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9"/>
  </p:notesMasterIdLst>
  <p:sldIdLst>
    <p:sldId id="256" r:id="rId2"/>
    <p:sldId id="2300" r:id="rId3"/>
    <p:sldId id="2283" r:id="rId4"/>
    <p:sldId id="1375" r:id="rId5"/>
    <p:sldId id="324" r:id="rId6"/>
    <p:sldId id="327" r:id="rId7"/>
    <p:sldId id="2308" r:id="rId8"/>
    <p:sldId id="346" r:id="rId9"/>
    <p:sldId id="1372" r:id="rId10"/>
    <p:sldId id="1373" r:id="rId11"/>
    <p:sldId id="333" r:id="rId12"/>
    <p:sldId id="334" r:id="rId13"/>
    <p:sldId id="1374" r:id="rId14"/>
    <p:sldId id="343" r:id="rId15"/>
    <p:sldId id="2307" r:id="rId16"/>
    <p:sldId id="2278" r:id="rId17"/>
    <p:sldId id="345"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336" r:id="rId33"/>
    <p:sldId id="298" r:id="rId34"/>
    <p:sldId id="2316" r:id="rId35"/>
    <p:sldId id="388" r:id="rId36"/>
    <p:sldId id="391" r:id="rId37"/>
    <p:sldId id="392" r:id="rId38"/>
    <p:sldId id="276" r:id="rId39"/>
    <p:sldId id="297" r:id="rId40"/>
    <p:sldId id="2314" r:id="rId41"/>
    <p:sldId id="2315"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Lst>
  <p:sldSz cx="12192000" cy="6858000"/>
  <p:notesSz cx="6858000" cy="9144000"/>
  <p:defaultTextStyle>
    <a:defPPr lvl="0">
      <a:defRPr lang="fr-FR"/>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8">
          <p15:clr>
            <a:srgbClr val="A4A3A4"/>
          </p15:clr>
        </p15:guide>
        <p15:guide id="2" pos="4565">
          <p15:clr>
            <a:srgbClr val="A4A3A4"/>
          </p15:clr>
        </p15:guide>
        <p15:guide id="3" pos="513">
          <p15:clr>
            <a:srgbClr val="A4A3A4"/>
          </p15:clr>
        </p15:guide>
        <p15:guide id="4" pos="3809">
          <p15:clr>
            <a:srgbClr val="A4A3A4"/>
          </p15:clr>
        </p15:guide>
        <p15:guide id="5" pos="1456">
          <p15:clr>
            <a:srgbClr val="A4A3A4"/>
          </p15:clr>
        </p15:guide>
        <p15:guide id="6" orient="horz"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Davies" initials="JD" lastIdx="27" clrIdx="0">
    <p:extLst>
      <p:ext uri="{19B8F6BF-5375-455C-9EA6-DF929625EA0E}">
        <p15:presenceInfo xmlns:p15="http://schemas.microsoft.com/office/powerpoint/2012/main" userId="bd82dc67ad9089fb" providerId="Windows Live"/>
      </p:ext>
    </p:extLst>
  </p:cmAuthor>
  <p:cmAuthor id="2" name="Daina Nanchanatt" initials="DN" lastIdx="5" clrIdx="1">
    <p:extLst>
      <p:ext uri="{19B8F6BF-5375-455C-9EA6-DF929625EA0E}">
        <p15:presenceInfo xmlns:p15="http://schemas.microsoft.com/office/powerpoint/2012/main" userId="S::daina.nanchanatt@bayer.com::7c99035d-649c-4f51-9b59-1d5d5e316e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7199"/>
  </p:normalViewPr>
  <p:slideViewPr>
    <p:cSldViewPr snapToGrid="0">
      <p:cViewPr varScale="1">
        <p:scale>
          <a:sx n="67" d="100"/>
          <a:sy n="67" d="100"/>
        </p:scale>
        <p:origin x="948" y="44"/>
      </p:cViewPr>
      <p:guideLst>
        <p:guide orient="horz" pos="1918"/>
        <p:guide pos="4565"/>
        <p:guide pos="513"/>
        <p:guide pos="3809"/>
        <p:guide pos="1456"/>
        <p:guide orient="horz" pos="2880"/>
      </p:guideLst>
    </p:cSldViewPr>
  </p:slideViewPr>
  <p:notesTextViewPr>
    <p:cViewPr>
      <p:scale>
        <a:sx n="1" d="1"/>
        <a:sy n="1" d="1"/>
      </p:scale>
      <p:origin x="0" y="0"/>
    </p:cViewPr>
  </p:notesTextViewPr>
  <p:sorterViewPr>
    <p:cViewPr varScale="1">
      <p:scale>
        <a:sx n="1" d="1"/>
        <a:sy n="1" d="1"/>
      </p:scale>
      <p:origin x="0" y="-4136"/>
    </p:cViewPr>
  </p:sorter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276822463648"/>
          <c:y val="3.9361699954027683E-2"/>
          <c:w val="0.67847231775363515"/>
          <c:h val="0.70912240415051009"/>
        </c:manualLayout>
      </c:layout>
      <c:barChart>
        <c:barDir val="col"/>
        <c:grouping val="clustered"/>
        <c:varyColors val="0"/>
        <c:ser>
          <c:idx val="0"/>
          <c:order val="0"/>
          <c:tx>
            <c:strRef>
              <c:f>Sheet1!$B$1</c:f>
              <c:strCache>
                <c:ptCount val="1"/>
                <c:pt idx="0">
                  <c:v>Darolutamide</c:v>
                </c:pt>
              </c:strCache>
            </c:strRef>
          </c:tx>
          <c:spPr>
            <a:solidFill>
              <a:schemeClr val="accent1"/>
            </a:solidFill>
            <a:ln>
              <a:noFill/>
            </a:ln>
            <a:effectLst/>
          </c:spPr>
          <c:invertIfNegative val="0"/>
          <c:errBars>
            <c:errBarType val="both"/>
            <c:errValType val="cust"/>
            <c:noEndCap val="0"/>
            <c:plus>
              <c:numRef>
                <c:f>Sheet1!$C$35</c:f>
                <c:numCache>
                  <c:formatCode>General</c:formatCode>
                  <c:ptCount val="1"/>
                  <c:pt idx="0">
                    <c:v>0.5</c:v>
                  </c:pt>
                </c:numCache>
              </c:numRef>
            </c:plus>
            <c:minus>
              <c:numRef>
                <c:f>Sheet1!$D$35</c:f>
                <c:numCache>
                  <c:formatCode>General</c:formatCode>
                  <c:ptCount val="1"/>
                  <c:pt idx="0">
                    <c:v>0.5</c:v>
                  </c:pt>
                </c:numCache>
              </c:numRef>
            </c:minus>
            <c:spPr>
              <a:noFill/>
              <a:ln w="9525" cap="flat" cmpd="sng" algn="ctr">
                <a:solidFill>
                  <a:schemeClr val="tx1">
                    <a:lumMod val="65000"/>
                    <a:lumOff val="35000"/>
                  </a:schemeClr>
                </a:solidFill>
                <a:round/>
              </a:ln>
              <a:effectLst/>
            </c:spPr>
          </c:errBars>
          <c:cat>
            <c:strRef>
              <c:f>Sheet1!$A$35</c:f>
              <c:strCache>
                <c:ptCount val="1"/>
                <c:pt idx="0">
                  <c:v>FACT-P PCS</c:v>
                </c:pt>
              </c:strCache>
            </c:strRef>
          </c:cat>
          <c:val>
            <c:numRef>
              <c:f>Sheet1!$B$35</c:f>
              <c:numCache>
                <c:formatCode>General</c:formatCode>
                <c:ptCount val="1"/>
                <c:pt idx="0">
                  <c:v>32.4</c:v>
                </c:pt>
              </c:numCache>
            </c:numRef>
          </c:val>
          <c:extLst>
            <c:ext xmlns:c16="http://schemas.microsoft.com/office/drawing/2014/chart" uri="{C3380CC4-5D6E-409C-BE32-E72D297353CC}">
              <c16:uniqueId val="{00000000-C4A7-CF4B-A706-0C330EF4F727}"/>
            </c:ext>
          </c:extLst>
        </c:ser>
        <c:ser>
          <c:idx val="1"/>
          <c:order val="1"/>
          <c:tx>
            <c:strRef>
              <c:f>Sheet1!$E$1</c:f>
              <c:strCache>
                <c:ptCount val="1"/>
                <c:pt idx="0">
                  <c:v>Placebo</c:v>
                </c:pt>
              </c:strCache>
            </c:strRef>
          </c:tx>
          <c:spPr>
            <a:solidFill>
              <a:schemeClr val="accent6"/>
            </a:solidFill>
            <a:ln>
              <a:noFill/>
            </a:ln>
            <a:effectLst/>
          </c:spPr>
          <c:invertIfNegative val="0"/>
          <c:errBars>
            <c:errBarType val="both"/>
            <c:errValType val="cust"/>
            <c:noEndCap val="0"/>
            <c:plus>
              <c:numRef>
                <c:f>Sheet1!$F$35</c:f>
                <c:numCache>
                  <c:formatCode>General</c:formatCode>
                  <c:ptCount val="1"/>
                  <c:pt idx="0">
                    <c:v>0.40000000000000213</c:v>
                  </c:pt>
                </c:numCache>
              </c:numRef>
            </c:plus>
            <c:minus>
              <c:numRef>
                <c:f>Sheet1!$G$35</c:f>
                <c:numCache>
                  <c:formatCode>General</c:formatCode>
                  <c:ptCount val="1"/>
                  <c:pt idx="0">
                    <c:v>0.5</c:v>
                  </c:pt>
                </c:numCache>
              </c:numRef>
            </c:minus>
            <c:spPr>
              <a:noFill/>
              <a:ln w="9525" cap="flat" cmpd="sng" algn="ctr">
                <a:solidFill>
                  <a:schemeClr val="tx1">
                    <a:lumMod val="65000"/>
                    <a:lumOff val="35000"/>
                  </a:schemeClr>
                </a:solidFill>
                <a:round/>
              </a:ln>
              <a:effectLst/>
            </c:spPr>
          </c:errBars>
          <c:cat>
            <c:strRef>
              <c:f>Sheet1!$A$35</c:f>
              <c:strCache>
                <c:ptCount val="1"/>
                <c:pt idx="0">
                  <c:v>FACT-P PCS</c:v>
                </c:pt>
              </c:strCache>
            </c:strRef>
          </c:cat>
          <c:val>
            <c:numRef>
              <c:f>Sheet1!$E$35</c:f>
              <c:numCache>
                <c:formatCode>General</c:formatCode>
                <c:ptCount val="1"/>
                <c:pt idx="0">
                  <c:v>31.8</c:v>
                </c:pt>
              </c:numCache>
            </c:numRef>
          </c:val>
          <c:extLst>
            <c:ext xmlns:c16="http://schemas.microsoft.com/office/drawing/2014/chart" uri="{C3380CC4-5D6E-409C-BE32-E72D297353CC}">
              <c16:uniqueId val="{00000001-C4A7-CF4B-A706-0C330EF4F727}"/>
            </c:ext>
          </c:extLst>
        </c:ser>
        <c:dLbls>
          <c:showLegendKey val="0"/>
          <c:showVal val="0"/>
          <c:showCatName val="0"/>
          <c:showSerName val="0"/>
          <c:showPercent val="0"/>
          <c:showBubbleSize val="0"/>
        </c:dLbls>
        <c:gapWidth val="219"/>
        <c:overlap val="-27"/>
        <c:axId val="126933632"/>
        <c:axId val="126939520"/>
      </c:barChart>
      <c:catAx>
        <c:axId val="126933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6939520"/>
        <c:crosses val="autoZero"/>
        <c:auto val="1"/>
        <c:lblAlgn val="ctr"/>
        <c:lblOffset val="100"/>
        <c:noMultiLvlLbl val="0"/>
      </c:catAx>
      <c:valAx>
        <c:axId val="126939520"/>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b="1" dirty="0"/>
                  <a:t>LSM time-adjusted AUC</a:t>
                </a:r>
              </a:p>
            </c:rich>
          </c:tx>
          <c:layout>
            <c:manualLayout>
              <c:xMode val="edge"/>
              <c:yMode val="edge"/>
              <c:x val="7.2214845739609679E-2"/>
              <c:y val="7.511840644368413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693363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1/29/2021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5268066" y="6658360"/>
            <a:ext cx="4026749" cy="350439"/>
          </a:xfrm>
          <a:prstGeom prst="rect">
            <a:avLst/>
          </a:prstGeom>
          <a:noFill/>
          <a:ln w="9525">
            <a:noFill/>
            <a:miter lim="800000"/>
            <a:headEnd/>
            <a:tailEnd/>
          </a:ln>
        </p:spPr>
        <p:txBody>
          <a:bodyPr lIns="93104" tIns="46553" rIns="93104" bIns="46553" anchor="b"/>
          <a:lstStyle/>
          <a:p>
            <a:pPr algn="r" defTabSz="920750"/>
            <a:fld id="{CA734AED-6956-4432-B73B-44B5BFFF3EE4}" type="slidenum">
              <a:rPr lang="en-US" sz="1200" b="0">
                <a:latin typeface="Times" charset="0"/>
              </a:rPr>
              <a:pPr algn="r" defTabSz="920750"/>
              <a:t>2</a:t>
            </a:fld>
            <a:endParaRPr lang="en-US" sz="1200" b="0">
              <a:latin typeface="Times" charset="0"/>
            </a:endParaRPr>
          </a:p>
        </p:txBody>
      </p:sp>
      <p:sp>
        <p:nvSpPr>
          <p:cNvPr id="18435" name="Rectangle 2"/>
          <p:cNvSpPr>
            <a:spLocks noGrp="1" noRot="1" noChangeAspect="1" noChangeArrowheads="1" noTextEdit="1"/>
          </p:cNvSpPr>
          <p:nvPr>
            <p:ph type="sldImg"/>
          </p:nvPr>
        </p:nvSpPr>
        <p:spPr>
          <a:xfrm>
            <a:off x="2314575" y="527050"/>
            <a:ext cx="4668838" cy="2627313"/>
          </a:xfrm>
          <a:ln/>
        </p:spPr>
      </p:sp>
      <p:sp>
        <p:nvSpPr>
          <p:cNvPr id="18436" name="Rectangle 3"/>
          <p:cNvSpPr>
            <a:spLocks noGrp="1" noChangeArrowheads="1"/>
          </p:cNvSpPr>
          <p:nvPr>
            <p:ph type="body" idx="1"/>
          </p:nvPr>
        </p:nvSpPr>
        <p:spPr>
          <a:xfrm>
            <a:off x="930592" y="3329980"/>
            <a:ext cx="7435218" cy="3153959"/>
          </a:xfrm>
          <a:noFill/>
          <a:ln/>
        </p:spPr>
        <p:txBody>
          <a:bodyPr lIns="93104" tIns="46553" rIns="93104" bIns="46553"/>
          <a:lstStyle/>
          <a:p>
            <a:endParaRPr lang="en-US" sz="1600">
              <a:latin typeface="Times" charset="0"/>
            </a:endParaRPr>
          </a:p>
        </p:txBody>
      </p:sp>
    </p:spTree>
    <p:extLst>
      <p:ext uri="{BB962C8B-B14F-4D97-AF65-F5344CB8AC3E}">
        <p14:creationId xmlns:p14="http://schemas.microsoft.com/office/powerpoint/2010/main" val="80196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40CE56D-E588-493B-B0CA-0EE0D9A937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A739F86-5DF9-44D0-BB19-BBEA1F1EFD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a:extLst>
              <a:ext uri="{FF2B5EF4-FFF2-40B4-BE49-F238E27FC236}">
                <a16:creationId xmlns:a16="http://schemas.microsoft.com/office/drawing/2014/main" id="{2575EC1F-8A46-46CE-B057-91F8E6410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1363" indent="-284163">
              <a:defRPr sz="2400">
                <a:solidFill>
                  <a:schemeClr val="tx1"/>
                </a:solidFill>
                <a:latin typeface="Arial" panose="020B0604020202020204" pitchFamily="34" charset="0"/>
                <a:ea typeface="MS PGothic" panose="020B0600070205080204" pitchFamily="34" charset="-128"/>
              </a:defRPr>
            </a:lvl2pPr>
            <a:lvl3pPr marL="1141413" indent="-227013">
              <a:defRPr sz="2400">
                <a:solidFill>
                  <a:schemeClr val="tx1"/>
                </a:solidFill>
                <a:latin typeface="Arial" panose="020B0604020202020204" pitchFamily="34" charset="0"/>
                <a:ea typeface="MS PGothic" panose="020B0600070205080204" pitchFamily="34" charset="-128"/>
              </a:defRPr>
            </a:lvl3pPr>
            <a:lvl4pPr marL="1598613" indent="-227013">
              <a:defRPr sz="2400">
                <a:solidFill>
                  <a:schemeClr val="tx1"/>
                </a:solidFill>
                <a:latin typeface="Arial" panose="020B0604020202020204" pitchFamily="34" charset="0"/>
                <a:ea typeface="MS PGothic" panose="020B0600070205080204" pitchFamily="34" charset="-128"/>
              </a:defRPr>
            </a:lvl4pPr>
            <a:lvl5pPr marL="2055813" indent="-227013">
              <a:defRPr sz="2400">
                <a:solidFill>
                  <a:schemeClr val="tx1"/>
                </a:solidFill>
                <a:latin typeface="Arial" panose="020B0604020202020204" pitchFamily="34" charset="0"/>
                <a:ea typeface="MS PGothic" panose="020B0600070205080204" pitchFamily="34" charset="-128"/>
              </a:defRPr>
            </a:lvl5pPr>
            <a:lvl6pPr marL="2513013"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0213"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7413"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4613"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8C64CEA-8EDF-492D-A171-5AABB3A4C498}" type="slidenum">
              <a:rPr lang="en-US" altLang="en-US" sz="1200"/>
              <a:pPr/>
              <a:t>26</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these data quite compelling and practice changing, I’m using a lot more </a:t>
            </a:r>
            <a:r>
              <a:rPr lang="en-US" dirty="0" err="1"/>
              <a:t>cabazitaxel</a:t>
            </a:r>
            <a:r>
              <a:rPr lang="en-US" dirty="0"/>
              <a:t> now. The efficacy is clearly higher. But is it for everyone? There were a good proportion of men in their 70s and 80s included which is reassuring when facing an older patient in our practices, but of course these were ECOG 0-1 patients. Toxicity profile was tolerable – although high rate of neutropenia, little febrile neutropenia and there were 2 deaths from infection on each arm. Notably, however, most men entered the study with pain progression as a qualifying form of progression, very few for PSA alone. Thus when faced with an asymptomatic patient, we might not choose to jump right in with </a:t>
            </a:r>
            <a:r>
              <a:rPr lang="en-US" dirty="0" err="1"/>
              <a:t>cabazi</a:t>
            </a:r>
            <a:r>
              <a:rPr lang="en-US" dirty="0"/>
              <a:t>, there may be room to use abi/enza first, especially if the patient is coming right off </a:t>
            </a:r>
            <a:r>
              <a:rPr lang="en-US" dirty="0" err="1"/>
              <a:t>doce</a:t>
            </a:r>
            <a:r>
              <a:rPr lang="en-US" dirty="0"/>
              <a:t> and could use some recovery time. This was largely NOT an asymptomatic population.  Pain response 45% with </a:t>
            </a:r>
            <a:r>
              <a:rPr lang="en-US" dirty="0" err="1"/>
              <a:t>cabazi</a:t>
            </a:r>
            <a:r>
              <a:rPr lang="en-US" dirty="0"/>
              <a:t> vs 19.3% with </a:t>
            </a:r>
            <a:r>
              <a:rPr lang="en-US" dirty="0" err="1"/>
              <a:t>ASTi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E1244-ED8F-7E46-AC07-DB7A04341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825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34</a:t>
            </a:fld>
            <a:endParaRPr lang="fr-FR" dirty="0"/>
          </a:p>
        </p:txBody>
      </p:sp>
    </p:spTree>
    <p:extLst>
      <p:ext uri="{BB962C8B-B14F-4D97-AF65-F5344CB8AC3E}">
        <p14:creationId xmlns:p14="http://schemas.microsoft.com/office/powerpoint/2010/main" val="139397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35</a:t>
            </a:fld>
            <a:endParaRPr lang="fr-FR" dirty="0"/>
          </a:p>
        </p:txBody>
      </p:sp>
    </p:spTree>
    <p:extLst>
      <p:ext uri="{BB962C8B-B14F-4D97-AF65-F5344CB8AC3E}">
        <p14:creationId xmlns:p14="http://schemas.microsoft.com/office/powerpoint/2010/main" val="311309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36</a:t>
            </a:fld>
            <a:endParaRPr lang="fr-FR" dirty="0"/>
          </a:p>
        </p:txBody>
      </p:sp>
    </p:spTree>
    <p:extLst>
      <p:ext uri="{BB962C8B-B14F-4D97-AF65-F5344CB8AC3E}">
        <p14:creationId xmlns:p14="http://schemas.microsoft.com/office/powerpoint/2010/main" val="1091451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37</a:t>
            </a:fld>
            <a:endParaRPr lang="fr-FR" dirty="0"/>
          </a:p>
        </p:txBody>
      </p:sp>
    </p:spTree>
    <p:extLst>
      <p:ext uri="{BB962C8B-B14F-4D97-AF65-F5344CB8AC3E}">
        <p14:creationId xmlns:p14="http://schemas.microsoft.com/office/powerpoint/2010/main" val="311601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4A14500-19A0-4786-8B83-AE2EDAF4B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0017CBB-6F00-4601-A752-CF4EB6A6F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Nausea largely grade 1</a:t>
            </a:r>
          </a:p>
        </p:txBody>
      </p:sp>
      <p:sp>
        <p:nvSpPr>
          <p:cNvPr id="58372" name="Slide Number Placeholder 3">
            <a:extLst>
              <a:ext uri="{FF2B5EF4-FFF2-40B4-BE49-F238E27FC236}">
                <a16:creationId xmlns:a16="http://schemas.microsoft.com/office/drawing/2014/main" id="{6D1F5CE5-6608-4BA7-87FA-D813978CB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0F0D9FA-B6BD-4F98-A3E5-CC501C8E8826}"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3017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4A14500-19A0-4786-8B83-AE2EDAF4B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0017CBB-6F00-4601-A752-CF4EB6A6F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Nausea largely grade 1</a:t>
            </a:r>
          </a:p>
        </p:txBody>
      </p:sp>
      <p:sp>
        <p:nvSpPr>
          <p:cNvPr id="58372" name="Slide Number Placeholder 3">
            <a:extLst>
              <a:ext uri="{FF2B5EF4-FFF2-40B4-BE49-F238E27FC236}">
                <a16:creationId xmlns:a16="http://schemas.microsoft.com/office/drawing/2014/main" id="{6D1F5CE5-6608-4BA7-87FA-D813978CB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0F0D9FA-B6BD-4F98-A3E5-CC501C8E8826}" type="slidenum">
              <a:rPr lang="en-US" altLang="en-US" sz="1200"/>
              <a:pPr/>
              <a:t>40</a:t>
            </a:fld>
            <a:endParaRPr lang="en-US" altLang="en-US" sz="1200"/>
          </a:p>
        </p:txBody>
      </p:sp>
    </p:spTree>
    <p:extLst>
      <p:ext uri="{BB962C8B-B14F-4D97-AF65-F5344CB8AC3E}">
        <p14:creationId xmlns:p14="http://schemas.microsoft.com/office/powerpoint/2010/main" val="500493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4A14500-19A0-4786-8B83-AE2EDAF4B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0017CBB-6F00-4601-A752-CF4EB6A6F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Nausea largely grade 1</a:t>
            </a:r>
          </a:p>
        </p:txBody>
      </p:sp>
      <p:sp>
        <p:nvSpPr>
          <p:cNvPr id="58372" name="Slide Number Placeholder 3">
            <a:extLst>
              <a:ext uri="{FF2B5EF4-FFF2-40B4-BE49-F238E27FC236}">
                <a16:creationId xmlns:a16="http://schemas.microsoft.com/office/drawing/2014/main" id="{6D1F5CE5-6608-4BA7-87FA-D813978CB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0F0D9FA-B6BD-4F98-A3E5-CC501C8E8826}" type="slidenum">
              <a:rPr lang="en-US" altLang="en-US" sz="1200"/>
              <a:pPr/>
              <a:t>41</a:t>
            </a:fld>
            <a:endParaRPr lang="en-US" altLang="en-US" sz="1200"/>
          </a:p>
        </p:txBody>
      </p:sp>
    </p:spTree>
    <p:extLst>
      <p:ext uri="{BB962C8B-B14F-4D97-AF65-F5344CB8AC3E}">
        <p14:creationId xmlns:p14="http://schemas.microsoft.com/office/powerpoint/2010/main" val="234786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9A2901E-5CEC-48F9-9CBB-ED1BCD6A3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A76A1A2-A547-496F-962D-E759B124F4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At least 1 advanced ADT (i.e. abi or enza)</a:t>
            </a:r>
          </a:p>
          <a:p>
            <a:r>
              <a:rPr lang="en-US" altLang="en-US" dirty="0"/>
              <a:t>Cohort 3 without measurable </a:t>
            </a:r>
            <a:r>
              <a:rPr lang="en-US" altLang="en-US" dirty="0" err="1"/>
              <a:t>dz</a:t>
            </a:r>
            <a:endParaRPr lang="en-US" altLang="en-US" dirty="0"/>
          </a:p>
          <a:p>
            <a:r>
              <a:rPr lang="en-US" altLang="en-US" dirty="0"/>
              <a:t>Median f/u 8 months cohort 1, 7.9 months cohort 2, 11.5 months cohort 3</a:t>
            </a:r>
          </a:p>
          <a:p>
            <a:r>
              <a:rPr lang="en-US" altLang="en-US" dirty="0"/>
              <a:t>Tucker  et al: LRP1b mutations predicted for strong benefit. ?CDK12</a:t>
            </a:r>
          </a:p>
        </p:txBody>
      </p:sp>
      <p:sp>
        <p:nvSpPr>
          <p:cNvPr id="56324" name="Slide Number Placeholder 3">
            <a:extLst>
              <a:ext uri="{FF2B5EF4-FFF2-40B4-BE49-F238E27FC236}">
                <a16:creationId xmlns:a16="http://schemas.microsoft.com/office/drawing/2014/main" id="{42FCF768-ADD6-4541-9952-DA0CF06966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22ACF9E-3778-4C9D-BAC1-7BD783DE6FEA}" type="slidenum">
              <a:rPr lang="en-US" altLang="en-US" sz="1200"/>
              <a:pPr/>
              <a:t>42</a:t>
            </a:fld>
            <a:endParaRPr lang="en-US" altLang="en-US" sz="1200"/>
          </a:p>
        </p:txBody>
      </p:sp>
    </p:spTree>
    <p:extLst>
      <p:ext uri="{BB962C8B-B14F-4D97-AF65-F5344CB8AC3E}">
        <p14:creationId xmlns:p14="http://schemas.microsoft.com/office/powerpoint/2010/main" val="264139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altLang="en-US" dirty="0">
              <a:latin typeface="Times New Roman" pitchFamily="18" charset="0"/>
            </a:endParaRPr>
          </a:p>
        </p:txBody>
      </p:sp>
      <p:sp>
        <p:nvSpPr>
          <p:cNvPr id="47108"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91B1D-546F-402B-9C1E-76B5FA60D5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11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9A2901E-5CEC-48F9-9CBB-ED1BCD6A3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A76A1A2-A547-496F-962D-E759B124F4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At least 1 advanced ADT (i.e. abi or enza)</a:t>
            </a:r>
          </a:p>
          <a:p>
            <a:r>
              <a:rPr lang="en-US" altLang="en-US" dirty="0"/>
              <a:t>Cohort 3 without measurable </a:t>
            </a:r>
            <a:r>
              <a:rPr lang="en-US" altLang="en-US" dirty="0" err="1"/>
              <a:t>dz</a:t>
            </a:r>
            <a:endParaRPr lang="en-US" altLang="en-US" dirty="0"/>
          </a:p>
          <a:p>
            <a:r>
              <a:rPr lang="en-US" altLang="en-US" dirty="0"/>
              <a:t>Median f/u 8 months cohort 1, 7.9 months cohort 2, 11.5 months cohort 3</a:t>
            </a:r>
          </a:p>
          <a:p>
            <a:r>
              <a:rPr lang="en-US" altLang="en-US" dirty="0"/>
              <a:t>Tucker  et al: LRP1b mutations predicted for strong benefit. ?CDK12</a:t>
            </a:r>
          </a:p>
        </p:txBody>
      </p:sp>
      <p:sp>
        <p:nvSpPr>
          <p:cNvPr id="56324" name="Slide Number Placeholder 3">
            <a:extLst>
              <a:ext uri="{FF2B5EF4-FFF2-40B4-BE49-F238E27FC236}">
                <a16:creationId xmlns:a16="http://schemas.microsoft.com/office/drawing/2014/main" id="{42FCF768-ADD6-4541-9952-DA0CF06966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22ACF9E-3778-4C9D-BAC1-7BD783DE6FEA}" type="slidenum">
              <a:rPr lang="en-US" altLang="en-US" sz="1200"/>
              <a:pPr/>
              <a:t>43</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results; ongoing responses were noted for about a year (some past 18 months) despite being off treatment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E1244-ED8F-7E46-AC07-DB7A04341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508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results; ongoing responses were noted for about a year (some past 18 months) despite being off treatment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E1244-ED8F-7E46-AC07-DB7A04341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525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F3804EC-7211-4190-B2F0-6E142BE68B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0B8B6DA-9A90-424D-BCB9-836416D816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Cabo is VEGF and MET inhibitor</a:t>
            </a:r>
          </a:p>
          <a:p>
            <a:r>
              <a:rPr lang="en-US" altLang="en-US"/>
              <a:t>Pam sharma’s group, in chimeric mice</a:t>
            </a:r>
          </a:p>
        </p:txBody>
      </p:sp>
      <p:sp>
        <p:nvSpPr>
          <p:cNvPr id="37892" name="Slide Number Placeholder 3">
            <a:extLst>
              <a:ext uri="{FF2B5EF4-FFF2-40B4-BE49-F238E27FC236}">
                <a16:creationId xmlns:a16="http://schemas.microsoft.com/office/drawing/2014/main" id="{85DBC81B-9D3C-4743-A52E-5F9FD63935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0723EA-DF4B-46F1-B335-3DC42D5FF4E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Thursday, September 14, 2017 </a:t>
            </a:r>
            <a:r>
              <a:rPr lang="mr-IN" sz="1200" b="0" i="0" kern="1200">
                <a:solidFill>
                  <a:schemeClr val="tx1"/>
                </a:solidFill>
                <a:effectLst/>
                <a:latin typeface="+mn-lt"/>
                <a:ea typeface="+mn-ea"/>
                <a:cs typeface="+mn-cs"/>
              </a:rPr>
              <a:t>–</a:t>
            </a:r>
            <a:r>
              <a:rPr lang="en-US" sz="1200" b="0" i="0" kern="1200">
                <a:solidFill>
                  <a:schemeClr val="tx1"/>
                </a:solidFill>
                <a:effectLst/>
                <a:latin typeface="+mn-lt"/>
                <a:ea typeface="+mn-ea"/>
                <a:cs typeface="+mn-cs"/>
              </a:rPr>
              <a:t>PROSPER RESULTS M0CRPC</a:t>
            </a:r>
          </a:p>
          <a:p>
            <a:r>
              <a:rPr lang="en-US" sz="1200" b="1" i="0" kern="1200">
                <a:solidFill>
                  <a:schemeClr val="tx1"/>
                </a:solidFill>
                <a:effectLst/>
                <a:latin typeface="+mn-lt"/>
                <a:ea typeface="+mn-ea"/>
                <a:cs typeface="+mn-cs"/>
              </a:rPr>
              <a:t>Janssen Submits New Drug Application to U.S. FDA for </a:t>
            </a:r>
            <a:r>
              <a:rPr lang="en-US" sz="1200" b="1" i="0" kern="1200" err="1">
                <a:solidFill>
                  <a:schemeClr val="tx1"/>
                </a:solidFill>
                <a:effectLst/>
                <a:latin typeface="+mn-lt"/>
                <a:ea typeface="+mn-ea"/>
                <a:cs typeface="+mn-cs"/>
              </a:rPr>
              <a:t>Apalutamide</a:t>
            </a:r>
            <a:r>
              <a:rPr lang="en-US" sz="1200" b="1" i="0" kern="1200">
                <a:solidFill>
                  <a:schemeClr val="tx1"/>
                </a:solidFill>
                <a:effectLst/>
                <a:latin typeface="+mn-lt"/>
                <a:ea typeface="+mn-ea"/>
                <a:cs typeface="+mn-cs"/>
              </a:rPr>
              <a:t> (ARN-509) to Treat Men with Non-Metastatic Castration-Resistant Prostate Cancer- Oct 11</a:t>
            </a:r>
            <a:r>
              <a:rPr lang="en-US" sz="1200" b="1" i="0" kern="1200" baseline="30000">
                <a:solidFill>
                  <a:schemeClr val="tx1"/>
                </a:solidFill>
                <a:effectLst/>
                <a:latin typeface="+mn-lt"/>
                <a:ea typeface="+mn-ea"/>
                <a:cs typeface="+mn-cs"/>
              </a:rPr>
              <a:t>th</a:t>
            </a:r>
            <a:r>
              <a:rPr lang="en-US" sz="1200" b="1" i="0" kern="1200">
                <a:solidFill>
                  <a:schemeClr val="tx1"/>
                </a:solidFill>
                <a:effectLst/>
                <a:latin typeface="+mn-lt"/>
                <a:ea typeface="+mn-ea"/>
                <a:cs typeface="+mn-cs"/>
              </a:rPr>
              <a:t> M0CRPC</a:t>
            </a:r>
            <a:endParaRPr lang="en-US"/>
          </a:p>
        </p:txBody>
      </p:sp>
      <p:sp>
        <p:nvSpPr>
          <p:cNvPr id="4" name="Slide Number Placeholder 3"/>
          <p:cNvSpPr>
            <a:spLocks noGrp="1"/>
          </p:cNvSpPr>
          <p:nvPr>
            <p:ph type="sldNum" sz="quarter" idx="10"/>
          </p:nvPr>
        </p:nvSpPr>
        <p:spPr/>
        <p:txBody>
          <a:bodyPr/>
          <a:lstStyle/>
          <a:p>
            <a:pPr defTabSz="914400">
              <a:defRPr/>
            </a:pPr>
            <a:fld id="{87160CB7-F52D-0B40-A278-1E1B3EA17774}" type="slidenum">
              <a:rPr lang="en-US" smtClean="0">
                <a:solidFill>
                  <a:prstClr val="black"/>
                </a:solidFill>
              </a:rPr>
              <a:pPr defTabSz="914400">
                <a:defRPr/>
              </a:pPr>
              <a:t>54</a:t>
            </a:fld>
            <a:endParaRPr lang="en-US">
              <a:solidFill>
                <a:prstClr val="black"/>
              </a:solidFill>
            </a:endParaRPr>
          </a:p>
        </p:txBody>
      </p:sp>
    </p:spTree>
    <p:extLst>
      <p:ext uri="{BB962C8B-B14F-4D97-AF65-F5344CB8AC3E}">
        <p14:creationId xmlns:p14="http://schemas.microsoft.com/office/powerpoint/2010/main" val="413767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56</a:t>
            </a:fld>
            <a:endParaRPr lang="fr-FR"/>
          </a:p>
        </p:txBody>
      </p:sp>
    </p:spTree>
    <p:extLst>
      <p:ext uri="{BB962C8B-B14F-4D97-AF65-F5344CB8AC3E}">
        <p14:creationId xmlns:p14="http://schemas.microsoft.com/office/powerpoint/2010/main" val="96140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altLang="en-US" dirty="0">
              <a:latin typeface="Times New Roman" pitchFamily="18" charset="0"/>
            </a:endParaRPr>
          </a:p>
        </p:txBody>
      </p:sp>
      <p:sp>
        <p:nvSpPr>
          <p:cNvPr id="47108"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91B1D-546F-402B-9C1E-76B5FA60D5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11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altLang="en-US" dirty="0">
              <a:latin typeface="Times New Roman" pitchFamily="18" charset="0"/>
            </a:endParaRPr>
          </a:p>
        </p:txBody>
      </p:sp>
      <p:sp>
        <p:nvSpPr>
          <p:cNvPr id="47108"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91B1D-546F-402B-9C1E-76B5FA60D5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11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514D2D3-7F99-49CF-8F96-84DFF99E3D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3FE4019-57EE-46B5-A944-EFF062F789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a:extLst>
              <a:ext uri="{FF2B5EF4-FFF2-40B4-BE49-F238E27FC236}">
                <a16:creationId xmlns:a16="http://schemas.microsoft.com/office/drawing/2014/main" id="{87CD9159-52C5-467E-AB4A-F4DF51978C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535DE5-6F77-40C8-AC3A-47B95DEA922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111DD21-1BBF-4948-921C-AD75D64FBB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1C61827-941A-4EDA-B93D-90CE234D5B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Treat through PSA rise</a:t>
            </a:r>
          </a:p>
        </p:txBody>
      </p:sp>
      <p:sp>
        <p:nvSpPr>
          <p:cNvPr id="53252" name="Slide Number Placeholder 3">
            <a:extLst>
              <a:ext uri="{FF2B5EF4-FFF2-40B4-BE49-F238E27FC236}">
                <a16:creationId xmlns:a16="http://schemas.microsoft.com/office/drawing/2014/main" id="{04E2F17D-68E5-4273-816C-14E506E4D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0F68D8F-87E9-4FEB-88B0-3439BDE4A1D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4193884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dirty="0"/>
          </a:p>
        </p:txBody>
      </p:sp>
    </p:spTree>
    <p:extLst>
      <p:ext uri="{BB962C8B-B14F-4D97-AF65-F5344CB8AC3E}">
        <p14:creationId xmlns:p14="http://schemas.microsoft.com/office/powerpoint/2010/main" val="3389318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24DB894-641F-4F78-9F31-8D1EDFDD70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F074029-42D1-4FB7-9C2A-7948C76FEA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4025"/>
            <a:r>
              <a:rPr lang="en-US" altLang="en-US" i="1" dirty="0">
                <a:solidFill>
                  <a:srgbClr val="000000"/>
                </a:solidFill>
              </a:rPr>
              <a:t>CRPC, castration-resistant prostate cancer; PSA, prostate-specific antigen. </a:t>
            </a:r>
            <a:endParaRPr lang="en-US" altLang="en-US" dirty="0">
              <a:solidFill>
                <a:srgbClr val="000000"/>
              </a:solidFill>
            </a:endParaRPr>
          </a:p>
          <a:p>
            <a:pPr defTabSz="454025"/>
            <a:endParaRPr lang="en-US" altLang="en-US" dirty="0"/>
          </a:p>
          <a:p>
            <a:pPr defTabSz="454025"/>
            <a:r>
              <a:rPr lang="en-US" altLang="en-US" dirty="0"/>
              <a:t>Retrospective reports such as that by </a:t>
            </a:r>
            <a:r>
              <a:rPr lang="en-US" altLang="en-US" dirty="0" err="1"/>
              <a:t>Loriot</a:t>
            </a:r>
            <a:r>
              <a:rPr lang="en-US" altLang="en-US" dirty="0"/>
              <a:t> and colleagues indicate that we see far fewer responses to abiraterone in patients who have been treated with enzalutamide than we had seen in the registrational trials, in which prior therapy was excluded. Similarly, Schrader and colleagues presented a relatively disappointing experience with enzalutamide after abiraterone pre-treatment. Interestingly, with the overlapped waterfall plots, one can see that there are responses in both abi – responsive and abi-nonresponsive patient populations. One can almost see 4 subgroups of patients here.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9E8BA-49BF-4B45-85D7-A2C9BA5D65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5195" y="2010629"/>
            <a:ext cx="7041609" cy="283674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10" name="Content Placeholder 5">
            <a:extLst>
              <a:ext uri="{FF2B5EF4-FFF2-40B4-BE49-F238E27FC236}">
                <a16:creationId xmlns:a16="http://schemas.microsoft.com/office/drawing/2014/main" id="{4B1FAC36-8967-D04C-8BC9-B8599B8B9C57}"/>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9" name="Content Placeholder 5">
            <a:extLst>
              <a:ext uri="{FF2B5EF4-FFF2-40B4-BE49-F238E27FC236}">
                <a16:creationId xmlns:a16="http://schemas.microsoft.com/office/drawing/2014/main" id="{18650831-B8DB-DB46-ACE2-EAE3A90998A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13" name="Content Placeholder 5">
            <a:extLst>
              <a:ext uri="{FF2B5EF4-FFF2-40B4-BE49-F238E27FC236}">
                <a16:creationId xmlns:a16="http://schemas.microsoft.com/office/drawing/2014/main" id="{2C132D6C-7DB9-7A41-BB64-913C2A55D9B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Picture 4" descr="A necklace with a black background&#10;&#10;Description automatically generated">
            <a:extLst>
              <a:ext uri="{FF2B5EF4-FFF2-40B4-BE49-F238E27FC236}">
                <a16:creationId xmlns:a16="http://schemas.microsoft.com/office/drawing/2014/main" id="{E0F306F7-8C52-9740-BD73-FB14424501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823" b="3914"/>
          <a:stretch/>
        </p:blipFill>
        <p:spPr>
          <a:xfrm>
            <a:off x="3587552" y="0"/>
            <a:ext cx="8604448" cy="6858000"/>
          </a:xfrm>
          <a:prstGeom prst="rect">
            <a:avLst/>
          </a:prstGeom>
        </p:spPr>
      </p:pic>
      <p:sp>
        <p:nvSpPr>
          <p:cNvPr id="7" name="Titre 1">
            <a:extLst>
              <a:ext uri="{FF2B5EF4-FFF2-40B4-BE49-F238E27FC236}">
                <a16:creationId xmlns:a16="http://schemas.microsoft.com/office/drawing/2014/main" id="{19BA4103-15B4-F94B-94DE-B26D01913816}"/>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err="1">
                <a:solidFill>
                  <a:schemeClr val="accent1"/>
                </a:solidFill>
                <a:latin typeface="Calibri" charset="0"/>
                <a:ea typeface="Calibri" charset="0"/>
                <a:cs typeface="Calibri" charset="0"/>
              </a:rPr>
              <a:t>Dr.</a:t>
            </a:r>
            <a:r>
              <a:rPr lang="en-GB" sz="1800" b="1" noProof="0">
                <a:solidFill>
                  <a:schemeClr val="accent1"/>
                </a:solidFill>
                <a:latin typeface="Calibri" charset="0"/>
                <a:ea typeface="Calibri" charset="0"/>
                <a:cs typeface="Calibri" charset="0"/>
              </a:rPr>
              <a:t> Antoine Lacombe </a:t>
            </a:r>
            <a:r>
              <a:rPr lang="en-GB" sz="1400" b="1" noProof="0">
                <a:solidFill>
                  <a:schemeClr val="accent1"/>
                </a:solidFill>
                <a:latin typeface="Calibri" charset="0"/>
                <a:ea typeface="Calibri" charset="0"/>
                <a:cs typeface="Calibri" charset="0"/>
              </a:rPr>
              <a:t>Pharm D, MBA</a:t>
            </a:r>
            <a:endParaRPr kumimoji="0" lang="en-GB" sz="1400" b="0" i="0" u="sng" strike="noStrike" kern="1200" cap="none" spc="0" normalizeH="0" baseline="0" noProof="0">
              <a:ln>
                <a:noFill/>
              </a:ln>
              <a:solidFill>
                <a:schemeClr val="accent1"/>
              </a:solidFill>
              <a:effectLst/>
              <a:uLnTx/>
              <a:uFillTx/>
              <a:latin typeface="Calibri" charset="0"/>
              <a:ea typeface="Calibri" charset="0"/>
              <a:cs typeface="Calibri" charset="0"/>
            </a:endParaRPr>
          </a:p>
        </p:txBody>
      </p:sp>
      <p:sp>
        <p:nvSpPr>
          <p:cNvPr id="8" name="Titre 1">
            <a:extLst>
              <a:ext uri="{FF2B5EF4-FFF2-40B4-BE49-F238E27FC236}">
                <a16:creationId xmlns:a16="http://schemas.microsoft.com/office/drawing/2014/main" id="{9A219151-3E6A-C845-9127-74265E76E29D}"/>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+41 79 529 42 79</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sp>
        <p:nvSpPr>
          <p:cNvPr id="11" name="Titre 1">
            <a:extLst>
              <a:ext uri="{FF2B5EF4-FFF2-40B4-BE49-F238E27FC236}">
                <a16:creationId xmlns:a16="http://schemas.microsoft.com/office/drawing/2014/main" id="{BA31DD20-5B4D-8D41-B05B-3F7950C49B5A}"/>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A1D30E34-C5AA-EA41-B3D0-4F89C0645E49}"/>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GU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SWITZERLAND</a:t>
            </a:r>
          </a:p>
        </p:txBody>
      </p:sp>
      <p:sp>
        <p:nvSpPr>
          <p:cNvPr id="13" name="Titre 1">
            <a:extLst>
              <a:ext uri="{FF2B5EF4-FFF2-40B4-BE49-F238E27FC236}">
                <a16:creationId xmlns:a16="http://schemas.microsoft.com/office/drawing/2014/main" id="{C089CE13-1BFE-1D4A-A6B8-B7B211100877}"/>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a:ln>
                <a:noFill/>
              </a:ln>
              <a:solidFill>
                <a:schemeClr val="accent1"/>
              </a:solidFill>
              <a:effectLst/>
              <a:uLnTx/>
              <a:uFillTx/>
              <a:latin typeface="Calibri" charset="0"/>
              <a:ea typeface="Calibri" charset="0"/>
              <a:cs typeface="Calibri" charset="0"/>
            </a:endParaRPr>
          </a:p>
        </p:txBody>
      </p:sp>
      <p:sp>
        <p:nvSpPr>
          <p:cNvPr id="14" name="Titre 1">
            <a:extLst>
              <a:ext uri="{FF2B5EF4-FFF2-40B4-BE49-F238E27FC236}">
                <a16:creationId xmlns:a16="http://schemas.microsoft.com/office/drawing/2014/main" id="{60A2B3AB-25DD-D247-8035-0275D2408C08}"/>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err="1">
                <a:solidFill>
                  <a:schemeClr val="accent1"/>
                </a:solidFill>
                <a:latin typeface="Calibri" charset="0"/>
                <a:ea typeface="Calibri" charset="0"/>
                <a:cs typeface="Calibri" charset="0"/>
              </a:rPr>
              <a:t>Dr.</a:t>
            </a:r>
            <a:r>
              <a:rPr lang="en-GB" sz="1800" b="1" noProof="0">
                <a:solidFill>
                  <a:schemeClr val="accent1"/>
                </a:solidFill>
                <a:latin typeface="Calibri" charset="0"/>
                <a:ea typeface="Calibri" charset="0"/>
                <a:cs typeface="Calibri" charset="0"/>
              </a:rPr>
              <a:t> </a:t>
            </a:r>
            <a:r>
              <a:rPr lang="en-GB" sz="1800" b="1" noProof="0" err="1">
                <a:solidFill>
                  <a:schemeClr val="accent1"/>
                </a:solidFill>
                <a:latin typeface="Calibri" charset="0"/>
                <a:ea typeface="Calibri" charset="0"/>
                <a:cs typeface="Calibri" charset="0"/>
              </a:rPr>
              <a:t>Froukje</a:t>
            </a:r>
            <a:r>
              <a:rPr lang="en-GB" sz="1800" b="1" noProof="0">
                <a:solidFill>
                  <a:schemeClr val="accent1"/>
                </a:solidFill>
                <a:latin typeface="Calibri" charset="0"/>
                <a:ea typeface="Calibri" charset="0"/>
                <a:cs typeface="Calibri" charset="0"/>
              </a:rPr>
              <a:t> </a:t>
            </a:r>
            <a:r>
              <a:rPr lang="en-GB" sz="1800" b="1" noProof="0" err="1">
                <a:solidFill>
                  <a:schemeClr val="accent1"/>
                </a:solidFill>
                <a:latin typeface="Calibri" charset="0"/>
                <a:ea typeface="Calibri" charset="0"/>
                <a:cs typeface="Calibri" charset="0"/>
              </a:rPr>
              <a:t>Sosef</a:t>
            </a:r>
            <a:r>
              <a:rPr lang="en-GB" sz="1800" b="1" noProof="0">
                <a:solidFill>
                  <a:schemeClr val="accent1"/>
                </a:solidFill>
                <a:latin typeface="Calibri" charset="0"/>
                <a:ea typeface="Calibri" charset="0"/>
                <a:cs typeface="Calibri" charset="0"/>
              </a:rPr>
              <a:t> </a:t>
            </a:r>
            <a:r>
              <a:rPr lang="en-GB" sz="1400" b="1" noProof="0">
                <a:solidFill>
                  <a:schemeClr val="accent1"/>
                </a:solidFill>
                <a:latin typeface="Calibri" charset="0"/>
                <a:ea typeface="Calibri" charset="0"/>
                <a:cs typeface="Calibri" charset="0"/>
              </a:rPr>
              <a:t>MD</a:t>
            </a:r>
            <a:endParaRPr kumimoji="0" lang="en-GB" sz="1400" b="0" i="0" u="sng" strike="noStrike" kern="1200" cap="none" spc="0" normalizeH="0" baseline="0" noProof="0">
              <a:ln>
                <a:noFill/>
              </a:ln>
              <a:solidFill>
                <a:schemeClr val="accent1"/>
              </a:solidFill>
              <a:effectLst/>
              <a:uLnTx/>
              <a:uFillTx/>
              <a:latin typeface="Calibri" charset="0"/>
              <a:ea typeface="Calibri" charset="0"/>
              <a:cs typeface="Calibri" charset="0"/>
            </a:endParaRPr>
          </a:p>
        </p:txBody>
      </p:sp>
      <p:sp>
        <p:nvSpPr>
          <p:cNvPr id="15" name="Titre 1">
            <a:extLst>
              <a:ext uri="{FF2B5EF4-FFF2-40B4-BE49-F238E27FC236}">
                <a16:creationId xmlns:a16="http://schemas.microsoft.com/office/drawing/2014/main" id="{426F556A-56F5-5148-A8F1-4854B6650CF3}"/>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+31 6 2324 3636</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sp>
        <p:nvSpPr>
          <p:cNvPr id="16" name="Titre 1">
            <a:extLst>
              <a:ext uri="{FF2B5EF4-FFF2-40B4-BE49-F238E27FC236}">
                <a16:creationId xmlns:a16="http://schemas.microsoft.com/office/drawing/2014/main" id="{9B491141-44D5-6042-89F0-D58A014428CF}"/>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grpSp>
        <p:nvGrpSpPr>
          <p:cNvPr id="18" name="Group 17">
            <a:extLst>
              <a:ext uri="{FF2B5EF4-FFF2-40B4-BE49-F238E27FC236}">
                <a16:creationId xmlns:a16="http://schemas.microsoft.com/office/drawing/2014/main" id="{ADB9012A-2432-4143-BFCE-2DD0A3AE086B}"/>
              </a:ext>
            </a:extLst>
          </p:cNvPr>
          <p:cNvGrpSpPr/>
          <p:nvPr userDrawn="1"/>
        </p:nvGrpSpPr>
        <p:grpSpPr>
          <a:xfrm>
            <a:off x="418902" y="3378306"/>
            <a:ext cx="356400" cy="356400"/>
            <a:chOff x="761970" y="3386221"/>
            <a:chExt cx="356400" cy="356400"/>
          </a:xfrm>
        </p:grpSpPr>
        <p:sp>
          <p:nvSpPr>
            <p:cNvPr id="19" name="Oval 18">
              <a:extLst>
                <a:ext uri="{FF2B5EF4-FFF2-40B4-BE49-F238E27FC236}">
                  <a16:creationId xmlns:a16="http://schemas.microsoft.com/office/drawing/2014/main" id="{1BDD8C40-0F40-9B40-A46A-9B41F5FDCF28}"/>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descr="Speaker Phone">
              <a:extLst>
                <a:ext uri="{FF2B5EF4-FFF2-40B4-BE49-F238E27FC236}">
                  <a16:creationId xmlns:a16="http://schemas.microsoft.com/office/drawing/2014/main" id="{20E24DEC-A14E-C142-8DFF-3E1C4CDC91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1" name="Group 20">
            <a:extLst>
              <a:ext uri="{FF2B5EF4-FFF2-40B4-BE49-F238E27FC236}">
                <a16:creationId xmlns:a16="http://schemas.microsoft.com/office/drawing/2014/main" id="{9235CEFD-64A3-1D4E-98E4-6AB14A3CB04B}"/>
              </a:ext>
            </a:extLst>
          </p:cNvPr>
          <p:cNvGrpSpPr/>
          <p:nvPr userDrawn="1"/>
        </p:nvGrpSpPr>
        <p:grpSpPr>
          <a:xfrm>
            <a:off x="417732" y="3810727"/>
            <a:ext cx="356400" cy="356400"/>
            <a:chOff x="417732" y="3810727"/>
            <a:chExt cx="356400" cy="356400"/>
          </a:xfrm>
        </p:grpSpPr>
        <p:sp>
          <p:nvSpPr>
            <p:cNvPr id="22" name="Oval 21">
              <a:extLst>
                <a:ext uri="{FF2B5EF4-FFF2-40B4-BE49-F238E27FC236}">
                  <a16:creationId xmlns:a16="http://schemas.microsoft.com/office/drawing/2014/main" id="{98E24CDE-612E-AB46-BF12-A0D8238C5811}"/>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Graphic 22" descr="Envelope">
              <a:extLst>
                <a:ext uri="{FF2B5EF4-FFF2-40B4-BE49-F238E27FC236}">
                  <a16:creationId xmlns:a16="http://schemas.microsoft.com/office/drawing/2014/main" id="{1651D888-9FEB-8743-9661-BF424066F3F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5066" y="3867430"/>
              <a:ext cx="239704" cy="239704"/>
            </a:xfrm>
            <a:prstGeom prst="rect">
              <a:avLst/>
            </a:prstGeom>
          </p:spPr>
        </p:pic>
      </p:grpSp>
      <p:grpSp>
        <p:nvGrpSpPr>
          <p:cNvPr id="24" name="Group 23">
            <a:extLst>
              <a:ext uri="{FF2B5EF4-FFF2-40B4-BE49-F238E27FC236}">
                <a16:creationId xmlns:a16="http://schemas.microsoft.com/office/drawing/2014/main" id="{A90A8BA0-23F8-C04E-AAAA-AF500D3E7EE8}"/>
              </a:ext>
            </a:extLst>
          </p:cNvPr>
          <p:cNvGrpSpPr/>
          <p:nvPr userDrawn="1"/>
        </p:nvGrpSpPr>
        <p:grpSpPr>
          <a:xfrm>
            <a:off x="423995" y="5024095"/>
            <a:ext cx="356400" cy="356400"/>
            <a:chOff x="761970" y="3386221"/>
            <a:chExt cx="356400" cy="356400"/>
          </a:xfrm>
        </p:grpSpPr>
        <p:sp>
          <p:nvSpPr>
            <p:cNvPr id="25" name="Oval 24">
              <a:extLst>
                <a:ext uri="{FF2B5EF4-FFF2-40B4-BE49-F238E27FC236}">
                  <a16:creationId xmlns:a16="http://schemas.microsoft.com/office/drawing/2014/main" id="{79D19A7C-A026-1B41-9BA5-3F30B8C93697}"/>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Graphic 25" descr="Speaker Phone">
              <a:extLst>
                <a:ext uri="{FF2B5EF4-FFF2-40B4-BE49-F238E27FC236}">
                  <a16:creationId xmlns:a16="http://schemas.microsoft.com/office/drawing/2014/main" id="{ADBEBBC6-0664-3C4C-8FE0-908D74C27C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047AC659-201C-9548-A624-E61C72312DFA}"/>
              </a:ext>
            </a:extLst>
          </p:cNvPr>
          <p:cNvGrpSpPr/>
          <p:nvPr userDrawn="1"/>
        </p:nvGrpSpPr>
        <p:grpSpPr>
          <a:xfrm>
            <a:off x="422825" y="5456516"/>
            <a:ext cx="356400" cy="356400"/>
            <a:chOff x="422825" y="5456516"/>
            <a:chExt cx="356400" cy="356400"/>
          </a:xfrm>
        </p:grpSpPr>
        <p:sp>
          <p:nvSpPr>
            <p:cNvPr id="28" name="Oval 27">
              <a:extLst>
                <a:ext uri="{FF2B5EF4-FFF2-40B4-BE49-F238E27FC236}">
                  <a16:creationId xmlns:a16="http://schemas.microsoft.com/office/drawing/2014/main" id="{EADEF091-E4F0-6145-9FC5-19F5E217FD9D}"/>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Graphic 28" descr="Envelope">
              <a:extLst>
                <a:ext uri="{FF2B5EF4-FFF2-40B4-BE49-F238E27FC236}">
                  <a16:creationId xmlns:a16="http://schemas.microsoft.com/office/drawing/2014/main" id="{00DDC0CE-8DCF-224D-8727-9125037092F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2343" y="5512255"/>
              <a:ext cx="239704" cy="239704"/>
            </a:xfrm>
            <a:prstGeom prst="rect">
              <a:avLst/>
            </a:prstGeom>
          </p:spPr>
        </p:pic>
      </p:grpSp>
      <p:pic>
        <p:nvPicPr>
          <p:cNvPr id="31" name="Picture 30">
            <a:extLst>
              <a:ext uri="{FF2B5EF4-FFF2-40B4-BE49-F238E27FC236}">
                <a16:creationId xmlns:a16="http://schemas.microsoft.com/office/drawing/2014/main" id="{4838F1C1-0AD9-534B-B0E7-DACE9A16CDB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5360" y="584487"/>
            <a:ext cx="2592288" cy="1044314"/>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8ABFED9-3A6E-2C4D-8504-2BA12B1C05A7}" type="slidenum">
              <a:rPr lang="en-US" smtClean="0"/>
              <a:pPr/>
              <a:t>‹#›</a:t>
            </a:fld>
            <a:endParaRPr lang="en-US"/>
          </a:p>
        </p:txBody>
      </p:sp>
      <p:sp>
        <p:nvSpPr>
          <p:cNvPr id="5" name="Text Placeholder 4"/>
          <p:cNvSpPr>
            <a:spLocks noGrp="1"/>
          </p:cNvSpPr>
          <p:nvPr>
            <p:ph type="body" sz="quarter" idx="11" hasCustomPrompt="1"/>
          </p:nvPr>
        </p:nvSpPr>
        <p:spPr>
          <a:xfrm>
            <a:off x="838200" y="1398588"/>
            <a:ext cx="10515600" cy="4322762"/>
          </a:xfrm>
          <a:prstGeom prst="rect">
            <a:avLst/>
          </a:prstGeom>
        </p:spPr>
        <p:txBody>
          <a:bodyPr/>
          <a:lstStyle>
            <a:lvl1pPr>
              <a:defRPr baseline="0"/>
            </a:lvl1pPr>
          </a:lstStyle>
          <a:p>
            <a:pPr lvl="0"/>
            <a:r>
              <a:rPr lang="en-US" dirty="0"/>
              <a:t>Content goes here – </a:t>
            </a:r>
          </a:p>
        </p:txBody>
      </p:sp>
    </p:spTree>
    <p:extLst>
      <p:ext uri="{BB962C8B-B14F-4D97-AF65-F5344CB8AC3E}">
        <p14:creationId xmlns:p14="http://schemas.microsoft.com/office/powerpoint/2010/main" val="306510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2207A51-8DA2-44A8-9B09-271319D7AD4F}"/>
              </a:ext>
            </a:extLst>
          </p:cNvPr>
          <p:cNvCxnSpPr/>
          <p:nvPr/>
        </p:nvCxnSpPr>
        <p:spPr bwMode="auto">
          <a:xfrm>
            <a:off x="609600" y="634206"/>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CCC68-332D-4EEE-82F9-B4EDE01C5A08}"/>
              </a:ext>
            </a:extLst>
          </p:cNvPr>
          <p:cNvCxnSpPr/>
          <p:nvPr userDrawn="1"/>
        </p:nvCxnSpPr>
        <p:spPr bwMode="auto">
          <a:xfrm>
            <a:off x="609600" y="634206"/>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nchor="t"/>
          <a:lstStyle>
            <a:lvl1pPr algn="l">
              <a:defRPr/>
            </a:lvl1pPr>
          </a:lstStyle>
          <a:p>
            <a:r>
              <a:rPr lang="en-US"/>
              <a:t>Click to edit Master title style</a:t>
            </a:r>
            <a:endParaRPr lang="en-US" dirty="0"/>
          </a:p>
        </p:txBody>
      </p:sp>
      <p:sp>
        <p:nvSpPr>
          <p:cNvPr id="13" name="Text Placeholder 12"/>
          <p:cNvSpPr>
            <a:spLocks noGrp="1"/>
          </p:cNvSpPr>
          <p:nvPr>
            <p:ph type="body" sz="quarter" idx="12"/>
          </p:nvPr>
        </p:nvSpPr>
        <p:spPr>
          <a:xfrm>
            <a:off x="193575" y="6575082"/>
            <a:ext cx="1689565" cy="153888"/>
          </a:xfrm>
        </p:spPr>
        <p:txBody>
          <a:bodyPr wrap="none" lIns="0" tIns="0" rIns="0" bIns="0" anchor="b">
            <a:spAutoFit/>
          </a:bodyPr>
          <a:lstStyle>
            <a:lvl1pPr marL="0" indent="0">
              <a:buNone/>
              <a:defRPr sz="1000" baseline="0"/>
            </a:lvl1pPr>
          </a:lstStyle>
          <a:p>
            <a:pPr lvl="0"/>
            <a:r>
              <a:rPr lang="en-US"/>
              <a:t>Click to edit Master text styles</a:t>
            </a:r>
          </a:p>
        </p:txBody>
      </p:sp>
      <p:sp>
        <p:nvSpPr>
          <p:cNvPr id="6" name="Rectangle 17"/>
          <p:cNvSpPr>
            <a:spLocks noGrp="1" noChangeArrowheads="1"/>
          </p:cNvSpPr>
          <p:nvPr>
            <p:ph idx="1"/>
          </p:nvPr>
        </p:nvSpPr>
        <p:spPr bwMode="auto">
          <a:xfrm>
            <a:off x="609600" y="1604926"/>
            <a:ext cx="109728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5656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B139E2A-71F7-4654-B958-09DE7126DEA6}"/>
              </a:ext>
            </a:extLst>
          </p:cNvPr>
          <p:cNvCxnSpPr/>
          <p:nvPr userDrawn="1"/>
        </p:nvCxnSpPr>
        <p:spPr>
          <a:xfrm flipV="1">
            <a:off x="753533" y="1411288"/>
            <a:ext cx="11438467" cy="30162"/>
          </a:xfrm>
          <a:prstGeom prst="line">
            <a:avLst/>
          </a:prstGeom>
          <a:ln>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Placeholder 1"/>
          <p:cNvSpPr>
            <a:spLocks noGrp="1"/>
          </p:cNvSpPr>
          <p:nvPr>
            <p:ph type="title"/>
          </p:nvPr>
        </p:nvSpPr>
        <p:spPr>
          <a:xfrm>
            <a:off x="609600" y="274638"/>
            <a:ext cx="10972800" cy="1143000"/>
          </a:xfrm>
          <a:prstGeom prst="rect">
            <a:avLst/>
          </a:prstGeom>
        </p:spPr>
        <p:txBody>
          <a:bodyPr lIns="102376" tIns="51188" rIns="102376" bIns="51188" rtlCol="0">
            <a:normAutofit/>
          </a:bodyPr>
          <a:lstStyle>
            <a:lvl1pPr algn="l">
              <a:defRPr sz="4100">
                <a:solidFill>
                  <a:schemeClr val="accent6"/>
                </a:solidFill>
                <a:latin typeface="Helvetica"/>
                <a:cs typeface="Helvetica"/>
              </a:defRPr>
            </a:lvl1pPr>
          </a:lstStyle>
          <a:p>
            <a:r>
              <a:rPr lang="en-US" dirty="0"/>
              <a:t>Click to edit Master title style</a:t>
            </a:r>
          </a:p>
        </p:txBody>
      </p:sp>
      <p:sp>
        <p:nvSpPr>
          <p:cNvPr id="6" name="Text Placeholder 2"/>
          <p:cNvSpPr>
            <a:spLocks noGrp="1"/>
          </p:cNvSpPr>
          <p:nvPr>
            <p:ph idx="1"/>
          </p:nvPr>
        </p:nvSpPr>
        <p:spPr>
          <a:xfrm>
            <a:off x="924398" y="1600206"/>
            <a:ext cx="10658004" cy="4525963"/>
          </a:xfrm>
          <a:prstGeom prst="rect">
            <a:avLst/>
          </a:prstGeom>
        </p:spPr>
        <p:txBody>
          <a:bodyPr lIns="102376" tIns="51188" rIns="102376" bIns="51188" rtlCol="0">
            <a:normAutofit/>
          </a:bodyPr>
          <a:lstStyle>
            <a:lvl1pPr marL="383911" indent="-383911">
              <a:buClr>
                <a:schemeClr val="accent6"/>
              </a:buClr>
              <a:buFont typeface="Wingdings" charset="2"/>
              <a:buChar char="§"/>
              <a:defRPr>
                <a:latin typeface="Helvetica"/>
                <a:cs typeface="Helvetica"/>
              </a:defRPr>
            </a:lvl1pPr>
            <a:lvl2pPr marL="831807" indent="-319926">
              <a:buClr>
                <a:schemeClr val="accent6"/>
              </a:buClr>
              <a:buFont typeface="Arial"/>
              <a:buChar char="•"/>
              <a:defRPr>
                <a:solidFill>
                  <a:schemeClr val="accent5"/>
                </a:solidFill>
                <a:latin typeface="Helvetica"/>
                <a:cs typeface="Helvetica"/>
              </a:defRPr>
            </a:lvl2pPr>
            <a:lvl3pPr marL="1279703" indent="-255940">
              <a:buClr>
                <a:schemeClr val="accent6"/>
              </a:buClr>
              <a:buFont typeface="Lucida Grande"/>
              <a:buChar char="–"/>
              <a:defRPr>
                <a:solidFill>
                  <a:schemeClr val="accent5"/>
                </a:solidFill>
                <a:latin typeface="Helvetica"/>
                <a:cs typeface="Helvetica"/>
              </a:defRPr>
            </a:lvl3pPr>
            <a:lvl4pPr marL="1791584" indent="-255940">
              <a:buClr>
                <a:schemeClr val="accent6"/>
              </a:buClr>
              <a:buFont typeface="Wingdings" charset="2"/>
              <a:buChar char="§"/>
              <a:defRPr>
                <a:solidFill>
                  <a:schemeClr val="accent5"/>
                </a:solidFill>
                <a:latin typeface="Helvetica"/>
                <a:cs typeface="Helvetica"/>
              </a:defRPr>
            </a:lvl4pPr>
            <a:lvl5pPr marL="2559406" indent="-511881">
              <a:buClr>
                <a:schemeClr val="accent6"/>
              </a:buClr>
              <a:buFont typeface="Lucida Grande"/>
              <a:buChar char="-"/>
              <a:defRPr>
                <a:solidFill>
                  <a:schemeClr val="accent5"/>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F94459E9-1CEA-4C01-A02E-FC0F4D5955CD}"/>
              </a:ext>
            </a:extLst>
          </p:cNvPr>
          <p:cNvSpPr>
            <a:spLocks noGrp="1"/>
          </p:cNvSpPr>
          <p:nvPr>
            <p:ph type="ftr" sz="quarter" idx="10"/>
          </p:nvPr>
        </p:nvSpPr>
        <p:spPr>
          <a:xfrm>
            <a:off x="624417" y="6356351"/>
            <a:ext cx="10549467" cy="365125"/>
          </a:xfrm>
          <a:prstGeom prst="rect">
            <a:avLst/>
          </a:prstGeom>
          <a:ln w="0"/>
        </p:spPr>
        <p:txBody>
          <a:bodyPr vert="horz" lIns="102376" tIns="51188" rIns="102376" bIns="51188" rtlCol="0" anchor="ctr"/>
          <a:lstStyle>
            <a:lvl1pPr algn="l">
              <a:defRPr sz="1400">
                <a:solidFill>
                  <a:srgbClr val="3E3538">
                    <a:lumMod val="60000"/>
                    <a:lumOff val="40000"/>
                  </a:srgbClr>
                </a:solidFill>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2583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803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3611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6F65DC-B5D6-415A-B5A2-92E42AFB5C41}"/>
              </a:ext>
            </a:extLst>
          </p:cNvPr>
          <p:cNvCxnSpPr/>
          <p:nvPr userDrawn="1"/>
        </p:nvCxnSpPr>
        <p:spPr bwMode="auto">
          <a:xfrm>
            <a:off x="609600" y="835819"/>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
        <p:nvSpPr>
          <p:cNvPr id="15" name="Title 1"/>
          <p:cNvSpPr>
            <a:spLocks noGrp="1"/>
          </p:cNvSpPr>
          <p:nvPr>
            <p:ph type="title"/>
          </p:nvPr>
        </p:nvSpPr>
        <p:spPr>
          <a:xfrm>
            <a:off x="609600" y="233256"/>
            <a:ext cx="10972800" cy="646331"/>
          </a:xfrm>
          <a:prstGeom prst="rect">
            <a:avLst/>
          </a:prstGeom>
        </p:spPr>
        <p:txBody>
          <a:bodyPr anchor="t"/>
          <a:lstStyle/>
          <a:p>
            <a:r>
              <a:rPr lang="en-US"/>
              <a:t>Click to edit Master title style</a:t>
            </a:r>
            <a:endParaRPr lang="en-US" dirty="0"/>
          </a:p>
        </p:txBody>
      </p:sp>
      <p:sp>
        <p:nvSpPr>
          <p:cNvPr id="17" name="Text Placeholder 12"/>
          <p:cNvSpPr>
            <a:spLocks noGrp="1"/>
          </p:cNvSpPr>
          <p:nvPr>
            <p:ph type="body" sz="quarter" idx="12"/>
          </p:nvPr>
        </p:nvSpPr>
        <p:spPr>
          <a:xfrm>
            <a:off x="195072" y="6574536"/>
            <a:ext cx="3333749" cy="153888"/>
          </a:xfrm>
        </p:spPr>
        <p:txBody>
          <a:bodyPr lIns="0" tIns="0" rIns="0" bIns="0" anchor="b">
            <a:spAutoFit/>
          </a:bodyPr>
          <a:lstStyle>
            <a:lvl1pPr marL="0" indent="0">
              <a:buNone/>
              <a:defRPr sz="1000" baseline="0"/>
            </a:lvl1pPr>
          </a:lstStyle>
          <a:p>
            <a:pPr lvl="0"/>
            <a:r>
              <a:rPr lang="en-US"/>
              <a:t>Click to edit Master text styles</a:t>
            </a:r>
          </a:p>
        </p:txBody>
      </p:sp>
    </p:spTree>
    <p:extLst>
      <p:ext uri="{BB962C8B-B14F-4D97-AF65-F5344CB8AC3E}">
        <p14:creationId xmlns:p14="http://schemas.microsoft.com/office/powerpoint/2010/main" val="85291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5" name="Picture 4" descr="A picture containing drawing, light&#10;&#10;Description automatically generated">
            <a:extLst>
              <a:ext uri="{FF2B5EF4-FFF2-40B4-BE49-F238E27FC236}">
                <a16:creationId xmlns:a16="http://schemas.microsoft.com/office/drawing/2014/main" id="{ACFC416F-D710-3A45-87DD-2DE1FCF77B3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Tex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28F6EB9-E819-4C9E-BDE2-9DFD0D7624DA}"/>
              </a:ext>
            </a:extLst>
          </p:cNvPr>
          <p:cNvCxnSpPr/>
          <p:nvPr userDrawn="1"/>
        </p:nvCxnSpPr>
        <p:spPr bwMode="auto">
          <a:xfrm>
            <a:off x="609600" y="615156"/>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609600" y="231314"/>
            <a:ext cx="10972800" cy="646331"/>
          </a:xfrm>
        </p:spPr>
        <p:txBody>
          <a:bodyPr anchor="t"/>
          <a:lstStyle>
            <a:lvl1pPr algn="l">
              <a:defRPr sz="3600" b="0">
                <a:latin typeface="News Gothic MT" charset="0"/>
                <a:ea typeface="News Gothic MT" charset="0"/>
                <a:cs typeface="News Gothic MT" charset="0"/>
              </a:defRPr>
            </a:lvl1pPr>
          </a:lstStyle>
          <a:p>
            <a:r>
              <a:rPr lang="en-US"/>
              <a:t>Click to edit Master title style</a:t>
            </a:r>
            <a:endParaRPr lang="en-US" dirty="0"/>
          </a:p>
        </p:txBody>
      </p:sp>
      <p:sp>
        <p:nvSpPr>
          <p:cNvPr id="12" name="Rectangle 17"/>
          <p:cNvSpPr>
            <a:spLocks noGrp="1" noChangeArrowheads="1"/>
          </p:cNvSpPr>
          <p:nvPr>
            <p:ph idx="1"/>
          </p:nvPr>
        </p:nvSpPr>
        <p:spPr bwMode="auto">
          <a:xfrm>
            <a:off x="609600" y="1604926"/>
            <a:ext cx="109728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2"/>
          </p:nvPr>
        </p:nvSpPr>
        <p:spPr>
          <a:xfrm>
            <a:off x="193575" y="6574536"/>
            <a:ext cx="1689565" cy="153888"/>
          </a:xfrm>
        </p:spPr>
        <p:txBody>
          <a:bodyPr wrap="none" lIns="0" tIns="0" rIns="0" bIns="0" anchor="b">
            <a:spAutoFit/>
          </a:bodyPr>
          <a:lstStyle>
            <a:lvl1pPr marL="0" indent="0">
              <a:buNone/>
              <a:defRPr sz="1000" baseline="0"/>
            </a:lvl1pPr>
          </a:lstStyle>
          <a:p>
            <a:pPr lvl="0"/>
            <a:r>
              <a:rPr lang="en-US"/>
              <a:t>Click to edit Master text styles</a:t>
            </a:r>
          </a:p>
        </p:txBody>
      </p:sp>
      <p:sp>
        <p:nvSpPr>
          <p:cNvPr id="19" name="Text Placeholder 18"/>
          <p:cNvSpPr>
            <a:spLocks noGrp="1"/>
          </p:cNvSpPr>
          <p:nvPr>
            <p:ph type="body" sz="quarter" idx="13"/>
          </p:nvPr>
        </p:nvSpPr>
        <p:spPr>
          <a:xfrm>
            <a:off x="622009" y="869747"/>
            <a:ext cx="10974916" cy="482133"/>
          </a:xfrm>
        </p:spPr>
        <p:txBody>
          <a:bodyPr>
            <a:noAutofit/>
          </a:bodyPr>
          <a:lstStyle>
            <a:lvl1pPr marL="0" indent="0" algn="l">
              <a:spcBef>
                <a:spcPts val="0"/>
              </a:spcBef>
              <a:buNone/>
              <a:defRPr sz="2800" baseline="0"/>
            </a:lvl1pPr>
          </a:lstStyle>
          <a:p>
            <a:pPr lvl="0"/>
            <a:r>
              <a:rPr lang="en-US"/>
              <a:t>Click to edit Master text styles</a:t>
            </a:r>
          </a:p>
        </p:txBody>
      </p:sp>
    </p:spTree>
    <p:extLst>
      <p:ext uri="{BB962C8B-B14F-4D97-AF65-F5344CB8AC3E}">
        <p14:creationId xmlns:p14="http://schemas.microsoft.com/office/powerpoint/2010/main" val="614682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32318" y="1600200"/>
            <a:ext cx="5564716" cy="455411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00234" y="1600200"/>
            <a:ext cx="5564717" cy="455411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1980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No logo or line">
    <p:spTree>
      <p:nvGrpSpPr>
        <p:cNvPr id="1" name=""/>
        <p:cNvGrpSpPr/>
        <p:nvPr/>
      </p:nvGrpSpPr>
      <p:grpSpPr>
        <a:xfrm>
          <a:off x="0" y="0"/>
          <a:ext cx="0" cy="0"/>
          <a:chOff x="0" y="0"/>
          <a:chExt cx="0" cy="0"/>
        </a:xfrm>
      </p:grpSpPr>
      <p:sp>
        <p:nvSpPr>
          <p:cNvPr id="2" name="Title 1"/>
          <p:cNvSpPr>
            <a:spLocks noGrp="1"/>
          </p:cNvSpPr>
          <p:nvPr>
            <p:ph type="title"/>
          </p:nvPr>
        </p:nvSpPr>
        <p:spPr>
          <a:xfrm>
            <a:off x="619200" y="259200"/>
            <a:ext cx="10990717" cy="1081568"/>
          </a:xfrm>
        </p:spPr>
        <p:txBody>
          <a:bodyPr/>
          <a:lstStyle>
            <a:lvl1pPr>
              <a:defRPr>
                <a:solidFill>
                  <a:srgbClr val="002060"/>
                </a:solidFill>
              </a:defRPr>
            </a:lvl1pPr>
          </a:lstStyle>
          <a:p>
            <a:r>
              <a:rPr lang="en-GB"/>
              <a:t>Click to edit Master title style</a:t>
            </a:r>
            <a:endParaRPr lang="en-US"/>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a:p>
        </p:txBody>
      </p:sp>
      <p:sp>
        <p:nvSpPr>
          <p:cNvPr id="4" name="Content Placeholder 5"/>
          <p:cNvSpPr>
            <a:spLocks noGrp="1"/>
          </p:cNvSpPr>
          <p:nvPr>
            <p:ph sz="quarter" idx="13"/>
          </p:nvPr>
        </p:nvSpPr>
        <p:spPr>
          <a:xfrm>
            <a:off x="620184" y="6356351"/>
            <a:ext cx="9796296" cy="365125"/>
          </a:xfrm>
          <a:prstGeom prst="rect">
            <a:avLst/>
          </a:prstGeom>
        </p:spPr>
        <p:txBody>
          <a:bodyPr anchor="ctr" anchorCtr="0">
            <a:noAutofit/>
          </a:bodyPr>
          <a:lstStyle>
            <a:lvl1pPr marL="0" indent="0">
              <a:spcBef>
                <a:spcPts val="300"/>
              </a:spcBef>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5" name="Content Placeholder 3"/>
          <p:cNvSpPr>
            <a:spLocks noGrp="1"/>
          </p:cNvSpPr>
          <p:nvPr>
            <p:ph sz="quarter" idx="14"/>
          </p:nvPr>
        </p:nvSpPr>
        <p:spPr>
          <a:xfrm>
            <a:off x="620184" y="1425600"/>
            <a:ext cx="10962216" cy="4460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6932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9D033C0A-B3FE-7E4D-9435-7FC5A8EE3960}"/>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C98DCE08-41C6-754C-8B94-1E817D13B56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10" name="Content Placeholder 5">
            <a:extLst>
              <a:ext uri="{FF2B5EF4-FFF2-40B4-BE49-F238E27FC236}">
                <a16:creationId xmlns:a16="http://schemas.microsoft.com/office/drawing/2014/main" id="{B671EB7F-1F36-3C4C-BEFF-8B7AD564F59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Drop an image or click on the </a:t>
            </a:r>
            <a:r>
              <a:rPr lang="en-GB" noProof="0"/>
              <a:t>icon</a:t>
            </a:r>
            <a:r>
              <a:rPr lang="en-GB"/>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6" name="Content Placeholder 5">
            <a:extLst>
              <a:ext uri="{FF2B5EF4-FFF2-40B4-BE49-F238E27FC236}">
                <a16:creationId xmlns:a16="http://schemas.microsoft.com/office/drawing/2014/main" id="{B746CDA0-4C68-CD4C-95C1-0D0553F810F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pic>
        <p:nvPicPr>
          <p:cNvPr id="10" name="Picture 9">
            <a:extLst>
              <a:ext uri="{FF2B5EF4-FFF2-40B4-BE49-F238E27FC236}">
                <a16:creationId xmlns:a16="http://schemas.microsoft.com/office/drawing/2014/main" id="{0BF55CE1-A0F5-A040-81E6-287EE6A8F26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992579" y="271381"/>
            <a:ext cx="1785308" cy="719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700" r:id="rId22"/>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twitter.com/guconnectinfo" TargetMode="External"/><Relationship Id="rId7" Type="http://schemas.openxmlformats.org/officeDocument/2006/relationships/hyperlink" Target="http://www.guconnect.inf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vimeo.com/channels/guconnect" TargetMode="External"/><Relationship Id="rId5" Type="http://schemas.openxmlformats.org/officeDocument/2006/relationships/hyperlink" Target="mailto:elaine.wills@cor2ed.com?subject=GU%20connect" TargetMode="External"/><Relationship Id="rId4" Type="http://schemas.openxmlformats.org/officeDocument/2006/relationships/hyperlink" Target="https://www.linkedin.com/company/23742475"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7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620184" y="4184218"/>
            <a:ext cx="6915976" cy="1770182"/>
          </a:xfrm>
        </p:spPr>
        <p:txBody>
          <a:bodyPr/>
          <a:lstStyle/>
          <a:p>
            <a:r>
              <a:rPr lang="en-US" b="1" dirty="0">
                <a:solidFill>
                  <a:schemeClr val="accent1"/>
                </a:solidFill>
              </a:rPr>
              <a:t>Primary endpoint: </a:t>
            </a:r>
            <a:r>
              <a:rPr lang="en-US" dirty="0"/>
              <a:t>MFS (defined as time from randomization to radiographic progression or death within 112 days of treatment discontinuation)</a:t>
            </a:r>
          </a:p>
          <a:p>
            <a:r>
              <a:rPr lang="en-US" b="1" dirty="0">
                <a:solidFill>
                  <a:schemeClr val="accent1"/>
                </a:solidFill>
              </a:rPr>
              <a:t>Secondary endpoints: </a:t>
            </a:r>
            <a:r>
              <a:rPr lang="en-US" dirty="0"/>
              <a:t>Safety, time to PSA progression, time to use of new antineoplastic therapy, OS, PSA response, and QoL</a:t>
            </a:r>
          </a:p>
        </p:txBody>
      </p:sp>
      <p:sp>
        <p:nvSpPr>
          <p:cNvPr id="5" name="Title 4"/>
          <p:cNvSpPr>
            <a:spLocks noGrp="1"/>
          </p:cNvSpPr>
          <p:nvPr>
            <p:ph type="title"/>
          </p:nvPr>
        </p:nvSpPr>
        <p:spPr/>
        <p:txBody>
          <a:bodyPr/>
          <a:lstStyle/>
          <a:p>
            <a:r>
              <a:rPr lang="en-US" altLang="en-US" noProof="0" dirty="0"/>
              <a:t>PROSPER (Enzalutamide vs Placebo):</a:t>
            </a:r>
            <a:br>
              <a:rPr lang="en-US" altLang="en-US" noProof="0" dirty="0"/>
            </a:br>
            <a:r>
              <a:rPr lang="en-US" altLang="en-US" noProof="0" dirty="0"/>
              <a:t>Study Design</a:t>
            </a:r>
            <a:endParaRPr lang="en-US" baseline="30000" noProof="0" dirty="0"/>
          </a:p>
        </p:txBody>
      </p:sp>
      <p:sp>
        <p:nvSpPr>
          <p:cNvPr id="12" name="Content Placeholder 11">
            <a:extLst>
              <a:ext uri="{FF2B5EF4-FFF2-40B4-BE49-F238E27FC236}">
                <a16:creationId xmlns:a16="http://schemas.microsoft.com/office/drawing/2014/main" id="{CCEE09AD-D14E-5547-8F5E-FA828718ADB8}"/>
              </a:ext>
            </a:extLst>
          </p:cNvPr>
          <p:cNvSpPr>
            <a:spLocks noGrp="1"/>
          </p:cNvSpPr>
          <p:nvPr>
            <p:ph sz="quarter" idx="15"/>
          </p:nvPr>
        </p:nvSpPr>
        <p:spPr>
          <a:xfrm>
            <a:off x="620184" y="6309320"/>
            <a:ext cx="10228344" cy="365125"/>
          </a:xfrm>
        </p:spPr>
        <p:txBody>
          <a:bodyPr/>
          <a:lstStyle/>
          <a:p>
            <a:pPr>
              <a:spcBef>
                <a:spcPts val="300"/>
              </a:spcBef>
            </a:pPr>
            <a:r>
              <a:rPr lang="en-US" dirty="0"/>
              <a:t>ADT, androgen deprivation therapy; </a:t>
            </a:r>
            <a:r>
              <a:rPr lang="en-US" dirty="0" err="1"/>
              <a:t>mCRPC</a:t>
            </a:r>
            <a:r>
              <a:rPr lang="en-US" dirty="0"/>
              <a:t>, metastatic castration-resistant prostate cancer; MFS, metastasis-free survival; </a:t>
            </a:r>
            <a:r>
              <a:rPr lang="en-US" dirty="0" err="1"/>
              <a:t>nmCRPC</a:t>
            </a:r>
            <a:r>
              <a:rPr lang="en-US" dirty="0"/>
              <a:t>, nonmetastatic castration-resistant prostate cancer; OS, overall survival; PSA, prostate specific antigen; PSADT, prostate specific antigen doubling time; QoL, quality of life; R, randomization</a:t>
            </a:r>
            <a:endParaRPr lang="en-US" altLang="en-US" dirty="0"/>
          </a:p>
          <a:p>
            <a:pPr>
              <a:spcBef>
                <a:spcPts val="300"/>
              </a:spcBef>
            </a:pPr>
            <a:r>
              <a:rPr lang="en-US" dirty="0"/>
              <a:t>Hussain M, et al. J Clin Oncol. 2018;36 suppl 6S:3; </a:t>
            </a:r>
            <a:r>
              <a:rPr lang="da-DK" dirty="0"/>
              <a:t>Hussain M, et al. N </a:t>
            </a:r>
            <a:r>
              <a:rPr lang="da-DK" dirty="0" err="1"/>
              <a:t>Engl</a:t>
            </a:r>
            <a:r>
              <a:rPr lang="da-DK" dirty="0"/>
              <a:t> J Med. 2018;378:2465-74</a:t>
            </a:r>
          </a:p>
        </p:txBody>
      </p:sp>
      <p:grpSp>
        <p:nvGrpSpPr>
          <p:cNvPr id="26" name="Group 25">
            <a:extLst>
              <a:ext uri="{FF2B5EF4-FFF2-40B4-BE49-F238E27FC236}">
                <a16:creationId xmlns:a16="http://schemas.microsoft.com/office/drawing/2014/main" id="{4ED1B509-20BD-3743-B5E1-FA9108444113}"/>
              </a:ext>
            </a:extLst>
          </p:cNvPr>
          <p:cNvGrpSpPr/>
          <p:nvPr/>
        </p:nvGrpSpPr>
        <p:grpSpPr>
          <a:xfrm>
            <a:off x="4728840" y="2014449"/>
            <a:ext cx="2166587" cy="1345719"/>
            <a:chOff x="2099077" y="1940293"/>
            <a:chExt cx="1624940" cy="1009290"/>
          </a:xfrm>
        </p:grpSpPr>
        <p:cxnSp>
          <p:nvCxnSpPr>
            <p:cNvPr id="27" name="Straight Arrow Connector 20">
              <a:extLst>
                <a:ext uri="{FF2B5EF4-FFF2-40B4-BE49-F238E27FC236}">
                  <a16:creationId xmlns:a16="http://schemas.microsoft.com/office/drawing/2014/main" id="{66E55755-0897-B749-BDD3-2BBA983C8681}"/>
                </a:ext>
              </a:extLst>
            </p:cNvPr>
            <p:cNvCxnSpPr>
              <a:cxnSpLocks noChangeShapeType="1"/>
              <a:stCxn id="30" idx="6"/>
              <a:endCxn id="37" idx="1"/>
            </p:cNvCxnSpPr>
            <p:nvPr/>
          </p:nvCxnSpPr>
          <p:spPr bwMode="auto">
            <a:xfrm>
              <a:off x="2953326" y="2448550"/>
              <a:ext cx="770691" cy="501033"/>
            </a:xfrm>
            <a:prstGeom prst="straightConnector1">
              <a:avLst/>
            </a:prstGeom>
            <a:noFill/>
            <a:ln w="38100">
              <a:solidFill>
                <a:srgbClr val="262626"/>
              </a:solidFill>
              <a:round/>
              <a:headEnd type="none" w="med" len="med"/>
              <a:tailEnd type="triangle" w="med" len="med"/>
            </a:ln>
            <a:extLst>
              <a:ext uri="{909E8E84-426E-40DD-AFC4-6F175D3DCCD1}">
                <a14:hiddenFill xmlns:a14="http://schemas.microsoft.com/office/drawing/2010/main">
                  <a:noFill/>
                </a14:hiddenFill>
              </a:ext>
            </a:extLst>
          </p:spPr>
        </p:cxnSp>
        <p:cxnSp>
          <p:nvCxnSpPr>
            <p:cNvPr id="28" name="Straight Arrow Connector 21">
              <a:extLst>
                <a:ext uri="{FF2B5EF4-FFF2-40B4-BE49-F238E27FC236}">
                  <a16:creationId xmlns:a16="http://schemas.microsoft.com/office/drawing/2014/main" id="{E13EB143-F300-FC46-AC19-08F25A2ADFAE}"/>
                </a:ext>
              </a:extLst>
            </p:cNvPr>
            <p:cNvCxnSpPr>
              <a:cxnSpLocks noChangeShapeType="1"/>
              <a:stCxn id="30" idx="6"/>
              <a:endCxn id="36" idx="1"/>
            </p:cNvCxnSpPr>
            <p:nvPr/>
          </p:nvCxnSpPr>
          <p:spPr bwMode="auto">
            <a:xfrm flipV="1">
              <a:off x="2953326" y="1940293"/>
              <a:ext cx="770691" cy="508257"/>
            </a:xfrm>
            <a:prstGeom prst="straightConnector1">
              <a:avLst/>
            </a:prstGeom>
            <a:noFill/>
            <a:ln w="38100">
              <a:solidFill>
                <a:srgbClr val="262626"/>
              </a:solidFill>
              <a:round/>
              <a:headEnd type="none" w="med" len="med"/>
              <a:tailEnd type="triangle" w="med" len="med"/>
            </a:ln>
            <a:extLst>
              <a:ext uri="{909E8E84-426E-40DD-AFC4-6F175D3DCCD1}">
                <a14:hiddenFill xmlns:a14="http://schemas.microsoft.com/office/drawing/2010/main">
                  <a:noFill/>
                </a14:hiddenFill>
              </a:ext>
            </a:extLst>
          </p:spPr>
        </p:cxnSp>
        <p:cxnSp>
          <p:nvCxnSpPr>
            <p:cNvPr id="29" name="Straight Arrow Connector 22">
              <a:extLst>
                <a:ext uri="{FF2B5EF4-FFF2-40B4-BE49-F238E27FC236}">
                  <a16:creationId xmlns:a16="http://schemas.microsoft.com/office/drawing/2014/main" id="{DEDBF801-0083-9A46-B09C-117F50800AB8}"/>
                </a:ext>
              </a:extLst>
            </p:cNvPr>
            <p:cNvCxnSpPr>
              <a:cxnSpLocks noChangeShapeType="1"/>
            </p:cNvCxnSpPr>
            <p:nvPr/>
          </p:nvCxnSpPr>
          <p:spPr bwMode="auto">
            <a:xfrm flipV="1">
              <a:off x="2099077" y="2448550"/>
              <a:ext cx="433135"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sp>
          <p:nvSpPr>
            <p:cNvPr id="30" name="Oval 29">
              <a:extLst>
                <a:ext uri="{FF2B5EF4-FFF2-40B4-BE49-F238E27FC236}">
                  <a16:creationId xmlns:a16="http://schemas.microsoft.com/office/drawing/2014/main" id="{D1FB87B1-1DFC-C74D-B6ED-48A5CCF8E7D7}"/>
                </a:ext>
              </a:extLst>
            </p:cNvPr>
            <p:cNvSpPr/>
            <p:nvPr/>
          </p:nvSpPr>
          <p:spPr bwMode="auto">
            <a:xfrm>
              <a:off x="2508826" y="2244089"/>
              <a:ext cx="444500" cy="408922"/>
            </a:xfrm>
            <a:prstGeom prst="ellipse">
              <a:avLst/>
            </a:prstGeom>
            <a:solidFill>
              <a:schemeClr val="bg1"/>
            </a:solidFill>
            <a:ln w="38100">
              <a:solidFill>
                <a:schemeClr val="tx1"/>
              </a:solidFill>
            </a:ln>
          </p:spPr>
          <p:txBody>
            <a:bodyPr anchor="ctr">
              <a:spAutoFit/>
            </a:bodyPr>
            <a:lstStyle/>
            <a:p>
              <a:pPr algn="ctr" defTabSz="1219170">
                <a:lnSpc>
                  <a:spcPct val="90000"/>
                </a:lnSpc>
                <a:defRPr/>
              </a:pPr>
              <a:r>
                <a:rPr lang="en-US" sz="2133" b="1" kern="0" dirty="0">
                  <a:latin typeface="Calibri" panose="020F0502020204030204" pitchFamily="34" charset="0"/>
                  <a:ea typeface="MS PGothic" panose="020B0600070205080204" pitchFamily="34" charset="-128"/>
                  <a:cs typeface="Calibri" panose="020F0502020204030204" pitchFamily="34" charset="0"/>
                </a:rPr>
                <a:t>R</a:t>
              </a:r>
            </a:p>
          </p:txBody>
        </p:sp>
      </p:grpSp>
      <p:sp>
        <p:nvSpPr>
          <p:cNvPr id="31" name="TextBox 30">
            <a:extLst>
              <a:ext uri="{FF2B5EF4-FFF2-40B4-BE49-F238E27FC236}">
                <a16:creationId xmlns:a16="http://schemas.microsoft.com/office/drawing/2014/main" id="{D4893754-4CCE-EA48-9C0C-95CBE01D5DAE}"/>
              </a:ext>
            </a:extLst>
          </p:cNvPr>
          <p:cNvSpPr txBox="1"/>
          <p:nvPr/>
        </p:nvSpPr>
        <p:spPr>
          <a:xfrm>
            <a:off x="5336715" y="3025537"/>
            <a:ext cx="494045" cy="379656"/>
          </a:xfrm>
          <a:prstGeom prst="rect">
            <a:avLst/>
          </a:prstGeom>
          <a:noFill/>
        </p:spPr>
        <p:txBody>
          <a:bodyPr wrap="none" rtlCol="0">
            <a:spAutoFit/>
          </a:bodyPr>
          <a:lstStyle/>
          <a:p>
            <a:pPr algn="ctr" defTabSz="1219170"/>
            <a:r>
              <a:rPr lang="en-US" sz="1867" b="1" dirty="0">
                <a:solidFill>
                  <a:srgbClr val="000000"/>
                </a:solidFill>
                <a:latin typeface="Calibri" panose="020F0502020204030204" pitchFamily="34" charset="0"/>
                <a:cs typeface="Calibri" panose="020F0502020204030204" pitchFamily="34" charset="0"/>
              </a:rPr>
              <a:t>2:1</a:t>
            </a:r>
          </a:p>
        </p:txBody>
      </p:sp>
      <p:sp>
        <p:nvSpPr>
          <p:cNvPr id="33" name="Rectangle 1">
            <a:extLst>
              <a:ext uri="{FF2B5EF4-FFF2-40B4-BE49-F238E27FC236}">
                <a16:creationId xmlns:a16="http://schemas.microsoft.com/office/drawing/2014/main" id="{193003EE-7EEB-4146-957D-5FA1DA1EAA08}"/>
              </a:ext>
            </a:extLst>
          </p:cNvPr>
          <p:cNvSpPr>
            <a:spLocks noChangeArrowheads="1"/>
          </p:cNvSpPr>
          <p:nvPr/>
        </p:nvSpPr>
        <p:spPr bwMode="auto">
          <a:xfrm>
            <a:off x="5007789" y="1970459"/>
            <a:ext cx="1151896" cy="41042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none" lIns="121909" tIns="60955" rIns="121909" bIns="60955">
            <a:spAutoFit/>
          </a:bodyP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defTabSz="1219170"/>
            <a:r>
              <a:rPr lang="en-US" altLang="en-US" sz="1867" b="1" dirty="0">
                <a:solidFill>
                  <a:srgbClr val="000000"/>
                </a:solidFill>
                <a:latin typeface="Calibri" panose="020F0502020204030204" pitchFamily="34" charset="0"/>
                <a:ea typeface="ＭＳ Ｐゴシック" pitchFamily="34" charset="-128"/>
                <a:cs typeface="Calibri" panose="020F0502020204030204" pitchFamily="34" charset="0"/>
              </a:rPr>
              <a:t>n = 1,401</a:t>
            </a:r>
          </a:p>
        </p:txBody>
      </p:sp>
      <p:sp>
        <p:nvSpPr>
          <p:cNvPr id="34" name="AutoShape 4">
            <a:extLst>
              <a:ext uri="{FF2B5EF4-FFF2-40B4-BE49-F238E27FC236}">
                <a16:creationId xmlns:a16="http://schemas.microsoft.com/office/drawing/2014/main" id="{A8A6C7C4-4D6E-7847-89A7-87943E67C6D9}"/>
              </a:ext>
            </a:extLst>
          </p:cNvPr>
          <p:cNvSpPr>
            <a:spLocks noChangeArrowheads="1"/>
          </p:cNvSpPr>
          <p:nvPr/>
        </p:nvSpPr>
        <p:spPr bwMode="auto">
          <a:xfrm>
            <a:off x="1395865" y="1493845"/>
            <a:ext cx="3398948" cy="2379131"/>
          </a:xfrm>
          <a:prstGeom prst="roundRect">
            <a:avLst>
              <a:gd name="adj" fmla="val 12228"/>
            </a:avLst>
          </a:prstGeom>
          <a:solidFill>
            <a:schemeClr val="bg1"/>
          </a:solidFill>
          <a:ln w="28575" algn="ctr">
            <a:solidFill>
              <a:schemeClr val="accent1"/>
            </a:solidFill>
            <a:round/>
            <a:headEnd/>
            <a:tailEnd/>
          </a:ln>
          <a:effectLst>
            <a:outerShdw blurRad="50800" dist="38100" dir="2700000" algn="tl" rotWithShape="0">
              <a:prstClr val="black">
                <a:alpha val="40000"/>
              </a:prstClr>
            </a:outerShdw>
          </a:effectLst>
        </p:spPr>
        <p:txBody>
          <a:bodyPr lIns="72000" rIns="72000" anchor="ctr"/>
          <a:lstStyle/>
          <a:p>
            <a:pPr defTabSz="609523" eaLnBrk="0" fontAlgn="base" hangingPunct="0">
              <a:spcAft>
                <a:spcPts val="800"/>
              </a:spcAft>
              <a:buClr>
                <a:schemeClr val="accent1"/>
              </a:buClr>
              <a:defRPr/>
            </a:pPr>
            <a:r>
              <a:rPr lang="en-CA" b="1" dirty="0">
                <a:solidFill>
                  <a:schemeClr val="accent1"/>
                </a:solidFill>
                <a:latin typeface="Calibri" panose="020F0502020204030204" pitchFamily="34" charset="0"/>
                <a:ea typeface="ＭＳ Ｐゴシック" pitchFamily="34" charset="-128"/>
                <a:cs typeface="Calibri" panose="020F0502020204030204" pitchFamily="34" charset="0"/>
              </a:rPr>
              <a:t>Key eligibility criteria </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err="1">
                <a:latin typeface="Calibri" panose="020F0502020204030204" pitchFamily="34" charset="0"/>
                <a:ea typeface="ＭＳ Ｐゴシック" pitchFamily="34" charset="-128"/>
                <a:cs typeface="Calibri" panose="020F0502020204030204" pitchFamily="34" charset="0"/>
              </a:rPr>
              <a:t>nmCRPC</a:t>
            </a:r>
            <a:r>
              <a:rPr lang="en-CA" dirty="0">
                <a:latin typeface="Calibri" panose="020F0502020204030204" pitchFamily="34" charset="0"/>
                <a:ea typeface="ＭＳ Ｐゴシック" pitchFamily="34" charset="-128"/>
                <a:cs typeface="Calibri" panose="020F0502020204030204" pitchFamily="34" charset="0"/>
              </a:rPr>
              <a:t> (central review)</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a:latin typeface="Calibri" panose="020F0502020204030204" pitchFamily="34" charset="0"/>
                <a:ea typeface="ＭＳ Ｐゴシック" pitchFamily="34" charset="-128"/>
                <a:cs typeface="Calibri" panose="020F0502020204030204" pitchFamily="34" charset="0"/>
              </a:rPr>
              <a:t>Rising PSA despite castrate testosterone level (≤ 50 ng/dL)</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a:latin typeface="Calibri" panose="020F0502020204030204" pitchFamily="34" charset="0"/>
                <a:ea typeface="ＭＳ Ｐゴシック" pitchFamily="34" charset="-128"/>
                <a:cs typeface="Calibri" panose="020F0502020204030204" pitchFamily="34" charset="0"/>
              </a:rPr>
              <a:t>Baseline PSA ≥ 2 ng/mL</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a:latin typeface="Calibri" panose="020F0502020204030204" pitchFamily="34" charset="0"/>
                <a:ea typeface="ＭＳ Ｐゴシック" pitchFamily="34" charset="-128"/>
                <a:cs typeface="Calibri" panose="020F0502020204030204" pitchFamily="34" charset="0"/>
              </a:rPr>
              <a:t>PSADT ≤ 10 months</a:t>
            </a:r>
            <a:endParaRPr lang="en-CA" b="1" dirty="0">
              <a:latin typeface="Calibri" panose="020F0502020204030204" pitchFamily="34" charset="0"/>
              <a:ea typeface="ＭＳ Ｐゴシック" pitchFamily="34" charset="-128"/>
              <a:cs typeface="Calibri" panose="020F0502020204030204" pitchFamily="34" charset="0"/>
            </a:endParaRPr>
          </a:p>
        </p:txBody>
      </p:sp>
      <p:sp>
        <p:nvSpPr>
          <p:cNvPr id="36" name="Rounded Rectangle 35">
            <a:extLst>
              <a:ext uri="{FF2B5EF4-FFF2-40B4-BE49-F238E27FC236}">
                <a16:creationId xmlns:a16="http://schemas.microsoft.com/office/drawing/2014/main" id="{7B881F5D-A832-F446-AE40-E028F49D9F93}"/>
              </a:ext>
            </a:extLst>
          </p:cNvPr>
          <p:cNvSpPr/>
          <p:nvPr/>
        </p:nvSpPr>
        <p:spPr>
          <a:xfrm>
            <a:off x="6895427" y="1484784"/>
            <a:ext cx="4084760" cy="105933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a:solidFill>
                  <a:prstClr val="white"/>
                </a:solidFill>
                <a:latin typeface="Calibri" panose="020F0502020204030204" pitchFamily="34" charset="0"/>
                <a:ea typeface="ＭＳ Ｐゴシック" pitchFamily="34" charset="-128"/>
                <a:cs typeface="Calibri" panose="020F0502020204030204" pitchFamily="34" charset="0"/>
              </a:rPr>
              <a:t>enzalutamide (160 mg/day) </a:t>
            </a:r>
            <a:br>
              <a:rPr lang="en-US" b="1" dirty="0">
                <a:solidFill>
                  <a:prstClr val="white"/>
                </a:solidFill>
                <a:latin typeface="Calibri" panose="020F0502020204030204" pitchFamily="34" charset="0"/>
                <a:ea typeface="ＭＳ Ｐゴシック" pitchFamily="34" charset="-128"/>
                <a:cs typeface="Calibri" panose="020F0502020204030204" pitchFamily="34" charset="0"/>
              </a:rPr>
            </a:br>
            <a:r>
              <a:rPr lang="en-US" b="1" dirty="0">
                <a:solidFill>
                  <a:prstClr val="white"/>
                </a:solidFill>
                <a:latin typeface="Calibri" panose="020F0502020204030204" pitchFamily="34" charset="0"/>
                <a:ea typeface="ＭＳ Ｐゴシック" pitchFamily="34" charset="-128"/>
                <a:cs typeface="Calibri" panose="020F0502020204030204" pitchFamily="34" charset="0"/>
              </a:rPr>
              <a:t>+ ADT</a:t>
            </a:r>
          </a:p>
        </p:txBody>
      </p:sp>
      <p:sp>
        <p:nvSpPr>
          <p:cNvPr id="37" name="Rounded Rectangle 36">
            <a:extLst>
              <a:ext uri="{FF2B5EF4-FFF2-40B4-BE49-F238E27FC236}">
                <a16:creationId xmlns:a16="http://schemas.microsoft.com/office/drawing/2014/main" id="{07458D68-5B5A-AC4F-851A-3E6D1E4DB973}"/>
              </a:ext>
            </a:extLst>
          </p:cNvPr>
          <p:cNvSpPr/>
          <p:nvPr/>
        </p:nvSpPr>
        <p:spPr>
          <a:xfrm>
            <a:off x="6895427" y="2830504"/>
            <a:ext cx="4084760" cy="1059330"/>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a:solidFill>
                  <a:prstClr val="white"/>
                </a:solidFill>
                <a:latin typeface="Calibri" panose="020F0502020204030204" pitchFamily="34" charset="0"/>
                <a:ea typeface="ＭＳ Ｐゴシック" pitchFamily="34" charset="-128"/>
                <a:cs typeface="Calibri" panose="020F0502020204030204" pitchFamily="34" charset="0"/>
              </a:rPr>
              <a:t>Placebo </a:t>
            </a:r>
            <a:br>
              <a:rPr lang="en-US" b="1" dirty="0">
                <a:solidFill>
                  <a:prstClr val="white"/>
                </a:solidFill>
                <a:latin typeface="Calibri" panose="020F0502020204030204" pitchFamily="34" charset="0"/>
                <a:ea typeface="ＭＳ Ｐゴシック" pitchFamily="34" charset="-128"/>
                <a:cs typeface="Calibri" panose="020F0502020204030204" pitchFamily="34" charset="0"/>
              </a:rPr>
            </a:br>
            <a:r>
              <a:rPr lang="en-US" b="1" dirty="0">
                <a:solidFill>
                  <a:prstClr val="white"/>
                </a:solidFill>
                <a:latin typeface="Calibri" panose="020F0502020204030204" pitchFamily="34" charset="0"/>
                <a:ea typeface="ＭＳ Ｐゴシック" pitchFamily="34" charset="-128"/>
                <a:cs typeface="Calibri" panose="020F0502020204030204" pitchFamily="34" charset="0"/>
              </a:rPr>
              <a:t>+ ADT</a:t>
            </a:r>
          </a:p>
        </p:txBody>
      </p:sp>
      <p:sp>
        <p:nvSpPr>
          <p:cNvPr id="38" name="Rectangle 1157">
            <a:extLst>
              <a:ext uri="{FF2B5EF4-FFF2-40B4-BE49-F238E27FC236}">
                <a16:creationId xmlns:a16="http://schemas.microsoft.com/office/drawing/2014/main" id="{F44619EC-A745-3C4A-B814-979A2AC41CD4}"/>
              </a:ext>
            </a:extLst>
          </p:cNvPr>
          <p:cNvSpPr>
            <a:spLocks noChangeArrowheads="1"/>
          </p:cNvSpPr>
          <p:nvPr/>
        </p:nvSpPr>
        <p:spPr bwMode="auto">
          <a:xfrm>
            <a:off x="7896200" y="4473288"/>
            <a:ext cx="3083987" cy="1373707"/>
          </a:xfrm>
          <a:prstGeom prst="roundRect">
            <a:avLst/>
          </a:prstGeom>
          <a:solidFill>
            <a:schemeClr val="accent2"/>
          </a:solidFill>
          <a:ln w="12700">
            <a:noFill/>
            <a:miter lim="800000"/>
            <a:headEnd/>
            <a:tailEnd/>
          </a:ln>
          <a:effectLst>
            <a:outerShdw blurRad="50800" dist="38100" dir="2700000" algn="tl" rotWithShape="0">
              <a:prstClr val="black">
                <a:alpha val="40000"/>
              </a:prstClr>
            </a:outerShdw>
          </a:effectLst>
        </p:spPr>
        <p:txBody>
          <a:bodyPr wrap="square" lIns="91403" tIns="45719" rIns="91403" bIns="45719" anchor="ctr" anchorCtr="0">
            <a:spAutoFit/>
          </a:bodyPr>
          <a:lstStyle/>
          <a:p>
            <a:pPr algn="ctr" defTabSz="1219170" fontAlgn="base">
              <a:spcBef>
                <a:spcPct val="0"/>
              </a:spcBef>
              <a:spcAft>
                <a:spcPct val="0"/>
              </a:spcAft>
              <a:defRPr/>
            </a:pPr>
            <a:r>
              <a:rPr lang="en-US" b="1" dirty="0">
                <a:solidFill>
                  <a:prstClr val="white"/>
                </a:solidFill>
                <a:latin typeface="Calibri" panose="020F0502020204030204" pitchFamily="34" charset="0"/>
                <a:ea typeface="MS PGothic" pitchFamily="34" charset="-128"/>
                <a:cs typeface="Calibri" panose="020F0502020204030204" pitchFamily="34" charset="0"/>
              </a:rPr>
              <a:t>48% of patients in placebo group received subsequent approved therapy </a:t>
            </a:r>
            <a:br>
              <a:rPr lang="en-US" b="1" dirty="0">
                <a:solidFill>
                  <a:prstClr val="white"/>
                </a:solidFill>
                <a:latin typeface="Calibri" panose="020F0502020204030204" pitchFamily="34" charset="0"/>
                <a:ea typeface="MS PGothic" pitchFamily="34" charset="-128"/>
                <a:cs typeface="Calibri" panose="020F0502020204030204" pitchFamily="34" charset="0"/>
              </a:rPr>
            </a:br>
            <a:r>
              <a:rPr lang="en-US" b="1" dirty="0">
                <a:solidFill>
                  <a:prstClr val="white"/>
                </a:solidFill>
                <a:latin typeface="Calibri" panose="020F0502020204030204" pitchFamily="34" charset="0"/>
                <a:ea typeface="MS PGothic" pitchFamily="34" charset="-128"/>
                <a:cs typeface="Calibri" panose="020F0502020204030204" pitchFamily="34" charset="0"/>
              </a:rPr>
              <a:t>for </a:t>
            </a:r>
            <a:r>
              <a:rPr lang="en-US" b="1" dirty="0" err="1">
                <a:solidFill>
                  <a:prstClr val="white"/>
                </a:solidFill>
                <a:latin typeface="Calibri" panose="020F0502020204030204" pitchFamily="34" charset="0"/>
                <a:ea typeface="MS PGothic" pitchFamily="34" charset="-128"/>
                <a:cs typeface="Calibri" panose="020F0502020204030204" pitchFamily="34" charset="0"/>
              </a:rPr>
              <a:t>mCRPC</a:t>
            </a:r>
            <a:endParaRPr lang="en-US" b="1" dirty="0">
              <a:solidFill>
                <a:prstClr val="white"/>
              </a:solidFill>
              <a:latin typeface="Calibri" panose="020F0502020204030204" pitchFamily="34" charset="0"/>
              <a:ea typeface="MS PGothic" pitchFamily="34" charset="-128"/>
              <a:cs typeface="Calibri" panose="020F0502020204030204" pitchFamily="34" charset="0"/>
            </a:endParaRPr>
          </a:p>
        </p:txBody>
      </p:sp>
      <p:sp>
        <p:nvSpPr>
          <p:cNvPr id="17" name="Slide Number Placeholder 16">
            <a:extLst>
              <a:ext uri="{FF2B5EF4-FFF2-40B4-BE49-F238E27FC236}">
                <a16:creationId xmlns:a16="http://schemas.microsoft.com/office/drawing/2014/main" id="{90330E19-4D3D-1649-8A24-0FBBBB8BC9A7}"/>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23752626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620184" y="4201104"/>
            <a:ext cx="5498578" cy="1166699"/>
          </a:xfrm>
        </p:spPr>
        <p:txBody>
          <a:bodyPr/>
          <a:lstStyle/>
          <a:p>
            <a:r>
              <a:rPr lang="en-US" b="1" dirty="0">
                <a:solidFill>
                  <a:schemeClr val="accent1"/>
                </a:solidFill>
              </a:rPr>
              <a:t>Primary endpoint: </a:t>
            </a:r>
            <a:r>
              <a:rPr lang="en-US" dirty="0"/>
              <a:t>MFS</a:t>
            </a:r>
          </a:p>
          <a:p>
            <a:r>
              <a:rPr lang="en-US" b="1" dirty="0">
                <a:solidFill>
                  <a:schemeClr val="accent1"/>
                </a:solidFill>
              </a:rPr>
              <a:t>Secondary endpoints: </a:t>
            </a:r>
            <a:r>
              <a:rPr lang="en-US" dirty="0"/>
              <a:t>OS, time to first symptomatic skeletal event, time to initiation of first cytotoxic chemotherapy, time to pain progression, safety, and tolerability</a:t>
            </a:r>
          </a:p>
        </p:txBody>
      </p:sp>
      <p:sp>
        <p:nvSpPr>
          <p:cNvPr id="5" name="Title 4"/>
          <p:cNvSpPr>
            <a:spLocks noGrp="1"/>
          </p:cNvSpPr>
          <p:nvPr>
            <p:ph type="title"/>
          </p:nvPr>
        </p:nvSpPr>
        <p:spPr/>
        <p:txBody>
          <a:bodyPr/>
          <a:lstStyle/>
          <a:p>
            <a:r>
              <a:rPr lang="en-US" dirty="0"/>
              <a:t>ARAMIS (</a:t>
            </a:r>
            <a:r>
              <a:rPr lang="en-US" dirty="0" err="1"/>
              <a:t>Darolutamide</a:t>
            </a:r>
            <a:r>
              <a:rPr lang="en-US" dirty="0"/>
              <a:t> vs Placebo):</a:t>
            </a:r>
            <a:br>
              <a:rPr lang="en-US" dirty="0"/>
            </a:br>
            <a:r>
              <a:rPr lang="en-US" dirty="0"/>
              <a:t>Study Design</a:t>
            </a:r>
            <a:endParaRPr lang="en-US" baseline="30000" noProof="0" dirty="0"/>
          </a:p>
        </p:txBody>
      </p:sp>
      <p:sp>
        <p:nvSpPr>
          <p:cNvPr id="11" name="Content Placeholder 10">
            <a:extLst>
              <a:ext uri="{FF2B5EF4-FFF2-40B4-BE49-F238E27FC236}">
                <a16:creationId xmlns:a16="http://schemas.microsoft.com/office/drawing/2014/main" id="{2E546395-F276-7842-A1D6-80DDD1794BD8}"/>
              </a:ext>
            </a:extLst>
          </p:cNvPr>
          <p:cNvSpPr>
            <a:spLocks noGrp="1"/>
          </p:cNvSpPr>
          <p:nvPr>
            <p:ph sz="quarter" idx="15"/>
          </p:nvPr>
        </p:nvSpPr>
        <p:spPr>
          <a:xfrm>
            <a:off x="620183" y="6309320"/>
            <a:ext cx="10477537" cy="365125"/>
          </a:xfrm>
        </p:spPr>
        <p:txBody>
          <a:bodyPr/>
          <a:lstStyle/>
          <a:p>
            <a:pPr>
              <a:spcBef>
                <a:spcPts val="300"/>
              </a:spcBef>
            </a:pPr>
            <a:r>
              <a:rPr lang="en-US" dirty="0"/>
              <a:t>ADT, androgen deprivation therapy; b.i.d., twice daily; </a:t>
            </a:r>
            <a:r>
              <a:rPr lang="en-US" dirty="0" err="1"/>
              <a:t>mCRPC</a:t>
            </a:r>
            <a:r>
              <a:rPr lang="en-US" dirty="0"/>
              <a:t>, metastatic castration-resistant prostate cancer; MFS, metastasis-free survival; </a:t>
            </a:r>
            <a:r>
              <a:rPr lang="en-US" dirty="0" err="1"/>
              <a:t>nmCRPC</a:t>
            </a:r>
            <a:r>
              <a:rPr lang="en-US" dirty="0"/>
              <a:t>, nonmetastatic castration-resistant prostate cancer; OS, overall survival; PSA, prostate specific antigen; PSADT, prostate specific antigen doubling time; R, randomization</a:t>
            </a:r>
            <a:endParaRPr lang="en-US" altLang="en-US" dirty="0"/>
          </a:p>
          <a:p>
            <a:pPr>
              <a:spcBef>
                <a:spcPts val="300"/>
              </a:spcBef>
            </a:pPr>
            <a:r>
              <a:rPr lang="en-US" dirty="0" err="1"/>
              <a:t>Fizazi</a:t>
            </a:r>
            <a:r>
              <a:rPr lang="en-US" dirty="0"/>
              <a:t> K, et al. J Clin Oncol. 2019;37 suppl 7S:140; </a:t>
            </a:r>
            <a:r>
              <a:rPr lang="en-US" dirty="0" err="1"/>
              <a:t>Fizazi</a:t>
            </a:r>
            <a:r>
              <a:rPr lang="en-US" dirty="0"/>
              <a:t> K, et al. </a:t>
            </a:r>
            <a:r>
              <a:rPr lang="pt-BR" dirty="0"/>
              <a:t>N Engl J Med. 2019;380:1235-46; Fizazi K, et al. N Engl J  Med. 2020; 383: 1040-1049</a:t>
            </a:r>
            <a:endParaRPr lang="en-US" dirty="0"/>
          </a:p>
        </p:txBody>
      </p:sp>
      <p:sp>
        <p:nvSpPr>
          <p:cNvPr id="2" name="Left Brace 1"/>
          <p:cNvSpPr/>
          <p:nvPr/>
        </p:nvSpPr>
        <p:spPr>
          <a:xfrm rot="10800000">
            <a:off x="9804398" y="1346996"/>
            <a:ext cx="393700" cy="2663967"/>
          </a:xfrm>
          <a:prstGeom prst="leftBrace">
            <a:avLst>
              <a:gd name="adj1" fmla="val 49964"/>
              <a:gd name="adj2"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dirty="0">
              <a:solidFill>
                <a:srgbClr val="000000"/>
              </a:solidFill>
              <a:latin typeface="Arial"/>
            </a:endParaRPr>
          </a:p>
        </p:txBody>
      </p:sp>
      <p:grpSp>
        <p:nvGrpSpPr>
          <p:cNvPr id="28" name="Group 27">
            <a:extLst>
              <a:ext uri="{FF2B5EF4-FFF2-40B4-BE49-F238E27FC236}">
                <a16:creationId xmlns:a16="http://schemas.microsoft.com/office/drawing/2014/main" id="{41FD2145-4AEC-5F4D-A3A8-A74DF65D238E}"/>
              </a:ext>
            </a:extLst>
          </p:cNvPr>
          <p:cNvGrpSpPr/>
          <p:nvPr/>
        </p:nvGrpSpPr>
        <p:grpSpPr>
          <a:xfrm>
            <a:off x="3952175" y="2014449"/>
            <a:ext cx="2166587" cy="1345719"/>
            <a:chOff x="2099077" y="1940293"/>
            <a:chExt cx="1624940" cy="1009290"/>
          </a:xfrm>
        </p:grpSpPr>
        <p:cxnSp>
          <p:nvCxnSpPr>
            <p:cNvPr id="29" name="Straight Arrow Connector 20">
              <a:extLst>
                <a:ext uri="{FF2B5EF4-FFF2-40B4-BE49-F238E27FC236}">
                  <a16:creationId xmlns:a16="http://schemas.microsoft.com/office/drawing/2014/main" id="{D64A6487-342A-324B-B795-5FF50B675B91}"/>
                </a:ext>
              </a:extLst>
            </p:cNvPr>
            <p:cNvCxnSpPr>
              <a:cxnSpLocks noChangeShapeType="1"/>
              <a:stCxn id="32" idx="6"/>
              <a:endCxn id="41" idx="1"/>
            </p:cNvCxnSpPr>
            <p:nvPr/>
          </p:nvCxnSpPr>
          <p:spPr bwMode="auto">
            <a:xfrm>
              <a:off x="2953326" y="2448550"/>
              <a:ext cx="770691" cy="501033"/>
            </a:xfrm>
            <a:prstGeom prst="straightConnector1">
              <a:avLst/>
            </a:prstGeom>
            <a:noFill/>
            <a:ln w="38100">
              <a:solidFill>
                <a:srgbClr val="262626"/>
              </a:solidFill>
              <a:round/>
              <a:headEnd type="none" w="med" len="med"/>
              <a:tailEnd type="triangle" w="med" len="med"/>
            </a:ln>
            <a:extLst>
              <a:ext uri="{909E8E84-426E-40DD-AFC4-6F175D3DCCD1}">
                <a14:hiddenFill xmlns:a14="http://schemas.microsoft.com/office/drawing/2010/main">
                  <a:noFill/>
                </a14:hiddenFill>
              </a:ext>
            </a:extLst>
          </p:spPr>
        </p:cxnSp>
        <p:cxnSp>
          <p:nvCxnSpPr>
            <p:cNvPr id="30" name="Straight Arrow Connector 21">
              <a:extLst>
                <a:ext uri="{FF2B5EF4-FFF2-40B4-BE49-F238E27FC236}">
                  <a16:creationId xmlns:a16="http://schemas.microsoft.com/office/drawing/2014/main" id="{1449CDF6-43DD-AD49-BE73-870BBE0EE2E8}"/>
                </a:ext>
              </a:extLst>
            </p:cNvPr>
            <p:cNvCxnSpPr>
              <a:cxnSpLocks noChangeShapeType="1"/>
              <a:stCxn id="32" idx="6"/>
              <a:endCxn id="40" idx="1"/>
            </p:cNvCxnSpPr>
            <p:nvPr/>
          </p:nvCxnSpPr>
          <p:spPr bwMode="auto">
            <a:xfrm flipV="1">
              <a:off x="2953326" y="1940293"/>
              <a:ext cx="770691" cy="508257"/>
            </a:xfrm>
            <a:prstGeom prst="straightConnector1">
              <a:avLst/>
            </a:prstGeom>
            <a:noFill/>
            <a:ln w="38100">
              <a:solidFill>
                <a:srgbClr val="262626"/>
              </a:solidFill>
              <a:round/>
              <a:headEnd type="none" w="med" len="med"/>
              <a:tailEnd type="triangle" w="med" len="med"/>
            </a:ln>
            <a:extLst>
              <a:ext uri="{909E8E84-426E-40DD-AFC4-6F175D3DCCD1}">
                <a14:hiddenFill xmlns:a14="http://schemas.microsoft.com/office/drawing/2010/main">
                  <a:noFill/>
                </a14:hiddenFill>
              </a:ext>
            </a:extLst>
          </p:spPr>
        </p:cxnSp>
        <p:cxnSp>
          <p:nvCxnSpPr>
            <p:cNvPr id="31" name="Straight Arrow Connector 22">
              <a:extLst>
                <a:ext uri="{FF2B5EF4-FFF2-40B4-BE49-F238E27FC236}">
                  <a16:creationId xmlns:a16="http://schemas.microsoft.com/office/drawing/2014/main" id="{8C683715-6A78-0043-80B6-6D271FB126AD}"/>
                </a:ext>
              </a:extLst>
            </p:cNvPr>
            <p:cNvCxnSpPr>
              <a:cxnSpLocks noChangeShapeType="1"/>
            </p:cNvCxnSpPr>
            <p:nvPr/>
          </p:nvCxnSpPr>
          <p:spPr bwMode="auto">
            <a:xfrm flipV="1">
              <a:off x="2099077" y="2448550"/>
              <a:ext cx="433135"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sp>
          <p:nvSpPr>
            <p:cNvPr id="32" name="Oval 31">
              <a:extLst>
                <a:ext uri="{FF2B5EF4-FFF2-40B4-BE49-F238E27FC236}">
                  <a16:creationId xmlns:a16="http://schemas.microsoft.com/office/drawing/2014/main" id="{DA6FCD1F-4ED9-174D-B03F-1292D32347B0}"/>
                </a:ext>
              </a:extLst>
            </p:cNvPr>
            <p:cNvSpPr/>
            <p:nvPr/>
          </p:nvSpPr>
          <p:spPr bwMode="auto">
            <a:xfrm>
              <a:off x="2508826" y="2244089"/>
              <a:ext cx="444500" cy="408922"/>
            </a:xfrm>
            <a:prstGeom prst="ellipse">
              <a:avLst/>
            </a:prstGeom>
            <a:solidFill>
              <a:schemeClr val="bg1"/>
            </a:solidFill>
            <a:ln w="38100">
              <a:solidFill>
                <a:schemeClr val="tx1"/>
              </a:solidFill>
            </a:ln>
          </p:spPr>
          <p:txBody>
            <a:bodyPr anchor="ctr">
              <a:spAutoFit/>
            </a:bodyPr>
            <a:lstStyle/>
            <a:p>
              <a:pPr algn="ctr" defTabSz="1219170">
                <a:lnSpc>
                  <a:spcPct val="90000"/>
                </a:lnSpc>
                <a:defRPr/>
              </a:pPr>
              <a:r>
                <a:rPr lang="en-US" sz="2133" b="1" kern="0" dirty="0">
                  <a:latin typeface="Calibri" panose="020F0502020204030204" pitchFamily="34" charset="0"/>
                  <a:ea typeface="MS PGothic" panose="020B0600070205080204" pitchFamily="34" charset="-128"/>
                  <a:cs typeface="Calibri" panose="020F0502020204030204" pitchFamily="34" charset="0"/>
                </a:rPr>
                <a:t>R</a:t>
              </a:r>
            </a:p>
          </p:txBody>
        </p:sp>
      </p:grpSp>
      <p:sp>
        <p:nvSpPr>
          <p:cNvPr id="33" name="TextBox 32">
            <a:extLst>
              <a:ext uri="{FF2B5EF4-FFF2-40B4-BE49-F238E27FC236}">
                <a16:creationId xmlns:a16="http://schemas.microsoft.com/office/drawing/2014/main" id="{D45E2AE0-F8D1-7B40-AB7B-92D9529BFA63}"/>
              </a:ext>
            </a:extLst>
          </p:cNvPr>
          <p:cNvSpPr txBox="1"/>
          <p:nvPr/>
        </p:nvSpPr>
        <p:spPr>
          <a:xfrm>
            <a:off x="4560050" y="3025537"/>
            <a:ext cx="494045" cy="379656"/>
          </a:xfrm>
          <a:prstGeom prst="rect">
            <a:avLst/>
          </a:prstGeom>
          <a:noFill/>
        </p:spPr>
        <p:txBody>
          <a:bodyPr wrap="none" rtlCol="0">
            <a:spAutoFit/>
          </a:bodyPr>
          <a:lstStyle/>
          <a:p>
            <a:pPr algn="ctr" defTabSz="1219170"/>
            <a:r>
              <a:rPr lang="en-US" sz="1867" b="1" dirty="0">
                <a:solidFill>
                  <a:srgbClr val="000000"/>
                </a:solidFill>
                <a:latin typeface="Calibri" panose="020F0502020204030204" pitchFamily="34" charset="0"/>
                <a:cs typeface="Calibri" panose="020F0502020204030204" pitchFamily="34" charset="0"/>
              </a:rPr>
              <a:t>2:1</a:t>
            </a:r>
          </a:p>
        </p:txBody>
      </p:sp>
      <p:sp>
        <p:nvSpPr>
          <p:cNvPr id="38" name="Rectangle 1">
            <a:extLst>
              <a:ext uri="{FF2B5EF4-FFF2-40B4-BE49-F238E27FC236}">
                <a16:creationId xmlns:a16="http://schemas.microsoft.com/office/drawing/2014/main" id="{6C4C8970-0FB7-664A-84E0-90891D260FD4}"/>
              </a:ext>
            </a:extLst>
          </p:cNvPr>
          <p:cNvSpPr>
            <a:spLocks noChangeArrowheads="1"/>
          </p:cNvSpPr>
          <p:nvPr/>
        </p:nvSpPr>
        <p:spPr bwMode="auto">
          <a:xfrm>
            <a:off x="4216698" y="1970459"/>
            <a:ext cx="1180750" cy="41042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none" lIns="121909" tIns="60955" rIns="121909" bIns="60955">
            <a:spAutoFit/>
          </a:bodyP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defTabSz="1219170"/>
            <a:r>
              <a:rPr lang="en-US" altLang="en-US" sz="1867" b="1" dirty="0">
                <a:solidFill>
                  <a:srgbClr val="000000"/>
                </a:solidFill>
                <a:latin typeface="Calibri" panose="020F0502020204030204" pitchFamily="34" charset="0"/>
                <a:ea typeface="ＭＳ Ｐゴシック" pitchFamily="34" charset="-128"/>
                <a:cs typeface="Calibri" panose="020F0502020204030204" pitchFamily="34" charset="0"/>
              </a:rPr>
              <a:t>n = 1,509</a:t>
            </a:r>
          </a:p>
        </p:txBody>
      </p:sp>
      <p:sp>
        <p:nvSpPr>
          <p:cNvPr id="39" name="AutoShape 4">
            <a:extLst>
              <a:ext uri="{FF2B5EF4-FFF2-40B4-BE49-F238E27FC236}">
                <a16:creationId xmlns:a16="http://schemas.microsoft.com/office/drawing/2014/main" id="{FD77AF99-71C6-8748-BA37-477C6897F413}"/>
              </a:ext>
            </a:extLst>
          </p:cNvPr>
          <p:cNvSpPr>
            <a:spLocks noChangeArrowheads="1"/>
          </p:cNvSpPr>
          <p:nvPr/>
        </p:nvSpPr>
        <p:spPr bwMode="auto">
          <a:xfrm>
            <a:off x="619200" y="1628800"/>
            <a:ext cx="3398948" cy="2088232"/>
          </a:xfrm>
          <a:prstGeom prst="roundRect">
            <a:avLst>
              <a:gd name="adj" fmla="val 12228"/>
            </a:avLst>
          </a:prstGeom>
          <a:solidFill>
            <a:schemeClr val="bg1"/>
          </a:solidFill>
          <a:ln w="28575" algn="ctr">
            <a:solidFill>
              <a:schemeClr val="accent1"/>
            </a:solidFill>
            <a:round/>
            <a:headEnd/>
            <a:tailEnd/>
          </a:ln>
          <a:effectLst>
            <a:outerShdw blurRad="50800" dist="38100" dir="2700000" algn="tl" rotWithShape="0">
              <a:prstClr val="black">
                <a:alpha val="40000"/>
              </a:prstClr>
            </a:outerShdw>
          </a:effectLst>
        </p:spPr>
        <p:txBody>
          <a:bodyPr anchor="ctr"/>
          <a:lstStyle/>
          <a:p>
            <a:pPr defTabSz="609523" eaLnBrk="0" fontAlgn="base" hangingPunct="0">
              <a:spcAft>
                <a:spcPts val="800"/>
              </a:spcAft>
              <a:buClr>
                <a:schemeClr val="accent1"/>
              </a:buClr>
              <a:defRPr/>
            </a:pPr>
            <a:r>
              <a:rPr lang="en-CA" b="1" dirty="0">
                <a:solidFill>
                  <a:schemeClr val="accent1"/>
                </a:solidFill>
                <a:latin typeface="Calibri" panose="020F0502020204030204" pitchFamily="34" charset="0"/>
                <a:ea typeface="ＭＳ Ｐゴシック" pitchFamily="34" charset="-128"/>
                <a:cs typeface="Calibri" panose="020F0502020204030204" pitchFamily="34" charset="0"/>
              </a:rPr>
              <a:t>Key eligibility criteria </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err="1">
                <a:latin typeface="Calibri" panose="020F0502020204030204" pitchFamily="34" charset="0"/>
                <a:ea typeface="ＭＳ Ｐゴシック" pitchFamily="34" charset="-128"/>
                <a:cs typeface="Calibri" panose="020F0502020204030204" pitchFamily="34" charset="0"/>
              </a:rPr>
              <a:t>nmCRPC</a:t>
            </a:r>
            <a:r>
              <a:rPr lang="en-CA" dirty="0">
                <a:latin typeface="Calibri" panose="020F0502020204030204" pitchFamily="34" charset="0"/>
                <a:ea typeface="ＭＳ Ｐゴシック" pitchFamily="34" charset="-128"/>
                <a:cs typeface="Calibri" panose="020F0502020204030204" pitchFamily="34" charset="0"/>
              </a:rPr>
              <a:t> </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a:latin typeface="Calibri" panose="020F0502020204030204" pitchFamily="34" charset="0"/>
                <a:ea typeface="ＭＳ Ｐゴシック" pitchFamily="34" charset="-128"/>
                <a:cs typeface="Calibri" panose="020F0502020204030204" pitchFamily="34" charset="0"/>
              </a:rPr>
              <a:t>Baseline PSA ≥ 2 ng/mL</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a:latin typeface="Calibri" panose="020F0502020204030204" pitchFamily="34" charset="0"/>
                <a:ea typeface="ＭＳ Ｐゴシック" pitchFamily="34" charset="-128"/>
                <a:cs typeface="Calibri" panose="020F0502020204030204" pitchFamily="34" charset="0"/>
              </a:rPr>
              <a:t>PSADT ≤ 10 months</a:t>
            </a:r>
            <a:endParaRPr lang="en-CA" b="1" dirty="0">
              <a:latin typeface="Calibri" panose="020F0502020204030204" pitchFamily="34" charset="0"/>
              <a:ea typeface="ＭＳ Ｐゴシック" pitchFamily="34" charset="-128"/>
              <a:cs typeface="Calibri" panose="020F0502020204030204" pitchFamily="34" charset="0"/>
            </a:endParaRPr>
          </a:p>
        </p:txBody>
      </p:sp>
      <p:sp>
        <p:nvSpPr>
          <p:cNvPr id="40" name="Rounded Rectangle 39">
            <a:extLst>
              <a:ext uri="{FF2B5EF4-FFF2-40B4-BE49-F238E27FC236}">
                <a16:creationId xmlns:a16="http://schemas.microsoft.com/office/drawing/2014/main" id="{5487AD49-5DCA-C942-B7FD-E91808F7F4AB}"/>
              </a:ext>
            </a:extLst>
          </p:cNvPr>
          <p:cNvSpPr/>
          <p:nvPr/>
        </p:nvSpPr>
        <p:spPr>
          <a:xfrm>
            <a:off x="6118762" y="1484784"/>
            <a:ext cx="3600000" cy="105933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err="1">
                <a:solidFill>
                  <a:prstClr val="white"/>
                </a:solidFill>
                <a:latin typeface="Calibri" panose="020F0502020204030204" pitchFamily="34" charset="0"/>
                <a:ea typeface="ＭＳ Ｐゴシック" pitchFamily="34" charset="-128"/>
                <a:cs typeface="Calibri" panose="020F0502020204030204" pitchFamily="34" charset="0"/>
              </a:rPr>
              <a:t>darolutamide</a:t>
            </a:r>
            <a:r>
              <a:rPr lang="en-US" b="1" dirty="0">
                <a:solidFill>
                  <a:prstClr val="white"/>
                </a:solidFill>
                <a:latin typeface="Calibri" panose="020F0502020204030204" pitchFamily="34" charset="0"/>
                <a:ea typeface="ＭＳ Ｐゴシック" pitchFamily="34" charset="-128"/>
                <a:cs typeface="Calibri" panose="020F0502020204030204" pitchFamily="34" charset="0"/>
              </a:rPr>
              <a:t> (1,200 mg) + ADT</a:t>
            </a:r>
            <a:br>
              <a:rPr lang="en-US" b="1" dirty="0">
                <a:solidFill>
                  <a:prstClr val="white"/>
                </a:solidFill>
                <a:latin typeface="Calibri" panose="020F0502020204030204" pitchFamily="34" charset="0"/>
                <a:ea typeface="ＭＳ Ｐゴシック" pitchFamily="34" charset="-128"/>
                <a:cs typeface="Calibri" panose="020F0502020204030204" pitchFamily="34" charset="0"/>
              </a:rPr>
            </a:br>
            <a:r>
              <a:rPr lang="en-US" b="1" dirty="0">
                <a:solidFill>
                  <a:prstClr val="white"/>
                </a:solidFill>
                <a:latin typeface="Calibri" panose="020F0502020204030204" pitchFamily="34" charset="0"/>
                <a:ea typeface="ＭＳ Ｐゴシック" pitchFamily="34" charset="-128"/>
                <a:cs typeface="Calibri" panose="020F0502020204030204" pitchFamily="34" charset="0"/>
              </a:rPr>
              <a:t>(2 × 300-mg tablets b.i.d.)</a:t>
            </a:r>
          </a:p>
          <a:p>
            <a:pPr algn="ctr" defTabSz="609523" eaLnBrk="0" fontAlgn="base" hangingPunct="0">
              <a:spcBef>
                <a:spcPct val="0"/>
              </a:spcBef>
              <a:spcAft>
                <a:spcPct val="0"/>
              </a:spcAft>
            </a:pPr>
            <a:r>
              <a:rPr lang="en-US" dirty="0">
                <a:solidFill>
                  <a:prstClr val="white"/>
                </a:solidFill>
                <a:latin typeface="Calibri" panose="020F0502020204030204" pitchFamily="34" charset="0"/>
                <a:ea typeface="ＭＳ Ｐゴシック" pitchFamily="34" charset="-128"/>
                <a:cs typeface="Calibri" panose="020F0502020204030204" pitchFamily="34" charset="0"/>
              </a:rPr>
              <a:t>n = 955</a:t>
            </a:r>
          </a:p>
        </p:txBody>
      </p:sp>
      <p:sp>
        <p:nvSpPr>
          <p:cNvPr id="41" name="Rounded Rectangle 40">
            <a:extLst>
              <a:ext uri="{FF2B5EF4-FFF2-40B4-BE49-F238E27FC236}">
                <a16:creationId xmlns:a16="http://schemas.microsoft.com/office/drawing/2014/main" id="{FD71A7E3-3EAA-1645-BB4C-28CEF4CE6330}"/>
              </a:ext>
            </a:extLst>
          </p:cNvPr>
          <p:cNvSpPr/>
          <p:nvPr/>
        </p:nvSpPr>
        <p:spPr>
          <a:xfrm>
            <a:off x="6118762" y="2830504"/>
            <a:ext cx="3600000" cy="1059330"/>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a:solidFill>
                  <a:prstClr val="white"/>
                </a:solidFill>
                <a:latin typeface="Calibri" panose="020F0502020204030204" pitchFamily="34" charset="0"/>
                <a:ea typeface="ＭＳ Ｐゴシック" pitchFamily="34" charset="-128"/>
                <a:cs typeface="Calibri" panose="020F0502020204030204" pitchFamily="34" charset="0"/>
              </a:rPr>
              <a:t>Placebo b.i.d. + ADT</a:t>
            </a:r>
            <a:br>
              <a:rPr lang="en-US" b="1" dirty="0">
                <a:solidFill>
                  <a:prstClr val="white"/>
                </a:solidFill>
                <a:latin typeface="Calibri" panose="020F0502020204030204" pitchFamily="34" charset="0"/>
                <a:ea typeface="ＭＳ Ｐゴシック" pitchFamily="34" charset="-128"/>
                <a:cs typeface="Calibri" panose="020F0502020204030204" pitchFamily="34" charset="0"/>
              </a:rPr>
            </a:br>
            <a:r>
              <a:rPr lang="en-US" dirty="0">
                <a:solidFill>
                  <a:prstClr val="white"/>
                </a:solidFill>
                <a:latin typeface="Calibri" panose="020F0502020204030204" pitchFamily="34" charset="0"/>
                <a:ea typeface="ＭＳ Ｐゴシック" pitchFamily="34" charset="-128"/>
                <a:cs typeface="Calibri" panose="020F0502020204030204" pitchFamily="34" charset="0"/>
              </a:rPr>
              <a:t>n = 554</a:t>
            </a:r>
          </a:p>
        </p:txBody>
      </p:sp>
      <p:sp>
        <p:nvSpPr>
          <p:cNvPr id="42" name="Rectangle 1157">
            <a:extLst>
              <a:ext uri="{FF2B5EF4-FFF2-40B4-BE49-F238E27FC236}">
                <a16:creationId xmlns:a16="http://schemas.microsoft.com/office/drawing/2014/main" id="{78DB45CF-424A-F34B-A089-A282ED8D9231}"/>
              </a:ext>
            </a:extLst>
          </p:cNvPr>
          <p:cNvSpPr>
            <a:spLocks noChangeArrowheads="1"/>
          </p:cNvSpPr>
          <p:nvPr/>
        </p:nvSpPr>
        <p:spPr bwMode="auto">
          <a:xfrm>
            <a:off x="6600056" y="4649364"/>
            <a:ext cx="4380131" cy="1021554"/>
          </a:xfrm>
          <a:prstGeom prst="roundRect">
            <a:avLst/>
          </a:prstGeom>
          <a:solidFill>
            <a:schemeClr val="accent2"/>
          </a:solidFill>
          <a:ln w="12700">
            <a:noFill/>
            <a:miter lim="800000"/>
            <a:headEnd/>
            <a:tailEnd/>
          </a:ln>
          <a:effectLst>
            <a:outerShdw blurRad="50800" dist="38100" dir="2700000" algn="tl" rotWithShape="0">
              <a:prstClr val="black">
                <a:alpha val="40000"/>
              </a:prstClr>
            </a:outerShdw>
          </a:effectLst>
        </p:spPr>
        <p:txBody>
          <a:bodyPr wrap="square" lIns="91403" tIns="45719" rIns="91403" bIns="45719" anchor="ctr" anchorCtr="0">
            <a:spAutoFit/>
          </a:bodyPr>
          <a:lstStyle/>
          <a:p>
            <a:pPr algn="ctr" defTabSz="1219170" fontAlgn="base">
              <a:spcBef>
                <a:spcPct val="0"/>
              </a:spcBef>
              <a:spcAft>
                <a:spcPct val="0"/>
              </a:spcAft>
              <a:defRPr/>
            </a:pPr>
            <a:r>
              <a:rPr lang="en-US" b="1" dirty="0">
                <a:solidFill>
                  <a:prstClr val="white"/>
                </a:solidFill>
                <a:latin typeface="Calibri" panose="020F0502020204030204" pitchFamily="34" charset="0"/>
                <a:ea typeface="MS PGothic" pitchFamily="34" charset="-128"/>
                <a:cs typeface="Calibri" panose="020F0502020204030204" pitchFamily="34" charset="0"/>
              </a:rPr>
              <a:t>55% of patients in placebo group </a:t>
            </a:r>
            <a:br>
              <a:rPr lang="en-US" b="1" dirty="0">
                <a:solidFill>
                  <a:prstClr val="white"/>
                </a:solidFill>
                <a:latin typeface="Calibri" panose="020F0502020204030204" pitchFamily="34" charset="0"/>
                <a:ea typeface="MS PGothic" pitchFamily="34" charset="-128"/>
                <a:cs typeface="Calibri" panose="020F0502020204030204" pitchFamily="34" charset="0"/>
              </a:rPr>
            </a:br>
            <a:r>
              <a:rPr lang="en-US" b="1" dirty="0">
                <a:solidFill>
                  <a:prstClr val="white"/>
                </a:solidFill>
                <a:latin typeface="Calibri" panose="020F0502020204030204" pitchFamily="34" charset="0"/>
                <a:ea typeface="MS PGothic" pitchFamily="34" charset="-128"/>
                <a:cs typeface="Calibri" panose="020F0502020204030204" pitchFamily="34" charset="0"/>
              </a:rPr>
              <a:t>received subsequent therapy </a:t>
            </a:r>
            <a:br>
              <a:rPr lang="en-US" b="1" dirty="0">
                <a:solidFill>
                  <a:prstClr val="white"/>
                </a:solidFill>
                <a:latin typeface="Calibri" panose="020F0502020204030204" pitchFamily="34" charset="0"/>
                <a:ea typeface="MS PGothic" pitchFamily="34" charset="-128"/>
                <a:cs typeface="Calibri" panose="020F0502020204030204" pitchFamily="34" charset="0"/>
              </a:rPr>
            </a:br>
            <a:r>
              <a:rPr lang="en-US" b="1" dirty="0">
                <a:solidFill>
                  <a:prstClr val="white"/>
                </a:solidFill>
                <a:latin typeface="Calibri" panose="020F0502020204030204" pitchFamily="34" charset="0"/>
                <a:ea typeface="MS PGothic" pitchFamily="34" charset="-128"/>
                <a:cs typeface="Calibri" panose="020F0502020204030204" pitchFamily="34" charset="0"/>
              </a:rPr>
              <a:t>for </a:t>
            </a:r>
            <a:r>
              <a:rPr lang="en-US" b="1" dirty="0" err="1">
                <a:solidFill>
                  <a:prstClr val="white"/>
                </a:solidFill>
                <a:latin typeface="Calibri" panose="020F0502020204030204" pitchFamily="34" charset="0"/>
                <a:ea typeface="MS PGothic" pitchFamily="34" charset="-128"/>
                <a:cs typeface="Calibri" panose="020F0502020204030204" pitchFamily="34" charset="0"/>
              </a:rPr>
              <a:t>mCRPC</a:t>
            </a:r>
            <a:endParaRPr lang="en-US" b="1" dirty="0">
              <a:solidFill>
                <a:prstClr val="white"/>
              </a:solidFill>
              <a:latin typeface="Calibri" panose="020F0502020204030204" pitchFamily="34" charset="0"/>
              <a:ea typeface="MS PGothic" pitchFamily="34" charset="-128"/>
              <a:cs typeface="Calibri" panose="020F0502020204030204" pitchFamily="34" charset="0"/>
            </a:endParaRPr>
          </a:p>
        </p:txBody>
      </p:sp>
      <p:sp>
        <p:nvSpPr>
          <p:cNvPr id="47" name="Rounded Rectangle 46">
            <a:extLst>
              <a:ext uri="{FF2B5EF4-FFF2-40B4-BE49-F238E27FC236}">
                <a16:creationId xmlns:a16="http://schemas.microsoft.com/office/drawing/2014/main" id="{C5BC6587-F43A-8340-9596-A1729C4CCCC8}"/>
              </a:ext>
            </a:extLst>
          </p:cNvPr>
          <p:cNvSpPr/>
          <p:nvPr/>
        </p:nvSpPr>
        <p:spPr>
          <a:xfrm>
            <a:off x="10198099" y="2830504"/>
            <a:ext cx="1514526" cy="105933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a:solidFill>
                  <a:schemeClr val="bg1"/>
                </a:solidFill>
                <a:latin typeface="Calibri" panose="020F0502020204030204" pitchFamily="34" charset="0"/>
                <a:ea typeface="ＭＳ Ｐゴシック" pitchFamily="34" charset="-128"/>
                <a:cs typeface="Calibri" panose="020F0502020204030204" pitchFamily="34" charset="0"/>
              </a:rPr>
              <a:t>Final</a:t>
            </a:r>
            <a:br>
              <a:rPr lang="en-US" b="1" dirty="0">
                <a:solidFill>
                  <a:schemeClr val="bg1"/>
                </a:solidFill>
                <a:latin typeface="Calibri" panose="020F0502020204030204" pitchFamily="34" charset="0"/>
                <a:ea typeface="ＭＳ Ｐゴシック" pitchFamily="34" charset="-128"/>
                <a:cs typeface="Calibri" panose="020F0502020204030204" pitchFamily="34" charset="0"/>
              </a:rPr>
            </a:br>
            <a:r>
              <a:rPr lang="en-US" b="1" dirty="0">
                <a:solidFill>
                  <a:schemeClr val="bg1"/>
                </a:solidFill>
                <a:latin typeface="Calibri" panose="020F0502020204030204" pitchFamily="34" charset="0"/>
                <a:ea typeface="ＭＳ Ｐゴシック" pitchFamily="34" charset="-128"/>
                <a:cs typeface="Calibri" panose="020F0502020204030204" pitchFamily="34" charset="0"/>
              </a:rPr>
              <a:t>analysis:</a:t>
            </a:r>
            <a:br>
              <a:rPr lang="en-US" b="1" dirty="0">
                <a:solidFill>
                  <a:schemeClr val="bg1"/>
                </a:solidFill>
                <a:latin typeface="Calibri" panose="020F0502020204030204" pitchFamily="34" charset="0"/>
                <a:ea typeface="ＭＳ Ｐゴシック" pitchFamily="34" charset="-128"/>
                <a:cs typeface="Calibri" panose="020F0502020204030204" pitchFamily="34" charset="0"/>
              </a:rPr>
            </a:br>
            <a:r>
              <a:rPr lang="en-US" dirty="0">
                <a:solidFill>
                  <a:schemeClr val="bg1"/>
                </a:solidFill>
                <a:latin typeface="Calibri" panose="020F0502020204030204" pitchFamily="34" charset="0"/>
                <a:ea typeface="ＭＳ Ｐゴシック" pitchFamily="34" charset="-128"/>
                <a:cs typeface="Calibri" panose="020F0502020204030204" pitchFamily="34" charset="0"/>
              </a:rPr>
              <a:t>OS</a:t>
            </a:r>
          </a:p>
        </p:txBody>
      </p:sp>
      <p:cxnSp>
        <p:nvCxnSpPr>
          <p:cNvPr id="49" name="Straight Arrow Connector 21">
            <a:extLst>
              <a:ext uri="{FF2B5EF4-FFF2-40B4-BE49-F238E27FC236}">
                <a16:creationId xmlns:a16="http://schemas.microsoft.com/office/drawing/2014/main" id="{4389632F-2659-4042-AA4D-A9FA9AA66466}"/>
              </a:ext>
            </a:extLst>
          </p:cNvPr>
          <p:cNvCxnSpPr>
            <a:cxnSpLocks noChangeShapeType="1"/>
            <a:stCxn id="48" idx="2"/>
          </p:cNvCxnSpPr>
          <p:nvPr/>
        </p:nvCxnSpPr>
        <p:spPr bwMode="auto">
          <a:xfrm>
            <a:off x="10955362" y="2544114"/>
            <a:ext cx="0" cy="277382"/>
          </a:xfrm>
          <a:prstGeom prst="straightConnector1">
            <a:avLst/>
          </a:prstGeom>
          <a:noFill/>
          <a:ln w="38100">
            <a:solidFill>
              <a:srgbClr val="262626"/>
            </a:solidFill>
            <a:round/>
            <a:headEnd type="none" w="med" len="med"/>
            <a:tailEnd type="triangle" w="med" len="med"/>
          </a:ln>
          <a:extLst>
            <a:ext uri="{909E8E84-426E-40DD-AFC4-6F175D3DCCD1}">
              <a14:hiddenFill xmlns:a14="http://schemas.microsoft.com/office/drawing/2010/main">
                <a:noFill/>
              </a14:hiddenFill>
            </a:ext>
          </a:extLst>
        </p:spPr>
      </p:cxnSp>
      <p:sp>
        <p:nvSpPr>
          <p:cNvPr id="48" name="Rounded Rectangle 47">
            <a:extLst>
              <a:ext uri="{FF2B5EF4-FFF2-40B4-BE49-F238E27FC236}">
                <a16:creationId xmlns:a16="http://schemas.microsoft.com/office/drawing/2014/main" id="{2B42EE1B-6C73-5645-8A46-2DB3BF2B07A1}"/>
              </a:ext>
            </a:extLst>
          </p:cNvPr>
          <p:cNvSpPr/>
          <p:nvPr/>
        </p:nvSpPr>
        <p:spPr>
          <a:xfrm>
            <a:off x="10198099" y="1484784"/>
            <a:ext cx="1514526" cy="105933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a:solidFill>
                  <a:schemeClr val="bg1"/>
                </a:solidFill>
                <a:latin typeface="Calibri" panose="020F0502020204030204" pitchFamily="34" charset="0"/>
                <a:ea typeface="ＭＳ Ｐゴシック" pitchFamily="34" charset="-128"/>
                <a:cs typeface="Calibri" panose="020F0502020204030204" pitchFamily="34" charset="0"/>
              </a:rPr>
              <a:t>Primary</a:t>
            </a:r>
            <a:br>
              <a:rPr lang="en-US" b="1" dirty="0">
                <a:solidFill>
                  <a:schemeClr val="bg1"/>
                </a:solidFill>
                <a:latin typeface="Calibri" panose="020F0502020204030204" pitchFamily="34" charset="0"/>
                <a:ea typeface="ＭＳ Ｐゴシック" pitchFamily="34" charset="-128"/>
                <a:cs typeface="Calibri" panose="020F0502020204030204" pitchFamily="34" charset="0"/>
              </a:rPr>
            </a:br>
            <a:r>
              <a:rPr lang="en-US" b="1" dirty="0">
                <a:solidFill>
                  <a:schemeClr val="bg1"/>
                </a:solidFill>
                <a:latin typeface="Calibri" panose="020F0502020204030204" pitchFamily="34" charset="0"/>
                <a:ea typeface="ＭＳ Ｐゴシック" pitchFamily="34" charset="-128"/>
                <a:cs typeface="Calibri" panose="020F0502020204030204" pitchFamily="34" charset="0"/>
              </a:rPr>
              <a:t>analysis:</a:t>
            </a:r>
            <a:br>
              <a:rPr lang="en-US" b="1" dirty="0">
                <a:solidFill>
                  <a:schemeClr val="bg1"/>
                </a:solidFill>
                <a:latin typeface="Calibri" panose="020F0502020204030204" pitchFamily="34" charset="0"/>
                <a:ea typeface="ＭＳ Ｐゴシック" pitchFamily="34" charset="-128"/>
                <a:cs typeface="Calibri" panose="020F0502020204030204" pitchFamily="34" charset="0"/>
              </a:rPr>
            </a:br>
            <a:r>
              <a:rPr lang="en-US" dirty="0">
                <a:solidFill>
                  <a:schemeClr val="bg1"/>
                </a:solidFill>
                <a:latin typeface="Calibri" panose="020F0502020204030204" pitchFamily="34" charset="0"/>
                <a:ea typeface="ＭＳ Ｐゴシック" pitchFamily="34" charset="-128"/>
                <a:cs typeface="Calibri" panose="020F0502020204030204" pitchFamily="34" charset="0"/>
              </a:rPr>
              <a:t>MFS</a:t>
            </a:r>
          </a:p>
        </p:txBody>
      </p:sp>
      <p:sp>
        <p:nvSpPr>
          <p:cNvPr id="46" name="Slide Number Placeholder 45">
            <a:extLst>
              <a:ext uri="{FF2B5EF4-FFF2-40B4-BE49-F238E27FC236}">
                <a16:creationId xmlns:a16="http://schemas.microsoft.com/office/drawing/2014/main" id="{309F5AD6-CEE8-7D4A-9E42-4597F77DF4DB}"/>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37693852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C1F6D4-42E4-8A41-B303-1E241F6A74AE}"/>
              </a:ext>
            </a:extLst>
          </p:cNvPr>
          <p:cNvPicPr>
            <a:picLocks noChangeAspect="1"/>
          </p:cNvPicPr>
          <p:nvPr/>
        </p:nvPicPr>
        <p:blipFill>
          <a:blip r:embed="rId2"/>
          <a:stretch>
            <a:fillRect/>
          </a:stretch>
        </p:blipFill>
        <p:spPr>
          <a:xfrm>
            <a:off x="3129437" y="2669619"/>
            <a:ext cx="3090387" cy="1066800"/>
          </a:xfrm>
          <a:prstGeom prst="rect">
            <a:avLst/>
          </a:prstGeom>
        </p:spPr>
      </p:pic>
      <p:pic>
        <p:nvPicPr>
          <p:cNvPr id="7" name="Picture 6">
            <a:extLst>
              <a:ext uri="{FF2B5EF4-FFF2-40B4-BE49-F238E27FC236}">
                <a16:creationId xmlns:a16="http://schemas.microsoft.com/office/drawing/2014/main" id="{B352A37F-0E01-E74E-94F2-F4B4DA127A0A}"/>
              </a:ext>
            </a:extLst>
          </p:cNvPr>
          <p:cNvPicPr>
            <a:picLocks noChangeAspect="1"/>
          </p:cNvPicPr>
          <p:nvPr/>
        </p:nvPicPr>
        <p:blipFill>
          <a:blip r:embed="rId3"/>
          <a:stretch>
            <a:fillRect/>
          </a:stretch>
        </p:blipFill>
        <p:spPr>
          <a:xfrm>
            <a:off x="3136900" y="953695"/>
            <a:ext cx="2901950" cy="1086633"/>
          </a:xfrm>
          <a:prstGeom prst="rect">
            <a:avLst/>
          </a:prstGeom>
        </p:spPr>
      </p:pic>
      <p:sp>
        <p:nvSpPr>
          <p:cNvPr id="2" name="Title 1"/>
          <p:cNvSpPr>
            <a:spLocks noGrp="1"/>
          </p:cNvSpPr>
          <p:nvPr>
            <p:ph type="title"/>
          </p:nvPr>
        </p:nvSpPr>
        <p:spPr/>
        <p:txBody>
          <a:bodyPr/>
          <a:lstStyle/>
          <a:p>
            <a:r>
              <a:rPr lang="en-US" dirty="0"/>
              <a:t>Primary Endpoint: Metastasis-Free Survival</a:t>
            </a:r>
          </a:p>
        </p:txBody>
      </p:sp>
      <p:sp>
        <p:nvSpPr>
          <p:cNvPr id="6" name="Content Placeholder 5">
            <a:extLst>
              <a:ext uri="{FF2B5EF4-FFF2-40B4-BE49-F238E27FC236}">
                <a16:creationId xmlns:a16="http://schemas.microsoft.com/office/drawing/2014/main" id="{D38C266C-4445-6E41-9522-6ADB1E91FDB2}"/>
              </a:ext>
            </a:extLst>
          </p:cNvPr>
          <p:cNvSpPr>
            <a:spLocks noGrp="1"/>
          </p:cNvSpPr>
          <p:nvPr>
            <p:ph sz="quarter" idx="15"/>
          </p:nvPr>
        </p:nvSpPr>
        <p:spPr>
          <a:xfrm>
            <a:off x="620184" y="6309320"/>
            <a:ext cx="11200638" cy="365125"/>
          </a:xfrm>
        </p:spPr>
        <p:txBody>
          <a:bodyPr/>
          <a:lstStyle/>
          <a:p>
            <a:pPr>
              <a:spcBef>
                <a:spcPts val="300"/>
              </a:spcBef>
            </a:pPr>
            <a:r>
              <a:rPr lang="en-GB" dirty="0"/>
              <a:t>APA, apalutamide; CI, confidence interval; DARO, </a:t>
            </a:r>
            <a:r>
              <a:rPr lang="en-GB" dirty="0" err="1"/>
              <a:t>darolutamide</a:t>
            </a:r>
            <a:r>
              <a:rPr lang="en-GB" dirty="0"/>
              <a:t>; ENZA, enzalutamide; HR, hazard ratio; MFS, metastasis-free survival; PBO, placebo</a:t>
            </a:r>
          </a:p>
          <a:p>
            <a:pPr>
              <a:spcBef>
                <a:spcPts val="300"/>
              </a:spcBef>
            </a:pPr>
            <a:r>
              <a:rPr lang="en-GB" dirty="0"/>
              <a:t>1. Smith MR, et al. N </a:t>
            </a:r>
            <a:r>
              <a:rPr lang="en-GB" dirty="0" err="1"/>
              <a:t>Engl</a:t>
            </a:r>
            <a:r>
              <a:rPr lang="en-GB" dirty="0"/>
              <a:t> J Med. 2018;378:1408-18; 2. Hussain M, et al. N </a:t>
            </a:r>
            <a:r>
              <a:rPr lang="en-GB" dirty="0" err="1"/>
              <a:t>Engl</a:t>
            </a:r>
            <a:r>
              <a:rPr lang="en-GB" dirty="0"/>
              <a:t> J Med. 2018;378:2465-74; 3. </a:t>
            </a:r>
            <a:r>
              <a:rPr lang="en-GB" dirty="0" err="1"/>
              <a:t>Fizazi</a:t>
            </a:r>
            <a:r>
              <a:rPr lang="en-GB" dirty="0"/>
              <a:t> K, et al. </a:t>
            </a:r>
            <a:r>
              <a:rPr lang="pt-BR" dirty="0"/>
              <a:t>N </a:t>
            </a:r>
            <a:r>
              <a:rPr lang="pt-BR" dirty="0" err="1"/>
              <a:t>Engl</a:t>
            </a:r>
            <a:r>
              <a:rPr lang="pt-BR" dirty="0"/>
              <a:t> J Med. 2019;380:1235-46</a:t>
            </a:r>
            <a:endParaRPr lang="en-US" dirty="0"/>
          </a:p>
        </p:txBody>
      </p:sp>
      <p:sp>
        <p:nvSpPr>
          <p:cNvPr id="24" name="Title 3">
            <a:extLst>
              <a:ext uri="{FF2B5EF4-FFF2-40B4-BE49-F238E27FC236}">
                <a16:creationId xmlns:a16="http://schemas.microsoft.com/office/drawing/2014/main" id="{D0DC25FE-6FF5-4DB7-A2E4-CF966996B3E0}"/>
              </a:ext>
            </a:extLst>
          </p:cNvPr>
          <p:cNvSpPr txBox="1">
            <a:spLocks/>
          </p:cNvSpPr>
          <p:nvPr/>
        </p:nvSpPr>
        <p:spPr>
          <a:xfrm>
            <a:off x="6615447" y="1179961"/>
            <a:ext cx="5614588" cy="102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719" rIns="91399" bIns="45719" numCol="1" anchor="t" anchorCtr="0" compatLnSpc="1">
            <a:prstTxWarp prst="textNoShape">
              <a:avLst/>
            </a:prstTxWarp>
          </a:bodyPr>
          <a:lstStyle>
            <a:lvl1pPr marL="228600" lvl="0" indent="-228600">
              <a:lnSpc>
                <a:spcPct val="90000"/>
              </a:lnSpc>
              <a:spcBef>
                <a:spcPts val="1000"/>
              </a:spcBef>
              <a:buClr>
                <a:schemeClr val="accent2"/>
              </a:buClr>
              <a:buFont typeface="Arial" panose="020B0604020202020204" pitchFamily="34" charset="0"/>
              <a:buChar char="•"/>
              <a:defRPr sz="2000">
                <a:latin typeface="+mn-lt"/>
              </a:defRPr>
            </a:lvl1pPr>
            <a:lvl2pPr marL="685800" lvl="1" indent="-228600">
              <a:lnSpc>
                <a:spcPct val="90000"/>
              </a:lnSpc>
              <a:spcBef>
                <a:spcPts val="500"/>
              </a:spcBef>
              <a:buClr>
                <a:srgbClr val="63437A"/>
              </a:buClr>
              <a:buFont typeface="Arial" panose="020B0604020202020204" pitchFamily="34" charset="0"/>
              <a:buChar char="•"/>
              <a:defRPr>
                <a:latin typeface="+mn-lt"/>
              </a:defRPr>
            </a:lvl2pPr>
            <a:lvl3pPr marL="1143000" lvl="2" indent="-228600">
              <a:lnSpc>
                <a:spcPct val="90000"/>
              </a:lnSpc>
              <a:spcBef>
                <a:spcPts val="500"/>
              </a:spcBef>
              <a:buClr>
                <a:schemeClr val="accent1"/>
              </a:buClr>
              <a:buFont typeface="System Font Regular"/>
              <a:buChar char="–"/>
              <a:defRPr sz="1600">
                <a:latin typeface="+mn-lt"/>
              </a:defRPr>
            </a:lvl3pPr>
            <a:lvl4pPr marL="1600200" lvl="3" indent="-228600">
              <a:lnSpc>
                <a:spcPct val="90000"/>
              </a:lnSpc>
              <a:spcBef>
                <a:spcPts val="500"/>
              </a:spcBef>
              <a:buClr>
                <a:schemeClr val="tx2"/>
              </a:buClr>
              <a:buFont typeface="System Font Regular"/>
              <a:buChar char="–"/>
              <a:defRPr sz="1600">
                <a:latin typeface="+mn-lt"/>
              </a:defRPr>
            </a:lvl4pPr>
            <a:lvl5pPr marL="2057400" lvl="4" indent="-228600">
              <a:lnSpc>
                <a:spcPct val="90000"/>
              </a:lnSpc>
              <a:spcBef>
                <a:spcPts val="500"/>
              </a:spcBef>
              <a:buClr>
                <a:schemeClr val="accent2"/>
              </a:buClr>
              <a:buFont typeface="System Font Regular"/>
              <a:buChar char="–"/>
              <a:defRPr sz="14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304792" indent="-304792" defTabSz="1219170" eaLnBrk="0" fontAlgn="base" hangingPunct="0">
              <a:lnSpc>
                <a:spcPct val="100000"/>
              </a:lnSpc>
              <a:spcBef>
                <a:spcPts val="0"/>
              </a:spcBef>
              <a:spcAft>
                <a:spcPct val="0"/>
              </a:spcAft>
              <a:buClr>
                <a:schemeClr val="accent1"/>
              </a:buClr>
              <a:defRPr/>
            </a:pPr>
            <a:r>
              <a:rPr lang="en-GB" sz="1867" dirty="0">
                <a:solidFill>
                  <a:schemeClr val="tx2"/>
                </a:solidFill>
                <a:latin typeface="Calibri" panose="020F0502020204030204" pitchFamily="34" charset="0"/>
                <a:cs typeface="Calibri" panose="020F0502020204030204" pitchFamily="34" charset="0"/>
              </a:rPr>
              <a:t>72% reduction of distant progression or death</a:t>
            </a:r>
          </a:p>
          <a:p>
            <a:pPr marL="304792" indent="-304792" defTabSz="1219170" eaLnBrk="0" fontAlgn="base" hangingPunct="0">
              <a:lnSpc>
                <a:spcPct val="100000"/>
              </a:lnSpc>
              <a:spcBef>
                <a:spcPts val="0"/>
              </a:spcBef>
              <a:spcAft>
                <a:spcPct val="0"/>
              </a:spcAft>
              <a:buClr>
                <a:schemeClr val="accent1"/>
              </a:buClr>
              <a:defRPr/>
            </a:pPr>
            <a:r>
              <a:rPr lang="en-GB" sz="1867" dirty="0">
                <a:solidFill>
                  <a:schemeClr val="tx2"/>
                </a:solidFill>
                <a:latin typeface="Calibri" panose="020F0502020204030204" pitchFamily="34" charset="0"/>
                <a:cs typeface="Calibri" panose="020F0502020204030204" pitchFamily="34" charset="0"/>
              </a:rPr>
              <a:t>Median MFS: APA 40.5 vs PBO 16.2 months</a:t>
            </a:r>
          </a:p>
          <a:p>
            <a:pPr marL="304792" indent="-304792" defTabSz="1219170" eaLnBrk="0" fontAlgn="base" hangingPunct="0">
              <a:lnSpc>
                <a:spcPct val="100000"/>
              </a:lnSpc>
              <a:spcBef>
                <a:spcPts val="0"/>
              </a:spcBef>
              <a:spcAft>
                <a:spcPct val="0"/>
              </a:spcAft>
              <a:buClr>
                <a:schemeClr val="accent1"/>
              </a:buClr>
              <a:defRPr/>
            </a:pPr>
            <a:r>
              <a:rPr lang="en-GB" sz="1867" dirty="0">
                <a:solidFill>
                  <a:schemeClr val="tx2"/>
                </a:solidFill>
                <a:latin typeface="Calibri" panose="020F0502020204030204" pitchFamily="34" charset="0"/>
                <a:cs typeface="Calibri" panose="020F0502020204030204" pitchFamily="34" charset="0"/>
              </a:rPr>
              <a:t>24-month MFS benefit</a:t>
            </a:r>
          </a:p>
        </p:txBody>
      </p:sp>
      <p:sp>
        <p:nvSpPr>
          <p:cNvPr id="26" name="TextBox 25">
            <a:extLst>
              <a:ext uri="{FF2B5EF4-FFF2-40B4-BE49-F238E27FC236}">
                <a16:creationId xmlns:a16="http://schemas.microsoft.com/office/drawing/2014/main" id="{3791ED43-EB03-4FE8-B580-36B3F03D14E1}"/>
              </a:ext>
            </a:extLst>
          </p:cNvPr>
          <p:cNvSpPr txBox="1"/>
          <p:nvPr/>
        </p:nvSpPr>
        <p:spPr>
          <a:xfrm>
            <a:off x="292775" y="1300395"/>
            <a:ext cx="2245851" cy="779516"/>
          </a:xfrm>
          <a:prstGeom prst="rect">
            <a:avLst/>
          </a:prstGeom>
          <a:noFill/>
        </p:spPr>
        <p:txBody>
          <a:bodyPr wrap="square" lIns="121864" tIns="60932" rIns="121864" bIns="60932" rtlCol="0" anchor="ctr">
            <a:spAutoFit/>
          </a:bodyPr>
          <a:lstStyle/>
          <a:p>
            <a:pPr algn="ctr" defTabSz="121917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SPARTAN</a:t>
            </a:r>
            <a:r>
              <a:rPr lang="en-GB" sz="2133" b="1" baseline="30000" dirty="0">
                <a:solidFill>
                  <a:srgbClr val="445369">
                    <a:lumMod val="50000"/>
                  </a:srgbClr>
                </a:solidFill>
                <a:latin typeface="Calibri" panose="020F0502020204030204" pitchFamily="34" charset="0"/>
                <a:cs typeface="Calibri" panose="020F0502020204030204" pitchFamily="34" charset="0"/>
              </a:rPr>
              <a:t>1</a:t>
            </a:r>
            <a:endParaRPr lang="en-GB" sz="2133" b="1" dirty="0">
              <a:solidFill>
                <a:srgbClr val="445369">
                  <a:lumMod val="50000"/>
                </a:srgbClr>
              </a:solidFill>
              <a:latin typeface="Calibri" panose="020F0502020204030204" pitchFamily="34" charset="0"/>
              <a:cs typeface="Calibri" panose="020F0502020204030204" pitchFamily="34" charset="0"/>
            </a:endParaRPr>
          </a:p>
          <a:p>
            <a:pPr algn="ctr" defTabSz="121917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apalutamide</a:t>
            </a:r>
          </a:p>
        </p:txBody>
      </p:sp>
      <p:sp>
        <p:nvSpPr>
          <p:cNvPr id="34" name="Rounded Rectangle 33"/>
          <p:cNvSpPr/>
          <p:nvPr/>
        </p:nvSpPr>
        <p:spPr>
          <a:xfrm>
            <a:off x="2539294" y="836712"/>
            <a:ext cx="3860792" cy="1706880"/>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pitchFamily="34" charset="0"/>
              <a:cs typeface="Calibri" panose="020F0502020204030204" pitchFamily="34" charset="0"/>
            </a:endParaRPr>
          </a:p>
        </p:txBody>
      </p:sp>
      <p:sp>
        <p:nvSpPr>
          <p:cNvPr id="25" name="Title 3">
            <a:extLst>
              <a:ext uri="{FF2B5EF4-FFF2-40B4-BE49-F238E27FC236}">
                <a16:creationId xmlns:a16="http://schemas.microsoft.com/office/drawing/2014/main" id="{119EBFFD-A1AF-4CCC-BBC1-0188FA423985}"/>
              </a:ext>
            </a:extLst>
          </p:cNvPr>
          <p:cNvSpPr txBox="1">
            <a:spLocks/>
          </p:cNvSpPr>
          <p:nvPr/>
        </p:nvSpPr>
        <p:spPr>
          <a:xfrm>
            <a:off x="6615447" y="2932897"/>
            <a:ext cx="5614588" cy="102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719" rIns="91399" bIns="45719" numCol="1" anchor="t" anchorCtr="0" compatLnSpc="1">
            <a:prstTxWarp prst="textNoShape">
              <a:avLst/>
            </a:prstTxWarp>
          </a:bodyPr>
          <a:lstStyle>
            <a:lvl1pPr marL="228600" lvl="0" indent="-228600">
              <a:lnSpc>
                <a:spcPct val="90000"/>
              </a:lnSpc>
              <a:spcBef>
                <a:spcPts val="1000"/>
              </a:spcBef>
              <a:buClr>
                <a:schemeClr val="accent2"/>
              </a:buClr>
              <a:buFont typeface="Arial" panose="020B0604020202020204" pitchFamily="34" charset="0"/>
              <a:buChar char="•"/>
              <a:defRPr sz="2000">
                <a:latin typeface="+mn-lt"/>
              </a:defRPr>
            </a:lvl1pPr>
            <a:lvl2pPr marL="685800" lvl="1" indent="-228600">
              <a:lnSpc>
                <a:spcPct val="90000"/>
              </a:lnSpc>
              <a:spcBef>
                <a:spcPts val="500"/>
              </a:spcBef>
              <a:buClr>
                <a:srgbClr val="63437A"/>
              </a:buClr>
              <a:buFont typeface="Arial" panose="020B0604020202020204" pitchFamily="34" charset="0"/>
              <a:buChar char="•"/>
              <a:defRPr>
                <a:latin typeface="+mn-lt"/>
              </a:defRPr>
            </a:lvl2pPr>
            <a:lvl3pPr marL="1143000" lvl="2" indent="-228600">
              <a:lnSpc>
                <a:spcPct val="90000"/>
              </a:lnSpc>
              <a:spcBef>
                <a:spcPts val="500"/>
              </a:spcBef>
              <a:buClr>
                <a:schemeClr val="accent1"/>
              </a:buClr>
              <a:buFont typeface="System Font Regular"/>
              <a:buChar char="–"/>
              <a:defRPr sz="1600">
                <a:latin typeface="+mn-lt"/>
              </a:defRPr>
            </a:lvl3pPr>
            <a:lvl4pPr marL="1600200" lvl="3" indent="-228600">
              <a:lnSpc>
                <a:spcPct val="90000"/>
              </a:lnSpc>
              <a:spcBef>
                <a:spcPts val="500"/>
              </a:spcBef>
              <a:buClr>
                <a:schemeClr val="tx2"/>
              </a:buClr>
              <a:buFont typeface="System Font Regular"/>
              <a:buChar char="–"/>
              <a:defRPr sz="1600">
                <a:latin typeface="+mn-lt"/>
              </a:defRPr>
            </a:lvl4pPr>
            <a:lvl5pPr marL="2057400" lvl="4" indent="-228600">
              <a:lnSpc>
                <a:spcPct val="90000"/>
              </a:lnSpc>
              <a:spcBef>
                <a:spcPts val="500"/>
              </a:spcBef>
              <a:buClr>
                <a:schemeClr val="accent2"/>
              </a:buClr>
              <a:buFont typeface="System Font Regular"/>
              <a:buChar char="–"/>
              <a:defRPr sz="14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304792" indent="-304792" defTabSz="1219170" eaLnBrk="0" fontAlgn="base" hangingPunct="0">
              <a:lnSpc>
                <a:spcPct val="100000"/>
              </a:lnSpc>
              <a:spcBef>
                <a:spcPts val="0"/>
              </a:spcBef>
              <a:spcAft>
                <a:spcPct val="0"/>
              </a:spcAft>
              <a:buClr>
                <a:schemeClr val="accent1"/>
              </a:buClr>
              <a:defRPr/>
            </a:pPr>
            <a:r>
              <a:rPr lang="en-GB" sz="1867" dirty="0">
                <a:solidFill>
                  <a:schemeClr val="tx2"/>
                </a:solidFill>
                <a:latin typeface="Calibri" panose="020F0502020204030204" pitchFamily="34" charset="0"/>
                <a:cs typeface="Calibri" panose="020F0502020204030204" pitchFamily="34" charset="0"/>
              </a:rPr>
              <a:t>71% reduction of distant progression or death </a:t>
            </a:r>
          </a:p>
          <a:p>
            <a:pPr marL="304792" indent="-304792" defTabSz="1219170" eaLnBrk="0" fontAlgn="base" hangingPunct="0">
              <a:lnSpc>
                <a:spcPct val="100000"/>
              </a:lnSpc>
              <a:spcBef>
                <a:spcPts val="0"/>
              </a:spcBef>
              <a:spcAft>
                <a:spcPct val="0"/>
              </a:spcAft>
              <a:buClr>
                <a:schemeClr val="accent1"/>
              </a:buClr>
              <a:defRPr/>
            </a:pPr>
            <a:r>
              <a:rPr lang="en-GB" sz="1867" dirty="0">
                <a:solidFill>
                  <a:schemeClr val="tx2"/>
                </a:solidFill>
                <a:latin typeface="Calibri" panose="020F0502020204030204" pitchFamily="34" charset="0"/>
                <a:cs typeface="Calibri" panose="020F0502020204030204" pitchFamily="34" charset="0"/>
              </a:rPr>
              <a:t>Median MFS: ENZA 36.6 vs PBO 14.7 months</a:t>
            </a:r>
          </a:p>
          <a:p>
            <a:pPr marL="304792" indent="-304792" defTabSz="1219170" eaLnBrk="0" fontAlgn="base" hangingPunct="0">
              <a:lnSpc>
                <a:spcPct val="100000"/>
              </a:lnSpc>
              <a:spcBef>
                <a:spcPts val="0"/>
              </a:spcBef>
              <a:spcAft>
                <a:spcPct val="0"/>
              </a:spcAft>
              <a:buClr>
                <a:schemeClr val="accent1"/>
              </a:buClr>
              <a:defRPr/>
            </a:pPr>
            <a:r>
              <a:rPr lang="en-GB" sz="1867" dirty="0">
                <a:solidFill>
                  <a:schemeClr val="tx2"/>
                </a:solidFill>
                <a:latin typeface="Calibri" panose="020F0502020204030204" pitchFamily="34" charset="0"/>
                <a:cs typeface="Calibri" panose="020F0502020204030204" pitchFamily="34" charset="0"/>
              </a:rPr>
              <a:t>22-month MFS benefit</a:t>
            </a:r>
          </a:p>
        </p:txBody>
      </p:sp>
      <p:sp>
        <p:nvSpPr>
          <p:cNvPr id="27" name="TextBox 26">
            <a:extLst>
              <a:ext uri="{FF2B5EF4-FFF2-40B4-BE49-F238E27FC236}">
                <a16:creationId xmlns:a16="http://schemas.microsoft.com/office/drawing/2014/main" id="{72FFE0C5-EA07-423A-8884-A540F5F94AA1}"/>
              </a:ext>
            </a:extLst>
          </p:cNvPr>
          <p:cNvSpPr txBox="1"/>
          <p:nvPr/>
        </p:nvSpPr>
        <p:spPr>
          <a:xfrm>
            <a:off x="271038" y="3053331"/>
            <a:ext cx="2245851" cy="779516"/>
          </a:xfrm>
          <a:prstGeom prst="rect">
            <a:avLst/>
          </a:prstGeom>
          <a:noFill/>
        </p:spPr>
        <p:txBody>
          <a:bodyPr wrap="square" lIns="121864" tIns="60932" rIns="121864" bIns="60932" rtlCol="0" anchor="ctr">
            <a:spAutoFit/>
          </a:bodyPr>
          <a:lstStyle/>
          <a:p>
            <a:pPr algn="ctr" defTabSz="121917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PROSPER</a:t>
            </a:r>
            <a:r>
              <a:rPr lang="en-GB" sz="2133" b="1" baseline="30000" dirty="0">
                <a:solidFill>
                  <a:srgbClr val="445369">
                    <a:lumMod val="50000"/>
                  </a:srgbClr>
                </a:solidFill>
                <a:latin typeface="Calibri" panose="020F0502020204030204" pitchFamily="34" charset="0"/>
                <a:cs typeface="Calibri" panose="020F0502020204030204" pitchFamily="34" charset="0"/>
              </a:rPr>
              <a:t>2</a:t>
            </a:r>
            <a:endParaRPr lang="en-GB" sz="2133" b="1" dirty="0">
              <a:solidFill>
                <a:srgbClr val="445369">
                  <a:lumMod val="50000"/>
                </a:srgbClr>
              </a:solidFill>
              <a:latin typeface="Calibri" panose="020F0502020204030204" pitchFamily="34" charset="0"/>
              <a:cs typeface="Calibri" panose="020F0502020204030204" pitchFamily="34" charset="0"/>
            </a:endParaRPr>
          </a:p>
          <a:p>
            <a:pPr algn="ctr" defTabSz="121917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enzalutamide</a:t>
            </a:r>
          </a:p>
        </p:txBody>
      </p:sp>
      <p:sp>
        <p:nvSpPr>
          <p:cNvPr id="38" name="Rounded Rectangle 37"/>
          <p:cNvSpPr/>
          <p:nvPr/>
        </p:nvSpPr>
        <p:spPr>
          <a:xfrm>
            <a:off x="2539294" y="2589648"/>
            <a:ext cx="3860792" cy="1706880"/>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C59D5829-3A45-4379-A028-F8E7DE0921E4}"/>
              </a:ext>
            </a:extLst>
          </p:cNvPr>
          <p:cNvSpPr txBox="1"/>
          <p:nvPr/>
        </p:nvSpPr>
        <p:spPr>
          <a:xfrm>
            <a:off x="267419" y="4806267"/>
            <a:ext cx="2245851" cy="779516"/>
          </a:xfrm>
          <a:prstGeom prst="rect">
            <a:avLst/>
          </a:prstGeom>
          <a:noFill/>
        </p:spPr>
        <p:txBody>
          <a:bodyPr wrap="square" lIns="121864" tIns="60932" rIns="121864" bIns="60932" rtlCol="0" anchor="ctr">
            <a:spAutoFit/>
          </a:bodyPr>
          <a:lstStyle/>
          <a:p>
            <a:pPr algn="ctr" defTabSz="121917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ARAMIS</a:t>
            </a:r>
            <a:r>
              <a:rPr lang="en-GB" sz="2133" b="1" baseline="30000" dirty="0">
                <a:solidFill>
                  <a:srgbClr val="445369">
                    <a:lumMod val="50000"/>
                  </a:srgbClr>
                </a:solidFill>
                <a:latin typeface="Calibri" panose="020F0502020204030204" pitchFamily="34" charset="0"/>
                <a:cs typeface="Calibri" panose="020F0502020204030204" pitchFamily="34" charset="0"/>
              </a:rPr>
              <a:t>3</a:t>
            </a:r>
            <a:endParaRPr lang="en-GB" sz="2133" b="1" dirty="0">
              <a:solidFill>
                <a:srgbClr val="445369">
                  <a:lumMod val="50000"/>
                </a:srgbClr>
              </a:solidFill>
              <a:latin typeface="Calibri" panose="020F0502020204030204" pitchFamily="34" charset="0"/>
              <a:cs typeface="Calibri" panose="020F0502020204030204" pitchFamily="34" charset="0"/>
            </a:endParaRPr>
          </a:p>
          <a:p>
            <a:pPr algn="ctr" defTabSz="1219170" eaLnBrk="0" fontAlgn="base" hangingPunct="0">
              <a:spcBef>
                <a:spcPct val="0"/>
              </a:spcBef>
              <a:spcAft>
                <a:spcPct val="0"/>
              </a:spcAft>
              <a:defRPr/>
            </a:pPr>
            <a:r>
              <a:rPr lang="en-GB" sz="2133" b="1" dirty="0" err="1">
                <a:solidFill>
                  <a:srgbClr val="445369">
                    <a:lumMod val="50000"/>
                  </a:srgbClr>
                </a:solidFill>
                <a:latin typeface="Calibri" panose="020F0502020204030204" pitchFamily="34" charset="0"/>
                <a:cs typeface="Calibri" panose="020F0502020204030204" pitchFamily="34" charset="0"/>
              </a:rPr>
              <a:t>darolutamide</a:t>
            </a:r>
            <a:endParaRPr lang="en-GB" sz="2133" b="1" dirty="0">
              <a:solidFill>
                <a:srgbClr val="445369">
                  <a:lumMod val="50000"/>
                </a:srgbClr>
              </a:solidFill>
              <a:latin typeface="Calibri" panose="020F0502020204030204" pitchFamily="34" charset="0"/>
              <a:cs typeface="Calibri" panose="020F0502020204030204" pitchFamily="34" charset="0"/>
            </a:endParaRPr>
          </a:p>
        </p:txBody>
      </p:sp>
      <p:sp>
        <p:nvSpPr>
          <p:cNvPr id="29" name="Title 3">
            <a:extLst>
              <a:ext uri="{FF2B5EF4-FFF2-40B4-BE49-F238E27FC236}">
                <a16:creationId xmlns:a16="http://schemas.microsoft.com/office/drawing/2014/main" id="{8A54F28C-4790-4EDB-BC6E-6B2956471802}"/>
              </a:ext>
            </a:extLst>
          </p:cNvPr>
          <p:cNvSpPr txBox="1">
            <a:spLocks/>
          </p:cNvSpPr>
          <p:nvPr/>
        </p:nvSpPr>
        <p:spPr>
          <a:xfrm>
            <a:off x="6615443" y="4685833"/>
            <a:ext cx="5614588" cy="102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719" rIns="91399" bIns="45719" numCol="1" anchor="t" anchorCtr="0" compatLnSpc="1">
            <a:prstTxWarp prst="textNoShape">
              <a:avLst/>
            </a:prstTxWarp>
          </a:bodyPr>
          <a:lstStyle>
            <a:lvl1pPr marL="228600" lvl="0" indent="-228600">
              <a:lnSpc>
                <a:spcPct val="90000"/>
              </a:lnSpc>
              <a:spcBef>
                <a:spcPts val="1000"/>
              </a:spcBef>
              <a:buClr>
                <a:schemeClr val="accent2"/>
              </a:buClr>
              <a:buFont typeface="Arial" panose="020B0604020202020204" pitchFamily="34" charset="0"/>
              <a:buChar char="•"/>
              <a:defRPr sz="2000">
                <a:latin typeface="+mn-lt"/>
              </a:defRPr>
            </a:lvl1pPr>
            <a:lvl2pPr marL="685800" lvl="1" indent="-228600">
              <a:lnSpc>
                <a:spcPct val="90000"/>
              </a:lnSpc>
              <a:spcBef>
                <a:spcPts val="500"/>
              </a:spcBef>
              <a:buClr>
                <a:srgbClr val="63437A"/>
              </a:buClr>
              <a:buFont typeface="Arial" panose="020B0604020202020204" pitchFamily="34" charset="0"/>
              <a:buChar char="•"/>
              <a:defRPr>
                <a:latin typeface="+mn-lt"/>
              </a:defRPr>
            </a:lvl2pPr>
            <a:lvl3pPr marL="1143000" lvl="2" indent="-228600">
              <a:lnSpc>
                <a:spcPct val="90000"/>
              </a:lnSpc>
              <a:spcBef>
                <a:spcPts val="500"/>
              </a:spcBef>
              <a:buClr>
                <a:schemeClr val="accent1"/>
              </a:buClr>
              <a:buFont typeface="System Font Regular"/>
              <a:buChar char="–"/>
              <a:defRPr sz="1600">
                <a:latin typeface="+mn-lt"/>
              </a:defRPr>
            </a:lvl3pPr>
            <a:lvl4pPr marL="1600200" lvl="3" indent="-228600">
              <a:lnSpc>
                <a:spcPct val="90000"/>
              </a:lnSpc>
              <a:spcBef>
                <a:spcPts val="500"/>
              </a:spcBef>
              <a:buClr>
                <a:schemeClr val="tx2"/>
              </a:buClr>
              <a:buFont typeface="System Font Regular"/>
              <a:buChar char="–"/>
              <a:defRPr sz="1600">
                <a:latin typeface="+mn-lt"/>
              </a:defRPr>
            </a:lvl4pPr>
            <a:lvl5pPr marL="2057400" lvl="4" indent="-228600">
              <a:lnSpc>
                <a:spcPct val="90000"/>
              </a:lnSpc>
              <a:spcBef>
                <a:spcPts val="500"/>
              </a:spcBef>
              <a:buClr>
                <a:schemeClr val="accent2"/>
              </a:buClr>
              <a:buFont typeface="System Font Regular"/>
              <a:buChar char="–"/>
              <a:defRPr sz="14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304792" indent="-304792" defTabSz="1219170" eaLnBrk="0" fontAlgn="base" hangingPunct="0">
              <a:lnSpc>
                <a:spcPct val="100000"/>
              </a:lnSpc>
              <a:spcBef>
                <a:spcPts val="0"/>
              </a:spcBef>
              <a:spcAft>
                <a:spcPct val="0"/>
              </a:spcAft>
              <a:buClr>
                <a:schemeClr val="accent1"/>
              </a:buClr>
              <a:defRPr/>
            </a:pPr>
            <a:r>
              <a:rPr lang="en-GB" sz="1867" dirty="0">
                <a:solidFill>
                  <a:schemeClr val="tx2"/>
                </a:solidFill>
                <a:latin typeface="Calibri" panose="020F0502020204030204" pitchFamily="34" charset="0"/>
                <a:cs typeface="Calibri" panose="020F0502020204030204" pitchFamily="34" charset="0"/>
              </a:rPr>
              <a:t>59% reduction of distant progression or death </a:t>
            </a:r>
          </a:p>
          <a:p>
            <a:pPr marL="304792" indent="-304792" defTabSz="1219170" eaLnBrk="0" fontAlgn="base" hangingPunct="0">
              <a:lnSpc>
                <a:spcPct val="100000"/>
              </a:lnSpc>
              <a:spcBef>
                <a:spcPts val="0"/>
              </a:spcBef>
              <a:spcAft>
                <a:spcPct val="0"/>
              </a:spcAft>
              <a:buClr>
                <a:schemeClr val="accent1"/>
              </a:buClr>
              <a:defRPr/>
            </a:pPr>
            <a:r>
              <a:rPr lang="en-GB" sz="1867" dirty="0">
                <a:solidFill>
                  <a:schemeClr val="tx2"/>
                </a:solidFill>
                <a:latin typeface="Calibri" panose="020F0502020204030204" pitchFamily="34" charset="0"/>
                <a:cs typeface="Calibri" panose="020F0502020204030204" pitchFamily="34" charset="0"/>
              </a:rPr>
              <a:t>Median MFS: DARO 40.4 vs PBO 18.4 months</a:t>
            </a:r>
          </a:p>
          <a:p>
            <a:pPr marL="304792" indent="-304792" defTabSz="1219170" eaLnBrk="0" fontAlgn="base" hangingPunct="0">
              <a:lnSpc>
                <a:spcPct val="100000"/>
              </a:lnSpc>
              <a:spcBef>
                <a:spcPts val="0"/>
              </a:spcBef>
              <a:spcAft>
                <a:spcPct val="0"/>
              </a:spcAft>
              <a:buClr>
                <a:schemeClr val="accent1"/>
              </a:buClr>
              <a:defRPr/>
            </a:pPr>
            <a:r>
              <a:rPr lang="en-GB" sz="1867" dirty="0">
                <a:solidFill>
                  <a:schemeClr val="tx2"/>
                </a:solidFill>
                <a:latin typeface="Calibri" panose="020F0502020204030204" pitchFamily="34" charset="0"/>
                <a:cs typeface="Calibri" panose="020F0502020204030204" pitchFamily="34" charset="0"/>
              </a:rPr>
              <a:t>22-month MFS benefit</a:t>
            </a:r>
          </a:p>
        </p:txBody>
      </p:sp>
      <p:sp>
        <p:nvSpPr>
          <p:cNvPr id="39" name="Rounded Rectangle 38"/>
          <p:cNvSpPr/>
          <p:nvPr/>
        </p:nvSpPr>
        <p:spPr>
          <a:xfrm>
            <a:off x="2539294" y="4342584"/>
            <a:ext cx="3860792" cy="1706880"/>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267A9FC1-07B0-9449-B3A7-9EEBFF19018B}"/>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20" name="TextBox 19">
            <a:extLst>
              <a:ext uri="{FF2B5EF4-FFF2-40B4-BE49-F238E27FC236}">
                <a16:creationId xmlns:a16="http://schemas.microsoft.com/office/drawing/2014/main" id="{15FCEA03-36AE-614A-94F5-4522619A5927}"/>
              </a:ext>
            </a:extLst>
          </p:cNvPr>
          <p:cNvSpPr txBox="1"/>
          <p:nvPr/>
        </p:nvSpPr>
        <p:spPr>
          <a:xfrm>
            <a:off x="2639695" y="5716502"/>
            <a:ext cx="437620" cy="249299"/>
          </a:xfrm>
          <a:prstGeom prst="rect">
            <a:avLst/>
          </a:prstGeom>
          <a:noFill/>
        </p:spPr>
        <p:txBody>
          <a:bodyPr wrap="none" lIns="0" tIns="0" rIns="0" bIns="0" rtlCol="0">
            <a:spAutoFit/>
          </a:bodyPr>
          <a:lstStyle/>
          <a:p>
            <a:pPr algn="r">
              <a:lnSpc>
                <a:spcPct val="90000"/>
              </a:lnSpc>
            </a:pPr>
            <a:r>
              <a:rPr lang="en-GB" sz="600" b="1" u="sng" dirty="0">
                <a:latin typeface="Calibri" panose="020F0502020204030204" pitchFamily="34" charset="0"/>
                <a:ea typeface="Aileron" charset="0"/>
                <a:cs typeface="Calibri" panose="020F0502020204030204" pitchFamily="34" charset="0"/>
              </a:rPr>
              <a:t>No. at risk</a:t>
            </a:r>
          </a:p>
          <a:p>
            <a:pPr algn="r">
              <a:lnSpc>
                <a:spcPct val="90000"/>
              </a:lnSpc>
            </a:pPr>
            <a:r>
              <a:rPr lang="en-GB" sz="600" b="1" dirty="0" err="1">
                <a:latin typeface="Calibri" panose="020F0502020204030204" pitchFamily="34" charset="0"/>
                <a:ea typeface="Aileron" charset="0"/>
                <a:cs typeface="Calibri" panose="020F0502020204030204" pitchFamily="34" charset="0"/>
              </a:rPr>
              <a:t>darolutamide</a:t>
            </a:r>
            <a:br>
              <a:rPr lang="en-GB" sz="600" b="1" dirty="0">
                <a:latin typeface="Calibri" panose="020F0502020204030204" pitchFamily="34" charset="0"/>
                <a:ea typeface="Aileron" charset="0"/>
                <a:cs typeface="Calibri" panose="020F0502020204030204" pitchFamily="34" charset="0"/>
              </a:rPr>
            </a:br>
            <a:r>
              <a:rPr lang="en-GB" sz="600" b="1" dirty="0">
                <a:latin typeface="Calibri" panose="020F0502020204030204" pitchFamily="34" charset="0"/>
                <a:ea typeface="Aileron" charset="0"/>
                <a:cs typeface="Calibri" panose="020F0502020204030204" pitchFamily="34" charset="0"/>
              </a:rPr>
              <a:t>Placebo</a:t>
            </a:r>
          </a:p>
        </p:txBody>
      </p:sp>
      <p:sp>
        <p:nvSpPr>
          <p:cNvPr id="21" name="TextBox 20">
            <a:extLst>
              <a:ext uri="{FF2B5EF4-FFF2-40B4-BE49-F238E27FC236}">
                <a16:creationId xmlns:a16="http://schemas.microsoft.com/office/drawing/2014/main" id="{1D3D6B11-5988-9945-9D0C-B0E719937761}"/>
              </a:ext>
            </a:extLst>
          </p:cNvPr>
          <p:cNvSpPr txBox="1"/>
          <p:nvPr/>
        </p:nvSpPr>
        <p:spPr>
          <a:xfrm>
            <a:off x="3154608" y="5799602"/>
            <a:ext cx="115416" cy="166199"/>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955</a:t>
            </a:r>
          </a:p>
          <a:p>
            <a:pPr algn="ctr">
              <a:lnSpc>
                <a:spcPct val="90000"/>
              </a:lnSpc>
            </a:pPr>
            <a:r>
              <a:rPr lang="en-GB" sz="600" dirty="0">
                <a:latin typeface="Calibri" panose="020F0502020204030204" pitchFamily="34" charset="0"/>
                <a:ea typeface="Aileron" charset="0"/>
                <a:cs typeface="Calibri" panose="020F0502020204030204" pitchFamily="34" charset="0"/>
              </a:rPr>
              <a:t>554</a:t>
            </a:r>
          </a:p>
        </p:txBody>
      </p:sp>
      <p:sp>
        <p:nvSpPr>
          <p:cNvPr id="22" name="TextBox 21">
            <a:extLst>
              <a:ext uri="{FF2B5EF4-FFF2-40B4-BE49-F238E27FC236}">
                <a16:creationId xmlns:a16="http://schemas.microsoft.com/office/drawing/2014/main" id="{75565F58-76D4-3E4E-B8CC-10E3ACAAC9F9}"/>
              </a:ext>
            </a:extLst>
          </p:cNvPr>
          <p:cNvSpPr txBox="1"/>
          <p:nvPr/>
        </p:nvSpPr>
        <p:spPr>
          <a:xfrm>
            <a:off x="3402464" y="5799602"/>
            <a:ext cx="115416" cy="166199"/>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817</a:t>
            </a:r>
          </a:p>
          <a:p>
            <a:pPr algn="ctr">
              <a:lnSpc>
                <a:spcPct val="90000"/>
              </a:lnSpc>
            </a:pPr>
            <a:r>
              <a:rPr lang="en-GB" sz="600" dirty="0">
                <a:latin typeface="Calibri" panose="020F0502020204030204" pitchFamily="34" charset="0"/>
                <a:ea typeface="Aileron" charset="0"/>
                <a:cs typeface="Calibri" panose="020F0502020204030204" pitchFamily="34" charset="0"/>
              </a:rPr>
              <a:t>368</a:t>
            </a:r>
          </a:p>
        </p:txBody>
      </p:sp>
      <p:sp>
        <p:nvSpPr>
          <p:cNvPr id="23" name="TextBox 22">
            <a:extLst>
              <a:ext uri="{FF2B5EF4-FFF2-40B4-BE49-F238E27FC236}">
                <a16:creationId xmlns:a16="http://schemas.microsoft.com/office/drawing/2014/main" id="{0ADBB6CE-98CD-2A4F-BDBC-93404E282D4E}"/>
              </a:ext>
            </a:extLst>
          </p:cNvPr>
          <p:cNvSpPr txBox="1"/>
          <p:nvPr/>
        </p:nvSpPr>
        <p:spPr>
          <a:xfrm>
            <a:off x="3898176" y="5799602"/>
            <a:ext cx="11541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506</a:t>
            </a:r>
          </a:p>
          <a:p>
            <a:pPr algn="ctr">
              <a:lnSpc>
                <a:spcPct val="90000"/>
              </a:lnSpc>
            </a:pPr>
            <a:r>
              <a:rPr lang="en-GB" sz="600" dirty="0">
                <a:latin typeface="Calibri" panose="020F0502020204030204" pitchFamily="34" charset="0"/>
                <a:ea typeface="Aileron" charset="0"/>
                <a:cs typeface="Calibri" panose="020F0502020204030204" pitchFamily="34" charset="0"/>
              </a:rPr>
              <a:t>180</a:t>
            </a:r>
          </a:p>
        </p:txBody>
      </p:sp>
      <p:sp>
        <p:nvSpPr>
          <p:cNvPr id="30" name="TextBox 29">
            <a:extLst>
              <a:ext uri="{FF2B5EF4-FFF2-40B4-BE49-F238E27FC236}">
                <a16:creationId xmlns:a16="http://schemas.microsoft.com/office/drawing/2014/main" id="{F7AA7ADE-28D9-5349-BE20-71DEEB260000}"/>
              </a:ext>
            </a:extLst>
          </p:cNvPr>
          <p:cNvSpPr txBox="1"/>
          <p:nvPr/>
        </p:nvSpPr>
        <p:spPr>
          <a:xfrm>
            <a:off x="3650320" y="5799602"/>
            <a:ext cx="11541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675</a:t>
            </a:r>
          </a:p>
          <a:p>
            <a:pPr algn="ctr">
              <a:lnSpc>
                <a:spcPct val="90000"/>
              </a:lnSpc>
            </a:pPr>
            <a:r>
              <a:rPr lang="en-GB" sz="600" dirty="0">
                <a:latin typeface="Calibri" panose="020F0502020204030204" pitchFamily="34" charset="0"/>
                <a:ea typeface="Aileron" charset="0"/>
                <a:cs typeface="Calibri" panose="020F0502020204030204" pitchFamily="34" charset="0"/>
              </a:rPr>
              <a:t>275</a:t>
            </a:r>
          </a:p>
        </p:txBody>
      </p:sp>
      <p:sp>
        <p:nvSpPr>
          <p:cNvPr id="35" name="TextBox 34">
            <a:extLst>
              <a:ext uri="{FF2B5EF4-FFF2-40B4-BE49-F238E27FC236}">
                <a16:creationId xmlns:a16="http://schemas.microsoft.com/office/drawing/2014/main" id="{7CCA77F8-A58D-D94D-BC8E-6B20EDDD1B9D}"/>
              </a:ext>
            </a:extLst>
          </p:cNvPr>
          <p:cNvSpPr txBox="1"/>
          <p:nvPr/>
        </p:nvSpPr>
        <p:spPr>
          <a:xfrm>
            <a:off x="4146032" y="5799602"/>
            <a:ext cx="11541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377</a:t>
            </a:r>
          </a:p>
          <a:p>
            <a:pPr algn="ctr">
              <a:lnSpc>
                <a:spcPct val="90000"/>
              </a:lnSpc>
            </a:pPr>
            <a:r>
              <a:rPr lang="en-GB" sz="600" dirty="0">
                <a:latin typeface="Calibri" panose="020F0502020204030204" pitchFamily="34" charset="0"/>
                <a:ea typeface="Aileron" charset="0"/>
                <a:cs typeface="Calibri" panose="020F0502020204030204" pitchFamily="34" charset="0"/>
              </a:rPr>
              <a:t>117</a:t>
            </a:r>
          </a:p>
        </p:txBody>
      </p:sp>
      <p:sp>
        <p:nvSpPr>
          <p:cNvPr id="36" name="TextBox 35">
            <a:extLst>
              <a:ext uri="{FF2B5EF4-FFF2-40B4-BE49-F238E27FC236}">
                <a16:creationId xmlns:a16="http://schemas.microsoft.com/office/drawing/2014/main" id="{C337AD33-DD47-D341-A201-3582B10EE2AB}"/>
              </a:ext>
            </a:extLst>
          </p:cNvPr>
          <p:cNvSpPr txBox="1"/>
          <p:nvPr/>
        </p:nvSpPr>
        <p:spPr>
          <a:xfrm>
            <a:off x="4393890" y="5799602"/>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262</a:t>
            </a:r>
          </a:p>
          <a:p>
            <a:pPr algn="r">
              <a:lnSpc>
                <a:spcPct val="90000"/>
              </a:lnSpc>
            </a:pPr>
            <a:r>
              <a:rPr lang="en-GB" sz="600" dirty="0">
                <a:latin typeface="Calibri" panose="020F0502020204030204" pitchFamily="34" charset="0"/>
                <a:ea typeface="Aileron" charset="0"/>
                <a:cs typeface="Calibri" panose="020F0502020204030204" pitchFamily="34" charset="0"/>
              </a:rPr>
              <a:t>75</a:t>
            </a:r>
          </a:p>
        </p:txBody>
      </p:sp>
      <p:sp>
        <p:nvSpPr>
          <p:cNvPr id="40" name="TextBox 39">
            <a:extLst>
              <a:ext uri="{FF2B5EF4-FFF2-40B4-BE49-F238E27FC236}">
                <a16:creationId xmlns:a16="http://schemas.microsoft.com/office/drawing/2014/main" id="{BB48186E-DD23-DA41-881D-FA9A1158C644}"/>
              </a:ext>
            </a:extLst>
          </p:cNvPr>
          <p:cNvSpPr txBox="1"/>
          <p:nvPr/>
        </p:nvSpPr>
        <p:spPr>
          <a:xfrm>
            <a:off x="4628718" y="5799602"/>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189</a:t>
            </a:r>
          </a:p>
          <a:p>
            <a:pPr algn="r">
              <a:lnSpc>
                <a:spcPct val="90000"/>
              </a:lnSpc>
            </a:pPr>
            <a:r>
              <a:rPr lang="en-GB" sz="600" dirty="0">
                <a:latin typeface="Calibri" panose="020F0502020204030204" pitchFamily="34" charset="0"/>
                <a:ea typeface="Aileron" charset="0"/>
                <a:cs typeface="Calibri" panose="020F0502020204030204" pitchFamily="34" charset="0"/>
              </a:rPr>
              <a:t>50</a:t>
            </a:r>
          </a:p>
        </p:txBody>
      </p:sp>
      <p:sp>
        <p:nvSpPr>
          <p:cNvPr id="41" name="TextBox 40">
            <a:extLst>
              <a:ext uri="{FF2B5EF4-FFF2-40B4-BE49-F238E27FC236}">
                <a16:creationId xmlns:a16="http://schemas.microsoft.com/office/drawing/2014/main" id="{1330A284-D394-C647-A5BF-39D4F3D8229E}"/>
              </a:ext>
            </a:extLst>
          </p:cNvPr>
          <p:cNvSpPr txBox="1"/>
          <p:nvPr/>
        </p:nvSpPr>
        <p:spPr>
          <a:xfrm>
            <a:off x="4885213" y="5799602"/>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116</a:t>
            </a:r>
          </a:p>
          <a:p>
            <a:pPr algn="r">
              <a:lnSpc>
                <a:spcPct val="90000"/>
              </a:lnSpc>
            </a:pPr>
            <a:r>
              <a:rPr lang="en-GB" sz="600" dirty="0">
                <a:latin typeface="Calibri" panose="020F0502020204030204" pitchFamily="34" charset="0"/>
                <a:ea typeface="Aileron" charset="0"/>
                <a:cs typeface="Calibri" panose="020F0502020204030204" pitchFamily="34" charset="0"/>
              </a:rPr>
              <a:t>29</a:t>
            </a:r>
          </a:p>
        </p:txBody>
      </p:sp>
      <p:sp>
        <p:nvSpPr>
          <p:cNvPr id="43" name="TextBox 42">
            <a:extLst>
              <a:ext uri="{FF2B5EF4-FFF2-40B4-BE49-F238E27FC236}">
                <a16:creationId xmlns:a16="http://schemas.microsoft.com/office/drawing/2014/main" id="{EFDEFC32-C258-2E41-AF0E-125D654F3506}"/>
              </a:ext>
            </a:extLst>
          </p:cNvPr>
          <p:cNvSpPr txBox="1"/>
          <p:nvPr/>
        </p:nvSpPr>
        <p:spPr>
          <a:xfrm>
            <a:off x="5147564" y="5799602"/>
            <a:ext cx="7694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68</a:t>
            </a:r>
          </a:p>
          <a:p>
            <a:pPr algn="ctr">
              <a:lnSpc>
                <a:spcPct val="90000"/>
              </a:lnSpc>
            </a:pPr>
            <a:r>
              <a:rPr lang="en-GB" sz="600" dirty="0">
                <a:latin typeface="Calibri" panose="020F0502020204030204" pitchFamily="34" charset="0"/>
                <a:ea typeface="Aileron" charset="0"/>
                <a:cs typeface="Calibri" panose="020F0502020204030204" pitchFamily="34" charset="0"/>
              </a:rPr>
              <a:t>12</a:t>
            </a:r>
          </a:p>
        </p:txBody>
      </p:sp>
      <p:sp>
        <p:nvSpPr>
          <p:cNvPr id="44" name="TextBox 43">
            <a:extLst>
              <a:ext uri="{FF2B5EF4-FFF2-40B4-BE49-F238E27FC236}">
                <a16:creationId xmlns:a16="http://schemas.microsoft.com/office/drawing/2014/main" id="{615176C5-41A8-C94B-8B54-97D3A58E798F}"/>
              </a:ext>
            </a:extLst>
          </p:cNvPr>
          <p:cNvSpPr txBox="1"/>
          <p:nvPr/>
        </p:nvSpPr>
        <p:spPr>
          <a:xfrm>
            <a:off x="5391359" y="5799602"/>
            <a:ext cx="76944"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37</a:t>
            </a:r>
          </a:p>
          <a:p>
            <a:pPr algn="r">
              <a:lnSpc>
                <a:spcPct val="90000"/>
              </a:lnSpc>
            </a:pPr>
            <a:r>
              <a:rPr lang="en-GB" sz="600" dirty="0">
                <a:latin typeface="Calibri" panose="020F0502020204030204" pitchFamily="34" charset="0"/>
                <a:ea typeface="Aileron" charset="0"/>
                <a:cs typeface="Calibri" panose="020F0502020204030204" pitchFamily="34" charset="0"/>
              </a:rPr>
              <a:t>4</a:t>
            </a:r>
          </a:p>
        </p:txBody>
      </p:sp>
      <p:sp>
        <p:nvSpPr>
          <p:cNvPr id="45" name="TextBox 44">
            <a:extLst>
              <a:ext uri="{FF2B5EF4-FFF2-40B4-BE49-F238E27FC236}">
                <a16:creationId xmlns:a16="http://schemas.microsoft.com/office/drawing/2014/main" id="{B67C98AA-56BF-1045-8F89-31E3B50A051D}"/>
              </a:ext>
            </a:extLst>
          </p:cNvPr>
          <p:cNvSpPr txBox="1"/>
          <p:nvPr/>
        </p:nvSpPr>
        <p:spPr>
          <a:xfrm>
            <a:off x="5635333" y="5799602"/>
            <a:ext cx="76944"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18</a:t>
            </a:r>
          </a:p>
          <a:p>
            <a:pPr algn="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47" name="TextBox 46">
            <a:extLst>
              <a:ext uri="{FF2B5EF4-FFF2-40B4-BE49-F238E27FC236}">
                <a16:creationId xmlns:a16="http://schemas.microsoft.com/office/drawing/2014/main" id="{A9888135-A371-3043-9B2A-803ABE520C01}"/>
              </a:ext>
            </a:extLst>
          </p:cNvPr>
          <p:cNvSpPr txBox="1"/>
          <p:nvPr/>
        </p:nvSpPr>
        <p:spPr>
          <a:xfrm>
            <a:off x="5937516" y="5799602"/>
            <a:ext cx="3847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a:t>
            </a:r>
          </a:p>
          <a:p>
            <a:pPr algn="ct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48" name="TextBox 47">
            <a:extLst>
              <a:ext uri="{FF2B5EF4-FFF2-40B4-BE49-F238E27FC236}">
                <a16:creationId xmlns:a16="http://schemas.microsoft.com/office/drawing/2014/main" id="{080DF45E-F73D-CE43-90C7-BB908ADB00B7}"/>
              </a:ext>
            </a:extLst>
          </p:cNvPr>
          <p:cNvSpPr txBox="1"/>
          <p:nvPr/>
        </p:nvSpPr>
        <p:spPr>
          <a:xfrm>
            <a:off x="6143519" y="5799602"/>
            <a:ext cx="3847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0</a:t>
            </a:r>
          </a:p>
          <a:p>
            <a:pPr algn="ct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49" name="TextBox 48">
            <a:extLst>
              <a:ext uri="{FF2B5EF4-FFF2-40B4-BE49-F238E27FC236}">
                <a16:creationId xmlns:a16="http://schemas.microsoft.com/office/drawing/2014/main" id="{2E070700-0367-8541-98D8-C645DACD6AED}"/>
              </a:ext>
            </a:extLst>
          </p:cNvPr>
          <p:cNvSpPr txBox="1"/>
          <p:nvPr/>
        </p:nvSpPr>
        <p:spPr>
          <a:xfrm>
            <a:off x="3199430" y="5573544"/>
            <a:ext cx="38472" cy="83100"/>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50" name="TextBox 49">
            <a:extLst>
              <a:ext uri="{FF2B5EF4-FFF2-40B4-BE49-F238E27FC236}">
                <a16:creationId xmlns:a16="http://schemas.microsoft.com/office/drawing/2014/main" id="{80AF9150-94BC-3E49-B874-6A546D9096C2}"/>
              </a:ext>
            </a:extLst>
          </p:cNvPr>
          <p:cNvSpPr txBox="1"/>
          <p:nvPr/>
        </p:nvSpPr>
        <p:spPr>
          <a:xfrm>
            <a:off x="3691555" y="5573544"/>
            <a:ext cx="38472" cy="83100"/>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8</a:t>
            </a:r>
          </a:p>
        </p:txBody>
      </p:sp>
      <p:sp>
        <p:nvSpPr>
          <p:cNvPr id="51" name="TextBox 50">
            <a:extLst>
              <a:ext uri="{FF2B5EF4-FFF2-40B4-BE49-F238E27FC236}">
                <a16:creationId xmlns:a16="http://schemas.microsoft.com/office/drawing/2014/main" id="{7E89A0CC-6FB7-2F49-87A4-39C96B76C3A1}"/>
              </a:ext>
            </a:extLst>
          </p:cNvPr>
          <p:cNvSpPr txBox="1"/>
          <p:nvPr/>
        </p:nvSpPr>
        <p:spPr>
          <a:xfrm>
            <a:off x="3450255" y="5573544"/>
            <a:ext cx="38472" cy="83100"/>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a:t>
            </a:r>
          </a:p>
        </p:txBody>
      </p:sp>
      <p:sp>
        <p:nvSpPr>
          <p:cNvPr id="52" name="TextBox 51">
            <a:extLst>
              <a:ext uri="{FF2B5EF4-FFF2-40B4-BE49-F238E27FC236}">
                <a16:creationId xmlns:a16="http://schemas.microsoft.com/office/drawing/2014/main" id="{2500A6B8-9C68-3B4B-BC4B-FDEA4BA97BF9}"/>
              </a:ext>
            </a:extLst>
          </p:cNvPr>
          <p:cNvSpPr txBox="1"/>
          <p:nvPr/>
        </p:nvSpPr>
        <p:spPr>
          <a:xfrm>
            <a:off x="4167619"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16</a:t>
            </a:r>
          </a:p>
        </p:txBody>
      </p:sp>
      <p:sp>
        <p:nvSpPr>
          <p:cNvPr id="53" name="TextBox 52">
            <a:extLst>
              <a:ext uri="{FF2B5EF4-FFF2-40B4-BE49-F238E27FC236}">
                <a16:creationId xmlns:a16="http://schemas.microsoft.com/office/drawing/2014/main" id="{8EFDB084-2F87-C54E-9936-84D8BD7DBA91}"/>
              </a:ext>
            </a:extLst>
          </p:cNvPr>
          <p:cNvSpPr txBox="1"/>
          <p:nvPr/>
        </p:nvSpPr>
        <p:spPr>
          <a:xfrm>
            <a:off x="3916794"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12</a:t>
            </a:r>
          </a:p>
        </p:txBody>
      </p:sp>
      <p:sp>
        <p:nvSpPr>
          <p:cNvPr id="54" name="TextBox 53">
            <a:extLst>
              <a:ext uri="{FF2B5EF4-FFF2-40B4-BE49-F238E27FC236}">
                <a16:creationId xmlns:a16="http://schemas.microsoft.com/office/drawing/2014/main" id="{FED1DF8D-63BD-094B-A3BF-2267AE661DF9}"/>
              </a:ext>
            </a:extLst>
          </p:cNvPr>
          <p:cNvSpPr txBox="1"/>
          <p:nvPr/>
        </p:nvSpPr>
        <p:spPr>
          <a:xfrm>
            <a:off x="4408919"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20</a:t>
            </a:r>
          </a:p>
        </p:txBody>
      </p:sp>
      <p:sp>
        <p:nvSpPr>
          <p:cNvPr id="55" name="TextBox 54">
            <a:extLst>
              <a:ext uri="{FF2B5EF4-FFF2-40B4-BE49-F238E27FC236}">
                <a16:creationId xmlns:a16="http://schemas.microsoft.com/office/drawing/2014/main" id="{C0D200FC-749F-B84F-AF1A-8F6EA70491B2}"/>
              </a:ext>
            </a:extLst>
          </p:cNvPr>
          <p:cNvSpPr txBox="1"/>
          <p:nvPr/>
        </p:nvSpPr>
        <p:spPr>
          <a:xfrm>
            <a:off x="4904219"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28</a:t>
            </a:r>
          </a:p>
        </p:txBody>
      </p:sp>
      <p:sp>
        <p:nvSpPr>
          <p:cNvPr id="56" name="TextBox 55">
            <a:extLst>
              <a:ext uri="{FF2B5EF4-FFF2-40B4-BE49-F238E27FC236}">
                <a16:creationId xmlns:a16="http://schemas.microsoft.com/office/drawing/2014/main" id="{B3E61E40-2459-4645-A67F-89835AD94C32}"/>
              </a:ext>
            </a:extLst>
          </p:cNvPr>
          <p:cNvSpPr txBox="1"/>
          <p:nvPr/>
        </p:nvSpPr>
        <p:spPr>
          <a:xfrm>
            <a:off x="4656569"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24</a:t>
            </a:r>
          </a:p>
        </p:txBody>
      </p:sp>
      <p:sp>
        <p:nvSpPr>
          <p:cNvPr id="57" name="TextBox 56">
            <a:extLst>
              <a:ext uri="{FF2B5EF4-FFF2-40B4-BE49-F238E27FC236}">
                <a16:creationId xmlns:a16="http://schemas.microsoft.com/office/drawing/2014/main" id="{EA09E736-F00D-C142-8571-4E4861902D63}"/>
              </a:ext>
            </a:extLst>
          </p:cNvPr>
          <p:cNvSpPr txBox="1"/>
          <p:nvPr/>
        </p:nvSpPr>
        <p:spPr>
          <a:xfrm>
            <a:off x="5151869"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32</a:t>
            </a:r>
          </a:p>
        </p:txBody>
      </p:sp>
      <p:sp>
        <p:nvSpPr>
          <p:cNvPr id="58" name="TextBox 57">
            <a:extLst>
              <a:ext uri="{FF2B5EF4-FFF2-40B4-BE49-F238E27FC236}">
                <a16:creationId xmlns:a16="http://schemas.microsoft.com/office/drawing/2014/main" id="{6B328DD3-DDFF-8C48-B1BB-D6861F390520}"/>
              </a:ext>
            </a:extLst>
          </p:cNvPr>
          <p:cNvSpPr txBox="1"/>
          <p:nvPr/>
        </p:nvSpPr>
        <p:spPr>
          <a:xfrm>
            <a:off x="5399519"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36</a:t>
            </a:r>
          </a:p>
        </p:txBody>
      </p:sp>
      <p:sp>
        <p:nvSpPr>
          <p:cNvPr id="59" name="TextBox 58">
            <a:extLst>
              <a:ext uri="{FF2B5EF4-FFF2-40B4-BE49-F238E27FC236}">
                <a16:creationId xmlns:a16="http://schemas.microsoft.com/office/drawing/2014/main" id="{57DAAE4E-9A4F-4141-ACD6-B34528DE1ECD}"/>
              </a:ext>
            </a:extLst>
          </p:cNvPr>
          <p:cNvSpPr txBox="1"/>
          <p:nvPr/>
        </p:nvSpPr>
        <p:spPr>
          <a:xfrm>
            <a:off x="5637644"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40</a:t>
            </a:r>
          </a:p>
        </p:txBody>
      </p:sp>
      <p:sp>
        <p:nvSpPr>
          <p:cNvPr id="60" name="TextBox 59">
            <a:extLst>
              <a:ext uri="{FF2B5EF4-FFF2-40B4-BE49-F238E27FC236}">
                <a16:creationId xmlns:a16="http://schemas.microsoft.com/office/drawing/2014/main" id="{25D65AAB-CE6E-A640-B972-7DC6910EA336}"/>
              </a:ext>
            </a:extLst>
          </p:cNvPr>
          <p:cNvSpPr txBox="1"/>
          <p:nvPr/>
        </p:nvSpPr>
        <p:spPr>
          <a:xfrm>
            <a:off x="5882119"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44</a:t>
            </a:r>
          </a:p>
        </p:txBody>
      </p:sp>
      <p:sp>
        <p:nvSpPr>
          <p:cNvPr id="64" name="TextBox 63">
            <a:extLst>
              <a:ext uri="{FF2B5EF4-FFF2-40B4-BE49-F238E27FC236}">
                <a16:creationId xmlns:a16="http://schemas.microsoft.com/office/drawing/2014/main" id="{58CAF218-07EF-4440-B174-1FEEF7C8BD1D}"/>
              </a:ext>
            </a:extLst>
          </p:cNvPr>
          <p:cNvSpPr txBox="1"/>
          <p:nvPr/>
        </p:nvSpPr>
        <p:spPr>
          <a:xfrm>
            <a:off x="6132944" y="5573544"/>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48</a:t>
            </a:r>
          </a:p>
        </p:txBody>
      </p:sp>
      <p:sp>
        <p:nvSpPr>
          <p:cNvPr id="65" name="TextBox 64">
            <a:extLst>
              <a:ext uri="{FF2B5EF4-FFF2-40B4-BE49-F238E27FC236}">
                <a16:creationId xmlns:a16="http://schemas.microsoft.com/office/drawing/2014/main" id="{3432AAD0-4AB9-6F42-B7D5-CB61E9A95B5A}"/>
              </a:ext>
            </a:extLst>
          </p:cNvPr>
          <p:cNvSpPr txBox="1"/>
          <p:nvPr/>
        </p:nvSpPr>
        <p:spPr>
          <a:xfrm>
            <a:off x="4382574" y="5656177"/>
            <a:ext cx="621966" cy="110800"/>
          </a:xfrm>
          <a:prstGeom prst="rect">
            <a:avLst/>
          </a:prstGeom>
          <a:noFill/>
        </p:spPr>
        <p:txBody>
          <a:bodyPr wrap="none" lIns="0" tIns="0" rIns="0" bIns="0" rtlCol="0">
            <a:spAutoFit/>
          </a:bodyPr>
          <a:lstStyle/>
          <a:p>
            <a:pPr algn="r">
              <a:lnSpc>
                <a:spcPct val="90000"/>
              </a:lnSpc>
            </a:pPr>
            <a:r>
              <a:rPr lang="en-GB" sz="800" b="1" dirty="0">
                <a:latin typeface="Calibri" panose="020F0502020204030204" pitchFamily="34" charset="0"/>
                <a:ea typeface="Aileron" charset="0"/>
                <a:cs typeface="Calibri" panose="020F0502020204030204" pitchFamily="34" charset="0"/>
              </a:rPr>
              <a:t>Time (months)</a:t>
            </a:r>
          </a:p>
        </p:txBody>
      </p:sp>
      <p:sp>
        <p:nvSpPr>
          <p:cNvPr id="66" name="TextBox 65">
            <a:extLst>
              <a:ext uri="{FF2B5EF4-FFF2-40B4-BE49-F238E27FC236}">
                <a16:creationId xmlns:a16="http://schemas.microsoft.com/office/drawing/2014/main" id="{B4B19C9B-2E37-B340-AA19-E6CBFDEB5A91}"/>
              </a:ext>
            </a:extLst>
          </p:cNvPr>
          <p:cNvSpPr txBox="1"/>
          <p:nvPr/>
        </p:nvSpPr>
        <p:spPr>
          <a:xfrm rot="16200000">
            <a:off x="2501039" y="4921548"/>
            <a:ext cx="673262" cy="110800"/>
          </a:xfrm>
          <a:prstGeom prst="rect">
            <a:avLst/>
          </a:prstGeom>
          <a:noFill/>
        </p:spPr>
        <p:txBody>
          <a:bodyPr wrap="none" lIns="0" tIns="0" rIns="0" bIns="0" rtlCol="0">
            <a:spAutoFit/>
          </a:bodyPr>
          <a:lstStyle/>
          <a:p>
            <a:pPr algn="ctr">
              <a:lnSpc>
                <a:spcPct val="90000"/>
              </a:lnSpc>
            </a:pPr>
            <a:r>
              <a:rPr lang="en-GB" sz="800" b="1" dirty="0">
                <a:latin typeface="Calibri" panose="020F0502020204030204" pitchFamily="34" charset="0"/>
                <a:ea typeface="Aileron" charset="0"/>
                <a:cs typeface="Calibri" panose="020F0502020204030204" pitchFamily="34" charset="0"/>
              </a:rPr>
              <a:t>MFS probability</a:t>
            </a:r>
          </a:p>
        </p:txBody>
      </p:sp>
      <p:sp>
        <p:nvSpPr>
          <p:cNvPr id="67" name="TextBox 66">
            <a:extLst>
              <a:ext uri="{FF2B5EF4-FFF2-40B4-BE49-F238E27FC236}">
                <a16:creationId xmlns:a16="http://schemas.microsoft.com/office/drawing/2014/main" id="{6FF60C94-247C-0D45-9B63-882E169EE880}"/>
              </a:ext>
            </a:extLst>
          </p:cNvPr>
          <p:cNvSpPr txBox="1"/>
          <p:nvPr/>
        </p:nvSpPr>
        <p:spPr>
          <a:xfrm>
            <a:off x="2994034" y="4416770"/>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1.0</a:t>
            </a:r>
          </a:p>
        </p:txBody>
      </p:sp>
      <p:sp>
        <p:nvSpPr>
          <p:cNvPr id="68" name="TextBox 67">
            <a:extLst>
              <a:ext uri="{FF2B5EF4-FFF2-40B4-BE49-F238E27FC236}">
                <a16:creationId xmlns:a16="http://schemas.microsoft.com/office/drawing/2014/main" id="{485B42F6-0C0D-C74E-BB6C-4B8BC138E5DC}"/>
              </a:ext>
            </a:extLst>
          </p:cNvPr>
          <p:cNvSpPr txBox="1"/>
          <p:nvPr/>
        </p:nvSpPr>
        <p:spPr>
          <a:xfrm>
            <a:off x="3051742" y="5461345"/>
            <a:ext cx="38472" cy="83100"/>
          </a:xfrm>
          <a:prstGeom prst="rect">
            <a:avLst/>
          </a:prstGeom>
          <a:solidFill>
            <a:schemeClr val="bg1"/>
          </a:solidFill>
        </p:spPr>
        <p:txBody>
          <a:bodyPr wrap="squar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69" name="TextBox 68">
            <a:extLst>
              <a:ext uri="{FF2B5EF4-FFF2-40B4-BE49-F238E27FC236}">
                <a16:creationId xmlns:a16="http://schemas.microsoft.com/office/drawing/2014/main" id="{7635E638-7825-DD47-91A0-135E7C58779A}"/>
              </a:ext>
            </a:extLst>
          </p:cNvPr>
          <p:cNvSpPr txBox="1"/>
          <p:nvPr/>
        </p:nvSpPr>
        <p:spPr>
          <a:xfrm>
            <a:off x="2994034" y="4521227"/>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0.9</a:t>
            </a:r>
          </a:p>
        </p:txBody>
      </p:sp>
      <p:sp>
        <p:nvSpPr>
          <p:cNvPr id="70" name="TextBox 69">
            <a:extLst>
              <a:ext uri="{FF2B5EF4-FFF2-40B4-BE49-F238E27FC236}">
                <a16:creationId xmlns:a16="http://schemas.microsoft.com/office/drawing/2014/main" id="{81F5C8D8-03C9-584A-9EF2-62D26154B727}"/>
              </a:ext>
            </a:extLst>
          </p:cNvPr>
          <p:cNvSpPr txBox="1"/>
          <p:nvPr/>
        </p:nvSpPr>
        <p:spPr>
          <a:xfrm>
            <a:off x="2994034" y="4625684"/>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0.8</a:t>
            </a:r>
          </a:p>
        </p:txBody>
      </p:sp>
      <p:sp>
        <p:nvSpPr>
          <p:cNvPr id="71" name="TextBox 70">
            <a:extLst>
              <a:ext uri="{FF2B5EF4-FFF2-40B4-BE49-F238E27FC236}">
                <a16:creationId xmlns:a16="http://schemas.microsoft.com/office/drawing/2014/main" id="{665C585C-1771-EC49-AEB5-EB49896A349D}"/>
              </a:ext>
            </a:extLst>
          </p:cNvPr>
          <p:cNvSpPr txBox="1"/>
          <p:nvPr/>
        </p:nvSpPr>
        <p:spPr>
          <a:xfrm>
            <a:off x="2994034" y="4730141"/>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0.7</a:t>
            </a:r>
          </a:p>
        </p:txBody>
      </p:sp>
      <p:sp>
        <p:nvSpPr>
          <p:cNvPr id="72" name="TextBox 71">
            <a:extLst>
              <a:ext uri="{FF2B5EF4-FFF2-40B4-BE49-F238E27FC236}">
                <a16:creationId xmlns:a16="http://schemas.microsoft.com/office/drawing/2014/main" id="{7E1A062D-93EA-764F-90AC-035BE023049E}"/>
              </a:ext>
            </a:extLst>
          </p:cNvPr>
          <p:cNvSpPr txBox="1"/>
          <p:nvPr/>
        </p:nvSpPr>
        <p:spPr>
          <a:xfrm>
            <a:off x="2994034" y="4834598"/>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0.6</a:t>
            </a:r>
          </a:p>
        </p:txBody>
      </p:sp>
      <p:sp>
        <p:nvSpPr>
          <p:cNvPr id="73" name="TextBox 72">
            <a:extLst>
              <a:ext uri="{FF2B5EF4-FFF2-40B4-BE49-F238E27FC236}">
                <a16:creationId xmlns:a16="http://schemas.microsoft.com/office/drawing/2014/main" id="{DF2774CB-B974-7146-AB79-F729DF7822A4}"/>
              </a:ext>
            </a:extLst>
          </p:cNvPr>
          <p:cNvSpPr txBox="1"/>
          <p:nvPr/>
        </p:nvSpPr>
        <p:spPr>
          <a:xfrm>
            <a:off x="2994034" y="4939055"/>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0.5</a:t>
            </a:r>
          </a:p>
        </p:txBody>
      </p:sp>
      <p:sp>
        <p:nvSpPr>
          <p:cNvPr id="74" name="TextBox 73">
            <a:extLst>
              <a:ext uri="{FF2B5EF4-FFF2-40B4-BE49-F238E27FC236}">
                <a16:creationId xmlns:a16="http://schemas.microsoft.com/office/drawing/2014/main" id="{3815D33A-7471-0C46-8FD6-79B61AF0B9F7}"/>
              </a:ext>
            </a:extLst>
          </p:cNvPr>
          <p:cNvSpPr txBox="1"/>
          <p:nvPr/>
        </p:nvSpPr>
        <p:spPr>
          <a:xfrm>
            <a:off x="2994034" y="5043512"/>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0.5</a:t>
            </a:r>
          </a:p>
        </p:txBody>
      </p:sp>
      <p:sp>
        <p:nvSpPr>
          <p:cNvPr id="75" name="TextBox 74">
            <a:extLst>
              <a:ext uri="{FF2B5EF4-FFF2-40B4-BE49-F238E27FC236}">
                <a16:creationId xmlns:a16="http://schemas.microsoft.com/office/drawing/2014/main" id="{18FFE0F8-A51B-A648-9971-89011A486901}"/>
              </a:ext>
            </a:extLst>
          </p:cNvPr>
          <p:cNvSpPr txBox="1"/>
          <p:nvPr/>
        </p:nvSpPr>
        <p:spPr>
          <a:xfrm>
            <a:off x="2994034" y="5147969"/>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0.3</a:t>
            </a:r>
          </a:p>
        </p:txBody>
      </p:sp>
      <p:sp>
        <p:nvSpPr>
          <p:cNvPr id="76" name="TextBox 75">
            <a:extLst>
              <a:ext uri="{FF2B5EF4-FFF2-40B4-BE49-F238E27FC236}">
                <a16:creationId xmlns:a16="http://schemas.microsoft.com/office/drawing/2014/main" id="{F2D374F8-B0F3-1642-82EB-9F976A8BB086}"/>
              </a:ext>
            </a:extLst>
          </p:cNvPr>
          <p:cNvSpPr txBox="1"/>
          <p:nvPr/>
        </p:nvSpPr>
        <p:spPr>
          <a:xfrm>
            <a:off x="2994034" y="5252426"/>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0.2</a:t>
            </a:r>
          </a:p>
        </p:txBody>
      </p:sp>
      <p:sp>
        <p:nvSpPr>
          <p:cNvPr id="77" name="TextBox 76">
            <a:extLst>
              <a:ext uri="{FF2B5EF4-FFF2-40B4-BE49-F238E27FC236}">
                <a16:creationId xmlns:a16="http://schemas.microsoft.com/office/drawing/2014/main" id="{85F5D2D7-93DA-794F-8568-A9899829A10B}"/>
              </a:ext>
            </a:extLst>
          </p:cNvPr>
          <p:cNvSpPr txBox="1"/>
          <p:nvPr/>
        </p:nvSpPr>
        <p:spPr>
          <a:xfrm>
            <a:off x="2994034" y="5356883"/>
            <a:ext cx="96180"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0.1</a:t>
            </a:r>
          </a:p>
        </p:txBody>
      </p:sp>
      <p:sp>
        <p:nvSpPr>
          <p:cNvPr id="79" name="TextBox 78">
            <a:extLst>
              <a:ext uri="{FF2B5EF4-FFF2-40B4-BE49-F238E27FC236}">
                <a16:creationId xmlns:a16="http://schemas.microsoft.com/office/drawing/2014/main" id="{70CB64E7-3A0A-F44C-AA20-5A2D8F2DBE14}"/>
              </a:ext>
            </a:extLst>
          </p:cNvPr>
          <p:cNvSpPr txBox="1"/>
          <p:nvPr/>
        </p:nvSpPr>
        <p:spPr>
          <a:xfrm>
            <a:off x="5879876" y="4433629"/>
            <a:ext cx="429605" cy="166199"/>
          </a:xfrm>
          <a:prstGeom prst="rect">
            <a:avLst/>
          </a:prstGeom>
          <a:noFill/>
        </p:spPr>
        <p:txBody>
          <a:bodyPr wrap="none" lIns="0" tIns="0" rIns="0" bIns="0" rtlCol="0">
            <a:spAutoFit/>
          </a:bodyPr>
          <a:lstStyle/>
          <a:p>
            <a:pPr>
              <a:lnSpc>
                <a:spcPct val="90000"/>
              </a:lnSpc>
            </a:pPr>
            <a:r>
              <a:rPr lang="en-GB" sz="600" dirty="0" err="1">
                <a:latin typeface="Calibri" panose="020F0502020204030204" pitchFamily="34" charset="0"/>
                <a:ea typeface="Aileron" charset="0"/>
                <a:cs typeface="Calibri" panose="020F0502020204030204" pitchFamily="34" charset="0"/>
              </a:rPr>
              <a:t>darolutamide</a:t>
            </a:r>
            <a:endParaRPr lang="en-GB" sz="600" dirty="0">
              <a:latin typeface="Calibri" panose="020F0502020204030204" pitchFamily="34" charset="0"/>
              <a:ea typeface="Aileron" charset="0"/>
              <a:cs typeface="Calibri" panose="020F0502020204030204" pitchFamily="34" charset="0"/>
            </a:endParaRPr>
          </a:p>
          <a:p>
            <a:pPr>
              <a:lnSpc>
                <a:spcPct val="90000"/>
              </a:lnSpc>
            </a:pPr>
            <a:r>
              <a:rPr lang="en-GB" sz="600" dirty="0">
                <a:latin typeface="Calibri" panose="020F0502020204030204" pitchFamily="34" charset="0"/>
                <a:ea typeface="Aileron" charset="0"/>
                <a:cs typeface="Calibri" panose="020F0502020204030204" pitchFamily="34" charset="0"/>
              </a:rPr>
              <a:t>Placebo</a:t>
            </a:r>
          </a:p>
        </p:txBody>
      </p:sp>
      <p:cxnSp>
        <p:nvCxnSpPr>
          <p:cNvPr id="80" name="Straight Connector 79">
            <a:extLst>
              <a:ext uri="{FF2B5EF4-FFF2-40B4-BE49-F238E27FC236}">
                <a16:creationId xmlns:a16="http://schemas.microsoft.com/office/drawing/2014/main" id="{8E7DAA45-188E-3544-8FFE-A09AE94A0BC6}"/>
              </a:ext>
            </a:extLst>
          </p:cNvPr>
          <p:cNvCxnSpPr>
            <a:cxnSpLocks/>
          </p:cNvCxnSpPr>
          <p:nvPr/>
        </p:nvCxnSpPr>
        <p:spPr>
          <a:xfrm>
            <a:off x="5689600" y="4475713"/>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BC80429-8C14-7649-916D-BD94DC68A590}"/>
              </a:ext>
            </a:extLst>
          </p:cNvPr>
          <p:cNvCxnSpPr>
            <a:cxnSpLocks/>
          </p:cNvCxnSpPr>
          <p:nvPr/>
        </p:nvCxnSpPr>
        <p:spPr>
          <a:xfrm>
            <a:off x="5689600" y="4555088"/>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2191A0E-3A21-324E-AA2E-1F10CFA0F003}"/>
              </a:ext>
            </a:extLst>
          </p:cNvPr>
          <p:cNvCxnSpPr/>
          <p:nvPr/>
        </p:nvCxnSpPr>
        <p:spPr>
          <a:xfrm>
            <a:off x="3139105" y="4433629"/>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FB0C653-F9ED-544B-BFAA-8C6A82A9051C}"/>
              </a:ext>
            </a:extLst>
          </p:cNvPr>
          <p:cNvCxnSpPr>
            <a:cxnSpLocks/>
          </p:cNvCxnSpPr>
          <p:nvPr/>
        </p:nvCxnSpPr>
        <p:spPr>
          <a:xfrm flipH="1">
            <a:off x="3135776" y="5522810"/>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5D5D0A1-73AB-C844-8D6B-5BB752EE5342}"/>
              </a:ext>
            </a:extLst>
          </p:cNvPr>
          <p:cNvCxnSpPr>
            <a:cxnSpLocks/>
          </p:cNvCxnSpPr>
          <p:nvPr/>
        </p:nvCxnSpPr>
        <p:spPr>
          <a:xfrm flipH="1">
            <a:off x="3103105" y="44560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F311199-BD73-A246-8E4B-993BC5D9014A}"/>
              </a:ext>
            </a:extLst>
          </p:cNvPr>
          <p:cNvCxnSpPr>
            <a:cxnSpLocks/>
          </p:cNvCxnSpPr>
          <p:nvPr/>
        </p:nvCxnSpPr>
        <p:spPr>
          <a:xfrm flipH="1">
            <a:off x="3103105" y="4560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0D3D6DDB-1A09-5A41-99C9-557A3C796958}"/>
              </a:ext>
            </a:extLst>
          </p:cNvPr>
          <p:cNvCxnSpPr>
            <a:cxnSpLocks/>
          </p:cNvCxnSpPr>
          <p:nvPr/>
        </p:nvCxnSpPr>
        <p:spPr>
          <a:xfrm flipH="1">
            <a:off x="3103105" y="466429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995666D-1D9F-734F-AF09-E3A7AF944861}"/>
              </a:ext>
            </a:extLst>
          </p:cNvPr>
          <p:cNvCxnSpPr>
            <a:cxnSpLocks/>
          </p:cNvCxnSpPr>
          <p:nvPr/>
        </p:nvCxnSpPr>
        <p:spPr>
          <a:xfrm flipH="1">
            <a:off x="3103105" y="476843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E1E4F8D-6D5C-5B4A-8951-72470C9A4F2B}"/>
              </a:ext>
            </a:extLst>
          </p:cNvPr>
          <p:cNvCxnSpPr>
            <a:cxnSpLocks/>
          </p:cNvCxnSpPr>
          <p:nvPr/>
        </p:nvCxnSpPr>
        <p:spPr>
          <a:xfrm flipH="1">
            <a:off x="3103105" y="487257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8FAF9EE-084F-DA45-9C77-278483DD88E0}"/>
              </a:ext>
            </a:extLst>
          </p:cNvPr>
          <p:cNvCxnSpPr>
            <a:cxnSpLocks/>
          </p:cNvCxnSpPr>
          <p:nvPr/>
        </p:nvCxnSpPr>
        <p:spPr>
          <a:xfrm flipH="1">
            <a:off x="3103105" y="49767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18913764-1850-EA4D-A65C-CB235A7F7A10}"/>
              </a:ext>
            </a:extLst>
          </p:cNvPr>
          <p:cNvCxnSpPr>
            <a:cxnSpLocks/>
          </p:cNvCxnSpPr>
          <p:nvPr/>
        </p:nvCxnSpPr>
        <p:spPr>
          <a:xfrm flipH="1">
            <a:off x="3103105" y="50808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8D67CF0-A1C9-A547-BAA3-549DCCFD5695}"/>
              </a:ext>
            </a:extLst>
          </p:cNvPr>
          <p:cNvCxnSpPr>
            <a:cxnSpLocks/>
          </p:cNvCxnSpPr>
          <p:nvPr/>
        </p:nvCxnSpPr>
        <p:spPr>
          <a:xfrm flipH="1">
            <a:off x="3103105" y="518499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93A2CD6-E09E-A34F-B361-9471E6F964B6}"/>
              </a:ext>
            </a:extLst>
          </p:cNvPr>
          <p:cNvCxnSpPr>
            <a:cxnSpLocks/>
          </p:cNvCxnSpPr>
          <p:nvPr/>
        </p:nvCxnSpPr>
        <p:spPr>
          <a:xfrm flipH="1">
            <a:off x="3103105" y="528913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7347EFA-108E-1642-A9BB-07F82990046F}"/>
              </a:ext>
            </a:extLst>
          </p:cNvPr>
          <p:cNvCxnSpPr>
            <a:cxnSpLocks/>
          </p:cNvCxnSpPr>
          <p:nvPr/>
        </p:nvCxnSpPr>
        <p:spPr>
          <a:xfrm flipH="1">
            <a:off x="3103105" y="539327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6EE4553-9FF2-E44B-B5C3-C5C54E4933A6}"/>
              </a:ext>
            </a:extLst>
          </p:cNvPr>
          <p:cNvCxnSpPr>
            <a:cxnSpLocks/>
          </p:cNvCxnSpPr>
          <p:nvPr/>
        </p:nvCxnSpPr>
        <p:spPr>
          <a:xfrm flipH="1">
            <a:off x="3103105" y="54974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A8DAC60-58C0-2C41-81FC-8356BA0ED784}"/>
              </a:ext>
            </a:extLst>
          </p:cNvPr>
          <p:cNvCxnSpPr>
            <a:cxnSpLocks/>
          </p:cNvCxnSpPr>
          <p:nvPr/>
        </p:nvCxnSpPr>
        <p:spPr>
          <a:xfrm rot="16200000" flipH="1">
            <a:off x="3200666"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B576A21A-A546-7E4F-95E8-DE0FDCD24BEB}"/>
              </a:ext>
            </a:extLst>
          </p:cNvPr>
          <p:cNvCxnSpPr>
            <a:cxnSpLocks/>
          </p:cNvCxnSpPr>
          <p:nvPr/>
        </p:nvCxnSpPr>
        <p:spPr>
          <a:xfrm rot="16200000" flipH="1">
            <a:off x="3449180"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A8146B8-C29A-D748-967D-7FBC7352690B}"/>
              </a:ext>
            </a:extLst>
          </p:cNvPr>
          <p:cNvCxnSpPr>
            <a:cxnSpLocks/>
          </p:cNvCxnSpPr>
          <p:nvPr/>
        </p:nvCxnSpPr>
        <p:spPr>
          <a:xfrm rot="16200000" flipH="1">
            <a:off x="3693655"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8A7952AE-0D9B-B64A-A54B-96CE418CB58F}"/>
              </a:ext>
            </a:extLst>
          </p:cNvPr>
          <p:cNvCxnSpPr>
            <a:cxnSpLocks/>
          </p:cNvCxnSpPr>
          <p:nvPr/>
        </p:nvCxnSpPr>
        <p:spPr>
          <a:xfrm rot="16200000" flipH="1">
            <a:off x="3938130"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7E2158E-1B59-994F-8A4D-0BD14D57A0E6}"/>
              </a:ext>
            </a:extLst>
          </p:cNvPr>
          <p:cNvCxnSpPr>
            <a:cxnSpLocks/>
          </p:cNvCxnSpPr>
          <p:nvPr/>
        </p:nvCxnSpPr>
        <p:spPr>
          <a:xfrm rot="16200000" flipH="1">
            <a:off x="4182605"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B450AB8-747B-4544-8D15-471363664274}"/>
              </a:ext>
            </a:extLst>
          </p:cNvPr>
          <p:cNvCxnSpPr>
            <a:cxnSpLocks/>
          </p:cNvCxnSpPr>
          <p:nvPr/>
        </p:nvCxnSpPr>
        <p:spPr>
          <a:xfrm rot="16200000" flipH="1">
            <a:off x="4427080"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9344F3E1-8E75-4740-95AC-ABEEA887A11D}"/>
              </a:ext>
            </a:extLst>
          </p:cNvPr>
          <p:cNvCxnSpPr>
            <a:cxnSpLocks/>
          </p:cNvCxnSpPr>
          <p:nvPr/>
        </p:nvCxnSpPr>
        <p:spPr>
          <a:xfrm rot="16200000" flipH="1">
            <a:off x="4671555"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68660039-9442-F143-B93A-1AF808F88587}"/>
              </a:ext>
            </a:extLst>
          </p:cNvPr>
          <p:cNvCxnSpPr>
            <a:cxnSpLocks/>
          </p:cNvCxnSpPr>
          <p:nvPr/>
        </p:nvCxnSpPr>
        <p:spPr>
          <a:xfrm rot="16200000" flipH="1">
            <a:off x="4922380"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7BC2D33-2A6E-124A-988E-9E4769C75D8D}"/>
              </a:ext>
            </a:extLst>
          </p:cNvPr>
          <p:cNvCxnSpPr>
            <a:cxnSpLocks/>
          </p:cNvCxnSpPr>
          <p:nvPr/>
        </p:nvCxnSpPr>
        <p:spPr>
          <a:xfrm rot="16200000" flipH="1">
            <a:off x="5166855"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AE4F292C-3F7F-7644-943D-1DCCDAC74EE4}"/>
              </a:ext>
            </a:extLst>
          </p:cNvPr>
          <p:cNvCxnSpPr>
            <a:cxnSpLocks/>
          </p:cNvCxnSpPr>
          <p:nvPr/>
        </p:nvCxnSpPr>
        <p:spPr>
          <a:xfrm rot="16200000" flipH="1">
            <a:off x="5411330"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D1F41FE-704B-4345-B56E-19595D917C59}"/>
              </a:ext>
            </a:extLst>
          </p:cNvPr>
          <p:cNvCxnSpPr>
            <a:cxnSpLocks/>
          </p:cNvCxnSpPr>
          <p:nvPr/>
        </p:nvCxnSpPr>
        <p:spPr>
          <a:xfrm rot="16200000" flipH="1">
            <a:off x="5655805"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C0AE9217-5796-9041-AFE4-C94950574B85}"/>
              </a:ext>
            </a:extLst>
          </p:cNvPr>
          <p:cNvCxnSpPr>
            <a:cxnSpLocks/>
          </p:cNvCxnSpPr>
          <p:nvPr/>
        </p:nvCxnSpPr>
        <p:spPr>
          <a:xfrm rot="16200000" flipH="1">
            <a:off x="5900280"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0A901DB6-D566-5C40-B73F-1E37D959951B}"/>
              </a:ext>
            </a:extLst>
          </p:cNvPr>
          <p:cNvCxnSpPr>
            <a:cxnSpLocks/>
          </p:cNvCxnSpPr>
          <p:nvPr/>
        </p:nvCxnSpPr>
        <p:spPr>
          <a:xfrm rot="16200000" flipH="1">
            <a:off x="6144755" y="554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E1F05C05-4C27-2F4D-9684-9BD3EC84BB71}"/>
              </a:ext>
            </a:extLst>
          </p:cNvPr>
          <p:cNvCxnSpPr>
            <a:cxnSpLocks/>
          </p:cNvCxnSpPr>
          <p:nvPr/>
        </p:nvCxnSpPr>
        <p:spPr>
          <a:xfrm flipH="1">
            <a:off x="3143250" y="4976710"/>
            <a:ext cx="3155950"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C36E13A-C331-0A42-ACB2-2CA722274EE3}"/>
              </a:ext>
            </a:extLst>
          </p:cNvPr>
          <p:cNvPicPr>
            <a:picLocks noChangeAspect="1"/>
          </p:cNvPicPr>
          <p:nvPr/>
        </p:nvPicPr>
        <p:blipFill>
          <a:blip r:embed="rId4"/>
          <a:stretch>
            <a:fillRect/>
          </a:stretch>
        </p:blipFill>
        <p:spPr>
          <a:xfrm>
            <a:off x="3216587" y="4451657"/>
            <a:ext cx="2768288" cy="1063318"/>
          </a:xfrm>
          <a:prstGeom prst="rect">
            <a:avLst/>
          </a:prstGeom>
        </p:spPr>
      </p:pic>
      <p:sp>
        <p:nvSpPr>
          <p:cNvPr id="126" name="TextBox 125">
            <a:extLst>
              <a:ext uri="{FF2B5EF4-FFF2-40B4-BE49-F238E27FC236}">
                <a16:creationId xmlns:a16="http://schemas.microsoft.com/office/drawing/2014/main" id="{24835EE6-74EC-4346-B736-A3ECCE32C5AE}"/>
              </a:ext>
            </a:extLst>
          </p:cNvPr>
          <p:cNvSpPr txBox="1"/>
          <p:nvPr/>
        </p:nvSpPr>
        <p:spPr>
          <a:xfrm>
            <a:off x="3235381" y="3574013"/>
            <a:ext cx="847989" cy="166199"/>
          </a:xfrm>
          <a:prstGeom prst="rect">
            <a:avLst/>
          </a:prstGeom>
          <a:noFill/>
        </p:spPr>
        <p:txBody>
          <a:bodyPr wrap="none" lIns="0" tIns="0" rIns="0" bIns="0" rtlCol="0">
            <a:spAutoFit/>
          </a:bodyPr>
          <a:lstStyle/>
          <a:p>
            <a:pPr>
              <a:lnSpc>
                <a:spcPct val="90000"/>
              </a:lnSpc>
            </a:pPr>
            <a:r>
              <a:rPr lang="en-GB" sz="600" dirty="0">
                <a:latin typeface="Calibri" panose="020F0502020204030204" pitchFamily="34" charset="0"/>
                <a:ea typeface="Aileron" charset="0"/>
                <a:cs typeface="Calibri" panose="020F0502020204030204" pitchFamily="34" charset="0"/>
              </a:rPr>
              <a:t>HR 0.29 (95% CI 0.24–0.35)</a:t>
            </a:r>
            <a:br>
              <a:rPr lang="en-GB" sz="600" dirty="0">
                <a:latin typeface="Calibri" panose="020F0502020204030204" pitchFamily="34" charset="0"/>
                <a:ea typeface="Aileron" charset="0"/>
                <a:cs typeface="Calibri" panose="020F0502020204030204" pitchFamily="34" charset="0"/>
              </a:rPr>
            </a:br>
            <a:r>
              <a:rPr lang="en-GB" sz="600" dirty="0">
                <a:latin typeface="Calibri" panose="020F0502020204030204" pitchFamily="34" charset="0"/>
                <a:ea typeface="Aileron" charset="0"/>
                <a:cs typeface="Calibri" panose="020F0502020204030204" pitchFamily="34" charset="0"/>
              </a:rPr>
              <a:t>P &lt; 0.001</a:t>
            </a:r>
          </a:p>
        </p:txBody>
      </p:sp>
      <p:sp>
        <p:nvSpPr>
          <p:cNvPr id="127" name="TextBox 126">
            <a:extLst>
              <a:ext uri="{FF2B5EF4-FFF2-40B4-BE49-F238E27FC236}">
                <a16:creationId xmlns:a16="http://schemas.microsoft.com/office/drawing/2014/main" id="{D3A5B0DC-36B4-B04D-82BE-ACAFDFD5DB04}"/>
              </a:ext>
            </a:extLst>
          </p:cNvPr>
          <p:cNvSpPr txBox="1"/>
          <p:nvPr/>
        </p:nvSpPr>
        <p:spPr>
          <a:xfrm>
            <a:off x="2639695" y="3971789"/>
            <a:ext cx="437620" cy="249299"/>
          </a:xfrm>
          <a:prstGeom prst="rect">
            <a:avLst/>
          </a:prstGeom>
          <a:noFill/>
        </p:spPr>
        <p:txBody>
          <a:bodyPr wrap="none" lIns="0" tIns="0" rIns="0" bIns="0" rtlCol="0">
            <a:spAutoFit/>
          </a:bodyPr>
          <a:lstStyle/>
          <a:p>
            <a:pPr algn="r">
              <a:lnSpc>
                <a:spcPct val="90000"/>
              </a:lnSpc>
            </a:pPr>
            <a:r>
              <a:rPr lang="en-GB" sz="600" b="1" u="sng" dirty="0">
                <a:latin typeface="Calibri" panose="020F0502020204030204" pitchFamily="34" charset="0"/>
                <a:ea typeface="Aileron" charset="0"/>
                <a:cs typeface="Calibri" panose="020F0502020204030204" pitchFamily="34" charset="0"/>
              </a:rPr>
              <a:t>No. at risk</a:t>
            </a:r>
          </a:p>
          <a:p>
            <a:pPr algn="r">
              <a:lnSpc>
                <a:spcPct val="90000"/>
              </a:lnSpc>
            </a:pPr>
            <a:r>
              <a:rPr lang="en-GB" sz="600" b="1" dirty="0">
                <a:latin typeface="Calibri" panose="020F0502020204030204" pitchFamily="34" charset="0"/>
                <a:ea typeface="Aileron" charset="0"/>
                <a:cs typeface="Calibri" panose="020F0502020204030204" pitchFamily="34" charset="0"/>
              </a:rPr>
              <a:t>enzalutamide</a:t>
            </a:r>
            <a:br>
              <a:rPr lang="en-GB" sz="600" b="1" dirty="0">
                <a:latin typeface="Calibri" panose="020F0502020204030204" pitchFamily="34" charset="0"/>
                <a:ea typeface="Aileron" charset="0"/>
                <a:cs typeface="Calibri" panose="020F0502020204030204" pitchFamily="34" charset="0"/>
              </a:rPr>
            </a:br>
            <a:r>
              <a:rPr lang="en-GB" sz="600" b="1" dirty="0">
                <a:latin typeface="Calibri" panose="020F0502020204030204" pitchFamily="34" charset="0"/>
                <a:ea typeface="Aileron" charset="0"/>
                <a:cs typeface="Calibri" panose="020F0502020204030204" pitchFamily="34" charset="0"/>
              </a:rPr>
              <a:t>Placebo</a:t>
            </a:r>
          </a:p>
        </p:txBody>
      </p:sp>
      <p:sp>
        <p:nvSpPr>
          <p:cNvPr id="128" name="TextBox 127">
            <a:extLst>
              <a:ext uri="{FF2B5EF4-FFF2-40B4-BE49-F238E27FC236}">
                <a16:creationId xmlns:a16="http://schemas.microsoft.com/office/drawing/2014/main" id="{8D5A8A4C-3218-744E-9F0D-E06AEB54491A}"/>
              </a:ext>
            </a:extLst>
          </p:cNvPr>
          <p:cNvSpPr txBox="1"/>
          <p:nvPr/>
        </p:nvSpPr>
        <p:spPr>
          <a:xfrm>
            <a:off x="3100633" y="4054889"/>
            <a:ext cx="115416" cy="166199"/>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933</a:t>
            </a:r>
          </a:p>
          <a:p>
            <a:pPr algn="ctr">
              <a:lnSpc>
                <a:spcPct val="90000"/>
              </a:lnSpc>
            </a:pPr>
            <a:r>
              <a:rPr lang="en-GB" sz="600" dirty="0">
                <a:latin typeface="Calibri" panose="020F0502020204030204" pitchFamily="34" charset="0"/>
                <a:ea typeface="Aileron" charset="0"/>
                <a:cs typeface="Calibri" panose="020F0502020204030204" pitchFamily="34" charset="0"/>
              </a:rPr>
              <a:t>468</a:t>
            </a:r>
          </a:p>
        </p:txBody>
      </p:sp>
      <p:sp>
        <p:nvSpPr>
          <p:cNvPr id="130" name="TextBox 129">
            <a:extLst>
              <a:ext uri="{FF2B5EF4-FFF2-40B4-BE49-F238E27FC236}">
                <a16:creationId xmlns:a16="http://schemas.microsoft.com/office/drawing/2014/main" id="{952991DF-25DF-3148-A015-E001B536478A}"/>
              </a:ext>
            </a:extLst>
          </p:cNvPr>
          <p:cNvSpPr txBox="1"/>
          <p:nvPr/>
        </p:nvSpPr>
        <p:spPr>
          <a:xfrm>
            <a:off x="3309503" y="4054889"/>
            <a:ext cx="115416" cy="166199"/>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865</a:t>
            </a:r>
          </a:p>
          <a:p>
            <a:pPr algn="ctr">
              <a:lnSpc>
                <a:spcPct val="90000"/>
              </a:lnSpc>
            </a:pPr>
            <a:r>
              <a:rPr lang="en-GB" sz="600" dirty="0">
                <a:latin typeface="Calibri" panose="020F0502020204030204" pitchFamily="34" charset="0"/>
                <a:ea typeface="Aileron" charset="0"/>
                <a:cs typeface="Calibri" panose="020F0502020204030204" pitchFamily="34" charset="0"/>
              </a:rPr>
              <a:t>420</a:t>
            </a:r>
          </a:p>
        </p:txBody>
      </p:sp>
      <p:sp>
        <p:nvSpPr>
          <p:cNvPr id="131" name="TextBox 130">
            <a:extLst>
              <a:ext uri="{FF2B5EF4-FFF2-40B4-BE49-F238E27FC236}">
                <a16:creationId xmlns:a16="http://schemas.microsoft.com/office/drawing/2014/main" id="{57BB415D-F666-D747-BBC2-28FD18CDEEE4}"/>
              </a:ext>
            </a:extLst>
          </p:cNvPr>
          <p:cNvSpPr txBox="1"/>
          <p:nvPr/>
        </p:nvSpPr>
        <p:spPr>
          <a:xfrm>
            <a:off x="3764663" y="4054889"/>
            <a:ext cx="11541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637</a:t>
            </a:r>
          </a:p>
          <a:p>
            <a:pPr algn="ctr">
              <a:lnSpc>
                <a:spcPct val="90000"/>
              </a:lnSpc>
            </a:pPr>
            <a:r>
              <a:rPr lang="en-GB" sz="600" dirty="0">
                <a:latin typeface="Calibri" panose="020F0502020204030204" pitchFamily="34" charset="0"/>
                <a:ea typeface="Aileron" charset="0"/>
                <a:cs typeface="Calibri" panose="020F0502020204030204" pitchFamily="34" charset="0"/>
              </a:rPr>
              <a:t>212</a:t>
            </a:r>
          </a:p>
        </p:txBody>
      </p:sp>
      <p:sp>
        <p:nvSpPr>
          <p:cNvPr id="132" name="TextBox 131">
            <a:extLst>
              <a:ext uri="{FF2B5EF4-FFF2-40B4-BE49-F238E27FC236}">
                <a16:creationId xmlns:a16="http://schemas.microsoft.com/office/drawing/2014/main" id="{648E3187-FDD4-CE49-B93C-1EE9D0A5BA25}"/>
              </a:ext>
            </a:extLst>
          </p:cNvPr>
          <p:cNvSpPr txBox="1"/>
          <p:nvPr/>
        </p:nvSpPr>
        <p:spPr>
          <a:xfrm>
            <a:off x="3533568" y="4054889"/>
            <a:ext cx="11541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759</a:t>
            </a:r>
          </a:p>
          <a:p>
            <a:pPr algn="ctr">
              <a:lnSpc>
                <a:spcPct val="90000"/>
              </a:lnSpc>
            </a:pPr>
            <a:r>
              <a:rPr lang="en-GB" sz="600" dirty="0">
                <a:latin typeface="Calibri" panose="020F0502020204030204" pitchFamily="34" charset="0"/>
                <a:ea typeface="Aileron" charset="0"/>
                <a:cs typeface="Calibri" panose="020F0502020204030204" pitchFamily="34" charset="0"/>
              </a:rPr>
              <a:t>296</a:t>
            </a:r>
          </a:p>
        </p:txBody>
      </p:sp>
      <p:sp>
        <p:nvSpPr>
          <p:cNvPr id="133" name="TextBox 132">
            <a:extLst>
              <a:ext uri="{FF2B5EF4-FFF2-40B4-BE49-F238E27FC236}">
                <a16:creationId xmlns:a16="http://schemas.microsoft.com/office/drawing/2014/main" id="{351D574B-B61C-6247-A860-F7BDA069120F}"/>
              </a:ext>
            </a:extLst>
          </p:cNvPr>
          <p:cNvSpPr txBox="1"/>
          <p:nvPr/>
        </p:nvSpPr>
        <p:spPr>
          <a:xfrm>
            <a:off x="3983058" y="4054889"/>
            <a:ext cx="11541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528</a:t>
            </a:r>
          </a:p>
          <a:p>
            <a:pPr algn="ctr">
              <a:lnSpc>
                <a:spcPct val="90000"/>
              </a:lnSpc>
            </a:pPr>
            <a:r>
              <a:rPr lang="en-GB" sz="600" dirty="0">
                <a:latin typeface="Calibri" panose="020F0502020204030204" pitchFamily="34" charset="0"/>
                <a:ea typeface="Aileron" charset="0"/>
                <a:cs typeface="Calibri" panose="020F0502020204030204" pitchFamily="34" charset="0"/>
              </a:rPr>
              <a:t>157</a:t>
            </a:r>
          </a:p>
        </p:txBody>
      </p:sp>
      <p:sp>
        <p:nvSpPr>
          <p:cNvPr id="135" name="TextBox 134">
            <a:extLst>
              <a:ext uri="{FF2B5EF4-FFF2-40B4-BE49-F238E27FC236}">
                <a16:creationId xmlns:a16="http://schemas.microsoft.com/office/drawing/2014/main" id="{2A09ED80-79A8-794A-865E-16196518764C}"/>
              </a:ext>
            </a:extLst>
          </p:cNvPr>
          <p:cNvSpPr txBox="1"/>
          <p:nvPr/>
        </p:nvSpPr>
        <p:spPr>
          <a:xfrm>
            <a:off x="4214153" y="4054889"/>
            <a:ext cx="11541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431</a:t>
            </a:r>
          </a:p>
          <a:p>
            <a:pPr algn="ctr">
              <a:lnSpc>
                <a:spcPct val="90000"/>
              </a:lnSpc>
            </a:pPr>
            <a:r>
              <a:rPr lang="en-GB" sz="600" dirty="0">
                <a:latin typeface="Calibri" panose="020F0502020204030204" pitchFamily="34" charset="0"/>
                <a:ea typeface="Aileron" charset="0"/>
                <a:cs typeface="Calibri" panose="020F0502020204030204" pitchFamily="34" charset="0"/>
              </a:rPr>
              <a:t>105</a:t>
            </a:r>
          </a:p>
        </p:txBody>
      </p:sp>
      <p:sp>
        <p:nvSpPr>
          <p:cNvPr id="136" name="TextBox 135">
            <a:extLst>
              <a:ext uri="{FF2B5EF4-FFF2-40B4-BE49-F238E27FC236}">
                <a16:creationId xmlns:a16="http://schemas.microsoft.com/office/drawing/2014/main" id="{539D150B-0C7D-714A-9F85-7853A1150126}"/>
              </a:ext>
            </a:extLst>
          </p:cNvPr>
          <p:cNvSpPr txBox="1"/>
          <p:nvPr/>
        </p:nvSpPr>
        <p:spPr>
          <a:xfrm>
            <a:off x="4438218" y="4054889"/>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418</a:t>
            </a:r>
          </a:p>
          <a:p>
            <a:pPr algn="r">
              <a:lnSpc>
                <a:spcPct val="90000"/>
              </a:lnSpc>
            </a:pPr>
            <a:r>
              <a:rPr lang="en-GB" sz="600" dirty="0">
                <a:latin typeface="Calibri" panose="020F0502020204030204" pitchFamily="34" charset="0"/>
                <a:ea typeface="Aileron" charset="0"/>
                <a:cs typeface="Calibri" panose="020F0502020204030204" pitchFamily="34" charset="0"/>
              </a:rPr>
              <a:t>98</a:t>
            </a:r>
          </a:p>
        </p:txBody>
      </p:sp>
      <p:sp>
        <p:nvSpPr>
          <p:cNvPr id="137" name="TextBox 136">
            <a:extLst>
              <a:ext uri="{FF2B5EF4-FFF2-40B4-BE49-F238E27FC236}">
                <a16:creationId xmlns:a16="http://schemas.microsoft.com/office/drawing/2014/main" id="{B69DBEA9-7DD5-6248-AF79-8887EC33B749}"/>
              </a:ext>
            </a:extLst>
          </p:cNvPr>
          <p:cNvSpPr txBox="1"/>
          <p:nvPr/>
        </p:nvSpPr>
        <p:spPr>
          <a:xfrm>
            <a:off x="4666138" y="4054889"/>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328</a:t>
            </a:r>
          </a:p>
          <a:p>
            <a:pPr algn="r">
              <a:lnSpc>
                <a:spcPct val="90000"/>
              </a:lnSpc>
            </a:pPr>
            <a:r>
              <a:rPr lang="en-GB" sz="600" dirty="0">
                <a:latin typeface="Calibri" panose="020F0502020204030204" pitchFamily="34" charset="0"/>
                <a:ea typeface="Aileron" charset="0"/>
                <a:cs typeface="Calibri" panose="020F0502020204030204" pitchFamily="34" charset="0"/>
              </a:rPr>
              <a:t>64</a:t>
            </a:r>
          </a:p>
        </p:txBody>
      </p:sp>
      <p:sp>
        <p:nvSpPr>
          <p:cNvPr id="138" name="TextBox 137">
            <a:extLst>
              <a:ext uri="{FF2B5EF4-FFF2-40B4-BE49-F238E27FC236}">
                <a16:creationId xmlns:a16="http://schemas.microsoft.com/office/drawing/2014/main" id="{377F7219-5087-1340-B2A6-729789140A98}"/>
              </a:ext>
            </a:extLst>
          </p:cNvPr>
          <p:cNvSpPr txBox="1"/>
          <p:nvPr/>
        </p:nvSpPr>
        <p:spPr>
          <a:xfrm>
            <a:off x="4884533" y="4054889"/>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237</a:t>
            </a:r>
          </a:p>
          <a:p>
            <a:pPr algn="r">
              <a:lnSpc>
                <a:spcPct val="90000"/>
              </a:lnSpc>
            </a:pPr>
            <a:r>
              <a:rPr lang="en-GB" sz="600" dirty="0">
                <a:latin typeface="Calibri" panose="020F0502020204030204" pitchFamily="34" charset="0"/>
                <a:ea typeface="Aileron" charset="0"/>
                <a:cs typeface="Calibri" panose="020F0502020204030204" pitchFamily="34" charset="0"/>
              </a:rPr>
              <a:t>49</a:t>
            </a:r>
          </a:p>
        </p:txBody>
      </p:sp>
      <p:sp>
        <p:nvSpPr>
          <p:cNvPr id="140" name="TextBox 139">
            <a:extLst>
              <a:ext uri="{FF2B5EF4-FFF2-40B4-BE49-F238E27FC236}">
                <a16:creationId xmlns:a16="http://schemas.microsoft.com/office/drawing/2014/main" id="{0323B924-D1DA-1240-B720-1E0F8693AC9F}"/>
              </a:ext>
            </a:extLst>
          </p:cNvPr>
          <p:cNvSpPr txBox="1"/>
          <p:nvPr/>
        </p:nvSpPr>
        <p:spPr>
          <a:xfrm>
            <a:off x="5105423" y="4054889"/>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159</a:t>
            </a:r>
          </a:p>
          <a:p>
            <a:pPr algn="r">
              <a:lnSpc>
                <a:spcPct val="90000"/>
              </a:lnSpc>
            </a:pPr>
            <a:r>
              <a:rPr lang="en-GB" sz="600" dirty="0">
                <a:latin typeface="Calibri" panose="020F0502020204030204" pitchFamily="34" charset="0"/>
                <a:ea typeface="Aileron" charset="0"/>
                <a:cs typeface="Calibri" panose="020F0502020204030204" pitchFamily="34" charset="0"/>
              </a:rPr>
              <a:t>31</a:t>
            </a:r>
          </a:p>
        </p:txBody>
      </p:sp>
      <p:sp>
        <p:nvSpPr>
          <p:cNvPr id="141" name="TextBox 140">
            <a:extLst>
              <a:ext uri="{FF2B5EF4-FFF2-40B4-BE49-F238E27FC236}">
                <a16:creationId xmlns:a16="http://schemas.microsoft.com/office/drawing/2014/main" id="{A5C80706-5D1F-054A-BEDE-BAD7C8011ED8}"/>
              </a:ext>
            </a:extLst>
          </p:cNvPr>
          <p:cNvSpPr txBox="1"/>
          <p:nvPr/>
        </p:nvSpPr>
        <p:spPr>
          <a:xfrm>
            <a:off x="5353448" y="4054889"/>
            <a:ext cx="7694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87</a:t>
            </a:r>
          </a:p>
          <a:p>
            <a:pPr algn="ctr">
              <a:lnSpc>
                <a:spcPct val="90000"/>
              </a:lnSpc>
            </a:pPr>
            <a:r>
              <a:rPr lang="en-GB" sz="600" dirty="0">
                <a:latin typeface="Calibri" panose="020F0502020204030204" pitchFamily="34" charset="0"/>
                <a:ea typeface="Aileron" charset="0"/>
                <a:cs typeface="Calibri" panose="020F0502020204030204" pitchFamily="34" charset="0"/>
              </a:rPr>
              <a:t>16</a:t>
            </a:r>
          </a:p>
        </p:txBody>
      </p:sp>
      <p:sp>
        <p:nvSpPr>
          <p:cNvPr id="142" name="TextBox 141">
            <a:extLst>
              <a:ext uri="{FF2B5EF4-FFF2-40B4-BE49-F238E27FC236}">
                <a16:creationId xmlns:a16="http://schemas.microsoft.com/office/drawing/2014/main" id="{9E5A3FBF-205E-EE43-9957-2E349C6D7F07}"/>
              </a:ext>
            </a:extLst>
          </p:cNvPr>
          <p:cNvSpPr txBox="1"/>
          <p:nvPr/>
        </p:nvSpPr>
        <p:spPr>
          <a:xfrm>
            <a:off x="5574144" y="4054889"/>
            <a:ext cx="7694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77</a:t>
            </a:r>
          </a:p>
          <a:p>
            <a:pPr algn="ctr">
              <a:lnSpc>
                <a:spcPct val="90000"/>
              </a:lnSpc>
            </a:pPr>
            <a:r>
              <a:rPr lang="en-GB" sz="600" dirty="0">
                <a:latin typeface="Calibri" panose="020F0502020204030204" pitchFamily="34" charset="0"/>
                <a:ea typeface="Aileron" charset="0"/>
                <a:cs typeface="Calibri" panose="020F0502020204030204" pitchFamily="34" charset="0"/>
              </a:rPr>
              <a:t>11</a:t>
            </a:r>
          </a:p>
        </p:txBody>
      </p:sp>
      <p:sp>
        <p:nvSpPr>
          <p:cNvPr id="143" name="TextBox 142">
            <a:extLst>
              <a:ext uri="{FF2B5EF4-FFF2-40B4-BE49-F238E27FC236}">
                <a16:creationId xmlns:a16="http://schemas.microsoft.com/office/drawing/2014/main" id="{66FDD858-187F-DE40-94C5-63F4DA87BB18}"/>
              </a:ext>
            </a:extLst>
          </p:cNvPr>
          <p:cNvSpPr txBox="1"/>
          <p:nvPr/>
        </p:nvSpPr>
        <p:spPr>
          <a:xfrm>
            <a:off x="5802744" y="4054889"/>
            <a:ext cx="76944"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31</a:t>
            </a:r>
          </a:p>
          <a:p>
            <a:pPr algn="r">
              <a:lnSpc>
                <a:spcPct val="90000"/>
              </a:lnSpc>
            </a:pPr>
            <a:r>
              <a:rPr lang="en-GB" sz="600" dirty="0">
                <a:latin typeface="Calibri" panose="020F0502020204030204" pitchFamily="34" charset="0"/>
                <a:ea typeface="Aileron" charset="0"/>
                <a:cs typeface="Calibri" panose="020F0502020204030204" pitchFamily="34" charset="0"/>
              </a:rPr>
              <a:t>5</a:t>
            </a:r>
          </a:p>
        </p:txBody>
      </p:sp>
      <p:sp>
        <p:nvSpPr>
          <p:cNvPr id="145" name="TextBox 144">
            <a:extLst>
              <a:ext uri="{FF2B5EF4-FFF2-40B4-BE49-F238E27FC236}">
                <a16:creationId xmlns:a16="http://schemas.microsoft.com/office/drawing/2014/main" id="{9FDB3018-FF17-B14D-BE07-8F03FF602303}"/>
              </a:ext>
            </a:extLst>
          </p:cNvPr>
          <p:cNvSpPr txBox="1"/>
          <p:nvPr/>
        </p:nvSpPr>
        <p:spPr>
          <a:xfrm>
            <a:off x="6050580" y="4054889"/>
            <a:ext cx="3847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a:t>
            </a:r>
          </a:p>
          <a:p>
            <a:pPr algn="ctr">
              <a:lnSpc>
                <a:spcPct val="90000"/>
              </a:lnSpc>
            </a:pPr>
            <a:r>
              <a:rPr lang="en-GB" sz="600" dirty="0">
                <a:latin typeface="Calibri" panose="020F0502020204030204" pitchFamily="34" charset="0"/>
                <a:ea typeface="Aileron" charset="0"/>
                <a:cs typeface="Calibri" panose="020F0502020204030204" pitchFamily="34" charset="0"/>
              </a:rPr>
              <a:t>1</a:t>
            </a:r>
          </a:p>
        </p:txBody>
      </p:sp>
      <p:sp>
        <p:nvSpPr>
          <p:cNvPr id="146" name="TextBox 145">
            <a:extLst>
              <a:ext uri="{FF2B5EF4-FFF2-40B4-BE49-F238E27FC236}">
                <a16:creationId xmlns:a16="http://schemas.microsoft.com/office/drawing/2014/main" id="{BB15A1E9-8BA0-A344-AAEF-E88F734672B9}"/>
              </a:ext>
            </a:extLst>
          </p:cNvPr>
          <p:cNvSpPr txBox="1"/>
          <p:nvPr/>
        </p:nvSpPr>
        <p:spPr>
          <a:xfrm>
            <a:off x="6272830" y="4054889"/>
            <a:ext cx="3847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0</a:t>
            </a:r>
          </a:p>
          <a:p>
            <a:pPr algn="ct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147" name="TextBox 146">
            <a:extLst>
              <a:ext uri="{FF2B5EF4-FFF2-40B4-BE49-F238E27FC236}">
                <a16:creationId xmlns:a16="http://schemas.microsoft.com/office/drawing/2014/main" id="{1080C7AA-456B-E64E-B25C-8E604F42712B}"/>
              </a:ext>
            </a:extLst>
          </p:cNvPr>
          <p:cNvSpPr txBox="1"/>
          <p:nvPr/>
        </p:nvSpPr>
        <p:spPr>
          <a:xfrm>
            <a:off x="3123230" y="3828831"/>
            <a:ext cx="38472" cy="83100"/>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149" name="TextBox 148">
            <a:extLst>
              <a:ext uri="{FF2B5EF4-FFF2-40B4-BE49-F238E27FC236}">
                <a16:creationId xmlns:a16="http://schemas.microsoft.com/office/drawing/2014/main" id="{0F6A9AF6-FA33-6A4D-BA12-38EFA1E46B6E}"/>
              </a:ext>
            </a:extLst>
          </p:cNvPr>
          <p:cNvSpPr txBox="1"/>
          <p:nvPr/>
        </p:nvSpPr>
        <p:spPr>
          <a:xfrm>
            <a:off x="3358180" y="3828831"/>
            <a:ext cx="38472" cy="83100"/>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a:t>
            </a:r>
          </a:p>
        </p:txBody>
      </p:sp>
      <p:sp>
        <p:nvSpPr>
          <p:cNvPr id="150" name="TextBox 149">
            <a:extLst>
              <a:ext uri="{FF2B5EF4-FFF2-40B4-BE49-F238E27FC236}">
                <a16:creationId xmlns:a16="http://schemas.microsoft.com/office/drawing/2014/main" id="{85AB8D38-BBDC-864A-842D-07BD6587FDED}"/>
              </a:ext>
            </a:extLst>
          </p:cNvPr>
          <p:cNvSpPr txBox="1"/>
          <p:nvPr/>
        </p:nvSpPr>
        <p:spPr>
          <a:xfrm>
            <a:off x="3808956" y="3828831"/>
            <a:ext cx="38472"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9</a:t>
            </a:r>
          </a:p>
        </p:txBody>
      </p:sp>
      <p:sp>
        <p:nvSpPr>
          <p:cNvPr id="151" name="TextBox 150">
            <a:extLst>
              <a:ext uri="{FF2B5EF4-FFF2-40B4-BE49-F238E27FC236}">
                <a16:creationId xmlns:a16="http://schemas.microsoft.com/office/drawing/2014/main" id="{AF056F6C-FF06-A145-8BA8-056D81B2A8E0}"/>
              </a:ext>
            </a:extLst>
          </p:cNvPr>
          <p:cNvSpPr txBox="1"/>
          <p:nvPr/>
        </p:nvSpPr>
        <p:spPr>
          <a:xfrm>
            <a:off x="3583175" y="3828831"/>
            <a:ext cx="38472"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6</a:t>
            </a:r>
          </a:p>
        </p:txBody>
      </p:sp>
      <p:sp>
        <p:nvSpPr>
          <p:cNvPr id="152" name="TextBox 151">
            <a:extLst>
              <a:ext uri="{FF2B5EF4-FFF2-40B4-BE49-F238E27FC236}">
                <a16:creationId xmlns:a16="http://schemas.microsoft.com/office/drawing/2014/main" id="{E64D5DC7-0820-5B45-AB9C-EF394E333DB7}"/>
              </a:ext>
            </a:extLst>
          </p:cNvPr>
          <p:cNvSpPr txBox="1"/>
          <p:nvPr/>
        </p:nvSpPr>
        <p:spPr>
          <a:xfrm>
            <a:off x="4008297"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12</a:t>
            </a:r>
          </a:p>
        </p:txBody>
      </p:sp>
      <p:sp>
        <p:nvSpPr>
          <p:cNvPr id="153" name="TextBox 152">
            <a:extLst>
              <a:ext uri="{FF2B5EF4-FFF2-40B4-BE49-F238E27FC236}">
                <a16:creationId xmlns:a16="http://schemas.microsoft.com/office/drawing/2014/main" id="{01B27AC7-92D5-5D47-AA4E-9005695F6DFD}"/>
              </a:ext>
            </a:extLst>
          </p:cNvPr>
          <p:cNvSpPr txBox="1"/>
          <p:nvPr/>
        </p:nvSpPr>
        <p:spPr>
          <a:xfrm>
            <a:off x="4456121"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18</a:t>
            </a:r>
          </a:p>
        </p:txBody>
      </p:sp>
      <p:sp>
        <p:nvSpPr>
          <p:cNvPr id="154" name="TextBox 153">
            <a:extLst>
              <a:ext uri="{FF2B5EF4-FFF2-40B4-BE49-F238E27FC236}">
                <a16:creationId xmlns:a16="http://schemas.microsoft.com/office/drawing/2014/main" id="{CCC051AD-E5B6-C540-9DE8-4943AE4E5438}"/>
              </a:ext>
            </a:extLst>
          </p:cNvPr>
          <p:cNvSpPr txBox="1"/>
          <p:nvPr/>
        </p:nvSpPr>
        <p:spPr>
          <a:xfrm>
            <a:off x="4235161"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15</a:t>
            </a:r>
          </a:p>
        </p:txBody>
      </p:sp>
      <p:sp>
        <p:nvSpPr>
          <p:cNvPr id="156" name="TextBox 155">
            <a:extLst>
              <a:ext uri="{FF2B5EF4-FFF2-40B4-BE49-F238E27FC236}">
                <a16:creationId xmlns:a16="http://schemas.microsoft.com/office/drawing/2014/main" id="{4CA227E2-22E8-454F-8C4E-53ABEC62D0F0}"/>
              </a:ext>
            </a:extLst>
          </p:cNvPr>
          <p:cNvSpPr txBox="1"/>
          <p:nvPr/>
        </p:nvSpPr>
        <p:spPr>
          <a:xfrm>
            <a:off x="4688319"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21</a:t>
            </a:r>
          </a:p>
        </p:txBody>
      </p:sp>
      <p:sp>
        <p:nvSpPr>
          <p:cNvPr id="157" name="TextBox 156">
            <a:extLst>
              <a:ext uri="{FF2B5EF4-FFF2-40B4-BE49-F238E27FC236}">
                <a16:creationId xmlns:a16="http://schemas.microsoft.com/office/drawing/2014/main" id="{7455D6C2-29BE-AE44-9009-14039BCE3ADE}"/>
              </a:ext>
            </a:extLst>
          </p:cNvPr>
          <p:cNvSpPr txBox="1"/>
          <p:nvPr/>
        </p:nvSpPr>
        <p:spPr>
          <a:xfrm>
            <a:off x="4905293"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24</a:t>
            </a:r>
          </a:p>
        </p:txBody>
      </p:sp>
      <p:sp>
        <p:nvSpPr>
          <p:cNvPr id="159" name="TextBox 158">
            <a:extLst>
              <a:ext uri="{FF2B5EF4-FFF2-40B4-BE49-F238E27FC236}">
                <a16:creationId xmlns:a16="http://schemas.microsoft.com/office/drawing/2014/main" id="{77F3D3FF-0401-D54C-9A18-CC6520B7B954}"/>
              </a:ext>
            </a:extLst>
          </p:cNvPr>
          <p:cNvSpPr txBox="1"/>
          <p:nvPr/>
        </p:nvSpPr>
        <p:spPr>
          <a:xfrm>
            <a:off x="5132278"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27</a:t>
            </a:r>
          </a:p>
        </p:txBody>
      </p:sp>
      <p:sp>
        <p:nvSpPr>
          <p:cNvPr id="160" name="TextBox 159">
            <a:extLst>
              <a:ext uri="{FF2B5EF4-FFF2-40B4-BE49-F238E27FC236}">
                <a16:creationId xmlns:a16="http://schemas.microsoft.com/office/drawing/2014/main" id="{657FA2C6-D49E-DC4C-A482-D6F87912D7DE}"/>
              </a:ext>
            </a:extLst>
          </p:cNvPr>
          <p:cNvSpPr txBox="1"/>
          <p:nvPr/>
        </p:nvSpPr>
        <p:spPr>
          <a:xfrm>
            <a:off x="5351894"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30</a:t>
            </a:r>
          </a:p>
        </p:txBody>
      </p:sp>
      <p:sp>
        <p:nvSpPr>
          <p:cNvPr id="161" name="TextBox 160">
            <a:extLst>
              <a:ext uri="{FF2B5EF4-FFF2-40B4-BE49-F238E27FC236}">
                <a16:creationId xmlns:a16="http://schemas.microsoft.com/office/drawing/2014/main" id="{F508C7ED-65D4-CE41-B7BE-70B320BE827F}"/>
              </a:ext>
            </a:extLst>
          </p:cNvPr>
          <p:cNvSpPr txBox="1"/>
          <p:nvPr/>
        </p:nvSpPr>
        <p:spPr>
          <a:xfrm>
            <a:off x="5577503"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33</a:t>
            </a:r>
          </a:p>
        </p:txBody>
      </p:sp>
      <p:sp>
        <p:nvSpPr>
          <p:cNvPr id="162" name="TextBox 161">
            <a:extLst>
              <a:ext uri="{FF2B5EF4-FFF2-40B4-BE49-F238E27FC236}">
                <a16:creationId xmlns:a16="http://schemas.microsoft.com/office/drawing/2014/main" id="{5FF9BB6B-74EB-234D-877F-0C27BEC8DF64}"/>
              </a:ext>
            </a:extLst>
          </p:cNvPr>
          <p:cNvSpPr txBox="1"/>
          <p:nvPr/>
        </p:nvSpPr>
        <p:spPr>
          <a:xfrm>
            <a:off x="5802744"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36</a:t>
            </a:r>
          </a:p>
        </p:txBody>
      </p:sp>
      <p:sp>
        <p:nvSpPr>
          <p:cNvPr id="164" name="TextBox 163">
            <a:extLst>
              <a:ext uri="{FF2B5EF4-FFF2-40B4-BE49-F238E27FC236}">
                <a16:creationId xmlns:a16="http://schemas.microsoft.com/office/drawing/2014/main" id="{14027E29-2E0E-514F-89E0-FEAFF4560E78}"/>
              </a:ext>
            </a:extLst>
          </p:cNvPr>
          <p:cNvSpPr txBox="1"/>
          <p:nvPr/>
        </p:nvSpPr>
        <p:spPr>
          <a:xfrm>
            <a:off x="6028169"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39</a:t>
            </a:r>
          </a:p>
        </p:txBody>
      </p:sp>
      <p:sp>
        <p:nvSpPr>
          <p:cNvPr id="165" name="TextBox 164">
            <a:extLst>
              <a:ext uri="{FF2B5EF4-FFF2-40B4-BE49-F238E27FC236}">
                <a16:creationId xmlns:a16="http://schemas.microsoft.com/office/drawing/2014/main" id="{A1E8B715-0C63-E14F-8CF1-6B72B6164FF7}"/>
              </a:ext>
            </a:extLst>
          </p:cNvPr>
          <p:cNvSpPr txBox="1"/>
          <p:nvPr/>
        </p:nvSpPr>
        <p:spPr>
          <a:xfrm>
            <a:off x="6253594" y="3828831"/>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42</a:t>
            </a:r>
          </a:p>
        </p:txBody>
      </p:sp>
      <p:sp>
        <p:nvSpPr>
          <p:cNvPr id="166" name="TextBox 165">
            <a:extLst>
              <a:ext uri="{FF2B5EF4-FFF2-40B4-BE49-F238E27FC236}">
                <a16:creationId xmlns:a16="http://schemas.microsoft.com/office/drawing/2014/main" id="{7AED4A9E-7649-284A-A06F-F6CB565CDD25}"/>
              </a:ext>
            </a:extLst>
          </p:cNvPr>
          <p:cNvSpPr txBox="1"/>
          <p:nvPr/>
        </p:nvSpPr>
        <p:spPr>
          <a:xfrm>
            <a:off x="4414324" y="3911464"/>
            <a:ext cx="621966" cy="110800"/>
          </a:xfrm>
          <a:prstGeom prst="rect">
            <a:avLst/>
          </a:prstGeom>
          <a:noFill/>
        </p:spPr>
        <p:txBody>
          <a:bodyPr wrap="none" lIns="0" tIns="0" rIns="0" bIns="0" rtlCol="0">
            <a:spAutoFit/>
          </a:bodyPr>
          <a:lstStyle/>
          <a:p>
            <a:pPr algn="r">
              <a:lnSpc>
                <a:spcPct val="90000"/>
              </a:lnSpc>
            </a:pPr>
            <a:r>
              <a:rPr lang="en-GB" sz="800" b="1" dirty="0">
                <a:latin typeface="Calibri" panose="020F0502020204030204" pitchFamily="34" charset="0"/>
                <a:ea typeface="Aileron" charset="0"/>
                <a:cs typeface="Calibri" panose="020F0502020204030204" pitchFamily="34" charset="0"/>
              </a:rPr>
              <a:t>Time (months)</a:t>
            </a:r>
          </a:p>
        </p:txBody>
      </p:sp>
      <p:sp>
        <p:nvSpPr>
          <p:cNvPr id="167" name="TextBox 166">
            <a:extLst>
              <a:ext uri="{FF2B5EF4-FFF2-40B4-BE49-F238E27FC236}">
                <a16:creationId xmlns:a16="http://schemas.microsoft.com/office/drawing/2014/main" id="{6CD2F30A-FBE1-AA4E-9191-00FD640D5B32}"/>
              </a:ext>
            </a:extLst>
          </p:cNvPr>
          <p:cNvSpPr txBox="1"/>
          <p:nvPr/>
        </p:nvSpPr>
        <p:spPr>
          <a:xfrm rot="16200000">
            <a:off x="2347953" y="3121436"/>
            <a:ext cx="979434" cy="221599"/>
          </a:xfrm>
          <a:prstGeom prst="rect">
            <a:avLst/>
          </a:prstGeom>
          <a:noFill/>
        </p:spPr>
        <p:txBody>
          <a:bodyPr wrap="none" lIns="0" tIns="0" rIns="0" bIns="0" rtlCol="0">
            <a:spAutoFit/>
          </a:bodyPr>
          <a:lstStyle/>
          <a:p>
            <a:pPr algn="ctr">
              <a:lnSpc>
                <a:spcPct val="90000"/>
              </a:lnSpc>
            </a:pPr>
            <a:r>
              <a:rPr lang="en-GB" sz="800" b="1" dirty="0">
                <a:latin typeface="Calibri" panose="020F0502020204030204" pitchFamily="34" charset="0"/>
                <a:ea typeface="Aileron" charset="0"/>
                <a:cs typeface="Calibri" panose="020F0502020204030204" pitchFamily="34" charset="0"/>
              </a:rPr>
              <a:t>Patients alive </a:t>
            </a:r>
            <a:br>
              <a:rPr lang="en-GB" sz="800" b="1" dirty="0">
                <a:latin typeface="Calibri" panose="020F0502020204030204" pitchFamily="34" charset="0"/>
                <a:ea typeface="Aileron" charset="0"/>
                <a:cs typeface="Calibri" panose="020F0502020204030204" pitchFamily="34" charset="0"/>
              </a:rPr>
            </a:br>
            <a:r>
              <a:rPr lang="en-GB" sz="800" b="1" dirty="0">
                <a:latin typeface="Calibri" panose="020F0502020204030204" pitchFamily="34" charset="0"/>
                <a:ea typeface="Aileron" charset="0"/>
                <a:cs typeface="Calibri" panose="020F0502020204030204" pitchFamily="34" charset="0"/>
              </a:rPr>
              <a:t>without metastasis (%)</a:t>
            </a:r>
          </a:p>
        </p:txBody>
      </p:sp>
      <p:sp>
        <p:nvSpPr>
          <p:cNvPr id="168" name="TextBox 167">
            <a:extLst>
              <a:ext uri="{FF2B5EF4-FFF2-40B4-BE49-F238E27FC236}">
                <a16:creationId xmlns:a16="http://schemas.microsoft.com/office/drawing/2014/main" id="{77DD4075-AF5F-1046-9F93-D9918D88BCCE}"/>
              </a:ext>
            </a:extLst>
          </p:cNvPr>
          <p:cNvSpPr txBox="1"/>
          <p:nvPr/>
        </p:nvSpPr>
        <p:spPr>
          <a:xfrm>
            <a:off x="2974798" y="2672057"/>
            <a:ext cx="115416"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100</a:t>
            </a:r>
          </a:p>
        </p:txBody>
      </p:sp>
      <p:sp>
        <p:nvSpPr>
          <p:cNvPr id="169" name="TextBox 168">
            <a:extLst>
              <a:ext uri="{FF2B5EF4-FFF2-40B4-BE49-F238E27FC236}">
                <a16:creationId xmlns:a16="http://schemas.microsoft.com/office/drawing/2014/main" id="{3A5EA958-8A52-E14B-A1A4-A3AE8D693B17}"/>
              </a:ext>
            </a:extLst>
          </p:cNvPr>
          <p:cNvSpPr txBox="1"/>
          <p:nvPr/>
        </p:nvSpPr>
        <p:spPr>
          <a:xfrm>
            <a:off x="3051742" y="3738857"/>
            <a:ext cx="38472"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170" name="TextBox 169">
            <a:extLst>
              <a:ext uri="{FF2B5EF4-FFF2-40B4-BE49-F238E27FC236}">
                <a16:creationId xmlns:a16="http://schemas.microsoft.com/office/drawing/2014/main" id="{DED6B54D-D9DD-E547-A00A-1DE0D68C60C9}"/>
              </a:ext>
            </a:extLst>
          </p:cNvPr>
          <p:cNvSpPr txBox="1"/>
          <p:nvPr/>
        </p:nvSpPr>
        <p:spPr>
          <a:xfrm>
            <a:off x="3013270" y="2778737"/>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90</a:t>
            </a:r>
          </a:p>
        </p:txBody>
      </p:sp>
      <p:sp>
        <p:nvSpPr>
          <p:cNvPr id="171" name="TextBox 170">
            <a:extLst>
              <a:ext uri="{FF2B5EF4-FFF2-40B4-BE49-F238E27FC236}">
                <a16:creationId xmlns:a16="http://schemas.microsoft.com/office/drawing/2014/main" id="{AF8BCDB7-5270-C047-B7FA-53653C12D1C5}"/>
              </a:ext>
            </a:extLst>
          </p:cNvPr>
          <p:cNvSpPr txBox="1"/>
          <p:nvPr/>
        </p:nvSpPr>
        <p:spPr>
          <a:xfrm>
            <a:off x="3013270" y="2885417"/>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80</a:t>
            </a:r>
          </a:p>
        </p:txBody>
      </p:sp>
      <p:sp>
        <p:nvSpPr>
          <p:cNvPr id="172" name="TextBox 171">
            <a:extLst>
              <a:ext uri="{FF2B5EF4-FFF2-40B4-BE49-F238E27FC236}">
                <a16:creationId xmlns:a16="http://schemas.microsoft.com/office/drawing/2014/main" id="{F9A10E8E-C332-B94D-9C7D-010D1D39D11D}"/>
              </a:ext>
            </a:extLst>
          </p:cNvPr>
          <p:cNvSpPr txBox="1"/>
          <p:nvPr/>
        </p:nvSpPr>
        <p:spPr>
          <a:xfrm>
            <a:off x="3013270" y="2992097"/>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70</a:t>
            </a:r>
          </a:p>
        </p:txBody>
      </p:sp>
      <p:sp>
        <p:nvSpPr>
          <p:cNvPr id="173" name="TextBox 172">
            <a:extLst>
              <a:ext uri="{FF2B5EF4-FFF2-40B4-BE49-F238E27FC236}">
                <a16:creationId xmlns:a16="http://schemas.microsoft.com/office/drawing/2014/main" id="{2A03AA8E-82FC-7047-A938-322831E6E884}"/>
              </a:ext>
            </a:extLst>
          </p:cNvPr>
          <p:cNvSpPr txBox="1"/>
          <p:nvPr/>
        </p:nvSpPr>
        <p:spPr>
          <a:xfrm>
            <a:off x="3013270" y="3098777"/>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60</a:t>
            </a:r>
          </a:p>
        </p:txBody>
      </p:sp>
      <p:sp>
        <p:nvSpPr>
          <p:cNvPr id="174" name="TextBox 173">
            <a:extLst>
              <a:ext uri="{FF2B5EF4-FFF2-40B4-BE49-F238E27FC236}">
                <a16:creationId xmlns:a16="http://schemas.microsoft.com/office/drawing/2014/main" id="{822FE9C7-9A2B-734F-A356-250ACF51B422}"/>
              </a:ext>
            </a:extLst>
          </p:cNvPr>
          <p:cNvSpPr txBox="1"/>
          <p:nvPr/>
        </p:nvSpPr>
        <p:spPr>
          <a:xfrm>
            <a:off x="3013270" y="3205457"/>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50</a:t>
            </a:r>
          </a:p>
        </p:txBody>
      </p:sp>
      <p:sp>
        <p:nvSpPr>
          <p:cNvPr id="175" name="TextBox 174">
            <a:extLst>
              <a:ext uri="{FF2B5EF4-FFF2-40B4-BE49-F238E27FC236}">
                <a16:creationId xmlns:a16="http://schemas.microsoft.com/office/drawing/2014/main" id="{296B63C5-1901-2A4E-8E4C-4A181DDED940}"/>
              </a:ext>
            </a:extLst>
          </p:cNvPr>
          <p:cNvSpPr txBox="1"/>
          <p:nvPr/>
        </p:nvSpPr>
        <p:spPr>
          <a:xfrm>
            <a:off x="3013270" y="3312137"/>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40</a:t>
            </a:r>
          </a:p>
        </p:txBody>
      </p:sp>
      <p:sp>
        <p:nvSpPr>
          <p:cNvPr id="176" name="TextBox 175">
            <a:extLst>
              <a:ext uri="{FF2B5EF4-FFF2-40B4-BE49-F238E27FC236}">
                <a16:creationId xmlns:a16="http://schemas.microsoft.com/office/drawing/2014/main" id="{DAB98771-B2E2-0645-B23C-E90140566175}"/>
              </a:ext>
            </a:extLst>
          </p:cNvPr>
          <p:cNvSpPr txBox="1"/>
          <p:nvPr/>
        </p:nvSpPr>
        <p:spPr>
          <a:xfrm>
            <a:off x="3013270" y="3418817"/>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30</a:t>
            </a:r>
          </a:p>
        </p:txBody>
      </p:sp>
      <p:sp>
        <p:nvSpPr>
          <p:cNvPr id="177" name="TextBox 176">
            <a:extLst>
              <a:ext uri="{FF2B5EF4-FFF2-40B4-BE49-F238E27FC236}">
                <a16:creationId xmlns:a16="http://schemas.microsoft.com/office/drawing/2014/main" id="{4B4DB366-9D65-D34C-88FA-2BF4CEF51C54}"/>
              </a:ext>
            </a:extLst>
          </p:cNvPr>
          <p:cNvSpPr txBox="1"/>
          <p:nvPr/>
        </p:nvSpPr>
        <p:spPr>
          <a:xfrm>
            <a:off x="3013270" y="3525497"/>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20</a:t>
            </a:r>
          </a:p>
        </p:txBody>
      </p:sp>
      <p:sp>
        <p:nvSpPr>
          <p:cNvPr id="178" name="TextBox 177">
            <a:extLst>
              <a:ext uri="{FF2B5EF4-FFF2-40B4-BE49-F238E27FC236}">
                <a16:creationId xmlns:a16="http://schemas.microsoft.com/office/drawing/2014/main" id="{E8B208B8-16BB-3D41-9AB8-C5B751332EAA}"/>
              </a:ext>
            </a:extLst>
          </p:cNvPr>
          <p:cNvSpPr txBox="1"/>
          <p:nvPr/>
        </p:nvSpPr>
        <p:spPr>
          <a:xfrm>
            <a:off x="3013270" y="3632177"/>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10</a:t>
            </a:r>
          </a:p>
        </p:txBody>
      </p:sp>
      <p:sp>
        <p:nvSpPr>
          <p:cNvPr id="180" name="TextBox 179">
            <a:extLst>
              <a:ext uri="{FF2B5EF4-FFF2-40B4-BE49-F238E27FC236}">
                <a16:creationId xmlns:a16="http://schemas.microsoft.com/office/drawing/2014/main" id="{5A56D62B-0532-8146-B8CF-C170D65ECE76}"/>
              </a:ext>
            </a:extLst>
          </p:cNvPr>
          <p:cNvSpPr txBox="1"/>
          <p:nvPr/>
        </p:nvSpPr>
        <p:spPr>
          <a:xfrm>
            <a:off x="5879876" y="2688916"/>
            <a:ext cx="421654" cy="166199"/>
          </a:xfrm>
          <a:prstGeom prst="rect">
            <a:avLst/>
          </a:prstGeom>
          <a:solidFill>
            <a:schemeClr val="bg1"/>
          </a:solidFill>
        </p:spPr>
        <p:txBody>
          <a:bodyPr wrap="none" lIns="0" tIns="0" rIns="0" bIns="0" rtlCol="0">
            <a:spAutoFit/>
          </a:bodyPr>
          <a:lstStyle/>
          <a:p>
            <a:pPr>
              <a:lnSpc>
                <a:spcPct val="90000"/>
              </a:lnSpc>
            </a:pPr>
            <a:r>
              <a:rPr lang="en-GB" sz="600" dirty="0">
                <a:latin typeface="Calibri" panose="020F0502020204030204" pitchFamily="34" charset="0"/>
                <a:ea typeface="Aileron" charset="0"/>
                <a:cs typeface="Calibri" panose="020F0502020204030204" pitchFamily="34" charset="0"/>
              </a:rPr>
              <a:t>enzalutamide</a:t>
            </a:r>
          </a:p>
          <a:p>
            <a:pPr>
              <a:lnSpc>
                <a:spcPct val="90000"/>
              </a:lnSpc>
            </a:pPr>
            <a:r>
              <a:rPr lang="en-GB" sz="600" dirty="0">
                <a:latin typeface="Calibri" panose="020F0502020204030204" pitchFamily="34" charset="0"/>
                <a:ea typeface="Aileron" charset="0"/>
                <a:cs typeface="Calibri" panose="020F0502020204030204" pitchFamily="34" charset="0"/>
              </a:rPr>
              <a:t>Placebo</a:t>
            </a:r>
          </a:p>
        </p:txBody>
      </p:sp>
      <p:cxnSp>
        <p:nvCxnSpPr>
          <p:cNvPr id="181" name="Straight Connector 180">
            <a:extLst>
              <a:ext uri="{FF2B5EF4-FFF2-40B4-BE49-F238E27FC236}">
                <a16:creationId xmlns:a16="http://schemas.microsoft.com/office/drawing/2014/main" id="{1CE5BD06-4305-CC45-894B-FFE859C3BE9D}"/>
              </a:ext>
            </a:extLst>
          </p:cNvPr>
          <p:cNvCxnSpPr>
            <a:cxnSpLocks/>
          </p:cNvCxnSpPr>
          <p:nvPr/>
        </p:nvCxnSpPr>
        <p:spPr>
          <a:xfrm>
            <a:off x="5689600" y="2731000"/>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8366AF69-DBFA-1E4F-AB3D-F07E15E8BDB9}"/>
              </a:ext>
            </a:extLst>
          </p:cNvPr>
          <p:cNvCxnSpPr>
            <a:cxnSpLocks/>
          </p:cNvCxnSpPr>
          <p:nvPr/>
        </p:nvCxnSpPr>
        <p:spPr>
          <a:xfrm>
            <a:off x="5689600" y="2810375"/>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EF732004-AEEE-7D40-8150-2F56D2C81EC1}"/>
              </a:ext>
            </a:extLst>
          </p:cNvPr>
          <p:cNvCxnSpPr/>
          <p:nvPr/>
        </p:nvCxnSpPr>
        <p:spPr>
          <a:xfrm>
            <a:off x="3139105" y="2688916"/>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60AF5C4A-915D-AE41-91FB-C01047D3FD28}"/>
              </a:ext>
            </a:extLst>
          </p:cNvPr>
          <p:cNvCxnSpPr>
            <a:cxnSpLocks/>
          </p:cNvCxnSpPr>
          <p:nvPr/>
        </p:nvCxnSpPr>
        <p:spPr>
          <a:xfrm flipH="1">
            <a:off x="3135776" y="3778097"/>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3292A8BD-5DBF-0946-A742-FDB368B8BAA7}"/>
              </a:ext>
            </a:extLst>
          </p:cNvPr>
          <p:cNvCxnSpPr>
            <a:cxnSpLocks/>
          </p:cNvCxnSpPr>
          <p:nvPr/>
        </p:nvCxnSpPr>
        <p:spPr>
          <a:xfrm flipH="1">
            <a:off x="3103105" y="27112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66BD7DAD-7D3B-A946-8DC1-20F0382B0EF4}"/>
              </a:ext>
            </a:extLst>
          </p:cNvPr>
          <p:cNvCxnSpPr>
            <a:cxnSpLocks/>
          </p:cNvCxnSpPr>
          <p:nvPr/>
        </p:nvCxnSpPr>
        <p:spPr>
          <a:xfrm flipH="1">
            <a:off x="3103105" y="280654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3B3CD598-263A-FE4F-9812-224A726AC1EC}"/>
              </a:ext>
            </a:extLst>
          </p:cNvPr>
          <p:cNvCxnSpPr>
            <a:cxnSpLocks/>
          </p:cNvCxnSpPr>
          <p:nvPr/>
        </p:nvCxnSpPr>
        <p:spPr>
          <a:xfrm flipH="1">
            <a:off x="3103105" y="290814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B4B4E869-B081-7B49-BDB0-2056EB9593B9}"/>
              </a:ext>
            </a:extLst>
          </p:cNvPr>
          <p:cNvCxnSpPr>
            <a:cxnSpLocks/>
          </p:cNvCxnSpPr>
          <p:nvPr/>
        </p:nvCxnSpPr>
        <p:spPr>
          <a:xfrm flipH="1">
            <a:off x="3103105" y="301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9B1BB3CA-64DE-5D47-B7DA-0C7312B17248}"/>
              </a:ext>
            </a:extLst>
          </p:cNvPr>
          <p:cNvCxnSpPr>
            <a:cxnSpLocks/>
          </p:cNvCxnSpPr>
          <p:nvPr/>
        </p:nvCxnSpPr>
        <p:spPr>
          <a:xfrm flipH="1">
            <a:off x="3103105" y="311134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F5FC308F-E050-CE4E-B8C0-7D36D5665F35}"/>
              </a:ext>
            </a:extLst>
          </p:cNvPr>
          <p:cNvCxnSpPr>
            <a:cxnSpLocks/>
          </p:cNvCxnSpPr>
          <p:nvPr/>
        </p:nvCxnSpPr>
        <p:spPr>
          <a:xfrm flipH="1">
            <a:off x="3103105" y="321612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CA8F8463-05D2-394C-8F71-EABB02BA5778}"/>
              </a:ext>
            </a:extLst>
          </p:cNvPr>
          <p:cNvCxnSpPr>
            <a:cxnSpLocks/>
          </p:cNvCxnSpPr>
          <p:nvPr/>
        </p:nvCxnSpPr>
        <p:spPr>
          <a:xfrm flipH="1">
            <a:off x="3103105" y="332724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BC4D5B69-1475-D04F-AE53-12E7C82C81FE}"/>
              </a:ext>
            </a:extLst>
          </p:cNvPr>
          <p:cNvCxnSpPr>
            <a:cxnSpLocks/>
          </p:cNvCxnSpPr>
          <p:nvPr/>
        </p:nvCxnSpPr>
        <p:spPr>
          <a:xfrm flipH="1">
            <a:off x="3103105" y="343433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139AC136-A496-E641-9A60-AB9A598B54C0}"/>
              </a:ext>
            </a:extLst>
          </p:cNvPr>
          <p:cNvCxnSpPr>
            <a:cxnSpLocks/>
          </p:cNvCxnSpPr>
          <p:nvPr/>
        </p:nvCxnSpPr>
        <p:spPr>
          <a:xfrm flipH="1">
            <a:off x="3103105" y="35494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ACFC6CD6-E358-4A45-BA2E-B06D4BBF1AAD}"/>
              </a:ext>
            </a:extLst>
          </p:cNvPr>
          <p:cNvCxnSpPr>
            <a:cxnSpLocks/>
          </p:cNvCxnSpPr>
          <p:nvPr/>
        </p:nvCxnSpPr>
        <p:spPr>
          <a:xfrm flipH="1">
            <a:off x="3103105" y="3660899"/>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EE0581AE-D0F8-0A4B-B5CC-1CFF4551DA48}"/>
              </a:ext>
            </a:extLst>
          </p:cNvPr>
          <p:cNvCxnSpPr>
            <a:cxnSpLocks/>
          </p:cNvCxnSpPr>
          <p:nvPr/>
        </p:nvCxnSpPr>
        <p:spPr>
          <a:xfrm flipH="1">
            <a:off x="3103105" y="3778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F0C11160-B79C-6045-8D32-0E394356F279}"/>
              </a:ext>
            </a:extLst>
          </p:cNvPr>
          <p:cNvCxnSpPr>
            <a:cxnSpLocks/>
          </p:cNvCxnSpPr>
          <p:nvPr/>
        </p:nvCxnSpPr>
        <p:spPr>
          <a:xfrm rot="16200000" flipH="1">
            <a:off x="312110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2D241523-B907-0A41-BAB4-EF30BA6F9F35}"/>
              </a:ext>
            </a:extLst>
          </p:cNvPr>
          <p:cNvCxnSpPr>
            <a:cxnSpLocks/>
          </p:cNvCxnSpPr>
          <p:nvPr/>
        </p:nvCxnSpPr>
        <p:spPr>
          <a:xfrm rot="16200000" flipH="1">
            <a:off x="335710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D27B43B1-B6E1-5F40-ACFF-37C08A2F37BD}"/>
              </a:ext>
            </a:extLst>
          </p:cNvPr>
          <p:cNvCxnSpPr>
            <a:cxnSpLocks/>
          </p:cNvCxnSpPr>
          <p:nvPr/>
        </p:nvCxnSpPr>
        <p:spPr>
          <a:xfrm rot="16200000" flipH="1">
            <a:off x="358527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7357C8B3-0C7E-A042-92CA-D0537864F882}"/>
              </a:ext>
            </a:extLst>
          </p:cNvPr>
          <p:cNvCxnSpPr>
            <a:cxnSpLocks/>
          </p:cNvCxnSpPr>
          <p:nvPr/>
        </p:nvCxnSpPr>
        <p:spPr>
          <a:xfrm rot="16200000" flipH="1">
            <a:off x="3804706"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2B5993D8-518E-5746-94E3-4051F1F13F22}"/>
              </a:ext>
            </a:extLst>
          </p:cNvPr>
          <p:cNvCxnSpPr>
            <a:cxnSpLocks/>
          </p:cNvCxnSpPr>
          <p:nvPr/>
        </p:nvCxnSpPr>
        <p:spPr>
          <a:xfrm rot="16200000" flipH="1">
            <a:off x="4026458"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53C3FBCF-AD4F-604F-9597-EDC561E99F5D}"/>
              </a:ext>
            </a:extLst>
          </p:cNvPr>
          <p:cNvCxnSpPr>
            <a:cxnSpLocks/>
          </p:cNvCxnSpPr>
          <p:nvPr/>
        </p:nvCxnSpPr>
        <p:spPr>
          <a:xfrm rot="16200000" flipH="1">
            <a:off x="4250147"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3A1B1D85-278E-A94B-BB56-8D6FF510B4B1}"/>
              </a:ext>
            </a:extLst>
          </p:cNvPr>
          <p:cNvCxnSpPr>
            <a:cxnSpLocks/>
          </p:cNvCxnSpPr>
          <p:nvPr/>
        </p:nvCxnSpPr>
        <p:spPr>
          <a:xfrm rot="16200000" flipH="1">
            <a:off x="4474282"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DA626493-093B-2F4F-A2E4-5CCD70CA1182}"/>
              </a:ext>
            </a:extLst>
          </p:cNvPr>
          <p:cNvCxnSpPr>
            <a:cxnSpLocks/>
          </p:cNvCxnSpPr>
          <p:nvPr/>
        </p:nvCxnSpPr>
        <p:spPr>
          <a:xfrm rot="16200000" flipH="1">
            <a:off x="4700130"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14471A48-F2F5-D34E-A1AD-53167FBA72A3}"/>
              </a:ext>
            </a:extLst>
          </p:cNvPr>
          <p:cNvCxnSpPr>
            <a:cxnSpLocks/>
          </p:cNvCxnSpPr>
          <p:nvPr/>
        </p:nvCxnSpPr>
        <p:spPr>
          <a:xfrm rot="16200000" flipH="1">
            <a:off x="4923454"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AFF32383-5C20-BE4D-AA46-74021BE59846}"/>
              </a:ext>
            </a:extLst>
          </p:cNvPr>
          <p:cNvCxnSpPr>
            <a:cxnSpLocks/>
          </p:cNvCxnSpPr>
          <p:nvPr/>
        </p:nvCxnSpPr>
        <p:spPr>
          <a:xfrm rot="16200000" flipH="1">
            <a:off x="5150439"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83FACCA8-3133-CD4D-AE2E-10F3DE5BA1DB}"/>
              </a:ext>
            </a:extLst>
          </p:cNvPr>
          <p:cNvCxnSpPr>
            <a:cxnSpLocks/>
          </p:cNvCxnSpPr>
          <p:nvPr/>
        </p:nvCxnSpPr>
        <p:spPr>
          <a:xfrm rot="16200000" flipH="1">
            <a:off x="537005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FDDA02A6-98E6-4F41-B2A5-055CDA87938F}"/>
              </a:ext>
            </a:extLst>
          </p:cNvPr>
          <p:cNvCxnSpPr>
            <a:cxnSpLocks/>
          </p:cNvCxnSpPr>
          <p:nvPr/>
        </p:nvCxnSpPr>
        <p:spPr>
          <a:xfrm rot="16200000" flipH="1">
            <a:off x="5592489"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DD1117DE-F39E-E649-8AFF-29DA1AA26BB2}"/>
              </a:ext>
            </a:extLst>
          </p:cNvPr>
          <p:cNvCxnSpPr>
            <a:cxnSpLocks/>
          </p:cNvCxnSpPr>
          <p:nvPr/>
        </p:nvCxnSpPr>
        <p:spPr>
          <a:xfrm rot="16200000" flipH="1">
            <a:off x="5817730"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0414D1DE-7C00-BB42-8603-5727D8AAC008}"/>
              </a:ext>
            </a:extLst>
          </p:cNvPr>
          <p:cNvCxnSpPr>
            <a:cxnSpLocks/>
          </p:cNvCxnSpPr>
          <p:nvPr/>
        </p:nvCxnSpPr>
        <p:spPr>
          <a:xfrm rot="16200000" flipH="1">
            <a:off x="604315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44B227FF-37DC-0C4A-9A60-00AB68983030}"/>
              </a:ext>
            </a:extLst>
          </p:cNvPr>
          <p:cNvCxnSpPr>
            <a:cxnSpLocks/>
          </p:cNvCxnSpPr>
          <p:nvPr/>
        </p:nvCxnSpPr>
        <p:spPr>
          <a:xfrm rot="16200000" flipH="1">
            <a:off x="626540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421112F9-09F9-5E41-8997-558F395FD240}"/>
              </a:ext>
            </a:extLst>
          </p:cNvPr>
          <p:cNvCxnSpPr>
            <a:cxnSpLocks/>
          </p:cNvCxnSpPr>
          <p:nvPr/>
        </p:nvCxnSpPr>
        <p:spPr>
          <a:xfrm flipH="1">
            <a:off x="3143250" y="3216122"/>
            <a:ext cx="3155950"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16" name="TextBox 215">
            <a:extLst>
              <a:ext uri="{FF2B5EF4-FFF2-40B4-BE49-F238E27FC236}">
                <a16:creationId xmlns:a16="http://schemas.microsoft.com/office/drawing/2014/main" id="{C55C84AE-2252-7343-8BDF-B2AEFEAC1913}"/>
              </a:ext>
            </a:extLst>
          </p:cNvPr>
          <p:cNvSpPr txBox="1"/>
          <p:nvPr/>
        </p:nvSpPr>
        <p:spPr>
          <a:xfrm>
            <a:off x="3235381" y="5298546"/>
            <a:ext cx="847989" cy="166199"/>
          </a:xfrm>
          <a:prstGeom prst="rect">
            <a:avLst/>
          </a:prstGeom>
          <a:solidFill>
            <a:schemeClr val="bg1"/>
          </a:solidFill>
        </p:spPr>
        <p:txBody>
          <a:bodyPr wrap="none" lIns="0" tIns="0" rIns="0" bIns="0" rtlCol="0">
            <a:spAutoFit/>
          </a:bodyPr>
          <a:lstStyle/>
          <a:p>
            <a:pPr>
              <a:lnSpc>
                <a:spcPct val="90000"/>
              </a:lnSpc>
            </a:pPr>
            <a:r>
              <a:rPr lang="en-GB" sz="600" dirty="0">
                <a:latin typeface="Calibri" panose="020F0502020204030204" pitchFamily="34" charset="0"/>
                <a:ea typeface="Aileron" charset="0"/>
                <a:cs typeface="Calibri" panose="020F0502020204030204" pitchFamily="34" charset="0"/>
              </a:rPr>
              <a:t>HR 0.41 (95% CI 0.34–0.50)</a:t>
            </a:r>
            <a:br>
              <a:rPr lang="en-GB" sz="600" dirty="0">
                <a:latin typeface="Calibri" panose="020F0502020204030204" pitchFamily="34" charset="0"/>
                <a:ea typeface="Aileron" charset="0"/>
                <a:cs typeface="Calibri" panose="020F0502020204030204" pitchFamily="34" charset="0"/>
              </a:rPr>
            </a:br>
            <a:r>
              <a:rPr lang="en-GB" sz="600" dirty="0">
                <a:latin typeface="Calibri" panose="020F0502020204030204" pitchFamily="34" charset="0"/>
                <a:ea typeface="Aileron" charset="0"/>
                <a:cs typeface="Calibri" panose="020F0502020204030204" pitchFamily="34" charset="0"/>
              </a:rPr>
              <a:t>P &lt; 0.001</a:t>
            </a:r>
          </a:p>
        </p:txBody>
      </p:sp>
      <p:sp>
        <p:nvSpPr>
          <p:cNvPr id="217" name="TextBox 216">
            <a:extLst>
              <a:ext uri="{FF2B5EF4-FFF2-40B4-BE49-F238E27FC236}">
                <a16:creationId xmlns:a16="http://schemas.microsoft.com/office/drawing/2014/main" id="{C0D1B445-FAFB-564E-AC26-7A051099D96E}"/>
              </a:ext>
            </a:extLst>
          </p:cNvPr>
          <p:cNvSpPr txBox="1"/>
          <p:nvPr/>
        </p:nvSpPr>
        <p:spPr>
          <a:xfrm>
            <a:off x="2641577" y="2235064"/>
            <a:ext cx="407163" cy="249299"/>
          </a:xfrm>
          <a:prstGeom prst="rect">
            <a:avLst/>
          </a:prstGeom>
          <a:noFill/>
        </p:spPr>
        <p:txBody>
          <a:bodyPr wrap="none" lIns="0" tIns="0" rIns="0" bIns="0" rtlCol="0">
            <a:spAutoFit/>
          </a:bodyPr>
          <a:lstStyle/>
          <a:p>
            <a:pPr algn="r">
              <a:lnSpc>
                <a:spcPct val="90000"/>
              </a:lnSpc>
            </a:pPr>
            <a:r>
              <a:rPr lang="en-GB" sz="600" b="1" u="sng" dirty="0">
                <a:latin typeface="Calibri" panose="020F0502020204030204" pitchFamily="34" charset="0"/>
                <a:ea typeface="Aileron" charset="0"/>
                <a:cs typeface="Calibri" panose="020F0502020204030204" pitchFamily="34" charset="0"/>
              </a:rPr>
              <a:t>No. at risk</a:t>
            </a:r>
          </a:p>
          <a:p>
            <a:pPr algn="r">
              <a:lnSpc>
                <a:spcPct val="90000"/>
              </a:lnSpc>
            </a:pPr>
            <a:r>
              <a:rPr lang="en-GB" sz="600" b="1" dirty="0">
                <a:latin typeface="Calibri" panose="020F0502020204030204" pitchFamily="34" charset="0"/>
                <a:ea typeface="Aileron" charset="0"/>
                <a:cs typeface="Calibri" panose="020F0502020204030204" pitchFamily="34" charset="0"/>
              </a:rPr>
              <a:t>apalutamide</a:t>
            </a:r>
            <a:br>
              <a:rPr lang="en-GB" sz="600" b="1" dirty="0">
                <a:latin typeface="Calibri" panose="020F0502020204030204" pitchFamily="34" charset="0"/>
                <a:ea typeface="Aileron" charset="0"/>
                <a:cs typeface="Calibri" panose="020F0502020204030204" pitchFamily="34" charset="0"/>
              </a:rPr>
            </a:br>
            <a:r>
              <a:rPr lang="en-GB" sz="600" b="1" dirty="0">
                <a:latin typeface="Calibri" panose="020F0502020204030204" pitchFamily="34" charset="0"/>
                <a:ea typeface="Aileron" charset="0"/>
                <a:cs typeface="Calibri" panose="020F0502020204030204" pitchFamily="34" charset="0"/>
              </a:rPr>
              <a:t>Placebo</a:t>
            </a:r>
          </a:p>
        </p:txBody>
      </p:sp>
      <p:sp>
        <p:nvSpPr>
          <p:cNvPr id="218" name="TextBox 217">
            <a:extLst>
              <a:ext uri="{FF2B5EF4-FFF2-40B4-BE49-F238E27FC236}">
                <a16:creationId xmlns:a16="http://schemas.microsoft.com/office/drawing/2014/main" id="{C37EB050-6EDD-F349-A25A-22F79DA1417D}"/>
              </a:ext>
            </a:extLst>
          </p:cNvPr>
          <p:cNvSpPr txBox="1"/>
          <p:nvPr/>
        </p:nvSpPr>
        <p:spPr>
          <a:xfrm>
            <a:off x="3087933" y="2318164"/>
            <a:ext cx="115416" cy="166199"/>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806</a:t>
            </a:r>
          </a:p>
          <a:p>
            <a:pPr algn="ctr">
              <a:lnSpc>
                <a:spcPct val="90000"/>
              </a:lnSpc>
            </a:pPr>
            <a:r>
              <a:rPr lang="en-GB" sz="600" dirty="0">
                <a:latin typeface="Calibri" panose="020F0502020204030204" pitchFamily="34" charset="0"/>
                <a:ea typeface="Aileron" charset="0"/>
                <a:cs typeface="Calibri" panose="020F0502020204030204" pitchFamily="34" charset="0"/>
              </a:rPr>
              <a:t>401</a:t>
            </a:r>
          </a:p>
        </p:txBody>
      </p:sp>
      <p:sp>
        <p:nvSpPr>
          <p:cNvPr id="219" name="TextBox 218">
            <a:extLst>
              <a:ext uri="{FF2B5EF4-FFF2-40B4-BE49-F238E27FC236}">
                <a16:creationId xmlns:a16="http://schemas.microsoft.com/office/drawing/2014/main" id="{AD5297B2-B25A-844C-9DBB-BC946C1788B3}"/>
              </a:ext>
            </a:extLst>
          </p:cNvPr>
          <p:cNvSpPr txBox="1"/>
          <p:nvPr/>
        </p:nvSpPr>
        <p:spPr>
          <a:xfrm>
            <a:off x="3363829" y="2318164"/>
            <a:ext cx="115416" cy="166199"/>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713</a:t>
            </a:r>
          </a:p>
          <a:p>
            <a:pPr algn="ctr">
              <a:lnSpc>
                <a:spcPct val="90000"/>
              </a:lnSpc>
            </a:pPr>
            <a:r>
              <a:rPr lang="en-GB" sz="600" dirty="0">
                <a:latin typeface="Calibri" panose="020F0502020204030204" pitchFamily="34" charset="0"/>
                <a:ea typeface="Aileron" charset="0"/>
                <a:cs typeface="Calibri" panose="020F0502020204030204" pitchFamily="34" charset="0"/>
              </a:rPr>
              <a:t>291</a:t>
            </a:r>
          </a:p>
        </p:txBody>
      </p:sp>
      <p:sp>
        <p:nvSpPr>
          <p:cNvPr id="222" name="TextBox 221">
            <a:extLst>
              <a:ext uri="{FF2B5EF4-FFF2-40B4-BE49-F238E27FC236}">
                <a16:creationId xmlns:a16="http://schemas.microsoft.com/office/drawing/2014/main" id="{B9164324-BC31-D942-8EB9-3E28011DC98D}"/>
              </a:ext>
            </a:extLst>
          </p:cNvPr>
          <p:cNvSpPr txBox="1"/>
          <p:nvPr/>
        </p:nvSpPr>
        <p:spPr>
          <a:xfrm>
            <a:off x="3672319" y="2318164"/>
            <a:ext cx="11541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652</a:t>
            </a:r>
          </a:p>
          <a:p>
            <a:pPr algn="ctr">
              <a:lnSpc>
                <a:spcPct val="90000"/>
              </a:lnSpc>
            </a:pPr>
            <a:r>
              <a:rPr lang="en-GB" sz="600" dirty="0">
                <a:latin typeface="Calibri" panose="020F0502020204030204" pitchFamily="34" charset="0"/>
                <a:ea typeface="Aileron" charset="0"/>
                <a:cs typeface="Calibri" panose="020F0502020204030204" pitchFamily="34" charset="0"/>
              </a:rPr>
              <a:t>220</a:t>
            </a:r>
          </a:p>
        </p:txBody>
      </p:sp>
      <p:sp>
        <p:nvSpPr>
          <p:cNvPr id="223" name="TextBox 222">
            <a:extLst>
              <a:ext uri="{FF2B5EF4-FFF2-40B4-BE49-F238E27FC236}">
                <a16:creationId xmlns:a16="http://schemas.microsoft.com/office/drawing/2014/main" id="{73CD63E1-8731-464F-AE72-9357A49000A0}"/>
              </a:ext>
            </a:extLst>
          </p:cNvPr>
          <p:cNvSpPr txBox="1"/>
          <p:nvPr/>
        </p:nvSpPr>
        <p:spPr>
          <a:xfrm>
            <a:off x="3922378" y="2318164"/>
            <a:ext cx="11541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514</a:t>
            </a:r>
          </a:p>
          <a:p>
            <a:pPr algn="ctr">
              <a:lnSpc>
                <a:spcPct val="90000"/>
              </a:lnSpc>
            </a:pPr>
            <a:r>
              <a:rPr lang="en-GB" sz="600" dirty="0">
                <a:latin typeface="Calibri" panose="020F0502020204030204" pitchFamily="34" charset="0"/>
                <a:ea typeface="Aileron" charset="0"/>
                <a:cs typeface="Calibri" panose="020F0502020204030204" pitchFamily="34" charset="0"/>
              </a:rPr>
              <a:t>153</a:t>
            </a:r>
          </a:p>
        </p:txBody>
      </p:sp>
      <p:sp>
        <p:nvSpPr>
          <p:cNvPr id="224" name="TextBox 223">
            <a:extLst>
              <a:ext uri="{FF2B5EF4-FFF2-40B4-BE49-F238E27FC236}">
                <a16:creationId xmlns:a16="http://schemas.microsoft.com/office/drawing/2014/main" id="{AF52CDC5-B1AE-4442-BC33-35600F6BEFAA}"/>
              </a:ext>
            </a:extLst>
          </p:cNvPr>
          <p:cNvSpPr txBox="1"/>
          <p:nvPr/>
        </p:nvSpPr>
        <p:spPr>
          <a:xfrm>
            <a:off x="4231102" y="2318164"/>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398</a:t>
            </a:r>
          </a:p>
          <a:p>
            <a:pPr algn="r">
              <a:lnSpc>
                <a:spcPct val="90000"/>
              </a:lnSpc>
            </a:pPr>
            <a:r>
              <a:rPr lang="en-GB" sz="600" dirty="0">
                <a:latin typeface="Calibri" panose="020F0502020204030204" pitchFamily="34" charset="0"/>
                <a:ea typeface="Aileron" charset="0"/>
                <a:cs typeface="Calibri" panose="020F0502020204030204" pitchFamily="34" charset="0"/>
              </a:rPr>
              <a:t>91</a:t>
            </a:r>
          </a:p>
        </p:txBody>
      </p:sp>
      <p:sp>
        <p:nvSpPr>
          <p:cNvPr id="226" name="TextBox 225">
            <a:extLst>
              <a:ext uri="{FF2B5EF4-FFF2-40B4-BE49-F238E27FC236}">
                <a16:creationId xmlns:a16="http://schemas.microsoft.com/office/drawing/2014/main" id="{9C30D496-1394-7E4C-82E2-4F0CCF926571}"/>
              </a:ext>
            </a:extLst>
          </p:cNvPr>
          <p:cNvSpPr txBox="1"/>
          <p:nvPr/>
        </p:nvSpPr>
        <p:spPr>
          <a:xfrm>
            <a:off x="4525880" y="2318164"/>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282</a:t>
            </a:r>
          </a:p>
          <a:p>
            <a:pPr algn="r">
              <a:lnSpc>
                <a:spcPct val="90000"/>
              </a:lnSpc>
            </a:pPr>
            <a:r>
              <a:rPr lang="en-GB" sz="600" dirty="0">
                <a:latin typeface="Calibri" panose="020F0502020204030204" pitchFamily="34" charset="0"/>
                <a:ea typeface="Aileron" charset="0"/>
                <a:cs typeface="Calibri" panose="020F0502020204030204" pitchFamily="34" charset="0"/>
              </a:rPr>
              <a:t>58</a:t>
            </a:r>
          </a:p>
        </p:txBody>
      </p:sp>
      <p:sp>
        <p:nvSpPr>
          <p:cNvPr id="228" name="TextBox 227">
            <a:extLst>
              <a:ext uri="{FF2B5EF4-FFF2-40B4-BE49-F238E27FC236}">
                <a16:creationId xmlns:a16="http://schemas.microsoft.com/office/drawing/2014/main" id="{350F8691-284E-7041-A22D-BC2890E84EBD}"/>
              </a:ext>
            </a:extLst>
          </p:cNvPr>
          <p:cNvSpPr txBox="1"/>
          <p:nvPr/>
        </p:nvSpPr>
        <p:spPr>
          <a:xfrm>
            <a:off x="4811317" y="2318164"/>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180</a:t>
            </a:r>
          </a:p>
          <a:p>
            <a:pPr algn="r">
              <a:lnSpc>
                <a:spcPct val="90000"/>
              </a:lnSpc>
            </a:pPr>
            <a:r>
              <a:rPr lang="en-GB" sz="600" dirty="0">
                <a:latin typeface="Calibri" panose="020F0502020204030204" pitchFamily="34" charset="0"/>
                <a:ea typeface="Aileron" charset="0"/>
                <a:cs typeface="Calibri" panose="020F0502020204030204" pitchFamily="34" charset="0"/>
              </a:rPr>
              <a:t>34</a:t>
            </a:r>
          </a:p>
        </p:txBody>
      </p:sp>
      <p:sp>
        <p:nvSpPr>
          <p:cNvPr id="230" name="TextBox 229">
            <a:extLst>
              <a:ext uri="{FF2B5EF4-FFF2-40B4-BE49-F238E27FC236}">
                <a16:creationId xmlns:a16="http://schemas.microsoft.com/office/drawing/2014/main" id="{7598A19D-A949-954F-8BDA-D64A0D752975}"/>
              </a:ext>
            </a:extLst>
          </p:cNvPr>
          <p:cNvSpPr txBox="1"/>
          <p:nvPr/>
        </p:nvSpPr>
        <p:spPr>
          <a:xfrm>
            <a:off x="5109837" y="2318164"/>
            <a:ext cx="7694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96</a:t>
            </a:r>
          </a:p>
          <a:p>
            <a:pPr algn="ctr">
              <a:lnSpc>
                <a:spcPct val="90000"/>
              </a:lnSpc>
            </a:pPr>
            <a:r>
              <a:rPr lang="en-GB" sz="600" dirty="0">
                <a:latin typeface="Calibri" panose="020F0502020204030204" pitchFamily="34" charset="0"/>
                <a:ea typeface="Aileron" charset="0"/>
                <a:cs typeface="Calibri" panose="020F0502020204030204" pitchFamily="34" charset="0"/>
              </a:rPr>
              <a:t>13</a:t>
            </a:r>
          </a:p>
        </p:txBody>
      </p:sp>
      <p:sp>
        <p:nvSpPr>
          <p:cNvPr id="231" name="TextBox 230">
            <a:extLst>
              <a:ext uri="{FF2B5EF4-FFF2-40B4-BE49-F238E27FC236}">
                <a16:creationId xmlns:a16="http://schemas.microsoft.com/office/drawing/2014/main" id="{309EAB7F-71C8-5A4C-B499-3C3DFF0A68CE}"/>
              </a:ext>
            </a:extLst>
          </p:cNvPr>
          <p:cNvSpPr txBox="1"/>
          <p:nvPr/>
        </p:nvSpPr>
        <p:spPr>
          <a:xfrm>
            <a:off x="5390366" y="2318164"/>
            <a:ext cx="76944"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36</a:t>
            </a:r>
          </a:p>
          <a:p>
            <a:pPr algn="r">
              <a:lnSpc>
                <a:spcPct val="90000"/>
              </a:lnSpc>
            </a:pPr>
            <a:r>
              <a:rPr lang="en-GB" sz="600" dirty="0">
                <a:latin typeface="Calibri" panose="020F0502020204030204" pitchFamily="34" charset="0"/>
                <a:ea typeface="Aileron" charset="0"/>
                <a:cs typeface="Calibri" panose="020F0502020204030204" pitchFamily="34" charset="0"/>
              </a:rPr>
              <a:t>5</a:t>
            </a:r>
          </a:p>
        </p:txBody>
      </p:sp>
      <p:sp>
        <p:nvSpPr>
          <p:cNvPr id="233" name="TextBox 232">
            <a:extLst>
              <a:ext uri="{FF2B5EF4-FFF2-40B4-BE49-F238E27FC236}">
                <a16:creationId xmlns:a16="http://schemas.microsoft.com/office/drawing/2014/main" id="{C0F70A99-97CC-CF48-BE07-571FF0C7E93E}"/>
              </a:ext>
            </a:extLst>
          </p:cNvPr>
          <p:cNvSpPr txBox="1"/>
          <p:nvPr/>
        </p:nvSpPr>
        <p:spPr>
          <a:xfrm>
            <a:off x="5673805" y="2318164"/>
            <a:ext cx="76944"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16</a:t>
            </a:r>
          </a:p>
          <a:p>
            <a:pPr algn="r">
              <a:lnSpc>
                <a:spcPct val="90000"/>
              </a:lnSpc>
            </a:pPr>
            <a:r>
              <a:rPr lang="en-GB" sz="600" dirty="0">
                <a:latin typeface="Calibri" panose="020F0502020204030204" pitchFamily="34" charset="0"/>
                <a:ea typeface="Aileron" charset="0"/>
                <a:cs typeface="Calibri" panose="020F0502020204030204" pitchFamily="34" charset="0"/>
              </a:rPr>
              <a:t>1</a:t>
            </a:r>
          </a:p>
        </p:txBody>
      </p:sp>
      <p:sp>
        <p:nvSpPr>
          <p:cNvPr id="236" name="TextBox 235">
            <a:extLst>
              <a:ext uri="{FF2B5EF4-FFF2-40B4-BE49-F238E27FC236}">
                <a16:creationId xmlns:a16="http://schemas.microsoft.com/office/drawing/2014/main" id="{9CB6CAF2-955B-2544-9859-EEF52DF5C94B}"/>
              </a:ext>
            </a:extLst>
          </p:cNvPr>
          <p:cNvSpPr txBox="1"/>
          <p:nvPr/>
        </p:nvSpPr>
        <p:spPr>
          <a:xfrm>
            <a:off x="6253780" y="2318164"/>
            <a:ext cx="3847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0</a:t>
            </a:r>
          </a:p>
          <a:p>
            <a:pPr algn="ct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237" name="TextBox 236">
            <a:extLst>
              <a:ext uri="{FF2B5EF4-FFF2-40B4-BE49-F238E27FC236}">
                <a16:creationId xmlns:a16="http://schemas.microsoft.com/office/drawing/2014/main" id="{717872D2-A05D-6347-AF06-7FC3AF16FFC3}"/>
              </a:ext>
            </a:extLst>
          </p:cNvPr>
          <p:cNvSpPr txBox="1"/>
          <p:nvPr/>
        </p:nvSpPr>
        <p:spPr>
          <a:xfrm>
            <a:off x="3123230" y="2092106"/>
            <a:ext cx="38472" cy="83100"/>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238" name="TextBox 237">
            <a:extLst>
              <a:ext uri="{FF2B5EF4-FFF2-40B4-BE49-F238E27FC236}">
                <a16:creationId xmlns:a16="http://schemas.microsoft.com/office/drawing/2014/main" id="{BE61185E-2913-C74A-BEC8-23D7FD471418}"/>
              </a:ext>
            </a:extLst>
          </p:cNvPr>
          <p:cNvSpPr txBox="1"/>
          <p:nvPr/>
        </p:nvSpPr>
        <p:spPr>
          <a:xfrm>
            <a:off x="3694730" y="2092106"/>
            <a:ext cx="38472" cy="83100"/>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8</a:t>
            </a:r>
          </a:p>
        </p:txBody>
      </p:sp>
      <p:sp>
        <p:nvSpPr>
          <p:cNvPr id="239" name="TextBox 238">
            <a:extLst>
              <a:ext uri="{FF2B5EF4-FFF2-40B4-BE49-F238E27FC236}">
                <a16:creationId xmlns:a16="http://schemas.microsoft.com/office/drawing/2014/main" id="{475BAE9D-B072-6248-AC39-E817AE64446C}"/>
              </a:ext>
            </a:extLst>
          </p:cNvPr>
          <p:cNvSpPr txBox="1"/>
          <p:nvPr/>
        </p:nvSpPr>
        <p:spPr>
          <a:xfrm>
            <a:off x="3405805" y="2092106"/>
            <a:ext cx="38472" cy="83100"/>
          </a:xfrm>
          <a:prstGeom prst="rect">
            <a:avLst/>
          </a:prstGeom>
          <a:no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a:t>
            </a:r>
          </a:p>
        </p:txBody>
      </p:sp>
      <p:sp>
        <p:nvSpPr>
          <p:cNvPr id="240" name="TextBox 239">
            <a:extLst>
              <a:ext uri="{FF2B5EF4-FFF2-40B4-BE49-F238E27FC236}">
                <a16:creationId xmlns:a16="http://schemas.microsoft.com/office/drawing/2014/main" id="{53DF01FC-E407-9A46-84D7-78F975610475}"/>
              </a:ext>
            </a:extLst>
          </p:cNvPr>
          <p:cNvSpPr txBox="1"/>
          <p:nvPr/>
        </p:nvSpPr>
        <p:spPr>
          <a:xfrm>
            <a:off x="4244613" y="2092106"/>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16</a:t>
            </a:r>
          </a:p>
        </p:txBody>
      </p:sp>
      <p:sp>
        <p:nvSpPr>
          <p:cNvPr id="241" name="TextBox 240">
            <a:extLst>
              <a:ext uri="{FF2B5EF4-FFF2-40B4-BE49-F238E27FC236}">
                <a16:creationId xmlns:a16="http://schemas.microsoft.com/office/drawing/2014/main" id="{06260537-7393-184C-9203-2CB3F842ACDE}"/>
              </a:ext>
            </a:extLst>
          </p:cNvPr>
          <p:cNvSpPr txBox="1"/>
          <p:nvPr/>
        </p:nvSpPr>
        <p:spPr>
          <a:xfrm>
            <a:off x="3958069" y="2092106"/>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12</a:t>
            </a:r>
          </a:p>
        </p:txBody>
      </p:sp>
      <p:sp>
        <p:nvSpPr>
          <p:cNvPr id="242" name="TextBox 241">
            <a:extLst>
              <a:ext uri="{FF2B5EF4-FFF2-40B4-BE49-F238E27FC236}">
                <a16:creationId xmlns:a16="http://schemas.microsoft.com/office/drawing/2014/main" id="{F48AD6B1-32C9-B140-A2A6-0E1C9ACB6CF9}"/>
              </a:ext>
            </a:extLst>
          </p:cNvPr>
          <p:cNvSpPr txBox="1"/>
          <p:nvPr/>
        </p:nvSpPr>
        <p:spPr>
          <a:xfrm>
            <a:off x="4527982" y="2092106"/>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20</a:t>
            </a:r>
          </a:p>
        </p:txBody>
      </p:sp>
      <p:sp>
        <p:nvSpPr>
          <p:cNvPr id="243" name="TextBox 242">
            <a:extLst>
              <a:ext uri="{FF2B5EF4-FFF2-40B4-BE49-F238E27FC236}">
                <a16:creationId xmlns:a16="http://schemas.microsoft.com/office/drawing/2014/main" id="{3A951950-C51F-3146-8AAD-9DBDF69449E3}"/>
              </a:ext>
            </a:extLst>
          </p:cNvPr>
          <p:cNvSpPr txBox="1"/>
          <p:nvPr/>
        </p:nvSpPr>
        <p:spPr>
          <a:xfrm>
            <a:off x="5097895" y="2092106"/>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28</a:t>
            </a:r>
          </a:p>
        </p:txBody>
      </p:sp>
      <p:sp>
        <p:nvSpPr>
          <p:cNvPr id="244" name="TextBox 243">
            <a:extLst>
              <a:ext uri="{FF2B5EF4-FFF2-40B4-BE49-F238E27FC236}">
                <a16:creationId xmlns:a16="http://schemas.microsoft.com/office/drawing/2014/main" id="{47E8D0E3-A8CB-3F42-B264-36C72A3D8FB8}"/>
              </a:ext>
            </a:extLst>
          </p:cNvPr>
          <p:cNvSpPr txBox="1"/>
          <p:nvPr/>
        </p:nvSpPr>
        <p:spPr>
          <a:xfrm>
            <a:off x="4814526" y="2092106"/>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24</a:t>
            </a:r>
          </a:p>
        </p:txBody>
      </p:sp>
      <p:sp>
        <p:nvSpPr>
          <p:cNvPr id="245" name="TextBox 244">
            <a:extLst>
              <a:ext uri="{FF2B5EF4-FFF2-40B4-BE49-F238E27FC236}">
                <a16:creationId xmlns:a16="http://schemas.microsoft.com/office/drawing/2014/main" id="{2419ACCC-54A7-2F42-A025-D66AB2002D2D}"/>
              </a:ext>
            </a:extLst>
          </p:cNvPr>
          <p:cNvSpPr txBox="1"/>
          <p:nvPr/>
        </p:nvSpPr>
        <p:spPr>
          <a:xfrm>
            <a:off x="5387614" y="2092106"/>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32</a:t>
            </a:r>
          </a:p>
        </p:txBody>
      </p:sp>
      <p:sp>
        <p:nvSpPr>
          <p:cNvPr id="246" name="TextBox 245">
            <a:extLst>
              <a:ext uri="{FF2B5EF4-FFF2-40B4-BE49-F238E27FC236}">
                <a16:creationId xmlns:a16="http://schemas.microsoft.com/office/drawing/2014/main" id="{7051D306-3E88-A34F-8962-9EDF4A25E093}"/>
              </a:ext>
            </a:extLst>
          </p:cNvPr>
          <p:cNvSpPr txBox="1"/>
          <p:nvPr/>
        </p:nvSpPr>
        <p:spPr>
          <a:xfrm>
            <a:off x="5670983" y="2092106"/>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36</a:t>
            </a:r>
          </a:p>
        </p:txBody>
      </p:sp>
      <p:sp>
        <p:nvSpPr>
          <p:cNvPr id="247" name="TextBox 246">
            <a:extLst>
              <a:ext uri="{FF2B5EF4-FFF2-40B4-BE49-F238E27FC236}">
                <a16:creationId xmlns:a16="http://schemas.microsoft.com/office/drawing/2014/main" id="{0288F954-A012-3D40-81CC-8409DD86F961}"/>
              </a:ext>
            </a:extLst>
          </p:cNvPr>
          <p:cNvSpPr txBox="1"/>
          <p:nvPr/>
        </p:nvSpPr>
        <p:spPr>
          <a:xfrm>
            <a:off x="5957527" y="2092106"/>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40</a:t>
            </a:r>
          </a:p>
        </p:txBody>
      </p:sp>
      <p:sp>
        <p:nvSpPr>
          <p:cNvPr id="256" name="TextBox 255">
            <a:extLst>
              <a:ext uri="{FF2B5EF4-FFF2-40B4-BE49-F238E27FC236}">
                <a16:creationId xmlns:a16="http://schemas.microsoft.com/office/drawing/2014/main" id="{5736AEA6-30F5-BF48-8EA1-769F495961D0}"/>
              </a:ext>
            </a:extLst>
          </p:cNvPr>
          <p:cNvSpPr txBox="1"/>
          <p:nvPr/>
        </p:nvSpPr>
        <p:spPr>
          <a:xfrm>
            <a:off x="3803812" y="2174739"/>
            <a:ext cx="1505220" cy="110800"/>
          </a:xfrm>
          <a:prstGeom prst="rect">
            <a:avLst/>
          </a:prstGeom>
          <a:noFill/>
        </p:spPr>
        <p:txBody>
          <a:bodyPr wrap="none" lIns="0" tIns="0" rIns="0" bIns="0" rtlCol="0">
            <a:spAutoFit/>
          </a:bodyPr>
          <a:lstStyle/>
          <a:p>
            <a:pPr algn="r">
              <a:lnSpc>
                <a:spcPct val="90000"/>
              </a:lnSpc>
            </a:pPr>
            <a:r>
              <a:rPr lang="en-GB" sz="800" b="1" dirty="0">
                <a:latin typeface="Calibri" panose="020F0502020204030204" pitchFamily="34" charset="0"/>
                <a:ea typeface="Aileron" charset="0"/>
                <a:cs typeface="Calibri" panose="020F0502020204030204" pitchFamily="34" charset="0"/>
              </a:rPr>
              <a:t>Time since randomization (months)</a:t>
            </a:r>
          </a:p>
        </p:txBody>
      </p:sp>
      <p:sp>
        <p:nvSpPr>
          <p:cNvPr id="257" name="TextBox 256">
            <a:extLst>
              <a:ext uri="{FF2B5EF4-FFF2-40B4-BE49-F238E27FC236}">
                <a16:creationId xmlns:a16="http://schemas.microsoft.com/office/drawing/2014/main" id="{4F051E13-852C-7443-8ED8-2B7F8672C721}"/>
              </a:ext>
            </a:extLst>
          </p:cNvPr>
          <p:cNvSpPr txBox="1"/>
          <p:nvPr/>
        </p:nvSpPr>
        <p:spPr>
          <a:xfrm rot="16200000">
            <a:off x="2347952" y="1384711"/>
            <a:ext cx="979434" cy="221599"/>
          </a:xfrm>
          <a:prstGeom prst="rect">
            <a:avLst/>
          </a:prstGeom>
          <a:noFill/>
        </p:spPr>
        <p:txBody>
          <a:bodyPr wrap="none" lIns="0" tIns="0" rIns="0" bIns="0" rtlCol="0">
            <a:spAutoFit/>
          </a:bodyPr>
          <a:lstStyle/>
          <a:p>
            <a:pPr algn="ctr">
              <a:lnSpc>
                <a:spcPct val="90000"/>
              </a:lnSpc>
            </a:pPr>
            <a:r>
              <a:rPr lang="en-GB" sz="800" b="1" dirty="0">
                <a:latin typeface="Calibri" panose="020F0502020204030204" pitchFamily="34" charset="0"/>
                <a:ea typeface="Aileron" charset="0"/>
                <a:cs typeface="Calibri" panose="020F0502020204030204" pitchFamily="34" charset="0"/>
              </a:rPr>
              <a:t>Patients alive </a:t>
            </a:r>
            <a:br>
              <a:rPr lang="en-GB" sz="800" b="1" dirty="0">
                <a:latin typeface="Calibri" panose="020F0502020204030204" pitchFamily="34" charset="0"/>
                <a:ea typeface="Aileron" charset="0"/>
                <a:cs typeface="Calibri" panose="020F0502020204030204" pitchFamily="34" charset="0"/>
              </a:rPr>
            </a:br>
            <a:r>
              <a:rPr lang="en-GB" sz="800" b="1" dirty="0">
                <a:latin typeface="Calibri" panose="020F0502020204030204" pitchFamily="34" charset="0"/>
                <a:ea typeface="Aileron" charset="0"/>
                <a:cs typeface="Calibri" panose="020F0502020204030204" pitchFamily="34" charset="0"/>
              </a:rPr>
              <a:t>without metastasis (%)</a:t>
            </a:r>
          </a:p>
        </p:txBody>
      </p:sp>
      <p:sp>
        <p:nvSpPr>
          <p:cNvPr id="258" name="TextBox 257">
            <a:extLst>
              <a:ext uri="{FF2B5EF4-FFF2-40B4-BE49-F238E27FC236}">
                <a16:creationId xmlns:a16="http://schemas.microsoft.com/office/drawing/2014/main" id="{E3EF2BFC-77D5-D24C-A604-935EF35D7B8B}"/>
              </a:ext>
            </a:extLst>
          </p:cNvPr>
          <p:cNvSpPr txBox="1"/>
          <p:nvPr/>
        </p:nvSpPr>
        <p:spPr>
          <a:xfrm>
            <a:off x="3051742" y="2002132"/>
            <a:ext cx="38472"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259" name="TextBox 258">
            <a:extLst>
              <a:ext uri="{FF2B5EF4-FFF2-40B4-BE49-F238E27FC236}">
                <a16:creationId xmlns:a16="http://schemas.microsoft.com/office/drawing/2014/main" id="{877F4110-5B0F-0F4F-87A9-929B5848229B}"/>
              </a:ext>
            </a:extLst>
          </p:cNvPr>
          <p:cNvSpPr txBox="1"/>
          <p:nvPr/>
        </p:nvSpPr>
        <p:spPr>
          <a:xfrm>
            <a:off x="3013270" y="1784962"/>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20</a:t>
            </a:r>
          </a:p>
        </p:txBody>
      </p:sp>
      <p:cxnSp>
        <p:nvCxnSpPr>
          <p:cNvPr id="260" name="Straight Connector 259">
            <a:extLst>
              <a:ext uri="{FF2B5EF4-FFF2-40B4-BE49-F238E27FC236}">
                <a16:creationId xmlns:a16="http://schemas.microsoft.com/office/drawing/2014/main" id="{F97244BD-2902-3249-9E4B-098A71C7A684}"/>
              </a:ext>
            </a:extLst>
          </p:cNvPr>
          <p:cNvCxnSpPr/>
          <p:nvPr/>
        </p:nvCxnSpPr>
        <p:spPr>
          <a:xfrm>
            <a:off x="3139105" y="952191"/>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25361059-0BE3-8642-A13C-D12AF47394FA}"/>
              </a:ext>
            </a:extLst>
          </p:cNvPr>
          <p:cNvCxnSpPr>
            <a:cxnSpLocks/>
          </p:cNvCxnSpPr>
          <p:nvPr/>
        </p:nvCxnSpPr>
        <p:spPr>
          <a:xfrm flipH="1">
            <a:off x="3135776" y="2041372"/>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30CF7C80-D877-AC44-9422-6E114A04D708}"/>
              </a:ext>
            </a:extLst>
          </p:cNvPr>
          <p:cNvCxnSpPr>
            <a:cxnSpLocks/>
          </p:cNvCxnSpPr>
          <p:nvPr/>
        </p:nvCxnSpPr>
        <p:spPr>
          <a:xfrm flipH="1">
            <a:off x="3103105" y="95552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08D3F70A-961A-624E-A1E1-2A1EBD2E0429}"/>
              </a:ext>
            </a:extLst>
          </p:cNvPr>
          <p:cNvCxnSpPr>
            <a:cxnSpLocks/>
          </p:cNvCxnSpPr>
          <p:nvPr/>
        </p:nvCxnSpPr>
        <p:spPr>
          <a:xfrm flipH="1">
            <a:off x="3103105" y="18254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CDCB2C74-4F5C-0040-833E-0F2377364638}"/>
              </a:ext>
            </a:extLst>
          </p:cNvPr>
          <p:cNvCxnSpPr>
            <a:cxnSpLocks/>
          </p:cNvCxnSpPr>
          <p:nvPr/>
        </p:nvCxnSpPr>
        <p:spPr>
          <a:xfrm flipH="1">
            <a:off x="3103105" y="2041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8B0CA414-F156-DE41-8C9F-37A08B0455CD}"/>
              </a:ext>
            </a:extLst>
          </p:cNvPr>
          <p:cNvCxnSpPr>
            <a:cxnSpLocks/>
          </p:cNvCxnSpPr>
          <p:nvPr/>
        </p:nvCxnSpPr>
        <p:spPr>
          <a:xfrm rot="16200000" flipH="1">
            <a:off x="312110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61252274-0854-9249-8A93-CC29C1375E68}"/>
              </a:ext>
            </a:extLst>
          </p:cNvPr>
          <p:cNvCxnSpPr>
            <a:cxnSpLocks/>
          </p:cNvCxnSpPr>
          <p:nvPr/>
        </p:nvCxnSpPr>
        <p:spPr>
          <a:xfrm rot="16200000" flipH="1">
            <a:off x="3407244"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A1F2FFA3-3EA7-B540-AE96-7ED318F6D853}"/>
              </a:ext>
            </a:extLst>
          </p:cNvPr>
          <p:cNvCxnSpPr>
            <a:cxnSpLocks/>
          </p:cNvCxnSpPr>
          <p:nvPr/>
        </p:nvCxnSpPr>
        <p:spPr>
          <a:xfrm rot="16200000" flipH="1">
            <a:off x="3693383"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73521300-BAA9-8841-AA42-EA7528DB515B}"/>
              </a:ext>
            </a:extLst>
          </p:cNvPr>
          <p:cNvCxnSpPr>
            <a:cxnSpLocks/>
          </p:cNvCxnSpPr>
          <p:nvPr/>
        </p:nvCxnSpPr>
        <p:spPr>
          <a:xfrm rot="16200000" flipH="1">
            <a:off x="3979522"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7DC19BB8-294D-6D44-8695-9F8F0BB150F7}"/>
              </a:ext>
            </a:extLst>
          </p:cNvPr>
          <p:cNvCxnSpPr>
            <a:cxnSpLocks/>
          </p:cNvCxnSpPr>
          <p:nvPr/>
        </p:nvCxnSpPr>
        <p:spPr>
          <a:xfrm rot="16200000" flipH="1">
            <a:off x="4265661"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95F24DCE-71E1-5041-9C4C-FF83D80C7EA7}"/>
              </a:ext>
            </a:extLst>
          </p:cNvPr>
          <p:cNvCxnSpPr>
            <a:cxnSpLocks/>
          </p:cNvCxnSpPr>
          <p:nvPr/>
        </p:nvCxnSpPr>
        <p:spPr>
          <a:xfrm rot="16200000" flipH="1">
            <a:off x="454862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BA860CBC-67E4-B541-90E2-A689363B5BDB}"/>
              </a:ext>
            </a:extLst>
          </p:cNvPr>
          <p:cNvCxnSpPr>
            <a:cxnSpLocks/>
          </p:cNvCxnSpPr>
          <p:nvPr/>
        </p:nvCxnSpPr>
        <p:spPr>
          <a:xfrm rot="16200000" flipH="1">
            <a:off x="4834764"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4F3BD852-C1E6-7B43-A75D-2151A13E2273}"/>
              </a:ext>
            </a:extLst>
          </p:cNvPr>
          <p:cNvCxnSpPr>
            <a:cxnSpLocks/>
          </p:cNvCxnSpPr>
          <p:nvPr/>
        </p:nvCxnSpPr>
        <p:spPr>
          <a:xfrm rot="16200000" flipH="1">
            <a:off x="5117728"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0BFECA8C-7813-4748-AA2A-73709CE70CAD}"/>
              </a:ext>
            </a:extLst>
          </p:cNvPr>
          <p:cNvCxnSpPr>
            <a:cxnSpLocks/>
          </p:cNvCxnSpPr>
          <p:nvPr/>
        </p:nvCxnSpPr>
        <p:spPr>
          <a:xfrm rot="16200000" flipH="1">
            <a:off x="5407042"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26CB297F-6E88-0C44-AEAF-2B340509D330}"/>
              </a:ext>
            </a:extLst>
          </p:cNvPr>
          <p:cNvCxnSpPr>
            <a:cxnSpLocks/>
          </p:cNvCxnSpPr>
          <p:nvPr/>
        </p:nvCxnSpPr>
        <p:spPr>
          <a:xfrm rot="16200000" flipH="1">
            <a:off x="5690006"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324EBEF2-DD12-0547-A828-9C3DD2905C6C}"/>
              </a:ext>
            </a:extLst>
          </p:cNvPr>
          <p:cNvCxnSpPr>
            <a:cxnSpLocks/>
          </p:cNvCxnSpPr>
          <p:nvPr/>
        </p:nvCxnSpPr>
        <p:spPr>
          <a:xfrm rot="16200000" flipH="1">
            <a:off x="597614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EE3DCC83-6FDF-4144-A4B9-9EDAD2DD425C}"/>
              </a:ext>
            </a:extLst>
          </p:cNvPr>
          <p:cNvCxnSpPr>
            <a:cxnSpLocks/>
          </p:cNvCxnSpPr>
          <p:nvPr/>
        </p:nvCxnSpPr>
        <p:spPr>
          <a:xfrm rot="16200000" flipH="1">
            <a:off x="626540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85689316-82BD-2343-B0F2-54DF62B1E1C7}"/>
              </a:ext>
            </a:extLst>
          </p:cNvPr>
          <p:cNvCxnSpPr>
            <a:cxnSpLocks/>
          </p:cNvCxnSpPr>
          <p:nvPr/>
        </p:nvCxnSpPr>
        <p:spPr>
          <a:xfrm flipH="1">
            <a:off x="3103105" y="11745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F0976A3C-F5FE-2141-BAD8-AD54F66231C1}"/>
              </a:ext>
            </a:extLst>
          </p:cNvPr>
          <p:cNvCxnSpPr>
            <a:cxnSpLocks/>
          </p:cNvCxnSpPr>
          <p:nvPr/>
        </p:nvCxnSpPr>
        <p:spPr>
          <a:xfrm flipH="1">
            <a:off x="3103105" y="13936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0122AF08-F825-8A42-BAFE-B72A22EB460E}"/>
              </a:ext>
            </a:extLst>
          </p:cNvPr>
          <p:cNvCxnSpPr>
            <a:cxnSpLocks/>
          </p:cNvCxnSpPr>
          <p:nvPr/>
        </p:nvCxnSpPr>
        <p:spPr>
          <a:xfrm flipH="1">
            <a:off x="3103105" y="16095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7" name="TextBox 286">
            <a:extLst>
              <a:ext uri="{FF2B5EF4-FFF2-40B4-BE49-F238E27FC236}">
                <a16:creationId xmlns:a16="http://schemas.microsoft.com/office/drawing/2014/main" id="{8744A60A-E9AD-844F-A681-9E56D7E7EB2A}"/>
              </a:ext>
            </a:extLst>
          </p:cNvPr>
          <p:cNvSpPr txBox="1"/>
          <p:nvPr/>
        </p:nvSpPr>
        <p:spPr>
          <a:xfrm>
            <a:off x="2974798" y="916282"/>
            <a:ext cx="115416"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100</a:t>
            </a:r>
          </a:p>
        </p:txBody>
      </p:sp>
      <p:sp>
        <p:nvSpPr>
          <p:cNvPr id="289" name="TextBox 288">
            <a:extLst>
              <a:ext uri="{FF2B5EF4-FFF2-40B4-BE49-F238E27FC236}">
                <a16:creationId xmlns:a16="http://schemas.microsoft.com/office/drawing/2014/main" id="{14D761BD-96B7-7442-A639-46CE5FA98826}"/>
              </a:ext>
            </a:extLst>
          </p:cNvPr>
          <p:cNvSpPr txBox="1"/>
          <p:nvPr/>
        </p:nvSpPr>
        <p:spPr>
          <a:xfrm>
            <a:off x="6250419" y="2092106"/>
            <a:ext cx="76944" cy="83100"/>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44</a:t>
            </a:r>
          </a:p>
        </p:txBody>
      </p:sp>
      <p:cxnSp>
        <p:nvCxnSpPr>
          <p:cNvPr id="290" name="Straight Connector 289">
            <a:extLst>
              <a:ext uri="{FF2B5EF4-FFF2-40B4-BE49-F238E27FC236}">
                <a16:creationId xmlns:a16="http://schemas.microsoft.com/office/drawing/2014/main" id="{7AD3CCEE-0BA2-2E4C-B711-B69571A2CFD9}"/>
              </a:ext>
            </a:extLst>
          </p:cNvPr>
          <p:cNvCxnSpPr>
            <a:cxnSpLocks/>
          </p:cNvCxnSpPr>
          <p:nvPr/>
        </p:nvCxnSpPr>
        <p:spPr>
          <a:xfrm flipH="1">
            <a:off x="3143250" y="1498447"/>
            <a:ext cx="3155950"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91" name="TextBox 290">
            <a:extLst>
              <a:ext uri="{FF2B5EF4-FFF2-40B4-BE49-F238E27FC236}">
                <a16:creationId xmlns:a16="http://schemas.microsoft.com/office/drawing/2014/main" id="{A8BD4661-C657-E048-A33F-FC4B51F30113}"/>
              </a:ext>
            </a:extLst>
          </p:cNvPr>
          <p:cNvSpPr txBox="1"/>
          <p:nvPr/>
        </p:nvSpPr>
        <p:spPr>
          <a:xfrm>
            <a:off x="3013270" y="1133452"/>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80</a:t>
            </a:r>
          </a:p>
        </p:txBody>
      </p:sp>
      <p:sp>
        <p:nvSpPr>
          <p:cNvPr id="292" name="TextBox 291">
            <a:extLst>
              <a:ext uri="{FF2B5EF4-FFF2-40B4-BE49-F238E27FC236}">
                <a16:creationId xmlns:a16="http://schemas.microsoft.com/office/drawing/2014/main" id="{4A180742-1467-4443-924B-5A04AB5C319E}"/>
              </a:ext>
            </a:extLst>
          </p:cNvPr>
          <p:cNvSpPr txBox="1"/>
          <p:nvPr/>
        </p:nvSpPr>
        <p:spPr>
          <a:xfrm>
            <a:off x="3013270" y="1350622"/>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60</a:t>
            </a:r>
          </a:p>
        </p:txBody>
      </p:sp>
      <p:sp>
        <p:nvSpPr>
          <p:cNvPr id="293" name="TextBox 292">
            <a:extLst>
              <a:ext uri="{FF2B5EF4-FFF2-40B4-BE49-F238E27FC236}">
                <a16:creationId xmlns:a16="http://schemas.microsoft.com/office/drawing/2014/main" id="{ADEC6845-2CC6-2F48-8308-D8E92D3B4BD5}"/>
              </a:ext>
            </a:extLst>
          </p:cNvPr>
          <p:cNvSpPr txBox="1"/>
          <p:nvPr/>
        </p:nvSpPr>
        <p:spPr>
          <a:xfrm>
            <a:off x="3013270" y="1567792"/>
            <a:ext cx="76944" cy="83100"/>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40</a:t>
            </a:r>
          </a:p>
        </p:txBody>
      </p:sp>
      <p:sp>
        <p:nvSpPr>
          <p:cNvPr id="294" name="TextBox 293">
            <a:extLst>
              <a:ext uri="{FF2B5EF4-FFF2-40B4-BE49-F238E27FC236}">
                <a16:creationId xmlns:a16="http://schemas.microsoft.com/office/drawing/2014/main" id="{64E6EF55-F9AC-2240-B48A-D0BFDCDCF7F7}"/>
              </a:ext>
            </a:extLst>
          </p:cNvPr>
          <p:cNvSpPr txBox="1"/>
          <p:nvPr/>
        </p:nvSpPr>
        <p:spPr>
          <a:xfrm>
            <a:off x="5975988" y="2318164"/>
            <a:ext cx="3847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a:t>
            </a:r>
          </a:p>
          <a:p>
            <a:pPr algn="ctr">
              <a:lnSpc>
                <a:spcPct val="90000"/>
              </a:lnSpc>
            </a:pPr>
            <a:r>
              <a:rPr lang="en-GB" sz="600" dirty="0">
                <a:latin typeface="Calibri" panose="020F0502020204030204" pitchFamily="34" charset="0"/>
                <a:ea typeface="Aileron" charset="0"/>
                <a:cs typeface="Calibri" panose="020F0502020204030204" pitchFamily="34" charset="0"/>
              </a:rPr>
              <a:t>0</a:t>
            </a:r>
          </a:p>
        </p:txBody>
      </p:sp>
      <p:sp>
        <p:nvSpPr>
          <p:cNvPr id="295" name="TextBox 294">
            <a:extLst>
              <a:ext uri="{FF2B5EF4-FFF2-40B4-BE49-F238E27FC236}">
                <a16:creationId xmlns:a16="http://schemas.microsoft.com/office/drawing/2014/main" id="{FCACBB53-D235-CB42-B8FD-8E6C2D5930F3}"/>
              </a:ext>
            </a:extLst>
          </p:cNvPr>
          <p:cNvSpPr txBox="1"/>
          <p:nvPr/>
        </p:nvSpPr>
        <p:spPr>
          <a:xfrm>
            <a:off x="5879688" y="934120"/>
            <a:ext cx="391133" cy="166199"/>
          </a:xfrm>
          <a:prstGeom prst="rect">
            <a:avLst/>
          </a:prstGeom>
          <a:solidFill>
            <a:schemeClr val="bg1"/>
          </a:solidFill>
        </p:spPr>
        <p:txBody>
          <a:bodyPr wrap="none" lIns="0" tIns="0" rIns="0" bIns="0" rtlCol="0">
            <a:spAutoFit/>
          </a:bodyPr>
          <a:lstStyle/>
          <a:p>
            <a:pPr>
              <a:lnSpc>
                <a:spcPct val="90000"/>
              </a:lnSpc>
            </a:pPr>
            <a:r>
              <a:rPr lang="en-GB" sz="600" dirty="0">
                <a:latin typeface="Calibri" panose="020F0502020204030204" pitchFamily="34" charset="0"/>
                <a:ea typeface="Aileron" charset="0"/>
                <a:cs typeface="Calibri" panose="020F0502020204030204" pitchFamily="34" charset="0"/>
              </a:rPr>
              <a:t>apalutamide</a:t>
            </a:r>
          </a:p>
          <a:p>
            <a:pPr>
              <a:lnSpc>
                <a:spcPct val="90000"/>
              </a:lnSpc>
            </a:pPr>
            <a:r>
              <a:rPr lang="en-GB" sz="600" dirty="0">
                <a:latin typeface="Calibri" panose="020F0502020204030204" pitchFamily="34" charset="0"/>
                <a:ea typeface="Aileron" charset="0"/>
                <a:cs typeface="Calibri" panose="020F0502020204030204" pitchFamily="34" charset="0"/>
              </a:rPr>
              <a:t>Placebo</a:t>
            </a:r>
          </a:p>
        </p:txBody>
      </p:sp>
      <p:cxnSp>
        <p:nvCxnSpPr>
          <p:cNvPr id="296" name="Straight Connector 295">
            <a:extLst>
              <a:ext uri="{FF2B5EF4-FFF2-40B4-BE49-F238E27FC236}">
                <a16:creationId xmlns:a16="http://schemas.microsoft.com/office/drawing/2014/main" id="{65824BE7-A46B-9E46-99F6-DEC63852C268}"/>
              </a:ext>
            </a:extLst>
          </p:cNvPr>
          <p:cNvCxnSpPr>
            <a:cxnSpLocks/>
          </p:cNvCxnSpPr>
          <p:nvPr/>
        </p:nvCxnSpPr>
        <p:spPr>
          <a:xfrm>
            <a:off x="5689412" y="976204"/>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0A81482C-0B9F-954D-9D35-6C7B1AD886E0}"/>
              </a:ext>
            </a:extLst>
          </p:cNvPr>
          <p:cNvCxnSpPr>
            <a:cxnSpLocks/>
          </p:cNvCxnSpPr>
          <p:nvPr/>
        </p:nvCxnSpPr>
        <p:spPr>
          <a:xfrm>
            <a:off x="5689412" y="1055579"/>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98" name="TextBox 297">
            <a:extLst>
              <a:ext uri="{FF2B5EF4-FFF2-40B4-BE49-F238E27FC236}">
                <a16:creationId xmlns:a16="http://schemas.microsoft.com/office/drawing/2014/main" id="{1AD74A52-26E0-0A47-9652-A8007AD02732}"/>
              </a:ext>
            </a:extLst>
          </p:cNvPr>
          <p:cNvSpPr txBox="1"/>
          <p:nvPr/>
        </p:nvSpPr>
        <p:spPr>
          <a:xfrm>
            <a:off x="3235381" y="1847321"/>
            <a:ext cx="847989" cy="166199"/>
          </a:xfrm>
          <a:prstGeom prst="rect">
            <a:avLst/>
          </a:prstGeom>
          <a:noFill/>
        </p:spPr>
        <p:txBody>
          <a:bodyPr wrap="none" lIns="0" tIns="0" rIns="0" bIns="0" rtlCol="0">
            <a:spAutoFit/>
          </a:bodyPr>
          <a:lstStyle/>
          <a:p>
            <a:pPr>
              <a:lnSpc>
                <a:spcPct val="90000"/>
              </a:lnSpc>
            </a:pPr>
            <a:r>
              <a:rPr lang="en-GB" sz="600" dirty="0">
                <a:latin typeface="Calibri" panose="020F0502020204030204" pitchFamily="34" charset="0"/>
                <a:ea typeface="Aileron" charset="0"/>
                <a:cs typeface="Calibri" panose="020F0502020204030204" pitchFamily="34" charset="0"/>
              </a:rPr>
              <a:t>HR 0.28 (95% CI 0.23–0.35)</a:t>
            </a:r>
            <a:br>
              <a:rPr lang="en-GB" sz="600" dirty="0">
                <a:latin typeface="Calibri" panose="020F0502020204030204" pitchFamily="34" charset="0"/>
                <a:ea typeface="Aileron" charset="0"/>
                <a:cs typeface="Calibri" panose="020F0502020204030204" pitchFamily="34" charset="0"/>
              </a:rPr>
            </a:br>
            <a:r>
              <a:rPr lang="en-GB" sz="600" dirty="0">
                <a:latin typeface="Calibri" panose="020F0502020204030204" pitchFamily="34" charset="0"/>
                <a:ea typeface="Aileron" charset="0"/>
                <a:cs typeface="Calibri" panose="020F0502020204030204" pitchFamily="34" charset="0"/>
              </a:rPr>
              <a:t>P &lt; 0.001</a:t>
            </a:r>
          </a:p>
        </p:txBody>
      </p:sp>
    </p:spTree>
    <p:extLst>
      <p:ext uri="{BB962C8B-B14F-4D97-AF65-F5344CB8AC3E}">
        <p14:creationId xmlns:p14="http://schemas.microsoft.com/office/powerpoint/2010/main" val="32966272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Endpoint: Final Overall Survival </a:t>
            </a:r>
          </a:p>
        </p:txBody>
      </p:sp>
      <p:sp>
        <p:nvSpPr>
          <p:cNvPr id="5" name="Content Placeholder 4">
            <a:extLst>
              <a:ext uri="{FF2B5EF4-FFF2-40B4-BE49-F238E27FC236}">
                <a16:creationId xmlns:a16="http://schemas.microsoft.com/office/drawing/2014/main" id="{C496A77D-8066-1A40-B435-EE705A0BB3E6}"/>
              </a:ext>
            </a:extLst>
          </p:cNvPr>
          <p:cNvSpPr>
            <a:spLocks noGrp="1"/>
          </p:cNvSpPr>
          <p:nvPr>
            <p:ph sz="quarter" idx="15"/>
          </p:nvPr>
        </p:nvSpPr>
        <p:spPr>
          <a:xfrm>
            <a:off x="620184" y="6309320"/>
            <a:ext cx="10962216" cy="365125"/>
          </a:xfrm>
        </p:spPr>
        <p:txBody>
          <a:bodyPr/>
          <a:lstStyle/>
          <a:p>
            <a:pPr>
              <a:spcBef>
                <a:spcPts val="300"/>
              </a:spcBef>
            </a:pPr>
            <a:r>
              <a:rPr lang="en-GB" dirty="0"/>
              <a:t>CI, confidence interval; HR, hazard ratio; ITT, intention to treat; NR, not reached</a:t>
            </a:r>
          </a:p>
          <a:p>
            <a:pPr>
              <a:spcBef>
                <a:spcPts val="300"/>
              </a:spcBef>
            </a:pPr>
            <a:r>
              <a:rPr lang="en-GB" dirty="0">
                <a:sym typeface="Calibri"/>
              </a:rPr>
              <a:t>1. </a:t>
            </a:r>
            <a:r>
              <a:rPr lang="en-GB" dirty="0"/>
              <a:t>Smith MR, et al</a:t>
            </a:r>
            <a:r>
              <a:rPr lang="en-GB" dirty="0">
                <a:solidFill>
                  <a:schemeClr val="tx2"/>
                </a:solidFill>
              </a:rPr>
              <a:t>. </a:t>
            </a:r>
            <a:r>
              <a:rPr lang="nl-NL" dirty="0">
                <a:solidFill>
                  <a:schemeClr val="tx2"/>
                </a:solidFill>
              </a:rPr>
              <a:t>Eur Urol. 2021;79:150-8</a:t>
            </a:r>
            <a:r>
              <a:rPr lang="en-GB" dirty="0">
                <a:sym typeface="Calibri"/>
              </a:rPr>
              <a:t>; 2. Sternberg CN, et al. </a:t>
            </a:r>
            <a:r>
              <a:rPr lang="pt-BR" dirty="0"/>
              <a:t>N Engl J Med</a:t>
            </a:r>
            <a:r>
              <a:rPr lang="en-GB" dirty="0">
                <a:sym typeface="Calibri"/>
              </a:rPr>
              <a:t>. 2020;382:2197-206; 3. </a:t>
            </a:r>
            <a:r>
              <a:rPr lang="pt-BR" dirty="0"/>
              <a:t>Fizazi K, et al. N Engl J Med. 2020;383:1040-9</a:t>
            </a:r>
            <a:endParaRPr lang="en-GB" dirty="0">
              <a:sym typeface="Calibri"/>
            </a:endParaRPr>
          </a:p>
        </p:txBody>
      </p:sp>
      <p:sp>
        <p:nvSpPr>
          <p:cNvPr id="27" name="Title 3">
            <a:extLst>
              <a:ext uri="{FF2B5EF4-FFF2-40B4-BE49-F238E27FC236}">
                <a16:creationId xmlns:a16="http://schemas.microsoft.com/office/drawing/2014/main" id="{119EBFFD-A1AF-4CCC-BBC1-0188FA423985}"/>
              </a:ext>
            </a:extLst>
          </p:cNvPr>
          <p:cNvSpPr txBox="1">
            <a:spLocks/>
          </p:cNvSpPr>
          <p:nvPr/>
        </p:nvSpPr>
        <p:spPr>
          <a:xfrm>
            <a:off x="6486051" y="2852938"/>
            <a:ext cx="5614588" cy="102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719" rIns="91399" bIns="45719" numCol="1" anchor="t" anchorCtr="0" compatLnSpc="1">
            <a:prstTxWarp prst="textNoShape">
              <a:avLst/>
            </a:prstTxWarp>
          </a:bodyPr>
          <a:lstStyle>
            <a:lvl1pPr marL="228600" lvl="0" indent="-228600">
              <a:lnSpc>
                <a:spcPct val="90000"/>
              </a:lnSpc>
              <a:spcBef>
                <a:spcPts val="1000"/>
              </a:spcBef>
              <a:buClr>
                <a:schemeClr val="accent2"/>
              </a:buClr>
              <a:buFont typeface="Arial" panose="020B0604020202020204" pitchFamily="34" charset="0"/>
              <a:buChar char="•"/>
              <a:defRPr sz="2000">
                <a:latin typeface="+mn-lt"/>
              </a:defRPr>
            </a:lvl1pPr>
            <a:lvl2pPr marL="685800" lvl="1" indent="-228600">
              <a:lnSpc>
                <a:spcPct val="90000"/>
              </a:lnSpc>
              <a:spcBef>
                <a:spcPts val="500"/>
              </a:spcBef>
              <a:buClr>
                <a:srgbClr val="63437A"/>
              </a:buClr>
              <a:buFont typeface="Arial" panose="020B0604020202020204" pitchFamily="34" charset="0"/>
              <a:buChar char="•"/>
              <a:defRPr>
                <a:latin typeface="+mn-lt"/>
              </a:defRPr>
            </a:lvl2pPr>
            <a:lvl3pPr marL="1143000" lvl="2" indent="-228600">
              <a:lnSpc>
                <a:spcPct val="90000"/>
              </a:lnSpc>
              <a:spcBef>
                <a:spcPts val="500"/>
              </a:spcBef>
              <a:buClr>
                <a:schemeClr val="accent1"/>
              </a:buClr>
              <a:buFont typeface="System Font Regular"/>
              <a:buChar char="–"/>
              <a:defRPr sz="1600">
                <a:latin typeface="+mn-lt"/>
              </a:defRPr>
            </a:lvl3pPr>
            <a:lvl4pPr marL="1600200" lvl="3" indent="-228600">
              <a:lnSpc>
                <a:spcPct val="90000"/>
              </a:lnSpc>
              <a:spcBef>
                <a:spcPts val="500"/>
              </a:spcBef>
              <a:buClr>
                <a:schemeClr val="tx2"/>
              </a:buClr>
              <a:buFont typeface="System Font Regular"/>
              <a:buChar char="–"/>
              <a:defRPr sz="1600">
                <a:latin typeface="+mn-lt"/>
              </a:defRPr>
            </a:lvl4pPr>
            <a:lvl5pPr marL="2057400" lvl="4" indent="-228600">
              <a:lnSpc>
                <a:spcPct val="90000"/>
              </a:lnSpc>
              <a:spcBef>
                <a:spcPts val="500"/>
              </a:spcBef>
              <a:buClr>
                <a:schemeClr val="accent2"/>
              </a:buClr>
              <a:buFont typeface="System Font Regular"/>
              <a:buChar char="–"/>
              <a:defRPr sz="14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304784" marR="0" lvl="0" indent="-304784" algn="l" defTabSz="1219140" rtl="0" eaLnBrk="0" fontAlgn="base" latinLnBrk="0" hangingPunct="0">
              <a:lnSpc>
                <a:spcPct val="100000"/>
              </a:lnSpc>
              <a:spcBef>
                <a:spcPts val="0"/>
              </a:spcBef>
              <a:spcAft>
                <a:spcPct val="0"/>
              </a:spcAft>
              <a:buClr>
                <a:srgbClr val="03C74F"/>
              </a:buClr>
              <a:buSzTx/>
              <a:buFont typeface="Arial" panose="020B0604020202020204" pitchFamily="34" charset="0"/>
              <a:buChar char="•"/>
              <a:tabLst/>
              <a:defRPr/>
            </a:pP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27% reduction in risk of death</a:t>
            </a:r>
            <a:b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b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HR 0.73 (95% CI 0.61-0.89); p=0.001 </a:t>
            </a:r>
          </a:p>
          <a:p>
            <a:pPr marL="304784" marR="0" lvl="0" indent="-304784" algn="l" defTabSz="1219140" rtl="0" eaLnBrk="0" fontAlgn="base" latinLnBrk="0" hangingPunct="0">
              <a:lnSpc>
                <a:spcPct val="100000"/>
              </a:lnSpc>
              <a:spcBef>
                <a:spcPts val="0"/>
              </a:spcBef>
              <a:spcAft>
                <a:spcPct val="0"/>
              </a:spcAft>
              <a:buClr>
                <a:srgbClr val="03C74F"/>
              </a:buClr>
              <a:buSzTx/>
              <a:buFont typeface="Arial" panose="020B0604020202020204" pitchFamily="34" charset="0"/>
              <a:buChar char="•"/>
              <a:tabLst/>
              <a:defRPr/>
            </a:pP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65% of placebo patients received subsequent antineoplastic therapy</a:t>
            </a:r>
          </a:p>
        </p:txBody>
      </p:sp>
      <p:sp>
        <p:nvSpPr>
          <p:cNvPr id="22" name="Title 3">
            <a:extLst>
              <a:ext uri="{FF2B5EF4-FFF2-40B4-BE49-F238E27FC236}">
                <a16:creationId xmlns:a16="http://schemas.microsoft.com/office/drawing/2014/main" id="{D0DC25FE-6FF5-4DB7-A2E4-CF966996B3E0}"/>
              </a:ext>
            </a:extLst>
          </p:cNvPr>
          <p:cNvSpPr txBox="1">
            <a:spLocks/>
          </p:cNvSpPr>
          <p:nvPr/>
        </p:nvSpPr>
        <p:spPr>
          <a:xfrm>
            <a:off x="6486051" y="1196754"/>
            <a:ext cx="5614588" cy="102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719" rIns="91399" bIns="45719" numCol="1" anchor="ctr" anchorCtr="0" compatLnSpc="1">
            <a:prstTxWarp prst="textNoShape">
              <a:avLst/>
            </a:prstTxWarp>
          </a:bodyPr>
          <a:lstStyle>
            <a:lvl1pPr marL="228600" lvl="0" indent="-228600">
              <a:lnSpc>
                <a:spcPct val="90000"/>
              </a:lnSpc>
              <a:spcBef>
                <a:spcPts val="1000"/>
              </a:spcBef>
              <a:buClr>
                <a:schemeClr val="accent2"/>
              </a:buClr>
              <a:buFont typeface="Arial" panose="020B0604020202020204" pitchFamily="34" charset="0"/>
              <a:buChar char="•"/>
              <a:defRPr sz="2000">
                <a:latin typeface="+mn-lt"/>
              </a:defRPr>
            </a:lvl1pPr>
            <a:lvl2pPr marL="685800" lvl="1" indent="-228600">
              <a:lnSpc>
                <a:spcPct val="90000"/>
              </a:lnSpc>
              <a:spcBef>
                <a:spcPts val="500"/>
              </a:spcBef>
              <a:buClr>
                <a:srgbClr val="63437A"/>
              </a:buClr>
              <a:buFont typeface="Arial" panose="020B0604020202020204" pitchFamily="34" charset="0"/>
              <a:buChar char="•"/>
              <a:defRPr>
                <a:latin typeface="+mn-lt"/>
              </a:defRPr>
            </a:lvl2pPr>
            <a:lvl3pPr marL="1143000" lvl="2" indent="-228600">
              <a:lnSpc>
                <a:spcPct val="90000"/>
              </a:lnSpc>
              <a:spcBef>
                <a:spcPts val="500"/>
              </a:spcBef>
              <a:buClr>
                <a:schemeClr val="accent1"/>
              </a:buClr>
              <a:buFont typeface="System Font Regular"/>
              <a:buChar char="–"/>
              <a:defRPr sz="1600">
                <a:latin typeface="+mn-lt"/>
              </a:defRPr>
            </a:lvl3pPr>
            <a:lvl4pPr marL="1600200" lvl="3" indent="-228600">
              <a:lnSpc>
                <a:spcPct val="90000"/>
              </a:lnSpc>
              <a:spcBef>
                <a:spcPts val="500"/>
              </a:spcBef>
              <a:buClr>
                <a:schemeClr val="tx2"/>
              </a:buClr>
              <a:buFont typeface="System Font Regular"/>
              <a:buChar char="–"/>
              <a:defRPr sz="1600">
                <a:latin typeface="+mn-lt"/>
              </a:defRPr>
            </a:lvl4pPr>
            <a:lvl5pPr marL="2057400" lvl="4" indent="-228600">
              <a:lnSpc>
                <a:spcPct val="90000"/>
              </a:lnSpc>
              <a:spcBef>
                <a:spcPts val="500"/>
              </a:spcBef>
              <a:buClr>
                <a:schemeClr val="accent2"/>
              </a:buClr>
              <a:buFont typeface="System Font Regular"/>
              <a:buChar char="–"/>
              <a:defRPr sz="14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304784" marR="0" lvl="0" indent="-304784" algn="l" defTabSz="1219140" rtl="0" eaLnBrk="0" fontAlgn="base" latinLnBrk="0" hangingPunct="0">
              <a:lnSpc>
                <a:spcPct val="100000"/>
              </a:lnSpc>
              <a:spcBef>
                <a:spcPts val="0"/>
              </a:spcBef>
              <a:spcAft>
                <a:spcPct val="0"/>
              </a:spcAft>
              <a:buClr>
                <a:srgbClr val="03C74F"/>
              </a:buClr>
              <a:buSzTx/>
              <a:buFont typeface="Arial" panose="020B0604020202020204" pitchFamily="34" charset="0"/>
              <a:buChar char="•"/>
              <a:tabLst/>
              <a:defRPr/>
            </a:pP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22% reduction in risk of death</a:t>
            </a:r>
            <a:b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b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HR 0.78 (95% CI 0.64-0.96); p=0.016</a:t>
            </a:r>
          </a:p>
          <a:p>
            <a:pPr marL="304784" marR="0" lvl="0" indent="-304784" algn="l" defTabSz="1219140" rtl="0" eaLnBrk="0" fontAlgn="base" latinLnBrk="0" hangingPunct="0">
              <a:lnSpc>
                <a:spcPct val="100000"/>
              </a:lnSpc>
              <a:spcBef>
                <a:spcPts val="0"/>
              </a:spcBef>
              <a:spcAft>
                <a:spcPct val="0"/>
              </a:spcAft>
              <a:buClr>
                <a:srgbClr val="03C74F"/>
              </a:buClr>
              <a:buSzTx/>
              <a:buFont typeface="Arial" panose="020B0604020202020204" pitchFamily="34" charset="0"/>
              <a:buChar char="•"/>
              <a:tabLst/>
              <a:defRPr/>
            </a:pP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84% of placebo patients received subsequent </a:t>
            </a:r>
            <a:b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b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life-prolonging therapy</a:t>
            </a:r>
          </a:p>
        </p:txBody>
      </p:sp>
      <p:sp>
        <p:nvSpPr>
          <p:cNvPr id="33" name="Title 3">
            <a:extLst>
              <a:ext uri="{FF2B5EF4-FFF2-40B4-BE49-F238E27FC236}">
                <a16:creationId xmlns:a16="http://schemas.microsoft.com/office/drawing/2014/main" id="{8A54F28C-4790-4EDB-BC6E-6B2956471802}"/>
              </a:ext>
            </a:extLst>
          </p:cNvPr>
          <p:cNvSpPr txBox="1">
            <a:spLocks/>
          </p:cNvSpPr>
          <p:nvPr/>
        </p:nvSpPr>
        <p:spPr>
          <a:xfrm>
            <a:off x="6486047" y="4509122"/>
            <a:ext cx="5614588" cy="130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719" rIns="91399" bIns="45719" numCol="1" anchor="t" anchorCtr="0" compatLnSpc="1">
            <a:prstTxWarp prst="textNoShape">
              <a:avLst/>
            </a:prstTxWarp>
          </a:bodyPr>
          <a:lstStyle>
            <a:lvl1pPr marL="228600" lvl="0" indent="-228600">
              <a:lnSpc>
                <a:spcPct val="90000"/>
              </a:lnSpc>
              <a:spcBef>
                <a:spcPts val="1000"/>
              </a:spcBef>
              <a:buClr>
                <a:schemeClr val="accent2"/>
              </a:buClr>
              <a:buFont typeface="Arial" panose="020B0604020202020204" pitchFamily="34" charset="0"/>
              <a:buChar char="•"/>
              <a:defRPr sz="2000">
                <a:latin typeface="+mn-lt"/>
              </a:defRPr>
            </a:lvl1pPr>
            <a:lvl2pPr marL="685800" lvl="1" indent="-228600">
              <a:lnSpc>
                <a:spcPct val="90000"/>
              </a:lnSpc>
              <a:spcBef>
                <a:spcPts val="500"/>
              </a:spcBef>
              <a:buClr>
                <a:srgbClr val="63437A"/>
              </a:buClr>
              <a:buFont typeface="Arial" panose="020B0604020202020204" pitchFamily="34" charset="0"/>
              <a:buChar char="•"/>
              <a:defRPr>
                <a:latin typeface="+mn-lt"/>
              </a:defRPr>
            </a:lvl2pPr>
            <a:lvl3pPr marL="1143000" lvl="2" indent="-228600">
              <a:lnSpc>
                <a:spcPct val="90000"/>
              </a:lnSpc>
              <a:spcBef>
                <a:spcPts val="500"/>
              </a:spcBef>
              <a:buClr>
                <a:schemeClr val="accent1"/>
              </a:buClr>
              <a:buFont typeface="System Font Regular"/>
              <a:buChar char="–"/>
              <a:defRPr sz="1600">
                <a:latin typeface="+mn-lt"/>
              </a:defRPr>
            </a:lvl3pPr>
            <a:lvl4pPr marL="1600200" lvl="3" indent="-228600">
              <a:lnSpc>
                <a:spcPct val="90000"/>
              </a:lnSpc>
              <a:spcBef>
                <a:spcPts val="500"/>
              </a:spcBef>
              <a:buClr>
                <a:schemeClr val="tx2"/>
              </a:buClr>
              <a:buFont typeface="System Font Regular"/>
              <a:buChar char="–"/>
              <a:defRPr sz="1600">
                <a:latin typeface="+mn-lt"/>
              </a:defRPr>
            </a:lvl4pPr>
            <a:lvl5pPr marL="2057400" lvl="4" indent="-228600">
              <a:lnSpc>
                <a:spcPct val="90000"/>
              </a:lnSpc>
              <a:spcBef>
                <a:spcPts val="500"/>
              </a:spcBef>
              <a:buClr>
                <a:schemeClr val="accent2"/>
              </a:buClr>
              <a:buFont typeface="System Font Regular"/>
              <a:buChar char="–"/>
              <a:defRPr sz="14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304784" marR="0" lvl="0" indent="-304784" algn="l" defTabSz="1219140" rtl="0" eaLnBrk="0" fontAlgn="base" latinLnBrk="0" hangingPunct="0">
              <a:lnSpc>
                <a:spcPct val="100000"/>
              </a:lnSpc>
              <a:spcBef>
                <a:spcPts val="0"/>
              </a:spcBef>
              <a:spcAft>
                <a:spcPct val="0"/>
              </a:spcAft>
              <a:buClr>
                <a:srgbClr val="03C74F"/>
              </a:buClr>
              <a:buSzTx/>
              <a:buFont typeface="Arial" panose="020B0604020202020204" pitchFamily="34" charset="0"/>
              <a:buChar char="•"/>
              <a:tabLst/>
              <a:defRPr/>
            </a:pP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31% reduction in risk of death</a:t>
            </a:r>
            <a:b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b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HR 0.69 (95% CI 0.53-0.88); p=0.003 </a:t>
            </a:r>
          </a:p>
          <a:p>
            <a:pPr marL="304784" marR="0" lvl="0" indent="-304784" algn="l" defTabSz="1219140" rtl="0" eaLnBrk="0" fontAlgn="base" latinLnBrk="0" hangingPunct="0">
              <a:lnSpc>
                <a:spcPct val="100000"/>
              </a:lnSpc>
              <a:spcBef>
                <a:spcPts val="0"/>
              </a:spcBef>
              <a:spcAft>
                <a:spcPct val="0"/>
              </a:spcAft>
              <a:buClr>
                <a:srgbClr val="03C74F"/>
              </a:buClr>
              <a:buSzTx/>
              <a:buFont typeface="Arial" panose="020B0604020202020204" pitchFamily="34" charset="0"/>
              <a:buChar char="•"/>
              <a:tabLst/>
              <a:defRPr/>
            </a:pP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55% of placebo patients received subsequent </a:t>
            </a:r>
            <a:b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br>
            <a:r>
              <a:rPr kumimoji="0" lang="en-US" sz="1867"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life-prolonging therapy</a:t>
            </a:r>
          </a:p>
          <a:p>
            <a:pPr marL="304784" marR="0" lvl="0" indent="-304784" algn="l" defTabSz="1219140" rtl="0" eaLnBrk="0" fontAlgn="base" latinLnBrk="0" hangingPunct="0">
              <a:lnSpc>
                <a:spcPct val="100000"/>
              </a:lnSpc>
              <a:spcBef>
                <a:spcPts val="0"/>
              </a:spcBef>
              <a:spcAft>
                <a:spcPct val="0"/>
              </a:spcAft>
              <a:buClr>
                <a:srgbClr val="445369">
                  <a:lumMod val="50000"/>
                </a:srgbClr>
              </a:buClr>
              <a:buSzTx/>
              <a:buFont typeface="Arial" panose="020B0604020202020204" pitchFamily="34" charset="0"/>
              <a:buChar char="•"/>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05722BB3-2509-3C4A-8201-D563286F63A2}"/>
              </a:ext>
            </a:extLst>
          </p:cNvPr>
          <p:cNvSpPr txBox="1"/>
          <p:nvPr/>
        </p:nvSpPr>
        <p:spPr>
          <a:xfrm>
            <a:off x="292776" y="1300395"/>
            <a:ext cx="2245851" cy="779516"/>
          </a:xfrm>
          <a:prstGeom prst="rect">
            <a:avLst/>
          </a:prstGeom>
          <a:noFill/>
        </p:spPr>
        <p:txBody>
          <a:bodyPr wrap="square" lIns="121864" tIns="60932" rIns="121864" bIns="60932" rtlCol="0" anchor="ctr">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GB" sz="2133"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t>SPARTAN</a:t>
            </a:r>
            <a:r>
              <a:rPr kumimoji="0" lang="en-GB" sz="2133" b="1" i="0" u="none" strike="noStrike" kern="1200" cap="none" spc="0" normalizeH="0" baseline="3000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t>1</a:t>
            </a:r>
            <a:endParaRPr kumimoji="0" lang="en-GB" sz="2133"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endParaRPr>
          </a:p>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GB" sz="2133"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t>apalutamide</a:t>
            </a:r>
          </a:p>
        </p:txBody>
      </p:sp>
      <p:sp>
        <p:nvSpPr>
          <p:cNvPr id="31" name="Rounded Rectangle 30">
            <a:extLst>
              <a:ext uri="{FF2B5EF4-FFF2-40B4-BE49-F238E27FC236}">
                <a16:creationId xmlns:a16="http://schemas.microsoft.com/office/drawing/2014/main" id="{30AB94C7-6826-074F-A4AE-C9340CB5F5B6}"/>
              </a:ext>
            </a:extLst>
          </p:cNvPr>
          <p:cNvSpPr/>
          <p:nvPr/>
        </p:nvSpPr>
        <p:spPr>
          <a:xfrm>
            <a:off x="2539295" y="836712"/>
            <a:ext cx="3860792" cy="1706880"/>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4" name="TextBox 33">
            <a:extLst>
              <a:ext uri="{FF2B5EF4-FFF2-40B4-BE49-F238E27FC236}">
                <a16:creationId xmlns:a16="http://schemas.microsoft.com/office/drawing/2014/main" id="{E0EC3838-B3B8-254A-A6F5-397AB1AA8C71}"/>
              </a:ext>
            </a:extLst>
          </p:cNvPr>
          <p:cNvSpPr txBox="1"/>
          <p:nvPr/>
        </p:nvSpPr>
        <p:spPr>
          <a:xfrm>
            <a:off x="271039" y="3053331"/>
            <a:ext cx="2245851" cy="779516"/>
          </a:xfrm>
          <a:prstGeom prst="rect">
            <a:avLst/>
          </a:prstGeom>
          <a:noFill/>
        </p:spPr>
        <p:txBody>
          <a:bodyPr wrap="square" lIns="121864" tIns="60932" rIns="121864" bIns="60932" rtlCol="0" anchor="ctr">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GB" sz="2133"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PROSPER</a:t>
            </a:r>
            <a:r>
              <a:rPr kumimoji="0" lang="en-GB" sz="2133"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2</a:t>
            </a:r>
            <a:endParaRPr kumimoji="0" lang="en-GB" sz="2133"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GB" sz="2133"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enzalutamide</a:t>
            </a:r>
          </a:p>
        </p:txBody>
      </p:sp>
      <p:sp>
        <p:nvSpPr>
          <p:cNvPr id="41" name="Rounded Rectangle 40">
            <a:extLst>
              <a:ext uri="{FF2B5EF4-FFF2-40B4-BE49-F238E27FC236}">
                <a16:creationId xmlns:a16="http://schemas.microsoft.com/office/drawing/2014/main" id="{229C4FF1-A93E-F34E-AD11-07EF520684F2}"/>
              </a:ext>
            </a:extLst>
          </p:cNvPr>
          <p:cNvSpPr/>
          <p:nvPr/>
        </p:nvSpPr>
        <p:spPr>
          <a:xfrm>
            <a:off x="2539295" y="2589648"/>
            <a:ext cx="3860792" cy="1706880"/>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2" name="TextBox 41">
            <a:extLst>
              <a:ext uri="{FF2B5EF4-FFF2-40B4-BE49-F238E27FC236}">
                <a16:creationId xmlns:a16="http://schemas.microsoft.com/office/drawing/2014/main" id="{8FD96E2C-5E2E-D142-A88E-8DC64C75552A}"/>
              </a:ext>
            </a:extLst>
          </p:cNvPr>
          <p:cNvSpPr txBox="1"/>
          <p:nvPr/>
        </p:nvSpPr>
        <p:spPr>
          <a:xfrm>
            <a:off x="267420" y="4806267"/>
            <a:ext cx="2245851" cy="779516"/>
          </a:xfrm>
          <a:prstGeom prst="rect">
            <a:avLst/>
          </a:prstGeom>
          <a:noFill/>
        </p:spPr>
        <p:txBody>
          <a:bodyPr wrap="square" lIns="121864" tIns="60932" rIns="121864" bIns="60932" rtlCol="0" anchor="ctr">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GB" sz="2133"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t>ARAMIS</a:t>
            </a:r>
            <a:r>
              <a:rPr kumimoji="0" lang="en-GB" sz="2133" b="1" i="0" u="none" strike="noStrike" kern="1200" cap="none" spc="0" normalizeH="0" baseline="3000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t>3</a:t>
            </a:r>
            <a:endParaRPr kumimoji="0" lang="en-GB" sz="2133"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endParaRPr>
          </a:p>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GB" sz="2133" b="1" i="0" u="none" strike="noStrike" kern="1200" cap="none" spc="0" normalizeH="0" baseline="0" noProof="0" dirty="0" err="1">
                <a:ln>
                  <a:noFill/>
                </a:ln>
                <a:solidFill>
                  <a:srgbClr val="445369">
                    <a:lumMod val="50000"/>
                  </a:srgbClr>
                </a:solidFill>
                <a:effectLst/>
                <a:uLnTx/>
                <a:uFillTx/>
                <a:latin typeface="Calibri" panose="020F0502020204030204" pitchFamily="34" charset="0"/>
                <a:ea typeface="+mn-ea"/>
                <a:cs typeface="Calibri" panose="020F0502020204030204" pitchFamily="34" charset="0"/>
              </a:rPr>
              <a:t>darolutamide</a:t>
            </a:r>
            <a:endParaRPr kumimoji="0" lang="en-GB" sz="2133"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endParaRPr>
          </a:p>
        </p:txBody>
      </p:sp>
      <p:sp>
        <p:nvSpPr>
          <p:cNvPr id="44" name="Rounded Rectangle 43">
            <a:extLst>
              <a:ext uri="{FF2B5EF4-FFF2-40B4-BE49-F238E27FC236}">
                <a16:creationId xmlns:a16="http://schemas.microsoft.com/office/drawing/2014/main" id="{E455A80A-370B-1643-BE50-2412D6301EE9}"/>
              </a:ext>
            </a:extLst>
          </p:cNvPr>
          <p:cNvSpPr/>
          <p:nvPr/>
        </p:nvSpPr>
        <p:spPr>
          <a:xfrm>
            <a:off x="2539295" y="4342584"/>
            <a:ext cx="3860792" cy="1706880"/>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Slide Number Placeholder 8">
            <a:extLst>
              <a:ext uri="{FF2B5EF4-FFF2-40B4-BE49-F238E27FC236}">
                <a16:creationId xmlns:a16="http://schemas.microsoft.com/office/drawing/2014/main" id="{F47BF948-BAE4-9542-AF95-A02ACC703BD3}"/>
              </a:ext>
            </a:extLst>
          </p:cNvPr>
          <p:cNvSpPr>
            <a:spLocks noGrp="1"/>
          </p:cNvSpPr>
          <p:nvPr>
            <p:ph type="sldNum" sz="quarter" idx="4"/>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a:ln>
                  <a:noFill/>
                </a:ln>
                <a:solidFill>
                  <a:srgbClr val="5D8298"/>
                </a:solidFill>
                <a:effectLst/>
                <a:uLnTx/>
                <a:uFillTx/>
                <a:latin typeface="Calibri" panose="020F0502020204030204"/>
                <a:ea typeface="Verdana" panose="020B060403050404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
        <p:nvSpPr>
          <p:cNvPr id="49" name="TextBox 48">
            <a:extLst>
              <a:ext uri="{FF2B5EF4-FFF2-40B4-BE49-F238E27FC236}">
                <a16:creationId xmlns:a16="http://schemas.microsoft.com/office/drawing/2014/main" id="{FE6FE800-7DBA-BE48-8D1D-7E3FB19CB8D1}"/>
              </a:ext>
            </a:extLst>
          </p:cNvPr>
          <p:cNvSpPr txBox="1"/>
          <p:nvPr/>
        </p:nvSpPr>
        <p:spPr>
          <a:xfrm>
            <a:off x="2598019" y="3971790"/>
            <a:ext cx="479297" cy="249299"/>
          </a:xfrm>
          <a:prstGeom prst="rect">
            <a:avLst/>
          </a:prstGeom>
          <a:no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1" i="0" u="sng"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Patients at risk</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enzalutamide</a:t>
            </a:r>
            <a:br>
              <a:rPr kumimoji="0" lang="en-GB" sz="6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br>
            <a:r>
              <a:rPr kumimoji="0" lang="en-GB" sz="6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Placebo</a:t>
            </a:r>
          </a:p>
        </p:txBody>
      </p:sp>
      <p:sp>
        <p:nvSpPr>
          <p:cNvPr id="50" name="TextBox 49">
            <a:extLst>
              <a:ext uri="{FF2B5EF4-FFF2-40B4-BE49-F238E27FC236}">
                <a16:creationId xmlns:a16="http://schemas.microsoft.com/office/drawing/2014/main" id="{D04550D2-226E-4F46-9724-3CC4C3EE65B7}"/>
              </a:ext>
            </a:extLst>
          </p:cNvPr>
          <p:cNvSpPr txBox="1"/>
          <p:nvPr/>
        </p:nvSpPr>
        <p:spPr>
          <a:xfrm>
            <a:off x="3100634" y="4054890"/>
            <a:ext cx="115416" cy="166199"/>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933</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468</a:t>
            </a:r>
          </a:p>
        </p:txBody>
      </p:sp>
      <p:sp>
        <p:nvSpPr>
          <p:cNvPr id="51" name="TextBox 50">
            <a:extLst>
              <a:ext uri="{FF2B5EF4-FFF2-40B4-BE49-F238E27FC236}">
                <a16:creationId xmlns:a16="http://schemas.microsoft.com/office/drawing/2014/main" id="{E489E7D3-6E63-054E-93BD-5B192A079F50}"/>
              </a:ext>
            </a:extLst>
          </p:cNvPr>
          <p:cNvSpPr txBox="1"/>
          <p:nvPr/>
        </p:nvSpPr>
        <p:spPr>
          <a:xfrm>
            <a:off x="3448524" y="4054890"/>
            <a:ext cx="115416" cy="166199"/>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910</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459</a:t>
            </a:r>
          </a:p>
        </p:txBody>
      </p:sp>
      <p:sp>
        <p:nvSpPr>
          <p:cNvPr id="52" name="TextBox 51">
            <a:extLst>
              <a:ext uri="{FF2B5EF4-FFF2-40B4-BE49-F238E27FC236}">
                <a16:creationId xmlns:a16="http://schemas.microsoft.com/office/drawing/2014/main" id="{175E4A20-346E-7841-B9BB-24DBC88605FC}"/>
              </a:ext>
            </a:extLst>
          </p:cNvPr>
          <p:cNvSpPr txBox="1"/>
          <p:nvPr/>
        </p:nvSpPr>
        <p:spPr>
          <a:xfrm>
            <a:off x="3274580" y="4054890"/>
            <a:ext cx="115416" cy="166199"/>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926</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467</a:t>
            </a:r>
          </a:p>
        </p:txBody>
      </p:sp>
      <p:sp>
        <p:nvSpPr>
          <p:cNvPr id="53" name="TextBox 52">
            <a:extLst>
              <a:ext uri="{FF2B5EF4-FFF2-40B4-BE49-F238E27FC236}">
                <a16:creationId xmlns:a16="http://schemas.microsoft.com/office/drawing/2014/main" id="{0B873E68-62EE-194A-9A0A-076A9EA280AF}"/>
              </a:ext>
            </a:extLst>
          </p:cNvPr>
          <p:cNvSpPr txBox="1"/>
          <p:nvPr/>
        </p:nvSpPr>
        <p:spPr>
          <a:xfrm>
            <a:off x="3796414"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874</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428</a:t>
            </a:r>
          </a:p>
        </p:txBody>
      </p:sp>
      <p:sp>
        <p:nvSpPr>
          <p:cNvPr id="54" name="TextBox 53">
            <a:extLst>
              <a:ext uri="{FF2B5EF4-FFF2-40B4-BE49-F238E27FC236}">
                <a16:creationId xmlns:a16="http://schemas.microsoft.com/office/drawing/2014/main" id="{99D63603-DA72-ED47-9FD1-EDA675EC5D7A}"/>
              </a:ext>
            </a:extLst>
          </p:cNvPr>
          <p:cNvSpPr txBox="1"/>
          <p:nvPr/>
        </p:nvSpPr>
        <p:spPr>
          <a:xfrm>
            <a:off x="3622469"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897</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444</a:t>
            </a:r>
          </a:p>
        </p:txBody>
      </p:sp>
      <p:sp>
        <p:nvSpPr>
          <p:cNvPr id="55" name="TextBox 54">
            <a:extLst>
              <a:ext uri="{FF2B5EF4-FFF2-40B4-BE49-F238E27FC236}">
                <a16:creationId xmlns:a16="http://schemas.microsoft.com/office/drawing/2014/main" id="{A8C8EB5E-2499-F445-8435-9BBD928B4CD4}"/>
              </a:ext>
            </a:extLst>
          </p:cNvPr>
          <p:cNvSpPr txBox="1"/>
          <p:nvPr/>
        </p:nvSpPr>
        <p:spPr>
          <a:xfrm>
            <a:off x="3970360"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850</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404</a:t>
            </a:r>
          </a:p>
        </p:txBody>
      </p:sp>
      <p:sp>
        <p:nvSpPr>
          <p:cNvPr id="56" name="TextBox 55">
            <a:extLst>
              <a:ext uri="{FF2B5EF4-FFF2-40B4-BE49-F238E27FC236}">
                <a16:creationId xmlns:a16="http://schemas.microsoft.com/office/drawing/2014/main" id="{C0A84FC6-BCF1-CF44-8113-CD4D7613C192}"/>
              </a:ext>
            </a:extLst>
          </p:cNvPr>
          <p:cNvSpPr txBox="1"/>
          <p:nvPr/>
        </p:nvSpPr>
        <p:spPr>
          <a:xfrm>
            <a:off x="4318249"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782</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363</a:t>
            </a:r>
          </a:p>
        </p:txBody>
      </p:sp>
      <p:sp>
        <p:nvSpPr>
          <p:cNvPr id="57" name="TextBox 56">
            <a:extLst>
              <a:ext uri="{FF2B5EF4-FFF2-40B4-BE49-F238E27FC236}">
                <a16:creationId xmlns:a16="http://schemas.microsoft.com/office/drawing/2014/main" id="{EF200F14-E880-B14E-AF60-9E16516793D5}"/>
              </a:ext>
            </a:extLst>
          </p:cNvPr>
          <p:cNvSpPr txBox="1"/>
          <p:nvPr/>
        </p:nvSpPr>
        <p:spPr>
          <a:xfrm>
            <a:off x="4144304"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822</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381</a:t>
            </a:r>
          </a:p>
        </p:txBody>
      </p:sp>
      <p:sp>
        <p:nvSpPr>
          <p:cNvPr id="58" name="TextBox 57">
            <a:extLst>
              <a:ext uri="{FF2B5EF4-FFF2-40B4-BE49-F238E27FC236}">
                <a16:creationId xmlns:a16="http://schemas.microsoft.com/office/drawing/2014/main" id="{514EB7D9-1C74-FF45-8947-6106BAAD2731}"/>
              </a:ext>
            </a:extLst>
          </p:cNvPr>
          <p:cNvSpPr txBox="1"/>
          <p:nvPr/>
        </p:nvSpPr>
        <p:spPr>
          <a:xfrm>
            <a:off x="4492194"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700</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321</a:t>
            </a:r>
          </a:p>
        </p:txBody>
      </p:sp>
      <p:sp>
        <p:nvSpPr>
          <p:cNvPr id="59" name="TextBox 58">
            <a:extLst>
              <a:ext uri="{FF2B5EF4-FFF2-40B4-BE49-F238E27FC236}">
                <a16:creationId xmlns:a16="http://schemas.microsoft.com/office/drawing/2014/main" id="{4DB5077B-7A84-1F44-BB3B-2E5C46C576A5}"/>
              </a:ext>
            </a:extLst>
          </p:cNvPr>
          <p:cNvSpPr txBox="1"/>
          <p:nvPr/>
        </p:nvSpPr>
        <p:spPr>
          <a:xfrm>
            <a:off x="4666140"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608</a:t>
            </a:r>
            <a:b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b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274</a:t>
            </a:r>
          </a:p>
        </p:txBody>
      </p:sp>
      <p:sp>
        <p:nvSpPr>
          <p:cNvPr id="60" name="TextBox 59">
            <a:extLst>
              <a:ext uri="{FF2B5EF4-FFF2-40B4-BE49-F238E27FC236}">
                <a16:creationId xmlns:a16="http://schemas.microsoft.com/office/drawing/2014/main" id="{DA637681-FB24-7F46-A69B-B737E59EBCD0}"/>
              </a:ext>
            </a:extLst>
          </p:cNvPr>
          <p:cNvSpPr txBox="1"/>
          <p:nvPr/>
        </p:nvSpPr>
        <p:spPr>
          <a:xfrm>
            <a:off x="4840084"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517</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219</a:t>
            </a:r>
          </a:p>
        </p:txBody>
      </p:sp>
      <p:sp>
        <p:nvSpPr>
          <p:cNvPr id="61" name="TextBox 60">
            <a:extLst>
              <a:ext uri="{FF2B5EF4-FFF2-40B4-BE49-F238E27FC236}">
                <a16:creationId xmlns:a16="http://schemas.microsoft.com/office/drawing/2014/main" id="{B70E2113-65C4-4F4E-9DEF-C569B9317535}"/>
              </a:ext>
            </a:extLst>
          </p:cNvPr>
          <p:cNvSpPr txBox="1"/>
          <p:nvPr/>
        </p:nvSpPr>
        <p:spPr>
          <a:xfrm>
            <a:off x="5014029"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424</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177</a:t>
            </a:r>
          </a:p>
        </p:txBody>
      </p:sp>
      <p:sp>
        <p:nvSpPr>
          <p:cNvPr id="62" name="TextBox 61">
            <a:extLst>
              <a:ext uri="{FF2B5EF4-FFF2-40B4-BE49-F238E27FC236}">
                <a16:creationId xmlns:a16="http://schemas.microsoft.com/office/drawing/2014/main" id="{78ACE777-B39E-0641-BD98-CE2C3650FCD9}"/>
              </a:ext>
            </a:extLst>
          </p:cNvPr>
          <p:cNvSpPr txBox="1"/>
          <p:nvPr/>
        </p:nvSpPr>
        <p:spPr>
          <a:xfrm>
            <a:off x="5187974"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327</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140</a:t>
            </a:r>
          </a:p>
        </p:txBody>
      </p:sp>
      <p:sp>
        <p:nvSpPr>
          <p:cNvPr id="63" name="TextBox 62">
            <a:extLst>
              <a:ext uri="{FF2B5EF4-FFF2-40B4-BE49-F238E27FC236}">
                <a16:creationId xmlns:a16="http://schemas.microsoft.com/office/drawing/2014/main" id="{7E974003-85D0-D34D-A339-D5AF51E96DFD}"/>
              </a:ext>
            </a:extLst>
          </p:cNvPr>
          <p:cNvSpPr txBox="1"/>
          <p:nvPr/>
        </p:nvSpPr>
        <p:spPr>
          <a:xfrm>
            <a:off x="5361920" y="4054890"/>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244</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106</a:t>
            </a:r>
          </a:p>
        </p:txBody>
      </p:sp>
      <p:sp>
        <p:nvSpPr>
          <p:cNvPr id="64" name="TextBox 63">
            <a:extLst>
              <a:ext uri="{FF2B5EF4-FFF2-40B4-BE49-F238E27FC236}">
                <a16:creationId xmlns:a16="http://schemas.microsoft.com/office/drawing/2014/main" id="{EA740C7E-B2E4-EB4F-AEAD-51D38A38B215}"/>
              </a:ext>
            </a:extLst>
          </p:cNvPr>
          <p:cNvSpPr txBox="1"/>
          <p:nvPr/>
        </p:nvSpPr>
        <p:spPr>
          <a:xfrm>
            <a:off x="5535859" y="4054890"/>
            <a:ext cx="115416" cy="166199"/>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169</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64</a:t>
            </a:r>
          </a:p>
        </p:txBody>
      </p:sp>
      <p:sp>
        <p:nvSpPr>
          <p:cNvPr id="65" name="TextBox 64">
            <a:extLst>
              <a:ext uri="{FF2B5EF4-FFF2-40B4-BE49-F238E27FC236}">
                <a16:creationId xmlns:a16="http://schemas.microsoft.com/office/drawing/2014/main" id="{55D4B6B3-3159-3444-9E5F-19FB7620E6EE}"/>
              </a:ext>
            </a:extLst>
          </p:cNvPr>
          <p:cNvSpPr txBox="1"/>
          <p:nvPr/>
        </p:nvSpPr>
        <p:spPr>
          <a:xfrm>
            <a:off x="5723369" y="4054890"/>
            <a:ext cx="76944"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89</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30</a:t>
            </a:r>
          </a:p>
        </p:txBody>
      </p:sp>
      <p:sp>
        <p:nvSpPr>
          <p:cNvPr id="66" name="TextBox 65">
            <a:extLst>
              <a:ext uri="{FF2B5EF4-FFF2-40B4-BE49-F238E27FC236}">
                <a16:creationId xmlns:a16="http://schemas.microsoft.com/office/drawing/2014/main" id="{432D890B-191E-8E42-B930-3D164BDCDDAF}"/>
              </a:ext>
            </a:extLst>
          </p:cNvPr>
          <p:cNvSpPr txBox="1"/>
          <p:nvPr/>
        </p:nvSpPr>
        <p:spPr>
          <a:xfrm>
            <a:off x="5904345" y="4054890"/>
            <a:ext cx="76944"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33</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16</a:t>
            </a:r>
          </a:p>
        </p:txBody>
      </p:sp>
      <p:sp>
        <p:nvSpPr>
          <p:cNvPr id="67" name="TextBox 66">
            <a:extLst>
              <a:ext uri="{FF2B5EF4-FFF2-40B4-BE49-F238E27FC236}">
                <a16:creationId xmlns:a16="http://schemas.microsoft.com/office/drawing/2014/main" id="{2FC2DDF5-00C4-AC4B-8BDC-43BE32D352AB}"/>
              </a:ext>
            </a:extLst>
          </p:cNvPr>
          <p:cNvSpPr txBox="1"/>
          <p:nvPr/>
        </p:nvSpPr>
        <p:spPr>
          <a:xfrm>
            <a:off x="6095032" y="4054890"/>
            <a:ext cx="38472"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a:t>
            </a:r>
          </a:p>
        </p:txBody>
      </p:sp>
      <p:sp>
        <p:nvSpPr>
          <p:cNvPr id="68" name="TextBox 67">
            <a:extLst>
              <a:ext uri="{FF2B5EF4-FFF2-40B4-BE49-F238E27FC236}">
                <a16:creationId xmlns:a16="http://schemas.microsoft.com/office/drawing/2014/main" id="{3415E150-CE06-2144-9B38-A6FB61F1EC3B}"/>
              </a:ext>
            </a:extLst>
          </p:cNvPr>
          <p:cNvSpPr txBox="1"/>
          <p:nvPr/>
        </p:nvSpPr>
        <p:spPr>
          <a:xfrm>
            <a:off x="6272832" y="4054890"/>
            <a:ext cx="38472"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sp>
        <p:nvSpPr>
          <p:cNvPr id="69" name="TextBox 68">
            <a:extLst>
              <a:ext uri="{FF2B5EF4-FFF2-40B4-BE49-F238E27FC236}">
                <a16:creationId xmlns:a16="http://schemas.microsoft.com/office/drawing/2014/main" id="{13E21377-6BBE-C74E-8B99-B28B7C78BA0A}"/>
              </a:ext>
            </a:extLst>
          </p:cNvPr>
          <p:cNvSpPr txBox="1"/>
          <p:nvPr/>
        </p:nvSpPr>
        <p:spPr>
          <a:xfrm>
            <a:off x="3139106" y="3828832"/>
            <a:ext cx="38472" cy="831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sp>
        <p:nvSpPr>
          <p:cNvPr id="70" name="TextBox 69">
            <a:extLst>
              <a:ext uri="{FF2B5EF4-FFF2-40B4-BE49-F238E27FC236}">
                <a16:creationId xmlns:a16="http://schemas.microsoft.com/office/drawing/2014/main" id="{798F3AE6-39F4-7A4C-958F-3139467A8904}"/>
              </a:ext>
            </a:extLst>
          </p:cNvPr>
          <p:cNvSpPr txBox="1"/>
          <p:nvPr/>
        </p:nvSpPr>
        <p:spPr>
          <a:xfrm>
            <a:off x="3478832" y="3828832"/>
            <a:ext cx="38472" cy="831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a:t>
            </a:r>
          </a:p>
        </p:txBody>
      </p:sp>
      <p:sp>
        <p:nvSpPr>
          <p:cNvPr id="71" name="TextBox 70">
            <a:extLst>
              <a:ext uri="{FF2B5EF4-FFF2-40B4-BE49-F238E27FC236}">
                <a16:creationId xmlns:a16="http://schemas.microsoft.com/office/drawing/2014/main" id="{089F9ABE-D1C7-3E4A-AE5C-B38880CF86EA}"/>
              </a:ext>
            </a:extLst>
          </p:cNvPr>
          <p:cNvSpPr txBox="1"/>
          <p:nvPr/>
        </p:nvSpPr>
        <p:spPr>
          <a:xfrm>
            <a:off x="3310557" y="3828832"/>
            <a:ext cx="38472" cy="831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a:t>
            </a:r>
          </a:p>
        </p:txBody>
      </p:sp>
      <p:sp>
        <p:nvSpPr>
          <p:cNvPr id="72" name="TextBox 71">
            <a:extLst>
              <a:ext uri="{FF2B5EF4-FFF2-40B4-BE49-F238E27FC236}">
                <a16:creationId xmlns:a16="http://schemas.microsoft.com/office/drawing/2014/main" id="{F9ABBED8-A16E-E841-970D-837CA4DC7901}"/>
              </a:ext>
            </a:extLst>
          </p:cNvPr>
          <p:cNvSpPr txBox="1"/>
          <p:nvPr/>
        </p:nvSpPr>
        <p:spPr>
          <a:xfrm>
            <a:off x="3815195"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16</a:t>
            </a:r>
          </a:p>
        </p:txBody>
      </p:sp>
      <p:sp>
        <p:nvSpPr>
          <p:cNvPr id="73" name="TextBox 72">
            <a:extLst>
              <a:ext uri="{FF2B5EF4-FFF2-40B4-BE49-F238E27FC236}">
                <a16:creationId xmlns:a16="http://schemas.microsoft.com/office/drawing/2014/main" id="{844E56D9-F915-444F-AA27-1A0A3E7A7A57}"/>
              </a:ext>
            </a:extLst>
          </p:cNvPr>
          <p:cNvSpPr txBox="1"/>
          <p:nvPr/>
        </p:nvSpPr>
        <p:spPr>
          <a:xfrm>
            <a:off x="3634220"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12</a:t>
            </a:r>
          </a:p>
        </p:txBody>
      </p:sp>
      <p:sp>
        <p:nvSpPr>
          <p:cNvPr id="74" name="TextBox 73">
            <a:extLst>
              <a:ext uri="{FF2B5EF4-FFF2-40B4-BE49-F238E27FC236}">
                <a16:creationId xmlns:a16="http://schemas.microsoft.com/office/drawing/2014/main" id="{D28478AD-14E6-244B-B6EC-DC934934ABE3}"/>
              </a:ext>
            </a:extLst>
          </p:cNvPr>
          <p:cNvSpPr txBox="1"/>
          <p:nvPr/>
        </p:nvSpPr>
        <p:spPr>
          <a:xfrm>
            <a:off x="3986645"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sp>
        <p:nvSpPr>
          <p:cNvPr id="75" name="TextBox 74">
            <a:extLst>
              <a:ext uri="{FF2B5EF4-FFF2-40B4-BE49-F238E27FC236}">
                <a16:creationId xmlns:a16="http://schemas.microsoft.com/office/drawing/2014/main" id="{9F9C3167-E879-D740-8607-236A173CAE1D}"/>
              </a:ext>
            </a:extLst>
          </p:cNvPr>
          <p:cNvSpPr txBox="1"/>
          <p:nvPr/>
        </p:nvSpPr>
        <p:spPr>
          <a:xfrm>
            <a:off x="4332720"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28</a:t>
            </a:r>
          </a:p>
        </p:txBody>
      </p:sp>
      <p:sp>
        <p:nvSpPr>
          <p:cNvPr id="76" name="TextBox 75">
            <a:extLst>
              <a:ext uri="{FF2B5EF4-FFF2-40B4-BE49-F238E27FC236}">
                <a16:creationId xmlns:a16="http://schemas.microsoft.com/office/drawing/2014/main" id="{DC60BDD5-EB6A-BF40-97C5-A0E86F38F431}"/>
              </a:ext>
            </a:extLst>
          </p:cNvPr>
          <p:cNvSpPr txBox="1"/>
          <p:nvPr/>
        </p:nvSpPr>
        <p:spPr>
          <a:xfrm>
            <a:off x="4161269"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24</a:t>
            </a:r>
          </a:p>
        </p:txBody>
      </p:sp>
      <p:sp>
        <p:nvSpPr>
          <p:cNvPr id="77" name="TextBox 76">
            <a:extLst>
              <a:ext uri="{FF2B5EF4-FFF2-40B4-BE49-F238E27FC236}">
                <a16:creationId xmlns:a16="http://schemas.microsoft.com/office/drawing/2014/main" id="{F86914B1-809E-904A-B753-918A4265956D}"/>
              </a:ext>
            </a:extLst>
          </p:cNvPr>
          <p:cNvSpPr txBox="1"/>
          <p:nvPr/>
        </p:nvSpPr>
        <p:spPr>
          <a:xfrm>
            <a:off x="4510520"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32</a:t>
            </a:r>
          </a:p>
        </p:txBody>
      </p:sp>
      <p:sp>
        <p:nvSpPr>
          <p:cNvPr id="78" name="TextBox 77">
            <a:extLst>
              <a:ext uri="{FF2B5EF4-FFF2-40B4-BE49-F238E27FC236}">
                <a16:creationId xmlns:a16="http://schemas.microsoft.com/office/drawing/2014/main" id="{22F7E543-7D76-244E-8AAA-E34E7DE3DB72}"/>
              </a:ext>
            </a:extLst>
          </p:cNvPr>
          <p:cNvSpPr txBox="1"/>
          <p:nvPr/>
        </p:nvSpPr>
        <p:spPr>
          <a:xfrm>
            <a:off x="4688320"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36</a:t>
            </a:r>
          </a:p>
        </p:txBody>
      </p:sp>
      <p:sp>
        <p:nvSpPr>
          <p:cNvPr id="79" name="TextBox 78">
            <a:extLst>
              <a:ext uri="{FF2B5EF4-FFF2-40B4-BE49-F238E27FC236}">
                <a16:creationId xmlns:a16="http://schemas.microsoft.com/office/drawing/2014/main" id="{2662B09C-BA9E-6D48-AEDF-EE7526CDFF27}"/>
              </a:ext>
            </a:extLst>
          </p:cNvPr>
          <p:cNvSpPr txBox="1"/>
          <p:nvPr/>
        </p:nvSpPr>
        <p:spPr>
          <a:xfrm>
            <a:off x="4856595"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sp>
        <p:nvSpPr>
          <p:cNvPr id="80" name="TextBox 79">
            <a:extLst>
              <a:ext uri="{FF2B5EF4-FFF2-40B4-BE49-F238E27FC236}">
                <a16:creationId xmlns:a16="http://schemas.microsoft.com/office/drawing/2014/main" id="{B4AEE442-8641-DE45-97D1-4DD3B931F333}"/>
              </a:ext>
            </a:extLst>
          </p:cNvPr>
          <p:cNvSpPr txBox="1"/>
          <p:nvPr/>
        </p:nvSpPr>
        <p:spPr>
          <a:xfrm>
            <a:off x="5028045"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44</a:t>
            </a:r>
          </a:p>
        </p:txBody>
      </p:sp>
      <p:sp>
        <p:nvSpPr>
          <p:cNvPr id="81" name="TextBox 80">
            <a:extLst>
              <a:ext uri="{FF2B5EF4-FFF2-40B4-BE49-F238E27FC236}">
                <a16:creationId xmlns:a16="http://schemas.microsoft.com/office/drawing/2014/main" id="{CCBA10A6-2D1B-DA4A-9AD1-3B6752550AFB}"/>
              </a:ext>
            </a:extLst>
          </p:cNvPr>
          <p:cNvSpPr txBox="1"/>
          <p:nvPr/>
        </p:nvSpPr>
        <p:spPr>
          <a:xfrm>
            <a:off x="5202669"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48</a:t>
            </a:r>
          </a:p>
        </p:txBody>
      </p:sp>
      <p:sp>
        <p:nvSpPr>
          <p:cNvPr id="82" name="TextBox 81">
            <a:extLst>
              <a:ext uri="{FF2B5EF4-FFF2-40B4-BE49-F238E27FC236}">
                <a16:creationId xmlns:a16="http://schemas.microsoft.com/office/drawing/2014/main" id="{B9CD46ED-0980-BF47-8AC2-41EFF0C5D636}"/>
              </a:ext>
            </a:extLst>
          </p:cNvPr>
          <p:cNvSpPr txBox="1"/>
          <p:nvPr/>
        </p:nvSpPr>
        <p:spPr>
          <a:xfrm>
            <a:off x="5377295"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52</a:t>
            </a:r>
          </a:p>
        </p:txBody>
      </p:sp>
      <p:sp>
        <p:nvSpPr>
          <p:cNvPr id="83" name="TextBox 82">
            <a:extLst>
              <a:ext uri="{FF2B5EF4-FFF2-40B4-BE49-F238E27FC236}">
                <a16:creationId xmlns:a16="http://schemas.microsoft.com/office/drawing/2014/main" id="{7F70D1C2-6460-BA46-9779-B15219E548CD}"/>
              </a:ext>
            </a:extLst>
          </p:cNvPr>
          <p:cNvSpPr txBox="1"/>
          <p:nvPr/>
        </p:nvSpPr>
        <p:spPr>
          <a:xfrm>
            <a:off x="5555095"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56</a:t>
            </a:r>
          </a:p>
        </p:txBody>
      </p:sp>
      <p:sp>
        <p:nvSpPr>
          <p:cNvPr id="84" name="TextBox 83">
            <a:extLst>
              <a:ext uri="{FF2B5EF4-FFF2-40B4-BE49-F238E27FC236}">
                <a16:creationId xmlns:a16="http://schemas.microsoft.com/office/drawing/2014/main" id="{42EA9BEE-B660-734E-B9D9-983F46D5F206}"/>
              </a:ext>
            </a:extLst>
          </p:cNvPr>
          <p:cNvSpPr txBox="1"/>
          <p:nvPr/>
        </p:nvSpPr>
        <p:spPr>
          <a:xfrm>
            <a:off x="5729720"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sp>
        <p:nvSpPr>
          <p:cNvPr id="85" name="TextBox 84">
            <a:extLst>
              <a:ext uri="{FF2B5EF4-FFF2-40B4-BE49-F238E27FC236}">
                <a16:creationId xmlns:a16="http://schemas.microsoft.com/office/drawing/2014/main" id="{DA4117CB-979D-EC48-AFBE-C95D00DC5ED3}"/>
              </a:ext>
            </a:extLst>
          </p:cNvPr>
          <p:cNvSpPr txBox="1"/>
          <p:nvPr/>
        </p:nvSpPr>
        <p:spPr>
          <a:xfrm>
            <a:off x="5904345"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64</a:t>
            </a:r>
          </a:p>
        </p:txBody>
      </p:sp>
      <p:sp>
        <p:nvSpPr>
          <p:cNvPr id="86" name="TextBox 85">
            <a:extLst>
              <a:ext uri="{FF2B5EF4-FFF2-40B4-BE49-F238E27FC236}">
                <a16:creationId xmlns:a16="http://schemas.microsoft.com/office/drawing/2014/main" id="{2112B007-6768-F046-B62B-C57AE02E96E2}"/>
              </a:ext>
            </a:extLst>
          </p:cNvPr>
          <p:cNvSpPr txBox="1"/>
          <p:nvPr/>
        </p:nvSpPr>
        <p:spPr>
          <a:xfrm>
            <a:off x="6075795"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68</a:t>
            </a:r>
          </a:p>
        </p:txBody>
      </p:sp>
      <p:sp>
        <p:nvSpPr>
          <p:cNvPr id="87" name="TextBox 86">
            <a:extLst>
              <a:ext uri="{FF2B5EF4-FFF2-40B4-BE49-F238E27FC236}">
                <a16:creationId xmlns:a16="http://schemas.microsoft.com/office/drawing/2014/main" id="{F1CEAF53-1406-5F48-AE0A-5082E7808693}"/>
              </a:ext>
            </a:extLst>
          </p:cNvPr>
          <p:cNvSpPr txBox="1"/>
          <p:nvPr/>
        </p:nvSpPr>
        <p:spPr>
          <a:xfrm>
            <a:off x="6253595" y="3828832"/>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72</a:t>
            </a:r>
          </a:p>
        </p:txBody>
      </p:sp>
      <p:sp>
        <p:nvSpPr>
          <p:cNvPr id="88" name="TextBox 87">
            <a:extLst>
              <a:ext uri="{FF2B5EF4-FFF2-40B4-BE49-F238E27FC236}">
                <a16:creationId xmlns:a16="http://schemas.microsoft.com/office/drawing/2014/main" id="{6ECAC430-C91D-6846-9828-5E460B1FC541}"/>
              </a:ext>
            </a:extLst>
          </p:cNvPr>
          <p:cNvSpPr txBox="1"/>
          <p:nvPr/>
        </p:nvSpPr>
        <p:spPr>
          <a:xfrm>
            <a:off x="4414326" y="3911464"/>
            <a:ext cx="621965" cy="110800"/>
          </a:xfrm>
          <a:prstGeom prst="rect">
            <a:avLst/>
          </a:prstGeom>
          <a:no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Time (months)</a:t>
            </a:r>
          </a:p>
        </p:txBody>
      </p:sp>
      <p:sp>
        <p:nvSpPr>
          <p:cNvPr id="89" name="TextBox 88">
            <a:extLst>
              <a:ext uri="{FF2B5EF4-FFF2-40B4-BE49-F238E27FC236}">
                <a16:creationId xmlns:a16="http://schemas.microsoft.com/office/drawing/2014/main" id="{011B9676-29C8-5540-B757-42E3B4CE759B}"/>
              </a:ext>
            </a:extLst>
          </p:cNvPr>
          <p:cNvSpPr txBox="1"/>
          <p:nvPr/>
        </p:nvSpPr>
        <p:spPr>
          <a:xfrm rot="16200000">
            <a:off x="2469779" y="3176836"/>
            <a:ext cx="735779" cy="110800"/>
          </a:xfrm>
          <a:prstGeom prst="rect">
            <a:avLst/>
          </a:prstGeom>
          <a:no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Patients alive (%)</a:t>
            </a:r>
          </a:p>
        </p:txBody>
      </p:sp>
      <p:sp>
        <p:nvSpPr>
          <p:cNvPr id="90" name="TextBox 89">
            <a:extLst>
              <a:ext uri="{FF2B5EF4-FFF2-40B4-BE49-F238E27FC236}">
                <a16:creationId xmlns:a16="http://schemas.microsoft.com/office/drawing/2014/main" id="{B9082491-2C4F-EF40-8850-E67B97C8DA18}"/>
              </a:ext>
            </a:extLst>
          </p:cNvPr>
          <p:cNvSpPr txBox="1"/>
          <p:nvPr/>
        </p:nvSpPr>
        <p:spPr>
          <a:xfrm>
            <a:off x="2974799" y="2672057"/>
            <a:ext cx="115416"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100</a:t>
            </a:r>
          </a:p>
        </p:txBody>
      </p:sp>
      <p:sp>
        <p:nvSpPr>
          <p:cNvPr id="91" name="TextBox 90">
            <a:extLst>
              <a:ext uri="{FF2B5EF4-FFF2-40B4-BE49-F238E27FC236}">
                <a16:creationId xmlns:a16="http://schemas.microsoft.com/office/drawing/2014/main" id="{30EC1E77-F731-FC41-824A-43AFA4CC18EA}"/>
              </a:ext>
            </a:extLst>
          </p:cNvPr>
          <p:cNvSpPr txBox="1"/>
          <p:nvPr/>
        </p:nvSpPr>
        <p:spPr>
          <a:xfrm>
            <a:off x="3051743" y="3719808"/>
            <a:ext cx="38472"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sp>
        <p:nvSpPr>
          <p:cNvPr id="92" name="TextBox 91">
            <a:extLst>
              <a:ext uri="{FF2B5EF4-FFF2-40B4-BE49-F238E27FC236}">
                <a16:creationId xmlns:a16="http://schemas.microsoft.com/office/drawing/2014/main" id="{0A1AAD20-EB5C-1B40-A23E-08EC9336E77F}"/>
              </a:ext>
            </a:extLst>
          </p:cNvPr>
          <p:cNvSpPr txBox="1"/>
          <p:nvPr/>
        </p:nvSpPr>
        <p:spPr>
          <a:xfrm>
            <a:off x="3013271" y="2776832"/>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90</a:t>
            </a:r>
          </a:p>
        </p:txBody>
      </p:sp>
      <p:sp>
        <p:nvSpPr>
          <p:cNvPr id="94" name="TextBox 93">
            <a:extLst>
              <a:ext uri="{FF2B5EF4-FFF2-40B4-BE49-F238E27FC236}">
                <a16:creationId xmlns:a16="http://schemas.microsoft.com/office/drawing/2014/main" id="{9D55A360-BD25-2140-B7A1-C56DF41E1515}"/>
              </a:ext>
            </a:extLst>
          </p:cNvPr>
          <p:cNvSpPr txBox="1"/>
          <p:nvPr/>
        </p:nvSpPr>
        <p:spPr>
          <a:xfrm>
            <a:off x="3013271" y="2881608"/>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80</a:t>
            </a:r>
          </a:p>
        </p:txBody>
      </p:sp>
      <p:sp>
        <p:nvSpPr>
          <p:cNvPr id="95" name="TextBox 94">
            <a:extLst>
              <a:ext uri="{FF2B5EF4-FFF2-40B4-BE49-F238E27FC236}">
                <a16:creationId xmlns:a16="http://schemas.microsoft.com/office/drawing/2014/main" id="{F290E43C-3E5B-9F4B-96D4-98AA33D9FB60}"/>
              </a:ext>
            </a:extLst>
          </p:cNvPr>
          <p:cNvSpPr txBox="1"/>
          <p:nvPr/>
        </p:nvSpPr>
        <p:spPr>
          <a:xfrm>
            <a:off x="3013271" y="2983208"/>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70</a:t>
            </a:r>
          </a:p>
        </p:txBody>
      </p:sp>
      <p:sp>
        <p:nvSpPr>
          <p:cNvPr id="96" name="TextBox 95">
            <a:extLst>
              <a:ext uri="{FF2B5EF4-FFF2-40B4-BE49-F238E27FC236}">
                <a16:creationId xmlns:a16="http://schemas.microsoft.com/office/drawing/2014/main" id="{C29684E9-4F02-C547-9209-A1E903C770DD}"/>
              </a:ext>
            </a:extLst>
          </p:cNvPr>
          <p:cNvSpPr txBox="1"/>
          <p:nvPr/>
        </p:nvSpPr>
        <p:spPr>
          <a:xfrm>
            <a:off x="3013271" y="3094332"/>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sp>
        <p:nvSpPr>
          <p:cNvPr id="97" name="TextBox 96">
            <a:extLst>
              <a:ext uri="{FF2B5EF4-FFF2-40B4-BE49-F238E27FC236}">
                <a16:creationId xmlns:a16="http://schemas.microsoft.com/office/drawing/2014/main" id="{BDF7E529-0E23-334D-A4C4-5A251F3B6466}"/>
              </a:ext>
            </a:extLst>
          </p:cNvPr>
          <p:cNvSpPr txBox="1"/>
          <p:nvPr/>
        </p:nvSpPr>
        <p:spPr>
          <a:xfrm>
            <a:off x="3013271" y="3199108"/>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50</a:t>
            </a:r>
          </a:p>
        </p:txBody>
      </p:sp>
      <p:sp>
        <p:nvSpPr>
          <p:cNvPr id="98" name="TextBox 97">
            <a:extLst>
              <a:ext uri="{FF2B5EF4-FFF2-40B4-BE49-F238E27FC236}">
                <a16:creationId xmlns:a16="http://schemas.microsoft.com/office/drawing/2014/main" id="{E05D9C76-5968-6D45-AC0D-04424CDD4F6D}"/>
              </a:ext>
            </a:extLst>
          </p:cNvPr>
          <p:cNvSpPr txBox="1"/>
          <p:nvPr/>
        </p:nvSpPr>
        <p:spPr>
          <a:xfrm>
            <a:off x="3013271" y="3307057"/>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sp>
        <p:nvSpPr>
          <p:cNvPr id="99" name="TextBox 98">
            <a:extLst>
              <a:ext uri="{FF2B5EF4-FFF2-40B4-BE49-F238E27FC236}">
                <a16:creationId xmlns:a16="http://schemas.microsoft.com/office/drawing/2014/main" id="{FCE7F9C6-A9A1-7144-AEA6-DC43900068AE}"/>
              </a:ext>
            </a:extLst>
          </p:cNvPr>
          <p:cNvSpPr txBox="1"/>
          <p:nvPr/>
        </p:nvSpPr>
        <p:spPr>
          <a:xfrm>
            <a:off x="3013271" y="3408657"/>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30</a:t>
            </a:r>
          </a:p>
        </p:txBody>
      </p:sp>
      <p:sp>
        <p:nvSpPr>
          <p:cNvPr id="100" name="TextBox 99">
            <a:extLst>
              <a:ext uri="{FF2B5EF4-FFF2-40B4-BE49-F238E27FC236}">
                <a16:creationId xmlns:a16="http://schemas.microsoft.com/office/drawing/2014/main" id="{BCDD318D-7985-AD41-A8EB-A38539785778}"/>
              </a:ext>
            </a:extLst>
          </p:cNvPr>
          <p:cNvSpPr txBox="1"/>
          <p:nvPr/>
        </p:nvSpPr>
        <p:spPr>
          <a:xfrm>
            <a:off x="3013271" y="3510257"/>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sp>
        <p:nvSpPr>
          <p:cNvPr id="101" name="TextBox 100">
            <a:extLst>
              <a:ext uri="{FF2B5EF4-FFF2-40B4-BE49-F238E27FC236}">
                <a16:creationId xmlns:a16="http://schemas.microsoft.com/office/drawing/2014/main" id="{D3725A65-8C63-9745-BE59-97064511BA28}"/>
              </a:ext>
            </a:extLst>
          </p:cNvPr>
          <p:cNvSpPr txBox="1"/>
          <p:nvPr/>
        </p:nvSpPr>
        <p:spPr>
          <a:xfrm>
            <a:off x="3013271" y="3615032"/>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10</a:t>
            </a:r>
          </a:p>
        </p:txBody>
      </p:sp>
      <p:graphicFrame>
        <p:nvGraphicFramePr>
          <p:cNvPr id="10" name="Table 9">
            <a:extLst>
              <a:ext uri="{FF2B5EF4-FFF2-40B4-BE49-F238E27FC236}">
                <a16:creationId xmlns:a16="http://schemas.microsoft.com/office/drawing/2014/main" id="{2E0E4327-30BD-624C-8008-CBA1E46319E0}"/>
              </a:ext>
            </a:extLst>
          </p:cNvPr>
          <p:cNvGraphicFramePr>
            <a:graphicFrameLocks noGrp="1"/>
          </p:cNvGraphicFramePr>
          <p:nvPr/>
        </p:nvGraphicFramePr>
        <p:xfrm>
          <a:off x="3168110" y="3212976"/>
          <a:ext cx="1316197" cy="512064"/>
        </p:xfrm>
        <a:graphic>
          <a:graphicData uri="http://schemas.openxmlformats.org/drawingml/2006/table">
            <a:tbl>
              <a:tblPr firstRow="1" bandRow="1">
                <a:tableStyleId>{5C22544A-7EE6-4342-B048-85BDC9FD1C3A}</a:tableStyleId>
              </a:tblPr>
              <a:tblGrid>
                <a:gridCol w="479619">
                  <a:extLst>
                    <a:ext uri="{9D8B030D-6E8A-4147-A177-3AD203B41FA5}">
                      <a16:colId xmlns:a16="http://schemas.microsoft.com/office/drawing/2014/main" val="4195302539"/>
                    </a:ext>
                  </a:extLst>
                </a:gridCol>
                <a:gridCol w="418289">
                  <a:extLst>
                    <a:ext uri="{9D8B030D-6E8A-4147-A177-3AD203B41FA5}">
                      <a16:colId xmlns:a16="http://schemas.microsoft.com/office/drawing/2014/main" val="3351030004"/>
                    </a:ext>
                  </a:extLst>
                </a:gridCol>
                <a:gridCol w="418289">
                  <a:extLst>
                    <a:ext uri="{9D8B030D-6E8A-4147-A177-3AD203B41FA5}">
                      <a16:colId xmlns:a16="http://schemas.microsoft.com/office/drawing/2014/main" val="1223785539"/>
                    </a:ext>
                  </a:extLst>
                </a:gridCol>
              </a:tblGrid>
              <a:tr h="219456">
                <a:tc>
                  <a:txBody>
                    <a:bodyPr/>
                    <a:lstStyle/>
                    <a:p>
                      <a:pPr>
                        <a:lnSpc>
                          <a:spcPct val="90000"/>
                        </a:lnSpc>
                      </a:pPr>
                      <a:endParaRPr lang="en-GB" sz="500" dirty="0"/>
                    </a:p>
                  </a:txBody>
                  <a:tcPr marL="19440" marR="1944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500" dirty="0">
                          <a:solidFill>
                            <a:schemeClr val="tx1"/>
                          </a:solidFill>
                        </a:rPr>
                        <a:t>enzalutamide</a:t>
                      </a:r>
                      <a:br>
                        <a:rPr lang="en-GB" sz="500" dirty="0">
                          <a:solidFill>
                            <a:schemeClr val="tx1"/>
                          </a:solidFill>
                        </a:rPr>
                      </a:br>
                      <a:r>
                        <a:rPr lang="en-GB" sz="500" dirty="0">
                          <a:solidFill>
                            <a:schemeClr val="tx1"/>
                          </a:solidFill>
                        </a:rPr>
                        <a:t>(n = 933)</a:t>
                      </a:r>
                    </a:p>
                  </a:txBody>
                  <a:tcPr marL="19440" marR="1944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500" dirty="0">
                          <a:solidFill>
                            <a:schemeClr val="tx1"/>
                          </a:solidFill>
                        </a:rPr>
                        <a:t>Placebo</a:t>
                      </a:r>
                      <a:br>
                        <a:rPr lang="en-GB" sz="500" dirty="0">
                          <a:solidFill>
                            <a:schemeClr val="tx1"/>
                          </a:solidFill>
                        </a:rPr>
                      </a:br>
                      <a:r>
                        <a:rPr lang="en-GB" sz="500" dirty="0">
                          <a:solidFill>
                            <a:schemeClr val="tx1"/>
                          </a:solidFill>
                        </a:rPr>
                        <a:t>(n = 468)</a:t>
                      </a:r>
                    </a:p>
                  </a:txBody>
                  <a:tcPr marL="19440" marR="1944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7364464"/>
                  </a:ext>
                </a:extLst>
              </a:tr>
              <a:tr h="146304">
                <a:tc>
                  <a:txBody>
                    <a:bodyPr/>
                    <a:lstStyle/>
                    <a:p>
                      <a:pPr>
                        <a:lnSpc>
                          <a:spcPct val="90000"/>
                        </a:lnSpc>
                      </a:pPr>
                      <a:r>
                        <a:rPr lang="en-GB" sz="500" dirty="0"/>
                        <a:t>Median (95% CI), months</a:t>
                      </a:r>
                    </a:p>
                  </a:txBody>
                  <a:tcPr marL="19440" marR="1944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500" dirty="0"/>
                        <a:t>67.0</a:t>
                      </a:r>
                      <a:br>
                        <a:rPr lang="en-GB" sz="500" dirty="0"/>
                      </a:br>
                      <a:r>
                        <a:rPr lang="en-GB" sz="500" dirty="0"/>
                        <a:t>(64.0–NR)</a:t>
                      </a:r>
                    </a:p>
                  </a:txBody>
                  <a:tcPr marL="19440" marR="1944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500" dirty="0"/>
                        <a:t>56.3</a:t>
                      </a:r>
                      <a:br>
                        <a:rPr lang="en-GB" sz="500" dirty="0"/>
                      </a:br>
                      <a:r>
                        <a:rPr lang="en-GB" sz="500" dirty="0"/>
                        <a:t>(54.4–63.0)</a:t>
                      </a:r>
                    </a:p>
                  </a:txBody>
                  <a:tcPr marL="19440" marR="1944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176969"/>
                  </a:ext>
                </a:extLst>
              </a:tr>
              <a:tr h="73152">
                <a:tc>
                  <a:txBody>
                    <a:bodyPr/>
                    <a:lstStyle/>
                    <a:p>
                      <a:pPr>
                        <a:lnSpc>
                          <a:spcPct val="90000"/>
                        </a:lnSpc>
                      </a:pPr>
                      <a:r>
                        <a:rPr lang="en-GB" sz="500" dirty="0"/>
                        <a:t>HR (95% CI)</a:t>
                      </a:r>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lnSpc>
                          <a:spcPct val="90000"/>
                        </a:lnSpc>
                      </a:pPr>
                      <a:r>
                        <a:rPr lang="en-GB" sz="500" dirty="0"/>
                        <a:t>0.73 (0.61–0.89)</a:t>
                      </a:r>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600" dirty="0"/>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9836466"/>
                  </a:ext>
                </a:extLst>
              </a:tr>
              <a:tr h="73152">
                <a:tc>
                  <a:txBody>
                    <a:bodyPr/>
                    <a:lstStyle/>
                    <a:p>
                      <a:pPr>
                        <a:lnSpc>
                          <a:spcPct val="90000"/>
                        </a:lnSpc>
                      </a:pPr>
                      <a:endParaRPr lang="en-GB" sz="500" dirty="0"/>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lnSpc>
                          <a:spcPct val="90000"/>
                        </a:lnSpc>
                      </a:pPr>
                      <a:r>
                        <a:rPr lang="en-GB" sz="500" i="0" dirty="0"/>
                        <a:t>P</a:t>
                      </a:r>
                      <a:r>
                        <a:rPr lang="en-GB" sz="500" dirty="0"/>
                        <a:t> = 0.001</a:t>
                      </a:r>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600" dirty="0"/>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3195427"/>
                  </a:ext>
                </a:extLst>
              </a:tr>
            </a:tbl>
          </a:graphicData>
        </a:graphic>
      </p:graphicFrame>
      <p:pic>
        <p:nvPicPr>
          <p:cNvPr id="15" name="Picture 14">
            <a:extLst>
              <a:ext uri="{FF2B5EF4-FFF2-40B4-BE49-F238E27FC236}">
                <a16:creationId xmlns:a16="http://schemas.microsoft.com/office/drawing/2014/main" id="{42F0CF5E-D11F-8741-980E-7A873D97F08D}"/>
              </a:ext>
            </a:extLst>
          </p:cNvPr>
          <p:cNvPicPr>
            <a:picLocks noChangeAspect="1"/>
          </p:cNvPicPr>
          <p:nvPr/>
        </p:nvPicPr>
        <p:blipFill>
          <a:blip r:embed="rId2"/>
          <a:stretch>
            <a:fillRect/>
          </a:stretch>
        </p:blipFill>
        <p:spPr>
          <a:xfrm>
            <a:off x="3151806" y="2699395"/>
            <a:ext cx="3134695" cy="643880"/>
          </a:xfrm>
          <a:prstGeom prst="rect">
            <a:avLst/>
          </a:prstGeom>
        </p:spPr>
      </p:pic>
      <p:sp>
        <p:nvSpPr>
          <p:cNvPr id="102" name="TextBox 101">
            <a:extLst>
              <a:ext uri="{FF2B5EF4-FFF2-40B4-BE49-F238E27FC236}">
                <a16:creationId xmlns:a16="http://schemas.microsoft.com/office/drawing/2014/main" id="{14589D34-A5E7-FA49-9FED-F1BD3C056CFB}"/>
              </a:ext>
            </a:extLst>
          </p:cNvPr>
          <p:cNvSpPr txBox="1"/>
          <p:nvPr/>
        </p:nvSpPr>
        <p:spPr>
          <a:xfrm>
            <a:off x="5879878" y="2688917"/>
            <a:ext cx="423193" cy="166199"/>
          </a:xfrm>
          <a:prstGeom prst="rect">
            <a:avLst/>
          </a:prstGeom>
          <a:solidFill>
            <a:schemeClr val="bg1"/>
          </a:solidFill>
        </p:spPr>
        <p:txBody>
          <a:bodyPr wrap="none" lIns="0" tIns="0" rIns="0" bIns="0" rtlCol="0">
            <a:spAutoFit/>
          </a:bodyPr>
          <a:lstStyle/>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enzalutamide</a:t>
            </a:r>
          </a:p>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Placebo</a:t>
            </a:r>
          </a:p>
        </p:txBody>
      </p:sp>
      <p:cxnSp>
        <p:nvCxnSpPr>
          <p:cNvPr id="12" name="Straight Connector 11">
            <a:extLst>
              <a:ext uri="{FF2B5EF4-FFF2-40B4-BE49-F238E27FC236}">
                <a16:creationId xmlns:a16="http://schemas.microsoft.com/office/drawing/2014/main" id="{DE7C98BE-638A-A64E-B8F5-14528BC43107}"/>
              </a:ext>
            </a:extLst>
          </p:cNvPr>
          <p:cNvCxnSpPr>
            <a:cxnSpLocks/>
          </p:cNvCxnSpPr>
          <p:nvPr/>
        </p:nvCxnSpPr>
        <p:spPr>
          <a:xfrm>
            <a:off x="5689601" y="2731000"/>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46F47231-5A5C-7C49-BABC-3BD58E9B7903}"/>
              </a:ext>
            </a:extLst>
          </p:cNvPr>
          <p:cNvCxnSpPr>
            <a:cxnSpLocks/>
          </p:cNvCxnSpPr>
          <p:nvPr/>
        </p:nvCxnSpPr>
        <p:spPr>
          <a:xfrm>
            <a:off x="5689601" y="2810375"/>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FCBA24F-1BFB-DA4F-A596-85898CA37C90}"/>
              </a:ext>
            </a:extLst>
          </p:cNvPr>
          <p:cNvCxnSpPr/>
          <p:nvPr/>
        </p:nvCxnSpPr>
        <p:spPr>
          <a:xfrm>
            <a:off x="3139105" y="2688916"/>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9C4CCF23-60A6-5C4B-B716-6BA1634701CB}"/>
              </a:ext>
            </a:extLst>
          </p:cNvPr>
          <p:cNvCxnSpPr>
            <a:cxnSpLocks/>
          </p:cNvCxnSpPr>
          <p:nvPr/>
        </p:nvCxnSpPr>
        <p:spPr>
          <a:xfrm flipH="1">
            <a:off x="3135776" y="3778097"/>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2CCCAFA-6CF6-2942-9EE2-1CE394E75AAB}"/>
              </a:ext>
            </a:extLst>
          </p:cNvPr>
          <p:cNvCxnSpPr>
            <a:cxnSpLocks/>
          </p:cNvCxnSpPr>
          <p:nvPr/>
        </p:nvCxnSpPr>
        <p:spPr>
          <a:xfrm flipH="1">
            <a:off x="3103105" y="27112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8646E08-70A2-5244-BBCE-E2A7093A4F9B}"/>
              </a:ext>
            </a:extLst>
          </p:cNvPr>
          <p:cNvCxnSpPr>
            <a:cxnSpLocks/>
          </p:cNvCxnSpPr>
          <p:nvPr/>
        </p:nvCxnSpPr>
        <p:spPr>
          <a:xfrm flipH="1">
            <a:off x="3103105" y="28160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41778A55-68CA-5341-A8D9-ECF0137F8474}"/>
              </a:ext>
            </a:extLst>
          </p:cNvPr>
          <p:cNvCxnSpPr>
            <a:cxnSpLocks/>
          </p:cNvCxnSpPr>
          <p:nvPr/>
        </p:nvCxnSpPr>
        <p:spPr>
          <a:xfrm flipH="1">
            <a:off x="3103105" y="292084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F7746515-7634-064B-A724-B76A83A27CA1}"/>
              </a:ext>
            </a:extLst>
          </p:cNvPr>
          <p:cNvCxnSpPr>
            <a:cxnSpLocks/>
          </p:cNvCxnSpPr>
          <p:nvPr/>
        </p:nvCxnSpPr>
        <p:spPr>
          <a:xfrm flipH="1">
            <a:off x="3103105" y="30256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5F85121-9A22-5D4F-9AEA-50F51203608E}"/>
              </a:ext>
            </a:extLst>
          </p:cNvPr>
          <p:cNvCxnSpPr>
            <a:cxnSpLocks/>
          </p:cNvCxnSpPr>
          <p:nvPr/>
        </p:nvCxnSpPr>
        <p:spPr>
          <a:xfrm flipH="1">
            <a:off x="3103105" y="31335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9D83F291-187D-3243-8AEE-F6B9141D70AC}"/>
              </a:ext>
            </a:extLst>
          </p:cNvPr>
          <p:cNvCxnSpPr>
            <a:cxnSpLocks/>
          </p:cNvCxnSpPr>
          <p:nvPr/>
        </p:nvCxnSpPr>
        <p:spPr>
          <a:xfrm flipH="1">
            <a:off x="3103105" y="32351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3EDEE9A8-8C9D-EF41-A7DE-EFFF872764FB}"/>
              </a:ext>
            </a:extLst>
          </p:cNvPr>
          <p:cNvCxnSpPr>
            <a:cxnSpLocks/>
          </p:cNvCxnSpPr>
          <p:nvPr/>
        </p:nvCxnSpPr>
        <p:spPr>
          <a:xfrm flipH="1">
            <a:off x="3103105" y="333994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38FC52E3-80FD-A14A-830F-EF7FDC954E70}"/>
              </a:ext>
            </a:extLst>
          </p:cNvPr>
          <p:cNvCxnSpPr>
            <a:cxnSpLocks/>
          </p:cNvCxnSpPr>
          <p:nvPr/>
        </p:nvCxnSpPr>
        <p:spPr>
          <a:xfrm flipH="1">
            <a:off x="3103105" y="34478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D95EF873-D9C9-1C4F-A4EB-8C7C42CC28EF}"/>
              </a:ext>
            </a:extLst>
          </p:cNvPr>
          <p:cNvCxnSpPr>
            <a:cxnSpLocks/>
          </p:cNvCxnSpPr>
          <p:nvPr/>
        </p:nvCxnSpPr>
        <p:spPr>
          <a:xfrm flipH="1">
            <a:off x="3103105" y="35494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48DC342F-028B-9047-8CBE-ADD999C2A0D2}"/>
              </a:ext>
            </a:extLst>
          </p:cNvPr>
          <p:cNvCxnSpPr>
            <a:cxnSpLocks/>
          </p:cNvCxnSpPr>
          <p:nvPr/>
        </p:nvCxnSpPr>
        <p:spPr>
          <a:xfrm flipH="1">
            <a:off x="3103105" y="36542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725094C-1FE4-F54D-9530-FCFC1F4AFA64}"/>
              </a:ext>
            </a:extLst>
          </p:cNvPr>
          <p:cNvCxnSpPr>
            <a:cxnSpLocks/>
          </p:cNvCxnSpPr>
          <p:nvPr/>
        </p:nvCxnSpPr>
        <p:spPr>
          <a:xfrm flipH="1">
            <a:off x="3103105" y="37622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FEAE8880-9331-F545-A051-F7CA4642507E}"/>
              </a:ext>
            </a:extLst>
          </p:cNvPr>
          <p:cNvCxnSpPr>
            <a:cxnSpLocks/>
          </p:cNvCxnSpPr>
          <p:nvPr/>
        </p:nvCxnSpPr>
        <p:spPr>
          <a:xfrm rot="16200000" flipH="1">
            <a:off x="313485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1D2C9320-0BCC-B342-B6E1-FB86BCB39EB7}"/>
              </a:ext>
            </a:extLst>
          </p:cNvPr>
          <p:cNvCxnSpPr>
            <a:cxnSpLocks/>
          </p:cNvCxnSpPr>
          <p:nvPr/>
        </p:nvCxnSpPr>
        <p:spPr>
          <a:xfrm rot="16200000" flipH="1">
            <a:off x="3309480"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0273B7F6-983A-5045-AC9C-27EF86E5A769}"/>
              </a:ext>
            </a:extLst>
          </p:cNvPr>
          <p:cNvCxnSpPr>
            <a:cxnSpLocks/>
          </p:cNvCxnSpPr>
          <p:nvPr/>
        </p:nvCxnSpPr>
        <p:spPr>
          <a:xfrm rot="16200000" flipH="1">
            <a:off x="3480931"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5A38FF24-978A-7E46-B0B5-F2650EEA5874}"/>
              </a:ext>
            </a:extLst>
          </p:cNvPr>
          <p:cNvCxnSpPr>
            <a:cxnSpLocks/>
          </p:cNvCxnSpPr>
          <p:nvPr/>
        </p:nvCxnSpPr>
        <p:spPr>
          <a:xfrm rot="16200000" flipH="1">
            <a:off x="365555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8FE357F1-27EE-3744-B60A-752055CE839A}"/>
              </a:ext>
            </a:extLst>
          </p:cNvPr>
          <p:cNvCxnSpPr>
            <a:cxnSpLocks/>
          </p:cNvCxnSpPr>
          <p:nvPr/>
        </p:nvCxnSpPr>
        <p:spPr>
          <a:xfrm rot="16200000" flipH="1">
            <a:off x="3830180"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40180FDD-C2B2-434B-B49C-A9BBA7A4A85A}"/>
              </a:ext>
            </a:extLst>
          </p:cNvPr>
          <p:cNvCxnSpPr>
            <a:cxnSpLocks/>
          </p:cNvCxnSpPr>
          <p:nvPr/>
        </p:nvCxnSpPr>
        <p:spPr>
          <a:xfrm rot="16200000" flipH="1">
            <a:off x="400480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7DA2A4E2-4588-F24D-860D-0414ADDB1445}"/>
              </a:ext>
            </a:extLst>
          </p:cNvPr>
          <p:cNvCxnSpPr>
            <a:cxnSpLocks/>
          </p:cNvCxnSpPr>
          <p:nvPr/>
        </p:nvCxnSpPr>
        <p:spPr>
          <a:xfrm rot="16200000" flipH="1">
            <a:off x="417625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25ABAF45-898D-AD48-9630-DDB9B582D71F}"/>
              </a:ext>
            </a:extLst>
          </p:cNvPr>
          <p:cNvCxnSpPr>
            <a:cxnSpLocks/>
          </p:cNvCxnSpPr>
          <p:nvPr/>
        </p:nvCxnSpPr>
        <p:spPr>
          <a:xfrm rot="16200000" flipH="1">
            <a:off x="4350880"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4C86D7CB-99A7-544B-A87A-0BCDBF5E0F35}"/>
              </a:ext>
            </a:extLst>
          </p:cNvPr>
          <p:cNvCxnSpPr>
            <a:cxnSpLocks/>
          </p:cNvCxnSpPr>
          <p:nvPr/>
        </p:nvCxnSpPr>
        <p:spPr>
          <a:xfrm rot="16200000" flipH="1">
            <a:off x="452550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53DEFE79-2156-0C4A-AD6E-83FCF04EC828}"/>
              </a:ext>
            </a:extLst>
          </p:cNvPr>
          <p:cNvCxnSpPr>
            <a:cxnSpLocks/>
          </p:cNvCxnSpPr>
          <p:nvPr/>
        </p:nvCxnSpPr>
        <p:spPr>
          <a:xfrm rot="16200000" flipH="1">
            <a:off x="4700131"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F0E49841-902B-1A42-AC08-548AA46DA9BD}"/>
              </a:ext>
            </a:extLst>
          </p:cNvPr>
          <p:cNvCxnSpPr>
            <a:cxnSpLocks/>
          </p:cNvCxnSpPr>
          <p:nvPr/>
        </p:nvCxnSpPr>
        <p:spPr>
          <a:xfrm rot="16200000" flipH="1">
            <a:off x="487475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B889F8A8-CC60-F047-9246-540EF495200A}"/>
              </a:ext>
            </a:extLst>
          </p:cNvPr>
          <p:cNvCxnSpPr>
            <a:cxnSpLocks/>
          </p:cNvCxnSpPr>
          <p:nvPr/>
        </p:nvCxnSpPr>
        <p:spPr>
          <a:xfrm rot="16200000" flipH="1">
            <a:off x="504620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955B2AC7-3704-D743-83AB-B53847D9FA4C}"/>
              </a:ext>
            </a:extLst>
          </p:cNvPr>
          <p:cNvCxnSpPr>
            <a:cxnSpLocks/>
          </p:cNvCxnSpPr>
          <p:nvPr/>
        </p:nvCxnSpPr>
        <p:spPr>
          <a:xfrm rot="16200000" flipH="1">
            <a:off x="5220831"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B9F77B50-FD10-394C-98D2-6EC1842D5635}"/>
              </a:ext>
            </a:extLst>
          </p:cNvPr>
          <p:cNvCxnSpPr>
            <a:cxnSpLocks/>
          </p:cNvCxnSpPr>
          <p:nvPr/>
        </p:nvCxnSpPr>
        <p:spPr>
          <a:xfrm rot="16200000" flipH="1">
            <a:off x="539545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722DB480-EA73-2041-BE95-9A94D96AA3C8}"/>
              </a:ext>
            </a:extLst>
          </p:cNvPr>
          <p:cNvCxnSpPr>
            <a:cxnSpLocks/>
          </p:cNvCxnSpPr>
          <p:nvPr/>
        </p:nvCxnSpPr>
        <p:spPr>
          <a:xfrm rot="16200000" flipH="1">
            <a:off x="5570080"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97002D2-21CF-BD4C-84DD-92882D6F7583}"/>
              </a:ext>
            </a:extLst>
          </p:cNvPr>
          <p:cNvCxnSpPr>
            <a:cxnSpLocks/>
          </p:cNvCxnSpPr>
          <p:nvPr/>
        </p:nvCxnSpPr>
        <p:spPr>
          <a:xfrm rot="16200000" flipH="1">
            <a:off x="574470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8C6072D-F355-BC40-AAC2-13055337EE5D}"/>
              </a:ext>
            </a:extLst>
          </p:cNvPr>
          <p:cNvCxnSpPr>
            <a:cxnSpLocks/>
          </p:cNvCxnSpPr>
          <p:nvPr/>
        </p:nvCxnSpPr>
        <p:spPr>
          <a:xfrm rot="16200000" flipH="1">
            <a:off x="5919331"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598BA5C4-851D-9D4A-9AE8-943718CFD315}"/>
              </a:ext>
            </a:extLst>
          </p:cNvPr>
          <p:cNvCxnSpPr>
            <a:cxnSpLocks/>
          </p:cNvCxnSpPr>
          <p:nvPr/>
        </p:nvCxnSpPr>
        <p:spPr>
          <a:xfrm rot="16200000" flipH="1">
            <a:off x="6090780"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07E5955A-F618-B049-9FF0-60D4B3AE693A}"/>
              </a:ext>
            </a:extLst>
          </p:cNvPr>
          <p:cNvCxnSpPr>
            <a:cxnSpLocks/>
          </p:cNvCxnSpPr>
          <p:nvPr/>
        </p:nvCxnSpPr>
        <p:spPr>
          <a:xfrm rot="16200000" flipH="1">
            <a:off x="6265405" y="37960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660D2B8B-1550-BD4E-A163-9B396341CAFC}"/>
              </a:ext>
            </a:extLst>
          </p:cNvPr>
          <p:cNvCxnSpPr>
            <a:cxnSpLocks/>
          </p:cNvCxnSpPr>
          <p:nvPr/>
        </p:nvCxnSpPr>
        <p:spPr>
          <a:xfrm flipH="1">
            <a:off x="3143250" y="3235172"/>
            <a:ext cx="3155951"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12A22CC1-95D9-2A4B-B87B-1A34A465FA39}"/>
              </a:ext>
            </a:extLst>
          </p:cNvPr>
          <p:cNvSpPr txBox="1"/>
          <p:nvPr/>
        </p:nvSpPr>
        <p:spPr>
          <a:xfrm>
            <a:off x="2641578" y="2235065"/>
            <a:ext cx="407163" cy="249299"/>
          </a:xfrm>
          <a:prstGeom prst="rect">
            <a:avLst/>
          </a:prstGeom>
          <a:no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1" i="0" u="sng"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No. at risk</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apalutamide</a:t>
            </a:r>
            <a:br>
              <a:rPr kumimoji="0" lang="en-GB" sz="6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br>
            <a:r>
              <a:rPr kumimoji="0" lang="en-GB" sz="6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Placebo</a:t>
            </a:r>
          </a:p>
        </p:txBody>
      </p:sp>
      <p:sp>
        <p:nvSpPr>
          <p:cNvPr id="144" name="TextBox 143">
            <a:extLst>
              <a:ext uri="{FF2B5EF4-FFF2-40B4-BE49-F238E27FC236}">
                <a16:creationId xmlns:a16="http://schemas.microsoft.com/office/drawing/2014/main" id="{DE37FC1C-D90A-BC41-87E1-9BDC0A1D48A2}"/>
              </a:ext>
            </a:extLst>
          </p:cNvPr>
          <p:cNvSpPr txBox="1"/>
          <p:nvPr/>
        </p:nvSpPr>
        <p:spPr>
          <a:xfrm>
            <a:off x="3087934" y="2318165"/>
            <a:ext cx="115416" cy="166199"/>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806</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401</a:t>
            </a:r>
          </a:p>
        </p:txBody>
      </p:sp>
      <p:sp>
        <p:nvSpPr>
          <p:cNvPr id="145" name="TextBox 144">
            <a:extLst>
              <a:ext uri="{FF2B5EF4-FFF2-40B4-BE49-F238E27FC236}">
                <a16:creationId xmlns:a16="http://schemas.microsoft.com/office/drawing/2014/main" id="{CDAED013-2E2A-8A42-B5E9-DF170B69BF06}"/>
              </a:ext>
            </a:extLst>
          </p:cNvPr>
          <p:cNvSpPr txBox="1"/>
          <p:nvPr/>
        </p:nvSpPr>
        <p:spPr>
          <a:xfrm>
            <a:off x="3421712" y="2318165"/>
            <a:ext cx="115416" cy="166199"/>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774</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385</a:t>
            </a:r>
          </a:p>
        </p:txBody>
      </p:sp>
      <p:sp>
        <p:nvSpPr>
          <p:cNvPr id="146" name="TextBox 145">
            <a:extLst>
              <a:ext uri="{FF2B5EF4-FFF2-40B4-BE49-F238E27FC236}">
                <a16:creationId xmlns:a16="http://schemas.microsoft.com/office/drawing/2014/main" id="{DD46CBEE-84F2-274B-9997-018A7F9F5B51}"/>
              </a:ext>
            </a:extLst>
          </p:cNvPr>
          <p:cNvSpPr txBox="1"/>
          <p:nvPr/>
        </p:nvSpPr>
        <p:spPr>
          <a:xfrm>
            <a:off x="3254824" y="2318165"/>
            <a:ext cx="115416" cy="166199"/>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791</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392</a:t>
            </a:r>
          </a:p>
        </p:txBody>
      </p:sp>
      <p:sp>
        <p:nvSpPr>
          <p:cNvPr id="147" name="TextBox 146">
            <a:extLst>
              <a:ext uri="{FF2B5EF4-FFF2-40B4-BE49-F238E27FC236}">
                <a16:creationId xmlns:a16="http://schemas.microsoft.com/office/drawing/2014/main" id="{AC0D219D-E79F-1A4B-972F-8A2E290A5310}"/>
              </a:ext>
            </a:extLst>
          </p:cNvPr>
          <p:cNvSpPr txBox="1"/>
          <p:nvPr/>
        </p:nvSpPr>
        <p:spPr>
          <a:xfrm>
            <a:off x="3755490"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739</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358</a:t>
            </a:r>
          </a:p>
        </p:txBody>
      </p:sp>
      <p:sp>
        <p:nvSpPr>
          <p:cNvPr id="148" name="TextBox 147">
            <a:extLst>
              <a:ext uri="{FF2B5EF4-FFF2-40B4-BE49-F238E27FC236}">
                <a16:creationId xmlns:a16="http://schemas.microsoft.com/office/drawing/2014/main" id="{3A605980-DD2D-504C-A61F-4AEC0D2F0CC2}"/>
              </a:ext>
            </a:extLst>
          </p:cNvPr>
          <p:cNvSpPr txBox="1"/>
          <p:nvPr/>
        </p:nvSpPr>
        <p:spPr>
          <a:xfrm>
            <a:off x="3588601"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758</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373</a:t>
            </a:r>
          </a:p>
        </p:txBody>
      </p:sp>
      <p:sp>
        <p:nvSpPr>
          <p:cNvPr id="149" name="TextBox 148">
            <a:extLst>
              <a:ext uri="{FF2B5EF4-FFF2-40B4-BE49-F238E27FC236}">
                <a16:creationId xmlns:a16="http://schemas.microsoft.com/office/drawing/2014/main" id="{4650F1EF-067A-C741-8152-0B7F7A708AE7}"/>
              </a:ext>
            </a:extLst>
          </p:cNvPr>
          <p:cNvSpPr txBox="1"/>
          <p:nvPr/>
        </p:nvSpPr>
        <p:spPr>
          <a:xfrm>
            <a:off x="3922380"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717</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339</a:t>
            </a:r>
          </a:p>
        </p:txBody>
      </p:sp>
      <p:sp>
        <p:nvSpPr>
          <p:cNvPr id="150" name="TextBox 149">
            <a:extLst>
              <a:ext uri="{FF2B5EF4-FFF2-40B4-BE49-F238E27FC236}">
                <a16:creationId xmlns:a16="http://schemas.microsoft.com/office/drawing/2014/main" id="{2EA13D88-A973-2246-8836-0820F675277F}"/>
              </a:ext>
            </a:extLst>
          </p:cNvPr>
          <p:cNvSpPr txBox="1"/>
          <p:nvPr/>
        </p:nvSpPr>
        <p:spPr>
          <a:xfrm>
            <a:off x="4256157"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658</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306</a:t>
            </a:r>
          </a:p>
        </p:txBody>
      </p:sp>
      <p:sp>
        <p:nvSpPr>
          <p:cNvPr id="151" name="TextBox 150">
            <a:extLst>
              <a:ext uri="{FF2B5EF4-FFF2-40B4-BE49-F238E27FC236}">
                <a16:creationId xmlns:a16="http://schemas.microsoft.com/office/drawing/2014/main" id="{514AF80E-0ECC-1D47-8846-1EB8A8E3D152}"/>
              </a:ext>
            </a:extLst>
          </p:cNvPr>
          <p:cNvSpPr txBox="1"/>
          <p:nvPr/>
        </p:nvSpPr>
        <p:spPr>
          <a:xfrm>
            <a:off x="4089268"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691</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328</a:t>
            </a:r>
          </a:p>
        </p:txBody>
      </p:sp>
      <p:sp>
        <p:nvSpPr>
          <p:cNvPr id="152" name="TextBox 151">
            <a:extLst>
              <a:ext uri="{FF2B5EF4-FFF2-40B4-BE49-F238E27FC236}">
                <a16:creationId xmlns:a16="http://schemas.microsoft.com/office/drawing/2014/main" id="{BF6D18F8-C502-974C-85D9-8D96DAD3EEAA}"/>
              </a:ext>
            </a:extLst>
          </p:cNvPr>
          <p:cNvSpPr txBox="1"/>
          <p:nvPr/>
        </p:nvSpPr>
        <p:spPr>
          <a:xfrm>
            <a:off x="4423046"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625</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286</a:t>
            </a:r>
          </a:p>
        </p:txBody>
      </p:sp>
      <p:sp>
        <p:nvSpPr>
          <p:cNvPr id="153" name="TextBox 152">
            <a:extLst>
              <a:ext uri="{FF2B5EF4-FFF2-40B4-BE49-F238E27FC236}">
                <a16:creationId xmlns:a16="http://schemas.microsoft.com/office/drawing/2014/main" id="{83518FA6-8FD9-384C-B2CE-323104D1226B}"/>
              </a:ext>
            </a:extLst>
          </p:cNvPr>
          <p:cNvSpPr txBox="1"/>
          <p:nvPr/>
        </p:nvSpPr>
        <p:spPr>
          <a:xfrm>
            <a:off x="4589936"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593</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263</a:t>
            </a:r>
          </a:p>
        </p:txBody>
      </p:sp>
      <p:sp>
        <p:nvSpPr>
          <p:cNvPr id="154" name="TextBox 153">
            <a:extLst>
              <a:ext uri="{FF2B5EF4-FFF2-40B4-BE49-F238E27FC236}">
                <a16:creationId xmlns:a16="http://schemas.microsoft.com/office/drawing/2014/main" id="{D6F5400F-EE07-9744-9EF9-D66FB0FFCA1E}"/>
              </a:ext>
            </a:extLst>
          </p:cNvPr>
          <p:cNvSpPr txBox="1"/>
          <p:nvPr/>
        </p:nvSpPr>
        <p:spPr>
          <a:xfrm>
            <a:off x="4756824"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558</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240</a:t>
            </a:r>
          </a:p>
        </p:txBody>
      </p:sp>
      <p:sp>
        <p:nvSpPr>
          <p:cNvPr id="155" name="TextBox 154">
            <a:extLst>
              <a:ext uri="{FF2B5EF4-FFF2-40B4-BE49-F238E27FC236}">
                <a16:creationId xmlns:a16="http://schemas.microsoft.com/office/drawing/2014/main" id="{D2087BBF-4601-314E-B5D4-005A419501CB}"/>
              </a:ext>
            </a:extLst>
          </p:cNvPr>
          <p:cNvSpPr txBox="1"/>
          <p:nvPr/>
        </p:nvSpPr>
        <p:spPr>
          <a:xfrm>
            <a:off x="4923713"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499</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204</a:t>
            </a:r>
          </a:p>
        </p:txBody>
      </p:sp>
      <p:sp>
        <p:nvSpPr>
          <p:cNvPr id="156" name="TextBox 155">
            <a:extLst>
              <a:ext uri="{FF2B5EF4-FFF2-40B4-BE49-F238E27FC236}">
                <a16:creationId xmlns:a16="http://schemas.microsoft.com/office/drawing/2014/main" id="{18677B2A-8299-A044-BD88-830FC538CE34}"/>
              </a:ext>
            </a:extLst>
          </p:cNvPr>
          <p:cNvSpPr txBox="1"/>
          <p:nvPr/>
        </p:nvSpPr>
        <p:spPr>
          <a:xfrm>
            <a:off x="5090602"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376</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156</a:t>
            </a:r>
          </a:p>
        </p:txBody>
      </p:sp>
      <p:sp>
        <p:nvSpPr>
          <p:cNvPr id="157" name="TextBox 156">
            <a:extLst>
              <a:ext uri="{FF2B5EF4-FFF2-40B4-BE49-F238E27FC236}">
                <a16:creationId xmlns:a16="http://schemas.microsoft.com/office/drawing/2014/main" id="{FD5CC5BA-15C1-E64B-B069-2C758D8589F5}"/>
              </a:ext>
            </a:extLst>
          </p:cNvPr>
          <p:cNvSpPr txBox="1"/>
          <p:nvPr/>
        </p:nvSpPr>
        <p:spPr>
          <a:xfrm>
            <a:off x="5257492" y="2318165"/>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269</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114</a:t>
            </a:r>
          </a:p>
        </p:txBody>
      </p:sp>
      <p:sp>
        <p:nvSpPr>
          <p:cNvPr id="158" name="TextBox 157">
            <a:extLst>
              <a:ext uri="{FF2B5EF4-FFF2-40B4-BE49-F238E27FC236}">
                <a16:creationId xmlns:a16="http://schemas.microsoft.com/office/drawing/2014/main" id="{9429148E-4D8D-3842-9748-294249C14973}"/>
              </a:ext>
            </a:extLst>
          </p:cNvPr>
          <p:cNvSpPr txBox="1"/>
          <p:nvPr/>
        </p:nvSpPr>
        <p:spPr>
          <a:xfrm>
            <a:off x="5424380" y="2318165"/>
            <a:ext cx="115416" cy="166199"/>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181</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82</a:t>
            </a:r>
          </a:p>
        </p:txBody>
      </p:sp>
      <p:sp>
        <p:nvSpPr>
          <p:cNvPr id="159" name="TextBox 158">
            <a:extLst>
              <a:ext uri="{FF2B5EF4-FFF2-40B4-BE49-F238E27FC236}">
                <a16:creationId xmlns:a16="http://schemas.microsoft.com/office/drawing/2014/main" id="{345B4350-0CB6-CF48-8FE2-0E9B36FB0A34}"/>
              </a:ext>
            </a:extLst>
          </p:cNvPr>
          <p:cNvSpPr txBox="1"/>
          <p:nvPr/>
        </p:nvSpPr>
        <p:spPr>
          <a:xfrm>
            <a:off x="5591268" y="2318165"/>
            <a:ext cx="115416" cy="166199"/>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100</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38</a:t>
            </a:r>
          </a:p>
        </p:txBody>
      </p:sp>
      <p:sp>
        <p:nvSpPr>
          <p:cNvPr id="160" name="TextBox 159">
            <a:extLst>
              <a:ext uri="{FF2B5EF4-FFF2-40B4-BE49-F238E27FC236}">
                <a16:creationId xmlns:a16="http://schemas.microsoft.com/office/drawing/2014/main" id="{7C69FCBD-888C-814E-8883-C6FEC781A6FB}"/>
              </a:ext>
            </a:extLst>
          </p:cNvPr>
          <p:cNvSpPr txBox="1"/>
          <p:nvPr/>
        </p:nvSpPr>
        <p:spPr>
          <a:xfrm>
            <a:off x="5758155" y="2318165"/>
            <a:ext cx="76944"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47</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21</a:t>
            </a:r>
          </a:p>
        </p:txBody>
      </p:sp>
      <p:sp>
        <p:nvSpPr>
          <p:cNvPr id="161" name="TextBox 160">
            <a:extLst>
              <a:ext uri="{FF2B5EF4-FFF2-40B4-BE49-F238E27FC236}">
                <a16:creationId xmlns:a16="http://schemas.microsoft.com/office/drawing/2014/main" id="{4914ACF9-E1D1-A24C-A6DB-58E3054B214C}"/>
              </a:ext>
            </a:extLst>
          </p:cNvPr>
          <p:cNvSpPr txBox="1"/>
          <p:nvPr/>
        </p:nvSpPr>
        <p:spPr>
          <a:xfrm>
            <a:off x="5921455" y="2318165"/>
            <a:ext cx="76944" cy="166199"/>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19</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a:t>
            </a:r>
          </a:p>
        </p:txBody>
      </p:sp>
      <p:sp>
        <p:nvSpPr>
          <p:cNvPr id="162" name="TextBox 161">
            <a:extLst>
              <a:ext uri="{FF2B5EF4-FFF2-40B4-BE49-F238E27FC236}">
                <a16:creationId xmlns:a16="http://schemas.microsoft.com/office/drawing/2014/main" id="{68ECE01A-3A47-9347-B5AC-F05D27210160}"/>
              </a:ext>
            </a:extLst>
          </p:cNvPr>
          <p:cNvSpPr txBox="1"/>
          <p:nvPr/>
        </p:nvSpPr>
        <p:spPr>
          <a:xfrm>
            <a:off x="6253782" y="2318165"/>
            <a:ext cx="38472"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sp>
        <p:nvSpPr>
          <p:cNvPr id="163" name="TextBox 162">
            <a:extLst>
              <a:ext uri="{FF2B5EF4-FFF2-40B4-BE49-F238E27FC236}">
                <a16:creationId xmlns:a16="http://schemas.microsoft.com/office/drawing/2014/main" id="{8459A090-5D37-EB49-B928-87DC2555C635}"/>
              </a:ext>
            </a:extLst>
          </p:cNvPr>
          <p:cNvSpPr txBox="1"/>
          <p:nvPr/>
        </p:nvSpPr>
        <p:spPr>
          <a:xfrm>
            <a:off x="3123232" y="2092107"/>
            <a:ext cx="38472" cy="831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sp>
        <p:nvSpPr>
          <p:cNvPr id="164" name="TextBox 163">
            <a:extLst>
              <a:ext uri="{FF2B5EF4-FFF2-40B4-BE49-F238E27FC236}">
                <a16:creationId xmlns:a16="http://schemas.microsoft.com/office/drawing/2014/main" id="{45593F7E-3478-024B-BAEA-8436B4721438}"/>
              </a:ext>
            </a:extLst>
          </p:cNvPr>
          <p:cNvSpPr txBox="1"/>
          <p:nvPr/>
        </p:nvSpPr>
        <p:spPr>
          <a:xfrm>
            <a:off x="3453432" y="2092107"/>
            <a:ext cx="38472" cy="831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a:t>
            </a:r>
          </a:p>
        </p:txBody>
      </p:sp>
      <p:sp>
        <p:nvSpPr>
          <p:cNvPr id="165" name="TextBox 164">
            <a:extLst>
              <a:ext uri="{FF2B5EF4-FFF2-40B4-BE49-F238E27FC236}">
                <a16:creationId xmlns:a16="http://schemas.microsoft.com/office/drawing/2014/main" id="{A195C6A8-4855-8F47-8112-2077D02386EA}"/>
              </a:ext>
            </a:extLst>
          </p:cNvPr>
          <p:cNvSpPr txBox="1"/>
          <p:nvPr/>
        </p:nvSpPr>
        <p:spPr>
          <a:xfrm>
            <a:off x="3285157" y="2092107"/>
            <a:ext cx="38472" cy="831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a:t>
            </a:r>
          </a:p>
        </p:txBody>
      </p:sp>
      <p:sp>
        <p:nvSpPr>
          <p:cNvPr id="166" name="TextBox 165">
            <a:extLst>
              <a:ext uri="{FF2B5EF4-FFF2-40B4-BE49-F238E27FC236}">
                <a16:creationId xmlns:a16="http://schemas.microsoft.com/office/drawing/2014/main" id="{CE80338B-598E-9C4F-9EFC-CCD7DE2B81FD}"/>
              </a:ext>
            </a:extLst>
          </p:cNvPr>
          <p:cNvSpPr txBox="1"/>
          <p:nvPr/>
        </p:nvSpPr>
        <p:spPr>
          <a:xfrm>
            <a:off x="3762013"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16</a:t>
            </a:r>
          </a:p>
        </p:txBody>
      </p:sp>
      <p:sp>
        <p:nvSpPr>
          <p:cNvPr id="167" name="TextBox 166">
            <a:extLst>
              <a:ext uri="{FF2B5EF4-FFF2-40B4-BE49-F238E27FC236}">
                <a16:creationId xmlns:a16="http://schemas.microsoft.com/office/drawing/2014/main" id="{1D3A99E1-CF2C-1947-8074-E63023FD27FE}"/>
              </a:ext>
            </a:extLst>
          </p:cNvPr>
          <p:cNvSpPr txBox="1"/>
          <p:nvPr/>
        </p:nvSpPr>
        <p:spPr>
          <a:xfrm>
            <a:off x="3596120"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12</a:t>
            </a:r>
          </a:p>
        </p:txBody>
      </p:sp>
      <p:sp>
        <p:nvSpPr>
          <p:cNvPr id="168" name="TextBox 167">
            <a:extLst>
              <a:ext uri="{FF2B5EF4-FFF2-40B4-BE49-F238E27FC236}">
                <a16:creationId xmlns:a16="http://schemas.microsoft.com/office/drawing/2014/main" id="{B7F9248E-1F4B-EA4F-9436-75169C6E6523}"/>
              </a:ext>
            </a:extLst>
          </p:cNvPr>
          <p:cNvSpPr txBox="1"/>
          <p:nvPr/>
        </p:nvSpPr>
        <p:spPr>
          <a:xfrm>
            <a:off x="3927908"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sp>
        <p:nvSpPr>
          <p:cNvPr id="169" name="TextBox 168">
            <a:extLst>
              <a:ext uri="{FF2B5EF4-FFF2-40B4-BE49-F238E27FC236}">
                <a16:creationId xmlns:a16="http://schemas.microsoft.com/office/drawing/2014/main" id="{63B04BFE-DAF4-E24C-B4AE-5559BEA26F0C}"/>
              </a:ext>
            </a:extLst>
          </p:cNvPr>
          <p:cNvSpPr txBox="1"/>
          <p:nvPr/>
        </p:nvSpPr>
        <p:spPr>
          <a:xfrm>
            <a:off x="4259696"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28</a:t>
            </a:r>
          </a:p>
        </p:txBody>
      </p:sp>
      <p:sp>
        <p:nvSpPr>
          <p:cNvPr id="170" name="TextBox 169">
            <a:extLst>
              <a:ext uri="{FF2B5EF4-FFF2-40B4-BE49-F238E27FC236}">
                <a16:creationId xmlns:a16="http://schemas.microsoft.com/office/drawing/2014/main" id="{B37A5CCD-C389-9E4C-96DD-9C00633ECF6E}"/>
              </a:ext>
            </a:extLst>
          </p:cNvPr>
          <p:cNvSpPr txBox="1"/>
          <p:nvPr/>
        </p:nvSpPr>
        <p:spPr>
          <a:xfrm>
            <a:off x="4093801"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24</a:t>
            </a:r>
          </a:p>
        </p:txBody>
      </p:sp>
      <p:sp>
        <p:nvSpPr>
          <p:cNvPr id="171" name="TextBox 170">
            <a:extLst>
              <a:ext uri="{FF2B5EF4-FFF2-40B4-BE49-F238E27FC236}">
                <a16:creationId xmlns:a16="http://schemas.microsoft.com/office/drawing/2014/main" id="{50327A2F-DFC2-9A40-AB1A-9DF4B4034344}"/>
              </a:ext>
            </a:extLst>
          </p:cNvPr>
          <p:cNvSpPr txBox="1"/>
          <p:nvPr/>
        </p:nvSpPr>
        <p:spPr>
          <a:xfrm>
            <a:off x="4425589"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32</a:t>
            </a:r>
          </a:p>
        </p:txBody>
      </p:sp>
      <p:sp>
        <p:nvSpPr>
          <p:cNvPr id="172" name="TextBox 171">
            <a:extLst>
              <a:ext uri="{FF2B5EF4-FFF2-40B4-BE49-F238E27FC236}">
                <a16:creationId xmlns:a16="http://schemas.microsoft.com/office/drawing/2014/main" id="{DE3BB5B6-2401-5E4F-8E1D-455EE071D646}"/>
              </a:ext>
            </a:extLst>
          </p:cNvPr>
          <p:cNvSpPr txBox="1"/>
          <p:nvPr/>
        </p:nvSpPr>
        <p:spPr>
          <a:xfrm>
            <a:off x="4591484"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36</a:t>
            </a:r>
          </a:p>
        </p:txBody>
      </p:sp>
      <p:sp>
        <p:nvSpPr>
          <p:cNvPr id="173" name="TextBox 172">
            <a:extLst>
              <a:ext uri="{FF2B5EF4-FFF2-40B4-BE49-F238E27FC236}">
                <a16:creationId xmlns:a16="http://schemas.microsoft.com/office/drawing/2014/main" id="{7008F231-FBDC-414B-8E83-A634F116F90A}"/>
              </a:ext>
            </a:extLst>
          </p:cNvPr>
          <p:cNvSpPr txBox="1"/>
          <p:nvPr/>
        </p:nvSpPr>
        <p:spPr>
          <a:xfrm>
            <a:off x="4757377"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sp>
        <p:nvSpPr>
          <p:cNvPr id="174" name="TextBox 173">
            <a:extLst>
              <a:ext uri="{FF2B5EF4-FFF2-40B4-BE49-F238E27FC236}">
                <a16:creationId xmlns:a16="http://schemas.microsoft.com/office/drawing/2014/main" id="{6DA8A469-DD7F-3D46-A314-FAEA6BF93248}"/>
              </a:ext>
            </a:extLst>
          </p:cNvPr>
          <p:cNvSpPr txBox="1"/>
          <p:nvPr/>
        </p:nvSpPr>
        <p:spPr>
          <a:xfrm>
            <a:off x="4923272"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44</a:t>
            </a:r>
          </a:p>
        </p:txBody>
      </p:sp>
      <p:sp>
        <p:nvSpPr>
          <p:cNvPr id="175" name="TextBox 174">
            <a:extLst>
              <a:ext uri="{FF2B5EF4-FFF2-40B4-BE49-F238E27FC236}">
                <a16:creationId xmlns:a16="http://schemas.microsoft.com/office/drawing/2014/main" id="{98F184A2-993D-AF46-8559-306F8BEB186E}"/>
              </a:ext>
            </a:extLst>
          </p:cNvPr>
          <p:cNvSpPr txBox="1"/>
          <p:nvPr/>
        </p:nvSpPr>
        <p:spPr>
          <a:xfrm>
            <a:off x="5089165"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48</a:t>
            </a:r>
          </a:p>
        </p:txBody>
      </p:sp>
      <p:sp>
        <p:nvSpPr>
          <p:cNvPr id="176" name="TextBox 175">
            <a:extLst>
              <a:ext uri="{FF2B5EF4-FFF2-40B4-BE49-F238E27FC236}">
                <a16:creationId xmlns:a16="http://schemas.microsoft.com/office/drawing/2014/main" id="{4518AB79-C8FC-ED42-9AEE-2F49780CA763}"/>
              </a:ext>
            </a:extLst>
          </p:cNvPr>
          <p:cNvSpPr txBox="1"/>
          <p:nvPr/>
        </p:nvSpPr>
        <p:spPr>
          <a:xfrm>
            <a:off x="5255060"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52</a:t>
            </a:r>
          </a:p>
        </p:txBody>
      </p:sp>
      <p:sp>
        <p:nvSpPr>
          <p:cNvPr id="177" name="TextBox 176">
            <a:extLst>
              <a:ext uri="{FF2B5EF4-FFF2-40B4-BE49-F238E27FC236}">
                <a16:creationId xmlns:a16="http://schemas.microsoft.com/office/drawing/2014/main" id="{747BADF8-B330-D243-812C-3BE65C1B6FE3}"/>
              </a:ext>
            </a:extLst>
          </p:cNvPr>
          <p:cNvSpPr txBox="1"/>
          <p:nvPr/>
        </p:nvSpPr>
        <p:spPr>
          <a:xfrm>
            <a:off x="5420953"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56</a:t>
            </a:r>
          </a:p>
        </p:txBody>
      </p:sp>
      <p:sp>
        <p:nvSpPr>
          <p:cNvPr id="178" name="TextBox 177">
            <a:extLst>
              <a:ext uri="{FF2B5EF4-FFF2-40B4-BE49-F238E27FC236}">
                <a16:creationId xmlns:a16="http://schemas.microsoft.com/office/drawing/2014/main" id="{CECC83C7-416C-C744-A9C6-0A75C01806E9}"/>
              </a:ext>
            </a:extLst>
          </p:cNvPr>
          <p:cNvSpPr txBox="1"/>
          <p:nvPr/>
        </p:nvSpPr>
        <p:spPr>
          <a:xfrm>
            <a:off x="5586848"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sp>
        <p:nvSpPr>
          <p:cNvPr id="179" name="TextBox 178">
            <a:extLst>
              <a:ext uri="{FF2B5EF4-FFF2-40B4-BE49-F238E27FC236}">
                <a16:creationId xmlns:a16="http://schemas.microsoft.com/office/drawing/2014/main" id="{65C278D1-86FB-BC45-99A9-0A69FE7A8CD6}"/>
              </a:ext>
            </a:extLst>
          </p:cNvPr>
          <p:cNvSpPr txBox="1"/>
          <p:nvPr/>
        </p:nvSpPr>
        <p:spPr>
          <a:xfrm>
            <a:off x="5752741"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64</a:t>
            </a:r>
          </a:p>
        </p:txBody>
      </p:sp>
      <p:sp>
        <p:nvSpPr>
          <p:cNvPr id="180" name="TextBox 179">
            <a:extLst>
              <a:ext uri="{FF2B5EF4-FFF2-40B4-BE49-F238E27FC236}">
                <a16:creationId xmlns:a16="http://schemas.microsoft.com/office/drawing/2014/main" id="{9AF5017D-82BB-5B49-BBB5-AA96865619B2}"/>
              </a:ext>
            </a:extLst>
          </p:cNvPr>
          <p:cNvSpPr txBox="1"/>
          <p:nvPr/>
        </p:nvSpPr>
        <p:spPr>
          <a:xfrm>
            <a:off x="5918636"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68</a:t>
            </a:r>
          </a:p>
        </p:txBody>
      </p:sp>
      <p:sp>
        <p:nvSpPr>
          <p:cNvPr id="181" name="TextBox 180">
            <a:extLst>
              <a:ext uri="{FF2B5EF4-FFF2-40B4-BE49-F238E27FC236}">
                <a16:creationId xmlns:a16="http://schemas.microsoft.com/office/drawing/2014/main" id="{8E4EBE60-B021-2341-9F29-D381218E567A}"/>
              </a:ext>
            </a:extLst>
          </p:cNvPr>
          <p:cNvSpPr txBox="1"/>
          <p:nvPr/>
        </p:nvSpPr>
        <p:spPr>
          <a:xfrm>
            <a:off x="6084529"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72</a:t>
            </a:r>
          </a:p>
        </p:txBody>
      </p:sp>
      <p:sp>
        <p:nvSpPr>
          <p:cNvPr id="182" name="TextBox 181">
            <a:extLst>
              <a:ext uri="{FF2B5EF4-FFF2-40B4-BE49-F238E27FC236}">
                <a16:creationId xmlns:a16="http://schemas.microsoft.com/office/drawing/2014/main" id="{F6C8F272-69AA-C245-B7BA-FB75960A6A25}"/>
              </a:ext>
            </a:extLst>
          </p:cNvPr>
          <p:cNvSpPr txBox="1"/>
          <p:nvPr/>
        </p:nvSpPr>
        <p:spPr>
          <a:xfrm>
            <a:off x="3950187" y="2174739"/>
            <a:ext cx="1505220" cy="1108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Time since randomization (months)</a:t>
            </a:r>
          </a:p>
        </p:txBody>
      </p:sp>
      <p:sp>
        <p:nvSpPr>
          <p:cNvPr id="183" name="TextBox 182">
            <a:extLst>
              <a:ext uri="{FF2B5EF4-FFF2-40B4-BE49-F238E27FC236}">
                <a16:creationId xmlns:a16="http://schemas.microsoft.com/office/drawing/2014/main" id="{B0A40F1E-7237-F449-84EC-FE716097B9F6}"/>
              </a:ext>
            </a:extLst>
          </p:cNvPr>
          <p:cNvSpPr txBox="1"/>
          <p:nvPr/>
        </p:nvSpPr>
        <p:spPr>
          <a:xfrm rot="16200000">
            <a:off x="2414379" y="1440110"/>
            <a:ext cx="735779" cy="110800"/>
          </a:xfrm>
          <a:prstGeom prst="rect">
            <a:avLst/>
          </a:prstGeom>
          <a:no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Patients alive (%)</a:t>
            </a:r>
          </a:p>
        </p:txBody>
      </p:sp>
      <p:sp>
        <p:nvSpPr>
          <p:cNvPr id="184" name="TextBox 183">
            <a:extLst>
              <a:ext uri="{FF2B5EF4-FFF2-40B4-BE49-F238E27FC236}">
                <a16:creationId xmlns:a16="http://schemas.microsoft.com/office/drawing/2014/main" id="{FD8BF255-7832-AB48-BDBD-A625B62B6349}"/>
              </a:ext>
            </a:extLst>
          </p:cNvPr>
          <p:cNvSpPr txBox="1"/>
          <p:nvPr/>
        </p:nvSpPr>
        <p:spPr>
          <a:xfrm>
            <a:off x="3051743" y="1983083"/>
            <a:ext cx="38472"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sp>
        <p:nvSpPr>
          <p:cNvPr id="185" name="TextBox 184">
            <a:extLst>
              <a:ext uri="{FF2B5EF4-FFF2-40B4-BE49-F238E27FC236}">
                <a16:creationId xmlns:a16="http://schemas.microsoft.com/office/drawing/2014/main" id="{2F3B8850-0926-F642-84B7-439FA3180DF1}"/>
              </a:ext>
            </a:extLst>
          </p:cNvPr>
          <p:cNvSpPr txBox="1"/>
          <p:nvPr/>
        </p:nvSpPr>
        <p:spPr>
          <a:xfrm>
            <a:off x="3013271" y="1773532"/>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cxnSp>
        <p:nvCxnSpPr>
          <p:cNvPr id="187" name="Straight Connector 186">
            <a:extLst>
              <a:ext uri="{FF2B5EF4-FFF2-40B4-BE49-F238E27FC236}">
                <a16:creationId xmlns:a16="http://schemas.microsoft.com/office/drawing/2014/main" id="{003BBDAC-6E31-D743-8A68-738679C3947D}"/>
              </a:ext>
            </a:extLst>
          </p:cNvPr>
          <p:cNvCxnSpPr/>
          <p:nvPr/>
        </p:nvCxnSpPr>
        <p:spPr>
          <a:xfrm>
            <a:off x="3139105" y="952192"/>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A2AB993-BD89-F142-8B05-227ACD063933}"/>
              </a:ext>
            </a:extLst>
          </p:cNvPr>
          <p:cNvCxnSpPr>
            <a:cxnSpLocks/>
          </p:cNvCxnSpPr>
          <p:nvPr/>
        </p:nvCxnSpPr>
        <p:spPr>
          <a:xfrm flipH="1">
            <a:off x="3135776" y="2041372"/>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CA3424CF-5DB6-2F44-85A3-3018317472FB}"/>
              </a:ext>
            </a:extLst>
          </p:cNvPr>
          <p:cNvCxnSpPr>
            <a:cxnSpLocks/>
          </p:cNvCxnSpPr>
          <p:nvPr/>
        </p:nvCxnSpPr>
        <p:spPr>
          <a:xfrm flipH="1">
            <a:off x="3103105" y="9555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50FE3692-368A-6341-942A-827530CF6345}"/>
              </a:ext>
            </a:extLst>
          </p:cNvPr>
          <p:cNvCxnSpPr>
            <a:cxnSpLocks/>
          </p:cNvCxnSpPr>
          <p:nvPr/>
        </p:nvCxnSpPr>
        <p:spPr>
          <a:xfrm flipH="1">
            <a:off x="3103105" y="18254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30B6C42C-9C8D-6648-AE75-6A076ED756B8}"/>
              </a:ext>
            </a:extLst>
          </p:cNvPr>
          <p:cNvCxnSpPr>
            <a:cxnSpLocks/>
          </p:cNvCxnSpPr>
          <p:nvPr/>
        </p:nvCxnSpPr>
        <p:spPr>
          <a:xfrm flipH="1">
            <a:off x="3103105" y="2041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CB2A242E-3E00-AA4B-A7F7-3AE7D3307E9B}"/>
              </a:ext>
            </a:extLst>
          </p:cNvPr>
          <p:cNvCxnSpPr>
            <a:cxnSpLocks/>
          </p:cNvCxnSpPr>
          <p:nvPr/>
        </p:nvCxnSpPr>
        <p:spPr>
          <a:xfrm rot="16200000" flipH="1">
            <a:off x="312110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0C1A6DFF-49F4-EB45-A3DE-5497D43DF140}"/>
              </a:ext>
            </a:extLst>
          </p:cNvPr>
          <p:cNvCxnSpPr>
            <a:cxnSpLocks/>
          </p:cNvCxnSpPr>
          <p:nvPr/>
        </p:nvCxnSpPr>
        <p:spPr>
          <a:xfrm rot="16200000" flipH="1">
            <a:off x="328659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982A7567-8BE6-FF43-8F21-0E18C6FC1222}"/>
              </a:ext>
            </a:extLst>
          </p:cNvPr>
          <p:cNvCxnSpPr>
            <a:cxnSpLocks/>
          </p:cNvCxnSpPr>
          <p:nvPr/>
        </p:nvCxnSpPr>
        <p:spPr>
          <a:xfrm rot="16200000" flipH="1">
            <a:off x="3452083"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0E0CD8B1-A3F9-B64B-932E-C779C9DD6D2E}"/>
              </a:ext>
            </a:extLst>
          </p:cNvPr>
          <p:cNvCxnSpPr>
            <a:cxnSpLocks/>
          </p:cNvCxnSpPr>
          <p:nvPr/>
        </p:nvCxnSpPr>
        <p:spPr>
          <a:xfrm rot="16200000" flipH="1">
            <a:off x="3617572"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7CA7A5D3-9A2B-0E4E-AC27-8186312EB73F}"/>
              </a:ext>
            </a:extLst>
          </p:cNvPr>
          <p:cNvCxnSpPr>
            <a:cxnSpLocks/>
          </p:cNvCxnSpPr>
          <p:nvPr/>
        </p:nvCxnSpPr>
        <p:spPr>
          <a:xfrm rot="16200000" flipH="1">
            <a:off x="3783061"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54252CE6-775D-5F40-9B19-C484ACBC9B3F}"/>
              </a:ext>
            </a:extLst>
          </p:cNvPr>
          <p:cNvCxnSpPr>
            <a:cxnSpLocks/>
          </p:cNvCxnSpPr>
          <p:nvPr/>
        </p:nvCxnSpPr>
        <p:spPr>
          <a:xfrm rot="16200000" flipH="1">
            <a:off x="3948551"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61CAB581-1054-4D45-AFDB-84824A6B85D2}"/>
              </a:ext>
            </a:extLst>
          </p:cNvPr>
          <p:cNvCxnSpPr>
            <a:cxnSpLocks/>
          </p:cNvCxnSpPr>
          <p:nvPr/>
        </p:nvCxnSpPr>
        <p:spPr>
          <a:xfrm rot="16200000" flipH="1">
            <a:off x="4114039"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3B2B761E-B021-0247-933F-6AD6A7A79DCB}"/>
              </a:ext>
            </a:extLst>
          </p:cNvPr>
          <p:cNvCxnSpPr>
            <a:cxnSpLocks/>
          </p:cNvCxnSpPr>
          <p:nvPr/>
        </p:nvCxnSpPr>
        <p:spPr>
          <a:xfrm rot="16200000" flipH="1">
            <a:off x="4279528"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0EBC60EA-56F6-BF4B-B8BD-885E19BBAE65}"/>
              </a:ext>
            </a:extLst>
          </p:cNvPr>
          <p:cNvCxnSpPr>
            <a:cxnSpLocks/>
          </p:cNvCxnSpPr>
          <p:nvPr/>
        </p:nvCxnSpPr>
        <p:spPr>
          <a:xfrm rot="16200000" flipH="1">
            <a:off x="4445017"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02FE0550-484B-0D43-A9DD-3E72461E996A}"/>
              </a:ext>
            </a:extLst>
          </p:cNvPr>
          <p:cNvCxnSpPr>
            <a:cxnSpLocks/>
          </p:cNvCxnSpPr>
          <p:nvPr/>
        </p:nvCxnSpPr>
        <p:spPr>
          <a:xfrm rot="16200000" flipH="1">
            <a:off x="4610507"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34026FEB-A954-CA4C-B49B-348DA874B049}"/>
              </a:ext>
            </a:extLst>
          </p:cNvPr>
          <p:cNvCxnSpPr>
            <a:cxnSpLocks/>
          </p:cNvCxnSpPr>
          <p:nvPr/>
        </p:nvCxnSpPr>
        <p:spPr>
          <a:xfrm rot="16200000" flipH="1">
            <a:off x="477599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B4A3AD6F-2F94-994C-B126-5819EAE55F62}"/>
              </a:ext>
            </a:extLst>
          </p:cNvPr>
          <p:cNvCxnSpPr>
            <a:cxnSpLocks/>
          </p:cNvCxnSpPr>
          <p:nvPr/>
        </p:nvCxnSpPr>
        <p:spPr>
          <a:xfrm rot="16200000" flipH="1">
            <a:off x="4941484"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F5214A22-48B9-034A-B8E2-86C68631611A}"/>
              </a:ext>
            </a:extLst>
          </p:cNvPr>
          <p:cNvCxnSpPr>
            <a:cxnSpLocks/>
          </p:cNvCxnSpPr>
          <p:nvPr/>
        </p:nvCxnSpPr>
        <p:spPr>
          <a:xfrm rot="16200000" flipH="1">
            <a:off x="5106973"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684EA2F9-C8B9-1149-B4C5-9935EA4358EF}"/>
              </a:ext>
            </a:extLst>
          </p:cNvPr>
          <p:cNvCxnSpPr>
            <a:cxnSpLocks/>
          </p:cNvCxnSpPr>
          <p:nvPr/>
        </p:nvCxnSpPr>
        <p:spPr>
          <a:xfrm rot="16200000" flipH="1">
            <a:off x="5272463"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3D82843C-A771-EF4D-8B80-72AEEE6D6A49}"/>
              </a:ext>
            </a:extLst>
          </p:cNvPr>
          <p:cNvCxnSpPr>
            <a:cxnSpLocks/>
          </p:cNvCxnSpPr>
          <p:nvPr/>
        </p:nvCxnSpPr>
        <p:spPr>
          <a:xfrm rot="16200000" flipH="1">
            <a:off x="5437951"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0F170491-177E-C741-ADDD-2BF58282880B}"/>
              </a:ext>
            </a:extLst>
          </p:cNvPr>
          <p:cNvCxnSpPr>
            <a:cxnSpLocks/>
          </p:cNvCxnSpPr>
          <p:nvPr/>
        </p:nvCxnSpPr>
        <p:spPr>
          <a:xfrm rot="16200000" flipH="1">
            <a:off x="5603440"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C4EADDE9-272C-7247-A7DA-2AE6425B3876}"/>
              </a:ext>
            </a:extLst>
          </p:cNvPr>
          <p:cNvCxnSpPr>
            <a:cxnSpLocks/>
          </p:cNvCxnSpPr>
          <p:nvPr/>
        </p:nvCxnSpPr>
        <p:spPr>
          <a:xfrm rot="16200000" flipH="1">
            <a:off x="5768929"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1615ED6-86A2-F448-89E0-5C0B14F6603D}"/>
              </a:ext>
            </a:extLst>
          </p:cNvPr>
          <p:cNvCxnSpPr>
            <a:cxnSpLocks/>
          </p:cNvCxnSpPr>
          <p:nvPr/>
        </p:nvCxnSpPr>
        <p:spPr>
          <a:xfrm rot="16200000" flipH="1">
            <a:off x="5934419"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F2DDB143-B51B-7B41-B905-184854A5D096}"/>
              </a:ext>
            </a:extLst>
          </p:cNvPr>
          <p:cNvCxnSpPr>
            <a:cxnSpLocks/>
          </p:cNvCxnSpPr>
          <p:nvPr/>
        </p:nvCxnSpPr>
        <p:spPr>
          <a:xfrm rot="16200000" flipH="1">
            <a:off x="626540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250AF366-4C7A-5F44-8E2A-FE6BD2F3B7F0}"/>
              </a:ext>
            </a:extLst>
          </p:cNvPr>
          <p:cNvCxnSpPr>
            <a:cxnSpLocks/>
          </p:cNvCxnSpPr>
          <p:nvPr/>
        </p:nvCxnSpPr>
        <p:spPr>
          <a:xfrm flipH="1">
            <a:off x="3103105" y="11745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712575FD-7E38-6E44-B75F-216749729BDB}"/>
              </a:ext>
            </a:extLst>
          </p:cNvPr>
          <p:cNvCxnSpPr>
            <a:cxnSpLocks/>
          </p:cNvCxnSpPr>
          <p:nvPr/>
        </p:nvCxnSpPr>
        <p:spPr>
          <a:xfrm flipH="1">
            <a:off x="3103105" y="13936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7C59972B-94AE-EF42-97F8-E2746C471CCE}"/>
              </a:ext>
            </a:extLst>
          </p:cNvPr>
          <p:cNvCxnSpPr>
            <a:cxnSpLocks/>
          </p:cNvCxnSpPr>
          <p:nvPr/>
        </p:nvCxnSpPr>
        <p:spPr>
          <a:xfrm flipH="1">
            <a:off x="3103105" y="16095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4" name="TextBox 213">
            <a:extLst>
              <a:ext uri="{FF2B5EF4-FFF2-40B4-BE49-F238E27FC236}">
                <a16:creationId xmlns:a16="http://schemas.microsoft.com/office/drawing/2014/main" id="{1B442F67-47BF-9043-BC85-D83282CBD988}"/>
              </a:ext>
            </a:extLst>
          </p:cNvPr>
          <p:cNvSpPr txBox="1"/>
          <p:nvPr/>
        </p:nvSpPr>
        <p:spPr>
          <a:xfrm>
            <a:off x="2974799" y="916283"/>
            <a:ext cx="115416"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100</a:t>
            </a:r>
          </a:p>
        </p:txBody>
      </p:sp>
      <p:cxnSp>
        <p:nvCxnSpPr>
          <p:cNvPr id="215" name="Straight Connector 214">
            <a:extLst>
              <a:ext uri="{FF2B5EF4-FFF2-40B4-BE49-F238E27FC236}">
                <a16:creationId xmlns:a16="http://schemas.microsoft.com/office/drawing/2014/main" id="{6331D0D2-CF16-1644-BF5F-3AEFEE66CD7F}"/>
              </a:ext>
            </a:extLst>
          </p:cNvPr>
          <p:cNvCxnSpPr>
            <a:cxnSpLocks/>
          </p:cNvCxnSpPr>
          <p:nvPr/>
        </p:nvCxnSpPr>
        <p:spPr>
          <a:xfrm rot="16200000" flipH="1">
            <a:off x="6099907"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6" name="TextBox 215">
            <a:extLst>
              <a:ext uri="{FF2B5EF4-FFF2-40B4-BE49-F238E27FC236}">
                <a16:creationId xmlns:a16="http://schemas.microsoft.com/office/drawing/2014/main" id="{4E9FB000-A38B-4F43-BF22-056CE4BE346E}"/>
              </a:ext>
            </a:extLst>
          </p:cNvPr>
          <p:cNvSpPr txBox="1"/>
          <p:nvPr/>
        </p:nvSpPr>
        <p:spPr>
          <a:xfrm>
            <a:off x="6250420" y="2092107"/>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76</a:t>
            </a:r>
          </a:p>
        </p:txBody>
      </p:sp>
      <p:cxnSp>
        <p:nvCxnSpPr>
          <p:cNvPr id="224" name="Straight Connector 223">
            <a:extLst>
              <a:ext uri="{FF2B5EF4-FFF2-40B4-BE49-F238E27FC236}">
                <a16:creationId xmlns:a16="http://schemas.microsoft.com/office/drawing/2014/main" id="{ECD36B40-C814-6144-AC40-3E18AC137CEE}"/>
              </a:ext>
            </a:extLst>
          </p:cNvPr>
          <p:cNvCxnSpPr>
            <a:cxnSpLocks/>
          </p:cNvCxnSpPr>
          <p:nvPr/>
        </p:nvCxnSpPr>
        <p:spPr>
          <a:xfrm flipH="1">
            <a:off x="3143250" y="1498447"/>
            <a:ext cx="3155951"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25" name="TextBox 224">
            <a:extLst>
              <a:ext uri="{FF2B5EF4-FFF2-40B4-BE49-F238E27FC236}">
                <a16:creationId xmlns:a16="http://schemas.microsoft.com/office/drawing/2014/main" id="{697C7C3A-F456-4D42-BC63-460ECBA1FDB1}"/>
              </a:ext>
            </a:extLst>
          </p:cNvPr>
          <p:cNvSpPr txBox="1"/>
          <p:nvPr/>
        </p:nvSpPr>
        <p:spPr>
          <a:xfrm>
            <a:off x="3013271" y="1135357"/>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80</a:t>
            </a:r>
          </a:p>
        </p:txBody>
      </p:sp>
      <p:sp>
        <p:nvSpPr>
          <p:cNvPr id="226" name="TextBox 225">
            <a:extLst>
              <a:ext uri="{FF2B5EF4-FFF2-40B4-BE49-F238E27FC236}">
                <a16:creationId xmlns:a16="http://schemas.microsoft.com/office/drawing/2014/main" id="{B7359386-F458-6F49-8F84-EE6B9AB134D0}"/>
              </a:ext>
            </a:extLst>
          </p:cNvPr>
          <p:cNvSpPr txBox="1"/>
          <p:nvPr/>
        </p:nvSpPr>
        <p:spPr>
          <a:xfrm>
            <a:off x="3013271" y="1348083"/>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sp>
        <p:nvSpPr>
          <p:cNvPr id="227" name="TextBox 226">
            <a:extLst>
              <a:ext uri="{FF2B5EF4-FFF2-40B4-BE49-F238E27FC236}">
                <a16:creationId xmlns:a16="http://schemas.microsoft.com/office/drawing/2014/main" id="{451DEBFD-6945-9A46-89A7-AC8B43C74F7F}"/>
              </a:ext>
            </a:extLst>
          </p:cNvPr>
          <p:cNvSpPr txBox="1"/>
          <p:nvPr/>
        </p:nvSpPr>
        <p:spPr>
          <a:xfrm>
            <a:off x="3013271" y="1563983"/>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sp>
        <p:nvSpPr>
          <p:cNvPr id="228" name="TextBox 227">
            <a:extLst>
              <a:ext uri="{FF2B5EF4-FFF2-40B4-BE49-F238E27FC236}">
                <a16:creationId xmlns:a16="http://schemas.microsoft.com/office/drawing/2014/main" id="{E5266921-F181-F749-AC76-BAF7016B155F}"/>
              </a:ext>
            </a:extLst>
          </p:cNvPr>
          <p:cNvSpPr txBox="1"/>
          <p:nvPr/>
        </p:nvSpPr>
        <p:spPr>
          <a:xfrm>
            <a:off x="6119128" y="2318165"/>
            <a:ext cx="38472"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a:t>
            </a:r>
          </a:p>
        </p:txBody>
      </p:sp>
      <p:pic>
        <p:nvPicPr>
          <p:cNvPr id="4096" name="Picture 4095">
            <a:extLst>
              <a:ext uri="{FF2B5EF4-FFF2-40B4-BE49-F238E27FC236}">
                <a16:creationId xmlns:a16="http://schemas.microsoft.com/office/drawing/2014/main" id="{74AD4D3F-1555-D049-82AA-65CFA89C32BA}"/>
              </a:ext>
            </a:extLst>
          </p:cNvPr>
          <p:cNvPicPr>
            <a:picLocks noChangeAspect="1"/>
          </p:cNvPicPr>
          <p:nvPr/>
        </p:nvPicPr>
        <p:blipFill>
          <a:blip r:embed="rId3"/>
          <a:stretch>
            <a:fillRect/>
          </a:stretch>
        </p:blipFill>
        <p:spPr>
          <a:xfrm>
            <a:off x="3140522" y="953291"/>
            <a:ext cx="3057079" cy="815221"/>
          </a:xfrm>
          <a:prstGeom prst="rect">
            <a:avLst/>
          </a:prstGeom>
        </p:spPr>
      </p:pic>
      <p:sp>
        <p:nvSpPr>
          <p:cNvPr id="217" name="TextBox 216">
            <a:extLst>
              <a:ext uri="{FF2B5EF4-FFF2-40B4-BE49-F238E27FC236}">
                <a16:creationId xmlns:a16="http://schemas.microsoft.com/office/drawing/2014/main" id="{B534265C-5946-6A41-907E-5F82468A39EF}"/>
              </a:ext>
            </a:extLst>
          </p:cNvPr>
          <p:cNvSpPr txBox="1"/>
          <p:nvPr/>
        </p:nvSpPr>
        <p:spPr>
          <a:xfrm>
            <a:off x="3470486" y="1606578"/>
            <a:ext cx="391133" cy="166199"/>
          </a:xfrm>
          <a:prstGeom prst="rect">
            <a:avLst/>
          </a:prstGeom>
          <a:solidFill>
            <a:schemeClr val="bg1"/>
          </a:solidFill>
        </p:spPr>
        <p:txBody>
          <a:bodyPr wrap="none" lIns="0" tIns="0" rIns="0" bIns="0" rtlCol="0">
            <a:spAutoFit/>
          </a:bodyPr>
          <a:lstStyle/>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apalutamide</a:t>
            </a:r>
          </a:p>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Placebo </a:t>
            </a:r>
          </a:p>
        </p:txBody>
      </p:sp>
      <p:cxnSp>
        <p:nvCxnSpPr>
          <p:cNvPr id="218" name="Straight Connector 217">
            <a:extLst>
              <a:ext uri="{FF2B5EF4-FFF2-40B4-BE49-F238E27FC236}">
                <a16:creationId xmlns:a16="http://schemas.microsoft.com/office/drawing/2014/main" id="{17C7F94A-AACF-EE4C-BDFF-718FD5F5C63B}"/>
              </a:ext>
            </a:extLst>
          </p:cNvPr>
          <p:cNvCxnSpPr>
            <a:cxnSpLocks/>
          </p:cNvCxnSpPr>
          <p:nvPr/>
        </p:nvCxnSpPr>
        <p:spPr>
          <a:xfrm>
            <a:off x="3280209" y="1648661"/>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33BC631A-BF4E-ED4F-9159-3050610666C0}"/>
              </a:ext>
            </a:extLst>
          </p:cNvPr>
          <p:cNvCxnSpPr>
            <a:cxnSpLocks/>
          </p:cNvCxnSpPr>
          <p:nvPr/>
        </p:nvCxnSpPr>
        <p:spPr>
          <a:xfrm>
            <a:off x="3280209" y="1728036"/>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20" name="TextBox 219">
            <a:extLst>
              <a:ext uri="{FF2B5EF4-FFF2-40B4-BE49-F238E27FC236}">
                <a16:creationId xmlns:a16="http://schemas.microsoft.com/office/drawing/2014/main" id="{4DAC7AD1-5594-D14E-8BD3-E249CCDAF83E}"/>
              </a:ext>
            </a:extLst>
          </p:cNvPr>
          <p:cNvSpPr txBox="1"/>
          <p:nvPr/>
        </p:nvSpPr>
        <p:spPr>
          <a:xfrm>
            <a:off x="3235381" y="1847322"/>
            <a:ext cx="1150956" cy="166199"/>
          </a:xfrm>
          <a:prstGeom prst="rect">
            <a:avLst/>
          </a:prstGeom>
          <a:solidFill>
            <a:schemeClr val="bg1"/>
          </a:solidFill>
        </p:spPr>
        <p:txBody>
          <a:bodyPr wrap="none" lIns="0" tIns="0" rIns="0" bIns="0" rtlCol="0">
            <a:spAutoFit/>
          </a:bodyPr>
          <a:lstStyle/>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HR for death 0.78 (95% CI 0.64–0.96)</a:t>
            </a:r>
            <a:b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b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a:t>
            </a:r>
            <a:r>
              <a:rPr kumimoji="0" lang="en-GB" sz="600" b="0" i="1"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a:t>
            </a: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0.016</a:t>
            </a:r>
          </a:p>
        </p:txBody>
      </p:sp>
      <p:sp>
        <p:nvSpPr>
          <p:cNvPr id="222" name="TextBox 221">
            <a:extLst>
              <a:ext uri="{FF2B5EF4-FFF2-40B4-BE49-F238E27FC236}">
                <a16:creationId xmlns:a16="http://schemas.microsoft.com/office/drawing/2014/main" id="{67CF4A9E-25E0-CE4B-A049-E26013C4AA15}"/>
              </a:ext>
            </a:extLst>
          </p:cNvPr>
          <p:cNvSpPr txBox="1"/>
          <p:nvPr/>
        </p:nvSpPr>
        <p:spPr>
          <a:xfrm>
            <a:off x="4814533" y="1546305"/>
            <a:ext cx="756617" cy="193899"/>
          </a:xfrm>
          <a:prstGeom prst="rect">
            <a:avLst/>
          </a:prstGeom>
          <a:solidFill>
            <a:schemeClr val="bg1"/>
          </a:solidFill>
        </p:spPr>
        <p:txBody>
          <a:bodyPr wrap="none" lIns="0" tIns="0" rIns="0" bIns="0" rtlCol="0">
            <a:spAutoFit/>
          </a:bodyPr>
          <a:lstStyle/>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Placebo </a:t>
            </a:r>
            <a:br>
              <a:rPr kumimoji="0" lang="en-GB" sz="7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br>
            <a:r>
              <a:rPr kumimoji="0" lang="en-GB" sz="7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Median 59.9 months</a:t>
            </a:r>
          </a:p>
        </p:txBody>
      </p:sp>
      <p:cxnSp>
        <p:nvCxnSpPr>
          <p:cNvPr id="232" name="Straight Arrow Connector 21">
            <a:extLst>
              <a:ext uri="{FF2B5EF4-FFF2-40B4-BE49-F238E27FC236}">
                <a16:creationId xmlns:a16="http://schemas.microsoft.com/office/drawing/2014/main" id="{B6F7E285-9C9F-F140-81AA-BB6BCF6E9EDE}"/>
              </a:ext>
            </a:extLst>
          </p:cNvPr>
          <p:cNvCxnSpPr>
            <a:cxnSpLocks noChangeShapeType="1"/>
          </p:cNvCxnSpPr>
          <p:nvPr/>
        </p:nvCxnSpPr>
        <p:spPr bwMode="auto">
          <a:xfrm flipV="1">
            <a:off x="5321301" y="1509169"/>
            <a:ext cx="271708" cy="113257"/>
          </a:xfrm>
          <a:prstGeom prst="straightConnector1">
            <a:avLst/>
          </a:prstGeom>
          <a:noFill/>
          <a:ln w="9525">
            <a:solidFill>
              <a:srgbClr val="262626"/>
            </a:solidFill>
            <a:round/>
            <a:headEnd type="none" w="sm" len="sm"/>
            <a:tailEnd type="triangle" w="sm" len="med"/>
          </a:ln>
          <a:extLst>
            <a:ext uri="{909E8E84-426E-40DD-AFC4-6F175D3DCCD1}">
              <a14:hiddenFill xmlns:a14="http://schemas.microsoft.com/office/drawing/2010/main">
                <a:noFill/>
              </a14:hiddenFill>
            </a:ext>
          </a:extLst>
        </p:spPr>
      </p:cxnSp>
      <p:sp>
        <p:nvSpPr>
          <p:cNvPr id="221" name="TextBox 220">
            <a:extLst>
              <a:ext uri="{FF2B5EF4-FFF2-40B4-BE49-F238E27FC236}">
                <a16:creationId xmlns:a16="http://schemas.microsoft.com/office/drawing/2014/main" id="{CC798FC9-4611-9641-BA7C-B738AC0B3031}"/>
              </a:ext>
            </a:extLst>
          </p:cNvPr>
          <p:cNvSpPr txBox="1"/>
          <p:nvPr/>
        </p:nvSpPr>
        <p:spPr>
          <a:xfrm>
            <a:off x="5537655" y="1140755"/>
            <a:ext cx="756617" cy="193899"/>
          </a:xfrm>
          <a:prstGeom prst="rect">
            <a:avLst/>
          </a:prstGeom>
          <a:solidFill>
            <a:schemeClr val="bg1"/>
          </a:solidFill>
        </p:spPr>
        <p:txBody>
          <a:bodyPr wrap="none" lIns="0" tIns="0" rIns="0" bIns="0" rtlCol="0">
            <a:spAutoFit/>
          </a:bodyPr>
          <a:lstStyle/>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apalutamide </a:t>
            </a:r>
            <a:br>
              <a:rPr kumimoji="0" lang="en-GB" sz="7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br>
            <a:r>
              <a:rPr kumimoji="0" lang="en-GB" sz="7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Median 73.9 months</a:t>
            </a:r>
          </a:p>
        </p:txBody>
      </p:sp>
      <p:cxnSp>
        <p:nvCxnSpPr>
          <p:cNvPr id="236" name="Straight Arrow Connector 21">
            <a:extLst>
              <a:ext uri="{FF2B5EF4-FFF2-40B4-BE49-F238E27FC236}">
                <a16:creationId xmlns:a16="http://schemas.microsoft.com/office/drawing/2014/main" id="{78A79FCB-B68A-284E-B37A-693302182A99}"/>
              </a:ext>
            </a:extLst>
          </p:cNvPr>
          <p:cNvCxnSpPr>
            <a:cxnSpLocks noChangeShapeType="1"/>
            <a:stCxn id="221" idx="2"/>
          </p:cNvCxnSpPr>
          <p:nvPr/>
        </p:nvCxnSpPr>
        <p:spPr bwMode="auto">
          <a:xfrm>
            <a:off x="5915964" y="1334654"/>
            <a:ext cx="208857" cy="129925"/>
          </a:xfrm>
          <a:prstGeom prst="straightConnector1">
            <a:avLst/>
          </a:prstGeom>
          <a:noFill/>
          <a:ln w="9525">
            <a:solidFill>
              <a:srgbClr val="262626"/>
            </a:solidFill>
            <a:round/>
            <a:headEnd type="none" w="sm" len="sm"/>
            <a:tailEnd type="triangle" w="sm" len="med"/>
          </a:ln>
          <a:extLst>
            <a:ext uri="{909E8E84-426E-40DD-AFC4-6F175D3DCCD1}">
              <a14:hiddenFill xmlns:a14="http://schemas.microsoft.com/office/drawing/2010/main">
                <a:noFill/>
              </a14:hiddenFill>
            </a:ext>
          </a:extLst>
        </p:spPr>
      </p:cxnSp>
      <p:sp>
        <p:nvSpPr>
          <p:cNvPr id="239" name="TextBox 238">
            <a:extLst>
              <a:ext uri="{FF2B5EF4-FFF2-40B4-BE49-F238E27FC236}">
                <a16:creationId xmlns:a16="http://schemas.microsoft.com/office/drawing/2014/main" id="{4DD1D8E2-ED4A-9D4F-9982-7524610402E1}"/>
              </a:ext>
            </a:extLst>
          </p:cNvPr>
          <p:cNvSpPr txBox="1"/>
          <p:nvPr/>
        </p:nvSpPr>
        <p:spPr>
          <a:xfrm>
            <a:off x="2598019" y="5716502"/>
            <a:ext cx="479297" cy="249299"/>
          </a:xfrm>
          <a:prstGeom prst="rect">
            <a:avLst/>
          </a:prstGeom>
          <a:no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1" i="0" u="sng"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Patients at risk</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1" i="0" u="none" strike="noStrike" kern="1200" cap="none" spc="0" normalizeH="0" baseline="0" noProof="0" dirty="0" err="1">
                <a:ln>
                  <a:noFill/>
                </a:ln>
                <a:solidFill>
                  <a:srgbClr val="000000"/>
                </a:solidFill>
                <a:effectLst/>
                <a:uLnTx/>
                <a:uFillTx/>
                <a:latin typeface="Calibri" panose="020F0502020204030204" pitchFamily="34" charset="0"/>
                <a:ea typeface="Aileron" charset="0"/>
                <a:cs typeface="Calibri" panose="020F0502020204030204" pitchFamily="34" charset="0"/>
              </a:rPr>
              <a:t>darolutamide</a:t>
            </a:r>
            <a:br>
              <a:rPr kumimoji="0" lang="en-GB" sz="6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br>
            <a:r>
              <a:rPr kumimoji="0" lang="en-GB" sz="6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Placebo</a:t>
            </a:r>
          </a:p>
        </p:txBody>
      </p:sp>
      <p:sp>
        <p:nvSpPr>
          <p:cNvPr id="240" name="TextBox 239">
            <a:extLst>
              <a:ext uri="{FF2B5EF4-FFF2-40B4-BE49-F238E27FC236}">
                <a16:creationId xmlns:a16="http://schemas.microsoft.com/office/drawing/2014/main" id="{2149A29E-460F-CD4E-84DF-4550E0514FAB}"/>
              </a:ext>
            </a:extLst>
          </p:cNvPr>
          <p:cNvSpPr txBox="1"/>
          <p:nvPr/>
        </p:nvSpPr>
        <p:spPr>
          <a:xfrm>
            <a:off x="3154609" y="5799602"/>
            <a:ext cx="115416" cy="166199"/>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955</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554</a:t>
            </a:r>
          </a:p>
        </p:txBody>
      </p:sp>
      <p:sp>
        <p:nvSpPr>
          <p:cNvPr id="241" name="TextBox 240">
            <a:extLst>
              <a:ext uri="{FF2B5EF4-FFF2-40B4-BE49-F238E27FC236}">
                <a16:creationId xmlns:a16="http://schemas.microsoft.com/office/drawing/2014/main" id="{7E225EBF-661E-714F-80CA-42AFEB381448}"/>
              </a:ext>
            </a:extLst>
          </p:cNvPr>
          <p:cNvSpPr txBox="1"/>
          <p:nvPr/>
        </p:nvSpPr>
        <p:spPr>
          <a:xfrm>
            <a:off x="3381849" y="5799602"/>
            <a:ext cx="115416" cy="166199"/>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932</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530</a:t>
            </a:r>
          </a:p>
        </p:txBody>
      </p:sp>
      <p:sp>
        <p:nvSpPr>
          <p:cNvPr id="243" name="TextBox 242">
            <a:extLst>
              <a:ext uri="{FF2B5EF4-FFF2-40B4-BE49-F238E27FC236}">
                <a16:creationId xmlns:a16="http://schemas.microsoft.com/office/drawing/2014/main" id="{A5F0472E-E443-B041-A432-A6EC37569314}"/>
              </a:ext>
            </a:extLst>
          </p:cNvPr>
          <p:cNvSpPr txBox="1"/>
          <p:nvPr/>
        </p:nvSpPr>
        <p:spPr>
          <a:xfrm>
            <a:off x="3780540" y="5799602"/>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863</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460</a:t>
            </a:r>
          </a:p>
        </p:txBody>
      </p:sp>
      <p:sp>
        <p:nvSpPr>
          <p:cNvPr id="244" name="TextBox 243">
            <a:extLst>
              <a:ext uri="{FF2B5EF4-FFF2-40B4-BE49-F238E27FC236}">
                <a16:creationId xmlns:a16="http://schemas.microsoft.com/office/drawing/2014/main" id="{BB2CCF97-0AFF-3040-B5CE-9A94DA8CAF7B}"/>
              </a:ext>
            </a:extLst>
          </p:cNvPr>
          <p:cNvSpPr txBox="1"/>
          <p:nvPr/>
        </p:nvSpPr>
        <p:spPr>
          <a:xfrm>
            <a:off x="3578020" y="5799602"/>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908</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497</a:t>
            </a:r>
          </a:p>
        </p:txBody>
      </p:sp>
      <p:sp>
        <p:nvSpPr>
          <p:cNvPr id="245" name="TextBox 244">
            <a:extLst>
              <a:ext uri="{FF2B5EF4-FFF2-40B4-BE49-F238E27FC236}">
                <a16:creationId xmlns:a16="http://schemas.microsoft.com/office/drawing/2014/main" id="{173F52BE-11E3-E64D-9562-612BD23258E3}"/>
              </a:ext>
            </a:extLst>
          </p:cNvPr>
          <p:cNvSpPr txBox="1"/>
          <p:nvPr/>
        </p:nvSpPr>
        <p:spPr>
          <a:xfrm>
            <a:off x="3986234" y="5799602"/>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816</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432</a:t>
            </a:r>
          </a:p>
        </p:txBody>
      </p:sp>
      <p:sp>
        <p:nvSpPr>
          <p:cNvPr id="246" name="TextBox 245">
            <a:extLst>
              <a:ext uri="{FF2B5EF4-FFF2-40B4-BE49-F238E27FC236}">
                <a16:creationId xmlns:a16="http://schemas.microsoft.com/office/drawing/2014/main" id="{E1C12818-3688-2440-8E59-142F0523A26C}"/>
              </a:ext>
            </a:extLst>
          </p:cNvPr>
          <p:cNvSpPr txBox="1"/>
          <p:nvPr/>
        </p:nvSpPr>
        <p:spPr>
          <a:xfrm>
            <a:off x="4393892" y="5799602"/>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680</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333</a:t>
            </a:r>
          </a:p>
        </p:txBody>
      </p:sp>
      <p:sp>
        <p:nvSpPr>
          <p:cNvPr id="247" name="TextBox 246">
            <a:extLst>
              <a:ext uri="{FF2B5EF4-FFF2-40B4-BE49-F238E27FC236}">
                <a16:creationId xmlns:a16="http://schemas.microsoft.com/office/drawing/2014/main" id="{86143C77-09A0-554E-BF4A-9ECD27BD6A43}"/>
              </a:ext>
            </a:extLst>
          </p:cNvPr>
          <p:cNvSpPr txBox="1"/>
          <p:nvPr/>
        </p:nvSpPr>
        <p:spPr>
          <a:xfrm>
            <a:off x="4185580" y="5799602"/>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771</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394</a:t>
            </a:r>
          </a:p>
        </p:txBody>
      </p:sp>
      <p:sp>
        <p:nvSpPr>
          <p:cNvPr id="248" name="TextBox 247">
            <a:extLst>
              <a:ext uri="{FF2B5EF4-FFF2-40B4-BE49-F238E27FC236}">
                <a16:creationId xmlns:a16="http://schemas.microsoft.com/office/drawing/2014/main" id="{C319CEA7-222C-6743-9BA5-051AAC4F3C11}"/>
              </a:ext>
            </a:extLst>
          </p:cNvPr>
          <p:cNvSpPr txBox="1"/>
          <p:nvPr/>
        </p:nvSpPr>
        <p:spPr>
          <a:xfrm>
            <a:off x="4590620" y="5799602"/>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549</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261</a:t>
            </a:r>
          </a:p>
        </p:txBody>
      </p:sp>
      <p:sp>
        <p:nvSpPr>
          <p:cNvPr id="249" name="TextBox 248">
            <a:extLst>
              <a:ext uri="{FF2B5EF4-FFF2-40B4-BE49-F238E27FC236}">
                <a16:creationId xmlns:a16="http://schemas.microsoft.com/office/drawing/2014/main" id="{249F8636-D33A-9249-A829-406481B0642A}"/>
              </a:ext>
            </a:extLst>
          </p:cNvPr>
          <p:cNvSpPr txBox="1"/>
          <p:nvPr/>
        </p:nvSpPr>
        <p:spPr>
          <a:xfrm>
            <a:off x="4789964" y="5799602"/>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425</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182</a:t>
            </a:r>
          </a:p>
        </p:txBody>
      </p:sp>
      <p:sp>
        <p:nvSpPr>
          <p:cNvPr id="250" name="TextBox 249">
            <a:extLst>
              <a:ext uri="{FF2B5EF4-FFF2-40B4-BE49-F238E27FC236}">
                <a16:creationId xmlns:a16="http://schemas.microsoft.com/office/drawing/2014/main" id="{493CB289-7CC3-E644-81BC-E3A94A446D35}"/>
              </a:ext>
            </a:extLst>
          </p:cNvPr>
          <p:cNvSpPr txBox="1"/>
          <p:nvPr/>
        </p:nvSpPr>
        <p:spPr>
          <a:xfrm>
            <a:off x="4992484" y="5799602"/>
            <a:ext cx="115416"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293</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130</a:t>
            </a:r>
          </a:p>
        </p:txBody>
      </p:sp>
      <p:sp>
        <p:nvSpPr>
          <p:cNvPr id="251" name="TextBox 250">
            <a:extLst>
              <a:ext uri="{FF2B5EF4-FFF2-40B4-BE49-F238E27FC236}">
                <a16:creationId xmlns:a16="http://schemas.microsoft.com/office/drawing/2014/main" id="{A018637A-6367-B54B-A4BA-F7E39E21F808}"/>
              </a:ext>
            </a:extLst>
          </p:cNvPr>
          <p:cNvSpPr txBox="1"/>
          <p:nvPr/>
        </p:nvSpPr>
        <p:spPr>
          <a:xfrm>
            <a:off x="5191828" y="5799602"/>
            <a:ext cx="115416" cy="166199"/>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214</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93</a:t>
            </a:r>
          </a:p>
        </p:txBody>
      </p:sp>
      <p:sp>
        <p:nvSpPr>
          <p:cNvPr id="252" name="TextBox 251">
            <a:extLst>
              <a:ext uri="{FF2B5EF4-FFF2-40B4-BE49-F238E27FC236}">
                <a16:creationId xmlns:a16="http://schemas.microsoft.com/office/drawing/2014/main" id="{720320E3-930F-5549-8A54-4477014EAAA5}"/>
              </a:ext>
            </a:extLst>
          </p:cNvPr>
          <p:cNvSpPr txBox="1"/>
          <p:nvPr/>
        </p:nvSpPr>
        <p:spPr>
          <a:xfrm>
            <a:off x="5394348" y="5799602"/>
            <a:ext cx="115416" cy="166199"/>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129</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54</a:t>
            </a:r>
          </a:p>
        </p:txBody>
      </p:sp>
      <p:sp>
        <p:nvSpPr>
          <p:cNvPr id="253" name="TextBox 252">
            <a:extLst>
              <a:ext uri="{FF2B5EF4-FFF2-40B4-BE49-F238E27FC236}">
                <a16:creationId xmlns:a16="http://schemas.microsoft.com/office/drawing/2014/main" id="{135D2AC0-A33E-1C48-8D1F-2D5F48CC5CD5}"/>
              </a:ext>
            </a:extLst>
          </p:cNvPr>
          <p:cNvSpPr txBox="1"/>
          <p:nvPr/>
        </p:nvSpPr>
        <p:spPr>
          <a:xfrm>
            <a:off x="5616105" y="5799602"/>
            <a:ext cx="76944"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69</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28</a:t>
            </a:r>
          </a:p>
        </p:txBody>
      </p:sp>
      <p:sp>
        <p:nvSpPr>
          <p:cNvPr id="256" name="TextBox 255">
            <a:extLst>
              <a:ext uri="{FF2B5EF4-FFF2-40B4-BE49-F238E27FC236}">
                <a16:creationId xmlns:a16="http://schemas.microsoft.com/office/drawing/2014/main" id="{5D946A7F-CD8F-FC49-AEB1-4B611BEAD829}"/>
              </a:ext>
            </a:extLst>
          </p:cNvPr>
          <p:cNvSpPr txBox="1"/>
          <p:nvPr/>
        </p:nvSpPr>
        <p:spPr>
          <a:xfrm>
            <a:off x="5821795" y="5799602"/>
            <a:ext cx="76944"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37</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16</a:t>
            </a:r>
          </a:p>
        </p:txBody>
      </p:sp>
      <p:sp>
        <p:nvSpPr>
          <p:cNvPr id="257" name="TextBox 256">
            <a:extLst>
              <a:ext uri="{FF2B5EF4-FFF2-40B4-BE49-F238E27FC236}">
                <a16:creationId xmlns:a16="http://schemas.microsoft.com/office/drawing/2014/main" id="{9F5E4E69-BE5E-F441-BB47-58A966C93F38}"/>
              </a:ext>
            </a:extLst>
          </p:cNvPr>
          <p:cNvSpPr txBox="1"/>
          <p:nvPr/>
        </p:nvSpPr>
        <p:spPr>
          <a:xfrm>
            <a:off x="6028169" y="5799602"/>
            <a:ext cx="76944" cy="166199"/>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12</a:t>
            </a:r>
          </a:p>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a:t>
            </a:r>
          </a:p>
        </p:txBody>
      </p:sp>
      <p:sp>
        <p:nvSpPr>
          <p:cNvPr id="258" name="TextBox 257">
            <a:extLst>
              <a:ext uri="{FF2B5EF4-FFF2-40B4-BE49-F238E27FC236}">
                <a16:creationId xmlns:a16="http://schemas.microsoft.com/office/drawing/2014/main" id="{597DBE19-03F8-6C47-BEBE-84B9CB1D4AFB}"/>
              </a:ext>
            </a:extLst>
          </p:cNvPr>
          <p:cNvSpPr txBox="1"/>
          <p:nvPr/>
        </p:nvSpPr>
        <p:spPr>
          <a:xfrm>
            <a:off x="6241082" y="5799602"/>
            <a:ext cx="38472" cy="166199"/>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sp>
        <p:nvSpPr>
          <p:cNvPr id="259" name="TextBox 258">
            <a:extLst>
              <a:ext uri="{FF2B5EF4-FFF2-40B4-BE49-F238E27FC236}">
                <a16:creationId xmlns:a16="http://schemas.microsoft.com/office/drawing/2014/main" id="{A21ACD40-3793-1F47-872D-802F791664F8}"/>
              </a:ext>
            </a:extLst>
          </p:cNvPr>
          <p:cNvSpPr txBox="1"/>
          <p:nvPr/>
        </p:nvSpPr>
        <p:spPr>
          <a:xfrm>
            <a:off x="3208957" y="5573544"/>
            <a:ext cx="38472" cy="831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sp>
        <p:nvSpPr>
          <p:cNvPr id="260" name="TextBox 259">
            <a:extLst>
              <a:ext uri="{FF2B5EF4-FFF2-40B4-BE49-F238E27FC236}">
                <a16:creationId xmlns:a16="http://schemas.microsoft.com/office/drawing/2014/main" id="{8ECB0161-B8C6-A64F-B367-576BD1187973}"/>
              </a:ext>
            </a:extLst>
          </p:cNvPr>
          <p:cNvSpPr txBox="1"/>
          <p:nvPr/>
        </p:nvSpPr>
        <p:spPr>
          <a:xfrm>
            <a:off x="3609006" y="5573544"/>
            <a:ext cx="38472" cy="831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a:t>
            </a:r>
          </a:p>
        </p:txBody>
      </p:sp>
      <p:sp>
        <p:nvSpPr>
          <p:cNvPr id="261" name="TextBox 260">
            <a:extLst>
              <a:ext uri="{FF2B5EF4-FFF2-40B4-BE49-F238E27FC236}">
                <a16:creationId xmlns:a16="http://schemas.microsoft.com/office/drawing/2014/main" id="{9757A175-D983-9840-BBBF-202FDAF38A82}"/>
              </a:ext>
            </a:extLst>
          </p:cNvPr>
          <p:cNvSpPr txBox="1"/>
          <p:nvPr/>
        </p:nvSpPr>
        <p:spPr>
          <a:xfrm>
            <a:off x="3418506" y="5573544"/>
            <a:ext cx="38472" cy="831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a:t>
            </a:r>
          </a:p>
        </p:txBody>
      </p:sp>
      <p:sp>
        <p:nvSpPr>
          <p:cNvPr id="262" name="TextBox 261">
            <a:extLst>
              <a:ext uri="{FF2B5EF4-FFF2-40B4-BE49-F238E27FC236}">
                <a16:creationId xmlns:a16="http://schemas.microsoft.com/office/drawing/2014/main" id="{458AA2D1-A26C-E749-BEB2-92FF810A99BC}"/>
              </a:ext>
            </a:extLst>
          </p:cNvPr>
          <p:cNvSpPr txBox="1"/>
          <p:nvPr/>
        </p:nvSpPr>
        <p:spPr>
          <a:xfrm>
            <a:off x="3999345"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16</a:t>
            </a:r>
          </a:p>
        </p:txBody>
      </p:sp>
      <p:sp>
        <p:nvSpPr>
          <p:cNvPr id="263" name="TextBox 262">
            <a:extLst>
              <a:ext uri="{FF2B5EF4-FFF2-40B4-BE49-F238E27FC236}">
                <a16:creationId xmlns:a16="http://schemas.microsoft.com/office/drawing/2014/main" id="{816888FD-F227-0D40-BF42-E16142CF0ECA}"/>
              </a:ext>
            </a:extLst>
          </p:cNvPr>
          <p:cNvSpPr txBox="1"/>
          <p:nvPr/>
        </p:nvSpPr>
        <p:spPr>
          <a:xfrm>
            <a:off x="3792969"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12</a:t>
            </a:r>
          </a:p>
        </p:txBody>
      </p:sp>
      <p:sp>
        <p:nvSpPr>
          <p:cNvPr id="264" name="TextBox 263">
            <a:extLst>
              <a:ext uri="{FF2B5EF4-FFF2-40B4-BE49-F238E27FC236}">
                <a16:creationId xmlns:a16="http://schemas.microsoft.com/office/drawing/2014/main" id="{45832373-CC3D-5145-B3D4-6174026A5FAD}"/>
              </a:ext>
            </a:extLst>
          </p:cNvPr>
          <p:cNvSpPr txBox="1"/>
          <p:nvPr/>
        </p:nvSpPr>
        <p:spPr>
          <a:xfrm>
            <a:off x="4199369"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sp>
        <p:nvSpPr>
          <p:cNvPr id="265" name="TextBox 264">
            <a:extLst>
              <a:ext uri="{FF2B5EF4-FFF2-40B4-BE49-F238E27FC236}">
                <a16:creationId xmlns:a16="http://schemas.microsoft.com/office/drawing/2014/main" id="{E460E0C3-DF8C-DC43-A693-580E7D34D4CE}"/>
              </a:ext>
            </a:extLst>
          </p:cNvPr>
          <p:cNvSpPr txBox="1"/>
          <p:nvPr/>
        </p:nvSpPr>
        <p:spPr>
          <a:xfrm>
            <a:off x="4602595"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28</a:t>
            </a:r>
          </a:p>
        </p:txBody>
      </p:sp>
      <p:sp>
        <p:nvSpPr>
          <p:cNvPr id="266" name="TextBox 265">
            <a:extLst>
              <a:ext uri="{FF2B5EF4-FFF2-40B4-BE49-F238E27FC236}">
                <a16:creationId xmlns:a16="http://schemas.microsoft.com/office/drawing/2014/main" id="{A03EB75A-5CED-294A-8E8E-201B1B2253B0}"/>
              </a:ext>
            </a:extLst>
          </p:cNvPr>
          <p:cNvSpPr txBox="1"/>
          <p:nvPr/>
        </p:nvSpPr>
        <p:spPr>
          <a:xfrm>
            <a:off x="4405745"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24</a:t>
            </a:r>
          </a:p>
        </p:txBody>
      </p:sp>
      <p:sp>
        <p:nvSpPr>
          <p:cNvPr id="267" name="TextBox 266">
            <a:extLst>
              <a:ext uri="{FF2B5EF4-FFF2-40B4-BE49-F238E27FC236}">
                <a16:creationId xmlns:a16="http://schemas.microsoft.com/office/drawing/2014/main" id="{26D3BF2A-8D18-084B-A709-231C2502A0E1}"/>
              </a:ext>
            </a:extLst>
          </p:cNvPr>
          <p:cNvSpPr txBox="1"/>
          <p:nvPr/>
        </p:nvSpPr>
        <p:spPr>
          <a:xfrm>
            <a:off x="4805795"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32</a:t>
            </a:r>
          </a:p>
        </p:txBody>
      </p:sp>
      <p:sp>
        <p:nvSpPr>
          <p:cNvPr id="268" name="TextBox 267">
            <a:extLst>
              <a:ext uri="{FF2B5EF4-FFF2-40B4-BE49-F238E27FC236}">
                <a16:creationId xmlns:a16="http://schemas.microsoft.com/office/drawing/2014/main" id="{78951712-FB7E-B147-917B-09A47754C017}"/>
              </a:ext>
            </a:extLst>
          </p:cNvPr>
          <p:cNvSpPr txBox="1"/>
          <p:nvPr/>
        </p:nvSpPr>
        <p:spPr>
          <a:xfrm>
            <a:off x="5012169"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36</a:t>
            </a:r>
          </a:p>
        </p:txBody>
      </p:sp>
      <p:sp>
        <p:nvSpPr>
          <p:cNvPr id="269" name="TextBox 268">
            <a:extLst>
              <a:ext uri="{FF2B5EF4-FFF2-40B4-BE49-F238E27FC236}">
                <a16:creationId xmlns:a16="http://schemas.microsoft.com/office/drawing/2014/main" id="{91D6B692-3BED-C842-AB37-E49B0468B0DC}"/>
              </a:ext>
            </a:extLst>
          </p:cNvPr>
          <p:cNvSpPr txBox="1"/>
          <p:nvPr/>
        </p:nvSpPr>
        <p:spPr>
          <a:xfrm>
            <a:off x="5205845"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sp>
        <p:nvSpPr>
          <p:cNvPr id="270" name="TextBox 269">
            <a:extLst>
              <a:ext uri="{FF2B5EF4-FFF2-40B4-BE49-F238E27FC236}">
                <a16:creationId xmlns:a16="http://schemas.microsoft.com/office/drawing/2014/main" id="{E99F4F3E-8BA4-CB43-99CE-51FA31E6CC78}"/>
              </a:ext>
            </a:extLst>
          </p:cNvPr>
          <p:cNvSpPr txBox="1"/>
          <p:nvPr/>
        </p:nvSpPr>
        <p:spPr>
          <a:xfrm>
            <a:off x="5409045"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44</a:t>
            </a:r>
          </a:p>
        </p:txBody>
      </p:sp>
      <p:sp>
        <p:nvSpPr>
          <p:cNvPr id="271" name="TextBox 270">
            <a:extLst>
              <a:ext uri="{FF2B5EF4-FFF2-40B4-BE49-F238E27FC236}">
                <a16:creationId xmlns:a16="http://schemas.microsoft.com/office/drawing/2014/main" id="{AE338A44-C898-7040-9938-5E5F7A9749E1}"/>
              </a:ext>
            </a:extLst>
          </p:cNvPr>
          <p:cNvSpPr txBox="1"/>
          <p:nvPr/>
        </p:nvSpPr>
        <p:spPr>
          <a:xfrm>
            <a:off x="5609069"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48</a:t>
            </a:r>
          </a:p>
        </p:txBody>
      </p:sp>
      <p:sp>
        <p:nvSpPr>
          <p:cNvPr id="272" name="TextBox 271">
            <a:extLst>
              <a:ext uri="{FF2B5EF4-FFF2-40B4-BE49-F238E27FC236}">
                <a16:creationId xmlns:a16="http://schemas.microsoft.com/office/drawing/2014/main" id="{65C5DAD8-BE9C-DC4E-9262-84E154B30E91}"/>
              </a:ext>
            </a:extLst>
          </p:cNvPr>
          <p:cNvSpPr txBox="1"/>
          <p:nvPr/>
        </p:nvSpPr>
        <p:spPr>
          <a:xfrm>
            <a:off x="5805920"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52</a:t>
            </a:r>
          </a:p>
        </p:txBody>
      </p:sp>
      <p:sp>
        <p:nvSpPr>
          <p:cNvPr id="273" name="TextBox 272">
            <a:extLst>
              <a:ext uri="{FF2B5EF4-FFF2-40B4-BE49-F238E27FC236}">
                <a16:creationId xmlns:a16="http://schemas.microsoft.com/office/drawing/2014/main" id="{9E057638-2FC4-1943-9A2B-56DA76399DB7}"/>
              </a:ext>
            </a:extLst>
          </p:cNvPr>
          <p:cNvSpPr txBox="1"/>
          <p:nvPr/>
        </p:nvSpPr>
        <p:spPr>
          <a:xfrm>
            <a:off x="6014500"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56</a:t>
            </a:r>
          </a:p>
        </p:txBody>
      </p:sp>
      <p:sp>
        <p:nvSpPr>
          <p:cNvPr id="277" name="TextBox 276">
            <a:extLst>
              <a:ext uri="{FF2B5EF4-FFF2-40B4-BE49-F238E27FC236}">
                <a16:creationId xmlns:a16="http://schemas.microsoft.com/office/drawing/2014/main" id="{F533C158-8D75-3B47-BBD8-76ADEB697701}"/>
              </a:ext>
            </a:extLst>
          </p:cNvPr>
          <p:cNvSpPr txBox="1"/>
          <p:nvPr/>
        </p:nvSpPr>
        <p:spPr>
          <a:xfrm>
            <a:off x="6215495" y="5573544"/>
            <a:ext cx="76944" cy="83100"/>
          </a:xfrm>
          <a:prstGeom prst="rect">
            <a:avLst/>
          </a:prstGeom>
          <a:solidFill>
            <a:schemeClr val="bg1"/>
          </a:solid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sp>
        <p:nvSpPr>
          <p:cNvPr id="278" name="TextBox 277">
            <a:extLst>
              <a:ext uri="{FF2B5EF4-FFF2-40B4-BE49-F238E27FC236}">
                <a16:creationId xmlns:a16="http://schemas.microsoft.com/office/drawing/2014/main" id="{E19E84DF-A286-7445-96CD-B9009107B221}"/>
              </a:ext>
            </a:extLst>
          </p:cNvPr>
          <p:cNvSpPr txBox="1"/>
          <p:nvPr/>
        </p:nvSpPr>
        <p:spPr>
          <a:xfrm>
            <a:off x="4000290" y="5656178"/>
            <a:ext cx="1505220" cy="1108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Time since randomization (months)</a:t>
            </a:r>
          </a:p>
        </p:txBody>
      </p:sp>
      <p:sp>
        <p:nvSpPr>
          <p:cNvPr id="279" name="TextBox 278">
            <a:extLst>
              <a:ext uri="{FF2B5EF4-FFF2-40B4-BE49-F238E27FC236}">
                <a16:creationId xmlns:a16="http://schemas.microsoft.com/office/drawing/2014/main" id="{A33E0765-331F-B44B-9200-78592C76CF50}"/>
              </a:ext>
            </a:extLst>
          </p:cNvPr>
          <p:cNvSpPr txBox="1"/>
          <p:nvPr/>
        </p:nvSpPr>
        <p:spPr>
          <a:xfrm rot="16200000">
            <a:off x="2469779" y="4921549"/>
            <a:ext cx="735778" cy="110800"/>
          </a:xfrm>
          <a:prstGeom prst="rect">
            <a:avLst/>
          </a:prstGeom>
          <a:noFill/>
        </p:spPr>
        <p:txBody>
          <a:bodyPr wrap="none" lIns="0" tIns="0" rIns="0" bIns="0" rtlCol="0">
            <a:sp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Patients alive (%)</a:t>
            </a:r>
          </a:p>
        </p:txBody>
      </p:sp>
      <p:sp>
        <p:nvSpPr>
          <p:cNvPr id="280" name="TextBox 279">
            <a:extLst>
              <a:ext uri="{FF2B5EF4-FFF2-40B4-BE49-F238E27FC236}">
                <a16:creationId xmlns:a16="http://schemas.microsoft.com/office/drawing/2014/main" id="{22871A14-7F75-7A4D-998A-D554182FBCEB}"/>
              </a:ext>
            </a:extLst>
          </p:cNvPr>
          <p:cNvSpPr txBox="1"/>
          <p:nvPr/>
        </p:nvSpPr>
        <p:spPr>
          <a:xfrm>
            <a:off x="2974799" y="4416771"/>
            <a:ext cx="115416"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100</a:t>
            </a:r>
          </a:p>
        </p:txBody>
      </p:sp>
      <p:sp>
        <p:nvSpPr>
          <p:cNvPr id="281" name="TextBox 280">
            <a:extLst>
              <a:ext uri="{FF2B5EF4-FFF2-40B4-BE49-F238E27FC236}">
                <a16:creationId xmlns:a16="http://schemas.microsoft.com/office/drawing/2014/main" id="{17D6E837-99A7-6143-BF03-53928E0DE91F}"/>
              </a:ext>
            </a:extLst>
          </p:cNvPr>
          <p:cNvSpPr txBox="1"/>
          <p:nvPr/>
        </p:nvSpPr>
        <p:spPr>
          <a:xfrm>
            <a:off x="3051743" y="5486745"/>
            <a:ext cx="38472"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sp>
        <p:nvSpPr>
          <p:cNvPr id="282" name="TextBox 281">
            <a:extLst>
              <a:ext uri="{FF2B5EF4-FFF2-40B4-BE49-F238E27FC236}">
                <a16:creationId xmlns:a16="http://schemas.microsoft.com/office/drawing/2014/main" id="{4CF99372-A101-964B-BC80-5C86E498E53A}"/>
              </a:ext>
            </a:extLst>
          </p:cNvPr>
          <p:cNvSpPr txBox="1"/>
          <p:nvPr/>
        </p:nvSpPr>
        <p:spPr>
          <a:xfrm>
            <a:off x="3013271" y="4523768"/>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90</a:t>
            </a:r>
          </a:p>
        </p:txBody>
      </p:sp>
      <p:sp>
        <p:nvSpPr>
          <p:cNvPr id="283" name="TextBox 282">
            <a:extLst>
              <a:ext uri="{FF2B5EF4-FFF2-40B4-BE49-F238E27FC236}">
                <a16:creationId xmlns:a16="http://schemas.microsoft.com/office/drawing/2014/main" id="{44898650-9035-8241-8469-0466B10CB516}"/>
              </a:ext>
            </a:extLst>
          </p:cNvPr>
          <p:cNvSpPr txBox="1"/>
          <p:nvPr/>
        </p:nvSpPr>
        <p:spPr>
          <a:xfrm>
            <a:off x="3013271" y="4630767"/>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80</a:t>
            </a:r>
          </a:p>
        </p:txBody>
      </p:sp>
      <p:sp>
        <p:nvSpPr>
          <p:cNvPr id="284" name="TextBox 283">
            <a:extLst>
              <a:ext uri="{FF2B5EF4-FFF2-40B4-BE49-F238E27FC236}">
                <a16:creationId xmlns:a16="http://schemas.microsoft.com/office/drawing/2014/main" id="{14EA7B77-343D-704B-9832-3D80028FC099}"/>
              </a:ext>
            </a:extLst>
          </p:cNvPr>
          <p:cNvSpPr txBox="1"/>
          <p:nvPr/>
        </p:nvSpPr>
        <p:spPr>
          <a:xfrm>
            <a:off x="3013271" y="4737764"/>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70</a:t>
            </a:r>
          </a:p>
        </p:txBody>
      </p:sp>
      <p:sp>
        <p:nvSpPr>
          <p:cNvPr id="285" name="TextBox 284">
            <a:extLst>
              <a:ext uri="{FF2B5EF4-FFF2-40B4-BE49-F238E27FC236}">
                <a16:creationId xmlns:a16="http://schemas.microsoft.com/office/drawing/2014/main" id="{86EFCA39-681B-6445-9A84-7DEDB88456A7}"/>
              </a:ext>
            </a:extLst>
          </p:cNvPr>
          <p:cNvSpPr txBox="1"/>
          <p:nvPr/>
        </p:nvSpPr>
        <p:spPr>
          <a:xfrm>
            <a:off x="3013271" y="4844763"/>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sp>
        <p:nvSpPr>
          <p:cNvPr id="286" name="TextBox 285">
            <a:extLst>
              <a:ext uri="{FF2B5EF4-FFF2-40B4-BE49-F238E27FC236}">
                <a16:creationId xmlns:a16="http://schemas.microsoft.com/office/drawing/2014/main" id="{9A6A0114-785D-A94F-8FF8-ED0F17CD0CC0}"/>
              </a:ext>
            </a:extLst>
          </p:cNvPr>
          <p:cNvSpPr txBox="1"/>
          <p:nvPr/>
        </p:nvSpPr>
        <p:spPr>
          <a:xfrm>
            <a:off x="3013271" y="4951760"/>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50</a:t>
            </a:r>
          </a:p>
        </p:txBody>
      </p:sp>
      <p:sp>
        <p:nvSpPr>
          <p:cNvPr id="287" name="TextBox 286">
            <a:extLst>
              <a:ext uri="{FF2B5EF4-FFF2-40B4-BE49-F238E27FC236}">
                <a16:creationId xmlns:a16="http://schemas.microsoft.com/office/drawing/2014/main" id="{5F4B2FFA-B6FD-6C4C-A302-5B71BCC9659D}"/>
              </a:ext>
            </a:extLst>
          </p:cNvPr>
          <p:cNvSpPr txBox="1"/>
          <p:nvPr/>
        </p:nvSpPr>
        <p:spPr>
          <a:xfrm>
            <a:off x="3013271" y="5058759"/>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sp>
        <p:nvSpPr>
          <p:cNvPr id="288" name="TextBox 287">
            <a:extLst>
              <a:ext uri="{FF2B5EF4-FFF2-40B4-BE49-F238E27FC236}">
                <a16:creationId xmlns:a16="http://schemas.microsoft.com/office/drawing/2014/main" id="{60D7DBFF-A7DD-134F-9A24-CAE4F11CF371}"/>
              </a:ext>
            </a:extLst>
          </p:cNvPr>
          <p:cNvSpPr txBox="1"/>
          <p:nvPr/>
        </p:nvSpPr>
        <p:spPr>
          <a:xfrm>
            <a:off x="3013271" y="5165756"/>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30</a:t>
            </a:r>
          </a:p>
        </p:txBody>
      </p:sp>
      <p:sp>
        <p:nvSpPr>
          <p:cNvPr id="289" name="TextBox 288">
            <a:extLst>
              <a:ext uri="{FF2B5EF4-FFF2-40B4-BE49-F238E27FC236}">
                <a16:creationId xmlns:a16="http://schemas.microsoft.com/office/drawing/2014/main" id="{B27DCE15-6A2F-104A-8992-F0B15AA7E25E}"/>
              </a:ext>
            </a:extLst>
          </p:cNvPr>
          <p:cNvSpPr txBox="1"/>
          <p:nvPr/>
        </p:nvSpPr>
        <p:spPr>
          <a:xfrm>
            <a:off x="3013271" y="5272755"/>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sp>
        <p:nvSpPr>
          <p:cNvPr id="290" name="TextBox 289">
            <a:extLst>
              <a:ext uri="{FF2B5EF4-FFF2-40B4-BE49-F238E27FC236}">
                <a16:creationId xmlns:a16="http://schemas.microsoft.com/office/drawing/2014/main" id="{55A858DD-C492-234B-B1D7-E38B1A7A3E67}"/>
              </a:ext>
            </a:extLst>
          </p:cNvPr>
          <p:cNvSpPr txBox="1"/>
          <p:nvPr/>
        </p:nvSpPr>
        <p:spPr>
          <a:xfrm>
            <a:off x="3013271" y="5379752"/>
            <a:ext cx="76944" cy="83100"/>
          </a:xfrm>
          <a:prstGeom prst="rect">
            <a:avLst/>
          </a:prstGeom>
          <a:solidFill>
            <a:schemeClr val="bg1"/>
          </a:solidFill>
        </p:spPr>
        <p:txBody>
          <a:bodyPr wrap="none" lIns="0" tIns="0" rIns="0" bIns="0" rtlCol="0">
            <a:spAutoFit/>
          </a:bodyPr>
          <a:lstStyle/>
          <a:p>
            <a:pPr marL="0" marR="0" lvl="0" indent="0" algn="r"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10</a:t>
            </a:r>
          </a:p>
        </p:txBody>
      </p:sp>
      <p:sp>
        <p:nvSpPr>
          <p:cNvPr id="292" name="TextBox 291">
            <a:extLst>
              <a:ext uri="{FF2B5EF4-FFF2-40B4-BE49-F238E27FC236}">
                <a16:creationId xmlns:a16="http://schemas.microsoft.com/office/drawing/2014/main" id="{3C51E9D9-3148-F04E-B62E-A4E0DF7089D4}"/>
              </a:ext>
            </a:extLst>
          </p:cNvPr>
          <p:cNvSpPr txBox="1"/>
          <p:nvPr/>
        </p:nvSpPr>
        <p:spPr>
          <a:xfrm>
            <a:off x="5879877" y="4433630"/>
            <a:ext cx="421590" cy="166199"/>
          </a:xfrm>
          <a:prstGeom prst="rect">
            <a:avLst/>
          </a:prstGeom>
          <a:noFill/>
        </p:spPr>
        <p:txBody>
          <a:bodyPr wrap="none" lIns="0" tIns="0" rIns="0" bIns="0" rtlCol="0">
            <a:spAutoFit/>
          </a:bodyPr>
          <a:lstStyle/>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err="1">
                <a:ln>
                  <a:noFill/>
                </a:ln>
                <a:solidFill>
                  <a:srgbClr val="000000"/>
                </a:solidFill>
                <a:effectLst/>
                <a:uLnTx/>
                <a:uFillTx/>
                <a:latin typeface="Calibri" panose="020F0502020204030204" pitchFamily="34" charset="0"/>
                <a:ea typeface="Aileron" charset="0"/>
                <a:cs typeface="Calibri" panose="020F0502020204030204" pitchFamily="34" charset="0"/>
              </a:rPr>
              <a:t>darolutamide</a:t>
            </a:r>
            <a:endPar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endParaRPr>
          </a:p>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Placebo</a:t>
            </a:r>
          </a:p>
        </p:txBody>
      </p:sp>
      <p:cxnSp>
        <p:nvCxnSpPr>
          <p:cNvPr id="293" name="Straight Connector 292">
            <a:extLst>
              <a:ext uri="{FF2B5EF4-FFF2-40B4-BE49-F238E27FC236}">
                <a16:creationId xmlns:a16="http://schemas.microsoft.com/office/drawing/2014/main" id="{05133EFF-92CF-164B-B9AE-7FD812243C32}"/>
              </a:ext>
            </a:extLst>
          </p:cNvPr>
          <p:cNvCxnSpPr>
            <a:cxnSpLocks/>
          </p:cNvCxnSpPr>
          <p:nvPr/>
        </p:nvCxnSpPr>
        <p:spPr>
          <a:xfrm>
            <a:off x="5689601" y="4475713"/>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51F87267-765F-9A4A-8F22-35681766C206}"/>
              </a:ext>
            </a:extLst>
          </p:cNvPr>
          <p:cNvCxnSpPr>
            <a:cxnSpLocks/>
          </p:cNvCxnSpPr>
          <p:nvPr/>
        </p:nvCxnSpPr>
        <p:spPr>
          <a:xfrm>
            <a:off x="5689601" y="4555088"/>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FDCED4EC-9C0F-9842-A8F5-DC5E947E01C1}"/>
              </a:ext>
            </a:extLst>
          </p:cNvPr>
          <p:cNvCxnSpPr/>
          <p:nvPr/>
        </p:nvCxnSpPr>
        <p:spPr>
          <a:xfrm>
            <a:off x="3139105" y="4433630"/>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F5E5897F-D627-4446-B8F2-B39EA10D7EC7}"/>
              </a:ext>
            </a:extLst>
          </p:cNvPr>
          <p:cNvCxnSpPr>
            <a:cxnSpLocks/>
          </p:cNvCxnSpPr>
          <p:nvPr/>
        </p:nvCxnSpPr>
        <p:spPr>
          <a:xfrm flipH="1">
            <a:off x="3135776" y="5522811"/>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ED719413-34E0-A649-AB58-EEED94CEFA08}"/>
              </a:ext>
            </a:extLst>
          </p:cNvPr>
          <p:cNvCxnSpPr>
            <a:cxnSpLocks/>
          </p:cNvCxnSpPr>
          <p:nvPr/>
        </p:nvCxnSpPr>
        <p:spPr>
          <a:xfrm flipH="1">
            <a:off x="3103105" y="44560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B02AA5C3-A083-3E45-B924-00ADB543978E}"/>
              </a:ext>
            </a:extLst>
          </p:cNvPr>
          <p:cNvCxnSpPr>
            <a:cxnSpLocks/>
          </p:cNvCxnSpPr>
          <p:nvPr/>
        </p:nvCxnSpPr>
        <p:spPr>
          <a:xfrm flipH="1">
            <a:off x="3103105" y="456269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99266CA5-2FD1-9949-9CCB-61D4D6B82CD4}"/>
              </a:ext>
            </a:extLst>
          </p:cNvPr>
          <p:cNvCxnSpPr>
            <a:cxnSpLocks/>
          </p:cNvCxnSpPr>
          <p:nvPr/>
        </p:nvCxnSpPr>
        <p:spPr>
          <a:xfrm flipH="1">
            <a:off x="3103105" y="466937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FC11B506-9E6F-D04C-9C03-A881970E2EAD}"/>
              </a:ext>
            </a:extLst>
          </p:cNvPr>
          <p:cNvCxnSpPr>
            <a:cxnSpLocks/>
          </p:cNvCxnSpPr>
          <p:nvPr/>
        </p:nvCxnSpPr>
        <p:spPr>
          <a:xfrm flipH="1">
            <a:off x="3103105" y="477605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968DF457-C4A3-F445-AEE0-F67D21CD78AC}"/>
              </a:ext>
            </a:extLst>
          </p:cNvPr>
          <p:cNvCxnSpPr>
            <a:cxnSpLocks/>
          </p:cNvCxnSpPr>
          <p:nvPr/>
        </p:nvCxnSpPr>
        <p:spPr>
          <a:xfrm flipH="1">
            <a:off x="3103105" y="488273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0DC9156C-0F96-CD4B-A95D-E87356476337}"/>
              </a:ext>
            </a:extLst>
          </p:cNvPr>
          <p:cNvCxnSpPr>
            <a:cxnSpLocks/>
          </p:cNvCxnSpPr>
          <p:nvPr/>
        </p:nvCxnSpPr>
        <p:spPr>
          <a:xfrm flipH="1">
            <a:off x="3103105" y="49894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B6728272-78E1-CA45-9499-C904D73F9191}"/>
              </a:ext>
            </a:extLst>
          </p:cNvPr>
          <p:cNvCxnSpPr>
            <a:cxnSpLocks/>
          </p:cNvCxnSpPr>
          <p:nvPr/>
        </p:nvCxnSpPr>
        <p:spPr>
          <a:xfrm flipH="1">
            <a:off x="3103105" y="509609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B1FBE911-21B6-4342-B165-0D7CCFC16739}"/>
              </a:ext>
            </a:extLst>
          </p:cNvPr>
          <p:cNvCxnSpPr>
            <a:cxnSpLocks/>
          </p:cNvCxnSpPr>
          <p:nvPr/>
        </p:nvCxnSpPr>
        <p:spPr>
          <a:xfrm flipH="1">
            <a:off x="3103105" y="520277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079AB2E0-6B04-9846-9C0D-8929831720AE}"/>
              </a:ext>
            </a:extLst>
          </p:cNvPr>
          <p:cNvCxnSpPr>
            <a:cxnSpLocks/>
          </p:cNvCxnSpPr>
          <p:nvPr/>
        </p:nvCxnSpPr>
        <p:spPr>
          <a:xfrm flipH="1">
            <a:off x="3103105" y="530945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4438674D-29BE-7548-A0AE-D2F5A8A9FDB4}"/>
              </a:ext>
            </a:extLst>
          </p:cNvPr>
          <p:cNvCxnSpPr>
            <a:cxnSpLocks/>
          </p:cNvCxnSpPr>
          <p:nvPr/>
        </p:nvCxnSpPr>
        <p:spPr>
          <a:xfrm flipH="1">
            <a:off x="3103105" y="541613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A1E4967B-9F24-F84C-871C-C1741523BE5A}"/>
              </a:ext>
            </a:extLst>
          </p:cNvPr>
          <p:cNvCxnSpPr>
            <a:cxnSpLocks/>
          </p:cNvCxnSpPr>
          <p:nvPr/>
        </p:nvCxnSpPr>
        <p:spPr>
          <a:xfrm flipH="1">
            <a:off x="3103105" y="5522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CA6DC249-2392-314A-BDCB-1CB5F39AB4E2}"/>
              </a:ext>
            </a:extLst>
          </p:cNvPr>
          <p:cNvCxnSpPr>
            <a:cxnSpLocks/>
          </p:cNvCxnSpPr>
          <p:nvPr/>
        </p:nvCxnSpPr>
        <p:spPr>
          <a:xfrm rot="16200000" flipH="1">
            <a:off x="3204705"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FFBDF2BB-F682-F94F-A634-2C56CEE56EAF}"/>
              </a:ext>
            </a:extLst>
          </p:cNvPr>
          <p:cNvCxnSpPr>
            <a:cxnSpLocks/>
          </p:cNvCxnSpPr>
          <p:nvPr/>
        </p:nvCxnSpPr>
        <p:spPr>
          <a:xfrm rot="16200000" flipH="1">
            <a:off x="3417431"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01FF4F75-3A82-844C-8A65-C4E9CA720846}"/>
              </a:ext>
            </a:extLst>
          </p:cNvPr>
          <p:cNvCxnSpPr>
            <a:cxnSpLocks/>
          </p:cNvCxnSpPr>
          <p:nvPr/>
        </p:nvCxnSpPr>
        <p:spPr>
          <a:xfrm rot="16200000" flipH="1">
            <a:off x="3611105"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0EADF54A-A057-AB40-A66A-7A225AE611C0}"/>
              </a:ext>
            </a:extLst>
          </p:cNvPr>
          <p:cNvCxnSpPr>
            <a:cxnSpLocks/>
          </p:cNvCxnSpPr>
          <p:nvPr/>
        </p:nvCxnSpPr>
        <p:spPr>
          <a:xfrm rot="16200000" flipH="1">
            <a:off x="3814305"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E59C514A-5647-3443-B503-3FBDA7E3A76B}"/>
              </a:ext>
            </a:extLst>
          </p:cNvPr>
          <p:cNvCxnSpPr>
            <a:cxnSpLocks/>
          </p:cNvCxnSpPr>
          <p:nvPr/>
        </p:nvCxnSpPr>
        <p:spPr>
          <a:xfrm rot="16200000" flipH="1">
            <a:off x="4014331"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B2BC5E93-840C-5F4F-B4A4-63CD6FFB6A32}"/>
              </a:ext>
            </a:extLst>
          </p:cNvPr>
          <p:cNvCxnSpPr>
            <a:cxnSpLocks/>
          </p:cNvCxnSpPr>
          <p:nvPr/>
        </p:nvCxnSpPr>
        <p:spPr>
          <a:xfrm rot="16200000" flipH="1">
            <a:off x="4217531"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C580BBCB-1EE2-8D42-9F5F-28A3B053301E}"/>
              </a:ext>
            </a:extLst>
          </p:cNvPr>
          <p:cNvCxnSpPr>
            <a:cxnSpLocks/>
          </p:cNvCxnSpPr>
          <p:nvPr/>
        </p:nvCxnSpPr>
        <p:spPr>
          <a:xfrm rot="16200000" flipH="1">
            <a:off x="4420731"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970842AB-A80C-074A-AC1B-461D8534C99C}"/>
              </a:ext>
            </a:extLst>
          </p:cNvPr>
          <p:cNvCxnSpPr>
            <a:cxnSpLocks/>
          </p:cNvCxnSpPr>
          <p:nvPr/>
        </p:nvCxnSpPr>
        <p:spPr>
          <a:xfrm rot="16200000" flipH="1">
            <a:off x="4620755"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9CD0D3D6-BF87-744B-93EC-D625554213D4}"/>
              </a:ext>
            </a:extLst>
          </p:cNvPr>
          <p:cNvCxnSpPr>
            <a:cxnSpLocks/>
          </p:cNvCxnSpPr>
          <p:nvPr/>
        </p:nvCxnSpPr>
        <p:spPr>
          <a:xfrm rot="16200000" flipH="1">
            <a:off x="4820780"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FDCC0D23-C7E6-A842-95D0-996D2000AB88}"/>
              </a:ext>
            </a:extLst>
          </p:cNvPr>
          <p:cNvCxnSpPr>
            <a:cxnSpLocks/>
          </p:cNvCxnSpPr>
          <p:nvPr/>
        </p:nvCxnSpPr>
        <p:spPr>
          <a:xfrm rot="16200000" flipH="1">
            <a:off x="5023980"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1B79D298-6CC4-E845-BAE7-872E2F3E09F4}"/>
              </a:ext>
            </a:extLst>
          </p:cNvPr>
          <p:cNvCxnSpPr>
            <a:cxnSpLocks/>
          </p:cNvCxnSpPr>
          <p:nvPr/>
        </p:nvCxnSpPr>
        <p:spPr>
          <a:xfrm rot="16200000" flipH="1">
            <a:off x="5224005"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17F5DEAD-F903-1640-B5B3-1A21096CCFC1}"/>
              </a:ext>
            </a:extLst>
          </p:cNvPr>
          <p:cNvCxnSpPr>
            <a:cxnSpLocks/>
          </p:cNvCxnSpPr>
          <p:nvPr/>
        </p:nvCxnSpPr>
        <p:spPr>
          <a:xfrm rot="16200000" flipH="1">
            <a:off x="5427205"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11581BE1-A535-4A4A-965D-A67B33DF4CC9}"/>
              </a:ext>
            </a:extLst>
          </p:cNvPr>
          <p:cNvCxnSpPr>
            <a:cxnSpLocks/>
          </p:cNvCxnSpPr>
          <p:nvPr/>
        </p:nvCxnSpPr>
        <p:spPr>
          <a:xfrm rot="16200000" flipH="1">
            <a:off x="5627231"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B292CB54-89AF-7844-BFC2-C1CA6EF511AE}"/>
              </a:ext>
            </a:extLst>
          </p:cNvPr>
          <p:cNvCxnSpPr>
            <a:cxnSpLocks/>
          </p:cNvCxnSpPr>
          <p:nvPr/>
        </p:nvCxnSpPr>
        <p:spPr>
          <a:xfrm rot="16200000" flipH="1">
            <a:off x="5824080"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9CE7C8CE-9DBB-B640-B90F-0AAD27872839}"/>
              </a:ext>
            </a:extLst>
          </p:cNvPr>
          <p:cNvCxnSpPr>
            <a:cxnSpLocks/>
          </p:cNvCxnSpPr>
          <p:nvPr/>
        </p:nvCxnSpPr>
        <p:spPr>
          <a:xfrm rot="16200000" flipH="1">
            <a:off x="6029485"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FED738AA-DCDB-F04E-B154-E92A01B3CA57}"/>
              </a:ext>
            </a:extLst>
          </p:cNvPr>
          <p:cNvCxnSpPr>
            <a:cxnSpLocks/>
          </p:cNvCxnSpPr>
          <p:nvPr/>
        </p:nvCxnSpPr>
        <p:spPr>
          <a:xfrm rot="16200000" flipH="1">
            <a:off x="6227305" y="554081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7A09401B-27A2-474E-9A86-6F23569F2BFA}"/>
              </a:ext>
            </a:extLst>
          </p:cNvPr>
          <p:cNvCxnSpPr>
            <a:cxnSpLocks/>
          </p:cNvCxnSpPr>
          <p:nvPr/>
        </p:nvCxnSpPr>
        <p:spPr>
          <a:xfrm flipH="1">
            <a:off x="3143250" y="4992585"/>
            <a:ext cx="3155951"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37" name="TextBox 336">
            <a:extLst>
              <a:ext uri="{FF2B5EF4-FFF2-40B4-BE49-F238E27FC236}">
                <a16:creationId xmlns:a16="http://schemas.microsoft.com/office/drawing/2014/main" id="{1CDE121F-5152-8E42-8A2E-6C61FC3F0B54}"/>
              </a:ext>
            </a:extLst>
          </p:cNvPr>
          <p:cNvSpPr txBox="1"/>
          <p:nvPr/>
        </p:nvSpPr>
        <p:spPr>
          <a:xfrm>
            <a:off x="3235381" y="5298546"/>
            <a:ext cx="843180" cy="166199"/>
          </a:xfrm>
          <a:prstGeom prst="rect">
            <a:avLst/>
          </a:prstGeom>
          <a:solidFill>
            <a:schemeClr val="bg1"/>
          </a:solidFill>
        </p:spPr>
        <p:txBody>
          <a:bodyPr wrap="none" lIns="0" tIns="0" rIns="0" bIns="0" rtlCol="0">
            <a:spAutoFit/>
          </a:bodyPr>
          <a:lstStyle/>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HR 0.69 (95% CI 0.53–0.88)</a:t>
            </a:r>
            <a:b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br>
            <a:r>
              <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P = 0.003</a:t>
            </a:r>
          </a:p>
        </p:txBody>
      </p:sp>
      <p:pic>
        <p:nvPicPr>
          <p:cNvPr id="4108" name="Picture 4107">
            <a:extLst>
              <a:ext uri="{FF2B5EF4-FFF2-40B4-BE49-F238E27FC236}">
                <a16:creationId xmlns:a16="http://schemas.microsoft.com/office/drawing/2014/main" id="{D61AFA55-5A5A-704A-9267-B009F66AFE5A}"/>
              </a:ext>
            </a:extLst>
          </p:cNvPr>
          <p:cNvPicPr>
            <a:picLocks noChangeAspect="1"/>
          </p:cNvPicPr>
          <p:nvPr/>
        </p:nvPicPr>
        <p:blipFill>
          <a:blip r:embed="rId4"/>
          <a:stretch>
            <a:fillRect/>
          </a:stretch>
        </p:blipFill>
        <p:spPr>
          <a:xfrm>
            <a:off x="3211831" y="4434842"/>
            <a:ext cx="3051968" cy="518159"/>
          </a:xfrm>
          <a:prstGeom prst="rect">
            <a:avLst/>
          </a:prstGeom>
        </p:spPr>
      </p:pic>
    </p:spTree>
    <p:extLst>
      <p:ext uri="{BB962C8B-B14F-4D97-AF65-F5344CB8AC3E}">
        <p14:creationId xmlns:p14="http://schemas.microsoft.com/office/powerpoint/2010/main" val="62839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Adverse Events of Interest</a:t>
            </a:r>
            <a:endParaRPr lang="en-US" dirty="0"/>
          </a:p>
        </p:txBody>
      </p:sp>
      <p:sp>
        <p:nvSpPr>
          <p:cNvPr id="10" name="Content Placeholder 9">
            <a:extLst>
              <a:ext uri="{FF2B5EF4-FFF2-40B4-BE49-F238E27FC236}">
                <a16:creationId xmlns:a16="http://schemas.microsoft.com/office/drawing/2014/main" id="{FA66C28D-FBD4-6F48-8634-5D8AE6A94D9C}"/>
              </a:ext>
            </a:extLst>
          </p:cNvPr>
          <p:cNvSpPr>
            <a:spLocks noGrp="1"/>
          </p:cNvSpPr>
          <p:nvPr>
            <p:ph sz="quarter" idx="15"/>
          </p:nvPr>
        </p:nvSpPr>
        <p:spPr>
          <a:xfrm>
            <a:off x="687320" y="6245796"/>
            <a:ext cx="10669528" cy="365125"/>
          </a:xfrm>
        </p:spPr>
        <p:txBody>
          <a:bodyPr/>
          <a:lstStyle/>
          <a:p>
            <a:pPr>
              <a:spcBef>
                <a:spcPts val="300"/>
              </a:spcBef>
            </a:pPr>
            <a:r>
              <a:rPr lang="en-GB" dirty="0"/>
              <a:t>AE, adverse event; APA, apalutamide; DARO, </a:t>
            </a:r>
            <a:r>
              <a:rPr lang="en-GB" dirty="0" err="1"/>
              <a:t>darolutamide</a:t>
            </a:r>
            <a:r>
              <a:rPr lang="en-GB" dirty="0"/>
              <a:t>; ENZA, enzalutamide; NA, not available; PBO, placebo</a:t>
            </a:r>
          </a:p>
          <a:p>
            <a:pPr>
              <a:spcBef>
                <a:spcPts val="300"/>
              </a:spcBef>
            </a:pPr>
            <a:r>
              <a:rPr lang="en-GB" dirty="0"/>
              <a:t>1. Smith MR, et al. N </a:t>
            </a:r>
            <a:r>
              <a:rPr lang="en-GB" dirty="0" err="1"/>
              <a:t>Engl</a:t>
            </a:r>
            <a:r>
              <a:rPr lang="en-GB" dirty="0"/>
              <a:t> J Med. 2018;378:1408-18;  2. Small EJ, et al. Annals of Oncology 2019; 30: 1813-1820; 3. Smith MR, et al. Eur Urol. 2020;</a:t>
            </a:r>
            <a:r>
              <a:rPr lang="en-GB" b="0" i="0" dirty="0">
                <a:solidFill>
                  <a:schemeClr val="tx2"/>
                </a:solidFill>
                <a:effectLst/>
                <a:latin typeface="+mn-lt"/>
              </a:rPr>
              <a:t> https://doi.org/10.1016/j.eururo.2020.08.011</a:t>
            </a:r>
            <a:r>
              <a:rPr lang="en-GB" dirty="0"/>
              <a:t>; 4. </a:t>
            </a:r>
            <a:r>
              <a:rPr lang="en-GB" dirty="0">
                <a:sym typeface="Calibri"/>
              </a:rPr>
              <a:t>Sternberg CN, et al. </a:t>
            </a:r>
            <a:r>
              <a:rPr lang="pt-BR" dirty="0"/>
              <a:t>N Engl J  Med</a:t>
            </a:r>
            <a:r>
              <a:rPr lang="en-GB" dirty="0">
                <a:sym typeface="Calibri"/>
              </a:rPr>
              <a:t>. 2020;382: 2197-206</a:t>
            </a:r>
            <a:r>
              <a:rPr lang="en-GB" dirty="0"/>
              <a:t>; 5. </a:t>
            </a:r>
            <a:r>
              <a:rPr lang="pt-BR" dirty="0"/>
              <a:t>Fizazi K, et al. N Engl J  Med. 2020; 383: 1040-1049</a:t>
            </a:r>
            <a:endParaRPr lang="en-US" dirty="0"/>
          </a:p>
        </p:txBody>
      </p:sp>
      <p:graphicFrame>
        <p:nvGraphicFramePr>
          <p:cNvPr id="4" name="Content Placeholder 5">
            <a:extLst>
              <a:ext uri="{FF2B5EF4-FFF2-40B4-BE49-F238E27FC236}">
                <a16:creationId xmlns:a16="http://schemas.microsoft.com/office/drawing/2014/main" id="{0EFC9AB2-9A3D-422E-A312-CB8664BB38D0}"/>
              </a:ext>
            </a:extLst>
          </p:cNvPr>
          <p:cNvGraphicFramePr>
            <a:graphicFrameLocks/>
          </p:cNvGraphicFramePr>
          <p:nvPr/>
        </p:nvGraphicFramePr>
        <p:xfrm>
          <a:off x="619201" y="1000241"/>
          <a:ext cx="10964185" cy="4395600"/>
        </p:xfrm>
        <a:graphic>
          <a:graphicData uri="http://schemas.openxmlformats.org/drawingml/2006/table">
            <a:tbl>
              <a:tblPr firstRow="1" bandRow="1">
                <a:tableStyleId>{5C22544A-7EE6-4342-B048-85BDC9FD1C3A}</a:tableStyleId>
              </a:tblPr>
              <a:tblGrid>
                <a:gridCol w="2940106">
                  <a:extLst>
                    <a:ext uri="{9D8B030D-6E8A-4147-A177-3AD203B41FA5}">
                      <a16:colId xmlns:a16="http://schemas.microsoft.com/office/drawing/2014/main" val="20000"/>
                    </a:ext>
                  </a:extLst>
                </a:gridCol>
                <a:gridCol w="1231717">
                  <a:extLst>
                    <a:ext uri="{9D8B030D-6E8A-4147-A177-3AD203B41FA5}">
                      <a16:colId xmlns:a16="http://schemas.microsoft.com/office/drawing/2014/main" val="20003"/>
                    </a:ext>
                  </a:extLst>
                </a:gridCol>
                <a:gridCol w="1395374">
                  <a:extLst>
                    <a:ext uri="{9D8B030D-6E8A-4147-A177-3AD203B41FA5}">
                      <a16:colId xmlns:a16="http://schemas.microsoft.com/office/drawing/2014/main" val="1552982863"/>
                    </a:ext>
                  </a:extLst>
                </a:gridCol>
                <a:gridCol w="1453035">
                  <a:extLst>
                    <a:ext uri="{9D8B030D-6E8A-4147-A177-3AD203B41FA5}">
                      <a16:colId xmlns:a16="http://schemas.microsoft.com/office/drawing/2014/main" val="20001"/>
                    </a:ext>
                  </a:extLst>
                </a:gridCol>
                <a:gridCol w="1314651">
                  <a:extLst>
                    <a:ext uri="{9D8B030D-6E8A-4147-A177-3AD203B41FA5}">
                      <a16:colId xmlns:a16="http://schemas.microsoft.com/office/drawing/2014/main" val="20002"/>
                    </a:ext>
                  </a:extLst>
                </a:gridCol>
                <a:gridCol w="1314651">
                  <a:extLst>
                    <a:ext uri="{9D8B030D-6E8A-4147-A177-3AD203B41FA5}">
                      <a16:colId xmlns:a16="http://schemas.microsoft.com/office/drawing/2014/main" val="3561928526"/>
                    </a:ext>
                  </a:extLst>
                </a:gridCol>
                <a:gridCol w="1314651">
                  <a:extLst>
                    <a:ext uri="{9D8B030D-6E8A-4147-A177-3AD203B41FA5}">
                      <a16:colId xmlns:a16="http://schemas.microsoft.com/office/drawing/2014/main" val="4207001915"/>
                    </a:ext>
                  </a:extLst>
                </a:gridCol>
              </a:tblGrid>
              <a:tr h="174816">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500" noProof="0" dirty="0"/>
                        <a:t>Safety</a:t>
                      </a:r>
                      <a:endParaRPr lang="en-GB" sz="1500" b="1" baseline="30000" noProof="0" dirty="0"/>
                    </a:p>
                  </a:txBody>
                  <a:tcPr marL="97536" marR="97536" marT="46800" marB="46800" anchor="ctr">
                    <a:lnB w="38100" cap="flat" cmpd="sng" algn="ctr">
                      <a:solidFill>
                        <a:schemeClr val="bg1"/>
                      </a:solidFill>
                      <a:prstDash val="solid"/>
                      <a:round/>
                      <a:headEnd type="none" w="med" len="med"/>
                      <a:tailEnd type="none" w="med" len="med"/>
                    </a:lnB>
                  </a:tcPr>
                </a:tc>
                <a:tc gridSpan="2">
                  <a:txBody>
                    <a:bodyPr/>
                    <a:lstStyle/>
                    <a:p>
                      <a:pPr marL="0" algn="ctr" defTabSz="914400" rtl="0" eaLnBrk="1" latinLnBrk="0" hangingPunct="1"/>
                      <a:r>
                        <a:rPr lang="en-GB" sz="1500" kern="1200" noProof="0" dirty="0"/>
                        <a:t>SPARTAN</a:t>
                      </a:r>
                      <a:r>
                        <a:rPr lang="en-GB" sz="1500" kern="1200" baseline="30000" noProof="0" dirty="0"/>
                        <a:t>1,2,3</a:t>
                      </a:r>
                      <a:endParaRPr lang="en-GB" sz="1500" b="1" kern="1200" noProof="0" dirty="0">
                        <a:solidFill>
                          <a:schemeClr val="lt1"/>
                        </a:solidFill>
                        <a:latin typeface="+mn-lt"/>
                        <a:ea typeface="+mn-ea"/>
                        <a:cs typeface="+mn-cs"/>
                      </a:endParaRPr>
                    </a:p>
                  </a:txBody>
                  <a:tcPr marL="97536" marR="97536"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600" dirty="0"/>
                    </a:p>
                  </a:txBody>
                  <a:tcPr anchor="b"/>
                </a:tc>
                <a:tc gridSpan="2">
                  <a:txBody>
                    <a:bodyPr/>
                    <a:lstStyle/>
                    <a:p>
                      <a:pPr algn="ctr"/>
                      <a:r>
                        <a:rPr lang="en-GB" sz="1500" noProof="0" dirty="0"/>
                        <a:t>PROSPER</a:t>
                      </a:r>
                      <a:r>
                        <a:rPr lang="en-GB" sz="1500" baseline="30000" noProof="0" dirty="0"/>
                        <a:t>4</a:t>
                      </a:r>
                      <a:endParaRPr lang="en-GB" sz="1500" noProof="0" dirty="0"/>
                    </a:p>
                  </a:txBody>
                  <a:tcPr marL="97536" marR="97536"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600" dirty="0"/>
                    </a:p>
                  </a:txBody>
                  <a:tcPr anchor="b"/>
                </a:tc>
                <a:tc gridSpan="2">
                  <a:txBody>
                    <a:bodyPr/>
                    <a:lstStyle/>
                    <a:p>
                      <a:pPr algn="ctr"/>
                      <a:r>
                        <a:rPr lang="en-GB" sz="1500" noProof="0" dirty="0"/>
                        <a:t>ARAMIS</a:t>
                      </a:r>
                      <a:r>
                        <a:rPr lang="en-GB" sz="1500" baseline="30000" noProof="0" dirty="0"/>
                        <a:t>5</a:t>
                      </a:r>
                      <a:endParaRPr lang="en-GB" sz="1500" noProof="0" dirty="0">
                        <a:solidFill>
                          <a:schemeClr val="bg1"/>
                        </a:solidFill>
                      </a:endParaRPr>
                    </a:p>
                  </a:txBody>
                  <a:tcPr marL="97536" marR="97536"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GB" sz="1400" noProof="0" dirty="0">
                        <a:solidFill>
                          <a:schemeClr val="bg1"/>
                        </a:solidFill>
                      </a:endParaRPr>
                    </a:p>
                  </a:txBody>
                  <a:tcPr marL="73152" marR="73152" marT="0" marB="0" anchor="ctr">
                    <a:lnL w="12700" cap="flat" cmpd="sng" algn="ctr">
                      <a:solidFill>
                        <a:schemeClr val="tx1"/>
                      </a:solidFill>
                      <a:prstDash val="solid"/>
                      <a:round/>
                      <a:headEnd type="none" w="med" len="med"/>
                      <a:tailEnd type="none" w="med" len="med"/>
                    </a:lnL>
                    <a:solidFill>
                      <a:srgbClr val="D97201"/>
                    </a:solidFill>
                  </a:tcPr>
                </a:tc>
                <a:extLst>
                  <a:ext uri="{0D108BD9-81ED-4DB2-BD59-A6C34878D82A}">
                    <a16:rowId xmlns:a16="http://schemas.microsoft.com/office/drawing/2014/main" val="10005"/>
                  </a:ext>
                </a:extLst>
              </a:tr>
              <a:tr h="30776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noProof="0" dirty="0"/>
                    </a:p>
                  </a:txBody>
                  <a:tcPr marL="73152" marR="73152" marT="0" marB="0" anchor="ctr"/>
                </a:tc>
                <a:tc>
                  <a:txBody>
                    <a:bodyPr/>
                    <a:lstStyle/>
                    <a:p>
                      <a:pPr marL="0" algn="ctr" defTabSz="914400" rtl="0" eaLnBrk="1" latinLnBrk="0" hangingPunct="1"/>
                      <a:r>
                        <a:rPr lang="en-GB" sz="1500" b="1" kern="1200" noProof="0" dirty="0">
                          <a:solidFill>
                            <a:schemeClr val="bg1"/>
                          </a:solidFill>
                        </a:rPr>
                        <a:t>APA </a:t>
                      </a:r>
                    </a:p>
                    <a:p>
                      <a:pPr marL="0" algn="ctr" defTabSz="914400" rtl="0" eaLnBrk="1" latinLnBrk="0" hangingPunct="1"/>
                      <a:r>
                        <a:rPr lang="en-GB" sz="1500" b="1" kern="1200" noProof="0" dirty="0">
                          <a:solidFill>
                            <a:schemeClr val="bg1"/>
                          </a:solidFill>
                        </a:rPr>
                        <a:t>(n = 803)</a:t>
                      </a:r>
                      <a:endParaRPr lang="en-GB" sz="1500" b="1" kern="1200" noProof="0" dirty="0">
                        <a:solidFill>
                          <a:schemeClr val="bg1"/>
                        </a:solidFill>
                        <a:latin typeface="+mn-lt"/>
                        <a:ea typeface="+mn-ea"/>
                        <a:cs typeface="+mn-cs"/>
                      </a:endParaRPr>
                    </a:p>
                  </a:txBody>
                  <a:tcPr marL="97536" marR="97536" marT="46800" marB="46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GB" sz="1500" b="1" kern="1200" noProof="0" dirty="0">
                          <a:solidFill>
                            <a:schemeClr val="bg1"/>
                          </a:solidFill>
                        </a:rPr>
                        <a:t>PBO </a:t>
                      </a:r>
                    </a:p>
                    <a:p>
                      <a:pPr marL="0" algn="ctr" defTabSz="914400" rtl="0" eaLnBrk="1" latinLnBrk="0" hangingPunct="1"/>
                      <a:r>
                        <a:rPr lang="en-GB" sz="1500" b="1" kern="1200" noProof="0" dirty="0">
                          <a:solidFill>
                            <a:schemeClr val="bg1"/>
                          </a:solidFill>
                        </a:rPr>
                        <a:t>(n = 398)</a:t>
                      </a:r>
                      <a:endParaRPr lang="en-GB" sz="1500" b="1" kern="1200" noProof="0" dirty="0">
                        <a:solidFill>
                          <a:schemeClr val="bg1"/>
                        </a:solidFill>
                        <a:latin typeface="+mn-lt"/>
                        <a:ea typeface="+mn-ea"/>
                        <a:cs typeface="+mn-cs"/>
                      </a:endParaRP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500" b="1" noProof="0" dirty="0">
                          <a:solidFill>
                            <a:schemeClr val="bg1"/>
                          </a:solidFill>
                        </a:rPr>
                        <a:t>ENZA </a:t>
                      </a:r>
                    </a:p>
                    <a:p>
                      <a:pPr algn="ctr"/>
                      <a:r>
                        <a:rPr lang="en-GB" sz="1500" b="1" noProof="0" dirty="0">
                          <a:solidFill>
                            <a:schemeClr val="bg1"/>
                          </a:solidFill>
                        </a:rPr>
                        <a:t>(n = 930)</a:t>
                      </a: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500" b="1" noProof="0" dirty="0">
                          <a:solidFill>
                            <a:schemeClr val="bg1"/>
                          </a:solidFill>
                        </a:rPr>
                        <a:t>PBO </a:t>
                      </a:r>
                    </a:p>
                    <a:p>
                      <a:pPr algn="ctr"/>
                      <a:r>
                        <a:rPr lang="en-GB" sz="1500" b="1" noProof="0" dirty="0">
                          <a:solidFill>
                            <a:schemeClr val="bg1"/>
                          </a:solidFill>
                        </a:rPr>
                        <a:t>(n = 465)</a:t>
                      </a: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500" b="1" noProof="0" dirty="0">
                          <a:solidFill>
                            <a:schemeClr val="bg1"/>
                          </a:solidFill>
                        </a:rPr>
                        <a:t>DARO </a:t>
                      </a:r>
                    </a:p>
                    <a:p>
                      <a:pPr algn="ctr"/>
                      <a:r>
                        <a:rPr lang="en-GB" sz="1500" b="1" noProof="0" dirty="0">
                          <a:solidFill>
                            <a:schemeClr val="bg1"/>
                          </a:solidFill>
                        </a:rPr>
                        <a:t>(n = 954) </a:t>
                      </a: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500" b="1" noProof="0" dirty="0">
                          <a:solidFill>
                            <a:schemeClr val="bg1"/>
                          </a:solidFill>
                        </a:rPr>
                        <a:t>PBO </a:t>
                      </a:r>
                    </a:p>
                    <a:p>
                      <a:pPr algn="ctr"/>
                      <a:r>
                        <a:rPr lang="en-GB" sz="1500" b="1" noProof="0" dirty="0">
                          <a:solidFill>
                            <a:schemeClr val="bg1"/>
                          </a:solidFill>
                        </a:rPr>
                        <a:t>(n = 554) </a:t>
                      </a: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48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noProof="0" dirty="0"/>
                        <a:t>Any AE, n (%)</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781 (97)</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373 (94)</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876 (94)</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380 (82)</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818 (85.7)</a:t>
                      </a:r>
                      <a:endParaRPr lang="en-GB" sz="1500" kern="800" noProof="0" dirty="0">
                        <a:solidFill>
                          <a:schemeClr val="tx1"/>
                        </a:solidFill>
                      </a:endParaRP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439 (79.2)</a:t>
                      </a:r>
                      <a:endParaRPr lang="en-GB" sz="1500" kern="800" noProof="0" dirty="0">
                        <a:solidFill>
                          <a:schemeClr val="tx1"/>
                        </a:solidFill>
                      </a:endParaRPr>
                    </a:p>
                  </a:txBody>
                  <a:tcPr marL="97536" marR="97536" marT="46800" marB="468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10301"/>
                  </a:ext>
                </a:extLst>
              </a:tr>
              <a:tr h="1748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noProof="0" dirty="0"/>
                        <a:t>Any serious AE, n (%)</a:t>
                      </a:r>
                    </a:p>
                  </a:txBody>
                  <a:tcPr marL="97536" marR="97536" marT="46800" marB="46800" anchor="ctr"/>
                </a:tc>
                <a:tc>
                  <a:txBody>
                    <a:bodyPr/>
                    <a:lstStyle/>
                    <a:p>
                      <a:pPr algn="ctr"/>
                      <a:r>
                        <a:rPr lang="en-GB" sz="1500" kern="800" noProof="0" dirty="0"/>
                        <a:t>290 (36)</a:t>
                      </a:r>
                    </a:p>
                  </a:txBody>
                  <a:tcPr marL="97536" marR="97536" marT="46800" marB="46800" anchor="ctr"/>
                </a:tc>
                <a:tc>
                  <a:txBody>
                    <a:bodyPr/>
                    <a:lstStyle/>
                    <a:p>
                      <a:pPr algn="ctr"/>
                      <a:r>
                        <a:rPr lang="en-GB" sz="1500" kern="800" noProof="0" dirty="0"/>
                        <a:t>99 (25)</a:t>
                      </a:r>
                    </a:p>
                  </a:txBody>
                  <a:tcPr marL="97536" marR="97536" marT="46800" marB="46800" anchor="ctr"/>
                </a:tc>
                <a:tc>
                  <a:txBody>
                    <a:bodyPr/>
                    <a:lstStyle/>
                    <a:p>
                      <a:pPr algn="ctr"/>
                      <a:r>
                        <a:rPr lang="en-GB" sz="1500" kern="800" noProof="0" dirty="0"/>
                        <a:t>372 (40)</a:t>
                      </a:r>
                    </a:p>
                  </a:txBody>
                  <a:tcPr marL="97536" marR="97536" marT="46800" marB="46800" anchor="ctr"/>
                </a:tc>
                <a:tc>
                  <a:txBody>
                    <a:bodyPr/>
                    <a:lstStyle/>
                    <a:p>
                      <a:pPr algn="ctr"/>
                      <a:r>
                        <a:rPr lang="en-GB" sz="1500" kern="800" noProof="0" dirty="0"/>
                        <a:t>100 (22)</a:t>
                      </a:r>
                    </a:p>
                  </a:txBody>
                  <a:tcPr marL="97536" marR="97536" marT="46800" marB="46800" anchor="ctr"/>
                </a:tc>
                <a:tc>
                  <a:txBody>
                    <a:bodyPr/>
                    <a:lstStyle/>
                    <a:p>
                      <a:pPr algn="ctr"/>
                      <a:r>
                        <a:rPr lang="en-GB" sz="1500" kern="800" noProof="0" dirty="0"/>
                        <a:t>249 (26.1)</a:t>
                      </a:r>
                      <a:endParaRPr lang="en-GB" sz="1500" kern="800" noProof="0" dirty="0">
                        <a:solidFill>
                          <a:schemeClr val="tx1"/>
                        </a:solidFill>
                      </a:endParaRPr>
                    </a:p>
                  </a:txBody>
                  <a:tcPr marL="97536" marR="97536" marT="46800" marB="46800" anchor="ctr"/>
                </a:tc>
                <a:tc>
                  <a:txBody>
                    <a:bodyPr/>
                    <a:lstStyle/>
                    <a:p>
                      <a:pPr algn="ctr"/>
                      <a:r>
                        <a:rPr lang="en-GB" sz="1500" kern="800" noProof="0" dirty="0"/>
                        <a:t>121 (21.8)</a:t>
                      </a:r>
                      <a:endParaRPr lang="en-GB" sz="1500" kern="800" noProof="0" dirty="0">
                        <a:solidFill>
                          <a:schemeClr val="tx1"/>
                        </a:solidFill>
                      </a:endParaRPr>
                    </a:p>
                  </a:txBody>
                  <a:tcPr marL="97536" marR="97536" marT="46800" marB="46800" anchor="ctr"/>
                </a:tc>
                <a:extLst>
                  <a:ext uri="{0D108BD9-81ED-4DB2-BD59-A6C34878D82A}">
                    <a16:rowId xmlns:a16="http://schemas.microsoft.com/office/drawing/2014/main" val="1402280589"/>
                  </a:ext>
                </a:extLst>
              </a:tr>
              <a:tr h="1748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noProof="0" dirty="0"/>
                        <a:t>AE leading to discontinuation, %</a:t>
                      </a:r>
                    </a:p>
                  </a:txBody>
                  <a:tcPr marL="97536" marR="97536" marT="46800" marB="46800" anchor="ctr"/>
                </a:tc>
                <a:tc>
                  <a:txBody>
                    <a:bodyPr/>
                    <a:lstStyle/>
                    <a:p>
                      <a:pPr marL="0" algn="ctr" defTabSz="685800" rtl="0" eaLnBrk="1" latinLnBrk="0" hangingPunct="1">
                        <a:tabLst/>
                      </a:pPr>
                      <a:r>
                        <a:rPr lang="en-GB" sz="1500" kern="800" baseline="0" noProof="0" dirty="0"/>
                        <a:t>15.0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514350" algn="dec"/>
                        </a:tabLst>
                      </a:pPr>
                      <a:r>
                        <a:rPr lang="en-GB" sz="1500" kern="800" baseline="0" noProof="0" dirty="0"/>
                        <a:t>7.3</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pPr>
                      <a:r>
                        <a:rPr lang="en-GB" sz="1500" kern="800" baseline="0" noProof="0" dirty="0"/>
                        <a:t>17.0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9.0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8.9</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8.7</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2412299044"/>
                  </a:ext>
                </a:extLst>
              </a:tr>
              <a:tr h="1748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noProof="0" dirty="0"/>
                        <a:t>AE leading to death, n (%)</a:t>
                      </a:r>
                    </a:p>
                  </a:txBody>
                  <a:tcPr marL="97536" marR="97536" marT="46800" marB="46800" anchor="ctr"/>
                </a:tc>
                <a:tc>
                  <a:txBody>
                    <a:bodyPr/>
                    <a:lstStyle/>
                    <a:p>
                      <a:pPr marL="0" algn="ctr" defTabSz="685800" rtl="0" eaLnBrk="1" latinLnBrk="0" hangingPunct="1">
                        <a:tabLst/>
                      </a:pPr>
                      <a:r>
                        <a:rPr lang="en-GB" sz="1500" kern="800" baseline="0" noProof="0" dirty="0"/>
                        <a:t>24 (3.0)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514350" algn="dec"/>
                        </a:tabLst>
                      </a:pPr>
                      <a:r>
                        <a:rPr lang="en-GB" sz="1500" kern="800" baseline="0" noProof="0" dirty="0"/>
                        <a:t>2 (0.5)</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pPr>
                      <a:r>
                        <a:rPr lang="en-GB" sz="1500" kern="800" baseline="0" noProof="0" dirty="0"/>
                        <a:t>51 (5.0) </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457200" algn="dec"/>
                        </a:tabLst>
                        <a:defRPr/>
                      </a:pPr>
                      <a:r>
                        <a:rPr lang="en-GB" sz="1500" kern="800" baseline="0" noProof="0" dirty="0"/>
                        <a:t>3 (1.0) </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457200" algn="dec"/>
                        </a:tabLst>
                        <a:defRPr/>
                      </a:pPr>
                      <a:r>
                        <a:rPr lang="en-GB" sz="1500" kern="800" baseline="0" noProof="0" dirty="0"/>
                        <a:t>38 (4.0)</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457200" algn="dec"/>
                        </a:tabLst>
                        <a:defRPr/>
                      </a:pPr>
                      <a:r>
                        <a:rPr lang="en-GB" sz="1500" kern="800" baseline="0" noProof="0" dirty="0"/>
                        <a:t>19 (3.4)</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4012067325"/>
                  </a:ext>
                </a:extLst>
              </a:tr>
              <a:tr h="1998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noProof="0" dirty="0"/>
                        <a:t>AE (all grades), %</a:t>
                      </a:r>
                    </a:p>
                  </a:txBody>
                  <a:tcPr marL="97536" marR="97536" marT="46800" marB="46800" anchor="ctr"/>
                </a:tc>
                <a:tc>
                  <a:txBody>
                    <a:bodyPr/>
                    <a:lstStyle/>
                    <a:p>
                      <a:pPr algn="ctr">
                        <a:lnSpc>
                          <a:spcPct val="100000"/>
                        </a:lnSpc>
                      </a:pPr>
                      <a:endParaRPr lang="en-GB" sz="1500" dirty="0"/>
                    </a:p>
                  </a:txBody>
                  <a:tcPr marL="97536" marR="97536" marT="46800" marB="46800" anchor="ctr"/>
                </a:tc>
                <a:tc>
                  <a:txBody>
                    <a:bodyPr/>
                    <a:lstStyle/>
                    <a:p>
                      <a:pPr algn="ctr">
                        <a:lnSpc>
                          <a:spcPct val="100000"/>
                        </a:lnSpc>
                      </a:pPr>
                      <a:endParaRPr lang="en-GB" sz="1500" kern="800" noProof="0" dirty="0"/>
                    </a:p>
                  </a:txBody>
                  <a:tcPr marL="97536" marR="97536" marT="46800" marB="46800" anchor="ctr"/>
                </a:tc>
                <a:tc>
                  <a:txBody>
                    <a:bodyPr/>
                    <a:lstStyle/>
                    <a:p>
                      <a:pPr algn="ctr">
                        <a:lnSpc>
                          <a:spcPct val="100000"/>
                        </a:lnSpc>
                      </a:pPr>
                      <a:endParaRPr lang="en-GB" sz="1500" kern="800" noProof="0" dirty="0"/>
                    </a:p>
                  </a:txBody>
                  <a:tcPr marL="97536" marR="97536" marT="46800" marB="46800" anchor="ctr"/>
                </a:tc>
                <a:tc>
                  <a:txBody>
                    <a:bodyPr/>
                    <a:lstStyle/>
                    <a:p>
                      <a:pPr algn="ctr">
                        <a:lnSpc>
                          <a:spcPct val="100000"/>
                        </a:lnSpc>
                      </a:pPr>
                      <a:endParaRPr lang="en-GB" sz="1500" kern="800" noProof="0" dirty="0"/>
                    </a:p>
                  </a:txBody>
                  <a:tcPr marL="97536" marR="97536" marT="46800" marB="46800" anchor="ctr"/>
                </a:tc>
                <a:tc>
                  <a:txBody>
                    <a:bodyPr/>
                    <a:lstStyle/>
                    <a:p>
                      <a:pPr algn="ctr">
                        <a:lnSpc>
                          <a:spcPct val="100000"/>
                        </a:lnSpc>
                      </a:pPr>
                      <a:endParaRPr lang="en-GB" sz="1500" kern="800" noProof="0" dirty="0">
                        <a:solidFill>
                          <a:schemeClr val="tx1"/>
                        </a:solidFill>
                      </a:endParaRPr>
                    </a:p>
                  </a:txBody>
                  <a:tcPr marL="97536" marR="97536" marT="46800" marB="46800" anchor="ctr"/>
                </a:tc>
                <a:tc>
                  <a:txBody>
                    <a:bodyPr/>
                    <a:lstStyle/>
                    <a:p>
                      <a:pPr algn="ctr">
                        <a:lnSpc>
                          <a:spcPct val="100000"/>
                        </a:lnSpc>
                      </a:pPr>
                      <a:endParaRPr lang="en-GB" sz="1500" kern="800" noProof="0" dirty="0">
                        <a:solidFill>
                          <a:schemeClr val="tx1"/>
                        </a:solidFill>
                      </a:endParaRPr>
                    </a:p>
                  </a:txBody>
                  <a:tcPr marL="97536" marR="97536" marT="46800" marB="46800" anchor="ctr"/>
                </a:tc>
                <a:extLst>
                  <a:ext uri="{0D108BD9-81ED-4DB2-BD59-A6C34878D82A}">
                    <a16:rowId xmlns:a16="http://schemas.microsoft.com/office/drawing/2014/main" val="2926510021"/>
                  </a:ext>
                </a:extLst>
              </a:tr>
              <a:tr h="174816">
                <a:tc>
                  <a:txBody>
                    <a:bodyPr/>
                    <a:lstStyle/>
                    <a:p>
                      <a:pPr marL="114300" indent="0"/>
                      <a:r>
                        <a:rPr lang="en-GB" sz="1500" noProof="0" dirty="0"/>
                        <a:t>Fatigue</a:t>
                      </a:r>
                    </a:p>
                  </a:txBody>
                  <a:tcPr marL="97536" marR="97536" marT="46800" marB="46800" anchor="ctr"/>
                </a:tc>
                <a:tc>
                  <a:txBody>
                    <a:bodyPr/>
                    <a:lstStyle/>
                    <a:p>
                      <a:pPr algn="ctr">
                        <a:tabLst>
                          <a:tab pos="400050" algn="dec"/>
                        </a:tabLst>
                      </a:pPr>
                      <a:r>
                        <a:rPr lang="en-GB" sz="1500" kern="800" baseline="0" noProof="0" dirty="0"/>
                        <a:t>	31.9</a:t>
                      </a:r>
                      <a:r>
                        <a:rPr lang="en-GB" sz="1500" kern="800" baseline="30000" noProof="0" dirty="0">
                          <a:latin typeface="PT Sans" panose="020B0503020203020204" pitchFamily="34" charset="0"/>
                        </a:rPr>
                        <a:t>†</a:t>
                      </a:r>
                      <a:endParaRPr lang="en-GB" sz="1500" kern="800" baseline="30000" noProof="0" dirty="0"/>
                    </a:p>
                  </a:txBody>
                  <a:tcPr marL="97536" marR="97536" marT="46800" marB="46800" anchor="ctr"/>
                </a:tc>
                <a:tc>
                  <a:txBody>
                    <a:bodyPr/>
                    <a:lstStyle/>
                    <a:p>
                      <a:pPr algn="ctr">
                        <a:tabLst>
                          <a:tab pos="461963" algn="dec"/>
                        </a:tabLst>
                      </a:pPr>
                      <a:r>
                        <a:rPr lang="en-GB" sz="1500" kern="800" baseline="0" noProof="0" dirty="0"/>
                        <a:t>21.4</a:t>
                      </a:r>
                      <a:r>
                        <a:rPr lang="en-GB" sz="1500" kern="800" baseline="30000" noProof="0" dirty="0">
                          <a:latin typeface="PT Sans" panose="020B0503020203020204" pitchFamily="34" charset="0"/>
                        </a:rPr>
                        <a:t>†</a:t>
                      </a:r>
                      <a:endParaRPr lang="en-GB" sz="1500" kern="800" baseline="0" noProof="0" dirty="0"/>
                    </a:p>
                  </a:txBody>
                  <a:tcPr marL="97536" marR="97536" marT="46800" marB="46800" anchor="ctr"/>
                </a:tc>
                <a:tc>
                  <a:txBody>
                    <a:bodyPr/>
                    <a:lstStyle/>
                    <a:p>
                      <a:pPr algn="ctr">
                        <a:tabLst>
                          <a:tab pos="574675" algn="dec"/>
                        </a:tabLst>
                      </a:pPr>
                      <a:r>
                        <a:rPr lang="en-GB" sz="1500" kern="800" baseline="0" noProof="0"/>
                        <a:t>37</a:t>
                      </a:r>
                      <a:endParaRPr lang="en-GB" sz="1500" kern="800" baseline="0" noProof="0" dirty="0"/>
                    </a:p>
                  </a:txBody>
                  <a:tcPr marL="97536" marR="97536" marT="46800" marB="46800" anchor="ctr"/>
                </a:tc>
                <a:tc>
                  <a:txBody>
                    <a:bodyPr/>
                    <a:lstStyle/>
                    <a:p>
                      <a:pPr algn="ctr">
                        <a:tabLst>
                          <a:tab pos="457200" algn="dec"/>
                        </a:tabLst>
                      </a:pPr>
                      <a:r>
                        <a:rPr lang="en-GB" sz="1500" kern="800" baseline="0" noProof="0" dirty="0"/>
                        <a:t>16</a:t>
                      </a:r>
                    </a:p>
                  </a:txBody>
                  <a:tcPr marL="97536" marR="97536" marT="46800" marB="46800" anchor="ctr"/>
                </a:tc>
                <a:tc>
                  <a:txBody>
                    <a:bodyPr/>
                    <a:lstStyle/>
                    <a:p>
                      <a:pPr algn="ctr">
                        <a:tabLst>
                          <a:tab pos="457200" algn="dec"/>
                        </a:tabLst>
                      </a:pPr>
                      <a:r>
                        <a:rPr lang="en-GB" sz="1500" kern="800" baseline="0" noProof="0" dirty="0"/>
                        <a:t>13.2</a:t>
                      </a:r>
                      <a:endParaRPr lang="en-GB" sz="1500" kern="800" baseline="0" noProof="0" dirty="0">
                        <a:solidFill>
                          <a:schemeClr val="tx1"/>
                        </a:solidFill>
                      </a:endParaRPr>
                    </a:p>
                  </a:txBody>
                  <a:tcPr marL="97536" marR="97536" marT="46800" marB="46800" anchor="ctr"/>
                </a:tc>
                <a:tc>
                  <a:txBody>
                    <a:bodyPr/>
                    <a:lstStyle/>
                    <a:p>
                      <a:pPr algn="ctr">
                        <a:tabLst>
                          <a:tab pos="457200" algn="dec"/>
                        </a:tabLst>
                      </a:pPr>
                      <a:r>
                        <a:rPr lang="en-GB" sz="1500" kern="800" baseline="0" noProof="0" dirty="0"/>
                        <a:t>8.3</a:t>
                      </a:r>
                      <a:endParaRPr lang="en-GB" sz="1500" kern="800" baseline="0" noProof="0" dirty="0">
                        <a:solidFill>
                          <a:schemeClr val="tx1"/>
                        </a:solidFill>
                      </a:endParaRPr>
                    </a:p>
                  </a:txBody>
                  <a:tcPr marL="97536" marR="97536" marT="46800" marB="46800" anchor="ctr"/>
                </a:tc>
                <a:extLst>
                  <a:ext uri="{0D108BD9-81ED-4DB2-BD59-A6C34878D82A}">
                    <a16:rowId xmlns:a16="http://schemas.microsoft.com/office/drawing/2014/main" val="169111736"/>
                  </a:ext>
                </a:extLst>
              </a:tr>
              <a:tr h="174816">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Hypertension</a:t>
                      </a:r>
                      <a:endParaRPr lang="en-GB" sz="1500" kern="12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t>	27.6</a:t>
                      </a:r>
                      <a:r>
                        <a:rPr lang="en-GB" sz="1500" kern="800" baseline="30000" noProof="0" dirty="0">
                          <a:latin typeface="PT Sans" panose="020B0503020203020204" pitchFamily="34" charset="0"/>
                        </a:rPr>
                        <a:t>†</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GB" sz="1500" kern="800" baseline="0" noProof="0" dirty="0"/>
                        <a:t>20.9</a:t>
                      </a:r>
                      <a:r>
                        <a:rPr lang="en-GB" sz="1500" kern="800" baseline="30000" noProof="0" dirty="0">
                          <a:latin typeface="PT Sans" panose="020B0503020203020204" pitchFamily="34" charset="0"/>
                        </a:rPr>
                        <a:t>†</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18.0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6.0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7.8</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6.5</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2150035765"/>
                  </a:ext>
                </a:extLst>
              </a:tr>
              <a:tr h="174816">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Rash</a:t>
                      </a:r>
                      <a:endParaRPr lang="en-GB" sz="1500" kern="12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t>	26.0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US" sz="1500" kern="800" baseline="0" noProof="0" dirty="0">
                          <a:solidFill>
                            <a:schemeClr val="dk1"/>
                          </a:solidFill>
                          <a:latin typeface="+mn-lt"/>
                          <a:ea typeface="+mn-ea"/>
                          <a:cs typeface="+mn-cs"/>
                        </a:rPr>
                        <a:t>6</a:t>
                      </a:r>
                      <a:r>
                        <a:rPr lang="en-GB" sz="1500" kern="800" baseline="0" noProof="0" dirty="0">
                          <a:solidFill>
                            <a:schemeClr val="dk1"/>
                          </a:solidFill>
                          <a:latin typeface="+mn-lt"/>
                          <a:ea typeface="+mn-ea"/>
                          <a:cs typeface="+mn-cs"/>
                        </a:rPr>
                        <a:t>.3</a:t>
                      </a: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4</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3</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3.1</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1.1</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702748943"/>
                  </a:ext>
                </a:extLst>
              </a:tr>
              <a:tr h="174816">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Falls</a:t>
                      </a:r>
                      <a:endParaRPr lang="en-GB" sz="1500" kern="12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t>	22.0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GB" sz="1500" kern="800" baseline="0" noProof="0" dirty="0"/>
                        <a:t>9.5</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18.0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5.0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5.2</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4.9</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3315016496"/>
                  </a:ext>
                </a:extLst>
              </a:tr>
              <a:tr h="174816">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Fractures</a:t>
                      </a:r>
                      <a:endParaRPr lang="en-GB" sz="1500" kern="12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t>	18.0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GB" sz="1500" kern="800" baseline="0" noProof="0" dirty="0"/>
                        <a:t>7.5</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18</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6</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5.5</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3.6</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3261601808"/>
                  </a:ext>
                </a:extLst>
              </a:tr>
              <a:tr h="174816">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Mental impairment disorder</a:t>
                      </a:r>
                      <a:r>
                        <a:rPr lang="en-GB" sz="1500" kern="1200" baseline="30000" noProof="0" dirty="0"/>
                        <a:t>#</a:t>
                      </a:r>
                      <a:endParaRPr lang="en-GB" sz="1500" kern="1200" baseline="300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t>	5.1</a:t>
                      </a:r>
                      <a:r>
                        <a:rPr lang="en-GB" sz="1500" kern="800" baseline="30000" noProof="0" dirty="0"/>
                        <a:t>§</a:t>
                      </a:r>
                      <a:endParaRPr lang="en-GB" sz="1500" kern="800" baseline="300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GB" sz="1500" kern="800" baseline="0" noProof="0" dirty="0"/>
                        <a:t>3.0</a:t>
                      </a:r>
                      <a:r>
                        <a:rPr lang="en-GB" sz="1500" kern="800" baseline="30000" noProof="0" dirty="0"/>
                        <a:t>§</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8.0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2.0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2.0</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1.8</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4001663972"/>
                  </a:ext>
                </a:extLst>
              </a:tr>
            </a:tbl>
          </a:graphicData>
        </a:graphic>
      </p:graphicFrame>
      <p:sp>
        <p:nvSpPr>
          <p:cNvPr id="3" name="Rectangle 2"/>
          <p:cNvSpPr/>
          <p:nvPr/>
        </p:nvSpPr>
        <p:spPr>
          <a:xfrm>
            <a:off x="619201" y="3785781"/>
            <a:ext cx="10964185" cy="319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Arial"/>
            </a:endParaRPr>
          </a:p>
        </p:txBody>
      </p:sp>
      <p:sp>
        <p:nvSpPr>
          <p:cNvPr id="7" name="Rectangle 6"/>
          <p:cNvSpPr/>
          <p:nvPr/>
        </p:nvSpPr>
        <p:spPr>
          <a:xfrm>
            <a:off x="619201" y="4764131"/>
            <a:ext cx="10964185" cy="621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Arial"/>
            </a:endParaRPr>
          </a:p>
        </p:txBody>
      </p:sp>
      <p:sp>
        <p:nvSpPr>
          <p:cNvPr id="14" name="Slide Number Placeholder 13">
            <a:extLst>
              <a:ext uri="{FF2B5EF4-FFF2-40B4-BE49-F238E27FC236}">
                <a16:creationId xmlns:a16="http://schemas.microsoft.com/office/drawing/2014/main" id="{30900395-5BD5-774F-85BD-1D1803D9DAA3}"/>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6" name="TextBox 5">
            <a:extLst>
              <a:ext uri="{FF2B5EF4-FFF2-40B4-BE49-F238E27FC236}">
                <a16:creationId xmlns:a16="http://schemas.microsoft.com/office/drawing/2014/main" id="{058850A7-47BF-4C25-BDC4-F6B48770A01E}"/>
              </a:ext>
            </a:extLst>
          </p:cNvPr>
          <p:cNvSpPr txBox="1"/>
          <p:nvPr/>
        </p:nvSpPr>
        <p:spPr>
          <a:xfrm>
            <a:off x="619200" y="5436887"/>
            <a:ext cx="10963200" cy="577081"/>
          </a:xfrm>
          <a:prstGeom prst="rect">
            <a:avLst/>
          </a:prstGeom>
          <a:noFill/>
        </p:spPr>
        <p:txBody>
          <a:bodyPr wrap="square" rtlCol="0">
            <a:spAutoFit/>
          </a:bodyPr>
          <a:lstStyle/>
          <a:p>
            <a:r>
              <a:rPr lang="en-GB" sz="1050" dirty="0">
                <a:solidFill>
                  <a:srgbClr val="505050"/>
                </a:solidFill>
                <a:ea typeface="Aileron" charset="0"/>
                <a:cs typeface="Aileron" charset="0"/>
              </a:rPr>
              <a:t>#SPARTAN: disturbance in attention, memory impairment, cognitive disorder and amnesia; PROSPER: as per SPARTAN trial with the addition of Alzheimer's disease, mental impairment, vascular dementia and senile dementia; ARAMIS trial: cognitive disorder, memory impairment and change in mental status;</a:t>
            </a:r>
            <a:r>
              <a:rPr lang="en-GB" sz="1050" kern="800" baseline="30000" dirty="0"/>
              <a:t> §</a:t>
            </a:r>
            <a:r>
              <a:rPr lang="en-GB" sz="1050" baseline="30000" dirty="0">
                <a:solidFill>
                  <a:srgbClr val="505050"/>
                </a:solidFill>
              </a:rPr>
              <a:t> </a:t>
            </a:r>
            <a:r>
              <a:rPr lang="en-GB" sz="1050" dirty="0">
                <a:solidFill>
                  <a:srgbClr val="505050"/>
                </a:solidFill>
              </a:rPr>
              <a:t>Data taken from first interim analysis as placebo group not reported in final analysis</a:t>
            </a:r>
            <a:r>
              <a:rPr lang="en-GB" sz="1050" baseline="30000" dirty="0">
                <a:solidFill>
                  <a:srgbClr val="505050"/>
                </a:solidFill>
              </a:rPr>
              <a:t>1</a:t>
            </a:r>
            <a:r>
              <a:rPr lang="en-GB" sz="1050" dirty="0">
                <a:solidFill>
                  <a:srgbClr val="505050"/>
                </a:solidFill>
              </a:rPr>
              <a:t> ;</a:t>
            </a:r>
            <a:r>
              <a:rPr lang="en-GB" sz="1050" dirty="0">
                <a:solidFill>
                  <a:srgbClr val="505050"/>
                </a:solidFill>
                <a:ea typeface="Aileron" charset="0"/>
                <a:cs typeface="Aileron" charset="0"/>
              </a:rPr>
              <a:t> </a:t>
            </a:r>
            <a:r>
              <a:rPr lang="en-GB" sz="1050" kern="800" baseline="30000" noProof="0" dirty="0">
                <a:latin typeface="PT Sans" panose="020B0503020203020204" pitchFamily="34" charset="0"/>
              </a:rPr>
              <a:t>† </a:t>
            </a:r>
            <a:r>
              <a:rPr lang="en-GB" sz="1050" dirty="0">
                <a:solidFill>
                  <a:srgbClr val="505050"/>
                </a:solidFill>
              </a:rPr>
              <a:t>Data taken from second interim analysis as placebo group not reported in final analysis</a:t>
            </a:r>
            <a:r>
              <a:rPr lang="en-GB" sz="1050" baseline="30000" dirty="0">
                <a:solidFill>
                  <a:srgbClr val="505050"/>
                </a:solidFill>
              </a:rPr>
              <a:t>2</a:t>
            </a:r>
            <a:endParaRPr lang="en-GB" sz="1050" dirty="0">
              <a:solidFill>
                <a:srgbClr val="505050"/>
              </a:solidFill>
            </a:endParaRPr>
          </a:p>
        </p:txBody>
      </p:sp>
    </p:spTree>
    <p:extLst>
      <p:ext uri="{BB962C8B-B14F-4D97-AF65-F5344CB8AC3E}">
        <p14:creationId xmlns:p14="http://schemas.microsoft.com/office/powerpoint/2010/main" val="1815661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11610C2-AD29-0B40-9D7B-545DFBBED1BC}"/>
              </a:ext>
            </a:extLst>
          </p:cNvPr>
          <p:cNvSpPr/>
          <p:nvPr/>
        </p:nvSpPr>
        <p:spPr>
          <a:xfrm>
            <a:off x="5581292" y="2606675"/>
            <a:ext cx="3392658" cy="990540"/>
          </a:xfrm>
          <a:prstGeom prst="rect">
            <a:avLst/>
          </a:prstGeom>
          <a:solidFill>
            <a:schemeClr val="accent1">
              <a:lumMod val="20000"/>
              <a:lumOff val="8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55" name="Straight Connector 554">
            <a:extLst>
              <a:ext uri="{FF2B5EF4-FFF2-40B4-BE49-F238E27FC236}">
                <a16:creationId xmlns:a16="http://schemas.microsoft.com/office/drawing/2014/main" id="{C0D925B1-8305-8346-8C38-4825B574E950}"/>
              </a:ext>
            </a:extLst>
          </p:cNvPr>
          <p:cNvCxnSpPr>
            <a:cxnSpLocks/>
          </p:cNvCxnSpPr>
          <p:nvPr/>
        </p:nvCxnSpPr>
        <p:spPr>
          <a:xfrm flipH="1">
            <a:off x="5584825" y="3596002"/>
            <a:ext cx="3389124"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Treatment Is Associated With Maintenance </a:t>
            </a:r>
            <a:br>
              <a:rPr lang="en-US" dirty="0"/>
            </a:br>
            <a:r>
              <a:rPr lang="en-US" dirty="0"/>
              <a:t>of </a:t>
            </a:r>
            <a:r>
              <a:rPr lang="en-US" dirty="0" err="1"/>
              <a:t>HRQ</a:t>
            </a:r>
            <a:r>
              <a:rPr lang="en-US" cap="none" dirty="0" err="1"/>
              <a:t>o</a:t>
            </a:r>
            <a:r>
              <a:rPr lang="en-US" dirty="0" err="1"/>
              <a:t>L</a:t>
            </a:r>
            <a:endParaRPr lang="en-US" dirty="0"/>
          </a:p>
        </p:txBody>
      </p:sp>
      <p:sp>
        <p:nvSpPr>
          <p:cNvPr id="9" name="Content Placeholder 8">
            <a:extLst>
              <a:ext uri="{FF2B5EF4-FFF2-40B4-BE49-F238E27FC236}">
                <a16:creationId xmlns:a16="http://schemas.microsoft.com/office/drawing/2014/main" id="{4C980F87-C7F4-FE4B-9BF5-B5E7C803773B}"/>
              </a:ext>
            </a:extLst>
          </p:cNvPr>
          <p:cNvSpPr>
            <a:spLocks noGrp="1"/>
          </p:cNvSpPr>
          <p:nvPr>
            <p:ph sz="quarter" idx="15"/>
          </p:nvPr>
        </p:nvSpPr>
        <p:spPr>
          <a:xfrm>
            <a:off x="620184" y="6141375"/>
            <a:ext cx="10588384" cy="710166"/>
          </a:xfrm>
        </p:spPr>
        <p:txBody>
          <a:bodyPr/>
          <a:lstStyle/>
          <a:p>
            <a:pPr lvl="0">
              <a:spcBef>
                <a:spcPts val="0"/>
              </a:spcBef>
              <a:spcAft>
                <a:spcPts val="300"/>
              </a:spcAft>
              <a:buClr>
                <a:srgbClr val="03C74F"/>
              </a:buClr>
            </a:pPr>
            <a:r>
              <a:rPr lang="en-GB" dirty="0"/>
              <a:t>AUC, area under the curve; BL, baseline; CI, confidence interval; DARO, </a:t>
            </a:r>
            <a:r>
              <a:rPr lang="en-GB" dirty="0" err="1"/>
              <a:t>darolutamide</a:t>
            </a:r>
            <a:r>
              <a:rPr lang="en-GB" dirty="0"/>
              <a:t>; ENZA, enzalutamide; FACT-P, Functional Assessment of Cancer Therapy–Prostate; </a:t>
            </a:r>
            <a:r>
              <a:rPr lang="en-GB" dirty="0" err="1"/>
              <a:t>HRQoL</a:t>
            </a:r>
            <a:r>
              <a:rPr lang="en-GB" dirty="0"/>
              <a:t>, health-related quality of life; LSM, least squares mean; PBO, placebo; PCS, Prostate Cancer Subscale</a:t>
            </a:r>
          </a:p>
          <a:p>
            <a:pPr>
              <a:spcBef>
                <a:spcPts val="0"/>
              </a:spcBef>
              <a:spcAft>
                <a:spcPts val="300"/>
              </a:spcAft>
            </a:pPr>
            <a:r>
              <a:rPr lang="en-GB" dirty="0"/>
              <a:t>1. </a:t>
            </a:r>
            <a:r>
              <a:rPr lang="en-GB" dirty="0" err="1"/>
              <a:t>Oudard</a:t>
            </a:r>
            <a:r>
              <a:rPr lang="en-GB" dirty="0"/>
              <a:t> S, et al. ESMO 2020; Abs# 632P; 2. </a:t>
            </a:r>
            <a:r>
              <a:rPr lang="en-GB" dirty="0" err="1"/>
              <a:t>Tombal</a:t>
            </a:r>
            <a:r>
              <a:rPr lang="en-GB" dirty="0"/>
              <a:t> B, et al. Lancet Oncol. 2019;20:556-69; 3. </a:t>
            </a:r>
            <a:r>
              <a:rPr lang="en-GB" dirty="0" err="1"/>
              <a:t>Fizazi</a:t>
            </a:r>
            <a:r>
              <a:rPr lang="en-GB" dirty="0"/>
              <a:t> K, et al. </a:t>
            </a:r>
            <a:r>
              <a:rPr lang="pt-BR" dirty="0"/>
              <a:t>N </a:t>
            </a:r>
            <a:r>
              <a:rPr lang="pt-BR" dirty="0" err="1"/>
              <a:t>Engl</a:t>
            </a:r>
            <a:r>
              <a:rPr lang="pt-BR" dirty="0"/>
              <a:t> J Med. 2019;380:1235-46</a:t>
            </a:r>
            <a:endParaRPr lang="en-US" dirty="0"/>
          </a:p>
        </p:txBody>
      </p:sp>
      <p:sp>
        <p:nvSpPr>
          <p:cNvPr id="277" name="TextBox 276">
            <a:extLst>
              <a:ext uri="{FF2B5EF4-FFF2-40B4-BE49-F238E27FC236}">
                <a16:creationId xmlns:a16="http://schemas.microsoft.com/office/drawing/2014/main" id="{D875E417-1C53-7F48-B3E2-D2CD9DC952C1}"/>
              </a:ext>
            </a:extLst>
          </p:cNvPr>
          <p:cNvSpPr txBox="1"/>
          <p:nvPr/>
        </p:nvSpPr>
        <p:spPr>
          <a:xfrm>
            <a:off x="6056432" y="1585967"/>
            <a:ext cx="2217345" cy="789896"/>
          </a:xfrm>
          <a:prstGeom prst="rect">
            <a:avLst/>
          </a:prstGeom>
          <a:noFill/>
        </p:spPr>
        <p:txBody>
          <a:bodyPr wrap="square" rtlCol="0">
            <a:spAutoFit/>
          </a:bodyPr>
          <a:lstStyle/>
          <a:p>
            <a:pPr algn="ctr" defTabSz="914332" eaLnBrk="0" fontAlgn="base" hangingPunct="0">
              <a:spcBef>
                <a:spcPct val="0"/>
              </a:spcBef>
              <a:spcAft>
                <a:spcPct val="0"/>
              </a:spcAft>
              <a:defRPr/>
            </a:pPr>
            <a:r>
              <a:rPr lang="en-GB" sz="2400" b="1" dirty="0">
                <a:latin typeface="Calibri" panose="020F0502020204030204" pitchFamily="34" charset="0"/>
                <a:ea typeface="ＭＳ Ｐゴシック" charset="-128"/>
                <a:cs typeface="Calibri" panose="020F0502020204030204" pitchFamily="34" charset="0"/>
              </a:rPr>
              <a:t>PROSPER</a:t>
            </a:r>
            <a:r>
              <a:rPr lang="en-GB" sz="2400" b="1" baseline="30000" dirty="0">
                <a:latin typeface="Calibri" panose="020F0502020204030204" pitchFamily="34" charset="0"/>
                <a:ea typeface="ＭＳ Ｐゴシック" charset="-128"/>
                <a:cs typeface="Calibri" panose="020F0502020204030204" pitchFamily="34" charset="0"/>
              </a:rPr>
              <a:t>2</a:t>
            </a:r>
          </a:p>
          <a:p>
            <a:pPr algn="ctr" defTabSz="914332" eaLnBrk="0" fontAlgn="base" hangingPunct="0">
              <a:spcBef>
                <a:spcPct val="0"/>
              </a:spcBef>
              <a:spcAft>
                <a:spcPct val="0"/>
              </a:spcAft>
              <a:defRPr/>
            </a:pPr>
            <a:r>
              <a:rPr lang="en-GB" sz="2133" dirty="0">
                <a:latin typeface="Calibri" panose="020F0502020204030204" pitchFamily="34" charset="0"/>
                <a:ea typeface="ＭＳ Ｐゴシック" charset="-128"/>
                <a:cs typeface="Calibri" panose="020F0502020204030204" pitchFamily="34" charset="0"/>
              </a:rPr>
              <a:t>FACT-P</a:t>
            </a:r>
          </a:p>
        </p:txBody>
      </p:sp>
      <p:sp>
        <p:nvSpPr>
          <p:cNvPr id="278" name="TextBox 277">
            <a:extLst>
              <a:ext uri="{FF2B5EF4-FFF2-40B4-BE49-F238E27FC236}">
                <a16:creationId xmlns:a16="http://schemas.microsoft.com/office/drawing/2014/main" id="{8C14B579-0C20-DF47-8419-FBC95B16BC22}"/>
              </a:ext>
            </a:extLst>
          </p:cNvPr>
          <p:cNvSpPr txBox="1"/>
          <p:nvPr/>
        </p:nvSpPr>
        <p:spPr>
          <a:xfrm>
            <a:off x="1697900" y="1585967"/>
            <a:ext cx="2379873" cy="789896"/>
          </a:xfrm>
          <a:prstGeom prst="rect">
            <a:avLst/>
          </a:prstGeom>
          <a:noFill/>
        </p:spPr>
        <p:txBody>
          <a:bodyPr wrap="square" rtlCol="0">
            <a:spAutoFit/>
          </a:bodyPr>
          <a:lstStyle/>
          <a:p>
            <a:pPr algn="ctr" defTabSz="914332" eaLnBrk="0" fontAlgn="base" hangingPunct="0">
              <a:spcBef>
                <a:spcPct val="0"/>
              </a:spcBef>
              <a:spcAft>
                <a:spcPct val="0"/>
              </a:spcAft>
              <a:defRPr/>
            </a:pPr>
            <a:r>
              <a:rPr lang="en-GB" sz="2400" b="1" dirty="0">
                <a:latin typeface="Calibri" panose="020F0502020204030204" pitchFamily="34" charset="0"/>
                <a:ea typeface="ＭＳ Ｐゴシック" charset="-128"/>
                <a:cs typeface="Calibri" panose="020F0502020204030204" pitchFamily="34" charset="0"/>
              </a:rPr>
              <a:t>SPARTAN</a:t>
            </a:r>
            <a:r>
              <a:rPr lang="en-GB" sz="2400" b="1" baseline="30000" dirty="0">
                <a:latin typeface="Calibri" panose="020F0502020204030204" pitchFamily="34" charset="0"/>
                <a:ea typeface="ＭＳ Ｐゴシック" charset="-128"/>
                <a:cs typeface="Calibri" panose="020F0502020204030204" pitchFamily="34" charset="0"/>
              </a:rPr>
              <a:t>1</a:t>
            </a:r>
          </a:p>
          <a:p>
            <a:pPr algn="ctr" defTabSz="914332" eaLnBrk="0" fontAlgn="base" hangingPunct="0">
              <a:spcBef>
                <a:spcPct val="0"/>
              </a:spcBef>
              <a:spcAft>
                <a:spcPct val="0"/>
              </a:spcAft>
              <a:defRPr/>
            </a:pPr>
            <a:r>
              <a:rPr lang="en-GB" sz="2133" dirty="0">
                <a:latin typeface="Calibri" panose="020F0502020204030204" pitchFamily="34" charset="0"/>
                <a:ea typeface="ＭＳ Ｐゴシック" charset="-128"/>
                <a:cs typeface="Calibri" panose="020F0502020204030204" pitchFamily="34" charset="0"/>
              </a:rPr>
              <a:t>FACT-P</a:t>
            </a:r>
          </a:p>
        </p:txBody>
      </p:sp>
      <p:sp>
        <p:nvSpPr>
          <p:cNvPr id="13" name="Slide Number Placeholder 12">
            <a:extLst>
              <a:ext uri="{FF2B5EF4-FFF2-40B4-BE49-F238E27FC236}">
                <a16:creationId xmlns:a16="http://schemas.microsoft.com/office/drawing/2014/main" id="{E398623E-A86A-A84E-AEB0-D1E99208AEE1}"/>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456" name="TextBox 455">
            <a:extLst>
              <a:ext uri="{FF2B5EF4-FFF2-40B4-BE49-F238E27FC236}">
                <a16:creationId xmlns:a16="http://schemas.microsoft.com/office/drawing/2014/main" id="{67FF0446-9ABE-2649-8C23-A1B7122DC6ED}"/>
              </a:ext>
            </a:extLst>
          </p:cNvPr>
          <p:cNvSpPr txBox="1"/>
          <p:nvPr/>
        </p:nvSpPr>
        <p:spPr>
          <a:xfrm rot="16200000">
            <a:off x="4474919" y="3407900"/>
            <a:ext cx="1327928" cy="369332"/>
          </a:xfrm>
          <a:prstGeom prst="rect">
            <a:avLst/>
          </a:prstGeom>
          <a:noFill/>
        </p:spPr>
        <p:txBody>
          <a:bodyPr wrap="none" lIns="0" tIns="0" rIns="0" bIns="0" rtlCol="0" anchor="t" anchorCtr="0">
            <a:spAutoFit/>
          </a:bodyPr>
          <a:lstStyle/>
          <a:p>
            <a:pPr algn="ctr" defTabSz="609555" eaLnBrk="0" fontAlgn="base" hangingPunct="0">
              <a:spcBef>
                <a:spcPct val="0"/>
              </a:spcBef>
              <a:spcAft>
                <a:spcPct val="0"/>
              </a:spcAft>
              <a:defRPr/>
            </a:pPr>
            <a:r>
              <a:rPr lang="en-GB" sz="1200" b="1" dirty="0">
                <a:solidFill>
                  <a:prstClr val="black"/>
                </a:solidFill>
                <a:latin typeface="Calibri" panose="020F0502020204030204" pitchFamily="34" charset="0"/>
                <a:ea typeface="ＭＳ Ｐゴシック" charset="-128"/>
                <a:cs typeface="Calibri" panose="020F0502020204030204" pitchFamily="34" charset="0"/>
              </a:rPr>
              <a:t>LSM (95% CI)</a:t>
            </a:r>
            <a:br>
              <a:rPr lang="en-GB" sz="1200" b="1" dirty="0">
                <a:solidFill>
                  <a:prstClr val="black"/>
                </a:solidFill>
                <a:latin typeface="Calibri" panose="020F0502020204030204" pitchFamily="34" charset="0"/>
                <a:ea typeface="ＭＳ Ｐゴシック" charset="-128"/>
                <a:cs typeface="Calibri" panose="020F0502020204030204" pitchFamily="34" charset="0"/>
              </a:rPr>
            </a:br>
            <a:r>
              <a:rPr lang="en-GB" sz="1200" b="1" dirty="0">
                <a:solidFill>
                  <a:prstClr val="black"/>
                </a:solidFill>
                <a:latin typeface="Calibri" panose="020F0502020204030204" pitchFamily="34" charset="0"/>
                <a:ea typeface="ＭＳ Ｐゴシック" charset="-128"/>
                <a:cs typeface="Calibri" panose="020F0502020204030204" pitchFamily="34" charset="0"/>
              </a:rPr>
              <a:t>treatment difference</a:t>
            </a:r>
          </a:p>
        </p:txBody>
      </p:sp>
      <p:sp>
        <p:nvSpPr>
          <p:cNvPr id="458" name="TextBox 457">
            <a:extLst>
              <a:ext uri="{FF2B5EF4-FFF2-40B4-BE49-F238E27FC236}">
                <a16:creationId xmlns:a16="http://schemas.microsoft.com/office/drawing/2014/main" id="{6417AA51-BB64-2F46-A216-97D1EA7CE28A}"/>
              </a:ext>
            </a:extLst>
          </p:cNvPr>
          <p:cNvSpPr txBox="1"/>
          <p:nvPr/>
        </p:nvSpPr>
        <p:spPr>
          <a:xfrm>
            <a:off x="5132621" y="2531760"/>
            <a:ext cx="364208"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7</a:t>
            </a:r>
          </a:p>
        </p:txBody>
      </p:sp>
      <p:sp>
        <p:nvSpPr>
          <p:cNvPr id="459" name="TextBox 458">
            <a:extLst>
              <a:ext uri="{FF2B5EF4-FFF2-40B4-BE49-F238E27FC236}">
                <a16:creationId xmlns:a16="http://schemas.microsoft.com/office/drawing/2014/main" id="{1AEB4788-42EF-7A4D-9229-135E71EBFAA9}"/>
              </a:ext>
            </a:extLst>
          </p:cNvPr>
          <p:cNvSpPr txBox="1"/>
          <p:nvPr/>
        </p:nvSpPr>
        <p:spPr>
          <a:xfrm>
            <a:off x="5357649" y="2682396"/>
            <a:ext cx="139180"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6</a:t>
            </a:r>
          </a:p>
        </p:txBody>
      </p:sp>
      <p:sp>
        <p:nvSpPr>
          <p:cNvPr id="471" name="TextBox 470">
            <a:extLst>
              <a:ext uri="{FF2B5EF4-FFF2-40B4-BE49-F238E27FC236}">
                <a16:creationId xmlns:a16="http://schemas.microsoft.com/office/drawing/2014/main" id="{22A3544F-6B1F-1244-BB83-6E2609781459}"/>
              </a:ext>
            </a:extLst>
          </p:cNvPr>
          <p:cNvSpPr txBox="1"/>
          <p:nvPr/>
        </p:nvSpPr>
        <p:spPr>
          <a:xfrm>
            <a:off x="5313325" y="4490037"/>
            <a:ext cx="183503"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−7</a:t>
            </a:r>
          </a:p>
        </p:txBody>
      </p:sp>
      <p:cxnSp>
        <p:nvCxnSpPr>
          <p:cNvPr id="474" name="Straight Connector 473">
            <a:extLst>
              <a:ext uri="{FF2B5EF4-FFF2-40B4-BE49-F238E27FC236}">
                <a16:creationId xmlns:a16="http://schemas.microsoft.com/office/drawing/2014/main" id="{572AE4DA-C217-0645-B139-B796AB42258E}"/>
              </a:ext>
            </a:extLst>
          </p:cNvPr>
          <p:cNvCxnSpPr/>
          <p:nvPr/>
        </p:nvCxnSpPr>
        <p:spPr>
          <a:xfrm flipV="1">
            <a:off x="5838825"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a:extLst>
              <a:ext uri="{FF2B5EF4-FFF2-40B4-BE49-F238E27FC236}">
                <a16:creationId xmlns:a16="http://schemas.microsoft.com/office/drawing/2014/main" id="{7F3A240E-8887-B44B-8C4D-F9C9D67AC3CE}"/>
              </a:ext>
            </a:extLst>
          </p:cNvPr>
          <p:cNvCxnSpPr/>
          <p:nvPr/>
        </p:nvCxnSpPr>
        <p:spPr>
          <a:xfrm flipV="1">
            <a:off x="6324600"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D06EBCF4-A5FC-2347-ADF7-D1FF245B8AA2}"/>
              </a:ext>
            </a:extLst>
          </p:cNvPr>
          <p:cNvCxnSpPr/>
          <p:nvPr/>
        </p:nvCxnSpPr>
        <p:spPr>
          <a:xfrm flipV="1">
            <a:off x="6801875"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1E552F0E-E7A2-5040-8306-B76BF78E252B}"/>
              </a:ext>
            </a:extLst>
          </p:cNvPr>
          <p:cNvCxnSpPr/>
          <p:nvPr/>
        </p:nvCxnSpPr>
        <p:spPr>
          <a:xfrm flipV="1">
            <a:off x="7284677"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a:extLst>
              <a:ext uri="{FF2B5EF4-FFF2-40B4-BE49-F238E27FC236}">
                <a16:creationId xmlns:a16="http://schemas.microsoft.com/office/drawing/2014/main" id="{9CEFD8BC-7F3D-5640-BCD2-A9A632521DEB}"/>
              </a:ext>
            </a:extLst>
          </p:cNvPr>
          <p:cNvCxnSpPr/>
          <p:nvPr/>
        </p:nvCxnSpPr>
        <p:spPr>
          <a:xfrm flipV="1">
            <a:off x="7770655"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AD84C36E-A604-C947-B9FD-4E8C09E51CD1}"/>
              </a:ext>
            </a:extLst>
          </p:cNvPr>
          <p:cNvCxnSpPr/>
          <p:nvPr/>
        </p:nvCxnSpPr>
        <p:spPr>
          <a:xfrm flipV="1">
            <a:off x="8250282"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481" name="TextBox 480">
            <a:extLst>
              <a:ext uri="{FF2B5EF4-FFF2-40B4-BE49-F238E27FC236}">
                <a16:creationId xmlns:a16="http://schemas.microsoft.com/office/drawing/2014/main" id="{1D5A2463-F53D-E64F-8E43-195689461456}"/>
              </a:ext>
            </a:extLst>
          </p:cNvPr>
          <p:cNvSpPr txBox="1"/>
          <p:nvPr/>
        </p:nvSpPr>
        <p:spPr>
          <a:xfrm>
            <a:off x="5767370" y="4655487"/>
            <a:ext cx="131446"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BL</a:t>
            </a:r>
          </a:p>
        </p:txBody>
      </p:sp>
      <p:sp>
        <p:nvSpPr>
          <p:cNvPr id="482" name="TextBox 481">
            <a:extLst>
              <a:ext uri="{FF2B5EF4-FFF2-40B4-BE49-F238E27FC236}">
                <a16:creationId xmlns:a16="http://schemas.microsoft.com/office/drawing/2014/main" id="{62EF9EF0-593B-7F40-9D7D-E528FDEBD0A1}"/>
              </a:ext>
            </a:extLst>
          </p:cNvPr>
          <p:cNvSpPr txBox="1"/>
          <p:nvPr/>
        </p:nvSpPr>
        <p:spPr>
          <a:xfrm>
            <a:off x="6240612" y="4655487"/>
            <a:ext cx="137858"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17</a:t>
            </a:r>
          </a:p>
        </p:txBody>
      </p:sp>
      <p:sp>
        <p:nvSpPr>
          <p:cNvPr id="483" name="TextBox 482">
            <a:extLst>
              <a:ext uri="{FF2B5EF4-FFF2-40B4-BE49-F238E27FC236}">
                <a16:creationId xmlns:a16="http://schemas.microsoft.com/office/drawing/2014/main" id="{2761C6FF-AA5C-4C44-983A-1EB1EB15948A}"/>
              </a:ext>
            </a:extLst>
          </p:cNvPr>
          <p:cNvSpPr txBox="1"/>
          <p:nvPr/>
        </p:nvSpPr>
        <p:spPr>
          <a:xfrm>
            <a:off x="6726592" y="4655487"/>
            <a:ext cx="137858"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33</a:t>
            </a:r>
          </a:p>
        </p:txBody>
      </p:sp>
      <p:sp>
        <p:nvSpPr>
          <p:cNvPr id="484" name="TextBox 483">
            <a:extLst>
              <a:ext uri="{FF2B5EF4-FFF2-40B4-BE49-F238E27FC236}">
                <a16:creationId xmlns:a16="http://schemas.microsoft.com/office/drawing/2014/main" id="{20637EDC-A128-BD40-96F7-E120CBF69A5D}"/>
              </a:ext>
            </a:extLst>
          </p:cNvPr>
          <p:cNvSpPr txBox="1"/>
          <p:nvPr/>
        </p:nvSpPr>
        <p:spPr>
          <a:xfrm>
            <a:off x="7212568" y="4655487"/>
            <a:ext cx="137858"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49</a:t>
            </a:r>
          </a:p>
        </p:txBody>
      </p:sp>
      <p:sp>
        <p:nvSpPr>
          <p:cNvPr id="485" name="TextBox 484">
            <a:extLst>
              <a:ext uri="{FF2B5EF4-FFF2-40B4-BE49-F238E27FC236}">
                <a16:creationId xmlns:a16="http://schemas.microsoft.com/office/drawing/2014/main" id="{B4ABA046-1B62-6349-87DA-3D6A222F0409}"/>
              </a:ext>
            </a:extLst>
          </p:cNvPr>
          <p:cNvSpPr txBox="1"/>
          <p:nvPr/>
        </p:nvSpPr>
        <p:spPr>
          <a:xfrm>
            <a:off x="7695371" y="4655487"/>
            <a:ext cx="137858"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65</a:t>
            </a:r>
          </a:p>
        </p:txBody>
      </p:sp>
      <p:sp>
        <p:nvSpPr>
          <p:cNvPr id="486" name="TextBox 485">
            <a:extLst>
              <a:ext uri="{FF2B5EF4-FFF2-40B4-BE49-F238E27FC236}">
                <a16:creationId xmlns:a16="http://schemas.microsoft.com/office/drawing/2014/main" id="{64FFA642-9F83-3945-AB95-4CCFEAB29F54}"/>
              </a:ext>
            </a:extLst>
          </p:cNvPr>
          <p:cNvSpPr txBox="1"/>
          <p:nvPr/>
        </p:nvSpPr>
        <p:spPr>
          <a:xfrm>
            <a:off x="8181345" y="4655487"/>
            <a:ext cx="137858"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81</a:t>
            </a:r>
          </a:p>
        </p:txBody>
      </p:sp>
      <p:sp>
        <p:nvSpPr>
          <p:cNvPr id="487" name="TextBox 486">
            <a:extLst>
              <a:ext uri="{FF2B5EF4-FFF2-40B4-BE49-F238E27FC236}">
                <a16:creationId xmlns:a16="http://schemas.microsoft.com/office/drawing/2014/main" id="{951C74C0-A1DB-8B44-BC43-1AEBDB3BD595}"/>
              </a:ext>
            </a:extLst>
          </p:cNvPr>
          <p:cNvSpPr txBox="1"/>
          <p:nvPr/>
        </p:nvSpPr>
        <p:spPr>
          <a:xfrm>
            <a:off x="8667431" y="4655487"/>
            <a:ext cx="137858"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97</a:t>
            </a:r>
          </a:p>
        </p:txBody>
      </p:sp>
      <p:sp>
        <p:nvSpPr>
          <p:cNvPr id="488" name="TextBox 487">
            <a:extLst>
              <a:ext uri="{FF2B5EF4-FFF2-40B4-BE49-F238E27FC236}">
                <a16:creationId xmlns:a16="http://schemas.microsoft.com/office/drawing/2014/main" id="{D3CB0C50-3A41-CA46-9EEA-5507740C23E9}"/>
              </a:ext>
            </a:extLst>
          </p:cNvPr>
          <p:cNvSpPr txBox="1"/>
          <p:nvPr/>
        </p:nvSpPr>
        <p:spPr>
          <a:xfrm>
            <a:off x="6966041" y="4842484"/>
            <a:ext cx="740972" cy="184666"/>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200" b="1" dirty="0">
                <a:solidFill>
                  <a:prstClr val="black"/>
                </a:solidFill>
                <a:latin typeface="Calibri" panose="020F0502020204030204" pitchFamily="34" charset="0"/>
                <a:ea typeface="ＭＳ Ｐゴシック" charset="-128"/>
                <a:cs typeface="Calibri" panose="020F0502020204030204" pitchFamily="34" charset="0"/>
              </a:rPr>
              <a:t>Study week</a:t>
            </a:r>
          </a:p>
        </p:txBody>
      </p:sp>
      <p:cxnSp>
        <p:nvCxnSpPr>
          <p:cNvPr id="489" name="Straight Connector 488">
            <a:extLst>
              <a:ext uri="{FF2B5EF4-FFF2-40B4-BE49-F238E27FC236}">
                <a16:creationId xmlns:a16="http://schemas.microsoft.com/office/drawing/2014/main" id="{016F4B66-D8BC-6E40-8BDD-A5BD2F2DFCA3}"/>
              </a:ext>
            </a:extLst>
          </p:cNvPr>
          <p:cNvCxnSpPr>
            <a:cxnSpLocks/>
          </p:cNvCxnSpPr>
          <p:nvPr/>
        </p:nvCxnSpPr>
        <p:spPr>
          <a:xfrm rot="16200000" flipV="1">
            <a:off x="5560623" y="25901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0" name="Straight Connector 489">
            <a:extLst>
              <a:ext uri="{FF2B5EF4-FFF2-40B4-BE49-F238E27FC236}">
                <a16:creationId xmlns:a16="http://schemas.microsoft.com/office/drawing/2014/main" id="{61058BDA-6A53-4142-AFAA-6162206E0C29}"/>
              </a:ext>
            </a:extLst>
          </p:cNvPr>
          <p:cNvCxnSpPr>
            <a:cxnSpLocks/>
          </p:cNvCxnSpPr>
          <p:nvPr/>
        </p:nvCxnSpPr>
        <p:spPr>
          <a:xfrm rot="16200000" flipV="1">
            <a:off x="5560623" y="2732980"/>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1" name="Straight Connector 490">
            <a:extLst>
              <a:ext uri="{FF2B5EF4-FFF2-40B4-BE49-F238E27FC236}">
                <a16:creationId xmlns:a16="http://schemas.microsoft.com/office/drawing/2014/main" id="{50500B6A-4AB0-AF4C-81AF-4BF4FB9CEABD}"/>
              </a:ext>
            </a:extLst>
          </p:cNvPr>
          <p:cNvCxnSpPr>
            <a:cxnSpLocks/>
          </p:cNvCxnSpPr>
          <p:nvPr/>
        </p:nvCxnSpPr>
        <p:spPr>
          <a:xfrm rot="16200000" flipV="1">
            <a:off x="5560623" y="286315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2" name="Straight Connector 491">
            <a:extLst>
              <a:ext uri="{FF2B5EF4-FFF2-40B4-BE49-F238E27FC236}">
                <a16:creationId xmlns:a16="http://schemas.microsoft.com/office/drawing/2014/main" id="{313BB403-BC11-E641-BB4C-E19AB9312D91}"/>
              </a:ext>
            </a:extLst>
          </p:cNvPr>
          <p:cNvCxnSpPr>
            <a:cxnSpLocks/>
          </p:cNvCxnSpPr>
          <p:nvPr/>
        </p:nvCxnSpPr>
        <p:spPr>
          <a:xfrm rot="16200000" flipV="1">
            <a:off x="5560623" y="30092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3" name="Straight Connector 492">
            <a:extLst>
              <a:ext uri="{FF2B5EF4-FFF2-40B4-BE49-F238E27FC236}">
                <a16:creationId xmlns:a16="http://schemas.microsoft.com/office/drawing/2014/main" id="{C5930CBF-3F95-C046-A2E5-81753F544461}"/>
              </a:ext>
            </a:extLst>
          </p:cNvPr>
          <p:cNvCxnSpPr>
            <a:cxnSpLocks/>
          </p:cNvCxnSpPr>
          <p:nvPr/>
        </p:nvCxnSpPr>
        <p:spPr>
          <a:xfrm rot="16200000" flipV="1">
            <a:off x="5560623" y="31489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4" name="Straight Connector 493">
            <a:extLst>
              <a:ext uri="{FF2B5EF4-FFF2-40B4-BE49-F238E27FC236}">
                <a16:creationId xmlns:a16="http://schemas.microsoft.com/office/drawing/2014/main" id="{B0E1A140-C9B5-C242-8C6C-F73B24C229A2}"/>
              </a:ext>
            </a:extLst>
          </p:cNvPr>
          <p:cNvCxnSpPr>
            <a:cxnSpLocks/>
          </p:cNvCxnSpPr>
          <p:nvPr/>
        </p:nvCxnSpPr>
        <p:spPr>
          <a:xfrm rot="16200000" flipV="1">
            <a:off x="5560623" y="32886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5" name="Straight Connector 494">
            <a:extLst>
              <a:ext uri="{FF2B5EF4-FFF2-40B4-BE49-F238E27FC236}">
                <a16:creationId xmlns:a16="http://schemas.microsoft.com/office/drawing/2014/main" id="{CAA92186-5746-4243-94C5-F7764274E6D3}"/>
              </a:ext>
            </a:extLst>
          </p:cNvPr>
          <p:cNvCxnSpPr>
            <a:cxnSpLocks/>
          </p:cNvCxnSpPr>
          <p:nvPr/>
        </p:nvCxnSpPr>
        <p:spPr>
          <a:xfrm rot="16200000" flipV="1">
            <a:off x="5560623" y="34283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6" name="Straight Connector 495">
            <a:extLst>
              <a:ext uri="{FF2B5EF4-FFF2-40B4-BE49-F238E27FC236}">
                <a16:creationId xmlns:a16="http://schemas.microsoft.com/office/drawing/2014/main" id="{54D4C52F-413F-064A-BA35-CF0F285B17FE}"/>
              </a:ext>
            </a:extLst>
          </p:cNvPr>
          <p:cNvCxnSpPr>
            <a:cxnSpLocks/>
          </p:cNvCxnSpPr>
          <p:nvPr/>
        </p:nvCxnSpPr>
        <p:spPr>
          <a:xfrm rot="16200000" flipV="1">
            <a:off x="5560623" y="3571180"/>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a16="http://schemas.microsoft.com/office/drawing/2014/main" id="{79F7CB2D-C87E-4D40-97C8-A657E29A7DCF}"/>
              </a:ext>
            </a:extLst>
          </p:cNvPr>
          <p:cNvCxnSpPr>
            <a:cxnSpLocks/>
          </p:cNvCxnSpPr>
          <p:nvPr/>
        </p:nvCxnSpPr>
        <p:spPr>
          <a:xfrm rot="16200000" flipV="1">
            <a:off x="5560623" y="37077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a16="http://schemas.microsoft.com/office/drawing/2014/main" id="{FFE27F4F-410C-7A4D-B274-7851E780BFD1}"/>
              </a:ext>
            </a:extLst>
          </p:cNvPr>
          <p:cNvCxnSpPr>
            <a:cxnSpLocks/>
          </p:cNvCxnSpPr>
          <p:nvPr/>
        </p:nvCxnSpPr>
        <p:spPr>
          <a:xfrm rot="16200000" flipV="1">
            <a:off x="5560623" y="38474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9" name="Straight Connector 498">
            <a:extLst>
              <a:ext uri="{FF2B5EF4-FFF2-40B4-BE49-F238E27FC236}">
                <a16:creationId xmlns:a16="http://schemas.microsoft.com/office/drawing/2014/main" id="{7986B8C1-3F44-8347-86E9-4495C39A0903}"/>
              </a:ext>
            </a:extLst>
          </p:cNvPr>
          <p:cNvCxnSpPr>
            <a:cxnSpLocks/>
          </p:cNvCxnSpPr>
          <p:nvPr/>
        </p:nvCxnSpPr>
        <p:spPr>
          <a:xfrm rot="16200000" flipV="1">
            <a:off x="5560623" y="39871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9D8E96B7-ABFE-924B-AE8C-A746C556B51B}"/>
              </a:ext>
            </a:extLst>
          </p:cNvPr>
          <p:cNvCxnSpPr>
            <a:cxnSpLocks/>
          </p:cNvCxnSpPr>
          <p:nvPr/>
        </p:nvCxnSpPr>
        <p:spPr>
          <a:xfrm rot="16200000" flipV="1">
            <a:off x="5560623" y="4129980"/>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D3035BF8-184E-AE42-B2E1-7CAB80DAF63D}"/>
              </a:ext>
            </a:extLst>
          </p:cNvPr>
          <p:cNvCxnSpPr>
            <a:cxnSpLocks/>
          </p:cNvCxnSpPr>
          <p:nvPr/>
        </p:nvCxnSpPr>
        <p:spPr>
          <a:xfrm rot="16200000" flipV="1">
            <a:off x="5560623" y="4269680"/>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26C307E2-1F83-AC45-97BD-8BA534EE0EE9}"/>
              </a:ext>
            </a:extLst>
          </p:cNvPr>
          <p:cNvCxnSpPr>
            <a:cxnSpLocks/>
          </p:cNvCxnSpPr>
          <p:nvPr/>
        </p:nvCxnSpPr>
        <p:spPr>
          <a:xfrm rot="16200000" flipV="1">
            <a:off x="5560623" y="4403030"/>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a:extLst>
              <a:ext uri="{FF2B5EF4-FFF2-40B4-BE49-F238E27FC236}">
                <a16:creationId xmlns:a16="http://schemas.microsoft.com/office/drawing/2014/main" id="{1B4C4FB8-65AF-2849-8735-865B293DC4E6}"/>
              </a:ext>
            </a:extLst>
          </p:cNvPr>
          <p:cNvCxnSpPr>
            <a:cxnSpLocks/>
          </p:cNvCxnSpPr>
          <p:nvPr/>
        </p:nvCxnSpPr>
        <p:spPr>
          <a:xfrm rot="16200000" flipV="1">
            <a:off x="5560623" y="45459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4" name="TextBox 503">
            <a:extLst>
              <a:ext uri="{FF2B5EF4-FFF2-40B4-BE49-F238E27FC236}">
                <a16:creationId xmlns:a16="http://schemas.microsoft.com/office/drawing/2014/main" id="{A3F54A1A-F117-0D41-8EF7-D9B2EDB44510}"/>
              </a:ext>
            </a:extLst>
          </p:cNvPr>
          <p:cNvSpPr txBox="1"/>
          <p:nvPr/>
        </p:nvSpPr>
        <p:spPr>
          <a:xfrm>
            <a:off x="5357649" y="2821445"/>
            <a:ext cx="139180"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5</a:t>
            </a:r>
          </a:p>
        </p:txBody>
      </p:sp>
      <p:sp>
        <p:nvSpPr>
          <p:cNvPr id="505" name="TextBox 504">
            <a:extLst>
              <a:ext uri="{FF2B5EF4-FFF2-40B4-BE49-F238E27FC236}">
                <a16:creationId xmlns:a16="http://schemas.microsoft.com/office/drawing/2014/main" id="{D7BBC77C-E857-4F45-991C-9F0935ADDB11}"/>
              </a:ext>
            </a:extLst>
          </p:cNvPr>
          <p:cNvSpPr txBox="1"/>
          <p:nvPr/>
        </p:nvSpPr>
        <p:spPr>
          <a:xfrm>
            <a:off x="5357649" y="2960494"/>
            <a:ext cx="139180"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4</a:t>
            </a:r>
          </a:p>
        </p:txBody>
      </p:sp>
      <p:sp>
        <p:nvSpPr>
          <p:cNvPr id="506" name="TextBox 505">
            <a:extLst>
              <a:ext uri="{FF2B5EF4-FFF2-40B4-BE49-F238E27FC236}">
                <a16:creationId xmlns:a16="http://schemas.microsoft.com/office/drawing/2014/main" id="{E5EA7417-A5B3-7244-82CF-301D8522AD95}"/>
              </a:ext>
            </a:extLst>
          </p:cNvPr>
          <p:cNvSpPr txBox="1"/>
          <p:nvPr/>
        </p:nvSpPr>
        <p:spPr>
          <a:xfrm>
            <a:off x="5357649" y="3099543"/>
            <a:ext cx="139180"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3</a:t>
            </a:r>
          </a:p>
        </p:txBody>
      </p:sp>
      <p:sp>
        <p:nvSpPr>
          <p:cNvPr id="507" name="TextBox 506">
            <a:extLst>
              <a:ext uri="{FF2B5EF4-FFF2-40B4-BE49-F238E27FC236}">
                <a16:creationId xmlns:a16="http://schemas.microsoft.com/office/drawing/2014/main" id="{DA284895-0D3B-5A46-B967-77BE2B619827}"/>
              </a:ext>
            </a:extLst>
          </p:cNvPr>
          <p:cNvSpPr txBox="1"/>
          <p:nvPr/>
        </p:nvSpPr>
        <p:spPr>
          <a:xfrm>
            <a:off x="5357649" y="3238592"/>
            <a:ext cx="139180"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2</a:t>
            </a:r>
          </a:p>
        </p:txBody>
      </p:sp>
      <p:sp>
        <p:nvSpPr>
          <p:cNvPr id="508" name="TextBox 507">
            <a:extLst>
              <a:ext uri="{FF2B5EF4-FFF2-40B4-BE49-F238E27FC236}">
                <a16:creationId xmlns:a16="http://schemas.microsoft.com/office/drawing/2014/main" id="{36164702-8446-9446-AF70-54B6D737FE1F}"/>
              </a:ext>
            </a:extLst>
          </p:cNvPr>
          <p:cNvSpPr txBox="1"/>
          <p:nvPr/>
        </p:nvSpPr>
        <p:spPr>
          <a:xfrm>
            <a:off x="5357649" y="3377641"/>
            <a:ext cx="139180"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1</a:t>
            </a:r>
          </a:p>
        </p:txBody>
      </p:sp>
      <p:grpSp>
        <p:nvGrpSpPr>
          <p:cNvPr id="509" name="Group 508">
            <a:extLst>
              <a:ext uri="{FF2B5EF4-FFF2-40B4-BE49-F238E27FC236}">
                <a16:creationId xmlns:a16="http://schemas.microsoft.com/office/drawing/2014/main" id="{7EB12FAE-6C76-3B4D-898A-5228F3716698}"/>
              </a:ext>
            </a:extLst>
          </p:cNvPr>
          <p:cNvGrpSpPr/>
          <p:nvPr/>
        </p:nvGrpSpPr>
        <p:grpSpPr>
          <a:xfrm>
            <a:off x="6298273" y="3540752"/>
            <a:ext cx="50324" cy="460800"/>
            <a:chOff x="739146" y="2401700"/>
            <a:chExt cx="20485" cy="792138"/>
          </a:xfrm>
        </p:grpSpPr>
        <p:cxnSp>
          <p:nvCxnSpPr>
            <p:cNvPr id="510" name="Straight Connector 509">
              <a:extLst>
                <a:ext uri="{FF2B5EF4-FFF2-40B4-BE49-F238E27FC236}">
                  <a16:creationId xmlns:a16="http://schemas.microsoft.com/office/drawing/2014/main" id="{1426EF9F-151A-D942-BF92-7F2E37EBB85F}"/>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36DE41E8-8B81-A441-B15B-B78B9E9FB5FB}"/>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FD76F290-5BE7-1242-B270-607E4CD51865}"/>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13" name="TextBox 512">
            <a:extLst>
              <a:ext uri="{FF2B5EF4-FFF2-40B4-BE49-F238E27FC236}">
                <a16:creationId xmlns:a16="http://schemas.microsoft.com/office/drawing/2014/main" id="{79F4BAD7-E933-4848-8753-0F2562941717}"/>
              </a:ext>
            </a:extLst>
          </p:cNvPr>
          <p:cNvSpPr txBox="1"/>
          <p:nvPr/>
        </p:nvSpPr>
        <p:spPr>
          <a:xfrm>
            <a:off x="6232504" y="5065062"/>
            <a:ext cx="173124" cy="276999"/>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815</a:t>
            </a:r>
          </a:p>
          <a:p>
            <a:pPr algn="ct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403</a:t>
            </a:r>
          </a:p>
        </p:txBody>
      </p:sp>
      <p:sp>
        <p:nvSpPr>
          <p:cNvPr id="514" name="TextBox 513">
            <a:extLst>
              <a:ext uri="{FF2B5EF4-FFF2-40B4-BE49-F238E27FC236}">
                <a16:creationId xmlns:a16="http://schemas.microsoft.com/office/drawing/2014/main" id="{33BD235A-7681-6B44-9E48-F25EFDA43BC1}"/>
              </a:ext>
            </a:extLst>
          </p:cNvPr>
          <p:cNvSpPr txBox="1"/>
          <p:nvPr/>
        </p:nvSpPr>
        <p:spPr>
          <a:xfrm>
            <a:off x="5801262" y="5065062"/>
            <a:ext cx="57708" cy="276999"/>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a:t>
            </a:r>
            <a:br>
              <a:rPr lang="en-GB" sz="900" dirty="0">
                <a:solidFill>
                  <a:prstClr val="black"/>
                </a:solidFill>
                <a:latin typeface="Calibri" panose="020F0502020204030204" pitchFamily="34" charset="0"/>
                <a:ea typeface="ＭＳ Ｐゴシック" charset="-128"/>
                <a:cs typeface="Calibri" panose="020F0502020204030204" pitchFamily="34" charset="0"/>
              </a:rPr>
            </a:br>
            <a:r>
              <a:rPr lang="en-GB" sz="900" dirty="0">
                <a:solidFill>
                  <a:prstClr val="black"/>
                </a:solidFill>
                <a:latin typeface="Calibri" panose="020F0502020204030204" pitchFamily="34" charset="0"/>
                <a:ea typeface="ＭＳ Ｐゴシック" charset="-128"/>
                <a:cs typeface="Calibri" panose="020F0502020204030204" pitchFamily="34" charset="0"/>
              </a:rPr>
              <a:t>–</a:t>
            </a:r>
          </a:p>
        </p:txBody>
      </p:sp>
      <p:sp>
        <p:nvSpPr>
          <p:cNvPr id="515" name="TextBox 514">
            <a:extLst>
              <a:ext uri="{FF2B5EF4-FFF2-40B4-BE49-F238E27FC236}">
                <a16:creationId xmlns:a16="http://schemas.microsoft.com/office/drawing/2014/main" id="{2AC385FE-D0D1-354B-AE25-60F6EC9B2511}"/>
              </a:ext>
            </a:extLst>
          </p:cNvPr>
          <p:cNvSpPr txBox="1"/>
          <p:nvPr/>
        </p:nvSpPr>
        <p:spPr>
          <a:xfrm>
            <a:off x="6689704" y="5065062"/>
            <a:ext cx="173124" cy="276999"/>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718</a:t>
            </a:r>
          </a:p>
          <a:p>
            <a:pPr algn="ct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329</a:t>
            </a:r>
          </a:p>
        </p:txBody>
      </p:sp>
      <p:sp>
        <p:nvSpPr>
          <p:cNvPr id="516" name="TextBox 515">
            <a:extLst>
              <a:ext uri="{FF2B5EF4-FFF2-40B4-BE49-F238E27FC236}">
                <a16:creationId xmlns:a16="http://schemas.microsoft.com/office/drawing/2014/main" id="{CA30359D-12DE-1B4E-9C9D-26012B131A39}"/>
              </a:ext>
            </a:extLst>
          </p:cNvPr>
          <p:cNvSpPr txBox="1"/>
          <p:nvPr/>
        </p:nvSpPr>
        <p:spPr>
          <a:xfrm>
            <a:off x="7188179" y="5065062"/>
            <a:ext cx="173124" cy="276999"/>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621</a:t>
            </a:r>
            <a:br>
              <a:rPr lang="en-GB" sz="900" dirty="0">
                <a:solidFill>
                  <a:prstClr val="black"/>
                </a:solidFill>
                <a:latin typeface="Calibri" panose="020F0502020204030204" pitchFamily="34" charset="0"/>
                <a:ea typeface="ＭＳ Ｐゴシック" charset="-128"/>
                <a:cs typeface="Calibri" panose="020F0502020204030204" pitchFamily="34" charset="0"/>
              </a:rPr>
            </a:br>
            <a:r>
              <a:rPr lang="en-GB" sz="900" dirty="0">
                <a:solidFill>
                  <a:prstClr val="black"/>
                </a:solidFill>
                <a:latin typeface="Calibri" panose="020F0502020204030204" pitchFamily="34" charset="0"/>
                <a:ea typeface="ＭＳ Ｐゴシック" charset="-128"/>
                <a:cs typeface="Calibri" panose="020F0502020204030204" pitchFamily="34" charset="0"/>
              </a:rPr>
              <a:t>239</a:t>
            </a:r>
          </a:p>
        </p:txBody>
      </p:sp>
      <p:sp>
        <p:nvSpPr>
          <p:cNvPr id="517" name="TextBox 516">
            <a:extLst>
              <a:ext uri="{FF2B5EF4-FFF2-40B4-BE49-F238E27FC236}">
                <a16:creationId xmlns:a16="http://schemas.microsoft.com/office/drawing/2014/main" id="{B428A6EA-5E70-A140-A160-E2C5D4E0A887}"/>
              </a:ext>
            </a:extLst>
          </p:cNvPr>
          <p:cNvSpPr txBox="1"/>
          <p:nvPr/>
        </p:nvSpPr>
        <p:spPr>
          <a:xfrm>
            <a:off x="7664429" y="5065062"/>
            <a:ext cx="173124" cy="276999"/>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522</a:t>
            </a:r>
            <a:br>
              <a:rPr lang="en-GB" sz="900" dirty="0">
                <a:solidFill>
                  <a:prstClr val="black"/>
                </a:solidFill>
                <a:latin typeface="Calibri" panose="020F0502020204030204" pitchFamily="34" charset="0"/>
                <a:ea typeface="ＭＳ Ｐゴシック" charset="-128"/>
                <a:cs typeface="Calibri" panose="020F0502020204030204" pitchFamily="34" charset="0"/>
              </a:rPr>
            </a:br>
            <a:r>
              <a:rPr lang="en-GB" sz="900" dirty="0">
                <a:solidFill>
                  <a:prstClr val="black"/>
                </a:solidFill>
                <a:latin typeface="Calibri" panose="020F0502020204030204" pitchFamily="34" charset="0"/>
                <a:ea typeface="ＭＳ Ｐゴシック" charset="-128"/>
                <a:cs typeface="Calibri" panose="020F0502020204030204" pitchFamily="34" charset="0"/>
              </a:rPr>
              <a:t>183</a:t>
            </a:r>
          </a:p>
        </p:txBody>
      </p:sp>
      <p:sp>
        <p:nvSpPr>
          <p:cNvPr id="518" name="TextBox 517">
            <a:extLst>
              <a:ext uri="{FF2B5EF4-FFF2-40B4-BE49-F238E27FC236}">
                <a16:creationId xmlns:a16="http://schemas.microsoft.com/office/drawing/2014/main" id="{BD9D59AE-59CB-7E40-A928-707B79AEDDB0}"/>
              </a:ext>
            </a:extLst>
          </p:cNvPr>
          <p:cNvSpPr txBox="1"/>
          <p:nvPr/>
        </p:nvSpPr>
        <p:spPr>
          <a:xfrm>
            <a:off x="8153379" y="5065062"/>
            <a:ext cx="173124" cy="276999"/>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427</a:t>
            </a:r>
            <a:br>
              <a:rPr lang="en-GB" sz="900" dirty="0">
                <a:solidFill>
                  <a:prstClr val="black"/>
                </a:solidFill>
                <a:latin typeface="Calibri" panose="020F0502020204030204" pitchFamily="34" charset="0"/>
                <a:ea typeface="ＭＳ Ｐゴシック" charset="-128"/>
                <a:cs typeface="Calibri" panose="020F0502020204030204" pitchFamily="34" charset="0"/>
              </a:rPr>
            </a:br>
            <a:r>
              <a:rPr lang="en-GB" sz="900" dirty="0">
                <a:solidFill>
                  <a:prstClr val="black"/>
                </a:solidFill>
                <a:latin typeface="Calibri" panose="020F0502020204030204" pitchFamily="34" charset="0"/>
                <a:ea typeface="ＭＳ Ｐゴシック" charset="-128"/>
                <a:cs typeface="Calibri" panose="020F0502020204030204" pitchFamily="34" charset="0"/>
              </a:rPr>
              <a:t>139</a:t>
            </a:r>
          </a:p>
        </p:txBody>
      </p:sp>
      <p:sp>
        <p:nvSpPr>
          <p:cNvPr id="519" name="TextBox 518">
            <a:extLst>
              <a:ext uri="{FF2B5EF4-FFF2-40B4-BE49-F238E27FC236}">
                <a16:creationId xmlns:a16="http://schemas.microsoft.com/office/drawing/2014/main" id="{98C9B2C1-DA52-684E-AC7C-18C01FAA54AC}"/>
              </a:ext>
            </a:extLst>
          </p:cNvPr>
          <p:cNvSpPr txBox="1"/>
          <p:nvPr/>
        </p:nvSpPr>
        <p:spPr>
          <a:xfrm>
            <a:off x="8649798" y="5065062"/>
            <a:ext cx="173124" cy="276999"/>
          </a:xfrm>
          <a:prstGeom prst="rect">
            <a:avLst/>
          </a:prstGeom>
          <a:noFill/>
        </p:spPr>
        <p:txBody>
          <a:bodyPr wrap="none" lIns="0" tIns="0" rIns="0" bIns="0" rtlCol="0">
            <a:spAutoFit/>
          </a:bodyPr>
          <a:lstStyle/>
          <a:p>
            <a:pPr algn="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354</a:t>
            </a:r>
            <a:br>
              <a:rPr lang="en-GB" sz="900" dirty="0">
                <a:solidFill>
                  <a:prstClr val="black"/>
                </a:solidFill>
                <a:latin typeface="Calibri" panose="020F0502020204030204" pitchFamily="34" charset="0"/>
                <a:ea typeface="ＭＳ Ｐゴシック" charset="-128"/>
                <a:cs typeface="Calibri" panose="020F0502020204030204" pitchFamily="34" charset="0"/>
              </a:rPr>
            </a:br>
            <a:r>
              <a:rPr lang="en-GB" sz="900" dirty="0">
                <a:solidFill>
                  <a:prstClr val="black"/>
                </a:solidFill>
                <a:latin typeface="Calibri" panose="020F0502020204030204" pitchFamily="34" charset="0"/>
                <a:ea typeface="ＭＳ Ｐゴシック" charset="-128"/>
                <a:cs typeface="Calibri" panose="020F0502020204030204" pitchFamily="34" charset="0"/>
              </a:rPr>
              <a:t>90</a:t>
            </a:r>
          </a:p>
        </p:txBody>
      </p:sp>
      <p:sp>
        <p:nvSpPr>
          <p:cNvPr id="520" name="TextBox 519">
            <a:extLst>
              <a:ext uri="{FF2B5EF4-FFF2-40B4-BE49-F238E27FC236}">
                <a16:creationId xmlns:a16="http://schemas.microsoft.com/office/drawing/2014/main" id="{1D050ECA-7AFC-6F4A-9E44-0BE01C026A51}"/>
              </a:ext>
            </a:extLst>
          </p:cNvPr>
          <p:cNvSpPr txBox="1"/>
          <p:nvPr/>
        </p:nvSpPr>
        <p:spPr>
          <a:xfrm rot="16200000">
            <a:off x="5597346" y="3918887"/>
            <a:ext cx="370294" cy="249299"/>
          </a:xfrm>
          <a:prstGeom prst="rect">
            <a:avLst/>
          </a:prstGeom>
          <a:noFill/>
        </p:spPr>
        <p:txBody>
          <a:bodyPr wrap="none" lIns="0" tIns="0" rIns="0" bIns="0" rtlCol="0">
            <a:spAutoFit/>
          </a:bodyPr>
          <a:lstStyle/>
          <a:p>
            <a:pPr algn="ctr" defTabSz="609555" eaLnBrk="0" fontAlgn="base" hangingPunct="0">
              <a:lnSpc>
                <a:spcPct val="90000"/>
              </a:lnSpc>
              <a:spcBef>
                <a:spcPct val="0"/>
              </a:spcBef>
              <a:spcAft>
                <a:spcPct val="0"/>
              </a:spcAft>
              <a:defRPr/>
            </a:pPr>
            <a:r>
              <a:rPr lang="en-GB" sz="900" dirty="0" err="1">
                <a:solidFill>
                  <a:prstClr val="black"/>
                </a:solidFill>
                <a:latin typeface="Calibri" panose="020F0502020204030204" pitchFamily="34" charset="0"/>
                <a:ea typeface="ＭＳ Ｐゴシック" charset="-128"/>
                <a:cs typeface="Calibri" panose="020F0502020204030204" pitchFamily="34" charset="0"/>
              </a:rPr>
              <a:t>Favors</a:t>
            </a:r>
            <a:br>
              <a:rPr lang="en-GB" sz="900" dirty="0">
                <a:solidFill>
                  <a:prstClr val="black"/>
                </a:solidFill>
                <a:latin typeface="Calibri" panose="020F0502020204030204" pitchFamily="34" charset="0"/>
                <a:ea typeface="ＭＳ Ｐゴシック" charset="-128"/>
                <a:cs typeface="Calibri" panose="020F0502020204030204" pitchFamily="34" charset="0"/>
              </a:rPr>
            </a:br>
            <a:r>
              <a:rPr lang="en-GB" sz="900" dirty="0">
                <a:solidFill>
                  <a:prstClr val="black"/>
                </a:solidFill>
                <a:latin typeface="Calibri" panose="020F0502020204030204" pitchFamily="34" charset="0"/>
                <a:ea typeface="ＭＳ Ｐゴシック" charset="-128"/>
                <a:cs typeface="Calibri" panose="020F0502020204030204" pitchFamily="34" charset="0"/>
              </a:rPr>
              <a:t>placebo</a:t>
            </a:r>
          </a:p>
        </p:txBody>
      </p:sp>
      <p:sp>
        <p:nvSpPr>
          <p:cNvPr id="14" name="Freeform 13">
            <a:extLst>
              <a:ext uri="{FF2B5EF4-FFF2-40B4-BE49-F238E27FC236}">
                <a16:creationId xmlns:a16="http://schemas.microsoft.com/office/drawing/2014/main" id="{819BFE55-E939-2A4D-98F7-105700524613}"/>
              </a:ext>
            </a:extLst>
          </p:cNvPr>
          <p:cNvSpPr/>
          <p:nvPr/>
        </p:nvSpPr>
        <p:spPr>
          <a:xfrm>
            <a:off x="5838825" y="3171825"/>
            <a:ext cx="2901950" cy="603250"/>
          </a:xfrm>
          <a:custGeom>
            <a:avLst/>
            <a:gdLst>
              <a:gd name="connsiteX0" fmla="*/ 0 w 2901950"/>
              <a:gd name="connsiteY0" fmla="*/ 431800 h 603250"/>
              <a:gd name="connsiteX1" fmla="*/ 485775 w 2901950"/>
              <a:gd name="connsiteY1" fmla="*/ 603250 h 603250"/>
              <a:gd name="connsiteX2" fmla="*/ 962025 w 2901950"/>
              <a:gd name="connsiteY2" fmla="*/ 530225 h 603250"/>
              <a:gd name="connsiteX3" fmla="*/ 1450975 w 2901950"/>
              <a:gd name="connsiteY3" fmla="*/ 279400 h 603250"/>
              <a:gd name="connsiteX4" fmla="*/ 1930400 w 2901950"/>
              <a:gd name="connsiteY4" fmla="*/ 107950 h 603250"/>
              <a:gd name="connsiteX5" fmla="*/ 2416175 w 2901950"/>
              <a:gd name="connsiteY5" fmla="*/ 0 h 603250"/>
              <a:gd name="connsiteX6" fmla="*/ 2901950 w 2901950"/>
              <a:gd name="connsiteY6" fmla="*/ 139700 h 6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950" h="603250">
                <a:moveTo>
                  <a:pt x="0" y="431800"/>
                </a:moveTo>
                <a:lnTo>
                  <a:pt x="485775" y="603250"/>
                </a:lnTo>
                <a:lnTo>
                  <a:pt x="962025" y="530225"/>
                </a:lnTo>
                <a:lnTo>
                  <a:pt x="1450975" y="279400"/>
                </a:lnTo>
                <a:lnTo>
                  <a:pt x="1930400" y="107950"/>
                </a:lnTo>
                <a:lnTo>
                  <a:pt x="2416175" y="0"/>
                </a:lnTo>
                <a:lnTo>
                  <a:pt x="2901950" y="13970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095B0E-D958-4A4A-8CD3-02C884045C16}"/>
              </a:ext>
            </a:extLst>
          </p:cNvPr>
          <p:cNvSpPr/>
          <p:nvPr/>
        </p:nvSpPr>
        <p:spPr>
          <a:xfrm>
            <a:off x="5807921" y="3569128"/>
            <a:ext cx="65829" cy="658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1" name="Oval 520">
            <a:extLst>
              <a:ext uri="{FF2B5EF4-FFF2-40B4-BE49-F238E27FC236}">
                <a16:creationId xmlns:a16="http://schemas.microsoft.com/office/drawing/2014/main" id="{94022342-8868-174A-9664-FE1CCFCEF1FD}"/>
              </a:ext>
            </a:extLst>
          </p:cNvPr>
          <p:cNvSpPr/>
          <p:nvPr/>
        </p:nvSpPr>
        <p:spPr>
          <a:xfrm>
            <a:off x="6290521" y="3741838"/>
            <a:ext cx="65829" cy="658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22" name="Group 521">
            <a:extLst>
              <a:ext uri="{FF2B5EF4-FFF2-40B4-BE49-F238E27FC236}">
                <a16:creationId xmlns:a16="http://schemas.microsoft.com/office/drawing/2014/main" id="{41BFDEDD-A410-574A-B2F6-9664608414B3}"/>
              </a:ext>
            </a:extLst>
          </p:cNvPr>
          <p:cNvGrpSpPr/>
          <p:nvPr/>
        </p:nvGrpSpPr>
        <p:grpSpPr>
          <a:xfrm>
            <a:off x="6777698" y="3442327"/>
            <a:ext cx="50324" cy="504000"/>
            <a:chOff x="739146" y="2401700"/>
            <a:chExt cx="20485" cy="792138"/>
          </a:xfrm>
        </p:grpSpPr>
        <p:cxnSp>
          <p:nvCxnSpPr>
            <p:cNvPr id="523" name="Straight Connector 522">
              <a:extLst>
                <a:ext uri="{FF2B5EF4-FFF2-40B4-BE49-F238E27FC236}">
                  <a16:creationId xmlns:a16="http://schemas.microsoft.com/office/drawing/2014/main" id="{AE9C1A83-D27A-CC4D-A745-CE9AD09D82FC}"/>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1FF5B919-6849-9D4A-A59E-6389496296D2}"/>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C9B8E9CA-3D6D-0249-B75C-05AA7A833C00}"/>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26" name="Oval 525">
            <a:extLst>
              <a:ext uri="{FF2B5EF4-FFF2-40B4-BE49-F238E27FC236}">
                <a16:creationId xmlns:a16="http://schemas.microsoft.com/office/drawing/2014/main" id="{3E058E8C-8E0B-E742-9458-6713D41A420D}"/>
              </a:ext>
            </a:extLst>
          </p:cNvPr>
          <p:cNvSpPr/>
          <p:nvPr/>
        </p:nvSpPr>
        <p:spPr>
          <a:xfrm>
            <a:off x="6769946" y="3665638"/>
            <a:ext cx="65829" cy="658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27" name="Group 526">
            <a:extLst>
              <a:ext uri="{FF2B5EF4-FFF2-40B4-BE49-F238E27FC236}">
                <a16:creationId xmlns:a16="http://schemas.microsoft.com/office/drawing/2014/main" id="{197808A9-A106-7348-9D0F-48792D66E2BA}"/>
              </a:ext>
            </a:extLst>
          </p:cNvPr>
          <p:cNvGrpSpPr/>
          <p:nvPr/>
        </p:nvGrpSpPr>
        <p:grpSpPr>
          <a:xfrm>
            <a:off x="7257123" y="3153402"/>
            <a:ext cx="50324" cy="576000"/>
            <a:chOff x="739146" y="2401700"/>
            <a:chExt cx="20485" cy="792138"/>
          </a:xfrm>
        </p:grpSpPr>
        <p:cxnSp>
          <p:nvCxnSpPr>
            <p:cNvPr id="528" name="Straight Connector 527">
              <a:extLst>
                <a:ext uri="{FF2B5EF4-FFF2-40B4-BE49-F238E27FC236}">
                  <a16:creationId xmlns:a16="http://schemas.microsoft.com/office/drawing/2014/main" id="{CF09B1EF-0B35-3841-A3BB-63CF95DAE4F4}"/>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06C359BE-0E78-9241-B447-B5F2953DC828}"/>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62AFC5EF-BB76-0E49-92C6-7193518BA8F1}"/>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31" name="Oval 530">
            <a:extLst>
              <a:ext uri="{FF2B5EF4-FFF2-40B4-BE49-F238E27FC236}">
                <a16:creationId xmlns:a16="http://schemas.microsoft.com/office/drawing/2014/main" id="{FC579909-9C44-E946-BF19-0918C3F1A3B8}"/>
              </a:ext>
            </a:extLst>
          </p:cNvPr>
          <p:cNvSpPr/>
          <p:nvPr/>
        </p:nvSpPr>
        <p:spPr>
          <a:xfrm>
            <a:off x="7249371" y="3417988"/>
            <a:ext cx="65829" cy="658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32" name="Group 531">
            <a:extLst>
              <a:ext uri="{FF2B5EF4-FFF2-40B4-BE49-F238E27FC236}">
                <a16:creationId xmlns:a16="http://schemas.microsoft.com/office/drawing/2014/main" id="{66DE1412-FB60-464A-B375-B87F92CA71F6}"/>
              </a:ext>
            </a:extLst>
          </p:cNvPr>
          <p:cNvGrpSpPr/>
          <p:nvPr/>
        </p:nvGrpSpPr>
        <p:grpSpPr>
          <a:xfrm>
            <a:off x="7742898" y="2956552"/>
            <a:ext cx="50324" cy="637200"/>
            <a:chOff x="739146" y="2401700"/>
            <a:chExt cx="20485" cy="792138"/>
          </a:xfrm>
        </p:grpSpPr>
        <p:cxnSp>
          <p:nvCxnSpPr>
            <p:cNvPr id="533" name="Straight Connector 532">
              <a:extLst>
                <a:ext uri="{FF2B5EF4-FFF2-40B4-BE49-F238E27FC236}">
                  <a16:creationId xmlns:a16="http://schemas.microsoft.com/office/drawing/2014/main" id="{6BC30A61-62D9-4544-A5D1-F3108D6C214C}"/>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F766501F-0858-9647-8ED6-2E26BF8A45E7}"/>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A3C33CC3-6233-F945-BC70-EFC19C01AF0F}"/>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36" name="Oval 535">
            <a:extLst>
              <a:ext uri="{FF2B5EF4-FFF2-40B4-BE49-F238E27FC236}">
                <a16:creationId xmlns:a16="http://schemas.microsoft.com/office/drawing/2014/main" id="{E27D5C22-17E5-A346-AF50-C95D84452302}"/>
              </a:ext>
            </a:extLst>
          </p:cNvPr>
          <p:cNvSpPr/>
          <p:nvPr/>
        </p:nvSpPr>
        <p:spPr>
          <a:xfrm>
            <a:off x="7735146" y="3246538"/>
            <a:ext cx="65829" cy="658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42" name="Group 541">
            <a:extLst>
              <a:ext uri="{FF2B5EF4-FFF2-40B4-BE49-F238E27FC236}">
                <a16:creationId xmlns:a16="http://schemas.microsoft.com/office/drawing/2014/main" id="{D5D5E8A7-A0C6-E244-BE24-BEED2E11F7E7}"/>
              </a:ext>
            </a:extLst>
          </p:cNvPr>
          <p:cNvGrpSpPr/>
          <p:nvPr/>
        </p:nvGrpSpPr>
        <p:grpSpPr>
          <a:xfrm>
            <a:off x="8225498" y="2826377"/>
            <a:ext cx="50324" cy="698400"/>
            <a:chOff x="739146" y="2401700"/>
            <a:chExt cx="20485" cy="792138"/>
          </a:xfrm>
        </p:grpSpPr>
        <p:cxnSp>
          <p:nvCxnSpPr>
            <p:cNvPr id="543" name="Straight Connector 542">
              <a:extLst>
                <a:ext uri="{FF2B5EF4-FFF2-40B4-BE49-F238E27FC236}">
                  <a16:creationId xmlns:a16="http://schemas.microsoft.com/office/drawing/2014/main" id="{9FA24F42-A6E2-C145-B52D-C677254F80FE}"/>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1E2C6B85-9ACC-9247-9FD4-08A358CA37BB}"/>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F89FE792-CAA5-674E-8746-810FF29BAB8F}"/>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46" name="Oval 545">
            <a:extLst>
              <a:ext uri="{FF2B5EF4-FFF2-40B4-BE49-F238E27FC236}">
                <a16:creationId xmlns:a16="http://schemas.microsoft.com/office/drawing/2014/main" id="{8A1753AF-3071-924C-90B4-880820092CF1}"/>
              </a:ext>
            </a:extLst>
          </p:cNvPr>
          <p:cNvSpPr/>
          <p:nvPr/>
        </p:nvSpPr>
        <p:spPr>
          <a:xfrm>
            <a:off x="8217746" y="3141763"/>
            <a:ext cx="65829" cy="658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47" name="Group 546">
            <a:extLst>
              <a:ext uri="{FF2B5EF4-FFF2-40B4-BE49-F238E27FC236}">
                <a16:creationId xmlns:a16="http://schemas.microsoft.com/office/drawing/2014/main" id="{E3D17A06-15AB-F549-A639-49A5D803BDFF}"/>
              </a:ext>
            </a:extLst>
          </p:cNvPr>
          <p:cNvGrpSpPr/>
          <p:nvPr/>
        </p:nvGrpSpPr>
        <p:grpSpPr>
          <a:xfrm>
            <a:off x="8711273" y="2886702"/>
            <a:ext cx="50324" cy="842400"/>
            <a:chOff x="739146" y="2401700"/>
            <a:chExt cx="20485" cy="792138"/>
          </a:xfrm>
        </p:grpSpPr>
        <p:cxnSp>
          <p:nvCxnSpPr>
            <p:cNvPr id="548" name="Straight Connector 547">
              <a:extLst>
                <a:ext uri="{FF2B5EF4-FFF2-40B4-BE49-F238E27FC236}">
                  <a16:creationId xmlns:a16="http://schemas.microsoft.com/office/drawing/2014/main" id="{4C6B834A-F5F1-E74D-A178-0FC7573D54B2}"/>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3FEDA8C2-5B1D-2245-B555-D7DF7CA6B8F0}"/>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0327AA54-5914-5449-8156-37ACE08469F0}"/>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51" name="Oval 550">
            <a:extLst>
              <a:ext uri="{FF2B5EF4-FFF2-40B4-BE49-F238E27FC236}">
                <a16:creationId xmlns:a16="http://schemas.microsoft.com/office/drawing/2014/main" id="{1EC5C6B9-4F61-2745-9DE7-EA2E96162157}"/>
              </a:ext>
            </a:extLst>
          </p:cNvPr>
          <p:cNvSpPr/>
          <p:nvPr/>
        </p:nvSpPr>
        <p:spPr>
          <a:xfrm>
            <a:off x="8703521" y="3278288"/>
            <a:ext cx="65829" cy="658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2" name="TextBox 551">
            <a:extLst>
              <a:ext uri="{FF2B5EF4-FFF2-40B4-BE49-F238E27FC236}">
                <a16:creationId xmlns:a16="http://schemas.microsoft.com/office/drawing/2014/main" id="{53CC5913-23CC-6F41-8F99-27728AC17329}"/>
              </a:ext>
            </a:extLst>
          </p:cNvPr>
          <p:cNvSpPr txBox="1"/>
          <p:nvPr/>
        </p:nvSpPr>
        <p:spPr>
          <a:xfrm rot="16200000">
            <a:off x="5463497" y="2947337"/>
            <a:ext cx="637995" cy="249299"/>
          </a:xfrm>
          <a:prstGeom prst="rect">
            <a:avLst/>
          </a:prstGeom>
          <a:noFill/>
        </p:spPr>
        <p:txBody>
          <a:bodyPr wrap="none" lIns="0" tIns="0" rIns="0" bIns="0" rtlCol="0">
            <a:spAutoFit/>
          </a:bodyPr>
          <a:lstStyle/>
          <a:p>
            <a:pPr algn="ctr" defTabSz="609555" eaLnBrk="0" fontAlgn="base" hangingPunct="0">
              <a:lnSpc>
                <a:spcPct val="90000"/>
              </a:lnSpc>
              <a:spcBef>
                <a:spcPct val="0"/>
              </a:spcBef>
              <a:spcAft>
                <a:spcPct val="0"/>
              </a:spcAft>
              <a:defRPr/>
            </a:pPr>
            <a:r>
              <a:rPr lang="en-GB" sz="900" dirty="0" err="1">
                <a:solidFill>
                  <a:prstClr val="black"/>
                </a:solidFill>
                <a:latin typeface="Calibri" panose="020F0502020204030204" pitchFamily="34" charset="0"/>
                <a:ea typeface="ＭＳ Ｐゴシック" charset="-128"/>
                <a:cs typeface="Calibri" panose="020F0502020204030204" pitchFamily="34" charset="0"/>
              </a:rPr>
              <a:t>Favors</a:t>
            </a:r>
            <a:br>
              <a:rPr lang="en-GB" sz="900" dirty="0">
                <a:solidFill>
                  <a:prstClr val="black"/>
                </a:solidFill>
                <a:latin typeface="Calibri" panose="020F0502020204030204" pitchFamily="34" charset="0"/>
                <a:ea typeface="ＭＳ Ｐゴシック" charset="-128"/>
                <a:cs typeface="Calibri" panose="020F0502020204030204" pitchFamily="34" charset="0"/>
              </a:rPr>
            </a:br>
            <a:r>
              <a:rPr lang="en-GB" sz="900" dirty="0">
                <a:solidFill>
                  <a:prstClr val="black"/>
                </a:solidFill>
                <a:latin typeface="Calibri" panose="020F0502020204030204" pitchFamily="34" charset="0"/>
                <a:ea typeface="ＭＳ Ｐゴシック" charset="-128"/>
                <a:cs typeface="Calibri" panose="020F0502020204030204" pitchFamily="34" charset="0"/>
              </a:rPr>
              <a:t>enzalutamide</a:t>
            </a:r>
          </a:p>
        </p:txBody>
      </p:sp>
      <p:sp>
        <p:nvSpPr>
          <p:cNvPr id="553" name="TextBox 552">
            <a:extLst>
              <a:ext uri="{FF2B5EF4-FFF2-40B4-BE49-F238E27FC236}">
                <a16:creationId xmlns:a16="http://schemas.microsoft.com/office/drawing/2014/main" id="{CD708A4B-879B-494A-B2E6-F356222F0B0E}"/>
              </a:ext>
            </a:extLst>
          </p:cNvPr>
          <p:cNvSpPr txBox="1"/>
          <p:nvPr/>
        </p:nvSpPr>
        <p:spPr>
          <a:xfrm>
            <a:off x="4962951" y="4926563"/>
            <a:ext cx="716543" cy="415498"/>
          </a:xfrm>
          <a:prstGeom prst="rect">
            <a:avLst/>
          </a:prstGeom>
          <a:noFill/>
        </p:spPr>
        <p:txBody>
          <a:bodyPr wrap="none" lIns="0" tIns="0" rIns="0" bIns="0" rtlCol="0">
            <a:spAutoFit/>
          </a:bodyPr>
          <a:lstStyle/>
          <a:p>
            <a:pPr algn="r" defTabSz="609555" eaLnBrk="0" fontAlgn="base" hangingPunct="0">
              <a:spcBef>
                <a:spcPct val="0"/>
              </a:spcBef>
              <a:spcAft>
                <a:spcPct val="0"/>
              </a:spcAft>
              <a:defRPr/>
            </a:pPr>
            <a:r>
              <a:rPr lang="en-GB" sz="900" b="1" dirty="0">
                <a:solidFill>
                  <a:prstClr val="black"/>
                </a:solidFill>
                <a:latin typeface="Calibri" panose="020F0502020204030204" pitchFamily="34" charset="0"/>
                <a:ea typeface="ＭＳ Ｐゴシック" charset="-128"/>
                <a:cs typeface="Calibri" panose="020F0502020204030204" pitchFamily="34" charset="0"/>
              </a:rPr>
              <a:t>Number at risk</a:t>
            </a:r>
          </a:p>
          <a:p>
            <a:pPr algn="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Enzalutamide</a:t>
            </a:r>
          </a:p>
          <a:p>
            <a:pPr algn="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Placebo</a:t>
            </a:r>
          </a:p>
        </p:txBody>
      </p:sp>
      <p:cxnSp>
        <p:nvCxnSpPr>
          <p:cNvPr id="554" name="Straight Connector 553">
            <a:extLst>
              <a:ext uri="{FF2B5EF4-FFF2-40B4-BE49-F238E27FC236}">
                <a16:creationId xmlns:a16="http://schemas.microsoft.com/office/drawing/2014/main" id="{F5DE7A46-7539-E64D-917F-3F4C9DDBBA39}"/>
              </a:ext>
            </a:extLst>
          </p:cNvPr>
          <p:cNvCxnSpPr>
            <a:cxnSpLocks/>
          </p:cNvCxnSpPr>
          <p:nvPr/>
        </p:nvCxnSpPr>
        <p:spPr>
          <a:xfrm flipV="1">
            <a:off x="5585446" y="2606675"/>
            <a:ext cx="0" cy="19780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6" name="Straight Arrow Connector 21">
            <a:extLst>
              <a:ext uri="{FF2B5EF4-FFF2-40B4-BE49-F238E27FC236}">
                <a16:creationId xmlns:a16="http://schemas.microsoft.com/office/drawing/2014/main" id="{93834151-67A4-8D4D-B53B-9CD9F5EEAC8F}"/>
              </a:ext>
            </a:extLst>
          </p:cNvPr>
          <p:cNvCxnSpPr>
            <a:cxnSpLocks noChangeShapeType="1"/>
          </p:cNvCxnSpPr>
          <p:nvPr/>
        </p:nvCxnSpPr>
        <p:spPr bwMode="auto">
          <a:xfrm flipV="1">
            <a:off x="5929242" y="2874420"/>
            <a:ext cx="0" cy="399005"/>
          </a:xfrm>
          <a:prstGeom prst="straightConnector1">
            <a:avLst/>
          </a:prstGeom>
          <a:noFill/>
          <a:ln w="9525">
            <a:solidFill>
              <a:srgbClr val="262626"/>
            </a:solidFill>
            <a:round/>
            <a:headEnd type="none" w="sm" len="sm"/>
            <a:tailEnd type="triangle" w="sm" len="med"/>
          </a:ln>
          <a:extLst>
            <a:ext uri="{909E8E84-426E-40DD-AFC4-6F175D3DCCD1}">
              <a14:hiddenFill xmlns:a14="http://schemas.microsoft.com/office/drawing/2010/main">
                <a:noFill/>
              </a14:hiddenFill>
            </a:ext>
          </a:extLst>
        </p:spPr>
      </p:cxnSp>
      <p:cxnSp>
        <p:nvCxnSpPr>
          <p:cNvPr id="557" name="Straight Arrow Connector 21">
            <a:extLst>
              <a:ext uri="{FF2B5EF4-FFF2-40B4-BE49-F238E27FC236}">
                <a16:creationId xmlns:a16="http://schemas.microsoft.com/office/drawing/2014/main" id="{A9712EF9-22E3-544E-9521-F29DFCA3E60B}"/>
              </a:ext>
            </a:extLst>
          </p:cNvPr>
          <p:cNvCxnSpPr>
            <a:cxnSpLocks noChangeShapeType="1"/>
          </p:cNvCxnSpPr>
          <p:nvPr/>
        </p:nvCxnSpPr>
        <p:spPr bwMode="auto">
          <a:xfrm>
            <a:off x="5929242" y="3852320"/>
            <a:ext cx="0" cy="399005"/>
          </a:xfrm>
          <a:prstGeom prst="straightConnector1">
            <a:avLst/>
          </a:prstGeom>
          <a:noFill/>
          <a:ln w="9525">
            <a:solidFill>
              <a:srgbClr val="262626"/>
            </a:solidFill>
            <a:round/>
            <a:headEnd type="none" w="sm" len="sm"/>
            <a:tailEnd type="triangle" w="sm" len="med"/>
          </a:ln>
          <a:extLst>
            <a:ext uri="{909E8E84-426E-40DD-AFC4-6F175D3DCCD1}">
              <a14:hiddenFill xmlns:a14="http://schemas.microsoft.com/office/drawing/2010/main">
                <a:noFill/>
              </a14:hiddenFill>
            </a:ext>
          </a:extLst>
        </p:spPr>
      </p:cxnSp>
      <p:sp>
        <p:nvSpPr>
          <p:cNvPr id="559" name="TextBox 558">
            <a:extLst>
              <a:ext uri="{FF2B5EF4-FFF2-40B4-BE49-F238E27FC236}">
                <a16:creationId xmlns:a16="http://schemas.microsoft.com/office/drawing/2014/main" id="{C4733113-80EE-B248-BC43-8D75712155F2}"/>
              </a:ext>
            </a:extLst>
          </p:cNvPr>
          <p:cNvSpPr txBox="1"/>
          <p:nvPr/>
        </p:nvSpPr>
        <p:spPr>
          <a:xfrm>
            <a:off x="5313325" y="4350984"/>
            <a:ext cx="183503"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−6</a:t>
            </a:r>
          </a:p>
        </p:txBody>
      </p:sp>
      <p:sp>
        <p:nvSpPr>
          <p:cNvPr id="560" name="TextBox 559">
            <a:extLst>
              <a:ext uri="{FF2B5EF4-FFF2-40B4-BE49-F238E27FC236}">
                <a16:creationId xmlns:a16="http://schemas.microsoft.com/office/drawing/2014/main" id="{44B7921E-FD1D-4240-8B18-9C8C0DB531DB}"/>
              </a:ext>
            </a:extLst>
          </p:cNvPr>
          <p:cNvSpPr txBox="1"/>
          <p:nvPr/>
        </p:nvSpPr>
        <p:spPr>
          <a:xfrm>
            <a:off x="5313325" y="4211935"/>
            <a:ext cx="183503"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−5</a:t>
            </a:r>
          </a:p>
        </p:txBody>
      </p:sp>
      <p:sp>
        <p:nvSpPr>
          <p:cNvPr id="561" name="TextBox 560">
            <a:extLst>
              <a:ext uri="{FF2B5EF4-FFF2-40B4-BE49-F238E27FC236}">
                <a16:creationId xmlns:a16="http://schemas.microsoft.com/office/drawing/2014/main" id="{505C73D2-0F60-CA4B-A8EE-52A4D9EDA4BC}"/>
              </a:ext>
            </a:extLst>
          </p:cNvPr>
          <p:cNvSpPr txBox="1"/>
          <p:nvPr/>
        </p:nvSpPr>
        <p:spPr>
          <a:xfrm>
            <a:off x="5313325" y="4072886"/>
            <a:ext cx="183503"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−4</a:t>
            </a:r>
          </a:p>
        </p:txBody>
      </p:sp>
      <p:sp>
        <p:nvSpPr>
          <p:cNvPr id="562" name="TextBox 561">
            <a:extLst>
              <a:ext uri="{FF2B5EF4-FFF2-40B4-BE49-F238E27FC236}">
                <a16:creationId xmlns:a16="http://schemas.microsoft.com/office/drawing/2014/main" id="{A90FA611-7EE3-2442-9E3C-0C13996FA1A6}"/>
              </a:ext>
            </a:extLst>
          </p:cNvPr>
          <p:cNvSpPr txBox="1"/>
          <p:nvPr/>
        </p:nvSpPr>
        <p:spPr>
          <a:xfrm>
            <a:off x="5313325" y="3933837"/>
            <a:ext cx="183503"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−3</a:t>
            </a:r>
          </a:p>
        </p:txBody>
      </p:sp>
      <p:sp>
        <p:nvSpPr>
          <p:cNvPr id="563" name="TextBox 562">
            <a:extLst>
              <a:ext uri="{FF2B5EF4-FFF2-40B4-BE49-F238E27FC236}">
                <a16:creationId xmlns:a16="http://schemas.microsoft.com/office/drawing/2014/main" id="{87AAA52E-CF84-3A4D-B551-54CC3CE87014}"/>
              </a:ext>
            </a:extLst>
          </p:cNvPr>
          <p:cNvSpPr txBox="1"/>
          <p:nvPr/>
        </p:nvSpPr>
        <p:spPr>
          <a:xfrm>
            <a:off x="5313325" y="3794788"/>
            <a:ext cx="183503"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−2</a:t>
            </a:r>
          </a:p>
        </p:txBody>
      </p:sp>
      <p:sp>
        <p:nvSpPr>
          <p:cNvPr id="564" name="TextBox 563">
            <a:extLst>
              <a:ext uri="{FF2B5EF4-FFF2-40B4-BE49-F238E27FC236}">
                <a16:creationId xmlns:a16="http://schemas.microsoft.com/office/drawing/2014/main" id="{A89BF319-3D5E-2A4E-B49B-4D1E9C085148}"/>
              </a:ext>
            </a:extLst>
          </p:cNvPr>
          <p:cNvSpPr txBox="1"/>
          <p:nvPr/>
        </p:nvSpPr>
        <p:spPr>
          <a:xfrm>
            <a:off x="5313325" y="3655739"/>
            <a:ext cx="183503"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−1</a:t>
            </a:r>
          </a:p>
        </p:txBody>
      </p:sp>
      <p:sp>
        <p:nvSpPr>
          <p:cNvPr id="565" name="TextBox 564">
            <a:extLst>
              <a:ext uri="{FF2B5EF4-FFF2-40B4-BE49-F238E27FC236}">
                <a16:creationId xmlns:a16="http://schemas.microsoft.com/office/drawing/2014/main" id="{5AF25F6C-AB5A-0C4B-9A0C-3764C256DE83}"/>
              </a:ext>
            </a:extLst>
          </p:cNvPr>
          <p:cNvSpPr txBox="1"/>
          <p:nvPr/>
        </p:nvSpPr>
        <p:spPr>
          <a:xfrm>
            <a:off x="5313325" y="3516690"/>
            <a:ext cx="183503"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0</a:t>
            </a:r>
          </a:p>
        </p:txBody>
      </p:sp>
      <p:grpSp>
        <p:nvGrpSpPr>
          <p:cNvPr id="538" name="Group 537">
            <a:extLst>
              <a:ext uri="{FF2B5EF4-FFF2-40B4-BE49-F238E27FC236}">
                <a16:creationId xmlns:a16="http://schemas.microsoft.com/office/drawing/2014/main" id="{8A199F84-23ED-364F-A773-6A0A97CFE87F}"/>
              </a:ext>
            </a:extLst>
          </p:cNvPr>
          <p:cNvGrpSpPr/>
          <p:nvPr/>
        </p:nvGrpSpPr>
        <p:grpSpPr>
          <a:xfrm>
            <a:off x="9192344" y="2432565"/>
            <a:ext cx="2416016" cy="2927486"/>
            <a:chOff x="6326616" y="1062393"/>
            <a:chExt cx="2462107" cy="2807982"/>
          </a:xfrm>
        </p:grpSpPr>
        <p:grpSp>
          <p:nvGrpSpPr>
            <p:cNvPr id="539" name="Group 538">
              <a:extLst>
                <a:ext uri="{FF2B5EF4-FFF2-40B4-BE49-F238E27FC236}">
                  <a16:creationId xmlns:a16="http://schemas.microsoft.com/office/drawing/2014/main" id="{736E0C05-FB78-CC40-9D10-665C4161F584}"/>
                </a:ext>
              </a:extLst>
            </p:cNvPr>
            <p:cNvGrpSpPr/>
            <p:nvPr/>
          </p:nvGrpSpPr>
          <p:grpSpPr>
            <a:xfrm>
              <a:off x="6326616" y="1062393"/>
              <a:ext cx="2462107" cy="2785159"/>
              <a:chOff x="3262625" y="878774"/>
              <a:chExt cx="2462107" cy="2785159"/>
            </a:xfrm>
          </p:grpSpPr>
          <p:graphicFrame>
            <p:nvGraphicFramePr>
              <p:cNvPr id="571" name="Chart 570">
                <a:extLst>
                  <a:ext uri="{FF2B5EF4-FFF2-40B4-BE49-F238E27FC236}">
                    <a16:creationId xmlns:a16="http://schemas.microsoft.com/office/drawing/2014/main" id="{3C12A3C7-7920-974A-BE0E-C6D86A27E834}"/>
                  </a:ext>
                </a:extLst>
              </p:cNvPr>
              <p:cNvGraphicFramePr>
                <a:graphicFrameLocks/>
              </p:cNvGraphicFramePr>
              <p:nvPr/>
            </p:nvGraphicFramePr>
            <p:xfrm>
              <a:off x="3262625" y="1206982"/>
              <a:ext cx="2340912" cy="2456951"/>
            </p:xfrm>
            <a:graphic>
              <a:graphicData uri="http://schemas.openxmlformats.org/drawingml/2006/chart">
                <c:chart xmlns:c="http://schemas.openxmlformats.org/drawingml/2006/chart" xmlns:r="http://schemas.openxmlformats.org/officeDocument/2006/relationships" r:id="rId2"/>
              </a:graphicData>
            </a:graphic>
          </p:graphicFrame>
          <p:cxnSp>
            <p:nvCxnSpPr>
              <p:cNvPr id="572" name="Straight Connector 571">
                <a:extLst>
                  <a:ext uri="{FF2B5EF4-FFF2-40B4-BE49-F238E27FC236}">
                    <a16:creationId xmlns:a16="http://schemas.microsoft.com/office/drawing/2014/main" id="{E973F952-C508-3546-AA02-340B3FF9C4BF}"/>
                  </a:ext>
                </a:extLst>
              </p:cNvPr>
              <p:cNvCxnSpPr>
                <a:cxnSpLocks/>
              </p:cNvCxnSpPr>
              <p:nvPr/>
            </p:nvCxnSpPr>
            <p:spPr>
              <a:xfrm flipV="1">
                <a:off x="4648200" y="1232308"/>
                <a:ext cx="0" cy="146318"/>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73" name="Straight Connector 572">
                <a:extLst>
                  <a:ext uri="{FF2B5EF4-FFF2-40B4-BE49-F238E27FC236}">
                    <a16:creationId xmlns:a16="http://schemas.microsoft.com/office/drawing/2014/main" id="{A28436C8-AEF3-BB49-888A-BBB62F16B717}"/>
                  </a:ext>
                </a:extLst>
              </p:cNvPr>
              <p:cNvCxnSpPr>
                <a:cxnSpLocks/>
              </p:cNvCxnSpPr>
              <p:nvPr/>
            </p:nvCxnSpPr>
            <p:spPr>
              <a:xfrm>
                <a:off x="4648200" y="1232308"/>
                <a:ext cx="381000"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74" name="Straight Connector 573">
                <a:extLst>
                  <a:ext uri="{FF2B5EF4-FFF2-40B4-BE49-F238E27FC236}">
                    <a16:creationId xmlns:a16="http://schemas.microsoft.com/office/drawing/2014/main" id="{E5CCD2CD-43F7-0742-A01B-813D7A172304}"/>
                  </a:ext>
                </a:extLst>
              </p:cNvPr>
              <p:cNvCxnSpPr>
                <a:cxnSpLocks/>
              </p:cNvCxnSpPr>
              <p:nvPr/>
            </p:nvCxnSpPr>
            <p:spPr>
              <a:xfrm>
                <a:off x="5029200" y="1232308"/>
                <a:ext cx="0" cy="163013"/>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575" name="Rectangle 574">
                <a:extLst>
                  <a:ext uri="{FF2B5EF4-FFF2-40B4-BE49-F238E27FC236}">
                    <a16:creationId xmlns:a16="http://schemas.microsoft.com/office/drawing/2014/main" id="{EFA0D5AC-7A19-E846-90BD-59E10C0AD3AF}"/>
                  </a:ext>
                </a:extLst>
              </p:cNvPr>
              <p:cNvSpPr/>
              <p:nvPr/>
            </p:nvSpPr>
            <p:spPr>
              <a:xfrm>
                <a:off x="3839249" y="878774"/>
                <a:ext cx="1885483" cy="305115"/>
              </a:xfrm>
              <a:prstGeom prst="rect">
                <a:avLst/>
              </a:prstGeom>
            </p:spPr>
            <p:txBody>
              <a:bodyPr wrap="none">
                <a:spAutoFit/>
              </a:bodyPr>
              <a:lstStyle/>
              <a:p>
                <a:pPr algn="ctr" defTabSz="1219170" eaLnBrk="0" fontAlgn="base" hangingPunct="0">
                  <a:spcBef>
                    <a:spcPct val="0"/>
                  </a:spcBef>
                  <a:defRPr/>
                </a:pPr>
                <a:r>
                  <a:rPr lang="en-GB" sz="1467" dirty="0">
                    <a:solidFill>
                      <a:prstClr val="black"/>
                    </a:solidFill>
                    <a:latin typeface="Calibri" panose="020F0502020204030204" pitchFamily="34" charset="0"/>
                    <a:cs typeface="Calibri" panose="020F0502020204030204" pitchFamily="34" charset="0"/>
                  </a:rPr>
                  <a:t>0.6 (0.3–1.0); P &lt; 0.01</a:t>
                </a:r>
              </a:p>
            </p:txBody>
          </p:sp>
        </p:grpSp>
        <p:grpSp>
          <p:nvGrpSpPr>
            <p:cNvPr id="540" name="Group 539">
              <a:extLst>
                <a:ext uri="{FF2B5EF4-FFF2-40B4-BE49-F238E27FC236}">
                  <a16:creationId xmlns:a16="http://schemas.microsoft.com/office/drawing/2014/main" id="{88EE6813-D2A5-B046-8DE4-E48D20E3637C}"/>
                </a:ext>
              </a:extLst>
            </p:cNvPr>
            <p:cNvGrpSpPr/>
            <p:nvPr/>
          </p:nvGrpSpPr>
          <p:grpSpPr>
            <a:xfrm>
              <a:off x="7102744" y="3585063"/>
              <a:ext cx="1624931" cy="285312"/>
              <a:chOff x="5126809" y="-44366"/>
              <a:chExt cx="1624931" cy="285312"/>
            </a:xfrm>
          </p:grpSpPr>
          <p:grpSp>
            <p:nvGrpSpPr>
              <p:cNvPr id="541" name="Group 540">
                <a:extLst>
                  <a:ext uri="{FF2B5EF4-FFF2-40B4-BE49-F238E27FC236}">
                    <a16:creationId xmlns:a16="http://schemas.microsoft.com/office/drawing/2014/main" id="{BD6FFF20-D8DA-7B41-AC5C-4778F35D681C}"/>
                  </a:ext>
                </a:extLst>
              </p:cNvPr>
              <p:cNvGrpSpPr/>
              <p:nvPr/>
            </p:nvGrpSpPr>
            <p:grpSpPr>
              <a:xfrm>
                <a:off x="5126809" y="-44366"/>
                <a:ext cx="711773" cy="285312"/>
                <a:chOff x="5126809" y="-44366"/>
                <a:chExt cx="711773" cy="285312"/>
              </a:xfrm>
            </p:grpSpPr>
            <p:sp>
              <p:nvSpPr>
                <p:cNvPr id="569" name="Rectangle 568">
                  <a:extLst>
                    <a:ext uri="{FF2B5EF4-FFF2-40B4-BE49-F238E27FC236}">
                      <a16:creationId xmlns:a16="http://schemas.microsoft.com/office/drawing/2014/main" id="{9C78CCAA-C3BC-764A-9B48-7F9805884EFF}"/>
                    </a:ext>
                  </a:extLst>
                </p:cNvPr>
                <p:cNvSpPr/>
                <p:nvPr/>
              </p:nvSpPr>
              <p:spPr>
                <a:xfrm>
                  <a:off x="5126809" y="57228"/>
                  <a:ext cx="108000" cy="10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GB" sz="2400" dirty="0">
                    <a:solidFill>
                      <a:prstClr val="black"/>
                    </a:solidFill>
                    <a:latin typeface="Calibri" panose="020F0502020204030204" pitchFamily="34" charset="0"/>
                    <a:cs typeface="Calibri" panose="020F0502020204030204" pitchFamily="34" charset="0"/>
                  </a:endParaRPr>
                </a:p>
              </p:txBody>
            </p:sp>
            <p:sp>
              <p:nvSpPr>
                <p:cNvPr id="570" name="TextBox 569">
                  <a:extLst>
                    <a:ext uri="{FF2B5EF4-FFF2-40B4-BE49-F238E27FC236}">
                      <a16:creationId xmlns:a16="http://schemas.microsoft.com/office/drawing/2014/main" id="{BF93823C-4DDD-6244-8563-334E9D470FB5}"/>
                    </a:ext>
                  </a:extLst>
                </p:cNvPr>
                <p:cNvSpPr txBox="1"/>
                <p:nvPr/>
              </p:nvSpPr>
              <p:spPr>
                <a:xfrm>
                  <a:off x="5234809" y="-44366"/>
                  <a:ext cx="603773" cy="285312"/>
                </a:xfrm>
                <a:prstGeom prst="rect">
                  <a:avLst/>
                </a:prstGeom>
                <a:noFill/>
              </p:spPr>
              <p:txBody>
                <a:bodyPr wrap="none" rtlCol="0">
                  <a:spAutoFit/>
                </a:bodyPr>
                <a:lstStyle/>
                <a:p>
                  <a:pPr defTabSz="1219170" eaLnBrk="0" fontAlgn="base" hangingPunct="0">
                    <a:spcBef>
                      <a:spcPct val="0"/>
                    </a:spcBef>
                    <a:spcAft>
                      <a:spcPct val="0"/>
                    </a:spcAft>
                    <a:defRPr/>
                  </a:pPr>
                  <a:r>
                    <a:rPr lang="en-GB" sz="1333" dirty="0">
                      <a:solidFill>
                        <a:prstClr val="black"/>
                      </a:solidFill>
                      <a:latin typeface="Calibri" panose="020F0502020204030204" pitchFamily="34" charset="0"/>
                      <a:cs typeface="Calibri" panose="020F0502020204030204" pitchFamily="34" charset="0"/>
                    </a:rPr>
                    <a:t>DARO</a:t>
                  </a:r>
                </a:p>
              </p:txBody>
            </p:sp>
          </p:grpSp>
          <p:grpSp>
            <p:nvGrpSpPr>
              <p:cNvPr id="566" name="Group 565">
                <a:extLst>
                  <a:ext uri="{FF2B5EF4-FFF2-40B4-BE49-F238E27FC236}">
                    <a16:creationId xmlns:a16="http://schemas.microsoft.com/office/drawing/2014/main" id="{17B6E00F-8F08-9F4A-980A-FB0DA194DBAF}"/>
                  </a:ext>
                </a:extLst>
              </p:cNvPr>
              <p:cNvGrpSpPr/>
              <p:nvPr/>
            </p:nvGrpSpPr>
            <p:grpSpPr>
              <a:xfrm>
                <a:off x="6154972" y="-44366"/>
                <a:ext cx="596768" cy="285311"/>
                <a:chOff x="5102483" y="-44366"/>
                <a:chExt cx="596768" cy="285311"/>
              </a:xfrm>
            </p:grpSpPr>
            <p:sp>
              <p:nvSpPr>
                <p:cNvPr id="567" name="Rectangle 566">
                  <a:extLst>
                    <a:ext uri="{FF2B5EF4-FFF2-40B4-BE49-F238E27FC236}">
                      <a16:creationId xmlns:a16="http://schemas.microsoft.com/office/drawing/2014/main" id="{05DA57C6-08DF-DC4C-A12C-9F9298BF5854}"/>
                    </a:ext>
                  </a:extLst>
                </p:cNvPr>
                <p:cNvSpPr/>
                <p:nvPr/>
              </p:nvSpPr>
              <p:spPr>
                <a:xfrm>
                  <a:off x="5102483" y="57229"/>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GB" sz="2400" dirty="0">
                    <a:solidFill>
                      <a:prstClr val="black"/>
                    </a:solidFill>
                    <a:latin typeface="Calibri" panose="020F0502020204030204" pitchFamily="34" charset="0"/>
                    <a:cs typeface="Calibri" panose="020F0502020204030204" pitchFamily="34" charset="0"/>
                  </a:endParaRPr>
                </a:p>
              </p:txBody>
            </p:sp>
            <p:sp>
              <p:nvSpPr>
                <p:cNvPr id="568" name="TextBox 567">
                  <a:extLst>
                    <a:ext uri="{FF2B5EF4-FFF2-40B4-BE49-F238E27FC236}">
                      <a16:creationId xmlns:a16="http://schemas.microsoft.com/office/drawing/2014/main" id="{02EB699B-9B3C-7148-90E6-B1884B026881}"/>
                    </a:ext>
                  </a:extLst>
                </p:cNvPr>
                <p:cNvSpPr txBox="1"/>
                <p:nvPr/>
              </p:nvSpPr>
              <p:spPr>
                <a:xfrm>
                  <a:off x="5210483" y="-44366"/>
                  <a:ext cx="488768" cy="285311"/>
                </a:xfrm>
                <a:prstGeom prst="rect">
                  <a:avLst/>
                </a:prstGeom>
                <a:noFill/>
              </p:spPr>
              <p:txBody>
                <a:bodyPr wrap="none" rtlCol="0">
                  <a:spAutoFit/>
                </a:bodyPr>
                <a:lstStyle/>
                <a:p>
                  <a:pPr defTabSz="1219170" eaLnBrk="0" fontAlgn="base" hangingPunct="0">
                    <a:spcBef>
                      <a:spcPct val="0"/>
                    </a:spcBef>
                    <a:spcAft>
                      <a:spcPct val="0"/>
                    </a:spcAft>
                    <a:defRPr/>
                  </a:pPr>
                  <a:r>
                    <a:rPr lang="en-GB" sz="1333" dirty="0">
                      <a:solidFill>
                        <a:prstClr val="black"/>
                      </a:solidFill>
                      <a:latin typeface="Calibri" panose="020F0502020204030204" pitchFamily="34" charset="0"/>
                      <a:cs typeface="Calibri" panose="020F0502020204030204" pitchFamily="34" charset="0"/>
                    </a:rPr>
                    <a:t>PBO</a:t>
                  </a:r>
                </a:p>
              </p:txBody>
            </p:sp>
          </p:grpSp>
        </p:grpSp>
      </p:grpSp>
      <p:sp>
        <p:nvSpPr>
          <p:cNvPr id="576" name="TextBox 575">
            <a:extLst>
              <a:ext uri="{FF2B5EF4-FFF2-40B4-BE49-F238E27FC236}">
                <a16:creationId xmlns:a16="http://schemas.microsoft.com/office/drawing/2014/main" id="{0E51AEC6-DECD-0546-B39D-D96D6EA8D1E5}"/>
              </a:ext>
            </a:extLst>
          </p:cNvPr>
          <p:cNvSpPr txBox="1"/>
          <p:nvPr/>
        </p:nvSpPr>
        <p:spPr>
          <a:xfrm>
            <a:off x="9324567" y="1585967"/>
            <a:ext cx="2217345" cy="789896"/>
          </a:xfrm>
          <a:prstGeom prst="rect">
            <a:avLst/>
          </a:prstGeom>
          <a:noFill/>
        </p:spPr>
        <p:txBody>
          <a:bodyPr wrap="square" rtlCol="0">
            <a:spAutoFit/>
          </a:bodyPr>
          <a:lstStyle/>
          <a:p>
            <a:pPr algn="ctr" defTabSz="914332" eaLnBrk="0" fontAlgn="base" hangingPunct="0">
              <a:spcBef>
                <a:spcPct val="0"/>
              </a:spcBef>
              <a:spcAft>
                <a:spcPct val="0"/>
              </a:spcAft>
              <a:defRPr/>
            </a:pPr>
            <a:r>
              <a:rPr lang="en-GB" sz="2400" b="1" dirty="0">
                <a:latin typeface="Calibri" panose="020F0502020204030204" pitchFamily="34" charset="0"/>
                <a:ea typeface="ＭＳ Ｐゴシック" charset="-128"/>
                <a:cs typeface="Calibri" panose="020F0502020204030204" pitchFamily="34" charset="0"/>
              </a:rPr>
              <a:t>ARAMIS</a:t>
            </a:r>
            <a:r>
              <a:rPr lang="en-GB" sz="2400" b="1" baseline="30000" dirty="0">
                <a:latin typeface="Calibri" panose="020F0502020204030204" pitchFamily="34" charset="0"/>
                <a:ea typeface="ＭＳ Ｐゴシック" charset="-128"/>
                <a:cs typeface="Calibri" panose="020F0502020204030204" pitchFamily="34" charset="0"/>
              </a:rPr>
              <a:t>3</a:t>
            </a:r>
          </a:p>
          <a:p>
            <a:pPr algn="ctr" defTabSz="914332" eaLnBrk="0" fontAlgn="base" hangingPunct="0">
              <a:spcBef>
                <a:spcPct val="0"/>
              </a:spcBef>
              <a:spcAft>
                <a:spcPct val="0"/>
              </a:spcAft>
              <a:defRPr/>
            </a:pPr>
            <a:r>
              <a:rPr lang="en-GB" sz="2133" dirty="0">
                <a:latin typeface="Calibri" panose="020F0502020204030204" pitchFamily="34" charset="0"/>
                <a:ea typeface="ＭＳ Ｐゴシック" charset="-128"/>
                <a:cs typeface="Calibri" panose="020F0502020204030204" pitchFamily="34" charset="0"/>
              </a:rPr>
              <a:t>FACT-P PCS</a:t>
            </a:r>
          </a:p>
        </p:txBody>
      </p:sp>
      <p:cxnSp>
        <p:nvCxnSpPr>
          <p:cNvPr id="6" name="Straight Connector 5">
            <a:extLst>
              <a:ext uri="{FF2B5EF4-FFF2-40B4-BE49-F238E27FC236}">
                <a16:creationId xmlns:a16="http://schemas.microsoft.com/office/drawing/2014/main" id="{DDD18013-CF23-FD43-9B16-B4B85225B1F2}"/>
              </a:ext>
            </a:extLst>
          </p:cNvPr>
          <p:cNvCxnSpPr/>
          <p:nvPr/>
        </p:nvCxnSpPr>
        <p:spPr>
          <a:xfrm flipV="1">
            <a:off x="5581292" y="4569647"/>
            <a:ext cx="339265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D2C9153E-7BCC-0243-9253-8F1D8C56F15A}"/>
              </a:ext>
            </a:extLst>
          </p:cNvPr>
          <p:cNvCxnSpPr/>
          <p:nvPr/>
        </p:nvCxnSpPr>
        <p:spPr>
          <a:xfrm flipV="1">
            <a:off x="8736057"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268FF14-EF7B-4D23-BC7A-FD697EADB3D2}"/>
              </a:ext>
            </a:extLst>
          </p:cNvPr>
          <p:cNvSpPr txBox="1"/>
          <p:nvPr/>
        </p:nvSpPr>
        <p:spPr>
          <a:xfrm>
            <a:off x="1055918" y="5632454"/>
            <a:ext cx="3295646" cy="338554"/>
          </a:xfrm>
          <a:prstGeom prst="rect">
            <a:avLst/>
          </a:prstGeom>
          <a:noFill/>
        </p:spPr>
        <p:txBody>
          <a:bodyPr wrap="none" rtlCol="0">
            <a:spAutoFit/>
          </a:bodyPr>
          <a:lstStyle/>
          <a:p>
            <a:r>
              <a:rPr lang="en-GB" sz="1600" b="0" i="0" dirty="0">
                <a:solidFill>
                  <a:srgbClr val="333333"/>
                </a:solidFill>
                <a:effectLst/>
                <a:latin typeface="titillium web"/>
              </a:rPr>
              <a:t>(cycle 21 p=0.014, cycle 25 p=0.0009)</a:t>
            </a:r>
            <a:endParaRPr lang="en-GB" sz="1600" dirty="0">
              <a:solidFill>
                <a:srgbClr val="505050"/>
              </a:solidFill>
              <a:latin typeface="Aileron" charset="0"/>
              <a:ea typeface="Aileron" charset="0"/>
              <a:cs typeface="Aileron" charset="0"/>
            </a:endParaRPr>
          </a:p>
        </p:txBody>
      </p:sp>
      <p:sp>
        <p:nvSpPr>
          <p:cNvPr id="119" name="TextBox 118">
            <a:extLst>
              <a:ext uri="{FF2B5EF4-FFF2-40B4-BE49-F238E27FC236}">
                <a16:creationId xmlns:a16="http://schemas.microsoft.com/office/drawing/2014/main" id="{18B12F75-B4B5-644F-99DD-42312DF75CC3}"/>
              </a:ext>
            </a:extLst>
          </p:cNvPr>
          <p:cNvSpPr txBox="1"/>
          <p:nvPr/>
        </p:nvSpPr>
        <p:spPr>
          <a:xfrm>
            <a:off x="587664" y="4992168"/>
            <a:ext cx="633186" cy="369332"/>
          </a:xfrm>
          <a:prstGeom prst="rect">
            <a:avLst/>
          </a:prstGeom>
          <a:noFill/>
        </p:spPr>
        <p:txBody>
          <a:bodyPr wrap="none" lIns="0" tIns="0" rIns="0" bIns="0" rtlCol="0">
            <a:spAutoFit/>
          </a:bodyPr>
          <a:lstStyle/>
          <a:p>
            <a:pPr algn="r" defTabSz="609555" eaLnBrk="0" fontAlgn="base" hangingPunct="0">
              <a:spcBef>
                <a:spcPct val="0"/>
              </a:spcBef>
              <a:spcAft>
                <a:spcPct val="0"/>
              </a:spcAft>
              <a:defRPr/>
            </a:pPr>
            <a:r>
              <a:rPr lang="en-GB" sz="800" b="1" dirty="0">
                <a:solidFill>
                  <a:prstClr val="black"/>
                </a:solidFill>
                <a:latin typeface="Calibri" panose="020F0502020204030204" pitchFamily="34" charset="0"/>
                <a:ea typeface="ＭＳ Ｐゴシック" charset="-128"/>
                <a:cs typeface="Calibri" panose="020F0502020204030204" pitchFamily="34" charset="0"/>
              </a:rPr>
              <a:t>Number at risk</a:t>
            </a:r>
          </a:p>
          <a:p>
            <a:pPr algn="r" defTabSz="609555" eaLnBrk="0" fontAlgn="base" hangingPunct="0">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APA</a:t>
            </a:r>
          </a:p>
          <a:p>
            <a:pPr algn="r" defTabSz="609555" eaLnBrk="0" fontAlgn="base" hangingPunct="0">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Placebo</a:t>
            </a:r>
          </a:p>
        </p:txBody>
      </p:sp>
      <p:sp>
        <p:nvSpPr>
          <p:cNvPr id="120" name="TextBox 119">
            <a:extLst>
              <a:ext uri="{FF2B5EF4-FFF2-40B4-BE49-F238E27FC236}">
                <a16:creationId xmlns:a16="http://schemas.microsoft.com/office/drawing/2014/main" id="{AC530643-8B73-2944-BB77-0E39DB0BC5DB}"/>
              </a:ext>
            </a:extLst>
          </p:cNvPr>
          <p:cNvSpPr txBox="1"/>
          <p:nvPr/>
        </p:nvSpPr>
        <p:spPr>
          <a:xfrm>
            <a:off x="846247" y="4445587"/>
            <a:ext cx="305291"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−8.0</a:t>
            </a:r>
          </a:p>
        </p:txBody>
      </p:sp>
      <p:cxnSp>
        <p:nvCxnSpPr>
          <p:cNvPr id="121" name="Straight Connector 120">
            <a:extLst>
              <a:ext uri="{FF2B5EF4-FFF2-40B4-BE49-F238E27FC236}">
                <a16:creationId xmlns:a16="http://schemas.microsoft.com/office/drawing/2014/main" id="{D0A3C5EC-B417-F140-91D0-E8EC239B7AA2}"/>
              </a:ext>
            </a:extLst>
          </p:cNvPr>
          <p:cNvCxnSpPr/>
          <p:nvPr/>
        </p:nvCxnSpPr>
        <p:spPr>
          <a:xfrm flipV="1">
            <a:off x="1439560"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D19A9D65-5206-B14E-AD40-288B0D4E8B19}"/>
              </a:ext>
            </a:extLst>
          </p:cNvPr>
          <p:cNvCxnSpPr/>
          <p:nvPr/>
        </p:nvCxnSpPr>
        <p:spPr>
          <a:xfrm flipV="1">
            <a:off x="1537985"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27C1BFDC-B8A1-9447-922D-24E841958D03}"/>
              </a:ext>
            </a:extLst>
          </p:cNvPr>
          <p:cNvCxnSpPr/>
          <p:nvPr/>
        </p:nvCxnSpPr>
        <p:spPr>
          <a:xfrm flipV="1">
            <a:off x="2920135"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9C930140-71A1-B34D-9519-152BBB983CDF}"/>
              </a:ext>
            </a:extLst>
          </p:cNvPr>
          <p:cNvCxnSpPr/>
          <p:nvPr/>
        </p:nvCxnSpPr>
        <p:spPr>
          <a:xfrm flipV="1">
            <a:off x="3320387"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F648C24E-6D19-304B-8281-BDB6453FC814}"/>
              </a:ext>
            </a:extLst>
          </p:cNvPr>
          <p:cNvCxnSpPr/>
          <p:nvPr/>
        </p:nvCxnSpPr>
        <p:spPr>
          <a:xfrm flipV="1">
            <a:off x="3717465"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27EC5154-BF55-3549-9845-2E3795AF2E48}"/>
              </a:ext>
            </a:extLst>
          </p:cNvPr>
          <p:cNvCxnSpPr/>
          <p:nvPr/>
        </p:nvCxnSpPr>
        <p:spPr>
          <a:xfrm flipV="1">
            <a:off x="4111367"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D21EEDEE-2BF2-F74D-A67D-6AAE259DC1DA}"/>
              </a:ext>
            </a:extLst>
          </p:cNvPr>
          <p:cNvSpPr txBox="1"/>
          <p:nvPr/>
        </p:nvSpPr>
        <p:spPr>
          <a:xfrm>
            <a:off x="1399363" y="4646609"/>
            <a:ext cx="6892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2</a:t>
            </a:r>
          </a:p>
        </p:txBody>
      </p:sp>
      <p:sp>
        <p:nvSpPr>
          <p:cNvPr id="128" name="TextBox 127">
            <a:extLst>
              <a:ext uri="{FF2B5EF4-FFF2-40B4-BE49-F238E27FC236}">
                <a16:creationId xmlns:a16="http://schemas.microsoft.com/office/drawing/2014/main" id="{654003BE-4C1B-E546-96F8-8483D4C05366}"/>
              </a:ext>
            </a:extLst>
          </p:cNvPr>
          <p:cNvSpPr txBox="1"/>
          <p:nvPr/>
        </p:nvSpPr>
        <p:spPr>
          <a:xfrm>
            <a:off x="1504336" y="4646609"/>
            <a:ext cx="6892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3</a:t>
            </a:r>
          </a:p>
        </p:txBody>
      </p:sp>
      <p:sp>
        <p:nvSpPr>
          <p:cNvPr id="129" name="TextBox 128">
            <a:extLst>
              <a:ext uri="{FF2B5EF4-FFF2-40B4-BE49-F238E27FC236}">
                <a16:creationId xmlns:a16="http://schemas.microsoft.com/office/drawing/2014/main" id="{5475A289-FE80-1740-A709-CAF47BD70D96}"/>
              </a:ext>
            </a:extLst>
          </p:cNvPr>
          <p:cNvSpPr txBox="1"/>
          <p:nvPr/>
        </p:nvSpPr>
        <p:spPr>
          <a:xfrm>
            <a:off x="2844851" y="4646609"/>
            <a:ext cx="13785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17</a:t>
            </a:r>
          </a:p>
        </p:txBody>
      </p:sp>
      <p:sp>
        <p:nvSpPr>
          <p:cNvPr id="130" name="TextBox 129">
            <a:extLst>
              <a:ext uri="{FF2B5EF4-FFF2-40B4-BE49-F238E27FC236}">
                <a16:creationId xmlns:a16="http://schemas.microsoft.com/office/drawing/2014/main" id="{8D378123-8983-C54C-9E87-8A6AF1AA9E4B}"/>
              </a:ext>
            </a:extLst>
          </p:cNvPr>
          <p:cNvSpPr txBox="1"/>
          <p:nvPr/>
        </p:nvSpPr>
        <p:spPr>
          <a:xfrm>
            <a:off x="3248277" y="4646609"/>
            <a:ext cx="13785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21</a:t>
            </a:r>
          </a:p>
        </p:txBody>
      </p:sp>
      <p:sp>
        <p:nvSpPr>
          <p:cNvPr id="131" name="TextBox 130">
            <a:extLst>
              <a:ext uri="{FF2B5EF4-FFF2-40B4-BE49-F238E27FC236}">
                <a16:creationId xmlns:a16="http://schemas.microsoft.com/office/drawing/2014/main" id="{1D6A70DF-A55E-C044-A3FC-F0AEE1221A52}"/>
              </a:ext>
            </a:extLst>
          </p:cNvPr>
          <p:cNvSpPr txBox="1"/>
          <p:nvPr/>
        </p:nvSpPr>
        <p:spPr>
          <a:xfrm>
            <a:off x="3642180" y="4646609"/>
            <a:ext cx="13785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25</a:t>
            </a:r>
          </a:p>
        </p:txBody>
      </p:sp>
      <p:sp>
        <p:nvSpPr>
          <p:cNvPr id="132" name="TextBox 131">
            <a:extLst>
              <a:ext uri="{FF2B5EF4-FFF2-40B4-BE49-F238E27FC236}">
                <a16:creationId xmlns:a16="http://schemas.microsoft.com/office/drawing/2014/main" id="{389A1158-D7E5-AB43-A825-86843E576C12}"/>
              </a:ext>
            </a:extLst>
          </p:cNvPr>
          <p:cNvSpPr txBox="1"/>
          <p:nvPr/>
        </p:nvSpPr>
        <p:spPr>
          <a:xfrm>
            <a:off x="4042429" y="4646609"/>
            <a:ext cx="13785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29</a:t>
            </a:r>
          </a:p>
        </p:txBody>
      </p:sp>
      <p:sp>
        <p:nvSpPr>
          <p:cNvPr id="133" name="TextBox 132">
            <a:extLst>
              <a:ext uri="{FF2B5EF4-FFF2-40B4-BE49-F238E27FC236}">
                <a16:creationId xmlns:a16="http://schemas.microsoft.com/office/drawing/2014/main" id="{7486903A-FAA9-BA4D-B3DA-71BB415DB33F}"/>
              </a:ext>
            </a:extLst>
          </p:cNvPr>
          <p:cNvSpPr txBox="1"/>
          <p:nvPr/>
        </p:nvSpPr>
        <p:spPr>
          <a:xfrm>
            <a:off x="4439615" y="4646609"/>
            <a:ext cx="13785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33</a:t>
            </a:r>
          </a:p>
        </p:txBody>
      </p:sp>
      <p:cxnSp>
        <p:nvCxnSpPr>
          <p:cNvPr id="135" name="Straight Connector 134">
            <a:extLst>
              <a:ext uri="{FF2B5EF4-FFF2-40B4-BE49-F238E27FC236}">
                <a16:creationId xmlns:a16="http://schemas.microsoft.com/office/drawing/2014/main" id="{7B30663A-D4F5-7243-8F63-3144BD9B938D}"/>
              </a:ext>
            </a:extLst>
          </p:cNvPr>
          <p:cNvCxnSpPr>
            <a:cxnSpLocks/>
          </p:cNvCxnSpPr>
          <p:nvPr/>
        </p:nvCxnSpPr>
        <p:spPr>
          <a:xfrm rot="16200000" flipV="1">
            <a:off x="1215333" y="450145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3AC26A87-6877-EE4F-82A9-496767637C80}"/>
              </a:ext>
            </a:extLst>
          </p:cNvPr>
          <p:cNvCxnSpPr>
            <a:cxnSpLocks/>
          </p:cNvCxnSpPr>
          <p:nvPr/>
        </p:nvCxnSpPr>
        <p:spPr>
          <a:xfrm flipV="1">
            <a:off x="1240156" y="2416175"/>
            <a:ext cx="0" cy="2155826"/>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55192020-5F13-1748-855E-3D1D93B9F6C1}"/>
              </a:ext>
            </a:extLst>
          </p:cNvPr>
          <p:cNvCxnSpPr>
            <a:cxnSpLocks/>
          </p:cNvCxnSpPr>
          <p:nvPr/>
        </p:nvCxnSpPr>
        <p:spPr>
          <a:xfrm>
            <a:off x="1245527" y="4569647"/>
            <a:ext cx="3323298" cy="0"/>
          </a:xfrm>
          <a:prstGeom prst="line">
            <a:avLst/>
          </a:prstGeom>
          <a:ln w="9525">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13115EDC-3483-544E-97F6-C7E50D319467}"/>
              </a:ext>
            </a:extLst>
          </p:cNvPr>
          <p:cNvCxnSpPr/>
          <p:nvPr/>
        </p:nvCxnSpPr>
        <p:spPr>
          <a:xfrm flipV="1">
            <a:off x="4508242"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17439A17-F437-6A4C-944D-42F9D50E951B}"/>
              </a:ext>
            </a:extLst>
          </p:cNvPr>
          <p:cNvCxnSpPr/>
          <p:nvPr/>
        </p:nvCxnSpPr>
        <p:spPr>
          <a:xfrm flipV="1">
            <a:off x="1636410"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4F375E46-3BB8-1D41-8064-CDD5D9B44D35}"/>
              </a:ext>
            </a:extLst>
          </p:cNvPr>
          <p:cNvSpPr txBox="1"/>
          <p:nvPr/>
        </p:nvSpPr>
        <p:spPr>
          <a:xfrm>
            <a:off x="1602761" y="4646609"/>
            <a:ext cx="6892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4</a:t>
            </a:r>
          </a:p>
        </p:txBody>
      </p:sp>
      <p:cxnSp>
        <p:nvCxnSpPr>
          <p:cNvPr id="142" name="Straight Connector 141">
            <a:extLst>
              <a:ext uri="{FF2B5EF4-FFF2-40B4-BE49-F238E27FC236}">
                <a16:creationId xmlns:a16="http://schemas.microsoft.com/office/drawing/2014/main" id="{AB3B64B2-F098-DB47-9025-0A1FDEFC3A2D}"/>
              </a:ext>
            </a:extLst>
          </p:cNvPr>
          <p:cNvCxnSpPr/>
          <p:nvPr/>
        </p:nvCxnSpPr>
        <p:spPr>
          <a:xfrm flipV="1">
            <a:off x="1732475"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CCAD483D-CC05-0A4B-906C-0FC0178D412A}"/>
              </a:ext>
            </a:extLst>
          </p:cNvPr>
          <p:cNvSpPr txBox="1"/>
          <p:nvPr/>
        </p:nvSpPr>
        <p:spPr>
          <a:xfrm>
            <a:off x="1698011" y="4646609"/>
            <a:ext cx="6892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5</a:t>
            </a:r>
          </a:p>
        </p:txBody>
      </p:sp>
      <p:cxnSp>
        <p:nvCxnSpPr>
          <p:cNvPr id="144" name="Straight Connector 143">
            <a:extLst>
              <a:ext uri="{FF2B5EF4-FFF2-40B4-BE49-F238E27FC236}">
                <a16:creationId xmlns:a16="http://schemas.microsoft.com/office/drawing/2014/main" id="{584DF6C9-0ABF-1048-A4E1-A20A7D1F2510}"/>
              </a:ext>
            </a:extLst>
          </p:cNvPr>
          <p:cNvCxnSpPr/>
          <p:nvPr/>
        </p:nvCxnSpPr>
        <p:spPr>
          <a:xfrm flipV="1">
            <a:off x="1830900"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45AE635C-90BA-6046-8F82-5EBEDF080F33}"/>
              </a:ext>
            </a:extLst>
          </p:cNvPr>
          <p:cNvSpPr txBox="1"/>
          <p:nvPr/>
        </p:nvSpPr>
        <p:spPr>
          <a:xfrm>
            <a:off x="1796436" y="4646609"/>
            <a:ext cx="6892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6</a:t>
            </a:r>
          </a:p>
        </p:txBody>
      </p:sp>
      <p:cxnSp>
        <p:nvCxnSpPr>
          <p:cNvPr id="146" name="Straight Connector 145">
            <a:extLst>
              <a:ext uri="{FF2B5EF4-FFF2-40B4-BE49-F238E27FC236}">
                <a16:creationId xmlns:a16="http://schemas.microsoft.com/office/drawing/2014/main" id="{F0904F13-6A11-5F48-8964-2B9D804098FF}"/>
              </a:ext>
            </a:extLst>
          </p:cNvPr>
          <p:cNvCxnSpPr/>
          <p:nvPr/>
        </p:nvCxnSpPr>
        <p:spPr>
          <a:xfrm flipV="1">
            <a:off x="1932500"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9FD5796E-211C-BD44-8A0E-28BEBD10AEBA}"/>
              </a:ext>
            </a:extLst>
          </p:cNvPr>
          <p:cNvSpPr txBox="1"/>
          <p:nvPr/>
        </p:nvSpPr>
        <p:spPr>
          <a:xfrm>
            <a:off x="1898036" y="4646609"/>
            <a:ext cx="6892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7</a:t>
            </a:r>
          </a:p>
        </p:txBody>
      </p:sp>
      <p:cxnSp>
        <p:nvCxnSpPr>
          <p:cNvPr id="148" name="Straight Connector 147">
            <a:extLst>
              <a:ext uri="{FF2B5EF4-FFF2-40B4-BE49-F238E27FC236}">
                <a16:creationId xmlns:a16="http://schemas.microsoft.com/office/drawing/2014/main" id="{5BB99287-105F-0E4E-A9EA-7A0F1870ED08}"/>
              </a:ext>
            </a:extLst>
          </p:cNvPr>
          <p:cNvCxnSpPr/>
          <p:nvPr/>
        </p:nvCxnSpPr>
        <p:spPr>
          <a:xfrm flipV="1">
            <a:off x="2129350"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E979BB7E-FC3A-9E43-8037-21180054FAB9}"/>
              </a:ext>
            </a:extLst>
          </p:cNvPr>
          <p:cNvSpPr txBox="1"/>
          <p:nvPr/>
        </p:nvSpPr>
        <p:spPr>
          <a:xfrm>
            <a:off x="2094886" y="4646609"/>
            <a:ext cx="6892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9</a:t>
            </a:r>
          </a:p>
        </p:txBody>
      </p:sp>
      <p:cxnSp>
        <p:nvCxnSpPr>
          <p:cNvPr id="150" name="Straight Connector 149">
            <a:extLst>
              <a:ext uri="{FF2B5EF4-FFF2-40B4-BE49-F238E27FC236}">
                <a16:creationId xmlns:a16="http://schemas.microsoft.com/office/drawing/2014/main" id="{8B362AD9-6458-C544-9826-AED661E262CC}"/>
              </a:ext>
            </a:extLst>
          </p:cNvPr>
          <p:cNvCxnSpPr/>
          <p:nvPr/>
        </p:nvCxnSpPr>
        <p:spPr>
          <a:xfrm flipV="1">
            <a:off x="2329375"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E1D8C821-1FA7-5E42-8C13-C30805DCD4C5}"/>
              </a:ext>
            </a:extLst>
          </p:cNvPr>
          <p:cNvSpPr txBox="1"/>
          <p:nvPr/>
        </p:nvSpPr>
        <p:spPr>
          <a:xfrm>
            <a:off x="2260446" y="4646609"/>
            <a:ext cx="13785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11</a:t>
            </a:r>
          </a:p>
        </p:txBody>
      </p:sp>
      <p:cxnSp>
        <p:nvCxnSpPr>
          <p:cNvPr id="152" name="Straight Connector 151">
            <a:extLst>
              <a:ext uri="{FF2B5EF4-FFF2-40B4-BE49-F238E27FC236}">
                <a16:creationId xmlns:a16="http://schemas.microsoft.com/office/drawing/2014/main" id="{E35C7429-6715-7B4E-AC7E-3EB19CC196E4}"/>
              </a:ext>
            </a:extLst>
          </p:cNvPr>
          <p:cNvCxnSpPr/>
          <p:nvPr/>
        </p:nvCxnSpPr>
        <p:spPr>
          <a:xfrm flipV="1">
            <a:off x="2526225" y="4571305"/>
            <a:ext cx="0" cy="49645"/>
          </a:xfrm>
          <a:prstGeom prst="line">
            <a:avLst/>
          </a:prstGeom>
          <a:ln w="9525" cmpd="sng">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79797BC4-9D0B-2345-8659-AFD4E172FB94}"/>
              </a:ext>
            </a:extLst>
          </p:cNvPr>
          <p:cNvSpPr txBox="1"/>
          <p:nvPr/>
        </p:nvSpPr>
        <p:spPr>
          <a:xfrm>
            <a:off x="2457296" y="4646609"/>
            <a:ext cx="137859" cy="164212"/>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13</a:t>
            </a:r>
          </a:p>
        </p:txBody>
      </p:sp>
      <p:sp>
        <p:nvSpPr>
          <p:cNvPr id="154" name="TextBox 153">
            <a:extLst>
              <a:ext uri="{FF2B5EF4-FFF2-40B4-BE49-F238E27FC236}">
                <a16:creationId xmlns:a16="http://schemas.microsoft.com/office/drawing/2014/main" id="{E559A9E0-4B09-0341-AAFD-CDE0CEE839B5}"/>
              </a:ext>
            </a:extLst>
          </p:cNvPr>
          <p:cNvSpPr txBox="1"/>
          <p:nvPr/>
        </p:nvSpPr>
        <p:spPr>
          <a:xfrm>
            <a:off x="846247" y="3982037"/>
            <a:ext cx="305291"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−6.0</a:t>
            </a:r>
          </a:p>
        </p:txBody>
      </p:sp>
      <p:cxnSp>
        <p:nvCxnSpPr>
          <p:cNvPr id="155" name="Straight Connector 154">
            <a:extLst>
              <a:ext uri="{FF2B5EF4-FFF2-40B4-BE49-F238E27FC236}">
                <a16:creationId xmlns:a16="http://schemas.microsoft.com/office/drawing/2014/main" id="{96210824-B86F-8346-BBA8-1B69E2CF8D2F}"/>
              </a:ext>
            </a:extLst>
          </p:cNvPr>
          <p:cNvCxnSpPr>
            <a:cxnSpLocks/>
          </p:cNvCxnSpPr>
          <p:nvPr/>
        </p:nvCxnSpPr>
        <p:spPr>
          <a:xfrm rot="16200000" flipV="1">
            <a:off x="1215333" y="403790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id="{C296908C-927D-8F47-AC70-1BBE2D3E2227}"/>
              </a:ext>
            </a:extLst>
          </p:cNvPr>
          <p:cNvSpPr txBox="1"/>
          <p:nvPr/>
        </p:nvSpPr>
        <p:spPr>
          <a:xfrm>
            <a:off x="846247" y="3518487"/>
            <a:ext cx="305291"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−4.0</a:t>
            </a:r>
          </a:p>
        </p:txBody>
      </p:sp>
      <p:cxnSp>
        <p:nvCxnSpPr>
          <p:cNvPr id="157" name="Straight Connector 156">
            <a:extLst>
              <a:ext uri="{FF2B5EF4-FFF2-40B4-BE49-F238E27FC236}">
                <a16:creationId xmlns:a16="http://schemas.microsoft.com/office/drawing/2014/main" id="{E4A47EA2-3623-5449-95E8-793FB4327C85}"/>
              </a:ext>
            </a:extLst>
          </p:cNvPr>
          <p:cNvCxnSpPr>
            <a:cxnSpLocks/>
          </p:cNvCxnSpPr>
          <p:nvPr/>
        </p:nvCxnSpPr>
        <p:spPr>
          <a:xfrm rot="16200000" flipV="1">
            <a:off x="1215333" y="3574355"/>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F6AD01D4-2FCE-0242-9EA8-DA9E4DCADA99}"/>
              </a:ext>
            </a:extLst>
          </p:cNvPr>
          <p:cNvSpPr txBox="1"/>
          <p:nvPr/>
        </p:nvSpPr>
        <p:spPr>
          <a:xfrm>
            <a:off x="846247" y="3058112"/>
            <a:ext cx="305291"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−2.0</a:t>
            </a:r>
          </a:p>
        </p:txBody>
      </p:sp>
      <p:cxnSp>
        <p:nvCxnSpPr>
          <p:cNvPr id="159" name="Straight Connector 158">
            <a:extLst>
              <a:ext uri="{FF2B5EF4-FFF2-40B4-BE49-F238E27FC236}">
                <a16:creationId xmlns:a16="http://schemas.microsoft.com/office/drawing/2014/main" id="{FA47887C-5737-3949-869D-3E134274C8E0}"/>
              </a:ext>
            </a:extLst>
          </p:cNvPr>
          <p:cNvCxnSpPr>
            <a:cxnSpLocks/>
          </p:cNvCxnSpPr>
          <p:nvPr/>
        </p:nvCxnSpPr>
        <p:spPr>
          <a:xfrm rot="16200000" flipV="1">
            <a:off x="1215333" y="3113980"/>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0" name="TextBox 159">
            <a:extLst>
              <a:ext uri="{FF2B5EF4-FFF2-40B4-BE49-F238E27FC236}">
                <a16:creationId xmlns:a16="http://schemas.microsoft.com/office/drawing/2014/main" id="{18E69BD7-4C23-0945-997F-76299EAA5E10}"/>
              </a:ext>
            </a:extLst>
          </p:cNvPr>
          <p:cNvSpPr txBox="1"/>
          <p:nvPr/>
        </p:nvSpPr>
        <p:spPr>
          <a:xfrm>
            <a:off x="846247" y="2594562"/>
            <a:ext cx="305291" cy="164212"/>
          </a:xfrm>
          <a:prstGeom prst="rect">
            <a:avLst/>
          </a:prstGeom>
          <a:noFill/>
        </p:spPr>
        <p:txBody>
          <a:bodyPr wrap="square" lIns="0" tIns="0" rIns="0" bIns="0" rtlCol="0" anchor="ctr">
            <a:spAutoFit/>
          </a:bodyPr>
          <a:lstStyle/>
          <a:p>
            <a:pPr algn="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−0.0</a:t>
            </a:r>
          </a:p>
        </p:txBody>
      </p:sp>
      <p:cxnSp>
        <p:nvCxnSpPr>
          <p:cNvPr id="161" name="Straight Connector 160">
            <a:extLst>
              <a:ext uri="{FF2B5EF4-FFF2-40B4-BE49-F238E27FC236}">
                <a16:creationId xmlns:a16="http://schemas.microsoft.com/office/drawing/2014/main" id="{E6FB5AD5-74DD-2749-85A4-2D88933BC36F}"/>
              </a:ext>
            </a:extLst>
          </p:cNvPr>
          <p:cNvCxnSpPr>
            <a:cxnSpLocks/>
          </p:cNvCxnSpPr>
          <p:nvPr/>
        </p:nvCxnSpPr>
        <p:spPr>
          <a:xfrm rot="16200000" flipV="1">
            <a:off x="1215333" y="2650430"/>
            <a:ext cx="0" cy="4964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TextBox 162">
            <a:extLst>
              <a:ext uri="{FF2B5EF4-FFF2-40B4-BE49-F238E27FC236}">
                <a16:creationId xmlns:a16="http://schemas.microsoft.com/office/drawing/2014/main" id="{0CA4352E-4F8D-4647-9CB0-010C70AD70CE}"/>
              </a:ext>
            </a:extLst>
          </p:cNvPr>
          <p:cNvSpPr txBox="1"/>
          <p:nvPr/>
        </p:nvSpPr>
        <p:spPr>
          <a:xfrm>
            <a:off x="2559504" y="4804444"/>
            <a:ext cx="727443" cy="184666"/>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200" b="1" dirty="0">
                <a:solidFill>
                  <a:prstClr val="black"/>
                </a:solidFill>
                <a:latin typeface="Calibri" panose="020F0502020204030204" pitchFamily="34" charset="0"/>
                <a:ea typeface="ＭＳ Ｐゴシック" charset="-128"/>
                <a:cs typeface="Calibri" panose="020F0502020204030204" pitchFamily="34" charset="0"/>
              </a:rPr>
              <a:t>Visit (cycle)</a:t>
            </a:r>
          </a:p>
        </p:txBody>
      </p:sp>
      <p:sp>
        <p:nvSpPr>
          <p:cNvPr id="164" name="TextBox 163">
            <a:extLst>
              <a:ext uri="{FF2B5EF4-FFF2-40B4-BE49-F238E27FC236}">
                <a16:creationId xmlns:a16="http://schemas.microsoft.com/office/drawing/2014/main" id="{E1275823-2D3E-EB47-84F5-73CC07889819}"/>
              </a:ext>
            </a:extLst>
          </p:cNvPr>
          <p:cNvSpPr txBox="1"/>
          <p:nvPr/>
        </p:nvSpPr>
        <p:spPr>
          <a:xfrm rot="16200000">
            <a:off x="388194" y="3500233"/>
            <a:ext cx="765466" cy="184666"/>
          </a:xfrm>
          <a:prstGeom prst="rect">
            <a:avLst/>
          </a:prstGeom>
          <a:noFill/>
        </p:spPr>
        <p:txBody>
          <a:bodyPr wrap="none" lIns="0" tIns="0" rIns="0" bIns="0" rtlCol="0" anchor="t" anchorCtr="0">
            <a:spAutoFit/>
          </a:bodyPr>
          <a:lstStyle/>
          <a:p>
            <a:pPr algn="ctr" defTabSz="609555" eaLnBrk="0" fontAlgn="base" hangingPunct="0">
              <a:spcBef>
                <a:spcPct val="0"/>
              </a:spcBef>
              <a:spcAft>
                <a:spcPct val="0"/>
              </a:spcAft>
              <a:defRPr/>
            </a:pPr>
            <a:r>
              <a:rPr lang="en-GB" sz="1200" b="1" dirty="0">
                <a:solidFill>
                  <a:prstClr val="black"/>
                </a:solidFill>
                <a:latin typeface="Calibri" panose="020F0502020204030204" pitchFamily="34" charset="0"/>
                <a:ea typeface="ＭＳ Ｐゴシック" charset="-128"/>
                <a:cs typeface="Calibri" panose="020F0502020204030204" pitchFamily="34" charset="0"/>
              </a:rPr>
              <a:t>FACT-P total</a:t>
            </a:r>
          </a:p>
        </p:txBody>
      </p:sp>
      <p:grpSp>
        <p:nvGrpSpPr>
          <p:cNvPr id="165" name="Group 164">
            <a:extLst>
              <a:ext uri="{FF2B5EF4-FFF2-40B4-BE49-F238E27FC236}">
                <a16:creationId xmlns:a16="http://schemas.microsoft.com/office/drawing/2014/main" id="{3EFD39D5-9F6F-2547-A415-7EB9BFFCA2A5}"/>
              </a:ext>
            </a:extLst>
          </p:cNvPr>
          <p:cNvGrpSpPr/>
          <p:nvPr/>
        </p:nvGrpSpPr>
        <p:grpSpPr>
          <a:xfrm>
            <a:off x="2875623" y="3229602"/>
            <a:ext cx="50324" cy="468000"/>
            <a:chOff x="739146" y="2401700"/>
            <a:chExt cx="20485" cy="792138"/>
          </a:xfrm>
        </p:grpSpPr>
        <p:cxnSp>
          <p:nvCxnSpPr>
            <p:cNvPr id="166" name="Straight Connector 165">
              <a:extLst>
                <a:ext uri="{FF2B5EF4-FFF2-40B4-BE49-F238E27FC236}">
                  <a16:creationId xmlns:a16="http://schemas.microsoft.com/office/drawing/2014/main" id="{E9B81E70-1B78-4448-93D1-3C72C22D8DB9}"/>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096B63A-76DA-E14B-9DC9-4496C5578869}"/>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8A32BB7-B2C2-6D49-95F4-0C02E49F8909}"/>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9" name="Oval 168">
            <a:extLst>
              <a:ext uri="{FF2B5EF4-FFF2-40B4-BE49-F238E27FC236}">
                <a16:creationId xmlns:a16="http://schemas.microsoft.com/office/drawing/2014/main" id="{D07EA8AB-FB3B-FF4E-A66D-CBF0C2E89D16}"/>
              </a:ext>
            </a:extLst>
          </p:cNvPr>
          <p:cNvSpPr/>
          <p:nvPr/>
        </p:nvSpPr>
        <p:spPr>
          <a:xfrm>
            <a:off x="2867871" y="3430688"/>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98AE85F0-371C-7E43-8819-87225B85DD7F}"/>
              </a:ext>
            </a:extLst>
          </p:cNvPr>
          <p:cNvSpPr/>
          <p:nvPr/>
        </p:nvSpPr>
        <p:spPr>
          <a:xfrm>
            <a:off x="1406525" y="2657475"/>
            <a:ext cx="3079750" cy="1466850"/>
          </a:xfrm>
          <a:custGeom>
            <a:avLst/>
            <a:gdLst>
              <a:gd name="connsiteX0" fmla="*/ 0 w 3079750"/>
              <a:gd name="connsiteY0" fmla="*/ 0 h 1466850"/>
              <a:gd name="connsiteX1" fmla="*/ 114300 w 3079750"/>
              <a:gd name="connsiteY1" fmla="*/ 101600 h 1466850"/>
              <a:gd name="connsiteX2" fmla="*/ 200025 w 3079750"/>
              <a:gd name="connsiteY2" fmla="*/ 184150 h 1466850"/>
              <a:gd name="connsiteX3" fmla="*/ 317500 w 3079750"/>
              <a:gd name="connsiteY3" fmla="*/ 257175 h 1466850"/>
              <a:gd name="connsiteX4" fmla="*/ 409575 w 3079750"/>
              <a:gd name="connsiteY4" fmla="*/ 266700 h 1466850"/>
              <a:gd name="connsiteX5" fmla="*/ 501650 w 3079750"/>
              <a:gd name="connsiteY5" fmla="*/ 114300 h 1466850"/>
              <a:gd name="connsiteX6" fmla="*/ 701675 w 3079750"/>
              <a:gd name="connsiteY6" fmla="*/ 368300 h 1466850"/>
              <a:gd name="connsiteX7" fmla="*/ 898525 w 3079750"/>
              <a:gd name="connsiteY7" fmla="*/ 307975 h 1466850"/>
              <a:gd name="connsiteX8" fmla="*/ 1104900 w 3079750"/>
              <a:gd name="connsiteY8" fmla="*/ 393700 h 1466850"/>
              <a:gd name="connsiteX9" fmla="*/ 1489075 w 3079750"/>
              <a:gd name="connsiteY9" fmla="*/ 806450 h 1466850"/>
              <a:gd name="connsiteX10" fmla="*/ 1892300 w 3079750"/>
              <a:gd name="connsiteY10" fmla="*/ 1063625 h 1466850"/>
              <a:gd name="connsiteX11" fmla="*/ 2289175 w 3079750"/>
              <a:gd name="connsiteY11" fmla="*/ 1466850 h 1466850"/>
              <a:gd name="connsiteX12" fmla="*/ 2682875 w 3079750"/>
              <a:gd name="connsiteY12" fmla="*/ 831850 h 1466850"/>
              <a:gd name="connsiteX13" fmla="*/ 3079750 w 3079750"/>
              <a:gd name="connsiteY13" fmla="*/ 88265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79750" h="1466850">
                <a:moveTo>
                  <a:pt x="0" y="0"/>
                </a:moveTo>
                <a:lnTo>
                  <a:pt x="114300" y="101600"/>
                </a:lnTo>
                <a:lnTo>
                  <a:pt x="200025" y="184150"/>
                </a:lnTo>
                <a:lnTo>
                  <a:pt x="317500" y="257175"/>
                </a:lnTo>
                <a:lnTo>
                  <a:pt x="409575" y="266700"/>
                </a:lnTo>
                <a:lnTo>
                  <a:pt x="501650" y="114300"/>
                </a:lnTo>
                <a:lnTo>
                  <a:pt x="701675" y="368300"/>
                </a:lnTo>
                <a:lnTo>
                  <a:pt x="898525" y="307975"/>
                </a:lnTo>
                <a:lnTo>
                  <a:pt x="1104900" y="393700"/>
                </a:lnTo>
                <a:lnTo>
                  <a:pt x="1489075" y="806450"/>
                </a:lnTo>
                <a:lnTo>
                  <a:pt x="1892300" y="1063625"/>
                </a:lnTo>
                <a:lnTo>
                  <a:pt x="2289175" y="1466850"/>
                </a:lnTo>
                <a:lnTo>
                  <a:pt x="2682875" y="831850"/>
                </a:lnTo>
                <a:lnTo>
                  <a:pt x="3079750" y="882650"/>
                </a:lnTo>
              </a:path>
            </a:pathLst>
          </a:custGeom>
          <a:no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D7D022EA-0B87-5043-9C3D-4879A830E84B}"/>
              </a:ext>
            </a:extLst>
          </p:cNvPr>
          <p:cNvGrpSpPr/>
          <p:nvPr/>
        </p:nvGrpSpPr>
        <p:grpSpPr>
          <a:xfrm>
            <a:off x="3269323" y="3451852"/>
            <a:ext cx="50324" cy="540000"/>
            <a:chOff x="739146" y="2401700"/>
            <a:chExt cx="20485" cy="792138"/>
          </a:xfrm>
        </p:grpSpPr>
        <p:cxnSp>
          <p:nvCxnSpPr>
            <p:cNvPr id="172" name="Straight Connector 171">
              <a:extLst>
                <a:ext uri="{FF2B5EF4-FFF2-40B4-BE49-F238E27FC236}">
                  <a16:creationId xmlns:a16="http://schemas.microsoft.com/office/drawing/2014/main" id="{C7EA6904-7E0D-C544-AFF1-9CA334C00FF1}"/>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9AF9935-1612-9942-9F32-FE1B24D9F6C5}"/>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BEF4990-F589-FC46-A948-70D9A095C0B6}"/>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75" name="Oval 174">
            <a:extLst>
              <a:ext uri="{FF2B5EF4-FFF2-40B4-BE49-F238E27FC236}">
                <a16:creationId xmlns:a16="http://schemas.microsoft.com/office/drawing/2014/main" id="{705B7CDC-DFA9-9348-852E-AB18C021B064}"/>
              </a:ext>
            </a:extLst>
          </p:cNvPr>
          <p:cNvSpPr/>
          <p:nvPr/>
        </p:nvSpPr>
        <p:spPr>
          <a:xfrm>
            <a:off x="3261571" y="3684688"/>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76" name="Group 175">
            <a:extLst>
              <a:ext uri="{FF2B5EF4-FFF2-40B4-BE49-F238E27FC236}">
                <a16:creationId xmlns:a16="http://schemas.microsoft.com/office/drawing/2014/main" id="{97D76B0C-2E08-E544-9B17-DF3E5CBBEC0E}"/>
              </a:ext>
            </a:extLst>
          </p:cNvPr>
          <p:cNvGrpSpPr/>
          <p:nvPr/>
        </p:nvGrpSpPr>
        <p:grpSpPr>
          <a:xfrm>
            <a:off x="3663023" y="3810627"/>
            <a:ext cx="50324" cy="630000"/>
            <a:chOff x="739146" y="2401700"/>
            <a:chExt cx="20485" cy="792138"/>
          </a:xfrm>
        </p:grpSpPr>
        <p:cxnSp>
          <p:nvCxnSpPr>
            <p:cNvPr id="177" name="Straight Connector 176">
              <a:extLst>
                <a:ext uri="{FF2B5EF4-FFF2-40B4-BE49-F238E27FC236}">
                  <a16:creationId xmlns:a16="http://schemas.microsoft.com/office/drawing/2014/main" id="{31A3A498-94CE-184A-9CF6-47A7D88A7584}"/>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2314ACA-7711-DD44-A545-CC1B48F9DEF3}"/>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06FA7CF-39D0-304D-8C47-9D62A7E5C199}"/>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80" name="Oval 179">
            <a:extLst>
              <a:ext uri="{FF2B5EF4-FFF2-40B4-BE49-F238E27FC236}">
                <a16:creationId xmlns:a16="http://schemas.microsoft.com/office/drawing/2014/main" id="{F8F8B803-93FC-7A4D-B857-C41AC3EBD356}"/>
              </a:ext>
            </a:extLst>
          </p:cNvPr>
          <p:cNvSpPr/>
          <p:nvPr/>
        </p:nvSpPr>
        <p:spPr>
          <a:xfrm>
            <a:off x="3655271" y="4091088"/>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1" name="Group 180">
            <a:extLst>
              <a:ext uri="{FF2B5EF4-FFF2-40B4-BE49-F238E27FC236}">
                <a16:creationId xmlns:a16="http://schemas.microsoft.com/office/drawing/2014/main" id="{523AAF42-CECA-6045-B052-15F104C78C78}"/>
              </a:ext>
            </a:extLst>
          </p:cNvPr>
          <p:cNvGrpSpPr/>
          <p:nvPr/>
        </p:nvGrpSpPr>
        <p:grpSpPr>
          <a:xfrm>
            <a:off x="4063073" y="3099427"/>
            <a:ext cx="50324" cy="774000"/>
            <a:chOff x="739146" y="2401700"/>
            <a:chExt cx="20485" cy="792138"/>
          </a:xfrm>
        </p:grpSpPr>
        <p:cxnSp>
          <p:nvCxnSpPr>
            <p:cNvPr id="182" name="Straight Connector 181">
              <a:extLst>
                <a:ext uri="{FF2B5EF4-FFF2-40B4-BE49-F238E27FC236}">
                  <a16:creationId xmlns:a16="http://schemas.microsoft.com/office/drawing/2014/main" id="{590B4CAB-D31D-E746-A602-C17FC39A5BFC}"/>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4B09F8D-4F79-5E42-B24D-214406F2979A}"/>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5AB79ED-B13B-564A-B4D7-C241FEE4795C}"/>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85" name="Oval 184">
            <a:extLst>
              <a:ext uri="{FF2B5EF4-FFF2-40B4-BE49-F238E27FC236}">
                <a16:creationId xmlns:a16="http://schemas.microsoft.com/office/drawing/2014/main" id="{B6F31E1D-8E0F-E447-8643-EBF1A58C5567}"/>
              </a:ext>
            </a:extLst>
          </p:cNvPr>
          <p:cNvSpPr/>
          <p:nvPr/>
        </p:nvSpPr>
        <p:spPr>
          <a:xfrm>
            <a:off x="4055321" y="3465613"/>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6" name="Group 185">
            <a:extLst>
              <a:ext uri="{FF2B5EF4-FFF2-40B4-BE49-F238E27FC236}">
                <a16:creationId xmlns:a16="http://schemas.microsoft.com/office/drawing/2014/main" id="{EDAAFC2D-3B6B-A842-9FBB-23F51E1BFCD0}"/>
              </a:ext>
            </a:extLst>
          </p:cNvPr>
          <p:cNvGrpSpPr/>
          <p:nvPr/>
        </p:nvGrpSpPr>
        <p:grpSpPr>
          <a:xfrm>
            <a:off x="4459948" y="3061327"/>
            <a:ext cx="50324" cy="950400"/>
            <a:chOff x="739146" y="2401700"/>
            <a:chExt cx="20485" cy="792138"/>
          </a:xfrm>
        </p:grpSpPr>
        <p:cxnSp>
          <p:nvCxnSpPr>
            <p:cNvPr id="187" name="Straight Connector 186">
              <a:extLst>
                <a:ext uri="{FF2B5EF4-FFF2-40B4-BE49-F238E27FC236}">
                  <a16:creationId xmlns:a16="http://schemas.microsoft.com/office/drawing/2014/main" id="{E2160F17-9DB5-DA44-AC0C-D9F8138EB699}"/>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81DE841-DF7C-D747-A4A6-617454E222DC}"/>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B37ACA47-A07C-9C40-AC8B-5FBB51DD066B}"/>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90" name="Oval 189">
            <a:extLst>
              <a:ext uri="{FF2B5EF4-FFF2-40B4-BE49-F238E27FC236}">
                <a16:creationId xmlns:a16="http://schemas.microsoft.com/office/drawing/2014/main" id="{2B4F8D68-4573-2F48-ADB2-2A2771D5FBAD}"/>
              </a:ext>
            </a:extLst>
          </p:cNvPr>
          <p:cNvSpPr/>
          <p:nvPr/>
        </p:nvSpPr>
        <p:spPr>
          <a:xfrm>
            <a:off x="4452196" y="3503713"/>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91" name="Group 190">
            <a:extLst>
              <a:ext uri="{FF2B5EF4-FFF2-40B4-BE49-F238E27FC236}">
                <a16:creationId xmlns:a16="http://schemas.microsoft.com/office/drawing/2014/main" id="{D8869200-5BB6-F648-BAA2-B136802AA944}"/>
              </a:ext>
            </a:extLst>
          </p:cNvPr>
          <p:cNvGrpSpPr/>
          <p:nvPr/>
        </p:nvGrpSpPr>
        <p:grpSpPr>
          <a:xfrm>
            <a:off x="2475573" y="2832727"/>
            <a:ext cx="50324" cy="442800"/>
            <a:chOff x="739146" y="2401700"/>
            <a:chExt cx="20485" cy="792138"/>
          </a:xfrm>
        </p:grpSpPr>
        <p:cxnSp>
          <p:nvCxnSpPr>
            <p:cNvPr id="192" name="Straight Connector 191">
              <a:extLst>
                <a:ext uri="{FF2B5EF4-FFF2-40B4-BE49-F238E27FC236}">
                  <a16:creationId xmlns:a16="http://schemas.microsoft.com/office/drawing/2014/main" id="{E2A58A83-5659-7A4E-9FAE-0DF0B5A18E9C}"/>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075E424-DCF1-1744-AA9A-51E36706141C}"/>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81D7E79-B365-CE45-8435-838D00B0B4F4}"/>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95" name="Oval 194">
            <a:extLst>
              <a:ext uri="{FF2B5EF4-FFF2-40B4-BE49-F238E27FC236}">
                <a16:creationId xmlns:a16="http://schemas.microsoft.com/office/drawing/2014/main" id="{5B16A2AC-D9BD-6F4E-8A2C-819C81211658}"/>
              </a:ext>
            </a:extLst>
          </p:cNvPr>
          <p:cNvSpPr/>
          <p:nvPr/>
        </p:nvSpPr>
        <p:spPr>
          <a:xfrm>
            <a:off x="2467821" y="3021113"/>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96" name="Group 195">
            <a:extLst>
              <a:ext uri="{FF2B5EF4-FFF2-40B4-BE49-F238E27FC236}">
                <a16:creationId xmlns:a16="http://schemas.microsoft.com/office/drawing/2014/main" id="{E820A20D-37B8-304D-966E-F0294885911A}"/>
              </a:ext>
            </a:extLst>
          </p:cNvPr>
          <p:cNvGrpSpPr/>
          <p:nvPr/>
        </p:nvGrpSpPr>
        <p:grpSpPr>
          <a:xfrm>
            <a:off x="2275548" y="2753352"/>
            <a:ext cx="50324" cy="421200"/>
            <a:chOff x="739146" y="2401700"/>
            <a:chExt cx="20485" cy="792138"/>
          </a:xfrm>
        </p:grpSpPr>
        <p:cxnSp>
          <p:nvCxnSpPr>
            <p:cNvPr id="197" name="Straight Connector 196">
              <a:extLst>
                <a:ext uri="{FF2B5EF4-FFF2-40B4-BE49-F238E27FC236}">
                  <a16:creationId xmlns:a16="http://schemas.microsoft.com/office/drawing/2014/main" id="{3F467AC1-5185-1944-9DF4-7D057B6BED63}"/>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84C32C2-5819-2149-A097-2C18B1D40A92}"/>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6C0E4B-BA84-A24D-A53B-4CD60DD35D37}"/>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00" name="Oval 199">
            <a:extLst>
              <a:ext uri="{FF2B5EF4-FFF2-40B4-BE49-F238E27FC236}">
                <a16:creationId xmlns:a16="http://schemas.microsoft.com/office/drawing/2014/main" id="{3C51FEA4-9553-A04F-AD59-33F3D07B2D87}"/>
              </a:ext>
            </a:extLst>
          </p:cNvPr>
          <p:cNvSpPr/>
          <p:nvPr/>
        </p:nvSpPr>
        <p:spPr>
          <a:xfrm>
            <a:off x="2267796" y="2935388"/>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01" name="Group 200">
            <a:extLst>
              <a:ext uri="{FF2B5EF4-FFF2-40B4-BE49-F238E27FC236}">
                <a16:creationId xmlns:a16="http://schemas.microsoft.com/office/drawing/2014/main" id="{49E1D6D2-E96E-BF4C-A855-110D3A2678B2}"/>
              </a:ext>
            </a:extLst>
          </p:cNvPr>
          <p:cNvGrpSpPr/>
          <p:nvPr/>
        </p:nvGrpSpPr>
        <p:grpSpPr>
          <a:xfrm>
            <a:off x="2078698" y="2813678"/>
            <a:ext cx="50324" cy="413999"/>
            <a:chOff x="739146" y="2401700"/>
            <a:chExt cx="20485" cy="792138"/>
          </a:xfrm>
        </p:grpSpPr>
        <p:cxnSp>
          <p:nvCxnSpPr>
            <p:cNvPr id="202" name="Straight Connector 201">
              <a:extLst>
                <a:ext uri="{FF2B5EF4-FFF2-40B4-BE49-F238E27FC236}">
                  <a16:creationId xmlns:a16="http://schemas.microsoft.com/office/drawing/2014/main" id="{3A326FB8-B220-5F4A-B421-02BAE11A0590}"/>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F64975A-A901-9748-BBCF-357EC7173F0C}"/>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9745FD2-2909-514A-BB0B-8B8848E84F62}"/>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05" name="Oval 204">
            <a:extLst>
              <a:ext uri="{FF2B5EF4-FFF2-40B4-BE49-F238E27FC236}">
                <a16:creationId xmlns:a16="http://schemas.microsoft.com/office/drawing/2014/main" id="{EDD5BB0D-E82D-3349-8F48-2D0321749B43}"/>
              </a:ext>
            </a:extLst>
          </p:cNvPr>
          <p:cNvSpPr/>
          <p:nvPr/>
        </p:nvSpPr>
        <p:spPr>
          <a:xfrm>
            <a:off x="2070946" y="2995713"/>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06" name="Group 205">
            <a:extLst>
              <a:ext uri="{FF2B5EF4-FFF2-40B4-BE49-F238E27FC236}">
                <a16:creationId xmlns:a16="http://schemas.microsoft.com/office/drawing/2014/main" id="{33D872B0-BF2C-A240-B4CA-BA425E7CB1D4}"/>
              </a:ext>
            </a:extLst>
          </p:cNvPr>
          <p:cNvGrpSpPr/>
          <p:nvPr/>
        </p:nvGrpSpPr>
        <p:grpSpPr>
          <a:xfrm>
            <a:off x="1881848" y="2575553"/>
            <a:ext cx="50324" cy="396000"/>
            <a:chOff x="739146" y="2401700"/>
            <a:chExt cx="20485" cy="792138"/>
          </a:xfrm>
        </p:grpSpPr>
        <p:cxnSp>
          <p:nvCxnSpPr>
            <p:cNvPr id="207" name="Straight Connector 206">
              <a:extLst>
                <a:ext uri="{FF2B5EF4-FFF2-40B4-BE49-F238E27FC236}">
                  <a16:creationId xmlns:a16="http://schemas.microsoft.com/office/drawing/2014/main" id="{A5A5380C-426D-374D-B9C6-B7AF63EE597B}"/>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DC7A053-8607-D540-873B-C976292DBBF2}"/>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115FC06-0B3B-974A-A43F-5439A965CE59}"/>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10" name="Oval 209">
            <a:extLst>
              <a:ext uri="{FF2B5EF4-FFF2-40B4-BE49-F238E27FC236}">
                <a16:creationId xmlns:a16="http://schemas.microsoft.com/office/drawing/2014/main" id="{1369C26B-4AA7-3749-BFD2-68CF52652153}"/>
              </a:ext>
            </a:extLst>
          </p:cNvPr>
          <p:cNvSpPr/>
          <p:nvPr/>
        </p:nvSpPr>
        <p:spPr>
          <a:xfrm>
            <a:off x="1874096" y="2744888"/>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11" name="Group 210">
            <a:extLst>
              <a:ext uri="{FF2B5EF4-FFF2-40B4-BE49-F238E27FC236}">
                <a16:creationId xmlns:a16="http://schemas.microsoft.com/office/drawing/2014/main" id="{8ECF4F4A-E4FC-A440-A7F5-0749442F7AC2}"/>
              </a:ext>
            </a:extLst>
          </p:cNvPr>
          <p:cNvGrpSpPr/>
          <p:nvPr/>
        </p:nvGrpSpPr>
        <p:grpSpPr>
          <a:xfrm>
            <a:off x="1783423" y="2731128"/>
            <a:ext cx="50324" cy="374400"/>
            <a:chOff x="739146" y="2401700"/>
            <a:chExt cx="20485" cy="792138"/>
          </a:xfrm>
        </p:grpSpPr>
        <p:cxnSp>
          <p:nvCxnSpPr>
            <p:cNvPr id="212" name="Straight Connector 211">
              <a:extLst>
                <a:ext uri="{FF2B5EF4-FFF2-40B4-BE49-F238E27FC236}">
                  <a16:creationId xmlns:a16="http://schemas.microsoft.com/office/drawing/2014/main" id="{0B02B5AE-3E5D-9440-B839-7826BB7D305C}"/>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A81F8D97-6022-2748-895A-A5F71BF3663C}"/>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3FE49A6-7152-9448-B8F5-8441F7DE3229}"/>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15" name="Oval 214">
            <a:extLst>
              <a:ext uri="{FF2B5EF4-FFF2-40B4-BE49-F238E27FC236}">
                <a16:creationId xmlns:a16="http://schemas.microsoft.com/office/drawing/2014/main" id="{0212AD6F-3664-B74A-B717-8A0C404A9370}"/>
              </a:ext>
            </a:extLst>
          </p:cNvPr>
          <p:cNvSpPr/>
          <p:nvPr/>
        </p:nvSpPr>
        <p:spPr>
          <a:xfrm>
            <a:off x="1775671" y="2887763"/>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16" name="Group 215">
            <a:extLst>
              <a:ext uri="{FF2B5EF4-FFF2-40B4-BE49-F238E27FC236}">
                <a16:creationId xmlns:a16="http://schemas.microsoft.com/office/drawing/2014/main" id="{B0E54AA2-B051-7E41-A6FE-F65C50FEFA57}"/>
              </a:ext>
            </a:extLst>
          </p:cNvPr>
          <p:cNvGrpSpPr/>
          <p:nvPr/>
        </p:nvGrpSpPr>
        <p:grpSpPr>
          <a:xfrm>
            <a:off x="1681823" y="2727953"/>
            <a:ext cx="50324" cy="370800"/>
            <a:chOff x="739146" y="2401700"/>
            <a:chExt cx="20485" cy="792138"/>
          </a:xfrm>
        </p:grpSpPr>
        <p:cxnSp>
          <p:nvCxnSpPr>
            <p:cNvPr id="217" name="Straight Connector 216">
              <a:extLst>
                <a:ext uri="{FF2B5EF4-FFF2-40B4-BE49-F238E27FC236}">
                  <a16:creationId xmlns:a16="http://schemas.microsoft.com/office/drawing/2014/main" id="{7D7155D4-927B-C14E-9C70-3092EE93D874}"/>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48623FC-EBE0-FF43-A386-4F58BB62FBE7}"/>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312322C7-B727-B943-92AE-8D34D72EB2BC}"/>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20" name="Oval 219">
            <a:extLst>
              <a:ext uri="{FF2B5EF4-FFF2-40B4-BE49-F238E27FC236}">
                <a16:creationId xmlns:a16="http://schemas.microsoft.com/office/drawing/2014/main" id="{F807CA4B-1EE3-2244-AE49-6FF38CDF72A4}"/>
              </a:ext>
            </a:extLst>
          </p:cNvPr>
          <p:cNvSpPr/>
          <p:nvPr/>
        </p:nvSpPr>
        <p:spPr>
          <a:xfrm>
            <a:off x="1674071" y="2875063"/>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21" name="Group 220">
            <a:extLst>
              <a:ext uri="{FF2B5EF4-FFF2-40B4-BE49-F238E27FC236}">
                <a16:creationId xmlns:a16="http://schemas.microsoft.com/office/drawing/2014/main" id="{54F6A2CE-F490-6844-8933-CB41FCFB6615}"/>
              </a:ext>
            </a:extLst>
          </p:cNvPr>
          <p:cNvGrpSpPr/>
          <p:nvPr/>
        </p:nvGrpSpPr>
        <p:grpSpPr>
          <a:xfrm>
            <a:off x="1583398" y="2654928"/>
            <a:ext cx="50324" cy="360000"/>
            <a:chOff x="739146" y="2401700"/>
            <a:chExt cx="20485" cy="792138"/>
          </a:xfrm>
        </p:grpSpPr>
        <p:cxnSp>
          <p:nvCxnSpPr>
            <p:cNvPr id="222" name="Straight Connector 221">
              <a:extLst>
                <a:ext uri="{FF2B5EF4-FFF2-40B4-BE49-F238E27FC236}">
                  <a16:creationId xmlns:a16="http://schemas.microsoft.com/office/drawing/2014/main" id="{55D269E0-F1AB-2F4E-835C-01A2387E50F7}"/>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FDCA94E-AB44-2D43-B69E-FC737D3A7801}"/>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0130CCA-9BF5-5D4D-B206-028A9EFA8CBA}"/>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25" name="Oval 224">
            <a:extLst>
              <a:ext uri="{FF2B5EF4-FFF2-40B4-BE49-F238E27FC236}">
                <a16:creationId xmlns:a16="http://schemas.microsoft.com/office/drawing/2014/main" id="{2E6DD9D4-27F8-A74A-9A89-09EB6D301ED5}"/>
              </a:ext>
            </a:extLst>
          </p:cNvPr>
          <p:cNvSpPr/>
          <p:nvPr/>
        </p:nvSpPr>
        <p:spPr>
          <a:xfrm>
            <a:off x="1575646" y="2808388"/>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26" name="Group 225">
            <a:extLst>
              <a:ext uri="{FF2B5EF4-FFF2-40B4-BE49-F238E27FC236}">
                <a16:creationId xmlns:a16="http://schemas.microsoft.com/office/drawing/2014/main" id="{FE6E0674-A777-8044-BE66-C0EB8B569DF3}"/>
              </a:ext>
            </a:extLst>
          </p:cNvPr>
          <p:cNvGrpSpPr/>
          <p:nvPr/>
        </p:nvGrpSpPr>
        <p:grpSpPr>
          <a:xfrm>
            <a:off x="1488148" y="2575553"/>
            <a:ext cx="50324" cy="367200"/>
            <a:chOff x="739146" y="2401700"/>
            <a:chExt cx="20485" cy="792138"/>
          </a:xfrm>
        </p:grpSpPr>
        <p:cxnSp>
          <p:nvCxnSpPr>
            <p:cNvPr id="227" name="Straight Connector 226">
              <a:extLst>
                <a:ext uri="{FF2B5EF4-FFF2-40B4-BE49-F238E27FC236}">
                  <a16:creationId xmlns:a16="http://schemas.microsoft.com/office/drawing/2014/main" id="{49C59F2B-E9C5-CD41-87C7-3298EA1C267D}"/>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7FC620E-6A6A-E84B-9F0F-1DF460D7575C}"/>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789DE42-5D63-7B4D-A176-7D5613601F40}"/>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30" name="Oval 229">
            <a:extLst>
              <a:ext uri="{FF2B5EF4-FFF2-40B4-BE49-F238E27FC236}">
                <a16:creationId xmlns:a16="http://schemas.microsoft.com/office/drawing/2014/main" id="{B4D86219-3518-0544-A3ED-4FB394051244}"/>
              </a:ext>
            </a:extLst>
          </p:cNvPr>
          <p:cNvSpPr/>
          <p:nvPr/>
        </p:nvSpPr>
        <p:spPr>
          <a:xfrm>
            <a:off x="1480396" y="2725838"/>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31" name="Group 230">
            <a:extLst>
              <a:ext uri="{FF2B5EF4-FFF2-40B4-BE49-F238E27FC236}">
                <a16:creationId xmlns:a16="http://schemas.microsoft.com/office/drawing/2014/main" id="{EC769785-99CE-144D-BD55-AD76C206D0CE}"/>
              </a:ext>
            </a:extLst>
          </p:cNvPr>
          <p:cNvGrpSpPr/>
          <p:nvPr/>
        </p:nvGrpSpPr>
        <p:grpSpPr>
          <a:xfrm>
            <a:off x="1386548" y="2480303"/>
            <a:ext cx="50324" cy="360000"/>
            <a:chOff x="739146" y="2401700"/>
            <a:chExt cx="20485" cy="792138"/>
          </a:xfrm>
        </p:grpSpPr>
        <p:cxnSp>
          <p:nvCxnSpPr>
            <p:cNvPr id="232" name="Straight Connector 231">
              <a:extLst>
                <a:ext uri="{FF2B5EF4-FFF2-40B4-BE49-F238E27FC236}">
                  <a16:creationId xmlns:a16="http://schemas.microsoft.com/office/drawing/2014/main" id="{A617D2D2-EEBA-B243-B3B4-1A27265F351C}"/>
                </a:ext>
              </a:extLst>
            </p:cNvPr>
            <p:cNvCxnSpPr/>
            <p:nvPr/>
          </p:nvCxnSpPr>
          <p:spPr>
            <a:xfrm>
              <a:off x="749821" y="2402024"/>
              <a:ext cx="0" cy="7918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314DA4C-82A4-FE48-A943-06C15982B820}"/>
                </a:ext>
              </a:extLst>
            </p:cNvPr>
            <p:cNvCxnSpPr/>
            <p:nvPr/>
          </p:nvCxnSpPr>
          <p:spPr>
            <a:xfrm>
              <a:off x="739780" y="2401700"/>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658711C-47FF-E149-BC54-E6FC102FBE1F}"/>
                </a:ext>
              </a:extLst>
            </p:cNvPr>
            <p:cNvCxnSpPr/>
            <p:nvPr/>
          </p:nvCxnSpPr>
          <p:spPr>
            <a:xfrm>
              <a:off x="739146" y="3193837"/>
              <a:ext cx="19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36" name="Oval 235">
            <a:extLst>
              <a:ext uri="{FF2B5EF4-FFF2-40B4-BE49-F238E27FC236}">
                <a16:creationId xmlns:a16="http://schemas.microsoft.com/office/drawing/2014/main" id="{63F0EF89-C3FB-2849-8D42-6A72964DEF79}"/>
              </a:ext>
            </a:extLst>
          </p:cNvPr>
          <p:cNvSpPr/>
          <p:nvPr/>
        </p:nvSpPr>
        <p:spPr>
          <a:xfrm>
            <a:off x="1378796" y="2636938"/>
            <a:ext cx="65829" cy="658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43" name="Group 242">
            <a:extLst>
              <a:ext uri="{FF2B5EF4-FFF2-40B4-BE49-F238E27FC236}">
                <a16:creationId xmlns:a16="http://schemas.microsoft.com/office/drawing/2014/main" id="{9FA2BC90-4EC4-3E4E-8D0F-193AFDD496A2}"/>
              </a:ext>
            </a:extLst>
          </p:cNvPr>
          <p:cNvGrpSpPr/>
          <p:nvPr/>
        </p:nvGrpSpPr>
        <p:grpSpPr>
          <a:xfrm>
            <a:off x="4490652" y="3223252"/>
            <a:ext cx="50324" cy="324000"/>
            <a:chOff x="739146" y="2401700"/>
            <a:chExt cx="20485" cy="792138"/>
          </a:xfrm>
        </p:grpSpPr>
        <p:cxnSp>
          <p:nvCxnSpPr>
            <p:cNvPr id="244" name="Straight Connector 243">
              <a:extLst>
                <a:ext uri="{FF2B5EF4-FFF2-40B4-BE49-F238E27FC236}">
                  <a16:creationId xmlns:a16="http://schemas.microsoft.com/office/drawing/2014/main" id="{C6DD9F89-1625-B744-86DE-7F2B675257C6}"/>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A2543EA-4445-6F44-BEAF-C233722EB401}"/>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A3C1481-734F-984F-9270-3EF4732D6B8A}"/>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42" name="Triangle 241">
            <a:extLst>
              <a:ext uri="{FF2B5EF4-FFF2-40B4-BE49-F238E27FC236}">
                <a16:creationId xmlns:a16="http://schemas.microsoft.com/office/drawing/2014/main" id="{D3A98380-D4B6-AD4D-AA44-3AFA8B6B9934}"/>
              </a:ext>
            </a:extLst>
          </p:cNvPr>
          <p:cNvSpPr/>
          <p:nvPr/>
        </p:nvSpPr>
        <p:spPr>
          <a:xfrm>
            <a:off x="4476837" y="3338073"/>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7" name="Group 246">
            <a:extLst>
              <a:ext uri="{FF2B5EF4-FFF2-40B4-BE49-F238E27FC236}">
                <a16:creationId xmlns:a16="http://schemas.microsoft.com/office/drawing/2014/main" id="{138D31BA-500A-2E4E-B364-D1115EF7F80E}"/>
              </a:ext>
            </a:extLst>
          </p:cNvPr>
          <p:cNvGrpSpPr/>
          <p:nvPr/>
        </p:nvGrpSpPr>
        <p:grpSpPr>
          <a:xfrm>
            <a:off x="4093777" y="2750177"/>
            <a:ext cx="50324" cy="306000"/>
            <a:chOff x="739146" y="2401700"/>
            <a:chExt cx="20485" cy="792138"/>
          </a:xfrm>
        </p:grpSpPr>
        <p:cxnSp>
          <p:nvCxnSpPr>
            <p:cNvPr id="248" name="Straight Connector 247">
              <a:extLst>
                <a:ext uri="{FF2B5EF4-FFF2-40B4-BE49-F238E27FC236}">
                  <a16:creationId xmlns:a16="http://schemas.microsoft.com/office/drawing/2014/main" id="{C87A5965-1245-E94C-BA84-CE90EC2D9487}"/>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66ADC69B-106C-6A46-8078-E20026E5F977}"/>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BB26CCB-ACA8-D943-8345-282EB2094DDA}"/>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1" name="Triangle 250">
            <a:extLst>
              <a:ext uri="{FF2B5EF4-FFF2-40B4-BE49-F238E27FC236}">
                <a16:creationId xmlns:a16="http://schemas.microsoft.com/office/drawing/2014/main" id="{FC2A7639-659D-814F-88CA-1CD6B7944B59}"/>
              </a:ext>
            </a:extLst>
          </p:cNvPr>
          <p:cNvSpPr/>
          <p:nvPr/>
        </p:nvSpPr>
        <p:spPr>
          <a:xfrm>
            <a:off x="4079962" y="2864998"/>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2" name="Group 251">
            <a:extLst>
              <a:ext uri="{FF2B5EF4-FFF2-40B4-BE49-F238E27FC236}">
                <a16:creationId xmlns:a16="http://schemas.microsoft.com/office/drawing/2014/main" id="{6CD3FB0D-A28A-9545-96AC-47EE72633E23}"/>
              </a:ext>
            </a:extLst>
          </p:cNvPr>
          <p:cNvGrpSpPr/>
          <p:nvPr/>
        </p:nvGrpSpPr>
        <p:grpSpPr>
          <a:xfrm>
            <a:off x="3700077" y="2807327"/>
            <a:ext cx="50324" cy="306000"/>
            <a:chOff x="739146" y="2401700"/>
            <a:chExt cx="20485" cy="792138"/>
          </a:xfrm>
        </p:grpSpPr>
        <p:cxnSp>
          <p:nvCxnSpPr>
            <p:cNvPr id="253" name="Straight Connector 252">
              <a:extLst>
                <a:ext uri="{FF2B5EF4-FFF2-40B4-BE49-F238E27FC236}">
                  <a16:creationId xmlns:a16="http://schemas.microsoft.com/office/drawing/2014/main" id="{1C2B9396-D7DA-E74F-9485-FE9547DC0FB0}"/>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BA078A77-2E6A-634A-8813-964730FFC0C8}"/>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2BF0B11-27AA-A646-B050-695C358B599C}"/>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6" name="Triangle 255">
            <a:extLst>
              <a:ext uri="{FF2B5EF4-FFF2-40B4-BE49-F238E27FC236}">
                <a16:creationId xmlns:a16="http://schemas.microsoft.com/office/drawing/2014/main" id="{06E6FAF9-68AF-C84D-BA23-44BB1964FC1A}"/>
              </a:ext>
            </a:extLst>
          </p:cNvPr>
          <p:cNvSpPr/>
          <p:nvPr/>
        </p:nvSpPr>
        <p:spPr>
          <a:xfrm>
            <a:off x="3686262" y="2909448"/>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7" name="Group 256">
            <a:extLst>
              <a:ext uri="{FF2B5EF4-FFF2-40B4-BE49-F238E27FC236}">
                <a16:creationId xmlns:a16="http://schemas.microsoft.com/office/drawing/2014/main" id="{7993BE05-FE0C-3D4C-AC5D-A408C98EE75E}"/>
              </a:ext>
            </a:extLst>
          </p:cNvPr>
          <p:cNvGrpSpPr/>
          <p:nvPr/>
        </p:nvGrpSpPr>
        <p:grpSpPr>
          <a:xfrm>
            <a:off x="3300027" y="2820027"/>
            <a:ext cx="50324" cy="298800"/>
            <a:chOff x="739146" y="2401700"/>
            <a:chExt cx="20485" cy="792138"/>
          </a:xfrm>
        </p:grpSpPr>
        <p:cxnSp>
          <p:nvCxnSpPr>
            <p:cNvPr id="258" name="Straight Connector 257">
              <a:extLst>
                <a:ext uri="{FF2B5EF4-FFF2-40B4-BE49-F238E27FC236}">
                  <a16:creationId xmlns:a16="http://schemas.microsoft.com/office/drawing/2014/main" id="{CEA2E604-EF39-0444-BC8C-693313827949}"/>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5DC7FE5-7074-4340-B6DD-C213B8BD0FAA}"/>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C038C630-B9B1-3A40-B840-EBD81908DE9B}"/>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1" name="Triangle 260">
            <a:extLst>
              <a:ext uri="{FF2B5EF4-FFF2-40B4-BE49-F238E27FC236}">
                <a16:creationId xmlns:a16="http://schemas.microsoft.com/office/drawing/2014/main" id="{721719B3-7C08-994A-9D3F-C455E07C4844}"/>
              </a:ext>
            </a:extLst>
          </p:cNvPr>
          <p:cNvSpPr/>
          <p:nvPr/>
        </p:nvSpPr>
        <p:spPr>
          <a:xfrm>
            <a:off x="3286212" y="2922148"/>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2" name="Group 261">
            <a:extLst>
              <a:ext uri="{FF2B5EF4-FFF2-40B4-BE49-F238E27FC236}">
                <a16:creationId xmlns:a16="http://schemas.microsoft.com/office/drawing/2014/main" id="{A17FE817-C483-CD4B-80FE-40059AF052DD}"/>
              </a:ext>
            </a:extLst>
          </p:cNvPr>
          <p:cNvGrpSpPr/>
          <p:nvPr/>
        </p:nvGrpSpPr>
        <p:grpSpPr>
          <a:xfrm>
            <a:off x="2903152" y="2883527"/>
            <a:ext cx="50324" cy="291600"/>
            <a:chOff x="739146" y="2401700"/>
            <a:chExt cx="20485" cy="792138"/>
          </a:xfrm>
        </p:grpSpPr>
        <p:cxnSp>
          <p:nvCxnSpPr>
            <p:cNvPr id="263" name="Straight Connector 262">
              <a:extLst>
                <a:ext uri="{FF2B5EF4-FFF2-40B4-BE49-F238E27FC236}">
                  <a16:creationId xmlns:a16="http://schemas.microsoft.com/office/drawing/2014/main" id="{A567CB46-05C9-9B41-942B-8B36FDAE9437}"/>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ED3FA05-A9D8-F348-AC4A-E01C5760B6DD}"/>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989F06B-A658-4E48-8A56-948DBE0EFE8C}"/>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6" name="Triangle 265">
            <a:extLst>
              <a:ext uri="{FF2B5EF4-FFF2-40B4-BE49-F238E27FC236}">
                <a16:creationId xmlns:a16="http://schemas.microsoft.com/office/drawing/2014/main" id="{8480981E-A88B-084B-99F5-137046D83EBB}"/>
              </a:ext>
            </a:extLst>
          </p:cNvPr>
          <p:cNvSpPr/>
          <p:nvPr/>
        </p:nvSpPr>
        <p:spPr>
          <a:xfrm>
            <a:off x="2889337" y="2976123"/>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3" name="Group 272">
            <a:extLst>
              <a:ext uri="{FF2B5EF4-FFF2-40B4-BE49-F238E27FC236}">
                <a16:creationId xmlns:a16="http://schemas.microsoft.com/office/drawing/2014/main" id="{55D034D9-4CEA-5C47-9DBB-AB581F94CAC0}"/>
              </a:ext>
            </a:extLst>
          </p:cNvPr>
          <p:cNvGrpSpPr/>
          <p:nvPr/>
        </p:nvGrpSpPr>
        <p:grpSpPr>
          <a:xfrm>
            <a:off x="2509452" y="2661277"/>
            <a:ext cx="50324" cy="277200"/>
            <a:chOff x="739146" y="2401700"/>
            <a:chExt cx="20485" cy="792138"/>
          </a:xfrm>
        </p:grpSpPr>
        <p:cxnSp>
          <p:nvCxnSpPr>
            <p:cNvPr id="274" name="Straight Connector 273">
              <a:extLst>
                <a:ext uri="{FF2B5EF4-FFF2-40B4-BE49-F238E27FC236}">
                  <a16:creationId xmlns:a16="http://schemas.microsoft.com/office/drawing/2014/main" id="{D7BFB54E-FD56-164A-B4B1-509700B07169}"/>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AC0A173-6934-A742-B656-46E06BF5103A}"/>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D244963B-5ED9-0D45-92B9-68E644A89601}"/>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9" name="Triangle 278">
            <a:extLst>
              <a:ext uri="{FF2B5EF4-FFF2-40B4-BE49-F238E27FC236}">
                <a16:creationId xmlns:a16="http://schemas.microsoft.com/office/drawing/2014/main" id="{EB4450B1-930E-7049-8E23-294FC8FA4175}"/>
              </a:ext>
            </a:extLst>
          </p:cNvPr>
          <p:cNvSpPr/>
          <p:nvPr/>
        </p:nvSpPr>
        <p:spPr>
          <a:xfrm>
            <a:off x="2495637" y="2753873"/>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0" name="Group 279">
            <a:extLst>
              <a:ext uri="{FF2B5EF4-FFF2-40B4-BE49-F238E27FC236}">
                <a16:creationId xmlns:a16="http://schemas.microsoft.com/office/drawing/2014/main" id="{D3B2C8BF-BDF1-CE40-B335-E5C374E6EE87}"/>
              </a:ext>
            </a:extLst>
          </p:cNvPr>
          <p:cNvGrpSpPr/>
          <p:nvPr/>
        </p:nvGrpSpPr>
        <p:grpSpPr>
          <a:xfrm>
            <a:off x="2312602" y="2613652"/>
            <a:ext cx="50324" cy="273600"/>
            <a:chOff x="739146" y="2401700"/>
            <a:chExt cx="20485" cy="792138"/>
          </a:xfrm>
        </p:grpSpPr>
        <p:cxnSp>
          <p:nvCxnSpPr>
            <p:cNvPr id="281" name="Straight Connector 280">
              <a:extLst>
                <a:ext uri="{FF2B5EF4-FFF2-40B4-BE49-F238E27FC236}">
                  <a16:creationId xmlns:a16="http://schemas.microsoft.com/office/drawing/2014/main" id="{6DCB5965-6E90-374B-A90B-65A9430D7150}"/>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8B96DE49-06D6-4D40-8E66-E5217962E03A}"/>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E3A4FAE9-33C1-784F-B8C8-E5AD365A55D5}"/>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84" name="Triangle 283">
            <a:extLst>
              <a:ext uri="{FF2B5EF4-FFF2-40B4-BE49-F238E27FC236}">
                <a16:creationId xmlns:a16="http://schemas.microsoft.com/office/drawing/2014/main" id="{7E632946-8E57-B440-93C9-944389A6AA31}"/>
              </a:ext>
            </a:extLst>
          </p:cNvPr>
          <p:cNvSpPr/>
          <p:nvPr/>
        </p:nvSpPr>
        <p:spPr>
          <a:xfrm>
            <a:off x="2298787" y="2706248"/>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4FC218FD-DB02-ED48-8A94-8FBB7675CD47}"/>
              </a:ext>
            </a:extLst>
          </p:cNvPr>
          <p:cNvGrpSpPr/>
          <p:nvPr/>
        </p:nvGrpSpPr>
        <p:grpSpPr>
          <a:xfrm>
            <a:off x="2115752" y="2861302"/>
            <a:ext cx="50324" cy="266400"/>
            <a:chOff x="739146" y="2401700"/>
            <a:chExt cx="20485" cy="792138"/>
          </a:xfrm>
        </p:grpSpPr>
        <p:cxnSp>
          <p:nvCxnSpPr>
            <p:cNvPr id="286" name="Straight Connector 285">
              <a:extLst>
                <a:ext uri="{FF2B5EF4-FFF2-40B4-BE49-F238E27FC236}">
                  <a16:creationId xmlns:a16="http://schemas.microsoft.com/office/drawing/2014/main" id="{9C156E1B-9F71-D045-8ABC-AE671E989FDD}"/>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64E6F567-3AD4-0A4E-998C-D6E071FB7131}"/>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B242599-94CE-6D4D-B27F-0F387F0139A1}"/>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89" name="Triangle 288">
            <a:extLst>
              <a:ext uri="{FF2B5EF4-FFF2-40B4-BE49-F238E27FC236}">
                <a16:creationId xmlns:a16="http://schemas.microsoft.com/office/drawing/2014/main" id="{7A3E815F-617B-0A49-BCD9-3A2C9DC03BF7}"/>
              </a:ext>
            </a:extLst>
          </p:cNvPr>
          <p:cNvSpPr/>
          <p:nvPr/>
        </p:nvSpPr>
        <p:spPr>
          <a:xfrm>
            <a:off x="2101937" y="2944373"/>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0" name="Group 289">
            <a:extLst>
              <a:ext uri="{FF2B5EF4-FFF2-40B4-BE49-F238E27FC236}">
                <a16:creationId xmlns:a16="http://schemas.microsoft.com/office/drawing/2014/main" id="{B84827FE-D545-4243-9639-2420C1F872AD}"/>
              </a:ext>
            </a:extLst>
          </p:cNvPr>
          <p:cNvGrpSpPr/>
          <p:nvPr/>
        </p:nvGrpSpPr>
        <p:grpSpPr>
          <a:xfrm>
            <a:off x="1915727" y="2562852"/>
            <a:ext cx="50324" cy="262800"/>
            <a:chOff x="739146" y="2401700"/>
            <a:chExt cx="20485" cy="792138"/>
          </a:xfrm>
        </p:grpSpPr>
        <p:cxnSp>
          <p:nvCxnSpPr>
            <p:cNvPr id="291" name="Straight Connector 290">
              <a:extLst>
                <a:ext uri="{FF2B5EF4-FFF2-40B4-BE49-F238E27FC236}">
                  <a16:creationId xmlns:a16="http://schemas.microsoft.com/office/drawing/2014/main" id="{3EA41E46-0F6C-2845-9D6F-F120587495E9}"/>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F764789C-2B70-BE40-B140-12D01CF004F8}"/>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54E5526-FC31-1340-A49B-F62CB2482CC3}"/>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4" name="Triangle 293">
            <a:extLst>
              <a:ext uri="{FF2B5EF4-FFF2-40B4-BE49-F238E27FC236}">
                <a16:creationId xmlns:a16="http://schemas.microsoft.com/office/drawing/2014/main" id="{0C1ABBA5-5B34-884B-9B5C-2B9824B990BF}"/>
              </a:ext>
            </a:extLst>
          </p:cNvPr>
          <p:cNvSpPr/>
          <p:nvPr/>
        </p:nvSpPr>
        <p:spPr>
          <a:xfrm>
            <a:off x="1901912" y="2655448"/>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5" name="Group 294">
            <a:extLst>
              <a:ext uri="{FF2B5EF4-FFF2-40B4-BE49-F238E27FC236}">
                <a16:creationId xmlns:a16="http://schemas.microsoft.com/office/drawing/2014/main" id="{E05C0195-6888-7349-A631-CF686E03406F}"/>
              </a:ext>
            </a:extLst>
          </p:cNvPr>
          <p:cNvGrpSpPr/>
          <p:nvPr/>
        </p:nvGrpSpPr>
        <p:grpSpPr>
          <a:xfrm>
            <a:off x="1814127" y="2645403"/>
            <a:ext cx="50324" cy="251999"/>
            <a:chOff x="739146" y="2401700"/>
            <a:chExt cx="20485" cy="792138"/>
          </a:xfrm>
        </p:grpSpPr>
        <p:cxnSp>
          <p:nvCxnSpPr>
            <p:cNvPr id="296" name="Straight Connector 295">
              <a:extLst>
                <a:ext uri="{FF2B5EF4-FFF2-40B4-BE49-F238E27FC236}">
                  <a16:creationId xmlns:a16="http://schemas.microsoft.com/office/drawing/2014/main" id="{26AFA0D3-3638-8F43-862A-949EF5A3F053}"/>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44EDEE0F-603E-F541-915F-5E9F746A55AF}"/>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84F28D0E-F2B9-5540-874A-AA16DCB7F54C}"/>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9" name="Triangle 298">
            <a:extLst>
              <a:ext uri="{FF2B5EF4-FFF2-40B4-BE49-F238E27FC236}">
                <a16:creationId xmlns:a16="http://schemas.microsoft.com/office/drawing/2014/main" id="{AA22CE4A-F5AC-5547-B564-E8D49B7EBEFF}"/>
              </a:ext>
            </a:extLst>
          </p:cNvPr>
          <p:cNvSpPr/>
          <p:nvPr/>
        </p:nvSpPr>
        <p:spPr>
          <a:xfrm>
            <a:off x="1800312" y="2722123"/>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0" name="Group 299">
            <a:extLst>
              <a:ext uri="{FF2B5EF4-FFF2-40B4-BE49-F238E27FC236}">
                <a16:creationId xmlns:a16="http://schemas.microsoft.com/office/drawing/2014/main" id="{FC098206-AA99-FA40-A2B7-64871E3F3888}"/>
              </a:ext>
            </a:extLst>
          </p:cNvPr>
          <p:cNvGrpSpPr/>
          <p:nvPr/>
        </p:nvGrpSpPr>
        <p:grpSpPr>
          <a:xfrm>
            <a:off x="1715702" y="2585078"/>
            <a:ext cx="50324" cy="251999"/>
            <a:chOff x="739146" y="2401700"/>
            <a:chExt cx="20485" cy="792138"/>
          </a:xfrm>
        </p:grpSpPr>
        <p:cxnSp>
          <p:nvCxnSpPr>
            <p:cNvPr id="301" name="Straight Connector 300">
              <a:extLst>
                <a:ext uri="{FF2B5EF4-FFF2-40B4-BE49-F238E27FC236}">
                  <a16:creationId xmlns:a16="http://schemas.microsoft.com/office/drawing/2014/main" id="{6B859F97-D260-EE4A-8477-FE1C231B627A}"/>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4FF09320-ECC9-3C46-8D85-08C5218CA552}"/>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D9E28810-EFBE-114C-89D4-B790C21A858C}"/>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4" name="Triangle 303">
            <a:extLst>
              <a:ext uri="{FF2B5EF4-FFF2-40B4-BE49-F238E27FC236}">
                <a16:creationId xmlns:a16="http://schemas.microsoft.com/office/drawing/2014/main" id="{40269E1A-AB7C-7748-8F6F-900F856C8C4C}"/>
              </a:ext>
            </a:extLst>
          </p:cNvPr>
          <p:cNvSpPr/>
          <p:nvPr/>
        </p:nvSpPr>
        <p:spPr>
          <a:xfrm>
            <a:off x="1701887" y="2677673"/>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5" name="Group 304">
            <a:extLst>
              <a:ext uri="{FF2B5EF4-FFF2-40B4-BE49-F238E27FC236}">
                <a16:creationId xmlns:a16="http://schemas.microsoft.com/office/drawing/2014/main" id="{7E7CFB95-B6DD-8447-903F-43944B3855B1}"/>
              </a:ext>
            </a:extLst>
          </p:cNvPr>
          <p:cNvGrpSpPr/>
          <p:nvPr/>
        </p:nvGrpSpPr>
        <p:grpSpPr>
          <a:xfrm>
            <a:off x="1617277" y="2689853"/>
            <a:ext cx="50324" cy="251999"/>
            <a:chOff x="739146" y="2401700"/>
            <a:chExt cx="20485" cy="792138"/>
          </a:xfrm>
        </p:grpSpPr>
        <p:cxnSp>
          <p:nvCxnSpPr>
            <p:cNvPr id="306" name="Straight Connector 305">
              <a:extLst>
                <a:ext uri="{FF2B5EF4-FFF2-40B4-BE49-F238E27FC236}">
                  <a16:creationId xmlns:a16="http://schemas.microsoft.com/office/drawing/2014/main" id="{0F5A5CEF-C49F-FD40-8E76-3DDDC7521862}"/>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27D81C5-61A4-7E47-BBA0-1C3EAF0A8AE7}"/>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64816F44-5537-E548-A60B-D2DB0EFB829E}"/>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9" name="Triangle 308">
            <a:extLst>
              <a:ext uri="{FF2B5EF4-FFF2-40B4-BE49-F238E27FC236}">
                <a16:creationId xmlns:a16="http://schemas.microsoft.com/office/drawing/2014/main" id="{E3312E38-7572-654E-A718-8550650E1946}"/>
              </a:ext>
            </a:extLst>
          </p:cNvPr>
          <p:cNvSpPr/>
          <p:nvPr/>
        </p:nvSpPr>
        <p:spPr>
          <a:xfrm>
            <a:off x="1603462" y="2776098"/>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0" name="Group 309">
            <a:extLst>
              <a:ext uri="{FF2B5EF4-FFF2-40B4-BE49-F238E27FC236}">
                <a16:creationId xmlns:a16="http://schemas.microsoft.com/office/drawing/2014/main" id="{1D0719EF-E131-114B-B186-1654E15EECCD}"/>
              </a:ext>
            </a:extLst>
          </p:cNvPr>
          <p:cNvGrpSpPr/>
          <p:nvPr/>
        </p:nvGrpSpPr>
        <p:grpSpPr>
          <a:xfrm>
            <a:off x="1522027" y="2753353"/>
            <a:ext cx="50324" cy="251999"/>
            <a:chOff x="739146" y="2401700"/>
            <a:chExt cx="20485" cy="792138"/>
          </a:xfrm>
        </p:grpSpPr>
        <p:cxnSp>
          <p:nvCxnSpPr>
            <p:cNvPr id="311" name="Straight Connector 310">
              <a:extLst>
                <a:ext uri="{FF2B5EF4-FFF2-40B4-BE49-F238E27FC236}">
                  <a16:creationId xmlns:a16="http://schemas.microsoft.com/office/drawing/2014/main" id="{AF779795-6BD4-B34C-8CFB-C458C6651DFF}"/>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99BE910-482E-E547-964D-5159513C07C1}"/>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D296137-5578-AF4F-809E-040E486F78BE}"/>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4" name="Triangle 313">
            <a:extLst>
              <a:ext uri="{FF2B5EF4-FFF2-40B4-BE49-F238E27FC236}">
                <a16:creationId xmlns:a16="http://schemas.microsoft.com/office/drawing/2014/main" id="{019A794E-B045-8447-B8D3-3F69BDDBC004}"/>
              </a:ext>
            </a:extLst>
          </p:cNvPr>
          <p:cNvSpPr/>
          <p:nvPr/>
        </p:nvSpPr>
        <p:spPr>
          <a:xfrm>
            <a:off x="1508212" y="2833248"/>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5" name="Group 314">
            <a:extLst>
              <a:ext uri="{FF2B5EF4-FFF2-40B4-BE49-F238E27FC236}">
                <a16:creationId xmlns:a16="http://schemas.microsoft.com/office/drawing/2014/main" id="{2BF87139-9927-3941-81B3-59E042215247}"/>
              </a:ext>
            </a:extLst>
          </p:cNvPr>
          <p:cNvGrpSpPr/>
          <p:nvPr/>
        </p:nvGrpSpPr>
        <p:grpSpPr>
          <a:xfrm>
            <a:off x="1420427" y="2521578"/>
            <a:ext cx="50324" cy="251999"/>
            <a:chOff x="739146" y="2401700"/>
            <a:chExt cx="20485" cy="792138"/>
          </a:xfrm>
        </p:grpSpPr>
        <p:cxnSp>
          <p:nvCxnSpPr>
            <p:cNvPr id="316" name="Straight Connector 315">
              <a:extLst>
                <a:ext uri="{FF2B5EF4-FFF2-40B4-BE49-F238E27FC236}">
                  <a16:creationId xmlns:a16="http://schemas.microsoft.com/office/drawing/2014/main" id="{1C345C02-D383-074E-A198-1AECFF9F3DAB}"/>
                </a:ext>
              </a:extLst>
            </p:cNvPr>
            <p:cNvCxnSpPr/>
            <p:nvPr/>
          </p:nvCxnSpPr>
          <p:spPr>
            <a:xfrm>
              <a:off x="749821" y="2402024"/>
              <a:ext cx="0" cy="7918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2C9A6B66-1705-C34F-A530-50B8BBE8F6EA}"/>
                </a:ext>
              </a:extLst>
            </p:cNvPr>
            <p:cNvCxnSpPr/>
            <p:nvPr/>
          </p:nvCxnSpPr>
          <p:spPr>
            <a:xfrm>
              <a:off x="739780" y="2401700"/>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8CBD892-9E5D-1D4C-A0C9-A5A8DF8619AA}"/>
                </a:ext>
              </a:extLst>
            </p:cNvPr>
            <p:cNvCxnSpPr/>
            <p:nvPr/>
          </p:nvCxnSpPr>
          <p:spPr>
            <a:xfrm>
              <a:off x="739146" y="3193837"/>
              <a:ext cx="19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9" name="Triangle 318">
            <a:extLst>
              <a:ext uri="{FF2B5EF4-FFF2-40B4-BE49-F238E27FC236}">
                <a16:creationId xmlns:a16="http://schemas.microsoft.com/office/drawing/2014/main" id="{23755C37-5B0E-AD46-9343-3F8B501D3C9B}"/>
              </a:ext>
            </a:extLst>
          </p:cNvPr>
          <p:cNvSpPr/>
          <p:nvPr/>
        </p:nvSpPr>
        <p:spPr>
          <a:xfrm>
            <a:off x="1406612" y="2607823"/>
            <a:ext cx="77955" cy="7698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TextBox 319">
            <a:extLst>
              <a:ext uri="{FF2B5EF4-FFF2-40B4-BE49-F238E27FC236}">
                <a16:creationId xmlns:a16="http://schemas.microsoft.com/office/drawing/2014/main" id="{912116EB-EEBB-CC4A-9A3A-D1B3A9A80DC6}"/>
              </a:ext>
            </a:extLst>
          </p:cNvPr>
          <p:cNvSpPr txBox="1"/>
          <p:nvPr/>
        </p:nvSpPr>
        <p:spPr>
          <a:xfrm>
            <a:off x="3179872" y="2661237"/>
            <a:ext cx="305291" cy="164212"/>
          </a:xfrm>
          <a:prstGeom prst="rect">
            <a:avLst/>
          </a:prstGeom>
          <a:noFill/>
        </p:spPr>
        <p:txBody>
          <a:bodyPr wrap="square" lIns="0" tIns="0" rIns="0" bIns="0" rtlCol="0" anchor="ctr">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a:t>
            </a:r>
          </a:p>
        </p:txBody>
      </p:sp>
      <p:sp>
        <p:nvSpPr>
          <p:cNvPr id="321" name="TextBox 320">
            <a:extLst>
              <a:ext uri="{FF2B5EF4-FFF2-40B4-BE49-F238E27FC236}">
                <a16:creationId xmlns:a16="http://schemas.microsoft.com/office/drawing/2014/main" id="{A903A779-EFF2-A945-B082-970272173E88}"/>
              </a:ext>
            </a:extLst>
          </p:cNvPr>
          <p:cNvSpPr txBox="1"/>
          <p:nvPr/>
        </p:nvSpPr>
        <p:spPr>
          <a:xfrm>
            <a:off x="3576747" y="2645362"/>
            <a:ext cx="305291" cy="164212"/>
          </a:xfrm>
          <a:prstGeom prst="rect">
            <a:avLst/>
          </a:prstGeom>
          <a:noFill/>
        </p:spPr>
        <p:txBody>
          <a:bodyPr wrap="square" lIns="0" tIns="0" rIns="0" bIns="0" rtlCol="0" anchor="ctr">
            <a:spAutoFit/>
          </a:bodyPr>
          <a:lstStyle/>
          <a:p>
            <a:pPr algn="ctr" defTabSz="609555" eaLnBrk="0" fontAlgn="base" hangingPunct="0">
              <a:spcBef>
                <a:spcPct val="0"/>
              </a:spcBef>
              <a:spcAft>
                <a:spcPct val="0"/>
              </a:spcAft>
              <a:defRPr/>
            </a:pPr>
            <a:r>
              <a:rPr lang="en-GB" sz="1067" dirty="0">
                <a:solidFill>
                  <a:prstClr val="black"/>
                </a:solidFill>
                <a:latin typeface="Calibri" panose="020F0502020204030204" pitchFamily="34" charset="0"/>
                <a:ea typeface="ＭＳ Ｐゴシック" charset="-128"/>
                <a:cs typeface="Calibri" panose="020F0502020204030204" pitchFamily="34" charset="0"/>
              </a:rPr>
              <a:t>*</a:t>
            </a:r>
          </a:p>
        </p:txBody>
      </p:sp>
      <p:sp>
        <p:nvSpPr>
          <p:cNvPr id="323" name="TextBox 322">
            <a:extLst>
              <a:ext uri="{FF2B5EF4-FFF2-40B4-BE49-F238E27FC236}">
                <a16:creationId xmlns:a16="http://schemas.microsoft.com/office/drawing/2014/main" id="{CA51D9C2-1592-BC41-BD1B-69E6A2DB712A}"/>
              </a:ext>
            </a:extLst>
          </p:cNvPr>
          <p:cNvSpPr txBox="1"/>
          <p:nvPr/>
        </p:nvSpPr>
        <p:spPr>
          <a:xfrm>
            <a:off x="1352948" y="4369183"/>
            <a:ext cx="1506823" cy="138499"/>
          </a:xfrm>
          <a:prstGeom prst="rect">
            <a:avLst/>
          </a:prstGeom>
          <a:noFill/>
        </p:spPr>
        <p:txBody>
          <a:bodyPr wrap="none" lIns="0" tIns="0" rIns="0" bIns="0" rtlCol="0">
            <a:spAutoFit/>
          </a:bodyPr>
          <a:lstStyle/>
          <a:p>
            <a:pPr defTabSz="609555" eaLnBrk="0" fontAlgn="base" hangingPunct="0">
              <a:spcBef>
                <a:spcPct val="0"/>
              </a:spcBef>
              <a:spcAft>
                <a:spcPct val="0"/>
              </a:spcAft>
              <a:defRPr/>
            </a:pPr>
            <a:r>
              <a:rPr lang="en-GB" sz="900" dirty="0">
                <a:solidFill>
                  <a:prstClr val="black"/>
                </a:solidFill>
                <a:latin typeface="Calibri" panose="020F0502020204030204" pitchFamily="34" charset="0"/>
                <a:ea typeface="ＭＳ Ｐゴシック" charset="-128"/>
                <a:cs typeface="Calibri" panose="020F0502020204030204" pitchFamily="34" charset="0"/>
              </a:rPr>
              <a:t>* Significantly different (p&lt;0.05)</a:t>
            </a:r>
          </a:p>
        </p:txBody>
      </p:sp>
      <p:sp>
        <p:nvSpPr>
          <p:cNvPr id="324" name="TextBox 323">
            <a:extLst>
              <a:ext uri="{FF2B5EF4-FFF2-40B4-BE49-F238E27FC236}">
                <a16:creationId xmlns:a16="http://schemas.microsoft.com/office/drawing/2014/main" id="{9B5809C7-3F3C-9E47-B5B3-3F8E269F09D1}"/>
              </a:ext>
            </a:extLst>
          </p:cNvPr>
          <p:cNvSpPr txBox="1"/>
          <p:nvPr/>
        </p:nvSpPr>
        <p:spPr>
          <a:xfrm>
            <a:off x="4109620" y="4112219"/>
            <a:ext cx="503344" cy="184666"/>
          </a:xfrm>
          <a:prstGeom prst="rect">
            <a:avLst/>
          </a:prstGeom>
          <a:noFill/>
        </p:spPr>
        <p:txBody>
          <a:bodyPr wrap="none" lIns="0" tIns="0" rIns="0" bIns="0" rtlCol="0">
            <a:spAutoFit/>
          </a:bodyPr>
          <a:lstStyle/>
          <a:p>
            <a:pPr algn="ctr" defTabSz="609555" eaLnBrk="0" fontAlgn="base" hangingPunct="0">
              <a:spcBef>
                <a:spcPct val="0"/>
              </a:spcBef>
              <a:spcAft>
                <a:spcPct val="0"/>
              </a:spcAft>
              <a:defRPr/>
            </a:pPr>
            <a:r>
              <a:rPr lang="en-GB" sz="1200" b="1" dirty="0">
                <a:solidFill>
                  <a:schemeClr val="accent6"/>
                </a:solidFill>
                <a:latin typeface="Calibri" panose="020F0502020204030204" pitchFamily="34" charset="0"/>
                <a:ea typeface="ＭＳ Ｐゴシック" charset="-128"/>
                <a:cs typeface="Calibri" panose="020F0502020204030204" pitchFamily="34" charset="0"/>
              </a:rPr>
              <a:t>Placebo</a:t>
            </a:r>
          </a:p>
        </p:txBody>
      </p:sp>
      <p:sp>
        <p:nvSpPr>
          <p:cNvPr id="325" name="TextBox 324">
            <a:extLst>
              <a:ext uri="{FF2B5EF4-FFF2-40B4-BE49-F238E27FC236}">
                <a16:creationId xmlns:a16="http://schemas.microsoft.com/office/drawing/2014/main" id="{0F70E54C-F9F8-9B42-AB4D-7F1346214186}"/>
              </a:ext>
            </a:extLst>
          </p:cNvPr>
          <p:cNvSpPr txBox="1"/>
          <p:nvPr/>
        </p:nvSpPr>
        <p:spPr>
          <a:xfrm>
            <a:off x="4355714" y="2746969"/>
            <a:ext cx="257250" cy="184666"/>
          </a:xfrm>
          <a:prstGeom prst="rect">
            <a:avLst/>
          </a:prstGeom>
          <a:noFill/>
        </p:spPr>
        <p:txBody>
          <a:bodyPr wrap="none" lIns="0" tIns="0" rIns="0" bIns="0" rtlCol="0">
            <a:spAutoFit/>
          </a:bodyPr>
          <a:lstStyle/>
          <a:p>
            <a:pPr algn="r" defTabSz="609555" eaLnBrk="0" fontAlgn="base" hangingPunct="0">
              <a:spcBef>
                <a:spcPct val="0"/>
              </a:spcBef>
              <a:spcAft>
                <a:spcPct val="0"/>
              </a:spcAft>
              <a:defRPr/>
            </a:pPr>
            <a:r>
              <a:rPr lang="en-GB" sz="1200" b="1" dirty="0">
                <a:solidFill>
                  <a:schemeClr val="accent1"/>
                </a:solidFill>
                <a:latin typeface="Calibri" panose="020F0502020204030204" pitchFamily="34" charset="0"/>
                <a:ea typeface="ＭＳ Ｐゴシック" charset="-128"/>
                <a:cs typeface="Calibri" panose="020F0502020204030204" pitchFamily="34" charset="0"/>
              </a:rPr>
              <a:t>APA</a:t>
            </a:r>
          </a:p>
        </p:txBody>
      </p:sp>
      <p:sp>
        <p:nvSpPr>
          <p:cNvPr id="326" name="TextBox 325">
            <a:extLst>
              <a:ext uri="{FF2B5EF4-FFF2-40B4-BE49-F238E27FC236}">
                <a16:creationId xmlns:a16="http://schemas.microsoft.com/office/drawing/2014/main" id="{2D68B5FD-4D6B-5849-9DEF-B6B73F51EFF0}"/>
              </a:ext>
            </a:extLst>
          </p:cNvPr>
          <p:cNvSpPr txBox="1"/>
          <p:nvPr/>
        </p:nvSpPr>
        <p:spPr>
          <a:xfrm rot="5400000">
            <a:off x="2737450" y="5179611"/>
            <a:ext cx="352661" cy="105606"/>
          </a:xfrm>
          <a:prstGeom prst="rect">
            <a:avLst/>
          </a:prstGeom>
          <a:noFill/>
        </p:spPr>
        <p:txBody>
          <a:bodyPr wrap="none" lIns="0" tIns="0" rIns="0" bIns="0" rtlCol="0">
            <a:spAutoFit/>
          </a:bodyPr>
          <a:lstStyle/>
          <a:p>
            <a:pPr algn="ct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586  191</a:t>
            </a:r>
          </a:p>
        </p:txBody>
      </p:sp>
      <p:sp>
        <p:nvSpPr>
          <p:cNvPr id="327" name="TextBox 326">
            <a:extLst>
              <a:ext uri="{FF2B5EF4-FFF2-40B4-BE49-F238E27FC236}">
                <a16:creationId xmlns:a16="http://schemas.microsoft.com/office/drawing/2014/main" id="{3FC72C45-C0A1-C745-A690-C25BDAAC5448}"/>
              </a:ext>
            </a:extLst>
          </p:cNvPr>
          <p:cNvSpPr txBox="1"/>
          <p:nvPr/>
        </p:nvSpPr>
        <p:spPr>
          <a:xfrm rot="5400000">
            <a:off x="3140876" y="5179611"/>
            <a:ext cx="352661" cy="105606"/>
          </a:xfrm>
          <a:prstGeom prst="rect">
            <a:avLst/>
          </a:prstGeom>
          <a:noFill/>
        </p:spPr>
        <p:txBody>
          <a:bodyPr wrap="none" lIns="0" tIns="0" rIns="0" bIns="0" rtlCol="0">
            <a:spAutoFit/>
          </a:bodyPr>
          <a:lstStyle/>
          <a:p>
            <a:pPr algn="ct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539  137</a:t>
            </a:r>
          </a:p>
        </p:txBody>
      </p:sp>
      <p:sp>
        <p:nvSpPr>
          <p:cNvPr id="328" name="TextBox 327">
            <a:extLst>
              <a:ext uri="{FF2B5EF4-FFF2-40B4-BE49-F238E27FC236}">
                <a16:creationId xmlns:a16="http://schemas.microsoft.com/office/drawing/2014/main" id="{2D326BC3-8E7C-FE4D-B6CC-09F67531486F}"/>
              </a:ext>
            </a:extLst>
          </p:cNvPr>
          <p:cNvSpPr txBox="1"/>
          <p:nvPr/>
        </p:nvSpPr>
        <p:spPr>
          <a:xfrm rot="5400000">
            <a:off x="3560427" y="5153963"/>
            <a:ext cx="301365" cy="105606"/>
          </a:xfrm>
          <a:prstGeom prst="rect">
            <a:avLst/>
          </a:prstGeom>
          <a:noFill/>
        </p:spPr>
        <p:txBody>
          <a:bodyPr wrap="none" lIns="0" tIns="0" rIns="0" bIns="0" rtlCol="0">
            <a:spAutoFit/>
          </a:bodyPr>
          <a:lstStyle/>
          <a:p>
            <a:pPr algn="ct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505  95</a:t>
            </a:r>
          </a:p>
        </p:txBody>
      </p:sp>
      <p:sp>
        <p:nvSpPr>
          <p:cNvPr id="329" name="TextBox 328">
            <a:extLst>
              <a:ext uri="{FF2B5EF4-FFF2-40B4-BE49-F238E27FC236}">
                <a16:creationId xmlns:a16="http://schemas.microsoft.com/office/drawing/2014/main" id="{AA6E23F5-6F91-9C46-8F7D-FF94BB45B409}"/>
              </a:ext>
            </a:extLst>
          </p:cNvPr>
          <p:cNvSpPr txBox="1"/>
          <p:nvPr/>
        </p:nvSpPr>
        <p:spPr>
          <a:xfrm rot="5400000">
            <a:off x="3960676" y="5153963"/>
            <a:ext cx="301365" cy="105606"/>
          </a:xfrm>
          <a:prstGeom prst="rect">
            <a:avLst/>
          </a:prstGeom>
          <a:noFill/>
        </p:spPr>
        <p:txBody>
          <a:bodyPr wrap="none" lIns="0" tIns="0" rIns="0" bIns="0" rtlCol="0">
            <a:spAutoFit/>
          </a:bodyPr>
          <a:lstStyle/>
          <a:p>
            <a:pPr algn="ct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468  58</a:t>
            </a:r>
          </a:p>
        </p:txBody>
      </p:sp>
      <p:sp>
        <p:nvSpPr>
          <p:cNvPr id="330" name="TextBox 329">
            <a:extLst>
              <a:ext uri="{FF2B5EF4-FFF2-40B4-BE49-F238E27FC236}">
                <a16:creationId xmlns:a16="http://schemas.microsoft.com/office/drawing/2014/main" id="{2136B831-9823-E04B-AB55-CDBE2C026F87}"/>
              </a:ext>
            </a:extLst>
          </p:cNvPr>
          <p:cNvSpPr txBox="1"/>
          <p:nvPr/>
        </p:nvSpPr>
        <p:spPr>
          <a:xfrm rot="5400000">
            <a:off x="4357862" y="5153963"/>
            <a:ext cx="301365" cy="105606"/>
          </a:xfrm>
          <a:prstGeom prst="rect">
            <a:avLst/>
          </a:prstGeom>
          <a:noFill/>
        </p:spPr>
        <p:txBody>
          <a:bodyPr wrap="none" lIns="0" tIns="0" rIns="0" bIns="0" rtlCol="0">
            <a:spAutoFit/>
          </a:bodyPr>
          <a:lstStyle/>
          <a:p>
            <a:pPr algn="ct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435  40</a:t>
            </a:r>
          </a:p>
        </p:txBody>
      </p:sp>
      <p:sp>
        <p:nvSpPr>
          <p:cNvPr id="331" name="TextBox 330">
            <a:extLst>
              <a:ext uri="{FF2B5EF4-FFF2-40B4-BE49-F238E27FC236}">
                <a16:creationId xmlns:a16="http://schemas.microsoft.com/office/drawing/2014/main" id="{CAC018DF-883B-E94B-80E0-35FDA588C52C}"/>
              </a:ext>
            </a:extLst>
          </p:cNvPr>
          <p:cNvSpPr txBox="1"/>
          <p:nvPr/>
        </p:nvSpPr>
        <p:spPr>
          <a:xfrm rot="5400000">
            <a:off x="2153045" y="5179611"/>
            <a:ext cx="352661" cy="105606"/>
          </a:xfrm>
          <a:prstGeom prst="rect">
            <a:avLst/>
          </a:prstGeom>
          <a:noFill/>
        </p:spPr>
        <p:txBody>
          <a:bodyPr wrap="none" lIns="0" tIns="0" rIns="0" bIns="0" rtlCol="0">
            <a:spAutoFit/>
          </a:bodyPr>
          <a:lstStyle/>
          <a:p>
            <a:pPr algn="ct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639  256</a:t>
            </a:r>
          </a:p>
        </p:txBody>
      </p:sp>
      <p:sp>
        <p:nvSpPr>
          <p:cNvPr id="332" name="TextBox 331">
            <a:extLst>
              <a:ext uri="{FF2B5EF4-FFF2-40B4-BE49-F238E27FC236}">
                <a16:creationId xmlns:a16="http://schemas.microsoft.com/office/drawing/2014/main" id="{29423B5C-F78A-6B4E-BDC6-99623BB79F9D}"/>
              </a:ext>
            </a:extLst>
          </p:cNvPr>
          <p:cNvSpPr txBox="1"/>
          <p:nvPr/>
        </p:nvSpPr>
        <p:spPr>
          <a:xfrm rot="5400000">
            <a:off x="2349895" y="5192311"/>
            <a:ext cx="352661" cy="105606"/>
          </a:xfrm>
          <a:prstGeom prst="rect">
            <a:avLst/>
          </a:prstGeom>
          <a:noFill/>
        </p:spPr>
        <p:txBody>
          <a:bodyPr wrap="none" lIns="0" tIns="0" rIns="0" bIns="0" rtlCol="0">
            <a:spAutoFit/>
          </a:bodyPr>
          <a:lstStyle/>
          <a:p>
            <a:pPr algn="ct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611  215</a:t>
            </a:r>
          </a:p>
        </p:txBody>
      </p:sp>
      <p:sp>
        <p:nvSpPr>
          <p:cNvPr id="333" name="TextBox 332">
            <a:extLst>
              <a:ext uri="{FF2B5EF4-FFF2-40B4-BE49-F238E27FC236}">
                <a16:creationId xmlns:a16="http://schemas.microsoft.com/office/drawing/2014/main" id="{F339449D-6C77-6242-BB5D-D00BE61076C3}"/>
              </a:ext>
            </a:extLst>
          </p:cNvPr>
          <p:cNvSpPr txBox="1"/>
          <p:nvPr/>
        </p:nvSpPr>
        <p:spPr>
          <a:xfrm rot="5400000">
            <a:off x="1953020" y="5179611"/>
            <a:ext cx="352661" cy="105606"/>
          </a:xfrm>
          <a:prstGeom prst="rect">
            <a:avLst/>
          </a:prstGeom>
          <a:noFill/>
        </p:spPr>
        <p:txBody>
          <a:bodyPr wrap="none" lIns="0" tIns="0" rIns="0" bIns="0" rtlCol="0">
            <a:spAutoFit/>
          </a:bodyPr>
          <a:lstStyle/>
          <a:p>
            <a:pPr algn="ct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664  277</a:t>
            </a:r>
          </a:p>
        </p:txBody>
      </p:sp>
      <p:sp>
        <p:nvSpPr>
          <p:cNvPr id="11" name="Freeform 10">
            <a:extLst>
              <a:ext uri="{FF2B5EF4-FFF2-40B4-BE49-F238E27FC236}">
                <a16:creationId xmlns:a16="http://schemas.microsoft.com/office/drawing/2014/main" id="{CC819E6A-15A4-C544-934C-CEF50262C1B0}"/>
              </a:ext>
            </a:extLst>
          </p:cNvPr>
          <p:cNvSpPr/>
          <p:nvPr/>
        </p:nvSpPr>
        <p:spPr>
          <a:xfrm>
            <a:off x="1441450" y="2660650"/>
            <a:ext cx="3082925" cy="730250"/>
          </a:xfrm>
          <a:custGeom>
            <a:avLst/>
            <a:gdLst>
              <a:gd name="connsiteX0" fmla="*/ 0 w 3082925"/>
              <a:gd name="connsiteY0" fmla="*/ 0 h 730250"/>
              <a:gd name="connsiteX1" fmla="*/ 107950 w 3082925"/>
              <a:gd name="connsiteY1" fmla="*/ 228600 h 730250"/>
              <a:gd name="connsiteX2" fmla="*/ 206375 w 3082925"/>
              <a:gd name="connsiteY2" fmla="*/ 165100 h 730250"/>
              <a:gd name="connsiteX3" fmla="*/ 304800 w 3082925"/>
              <a:gd name="connsiteY3" fmla="*/ 66675 h 730250"/>
              <a:gd name="connsiteX4" fmla="*/ 406400 w 3082925"/>
              <a:gd name="connsiteY4" fmla="*/ 114300 h 730250"/>
              <a:gd name="connsiteX5" fmla="*/ 504825 w 3082925"/>
              <a:gd name="connsiteY5" fmla="*/ 47625 h 730250"/>
              <a:gd name="connsiteX6" fmla="*/ 698500 w 3082925"/>
              <a:gd name="connsiteY6" fmla="*/ 339725 h 730250"/>
              <a:gd name="connsiteX7" fmla="*/ 895350 w 3082925"/>
              <a:gd name="connsiteY7" fmla="*/ 98425 h 730250"/>
              <a:gd name="connsiteX8" fmla="*/ 1098550 w 3082925"/>
              <a:gd name="connsiteY8" fmla="*/ 142875 h 730250"/>
              <a:gd name="connsiteX9" fmla="*/ 1498600 w 3082925"/>
              <a:gd name="connsiteY9" fmla="*/ 365125 h 730250"/>
              <a:gd name="connsiteX10" fmla="*/ 1885950 w 3082925"/>
              <a:gd name="connsiteY10" fmla="*/ 311150 h 730250"/>
              <a:gd name="connsiteX11" fmla="*/ 2292350 w 3082925"/>
              <a:gd name="connsiteY11" fmla="*/ 304800 h 730250"/>
              <a:gd name="connsiteX12" fmla="*/ 2682875 w 3082925"/>
              <a:gd name="connsiteY12" fmla="*/ 250825 h 730250"/>
              <a:gd name="connsiteX13" fmla="*/ 3082925 w 3082925"/>
              <a:gd name="connsiteY13" fmla="*/ 730250 h 73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2925" h="730250">
                <a:moveTo>
                  <a:pt x="0" y="0"/>
                </a:moveTo>
                <a:lnTo>
                  <a:pt x="107950" y="228600"/>
                </a:lnTo>
                <a:lnTo>
                  <a:pt x="206375" y="165100"/>
                </a:lnTo>
                <a:lnTo>
                  <a:pt x="304800" y="66675"/>
                </a:lnTo>
                <a:lnTo>
                  <a:pt x="406400" y="114300"/>
                </a:lnTo>
                <a:lnTo>
                  <a:pt x="504825" y="47625"/>
                </a:lnTo>
                <a:lnTo>
                  <a:pt x="698500" y="339725"/>
                </a:lnTo>
                <a:lnTo>
                  <a:pt x="895350" y="98425"/>
                </a:lnTo>
                <a:lnTo>
                  <a:pt x="1098550" y="142875"/>
                </a:lnTo>
                <a:lnTo>
                  <a:pt x="1498600" y="365125"/>
                </a:lnTo>
                <a:lnTo>
                  <a:pt x="1885950" y="311150"/>
                </a:lnTo>
                <a:lnTo>
                  <a:pt x="2292350" y="304800"/>
                </a:lnTo>
                <a:lnTo>
                  <a:pt x="2682875" y="250825"/>
                </a:lnTo>
                <a:lnTo>
                  <a:pt x="3082925" y="73025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65EB8355-4258-FA4B-BB41-623B0A26B0DF}"/>
              </a:ext>
            </a:extLst>
          </p:cNvPr>
          <p:cNvSpPr txBox="1"/>
          <p:nvPr/>
        </p:nvSpPr>
        <p:spPr>
          <a:xfrm rot="5400000">
            <a:off x="1756171" y="5179612"/>
            <a:ext cx="352662" cy="105606"/>
          </a:xfrm>
          <a:prstGeom prst="rect">
            <a:avLst/>
          </a:prstGeom>
          <a:noFill/>
        </p:spPr>
        <p:txBody>
          <a:bodyPr wrap="none" lIns="0" tIns="0" rIns="0" bIns="0" rtlCol="0">
            <a:spAutoFit/>
          </a:bodyPr>
          <a:lstStyle/>
          <a:p>
            <a:pPr algn="ct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692  290</a:t>
            </a:r>
          </a:p>
        </p:txBody>
      </p:sp>
      <p:sp>
        <p:nvSpPr>
          <p:cNvPr id="335" name="TextBox 334">
            <a:extLst>
              <a:ext uri="{FF2B5EF4-FFF2-40B4-BE49-F238E27FC236}">
                <a16:creationId xmlns:a16="http://schemas.microsoft.com/office/drawing/2014/main" id="{9B0C1BDF-FF67-7A47-8420-DC9BE3D8BA19}"/>
              </a:ext>
            </a:extLst>
          </p:cNvPr>
          <p:cNvSpPr txBox="1"/>
          <p:nvPr/>
        </p:nvSpPr>
        <p:spPr>
          <a:xfrm rot="5400000">
            <a:off x="1651397" y="5179613"/>
            <a:ext cx="352661" cy="105606"/>
          </a:xfrm>
          <a:prstGeom prst="rect">
            <a:avLst/>
          </a:prstGeom>
          <a:noFill/>
        </p:spPr>
        <p:txBody>
          <a:bodyPr wrap="none" lIns="0" tIns="0" rIns="0" bIns="0" rtlCol="0">
            <a:spAutoFit/>
          </a:bodyPr>
          <a:lstStyle/>
          <a:p>
            <a:pP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707  339</a:t>
            </a:r>
          </a:p>
        </p:txBody>
      </p:sp>
      <p:sp>
        <p:nvSpPr>
          <p:cNvPr id="336" name="TextBox 335">
            <a:extLst>
              <a:ext uri="{FF2B5EF4-FFF2-40B4-BE49-F238E27FC236}">
                <a16:creationId xmlns:a16="http://schemas.microsoft.com/office/drawing/2014/main" id="{9C2181DF-86E3-B042-A3F2-DDBF8F6DB3CA}"/>
              </a:ext>
            </a:extLst>
          </p:cNvPr>
          <p:cNvSpPr txBox="1"/>
          <p:nvPr/>
        </p:nvSpPr>
        <p:spPr>
          <a:xfrm rot="5400000">
            <a:off x="1552972" y="5179614"/>
            <a:ext cx="352661" cy="105606"/>
          </a:xfrm>
          <a:prstGeom prst="rect">
            <a:avLst/>
          </a:prstGeom>
          <a:noFill/>
        </p:spPr>
        <p:txBody>
          <a:bodyPr wrap="none" lIns="0" tIns="0" rIns="0" bIns="0" rtlCol="0">
            <a:spAutoFit/>
          </a:bodyPr>
          <a:lstStyle/>
          <a:p>
            <a:pP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732  358</a:t>
            </a:r>
          </a:p>
        </p:txBody>
      </p:sp>
      <p:sp>
        <p:nvSpPr>
          <p:cNvPr id="337" name="TextBox 336">
            <a:extLst>
              <a:ext uri="{FF2B5EF4-FFF2-40B4-BE49-F238E27FC236}">
                <a16:creationId xmlns:a16="http://schemas.microsoft.com/office/drawing/2014/main" id="{A2C75432-8EE9-0E40-AD49-2E625F487D14}"/>
              </a:ext>
            </a:extLst>
          </p:cNvPr>
          <p:cNvSpPr txBox="1"/>
          <p:nvPr/>
        </p:nvSpPr>
        <p:spPr>
          <a:xfrm rot="5400000">
            <a:off x="1457722" y="5179615"/>
            <a:ext cx="352661" cy="105606"/>
          </a:xfrm>
          <a:prstGeom prst="rect">
            <a:avLst/>
          </a:prstGeom>
          <a:noFill/>
        </p:spPr>
        <p:txBody>
          <a:bodyPr wrap="none" lIns="0" tIns="0" rIns="0" bIns="0" rtlCol="0">
            <a:spAutoFit/>
          </a:bodyPr>
          <a:lstStyle/>
          <a:p>
            <a:pP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750  376</a:t>
            </a:r>
          </a:p>
        </p:txBody>
      </p:sp>
      <p:sp>
        <p:nvSpPr>
          <p:cNvPr id="338" name="TextBox 337">
            <a:extLst>
              <a:ext uri="{FF2B5EF4-FFF2-40B4-BE49-F238E27FC236}">
                <a16:creationId xmlns:a16="http://schemas.microsoft.com/office/drawing/2014/main" id="{D857D286-1427-3743-9DC3-3CD86FB9CADE}"/>
              </a:ext>
            </a:extLst>
          </p:cNvPr>
          <p:cNvSpPr txBox="1"/>
          <p:nvPr/>
        </p:nvSpPr>
        <p:spPr>
          <a:xfrm rot="5400000">
            <a:off x="1254522" y="5179616"/>
            <a:ext cx="352661" cy="105606"/>
          </a:xfrm>
          <a:prstGeom prst="rect">
            <a:avLst/>
          </a:prstGeom>
          <a:noFill/>
        </p:spPr>
        <p:txBody>
          <a:bodyPr wrap="none" lIns="0" tIns="0" rIns="0" bIns="0" rtlCol="0">
            <a:spAutoFit/>
          </a:bodyPr>
          <a:lstStyle/>
          <a:p>
            <a:pP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787  390</a:t>
            </a:r>
          </a:p>
        </p:txBody>
      </p:sp>
      <p:sp>
        <p:nvSpPr>
          <p:cNvPr id="339" name="TextBox 338">
            <a:extLst>
              <a:ext uri="{FF2B5EF4-FFF2-40B4-BE49-F238E27FC236}">
                <a16:creationId xmlns:a16="http://schemas.microsoft.com/office/drawing/2014/main" id="{B0CE00B1-955E-2242-9ACA-66504EBD9D9B}"/>
              </a:ext>
            </a:extLst>
          </p:cNvPr>
          <p:cNvSpPr txBox="1"/>
          <p:nvPr/>
        </p:nvSpPr>
        <p:spPr>
          <a:xfrm rot="5400000">
            <a:off x="1359297" y="5179617"/>
            <a:ext cx="352661" cy="105606"/>
          </a:xfrm>
          <a:prstGeom prst="rect">
            <a:avLst/>
          </a:prstGeom>
          <a:noFill/>
        </p:spPr>
        <p:txBody>
          <a:bodyPr wrap="none" lIns="0" tIns="0" rIns="0" bIns="0" rtlCol="0">
            <a:spAutoFit/>
          </a:bodyPr>
          <a:lstStyle/>
          <a:p>
            <a:pPr defTabSz="609555" eaLnBrk="0" fontAlgn="base" hangingPunct="0">
              <a:lnSpc>
                <a:spcPct val="85000"/>
              </a:lnSpc>
              <a:spcBef>
                <a:spcPct val="0"/>
              </a:spcBef>
              <a:spcAft>
                <a:spcPct val="0"/>
              </a:spcAft>
              <a:defRPr/>
            </a:pPr>
            <a:r>
              <a:rPr lang="en-GB" sz="800" dirty="0">
                <a:solidFill>
                  <a:prstClr val="black"/>
                </a:solidFill>
                <a:latin typeface="Calibri" panose="020F0502020204030204" pitchFamily="34" charset="0"/>
                <a:ea typeface="ＭＳ Ｐゴシック" charset="-128"/>
                <a:cs typeface="Calibri" panose="020F0502020204030204" pitchFamily="34" charset="0"/>
              </a:rPr>
              <a:t>769  382</a:t>
            </a:r>
          </a:p>
        </p:txBody>
      </p:sp>
    </p:spTree>
    <p:extLst>
      <p:ext uri="{BB962C8B-B14F-4D97-AF65-F5344CB8AC3E}">
        <p14:creationId xmlns:p14="http://schemas.microsoft.com/office/powerpoint/2010/main" val="6293188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B8A7CE-931F-4D88-AC16-4D31BC905099}"/>
              </a:ext>
            </a:extLst>
          </p:cNvPr>
          <p:cNvSpPr>
            <a:spLocks noGrp="1"/>
          </p:cNvSpPr>
          <p:nvPr>
            <p:ph sz="quarter" idx="12"/>
          </p:nvPr>
        </p:nvSpPr>
        <p:spPr>
          <a:xfrm>
            <a:off x="609600" y="923222"/>
            <a:ext cx="11082528" cy="5111818"/>
          </a:xfrm>
        </p:spPr>
        <p:txBody>
          <a:bodyPr/>
          <a:lstStyle/>
          <a:p>
            <a:r>
              <a:rPr lang="en-GB" sz="1800" b="1" dirty="0">
                <a:solidFill>
                  <a:schemeClr val="accent1"/>
                </a:solidFill>
              </a:rPr>
              <a:t>NGI using PET or CT</a:t>
            </a:r>
            <a:r>
              <a:rPr lang="en-GB" sz="1800" dirty="0"/>
              <a:t> </a:t>
            </a:r>
            <a:r>
              <a:rPr lang="en-GB" sz="1800" b="1" dirty="0">
                <a:solidFill>
                  <a:schemeClr val="accent1"/>
                </a:solidFill>
              </a:rPr>
              <a:t>and radiotracers </a:t>
            </a:r>
            <a:r>
              <a:rPr lang="en-US" sz="1800" dirty="0"/>
              <a:t>such as </a:t>
            </a:r>
            <a:r>
              <a:rPr lang="en-US" sz="1800" baseline="30000" dirty="0"/>
              <a:t>18</a:t>
            </a:r>
            <a:r>
              <a:rPr lang="en-US" sz="1800" dirty="0"/>
              <a:t>F-FACBC, </a:t>
            </a:r>
            <a:r>
              <a:rPr lang="en-US" sz="1800" baseline="30000" dirty="0"/>
              <a:t>11</a:t>
            </a:r>
            <a:r>
              <a:rPr lang="en-US" sz="1800" dirty="0"/>
              <a:t>C-choline, agents targeting PSMA, </a:t>
            </a:r>
            <a:r>
              <a:rPr lang="en-US" sz="1800" baseline="30000" dirty="0"/>
              <a:t>18</a:t>
            </a:r>
            <a:r>
              <a:rPr lang="en-US" sz="1800" dirty="0"/>
              <a:t>F-FDHT, and </a:t>
            </a:r>
            <a:r>
              <a:rPr lang="en-US" sz="1800" baseline="30000" dirty="0"/>
              <a:t>11</a:t>
            </a:r>
            <a:r>
              <a:rPr lang="en-US" sz="1800" dirty="0"/>
              <a:t>C-acetate</a:t>
            </a:r>
            <a:r>
              <a:rPr lang="en-GB" sz="1800" dirty="0"/>
              <a:t> </a:t>
            </a:r>
            <a:r>
              <a:rPr lang="en-GB" sz="1800" b="1" dirty="0">
                <a:solidFill>
                  <a:schemeClr val="accent1"/>
                </a:solidFill>
              </a:rPr>
              <a:t>allows the identification of previously undetectable prostate cancer metastases </a:t>
            </a:r>
          </a:p>
          <a:p>
            <a:pPr lvl="1"/>
            <a:r>
              <a:rPr lang="en-GB" sz="1800" dirty="0"/>
              <a:t>Potential to redefine traditionally accepted stages in prostate cancer progression, allowing for earlier treatment with potential impact on long-term outcomes</a:t>
            </a:r>
          </a:p>
          <a:p>
            <a:r>
              <a:rPr lang="en-GB" sz="1800" dirty="0"/>
              <a:t>SPARTAN</a:t>
            </a:r>
            <a:r>
              <a:rPr lang="en-GB" sz="1800" baseline="30000" dirty="0"/>
              <a:t>1</a:t>
            </a:r>
            <a:r>
              <a:rPr lang="en-GB" sz="1800" dirty="0"/>
              <a:t>, PROSPER</a:t>
            </a:r>
            <a:r>
              <a:rPr lang="en-GB" sz="1800" baseline="30000" dirty="0"/>
              <a:t>2</a:t>
            </a:r>
            <a:r>
              <a:rPr lang="en-GB" sz="1800" dirty="0"/>
              <a:t>, and ARAMIS</a:t>
            </a:r>
            <a:r>
              <a:rPr lang="en-GB" sz="1800" baseline="30000" dirty="0"/>
              <a:t>3</a:t>
            </a:r>
            <a:r>
              <a:rPr lang="en-GB" sz="1800" dirty="0"/>
              <a:t> used conventional imaging techniques</a:t>
            </a:r>
          </a:p>
          <a:p>
            <a:pPr lvl="1"/>
            <a:r>
              <a:rPr lang="en-GB" sz="1800" b="1" dirty="0">
                <a:solidFill>
                  <a:schemeClr val="accent1"/>
                </a:solidFill>
              </a:rPr>
              <a:t>Many patients categorized as having nmCRPC on the basis of traditional imaging techniques could potentially be upgraded to </a:t>
            </a:r>
            <a:r>
              <a:rPr lang="en-GB" sz="1800" b="1" dirty="0" err="1">
                <a:solidFill>
                  <a:schemeClr val="accent1"/>
                </a:solidFill>
              </a:rPr>
              <a:t>mCRPC</a:t>
            </a:r>
            <a:endParaRPr lang="en-GB" sz="1800" dirty="0"/>
          </a:p>
          <a:p>
            <a:pPr lvl="1"/>
            <a:r>
              <a:rPr lang="en-US" sz="1800" dirty="0"/>
              <a:t>However</a:t>
            </a:r>
            <a:r>
              <a:rPr lang="en-US" dirty="0"/>
              <a:t>, given recent FDA approvals of apalutamide, enzalutamide, and </a:t>
            </a:r>
            <a:r>
              <a:rPr lang="en-US" dirty="0" err="1"/>
              <a:t>darolutamide</a:t>
            </a:r>
            <a:r>
              <a:rPr lang="en-US" dirty="0"/>
              <a:t> for nmCRPC, the </a:t>
            </a:r>
            <a:r>
              <a:rPr lang="en-US" sz="1800" b="1" dirty="0">
                <a:solidFill>
                  <a:schemeClr val="accent1"/>
                </a:solidFill>
              </a:rPr>
              <a:t>utility of NGI in the nmCRPC setting is yet to be determined</a:t>
            </a:r>
          </a:p>
          <a:p>
            <a:pPr lvl="1"/>
            <a:r>
              <a:rPr lang="en-US" dirty="0"/>
              <a:t>A retrospective study of high-risk nmCRPC patients according to conventional imaging detected 55% of patients to have distant metastatic disease upon PSMA-PET.</a:t>
            </a:r>
            <a:r>
              <a:rPr lang="en-US" baseline="30000" dirty="0"/>
              <a:t>4</a:t>
            </a:r>
            <a:r>
              <a:rPr lang="en-US" dirty="0"/>
              <a:t> </a:t>
            </a:r>
            <a:r>
              <a:rPr lang="en-US" b="1" dirty="0">
                <a:solidFill>
                  <a:schemeClr val="accent1"/>
                </a:solidFill>
              </a:rPr>
              <a:t>As demonstrated in the SPARTAN, PROSPER and ARAMIS trials, these patients still gained benefit from systemic treatment with ARI’s</a:t>
            </a:r>
            <a:r>
              <a:rPr lang="en-US" baseline="30000" dirty="0"/>
              <a:t>1,2,3</a:t>
            </a:r>
            <a:endParaRPr lang="en-US" sz="1800" baseline="30000" dirty="0"/>
          </a:p>
          <a:p>
            <a:r>
              <a:rPr lang="en-US" sz="1800" dirty="0"/>
              <a:t>RADAR III recommends NGI be considered in the nmCRPC setting if PSADT &lt; 6 months and the clinician believes metastatic therapies to be appropriate</a:t>
            </a:r>
            <a:r>
              <a:rPr lang="en-US" sz="1800" baseline="30000" dirty="0"/>
              <a:t>5</a:t>
            </a:r>
          </a:p>
          <a:p>
            <a:r>
              <a:rPr lang="en-US" sz="1800" b="1" dirty="0">
                <a:solidFill>
                  <a:schemeClr val="accent1"/>
                </a:solidFill>
              </a:rPr>
              <a:t>ASCO guidelines consider</a:t>
            </a:r>
            <a:r>
              <a:rPr lang="en-US" sz="1800" dirty="0"/>
              <a:t> the data on detection capabilities of </a:t>
            </a:r>
            <a:r>
              <a:rPr lang="en-US" sz="1800" b="1" dirty="0">
                <a:solidFill>
                  <a:schemeClr val="accent1"/>
                </a:solidFill>
              </a:rPr>
              <a:t>NGI in the nmCRPC setting and impact on management to be limited</a:t>
            </a:r>
            <a:r>
              <a:rPr lang="en-US" sz="1800" baseline="30000" dirty="0"/>
              <a:t>6</a:t>
            </a:r>
            <a:endParaRPr lang="en-GB" sz="1800" baseline="30000" dirty="0"/>
          </a:p>
        </p:txBody>
      </p:sp>
      <p:sp>
        <p:nvSpPr>
          <p:cNvPr id="3" name="Title 2">
            <a:extLst>
              <a:ext uri="{FF2B5EF4-FFF2-40B4-BE49-F238E27FC236}">
                <a16:creationId xmlns:a16="http://schemas.microsoft.com/office/drawing/2014/main" id="{D90AC75B-F6F8-46FD-A424-562352FB3736}"/>
              </a:ext>
            </a:extLst>
          </p:cNvPr>
          <p:cNvSpPr>
            <a:spLocks noGrp="1"/>
          </p:cNvSpPr>
          <p:nvPr>
            <p:ph type="title"/>
          </p:nvPr>
        </p:nvSpPr>
        <p:spPr/>
        <p:txBody>
          <a:bodyPr/>
          <a:lstStyle/>
          <a:p>
            <a:r>
              <a:rPr lang="en-GB" dirty="0"/>
              <a:t>Next Generation Imaging</a:t>
            </a:r>
          </a:p>
        </p:txBody>
      </p:sp>
      <p:sp>
        <p:nvSpPr>
          <p:cNvPr id="5" name="Content Placeholder 4">
            <a:extLst>
              <a:ext uri="{FF2B5EF4-FFF2-40B4-BE49-F238E27FC236}">
                <a16:creationId xmlns:a16="http://schemas.microsoft.com/office/drawing/2014/main" id="{B7833ABB-6079-C344-97A5-F055748DDCF2}"/>
              </a:ext>
            </a:extLst>
          </p:cNvPr>
          <p:cNvSpPr>
            <a:spLocks noGrp="1"/>
          </p:cNvSpPr>
          <p:nvPr>
            <p:ph sz="quarter" idx="15"/>
          </p:nvPr>
        </p:nvSpPr>
        <p:spPr>
          <a:xfrm>
            <a:off x="609600" y="6428359"/>
            <a:ext cx="11020432" cy="365125"/>
          </a:xfrm>
        </p:spPr>
        <p:txBody>
          <a:bodyPr/>
          <a:lstStyle/>
          <a:p>
            <a:pPr>
              <a:spcBef>
                <a:spcPts val="300"/>
              </a:spcBef>
            </a:pPr>
            <a:r>
              <a:rPr lang="en-GB" sz="1000" dirty="0"/>
              <a:t>ARI, androgen receptor inhibitor; CT, computed tomography; FDA, Food and Drug Administration; FACBC, fluorocyclobutane-1-carboxylic acid; FDHT, </a:t>
            </a:r>
            <a:r>
              <a:rPr lang="el-GR" sz="1000" dirty="0"/>
              <a:t>16β-</a:t>
            </a:r>
            <a:r>
              <a:rPr lang="en-GB" sz="1000" dirty="0"/>
              <a:t>fluoro-5</a:t>
            </a:r>
            <a:r>
              <a:rPr lang="el-GR" sz="1000" dirty="0"/>
              <a:t>α-</a:t>
            </a:r>
            <a:r>
              <a:rPr lang="en-GB" sz="1000" dirty="0"/>
              <a:t>dihydrotestosterone; </a:t>
            </a:r>
            <a:r>
              <a:rPr lang="en-GB" sz="1000" dirty="0" err="1"/>
              <a:t>mCRPC</a:t>
            </a:r>
            <a:r>
              <a:rPr lang="en-GB" sz="1000" dirty="0"/>
              <a:t>, metastatic castration-resistant prostate cancer; NGI, next-generation imaging; nmCRPC, nonmetastatic castration-resistant prostate cancer; PET, positron emission tomography; PSADT, prostate specific antigen doubling time; PSMA, prostate specific membrane antigen. 1. Smith MR, et al. Eur Urol. 2020;</a:t>
            </a:r>
            <a:r>
              <a:rPr lang="en-GB" sz="1000" b="0" i="0" dirty="0">
                <a:solidFill>
                  <a:schemeClr val="tx2"/>
                </a:solidFill>
                <a:effectLst/>
                <a:latin typeface="+mn-lt"/>
              </a:rPr>
              <a:t> https://doi.org/10.1016/j.eururo.2020.08.011</a:t>
            </a:r>
            <a:r>
              <a:rPr lang="en-GB" sz="1000" dirty="0"/>
              <a:t>; 2. </a:t>
            </a:r>
            <a:r>
              <a:rPr lang="en-GB" sz="1000" dirty="0">
                <a:sym typeface="Calibri"/>
              </a:rPr>
              <a:t>Sternberg CN, et al. </a:t>
            </a:r>
            <a:r>
              <a:rPr lang="pt-BR" sz="1000" dirty="0"/>
              <a:t>N Engl J  Med</a:t>
            </a:r>
            <a:r>
              <a:rPr lang="en-GB" sz="1000" dirty="0">
                <a:sym typeface="Calibri"/>
              </a:rPr>
              <a:t>. 2020;382: 2197-206</a:t>
            </a:r>
            <a:r>
              <a:rPr lang="en-GB" sz="1000" dirty="0"/>
              <a:t>; 3. </a:t>
            </a:r>
            <a:r>
              <a:rPr lang="pt-BR" sz="1000" dirty="0"/>
              <a:t>Fizazi K, et al. N Engl J  Med. 2020; 383: 1040-1049; 4.</a:t>
            </a:r>
            <a:r>
              <a:rPr lang="en-GB" sz="1000" dirty="0" err="1"/>
              <a:t>Fendler</a:t>
            </a:r>
            <a:r>
              <a:rPr lang="en-GB" sz="1000" dirty="0"/>
              <a:t> WP, et al. Clin Cancer Res 2019; 25: 7448-54; 5. Crawford ED, et al. J Urol. 2019;201:682-92; 6. </a:t>
            </a:r>
            <a:r>
              <a:rPr lang="en-GB" sz="1000" dirty="0" err="1"/>
              <a:t>Trabulsi</a:t>
            </a:r>
            <a:r>
              <a:rPr lang="en-GB" sz="1000" dirty="0"/>
              <a:t> EJ, et al. Journal of Clinical Oncology 2020; 38: 1963-1996</a:t>
            </a:r>
            <a:endParaRPr lang="en-US" sz="1000" dirty="0"/>
          </a:p>
          <a:p>
            <a:pPr>
              <a:spcBef>
                <a:spcPts val="300"/>
              </a:spcBef>
            </a:pPr>
            <a:endParaRPr lang="en-GB" sz="1050" dirty="0"/>
          </a:p>
        </p:txBody>
      </p:sp>
      <p:sp>
        <p:nvSpPr>
          <p:cNvPr id="7" name="Slide Number Placeholder 6">
            <a:extLst>
              <a:ext uri="{FF2B5EF4-FFF2-40B4-BE49-F238E27FC236}">
                <a16:creationId xmlns:a16="http://schemas.microsoft.com/office/drawing/2014/main" id="{73C5DA94-C99C-7D47-AC55-CF64CF9EBC2D}"/>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23325277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lstStyle/>
          <a:p>
            <a:r>
              <a:rPr lang="en-US" dirty="0"/>
              <a:t>Delaying time to metastatic progression is an important treatment goal in </a:t>
            </a:r>
            <a:r>
              <a:rPr lang="en-US" dirty="0" err="1"/>
              <a:t>nmCRPC</a:t>
            </a:r>
            <a:endParaRPr lang="en-US" dirty="0"/>
          </a:p>
          <a:p>
            <a:r>
              <a:rPr lang="en-US" dirty="0"/>
              <a:t>Recent FDA approvals of apalutamide, enzalutamide, and </a:t>
            </a:r>
            <a:r>
              <a:rPr lang="en-US" dirty="0" err="1"/>
              <a:t>darolutamide</a:t>
            </a:r>
            <a:r>
              <a:rPr lang="en-US" dirty="0"/>
              <a:t> fill the treatment gap for nmCRPC patients</a:t>
            </a:r>
          </a:p>
          <a:p>
            <a:pPr lvl="1"/>
            <a:r>
              <a:rPr lang="en-US" dirty="0"/>
              <a:t>All 3 of the above agents are now also confirmed to offer OS benefit, in addition to MFS benefit</a:t>
            </a:r>
          </a:p>
          <a:p>
            <a:r>
              <a:rPr lang="en-US" dirty="0"/>
              <a:t>The emergence of next-generation imaging may redefine the classification of </a:t>
            </a:r>
            <a:r>
              <a:rPr lang="en-US" dirty="0" err="1"/>
              <a:t>nmCRPC</a:t>
            </a:r>
            <a:r>
              <a:rPr lang="en-US" dirty="0"/>
              <a:t> in the </a:t>
            </a:r>
            <a:br>
              <a:rPr lang="en-US" dirty="0"/>
            </a:br>
            <a:r>
              <a:rPr lang="en-US" dirty="0"/>
              <a:t>near future</a:t>
            </a:r>
          </a:p>
        </p:txBody>
      </p:sp>
      <p:sp>
        <p:nvSpPr>
          <p:cNvPr id="2" name="Title 1"/>
          <p:cNvSpPr>
            <a:spLocks noGrp="1"/>
          </p:cNvSpPr>
          <p:nvPr>
            <p:ph type="title"/>
          </p:nvPr>
        </p:nvSpPr>
        <p:spPr/>
        <p:txBody>
          <a:bodyPr/>
          <a:lstStyle/>
          <a:p>
            <a:r>
              <a:rPr lang="en-US"/>
              <a:t>Key Points</a:t>
            </a:r>
            <a:endParaRPr lang="en-US" dirty="0"/>
          </a:p>
        </p:txBody>
      </p:sp>
      <p:sp>
        <p:nvSpPr>
          <p:cNvPr id="9" name="Slide Number Placeholder 8">
            <a:extLst>
              <a:ext uri="{FF2B5EF4-FFF2-40B4-BE49-F238E27FC236}">
                <a16:creationId xmlns:a16="http://schemas.microsoft.com/office/drawing/2014/main" id="{6160BF31-8BB4-9F44-9E8F-6B62FB3619CA}"/>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6" name="Content Placeholder 4">
            <a:extLst>
              <a:ext uri="{FF2B5EF4-FFF2-40B4-BE49-F238E27FC236}">
                <a16:creationId xmlns:a16="http://schemas.microsoft.com/office/drawing/2014/main" id="{037805D7-96F4-654F-8D68-201368DA64EA}"/>
              </a:ext>
            </a:extLst>
          </p:cNvPr>
          <p:cNvSpPr>
            <a:spLocks noGrp="1"/>
          </p:cNvSpPr>
          <p:nvPr>
            <p:ph sz="quarter" idx="15"/>
          </p:nvPr>
        </p:nvSpPr>
        <p:spPr>
          <a:xfrm>
            <a:off x="620184" y="6309320"/>
            <a:ext cx="11020432" cy="365125"/>
          </a:xfrm>
        </p:spPr>
        <p:txBody>
          <a:bodyPr/>
          <a:lstStyle/>
          <a:p>
            <a:pPr>
              <a:spcBef>
                <a:spcPts val="300"/>
              </a:spcBef>
            </a:pPr>
            <a:r>
              <a:rPr lang="en-GB" sz="1100" dirty="0"/>
              <a:t>FDA, Food and Drug Administration; MFS, metastasis-free survival; nmCRPC, nonmetastatic castration-resistant prostate cancer; OS, overall survival</a:t>
            </a:r>
          </a:p>
        </p:txBody>
      </p:sp>
    </p:spTree>
    <p:extLst>
      <p:ext uri="{BB962C8B-B14F-4D97-AF65-F5344CB8AC3E}">
        <p14:creationId xmlns:p14="http://schemas.microsoft.com/office/powerpoint/2010/main" val="22357262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Metastatic </a:t>
            </a:r>
            <a:br>
              <a:rPr lang="en-GB" dirty="0"/>
            </a:br>
            <a:r>
              <a:rPr lang="en-GB" dirty="0"/>
              <a:t>castration-resistant </a:t>
            </a:r>
            <a:br>
              <a:rPr lang="en-GB" dirty="0"/>
            </a:br>
            <a:r>
              <a:rPr lang="en-GB" dirty="0"/>
              <a:t>prostate cancer (</a:t>
            </a:r>
            <a:r>
              <a:rPr lang="en-US" cap="none" dirty="0"/>
              <a:t>m</a:t>
            </a:r>
            <a:r>
              <a:rPr lang="en-US" dirty="0"/>
              <a:t>Crpc</a:t>
            </a:r>
            <a:r>
              <a:rPr lang="en-GB" dirty="0"/>
              <a:t>)</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339877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2"/>
          </p:nvPr>
        </p:nvSpPr>
        <p:spPr/>
        <p:txBody>
          <a:bodyPr/>
          <a:lstStyle/>
          <a:p>
            <a:r>
              <a:rPr lang="en-US" dirty="0"/>
              <a:t>How to optimize use of agents in sequence</a:t>
            </a:r>
          </a:p>
          <a:p>
            <a:pPr lvl="1"/>
            <a:r>
              <a:rPr lang="en-US" dirty="0"/>
              <a:t>It’s a marathon, not a sprint</a:t>
            </a:r>
          </a:p>
          <a:p>
            <a:pPr lvl="1"/>
            <a:r>
              <a:rPr lang="en-US" dirty="0"/>
              <a:t>Individualize the selections when possible</a:t>
            </a:r>
          </a:p>
          <a:p>
            <a:pPr lvl="1"/>
            <a:r>
              <a:rPr lang="en-US" dirty="0"/>
              <a:t>Combinations </a:t>
            </a:r>
          </a:p>
          <a:p>
            <a:endParaRPr lang="en-US" dirty="0"/>
          </a:p>
          <a:p>
            <a:r>
              <a:rPr lang="en-US" dirty="0"/>
              <a:t>How to incorporate new agents </a:t>
            </a:r>
          </a:p>
          <a:p>
            <a:pPr lvl="1"/>
            <a:r>
              <a:rPr lang="en-US" dirty="0"/>
              <a:t>PARP inhibitors</a:t>
            </a:r>
          </a:p>
          <a:p>
            <a:pPr lvl="1"/>
            <a:r>
              <a:rPr lang="en-US" dirty="0"/>
              <a:t>Immune checkpoint inhibitors</a:t>
            </a:r>
          </a:p>
          <a:p>
            <a:pPr lvl="1"/>
            <a:r>
              <a:rPr lang="en-US" baseline="30000" dirty="0"/>
              <a:t>177</a:t>
            </a:r>
            <a:r>
              <a:rPr lang="en-US" dirty="0"/>
              <a:t>Lu-PSMA</a:t>
            </a:r>
          </a:p>
        </p:txBody>
      </p:sp>
      <p:sp>
        <p:nvSpPr>
          <p:cNvPr id="2" name="Title 1"/>
          <p:cNvSpPr>
            <a:spLocks noGrp="1"/>
          </p:cNvSpPr>
          <p:nvPr>
            <p:ph type="title"/>
          </p:nvPr>
        </p:nvSpPr>
        <p:spPr/>
        <p:txBody>
          <a:bodyPr/>
          <a:lstStyle/>
          <a:p>
            <a:r>
              <a:rPr lang="en-US" dirty="0"/>
              <a:t>Objectives</a:t>
            </a:r>
          </a:p>
        </p:txBody>
      </p:sp>
      <p:sp>
        <p:nvSpPr>
          <p:cNvPr id="9" name="Content Placeholder 8">
            <a:extLst>
              <a:ext uri="{FF2B5EF4-FFF2-40B4-BE49-F238E27FC236}">
                <a16:creationId xmlns:a16="http://schemas.microsoft.com/office/drawing/2014/main" id="{44643DA3-C5BD-AE48-B0EE-26638027F099}"/>
              </a:ext>
            </a:extLst>
          </p:cNvPr>
          <p:cNvSpPr>
            <a:spLocks noGrp="1"/>
          </p:cNvSpPr>
          <p:nvPr>
            <p:ph sz="quarter" idx="15"/>
          </p:nvPr>
        </p:nvSpPr>
        <p:spPr/>
        <p:txBody>
          <a:bodyPr/>
          <a:lstStyle/>
          <a:p>
            <a:r>
              <a:rPr lang="en-GB" baseline="30000" dirty="0"/>
              <a:t>177</a:t>
            </a:r>
            <a:r>
              <a:rPr lang="en-GB" dirty="0"/>
              <a:t>Lu, lutetium 177; PARP, poly-ADP ribose polymerase; PSMA, prostate specific membrane antigen</a:t>
            </a:r>
          </a:p>
        </p:txBody>
      </p:sp>
      <p:pic>
        <p:nvPicPr>
          <p:cNvPr id="7" name="Graphic 6" descr="Thumbs Down">
            <a:extLst>
              <a:ext uri="{FF2B5EF4-FFF2-40B4-BE49-F238E27FC236}">
                <a16:creationId xmlns:a16="http://schemas.microsoft.com/office/drawing/2014/main" id="{83FE02B4-8C95-4F8E-A9AF-AEC60FD4F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8806" y="2346380"/>
            <a:ext cx="776408" cy="776408"/>
          </a:xfrm>
          <a:prstGeom prst="rect">
            <a:avLst/>
          </a:prstGeom>
        </p:spPr>
      </p:pic>
      <p:sp>
        <p:nvSpPr>
          <p:cNvPr id="13" name="Slide Number Placeholder 12">
            <a:extLst>
              <a:ext uri="{FF2B5EF4-FFF2-40B4-BE49-F238E27FC236}">
                <a16:creationId xmlns:a16="http://schemas.microsoft.com/office/drawing/2014/main" id="{D4EA4071-BD1D-7244-98C7-48D8AB540ED2}"/>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5451785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Box 8"/>
          <p:cNvSpPr txBox="1">
            <a:spLocks noChangeArrowheads="1"/>
          </p:cNvSpPr>
          <p:nvPr/>
        </p:nvSpPr>
        <p:spPr bwMode="auto">
          <a:xfrm>
            <a:off x="1042342" y="1205089"/>
            <a:ext cx="184731" cy="384080"/>
          </a:xfrm>
          <a:prstGeom prst="rect">
            <a:avLst/>
          </a:prstGeom>
          <a:noFill/>
          <a:ln w="9525">
            <a:noFill/>
            <a:miter lim="800000"/>
            <a:headEnd/>
            <a:tailEnd/>
          </a:ln>
        </p:spPr>
        <p:txBody>
          <a:bodyPr wrap="none">
            <a:spAutoFit/>
          </a:bodyPr>
          <a:lstStyle/>
          <a:p>
            <a:pPr eaLnBrk="1" hangingPunct="1"/>
            <a:endParaRPr lang="en-US" sz="1896" b="0">
              <a:latin typeface="Calibri" pitchFamily="34" charset="0"/>
            </a:endParaRPr>
          </a:p>
        </p:txBody>
      </p:sp>
      <p:sp>
        <p:nvSpPr>
          <p:cNvPr id="2" name="Title 1">
            <a:extLst>
              <a:ext uri="{FF2B5EF4-FFF2-40B4-BE49-F238E27FC236}">
                <a16:creationId xmlns:a16="http://schemas.microsoft.com/office/drawing/2014/main" id="{514D7BE4-35D9-4D83-8590-2BC5A35607C0}"/>
              </a:ext>
            </a:extLst>
          </p:cNvPr>
          <p:cNvSpPr>
            <a:spLocks noGrp="1"/>
          </p:cNvSpPr>
          <p:nvPr>
            <p:ph type="title"/>
          </p:nvPr>
        </p:nvSpPr>
        <p:spPr/>
        <p:txBody>
          <a:bodyPr/>
          <a:lstStyle/>
          <a:p>
            <a:r>
              <a:rPr lang="en-US" dirty="0"/>
              <a:t>“Next-Generation” sequencing</a:t>
            </a:r>
            <a:br>
              <a:rPr lang="en-US" dirty="0"/>
            </a:br>
            <a:r>
              <a:rPr lang="en-US" dirty="0"/>
              <a:t>of therapy for castration-resistant prostate cancer (CRPC)</a:t>
            </a:r>
            <a:br>
              <a:rPr lang="en-US" dirty="0"/>
            </a:br>
            <a:endParaRPr lang="en-US" dirty="0"/>
          </a:p>
        </p:txBody>
      </p:sp>
      <p:sp>
        <p:nvSpPr>
          <p:cNvPr id="5" name="Slide Number Placeholder 4">
            <a:extLst>
              <a:ext uri="{FF2B5EF4-FFF2-40B4-BE49-F238E27FC236}">
                <a16:creationId xmlns:a16="http://schemas.microsoft.com/office/drawing/2014/main" id="{8E05A0CB-0E42-B040-BC8E-1B39C650B83F}"/>
              </a:ext>
            </a:extLst>
          </p:cNvPr>
          <p:cNvSpPr>
            <a:spLocks noGrp="1"/>
          </p:cNvSpPr>
          <p:nvPr>
            <p:ph type="sldNum" sz="quarter" idx="4"/>
          </p:nvPr>
        </p:nvSpPr>
        <p:spPr/>
        <p:txBody>
          <a:bodyPr/>
          <a:lstStyle/>
          <a:p>
            <a:fld id="{D706174B-580A-41CE-AD05-61825D957271}" type="slidenum">
              <a:rPr lang="en-US" smtClean="0"/>
              <a:pPr/>
              <a:t>2</a:t>
            </a:fld>
            <a:endParaRPr lang="en-US"/>
          </a:p>
        </p:txBody>
      </p:sp>
      <p:sp>
        <p:nvSpPr>
          <p:cNvPr id="13" name="Subtitle 3">
            <a:extLst>
              <a:ext uri="{FF2B5EF4-FFF2-40B4-BE49-F238E27FC236}">
                <a16:creationId xmlns:a16="http://schemas.microsoft.com/office/drawing/2014/main" id="{B4CD8138-7767-5B45-BE03-21312C2CB18D}"/>
              </a:ext>
            </a:extLst>
          </p:cNvPr>
          <p:cNvSpPr>
            <a:spLocks noGrp="1"/>
          </p:cNvSpPr>
          <p:nvPr>
            <p:ph type="subTitle" idx="1"/>
          </p:nvPr>
        </p:nvSpPr>
        <p:spPr>
          <a:xfrm>
            <a:off x="420980" y="3839278"/>
            <a:ext cx="5638903" cy="1655762"/>
          </a:xfrm>
        </p:spPr>
        <p:txBody>
          <a:bodyPr wrap="none">
            <a:noAutofit/>
          </a:bodyPr>
          <a:lstStyle/>
          <a:p>
            <a:r>
              <a:rPr lang="en-US" altLang="en-US" b="1" dirty="0">
                <a:latin typeface="Calibri" pitchFamily="34" charset="0"/>
                <a:cs typeface="+mn-cs"/>
              </a:rPr>
              <a:t>Tanya Dorff, MD</a:t>
            </a:r>
          </a:p>
          <a:p>
            <a:pPr>
              <a:spcBef>
                <a:spcPts val="0"/>
              </a:spcBef>
            </a:pPr>
            <a:r>
              <a:rPr lang="en-US" altLang="en-US" sz="2200" b="1" dirty="0">
                <a:latin typeface="Calibri" pitchFamily="34" charset="0"/>
                <a:cs typeface="+mn-cs"/>
              </a:rPr>
              <a:t>Associate Clinical Professor of Medicine</a:t>
            </a:r>
          </a:p>
          <a:p>
            <a:pPr>
              <a:spcBef>
                <a:spcPts val="0"/>
              </a:spcBef>
            </a:pPr>
            <a:r>
              <a:rPr lang="en-US" altLang="en-US" sz="2200" b="1" dirty="0">
                <a:latin typeface="Calibri" pitchFamily="34" charset="0"/>
                <a:cs typeface="+mn-cs"/>
              </a:rPr>
              <a:t>Department of Medical Oncology &amp; </a:t>
            </a:r>
          </a:p>
          <a:p>
            <a:pPr>
              <a:spcBef>
                <a:spcPts val="0"/>
              </a:spcBef>
            </a:pPr>
            <a:r>
              <a:rPr lang="en-US" altLang="en-US" sz="2200" b="1" dirty="0">
                <a:latin typeface="Calibri" pitchFamily="34" charset="0"/>
                <a:cs typeface="+mn-cs"/>
              </a:rPr>
              <a:t>Experimental Therapeutics</a:t>
            </a:r>
          </a:p>
          <a:p>
            <a:pPr>
              <a:spcBef>
                <a:spcPts val="0"/>
              </a:spcBef>
            </a:pPr>
            <a:r>
              <a:rPr lang="en-US" altLang="en-US" sz="2200" b="1" dirty="0">
                <a:latin typeface="Calibri" pitchFamily="34" charset="0"/>
                <a:cs typeface="+mn-cs"/>
              </a:rPr>
              <a:t>Head, Genitourinary Cancer Program </a:t>
            </a:r>
          </a:p>
          <a:p>
            <a:pPr>
              <a:spcBef>
                <a:spcPts val="0"/>
              </a:spcBef>
            </a:pPr>
            <a:r>
              <a:rPr lang="en-US" altLang="en-US" sz="2200" b="1" dirty="0">
                <a:latin typeface="Calibri" pitchFamily="34" charset="0"/>
                <a:cs typeface="+mn-cs"/>
              </a:rPr>
              <a:t>City of Hope Comprehensive Cancer Center</a:t>
            </a:r>
          </a:p>
        </p:txBody>
      </p:sp>
      <p:sp>
        <p:nvSpPr>
          <p:cNvPr id="14" name="Subtitle 3">
            <a:extLst>
              <a:ext uri="{FF2B5EF4-FFF2-40B4-BE49-F238E27FC236}">
                <a16:creationId xmlns:a16="http://schemas.microsoft.com/office/drawing/2014/main" id="{2FE52861-5CFA-C74B-B271-B8DDA23B205A}"/>
              </a:ext>
            </a:extLst>
          </p:cNvPr>
          <p:cNvSpPr txBox="1">
            <a:spLocks/>
          </p:cNvSpPr>
          <p:nvPr/>
        </p:nvSpPr>
        <p:spPr>
          <a:xfrm>
            <a:off x="6672064" y="3839278"/>
            <a:ext cx="4680915" cy="1655762"/>
          </a:xfrm>
          <a:prstGeom prst="rect">
            <a:avLst/>
          </a:prstGeom>
        </p:spPr>
        <p:txBody>
          <a:bodyPr vert="horz" wrap="none" lIns="91440" tIns="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altLang="en-US" sz="3200" b="1" dirty="0">
                <a:solidFill>
                  <a:schemeClr val="accent1"/>
                </a:solidFill>
                <a:latin typeface="Calibri" pitchFamily="34" charset="0"/>
              </a:rPr>
              <a:t>Evan Yu, MD</a:t>
            </a:r>
          </a:p>
          <a:p>
            <a:pPr>
              <a:lnSpc>
                <a:spcPct val="100000"/>
              </a:lnSpc>
              <a:spcBef>
                <a:spcPts val="0"/>
              </a:spcBef>
            </a:pPr>
            <a:r>
              <a:rPr lang="en-US" altLang="en-US" sz="2200" b="1" dirty="0">
                <a:solidFill>
                  <a:schemeClr val="accent1"/>
                </a:solidFill>
                <a:latin typeface="Calibri" pitchFamily="34" charset="0"/>
              </a:rPr>
              <a:t>Professor of Medicine</a:t>
            </a:r>
          </a:p>
          <a:p>
            <a:pPr>
              <a:lnSpc>
                <a:spcPct val="100000"/>
              </a:lnSpc>
              <a:spcBef>
                <a:spcPts val="0"/>
              </a:spcBef>
            </a:pPr>
            <a:r>
              <a:rPr lang="en-US" altLang="en-US" sz="2200" b="1" dirty="0">
                <a:solidFill>
                  <a:schemeClr val="accent1"/>
                </a:solidFill>
                <a:latin typeface="Calibri" pitchFamily="34" charset="0"/>
              </a:rPr>
              <a:t>Department of Medical Oncology </a:t>
            </a:r>
          </a:p>
          <a:p>
            <a:pPr>
              <a:lnSpc>
                <a:spcPct val="100000"/>
              </a:lnSpc>
              <a:spcBef>
                <a:spcPts val="0"/>
              </a:spcBef>
            </a:pPr>
            <a:r>
              <a:rPr lang="en-US" altLang="en-US" sz="2200" b="1" dirty="0">
                <a:solidFill>
                  <a:schemeClr val="accent1"/>
                </a:solidFill>
                <a:latin typeface="Calibri" pitchFamily="34" charset="0"/>
              </a:rPr>
              <a:t>University of Washington and </a:t>
            </a:r>
            <a:br>
              <a:rPr lang="en-US" altLang="en-US" sz="2200" b="1" dirty="0">
                <a:solidFill>
                  <a:schemeClr val="accent1"/>
                </a:solidFill>
                <a:latin typeface="Calibri" pitchFamily="34" charset="0"/>
              </a:rPr>
            </a:br>
            <a:r>
              <a:rPr lang="en-US" altLang="en-US" sz="2200" b="1" dirty="0">
                <a:solidFill>
                  <a:schemeClr val="accent1"/>
                </a:solidFill>
                <a:latin typeface="Calibri" pitchFamily="34" charset="0"/>
              </a:rPr>
              <a:t>Seattle Cancer Care Alliance</a:t>
            </a:r>
          </a:p>
        </p:txBody>
      </p:sp>
    </p:spTree>
    <p:extLst>
      <p:ext uri="{BB962C8B-B14F-4D97-AF65-F5344CB8AC3E}">
        <p14:creationId xmlns:p14="http://schemas.microsoft.com/office/powerpoint/2010/main" val="400809655"/>
      </p:ext>
    </p:extLst>
  </p:cSld>
  <p:clrMapOvr>
    <a:masterClrMapping/>
  </p:clrMapOvr>
  <p:transition spd="med"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DE5905C-FF1A-4A72-9EDA-C0B313ABFFAE}"/>
              </a:ext>
            </a:extLst>
          </p:cNvPr>
          <p:cNvSpPr>
            <a:spLocks noGrp="1"/>
          </p:cNvSpPr>
          <p:nvPr>
            <p:ph type="title"/>
          </p:nvPr>
        </p:nvSpPr>
        <p:spPr/>
        <p:txBody>
          <a:bodyPr/>
          <a:lstStyle/>
          <a:p>
            <a:r>
              <a:rPr lang="en-US" altLang="en-US" dirty="0"/>
              <a:t>Current Paradigms for </a:t>
            </a:r>
            <a:br>
              <a:rPr lang="en-US" altLang="en-US" dirty="0"/>
            </a:br>
            <a:r>
              <a:rPr lang="en-US" altLang="en-US" dirty="0"/>
              <a:t>metastatic prostate cancer</a:t>
            </a:r>
          </a:p>
        </p:txBody>
      </p:sp>
      <p:sp>
        <p:nvSpPr>
          <p:cNvPr id="5" name="Content Placeholder 4">
            <a:extLst>
              <a:ext uri="{FF2B5EF4-FFF2-40B4-BE49-F238E27FC236}">
                <a16:creationId xmlns:a16="http://schemas.microsoft.com/office/drawing/2014/main" id="{1E37ACED-57FA-B94B-8D60-587CF66AB4AE}"/>
              </a:ext>
            </a:extLst>
          </p:cNvPr>
          <p:cNvSpPr>
            <a:spLocks noGrp="1"/>
          </p:cNvSpPr>
          <p:nvPr>
            <p:ph sz="quarter" idx="15"/>
          </p:nvPr>
        </p:nvSpPr>
        <p:spPr>
          <a:xfrm>
            <a:off x="620183" y="6309320"/>
            <a:ext cx="10754549" cy="365125"/>
          </a:xfrm>
        </p:spPr>
        <p:txBody>
          <a:bodyPr/>
          <a:lstStyle/>
          <a:p>
            <a:pPr>
              <a:spcBef>
                <a:spcPts val="0"/>
              </a:spcBef>
            </a:pPr>
            <a:r>
              <a:rPr lang="en-GB" dirty="0"/>
              <a:t>abi, abiraterone; ADT, androgen deprivation therapy; apa, apalutamide; cabaz, cabazitaxel; CRPC, castration-resistant prostate cancer; CSPC, castration-sensitive prostate cancer; daro, darolutamide; doc, docetaxel; enza, enzalutamide; ICI, immune checkpoint inhibitor; MSI, microsatellite instability; PARPi, poly-ADP ribose polymerase inhibitor; </a:t>
            </a:r>
            <a:br>
              <a:rPr lang="en-GB" dirty="0"/>
            </a:br>
            <a:r>
              <a:rPr lang="en-US" baseline="30000" dirty="0"/>
              <a:t>223</a:t>
            </a:r>
            <a:r>
              <a:rPr lang="en-US" dirty="0"/>
              <a:t>Ra</a:t>
            </a:r>
            <a:r>
              <a:rPr lang="en-GB" dirty="0"/>
              <a:t>, radium 223, SipT, </a:t>
            </a:r>
            <a:r>
              <a:rPr lang="en-GB" dirty="0" err="1"/>
              <a:t>sipuleucel</a:t>
            </a:r>
            <a:r>
              <a:rPr lang="en-GB" dirty="0"/>
              <a:t>-T. </a:t>
            </a:r>
          </a:p>
          <a:p>
            <a:pPr>
              <a:spcBef>
                <a:spcPts val="0"/>
              </a:spcBef>
            </a:pPr>
            <a:r>
              <a:rPr lang="en-GB" dirty="0"/>
              <a:t>Dorff, T personal communication</a:t>
            </a:r>
          </a:p>
        </p:txBody>
      </p:sp>
      <p:sp>
        <p:nvSpPr>
          <p:cNvPr id="4" name="Freeform: Shape 3">
            <a:extLst>
              <a:ext uri="{FF2B5EF4-FFF2-40B4-BE49-F238E27FC236}">
                <a16:creationId xmlns:a16="http://schemas.microsoft.com/office/drawing/2014/main" id="{F1A30476-B62E-4E82-8DEF-29D3262099C8}"/>
              </a:ext>
            </a:extLst>
          </p:cNvPr>
          <p:cNvSpPr/>
          <p:nvPr/>
        </p:nvSpPr>
        <p:spPr>
          <a:xfrm>
            <a:off x="2139325" y="1397631"/>
            <a:ext cx="2326630" cy="1163315"/>
          </a:xfrm>
          <a:custGeom>
            <a:avLst/>
            <a:gdLst>
              <a:gd name="connsiteX0" fmla="*/ 0 w 2326630"/>
              <a:gd name="connsiteY0" fmla="*/ 116332 h 1163315"/>
              <a:gd name="connsiteX1" fmla="*/ 116332 w 2326630"/>
              <a:gd name="connsiteY1" fmla="*/ 0 h 1163315"/>
              <a:gd name="connsiteX2" fmla="*/ 2210299 w 2326630"/>
              <a:gd name="connsiteY2" fmla="*/ 0 h 1163315"/>
              <a:gd name="connsiteX3" fmla="*/ 2326631 w 2326630"/>
              <a:gd name="connsiteY3" fmla="*/ 116332 h 1163315"/>
              <a:gd name="connsiteX4" fmla="*/ 2326630 w 2326630"/>
              <a:gd name="connsiteY4" fmla="*/ 1046984 h 1163315"/>
              <a:gd name="connsiteX5" fmla="*/ 2210298 w 2326630"/>
              <a:gd name="connsiteY5" fmla="*/ 1163316 h 1163315"/>
              <a:gd name="connsiteX6" fmla="*/ 116332 w 2326630"/>
              <a:gd name="connsiteY6" fmla="*/ 1163315 h 1163315"/>
              <a:gd name="connsiteX7" fmla="*/ 0 w 2326630"/>
              <a:gd name="connsiteY7" fmla="*/ 1046983 h 1163315"/>
              <a:gd name="connsiteX8" fmla="*/ 0 w 2326630"/>
              <a:gd name="connsiteY8" fmla="*/ 116332 h 11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630" h="1163315">
                <a:moveTo>
                  <a:pt x="0" y="116332"/>
                </a:moveTo>
                <a:cubicBezTo>
                  <a:pt x="0" y="52084"/>
                  <a:pt x="52084" y="0"/>
                  <a:pt x="116332" y="0"/>
                </a:cubicBezTo>
                <a:lnTo>
                  <a:pt x="2210299" y="0"/>
                </a:lnTo>
                <a:cubicBezTo>
                  <a:pt x="2274547" y="0"/>
                  <a:pt x="2326631" y="52084"/>
                  <a:pt x="2326631" y="116332"/>
                </a:cubicBezTo>
                <a:cubicBezTo>
                  <a:pt x="2326631" y="426549"/>
                  <a:pt x="2326630" y="736767"/>
                  <a:pt x="2326630" y="1046984"/>
                </a:cubicBezTo>
                <a:cubicBezTo>
                  <a:pt x="2326630" y="1111232"/>
                  <a:pt x="2274546" y="1163316"/>
                  <a:pt x="2210298" y="1163316"/>
                </a:cubicBezTo>
                <a:lnTo>
                  <a:pt x="116332" y="1163315"/>
                </a:lnTo>
                <a:cubicBezTo>
                  <a:pt x="52084" y="1163315"/>
                  <a:pt x="0" y="1111231"/>
                  <a:pt x="0" y="1046983"/>
                </a:cubicBezTo>
                <a:lnTo>
                  <a:pt x="0" y="116332"/>
                </a:lnTo>
                <a:close/>
              </a:path>
            </a:pathLst>
          </a:custGeom>
          <a:solidFill>
            <a:schemeClr val="tx2"/>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412" tIns="69632" rIns="87412" bIns="6963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alibri" panose="020F0502020204030204" pitchFamily="34" charset="0"/>
                <a:cs typeface="Calibri" panose="020F0502020204030204" pitchFamily="34" charset="0"/>
              </a:rPr>
              <a:t>ADT + </a:t>
            </a:r>
            <a:br>
              <a:rPr lang="en-US" sz="2800" kern="1200" dirty="0">
                <a:solidFill>
                  <a:schemeClr val="bg1"/>
                </a:solidFill>
                <a:latin typeface="Calibri" panose="020F0502020204030204" pitchFamily="34" charset="0"/>
                <a:cs typeface="Calibri" panose="020F0502020204030204" pitchFamily="34" charset="0"/>
              </a:rPr>
            </a:br>
            <a:r>
              <a:rPr lang="en-US" sz="2800" kern="1200" dirty="0">
                <a:solidFill>
                  <a:schemeClr val="bg1"/>
                </a:solidFill>
                <a:latin typeface="Calibri" panose="020F0502020204030204" pitchFamily="34" charset="0"/>
                <a:cs typeface="Calibri" panose="020F0502020204030204" pitchFamily="34" charset="0"/>
              </a:rPr>
              <a:t>abi</a:t>
            </a:r>
            <a:r>
              <a:rPr lang="en-US" sz="2800" dirty="0">
                <a:solidFill>
                  <a:schemeClr val="bg1"/>
                </a:solidFill>
                <a:latin typeface="Calibri" panose="020F0502020204030204" pitchFamily="34" charset="0"/>
                <a:cs typeface="Calibri" panose="020F0502020204030204" pitchFamily="34" charset="0"/>
              </a:rPr>
              <a:t>, </a:t>
            </a:r>
            <a:r>
              <a:rPr lang="en-US" sz="2800" kern="1200" dirty="0">
                <a:solidFill>
                  <a:schemeClr val="bg1"/>
                </a:solidFill>
                <a:latin typeface="Calibri" panose="020F0502020204030204" pitchFamily="34" charset="0"/>
                <a:cs typeface="Calibri" panose="020F0502020204030204" pitchFamily="34" charset="0"/>
              </a:rPr>
              <a:t>apa</a:t>
            </a:r>
            <a:r>
              <a:rPr lang="en-US" sz="2800" dirty="0">
                <a:solidFill>
                  <a:schemeClr val="bg1"/>
                </a:solidFill>
                <a:latin typeface="Calibri" panose="020F0502020204030204" pitchFamily="34" charset="0"/>
                <a:cs typeface="Calibri" panose="020F0502020204030204" pitchFamily="34" charset="0"/>
              </a:rPr>
              <a:t>, </a:t>
            </a:r>
            <a:r>
              <a:rPr lang="en-US" sz="2800" kern="1200" dirty="0">
                <a:solidFill>
                  <a:schemeClr val="bg1"/>
                </a:solidFill>
                <a:latin typeface="Calibri" panose="020F0502020204030204" pitchFamily="34" charset="0"/>
                <a:cs typeface="Calibri" panose="020F0502020204030204" pitchFamily="34" charset="0"/>
              </a:rPr>
              <a:t>enza </a:t>
            </a:r>
          </a:p>
        </p:txBody>
      </p:sp>
      <p:sp>
        <p:nvSpPr>
          <p:cNvPr id="7" name="Freeform: Shape 6">
            <a:extLst>
              <a:ext uri="{FF2B5EF4-FFF2-40B4-BE49-F238E27FC236}">
                <a16:creationId xmlns:a16="http://schemas.microsoft.com/office/drawing/2014/main" id="{6D4B523E-3BBF-43A4-A1C2-E48F4660A90F}"/>
              </a:ext>
            </a:extLst>
          </p:cNvPr>
          <p:cNvSpPr/>
          <p:nvPr/>
        </p:nvSpPr>
        <p:spPr>
          <a:xfrm>
            <a:off x="2371988" y="2618819"/>
            <a:ext cx="232663" cy="872486"/>
          </a:xfrm>
          <a:custGeom>
            <a:avLst/>
            <a:gdLst/>
            <a:ahLst/>
            <a:cxnLst/>
            <a:rect l="0" t="0" r="0" b="0"/>
            <a:pathLst>
              <a:path>
                <a:moveTo>
                  <a:pt x="0" y="0"/>
                </a:moveTo>
                <a:lnTo>
                  <a:pt x="0" y="872486"/>
                </a:lnTo>
                <a:lnTo>
                  <a:pt x="232663" y="872486"/>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E352DE2F-AA73-48E6-A780-9B90B775AA99}"/>
              </a:ext>
            </a:extLst>
          </p:cNvPr>
          <p:cNvSpPr/>
          <p:nvPr/>
        </p:nvSpPr>
        <p:spPr>
          <a:xfrm>
            <a:off x="2604651" y="2909648"/>
            <a:ext cx="1861304" cy="1163315"/>
          </a:xfrm>
          <a:custGeom>
            <a:avLst/>
            <a:gdLst>
              <a:gd name="connsiteX0" fmla="*/ 0 w 1861304"/>
              <a:gd name="connsiteY0" fmla="*/ 116332 h 1163315"/>
              <a:gd name="connsiteX1" fmla="*/ 116332 w 1861304"/>
              <a:gd name="connsiteY1" fmla="*/ 0 h 1163315"/>
              <a:gd name="connsiteX2" fmla="*/ 1744973 w 1861304"/>
              <a:gd name="connsiteY2" fmla="*/ 0 h 1163315"/>
              <a:gd name="connsiteX3" fmla="*/ 1861305 w 1861304"/>
              <a:gd name="connsiteY3" fmla="*/ 116332 h 1163315"/>
              <a:gd name="connsiteX4" fmla="*/ 1861304 w 1861304"/>
              <a:gd name="connsiteY4" fmla="*/ 1046984 h 1163315"/>
              <a:gd name="connsiteX5" fmla="*/ 1744972 w 1861304"/>
              <a:gd name="connsiteY5" fmla="*/ 1163316 h 1163315"/>
              <a:gd name="connsiteX6" fmla="*/ 116332 w 1861304"/>
              <a:gd name="connsiteY6" fmla="*/ 1163315 h 1163315"/>
              <a:gd name="connsiteX7" fmla="*/ 0 w 1861304"/>
              <a:gd name="connsiteY7" fmla="*/ 1046983 h 1163315"/>
              <a:gd name="connsiteX8" fmla="*/ 0 w 1861304"/>
              <a:gd name="connsiteY8" fmla="*/ 116332 h 11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04" h="1163315">
                <a:moveTo>
                  <a:pt x="0" y="116332"/>
                </a:moveTo>
                <a:cubicBezTo>
                  <a:pt x="0" y="52084"/>
                  <a:pt x="52084" y="0"/>
                  <a:pt x="116332" y="0"/>
                </a:cubicBezTo>
                <a:lnTo>
                  <a:pt x="1744973" y="0"/>
                </a:lnTo>
                <a:cubicBezTo>
                  <a:pt x="1809221" y="0"/>
                  <a:pt x="1861305" y="52084"/>
                  <a:pt x="1861305" y="116332"/>
                </a:cubicBezTo>
                <a:cubicBezTo>
                  <a:pt x="1861305" y="426549"/>
                  <a:pt x="1861304" y="736767"/>
                  <a:pt x="1861304" y="1046984"/>
                </a:cubicBezTo>
                <a:cubicBezTo>
                  <a:pt x="1861304" y="1111232"/>
                  <a:pt x="1809220" y="1163316"/>
                  <a:pt x="1744972" y="1163316"/>
                </a:cubicBezTo>
                <a:lnTo>
                  <a:pt x="116332" y="1163315"/>
                </a:lnTo>
                <a:cubicBezTo>
                  <a:pt x="52084" y="1163315"/>
                  <a:pt x="0" y="1111231"/>
                  <a:pt x="0" y="1046983"/>
                </a:cubicBezTo>
                <a:lnTo>
                  <a:pt x="0" y="116332"/>
                </a:lnTo>
                <a:close/>
              </a:path>
            </a:pathLst>
          </a:custGeom>
          <a:solidFill>
            <a:schemeClr val="bg1">
              <a:alpha val="90000"/>
            </a:schemeClr>
          </a:solid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172" tIns="59472" rIns="72172" bIns="59472" numCol="1" spcCol="1270" anchor="ctr" anchorCtr="0">
            <a:noAutofit/>
          </a:bodyPr>
          <a:lstStyle/>
          <a:p>
            <a:pPr marL="0" lvl="0" indent="0" algn="ctr" defTabSz="889000">
              <a:lnSpc>
                <a:spcPct val="90000"/>
              </a:lnSpc>
              <a:spcBef>
                <a:spcPct val="0"/>
              </a:spcBef>
              <a:spcAft>
                <a:spcPct val="35000"/>
              </a:spcAft>
              <a:buNone/>
            </a:pPr>
            <a:r>
              <a:rPr lang="en-US" kern="1200" dirty="0">
                <a:latin typeface="Calibri" panose="020F0502020204030204" pitchFamily="34" charset="0"/>
                <a:cs typeface="Calibri" panose="020F0502020204030204" pitchFamily="34" charset="0"/>
              </a:rPr>
              <a:t>docetaxel, </a:t>
            </a:r>
            <a:r>
              <a:rPr lang="en-US" kern="1200" baseline="30000" dirty="0">
                <a:latin typeface="Calibri" panose="020F0502020204030204" pitchFamily="34" charset="0"/>
                <a:cs typeface="Calibri" panose="020F0502020204030204" pitchFamily="34" charset="0"/>
              </a:rPr>
              <a:t>223</a:t>
            </a:r>
            <a:r>
              <a:rPr lang="en-US" kern="1200" dirty="0">
                <a:latin typeface="Calibri" panose="020F0502020204030204" pitchFamily="34" charset="0"/>
                <a:cs typeface="Calibri" panose="020F0502020204030204" pitchFamily="34" charset="0"/>
              </a:rPr>
              <a:t>Ra</a:t>
            </a:r>
            <a:r>
              <a:rPr lang="en-US" kern="1200" baseline="30000" dirty="0">
                <a:latin typeface="Calibri" panose="020F0502020204030204" pitchFamily="34" charset="0"/>
                <a:cs typeface="Calibri" panose="020F0502020204030204" pitchFamily="34" charset="0"/>
              </a:rPr>
              <a:t>a</a:t>
            </a:r>
            <a:r>
              <a:rPr lang="en-US" kern="1200" dirty="0">
                <a:latin typeface="Calibri" panose="020F0502020204030204" pitchFamily="34" charset="0"/>
                <a:cs typeface="Calibri" panose="020F0502020204030204" pitchFamily="34" charset="0"/>
              </a:rPr>
              <a:t>, or PARPi</a:t>
            </a:r>
            <a:r>
              <a:rPr lang="en-US" kern="1200" baseline="30000" dirty="0">
                <a:latin typeface="Calibri" panose="020F0502020204030204" pitchFamily="34" charset="0"/>
                <a:cs typeface="Calibri" panose="020F0502020204030204" pitchFamily="34" charset="0"/>
              </a:rPr>
              <a:t>b</a:t>
            </a:r>
          </a:p>
        </p:txBody>
      </p:sp>
      <p:sp>
        <p:nvSpPr>
          <p:cNvPr id="9" name="Freeform: Shape 8">
            <a:extLst>
              <a:ext uri="{FF2B5EF4-FFF2-40B4-BE49-F238E27FC236}">
                <a16:creationId xmlns:a16="http://schemas.microsoft.com/office/drawing/2014/main" id="{B1C697CB-F561-4257-964D-387A07F7DEC0}"/>
              </a:ext>
            </a:extLst>
          </p:cNvPr>
          <p:cNvSpPr/>
          <p:nvPr/>
        </p:nvSpPr>
        <p:spPr>
          <a:xfrm>
            <a:off x="2371988" y="2618819"/>
            <a:ext cx="232663" cy="2326630"/>
          </a:xfrm>
          <a:custGeom>
            <a:avLst/>
            <a:gdLst/>
            <a:ahLst/>
            <a:cxnLst/>
            <a:rect l="0" t="0" r="0" b="0"/>
            <a:pathLst>
              <a:path>
                <a:moveTo>
                  <a:pt x="0" y="0"/>
                </a:moveTo>
                <a:lnTo>
                  <a:pt x="0" y="2326630"/>
                </a:lnTo>
                <a:lnTo>
                  <a:pt x="232663" y="2326630"/>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358BAEAB-7772-4D20-8B61-8DB8BDED479F}"/>
              </a:ext>
            </a:extLst>
          </p:cNvPr>
          <p:cNvSpPr/>
          <p:nvPr/>
        </p:nvSpPr>
        <p:spPr>
          <a:xfrm>
            <a:off x="2604651" y="4363792"/>
            <a:ext cx="1861304" cy="1163315"/>
          </a:xfrm>
          <a:custGeom>
            <a:avLst/>
            <a:gdLst>
              <a:gd name="connsiteX0" fmla="*/ 0 w 1861304"/>
              <a:gd name="connsiteY0" fmla="*/ 116332 h 1163315"/>
              <a:gd name="connsiteX1" fmla="*/ 116332 w 1861304"/>
              <a:gd name="connsiteY1" fmla="*/ 0 h 1163315"/>
              <a:gd name="connsiteX2" fmla="*/ 1744973 w 1861304"/>
              <a:gd name="connsiteY2" fmla="*/ 0 h 1163315"/>
              <a:gd name="connsiteX3" fmla="*/ 1861305 w 1861304"/>
              <a:gd name="connsiteY3" fmla="*/ 116332 h 1163315"/>
              <a:gd name="connsiteX4" fmla="*/ 1861304 w 1861304"/>
              <a:gd name="connsiteY4" fmla="*/ 1046984 h 1163315"/>
              <a:gd name="connsiteX5" fmla="*/ 1744972 w 1861304"/>
              <a:gd name="connsiteY5" fmla="*/ 1163316 h 1163315"/>
              <a:gd name="connsiteX6" fmla="*/ 116332 w 1861304"/>
              <a:gd name="connsiteY6" fmla="*/ 1163315 h 1163315"/>
              <a:gd name="connsiteX7" fmla="*/ 0 w 1861304"/>
              <a:gd name="connsiteY7" fmla="*/ 1046983 h 1163315"/>
              <a:gd name="connsiteX8" fmla="*/ 0 w 1861304"/>
              <a:gd name="connsiteY8" fmla="*/ 116332 h 11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04" h="1163315">
                <a:moveTo>
                  <a:pt x="0" y="116332"/>
                </a:moveTo>
                <a:cubicBezTo>
                  <a:pt x="0" y="52084"/>
                  <a:pt x="52084" y="0"/>
                  <a:pt x="116332" y="0"/>
                </a:cubicBezTo>
                <a:lnTo>
                  <a:pt x="1744973" y="0"/>
                </a:lnTo>
                <a:cubicBezTo>
                  <a:pt x="1809221" y="0"/>
                  <a:pt x="1861305" y="52084"/>
                  <a:pt x="1861305" y="116332"/>
                </a:cubicBezTo>
                <a:cubicBezTo>
                  <a:pt x="1861305" y="426549"/>
                  <a:pt x="1861304" y="736767"/>
                  <a:pt x="1861304" y="1046984"/>
                </a:cubicBezTo>
                <a:cubicBezTo>
                  <a:pt x="1861304" y="1111232"/>
                  <a:pt x="1809220" y="1163316"/>
                  <a:pt x="1744972" y="1163316"/>
                </a:cubicBezTo>
                <a:lnTo>
                  <a:pt x="116332" y="1163315"/>
                </a:lnTo>
                <a:cubicBezTo>
                  <a:pt x="52084" y="1163315"/>
                  <a:pt x="0" y="1111231"/>
                  <a:pt x="0" y="1046983"/>
                </a:cubicBezTo>
                <a:lnTo>
                  <a:pt x="0" y="116332"/>
                </a:lnTo>
                <a:close/>
              </a:path>
            </a:pathLst>
          </a:custGeom>
          <a:solidFill>
            <a:schemeClr val="bg1">
              <a:alpha val="90000"/>
            </a:schemeClr>
          </a:solid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42" tIns="51852" rIns="60742" bIns="51852" numCol="1" spcCol="1270" anchor="ctr" anchorCtr="0">
            <a:noAutofit/>
          </a:bodyPr>
          <a:lstStyle/>
          <a:p>
            <a:pPr marL="0" lvl="0" indent="0" algn="ctr" defTabSz="622300">
              <a:lnSpc>
                <a:spcPct val="90000"/>
              </a:lnSpc>
              <a:spcBef>
                <a:spcPct val="0"/>
              </a:spcBef>
              <a:buNone/>
            </a:pPr>
            <a:r>
              <a:rPr lang="en-US" kern="1200" dirty="0">
                <a:latin typeface="Calibri" panose="020F0502020204030204" pitchFamily="34" charset="0"/>
                <a:cs typeface="Calibri" panose="020F0502020204030204" pitchFamily="34" charset="0"/>
              </a:rPr>
              <a:t>cabaz</a:t>
            </a:r>
          </a:p>
          <a:p>
            <a:pPr marL="0" lvl="0" indent="0" algn="ctr" defTabSz="622300">
              <a:lnSpc>
                <a:spcPct val="90000"/>
              </a:lnSpc>
              <a:spcBef>
                <a:spcPct val="0"/>
              </a:spcBef>
              <a:buNone/>
            </a:pPr>
            <a:r>
              <a:rPr lang="en-US" kern="1200" dirty="0">
                <a:latin typeface="Calibri" panose="020F0502020204030204" pitchFamily="34" charset="0"/>
                <a:cs typeface="Calibri" panose="020F0502020204030204" pitchFamily="34" charset="0"/>
              </a:rPr>
              <a:t>PARPi</a:t>
            </a:r>
            <a:r>
              <a:rPr lang="en-US" kern="1200" baseline="30000" dirty="0">
                <a:latin typeface="Calibri" panose="020F0502020204030204" pitchFamily="34" charset="0"/>
                <a:cs typeface="Calibri" panose="020F0502020204030204" pitchFamily="34" charset="0"/>
              </a:rPr>
              <a:t>b</a:t>
            </a:r>
            <a:r>
              <a:rPr lang="en-US" kern="1200" dirty="0">
                <a:latin typeface="Calibri" panose="020F0502020204030204" pitchFamily="34" charset="0"/>
                <a:cs typeface="Calibri" panose="020F0502020204030204" pitchFamily="34" charset="0"/>
              </a:rPr>
              <a:t> or ICI</a:t>
            </a:r>
            <a:r>
              <a:rPr lang="en-US" kern="1200" baseline="30000" dirty="0">
                <a:latin typeface="Calibri" panose="020F0502020204030204" pitchFamily="34" charset="0"/>
                <a:cs typeface="Calibri" panose="020F0502020204030204" pitchFamily="34" charset="0"/>
              </a:rPr>
              <a:t>c</a:t>
            </a:r>
          </a:p>
          <a:p>
            <a:pPr marL="0" lvl="0" indent="0" algn="ctr" defTabSz="622300">
              <a:lnSpc>
                <a:spcPct val="90000"/>
              </a:lnSpc>
              <a:spcBef>
                <a:spcPct val="0"/>
              </a:spcBef>
              <a:buNone/>
            </a:pPr>
            <a:r>
              <a:rPr lang="en-US" kern="1200" dirty="0">
                <a:latin typeface="Calibri" panose="020F0502020204030204" pitchFamily="34" charset="0"/>
                <a:cs typeface="Calibri" panose="020F0502020204030204" pitchFamily="34" charset="0"/>
              </a:rPr>
              <a:t>abi</a:t>
            </a:r>
            <a:r>
              <a:rPr lang="en-US" dirty="0">
                <a:latin typeface="Calibri" panose="020F0502020204030204" pitchFamily="34" charset="0"/>
                <a:cs typeface="Calibri" panose="020F0502020204030204" pitchFamily="34" charset="0"/>
              </a:rPr>
              <a:t>, </a:t>
            </a:r>
            <a:r>
              <a:rPr lang="en-US" kern="1200" dirty="0">
                <a:latin typeface="Calibri" panose="020F0502020204030204" pitchFamily="34" charset="0"/>
                <a:cs typeface="Calibri" panose="020F0502020204030204" pitchFamily="34" charset="0"/>
              </a:rPr>
              <a:t>enza, daro?</a:t>
            </a:r>
          </a:p>
        </p:txBody>
      </p:sp>
      <p:sp>
        <p:nvSpPr>
          <p:cNvPr id="11" name="Freeform: Shape 10">
            <a:extLst>
              <a:ext uri="{FF2B5EF4-FFF2-40B4-BE49-F238E27FC236}">
                <a16:creationId xmlns:a16="http://schemas.microsoft.com/office/drawing/2014/main" id="{DC7942FC-FCAA-4E5C-BAD3-5EBC6F32A413}"/>
              </a:ext>
            </a:extLst>
          </p:cNvPr>
          <p:cNvSpPr/>
          <p:nvPr/>
        </p:nvSpPr>
        <p:spPr>
          <a:xfrm>
            <a:off x="5047612" y="1397631"/>
            <a:ext cx="2326630" cy="1163315"/>
          </a:xfrm>
          <a:custGeom>
            <a:avLst/>
            <a:gdLst>
              <a:gd name="connsiteX0" fmla="*/ 0 w 2326630"/>
              <a:gd name="connsiteY0" fmla="*/ 116332 h 1163315"/>
              <a:gd name="connsiteX1" fmla="*/ 116332 w 2326630"/>
              <a:gd name="connsiteY1" fmla="*/ 0 h 1163315"/>
              <a:gd name="connsiteX2" fmla="*/ 2210299 w 2326630"/>
              <a:gd name="connsiteY2" fmla="*/ 0 h 1163315"/>
              <a:gd name="connsiteX3" fmla="*/ 2326631 w 2326630"/>
              <a:gd name="connsiteY3" fmla="*/ 116332 h 1163315"/>
              <a:gd name="connsiteX4" fmla="*/ 2326630 w 2326630"/>
              <a:gd name="connsiteY4" fmla="*/ 1046984 h 1163315"/>
              <a:gd name="connsiteX5" fmla="*/ 2210298 w 2326630"/>
              <a:gd name="connsiteY5" fmla="*/ 1163316 h 1163315"/>
              <a:gd name="connsiteX6" fmla="*/ 116332 w 2326630"/>
              <a:gd name="connsiteY6" fmla="*/ 1163315 h 1163315"/>
              <a:gd name="connsiteX7" fmla="*/ 0 w 2326630"/>
              <a:gd name="connsiteY7" fmla="*/ 1046983 h 1163315"/>
              <a:gd name="connsiteX8" fmla="*/ 0 w 2326630"/>
              <a:gd name="connsiteY8" fmla="*/ 116332 h 11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630" h="1163315">
                <a:moveTo>
                  <a:pt x="0" y="116332"/>
                </a:moveTo>
                <a:cubicBezTo>
                  <a:pt x="0" y="52084"/>
                  <a:pt x="52084" y="0"/>
                  <a:pt x="116332" y="0"/>
                </a:cubicBezTo>
                <a:lnTo>
                  <a:pt x="2210299" y="0"/>
                </a:lnTo>
                <a:cubicBezTo>
                  <a:pt x="2274547" y="0"/>
                  <a:pt x="2326631" y="52084"/>
                  <a:pt x="2326631" y="116332"/>
                </a:cubicBezTo>
                <a:cubicBezTo>
                  <a:pt x="2326631" y="426549"/>
                  <a:pt x="2326630" y="736767"/>
                  <a:pt x="2326630" y="1046984"/>
                </a:cubicBezTo>
                <a:cubicBezTo>
                  <a:pt x="2326630" y="1111232"/>
                  <a:pt x="2274546" y="1163316"/>
                  <a:pt x="2210298" y="1163316"/>
                </a:cubicBezTo>
                <a:lnTo>
                  <a:pt x="116332" y="1163315"/>
                </a:lnTo>
                <a:cubicBezTo>
                  <a:pt x="52084" y="1163315"/>
                  <a:pt x="0" y="1111231"/>
                  <a:pt x="0" y="1046983"/>
                </a:cubicBezTo>
                <a:lnTo>
                  <a:pt x="0" y="116332"/>
                </a:lnTo>
                <a:close/>
              </a:path>
            </a:pathLst>
          </a:custGeom>
          <a:solidFill>
            <a:schemeClr val="tx2"/>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032" tIns="74712" rIns="95032" bIns="7471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alibri" panose="020F0502020204030204" pitchFamily="34" charset="0"/>
                <a:cs typeface="Calibri" panose="020F0502020204030204" pitchFamily="34" charset="0"/>
              </a:rPr>
              <a:t>ADT + docetaxel</a:t>
            </a:r>
          </a:p>
        </p:txBody>
      </p:sp>
      <p:sp>
        <p:nvSpPr>
          <p:cNvPr id="12" name="Freeform: Shape 11">
            <a:extLst>
              <a:ext uri="{FF2B5EF4-FFF2-40B4-BE49-F238E27FC236}">
                <a16:creationId xmlns:a16="http://schemas.microsoft.com/office/drawing/2014/main" id="{3CDA4481-56CA-4301-A21E-9505E9071704}"/>
              </a:ext>
            </a:extLst>
          </p:cNvPr>
          <p:cNvSpPr/>
          <p:nvPr/>
        </p:nvSpPr>
        <p:spPr>
          <a:xfrm>
            <a:off x="5280275" y="2618819"/>
            <a:ext cx="232663" cy="872486"/>
          </a:xfrm>
          <a:custGeom>
            <a:avLst/>
            <a:gdLst/>
            <a:ahLst/>
            <a:cxnLst/>
            <a:rect l="0" t="0" r="0" b="0"/>
            <a:pathLst>
              <a:path>
                <a:moveTo>
                  <a:pt x="0" y="0"/>
                </a:moveTo>
                <a:lnTo>
                  <a:pt x="0" y="872486"/>
                </a:lnTo>
                <a:lnTo>
                  <a:pt x="232663" y="872486"/>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2CCF0203-F433-48A5-A0A5-02A6428F5578}"/>
              </a:ext>
            </a:extLst>
          </p:cNvPr>
          <p:cNvSpPr/>
          <p:nvPr/>
        </p:nvSpPr>
        <p:spPr>
          <a:xfrm>
            <a:off x="5512938" y="2909648"/>
            <a:ext cx="1861304" cy="1163315"/>
          </a:xfrm>
          <a:custGeom>
            <a:avLst/>
            <a:gdLst>
              <a:gd name="connsiteX0" fmla="*/ 0 w 1861304"/>
              <a:gd name="connsiteY0" fmla="*/ 116332 h 1163315"/>
              <a:gd name="connsiteX1" fmla="*/ 116332 w 1861304"/>
              <a:gd name="connsiteY1" fmla="*/ 0 h 1163315"/>
              <a:gd name="connsiteX2" fmla="*/ 1744973 w 1861304"/>
              <a:gd name="connsiteY2" fmla="*/ 0 h 1163315"/>
              <a:gd name="connsiteX3" fmla="*/ 1861305 w 1861304"/>
              <a:gd name="connsiteY3" fmla="*/ 116332 h 1163315"/>
              <a:gd name="connsiteX4" fmla="*/ 1861304 w 1861304"/>
              <a:gd name="connsiteY4" fmla="*/ 1046984 h 1163315"/>
              <a:gd name="connsiteX5" fmla="*/ 1744972 w 1861304"/>
              <a:gd name="connsiteY5" fmla="*/ 1163316 h 1163315"/>
              <a:gd name="connsiteX6" fmla="*/ 116332 w 1861304"/>
              <a:gd name="connsiteY6" fmla="*/ 1163315 h 1163315"/>
              <a:gd name="connsiteX7" fmla="*/ 0 w 1861304"/>
              <a:gd name="connsiteY7" fmla="*/ 1046983 h 1163315"/>
              <a:gd name="connsiteX8" fmla="*/ 0 w 1861304"/>
              <a:gd name="connsiteY8" fmla="*/ 116332 h 11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04" h="1163315">
                <a:moveTo>
                  <a:pt x="0" y="116332"/>
                </a:moveTo>
                <a:cubicBezTo>
                  <a:pt x="0" y="52084"/>
                  <a:pt x="52084" y="0"/>
                  <a:pt x="116332" y="0"/>
                </a:cubicBezTo>
                <a:lnTo>
                  <a:pt x="1744973" y="0"/>
                </a:lnTo>
                <a:cubicBezTo>
                  <a:pt x="1809221" y="0"/>
                  <a:pt x="1861305" y="52084"/>
                  <a:pt x="1861305" y="116332"/>
                </a:cubicBezTo>
                <a:cubicBezTo>
                  <a:pt x="1861305" y="426549"/>
                  <a:pt x="1861304" y="736767"/>
                  <a:pt x="1861304" y="1046984"/>
                </a:cubicBezTo>
                <a:cubicBezTo>
                  <a:pt x="1861304" y="1111232"/>
                  <a:pt x="1809220" y="1163316"/>
                  <a:pt x="1744972" y="1163316"/>
                </a:cubicBezTo>
                <a:lnTo>
                  <a:pt x="116332" y="1163315"/>
                </a:lnTo>
                <a:cubicBezTo>
                  <a:pt x="52084" y="1163315"/>
                  <a:pt x="0" y="1111231"/>
                  <a:pt x="0" y="1046983"/>
                </a:cubicBezTo>
                <a:lnTo>
                  <a:pt x="0" y="116332"/>
                </a:lnTo>
                <a:close/>
              </a:path>
            </a:pathLst>
          </a:custGeom>
          <a:solidFill>
            <a:schemeClr val="bg1">
              <a:alpha val="90000"/>
            </a:schemeClr>
          </a:solidFill>
          <a:ln>
            <a:solidFill>
              <a:schemeClr val="accent1"/>
            </a:solid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362" tIns="56932" rIns="68362" bIns="56932" numCol="1" spcCol="1270" anchor="ctr" anchorCtr="0">
            <a:noAutofit/>
          </a:bodyPr>
          <a:lstStyle/>
          <a:p>
            <a:pPr marL="0" lvl="0" indent="0" algn="ctr" defTabSz="800100">
              <a:spcBef>
                <a:spcPct val="0"/>
              </a:spcBef>
              <a:buNone/>
            </a:pPr>
            <a:r>
              <a:rPr lang="en-US" sz="1800" kern="1200" dirty="0">
                <a:latin typeface="Calibri" panose="020F0502020204030204" pitchFamily="34" charset="0"/>
                <a:cs typeface="Calibri" panose="020F0502020204030204" pitchFamily="34" charset="0"/>
              </a:rPr>
              <a:t>abiraterone or</a:t>
            </a:r>
          </a:p>
          <a:p>
            <a:pPr marL="0" lvl="0" indent="0" algn="ctr" defTabSz="800100">
              <a:spcBef>
                <a:spcPct val="0"/>
              </a:spcBef>
              <a:buNone/>
            </a:pPr>
            <a:r>
              <a:rPr lang="en-US" sz="1800" kern="1200" dirty="0">
                <a:latin typeface="Calibri" panose="020F0502020204030204" pitchFamily="34" charset="0"/>
                <a:cs typeface="Calibri" panose="020F0502020204030204" pitchFamily="34" charset="0"/>
              </a:rPr>
              <a:t>enzalutamide</a:t>
            </a:r>
          </a:p>
        </p:txBody>
      </p:sp>
      <p:sp>
        <p:nvSpPr>
          <p:cNvPr id="16" name="Freeform: Shape 15">
            <a:extLst>
              <a:ext uri="{FF2B5EF4-FFF2-40B4-BE49-F238E27FC236}">
                <a16:creationId xmlns:a16="http://schemas.microsoft.com/office/drawing/2014/main" id="{57EA83E6-296B-4A4D-8790-644B708F796A}"/>
              </a:ext>
            </a:extLst>
          </p:cNvPr>
          <p:cNvSpPr/>
          <p:nvPr/>
        </p:nvSpPr>
        <p:spPr>
          <a:xfrm>
            <a:off x="5280275" y="2618819"/>
            <a:ext cx="232663" cy="2326630"/>
          </a:xfrm>
          <a:custGeom>
            <a:avLst/>
            <a:gdLst/>
            <a:ahLst/>
            <a:cxnLst/>
            <a:rect l="0" t="0" r="0" b="0"/>
            <a:pathLst>
              <a:path>
                <a:moveTo>
                  <a:pt x="0" y="0"/>
                </a:moveTo>
                <a:lnTo>
                  <a:pt x="0" y="2326630"/>
                </a:lnTo>
                <a:lnTo>
                  <a:pt x="232663" y="2326630"/>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50733C43-424C-47B3-9904-420FD2F32967}"/>
              </a:ext>
            </a:extLst>
          </p:cNvPr>
          <p:cNvSpPr/>
          <p:nvPr/>
        </p:nvSpPr>
        <p:spPr>
          <a:xfrm>
            <a:off x="5512938" y="4363792"/>
            <a:ext cx="1861304" cy="1163315"/>
          </a:xfrm>
          <a:custGeom>
            <a:avLst/>
            <a:gdLst>
              <a:gd name="connsiteX0" fmla="*/ 0 w 1861304"/>
              <a:gd name="connsiteY0" fmla="*/ 116332 h 1163315"/>
              <a:gd name="connsiteX1" fmla="*/ 116332 w 1861304"/>
              <a:gd name="connsiteY1" fmla="*/ 0 h 1163315"/>
              <a:gd name="connsiteX2" fmla="*/ 1744973 w 1861304"/>
              <a:gd name="connsiteY2" fmla="*/ 0 h 1163315"/>
              <a:gd name="connsiteX3" fmla="*/ 1861305 w 1861304"/>
              <a:gd name="connsiteY3" fmla="*/ 116332 h 1163315"/>
              <a:gd name="connsiteX4" fmla="*/ 1861304 w 1861304"/>
              <a:gd name="connsiteY4" fmla="*/ 1046984 h 1163315"/>
              <a:gd name="connsiteX5" fmla="*/ 1744972 w 1861304"/>
              <a:gd name="connsiteY5" fmla="*/ 1163316 h 1163315"/>
              <a:gd name="connsiteX6" fmla="*/ 116332 w 1861304"/>
              <a:gd name="connsiteY6" fmla="*/ 1163315 h 1163315"/>
              <a:gd name="connsiteX7" fmla="*/ 0 w 1861304"/>
              <a:gd name="connsiteY7" fmla="*/ 1046983 h 1163315"/>
              <a:gd name="connsiteX8" fmla="*/ 0 w 1861304"/>
              <a:gd name="connsiteY8" fmla="*/ 116332 h 11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04" h="1163315">
                <a:moveTo>
                  <a:pt x="0" y="116332"/>
                </a:moveTo>
                <a:cubicBezTo>
                  <a:pt x="0" y="52084"/>
                  <a:pt x="52084" y="0"/>
                  <a:pt x="116332" y="0"/>
                </a:cubicBezTo>
                <a:lnTo>
                  <a:pt x="1744973" y="0"/>
                </a:lnTo>
                <a:cubicBezTo>
                  <a:pt x="1809221" y="0"/>
                  <a:pt x="1861305" y="52084"/>
                  <a:pt x="1861305" y="116332"/>
                </a:cubicBezTo>
                <a:cubicBezTo>
                  <a:pt x="1861305" y="426549"/>
                  <a:pt x="1861304" y="736767"/>
                  <a:pt x="1861304" y="1046984"/>
                </a:cubicBezTo>
                <a:cubicBezTo>
                  <a:pt x="1861304" y="1111232"/>
                  <a:pt x="1809220" y="1163316"/>
                  <a:pt x="1744972" y="1163316"/>
                </a:cubicBezTo>
                <a:lnTo>
                  <a:pt x="116332" y="1163315"/>
                </a:lnTo>
                <a:cubicBezTo>
                  <a:pt x="52084" y="1163315"/>
                  <a:pt x="0" y="1111231"/>
                  <a:pt x="0" y="1046983"/>
                </a:cubicBezTo>
                <a:lnTo>
                  <a:pt x="0" y="116332"/>
                </a:lnTo>
                <a:close/>
              </a:path>
            </a:pathLst>
          </a:custGeom>
          <a:solidFill>
            <a:schemeClr val="bg1">
              <a:alpha val="90000"/>
            </a:schemeClr>
          </a:solid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42" tIns="51852" rIns="60742" bIns="51852" numCol="1" spcCol="1270" anchor="ctr" anchorCtr="0">
            <a:noAutofit/>
          </a:bodyPr>
          <a:lstStyle/>
          <a:p>
            <a:pPr marL="0" lvl="0" indent="0" algn="ctr" defTabSz="622300">
              <a:lnSpc>
                <a:spcPct val="90000"/>
              </a:lnSpc>
              <a:spcBef>
                <a:spcPct val="0"/>
              </a:spcBef>
              <a:buNone/>
            </a:pPr>
            <a:r>
              <a:rPr lang="en-US" kern="1200" dirty="0">
                <a:latin typeface="Calibri" panose="020F0502020204030204" pitchFamily="34" charset="0"/>
                <a:cs typeface="Calibri" panose="020F0502020204030204" pitchFamily="34" charset="0"/>
              </a:rPr>
              <a:t>cabaz (doc)</a:t>
            </a:r>
          </a:p>
          <a:p>
            <a:pPr algn="ctr" defTabSz="622300">
              <a:lnSpc>
                <a:spcPct val="90000"/>
              </a:lnSpc>
              <a:spcBef>
                <a:spcPct val="0"/>
              </a:spcBef>
            </a:pPr>
            <a:r>
              <a:rPr lang="en-US" baseline="30000" dirty="0">
                <a:latin typeface="Calibri" panose="020F0502020204030204" pitchFamily="34" charset="0"/>
                <a:cs typeface="Calibri" panose="020F0502020204030204" pitchFamily="34" charset="0"/>
              </a:rPr>
              <a:t>223</a:t>
            </a:r>
            <a:r>
              <a:rPr lang="en-US" dirty="0">
                <a:latin typeface="Calibri" panose="020F0502020204030204" pitchFamily="34" charset="0"/>
                <a:cs typeface="Calibri" panose="020F0502020204030204" pitchFamily="34" charset="0"/>
              </a:rPr>
              <a:t>Ra</a:t>
            </a:r>
            <a:r>
              <a:rPr lang="en-US" kern="1200" baseline="30000" dirty="0">
                <a:latin typeface="Calibri" panose="020F0502020204030204" pitchFamily="34" charset="0"/>
                <a:cs typeface="Calibri" panose="020F0502020204030204" pitchFamily="34" charset="0"/>
              </a:rPr>
              <a:t>a</a:t>
            </a:r>
          </a:p>
          <a:p>
            <a:pPr lvl="0" algn="ctr" defTabSz="622300">
              <a:lnSpc>
                <a:spcPct val="90000"/>
              </a:lnSpc>
              <a:spcBef>
                <a:spcPct val="0"/>
              </a:spcBef>
            </a:pPr>
            <a:r>
              <a:rPr lang="en-US" kern="1200" dirty="0">
                <a:latin typeface="Calibri" panose="020F0502020204030204" pitchFamily="34" charset="0"/>
                <a:cs typeface="Calibri" panose="020F0502020204030204" pitchFamily="34" charset="0"/>
              </a:rPr>
              <a:t>PARPi</a:t>
            </a:r>
            <a:r>
              <a:rPr lang="en-US" baseline="30000" dirty="0">
                <a:latin typeface="Calibri" panose="020F0502020204030204" pitchFamily="34" charset="0"/>
                <a:cs typeface="Calibri" panose="020F0502020204030204" pitchFamily="34" charset="0"/>
              </a:rPr>
              <a:t>b</a:t>
            </a:r>
            <a:r>
              <a:rPr lang="en-US" kern="1200" dirty="0">
                <a:latin typeface="Calibri" panose="020F0502020204030204" pitchFamily="34" charset="0"/>
                <a:cs typeface="Calibri" panose="020F0502020204030204" pitchFamily="34" charset="0"/>
              </a:rPr>
              <a:t> or ICI</a:t>
            </a:r>
            <a:r>
              <a:rPr lang="en-US" baseline="30000" dirty="0">
                <a:latin typeface="Calibri" panose="020F0502020204030204" pitchFamily="34" charset="0"/>
                <a:cs typeface="Calibri" panose="020F0502020204030204" pitchFamily="34" charset="0"/>
              </a:rPr>
              <a:t>c</a:t>
            </a:r>
            <a:endParaRPr lang="en-US" kern="1200" dirty="0">
              <a:latin typeface="Calibri" panose="020F0502020204030204" pitchFamily="34" charset="0"/>
              <a:cs typeface="Calibri" panose="020F0502020204030204" pitchFamily="34" charset="0"/>
            </a:endParaRPr>
          </a:p>
          <a:p>
            <a:pPr marL="0" lvl="0" indent="0" algn="ctr" defTabSz="622300">
              <a:lnSpc>
                <a:spcPct val="90000"/>
              </a:lnSpc>
              <a:spcBef>
                <a:spcPct val="0"/>
              </a:spcBef>
              <a:buNone/>
            </a:pPr>
            <a:r>
              <a:rPr lang="en-US" kern="1200" dirty="0">
                <a:latin typeface="Calibri" panose="020F0502020204030204" pitchFamily="34" charset="0"/>
                <a:cs typeface="Calibri" panose="020F0502020204030204" pitchFamily="34" charset="0"/>
              </a:rPr>
              <a:t>abi</a:t>
            </a:r>
            <a:r>
              <a:rPr lang="en-US" dirty="0">
                <a:latin typeface="Calibri" panose="020F0502020204030204" pitchFamily="34" charset="0"/>
                <a:cs typeface="Calibri" panose="020F0502020204030204" pitchFamily="34" charset="0"/>
              </a:rPr>
              <a:t>, </a:t>
            </a:r>
            <a:r>
              <a:rPr lang="en-US" kern="1200" dirty="0">
                <a:latin typeface="Calibri" panose="020F0502020204030204" pitchFamily="34" charset="0"/>
                <a:cs typeface="Calibri" panose="020F0502020204030204" pitchFamily="34" charset="0"/>
              </a:rPr>
              <a:t>enza, daro?</a:t>
            </a:r>
          </a:p>
        </p:txBody>
      </p:sp>
      <p:sp>
        <p:nvSpPr>
          <p:cNvPr id="18" name="Freeform: Shape 17">
            <a:extLst>
              <a:ext uri="{FF2B5EF4-FFF2-40B4-BE49-F238E27FC236}">
                <a16:creationId xmlns:a16="http://schemas.microsoft.com/office/drawing/2014/main" id="{D32E1D84-DE28-4237-865D-33AC1DA9F61E}"/>
              </a:ext>
            </a:extLst>
          </p:cNvPr>
          <p:cNvSpPr/>
          <p:nvPr/>
        </p:nvSpPr>
        <p:spPr>
          <a:xfrm>
            <a:off x="7955900" y="1397631"/>
            <a:ext cx="2326630" cy="1163315"/>
          </a:xfrm>
          <a:custGeom>
            <a:avLst/>
            <a:gdLst>
              <a:gd name="connsiteX0" fmla="*/ 0 w 2326630"/>
              <a:gd name="connsiteY0" fmla="*/ 116332 h 1163315"/>
              <a:gd name="connsiteX1" fmla="*/ 116332 w 2326630"/>
              <a:gd name="connsiteY1" fmla="*/ 0 h 1163315"/>
              <a:gd name="connsiteX2" fmla="*/ 2210299 w 2326630"/>
              <a:gd name="connsiteY2" fmla="*/ 0 h 1163315"/>
              <a:gd name="connsiteX3" fmla="*/ 2326631 w 2326630"/>
              <a:gd name="connsiteY3" fmla="*/ 116332 h 1163315"/>
              <a:gd name="connsiteX4" fmla="*/ 2326630 w 2326630"/>
              <a:gd name="connsiteY4" fmla="*/ 1046984 h 1163315"/>
              <a:gd name="connsiteX5" fmla="*/ 2210298 w 2326630"/>
              <a:gd name="connsiteY5" fmla="*/ 1163316 h 1163315"/>
              <a:gd name="connsiteX6" fmla="*/ 116332 w 2326630"/>
              <a:gd name="connsiteY6" fmla="*/ 1163315 h 1163315"/>
              <a:gd name="connsiteX7" fmla="*/ 0 w 2326630"/>
              <a:gd name="connsiteY7" fmla="*/ 1046983 h 1163315"/>
              <a:gd name="connsiteX8" fmla="*/ 0 w 2326630"/>
              <a:gd name="connsiteY8" fmla="*/ 116332 h 11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630" h="1163315">
                <a:moveTo>
                  <a:pt x="0" y="116332"/>
                </a:moveTo>
                <a:cubicBezTo>
                  <a:pt x="0" y="52084"/>
                  <a:pt x="52084" y="0"/>
                  <a:pt x="116332" y="0"/>
                </a:cubicBezTo>
                <a:lnTo>
                  <a:pt x="2210299" y="0"/>
                </a:lnTo>
                <a:cubicBezTo>
                  <a:pt x="2274547" y="0"/>
                  <a:pt x="2326631" y="52084"/>
                  <a:pt x="2326631" y="116332"/>
                </a:cubicBezTo>
                <a:cubicBezTo>
                  <a:pt x="2326631" y="426549"/>
                  <a:pt x="2326630" y="736767"/>
                  <a:pt x="2326630" y="1046984"/>
                </a:cubicBezTo>
                <a:cubicBezTo>
                  <a:pt x="2326630" y="1111232"/>
                  <a:pt x="2274546" y="1163316"/>
                  <a:pt x="2210298" y="1163316"/>
                </a:cubicBezTo>
                <a:lnTo>
                  <a:pt x="116332" y="1163315"/>
                </a:lnTo>
                <a:cubicBezTo>
                  <a:pt x="52084" y="1163315"/>
                  <a:pt x="0" y="1111231"/>
                  <a:pt x="0" y="1046983"/>
                </a:cubicBezTo>
                <a:lnTo>
                  <a:pt x="0" y="116332"/>
                </a:lnTo>
                <a:close/>
              </a:path>
            </a:pathLst>
          </a:custGeom>
          <a:solidFill>
            <a:schemeClr val="tx2"/>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2652" tIns="79792" rIns="102652" bIns="7979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latin typeface="Calibri" panose="020F0502020204030204" pitchFamily="34" charset="0"/>
                <a:cs typeface="Calibri" panose="020F0502020204030204" pitchFamily="34" charset="0"/>
              </a:rPr>
              <a:t>ADT</a:t>
            </a:r>
          </a:p>
        </p:txBody>
      </p:sp>
      <p:sp>
        <p:nvSpPr>
          <p:cNvPr id="19" name="Freeform: Shape 18">
            <a:extLst>
              <a:ext uri="{FF2B5EF4-FFF2-40B4-BE49-F238E27FC236}">
                <a16:creationId xmlns:a16="http://schemas.microsoft.com/office/drawing/2014/main" id="{E2D53130-4DFF-4B8C-B084-B817819E7A00}"/>
              </a:ext>
            </a:extLst>
          </p:cNvPr>
          <p:cNvSpPr/>
          <p:nvPr/>
        </p:nvSpPr>
        <p:spPr>
          <a:xfrm>
            <a:off x="8188563" y="2618819"/>
            <a:ext cx="232663" cy="872486"/>
          </a:xfrm>
          <a:custGeom>
            <a:avLst/>
            <a:gdLst/>
            <a:ahLst/>
            <a:cxnLst/>
            <a:rect l="0" t="0" r="0" b="0"/>
            <a:pathLst>
              <a:path>
                <a:moveTo>
                  <a:pt x="0" y="0"/>
                </a:moveTo>
                <a:lnTo>
                  <a:pt x="0" y="872486"/>
                </a:lnTo>
                <a:lnTo>
                  <a:pt x="232663" y="872486"/>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AFB4F07E-C577-4030-A612-D7883A3F1A2F}"/>
              </a:ext>
            </a:extLst>
          </p:cNvPr>
          <p:cNvSpPr/>
          <p:nvPr/>
        </p:nvSpPr>
        <p:spPr>
          <a:xfrm>
            <a:off x="8421226" y="2909648"/>
            <a:ext cx="1935346" cy="1163315"/>
          </a:xfrm>
          <a:custGeom>
            <a:avLst/>
            <a:gdLst>
              <a:gd name="connsiteX0" fmla="*/ 0 w 1935346"/>
              <a:gd name="connsiteY0" fmla="*/ 116332 h 1163315"/>
              <a:gd name="connsiteX1" fmla="*/ 116332 w 1935346"/>
              <a:gd name="connsiteY1" fmla="*/ 0 h 1163315"/>
              <a:gd name="connsiteX2" fmla="*/ 1819015 w 1935346"/>
              <a:gd name="connsiteY2" fmla="*/ 0 h 1163315"/>
              <a:gd name="connsiteX3" fmla="*/ 1935347 w 1935346"/>
              <a:gd name="connsiteY3" fmla="*/ 116332 h 1163315"/>
              <a:gd name="connsiteX4" fmla="*/ 1935346 w 1935346"/>
              <a:gd name="connsiteY4" fmla="*/ 1046984 h 1163315"/>
              <a:gd name="connsiteX5" fmla="*/ 1819014 w 1935346"/>
              <a:gd name="connsiteY5" fmla="*/ 1163316 h 1163315"/>
              <a:gd name="connsiteX6" fmla="*/ 116332 w 1935346"/>
              <a:gd name="connsiteY6" fmla="*/ 1163315 h 1163315"/>
              <a:gd name="connsiteX7" fmla="*/ 0 w 1935346"/>
              <a:gd name="connsiteY7" fmla="*/ 1046983 h 1163315"/>
              <a:gd name="connsiteX8" fmla="*/ 0 w 1935346"/>
              <a:gd name="connsiteY8" fmla="*/ 116332 h 11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346" h="1163315">
                <a:moveTo>
                  <a:pt x="0" y="116332"/>
                </a:moveTo>
                <a:cubicBezTo>
                  <a:pt x="0" y="52084"/>
                  <a:pt x="52084" y="0"/>
                  <a:pt x="116332" y="0"/>
                </a:cubicBezTo>
                <a:lnTo>
                  <a:pt x="1819015" y="0"/>
                </a:lnTo>
                <a:cubicBezTo>
                  <a:pt x="1883263" y="0"/>
                  <a:pt x="1935347" y="52084"/>
                  <a:pt x="1935347" y="116332"/>
                </a:cubicBezTo>
                <a:cubicBezTo>
                  <a:pt x="1935347" y="426549"/>
                  <a:pt x="1935346" y="736767"/>
                  <a:pt x="1935346" y="1046984"/>
                </a:cubicBezTo>
                <a:cubicBezTo>
                  <a:pt x="1935346" y="1111232"/>
                  <a:pt x="1883262" y="1163316"/>
                  <a:pt x="1819014" y="1163316"/>
                </a:cubicBezTo>
                <a:lnTo>
                  <a:pt x="116332" y="1163315"/>
                </a:lnTo>
                <a:cubicBezTo>
                  <a:pt x="52084" y="1163315"/>
                  <a:pt x="0" y="1111231"/>
                  <a:pt x="0" y="1046983"/>
                </a:cubicBezTo>
                <a:lnTo>
                  <a:pt x="0" y="116332"/>
                </a:lnTo>
                <a:close/>
              </a:path>
            </a:pathLst>
          </a:custGeom>
          <a:solidFill>
            <a:schemeClr val="bg1">
              <a:alpha val="90000"/>
            </a:schemeClr>
          </a:solidFill>
          <a:ln>
            <a:solidFill>
              <a:schemeClr val="accent1"/>
            </a:solid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172" tIns="59472" rIns="72172" bIns="59472" numCol="1" spcCol="1270" anchor="ctr" anchorCtr="0">
            <a:noAutofit/>
          </a:bodyPr>
          <a:lstStyle/>
          <a:p>
            <a:pPr marL="0" lvl="0" indent="0" algn="ctr" defTabSz="889000">
              <a:lnSpc>
                <a:spcPct val="90000"/>
              </a:lnSpc>
              <a:spcBef>
                <a:spcPct val="0"/>
              </a:spcBef>
              <a:spcAft>
                <a:spcPct val="35000"/>
              </a:spcAft>
              <a:buNone/>
            </a:pPr>
            <a:r>
              <a:rPr lang="en-US" kern="1200" dirty="0">
                <a:latin typeface="Calibri" panose="020F0502020204030204" pitchFamily="34" charset="0"/>
                <a:cs typeface="Calibri" panose="020F0502020204030204" pitchFamily="34" charset="0"/>
              </a:rPr>
              <a:t>abiraterone, enzalutamide, or docetaxel</a:t>
            </a:r>
          </a:p>
        </p:txBody>
      </p:sp>
      <p:sp>
        <p:nvSpPr>
          <p:cNvPr id="21" name="Freeform: Shape 20">
            <a:extLst>
              <a:ext uri="{FF2B5EF4-FFF2-40B4-BE49-F238E27FC236}">
                <a16:creationId xmlns:a16="http://schemas.microsoft.com/office/drawing/2014/main" id="{65D8EDA5-72F6-4309-9BD8-52933092B8BB}"/>
              </a:ext>
            </a:extLst>
          </p:cNvPr>
          <p:cNvSpPr/>
          <p:nvPr/>
        </p:nvSpPr>
        <p:spPr>
          <a:xfrm>
            <a:off x="8188563" y="2618819"/>
            <a:ext cx="232663" cy="2260588"/>
          </a:xfrm>
          <a:custGeom>
            <a:avLst/>
            <a:gdLst/>
            <a:ahLst/>
            <a:cxnLst/>
            <a:rect l="0" t="0" r="0" b="0"/>
            <a:pathLst>
              <a:path>
                <a:moveTo>
                  <a:pt x="0" y="0"/>
                </a:moveTo>
                <a:lnTo>
                  <a:pt x="0" y="2260588"/>
                </a:lnTo>
                <a:lnTo>
                  <a:pt x="232663" y="2260588"/>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A302B827-B07D-4878-9DFC-7BAF893A1D4B}"/>
              </a:ext>
            </a:extLst>
          </p:cNvPr>
          <p:cNvSpPr/>
          <p:nvPr/>
        </p:nvSpPr>
        <p:spPr>
          <a:xfrm>
            <a:off x="8421226" y="4297750"/>
            <a:ext cx="1935346" cy="1163315"/>
          </a:xfrm>
          <a:custGeom>
            <a:avLst/>
            <a:gdLst>
              <a:gd name="connsiteX0" fmla="*/ 0 w 1935346"/>
              <a:gd name="connsiteY0" fmla="*/ 116332 h 1163315"/>
              <a:gd name="connsiteX1" fmla="*/ 116332 w 1935346"/>
              <a:gd name="connsiteY1" fmla="*/ 0 h 1163315"/>
              <a:gd name="connsiteX2" fmla="*/ 1819015 w 1935346"/>
              <a:gd name="connsiteY2" fmla="*/ 0 h 1163315"/>
              <a:gd name="connsiteX3" fmla="*/ 1935347 w 1935346"/>
              <a:gd name="connsiteY3" fmla="*/ 116332 h 1163315"/>
              <a:gd name="connsiteX4" fmla="*/ 1935346 w 1935346"/>
              <a:gd name="connsiteY4" fmla="*/ 1046984 h 1163315"/>
              <a:gd name="connsiteX5" fmla="*/ 1819014 w 1935346"/>
              <a:gd name="connsiteY5" fmla="*/ 1163316 h 1163315"/>
              <a:gd name="connsiteX6" fmla="*/ 116332 w 1935346"/>
              <a:gd name="connsiteY6" fmla="*/ 1163315 h 1163315"/>
              <a:gd name="connsiteX7" fmla="*/ 0 w 1935346"/>
              <a:gd name="connsiteY7" fmla="*/ 1046983 h 1163315"/>
              <a:gd name="connsiteX8" fmla="*/ 0 w 1935346"/>
              <a:gd name="connsiteY8" fmla="*/ 116332 h 11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346" h="1163315">
                <a:moveTo>
                  <a:pt x="0" y="116332"/>
                </a:moveTo>
                <a:cubicBezTo>
                  <a:pt x="0" y="52084"/>
                  <a:pt x="52084" y="0"/>
                  <a:pt x="116332" y="0"/>
                </a:cubicBezTo>
                <a:lnTo>
                  <a:pt x="1819015" y="0"/>
                </a:lnTo>
                <a:cubicBezTo>
                  <a:pt x="1883263" y="0"/>
                  <a:pt x="1935347" y="52084"/>
                  <a:pt x="1935347" y="116332"/>
                </a:cubicBezTo>
                <a:cubicBezTo>
                  <a:pt x="1935347" y="426549"/>
                  <a:pt x="1935346" y="736767"/>
                  <a:pt x="1935346" y="1046984"/>
                </a:cubicBezTo>
                <a:cubicBezTo>
                  <a:pt x="1935346" y="1111232"/>
                  <a:pt x="1883262" y="1163316"/>
                  <a:pt x="1819014" y="1163316"/>
                </a:cubicBezTo>
                <a:lnTo>
                  <a:pt x="116332" y="1163315"/>
                </a:lnTo>
                <a:cubicBezTo>
                  <a:pt x="52084" y="1163315"/>
                  <a:pt x="0" y="1111231"/>
                  <a:pt x="0" y="1046983"/>
                </a:cubicBezTo>
                <a:lnTo>
                  <a:pt x="0" y="116332"/>
                </a:lnTo>
                <a:close/>
              </a:path>
            </a:pathLst>
          </a:custGeom>
          <a:solidFill>
            <a:schemeClr val="bg1">
              <a:alpha val="90000"/>
            </a:schemeClr>
          </a:solidFill>
          <a:ln>
            <a:solidFill>
              <a:schemeClr val="accent1"/>
            </a:solid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42" tIns="51852" rIns="60742" bIns="51852" numCol="1" spcCol="1270" anchor="ctr" anchorCtr="0">
            <a:noAutofit/>
          </a:bodyPr>
          <a:lstStyle/>
          <a:p>
            <a:pPr lvl="0" algn="ctr" defTabSz="622300">
              <a:lnSpc>
                <a:spcPct val="90000"/>
              </a:lnSpc>
              <a:spcBef>
                <a:spcPct val="0"/>
              </a:spcBef>
            </a:pPr>
            <a:r>
              <a:rPr lang="en-US" kern="1200" dirty="0">
                <a:latin typeface="Calibri" panose="020F0502020204030204" pitchFamily="34" charset="0"/>
                <a:cs typeface="Calibri" panose="020F0502020204030204" pitchFamily="34" charset="0"/>
              </a:rPr>
              <a:t>cabaz, doc, </a:t>
            </a:r>
            <a:r>
              <a:rPr lang="en-US" baseline="30000" dirty="0">
                <a:latin typeface="Calibri" panose="020F0502020204030204" pitchFamily="34" charset="0"/>
                <a:cs typeface="Calibri" panose="020F0502020204030204" pitchFamily="34" charset="0"/>
              </a:rPr>
              <a:t>223</a:t>
            </a:r>
            <a:r>
              <a:rPr lang="en-US" dirty="0">
                <a:latin typeface="Calibri" panose="020F0502020204030204" pitchFamily="34" charset="0"/>
                <a:cs typeface="Calibri" panose="020F0502020204030204" pitchFamily="34" charset="0"/>
              </a:rPr>
              <a:t>Ra</a:t>
            </a:r>
            <a:r>
              <a:rPr lang="en-US" kern="1200" baseline="30000" dirty="0">
                <a:latin typeface="Calibri" panose="020F0502020204030204" pitchFamily="34" charset="0"/>
                <a:cs typeface="Calibri" panose="020F0502020204030204" pitchFamily="34" charset="0"/>
              </a:rPr>
              <a:t>a</a:t>
            </a:r>
            <a:endParaRPr lang="en-US" kern="1200" dirty="0">
              <a:latin typeface="Calibri" panose="020F0502020204030204" pitchFamily="34" charset="0"/>
              <a:cs typeface="Calibri" panose="020F0502020204030204" pitchFamily="34" charset="0"/>
            </a:endParaRPr>
          </a:p>
          <a:p>
            <a:pPr lvl="0" algn="ctr" defTabSz="622300">
              <a:lnSpc>
                <a:spcPct val="90000"/>
              </a:lnSpc>
              <a:spcBef>
                <a:spcPct val="0"/>
              </a:spcBef>
            </a:pPr>
            <a:r>
              <a:rPr lang="en-US" kern="1200" dirty="0">
                <a:latin typeface="Calibri" panose="020F0502020204030204" pitchFamily="34" charset="0"/>
                <a:cs typeface="Calibri" panose="020F0502020204030204" pitchFamily="34" charset="0"/>
              </a:rPr>
              <a:t>PARPi</a:t>
            </a:r>
            <a:r>
              <a:rPr lang="en-US" baseline="30000" dirty="0">
                <a:latin typeface="Calibri" panose="020F0502020204030204" pitchFamily="34" charset="0"/>
                <a:cs typeface="Calibri" panose="020F0502020204030204" pitchFamily="34" charset="0"/>
              </a:rPr>
              <a:t>b</a:t>
            </a:r>
            <a:r>
              <a:rPr lang="en-US" kern="1200" dirty="0">
                <a:latin typeface="Calibri" panose="020F0502020204030204" pitchFamily="34" charset="0"/>
                <a:cs typeface="Calibri" panose="020F0502020204030204" pitchFamily="34" charset="0"/>
              </a:rPr>
              <a:t> or ICI</a:t>
            </a:r>
            <a:r>
              <a:rPr lang="en-US" baseline="30000" dirty="0">
                <a:latin typeface="Calibri" panose="020F0502020204030204" pitchFamily="34" charset="0"/>
                <a:cs typeface="Calibri" panose="020F0502020204030204" pitchFamily="34" charset="0"/>
              </a:rPr>
              <a:t>c</a:t>
            </a:r>
            <a:endParaRPr lang="en-US" kern="1200" dirty="0">
              <a:latin typeface="Calibri" panose="020F0502020204030204" pitchFamily="34" charset="0"/>
              <a:cs typeface="Calibri" panose="020F0502020204030204" pitchFamily="34" charset="0"/>
            </a:endParaRPr>
          </a:p>
        </p:txBody>
      </p:sp>
      <p:cxnSp>
        <p:nvCxnSpPr>
          <p:cNvPr id="29701" name="Straight Connector 2">
            <a:extLst>
              <a:ext uri="{FF2B5EF4-FFF2-40B4-BE49-F238E27FC236}">
                <a16:creationId xmlns:a16="http://schemas.microsoft.com/office/drawing/2014/main" id="{E3050E65-A36B-4FE4-B403-752B10AE8C50}"/>
              </a:ext>
            </a:extLst>
          </p:cNvPr>
          <p:cNvCxnSpPr>
            <a:cxnSpLocks noChangeShapeType="1"/>
          </p:cNvCxnSpPr>
          <p:nvPr/>
        </p:nvCxnSpPr>
        <p:spPr bwMode="auto">
          <a:xfrm flipV="1">
            <a:off x="1203191" y="2617278"/>
            <a:ext cx="9789353" cy="1"/>
          </a:xfrm>
          <a:prstGeom prst="line">
            <a:avLst/>
          </a:prstGeom>
          <a:noFill/>
          <a:ln w="50800" algn="ctr">
            <a:solidFill>
              <a:schemeClr val="tx2"/>
            </a:solidFill>
            <a:round/>
            <a:headEnd/>
            <a:tailEnd/>
          </a:ln>
          <a:extLst>
            <a:ext uri="{909E8E84-426E-40DD-AFC4-6F175D3DCCD1}">
              <a14:hiddenFill xmlns:a14="http://schemas.microsoft.com/office/drawing/2010/main">
                <a:noFill/>
              </a14:hiddenFill>
            </a:ext>
          </a:extLst>
        </p:spPr>
      </p:cxnSp>
      <p:sp>
        <p:nvSpPr>
          <p:cNvPr id="48135" name="TextBox 8">
            <a:extLst>
              <a:ext uri="{FF2B5EF4-FFF2-40B4-BE49-F238E27FC236}">
                <a16:creationId xmlns:a16="http://schemas.microsoft.com/office/drawing/2014/main" id="{86D83CB2-115B-410D-874D-B3244314846E}"/>
              </a:ext>
            </a:extLst>
          </p:cNvPr>
          <p:cNvSpPr txBox="1">
            <a:spLocks noChangeArrowheads="1"/>
          </p:cNvSpPr>
          <p:nvPr/>
        </p:nvSpPr>
        <p:spPr bwMode="auto">
          <a:xfrm>
            <a:off x="1514658" y="3101308"/>
            <a:ext cx="42227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2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t>
            </a:r>
          </a:p>
        </p:txBody>
      </p:sp>
      <p:sp>
        <p:nvSpPr>
          <p:cNvPr id="48137" name="TextBox 8">
            <a:extLst>
              <a:ext uri="{FF2B5EF4-FFF2-40B4-BE49-F238E27FC236}">
                <a16:creationId xmlns:a16="http://schemas.microsoft.com/office/drawing/2014/main" id="{DC740352-55C1-4CC5-999E-6B73976D6C34}"/>
              </a:ext>
            </a:extLst>
          </p:cNvPr>
          <p:cNvSpPr txBox="1">
            <a:spLocks noChangeArrowheads="1"/>
          </p:cNvSpPr>
          <p:nvPr/>
        </p:nvSpPr>
        <p:spPr bwMode="auto">
          <a:xfrm>
            <a:off x="1509503" y="1262325"/>
            <a:ext cx="422275" cy="141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2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defRPr>
            </a:lvl9pPr>
          </a:lstStyle>
          <a:p>
            <a:pPr marL="0" marR="0" lvl="0" indent="0" algn="l" defTabSz="914400" rtl="0" eaLnBrk="0" fontAlgn="base" latinLnBrk="0" hangingPunct="0">
              <a:lnSpc>
                <a:spcPts val="258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CSPC</a:t>
            </a:r>
          </a:p>
        </p:txBody>
      </p:sp>
      <p:sp>
        <p:nvSpPr>
          <p:cNvPr id="15" name="Oval 5">
            <a:extLst>
              <a:ext uri="{FF2B5EF4-FFF2-40B4-BE49-F238E27FC236}">
                <a16:creationId xmlns:a16="http://schemas.microsoft.com/office/drawing/2014/main" id="{5A8A7857-7220-4B6A-97FC-3FC4922DB3AE}"/>
              </a:ext>
            </a:extLst>
          </p:cNvPr>
          <p:cNvSpPr>
            <a:spLocks noChangeArrowheads="1"/>
          </p:cNvSpPr>
          <p:nvPr/>
        </p:nvSpPr>
        <p:spPr bwMode="auto">
          <a:xfrm>
            <a:off x="9982543" y="2612732"/>
            <a:ext cx="959072" cy="735012"/>
          </a:xfrm>
          <a:prstGeom prst="ellipse">
            <a:avLst/>
          </a:prstGeom>
          <a:solidFill>
            <a:schemeClr val="accent1"/>
          </a:solidFill>
          <a:ln>
            <a:noFill/>
          </a:ln>
          <a:effectLst>
            <a:outerShdw blurRad="50800" dist="38100" dir="2700000" algn="tl" rotWithShape="0">
              <a:prstClr val="black">
                <a:alpha val="40000"/>
              </a:prstClr>
            </a:outerShdw>
          </a:effectLst>
        </p:spPr>
        <p:txBody>
          <a:bodyPr lIns="82292" tIns="41148" rIns="82292" bIns="41148"/>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ts val="3238"/>
              </a:lnSpc>
              <a:spcBef>
                <a:spcPct val="20000"/>
              </a:spcBef>
              <a:spcAft>
                <a:spcPct val="0"/>
              </a:spcAft>
              <a:buClr>
                <a:srgbClr val="FFFFFF"/>
              </a:buClr>
              <a:buSzTx/>
              <a:buFontTx/>
              <a:buNone/>
              <a:tabLst/>
              <a:defRPr/>
            </a:pPr>
            <a:r>
              <a:rPr kumimoji="0" lang="en-US" altLang="en-US"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SipT</a:t>
            </a:r>
            <a:r>
              <a:rPr kumimoji="0" lang="en-US" altLang="en-US" sz="140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
            </a:r>
          </a:p>
        </p:txBody>
      </p:sp>
      <p:sp>
        <p:nvSpPr>
          <p:cNvPr id="14" name="Oval 5">
            <a:extLst>
              <a:ext uri="{FF2B5EF4-FFF2-40B4-BE49-F238E27FC236}">
                <a16:creationId xmlns:a16="http://schemas.microsoft.com/office/drawing/2014/main" id="{A45BFBF3-F7EA-4386-B38F-B4930648AC1B}"/>
              </a:ext>
            </a:extLst>
          </p:cNvPr>
          <p:cNvSpPr>
            <a:spLocks noChangeArrowheads="1"/>
          </p:cNvSpPr>
          <p:nvPr/>
        </p:nvSpPr>
        <p:spPr bwMode="auto">
          <a:xfrm>
            <a:off x="7114725" y="2570979"/>
            <a:ext cx="917575" cy="735013"/>
          </a:xfrm>
          <a:prstGeom prst="ellipse">
            <a:avLst/>
          </a:prstGeom>
          <a:solidFill>
            <a:schemeClr val="accent1"/>
          </a:solidFill>
          <a:ln>
            <a:noFill/>
          </a:ln>
          <a:effectLst>
            <a:outerShdw blurRad="50800" dist="38100" dir="2700000" algn="tl" rotWithShape="0">
              <a:prstClr val="black">
                <a:alpha val="40000"/>
              </a:prstClr>
            </a:outerShdw>
          </a:effectLst>
        </p:spPr>
        <p:txBody>
          <a:bodyPr lIns="82292" tIns="41148" rIns="82292" bIns="41148"/>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ts val="3238"/>
              </a:lnSpc>
              <a:spcBef>
                <a:spcPct val="20000"/>
              </a:spcBef>
              <a:spcAft>
                <a:spcPct val="0"/>
              </a:spcAft>
              <a:buClr>
                <a:srgbClr val="FFFFFF"/>
              </a:buClr>
              <a:buSzTx/>
              <a:buFontTx/>
              <a:buNone/>
              <a:tabLst/>
              <a:defRPr/>
            </a:pPr>
            <a:r>
              <a:rPr kumimoji="0" lang="en-US" altLang="en-US"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SipT</a:t>
            </a:r>
            <a:r>
              <a:rPr kumimoji="0" lang="en-US" altLang="en-US"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0FC6C450-E611-4FA6-8B98-EAB0862C58FD}"/>
              </a:ext>
            </a:extLst>
          </p:cNvPr>
          <p:cNvSpPr txBox="1"/>
          <p:nvPr/>
        </p:nvSpPr>
        <p:spPr>
          <a:xfrm>
            <a:off x="620183" y="5633461"/>
            <a:ext cx="9413731" cy="461665"/>
          </a:xfrm>
          <a:prstGeom prst="rect">
            <a:avLst/>
          </a:prstGeom>
          <a:noFill/>
        </p:spPr>
        <p:txBody>
          <a:bodyPr wrap="none" lIns="0" rIns="0" rtlCol="0">
            <a:spAutoFit/>
          </a:bodyPr>
          <a:lstStyle/>
          <a:p>
            <a:r>
              <a:rPr lang="en-US" sz="1200" baseline="30000" dirty="0">
                <a:solidFill>
                  <a:schemeClr val="tx2"/>
                </a:solidFill>
                <a:latin typeface="Calibri" panose="020F0502020204030204" pitchFamily="34" charset="0"/>
                <a:cs typeface="Calibri" panose="020F0502020204030204" pitchFamily="34" charset="0"/>
              </a:rPr>
              <a:t>a </a:t>
            </a:r>
            <a:r>
              <a:rPr lang="en-US" sz="1200" dirty="0">
                <a:solidFill>
                  <a:schemeClr val="tx2"/>
                </a:solidFill>
                <a:latin typeface="Calibri" panose="020F0502020204030204" pitchFamily="34" charset="0"/>
                <a:cs typeface="Calibri" panose="020F0502020204030204" pitchFamily="34" charset="0"/>
              </a:rPr>
              <a:t>For patients with symptomatic bone metastases and no known visceral metastases; </a:t>
            </a:r>
            <a:r>
              <a:rPr lang="en-GB" sz="1200" baseline="30000" dirty="0">
                <a:solidFill>
                  <a:schemeClr val="tx2"/>
                </a:solidFill>
                <a:latin typeface="Calibri" panose="020F0502020204030204" pitchFamily="34" charset="0"/>
                <a:ea typeface="Aileron" charset="0"/>
                <a:cs typeface="Calibri" panose="020F0502020204030204" pitchFamily="34" charset="0"/>
              </a:rPr>
              <a:t>b </a:t>
            </a:r>
            <a:r>
              <a:rPr lang="en-GB" sz="1200" dirty="0">
                <a:solidFill>
                  <a:schemeClr val="tx2"/>
                </a:solidFill>
                <a:latin typeface="Calibri" panose="020F0502020204030204" pitchFamily="34" charset="0"/>
                <a:ea typeface="Aileron" charset="0"/>
                <a:cs typeface="Calibri" panose="020F0502020204030204" pitchFamily="34" charset="0"/>
              </a:rPr>
              <a:t>if DNA repair mutation identified; </a:t>
            </a:r>
            <a:r>
              <a:rPr kumimoji="0" lang="en-US" altLang="en-US" sz="1200" b="0" i="0" u="none" strike="noStrike" kern="1200" cap="none" spc="0" normalizeH="0" baseline="30000" noProof="0" dirty="0">
                <a:ln>
                  <a:noFill/>
                </a:ln>
                <a:solidFill>
                  <a:schemeClr val="tx2"/>
                </a:solidFill>
                <a:effectLst/>
                <a:uLnTx/>
                <a:uFillTx/>
                <a:latin typeface="Calibri" panose="020F0502020204030204" pitchFamily="34" charset="0"/>
                <a:ea typeface="MS PGothic" panose="020B0600070205080204" pitchFamily="34" charset="-128"/>
                <a:cs typeface="Calibri" panose="020F0502020204030204" pitchFamily="34" charset="0"/>
              </a:rPr>
              <a:t>c</a:t>
            </a:r>
            <a:r>
              <a:rPr kumimoji="0" lang="en-US" altLang="en-US" sz="1200" b="0" i="0" u="none" strike="noStrike" kern="1200" cap="none" spc="0" normalizeH="0" baseline="0" noProof="0" dirty="0">
                <a:ln>
                  <a:noFill/>
                </a:ln>
                <a:solidFill>
                  <a:schemeClr val="tx2"/>
                </a:solidFill>
                <a:effectLst/>
                <a:uLnTx/>
                <a:uFillTx/>
                <a:latin typeface="Calibri" panose="020F0502020204030204" pitchFamily="34" charset="0"/>
                <a:ea typeface="MS PGothic" panose="020B0600070205080204" pitchFamily="34" charset="-128"/>
                <a:cs typeface="Calibri" panose="020F0502020204030204" pitchFamily="34" charset="0"/>
              </a:rPr>
              <a:t> p</a:t>
            </a:r>
            <a:r>
              <a:rPr lang="en-US" altLang="en-US" sz="1200" dirty="0">
                <a:solidFill>
                  <a:schemeClr val="tx2"/>
                </a:solidFill>
                <a:latin typeface="Calibri" panose="020F0502020204030204" pitchFamily="34" charset="0"/>
                <a:cs typeface="Calibri" panose="020F0502020204030204" pitchFamily="34" charset="0"/>
              </a:rPr>
              <a:t>embrolizumab if MSI is high</a:t>
            </a:r>
            <a:r>
              <a:rPr lang="en-US" sz="1200" kern="1200" dirty="0">
                <a:solidFill>
                  <a:schemeClr val="tx2"/>
                </a:solidFill>
                <a:latin typeface="Calibri" panose="020F0502020204030204" pitchFamily="34" charset="0"/>
                <a:cs typeface="Calibri" panose="020F0502020204030204" pitchFamily="34" charset="0"/>
              </a:rPr>
              <a:t>.</a:t>
            </a:r>
          </a:p>
          <a:p>
            <a:r>
              <a:rPr lang="en-US" sz="1200" b="1" dirty="0">
                <a:solidFill>
                  <a:schemeClr val="tx2"/>
                </a:solidFill>
                <a:latin typeface="Calibri" panose="020F0502020204030204" pitchFamily="34" charset="0"/>
                <a:cs typeface="Calibri" panose="020F0502020204030204" pitchFamily="34" charset="0"/>
              </a:rPr>
              <a:t>NOTE: darolutamide is not currently approved for CRPC</a:t>
            </a:r>
            <a:endParaRPr lang="en-GB" sz="1200" b="1" dirty="0">
              <a:solidFill>
                <a:schemeClr val="tx2"/>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A885E7B9-8DA1-2649-B8B1-DBF56A3A035E}"/>
              </a:ext>
            </a:extLst>
          </p:cNvPr>
          <p:cNvSpPr txBox="1"/>
          <p:nvPr/>
        </p:nvSpPr>
        <p:spPr>
          <a:xfrm>
            <a:off x="1146103" y="2650908"/>
            <a:ext cx="846707" cy="480131"/>
          </a:xfrm>
          <a:prstGeom prst="rect">
            <a:avLst/>
          </a:prstGeom>
          <a:noFill/>
        </p:spPr>
        <p:txBody>
          <a:bodyPr wrap="none" rtlCol="0">
            <a:spAutoFit/>
          </a:bodyPr>
          <a:lstStyle/>
          <a:p>
            <a:pPr>
              <a:lnSpc>
                <a:spcPct val="90000"/>
              </a:lnSpc>
            </a:pPr>
            <a:r>
              <a:rPr lang="en-US" altLang="en-US" sz="1400" b="1" dirty="0">
                <a:solidFill>
                  <a:schemeClr val="tx2"/>
                </a:solidFill>
                <a:latin typeface="Calibri" panose="020F0502020204030204" pitchFamily="34" charset="0"/>
                <a:cs typeface="Calibri" panose="020F0502020204030204" pitchFamily="34" charset="0"/>
              </a:rPr>
              <a:t>Genomic</a:t>
            </a:r>
            <a:br>
              <a:rPr lang="en-US" altLang="en-US" sz="1400" b="1" dirty="0">
                <a:solidFill>
                  <a:schemeClr val="tx2"/>
                </a:solidFill>
                <a:latin typeface="Calibri" panose="020F0502020204030204" pitchFamily="34" charset="0"/>
                <a:cs typeface="Calibri" panose="020F0502020204030204" pitchFamily="34" charset="0"/>
              </a:rPr>
            </a:br>
            <a:r>
              <a:rPr lang="en-US" altLang="en-US" sz="1400" b="1" dirty="0">
                <a:solidFill>
                  <a:schemeClr val="tx2"/>
                </a:solidFill>
                <a:latin typeface="Calibri" panose="020F0502020204030204" pitchFamily="34" charset="0"/>
                <a:cs typeface="Calibri" panose="020F0502020204030204" pitchFamily="34" charset="0"/>
              </a:rPr>
              <a:t>profiling</a:t>
            </a:r>
          </a:p>
        </p:txBody>
      </p:sp>
      <p:sp>
        <p:nvSpPr>
          <p:cNvPr id="41988" name="Oval 5">
            <a:extLst>
              <a:ext uri="{FF2B5EF4-FFF2-40B4-BE49-F238E27FC236}">
                <a16:creationId xmlns:a16="http://schemas.microsoft.com/office/drawing/2014/main" id="{CC4F2014-AA07-4B0C-AD9A-BEC6897D7E05}"/>
              </a:ext>
            </a:extLst>
          </p:cNvPr>
          <p:cNvSpPr>
            <a:spLocks noChangeArrowheads="1"/>
          </p:cNvSpPr>
          <p:nvPr/>
        </p:nvSpPr>
        <p:spPr bwMode="auto">
          <a:xfrm>
            <a:off x="4250874" y="2541240"/>
            <a:ext cx="917575" cy="735013"/>
          </a:xfrm>
          <a:prstGeom prst="ellipse">
            <a:avLst/>
          </a:prstGeom>
          <a:solidFill>
            <a:schemeClr val="accent1"/>
          </a:solidFill>
          <a:ln>
            <a:noFill/>
          </a:ln>
          <a:effectLst>
            <a:outerShdw blurRad="50800" dist="38100" dir="2700000" algn="tl" rotWithShape="0">
              <a:prstClr val="black">
                <a:alpha val="40000"/>
              </a:prstClr>
            </a:outerShdw>
          </a:effectLst>
        </p:spPr>
        <p:txBody>
          <a:bodyPr lIns="82292" tIns="41148" rIns="82292" bIns="41148"/>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ts val="3238"/>
              </a:lnSpc>
              <a:spcBef>
                <a:spcPct val="20000"/>
              </a:spcBef>
              <a:spcAft>
                <a:spcPct val="0"/>
              </a:spcAft>
              <a:buClr>
                <a:srgbClr val="FFFFFF"/>
              </a:buClr>
              <a:buSzTx/>
              <a:buFontTx/>
              <a:buNone/>
              <a:tabLst/>
              <a:defRPr/>
            </a:pPr>
            <a:r>
              <a:rPr kumimoji="0" lang="en-US" altLang="en-US" sz="1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SipT</a:t>
            </a:r>
            <a:r>
              <a:rPr kumimoji="0" lang="en-US" altLang="en-US"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
            </a:r>
          </a:p>
        </p:txBody>
      </p:sp>
      <p:sp>
        <p:nvSpPr>
          <p:cNvPr id="32" name="Slide Number Placeholder 31">
            <a:extLst>
              <a:ext uri="{FF2B5EF4-FFF2-40B4-BE49-F238E27FC236}">
                <a16:creationId xmlns:a16="http://schemas.microsoft.com/office/drawing/2014/main" id="{4756BC11-FA36-BA42-98C0-4340F5F906AE}"/>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0" name="TextBox 45">
            <a:extLst>
              <a:ext uri="{FF2B5EF4-FFF2-40B4-BE49-F238E27FC236}">
                <a16:creationId xmlns:a16="http://schemas.microsoft.com/office/drawing/2014/main" id="{3132A53D-8059-4981-9E0F-3C9953AF54DC}"/>
              </a:ext>
            </a:extLst>
          </p:cNvPr>
          <p:cNvSpPr txBox="1">
            <a:spLocks noChangeArrowheads="1"/>
          </p:cNvSpPr>
          <p:nvPr/>
        </p:nvSpPr>
        <p:spPr bwMode="auto">
          <a:xfrm rot="16200000">
            <a:off x="740410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38</a:t>
            </a:r>
          </a:p>
        </p:txBody>
      </p:sp>
      <p:sp>
        <p:nvSpPr>
          <p:cNvPr id="31880" name="TextBox 45">
            <a:extLst>
              <a:ext uri="{FF2B5EF4-FFF2-40B4-BE49-F238E27FC236}">
                <a16:creationId xmlns:a16="http://schemas.microsoft.com/office/drawing/2014/main" id="{1A372A0C-1777-4904-A787-9A5E31ABC55D}"/>
              </a:ext>
            </a:extLst>
          </p:cNvPr>
          <p:cNvSpPr txBox="1">
            <a:spLocks noChangeArrowheads="1"/>
          </p:cNvSpPr>
          <p:nvPr/>
        </p:nvSpPr>
        <p:spPr bwMode="auto">
          <a:xfrm rot="16200000">
            <a:off x="572293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22</a:t>
            </a:r>
          </a:p>
        </p:txBody>
      </p:sp>
      <p:sp>
        <p:nvSpPr>
          <p:cNvPr id="2" name="Title 1">
            <a:extLst>
              <a:ext uri="{FF2B5EF4-FFF2-40B4-BE49-F238E27FC236}">
                <a16:creationId xmlns:a16="http://schemas.microsoft.com/office/drawing/2014/main" id="{E2731435-C288-49D7-806C-AC85DBAAEF12}"/>
              </a:ext>
            </a:extLst>
          </p:cNvPr>
          <p:cNvSpPr>
            <a:spLocks noGrp="1"/>
          </p:cNvSpPr>
          <p:nvPr>
            <p:ph type="title"/>
          </p:nvPr>
        </p:nvSpPr>
        <p:spPr/>
        <p:txBody>
          <a:bodyPr/>
          <a:lstStyle/>
          <a:p>
            <a:r>
              <a:rPr lang="en-US" dirty="0"/>
              <a:t>Optimizing use of existing therapies: </a:t>
            </a:r>
            <a:br>
              <a:rPr lang="en-US" dirty="0"/>
            </a:br>
            <a:r>
              <a:rPr lang="en-US" dirty="0"/>
              <a:t>don’t change for PSA alone</a:t>
            </a:r>
          </a:p>
        </p:txBody>
      </p:sp>
      <p:sp>
        <p:nvSpPr>
          <p:cNvPr id="9" name="Content Placeholder 8">
            <a:extLst>
              <a:ext uri="{FF2B5EF4-FFF2-40B4-BE49-F238E27FC236}">
                <a16:creationId xmlns:a16="http://schemas.microsoft.com/office/drawing/2014/main" id="{B9DC9674-B08D-5647-9A3B-3F85CF2B809A}"/>
              </a:ext>
            </a:extLst>
          </p:cNvPr>
          <p:cNvSpPr>
            <a:spLocks noGrp="1"/>
          </p:cNvSpPr>
          <p:nvPr>
            <p:ph sz="quarter" idx="15"/>
          </p:nvPr>
        </p:nvSpPr>
        <p:spPr/>
        <p:txBody>
          <a:bodyPr/>
          <a:lstStyle/>
          <a:p>
            <a:pPr>
              <a:spcBef>
                <a:spcPts val="300"/>
              </a:spcBef>
            </a:pPr>
            <a:r>
              <a:rPr lang="en-US" altLang="en-US" dirty="0"/>
              <a:t>BL, baseline; PSA, prostate specific antigen</a:t>
            </a:r>
          </a:p>
          <a:p>
            <a:pPr>
              <a:spcBef>
                <a:spcPts val="300"/>
              </a:spcBef>
            </a:pPr>
            <a:r>
              <a:rPr lang="en-US" altLang="en-US" dirty="0"/>
              <a:t>Scher HI, et al. J Clin Oncol. 2011;29:3695-704</a:t>
            </a:r>
          </a:p>
        </p:txBody>
      </p:sp>
      <p:sp>
        <p:nvSpPr>
          <p:cNvPr id="31748" name="TextBox 45">
            <a:extLst>
              <a:ext uri="{FF2B5EF4-FFF2-40B4-BE49-F238E27FC236}">
                <a16:creationId xmlns:a16="http://schemas.microsoft.com/office/drawing/2014/main" id="{3152121D-A3FF-457D-B2B6-581460CFE20D}"/>
              </a:ext>
            </a:extLst>
          </p:cNvPr>
          <p:cNvSpPr txBox="1">
            <a:spLocks noChangeArrowheads="1"/>
          </p:cNvSpPr>
          <p:nvPr/>
        </p:nvSpPr>
        <p:spPr bwMode="auto">
          <a:xfrm rot="16200000">
            <a:off x="582295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23</a:t>
            </a:r>
          </a:p>
        </p:txBody>
      </p:sp>
      <p:sp>
        <p:nvSpPr>
          <p:cNvPr id="31749" name="TextBox 45">
            <a:extLst>
              <a:ext uri="{FF2B5EF4-FFF2-40B4-BE49-F238E27FC236}">
                <a16:creationId xmlns:a16="http://schemas.microsoft.com/office/drawing/2014/main" id="{BC3BD520-DAC5-4914-81C9-2AA062EE2654}"/>
              </a:ext>
            </a:extLst>
          </p:cNvPr>
          <p:cNvSpPr txBox="1">
            <a:spLocks noChangeArrowheads="1"/>
          </p:cNvSpPr>
          <p:nvPr/>
        </p:nvSpPr>
        <p:spPr bwMode="auto">
          <a:xfrm rot="16200000">
            <a:off x="604361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25</a:t>
            </a:r>
          </a:p>
        </p:txBody>
      </p:sp>
      <p:sp>
        <p:nvSpPr>
          <p:cNvPr id="31750" name="Line 13">
            <a:extLst>
              <a:ext uri="{FF2B5EF4-FFF2-40B4-BE49-F238E27FC236}">
                <a16:creationId xmlns:a16="http://schemas.microsoft.com/office/drawing/2014/main" id="{46C182AB-214E-44B5-9F5B-5CFA3B6C7400}"/>
              </a:ext>
            </a:extLst>
          </p:cNvPr>
          <p:cNvSpPr>
            <a:spLocks noChangeShapeType="1"/>
          </p:cNvSpPr>
          <p:nvPr/>
        </p:nvSpPr>
        <p:spPr bwMode="auto">
          <a:xfrm>
            <a:off x="90138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751" name="Line 13">
            <a:extLst>
              <a:ext uri="{FF2B5EF4-FFF2-40B4-BE49-F238E27FC236}">
                <a16:creationId xmlns:a16="http://schemas.microsoft.com/office/drawing/2014/main" id="{A4A79172-6861-40FB-9C58-0BB7A18A11F9}"/>
              </a:ext>
            </a:extLst>
          </p:cNvPr>
          <p:cNvSpPr>
            <a:spLocks noChangeShapeType="1"/>
          </p:cNvSpPr>
          <p:nvPr/>
        </p:nvSpPr>
        <p:spPr bwMode="auto">
          <a:xfrm>
            <a:off x="9129713"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752" name="TextBox 462">
            <a:extLst>
              <a:ext uri="{FF2B5EF4-FFF2-40B4-BE49-F238E27FC236}">
                <a16:creationId xmlns:a16="http://schemas.microsoft.com/office/drawing/2014/main" id="{9D9D14C1-23A0-4083-99B1-67C765E41073}"/>
              </a:ext>
            </a:extLst>
          </p:cNvPr>
          <p:cNvSpPr txBox="1">
            <a:spLocks noChangeArrowheads="1"/>
          </p:cNvSpPr>
          <p:nvPr/>
        </p:nvSpPr>
        <p:spPr bwMode="auto">
          <a:xfrm>
            <a:off x="5274364" y="2379663"/>
            <a:ext cx="1713122" cy="8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74" tIns="51187" rIns="102374" bIns="51187">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 drifter for</a:t>
            </a:r>
            <a:br>
              <a:rPr kumimoji="0" lang="en-US" alt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r>
              <a:rPr kumimoji="0" lang="en-US" alt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3.5 years</a:t>
            </a:r>
          </a:p>
        </p:txBody>
      </p:sp>
      <p:sp>
        <p:nvSpPr>
          <p:cNvPr id="31753" name="Line 12">
            <a:extLst>
              <a:ext uri="{FF2B5EF4-FFF2-40B4-BE49-F238E27FC236}">
                <a16:creationId xmlns:a16="http://schemas.microsoft.com/office/drawing/2014/main" id="{208D1C07-9F8B-4E8F-A658-B9820F9DFFA1}"/>
              </a:ext>
            </a:extLst>
          </p:cNvPr>
          <p:cNvSpPr>
            <a:spLocks noChangeShapeType="1"/>
          </p:cNvSpPr>
          <p:nvPr/>
        </p:nvSpPr>
        <p:spPr bwMode="auto">
          <a:xfrm flipH="1">
            <a:off x="3422650" y="5100638"/>
            <a:ext cx="57023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754" name="TextBox 44">
            <a:extLst>
              <a:ext uri="{FF2B5EF4-FFF2-40B4-BE49-F238E27FC236}">
                <a16:creationId xmlns:a16="http://schemas.microsoft.com/office/drawing/2014/main" id="{472A1A33-3BB7-407C-9030-7DB6C164007C}"/>
              </a:ext>
            </a:extLst>
          </p:cNvPr>
          <p:cNvSpPr txBox="1">
            <a:spLocks noChangeArrowheads="1"/>
          </p:cNvSpPr>
          <p:nvPr/>
        </p:nvSpPr>
        <p:spPr bwMode="auto">
          <a:xfrm>
            <a:off x="3143251" y="4938713"/>
            <a:ext cx="3349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74" tIns="51187" rIns="102374" bIns="51187">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0</a:t>
            </a:r>
          </a:p>
        </p:txBody>
      </p:sp>
      <p:sp>
        <p:nvSpPr>
          <p:cNvPr id="31755" name="TextBox 46">
            <a:extLst>
              <a:ext uri="{FF2B5EF4-FFF2-40B4-BE49-F238E27FC236}">
                <a16:creationId xmlns:a16="http://schemas.microsoft.com/office/drawing/2014/main" id="{66A29957-94DE-400C-B232-F284882E4A7A}"/>
              </a:ext>
            </a:extLst>
          </p:cNvPr>
          <p:cNvSpPr txBox="1">
            <a:spLocks noChangeArrowheads="1"/>
          </p:cNvSpPr>
          <p:nvPr/>
        </p:nvSpPr>
        <p:spPr bwMode="auto">
          <a:xfrm rot="16200000">
            <a:off x="1391444" y="3385344"/>
            <a:ext cx="3074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74" tIns="51187" rIns="102374" bIns="51187">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PSA (ng/mL)</a:t>
            </a:r>
          </a:p>
        </p:txBody>
      </p:sp>
      <p:sp>
        <p:nvSpPr>
          <p:cNvPr id="31756" name="Line 13">
            <a:extLst>
              <a:ext uri="{FF2B5EF4-FFF2-40B4-BE49-F238E27FC236}">
                <a16:creationId xmlns:a16="http://schemas.microsoft.com/office/drawing/2014/main" id="{D1217214-500B-4832-AD30-77E636ABA4F1}"/>
              </a:ext>
            </a:extLst>
          </p:cNvPr>
          <p:cNvSpPr>
            <a:spLocks noChangeShapeType="1"/>
          </p:cNvSpPr>
          <p:nvPr/>
        </p:nvSpPr>
        <p:spPr bwMode="auto">
          <a:xfrm>
            <a:off x="3517900" y="2066926"/>
            <a:ext cx="0" cy="30448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grpSp>
        <p:nvGrpSpPr>
          <p:cNvPr id="31757" name="Group 61">
            <a:extLst>
              <a:ext uri="{FF2B5EF4-FFF2-40B4-BE49-F238E27FC236}">
                <a16:creationId xmlns:a16="http://schemas.microsoft.com/office/drawing/2014/main" id="{09C05D3B-9BC4-4B36-BED7-E34520087618}"/>
              </a:ext>
            </a:extLst>
          </p:cNvPr>
          <p:cNvGrpSpPr>
            <a:grpSpLocks/>
          </p:cNvGrpSpPr>
          <p:nvPr/>
        </p:nvGrpSpPr>
        <p:grpSpPr bwMode="auto">
          <a:xfrm>
            <a:off x="3163888" y="2778125"/>
            <a:ext cx="354012" cy="368300"/>
            <a:chOff x="2846395" y="2384003"/>
            <a:chExt cx="355494" cy="369322"/>
          </a:xfrm>
        </p:grpSpPr>
        <p:sp>
          <p:nvSpPr>
            <p:cNvPr id="31968" name="Line 7">
              <a:extLst>
                <a:ext uri="{FF2B5EF4-FFF2-40B4-BE49-F238E27FC236}">
                  <a16:creationId xmlns:a16="http://schemas.microsoft.com/office/drawing/2014/main" id="{CFBB487D-441B-4C44-8994-6B7E77C8A41F}"/>
                </a:ext>
              </a:extLst>
            </p:cNvPr>
            <p:cNvSpPr>
              <a:spLocks noChangeShapeType="1"/>
            </p:cNvSpPr>
            <p:nvPr/>
          </p:nvSpPr>
          <p:spPr bwMode="auto">
            <a:xfrm flipH="1">
              <a:off x="3109787" y="2534481"/>
              <a:ext cx="9210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69" name="TextBox 35">
              <a:extLst>
                <a:ext uri="{FF2B5EF4-FFF2-40B4-BE49-F238E27FC236}">
                  <a16:creationId xmlns:a16="http://schemas.microsoft.com/office/drawing/2014/main" id="{E870ACA6-13E3-4ACD-9AA1-7EB2838E7E44}"/>
                </a:ext>
              </a:extLst>
            </p:cNvPr>
            <p:cNvSpPr txBox="1">
              <a:spLocks noChangeArrowheads="1"/>
            </p:cNvSpPr>
            <p:nvPr/>
          </p:nvSpPr>
          <p:spPr bwMode="auto">
            <a:xfrm>
              <a:off x="2846395" y="2384003"/>
              <a:ext cx="314208"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5</a:t>
              </a:r>
            </a:p>
          </p:txBody>
        </p:sp>
      </p:grpSp>
      <p:grpSp>
        <p:nvGrpSpPr>
          <p:cNvPr id="31758" name="Group 64">
            <a:extLst>
              <a:ext uri="{FF2B5EF4-FFF2-40B4-BE49-F238E27FC236}">
                <a16:creationId xmlns:a16="http://schemas.microsoft.com/office/drawing/2014/main" id="{B0E220BE-3E9C-469E-9CEE-95A18697D01E}"/>
              </a:ext>
            </a:extLst>
          </p:cNvPr>
          <p:cNvGrpSpPr>
            <a:grpSpLocks/>
          </p:cNvGrpSpPr>
          <p:nvPr/>
        </p:nvGrpSpPr>
        <p:grpSpPr bwMode="auto">
          <a:xfrm>
            <a:off x="3163888" y="4094163"/>
            <a:ext cx="354012" cy="368300"/>
            <a:chOff x="2846398" y="2384003"/>
            <a:chExt cx="355491" cy="371057"/>
          </a:xfrm>
        </p:grpSpPr>
        <p:sp>
          <p:nvSpPr>
            <p:cNvPr id="31966" name="Line 7">
              <a:extLst>
                <a:ext uri="{FF2B5EF4-FFF2-40B4-BE49-F238E27FC236}">
                  <a16:creationId xmlns:a16="http://schemas.microsoft.com/office/drawing/2014/main" id="{7A859796-8076-4997-9E63-C502E0FD78D5}"/>
                </a:ext>
              </a:extLst>
            </p:cNvPr>
            <p:cNvSpPr>
              <a:spLocks noChangeShapeType="1"/>
            </p:cNvSpPr>
            <p:nvPr/>
          </p:nvSpPr>
          <p:spPr bwMode="auto">
            <a:xfrm flipH="1">
              <a:off x="3109788" y="2533597"/>
              <a:ext cx="92101"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67" name="TextBox 35">
              <a:extLst>
                <a:ext uri="{FF2B5EF4-FFF2-40B4-BE49-F238E27FC236}">
                  <a16:creationId xmlns:a16="http://schemas.microsoft.com/office/drawing/2014/main" id="{5B89B070-AF8C-449E-B710-0E6E400A32ED}"/>
                </a:ext>
              </a:extLst>
            </p:cNvPr>
            <p:cNvSpPr txBox="1">
              <a:spLocks noChangeArrowheads="1"/>
            </p:cNvSpPr>
            <p:nvPr/>
          </p:nvSpPr>
          <p:spPr bwMode="auto">
            <a:xfrm>
              <a:off x="2846398" y="2384003"/>
              <a:ext cx="314205" cy="37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a:t>
              </a:r>
            </a:p>
          </p:txBody>
        </p:sp>
      </p:grpSp>
      <p:sp>
        <p:nvSpPr>
          <p:cNvPr id="31759" name="TextBox 45">
            <a:extLst>
              <a:ext uri="{FF2B5EF4-FFF2-40B4-BE49-F238E27FC236}">
                <a16:creationId xmlns:a16="http://schemas.microsoft.com/office/drawing/2014/main" id="{DDA4FF77-C1D1-494C-AE72-0EE406741422}"/>
              </a:ext>
            </a:extLst>
          </p:cNvPr>
          <p:cNvSpPr txBox="1">
            <a:spLocks noChangeArrowheads="1"/>
          </p:cNvSpPr>
          <p:nvPr/>
        </p:nvSpPr>
        <p:spPr bwMode="auto">
          <a:xfrm>
            <a:off x="3506874" y="5467350"/>
            <a:ext cx="56292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74" tIns="51187" rIns="102374" bIns="51187">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ct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800" b="1"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Time (months)</a:t>
            </a:r>
          </a:p>
        </p:txBody>
      </p:sp>
      <p:grpSp>
        <p:nvGrpSpPr>
          <p:cNvPr id="31760" name="Group 58">
            <a:extLst>
              <a:ext uri="{FF2B5EF4-FFF2-40B4-BE49-F238E27FC236}">
                <a16:creationId xmlns:a16="http://schemas.microsoft.com/office/drawing/2014/main" id="{B52BEDC8-C537-4AB8-B11E-7D9CEC9B8929}"/>
              </a:ext>
            </a:extLst>
          </p:cNvPr>
          <p:cNvGrpSpPr>
            <a:grpSpLocks/>
          </p:cNvGrpSpPr>
          <p:nvPr/>
        </p:nvGrpSpPr>
        <p:grpSpPr bwMode="auto">
          <a:xfrm>
            <a:off x="3163888" y="1922463"/>
            <a:ext cx="354012" cy="368300"/>
            <a:chOff x="2846407" y="2384006"/>
            <a:chExt cx="355482" cy="369325"/>
          </a:xfrm>
        </p:grpSpPr>
        <p:sp>
          <p:nvSpPr>
            <p:cNvPr id="31964" name="Line 7">
              <a:extLst>
                <a:ext uri="{FF2B5EF4-FFF2-40B4-BE49-F238E27FC236}">
                  <a16:creationId xmlns:a16="http://schemas.microsoft.com/office/drawing/2014/main" id="{F4CE6226-FA81-4FAF-8E07-A760076C19E1}"/>
                </a:ext>
              </a:extLst>
            </p:cNvPr>
            <p:cNvSpPr>
              <a:spLocks noChangeShapeType="1"/>
            </p:cNvSpPr>
            <p:nvPr/>
          </p:nvSpPr>
          <p:spPr bwMode="auto">
            <a:xfrm flipH="1">
              <a:off x="3109790" y="2532901"/>
              <a:ext cx="92099"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65" name="TextBox 35">
              <a:extLst>
                <a:ext uri="{FF2B5EF4-FFF2-40B4-BE49-F238E27FC236}">
                  <a16:creationId xmlns:a16="http://schemas.microsoft.com/office/drawing/2014/main" id="{BDF04EE4-3B8B-4A78-922A-DBD48CFDA188}"/>
                </a:ext>
              </a:extLst>
            </p:cNvPr>
            <p:cNvSpPr txBox="1">
              <a:spLocks noChangeArrowheads="1"/>
            </p:cNvSpPr>
            <p:nvPr/>
          </p:nvSpPr>
          <p:spPr bwMode="auto">
            <a:xfrm>
              <a:off x="2846407" y="2384006"/>
              <a:ext cx="314199" cy="3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7</a:t>
              </a:r>
            </a:p>
          </p:txBody>
        </p:sp>
      </p:grpSp>
      <p:grpSp>
        <p:nvGrpSpPr>
          <p:cNvPr id="31761" name="Group 58">
            <a:extLst>
              <a:ext uri="{FF2B5EF4-FFF2-40B4-BE49-F238E27FC236}">
                <a16:creationId xmlns:a16="http://schemas.microsoft.com/office/drawing/2014/main" id="{D5CAAE8C-2739-41CB-8525-340B863AD276}"/>
              </a:ext>
            </a:extLst>
          </p:cNvPr>
          <p:cNvGrpSpPr>
            <a:grpSpLocks/>
          </p:cNvGrpSpPr>
          <p:nvPr/>
        </p:nvGrpSpPr>
        <p:grpSpPr bwMode="auto">
          <a:xfrm>
            <a:off x="3163888" y="2338389"/>
            <a:ext cx="354012" cy="369887"/>
            <a:chOff x="2846396" y="2384004"/>
            <a:chExt cx="355493" cy="367599"/>
          </a:xfrm>
        </p:grpSpPr>
        <p:sp>
          <p:nvSpPr>
            <p:cNvPr id="31962" name="Line 7">
              <a:extLst>
                <a:ext uri="{FF2B5EF4-FFF2-40B4-BE49-F238E27FC236}">
                  <a16:creationId xmlns:a16="http://schemas.microsoft.com/office/drawing/2014/main" id="{85E2010D-DCFA-49E9-AC3C-71DCBFCAC667}"/>
                </a:ext>
              </a:extLst>
            </p:cNvPr>
            <p:cNvSpPr>
              <a:spLocks noChangeShapeType="1"/>
            </p:cNvSpPr>
            <p:nvPr/>
          </p:nvSpPr>
          <p:spPr bwMode="auto">
            <a:xfrm flipH="1">
              <a:off x="3109787" y="2533778"/>
              <a:ext cx="9210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63" name="TextBox 35">
              <a:extLst>
                <a:ext uri="{FF2B5EF4-FFF2-40B4-BE49-F238E27FC236}">
                  <a16:creationId xmlns:a16="http://schemas.microsoft.com/office/drawing/2014/main" id="{E63D117F-E5FA-472B-B752-561ECF5FD495}"/>
                </a:ext>
              </a:extLst>
            </p:cNvPr>
            <p:cNvSpPr txBox="1">
              <a:spLocks noChangeArrowheads="1"/>
            </p:cNvSpPr>
            <p:nvPr/>
          </p:nvSpPr>
          <p:spPr bwMode="auto">
            <a:xfrm>
              <a:off x="2846396" y="2384004"/>
              <a:ext cx="314207" cy="36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6</a:t>
              </a:r>
            </a:p>
          </p:txBody>
        </p:sp>
      </p:grpSp>
      <p:grpSp>
        <p:nvGrpSpPr>
          <p:cNvPr id="31762" name="Group 58">
            <a:extLst>
              <a:ext uri="{FF2B5EF4-FFF2-40B4-BE49-F238E27FC236}">
                <a16:creationId xmlns:a16="http://schemas.microsoft.com/office/drawing/2014/main" id="{157EF25C-A480-4E97-A7B9-0E83DAE5D0B2}"/>
              </a:ext>
            </a:extLst>
          </p:cNvPr>
          <p:cNvGrpSpPr>
            <a:grpSpLocks/>
          </p:cNvGrpSpPr>
          <p:nvPr/>
        </p:nvGrpSpPr>
        <p:grpSpPr bwMode="auto">
          <a:xfrm>
            <a:off x="3163888" y="3214689"/>
            <a:ext cx="354012" cy="369887"/>
            <a:chOff x="2846396" y="2384006"/>
            <a:chExt cx="355493" cy="369084"/>
          </a:xfrm>
        </p:grpSpPr>
        <p:sp>
          <p:nvSpPr>
            <p:cNvPr id="31960" name="Line 7">
              <a:extLst>
                <a:ext uri="{FF2B5EF4-FFF2-40B4-BE49-F238E27FC236}">
                  <a16:creationId xmlns:a16="http://schemas.microsoft.com/office/drawing/2014/main" id="{44D223E5-4394-46AF-B558-0E666413AEE2}"/>
                </a:ext>
              </a:extLst>
            </p:cNvPr>
            <p:cNvSpPr>
              <a:spLocks noChangeShapeType="1"/>
            </p:cNvSpPr>
            <p:nvPr/>
          </p:nvSpPr>
          <p:spPr bwMode="auto">
            <a:xfrm flipH="1">
              <a:off x="3109787" y="2533600"/>
              <a:ext cx="9210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61" name="TextBox 35">
              <a:extLst>
                <a:ext uri="{FF2B5EF4-FFF2-40B4-BE49-F238E27FC236}">
                  <a16:creationId xmlns:a16="http://schemas.microsoft.com/office/drawing/2014/main" id="{CC1B7619-0F44-4028-9412-5A9144235B78}"/>
                </a:ext>
              </a:extLst>
            </p:cNvPr>
            <p:cNvSpPr txBox="1">
              <a:spLocks noChangeArrowheads="1"/>
            </p:cNvSpPr>
            <p:nvPr/>
          </p:nvSpPr>
          <p:spPr bwMode="auto">
            <a:xfrm>
              <a:off x="2846396" y="2384006"/>
              <a:ext cx="314207" cy="36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a:t>
              </a:r>
            </a:p>
          </p:txBody>
        </p:sp>
      </p:grpSp>
      <p:grpSp>
        <p:nvGrpSpPr>
          <p:cNvPr id="31763" name="Group 61">
            <a:extLst>
              <a:ext uri="{FF2B5EF4-FFF2-40B4-BE49-F238E27FC236}">
                <a16:creationId xmlns:a16="http://schemas.microsoft.com/office/drawing/2014/main" id="{AFD1B247-FB0D-4775-98B1-D9F3AE6E5BF0}"/>
              </a:ext>
            </a:extLst>
          </p:cNvPr>
          <p:cNvGrpSpPr>
            <a:grpSpLocks/>
          </p:cNvGrpSpPr>
          <p:nvPr/>
        </p:nvGrpSpPr>
        <p:grpSpPr bwMode="auto">
          <a:xfrm>
            <a:off x="3163888" y="3641725"/>
            <a:ext cx="354012" cy="369888"/>
            <a:chOff x="2846395" y="2384002"/>
            <a:chExt cx="355494" cy="369324"/>
          </a:xfrm>
        </p:grpSpPr>
        <p:sp>
          <p:nvSpPr>
            <p:cNvPr id="31958" name="Line 7">
              <a:extLst>
                <a:ext uri="{FF2B5EF4-FFF2-40B4-BE49-F238E27FC236}">
                  <a16:creationId xmlns:a16="http://schemas.microsoft.com/office/drawing/2014/main" id="{DB6E4CA4-8801-45FC-9A6A-3E504E523D05}"/>
                </a:ext>
              </a:extLst>
            </p:cNvPr>
            <p:cNvSpPr>
              <a:spLocks noChangeShapeType="1"/>
            </p:cNvSpPr>
            <p:nvPr/>
          </p:nvSpPr>
          <p:spPr bwMode="auto">
            <a:xfrm flipH="1">
              <a:off x="3109787" y="2534482"/>
              <a:ext cx="9210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59" name="TextBox 35">
              <a:extLst>
                <a:ext uri="{FF2B5EF4-FFF2-40B4-BE49-F238E27FC236}">
                  <a16:creationId xmlns:a16="http://schemas.microsoft.com/office/drawing/2014/main" id="{DE1650C4-48D2-4B8D-818F-4C00C8C2A8CC}"/>
                </a:ext>
              </a:extLst>
            </p:cNvPr>
            <p:cNvSpPr txBox="1">
              <a:spLocks noChangeArrowheads="1"/>
            </p:cNvSpPr>
            <p:nvPr/>
          </p:nvSpPr>
          <p:spPr bwMode="auto">
            <a:xfrm>
              <a:off x="2846395" y="2384002"/>
              <a:ext cx="314208"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a:t>
              </a:r>
            </a:p>
          </p:txBody>
        </p:sp>
      </p:grpSp>
      <p:grpSp>
        <p:nvGrpSpPr>
          <p:cNvPr id="31764" name="Group 61">
            <a:extLst>
              <a:ext uri="{FF2B5EF4-FFF2-40B4-BE49-F238E27FC236}">
                <a16:creationId xmlns:a16="http://schemas.microsoft.com/office/drawing/2014/main" id="{A8DC666F-39C9-4D35-9AA4-A9DDECFD2951}"/>
              </a:ext>
            </a:extLst>
          </p:cNvPr>
          <p:cNvGrpSpPr>
            <a:grpSpLocks/>
          </p:cNvGrpSpPr>
          <p:nvPr/>
        </p:nvGrpSpPr>
        <p:grpSpPr bwMode="auto">
          <a:xfrm>
            <a:off x="3163888" y="4508500"/>
            <a:ext cx="354012" cy="369888"/>
            <a:chOff x="2846396" y="2384002"/>
            <a:chExt cx="355493" cy="369322"/>
          </a:xfrm>
        </p:grpSpPr>
        <p:sp>
          <p:nvSpPr>
            <p:cNvPr id="31956" name="Line 7">
              <a:extLst>
                <a:ext uri="{FF2B5EF4-FFF2-40B4-BE49-F238E27FC236}">
                  <a16:creationId xmlns:a16="http://schemas.microsoft.com/office/drawing/2014/main" id="{A7E4ABB2-6CDF-41EC-8638-0D60C1AF9BEB}"/>
                </a:ext>
              </a:extLst>
            </p:cNvPr>
            <p:cNvSpPr>
              <a:spLocks noChangeShapeType="1"/>
            </p:cNvSpPr>
            <p:nvPr/>
          </p:nvSpPr>
          <p:spPr bwMode="auto">
            <a:xfrm flipH="1">
              <a:off x="3109787" y="2534482"/>
              <a:ext cx="9210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57" name="TextBox 35">
              <a:extLst>
                <a:ext uri="{FF2B5EF4-FFF2-40B4-BE49-F238E27FC236}">
                  <a16:creationId xmlns:a16="http://schemas.microsoft.com/office/drawing/2014/main" id="{5EE26D8D-3AC7-45F5-B49A-7EE28ED4F077}"/>
                </a:ext>
              </a:extLst>
            </p:cNvPr>
            <p:cNvSpPr txBox="1">
              <a:spLocks noChangeArrowheads="1"/>
            </p:cNvSpPr>
            <p:nvPr/>
          </p:nvSpPr>
          <p:spPr bwMode="auto">
            <a:xfrm>
              <a:off x="2846396" y="2384002"/>
              <a:ext cx="314207"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a:t>
              </a:r>
            </a:p>
          </p:txBody>
        </p:sp>
      </p:grpSp>
      <p:cxnSp>
        <p:nvCxnSpPr>
          <p:cNvPr id="490" name="Straight Connector 489">
            <a:extLst>
              <a:ext uri="{FF2B5EF4-FFF2-40B4-BE49-F238E27FC236}">
                <a16:creationId xmlns:a16="http://schemas.microsoft.com/office/drawing/2014/main" id="{6071F7F0-42B9-42E1-A6D2-C26C21F085EC}"/>
              </a:ext>
            </a:extLst>
          </p:cNvPr>
          <p:cNvCxnSpPr/>
          <p:nvPr/>
        </p:nvCxnSpPr>
        <p:spPr>
          <a:xfrm flipV="1">
            <a:off x="3867150" y="2051050"/>
            <a:ext cx="0" cy="3036888"/>
          </a:xfrm>
          <a:prstGeom prst="line">
            <a:avLst/>
          </a:prstGeom>
          <a:ln w="19050">
            <a:solidFill>
              <a:schemeClr val="accent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D3D53701-7B3B-4018-B102-0EA5DAF8E1B3}"/>
              </a:ext>
            </a:extLst>
          </p:cNvPr>
          <p:cNvCxnSpPr/>
          <p:nvPr/>
        </p:nvCxnSpPr>
        <p:spPr>
          <a:xfrm flipV="1">
            <a:off x="8369300" y="2051050"/>
            <a:ext cx="0" cy="3036888"/>
          </a:xfrm>
          <a:prstGeom prst="line">
            <a:avLst/>
          </a:prstGeom>
          <a:ln w="19050">
            <a:solidFill>
              <a:schemeClr val="accent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767" name="TextBox 491">
            <a:extLst>
              <a:ext uri="{FF2B5EF4-FFF2-40B4-BE49-F238E27FC236}">
                <a16:creationId xmlns:a16="http://schemas.microsoft.com/office/drawing/2014/main" id="{42E32A36-C7D3-4987-AC32-C89B464758CE}"/>
              </a:ext>
            </a:extLst>
          </p:cNvPr>
          <p:cNvSpPr txBox="1">
            <a:spLocks noChangeArrowheads="1"/>
          </p:cNvSpPr>
          <p:nvPr/>
        </p:nvSpPr>
        <p:spPr bwMode="auto">
          <a:xfrm>
            <a:off x="3272916" y="1503363"/>
            <a:ext cx="1199583" cy="5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74" tIns="51187" rIns="102374" bIns="51187">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ts val="190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Treatment</a:t>
            </a:r>
          </a:p>
          <a:p>
            <a:pPr marL="0" marR="0" lvl="0" indent="0" algn="ctr" defTabSz="914400" rtl="0" eaLnBrk="0" fontAlgn="base" latinLnBrk="0" hangingPunct="0">
              <a:lnSpc>
                <a:spcPts val="1900"/>
              </a:lnSpc>
              <a:spcBef>
                <a:spcPct val="0"/>
              </a:spcBef>
              <a:spcAft>
                <a:spcPct val="0"/>
              </a:spcAft>
              <a:buClrTx/>
              <a:buSzTx/>
              <a:buFontTx/>
              <a:buNone/>
              <a:tabLst/>
              <a:defRPr/>
            </a:pPr>
            <a:r>
              <a:rPr lang="en-US" altLang="en-US" sz="1800" dirty="0">
                <a:solidFill>
                  <a:srgbClr val="080808"/>
                </a:solidFill>
                <a:latin typeface="Calibri" panose="020F0502020204030204" pitchFamily="34" charset="0"/>
                <a:cs typeface="Calibri" panose="020F0502020204030204" pitchFamily="34" charset="0"/>
              </a:rPr>
              <a:t>s</a:t>
            </a:r>
            <a:r>
              <a:rPr kumimoji="0" lang="en-US"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tart</a:t>
            </a:r>
          </a:p>
        </p:txBody>
      </p:sp>
      <p:sp>
        <p:nvSpPr>
          <p:cNvPr id="31768" name="TextBox 492">
            <a:extLst>
              <a:ext uri="{FF2B5EF4-FFF2-40B4-BE49-F238E27FC236}">
                <a16:creationId xmlns:a16="http://schemas.microsoft.com/office/drawing/2014/main" id="{7996E415-D681-4ADC-A0B7-F8B67EB64C88}"/>
              </a:ext>
            </a:extLst>
          </p:cNvPr>
          <p:cNvSpPr txBox="1">
            <a:spLocks noChangeArrowheads="1"/>
          </p:cNvSpPr>
          <p:nvPr/>
        </p:nvSpPr>
        <p:spPr bwMode="auto">
          <a:xfrm>
            <a:off x="7365342" y="1503363"/>
            <a:ext cx="2004740" cy="5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74" tIns="51187" rIns="102374" bIns="51187">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ts val="190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Symptomatic</a:t>
            </a:r>
          </a:p>
          <a:p>
            <a:pPr marL="0" marR="0" lvl="0" indent="0" algn="ctr" defTabSz="914400" rtl="0" eaLnBrk="0" fontAlgn="base" latinLnBrk="0" hangingPunct="0">
              <a:lnSpc>
                <a:spcPts val="1900"/>
              </a:lnSpc>
              <a:spcBef>
                <a:spcPct val="0"/>
              </a:spcBef>
              <a:spcAft>
                <a:spcPct val="0"/>
              </a:spcAft>
              <a:buClrTx/>
              <a:buSzTx/>
              <a:buFontTx/>
              <a:buNone/>
              <a:tabLst/>
              <a:defRPr/>
            </a:pPr>
            <a:r>
              <a:rPr lang="en-US" altLang="en-US" sz="1800" dirty="0">
                <a:solidFill>
                  <a:srgbClr val="080808"/>
                </a:solidFill>
                <a:latin typeface="Calibri" panose="020F0502020204030204" pitchFamily="34" charset="0"/>
                <a:cs typeface="Calibri" panose="020F0502020204030204" pitchFamily="34" charset="0"/>
              </a:rPr>
              <a:t>p</a:t>
            </a:r>
            <a:r>
              <a:rPr kumimoji="0" lang="en-US"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rogression (bone)</a:t>
            </a:r>
          </a:p>
        </p:txBody>
      </p:sp>
      <p:sp>
        <p:nvSpPr>
          <p:cNvPr id="31769" name="TextBox 493">
            <a:extLst>
              <a:ext uri="{FF2B5EF4-FFF2-40B4-BE49-F238E27FC236}">
                <a16:creationId xmlns:a16="http://schemas.microsoft.com/office/drawing/2014/main" id="{7D0F5D1B-1C18-4521-BB03-94B20A07EA45}"/>
              </a:ext>
            </a:extLst>
          </p:cNvPr>
          <p:cNvSpPr txBox="1">
            <a:spLocks noChangeArrowheads="1"/>
          </p:cNvSpPr>
          <p:nvPr/>
        </p:nvSpPr>
        <p:spPr bwMode="auto">
          <a:xfrm>
            <a:off x="8408990" y="2830514"/>
            <a:ext cx="1141412" cy="87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374" tIns="51187" rIns="102374" bIns="51187">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ts val="196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Palliative </a:t>
            </a:r>
            <a:r>
              <a:rPr lang="en-US" altLang="en-US" sz="1800" dirty="0">
                <a:solidFill>
                  <a:srgbClr val="080808"/>
                </a:solidFill>
                <a:latin typeface="Calibri" panose="020F0502020204030204" pitchFamily="34" charset="0"/>
                <a:cs typeface="Calibri" panose="020F0502020204030204" pitchFamily="34" charset="0"/>
              </a:rPr>
              <a:t>r</a:t>
            </a:r>
            <a:r>
              <a:rPr kumimoji="0" lang="en-US"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adiation </a:t>
            </a:r>
            <a:br>
              <a:rPr kumimoji="0" lang="en-US"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br>
            <a:r>
              <a:rPr kumimoji="0" lang="en-US" altLang="en-US" sz="18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therapy</a:t>
            </a:r>
          </a:p>
        </p:txBody>
      </p:sp>
      <p:sp>
        <p:nvSpPr>
          <p:cNvPr id="31770" name="TextBox 494">
            <a:extLst>
              <a:ext uri="{FF2B5EF4-FFF2-40B4-BE49-F238E27FC236}">
                <a16:creationId xmlns:a16="http://schemas.microsoft.com/office/drawing/2014/main" id="{DDF87228-A232-4983-900B-E5BEDEF57842}"/>
              </a:ext>
            </a:extLst>
          </p:cNvPr>
          <p:cNvSpPr txBox="1">
            <a:spLocks noChangeArrowheads="1"/>
          </p:cNvSpPr>
          <p:nvPr/>
        </p:nvSpPr>
        <p:spPr bwMode="auto">
          <a:xfrm>
            <a:off x="8926124" y="5655176"/>
            <a:ext cx="1692668" cy="4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74" tIns="51187" rIns="102374" bIns="51187">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400" dirty="0">
                <a:solidFill>
                  <a:srgbClr val="5D8298"/>
                </a:solidFill>
                <a:latin typeface="Calibri" panose="020F0502020204030204" pitchFamily="34" charset="0"/>
                <a:ea typeface="+mn-ea"/>
                <a:cs typeface="Calibri" panose="020F0502020204030204" pitchFamily="34" charset="0"/>
              </a:rPr>
              <a:t>Imaging</a:t>
            </a:r>
            <a:r>
              <a:rPr kumimoji="0" lang="en-US" altLang="en-US" sz="2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 </a:t>
            </a:r>
            <a:r>
              <a:rPr lang="en-US" altLang="en-US" sz="1400" dirty="0">
                <a:solidFill>
                  <a:srgbClr val="5D8298"/>
                </a:solidFill>
                <a:latin typeface="Calibri" panose="020F0502020204030204" pitchFamily="34" charset="0"/>
                <a:ea typeface="+mn-ea"/>
                <a:cs typeface="Calibri" panose="020F0502020204030204" pitchFamily="34" charset="0"/>
              </a:rPr>
              <a:t>time</a:t>
            </a:r>
            <a:r>
              <a:rPr kumimoji="0" lang="en-US" altLang="en-US" sz="2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 </a:t>
            </a:r>
            <a:r>
              <a:rPr lang="en-US" altLang="en-US" sz="1400" dirty="0">
                <a:solidFill>
                  <a:srgbClr val="5D8298"/>
                </a:solidFill>
                <a:latin typeface="Calibri" panose="020F0502020204030204" pitchFamily="34" charset="0"/>
                <a:ea typeface="+mn-ea"/>
                <a:cs typeface="Calibri" panose="020F0502020204030204" pitchFamily="34" charset="0"/>
              </a:rPr>
              <a:t>points</a:t>
            </a:r>
          </a:p>
        </p:txBody>
      </p:sp>
      <p:cxnSp>
        <p:nvCxnSpPr>
          <p:cNvPr id="496" name="Straight Arrow Connector 495">
            <a:extLst>
              <a:ext uri="{FF2B5EF4-FFF2-40B4-BE49-F238E27FC236}">
                <a16:creationId xmlns:a16="http://schemas.microsoft.com/office/drawing/2014/main" id="{37264F2D-ADFA-4503-A338-D37110F1CF58}"/>
              </a:ext>
            </a:extLst>
          </p:cNvPr>
          <p:cNvCxnSpPr/>
          <p:nvPr/>
        </p:nvCxnSpPr>
        <p:spPr>
          <a:xfrm flipV="1">
            <a:off x="3651250"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7" name="Straight Arrow Connector 496">
            <a:extLst>
              <a:ext uri="{FF2B5EF4-FFF2-40B4-BE49-F238E27FC236}">
                <a16:creationId xmlns:a16="http://schemas.microsoft.com/office/drawing/2014/main" id="{9D9AE555-2870-4446-BACD-A6EC002B6E25}"/>
              </a:ext>
            </a:extLst>
          </p:cNvPr>
          <p:cNvCxnSpPr/>
          <p:nvPr/>
        </p:nvCxnSpPr>
        <p:spPr>
          <a:xfrm flipV="1">
            <a:off x="8953501" y="5778946"/>
            <a:ext cx="0" cy="19208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8" name="Freeform 497">
            <a:extLst>
              <a:ext uri="{FF2B5EF4-FFF2-40B4-BE49-F238E27FC236}">
                <a16:creationId xmlns:a16="http://schemas.microsoft.com/office/drawing/2014/main" id="{189B4D30-5E1F-4CBD-B4BB-56A226F4D125}"/>
              </a:ext>
            </a:extLst>
          </p:cNvPr>
          <p:cNvSpPr/>
          <p:nvPr/>
        </p:nvSpPr>
        <p:spPr>
          <a:xfrm>
            <a:off x="3511551" y="2208214"/>
            <a:ext cx="542925" cy="1958975"/>
          </a:xfrm>
          <a:custGeom>
            <a:avLst/>
            <a:gdLst>
              <a:gd name="connsiteX0" fmla="*/ 0 w 542611"/>
              <a:gd name="connsiteY0" fmla="*/ 256233 h 1959428"/>
              <a:gd name="connsiteX1" fmla="*/ 130628 w 542611"/>
              <a:gd name="connsiteY1" fmla="*/ 356716 h 1959428"/>
              <a:gd name="connsiteX2" fmla="*/ 246184 w 542611"/>
              <a:gd name="connsiteY2" fmla="*/ 120580 h 1959428"/>
              <a:gd name="connsiteX3" fmla="*/ 351692 w 542611"/>
              <a:gd name="connsiteY3" fmla="*/ 0 h 1959428"/>
              <a:gd name="connsiteX4" fmla="*/ 437103 w 542611"/>
              <a:gd name="connsiteY4" fmla="*/ 1507252 h 1959428"/>
              <a:gd name="connsiteX5" fmla="*/ 542611 w 542611"/>
              <a:gd name="connsiteY5" fmla="*/ 1959428 h 1959428"/>
              <a:gd name="connsiteX6" fmla="*/ 542611 w 542611"/>
              <a:gd name="connsiteY6" fmla="*/ 1959428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11" h="1959428">
                <a:moveTo>
                  <a:pt x="0" y="256233"/>
                </a:moveTo>
                <a:lnTo>
                  <a:pt x="130628" y="356716"/>
                </a:lnTo>
                <a:lnTo>
                  <a:pt x="246184" y="120580"/>
                </a:lnTo>
                <a:lnTo>
                  <a:pt x="351692" y="0"/>
                </a:lnTo>
                <a:lnTo>
                  <a:pt x="437103" y="1507252"/>
                </a:lnTo>
                <a:lnTo>
                  <a:pt x="542611" y="1959428"/>
                </a:lnTo>
                <a:lnTo>
                  <a:pt x="542611" y="1959428"/>
                </a:lnTo>
              </a:path>
            </a:pathLst>
          </a:custGeom>
          <a:noFill/>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499" name="Freeform 498">
            <a:extLst>
              <a:ext uri="{FF2B5EF4-FFF2-40B4-BE49-F238E27FC236}">
                <a16:creationId xmlns:a16="http://schemas.microsoft.com/office/drawing/2014/main" id="{0C29BD11-22CB-4BE9-A298-0E88C77B2AA2}"/>
              </a:ext>
            </a:extLst>
          </p:cNvPr>
          <p:cNvSpPr/>
          <p:nvPr/>
        </p:nvSpPr>
        <p:spPr>
          <a:xfrm>
            <a:off x="4049714" y="3186113"/>
            <a:ext cx="4968875" cy="1930400"/>
          </a:xfrm>
          <a:custGeom>
            <a:avLst/>
            <a:gdLst>
              <a:gd name="connsiteX0" fmla="*/ 0 w 4968910"/>
              <a:gd name="connsiteY0" fmla="*/ 964642 h 1929283"/>
              <a:gd name="connsiteX1" fmla="*/ 105508 w 4968910"/>
              <a:gd name="connsiteY1" fmla="*/ 1381648 h 1929283"/>
              <a:gd name="connsiteX2" fmla="*/ 231112 w 4968910"/>
              <a:gd name="connsiteY2" fmla="*/ 1416817 h 1929283"/>
              <a:gd name="connsiteX3" fmla="*/ 326572 w 4968910"/>
              <a:gd name="connsiteY3" fmla="*/ 1562519 h 1929283"/>
              <a:gd name="connsiteX4" fmla="*/ 442128 w 4968910"/>
              <a:gd name="connsiteY4" fmla="*/ 1557494 h 1929283"/>
              <a:gd name="connsiteX5" fmla="*/ 547636 w 4968910"/>
              <a:gd name="connsiteY5" fmla="*/ 1582615 h 1929283"/>
              <a:gd name="connsiteX6" fmla="*/ 648119 w 4968910"/>
              <a:gd name="connsiteY6" fmla="*/ 1632857 h 1929283"/>
              <a:gd name="connsiteX7" fmla="*/ 753627 w 4968910"/>
              <a:gd name="connsiteY7" fmla="*/ 1607736 h 1929283"/>
              <a:gd name="connsiteX8" fmla="*/ 859134 w 4968910"/>
              <a:gd name="connsiteY8" fmla="*/ 1577591 h 1929283"/>
              <a:gd name="connsiteX9" fmla="*/ 964642 w 4968910"/>
              <a:gd name="connsiteY9" fmla="*/ 1637881 h 1929283"/>
              <a:gd name="connsiteX10" fmla="*/ 1075174 w 4968910"/>
              <a:gd name="connsiteY10" fmla="*/ 1567543 h 1929283"/>
              <a:gd name="connsiteX11" fmla="*/ 1180682 w 4968910"/>
              <a:gd name="connsiteY11" fmla="*/ 1522325 h 1929283"/>
              <a:gd name="connsiteX12" fmla="*/ 1286189 w 4968910"/>
              <a:gd name="connsiteY12" fmla="*/ 1502228 h 1929283"/>
              <a:gd name="connsiteX13" fmla="*/ 1381649 w 4968910"/>
              <a:gd name="connsiteY13" fmla="*/ 1406769 h 1929283"/>
              <a:gd name="connsiteX14" fmla="*/ 1502229 w 4968910"/>
              <a:gd name="connsiteY14" fmla="*/ 1441938 h 1929283"/>
              <a:gd name="connsiteX15" fmla="*/ 1597688 w 4968910"/>
              <a:gd name="connsiteY15" fmla="*/ 1396721 h 1929283"/>
              <a:gd name="connsiteX16" fmla="*/ 1698172 w 4968910"/>
              <a:gd name="connsiteY16" fmla="*/ 1336431 h 1929283"/>
              <a:gd name="connsiteX17" fmla="*/ 1808704 w 4968910"/>
              <a:gd name="connsiteY17" fmla="*/ 1245995 h 1929283"/>
              <a:gd name="connsiteX18" fmla="*/ 1919236 w 4968910"/>
              <a:gd name="connsiteY18" fmla="*/ 1256044 h 1929283"/>
              <a:gd name="connsiteX19" fmla="*/ 2024743 w 4968910"/>
              <a:gd name="connsiteY19" fmla="*/ 1185705 h 1929283"/>
              <a:gd name="connsiteX20" fmla="*/ 2120203 w 4968910"/>
              <a:gd name="connsiteY20" fmla="*/ 1195754 h 1929283"/>
              <a:gd name="connsiteX21" fmla="*/ 2230734 w 4968910"/>
              <a:gd name="connsiteY21" fmla="*/ 1140488 h 1929283"/>
              <a:gd name="connsiteX22" fmla="*/ 2331218 w 4968910"/>
              <a:gd name="connsiteY22" fmla="*/ 1190730 h 1929283"/>
              <a:gd name="connsiteX23" fmla="*/ 2441750 w 4968910"/>
              <a:gd name="connsiteY23" fmla="*/ 1140488 h 1929283"/>
              <a:gd name="connsiteX24" fmla="*/ 2547258 w 4968910"/>
              <a:gd name="connsiteY24" fmla="*/ 1070149 h 1929283"/>
              <a:gd name="connsiteX25" fmla="*/ 2662814 w 4968910"/>
              <a:gd name="connsiteY25" fmla="*/ 1120391 h 1929283"/>
              <a:gd name="connsiteX26" fmla="*/ 2748225 w 4968910"/>
              <a:gd name="connsiteY26" fmla="*/ 909376 h 1929283"/>
              <a:gd name="connsiteX27" fmla="*/ 2858756 w 4968910"/>
              <a:gd name="connsiteY27" fmla="*/ 894303 h 1929283"/>
              <a:gd name="connsiteX28" fmla="*/ 2969288 w 4968910"/>
              <a:gd name="connsiteY28" fmla="*/ 874206 h 1929283"/>
              <a:gd name="connsiteX29" fmla="*/ 3074796 w 4968910"/>
              <a:gd name="connsiteY29" fmla="*/ 979714 h 1929283"/>
              <a:gd name="connsiteX30" fmla="*/ 3185328 w 4968910"/>
              <a:gd name="connsiteY30" fmla="*/ 1070149 h 1929283"/>
              <a:gd name="connsiteX31" fmla="*/ 3280787 w 4968910"/>
              <a:gd name="connsiteY31" fmla="*/ 989762 h 1929283"/>
              <a:gd name="connsiteX32" fmla="*/ 3396343 w 4968910"/>
              <a:gd name="connsiteY32" fmla="*/ 1009859 h 1929283"/>
              <a:gd name="connsiteX33" fmla="*/ 3486778 w 4968910"/>
              <a:gd name="connsiteY33" fmla="*/ 854110 h 1929283"/>
              <a:gd name="connsiteX34" fmla="*/ 3597310 w 4968910"/>
              <a:gd name="connsiteY34" fmla="*/ 803868 h 1929283"/>
              <a:gd name="connsiteX35" fmla="*/ 3707842 w 4968910"/>
              <a:gd name="connsiteY35" fmla="*/ 628022 h 1929283"/>
              <a:gd name="connsiteX36" fmla="*/ 3808326 w 4968910"/>
              <a:gd name="connsiteY36" fmla="*/ 788795 h 1929283"/>
              <a:gd name="connsiteX37" fmla="*/ 3913833 w 4968910"/>
              <a:gd name="connsiteY37" fmla="*/ 607925 h 1929283"/>
              <a:gd name="connsiteX38" fmla="*/ 4009293 w 4968910"/>
              <a:gd name="connsiteY38" fmla="*/ 432079 h 1929283"/>
              <a:gd name="connsiteX39" fmla="*/ 4134897 w 4968910"/>
              <a:gd name="connsiteY39" fmla="*/ 406958 h 1929283"/>
              <a:gd name="connsiteX40" fmla="*/ 4230356 w 4968910"/>
              <a:gd name="connsiteY40" fmla="*/ 65314 h 1929283"/>
              <a:gd name="connsiteX41" fmla="*/ 4335864 w 4968910"/>
              <a:gd name="connsiteY41" fmla="*/ 0 h 1929283"/>
              <a:gd name="connsiteX42" fmla="*/ 4431323 w 4968910"/>
              <a:gd name="connsiteY42" fmla="*/ 1080198 h 1929283"/>
              <a:gd name="connsiteX43" fmla="*/ 4536831 w 4968910"/>
              <a:gd name="connsiteY43" fmla="*/ 1542422 h 1929283"/>
              <a:gd name="connsiteX44" fmla="*/ 4657411 w 4968910"/>
              <a:gd name="connsiteY44" fmla="*/ 1738365 h 1929283"/>
              <a:gd name="connsiteX45" fmla="*/ 4762919 w 4968910"/>
              <a:gd name="connsiteY45" fmla="*/ 1773534 h 1929283"/>
              <a:gd name="connsiteX46" fmla="*/ 4848330 w 4968910"/>
              <a:gd name="connsiteY46" fmla="*/ 1843872 h 1929283"/>
              <a:gd name="connsiteX47" fmla="*/ 4968910 w 4968910"/>
              <a:gd name="connsiteY47" fmla="*/ 1929283 h 192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68910" h="1929283">
                <a:moveTo>
                  <a:pt x="0" y="964642"/>
                </a:moveTo>
                <a:lnTo>
                  <a:pt x="105508" y="1381648"/>
                </a:lnTo>
                <a:lnTo>
                  <a:pt x="231112" y="1416817"/>
                </a:lnTo>
                <a:lnTo>
                  <a:pt x="326572" y="1562519"/>
                </a:lnTo>
                <a:lnTo>
                  <a:pt x="442128" y="1557494"/>
                </a:lnTo>
                <a:lnTo>
                  <a:pt x="547636" y="1582615"/>
                </a:lnTo>
                <a:lnTo>
                  <a:pt x="648119" y="1632857"/>
                </a:lnTo>
                <a:lnTo>
                  <a:pt x="753627" y="1607736"/>
                </a:lnTo>
                <a:lnTo>
                  <a:pt x="859134" y="1577591"/>
                </a:lnTo>
                <a:lnTo>
                  <a:pt x="964642" y="1637881"/>
                </a:lnTo>
                <a:lnTo>
                  <a:pt x="1075174" y="1567543"/>
                </a:lnTo>
                <a:lnTo>
                  <a:pt x="1180682" y="1522325"/>
                </a:lnTo>
                <a:lnTo>
                  <a:pt x="1286189" y="1502228"/>
                </a:lnTo>
                <a:lnTo>
                  <a:pt x="1381649" y="1406769"/>
                </a:lnTo>
                <a:lnTo>
                  <a:pt x="1502229" y="1441938"/>
                </a:lnTo>
                <a:lnTo>
                  <a:pt x="1597688" y="1396721"/>
                </a:lnTo>
                <a:lnTo>
                  <a:pt x="1698172" y="1336431"/>
                </a:lnTo>
                <a:lnTo>
                  <a:pt x="1808704" y="1245995"/>
                </a:lnTo>
                <a:lnTo>
                  <a:pt x="1919236" y="1256044"/>
                </a:lnTo>
                <a:lnTo>
                  <a:pt x="2024743" y="1185705"/>
                </a:lnTo>
                <a:lnTo>
                  <a:pt x="2120203" y="1195754"/>
                </a:lnTo>
                <a:lnTo>
                  <a:pt x="2230734" y="1140488"/>
                </a:lnTo>
                <a:lnTo>
                  <a:pt x="2331218" y="1190730"/>
                </a:lnTo>
                <a:lnTo>
                  <a:pt x="2441750" y="1140488"/>
                </a:lnTo>
                <a:lnTo>
                  <a:pt x="2547258" y="1070149"/>
                </a:lnTo>
                <a:lnTo>
                  <a:pt x="2662814" y="1120391"/>
                </a:lnTo>
                <a:lnTo>
                  <a:pt x="2748225" y="909376"/>
                </a:lnTo>
                <a:lnTo>
                  <a:pt x="2858756" y="894303"/>
                </a:lnTo>
                <a:lnTo>
                  <a:pt x="2969288" y="874206"/>
                </a:lnTo>
                <a:lnTo>
                  <a:pt x="3074796" y="979714"/>
                </a:lnTo>
                <a:lnTo>
                  <a:pt x="3185328" y="1070149"/>
                </a:lnTo>
                <a:lnTo>
                  <a:pt x="3280787" y="989762"/>
                </a:lnTo>
                <a:lnTo>
                  <a:pt x="3396343" y="1009859"/>
                </a:lnTo>
                <a:lnTo>
                  <a:pt x="3486778" y="854110"/>
                </a:lnTo>
                <a:lnTo>
                  <a:pt x="3597310" y="803868"/>
                </a:lnTo>
                <a:lnTo>
                  <a:pt x="3707842" y="628022"/>
                </a:lnTo>
                <a:lnTo>
                  <a:pt x="3808326" y="788795"/>
                </a:lnTo>
                <a:lnTo>
                  <a:pt x="3913833" y="607925"/>
                </a:lnTo>
                <a:lnTo>
                  <a:pt x="4009293" y="432079"/>
                </a:lnTo>
                <a:lnTo>
                  <a:pt x="4134897" y="406958"/>
                </a:lnTo>
                <a:lnTo>
                  <a:pt x="4230356" y="65314"/>
                </a:lnTo>
                <a:lnTo>
                  <a:pt x="4335864" y="0"/>
                </a:lnTo>
                <a:lnTo>
                  <a:pt x="4431323" y="1080198"/>
                </a:lnTo>
                <a:lnTo>
                  <a:pt x="4536831" y="1542422"/>
                </a:lnTo>
                <a:lnTo>
                  <a:pt x="4657411" y="1738365"/>
                </a:lnTo>
                <a:lnTo>
                  <a:pt x="4762919" y="1773534"/>
                </a:lnTo>
                <a:lnTo>
                  <a:pt x="4848330" y="1843872"/>
                </a:lnTo>
                <a:lnTo>
                  <a:pt x="4968910" y="1929283"/>
                </a:lnTo>
              </a:path>
            </a:pathLst>
          </a:cu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0" name="Oval 499">
            <a:extLst>
              <a:ext uri="{FF2B5EF4-FFF2-40B4-BE49-F238E27FC236}">
                <a16:creationId xmlns:a16="http://schemas.microsoft.com/office/drawing/2014/main" id="{B4003390-2B6F-4291-8D80-36B324901E36}"/>
              </a:ext>
            </a:extLst>
          </p:cNvPr>
          <p:cNvSpPr/>
          <p:nvPr/>
        </p:nvSpPr>
        <p:spPr>
          <a:xfrm>
            <a:off x="3914775" y="3679826"/>
            <a:ext cx="84138"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1" name="Oval 500">
            <a:extLst>
              <a:ext uri="{FF2B5EF4-FFF2-40B4-BE49-F238E27FC236}">
                <a16:creationId xmlns:a16="http://schemas.microsoft.com/office/drawing/2014/main" id="{F58B1F37-90E0-416B-A732-34571313B605}"/>
              </a:ext>
            </a:extLst>
          </p:cNvPr>
          <p:cNvSpPr/>
          <p:nvPr/>
        </p:nvSpPr>
        <p:spPr>
          <a:xfrm>
            <a:off x="4024314" y="4125914"/>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2" name="Oval 501">
            <a:extLst>
              <a:ext uri="{FF2B5EF4-FFF2-40B4-BE49-F238E27FC236}">
                <a16:creationId xmlns:a16="http://schemas.microsoft.com/office/drawing/2014/main" id="{7076E275-83FC-4125-BD8B-EA9E169AB67B}"/>
              </a:ext>
            </a:extLst>
          </p:cNvPr>
          <p:cNvSpPr/>
          <p:nvPr/>
        </p:nvSpPr>
        <p:spPr>
          <a:xfrm>
            <a:off x="4125914" y="4508501"/>
            <a:ext cx="84137"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3" name="Oval 502">
            <a:extLst>
              <a:ext uri="{FF2B5EF4-FFF2-40B4-BE49-F238E27FC236}">
                <a16:creationId xmlns:a16="http://schemas.microsoft.com/office/drawing/2014/main" id="{DE277C3A-4BFC-4F35-96BC-B51C3EA8BAEF}"/>
              </a:ext>
            </a:extLst>
          </p:cNvPr>
          <p:cNvSpPr/>
          <p:nvPr/>
        </p:nvSpPr>
        <p:spPr>
          <a:xfrm>
            <a:off x="4246564" y="4568825"/>
            <a:ext cx="84137" cy="84138"/>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4" name="Oval 503">
            <a:extLst>
              <a:ext uri="{FF2B5EF4-FFF2-40B4-BE49-F238E27FC236}">
                <a16:creationId xmlns:a16="http://schemas.microsoft.com/office/drawing/2014/main" id="{D64249AC-F4D5-4187-A743-5B7174C4CB99}"/>
              </a:ext>
            </a:extLst>
          </p:cNvPr>
          <p:cNvSpPr/>
          <p:nvPr/>
        </p:nvSpPr>
        <p:spPr>
          <a:xfrm>
            <a:off x="4341814" y="4708526"/>
            <a:ext cx="84137"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5" name="Oval 504">
            <a:extLst>
              <a:ext uri="{FF2B5EF4-FFF2-40B4-BE49-F238E27FC236}">
                <a16:creationId xmlns:a16="http://schemas.microsoft.com/office/drawing/2014/main" id="{132BF3CF-AC19-484C-B7A3-A950AC83D63B}"/>
              </a:ext>
            </a:extLst>
          </p:cNvPr>
          <p:cNvSpPr/>
          <p:nvPr/>
        </p:nvSpPr>
        <p:spPr>
          <a:xfrm>
            <a:off x="4446589" y="469900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6" name="Oval 505">
            <a:extLst>
              <a:ext uri="{FF2B5EF4-FFF2-40B4-BE49-F238E27FC236}">
                <a16:creationId xmlns:a16="http://schemas.microsoft.com/office/drawing/2014/main" id="{36856C0A-1C43-4D22-8AF4-0BFC265A79A1}"/>
              </a:ext>
            </a:extLst>
          </p:cNvPr>
          <p:cNvSpPr/>
          <p:nvPr/>
        </p:nvSpPr>
        <p:spPr>
          <a:xfrm>
            <a:off x="4552950" y="4735514"/>
            <a:ext cx="84138"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7" name="Oval 506">
            <a:extLst>
              <a:ext uri="{FF2B5EF4-FFF2-40B4-BE49-F238E27FC236}">
                <a16:creationId xmlns:a16="http://schemas.microsoft.com/office/drawing/2014/main" id="{237363FA-DD27-4F78-8326-AD2BAADF6666}"/>
              </a:ext>
            </a:extLst>
          </p:cNvPr>
          <p:cNvSpPr/>
          <p:nvPr/>
        </p:nvSpPr>
        <p:spPr>
          <a:xfrm>
            <a:off x="4667251" y="476885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8" name="Oval 507">
            <a:extLst>
              <a:ext uri="{FF2B5EF4-FFF2-40B4-BE49-F238E27FC236}">
                <a16:creationId xmlns:a16="http://schemas.microsoft.com/office/drawing/2014/main" id="{33195093-D7BD-4524-A33B-64CEDDBDEA36}"/>
              </a:ext>
            </a:extLst>
          </p:cNvPr>
          <p:cNvSpPr/>
          <p:nvPr/>
        </p:nvSpPr>
        <p:spPr>
          <a:xfrm>
            <a:off x="4873626" y="472440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09" name="Oval 508">
            <a:extLst>
              <a:ext uri="{FF2B5EF4-FFF2-40B4-BE49-F238E27FC236}">
                <a16:creationId xmlns:a16="http://schemas.microsoft.com/office/drawing/2014/main" id="{B6DFCC8E-3826-461B-8404-4E43CA210F48}"/>
              </a:ext>
            </a:extLst>
          </p:cNvPr>
          <p:cNvSpPr/>
          <p:nvPr/>
        </p:nvSpPr>
        <p:spPr>
          <a:xfrm>
            <a:off x="4757739" y="4754564"/>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0" name="Oval 509">
            <a:extLst>
              <a:ext uri="{FF2B5EF4-FFF2-40B4-BE49-F238E27FC236}">
                <a16:creationId xmlns:a16="http://schemas.microsoft.com/office/drawing/2014/main" id="{3128CF07-CF70-4173-9581-49543508209D}"/>
              </a:ext>
            </a:extLst>
          </p:cNvPr>
          <p:cNvSpPr/>
          <p:nvPr/>
        </p:nvSpPr>
        <p:spPr>
          <a:xfrm>
            <a:off x="4973639" y="476885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1" name="Oval 510">
            <a:extLst>
              <a:ext uri="{FF2B5EF4-FFF2-40B4-BE49-F238E27FC236}">
                <a16:creationId xmlns:a16="http://schemas.microsoft.com/office/drawing/2014/main" id="{D2F09F4D-1174-4650-A80F-C9FE162A5B37}"/>
              </a:ext>
            </a:extLst>
          </p:cNvPr>
          <p:cNvSpPr/>
          <p:nvPr/>
        </p:nvSpPr>
        <p:spPr>
          <a:xfrm>
            <a:off x="5084764" y="469900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2" name="Oval 511">
            <a:extLst>
              <a:ext uri="{FF2B5EF4-FFF2-40B4-BE49-F238E27FC236}">
                <a16:creationId xmlns:a16="http://schemas.microsoft.com/office/drawing/2014/main" id="{B675662B-D38D-44D4-8931-19C7898BA1BC}"/>
              </a:ext>
            </a:extLst>
          </p:cNvPr>
          <p:cNvSpPr/>
          <p:nvPr/>
        </p:nvSpPr>
        <p:spPr>
          <a:xfrm>
            <a:off x="5189539" y="4652964"/>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3" name="Oval 512">
            <a:extLst>
              <a:ext uri="{FF2B5EF4-FFF2-40B4-BE49-F238E27FC236}">
                <a16:creationId xmlns:a16="http://schemas.microsoft.com/office/drawing/2014/main" id="{0A876D43-3CA8-4440-8653-EA0B97259989}"/>
              </a:ext>
            </a:extLst>
          </p:cNvPr>
          <p:cNvSpPr/>
          <p:nvPr/>
        </p:nvSpPr>
        <p:spPr>
          <a:xfrm>
            <a:off x="5300664" y="463550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4" name="Oval 513">
            <a:extLst>
              <a:ext uri="{FF2B5EF4-FFF2-40B4-BE49-F238E27FC236}">
                <a16:creationId xmlns:a16="http://schemas.microsoft.com/office/drawing/2014/main" id="{49542933-D242-4B1F-B06D-4F4F4281763D}"/>
              </a:ext>
            </a:extLst>
          </p:cNvPr>
          <p:cNvSpPr/>
          <p:nvPr/>
        </p:nvSpPr>
        <p:spPr>
          <a:xfrm>
            <a:off x="5400676" y="4557714"/>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5" name="Oval 514">
            <a:extLst>
              <a:ext uri="{FF2B5EF4-FFF2-40B4-BE49-F238E27FC236}">
                <a16:creationId xmlns:a16="http://schemas.microsoft.com/office/drawing/2014/main" id="{7C66D54C-EE3C-4F68-AF06-87B42307718F}"/>
              </a:ext>
            </a:extLst>
          </p:cNvPr>
          <p:cNvSpPr/>
          <p:nvPr/>
        </p:nvSpPr>
        <p:spPr>
          <a:xfrm>
            <a:off x="5511801" y="4583114"/>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6" name="Oval 515">
            <a:extLst>
              <a:ext uri="{FF2B5EF4-FFF2-40B4-BE49-F238E27FC236}">
                <a16:creationId xmlns:a16="http://schemas.microsoft.com/office/drawing/2014/main" id="{87AB9A5F-6501-49CC-A740-FDB460AE27A1}"/>
              </a:ext>
            </a:extLst>
          </p:cNvPr>
          <p:cNvSpPr/>
          <p:nvPr/>
        </p:nvSpPr>
        <p:spPr>
          <a:xfrm>
            <a:off x="5611814" y="4522789"/>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7" name="Oval 516">
            <a:extLst>
              <a:ext uri="{FF2B5EF4-FFF2-40B4-BE49-F238E27FC236}">
                <a16:creationId xmlns:a16="http://schemas.microsoft.com/office/drawing/2014/main" id="{A53DD3D3-54AD-4E1B-BCE1-B42A1E9D085E}"/>
              </a:ext>
            </a:extLst>
          </p:cNvPr>
          <p:cNvSpPr/>
          <p:nvPr/>
        </p:nvSpPr>
        <p:spPr>
          <a:xfrm>
            <a:off x="5718176" y="446405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8" name="Oval 517">
            <a:extLst>
              <a:ext uri="{FF2B5EF4-FFF2-40B4-BE49-F238E27FC236}">
                <a16:creationId xmlns:a16="http://schemas.microsoft.com/office/drawing/2014/main" id="{905BFB89-A308-4601-AF61-F54B3661911B}"/>
              </a:ext>
            </a:extLst>
          </p:cNvPr>
          <p:cNvSpPr/>
          <p:nvPr/>
        </p:nvSpPr>
        <p:spPr>
          <a:xfrm>
            <a:off x="5813426" y="4387850"/>
            <a:ext cx="85725" cy="84138"/>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19" name="Oval 518">
            <a:extLst>
              <a:ext uri="{FF2B5EF4-FFF2-40B4-BE49-F238E27FC236}">
                <a16:creationId xmlns:a16="http://schemas.microsoft.com/office/drawing/2014/main" id="{77B4C424-A6A2-464A-A9DE-6A16D3F4F668}"/>
              </a:ext>
            </a:extLst>
          </p:cNvPr>
          <p:cNvSpPr/>
          <p:nvPr/>
        </p:nvSpPr>
        <p:spPr>
          <a:xfrm>
            <a:off x="5918201" y="4402139"/>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0" name="Oval 519">
            <a:extLst>
              <a:ext uri="{FF2B5EF4-FFF2-40B4-BE49-F238E27FC236}">
                <a16:creationId xmlns:a16="http://schemas.microsoft.com/office/drawing/2014/main" id="{D8640F0D-A7EF-437C-828B-826C14B76066}"/>
              </a:ext>
            </a:extLst>
          </p:cNvPr>
          <p:cNvSpPr/>
          <p:nvPr/>
        </p:nvSpPr>
        <p:spPr>
          <a:xfrm>
            <a:off x="6024564" y="4332289"/>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1" name="Oval 520">
            <a:extLst>
              <a:ext uri="{FF2B5EF4-FFF2-40B4-BE49-F238E27FC236}">
                <a16:creationId xmlns:a16="http://schemas.microsoft.com/office/drawing/2014/main" id="{908618AE-5AB9-4907-B7F7-1F865B47DA63}"/>
              </a:ext>
            </a:extLst>
          </p:cNvPr>
          <p:cNvSpPr/>
          <p:nvPr/>
        </p:nvSpPr>
        <p:spPr>
          <a:xfrm>
            <a:off x="6129339" y="4332289"/>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2" name="Oval 521">
            <a:extLst>
              <a:ext uri="{FF2B5EF4-FFF2-40B4-BE49-F238E27FC236}">
                <a16:creationId xmlns:a16="http://schemas.microsoft.com/office/drawing/2014/main" id="{C9FB513C-5D3B-4873-BE8D-218A4DCDF173}"/>
              </a:ext>
            </a:extLst>
          </p:cNvPr>
          <p:cNvSpPr/>
          <p:nvPr/>
        </p:nvSpPr>
        <p:spPr>
          <a:xfrm>
            <a:off x="6249989" y="428625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3" name="Oval 522">
            <a:extLst>
              <a:ext uri="{FF2B5EF4-FFF2-40B4-BE49-F238E27FC236}">
                <a16:creationId xmlns:a16="http://schemas.microsoft.com/office/drawing/2014/main" id="{986161F8-7F71-423C-A295-F9E3FD064555}"/>
              </a:ext>
            </a:extLst>
          </p:cNvPr>
          <p:cNvSpPr/>
          <p:nvPr/>
        </p:nvSpPr>
        <p:spPr>
          <a:xfrm>
            <a:off x="6335714" y="4327526"/>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4" name="Oval 523">
            <a:extLst>
              <a:ext uri="{FF2B5EF4-FFF2-40B4-BE49-F238E27FC236}">
                <a16:creationId xmlns:a16="http://schemas.microsoft.com/office/drawing/2014/main" id="{64771056-C679-4063-AD3A-F4096531707F}"/>
              </a:ext>
            </a:extLst>
          </p:cNvPr>
          <p:cNvSpPr/>
          <p:nvPr/>
        </p:nvSpPr>
        <p:spPr>
          <a:xfrm>
            <a:off x="6456364" y="426720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5" name="Oval 524">
            <a:extLst>
              <a:ext uri="{FF2B5EF4-FFF2-40B4-BE49-F238E27FC236}">
                <a16:creationId xmlns:a16="http://schemas.microsoft.com/office/drawing/2014/main" id="{48E9A892-BAFB-454F-885A-ECFDE530655C}"/>
              </a:ext>
            </a:extLst>
          </p:cNvPr>
          <p:cNvSpPr/>
          <p:nvPr/>
        </p:nvSpPr>
        <p:spPr>
          <a:xfrm>
            <a:off x="6551614" y="4225926"/>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6" name="Oval 525">
            <a:extLst>
              <a:ext uri="{FF2B5EF4-FFF2-40B4-BE49-F238E27FC236}">
                <a16:creationId xmlns:a16="http://schemas.microsoft.com/office/drawing/2014/main" id="{3E69B54B-3858-40CA-864B-CD295FE4BF7C}"/>
              </a:ext>
            </a:extLst>
          </p:cNvPr>
          <p:cNvSpPr/>
          <p:nvPr/>
        </p:nvSpPr>
        <p:spPr>
          <a:xfrm>
            <a:off x="6657975" y="4278314"/>
            <a:ext cx="84138"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7" name="Oval 526">
            <a:extLst>
              <a:ext uri="{FF2B5EF4-FFF2-40B4-BE49-F238E27FC236}">
                <a16:creationId xmlns:a16="http://schemas.microsoft.com/office/drawing/2014/main" id="{93802164-7495-491D-A68B-F24EEF0BFCF4}"/>
              </a:ext>
            </a:extLst>
          </p:cNvPr>
          <p:cNvSpPr/>
          <p:nvPr/>
        </p:nvSpPr>
        <p:spPr>
          <a:xfrm>
            <a:off x="6757989" y="404495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8" name="Oval 527">
            <a:extLst>
              <a:ext uri="{FF2B5EF4-FFF2-40B4-BE49-F238E27FC236}">
                <a16:creationId xmlns:a16="http://schemas.microsoft.com/office/drawing/2014/main" id="{A4FFDC13-2FE5-4881-B547-BF8649F33F1F}"/>
              </a:ext>
            </a:extLst>
          </p:cNvPr>
          <p:cNvSpPr/>
          <p:nvPr/>
        </p:nvSpPr>
        <p:spPr>
          <a:xfrm>
            <a:off x="6873876" y="4040189"/>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29" name="Oval 528">
            <a:extLst>
              <a:ext uri="{FF2B5EF4-FFF2-40B4-BE49-F238E27FC236}">
                <a16:creationId xmlns:a16="http://schemas.microsoft.com/office/drawing/2014/main" id="{24FA896B-A80E-425B-A371-A0235AC66E33}"/>
              </a:ext>
            </a:extLst>
          </p:cNvPr>
          <p:cNvSpPr/>
          <p:nvPr/>
        </p:nvSpPr>
        <p:spPr>
          <a:xfrm>
            <a:off x="6978651" y="4010026"/>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0" name="Oval 529">
            <a:extLst>
              <a:ext uri="{FF2B5EF4-FFF2-40B4-BE49-F238E27FC236}">
                <a16:creationId xmlns:a16="http://schemas.microsoft.com/office/drawing/2014/main" id="{F20609EB-184A-459D-99E5-8C748F82E30B}"/>
              </a:ext>
            </a:extLst>
          </p:cNvPr>
          <p:cNvSpPr/>
          <p:nvPr/>
        </p:nvSpPr>
        <p:spPr>
          <a:xfrm>
            <a:off x="7080250" y="4125914"/>
            <a:ext cx="84138"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1" name="Oval 530">
            <a:extLst>
              <a:ext uri="{FF2B5EF4-FFF2-40B4-BE49-F238E27FC236}">
                <a16:creationId xmlns:a16="http://schemas.microsoft.com/office/drawing/2014/main" id="{22B3A0E0-0203-44A3-9FB9-DFF281CF291C}"/>
              </a:ext>
            </a:extLst>
          </p:cNvPr>
          <p:cNvSpPr/>
          <p:nvPr/>
        </p:nvSpPr>
        <p:spPr>
          <a:xfrm>
            <a:off x="7175500" y="4195764"/>
            <a:ext cx="84138"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2" name="Oval 531">
            <a:extLst>
              <a:ext uri="{FF2B5EF4-FFF2-40B4-BE49-F238E27FC236}">
                <a16:creationId xmlns:a16="http://schemas.microsoft.com/office/drawing/2014/main" id="{323AC9C4-B608-4D44-99C3-E2AD9DB267E2}"/>
              </a:ext>
            </a:extLst>
          </p:cNvPr>
          <p:cNvSpPr/>
          <p:nvPr/>
        </p:nvSpPr>
        <p:spPr>
          <a:xfrm>
            <a:off x="7280276" y="4137026"/>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3" name="Oval 532">
            <a:extLst>
              <a:ext uri="{FF2B5EF4-FFF2-40B4-BE49-F238E27FC236}">
                <a16:creationId xmlns:a16="http://schemas.microsoft.com/office/drawing/2014/main" id="{8A273AA3-BF89-44CF-9AD1-C15BE5C03800}"/>
              </a:ext>
            </a:extLst>
          </p:cNvPr>
          <p:cNvSpPr/>
          <p:nvPr/>
        </p:nvSpPr>
        <p:spPr>
          <a:xfrm>
            <a:off x="7389814" y="4156076"/>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4" name="Oval 533">
            <a:extLst>
              <a:ext uri="{FF2B5EF4-FFF2-40B4-BE49-F238E27FC236}">
                <a16:creationId xmlns:a16="http://schemas.microsoft.com/office/drawing/2014/main" id="{26BA68F9-F0B8-47F5-8421-D8BD4AE7BCDD}"/>
              </a:ext>
            </a:extLst>
          </p:cNvPr>
          <p:cNvSpPr/>
          <p:nvPr/>
        </p:nvSpPr>
        <p:spPr>
          <a:xfrm>
            <a:off x="7496176" y="3995739"/>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5" name="Oval 534">
            <a:extLst>
              <a:ext uri="{FF2B5EF4-FFF2-40B4-BE49-F238E27FC236}">
                <a16:creationId xmlns:a16="http://schemas.microsoft.com/office/drawing/2014/main" id="{0D800CFE-17FE-45F8-AE3D-5F47DFA6546B}"/>
              </a:ext>
            </a:extLst>
          </p:cNvPr>
          <p:cNvSpPr/>
          <p:nvPr/>
        </p:nvSpPr>
        <p:spPr>
          <a:xfrm>
            <a:off x="7607301" y="393700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6" name="Oval 535">
            <a:extLst>
              <a:ext uri="{FF2B5EF4-FFF2-40B4-BE49-F238E27FC236}">
                <a16:creationId xmlns:a16="http://schemas.microsoft.com/office/drawing/2014/main" id="{B5642952-1232-466A-8874-39007B454197}"/>
              </a:ext>
            </a:extLst>
          </p:cNvPr>
          <p:cNvSpPr/>
          <p:nvPr/>
        </p:nvSpPr>
        <p:spPr>
          <a:xfrm>
            <a:off x="7702551" y="3775075"/>
            <a:ext cx="85725" cy="84138"/>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7" name="Oval 536">
            <a:extLst>
              <a:ext uri="{FF2B5EF4-FFF2-40B4-BE49-F238E27FC236}">
                <a16:creationId xmlns:a16="http://schemas.microsoft.com/office/drawing/2014/main" id="{B12DC635-8C25-4AC0-9402-90C0B84D1905}"/>
              </a:ext>
            </a:extLst>
          </p:cNvPr>
          <p:cNvSpPr/>
          <p:nvPr/>
        </p:nvSpPr>
        <p:spPr>
          <a:xfrm>
            <a:off x="7793039" y="3910014"/>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8" name="Oval 537">
            <a:extLst>
              <a:ext uri="{FF2B5EF4-FFF2-40B4-BE49-F238E27FC236}">
                <a16:creationId xmlns:a16="http://schemas.microsoft.com/office/drawing/2014/main" id="{5C5CBF2F-14FC-4AEC-B428-199E06353233}"/>
              </a:ext>
            </a:extLst>
          </p:cNvPr>
          <p:cNvSpPr/>
          <p:nvPr/>
        </p:nvSpPr>
        <p:spPr>
          <a:xfrm>
            <a:off x="7918451" y="3754439"/>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39" name="Oval 538">
            <a:extLst>
              <a:ext uri="{FF2B5EF4-FFF2-40B4-BE49-F238E27FC236}">
                <a16:creationId xmlns:a16="http://schemas.microsoft.com/office/drawing/2014/main" id="{119F9018-7007-4651-B766-C26FA0D666F8}"/>
              </a:ext>
            </a:extLst>
          </p:cNvPr>
          <p:cNvSpPr/>
          <p:nvPr/>
        </p:nvSpPr>
        <p:spPr>
          <a:xfrm>
            <a:off x="8013701" y="3579814"/>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0" name="Oval 539">
            <a:extLst>
              <a:ext uri="{FF2B5EF4-FFF2-40B4-BE49-F238E27FC236}">
                <a16:creationId xmlns:a16="http://schemas.microsoft.com/office/drawing/2014/main" id="{13831997-C7F5-4968-A498-B86D5AFBB899}"/>
              </a:ext>
            </a:extLst>
          </p:cNvPr>
          <p:cNvSpPr/>
          <p:nvPr/>
        </p:nvSpPr>
        <p:spPr>
          <a:xfrm>
            <a:off x="8139114" y="3535363"/>
            <a:ext cx="85725" cy="82550"/>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1" name="Oval 540">
            <a:extLst>
              <a:ext uri="{FF2B5EF4-FFF2-40B4-BE49-F238E27FC236}">
                <a16:creationId xmlns:a16="http://schemas.microsoft.com/office/drawing/2014/main" id="{E07AC789-2960-4A78-A55C-E45C7256924A}"/>
              </a:ext>
            </a:extLst>
          </p:cNvPr>
          <p:cNvSpPr/>
          <p:nvPr/>
        </p:nvSpPr>
        <p:spPr>
          <a:xfrm>
            <a:off x="8240714" y="3222626"/>
            <a:ext cx="84137"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2" name="Oval 541">
            <a:extLst>
              <a:ext uri="{FF2B5EF4-FFF2-40B4-BE49-F238E27FC236}">
                <a16:creationId xmlns:a16="http://schemas.microsoft.com/office/drawing/2014/main" id="{46727B3A-EF35-4BA6-8950-4D4A255857D0}"/>
              </a:ext>
            </a:extLst>
          </p:cNvPr>
          <p:cNvSpPr/>
          <p:nvPr/>
        </p:nvSpPr>
        <p:spPr>
          <a:xfrm>
            <a:off x="8355014" y="313690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3" name="Oval 542">
            <a:extLst>
              <a:ext uri="{FF2B5EF4-FFF2-40B4-BE49-F238E27FC236}">
                <a16:creationId xmlns:a16="http://schemas.microsoft.com/office/drawing/2014/main" id="{31EC9DCA-9348-4F71-9ED1-41B12ACBA23D}"/>
              </a:ext>
            </a:extLst>
          </p:cNvPr>
          <p:cNvSpPr/>
          <p:nvPr/>
        </p:nvSpPr>
        <p:spPr>
          <a:xfrm>
            <a:off x="8445501" y="4237039"/>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4" name="Oval 543">
            <a:extLst>
              <a:ext uri="{FF2B5EF4-FFF2-40B4-BE49-F238E27FC236}">
                <a16:creationId xmlns:a16="http://schemas.microsoft.com/office/drawing/2014/main" id="{ADAB89A6-0014-4653-8BED-CBD28E255591}"/>
              </a:ext>
            </a:extLst>
          </p:cNvPr>
          <p:cNvSpPr/>
          <p:nvPr/>
        </p:nvSpPr>
        <p:spPr>
          <a:xfrm>
            <a:off x="8547100" y="4708526"/>
            <a:ext cx="84138"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5" name="Oval 544">
            <a:extLst>
              <a:ext uri="{FF2B5EF4-FFF2-40B4-BE49-F238E27FC236}">
                <a16:creationId xmlns:a16="http://schemas.microsoft.com/office/drawing/2014/main" id="{5540BAB5-084C-48CE-A1AA-95609E10A1B5}"/>
              </a:ext>
            </a:extLst>
          </p:cNvPr>
          <p:cNvSpPr/>
          <p:nvPr/>
        </p:nvSpPr>
        <p:spPr>
          <a:xfrm>
            <a:off x="8661401" y="4870450"/>
            <a:ext cx="85725" cy="84138"/>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6" name="Oval 545">
            <a:extLst>
              <a:ext uri="{FF2B5EF4-FFF2-40B4-BE49-F238E27FC236}">
                <a16:creationId xmlns:a16="http://schemas.microsoft.com/office/drawing/2014/main" id="{D10F4931-AB14-4404-A8A3-EFE7848481C3}"/>
              </a:ext>
            </a:extLst>
          </p:cNvPr>
          <p:cNvSpPr/>
          <p:nvPr/>
        </p:nvSpPr>
        <p:spPr>
          <a:xfrm>
            <a:off x="8772526" y="4929189"/>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1"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7" name="Oval 546">
            <a:extLst>
              <a:ext uri="{FF2B5EF4-FFF2-40B4-BE49-F238E27FC236}">
                <a16:creationId xmlns:a16="http://schemas.microsoft.com/office/drawing/2014/main" id="{23C48367-D139-42EB-A03D-6D019AFA9831}"/>
              </a:ext>
            </a:extLst>
          </p:cNvPr>
          <p:cNvSpPr/>
          <p:nvPr/>
        </p:nvSpPr>
        <p:spPr>
          <a:xfrm>
            <a:off x="8867776" y="4984751"/>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8" name="Oval 547">
            <a:extLst>
              <a:ext uri="{FF2B5EF4-FFF2-40B4-BE49-F238E27FC236}">
                <a16:creationId xmlns:a16="http://schemas.microsoft.com/office/drawing/2014/main" id="{C3779CCE-B52C-4D4B-AD57-05E6E7288540}"/>
              </a:ext>
            </a:extLst>
          </p:cNvPr>
          <p:cNvSpPr/>
          <p:nvPr/>
        </p:nvSpPr>
        <p:spPr>
          <a:xfrm>
            <a:off x="8953501" y="5065714"/>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549" name="Oval 548">
            <a:extLst>
              <a:ext uri="{FF2B5EF4-FFF2-40B4-BE49-F238E27FC236}">
                <a16:creationId xmlns:a16="http://schemas.microsoft.com/office/drawing/2014/main" id="{D775D32C-F1E2-4F76-A2F7-4EA3434CE053}"/>
              </a:ext>
            </a:extLst>
          </p:cNvPr>
          <p:cNvSpPr/>
          <p:nvPr/>
        </p:nvSpPr>
        <p:spPr>
          <a:xfrm>
            <a:off x="9074151" y="5065714"/>
            <a:ext cx="85725" cy="85725"/>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cxnSp>
        <p:nvCxnSpPr>
          <p:cNvPr id="550" name="Straight Connector 549">
            <a:extLst>
              <a:ext uri="{FF2B5EF4-FFF2-40B4-BE49-F238E27FC236}">
                <a16:creationId xmlns:a16="http://schemas.microsoft.com/office/drawing/2014/main" id="{CDB16B22-B0EA-4CA2-877D-DB278599BC6B}"/>
              </a:ext>
            </a:extLst>
          </p:cNvPr>
          <p:cNvCxnSpPr/>
          <p:nvPr/>
        </p:nvCxnSpPr>
        <p:spPr>
          <a:xfrm>
            <a:off x="8996363" y="5099050"/>
            <a:ext cx="120650"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826" name="Group 162">
            <a:extLst>
              <a:ext uri="{FF2B5EF4-FFF2-40B4-BE49-F238E27FC236}">
                <a16:creationId xmlns:a16="http://schemas.microsoft.com/office/drawing/2014/main" id="{3F79442D-CD4B-42DC-86A7-008B2707B73B}"/>
              </a:ext>
            </a:extLst>
          </p:cNvPr>
          <p:cNvGrpSpPr>
            <a:grpSpLocks/>
          </p:cNvGrpSpPr>
          <p:nvPr/>
        </p:nvGrpSpPr>
        <p:grpSpPr bwMode="auto">
          <a:xfrm>
            <a:off x="3797300" y="5100638"/>
            <a:ext cx="153988" cy="1022350"/>
            <a:chOff x="1803216" y="5310188"/>
            <a:chExt cx="154508" cy="1020271"/>
          </a:xfrm>
        </p:grpSpPr>
        <p:sp>
          <p:nvSpPr>
            <p:cNvPr id="31954" name="Line 13">
              <a:extLst>
                <a:ext uri="{FF2B5EF4-FFF2-40B4-BE49-F238E27FC236}">
                  <a16:creationId xmlns:a16="http://schemas.microsoft.com/office/drawing/2014/main" id="{4699F8C0-54A6-4F58-97D7-C7100CAB9ECF}"/>
                </a:ext>
              </a:extLst>
            </p:cNvPr>
            <p:cNvSpPr>
              <a:spLocks noChangeShapeType="1"/>
            </p:cNvSpPr>
            <p:nvPr/>
          </p:nvSpPr>
          <p:spPr bwMode="auto">
            <a:xfrm>
              <a:off x="1878085" y="5310188"/>
              <a:ext cx="0" cy="92031"/>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55" name="TextBox 45">
              <a:extLst>
                <a:ext uri="{FF2B5EF4-FFF2-40B4-BE49-F238E27FC236}">
                  <a16:creationId xmlns:a16="http://schemas.microsoft.com/office/drawing/2014/main" id="{55883108-D0E0-4499-B8B4-9993FD95F106}"/>
                </a:ext>
              </a:extLst>
            </p:cNvPr>
            <p:cNvSpPr txBox="1">
              <a:spLocks noChangeArrowheads="1"/>
            </p:cNvSpPr>
            <p:nvPr/>
          </p:nvSpPr>
          <p:spPr bwMode="auto">
            <a:xfrm rot="-5400000">
              <a:off x="1425870" y="5798606"/>
              <a:ext cx="909199" cy="15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BL</a:t>
              </a:r>
            </a:p>
          </p:txBody>
        </p:sp>
      </p:grpSp>
      <p:grpSp>
        <p:nvGrpSpPr>
          <p:cNvPr id="31827" name="Group 165">
            <a:extLst>
              <a:ext uri="{FF2B5EF4-FFF2-40B4-BE49-F238E27FC236}">
                <a16:creationId xmlns:a16="http://schemas.microsoft.com/office/drawing/2014/main" id="{01E1ADC1-4DAE-4812-8E73-3335F3D34877}"/>
              </a:ext>
            </a:extLst>
          </p:cNvPr>
          <p:cNvGrpSpPr>
            <a:grpSpLocks/>
          </p:cNvGrpSpPr>
          <p:nvPr/>
        </p:nvGrpSpPr>
        <p:grpSpPr bwMode="auto">
          <a:xfrm>
            <a:off x="3438525" y="5100638"/>
            <a:ext cx="153988" cy="1022350"/>
            <a:chOff x="1804097" y="5310188"/>
            <a:chExt cx="152752" cy="1020272"/>
          </a:xfrm>
        </p:grpSpPr>
        <p:sp>
          <p:nvSpPr>
            <p:cNvPr id="31952" name="Line 13">
              <a:extLst>
                <a:ext uri="{FF2B5EF4-FFF2-40B4-BE49-F238E27FC236}">
                  <a16:creationId xmlns:a16="http://schemas.microsoft.com/office/drawing/2014/main" id="{D64611ED-7DFA-4B16-806E-8D795F550BD4}"/>
                </a:ext>
              </a:extLst>
            </p:cNvPr>
            <p:cNvSpPr>
              <a:spLocks noChangeShapeType="1"/>
            </p:cNvSpPr>
            <p:nvPr/>
          </p:nvSpPr>
          <p:spPr bwMode="auto">
            <a:xfrm>
              <a:off x="1877325" y="5310188"/>
              <a:ext cx="0" cy="92031"/>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53" name="TextBox 45">
              <a:extLst>
                <a:ext uri="{FF2B5EF4-FFF2-40B4-BE49-F238E27FC236}">
                  <a16:creationId xmlns:a16="http://schemas.microsoft.com/office/drawing/2014/main" id="{13C657AA-0A08-4ACC-9566-E582D67E6673}"/>
                </a:ext>
              </a:extLst>
            </p:cNvPr>
            <p:cNvSpPr txBox="1">
              <a:spLocks noChangeArrowheads="1"/>
            </p:cNvSpPr>
            <p:nvPr/>
          </p:nvSpPr>
          <p:spPr bwMode="auto">
            <a:xfrm rot="-5400000">
              <a:off x="1425873" y="5799485"/>
              <a:ext cx="909199" cy="15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Screen 3</a:t>
              </a:r>
            </a:p>
          </p:txBody>
        </p:sp>
      </p:grpSp>
      <p:grpSp>
        <p:nvGrpSpPr>
          <p:cNvPr id="31828" name="Group 168">
            <a:extLst>
              <a:ext uri="{FF2B5EF4-FFF2-40B4-BE49-F238E27FC236}">
                <a16:creationId xmlns:a16="http://schemas.microsoft.com/office/drawing/2014/main" id="{4ED424CF-9DB6-4C45-AE31-48E78767ADE2}"/>
              </a:ext>
            </a:extLst>
          </p:cNvPr>
          <p:cNvGrpSpPr>
            <a:grpSpLocks/>
          </p:cNvGrpSpPr>
          <p:nvPr/>
        </p:nvGrpSpPr>
        <p:grpSpPr bwMode="auto">
          <a:xfrm>
            <a:off x="3581400" y="5100638"/>
            <a:ext cx="153988" cy="1022350"/>
            <a:chOff x="1803220" y="5310188"/>
            <a:chExt cx="154505" cy="1020272"/>
          </a:xfrm>
        </p:grpSpPr>
        <p:sp>
          <p:nvSpPr>
            <p:cNvPr id="31950" name="Line 13">
              <a:extLst>
                <a:ext uri="{FF2B5EF4-FFF2-40B4-BE49-F238E27FC236}">
                  <a16:creationId xmlns:a16="http://schemas.microsoft.com/office/drawing/2014/main" id="{81B41EA2-87C8-46EB-81C8-EC5A6070543C}"/>
                </a:ext>
              </a:extLst>
            </p:cNvPr>
            <p:cNvSpPr>
              <a:spLocks noChangeShapeType="1"/>
            </p:cNvSpPr>
            <p:nvPr/>
          </p:nvSpPr>
          <p:spPr bwMode="auto">
            <a:xfrm>
              <a:off x="1878084" y="5310188"/>
              <a:ext cx="0" cy="92031"/>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51" name="TextBox 45">
              <a:extLst>
                <a:ext uri="{FF2B5EF4-FFF2-40B4-BE49-F238E27FC236}">
                  <a16:creationId xmlns:a16="http://schemas.microsoft.com/office/drawing/2014/main" id="{E5ACE162-6C6B-40B8-A739-529BECB17140}"/>
                </a:ext>
              </a:extLst>
            </p:cNvPr>
            <p:cNvSpPr txBox="1">
              <a:spLocks noChangeArrowheads="1"/>
            </p:cNvSpPr>
            <p:nvPr/>
          </p:nvSpPr>
          <p:spPr bwMode="auto">
            <a:xfrm rot="-5400000">
              <a:off x="1425873" y="5798608"/>
              <a:ext cx="909199" cy="15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Screen 2</a:t>
              </a:r>
            </a:p>
          </p:txBody>
        </p:sp>
      </p:grpSp>
      <p:grpSp>
        <p:nvGrpSpPr>
          <p:cNvPr id="31829" name="Group 171">
            <a:extLst>
              <a:ext uri="{FF2B5EF4-FFF2-40B4-BE49-F238E27FC236}">
                <a16:creationId xmlns:a16="http://schemas.microsoft.com/office/drawing/2014/main" id="{DBBB47BD-B9EE-43BA-AA56-4181FE3480CB}"/>
              </a:ext>
            </a:extLst>
          </p:cNvPr>
          <p:cNvGrpSpPr>
            <a:grpSpLocks/>
          </p:cNvGrpSpPr>
          <p:nvPr/>
        </p:nvGrpSpPr>
        <p:grpSpPr bwMode="auto">
          <a:xfrm>
            <a:off x="3687764" y="5100638"/>
            <a:ext cx="153987" cy="1022350"/>
            <a:chOff x="1803214" y="5310188"/>
            <a:chExt cx="154510" cy="1020271"/>
          </a:xfrm>
        </p:grpSpPr>
        <p:sp>
          <p:nvSpPr>
            <p:cNvPr id="31948" name="Line 13">
              <a:extLst>
                <a:ext uri="{FF2B5EF4-FFF2-40B4-BE49-F238E27FC236}">
                  <a16:creationId xmlns:a16="http://schemas.microsoft.com/office/drawing/2014/main" id="{43A14FD1-7FA3-413F-95D5-6D073C242BFA}"/>
                </a:ext>
              </a:extLst>
            </p:cNvPr>
            <p:cNvSpPr>
              <a:spLocks noChangeShapeType="1"/>
            </p:cNvSpPr>
            <p:nvPr/>
          </p:nvSpPr>
          <p:spPr bwMode="auto">
            <a:xfrm>
              <a:off x="1878085" y="5310188"/>
              <a:ext cx="0" cy="92031"/>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49" name="TextBox 45">
              <a:extLst>
                <a:ext uri="{FF2B5EF4-FFF2-40B4-BE49-F238E27FC236}">
                  <a16:creationId xmlns:a16="http://schemas.microsoft.com/office/drawing/2014/main" id="{D4E1AEC2-2B58-49C5-B8B1-48C1432223D4}"/>
                </a:ext>
              </a:extLst>
            </p:cNvPr>
            <p:cNvSpPr txBox="1">
              <a:spLocks noChangeArrowheads="1"/>
            </p:cNvSpPr>
            <p:nvPr/>
          </p:nvSpPr>
          <p:spPr bwMode="auto">
            <a:xfrm rot="-5400000">
              <a:off x="1425869" y="5798605"/>
              <a:ext cx="909199" cy="15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Screen 1</a:t>
              </a:r>
            </a:p>
          </p:txBody>
        </p:sp>
      </p:grpSp>
      <p:grpSp>
        <p:nvGrpSpPr>
          <p:cNvPr id="31830" name="Group 174">
            <a:extLst>
              <a:ext uri="{FF2B5EF4-FFF2-40B4-BE49-F238E27FC236}">
                <a16:creationId xmlns:a16="http://schemas.microsoft.com/office/drawing/2014/main" id="{BF714DE9-1A62-4294-9616-695D5A1E16C7}"/>
              </a:ext>
            </a:extLst>
          </p:cNvPr>
          <p:cNvGrpSpPr>
            <a:grpSpLocks/>
          </p:cNvGrpSpPr>
          <p:nvPr/>
        </p:nvGrpSpPr>
        <p:grpSpPr bwMode="auto">
          <a:xfrm>
            <a:off x="3897314" y="5100638"/>
            <a:ext cx="153987" cy="1022350"/>
            <a:chOff x="1803220" y="5310188"/>
            <a:chExt cx="154505" cy="1020272"/>
          </a:xfrm>
        </p:grpSpPr>
        <p:sp>
          <p:nvSpPr>
            <p:cNvPr id="31946" name="Line 13">
              <a:extLst>
                <a:ext uri="{FF2B5EF4-FFF2-40B4-BE49-F238E27FC236}">
                  <a16:creationId xmlns:a16="http://schemas.microsoft.com/office/drawing/2014/main" id="{F4CF290B-739F-44AE-A2B9-FF20351BA74B}"/>
                </a:ext>
              </a:extLst>
            </p:cNvPr>
            <p:cNvSpPr>
              <a:spLocks noChangeShapeType="1"/>
            </p:cNvSpPr>
            <p:nvPr/>
          </p:nvSpPr>
          <p:spPr bwMode="auto">
            <a:xfrm>
              <a:off x="1878084" y="5310188"/>
              <a:ext cx="0" cy="92031"/>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47" name="TextBox 45">
              <a:extLst>
                <a:ext uri="{FF2B5EF4-FFF2-40B4-BE49-F238E27FC236}">
                  <a16:creationId xmlns:a16="http://schemas.microsoft.com/office/drawing/2014/main" id="{8149B15A-CDAC-47F9-869F-6419D9EB810B}"/>
                </a:ext>
              </a:extLst>
            </p:cNvPr>
            <p:cNvSpPr txBox="1">
              <a:spLocks noChangeArrowheads="1"/>
            </p:cNvSpPr>
            <p:nvPr/>
          </p:nvSpPr>
          <p:spPr bwMode="auto">
            <a:xfrm rot="-5400000">
              <a:off x="1425873" y="5798608"/>
              <a:ext cx="909199" cy="15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a:t>
              </a:r>
            </a:p>
          </p:txBody>
        </p:sp>
      </p:grpSp>
      <p:sp>
        <p:nvSpPr>
          <p:cNvPr id="31831" name="Line 13">
            <a:extLst>
              <a:ext uri="{FF2B5EF4-FFF2-40B4-BE49-F238E27FC236}">
                <a16:creationId xmlns:a16="http://schemas.microsoft.com/office/drawing/2014/main" id="{79629A4B-A9B7-42EB-A8DB-F66BB9BDD14D}"/>
              </a:ext>
            </a:extLst>
          </p:cNvPr>
          <p:cNvSpPr>
            <a:spLocks noChangeShapeType="1"/>
          </p:cNvSpPr>
          <p:nvPr/>
        </p:nvSpPr>
        <p:spPr bwMode="auto">
          <a:xfrm>
            <a:off x="40735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32" name="TextBox 45">
            <a:extLst>
              <a:ext uri="{FF2B5EF4-FFF2-40B4-BE49-F238E27FC236}">
                <a16:creationId xmlns:a16="http://schemas.microsoft.com/office/drawing/2014/main" id="{F594029C-F178-4360-8F73-D93A52D5E62B}"/>
              </a:ext>
            </a:extLst>
          </p:cNvPr>
          <p:cNvSpPr txBox="1">
            <a:spLocks noChangeArrowheads="1"/>
          </p:cNvSpPr>
          <p:nvPr/>
        </p:nvSpPr>
        <p:spPr bwMode="auto">
          <a:xfrm rot="16200000">
            <a:off x="36210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a:t>
            </a:r>
          </a:p>
        </p:txBody>
      </p:sp>
      <p:sp>
        <p:nvSpPr>
          <p:cNvPr id="31833" name="Line 13">
            <a:extLst>
              <a:ext uri="{FF2B5EF4-FFF2-40B4-BE49-F238E27FC236}">
                <a16:creationId xmlns:a16="http://schemas.microsoft.com/office/drawing/2014/main" id="{5E6D7565-C7CD-4AF0-800D-9C1E6AE898B9}"/>
              </a:ext>
            </a:extLst>
          </p:cNvPr>
          <p:cNvSpPr>
            <a:spLocks noChangeShapeType="1"/>
          </p:cNvSpPr>
          <p:nvPr/>
        </p:nvSpPr>
        <p:spPr bwMode="auto">
          <a:xfrm>
            <a:off x="41751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34" name="TextBox 45">
            <a:extLst>
              <a:ext uri="{FF2B5EF4-FFF2-40B4-BE49-F238E27FC236}">
                <a16:creationId xmlns:a16="http://schemas.microsoft.com/office/drawing/2014/main" id="{84076389-DF0C-4A19-81F7-9435FD2648F1}"/>
              </a:ext>
            </a:extLst>
          </p:cNvPr>
          <p:cNvSpPr txBox="1">
            <a:spLocks noChangeArrowheads="1"/>
          </p:cNvSpPr>
          <p:nvPr/>
        </p:nvSpPr>
        <p:spPr bwMode="auto">
          <a:xfrm rot="16200000">
            <a:off x="372110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a:t>
            </a:r>
          </a:p>
        </p:txBody>
      </p:sp>
      <p:sp>
        <p:nvSpPr>
          <p:cNvPr id="31835" name="Line 13">
            <a:extLst>
              <a:ext uri="{FF2B5EF4-FFF2-40B4-BE49-F238E27FC236}">
                <a16:creationId xmlns:a16="http://schemas.microsoft.com/office/drawing/2014/main" id="{48B28A99-6BCC-47B7-8F1F-3E95E100218D}"/>
              </a:ext>
            </a:extLst>
          </p:cNvPr>
          <p:cNvSpPr>
            <a:spLocks noChangeShapeType="1"/>
          </p:cNvSpPr>
          <p:nvPr/>
        </p:nvSpPr>
        <p:spPr bwMode="auto">
          <a:xfrm>
            <a:off x="42894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36" name="TextBox 45">
            <a:extLst>
              <a:ext uri="{FF2B5EF4-FFF2-40B4-BE49-F238E27FC236}">
                <a16:creationId xmlns:a16="http://schemas.microsoft.com/office/drawing/2014/main" id="{284CC008-317C-44D2-84F6-E6F6541D749A}"/>
              </a:ext>
            </a:extLst>
          </p:cNvPr>
          <p:cNvSpPr txBox="1">
            <a:spLocks noChangeArrowheads="1"/>
          </p:cNvSpPr>
          <p:nvPr/>
        </p:nvSpPr>
        <p:spPr bwMode="auto">
          <a:xfrm rot="16200000">
            <a:off x="38369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a:t>
            </a:r>
          </a:p>
        </p:txBody>
      </p:sp>
      <p:sp>
        <p:nvSpPr>
          <p:cNvPr id="31837" name="Line 13">
            <a:extLst>
              <a:ext uri="{FF2B5EF4-FFF2-40B4-BE49-F238E27FC236}">
                <a16:creationId xmlns:a16="http://schemas.microsoft.com/office/drawing/2014/main" id="{6D6EAE9F-85A3-444C-857F-D7267ED9C508}"/>
              </a:ext>
            </a:extLst>
          </p:cNvPr>
          <p:cNvSpPr>
            <a:spLocks noChangeShapeType="1"/>
          </p:cNvSpPr>
          <p:nvPr/>
        </p:nvSpPr>
        <p:spPr bwMode="auto">
          <a:xfrm>
            <a:off x="438943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38" name="TextBox 45">
            <a:extLst>
              <a:ext uri="{FF2B5EF4-FFF2-40B4-BE49-F238E27FC236}">
                <a16:creationId xmlns:a16="http://schemas.microsoft.com/office/drawing/2014/main" id="{E55FDEC6-E4DC-49EE-BDCF-7BF683B18831}"/>
              </a:ext>
            </a:extLst>
          </p:cNvPr>
          <p:cNvSpPr txBox="1">
            <a:spLocks noChangeArrowheads="1"/>
          </p:cNvSpPr>
          <p:nvPr/>
        </p:nvSpPr>
        <p:spPr bwMode="auto">
          <a:xfrm rot="16200000">
            <a:off x="39385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5</a:t>
            </a:r>
          </a:p>
        </p:txBody>
      </p:sp>
      <p:sp>
        <p:nvSpPr>
          <p:cNvPr id="31839" name="Line 13">
            <a:extLst>
              <a:ext uri="{FF2B5EF4-FFF2-40B4-BE49-F238E27FC236}">
                <a16:creationId xmlns:a16="http://schemas.microsoft.com/office/drawing/2014/main" id="{F7F4F038-D075-4C83-81FD-5E2411DCB311}"/>
              </a:ext>
            </a:extLst>
          </p:cNvPr>
          <p:cNvSpPr>
            <a:spLocks noChangeShapeType="1"/>
          </p:cNvSpPr>
          <p:nvPr/>
        </p:nvSpPr>
        <p:spPr bwMode="auto">
          <a:xfrm>
            <a:off x="4506913"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40" name="TextBox 45">
            <a:extLst>
              <a:ext uri="{FF2B5EF4-FFF2-40B4-BE49-F238E27FC236}">
                <a16:creationId xmlns:a16="http://schemas.microsoft.com/office/drawing/2014/main" id="{8422D0F2-CDE3-41DE-9A65-1A4B81AC7DDC}"/>
              </a:ext>
            </a:extLst>
          </p:cNvPr>
          <p:cNvSpPr txBox="1">
            <a:spLocks noChangeArrowheads="1"/>
          </p:cNvSpPr>
          <p:nvPr/>
        </p:nvSpPr>
        <p:spPr bwMode="auto">
          <a:xfrm rot="16200000">
            <a:off x="40528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6</a:t>
            </a:r>
          </a:p>
        </p:txBody>
      </p:sp>
      <p:sp>
        <p:nvSpPr>
          <p:cNvPr id="31841" name="Line 13">
            <a:extLst>
              <a:ext uri="{FF2B5EF4-FFF2-40B4-BE49-F238E27FC236}">
                <a16:creationId xmlns:a16="http://schemas.microsoft.com/office/drawing/2014/main" id="{00F7BAC7-7B70-4470-B146-D5BF91E46010}"/>
              </a:ext>
            </a:extLst>
          </p:cNvPr>
          <p:cNvSpPr>
            <a:spLocks noChangeShapeType="1"/>
          </p:cNvSpPr>
          <p:nvPr/>
        </p:nvSpPr>
        <p:spPr bwMode="auto">
          <a:xfrm>
            <a:off x="461010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42" name="TextBox 45">
            <a:extLst>
              <a:ext uri="{FF2B5EF4-FFF2-40B4-BE49-F238E27FC236}">
                <a16:creationId xmlns:a16="http://schemas.microsoft.com/office/drawing/2014/main" id="{17A7C484-0989-4D92-9D66-B6945CBABAF4}"/>
              </a:ext>
            </a:extLst>
          </p:cNvPr>
          <p:cNvSpPr txBox="1">
            <a:spLocks noChangeArrowheads="1"/>
          </p:cNvSpPr>
          <p:nvPr/>
        </p:nvSpPr>
        <p:spPr bwMode="auto">
          <a:xfrm rot="16200000">
            <a:off x="415766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7</a:t>
            </a:r>
          </a:p>
        </p:txBody>
      </p:sp>
      <p:sp>
        <p:nvSpPr>
          <p:cNvPr id="31843" name="Line 13">
            <a:extLst>
              <a:ext uri="{FF2B5EF4-FFF2-40B4-BE49-F238E27FC236}">
                <a16:creationId xmlns:a16="http://schemas.microsoft.com/office/drawing/2014/main" id="{669C7A8F-D29C-434A-AA9E-BCC5F3A37466}"/>
              </a:ext>
            </a:extLst>
          </p:cNvPr>
          <p:cNvSpPr>
            <a:spLocks noChangeShapeType="1"/>
          </p:cNvSpPr>
          <p:nvPr/>
        </p:nvSpPr>
        <p:spPr bwMode="auto">
          <a:xfrm>
            <a:off x="471328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44" name="TextBox 45">
            <a:extLst>
              <a:ext uri="{FF2B5EF4-FFF2-40B4-BE49-F238E27FC236}">
                <a16:creationId xmlns:a16="http://schemas.microsoft.com/office/drawing/2014/main" id="{575E24BB-76D1-4E61-8133-45ED5EE37640}"/>
              </a:ext>
            </a:extLst>
          </p:cNvPr>
          <p:cNvSpPr txBox="1">
            <a:spLocks noChangeArrowheads="1"/>
          </p:cNvSpPr>
          <p:nvPr/>
        </p:nvSpPr>
        <p:spPr bwMode="auto">
          <a:xfrm rot="16200000">
            <a:off x="425926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8</a:t>
            </a:r>
          </a:p>
        </p:txBody>
      </p:sp>
      <p:sp>
        <p:nvSpPr>
          <p:cNvPr id="31845" name="Line 13">
            <a:extLst>
              <a:ext uri="{FF2B5EF4-FFF2-40B4-BE49-F238E27FC236}">
                <a16:creationId xmlns:a16="http://schemas.microsoft.com/office/drawing/2014/main" id="{5699223D-BC8A-47E5-A283-CC3FDCF066D1}"/>
              </a:ext>
            </a:extLst>
          </p:cNvPr>
          <p:cNvSpPr>
            <a:spLocks noChangeShapeType="1"/>
          </p:cNvSpPr>
          <p:nvPr/>
        </p:nvSpPr>
        <p:spPr bwMode="auto">
          <a:xfrm>
            <a:off x="480853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46" name="TextBox 45">
            <a:extLst>
              <a:ext uri="{FF2B5EF4-FFF2-40B4-BE49-F238E27FC236}">
                <a16:creationId xmlns:a16="http://schemas.microsoft.com/office/drawing/2014/main" id="{5CBFF5A9-2534-4060-8734-DAB47A3B1F8E}"/>
              </a:ext>
            </a:extLst>
          </p:cNvPr>
          <p:cNvSpPr txBox="1">
            <a:spLocks noChangeArrowheads="1"/>
          </p:cNvSpPr>
          <p:nvPr/>
        </p:nvSpPr>
        <p:spPr bwMode="auto">
          <a:xfrm rot="16200000">
            <a:off x="435451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9</a:t>
            </a:r>
          </a:p>
        </p:txBody>
      </p:sp>
      <p:sp>
        <p:nvSpPr>
          <p:cNvPr id="31847" name="Line 13">
            <a:extLst>
              <a:ext uri="{FF2B5EF4-FFF2-40B4-BE49-F238E27FC236}">
                <a16:creationId xmlns:a16="http://schemas.microsoft.com/office/drawing/2014/main" id="{4AD92199-D087-46C8-A75F-00C1CAD8CFDF}"/>
              </a:ext>
            </a:extLst>
          </p:cNvPr>
          <p:cNvSpPr>
            <a:spLocks noChangeShapeType="1"/>
          </p:cNvSpPr>
          <p:nvPr/>
        </p:nvSpPr>
        <p:spPr bwMode="auto">
          <a:xfrm>
            <a:off x="492283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48" name="TextBox 45">
            <a:extLst>
              <a:ext uri="{FF2B5EF4-FFF2-40B4-BE49-F238E27FC236}">
                <a16:creationId xmlns:a16="http://schemas.microsoft.com/office/drawing/2014/main" id="{698D5278-69F8-4E17-8A08-44AB3A3D6993}"/>
              </a:ext>
            </a:extLst>
          </p:cNvPr>
          <p:cNvSpPr txBox="1">
            <a:spLocks noChangeArrowheads="1"/>
          </p:cNvSpPr>
          <p:nvPr/>
        </p:nvSpPr>
        <p:spPr bwMode="auto">
          <a:xfrm rot="16200000">
            <a:off x="447040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10</a:t>
            </a:r>
          </a:p>
        </p:txBody>
      </p:sp>
      <p:sp>
        <p:nvSpPr>
          <p:cNvPr id="31849" name="Line 13">
            <a:extLst>
              <a:ext uri="{FF2B5EF4-FFF2-40B4-BE49-F238E27FC236}">
                <a16:creationId xmlns:a16="http://schemas.microsoft.com/office/drawing/2014/main" id="{5A8677F6-7AE3-4062-AE6A-8BF217F93E30}"/>
              </a:ext>
            </a:extLst>
          </p:cNvPr>
          <p:cNvSpPr>
            <a:spLocks noChangeShapeType="1"/>
          </p:cNvSpPr>
          <p:nvPr/>
        </p:nvSpPr>
        <p:spPr bwMode="auto">
          <a:xfrm>
            <a:off x="501808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50" name="TextBox 45">
            <a:extLst>
              <a:ext uri="{FF2B5EF4-FFF2-40B4-BE49-F238E27FC236}">
                <a16:creationId xmlns:a16="http://schemas.microsoft.com/office/drawing/2014/main" id="{D16F5CF1-54D4-48A7-ACB1-D5DD2531F6A7}"/>
              </a:ext>
            </a:extLst>
          </p:cNvPr>
          <p:cNvSpPr txBox="1">
            <a:spLocks noChangeArrowheads="1"/>
          </p:cNvSpPr>
          <p:nvPr/>
        </p:nvSpPr>
        <p:spPr bwMode="auto">
          <a:xfrm rot="16200000">
            <a:off x="456723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11</a:t>
            </a:r>
          </a:p>
        </p:txBody>
      </p:sp>
      <p:sp>
        <p:nvSpPr>
          <p:cNvPr id="31851" name="Line 13">
            <a:extLst>
              <a:ext uri="{FF2B5EF4-FFF2-40B4-BE49-F238E27FC236}">
                <a16:creationId xmlns:a16="http://schemas.microsoft.com/office/drawing/2014/main" id="{9D1A20CB-8620-43D1-890C-7C3D823F9926}"/>
              </a:ext>
            </a:extLst>
          </p:cNvPr>
          <p:cNvSpPr>
            <a:spLocks noChangeShapeType="1"/>
          </p:cNvSpPr>
          <p:nvPr/>
        </p:nvSpPr>
        <p:spPr bwMode="auto">
          <a:xfrm>
            <a:off x="511968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52" name="TextBox 45">
            <a:extLst>
              <a:ext uri="{FF2B5EF4-FFF2-40B4-BE49-F238E27FC236}">
                <a16:creationId xmlns:a16="http://schemas.microsoft.com/office/drawing/2014/main" id="{961671ED-9D38-4A1E-A571-35F2DF7AC0EE}"/>
              </a:ext>
            </a:extLst>
          </p:cNvPr>
          <p:cNvSpPr txBox="1">
            <a:spLocks noChangeArrowheads="1"/>
          </p:cNvSpPr>
          <p:nvPr/>
        </p:nvSpPr>
        <p:spPr bwMode="auto">
          <a:xfrm rot="16200000">
            <a:off x="466566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12</a:t>
            </a:r>
          </a:p>
        </p:txBody>
      </p:sp>
      <p:sp>
        <p:nvSpPr>
          <p:cNvPr id="31853" name="Line 13">
            <a:extLst>
              <a:ext uri="{FF2B5EF4-FFF2-40B4-BE49-F238E27FC236}">
                <a16:creationId xmlns:a16="http://schemas.microsoft.com/office/drawing/2014/main" id="{DE207288-4935-46E7-A03C-63EC0FC27F78}"/>
              </a:ext>
            </a:extLst>
          </p:cNvPr>
          <p:cNvSpPr>
            <a:spLocks noChangeShapeType="1"/>
          </p:cNvSpPr>
          <p:nvPr/>
        </p:nvSpPr>
        <p:spPr bwMode="auto">
          <a:xfrm>
            <a:off x="5211763"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54" name="TextBox 45">
            <a:extLst>
              <a:ext uri="{FF2B5EF4-FFF2-40B4-BE49-F238E27FC236}">
                <a16:creationId xmlns:a16="http://schemas.microsoft.com/office/drawing/2014/main" id="{108EDD75-7426-47D6-8D68-9488FE674AC3}"/>
              </a:ext>
            </a:extLst>
          </p:cNvPr>
          <p:cNvSpPr txBox="1">
            <a:spLocks noChangeArrowheads="1"/>
          </p:cNvSpPr>
          <p:nvPr/>
        </p:nvSpPr>
        <p:spPr bwMode="auto">
          <a:xfrm rot="16200000">
            <a:off x="4759326"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13</a:t>
            </a:r>
          </a:p>
        </p:txBody>
      </p:sp>
      <p:sp>
        <p:nvSpPr>
          <p:cNvPr id="31855" name="Line 13">
            <a:extLst>
              <a:ext uri="{FF2B5EF4-FFF2-40B4-BE49-F238E27FC236}">
                <a16:creationId xmlns:a16="http://schemas.microsoft.com/office/drawing/2014/main" id="{C134E17C-C1A3-488D-AE3A-45037B94D8B1}"/>
              </a:ext>
            </a:extLst>
          </p:cNvPr>
          <p:cNvSpPr>
            <a:spLocks noChangeShapeType="1"/>
          </p:cNvSpPr>
          <p:nvPr/>
        </p:nvSpPr>
        <p:spPr bwMode="auto">
          <a:xfrm>
            <a:off x="532765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56" name="TextBox 45">
            <a:extLst>
              <a:ext uri="{FF2B5EF4-FFF2-40B4-BE49-F238E27FC236}">
                <a16:creationId xmlns:a16="http://schemas.microsoft.com/office/drawing/2014/main" id="{F1D7A896-A09A-473B-919C-8C83576994A3}"/>
              </a:ext>
            </a:extLst>
          </p:cNvPr>
          <p:cNvSpPr txBox="1">
            <a:spLocks noChangeArrowheads="1"/>
          </p:cNvSpPr>
          <p:nvPr/>
        </p:nvSpPr>
        <p:spPr bwMode="auto">
          <a:xfrm rot="16200000">
            <a:off x="4873626"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14</a:t>
            </a:r>
          </a:p>
        </p:txBody>
      </p:sp>
      <p:sp>
        <p:nvSpPr>
          <p:cNvPr id="31857" name="Line 13">
            <a:extLst>
              <a:ext uri="{FF2B5EF4-FFF2-40B4-BE49-F238E27FC236}">
                <a16:creationId xmlns:a16="http://schemas.microsoft.com/office/drawing/2014/main" id="{CD6BBD3D-863C-47FA-9E22-2D8618B8E148}"/>
              </a:ext>
            </a:extLst>
          </p:cNvPr>
          <p:cNvSpPr>
            <a:spLocks noChangeShapeType="1"/>
          </p:cNvSpPr>
          <p:nvPr/>
        </p:nvSpPr>
        <p:spPr bwMode="auto">
          <a:xfrm>
            <a:off x="544195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58" name="TextBox 45">
            <a:extLst>
              <a:ext uri="{FF2B5EF4-FFF2-40B4-BE49-F238E27FC236}">
                <a16:creationId xmlns:a16="http://schemas.microsoft.com/office/drawing/2014/main" id="{40B422F3-AC23-421A-B29D-2B4F9C53059A}"/>
              </a:ext>
            </a:extLst>
          </p:cNvPr>
          <p:cNvSpPr txBox="1">
            <a:spLocks noChangeArrowheads="1"/>
          </p:cNvSpPr>
          <p:nvPr/>
        </p:nvSpPr>
        <p:spPr bwMode="auto">
          <a:xfrm rot="16200000">
            <a:off x="498951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15</a:t>
            </a:r>
          </a:p>
        </p:txBody>
      </p:sp>
      <p:sp>
        <p:nvSpPr>
          <p:cNvPr id="31859" name="Line 13">
            <a:extLst>
              <a:ext uri="{FF2B5EF4-FFF2-40B4-BE49-F238E27FC236}">
                <a16:creationId xmlns:a16="http://schemas.microsoft.com/office/drawing/2014/main" id="{C8C8ACD9-4D87-4B4E-9F0E-E54D0009349C}"/>
              </a:ext>
            </a:extLst>
          </p:cNvPr>
          <p:cNvSpPr>
            <a:spLocks noChangeShapeType="1"/>
          </p:cNvSpPr>
          <p:nvPr/>
        </p:nvSpPr>
        <p:spPr bwMode="auto">
          <a:xfrm>
            <a:off x="555783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60" name="TextBox 45">
            <a:extLst>
              <a:ext uri="{FF2B5EF4-FFF2-40B4-BE49-F238E27FC236}">
                <a16:creationId xmlns:a16="http://schemas.microsoft.com/office/drawing/2014/main" id="{61F5207D-DF2D-4C9F-822D-9691ED5C2BC7}"/>
              </a:ext>
            </a:extLst>
          </p:cNvPr>
          <p:cNvSpPr txBox="1">
            <a:spLocks noChangeArrowheads="1"/>
          </p:cNvSpPr>
          <p:nvPr/>
        </p:nvSpPr>
        <p:spPr bwMode="auto">
          <a:xfrm rot="16200000">
            <a:off x="510381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16</a:t>
            </a:r>
          </a:p>
        </p:txBody>
      </p:sp>
      <p:sp>
        <p:nvSpPr>
          <p:cNvPr id="31861" name="Line 13">
            <a:extLst>
              <a:ext uri="{FF2B5EF4-FFF2-40B4-BE49-F238E27FC236}">
                <a16:creationId xmlns:a16="http://schemas.microsoft.com/office/drawing/2014/main" id="{F2EE5495-4D4E-4912-B1F5-897AFE59029A}"/>
              </a:ext>
            </a:extLst>
          </p:cNvPr>
          <p:cNvSpPr>
            <a:spLocks noChangeShapeType="1"/>
          </p:cNvSpPr>
          <p:nvPr/>
        </p:nvSpPr>
        <p:spPr bwMode="auto">
          <a:xfrm>
            <a:off x="5662613"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62" name="TextBox 45">
            <a:extLst>
              <a:ext uri="{FF2B5EF4-FFF2-40B4-BE49-F238E27FC236}">
                <a16:creationId xmlns:a16="http://schemas.microsoft.com/office/drawing/2014/main" id="{7430392E-2021-4856-906C-CC9882E21C68}"/>
              </a:ext>
            </a:extLst>
          </p:cNvPr>
          <p:cNvSpPr txBox="1">
            <a:spLocks noChangeArrowheads="1"/>
          </p:cNvSpPr>
          <p:nvPr/>
        </p:nvSpPr>
        <p:spPr bwMode="auto">
          <a:xfrm rot="16200000">
            <a:off x="52085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17</a:t>
            </a:r>
          </a:p>
        </p:txBody>
      </p:sp>
      <p:sp>
        <p:nvSpPr>
          <p:cNvPr id="31863" name="Line 13">
            <a:extLst>
              <a:ext uri="{FF2B5EF4-FFF2-40B4-BE49-F238E27FC236}">
                <a16:creationId xmlns:a16="http://schemas.microsoft.com/office/drawing/2014/main" id="{639A22EF-2421-41C2-9C34-1D5FE739F9F6}"/>
              </a:ext>
            </a:extLst>
          </p:cNvPr>
          <p:cNvSpPr>
            <a:spLocks noChangeShapeType="1"/>
          </p:cNvSpPr>
          <p:nvPr/>
        </p:nvSpPr>
        <p:spPr bwMode="auto">
          <a:xfrm>
            <a:off x="5764213"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64" name="TextBox 45">
            <a:extLst>
              <a:ext uri="{FF2B5EF4-FFF2-40B4-BE49-F238E27FC236}">
                <a16:creationId xmlns:a16="http://schemas.microsoft.com/office/drawing/2014/main" id="{41BA9CD8-58F7-4308-B743-95E94DEE46B6}"/>
              </a:ext>
            </a:extLst>
          </p:cNvPr>
          <p:cNvSpPr txBox="1">
            <a:spLocks noChangeArrowheads="1"/>
          </p:cNvSpPr>
          <p:nvPr/>
        </p:nvSpPr>
        <p:spPr bwMode="auto">
          <a:xfrm rot="16200000">
            <a:off x="5311776"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18</a:t>
            </a:r>
          </a:p>
        </p:txBody>
      </p:sp>
      <p:cxnSp>
        <p:nvCxnSpPr>
          <p:cNvPr id="600" name="Straight Arrow Connector 599">
            <a:extLst>
              <a:ext uri="{FF2B5EF4-FFF2-40B4-BE49-F238E27FC236}">
                <a16:creationId xmlns:a16="http://schemas.microsoft.com/office/drawing/2014/main" id="{8BD38B6A-628E-4A61-8397-AFBEAE6C44CB}"/>
              </a:ext>
            </a:extLst>
          </p:cNvPr>
          <p:cNvCxnSpPr/>
          <p:nvPr/>
        </p:nvCxnSpPr>
        <p:spPr>
          <a:xfrm flipV="1">
            <a:off x="4151313"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1" name="Straight Arrow Connector 600">
            <a:extLst>
              <a:ext uri="{FF2B5EF4-FFF2-40B4-BE49-F238E27FC236}">
                <a16:creationId xmlns:a16="http://schemas.microsoft.com/office/drawing/2014/main" id="{6BC64D8D-8F19-460C-8DE3-3CFA1278BBAA}"/>
              </a:ext>
            </a:extLst>
          </p:cNvPr>
          <p:cNvCxnSpPr/>
          <p:nvPr/>
        </p:nvCxnSpPr>
        <p:spPr>
          <a:xfrm flipV="1">
            <a:off x="4502150"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2" name="Straight Arrow Connector 601">
            <a:extLst>
              <a:ext uri="{FF2B5EF4-FFF2-40B4-BE49-F238E27FC236}">
                <a16:creationId xmlns:a16="http://schemas.microsoft.com/office/drawing/2014/main" id="{61FBEDD6-551F-4F03-8D48-0389EF42F8A5}"/>
              </a:ext>
            </a:extLst>
          </p:cNvPr>
          <p:cNvCxnSpPr/>
          <p:nvPr/>
        </p:nvCxnSpPr>
        <p:spPr>
          <a:xfrm flipV="1">
            <a:off x="4813300"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3" name="Straight Arrow Connector 602">
            <a:extLst>
              <a:ext uri="{FF2B5EF4-FFF2-40B4-BE49-F238E27FC236}">
                <a16:creationId xmlns:a16="http://schemas.microsoft.com/office/drawing/2014/main" id="{72F9B280-8896-4091-ADFD-A520DD56460F}"/>
              </a:ext>
            </a:extLst>
          </p:cNvPr>
          <p:cNvCxnSpPr/>
          <p:nvPr/>
        </p:nvCxnSpPr>
        <p:spPr>
          <a:xfrm flipV="1">
            <a:off x="5135563"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4" name="Straight Arrow Connector 603">
            <a:extLst>
              <a:ext uri="{FF2B5EF4-FFF2-40B4-BE49-F238E27FC236}">
                <a16:creationId xmlns:a16="http://schemas.microsoft.com/office/drawing/2014/main" id="{59D1E409-82B5-4469-AA9A-A521F1E28104}"/>
              </a:ext>
            </a:extLst>
          </p:cNvPr>
          <p:cNvCxnSpPr/>
          <p:nvPr/>
        </p:nvCxnSpPr>
        <p:spPr>
          <a:xfrm flipV="1">
            <a:off x="5443538"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5" name="Straight Arrow Connector 604">
            <a:extLst>
              <a:ext uri="{FF2B5EF4-FFF2-40B4-BE49-F238E27FC236}">
                <a16:creationId xmlns:a16="http://schemas.microsoft.com/office/drawing/2014/main" id="{7623F992-A0A8-47EB-A6AC-83EBE0A918BD}"/>
              </a:ext>
            </a:extLst>
          </p:cNvPr>
          <p:cNvCxnSpPr/>
          <p:nvPr/>
        </p:nvCxnSpPr>
        <p:spPr>
          <a:xfrm flipV="1">
            <a:off x="5749925"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6" name="Straight Arrow Connector 605">
            <a:extLst>
              <a:ext uri="{FF2B5EF4-FFF2-40B4-BE49-F238E27FC236}">
                <a16:creationId xmlns:a16="http://schemas.microsoft.com/office/drawing/2014/main" id="{E0AE317F-647C-450B-9AAE-DD9AB725EF33}"/>
              </a:ext>
            </a:extLst>
          </p:cNvPr>
          <p:cNvCxnSpPr/>
          <p:nvPr/>
        </p:nvCxnSpPr>
        <p:spPr>
          <a:xfrm flipV="1">
            <a:off x="6056313"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7" name="Straight Arrow Connector 606">
            <a:extLst>
              <a:ext uri="{FF2B5EF4-FFF2-40B4-BE49-F238E27FC236}">
                <a16:creationId xmlns:a16="http://schemas.microsoft.com/office/drawing/2014/main" id="{3816DCED-A855-43C2-B5C2-6B0C7D5C7D27}"/>
              </a:ext>
            </a:extLst>
          </p:cNvPr>
          <p:cNvCxnSpPr/>
          <p:nvPr/>
        </p:nvCxnSpPr>
        <p:spPr>
          <a:xfrm flipV="1">
            <a:off x="6381750"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873" name="Line 13">
            <a:extLst>
              <a:ext uri="{FF2B5EF4-FFF2-40B4-BE49-F238E27FC236}">
                <a16:creationId xmlns:a16="http://schemas.microsoft.com/office/drawing/2014/main" id="{F9864BC3-386E-4558-B5CF-830DEB89BC25}"/>
              </a:ext>
            </a:extLst>
          </p:cNvPr>
          <p:cNvSpPr>
            <a:spLocks noChangeShapeType="1"/>
          </p:cNvSpPr>
          <p:nvPr/>
        </p:nvSpPr>
        <p:spPr bwMode="auto">
          <a:xfrm>
            <a:off x="586105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74" name="TextBox 45">
            <a:extLst>
              <a:ext uri="{FF2B5EF4-FFF2-40B4-BE49-F238E27FC236}">
                <a16:creationId xmlns:a16="http://schemas.microsoft.com/office/drawing/2014/main" id="{B0FB5A18-6012-4199-8703-5C7D1D986012}"/>
              </a:ext>
            </a:extLst>
          </p:cNvPr>
          <p:cNvSpPr txBox="1">
            <a:spLocks noChangeArrowheads="1"/>
          </p:cNvSpPr>
          <p:nvPr/>
        </p:nvSpPr>
        <p:spPr bwMode="auto">
          <a:xfrm rot="16200000">
            <a:off x="5407026"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19</a:t>
            </a:r>
          </a:p>
        </p:txBody>
      </p:sp>
      <p:sp>
        <p:nvSpPr>
          <p:cNvPr id="31875" name="Line 13">
            <a:extLst>
              <a:ext uri="{FF2B5EF4-FFF2-40B4-BE49-F238E27FC236}">
                <a16:creationId xmlns:a16="http://schemas.microsoft.com/office/drawing/2014/main" id="{F1124549-A5DE-4F12-87D4-F296C7E8229F}"/>
              </a:ext>
            </a:extLst>
          </p:cNvPr>
          <p:cNvSpPr>
            <a:spLocks noChangeShapeType="1"/>
          </p:cNvSpPr>
          <p:nvPr/>
        </p:nvSpPr>
        <p:spPr bwMode="auto">
          <a:xfrm>
            <a:off x="595947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76" name="TextBox 45">
            <a:extLst>
              <a:ext uri="{FF2B5EF4-FFF2-40B4-BE49-F238E27FC236}">
                <a16:creationId xmlns:a16="http://schemas.microsoft.com/office/drawing/2014/main" id="{7C61E163-13C2-455A-89F1-8E584FAAFC47}"/>
              </a:ext>
            </a:extLst>
          </p:cNvPr>
          <p:cNvSpPr txBox="1">
            <a:spLocks noChangeArrowheads="1"/>
          </p:cNvSpPr>
          <p:nvPr/>
        </p:nvSpPr>
        <p:spPr bwMode="auto">
          <a:xfrm rot="16200000">
            <a:off x="550386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20</a:t>
            </a:r>
          </a:p>
        </p:txBody>
      </p:sp>
      <p:sp>
        <p:nvSpPr>
          <p:cNvPr id="31877" name="Line 13">
            <a:extLst>
              <a:ext uri="{FF2B5EF4-FFF2-40B4-BE49-F238E27FC236}">
                <a16:creationId xmlns:a16="http://schemas.microsoft.com/office/drawing/2014/main" id="{78933BAF-EE42-4794-8F57-6C302143B7CA}"/>
              </a:ext>
            </a:extLst>
          </p:cNvPr>
          <p:cNvSpPr>
            <a:spLocks noChangeShapeType="1"/>
          </p:cNvSpPr>
          <p:nvPr/>
        </p:nvSpPr>
        <p:spPr bwMode="auto">
          <a:xfrm>
            <a:off x="606425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78" name="TextBox 45">
            <a:extLst>
              <a:ext uri="{FF2B5EF4-FFF2-40B4-BE49-F238E27FC236}">
                <a16:creationId xmlns:a16="http://schemas.microsoft.com/office/drawing/2014/main" id="{925939ED-595F-4B98-9D5B-183152927BEF}"/>
              </a:ext>
            </a:extLst>
          </p:cNvPr>
          <p:cNvSpPr txBox="1">
            <a:spLocks noChangeArrowheads="1"/>
          </p:cNvSpPr>
          <p:nvPr/>
        </p:nvSpPr>
        <p:spPr bwMode="auto">
          <a:xfrm rot="16200000">
            <a:off x="561181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21</a:t>
            </a:r>
          </a:p>
        </p:txBody>
      </p:sp>
      <p:sp>
        <p:nvSpPr>
          <p:cNvPr id="31879" name="Line 13">
            <a:extLst>
              <a:ext uri="{FF2B5EF4-FFF2-40B4-BE49-F238E27FC236}">
                <a16:creationId xmlns:a16="http://schemas.microsoft.com/office/drawing/2014/main" id="{F33C9FF5-9F3C-4657-AA57-940857789BD1}"/>
              </a:ext>
            </a:extLst>
          </p:cNvPr>
          <p:cNvSpPr>
            <a:spLocks noChangeShapeType="1"/>
          </p:cNvSpPr>
          <p:nvPr/>
        </p:nvSpPr>
        <p:spPr bwMode="auto">
          <a:xfrm>
            <a:off x="617537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81" name="Line 13">
            <a:extLst>
              <a:ext uri="{FF2B5EF4-FFF2-40B4-BE49-F238E27FC236}">
                <a16:creationId xmlns:a16="http://schemas.microsoft.com/office/drawing/2014/main" id="{2B40813A-BAE3-4BD6-855D-B45F1FED277A}"/>
              </a:ext>
            </a:extLst>
          </p:cNvPr>
          <p:cNvSpPr>
            <a:spLocks noChangeShapeType="1"/>
          </p:cNvSpPr>
          <p:nvPr/>
        </p:nvSpPr>
        <p:spPr bwMode="auto">
          <a:xfrm>
            <a:off x="627538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82" name="Line 13">
            <a:extLst>
              <a:ext uri="{FF2B5EF4-FFF2-40B4-BE49-F238E27FC236}">
                <a16:creationId xmlns:a16="http://schemas.microsoft.com/office/drawing/2014/main" id="{D2E78EF0-2FD5-43D2-B4F3-2EC53EA577E7}"/>
              </a:ext>
            </a:extLst>
          </p:cNvPr>
          <p:cNvSpPr>
            <a:spLocks noChangeShapeType="1"/>
          </p:cNvSpPr>
          <p:nvPr/>
        </p:nvSpPr>
        <p:spPr bwMode="auto">
          <a:xfrm>
            <a:off x="6386513"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83" name="TextBox 45">
            <a:extLst>
              <a:ext uri="{FF2B5EF4-FFF2-40B4-BE49-F238E27FC236}">
                <a16:creationId xmlns:a16="http://schemas.microsoft.com/office/drawing/2014/main" id="{EAEAC225-3964-4F8F-BC39-A5B4C338FFEE}"/>
              </a:ext>
            </a:extLst>
          </p:cNvPr>
          <p:cNvSpPr txBox="1">
            <a:spLocks noChangeArrowheads="1"/>
          </p:cNvSpPr>
          <p:nvPr/>
        </p:nvSpPr>
        <p:spPr bwMode="auto">
          <a:xfrm rot="16200000">
            <a:off x="59324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24</a:t>
            </a:r>
          </a:p>
        </p:txBody>
      </p:sp>
      <p:sp>
        <p:nvSpPr>
          <p:cNvPr id="31884" name="Line 13">
            <a:extLst>
              <a:ext uri="{FF2B5EF4-FFF2-40B4-BE49-F238E27FC236}">
                <a16:creationId xmlns:a16="http://schemas.microsoft.com/office/drawing/2014/main" id="{121A931A-C470-490C-ABA2-E97A1C0A526A}"/>
              </a:ext>
            </a:extLst>
          </p:cNvPr>
          <p:cNvSpPr>
            <a:spLocks noChangeShapeType="1"/>
          </p:cNvSpPr>
          <p:nvPr/>
        </p:nvSpPr>
        <p:spPr bwMode="auto">
          <a:xfrm>
            <a:off x="649763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85" name="Line 13">
            <a:extLst>
              <a:ext uri="{FF2B5EF4-FFF2-40B4-BE49-F238E27FC236}">
                <a16:creationId xmlns:a16="http://schemas.microsoft.com/office/drawing/2014/main" id="{170E4DBD-E784-408A-8017-A03449598E6E}"/>
              </a:ext>
            </a:extLst>
          </p:cNvPr>
          <p:cNvSpPr>
            <a:spLocks noChangeShapeType="1"/>
          </p:cNvSpPr>
          <p:nvPr/>
        </p:nvSpPr>
        <p:spPr bwMode="auto">
          <a:xfrm>
            <a:off x="659447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86" name="TextBox 45">
            <a:extLst>
              <a:ext uri="{FF2B5EF4-FFF2-40B4-BE49-F238E27FC236}">
                <a16:creationId xmlns:a16="http://schemas.microsoft.com/office/drawing/2014/main" id="{8FF61C59-3652-459D-B786-EB40B42AF76E}"/>
              </a:ext>
            </a:extLst>
          </p:cNvPr>
          <p:cNvSpPr txBox="1">
            <a:spLocks noChangeArrowheads="1"/>
          </p:cNvSpPr>
          <p:nvPr/>
        </p:nvSpPr>
        <p:spPr bwMode="auto">
          <a:xfrm rot="16200000">
            <a:off x="614045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26</a:t>
            </a:r>
          </a:p>
        </p:txBody>
      </p:sp>
      <p:sp>
        <p:nvSpPr>
          <p:cNvPr id="31887" name="Line 13">
            <a:extLst>
              <a:ext uri="{FF2B5EF4-FFF2-40B4-BE49-F238E27FC236}">
                <a16:creationId xmlns:a16="http://schemas.microsoft.com/office/drawing/2014/main" id="{708851FB-62C2-4361-930B-D7EE798F642D}"/>
              </a:ext>
            </a:extLst>
          </p:cNvPr>
          <p:cNvSpPr>
            <a:spLocks noChangeShapeType="1"/>
          </p:cNvSpPr>
          <p:nvPr/>
        </p:nvSpPr>
        <p:spPr bwMode="auto">
          <a:xfrm>
            <a:off x="669925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88" name="TextBox 45">
            <a:extLst>
              <a:ext uri="{FF2B5EF4-FFF2-40B4-BE49-F238E27FC236}">
                <a16:creationId xmlns:a16="http://schemas.microsoft.com/office/drawing/2014/main" id="{F8FA658F-D3D2-4ED9-9409-63F0A9D856FE}"/>
              </a:ext>
            </a:extLst>
          </p:cNvPr>
          <p:cNvSpPr txBox="1">
            <a:spLocks noChangeArrowheads="1"/>
          </p:cNvSpPr>
          <p:nvPr/>
        </p:nvSpPr>
        <p:spPr bwMode="auto">
          <a:xfrm rot="16200000">
            <a:off x="624681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27</a:t>
            </a:r>
          </a:p>
        </p:txBody>
      </p:sp>
      <p:sp>
        <p:nvSpPr>
          <p:cNvPr id="31889" name="Line 13">
            <a:extLst>
              <a:ext uri="{FF2B5EF4-FFF2-40B4-BE49-F238E27FC236}">
                <a16:creationId xmlns:a16="http://schemas.microsoft.com/office/drawing/2014/main" id="{452F5115-DF09-4216-A4C3-C82947375DBF}"/>
              </a:ext>
            </a:extLst>
          </p:cNvPr>
          <p:cNvSpPr>
            <a:spLocks noChangeShapeType="1"/>
          </p:cNvSpPr>
          <p:nvPr/>
        </p:nvSpPr>
        <p:spPr bwMode="auto">
          <a:xfrm>
            <a:off x="68040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90" name="TextBox 45">
            <a:extLst>
              <a:ext uri="{FF2B5EF4-FFF2-40B4-BE49-F238E27FC236}">
                <a16:creationId xmlns:a16="http://schemas.microsoft.com/office/drawing/2014/main" id="{DA02F2A6-2222-4224-918D-02DF7F1BA3C1}"/>
              </a:ext>
            </a:extLst>
          </p:cNvPr>
          <p:cNvSpPr txBox="1">
            <a:spLocks noChangeArrowheads="1"/>
          </p:cNvSpPr>
          <p:nvPr/>
        </p:nvSpPr>
        <p:spPr bwMode="auto">
          <a:xfrm rot="16200000">
            <a:off x="63515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28</a:t>
            </a:r>
          </a:p>
        </p:txBody>
      </p:sp>
      <p:sp>
        <p:nvSpPr>
          <p:cNvPr id="31891" name="Line 13">
            <a:extLst>
              <a:ext uri="{FF2B5EF4-FFF2-40B4-BE49-F238E27FC236}">
                <a16:creationId xmlns:a16="http://schemas.microsoft.com/office/drawing/2014/main" id="{9B96837C-0E68-43CD-B8E3-DA020E4B07BB}"/>
              </a:ext>
            </a:extLst>
          </p:cNvPr>
          <p:cNvSpPr>
            <a:spLocks noChangeShapeType="1"/>
          </p:cNvSpPr>
          <p:nvPr/>
        </p:nvSpPr>
        <p:spPr bwMode="auto">
          <a:xfrm>
            <a:off x="690403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92" name="TextBox 45">
            <a:extLst>
              <a:ext uri="{FF2B5EF4-FFF2-40B4-BE49-F238E27FC236}">
                <a16:creationId xmlns:a16="http://schemas.microsoft.com/office/drawing/2014/main" id="{DB1CFD4D-2E50-4D1A-B5CA-435520C51829}"/>
              </a:ext>
            </a:extLst>
          </p:cNvPr>
          <p:cNvSpPr txBox="1">
            <a:spLocks noChangeArrowheads="1"/>
          </p:cNvSpPr>
          <p:nvPr/>
        </p:nvSpPr>
        <p:spPr bwMode="auto">
          <a:xfrm rot="16200000">
            <a:off x="64531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29</a:t>
            </a:r>
          </a:p>
        </p:txBody>
      </p:sp>
      <p:sp>
        <p:nvSpPr>
          <p:cNvPr id="31893" name="Line 13">
            <a:extLst>
              <a:ext uri="{FF2B5EF4-FFF2-40B4-BE49-F238E27FC236}">
                <a16:creationId xmlns:a16="http://schemas.microsoft.com/office/drawing/2014/main" id="{33D0C4DD-40E2-4AD0-9B1B-BEC36764C79C}"/>
              </a:ext>
            </a:extLst>
          </p:cNvPr>
          <p:cNvSpPr>
            <a:spLocks noChangeShapeType="1"/>
          </p:cNvSpPr>
          <p:nvPr/>
        </p:nvSpPr>
        <p:spPr bwMode="auto">
          <a:xfrm>
            <a:off x="700405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94" name="TextBox 45">
            <a:extLst>
              <a:ext uri="{FF2B5EF4-FFF2-40B4-BE49-F238E27FC236}">
                <a16:creationId xmlns:a16="http://schemas.microsoft.com/office/drawing/2014/main" id="{FFFAEC6A-3F96-41AB-8424-A4BF16AA076D}"/>
              </a:ext>
            </a:extLst>
          </p:cNvPr>
          <p:cNvSpPr txBox="1">
            <a:spLocks noChangeArrowheads="1"/>
          </p:cNvSpPr>
          <p:nvPr/>
        </p:nvSpPr>
        <p:spPr bwMode="auto">
          <a:xfrm rot="16200000">
            <a:off x="655320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30</a:t>
            </a:r>
          </a:p>
        </p:txBody>
      </p:sp>
      <p:sp>
        <p:nvSpPr>
          <p:cNvPr id="31895" name="Line 13">
            <a:extLst>
              <a:ext uri="{FF2B5EF4-FFF2-40B4-BE49-F238E27FC236}">
                <a16:creationId xmlns:a16="http://schemas.microsoft.com/office/drawing/2014/main" id="{EE36595A-05D0-4DDB-BDE6-06FE1A839709}"/>
              </a:ext>
            </a:extLst>
          </p:cNvPr>
          <p:cNvSpPr>
            <a:spLocks noChangeShapeType="1"/>
          </p:cNvSpPr>
          <p:nvPr/>
        </p:nvSpPr>
        <p:spPr bwMode="auto">
          <a:xfrm>
            <a:off x="71215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96" name="TextBox 45">
            <a:extLst>
              <a:ext uri="{FF2B5EF4-FFF2-40B4-BE49-F238E27FC236}">
                <a16:creationId xmlns:a16="http://schemas.microsoft.com/office/drawing/2014/main" id="{0D604967-BE9D-4775-B918-530B3D4F7C35}"/>
              </a:ext>
            </a:extLst>
          </p:cNvPr>
          <p:cNvSpPr txBox="1">
            <a:spLocks noChangeArrowheads="1"/>
          </p:cNvSpPr>
          <p:nvPr/>
        </p:nvSpPr>
        <p:spPr bwMode="auto">
          <a:xfrm rot="16200000">
            <a:off x="666750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31</a:t>
            </a:r>
          </a:p>
        </p:txBody>
      </p:sp>
      <p:sp>
        <p:nvSpPr>
          <p:cNvPr id="31897" name="Line 13">
            <a:extLst>
              <a:ext uri="{FF2B5EF4-FFF2-40B4-BE49-F238E27FC236}">
                <a16:creationId xmlns:a16="http://schemas.microsoft.com/office/drawing/2014/main" id="{DEE936E1-DC3B-4C52-92DC-6835D0E92226}"/>
              </a:ext>
            </a:extLst>
          </p:cNvPr>
          <p:cNvSpPr>
            <a:spLocks noChangeShapeType="1"/>
          </p:cNvSpPr>
          <p:nvPr/>
        </p:nvSpPr>
        <p:spPr bwMode="auto">
          <a:xfrm>
            <a:off x="722630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898" name="TextBox 45">
            <a:extLst>
              <a:ext uri="{FF2B5EF4-FFF2-40B4-BE49-F238E27FC236}">
                <a16:creationId xmlns:a16="http://schemas.microsoft.com/office/drawing/2014/main" id="{AC9E92CC-BDAA-439F-A021-3C2C3E4F9B1E}"/>
              </a:ext>
            </a:extLst>
          </p:cNvPr>
          <p:cNvSpPr txBox="1">
            <a:spLocks noChangeArrowheads="1"/>
          </p:cNvSpPr>
          <p:nvPr/>
        </p:nvSpPr>
        <p:spPr bwMode="auto">
          <a:xfrm rot="16200000">
            <a:off x="677386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32</a:t>
            </a:r>
          </a:p>
        </p:txBody>
      </p:sp>
      <p:sp>
        <p:nvSpPr>
          <p:cNvPr id="31899" name="Line 13">
            <a:extLst>
              <a:ext uri="{FF2B5EF4-FFF2-40B4-BE49-F238E27FC236}">
                <a16:creationId xmlns:a16="http://schemas.microsoft.com/office/drawing/2014/main" id="{CE0B5E98-FF70-413D-B0C6-FD3D77AF74C7}"/>
              </a:ext>
            </a:extLst>
          </p:cNvPr>
          <p:cNvSpPr>
            <a:spLocks noChangeShapeType="1"/>
          </p:cNvSpPr>
          <p:nvPr/>
        </p:nvSpPr>
        <p:spPr bwMode="auto">
          <a:xfrm>
            <a:off x="73374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00" name="TextBox 45">
            <a:extLst>
              <a:ext uri="{FF2B5EF4-FFF2-40B4-BE49-F238E27FC236}">
                <a16:creationId xmlns:a16="http://schemas.microsoft.com/office/drawing/2014/main" id="{9B46424F-E486-43C6-B99C-0C895A34E3D6}"/>
              </a:ext>
            </a:extLst>
          </p:cNvPr>
          <p:cNvSpPr txBox="1">
            <a:spLocks noChangeArrowheads="1"/>
          </p:cNvSpPr>
          <p:nvPr/>
        </p:nvSpPr>
        <p:spPr bwMode="auto">
          <a:xfrm rot="16200000">
            <a:off x="688340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33</a:t>
            </a:r>
          </a:p>
        </p:txBody>
      </p:sp>
      <p:sp>
        <p:nvSpPr>
          <p:cNvPr id="31901" name="Line 13">
            <a:extLst>
              <a:ext uri="{FF2B5EF4-FFF2-40B4-BE49-F238E27FC236}">
                <a16:creationId xmlns:a16="http://schemas.microsoft.com/office/drawing/2014/main" id="{A3C69546-5159-4063-A7E0-F71F6F54302C}"/>
              </a:ext>
            </a:extLst>
          </p:cNvPr>
          <p:cNvSpPr>
            <a:spLocks noChangeShapeType="1"/>
          </p:cNvSpPr>
          <p:nvPr/>
        </p:nvSpPr>
        <p:spPr bwMode="auto">
          <a:xfrm>
            <a:off x="743267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02" name="TextBox 45">
            <a:extLst>
              <a:ext uri="{FF2B5EF4-FFF2-40B4-BE49-F238E27FC236}">
                <a16:creationId xmlns:a16="http://schemas.microsoft.com/office/drawing/2014/main" id="{4DE34508-0EF3-4F93-B31D-39828DD0C0FA}"/>
              </a:ext>
            </a:extLst>
          </p:cNvPr>
          <p:cNvSpPr txBox="1">
            <a:spLocks noChangeArrowheads="1"/>
          </p:cNvSpPr>
          <p:nvPr/>
        </p:nvSpPr>
        <p:spPr bwMode="auto">
          <a:xfrm rot="16200000">
            <a:off x="697865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34</a:t>
            </a:r>
          </a:p>
        </p:txBody>
      </p:sp>
      <p:sp>
        <p:nvSpPr>
          <p:cNvPr id="31903" name="Line 13">
            <a:extLst>
              <a:ext uri="{FF2B5EF4-FFF2-40B4-BE49-F238E27FC236}">
                <a16:creationId xmlns:a16="http://schemas.microsoft.com/office/drawing/2014/main" id="{506C244D-D702-4A2A-9B40-FF102DF97901}"/>
              </a:ext>
            </a:extLst>
          </p:cNvPr>
          <p:cNvSpPr>
            <a:spLocks noChangeShapeType="1"/>
          </p:cNvSpPr>
          <p:nvPr/>
        </p:nvSpPr>
        <p:spPr bwMode="auto">
          <a:xfrm>
            <a:off x="754380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04" name="TextBox 45">
            <a:extLst>
              <a:ext uri="{FF2B5EF4-FFF2-40B4-BE49-F238E27FC236}">
                <a16:creationId xmlns:a16="http://schemas.microsoft.com/office/drawing/2014/main" id="{3B1DCB8E-9879-4286-9D11-9B5262C3711A}"/>
              </a:ext>
            </a:extLst>
          </p:cNvPr>
          <p:cNvSpPr txBox="1">
            <a:spLocks noChangeArrowheads="1"/>
          </p:cNvSpPr>
          <p:nvPr/>
        </p:nvSpPr>
        <p:spPr bwMode="auto">
          <a:xfrm rot="16200000">
            <a:off x="7089776"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35</a:t>
            </a:r>
          </a:p>
        </p:txBody>
      </p:sp>
      <p:sp>
        <p:nvSpPr>
          <p:cNvPr id="31905" name="Line 13">
            <a:extLst>
              <a:ext uri="{FF2B5EF4-FFF2-40B4-BE49-F238E27FC236}">
                <a16:creationId xmlns:a16="http://schemas.microsoft.com/office/drawing/2014/main" id="{97FE935E-F1D7-4CBE-AD2B-A9B58B5CCC2F}"/>
              </a:ext>
            </a:extLst>
          </p:cNvPr>
          <p:cNvSpPr>
            <a:spLocks noChangeShapeType="1"/>
          </p:cNvSpPr>
          <p:nvPr/>
        </p:nvSpPr>
        <p:spPr bwMode="auto">
          <a:xfrm>
            <a:off x="765968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06" name="TextBox 45">
            <a:extLst>
              <a:ext uri="{FF2B5EF4-FFF2-40B4-BE49-F238E27FC236}">
                <a16:creationId xmlns:a16="http://schemas.microsoft.com/office/drawing/2014/main" id="{E695EDB9-20A2-4534-AF8E-E61D88C05BF7}"/>
              </a:ext>
            </a:extLst>
          </p:cNvPr>
          <p:cNvSpPr txBox="1">
            <a:spLocks noChangeArrowheads="1"/>
          </p:cNvSpPr>
          <p:nvPr/>
        </p:nvSpPr>
        <p:spPr bwMode="auto">
          <a:xfrm rot="16200000">
            <a:off x="7204076"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36</a:t>
            </a:r>
          </a:p>
        </p:txBody>
      </p:sp>
      <p:sp>
        <p:nvSpPr>
          <p:cNvPr id="31907" name="Line 13">
            <a:extLst>
              <a:ext uri="{FF2B5EF4-FFF2-40B4-BE49-F238E27FC236}">
                <a16:creationId xmlns:a16="http://schemas.microsoft.com/office/drawing/2014/main" id="{11AA7F48-B304-4A31-854E-7AB51C770A98}"/>
              </a:ext>
            </a:extLst>
          </p:cNvPr>
          <p:cNvSpPr>
            <a:spLocks noChangeShapeType="1"/>
          </p:cNvSpPr>
          <p:nvPr/>
        </p:nvSpPr>
        <p:spPr bwMode="auto">
          <a:xfrm>
            <a:off x="775970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08" name="TextBox 45">
            <a:extLst>
              <a:ext uri="{FF2B5EF4-FFF2-40B4-BE49-F238E27FC236}">
                <a16:creationId xmlns:a16="http://schemas.microsoft.com/office/drawing/2014/main" id="{4FED7167-8D45-4562-807A-E7319FC7B984}"/>
              </a:ext>
            </a:extLst>
          </p:cNvPr>
          <p:cNvSpPr txBox="1">
            <a:spLocks noChangeArrowheads="1"/>
          </p:cNvSpPr>
          <p:nvPr/>
        </p:nvSpPr>
        <p:spPr bwMode="auto">
          <a:xfrm rot="16200000">
            <a:off x="73040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37</a:t>
            </a:r>
          </a:p>
        </p:txBody>
      </p:sp>
      <p:sp>
        <p:nvSpPr>
          <p:cNvPr id="31909" name="Line 13">
            <a:extLst>
              <a:ext uri="{FF2B5EF4-FFF2-40B4-BE49-F238E27FC236}">
                <a16:creationId xmlns:a16="http://schemas.microsoft.com/office/drawing/2014/main" id="{9D149E27-7818-4646-AEE6-DAD594C5E945}"/>
              </a:ext>
            </a:extLst>
          </p:cNvPr>
          <p:cNvSpPr>
            <a:spLocks noChangeShapeType="1"/>
          </p:cNvSpPr>
          <p:nvPr/>
        </p:nvSpPr>
        <p:spPr bwMode="auto">
          <a:xfrm>
            <a:off x="78581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11" name="Line 13">
            <a:extLst>
              <a:ext uri="{FF2B5EF4-FFF2-40B4-BE49-F238E27FC236}">
                <a16:creationId xmlns:a16="http://schemas.microsoft.com/office/drawing/2014/main" id="{3172584B-62DA-47B9-923F-2BCE9746851F}"/>
              </a:ext>
            </a:extLst>
          </p:cNvPr>
          <p:cNvSpPr>
            <a:spLocks noChangeShapeType="1"/>
          </p:cNvSpPr>
          <p:nvPr/>
        </p:nvSpPr>
        <p:spPr bwMode="auto">
          <a:xfrm>
            <a:off x="796607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12" name="TextBox 45">
            <a:extLst>
              <a:ext uri="{FF2B5EF4-FFF2-40B4-BE49-F238E27FC236}">
                <a16:creationId xmlns:a16="http://schemas.microsoft.com/office/drawing/2014/main" id="{FB60D0DE-0322-415C-8002-902CD81D3F5B}"/>
              </a:ext>
            </a:extLst>
          </p:cNvPr>
          <p:cNvSpPr txBox="1">
            <a:spLocks noChangeArrowheads="1"/>
          </p:cNvSpPr>
          <p:nvPr/>
        </p:nvSpPr>
        <p:spPr bwMode="auto">
          <a:xfrm rot="16200000">
            <a:off x="751363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39</a:t>
            </a:r>
          </a:p>
        </p:txBody>
      </p:sp>
      <p:sp>
        <p:nvSpPr>
          <p:cNvPr id="31913" name="Line 13">
            <a:extLst>
              <a:ext uri="{FF2B5EF4-FFF2-40B4-BE49-F238E27FC236}">
                <a16:creationId xmlns:a16="http://schemas.microsoft.com/office/drawing/2014/main" id="{902553BE-7903-478B-9FD9-0BED295168BE}"/>
              </a:ext>
            </a:extLst>
          </p:cNvPr>
          <p:cNvSpPr>
            <a:spLocks noChangeShapeType="1"/>
          </p:cNvSpPr>
          <p:nvPr/>
        </p:nvSpPr>
        <p:spPr bwMode="auto">
          <a:xfrm>
            <a:off x="807085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14" name="TextBox 45">
            <a:extLst>
              <a:ext uri="{FF2B5EF4-FFF2-40B4-BE49-F238E27FC236}">
                <a16:creationId xmlns:a16="http://schemas.microsoft.com/office/drawing/2014/main" id="{AF239621-AD85-4814-ACA6-3F94D1CE3605}"/>
              </a:ext>
            </a:extLst>
          </p:cNvPr>
          <p:cNvSpPr txBox="1">
            <a:spLocks noChangeArrowheads="1"/>
          </p:cNvSpPr>
          <p:nvPr/>
        </p:nvSpPr>
        <p:spPr bwMode="auto">
          <a:xfrm rot="16200000">
            <a:off x="762000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40</a:t>
            </a:r>
          </a:p>
        </p:txBody>
      </p:sp>
      <p:sp>
        <p:nvSpPr>
          <p:cNvPr id="31915" name="Line 13">
            <a:extLst>
              <a:ext uri="{FF2B5EF4-FFF2-40B4-BE49-F238E27FC236}">
                <a16:creationId xmlns:a16="http://schemas.microsoft.com/office/drawing/2014/main" id="{B9493452-414A-4B84-B74C-37F576029189}"/>
              </a:ext>
            </a:extLst>
          </p:cNvPr>
          <p:cNvSpPr>
            <a:spLocks noChangeShapeType="1"/>
          </p:cNvSpPr>
          <p:nvPr/>
        </p:nvSpPr>
        <p:spPr bwMode="auto">
          <a:xfrm>
            <a:off x="81756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16" name="TextBox 45">
            <a:extLst>
              <a:ext uri="{FF2B5EF4-FFF2-40B4-BE49-F238E27FC236}">
                <a16:creationId xmlns:a16="http://schemas.microsoft.com/office/drawing/2014/main" id="{3CBA5D5F-4685-4AAA-88D2-E298C0C4A444}"/>
              </a:ext>
            </a:extLst>
          </p:cNvPr>
          <p:cNvSpPr txBox="1">
            <a:spLocks noChangeArrowheads="1"/>
          </p:cNvSpPr>
          <p:nvPr/>
        </p:nvSpPr>
        <p:spPr bwMode="auto">
          <a:xfrm rot="16200000">
            <a:off x="77231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41</a:t>
            </a:r>
          </a:p>
        </p:txBody>
      </p:sp>
      <p:sp>
        <p:nvSpPr>
          <p:cNvPr id="31917" name="Line 13">
            <a:extLst>
              <a:ext uri="{FF2B5EF4-FFF2-40B4-BE49-F238E27FC236}">
                <a16:creationId xmlns:a16="http://schemas.microsoft.com/office/drawing/2014/main" id="{0CB44B2D-3508-4E0A-8A6A-27F34E1FCBFC}"/>
              </a:ext>
            </a:extLst>
          </p:cNvPr>
          <p:cNvSpPr>
            <a:spLocks noChangeShapeType="1"/>
          </p:cNvSpPr>
          <p:nvPr/>
        </p:nvSpPr>
        <p:spPr bwMode="auto">
          <a:xfrm>
            <a:off x="8274050"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18" name="TextBox 45">
            <a:extLst>
              <a:ext uri="{FF2B5EF4-FFF2-40B4-BE49-F238E27FC236}">
                <a16:creationId xmlns:a16="http://schemas.microsoft.com/office/drawing/2014/main" id="{AE088E74-3C9D-4590-8210-862CE516159D}"/>
              </a:ext>
            </a:extLst>
          </p:cNvPr>
          <p:cNvSpPr txBox="1">
            <a:spLocks noChangeArrowheads="1"/>
          </p:cNvSpPr>
          <p:nvPr/>
        </p:nvSpPr>
        <p:spPr bwMode="auto">
          <a:xfrm rot="16200000">
            <a:off x="781843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42</a:t>
            </a:r>
          </a:p>
        </p:txBody>
      </p:sp>
      <p:sp>
        <p:nvSpPr>
          <p:cNvPr id="31919" name="Line 13">
            <a:extLst>
              <a:ext uri="{FF2B5EF4-FFF2-40B4-BE49-F238E27FC236}">
                <a16:creationId xmlns:a16="http://schemas.microsoft.com/office/drawing/2014/main" id="{CD1C8EB0-687E-4C0F-B8EC-06C82E4E3259}"/>
              </a:ext>
            </a:extLst>
          </p:cNvPr>
          <p:cNvSpPr>
            <a:spLocks noChangeShapeType="1"/>
          </p:cNvSpPr>
          <p:nvPr/>
        </p:nvSpPr>
        <p:spPr bwMode="auto">
          <a:xfrm>
            <a:off x="8374063"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20" name="TextBox 45">
            <a:extLst>
              <a:ext uri="{FF2B5EF4-FFF2-40B4-BE49-F238E27FC236}">
                <a16:creationId xmlns:a16="http://schemas.microsoft.com/office/drawing/2014/main" id="{E2A05B20-5A96-45A6-9EC1-61164158FD72}"/>
              </a:ext>
            </a:extLst>
          </p:cNvPr>
          <p:cNvSpPr txBox="1">
            <a:spLocks noChangeArrowheads="1"/>
          </p:cNvSpPr>
          <p:nvPr/>
        </p:nvSpPr>
        <p:spPr bwMode="auto">
          <a:xfrm rot="16200000">
            <a:off x="791845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43</a:t>
            </a:r>
          </a:p>
        </p:txBody>
      </p:sp>
      <p:sp>
        <p:nvSpPr>
          <p:cNvPr id="31921" name="Line 13">
            <a:extLst>
              <a:ext uri="{FF2B5EF4-FFF2-40B4-BE49-F238E27FC236}">
                <a16:creationId xmlns:a16="http://schemas.microsoft.com/office/drawing/2014/main" id="{386C1450-AF48-4850-BC24-388583C271CA}"/>
              </a:ext>
            </a:extLst>
          </p:cNvPr>
          <p:cNvSpPr>
            <a:spLocks noChangeShapeType="1"/>
          </p:cNvSpPr>
          <p:nvPr/>
        </p:nvSpPr>
        <p:spPr bwMode="auto">
          <a:xfrm>
            <a:off x="84804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22" name="TextBox 45">
            <a:extLst>
              <a:ext uri="{FF2B5EF4-FFF2-40B4-BE49-F238E27FC236}">
                <a16:creationId xmlns:a16="http://schemas.microsoft.com/office/drawing/2014/main" id="{82E56CEF-7EA1-4464-B591-CC309570C17A}"/>
              </a:ext>
            </a:extLst>
          </p:cNvPr>
          <p:cNvSpPr txBox="1">
            <a:spLocks noChangeArrowheads="1"/>
          </p:cNvSpPr>
          <p:nvPr/>
        </p:nvSpPr>
        <p:spPr bwMode="auto">
          <a:xfrm rot="16200000">
            <a:off x="80279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44</a:t>
            </a:r>
          </a:p>
        </p:txBody>
      </p:sp>
      <p:sp>
        <p:nvSpPr>
          <p:cNvPr id="31923" name="Line 13">
            <a:extLst>
              <a:ext uri="{FF2B5EF4-FFF2-40B4-BE49-F238E27FC236}">
                <a16:creationId xmlns:a16="http://schemas.microsoft.com/office/drawing/2014/main" id="{F6714561-A47B-4FD9-BEE6-C316ABF8C376}"/>
              </a:ext>
            </a:extLst>
          </p:cNvPr>
          <p:cNvSpPr>
            <a:spLocks noChangeShapeType="1"/>
          </p:cNvSpPr>
          <p:nvPr/>
        </p:nvSpPr>
        <p:spPr bwMode="auto">
          <a:xfrm>
            <a:off x="8599488"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24" name="TextBox 45">
            <a:extLst>
              <a:ext uri="{FF2B5EF4-FFF2-40B4-BE49-F238E27FC236}">
                <a16:creationId xmlns:a16="http://schemas.microsoft.com/office/drawing/2014/main" id="{5A5AA656-C1A8-4C66-97F8-BF932A72F161}"/>
              </a:ext>
            </a:extLst>
          </p:cNvPr>
          <p:cNvSpPr txBox="1">
            <a:spLocks noChangeArrowheads="1"/>
          </p:cNvSpPr>
          <p:nvPr/>
        </p:nvSpPr>
        <p:spPr bwMode="auto">
          <a:xfrm rot="16200000">
            <a:off x="8145463"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45</a:t>
            </a:r>
          </a:p>
        </p:txBody>
      </p:sp>
      <p:sp>
        <p:nvSpPr>
          <p:cNvPr id="31925" name="Line 13">
            <a:extLst>
              <a:ext uri="{FF2B5EF4-FFF2-40B4-BE49-F238E27FC236}">
                <a16:creationId xmlns:a16="http://schemas.microsoft.com/office/drawing/2014/main" id="{87381FB6-1D06-4B69-ACAA-7D8028565FF8}"/>
              </a:ext>
            </a:extLst>
          </p:cNvPr>
          <p:cNvSpPr>
            <a:spLocks noChangeShapeType="1"/>
          </p:cNvSpPr>
          <p:nvPr/>
        </p:nvSpPr>
        <p:spPr bwMode="auto">
          <a:xfrm>
            <a:off x="86963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26" name="TextBox 45">
            <a:extLst>
              <a:ext uri="{FF2B5EF4-FFF2-40B4-BE49-F238E27FC236}">
                <a16:creationId xmlns:a16="http://schemas.microsoft.com/office/drawing/2014/main" id="{C7FE294E-B86B-4FBB-93C5-5EC90625C222}"/>
              </a:ext>
            </a:extLst>
          </p:cNvPr>
          <p:cNvSpPr txBox="1">
            <a:spLocks noChangeArrowheads="1"/>
          </p:cNvSpPr>
          <p:nvPr/>
        </p:nvSpPr>
        <p:spPr bwMode="auto">
          <a:xfrm rot="16200000">
            <a:off x="824230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46</a:t>
            </a:r>
          </a:p>
        </p:txBody>
      </p:sp>
      <p:sp>
        <p:nvSpPr>
          <p:cNvPr id="31927" name="Line 13">
            <a:extLst>
              <a:ext uri="{FF2B5EF4-FFF2-40B4-BE49-F238E27FC236}">
                <a16:creationId xmlns:a16="http://schemas.microsoft.com/office/drawing/2014/main" id="{62EEAF4D-2E4E-447A-8225-82D7F57E203B}"/>
              </a:ext>
            </a:extLst>
          </p:cNvPr>
          <p:cNvSpPr>
            <a:spLocks noChangeShapeType="1"/>
          </p:cNvSpPr>
          <p:nvPr/>
        </p:nvSpPr>
        <p:spPr bwMode="auto">
          <a:xfrm>
            <a:off x="88106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28" name="TextBox 45">
            <a:extLst>
              <a:ext uri="{FF2B5EF4-FFF2-40B4-BE49-F238E27FC236}">
                <a16:creationId xmlns:a16="http://schemas.microsoft.com/office/drawing/2014/main" id="{81D76988-8F8E-46FD-B02C-C16D63C8BFCE}"/>
              </a:ext>
            </a:extLst>
          </p:cNvPr>
          <p:cNvSpPr txBox="1">
            <a:spLocks noChangeArrowheads="1"/>
          </p:cNvSpPr>
          <p:nvPr/>
        </p:nvSpPr>
        <p:spPr bwMode="auto">
          <a:xfrm rot="16200000">
            <a:off x="83581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47</a:t>
            </a:r>
          </a:p>
        </p:txBody>
      </p:sp>
      <p:sp>
        <p:nvSpPr>
          <p:cNvPr id="664" name="Rectangle 663">
            <a:extLst>
              <a:ext uri="{FF2B5EF4-FFF2-40B4-BE49-F238E27FC236}">
                <a16:creationId xmlns:a16="http://schemas.microsoft.com/office/drawing/2014/main" id="{A24C23A8-8C59-41C9-B942-1335F0A28755}"/>
              </a:ext>
            </a:extLst>
          </p:cNvPr>
          <p:cNvSpPr/>
          <p:nvPr/>
        </p:nvSpPr>
        <p:spPr>
          <a:xfrm>
            <a:off x="8315326" y="5095876"/>
            <a:ext cx="125413" cy="282575"/>
          </a:xfrm>
          <a:prstGeom prst="rect">
            <a:avLst/>
          </a:prstGeom>
          <a:noFill/>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31930" name="Line 13">
            <a:extLst>
              <a:ext uri="{FF2B5EF4-FFF2-40B4-BE49-F238E27FC236}">
                <a16:creationId xmlns:a16="http://schemas.microsoft.com/office/drawing/2014/main" id="{6625ACC9-214E-402F-9165-031063049952}"/>
              </a:ext>
            </a:extLst>
          </p:cNvPr>
          <p:cNvSpPr>
            <a:spLocks noChangeShapeType="1"/>
          </p:cNvSpPr>
          <p:nvPr/>
        </p:nvSpPr>
        <p:spPr bwMode="auto">
          <a:xfrm>
            <a:off x="8899525" y="5100638"/>
            <a:ext cx="0" cy="9366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lIns="102374" tIns="51187" rIns="102374" bIns="511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1931" name="TextBox 45">
            <a:extLst>
              <a:ext uri="{FF2B5EF4-FFF2-40B4-BE49-F238E27FC236}">
                <a16:creationId xmlns:a16="http://schemas.microsoft.com/office/drawing/2014/main" id="{5032478A-85DB-4B83-9EEE-E7DB98120FDC}"/>
              </a:ext>
            </a:extLst>
          </p:cNvPr>
          <p:cNvSpPr txBox="1">
            <a:spLocks noChangeArrowheads="1"/>
          </p:cNvSpPr>
          <p:nvPr/>
        </p:nvSpPr>
        <p:spPr bwMode="auto">
          <a:xfrm rot="16200000">
            <a:off x="8445501" y="5589589"/>
            <a:ext cx="912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48</a:t>
            </a:r>
          </a:p>
        </p:txBody>
      </p:sp>
      <p:sp>
        <p:nvSpPr>
          <p:cNvPr id="31932" name="TextBox 45">
            <a:extLst>
              <a:ext uri="{FF2B5EF4-FFF2-40B4-BE49-F238E27FC236}">
                <a16:creationId xmlns:a16="http://schemas.microsoft.com/office/drawing/2014/main" id="{C3931189-C18D-4831-B24F-DAA0A6BB9324}"/>
              </a:ext>
            </a:extLst>
          </p:cNvPr>
          <p:cNvSpPr txBox="1">
            <a:spLocks noChangeArrowheads="1"/>
          </p:cNvSpPr>
          <p:nvPr/>
        </p:nvSpPr>
        <p:spPr bwMode="auto">
          <a:xfrm rot="16200000">
            <a:off x="85613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49</a:t>
            </a:r>
          </a:p>
        </p:txBody>
      </p:sp>
      <p:sp>
        <p:nvSpPr>
          <p:cNvPr id="31933" name="TextBox 45">
            <a:extLst>
              <a:ext uri="{FF2B5EF4-FFF2-40B4-BE49-F238E27FC236}">
                <a16:creationId xmlns:a16="http://schemas.microsoft.com/office/drawing/2014/main" id="{9FCDA3CD-8E94-4D80-A0D1-4767F4B8274C}"/>
              </a:ext>
            </a:extLst>
          </p:cNvPr>
          <p:cNvSpPr txBox="1">
            <a:spLocks noChangeArrowheads="1"/>
          </p:cNvSpPr>
          <p:nvPr/>
        </p:nvSpPr>
        <p:spPr bwMode="auto">
          <a:xfrm rot="16200000">
            <a:off x="8675688" y="5589588"/>
            <a:ext cx="912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12775">
              <a:spcBef>
                <a:spcPct val="20000"/>
              </a:spcBef>
              <a:buChar char="•"/>
              <a:tabLst>
                <a:tab pos="909638" algn="ctr"/>
                <a:tab pos="1765300" algn="ctr"/>
                <a:tab pos="2616200" algn="ctr"/>
                <a:tab pos="3470275" algn="ctr"/>
                <a:tab pos="4319588" algn="ctr"/>
              </a:tabLst>
              <a:defRPr sz="2400">
                <a:solidFill>
                  <a:schemeClr val="tx1"/>
                </a:solidFill>
                <a:latin typeface="Arial" panose="020B0604020202020204" pitchFamily="34" charset="0"/>
                <a:ea typeface="MS PGothic" panose="020B0600070205080204" pitchFamily="34" charset="-128"/>
              </a:defRPr>
            </a:lvl1pPr>
            <a:lvl2pPr marL="738188" indent="-280988" defTabSz="612775">
              <a:spcBef>
                <a:spcPct val="20000"/>
              </a:spcBef>
              <a:buChar char="–"/>
              <a:tabLst>
                <a:tab pos="909638" algn="ctr"/>
                <a:tab pos="1765300" algn="ctr"/>
                <a:tab pos="2616200" algn="ctr"/>
                <a:tab pos="3470275" algn="ctr"/>
                <a:tab pos="4319588" algn="ctr"/>
              </a:tabLst>
              <a:defRPr sz="2200">
                <a:solidFill>
                  <a:schemeClr val="tx1"/>
                </a:solidFill>
                <a:latin typeface="Arial" panose="020B0604020202020204" pitchFamily="34" charset="0"/>
                <a:ea typeface="MS PGothic" panose="020B0600070205080204" pitchFamily="34" charset="-128"/>
              </a:defRPr>
            </a:lvl2pPr>
            <a:lvl3pPr marL="1136650" indent="-223838" defTabSz="612775">
              <a:spcBef>
                <a:spcPct val="20000"/>
              </a:spcBef>
              <a:buChar char="•"/>
              <a:tabLst>
                <a:tab pos="909638" algn="ctr"/>
                <a:tab pos="1765300" algn="ctr"/>
                <a:tab pos="2616200" algn="ctr"/>
                <a:tab pos="3470275" algn="ctr"/>
                <a:tab pos="4319588" algn="ctr"/>
              </a:tabLst>
              <a:defRPr sz="2000">
                <a:solidFill>
                  <a:schemeClr val="tx1"/>
                </a:solidFill>
                <a:latin typeface="Arial" panose="020B0604020202020204" pitchFamily="34" charset="0"/>
                <a:ea typeface="MS PGothic" panose="020B0600070205080204" pitchFamily="34" charset="-128"/>
              </a:defRPr>
            </a:lvl3pPr>
            <a:lvl4pPr marL="1593850"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4pPr>
            <a:lvl5pPr marL="2049463" indent="-223838" defTabSz="612775">
              <a:spcBef>
                <a:spcPct val="20000"/>
              </a:spcBef>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5pPr>
            <a:lvl6pPr marL="25066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6pPr>
            <a:lvl7pPr marL="29638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7pPr>
            <a:lvl8pPr marL="34210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8pPr>
            <a:lvl9pPr marL="3878263" indent="-223838" defTabSz="612775" eaLnBrk="0" fontAlgn="base" hangingPunct="0">
              <a:spcBef>
                <a:spcPct val="20000"/>
              </a:spcBef>
              <a:spcAft>
                <a:spcPct val="0"/>
              </a:spcAft>
              <a:buChar char="»"/>
              <a:tabLst>
                <a:tab pos="909638" algn="ctr"/>
                <a:tab pos="1765300" algn="ctr"/>
                <a:tab pos="2616200" algn="ctr"/>
                <a:tab pos="3470275" algn="ctr"/>
                <a:tab pos="4319588" algn="ctr"/>
              </a:tabLst>
              <a:defRPr>
                <a:solidFill>
                  <a:schemeClr val="tx1"/>
                </a:solidFill>
                <a:latin typeface="Arial" panose="020B0604020202020204" pitchFamily="34" charset="0"/>
                <a:ea typeface="MS PGothic" panose="020B0600070205080204" pitchFamily="34" charset="-128"/>
              </a:defRPr>
            </a:lvl9pPr>
          </a:lstStyle>
          <a:p>
            <a:pPr marL="0" marR="0" lvl="0" indent="0" algn="r" defTabSz="612775" rtl="0" eaLnBrk="1" fontAlgn="base" latinLnBrk="0" hangingPunct="1">
              <a:lnSpc>
                <a:spcPct val="100000"/>
              </a:lnSpc>
              <a:spcBef>
                <a:spcPct val="0"/>
              </a:spcBef>
              <a:spcAft>
                <a:spcPct val="0"/>
              </a:spcAft>
              <a:buClrTx/>
              <a:buSzTx/>
              <a:buFontTx/>
              <a:buNone/>
              <a:tabLst>
                <a:tab pos="909638" algn="ctr"/>
                <a:tab pos="1765300" algn="ctr"/>
                <a:tab pos="2616200" algn="ctr"/>
                <a:tab pos="3470275" algn="ctr"/>
                <a:tab pos="4319588" algn="ctr"/>
              </a:tabLst>
              <a:defRPr/>
            </a:pPr>
            <a:r>
              <a:rPr kumimoji="0" lang="en-GB" altLang="en-US" sz="1000" i="0" u="none" strike="noStrike" kern="1200" cap="none" spc="0" normalizeH="0" baseline="0" noProof="0" dirty="0">
                <a:ln>
                  <a:noFill/>
                </a:ln>
                <a:solidFill>
                  <a:srgbClr val="080808"/>
                </a:solidFill>
                <a:effectLst/>
                <a:uLnTx/>
                <a:uFillTx/>
                <a:latin typeface="Calibri" panose="020F0502020204030204" pitchFamily="34" charset="0"/>
                <a:cs typeface="Calibri" panose="020F0502020204030204" pitchFamily="34" charset="0"/>
              </a:rPr>
              <a:t>50</a:t>
            </a:r>
          </a:p>
        </p:txBody>
      </p:sp>
      <p:cxnSp>
        <p:nvCxnSpPr>
          <p:cNvPr id="669" name="Straight Arrow Connector 668">
            <a:extLst>
              <a:ext uri="{FF2B5EF4-FFF2-40B4-BE49-F238E27FC236}">
                <a16:creationId xmlns:a16="http://schemas.microsoft.com/office/drawing/2014/main" id="{A82EED5B-4733-4EAF-B43F-D89D7AC8D78F}"/>
              </a:ext>
            </a:extLst>
          </p:cNvPr>
          <p:cNvCxnSpPr/>
          <p:nvPr/>
        </p:nvCxnSpPr>
        <p:spPr>
          <a:xfrm flipV="1">
            <a:off x="6732588"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0" name="Straight Arrow Connector 669">
            <a:extLst>
              <a:ext uri="{FF2B5EF4-FFF2-40B4-BE49-F238E27FC236}">
                <a16:creationId xmlns:a16="http://schemas.microsoft.com/office/drawing/2014/main" id="{64D296D3-13DB-49AE-AF35-31292E462755}"/>
              </a:ext>
            </a:extLst>
          </p:cNvPr>
          <p:cNvCxnSpPr/>
          <p:nvPr/>
        </p:nvCxnSpPr>
        <p:spPr>
          <a:xfrm flipV="1">
            <a:off x="7054850"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1" name="Straight Arrow Connector 670">
            <a:extLst>
              <a:ext uri="{FF2B5EF4-FFF2-40B4-BE49-F238E27FC236}">
                <a16:creationId xmlns:a16="http://schemas.microsoft.com/office/drawing/2014/main" id="{B0DF9152-2415-4F51-A0A9-9F658AC99EB4}"/>
              </a:ext>
            </a:extLst>
          </p:cNvPr>
          <p:cNvCxnSpPr/>
          <p:nvPr/>
        </p:nvCxnSpPr>
        <p:spPr>
          <a:xfrm flipV="1">
            <a:off x="7383463"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2" name="Straight Arrow Connector 671">
            <a:extLst>
              <a:ext uri="{FF2B5EF4-FFF2-40B4-BE49-F238E27FC236}">
                <a16:creationId xmlns:a16="http://schemas.microsoft.com/office/drawing/2014/main" id="{6458F62F-84B1-4601-B530-8089F9EF00AF}"/>
              </a:ext>
            </a:extLst>
          </p:cNvPr>
          <p:cNvCxnSpPr/>
          <p:nvPr/>
        </p:nvCxnSpPr>
        <p:spPr>
          <a:xfrm flipV="1">
            <a:off x="7651750"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34751CB9-E7CC-4E69-AF49-9486E3F381CC}"/>
              </a:ext>
            </a:extLst>
          </p:cNvPr>
          <p:cNvCxnSpPr/>
          <p:nvPr/>
        </p:nvCxnSpPr>
        <p:spPr>
          <a:xfrm flipV="1">
            <a:off x="7953375" y="4879975"/>
            <a:ext cx="0" cy="19050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a:extLst>
              <a:ext uri="{FF2B5EF4-FFF2-40B4-BE49-F238E27FC236}">
                <a16:creationId xmlns:a16="http://schemas.microsoft.com/office/drawing/2014/main" id="{DEB94CD2-5C13-44A1-8422-72CEAA74AF2F}"/>
              </a:ext>
            </a:extLst>
          </p:cNvPr>
          <p:cNvCxnSpPr/>
          <p:nvPr/>
        </p:nvCxnSpPr>
        <p:spPr>
          <a:xfrm flipV="1">
            <a:off x="8274050" y="4883150"/>
            <a:ext cx="0" cy="19208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5" name="Straight Arrow Connector 674">
            <a:extLst>
              <a:ext uri="{FF2B5EF4-FFF2-40B4-BE49-F238E27FC236}">
                <a16:creationId xmlns:a16="http://schemas.microsoft.com/office/drawing/2014/main" id="{28898F30-8F18-4F0F-B8AE-824FB9861B14}"/>
              </a:ext>
            </a:extLst>
          </p:cNvPr>
          <p:cNvCxnSpPr/>
          <p:nvPr/>
        </p:nvCxnSpPr>
        <p:spPr>
          <a:xfrm flipV="1">
            <a:off x="8589963" y="4883150"/>
            <a:ext cx="0" cy="19208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6" name="Straight Arrow Connector 675">
            <a:extLst>
              <a:ext uri="{FF2B5EF4-FFF2-40B4-BE49-F238E27FC236}">
                <a16:creationId xmlns:a16="http://schemas.microsoft.com/office/drawing/2014/main" id="{B91CCC94-531A-454E-B144-2CF235FC1177}"/>
              </a:ext>
            </a:extLst>
          </p:cNvPr>
          <p:cNvCxnSpPr/>
          <p:nvPr/>
        </p:nvCxnSpPr>
        <p:spPr>
          <a:xfrm flipV="1">
            <a:off x="9028113" y="4883150"/>
            <a:ext cx="0" cy="19208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7" name="Oval 676">
            <a:extLst>
              <a:ext uri="{FF2B5EF4-FFF2-40B4-BE49-F238E27FC236}">
                <a16:creationId xmlns:a16="http://schemas.microsoft.com/office/drawing/2014/main" id="{5789045D-94A5-46B2-9570-BE606B5494DF}"/>
              </a:ext>
            </a:extLst>
          </p:cNvPr>
          <p:cNvSpPr/>
          <p:nvPr/>
        </p:nvSpPr>
        <p:spPr>
          <a:xfrm>
            <a:off x="3835400" y="2182814"/>
            <a:ext cx="82550" cy="84137"/>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678" name="Oval 677">
            <a:extLst>
              <a:ext uri="{FF2B5EF4-FFF2-40B4-BE49-F238E27FC236}">
                <a16:creationId xmlns:a16="http://schemas.microsoft.com/office/drawing/2014/main" id="{14DE2F63-DBEB-482A-B0B5-9F4BD49E86BB}"/>
              </a:ext>
            </a:extLst>
          </p:cNvPr>
          <p:cNvSpPr/>
          <p:nvPr/>
        </p:nvSpPr>
        <p:spPr>
          <a:xfrm>
            <a:off x="3714750" y="2297114"/>
            <a:ext cx="84138" cy="84137"/>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679" name="Oval 678">
            <a:extLst>
              <a:ext uri="{FF2B5EF4-FFF2-40B4-BE49-F238E27FC236}">
                <a16:creationId xmlns:a16="http://schemas.microsoft.com/office/drawing/2014/main" id="{FB1B2CCB-C5BE-4321-94AB-CB968302FCE0}"/>
              </a:ext>
            </a:extLst>
          </p:cNvPr>
          <p:cNvSpPr/>
          <p:nvPr/>
        </p:nvSpPr>
        <p:spPr>
          <a:xfrm>
            <a:off x="3598864" y="2527300"/>
            <a:ext cx="84137" cy="84138"/>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sp>
        <p:nvSpPr>
          <p:cNvPr id="680" name="Oval 679">
            <a:extLst>
              <a:ext uri="{FF2B5EF4-FFF2-40B4-BE49-F238E27FC236}">
                <a16:creationId xmlns:a16="http://schemas.microsoft.com/office/drawing/2014/main" id="{EF29CFC2-3467-4C67-A424-BF5ADB6A0DB6}"/>
              </a:ext>
            </a:extLst>
          </p:cNvPr>
          <p:cNvSpPr/>
          <p:nvPr/>
        </p:nvSpPr>
        <p:spPr>
          <a:xfrm>
            <a:off x="3484564" y="2413000"/>
            <a:ext cx="84137" cy="84138"/>
          </a:xfrm>
          <a:prstGeom prst="ellipse">
            <a:avLst/>
          </a:prstGeom>
          <a:solidFill>
            <a:schemeClr val="accent1"/>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102374" tIns="51187" rIns="102374" bIns="5118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0" i="0" u="none" strike="noStrike" kern="1200" cap="none" spc="0" normalizeH="0" baseline="0" noProof="0" dirty="0">
              <a:ln>
                <a:noFill/>
              </a:ln>
              <a:solidFill>
                <a:srgbClr val="080808"/>
              </a:solidFill>
              <a:effectLst/>
              <a:uLnTx/>
              <a:uFillTx/>
              <a:latin typeface="Calibri" panose="020F0502020204030204" pitchFamily="34" charset="0"/>
              <a:ea typeface="ＭＳ Ｐゴシック"/>
              <a:cs typeface="Calibri" panose="020F0502020204030204" pitchFamily="34" charset="0"/>
            </a:endParaRPr>
          </a:p>
        </p:txBody>
      </p:sp>
      <p:cxnSp>
        <p:nvCxnSpPr>
          <p:cNvPr id="4" name="Straight Arrow Connector 3">
            <a:extLst>
              <a:ext uri="{FF2B5EF4-FFF2-40B4-BE49-F238E27FC236}">
                <a16:creationId xmlns:a16="http://schemas.microsoft.com/office/drawing/2014/main" id="{F35D3F4C-F4D3-4FF0-B056-5A7F3F45B43B}"/>
              </a:ext>
            </a:extLst>
          </p:cNvPr>
          <p:cNvCxnSpPr/>
          <p:nvPr/>
        </p:nvCxnSpPr>
        <p:spPr bwMode="auto">
          <a:xfrm flipH="1">
            <a:off x="9529763" y="2424325"/>
            <a:ext cx="882651" cy="539752"/>
          </a:xfrm>
          <a:prstGeom prst="straightConnector1">
            <a:avLst/>
          </a:prstGeom>
          <a:solidFill>
            <a:schemeClr val="accent1"/>
          </a:solidFill>
          <a:ln w="381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Slide Number Placeholder 12">
            <a:extLst>
              <a:ext uri="{FF2B5EF4-FFF2-40B4-BE49-F238E27FC236}">
                <a16:creationId xmlns:a16="http://schemas.microsoft.com/office/drawing/2014/main" id="{344698AD-2B44-E545-AF85-719CB77F40C0}"/>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6E1D6-7AF4-4515-B6A4-6917B292776E}"/>
              </a:ext>
            </a:extLst>
          </p:cNvPr>
          <p:cNvSpPr>
            <a:spLocks noGrp="1"/>
          </p:cNvSpPr>
          <p:nvPr>
            <p:ph sz="quarter" idx="16"/>
          </p:nvPr>
        </p:nvSpPr>
        <p:spPr>
          <a:xfrm>
            <a:off x="620184" y="2132856"/>
            <a:ext cx="5186755" cy="787783"/>
          </a:xfrm>
        </p:spPr>
        <p:txBody>
          <a:bodyPr/>
          <a:lstStyle/>
          <a:p>
            <a:pPr>
              <a:spcBef>
                <a:spcPts val="900"/>
              </a:spcBef>
            </a:pPr>
            <a:r>
              <a:rPr lang="en-US" altLang="en-US" dirty="0"/>
              <a:t>No difference in overall survival</a:t>
            </a:r>
          </a:p>
          <a:p>
            <a:pPr>
              <a:spcBef>
                <a:spcPts val="900"/>
              </a:spcBef>
            </a:pPr>
            <a:r>
              <a:rPr lang="en-US" altLang="en-US" dirty="0"/>
              <a:t>Higher rate of grade 3–5 AEs</a:t>
            </a:r>
          </a:p>
        </p:txBody>
      </p:sp>
      <p:sp>
        <p:nvSpPr>
          <p:cNvPr id="4" name="Text Placeholder 3">
            <a:extLst>
              <a:ext uri="{FF2B5EF4-FFF2-40B4-BE49-F238E27FC236}">
                <a16:creationId xmlns:a16="http://schemas.microsoft.com/office/drawing/2014/main" id="{3581E8F4-3720-4A22-9B8D-C3F2BC2D9E66}"/>
              </a:ext>
            </a:extLst>
          </p:cNvPr>
          <p:cNvSpPr>
            <a:spLocks noGrp="1"/>
          </p:cNvSpPr>
          <p:nvPr>
            <p:ph type="body" sz="quarter" idx="18"/>
          </p:nvPr>
        </p:nvSpPr>
        <p:spPr/>
        <p:txBody>
          <a:bodyPr/>
          <a:lstStyle/>
          <a:p>
            <a:r>
              <a:rPr lang="en-US" altLang="en-US" dirty="0"/>
              <a:t>Neoadjuvant: intense adt prior to RP</a:t>
            </a:r>
            <a:r>
              <a:rPr lang="en-US" altLang="en-US" baseline="30000" dirty="0"/>
              <a:t>2</a:t>
            </a:r>
          </a:p>
          <a:p>
            <a:pPr algn="ctr"/>
            <a:endParaRPr lang="en-GB" dirty="0"/>
          </a:p>
        </p:txBody>
      </p:sp>
      <p:sp>
        <p:nvSpPr>
          <p:cNvPr id="5" name="Text Placeholder 4">
            <a:extLst>
              <a:ext uri="{FF2B5EF4-FFF2-40B4-BE49-F238E27FC236}">
                <a16:creationId xmlns:a16="http://schemas.microsoft.com/office/drawing/2014/main" id="{D0AA579A-D207-461B-B3B1-FE4CD9B7E8C9}"/>
              </a:ext>
            </a:extLst>
          </p:cNvPr>
          <p:cNvSpPr>
            <a:spLocks noGrp="1"/>
          </p:cNvSpPr>
          <p:nvPr>
            <p:ph type="body" sz="quarter" idx="19"/>
          </p:nvPr>
        </p:nvSpPr>
        <p:spPr/>
        <p:txBody>
          <a:bodyPr>
            <a:normAutofit/>
          </a:bodyPr>
          <a:lstStyle/>
          <a:p>
            <a:r>
              <a:rPr lang="en-US" altLang="en-US" dirty="0"/>
              <a:t>ALLIANCE A031201 trial</a:t>
            </a:r>
            <a:br>
              <a:rPr lang="en-US" altLang="en-US" dirty="0"/>
            </a:br>
            <a:r>
              <a:rPr lang="en-US" altLang="en-US" dirty="0"/>
              <a:t>enzalutamide ± abiraterone in </a:t>
            </a:r>
            <a:r>
              <a:rPr lang="en-US" altLang="en-US" cap="none" dirty="0"/>
              <a:t>m</a:t>
            </a:r>
            <a:r>
              <a:rPr lang="en-US" altLang="en-US" dirty="0"/>
              <a:t>CRPC</a:t>
            </a:r>
            <a:r>
              <a:rPr lang="en-US" altLang="en-US" baseline="30000" dirty="0"/>
              <a:t>1</a:t>
            </a:r>
          </a:p>
        </p:txBody>
      </p:sp>
      <p:sp>
        <p:nvSpPr>
          <p:cNvPr id="6" name="Title 5">
            <a:extLst>
              <a:ext uri="{FF2B5EF4-FFF2-40B4-BE49-F238E27FC236}">
                <a16:creationId xmlns:a16="http://schemas.microsoft.com/office/drawing/2014/main" id="{2E5AAB6F-6DC7-4C7C-9D5C-C48B6588DFC2}"/>
              </a:ext>
            </a:extLst>
          </p:cNvPr>
          <p:cNvSpPr>
            <a:spLocks noGrp="1"/>
          </p:cNvSpPr>
          <p:nvPr>
            <p:ph type="title"/>
          </p:nvPr>
        </p:nvSpPr>
        <p:spPr/>
        <p:txBody>
          <a:bodyPr/>
          <a:lstStyle/>
          <a:p>
            <a:r>
              <a:rPr lang="en-US" altLang="en-US" dirty="0"/>
              <a:t>Combinations have not been successful</a:t>
            </a:r>
            <a:endParaRPr lang="en-GB" dirty="0"/>
          </a:p>
        </p:txBody>
      </p:sp>
      <p:sp>
        <p:nvSpPr>
          <p:cNvPr id="7" name="Slide Number Placeholder 6">
            <a:extLst>
              <a:ext uri="{FF2B5EF4-FFF2-40B4-BE49-F238E27FC236}">
                <a16:creationId xmlns:a16="http://schemas.microsoft.com/office/drawing/2014/main" id="{977DF546-3CC8-484D-A810-B4B16B0B9125}"/>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8" name="Content Placeholder 7">
            <a:extLst>
              <a:ext uri="{FF2B5EF4-FFF2-40B4-BE49-F238E27FC236}">
                <a16:creationId xmlns:a16="http://schemas.microsoft.com/office/drawing/2014/main" id="{9509FF8D-F3BB-472C-A159-725DCF6D7E7F}"/>
              </a:ext>
            </a:extLst>
          </p:cNvPr>
          <p:cNvSpPr>
            <a:spLocks noGrp="1"/>
          </p:cNvSpPr>
          <p:nvPr>
            <p:ph sz="quarter" idx="15"/>
          </p:nvPr>
        </p:nvSpPr>
        <p:spPr>
          <a:xfrm>
            <a:off x="620184" y="6142341"/>
            <a:ext cx="10492102" cy="710663"/>
          </a:xfrm>
        </p:spPr>
        <p:txBody>
          <a:bodyPr/>
          <a:lstStyle/>
          <a:p>
            <a:pPr>
              <a:spcBef>
                <a:spcPts val="0"/>
              </a:spcBef>
              <a:spcAft>
                <a:spcPts val="300"/>
              </a:spcAft>
            </a:pPr>
            <a:r>
              <a:rPr lang="en-GB" sz="1100" dirty="0"/>
              <a:t>AAP, abiraterone acetate + prednisone; ADT, androgen deprivation therapy; AE, adverse event; APAL, abiraterone, prednisone, apalutamide, leuprolide; APL, abiraterone, prednisone, leuprolide; CI, confidence interval; enza, enzalutamide; HR, hazard ratio; LHRH, luteinizing hormone-releasing hormone; mCRPC, metastatic castration-resistant prostate cancer; MRD, minimum residual disease; pCR, pathologic complete response; RP, radical prostatectomy</a:t>
            </a:r>
          </a:p>
          <a:p>
            <a:pPr>
              <a:spcBef>
                <a:spcPts val="0"/>
              </a:spcBef>
              <a:spcAft>
                <a:spcPts val="300"/>
              </a:spcAft>
            </a:pPr>
            <a:r>
              <a:rPr lang="en-GB" sz="1100" dirty="0"/>
              <a:t>1. </a:t>
            </a:r>
            <a:r>
              <a:rPr lang="en-US" altLang="en-US" sz="1100" noProof="0" dirty="0"/>
              <a:t>Morris MJ, et al. </a:t>
            </a:r>
            <a:r>
              <a:rPr lang="en-US" sz="1100" dirty="0"/>
              <a:t>J Clin Oncol. 2019;37(15 suppl):5008; 2. </a:t>
            </a:r>
            <a:r>
              <a:rPr lang="en-US" altLang="en-US" sz="1100" noProof="0" dirty="0"/>
              <a:t>McKay RR, et al. </a:t>
            </a:r>
            <a:r>
              <a:rPr lang="en-US" sz="1100" dirty="0"/>
              <a:t>J Clin Oncol. 2020;38(15 suppl):5503</a:t>
            </a:r>
            <a:endParaRPr lang="en-GB" sz="1100" dirty="0"/>
          </a:p>
        </p:txBody>
      </p:sp>
      <p:sp>
        <p:nvSpPr>
          <p:cNvPr id="18" name="Content Placeholder 1">
            <a:extLst>
              <a:ext uri="{FF2B5EF4-FFF2-40B4-BE49-F238E27FC236}">
                <a16:creationId xmlns:a16="http://schemas.microsoft.com/office/drawing/2014/main" id="{04756E6F-AE5E-40EA-9F73-453519F21007}"/>
              </a:ext>
            </a:extLst>
          </p:cNvPr>
          <p:cNvSpPr txBox="1">
            <a:spLocks/>
          </p:cNvSpPr>
          <p:nvPr/>
        </p:nvSpPr>
        <p:spPr>
          <a:xfrm>
            <a:off x="6128830" y="2132856"/>
            <a:ext cx="5263019" cy="972108"/>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dirty="0"/>
              <a:t>LHRH + abiraterone + apalutamide no better than LHRH + abiraterone (pathologic response)</a:t>
            </a:r>
          </a:p>
          <a:p>
            <a:pPr marL="0" indent="0">
              <a:buNone/>
            </a:pPr>
            <a:endParaRPr lang="en-GB" dirty="0"/>
          </a:p>
        </p:txBody>
      </p:sp>
      <p:sp>
        <p:nvSpPr>
          <p:cNvPr id="22" name="TextBox 21">
            <a:extLst>
              <a:ext uri="{FF2B5EF4-FFF2-40B4-BE49-F238E27FC236}">
                <a16:creationId xmlns:a16="http://schemas.microsoft.com/office/drawing/2014/main" id="{71118344-BEC9-491C-9B42-6F2D65AC651E}"/>
              </a:ext>
            </a:extLst>
          </p:cNvPr>
          <p:cNvSpPr txBox="1"/>
          <p:nvPr/>
        </p:nvSpPr>
        <p:spPr>
          <a:xfrm>
            <a:off x="627846" y="5850590"/>
            <a:ext cx="2132956" cy="261610"/>
          </a:xfrm>
          <a:prstGeom prst="rect">
            <a:avLst/>
          </a:prstGeom>
          <a:noFill/>
        </p:spPr>
        <p:txBody>
          <a:bodyPr wrap="none" rIns="0" rtlCol="0">
            <a:spAutoFit/>
          </a:bodyPr>
          <a:lstStyle/>
          <a:p>
            <a:r>
              <a:rPr lang="en-GB" sz="1100" dirty="0">
                <a:solidFill>
                  <a:srgbClr val="5D8298"/>
                </a:solidFill>
                <a:latin typeface="Calibri" panose="020F0502020204030204" pitchFamily="34" charset="0"/>
                <a:cs typeface="Calibri" panose="020F0502020204030204" pitchFamily="34" charset="0"/>
              </a:rPr>
              <a:t>Figure taken from oral presentation</a:t>
            </a:r>
          </a:p>
        </p:txBody>
      </p:sp>
      <p:graphicFrame>
        <p:nvGraphicFramePr>
          <p:cNvPr id="29" name="Table 28">
            <a:extLst>
              <a:ext uri="{FF2B5EF4-FFF2-40B4-BE49-F238E27FC236}">
                <a16:creationId xmlns:a16="http://schemas.microsoft.com/office/drawing/2014/main" id="{E8001695-52BC-AE41-BF90-E8693AF1842B}"/>
              </a:ext>
            </a:extLst>
          </p:cNvPr>
          <p:cNvGraphicFramePr>
            <a:graphicFrameLocks noGrp="1"/>
          </p:cNvGraphicFramePr>
          <p:nvPr>
            <p:extLst>
              <p:ext uri="{D42A27DB-BD31-4B8C-83A1-F6EECF244321}">
                <p14:modId xmlns:p14="http://schemas.microsoft.com/office/powerpoint/2010/main" val="1301886892"/>
              </p:ext>
            </p:extLst>
          </p:nvPr>
        </p:nvGraphicFramePr>
        <p:xfrm>
          <a:off x="6416984" y="3176972"/>
          <a:ext cx="4830944" cy="1737360"/>
        </p:xfrm>
        <a:graphic>
          <a:graphicData uri="http://schemas.openxmlformats.org/drawingml/2006/table">
            <a:tbl>
              <a:tblPr firstRow="1" bandRow="1">
                <a:tableStyleId>{5C22544A-7EE6-4342-B048-85BDC9FD1C3A}</a:tableStyleId>
              </a:tblPr>
              <a:tblGrid>
                <a:gridCol w="1758674">
                  <a:extLst>
                    <a:ext uri="{9D8B030D-6E8A-4147-A177-3AD203B41FA5}">
                      <a16:colId xmlns:a16="http://schemas.microsoft.com/office/drawing/2014/main" val="3431082197"/>
                    </a:ext>
                  </a:extLst>
                </a:gridCol>
                <a:gridCol w="1536135">
                  <a:extLst>
                    <a:ext uri="{9D8B030D-6E8A-4147-A177-3AD203B41FA5}">
                      <a16:colId xmlns:a16="http://schemas.microsoft.com/office/drawing/2014/main" val="3654285202"/>
                    </a:ext>
                  </a:extLst>
                </a:gridCol>
                <a:gridCol w="1536135">
                  <a:extLst>
                    <a:ext uri="{9D8B030D-6E8A-4147-A177-3AD203B41FA5}">
                      <a16:colId xmlns:a16="http://schemas.microsoft.com/office/drawing/2014/main" val="3166091483"/>
                    </a:ext>
                  </a:extLst>
                </a:gridCol>
              </a:tblGrid>
              <a:tr h="350458">
                <a:tc>
                  <a:txBody>
                    <a:bodyPr/>
                    <a:lstStyle/>
                    <a:p>
                      <a:endParaRPr lang="en-US" sz="1400" dirty="0"/>
                    </a:p>
                  </a:txBody>
                  <a:tcPr/>
                </a:tc>
                <a:tc>
                  <a:txBody>
                    <a:bodyPr/>
                    <a:lstStyle/>
                    <a:p>
                      <a:pPr algn="ctr"/>
                      <a:r>
                        <a:rPr lang="en-US" sz="1400" dirty="0"/>
                        <a:t>APL</a:t>
                      </a:r>
                      <a:br>
                        <a:rPr lang="en-US" sz="1400" dirty="0"/>
                      </a:br>
                      <a:r>
                        <a:rPr lang="en-US" sz="1400" dirty="0"/>
                        <a:t>(n = 59)</a:t>
                      </a:r>
                    </a:p>
                  </a:txBody>
                  <a:tcPr/>
                </a:tc>
                <a:tc>
                  <a:txBody>
                    <a:bodyPr/>
                    <a:lstStyle/>
                    <a:p>
                      <a:pPr algn="ctr"/>
                      <a:r>
                        <a:rPr lang="en-US" sz="1400" dirty="0"/>
                        <a:t>APAL</a:t>
                      </a:r>
                      <a:br>
                        <a:rPr lang="en-US" sz="1400" dirty="0"/>
                      </a:br>
                      <a:r>
                        <a:rPr lang="en-US" sz="1400" dirty="0"/>
                        <a:t>(n = 55)</a:t>
                      </a:r>
                    </a:p>
                  </a:txBody>
                  <a:tcPr/>
                </a:tc>
                <a:extLst>
                  <a:ext uri="{0D108BD9-81ED-4DB2-BD59-A6C34878D82A}">
                    <a16:rowId xmlns:a16="http://schemas.microsoft.com/office/drawing/2014/main" val="2966158706"/>
                  </a:ext>
                </a:extLst>
              </a:tr>
              <a:tr h="25081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Pathologic response, n (%)</a:t>
                      </a:r>
                    </a:p>
                  </a:txBody>
                  <a:tcPr/>
                </a:tc>
                <a:tc hMerge="1">
                  <a:txBody>
                    <a:bodyPr/>
                    <a:lstStyle/>
                    <a:p>
                      <a:pPr marL="266700" indent="0" algn="l">
                        <a:tabLst/>
                      </a:pPr>
                      <a:endParaRPr lang="en-US" sz="1400" dirty="0"/>
                    </a:p>
                  </a:txBody>
                  <a:tcPr/>
                </a:tc>
                <a:tc hMerge="1">
                  <a:txBody>
                    <a:bodyPr/>
                    <a:lstStyle/>
                    <a:p>
                      <a:pPr marL="266700" indent="0" algn="l">
                        <a:tabLst/>
                      </a:pPr>
                      <a:endParaRPr lang="en-US" sz="1400" dirty="0"/>
                    </a:p>
                  </a:txBody>
                  <a:tcPr marL="90000"/>
                </a:tc>
                <a:extLst>
                  <a:ext uri="{0D108BD9-81ED-4DB2-BD59-A6C34878D82A}">
                    <a16:rowId xmlns:a16="http://schemas.microsoft.com/office/drawing/2014/main" val="2273124243"/>
                  </a:ext>
                </a:extLst>
              </a:tr>
              <a:tr h="2508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pCR</a:t>
                      </a:r>
                    </a:p>
                  </a:txBody>
                  <a:tcPr/>
                </a:tc>
                <a:tc>
                  <a:txBody>
                    <a:bodyPr/>
                    <a:lstStyle/>
                    <a:p>
                      <a:pPr marL="53340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6 (10)</a:t>
                      </a:r>
                    </a:p>
                  </a:txBody>
                  <a:tcPr/>
                </a:tc>
                <a:tc>
                  <a:txBody>
                    <a:bodyPr/>
                    <a:lstStyle/>
                    <a:p>
                      <a:pPr marL="492125" marR="0" lvl="0" indent="0" algn="l" defTabSz="457200" rtl="0" eaLnBrk="1" fontAlgn="auto" latinLnBrk="0" hangingPunct="1">
                        <a:lnSpc>
                          <a:spcPct val="100000"/>
                        </a:lnSpc>
                        <a:spcBef>
                          <a:spcPts val="0"/>
                        </a:spcBef>
                        <a:spcAft>
                          <a:spcPts val="0"/>
                        </a:spcAft>
                        <a:buClrTx/>
                        <a:buSzTx/>
                        <a:buFontTx/>
                        <a:buNone/>
                        <a:tabLst/>
                        <a:defRPr/>
                      </a:pPr>
                      <a:r>
                        <a:rPr lang="en-US" sz="1400" dirty="0"/>
                        <a:t>7 (13)</a:t>
                      </a:r>
                    </a:p>
                  </a:txBody>
                  <a:tcPr/>
                </a:tc>
                <a:extLst>
                  <a:ext uri="{0D108BD9-81ED-4DB2-BD59-A6C34878D82A}">
                    <a16:rowId xmlns:a16="http://schemas.microsoft.com/office/drawing/2014/main" val="3991891505"/>
                  </a:ext>
                </a:extLst>
              </a:tr>
              <a:tr h="2508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MRD (≤ 5 mm)*</a:t>
                      </a:r>
                    </a:p>
                  </a:txBody>
                  <a:tcPr/>
                </a:tc>
                <a:tc>
                  <a:txBody>
                    <a:bodyPr/>
                    <a:lstStyle/>
                    <a:p>
                      <a:pPr marL="53340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6 (10)</a:t>
                      </a:r>
                    </a:p>
                  </a:txBody>
                  <a:tcPr/>
                </a:tc>
                <a:tc>
                  <a:txBody>
                    <a:bodyPr/>
                    <a:lstStyle/>
                    <a:p>
                      <a:pPr marL="492125"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5 (9)</a:t>
                      </a:r>
                    </a:p>
                  </a:txBody>
                  <a:tcPr/>
                </a:tc>
                <a:extLst>
                  <a:ext uri="{0D108BD9-81ED-4DB2-BD59-A6C34878D82A}">
                    <a16:rowId xmlns:a16="http://schemas.microsoft.com/office/drawing/2014/main" val="3419345342"/>
                  </a:ext>
                </a:extLst>
              </a:tr>
              <a:tr h="250818">
                <a:tc>
                  <a:txBody>
                    <a:bodyPr/>
                    <a:lstStyle/>
                    <a:p>
                      <a:r>
                        <a:rPr lang="en-US" sz="1400" dirty="0"/>
                        <a:t>pCR or MRD</a:t>
                      </a:r>
                    </a:p>
                  </a:txBody>
                  <a:tcPr/>
                </a:tc>
                <a:tc>
                  <a:txBody>
                    <a:bodyPr/>
                    <a:lstStyle/>
                    <a:p>
                      <a:pPr marL="444500" indent="0" algn="l">
                        <a:tabLst/>
                      </a:pPr>
                      <a:r>
                        <a:rPr lang="en-US" sz="1400" dirty="0"/>
                        <a:t>12 (20)</a:t>
                      </a:r>
                    </a:p>
                  </a:txBody>
                  <a:tcPr/>
                </a:tc>
                <a:tc>
                  <a:txBody>
                    <a:bodyPr/>
                    <a:lstStyle/>
                    <a:p>
                      <a:pPr marL="0" indent="0" algn="ctr">
                        <a:tabLst/>
                      </a:pPr>
                      <a:r>
                        <a:rPr lang="en-US" sz="1400" dirty="0"/>
                        <a:t>12 (22)</a:t>
                      </a:r>
                    </a:p>
                  </a:txBody>
                  <a:tcPr/>
                </a:tc>
                <a:extLst>
                  <a:ext uri="{0D108BD9-81ED-4DB2-BD59-A6C34878D82A}">
                    <a16:rowId xmlns:a16="http://schemas.microsoft.com/office/drawing/2014/main" val="867017506"/>
                  </a:ext>
                </a:extLst>
              </a:tr>
            </a:tbl>
          </a:graphicData>
        </a:graphic>
      </p:graphicFrame>
      <p:sp>
        <p:nvSpPr>
          <p:cNvPr id="32" name="Rectangle 31">
            <a:extLst>
              <a:ext uri="{FF2B5EF4-FFF2-40B4-BE49-F238E27FC236}">
                <a16:creationId xmlns:a16="http://schemas.microsoft.com/office/drawing/2014/main" id="{60F578D2-0765-684B-BCAF-D9300186243B}"/>
              </a:ext>
            </a:extLst>
          </p:cNvPr>
          <p:cNvSpPr/>
          <p:nvPr/>
        </p:nvSpPr>
        <p:spPr>
          <a:xfrm>
            <a:off x="8172956" y="4590793"/>
            <a:ext cx="3074972" cy="316436"/>
          </a:xfrm>
          <a:prstGeom prst="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E2937A8A-ACF7-E841-A698-1F2D5FE77166}"/>
              </a:ext>
            </a:extLst>
          </p:cNvPr>
          <p:cNvSpPr/>
          <p:nvPr/>
        </p:nvSpPr>
        <p:spPr>
          <a:xfrm>
            <a:off x="619200" y="2926940"/>
            <a:ext cx="5044752" cy="2928659"/>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3833DAB2-0B7F-8B49-8306-761F817A4A1B}"/>
              </a:ext>
            </a:extLst>
          </p:cNvPr>
          <p:cNvSpPr txBox="1"/>
          <p:nvPr/>
        </p:nvSpPr>
        <p:spPr>
          <a:xfrm>
            <a:off x="899225" y="5334592"/>
            <a:ext cx="591509" cy="415498"/>
          </a:xfrm>
          <a:prstGeom prst="rect">
            <a:avLst/>
          </a:prstGeom>
          <a:noFill/>
        </p:spPr>
        <p:txBody>
          <a:bodyPr wrap="none" lIns="0" tIns="0" rIns="0" bIns="0" rtlCol="0">
            <a:spAutoFit/>
          </a:bodyPr>
          <a:lstStyle/>
          <a:p>
            <a:pPr algn="r">
              <a:lnSpc>
                <a:spcPct val="90000"/>
              </a:lnSpc>
            </a:pPr>
            <a:r>
              <a:rPr lang="en-GB" sz="1000" b="1" u="sng" dirty="0">
                <a:latin typeface="Calibri" panose="020F0502020204030204" pitchFamily="34" charset="0"/>
                <a:ea typeface="Aileron" charset="0"/>
                <a:cs typeface="Calibri" panose="020F0502020204030204" pitchFamily="34" charset="0"/>
              </a:rPr>
              <a:t>No. at risk</a:t>
            </a:r>
          </a:p>
          <a:p>
            <a:pPr algn="r">
              <a:lnSpc>
                <a:spcPct val="90000"/>
              </a:lnSpc>
            </a:pPr>
            <a:r>
              <a:rPr lang="en-GB" sz="1000" b="1" dirty="0">
                <a:latin typeface="Calibri" panose="020F0502020204030204" pitchFamily="34" charset="0"/>
                <a:ea typeface="Aileron" charset="0"/>
                <a:cs typeface="Calibri" panose="020F0502020204030204" pitchFamily="34" charset="0"/>
              </a:rPr>
              <a:t>enza</a:t>
            </a:r>
            <a:br>
              <a:rPr lang="en-GB" sz="1000" b="1" dirty="0">
                <a:latin typeface="Calibri" panose="020F0502020204030204" pitchFamily="34" charset="0"/>
                <a:ea typeface="Aileron" charset="0"/>
                <a:cs typeface="Calibri" panose="020F0502020204030204" pitchFamily="34" charset="0"/>
              </a:rPr>
            </a:br>
            <a:r>
              <a:rPr lang="en-GB" sz="1000" b="1" dirty="0">
                <a:latin typeface="Calibri" panose="020F0502020204030204" pitchFamily="34" charset="0"/>
                <a:ea typeface="Aileron" charset="0"/>
                <a:cs typeface="Calibri" panose="020F0502020204030204" pitchFamily="34" charset="0"/>
              </a:rPr>
              <a:t>enza + AAP</a:t>
            </a:r>
          </a:p>
        </p:txBody>
      </p:sp>
      <p:sp>
        <p:nvSpPr>
          <p:cNvPr id="35" name="TextBox 34">
            <a:extLst>
              <a:ext uri="{FF2B5EF4-FFF2-40B4-BE49-F238E27FC236}">
                <a16:creationId xmlns:a16="http://schemas.microsoft.com/office/drawing/2014/main" id="{9A83BF50-DA4D-2D45-A579-04430BBD7AE7}"/>
              </a:ext>
            </a:extLst>
          </p:cNvPr>
          <p:cNvSpPr txBox="1"/>
          <p:nvPr/>
        </p:nvSpPr>
        <p:spPr>
          <a:xfrm>
            <a:off x="1622879" y="5473091"/>
            <a:ext cx="197170"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657</a:t>
            </a:r>
          </a:p>
          <a:p>
            <a:pPr algn="ctr">
              <a:lnSpc>
                <a:spcPct val="90000"/>
              </a:lnSpc>
            </a:pPr>
            <a:r>
              <a:rPr lang="en-GB" sz="1000" dirty="0">
                <a:latin typeface="Calibri" panose="020F0502020204030204" pitchFamily="34" charset="0"/>
                <a:ea typeface="Aileron" charset="0"/>
                <a:cs typeface="Calibri" panose="020F0502020204030204" pitchFamily="34" charset="0"/>
              </a:rPr>
              <a:t>654</a:t>
            </a:r>
          </a:p>
        </p:txBody>
      </p:sp>
      <p:sp>
        <p:nvSpPr>
          <p:cNvPr id="37" name="TextBox 36">
            <a:extLst>
              <a:ext uri="{FF2B5EF4-FFF2-40B4-BE49-F238E27FC236}">
                <a16:creationId xmlns:a16="http://schemas.microsoft.com/office/drawing/2014/main" id="{3E3247BC-EB77-CC4A-B833-14B50DA91052}"/>
              </a:ext>
            </a:extLst>
          </p:cNvPr>
          <p:cNvSpPr txBox="1"/>
          <p:nvPr/>
        </p:nvSpPr>
        <p:spPr>
          <a:xfrm>
            <a:off x="2267543" y="5473091"/>
            <a:ext cx="197170"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569</a:t>
            </a:r>
          </a:p>
          <a:p>
            <a:pPr algn="ctr">
              <a:lnSpc>
                <a:spcPct val="90000"/>
              </a:lnSpc>
            </a:pPr>
            <a:r>
              <a:rPr lang="en-GB" sz="1000" dirty="0">
                <a:latin typeface="Calibri" panose="020F0502020204030204" pitchFamily="34" charset="0"/>
                <a:ea typeface="Aileron" charset="0"/>
                <a:cs typeface="Calibri" panose="020F0502020204030204" pitchFamily="34" charset="0"/>
              </a:rPr>
              <a:t>545</a:t>
            </a:r>
          </a:p>
        </p:txBody>
      </p:sp>
      <p:sp>
        <p:nvSpPr>
          <p:cNvPr id="41" name="TextBox 40">
            <a:extLst>
              <a:ext uri="{FF2B5EF4-FFF2-40B4-BE49-F238E27FC236}">
                <a16:creationId xmlns:a16="http://schemas.microsoft.com/office/drawing/2014/main" id="{BE1978DA-FD4D-9043-BA6F-C03CBC64CB8A}"/>
              </a:ext>
            </a:extLst>
          </p:cNvPr>
          <p:cNvSpPr txBox="1"/>
          <p:nvPr/>
        </p:nvSpPr>
        <p:spPr>
          <a:xfrm>
            <a:off x="2915535" y="5473091"/>
            <a:ext cx="197170"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412</a:t>
            </a:r>
          </a:p>
          <a:p>
            <a:pPr algn="ctr">
              <a:lnSpc>
                <a:spcPct val="90000"/>
              </a:lnSpc>
            </a:pPr>
            <a:r>
              <a:rPr lang="en-GB" sz="1000" dirty="0">
                <a:latin typeface="Calibri" panose="020F0502020204030204" pitchFamily="34" charset="0"/>
                <a:ea typeface="Aileron" charset="0"/>
                <a:cs typeface="Calibri" panose="020F0502020204030204" pitchFamily="34" charset="0"/>
              </a:rPr>
              <a:t>397</a:t>
            </a:r>
          </a:p>
        </p:txBody>
      </p:sp>
      <p:sp>
        <p:nvSpPr>
          <p:cNvPr id="42" name="TextBox 41">
            <a:extLst>
              <a:ext uri="{FF2B5EF4-FFF2-40B4-BE49-F238E27FC236}">
                <a16:creationId xmlns:a16="http://schemas.microsoft.com/office/drawing/2014/main" id="{461FAC4E-48B6-2246-BBCD-239A67E5A28B}"/>
              </a:ext>
            </a:extLst>
          </p:cNvPr>
          <p:cNvSpPr txBox="1"/>
          <p:nvPr/>
        </p:nvSpPr>
        <p:spPr>
          <a:xfrm>
            <a:off x="3565730" y="5473091"/>
            <a:ext cx="197170"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177</a:t>
            </a:r>
          </a:p>
          <a:p>
            <a:pPr algn="ctr">
              <a:lnSpc>
                <a:spcPct val="90000"/>
              </a:lnSpc>
            </a:pPr>
            <a:r>
              <a:rPr lang="en-GB" sz="1000" dirty="0">
                <a:latin typeface="Calibri" panose="020F0502020204030204" pitchFamily="34" charset="0"/>
                <a:ea typeface="Aileron" charset="0"/>
                <a:cs typeface="Calibri" panose="020F0502020204030204" pitchFamily="34" charset="0"/>
              </a:rPr>
              <a:t>183</a:t>
            </a:r>
          </a:p>
        </p:txBody>
      </p:sp>
      <p:sp>
        <p:nvSpPr>
          <p:cNvPr id="43" name="TextBox 42">
            <a:extLst>
              <a:ext uri="{FF2B5EF4-FFF2-40B4-BE49-F238E27FC236}">
                <a16:creationId xmlns:a16="http://schemas.microsoft.com/office/drawing/2014/main" id="{FD508EDA-A2BF-8F4C-A376-A53D5D79E7AF}"/>
              </a:ext>
            </a:extLst>
          </p:cNvPr>
          <p:cNvSpPr txBox="1"/>
          <p:nvPr/>
        </p:nvSpPr>
        <p:spPr>
          <a:xfrm>
            <a:off x="4248107" y="5473091"/>
            <a:ext cx="131446"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39</a:t>
            </a:r>
          </a:p>
          <a:p>
            <a:pPr algn="ctr">
              <a:lnSpc>
                <a:spcPct val="90000"/>
              </a:lnSpc>
            </a:pPr>
            <a:r>
              <a:rPr lang="en-GB" sz="1000" dirty="0">
                <a:latin typeface="Calibri" panose="020F0502020204030204" pitchFamily="34" charset="0"/>
                <a:ea typeface="Aileron" charset="0"/>
                <a:cs typeface="Calibri" panose="020F0502020204030204" pitchFamily="34" charset="0"/>
              </a:rPr>
              <a:t>50</a:t>
            </a:r>
          </a:p>
        </p:txBody>
      </p:sp>
      <p:sp>
        <p:nvSpPr>
          <p:cNvPr id="48" name="TextBox 47">
            <a:extLst>
              <a:ext uri="{FF2B5EF4-FFF2-40B4-BE49-F238E27FC236}">
                <a16:creationId xmlns:a16="http://schemas.microsoft.com/office/drawing/2014/main" id="{5001D89B-F8DB-5942-B640-44BE2E620A7C}"/>
              </a:ext>
            </a:extLst>
          </p:cNvPr>
          <p:cNvSpPr txBox="1"/>
          <p:nvPr/>
        </p:nvSpPr>
        <p:spPr>
          <a:xfrm>
            <a:off x="1703998" y="5117078"/>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61" name="TextBox 60">
            <a:extLst>
              <a:ext uri="{FF2B5EF4-FFF2-40B4-BE49-F238E27FC236}">
                <a16:creationId xmlns:a16="http://schemas.microsoft.com/office/drawing/2014/main" id="{A4B53BA3-3986-9246-A39A-2576DE16FD98}"/>
              </a:ext>
            </a:extLst>
          </p:cNvPr>
          <p:cNvSpPr txBox="1"/>
          <p:nvPr/>
        </p:nvSpPr>
        <p:spPr>
          <a:xfrm>
            <a:off x="2385410" y="5286006"/>
            <a:ext cx="1923604" cy="138499"/>
          </a:xfrm>
          <a:prstGeom prst="rect">
            <a:avLst/>
          </a:prstGeom>
          <a:noFill/>
        </p:spPr>
        <p:txBody>
          <a:bodyPr wrap="none" lIns="0" tIns="0" rIns="0" bIns="0" rtlCol="0">
            <a:spAutoFit/>
          </a:bodyPr>
          <a:lstStyle/>
          <a:p>
            <a:pPr algn="ctr">
              <a:lnSpc>
                <a:spcPct val="90000"/>
              </a:lnSpc>
            </a:pPr>
            <a:r>
              <a:rPr lang="en-GB" sz="1000" b="1" dirty="0">
                <a:latin typeface="Calibri" panose="020F0502020204030204" pitchFamily="34" charset="0"/>
                <a:ea typeface="Aileron" charset="0"/>
                <a:cs typeface="Calibri" panose="020F0502020204030204" pitchFamily="34" charset="0"/>
              </a:rPr>
              <a:t>Time since randomization (months)</a:t>
            </a:r>
          </a:p>
        </p:txBody>
      </p:sp>
      <p:sp>
        <p:nvSpPr>
          <p:cNvPr id="62" name="TextBox 61">
            <a:extLst>
              <a:ext uri="{FF2B5EF4-FFF2-40B4-BE49-F238E27FC236}">
                <a16:creationId xmlns:a16="http://schemas.microsoft.com/office/drawing/2014/main" id="{2B3B98DF-5D2F-E648-BC65-FE9794479102}"/>
              </a:ext>
            </a:extLst>
          </p:cNvPr>
          <p:cNvSpPr txBox="1"/>
          <p:nvPr/>
        </p:nvSpPr>
        <p:spPr>
          <a:xfrm rot="16200000">
            <a:off x="808371" y="4062773"/>
            <a:ext cx="1037143" cy="138499"/>
          </a:xfrm>
          <a:prstGeom prst="rect">
            <a:avLst/>
          </a:prstGeom>
          <a:noFill/>
        </p:spPr>
        <p:txBody>
          <a:bodyPr wrap="none" lIns="0" tIns="0" rIns="0" bIns="0" rtlCol="0">
            <a:spAutoFit/>
          </a:bodyPr>
          <a:lstStyle/>
          <a:p>
            <a:pPr algn="ctr">
              <a:lnSpc>
                <a:spcPct val="90000"/>
              </a:lnSpc>
            </a:pPr>
            <a:r>
              <a:rPr lang="en-GB" sz="1000" b="1" dirty="0">
                <a:latin typeface="Calibri" panose="020F0502020204030204" pitchFamily="34" charset="0"/>
                <a:ea typeface="Aileron" charset="0"/>
                <a:cs typeface="Calibri" panose="020F0502020204030204" pitchFamily="34" charset="0"/>
              </a:rPr>
              <a:t>Survival probability</a:t>
            </a:r>
          </a:p>
        </p:txBody>
      </p:sp>
      <p:sp>
        <p:nvSpPr>
          <p:cNvPr id="63" name="TextBox 62">
            <a:extLst>
              <a:ext uri="{FF2B5EF4-FFF2-40B4-BE49-F238E27FC236}">
                <a16:creationId xmlns:a16="http://schemas.microsoft.com/office/drawing/2014/main" id="{977A9274-15C5-DD4F-9A0F-BC2DAFE0DB8D}"/>
              </a:ext>
            </a:extLst>
          </p:cNvPr>
          <p:cNvSpPr txBox="1"/>
          <p:nvPr/>
        </p:nvSpPr>
        <p:spPr>
          <a:xfrm>
            <a:off x="1473477" y="3242534"/>
            <a:ext cx="16350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77" name="Straight Connector 76">
            <a:extLst>
              <a:ext uri="{FF2B5EF4-FFF2-40B4-BE49-F238E27FC236}">
                <a16:creationId xmlns:a16="http://schemas.microsoft.com/office/drawing/2014/main" id="{7AC13C5B-3252-4B4F-9869-0A14FA973F79}"/>
              </a:ext>
            </a:extLst>
          </p:cNvPr>
          <p:cNvCxnSpPr>
            <a:cxnSpLocks/>
          </p:cNvCxnSpPr>
          <p:nvPr/>
        </p:nvCxnSpPr>
        <p:spPr>
          <a:xfrm>
            <a:off x="1730324" y="3302143"/>
            <a:ext cx="0" cy="171650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ECA02B8-265F-3C44-B9DE-733EE4D3E342}"/>
              </a:ext>
            </a:extLst>
          </p:cNvPr>
          <p:cNvCxnSpPr>
            <a:cxnSpLocks/>
          </p:cNvCxnSpPr>
          <p:nvPr/>
        </p:nvCxnSpPr>
        <p:spPr>
          <a:xfrm flipH="1">
            <a:off x="1727451" y="5018719"/>
            <a:ext cx="324473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5B71784-F28C-9149-B59C-533EF8276405}"/>
              </a:ext>
            </a:extLst>
          </p:cNvPr>
          <p:cNvCxnSpPr>
            <a:cxnSpLocks/>
          </p:cNvCxnSpPr>
          <p:nvPr/>
        </p:nvCxnSpPr>
        <p:spPr>
          <a:xfrm flipH="1">
            <a:off x="1658324" y="33039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71720A5B-8EB2-8B40-AB9C-F1CAD41CF1F2}"/>
              </a:ext>
            </a:extLst>
          </p:cNvPr>
          <p:cNvSpPr txBox="1"/>
          <p:nvPr/>
        </p:nvSpPr>
        <p:spPr>
          <a:xfrm>
            <a:off x="1473476" y="3585434"/>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0.8</a:t>
            </a:r>
          </a:p>
        </p:txBody>
      </p:sp>
      <p:cxnSp>
        <p:nvCxnSpPr>
          <p:cNvPr id="110" name="Straight Connector 109">
            <a:extLst>
              <a:ext uri="{FF2B5EF4-FFF2-40B4-BE49-F238E27FC236}">
                <a16:creationId xmlns:a16="http://schemas.microsoft.com/office/drawing/2014/main" id="{3F652379-DD06-4B4A-A49E-4122035F491E}"/>
              </a:ext>
            </a:extLst>
          </p:cNvPr>
          <p:cNvCxnSpPr>
            <a:cxnSpLocks/>
          </p:cNvCxnSpPr>
          <p:nvPr/>
        </p:nvCxnSpPr>
        <p:spPr>
          <a:xfrm flipH="1">
            <a:off x="1658324" y="36468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2B63FC0F-23D2-7244-9CC6-BCD4C7A7AA88}"/>
              </a:ext>
            </a:extLst>
          </p:cNvPr>
          <p:cNvSpPr txBox="1"/>
          <p:nvPr/>
        </p:nvSpPr>
        <p:spPr>
          <a:xfrm>
            <a:off x="1473476" y="3931509"/>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0.6</a:t>
            </a:r>
          </a:p>
        </p:txBody>
      </p:sp>
      <p:cxnSp>
        <p:nvCxnSpPr>
          <p:cNvPr id="112" name="Straight Connector 111">
            <a:extLst>
              <a:ext uri="{FF2B5EF4-FFF2-40B4-BE49-F238E27FC236}">
                <a16:creationId xmlns:a16="http://schemas.microsoft.com/office/drawing/2014/main" id="{1F9F29FA-99CB-8C4B-A2D3-59171D53E91C}"/>
              </a:ext>
            </a:extLst>
          </p:cNvPr>
          <p:cNvCxnSpPr>
            <a:cxnSpLocks/>
          </p:cNvCxnSpPr>
          <p:nvPr/>
        </p:nvCxnSpPr>
        <p:spPr>
          <a:xfrm flipH="1">
            <a:off x="1658324" y="39929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7792698D-D2FD-A340-A31F-7CB924F6ADBC}"/>
              </a:ext>
            </a:extLst>
          </p:cNvPr>
          <p:cNvSpPr txBox="1"/>
          <p:nvPr/>
        </p:nvSpPr>
        <p:spPr>
          <a:xfrm>
            <a:off x="1473476" y="4268059"/>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0.4</a:t>
            </a:r>
          </a:p>
        </p:txBody>
      </p:sp>
      <p:cxnSp>
        <p:nvCxnSpPr>
          <p:cNvPr id="114" name="Straight Connector 113">
            <a:extLst>
              <a:ext uri="{FF2B5EF4-FFF2-40B4-BE49-F238E27FC236}">
                <a16:creationId xmlns:a16="http://schemas.microsoft.com/office/drawing/2014/main" id="{235880D9-B8DA-954A-84CF-25DE2171F9F1}"/>
              </a:ext>
            </a:extLst>
          </p:cNvPr>
          <p:cNvCxnSpPr>
            <a:cxnSpLocks/>
          </p:cNvCxnSpPr>
          <p:nvPr/>
        </p:nvCxnSpPr>
        <p:spPr>
          <a:xfrm flipH="1">
            <a:off x="1658324" y="43295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DC475A81-7C27-5B4B-8137-4C1B9EDE1B18}"/>
              </a:ext>
            </a:extLst>
          </p:cNvPr>
          <p:cNvSpPr txBox="1"/>
          <p:nvPr/>
        </p:nvSpPr>
        <p:spPr>
          <a:xfrm>
            <a:off x="1571260" y="4957034"/>
            <a:ext cx="65723"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117" name="Straight Connector 116">
            <a:extLst>
              <a:ext uri="{FF2B5EF4-FFF2-40B4-BE49-F238E27FC236}">
                <a16:creationId xmlns:a16="http://schemas.microsoft.com/office/drawing/2014/main" id="{8ADAE333-9176-064E-911E-1C40F026FA53}"/>
              </a:ext>
            </a:extLst>
          </p:cNvPr>
          <p:cNvCxnSpPr>
            <a:cxnSpLocks/>
          </p:cNvCxnSpPr>
          <p:nvPr/>
        </p:nvCxnSpPr>
        <p:spPr>
          <a:xfrm flipH="1">
            <a:off x="1658324" y="501871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0C1A314A-4FDC-564C-B602-FAF235F6FC68}"/>
              </a:ext>
            </a:extLst>
          </p:cNvPr>
          <p:cNvSpPr txBox="1"/>
          <p:nvPr/>
        </p:nvSpPr>
        <p:spPr>
          <a:xfrm>
            <a:off x="1473476" y="4607784"/>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0.2</a:t>
            </a:r>
          </a:p>
        </p:txBody>
      </p:sp>
      <p:cxnSp>
        <p:nvCxnSpPr>
          <p:cNvPr id="119" name="Straight Connector 118">
            <a:extLst>
              <a:ext uri="{FF2B5EF4-FFF2-40B4-BE49-F238E27FC236}">
                <a16:creationId xmlns:a16="http://schemas.microsoft.com/office/drawing/2014/main" id="{F3FBC3ED-1858-EB4C-9AF8-A403B63A099E}"/>
              </a:ext>
            </a:extLst>
          </p:cNvPr>
          <p:cNvCxnSpPr>
            <a:cxnSpLocks/>
          </p:cNvCxnSpPr>
          <p:nvPr/>
        </p:nvCxnSpPr>
        <p:spPr>
          <a:xfrm flipH="1">
            <a:off x="1658324" y="46755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4B029892-C11D-6B4C-89CB-33AA8702FF6F}"/>
              </a:ext>
            </a:extLst>
          </p:cNvPr>
          <p:cNvCxnSpPr>
            <a:cxnSpLocks/>
          </p:cNvCxnSpPr>
          <p:nvPr/>
        </p:nvCxnSpPr>
        <p:spPr>
          <a:xfrm rot="16200000" flipH="1">
            <a:off x="1694324" y="50565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1365D6B1-DE58-564C-A5A1-124AFC7B06F8}"/>
              </a:ext>
            </a:extLst>
          </p:cNvPr>
          <p:cNvSpPr txBox="1"/>
          <p:nvPr/>
        </p:nvSpPr>
        <p:spPr>
          <a:xfrm>
            <a:off x="2963279" y="5117078"/>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24</a:t>
            </a:r>
          </a:p>
        </p:txBody>
      </p:sp>
      <p:cxnSp>
        <p:nvCxnSpPr>
          <p:cNvPr id="123" name="Straight Connector 122">
            <a:extLst>
              <a:ext uri="{FF2B5EF4-FFF2-40B4-BE49-F238E27FC236}">
                <a16:creationId xmlns:a16="http://schemas.microsoft.com/office/drawing/2014/main" id="{B76605BD-52C1-104D-BA5D-09B8BC3154FA}"/>
              </a:ext>
            </a:extLst>
          </p:cNvPr>
          <p:cNvCxnSpPr>
            <a:cxnSpLocks/>
          </p:cNvCxnSpPr>
          <p:nvPr/>
        </p:nvCxnSpPr>
        <p:spPr>
          <a:xfrm rot="16200000" flipH="1">
            <a:off x="2993002" y="50565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E797F99D-C09E-F04C-A5A7-08A0C49DBD94}"/>
              </a:ext>
            </a:extLst>
          </p:cNvPr>
          <p:cNvSpPr txBox="1"/>
          <p:nvPr/>
        </p:nvSpPr>
        <p:spPr>
          <a:xfrm>
            <a:off x="3601454" y="5117078"/>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36</a:t>
            </a:r>
          </a:p>
        </p:txBody>
      </p:sp>
      <p:cxnSp>
        <p:nvCxnSpPr>
          <p:cNvPr id="126" name="Straight Connector 125">
            <a:extLst>
              <a:ext uri="{FF2B5EF4-FFF2-40B4-BE49-F238E27FC236}">
                <a16:creationId xmlns:a16="http://schemas.microsoft.com/office/drawing/2014/main" id="{FB2111D5-18B9-7A4D-8A5E-3D65B0E75369}"/>
              </a:ext>
            </a:extLst>
          </p:cNvPr>
          <p:cNvCxnSpPr>
            <a:cxnSpLocks/>
          </p:cNvCxnSpPr>
          <p:nvPr/>
        </p:nvCxnSpPr>
        <p:spPr>
          <a:xfrm rot="16200000" flipH="1">
            <a:off x="3631177" y="50565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82F0D6E0-AF71-E94C-B9BF-47272E1AA21A}"/>
              </a:ext>
            </a:extLst>
          </p:cNvPr>
          <p:cNvSpPr txBox="1"/>
          <p:nvPr/>
        </p:nvSpPr>
        <p:spPr>
          <a:xfrm>
            <a:off x="4255504" y="5117078"/>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48</a:t>
            </a:r>
          </a:p>
        </p:txBody>
      </p:sp>
      <p:cxnSp>
        <p:nvCxnSpPr>
          <p:cNvPr id="128" name="Straight Connector 127">
            <a:extLst>
              <a:ext uri="{FF2B5EF4-FFF2-40B4-BE49-F238E27FC236}">
                <a16:creationId xmlns:a16="http://schemas.microsoft.com/office/drawing/2014/main" id="{C3F16879-E784-6246-BDBB-F075C1A02411}"/>
              </a:ext>
            </a:extLst>
          </p:cNvPr>
          <p:cNvCxnSpPr>
            <a:cxnSpLocks/>
          </p:cNvCxnSpPr>
          <p:nvPr/>
        </p:nvCxnSpPr>
        <p:spPr>
          <a:xfrm rot="16200000" flipH="1">
            <a:off x="4285227" y="50565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0" name="TextBox 129">
            <a:extLst>
              <a:ext uri="{FF2B5EF4-FFF2-40B4-BE49-F238E27FC236}">
                <a16:creationId xmlns:a16="http://schemas.microsoft.com/office/drawing/2014/main" id="{8F827AEB-4B06-A04E-B5BD-B3C8AD8D2C17}"/>
              </a:ext>
            </a:extLst>
          </p:cNvPr>
          <p:cNvSpPr txBox="1"/>
          <p:nvPr/>
        </p:nvSpPr>
        <p:spPr>
          <a:xfrm>
            <a:off x="4900029" y="5117078"/>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60</a:t>
            </a:r>
          </a:p>
        </p:txBody>
      </p:sp>
      <p:cxnSp>
        <p:nvCxnSpPr>
          <p:cNvPr id="131" name="Straight Connector 130">
            <a:extLst>
              <a:ext uri="{FF2B5EF4-FFF2-40B4-BE49-F238E27FC236}">
                <a16:creationId xmlns:a16="http://schemas.microsoft.com/office/drawing/2014/main" id="{D6241421-E400-C440-A3EE-3BE8D676F251}"/>
              </a:ext>
            </a:extLst>
          </p:cNvPr>
          <p:cNvCxnSpPr>
            <a:cxnSpLocks/>
          </p:cNvCxnSpPr>
          <p:nvPr/>
        </p:nvCxnSpPr>
        <p:spPr>
          <a:xfrm rot="16200000" flipH="1">
            <a:off x="4929752" y="50565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40756806-28D0-0944-BCB6-82B68D6B3482}"/>
              </a:ext>
            </a:extLst>
          </p:cNvPr>
          <p:cNvSpPr txBox="1"/>
          <p:nvPr/>
        </p:nvSpPr>
        <p:spPr>
          <a:xfrm>
            <a:off x="2315579" y="5117078"/>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12</a:t>
            </a:r>
          </a:p>
        </p:txBody>
      </p:sp>
      <p:cxnSp>
        <p:nvCxnSpPr>
          <p:cNvPr id="133" name="Straight Connector 132">
            <a:extLst>
              <a:ext uri="{FF2B5EF4-FFF2-40B4-BE49-F238E27FC236}">
                <a16:creationId xmlns:a16="http://schemas.microsoft.com/office/drawing/2014/main" id="{3D1C07B8-24A3-C34F-8645-33BAF0477A8E}"/>
              </a:ext>
            </a:extLst>
          </p:cNvPr>
          <p:cNvCxnSpPr>
            <a:cxnSpLocks/>
          </p:cNvCxnSpPr>
          <p:nvPr/>
        </p:nvCxnSpPr>
        <p:spPr>
          <a:xfrm rot="16200000" flipH="1">
            <a:off x="2345302" y="50565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0F089A84-146E-744D-95AC-CEC144A18B73}"/>
              </a:ext>
            </a:extLst>
          </p:cNvPr>
          <p:cNvSpPr txBox="1"/>
          <p:nvPr/>
        </p:nvSpPr>
        <p:spPr>
          <a:xfrm>
            <a:off x="4916450" y="5473091"/>
            <a:ext cx="65724"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a:p>
            <a:pPr algn="ctr">
              <a:lnSpc>
                <a:spcPct val="90000"/>
              </a:lnSpc>
            </a:pPr>
            <a:r>
              <a:rPr lang="en-GB" sz="1000" dirty="0">
                <a:latin typeface="Calibri" panose="020F0502020204030204" pitchFamily="34" charset="0"/>
                <a:ea typeface="Aileron" charset="0"/>
                <a:cs typeface="Calibri" panose="020F0502020204030204" pitchFamily="34" charset="0"/>
              </a:rPr>
              <a:t>1</a:t>
            </a:r>
          </a:p>
        </p:txBody>
      </p:sp>
      <p:pic>
        <p:nvPicPr>
          <p:cNvPr id="137" name="Picture 136">
            <a:extLst>
              <a:ext uri="{FF2B5EF4-FFF2-40B4-BE49-F238E27FC236}">
                <a16:creationId xmlns:a16="http://schemas.microsoft.com/office/drawing/2014/main" id="{816C7376-EFFD-3D4E-9250-3096245CAE47}"/>
              </a:ext>
            </a:extLst>
          </p:cNvPr>
          <p:cNvPicPr>
            <a:picLocks noChangeAspect="1"/>
          </p:cNvPicPr>
          <p:nvPr/>
        </p:nvPicPr>
        <p:blipFill>
          <a:blip r:embed="rId3"/>
          <a:stretch>
            <a:fillRect/>
          </a:stretch>
        </p:blipFill>
        <p:spPr>
          <a:xfrm>
            <a:off x="1737972" y="3295426"/>
            <a:ext cx="3238500" cy="1265808"/>
          </a:xfrm>
          <a:prstGeom prst="rect">
            <a:avLst/>
          </a:prstGeom>
        </p:spPr>
      </p:pic>
      <p:sp>
        <p:nvSpPr>
          <p:cNvPr id="105" name="TextBox 104">
            <a:extLst>
              <a:ext uri="{FF2B5EF4-FFF2-40B4-BE49-F238E27FC236}">
                <a16:creationId xmlns:a16="http://schemas.microsoft.com/office/drawing/2014/main" id="{14404D31-2B37-0F4D-AEF3-BA236EE233DF}"/>
              </a:ext>
            </a:extLst>
          </p:cNvPr>
          <p:cNvSpPr txBox="1"/>
          <p:nvPr/>
        </p:nvSpPr>
        <p:spPr>
          <a:xfrm>
            <a:off x="3477185" y="4499980"/>
            <a:ext cx="2099934" cy="276999"/>
          </a:xfrm>
          <a:prstGeom prst="rect">
            <a:avLst/>
          </a:prstGeom>
          <a:noFill/>
        </p:spPr>
        <p:txBody>
          <a:bodyPr wrap="none" lIns="0" tIns="0" rIns="0" bIns="0" rtlCol="0">
            <a:spAutoFit/>
          </a:bodyPr>
          <a:lstStyle/>
          <a:p>
            <a:pPr>
              <a:lnSpc>
                <a:spcPct val="90000"/>
              </a:lnSpc>
            </a:pPr>
            <a:r>
              <a:rPr lang="en-GB" sz="1000" b="1" dirty="0">
                <a:solidFill>
                  <a:schemeClr val="accent1"/>
                </a:solidFill>
                <a:latin typeface="Calibri" panose="020F0502020204030204" pitchFamily="34" charset="0"/>
                <a:ea typeface="Aileron" charset="0"/>
                <a:cs typeface="Calibri" panose="020F0502020204030204" pitchFamily="34" charset="0"/>
              </a:rPr>
              <a:t>enzalutamide</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Median 32.5 months (95% CI 30.4–35.4)</a:t>
            </a:r>
          </a:p>
        </p:txBody>
      </p:sp>
      <p:sp>
        <p:nvSpPr>
          <p:cNvPr id="135" name="TextBox 134">
            <a:extLst>
              <a:ext uri="{FF2B5EF4-FFF2-40B4-BE49-F238E27FC236}">
                <a16:creationId xmlns:a16="http://schemas.microsoft.com/office/drawing/2014/main" id="{E10050F1-EDAF-314E-A83C-0F791059C879}"/>
              </a:ext>
            </a:extLst>
          </p:cNvPr>
          <p:cNvSpPr txBox="1"/>
          <p:nvPr/>
        </p:nvSpPr>
        <p:spPr>
          <a:xfrm>
            <a:off x="3477185" y="3758585"/>
            <a:ext cx="2099934" cy="276999"/>
          </a:xfrm>
          <a:prstGeom prst="rect">
            <a:avLst/>
          </a:prstGeom>
          <a:noFill/>
        </p:spPr>
        <p:txBody>
          <a:bodyPr wrap="none" lIns="0" tIns="0" rIns="0" bIns="0" rtlCol="0">
            <a:spAutoFit/>
          </a:bodyPr>
          <a:lstStyle/>
          <a:p>
            <a:pPr>
              <a:lnSpc>
                <a:spcPct val="90000"/>
              </a:lnSpc>
            </a:pPr>
            <a:r>
              <a:rPr lang="en-GB" sz="1000" b="1" dirty="0">
                <a:solidFill>
                  <a:schemeClr val="tx2"/>
                </a:solidFill>
                <a:latin typeface="Calibri" panose="020F0502020204030204" pitchFamily="34" charset="0"/>
                <a:ea typeface="Aileron" charset="0"/>
                <a:cs typeface="Calibri" panose="020F0502020204030204" pitchFamily="34" charset="0"/>
              </a:rPr>
              <a:t>enzalutamide + AAP</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Median 34.2 months (95% CI 31.8–37.5)</a:t>
            </a:r>
          </a:p>
        </p:txBody>
      </p:sp>
      <p:sp>
        <p:nvSpPr>
          <p:cNvPr id="74" name="TextBox 73">
            <a:extLst>
              <a:ext uri="{FF2B5EF4-FFF2-40B4-BE49-F238E27FC236}">
                <a16:creationId xmlns:a16="http://schemas.microsoft.com/office/drawing/2014/main" id="{0ED97798-C96F-B548-B34E-1A9FE45AAD13}"/>
              </a:ext>
            </a:extLst>
          </p:cNvPr>
          <p:cNvSpPr txBox="1"/>
          <p:nvPr/>
        </p:nvSpPr>
        <p:spPr>
          <a:xfrm>
            <a:off x="4846116" y="3133797"/>
            <a:ext cx="578685" cy="276999"/>
          </a:xfrm>
          <a:prstGeom prst="rect">
            <a:avLst/>
          </a:prstGeom>
          <a:noFill/>
        </p:spPr>
        <p:txBody>
          <a:bodyPr wrap="none" lIns="0" tIns="0" rIns="0" bIns="0" rtlCol="0">
            <a:sp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enza + AAP</a:t>
            </a:r>
          </a:p>
          <a:p>
            <a:pPr>
              <a:lnSpc>
                <a:spcPct val="90000"/>
              </a:lnSpc>
            </a:pPr>
            <a:r>
              <a:rPr lang="en-GB" sz="1000" dirty="0">
                <a:latin typeface="Calibri" panose="020F0502020204030204" pitchFamily="34" charset="0"/>
                <a:ea typeface="Aileron" charset="0"/>
                <a:cs typeface="Calibri" panose="020F0502020204030204" pitchFamily="34" charset="0"/>
              </a:rPr>
              <a:t>enza</a:t>
            </a:r>
          </a:p>
        </p:txBody>
      </p:sp>
      <p:cxnSp>
        <p:nvCxnSpPr>
          <p:cNvPr id="75" name="Straight Connector 74">
            <a:extLst>
              <a:ext uri="{FF2B5EF4-FFF2-40B4-BE49-F238E27FC236}">
                <a16:creationId xmlns:a16="http://schemas.microsoft.com/office/drawing/2014/main" id="{A9D52A0F-4463-4C4C-8A8C-7A8B295452CE}"/>
              </a:ext>
            </a:extLst>
          </p:cNvPr>
          <p:cNvCxnSpPr>
            <a:cxnSpLocks/>
          </p:cNvCxnSpPr>
          <p:nvPr/>
        </p:nvCxnSpPr>
        <p:spPr>
          <a:xfrm>
            <a:off x="4655840" y="3204456"/>
            <a:ext cx="142875"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7896484-5799-234A-8EBF-C4BDA985C4C2}"/>
              </a:ext>
            </a:extLst>
          </p:cNvPr>
          <p:cNvCxnSpPr>
            <a:cxnSpLocks/>
          </p:cNvCxnSpPr>
          <p:nvPr/>
        </p:nvCxnSpPr>
        <p:spPr>
          <a:xfrm>
            <a:off x="4655840" y="3337806"/>
            <a:ext cx="142875"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FDA3553-DAC4-45F6-B276-4286C3C430A0}"/>
              </a:ext>
            </a:extLst>
          </p:cNvPr>
          <p:cNvSpPr txBox="1"/>
          <p:nvPr/>
        </p:nvSpPr>
        <p:spPr>
          <a:xfrm>
            <a:off x="1744595" y="4444859"/>
            <a:ext cx="1189749" cy="549381"/>
          </a:xfrm>
          <a:prstGeom prst="rect">
            <a:avLst/>
          </a:prstGeom>
          <a:noFill/>
        </p:spPr>
        <p:txBody>
          <a:bodyPr wrap="none" rtlCol="0">
            <a:spAutoFit/>
          </a:bodyPr>
          <a:lstStyle/>
          <a:p>
            <a:pPr>
              <a:lnSpc>
                <a:spcPct val="90000"/>
              </a:lnSpc>
            </a:pPr>
            <a:r>
              <a:rPr lang="en-GB" sz="1100" dirty="0">
                <a:latin typeface="Calibri" panose="020F0502020204030204" pitchFamily="34" charset="0"/>
                <a:ea typeface="Aileron" charset="0"/>
                <a:cs typeface="Calibri" panose="020F0502020204030204" pitchFamily="34" charset="0"/>
              </a:rPr>
              <a:t>HR 0.90</a:t>
            </a:r>
          </a:p>
          <a:p>
            <a:pPr>
              <a:lnSpc>
                <a:spcPct val="90000"/>
              </a:lnSpc>
            </a:pPr>
            <a:r>
              <a:rPr lang="en-GB" sz="1100" dirty="0">
                <a:latin typeface="Calibri" panose="020F0502020204030204" pitchFamily="34" charset="0"/>
                <a:ea typeface="Aileron" charset="0"/>
                <a:cs typeface="Calibri" panose="020F0502020204030204" pitchFamily="34" charset="0"/>
              </a:rPr>
              <a:t>95% CI 0.78–1.05</a:t>
            </a:r>
          </a:p>
          <a:p>
            <a:pPr>
              <a:lnSpc>
                <a:spcPct val="90000"/>
              </a:lnSpc>
            </a:pPr>
            <a:r>
              <a:rPr lang="en-GB" sz="1100" dirty="0">
                <a:latin typeface="Calibri" panose="020F0502020204030204" pitchFamily="34" charset="0"/>
                <a:ea typeface="Aileron" charset="0"/>
                <a:cs typeface="Calibri" panose="020F0502020204030204" pitchFamily="34" charset="0"/>
              </a:rPr>
              <a:t>P = 0.19</a:t>
            </a:r>
          </a:p>
        </p:txBody>
      </p:sp>
      <p:sp>
        <p:nvSpPr>
          <p:cNvPr id="138" name="TextBox 137">
            <a:extLst>
              <a:ext uri="{FF2B5EF4-FFF2-40B4-BE49-F238E27FC236}">
                <a16:creationId xmlns:a16="http://schemas.microsoft.com/office/drawing/2014/main" id="{0F23655A-AA73-D943-8D7E-113B7E51A3BD}"/>
              </a:ext>
            </a:extLst>
          </p:cNvPr>
          <p:cNvSpPr txBox="1"/>
          <p:nvPr/>
        </p:nvSpPr>
        <p:spPr>
          <a:xfrm>
            <a:off x="2559397" y="3084672"/>
            <a:ext cx="1152303"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Overall survival</a:t>
            </a:r>
          </a:p>
        </p:txBody>
      </p:sp>
    </p:spTree>
    <p:extLst>
      <p:ext uri="{BB962C8B-B14F-4D97-AF65-F5344CB8AC3E}">
        <p14:creationId xmlns:p14="http://schemas.microsoft.com/office/powerpoint/2010/main" val="283658659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859DB14-3470-4605-906F-5946D9D5E95A}"/>
              </a:ext>
            </a:extLst>
          </p:cNvPr>
          <p:cNvSpPr>
            <a:spLocks noGrp="1"/>
          </p:cNvSpPr>
          <p:nvPr>
            <p:ph sz="quarter" idx="16"/>
          </p:nvPr>
        </p:nvSpPr>
        <p:spPr>
          <a:xfrm>
            <a:off x="620184" y="1916832"/>
            <a:ext cx="5186755" cy="3609128"/>
          </a:xfrm>
        </p:spPr>
        <p:txBody>
          <a:bodyPr/>
          <a:lstStyle/>
          <a:p>
            <a:r>
              <a:rPr lang="en-US" dirty="0"/>
              <a:t>docetaxel ± GVAX</a:t>
            </a:r>
          </a:p>
          <a:p>
            <a:r>
              <a:rPr lang="en-US" dirty="0"/>
              <a:t>docetaxel ± bevacizumab</a:t>
            </a:r>
          </a:p>
          <a:p>
            <a:r>
              <a:rPr lang="en-US" dirty="0"/>
              <a:t>docetaxel ± dasatinib</a:t>
            </a:r>
          </a:p>
          <a:p>
            <a:r>
              <a:rPr lang="en-US" dirty="0"/>
              <a:t>docetaxel ± zibotentan or atrasentan</a:t>
            </a:r>
          </a:p>
          <a:p>
            <a:r>
              <a:rPr lang="en-US" dirty="0"/>
              <a:t>docetaxel ± aflibercept</a:t>
            </a:r>
          </a:p>
          <a:p>
            <a:r>
              <a:rPr lang="en-US" dirty="0"/>
              <a:t>docetaxel ± lenalidomide (MAINSAIL)</a:t>
            </a:r>
          </a:p>
          <a:p>
            <a:r>
              <a:rPr lang="en-US" dirty="0"/>
              <a:t>docetaxel ± custirsen (SYNERGY)</a:t>
            </a:r>
          </a:p>
          <a:p>
            <a:r>
              <a:rPr lang="en-US" dirty="0"/>
              <a:t>docetaxel ± capivasertib</a:t>
            </a:r>
          </a:p>
          <a:p>
            <a:endParaRPr lang="en-US" dirty="0"/>
          </a:p>
        </p:txBody>
      </p:sp>
      <p:sp>
        <p:nvSpPr>
          <p:cNvPr id="7" name="Content Placeholder 6">
            <a:extLst>
              <a:ext uri="{FF2B5EF4-FFF2-40B4-BE49-F238E27FC236}">
                <a16:creationId xmlns:a16="http://schemas.microsoft.com/office/drawing/2014/main" id="{51DC1EFF-5A77-4DE9-9458-89C0F456FCAD}"/>
              </a:ext>
            </a:extLst>
          </p:cNvPr>
          <p:cNvSpPr>
            <a:spLocks noGrp="1"/>
          </p:cNvSpPr>
          <p:nvPr>
            <p:ph sz="quarter" idx="17"/>
          </p:nvPr>
        </p:nvSpPr>
        <p:spPr>
          <a:xfrm>
            <a:off x="6161452" y="1916832"/>
            <a:ext cx="5186755" cy="3609128"/>
          </a:xfrm>
        </p:spPr>
        <p:txBody>
          <a:bodyPr/>
          <a:lstStyle/>
          <a:p>
            <a:r>
              <a:rPr lang="en-US" dirty="0"/>
              <a:t>docetaxel ± </a:t>
            </a:r>
            <a:r>
              <a:rPr lang="en-US" baseline="30000" dirty="0"/>
              <a:t>223</a:t>
            </a:r>
            <a:r>
              <a:rPr lang="en-US" dirty="0"/>
              <a:t>Ra</a:t>
            </a:r>
          </a:p>
          <a:p>
            <a:r>
              <a:rPr lang="en-US" dirty="0"/>
              <a:t>docetaxel added to abiraterone upon progression on abiraterone</a:t>
            </a:r>
          </a:p>
          <a:p>
            <a:r>
              <a:rPr lang="en-US" dirty="0"/>
              <a:t>docetaxel ± ascorbic acid</a:t>
            </a:r>
          </a:p>
          <a:p>
            <a:r>
              <a:rPr lang="en-US" dirty="0"/>
              <a:t>docetaxel + ribociclib</a:t>
            </a:r>
          </a:p>
          <a:p>
            <a:r>
              <a:rPr lang="en-US" dirty="0"/>
              <a:t>docetaxel ± nivolumab (pembrolizumab)</a:t>
            </a:r>
          </a:p>
          <a:p>
            <a:r>
              <a:rPr lang="en-US" dirty="0"/>
              <a:t>nivolumab + docetaxel (or + enzalutamide or </a:t>
            </a:r>
            <a:br>
              <a:rPr lang="en-US" dirty="0"/>
            </a:br>
            <a:r>
              <a:rPr lang="en-US" dirty="0"/>
              <a:t>+ rucaparib)</a:t>
            </a:r>
          </a:p>
          <a:p>
            <a:r>
              <a:rPr lang="en-US" dirty="0"/>
              <a:t>carboplatin + docetaxel vs carboplatin + M6620</a:t>
            </a:r>
          </a:p>
          <a:p>
            <a:endParaRPr lang="en-US" dirty="0"/>
          </a:p>
        </p:txBody>
      </p:sp>
      <p:sp>
        <p:nvSpPr>
          <p:cNvPr id="2" name="Text Placeholder 1">
            <a:extLst>
              <a:ext uri="{FF2B5EF4-FFF2-40B4-BE49-F238E27FC236}">
                <a16:creationId xmlns:a16="http://schemas.microsoft.com/office/drawing/2014/main" id="{94BEC628-84BB-C942-8C94-E9773BCBF58A}"/>
              </a:ext>
            </a:extLst>
          </p:cNvPr>
          <p:cNvSpPr>
            <a:spLocks noGrp="1"/>
          </p:cNvSpPr>
          <p:nvPr>
            <p:ph type="body" sz="quarter" idx="18"/>
          </p:nvPr>
        </p:nvSpPr>
        <p:spPr/>
        <p:txBody>
          <a:bodyPr/>
          <a:lstStyle/>
          <a:p>
            <a:r>
              <a:rPr lang="en-US" dirty="0"/>
              <a:t>UNDETERMINED or UNDER WAY</a:t>
            </a:r>
          </a:p>
        </p:txBody>
      </p:sp>
      <p:sp>
        <p:nvSpPr>
          <p:cNvPr id="5" name="Text Placeholder 4">
            <a:extLst>
              <a:ext uri="{FF2B5EF4-FFF2-40B4-BE49-F238E27FC236}">
                <a16:creationId xmlns:a16="http://schemas.microsoft.com/office/drawing/2014/main" id="{F05AEB5A-9B26-6644-A279-E042ED7B8337}"/>
              </a:ext>
            </a:extLst>
          </p:cNvPr>
          <p:cNvSpPr>
            <a:spLocks noGrp="1"/>
          </p:cNvSpPr>
          <p:nvPr>
            <p:ph type="body" sz="quarter" idx="19"/>
          </p:nvPr>
        </p:nvSpPr>
        <p:spPr/>
        <p:txBody>
          <a:bodyPr/>
          <a:lstStyle/>
          <a:p>
            <a:r>
              <a:rPr lang="en-US" dirty="0"/>
              <a:t>UNSUCCESSFUL</a:t>
            </a:r>
          </a:p>
        </p:txBody>
      </p:sp>
      <p:sp>
        <p:nvSpPr>
          <p:cNvPr id="3" name="Title 2">
            <a:extLst>
              <a:ext uri="{FF2B5EF4-FFF2-40B4-BE49-F238E27FC236}">
                <a16:creationId xmlns:a16="http://schemas.microsoft.com/office/drawing/2014/main" id="{D8CDDEF1-CA09-4376-B07B-BCD63B9B3FEF}"/>
              </a:ext>
            </a:extLst>
          </p:cNvPr>
          <p:cNvSpPr>
            <a:spLocks noGrp="1"/>
          </p:cNvSpPr>
          <p:nvPr>
            <p:ph type="title"/>
          </p:nvPr>
        </p:nvSpPr>
        <p:spPr/>
        <p:txBody>
          <a:bodyPr/>
          <a:lstStyle/>
          <a:p>
            <a:r>
              <a:rPr lang="en-US" dirty="0"/>
              <a:t>docetaxel combinations</a:t>
            </a:r>
          </a:p>
        </p:txBody>
      </p:sp>
      <p:sp>
        <p:nvSpPr>
          <p:cNvPr id="4" name="Slide Number Placeholder 3">
            <a:extLst>
              <a:ext uri="{FF2B5EF4-FFF2-40B4-BE49-F238E27FC236}">
                <a16:creationId xmlns:a16="http://schemas.microsoft.com/office/drawing/2014/main" id="{DBD38BE9-89DB-402C-BD56-DBAF02900B13}"/>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8" name="Content Placeholder 7">
            <a:extLst>
              <a:ext uri="{FF2B5EF4-FFF2-40B4-BE49-F238E27FC236}">
                <a16:creationId xmlns:a16="http://schemas.microsoft.com/office/drawing/2014/main" id="{2BD18DC5-24DA-40B3-B44A-8DC5FBA68957}"/>
              </a:ext>
            </a:extLst>
          </p:cNvPr>
          <p:cNvSpPr>
            <a:spLocks noGrp="1"/>
          </p:cNvSpPr>
          <p:nvPr>
            <p:ph sz="quarter" idx="15"/>
          </p:nvPr>
        </p:nvSpPr>
        <p:spPr>
          <a:xfrm>
            <a:off x="620183" y="6309320"/>
            <a:ext cx="10962217" cy="365125"/>
          </a:xfrm>
        </p:spPr>
        <p:txBody>
          <a:bodyPr/>
          <a:lstStyle/>
          <a:p>
            <a:r>
              <a:rPr lang="en-US" dirty="0"/>
              <a:t>GVAX, granulocyte colony-stimulating factor gene-transfected tumor cell; M6620, </a:t>
            </a:r>
            <a:r>
              <a:rPr lang="en-GB" dirty="0"/>
              <a:t>ataxia telangiectasia and rad3-related</a:t>
            </a:r>
            <a:r>
              <a:rPr lang="en-US" dirty="0"/>
              <a:t> kinase inhibitor vaccine; </a:t>
            </a:r>
            <a:r>
              <a:rPr lang="en-US" baseline="30000" dirty="0"/>
              <a:t>223</a:t>
            </a:r>
            <a:r>
              <a:rPr lang="en-US" dirty="0"/>
              <a:t>Ra, radium 223</a:t>
            </a:r>
          </a:p>
        </p:txBody>
      </p:sp>
    </p:spTree>
    <p:extLst>
      <p:ext uri="{BB962C8B-B14F-4D97-AF65-F5344CB8AC3E}">
        <p14:creationId xmlns:p14="http://schemas.microsoft.com/office/powerpoint/2010/main" val="177451049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36CA05-CDC5-E24A-A7CA-7F9E769583DD}"/>
              </a:ext>
            </a:extLst>
          </p:cNvPr>
          <p:cNvGraphicFramePr>
            <a:graphicFrameLocks noGrp="1"/>
          </p:cNvGraphicFramePr>
          <p:nvPr>
            <p:extLst>
              <p:ext uri="{D42A27DB-BD31-4B8C-83A1-F6EECF244321}">
                <p14:modId xmlns:p14="http://schemas.microsoft.com/office/powerpoint/2010/main" val="3876529773"/>
              </p:ext>
            </p:extLst>
          </p:nvPr>
        </p:nvGraphicFramePr>
        <p:xfrm>
          <a:off x="878679" y="2184634"/>
          <a:ext cx="4711661" cy="2110833"/>
        </p:xfrm>
        <a:graphic>
          <a:graphicData uri="http://schemas.openxmlformats.org/drawingml/2006/table">
            <a:tbl>
              <a:tblPr firstRow="1" bandRow="1">
                <a:tableStyleId>{5C22544A-7EE6-4342-B048-85BDC9FD1C3A}</a:tableStyleId>
              </a:tblPr>
              <a:tblGrid>
                <a:gridCol w="2619929">
                  <a:extLst>
                    <a:ext uri="{9D8B030D-6E8A-4147-A177-3AD203B41FA5}">
                      <a16:colId xmlns:a16="http://schemas.microsoft.com/office/drawing/2014/main" val="1862585218"/>
                    </a:ext>
                  </a:extLst>
                </a:gridCol>
                <a:gridCol w="1045866">
                  <a:extLst>
                    <a:ext uri="{9D8B030D-6E8A-4147-A177-3AD203B41FA5}">
                      <a16:colId xmlns:a16="http://schemas.microsoft.com/office/drawing/2014/main" val="1450790694"/>
                    </a:ext>
                  </a:extLst>
                </a:gridCol>
                <a:gridCol w="1045866">
                  <a:extLst>
                    <a:ext uri="{9D8B030D-6E8A-4147-A177-3AD203B41FA5}">
                      <a16:colId xmlns:a16="http://schemas.microsoft.com/office/drawing/2014/main" val="3304994043"/>
                    </a:ext>
                  </a:extLst>
                </a:gridCol>
              </a:tblGrid>
              <a:tr h="437744">
                <a:tc>
                  <a:txBody>
                    <a:bodyPr/>
                    <a:lstStyle/>
                    <a:p>
                      <a:r>
                        <a:rPr lang="en-US" sz="1200" dirty="0"/>
                        <a:t>Fracture frequency and use of BHAs</a:t>
                      </a:r>
                    </a:p>
                  </a:txBody>
                  <a:tcPr anchor="b"/>
                </a:tc>
                <a:tc>
                  <a:txBody>
                    <a:bodyPr/>
                    <a:lstStyle/>
                    <a:p>
                      <a:pPr algn="ctr"/>
                      <a:r>
                        <a:rPr lang="en-US" sz="1200" dirty="0">
                          <a:solidFill>
                            <a:schemeClr val="bg1"/>
                          </a:solidFill>
                        </a:rPr>
                        <a:t>AAP + </a:t>
                      </a:r>
                      <a:r>
                        <a:rPr lang="en-US" sz="1200" baseline="30000" dirty="0">
                          <a:solidFill>
                            <a:schemeClr val="bg1"/>
                          </a:solidFill>
                        </a:rPr>
                        <a:t>223</a:t>
                      </a:r>
                      <a:r>
                        <a:rPr lang="en-US" sz="1200" dirty="0">
                          <a:solidFill>
                            <a:schemeClr val="bg1"/>
                          </a:solidFill>
                        </a:rPr>
                        <a:t>Ra</a:t>
                      </a:r>
                    </a:p>
                    <a:p>
                      <a:pPr algn="ctr"/>
                      <a:r>
                        <a:rPr lang="en-US" sz="1200" dirty="0">
                          <a:solidFill>
                            <a:schemeClr val="bg1"/>
                          </a:solidFill>
                        </a:rPr>
                        <a:t>n = 392</a:t>
                      </a:r>
                    </a:p>
                  </a:txBody>
                  <a:tcPr anchor="b"/>
                </a:tc>
                <a:tc>
                  <a:txBody>
                    <a:bodyPr/>
                    <a:lstStyle/>
                    <a:p>
                      <a:pPr algn="ctr"/>
                      <a:r>
                        <a:rPr lang="en-US" sz="1200" dirty="0">
                          <a:solidFill>
                            <a:schemeClr val="bg1"/>
                          </a:solidFill>
                        </a:rPr>
                        <a:t>AAP + placebo</a:t>
                      </a:r>
                    </a:p>
                    <a:p>
                      <a:pPr algn="ctr"/>
                      <a:r>
                        <a:rPr lang="en-US" sz="1200" dirty="0">
                          <a:solidFill>
                            <a:schemeClr val="bg1"/>
                          </a:solidFill>
                        </a:rPr>
                        <a:t>n = 394</a:t>
                      </a:r>
                    </a:p>
                  </a:txBody>
                  <a:tcPr anchor="b"/>
                </a:tc>
                <a:extLst>
                  <a:ext uri="{0D108BD9-81ED-4DB2-BD59-A6C34878D82A}">
                    <a16:rowId xmlns:a16="http://schemas.microsoft.com/office/drawing/2014/main" val="402715939"/>
                  </a:ext>
                </a:extLst>
              </a:tr>
              <a:tr h="337851">
                <a:tc>
                  <a:txBody>
                    <a:bodyPr/>
                    <a:lstStyle/>
                    <a:p>
                      <a:r>
                        <a:rPr lang="en-US" sz="1200" dirty="0"/>
                        <a:t>Patients using BHA at baseline, %</a:t>
                      </a:r>
                    </a:p>
                  </a:txBody>
                  <a:tcPr anchor="ctr"/>
                </a:tc>
                <a:tc>
                  <a:txBody>
                    <a:bodyPr/>
                    <a:lstStyle/>
                    <a:p>
                      <a:pPr algn="ctr"/>
                      <a:r>
                        <a:rPr lang="en-US" sz="1200" dirty="0"/>
                        <a:t>40</a:t>
                      </a:r>
                    </a:p>
                  </a:txBody>
                  <a:tcPr anchor="ctr"/>
                </a:tc>
                <a:tc>
                  <a:txBody>
                    <a:bodyPr/>
                    <a:lstStyle/>
                    <a:p>
                      <a:pPr algn="ctr"/>
                      <a:r>
                        <a:rPr lang="en-US" sz="1200" dirty="0"/>
                        <a:t>42</a:t>
                      </a:r>
                    </a:p>
                  </a:txBody>
                  <a:tcPr anchor="ctr"/>
                </a:tc>
                <a:extLst>
                  <a:ext uri="{0D108BD9-81ED-4DB2-BD59-A6C34878D82A}">
                    <a16:rowId xmlns:a16="http://schemas.microsoft.com/office/drawing/2014/main" val="3852394867"/>
                  </a:ext>
                </a:extLst>
              </a:tr>
              <a:tr h="337851">
                <a:tc>
                  <a:txBody>
                    <a:bodyPr/>
                    <a:lstStyle/>
                    <a:p>
                      <a:r>
                        <a:rPr lang="en-US" sz="1200" dirty="0"/>
                        <a:t>Patients with </a:t>
                      </a:r>
                      <a:r>
                        <a:rPr lang="en-US" sz="1200" dirty="0">
                          <a:latin typeface="PT Sans" panose="020B0503020203020204" pitchFamily="34" charset="0"/>
                        </a:rPr>
                        <a:t>≥ 1 </a:t>
                      </a:r>
                      <a:r>
                        <a:rPr lang="en-US" sz="1200" dirty="0"/>
                        <a:t>fracture (investigator assessment), %</a:t>
                      </a:r>
                    </a:p>
                  </a:txBody>
                  <a:tcPr anchor="ctr"/>
                </a:tc>
                <a:tc>
                  <a:txBody>
                    <a:bodyPr/>
                    <a:lstStyle/>
                    <a:p>
                      <a:pPr algn="ctr"/>
                      <a:r>
                        <a:rPr lang="en-US" sz="1200" dirty="0"/>
                        <a:t>29</a:t>
                      </a:r>
                    </a:p>
                  </a:txBody>
                  <a:tcPr anchor="ctr"/>
                </a:tc>
                <a:tc>
                  <a:txBody>
                    <a:bodyPr/>
                    <a:lstStyle/>
                    <a:p>
                      <a:pPr algn="ctr"/>
                      <a:r>
                        <a:rPr lang="en-US" sz="1200" dirty="0"/>
                        <a:t>11</a:t>
                      </a:r>
                    </a:p>
                  </a:txBody>
                  <a:tcPr anchor="ctr"/>
                </a:tc>
                <a:extLst>
                  <a:ext uri="{0D108BD9-81ED-4DB2-BD59-A6C34878D82A}">
                    <a16:rowId xmlns:a16="http://schemas.microsoft.com/office/drawing/2014/main" val="3669360809"/>
                  </a:ext>
                </a:extLst>
              </a:tr>
              <a:tr h="337851">
                <a:tc>
                  <a:txBody>
                    <a:bodyPr/>
                    <a:lstStyle/>
                    <a:p>
                      <a:pPr marL="225425" indent="0">
                        <a:tabLst/>
                      </a:pPr>
                      <a:r>
                        <a:rPr lang="en-US" sz="1200" dirty="0"/>
                        <a:t>Those receiving BHAs, %</a:t>
                      </a:r>
                    </a:p>
                  </a:txBody>
                  <a:tcPr anchor="ctr"/>
                </a:tc>
                <a:tc>
                  <a:txBody>
                    <a:bodyPr/>
                    <a:lstStyle/>
                    <a:p>
                      <a:pPr algn="ctr"/>
                      <a:r>
                        <a:rPr lang="en-US" sz="1200" dirty="0"/>
                        <a:t>15</a:t>
                      </a:r>
                    </a:p>
                  </a:txBody>
                  <a:tcPr anchor="ctr"/>
                </a:tc>
                <a:tc>
                  <a:txBody>
                    <a:bodyPr/>
                    <a:lstStyle/>
                    <a:p>
                      <a:pPr algn="ctr"/>
                      <a:r>
                        <a:rPr lang="en-US" sz="1200" dirty="0"/>
                        <a:t>7</a:t>
                      </a:r>
                    </a:p>
                  </a:txBody>
                  <a:tcPr anchor="ctr"/>
                </a:tc>
                <a:extLst>
                  <a:ext uri="{0D108BD9-81ED-4DB2-BD59-A6C34878D82A}">
                    <a16:rowId xmlns:a16="http://schemas.microsoft.com/office/drawing/2014/main" val="1445490434"/>
                  </a:ext>
                </a:extLst>
              </a:tr>
              <a:tr h="337851">
                <a:tc>
                  <a:txBody>
                    <a:bodyPr/>
                    <a:lstStyle/>
                    <a:p>
                      <a:pPr marL="225425" marR="0" lvl="0" indent="0" algn="l" defTabSz="457200" rtl="0" eaLnBrk="1" fontAlgn="auto" latinLnBrk="0" hangingPunct="1">
                        <a:lnSpc>
                          <a:spcPct val="100000"/>
                        </a:lnSpc>
                        <a:spcBef>
                          <a:spcPts val="0"/>
                        </a:spcBef>
                        <a:spcAft>
                          <a:spcPts val="0"/>
                        </a:spcAft>
                        <a:buClrTx/>
                        <a:buSzTx/>
                        <a:buFontTx/>
                        <a:buNone/>
                        <a:tabLst/>
                        <a:defRPr/>
                      </a:pPr>
                      <a:r>
                        <a:rPr lang="en-US" sz="1200" dirty="0"/>
                        <a:t>Those not receiving BHAs, %</a:t>
                      </a:r>
                    </a:p>
                  </a:txBody>
                  <a:tcPr anchor="ctr"/>
                </a:tc>
                <a:tc>
                  <a:txBody>
                    <a:bodyPr/>
                    <a:lstStyle/>
                    <a:p>
                      <a:pPr algn="ctr"/>
                      <a:r>
                        <a:rPr lang="en-US" sz="1200" dirty="0"/>
                        <a:t>37</a:t>
                      </a:r>
                    </a:p>
                  </a:txBody>
                  <a:tcPr anchor="ctr"/>
                </a:tc>
                <a:tc>
                  <a:txBody>
                    <a:bodyPr/>
                    <a:lstStyle/>
                    <a:p>
                      <a:pPr algn="ctr"/>
                      <a:r>
                        <a:rPr lang="en-US" sz="1200" dirty="0"/>
                        <a:t>15</a:t>
                      </a:r>
                    </a:p>
                  </a:txBody>
                  <a:tcPr anchor="ctr"/>
                </a:tc>
                <a:extLst>
                  <a:ext uri="{0D108BD9-81ED-4DB2-BD59-A6C34878D82A}">
                    <a16:rowId xmlns:a16="http://schemas.microsoft.com/office/drawing/2014/main" val="1590269623"/>
                  </a:ext>
                </a:extLst>
              </a:tr>
            </a:tbl>
          </a:graphicData>
        </a:graphic>
      </p:graphicFrame>
      <p:sp>
        <p:nvSpPr>
          <p:cNvPr id="17" name="Content Placeholder 16">
            <a:extLst>
              <a:ext uri="{FF2B5EF4-FFF2-40B4-BE49-F238E27FC236}">
                <a16:creationId xmlns:a16="http://schemas.microsoft.com/office/drawing/2014/main" id="{6B18A8F7-1428-435D-8ED6-1F01E58A8914}"/>
              </a:ext>
            </a:extLst>
          </p:cNvPr>
          <p:cNvSpPr>
            <a:spLocks noGrp="1"/>
          </p:cNvSpPr>
          <p:nvPr>
            <p:ph sz="quarter" idx="16"/>
          </p:nvPr>
        </p:nvSpPr>
        <p:spPr>
          <a:xfrm>
            <a:off x="620184" y="1529285"/>
            <a:ext cx="5186755" cy="710664"/>
          </a:xfrm>
        </p:spPr>
        <p:txBody>
          <a:bodyPr/>
          <a:lstStyle/>
          <a:p>
            <a:pPr marL="287338" indent="-287338"/>
            <a:r>
              <a:rPr lang="en-US" altLang="en-US" dirty="0"/>
              <a:t>Increased fracture risk when abiraterone is used with </a:t>
            </a:r>
            <a:r>
              <a:rPr lang="en-US" altLang="en-US" baseline="30000" dirty="0"/>
              <a:t>223</a:t>
            </a:r>
            <a:r>
              <a:rPr lang="en-US" altLang="en-US" dirty="0"/>
              <a:t>Ra</a:t>
            </a:r>
          </a:p>
        </p:txBody>
      </p:sp>
      <p:sp>
        <p:nvSpPr>
          <p:cNvPr id="18" name="Content Placeholder 17">
            <a:extLst>
              <a:ext uri="{FF2B5EF4-FFF2-40B4-BE49-F238E27FC236}">
                <a16:creationId xmlns:a16="http://schemas.microsoft.com/office/drawing/2014/main" id="{AD022557-10FF-4DED-AE70-F1B93F50F891}"/>
              </a:ext>
            </a:extLst>
          </p:cNvPr>
          <p:cNvSpPr>
            <a:spLocks noGrp="1"/>
          </p:cNvSpPr>
          <p:nvPr>
            <p:ph sz="quarter" idx="17"/>
          </p:nvPr>
        </p:nvSpPr>
        <p:spPr>
          <a:xfrm>
            <a:off x="6161451" y="1529285"/>
            <a:ext cx="5653887" cy="3609128"/>
          </a:xfrm>
        </p:spPr>
        <p:txBody>
          <a:bodyPr/>
          <a:lstStyle/>
          <a:p>
            <a:pPr>
              <a:spcBef>
                <a:spcPts val="600"/>
              </a:spcBef>
            </a:pPr>
            <a:r>
              <a:rPr lang="en-US" altLang="en-US" dirty="0"/>
              <a:t>Excess fractures with combination of enza + </a:t>
            </a:r>
            <a:r>
              <a:rPr lang="en-US" altLang="en-US" baseline="30000" dirty="0"/>
              <a:t>223</a:t>
            </a:r>
            <a:r>
              <a:rPr lang="en-US" altLang="en-US" dirty="0"/>
              <a:t>Ra</a:t>
            </a:r>
          </a:p>
          <a:p>
            <a:pPr>
              <a:spcBef>
                <a:spcPts val="600"/>
              </a:spcBef>
            </a:pPr>
            <a:r>
              <a:rPr lang="en-US" altLang="en-US" dirty="0"/>
              <a:t>Bone support eliminated the increased risk</a:t>
            </a:r>
          </a:p>
          <a:p>
            <a:pPr>
              <a:spcBef>
                <a:spcPts val="600"/>
              </a:spcBef>
            </a:pPr>
            <a:r>
              <a:rPr lang="en-US" altLang="en-US" dirty="0"/>
              <a:t>Unclear yet whether advantage for enza + </a:t>
            </a:r>
            <a:r>
              <a:rPr lang="en-US" altLang="en-US" baseline="30000" dirty="0"/>
              <a:t>223</a:t>
            </a:r>
            <a:r>
              <a:rPr lang="en-US" altLang="en-US" dirty="0"/>
              <a:t>Ra</a:t>
            </a:r>
          </a:p>
          <a:p>
            <a:endParaRPr lang="en-GB" dirty="0"/>
          </a:p>
        </p:txBody>
      </p:sp>
      <p:sp>
        <p:nvSpPr>
          <p:cNvPr id="19" name="Text Placeholder 18">
            <a:extLst>
              <a:ext uri="{FF2B5EF4-FFF2-40B4-BE49-F238E27FC236}">
                <a16:creationId xmlns:a16="http://schemas.microsoft.com/office/drawing/2014/main" id="{F354A7C6-A96C-4B6E-8D4F-FEAE33CF725F}"/>
              </a:ext>
            </a:extLst>
          </p:cNvPr>
          <p:cNvSpPr>
            <a:spLocks noGrp="1"/>
          </p:cNvSpPr>
          <p:nvPr>
            <p:ph type="body" sz="quarter" idx="18"/>
          </p:nvPr>
        </p:nvSpPr>
        <p:spPr>
          <a:xfrm>
            <a:off x="6158414" y="1097237"/>
            <a:ext cx="5189793" cy="360040"/>
          </a:xfrm>
        </p:spPr>
        <p:txBody>
          <a:bodyPr/>
          <a:lstStyle/>
          <a:p>
            <a:r>
              <a:rPr lang="en-US" altLang="en-US" dirty="0"/>
              <a:t>EORTC-1333, PEACEIII</a:t>
            </a:r>
            <a:r>
              <a:rPr lang="en-US" altLang="en-US" baseline="30000" dirty="0"/>
              <a:t>2</a:t>
            </a:r>
          </a:p>
        </p:txBody>
      </p:sp>
      <p:sp>
        <p:nvSpPr>
          <p:cNvPr id="20" name="Text Placeholder 19">
            <a:extLst>
              <a:ext uri="{FF2B5EF4-FFF2-40B4-BE49-F238E27FC236}">
                <a16:creationId xmlns:a16="http://schemas.microsoft.com/office/drawing/2014/main" id="{FA1C5B90-6329-4CAC-B46C-1F571F9A5FFF}"/>
              </a:ext>
            </a:extLst>
          </p:cNvPr>
          <p:cNvSpPr>
            <a:spLocks noGrp="1"/>
          </p:cNvSpPr>
          <p:nvPr>
            <p:ph type="body" sz="quarter" idx="19"/>
          </p:nvPr>
        </p:nvSpPr>
        <p:spPr>
          <a:xfrm>
            <a:off x="624418" y="1097237"/>
            <a:ext cx="5189793" cy="710664"/>
          </a:xfrm>
        </p:spPr>
        <p:txBody>
          <a:bodyPr/>
          <a:lstStyle/>
          <a:p>
            <a:r>
              <a:rPr lang="en-GB" dirty="0"/>
              <a:t>Era 223 study</a:t>
            </a:r>
            <a:r>
              <a:rPr lang="en-GB" baseline="30000" dirty="0"/>
              <a:t>1</a:t>
            </a:r>
          </a:p>
        </p:txBody>
      </p:sp>
      <p:sp>
        <p:nvSpPr>
          <p:cNvPr id="16" name="Title 15">
            <a:extLst>
              <a:ext uri="{FF2B5EF4-FFF2-40B4-BE49-F238E27FC236}">
                <a16:creationId xmlns:a16="http://schemas.microsoft.com/office/drawing/2014/main" id="{03B10BDF-0B08-47D9-A032-25EED2C9A39F}"/>
              </a:ext>
            </a:extLst>
          </p:cNvPr>
          <p:cNvSpPr>
            <a:spLocks noGrp="1"/>
          </p:cNvSpPr>
          <p:nvPr>
            <p:ph type="title"/>
          </p:nvPr>
        </p:nvSpPr>
        <p:spPr/>
        <p:txBody>
          <a:bodyPr/>
          <a:lstStyle/>
          <a:p>
            <a:r>
              <a:rPr lang="en-US" dirty="0"/>
              <a:t>Combinations with Radium 223</a:t>
            </a:r>
            <a:endParaRPr lang="en-GB" dirty="0"/>
          </a:p>
        </p:txBody>
      </p:sp>
      <p:sp>
        <p:nvSpPr>
          <p:cNvPr id="2" name="Slide Number Placeholder 1">
            <a:extLst>
              <a:ext uri="{FF2B5EF4-FFF2-40B4-BE49-F238E27FC236}">
                <a16:creationId xmlns:a16="http://schemas.microsoft.com/office/drawing/2014/main" id="{21CD247D-05AF-6E48-B586-54976B762050}"/>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26" name="Content Placeholder 25">
            <a:extLst>
              <a:ext uri="{FF2B5EF4-FFF2-40B4-BE49-F238E27FC236}">
                <a16:creationId xmlns:a16="http://schemas.microsoft.com/office/drawing/2014/main" id="{0B87CD11-CF7A-464B-BF5E-3A60651C4CF0}"/>
              </a:ext>
            </a:extLst>
          </p:cNvPr>
          <p:cNvSpPr>
            <a:spLocks noGrp="1"/>
          </p:cNvSpPr>
          <p:nvPr>
            <p:ph sz="quarter" idx="15"/>
          </p:nvPr>
        </p:nvSpPr>
        <p:spPr>
          <a:xfrm>
            <a:off x="620184" y="6309320"/>
            <a:ext cx="9940312" cy="365125"/>
          </a:xfrm>
        </p:spPr>
        <p:txBody>
          <a:bodyPr/>
          <a:lstStyle/>
          <a:p>
            <a:pPr>
              <a:spcBef>
                <a:spcPts val="300"/>
              </a:spcBef>
            </a:pPr>
            <a:r>
              <a:rPr lang="en-GB" dirty="0"/>
              <a:t>AAP, abiraterone acetate + prednisone; BHA, bone health agent; CI, confidence interval; enza, enzalutamide; </a:t>
            </a:r>
            <a:r>
              <a:rPr lang="en-GB" baseline="30000" dirty="0"/>
              <a:t>223</a:t>
            </a:r>
            <a:r>
              <a:rPr lang="en-GB" dirty="0"/>
              <a:t>Ra, radium 223</a:t>
            </a:r>
          </a:p>
          <a:p>
            <a:pPr>
              <a:spcBef>
                <a:spcPts val="300"/>
              </a:spcBef>
            </a:pPr>
            <a:r>
              <a:rPr lang="en-US" dirty="0"/>
              <a:t>1. </a:t>
            </a:r>
            <a:r>
              <a:rPr lang="en-US" altLang="en-US" dirty="0"/>
              <a:t>Smith M, et al. Lancet Oncol. 2019;20:408-19; </a:t>
            </a:r>
            <a:r>
              <a:rPr lang="en-US" dirty="0"/>
              <a:t>2. Tombal BF, et al. J Clin Oncol. 2019;37(</a:t>
            </a:r>
            <a:r>
              <a:rPr lang="en-GB" dirty="0"/>
              <a:t>15 suppl)</a:t>
            </a:r>
            <a:r>
              <a:rPr lang="en-US" dirty="0"/>
              <a:t>:5007 (ASCO 2019, oral presentation); 3. Shore ND, et al. J Clin Oncol. 2020;38 suppl 6:50</a:t>
            </a:r>
            <a:endParaRPr lang="en-GB" dirty="0"/>
          </a:p>
        </p:txBody>
      </p:sp>
      <p:graphicFrame>
        <p:nvGraphicFramePr>
          <p:cNvPr id="9" name="Table 8">
            <a:extLst>
              <a:ext uri="{FF2B5EF4-FFF2-40B4-BE49-F238E27FC236}">
                <a16:creationId xmlns:a16="http://schemas.microsoft.com/office/drawing/2014/main" id="{8CB4A177-F44E-4477-9B62-B7D946EADBDA}"/>
              </a:ext>
            </a:extLst>
          </p:cNvPr>
          <p:cNvGraphicFramePr>
            <a:graphicFrameLocks noGrp="1"/>
          </p:cNvGraphicFramePr>
          <p:nvPr>
            <p:extLst>
              <p:ext uri="{D42A27DB-BD31-4B8C-83A1-F6EECF244321}">
                <p14:modId xmlns:p14="http://schemas.microsoft.com/office/powerpoint/2010/main" val="993293224"/>
              </p:ext>
            </p:extLst>
          </p:nvPr>
        </p:nvGraphicFramePr>
        <p:xfrm>
          <a:off x="6271908" y="2743768"/>
          <a:ext cx="5299908" cy="2636820"/>
        </p:xfrm>
        <a:graphic>
          <a:graphicData uri="http://schemas.openxmlformats.org/drawingml/2006/table">
            <a:tbl>
              <a:tblPr firstRow="1" bandRow="1">
                <a:tableStyleId>{5C22544A-7EE6-4342-B048-85BDC9FD1C3A}</a:tableStyleId>
              </a:tblPr>
              <a:tblGrid>
                <a:gridCol w="679356">
                  <a:extLst>
                    <a:ext uri="{9D8B030D-6E8A-4147-A177-3AD203B41FA5}">
                      <a16:colId xmlns:a16="http://schemas.microsoft.com/office/drawing/2014/main" val="809254557"/>
                    </a:ext>
                  </a:extLst>
                </a:gridCol>
                <a:gridCol w="958906">
                  <a:extLst>
                    <a:ext uri="{9D8B030D-6E8A-4147-A177-3AD203B41FA5}">
                      <a16:colId xmlns:a16="http://schemas.microsoft.com/office/drawing/2014/main" val="289386638"/>
                    </a:ext>
                  </a:extLst>
                </a:gridCol>
                <a:gridCol w="958906">
                  <a:extLst>
                    <a:ext uri="{9D8B030D-6E8A-4147-A177-3AD203B41FA5}">
                      <a16:colId xmlns:a16="http://schemas.microsoft.com/office/drawing/2014/main" val="107467020"/>
                    </a:ext>
                  </a:extLst>
                </a:gridCol>
                <a:gridCol w="1351370">
                  <a:extLst>
                    <a:ext uri="{9D8B030D-6E8A-4147-A177-3AD203B41FA5}">
                      <a16:colId xmlns:a16="http://schemas.microsoft.com/office/drawing/2014/main" val="1411853524"/>
                    </a:ext>
                  </a:extLst>
                </a:gridCol>
                <a:gridCol w="1351370">
                  <a:extLst>
                    <a:ext uri="{9D8B030D-6E8A-4147-A177-3AD203B41FA5}">
                      <a16:colId xmlns:a16="http://schemas.microsoft.com/office/drawing/2014/main" val="2235160886"/>
                    </a:ext>
                  </a:extLst>
                </a:gridCol>
              </a:tblGrid>
              <a:tr h="247204">
                <a:tc rowSpan="3">
                  <a:txBody>
                    <a:bodyPr/>
                    <a:lstStyle/>
                    <a:p>
                      <a:pPr marL="0" marR="0" lvl="0" indent="0" algn="l" defTabSz="914400" rtl="0" eaLnBrk="1" fontAlgn="auto" latinLnBrk="0" hangingPunct="1">
                        <a:lnSpc>
                          <a:spcPct val="90000"/>
                        </a:lnSpc>
                        <a:spcBef>
                          <a:spcPts val="200"/>
                        </a:spcBef>
                        <a:spcAft>
                          <a:spcPts val="200"/>
                        </a:spcAft>
                        <a:buClrTx/>
                        <a:buSzTx/>
                        <a:buFontTx/>
                        <a:buNone/>
                        <a:tabLst/>
                        <a:defRPr/>
                      </a:pPr>
                      <a:r>
                        <a:rPr kumimoji="0" lang="en-US" sz="1200" b="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Time point, months</a:t>
                      </a:r>
                      <a:endPar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S Mincho" panose="02020609040205080304" pitchFamily="49" charset="-128"/>
                        <a:cs typeface="Calibri" panose="020F0502020204030204" pitchFamily="34" charset="0"/>
                      </a:endParaRPr>
                    </a:p>
                  </a:txBody>
                  <a:tcPr marL="108000" marR="19050" marT="0" marB="0" anchor="ctr">
                    <a:lnR w="127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tcPr>
                </a:tc>
                <a:tc gridSpan="4">
                  <a:txBody>
                    <a:bodyPr/>
                    <a:lstStyle/>
                    <a:p>
                      <a:pPr marL="0" marR="0" indent="0" algn="ctr" defTabSz="457200" rtl="0" eaLnBrk="1" fontAlgn="auto" latinLnBrk="0" hangingPunct="1">
                        <a:lnSpc>
                          <a:spcPct val="90000"/>
                        </a:lnSpc>
                        <a:spcBef>
                          <a:spcPts val="200"/>
                        </a:spcBef>
                        <a:spcAft>
                          <a:spcPts val="200"/>
                        </a:spcAft>
                        <a:buClrTx/>
                        <a:buSzTx/>
                        <a:buFontTx/>
                        <a:buNone/>
                        <a:tabLst/>
                        <a:defRPr/>
                      </a:pPr>
                      <a:r>
                        <a:rPr lang="en-US" sz="1200" b="1" dirty="0">
                          <a:solidFill>
                            <a:schemeClr val="bg1"/>
                          </a:solidFill>
                          <a:effectLst/>
                          <a:latin typeface="Calibri" panose="020F0502020204030204" pitchFamily="34" charset="0"/>
                          <a:cs typeface="Calibri" panose="020F0502020204030204" pitchFamily="34" charset="0"/>
                        </a:rPr>
                        <a:t>Cumulative incidence of bone fractures (95% CI)</a:t>
                      </a:r>
                      <a:endParaRPr lang="en-US" sz="12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87429000"/>
                  </a:ext>
                </a:extLst>
              </a:tr>
              <a:tr h="247204">
                <a:tc vMerge="1">
                  <a:txBody>
                    <a:bodyPr/>
                    <a:lstStyle/>
                    <a:p>
                      <a:endParaRPr lang="en-GB"/>
                    </a:p>
                  </a:txBody>
                  <a:tcPr/>
                </a:tc>
                <a:tc gridSpan="2">
                  <a:txBody>
                    <a:bodyPr/>
                    <a:lstStyle/>
                    <a:p>
                      <a:pPr algn="ctr">
                        <a:lnSpc>
                          <a:spcPct val="90000"/>
                        </a:lnSpc>
                        <a:spcBef>
                          <a:spcPts val="200"/>
                        </a:spcBef>
                        <a:spcAft>
                          <a:spcPts val="200"/>
                        </a:spcAft>
                      </a:pPr>
                      <a:r>
                        <a:rPr lang="en-US" sz="1200" b="1" dirty="0">
                          <a:solidFill>
                            <a:schemeClr val="bg1"/>
                          </a:solidFill>
                          <a:effectLst/>
                          <a:latin typeface="Calibri" panose="020F0502020204030204" pitchFamily="34" charset="0"/>
                          <a:cs typeface="Calibri" panose="020F0502020204030204" pitchFamily="34" charset="0"/>
                        </a:rPr>
                        <a:t>With exposure to BHA</a:t>
                      </a:r>
                      <a:endParaRPr lang="en-US" sz="12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chemeClr val="accent1"/>
                    </a:solidFill>
                  </a:tcPr>
                </a:tc>
                <a:tc hMerge="1">
                  <a:txBody>
                    <a:bodyPr/>
                    <a:lstStyle/>
                    <a:p>
                      <a:endParaRPr lang="en-GB"/>
                    </a:p>
                  </a:txBody>
                  <a:tcPr/>
                </a:tc>
                <a:tc gridSpan="2">
                  <a:txBody>
                    <a:bodyPr/>
                    <a:lstStyle/>
                    <a:p>
                      <a:pPr algn="ctr">
                        <a:lnSpc>
                          <a:spcPct val="90000"/>
                        </a:lnSpc>
                        <a:spcBef>
                          <a:spcPts val="200"/>
                        </a:spcBef>
                        <a:spcAft>
                          <a:spcPts val="200"/>
                        </a:spcAft>
                      </a:pPr>
                      <a:r>
                        <a:rPr lang="en-US" sz="1200" b="1" dirty="0">
                          <a:solidFill>
                            <a:schemeClr val="bg1"/>
                          </a:solidFill>
                          <a:effectLst/>
                          <a:latin typeface="Calibri" panose="020F0502020204030204" pitchFamily="34" charset="0"/>
                          <a:cs typeface="Calibri" panose="020F0502020204030204" pitchFamily="34" charset="0"/>
                        </a:rPr>
                        <a:t>Without exposure to BHA</a:t>
                      </a:r>
                      <a:endParaRPr lang="en-US" sz="12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0" marB="0" anchor="ctr">
                    <a:lnT w="12700" cap="flat" cmpd="sng" algn="ctr">
                      <a:solidFill>
                        <a:srgbClr val="FFFFFF"/>
                      </a:solidFill>
                      <a:prstDash val="solid"/>
                      <a:round/>
                      <a:headEnd type="none" w="med" len="med"/>
                      <a:tailEnd type="none" w="med" len="med"/>
                    </a:lnT>
                    <a:solidFill>
                      <a:schemeClr val="accent1"/>
                    </a:solidFill>
                  </a:tcPr>
                </a:tc>
                <a:tc hMerge="1">
                  <a:txBody>
                    <a:bodyPr/>
                    <a:lstStyle/>
                    <a:p>
                      <a:endParaRPr lang="en-GB"/>
                    </a:p>
                  </a:txBody>
                  <a:tcPr/>
                </a:tc>
                <a:extLst>
                  <a:ext uri="{0D108BD9-81ED-4DB2-BD59-A6C34878D82A}">
                    <a16:rowId xmlns:a16="http://schemas.microsoft.com/office/drawing/2014/main" val="2626773807"/>
                  </a:ext>
                </a:extLst>
              </a:tr>
              <a:tr h="404091">
                <a:tc vMerge="1">
                  <a:txBody>
                    <a:bodyPr/>
                    <a:lstStyle/>
                    <a:p>
                      <a:endParaRPr lang="en-GB"/>
                    </a:p>
                  </a:txBody>
                  <a:tcPr/>
                </a:tc>
                <a:tc>
                  <a:txBody>
                    <a:bodyPr/>
                    <a:lstStyle/>
                    <a:p>
                      <a:pPr algn="ctr">
                        <a:lnSpc>
                          <a:spcPct val="90000"/>
                        </a:lnSpc>
                        <a:spcBef>
                          <a:spcPts val="200"/>
                        </a:spcBef>
                        <a:spcAft>
                          <a:spcPts val="200"/>
                        </a:spcAft>
                      </a:pPr>
                      <a:r>
                        <a:rPr lang="en-US" sz="1200" b="1" dirty="0">
                          <a:solidFill>
                            <a:schemeClr val="bg1"/>
                          </a:solidFill>
                          <a:effectLst/>
                          <a:latin typeface="Calibri" panose="020F0502020204030204" pitchFamily="34" charset="0"/>
                          <a:cs typeface="Calibri" panose="020F0502020204030204" pitchFamily="34" charset="0"/>
                        </a:rPr>
                        <a:t>enza + </a:t>
                      </a:r>
                      <a:r>
                        <a:rPr lang="en-US" sz="1200" b="1" baseline="30000" dirty="0">
                          <a:solidFill>
                            <a:schemeClr val="bg1"/>
                          </a:solidFill>
                          <a:effectLst/>
                          <a:latin typeface="Calibri" panose="020F0502020204030204" pitchFamily="34" charset="0"/>
                          <a:cs typeface="Calibri" panose="020F0502020204030204" pitchFamily="34" charset="0"/>
                        </a:rPr>
                        <a:t>223</a:t>
                      </a:r>
                      <a:r>
                        <a:rPr lang="en-US" sz="1200" b="1" dirty="0">
                          <a:solidFill>
                            <a:schemeClr val="bg1"/>
                          </a:solidFill>
                          <a:effectLst/>
                          <a:latin typeface="Calibri" panose="020F0502020204030204" pitchFamily="34" charset="0"/>
                          <a:cs typeface="Calibri" panose="020F0502020204030204" pitchFamily="34" charset="0"/>
                        </a:rPr>
                        <a:t>Ra </a:t>
                      </a:r>
                      <a:br>
                        <a:rPr lang="en-US" sz="1200" b="1" dirty="0">
                          <a:solidFill>
                            <a:schemeClr val="bg1"/>
                          </a:solidFill>
                          <a:effectLst/>
                          <a:latin typeface="Calibri" panose="020F0502020204030204" pitchFamily="34" charset="0"/>
                          <a:cs typeface="Calibri" panose="020F0502020204030204" pitchFamily="34" charset="0"/>
                        </a:rPr>
                      </a:br>
                      <a:r>
                        <a:rPr lang="en-US" sz="1200" b="1" dirty="0">
                          <a:solidFill>
                            <a:schemeClr val="bg1"/>
                          </a:solidFill>
                          <a:effectLst/>
                          <a:latin typeface="Calibri" panose="020F0502020204030204" pitchFamily="34" charset="0"/>
                          <a:cs typeface="Calibri" panose="020F0502020204030204" pitchFamily="34" charset="0"/>
                        </a:rPr>
                        <a:t>n = 39</a:t>
                      </a:r>
                      <a:r>
                        <a:rPr lang="en-US" sz="1200" b="1" baseline="30000" dirty="0">
                          <a:solidFill>
                            <a:schemeClr val="bg1"/>
                          </a:solidFill>
                          <a:effectLst/>
                          <a:latin typeface="Calibri" panose="020F0502020204030204" pitchFamily="34" charset="0"/>
                          <a:cs typeface="Calibri" panose="020F0502020204030204" pitchFamily="34" charset="0"/>
                        </a:rPr>
                        <a:t>a</a:t>
                      </a:r>
                      <a:endParaRPr lang="en-US" sz="1200" b="1" baseline="30000"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36000" marB="46800" anchor="ctr">
                    <a:lnL w="12700" cap="flat" cmpd="sng" algn="ctr">
                      <a:solidFill>
                        <a:srgbClr val="FFFFFF"/>
                      </a:solidFill>
                      <a:prstDash val="solid"/>
                      <a:round/>
                      <a:headEnd type="none" w="med" len="med"/>
                      <a:tailEnd type="none" w="med" len="med"/>
                    </a:lnL>
                    <a:lnB w="38100" cap="flat" cmpd="sng" algn="ctr">
                      <a:solidFill>
                        <a:srgbClr val="FFFFFF"/>
                      </a:solidFill>
                      <a:prstDash val="solid"/>
                      <a:round/>
                      <a:headEnd type="none" w="med" len="med"/>
                      <a:tailEnd type="none" w="med" len="med"/>
                    </a:lnB>
                    <a:solidFill>
                      <a:schemeClr val="accent1"/>
                    </a:solidFill>
                  </a:tcPr>
                </a:tc>
                <a:tc>
                  <a:txBody>
                    <a:bodyPr/>
                    <a:lstStyle/>
                    <a:p>
                      <a:pPr algn="ctr">
                        <a:lnSpc>
                          <a:spcPct val="90000"/>
                        </a:lnSpc>
                        <a:spcBef>
                          <a:spcPts val="200"/>
                        </a:spcBef>
                        <a:spcAft>
                          <a:spcPts val="200"/>
                        </a:spcAft>
                      </a:pPr>
                      <a:r>
                        <a:rPr lang="en-US" sz="1200" b="1" dirty="0">
                          <a:solidFill>
                            <a:schemeClr val="bg1"/>
                          </a:solidFill>
                          <a:effectLst/>
                          <a:latin typeface="Calibri" panose="020F0502020204030204" pitchFamily="34" charset="0"/>
                          <a:cs typeface="Calibri" panose="020F0502020204030204" pitchFamily="34" charset="0"/>
                        </a:rPr>
                        <a:t>enza</a:t>
                      </a:r>
                      <a:br>
                        <a:rPr lang="en-US" sz="1200" b="1" dirty="0">
                          <a:solidFill>
                            <a:schemeClr val="bg1"/>
                          </a:solidFill>
                          <a:effectLst/>
                          <a:latin typeface="Calibri" panose="020F0502020204030204" pitchFamily="34" charset="0"/>
                          <a:cs typeface="Calibri" panose="020F0502020204030204" pitchFamily="34" charset="0"/>
                        </a:rPr>
                      </a:br>
                      <a:r>
                        <a:rPr lang="en-US" sz="1200" b="1" dirty="0">
                          <a:solidFill>
                            <a:schemeClr val="bg1"/>
                          </a:solidFill>
                          <a:effectLst/>
                          <a:latin typeface="Calibri" panose="020F0502020204030204" pitchFamily="34" charset="0"/>
                          <a:cs typeface="Calibri" panose="020F0502020204030204" pitchFamily="34" charset="0"/>
                        </a:rPr>
                        <a:t>n = 49</a:t>
                      </a:r>
                      <a:endParaRPr lang="en-US" sz="12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0" marR="0" marT="36000" marB="46800" anchor="ctr">
                    <a:lnB w="38100" cap="flat" cmpd="sng" algn="ctr">
                      <a:solidFill>
                        <a:srgbClr val="FFFFFF"/>
                      </a:solidFill>
                      <a:prstDash val="solid"/>
                      <a:round/>
                      <a:headEnd type="none" w="med" len="med"/>
                      <a:tailEnd type="none" w="med" len="med"/>
                    </a:lnB>
                    <a:solidFill>
                      <a:schemeClr val="accent1"/>
                    </a:solidFill>
                  </a:tcPr>
                </a:tc>
                <a:tc>
                  <a:txBody>
                    <a:bodyPr/>
                    <a:lstStyle/>
                    <a:p>
                      <a:pPr algn="ctr">
                        <a:lnSpc>
                          <a:spcPct val="90000"/>
                        </a:lnSpc>
                        <a:spcBef>
                          <a:spcPts val="200"/>
                        </a:spcBef>
                        <a:spcAft>
                          <a:spcPts val="200"/>
                        </a:spcAft>
                      </a:pPr>
                      <a:r>
                        <a:rPr lang="en-US" sz="1200" b="1" dirty="0">
                          <a:solidFill>
                            <a:schemeClr val="bg1"/>
                          </a:solidFill>
                          <a:effectLst/>
                          <a:latin typeface="Calibri" panose="020F0502020204030204" pitchFamily="34" charset="0"/>
                          <a:cs typeface="Calibri" panose="020F0502020204030204" pitchFamily="34" charset="0"/>
                        </a:rPr>
                        <a:t>enza + </a:t>
                      </a:r>
                      <a:r>
                        <a:rPr lang="en-US" sz="1200" b="1" baseline="30000" dirty="0">
                          <a:solidFill>
                            <a:schemeClr val="bg1"/>
                          </a:solidFill>
                          <a:effectLst/>
                          <a:latin typeface="Calibri" panose="020F0502020204030204" pitchFamily="34" charset="0"/>
                          <a:cs typeface="Calibri" panose="020F0502020204030204" pitchFamily="34" charset="0"/>
                        </a:rPr>
                        <a:t>223</a:t>
                      </a:r>
                      <a:r>
                        <a:rPr lang="en-US" sz="1200" b="1" dirty="0">
                          <a:solidFill>
                            <a:schemeClr val="bg1"/>
                          </a:solidFill>
                          <a:effectLst/>
                          <a:latin typeface="Calibri" panose="020F0502020204030204" pitchFamily="34" charset="0"/>
                          <a:cs typeface="Calibri" panose="020F0502020204030204" pitchFamily="34" charset="0"/>
                        </a:rPr>
                        <a:t>Ra</a:t>
                      </a:r>
                      <a:br>
                        <a:rPr lang="en-US" sz="1200" b="1" dirty="0">
                          <a:solidFill>
                            <a:schemeClr val="bg1"/>
                          </a:solidFill>
                          <a:effectLst/>
                          <a:latin typeface="Calibri" panose="020F0502020204030204" pitchFamily="34" charset="0"/>
                          <a:cs typeface="Calibri" panose="020F0502020204030204" pitchFamily="34" charset="0"/>
                        </a:rPr>
                      </a:br>
                      <a:r>
                        <a:rPr lang="en-US" sz="1200" b="1" dirty="0">
                          <a:solidFill>
                            <a:schemeClr val="bg1"/>
                          </a:solidFill>
                          <a:effectLst/>
                          <a:latin typeface="Calibri" panose="020F0502020204030204" pitchFamily="34" charset="0"/>
                          <a:cs typeface="Calibri" panose="020F0502020204030204" pitchFamily="34" charset="0"/>
                        </a:rPr>
                        <a:t>n = 37</a:t>
                      </a:r>
                      <a:endParaRPr lang="en-US" sz="12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36000" marB="46800" anchor="ctr">
                    <a:lnB w="38100" cap="flat" cmpd="sng" algn="ctr">
                      <a:solidFill>
                        <a:srgbClr val="FFFFFF"/>
                      </a:solidFill>
                      <a:prstDash val="solid"/>
                      <a:round/>
                      <a:headEnd type="none" w="med" len="med"/>
                      <a:tailEnd type="none" w="med" len="med"/>
                    </a:lnB>
                    <a:solidFill>
                      <a:schemeClr val="accent1"/>
                    </a:solidFill>
                  </a:tcPr>
                </a:tc>
                <a:tc>
                  <a:txBody>
                    <a:bodyPr/>
                    <a:lstStyle/>
                    <a:p>
                      <a:pPr algn="ctr">
                        <a:lnSpc>
                          <a:spcPct val="90000"/>
                        </a:lnSpc>
                        <a:spcBef>
                          <a:spcPts val="200"/>
                        </a:spcBef>
                        <a:spcAft>
                          <a:spcPts val="200"/>
                        </a:spcAft>
                      </a:pPr>
                      <a:r>
                        <a:rPr lang="en-US" sz="1200" b="1" dirty="0">
                          <a:solidFill>
                            <a:schemeClr val="bg1"/>
                          </a:solidFill>
                          <a:effectLst/>
                          <a:latin typeface="Calibri" panose="020F0502020204030204" pitchFamily="34" charset="0"/>
                          <a:cs typeface="Calibri" panose="020F0502020204030204" pitchFamily="34" charset="0"/>
                        </a:rPr>
                        <a:t>enza</a:t>
                      </a:r>
                      <a:br>
                        <a:rPr lang="en-US" sz="1200" b="1" dirty="0">
                          <a:solidFill>
                            <a:schemeClr val="bg1"/>
                          </a:solidFill>
                          <a:effectLst/>
                          <a:latin typeface="Calibri" panose="020F0502020204030204" pitchFamily="34" charset="0"/>
                          <a:cs typeface="Calibri" panose="020F0502020204030204" pitchFamily="34" charset="0"/>
                        </a:rPr>
                      </a:br>
                      <a:r>
                        <a:rPr lang="en-US" sz="1200" b="1" dirty="0">
                          <a:solidFill>
                            <a:schemeClr val="bg1"/>
                          </a:solidFill>
                          <a:effectLst/>
                          <a:latin typeface="Calibri" panose="020F0502020204030204" pitchFamily="34" charset="0"/>
                          <a:cs typeface="Calibri" panose="020F0502020204030204" pitchFamily="34" charset="0"/>
                        </a:rPr>
                        <a:t>n = 35</a:t>
                      </a:r>
                      <a:endParaRPr lang="en-US" sz="12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36000" marB="46800" anchor="ctr">
                    <a:lnB w="381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3542812899"/>
                  </a:ext>
                </a:extLst>
              </a:tr>
              <a:tr h="247204">
                <a:tc>
                  <a:txBody>
                    <a:bodyPr/>
                    <a:lstStyle/>
                    <a:p>
                      <a:pPr marL="339725" indent="0" algn="l" defTabSz="457200" rtl="0" eaLnBrk="1" latinLnBrk="0" hangingPunct="1">
                        <a:lnSpc>
                          <a:spcPct val="90000"/>
                        </a:lnSpc>
                        <a:spcBef>
                          <a:spcPts val="200"/>
                        </a:spcBef>
                        <a:spcAft>
                          <a:spcPts val="200"/>
                        </a:spcAft>
                        <a:tabLst/>
                      </a:pPr>
                      <a:r>
                        <a:rPr lang="en-US" sz="1200" kern="1200" dirty="0">
                          <a:solidFill>
                            <a:schemeClr val="dk1"/>
                          </a:solidFill>
                          <a:effectLst/>
                          <a:latin typeface="Calibri" panose="020F0502020204030204" pitchFamily="34" charset="0"/>
                          <a:ea typeface="+mn-ea"/>
                          <a:cs typeface="Calibri" panose="020F0502020204030204" pitchFamily="34" charset="0"/>
                        </a:rPr>
                        <a:t>3</a:t>
                      </a:r>
                    </a:p>
                  </a:txBody>
                  <a:tcPr marL="19050" marR="19050" marT="0" marB="0" anchor="ctr">
                    <a:lnT w="38100" cap="flat" cmpd="sng" algn="ctr">
                      <a:solidFill>
                        <a:srgbClr val="FFFFFF"/>
                      </a:solidFill>
                      <a:prstDash val="solid"/>
                      <a:round/>
                      <a:headEnd type="none" w="med" len="med"/>
                      <a:tailEnd type="none" w="med" len="med"/>
                    </a:lnT>
                  </a:tcP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lnT w="38100" cap="flat" cmpd="sng" algn="ctr">
                      <a:solidFill>
                        <a:srgbClr val="FFFFFF"/>
                      </a:solidFill>
                      <a:prstDash val="solid"/>
                      <a:round/>
                      <a:headEnd type="none" w="med" len="med"/>
                      <a:tailEnd type="none" w="med" len="med"/>
                    </a:lnT>
                  </a:tcP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lnT w="38100" cap="flat" cmpd="sng" algn="ctr">
                      <a:solidFill>
                        <a:srgbClr val="FFFFFF"/>
                      </a:solidFill>
                      <a:prstDash val="solid"/>
                      <a:round/>
                      <a:headEnd type="none" w="med" len="med"/>
                      <a:tailEnd type="none" w="med" len="med"/>
                    </a:lnT>
                  </a:tcP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lnT w="38100" cap="flat" cmpd="sng" algn="ctr">
                      <a:solidFill>
                        <a:srgbClr val="FFFFFF"/>
                      </a:solidFill>
                      <a:prstDash val="solid"/>
                      <a:round/>
                      <a:headEnd type="none" w="med" len="med"/>
                      <a:tailEnd type="none" w="med" len="med"/>
                    </a:lnT>
                  </a:tcP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5.7 (1.0–16.7)</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lnT w="381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677526577"/>
                  </a:ext>
                </a:extLst>
              </a:tr>
              <a:tr h="247204">
                <a:tc>
                  <a:txBody>
                    <a:bodyPr/>
                    <a:lstStyle/>
                    <a:p>
                      <a:pPr marL="339725" indent="0" algn="l" defTabSz="457200" rtl="0" eaLnBrk="1" latinLnBrk="0" hangingPunct="1">
                        <a:lnSpc>
                          <a:spcPct val="90000"/>
                        </a:lnSpc>
                        <a:spcBef>
                          <a:spcPts val="200"/>
                        </a:spcBef>
                        <a:spcAft>
                          <a:spcPts val="200"/>
                        </a:spcAft>
                        <a:tabLst/>
                      </a:pPr>
                      <a:r>
                        <a:rPr lang="en-US" sz="1200" kern="1200" dirty="0">
                          <a:solidFill>
                            <a:schemeClr val="dk1"/>
                          </a:solidFill>
                          <a:effectLst/>
                          <a:latin typeface="Calibri" panose="020F0502020204030204" pitchFamily="34" charset="0"/>
                          <a:ea typeface="+mn-ea"/>
                          <a:cs typeface="Calibri" panose="020F0502020204030204" pitchFamily="34" charset="0"/>
                        </a:rPr>
                        <a:t>6</a:t>
                      </a: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5.6 (1.0–16.3)</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8.8 (2.2–21.0)</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extLst>
                  <a:ext uri="{0D108BD9-81ED-4DB2-BD59-A6C34878D82A}">
                    <a16:rowId xmlns:a16="http://schemas.microsoft.com/office/drawing/2014/main" val="2473259336"/>
                  </a:ext>
                </a:extLst>
              </a:tr>
              <a:tr h="247204">
                <a:tc>
                  <a:txBody>
                    <a:bodyPr/>
                    <a:lstStyle/>
                    <a:p>
                      <a:pPr marL="339725" indent="0">
                        <a:lnSpc>
                          <a:spcPct val="90000"/>
                        </a:lnSpc>
                        <a:spcBef>
                          <a:spcPts val="200"/>
                        </a:spcBef>
                        <a:spcAft>
                          <a:spcPts val="200"/>
                        </a:spcAft>
                        <a:tabLst/>
                      </a:pPr>
                      <a:r>
                        <a:rPr lang="en-US" sz="1200" dirty="0">
                          <a:effectLst/>
                          <a:latin typeface="Calibri" panose="020F0502020204030204" pitchFamily="34" charset="0"/>
                          <a:cs typeface="Calibri" panose="020F0502020204030204" pitchFamily="34" charset="0"/>
                        </a:rPr>
                        <a:t>9</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22.6 (10.6–37.3)</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8.8 (2.2–21.0)</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extLst>
                  <a:ext uri="{0D108BD9-81ED-4DB2-BD59-A6C34878D82A}">
                    <a16:rowId xmlns:a16="http://schemas.microsoft.com/office/drawing/2014/main" val="933496947"/>
                  </a:ext>
                </a:extLst>
              </a:tr>
              <a:tr h="247204">
                <a:tc>
                  <a:txBody>
                    <a:bodyPr/>
                    <a:lstStyle/>
                    <a:p>
                      <a:pPr marL="266700" indent="0">
                        <a:lnSpc>
                          <a:spcPct val="90000"/>
                        </a:lnSpc>
                        <a:spcBef>
                          <a:spcPts val="200"/>
                        </a:spcBef>
                        <a:spcAft>
                          <a:spcPts val="200"/>
                        </a:spcAft>
                        <a:tabLst/>
                      </a:pPr>
                      <a:r>
                        <a:rPr lang="en-US" sz="1200" b="1" dirty="0">
                          <a:solidFill>
                            <a:schemeClr val="accent2"/>
                          </a:solidFill>
                          <a:effectLst/>
                          <a:latin typeface="Calibri" panose="020F0502020204030204" pitchFamily="34" charset="0"/>
                          <a:cs typeface="Calibri" panose="020F0502020204030204" pitchFamily="34" charset="0"/>
                        </a:rPr>
                        <a:t>12</a:t>
                      </a:r>
                      <a:endParaRPr lang="en-US" sz="1200" b="1" dirty="0">
                        <a:solidFill>
                          <a:schemeClr val="accent2"/>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marL="0" marR="0" indent="0" algn="ctr" defTabSz="457200" rtl="0" eaLnBrk="1" fontAlgn="auto" latinLnBrk="0" hangingPunct="1">
                        <a:lnSpc>
                          <a:spcPct val="90000"/>
                        </a:lnSpc>
                        <a:spcBef>
                          <a:spcPts val="200"/>
                        </a:spcBef>
                        <a:spcAft>
                          <a:spcPts val="200"/>
                        </a:spcAft>
                        <a:buClrTx/>
                        <a:buSzTx/>
                        <a:buFontTx/>
                        <a:buNone/>
                        <a:tabLst/>
                        <a:defRPr/>
                      </a:pPr>
                      <a:r>
                        <a:rPr lang="en-US" sz="1200" b="1" dirty="0">
                          <a:solidFill>
                            <a:schemeClr val="accent2"/>
                          </a:solidFill>
                          <a:effectLst/>
                          <a:latin typeface="Calibri" panose="020F0502020204030204" pitchFamily="34" charset="0"/>
                          <a:cs typeface="Calibri" panose="020F0502020204030204" pitchFamily="34" charset="0"/>
                        </a:rPr>
                        <a:t>0 (–)</a:t>
                      </a:r>
                      <a:endParaRPr lang="en-US" sz="1200" b="1" dirty="0">
                        <a:solidFill>
                          <a:schemeClr val="accent2"/>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marL="0" marR="0" indent="0" algn="ctr" defTabSz="457200" rtl="0" eaLnBrk="1" fontAlgn="auto" latinLnBrk="0" hangingPunct="1">
                        <a:lnSpc>
                          <a:spcPct val="90000"/>
                        </a:lnSpc>
                        <a:spcBef>
                          <a:spcPts val="200"/>
                        </a:spcBef>
                        <a:spcAft>
                          <a:spcPts val="200"/>
                        </a:spcAft>
                        <a:buClrTx/>
                        <a:buSzTx/>
                        <a:buFontTx/>
                        <a:buNone/>
                        <a:tabLst/>
                        <a:defRPr/>
                      </a:pPr>
                      <a:r>
                        <a:rPr lang="en-US" sz="1200" b="1" dirty="0">
                          <a:solidFill>
                            <a:schemeClr val="accent2"/>
                          </a:solidFill>
                          <a:effectLst/>
                          <a:latin typeface="Calibri" panose="020F0502020204030204" pitchFamily="34" charset="0"/>
                          <a:cs typeface="Calibri" panose="020F0502020204030204" pitchFamily="34" charset="0"/>
                        </a:rPr>
                        <a:t>0 (–)</a:t>
                      </a:r>
                      <a:endParaRPr lang="en-US" sz="1200" b="1" dirty="0">
                        <a:solidFill>
                          <a:schemeClr val="accent2"/>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marL="0" marR="0" indent="0" algn="ctr" defTabSz="457200" rtl="0" eaLnBrk="1" fontAlgn="auto" latinLnBrk="0" hangingPunct="1">
                        <a:lnSpc>
                          <a:spcPct val="90000"/>
                        </a:lnSpc>
                        <a:spcBef>
                          <a:spcPts val="200"/>
                        </a:spcBef>
                        <a:spcAft>
                          <a:spcPts val="200"/>
                        </a:spcAft>
                        <a:buClrTx/>
                        <a:buSzTx/>
                        <a:buFontTx/>
                        <a:buNone/>
                        <a:tabLst/>
                        <a:defRPr/>
                      </a:pPr>
                      <a:r>
                        <a:rPr lang="en-US" sz="1200" b="1" dirty="0">
                          <a:solidFill>
                            <a:schemeClr val="accent2"/>
                          </a:solidFill>
                          <a:effectLst/>
                          <a:latin typeface="Calibri" panose="020F0502020204030204" pitchFamily="34" charset="0"/>
                          <a:cs typeface="Calibri" panose="020F0502020204030204" pitchFamily="34" charset="0"/>
                        </a:rPr>
                        <a:t>37.4 (21.8–53.1)</a:t>
                      </a:r>
                      <a:endParaRPr lang="en-US" sz="1200" b="1" dirty="0">
                        <a:solidFill>
                          <a:schemeClr val="accent2"/>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marL="0" marR="0" indent="0" algn="ctr" defTabSz="457200" rtl="0" eaLnBrk="1" fontAlgn="auto" latinLnBrk="0" hangingPunct="1">
                        <a:lnSpc>
                          <a:spcPct val="90000"/>
                        </a:lnSpc>
                        <a:spcBef>
                          <a:spcPts val="200"/>
                        </a:spcBef>
                        <a:spcAft>
                          <a:spcPts val="200"/>
                        </a:spcAft>
                        <a:buClrTx/>
                        <a:buSzTx/>
                        <a:buFontTx/>
                        <a:buNone/>
                        <a:tabLst/>
                        <a:defRPr/>
                      </a:pPr>
                      <a:r>
                        <a:rPr lang="en-US" sz="1200" b="1" dirty="0">
                          <a:solidFill>
                            <a:schemeClr val="accent2"/>
                          </a:solidFill>
                          <a:effectLst/>
                          <a:latin typeface="Calibri" panose="020F0502020204030204" pitchFamily="34" charset="0"/>
                          <a:cs typeface="Calibri" panose="020F0502020204030204" pitchFamily="34" charset="0"/>
                        </a:rPr>
                        <a:t>12.4 (3.9–26.2)</a:t>
                      </a:r>
                      <a:endParaRPr lang="en-US" sz="1200" b="1" dirty="0">
                        <a:solidFill>
                          <a:schemeClr val="accent2"/>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extLst>
                  <a:ext uri="{0D108BD9-81ED-4DB2-BD59-A6C34878D82A}">
                    <a16:rowId xmlns:a16="http://schemas.microsoft.com/office/drawing/2014/main" val="3696572353"/>
                  </a:ext>
                </a:extLst>
              </a:tr>
              <a:tr h="247204">
                <a:tc>
                  <a:txBody>
                    <a:bodyPr/>
                    <a:lstStyle/>
                    <a:p>
                      <a:pPr marL="266700" indent="0">
                        <a:lnSpc>
                          <a:spcPct val="90000"/>
                        </a:lnSpc>
                        <a:spcBef>
                          <a:spcPts val="200"/>
                        </a:spcBef>
                        <a:spcAft>
                          <a:spcPts val="200"/>
                        </a:spcAft>
                        <a:tabLst/>
                      </a:pPr>
                      <a:r>
                        <a:rPr lang="en-US" sz="1200" dirty="0">
                          <a:effectLst/>
                          <a:latin typeface="Calibri" panose="020F0502020204030204" pitchFamily="34" charset="0"/>
                          <a:cs typeface="Calibri" panose="020F0502020204030204" pitchFamily="34" charset="0"/>
                        </a:rPr>
                        <a:t>15</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43.6 (26.8–59.3)</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16.6 (5.9–32.0)</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extLst>
                  <a:ext uri="{0D108BD9-81ED-4DB2-BD59-A6C34878D82A}">
                    <a16:rowId xmlns:a16="http://schemas.microsoft.com/office/drawing/2014/main" val="1827111393"/>
                  </a:ext>
                </a:extLst>
              </a:tr>
              <a:tr h="247204">
                <a:tc>
                  <a:txBody>
                    <a:bodyPr/>
                    <a:lstStyle/>
                    <a:p>
                      <a:pPr marL="266700" indent="0">
                        <a:lnSpc>
                          <a:spcPct val="90000"/>
                        </a:lnSpc>
                        <a:spcBef>
                          <a:spcPts val="200"/>
                        </a:spcBef>
                        <a:spcAft>
                          <a:spcPts val="200"/>
                        </a:spcAft>
                        <a:tabLst/>
                      </a:pPr>
                      <a:r>
                        <a:rPr lang="en-US" sz="1200" dirty="0">
                          <a:effectLst/>
                          <a:latin typeface="Calibri" panose="020F0502020204030204" pitchFamily="34" charset="0"/>
                          <a:cs typeface="Calibri" panose="020F0502020204030204" pitchFamily="34" charset="0"/>
                        </a:rPr>
                        <a:t>18</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0 (–)</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43.6 (26.8–59.3)</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tc>
                  <a:txBody>
                    <a:bodyPr/>
                    <a:lstStyle/>
                    <a:p>
                      <a:pPr algn="ctr">
                        <a:lnSpc>
                          <a:spcPct val="90000"/>
                        </a:lnSpc>
                        <a:spcBef>
                          <a:spcPts val="200"/>
                        </a:spcBef>
                        <a:spcAft>
                          <a:spcPts val="200"/>
                        </a:spcAft>
                      </a:pPr>
                      <a:r>
                        <a:rPr lang="en-US" sz="1200" dirty="0">
                          <a:effectLst/>
                          <a:latin typeface="Calibri" panose="020F0502020204030204" pitchFamily="34" charset="0"/>
                          <a:cs typeface="Calibri" panose="020F0502020204030204" pitchFamily="34" charset="0"/>
                        </a:rPr>
                        <a:t>16.6 (5.9–32.0)</a:t>
                      </a:r>
                      <a:endParaRPr lang="en-US" sz="1200" dirty="0">
                        <a:solidFill>
                          <a:schemeClr val="bg2">
                            <a:lumMod val="1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19050" marR="19050" marT="0" marB="0" anchor="ctr"/>
                </a:tc>
                <a:extLst>
                  <a:ext uri="{0D108BD9-81ED-4DB2-BD59-A6C34878D82A}">
                    <a16:rowId xmlns:a16="http://schemas.microsoft.com/office/drawing/2014/main" val="1179163348"/>
                  </a:ext>
                </a:extLst>
              </a:tr>
              <a:tr h="247204">
                <a:tc gridSpan="5">
                  <a:txBody>
                    <a:bodyPr/>
                    <a:lstStyle/>
                    <a:p>
                      <a:pPr marL="0" marR="0" indent="0" algn="l" defTabSz="457200" rtl="0" eaLnBrk="1" fontAlgn="auto" latinLnBrk="0" hangingPunct="1">
                        <a:lnSpc>
                          <a:spcPct val="90000"/>
                        </a:lnSpc>
                        <a:spcBef>
                          <a:spcPts val="200"/>
                        </a:spcBef>
                        <a:spcAft>
                          <a:spcPts val="200"/>
                        </a:spcAft>
                        <a:buClrTx/>
                        <a:buSzTx/>
                        <a:buFontTx/>
                        <a:buNone/>
                        <a:tabLst/>
                        <a:defRPr/>
                      </a:pPr>
                      <a:r>
                        <a:rPr lang="en-GB" sz="1050" baseline="30000" dirty="0">
                          <a:solidFill>
                            <a:schemeClr val="tx1"/>
                          </a:solidFill>
                          <a:latin typeface="Calibri" panose="020F0502020204030204" pitchFamily="34" charset="0"/>
                          <a:cs typeface="Calibri" panose="020F0502020204030204" pitchFamily="34" charset="0"/>
                        </a:rPr>
                        <a:t>a</a:t>
                      </a:r>
                      <a:r>
                        <a:rPr lang="en-GB" sz="1050" dirty="0">
                          <a:solidFill>
                            <a:schemeClr val="tx1"/>
                          </a:solidFill>
                          <a:latin typeface="Calibri" panose="020F0502020204030204" pitchFamily="34" charset="0"/>
                          <a:cs typeface="Calibri" panose="020F0502020204030204" pitchFamily="34" charset="0"/>
                        </a:rPr>
                        <a:t> A single fracture occurred in this group at month 27.</a:t>
                      </a:r>
                    </a:p>
                  </a:txBody>
                  <a:tcPr marL="19050" marR="19050" marT="0" marB="0" anchor="ctr">
                    <a:noFill/>
                  </a:tcPr>
                </a:tc>
                <a:tc hMerge="1">
                  <a:txBody>
                    <a:bodyPr/>
                    <a:lstStyle/>
                    <a:p>
                      <a:pPr algn="ctr">
                        <a:lnSpc>
                          <a:spcPct val="90000"/>
                        </a:lnSpc>
                        <a:spcBef>
                          <a:spcPts val="200"/>
                        </a:spcBef>
                        <a:spcAft>
                          <a:spcPts val="200"/>
                        </a:spcAft>
                      </a:pPr>
                      <a:endParaRPr lang="en-US" sz="2800" dirty="0">
                        <a:solidFill>
                          <a:schemeClr val="bg2">
                            <a:lumMod val="10000"/>
                          </a:schemeClr>
                        </a:solidFill>
                        <a:effectLst/>
                        <a:latin typeface="PT Sans Narrow"/>
                        <a:ea typeface="MS Mincho" panose="02020609040205080304" pitchFamily="49" charset="-128"/>
                        <a:cs typeface="PT Sans Narrow"/>
                      </a:endParaRPr>
                    </a:p>
                  </a:txBody>
                  <a:tcPr marL="19050" marR="19050" marT="0" marB="0" anchor="ctr"/>
                </a:tc>
                <a:tc hMerge="1">
                  <a:txBody>
                    <a:bodyPr/>
                    <a:lstStyle/>
                    <a:p>
                      <a:pPr algn="ctr">
                        <a:lnSpc>
                          <a:spcPct val="90000"/>
                        </a:lnSpc>
                        <a:spcBef>
                          <a:spcPts val="200"/>
                        </a:spcBef>
                        <a:spcAft>
                          <a:spcPts val="200"/>
                        </a:spcAft>
                      </a:pPr>
                      <a:endParaRPr lang="en-US" sz="2800">
                        <a:solidFill>
                          <a:schemeClr val="bg2">
                            <a:lumMod val="10000"/>
                          </a:schemeClr>
                        </a:solidFill>
                        <a:effectLst/>
                        <a:latin typeface="PT Sans Narrow"/>
                        <a:ea typeface="MS Mincho" panose="02020609040205080304" pitchFamily="49" charset="-128"/>
                        <a:cs typeface="PT Sans Narrow"/>
                      </a:endParaRPr>
                    </a:p>
                  </a:txBody>
                  <a:tcPr marL="19050" marR="19050" marT="0" marB="0" anchor="ctr"/>
                </a:tc>
                <a:tc hMerge="1">
                  <a:txBody>
                    <a:bodyPr/>
                    <a:lstStyle/>
                    <a:p>
                      <a:pPr algn="ctr">
                        <a:lnSpc>
                          <a:spcPct val="90000"/>
                        </a:lnSpc>
                        <a:spcBef>
                          <a:spcPts val="200"/>
                        </a:spcBef>
                        <a:spcAft>
                          <a:spcPts val="200"/>
                        </a:spcAft>
                      </a:pPr>
                      <a:endParaRPr lang="en-US" sz="2800">
                        <a:solidFill>
                          <a:schemeClr val="bg2">
                            <a:lumMod val="10000"/>
                          </a:schemeClr>
                        </a:solidFill>
                        <a:effectLst/>
                        <a:latin typeface="PT Sans Narrow"/>
                        <a:ea typeface="MS Mincho" panose="02020609040205080304" pitchFamily="49" charset="-128"/>
                        <a:cs typeface="PT Sans Narrow"/>
                      </a:endParaRPr>
                    </a:p>
                  </a:txBody>
                  <a:tcPr marL="19050" marR="19050" marT="0" marB="0" anchor="ctr"/>
                </a:tc>
                <a:tc hMerge="1">
                  <a:txBody>
                    <a:bodyPr/>
                    <a:lstStyle/>
                    <a:p>
                      <a:pPr algn="ctr">
                        <a:lnSpc>
                          <a:spcPct val="90000"/>
                        </a:lnSpc>
                        <a:spcBef>
                          <a:spcPts val="200"/>
                        </a:spcBef>
                        <a:spcAft>
                          <a:spcPts val="200"/>
                        </a:spcAft>
                      </a:pPr>
                      <a:endParaRPr lang="en-US" sz="2800" dirty="0">
                        <a:solidFill>
                          <a:schemeClr val="bg2">
                            <a:lumMod val="10000"/>
                          </a:schemeClr>
                        </a:solidFill>
                        <a:effectLst/>
                        <a:latin typeface="PT Sans Narrow"/>
                        <a:ea typeface="MS Mincho" panose="02020609040205080304" pitchFamily="49" charset="-128"/>
                        <a:cs typeface="PT Sans Narrow"/>
                      </a:endParaRPr>
                    </a:p>
                  </a:txBody>
                  <a:tcPr marL="19050" marR="19050" marT="0" marB="0" anchor="ctr"/>
                </a:tc>
                <a:extLst>
                  <a:ext uri="{0D108BD9-81ED-4DB2-BD59-A6C34878D82A}">
                    <a16:rowId xmlns:a16="http://schemas.microsoft.com/office/drawing/2014/main" val="10010"/>
                  </a:ext>
                </a:extLst>
              </a:tr>
            </a:tbl>
          </a:graphicData>
        </a:graphic>
      </p:graphicFrame>
      <p:sp>
        <p:nvSpPr>
          <p:cNvPr id="22" name="TextBox 21">
            <a:extLst>
              <a:ext uri="{FF2B5EF4-FFF2-40B4-BE49-F238E27FC236}">
                <a16:creationId xmlns:a16="http://schemas.microsoft.com/office/drawing/2014/main" id="{94E4A89D-2EF9-4FD2-B1F7-7D7DBA7B3724}"/>
              </a:ext>
            </a:extLst>
          </p:cNvPr>
          <p:cNvSpPr txBox="1"/>
          <p:nvPr/>
        </p:nvSpPr>
        <p:spPr>
          <a:xfrm>
            <a:off x="620184" y="4841563"/>
            <a:ext cx="5400600" cy="1015663"/>
          </a:xfrm>
          <a:prstGeom prst="rect">
            <a:avLst/>
          </a:prstGeom>
          <a:noFill/>
        </p:spPr>
        <p:txBody>
          <a:bodyPr wrap="square" lIns="0" rIns="0">
            <a:spAutoFit/>
          </a:bodyPr>
          <a:lstStyle/>
          <a:p>
            <a:pPr marL="317500" indent="-317500">
              <a:buClr>
                <a:schemeClr val="accent1"/>
              </a:buClr>
              <a:buFont typeface="Arial" panose="020B0604020202020204" pitchFamily="34" charset="0"/>
              <a:buChar char="•"/>
              <a:defRPr/>
            </a:pPr>
            <a:r>
              <a:rPr lang="en-US" altLang="en-US" sz="2000" dirty="0">
                <a:solidFill>
                  <a:srgbClr val="5D8298"/>
                </a:solidFill>
                <a:latin typeface="+mj-lt"/>
              </a:rPr>
              <a:t>Shore et al. found that fracture risk varies depending on concurrent vs “layered” use</a:t>
            </a:r>
          </a:p>
          <a:p>
            <a:pPr marL="625475" lvl="1" indent="-265113">
              <a:buClr>
                <a:schemeClr val="accent1"/>
              </a:buClr>
              <a:buFont typeface="System Font Regular"/>
              <a:buChar char="–"/>
              <a:defRPr/>
            </a:pPr>
            <a:r>
              <a:rPr lang="en-US" altLang="en-US" dirty="0">
                <a:solidFill>
                  <a:srgbClr val="5D8298"/>
                </a:solidFill>
                <a:latin typeface="+mj-lt"/>
              </a:rPr>
              <a:t>Bone support mitigated the risk</a:t>
            </a:r>
          </a:p>
        </p:txBody>
      </p:sp>
      <p:sp>
        <p:nvSpPr>
          <p:cNvPr id="24" name="Text Placeholder 19">
            <a:extLst>
              <a:ext uri="{FF2B5EF4-FFF2-40B4-BE49-F238E27FC236}">
                <a16:creationId xmlns:a16="http://schemas.microsoft.com/office/drawing/2014/main" id="{0302B67A-A6A1-492B-8A8C-563D719095AE}"/>
              </a:ext>
            </a:extLst>
          </p:cNvPr>
          <p:cNvSpPr txBox="1">
            <a:spLocks/>
          </p:cNvSpPr>
          <p:nvPr/>
        </p:nvSpPr>
        <p:spPr>
          <a:xfrm>
            <a:off x="585488" y="4497495"/>
            <a:ext cx="5189793" cy="393746"/>
          </a:xfrm>
          <a:prstGeom prst="rect">
            <a:avLst/>
          </a:prstGeom>
        </p:spPr>
        <p:txBody>
          <a:bodyPr vert="horz" lIns="0" tIns="0" rIns="0" bIns="0" rtlCol="0">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Real-world evidence</a:t>
            </a:r>
            <a:r>
              <a:rPr lang="en-GB" baseline="30000" dirty="0"/>
              <a:t>3</a:t>
            </a:r>
          </a:p>
        </p:txBody>
      </p:sp>
    </p:spTree>
    <p:extLst>
      <p:ext uri="{BB962C8B-B14F-4D97-AF65-F5344CB8AC3E}">
        <p14:creationId xmlns:p14="http://schemas.microsoft.com/office/powerpoint/2010/main" val="36729106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a:extLst>
              <a:ext uri="{FF2B5EF4-FFF2-40B4-BE49-F238E27FC236}">
                <a16:creationId xmlns:a16="http://schemas.microsoft.com/office/drawing/2014/main" id="{B4C5F969-39C4-9D4E-A06E-F4CC51DC674E}"/>
              </a:ext>
            </a:extLst>
          </p:cNvPr>
          <p:cNvCxnSpPr>
            <a:cxnSpLocks/>
          </p:cNvCxnSpPr>
          <p:nvPr/>
        </p:nvCxnSpPr>
        <p:spPr>
          <a:xfrm flipH="1">
            <a:off x="6711949" y="5011755"/>
            <a:ext cx="4932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E6C9B329-16E1-9D41-BEB8-E97170DF79D2}"/>
              </a:ext>
            </a:extLst>
          </p:cNvPr>
          <p:cNvCxnSpPr>
            <a:cxnSpLocks/>
          </p:cNvCxnSpPr>
          <p:nvPr/>
        </p:nvCxnSpPr>
        <p:spPr>
          <a:xfrm flipH="1">
            <a:off x="6711949" y="4760930"/>
            <a:ext cx="4932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EA5D9AD5-D09D-304E-91D0-79316D29F7BE}"/>
              </a:ext>
            </a:extLst>
          </p:cNvPr>
          <p:cNvSpPr>
            <a:spLocks noGrp="1"/>
          </p:cNvSpPr>
          <p:nvPr>
            <p:ph type="body" sz="quarter" idx="18"/>
          </p:nvPr>
        </p:nvSpPr>
        <p:spPr>
          <a:xfrm>
            <a:off x="6429633" y="1412776"/>
            <a:ext cx="5189793" cy="710664"/>
          </a:xfrm>
        </p:spPr>
        <p:txBody>
          <a:bodyPr>
            <a:normAutofit fontScale="92500"/>
          </a:bodyPr>
          <a:lstStyle/>
          <a:p>
            <a:pPr algn="ctr"/>
            <a:r>
              <a:rPr lang="en-US" altLang="en-US" dirty="0"/>
              <a:t>Enzalutamide vs docetaxel in men with CRPC progressing on abiraterone</a:t>
            </a:r>
            <a:r>
              <a:rPr lang="en-US" altLang="en-US" baseline="30000" dirty="0"/>
              <a:t>2</a:t>
            </a:r>
          </a:p>
        </p:txBody>
      </p:sp>
      <p:sp>
        <p:nvSpPr>
          <p:cNvPr id="12" name="Text Placeholder 11">
            <a:extLst>
              <a:ext uri="{FF2B5EF4-FFF2-40B4-BE49-F238E27FC236}">
                <a16:creationId xmlns:a16="http://schemas.microsoft.com/office/drawing/2014/main" id="{959F1460-D3DB-164F-BE12-0E78741A214C}"/>
              </a:ext>
            </a:extLst>
          </p:cNvPr>
          <p:cNvSpPr>
            <a:spLocks noGrp="1"/>
          </p:cNvSpPr>
          <p:nvPr>
            <p:ph type="body" sz="quarter" idx="19"/>
          </p:nvPr>
        </p:nvSpPr>
        <p:spPr>
          <a:xfrm>
            <a:off x="709657" y="1412776"/>
            <a:ext cx="5189793" cy="710664"/>
          </a:xfrm>
        </p:spPr>
        <p:txBody>
          <a:bodyPr/>
          <a:lstStyle/>
          <a:p>
            <a:pPr algn="ctr"/>
            <a:r>
              <a:rPr lang="en-US" altLang="en-US" dirty="0"/>
              <a:t>response to Abiraterone after treatment with enzalutamide</a:t>
            </a:r>
            <a:r>
              <a:rPr lang="en-US" altLang="en-US" baseline="30000" dirty="0"/>
              <a:t>1</a:t>
            </a:r>
          </a:p>
        </p:txBody>
      </p:sp>
      <p:sp>
        <p:nvSpPr>
          <p:cNvPr id="43010" name="Title 1">
            <a:extLst>
              <a:ext uri="{FF2B5EF4-FFF2-40B4-BE49-F238E27FC236}">
                <a16:creationId xmlns:a16="http://schemas.microsoft.com/office/drawing/2014/main" id="{1403CF7D-0664-4F9A-815F-9EFA082D9FEC}"/>
              </a:ext>
            </a:extLst>
          </p:cNvPr>
          <p:cNvSpPr>
            <a:spLocks noGrp="1"/>
          </p:cNvSpPr>
          <p:nvPr>
            <p:ph type="title"/>
          </p:nvPr>
        </p:nvSpPr>
        <p:spPr>
          <a:xfrm>
            <a:off x="619200" y="246566"/>
            <a:ext cx="9378790" cy="807285"/>
          </a:xfrm>
        </p:spPr>
        <p:txBody>
          <a:bodyPr/>
          <a:lstStyle/>
          <a:p>
            <a:r>
              <a:rPr lang="en-US" altLang="en-US" dirty="0"/>
              <a:t>Sequencing: lower effects of abiraterone after enzalutamide and enzalutamide after abiraterone</a:t>
            </a:r>
          </a:p>
        </p:txBody>
      </p:sp>
      <p:sp>
        <p:nvSpPr>
          <p:cNvPr id="4" name="Content Placeholder 3">
            <a:extLst>
              <a:ext uri="{FF2B5EF4-FFF2-40B4-BE49-F238E27FC236}">
                <a16:creationId xmlns:a16="http://schemas.microsoft.com/office/drawing/2014/main" id="{D09FAE44-DF1E-1646-8F4B-760CCD42EC93}"/>
              </a:ext>
            </a:extLst>
          </p:cNvPr>
          <p:cNvSpPr>
            <a:spLocks noGrp="1"/>
          </p:cNvSpPr>
          <p:nvPr>
            <p:ph sz="quarter" idx="15"/>
          </p:nvPr>
        </p:nvSpPr>
        <p:spPr>
          <a:xfrm>
            <a:off x="620184" y="6309320"/>
            <a:ext cx="8116800" cy="365125"/>
          </a:xfrm>
        </p:spPr>
        <p:txBody>
          <a:bodyPr/>
          <a:lstStyle/>
          <a:p>
            <a:pPr>
              <a:spcBef>
                <a:spcPts val="300"/>
              </a:spcBef>
            </a:pPr>
            <a:r>
              <a:rPr lang="pt-PT" dirty="0"/>
              <a:t>CRPC, castration-resistant prostate </a:t>
            </a:r>
            <a:r>
              <a:rPr lang="en-US" dirty="0"/>
              <a:t>cancer</a:t>
            </a:r>
            <a:r>
              <a:rPr lang="pt-PT" dirty="0"/>
              <a:t>; PSA, prostate </a:t>
            </a:r>
            <a:r>
              <a:rPr lang="pt-PT" dirty="0" err="1"/>
              <a:t>specific</a:t>
            </a:r>
            <a:r>
              <a:rPr lang="pt-PT" dirty="0"/>
              <a:t> </a:t>
            </a:r>
            <a:r>
              <a:rPr lang="pt-PT" dirty="0" err="1"/>
              <a:t>antigen</a:t>
            </a:r>
            <a:endParaRPr lang="en-US" altLang="en-US" dirty="0"/>
          </a:p>
          <a:p>
            <a:pPr>
              <a:spcBef>
                <a:spcPts val="300"/>
              </a:spcBef>
            </a:pPr>
            <a:r>
              <a:rPr lang="en-US" altLang="en-US" dirty="0"/>
              <a:t>1. </a:t>
            </a:r>
            <a:r>
              <a:rPr lang="en-US" altLang="en-US" dirty="0" err="1"/>
              <a:t>Loriot</a:t>
            </a:r>
            <a:r>
              <a:rPr lang="en-US" altLang="en-US" dirty="0"/>
              <a:t> Y, et al. Ann Oncol. 2013;24:1807-12; 2. </a:t>
            </a:r>
            <a:r>
              <a:rPr lang="en-US" altLang="en-US" dirty="0" err="1"/>
              <a:t>Suzman</a:t>
            </a:r>
            <a:r>
              <a:rPr lang="en-US" altLang="en-US" dirty="0"/>
              <a:t> DL, et al. Prostate. 2014;74:1278-85.</a:t>
            </a:r>
          </a:p>
        </p:txBody>
      </p:sp>
      <p:sp>
        <p:nvSpPr>
          <p:cNvPr id="20" name="TextBox 19">
            <a:extLst>
              <a:ext uri="{FF2B5EF4-FFF2-40B4-BE49-F238E27FC236}">
                <a16:creationId xmlns:a16="http://schemas.microsoft.com/office/drawing/2014/main" id="{326B2B7E-95B0-0646-A650-F159FEA95A82}"/>
              </a:ext>
            </a:extLst>
          </p:cNvPr>
          <p:cNvSpPr txBox="1"/>
          <p:nvPr/>
        </p:nvSpPr>
        <p:spPr>
          <a:xfrm>
            <a:off x="3098786" y="5722214"/>
            <a:ext cx="605487"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Patients</a:t>
            </a:r>
          </a:p>
        </p:txBody>
      </p:sp>
      <p:sp>
        <p:nvSpPr>
          <p:cNvPr id="22" name="TextBox 21">
            <a:extLst>
              <a:ext uri="{FF2B5EF4-FFF2-40B4-BE49-F238E27FC236}">
                <a16:creationId xmlns:a16="http://schemas.microsoft.com/office/drawing/2014/main" id="{7DA43790-DA46-8648-91C6-6B50266C14FA}"/>
              </a:ext>
            </a:extLst>
          </p:cNvPr>
          <p:cNvSpPr txBox="1"/>
          <p:nvPr/>
        </p:nvSpPr>
        <p:spPr>
          <a:xfrm rot="16200000">
            <a:off x="-215402" y="4268085"/>
            <a:ext cx="1938672"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Maximum PSA change (%)</a:t>
            </a:r>
          </a:p>
        </p:txBody>
      </p:sp>
      <p:sp>
        <p:nvSpPr>
          <p:cNvPr id="23" name="TextBox 22">
            <a:extLst>
              <a:ext uri="{FF2B5EF4-FFF2-40B4-BE49-F238E27FC236}">
                <a16:creationId xmlns:a16="http://schemas.microsoft.com/office/drawing/2014/main" id="{25C5FAB1-BD35-E341-B0D0-8071DDAFFE29}"/>
              </a:ext>
            </a:extLst>
          </p:cNvPr>
          <p:cNvSpPr txBox="1"/>
          <p:nvPr/>
        </p:nvSpPr>
        <p:spPr>
          <a:xfrm>
            <a:off x="999866" y="3032370"/>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24" name="Straight Connector 23">
            <a:extLst>
              <a:ext uri="{FF2B5EF4-FFF2-40B4-BE49-F238E27FC236}">
                <a16:creationId xmlns:a16="http://schemas.microsoft.com/office/drawing/2014/main" id="{2211A4CA-496E-5749-8105-83BA36914D54}"/>
              </a:ext>
            </a:extLst>
          </p:cNvPr>
          <p:cNvCxnSpPr>
            <a:cxnSpLocks/>
          </p:cNvCxnSpPr>
          <p:nvPr/>
        </p:nvCxnSpPr>
        <p:spPr>
          <a:xfrm>
            <a:off x="1290377" y="2743200"/>
            <a:ext cx="0" cy="288925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C9DB129-C647-2B42-8267-342B206C4165}"/>
              </a:ext>
            </a:extLst>
          </p:cNvPr>
          <p:cNvCxnSpPr>
            <a:cxnSpLocks/>
          </p:cNvCxnSpPr>
          <p:nvPr/>
        </p:nvCxnSpPr>
        <p:spPr>
          <a:xfrm flipH="1">
            <a:off x="1218377" y="309383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5FBBCD6-DEFA-754B-A015-ECBBB569A7FD}"/>
              </a:ext>
            </a:extLst>
          </p:cNvPr>
          <p:cNvSpPr txBox="1"/>
          <p:nvPr/>
        </p:nvSpPr>
        <p:spPr>
          <a:xfrm>
            <a:off x="1065589" y="3673720"/>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30" name="Straight Connector 29">
            <a:extLst>
              <a:ext uri="{FF2B5EF4-FFF2-40B4-BE49-F238E27FC236}">
                <a16:creationId xmlns:a16="http://schemas.microsoft.com/office/drawing/2014/main" id="{6CEE20F7-5EBE-0C48-AA91-892C26DAE873}"/>
              </a:ext>
            </a:extLst>
          </p:cNvPr>
          <p:cNvCxnSpPr>
            <a:cxnSpLocks/>
          </p:cNvCxnSpPr>
          <p:nvPr/>
        </p:nvCxnSpPr>
        <p:spPr>
          <a:xfrm flipH="1">
            <a:off x="1218377" y="37351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A543178-F852-7B40-9820-8B97ABF5FCD6}"/>
              </a:ext>
            </a:extLst>
          </p:cNvPr>
          <p:cNvSpPr txBox="1"/>
          <p:nvPr/>
        </p:nvSpPr>
        <p:spPr>
          <a:xfrm>
            <a:off x="1001470" y="4927845"/>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34" name="Straight Connector 33">
            <a:extLst>
              <a:ext uri="{FF2B5EF4-FFF2-40B4-BE49-F238E27FC236}">
                <a16:creationId xmlns:a16="http://schemas.microsoft.com/office/drawing/2014/main" id="{AEE4C28E-75AA-9443-8F4E-19E910F0EA5A}"/>
              </a:ext>
            </a:extLst>
          </p:cNvPr>
          <p:cNvCxnSpPr>
            <a:cxnSpLocks/>
          </p:cNvCxnSpPr>
          <p:nvPr/>
        </p:nvCxnSpPr>
        <p:spPr>
          <a:xfrm flipH="1">
            <a:off x="1218377" y="49766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42419ED-7ACC-A943-9D2C-970F7A76DCEE}"/>
              </a:ext>
            </a:extLst>
          </p:cNvPr>
          <p:cNvSpPr txBox="1"/>
          <p:nvPr/>
        </p:nvSpPr>
        <p:spPr>
          <a:xfrm>
            <a:off x="1131313" y="4296020"/>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36" name="Straight Connector 35">
            <a:extLst>
              <a:ext uri="{FF2B5EF4-FFF2-40B4-BE49-F238E27FC236}">
                <a16:creationId xmlns:a16="http://schemas.microsoft.com/office/drawing/2014/main" id="{D25A26BC-45CC-124A-97ED-EBC514F0D608}"/>
              </a:ext>
            </a:extLst>
          </p:cNvPr>
          <p:cNvCxnSpPr>
            <a:cxnSpLocks/>
          </p:cNvCxnSpPr>
          <p:nvPr/>
        </p:nvCxnSpPr>
        <p:spPr>
          <a:xfrm flipH="1">
            <a:off x="1218377" y="436383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2510B39-3AD9-ED43-9AA9-2D7467DE85DA}"/>
              </a:ext>
            </a:extLst>
          </p:cNvPr>
          <p:cNvSpPr txBox="1"/>
          <p:nvPr/>
        </p:nvSpPr>
        <p:spPr>
          <a:xfrm>
            <a:off x="2811627" y="4807814"/>
            <a:ext cx="1179810" cy="166199"/>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PSA reduction 50%</a:t>
            </a:r>
          </a:p>
        </p:txBody>
      </p:sp>
      <p:sp>
        <p:nvSpPr>
          <p:cNvPr id="41" name="TextBox 40">
            <a:extLst>
              <a:ext uri="{FF2B5EF4-FFF2-40B4-BE49-F238E27FC236}">
                <a16:creationId xmlns:a16="http://schemas.microsoft.com/office/drawing/2014/main" id="{12DFB18C-2B37-A347-825B-04C49D839E58}"/>
              </a:ext>
            </a:extLst>
          </p:cNvPr>
          <p:cNvSpPr txBox="1"/>
          <p:nvPr/>
        </p:nvSpPr>
        <p:spPr>
          <a:xfrm>
            <a:off x="2811627" y="4588739"/>
            <a:ext cx="1179810" cy="166199"/>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PSA reduction 30%</a:t>
            </a:r>
          </a:p>
        </p:txBody>
      </p:sp>
      <p:sp>
        <p:nvSpPr>
          <p:cNvPr id="42" name="TextBox 41">
            <a:extLst>
              <a:ext uri="{FF2B5EF4-FFF2-40B4-BE49-F238E27FC236}">
                <a16:creationId xmlns:a16="http://schemas.microsoft.com/office/drawing/2014/main" id="{7C183B54-6D22-E541-B88A-524EEDB48769}"/>
              </a:ext>
            </a:extLst>
          </p:cNvPr>
          <p:cNvSpPr txBox="1"/>
          <p:nvPr/>
        </p:nvSpPr>
        <p:spPr>
          <a:xfrm>
            <a:off x="935747" y="5566020"/>
            <a:ext cx="261289"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43" name="Straight Connector 42">
            <a:extLst>
              <a:ext uri="{FF2B5EF4-FFF2-40B4-BE49-F238E27FC236}">
                <a16:creationId xmlns:a16="http://schemas.microsoft.com/office/drawing/2014/main" id="{E60C1A72-4815-C749-8423-BA478F3212B6}"/>
              </a:ext>
            </a:extLst>
          </p:cNvPr>
          <p:cNvCxnSpPr>
            <a:cxnSpLocks/>
          </p:cNvCxnSpPr>
          <p:nvPr/>
        </p:nvCxnSpPr>
        <p:spPr>
          <a:xfrm flipH="1">
            <a:off x="1218377" y="562770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39FD14C-ACF3-F349-AFAC-8D534227FBD3}"/>
              </a:ext>
            </a:extLst>
          </p:cNvPr>
          <p:cNvSpPr/>
          <p:nvPr/>
        </p:nvSpPr>
        <p:spPr>
          <a:xfrm>
            <a:off x="1441450" y="4363835"/>
            <a:ext cx="92075" cy="10082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0DF35B9-D8A7-484E-9ED4-9AB839F2A3E0}"/>
              </a:ext>
            </a:extLst>
          </p:cNvPr>
          <p:cNvSpPr/>
          <p:nvPr/>
        </p:nvSpPr>
        <p:spPr>
          <a:xfrm>
            <a:off x="1553152" y="4363835"/>
            <a:ext cx="92075" cy="8431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B1DD3F-2D77-094E-8240-781AE989197D}"/>
              </a:ext>
            </a:extLst>
          </p:cNvPr>
          <p:cNvSpPr/>
          <p:nvPr/>
        </p:nvSpPr>
        <p:spPr>
          <a:xfrm>
            <a:off x="1664854" y="4363836"/>
            <a:ext cx="92075" cy="674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DCD9259-7B67-CF4A-AB88-D4D67A47D5B4}"/>
              </a:ext>
            </a:extLst>
          </p:cNvPr>
          <p:cNvSpPr/>
          <p:nvPr/>
        </p:nvSpPr>
        <p:spPr>
          <a:xfrm>
            <a:off x="1776556" y="4363836"/>
            <a:ext cx="92075" cy="5859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8B48A19-6DED-6149-9718-852939229B15}"/>
              </a:ext>
            </a:extLst>
          </p:cNvPr>
          <p:cNvSpPr/>
          <p:nvPr/>
        </p:nvSpPr>
        <p:spPr>
          <a:xfrm>
            <a:off x="1888258" y="4363836"/>
            <a:ext cx="92075" cy="5732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C50B139-405E-DD4C-9E92-1FC968234F94}"/>
              </a:ext>
            </a:extLst>
          </p:cNvPr>
          <p:cNvSpPr/>
          <p:nvPr/>
        </p:nvSpPr>
        <p:spPr>
          <a:xfrm>
            <a:off x="1999960" y="4363836"/>
            <a:ext cx="92075" cy="5605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9557A5C-E7F2-CF42-A646-718A551A5845}"/>
              </a:ext>
            </a:extLst>
          </p:cNvPr>
          <p:cNvSpPr/>
          <p:nvPr/>
        </p:nvSpPr>
        <p:spPr>
          <a:xfrm>
            <a:off x="2111662" y="4363836"/>
            <a:ext cx="92075" cy="522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C408BE5-6361-5D42-BB5E-DD313D4A32CB}"/>
              </a:ext>
            </a:extLst>
          </p:cNvPr>
          <p:cNvSpPr/>
          <p:nvPr/>
        </p:nvSpPr>
        <p:spPr>
          <a:xfrm>
            <a:off x="2223364" y="4363836"/>
            <a:ext cx="92075" cy="376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62EAA92-B558-1B4C-BB3F-FFAF6B1C9237}"/>
              </a:ext>
            </a:extLst>
          </p:cNvPr>
          <p:cNvSpPr/>
          <p:nvPr/>
        </p:nvSpPr>
        <p:spPr>
          <a:xfrm>
            <a:off x="2335066" y="4363836"/>
            <a:ext cx="92075" cy="3446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97C107F-453E-044A-90FA-373738DF7418}"/>
              </a:ext>
            </a:extLst>
          </p:cNvPr>
          <p:cNvSpPr/>
          <p:nvPr/>
        </p:nvSpPr>
        <p:spPr>
          <a:xfrm>
            <a:off x="2446768" y="4363837"/>
            <a:ext cx="92075" cy="3097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513B2BA-8BE5-4D4D-B686-AD3AF342AA87}"/>
              </a:ext>
            </a:extLst>
          </p:cNvPr>
          <p:cNvSpPr/>
          <p:nvPr/>
        </p:nvSpPr>
        <p:spPr>
          <a:xfrm>
            <a:off x="2558470" y="4363837"/>
            <a:ext cx="92075" cy="271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850811D-C11E-6F4E-BD6B-D5CA5FD20298}"/>
              </a:ext>
            </a:extLst>
          </p:cNvPr>
          <p:cNvSpPr/>
          <p:nvPr/>
        </p:nvSpPr>
        <p:spPr>
          <a:xfrm>
            <a:off x="2670175" y="4363837"/>
            <a:ext cx="92075" cy="621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CECE2DF7-75CC-9846-ADA9-8785F92B7669}"/>
              </a:ext>
            </a:extLst>
          </p:cNvPr>
          <p:cNvCxnSpPr>
            <a:cxnSpLocks/>
          </p:cNvCxnSpPr>
          <p:nvPr/>
        </p:nvCxnSpPr>
        <p:spPr>
          <a:xfrm flipH="1">
            <a:off x="1414502" y="4773410"/>
            <a:ext cx="396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F833E06-9E2F-0A46-913D-9627CB77F612}"/>
              </a:ext>
            </a:extLst>
          </p:cNvPr>
          <p:cNvCxnSpPr>
            <a:cxnSpLocks/>
          </p:cNvCxnSpPr>
          <p:nvPr/>
        </p:nvCxnSpPr>
        <p:spPr>
          <a:xfrm flipH="1">
            <a:off x="1414502" y="4976610"/>
            <a:ext cx="396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1BA6F8A5-5EB7-AB45-9757-DC663311F994}"/>
              </a:ext>
            </a:extLst>
          </p:cNvPr>
          <p:cNvSpPr/>
          <p:nvPr/>
        </p:nvSpPr>
        <p:spPr>
          <a:xfrm>
            <a:off x="5234995"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9792CB4-1B29-A54B-8240-45B783BDF9A5}"/>
              </a:ext>
            </a:extLst>
          </p:cNvPr>
          <p:cNvSpPr/>
          <p:nvPr/>
        </p:nvSpPr>
        <p:spPr>
          <a:xfrm>
            <a:off x="5123560"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24AA3F6-8732-714E-AE49-10794E57AF3B}"/>
              </a:ext>
            </a:extLst>
          </p:cNvPr>
          <p:cNvSpPr/>
          <p:nvPr/>
        </p:nvSpPr>
        <p:spPr>
          <a:xfrm>
            <a:off x="5012133"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B8068EB-E9C5-5B44-908F-666EF9E117D9}"/>
              </a:ext>
            </a:extLst>
          </p:cNvPr>
          <p:cNvSpPr/>
          <p:nvPr/>
        </p:nvSpPr>
        <p:spPr>
          <a:xfrm>
            <a:off x="4900706"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D1181FF-0443-414E-A33A-70DD9AA52E29}"/>
              </a:ext>
            </a:extLst>
          </p:cNvPr>
          <p:cNvSpPr/>
          <p:nvPr/>
        </p:nvSpPr>
        <p:spPr>
          <a:xfrm>
            <a:off x="4789279" y="2606675"/>
            <a:ext cx="92075" cy="1758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D780B6A-F9B0-ED44-AC1F-C52598D177EC}"/>
              </a:ext>
            </a:extLst>
          </p:cNvPr>
          <p:cNvSpPr/>
          <p:nvPr/>
        </p:nvSpPr>
        <p:spPr>
          <a:xfrm>
            <a:off x="4677852" y="2613025"/>
            <a:ext cx="92075" cy="17525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27CACB9-BC9D-AB4E-8AC5-8252C75AE6DA}"/>
              </a:ext>
            </a:extLst>
          </p:cNvPr>
          <p:cNvSpPr/>
          <p:nvPr/>
        </p:nvSpPr>
        <p:spPr>
          <a:xfrm>
            <a:off x="4566425" y="3171825"/>
            <a:ext cx="92075" cy="1193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8ACD412-CB46-B94F-8C80-352E23FD1CB4}"/>
              </a:ext>
            </a:extLst>
          </p:cNvPr>
          <p:cNvSpPr/>
          <p:nvPr/>
        </p:nvSpPr>
        <p:spPr>
          <a:xfrm>
            <a:off x="4454998" y="3171825"/>
            <a:ext cx="92075" cy="1193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BFA0AC1-92CC-C34D-A7C2-90C400CECC7F}"/>
              </a:ext>
            </a:extLst>
          </p:cNvPr>
          <p:cNvSpPr/>
          <p:nvPr/>
        </p:nvSpPr>
        <p:spPr>
          <a:xfrm>
            <a:off x="4343571" y="3482975"/>
            <a:ext cx="92075" cy="8826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76AD62A-722F-0E4B-9EFD-20871D7643C8}"/>
              </a:ext>
            </a:extLst>
          </p:cNvPr>
          <p:cNvSpPr/>
          <p:nvPr/>
        </p:nvSpPr>
        <p:spPr>
          <a:xfrm>
            <a:off x="4232144" y="3546475"/>
            <a:ext cx="92075" cy="8191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F95F980-1451-C348-87C0-F550681D3BAE}"/>
              </a:ext>
            </a:extLst>
          </p:cNvPr>
          <p:cNvSpPr/>
          <p:nvPr/>
        </p:nvSpPr>
        <p:spPr>
          <a:xfrm>
            <a:off x="4120717" y="3613150"/>
            <a:ext cx="92075" cy="752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FCB19CE-2A56-2940-BFE4-ADCC2CF0DE61}"/>
              </a:ext>
            </a:extLst>
          </p:cNvPr>
          <p:cNvSpPr/>
          <p:nvPr/>
        </p:nvSpPr>
        <p:spPr>
          <a:xfrm>
            <a:off x="4009290" y="3771900"/>
            <a:ext cx="92075" cy="593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1B6BE91-64E8-A54A-B6F9-7DBD367CEADD}"/>
              </a:ext>
            </a:extLst>
          </p:cNvPr>
          <p:cNvSpPr/>
          <p:nvPr/>
        </p:nvSpPr>
        <p:spPr>
          <a:xfrm>
            <a:off x="3897863" y="3822700"/>
            <a:ext cx="92075" cy="5429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2876127-F186-D54F-876C-76DD085B4BE8}"/>
              </a:ext>
            </a:extLst>
          </p:cNvPr>
          <p:cNvSpPr/>
          <p:nvPr/>
        </p:nvSpPr>
        <p:spPr>
          <a:xfrm>
            <a:off x="3786436" y="3867150"/>
            <a:ext cx="92075" cy="498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982A63F-9633-E242-BCB9-5713D4BACC6E}"/>
              </a:ext>
            </a:extLst>
          </p:cNvPr>
          <p:cNvSpPr/>
          <p:nvPr/>
        </p:nvSpPr>
        <p:spPr>
          <a:xfrm>
            <a:off x="3675009" y="3911600"/>
            <a:ext cx="92075" cy="454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A15CC7E-9BD7-0A4F-A53E-F6CF4FED39EE}"/>
              </a:ext>
            </a:extLst>
          </p:cNvPr>
          <p:cNvSpPr/>
          <p:nvPr/>
        </p:nvSpPr>
        <p:spPr>
          <a:xfrm>
            <a:off x="3563582" y="3937000"/>
            <a:ext cx="92075" cy="428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760DC84-EC2F-E94C-9360-3A1680D9EA10}"/>
              </a:ext>
            </a:extLst>
          </p:cNvPr>
          <p:cNvSpPr/>
          <p:nvPr/>
        </p:nvSpPr>
        <p:spPr>
          <a:xfrm>
            <a:off x="3452155" y="3962400"/>
            <a:ext cx="92075" cy="403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AB807DE-D378-8043-B329-0A337B2373A1}"/>
              </a:ext>
            </a:extLst>
          </p:cNvPr>
          <p:cNvSpPr/>
          <p:nvPr/>
        </p:nvSpPr>
        <p:spPr>
          <a:xfrm>
            <a:off x="3340728" y="3994150"/>
            <a:ext cx="92075" cy="371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8044666-F75D-7C4F-BC18-B1D55BEDA11D}"/>
              </a:ext>
            </a:extLst>
          </p:cNvPr>
          <p:cNvSpPr/>
          <p:nvPr/>
        </p:nvSpPr>
        <p:spPr>
          <a:xfrm>
            <a:off x="3229301" y="4146550"/>
            <a:ext cx="92075" cy="2190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62493F8-99CC-DE41-9010-B1B10FF05253}"/>
              </a:ext>
            </a:extLst>
          </p:cNvPr>
          <p:cNvSpPr/>
          <p:nvPr/>
        </p:nvSpPr>
        <p:spPr>
          <a:xfrm>
            <a:off x="3117874" y="4194174"/>
            <a:ext cx="92075" cy="1714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357974B-2C5E-2C44-B746-10AD21A0BCF0}"/>
              </a:ext>
            </a:extLst>
          </p:cNvPr>
          <p:cNvSpPr/>
          <p:nvPr/>
        </p:nvSpPr>
        <p:spPr>
          <a:xfrm>
            <a:off x="3006447" y="4229100"/>
            <a:ext cx="92075" cy="1365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8A51FEE-0045-A143-B533-FABA171CAFFE}"/>
              </a:ext>
            </a:extLst>
          </p:cNvPr>
          <p:cNvSpPr/>
          <p:nvPr/>
        </p:nvSpPr>
        <p:spPr>
          <a:xfrm>
            <a:off x="2895020" y="4241800"/>
            <a:ext cx="92075" cy="1238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3D723BC-80B6-3942-8377-6EEF3981072A}"/>
              </a:ext>
            </a:extLst>
          </p:cNvPr>
          <p:cNvCxnSpPr>
            <a:cxnSpLocks/>
          </p:cNvCxnSpPr>
          <p:nvPr/>
        </p:nvCxnSpPr>
        <p:spPr>
          <a:xfrm flipH="1">
            <a:off x="1287505" y="4363835"/>
            <a:ext cx="41449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8C155F4A-7A14-A64B-A1A1-4F70D9228C2E}"/>
              </a:ext>
            </a:extLst>
          </p:cNvPr>
          <p:cNvSpPr txBox="1"/>
          <p:nvPr/>
        </p:nvSpPr>
        <p:spPr>
          <a:xfrm rot="16200000">
            <a:off x="5062082" y="4268085"/>
            <a:ext cx="2218492"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Best PSA response (% change)</a:t>
            </a:r>
          </a:p>
        </p:txBody>
      </p:sp>
      <p:sp>
        <p:nvSpPr>
          <p:cNvPr id="84" name="TextBox 83">
            <a:extLst>
              <a:ext uri="{FF2B5EF4-FFF2-40B4-BE49-F238E27FC236}">
                <a16:creationId xmlns:a16="http://schemas.microsoft.com/office/drawing/2014/main" id="{3A2FE6AA-514C-E34C-8E58-5D2DB4EDAE6F}"/>
              </a:ext>
            </a:extLst>
          </p:cNvPr>
          <p:cNvSpPr txBox="1"/>
          <p:nvPr/>
        </p:nvSpPr>
        <p:spPr>
          <a:xfrm>
            <a:off x="6417255" y="3048245"/>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85" name="Straight Connector 84">
            <a:extLst>
              <a:ext uri="{FF2B5EF4-FFF2-40B4-BE49-F238E27FC236}">
                <a16:creationId xmlns:a16="http://schemas.microsoft.com/office/drawing/2014/main" id="{918828B7-FE48-884A-9272-231C6E6995E6}"/>
              </a:ext>
            </a:extLst>
          </p:cNvPr>
          <p:cNvCxnSpPr>
            <a:cxnSpLocks/>
          </p:cNvCxnSpPr>
          <p:nvPr/>
        </p:nvCxnSpPr>
        <p:spPr>
          <a:xfrm>
            <a:off x="6707766" y="2844800"/>
            <a:ext cx="0" cy="28670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233E767-824D-E34F-977C-73874B81D84B}"/>
              </a:ext>
            </a:extLst>
          </p:cNvPr>
          <p:cNvCxnSpPr>
            <a:cxnSpLocks/>
          </p:cNvCxnSpPr>
          <p:nvPr/>
        </p:nvCxnSpPr>
        <p:spPr>
          <a:xfrm flipH="1">
            <a:off x="6635766" y="31097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CB66D7A9-3319-8E4F-B0CD-B3617ED34CB2}"/>
              </a:ext>
            </a:extLst>
          </p:cNvPr>
          <p:cNvSpPr txBox="1"/>
          <p:nvPr/>
        </p:nvSpPr>
        <p:spPr>
          <a:xfrm>
            <a:off x="6482978" y="3673720"/>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88" name="Straight Connector 87">
            <a:extLst>
              <a:ext uri="{FF2B5EF4-FFF2-40B4-BE49-F238E27FC236}">
                <a16:creationId xmlns:a16="http://schemas.microsoft.com/office/drawing/2014/main" id="{E506F4F7-458D-6048-B2D1-E6564AED9EDB}"/>
              </a:ext>
            </a:extLst>
          </p:cNvPr>
          <p:cNvCxnSpPr>
            <a:cxnSpLocks/>
          </p:cNvCxnSpPr>
          <p:nvPr/>
        </p:nvCxnSpPr>
        <p:spPr>
          <a:xfrm flipH="1">
            <a:off x="6635766" y="37351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58891585-160E-1A47-A35E-D2FDE642A9F5}"/>
              </a:ext>
            </a:extLst>
          </p:cNvPr>
          <p:cNvSpPr txBox="1"/>
          <p:nvPr/>
        </p:nvSpPr>
        <p:spPr>
          <a:xfrm>
            <a:off x="6418859" y="4950070"/>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90" name="Straight Connector 89">
            <a:extLst>
              <a:ext uri="{FF2B5EF4-FFF2-40B4-BE49-F238E27FC236}">
                <a16:creationId xmlns:a16="http://schemas.microsoft.com/office/drawing/2014/main" id="{8FD45ABF-B62E-6249-8C3B-3F86100F7CD9}"/>
              </a:ext>
            </a:extLst>
          </p:cNvPr>
          <p:cNvCxnSpPr>
            <a:cxnSpLocks/>
          </p:cNvCxnSpPr>
          <p:nvPr/>
        </p:nvCxnSpPr>
        <p:spPr>
          <a:xfrm flipH="1">
            <a:off x="6635766" y="50117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775EF397-A699-964D-B0D2-FEC1F8742A42}"/>
              </a:ext>
            </a:extLst>
          </p:cNvPr>
          <p:cNvSpPr txBox="1"/>
          <p:nvPr/>
        </p:nvSpPr>
        <p:spPr>
          <a:xfrm>
            <a:off x="6548702" y="4305545"/>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92" name="Straight Connector 91">
            <a:extLst>
              <a:ext uri="{FF2B5EF4-FFF2-40B4-BE49-F238E27FC236}">
                <a16:creationId xmlns:a16="http://schemas.microsoft.com/office/drawing/2014/main" id="{918E6DC4-8406-9442-95F4-43281D99E781}"/>
              </a:ext>
            </a:extLst>
          </p:cNvPr>
          <p:cNvCxnSpPr>
            <a:cxnSpLocks/>
          </p:cNvCxnSpPr>
          <p:nvPr/>
        </p:nvCxnSpPr>
        <p:spPr>
          <a:xfrm flipH="1">
            <a:off x="6635766" y="437336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DE361FF-6FF9-0242-AD54-B10E29853E84}"/>
              </a:ext>
            </a:extLst>
          </p:cNvPr>
          <p:cNvSpPr txBox="1"/>
          <p:nvPr/>
        </p:nvSpPr>
        <p:spPr>
          <a:xfrm>
            <a:off x="6353135" y="5581895"/>
            <a:ext cx="26129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94" name="Straight Connector 93">
            <a:extLst>
              <a:ext uri="{FF2B5EF4-FFF2-40B4-BE49-F238E27FC236}">
                <a16:creationId xmlns:a16="http://schemas.microsoft.com/office/drawing/2014/main" id="{D1391B68-6D45-F341-AFE4-F8E8B2A37B2B}"/>
              </a:ext>
            </a:extLst>
          </p:cNvPr>
          <p:cNvCxnSpPr>
            <a:cxnSpLocks/>
          </p:cNvCxnSpPr>
          <p:nvPr/>
        </p:nvCxnSpPr>
        <p:spPr>
          <a:xfrm flipH="1">
            <a:off x="6635766" y="56435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3DD4A6D3-BDEB-714D-8F53-12A02575145C}"/>
              </a:ext>
            </a:extLst>
          </p:cNvPr>
          <p:cNvSpPr txBox="1"/>
          <p:nvPr/>
        </p:nvSpPr>
        <p:spPr>
          <a:xfrm>
            <a:off x="6418859" y="4699245"/>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−30</a:t>
            </a:r>
          </a:p>
        </p:txBody>
      </p:sp>
      <p:cxnSp>
        <p:nvCxnSpPr>
          <p:cNvPr id="100" name="Straight Connector 99">
            <a:extLst>
              <a:ext uri="{FF2B5EF4-FFF2-40B4-BE49-F238E27FC236}">
                <a16:creationId xmlns:a16="http://schemas.microsoft.com/office/drawing/2014/main" id="{4730086A-776E-BD41-84F6-FF910FDDBBA5}"/>
              </a:ext>
            </a:extLst>
          </p:cNvPr>
          <p:cNvCxnSpPr>
            <a:cxnSpLocks/>
          </p:cNvCxnSpPr>
          <p:nvPr/>
        </p:nvCxnSpPr>
        <p:spPr>
          <a:xfrm flipH="1">
            <a:off x="6635766" y="476093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88B61550-C30E-8047-A2DF-61CE1E35573D}"/>
              </a:ext>
            </a:extLst>
          </p:cNvPr>
          <p:cNvSpPr/>
          <p:nvPr/>
        </p:nvSpPr>
        <p:spPr>
          <a:xfrm>
            <a:off x="6930445" y="3108324"/>
            <a:ext cx="45719" cy="126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C401E7FA-26FC-5B4B-9C12-C3271D90951A}"/>
              </a:ext>
            </a:extLst>
          </p:cNvPr>
          <p:cNvSpPr txBox="1"/>
          <p:nvPr/>
        </p:nvSpPr>
        <p:spPr>
          <a:xfrm>
            <a:off x="10668779" y="3010563"/>
            <a:ext cx="988732" cy="387798"/>
          </a:xfrm>
          <a:prstGeom prst="rect">
            <a:avLst/>
          </a:prstGeom>
          <a:noFill/>
        </p:spPr>
        <p:txBody>
          <a:bodyPr wrap="none" lIns="0" tIns="0" rIns="0" bIns="0" rtlCol="0">
            <a:spAutoFit/>
          </a:bodyPr>
          <a:lstStyle/>
          <a:p>
            <a:pPr>
              <a:lnSpc>
                <a:spcPct val="90000"/>
              </a:lnSpc>
            </a:pPr>
            <a:r>
              <a:rPr lang="en-GB" sz="1400">
                <a:latin typeface="Calibri" panose="020F0502020204030204" pitchFamily="34" charset="0"/>
                <a:ea typeface="Aileron" charset="0"/>
                <a:cs typeface="Calibri" panose="020F0502020204030204" pitchFamily="34" charset="0"/>
              </a:rPr>
              <a:t>enzalutamide</a:t>
            </a:r>
          </a:p>
          <a:p>
            <a:pPr>
              <a:lnSpc>
                <a:spcPct val="90000"/>
              </a:lnSpc>
            </a:pPr>
            <a:r>
              <a:rPr lang="en-GB" sz="1400">
                <a:latin typeface="Calibri" panose="020F0502020204030204" pitchFamily="34" charset="0"/>
                <a:ea typeface="Aileron" charset="0"/>
                <a:cs typeface="Calibri" panose="020F0502020204030204" pitchFamily="34" charset="0"/>
              </a:rPr>
              <a:t>docetaxel</a:t>
            </a:r>
          </a:p>
        </p:txBody>
      </p:sp>
      <p:sp>
        <p:nvSpPr>
          <p:cNvPr id="44" name="Rectangle 43">
            <a:extLst>
              <a:ext uri="{FF2B5EF4-FFF2-40B4-BE49-F238E27FC236}">
                <a16:creationId xmlns:a16="http://schemas.microsoft.com/office/drawing/2014/main" id="{784CDF88-EAA1-6840-86E1-AA52B0038AC8}"/>
              </a:ext>
            </a:extLst>
          </p:cNvPr>
          <p:cNvSpPr/>
          <p:nvPr/>
        </p:nvSpPr>
        <p:spPr>
          <a:xfrm>
            <a:off x="10416480" y="3041650"/>
            <a:ext cx="171450" cy="117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5C6AF2CF-34B4-2546-AA4A-6F57411E60F6}"/>
              </a:ext>
            </a:extLst>
          </p:cNvPr>
          <p:cNvSpPr/>
          <p:nvPr/>
        </p:nvSpPr>
        <p:spPr>
          <a:xfrm>
            <a:off x="10416480" y="3238500"/>
            <a:ext cx="171450" cy="117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5F2479C6-8CD9-4A4A-9647-25C5D04371EC}"/>
              </a:ext>
            </a:extLst>
          </p:cNvPr>
          <p:cNvSpPr txBox="1"/>
          <p:nvPr/>
        </p:nvSpPr>
        <p:spPr>
          <a:xfrm>
            <a:off x="10416480" y="2820063"/>
            <a:ext cx="772519" cy="193899"/>
          </a:xfrm>
          <a:prstGeom prst="rect">
            <a:avLst/>
          </a:prstGeom>
          <a:noFill/>
        </p:spPr>
        <p:txBody>
          <a:bodyPr wrap="none" lIns="0" tIns="0" rIns="0" bIns="0" rtlCol="0">
            <a:spAutoFit/>
          </a:bodyPr>
          <a:lstStyle/>
          <a:p>
            <a:pPr>
              <a:lnSpc>
                <a:spcPct val="90000"/>
              </a:lnSpc>
            </a:pPr>
            <a:r>
              <a:rPr lang="en-GB" sz="1400" b="1">
                <a:latin typeface="Calibri" panose="020F0502020204030204" pitchFamily="34" charset="0"/>
                <a:ea typeface="Aileron" charset="0"/>
                <a:cs typeface="Calibri" panose="020F0502020204030204" pitchFamily="34" charset="0"/>
              </a:rPr>
              <a:t>Treatment</a:t>
            </a:r>
          </a:p>
        </p:txBody>
      </p:sp>
      <p:sp>
        <p:nvSpPr>
          <p:cNvPr id="114" name="Rectangle 113">
            <a:extLst>
              <a:ext uri="{FF2B5EF4-FFF2-40B4-BE49-F238E27FC236}">
                <a16:creationId xmlns:a16="http://schemas.microsoft.com/office/drawing/2014/main" id="{10AC3FC8-8E6C-D644-B228-ABEE6DBBA8CD}"/>
              </a:ext>
            </a:extLst>
          </p:cNvPr>
          <p:cNvSpPr/>
          <p:nvPr/>
        </p:nvSpPr>
        <p:spPr>
          <a:xfrm>
            <a:off x="7007042" y="3108324"/>
            <a:ext cx="45719" cy="126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178E8071-B941-744B-88C8-C37CE2B5C171}"/>
              </a:ext>
            </a:extLst>
          </p:cNvPr>
          <p:cNvSpPr/>
          <p:nvPr/>
        </p:nvSpPr>
        <p:spPr>
          <a:xfrm>
            <a:off x="7083639" y="3108324"/>
            <a:ext cx="45719" cy="126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0B6376A0-E398-9B47-84C2-81A4EFC0D2A6}"/>
              </a:ext>
            </a:extLst>
          </p:cNvPr>
          <p:cNvSpPr/>
          <p:nvPr/>
        </p:nvSpPr>
        <p:spPr>
          <a:xfrm>
            <a:off x="7160236" y="3409949"/>
            <a:ext cx="45719" cy="96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275BB284-D1E4-C74C-B8DE-BCFA4B67FD17}"/>
              </a:ext>
            </a:extLst>
          </p:cNvPr>
          <p:cNvSpPr/>
          <p:nvPr/>
        </p:nvSpPr>
        <p:spPr>
          <a:xfrm>
            <a:off x="7236833" y="3543299"/>
            <a:ext cx="45719" cy="82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0D910F4-09CA-514B-903C-69679F825952}"/>
              </a:ext>
            </a:extLst>
          </p:cNvPr>
          <p:cNvSpPr/>
          <p:nvPr/>
        </p:nvSpPr>
        <p:spPr>
          <a:xfrm>
            <a:off x="7313430" y="3578224"/>
            <a:ext cx="45719" cy="79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FB779642-47E9-1640-B671-430311ADDD4B}"/>
              </a:ext>
            </a:extLst>
          </p:cNvPr>
          <p:cNvSpPr/>
          <p:nvPr/>
        </p:nvSpPr>
        <p:spPr>
          <a:xfrm>
            <a:off x="7390027" y="3651249"/>
            <a:ext cx="45719" cy="72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0E647192-03C7-1A4C-B052-BE718B75443F}"/>
              </a:ext>
            </a:extLst>
          </p:cNvPr>
          <p:cNvSpPr/>
          <p:nvPr/>
        </p:nvSpPr>
        <p:spPr>
          <a:xfrm>
            <a:off x="7466624" y="3679824"/>
            <a:ext cx="45719" cy="69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70FD63B7-DE7F-1D4F-8166-A9117FF42DBE}"/>
              </a:ext>
            </a:extLst>
          </p:cNvPr>
          <p:cNvSpPr/>
          <p:nvPr/>
        </p:nvSpPr>
        <p:spPr>
          <a:xfrm>
            <a:off x="7543221" y="3829049"/>
            <a:ext cx="45719" cy="54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1EFDC5B-5B1E-6149-BB15-2CB1A57CD95B}"/>
              </a:ext>
            </a:extLst>
          </p:cNvPr>
          <p:cNvSpPr/>
          <p:nvPr/>
        </p:nvSpPr>
        <p:spPr>
          <a:xfrm>
            <a:off x="7619818" y="4048124"/>
            <a:ext cx="45719"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CEB25D2-9195-6A42-8296-801D9032B993}"/>
              </a:ext>
            </a:extLst>
          </p:cNvPr>
          <p:cNvSpPr/>
          <p:nvPr/>
        </p:nvSpPr>
        <p:spPr>
          <a:xfrm>
            <a:off x="7696415" y="4137024"/>
            <a:ext cx="45719" cy="24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047753F5-5008-9C4B-B1D6-BD6FFDBFB567}"/>
              </a:ext>
            </a:extLst>
          </p:cNvPr>
          <p:cNvSpPr/>
          <p:nvPr/>
        </p:nvSpPr>
        <p:spPr>
          <a:xfrm>
            <a:off x="7773012" y="4146549"/>
            <a:ext cx="45719" cy="230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F613E72-9CA4-7144-B13D-105E42E62D0D}"/>
              </a:ext>
            </a:extLst>
          </p:cNvPr>
          <p:cNvSpPr/>
          <p:nvPr/>
        </p:nvSpPr>
        <p:spPr>
          <a:xfrm>
            <a:off x="7849609" y="4241799"/>
            <a:ext cx="45719" cy="13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5C13689A-5C0F-B947-B0A9-4185EEEDC7E1}"/>
              </a:ext>
            </a:extLst>
          </p:cNvPr>
          <p:cNvSpPr/>
          <p:nvPr/>
        </p:nvSpPr>
        <p:spPr>
          <a:xfrm>
            <a:off x="7926206" y="4283074"/>
            <a:ext cx="45719" cy="9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83AD381-F825-364F-8AD1-4483F8E80C9D}"/>
              </a:ext>
            </a:extLst>
          </p:cNvPr>
          <p:cNvSpPr/>
          <p:nvPr/>
        </p:nvSpPr>
        <p:spPr>
          <a:xfrm>
            <a:off x="8002803" y="4298949"/>
            <a:ext cx="45719" cy="7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73D43B92-DA03-5F4A-9D75-B7C12ABDCF25}"/>
              </a:ext>
            </a:extLst>
          </p:cNvPr>
          <p:cNvSpPr/>
          <p:nvPr/>
        </p:nvSpPr>
        <p:spPr>
          <a:xfrm>
            <a:off x="8079400" y="4317999"/>
            <a:ext cx="45719" cy="6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59BB1EA-3B0F-7844-97FA-6BF24AEE38E6}"/>
              </a:ext>
            </a:extLst>
          </p:cNvPr>
          <p:cNvSpPr/>
          <p:nvPr/>
        </p:nvSpPr>
        <p:spPr>
          <a:xfrm>
            <a:off x="8155995" y="4349749"/>
            <a:ext cx="45719" cy="28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D221B685-9CB1-0D4C-82B6-96DB87A690AC}"/>
              </a:ext>
            </a:extLst>
          </p:cNvPr>
          <p:cNvSpPr txBox="1"/>
          <p:nvPr/>
        </p:nvSpPr>
        <p:spPr>
          <a:xfrm>
            <a:off x="6921780" y="3035545"/>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32" name="TextBox 131">
            <a:extLst>
              <a:ext uri="{FF2B5EF4-FFF2-40B4-BE49-F238E27FC236}">
                <a16:creationId xmlns:a16="http://schemas.microsoft.com/office/drawing/2014/main" id="{2EE9465A-9677-A24A-8336-3C1A36A854A1}"/>
              </a:ext>
            </a:extLst>
          </p:cNvPr>
          <p:cNvSpPr txBox="1"/>
          <p:nvPr/>
        </p:nvSpPr>
        <p:spPr>
          <a:xfrm>
            <a:off x="7001155" y="3035545"/>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33" name="TextBox 132">
            <a:extLst>
              <a:ext uri="{FF2B5EF4-FFF2-40B4-BE49-F238E27FC236}">
                <a16:creationId xmlns:a16="http://schemas.microsoft.com/office/drawing/2014/main" id="{E4DBDF0B-A32F-5844-8F19-7AB576AC9E13}"/>
              </a:ext>
            </a:extLst>
          </p:cNvPr>
          <p:cNvSpPr txBox="1"/>
          <p:nvPr/>
        </p:nvSpPr>
        <p:spPr>
          <a:xfrm>
            <a:off x="7080530" y="3035545"/>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34" name="Rectangle 133">
            <a:extLst>
              <a:ext uri="{FF2B5EF4-FFF2-40B4-BE49-F238E27FC236}">
                <a16:creationId xmlns:a16="http://schemas.microsoft.com/office/drawing/2014/main" id="{F3D7467F-E816-D746-B298-E3DFA7472502}"/>
              </a:ext>
            </a:extLst>
          </p:cNvPr>
          <p:cNvSpPr/>
          <p:nvPr/>
        </p:nvSpPr>
        <p:spPr>
          <a:xfrm>
            <a:off x="8463970" y="4375149"/>
            <a:ext cx="45719"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65B614A-FDBF-DF42-8857-29C27D2B1E93}"/>
              </a:ext>
            </a:extLst>
          </p:cNvPr>
          <p:cNvSpPr/>
          <p:nvPr/>
        </p:nvSpPr>
        <p:spPr>
          <a:xfrm>
            <a:off x="8540671" y="4375149"/>
            <a:ext cx="4571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C18C2F9-C657-344A-933C-9CFAA1650A39}"/>
              </a:ext>
            </a:extLst>
          </p:cNvPr>
          <p:cNvSpPr/>
          <p:nvPr/>
        </p:nvSpPr>
        <p:spPr>
          <a:xfrm>
            <a:off x="8617372" y="4375149"/>
            <a:ext cx="45719" cy="12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FB0926F-2EF5-C746-BEC9-03F7D594EE50}"/>
              </a:ext>
            </a:extLst>
          </p:cNvPr>
          <p:cNvSpPr/>
          <p:nvPr/>
        </p:nvSpPr>
        <p:spPr>
          <a:xfrm>
            <a:off x="8694073" y="4375149"/>
            <a:ext cx="45719" cy="15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0BF23364-57F7-454F-BE6A-0D7844C8FDFE}"/>
              </a:ext>
            </a:extLst>
          </p:cNvPr>
          <p:cNvSpPr/>
          <p:nvPr/>
        </p:nvSpPr>
        <p:spPr>
          <a:xfrm>
            <a:off x="8770774" y="4375149"/>
            <a:ext cx="45719"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ED4FFF6-7F78-5049-9E14-E39390DB33F4}"/>
              </a:ext>
            </a:extLst>
          </p:cNvPr>
          <p:cNvSpPr/>
          <p:nvPr/>
        </p:nvSpPr>
        <p:spPr>
          <a:xfrm>
            <a:off x="8847475" y="4375149"/>
            <a:ext cx="45719"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7754F7B-B898-C74B-AD41-2C663283155E}"/>
              </a:ext>
            </a:extLst>
          </p:cNvPr>
          <p:cNvSpPr/>
          <p:nvPr/>
        </p:nvSpPr>
        <p:spPr>
          <a:xfrm>
            <a:off x="8924176" y="4375149"/>
            <a:ext cx="45719" cy="24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DDAAC3D-D21D-CD4E-B9EB-7435AABEFD86}"/>
              </a:ext>
            </a:extLst>
          </p:cNvPr>
          <p:cNvSpPr/>
          <p:nvPr/>
        </p:nvSpPr>
        <p:spPr>
          <a:xfrm>
            <a:off x="9000877" y="4375149"/>
            <a:ext cx="45719" cy="2483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9CEBE7C5-146D-3C4C-BAE7-68934C836BD8}"/>
              </a:ext>
            </a:extLst>
          </p:cNvPr>
          <p:cNvSpPr/>
          <p:nvPr/>
        </p:nvSpPr>
        <p:spPr>
          <a:xfrm>
            <a:off x="9077578" y="4375149"/>
            <a:ext cx="45719" cy="26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F16AB00-A652-6F4D-B854-6E275007749A}"/>
              </a:ext>
            </a:extLst>
          </p:cNvPr>
          <p:cNvSpPr/>
          <p:nvPr/>
        </p:nvSpPr>
        <p:spPr>
          <a:xfrm>
            <a:off x="9154279" y="4375148"/>
            <a:ext cx="45719" cy="37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E7A452E2-190A-144B-8E5B-401B77951205}"/>
              </a:ext>
            </a:extLst>
          </p:cNvPr>
          <p:cNvSpPr/>
          <p:nvPr/>
        </p:nvSpPr>
        <p:spPr>
          <a:xfrm>
            <a:off x="9230980" y="4375148"/>
            <a:ext cx="45719" cy="37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707D109-E628-A140-88F4-E6167560EA50}"/>
              </a:ext>
            </a:extLst>
          </p:cNvPr>
          <p:cNvSpPr/>
          <p:nvPr/>
        </p:nvSpPr>
        <p:spPr>
          <a:xfrm>
            <a:off x="9307681" y="4375148"/>
            <a:ext cx="45719" cy="45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72D0E2B7-F3F4-9F43-AD4B-84CD70929CB8}"/>
              </a:ext>
            </a:extLst>
          </p:cNvPr>
          <p:cNvSpPr/>
          <p:nvPr/>
        </p:nvSpPr>
        <p:spPr>
          <a:xfrm>
            <a:off x="9384382" y="4375148"/>
            <a:ext cx="45719"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984286E0-5515-BD4E-991B-AD97094B4B9C}"/>
              </a:ext>
            </a:extLst>
          </p:cNvPr>
          <p:cNvSpPr/>
          <p:nvPr/>
        </p:nvSpPr>
        <p:spPr>
          <a:xfrm>
            <a:off x="9461083" y="4375148"/>
            <a:ext cx="45719" cy="50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1F97A264-60BC-9846-9CCF-83FA580CC26F}"/>
              </a:ext>
            </a:extLst>
          </p:cNvPr>
          <p:cNvSpPr/>
          <p:nvPr/>
        </p:nvSpPr>
        <p:spPr>
          <a:xfrm>
            <a:off x="9537784" y="4375148"/>
            <a:ext cx="45719" cy="50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07C00408-DD56-C346-A133-794C5B7F6786}"/>
              </a:ext>
            </a:extLst>
          </p:cNvPr>
          <p:cNvSpPr/>
          <p:nvPr/>
        </p:nvSpPr>
        <p:spPr>
          <a:xfrm>
            <a:off x="9614485" y="4375148"/>
            <a:ext cx="45719" cy="51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E2B33CD7-F2E7-E747-AB79-5C8F4474C521}"/>
              </a:ext>
            </a:extLst>
          </p:cNvPr>
          <p:cNvSpPr/>
          <p:nvPr/>
        </p:nvSpPr>
        <p:spPr>
          <a:xfrm>
            <a:off x="9691186" y="4375148"/>
            <a:ext cx="45719" cy="57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7B224F89-A935-D34A-8A18-CE4CB27CAF32}"/>
              </a:ext>
            </a:extLst>
          </p:cNvPr>
          <p:cNvSpPr/>
          <p:nvPr/>
        </p:nvSpPr>
        <p:spPr>
          <a:xfrm>
            <a:off x="9767887" y="4375148"/>
            <a:ext cx="45719" cy="63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E40DA9DE-2398-CE49-B89F-10720B6D5051}"/>
              </a:ext>
            </a:extLst>
          </p:cNvPr>
          <p:cNvSpPr/>
          <p:nvPr/>
        </p:nvSpPr>
        <p:spPr>
          <a:xfrm>
            <a:off x="9844588" y="4375148"/>
            <a:ext cx="45719" cy="63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300458F6-471F-9348-B6FA-639CD83E438F}"/>
              </a:ext>
            </a:extLst>
          </p:cNvPr>
          <p:cNvSpPr/>
          <p:nvPr/>
        </p:nvSpPr>
        <p:spPr>
          <a:xfrm>
            <a:off x="9921289" y="4375148"/>
            <a:ext cx="45719" cy="64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382F8AAC-F72D-9449-B7AB-EF81E23C51F9}"/>
              </a:ext>
            </a:extLst>
          </p:cNvPr>
          <p:cNvSpPr/>
          <p:nvPr/>
        </p:nvSpPr>
        <p:spPr>
          <a:xfrm>
            <a:off x="9997990" y="4375148"/>
            <a:ext cx="45719" cy="67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6C4936DD-1B56-B844-891B-1F5539206869}"/>
              </a:ext>
            </a:extLst>
          </p:cNvPr>
          <p:cNvSpPr/>
          <p:nvPr/>
        </p:nvSpPr>
        <p:spPr>
          <a:xfrm>
            <a:off x="10074691" y="4375148"/>
            <a:ext cx="45719" cy="67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8FBF39FD-7207-924F-9249-CC32D7652DFA}"/>
              </a:ext>
            </a:extLst>
          </p:cNvPr>
          <p:cNvSpPr/>
          <p:nvPr/>
        </p:nvSpPr>
        <p:spPr>
          <a:xfrm>
            <a:off x="10151392" y="4375148"/>
            <a:ext cx="45719" cy="70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26474217-A62E-AF44-B84D-652A31EFEC07}"/>
              </a:ext>
            </a:extLst>
          </p:cNvPr>
          <p:cNvSpPr/>
          <p:nvPr/>
        </p:nvSpPr>
        <p:spPr>
          <a:xfrm>
            <a:off x="10228093" y="4375148"/>
            <a:ext cx="45719" cy="70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1CD91F4B-ACBF-FE49-88A9-4167CC1F42E9}"/>
              </a:ext>
            </a:extLst>
          </p:cNvPr>
          <p:cNvSpPr/>
          <p:nvPr/>
        </p:nvSpPr>
        <p:spPr>
          <a:xfrm>
            <a:off x="10304794" y="4375148"/>
            <a:ext cx="45719" cy="72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0D5E0136-399A-9646-8322-FFB2046AC57C}"/>
              </a:ext>
            </a:extLst>
          </p:cNvPr>
          <p:cNvSpPr/>
          <p:nvPr/>
        </p:nvSpPr>
        <p:spPr>
          <a:xfrm>
            <a:off x="10381495" y="4375147"/>
            <a:ext cx="45719" cy="925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148106B4-1061-EB43-9505-861E833A3A33}"/>
              </a:ext>
            </a:extLst>
          </p:cNvPr>
          <p:cNvSpPr/>
          <p:nvPr/>
        </p:nvSpPr>
        <p:spPr>
          <a:xfrm>
            <a:off x="10458196" y="4375147"/>
            <a:ext cx="45719" cy="9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40D4CBB8-9B0A-1D41-A926-E64B2EB7A9F8}"/>
              </a:ext>
            </a:extLst>
          </p:cNvPr>
          <p:cNvSpPr/>
          <p:nvPr/>
        </p:nvSpPr>
        <p:spPr>
          <a:xfrm>
            <a:off x="10534897" y="4375148"/>
            <a:ext cx="45719" cy="10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57B6705A-A1D3-7A4D-9095-EFDEC96CFA0B}"/>
              </a:ext>
            </a:extLst>
          </p:cNvPr>
          <p:cNvSpPr/>
          <p:nvPr/>
        </p:nvSpPr>
        <p:spPr>
          <a:xfrm>
            <a:off x="10611598" y="4375147"/>
            <a:ext cx="45719" cy="105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2369199C-DD38-7545-94A9-DDBE09B30B30}"/>
              </a:ext>
            </a:extLst>
          </p:cNvPr>
          <p:cNvSpPr/>
          <p:nvPr/>
        </p:nvSpPr>
        <p:spPr>
          <a:xfrm>
            <a:off x="10688299" y="4375148"/>
            <a:ext cx="45719" cy="10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8BF7F96-2DC3-744C-AF67-7428C76057F2}"/>
              </a:ext>
            </a:extLst>
          </p:cNvPr>
          <p:cNvSpPr/>
          <p:nvPr/>
        </p:nvSpPr>
        <p:spPr>
          <a:xfrm>
            <a:off x="10765000" y="4375148"/>
            <a:ext cx="45719" cy="105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D9BF7E49-4534-3645-AF65-6AE5C9C55C71}"/>
              </a:ext>
            </a:extLst>
          </p:cNvPr>
          <p:cNvSpPr/>
          <p:nvPr/>
        </p:nvSpPr>
        <p:spPr>
          <a:xfrm>
            <a:off x="10841701" y="4375148"/>
            <a:ext cx="45719" cy="106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965EC96B-73A9-B94E-9620-21C2C0DDCC00}"/>
              </a:ext>
            </a:extLst>
          </p:cNvPr>
          <p:cNvSpPr/>
          <p:nvPr/>
        </p:nvSpPr>
        <p:spPr>
          <a:xfrm>
            <a:off x="10918402" y="4375148"/>
            <a:ext cx="45719" cy="106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C4803416-85EF-DA42-B888-51D88C80937A}"/>
              </a:ext>
            </a:extLst>
          </p:cNvPr>
          <p:cNvSpPr/>
          <p:nvPr/>
        </p:nvSpPr>
        <p:spPr>
          <a:xfrm>
            <a:off x="10995103" y="4375148"/>
            <a:ext cx="45719" cy="113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487C65B1-B0A9-0D4D-AB55-9D21B0A499F6}"/>
              </a:ext>
            </a:extLst>
          </p:cNvPr>
          <p:cNvSpPr/>
          <p:nvPr/>
        </p:nvSpPr>
        <p:spPr>
          <a:xfrm>
            <a:off x="11071804" y="4375147"/>
            <a:ext cx="45719" cy="115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E9E5BA07-2B93-514C-AD00-FFC2EDB908F5}"/>
              </a:ext>
            </a:extLst>
          </p:cNvPr>
          <p:cNvSpPr/>
          <p:nvPr/>
        </p:nvSpPr>
        <p:spPr>
          <a:xfrm>
            <a:off x="11148505" y="4375148"/>
            <a:ext cx="45719" cy="115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B35F83E4-79AD-1D4E-ACCA-7F94CCAF0DF1}"/>
              </a:ext>
            </a:extLst>
          </p:cNvPr>
          <p:cNvSpPr/>
          <p:nvPr/>
        </p:nvSpPr>
        <p:spPr>
          <a:xfrm>
            <a:off x="11225206" y="4375147"/>
            <a:ext cx="45719" cy="117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11CD7647-9252-C241-A7B5-7DF00BEBE567}"/>
              </a:ext>
            </a:extLst>
          </p:cNvPr>
          <p:cNvSpPr/>
          <p:nvPr/>
        </p:nvSpPr>
        <p:spPr>
          <a:xfrm>
            <a:off x="11301907" y="4375148"/>
            <a:ext cx="45719" cy="125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9C77A45D-1FF2-9E4C-95E6-8F934A00D7B3}"/>
              </a:ext>
            </a:extLst>
          </p:cNvPr>
          <p:cNvSpPr/>
          <p:nvPr/>
        </p:nvSpPr>
        <p:spPr>
          <a:xfrm>
            <a:off x="11378620" y="4375148"/>
            <a:ext cx="45719" cy="12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9BBA8DB-C463-E342-85FD-8B1EEDD7E312}"/>
              </a:ext>
            </a:extLst>
          </p:cNvPr>
          <p:cNvCxnSpPr>
            <a:cxnSpLocks/>
          </p:cNvCxnSpPr>
          <p:nvPr/>
        </p:nvCxnSpPr>
        <p:spPr>
          <a:xfrm flipH="1">
            <a:off x="6704894" y="4373360"/>
            <a:ext cx="493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08" name="Slide Number Placeholder 43007">
            <a:extLst>
              <a:ext uri="{FF2B5EF4-FFF2-40B4-BE49-F238E27FC236}">
                <a16:creationId xmlns:a16="http://schemas.microsoft.com/office/drawing/2014/main" id="{0ABC86DF-AA68-514D-AE65-3F6BE810CF40}"/>
              </a:ext>
            </a:extLst>
          </p:cNvPr>
          <p:cNvSpPr>
            <a:spLocks noGrp="1"/>
          </p:cNvSpPr>
          <p:nvPr>
            <p:ph type="sldNum" sz="quarter" idx="4"/>
          </p:nvPr>
        </p:nvSpPr>
        <p:spPr/>
        <p:txBody>
          <a:bodyPr/>
          <a:lstStyle/>
          <a:p>
            <a:fld id="{FCE43C0F-8A7B-3A4B-9DB5-B3472E36E833}" type="slidenum">
              <a:rPr lang="en-GB" smtClean="0"/>
              <a:pPr/>
              <a:t>25</a:t>
            </a:fld>
            <a:endParaRPr lang="en-GB"/>
          </a:p>
        </p:txBody>
      </p:sp>
      <p:sp>
        <p:nvSpPr>
          <p:cNvPr id="2" name="Rectangle 1">
            <a:extLst>
              <a:ext uri="{FF2B5EF4-FFF2-40B4-BE49-F238E27FC236}">
                <a16:creationId xmlns:a16="http://schemas.microsoft.com/office/drawing/2014/main" id="{0C7862DE-156D-2540-B02D-ACAE8F37451B}"/>
              </a:ext>
            </a:extLst>
          </p:cNvPr>
          <p:cNvSpPr/>
          <p:nvPr/>
        </p:nvSpPr>
        <p:spPr>
          <a:xfrm>
            <a:off x="6711837" y="5839741"/>
            <a:ext cx="3058851" cy="253916"/>
          </a:xfrm>
          <a:prstGeom prst="rect">
            <a:avLst/>
          </a:prstGeom>
        </p:spPr>
        <p:txBody>
          <a:bodyPr wrap="none">
            <a:spAutoFit/>
          </a:bodyPr>
          <a:lstStyle/>
          <a:p>
            <a:r>
              <a:rPr lang="en-GB" sz="1050"/>
              <a:t>*Bar is truncated because of a PSA increase &gt; 100%.</a:t>
            </a:r>
            <a:endParaRPr lang="en-US" sz="105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7">
            <a:extLst>
              <a:ext uri="{FF2B5EF4-FFF2-40B4-BE49-F238E27FC236}">
                <a16:creationId xmlns:a16="http://schemas.microsoft.com/office/drawing/2014/main" id="{0B10F783-4136-40DF-A2F9-C9B1E5D26A92}"/>
              </a:ext>
            </a:extLst>
          </p:cNvPr>
          <p:cNvSpPr txBox="1">
            <a:spLocks noChangeArrowheads="1"/>
          </p:cNvSpPr>
          <p:nvPr/>
        </p:nvSpPr>
        <p:spPr bwMode="auto">
          <a:xfrm>
            <a:off x="6703017" y="1391081"/>
            <a:ext cx="470168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36650" indent="-223838">
              <a:spcBef>
                <a:spcPct val="20000"/>
              </a:spcBef>
              <a:buChar char="•"/>
              <a:defRPr sz="2000">
                <a:solidFill>
                  <a:schemeClr val="tx1"/>
                </a:solidFill>
                <a:latin typeface="Arial" panose="020B0604020202020204" pitchFamily="34" charset="0"/>
                <a:ea typeface="MS PGothic" panose="020B0600070205080204" pitchFamily="34" charset="-128"/>
              </a:defRPr>
            </a:lvl3pPr>
            <a:lvl4pPr marL="1593850" indent="-223838">
              <a:spcBef>
                <a:spcPct val="20000"/>
              </a:spcBef>
              <a:buChar char="–"/>
              <a:defRPr>
                <a:solidFill>
                  <a:schemeClr val="tx1"/>
                </a:solidFill>
                <a:latin typeface="Arial" panose="020B0604020202020204" pitchFamily="34" charset="0"/>
                <a:ea typeface="MS PGothic" panose="020B0600070205080204" pitchFamily="34" charset="-128"/>
              </a:defRPr>
            </a:lvl4pPr>
            <a:lvl5pPr marL="2049463" indent="-223838">
              <a:spcBef>
                <a:spcPct val="20000"/>
              </a:spcBef>
              <a:buChar char="»"/>
              <a:defRPr>
                <a:solidFill>
                  <a:schemeClr val="tx1"/>
                </a:solidFill>
                <a:latin typeface="Arial" panose="020B0604020202020204" pitchFamily="34" charset="0"/>
                <a:ea typeface="MS PGothic" panose="020B0600070205080204" pitchFamily="34" charset="-128"/>
              </a:defRPr>
            </a:lvl5pPr>
            <a:lvl6pPr marL="2506663" indent="-223838"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63863" indent="-223838"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1063" indent="-223838"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78263" indent="-223838"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lvl="1" algn="ctr">
              <a:spcBef>
                <a:spcPct val="0"/>
              </a:spcBef>
              <a:buNone/>
            </a:pPr>
            <a:r>
              <a:rPr lang="en-US" altLang="en-US" b="1" kern="0">
                <a:solidFill>
                  <a:schemeClr val="tx2"/>
                </a:solidFill>
                <a:latin typeface="+mn-lt"/>
                <a:ea typeface="+mn-ea"/>
              </a:rPr>
              <a:t>AR-V7 predicts reduced responses to enzalutamide and abiraterone</a:t>
            </a:r>
          </a:p>
        </p:txBody>
      </p:sp>
      <p:sp>
        <p:nvSpPr>
          <p:cNvPr id="44037" name="Title 1">
            <a:extLst>
              <a:ext uri="{FF2B5EF4-FFF2-40B4-BE49-F238E27FC236}">
                <a16:creationId xmlns:a16="http://schemas.microsoft.com/office/drawing/2014/main" id="{6A9A615F-B764-417F-8655-F27F30EF540E}"/>
              </a:ext>
            </a:extLst>
          </p:cNvPr>
          <p:cNvSpPr>
            <a:spLocks noGrp="1"/>
          </p:cNvSpPr>
          <p:nvPr>
            <p:ph type="title"/>
          </p:nvPr>
        </p:nvSpPr>
        <p:spPr/>
        <p:txBody>
          <a:bodyPr/>
          <a:lstStyle/>
          <a:p>
            <a:r>
              <a:rPr lang="en-US" altLang="en-US"/>
              <a:t>AR-V7 explains some of the cross-resistance</a:t>
            </a:r>
          </a:p>
        </p:txBody>
      </p:sp>
      <p:sp>
        <p:nvSpPr>
          <p:cNvPr id="6" name="Content Placeholder 5">
            <a:extLst>
              <a:ext uri="{FF2B5EF4-FFF2-40B4-BE49-F238E27FC236}">
                <a16:creationId xmlns:a16="http://schemas.microsoft.com/office/drawing/2014/main" id="{A72C7C9E-ACE1-3044-A6EB-703CF7336C01}"/>
              </a:ext>
            </a:extLst>
          </p:cNvPr>
          <p:cNvSpPr>
            <a:spLocks noGrp="1"/>
          </p:cNvSpPr>
          <p:nvPr>
            <p:ph sz="quarter" idx="15"/>
          </p:nvPr>
        </p:nvSpPr>
        <p:spPr>
          <a:xfrm>
            <a:off x="620183" y="6168073"/>
            <a:ext cx="10980289" cy="646451"/>
          </a:xfrm>
        </p:spPr>
        <p:txBody>
          <a:bodyPr/>
          <a:lstStyle/>
          <a:p>
            <a:pPr>
              <a:spcBef>
                <a:spcPts val="0"/>
              </a:spcBef>
            </a:pPr>
            <a:r>
              <a:rPr lang="en-US" altLang="en-US"/>
              <a:t>* Bar is truncated because of a PSA increase &gt; 100%.</a:t>
            </a:r>
            <a:br>
              <a:rPr lang="en-US" altLang="en-US"/>
            </a:br>
            <a:r>
              <a:rPr lang="en-US" altLang="en-US"/>
              <a:t>† Patients in the enzalutamide cohort who had received abiraterone and patients in the abiraterone cohort who had received enzalutamide.</a:t>
            </a:r>
          </a:p>
          <a:p>
            <a:pPr>
              <a:spcBef>
                <a:spcPts val="0"/>
              </a:spcBef>
            </a:pPr>
            <a:r>
              <a:rPr lang="en-US" altLang="en-US"/>
              <a:t>AR-V7, androgen receptor splice variant 7; PSA, prostate specific antigen</a:t>
            </a:r>
          </a:p>
          <a:p>
            <a:pPr>
              <a:spcBef>
                <a:spcPts val="0"/>
              </a:spcBef>
            </a:pPr>
            <a:r>
              <a:rPr lang="en-US" altLang="en-US" err="1"/>
              <a:t>Antonarakis</a:t>
            </a:r>
            <a:r>
              <a:rPr lang="en-US" altLang="en-US"/>
              <a:t> ES, et al. N </a:t>
            </a:r>
            <a:r>
              <a:rPr lang="en-US" altLang="en-US" err="1"/>
              <a:t>Engl</a:t>
            </a:r>
            <a:r>
              <a:rPr lang="en-US" altLang="en-US"/>
              <a:t> J Med. 2014;371:1028-38; </a:t>
            </a:r>
            <a:r>
              <a:rPr lang="en-US" err="1"/>
              <a:t>Antonarakis</a:t>
            </a:r>
            <a:r>
              <a:rPr lang="en-US"/>
              <a:t> ES, et al. JAMA Oncol. 2015;1:582-91</a:t>
            </a:r>
            <a:endParaRPr lang="en-US" altLang="en-US"/>
          </a:p>
        </p:txBody>
      </p:sp>
      <p:sp>
        <p:nvSpPr>
          <p:cNvPr id="12" name="Content Placeholder 2">
            <a:extLst>
              <a:ext uri="{FF2B5EF4-FFF2-40B4-BE49-F238E27FC236}">
                <a16:creationId xmlns:a16="http://schemas.microsoft.com/office/drawing/2014/main" id="{E23E3978-5355-4527-BEEA-B6BED04E8372}"/>
              </a:ext>
            </a:extLst>
          </p:cNvPr>
          <p:cNvSpPr txBox="1">
            <a:spLocks/>
          </p:cNvSpPr>
          <p:nvPr/>
        </p:nvSpPr>
        <p:spPr bwMode="auto">
          <a:xfrm>
            <a:off x="6528047" y="4995277"/>
            <a:ext cx="4896544"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b"/>
          <a:lstStyle>
            <a:lvl1pPr marL="0" indent="0" algn="l" rtl="0" eaLnBrk="1" fontAlgn="base" hangingPunct="1">
              <a:spcBef>
                <a:spcPct val="20000"/>
              </a:spcBef>
              <a:spcAft>
                <a:spcPct val="0"/>
              </a:spcAft>
              <a:buNone/>
              <a:defRPr sz="10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lvl="1" indent="0" algn="ctr">
              <a:spcBef>
                <a:spcPct val="0"/>
              </a:spcBef>
              <a:buNone/>
              <a:defRPr/>
            </a:pPr>
            <a:r>
              <a:rPr lang="en-US" sz="2200" b="1" kern="0">
                <a:solidFill>
                  <a:schemeClr val="tx2"/>
                </a:solidFill>
              </a:rPr>
              <a:t>But response to docetaxel </a:t>
            </a:r>
            <a:br>
              <a:rPr lang="en-US" sz="2200" b="1" kern="0">
                <a:solidFill>
                  <a:schemeClr val="tx2"/>
                </a:solidFill>
              </a:rPr>
            </a:br>
            <a:r>
              <a:rPr lang="en-US" sz="2200" b="1" kern="0">
                <a:solidFill>
                  <a:schemeClr val="tx2"/>
                </a:solidFill>
              </a:rPr>
              <a:t>is not affected by AR-V7 status</a:t>
            </a:r>
          </a:p>
          <a:p>
            <a:pPr marL="0" lvl="1" indent="0">
              <a:buNone/>
              <a:defRPr/>
            </a:pPr>
            <a:endParaRPr lang="en-US" sz="900" b="1" kern="0">
              <a:solidFill>
                <a:schemeClr val="bg1"/>
              </a:solidFill>
            </a:endParaRPr>
          </a:p>
        </p:txBody>
      </p:sp>
      <p:sp>
        <p:nvSpPr>
          <p:cNvPr id="26" name="TextBox 25">
            <a:extLst>
              <a:ext uri="{FF2B5EF4-FFF2-40B4-BE49-F238E27FC236}">
                <a16:creationId xmlns:a16="http://schemas.microsoft.com/office/drawing/2014/main" id="{BB99A74A-68F9-4443-B28D-520450D420E5}"/>
              </a:ext>
            </a:extLst>
          </p:cNvPr>
          <p:cNvSpPr txBox="1"/>
          <p:nvPr/>
        </p:nvSpPr>
        <p:spPr>
          <a:xfrm rot="16200000">
            <a:off x="-355306" y="4772911"/>
            <a:ext cx="2218492"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Best PSA response (% change)</a:t>
            </a:r>
          </a:p>
        </p:txBody>
      </p:sp>
      <p:sp>
        <p:nvSpPr>
          <p:cNvPr id="27" name="TextBox 26">
            <a:extLst>
              <a:ext uri="{FF2B5EF4-FFF2-40B4-BE49-F238E27FC236}">
                <a16:creationId xmlns:a16="http://schemas.microsoft.com/office/drawing/2014/main" id="{DB1EE084-0084-E24F-9DDB-58A01C229065}"/>
              </a:ext>
            </a:extLst>
          </p:cNvPr>
          <p:cNvSpPr txBox="1"/>
          <p:nvPr/>
        </p:nvSpPr>
        <p:spPr>
          <a:xfrm>
            <a:off x="999866" y="3940420"/>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28" name="Straight Connector 27">
            <a:extLst>
              <a:ext uri="{FF2B5EF4-FFF2-40B4-BE49-F238E27FC236}">
                <a16:creationId xmlns:a16="http://schemas.microsoft.com/office/drawing/2014/main" id="{C84212CB-8981-514B-BF47-5F7E9902EE87}"/>
              </a:ext>
            </a:extLst>
          </p:cNvPr>
          <p:cNvCxnSpPr>
            <a:cxnSpLocks/>
          </p:cNvCxnSpPr>
          <p:nvPr/>
        </p:nvCxnSpPr>
        <p:spPr>
          <a:xfrm>
            <a:off x="1290377" y="3803650"/>
            <a:ext cx="0" cy="21844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116D4F-C3DF-174E-947C-593257B1BC6D}"/>
              </a:ext>
            </a:extLst>
          </p:cNvPr>
          <p:cNvCxnSpPr>
            <a:cxnSpLocks/>
          </p:cNvCxnSpPr>
          <p:nvPr/>
        </p:nvCxnSpPr>
        <p:spPr>
          <a:xfrm flipH="1">
            <a:off x="1218377" y="40018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B06A62B0-9B04-844A-BD34-4C81BA0487CF}"/>
              </a:ext>
            </a:extLst>
          </p:cNvPr>
          <p:cNvSpPr txBox="1"/>
          <p:nvPr/>
        </p:nvSpPr>
        <p:spPr>
          <a:xfrm>
            <a:off x="1065589" y="4416670"/>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31" name="Straight Connector 30">
            <a:extLst>
              <a:ext uri="{FF2B5EF4-FFF2-40B4-BE49-F238E27FC236}">
                <a16:creationId xmlns:a16="http://schemas.microsoft.com/office/drawing/2014/main" id="{4029A506-B954-2A44-8AC6-455348867CFA}"/>
              </a:ext>
            </a:extLst>
          </p:cNvPr>
          <p:cNvCxnSpPr>
            <a:cxnSpLocks/>
          </p:cNvCxnSpPr>
          <p:nvPr/>
        </p:nvCxnSpPr>
        <p:spPr>
          <a:xfrm flipH="1">
            <a:off x="1218377" y="447813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FFB1BC4-33A5-2045-B7F1-32B93229E752}"/>
              </a:ext>
            </a:extLst>
          </p:cNvPr>
          <p:cNvSpPr txBox="1"/>
          <p:nvPr/>
        </p:nvSpPr>
        <p:spPr>
          <a:xfrm>
            <a:off x="1027117" y="5385045"/>
            <a:ext cx="169919"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33" name="Straight Connector 32">
            <a:extLst>
              <a:ext uri="{FF2B5EF4-FFF2-40B4-BE49-F238E27FC236}">
                <a16:creationId xmlns:a16="http://schemas.microsoft.com/office/drawing/2014/main" id="{95C4E139-5E97-BE40-8D76-BB724D99CFBB}"/>
              </a:ext>
            </a:extLst>
          </p:cNvPr>
          <p:cNvCxnSpPr>
            <a:cxnSpLocks/>
          </p:cNvCxnSpPr>
          <p:nvPr/>
        </p:nvCxnSpPr>
        <p:spPr>
          <a:xfrm flipH="1">
            <a:off x="1218377" y="54338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C85D9B3-512E-C74B-A367-BD8B891A0169}"/>
              </a:ext>
            </a:extLst>
          </p:cNvPr>
          <p:cNvSpPr txBox="1"/>
          <p:nvPr/>
        </p:nvSpPr>
        <p:spPr>
          <a:xfrm>
            <a:off x="1131313" y="4889745"/>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35" name="Straight Connector 34">
            <a:extLst>
              <a:ext uri="{FF2B5EF4-FFF2-40B4-BE49-F238E27FC236}">
                <a16:creationId xmlns:a16="http://schemas.microsoft.com/office/drawing/2014/main" id="{2DD173D2-DEE2-784F-8E18-BD331129659D}"/>
              </a:ext>
            </a:extLst>
          </p:cNvPr>
          <p:cNvCxnSpPr>
            <a:cxnSpLocks/>
          </p:cNvCxnSpPr>
          <p:nvPr/>
        </p:nvCxnSpPr>
        <p:spPr>
          <a:xfrm flipH="1">
            <a:off x="1218377" y="495756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B0F192D-26DD-7448-97AD-5BE395F26A18}"/>
              </a:ext>
            </a:extLst>
          </p:cNvPr>
          <p:cNvSpPr txBox="1"/>
          <p:nvPr/>
        </p:nvSpPr>
        <p:spPr>
          <a:xfrm>
            <a:off x="961394" y="5854945"/>
            <a:ext cx="235642"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37" name="Straight Connector 36">
            <a:extLst>
              <a:ext uri="{FF2B5EF4-FFF2-40B4-BE49-F238E27FC236}">
                <a16:creationId xmlns:a16="http://schemas.microsoft.com/office/drawing/2014/main" id="{3F19CEA6-5E2A-2F4F-BBF0-2D47DBA00DFE}"/>
              </a:ext>
            </a:extLst>
          </p:cNvPr>
          <p:cNvCxnSpPr>
            <a:cxnSpLocks/>
          </p:cNvCxnSpPr>
          <p:nvPr/>
        </p:nvCxnSpPr>
        <p:spPr>
          <a:xfrm flipH="1">
            <a:off x="1218377" y="591663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ED512AF5-9915-1046-B1A8-376DB80B9C21}"/>
              </a:ext>
            </a:extLst>
          </p:cNvPr>
          <p:cNvSpPr/>
          <p:nvPr/>
        </p:nvSpPr>
        <p:spPr>
          <a:xfrm>
            <a:off x="1368425" y="3997325"/>
            <a:ext cx="92075" cy="96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B7E1D03-3082-FB4F-B18C-1FBEE657B1FA}"/>
              </a:ext>
            </a:extLst>
          </p:cNvPr>
          <p:cNvSpPr txBox="1"/>
          <p:nvPr/>
        </p:nvSpPr>
        <p:spPr>
          <a:xfrm>
            <a:off x="667410" y="3506064"/>
            <a:ext cx="2120837"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abiraterone-treated patients</a:t>
            </a:r>
          </a:p>
        </p:txBody>
      </p:sp>
      <p:cxnSp>
        <p:nvCxnSpPr>
          <p:cNvPr id="43" name="Straight Connector 42">
            <a:extLst>
              <a:ext uri="{FF2B5EF4-FFF2-40B4-BE49-F238E27FC236}">
                <a16:creationId xmlns:a16="http://schemas.microsoft.com/office/drawing/2014/main" id="{685BC344-CC2E-A749-A8E2-EE6C0DDD8318}"/>
              </a:ext>
            </a:extLst>
          </p:cNvPr>
          <p:cNvCxnSpPr>
            <a:cxnSpLocks/>
          </p:cNvCxnSpPr>
          <p:nvPr/>
        </p:nvCxnSpPr>
        <p:spPr>
          <a:xfrm flipH="1">
            <a:off x="1301750" y="5433810"/>
            <a:ext cx="44323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D44BB57E-7625-3C49-9AA8-433527F464A5}"/>
              </a:ext>
            </a:extLst>
          </p:cNvPr>
          <p:cNvSpPr txBox="1"/>
          <p:nvPr/>
        </p:nvSpPr>
        <p:spPr>
          <a:xfrm>
            <a:off x="4659718" y="3735462"/>
            <a:ext cx="1113766" cy="387798"/>
          </a:xfrm>
          <a:prstGeom prst="rect">
            <a:avLst/>
          </a:prstGeom>
          <a:noFill/>
        </p:spPr>
        <p:txBody>
          <a:bodyPr wrap="none" lIns="0" tIns="0" rIns="0" bIns="0" rtlCol="0">
            <a:spAutoFit/>
          </a:bodyPr>
          <a:lstStyle/>
          <a:p>
            <a:pPr>
              <a:lnSpc>
                <a:spcPct val="90000"/>
              </a:lnSpc>
            </a:pPr>
            <a:r>
              <a:rPr lang="en-GB" sz="1400">
                <a:latin typeface="Calibri" panose="020F0502020204030204" pitchFamily="34" charset="0"/>
                <a:ea typeface="Aileron" charset="0"/>
                <a:cs typeface="Calibri" panose="020F0502020204030204" pitchFamily="34" charset="0"/>
              </a:rPr>
              <a:t>AR-V7 positive</a:t>
            </a:r>
          </a:p>
          <a:p>
            <a:pPr>
              <a:lnSpc>
                <a:spcPct val="90000"/>
              </a:lnSpc>
            </a:pPr>
            <a:r>
              <a:rPr lang="en-GB" sz="1400">
                <a:latin typeface="Calibri" panose="020F0502020204030204" pitchFamily="34" charset="0"/>
                <a:ea typeface="Aileron" charset="0"/>
                <a:cs typeface="Calibri" panose="020F0502020204030204" pitchFamily="34" charset="0"/>
              </a:rPr>
              <a:t>AR-V7 negative</a:t>
            </a:r>
          </a:p>
        </p:txBody>
      </p:sp>
      <p:sp>
        <p:nvSpPr>
          <p:cNvPr id="48" name="Rectangle 47">
            <a:extLst>
              <a:ext uri="{FF2B5EF4-FFF2-40B4-BE49-F238E27FC236}">
                <a16:creationId xmlns:a16="http://schemas.microsoft.com/office/drawing/2014/main" id="{9F4047E1-9760-C64D-8B9D-DA4296F985D4}"/>
              </a:ext>
            </a:extLst>
          </p:cNvPr>
          <p:cNvSpPr/>
          <p:nvPr/>
        </p:nvSpPr>
        <p:spPr>
          <a:xfrm>
            <a:off x="4407419" y="3766549"/>
            <a:ext cx="171450" cy="117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B1CED79-F892-0249-AE73-7B6F75BCCFE1}"/>
              </a:ext>
            </a:extLst>
          </p:cNvPr>
          <p:cNvSpPr/>
          <p:nvPr/>
        </p:nvSpPr>
        <p:spPr>
          <a:xfrm>
            <a:off x="4407419" y="3963399"/>
            <a:ext cx="171450" cy="117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928E34F-4C0F-1844-AC2F-178B9D471432}"/>
              </a:ext>
            </a:extLst>
          </p:cNvPr>
          <p:cNvSpPr txBox="1"/>
          <p:nvPr/>
        </p:nvSpPr>
        <p:spPr>
          <a:xfrm>
            <a:off x="1386916" y="3889620"/>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51" name="Rectangle 50">
            <a:extLst>
              <a:ext uri="{FF2B5EF4-FFF2-40B4-BE49-F238E27FC236}">
                <a16:creationId xmlns:a16="http://schemas.microsoft.com/office/drawing/2014/main" id="{29D8BF47-6C25-C943-B705-E0813396097C}"/>
              </a:ext>
            </a:extLst>
          </p:cNvPr>
          <p:cNvSpPr/>
          <p:nvPr/>
        </p:nvSpPr>
        <p:spPr>
          <a:xfrm>
            <a:off x="1508443" y="3997325"/>
            <a:ext cx="92075" cy="96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44E1479B-357E-E54A-BFAF-142EB9CC19C0}"/>
              </a:ext>
            </a:extLst>
          </p:cNvPr>
          <p:cNvSpPr txBox="1"/>
          <p:nvPr/>
        </p:nvSpPr>
        <p:spPr>
          <a:xfrm>
            <a:off x="1526616" y="3889620"/>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53" name="Rectangle 52">
            <a:extLst>
              <a:ext uri="{FF2B5EF4-FFF2-40B4-BE49-F238E27FC236}">
                <a16:creationId xmlns:a16="http://schemas.microsoft.com/office/drawing/2014/main" id="{C1118DB9-C392-3244-8036-E221C83CDA8A}"/>
              </a:ext>
            </a:extLst>
          </p:cNvPr>
          <p:cNvSpPr/>
          <p:nvPr/>
        </p:nvSpPr>
        <p:spPr>
          <a:xfrm>
            <a:off x="1648460" y="3997325"/>
            <a:ext cx="92075" cy="9620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301D038-6347-974C-BAEC-BB3D67DC055E}"/>
              </a:ext>
            </a:extLst>
          </p:cNvPr>
          <p:cNvSpPr txBox="1"/>
          <p:nvPr/>
        </p:nvSpPr>
        <p:spPr>
          <a:xfrm>
            <a:off x="1669491" y="3889620"/>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55" name="Rectangle 54">
            <a:extLst>
              <a:ext uri="{FF2B5EF4-FFF2-40B4-BE49-F238E27FC236}">
                <a16:creationId xmlns:a16="http://schemas.microsoft.com/office/drawing/2014/main" id="{20CA9924-0C6A-9B43-9DB4-63031E1E123D}"/>
              </a:ext>
            </a:extLst>
          </p:cNvPr>
          <p:cNvSpPr/>
          <p:nvPr/>
        </p:nvSpPr>
        <p:spPr>
          <a:xfrm>
            <a:off x="1788478" y="3997325"/>
            <a:ext cx="92075" cy="9620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583A374-64CA-5A42-BFBE-0241AD0C59BB}"/>
              </a:ext>
            </a:extLst>
          </p:cNvPr>
          <p:cNvSpPr txBox="1"/>
          <p:nvPr/>
        </p:nvSpPr>
        <p:spPr>
          <a:xfrm>
            <a:off x="1806016" y="3889620"/>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57" name="Rectangle 56">
            <a:extLst>
              <a:ext uri="{FF2B5EF4-FFF2-40B4-BE49-F238E27FC236}">
                <a16:creationId xmlns:a16="http://schemas.microsoft.com/office/drawing/2014/main" id="{8F0565BA-4DA2-E745-8C07-5EB67F1469D7}"/>
              </a:ext>
            </a:extLst>
          </p:cNvPr>
          <p:cNvSpPr/>
          <p:nvPr/>
        </p:nvSpPr>
        <p:spPr>
          <a:xfrm>
            <a:off x="1928495" y="4124325"/>
            <a:ext cx="92075" cy="835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DBF0377-0BC2-C64C-BFBF-ABAB876BF7B3}"/>
              </a:ext>
            </a:extLst>
          </p:cNvPr>
          <p:cNvSpPr/>
          <p:nvPr/>
        </p:nvSpPr>
        <p:spPr>
          <a:xfrm>
            <a:off x="2068512" y="4241800"/>
            <a:ext cx="92075" cy="7175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DD9D25C-E55C-084B-9E24-84ACC6716B65}"/>
              </a:ext>
            </a:extLst>
          </p:cNvPr>
          <p:cNvSpPr/>
          <p:nvPr/>
        </p:nvSpPr>
        <p:spPr>
          <a:xfrm>
            <a:off x="2208529" y="4486274"/>
            <a:ext cx="92075" cy="473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732CBA2-C1C6-834F-951D-E68124D11A54}"/>
              </a:ext>
            </a:extLst>
          </p:cNvPr>
          <p:cNvSpPr/>
          <p:nvPr/>
        </p:nvSpPr>
        <p:spPr>
          <a:xfrm>
            <a:off x="2348547" y="4708525"/>
            <a:ext cx="92075" cy="250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71346577-FA1A-CF49-9C79-25FBC08E15B9}"/>
              </a:ext>
            </a:extLst>
          </p:cNvPr>
          <p:cNvSpPr txBox="1"/>
          <p:nvPr/>
        </p:nvSpPr>
        <p:spPr>
          <a:xfrm>
            <a:off x="2091890" y="412774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62" name="TextBox 61">
            <a:extLst>
              <a:ext uri="{FF2B5EF4-FFF2-40B4-BE49-F238E27FC236}">
                <a16:creationId xmlns:a16="http://schemas.microsoft.com/office/drawing/2014/main" id="{AB018B60-AA30-1344-BE3A-6FCEBDC87228}"/>
              </a:ext>
            </a:extLst>
          </p:cNvPr>
          <p:cNvSpPr txBox="1"/>
          <p:nvPr/>
        </p:nvSpPr>
        <p:spPr>
          <a:xfrm>
            <a:off x="2366714" y="4600820"/>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63" name="Rectangle 62">
            <a:extLst>
              <a:ext uri="{FF2B5EF4-FFF2-40B4-BE49-F238E27FC236}">
                <a16:creationId xmlns:a16="http://schemas.microsoft.com/office/drawing/2014/main" id="{1B186EBF-EBFC-FC40-9989-DEF9395201E5}"/>
              </a:ext>
            </a:extLst>
          </p:cNvPr>
          <p:cNvSpPr/>
          <p:nvPr/>
        </p:nvSpPr>
        <p:spPr>
          <a:xfrm>
            <a:off x="2488564" y="4864099"/>
            <a:ext cx="92075" cy="952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388E1792-1009-D04F-B4D9-BD0D2D8D11C1}"/>
              </a:ext>
            </a:extLst>
          </p:cNvPr>
          <p:cNvSpPr txBox="1"/>
          <p:nvPr/>
        </p:nvSpPr>
        <p:spPr>
          <a:xfrm>
            <a:off x="2515939" y="476909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65" name="Rectangle 64">
            <a:extLst>
              <a:ext uri="{FF2B5EF4-FFF2-40B4-BE49-F238E27FC236}">
                <a16:creationId xmlns:a16="http://schemas.microsoft.com/office/drawing/2014/main" id="{0308250B-67A2-A348-8A5F-49665CEAA11C}"/>
              </a:ext>
            </a:extLst>
          </p:cNvPr>
          <p:cNvSpPr/>
          <p:nvPr/>
        </p:nvSpPr>
        <p:spPr>
          <a:xfrm>
            <a:off x="2628581" y="4959349"/>
            <a:ext cx="92075" cy="1555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9134281-ABCF-CC41-B6AD-FBC91F08324E}"/>
              </a:ext>
            </a:extLst>
          </p:cNvPr>
          <p:cNvSpPr/>
          <p:nvPr/>
        </p:nvSpPr>
        <p:spPr>
          <a:xfrm>
            <a:off x="2768598" y="4959348"/>
            <a:ext cx="92075" cy="1841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53B64DB-55A6-424D-991A-3B4818CA1EAD}"/>
              </a:ext>
            </a:extLst>
          </p:cNvPr>
          <p:cNvSpPr/>
          <p:nvPr/>
        </p:nvSpPr>
        <p:spPr>
          <a:xfrm>
            <a:off x="2908615" y="4959348"/>
            <a:ext cx="92075" cy="3556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A66E7DD-F029-034F-91FC-DC7B2513B5C5}"/>
              </a:ext>
            </a:extLst>
          </p:cNvPr>
          <p:cNvSpPr/>
          <p:nvPr/>
        </p:nvSpPr>
        <p:spPr>
          <a:xfrm>
            <a:off x="3048632" y="4959348"/>
            <a:ext cx="92075" cy="3619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5EF896B-3C2C-F044-BB86-9CA7DB2DB3EF}"/>
              </a:ext>
            </a:extLst>
          </p:cNvPr>
          <p:cNvSpPr/>
          <p:nvPr/>
        </p:nvSpPr>
        <p:spPr>
          <a:xfrm>
            <a:off x="3188649" y="4959348"/>
            <a:ext cx="92075" cy="4572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E422002-B739-9F4F-9882-69ADD1E10F10}"/>
              </a:ext>
            </a:extLst>
          </p:cNvPr>
          <p:cNvSpPr/>
          <p:nvPr/>
        </p:nvSpPr>
        <p:spPr>
          <a:xfrm>
            <a:off x="3328666" y="4959348"/>
            <a:ext cx="92075" cy="4889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ABE91D5-94A9-6F45-B99B-4B26D5B84F9F}"/>
              </a:ext>
            </a:extLst>
          </p:cNvPr>
          <p:cNvSpPr/>
          <p:nvPr/>
        </p:nvSpPr>
        <p:spPr>
          <a:xfrm>
            <a:off x="3468683" y="4959348"/>
            <a:ext cx="92075" cy="5143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919C82F-55E8-AA48-B840-A3F1F5A2487B}"/>
              </a:ext>
            </a:extLst>
          </p:cNvPr>
          <p:cNvSpPr/>
          <p:nvPr/>
        </p:nvSpPr>
        <p:spPr>
          <a:xfrm>
            <a:off x="3608700" y="4959348"/>
            <a:ext cx="92075" cy="5143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AFC82A9-3821-C046-9BAA-6CB0C9C97F3A}"/>
              </a:ext>
            </a:extLst>
          </p:cNvPr>
          <p:cNvSpPr/>
          <p:nvPr/>
        </p:nvSpPr>
        <p:spPr>
          <a:xfrm>
            <a:off x="3748717" y="4959348"/>
            <a:ext cx="92075" cy="5715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9FF70F2-09A1-8541-A8B4-8E33F5198A28}"/>
              </a:ext>
            </a:extLst>
          </p:cNvPr>
          <p:cNvSpPr/>
          <p:nvPr/>
        </p:nvSpPr>
        <p:spPr>
          <a:xfrm>
            <a:off x="3888734" y="4959348"/>
            <a:ext cx="92075" cy="6032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2DAC14E-FC65-8C42-8094-CA95FDFC8EA3}"/>
              </a:ext>
            </a:extLst>
          </p:cNvPr>
          <p:cNvSpPr/>
          <p:nvPr/>
        </p:nvSpPr>
        <p:spPr>
          <a:xfrm>
            <a:off x="4028751" y="4959347"/>
            <a:ext cx="92075" cy="6254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5853452-041A-404D-A54C-09B6731271DA}"/>
              </a:ext>
            </a:extLst>
          </p:cNvPr>
          <p:cNvSpPr/>
          <p:nvPr/>
        </p:nvSpPr>
        <p:spPr>
          <a:xfrm>
            <a:off x="4168768" y="4959347"/>
            <a:ext cx="92075" cy="8445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2BC33FB-C43D-E346-91F0-3C86E875427E}"/>
              </a:ext>
            </a:extLst>
          </p:cNvPr>
          <p:cNvSpPr/>
          <p:nvPr/>
        </p:nvSpPr>
        <p:spPr>
          <a:xfrm>
            <a:off x="4308785" y="4959347"/>
            <a:ext cx="92075" cy="8731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D215F7A-487F-B740-8B05-F311927A0104}"/>
              </a:ext>
            </a:extLst>
          </p:cNvPr>
          <p:cNvSpPr/>
          <p:nvPr/>
        </p:nvSpPr>
        <p:spPr>
          <a:xfrm>
            <a:off x="4448802" y="4959346"/>
            <a:ext cx="92075" cy="8826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E312939-0BFD-E548-A11A-EE15F878D4ED}"/>
              </a:ext>
            </a:extLst>
          </p:cNvPr>
          <p:cNvSpPr/>
          <p:nvPr/>
        </p:nvSpPr>
        <p:spPr>
          <a:xfrm>
            <a:off x="4588819" y="4959346"/>
            <a:ext cx="92075" cy="8826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D8FCE26-5E12-9940-8CD6-3246206C7611}"/>
              </a:ext>
            </a:extLst>
          </p:cNvPr>
          <p:cNvSpPr/>
          <p:nvPr/>
        </p:nvSpPr>
        <p:spPr>
          <a:xfrm>
            <a:off x="4728836" y="4959346"/>
            <a:ext cx="92075" cy="901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AEF523B-78F8-5349-B1F6-481B586D1D0B}"/>
              </a:ext>
            </a:extLst>
          </p:cNvPr>
          <p:cNvSpPr/>
          <p:nvPr/>
        </p:nvSpPr>
        <p:spPr>
          <a:xfrm>
            <a:off x="4868853" y="4959345"/>
            <a:ext cx="92075" cy="9112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C1B85BD-7CA5-FF41-A6E1-831F5D42191F}"/>
              </a:ext>
            </a:extLst>
          </p:cNvPr>
          <p:cNvSpPr/>
          <p:nvPr/>
        </p:nvSpPr>
        <p:spPr>
          <a:xfrm>
            <a:off x="5008870" y="4959345"/>
            <a:ext cx="92075" cy="9302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17EA094-29B6-5C4E-84C9-4D4307675276}"/>
              </a:ext>
            </a:extLst>
          </p:cNvPr>
          <p:cNvSpPr/>
          <p:nvPr/>
        </p:nvSpPr>
        <p:spPr>
          <a:xfrm>
            <a:off x="5148887" y="4959345"/>
            <a:ext cx="92075" cy="9302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D174AAB-675D-0046-9346-2C0C88F4B112}"/>
              </a:ext>
            </a:extLst>
          </p:cNvPr>
          <p:cNvSpPr/>
          <p:nvPr/>
        </p:nvSpPr>
        <p:spPr>
          <a:xfrm>
            <a:off x="5288904" y="4959345"/>
            <a:ext cx="92075" cy="9525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97356D8-BEFE-7048-A515-3C2C0C65C033}"/>
              </a:ext>
            </a:extLst>
          </p:cNvPr>
          <p:cNvSpPr/>
          <p:nvPr/>
        </p:nvSpPr>
        <p:spPr>
          <a:xfrm>
            <a:off x="5428921" y="4959345"/>
            <a:ext cx="92075" cy="9525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5BCB370-34EE-6346-84D1-E27D2C200735}"/>
              </a:ext>
            </a:extLst>
          </p:cNvPr>
          <p:cNvSpPr/>
          <p:nvPr/>
        </p:nvSpPr>
        <p:spPr>
          <a:xfrm>
            <a:off x="5568950" y="4959345"/>
            <a:ext cx="92075" cy="9620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C4DE479A-366C-5442-949D-4DB91FF8CC8F}"/>
              </a:ext>
            </a:extLst>
          </p:cNvPr>
          <p:cNvSpPr txBox="1"/>
          <p:nvPr/>
        </p:nvSpPr>
        <p:spPr>
          <a:xfrm>
            <a:off x="2935039" y="532789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cxnSp>
        <p:nvCxnSpPr>
          <p:cNvPr id="39" name="Straight Connector 38">
            <a:extLst>
              <a:ext uri="{FF2B5EF4-FFF2-40B4-BE49-F238E27FC236}">
                <a16:creationId xmlns:a16="http://schemas.microsoft.com/office/drawing/2014/main" id="{C46AC040-36B4-0F46-AFC0-1B26604C5AB1}"/>
              </a:ext>
            </a:extLst>
          </p:cNvPr>
          <p:cNvCxnSpPr>
            <a:cxnSpLocks/>
          </p:cNvCxnSpPr>
          <p:nvPr/>
        </p:nvCxnSpPr>
        <p:spPr>
          <a:xfrm flipH="1">
            <a:off x="1287505" y="4957560"/>
            <a:ext cx="44338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42783266-B23F-C243-854B-B5D35FB3D8B1}"/>
              </a:ext>
            </a:extLst>
          </p:cNvPr>
          <p:cNvSpPr txBox="1"/>
          <p:nvPr/>
        </p:nvSpPr>
        <p:spPr>
          <a:xfrm rot="16200000">
            <a:off x="-355306" y="2141856"/>
            <a:ext cx="2218492"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Best PSA response (% change)</a:t>
            </a:r>
          </a:p>
        </p:txBody>
      </p:sp>
      <p:sp>
        <p:nvSpPr>
          <p:cNvPr id="89" name="TextBox 88">
            <a:extLst>
              <a:ext uri="{FF2B5EF4-FFF2-40B4-BE49-F238E27FC236}">
                <a16:creationId xmlns:a16="http://schemas.microsoft.com/office/drawing/2014/main" id="{9F0E7FCF-7E55-B74F-9A14-BA2283E98437}"/>
              </a:ext>
            </a:extLst>
          </p:cNvPr>
          <p:cNvSpPr txBox="1"/>
          <p:nvPr/>
        </p:nvSpPr>
        <p:spPr>
          <a:xfrm>
            <a:off x="999866" y="1309365"/>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90" name="Straight Connector 89">
            <a:extLst>
              <a:ext uri="{FF2B5EF4-FFF2-40B4-BE49-F238E27FC236}">
                <a16:creationId xmlns:a16="http://schemas.microsoft.com/office/drawing/2014/main" id="{1C278822-7E3C-234D-85BC-3FA5129D3D40}"/>
              </a:ext>
            </a:extLst>
          </p:cNvPr>
          <p:cNvCxnSpPr>
            <a:cxnSpLocks/>
          </p:cNvCxnSpPr>
          <p:nvPr/>
        </p:nvCxnSpPr>
        <p:spPr>
          <a:xfrm>
            <a:off x="1290377" y="1172595"/>
            <a:ext cx="0" cy="21844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937B805-1C54-E343-977E-B9B551AF667F}"/>
              </a:ext>
            </a:extLst>
          </p:cNvPr>
          <p:cNvCxnSpPr>
            <a:cxnSpLocks/>
          </p:cNvCxnSpPr>
          <p:nvPr/>
        </p:nvCxnSpPr>
        <p:spPr>
          <a:xfrm flipH="1">
            <a:off x="1218377" y="137083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EBC70C83-17D1-6144-A328-36CF54A4DBE3}"/>
              </a:ext>
            </a:extLst>
          </p:cNvPr>
          <p:cNvSpPr txBox="1"/>
          <p:nvPr/>
        </p:nvSpPr>
        <p:spPr>
          <a:xfrm>
            <a:off x="1065589" y="1785615"/>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93" name="Straight Connector 92">
            <a:extLst>
              <a:ext uri="{FF2B5EF4-FFF2-40B4-BE49-F238E27FC236}">
                <a16:creationId xmlns:a16="http://schemas.microsoft.com/office/drawing/2014/main" id="{5957F1BA-9D15-CD48-BA9A-955A7B261593}"/>
              </a:ext>
            </a:extLst>
          </p:cNvPr>
          <p:cNvCxnSpPr>
            <a:cxnSpLocks/>
          </p:cNvCxnSpPr>
          <p:nvPr/>
        </p:nvCxnSpPr>
        <p:spPr>
          <a:xfrm flipH="1">
            <a:off x="1218377" y="18470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30B0F1B4-D6DE-1346-9BB3-382A464B261D}"/>
              </a:ext>
            </a:extLst>
          </p:cNvPr>
          <p:cNvSpPr txBox="1"/>
          <p:nvPr/>
        </p:nvSpPr>
        <p:spPr>
          <a:xfrm>
            <a:off x="1027117" y="2753990"/>
            <a:ext cx="169919"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95" name="Straight Connector 94">
            <a:extLst>
              <a:ext uri="{FF2B5EF4-FFF2-40B4-BE49-F238E27FC236}">
                <a16:creationId xmlns:a16="http://schemas.microsoft.com/office/drawing/2014/main" id="{745B166F-52FF-FF4E-B7B2-BE1479D73F65}"/>
              </a:ext>
            </a:extLst>
          </p:cNvPr>
          <p:cNvCxnSpPr>
            <a:cxnSpLocks/>
          </p:cNvCxnSpPr>
          <p:nvPr/>
        </p:nvCxnSpPr>
        <p:spPr>
          <a:xfrm flipH="1">
            <a:off x="1218377" y="28027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FB019BD0-7224-1646-8128-63B0FC24E0D4}"/>
              </a:ext>
            </a:extLst>
          </p:cNvPr>
          <p:cNvSpPr txBox="1"/>
          <p:nvPr/>
        </p:nvSpPr>
        <p:spPr>
          <a:xfrm>
            <a:off x="1131313" y="2258690"/>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97" name="Straight Connector 96">
            <a:extLst>
              <a:ext uri="{FF2B5EF4-FFF2-40B4-BE49-F238E27FC236}">
                <a16:creationId xmlns:a16="http://schemas.microsoft.com/office/drawing/2014/main" id="{FBB071DA-5DB3-B046-86EE-984730AB8418}"/>
              </a:ext>
            </a:extLst>
          </p:cNvPr>
          <p:cNvCxnSpPr>
            <a:cxnSpLocks/>
          </p:cNvCxnSpPr>
          <p:nvPr/>
        </p:nvCxnSpPr>
        <p:spPr>
          <a:xfrm flipH="1">
            <a:off x="1218377" y="232650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568C1706-347C-E74D-8686-E07A51993308}"/>
              </a:ext>
            </a:extLst>
          </p:cNvPr>
          <p:cNvSpPr txBox="1"/>
          <p:nvPr/>
        </p:nvSpPr>
        <p:spPr>
          <a:xfrm>
            <a:off x="961394" y="3223890"/>
            <a:ext cx="235642"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99" name="Straight Connector 98">
            <a:extLst>
              <a:ext uri="{FF2B5EF4-FFF2-40B4-BE49-F238E27FC236}">
                <a16:creationId xmlns:a16="http://schemas.microsoft.com/office/drawing/2014/main" id="{8E9BF9AE-18FD-F344-8715-FB275BA41ADD}"/>
              </a:ext>
            </a:extLst>
          </p:cNvPr>
          <p:cNvCxnSpPr>
            <a:cxnSpLocks/>
          </p:cNvCxnSpPr>
          <p:nvPr/>
        </p:nvCxnSpPr>
        <p:spPr>
          <a:xfrm flipH="1">
            <a:off x="1218377" y="328557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69BA50FF-6CBD-B44E-A9B4-0B13C003F0BE}"/>
              </a:ext>
            </a:extLst>
          </p:cNvPr>
          <p:cNvSpPr/>
          <p:nvPr/>
        </p:nvSpPr>
        <p:spPr>
          <a:xfrm>
            <a:off x="1368425" y="1366270"/>
            <a:ext cx="92075" cy="96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EE815103-15E5-3F45-B5BC-09319FB3364B}"/>
              </a:ext>
            </a:extLst>
          </p:cNvPr>
          <p:cNvSpPr txBox="1"/>
          <p:nvPr/>
        </p:nvSpPr>
        <p:spPr>
          <a:xfrm>
            <a:off x="597103" y="875009"/>
            <a:ext cx="2261453"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enzalutamide-treated patients</a:t>
            </a:r>
          </a:p>
        </p:txBody>
      </p:sp>
      <p:cxnSp>
        <p:nvCxnSpPr>
          <p:cNvPr id="102" name="Straight Connector 101">
            <a:extLst>
              <a:ext uri="{FF2B5EF4-FFF2-40B4-BE49-F238E27FC236}">
                <a16:creationId xmlns:a16="http://schemas.microsoft.com/office/drawing/2014/main" id="{D5DD5E1C-87AB-CD46-B538-1F250BE9CF73}"/>
              </a:ext>
            </a:extLst>
          </p:cNvPr>
          <p:cNvCxnSpPr>
            <a:cxnSpLocks/>
          </p:cNvCxnSpPr>
          <p:nvPr/>
        </p:nvCxnSpPr>
        <p:spPr>
          <a:xfrm flipH="1">
            <a:off x="1301750" y="2802755"/>
            <a:ext cx="44323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46654124-1C03-8D41-B333-EACC6D24EBE0}"/>
              </a:ext>
            </a:extLst>
          </p:cNvPr>
          <p:cNvSpPr txBox="1"/>
          <p:nvPr/>
        </p:nvSpPr>
        <p:spPr>
          <a:xfrm>
            <a:off x="4659718" y="1104407"/>
            <a:ext cx="1113766" cy="387798"/>
          </a:xfrm>
          <a:prstGeom prst="rect">
            <a:avLst/>
          </a:prstGeom>
          <a:noFill/>
        </p:spPr>
        <p:txBody>
          <a:bodyPr wrap="none" lIns="0" tIns="0" rIns="0" bIns="0" rtlCol="0">
            <a:spAutoFit/>
          </a:bodyPr>
          <a:lstStyle/>
          <a:p>
            <a:pPr>
              <a:lnSpc>
                <a:spcPct val="90000"/>
              </a:lnSpc>
            </a:pPr>
            <a:r>
              <a:rPr lang="en-GB" sz="1400">
                <a:latin typeface="Calibri" panose="020F0502020204030204" pitchFamily="34" charset="0"/>
                <a:ea typeface="Aileron" charset="0"/>
                <a:cs typeface="Calibri" panose="020F0502020204030204" pitchFamily="34" charset="0"/>
              </a:rPr>
              <a:t>AR-V7 positive</a:t>
            </a:r>
          </a:p>
          <a:p>
            <a:pPr>
              <a:lnSpc>
                <a:spcPct val="90000"/>
              </a:lnSpc>
            </a:pPr>
            <a:r>
              <a:rPr lang="en-GB" sz="1400">
                <a:latin typeface="Calibri" panose="020F0502020204030204" pitchFamily="34" charset="0"/>
                <a:ea typeface="Aileron" charset="0"/>
                <a:cs typeface="Calibri" panose="020F0502020204030204" pitchFamily="34" charset="0"/>
              </a:rPr>
              <a:t>AR-V7 negative</a:t>
            </a:r>
          </a:p>
        </p:txBody>
      </p:sp>
      <p:sp>
        <p:nvSpPr>
          <p:cNvPr id="104" name="Rectangle 103">
            <a:extLst>
              <a:ext uri="{FF2B5EF4-FFF2-40B4-BE49-F238E27FC236}">
                <a16:creationId xmlns:a16="http://schemas.microsoft.com/office/drawing/2014/main" id="{EDC4059E-CD17-E845-9B7C-0947493CCD28}"/>
              </a:ext>
            </a:extLst>
          </p:cNvPr>
          <p:cNvSpPr/>
          <p:nvPr/>
        </p:nvSpPr>
        <p:spPr>
          <a:xfrm>
            <a:off x="4407419" y="1135494"/>
            <a:ext cx="171450" cy="117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A7AC02C-0B9D-C34B-8BD2-75389DCC6120}"/>
              </a:ext>
            </a:extLst>
          </p:cNvPr>
          <p:cNvSpPr/>
          <p:nvPr/>
        </p:nvSpPr>
        <p:spPr>
          <a:xfrm>
            <a:off x="4407419" y="1332344"/>
            <a:ext cx="171450" cy="117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C87C9D9B-C5DA-4349-A81A-E0B21A81A5E4}"/>
              </a:ext>
            </a:extLst>
          </p:cNvPr>
          <p:cNvSpPr txBox="1"/>
          <p:nvPr/>
        </p:nvSpPr>
        <p:spPr>
          <a:xfrm>
            <a:off x="1382402" y="1271265"/>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07" name="Rectangle 106">
            <a:extLst>
              <a:ext uri="{FF2B5EF4-FFF2-40B4-BE49-F238E27FC236}">
                <a16:creationId xmlns:a16="http://schemas.microsoft.com/office/drawing/2014/main" id="{A09DA4EF-01BF-2942-A2C4-36FDCD8705CB}"/>
              </a:ext>
            </a:extLst>
          </p:cNvPr>
          <p:cNvSpPr/>
          <p:nvPr/>
        </p:nvSpPr>
        <p:spPr>
          <a:xfrm>
            <a:off x="1508443" y="1366270"/>
            <a:ext cx="92075" cy="96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EF68267F-2188-A344-961A-281506CE9BB5}"/>
              </a:ext>
            </a:extLst>
          </p:cNvPr>
          <p:cNvSpPr txBox="1"/>
          <p:nvPr/>
        </p:nvSpPr>
        <p:spPr>
          <a:xfrm>
            <a:off x="1522420" y="1271265"/>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09" name="Rectangle 108">
            <a:extLst>
              <a:ext uri="{FF2B5EF4-FFF2-40B4-BE49-F238E27FC236}">
                <a16:creationId xmlns:a16="http://schemas.microsoft.com/office/drawing/2014/main" id="{EC999F0F-20B7-554A-9839-6D11B84ECC12}"/>
              </a:ext>
            </a:extLst>
          </p:cNvPr>
          <p:cNvSpPr/>
          <p:nvPr/>
        </p:nvSpPr>
        <p:spPr>
          <a:xfrm>
            <a:off x="1648460" y="1366270"/>
            <a:ext cx="92075" cy="96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7BF8B7D6-4076-B846-9D71-A0C49E572CD2}"/>
              </a:ext>
            </a:extLst>
          </p:cNvPr>
          <p:cNvSpPr txBox="1"/>
          <p:nvPr/>
        </p:nvSpPr>
        <p:spPr>
          <a:xfrm>
            <a:off x="1662437" y="1271265"/>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11" name="Rectangle 110">
            <a:extLst>
              <a:ext uri="{FF2B5EF4-FFF2-40B4-BE49-F238E27FC236}">
                <a16:creationId xmlns:a16="http://schemas.microsoft.com/office/drawing/2014/main" id="{110A4889-0818-7B42-BF46-9F6F23128AB1}"/>
              </a:ext>
            </a:extLst>
          </p:cNvPr>
          <p:cNvSpPr/>
          <p:nvPr/>
        </p:nvSpPr>
        <p:spPr>
          <a:xfrm>
            <a:off x="1788478" y="1366270"/>
            <a:ext cx="92075" cy="96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8A976F2D-52BE-4748-8DC2-FB92F905E3EA}"/>
              </a:ext>
            </a:extLst>
          </p:cNvPr>
          <p:cNvSpPr/>
          <p:nvPr/>
        </p:nvSpPr>
        <p:spPr>
          <a:xfrm>
            <a:off x="1928495" y="1495067"/>
            <a:ext cx="92075" cy="8332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C6770CD7-6E7C-D14B-BCD1-BC436F5CB805}"/>
              </a:ext>
            </a:extLst>
          </p:cNvPr>
          <p:cNvSpPr/>
          <p:nvPr/>
        </p:nvSpPr>
        <p:spPr>
          <a:xfrm>
            <a:off x="2068512" y="1656992"/>
            <a:ext cx="92075" cy="6713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6BB29C3-F498-3E46-9E07-38BC656EBB9A}"/>
              </a:ext>
            </a:extLst>
          </p:cNvPr>
          <p:cNvSpPr/>
          <p:nvPr/>
        </p:nvSpPr>
        <p:spPr>
          <a:xfrm>
            <a:off x="2208529" y="1682393"/>
            <a:ext cx="92075" cy="6459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267C176-CAA3-274F-9F77-48D839551D28}"/>
              </a:ext>
            </a:extLst>
          </p:cNvPr>
          <p:cNvSpPr/>
          <p:nvPr/>
        </p:nvSpPr>
        <p:spPr>
          <a:xfrm>
            <a:off x="2348547" y="1828442"/>
            <a:ext cx="92075" cy="4998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28C80B55-D874-9248-B751-1ECAEE422B8B}"/>
              </a:ext>
            </a:extLst>
          </p:cNvPr>
          <p:cNvSpPr txBox="1"/>
          <p:nvPr/>
        </p:nvSpPr>
        <p:spPr>
          <a:xfrm>
            <a:off x="2088901" y="154431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18" name="TextBox 117">
            <a:extLst>
              <a:ext uri="{FF2B5EF4-FFF2-40B4-BE49-F238E27FC236}">
                <a16:creationId xmlns:a16="http://schemas.microsoft.com/office/drawing/2014/main" id="{F21B7F82-C47E-9D4F-9D21-6124D4228108}"/>
              </a:ext>
            </a:extLst>
          </p:cNvPr>
          <p:cNvSpPr txBox="1"/>
          <p:nvPr/>
        </p:nvSpPr>
        <p:spPr>
          <a:xfrm>
            <a:off x="2368936" y="171576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19" name="Rectangle 118">
            <a:extLst>
              <a:ext uri="{FF2B5EF4-FFF2-40B4-BE49-F238E27FC236}">
                <a16:creationId xmlns:a16="http://schemas.microsoft.com/office/drawing/2014/main" id="{457AEB7E-62E6-C24D-91A3-5FD2A7FABF91}"/>
              </a:ext>
            </a:extLst>
          </p:cNvPr>
          <p:cNvSpPr/>
          <p:nvPr/>
        </p:nvSpPr>
        <p:spPr>
          <a:xfrm>
            <a:off x="2488564" y="1949092"/>
            <a:ext cx="92075" cy="37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3E9A355D-5773-E24E-8BF4-D3B3CC29C069}"/>
              </a:ext>
            </a:extLst>
          </p:cNvPr>
          <p:cNvSpPr txBox="1"/>
          <p:nvPr/>
        </p:nvSpPr>
        <p:spPr>
          <a:xfrm>
            <a:off x="2508953" y="1845940"/>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21" name="Rectangle 120">
            <a:extLst>
              <a:ext uri="{FF2B5EF4-FFF2-40B4-BE49-F238E27FC236}">
                <a16:creationId xmlns:a16="http://schemas.microsoft.com/office/drawing/2014/main" id="{840D0C92-C8D9-604D-92F4-BF4B22DE8EE2}"/>
              </a:ext>
            </a:extLst>
          </p:cNvPr>
          <p:cNvSpPr/>
          <p:nvPr/>
        </p:nvSpPr>
        <p:spPr>
          <a:xfrm>
            <a:off x="2628581" y="2034817"/>
            <a:ext cx="92075" cy="2934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15491C2-6E3A-9149-8540-7ECF7493405F}"/>
              </a:ext>
            </a:extLst>
          </p:cNvPr>
          <p:cNvSpPr/>
          <p:nvPr/>
        </p:nvSpPr>
        <p:spPr>
          <a:xfrm>
            <a:off x="2768598" y="2044342"/>
            <a:ext cx="92075" cy="283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D56E5DB-2FA6-234A-8624-17832B7AFFE7}"/>
              </a:ext>
            </a:extLst>
          </p:cNvPr>
          <p:cNvSpPr/>
          <p:nvPr/>
        </p:nvSpPr>
        <p:spPr>
          <a:xfrm>
            <a:off x="2908615" y="2050693"/>
            <a:ext cx="92075" cy="2776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02666029-76D9-7547-88FC-73CD38C66438}"/>
              </a:ext>
            </a:extLst>
          </p:cNvPr>
          <p:cNvSpPr/>
          <p:nvPr/>
        </p:nvSpPr>
        <p:spPr>
          <a:xfrm>
            <a:off x="3048632" y="2145941"/>
            <a:ext cx="92075" cy="1823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2480837C-4CB7-7D46-93D4-041C744A41DC}"/>
              </a:ext>
            </a:extLst>
          </p:cNvPr>
          <p:cNvSpPr/>
          <p:nvPr/>
        </p:nvSpPr>
        <p:spPr>
          <a:xfrm>
            <a:off x="3188649" y="2269766"/>
            <a:ext cx="92075" cy="585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36E7FA6-2CE8-6541-8987-E7C549CBA653}"/>
              </a:ext>
            </a:extLst>
          </p:cNvPr>
          <p:cNvSpPr/>
          <p:nvPr/>
        </p:nvSpPr>
        <p:spPr>
          <a:xfrm>
            <a:off x="3328666" y="2328293"/>
            <a:ext cx="92075"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6B23393E-8FD5-164B-B986-85BF9BF4FD18}"/>
              </a:ext>
            </a:extLst>
          </p:cNvPr>
          <p:cNvSpPr/>
          <p:nvPr/>
        </p:nvSpPr>
        <p:spPr>
          <a:xfrm>
            <a:off x="3468683" y="2328293"/>
            <a:ext cx="92075" cy="1319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854C83F-FA21-C14A-BA87-05F2B6B8C6D0}"/>
              </a:ext>
            </a:extLst>
          </p:cNvPr>
          <p:cNvSpPr/>
          <p:nvPr/>
        </p:nvSpPr>
        <p:spPr>
          <a:xfrm>
            <a:off x="3608700" y="2328293"/>
            <a:ext cx="92075" cy="1541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8010CA2-A524-424C-8954-66ED36170A69}"/>
              </a:ext>
            </a:extLst>
          </p:cNvPr>
          <p:cNvSpPr/>
          <p:nvPr/>
        </p:nvSpPr>
        <p:spPr>
          <a:xfrm>
            <a:off x="3748717" y="2328293"/>
            <a:ext cx="92075" cy="2081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5BF924D-0E67-F24A-8422-2DE9610C1F03}"/>
              </a:ext>
            </a:extLst>
          </p:cNvPr>
          <p:cNvSpPr/>
          <p:nvPr/>
        </p:nvSpPr>
        <p:spPr>
          <a:xfrm>
            <a:off x="3888734" y="2328293"/>
            <a:ext cx="92075" cy="3478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13BF3F8C-037C-2F41-AE20-A1B919F4D745}"/>
              </a:ext>
            </a:extLst>
          </p:cNvPr>
          <p:cNvSpPr/>
          <p:nvPr/>
        </p:nvSpPr>
        <p:spPr>
          <a:xfrm>
            <a:off x="4028751" y="2328292"/>
            <a:ext cx="92075" cy="3573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029E330-B0F8-F245-AF62-D66BA81A63C0}"/>
              </a:ext>
            </a:extLst>
          </p:cNvPr>
          <p:cNvSpPr/>
          <p:nvPr/>
        </p:nvSpPr>
        <p:spPr>
          <a:xfrm>
            <a:off x="4168768" y="2328292"/>
            <a:ext cx="92075" cy="3669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E34421E-3721-B946-A016-92ADE851B7D5}"/>
              </a:ext>
            </a:extLst>
          </p:cNvPr>
          <p:cNvSpPr/>
          <p:nvPr/>
        </p:nvSpPr>
        <p:spPr>
          <a:xfrm>
            <a:off x="4308785" y="2328292"/>
            <a:ext cx="92075" cy="525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5D6AB267-FF97-3143-A1B5-9512C8330AF3}"/>
              </a:ext>
            </a:extLst>
          </p:cNvPr>
          <p:cNvSpPr/>
          <p:nvPr/>
        </p:nvSpPr>
        <p:spPr>
          <a:xfrm>
            <a:off x="4448802" y="2328292"/>
            <a:ext cx="92075" cy="6971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8960383-2B4F-CB49-8313-D55DFADD708B}"/>
              </a:ext>
            </a:extLst>
          </p:cNvPr>
          <p:cNvSpPr/>
          <p:nvPr/>
        </p:nvSpPr>
        <p:spPr>
          <a:xfrm>
            <a:off x="4588819" y="2328291"/>
            <a:ext cx="92075" cy="7955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20789D5A-9328-DB4F-89D8-4CEE1AC5DC6E}"/>
              </a:ext>
            </a:extLst>
          </p:cNvPr>
          <p:cNvSpPr/>
          <p:nvPr/>
        </p:nvSpPr>
        <p:spPr>
          <a:xfrm>
            <a:off x="4728836" y="2328291"/>
            <a:ext cx="92075" cy="8368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E162AEE-8D86-F148-87FC-F61F6366E39B}"/>
              </a:ext>
            </a:extLst>
          </p:cNvPr>
          <p:cNvSpPr/>
          <p:nvPr/>
        </p:nvSpPr>
        <p:spPr>
          <a:xfrm>
            <a:off x="4868853" y="2328290"/>
            <a:ext cx="92075" cy="8495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0F1C799-987B-6348-A177-E54D3AF0AB56}"/>
              </a:ext>
            </a:extLst>
          </p:cNvPr>
          <p:cNvSpPr/>
          <p:nvPr/>
        </p:nvSpPr>
        <p:spPr>
          <a:xfrm>
            <a:off x="5008870" y="2328289"/>
            <a:ext cx="92075" cy="8749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735475C-681C-A743-AC65-B16FDC09CE89}"/>
              </a:ext>
            </a:extLst>
          </p:cNvPr>
          <p:cNvSpPr/>
          <p:nvPr/>
        </p:nvSpPr>
        <p:spPr>
          <a:xfrm>
            <a:off x="5148887" y="2328290"/>
            <a:ext cx="92075" cy="8876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9390295-61AE-4C4D-88BB-3DA1C0D4DEEC}"/>
              </a:ext>
            </a:extLst>
          </p:cNvPr>
          <p:cNvSpPr/>
          <p:nvPr/>
        </p:nvSpPr>
        <p:spPr>
          <a:xfrm>
            <a:off x="5288904" y="2328291"/>
            <a:ext cx="92075" cy="919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BCFD5DB7-75F2-D043-8661-DCE39EFAE3FC}"/>
              </a:ext>
            </a:extLst>
          </p:cNvPr>
          <p:cNvSpPr/>
          <p:nvPr/>
        </p:nvSpPr>
        <p:spPr>
          <a:xfrm>
            <a:off x="5428921" y="2328291"/>
            <a:ext cx="92075" cy="9416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447620E-9A77-3C49-9C5A-FDA6B22402A7}"/>
              </a:ext>
            </a:extLst>
          </p:cNvPr>
          <p:cNvSpPr/>
          <p:nvPr/>
        </p:nvSpPr>
        <p:spPr>
          <a:xfrm>
            <a:off x="5568950" y="2328290"/>
            <a:ext cx="92075" cy="9543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52104CD4-C76D-E14E-B9F4-047EAEBB0BB6}"/>
              </a:ext>
            </a:extLst>
          </p:cNvPr>
          <p:cNvCxnSpPr>
            <a:cxnSpLocks/>
          </p:cNvCxnSpPr>
          <p:nvPr/>
        </p:nvCxnSpPr>
        <p:spPr>
          <a:xfrm flipH="1">
            <a:off x="1287505" y="2326505"/>
            <a:ext cx="44338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8C00FD71-130E-C94F-B08B-CF5A820C5972}"/>
              </a:ext>
            </a:extLst>
          </p:cNvPr>
          <p:cNvSpPr txBox="1"/>
          <p:nvPr/>
        </p:nvSpPr>
        <p:spPr>
          <a:xfrm>
            <a:off x="1388814" y="118236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46" name="TextBox 145">
            <a:extLst>
              <a:ext uri="{FF2B5EF4-FFF2-40B4-BE49-F238E27FC236}">
                <a16:creationId xmlns:a16="http://schemas.microsoft.com/office/drawing/2014/main" id="{373B6905-6771-9743-A0E6-4F1B04AC05FA}"/>
              </a:ext>
            </a:extLst>
          </p:cNvPr>
          <p:cNvSpPr txBox="1"/>
          <p:nvPr/>
        </p:nvSpPr>
        <p:spPr>
          <a:xfrm>
            <a:off x="1528832" y="118236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47" name="TextBox 146">
            <a:extLst>
              <a:ext uri="{FF2B5EF4-FFF2-40B4-BE49-F238E27FC236}">
                <a16:creationId xmlns:a16="http://schemas.microsoft.com/office/drawing/2014/main" id="{21EBB19D-1458-A245-95FC-0CC52F893AEA}"/>
              </a:ext>
            </a:extLst>
          </p:cNvPr>
          <p:cNvSpPr txBox="1"/>
          <p:nvPr/>
        </p:nvSpPr>
        <p:spPr>
          <a:xfrm>
            <a:off x="1668849" y="118236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48" name="TextBox 147">
            <a:extLst>
              <a:ext uri="{FF2B5EF4-FFF2-40B4-BE49-F238E27FC236}">
                <a16:creationId xmlns:a16="http://schemas.microsoft.com/office/drawing/2014/main" id="{438D2FCE-D13C-D74A-8C75-3362C771761D}"/>
              </a:ext>
            </a:extLst>
          </p:cNvPr>
          <p:cNvSpPr txBox="1"/>
          <p:nvPr/>
        </p:nvSpPr>
        <p:spPr>
          <a:xfrm>
            <a:off x="1808867" y="1261740"/>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49" name="TextBox 148">
            <a:extLst>
              <a:ext uri="{FF2B5EF4-FFF2-40B4-BE49-F238E27FC236}">
                <a16:creationId xmlns:a16="http://schemas.microsoft.com/office/drawing/2014/main" id="{85A74C83-EBCE-0B4F-87B0-9BEE4D9D56A6}"/>
              </a:ext>
            </a:extLst>
          </p:cNvPr>
          <p:cNvSpPr txBox="1"/>
          <p:nvPr/>
        </p:nvSpPr>
        <p:spPr>
          <a:xfrm>
            <a:off x="2228918" y="156971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0" name="TextBox 149">
            <a:extLst>
              <a:ext uri="{FF2B5EF4-FFF2-40B4-BE49-F238E27FC236}">
                <a16:creationId xmlns:a16="http://schemas.microsoft.com/office/drawing/2014/main" id="{A76DF447-C5AE-944C-9477-D9C4EC7A7A03}"/>
              </a:ext>
            </a:extLst>
          </p:cNvPr>
          <p:cNvSpPr txBox="1"/>
          <p:nvPr/>
        </p:nvSpPr>
        <p:spPr>
          <a:xfrm>
            <a:off x="2648970" y="1928490"/>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1" name="TextBox 150">
            <a:extLst>
              <a:ext uri="{FF2B5EF4-FFF2-40B4-BE49-F238E27FC236}">
                <a16:creationId xmlns:a16="http://schemas.microsoft.com/office/drawing/2014/main" id="{EB18D2DB-33CB-7C4F-BBD0-3676ECE4ED92}"/>
              </a:ext>
            </a:extLst>
          </p:cNvPr>
          <p:cNvSpPr txBox="1"/>
          <p:nvPr/>
        </p:nvSpPr>
        <p:spPr>
          <a:xfrm>
            <a:off x="2788987" y="193801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2" name="TextBox 151">
            <a:extLst>
              <a:ext uri="{FF2B5EF4-FFF2-40B4-BE49-F238E27FC236}">
                <a16:creationId xmlns:a16="http://schemas.microsoft.com/office/drawing/2014/main" id="{10744ABE-D394-634C-8B00-651DE8463702}"/>
              </a:ext>
            </a:extLst>
          </p:cNvPr>
          <p:cNvSpPr txBox="1"/>
          <p:nvPr/>
        </p:nvSpPr>
        <p:spPr>
          <a:xfrm>
            <a:off x="2929004" y="1947540"/>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3" name="TextBox 152">
            <a:extLst>
              <a:ext uri="{FF2B5EF4-FFF2-40B4-BE49-F238E27FC236}">
                <a16:creationId xmlns:a16="http://schemas.microsoft.com/office/drawing/2014/main" id="{6F45BA51-2ADA-1747-AC99-AC2ADCB6CFF6}"/>
              </a:ext>
            </a:extLst>
          </p:cNvPr>
          <p:cNvSpPr txBox="1"/>
          <p:nvPr/>
        </p:nvSpPr>
        <p:spPr>
          <a:xfrm>
            <a:off x="3069021" y="203961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4" name="TextBox 153">
            <a:extLst>
              <a:ext uri="{FF2B5EF4-FFF2-40B4-BE49-F238E27FC236}">
                <a16:creationId xmlns:a16="http://schemas.microsoft.com/office/drawing/2014/main" id="{9FD66437-8CC1-474C-8F3A-011FEC2864AE}"/>
              </a:ext>
            </a:extLst>
          </p:cNvPr>
          <p:cNvSpPr txBox="1"/>
          <p:nvPr/>
        </p:nvSpPr>
        <p:spPr>
          <a:xfrm>
            <a:off x="3349055" y="238251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5" name="TextBox 154">
            <a:extLst>
              <a:ext uri="{FF2B5EF4-FFF2-40B4-BE49-F238E27FC236}">
                <a16:creationId xmlns:a16="http://schemas.microsoft.com/office/drawing/2014/main" id="{B30BDABA-052A-7444-9A72-025729101D77}"/>
              </a:ext>
            </a:extLst>
          </p:cNvPr>
          <p:cNvSpPr txBox="1"/>
          <p:nvPr/>
        </p:nvSpPr>
        <p:spPr>
          <a:xfrm>
            <a:off x="3629089" y="249681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6" name="TextBox 155">
            <a:extLst>
              <a:ext uri="{FF2B5EF4-FFF2-40B4-BE49-F238E27FC236}">
                <a16:creationId xmlns:a16="http://schemas.microsoft.com/office/drawing/2014/main" id="{3BED16FF-5281-6148-9E72-FC6E443F0D50}"/>
              </a:ext>
            </a:extLst>
          </p:cNvPr>
          <p:cNvSpPr txBox="1"/>
          <p:nvPr/>
        </p:nvSpPr>
        <p:spPr>
          <a:xfrm>
            <a:off x="3209038" y="216661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7" name="TextBox 156">
            <a:extLst>
              <a:ext uri="{FF2B5EF4-FFF2-40B4-BE49-F238E27FC236}">
                <a16:creationId xmlns:a16="http://schemas.microsoft.com/office/drawing/2014/main" id="{7BDA7B1B-B7CD-3841-8495-ABF99B3A52FD}"/>
              </a:ext>
            </a:extLst>
          </p:cNvPr>
          <p:cNvSpPr txBox="1"/>
          <p:nvPr/>
        </p:nvSpPr>
        <p:spPr>
          <a:xfrm>
            <a:off x="3909123" y="269366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8" name="TextBox 157">
            <a:extLst>
              <a:ext uri="{FF2B5EF4-FFF2-40B4-BE49-F238E27FC236}">
                <a16:creationId xmlns:a16="http://schemas.microsoft.com/office/drawing/2014/main" id="{0BB8E5D2-FF54-DF4E-9150-03242CF664BC}"/>
              </a:ext>
            </a:extLst>
          </p:cNvPr>
          <p:cNvSpPr txBox="1"/>
          <p:nvPr/>
        </p:nvSpPr>
        <p:spPr>
          <a:xfrm>
            <a:off x="4049140" y="270001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59" name="TextBox 158">
            <a:extLst>
              <a:ext uri="{FF2B5EF4-FFF2-40B4-BE49-F238E27FC236}">
                <a16:creationId xmlns:a16="http://schemas.microsoft.com/office/drawing/2014/main" id="{95E1BE44-C632-2E45-B973-226258AC4BAE}"/>
              </a:ext>
            </a:extLst>
          </p:cNvPr>
          <p:cNvSpPr txBox="1"/>
          <p:nvPr/>
        </p:nvSpPr>
        <p:spPr>
          <a:xfrm>
            <a:off x="4189157" y="2703190"/>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60" name="TextBox 159">
            <a:extLst>
              <a:ext uri="{FF2B5EF4-FFF2-40B4-BE49-F238E27FC236}">
                <a16:creationId xmlns:a16="http://schemas.microsoft.com/office/drawing/2014/main" id="{69D179E2-A80A-D243-B372-946AE48C7382}"/>
              </a:ext>
            </a:extLst>
          </p:cNvPr>
          <p:cNvSpPr txBox="1"/>
          <p:nvPr/>
        </p:nvSpPr>
        <p:spPr>
          <a:xfrm>
            <a:off x="4749225" y="3182615"/>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61" name="TextBox 160">
            <a:extLst>
              <a:ext uri="{FF2B5EF4-FFF2-40B4-BE49-F238E27FC236}">
                <a16:creationId xmlns:a16="http://schemas.microsoft.com/office/drawing/2014/main" id="{1BE93DB8-5F7D-0048-AE16-FFCFBFB8A321}"/>
              </a:ext>
            </a:extLst>
          </p:cNvPr>
          <p:cNvSpPr txBox="1"/>
          <p:nvPr/>
        </p:nvSpPr>
        <p:spPr>
          <a:xfrm>
            <a:off x="4889242" y="3198490"/>
            <a:ext cx="51296" cy="110800"/>
          </a:xfrm>
          <a:prstGeom prst="rect">
            <a:avLst/>
          </a:prstGeom>
          <a:noFill/>
        </p:spPr>
        <p:txBody>
          <a:bodyPr wrap="none" lIns="0" tIns="0" rIns="0" bIns="0" rtlCol="0">
            <a:spAutoFit/>
          </a:bodyPr>
          <a:lstStyle/>
          <a:p>
            <a:pPr algn="r">
              <a:lnSpc>
                <a:spcPct val="90000"/>
              </a:lnSpc>
            </a:pPr>
            <a:r>
              <a:rPr lang="en-GB" sz="800">
                <a:latin typeface="Calibri" panose="020F0502020204030204" pitchFamily="34" charset="0"/>
                <a:ea typeface="Aileron" charset="0"/>
                <a:cs typeface="Calibri" panose="020F0502020204030204" pitchFamily="34" charset="0"/>
              </a:rPr>
              <a:t>†</a:t>
            </a:r>
          </a:p>
        </p:txBody>
      </p:sp>
      <p:sp>
        <p:nvSpPr>
          <p:cNvPr id="162" name="TextBox 161">
            <a:extLst>
              <a:ext uri="{FF2B5EF4-FFF2-40B4-BE49-F238E27FC236}">
                <a16:creationId xmlns:a16="http://schemas.microsoft.com/office/drawing/2014/main" id="{8E3F79F0-E909-A04A-8250-4042D89F0BC0}"/>
              </a:ext>
            </a:extLst>
          </p:cNvPr>
          <p:cNvSpPr txBox="1"/>
          <p:nvPr/>
        </p:nvSpPr>
        <p:spPr>
          <a:xfrm rot="16200000">
            <a:off x="5062082" y="3435845"/>
            <a:ext cx="2218492"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Best PSA response (% change)</a:t>
            </a:r>
          </a:p>
        </p:txBody>
      </p:sp>
      <p:sp>
        <p:nvSpPr>
          <p:cNvPr id="163" name="TextBox 162">
            <a:extLst>
              <a:ext uri="{FF2B5EF4-FFF2-40B4-BE49-F238E27FC236}">
                <a16:creationId xmlns:a16="http://schemas.microsoft.com/office/drawing/2014/main" id="{5000D8A1-0719-7446-8655-C8FF2CB9EFE6}"/>
              </a:ext>
            </a:extLst>
          </p:cNvPr>
          <p:cNvSpPr txBox="1"/>
          <p:nvPr/>
        </p:nvSpPr>
        <p:spPr>
          <a:xfrm>
            <a:off x="6417255" y="2216005"/>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164" name="Straight Connector 163">
            <a:extLst>
              <a:ext uri="{FF2B5EF4-FFF2-40B4-BE49-F238E27FC236}">
                <a16:creationId xmlns:a16="http://schemas.microsoft.com/office/drawing/2014/main" id="{FD83451B-3914-2643-BC3C-F6569C61884B}"/>
              </a:ext>
            </a:extLst>
          </p:cNvPr>
          <p:cNvCxnSpPr>
            <a:cxnSpLocks/>
          </p:cNvCxnSpPr>
          <p:nvPr/>
        </p:nvCxnSpPr>
        <p:spPr>
          <a:xfrm>
            <a:off x="6707766" y="2117725"/>
            <a:ext cx="0" cy="27273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F7C95FA1-BCBB-2849-B92D-6093DAC49E1B}"/>
              </a:ext>
            </a:extLst>
          </p:cNvPr>
          <p:cNvCxnSpPr>
            <a:cxnSpLocks/>
          </p:cNvCxnSpPr>
          <p:nvPr/>
        </p:nvCxnSpPr>
        <p:spPr>
          <a:xfrm flipH="1">
            <a:off x="6635766" y="227747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a:extLst>
              <a:ext uri="{FF2B5EF4-FFF2-40B4-BE49-F238E27FC236}">
                <a16:creationId xmlns:a16="http://schemas.microsoft.com/office/drawing/2014/main" id="{6A3D0D40-EEEE-3045-9463-9312CA4A8891}"/>
              </a:ext>
            </a:extLst>
          </p:cNvPr>
          <p:cNvSpPr txBox="1"/>
          <p:nvPr/>
        </p:nvSpPr>
        <p:spPr>
          <a:xfrm>
            <a:off x="6482978" y="2841480"/>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167" name="Straight Connector 166">
            <a:extLst>
              <a:ext uri="{FF2B5EF4-FFF2-40B4-BE49-F238E27FC236}">
                <a16:creationId xmlns:a16="http://schemas.microsoft.com/office/drawing/2014/main" id="{BDE5BB95-B5A0-AE4F-9E3B-3C52B6470199}"/>
              </a:ext>
            </a:extLst>
          </p:cNvPr>
          <p:cNvCxnSpPr>
            <a:cxnSpLocks/>
          </p:cNvCxnSpPr>
          <p:nvPr/>
        </p:nvCxnSpPr>
        <p:spPr>
          <a:xfrm flipH="1">
            <a:off x="6635766" y="290294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8" name="TextBox 167">
            <a:extLst>
              <a:ext uri="{FF2B5EF4-FFF2-40B4-BE49-F238E27FC236}">
                <a16:creationId xmlns:a16="http://schemas.microsoft.com/office/drawing/2014/main" id="{E3532D63-CE73-8941-843A-CF9716A83226}"/>
              </a:ext>
            </a:extLst>
          </p:cNvPr>
          <p:cNvSpPr txBox="1"/>
          <p:nvPr/>
        </p:nvSpPr>
        <p:spPr>
          <a:xfrm>
            <a:off x="6444506" y="4117830"/>
            <a:ext cx="169919"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169" name="Straight Connector 168">
            <a:extLst>
              <a:ext uri="{FF2B5EF4-FFF2-40B4-BE49-F238E27FC236}">
                <a16:creationId xmlns:a16="http://schemas.microsoft.com/office/drawing/2014/main" id="{B89961DA-7DBD-CC48-A24F-2968A82F6440}"/>
              </a:ext>
            </a:extLst>
          </p:cNvPr>
          <p:cNvCxnSpPr>
            <a:cxnSpLocks/>
          </p:cNvCxnSpPr>
          <p:nvPr/>
        </p:nvCxnSpPr>
        <p:spPr>
          <a:xfrm flipH="1">
            <a:off x="6635766" y="417951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EDAF672E-32B4-B646-BCB7-102C214DA572}"/>
              </a:ext>
            </a:extLst>
          </p:cNvPr>
          <p:cNvSpPr txBox="1"/>
          <p:nvPr/>
        </p:nvSpPr>
        <p:spPr>
          <a:xfrm>
            <a:off x="6548702" y="3473305"/>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171" name="Straight Connector 170">
            <a:extLst>
              <a:ext uri="{FF2B5EF4-FFF2-40B4-BE49-F238E27FC236}">
                <a16:creationId xmlns:a16="http://schemas.microsoft.com/office/drawing/2014/main" id="{4EB6DADF-286E-064D-9FFB-2FF1D3CF08F8}"/>
              </a:ext>
            </a:extLst>
          </p:cNvPr>
          <p:cNvCxnSpPr>
            <a:cxnSpLocks/>
          </p:cNvCxnSpPr>
          <p:nvPr/>
        </p:nvCxnSpPr>
        <p:spPr>
          <a:xfrm flipH="1">
            <a:off x="6635766" y="354112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a:extLst>
              <a:ext uri="{FF2B5EF4-FFF2-40B4-BE49-F238E27FC236}">
                <a16:creationId xmlns:a16="http://schemas.microsoft.com/office/drawing/2014/main" id="{D061E52B-8968-1B45-9CD6-815DA899FBC8}"/>
              </a:ext>
            </a:extLst>
          </p:cNvPr>
          <p:cNvSpPr txBox="1"/>
          <p:nvPr/>
        </p:nvSpPr>
        <p:spPr>
          <a:xfrm>
            <a:off x="6378783" y="4749655"/>
            <a:ext cx="235642"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173" name="Straight Connector 172">
            <a:extLst>
              <a:ext uri="{FF2B5EF4-FFF2-40B4-BE49-F238E27FC236}">
                <a16:creationId xmlns:a16="http://schemas.microsoft.com/office/drawing/2014/main" id="{146C3DAC-5F4E-3B48-A133-BE2F54278E5C}"/>
              </a:ext>
            </a:extLst>
          </p:cNvPr>
          <p:cNvCxnSpPr>
            <a:cxnSpLocks/>
          </p:cNvCxnSpPr>
          <p:nvPr/>
        </p:nvCxnSpPr>
        <p:spPr>
          <a:xfrm flipH="1">
            <a:off x="6635766" y="481134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936CCE81-165D-B349-9AFF-E3D8C35485DD}"/>
              </a:ext>
            </a:extLst>
          </p:cNvPr>
          <p:cNvCxnSpPr>
            <a:cxnSpLocks/>
          </p:cNvCxnSpPr>
          <p:nvPr/>
        </p:nvCxnSpPr>
        <p:spPr>
          <a:xfrm flipH="1">
            <a:off x="6711949" y="4179515"/>
            <a:ext cx="4932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78" name="Rectangle 177">
            <a:extLst>
              <a:ext uri="{FF2B5EF4-FFF2-40B4-BE49-F238E27FC236}">
                <a16:creationId xmlns:a16="http://schemas.microsoft.com/office/drawing/2014/main" id="{F99F78F1-489F-6248-803A-BAC02631FF5B}"/>
              </a:ext>
            </a:extLst>
          </p:cNvPr>
          <p:cNvSpPr/>
          <p:nvPr/>
        </p:nvSpPr>
        <p:spPr>
          <a:xfrm>
            <a:off x="6921500" y="2708274"/>
            <a:ext cx="85725" cy="8350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32A592A0-0A52-3E44-91ED-65D06DD7EF7B}"/>
              </a:ext>
            </a:extLst>
          </p:cNvPr>
          <p:cNvSpPr txBox="1"/>
          <p:nvPr/>
        </p:nvSpPr>
        <p:spPr>
          <a:xfrm>
            <a:off x="10668779" y="2307720"/>
            <a:ext cx="623248" cy="387798"/>
          </a:xfrm>
          <a:prstGeom prst="rect">
            <a:avLst/>
          </a:prstGeom>
          <a:noFill/>
        </p:spPr>
        <p:txBody>
          <a:bodyPr wrap="none" lIns="0" tIns="0" rIns="0" bIns="0" rtlCol="0">
            <a:spAutoFit/>
          </a:bodyPr>
          <a:lstStyle/>
          <a:p>
            <a:pPr>
              <a:lnSpc>
                <a:spcPct val="90000"/>
              </a:lnSpc>
            </a:pPr>
            <a:r>
              <a:rPr lang="en-GB" sz="1400">
                <a:latin typeface="Calibri" panose="020F0502020204030204" pitchFamily="34" charset="0"/>
                <a:ea typeface="Aileron" charset="0"/>
                <a:cs typeface="Calibri" panose="020F0502020204030204" pitchFamily="34" charset="0"/>
              </a:rPr>
              <a:t>negative</a:t>
            </a:r>
          </a:p>
          <a:p>
            <a:pPr>
              <a:lnSpc>
                <a:spcPct val="90000"/>
              </a:lnSpc>
            </a:pPr>
            <a:r>
              <a:rPr lang="en-GB" sz="1400">
                <a:latin typeface="Calibri" panose="020F0502020204030204" pitchFamily="34" charset="0"/>
                <a:ea typeface="Aileron" charset="0"/>
                <a:cs typeface="Calibri" panose="020F0502020204030204" pitchFamily="34" charset="0"/>
              </a:rPr>
              <a:t>positive</a:t>
            </a:r>
          </a:p>
        </p:txBody>
      </p:sp>
      <p:sp>
        <p:nvSpPr>
          <p:cNvPr id="180" name="Rectangle 179">
            <a:extLst>
              <a:ext uri="{FF2B5EF4-FFF2-40B4-BE49-F238E27FC236}">
                <a16:creationId xmlns:a16="http://schemas.microsoft.com/office/drawing/2014/main" id="{7C84BDEE-95DA-C14D-9478-323710E7D706}"/>
              </a:ext>
            </a:extLst>
          </p:cNvPr>
          <p:cNvSpPr/>
          <p:nvPr/>
        </p:nvSpPr>
        <p:spPr>
          <a:xfrm>
            <a:off x="10416480" y="2338807"/>
            <a:ext cx="171450" cy="117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115998A-01B0-4548-95A1-F3ED9B9B937C}"/>
              </a:ext>
            </a:extLst>
          </p:cNvPr>
          <p:cNvSpPr/>
          <p:nvPr/>
        </p:nvSpPr>
        <p:spPr>
          <a:xfrm>
            <a:off x="10416480" y="2535657"/>
            <a:ext cx="171450" cy="117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8224F108-026B-3E4A-9362-FAE85BBF486A}"/>
              </a:ext>
            </a:extLst>
          </p:cNvPr>
          <p:cNvSpPr txBox="1"/>
          <p:nvPr/>
        </p:nvSpPr>
        <p:spPr>
          <a:xfrm>
            <a:off x="10416480" y="2117220"/>
            <a:ext cx="950004" cy="193899"/>
          </a:xfrm>
          <a:prstGeom prst="rect">
            <a:avLst/>
          </a:prstGeom>
          <a:noFill/>
        </p:spPr>
        <p:txBody>
          <a:bodyPr wrap="none" lIns="0" tIns="0" rIns="0" bIns="0" rtlCol="0">
            <a:spAutoFit/>
          </a:bodyPr>
          <a:lstStyle/>
          <a:p>
            <a:pPr>
              <a:lnSpc>
                <a:spcPct val="90000"/>
              </a:lnSpc>
            </a:pPr>
            <a:r>
              <a:rPr lang="en-GB" sz="1400" b="1">
                <a:latin typeface="Calibri" panose="020F0502020204030204" pitchFamily="34" charset="0"/>
                <a:ea typeface="Aileron" charset="0"/>
                <a:cs typeface="Calibri" panose="020F0502020204030204" pitchFamily="34" charset="0"/>
              </a:rPr>
              <a:t>AR-V7 status</a:t>
            </a:r>
          </a:p>
        </p:txBody>
      </p:sp>
      <p:cxnSp>
        <p:nvCxnSpPr>
          <p:cNvPr id="241" name="Straight Connector 240">
            <a:extLst>
              <a:ext uri="{FF2B5EF4-FFF2-40B4-BE49-F238E27FC236}">
                <a16:creationId xmlns:a16="http://schemas.microsoft.com/office/drawing/2014/main" id="{751E0574-A0CA-5145-A464-A2A2859A14A4}"/>
              </a:ext>
            </a:extLst>
          </p:cNvPr>
          <p:cNvCxnSpPr>
            <a:cxnSpLocks/>
          </p:cNvCxnSpPr>
          <p:nvPr/>
        </p:nvCxnSpPr>
        <p:spPr>
          <a:xfrm flipH="1">
            <a:off x="6704894" y="3541120"/>
            <a:ext cx="493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3" name="Rectangle 242">
            <a:extLst>
              <a:ext uri="{FF2B5EF4-FFF2-40B4-BE49-F238E27FC236}">
                <a16:creationId xmlns:a16="http://schemas.microsoft.com/office/drawing/2014/main" id="{0896FDD7-ED1F-5D49-B93A-AE0E445EC7B0}"/>
              </a:ext>
            </a:extLst>
          </p:cNvPr>
          <p:cNvSpPr/>
          <p:nvPr/>
        </p:nvSpPr>
        <p:spPr>
          <a:xfrm>
            <a:off x="7045325" y="3263900"/>
            <a:ext cx="85725" cy="2793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69B35DE-DE14-D84B-9FA8-7F0685E4AF57}"/>
              </a:ext>
            </a:extLst>
          </p:cNvPr>
          <p:cNvSpPr/>
          <p:nvPr/>
        </p:nvSpPr>
        <p:spPr>
          <a:xfrm>
            <a:off x="7175500" y="3273425"/>
            <a:ext cx="85725" cy="269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7D68F48D-3BFD-2743-B602-389991024CC0}"/>
              </a:ext>
            </a:extLst>
          </p:cNvPr>
          <p:cNvSpPr/>
          <p:nvPr/>
        </p:nvSpPr>
        <p:spPr>
          <a:xfrm>
            <a:off x="7289800" y="3343275"/>
            <a:ext cx="85725" cy="200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0CA16406-5B84-2D49-9A4C-24003BBC13B5}"/>
              </a:ext>
            </a:extLst>
          </p:cNvPr>
          <p:cNvSpPr/>
          <p:nvPr/>
        </p:nvSpPr>
        <p:spPr>
          <a:xfrm>
            <a:off x="7534275" y="3546475"/>
            <a:ext cx="85725"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A245B3C2-5EDA-0845-BC2E-5F77C3BAC7C3}"/>
              </a:ext>
            </a:extLst>
          </p:cNvPr>
          <p:cNvSpPr/>
          <p:nvPr/>
        </p:nvSpPr>
        <p:spPr>
          <a:xfrm>
            <a:off x="7654925" y="3546475"/>
            <a:ext cx="85725" cy="1714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5A286EE2-3E77-6445-8BAD-F3D90219F1D1}"/>
              </a:ext>
            </a:extLst>
          </p:cNvPr>
          <p:cNvSpPr/>
          <p:nvPr/>
        </p:nvSpPr>
        <p:spPr>
          <a:xfrm>
            <a:off x="7788275" y="3546474"/>
            <a:ext cx="85725" cy="200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93D2FFAA-E5EF-C34F-8F1F-75B56E13068D}"/>
              </a:ext>
            </a:extLst>
          </p:cNvPr>
          <p:cNvSpPr/>
          <p:nvPr/>
        </p:nvSpPr>
        <p:spPr>
          <a:xfrm>
            <a:off x="7905750" y="3546474"/>
            <a:ext cx="85725" cy="219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EAC4F160-C88D-584D-B64F-AEAF309455D8}"/>
              </a:ext>
            </a:extLst>
          </p:cNvPr>
          <p:cNvSpPr/>
          <p:nvPr/>
        </p:nvSpPr>
        <p:spPr>
          <a:xfrm>
            <a:off x="8029575" y="3546474"/>
            <a:ext cx="85725" cy="219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BF97805D-855F-0A4B-A129-4D728688289F}"/>
              </a:ext>
            </a:extLst>
          </p:cNvPr>
          <p:cNvSpPr/>
          <p:nvPr/>
        </p:nvSpPr>
        <p:spPr>
          <a:xfrm>
            <a:off x="8153400" y="3546474"/>
            <a:ext cx="85725" cy="2762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7A1A6C63-AD46-A944-9A10-74906045A65A}"/>
              </a:ext>
            </a:extLst>
          </p:cNvPr>
          <p:cNvSpPr/>
          <p:nvPr/>
        </p:nvSpPr>
        <p:spPr>
          <a:xfrm>
            <a:off x="8274050" y="3546474"/>
            <a:ext cx="85725" cy="285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C0B16C86-1626-6045-8EAB-33BE4628D495}"/>
              </a:ext>
            </a:extLst>
          </p:cNvPr>
          <p:cNvSpPr/>
          <p:nvPr/>
        </p:nvSpPr>
        <p:spPr>
          <a:xfrm>
            <a:off x="8397875" y="3546474"/>
            <a:ext cx="85725" cy="301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3B271C4B-6F64-7042-95C1-2BE75F57AEF4}"/>
              </a:ext>
            </a:extLst>
          </p:cNvPr>
          <p:cNvSpPr/>
          <p:nvPr/>
        </p:nvSpPr>
        <p:spPr>
          <a:xfrm>
            <a:off x="8524875" y="3546474"/>
            <a:ext cx="85725" cy="301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FA15F6CF-1C20-F646-85E5-6046EA30FE49}"/>
              </a:ext>
            </a:extLst>
          </p:cNvPr>
          <p:cNvSpPr/>
          <p:nvPr/>
        </p:nvSpPr>
        <p:spPr>
          <a:xfrm>
            <a:off x="8639175" y="3546474"/>
            <a:ext cx="85725" cy="3111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E68A37E6-76C4-844A-8FBD-2C146804689F}"/>
              </a:ext>
            </a:extLst>
          </p:cNvPr>
          <p:cNvSpPr/>
          <p:nvPr/>
        </p:nvSpPr>
        <p:spPr>
          <a:xfrm>
            <a:off x="8756650" y="3546474"/>
            <a:ext cx="85725" cy="5143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DD3ED941-4429-C84D-99DC-6D12CFD2925D}"/>
              </a:ext>
            </a:extLst>
          </p:cNvPr>
          <p:cNvSpPr/>
          <p:nvPr/>
        </p:nvSpPr>
        <p:spPr>
          <a:xfrm>
            <a:off x="8890000" y="3546474"/>
            <a:ext cx="85725" cy="574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3A624FAB-4C80-AC49-A23E-1676422F9724}"/>
              </a:ext>
            </a:extLst>
          </p:cNvPr>
          <p:cNvSpPr/>
          <p:nvPr/>
        </p:nvSpPr>
        <p:spPr>
          <a:xfrm>
            <a:off x="9010650" y="3546473"/>
            <a:ext cx="85725" cy="673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74C5D457-3D75-054E-9698-509EB9DEE019}"/>
              </a:ext>
            </a:extLst>
          </p:cNvPr>
          <p:cNvSpPr/>
          <p:nvPr/>
        </p:nvSpPr>
        <p:spPr>
          <a:xfrm>
            <a:off x="9134475" y="3546474"/>
            <a:ext cx="85725" cy="7207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362CDFAB-2613-854D-A4EC-1FCB75428140}"/>
              </a:ext>
            </a:extLst>
          </p:cNvPr>
          <p:cNvSpPr/>
          <p:nvPr/>
        </p:nvSpPr>
        <p:spPr>
          <a:xfrm>
            <a:off x="9258300" y="3546474"/>
            <a:ext cx="85725" cy="7207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17E22CF5-657A-854E-B8F8-D36988CD7EA9}"/>
              </a:ext>
            </a:extLst>
          </p:cNvPr>
          <p:cNvSpPr/>
          <p:nvPr/>
        </p:nvSpPr>
        <p:spPr>
          <a:xfrm>
            <a:off x="9378950" y="3546473"/>
            <a:ext cx="85725" cy="7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53158A82-3F02-AC4B-89B7-0EBFEC3E878E}"/>
              </a:ext>
            </a:extLst>
          </p:cNvPr>
          <p:cNvSpPr/>
          <p:nvPr/>
        </p:nvSpPr>
        <p:spPr>
          <a:xfrm>
            <a:off x="9499600" y="3546473"/>
            <a:ext cx="85725" cy="8001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2184F76D-CEDC-5944-8219-C367BFB0FBCF}"/>
              </a:ext>
            </a:extLst>
          </p:cNvPr>
          <p:cNvSpPr/>
          <p:nvPr/>
        </p:nvSpPr>
        <p:spPr>
          <a:xfrm>
            <a:off x="9626600" y="3546473"/>
            <a:ext cx="85725" cy="8953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353951F0-3791-0648-9D47-02C2878498F2}"/>
              </a:ext>
            </a:extLst>
          </p:cNvPr>
          <p:cNvSpPr/>
          <p:nvPr/>
        </p:nvSpPr>
        <p:spPr>
          <a:xfrm>
            <a:off x="9747250" y="3546472"/>
            <a:ext cx="85725" cy="9239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E5714BC5-3C41-B64C-8429-B91B8BCB3F98}"/>
              </a:ext>
            </a:extLst>
          </p:cNvPr>
          <p:cNvSpPr/>
          <p:nvPr/>
        </p:nvSpPr>
        <p:spPr>
          <a:xfrm>
            <a:off x="9867900" y="3546473"/>
            <a:ext cx="85725" cy="9398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9B8F0D63-2378-894F-9DAE-17D4F1765D65}"/>
              </a:ext>
            </a:extLst>
          </p:cNvPr>
          <p:cNvSpPr/>
          <p:nvPr/>
        </p:nvSpPr>
        <p:spPr>
          <a:xfrm>
            <a:off x="9994900" y="3546472"/>
            <a:ext cx="85725" cy="993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F4C952CC-7045-A347-8F38-6F43E0A4E859}"/>
              </a:ext>
            </a:extLst>
          </p:cNvPr>
          <p:cNvSpPr/>
          <p:nvPr/>
        </p:nvSpPr>
        <p:spPr>
          <a:xfrm>
            <a:off x="10115550" y="3546473"/>
            <a:ext cx="85725" cy="10096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3E47BAA6-A9C5-084E-A2E7-D9699DFAE054}"/>
              </a:ext>
            </a:extLst>
          </p:cNvPr>
          <p:cNvSpPr/>
          <p:nvPr/>
        </p:nvSpPr>
        <p:spPr>
          <a:xfrm>
            <a:off x="10236200" y="3546473"/>
            <a:ext cx="85725" cy="1012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E40AB6C6-CC33-0F4B-BE97-80A5E4E6E030}"/>
              </a:ext>
            </a:extLst>
          </p:cNvPr>
          <p:cNvSpPr/>
          <p:nvPr/>
        </p:nvSpPr>
        <p:spPr>
          <a:xfrm>
            <a:off x="10360025" y="3546473"/>
            <a:ext cx="85725" cy="10668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3D5B67DE-AE6F-1247-820A-1A9E5863E602}"/>
              </a:ext>
            </a:extLst>
          </p:cNvPr>
          <p:cNvSpPr/>
          <p:nvPr/>
        </p:nvSpPr>
        <p:spPr>
          <a:xfrm>
            <a:off x="10483850" y="3546472"/>
            <a:ext cx="85725" cy="11017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EFAF1BEA-42FB-D443-AEC4-E2CFD79A63A3}"/>
              </a:ext>
            </a:extLst>
          </p:cNvPr>
          <p:cNvSpPr/>
          <p:nvPr/>
        </p:nvSpPr>
        <p:spPr>
          <a:xfrm>
            <a:off x="10604500" y="3546472"/>
            <a:ext cx="85725" cy="11017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15294BC2-A253-5A4B-97DA-0A4375C3C3F5}"/>
              </a:ext>
            </a:extLst>
          </p:cNvPr>
          <p:cNvSpPr/>
          <p:nvPr/>
        </p:nvSpPr>
        <p:spPr>
          <a:xfrm>
            <a:off x="10725150" y="3546473"/>
            <a:ext cx="85725" cy="11239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322E7D37-2DEF-C844-9BCA-7451D4436546}"/>
              </a:ext>
            </a:extLst>
          </p:cNvPr>
          <p:cNvSpPr/>
          <p:nvPr/>
        </p:nvSpPr>
        <p:spPr>
          <a:xfrm>
            <a:off x="10852150" y="3546471"/>
            <a:ext cx="85725" cy="1123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68AE4D26-1B91-694D-8797-0C07A09434BE}"/>
              </a:ext>
            </a:extLst>
          </p:cNvPr>
          <p:cNvSpPr/>
          <p:nvPr/>
        </p:nvSpPr>
        <p:spPr>
          <a:xfrm>
            <a:off x="10972800" y="3546471"/>
            <a:ext cx="85725" cy="11303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2024FCCE-6453-5E47-A8C0-A7DFF2159AF4}"/>
              </a:ext>
            </a:extLst>
          </p:cNvPr>
          <p:cNvSpPr/>
          <p:nvPr/>
        </p:nvSpPr>
        <p:spPr>
          <a:xfrm>
            <a:off x="11099800" y="3546470"/>
            <a:ext cx="85725" cy="12223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DBA34E4A-56CB-0045-84A0-B8EF6703EC89}"/>
              </a:ext>
            </a:extLst>
          </p:cNvPr>
          <p:cNvSpPr/>
          <p:nvPr/>
        </p:nvSpPr>
        <p:spPr>
          <a:xfrm>
            <a:off x="11217275" y="3546470"/>
            <a:ext cx="85725" cy="12446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F0C0550E-16F1-1D43-9F19-627BB4917E31}"/>
              </a:ext>
            </a:extLst>
          </p:cNvPr>
          <p:cNvSpPr/>
          <p:nvPr/>
        </p:nvSpPr>
        <p:spPr>
          <a:xfrm>
            <a:off x="11347450" y="3546470"/>
            <a:ext cx="85725" cy="12541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Slide Number Placeholder 40">
            <a:extLst>
              <a:ext uri="{FF2B5EF4-FFF2-40B4-BE49-F238E27FC236}">
                <a16:creationId xmlns:a16="http://schemas.microsoft.com/office/drawing/2014/main" id="{8A3C188C-B26C-0E49-9DD4-13DECB545E20}"/>
              </a:ext>
            </a:extLst>
          </p:cNvPr>
          <p:cNvSpPr>
            <a:spLocks noGrp="1"/>
          </p:cNvSpPr>
          <p:nvPr>
            <p:ph type="sldNum" sz="quarter" idx="4"/>
          </p:nvPr>
        </p:nvSpPr>
        <p:spPr/>
        <p:txBody>
          <a:bodyPr/>
          <a:lstStyle/>
          <a:p>
            <a:fld id="{FCE43C0F-8A7B-3A4B-9DB5-B3472E36E833}" type="slidenum">
              <a:rPr lang="en-GB" smtClean="0"/>
              <a:pPr/>
              <a:t>26</a:t>
            </a:fld>
            <a:endParaRPr lang="en-GB"/>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8993AF0F-9C47-402E-9F0E-14D537A38AD8}"/>
              </a:ext>
            </a:extLst>
          </p:cNvPr>
          <p:cNvSpPr>
            <a:spLocks noGrp="1"/>
          </p:cNvSpPr>
          <p:nvPr>
            <p:ph type="title"/>
          </p:nvPr>
        </p:nvSpPr>
        <p:spPr/>
        <p:txBody>
          <a:bodyPr/>
          <a:lstStyle/>
          <a:p>
            <a:r>
              <a:rPr lang="en-US" altLang="en-US" dirty="0"/>
              <a:t>Chemotherapy vs Radium 223: which sequence?</a:t>
            </a:r>
          </a:p>
        </p:txBody>
      </p:sp>
      <p:sp>
        <p:nvSpPr>
          <p:cNvPr id="10" name="Content Placeholder 9">
            <a:extLst>
              <a:ext uri="{FF2B5EF4-FFF2-40B4-BE49-F238E27FC236}">
                <a16:creationId xmlns:a16="http://schemas.microsoft.com/office/drawing/2014/main" id="{F18EDBB7-F687-4642-B356-5D049C579F8D}"/>
              </a:ext>
            </a:extLst>
          </p:cNvPr>
          <p:cNvSpPr>
            <a:spLocks noGrp="1"/>
          </p:cNvSpPr>
          <p:nvPr>
            <p:ph sz="quarter" idx="15"/>
          </p:nvPr>
        </p:nvSpPr>
        <p:spPr/>
        <p:txBody>
          <a:bodyPr/>
          <a:lstStyle/>
          <a:p>
            <a:r>
              <a:rPr lang="en-GB" dirty="0"/>
              <a:t>EBXRT, external beam radiation therapy; </a:t>
            </a:r>
            <a:r>
              <a:rPr lang="en-GB" baseline="30000" dirty="0"/>
              <a:t>177</a:t>
            </a:r>
            <a:r>
              <a:rPr lang="en-GB" dirty="0"/>
              <a:t>Lu, lutetium 177; PSMA, prostate specific membrane antigen; </a:t>
            </a:r>
            <a:r>
              <a:rPr lang="en-GB" baseline="30000" dirty="0"/>
              <a:t>223</a:t>
            </a:r>
            <a:r>
              <a:rPr lang="en-GB" dirty="0"/>
              <a:t>Ra, radium 223</a:t>
            </a:r>
          </a:p>
        </p:txBody>
      </p:sp>
      <p:sp>
        <p:nvSpPr>
          <p:cNvPr id="14" name="Slide Number Placeholder 13">
            <a:extLst>
              <a:ext uri="{FF2B5EF4-FFF2-40B4-BE49-F238E27FC236}">
                <a16:creationId xmlns:a16="http://schemas.microsoft.com/office/drawing/2014/main" id="{53F83A74-B374-4248-BD41-BD8CDD24CE1F}"/>
              </a:ext>
            </a:extLst>
          </p:cNvPr>
          <p:cNvSpPr>
            <a:spLocks noGrp="1"/>
          </p:cNvSpPr>
          <p:nvPr>
            <p:ph type="sldNum" sz="quarter" idx="4"/>
          </p:nvPr>
        </p:nvSpPr>
        <p:spPr/>
        <p:txBody>
          <a:bodyPr/>
          <a:lstStyle/>
          <a:p>
            <a:fld id="{FCE43C0F-8A7B-3A4B-9DB5-B3472E36E833}" type="slidenum">
              <a:rPr lang="en-GB" smtClean="0"/>
              <a:pPr/>
              <a:t>27</a:t>
            </a:fld>
            <a:endParaRPr lang="en-GB"/>
          </a:p>
        </p:txBody>
      </p:sp>
      <p:sp>
        <p:nvSpPr>
          <p:cNvPr id="17" name="Rectangle 1157">
            <a:extLst>
              <a:ext uri="{FF2B5EF4-FFF2-40B4-BE49-F238E27FC236}">
                <a16:creationId xmlns:a16="http://schemas.microsoft.com/office/drawing/2014/main" id="{3D560F19-D674-BA46-A103-4FA883E937B3}"/>
              </a:ext>
            </a:extLst>
          </p:cNvPr>
          <p:cNvSpPr>
            <a:spLocks noChangeArrowheads="1"/>
          </p:cNvSpPr>
          <p:nvPr/>
        </p:nvSpPr>
        <p:spPr bwMode="auto">
          <a:xfrm>
            <a:off x="2639616" y="5163295"/>
            <a:ext cx="6707187" cy="476724"/>
          </a:xfrm>
          <a:prstGeom prst="roundRect">
            <a:avLst/>
          </a:prstGeom>
          <a:solidFill>
            <a:schemeClr val="accent2"/>
          </a:solidFill>
          <a:ln w="12700">
            <a:noFill/>
            <a:miter lim="800000"/>
            <a:headEnd/>
            <a:tailEnd/>
          </a:ln>
          <a:effectLst>
            <a:outerShdw blurRad="50800" dist="38100" dir="2700000" algn="tl" rotWithShape="0">
              <a:prstClr val="black">
                <a:alpha val="40000"/>
              </a:prstClr>
            </a:outerShdw>
          </a:effectLst>
        </p:spPr>
        <p:txBody>
          <a:bodyPr wrap="square" lIns="91403" tIns="45719" rIns="91403" bIns="45719" anchor="ctr" anchorCtr="0">
            <a:spAutoFit/>
          </a:bodyPr>
          <a:lstStyle/>
          <a:p>
            <a:pPr algn="ctr" defTabSz="1219170" fontAlgn="base">
              <a:spcBef>
                <a:spcPct val="0"/>
              </a:spcBef>
              <a:spcAft>
                <a:spcPct val="0"/>
              </a:spcAft>
              <a:defRPr/>
            </a:pPr>
            <a:r>
              <a:rPr lang="en-US" sz="2200" b="1">
                <a:solidFill>
                  <a:prstClr val="white"/>
                </a:solidFill>
                <a:latin typeface="Calibri" panose="020F0502020204030204" pitchFamily="34" charset="0"/>
                <a:ea typeface="MS PGothic" pitchFamily="34" charset="-128"/>
                <a:cs typeface="Calibri" panose="020F0502020204030204" pitchFamily="34" charset="0"/>
              </a:rPr>
              <a:t>Clinical trial availability</a:t>
            </a:r>
          </a:p>
        </p:txBody>
      </p:sp>
      <p:cxnSp>
        <p:nvCxnSpPr>
          <p:cNvPr id="24" name="Straight Arrow Connector 21">
            <a:extLst>
              <a:ext uri="{FF2B5EF4-FFF2-40B4-BE49-F238E27FC236}">
                <a16:creationId xmlns:a16="http://schemas.microsoft.com/office/drawing/2014/main" id="{0EEC8C6F-372E-E646-950A-31D30AB33BE4}"/>
              </a:ext>
            </a:extLst>
          </p:cNvPr>
          <p:cNvCxnSpPr>
            <a:cxnSpLocks noChangeShapeType="1"/>
          </p:cNvCxnSpPr>
          <p:nvPr/>
        </p:nvCxnSpPr>
        <p:spPr bwMode="auto">
          <a:xfrm>
            <a:off x="2021326" y="2067219"/>
            <a:ext cx="0" cy="2651858"/>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26" name="Straight Arrow Connector 21">
            <a:extLst>
              <a:ext uri="{FF2B5EF4-FFF2-40B4-BE49-F238E27FC236}">
                <a16:creationId xmlns:a16="http://schemas.microsoft.com/office/drawing/2014/main" id="{9ADB261D-B3C7-0748-94E0-8A48F146D8CB}"/>
              </a:ext>
            </a:extLst>
          </p:cNvPr>
          <p:cNvCxnSpPr>
            <a:cxnSpLocks noChangeShapeType="1"/>
          </p:cNvCxnSpPr>
          <p:nvPr/>
        </p:nvCxnSpPr>
        <p:spPr bwMode="auto">
          <a:xfrm flipH="1">
            <a:off x="2023864" y="2584519"/>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28" name="Straight Arrow Connector 21">
            <a:extLst>
              <a:ext uri="{FF2B5EF4-FFF2-40B4-BE49-F238E27FC236}">
                <a16:creationId xmlns:a16="http://schemas.microsoft.com/office/drawing/2014/main" id="{5C994F45-5293-2D47-8958-692791D7DCE5}"/>
              </a:ext>
            </a:extLst>
          </p:cNvPr>
          <p:cNvCxnSpPr>
            <a:cxnSpLocks noChangeShapeType="1"/>
          </p:cNvCxnSpPr>
          <p:nvPr/>
        </p:nvCxnSpPr>
        <p:spPr bwMode="auto">
          <a:xfrm flipH="1">
            <a:off x="2023864" y="3289010"/>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29" name="Straight Arrow Connector 21">
            <a:extLst>
              <a:ext uri="{FF2B5EF4-FFF2-40B4-BE49-F238E27FC236}">
                <a16:creationId xmlns:a16="http://schemas.microsoft.com/office/drawing/2014/main" id="{FC632EDD-D149-824B-B7F9-0FF6A2556168}"/>
              </a:ext>
            </a:extLst>
          </p:cNvPr>
          <p:cNvCxnSpPr>
            <a:cxnSpLocks noChangeShapeType="1"/>
          </p:cNvCxnSpPr>
          <p:nvPr/>
        </p:nvCxnSpPr>
        <p:spPr bwMode="auto">
          <a:xfrm flipH="1">
            <a:off x="2023864" y="3993501"/>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0" name="Straight Arrow Connector 21">
            <a:extLst>
              <a:ext uri="{FF2B5EF4-FFF2-40B4-BE49-F238E27FC236}">
                <a16:creationId xmlns:a16="http://schemas.microsoft.com/office/drawing/2014/main" id="{AB3B9521-8D72-1647-A823-85E369FF7F84}"/>
              </a:ext>
            </a:extLst>
          </p:cNvPr>
          <p:cNvCxnSpPr>
            <a:cxnSpLocks noChangeShapeType="1"/>
          </p:cNvCxnSpPr>
          <p:nvPr/>
        </p:nvCxnSpPr>
        <p:spPr bwMode="auto">
          <a:xfrm flipH="1">
            <a:off x="2023864" y="4697991"/>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sp>
        <p:nvSpPr>
          <p:cNvPr id="20" name="Rounded Rectangle 19">
            <a:extLst>
              <a:ext uri="{FF2B5EF4-FFF2-40B4-BE49-F238E27FC236}">
                <a16:creationId xmlns:a16="http://schemas.microsoft.com/office/drawing/2014/main" id="{2FF7ADC0-603A-724D-99DE-B93CCF573CAA}"/>
              </a:ext>
            </a:extLst>
          </p:cNvPr>
          <p:cNvSpPr/>
          <p:nvPr/>
        </p:nvSpPr>
        <p:spPr>
          <a:xfrm>
            <a:off x="2480386" y="2291221"/>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Peripheral neuropathy</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21" name="Rounded Rectangle 20">
            <a:extLst>
              <a:ext uri="{FF2B5EF4-FFF2-40B4-BE49-F238E27FC236}">
                <a16:creationId xmlns:a16="http://schemas.microsoft.com/office/drawing/2014/main" id="{1F18DF68-0629-0843-8682-E434717EFF05}"/>
              </a:ext>
            </a:extLst>
          </p:cNvPr>
          <p:cNvSpPr/>
          <p:nvPr/>
        </p:nvSpPr>
        <p:spPr>
          <a:xfrm>
            <a:off x="2480386" y="4404693"/>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Fragile diabetes</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22" name="Rounded Rectangle 21">
            <a:extLst>
              <a:ext uri="{FF2B5EF4-FFF2-40B4-BE49-F238E27FC236}">
                <a16:creationId xmlns:a16="http://schemas.microsoft.com/office/drawing/2014/main" id="{AC08BE19-A1F4-634B-A603-283354828CD2}"/>
              </a:ext>
            </a:extLst>
          </p:cNvPr>
          <p:cNvSpPr/>
          <p:nvPr/>
        </p:nvSpPr>
        <p:spPr>
          <a:xfrm>
            <a:off x="2480386" y="3700203"/>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Cancer related pain – bone</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23" name="Rounded Rectangle 22">
            <a:extLst>
              <a:ext uri="{FF2B5EF4-FFF2-40B4-BE49-F238E27FC236}">
                <a16:creationId xmlns:a16="http://schemas.microsoft.com/office/drawing/2014/main" id="{251FDD7C-33A6-8D40-93DE-C6282E6801CD}"/>
              </a:ext>
            </a:extLst>
          </p:cNvPr>
          <p:cNvSpPr/>
          <p:nvPr/>
        </p:nvSpPr>
        <p:spPr>
          <a:xfrm>
            <a:off x="2480386" y="2995712"/>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DNA repair mutation?</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16" name="Rounded Rectangle 15">
            <a:extLst>
              <a:ext uri="{FF2B5EF4-FFF2-40B4-BE49-F238E27FC236}">
                <a16:creationId xmlns:a16="http://schemas.microsoft.com/office/drawing/2014/main" id="{01979C2D-7475-9D4C-8471-5DBDB6C07E40}"/>
              </a:ext>
            </a:extLst>
          </p:cNvPr>
          <p:cNvSpPr/>
          <p:nvPr/>
        </p:nvSpPr>
        <p:spPr>
          <a:xfrm>
            <a:off x="1631504" y="1340768"/>
            <a:ext cx="4226943" cy="75137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prstClr val="white"/>
                </a:solidFill>
                <a:latin typeface="Calibri" panose="020F0502020204030204" pitchFamily="34" charset="0"/>
                <a:ea typeface="ＭＳ Ｐゴシック" pitchFamily="34" charset="-128"/>
                <a:cs typeface="Calibri" panose="020F0502020204030204" pitchFamily="34" charset="0"/>
              </a:rPr>
              <a:t>Consider </a:t>
            </a:r>
            <a:r>
              <a:rPr lang="en-US" b="1" baseline="30000">
                <a:solidFill>
                  <a:prstClr val="white"/>
                </a:solidFill>
                <a:latin typeface="Calibri" panose="020F0502020204030204" pitchFamily="34" charset="0"/>
                <a:ea typeface="ＭＳ Ｐゴシック" pitchFamily="34" charset="-128"/>
                <a:cs typeface="Calibri" panose="020F0502020204030204" pitchFamily="34" charset="0"/>
              </a:rPr>
              <a:t>223</a:t>
            </a:r>
            <a:r>
              <a:rPr lang="en-US" b="1">
                <a:solidFill>
                  <a:prstClr val="white"/>
                </a:solidFill>
                <a:latin typeface="Calibri" panose="020F0502020204030204" pitchFamily="34" charset="0"/>
                <a:ea typeface="ＭＳ Ｐゴシック" pitchFamily="34" charset="-128"/>
                <a:cs typeface="Calibri" panose="020F0502020204030204" pitchFamily="34" charset="0"/>
              </a:rPr>
              <a:t>Ra first</a:t>
            </a:r>
            <a:endParaRPr lang="en-US">
              <a:solidFill>
                <a:prstClr val="white"/>
              </a:solidFill>
              <a:latin typeface="Calibri" panose="020F0502020204030204" pitchFamily="34" charset="0"/>
              <a:ea typeface="ＭＳ Ｐゴシック" pitchFamily="34" charset="-128"/>
              <a:cs typeface="Calibri" panose="020F0502020204030204" pitchFamily="34" charset="0"/>
            </a:endParaRPr>
          </a:p>
        </p:txBody>
      </p:sp>
      <p:cxnSp>
        <p:nvCxnSpPr>
          <p:cNvPr id="31" name="Straight Arrow Connector 21">
            <a:extLst>
              <a:ext uri="{FF2B5EF4-FFF2-40B4-BE49-F238E27FC236}">
                <a16:creationId xmlns:a16="http://schemas.microsoft.com/office/drawing/2014/main" id="{989435B9-3973-7A4A-9F0C-765214FBA26A}"/>
              </a:ext>
            </a:extLst>
          </p:cNvPr>
          <p:cNvCxnSpPr>
            <a:cxnSpLocks noChangeShapeType="1"/>
          </p:cNvCxnSpPr>
          <p:nvPr/>
        </p:nvCxnSpPr>
        <p:spPr bwMode="auto">
          <a:xfrm>
            <a:off x="6481183" y="2067219"/>
            <a:ext cx="0" cy="2651858"/>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2" name="Straight Arrow Connector 21">
            <a:extLst>
              <a:ext uri="{FF2B5EF4-FFF2-40B4-BE49-F238E27FC236}">
                <a16:creationId xmlns:a16="http://schemas.microsoft.com/office/drawing/2014/main" id="{550EDC18-4BB0-4444-B0BF-CFC7019B8871}"/>
              </a:ext>
            </a:extLst>
          </p:cNvPr>
          <p:cNvCxnSpPr>
            <a:cxnSpLocks noChangeShapeType="1"/>
          </p:cNvCxnSpPr>
          <p:nvPr/>
        </p:nvCxnSpPr>
        <p:spPr bwMode="auto">
          <a:xfrm flipH="1">
            <a:off x="6483721" y="2584519"/>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3" name="Straight Arrow Connector 21">
            <a:extLst>
              <a:ext uri="{FF2B5EF4-FFF2-40B4-BE49-F238E27FC236}">
                <a16:creationId xmlns:a16="http://schemas.microsoft.com/office/drawing/2014/main" id="{52BF3662-4ACC-5F43-9799-4B4F7CCED2B1}"/>
              </a:ext>
            </a:extLst>
          </p:cNvPr>
          <p:cNvCxnSpPr>
            <a:cxnSpLocks noChangeShapeType="1"/>
          </p:cNvCxnSpPr>
          <p:nvPr/>
        </p:nvCxnSpPr>
        <p:spPr bwMode="auto">
          <a:xfrm flipH="1">
            <a:off x="6483721" y="3289010"/>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4" name="Straight Arrow Connector 21">
            <a:extLst>
              <a:ext uri="{FF2B5EF4-FFF2-40B4-BE49-F238E27FC236}">
                <a16:creationId xmlns:a16="http://schemas.microsoft.com/office/drawing/2014/main" id="{8F732E44-BC1C-924A-94CD-FC62BA651B38}"/>
              </a:ext>
            </a:extLst>
          </p:cNvPr>
          <p:cNvCxnSpPr>
            <a:cxnSpLocks noChangeShapeType="1"/>
          </p:cNvCxnSpPr>
          <p:nvPr/>
        </p:nvCxnSpPr>
        <p:spPr bwMode="auto">
          <a:xfrm flipH="1">
            <a:off x="6483721" y="3993501"/>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5" name="Straight Arrow Connector 21">
            <a:extLst>
              <a:ext uri="{FF2B5EF4-FFF2-40B4-BE49-F238E27FC236}">
                <a16:creationId xmlns:a16="http://schemas.microsoft.com/office/drawing/2014/main" id="{9AEADD64-E255-B047-8D4A-6592872AD1C1}"/>
              </a:ext>
            </a:extLst>
          </p:cNvPr>
          <p:cNvCxnSpPr>
            <a:cxnSpLocks noChangeShapeType="1"/>
          </p:cNvCxnSpPr>
          <p:nvPr/>
        </p:nvCxnSpPr>
        <p:spPr bwMode="auto">
          <a:xfrm flipH="1">
            <a:off x="6483721" y="4697991"/>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sp>
        <p:nvSpPr>
          <p:cNvPr id="36" name="Rounded Rectangle 35">
            <a:extLst>
              <a:ext uri="{FF2B5EF4-FFF2-40B4-BE49-F238E27FC236}">
                <a16:creationId xmlns:a16="http://schemas.microsoft.com/office/drawing/2014/main" id="{4423119A-0878-FD46-A465-02E6E338E7C6}"/>
              </a:ext>
            </a:extLst>
          </p:cNvPr>
          <p:cNvSpPr/>
          <p:nvPr/>
        </p:nvSpPr>
        <p:spPr>
          <a:xfrm>
            <a:off x="6940243" y="2291221"/>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lnSpc>
                <a:spcPct val="90000"/>
              </a:lnSpc>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Visceral metastasis or significant</a:t>
            </a:r>
            <a:br>
              <a:rPr lang="en-US" b="1">
                <a:solidFill>
                  <a:schemeClr val="bg1"/>
                </a:solidFill>
                <a:latin typeface="Calibri" panose="020F0502020204030204" pitchFamily="34" charset="0"/>
                <a:ea typeface="ＭＳ Ｐゴシック" pitchFamily="34" charset="-128"/>
                <a:cs typeface="Calibri" panose="020F0502020204030204" pitchFamily="34" charset="0"/>
              </a:rPr>
            </a:br>
            <a:r>
              <a:rPr lang="en-US" b="1">
                <a:solidFill>
                  <a:schemeClr val="bg1"/>
                </a:solidFill>
                <a:latin typeface="Calibri" panose="020F0502020204030204" pitchFamily="34" charset="0"/>
                <a:ea typeface="ＭＳ Ｐゴシック" pitchFamily="34" charset="-128"/>
                <a:cs typeface="Calibri" panose="020F0502020204030204" pitchFamily="34" charset="0"/>
              </a:rPr>
              <a:t>nodal involvement</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37" name="Rounded Rectangle 36">
            <a:extLst>
              <a:ext uri="{FF2B5EF4-FFF2-40B4-BE49-F238E27FC236}">
                <a16:creationId xmlns:a16="http://schemas.microsoft.com/office/drawing/2014/main" id="{B00682B4-EBE1-E648-98C2-12B2338301D8}"/>
              </a:ext>
            </a:extLst>
          </p:cNvPr>
          <p:cNvSpPr/>
          <p:nvPr/>
        </p:nvSpPr>
        <p:spPr>
          <a:xfrm>
            <a:off x="6940243" y="4404693"/>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lnSpc>
                <a:spcPct val="90000"/>
              </a:lnSpc>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Extensive prior radiation </a:t>
            </a:r>
            <a:br>
              <a:rPr lang="en-US" b="1">
                <a:solidFill>
                  <a:schemeClr val="bg1"/>
                </a:solidFill>
                <a:latin typeface="Calibri" panose="020F0502020204030204" pitchFamily="34" charset="0"/>
                <a:ea typeface="ＭＳ Ｐゴシック" pitchFamily="34" charset="-128"/>
                <a:cs typeface="Calibri" panose="020F0502020204030204" pitchFamily="34" charset="0"/>
              </a:rPr>
            </a:br>
            <a:r>
              <a:rPr lang="en-US" b="1">
                <a:solidFill>
                  <a:schemeClr val="bg1"/>
                </a:solidFill>
                <a:latin typeface="Calibri" panose="020F0502020204030204" pitchFamily="34" charset="0"/>
                <a:ea typeface="ＭＳ Ｐゴシック" pitchFamily="34" charset="-128"/>
                <a:cs typeface="Calibri" panose="020F0502020204030204" pitchFamily="34" charset="0"/>
              </a:rPr>
              <a:t>(EBXRT or </a:t>
            </a:r>
            <a:r>
              <a:rPr lang="en-US" b="1" baseline="30000">
                <a:solidFill>
                  <a:schemeClr val="bg1"/>
                </a:solidFill>
                <a:latin typeface="Calibri" panose="020F0502020204030204" pitchFamily="34" charset="0"/>
                <a:ea typeface="ＭＳ Ｐゴシック" pitchFamily="34" charset="-128"/>
                <a:cs typeface="Calibri" panose="020F0502020204030204" pitchFamily="34" charset="0"/>
              </a:rPr>
              <a:t>177</a:t>
            </a:r>
            <a:r>
              <a:rPr lang="en-US" b="1">
                <a:solidFill>
                  <a:schemeClr val="bg1"/>
                </a:solidFill>
                <a:latin typeface="Calibri" panose="020F0502020204030204" pitchFamily="34" charset="0"/>
                <a:ea typeface="ＭＳ Ｐゴシック" pitchFamily="34" charset="-128"/>
                <a:cs typeface="Calibri" panose="020F0502020204030204" pitchFamily="34" charset="0"/>
              </a:rPr>
              <a:t>Lu-PSMA)</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38" name="Rounded Rectangle 37">
            <a:extLst>
              <a:ext uri="{FF2B5EF4-FFF2-40B4-BE49-F238E27FC236}">
                <a16:creationId xmlns:a16="http://schemas.microsoft.com/office/drawing/2014/main" id="{2E2E11D1-FCC8-4047-B769-55C9832356CD}"/>
              </a:ext>
            </a:extLst>
          </p:cNvPr>
          <p:cNvSpPr/>
          <p:nvPr/>
        </p:nvSpPr>
        <p:spPr>
          <a:xfrm>
            <a:off x="6940243" y="3700203"/>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a:t>
            </a:r>
            <a:r>
              <a:rPr lang="en-US" b="1" err="1">
                <a:solidFill>
                  <a:schemeClr val="bg1"/>
                </a:solidFill>
                <a:latin typeface="Calibri" panose="020F0502020204030204" pitchFamily="34" charset="0"/>
                <a:ea typeface="ＭＳ Ｐゴシック" pitchFamily="34" charset="-128"/>
                <a:cs typeface="Calibri" panose="020F0502020204030204" pitchFamily="34" charset="0"/>
              </a:rPr>
              <a:t>Superscan</a:t>
            </a:r>
            <a:r>
              <a:rPr lang="en-US" b="1">
                <a:solidFill>
                  <a:schemeClr val="bg1"/>
                </a:solidFill>
                <a:latin typeface="Calibri" panose="020F0502020204030204" pitchFamily="34" charset="0"/>
                <a:ea typeface="ＭＳ Ｐゴシック" pitchFamily="34" charset="-128"/>
                <a:cs typeface="Calibri" panose="020F0502020204030204" pitchFamily="34" charset="0"/>
              </a:rPr>
              <a:t>”</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39" name="Rounded Rectangle 38">
            <a:extLst>
              <a:ext uri="{FF2B5EF4-FFF2-40B4-BE49-F238E27FC236}">
                <a16:creationId xmlns:a16="http://schemas.microsoft.com/office/drawing/2014/main" id="{45A4B143-C465-1447-8C0A-7790E0D31D35}"/>
              </a:ext>
            </a:extLst>
          </p:cNvPr>
          <p:cNvSpPr/>
          <p:nvPr/>
        </p:nvSpPr>
        <p:spPr>
          <a:xfrm>
            <a:off x="6940243" y="2995712"/>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Prostate primary in place</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40" name="Rounded Rectangle 39">
            <a:extLst>
              <a:ext uri="{FF2B5EF4-FFF2-40B4-BE49-F238E27FC236}">
                <a16:creationId xmlns:a16="http://schemas.microsoft.com/office/drawing/2014/main" id="{909D714F-3A16-2842-833E-CAC89A799832}"/>
              </a:ext>
            </a:extLst>
          </p:cNvPr>
          <p:cNvSpPr/>
          <p:nvPr/>
        </p:nvSpPr>
        <p:spPr>
          <a:xfrm>
            <a:off x="6091361" y="1340768"/>
            <a:ext cx="4226943" cy="75137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prstClr val="white"/>
                </a:solidFill>
                <a:latin typeface="Calibri" panose="020F0502020204030204" pitchFamily="34" charset="0"/>
                <a:ea typeface="ＭＳ Ｐゴシック" pitchFamily="34" charset="-128"/>
                <a:cs typeface="Calibri" panose="020F0502020204030204" pitchFamily="34" charset="0"/>
              </a:rPr>
              <a:t>Consider docetaxel first</a:t>
            </a:r>
            <a:endParaRPr lang="en-US">
              <a:solidFill>
                <a:prstClr val="white"/>
              </a:solidFill>
              <a:latin typeface="Calibri" panose="020F0502020204030204" pitchFamily="34" charset="0"/>
              <a:ea typeface="ＭＳ Ｐゴシック" pitchFamily="34" charset="-128"/>
              <a:cs typeface="Calibri" panose="020F0502020204030204" pitchFamily="34" charset="0"/>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FCD174B-C31D-EE49-8A8F-C95DCE4A3BB2}"/>
              </a:ext>
            </a:extLst>
          </p:cNvPr>
          <p:cNvSpPr>
            <a:spLocks noGrp="1"/>
          </p:cNvSpPr>
          <p:nvPr>
            <p:ph sz="quarter" idx="12"/>
          </p:nvPr>
        </p:nvSpPr>
        <p:spPr>
          <a:xfrm>
            <a:off x="620184" y="4372469"/>
            <a:ext cx="5259792" cy="1698165"/>
          </a:xfrm>
        </p:spPr>
        <p:txBody>
          <a:bodyPr/>
          <a:lstStyle/>
          <a:p>
            <a:r>
              <a:rPr lang="en-GB" dirty="0"/>
              <a:t>Retrospective single </a:t>
            </a:r>
            <a:r>
              <a:rPr lang="en-GB" dirty="0" err="1"/>
              <a:t>center</a:t>
            </a:r>
            <a:r>
              <a:rPr lang="en-GB" dirty="0"/>
              <a:t> study</a:t>
            </a:r>
          </a:p>
          <a:p>
            <a:r>
              <a:rPr lang="en-GB" dirty="0"/>
              <a:t>28 patients with mCRPC and germline or somatic DNA sequencing data available and treated with </a:t>
            </a:r>
            <a:r>
              <a:rPr lang="en-GB" baseline="30000" dirty="0"/>
              <a:t>223</a:t>
            </a:r>
            <a:r>
              <a:rPr lang="en-GB" dirty="0"/>
              <a:t>Ra</a:t>
            </a:r>
          </a:p>
          <a:p>
            <a:pPr lvl="1"/>
            <a:r>
              <a:rPr lang="en-GB" dirty="0"/>
              <a:t>35.7% had a HRD mutation</a:t>
            </a:r>
          </a:p>
        </p:txBody>
      </p:sp>
      <p:sp>
        <p:nvSpPr>
          <p:cNvPr id="33794" name="Title 1">
            <a:extLst>
              <a:ext uri="{FF2B5EF4-FFF2-40B4-BE49-F238E27FC236}">
                <a16:creationId xmlns:a16="http://schemas.microsoft.com/office/drawing/2014/main" id="{9F8DD770-2025-4C87-9138-049A40CC250F}"/>
              </a:ext>
            </a:extLst>
          </p:cNvPr>
          <p:cNvSpPr>
            <a:spLocks noGrp="1"/>
          </p:cNvSpPr>
          <p:nvPr>
            <p:ph type="title"/>
          </p:nvPr>
        </p:nvSpPr>
        <p:spPr>
          <a:xfrm>
            <a:off x="619200" y="246566"/>
            <a:ext cx="8740800" cy="807285"/>
          </a:xfrm>
        </p:spPr>
        <p:txBody>
          <a:bodyPr/>
          <a:lstStyle/>
          <a:p>
            <a:r>
              <a:rPr lang="en-US" altLang="en-US" dirty="0"/>
              <a:t>DNA repair mutations (HRD) may predict response to radium 223</a:t>
            </a:r>
          </a:p>
        </p:txBody>
      </p:sp>
      <p:sp>
        <p:nvSpPr>
          <p:cNvPr id="4" name="Content Placeholder 3">
            <a:extLst>
              <a:ext uri="{FF2B5EF4-FFF2-40B4-BE49-F238E27FC236}">
                <a16:creationId xmlns:a16="http://schemas.microsoft.com/office/drawing/2014/main" id="{A4D3FE55-F086-BD49-8D3C-D96C9952D6B9}"/>
              </a:ext>
            </a:extLst>
          </p:cNvPr>
          <p:cNvSpPr>
            <a:spLocks noGrp="1"/>
          </p:cNvSpPr>
          <p:nvPr>
            <p:ph sz="quarter" idx="15"/>
          </p:nvPr>
        </p:nvSpPr>
        <p:spPr>
          <a:xfrm>
            <a:off x="620183" y="6309320"/>
            <a:ext cx="10946633" cy="365125"/>
          </a:xfrm>
        </p:spPr>
        <p:txBody>
          <a:bodyPr/>
          <a:lstStyle/>
          <a:p>
            <a:pPr>
              <a:spcBef>
                <a:spcPts val="300"/>
              </a:spcBef>
            </a:pPr>
            <a:r>
              <a:rPr lang="en-US" altLang="en-US" dirty="0" err="1"/>
              <a:t>mCRPC</a:t>
            </a:r>
            <a:r>
              <a:rPr lang="en-US" altLang="en-US" dirty="0"/>
              <a:t>, metastatic castration-resistant prostate cancer; HRD, homologous recombination deficiency; PSA, prostate specific antigen; </a:t>
            </a:r>
            <a:r>
              <a:rPr lang="en-GB" baseline="30000" dirty="0"/>
              <a:t>223</a:t>
            </a:r>
            <a:r>
              <a:rPr lang="en-GB" dirty="0"/>
              <a:t>Ra, radium 223</a:t>
            </a:r>
            <a:endParaRPr lang="en-US" altLang="en-US" dirty="0"/>
          </a:p>
          <a:p>
            <a:pPr>
              <a:spcBef>
                <a:spcPts val="300"/>
              </a:spcBef>
            </a:pPr>
            <a:r>
              <a:rPr lang="en-US" altLang="en-US" dirty="0"/>
              <a:t>Velho PI, et al. Eur Urol. 2019;76:170-6</a:t>
            </a:r>
          </a:p>
        </p:txBody>
      </p:sp>
      <p:sp>
        <p:nvSpPr>
          <p:cNvPr id="33796" name="TextBox 4">
            <a:extLst>
              <a:ext uri="{FF2B5EF4-FFF2-40B4-BE49-F238E27FC236}">
                <a16:creationId xmlns:a16="http://schemas.microsoft.com/office/drawing/2014/main" id="{6A9DFFD8-4950-4E08-9E32-FC2BFDED7D5D}"/>
              </a:ext>
            </a:extLst>
          </p:cNvPr>
          <p:cNvSpPr txBox="1">
            <a:spLocks noChangeArrowheads="1"/>
          </p:cNvSpPr>
          <p:nvPr/>
        </p:nvSpPr>
        <p:spPr bwMode="auto">
          <a:xfrm>
            <a:off x="1192212" y="1367162"/>
            <a:ext cx="4324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None/>
            </a:pPr>
            <a:r>
              <a:rPr lang="en-US" altLang="en-US" sz="1800" b="1" spc="100">
                <a:solidFill>
                  <a:schemeClr val="accent1"/>
                </a:solidFill>
                <a:latin typeface="Calibri" panose="020F0502020204030204" pitchFamily="34" charset="0"/>
                <a:cs typeface="Calibri" panose="020F0502020204030204" pitchFamily="34" charset="0"/>
              </a:rPr>
              <a:t>BEST PSA RESPONSE AT 12 WEEKS</a:t>
            </a:r>
          </a:p>
        </p:txBody>
      </p:sp>
      <p:sp>
        <p:nvSpPr>
          <p:cNvPr id="23" name="TextBox 4">
            <a:extLst>
              <a:ext uri="{FF2B5EF4-FFF2-40B4-BE49-F238E27FC236}">
                <a16:creationId xmlns:a16="http://schemas.microsoft.com/office/drawing/2014/main" id="{36CAEB36-5042-A249-9452-DAE7D37CAA41}"/>
              </a:ext>
            </a:extLst>
          </p:cNvPr>
          <p:cNvSpPr txBox="1">
            <a:spLocks noChangeArrowheads="1"/>
          </p:cNvSpPr>
          <p:nvPr/>
        </p:nvSpPr>
        <p:spPr bwMode="auto">
          <a:xfrm>
            <a:off x="6939420" y="1370264"/>
            <a:ext cx="4324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None/>
            </a:pPr>
            <a:r>
              <a:rPr lang="en-US" altLang="en-US" sz="1800" b="1" spc="100">
                <a:solidFill>
                  <a:schemeClr val="accent1"/>
                </a:solidFill>
                <a:latin typeface="Calibri" panose="020F0502020204030204" pitchFamily="34" charset="0"/>
                <a:cs typeface="Calibri" panose="020F0502020204030204" pitchFamily="34" charset="0"/>
              </a:rPr>
              <a:t>BEST ALKALINE PHOSPHATASE RESPONSE AT 12 WEEKS</a:t>
            </a:r>
          </a:p>
        </p:txBody>
      </p:sp>
      <p:sp>
        <p:nvSpPr>
          <p:cNvPr id="25" name="TextBox 24">
            <a:extLst>
              <a:ext uri="{FF2B5EF4-FFF2-40B4-BE49-F238E27FC236}">
                <a16:creationId xmlns:a16="http://schemas.microsoft.com/office/drawing/2014/main" id="{E5917621-853B-AC4E-A992-D8D216B43057}"/>
              </a:ext>
            </a:extLst>
          </p:cNvPr>
          <p:cNvSpPr txBox="1"/>
          <p:nvPr/>
        </p:nvSpPr>
        <p:spPr>
          <a:xfrm>
            <a:off x="520651" y="1936899"/>
            <a:ext cx="288541"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200%</a:t>
            </a:r>
          </a:p>
        </p:txBody>
      </p:sp>
      <p:cxnSp>
        <p:nvCxnSpPr>
          <p:cNvPr id="26" name="Straight Connector 25">
            <a:extLst>
              <a:ext uri="{FF2B5EF4-FFF2-40B4-BE49-F238E27FC236}">
                <a16:creationId xmlns:a16="http://schemas.microsoft.com/office/drawing/2014/main" id="{F09E574D-8853-E848-A21A-0CA6224D7144}"/>
              </a:ext>
            </a:extLst>
          </p:cNvPr>
          <p:cNvCxnSpPr>
            <a:cxnSpLocks/>
          </p:cNvCxnSpPr>
          <p:nvPr/>
        </p:nvCxnSpPr>
        <p:spPr>
          <a:xfrm>
            <a:off x="902533" y="1904496"/>
            <a:ext cx="0" cy="22066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8BDCEA-3D1C-2042-B942-BF7EC5A8BFF2}"/>
              </a:ext>
            </a:extLst>
          </p:cNvPr>
          <p:cNvCxnSpPr>
            <a:cxnSpLocks/>
          </p:cNvCxnSpPr>
          <p:nvPr/>
        </p:nvCxnSpPr>
        <p:spPr>
          <a:xfrm flipH="1">
            <a:off x="830533" y="199836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B89489F1-0D7D-F24B-A2D5-5AC032DE13CE}"/>
              </a:ext>
            </a:extLst>
          </p:cNvPr>
          <p:cNvSpPr/>
          <p:nvPr/>
        </p:nvSpPr>
        <p:spPr>
          <a:xfrm>
            <a:off x="1991080" y="1993396"/>
            <a:ext cx="130175" cy="16545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8DC39-5C7F-144B-B725-1A4498F6FA93}"/>
              </a:ext>
            </a:extLst>
          </p:cNvPr>
          <p:cNvSpPr txBox="1"/>
          <p:nvPr/>
        </p:nvSpPr>
        <p:spPr>
          <a:xfrm>
            <a:off x="4752036" y="1954191"/>
            <a:ext cx="983924" cy="387798"/>
          </a:xfrm>
          <a:prstGeom prst="rect">
            <a:avLst/>
          </a:prstGeom>
          <a:noFill/>
        </p:spPr>
        <p:txBody>
          <a:bodyPr wrap="none" lIns="0" tIns="0" rIns="0" bIns="0" rtlCol="0">
            <a:spAutoFit/>
          </a:bodyPr>
          <a:lstStyle/>
          <a:p>
            <a:pPr>
              <a:lnSpc>
                <a:spcPct val="90000"/>
              </a:lnSpc>
            </a:pPr>
            <a:r>
              <a:rPr lang="en-GB" sz="1400">
                <a:latin typeface="Calibri" panose="020F0502020204030204" pitchFamily="34" charset="0"/>
                <a:ea typeface="Aileron" charset="0"/>
                <a:cs typeface="Calibri" panose="020F0502020204030204" pitchFamily="34" charset="0"/>
              </a:rPr>
              <a:t>HRD positive</a:t>
            </a:r>
          </a:p>
          <a:p>
            <a:pPr>
              <a:lnSpc>
                <a:spcPct val="90000"/>
              </a:lnSpc>
            </a:pPr>
            <a:r>
              <a:rPr lang="en-GB" sz="1400">
                <a:latin typeface="Calibri" panose="020F0502020204030204" pitchFamily="34" charset="0"/>
                <a:ea typeface="Aileron" charset="0"/>
                <a:cs typeface="Calibri" panose="020F0502020204030204" pitchFamily="34" charset="0"/>
              </a:rPr>
              <a:t>HRD negative</a:t>
            </a:r>
          </a:p>
        </p:txBody>
      </p:sp>
      <p:sp>
        <p:nvSpPr>
          <p:cNvPr id="40" name="Rectangle 39">
            <a:extLst>
              <a:ext uri="{FF2B5EF4-FFF2-40B4-BE49-F238E27FC236}">
                <a16:creationId xmlns:a16="http://schemas.microsoft.com/office/drawing/2014/main" id="{696F677B-AE3D-DD40-AF32-D6E1D01727BB}"/>
              </a:ext>
            </a:extLst>
          </p:cNvPr>
          <p:cNvSpPr/>
          <p:nvPr/>
        </p:nvSpPr>
        <p:spPr>
          <a:xfrm>
            <a:off x="4499737" y="1985278"/>
            <a:ext cx="171450" cy="117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DF027A-C76E-C245-9FA1-5212DEFC07AD}"/>
              </a:ext>
            </a:extLst>
          </p:cNvPr>
          <p:cNvSpPr/>
          <p:nvPr/>
        </p:nvSpPr>
        <p:spPr>
          <a:xfrm>
            <a:off x="4499737" y="2182128"/>
            <a:ext cx="171450" cy="117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4F9ABC1E-B607-234B-950B-2AB3FE8169D5}"/>
              </a:ext>
            </a:extLst>
          </p:cNvPr>
          <p:cNvSpPr txBox="1"/>
          <p:nvPr/>
        </p:nvSpPr>
        <p:spPr>
          <a:xfrm>
            <a:off x="520651" y="2349649"/>
            <a:ext cx="288541"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150%</a:t>
            </a:r>
          </a:p>
        </p:txBody>
      </p:sp>
      <p:cxnSp>
        <p:nvCxnSpPr>
          <p:cNvPr id="99" name="Straight Connector 98">
            <a:extLst>
              <a:ext uri="{FF2B5EF4-FFF2-40B4-BE49-F238E27FC236}">
                <a16:creationId xmlns:a16="http://schemas.microsoft.com/office/drawing/2014/main" id="{C39D8E0E-A1D1-B842-9874-6E3C36FB4225}"/>
              </a:ext>
            </a:extLst>
          </p:cNvPr>
          <p:cNvCxnSpPr>
            <a:cxnSpLocks/>
          </p:cNvCxnSpPr>
          <p:nvPr/>
        </p:nvCxnSpPr>
        <p:spPr>
          <a:xfrm flipH="1">
            <a:off x="830533" y="241111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1DAA8AAA-646A-264D-871F-E66E29E48E1E}"/>
              </a:ext>
            </a:extLst>
          </p:cNvPr>
          <p:cNvSpPr txBox="1"/>
          <p:nvPr/>
        </p:nvSpPr>
        <p:spPr>
          <a:xfrm>
            <a:off x="520651" y="2762399"/>
            <a:ext cx="288541"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101" name="Straight Connector 100">
            <a:extLst>
              <a:ext uri="{FF2B5EF4-FFF2-40B4-BE49-F238E27FC236}">
                <a16:creationId xmlns:a16="http://schemas.microsoft.com/office/drawing/2014/main" id="{ED5D0DA8-9AD3-9549-AC9E-5A08C4C1E16C}"/>
              </a:ext>
            </a:extLst>
          </p:cNvPr>
          <p:cNvCxnSpPr>
            <a:cxnSpLocks/>
          </p:cNvCxnSpPr>
          <p:nvPr/>
        </p:nvCxnSpPr>
        <p:spPr>
          <a:xfrm flipH="1">
            <a:off x="830533" y="282386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049328B1-C73F-7B4B-8701-21FAC9E66B87}"/>
              </a:ext>
            </a:extLst>
          </p:cNvPr>
          <p:cNvSpPr txBox="1"/>
          <p:nvPr/>
        </p:nvSpPr>
        <p:spPr>
          <a:xfrm>
            <a:off x="652097" y="3578374"/>
            <a:ext cx="157095"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103" name="Straight Connector 102">
            <a:extLst>
              <a:ext uri="{FF2B5EF4-FFF2-40B4-BE49-F238E27FC236}">
                <a16:creationId xmlns:a16="http://schemas.microsoft.com/office/drawing/2014/main" id="{8C8E4CEE-5723-2C43-A14E-F0603B8DC001}"/>
              </a:ext>
            </a:extLst>
          </p:cNvPr>
          <p:cNvCxnSpPr>
            <a:cxnSpLocks/>
          </p:cNvCxnSpPr>
          <p:nvPr/>
        </p:nvCxnSpPr>
        <p:spPr>
          <a:xfrm flipH="1">
            <a:off x="830533" y="364618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A80A44C9-3784-F44F-954D-D28E2C6B97D3}"/>
              </a:ext>
            </a:extLst>
          </p:cNvPr>
          <p:cNvSpPr txBox="1"/>
          <p:nvPr/>
        </p:nvSpPr>
        <p:spPr>
          <a:xfrm>
            <a:off x="586374" y="3181499"/>
            <a:ext cx="222818"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106" name="Straight Connector 105">
            <a:extLst>
              <a:ext uri="{FF2B5EF4-FFF2-40B4-BE49-F238E27FC236}">
                <a16:creationId xmlns:a16="http://schemas.microsoft.com/office/drawing/2014/main" id="{BAF90E10-F83B-4F46-91D9-58D6180D51E6}"/>
              </a:ext>
            </a:extLst>
          </p:cNvPr>
          <p:cNvCxnSpPr>
            <a:cxnSpLocks/>
          </p:cNvCxnSpPr>
          <p:nvPr/>
        </p:nvCxnSpPr>
        <p:spPr>
          <a:xfrm flipH="1">
            <a:off x="830533" y="324296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4C4D7A87-5462-D549-A219-8ACB2643513B}"/>
              </a:ext>
            </a:extLst>
          </p:cNvPr>
          <p:cNvSpPr txBox="1"/>
          <p:nvPr/>
        </p:nvSpPr>
        <p:spPr>
          <a:xfrm>
            <a:off x="1950429" y="1844824"/>
            <a:ext cx="203582" cy="131896"/>
          </a:xfrm>
          <a:prstGeom prst="rect">
            <a:avLst/>
          </a:prstGeom>
          <a:noFill/>
        </p:spPr>
        <p:txBody>
          <a:bodyPr wrap="none" lIns="0" tIns="0" rIns="0" bIns="0" rtlCol="0">
            <a:spAutoFit/>
          </a:bodyPr>
          <a:lstStyle/>
          <a:p>
            <a:pPr algn="ctr">
              <a:lnSpc>
                <a:spcPct val="50000"/>
              </a:lnSpc>
            </a:pPr>
            <a:r>
              <a:rPr lang="en-GB" sz="1000">
                <a:latin typeface="Calibri" panose="020F0502020204030204" pitchFamily="34" charset="0"/>
                <a:ea typeface="Aileron" charset="0"/>
                <a:cs typeface="Calibri" panose="020F0502020204030204" pitchFamily="34" charset="0"/>
              </a:rPr>
              <a:t>*</a:t>
            </a:r>
            <a:br>
              <a:rPr lang="en-GB" sz="1000">
                <a:latin typeface="Calibri" panose="020F0502020204030204" pitchFamily="34" charset="0"/>
                <a:ea typeface="Aileron" charset="0"/>
                <a:cs typeface="Calibri" panose="020F0502020204030204" pitchFamily="34" charset="0"/>
              </a:rPr>
            </a:br>
            <a:r>
              <a:rPr lang="en-GB" sz="600">
                <a:latin typeface="Calibri" panose="020F0502020204030204" pitchFamily="34" charset="0"/>
                <a:ea typeface="Aileron" charset="0"/>
                <a:cs typeface="Calibri" panose="020F0502020204030204" pitchFamily="34" charset="0"/>
              </a:rPr>
              <a:t>FANCL</a:t>
            </a:r>
          </a:p>
        </p:txBody>
      </p:sp>
      <p:sp>
        <p:nvSpPr>
          <p:cNvPr id="109" name="TextBox 108">
            <a:extLst>
              <a:ext uri="{FF2B5EF4-FFF2-40B4-BE49-F238E27FC236}">
                <a16:creationId xmlns:a16="http://schemas.microsoft.com/office/drawing/2014/main" id="{70EDFBE7-8563-C94C-AAFE-5F11DEEEF24B}"/>
              </a:ext>
            </a:extLst>
          </p:cNvPr>
          <p:cNvSpPr txBox="1"/>
          <p:nvPr/>
        </p:nvSpPr>
        <p:spPr>
          <a:xfrm>
            <a:off x="998227" y="1886099"/>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10" name="Rectangle 109">
            <a:extLst>
              <a:ext uri="{FF2B5EF4-FFF2-40B4-BE49-F238E27FC236}">
                <a16:creationId xmlns:a16="http://schemas.microsoft.com/office/drawing/2014/main" id="{0FE9DB31-24CD-3B4A-B8DA-FA07E34541EC}"/>
              </a:ext>
            </a:extLst>
          </p:cNvPr>
          <p:cNvSpPr/>
          <p:nvPr/>
        </p:nvSpPr>
        <p:spPr>
          <a:xfrm>
            <a:off x="965200" y="1993396"/>
            <a:ext cx="130175" cy="1654583"/>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FCAFEF9E-D4EF-3B43-A504-FBC81A89E155}"/>
              </a:ext>
            </a:extLst>
          </p:cNvPr>
          <p:cNvSpPr txBox="1"/>
          <p:nvPr/>
        </p:nvSpPr>
        <p:spPr>
          <a:xfrm>
            <a:off x="1160152" y="1886099"/>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12" name="Rectangle 111">
            <a:extLst>
              <a:ext uri="{FF2B5EF4-FFF2-40B4-BE49-F238E27FC236}">
                <a16:creationId xmlns:a16="http://schemas.microsoft.com/office/drawing/2014/main" id="{492EE95F-8078-3C42-8C04-4B9956C6C480}"/>
              </a:ext>
            </a:extLst>
          </p:cNvPr>
          <p:cNvSpPr/>
          <p:nvPr/>
        </p:nvSpPr>
        <p:spPr>
          <a:xfrm>
            <a:off x="1136180" y="1993396"/>
            <a:ext cx="130175" cy="1654583"/>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8EC46DD1-547A-3044-A8D2-F176649A5D49}"/>
              </a:ext>
            </a:extLst>
          </p:cNvPr>
          <p:cNvSpPr txBox="1"/>
          <p:nvPr/>
        </p:nvSpPr>
        <p:spPr>
          <a:xfrm>
            <a:off x="1334777" y="1886099"/>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14" name="Rectangle 113">
            <a:extLst>
              <a:ext uri="{FF2B5EF4-FFF2-40B4-BE49-F238E27FC236}">
                <a16:creationId xmlns:a16="http://schemas.microsoft.com/office/drawing/2014/main" id="{7E975FEC-44BA-844A-89CE-B4306DE26977}"/>
              </a:ext>
            </a:extLst>
          </p:cNvPr>
          <p:cNvSpPr/>
          <p:nvPr/>
        </p:nvSpPr>
        <p:spPr>
          <a:xfrm>
            <a:off x="1307160" y="1993396"/>
            <a:ext cx="130175" cy="1654583"/>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0A34BB1A-6AF0-EF4B-88F6-5E49CF598FF3}"/>
              </a:ext>
            </a:extLst>
          </p:cNvPr>
          <p:cNvSpPr/>
          <p:nvPr/>
        </p:nvSpPr>
        <p:spPr>
          <a:xfrm>
            <a:off x="1478140" y="1993396"/>
            <a:ext cx="130175" cy="16545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2FC2C4FE-188E-7A4D-8374-54E5C7EE4AF1}"/>
              </a:ext>
            </a:extLst>
          </p:cNvPr>
          <p:cNvSpPr txBox="1"/>
          <p:nvPr/>
        </p:nvSpPr>
        <p:spPr>
          <a:xfrm>
            <a:off x="1439316" y="1844824"/>
            <a:ext cx="190758" cy="131896"/>
          </a:xfrm>
          <a:prstGeom prst="rect">
            <a:avLst/>
          </a:prstGeom>
          <a:noFill/>
        </p:spPr>
        <p:txBody>
          <a:bodyPr wrap="none" lIns="0" tIns="0" rIns="0" bIns="0" rtlCol="0">
            <a:spAutoFit/>
          </a:bodyPr>
          <a:lstStyle/>
          <a:p>
            <a:pPr algn="ctr">
              <a:lnSpc>
                <a:spcPct val="50000"/>
              </a:lnSpc>
            </a:pPr>
            <a:r>
              <a:rPr lang="en-GB" sz="1000">
                <a:latin typeface="Calibri" panose="020F0502020204030204" pitchFamily="34" charset="0"/>
                <a:ea typeface="Aileron" charset="0"/>
                <a:cs typeface="Calibri" panose="020F0502020204030204" pitchFamily="34" charset="0"/>
              </a:rPr>
              <a:t>*</a:t>
            </a:r>
            <a:br>
              <a:rPr lang="en-GB" sz="1000">
                <a:latin typeface="Calibri" panose="020F0502020204030204" pitchFamily="34" charset="0"/>
                <a:ea typeface="Aileron" charset="0"/>
                <a:cs typeface="Calibri" panose="020F0502020204030204" pitchFamily="34" charset="0"/>
              </a:rPr>
            </a:br>
            <a:r>
              <a:rPr lang="en-GB" sz="600">
                <a:latin typeface="Calibri" panose="020F0502020204030204" pitchFamily="34" charset="0"/>
                <a:ea typeface="Aileron" charset="0"/>
                <a:cs typeface="Calibri" panose="020F0502020204030204" pitchFamily="34" charset="0"/>
              </a:rPr>
              <a:t>FANCI</a:t>
            </a:r>
          </a:p>
        </p:txBody>
      </p:sp>
      <p:sp>
        <p:nvSpPr>
          <p:cNvPr id="117" name="TextBox 116">
            <a:extLst>
              <a:ext uri="{FF2B5EF4-FFF2-40B4-BE49-F238E27FC236}">
                <a16:creationId xmlns:a16="http://schemas.microsoft.com/office/drawing/2014/main" id="{C9D08F1D-9737-8F42-BEE7-FEF5C87DB52D}"/>
              </a:ext>
            </a:extLst>
          </p:cNvPr>
          <p:cNvSpPr txBox="1"/>
          <p:nvPr/>
        </p:nvSpPr>
        <p:spPr>
          <a:xfrm>
            <a:off x="1677677" y="1886099"/>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18" name="Rectangle 117">
            <a:extLst>
              <a:ext uri="{FF2B5EF4-FFF2-40B4-BE49-F238E27FC236}">
                <a16:creationId xmlns:a16="http://schemas.microsoft.com/office/drawing/2014/main" id="{EB226D7C-D9EB-DC40-8B73-96F39F6D514C}"/>
              </a:ext>
            </a:extLst>
          </p:cNvPr>
          <p:cNvSpPr/>
          <p:nvPr/>
        </p:nvSpPr>
        <p:spPr>
          <a:xfrm>
            <a:off x="1649120" y="1993396"/>
            <a:ext cx="130175" cy="1654583"/>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8EB44D0E-22C4-2843-A6FC-80C9110747B8}"/>
              </a:ext>
            </a:extLst>
          </p:cNvPr>
          <p:cNvSpPr/>
          <p:nvPr/>
        </p:nvSpPr>
        <p:spPr>
          <a:xfrm>
            <a:off x="1820100" y="1993396"/>
            <a:ext cx="130175" cy="16545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1552D1A5-CE59-894A-9D88-E8368175A6F4}"/>
              </a:ext>
            </a:extLst>
          </p:cNvPr>
          <p:cNvSpPr txBox="1"/>
          <p:nvPr/>
        </p:nvSpPr>
        <p:spPr>
          <a:xfrm>
            <a:off x="1812703" y="1844824"/>
            <a:ext cx="123432" cy="131896"/>
          </a:xfrm>
          <a:prstGeom prst="rect">
            <a:avLst/>
          </a:prstGeom>
          <a:noFill/>
        </p:spPr>
        <p:txBody>
          <a:bodyPr wrap="none" lIns="0" tIns="0" rIns="0" bIns="0" rtlCol="0">
            <a:spAutoFit/>
          </a:bodyPr>
          <a:lstStyle/>
          <a:p>
            <a:pPr algn="ctr">
              <a:lnSpc>
                <a:spcPct val="50000"/>
              </a:lnSpc>
            </a:pPr>
            <a:r>
              <a:rPr lang="en-GB" sz="1000">
                <a:latin typeface="Calibri" panose="020F0502020204030204" pitchFamily="34" charset="0"/>
                <a:ea typeface="Aileron" charset="0"/>
                <a:cs typeface="Calibri" panose="020F0502020204030204" pitchFamily="34" charset="0"/>
              </a:rPr>
              <a:t>*</a:t>
            </a:r>
            <a:br>
              <a:rPr lang="en-GB" sz="1000">
                <a:latin typeface="Calibri" panose="020F0502020204030204" pitchFamily="34" charset="0"/>
                <a:ea typeface="Aileron" charset="0"/>
                <a:cs typeface="Calibri" panose="020F0502020204030204" pitchFamily="34" charset="0"/>
              </a:rPr>
            </a:br>
            <a:r>
              <a:rPr lang="en-GB" sz="600">
                <a:latin typeface="Calibri" panose="020F0502020204030204" pitchFamily="34" charset="0"/>
                <a:ea typeface="Aileron" charset="0"/>
                <a:cs typeface="Calibri" panose="020F0502020204030204" pitchFamily="34" charset="0"/>
              </a:rPr>
              <a:t>ATR</a:t>
            </a:r>
          </a:p>
        </p:txBody>
      </p:sp>
      <p:sp>
        <p:nvSpPr>
          <p:cNvPr id="121" name="TextBox 120">
            <a:extLst>
              <a:ext uri="{FF2B5EF4-FFF2-40B4-BE49-F238E27FC236}">
                <a16:creationId xmlns:a16="http://schemas.microsoft.com/office/drawing/2014/main" id="{A4D66BDA-8A0A-E440-B13A-D709B99AB77E}"/>
              </a:ext>
            </a:extLst>
          </p:cNvPr>
          <p:cNvSpPr txBox="1"/>
          <p:nvPr/>
        </p:nvSpPr>
        <p:spPr>
          <a:xfrm>
            <a:off x="2185677" y="1886099"/>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22" name="Rectangle 121">
            <a:extLst>
              <a:ext uri="{FF2B5EF4-FFF2-40B4-BE49-F238E27FC236}">
                <a16:creationId xmlns:a16="http://schemas.microsoft.com/office/drawing/2014/main" id="{1536B850-6284-6F4E-A908-D4859C92E486}"/>
              </a:ext>
            </a:extLst>
          </p:cNvPr>
          <p:cNvSpPr/>
          <p:nvPr/>
        </p:nvSpPr>
        <p:spPr>
          <a:xfrm>
            <a:off x="2162060" y="1993396"/>
            <a:ext cx="130175" cy="1654583"/>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6293C583-E210-834E-BFAA-E12076363A43}"/>
              </a:ext>
            </a:extLst>
          </p:cNvPr>
          <p:cNvSpPr/>
          <p:nvPr/>
        </p:nvSpPr>
        <p:spPr>
          <a:xfrm>
            <a:off x="2333040" y="2015622"/>
            <a:ext cx="130175" cy="1632358"/>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80AB850-AEEB-504D-BE21-1D2BDA29D7B7}"/>
              </a:ext>
            </a:extLst>
          </p:cNvPr>
          <p:cNvSpPr/>
          <p:nvPr/>
        </p:nvSpPr>
        <p:spPr>
          <a:xfrm>
            <a:off x="2504020" y="2174370"/>
            <a:ext cx="130175" cy="1473609"/>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0DA75F8-BC03-3749-9246-7D07CD5FE8CF}"/>
              </a:ext>
            </a:extLst>
          </p:cNvPr>
          <p:cNvSpPr/>
          <p:nvPr/>
        </p:nvSpPr>
        <p:spPr>
          <a:xfrm>
            <a:off x="2675000" y="2333121"/>
            <a:ext cx="130175" cy="1314858"/>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A2E55632-8562-BD48-A4C9-0F7F840D8862}"/>
              </a:ext>
            </a:extLst>
          </p:cNvPr>
          <p:cNvSpPr/>
          <p:nvPr/>
        </p:nvSpPr>
        <p:spPr>
          <a:xfrm>
            <a:off x="2845980" y="2447421"/>
            <a:ext cx="130175" cy="12005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56A53981-EBBD-8941-8B1D-E800CE95629B}"/>
              </a:ext>
            </a:extLst>
          </p:cNvPr>
          <p:cNvSpPr txBox="1"/>
          <p:nvPr/>
        </p:nvSpPr>
        <p:spPr>
          <a:xfrm>
            <a:off x="2805276" y="2378224"/>
            <a:ext cx="208391"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BRCA2</a:t>
            </a:r>
          </a:p>
        </p:txBody>
      </p:sp>
      <p:sp>
        <p:nvSpPr>
          <p:cNvPr id="129" name="Rectangle 128">
            <a:extLst>
              <a:ext uri="{FF2B5EF4-FFF2-40B4-BE49-F238E27FC236}">
                <a16:creationId xmlns:a16="http://schemas.microsoft.com/office/drawing/2014/main" id="{994CF1A2-9963-3947-B955-890C92CA5322}"/>
              </a:ext>
            </a:extLst>
          </p:cNvPr>
          <p:cNvSpPr/>
          <p:nvPr/>
        </p:nvSpPr>
        <p:spPr>
          <a:xfrm>
            <a:off x="3016960" y="2869695"/>
            <a:ext cx="130175" cy="778283"/>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6372FDC5-54BE-4347-8DD4-EB79235A023C}"/>
              </a:ext>
            </a:extLst>
          </p:cNvPr>
          <p:cNvSpPr/>
          <p:nvPr/>
        </p:nvSpPr>
        <p:spPr>
          <a:xfrm>
            <a:off x="3187940" y="3069721"/>
            <a:ext cx="130175" cy="578257"/>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2DF525BB-2B03-2D40-BB82-DBCAB1C488E1}"/>
              </a:ext>
            </a:extLst>
          </p:cNvPr>
          <p:cNvSpPr/>
          <p:nvPr/>
        </p:nvSpPr>
        <p:spPr>
          <a:xfrm>
            <a:off x="3358920" y="3237995"/>
            <a:ext cx="130175" cy="4099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F6A3C46D-EE80-9A43-A01C-732EF1F45F4B}"/>
              </a:ext>
            </a:extLst>
          </p:cNvPr>
          <p:cNvSpPr txBox="1"/>
          <p:nvPr/>
        </p:nvSpPr>
        <p:spPr>
          <a:xfrm>
            <a:off x="3343733" y="3168799"/>
            <a:ext cx="147476"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ATM</a:t>
            </a:r>
          </a:p>
        </p:txBody>
      </p:sp>
      <p:sp>
        <p:nvSpPr>
          <p:cNvPr id="133" name="Rectangle 132">
            <a:extLst>
              <a:ext uri="{FF2B5EF4-FFF2-40B4-BE49-F238E27FC236}">
                <a16:creationId xmlns:a16="http://schemas.microsoft.com/office/drawing/2014/main" id="{A8AA256C-2D12-1041-BA14-A69B9AB638CE}"/>
              </a:ext>
            </a:extLst>
          </p:cNvPr>
          <p:cNvSpPr/>
          <p:nvPr/>
        </p:nvSpPr>
        <p:spPr>
          <a:xfrm>
            <a:off x="3700880" y="3304671"/>
            <a:ext cx="130175" cy="343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2EE3B704-D038-7E4A-BDE4-96315BB3F0A0}"/>
              </a:ext>
            </a:extLst>
          </p:cNvPr>
          <p:cNvSpPr txBox="1"/>
          <p:nvPr/>
        </p:nvSpPr>
        <p:spPr>
          <a:xfrm>
            <a:off x="3656176" y="3235474"/>
            <a:ext cx="208391"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BRCA2</a:t>
            </a:r>
          </a:p>
        </p:txBody>
      </p:sp>
      <p:sp>
        <p:nvSpPr>
          <p:cNvPr id="135" name="Rectangle 134">
            <a:extLst>
              <a:ext uri="{FF2B5EF4-FFF2-40B4-BE49-F238E27FC236}">
                <a16:creationId xmlns:a16="http://schemas.microsoft.com/office/drawing/2014/main" id="{18E6E817-F0D0-7047-B91D-519B8A5C87D3}"/>
              </a:ext>
            </a:extLst>
          </p:cNvPr>
          <p:cNvSpPr/>
          <p:nvPr/>
        </p:nvSpPr>
        <p:spPr>
          <a:xfrm>
            <a:off x="3529900" y="3295146"/>
            <a:ext cx="130175" cy="352832"/>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944BA549-FF7F-3240-A204-2CC65BEDEC02}"/>
              </a:ext>
            </a:extLst>
          </p:cNvPr>
          <p:cNvCxnSpPr>
            <a:cxnSpLocks/>
          </p:cNvCxnSpPr>
          <p:nvPr/>
        </p:nvCxnSpPr>
        <p:spPr>
          <a:xfrm flipH="1">
            <a:off x="830533" y="404941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52F5325C-F31D-9B4A-895C-268B1B3ACFFD}"/>
              </a:ext>
            </a:extLst>
          </p:cNvPr>
          <p:cNvSpPr txBox="1"/>
          <p:nvPr/>
        </p:nvSpPr>
        <p:spPr>
          <a:xfrm>
            <a:off x="522254" y="3987949"/>
            <a:ext cx="286938"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sp>
        <p:nvSpPr>
          <p:cNvPr id="143" name="Rectangle 142">
            <a:extLst>
              <a:ext uri="{FF2B5EF4-FFF2-40B4-BE49-F238E27FC236}">
                <a16:creationId xmlns:a16="http://schemas.microsoft.com/office/drawing/2014/main" id="{FE0266ED-D376-CB48-A994-18842E8B340D}"/>
              </a:ext>
            </a:extLst>
          </p:cNvPr>
          <p:cNvSpPr/>
          <p:nvPr/>
        </p:nvSpPr>
        <p:spPr>
          <a:xfrm>
            <a:off x="4897740" y="3650746"/>
            <a:ext cx="130175" cy="142875"/>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ACE64B68-825A-D944-9B75-794534241424}"/>
              </a:ext>
            </a:extLst>
          </p:cNvPr>
          <p:cNvSpPr/>
          <p:nvPr/>
        </p:nvSpPr>
        <p:spPr>
          <a:xfrm>
            <a:off x="5410680" y="3650746"/>
            <a:ext cx="130175" cy="317500"/>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9F5B6EFE-B824-4F4C-97F7-FCD7565A2997}"/>
              </a:ext>
            </a:extLst>
          </p:cNvPr>
          <p:cNvSpPr/>
          <p:nvPr/>
        </p:nvSpPr>
        <p:spPr>
          <a:xfrm>
            <a:off x="5581650" y="3650746"/>
            <a:ext cx="130175" cy="349250"/>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8D6CF3DF-1669-7A47-8CD7-65D075EAF347}"/>
              </a:ext>
            </a:extLst>
          </p:cNvPr>
          <p:cNvSpPr/>
          <p:nvPr/>
        </p:nvSpPr>
        <p:spPr>
          <a:xfrm>
            <a:off x="5239700" y="3650746"/>
            <a:ext cx="130175" cy="2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4CEEC0B1-9829-CC4E-A3D9-AFD496947C4D}"/>
              </a:ext>
            </a:extLst>
          </p:cNvPr>
          <p:cNvSpPr/>
          <p:nvPr/>
        </p:nvSpPr>
        <p:spPr>
          <a:xfrm>
            <a:off x="5068720" y="3650746"/>
            <a:ext cx="130175" cy="212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D4AA6A7F-991A-A840-945C-AE6B9F1EABF0}"/>
              </a:ext>
            </a:extLst>
          </p:cNvPr>
          <p:cNvSpPr txBox="1"/>
          <p:nvPr/>
        </p:nvSpPr>
        <p:spPr>
          <a:xfrm>
            <a:off x="5011901" y="3578374"/>
            <a:ext cx="208391"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BRCA2</a:t>
            </a:r>
          </a:p>
        </p:txBody>
      </p:sp>
      <p:sp>
        <p:nvSpPr>
          <p:cNvPr id="149" name="TextBox 148">
            <a:extLst>
              <a:ext uri="{FF2B5EF4-FFF2-40B4-BE49-F238E27FC236}">
                <a16:creationId xmlns:a16="http://schemas.microsoft.com/office/drawing/2014/main" id="{D5CCAD7C-54F7-EA44-8B37-A07E0A8A98F4}"/>
              </a:ext>
            </a:extLst>
          </p:cNvPr>
          <p:cNvSpPr txBox="1"/>
          <p:nvPr/>
        </p:nvSpPr>
        <p:spPr>
          <a:xfrm>
            <a:off x="5230237" y="3578374"/>
            <a:ext cx="197170"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PALB2</a:t>
            </a:r>
          </a:p>
        </p:txBody>
      </p:sp>
      <p:sp>
        <p:nvSpPr>
          <p:cNvPr id="150" name="Rectangle 149">
            <a:extLst>
              <a:ext uri="{FF2B5EF4-FFF2-40B4-BE49-F238E27FC236}">
                <a16:creationId xmlns:a16="http://schemas.microsoft.com/office/drawing/2014/main" id="{61A74C8A-43A0-9741-A30D-1021A9748479}"/>
              </a:ext>
            </a:extLst>
          </p:cNvPr>
          <p:cNvSpPr/>
          <p:nvPr/>
        </p:nvSpPr>
        <p:spPr>
          <a:xfrm>
            <a:off x="3871860" y="3371345"/>
            <a:ext cx="130175" cy="2766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7BE1738C-F192-704D-A763-99A24ABD43B8}"/>
              </a:ext>
            </a:extLst>
          </p:cNvPr>
          <p:cNvSpPr txBox="1"/>
          <p:nvPr/>
        </p:nvSpPr>
        <p:spPr>
          <a:xfrm>
            <a:off x="3822015" y="3305324"/>
            <a:ext cx="219612"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FANCG</a:t>
            </a:r>
          </a:p>
        </p:txBody>
      </p:sp>
      <p:sp>
        <p:nvSpPr>
          <p:cNvPr id="152" name="Rectangle 151">
            <a:extLst>
              <a:ext uri="{FF2B5EF4-FFF2-40B4-BE49-F238E27FC236}">
                <a16:creationId xmlns:a16="http://schemas.microsoft.com/office/drawing/2014/main" id="{19705BB4-859B-FA45-B07C-8948C35D75FD}"/>
              </a:ext>
            </a:extLst>
          </p:cNvPr>
          <p:cNvSpPr/>
          <p:nvPr/>
        </p:nvSpPr>
        <p:spPr>
          <a:xfrm>
            <a:off x="4042840" y="3412620"/>
            <a:ext cx="130175" cy="235357"/>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2295BAB2-7856-4A4B-ABCD-228733DA5FF5}"/>
              </a:ext>
            </a:extLst>
          </p:cNvPr>
          <p:cNvSpPr/>
          <p:nvPr/>
        </p:nvSpPr>
        <p:spPr>
          <a:xfrm>
            <a:off x="4213820" y="3536446"/>
            <a:ext cx="130175" cy="111531"/>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2C951281-F94A-2C4E-8C9A-95A6567F2DF1}"/>
              </a:ext>
            </a:extLst>
          </p:cNvPr>
          <p:cNvSpPr/>
          <p:nvPr/>
        </p:nvSpPr>
        <p:spPr>
          <a:xfrm>
            <a:off x="4384800" y="3552321"/>
            <a:ext cx="130175" cy="95656"/>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C480806B-8D6D-0141-B0DD-81897BE75102}"/>
              </a:ext>
            </a:extLst>
          </p:cNvPr>
          <p:cNvSpPr/>
          <p:nvPr/>
        </p:nvSpPr>
        <p:spPr>
          <a:xfrm>
            <a:off x="4555780" y="3565021"/>
            <a:ext cx="130175" cy="829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25443666-FBF9-BB41-9CE6-FE20CCF51B97}"/>
              </a:ext>
            </a:extLst>
          </p:cNvPr>
          <p:cNvSpPr txBox="1"/>
          <p:nvPr/>
        </p:nvSpPr>
        <p:spPr>
          <a:xfrm>
            <a:off x="4511855" y="3492649"/>
            <a:ext cx="205185"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CHEK2</a:t>
            </a:r>
          </a:p>
        </p:txBody>
      </p:sp>
      <p:sp>
        <p:nvSpPr>
          <p:cNvPr id="157" name="Rectangle 156">
            <a:extLst>
              <a:ext uri="{FF2B5EF4-FFF2-40B4-BE49-F238E27FC236}">
                <a16:creationId xmlns:a16="http://schemas.microsoft.com/office/drawing/2014/main" id="{29F19212-F9DA-3540-94F0-4EFCC43DB3E7}"/>
              </a:ext>
            </a:extLst>
          </p:cNvPr>
          <p:cNvSpPr/>
          <p:nvPr/>
        </p:nvSpPr>
        <p:spPr>
          <a:xfrm>
            <a:off x="4726760" y="3602257"/>
            <a:ext cx="130175" cy="45719"/>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F02D1DA3-1846-4D44-812D-E19EC0C9F704}"/>
              </a:ext>
            </a:extLst>
          </p:cNvPr>
          <p:cNvCxnSpPr>
            <a:cxnSpLocks/>
          </p:cNvCxnSpPr>
          <p:nvPr/>
        </p:nvCxnSpPr>
        <p:spPr>
          <a:xfrm flipH="1">
            <a:off x="897580" y="3646189"/>
            <a:ext cx="48809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063187FF-C7F2-4D42-9930-B8B536A8444F}"/>
              </a:ext>
            </a:extLst>
          </p:cNvPr>
          <p:cNvSpPr txBox="1"/>
          <p:nvPr/>
        </p:nvSpPr>
        <p:spPr>
          <a:xfrm>
            <a:off x="6308976" y="2319571"/>
            <a:ext cx="288541"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159" name="Straight Connector 158">
            <a:extLst>
              <a:ext uri="{FF2B5EF4-FFF2-40B4-BE49-F238E27FC236}">
                <a16:creationId xmlns:a16="http://schemas.microsoft.com/office/drawing/2014/main" id="{2BDD0DFE-A841-1C4A-AC10-D89B088180E3}"/>
              </a:ext>
            </a:extLst>
          </p:cNvPr>
          <p:cNvCxnSpPr>
            <a:cxnSpLocks/>
          </p:cNvCxnSpPr>
          <p:nvPr/>
        </p:nvCxnSpPr>
        <p:spPr>
          <a:xfrm>
            <a:off x="6690858" y="2287168"/>
            <a:ext cx="0" cy="31230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171C3C4C-580A-AD4F-A9C6-5E7D14F83132}"/>
              </a:ext>
            </a:extLst>
          </p:cNvPr>
          <p:cNvCxnSpPr>
            <a:cxnSpLocks/>
          </p:cNvCxnSpPr>
          <p:nvPr/>
        </p:nvCxnSpPr>
        <p:spPr>
          <a:xfrm flipH="1">
            <a:off x="6618858" y="238103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1" name="Rectangle 160">
            <a:extLst>
              <a:ext uri="{FF2B5EF4-FFF2-40B4-BE49-F238E27FC236}">
                <a16:creationId xmlns:a16="http://schemas.microsoft.com/office/drawing/2014/main" id="{512C38F3-D772-4B45-842D-8CB4A9A94575}"/>
              </a:ext>
            </a:extLst>
          </p:cNvPr>
          <p:cNvSpPr/>
          <p:nvPr/>
        </p:nvSpPr>
        <p:spPr>
          <a:xfrm>
            <a:off x="7779405" y="4033419"/>
            <a:ext cx="130175" cy="18298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id="{B9CE5E7C-C653-D545-90C4-5FDED2AA8179}"/>
              </a:ext>
            </a:extLst>
          </p:cNvPr>
          <p:cNvSpPr txBox="1"/>
          <p:nvPr/>
        </p:nvSpPr>
        <p:spPr>
          <a:xfrm>
            <a:off x="10540361" y="2336863"/>
            <a:ext cx="983924" cy="387798"/>
          </a:xfrm>
          <a:prstGeom prst="rect">
            <a:avLst/>
          </a:prstGeom>
          <a:noFill/>
        </p:spPr>
        <p:txBody>
          <a:bodyPr wrap="none" lIns="0" tIns="0" rIns="0" bIns="0" rtlCol="0">
            <a:spAutoFit/>
          </a:bodyPr>
          <a:lstStyle/>
          <a:p>
            <a:pPr>
              <a:lnSpc>
                <a:spcPct val="90000"/>
              </a:lnSpc>
            </a:pPr>
            <a:r>
              <a:rPr lang="en-GB" sz="1400">
                <a:latin typeface="Calibri" panose="020F0502020204030204" pitchFamily="34" charset="0"/>
                <a:ea typeface="Aileron" charset="0"/>
                <a:cs typeface="Calibri" panose="020F0502020204030204" pitchFamily="34" charset="0"/>
              </a:rPr>
              <a:t>HRD positive</a:t>
            </a:r>
          </a:p>
          <a:p>
            <a:pPr>
              <a:lnSpc>
                <a:spcPct val="90000"/>
              </a:lnSpc>
            </a:pPr>
            <a:r>
              <a:rPr lang="en-GB" sz="1400">
                <a:latin typeface="Calibri" panose="020F0502020204030204" pitchFamily="34" charset="0"/>
                <a:ea typeface="Aileron" charset="0"/>
                <a:cs typeface="Calibri" panose="020F0502020204030204" pitchFamily="34" charset="0"/>
              </a:rPr>
              <a:t>HRD negative</a:t>
            </a:r>
          </a:p>
        </p:txBody>
      </p:sp>
      <p:sp>
        <p:nvSpPr>
          <p:cNvPr id="163" name="Rectangle 162">
            <a:extLst>
              <a:ext uri="{FF2B5EF4-FFF2-40B4-BE49-F238E27FC236}">
                <a16:creationId xmlns:a16="http://schemas.microsoft.com/office/drawing/2014/main" id="{DD450233-1C4B-8644-AC61-104423F7F4B3}"/>
              </a:ext>
            </a:extLst>
          </p:cNvPr>
          <p:cNvSpPr/>
          <p:nvPr/>
        </p:nvSpPr>
        <p:spPr>
          <a:xfrm>
            <a:off x="10288062" y="2367950"/>
            <a:ext cx="171450" cy="117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0321D7EF-6595-AC47-9359-9F1F4A2B3F01}"/>
              </a:ext>
            </a:extLst>
          </p:cNvPr>
          <p:cNvSpPr/>
          <p:nvPr/>
        </p:nvSpPr>
        <p:spPr>
          <a:xfrm>
            <a:off x="10288062" y="2564800"/>
            <a:ext cx="171450" cy="117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567F44B1-AAED-B740-A637-378E49ADF5D0}"/>
              </a:ext>
            </a:extLst>
          </p:cNvPr>
          <p:cNvSpPr txBox="1"/>
          <p:nvPr/>
        </p:nvSpPr>
        <p:spPr>
          <a:xfrm>
            <a:off x="6374699" y="2643421"/>
            <a:ext cx="222818"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80%</a:t>
            </a:r>
          </a:p>
        </p:txBody>
      </p:sp>
      <p:cxnSp>
        <p:nvCxnSpPr>
          <p:cNvPr id="166" name="Straight Connector 165">
            <a:extLst>
              <a:ext uri="{FF2B5EF4-FFF2-40B4-BE49-F238E27FC236}">
                <a16:creationId xmlns:a16="http://schemas.microsoft.com/office/drawing/2014/main" id="{FACCF519-21F8-3445-8568-A8022CA33D4F}"/>
              </a:ext>
            </a:extLst>
          </p:cNvPr>
          <p:cNvCxnSpPr>
            <a:cxnSpLocks/>
          </p:cNvCxnSpPr>
          <p:nvPr/>
        </p:nvCxnSpPr>
        <p:spPr>
          <a:xfrm flipH="1">
            <a:off x="6618858" y="270488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TextBox 166">
            <a:extLst>
              <a:ext uri="{FF2B5EF4-FFF2-40B4-BE49-F238E27FC236}">
                <a16:creationId xmlns:a16="http://schemas.microsoft.com/office/drawing/2014/main" id="{0C4550F4-C2FB-3641-B08A-87F25A0725D9}"/>
              </a:ext>
            </a:extLst>
          </p:cNvPr>
          <p:cNvSpPr txBox="1"/>
          <p:nvPr/>
        </p:nvSpPr>
        <p:spPr>
          <a:xfrm>
            <a:off x="6374699" y="3306996"/>
            <a:ext cx="222818"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cxnSp>
        <p:nvCxnSpPr>
          <p:cNvPr id="168" name="Straight Connector 167">
            <a:extLst>
              <a:ext uri="{FF2B5EF4-FFF2-40B4-BE49-F238E27FC236}">
                <a16:creationId xmlns:a16="http://schemas.microsoft.com/office/drawing/2014/main" id="{A814DC67-347D-CE4F-8B11-F933D8C2D60A}"/>
              </a:ext>
            </a:extLst>
          </p:cNvPr>
          <p:cNvCxnSpPr>
            <a:cxnSpLocks/>
          </p:cNvCxnSpPr>
          <p:nvPr/>
        </p:nvCxnSpPr>
        <p:spPr>
          <a:xfrm flipH="1">
            <a:off x="6618858" y="33684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TextBox 168">
            <a:extLst>
              <a:ext uri="{FF2B5EF4-FFF2-40B4-BE49-F238E27FC236}">
                <a16:creationId xmlns:a16="http://schemas.microsoft.com/office/drawing/2014/main" id="{E7604D78-A770-B040-A412-8B23F7DA882D}"/>
              </a:ext>
            </a:extLst>
          </p:cNvPr>
          <p:cNvSpPr txBox="1"/>
          <p:nvPr/>
        </p:nvSpPr>
        <p:spPr>
          <a:xfrm>
            <a:off x="6440422" y="3961046"/>
            <a:ext cx="157095"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170" name="Straight Connector 169">
            <a:extLst>
              <a:ext uri="{FF2B5EF4-FFF2-40B4-BE49-F238E27FC236}">
                <a16:creationId xmlns:a16="http://schemas.microsoft.com/office/drawing/2014/main" id="{96456901-E26B-B145-9637-BB2F51347C2D}"/>
              </a:ext>
            </a:extLst>
          </p:cNvPr>
          <p:cNvCxnSpPr>
            <a:cxnSpLocks/>
          </p:cNvCxnSpPr>
          <p:nvPr/>
        </p:nvCxnSpPr>
        <p:spPr>
          <a:xfrm flipH="1">
            <a:off x="6618858" y="40288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1" name="TextBox 170">
            <a:extLst>
              <a:ext uri="{FF2B5EF4-FFF2-40B4-BE49-F238E27FC236}">
                <a16:creationId xmlns:a16="http://schemas.microsoft.com/office/drawing/2014/main" id="{4705E0CD-836E-124E-81D9-48CA5383A031}"/>
              </a:ext>
            </a:extLst>
          </p:cNvPr>
          <p:cNvSpPr txBox="1"/>
          <p:nvPr/>
        </p:nvSpPr>
        <p:spPr>
          <a:xfrm>
            <a:off x="6374699" y="3640371"/>
            <a:ext cx="222818"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cxnSp>
        <p:nvCxnSpPr>
          <p:cNvPr id="172" name="Straight Connector 171">
            <a:extLst>
              <a:ext uri="{FF2B5EF4-FFF2-40B4-BE49-F238E27FC236}">
                <a16:creationId xmlns:a16="http://schemas.microsoft.com/office/drawing/2014/main" id="{F35DF712-D863-F64A-A23F-11DC963D55CC}"/>
              </a:ext>
            </a:extLst>
          </p:cNvPr>
          <p:cNvCxnSpPr>
            <a:cxnSpLocks/>
          </p:cNvCxnSpPr>
          <p:nvPr/>
        </p:nvCxnSpPr>
        <p:spPr>
          <a:xfrm flipH="1">
            <a:off x="6618858" y="370183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F4A0C5B2-85FB-EE40-8B18-9D665894C09C}"/>
              </a:ext>
            </a:extLst>
          </p:cNvPr>
          <p:cNvSpPr txBox="1"/>
          <p:nvPr/>
        </p:nvSpPr>
        <p:spPr>
          <a:xfrm>
            <a:off x="6786552" y="2268771"/>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75" name="Rectangle 174">
            <a:extLst>
              <a:ext uri="{FF2B5EF4-FFF2-40B4-BE49-F238E27FC236}">
                <a16:creationId xmlns:a16="http://schemas.microsoft.com/office/drawing/2014/main" id="{9D446C2E-F807-FC45-8A34-A388657F8E84}"/>
              </a:ext>
            </a:extLst>
          </p:cNvPr>
          <p:cNvSpPr/>
          <p:nvPr/>
        </p:nvSpPr>
        <p:spPr>
          <a:xfrm>
            <a:off x="6753525" y="2376068"/>
            <a:ext cx="130175" cy="1654583"/>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8CDB2B75-DD1A-6046-95AE-8CD2DE8A6483}"/>
              </a:ext>
            </a:extLst>
          </p:cNvPr>
          <p:cNvSpPr txBox="1"/>
          <p:nvPr/>
        </p:nvSpPr>
        <p:spPr>
          <a:xfrm>
            <a:off x="6948477" y="2268771"/>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77" name="Rectangle 176">
            <a:extLst>
              <a:ext uri="{FF2B5EF4-FFF2-40B4-BE49-F238E27FC236}">
                <a16:creationId xmlns:a16="http://schemas.microsoft.com/office/drawing/2014/main" id="{16022F80-7ECE-F941-BE35-7AA051919AB2}"/>
              </a:ext>
            </a:extLst>
          </p:cNvPr>
          <p:cNvSpPr/>
          <p:nvPr/>
        </p:nvSpPr>
        <p:spPr>
          <a:xfrm>
            <a:off x="6924505" y="2376068"/>
            <a:ext cx="130175" cy="1654583"/>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17AB0838-FE59-0845-9D42-51C6CE6B2590}"/>
              </a:ext>
            </a:extLst>
          </p:cNvPr>
          <p:cNvSpPr/>
          <p:nvPr/>
        </p:nvSpPr>
        <p:spPr>
          <a:xfrm>
            <a:off x="7095485" y="3578225"/>
            <a:ext cx="130175" cy="452426"/>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FF366813-E297-5E48-BE26-F56B445D7D21}"/>
              </a:ext>
            </a:extLst>
          </p:cNvPr>
          <p:cNvSpPr/>
          <p:nvPr/>
        </p:nvSpPr>
        <p:spPr>
          <a:xfrm>
            <a:off x="7266465" y="4001851"/>
            <a:ext cx="130175" cy="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00D99EFB-E50E-2A4D-A0DF-6CEDDB88A01F}"/>
              </a:ext>
            </a:extLst>
          </p:cNvPr>
          <p:cNvSpPr/>
          <p:nvPr/>
        </p:nvSpPr>
        <p:spPr>
          <a:xfrm>
            <a:off x="7437445" y="4030244"/>
            <a:ext cx="130175" cy="157582"/>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52417055-CB4C-CB49-BCE4-8A6B6850589B}"/>
              </a:ext>
            </a:extLst>
          </p:cNvPr>
          <p:cNvSpPr/>
          <p:nvPr/>
        </p:nvSpPr>
        <p:spPr>
          <a:xfrm>
            <a:off x="7608425" y="4030244"/>
            <a:ext cx="130175" cy="1639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6EFB4805-145F-434C-B9BA-BBC3DA489737}"/>
              </a:ext>
            </a:extLst>
          </p:cNvPr>
          <p:cNvSpPr/>
          <p:nvPr/>
        </p:nvSpPr>
        <p:spPr>
          <a:xfrm>
            <a:off x="7950385" y="4033418"/>
            <a:ext cx="130175" cy="1861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BEEA5D2-2213-D54E-87D8-0B5907535C82}"/>
              </a:ext>
            </a:extLst>
          </p:cNvPr>
          <p:cNvSpPr/>
          <p:nvPr/>
        </p:nvSpPr>
        <p:spPr>
          <a:xfrm>
            <a:off x="8121365" y="4033418"/>
            <a:ext cx="130175" cy="275057"/>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5BEF5849-92A6-6146-9551-8CCC8C53F3B5}"/>
              </a:ext>
            </a:extLst>
          </p:cNvPr>
          <p:cNvSpPr/>
          <p:nvPr/>
        </p:nvSpPr>
        <p:spPr>
          <a:xfrm>
            <a:off x="8292345" y="4033418"/>
            <a:ext cx="130175" cy="2941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FDB71DFE-0D72-7B46-84E1-0DD3BAF1103C}"/>
              </a:ext>
            </a:extLst>
          </p:cNvPr>
          <p:cNvSpPr/>
          <p:nvPr/>
        </p:nvSpPr>
        <p:spPr>
          <a:xfrm>
            <a:off x="8463325" y="4033418"/>
            <a:ext cx="130175" cy="297282"/>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5E59EAAF-CC15-AA49-AA90-D336F945698E}"/>
              </a:ext>
            </a:extLst>
          </p:cNvPr>
          <p:cNvSpPr/>
          <p:nvPr/>
        </p:nvSpPr>
        <p:spPr>
          <a:xfrm>
            <a:off x="8634305" y="4033418"/>
            <a:ext cx="130175" cy="30045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5C2B2D3B-7D03-854C-8ADE-93699A7EA5FE}"/>
              </a:ext>
            </a:extLst>
          </p:cNvPr>
          <p:cNvSpPr/>
          <p:nvPr/>
        </p:nvSpPr>
        <p:spPr>
          <a:xfrm>
            <a:off x="8805285" y="4033418"/>
            <a:ext cx="130175" cy="325857"/>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D95E8C5C-D981-7345-8FEB-67DD7843B6FB}"/>
              </a:ext>
            </a:extLst>
          </p:cNvPr>
          <p:cNvSpPr/>
          <p:nvPr/>
        </p:nvSpPr>
        <p:spPr>
          <a:xfrm>
            <a:off x="9147245" y="4033418"/>
            <a:ext cx="130175" cy="522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335F2DB-E48F-674E-9075-F6D8EFBD980C}"/>
              </a:ext>
            </a:extLst>
          </p:cNvPr>
          <p:cNvSpPr/>
          <p:nvPr/>
        </p:nvSpPr>
        <p:spPr>
          <a:xfrm>
            <a:off x="9489205" y="4033417"/>
            <a:ext cx="130175" cy="5862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2991A2AD-907D-3F4C-8705-69866F03B8FA}"/>
              </a:ext>
            </a:extLst>
          </p:cNvPr>
          <p:cNvSpPr/>
          <p:nvPr/>
        </p:nvSpPr>
        <p:spPr>
          <a:xfrm>
            <a:off x="9318225" y="4033417"/>
            <a:ext cx="130175" cy="5798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0" name="Straight Connector 199">
            <a:extLst>
              <a:ext uri="{FF2B5EF4-FFF2-40B4-BE49-F238E27FC236}">
                <a16:creationId xmlns:a16="http://schemas.microsoft.com/office/drawing/2014/main" id="{A2543476-3A3C-E440-BBA6-5FEBE3D3F0C3}"/>
              </a:ext>
            </a:extLst>
          </p:cNvPr>
          <p:cNvCxnSpPr>
            <a:cxnSpLocks/>
          </p:cNvCxnSpPr>
          <p:nvPr/>
        </p:nvCxnSpPr>
        <p:spPr>
          <a:xfrm flipH="1">
            <a:off x="6618858" y="436223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1" name="TextBox 200">
            <a:extLst>
              <a:ext uri="{FF2B5EF4-FFF2-40B4-BE49-F238E27FC236}">
                <a16:creationId xmlns:a16="http://schemas.microsoft.com/office/drawing/2014/main" id="{2749D06F-1640-9E4D-834E-79EC22EC6947}"/>
              </a:ext>
            </a:extLst>
          </p:cNvPr>
          <p:cNvSpPr txBox="1"/>
          <p:nvPr/>
        </p:nvSpPr>
        <p:spPr>
          <a:xfrm>
            <a:off x="6310580" y="4300771"/>
            <a:ext cx="28693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sp>
        <p:nvSpPr>
          <p:cNvPr id="202" name="Rectangle 201">
            <a:extLst>
              <a:ext uri="{FF2B5EF4-FFF2-40B4-BE49-F238E27FC236}">
                <a16:creationId xmlns:a16="http://schemas.microsoft.com/office/drawing/2014/main" id="{D86FF7E3-BD68-6F4E-B807-4A26BD3DD46C}"/>
              </a:ext>
            </a:extLst>
          </p:cNvPr>
          <p:cNvSpPr/>
          <p:nvPr/>
        </p:nvSpPr>
        <p:spPr>
          <a:xfrm>
            <a:off x="10686065" y="4033418"/>
            <a:ext cx="130175" cy="881482"/>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886915E3-1E58-CF4B-9C79-15A90B1E6ADE}"/>
              </a:ext>
            </a:extLst>
          </p:cNvPr>
          <p:cNvSpPr/>
          <p:nvPr/>
        </p:nvSpPr>
        <p:spPr>
          <a:xfrm>
            <a:off x="11199005" y="4033417"/>
            <a:ext cx="130175" cy="11005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FD648AE7-2C2D-AA46-9FED-EC220238E340}"/>
              </a:ext>
            </a:extLst>
          </p:cNvPr>
          <p:cNvSpPr/>
          <p:nvPr/>
        </p:nvSpPr>
        <p:spPr>
          <a:xfrm>
            <a:off x="11369975" y="4033417"/>
            <a:ext cx="130175" cy="12021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6B59A41D-C222-454F-96F4-7643E635884B}"/>
              </a:ext>
            </a:extLst>
          </p:cNvPr>
          <p:cNvSpPr/>
          <p:nvPr/>
        </p:nvSpPr>
        <p:spPr>
          <a:xfrm>
            <a:off x="11028025" y="4033418"/>
            <a:ext cx="130175" cy="9068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C439E712-92A0-F543-B07E-74944C2462E5}"/>
              </a:ext>
            </a:extLst>
          </p:cNvPr>
          <p:cNvSpPr/>
          <p:nvPr/>
        </p:nvSpPr>
        <p:spPr>
          <a:xfrm>
            <a:off x="10857045" y="4033418"/>
            <a:ext cx="130175" cy="89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F663A6D-B745-E446-85FE-DE09B0C8E521}"/>
              </a:ext>
            </a:extLst>
          </p:cNvPr>
          <p:cNvSpPr txBox="1"/>
          <p:nvPr/>
        </p:nvSpPr>
        <p:spPr>
          <a:xfrm>
            <a:off x="9285012" y="4678596"/>
            <a:ext cx="197170"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PALB2</a:t>
            </a:r>
          </a:p>
        </p:txBody>
      </p:sp>
      <p:sp>
        <p:nvSpPr>
          <p:cNvPr id="209" name="Rectangle 208">
            <a:extLst>
              <a:ext uri="{FF2B5EF4-FFF2-40B4-BE49-F238E27FC236}">
                <a16:creationId xmlns:a16="http://schemas.microsoft.com/office/drawing/2014/main" id="{75BEE11D-37AD-2647-A8B5-55388166AE02}"/>
              </a:ext>
            </a:extLst>
          </p:cNvPr>
          <p:cNvSpPr/>
          <p:nvPr/>
        </p:nvSpPr>
        <p:spPr>
          <a:xfrm>
            <a:off x="9660185" y="4033417"/>
            <a:ext cx="130175" cy="6243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20976646-8F2B-A34F-A826-63223BDDCBCD}"/>
              </a:ext>
            </a:extLst>
          </p:cNvPr>
          <p:cNvSpPr/>
          <p:nvPr/>
        </p:nvSpPr>
        <p:spPr>
          <a:xfrm>
            <a:off x="9831165" y="4033418"/>
            <a:ext cx="130175" cy="687807"/>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E8932A36-ECCC-9C41-88B4-84A954FB6DF5}"/>
              </a:ext>
            </a:extLst>
          </p:cNvPr>
          <p:cNvSpPr/>
          <p:nvPr/>
        </p:nvSpPr>
        <p:spPr>
          <a:xfrm>
            <a:off x="10002145" y="4033418"/>
            <a:ext cx="130175" cy="7163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0131F8DE-5CA6-914D-97E6-18EA5321CD22}"/>
              </a:ext>
            </a:extLst>
          </p:cNvPr>
          <p:cNvSpPr/>
          <p:nvPr/>
        </p:nvSpPr>
        <p:spPr>
          <a:xfrm>
            <a:off x="10173125" y="4033417"/>
            <a:ext cx="130175" cy="725907"/>
          </a:xfrm>
          <a:prstGeom prst="rect">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041B71EC-D242-9846-BB22-94BA108FF212}"/>
              </a:ext>
            </a:extLst>
          </p:cNvPr>
          <p:cNvSpPr/>
          <p:nvPr/>
        </p:nvSpPr>
        <p:spPr>
          <a:xfrm>
            <a:off x="10344105" y="4033418"/>
            <a:ext cx="130175" cy="72908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TextBox 214">
            <a:extLst>
              <a:ext uri="{FF2B5EF4-FFF2-40B4-BE49-F238E27FC236}">
                <a16:creationId xmlns:a16="http://schemas.microsoft.com/office/drawing/2014/main" id="{212AC6F2-401A-E74F-B1D3-67B394BDD99F}"/>
              </a:ext>
            </a:extLst>
          </p:cNvPr>
          <p:cNvSpPr txBox="1"/>
          <p:nvPr/>
        </p:nvSpPr>
        <p:spPr>
          <a:xfrm>
            <a:off x="10468455" y="4859571"/>
            <a:ext cx="205185"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CHEK2</a:t>
            </a:r>
          </a:p>
        </p:txBody>
      </p:sp>
      <p:sp>
        <p:nvSpPr>
          <p:cNvPr id="216" name="Rectangle 215">
            <a:extLst>
              <a:ext uri="{FF2B5EF4-FFF2-40B4-BE49-F238E27FC236}">
                <a16:creationId xmlns:a16="http://schemas.microsoft.com/office/drawing/2014/main" id="{93CDE93D-049A-E246-9F81-839E47497FE8}"/>
              </a:ext>
            </a:extLst>
          </p:cNvPr>
          <p:cNvSpPr/>
          <p:nvPr/>
        </p:nvSpPr>
        <p:spPr>
          <a:xfrm>
            <a:off x="10515085" y="4033418"/>
            <a:ext cx="130175" cy="7640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07BABE37-CCD5-C54E-8E8A-3CEF6C206CA9}"/>
              </a:ext>
            </a:extLst>
          </p:cNvPr>
          <p:cNvCxnSpPr>
            <a:cxnSpLocks/>
          </p:cNvCxnSpPr>
          <p:nvPr/>
        </p:nvCxnSpPr>
        <p:spPr>
          <a:xfrm flipH="1">
            <a:off x="6685905" y="4028861"/>
            <a:ext cx="48809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8" name="TextBox 217">
            <a:extLst>
              <a:ext uri="{FF2B5EF4-FFF2-40B4-BE49-F238E27FC236}">
                <a16:creationId xmlns:a16="http://schemas.microsoft.com/office/drawing/2014/main" id="{39B363B4-754D-F84B-A072-65AEAB66CCA8}"/>
              </a:ext>
            </a:extLst>
          </p:cNvPr>
          <p:cNvSpPr txBox="1"/>
          <p:nvPr/>
        </p:nvSpPr>
        <p:spPr>
          <a:xfrm>
            <a:off x="6374699" y="2979971"/>
            <a:ext cx="222818"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cxnSp>
        <p:nvCxnSpPr>
          <p:cNvPr id="219" name="Straight Connector 218">
            <a:extLst>
              <a:ext uri="{FF2B5EF4-FFF2-40B4-BE49-F238E27FC236}">
                <a16:creationId xmlns:a16="http://schemas.microsoft.com/office/drawing/2014/main" id="{7BC51ECD-957E-CE41-8991-4E1537F8BD83}"/>
              </a:ext>
            </a:extLst>
          </p:cNvPr>
          <p:cNvCxnSpPr>
            <a:cxnSpLocks/>
          </p:cNvCxnSpPr>
          <p:nvPr/>
        </p:nvCxnSpPr>
        <p:spPr>
          <a:xfrm flipH="1">
            <a:off x="6618858" y="304143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9EF879A7-B520-6B46-919D-DDE458682354}"/>
              </a:ext>
            </a:extLst>
          </p:cNvPr>
          <p:cNvCxnSpPr>
            <a:cxnSpLocks/>
          </p:cNvCxnSpPr>
          <p:nvPr/>
        </p:nvCxnSpPr>
        <p:spPr>
          <a:xfrm flipH="1">
            <a:off x="6618858" y="469243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1" name="TextBox 220">
            <a:extLst>
              <a:ext uri="{FF2B5EF4-FFF2-40B4-BE49-F238E27FC236}">
                <a16:creationId xmlns:a16="http://schemas.microsoft.com/office/drawing/2014/main" id="{FC66D684-217D-8444-90F5-38856B3A2EF3}"/>
              </a:ext>
            </a:extLst>
          </p:cNvPr>
          <p:cNvSpPr txBox="1"/>
          <p:nvPr/>
        </p:nvSpPr>
        <p:spPr>
          <a:xfrm>
            <a:off x="6310580" y="4630971"/>
            <a:ext cx="28693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cxnSp>
        <p:nvCxnSpPr>
          <p:cNvPr id="224" name="Straight Connector 223">
            <a:extLst>
              <a:ext uri="{FF2B5EF4-FFF2-40B4-BE49-F238E27FC236}">
                <a16:creationId xmlns:a16="http://schemas.microsoft.com/office/drawing/2014/main" id="{D585D7FF-F586-BA42-93F7-612311F6705C}"/>
              </a:ext>
            </a:extLst>
          </p:cNvPr>
          <p:cNvCxnSpPr>
            <a:cxnSpLocks/>
          </p:cNvCxnSpPr>
          <p:nvPr/>
        </p:nvCxnSpPr>
        <p:spPr>
          <a:xfrm flipH="1">
            <a:off x="6618858" y="502898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 name="TextBox 224">
            <a:extLst>
              <a:ext uri="{FF2B5EF4-FFF2-40B4-BE49-F238E27FC236}">
                <a16:creationId xmlns:a16="http://schemas.microsoft.com/office/drawing/2014/main" id="{9CDA3E52-8BB8-0B4E-8290-A5E86FDC194A}"/>
              </a:ext>
            </a:extLst>
          </p:cNvPr>
          <p:cNvSpPr txBox="1"/>
          <p:nvPr/>
        </p:nvSpPr>
        <p:spPr>
          <a:xfrm>
            <a:off x="6310580" y="4967521"/>
            <a:ext cx="28693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cxnSp>
        <p:nvCxnSpPr>
          <p:cNvPr id="227" name="Straight Connector 226">
            <a:extLst>
              <a:ext uri="{FF2B5EF4-FFF2-40B4-BE49-F238E27FC236}">
                <a16:creationId xmlns:a16="http://schemas.microsoft.com/office/drawing/2014/main" id="{D868A3AA-222C-1941-A257-675CE8CBF8ED}"/>
              </a:ext>
            </a:extLst>
          </p:cNvPr>
          <p:cNvCxnSpPr>
            <a:cxnSpLocks/>
          </p:cNvCxnSpPr>
          <p:nvPr/>
        </p:nvCxnSpPr>
        <p:spPr>
          <a:xfrm flipH="1">
            <a:off x="6618858" y="535601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8" name="TextBox 227">
            <a:extLst>
              <a:ext uri="{FF2B5EF4-FFF2-40B4-BE49-F238E27FC236}">
                <a16:creationId xmlns:a16="http://schemas.microsoft.com/office/drawing/2014/main" id="{2DAFC59B-56A1-8447-A786-9994C2C61AF9}"/>
              </a:ext>
            </a:extLst>
          </p:cNvPr>
          <p:cNvSpPr txBox="1"/>
          <p:nvPr/>
        </p:nvSpPr>
        <p:spPr>
          <a:xfrm>
            <a:off x="6310580" y="5294546"/>
            <a:ext cx="28693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−80%</a:t>
            </a:r>
          </a:p>
        </p:txBody>
      </p:sp>
      <p:sp>
        <p:nvSpPr>
          <p:cNvPr id="229" name="TextBox 228">
            <a:extLst>
              <a:ext uri="{FF2B5EF4-FFF2-40B4-BE49-F238E27FC236}">
                <a16:creationId xmlns:a16="http://schemas.microsoft.com/office/drawing/2014/main" id="{B8C42932-7139-7144-A09D-7B3E7D2AA50A}"/>
              </a:ext>
            </a:extLst>
          </p:cNvPr>
          <p:cNvSpPr txBox="1"/>
          <p:nvPr/>
        </p:nvSpPr>
        <p:spPr>
          <a:xfrm>
            <a:off x="11339206" y="5305565"/>
            <a:ext cx="203582"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FANCL</a:t>
            </a:r>
          </a:p>
        </p:txBody>
      </p:sp>
      <p:sp>
        <p:nvSpPr>
          <p:cNvPr id="230" name="TextBox 229">
            <a:extLst>
              <a:ext uri="{FF2B5EF4-FFF2-40B4-BE49-F238E27FC236}">
                <a16:creationId xmlns:a16="http://schemas.microsoft.com/office/drawing/2014/main" id="{5D77CB28-325A-874F-9AF4-27A75317A861}"/>
              </a:ext>
            </a:extLst>
          </p:cNvPr>
          <p:cNvSpPr txBox="1"/>
          <p:nvPr/>
        </p:nvSpPr>
        <p:spPr>
          <a:xfrm>
            <a:off x="11162178" y="5203965"/>
            <a:ext cx="208391"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BRCA2</a:t>
            </a:r>
          </a:p>
        </p:txBody>
      </p:sp>
      <p:sp>
        <p:nvSpPr>
          <p:cNvPr id="231" name="TextBox 230">
            <a:extLst>
              <a:ext uri="{FF2B5EF4-FFF2-40B4-BE49-F238E27FC236}">
                <a16:creationId xmlns:a16="http://schemas.microsoft.com/office/drawing/2014/main" id="{BDC6A66B-0396-A540-9A45-DC3108527C0F}"/>
              </a:ext>
            </a:extLst>
          </p:cNvPr>
          <p:cNvSpPr txBox="1"/>
          <p:nvPr/>
        </p:nvSpPr>
        <p:spPr>
          <a:xfrm>
            <a:off x="10987553" y="5010290"/>
            <a:ext cx="208391"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BRCA2</a:t>
            </a:r>
          </a:p>
        </p:txBody>
      </p:sp>
      <p:sp>
        <p:nvSpPr>
          <p:cNvPr id="232" name="TextBox 231">
            <a:extLst>
              <a:ext uri="{FF2B5EF4-FFF2-40B4-BE49-F238E27FC236}">
                <a16:creationId xmlns:a16="http://schemas.microsoft.com/office/drawing/2014/main" id="{658D3E60-84E1-2D49-AF2E-EF4E2443043A}"/>
              </a:ext>
            </a:extLst>
          </p:cNvPr>
          <p:cNvSpPr txBox="1"/>
          <p:nvPr/>
        </p:nvSpPr>
        <p:spPr>
          <a:xfrm>
            <a:off x="9958143" y="4796071"/>
            <a:ext cx="190758"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FANCI</a:t>
            </a:r>
          </a:p>
        </p:txBody>
      </p:sp>
      <p:sp>
        <p:nvSpPr>
          <p:cNvPr id="233" name="TextBox 232">
            <a:extLst>
              <a:ext uri="{FF2B5EF4-FFF2-40B4-BE49-F238E27FC236}">
                <a16:creationId xmlns:a16="http://schemas.microsoft.com/office/drawing/2014/main" id="{67276927-2D87-E745-B922-96B661CCF35A}"/>
              </a:ext>
            </a:extLst>
          </p:cNvPr>
          <p:cNvSpPr txBox="1"/>
          <p:nvPr/>
        </p:nvSpPr>
        <p:spPr>
          <a:xfrm>
            <a:off x="9107951" y="4611921"/>
            <a:ext cx="208391"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BRCA2</a:t>
            </a:r>
          </a:p>
        </p:txBody>
      </p:sp>
      <p:sp>
        <p:nvSpPr>
          <p:cNvPr id="234" name="Rectangle 233">
            <a:extLst>
              <a:ext uri="{FF2B5EF4-FFF2-40B4-BE49-F238E27FC236}">
                <a16:creationId xmlns:a16="http://schemas.microsoft.com/office/drawing/2014/main" id="{59278ACC-BEA3-DB43-A1A5-DED28BFDC497}"/>
              </a:ext>
            </a:extLst>
          </p:cNvPr>
          <p:cNvSpPr/>
          <p:nvPr/>
        </p:nvSpPr>
        <p:spPr>
          <a:xfrm>
            <a:off x="8976265" y="4033418"/>
            <a:ext cx="130175" cy="494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TextBox 235">
            <a:extLst>
              <a:ext uri="{FF2B5EF4-FFF2-40B4-BE49-F238E27FC236}">
                <a16:creationId xmlns:a16="http://schemas.microsoft.com/office/drawing/2014/main" id="{3B21145A-9B02-2349-A9CA-95E743620FAA}"/>
              </a:ext>
            </a:extLst>
          </p:cNvPr>
          <p:cNvSpPr txBox="1"/>
          <p:nvPr/>
        </p:nvSpPr>
        <p:spPr>
          <a:xfrm>
            <a:off x="8960608" y="4589696"/>
            <a:ext cx="147476"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ATM</a:t>
            </a:r>
          </a:p>
        </p:txBody>
      </p:sp>
      <p:sp>
        <p:nvSpPr>
          <p:cNvPr id="238" name="TextBox 237">
            <a:extLst>
              <a:ext uri="{FF2B5EF4-FFF2-40B4-BE49-F238E27FC236}">
                <a16:creationId xmlns:a16="http://schemas.microsoft.com/office/drawing/2014/main" id="{C979676E-1AD6-4B4A-9BA5-065E09951707}"/>
              </a:ext>
            </a:extLst>
          </p:cNvPr>
          <p:cNvSpPr txBox="1"/>
          <p:nvPr/>
        </p:nvSpPr>
        <p:spPr>
          <a:xfrm>
            <a:off x="8290005" y="4402371"/>
            <a:ext cx="123432"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ATR</a:t>
            </a:r>
          </a:p>
        </p:txBody>
      </p:sp>
      <p:sp>
        <p:nvSpPr>
          <p:cNvPr id="239" name="TextBox 238">
            <a:extLst>
              <a:ext uri="{FF2B5EF4-FFF2-40B4-BE49-F238E27FC236}">
                <a16:creationId xmlns:a16="http://schemas.microsoft.com/office/drawing/2014/main" id="{73AAD0AB-550E-CE46-9471-1AAC8F31FA1B}"/>
              </a:ext>
            </a:extLst>
          </p:cNvPr>
          <p:cNvSpPr txBox="1"/>
          <p:nvPr/>
        </p:nvSpPr>
        <p:spPr>
          <a:xfrm>
            <a:off x="7883140" y="4288071"/>
            <a:ext cx="219612" cy="54951"/>
          </a:xfrm>
          <a:prstGeom prst="rect">
            <a:avLst/>
          </a:prstGeom>
          <a:noFill/>
        </p:spPr>
        <p:txBody>
          <a:bodyPr wrap="none" lIns="0" tIns="0" rIns="0" bIns="0" rtlCol="0">
            <a:spAutoFit/>
          </a:bodyPr>
          <a:lstStyle/>
          <a:p>
            <a:pPr algn="ctr">
              <a:lnSpc>
                <a:spcPct val="50000"/>
              </a:lnSpc>
            </a:pPr>
            <a:r>
              <a:rPr lang="en-GB" sz="600">
                <a:latin typeface="Calibri" panose="020F0502020204030204" pitchFamily="34" charset="0"/>
                <a:ea typeface="Aileron" charset="0"/>
                <a:cs typeface="Calibri" panose="020F0502020204030204" pitchFamily="34" charset="0"/>
              </a:rPr>
              <a:t>FANCG</a:t>
            </a:r>
          </a:p>
        </p:txBody>
      </p:sp>
      <p:sp>
        <p:nvSpPr>
          <p:cNvPr id="97" name="Slide Number Placeholder 96">
            <a:extLst>
              <a:ext uri="{FF2B5EF4-FFF2-40B4-BE49-F238E27FC236}">
                <a16:creationId xmlns:a16="http://schemas.microsoft.com/office/drawing/2014/main" id="{9D6DC299-82F8-2547-9759-41526B3827DE}"/>
              </a:ext>
            </a:extLst>
          </p:cNvPr>
          <p:cNvSpPr>
            <a:spLocks noGrp="1"/>
          </p:cNvSpPr>
          <p:nvPr>
            <p:ph type="sldNum" sz="quarter" idx="4"/>
          </p:nvPr>
        </p:nvSpPr>
        <p:spPr/>
        <p:txBody>
          <a:bodyPr/>
          <a:lstStyle/>
          <a:p>
            <a:fld id="{FCE43C0F-8A7B-3A4B-9DB5-B3472E36E833}" type="slidenum">
              <a:rPr lang="en-GB" smtClean="0"/>
              <a:pPr/>
              <a:t>28</a:t>
            </a:fld>
            <a:endParaRPr lang="en-GB"/>
          </a:p>
        </p:txBody>
      </p:sp>
      <p:sp>
        <p:nvSpPr>
          <p:cNvPr id="136" name="Content Placeholder 3">
            <a:extLst>
              <a:ext uri="{FF2B5EF4-FFF2-40B4-BE49-F238E27FC236}">
                <a16:creationId xmlns:a16="http://schemas.microsoft.com/office/drawing/2014/main" id="{BE24DB5B-A5CA-5142-BD35-7623270518C7}"/>
              </a:ext>
            </a:extLst>
          </p:cNvPr>
          <p:cNvSpPr txBox="1">
            <a:spLocks/>
          </p:cNvSpPr>
          <p:nvPr/>
        </p:nvSpPr>
        <p:spPr>
          <a:xfrm>
            <a:off x="918380" y="4005342"/>
            <a:ext cx="1881504" cy="365125"/>
          </a:xfrm>
          <a:prstGeom prst="rect">
            <a:avLst/>
          </a:prstGeom>
        </p:spPr>
        <p:txBody>
          <a:bodyPr vert="horz" lIns="0" tIns="0" rIns="0" bIns="0" rtlCol="0" anchor="b"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GB"/>
              <a:t>* Bars truncated at &gt; 200%.</a:t>
            </a:r>
            <a:endParaRPr lang="en-US" altLang="en-US"/>
          </a:p>
        </p:txBody>
      </p:sp>
      <p:sp>
        <p:nvSpPr>
          <p:cNvPr id="137" name="Content Placeholder 3">
            <a:extLst>
              <a:ext uri="{FF2B5EF4-FFF2-40B4-BE49-F238E27FC236}">
                <a16:creationId xmlns:a16="http://schemas.microsoft.com/office/drawing/2014/main" id="{CDBEAB56-EF05-4740-8AE4-BA00243095DA}"/>
              </a:ext>
            </a:extLst>
          </p:cNvPr>
          <p:cNvSpPr txBox="1">
            <a:spLocks/>
          </p:cNvSpPr>
          <p:nvPr/>
        </p:nvSpPr>
        <p:spPr>
          <a:xfrm>
            <a:off x="6700635" y="5328410"/>
            <a:ext cx="1881504" cy="365125"/>
          </a:xfrm>
          <a:prstGeom prst="rect">
            <a:avLst/>
          </a:prstGeom>
        </p:spPr>
        <p:txBody>
          <a:bodyPr vert="horz" lIns="0" tIns="0" rIns="0" bIns="0" rtlCol="0" anchor="b"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GB"/>
              <a:t>* Bars truncated at &gt; 100%.</a:t>
            </a:r>
            <a:endParaRPr lang="en-US" altLang="en-US"/>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a:extLst>
              <a:ext uri="{FF2B5EF4-FFF2-40B4-BE49-F238E27FC236}">
                <a16:creationId xmlns:a16="http://schemas.microsoft.com/office/drawing/2014/main" id="{D17897EE-68C4-584D-8ACA-7264AF1D7F24}"/>
              </a:ext>
            </a:extLst>
          </p:cNvPr>
          <p:cNvPicPr>
            <a:picLocks noChangeAspect="1"/>
          </p:cNvPicPr>
          <p:nvPr/>
        </p:nvPicPr>
        <p:blipFill>
          <a:blip r:embed="rId3"/>
          <a:stretch>
            <a:fillRect/>
          </a:stretch>
        </p:blipFill>
        <p:spPr>
          <a:xfrm>
            <a:off x="7148526" y="3835928"/>
            <a:ext cx="2717800" cy="1351891"/>
          </a:xfrm>
          <a:prstGeom prst="rect">
            <a:avLst/>
          </a:prstGeom>
        </p:spPr>
      </p:pic>
      <p:sp>
        <p:nvSpPr>
          <p:cNvPr id="3" name="Content Placeholder 2">
            <a:extLst>
              <a:ext uri="{FF2B5EF4-FFF2-40B4-BE49-F238E27FC236}">
                <a16:creationId xmlns:a16="http://schemas.microsoft.com/office/drawing/2014/main" id="{EDD2A044-ED30-4E09-BFC4-E6FB16869BD8}"/>
              </a:ext>
            </a:extLst>
          </p:cNvPr>
          <p:cNvSpPr>
            <a:spLocks noGrp="1"/>
          </p:cNvSpPr>
          <p:nvPr>
            <p:ph sz="quarter" idx="12"/>
          </p:nvPr>
        </p:nvSpPr>
        <p:spPr>
          <a:xfrm>
            <a:off x="620184" y="1425600"/>
            <a:ext cx="5259792" cy="4528800"/>
          </a:xfrm>
        </p:spPr>
        <p:txBody>
          <a:bodyPr/>
          <a:lstStyle/>
          <a:p>
            <a:r>
              <a:rPr lang="en-US" dirty="0"/>
              <a:t>Men previously treated with both docetaxel </a:t>
            </a:r>
            <a:br>
              <a:rPr lang="en-US" dirty="0"/>
            </a:br>
            <a:r>
              <a:rPr lang="en-US" dirty="0"/>
              <a:t>and ASTI (abi or enza)</a:t>
            </a:r>
          </a:p>
          <a:p>
            <a:pPr lvl="1"/>
            <a:r>
              <a:rPr lang="en-US" dirty="0"/>
              <a:t>Median age 70 (range 46–85) years in </a:t>
            </a:r>
            <a:r>
              <a:rPr lang="en-US" dirty="0" err="1"/>
              <a:t>cabazitaxel</a:t>
            </a:r>
            <a:r>
              <a:rPr lang="en-US" dirty="0"/>
              <a:t> group</a:t>
            </a:r>
          </a:p>
          <a:p>
            <a:pPr lvl="1"/>
            <a:r>
              <a:rPr lang="en-US" dirty="0"/>
              <a:t>69% had pain progression at trial entry</a:t>
            </a:r>
          </a:p>
          <a:p>
            <a:r>
              <a:rPr lang="en-US" dirty="0"/>
              <a:t>Overall response rate</a:t>
            </a:r>
          </a:p>
          <a:p>
            <a:pPr lvl="1"/>
            <a:r>
              <a:rPr lang="en-US" dirty="0" err="1"/>
              <a:t>cabazitaxel</a:t>
            </a:r>
            <a:r>
              <a:rPr lang="en-US" dirty="0"/>
              <a:t>: 37%</a:t>
            </a:r>
          </a:p>
          <a:p>
            <a:pPr lvl="1"/>
            <a:r>
              <a:rPr lang="en-US" dirty="0"/>
              <a:t>ASTI: 12%</a:t>
            </a:r>
          </a:p>
          <a:p>
            <a:r>
              <a:rPr lang="en-US" dirty="0"/>
              <a:t>Grade ≥ 3 AEs in 56.3% of </a:t>
            </a:r>
            <a:r>
              <a:rPr lang="en-US" dirty="0" err="1"/>
              <a:t>cabazitaxel</a:t>
            </a:r>
            <a:r>
              <a:rPr lang="en-US" dirty="0"/>
              <a:t> group vs </a:t>
            </a:r>
            <a:br>
              <a:rPr lang="en-US" dirty="0"/>
            </a:br>
            <a:r>
              <a:rPr lang="en-US" dirty="0"/>
              <a:t>52.4% of ASTI group</a:t>
            </a:r>
          </a:p>
          <a:p>
            <a:pPr lvl="1"/>
            <a:r>
              <a:rPr lang="en-US" dirty="0"/>
              <a:t>In </a:t>
            </a:r>
            <a:r>
              <a:rPr lang="en-US" dirty="0" err="1"/>
              <a:t>cabazitaxel</a:t>
            </a:r>
            <a:r>
              <a:rPr lang="en-US" dirty="0"/>
              <a:t> group, grade 3+ neutropenia in 44.7% (febrile in 3.2%)</a:t>
            </a:r>
          </a:p>
          <a:p>
            <a:pPr lvl="1"/>
            <a:r>
              <a:rPr lang="en-US" dirty="0"/>
              <a:t>In ASTI group, grade 3+ cardiac disorders in 4.8%</a:t>
            </a:r>
          </a:p>
        </p:txBody>
      </p:sp>
      <p:sp>
        <p:nvSpPr>
          <p:cNvPr id="2" name="Title 1">
            <a:extLst>
              <a:ext uri="{FF2B5EF4-FFF2-40B4-BE49-F238E27FC236}">
                <a16:creationId xmlns:a16="http://schemas.microsoft.com/office/drawing/2014/main" id="{21CB3F89-1657-4D73-A3FE-80AFBE7BE09C}"/>
              </a:ext>
            </a:extLst>
          </p:cNvPr>
          <p:cNvSpPr>
            <a:spLocks noGrp="1"/>
          </p:cNvSpPr>
          <p:nvPr>
            <p:ph type="title"/>
          </p:nvPr>
        </p:nvSpPr>
        <p:spPr>
          <a:xfrm>
            <a:off x="619200" y="246566"/>
            <a:ext cx="9129234" cy="807285"/>
          </a:xfrm>
        </p:spPr>
        <p:txBody>
          <a:bodyPr/>
          <a:lstStyle/>
          <a:p>
            <a:r>
              <a:rPr lang="en-US" dirty="0"/>
              <a:t>CARD: </a:t>
            </a:r>
            <a:r>
              <a:rPr lang="en-US" dirty="0" err="1"/>
              <a:t>cabazitaxel</a:t>
            </a:r>
            <a:r>
              <a:rPr lang="en-US" dirty="0"/>
              <a:t> more effective than abi or enza after abi or enza</a:t>
            </a:r>
          </a:p>
        </p:txBody>
      </p:sp>
      <p:sp>
        <p:nvSpPr>
          <p:cNvPr id="10" name="Content Placeholder 9">
            <a:extLst>
              <a:ext uri="{FF2B5EF4-FFF2-40B4-BE49-F238E27FC236}">
                <a16:creationId xmlns:a16="http://schemas.microsoft.com/office/drawing/2014/main" id="{D455325A-9590-224D-AF40-9107F5AA3131}"/>
              </a:ext>
            </a:extLst>
          </p:cNvPr>
          <p:cNvSpPr>
            <a:spLocks noGrp="1"/>
          </p:cNvSpPr>
          <p:nvPr>
            <p:ph sz="quarter" idx="15"/>
          </p:nvPr>
        </p:nvSpPr>
        <p:spPr>
          <a:xfrm>
            <a:off x="620184" y="6309320"/>
            <a:ext cx="10461104" cy="365125"/>
          </a:xfrm>
        </p:spPr>
        <p:txBody>
          <a:bodyPr/>
          <a:lstStyle/>
          <a:p>
            <a:pPr>
              <a:spcBef>
                <a:spcPts val="300"/>
              </a:spcBef>
            </a:pPr>
            <a:r>
              <a:rPr lang="en-US" dirty="0">
                <a:solidFill>
                  <a:schemeClr val="tx2"/>
                </a:solidFill>
              </a:rPr>
              <a:t>abi, abiraterone; AEs, adverse events; ASTI, androgen signaling targeted inhibitor; CI, confidence interval; enza, enzalutamide</a:t>
            </a:r>
          </a:p>
          <a:p>
            <a:pPr>
              <a:spcBef>
                <a:spcPts val="300"/>
              </a:spcBef>
            </a:pPr>
            <a:r>
              <a:rPr lang="en-US" dirty="0">
                <a:solidFill>
                  <a:schemeClr val="tx2"/>
                </a:solidFill>
              </a:rPr>
              <a:t>de Wit R, et al. N </a:t>
            </a:r>
            <a:r>
              <a:rPr lang="en-US" dirty="0" err="1">
                <a:solidFill>
                  <a:schemeClr val="tx2"/>
                </a:solidFill>
              </a:rPr>
              <a:t>Engl</a:t>
            </a:r>
            <a:r>
              <a:rPr lang="en-US" dirty="0">
                <a:solidFill>
                  <a:schemeClr val="tx2"/>
                </a:solidFill>
              </a:rPr>
              <a:t> J Med. 2019;381:2506-18</a:t>
            </a:r>
          </a:p>
        </p:txBody>
      </p:sp>
      <p:sp>
        <p:nvSpPr>
          <p:cNvPr id="11" name="Slide Number Placeholder 10">
            <a:extLst>
              <a:ext uri="{FF2B5EF4-FFF2-40B4-BE49-F238E27FC236}">
                <a16:creationId xmlns:a16="http://schemas.microsoft.com/office/drawing/2014/main" id="{B63C777D-EF68-9C4A-9CB4-70D3AB2A05CF}"/>
              </a:ext>
            </a:extLst>
          </p:cNvPr>
          <p:cNvSpPr>
            <a:spLocks noGrp="1"/>
          </p:cNvSpPr>
          <p:nvPr>
            <p:ph type="sldNum" sz="quarter" idx="4"/>
          </p:nvPr>
        </p:nvSpPr>
        <p:spPr/>
        <p:txBody>
          <a:bodyPr/>
          <a:lstStyle/>
          <a:p>
            <a:fld id="{FCE43C0F-8A7B-3A4B-9DB5-B3472E36E833}" type="slidenum">
              <a:rPr lang="en-GB" smtClean="0"/>
              <a:pPr/>
              <a:t>29</a:t>
            </a:fld>
            <a:endParaRPr lang="en-GB"/>
          </a:p>
        </p:txBody>
      </p:sp>
      <p:sp>
        <p:nvSpPr>
          <p:cNvPr id="12" name="TextBox 11">
            <a:extLst>
              <a:ext uri="{FF2B5EF4-FFF2-40B4-BE49-F238E27FC236}">
                <a16:creationId xmlns:a16="http://schemas.microsoft.com/office/drawing/2014/main" id="{90FFC66B-C489-9C48-92A9-B87A6F39AF42}"/>
              </a:ext>
            </a:extLst>
          </p:cNvPr>
          <p:cNvSpPr txBox="1"/>
          <p:nvPr/>
        </p:nvSpPr>
        <p:spPr>
          <a:xfrm>
            <a:off x="6371593" y="2947028"/>
            <a:ext cx="593111" cy="415498"/>
          </a:xfrm>
          <a:prstGeom prst="rect">
            <a:avLst/>
          </a:prstGeom>
          <a:noFill/>
        </p:spPr>
        <p:txBody>
          <a:bodyPr wrap="non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No. at risk</a:t>
            </a:r>
          </a:p>
          <a:p>
            <a:pPr algn="r">
              <a:lnSpc>
                <a:spcPct val="90000"/>
              </a:lnSpc>
            </a:pPr>
            <a:r>
              <a:rPr lang="en-GB" sz="1000" b="1" dirty="0">
                <a:latin typeface="Calibri" panose="020F0502020204030204" pitchFamily="34" charset="0"/>
                <a:ea typeface="Aileron" charset="0"/>
                <a:cs typeface="Calibri" panose="020F0502020204030204" pitchFamily="34" charset="0"/>
              </a:rPr>
              <a:t>cabazitaxel</a:t>
            </a:r>
            <a:br>
              <a:rPr lang="en-GB" sz="1000" b="1" dirty="0">
                <a:latin typeface="Calibri" panose="020F0502020204030204" pitchFamily="34" charset="0"/>
                <a:ea typeface="Aileron" charset="0"/>
                <a:cs typeface="Calibri" panose="020F0502020204030204" pitchFamily="34" charset="0"/>
              </a:rPr>
            </a:br>
            <a:r>
              <a:rPr lang="en-GB" sz="1000" b="1" dirty="0">
                <a:latin typeface="Calibri" panose="020F0502020204030204" pitchFamily="34" charset="0"/>
                <a:ea typeface="Aileron" charset="0"/>
                <a:cs typeface="Calibri" panose="020F0502020204030204" pitchFamily="34" charset="0"/>
              </a:rPr>
              <a:t>ASTI</a:t>
            </a:r>
          </a:p>
        </p:txBody>
      </p:sp>
      <p:sp>
        <p:nvSpPr>
          <p:cNvPr id="13" name="TextBox 12">
            <a:extLst>
              <a:ext uri="{FF2B5EF4-FFF2-40B4-BE49-F238E27FC236}">
                <a16:creationId xmlns:a16="http://schemas.microsoft.com/office/drawing/2014/main" id="{6EDEDCDC-C233-2D45-B2D4-9EB7A795C07E}"/>
              </a:ext>
            </a:extLst>
          </p:cNvPr>
          <p:cNvSpPr txBox="1"/>
          <p:nvPr/>
        </p:nvSpPr>
        <p:spPr>
          <a:xfrm>
            <a:off x="7335542" y="3085527"/>
            <a:ext cx="197170"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122</a:t>
            </a:r>
          </a:p>
          <a:p>
            <a:pPr algn="ctr">
              <a:lnSpc>
                <a:spcPct val="90000"/>
              </a:lnSpc>
            </a:pPr>
            <a:r>
              <a:rPr lang="en-GB" sz="1000">
                <a:latin typeface="Calibri" panose="020F0502020204030204" pitchFamily="34" charset="0"/>
                <a:ea typeface="Aileron" charset="0"/>
                <a:cs typeface="Calibri" panose="020F0502020204030204" pitchFamily="34" charset="0"/>
              </a:rPr>
              <a:t>116</a:t>
            </a:r>
          </a:p>
        </p:txBody>
      </p:sp>
      <p:sp>
        <p:nvSpPr>
          <p:cNvPr id="14" name="TextBox 13">
            <a:extLst>
              <a:ext uri="{FF2B5EF4-FFF2-40B4-BE49-F238E27FC236}">
                <a16:creationId xmlns:a16="http://schemas.microsoft.com/office/drawing/2014/main" id="{F367AABA-3D91-734B-8C59-93C816AA7662}"/>
              </a:ext>
            </a:extLst>
          </p:cNvPr>
          <p:cNvSpPr txBox="1"/>
          <p:nvPr/>
        </p:nvSpPr>
        <p:spPr>
          <a:xfrm>
            <a:off x="7911468" y="3085527"/>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77</a:t>
            </a:r>
          </a:p>
          <a:p>
            <a:pPr algn="ctr">
              <a:lnSpc>
                <a:spcPct val="90000"/>
              </a:lnSpc>
            </a:pPr>
            <a:r>
              <a:rPr lang="en-GB" sz="1000">
                <a:latin typeface="Calibri" panose="020F0502020204030204" pitchFamily="34" charset="0"/>
                <a:ea typeface="Aileron" charset="0"/>
                <a:cs typeface="Calibri" panose="020F0502020204030204" pitchFamily="34" charset="0"/>
              </a:rPr>
              <a:t>64</a:t>
            </a:r>
          </a:p>
        </p:txBody>
      </p:sp>
      <p:sp>
        <p:nvSpPr>
          <p:cNvPr id="15" name="TextBox 14">
            <a:extLst>
              <a:ext uri="{FF2B5EF4-FFF2-40B4-BE49-F238E27FC236}">
                <a16:creationId xmlns:a16="http://schemas.microsoft.com/office/drawing/2014/main" id="{F2A0DF41-0080-3A49-9170-020BEE009441}"/>
              </a:ext>
            </a:extLst>
          </p:cNvPr>
          <p:cNvSpPr txBox="1"/>
          <p:nvPr/>
        </p:nvSpPr>
        <p:spPr>
          <a:xfrm>
            <a:off x="8187985" y="3085527"/>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51</a:t>
            </a:r>
          </a:p>
          <a:p>
            <a:pPr algn="ctr">
              <a:lnSpc>
                <a:spcPct val="90000"/>
              </a:lnSpc>
            </a:pPr>
            <a:r>
              <a:rPr lang="en-GB" sz="1000">
                <a:latin typeface="Calibri" panose="020F0502020204030204" pitchFamily="34" charset="0"/>
                <a:ea typeface="Aileron" charset="0"/>
                <a:cs typeface="Calibri" panose="020F0502020204030204" pitchFamily="34" charset="0"/>
              </a:rPr>
              <a:t>39</a:t>
            </a:r>
          </a:p>
        </p:txBody>
      </p:sp>
      <p:sp>
        <p:nvSpPr>
          <p:cNvPr id="16" name="TextBox 15">
            <a:extLst>
              <a:ext uri="{FF2B5EF4-FFF2-40B4-BE49-F238E27FC236}">
                <a16:creationId xmlns:a16="http://schemas.microsoft.com/office/drawing/2014/main" id="{7E2DDD5B-383D-B94D-80DC-CD6FE38FD1CB}"/>
              </a:ext>
            </a:extLst>
          </p:cNvPr>
          <p:cNvSpPr txBox="1"/>
          <p:nvPr/>
        </p:nvSpPr>
        <p:spPr>
          <a:xfrm>
            <a:off x="8739755" y="3085527"/>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21</a:t>
            </a:r>
          </a:p>
          <a:p>
            <a:pPr algn="ctr">
              <a:lnSpc>
                <a:spcPct val="90000"/>
              </a:lnSpc>
            </a:pPr>
            <a:r>
              <a:rPr lang="en-GB" sz="1000">
                <a:latin typeface="Calibri" panose="020F0502020204030204" pitchFamily="34" charset="0"/>
                <a:ea typeface="Aileron" charset="0"/>
                <a:cs typeface="Calibri" panose="020F0502020204030204" pitchFamily="34" charset="0"/>
              </a:rPr>
              <a:t>11</a:t>
            </a:r>
          </a:p>
        </p:txBody>
      </p:sp>
      <p:sp>
        <p:nvSpPr>
          <p:cNvPr id="17" name="TextBox 16">
            <a:extLst>
              <a:ext uri="{FF2B5EF4-FFF2-40B4-BE49-F238E27FC236}">
                <a16:creationId xmlns:a16="http://schemas.microsoft.com/office/drawing/2014/main" id="{C9159871-A5ED-AD49-8E80-845930E5954C}"/>
              </a:ext>
            </a:extLst>
          </p:cNvPr>
          <p:cNvSpPr txBox="1"/>
          <p:nvPr/>
        </p:nvSpPr>
        <p:spPr>
          <a:xfrm>
            <a:off x="9326881" y="3085527"/>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8</a:t>
            </a:r>
          </a:p>
          <a:p>
            <a:pPr algn="ctr">
              <a:lnSpc>
                <a:spcPct val="90000"/>
              </a:lnSpc>
            </a:pPr>
            <a:r>
              <a:rPr lang="en-GB" sz="1000">
                <a:latin typeface="Calibri" panose="020F0502020204030204" pitchFamily="34" charset="0"/>
                <a:ea typeface="Aileron" charset="0"/>
                <a:cs typeface="Calibri" panose="020F0502020204030204" pitchFamily="34" charset="0"/>
              </a:rPr>
              <a:t>3</a:t>
            </a:r>
          </a:p>
        </p:txBody>
      </p:sp>
      <p:sp>
        <p:nvSpPr>
          <p:cNvPr id="18" name="TextBox 17">
            <a:extLst>
              <a:ext uri="{FF2B5EF4-FFF2-40B4-BE49-F238E27FC236}">
                <a16:creationId xmlns:a16="http://schemas.microsoft.com/office/drawing/2014/main" id="{C0B16274-4E06-BB4C-9EE7-A66D79003772}"/>
              </a:ext>
            </a:extLst>
          </p:cNvPr>
          <p:cNvSpPr txBox="1"/>
          <p:nvPr/>
        </p:nvSpPr>
        <p:spPr>
          <a:xfrm>
            <a:off x="7121386" y="276402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19" name="TextBox 18">
            <a:extLst>
              <a:ext uri="{FF2B5EF4-FFF2-40B4-BE49-F238E27FC236}">
                <a16:creationId xmlns:a16="http://schemas.microsoft.com/office/drawing/2014/main" id="{60905BB4-E212-8244-9032-709F6D986B09}"/>
              </a:ext>
            </a:extLst>
          </p:cNvPr>
          <p:cNvSpPr txBox="1"/>
          <p:nvPr/>
        </p:nvSpPr>
        <p:spPr>
          <a:xfrm>
            <a:off x="8132730" y="2898442"/>
            <a:ext cx="780663" cy="138499"/>
          </a:xfrm>
          <a:prstGeom prst="rect">
            <a:avLst/>
          </a:prstGeom>
          <a:noFill/>
        </p:spPr>
        <p:txBody>
          <a:bodyPr wrap="none" lIns="0" tIns="0" rIns="0" bIns="0" rtlCol="0">
            <a:spAutoFit/>
          </a:bodyPr>
          <a:lstStyle/>
          <a:p>
            <a:pPr algn="ctr">
              <a:lnSpc>
                <a:spcPct val="90000"/>
              </a:lnSpc>
            </a:pPr>
            <a:r>
              <a:rPr lang="en-GB" sz="1000" b="1">
                <a:latin typeface="Calibri" panose="020F0502020204030204" pitchFamily="34" charset="0"/>
                <a:ea typeface="Aileron" charset="0"/>
                <a:cs typeface="Calibri" panose="020F0502020204030204" pitchFamily="34" charset="0"/>
              </a:rPr>
              <a:t>Time (months)</a:t>
            </a:r>
          </a:p>
        </p:txBody>
      </p:sp>
      <p:sp>
        <p:nvSpPr>
          <p:cNvPr id="20" name="TextBox 19">
            <a:extLst>
              <a:ext uri="{FF2B5EF4-FFF2-40B4-BE49-F238E27FC236}">
                <a16:creationId xmlns:a16="http://schemas.microsoft.com/office/drawing/2014/main" id="{58BCCBCA-F304-0C4C-9027-86D5474078B9}"/>
              </a:ext>
            </a:extLst>
          </p:cNvPr>
          <p:cNvSpPr txBox="1"/>
          <p:nvPr/>
        </p:nvSpPr>
        <p:spPr>
          <a:xfrm rot="16200000">
            <a:off x="6212287" y="1921503"/>
            <a:ext cx="1069975" cy="138499"/>
          </a:xfrm>
          <a:prstGeom prst="rect">
            <a:avLst/>
          </a:prstGeom>
          <a:noFill/>
        </p:spPr>
        <p:txBody>
          <a:bodyPr wrap="square" lIns="0" tIns="0" rIns="0" bIns="0" rtlCol="0">
            <a:spAutoFit/>
          </a:bodyPr>
          <a:lstStyle/>
          <a:p>
            <a:pPr algn="ctr">
              <a:lnSpc>
                <a:spcPct val="90000"/>
              </a:lnSpc>
            </a:pPr>
            <a:r>
              <a:rPr lang="en-GB" sz="1000" b="1">
                <a:latin typeface="Calibri" panose="020F0502020204030204" pitchFamily="34" charset="0"/>
                <a:ea typeface="Aileron" charset="0"/>
                <a:cs typeface="Calibri" panose="020F0502020204030204" pitchFamily="34" charset="0"/>
              </a:rPr>
              <a:t>Patients alive (%)</a:t>
            </a:r>
          </a:p>
        </p:txBody>
      </p:sp>
      <p:sp>
        <p:nvSpPr>
          <p:cNvPr id="21" name="TextBox 20">
            <a:extLst>
              <a:ext uri="{FF2B5EF4-FFF2-40B4-BE49-F238E27FC236}">
                <a16:creationId xmlns:a16="http://schemas.microsoft.com/office/drawing/2014/main" id="{89381BD3-1596-E243-B692-D12A42F3C850}"/>
              </a:ext>
            </a:extLst>
          </p:cNvPr>
          <p:cNvSpPr txBox="1"/>
          <p:nvPr/>
        </p:nvSpPr>
        <p:spPr>
          <a:xfrm>
            <a:off x="6857201" y="1254601"/>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22" name="Straight Connector 21">
            <a:extLst>
              <a:ext uri="{FF2B5EF4-FFF2-40B4-BE49-F238E27FC236}">
                <a16:creationId xmlns:a16="http://schemas.microsoft.com/office/drawing/2014/main" id="{A3F21A14-3C64-A249-B016-A61CE69F384A}"/>
              </a:ext>
            </a:extLst>
          </p:cNvPr>
          <p:cNvCxnSpPr>
            <a:cxnSpLocks/>
          </p:cNvCxnSpPr>
          <p:nvPr/>
        </p:nvCxnSpPr>
        <p:spPr>
          <a:xfrm flipH="1">
            <a:off x="7144840" y="2665661"/>
            <a:ext cx="315168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C6A98A1-8418-254B-845A-EF2261D7DC15}"/>
              </a:ext>
            </a:extLst>
          </p:cNvPr>
          <p:cNvCxnSpPr>
            <a:cxnSpLocks/>
          </p:cNvCxnSpPr>
          <p:nvPr/>
        </p:nvCxnSpPr>
        <p:spPr>
          <a:xfrm flipH="1">
            <a:off x="7075712" y="13160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668E195-D18E-B847-9D3F-F1BD0746B25D}"/>
              </a:ext>
            </a:extLst>
          </p:cNvPr>
          <p:cNvSpPr txBox="1"/>
          <p:nvPr/>
        </p:nvSpPr>
        <p:spPr>
          <a:xfrm>
            <a:off x="6922924" y="152447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80</a:t>
            </a:r>
          </a:p>
        </p:txBody>
      </p:sp>
      <p:cxnSp>
        <p:nvCxnSpPr>
          <p:cNvPr id="25" name="Straight Connector 24">
            <a:extLst>
              <a:ext uri="{FF2B5EF4-FFF2-40B4-BE49-F238E27FC236}">
                <a16:creationId xmlns:a16="http://schemas.microsoft.com/office/drawing/2014/main" id="{3D3BB627-8054-CC47-8ECF-86899AE406C3}"/>
              </a:ext>
            </a:extLst>
          </p:cNvPr>
          <p:cNvCxnSpPr>
            <a:cxnSpLocks/>
          </p:cNvCxnSpPr>
          <p:nvPr/>
        </p:nvCxnSpPr>
        <p:spPr>
          <a:xfrm flipH="1">
            <a:off x="7075712" y="15859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67EB620F-0E5C-6B4C-87F6-85C860AD4DBF}"/>
              </a:ext>
            </a:extLst>
          </p:cNvPr>
          <p:cNvSpPr txBox="1"/>
          <p:nvPr/>
        </p:nvSpPr>
        <p:spPr>
          <a:xfrm>
            <a:off x="6988648" y="2603976"/>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31" name="Straight Connector 30">
            <a:extLst>
              <a:ext uri="{FF2B5EF4-FFF2-40B4-BE49-F238E27FC236}">
                <a16:creationId xmlns:a16="http://schemas.microsoft.com/office/drawing/2014/main" id="{5EAC8828-B7F0-A84D-9BBF-EAEF106A03D7}"/>
              </a:ext>
            </a:extLst>
          </p:cNvPr>
          <p:cNvCxnSpPr>
            <a:cxnSpLocks/>
          </p:cNvCxnSpPr>
          <p:nvPr/>
        </p:nvCxnSpPr>
        <p:spPr>
          <a:xfrm flipH="1">
            <a:off x="7075712" y="26656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2197129-A893-4845-B952-15B951C32C91}"/>
              </a:ext>
            </a:extLst>
          </p:cNvPr>
          <p:cNvSpPr txBox="1"/>
          <p:nvPr/>
        </p:nvSpPr>
        <p:spPr>
          <a:xfrm>
            <a:off x="6922924" y="232140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cxnSp>
        <p:nvCxnSpPr>
          <p:cNvPr id="33" name="Straight Connector 32">
            <a:extLst>
              <a:ext uri="{FF2B5EF4-FFF2-40B4-BE49-F238E27FC236}">
                <a16:creationId xmlns:a16="http://schemas.microsoft.com/office/drawing/2014/main" id="{9DDE966B-A636-7341-8AD3-91C1D3810654}"/>
              </a:ext>
            </a:extLst>
          </p:cNvPr>
          <p:cNvCxnSpPr>
            <a:cxnSpLocks/>
          </p:cNvCxnSpPr>
          <p:nvPr/>
        </p:nvCxnSpPr>
        <p:spPr>
          <a:xfrm flipH="1">
            <a:off x="7075712" y="23892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9135A81-A818-3548-AD25-2EF69EA54628}"/>
              </a:ext>
            </a:extLst>
          </p:cNvPr>
          <p:cNvCxnSpPr>
            <a:cxnSpLocks/>
          </p:cNvCxnSpPr>
          <p:nvPr/>
        </p:nvCxnSpPr>
        <p:spPr>
          <a:xfrm>
            <a:off x="7147712" y="1285336"/>
            <a:ext cx="0" cy="14542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F2F41781-E922-0B4C-A2F4-F6A8579A3A03}"/>
              </a:ext>
            </a:extLst>
          </p:cNvPr>
          <p:cNvSpPr txBox="1"/>
          <p:nvPr/>
        </p:nvSpPr>
        <p:spPr>
          <a:xfrm>
            <a:off x="8190167" y="276402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a:t>
            </a:r>
          </a:p>
        </p:txBody>
      </p:sp>
      <p:cxnSp>
        <p:nvCxnSpPr>
          <p:cNvPr id="36" name="Straight Connector 35">
            <a:extLst>
              <a:ext uri="{FF2B5EF4-FFF2-40B4-BE49-F238E27FC236}">
                <a16:creationId xmlns:a16="http://schemas.microsoft.com/office/drawing/2014/main" id="{69BB8573-72F8-B646-B2EF-0292065C6FE9}"/>
              </a:ext>
            </a:extLst>
          </p:cNvPr>
          <p:cNvCxnSpPr>
            <a:cxnSpLocks/>
          </p:cNvCxnSpPr>
          <p:nvPr/>
        </p:nvCxnSpPr>
        <p:spPr>
          <a:xfrm rot="16200000" flipH="1">
            <a:off x="8219890"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8B168BF3-1856-6B41-A31C-3EF2A98071A6}"/>
              </a:ext>
            </a:extLst>
          </p:cNvPr>
          <p:cNvSpPr txBox="1"/>
          <p:nvPr/>
        </p:nvSpPr>
        <p:spPr>
          <a:xfrm>
            <a:off x="8742617" y="276402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18</a:t>
            </a:r>
          </a:p>
        </p:txBody>
      </p:sp>
      <p:cxnSp>
        <p:nvCxnSpPr>
          <p:cNvPr id="38" name="Straight Connector 37">
            <a:extLst>
              <a:ext uri="{FF2B5EF4-FFF2-40B4-BE49-F238E27FC236}">
                <a16:creationId xmlns:a16="http://schemas.microsoft.com/office/drawing/2014/main" id="{F957EF2A-6F1E-894D-92D0-39872892F404}"/>
              </a:ext>
            </a:extLst>
          </p:cNvPr>
          <p:cNvCxnSpPr>
            <a:cxnSpLocks/>
          </p:cNvCxnSpPr>
          <p:nvPr/>
        </p:nvCxnSpPr>
        <p:spPr>
          <a:xfrm rot="16200000" flipH="1">
            <a:off x="8772340"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B8E9DE0A-9BC7-8D40-981D-302F07CF77AA}"/>
              </a:ext>
            </a:extLst>
          </p:cNvPr>
          <p:cNvSpPr txBox="1"/>
          <p:nvPr/>
        </p:nvSpPr>
        <p:spPr>
          <a:xfrm>
            <a:off x="9844342" y="276402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30</a:t>
            </a:r>
          </a:p>
        </p:txBody>
      </p:sp>
      <p:cxnSp>
        <p:nvCxnSpPr>
          <p:cNvPr id="40" name="Straight Connector 39">
            <a:extLst>
              <a:ext uri="{FF2B5EF4-FFF2-40B4-BE49-F238E27FC236}">
                <a16:creationId xmlns:a16="http://schemas.microsoft.com/office/drawing/2014/main" id="{8A6A40E1-2154-CE46-824A-A433C526C048}"/>
              </a:ext>
            </a:extLst>
          </p:cNvPr>
          <p:cNvCxnSpPr>
            <a:cxnSpLocks/>
          </p:cNvCxnSpPr>
          <p:nvPr/>
        </p:nvCxnSpPr>
        <p:spPr>
          <a:xfrm rot="16200000" flipH="1">
            <a:off x="9874065"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EE5573F-9039-2C47-956E-3EAD7D0A9F7F}"/>
              </a:ext>
            </a:extLst>
          </p:cNvPr>
          <p:cNvSpPr txBox="1"/>
          <p:nvPr/>
        </p:nvSpPr>
        <p:spPr>
          <a:xfrm>
            <a:off x="7949978" y="276402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9</a:t>
            </a:r>
          </a:p>
        </p:txBody>
      </p:sp>
      <p:cxnSp>
        <p:nvCxnSpPr>
          <p:cNvPr id="44" name="Straight Connector 43">
            <a:extLst>
              <a:ext uri="{FF2B5EF4-FFF2-40B4-BE49-F238E27FC236}">
                <a16:creationId xmlns:a16="http://schemas.microsoft.com/office/drawing/2014/main" id="{835517E6-EE5B-A14B-B342-602D1B9CC77A}"/>
              </a:ext>
            </a:extLst>
          </p:cNvPr>
          <p:cNvCxnSpPr>
            <a:cxnSpLocks/>
          </p:cNvCxnSpPr>
          <p:nvPr/>
        </p:nvCxnSpPr>
        <p:spPr>
          <a:xfrm rot="16200000" flipH="1">
            <a:off x="7946840"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37E155B4-DDCA-2645-95A0-A79E57C10556}"/>
              </a:ext>
            </a:extLst>
          </p:cNvPr>
          <p:cNvSpPr txBox="1"/>
          <p:nvPr/>
        </p:nvSpPr>
        <p:spPr>
          <a:xfrm>
            <a:off x="9879813" y="3085527"/>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2</a:t>
            </a:r>
          </a:p>
          <a:p>
            <a:pPr algn="ct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48" name="TextBox 47">
            <a:extLst>
              <a:ext uri="{FF2B5EF4-FFF2-40B4-BE49-F238E27FC236}">
                <a16:creationId xmlns:a16="http://schemas.microsoft.com/office/drawing/2014/main" id="{0AFF7687-6558-7D4F-A0EB-AFB43FF6542C}"/>
              </a:ext>
            </a:extLst>
          </p:cNvPr>
          <p:cNvSpPr txBox="1"/>
          <p:nvPr/>
        </p:nvSpPr>
        <p:spPr>
          <a:xfrm>
            <a:off x="7394353" y="276402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3</a:t>
            </a:r>
          </a:p>
        </p:txBody>
      </p:sp>
      <p:cxnSp>
        <p:nvCxnSpPr>
          <p:cNvPr id="49" name="Straight Connector 48">
            <a:extLst>
              <a:ext uri="{FF2B5EF4-FFF2-40B4-BE49-F238E27FC236}">
                <a16:creationId xmlns:a16="http://schemas.microsoft.com/office/drawing/2014/main" id="{FE092F12-08E8-5845-9CB3-C60AABCF8348}"/>
              </a:ext>
            </a:extLst>
          </p:cNvPr>
          <p:cNvCxnSpPr>
            <a:cxnSpLocks/>
          </p:cNvCxnSpPr>
          <p:nvPr/>
        </p:nvCxnSpPr>
        <p:spPr>
          <a:xfrm rot="16200000" flipH="1">
            <a:off x="7391215"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7B642DD6-B321-6E4E-AB0F-F49B4D2E4192}"/>
              </a:ext>
            </a:extLst>
          </p:cNvPr>
          <p:cNvSpPr txBox="1"/>
          <p:nvPr/>
        </p:nvSpPr>
        <p:spPr>
          <a:xfrm>
            <a:off x="7670578" y="276402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6</a:t>
            </a:r>
          </a:p>
        </p:txBody>
      </p:sp>
      <p:cxnSp>
        <p:nvCxnSpPr>
          <p:cNvPr id="51" name="Straight Connector 50">
            <a:extLst>
              <a:ext uri="{FF2B5EF4-FFF2-40B4-BE49-F238E27FC236}">
                <a16:creationId xmlns:a16="http://schemas.microsoft.com/office/drawing/2014/main" id="{F2BF04B0-EA06-0849-88FC-0B24DDF8C8DC}"/>
              </a:ext>
            </a:extLst>
          </p:cNvPr>
          <p:cNvCxnSpPr>
            <a:cxnSpLocks/>
          </p:cNvCxnSpPr>
          <p:nvPr/>
        </p:nvCxnSpPr>
        <p:spPr>
          <a:xfrm rot="16200000" flipH="1">
            <a:off x="7667440"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D6CD453F-1F11-6F4A-B324-071CEDE082EB}"/>
              </a:ext>
            </a:extLst>
          </p:cNvPr>
          <p:cNvSpPr txBox="1"/>
          <p:nvPr/>
        </p:nvSpPr>
        <p:spPr>
          <a:xfrm>
            <a:off x="9291892" y="276402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24</a:t>
            </a:r>
          </a:p>
        </p:txBody>
      </p:sp>
      <p:cxnSp>
        <p:nvCxnSpPr>
          <p:cNvPr id="53" name="Straight Connector 52">
            <a:extLst>
              <a:ext uri="{FF2B5EF4-FFF2-40B4-BE49-F238E27FC236}">
                <a16:creationId xmlns:a16="http://schemas.microsoft.com/office/drawing/2014/main" id="{09C11058-0048-524B-90E6-DDF809555278}"/>
              </a:ext>
            </a:extLst>
          </p:cNvPr>
          <p:cNvCxnSpPr>
            <a:cxnSpLocks/>
          </p:cNvCxnSpPr>
          <p:nvPr/>
        </p:nvCxnSpPr>
        <p:spPr>
          <a:xfrm rot="16200000" flipH="1">
            <a:off x="9321615"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7A0A9DE5-5485-E641-9B7B-1B5ACA0B25CF}"/>
              </a:ext>
            </a:extLst>
          </p:cNvPr>
          <p:cNvSpPr txBox="1"/>
          <p:nvPr/>
        </p:nvSpPr>
        <p:spPr>
          <a:xfrm>
            <a:off x="6922924" y="245792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a:t>
            </a:r>
          </a:p>
        </p:txBody>
      </p:sp>
      <p:cxnSp>
        <p:nvCxnSpPr>
          <p:cNvPr id="55" name="Straight Connector 54">
            <a:extLst>
              <a:ext uri="{FF2B5EF4-FFF2-40B4-BE49-F238E27FC236}">
                <a16:creationId xmlns:a16="http://schemas.microsoft.com/office/drawing/2014/main" id="{4EE1ED11-76C9-794B-A994-25AEA92168B0}"/>
              </a:ext>
            </a:extLst>
          </p:cNvPr>
          <p:cNvCxnSpPr>
            <a:cxnSpLocks/>
          </p:cNvCxnSpPr>
          <p:nvPr/>
        </p:nvCxnSpPr>
        <p:spPr>
          <a:xfrm flipH="1">
            <a:off x="7075712" y="25257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EA1B82A0-B323-2245-9A6A-80ECC923ECDC}"/>
              </a:ext>
            </a:extLst>
          </p:cNvPr>
          <p:cNvSpPr txBox="1"/>
          <p:nvPr/>
        </p:nvSpPr>
        <p:spPr>
          <a:xfrm>
            <a:off x="6922924" y="219122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30</a:t>
            </a:r>
          </a:p>
        </p:txBody>
      </p:sp>
      <p:cxnSp>
        <p:nvCxnSpPr>
          <p:cNvPr id="57" name="Straight Connector 56">
            <a:extLst>
              <a:ext uri="{FF2B5EF4-FFF2-40B4-BE49-F238E27FC236}">
                <a16:creationId xmlns:a16="http://schemas.microsoft.com/office/drawing/2014/main" id="{33334C34-6865-B549-8AB5-1CD781A608D7}"/>
              </a:ext>
            </a:extLst>
          </p:cNvPr>
          <p:cNvCxnSpPr>
            <a:cxnSpLocks/>
          </p:cNvCxnSpPr>
          <p:nvPr/>
        </p:nvCxnSpPr>
        <p:spPr>
          <a:xfrm flipH="1">
            <a:off x="7075712" y="22590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F30A7C1B-40DD-B34D-ACA6-9B1259884E05}"/>
              </a:ext>
            </a:extLst>
          </p:cNvPr>
          <p:cNvSpPr txBox="1"/>
          <p:nvPr/>
        </p:nvSpPr>
        <p:spPr>
          <a:xfrm>
            <a:off x="6922924" y="205470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cxnSp>
        <p:nvCxnSpPr>
          <p:cNvPr id="59" name="Straight Connector 58">
            <a:extLst>
              <a:ext uri="{FF2B5EF4-FFF2-40B4-BE49-F238E27FC236}">
                <a16:creationId xmlns:a16="http://schemas.microsoft.com/office/drawing/2014/main" id="{578D6B23-B439-4A45-8854-F92C493AED09}"/>
              </a:ext>
            </a:extLst>
          </p:cNvPr>
          <p:cNvCxnSpPr>
            <a:cxnSpLocks/>
          </p:cNvCxnSpPr>
          <p:nvPr/>
        </p:nvCxnSpPr>
        <p:spPr>
          <a:xfrm flipH="1">
            <a:off x="7075712" y="21225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CE49D24E-1AEE-F742-BD65-E2F7D44CCD9E}"/>
              </a:ext>
            </a:extLst>
          </p:cNvPr>
          <p:cNvSpPr txBox="1"/>
          <p:nvPr/>
        </p:nvSpPr>
        <p:spPr>
          <a:xfrm>
            <a:off x="6922924" y="192135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61" name="Straight Connector 60">
            <a:extLst>
              <a:ext uri="{FF2B5EF4-FFF2-40B4-BE49-F238E27FC236}">
                <a16:creationId xmlns:a16="http://schemas.microsoft.com/office/drawing/2014/main" id="{C0944583-DB72-7740-A6A1-BA7423CCAFEF}"/>
              </a:ext>
            </a:extLst>
          </p:cNvPr>
          <p:cNvCxnSpPr>
            <a:cxnSpLocks/>
          </p:cNvCxnSpPr>
          <p:nvPr/>
        </p:nvCxnSpPr>
        <p:spPr>
          <a:xfrm flipH="1">
            <a:off x="7075712" y="19891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E0FA8527-A2FC-4E4B-ADFA-DCDFD98028CE}"/>
              </a:ext>
            </a:extLst>
          </p:cNvPr>
          <p:cNvSpPr txBox="1"/>
          <p:nvPr/>
        </p:nvSpPr>
        <p:spPr>
          <a:xfrm>
            <a:off x="6922924" y="178800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cxnSp>
        <p:nvCxnSpPr>
          <p:cNvPr id="63" name="Straight Connector 62">
            <a:extLst>
              <a:ext uri="{FF2B5EF4-FFF2-40B4-BE49-F238E27FC236}">
                <a16:creationId xmlns:a16="http://schemas.microsoft.com/office/drawing/2014/main" id="{5F24C760-C7E7-E343-BCCD-A53D018C6364}"/>
              </a:ext>
            </a:extLst>
          </p:cNvPr>
          <p:cNvCxnSpPr>
            <a:cxnSpLocks/>
          </p:cNvCxnSpPr>
          <p:nvPr/>
        </p:nvCxnSpPr>
        <p:spPr>
          <a:xfrm flipH="1">
            <a:off x="7075712" y="18558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F0918901-7D94-1F49-B844-B8F51FF4D09C}"/>
              </a:ext>
            </a:extLst>
          </p:cNvPr>
          <p:cNvSpPr txBox="1"/>
          <p:nvPr/>
        </p:nvSpPr>
        <p:spPr>
          <a:xfrm>
            <a:off x="6922924" y="165147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70</a:t>
            </a:r>
          </a:p>
        </p:txBody>
      </p:sp>
      <p:cxnSp>
        <p:nvCxnSpPr>
          <p:cNvPr id="65" name="Straight Connector 64">
            <a:extLst>
              <a:ext uri="{FF2B5EF4-FFF2-40B4-BE49-F238E27FC236}">
                <a16:creationId xmlns:a16="http://schemas.microsoft.com/office/drawing/2014/main" id="{94F77D6F-D41E-874D-906B-AAA88E58DB06}"/>
              </a:ext>
            </a:extLst>
          </p:cNvPr>
          <p:cNvCxnSpPr>
            <a:cxnSpLocks/>
          </p:cNvCxnSpPr>
          <p:nvPr/>
        </p:nvCxnSpPr>
        <p:spPr>
          <a:xfrm flipH="1">
            <a:off x="7075712" y="171929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FF99311B-631B-E241-A174-1EE94C66F105}"/>
              </a:ext>
            </a:extLst>
          </p:cNvPr>
          <p:cNvSpPr txBox="1"/>
          <p:nvPr/>
        </p:nvSpPr>
        <p:spPr>
          <a:xfrm>
            <a:off x="6922924" y="139430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90</a:t>
            </a:r>
          </a:p>
        </p:txBody>
      </p:sp>
      <p:cxnSp>
        <p:nvCxnSpPr>
          <p:cNvPr id="67" name="Straight Connector 66">
            <a:extLst>
              <a:ext uri="{FF2B5EF4-FFF2-40B4-BE49-F238E27FC236}">
                <a16:creationId xmlns:a16="http://schemas.microsoft.com/office/drawing/2014/main" id="{9BDB6B49-EB66-1243-BF4C-FDEB496F7F7F}"/>
              </a:ext>
            </a:extLst>
          </p:cNvPr>
          <p:cNvCxnSpPr>
            <a:cxnSpLocks/>
          </p:cNvCxnSpPr>
          <p:nvPr/>
        </p:nvCxnSpPr>
        <p:spPr>
          <a:xfrm flipH="1">
            <a:off x="7075712" y="14557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18F42D77-474E-E74E-83FD-FF59941C7EAD}"/>
              </a:ext>
            </a:extLst>
          </p:cNvPr>
          <p:cNvSpPr txBox="1"/>
          <p:nvPr/>
        </p:nvSpPr>
        <p:spPr>
          <a:xfrm>
            <a:off x="7638418" y="3085527"/>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96</a:t>
            </a:r>
          </a:p>
          <a:p>
            <a:pPr algn="ctr">
              <a:lnSpc>
                <a:spcPct val="90000"/>
              </a:lnSpc>
            </a:pPr>
            <a:r>
              <a:rPr lang="en-GB" sz="1000">
                <a:latin typeface="Calibri" panose="020F0502020204030204" pitchFamily="34" charset="0"/>
                <a:ea typeface="Aileron" charset="0"/>
                <a:cs typeface="Calibri" panose="020F0502020204030204" pitchFamily="34" charset="0"/>
              </a:rPr>
              <a:t>88</a:t>
            </a:r>
          </a:p>
        </p:txBody>
      </p:sp>
      <p:sp>
        <p:nvSpPr>
          <p:cNvPr id="70" name="TextBox 69">
            <a:extLst>
              <a:ext uri="{FF2B5EF4-FFF2-40B4-BE49-F238E27FC236}">
                <a16:creationId xmlns:a16="http://schemas.microsoft.com/office/drawing/2014/main" id="{C0F2384C-9691-F443-BEAB-47852463F68F}"/>
              </a:ext>
            </a:extLst>
          </p:cNvPr>
          <p:cNvSpPr txBox="1"/>
          <p:nvPr/>
        </p:nvSpPr>
        <p:spPr>
          <a:xfrm>
            <a:off x="7056142" y="3085527"/>
            <a:ext cx="197170"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129</a:t>
            </a:r>
          </a:p>
          <a:p>
            <a:pPr algn="ctr">
              <a:lnSpc>
                <a:spcPct val="90000"/>
              </a:lnSpc>
            </a:pPr>
            <a:r>
              <a:rPr lang="en-GB" sz="1000">
                <a:latin typeface="Calibri" panose="020F0502020204030204" pitchFamily="34" charset="0"/>
                <a:ea typeface="Aileron" charset="0"/>
                <a:cs typeface="Calibri" panose="020F0502020204030204" pitchFamily="34" charset="0"/>
              </a:rPr>
              <a:t>126</a:t>
            </a:r>
          </a:p>
        </p:txBody>
      </p:sp>
      <p:sp>
        <p:nvSpPr>
          <p:cNvPr id="74" name="TextBox 73">
            <a:extLst>
              <a:ext uri="{FF2B5EF4-FFF2-40B4-BE49-F238E27FC236}">
                <a16:creationId xmlns:a16="http://schemas.microsoft.com/office/drawing/2014/main" id="{83167432-9F46-E04B-86A6-2700811DD79A}"/>
              </a:ext>
            </a:extLst>
          </p:cNvPr>
          <p:cNvSpPr txBox="1"/>
          <p:nvPr/>
        </p:nvSpPr>
        <p:spPr>
          <a:xfrm>
            <a:off x="5859726" y="1052736"/>
            <a:ext cx="984950" cy="166199"/>
          </a:xfrm>
          <a:prstGeom prst="rect">
            <a:avLst/>
          </a:prstGeom>
          <a:noFill/>
        </p:spPr>
        <p:txBody>
          <a:bodyPr wrap="none" lIns="0" tIns="0" rIns="0" bIns="0" rtlCol="0">
            <a:spAutoFit/>
          </a:bodyPr>
          <a:lstStyle/>
          <a:p>
            <a:pPr>
              <a:lnSpc>
                <a:spcPct val="90000"/>
              </a:lnSpc>
            </a:pPr>
            <a:r>
              <a:rPr lang="en-GB" sz="1200" b="1">
                <a:latin typeface="Calibri" panose="020F0502020204030204" pitchFamily="34" charset="0"/>
                <a:ea typeface="Aileron" charset="0"/>
                <a:cs typeface="Calibri" panose="020F0502020204030204" pitchFamily="34" charset="0"/>
              </a:rPr>
              <a:t>Overall survival</a:t>
            </a:r>
          </a:p>
        </p:txBody>
      </p:sp>
      <p:pic>
        <p:nvPicPr>
          <p:cNvPr id="76" name="Picture 75">
            <a:extLst>
              <a:ext uri="{FF2B5EF4-FFF2-40B4-BE49-F238E27FC236}">
                <a16:creationId xmlns:a16="http://schemas.microsoft.com/office/drawing/2014/main" id="{A4E35D4C-388B-9B48-8283-B78DFB8B975B}"/>
              </a:ext>
            </a:extLst>
          </p:cNvPr>
          <p:cNvPicPr>
            <a:picLocks noChangeAspect="1"/>
          </p:cNvPicPr>
          <p:nvPr/>
        </p:nvPicPr>
        <p:blipFill>
          <a:blip r:embed="rId4"/>
          <a:stretch>
            <a:fillRect/>
          </a:stretch>
        </p:blipFill>
        <p:spPr>
          <a:xfrm>
            <a:off x="7154248" y="1309914"/>
            <a:ext cx="3151802" cy="1270000"/>
          </a:xfrm>
          <a:prstGeom prst="rect">
            <a:avLst/>
          </a:prstGeom>
        </p:spPr>
      </p:pic>
      <p:sp>
        <p:nvSpPr>
          <p:cNvPr id="77" name="TextBox 76">
            <a:extLst>
              <a:ext uri="{FF2B5EF4-FFF2-40B4-BE49-F238E27FC236}">
                <a16:creationId xmlns:a16="http://schemas.microsoft.com/office/drawing/2014/main" id="{B8C8E897-559A-CC41-A057-609EFB5977A7}"/>
              </a:ext>
            </a:extLst>
          </p:cNvPr>
          <p:cNvSpPr txBox="1"/>
          <p:nvPr/>
        </p:nvSpPr>
        <p:spPr>
          <a:xfrm>
            <a:off x="6371593" y="5501814"/>
            <a:ext cx="593111" cy="415498"/>
          </a:xfrm>
          <a:prstGeom prst="rect">
            <a:avLst/>
          </a:prstGeom>
          <a:noFill/>
        </p:spPr>
        <p:txBody>
          <a:bodyPr wrap="non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No. at risk</a:t>
            </a:r>
          </a:p>
          <a:p>
            <a:pPr algn="r">
              <a:lnSpc>
                <a:spcPct val="90000"/>
              </a:lnSpc>
            </a:pPr>
            <a:r>
              <a:rPr lang="en-GB" sz="1000" b="1" dirty="0">
                <a:latin typeface="Calibri" panose="020F0502020204030204" pitchFamily="34" charset="0"/>
                <a:ea typeface="Aileron" charset="0"/>
                <a:cs typeface="Calibri" panose="020F0502020204030204" pitchFamily="34" charset="0"/>
              </a:rPr>
              <a:t>cabazitaxel</a:t>
            </a:r>
            <a:br>
              <a:rPr lang="en-GB" sz="1000" b="1" dirty="0">
                <a:latin typeface="Calibri" panose="020F0502020204030204" pitchFamily="34" charset="0"/>
                <a:ea typeface="Aileron" charset="0"/>
                <a:cs typeface="Calibri" panose="020F0502020204030204" pitchFamily="34" charset="0"/>
              </a:rPr>
            </a:br>
            <a:r>
              <a:rPr lang="en-GB" sz="1000" b="1" dirty="0">
                <a:latin typeface="Calibri" panose="020F0502020204030204" pitchFamily="34" charset="0"/>
                <a:ea typeface="Aileron" charset="0"/>
                <a:cs typeface="Calibri" panose="020F0502020204030204" pitchFamily="34" charset="0"/>
              </a:rPr>
              <a:t>ASTI</a:t>
            </a:r>
          </a:p>
        </p:txBody>
      </p:sp>
      <p:sp>
        <p:nvSpPr>
          <p:cNvPr id="78" name="TextBox 77">
            <a:extLst>
              <a:ext uri="{FF2B5EF4-FFF2-40B4-BE49-F238E27FC236}">
                <a16:creationId xmlns:a16="http://schemas.microsoft.com/office/drawing/2014/main" id="{83EAB905-5C5E-2E49-9259-B812ECEA61A7}"/>
              </a:ext>
            </a:extLst>
          </p:cNvPr>
          <p:cNvSpPr txBox="1"/>
          <p:nvPr/>
        </p:nvSpPr>
        <p:spPr>
          <a:xfrm>
            <a:off x="7438254" y="5640313"/>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82</a:t>
            </a:r>
          </a:p>
          <a:p>
            <a:pPr algn="ctr">
              <a:lnSpc>
                <a:spcPct val="90000"/>
              </a:lnSpc>
            </a:pPr>
            <a:r>
              <a:rPr lang="en-GB" sz="1000">
                <a:latin typeface="Calibri" panose="020F0502020204030204" pitchFamily="34" charset="0"/>
                <a:ea typeface="Aileron" charset="0"/>
                <a:cs typeface="Calibri" panose="020F0502020204030204" pitchFamily="34" charset="0"/>
              </a:rPr>
              <a:t>42</a:t>
            </a:r>
          </a:p>
        </p:txBody>
      </p:sp>
      <p:sp>
        <p:nvSpPr>
          <p:cNvPr id="79" name="TextBox 78">
            <a:extLst>
              <a:ext uri="{FF2B5EF4-FFF2-40B4-BE49-F238E27FC236}">
                <a16:creationId xmlns:a16="http://schemas.microsoft.com/office/drawing/2014/main" id="{9A8CF7F6-DA5A-8C4C-A086-E3A76EA37FA8}"/>
              </a:ext>
            </a:extLst>
          </p:cNvPr>
          <p:cNvSpPr txBox="1"/>
          <p:nvPr/>
        </p:nvSpPr>
        <p:spPr>
          <a:xfrm>
            <a:off x="7768593" y="5640313"/>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39</a:t>
            </a:r>
          </a:p>
          <a:p>
            <a:pPr algn="ctr">
              <a:lnSpc>
                <a:spcPct val="90000"/>
              </a:lnSpc>
            </a:pPr>
            <a:r>
              <a:rPr lang="en-GB" sz="1000">
                <a:latin typeface="Calibri" panose="020F0502020204030204" pitchFamily="34" charset="0"/>
                <a:ea typeface="Aileron" charset="0"/>
                <a:cs typeface="Calibri" panose="020F0502020204030204" pitchFamily="34" charset="0"/>
              </a:rPr>
              <a:t>16</a:t>
            </a:r>
          </a:p>
        </p:txBody>
      </p:sp>
      <p:sp>
        <p:nvSpPr>
          <p:cNvPr id="80" name="TextBox 79">
            <a:extLst>
              <a:ext uri="{FF2B5EF4-FFF2-40B4-BE49-F238E27FC236}">
                <a16:creationId xmlns:a16="http://schemas.microsoft.com/office/drawing/2014/main" id="{7BF4D8B9-9C47-AD46-917E-94C84272F826}"/>
              </a:ext>
            </a:extLst>
          </p:cNvPr>
          <p:cNvSpPr txBox="1"/>
          <p:nvPr/>
        </p:nvSpPr>
        <p:spPr>
          <a:xfrm>
            <a:off x="8118135" y="5640313"/>
            <a:ext cx="131446" cy="2769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a:p>
            <a:pPr algn="r">
              <a:lnSpc>
                <a:spcPct val="90000"/>
              </a:lnSpc>
            </a:pPr>
            <a:r>
              <a:rPr lang="en-GB" sz="1000">
                <a:latin typeface="Calibri" panose="020F0502020204030204" pitchFamily="34" charset="0"/>
                <a:ea typeface="Aileron" charset="0"/>
                <a:cs typeface="Calibri" panose="020F0502020204030204" pitchFamily="34" charset="0"/>
              </a:rPr>
              <a:t>7</a:t>
            </a:r>
          </a:p>
        </p:txBody>
      </p:sp>
      <p:sp>
        <p:nvSpPr>
          <p:cNvPr id="81" name="TextBox 80">
            <a:extLst>
              <a:ext uri="{FF2B5EF4-FFF2-40B4-BE49-F238E27FC236}">
                <a16:creationId xmlns:a16="http://schemas.microsoft.com/office/drawing/2014/main" id="{49D79B57-B928-E142-BDB0-C5FDC4E00DB0}"/>
              </a:ext>
            </a:extLst>
          </p:cNvPr>
          <p:cNvSpPr txBox="1"/>
          <p:nvPr/>
        </p:nvSpPr>
        <p:spPr>
          <a:xfrm>
            <a:off x="8493216" y="5640313"/>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8</a:t>
            </a:r>
          </a:p>
          <a:p>
            <a:pPr algn="ctr">
              <a:lnSpc>
                <a:spcPct val="90000"/>
              </a:lnSpc>
            </a:pPr>
            <a:r>
              <a:rPr lang="en-GB" sz="1000">
                <a:latin typeface="Calibri" panose="020F0502020204030204" pitchFamily="34" charset="0"/>
                <a:ea typeface="Aileron" charset="0"/>
                <a:cs typeface="Calibri" panose="020F0502020204030204" pitchFamily="34" charset="0"/>
              </a:rPr>
              <a:t>2</a:t>
            </a:r>
          </a:p>
        </p:txBody>
      </p:sp>
      <p:sp>
        <p:nvSpPr>
          <p:cNvPr id="82" name="TextBox 81">
            <a:extLst>
              <a:ext uri="{FF2B5EF4-FFF2-40B4-BE49-F238E27FC236}">
                <a16:creationId xmlns:a16="http://schemas.microsoft.com/office/drawing/2014/main" id="{7ABFE30B-9216-9846-A051-46BA714FBA31}"/>
              </a:ext>
            </a:extLst>
          </p:cNvPr>
          <p:cNvSpPr txBox="1"/>
          <p:nvPr/>
        </p:nvSpPr>
        <p:spPr>
          <a:xfrm>
            <a:off x="9190356" y="5640313"/>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4</a:t>
            </a:r>
          </a:p>
          <a:p>
            <a:pPr algn="ctr">
              <a:lnSpc>
                <a:spcPct val="90000"/>
              </a:lnSpc>
            </a:pPr>
            <a:r>
              <a:rPr lang="en-GB" sz="1000">
                <a:latin typeface="Calibri" panose="020F0502020204030204" pitchFamily="34" charset="0"/>
                <a:ea typeface="Aileron" charset="0"/>
                <a:cs typeface="Calibri" panose="020F0502020204030204" pitchFamily="34" charset="0"/>
              </a:rPr>
              <a:t>1</a:t>
            </a:r>
          </a:p>
        </p:txBody>
      </p:sp>
      <p:sp>
        <p:nvSpPr>
          <p:cNvPr id="83" name="TextBox 82">
            <a:extLst>
              <a:ext uri="{FF2B5EF4-FFF2-40B4-BE49-F238E27FC236}">
                <a16:creationId xmlns:a16="http://schemas.microsoft.com/office/drawing/2014/main" id="{E70EF5E5-E4EB-6444-972B-A217208E9FC1}"/>
              </a:ext>
            </a:extLst>
          </p:cNvPr>
          <p:cNvSpPr txBox="1"/>
          <p:nvPr/>
        </p:nvSpPr>
        <p:spPr>
          <a:xfrm>
            <a:off x="7121386" y="528430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84" name="TextBox 83">
            <a:extLst>
              <a:ext uri="{FF2B5EF4-FFF2-40B4-BE49-F238E27FC236}">
                <a16:creationId xmlns:a16="http://schemas.microsoft.com/office/drawing/2014/main" id="{A4E0ECFB-1F23-2748-968A-144443BAB997}"/>
              </a:ext>
            </a:extLst>
          </p:cNvPr>
          <p:cNvSpPr txBox="1"/>
          <p:nvPr/>
        </p:nvSpPr>
        <p:spPr>
          <a:xfrm>
            <a:off x="8132729" y="5453228"/>
            <a:ext cx="780663" cy="138499"/>
          </a:xfrm>
          <a:prstGeom prst="rect">
            <a:avLst/>
          </a:prstGeom>
          <a:noFill/>
        </p:spPr>
        <p:txBody>
          <a:bodyPr wrap="none" lIns="0" tIns="0" rIns="0" bIns="0" rtlCol="0">
            <a:spAutoFit/>
          </a:bodyPr>
          <a:lstStyle/>
          <a:p>
            <a:pPr algn="ctr">
              <a:lnSpc>
                <a:spcPct val="90000"/>
              </a:lnSpc>
            </a:pPr>
            <a:r>
              <a:rPr lang="en-GB" sz="1000" b="1">
                <a:latin typeface="Calibri" panose="020F0502020204030204" pitchFamily="34" charset="0"/>
                <a:ea typeface="Aileron" charset="0"/>
                <a:cs typeface="Calibri" panose="020F0502020204030204" pitchFamily="34" charset="0"/>
              </a:rPr>
              <a:t>Time (months)</a:t>
            </a:r>
          </a:p>
        </p:txBody>
      </p:sp>
      <p:sp>
        <p:nvSpPr>
          <p:cNvPr id="85" name="TextBox 84">
            <a:extLst>
              <a:ext uri="{FF2B5EF4-FFF2-40B4-BE49-F238E27FC236}">
                <a16:creationId xmlns:a16="http://schemas.microsoft.com/office/drawing/2014/main" id="{33775E4C-1235-2F41-86B8-33F71C92329C}"/>
              </a:ext>
            </a:extLst>
          </p:cNvPr>
          <p:cNvSpPr txBox="1"/>
          <p:nvPr/>
        </p:nvSpPr>
        <p:spPr>
          <a:xfrm rot="16200000">
            <a:off x="6075883" y="4373470"/>
            <a:ext cx="1171796" cy="276999"/>
          </a:xfrm>
          <a:prstGeom prst="rect">
            <a:avLst/>
          </a:prstGeom>
          <a:noFill/>
        </p:spPr>
        <p:txBody>
          <a:bodyPr wrap="none" lIns="0" tIns="0" rIns="0" bIns="0" rtlCol="0">
            <a:spAutoFit/>
          </a:bodyPr>
          <a:lstStyle/>
          <a:p>
            <a:pPr algn="ctr">
              <a:lnSpc>
                <a:spcPct val="90000"/>
              </a:lnSpc>
            </a:pPr>
            <a:r>
              <a:rPr lang="en-GB" sz="1000" b="1">
                <a:latin typeface="Calibri" panose="020F0502020204030204" pitchFamily="34" charset="0"/>
                <a:ea typeface="Aileron" charset="0"/>
                <a:cs typeface="Calibri" panose="020F0502020204030204" pitchFamily="34" charset="0"/>
              </a:rPr>
              <a:t>Patients alive without</a:t>
            </a:r>
            <a:br>
              <a:rPr lang="en-GB" sz="1000" b="1">
                <a:latin typeface="Calibri" panose="020F0502020204030204" pitchFamily="34" charset="0"/>
                <a:ea typeface="Aileron" charset="0"/>
                <a:cs typeface="Calibri" panose="020F0502020204030204" pitchFamily="34" charset="0"/>
              </a:rPr>
            </a:br>
            <a:r>
              <a:rPr lang="en-GB" sz="1000" b="1">
                <a:latin typeface="Calibri" panose="020F0502020204030204" pitchFamily="34" charset="0"/>
                <a:ea typeface="Aileron" charset="0"/>
                <a:cs typeface="Calibri" panose="020F0502020204030204" pitchFamily="34" charset="0"/>
              </a:rPr>
              <a:t>progression (%)</a:t>
            </a:r>
          </a:p>
        </p:txBody>
      </p:sp>
      <p:sp>
        <p:nvSpPr>
          <p:cNvPr id="86" name="TextBox 85">
            <a:extLst>
              <a:ext uri="{FF2B5EF4-FFF2-40B4-BE49-F238E27FC236}">
                <a16:creationId xmlns:a16="http://schemas.microsoft.com/office/drawing/2014/main" id="{5241E288-CEB9-6B42-8154-4C1428EB2778}"/>
              </a:ext>
            </a:extLst>
          </p:cNvPr>
          <p:cNvSpPr txBox="1"/>
          <p:nvPr/>
        </p:nvSpPr>
        <p:spPr>
          <a:xfrm>
            <a:off x="6857201" y="3774881"/>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87" name="Straight Connector 86">
            <a:extLst>
              <a:ext uri="{FF2B5EF4-FFF2-40B4-BE49-F238E27FC236}">
                <a16:creationId xmlns:a16="http://schemas.microsoft.com/office/drawing/2014/main" id="{D31B11CC-A316-C041-A767-B078D68CEBB8}"/>
              </a:ext>
            </a:extLst>
          </p:cNvPr>
          <p:cNvCxnSpPr>
            <a:cxnSpLocks/>
          </p:cNvCxnSpPr>
          <p:nvPr/>
        </p:nvCxnSpPr>
        <p:spPr>
          <a:xfrm flipH="1">
            <a:off x="7144841" y="5185941"/>
            <a:ext cx="304690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19C981E-871A-754F-A36B-E69DC7B27207}"/>
              </a:ext>
            </a:extLst>
          </p:cNvPr>
          <p:cNvCxnSpPr>
            <a:cxnSpLocks/>
          </p:cNvCxnSpPr>
          <p:nvPr/>
        </p:nvCxnSpPr>
        <p:spPr>
          <a:xfrm flipH="1">
            <a:off x="7075712" y="383634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82381D50-939C-3540-B0F5-562295C40FFA}"/>
              </a:ext>
            </a:extLst>
          </p:cNvPr>
          <p:cNvSpPr txBox="1"/>
          <p:nvPr/>
        </p:nvSpPr>
        <p:spPr>
          <a:xfrm>
            <a:off x="6922924" y="404475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80</a:t>
            </a:r>
          </a:p>
        </p:txBody>
      </p:sp>
      <p:cxnSp>
        <p:nvCxnSpPr>
          <p:cNvPr id="90" name="Straight Connector 89">
            <a:extLst>
              <a:ext uri="{FF2B5EF4-FFF2-40B4-BE49-F238E27FC236}">
                <a16:creationId xmlns:a16="http://schemas.microsoft.com/office/drawing/2014/main" id="{64D5EF5B-FEA0-5A43-B77E-96868CB73DD3}"/>
              </a:ext>
            </a:extLst>
          </p:cNvPr>
          <p:cNvCxnSpPr>
            <a:cxnSpLocks/>
          </p:cNvCxnSpPr>
          <p:nvPr/>
        </p:nvCxnSpPr>
        <p:spPr>
          <a:xfrm flipH="1">
            <a:off x="7075712" y="41062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2E8F2C0C-B068-404F-BE5E-2417691DE0C8}"/>
              </a:ext>
            </a:extLst>
          </p:cNvPr>
          <p:cNvSpPr txBox="1"/>
          <p:nvPr/>
        </p:nvSpPr>
        <p:spPr>
          <a:xfrm>
            <a:off x="6988648" y="5124256"/>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92" name="Straight Connector 91">
            <a:extLst>
              <a:ext uri="{FF2B5EF4-FFF2-40B4-BE49-F238E27FC236}">
                <a16:creationId xmlns:a16="http://schemas.microsoft.com/office/drawing/2014/main" id="{67C5B590-7CED-3944-ABF3-2C1EACDD37BE}"/>
              </a:ext>
            </a:extLst>
          </p:cNvPr>
          <p:cNvCxnSpPr>
            <a:cxnSpLocks/>
          </p:cNvCxnSpPr>
          <p:nvPr/>
        </p:nvCxnSpPr>
        <p:spPr>
          <a:xfrm flipH="1">
            <a:off x="7075712" y="51859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49C791E1-E392-5B48-984D-5838A570A7EF}"/>
              </a:ext>
            </a:extLst>
          </p:cNvPr>
          <p:cNvSpPr txBox="1"/>
          <p:nvPr/>
        </p:nvSpPr>
        <p:spPr>
          <a:xfrm>
            <a:off x="6922924" y="484168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cxnSp>
        <p:nvCxnSpPr>
          <p:cNvPr id="94" name="Straight Connector 93">
            <a:extLst>
              <a:ext uri="{FF2B5EF4-FFF2-40B4-BE49-F238E27FC236}">
                <a16:creationId xmlns:a16="http://schemas.microsoft.com/office/drawing/2014/main" id="{8281D0CC-E4F4-AE45-9F7D-C9E2C15570D3}"/>
              </a:ext>
            </a:extLst>
          </p:cNvPr>
          <p:cNvCxnSpPr>
            <a:cxnSpLocks/>
          </p:cNvCxnSpPr>
          <p:nvPr/>
        </p:nvCxnSpPr>
        <p:spPr>
          <a:xfrm flipH="1">
            <a:off x="7075712" y="490949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3665FEB8-FD0C-4940-93B2-AA23EB67D92D}"/>
              </a:ext>
            </a:extLst>
          </p:cNvPr>
          <p:cNvCxnSpPr>
            <a:cxnSpLocks/>
          </p:cNvCxnSpPr>
          <p:nvPr/>
        </p:nvCxnSpPr>
        <p:spPr>
          <a:xfrm>
            <a:off x="7147712" y="3804249"/>
            <a:ext cx="0" cy="145557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3F5B8FB3-DFD4-BF48-9BFC-4160C2811401}"/>
              </a:ext>
            </a:extLst>
          </p:cNvPr>
          <p:cNvSpPr txBox="1"/>
          <p:nvPr/>
        </p:nvSpPr>
        <p:spPr>
          <a:xfrm>
            <a:off x="8153178" y="528430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9</a:t>
            </a:r>
          </a:p>
        </p:txBody>
      </p:sp>
      <p:cxnSp>
        <p:nvCxnSpPr>
          <p:cNvPr id="97" name="Straight Connector 96">
            <a:extLst>
              <a:ext uri="{FF2B5EF4-FFF2-40B4-BE49-F238E27FC236}">
                <a16:creationId xmlns:a16="http://schemas.microsoft.com/office/drawing/2014/main" id="{1EB47B0C-7071-7543-8191-77015C810FAF}"/>
              </a:ext>
            </a:extLst>
          </p:cNvPr>
          <p:cNvCxnSpPr>
            <a:cxnSpLocks/>
          </p:cNvCxnSpPr>
          <p:nvPr/>
        </p:nvCxnSpPr>
        <p:spPr>
          <a:xfrm rot="16200000" flipH="1">
            <a:off x="8150040"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C57495A4-FAA1-5844-80AC-761E7288EDFB}"/>
              </a:ext>
            </a:extLst>
          </p:cNvPr>
          <p:cNvSpPr txBox="1"/>
          <p:nvPr/>
        </p:nvSpPr>
        <p:spPr>
          <a:xfrm>
            <a:off x="8463217" y="528430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a:t>
            </a:r>
          </a:p>
        </p:txBody>
      </p:sp>
      <p:cxnSp>
        <p:nvCxnSpPr>
          <p:cNvPr id="99" name="Straight Connector 98">
            <a:extLst>
              <a:ext uri="{FF2B5EF4-FFF2-40B4-BE49-F238E27FC236}">
                <a16:creationId xmlns:a16="http://schemas.microsoft.com/office/drawing/2014/main" id="{DE41D2A5-6AA1-5C47-A32E-D9A0C01CA8F5}"/>
              </a:ext>
            </a:extLst>
          </p:cNvPr>
          <p:cNvCxnSpPr>
            <a:cxnSpLocks/>
          </p:cNvCxnSpPr>
          <p:nvPr/>
        </p:nvCxnSpPr>
        <p:spPr>
          <a:xfrm rot="16200000" flipH="1">
            <a:off x="8492940"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4AF53E73-420B-3F44-85D8-00F7C8F2005C}"/>
              </a:ext>
            </a:extLst>
          </p:cNvPr>
          <p:cNvSpPr txBox="1"/>
          <p:nvPr/>
        </p:nvSpPr>
        <p:spPr>
          <a:xfrm>
            <a:off x="9844342" y="528430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24</a:t>
            </a:r>
          </a:p>
        </p:txBody>
      </p:sp>
      <p:cxnSp>
        <p:nvCxnSpPr>
          <p:cNvPr id="101" name="Straight Connector 100">
            <a:extLst>
              <a:ext uri="{FF2B5EF4-FFF2-40B4-BE49-F238E27FC236}">
                <a16:creationId xmlns:a16="http://schemas.microsoft.com/office/drawing/2014/main" id="{31E74740-44FF-5C4C-AE40-6332C4A10186}"/>
              </a:ext>
            </a:extLst>
          </p:cNvPr>
          <p:cNvCxnSpPr>
            <a:cxnSpLocks/>
          </p:cNvCxnSpPr>
          <p:nvPr/>
        </p:nvCxnSpPr>
        <p:spPr>
          <a:xfrm rot="16200000" flipH="1">
            <a:off x="9874065"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DB01C8C1-D9B3-E446-BCB9-2ECCE52BCC42}"/>
              </a:ext>
            </a:extLst>
          </p:cNvPr>
          <p:cNvSpPr txBox="1"/>
          <p:nvPr/>
        </p:nvSpPr>
        <p:spPr>
          <a:xfrm>
            <a:off x="7807103" y="528430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6</a:t>
            </a:r>
          </a:p>
        </p:txBody>
      </p:sp>
      <p:cxnSp>
        <p:nvCxnSpPr>
          <p:cNvPr id="103" name="Straight Connector 102">
            <a:extLst>
              <a:ext uri="{FF2B5EF4-FFF2-40B4-BE49-F238E27FC236}">
                <a16:creationId xmlns:a16="http://schemas.microsoft.com/office/drawing/2014/main" id="{010C49FE-1492-6048-B353-6D444C4F8067}"/>
              </a:ext>
            </a:extLst>
          </p:cNvPr>
          <p:cNvCxnSpPr>
            <a:cxnSpLocks/>
          </p:cNvCxnSpPr>
          <p:nvPr/>
        </p:nvCxnSpPr>
        <p:spPr>
          <a:xfrm rot="16200000" flipH="1">
            <a:off x="7803965"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6579A5E3-6BB5-5D41-BA57-5187C23C4E9A}"/>
              </a:ext>
            </a:extLst>
          </p:cNvPr>
          <p:cNvSpPr txBox="1"/>
          <p:nvPr/>
        </p:nvSpPr>
        <p:spPr>
          <a:xfrm>
            <a:off x="9879813" y="5640313"/>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0</a:t>
            </a:r>
          </a:p>
          <a:p>
            <a:pPr algn="ct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105" name="TextBox 104">
            <a:extLst>
              <a:ext uri="{FF2B5EF4-FFF2-40B4-BE49-F238E27FC236}">
                <a16:creationId xmlns:a16="http://schemas.microsoft.com/office/drawing/2014/main" id="{978DC118-F157-B449-8A08-2D5F8BED68C3}"/>
              </a:ext>
            </a:extLst>
          </p:cNvPr>
          <p:cNvSpPr txBox="1"/>
          <p:nvPr/>
        </p:nvSpPr>
        <p:spPr>
          <a:xfrm>
            <a:off x="7713952" y="5000920"/>
            <a:ext cx="205184" cy="124650"/>
          </a:xfrm>
          <a:prstGeom prst="rect">
            <a:avLst/>
          </a:prstGeom>
          <a:noFill/>
        </p:spPr>
        <p:txBody>
          <a:bodyPr wrap="none" lIns="0" tIns="0" rIns="0" bIns="0" rtlCol="0">
            <a:spAutoFit/>
          </a:bodyPr>
          <a:lstStyle/>
          <a:p>
            <a:pPr>
              <a:lnSpc>
                <a:spcPct val="90000"/>
              </a:lnSpc>
            </a:pPr>
            <a:r>
              <a:rPr lang="en-GB" sz="900">
                <a:solidFill>
                  <a:schemeClr val="tx2"/>
                </a:solidFill>
                <a:latin typeface="Calibri" panose="020F0502020204030204" pitchFamily="34" charset="0"/>
                <a:ea typeface="Aileron" charset="0"/>
                <a:cs typeface="Calibri" panose="020F0502020204030204" pitchFamily="34" charset="0"/>
              </a:rPr>
              <a:t>ASTI</a:t>
            </a:r>
          </a:p>
        </p:txBody>
      </p:sp>
      <p:sp>
        <p:nvSpPr>
          <p:cNvPr id="106" name="TextBox 105">
            <a:extLst>
              <a:ext uri="{FF2B5EF4-FFF2-40B4-BE49-F238E27FC236}">
                <a16:creationId xmlns:a16="http://schemas.microsoft.com/office/drawing/2014/main" id="{14703826-553D-BC4E-9540-B82AD6ACD33D}"/>
              </a:ext>
            </a:extLst>
          </p:cNvPr>
          <p:cNvSpPr txBox="1"/>
          <p:nvPr/>
        </p:nvSpPr>
        <p:spPr>
          <a:xfrm>
            <a:off x="7464203" y="528430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3</a:t>
            </a:r>
          </a:p>
        </p:txBody>
      </p:sp>
      <p:cxnSp>
        <p:nvCxnSpPr>
          <p:cNvPr id="107" name="Straight Connector 106">
            <a:extLst>
              <a:ext uri="{FF2B5EF4-FFF2-40B4-BE49-F238E27FC236}">
                <a16:creationId xmlns:a16="http://schemas.microsoft.com/office/drawing/2014/main" id="{0F2087B4-10FD-8440-9B89-997BA023A4F2}"/>
              </a:ext>
            </a:extLst>
          </p:cNvPr>
          <p:cNvCxnSpPr>
            <a:cxnSpLocks/>
          </p:cNvCxnSpPr>
          <p:nvPr/>
        </p:nvCxnSpPr>
        <p:spPr>
          <a:xfrm rot="16200000" flipH="1">
            <a:off x="7461065"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75D0ACC3-4210-B941-8FA5-2A91688F8F68}"/>
              </a:ext>
            </a:extLst>
          </p:cNvPr>
          <p:cNvSpPr txBox="1"/>
          <p:nvPr/>
        </p:nvSpPr>
        <p:spPr>
          <a:xfrm>
            <a:off x="9155367" y="528430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18</a:t>
            </a:r>
          </a:p>
        </p:txBody>
      </p:sp>
      <p:cxnSp>
        <p:nvCxnSpPr>
          <p:cNvPr id="111" name="Straight Connector 110">
            <a:extLst>
              <a:ext uri="{FF2B5EF4-FFF2-40B4-BE49-F238E27FC236}">
                <a16:creationId xmlns:a16="http://schemas.microsoft.com/office/drawing/2014/main" id="{0E771E53-1BB9-3443-9EDC-D40415B68CBA}"/>
              </a:ext>
            </a:extLst>
          </p:cNvPr>
          <p:cNvCxnSpPr>
            <a:cxnSpLocks/>
          </p:cNvCxnSpPr>
          <p:nvPr/>
        </p:nvCxnSpPr>
        <p:spPr>
          <a:xfrm rot="16200000" flipH="1">
            <a:off x="9185090"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758E2750-E861-4342-99F4-B77B34C310E7}"/>
              </a:ext>
            </a:extLst>
          </p:cNvPr>
          <p:cNvSpPr txBox="1"/>
          <p:nvPr/>
        </p:nvSpPr>
        <p:spPr>
          <a:xfrm>
            <a:off x="6922924" y="497820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a:t>
            </a:r>
          </a:p>
        </p:txBody>
      </p:sp>
      <p:cxnSp>
        <p:nvCxnSpPr>
          <p:cNvPr id="113" name="Straight Connector 112">
            <a:extLst>
              <a:ext uri="{FF2B5EF4-FFF2-40B4-BE49-F238E27FC236}">
                <a16:creationId xmlns:a16="http://schemas.microsoft.com/office/drawing/2014/main" id="{9A6C5BB3-7C9F-5846-83F2-1DDB069BC80B}"/>
              </a:ext>
            </a:extLst>
          </p:cNvPr>
          <p:cNvCxnSpPr>
            <a:cxnSpLocks/>
          </p:cNvCxnSpPr>
          <p:nvPr/>
        </p:nvCxnSpPr>
        <p:spPr>
          <a:xfrm flipH="1">
            <a:off x="7075712" y="50460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32801C24-5B66-574C-8A31-D913B17E6F65}"/>
              </a:ext>
            </a:extLst>
          </p:cNvPr>
          <p:cNvSpPr txBox="1"/>
          <p:nvPr/>
        </p:nvSpPr>
        <p:spPr>
          <a:xfrm>
            <a:off x="6922924" y="471150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30</a:t>
            </a:r>
          </a:p>
        </p:txBody>
      </p:sp>
      <p:cxnSp>
        <p:nvCxnSpPr>
          <p:cNvPr id="115" name="Straight Connector 114">
            <a:extLst>
              <a:ext uri="{FF2B5EF4-FFF2-40B4-BE49-F238E27FC236}">
                <a16:creationId xmlns:a16="http://schemas.microsoft.com/office/drawing/2014/main" id="{3DEEDBAF-1B5F-7642-A8CF-A9B6281F4B4F}"/>
              </a:ext>
            </a:extLst>
          </p:cNvPr>
          <p:cNvCxnSpPr>
            <a:cxnSpLocks/>
          </p:cNvCxnSpPr>
          <p:nvPr/>
        </p:nvCxnSpPr>
        <p:spPr>
          <a:xfrm flipH="1">
            <a:off x="7075712" y="47793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8EE0FAD5-560C-0049-BB8A-BE3F1CC28E34}"/>
              </a:ext>
            </a:extLst>
          </p:cNvPr>
          <p:cNvSpPr txBox="1"/>
          <p:nvPr/>
        </p:nvSpPr>
        <p:spPr>
          <a:xfrm>
            <a:off x="6922924" y="457498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cxnSp>
        <p:nvCxnSpPr>
          <p:cNvPr id="117" name="Straight Connector 116">
            <a:extLst>
              <a:ext uri="{FF2B5EF4-FFF2-40B4-BE49-F238E27FC236}">
                <a16:creationId xmlns:a16="http://schemas.microsoft.com/office/drawing/2014/main" id="{F092CFA1-3581-2C4C-92D3-EC360EDB2E8C}"/>
              </a:ext>
            </a:extLst>
          </p:cNvPr>
          <p:cNvCxnSpPr>
            <a:cxnSpLocks/>
          </p:cNvCxnSpPr>
          <p:nvPr/>
        </p:nvCxnSpPr>
        <p:spPr>
          <a:xfrm flipH="1">
            <a:off x="7075712" y="464279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F07E173F-D1FF-E042-AD88-195D0E82CE4E}"/>
              </a:ext>
            </a:extLst>
          </p:cNvPr>
          <p:cNvSpPr txBox="1"/>
          <p:nvPr/>
        </p:nvSpPr>
        <p:spPr>
          <a:xfrm>
            <a:off x="6922924" y="444163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119" name="Straight Connector 118">
            <a:extLst>
              <a:ext uri="{FF2B5EF4-FFF2-40B4-BE49-F238E27FC236}">
                <a16:creationId xmlns:a16="http://schemas.microsoft.com/office/drawing/2014/main" id="{1DE4DAFA-373E-7E42-A12B-ABB6F935F66D}"/>
              </a:ext>
            </a:extLst>
          </p:cNvPr>
          <p:cNvCxnSpPr>
            <a:cxnSpLocks/>
          </p:cNvCxnSpPr>
          <p:nvPr/>
        </p:nvCxnSpPr>
        <p:spPr>
          <a:xfrm flipH="1">
            <a:off x="7075712" y="450944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0" name="TextBox 119">
            <a:extLst>
              <a:ext uri="{FF2B5EF4-FFF2-40B4-BE49-F238E27FC236}">
                <a16:creationId xmlns:a16="http://schemas.microsoft.com/office/drawing/2014/main" id="{B40469F1-6CE4-074E-9409-CFF52839A5A2}"/>
              </a:ext>
            </a:extLst>
          </p:cNvPr>
          <p:cNvSpPr txBox="1"/>
          <p:nvPr/>
        </p:nvSpPr>
        <p:spPr>
          <a:xfrm>
            <a:off x="6922924" y="430828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cxnSp>
        <p:nvCxnSpPr>
          <p:cNvPr id="121" name="Straight Connector 120">
            <a:extLst>
              <a:ext uri="{FF2B5EF4-FFF2-40B4-BE49-F238E27FC236}">
                <a16:creationId xmlns:a16="http://schemas.microsoft.com/office/drawing/2014/main" id="{DF3DE426-B691-D445-9E91-E8FB30DDE81B}"/>
              </a:ext>
            </a:extLst>
          </p:cNvPr>
          <p:cNvCxnSpPr>
            <a:cxnSpLocks/>
          </p:cNvCxnSpPr>
          <p:nvPr/>
        </p:nvCxnSpPr>
        <p:spPr>
          <a:xfrm flipH="1">
            <a:off x="7075712" y="437609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A42332B6-0A79-CA4A-8ACD-77525AEE3C29}"/>
              </a:ext>
            </a:extLst>
          </p:cNvPr>
          <p:cNvSpPr txBox="1"/>
          <p:nvPr/>
        </p:nvSpPr>
        <p:spPr>
          <a:xfrm>
            <a:off x="6922924" y="417175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70</a:t>
            </a:r>
          </a:p>
        </p:txBody>
      </p:sp>
      <p:cxnSp>
        <p:nvCxnSpPr>
          <p:cNvPr id="123" name="Straight Connector 122">
            <a:extLst>
              <a:ext uri="{FF2B5EF4-FFF2-40B4-BE49-F238E27FC236}">
                <a16:creationId xmlns:a16="http://schemas.microsoft.com/office/drawing/2014/main" id="{53A96B08-59DE-1F43-8C44-F2433AE00FD6}"/>
              </a:ext>
            </a:extLst>
          </p:cNvPr>
          <p:cNvCxnSpPr>
            <a:cxnSpLocks/>
          </p:cNvCxnSpPr>
          <p:nvPr/>
        </p:nvCxnSpPr>
        <p:spPr>
          <a:xfrm flipH="1">
            <a:off x="7075712" y="423957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069D594F-23BE-784E-BF68-32528C89AB34}"/>
              </a:ext>
            </a:extLst>
          </p:cNvPr>
          <p:cNvSpPr txBox="1"/>
          <p:nvPr/>
        </p:nvSpPr>
        <p:spPr>
          <a:xfrm>
            <a:off x="6922924" y="391458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90</a:t>
            </a:r>
          </a:p>
        </p:txBody>
      </p:sp>
      <p:cxnSp>
        <p:nvCxnSpPr>
          <p:cNvPr id="125" name="Straight Connector 124">
            <a:extLst>
              <a:ext uri="{FF2B5EF4-FFF2-40B4-BE49-F238E27FC236}">
                <a16:creationId xmlns:a16="http://schemas.microsoft.com/office/drawing/2014/main" id="{5293F86A-C494-5749-ADAE-AB90D89F9FF1}"/>
              </a:ext>
            </a:extLst>
          </p:cNvPr>
          <p:cNvCxnSpPr>
            <a:cxnSpLocks/>
          </p:cNvCxnSpPr>
          <p:nvPr/>
        </p:nvCxnSpPr>
        <p:spPr>
          <a:xfrm flipH="1">
            <a:off x="7075712" y="397604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27B711DC-FF24-6E47-B03F-3BBA0FF9DEEB}"/>
              </a:ext>
            </a:extLst>
          </p:cNvPr>
          <p:cNvSpPr txBox="1"/>
          <p:nvPr/>
        </p:nvSpPr>
        <p:spPr>
          <a:xfrm>
            <a:off x="7056142" y="5640313"/>
            <a:ext cx="197170"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129</a:t>
            </a:r>
          </a:p>
          <a:p>
            <a:pPr algn="ctr">
              <a:lnSpc>
                <a:spcPct val="90000"/>
              </a:lnSpc>
            </a:pPr>
            <a:r>
              <a:rPr lang="en-GB" sz="1000">
                <a:latin typeface="Calibri" panose="020F0502020204030204" pitchFamily="34" charset="0"/>
                <a:ea typeface="Aileron" charset="0"/>
                <a:cs typeface="Calibri" panose="020F0502020204030204" pitchFamily="34" charset="0"/>
              </a:rPr>
              <a:t>126</a:t>
            </a:r>
          </a:p>
        </p:txBody>
      </p:sp>
      <p:sp>
        <p:nvSpPr>
          <p:cNvPr id="128" name="TextBox 127">
            <a:extLst>
              <a:ext uri="{FF2B5EF4-FFF2-40B4-BE49-F238E27FC236}">
                <a16:creationId xmlns:a16="http://schemas.microsoft.com/office/drawing/2014/main" id="{55B9217D-1628-8146-B4BD-FC65A01C1E71}"/>
              </a:ext>
            </a:extLst>
          </p:cNvPr>
          <p:cNvSpPr txBox="1"/>
          <p:nvPr/>
        </p:nvSpPr>
        <p:spPr>
          <a:xfrm>
            <a:off x="7900039" y="4595665"/>
            <a:ext cx="530594" cy="124650"/>
          </a:xfrm>
          <a:prstGeom prst="rect">
            <a:avLst/>
          </a:prstGeom>
          <a:noFill/>
        </p:spPr>
        <p:txBody>
          <a:bodyPr wrap="none" lIns="0" tIns="0" rIns="0" bIns="0" rtlCol="0">
            <a:spAutoFit/>
          </a:bodyPr>
          <a:lstStyle/>
          <a:p>
            <a:pPr>
              <a:lnSpc>
                <a:spcPct val="90000"/>
              </a:lnSpc>
            </a:pPr>
            <a:r>
              <a:rPr lang="en-GB" sz="900" dirty="0">
                <a:solidFill>
                  <a:schemeClr val="accent1"/>
                </a:solidFill>
                <a:latin typeface="Calibri" panose="020F0502020204030204" pitchFamily="34" charset="0"/>
                <a:ea typeface="Aileron" charset="0"/>
                <a:cs typeface="Calibri" panose="020F0502020204030204" pitchFamily="34" charset="0"/>
              </a:rPr>
              <a:t>cabazitaxel</a:t>
            </a:r>
          </a:p>
        </p:txBody>
      </p:sp>
      <p:graphicFrame>
        <p:nvGraphicFramePr>
          <p:cNvPr id="129" name="Table 128">
            <a:extLst>
              <a:ext uri="{FF2B5EF4-FFF2-40B4-BE49-F238E27FC236}">
                <a16:creationId xmlns:a16="http://schemas.microsoft.com/office/drawing/2014/main" id="{9FE396E3-8202-CA40-8665-693B7083A88C}"/>
              </a:ext>
            </a:extLst>
          </p:cNvPr>
          <p:cNvGraphicFramePr>
            <a:graphicFrameLocks noGrp="1"/>
          </p:cNvGraphicFramePr>
          <p:nvPr>
            <p:extLst>
              <p:ext uri="{D42A27DB-BD31-4B8C-83A1-F6EECF244321}">
                <p14:modId xmlns:p14="http://schemas.microsoft.com/office/powerpoint/2010/main" val="2283934680"/>
              </p:ext>
            </p:extLst>
          </p:nvPr>
        </p:nvGraphicFramePr>
        <p:xfrm>
          <a:off x="9049650" y="3630503"/>
          <a:ext cx="2787104" cy="916510"/>
        </p:xfrm>
        <a:graphic>
          <a:graphicData uri="http://schemas.openxmlformats.org/drawingml/2006/table">
            <a:tbl>
              <a:tblPr firstRow="1" bandRow="1">
                <a:tableStyleId>{5C22544A-7EE6-4342-B048-85BDC9FD1C3A}</a:tableStyleId>
              </a:tblPr>
              <a:tblGrid>
                <a:gridCol w="948271">
                  <a:extLst>
                    <a:ext uri="{9D8B030D-6E8A-4147-A177-3AD203B41FA5}">
                      <a16:colId xmlns:a16="http://schemas.microsoft.com/office/drawing/2014/main" val="3115765063"/>
                    </a:ext>
                  </a:extLst>
                </a:gridCol>
                <a:gridCol w="419881">
                  <a:extLst>
                    <a:ext uri="{9D8B030D-6E8A-4147-A177-3AD203B41FA5}">
                      <a16:colId xmlns:a16="http://schemas.microsoft.com/office/drawing/2014/main" val="784222494"/>
                    </a:ext>
                  </a:extLst>
                </a:gridCol>
                <a:gridCol w="1418952">
                  <a:extLst>
                    <a:ext uri="{9D8B030D-6E8A-4147-A177-3AD203B41FA5}">
                      <a16:colId xmlns:a16="http://schemas.microsoft.com/office/drawing/2014/main" val="603789990"/>
                    </a:ext>
                  </a:extLst>
                </a:gridCol>
              </a:tblGrid>
              <a:tr h="239334">
                <a:tc>
                  <a:txBody>
                    <a:bodyPr/>
                    <a:lstStyle/>
                    <a:p>
                      <a:endParaRPr lang="en-US" sz="800"/>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a:solidFill>
                            <a:schemeClr val="tx1"/>
                          </a:solidFill>
                        </a:rPr>
                        <a:t>No. of patients</a:t>
                      </a:r>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a:solidFill>
                            <a:schemeClr val="tx1"/>
                          </a:solidFill>
                        </a:rPr>
                        <a:t>Median progression-free survival (95% CI), months</a:t>
                      </a:r>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3972189"/>
                  </a:ext>
                </a:extLst>
              </a:tr>
              <a:tr h="152303">
                <a:tc>
                  <a:txBody>
                    <a:bodyPr/>
                    <a:lstStyle/>
                    <a:p>
                      <a:pPr algn="r"/>
                      <a:r>
                        <a:rPr lang="en-US" sz="800" b="1" err="1"/>
                        <a:t>cabazitaxel</a:t>
                      </a:r>
                      <a:endParaRPr lang="en-US" sz="800" b="1"/>
                    </a:p>
                  </a:txBody>
                  <a:tcPr marL="19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129</a:t>
                      </a:r>
                    </a:p>
                  </a:txBody>
                  <a:tcPr marL="19440" marR="19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4.4 (3.6–5.4)</a:t>
                      </a:r>
                    </a:p>
                  </a:txBody>
                  <a:tcPr marL="19440" marR="19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936334"/>
                  </a:ext>
                </a:extLst>
              </a:tr>
              <a:tr h="152303">
                <a:tc>
                  <a:txBody>
                    <a:bodyPr/>
                    <a:lstStyle/>
                    <a:p>
                      <a:pPr algn="r"/>
                      <a:r>
                        <a:rPr lang="en-US" sz="800" b="1"/>
                        <a:t>ASTI</a:t>
                      </a:r>
                    </a:p>
                  </a:txBody>
                  <a:tcPr marL="19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126</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2.7 (2.4–2.8)</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6815417"/>
                  </a:ext>
                </a:extLst>
              </a:tr>
              <a:tr h="152303">
                <a:tc>
                  <a:txBody>
                    <a:bodyPr/>
                    <a:lstStyle/>
                    <a:p>
                      <a:endParaRPr lang="en-US" sz="800"/>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133350" indent="0">
                        <a:lnSpc>
                          <a:spcPct val="90000"/>
                        </a:lnSpc>
                        <a:tabLst/>
                      </a:pPr>
                      <a:r>
                        <a:rPr lang="en-GB" sz="800">
                          <a:latin typeface="Calibri" panose="020F0502020204030204" pitchFamily="34" charset="0"/>
                          <a:ea typeface="Aileron" charset="0"/>
                          <a:cs typeface="Calibri" panose="020F0502020204030204" pitchFamily="34" charset="0"/>
                        </a:rPr>
                        <a:t>Hazard ratio for progression or death</a:t>
                      </a:r>
                      <a:br>
                        <a:rPr lang="en-GB" sz="800">
                          <a:latin typeface="Calibri" panose="020F0502020204030204" pitchFamily="34" charset="0"/>
                          <a:ea typeface="Aileron" charset="0"/>
                          <a:cs typeface="Calibri" panose="020F0502020204030204" pitchFamily="34" charset="0"/>
                        </a:rPr>
                      </a:br>
                      <a:r>
                        <a:rPr lang="en-GB" sz="800">
                          <a:latin typeface="Calibri" panose="020F0502020204030204" pitchFamily="34" charset="0"/>
                          <a:ea typeface="Aileron" charset="0"/>
                          <a:cs typeface="Calibri" panose="020F0502020204030204" pitchFamily="34" charset="0"/>
                        </a:rPr>
                        <a:t>0.52 (95% CI 0.40–0.68)</a:t>
                      </a:r>
                    </a:p>
                    <a:p>
                      <a:pPr marL="133350" indent="0">
                        <a:lnSpc>
                          <a:spcPct val="90000"/>
                        </a:lnSpc>
                        <a:tabLst/>
                      </a:pPr>
                      <a:r>
                        <a:rPr lang="en-GB" sz="800" i="0">
                          <a:latin typeface="Calibri" panose="020F0502020204030204" pitchFamily="34" charset="0"/>
                          <a:ea typeface="Aileron" charset="0"/>
                          <a:cs typeface="Calibri" panose="020F0502020204030204" pitchFamily="34" charset="0"/>
                        </a:rPr>
                        <a:t>P </a:t>
                      </a:r>
                      <a:r>
                        <a:rPr lang="en-GB" sz="800">
                          <a:latin typeface="Calibri" panose="020F0502020204030204" pitchFamily="34" charset="0"/>
                          <a:ea typeface="Aileron" charset="0"/>
                          <a:cs typeface="Calibri" panose="020F0502020204030204" pitchFamily="34" charset="0"/>
                        </a:rPr>
                        <a:t>&lt; 0.001</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p>
                  </a:txBody>
                  <a:tcPr marL="19440" marR="19440" marT="9720" marB="9720"/>
                </a:tc>
                <a:extLst>
                  <a:ext uri="{0D108BD9-81ED-4DB2-BD59-A6C34878D82A}">
                    <a16:rowId xmlns:a16="http://schemas.microsoft.com/office/drawing/2014/main" val="1874375247"/>
                  </a:ext>
                </a:extLst>
              </a:tr>
            </a:tbl>
          </a:graphicData>
        </a:graphic>
      </p:graphicFrame>
      <p:sp>
        <p:nvSpPr>
          <p:cNvPr id="130" name="TextBox 129">
            <a:extLst>
              <a:ext uri="{FF2B5EF4-FFF2-40B4-BE49-F238E27FC236}">
                <a16:creationId xmlns:a16="http://schemas.microsoft.com/office/drawing/2014/main" id="{FFDA4ED0-FFE9-DA44-A002-3B88C1757049}"/>
              </a:ext>
            </a:extLst>
          </p:cNvPr>
          <p:cNvSpPr txBox="1"/>
          <p:nvPr/>
        </p:nvSpPr>
        <p:spPr>
          <a:xfrm>
            <a:off x="5859726" y="3573016"/>
            <a:ext cx="1577996" cy="166199"/>
          </a:xfrm>
          <a:prstGeom prst="rect">
            <a:avLst/>
          </a:prstGeom>
          <a:noFill/>
        </p:spPr>
        <p:txBody>
          <a:bodyPr wrap="none" lIns="0" tIns="0" rIns="0" bIns="0" rtlCol="0">
            <a:spAutoFit/>
          </a:bodyPr>
          <a:lstStyle/>
          <a:p>
            <a:pPr>
              <a:lnSpc>
                <a:spcPct val="90000"/>
              </a:lnSpc>
            </a:pPr>
            <a:r>
              <a:rPr lang="en-GB" sz="1200" b="1">
                <a:latin typeface="Calibri" panose="020F0502020204030204" pitchFamily="34" charset="0"/>
                <a:ea typeface="Aileron" charset="0"/>
                <a:cs typeface="Calibri" panose="020F0502020204030204" pitchFamily="34" charset="0"/>
              </a:rPr>
              <a:t>Progression-free survival</a:t>
            </a:r>
          </a:p>
        </p:txBody>
      </p:sp>
      <p:sp>
        <p:nvSpPr>
          <p:cNvPr id="46" name="TextBox 45">
            <a:extLst>
              <a:ext uri="{FF2B5EF4-FFF2-40B4-BE49-F238E27FC236}">
                <a16:creationId xmlns:a16="http://schemas.microsoft.com/office/drawing/2014/main" id="{559F0279-86F0-9B40-A1C6-C7EC1AE9A8E6}"/>
              </a:ext>
            </a:extLst>
          </p:cNvPr>
          <p:cNvSpPr txBox="1"/>
          <p:nvPr/>
        </p:nvSpPr>
        <p:spPr>
          <a:xfrm>
            <a:off x="8865552" y="2491832"/>
            <a:ext cx="205185" cy="124650"/>
          </a:xfrm>
          <a:prstGeom prst="rect">
            <a:avLst/>
          </a:prstGeom>
          <a:noFill/>
        </p:spPr>
        <p:txBody>
          <a:bodyPr wrap="none" lIns="0" tIns="0" rIns="0" bIns="0" rtlCol="0">
            <a:spAutoFit/>
          </a:bodyPr>
          <a:lstStyle/>
          <a:p>
            <a:pPr algn="r">
              <a:lnSpc>
                <a:spcPct val="90000"/>
              </a:lnSpc>
            </a:pPr>
            <a:r>
              <a:rPr lang="en-GB" sz="900">
                <a:solidFill>
                  <a:schemeClr val="tx2"/>
                </a:solidFill>
                <a:latin typeface="Calibri" panose="020F0502020204030204" pitchFamily="34" charset="0"/>
                <a:ea typeface="Aileron" charset="0"/>
                <a:cs typeface="Calibri" panose="020F0502020204030204" pitchFamily="34" charset="0"/>
              </a:rPr>
              <a:t>ASTI</a:t>
            </a:r>
          </a:p>
        </p:txBody>
      </p:sp>
      <p:sp>
        <p:nvSpPr>
          <p:cNvPr id="72" name="TextBox 71">
            <a:extLst>
              <a:ext uri="{FF2B5EF4-FFF2-40B4-BE49-F238E27FC236}">
                <a16:creationId xmlns:a16="http://schemas.microsoft.com/office/drawing/2014/main" id="{727E226C-2533-E544-A9EB-203369D79F3C}"/>
              </a:ext>
            </a:extLst>
          </p:cNvPr>
          <p:cNvSpPr txBox="1"/>
          <p:nvPr/>
        </p:nvSpPr>
        <p:spPr>
          <a:xfrm>
            <a:off x="9476662" y="2215607"/>
            <a:ext cx="517770" cy="124650"/>
          </a:xfrm>
          <a:prstGeom prst="rect">
            <a:avLst/>
          </a:prstGeom>
          <a:noFill/>
        </p:spPr>
        <p:txBody>
          <a:bodyPr wrap="none" lIns="0" tIns="0" rIns="0" bIns="0" rtlCol="0">
            <a:spAutoFit/>
          </a:bodyPr>
          <a:lstStyle/>
          <a:p>
            <a:pPr>
              <a:lnSpc>
                <a:spcPct val="90000"/>
              </a:lnSpc>
            </a:pPr>
            <a:r>
              <a:rPr lang="en-GB" sz="900" dirty="0">
                <a:solidFill>
                  <a:schemeClr val="accent1"/>
                </a:solidFill>
                <a:latin typeface="Calibri" panose="020F0502020204030204" pitchFamily="34" charset="0"/>
                <a:ea typeface="Aileron" charset="0"/>
                <a:cs typeface="Calibri" panose="020F0502020204030204" pitchFamily="34" charset="0"/>
              </a:rPr>
              <a:t>cabazitaxel</a:t>
            </a:r>
          </a:p>
        </p:txBody>
      </p:sp>
      <p:graphicFrame>
        <p:nvGraphicFramePr>
          <p:cNvPr id="73" name="Table 72">
            <a:extLst>
              <a:ext uri="{FF2B5EF4-FFF2-40B4-BE49-F238E27FC236}">
                <a16:creationId xmlns:a16="http://schemas.microsoft.com/office/drawing/2014/main" id="{467F5BB6-B7A2-444E-84D4-8920CAA4EB13}"/>
              </a:ext>
            </a:extLst>
          </p:cNvPr>
          <p:cNvGraphicFramePr>
            <a:graphicFrameLocks noGrp="1"/>
          </p:cNvGraphicFramePr>
          <p:nvPr>
            <p:extLst>
              <p:ext uri="{D42A27DB-BD31-4B8C-83A1-F6EECF244321}">
                <p14:modId xmlns:p14="http://schemas.microsoft.com/office/powerpoint/2010/main" val="776011118"/>
              </p:ext>
            </p:extLst>
          </p:nvPr>
        </p:nvGraphicFramePr>
        <p:xfrm>
          <a:off x="9049650" y="1110223"/>
          <a:ext cx="2448272" cy="916510"/>
        </p:xfrm>
        <a:graphic>
          <a:graphicData uri="http://schemas.openxmlformats.org/drawingml/2006/table">
            <a:tbl>
              <a:tblPr firstRow="1" bandRow="1">
                <a:tableStyleId>{5C22544A-7EE6-4342-B048-85BDC9FD1C3A}</a:tableStyleId>
              </a:tblPr>
              <a:tblGrid>
                <a:gridCol w="948271">
                  <a:extLst>
                    <a:ext uri="{9D8B030D-6E8A-4147-A177-3AD203B41FA5}">
                      <a16:colId xmlns:a16="http://schemas.microsoft.com/office/drawing/2014/main" val="3115765063"/>
                    </a:ext>
                  </a:extLst>
                </a:gridCol>
                <a:gridCol w="419881">
                  <a:extLst>
                    <a:ext uri="{9D8B030D-6E8A-4147-A177-3AD203B41FA5}">
                      <a16:colId xmlns:a16="http://schemas.microsoft.com/office/drawing/2014/main" val="784222494"/>
                    </a:ext>
                  </a:extLst>
                </a:gridCol>
                <a:gridCol w="1080120">
                  <a:extLst>
                    <a:ext uri="{9D8B030D-6E8A-4147-A177-3AD203B41FA5}">
                      <a16:colId xmlns:a16="http://schemas.microsoft.com/office/drawing/2014/main" val="603789990"/>
                    </a:ext>
                  </a:extLst>
                </a:gridCol>
              </a:tblGrid>
              <a:tr h="239334">
                <a:tc>
                  <a:txBody>
                    <a:bodyPr/>
                    <a:lstStyle/>
                    <a:p>
                      <a:endParaRPr lang="en-US" sz="800"/>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a:solidFill>
                            <a:schemeClr val="tx1"/>
                          </a:solidFill>
                        </a:rPr>
                        <a:t>No. of patients</a:t>
                      </a:r>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a:solidFill>
                            <a:schemeClr val="tx1"/>
                          </a:solidFill>
                        </a:rPr>
                        <a:t>Median overall survival</a:t>
                      </a:r>
                      <a:br>
                        <a:rPr lang="en-US" sz="800">
                          <a:solidFill>
                            <a:schemeClr val="tx1"/>
                          </a:solidFill>
                        </a:rPr>
                      </a:br>
                      <a:r>
                        <a:rPr lang="en-US" sz="800">
                          <a:solidFill>
                            <a:schemeClr val="tx1"/>
                          </a:solidFill>
                        </a:rPr>
                        <a:t>(95% CI), months</a:t>
                      </a:r>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3972189"/>
                  </a:ext>
                </a:extLst>
              </a:tr>
              <a:tr h="152303">
                <a:tc>
                  <a:txBody>
                    <a:bodyPr/>
                    <a:lstStyle/>
                    <a:p>
                      <a:pPr algn="r"/>
                      <a:r>
                        <a:rPr lang="en-US" sz="800" b="1" err="1"/>
                        <a:t>cabazitaxel</a:t>
                      </a:r>
                      <a:endParaRPr lang="en-US" sz="800" b="1"/>
                    </a:p>
                  </a:txBody>
                  <a:tcPr marL="19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129</a:t>
                      </a:r>
                    </a:p>
                  </a:txBody>
                  <a:tcPr marL="19440" marR="19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13.6 (11.5–17.5)</a:t>
                      </a:r>
                    </a:p>
                  </a:txBody>
                  <a:tcPr marL="19440" marR="19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936334"/>
                  </a:ext>
                </a:extLst>
              </a:tr>
              <a:tr h="152303">
                <a:tc>
                  <a:txBody>
                    <a:bodyPr/>
                    <a:lstStyle/>
                    <a:p>
                      <a:pPr algn="r"/>
                      <a:r>
                        <a:rPr lang="en-US" sz="800" b="1"/>
                        <a:t>ASTI</a:t>
                      </a:r>
                    </a:p>
                  </a:txBody>
                  <a:tcPr marL="19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126</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11.0 (9.2–12.9)</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6815417"/>
                  </a:ext>
                </a:extLst>
              </a:tr>
              <a:tr h="152303">
                <a:tc>
                  <a:txBody>
                    <a:bodyPr/>
                    <a:lstStyle/>
                    <a:p>
                      <a:endParaRPr lang="en-US" sz="800"/>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133350" indent="0">
                        <a:lnSpc>
                          <a:spcPct val="90000"/>
                        </a:lnSpc>
                        <a:tabLst/>
                      </a:pPr>
                      <a:r>
                        <a:rPr lang="en-GB" sz="800">
                          <a:latin typeface="Calibri" panose="020F0502020204030204" pitchFamily="34" charset="0"/>
                          <a:ea typeface="Aileron" charset="0"/>
                          <a:cs typeface="Calibri" panose="020F0502020204030204" pitchFamily="34" charset="0"/>
                        </a:rPr>
                        <a:t>Hazard ratio for death</a:t>
                      </a:r>
                      <a:br>
                        <a:rPr lang="en-GB" sz="800">
                          <a:latin typeface="Calibri" panose="020F0502020204030204" pitchFamily="34" charset="0"/>
                          <a:ea typeface="Aileron" charset="0"/>
                          <a:cs typeface="Calibri" panose="020F0502020204030204" pitchFamily="34" charset="0"/>
                        </a:rPr>
                      </a:br>
                      <a:r>
                        <a:rPr lang="en-GB" sz="800">
                          <a:latin typeface="Calibri" panose="020F0502020204030204" pitchFamily="34" charset="0"/>
                          <a:ea typeface="Aileron" charset="0"/>
                          <a:cs typeface="Calibri" panose="020F0502020204030204" pitchFamily="34" charset="0"/>
                        </a:rPr>
                        <a:t>0.64 (95% CI 0.46–0.89)</a:t>
                      </a:r>
                    </a:p>
                    <a:p>
                      <a:pPr marL="133350" indent="0">
                        <a:lnSpc>
                          <a:spcPct val="90000"/>
                        </a:lnSpc>
                        <a:tabLst/>
                      </a:pPr>
                      <a:r>
                        <a:rPr lang="en-GB" sz="800" i="0">
                          <a:latin typeface="Calibri" panose="020F0502020204030204" pitchFamily="34" charset="0"/>
                          <a:ea typeface="Aileron" charset="0"/>
                          <a:cs typeface="Calibri" panose="020F0502020204030204" pitchFamily="34" charset="0"/>
                        </a:rPr>
                        <a:t>P </a:t>
                      </a:r>
                      <a:r>
                        <a:rPr lang="en-GB" sz="800">
                          <a:latin typeface="Calibri" panose="020F0502020204030204" pitchFamily="34" charset="0"/>
                          <a:ea typeface="Aileron" charset="0"/>
                          <a:cs typeface="Calibri" panose="020F0502020204030204" pitchFamily="34" charset="0"/>
                        </a:rPr>
                        <a:t>= 0.008</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p>
                  </a:txBody>
                  <a:tcPr marL="19440" marR="19440" marT="9720" marB="9720"/>
                </a:tc>
                <a:extLst>
                  <a:ext uri="{0D108BD9-81ED-4DB2-BD59-A6C34878D82A}">
                    <a16:rowId xmlns:a16="http://schemas.microsoft.com/office/drawing/2014/main" val="1874375247"/>
                  </a:ext>
                </a:extLst>
              </a:tr>
            </a:tbl>
          </a:graphicData>
        </a:graphic>
      </p:graphicFrame>
    </p:spTree>
    <p:extLst>
      <p:ext uri="{BB962C8B-B14F-4D97-AF65-F5344CB8AC3E}">
        <p14:creationId xmlns:p14="http://schemas.microsoft.com/office/powerpoint/2010/main" val="25219011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836712"/>
            <a:ext cx="7934672" cy="4162474"/>
          </a:xfrm>
        </p:spPr>
        <p:txBody>
          <a:bodyPr/>
          <a:lstStyle/>
          <a:p>
            <a:r>
              <a:rPr lang="en-GB" dirty="0"/>
              <a:t>Non Metastatic </a:t>
            </a:r>
            <a:br>
              <a:rPr lang="en-GB" dirty="0"/>
            </a:br>
            <a:r>
              <a:rPr lang="en-GB" dirty="0"/>
              <a:t>castration-resistant </a:t>
            </a:r>
            <a:br>
              <a:rPr lang="en-GB" dirty="0"/>
            </a:br>
            <a:r>
              <a:rPr lang="en-GB" dirty="0"/>
              <a:t>prostate cancer (</a:t>
            </a:r>
            <a:r>
              <a:rPr lang="en-GB" cap="none" dirty="0"/>
              <a:t>nm</a:t>
            </a:r>
            <a:r>
              <a:rPr lang="en-GB" dirty="0"/>
              <a:t>CRPC)</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
        <p:nvSpPr>
          <p:cNvPr id="6" name="Subtitle 5">
            <a:extLst>
              <a:ext uri="{FF2B5EF4-FFF2-40B4-BE49-F238E27FC236}">
                <a16:creationId xmlns:a16="http://schemas.microsoft.com/office/drawing/2014/main" id="{62002426-BBF8-4232-B8C9-1910B874B30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415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504" y="274638"/>
            <a:ext cx="10972800" cy="4162474"/>
          </a:xfrm>
        </p:spPr>
        <p:txBody>
          <a:bodyPr/>
          <a:lstStyle/>
          <a:p>
            <a:r>
              <a:rPr lang="en-GB"/>
              <a:t>New Agents</a:t>
            </a:r>
            <a:endParaRPr lang="en-US"/>
          </a:p>
        </p:txBody>
      </p:sp>
      <p:sp>
        <p:nvSpPr>
          <p:cNvPr id="3" name="Subtitle 2"/>
          <p:cNvSpPr>
            <a:spLocks noGrp="1"/>
          </p:cNvSpPr>
          <p:nvPr>
            <p:ph type="subTitle" idx="1"/>
          </p:nvPr>
        </p:nvSpPr>
        <p:spPr>
          <a:xfrm>
            <a:off x="688504" y="3284984"/>
            <a:ext cx="10972800" cy="1655762"/>
          </a:xfrm>
        </p:spPr>
        <p:txBody>
          <a:bodyPr>
            <a:normAutofit lnSpcReduction="10000"/>
          </a:bodyPr>
          <a:lstStyle/>
          <a:p>
            <a:r>
              <a:rPr lang="en-GB"/>
              <a:t>PARP inhibitors</a:t>
            </a:r>
          </a:p>
          <a:p>
            <a:r>
              <a:rPr lang="en-GB"/>
              <a:t>Radiopharmaceuticals</a:t>
            </a:r>
          </a:p>
          <a:p>
            <a:r>
              <a:rPr lang="en-GB"/>
              <a:t>Immunotherapy </a:t>
            </a:r>
            <a:endParaRPr lang="en-US"/>
          </a:p>
        </p:txBody>
      </p:sp>
      <p:sp>
        <p:nvSpPr>
          <p:cNvPr id="4" name="Slide Number Placeholder 3"/>
          <p:cNvSpPr>
            <a:spLocks noGrp="1"/>
          </p:cNvSpPr>
          <p:nvPr>
            <p:ph type="sldNum" sz="quarter" idx="4"/>
          </p:nvPr>
        </p:nvSpPr>
        <p:spPr/>
        <p:txBody>
          <a:bodyPr/>
          <a:lstStyle/>
          <a:p>
            <a:fld id="{FCE43C0F-8A7B-3A4B-9DB5-B3472E36E833}" type="slidenum">
              <a:rPr lang="en-GB" smtClean="0"/>
              <a:pPr/>
              <a:t>30</a:t>
            </a:fld>
            <a:endParaRPr lang="en-GB"/>
          </a:p>
        </p:txBody>
      </p:sp>
      <p:sp>
        <p:nvSpPr>
          <p:cNvPr id="5" name="Rectangle 4">
            <a:extLst>
              <a:ext uri="{FF2B5EF4-FFF2-40B4-BE49-F238E27FC236}">
                <a16:creationId xmlns:a16="http://schemas.microsoft.com/office/drawing/2014/main" id="{3FA861C0-1DAC-3440-BF6A-A9018BE8AD12}"/>
              </a:ext>
            </a:extLst>
          </p:cNvPr>
          <p:cNvSpPr/>
          <p:nvPr/>
        </p:nvSpPr>
        <p:spPr>
          <a:xfrm>
            <a:off x="617349" y="6428359"/>
            <a:ext cx="2398285" cy="276999"/>
          </a:xfrm>
          <a:prstGeom prst="rect">
            <a:avLst/>
          </a:prstGeom>
        </p:spPr>
        <p:txBody>
          <a:bodyPr vert="horz" lIns="0" tIns="0" rIns="0" bIns="0" rtlCol="0" anchor="ctr" anchorCtr="0">
            <a:noAutofit/>
          </a:bodyPr>
          <a:lstStyle/>
          <a:p>
            <a:pPr>
              <a:spcBef>
                <a:spcPts val="300"/>
              </a:spcBef>
              <a:buClr>
                <a:schemeClr val="accent1"/>
              </a:buClr>
            </a:pPr>
            <a:r>
              <a:rPr lang="en-GB" sz="1200">
                <a:solidFill>
                  <a:schemeClr val="tx2"/>
                </a:solidFill>
                <a:latin typeface="Calibri" panose="020F0502020204030204" pitchFamily="34" charset="0"/>
                <a:cs typeface="Calibri" panose="020F0502020204030204" pitchFamily="34" charset="0"/>
              </a:rPr>
              <a:t>PARP, poly-ADP ribose polymerase </a:t>
            </a:r>
            <a:endParaRPr lang="en-US" sz="120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a:extLst>
              <a:ext uri="{FF2B5EF4-FFF2-40B4-BE49-F238E27FC236}">
                <a16:creationId xmlns:a16="http://schemas.microsoft.com/office/drawing/2014/main" id="{17D3B42C-16C6-460C-AFDD-02DFED05B1DD}"/>
              </a:ext>
            </a:extLst>
          </p:cNvPr>
          <p:cNvSpPr>
            <a:spLocks noGrp="1"/>
          </p:cNvSpPr>
          <p:nvPr>
            <p:ph sz="quarter" idx="12"/>
          </p:nvPr>
        </p:nvSpPr>
        <p:spPr/>
        <p:txBody>
          <a:bodyPr/>
          <a:lstStyle/>
          <a:p>
            <a:r>
              <a:rPr lang="en-US" altLang="en-US" dirty="0"/>
              <a:t>High response rate with </a:t>
            </a:r>
            <a:r>
              <a:rPr lang="en-US" altLang="en-US" dirty="0" err="1"/>
              <a:t>olaparib</a:t>
            </a:r>
            <a:r>
              <a:rPr lang="en-US" altLang="en-US" dirty="0"/>
              <a:t> in men with DNA repair deficiency</a:t>
            </a:r>
          </a:p>
          <a:p>
            <a:pPr lvl="1"/>
            <a:r>
              <a:rPr lang="en-US" altLang="en-US" dirty="0"/>
              <a:t>Alterations in </a:t>
            </a:r>
            <a:r>
              <a:rPr lang="en-US" altLang="en-US" i="1" dirty="0"/>
              <a:t>BRCA1</a:t>
            </a:r>
            <a:r>
              <a:rPr lang="en-US" altLang="en-US" dirty="0"/>
              <a:t> or </a:t>
            </a:r>
            <a:r>
              <a:rPr lang="en-US" altLang="en-US" i="1" dirty="0"/>
              <a:t>2</a:t>
            </a:r>
            <a:r>
              <a:rPr lang="en-US" altLang="en-US" dirty="0"/>
              <a:t>, </a:t>
            </a:r>
            <a:r>
              <a:rPr lang="en-US" altLang="en-US" i="1" dirty="0"/>
              <a:t>ATM</a:t>
            </a:r>
            <a:r>
              <a:rPr lang="en-US" altLang="en-US" dirty="0"/>
              <a:t>, Fanconi anemia genes, </a:t>
            </a:r>
            <a:r>
              <a:rPr lang="en-US" altLang="en-US" i="1" dirty="0"/>
              <a:t>CHEK2</a:t>
            </a:r>
            <a:r>
              <a:rPr lang="en-US" altLang="en-US" baseline="30000" dirty="0"/>
              <a:t>1</a:t>
            </a:r>
          </a:p>
          <a:p>
            <a:r>
              <a:rPr lang="en-US" altLang="en-US" dirty="0"/>
              <a:t>TOPARP-B trial: </a:t>
            </a:r>
            <a:r>
              <a:rPr lang="en-US" altLang="en-US" dirty="0" err="1"/>
              <a:t>olaparib</a:t>
            </a:r>
            <a:r>
              <a:rPr lang="en-US" altLang="en-US" dirty="0"/>
              <a:t> 300 mg vs 400 mg b.i.d.</a:t>
            </a:r>
            <a:r>
              <a:rPr lang="en-US" altLang="en-US" baseline="30000" dirty="0"/>
              <a:t>2</a:t>
            </a:r>
          </a:p>
          <a:p>
            <a:pPr lvl="1"/>
            <a:r>
              <a:rPr lang="en-US" altLang="en-US" dirty="0"/>
              <a:t>Overall response rate 54% with </a:t>
            </a:r>
            <a:r>
              <a:rPr lang="en-US" altLang="en-US" b="1" dirty="0">
                <a:solidFill>
                  <a:schemeClr val="accent1"/>
                </a:solidFill>
              </a:rPr>
              <a:t>400 mg b.i.d.</a:t>
            </a:r>
          </a:p>
          <a:p>
            <a:pPr lvl="1"/>
            <a:r>
              <a:rPr lang="en-US" altLang="en-US" dirty="0"/>
              <a:t>Overall </a:t>
            </a:r>
            <a:r>
              <a:rPr lang="en-US" altLang="en-US" dirty="0" err="1"/>
              <a:t>mPFS</a:t>
            </a:r>
            <a:r>
              <a:rPr lang="en-US" altLang="en-US" dirty="0"/>
              <a:t> 5.4 months</a:t>
            </a:r>
          </a:p>
          <a:p>
            <a:pPr lvl="1"/>
            <a:r>
              <a:rPr lang="en-US" altLang="en-US" dirty="0"/>
              <a:t>Response rates by altered gene: </a:t>
            </a:r>
            <a:r>
              <a:rPr lang="en-US" altLang="en-US" i="1" dirty="0"/>
              <a:t>BRCA1</a:t>
            </a:r>
            <a:r>
              <a:rPr lang="en-US" altLang="en-US" dirty="0"/>
              <a:t> or </a:t>
            </a:r>
            <a:r>
              <a:rPr lang="en-US" altLang="en-US" i="1" dirty="0"/>
              <a:t>2</a:t>
            </a:r>
            <a:r>
              <a:rPr lang="en-US" altLang="en-US" dirty="0"/>
              <a:t>, 80%; </a:t>
            </a:r>
            <a:r>
              <a:rPr lang="en-US" altLang="en-US" i="1" dirty="0"/>
              <a:t>PALB2</a:t>
            </a:r>
            <a:r>
              <a:rPr lang="en-US" altLang="en-US" dirty="0"/>
              <a:t>, 57%; </a:t>
            </a:r>
            <a:r>
              <a:rPr lang="en-US" altLang="en-US" i="1" dirty="0"/>
              <a:t>ATM</a:t>
            </a:r>
            <a:r>
              <a:rPr lang="en-US" altLang="en-US" dirty="0"/>
              <a:t>, 37%; </a:t>
            </a:r>
            <a:r>
              <a:rPr lang="en-US" altLang="en-US" i="1" dirty="0"/>
              <a:t>CDK12</a:t>
            </a:r>
            <a:r>
              <a:rPr lang="en-US" altLang="en-US" dirty="0"/>
              <a:t>, 25%; others 20%</a:t>
            </a:r>
          </a:p>
          <a:p>
            <a:r>
              <a:rPr lang="en-US" altLang="en-US" dirty="0"/>
              <a:t>Rucaparib approved for men with </a:t>
            </a:r>
            <a:r>
              <a:rPr lang="en-US" altLang="en-US" i="1" dirty="0"/>
              <a:t>BRCA1</a:t>
            </a:r>
            <a:r>
              <a:rPr lang="en-US" altLang="en-US" dirty="0"/>
              <a:t> or </a:t>
            </a:r>
            <a:r>
              <a:rPr lang="en-US" altLang="en-US" i="1" dirty="0"/>
              <a:t>BRCA2</a:t>
            </a:r>
            <a:r>
              <a:rPr lang="en-US" altLang="en-US" dirty="0"/>
              <a:t> alterations</a:t>
            </a:r>
          </a:p>
          <a:p>
            <a:pPr lvl="1"/>
            <a:r>
              <a:rPr lang="en-US" altLang="en-US" dirty="0"/>
              <a:t>PSA response rate 54% and objective response rate 47.5% in patients with a </a:t>
            </a:r>
            <a:r>
              <a:rPr lang="en-US" altLang="en-US" i="1" dirty="0"/>
              <a:t>BRCA1 </a:t>
            </a:r>
            <a:r>
              <a:rPr lang="en-US" altLang="en-US" dirty="0"/>
              <a:t>or </a:t>
            </a:r>
            <a:r>
              <a:rPr lang="en-US" altLang="en-US" i="1" dirty="0"/>
              <a:t>2</a:t>
            </a:r>
            <a:r>
              <a:rPr lang="en-US" altLang="en-US" dirty="0"/>
              <a:t> alteration</a:t>
            </a:r>
            <a:r>
              <a:rPr lang="en-US" altLang="en-US" baseline="30000" dirty="0"/>
              <a:t>3</a:t>
            </a:r>
          </a:p>
          <a:p>
            <a:pPr lvl="1"/>
            <a:r>
              <a:rPr lang="en-US" altLang="en-US" dirty="0"/>
              <a:t>Other mutations had limited benefit, with objective response rates (by altered gene) of 10.5% (</a:t>
            </a:r>
            <a:r>
              <a:rPr lang="en-US" altLang="en-US" i="1" dirty="0"/>
              <a:t>ATM</a:t>
            </a:r>
            <a:r>
              <a:rPr lang="en-US" altLang="en-US" dirty="0"/>
              <a:t>), </a:t>
            </a:r>
            <a:br>
              <a:rPr lang="en-US" altLang="en-US" dirty="0"/>
            </a:br>
            <a:r>
              <a:rPr lang="en-US" altLang="en-US" dirty="0"/>
              <a:t>0 (</a:t>
            </a:r>
            <a:r>
              <a:rPr lang="en-US" altLang="en-US" i="1" dirty="0"/>
              <a:t>CDK12</a:t>
            </a:r>
            <a:r>
              <a:rPr lang="en-US" altLang="en-US" dirty="0"/>
              <a:t>), and 11.1% (</a:t>
            </a:r>
            <a:r>
              <a:rPr lang="en-US" altLang="en-US" i="1" dirty="0"/>
              <a:t>CHEK2</a:t>
            </a:r>
            <a:r>
              <a:rPr lang="en-US" altLang="en-US" dirty="0"/>
              <a:t>)</a:t>
            </a:r>
            <a:r>
              <a:rPr lang="en-US" altLang="en-US" i="1" baseline="30000" dirty="0"/>
              <a:t>4</a:t>
            </a:r>
          </a:p>
          <a:p>
            <a:r>
              <a:rPr lang="en-US" altLang="en-US" dirty="0"/>
              <a:t>Data from additional agents (niraparib, </a:t>
            </a:r>
            <a:r>
              <a:rPr lang="en-US" altLang="en-US" dirty="0" err="1"/>
              <a:t>talazoparib</a:t>
            </a:r>
            <a:r>
              <a:rPr lang="en-US" altLang="en-US" dirty="0"/>
              <a:t>) are awaited</a:t>
            </a:r>
          </a:p>
        </p:txBody>
      </p:sp>
      <p:sp>
        <p:nvSpPr>
          <p:cNvPr id="47106" name="Title 1">
            <a:extLst>
              <a:ext uri="{FF2B5EF4-FFF2-40B4-BE49-F238E27FC236}">
                <a16:creationId xmlns:a16="http://schemas.microsoft.com/office/drawing/2014/main" id="{73B52985-2101-43F5-807C-236919D6EAA5}"/>
              </a:ext>
            </a:extLst>
          </p:cNvPr>
          <p:cNvSpPr>
            <a:spLocks noGrp="1"/>
          </p:cNvSpPr>
          <p:nvPr>
            <p:ph type="title"/>
          </p:nvPr>
        </p:nvSpPr>
        <p:spPr/>
        <p:txBody>
          <a:bodyPr/>
          <a:lstStyle/>
          <a:p>
            <a:r>
              <a:rPr lang="en-US" altLang="en-US"/>
              <a:t>New agents: PARP inhibitors</a:t>
            </a:r>
          </a:p>
        </p:txBody>
      </p:sp>
      <p:sp>
        <p:nvSpPr>
          <p:cNvPr id="3" name="Content Placeholder 2">
            <a:extLst>
              <a:ext uri="{FF2B5EF4-FFF2-40B4-BE49-F238E27FC236}">
                <a16:creationId xmlns:a16="http://schemas.microsoft.com/office/drawing/2014/main" id="{858BF8CE-EA4B-BB45-96CA-B9DD280D3F6A}"/>
              </a:ext>
            </a:extLst>
          </p:cNvPr>
          <p:cNvSpPr>
            <a:spLocks noGrp="1"/>
          </p:cNvSpPr>
          <p:nvPr>
            <p:ph sz="quarter" idx="15"/>
          </p:nvPr>
        </p:nvSpPr>
        <p:spPr>
          <a:xfrm>
            <a:off x="620183" y="6309320"/>
            <a:ext cx="10862755" cy="365125"/>
          </a:xfrm>
        </p:spPr>
        <p:txBody>
          <a:bodyPr/>
          <a:lstStyle/>
          <a:p>
            <a:pPr>
              <a:spcBef>
                <a:spcPts val="300"/>
              </a:spcBef>
            </a:pPr>
            <a:r>
              <a:rPr lang="en-GB" dirty="0"/>
              <a:t>b.i.d., twice a day; </a:t>
            </a:r>
            <a:r>
              <a:rPr lang="en-GB" dirty="0" err="1"/>
              <a:t>mPFS</a:t>
            </a:r>
            <a:r>
              <a:rPr lang="en-GB" dirty="0"/>
              <a:t>, median progression-free survival; </a:t>
            </a:r>
            <a:r>
              <a:rPr lang="en-GB" dirty="0">
                <a:solidFill>
                  <a:schemeClr val="tx2"/>
                </a:solidFill>
              </a:rPr>
              <a:t>PARP, poly-ADP ribose polymerase; </a:t>
            </a:r>
            <a:r>
              <a:rPr lang="en-GB" dirty="0"/>
              <a:t>PSA, prostate specific antigen</a:t>
            </a:r>
          </a:p>
          <a:p>
            <a:pPr>
              <a:spcBef>
                <a:spcPts val="300"/>
              </a:spcBef>
            </a:pPr>
            <a:r>
              <a:rPr lang="en-US" altLang="en-US" dirty="0"/>
              <a:t>1. Mateo J, et al. N </a:t>
            </a:r>
            <a:r>
              <a:rPr lang="en-US" altLang="en-US" dirty="0" err="1"/>
              <a:t>Engl</a:t>
            </a:r>
            <a:r>
              <a:rPr lang="en-US" altLang="en-US" dirty="0"/>
              <a:t> J Med. 2015;373:1697-708; 2. Mateo J, et al. </a:t>
            </a:r>
            <a:r>
              <a:rPr lang="en-US" dirty="0"/>
              <a:t>J Clin Oncol. 2019;37(15 suppl):5005</a:t>
            </a:r>
            <a:r>
              <a:rPr lang="en-US" altLang="en-US" dirty="0"/>
              <a:t>; </a:t>
            </a:r>
            <a:br>
              <a:rPr lang="en-US" altLang="en-US" dirty="0"/>
            </a:br>
            <a:r>
              <a:rPr lang="en-US" altLang="en-US" dirty="0"/>
              <a:t>3. </a:t>
            </a:r>
            <a:r>
              <a:rPr lang="en-US" altLang="en-US" dirty="0" err="1"/>
              <a:t>Abida</a:t>
            </a:r>
            <a:r>
              <a:rPr lang="en-US" altLang="en-US" dirty="0"/>
              <a:t> W, et al. Ann Oncol. 2019;30 suppl:v327-8 abstract 846PD; 4. </a:t>
            </a:r>
            <a:r>
              <a:rPr lang="en-US" altLang="en-US" dirty="0" err="1"/>
              <a:t>Abida</a:t>
            </a:r>
            <a:r>
              <a:rPr lang="en-US" altLang="en-US" dirty="0"/>
              <a:t> W, et al. Clin Cancer Res. 2020;26:2487-96</a:t>
            </a:r>
          </a:p>
        </p:txBody>
      </p:sp>
      <p:sp>
        <p:nvSpPr>
          <p:cNvPr id="7" name="Slide Number Placeholder 6">
            <a:extLst>
              <a:ext uri="{FF2B5EF4-FFF2-40B4-BE49-F238E27FC236}">
                <a16:creationId xmlns:a16="http://schemas.microsoft.com/office/drawing/2014/main" id="{E5136B98-1737-8544-8019-938218C70C8F}"/>
              </a:ext>
            </a:extLst>
          </p:cNvPr>
          <p:cNvSpPr>
            <a:spLocks noGrp="1"/>
          </p:cNvSpPr>
          <p:nvPr>
            <p:ph type="sldNum" sz="quarter" idx="4"/>
          </p:nvPr>
        </p:nvSpPr>
        <p:spPr/>
        <p:txBody>
          <a:bodyPr/>
          <a:lstStyle/>
          <a:p>
            <a:fld id="{FCE43C0F-8A7B-3A4B-9DB5-B3472E36E833}" type="slidenum">
              <a:rPr lang="en-GB" smtClean="0"/>
              <a:pPr/>
              <a:t>31</a:t>
            </a:fld>
            <a:endParaRPr lang="en-GB"/>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7E19-B9C8-4A25-AE48-A27EAAE24607}"/>
              </a:ext>
            </a:extLst>
          </p:cNvPr>
          <p:cNvSpPr>
            <a:spLocks noGrp="1"/>
          </p:cNvSpPr>
          <p:nvPr>
            <p:ph type="title"/>
          </p:nvPr>
        </p:nvSpPr>
        <p:spPr/>
        <p:txBody>
          <a:bodyPr/>
          <a:lstStyle/>
          <a:p>
            <a:r>
              <a:rPr lang="en-US" altLang="en-US" dirty="0" err="1"/>
              <a:t>PRO</a:t>
            </a:r>
            <a:r>
              <a:rPr lang="en-US" altLang="en-US" cap="none" dirty="0" err="1"/>
              <a:t>found</a:t>
            </a:r>
            <a:r>
              <a:rPr lang="en-US" altLang="en-US" dirty="0"/>
              <a:t>: phase 3 study of PARP inhibitor Olaparib</a:t>
            </a:r>
            <a:endParaRPr lang="en-GB" dirty="0"/>
          </a:p>
        </p:txBody>
      </p:sp>
      <p:sp>
        <p:nvSpPr>
          <p:cNvPr id="10" name="Slide Number Placeholder 9"/>
          <p:cNvSpPr>
            <a:spLocks noGrp="1"/>
          </p:cNvSpPr>
          <p:nvPr>
            <p:ph type="sldNum" sz="quarter" idx="4"/>
          </p:nvPr>
        </p:nvSpPr>
        <p:spPr/>
        <p:txBody>
          <a:bodyPr/>
          <a:lstStyle/>
          <a:p>
            <a:fld id="{FCE43C0F-8A7B-3A4B-9DB5-B3472E36E833}" type="slidenum">
              <a:rPr lang="en-GB" smtClean="0"/>
              <a:pPr/>
              <a:t>32</a:t>
            </a:fld>
            <a:endParaRPr lang="en-GB" dirty="0"/>
          </a:p>
        </p:txBody>
      </p:sp>
      <p:sp>
        <p:nvSpPr>
          <p:cNvPr id="12" name="Rounded Rectangle 12">
            <a:extLst>
              <a:ext uri="{FF2B5EF4-FFF2-40B4-BE49-F238E27FC236}">
                <a16:creationId xmlns:a16="http://schemas.microsoft.com/office/drawing/2014/main" id="{E1D854D6-7435-41BD-BD5C-FDC642D458CD}"/>
              </a:ext>
            </a:extLst>
          </p:cNvPr>
          <p:cNvSpPr/>
          <p:nvPr/>
        </p:nvSpPr>
        <p:spPr>
          <a:xfrm>
            <a:off x="5299821" y="1838157"/>
            <a:ext cx="1758874" cy="432000"/>
          </a:xfrm>
          <a:prstGeom prst="roundRect">
            <a:avLst>
              <a:gd name="adj" fmla="val 12540"/>
            </a:avLst>
          </a:prstGeom>
          <a:solidFill>
            <a:schemeClr val="accent1"/>
          </a:solidFill>
          <a:ln w="28575">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Calibri" panose="020F0502020204030204" pitchFamily="34" charset="0"/>
                <a:cs typeface="Calibri" panose="020F0502020204030204" pitchFamily="34" charset="0"/>
              </a:rPr>
              <a:t>Olaparib 300 mg BID</a:t>
            </a:r>
            <a:br>
              <a:rPr lang="en-GB" sz="1300" b="1" dirty="0">
                <a:solidFill>
                  <a:srgbClr val="FFFFFF"/>
                </a:solidFill>
                <a:latin typeface="Calibri" panose="020F0502020204030204" pitchFamily="34" charset="0"/>
                <a:cs typeface="Calibri" panose="020F0502020204030204" pitchFamily="34" charset="0"/>
              </a:rPr>
            </a:br>
            <a:r>
              <a:rPr lang="en-GB" sz="1300" b="1" dirty="0">
                <a:solidFill>
                  <a:srgbClr val="FFFFFF"/>
                </a:solidFill>
                <a:latin typeface="Calibri" panose="020F0502020204030204" pitchFamily="34" charset="0"/>
                <a:cs typeface="Calibri" panose="020F0502020204030204" pitchFamily="34" charset="0"/>
              </a:rPr>
              <a:t>(n=162)</a:t>
            </a:r>
          </a:p>
        </p:txBody>
      </p:sp>
      <p:sp>
        <p:nvSpPr>
          <p:cNvPr id="13" name="Rounded Rectangle 13">
            <a:extLst>
              <a:ext uri="{FF2B5EF4-FFF2-40B4-BE49-F238E27FC236}">
                <a16:creationId xmlns:a16="http://schemas.microsoft.com/office/drawing/2014/main" id="{45191F83-87C6-4818-BED1-4239B45E28C6}"/>
              </a:ext>
            </a:extLst>
          </p:cNvPr>
          <p:cNvSpPr/>
          <p:nvPr/>
        </p:nvSpPr>
        <p:spPr>
          <a:xfrm>
            <a:off x="5299821" y="2323440"/>
            <a:ext cx="1758874" cy="432000"/>
          </a:xfrm>
          <a:prstGeom prst="roundRect">
            <a:avLst>
              <a:gd name="adj" fmla="val 12540"/>
            </a:avLst>
          </a:prstGeom>
          <a:solidFill>
            <a:schemeClr val="tx2"/>
          </a:solidFill>
          <a:ln w="28575">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Calibri" panose="020F0502020204030204" pitchFamily="34" charset="0"/>
                <a:cs typeface="Calibri" panose="020F0502020204030204" pitchFamily="34" charset="0"/>
              </a:rPr>
              <a:t>Physician’s choice</a:t>
            </a:r>
            <a:r>
              <a:rPr lang="en-GB" sz="1300" b="1" baseline="30000" dirty="0">
                <a:solidFill>
                  <a:srgbClr val="FFFFFF"/>
                </a:solidFill>
                <a:latin typeface="Calibri" panose="020F0502020204030204" pitchFamily="34" charset="0"/>
                <a:cs typeface="Calibri" panose="020F0502020204030204" pitchFamily="34" charset="0"/>
              </a:rPr>
              <a:t> b</a:t>
            </a:r>
            <a:br>
              <a:rPr lang="en-GB" sz="1300" b="1" dirty="0">
                <a:solidFill>
                  <a:srgbClr val="FFFFFF"/>
                </a:solidFill>
                <a:latin typeface="Calibri" panose="020F0502020204030204" pitchFamily="34" charset="0"/>
                <a:cs typeface="Calibri" panose="020F0502020204030204" pitchFamily="34" charset="0"/>
              </a:rPr>
            </a:br>
            <a:r>
              <a:rPr lang="en-GB" sz="1300" b="1" dirty="0">
                <a:solidFill>
                  <a:srgbClr val="FFFFFF"/>
                </a:solidFill>
                <a:latin typeface="Calibri" panose="020F0502020204030204" pitchFamily="34" charset="0"/>
                <a:cs typeface="Calibri" panose="020F0502020204030204" pitchFamily="34" charset="0"/>
              </a:rPr>
              <a:t>(n=83)</a:t>
            </a:r>
            <a:endParaRPr lang="en-GB" sz="1300" b="1" baseline="30000" dirty="0">
              <a:solidFill>
                <a:srgbClr val="FFFFFF"/>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51BDDC4-CC58-443B-95B7-3EBBDE65A47B}"/>
              </a:ext>
            </a:extLst>
          </p:cNvPr>
          <p:cNvSpPr txBox="1"/>
          <p:nvPr/>
        </p:nvSpPr>
        <p:spPr>
          <a:xfrm>
            <a:off x="3555096" y="2889053"/>
            <a:ext cx="1331583" cy="430887"/>
          </a:xfrm>
          <a:prstGeom prst="rect">
            <a:avLst/>
          </a:prstGeom>
          <a:noFill/>
        </p:spPr>
        <p:txBody>
          <a:bodyPr wrap="none" lIns="0" tIns="0" rIns="0" bIns="0" rtlCol="0">
            <a:spAutoFit/>
          </a:bodyPr>
          <a:lstStyle/>
          <a:p>
            <a:pPr algn="ctr"/>
            <a:r>
              <a:rPr lang="en-GB" sz="1400" dirty="0">
                <a:solidFill>
                  <a:srgbClr val="000000"/>
                </a:solidFill>
                <a:latin typeface="Calibri" panose="020F0502020204030204" pitchFamily="34" charset="0"/>
                <a:ea typeface="PT Sans Narrow" charset="-52"/>
                <a:cs typeface="Calibri" panose="020F0502020204030204" pitchFamily="34" charset="0"/>
              </a:rPr>
              <a:t>2:1 randomisation</a:t>
            </a:r>
            <a:br>
              <a:rPr lang="en-GB" sz="1400" dirty="0">
                <a:solidFill>
                  <a:srgbClr val="000000"/>
                </a:solidFill>
                <a:latin typeface="Calibri" panose="020F0502020204030204" pitchFamily="34" charset="0"/>
                <a:ea typeface="PT Sans Narrow" charset="-52"/>
                <a:cs typeface="Calibri" panose="020F0502020204030204" pitchFamily="34" charset="0"/>
              </a:rPr>
            </a:br>
            <a:r>
              <a:rPr lang="en-GB" sz="1400" dirty="0">
                <a:solidFill>
                  <a:srgbClr val="000000"/>
                </a:solidFill>
                <a:latin typeface="Calibri" panose="020F0502020204030204" pitchFamily="34" charset="0"/>
                <a:ea typeface="PT Sans Narrow" charset="-52"/>
                <a:cs typeface="Calibri" panose="020F0502020204030204" pitchFamily="34" charset="0"/>
              </a:rPr>
              <a:t>(Open label)</a:t>
            </a:r>
          </a:p>
        </p:txBody>
      </p:sp>
      <p:sp>
        <p:nvSpPr>
          <p:cNvPr id="15" name="Rounded Rectangle 17">
            <a:extLst>
              <a:ext uri="{FF2B5EF4-FFF2-40B4-BE49-F238E27FC236}">
                <a16:creationId xmlns:a16="http://schemas.microsoft.com/office/drawing/2014/main" id="{C11B2B80-955A-4934-B06C-7A32DFF4A918}"/>
              </a:ext>
            </a:extLst>
          </p:cNvPr>
          <p:cNvSpPr/>
          <p:nvPr/>
        </p:nvSpPr>
        <p:spPr>
          <a:xfrm>
            <a:off x="3353721" y="1924654"/>
            <a:ext cx="1703926" cy="792037"/>
          </a:xfrm>
          <a:prstGeom prst="roundRect">
            <a:avLst>
              <a:gd name="adj" fmla="val 12540"/>
            </a:avLst>
          </a:prstGeom>
          <a:solidFill>
            <a:schemeClr val="bg1"/>
          </a:solidFill>
          <a:ln w="28575">
            <a:solidFill>
              <a:schemeClr val="accent6"/>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03C74F"/>
                </a:solidFill>
                <a:latin typeface="Calibri" panose="020F0502020204030204" pitchFamily="34" charset="0"/>
                <a:cs typeface="Calibri" panose="020F0502020204030204" pitchFamily="34" charset="0"/>
              </a:rPr>
              <a:t>Cohort A</a:t>
            </a:r>
            <a:br>
              <a:rPr lang="en-GB" sz="1300" b="1" dirty="0">
                <a:solidFill>
                  <a:srgbClr val="000000"/>
                </a:solidFill>
                <a:latin typeface="Calibri" panose="020F0502020204030204" pitchFamily="34" charset="0"/>
                <a:cs typeface="Calibri" panose="020F0502020204030204" pitchFamily="34" charset="0"/>
              </a:rPr>
            </a:br>
            <a:r>
              <a:rPr lang="en-GB" sz="1300" i="1" dirty="0">
                <a:solidFill>
                  <a:srgbClr val="000000"/>
                </a:solidFill>
                <a:latin typeface="Calibri" panose="020F0502020204030204" pitchFamily="34" charset="0"/>
                <a:cs typeface="Calibri" panose="020F0502020204030204" pitchFamily="34" charset="0"/>
              </a:rPr>
              <a:t>BRCA1</a:t>
            </a:r>
            <a:r>
              <a:rPr lang="en-GB" sz="1300" dirty="0">
                <a:solidFill>
                  <a:srgbClr val="000000"/>
                </a:solidFill>
                <a:latin typeface="Calibri" panose="020F0502020204030204" pitchFamily="34" charset="0"/>
                <a:cs typeface="Calibri" panose="020F0502020204030204" pitchFamily="34" charset="0"/>
              </a:rPr>
              <a:t>,</a:t>
            </a:r>
            <a:r>
              <a:rPr lang="en-GB" sz="1300" i="1" dirty="0">
                <a:solidFill>
                  <a:srgbClr val="000000"/>
                </a:solidFill>
                <a:latin typeface="Calibri" panose="020F0502020204030204" pitchFamily="34" charset="0"/>
                <a:cs typeface="Calibri" panose="020F0502020204030204" pitchFamily="34" charset="0"/>
              </a:rPr>
              <a:t> BRCA2</a:t>
            </a:r>
            <a:r>
              <a:rPr lang="en-GB" sz="1300" dirty="0">
                <a:solidFill>
                  <a:srgbClr val="000000"/>
                </a:solidFill>
                <a:latin typeface="Calibri" panose="020F0502020204030204" pitchFamily="34" charset="0"/>
                <a:cs typeface="Calibri" panose="020F0502020204030204" pitchFamily="34" charset="0"/>
              </a:rPr>
              <a:t>,</a:t>
            </a:r>
            <a:r>
              <a:rPr lang="en-GB" sz="1300" i="1" dirty="0">
                <a:solidFill>
                  <a:srgbClr val="000000"/>
                </a:solidFill>
                <a:latin typeface="Calibri" panose="020F0502020204030204" pitchFamily="34" charset="0"/>
                <a:cs typeface="Calibri" panose="020F0502020204030204" pitchFamily="34" charset="0"/>
              </a:rPr>
              <a:t> </a:t>
            </a:r>
            <a:r>
              <a:rPr lang="en-GB" sz="1300" dirty="0">
                <a:solidFill>
                  <a:srgbClr val="000000"/>
                </a:solidFill>
                <a:latin typeface="Calibri" panose="020F0502020204030204" pitchFamily="34" charset="0"/>
                <a:cs typeface="Calibri" panose="020F0502020204030204" pitchFamily="34" charset="0"/>
              </a:rPr>
              <a:t>or </a:t>
            </a:r>
            <a:r>
              <a:rPr lang="en-GB" sz="1300" i="1" dirty="0">
                <a:solidFill>
                  <a:srgbClr val="000000"/>
                </a:solidFill>
                <a:latin typeface="Calibri" panose="020F0502020204030204" pitchFamily="34" charset="0"/>
                <a:cs typeface="Calibri" panose="020F0502020204030204" pitchFamily="34" charset="0"/>
              </a:rPr>
              <a:t>ATM </a:t>
            </a:r>
            <a:r>
              <a:rPr lang="en-GB" sz="1300" dirty="0">
                <a:solidFill>
                  <a:srgbClr val="000000"/>
                </a:solidFill>
                <a:latin typeface="Calibri" panose="020F0502020204030204" pitchFamily="34" charset="0"/>
                <a:cs typeface="Calibri" panose="020F0502020204030204" pitchFamily="34" charset="0"/>
              </a:rPr>
              <a:t>alteration</a:t>
            </a:r>
            <a:br>
              <a:rPr lang="en-GB" sz="1300" i="1" dirty="0">
                <a:solidFill>
                  <a:srgbClr val="000000"/>
                </a:solidFill>
                <a:latin typeface="Calibri" panose="020F0502020204030204" pitchFamily="34" charset="0"/>
                <a:cs typeface="Calibri" panose="020F0502020204030204" pitchFamily="34" charset="0"/>
              </a:rPr>
            </a:br>
            <a:r>
              <a:rPr lang="en-GB" sz="1300" b="1" dirty="0">
                <a:solidFill>
                  <a:srgbClr val="03C74F"/>
                </a:solidFill>
                <a:latin typeface="Calibri" panose="020F0502020204030204" pitchFamily="34" charset="0"/>
                <a:cs typeface="Calibri" panose="020F0502020204030204" pitchFamily="34" charset="0"/>
              </a:rPr>
              <a:t>(N=245)</a:t>
            </a:r>
          </a:p>
        </p:txBody>
      </p:sp>
      <p:sp>
        <p:nvSpPr>
          <p:cNvPr id="16" name="Line 5">
            <a:extLst>
              <a:ext uri="{FF2B5EF4-FFF2-40B4-BE49-F238E27FC236}">
                <a16:creationId xmlns:a16="http://schemas.microsoft.com/office/drawing/2014/main" id="{6BAE7E0E-4C07-4E7D-B745-6833DFDA836A}"/>
              </a:ext>
            </a:extLst>
          </p:cNvPr>
          <p:cNvSpPr>
            <a:spLocks noChangeShapeType="1"/>
          </p:cNvSpPr>
          <p:nvPr/>
        </p:nvSpPr>
        <p:spPr bwMode="auto">
          <a:xfrm>
            <a:off x="5083821" y="2054157"/>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17" name="Line 5">
            <a:extLst>
              <a:ext uri="{FF2B5EF4-FFF2-40B4-BE49-F238E27FC236}">
                <a16:creationId xmlns:a16="http://schemas.microsoft.com/office/drawing/2014/main" id="{C7DD443E-B072-4ECC-931B-55F8FC8EE033}"/>
              </a:ext>
            </a:extLst>
          </p:cNvPr>
          <p:cNvSpPr>
            <a:spLocks noChangeShapeType="1"/>
          </p:cNvSpPr>
          <p:nvPr/>
        </p:nvSpPr>
        <p:spPr bwMode="auto">
          <a:xfrm>
            <a:off x="5083821" y="2539440"/>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AB9DFE3-465B-43B8-8E23-F13981AE54EA}"/>
              </a:ext>
            </a:extLst>
          </p:cNvPr>
          <p:cNvSpPr txBox="1"/>
          <p:nvPr/>
        </p:nvSpPr>
        <p:spPr>
          <a:xfrm>
            <a:off x="5159896" y="2827496"/>
            <a:ext cx="2042290" cy="553998"/>
          </a:xfrm>
          <a:prstGeom prst="rect">
            <a:avLst/>
          </a:prstGeom>
          <a:noFill/>
        </p:spPr>
        <p:txBody>
          <a:bodyPr wrap="none" lIns="0" tIns="0" rIns="0" bIns="0" rtlCol="0">
            <a:spAutoFit/>
          </a:bodyPr>
          <a:lstStyle/>
          <a:p>
            <a:pPr algn="ctr"/>
            <a:r>
              <a:rPr lang="en-GB" sz="1200" dirty="0">
                <a:solidFill>
                  <a:srgbClr val="000000"/>
                </a:solidFill>
                <a:latin typeface="Calibri" panose="020F0502020204030204" pitchFamily="34" charset="0"/>
                <a:ea typeface="PT Sans Narrow" charset="-52"/>
                <a:cs typeface="Calibri" panose="020F0502020204030204" pitchFamily="34" charset="0"/>
              </a:rPr>
              <a:t>Upon progression by BICR,</a:t>
            </a:r>
            <a:br>
              <a:rPr lang="en-GB" sz="1200" dirty="0">
                <a:solidFill>
                  <a:srgbClr val="000000"/>
                </a:solidFill>
                <a:latin typeface="Calibri" panose="020F0502020204030204" pitchFamily="34" charset="0"/>
                <a:ea typeface="PT Sans Narrow" charset="-52"/>
                <a:cs typeface="Calibri" panose="020F0502020204030204" pitchFamily="34" charset="0"/>
              </a:rPr>
            </a:br>
            <a:r>
              <a:rPr lang="en-GB" sz="1200" dirty="0">
                <a:solidFill>
                  <a:srgbClr val="000000"/>
                </a:solidFill>
                <a:latin typeface="Calibri" panose="020F0502020204030204" pitchFamily="34" charset="0"/>
                <a:ea typeface="PT Sans Narrow" charset="-52"/>
                <a:cs typeface="Calibri" panose="020F0502020204030204" pitchFamily="34" charset="0"/>
              </a:rPr>
              <a:t>physician’s choice patients were</a:t>
            </a:r>
            <a:br>
              <a:rPr lang="en-GB" sz="1200" dirty="0">
                <a:solidFill>
                  <a:srgbClr val="000000"/>
                </a:solidFill>
                <a:latin typeface="Calibri" panose="020F0502020204030204" pitchFamily="34" charset="0"/>
                <a:ea typeface="PT Sans Narrow" charset="-52"/>
                <a:cs typeface="Calibri" panose="020F0502020204030204" pitchFamily="34" charset="0"/>
              </a:rPr>
            </a:br>
            <a:r>
              <a:rPr lang="en-GB" sz="1200" dirty="0">
                <a:solidFill>
                  <a:srgbClr val="000000"/>
                </a:solidFill>
                <a:latin typeface="Calibri" panose="020F0502020204030204" pitchFamily="34" charset="0"/>
                <a:ea typeface="PT Sans Narrow" charset="-52"/>
                <a:cs typeface="Calibri" panose="020F0502020204030204" pitchFamily="34" charset="0"/>
              </a:rPr>
              <a:t>allowed to cross over to olaparib</a:t>
            </a:r>
          </a:p>
        </p:txBody>
      </p:sp>
      <p:grpSp>
        <p:nvGrpSpPr>
          <p:cNvPr id="19" name="Group 18">
            <a:extLst>
              <a:ext uri="{FF2B5EF4-FFF2-40B4-BE49-F238E27FC236}">
                <a16:creationId xmlns:a16="http://schemas.microsoft.com/office/drawing/2014/main" id="{BE3A365F-FDB0-4ADF-9E86-EDB9948AF1FE}"/>
              </a:ext>
            </a:extLst>
          </p:cNvPr>
          <p:cNvGrpSpPr/>
          <p:nvPr/>
        </p:nvGrpSpPr>
        <p:grpSpPr>
          <a:xfrm>
            <a:off x="7050532" y="2054157"/>
            <a:ext cx="234000" cy="537568"/>
            <a:chOff x="5436096" y="1575541"/>
            <a:chExt cx="234000" cy="537568"/>
          </a:xfrm>
        </p:grpSpPr>
        <p:sp>
          <p:nvSpPr>
            <p:cNvPr id="20" name="Line 5">
              <a:extLst>
                <a:ext uri="{FF2B5EF4-FFF2-40B4-BE49-F238E27FC236}">
                  <a16:creationId xmlns:a16="http://schemas.microsoft.com/office/drawing/2014/main" id="{8EF6EC38-FFD1-4474-A3DE-943E69A2C216}"/>
                </a:ext>
              </a:extLst>
            </p:cNvPr>
            <p:cNvSpPr>
              <a:spLocks noChangeShapeType="1"/>
            </p:cNvSpPr>
            <p:nvPr/>
          </p:nvSpPr>
          <p:spPr bwMode="auto">
            <a:xfrm flipH="1">
              <a:off x="5436096" y="1575541"/>
              <a:ext cx="234000" cy="0"/>
            </a:xfrm>
            <a:prstGeom prst="line">
              <a:avLst/>
            </a:prstGeom>
            <a:noFill/>
            <a:ln w="28575" cmpd="sng">
              <a:solidFill>
                <a:srgbClr val="5D8298"/>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1" name="Line 5">
              <a:extLst>
                <a:ext uri="{FF2B5EF4-FFF2-40B4-BE49-F238E27FC236}">
                  <a16:creationId xmlns:a16="http://schemas.microsoft.com/office/drawing/2014/main" id="{C6255D6F-88F3-4713-A127-0DB3B4A1C292}"/>
                </a:ext>
              </a:extLst>
            </p:cNvPr>
            <p:cNvSpPr>
              <a:spLocks noChangeShapeType="1"/>
            </p:cNvSpPr>
            <p:nvPr/>
          </p:nvSpPr>
          <p:spPr bwMode="auto">
            <a:xfrm flipH="1">
              <a:off x="5436096" y="2098055"/>
              <a:ext cx="216000" cy="0"/>
            </a:xfrm>
            <a:prstGeom prst="line">
              <a:avLst/>
            </a:prstGeom>
            <a:noFill/>
            <a:ln w="28575" cmpd="sng">
              <a:solidFill>
                <a:srgbClr val="5D8298"/>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2" name="Line 5">
              <a:extLst>
                <a:ext uri="{FF2B5EF4-FFF2-40B4-BE49-F238E27FC236}">
                  <a16:creationId xmlns:a16="http://schemas.microsoft.com/office/drawing/2014/main" id="{2ED5C335-B596-40EA-B60E-D7CD9B22744E}"/>
                </a:ext>
              </a:extLst>
            </p:cNvPr>
            <p:cNvSpPr>
              <a:spLocks noChangeShapeType="1"/>
            </p:cNvSpPr>
            <p:nvPr/>
          </p:nvSpPr>
          <p:spPr bwMode="auto">
            <a:xfrm rot="16200000" flipH="1">
              <a:off x="5383336" y="1844325"/>
              <a:ext cx="537568" cy="0"/>
            </a:xfrm>
            <a:prstGeom prst="line">
              <a:avLst/>
            </a:prstGeom>
            <a:noFill/>
            <a:ln w="28575" cmpd="sng">
              <a:solidFill>
                <a:srgbClr val="5D8298"/>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grpSp>
      <p:sp>
        <p:nvSpPr>
          <p:cNvPr id="23" name="Rounded Rectangle 28">
            <a:extLst>
              <a:ext uri="{FF2B5EF4-FFF2-40B4-BE49-F238E27FC236}">
                <a16:creationId xmlns:a16="http://schemas.microsoft.com/office/drawing/2014/main" id="{18FD6649-BE3B-4ABA-A0D4-04BFE8FBA582}"/>
              </a:ext>
            </a:extLst>
          </p:cNvPr>
          <p:cNvSpPr/>
          <p:nvPr/>
        </p:nvSpPr>
        <p:spPr>
          <a:xfrm>
            <a:off x="5299821" y="3451804"/>
            <a:ext cx="1758874" cy="432000"/>
          </a:xfrm>
          <a:prstGeom prst="roundRect">
            <a:avLst>
              <a:gd name="adj" fmla="val 12540"/>
            </a:avLst>
          </a:prstGeom>
          <a:solidFill>
            <a:schemeClr val="accent1"/>
          </a:solidFill>
          <a:ln w="28575">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Calibri" panose="020F0502020204030204" pitchFamily="34" charset="0"/>
                <a:cs typeface="Calibri" panose="020F0502020204030204" pitchFamily="34" charset="0"/>
              </a:rPr>
              <a:t>Olaparib 300 mg BID</a:t>
            </a:r>
            <a:br>
              <a:rPr lang="en-GB" sz="1300" b="1" dirty="0">
                <a:solidFill>
                  <a:srgbClr val="FFFFFF"/>
                </a:solidFill>
                <a:latin typeface="Calibri" panose="020F0502020204030204" pitchFamily="34" charset="0"/>
                <a:cs typeface="Calibri" panose="020F0502020204030204" pitchFamily="34" charset="0"/>
              </a:rPr>
            </a:br>
            <a:r>
              <a:rPr lang="en-GB" sz="1300" b="1" dirty="0">
                <a:solidFill>
                  <a:srgbClr val="FFFFFF"/>
                </a:solidFill>
                <a:latin typeface="Calibri" panose="020F0502020204030204" pitchFamily="34" charset="0"/>
                <a:cs typeface="Calibri" panose="020F0502020204030204" pitchFamily="34" charset="0"/>
              </a:rPr>
              <a:t>(n=94)</a:t>
            </a:r>
          </a:p>
        </p:txBody>
      </p:sp>
      <p:sp>
        <p:nvSpPr>
          <p:cNvPr id="24" name="Rounded Rectangle 30">
            <a:extLst>
              <a:ext uri="{FF2B5EF4-FFF2-40B4-BE49-F238E27FC236}">
                <a16:creationId xmlns:a16="http://schemas.microsoft.com/office/drawing/2014/main" id="{3691BDE5-07C6-4552-90CB-C063B426598D}"/>
              </a:ext>
            </a:extLst>
          </p:cNvPr>
          <p:cNvSpPr/>
          <p:nvPr/>
        </p:nvSpPr>
        <p:spPr>
          <a:xfrm>
            <a:off x="5299821" y="3937087"/>
            <a:ext cx="1758874" cy="432000"/>
          </a:xfrm>
          <a:prstGeom prst="roundRect">
            <a:avLst>
              <a:gd name="adj" fmla="val 12540"/>
            </a:avLst>
          </a:prstGeom>
          <a:solidFill>
            <a:schemeClr val="tx2"/>
          </a:solidFill>
          <a:ln w="28575">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Calibri" panose="020F0502020204030204" pitchFamily="34" charset="0"/>
                <a:cs typeface="Calibri" panose="020F0502020204030204" pitchFamily="34" charset="0"/>
              </a:rPr>
              <a:t>Physician’s choice</a:t>
            </a:r>
            <a:r>
              <a:rPr lang="en-GB" sz="1300" b="1" baseline="30000" dirty="0">
                <a:solidFill>
                  <a:srgbClr val="FFFFFF"/>
                </a:solidFill>
                <a:latin typeface="Calibri" panose="020F0502020204030204" pitchFamily="34" charset="0"/>
                <a:cs typeface="Calibri" panose="020F0502020204030204" pitchFamily="34" charset="0"/>
              </a:rPr>
              <a:t> b</a:t>
            </a:r>
            <a:br>
              <a:rPr lang="en-GB" sz="1300" b="1" dirty="0">
                <a:solidFill>
                  <a:srgbClr val="FFFFFF"/>
                </a:solidFill>
                <a:latin typeface="Calibri" panose="020F0502020204030204" pitchFamily="34" charset="0"/>
                <a:cs typeface="Calibri" panose="020F0502020204030204" pitchFamily="34" charset="0"/>
              </a:rPr>
            </a:br>
            <a:r>
              <a:rPr lang="en-GB" sz="1300" b="1" dirty="0">
                <a:solidFill>
                  <a:srgbClr val="FFFFFF"/>
                </a:solidFill>
                <a:latin typeface="Calibri" panose="020F0502020204030204" pitchFamily="34" charset="0"/>
                <a:cs typeface="Calibri" panose="020F0502020204030204" pitchFamily="34" charset="0"/>
              </a:rPr>
              <a:t>(n=48)</a:t>
            </a:r>
          </a:p>
        </p:txBody>
      </p:sp>
      <p:sp>
        <p:nvSpPr>
          <p:cNvPr id="25" name="Rounded Rectangle 32">
            <a:extLst>
              <a:ext uri="{FF2B5EF4-FFF2-40B4-BE49-F238E27FC236}">
                <a16:creationId xmlns:a16="http://schemas.microsoft.com/office/drawing/2014/main" id="{F1D43F6B-75D6-4B6A-AA89-830D1D507601}"/>
              </a:ext>
            </a:extLst>
          </p:cNvPr>
          <p:cNvSpPr/>
          <p:nvPr/>
        </p:nvSpPr>
        <p:spPr>
          <a:xfrm>
            <a:off x="3353721" y="3577047"/>
            <a:ext cx="1703926" cy="684718"/>
          </a:xfrm>
          <a:prstGeom prst="roundRect">
            <a:avLst>
              <a:gd name="adj" fmla="val 12540"/>
            </a:avLst>
          </a:prstGeom>
          <a:solidFill>
            <a:schemeClr val="bg1"/>
          </a:solidFill>
          <a:ln w="28575">
            <a:solidFill>
              <a:schemeClr val="accent6"/>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03C74F"/>
                </a:solidFill>
                <a:latin typeface="Calibri" panose="020F0502020204030204" pitchFamily="34" charset="0"/>
                <a:cs typeface="Calibri" panose="020F0502020204030204" pitchFamily="34" charset="0"/>
              </a:rPr>
              <a:t>Cohort B</a:t>
            </a:r>
            <a:br>
              <a:rPr lang="en-GB" sz="1300" b="1" dirty="0">
                <a:solidFill>
                  <a:srgbClr val="000000"/>
                </a:solidFill>
                <a:latin typeface="Calibri" panose="020F0502020204030204" pitchFamily="34" charset="0"/>
                <a:cs typeface="Calibri" panose="020F0502020204030204" pitchFamily="34" charset="0"/>
              </a:rPr>
            </a:br>
            <a:r>
              <a:rPr lang="en-GB" sz="1300" dirty="0">
                <a:solidFill>
                  <a:srgbClr val="000000"/>
                </a:solidFill>
                <a:latin typeface="Calibri" panose="020F0502020204030204" pitchFamily="34" charset="0"/>
                <a:cs typeface="Calibri" panose="020F0502020204030204" pitchFamily="34" charset="0"/>
              </a:rPr>
              <a:t>Other alterations</a:t>
            </a:r>
            <a:br>
              <a:rPr lang="en-GB" sz="1300" dirty="0">
                <a:solidFill>
                  <a:srgbClr val="000000"/>
                </a:solidFill>
                <a:latin typeface="Calibri" panose="020F0502020204030204" pitchFamily="34" charset="0"/>
                <a:cs typeface="Calibri" panose="020F0502020204030204" pitchFamily="34" charset="0"/>
              </a:rPr>
            </a:br>
            <a:r>
              <a:rPr lang="en-GB" sz="1300" b="1" dirty="0">
                <a:solidFill>
                  <a:srgbClr val="03C74F"/>
                </a:solidFill>
                <a:latin typeface="Calibri" panose="020F0502020204030204" pitchFamily="34" charset="0"/>
                <a:cs typeface="Calibri" panose="020F0502020204030204" pitchFamily="34" charset="0"/>
              </a:rPr>
              <a:t>(N=142)</a:t>
            </a:r>
          </a:p>
        </p:txBody>
      </p:sp>
      <p:sp>
        <p:nvSpPr>
          <p:cNvPr id="26" name="Line 5">
            <a:extLst>
              <a:ext uri="{FF2B5EF4-FFF2-40B4-BE49-F238E27FC236}">
                <a16:creationId xmlns:a16="http://schemas.microsoft.com/office/drawing/2014/main" id="{CE7844B6-9481-405E-AEB6-BE7571B7823C}"/>
              </a:ext>
            </a:extLst>
          </p:cNvPr>
          <p:cNvSpPr>
            <a:spLocks noChangeShapeType="1"/>
          </p:cNvSpPr>
          <p:nvPr/>
        </p:nvSpPr>
        <p:spPr bwMode="auto">
          <a:xfrm>
            <a:off x="5083821" y="3667804"/>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7" name="Line 5">
            <a:extLst>
              <a:ext uri="{FF2B5EF4-FFF2-40B4-BE49-F238E27FC236}">
                <a16:creationId xmlns:a16="http://schemas.microsoft.com/office/drawing/2014/main" id="{96C0FD93-9A8E-4A32-BAA7-E8A046F8EF1E}"/>
              </a:ext>
            </a:extLst>
          </p:cNvPr>
          <p:cNvSpPr>
            <a:spLocks noChangeShapeType="1"/>
          </p:cNvSpPr>
          <p:nvPr/>
        </p:nvSpPr>
        <p:spPr bwMode="auto">
          <a:xfrm>
            <a:off x="5083821" y="4153087"/>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62A7D197-1D62-43B8-8BDB-BA4A93BC57FF}"/>
              </a:ext>
            </a:extLst>
          </p:cNvPr>
          <p:cNvGrpSpPr/>
          <p:nvPr/>
        </p:nvGrpSpPr>
        <p:grpSpPr>
          <a:xfrm>
            <a:off x="7050532" y="3667804"/>
            <a:ext cx="234000" cy="537568"/>
            <a:chOff x="5436096" y="1575541"/>
            <a:chExt cx="234000" cy="537568"/>
          </a:xfrm>
        </p:grpSpPr>
        <p:sp>
          <p:nvSpPr>
            <p:cNvPr id="29" name="Line 5">
              <a:extLst>
                <a:ext uri="{FF2B5EF4-FFF2-40B4-BE49-F238E27FC236}">
                  <a16:creationId xmlns:a16="http://schemas.microsoft.com/office/drawing/2014/main" id="{455BB45F-7E0B-4CCC-8F16-E126D6E23322}"/>
                </a:ext>
              </a:extLst>
            </p:cNvPr>
            <p:cNvSpPr>
              <a:spLocks noChangeShapeType="1"/>
            </p:cNvSpPr>
            <p:nvPr/>
          </p:nvSpPr>
          <p:spPr bwMode="auto">
            <a:xfrm flipH="1">
              <a:off x="5436096" y="1575541"/>
              <a:ext cx="234000" cy="0"/>
            </a:xfrm>
            <a:prstGeom prst="line">
              <a:avLst/>
            </a:prstGeom>
            <a:noFill/>
            <a:ln w="28575" cmpd="sng">
              <a:solidFill>
                <a:srgbClr val="5D8298"/>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30" name="Line 5">
              <a:extLst>
                <a:ext uri="{FF2B5EF4-FFF2-40B4-BE49-F238E27FC236}">
                  <a16:creationId xmlns:a16="http://schemas.microsoft.com/office/drawing/2014/main" id="{88D6FC3D-FA9C-4718-96BF-53D75EDD68D8}"/>
                </a:ext>
              </a:extLst>
            </p:cNvPr>
            <p:cNvSpPr>
              <a:spLocks noChangeShapeType="1"/>
            </p:cNvSpPr>
            <p:nvPr/>
          </p:nvSpPr>
          <p:spPr bwMode="auto">
            <a:xfrm flipH="1">
              <a:off x="5436096" y="2098055"/>
              <a:ext cx="216000" cy="0"/>
            </a:xfrm>
            <a:prstGeom prst="line">
              <a:avLst/>
            </a:prstGeom>
            <a:noFill/>
            <a:ln w="28575" cmpd="sng">
              <a:solidFill>
                <a:srgbClr val="5D8298"/>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31" name="Line 5">
              <a:extLst>
                <a:ext uri="{FF2B5EF4-FFF2-40B4-BE49-F238E27FC236}">
                  <a16:creationId xmlns:a16="http://schemas.microsoft.com/office/drawing/2014/main" id="{A28531BD-CE08-440F-8767-3A96C84C1E3D}"/>
                </a:ext>
              </a:extLst>
            </p:cNvPr>
            <p:cNvSpPr>
              <a:spLocks noChangeShapeType="1"/>
            </p:cNvSpPr>
            <p:nvPr/>
          </p:nvSpPr>
          <p:spPr bwMode="auto">
            <a:xfrm rot="16200000" flipH="1">
              <a:off x="5383336" y="1844325"/>
              <a:ext cx="537568" cy="0"/>
            </a:xfrm>
            <a:prstGeom prst="line">
              <a:avLst/>
            </a:prstGeom>
            <a:noFill/>
            <a:ln w="28575" cmpd="sng">
              <a:solidFill>
                <a:srgbClr val="5D8298"/>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1AC102EE-674F-4D5B-A3BE-FCC24F02962B}"/>
              </a:ext>
            </a:extLst>
          </p:cNvPr>
          <p:cNvGrpSpPr/>
          <p:nvPr/>
        </p:nvGrpSpPr>
        <p:grpSpPr>
          <a:xfrm>
            <a:off x="2947577" y="2310834"/>
            <a:ext cx="394917" cy="1645701"/>
            <a:chOff x="1979736" y="1832217"/>
            <a:chExt cx="394917" cy="1645701"/>
          </a:xfrm>
        </p:grpSpPr>
        <p:sp>
          <p:nvSpPr>
            <p:cNvPr id="33" name="Line 5">
              <a:extLst>
                <a:ext uri="{FF2B5EF4-FFF2-40B4-BE49-F238E27FC236}">
                  <a16:creationId xmlns:a16="http://schemas.microsoft.com/office/drawing/2014/main" id="{AB31E20D-6D39-45D7-9AA1-2A2B9020AF98}"/>
                </a:ext>
              </a:extLst>
            </p:cNvPr>
            <p:cNvSpPr>
              <a:spLocks noChangeShapeType="1"/>
            </p:cNvSpPr>
            <p:nvPr/>
          </p:nvSpPr>
          <p:spPr bwMode="auto">
            <a:xfrm>
              <a:off x="2158653" y="1847999"/>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34" name="Line 5">
              <a:extLst>
                <a:ext uri="{FF2B5EF4-FFF2-40B4-BE49-F238E27FC236}">
                  <a16:creationId xmlns:a16="http://schemas.microsoft.com/office/drawing/2014/main" id="{9727B198-59B6-4CC9-A11B-B59081010167}"/>
                </a:ext>
              </a:extLst>
            </p:cNvPr>
            <p:cNvSpPr>
              <a:spLocks noChangeShapeType="1"/>
            </p:cNvSpPr>
            <p:nvPr/>
          </p:nvSpPr>
          <p:spPr bwMode="auto">
            <a:xfrm>
              <a:off x="2158653" y="3461646"/>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35" name="Line 5">
              <a:extLst>
                <a:ext uri="{FF2B5EF4-FFF2-40B4-BE49-F238E27FC236}">
                  <a16:creationId xmlns:a16="http://schemas.microsoft.com/office/drawing/2014/main" id="{0F5CF69C-296B-4380-A756-27CAD788A507}"/>
                </a:ext>
              </a:extLst>
            </p:cNvPr>
            <p:cNvSpPr>
              <a:spLocks noChangeShapeType="1"/>
            </p:cNvSpPr>
            <p:nvPr/>
          </p:nvSpPr>
          <p:spPr bwMode="auto">
            <a:xfrm>
              <a:off x="1979736" y="2625753"/>
              <a:ext cx="193014" cy="0"/>
            </a:xfrm>
            <a:prstGeom prst="line">
              <a:avLst/>
            </a:prstGeom>
            <a:noFill/>
            <a:ln w="28575" cmpd="sng">
              <a:solidFill>
                <a:srgbClr val="5D8298"/>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36" name="Line 5">
              <a:extLst>
                <a:ext uri="{FF2B5EF4-FFF2-40B4-BE49-F238E27FC236}">
                  <a16:creationId xmlns:a16="http://schemas.microsoft.com/office/drawing/2014/main" id="{B1CC62A0-869C-4103-A765-479149D76AA6}"/>
                </a:ext>
              </a:extLst>
            </p:cNvPr>
            <p:cNvSpPr>
              <a:spLocks noChangeShapeType="1"/>
            </p:cNvSpPr>
            <p:nvPr/>
          </p:nvSpPr>
          <p:spPr bwMode="auto">
            <a:xfrm rot="16200000">
              <a:off x="1346670" y="2651839"/>
              <a:ext cx="1645701" cy="6458"/>
            </a:xfrm>
            <a:prstGeom prst="line">
              <a:avLst/>
            </a:prstGeom>
            <a:noFill/>
            <a:ln w="28575" cmpd="sng">
              <a:solidFill>
                <a:srgbClr val="5D8298"/>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grpSp>
      <p:sp>
        <p:nvSpPr>
          <p:cNvPr id="37" name="Rounded Rectangle 14">
            <a:extLst>
              <a:ext uri="{FF2B5EF4-FFF2-40B4-BE49-F238E27FC236}">
                <a16:creationId xmlns:a16="http://schemas.microsoft.com/office/drawing/2014/main" id="{D16C70AB-C8B6-43E4-83B1-6526661EA00C}"/>
              </a:ext>
            </a:extLst>
          </p:cNvPr>
          <p:cNvSpPr/>
          <p:nvPr/>
        </p:nvSpPr>
        <p:spPr>
          <a:xfrm>
            <a:off x="895428" y="1963400"/>
            <a:ext cx="2032220" cy="2281938"/>
          </a:xfrm>
          <a:prstGeom prst="roundRect">
            <a:avLst>
              <a:gd name="adj" fmla="val 13852"/>
            </a:avLst>
          </a:prstGeom>
          <a:solidFill>
            <a:schemeClr val="bg1"/>
          </a:solidFill>
          <a:ln>
            <a:solidFill>
              <a:srgbClr val="5D8298"/>
            </a:solid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300" b="1" dirty="0">
                <a:solidFill>
                  <a:srgbClr val="03C74F"/>
                </a:solidFill>
                <a:latin typeface="Calibri" panose="020F0502020204030204" pitchFamily="34" charset="0"/>
                <a:ea typeface="ＭＳ Ｐゴシック" charset="-128"/>
                <a:cs typeface="Calibri" panose="020F0502020204030204" pitchFamily="34" charset="0"/>
              </a:rPr>
              <a:t>Key eligibility criteria</a:t>
            </a:r>
          </a:p>
          <a:p>
            <a:pPr marL="174625" indent="-174625">
              <a:buClr>
                <a:srgbClr val="03C74F"/>
              </a:buClr>
              <a:buFont typeface="Arial"/>
              <a:buChar char="•"/>
              <a:defRPr/>
            </a:pPr>
            <a:r>
              <a:rPr lang="en-GB" sz="1300" dirty="0">
                <a:solidFill>
                  <a:srgbClr val="000000"/>
                </a:solidFill>
                <a:latin typeface="Calibri" panose="020F0502020204030204" pitchFamily="34" charset="0"/>
                <a:ea typeface="ＭＳ Ｐゴシック" charset="-128"/>
                <a:cs typeface="Calibri" panose="020F0502020204030204" pitchFamily="34" charset="0"/>
              </a:rPr>
              <a:t>mCRPC with disease progression on prior NHA (e.g. abiraterone acetate or enzalutamide)</a:t>
            </a:r>
          </a:p>
          <a:p>
            <a:pPr marL="174625" indent="-174625">
              <a:buClr>
                <a:srgbClr val="03C74F"/>
              </a:buClr>
              <a:buFont typeface="Arial"/>
              <a:buChar char="•"/>
              <a:defRPr/>
            </a:pPr>
            <a:r>
              <a:rPr lang="en-GB" sz="1300" dirty="0">
                <a:solidFill>
                  <a:srgbClr val="000000"/>
                </a:solidFill>
                <a:latin typeface="Calibri" panose="020F0502020204030204" pitchFamily="34" charset="0"/>
                <a:ea typeface="ＭＳ Ｐゴシック" charset="-128"/>
                <a:cs typeface="Calibri" panose="020F0502020204030204" pitchFamily="34" charset="0"/>
              </a:rPr>
              <a:t>Alterations in ≥1 of any qualifying gene with a direct or indirect role in </a:t>
            </a:r>
            <a:r>
              <a:rPr lang="en-GB" sz="1300" dirty="0" err="1">
                <a:solidFill>
                  <a:srgbClr val="000000"/>
                </a:solidFill>
                <a:latin typeface="Calibri" panose="020F0502020204030204" pitchFamily="34" charset="0"/>
                <a:ea typeface="ＭＳ Ｐゴシック" charset="-128"/>
                <a:cs typeface="Calibri" panose="020F0502020204030204" pitchFamily="34" charset="0"/>
              </a:rPr>
              <a:t>HRR</a:t>
            </a:r>
            <a:r>
              <a:rPr lang="en-GB" sz="1300" baseline="30000" dirty="0" err="1">
                <a:solidFill>
                  <a:srgbClr val="000000"/>
                </a:solidFill>
                <a:latin typeface="Calibri" panose="020F0502020204030204" pitchFamily="34" charset="0"/>
                <a:ea typeface="ＭＳ Ｐゴシック" charset="-128"/>
                <a:cs typeface="Calibri" panose="020F0502020204030204" pitchFamily="34" charset="0"/>
              </a:rPr>
              <a:t>a</a:t>
            </a:r>
            <a:endParaRPr lang="en-GB" sz="1300" baseline="30000" dirty="0">
              <a:solidFill>
                <a:srgbClr val="000000"/>
              </a:solidFill>
              <a:latin typeface="Calibri" panose="020F0502020204030204" pitchFamily="34" charset="0"/>
              <a:cs typeface="Calibri" panose="020F0502020204030204" pitchFamily="34" charset="0"/>
            </a:endParaRPr>
          </a:p>
        </p:txBody>
      </p:sp>
      <p:graphicFrame>
        <p:nvGraphicFramePr>
          <p:cNvPr id="38" name="Table 37">
            <a:extLst>
              <a:ext uri="{FF2B5EF4-FFF2-40B4-BE49-F238E27FC236}">
                <a16:creationId xmlns:a16="http://schemas.microsoft.com/office/drawing/2014/main" id="{EBACB975-029A-4FAA-A77F-0A3EFD9A593C}"/>
              </a:ext>
            </a:extLst>
          </p:cNvPr>
          <p:cNvGraphicFramePr>
            <a:graphicFrameLocks noGrp="1"/>
          </p:cNvGraphicFramePr>
          <p:nvPr>
            <p:extLst>
              <p:ext uri="{D42A27DB-BD31-4B8C-83A1-F6EECF244321}">
                <p14:modId xmlns:p14="http://schemas.microsoft.com/office/powerpoint/2010/main" val="89203662"/>
              </p:ext>
            </p:extLst>
          </p:nvPr>
        </p:nvGraphicFramePr>
        <p:xfrm>
          <a:off x="7523310" y="1731600"/>
          <a:ext cx="3181202" cy="858520"/>
        </p:xfrm>
        <a:graphic>
          <a:graphicData uri="http://schemas.openxmlformats.org/drawingml/2006/table">
            <a:tbl>
              <a:tblPr firstRow="1" bandRow="1">
                <a:tableStyleId>{5C22544A-7EE6-4342-B048-85BDC9FD1C3A}</a:tableStyleId>
              </a:tblPr>
              <a:tblGrid>
                <a:gridCol w="3181202">
                  <a:extLst>
                    <a:ext uri="{9D8B030D-6E8A-4147-A177-3AD203B41FA5}">
                      <a16:colId xmlns:a16="http://schemas.microsoft.com/office/drawing/2014/main" val="20000"/>
                    </a:ext>
                  </a:extLst>
                </a:gridCol>
              </a:tblGrid>
              <a:tr h="370840">
                <a:tc>
                  <a:txBody>
                    <a:bodyPr/>
                    <a:lstStyle/>
                    <a:p>
                      <a:r>
                        <a:rPr lang="en-US" sz="1400" dirty="0">
                          <a:latin typeface="Calibri" panose="020F0502020204030204" pitchFamily="34" charset="0"/>
                          <a:ea typeface="PT Sans Narrow" charset="-52"/>
                          <a:cs typeface="Calibri" panose="020F0502020204030204" pitchFamily="34" charset="0"/>
                        </a:rPr>
                        <a:t>Primary endpoint</a:t>
                      </a:r>
                    </a:p>
                  </a:txBody>
                  <a:tcPr anchor="ctr"/>
                </a:tc>
                <a:extLst>
                  <a:ext uri="{0D108BD9-81ED-4DB2-BD59-A6C34878D82A}">
                    <a16:rowId xmlns:a16="http://schemas.microsoft.com/office/drawing/2014/main" val="10000"/>
                  </a:ext>
                </a:extLst>
              </a:tr>
              <a:tr h="370840">
                <a:tc>
                  <a:txBody>
                    <a:bodyPr/>
                    <a:lstStyle/>
                    <a:p>
                      <a:r>
                        <a:rPr lang="en-US" sz="1300" baseline="0" dirty="0">
                          <a:latin typeface="Calibri" panose="020F0502020204030204" pitchFamily="34" charset="0"/>
                          <a:ea typeface="PT Sans Narrow" charset="-52"/>
                          <a:cs typeface="Calibri" panose="020F0502020204030204" pitchFamily="34" charset="0"/>
                        </a:rPr>
                        <a:t>rPFS in cohort A (RECIST 1.1 and PCWG3 by BICR)</a:t>
                      </a:r>
                      <a:endParaRPr lang="en-US" sz="1300" dirty="0">
                        <a:latin typeface="Calibri" panose="020F0502020204030204" pitchFamily="34" charset="0"/>
                        <a:ea typeface="PT Sans Narrow" charset="-52"/>
                        <a:cs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E8E1FE28-13EE-4357-BCB2-F7C4A4203DB0}"/>
              </a:ext>
            </a:extLst>
          </p:cNvPr>
          <p:cNvGraphicFramePr>
            <a:graphicFrameLocks noGrp="1"/>
          </p:cNvGraphicFramePr>
          <p:nvPr>
            <p:extLst>
              <p:ext uri="{D42A27DB-BD31-4B8C-83A1-F6EECF244321}">
                <p14:modId xmlns:p14="http://schemas.microsoft.com/office/powerpoint/2010/main" val="296961270"/>
              </p:ext>
            </p:extLst>
          </p:nvPr>
        </p:nvGraphicFramePr>
        <p:xfrm>
          <a:off x="7523310" y="2904688"/>
          <a:ext cx="3181202" cy="1452880"/>
        </p:xfrm>
        <a:graphic>
          <a:graphicData uri="http://schemas.openxmlformats.org/drawingml/2006/table">
            <a:tbl>
              <a:tblPr firstRow="1" bandRow="1">
                <a:tableStyleId>{5C22544A-7EE6-4342-B048-85BDC9FD1C3A}</a:tableStyleId>
              </a:tblPr>
              <a:tblGrid>
                <a:gridCol w="3181202">
                  <a:extLst>
                    <a:ext uri="{9D8B030D-6E8A-4147-A177-3AD203B41FA5}">
                      <a16:colId xmlns:a16="http://schemas.microsoft.com/office/drawing/2014/main" val="20000"/>
                    </a:ext>
                  </a:extLst>
                </a:gridCol>
              </a:tblGrid>
              <a:tr h="370840">
                <a:tc>
                  <a:txBody>
                    <a:bodyPr/>
                    <a:lstStyle/>
                    <a:p>
                      <a:r>
                        <a:rPr lang="en-US" sz="1400" dirty="0">
                          <a:solidFill>
                            <a:schemeClr val="accent1"/>
                          </a:solidFill>
                          <a:latin typeface="Calibri" panose="020F0502020204030204" pitchFamily="34" charset="0"/>
                          <a:ea typeface="PT Sans Narrow" charset="-52"/>
                          <a:cs typeface="Calibri" panose="020F0502020204030204" pitchFamily="34" charset="0"/>
                        </a:rPr>
                        <a:t>Key secondary</a:t>
                      </a:r>
                      <a:r>
                        <a:rPr lang="en-US" sz="1400" baseline="0" dirty="0">
                          <a:solidFill>
                            <a:schemeClr val="accent1"/>
                          </a:solidFill>
                          <a:latin typeface="Calibri" panose="020F0502020204030204" pitchFamily="34" charset="0"/>
                          <a:ea typeface="PT Sans Narrow" charset="-52"/>
                          <a:cs typeface="Calibri" panose="020F0502020204030204" pitchFamily="34" charset="0"/>
                        </a:rPr>
                        <a:t> endpoints</a:t>
                      </a:r>
                      <a:endParaRPr lang="en-US" sz="1400" dirty="0">
                        <a:solidFill>
                          <a:schemeClr val="accent1"/>
                        </a:solidFill>
                        <a:latin typeface="Calibri" panose="020F0502020204030204" pitchFamily="34" charset="0"/>
                        <a:ea typeface="PT Sans Narrow" charset="-52"/>
                        <a:cs typeface="Calibri" panose="020F0502020204030204" pitchFamily="34" charset="0"/>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177800" indent="-177800">
                        <a:buClr>
                          <a:schemeClr val="accent1"/>
                        </a:buClr>
                        <a:buFont typeface="Arial" charset="0"/>
                        <a:buChar char="•"/>
                        <a:tabLst/>
                      </a:pPr>
                      <a:r>
                        <a:rPr lang="en-US" sz="1300" dirty="0">
                          <a:latin typeface="Calibri" panose="020F0502020204030204" pitchFamily="34" charset="0"/>
                          <a:ea typeface="PT Sans Narrow" charset="-52"/>
                          <a:cs typeface="Calibri" panose="020F0502020204030204" pitchFamily="34" charset="0"/>
                        </a:rPr>
                        <a:t>rPFS in cohorts A and B </a:t>
                      </a:r>
                      <a:r>
                        <a:rPr lang="en-US" sz="1300" dirty="0">
                          <a:solidFill>
                            <a:schemeClr val="tx1"/>
                          </a:solidFill>
                          <a:latin typeface="Calibri" panose="020F0502020204030204" pitchFamily="34" charset="0"/>
                          <a:ea typeface="PT Sans Narrow" charset="-52"/>
                          <a:cs typeface="Calibri" panose="020F0502020204030204" pitchFamily="34" charset="0"/>
                        </a:rPr>
                        <a:t>(by BICR)</a:t>
                      </a:r>
                    </a:p>
                    <a:p>
                      <a:pPr marL="177800" indent="-177800">
                        <a:buClr>
                          <a:schemeClr val="accent1"/>
                        </a:buClr>
                        <a:buFont typeface="Arial" charset="0"/>
                        <a:buChar char="•"/>
                        <a:tabLst/>
                      </a:pPr>
                      <a:r>
                        <a:rPr lang="en-US" sz="1300" dirty="0">
                          <a:solidFill>
                            <a:schemeClr val="tx1"/>
                          </a:solidFill>
                          <a:latin typeface="Calibri" panose="020F0502020204030204" pitchFamily="34" charset="0"/>
                          <a:ea typeface="PT Sans Narrow" charset="-52"/>
                          <a:cs typeface="Calibri" panose="020F0502020204030204" pitchFamily="34" charset="0"/>
                        </a:rPr>
                        <a:t>Confirmed radiographic</a:t>
                      </a:r>
                      <a:r>
                        <a:rPr lang="en-US" sz="1300" baseline="0" dirty="0">
                          <a:solidFill>
                            <a:schemeClr val="tx1"/>
                          </a:solidFill>
                          <a:latin typeface="Calibri" panose="020F0502020204030204" pitchFamily="34" charset="0"/>
                          <a:ea typeface="PT Sans Narrow" charset="-52"/>
                          <a:cs typeface="Calibri" panose="020F0502020204030204" pitchFamily="34" charset="0"/>
                        </a:rPr>
                        <a:t> objective response rate in cohort A (by BICR)</a:t>
                      </a:r>
                    </a:p>
                    <a:p>
                      <a:pPr marL="177800" indent="-177800">
                        <a:buClr>
                          <a:schemeClr val="accent1"/>
                        </a:buClr>
                        <a:buFont typeface="Arial" charset="0"/>
                        <a:buChar char="•"/>
                        <a:tabLst/>
                      </a:pPr>
                      <a:r>
                        <a:rPr lang="en-US" sz="1300" baseline="0" dirty="0">
                          <a:latin typeface="Calibri" panose="020F0502020204030204" pitchFamily="34" charset="0"/>
                          <a:ea typeface="PT Sans Narrow" charset="-52"/>
                          <a:cs typeface="Calibri" panose="020F0502020204030204" pitchFamily="34" charset="0"/>
                        </a:rPr>
                        <a:t>Time to pain progression in cohort A</a:t>
                      </a:r>
                    </a:p>
                    <a:p>
                      <a:pPr marL="177800" indent="-177800">
                        <a:buClr>
                          <a:schemeClr val="accent1"/>
                        </a:buClr>
                        <a:buFont typeface="Arial" charset="0"/>
                        <a:buChar char="•"/>
                        <a:tabLst/>
                      </a:pPr>
                      <a:r>
                        <a:rPr lang="en-US" sz="1300" baseline="0" dirty="0">
                          <a:latin typeface="Calibri" panose="020F0502020204030204" pitchFamily="34" charset="0"/>
                          <a:ea typeface="PT Sans Narrow" charset="-52"/>
                          <a:cs typeface="Calibri" panose="020F0502020204030204" pitchFamily="34" charset="0"/>
                        </a:rPr>
                        <a:t>OS in cohort A</a:t>
                      </a:r>
                      <a:endParaRPr lang="en-US" sz="1300" dirty="0">
                        <a:latin typeface="Calibri" panose="020F0502020204030204" pitchFamily="34" charset="0"/>
                        <a:ea typeface="PT Sans Narrow" charset="-52"/>
                        <a:cs typeface="Calibri" panose="020F0502020204030204" pitchFamily="34" charset="0"/>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0" name="Rounded Rectangle 23">
            <a:extLst>
              <a:ext uri="{FF2B5EF4-FFF2-40B4-BE49-F238E27FC236}">
                <a16:creationId xmlns:a16="http://schemas.microsoft.com/office/drawing/2014/main" id="{6C18082B-6691-44C9-98FA-3BF2F8A8CCDB}"/>
              </a:ext>
            </a:extLst>
          </p:cNvPr>
          <p:cNvSpPr/>
          <p:nvPr/>
        </p:nvSpPr>
        <p:spPr>
          <a:xfrm>
            <a:off x="1040623" y="4822945"/>
            <a:ext cx="1741830" cy="236952"/>
          </a:xfrm>
          <a:prstGeom prst="roundRect">
            <a:avLst>
              <a:gd name="adj" fmla="val 0"/>
            </a:avLst>
          </a:prstGeom>
          <a:solidFill>
            <a:schemeClr val="bg1"/>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8" rIns="91435" bIns="45718" anchor="b"/>
          <a:lstStyle/>
          <a:p>
            <a:pPr>
              <a:buClr>
                <a:srgbClr val="03C74F"/>
              </a:buClr>
              <a:defRPr/>
            </a:pPr>
            <a:r>
              <a:rPr lang="en-GB" sz="1300" b="1" dirty="0">
                <a:solidFill>
                  <a:srgbClr val="03C74F"/>
                </a:solidFill>
                <a:latin typeface="Calibri" panose="020F0502020204030204" pitchFamily="34" charset="0"/>
                <a:ea typeface="ＭＳ Ｐゴシック" charset="-128"/>
                <a:cs typeface="Calibri" panose="020F0502020204030204" pitchFamily="34" charset="0"/>
              </a:rPr>
              <a:t>Stratification factors</a:t>
            </a:r>
          </a:p>
          <a:p>
            <a:pPr marL="174625" indent="-174625">
              <a:buClr>
                <a:srgbClr val="03C74F"/>
              </a:buClr>
              <a:buFont typeface="Arial"/>
              <a:buChar char="•"/>
              <a:defRPr/>
            </a:pPr>
            <a:r>
              <a:rPr lang="en-GB" sz="1300" dirty="0">
                <a:solidFill>
                  <a:schemeClr val="tx2"/>
                </a:solidFill>
                <a:latin typeface="Calibri" panose="020F0502020204030204" pitchFamily="34" charset="0"/>
                <a:ea typeface="ＭＳ Ｐゴシック" charset="-128"/>
                <a:cs typeface="Calibri" panose="020F0502020204030204" pitchFamily="34" charset="0"/>
              </a:rPr>
              <a:t>Previous </a:t>
            </a:r>
            <a:r>
              <a:rPr lang="en-GB" sz="1300" dirty="0" err="1">
                <a:solidFill>
                  <a:schemeClr val="tx2"/>
                </a:solidFill>
                <a:latin typeface="Calibri" panose="020F0502020204030204" pitchFamily="34" charset="0"/>
                <a:ea typeface="ＭＳ Ｐゴシック" charset="-128"/>
                <a:cs typeface="Calibri" panose="020F0502020204030204" pitchFamily="34" charset="0"/>
              </a:rPr>
              <a:t>taxane</a:t>
            </a:r>
            <a:endParaRPr lang="en-GB" sz="1300" dirty="0">
              <a:solidFill>
                <a:schemeClr val="tx2"/>
              </a:solidFill>
              <a:latin typeface="Calibri" panose="020F0502020204030204" pitchFamily="34" charset="0"/>
              <a:ea typeface="ＭＳ Ｐゴシック" charset="-128"/>
              <a:cs typeface="Calibri" panose="020F0502020204030204" pitchFamily="34" charset="0"/>
            </a:endParaRPr>
          </a:p>
          <a:p>
            <a:pPr marL="174625" indent="-174625">
              <a:buClr>
                <a:srgbClr val="03C74F"/>
              </a:buClr>
              <a:buFont typeface="Arial"/>
              <a:buChar char="•"/>
              <a:defRPr/>
            </a:pPr>
            <a:r>
              <a:rPr lang="en-GB" sz="1300" dirty="0">
                <a:solidFill>
                  <a:schemeClr val="tx2"/>
                </a:solidFill>
                <a:latin typeface="Calibri" panose="020F0502020204030204" pitchFamily="34" charset="0"/>
                <a:ea typeface="ＭＳ Ｐゴシック" charset="-128"/>
                <a:cs typeface="Calibri" panose="020F0502020204030204" pitchFamily="34" charset="0"/>
              </a:rPr>
              <a:t>measurable disease</a:t>
            </a:r>
            <a:endParaRPr lang="en-GB" sz="1300" dirty="0">
              <a:solidFill>
                <a:schemeClr val="tx2"/>
              </a:solidFill>
              <a:latin typeface="Calibri" panose="020F0502020204030204" pitchFamily="34" charset="0"/>
              <a:cs typeface="Calibri" panose="020F0502020204030204" pitchFamily="34" charset="0"/>
            </a:endParaRPr>
          </a:p>
        </p:txBody>
      </p:sp>
      <p:sp>
        <p:nvSpPr>
          <p:cNvPr id="3" name="Content Placeholder 2"/>
          <p:cNvSpPr>
            <a:spLocks noGrp="1"/>
          </p:cNvSpPr>
          <p:nvPr>
            <p:ph sz="quarter" idx="15"/>
          </p:nvPr>
        </p:nvSpPr>
        <p:spPr>
          <a:xfrm>
            <a:off x="603077" y="6317826"/>
            <a:ext cx="10588384" cy="365125"/>
          </a:xfrm>
        </p:spPr>
        <p:txBody>
          <a:bodyPr/>
          <a:lstStyle/>
          <a:p>
            <a:pPr>
              <a:spcBef>
                <a:spcPts val="0"/>
              </a:spcBef>
            </a:pPr>
            <a:r>
              <a:rPr lang="en-GB" altLang="en-US" dirty="0"/>
              <a:t>ATM, ataxia telangiectasia mutated; BICR, blinded independent central review; BID, twice daily; BRCA1/2, breast cancer 1/2; mCRPC, metastatic castration-resistant prostate cancer; NHA, new hormonal agent; OS, overall survival; PCWG3, Prostate Cancer Working Group 3; RECIST, R</a:t>
            </a:r>
            <a:r>
              <a:rPr lang="en-GB" dirty="0"/>
              <a:t>esponse Evaluation Criteria In Solid Tumours; rPFS, radiographic progression-free survival; </a:t>
            </a:r>
            <a:r>
              <a:rPr lang="en-GB" sz="1200" dirty="0"/>
              <a:t>QD, once daily</a:t>
            </a:r>
            <a:endParaRPr lang="en-GB" dirty="0"/>
          </a:p>
          <a:p>
            <a:pPr>
              <a:spcBef>
                <a:spcPts val="0"/>
              </a:spcBef>
            </a:pPr>
            <a:r>
              <a:rPr lang="en-GB" altLang="en-US" dirty="0"/>
              <a:t>de Bono J, et al. N </a:t>
            </a:r>
            <a:r>
              <a:rPr lang="en-GB" altLang="en-US" dirty="0" err="1"/>
              <a:t>Engl</a:t>
            </a:r>
            <a:r>
              <a:rPr lang="en-GB" altLang="en-US" dirty="0"/>
              <a:t> J Med. 2020;382:2091-102; Hussain M, et al. N </a:t>
            </a:r>
            <a:r>
              <a:rPr lang="en-GB" altLang="en-US" dirty="0" err="1"/>
              <a:t>Engl</a:t>
            </a:r>
            <a:r>
              <a:rPr lang="en-GB" altLang="en-US" dirty="0"/>
              <a:t> J Med. 2020: </a:t>
            </a:r>
            <a:r>
              <a:rPr lang="en-GB" dirty="0"/>
              <a:t>DOI: 10.1056/NEJMoa2022485</a:t>
            </a:r>
            <a:endParaRPr lang="en-GB" altLang="en-US" dirty="0"/>
          </a:p>
        </p:txBody>
      </p:sp>
      <p:sp>
        <p:nvSpPr>
          <p:cNvPr id="6" name="TextBox 5">
            <a:extLst>
              <a:ext uri="{FF2B5EF4-FFF2-40B4-BE49-F238E27FC236}">
                <a16:creationId xmlns:a16="http://schemas.microsoft.com/office/drawing/2014/main" id="{5ED6F4FA-693B-4CC6-837D-0A848FD30819}"/>
              </a:ext>
            </a:extLst>
          </p:cNvPr>
          <p:cNvSpPr txBox="1"/>
          <p:nvPr/>
        </p:nvSpPr>
        <p:spPr>
          <a:xfrm>
            <a:off x="1163384" y="5053110"/>
            <a:ext cx="10419016" cy="461665"/>
          </a:xfrm>
          <a:prstGeom prst="rect">
            <a:avLst/>
          </a:prstGeom>
          <a:noFill/>
        </p:spPr>
        <p:txBody>
          <a:bodyPr wrap="square" lIns="0" rtlCol="0">
            <a:spAutoFit/>
          </a:bodyPr>
          <a:lstStyle/>
          <a:p>
            <a:pPr marL="92075" indent="-92075">
              <a:buClr>
                <a:srgbClr val="03C74F"/>
              </a:buClr>
            </a:pPr>
            <a:r>
              <a:rPr lang="en-GB" sz="1200" baseline="30000" dirty="0">
                <a:solidFill>
                  <a:srgbClr val="5D8298"/>
                </a:solidFill>
                <a:latin typeface="Calibri" panose="020F0502020204030204" pitchFamily="34" charset="0"/>
                <a:ea typeface="Aileron" charset="0"/>
                <a:cs typeface="Calibri" panose="020F0502020204030204" pitchFamily="34" charset="0"/>
              </a:rPr>
              <a:t>a</a:t>
            </a:r>
            <a:r>
              <a:rPr lang="en-GB" sz="1200" dirty="0">
                <a:solidFill>
                  <a:srgbClr val="5D8298"/>
                </a:solidFill>
                <a:latin typeface="Calibri" panose="020F0502020204030204" pitchFamily="34" charset="0"/>
                <a:ea typeface="Aileron" charset="0"/>
                <a:cs typeface="Calibri" panose="020F0502020204030204" pitchFamily="34" charset="0"/>
              </a:rPr>
              <a:t> An investigational clinical trial assay, based on the </a:t>
            </a:r>
            <a:r>
              <a:rPr lang="en-GB" sz="1200" dirty="0" err="1">
                <a:solidFill>
                  <a:srgbClr val="5D8298"/>
                </a:solidFill>
                <a:latin typeface="Calibri" panose="020F0502020204030204" pitchFamily="34" charset="0"/>
                <a:ea typeface="Aileron" charset="0"/>
                <a:cs typeface="Calibri" panose="020F0502020204030204" pitchFamily="34" charset="0"/>
              </a:rPr>
              <a:t>FoundationOne</a:t>
            </a:r>
            <a:r>
              <a:rPr lang="en-GB" sz="1200" dirty="0">
                <a:solidFill>
                  <a:srgbClr val="5D8298"/>
                </a:solidFill>
                <a:latin typeface="Calibri" panose="020F0502020204030204" pitchFamily="34" charset="0"/>
                <a:ea typeface="Aileron" charset="0"/>
                <a:cs typeface="Calibri" panose="020F0502020204030204" pitchFamily="34" charset="0"/>
              </a:rPr>
              <a:t>® </a:t>
            </a:r>
            <a:r>
              <a:rPr lang="en-GB" sz="1200" dirty="0" err="1">
                <a:solidFill>
                  <a:srgbClr val="5D8298"/>
                </a:solidFill>
                <a:latin typeface="Calibri" panose="020F0502020204030204" pitchFamily="34" charset="0"/>
                <a:ea typeface="Aileron" charset="0"/>
                <a:cs typeface="Calibri" panose="020F0502020204030204" pitchFamily="34" charset="0"/>
              </a:rPr>
              <a:t>CDx</a:t>
            </a:r>
            <a:r>
              <a:rPr lang="en-GB" sz="1200" dirty="0">
                <a:solidFill>
                  <a:srgbClr val="5D8298"/>
                </a:solidFill>
                <a:latin typeface="Calibri" panose="020F0502020204030204" pitchFamily="34" charset="0"/>
                <a:ea typeface="Aileron" charset="0"/>
                <a:cs typeface="Calibri" panose="020F0502020204030204" pitchFamily="34" charset="0"/>
              </a:rPr>
              <a:t> next-generation sequencing test, used to prospectively select patients with alteration of </a:t>
            </a:r>
            <a:r>
              <a:rPr lang="en-GB" sz="1200" i="1" dirty="0">
                <a:solidFill>
                  <a:srgbClr val="5D8298"/>
                </a:solidFill>
                <a:latin typeface="Calibri" panose="020F0502020204030204" pitchFamily="34" charset="0"/>
                <a:ea typeface="Aileron" charset="0"/>
                <a:cs typeface="Calibri" panose="020F0502020204030204" pitchFamily="34" charset="0"/>
              </a:rPr>
              <a:t>BRCA1</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BRCA2</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ATM</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BARD1</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BRIP1</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CDK12</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CHEK1</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CHEK2</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FANCL</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PALB2</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PPP2R2A</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RAD51B</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RAD51C</a:t>
            </a:r>
            <a:r>
              <a:rPr lang="en-GB" sz="1200" dirty="0">
                <a:solidFill>
                  <a:srgbClr val="5D8298"/>
                </a:solidFill>
                <a:latin typeface="Calibri" panose="020F0502020204030204" pitchFamily="34" charset="0"/>
                <a:ea typeface="Aileron" charset="0"/>
                <a:cs typeface="Calibri" panose="020F0502020204030204" pitchFamily="34" charset="0"/>
              </a:rPr>
              <a:t>,</a:t>
            </a:r>
            <a:r>
              <a:rPr lang="en-GB" sz="1200" i="1" dirty="0">
                <a:solidFill>
                  <a:srgbClr val="5D8298"/>
                </a:solidFill>
                <a:latin typeface="Calibri" panose="020F0502020204030204" pitchFamily="34" charset="0"/>
                <a:ea typeface="Aileron" charset="0"/>
                <a:cs typeface="Calibri" panose="020F0502020204030204" pitchFamily="34" charset="0"/>
              </a:rPr>
              <a:t> RAD51D</a:t>
            </a:r>
            <a:r>
              <a:rPr lang="en-GB" sz="1200" dirty="0">
                <a:solidFill>
                  <a:srgbClr val="5D8298"/>
                </a:solidFill>
                <a:latin typeface="Calibri" panose="020F0502020204030204" pitchFamily="34" charset="0"/>
                <a:ea typeface="Aileron" charset="0"/>
                <a:cs typeface="Calibri" panose="020F0502020204030204" pitchFamily="34" charset="0"/>
              </a:rPr>
              <a:t>, or </a:t>
            </a:r>
            <a:r>
              <a:rPr lang="en-GB" sz="1200" i="1" dirty="0">
                <a:solidFill>
                  <a:srgbClr val="5D8298"/>
                </a:solidFill>
                <a:latin typeface="Calibri" panose="020F0502020204030204" pitchFamily="34" charset="0"/>
                <a:ea typeface="Aileron" charset="0"/>
                <a:cs typeface="Calibri" panose="020F0502020204030204" pitchFamily="34" charset="0"/>
              </a:rPr>
              <a:t>RAD54L</a:t>
            </a:r>
            <a:r>
              <a:rPr lang="en-GB" sz="1200" dirty="0">
                <a:solidFill>
                  <a:srgbClr val="5D8298"/>
                </a:solidFill>
                <a:latin typeface="Calibri" panose="020F0502020204030204" pitchFamily="34" charset="0"/>
                <a:ea typeface="Aileron" charset="0"/>
                <a:cs typeface="Calibri" panose="020F0502020204030204" pitchFamily="34" charset="0"/>
              </a:rPr>
              <a:t> in their </a:t>
            </a:r>
            <a:r>
              <a:rPr lang="en-GB" sz="1200" dirty="0" err="1">
                <a:solidFill>
                  <a:srgbClr val="5D8298"/>
                </a:solidFill>
                <a:latin typeface="Calibri" panose="020F0502020204030204" pitchFamily="34" charset="0"/>
                <a:ea typeface="Aileron" charset="0"/>
                <a:cs typeface="Calibri" panose="020F0502020204030204" pitchFamily="34" charset="0"/>
              </a:rPr>
              <a:t>tumor</a:t>
            </a:r>
            <a:r>
              <a:rPr lang="en-GB" sz="1200" dirty="0">
                <a:solidFill>
                  <a:srgbClr val="5D8298"/>
                </a:solidFill>
                <a:latin typeface="Calibri" panose="020F0502020204030204" pitchFamily="34" charset="0"/>
                <a:ea typeface="Aileron" charset="0"/>
                <a:cs typeface="Calibri" panose="020F0502020204030204" pitchFamily="34" charset="0"/>
              </a:rPr>
              <a:t> tissue.</a:t>
            </a:r>
          </a:p>
        </p:txBody>
      </p:sp>
      <p:sp>
        <p:nvSpPr>
          <p:cNvPr id="7" name="TextBox 6">
            <a:extLst>
              <a:ext uri="{FF2B5EF4-FFF2-40B4-BE49-F238E27FC236}">
                <a16:creationId xmlns:a16="http://schemas.microsoft.com/office/drawing/2014/main" id="{91E8B018-F78B-4285-A1EB-419206DD57CC}"/>
              </a:ext>
            </a:extLst>
          </p:cNvPr>
          <p:cNvSpPr txBox="1"/>
          <p:nvPr/>
        </p:nvSpPr>
        <p:spPr>
          <a:xfrm>
            <a:off x="1163384" y="5521152"/>
            <a:ext cx="10419016" cy="276999"/>
          </a:xfrm>
          <a:prstGeom prst="rect">
            <a:avLst/>
          </a:prstGeom>
          <a:noFill/>
        </p:spPr>
        <p:txBody>
          <a:bodyPr wrap="square" lIns="0" rtlCol="0">
            <a:spAutoFit/>
          </a:bodyPr>
          <a:lstStyle/>
          <a:p>
            <a:pPr marL="92075" indent="-92075">
              <a:spcAft>
                <a:spcPts val="300"/>
              </a:spcAft>
              <a:buClr>
                <a:srgbClr val="03C74F"/>
              </a:buClr>
            </a:pPr>
            <a:r>
              <a:rPr lang="en-GB" sz="1200" baseline="30000" dirty="0">
                <a:solidFill>
                  <a:srgbClr val="5D8298"/>
                </a:solidFill>
                <a:latin typeface="Calibri" panose="020F0502020204030204" pitchFamily="34" charset="0"/>
                <a:ea typeface="Aileron" charset="0"/>
                <a:cs typeface="Calibri" panose="020F0502020204030204" pitchFamily="34" charset="0"/>
              </a:rPr>
              <a:t>b</a:t>
            </a:r>
            <a:r>
              <a:rPr lang="en-GB" sz="1200" dirty="0">
                <a:solidFill>
                  <a:srgbClr val="5D8298"/>
                </a:solidFill>
                <a:latin typeface="Calibri" panose="020F0502020204030204" pitchFamily="34" charset="0"/>
                <a:ea typeface="Aileron" charset="0"/>
                <a:cs typeface="Calibri" panose="020F0502020204030204" pitchFamily="34" charset="0"/>
              </a:rPr>
              <a:t>	Physician’s choice: enzalutamide 160 mg/day, or abiraterone 1,000 mg/day + prednisone 5 mg BID</a:t>
            </a:r>
          </a:p>
        </p:txBody>
      </p:sp>
    </p:spTree>
    <p:extLst>
      <p:ext uri="{BB962C8B-B14F-4D97-AF65-F5344CB8AC3E}">
        <p14:creationId xmlns:p14="http://schemas.microsoft.com/office/powerpoint/2010/main" val="270521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79967F-32A0-4EB5-888F-DC8BC66AF3E9}"/>
              </a:ext>
            </a:extLst>
          </p:cNvPr>
          <p:cNvSpPr>
            <a:spLocks noGrp="1"/>
          </p:cNvSpPr>
          <p:nvPr>
            <p:ph type="body" idx="1"/>
          </p:nvPr>
        </p:nvSpPr>
        <p:spPr>
          <a:xfrm>
            <a:off x="651484" y="987109"/>
            <a:ext cx="5605180" cy="702470"/>
          </a:xfrm>
        </p:spPr>
        <p:txBody>
          <a:bodyPr/>
          <a:lstStyle/>
          <a:p>
            <a:r>
              <a:rPr lang="en-GB" cap="none" dirty="0" err="1"/>
              <a:t>r</a:t>
            </a:r>
            <a:r>
              <a:rPr lang="en-GB" dirty="0" err="1"/>
              <a:t>pfs</a:t>
            </a:r>
            <a:r>
              <a:rPr lang="en-GB" dirty="0"/>
              <a:t> IN cohort A (PRIMARY ENDPOINT)</a:t>
            </a:r>
          </a:p>
        </p:txBody>
      </p:sp>
      <p:sp>
        <p:nvSpPr>
          <p:cNvPr id="2" name="Title 1"/>
          <p:cNvSpPr>
            <a:spLocks noGrp="1"/>
          </p:cNvSpPr>
          <p:nvPr>
            <p:ph type="title"/>
          </p:nvPr>
        </p:nvSpPr>
        <p:spPr/>
        <p:txBody>
          <a:bodyPr/>
          <a:lstStyle/>
          <a:p>
            <a:r>
              <a:rPr lang="en-US" dirty="0"/>
              <a:t>pro</a:t>
            </a:r>
            <a:r>
              <a:rPr lang="en-US" cap="none" dirty="0"/>
              <a:t>found</a:t>
            </a:r>
            <a:r>
              <a:rPr lang="en-US" dirty="0"/>
              <a:t> study: Progression-free survival</a:t>
            </a:r>
          </a:p>
        </p:txBody>
      </p:sp>
      <p:sp>
        <p:nvSpPr>
          <p:cNvPr id="9" name="Slide Number Placeholder 8"/>
          <p:cNvSpPr>
            <a:spLocks noGrp="1"/>
          </p:cNvSpPr>
          <p:nvPr>
            <p:ph type="sldNum" sz="quarter" idx="4"/>
          </p:nvPr>
        </p:nvSpPr>
        <p:spPr/>
        <p:txBody>
          <a:bodyPr/>
          <a:lstStyle/>
          <a:p>
            <a:fld id="{FCE43C0F-8A7B-3A4B-9DB5-B3472E36E833}" type="slidenum">
              <a:rPr lang="en-GB" smtClean="0"/>
              <a:pPr/>
              <a:t>33</a:t>
            </a:fld>
            <a:endParaRPr lang="en-GB"/>
          </a:p>
        </p:txBody>
      </p:sp>
      <p:sp>
        <p:nvSpPr>
          <p:cNvPr id="6" name="Content Placeholder 5">
            <a:extLst>
              <a:ext uri="{FF2B5EF4-FFF2-40B4-BE49-F238E27FC236}">
                <a16:creationId xmlns:a16="http://schemas.microsoft.com/office/drawing/2014/main" id="{DDB58303-4726-4D0D-88E8-14D52A9C46FB}"/>
              </a:ext>
            </a:extLst>
          </p:cNvPr>
          <p:cNvSpPr>
            <a:spLocks noGrp="1"/>
          </p:cNvSpPr>
          <p:nvPr>
            <p:ph sz="quarter" idx="15"/>
          </p:nvPr>
        </p:nvSpPr>
        <p:spPr>
          <a:xfrm>
            <a:off x="620184" y="6309320"/>
            <a:ext cx="10609094" cy="365125"/>
          </a:xfrm>
        </p:spPr>
        <p:txBody>
          <a:bodyPr/>
          <a:lstStyle/>
          <a:p>
            <a:pPr>
              <a:spcBef>
                <a:spcPts val="300"/>
              </a:spcBef>
            </a:pPr>
            <a:r>
              <a:rPr lang="en-US" altLang="en-US" dirty="0"/>
              <a:t>BICR, blinded independent central review; CI, confidence interval; </a:t>
            </a:r>
            <a:r>
              <a:rPr lang="en-US" altLang="en-US" dirty="0" err="1"/>
              <a:t>mo</a:t>
            </a:r>
            <a:r>
              <a:rPr lang="en-US" altLang="en-US" dirty="0"/>
              <a:t>, month; </a:t>
            </a:r>
            <a:r>
              <a:rPr lang="en-US" altLang="en-US" dirty="0" err="1"/>
              <a:t>rPFS</a:t>
            </a:r>
            <a:r>
              <a:rPr lang="en-US" altLang="en-US" dirty="0"/>
              <a:t>, radiographic progression-free survival </a:t>
            </a:r>
          </a:p>
          <a:p>
            <a:pPr>
              <a:spcBef>
                <a:spcPts val="300"/>
              </a:spcBef>
            </a:pPr>
            <a:r>
              <a:rPr lang="en-US" altLang="en-US" dirty="0"/>
              <a:t>Hussain M, et al. Ann Oncol. 2019;30 suppl 5:v881-2, abstract LBA12 (ESMO 2019, oral presentation); de Bono J, et al. N </a:t>
            </a:r>
            <a:r>
              <a:rPr lang="en-US" altLang="en-US" dirty="0" err="1"/>
              <a:t>Engl</a:t>
            </a:r>
            <a:r>
              <a:rPr lang="en-US" altLang="en-US" dirty="0"/>
              <a:t> J Med. 2020;382:2091-102</a:t>
            </a:r>
            <a:endParaRPr lang="en-US" dirty="0"/>
          </a:p>
        </p:txBody>
      </p:sp>
      <p:graphicFrame>
        <p:nvGraphicFramePr>
          <p:cNvPr id="14" name="Table 13">
            <a:extLst>
              <a:ext uri="{FF2B5EF4-FFF2-40B4-BE49-F238E27FC236}">
                <a16:creationId xmlns:a16="http://schemas.microsoft.com/office/drawing/2014/main" id="{D999378F-4C4A-4460-8DDD-1BEC48AD9E78}"/>
              </a:ext>
            </a:extLst>
          </p:cNvPr>
          <p:cNvGraphicFramePr>
            <a:graphicFrameLocks noGrp="1"/>
          </p:cNvGraphicFramePr>
          <p:nvPr>
            <p:extLst>
              <p:ext uri="{D42A27DB-BD31-4B8C-83A1-F6EECF244321}">
                <p14:modId xmlns:p14="http://schemas.microsoft.com/office/powerpoint/2010/main" val="3203596426"/>
              </p:ext>
            </p:extLst>
          </p:nvPr>
        </p:nvGraphicFramePr>
        <p:xfrm>
          <a:off x="1318699" y="4842533"/>
          <a:ext cx="4353331" cy="1188720"/>
        </p:xfrm>
        <a:graphic>
          <a:graphicData uri="http://schemas.openxmlformats.org/drawingml/2006/table">
            <a:tbl>
              <a:tblPr firstRow="1" bandRow="1">
                <a:tableStyleId>{5C22544A-7EE6-4342-B048-85BDC9FD1C3A}</a:tableStyleId>
              </a:tblPr>
              <a:tblGrid>
                <a:gridCol w="1705575">
                  <a:extLst>
                    <a:ext uri="{9D8B030D-6E8A-4147-A177-3AD203B41FA5}">
                      <a16:colId xmlns:a16="http://schemas.microsoft.com/office/drawing/2014/main" val="20000"/>
                    </a:ext>
                  </a:extLst>
                </a:gridCol>
                <a:gridCol w="815099">
                  <a:extLst>
                    <a:ext uri="{9D8B030D-6E8A-4147-A177-3AD203B41FA5}">
                      <a16:colId xmlns:a16="http://schemas.microsoft.com/office/drawing/2014/main" val="1425056306"/>
                    </a:ext>
                  </a:extLst>
                </a:gridCol>
                <a:gridCol w="1832657">
                  <a:extLst>
                    <a:ext uri="{9D8B030D-6E8A-4147-A177-3AD203B41FA5}">
                      <a16:colId xmlns:a16="http://schemas.microsoft.com/office/drawing/2014/main" val="3135752550"/>
                    </a:ext>
                  </a:extLst>
                </a:gridCol>
              </a:tblGrid>
              <a:tr h="200910">
                <a:tc>
                  <a:txBody>
                    <a:bodyPr/>
                    <a:lstStyle/>
                    <a:p>
                      <a:pPr algn="ctr"/>
                      <a:endParaRPr lang="en-US" sz="1200" dirty="0">
                        <a:latin typeface="Calibri" panose="020F0502020204030204" pitchFamily="34" charset="0"/>
                        <a:cs typeface="Calibri" panose="020F0502020204030204" pitchFamily="34" charset="0"/>
                      </a:endParaRPr>
                    </a:p>
                  </a:txBody>
                  <a:tcPr anchor="ctr"/>
                </a:tc>
                <a:tc>
                  <a:txBody>
                    <a:bodyPr/>
                    <a:lstStyle/>
                    <a:p>
                      <a:pPr algn="ctr"/>
                      <a:r>
                        <a:rPr lang="en-US" sz="1200" dirty="0" err="1">
                          <a:latin typeface="Calibri" panose="020F0502020204030204" pitchFamily="34" charset="0"/>
                          <a:cs typeface="Calibri" panose="020F0502020204030204" pitchFamily="34" charset="0"/>
                        </a:rPr>
                        <a:t>Olaparib</a:t>
                      </a:r>
                      <a:endParaRPr lang="en-US" sz="1200" dirty="0">
                        <a:latin typeface="Calibri" panose="020F0502020204030204" pitchFamily="34" charset="0"/>
                        <a:cs typeface="Calibri" panose="020F0502020204030204" pitchFamily="34" charset="0"/>
                      </a:endParaRPr>
                    </a:p>
                    <a:p>
                      <a:pPr algn="ctr"/>
                      <a:r>
                        <a:rPr lang="en-US" sz="1200" dirty="0">
                          <a:latin typeface="Calibri" panose="020F0502020204030204" pitchFamily="34" charset="0"/>
                          <a:cs typeface="Calibri" panose="020F0502020204030204" pitchFamily="34" charset="0"/>
                        </a:rPr>
                        <a:t>(n=162)</a:t>
                      </a:r>
                    </a:p>
                  </a:txBody>
                  <a:tcPr anchor="b"/>
                </a:tc>
                <a:tc>
                  <a:txBody>
                    <a:bodyPr/>
                    <a:lstStyle/>
                    <a:p>
                      <a:pPr algn="ctr"/>
                      <a:r>
                        <a:rPr lang="en-US" sz="1200" dirty="0">
                          <a:latin typeface="Calibri" panose="020F0502020204030204" pitchFamily="34" charset="0"/>
                          <a:cs typeface="Calibri" panose="020F0502020204030204" pitchFamily="34" charset="0"/>
                        </a:rPr>
                        <a:t>Physician’s choice</a:t>
                      </a:r>
                    </a:p>
                    <a:p>
                      <a:pPr algn="ctr"/>
                      <a:r>
                        <a:rPr lang="en-US" sz="1200" dirty="0">
                          <a:latin typeface="Calibri" panose="020F0502020204030204" pitchFamily="34" charset="0"/>
                          <a:cs typeface="Calibri" panose="020F0502020204030204" pitchFamily="34" charset="0"/>
                        </a:rPr>
                        <a:t>(n=83)</a:t>
                      </a:r>
                    </a:p>
                  </a:txBody>
                  <a:tcPr anchor="b"/>
                </a:tc>
                <a:extLst>
                  <a:ext uri="{0D108BD9-81ED-4DB2-BD59-A6C34878D82A}">
                    <a16:rowId xmlns:a16="http://schemas.microsoft.com/office/drawing/2014/main" val="10000"/>
                  </a:ext>
                </a:extLst>
              </a:tr>
              <a:tr h="261937">
                <a:tc>
                  <a:txBody>
                    <a:bodyPr/>
                    <a:lstStyle/>
                    <a:p>
                      <a:pPr algn="ctr"/>
                      <a:r>
                        <a:rPr lang="en-US" sz="1200" b="1" dirty="0">
                          <a:latin typeface="Calibri" panose="020F0502020204030204" pitchFamily="34" charset="0"/>
                          <a:cs typeface="Calibri" panose="020F0502020204030204" pitchFamily="34" charset="0"/>
                        </a:rPr>
                        <a:t>Median </a:t>
                      </a:r>
                      <a:r>
                        <a:rPr lang="en-US" sz="1200" b="1" dirty="0" err="1">
                          <a:latin typeface="Calibri" panose="020F0502020204030204" pitchFamily="34" charset="0"/>
                          <a:cs typeface="Calibri" panose="020F0502020204030204" pitchFamily="34" charset="0"/>
                        </a:rPr>
                        <a:t>rPFS</a:t>
                      </a:r>
                      <a:r>
                        <a:rPr lang="en-US" sz="1200" b="1" dirty="0">
                          <a:latin typeface="Calibri" panose="020F0502020204030204" pitchFamily="34" charset="0"/>
                          <a:cs typeface="Calibri" panose="020F0502020204030204" pitchFamily="34" charset="0"/>
                        </a:rPr>
                        <a:t>, months</a:t>
                      </a:r>
                    </a:p>
                  </a:txBody>
                  <a:tcPr anchor="ctr"/>
                </a:tc>
                <a:tc>
                  <a:txBody>
                    <a:bodyPr/>
                    <a:lstStyle/>
                    <a:p>
                      <a:pPr marL="0" algn="ctr" defTabSz="457200" rtl="0" eaLnBrk="1" latinLnBrk="0" hangingPunct="1"/>
                      <a:r>
                        <a:rPr lang="en-GB" sz="1200" b="0" kern="1200" dirty="0">
                          <a:solidFill>
                            <a:schemeClr val="dk1"/>
                          </a:solidFill>
                          <a:latin typeface="Calibri" panose="020F0502020204030204" pitchFamily="34" charset="0"/>
                          <a:ea typeface="+mn-ea"/>
                          <a:cs typeface="Calibri" panose="020F0502020204030204" pitchFamily="34" charset="0"/>
                        </a:rPr>
                        <a:t>7.4</a:t>
                      </a:r>
                    </a:p>
                  </a:txBody>
                  <a:tcPr anchor="ctr"/>
                </a:tc>
                <a:tc>
                  <a:txBody>
                    <a:bodyPr/>
                    <a:lstStyle/>
                    <a:p>
                      <a:pPr marL="0" algn="ctr" defTabSz="457200" rtl="0" eaLnBrk="1" latinLnBrk="0" hangingPunct="1"/>
                      <a:r>
                        <a:rPr lang="en-GB" sz="1200" b="0" kern="1200" dirty="0">
                          <a:solidFill>
                            <a:schemeClr val="dk1"/>
                          </a:solidFill>
                          <a:latin typeface="Calibri" panose="020F0502020204030204" pitchFamily="34" charset="0"/>
                          <a:ea typeface="+mn-ea"/>
                          <a:cs typeface="Calibri" panose="020F0502020204030204" pitchFamily="34" charset="0"/>
                        </a:rPr>
                        <a:t>3.6</a:t>
                      </a:r>
                    </a:p>
                  </a:txBody>
                  <a:tcPr anchor="ctr"/>
                </a:tc>
                <a:extLst>
                  <a:ext uri="{0D108BD9-81ED-4DB2-BD59-A6C34878D82A}">
                    <a16:rowId xmlns:a16="http://schemas.microsoft.com/office/drawing/2014/main" val="22658681"/>
                  </a:ext>
                </a:extLst>
              </a:tr>
              <a:tr h="297180">
                <a:tc>
                  <a:txBody>
                    <a:bodyPr/>
                    <a:lstStyle/>
                    <a:p>
                      <a:pPr algn="ctr"/>
                      <a:r>
                        <a:rPr lang="en-US" sz="1200" b="1">
                          <a:latin typeface="Calibri" panose="020F0502020204030204" pitchFamily="34" charset="0"/>
                          <a:cs typeface="Calibri" panose="020F0502020204030204" pitchFamily="34" charset="0"/>
                        </a:rPr>
                        <a:t>Hazard ratio</a:t>
                      </a:r>
                    </a:p>
                    <a:p>
                      <a:pPr algn="ctr"/>
                      <a:r>
                        <a:rPr lang="en-US" sz="1200" b="1">
                          <a:latin typeface="Calibri" panose="020F0502020204030204" pitchFamily="34" charset="0"/>
                          <a:cs typeface="Calibri" panose="020F0502020204030204" pitchFamily="34" charset="0"/>
                        </a:rPr>
                        <a:t>(95% CI)</a:t>
                      </a: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Calibri" panose="020F0502020204030204" pitchFamily="34" charset="0"/>
                          <a:ea typeface="+mn-ea"/>
                          <a:cs typeface="Calibri" panose="020F0502020204030204" pitchFamily="34" charset="0"/>
                        </a:rPr>
                        <a:t>0.34 (0.25–0.47)</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latin typeface="Calibri" panose="020F0502020204030204" pitchFamily="34" charset="0"/>
                          <a:ea typeface="+mn-ea"/>
                          <a:cs typeface="Calibri" panose="020F0502020204030204" pitchFamily="34" charset="0"/>
                        </a:rPr>
                        <a:t>P </a:t>
                      </a:r>
                      <a:r>
                        <a:rPr lang="en-GB" sz="1200" b="0" kern="1200" dirty="0">
                          <a:solidFill>
                            <a:schemeClr val="dk1"/>
                          </a:solidFill>
                          <a:latin typeface="Calibri" panose="020F0502020204030204" pitchFamily="34" charset="0"/>
                          <a:ea typeface="+mn-ea"/>
                          <a:cs typeface="Calibri" panose="020F0502020204030204" pitchFamily="34" charset="0"/>
                        </a:rPr>
                        <a:t>&lt; 0.001</a:t>
                      </a:r>
                    </a:p>
                  </a:txBody>
                  <a:tcPr anchor="ctr"/>
                </a:tc>
                <a:tc hMerge="1">
                  <a:txBody>
                    <a:bodyPr/>
                    <a:lstStyle/>
                    <a:p>
                      <a:pPr algn="ctr"/>
                      <a:endParaRPr lang="en-US" sz="1000" b="0" dirty="0">
                        <a:latin typeface="PT Sans Narrow"/>
                        <a:cs typeface="PT Sans Narrow"/>
                      </a:endParaRPr>
                    </a:p>
                  </a:txBody>
                  <a:tcPr anchor="ctr"/>
                </a:tc>
                <a:extLst>
                  <a:ext uri="{0D108BD9-81ED-4DB2-BD59-A6C34878D82A}">
                    <a16:rowId xmlns:a16="http://schemas.microsoft.com/office/drawing/2014/main" val="10004"/>
                  </a:ext>
                </a:extLst>
              </a:tr>
            </a:tbl>
          </a:graphicData>
        </a:graphic>
      </p:graphicFrame>
      <p:sp>
        <p:nvSpPr>
          <p:cNvPr id="86" name="TextBox 85">
            <a:extLst>
              <a:ext uri="{FF2B5EF4-FFF2-40B4-BE49-F238E27FC236}">
                <a16:creationId xmlns:a16="http://schemas.microsoft.com/office/drawing/2014/main" id="{E6839614-3AB9-CC45-A8B8-4EEF84076779}"/>
              </a:ext>
            </a:extLst>
          </p:cNvPr>
          <p:cNvSpPr txBox="1"/>
          <p:nvPr/>
        </p:nvSpPr>
        <p:spPr>
          <a:xfrm>
            <a:off x="2956009" y="4363602"/>
            <a:ext cx="1521250" cy="138499"/>
          </a:xfrm>
          <a:prstGeom prst="rect">
            <a:avLst/>
          </a:prstGeom>
          <a:noFill/>
        </p:spPr>
        <p:txBody>
          <a:bodyPr wrap="none" lIns="0" tIns="0" rIns="0" bIns="0" rtlCol="0">
            <a:spAutoFit/>
          </a:bodyPr>
          <a:lstStyle/>
          <a:p>
            <a:pPr algn="ctr">
              <a:lnSpc>
                <a:spcPct val="90000"/>
              </a:lnSpc>
            </a:pPr>
            <a:r>
              <a:rPr lang="en-GB" sz="1000" b="1" dirty="0">
                <a:latin typeface="Calibri" panose="020F0502020204030204" pitchFamily="34" charset="0"/>
                <a:ea typeface="Aileron" charset="0"/>
                <a:cs typeface="Calibri" panose="020F0502020204030204" pitchFamily="34" charset="0"/>
              </a:rPr>
              <a:t>Months since randomization</a:t>
            </a:r>
          </a:p>
        </p:txBody>
      </p:sp>
      <p:grpSp>
        <p:nvGrpSpPr>
          <p:cNvPr id="4" name="Group 3">
            <a:extLst>
              <a:ext uri="{FF2B5EF4-FFF2-40B4-BE49-F238E27FC236}">
                <a16:creationId xmlns:a16="http://schemas.microsoft.com/office/drawing/2014/main" id="{5F16E4A8-EB3D-4F9C-B73C-BBF5AE09B856}"/>
              </a:ext>
            </a:extLst>
          </p:cNvPr>
          <p:cNvGrpSpPr/>
          <p:nvPr/>
        </p:nvGrpSpPr>
        <p:grpSpPr>
          <a:xfrm>
            <a:off x="651484" y="4385370"/>
            <a:ext cx="5480942" cy="373949"/>
            <a:chOff x="651484" y="4584752"/>
            <a:chExt cx="5480942" cy="373949"/>
          </a:xfrm>
        </p:grpSpPr>
        <p:sp>
          <p:nvSpPr>
            <p:cNvPr id="10" name="TextBox 9">
              <a:extLst>
                <a:ext uri="{FF2B5EF4-FFF2-40B4-BE49-F238E27FC236}">
                  <a16:creationId xmlns:a16="http://schemas.microsoft.com/office/drawing/2014/main" id="{6FB9BE07-D5C5-B946-833C-363C613AAEC9}"/>
                </a:ext>
              </a:extLst>
            </p:cNvPr>
            <p:cNvSpPr txBox="1"/>
            <p:nvPr/>
          </p:nvSpPr>
          <p:spPr>
            <a:xfrm>
              <a:off x="651484" y="4584752"/>
              <a:ext cx="490519" cy="373949"/>
            </a:xfrm>
            <a:prstGeom prst="rect">
              <a:avLst/>
            </a:prstGeom>
            <a:noFill/>
          </p:spPr>
          <p:txBody>
            <a:bodyPr wrap="none" lIns="0" tIns="0" rIns="0" bIns="0" rtlCol="0">
              <a:spAutoFit/>
            </a:bodyPr>
            <a:lstStyle/>
            <a:p>
              <a:pPr algn="r">
                <a:lnSpc>
                  <a:spcPct val="90000"/>
                </a:lnSpc>
              </a:pPr>
              <a:r>
                <a:rPr lang="en-GB" sz="900" b="1" dirty="0">
                  <a:latin typeface="Calibri" panose="020F0502020204030204" pitchFamily="34" charset="0"/>
                  <a:ea typeface="Aileron" charset="0"/>
                  <a:cs typeface="Calibri" panose="020F0502020204030204" pitchFamily="34" charset="0"/>
                </a:rPr>
                <a:t>No. at risk</a:t>
              </a:r>
            </a:p>
            <a:p>
              <a:pPr algn="r">
                <a:lnSpc>
                  <a:spcPct val="90000"/>
                </a:lnSpc>
              </a:pPr>
              <a:r>
                <a:rPr lang="en-GB" sz="900" b="1" dirty="0" err="1">
                  <a:latin typeface="Calibri" panose="020F0502020204030204" pitchFamily="34" charset="0"/>
                  <a:ea typeface="Aileron" charset="0"/>
                  <a:cs typeface="Calibri" panose="020F0502020204030204" pitchFamily="34" charset="0"/>
                </a:rPr>
                <a:t>Olaparib</a:t>
              </a:r>
              <a:br>
                <a:rPr lang="en-GB" sz="900" b="1" dirty="0">
                  <a:latin typeface="Calibri" panose="020F0502020204030204" pitchFamily="34" charset="0"/>
                  <a:ea typeface="Aileron" charset="0"/>
                  <a:cs typeface="Calibri" panose="020F0502020204030204" pitchFamily="34" charset="0"/>
                </a:rPr>
              </a:br>
              <a:r>
                <a:rPr lang="en-GB" sz="900" b="1" dirty="0">
                  <a:latin typeface="Calibri" panose="020F0502020204030204" pitchFamily="34" charset="0"/>
                  <a:ea typeface="Aileron" charset="0"/>
                  <a:cs typeface="Calibri" panose="020F0502020204030204" pitchFamily="34" charset="0"/>
                </a:rPr>
                <a:t>Control</a:t>
              </a:r>
            </a:p>
          </p:txBody>
        </p:sp>
        <p:sp>
          <p:nvSpPr>
            <p:cNvPr id="38" name="TextBox 37">
              <a:extLst>
                <a:ext uri="{FF2B5EF4-FFF2-40B4-BE49-F238E27FC236}">
                  <a16:creationId xmlns:a16="http://schemas.microsoft.com/office/drawing/2014/main" id="{8A3EF510-F02A-394D-8FEF-E899DFA13610}"/>
                </a:ext>
              </a:extLst>
            </p:cNvPr>
            <p:cNvSpPr txBox="1"/>
            <p:nvPr/>
          </p:nvSpPr>
          <p:spPr>
            <a:xfrm>
              <a:off x="1245464" y="4709402"/>
              <a:ext cx="173124"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162</a:t>
              </a:r>
            </a:p>
            <a:p>
              <a:pPr algn="r">
                <a:lnSpc>
                  <a:spcPct val="90000"/>
                </a:lnSpc>
              </a:pPr>
              <a:r>
                <a:rPr lang="en-GB" sz="900" dirty="0">
                  <a:latin typeface="Calibri" panose="020F0502020204030204" pitchFamily="34" charset="0"/>
                  <a:ea typeface="Aileron" charset="0"/>
                  <a:cs typeface="Calibri" panose="020F0502020204030204" pitchFamily="34" charset="0"/>
                </a:rPr>
                <a:t>83</a:t>
              </a:r>
            </a:p>
          </p:txBody>
        </p:sp>
        <p:sp>
          <p:nvSpPr>
            <p:cNvPr id="87" name="TextBox 86">
              <a:extLst>
                <a:ext uri="{FF2B5EF4-FFF2-40B4-BE49-F238E27FC236}">
                  <a16:creationId xmlns:a16="http://schemas.microsoft.com/office/drawing/2014/main" id="{D228B645-B8AC-894F-BFDB-88C7D9CD60A2}"/>
                </a:ext>
              </a:extLst>
            </p:cNvPr>
            <p:cNvSpPr txBox="1"/>
            <p:nvPr/>
          </p:nvSpPr>
          <p:spPr>
            <a:xfrm>
              <a:off x="1457710" y="4709402"/>
              <a:ext cx="173124"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149</a:t>
              </a:r>
            </a:p>
            <a:p>
              <a:pPr algn="r">
                <a:lnSpc>
                  <a:spcPct val="90000"/>
                </a:lnSpc>
              </a:pPr>
              <a:r>
                <a:rPr lang="en-GB" sz="900" dirty="0">
                  <a:latin typeface="Calibri" panose="020F0502020204030204" pitchFamily="34" charset="0"/>
                  <a:ea typeface="Aileron" charset="0"/>
                  <a:cs typeface="Calibri" panose="020F0502020204030204" pitchFamily="34" charset="0"/>
                </a:rPr>
                <a:t>79</a:t>
              </a:r>
            </a:p>
          </p:txBody>
        </p:sp>
        <p:sp>
          <p:nvSpPr>
            <p:cNvPr id="88" name="TextBox 87">
              <a:extLst>
                <a:ext uri="{FF2B5EF4-FFF2-40B4-BE49-F238E27FC236}">
                  <a16:creationId xmlns:a16="http://schemas.microsoft.com/office/drawing/2014/main" id="{9020291C-D550-964E-8CB5-3FD2D7D9B8E3}"/>
                </a:ext>
              </a:extLst>
            </p:cNvPr>
            <p:cNvSpPr txBox="1"/>
            <p:nvPr/>
          </p:nvSpPr>
          <p:spPr>
            <a:xfrm>
              <a:off x="4667914"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11</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89" name="TextBox 88">
              <a:extLst>
                <a:ext uri="{FF2B5EF4-FFF2-40B4-BE49-F238E27FC236}">
                  <a16:creationId xmlns:a16="http://schemas.microsoft.com/office/drawing/2014/main" id="{9802CF70-C2D8-DC4F-BBE9-0B159B26DAFC}"/>
                </a:ext>
              </a:extLst>
            </p:cNvPr>
            <p:cNvSpPr txBox="1"/>
            <p:nvPr/>
          </p:nvSpPr>
          <p:spPr>
            <a:xfrm>
              <a:off x="444248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18</a:t>
              </a:r>
            </a:p>
            <a:p>
              <a:pPr algn="r">
                <a:lnSpc>
                  <a:spcPct val="90000"/>
                </a:lnSpc>
              </a:pPr>
              <a:r>
                <a:rPr lang="en-GB" sz="900" dirty="0">
                  <a:latin typeface="Calibri" panose="020F0502020204030204" pitchFamily="34" charset="0"/>
                  <a:ea typeface="Aileron" charset="0"/>
                  <a:cs typeface="Calibri" panose="020F0502020204030204" pitchFamily="34" charset="0"/>
                </a:rPr>
                <a:t>2</a:t>
              </a:r>
            </a:p>
          </p:txBody>
        </p:sp>
        <p:sp>
          <p:nvSpPr>
            <p:cNvPr id="90" name="TextBox 89">
              <a:extLst>
                <a:ext uri="{FF2B5EF4-FFF2-40B4-BE49-F238E27FC236}">
                  <a16:creationId xmlns:a16="http://schemas.microsoft.com/office/drawing/2014/main" id="{72BC62F7-D2F4-6040-A43F-39D706B3E2B7}"/>
                </a:ext>
              </a:extLst>
            </p:cNvPr>
            <p:cNvSpPr txBox="1"/>
            <p:nvPr/>
          </p:nvSpPr>
          <p:spPr>
            <a:xfrm>
              <a:off x="422023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24</a:t>
              </a:r>
            </a:p>
            <a:p>
              <a:pPr algn="r">
                <a:lnSpc>
                  <a:spcPct val="90000"/>
                </a:lnSpc>
              </a:pPr>
              <a:r>
                <a:rPr lang="en-GB" sz="900" dirty="0">
                  <a:latin typeface="Calibri" panose="020F0502020204030204" pitchFamily="34" charset="0"/>
                  <a:ea typeface="Aileron" charset="0"/>
                  <a:cs typeface="Calibri" panose="020F0502020204030204" pitchFamily="34" charset="0"/>
                </a:rPr>
                <a:t>2</a:t>
              </a:r>
            </a:p>
          </p:txBody>
        </p:sp>
        <p:sp>
          <p:nvSpPr>
            <p:cNvPr id="91" name="TextBox 90">
              <a:extLst>
                <a:ext uri="{FF2B5EF4-FFF2-40B4-BE49-F238E27FC236}">
                  <a16:creationId xmlns:a16="http://schemas.microsoft.com/office/drawing/2014/main" id="{6F92E7A5-B2D1-AE45-9190-E435168AF7E5}"/>
                </a:ext>
              </a:extLst>
            </p:cNvPr>
            <p:cNvSpPr txBox="1"/>
            <p:nvPr/>
          </p:nvSpPr>
          <p:spPr>
            <a:xfrm>
              <a:off x="3988464"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26</a:t>
              </a:r>
            </a:p>
            <a:p>
              <a:pPr algn="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92" name="TextBox 91">
              <a:extLst>
                <a:ext uri="{FF2B5EF4-FFF2-40B4-BE49-F238E27FC236}">
                  <a16:creationId xmlns:a16="http://schemas.microsoft.com/office/drawing/2014/main" id="{268F0095-CC15-884C-B86D-3621B54F6704}"/>
                </a:ext>
              </a:extLst>
            </p:cNvPr>
            <p:cNvSpPr txBox="1"/>
            <p:nvPr/>
          </p:nvSpPr>
          <p:spPr>
            <a:xfrm>
              <a:off x="376303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37</a:t>
              </a:r>
            </a:p>
            <a:p>
              <a:pPr algn="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93" name="TextBox 92">
              <a:extLst>
                <a:ext uri="{FF2B5EF4-FFF2-40B4-BE49-F238E27FC236}">
                  <a16:creationId xmlns:a16="http://schemas.microsoft.com/office/drawing/2014/main" id="{6A77E47B-D15F-244A-92A7-BC069C320EC6}"/>
                </a:ext>
              </a:extLst>
            </p:cNvPr>
            <p:cNvSpPr txBox="1"/>
            <p:nvPr/>
          </p:nvSpPr>
          <p:spPr>
            <a:xfrm>
              <a:off x="3537614"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42</a:t>
              </a:r>
            </a:p>
            <a:p>
              <a:pPr algn="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94" name="TextBox 93">
              <a:extLst>
                <a:ext uri="{FF2B5EF4-FFF2-40B4-BE49-F238E27FC236}">
                  <a16:creationId xmlns:a16="http://schemas.microsoft.com/office/drawing/2014/main" id="{1FA1EEEA-5C33-834C-BC48-74D53E040B41}"/>
                </a:ext>
              </a:extLst>
            </p:cNvPr>
            <p:cNvSpPr txBox="1"/>
            <p:nvPr/>
          </p:nvSpPr>
          <p:spPr>
            <a:xfrm>
              <a:off x="331218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53</a:t>
              </a:r>
            </a:p>
            <a:p>
              <a:pPr algn="r">
                <a:lnSpc>
                  <a:spcPct val="90000"/>
                </a:lnSpc>
              </a:pPr>
              <a:r>
                <a:rPr lang="en-GB" sz="900" dirty="0">
                  <a:latin typeface="Calibri" panose="020F0502020204030204" pitchFamily="34" charset="0"/>
                  <a:ea typeface="Aileron" charset="0"/>
                  <a:cs typeface="Calibri" panose="020F0502020204030204" pitchFamily="34" charset="0"/>
                </a:rPr>
                <a:t>6</a:t>
              </a:r>
            </a:p>
          </p:txBody>
        </p:sp>
        <p:sp>
          <p:nvSpPr>
            <p:cNvPr id="95" name="TextBox 94">
              <a:extLst>
                <a:ext uri="{FF2B5EF4-FFF2-40B4-BE49-F238E27FC236}">
                  <a16:creationId xmlns:a16="http://schemas.microsoft.com/office/drawing/2014/main" id="{6BB48CD3-E858-1343-A2A6-597410423BAC}"/>
                </a:ext>
              </a:extLst>
            </p:cNvPr>
            <p:cNvSpPr txBox="1"/>
            <p:nvPr/>
          </p:nvSpPr>
          <p:spPr>
            <a:xfrm>
              <a:off x="308358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56</a:t>
              </a:r>
            </a:p>
            <a:p>
              <a:pPr algn="r">
                <a:lnSpc>
                  <a:spcPct val="90000"/>
                </a:lnSpc>
              </a:pPr>
              <a:r>
                <a:rPr lang="en-GB" sz="900" dirty="0">
                  <a:latin typeface="Calibri" panose="020F0502020204030204" pitchFamily="34" charset="0"/>
                  <a:ea typeface="Aileron" charset="0"/>
                  <a:cs typeface="Calibri" panose="020F0502020204030204" pitchFamily="34" charset="0"/>
                </a:rPr>
                <a:t>7</a:t>
              </a:r>
            </a:p>
          </p:txBody>
        </p:sp>
        <p:sp>
          <p:nvSpPr>
            <p:cNvPr id="96" name="TextBox 95">
              <a:extLst>
                <a:ext uri="{FF2B5EF4-FFF2-40B4-BE49-F238E27FC236}">
                  <a16:creationId xmlns:a16="http://schemas.microsoft.com/office/drawing/2014/main" id="{C4ADA048-03FD-C445-87EC-0BAC469C1AC3}"/>
                </a:ext>
              </a:extLst>
            </p:cNvPr>
            <p:cNvSpPr txBox="1"/>
            <p:nvPr/>
          </p:nvSpPr>
          <p:spPr>
            <a:xfrm>
              <a:off x="2823197" y="4709402"/>
              <a:ext cx="13144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77</a:t>
              </a:r>
            </a:p>
            <a:p>
              <a:pPr algn="r">
                <a:lnSpc>
                  <a:spcPct val="90000"/>
                </a:lnSpc>
              </a:pPr>
              <a:r>
                <a:rPr lang="en-GB" sz="900" dirty="0">
                  <a:latin typeface="Calibri" panose="020F0502020204030204" pitchFamily="34" charset="0"/>
                  <a:ea typeface="Aileron" charset="0"/>
                  <a:cs typeface="Calibri" panose="020F0502020204030204" pitchFamily="34" charset="0"/>
                </a:rPr>
                <a:t>12</a:t>
              </a:r>
            </a:p>
          </p:txBody>
        </p:sp>
        <p:sp>
          <p:nvSpPr>
            <p:cNvPr id="97" name="TextBox 96">
              <a:extLst>
                <a:ext uri="{FF2B5EF4-FFF2-40B4-BE49-F238E27FC236}">
                  <a16:creationId xmlns:a16="http://schemas.microsoft.com/office/drawing/2014/main" id="{FE9ABA13-97F0-DE4D-9202-A730F5951EFC}"/>
                </a:ext>
              </a:extLst>
            </p:cNvPr>
            <p:cNvSpPr txBox="1"/>
            <p:nvPr/>
          </p:nvSpPr>
          <p:spPr>
            <a:xfrm>
              <a:off x="2618374" y="4709402"/>
              <a:ext cx="13144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82</a:t>
              </a:r>
            </a:p>
            <a:p>
              <a:pPr algn="r">
                <a:lnSpc>
                  <a:spcPct val="90000"/>
                </a:lnSpc>
              </a:pPr>
              <a:r>
                <a:rPr lang="en-GB" sz="900" dirty="0">
                  <a:latin typeface="Calibri" panose="020F0502020204030204" pitchFamily="34" charset="0"/>
                  <a:ea typeface="Aileron" charset="0"/>
                  <a:cs typeface="Calibri" panose="020F0502020204030204" pitchFamily="34" charset="0"/>
                </a:rPr>
                <a:t>13</a:t>
              </a:r>
            </a:p>
          </p:txBody>
        </p:sp>
        <p:sp>
          <p:nvSpPr>
            <p:cNvPr id="98" name="TextBox 97">
              <a:extLst>
                <a:ext uri="{FF2B5EF4-FFF2-40B4-BE49-F238E27FC236}">
                  <a16:creationId xmlns:a16="http://schemas.microsoft.com/office/drawing/2014/main" id="{622E9A84-000F-9C46-8004-389728EEDD58}"/>
                </a:ext>
              </a:extLst>
            </p:cNvPr>
            <p:cNvSpPr txBox="1"/>
            <p:nvPr/>
          </p:nvSpPr>
          <p:spPr>
            <a:xfrm>
              <a:off x="2389774" y="4709402"/>
              <a:ext cx="17388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101</a:t>
              </a:r>
            </a:p>
            <a:p>
              <a:pPr algn="r">
                <a:lnSpc>
                  <a:spcPct val="90000"/>
                </a:lnSpc>
              </a:pPr>
              <a:r>
                <a:rPr lang="en-GB" sz="900" dirty="0">
                  <a:latin typeface="Calibri" panose="020F0502020204030204" pitchFamily="34" charset="0"/>
                  <a:ea typeface="Aileron" charset="0"/>
                  <a:cs typeface="Calibri" panose="020F0502020204030204" pitchFamily="34" charset="0"/>
                </a:rPr>
                <a:t>20</a:t>
              </a:r>
            </a:p>
          </p:txBody>
        </p:sp>
        <p:sp>
          <p:nvSpPr>
            <p:cNvPr id="99" name="TextBox 98">
              <a:extLst>
                <a:ext uri="{FF2B5EF4-FFF2-40B4-BE49-F238E27FC236}">
                  <a16:creationId xmlns:a16="http://schemas.microsoft.com/office/drawing/2014/main" id="{4F33EC6D-3E94-FD48-ADE3-3DC171A672D0}"/>
                </a:ext>
              </a:extLst>
            </p:cNvPr>
            <p:cNvSpPr txBox="1"/>
            <p:nvPr/>
          </p:nvSpPr>
          <p:spPr>
            <a:xfrm>
              <a:off x="2167523" y="4709402"/>
              <a:ext cx="196111"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102</a:t>
              </a:r>
            </a:p>
            <a:p>
              <a:pPr algn="r">
                <a:lnSpc>
                  <a:spcPct val="90000"/>
                </a:lnSpc>
              </a:pPr>
              <a:r>
                <a:rPr lang="en-GB" sz="900" dirty="0">
                  <a:latin typeface="Calibri" panose="020F0502020204030204" pitchFamily="34" charset="0"/>
                  <a:ea typeface="Aileron" charset="0"/>
                  <a:cs typeface="Calibri" panose="020F0502020204030204" pitchFamily="34" charset="0"/>
                </a:rPr>
                <a:t>22</a:t>
              </a:r>
            </a:p>
          </p:txBody>
        </p:sp>
        <p:sp>
          <p:nvSpPr>
            <p:cNvPr id="100" name="TextBox 99">
              <a:extLst>
                <a:ext uri="{FF2B5EF4-FFF2-40B4-BE49-F238E27FC236}">
                  <a16:creationId xmlns:a16="http://schemas.microsoft.com/office/drawing/2014/main" id="{166B6330-B763-D841-BDEB-1C17F7716D83}"/>
                </a:ext>
              </a:extLst>
            </p:cNvPr>
            <p:cNvSpPr txBox="1"/>
            <p:nvPr/>
          </p:nvSpPr>
          <p:spPr>
            <a:xfrm>
              <a:off x="1938923" y="4709402"/>
              <a:ext cx="189761"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116</a:t>
              </a:r>
            </a:p>
            <a:p>
              <a:pPr algn="r">
                <a:lnSpc>
                  <a:spcPct val="90000"/>
                </a:lnSpc>
              </a:pPr>
              <a:r>
                <a:rPr lang="en-GB" sz="900" dirty="0">
                  <a:latin typeface="Calibri" panose="020F0502020204030204" pitchFamily="34" charset="0"/>
                  <a:ea typeface="Aileron" charset="0"/>
                  <a:cs typeface="Calibri" panose="020F0502020204030204" pitchFamily="34" charset="0"/>
                </a:rPr>
                <a:t>44</a:t>
              </a:r>
            </a:p>
          </p:txBody>
        </p:sp>
        <p:sp>
          <p:nvSpPr>
            <p:cNvPr id="101" name="TextBox 100">
              <a:extLst>
                <a:ext uri="{FF2B5EF4-FFF2-40B4-BE49-F238E27FC236}">
                  <a16:creationId xmlns:a16="http://schemas.microsoft.com/office/drawing/2014/main" id="{CB2138CE-834F-8144-83F5-E9F162575154}"/>
                </a:ext>
              </a:extLst>
            </p:cNvPr>
            <p:cNvSpPr txBox="1"/>
            <p:nvPr/>
          </p:nvSpPr>
          <p:spPr>
            <a:xfrm>
              <a:off x="1707149" y="4709402"/>
              <a:ext cx="18023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126</a:t>
              </a:r>
            </a:p>
            <a:p>
              <a:pPr algn="r">
                <a:lnSpc>
                  <a:spcPct val="90000"/>
                </a:lnSpc>
              </a:pPr>
              <a:r>
                <a:rPr lang="en-GB" sz="900" dirty="0">
                  <a:latin typeface="Calibri" panose="020F0502020204030204" pitchFamily="34" charset="0"/>
                  <a:ea typeface="Aileron" charset="0"/>
                  <a:cs typeface="Calibri" panose="020F0502020204030204" pitchFamily="34" charset="0"/>
                </a:rPr>
                <a:t>47</a:t>
              </a:r>
            </a:p>
          </p:txBody>
        </p:sp>
        <p:sp>
          <p:nvSpPr>
            <p:cNvPr id="102" name="TextBox 101">
              <a:extLst>
                <a:ext uri="{FF2B5EF4-FFF2-40B4-BE49-F238E27FC236}">
                  <a16:creationId xmlns:a16="http://schemas.microsoft.com/office/drawing/2014/main" id="{2BE2BED6-F9BC-804B-A2E0-E6D1444C0291}"/>
                </a:ext>
              </a:extLst>
            </p:cNvPr>
            <p:cNvSpPr txBox="1"/>
            <p:nvPr/>
          </p:nvSpPr>
          <p:spPr>
            <a:xfrm>
              <a:off x="4934614"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11</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103" name="TextBox 102">
              <a:extLst>
                <a:ext uri="{FF2B5EF4-FFF2-40B4-BE49-F238E27FC236}">
                  <a16:creationId xmlns:a16="http://schemas.microsoft.com/office/drawing/2014/main" id="{48CF702A-D89B-B14A-86E5-F5AD18657096}"/>
                </a:ext>
              </a:extLst>
            </p:cNvPr>
            <p:cNvSpPr txBox="1"/>
            <p:nvPr/>
          </p:nvSpPr>
          <p:spPr>
            <a:xfrm>
              <a:off x="5173018"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3</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104" name="TextBox 103">
              <a:extLst>
                <a:ext uri="{FF2B5EF4-FFF2-40B4-BE49-F238E27FC236}">
                  <a16:creationId xmlns:a16="http://schemas.microsoft.com/office/drawing/2014/main" id="{BFC0FE8E-8A4A-FB42-8E28-1413FEB3D473}"/>
                </a:ext>
              </a:extLst>
            </p:cNvPr>
            <p:cNvSpPr txBox="1"/>
            <p:nvPr/>
          </p:nvSpPr>
          <p:spPr>
            <a:xfrm>
              <a:off x="5385743"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105" name="TextBox 104">
              <a:extLst>
                <a:ext uri="{FF2B5EF4-FFF2-40B4-BE49-F238E27FC236}">
                  <a16:creationId xmlns:a16="http://schemas.microsoft.com/office/drawing/2014/main" id="{DD2CB42D-2DE0-DD4F-9571-8818F441C658}"/>
                </a:ext>
              </a:extLst>
            </p:cNvPr>
            <p:cNvSpPr txBox="1"/>
            <p:nvPr/>
          </p:nvSpPr>
          <p:spPr>
            <a:xfrm>
              <a:off x="5617518"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0</a:t>
              </a:r>
            </a:p>
            <a:p>
              <a:pPr algn="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106" name="TextBox 105">
              <a:extLst>
                <a:ext uri="{FF2B5EF4-FFF2-40B4-BE49-F238E27FC236}">
                  <a16:creationId xmlns:a16="http://schemas.microsoft.com/office/drawing/2014/main" id="{15910CA1-A5CE-6C4C-AD07-7CB68AF079D5}"/>
                </a:ext>
              </a:extLst>
            </p:cNvPr>
            <p:cNvSpPr txBox="1"/>
            <p:nvPr/>
          </p:nvSpPr>
          <p:spPr>
            <a:xfrm>
              <a:off x="5855643"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0</a:t>
              </a:r>
            </a:p>
            <a:p>
              <a:pPr algn="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107" name="TextBox 106">
              <a:extLst>
                <a:ext uri="{FF2B5EF4-FFF2-40B4-BE49-F238E27FC236}">
                  <a16:creationId xmlns:a16="http://schemas.microsoft.com/office/drawing/2014/main" id="{E78EE1E3-D7DD-0641-B51F-923B4F044CF5}"/>
                </a:ext>
              </a:extLst>
            </p:cNvPr>
            <p:cNvSpPr txBox="1"/>
            <p:nvPr/>
          </p:nvSpPr>
          <p:spPr>
            <a:xfrm>
              <a:off x="6074718"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0</a:t>
              </a:r>
            </a:p>
            <a:p>
              <a:pPr algn="r">
                <a:lnSpc>
                  <a:spcPct val="90000"/>
                </a:lnSpc>
              </a:pPr>
              <a:r>
                <a:rPr lang="en-GB" sz="900" dirty="0">
                  <a:latin typeface="Calibri" panose="020F0502020204030204" pitchFamily="34" charset="0"/>
                  <a:ea typeface="Aileron" charset="0"/>
                  <a:cs typeface="Calibri" panose="020F0502020204030204" pitchFamily="34" charset="0"/>
                </a:rPr>
                <a:t>0</a:t>
              </a:r>
            </a:p>
          </p:txBody>
        </p:sp>
      </p:grpSp>
      <p:grpSp>
        <p:nvGrpSpPr>
          <p:cNvPr id="227" name="Group 226">
            <a:extLst>
              <a:ext uri="{FF2B5EF4-FFF2-40B4-BE49-F238E27FC236}">
                <a16:creationId xmlns:a16="http://schemas.microsoft.com/office/drawing/2014/main" id="{AD5B9814-E2E5-45B9-8AC5-E7E7FAE35052}"/>
              </a:ext>
            </a:extLst>
          </p:cNvPr>
          <p:cNvGrpSpPr/>
          <p:nvPr/>
        </p:nvGrpSpPr>
        <p:grpSpPr>
          <a:xfrm>
            <a:off x="620525" y="1834045"/>
            <a:ext cx="5548770" cy="2472874"/>
            <a:chOff x="620525" y="1834045"/>
            <a:chExt cx="5548770" cy="2472874"/>
          </a:xfrm>
        </p:grpSpPr>
        <p:sp>
          <p:nvSpPr>
            <p:cNvPr id="11" name="TextBox 10">
              <a:extLst>
                <a:ext uri="{FF2B5EF4-FFF2-40B4-BE49-F238E27FC236}">
                  <a16:creationId xmlns:a16="http://schemas.microsoft.com/office/drawing/2014/main" id="{3E5E1DD0-161A-7646-82FA-76E5C666F9F8}"/>
                </a:ext>
              </a:extLst>
            </p:cNvPr>
            <p:cNvSpPr txBox="1"/>
            <p:nvPr/>
          </p:nvSpPr>
          <p:spPr>
            <a:xfrm>
              <a:off x="1298685" y="416842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12" name="TextBox 11">
              <a:extLst>
                <a:ext uri="{FF2B5EF4-FFF2-40B4-BE49-F238E27FC236}">
                  <a16:creationId xmlns:a16="http://schemas.microsoft.com/office/drawing/2014/main" id="{64F45639-EA68-8645-8890-D5C839FB7AF3}"/>
                </a:ext>
              </a:extLst>
            </p:cNvPr>
            <p:cNvSpPr txBox="1"/>
            <p:nvPr/>
          </p:nvSpPr>
          <p:spPr>
            <a:xfrm rot="16200000">
              <a:off x="-4806" y="2844840"/>
              <a:ext cx="1527662" cy="276999"/>
            </a:xfrm>
            <a:prstGeom prst="rect">
              <a:avLst/>
            </a:prstGeom>
            <a:noFill/>
          </p:spPr>
          <p:txBody>
            <a:bodyPr wrap="none" lIns="0" tIns="0" rIns="0" bIns="0" rtlCol="0">
              <a:spAutoFit/>
            </a:bodyPr>
            <a:lstStyle/>
            <a:p>
              <a:pPr algn="ctr">
                <a:lnSpc>
                  <a:spcPct val="90000"/>
                </a:lnSpc>
              </a:pPr>
              <a:r>
                <a:rPr lang="en-GB" sz="1000" b="1" dirty="0">
                  <a:latin typeface="Calibri" panose="020F0502020204030204" pitchFamily="34" charset="0"/>
                  <a:ea typeface="Aileron" charset="0"/>
                  <a:cs typeface="Calibri" panose="020F0502020204030204" pitchFamily="34" charset="0"/>
                </a:rPr>
                <a:t>Probability of imaging-based</a:t>
              </a:r>
              <a:br>
                <a:rPr lang="en-GB" sz="1000" b="1" dirty="0">
                  <a:latin typeface="Calibri" panose="020F0502020204030204" pitchFamily="34" charset="0"/>
                  <a:ea typeface="Aileron" charset="0"/>
                  <a:cs typeface="Calibri" panose="020F0502020204030204" pitchFamily="34" charset="0"/>
                </a:rPr>
              </a:br>
              <a:r>
                <a:rPr lang="en-GB" sz="1000" b="1" dirty="0">
                  <a:latin typeface="Calibri" panose="020F0502020204030204" pitchFamily="34" charset="0"/>
                  <a:ea typeface="Aileron" charset="0"/>
                  <a:cs typeface="Calibri" panose="020F0502020204030204" pitchFamily="34" charset="0"/>
                </a:rPr>
                <a:t>progression-free survival</a:t>
              </a:r>
            </a:p>
          </p:txBody>
        </p:sp>
        <p:sp>
          <p:nvSpPr>
            <p:cNvPr id="13" name="TextBox 12">
              <a:extLst>
                <a:ext uri="{FF2B5EF4-FFF2-40B4-BE49-F238E27FC236}">
                  <a16:creationId xmlns:a16="http://schemas.microsoft.com/office/drawing/2014/main" id="{167808AB-B588-464F-B1FD-6F553F73A8FB}"/>
                </a:ext>
              </a:extLst>
            </p:cNvPr>
            <p:cNvSpPr txBox="1"/>
            <p:nvPr/>
          </p:nvSpPr>
          <p:spPr>
            <a:xfrm>
              <a:off x="1002440" y="1834045"/>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15" name="Straight Connector 14">
              <a:extLst>
                <a:ext uri="{FF2B5EF4-FFF2-40B4-BE49-F238E27FC236}">
                  <a16:creationId xmlns:a16="http://schemas.microsoft.com/office/drawing/2014/main" id="{194F1CB1-B82A-9A48-AEA4-BD343663B140}"/>
                </a:ext>
              </a:extLst>
            </p:cNvPr>
            <p:cNvCxnSpPr>
              <a:cxnSpLocks/>
            </p:cNvCxnSpPr>
            <p:nvPr/>
          </p:nvCxnSpPr>
          <p:spPr>
            <a:xfrm flipH="1">
              <a:off x="1322141" y="4070061"/>
              <a:ext cx="478164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AD7926-063D-F747-9FB3-F3BC01EBE283}"/>
                </a:ext>
              </a:extLst>
            </p:cNvPr>
            <p:cNvCxnSpPr>
              <a:cxnSpLocks/>
            </p:cNvCxnSpPr>
            <p:nvPr/>
          </p:nvCxnSpPr>
          <p:spPr>
            <a:xfrm flipH="1">
              <a:off x="1253011" y="18955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ED1327-77FE-6644-B866-DFBEAA1E36F3}"/>
                </a:ext>
              </a:extLst>
            </p:cNvPr>
            <p:cNvSpPr txBox="1"/>
            <p:nvPr/>
          </p:nvSpPr>
          <p:spPr>
            <a:xfrm>
              <a:off x="1002440" y="227165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0.80</a:t>
              </a:r>
            </a:p>
          </p:txBody>
        </p:sp>
        <p:cxnSp>
          <p:nvCxnSpPr>
            <p:cNvPr id="18" name="Straight Connector 17">
              <a:extLst>
                <a:ext uri="{FF2B5EF4-FFF2-40B4-BE49-F238E27FC236}">
                  <a16:creationId xmlns:a16="http://schemas.microsoft.com/office/drawing/2014/main" id="{85678608-71E3-2446-83FD-09348ABF1D8E}"/>
                </a:ext>
              </a:extLst>
            </p:cNvPr>
            <p:cNvCxnSpPr>
              <a:cxnSpLocks/>
            </p:cNvCxnSpPr>
            <p:nvPr/>
          </p:nvCxnSpPr>
          <p:spPr>
            <a:xfrm flipH="1">
              <a:off x="1253011" y="23331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C339451-3043-7540-9FAE-C50258E7FF9B}"/>
                </a:ext>
              </a:extLst>
            </p:cNvPr>
            <p:cNvSpPr txBox="1"/>
            <p:nvPr/>
          </p:nvSpPr>
          <p:spPr>
            <a:xfrm>
              <a:off x="1002440" y="4008376"/>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0.00</a:t>
              </a:r>
            </a:p>
          </p:txBody>
        </p:sp>
        <p:cxnSp>
          <p:nvCxnSpPr>
            <p:cNvPr id="20" name="Straight Connector 19">
              <a:extLst>
                <a:ext uri="{FF2B5EF4-FFF2-40B4-BE49-F238E27FC236}">
                  <a16:creationId xmlns:a16="http://schemas.microsoft.com/office/drawing/2014/main" id="{55FE1F2C-F0EB-604D-951B-7DB5FD2CB77F}"/>
                </a:ext>
              </a:extLst>
            </p:cNvPr>
            <p:cNvCxnSpPr>
              <a:cxnSpLocks/>
            </p:cNvCxnSpPr>
            <p:nvPr/>
          </p:nvCxnSpPr>
          <p:spPr>
            <a:xfrm flipH="1">
              <a:off x="1253011" y="4070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AD65E01-72B6-B242-BAEB-256C1224C2A6}"/>
                </a:ext>
              </a:extLst>
            </p:cNvPr>
            <p:cNvSpPr txBox="1"/>
            <p:nvPr/>
          </p:nvSpPr>
          <p:spPr>
            <a:xfrm>
              <a:off x="1002440" y="3563876"/>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0.20</a:t>
              </a:r>
            </a:p>
          </p:txBody>
        </p:sp>
        <p:cxnSp>
          <p:nvCxnSpPr>
            <p:cNvPr id="22" name="Straight Connector 21">
              <a:extLst>
                <a:ext uri="{FF2B5EF4-FFF2-40B4-BE49-F238E27FC236}">
                  <a16:creationId xmlns:a16="http://schemas.microsoft.com/office/drawing/2014/main" id="{A862B6D0-05BB-BF4D-986C-8C4F955DF6D9}"/>
                </a:ext>
              </a:extLst>
            </p:cNvPr>
            <p:cNvCxnSpPr>
              <a:cxnSpLocks/>
            </p:cNvCxnSpPr>
            <p:nvPr/>
          </p:nvCxnSpPr>
          <p:spPr>
            <a:xfrm flipH="1">
              <a:off x="1253011" y="363169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C44F7C8-F609-A044-B75C-16DD375B4285}"/>
                </a:ext>
              </a:extLst>
            </p:cNvPr>
            <p:cNvCxnSpPr>
              <a:cxnSpLocks/>
            </p:cNvCxnSpPr>
            <p:nvPr/>
          </p:nvCxnSpPr>
          <p:spPr>
            <a:xfrm>
              <a:off x="1325011" y="1889393"/>
              <a:ext cx="0" cy="225454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A3A00D34-137E-4543-B1E9-81DB86AC61B0}"/>
                </a:ext>
              </a:extLst>
            </p:cNvPr>
            <p:cNvSpPr txBox="1"/>
            <p:nvPr/>
          </p:nvSpPr>
          <p:spPr>
            <a:xfrm>
              <a:off x="1002440" y="378295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0.10</a:t>
              </a:r>
            </a:p>
          </p:txBody>
        </p:sp>
        <p:cxnSp>
          <p:nvCxnSpPr>
            <p:cNvPr id="25" name="Straight Connector 24">
              <a:extLst>
                <a:ext uri="{FF2B5EF4-FFF2-40B4-BE49-F238E27FC236}">
                  <a16:creationId xmlns:a16="http://schemas.microsoft.com/office/drawing/2014/main" id="{66D55C8A-B31F-7B4F-B6C6-9B6662BFD9B4}"/>
                </a:ext>
              </a:extLst>
            </p:cNvPr>
            <p:cNvCxnSpPr>
              <a:cxnSpLocks/>
            </p:cNvCxnSpPr>
            <p:nvPr/>
          </p:nvCxnSpPr>
          <p:spPr>
            <a:xfrm flipH="1">
              <a:off x="1253011" y="38507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48E2C85-A327-EE41-B8C5-B99F896B05CF}"/>
                </a:ext>
              </a:extLst>
            </p:cNvPr>
            <p:cNvSpPr txBox="1"/>
            <p:nvPr/>
          </p:nvSpPr>
          <p:spPr>
            <a:xfrm>
              <a:off x="1002440" y="334480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0.30</a:t>
              </a:r>
            </a:p>
          </p:txBody>
        </p:sp>
        <p:cxnSp>
          <p:nvCxnSpPr>
            <p:cNvPr id="27" name="Straight Connector 26">
              <a:extLst>
                <a:ext uri="{FF2B5EF4-FFF2-40B4-BE49-F238E27FC236}">
                  <a16:creationId xmlns:a16="http://schemas.microsoft.com/office/drawing/2014/main" id="{085DD2E2-8D33-D24C-94C5-3977F90DC537}"/>
                </a:ext>
              </a:extLst>
            </p:cNvPr>
            <p:cNvCxnSpPr>
              <a:cxnSpLocks/>
            </p:cNvCxnSpPr>
            <p:nvPr/>
          </p:nvCxnSpPr>
          <p:spPr>
            <a:xfrm flipH="1">
              <a:off x="1253011" y="34126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6878B5A-A398-A247-AB46-F441561C4B70}"/>
                </a:ext>
              </a:extLst>
            </p:cNvPr>
            <p:cNvSpPr txBox="1"/>
            <p:nvPr/>
          </p:nvSpPr>
          <p:spPr>
            <a:xfrm>
              <a:off x="1002440" y="312890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0.40</a:t>
              </a:r>
            </a:p>
          </p:txBody>
        </p:sp>
        <p:cxnSp>
          <p:nvCxnSpPr>
            <p:cNvPr id="29" name="Straight Connector 28">
              <a:extLst>
                <a:ext uri="{FF2B5EF4-FFF2-40B4-BE49-F238E27FC236}">
                  <a16:creationId xmlns:a16="http://schemas.microsoft.com/office/drawing/2014/main" id="{4B5CC371-0CF2-0F4A-A949-C2A69D6EBE93}"/>
                </a:ext>
              </a:extLst>
            </p:cNvPr>
            <p:cNvCxnSpPr>
              <a:cxnSpLocks/>
            </p:cNvCxnSpPr>
            <p:nvPr/>
          </p:nvCxnSpPr>
          <p:spPr>
            <a:xfrm flipH="1">
              <a:off x="1253011" y="31967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7B16494-8249-2543-8BB5-920CBDE56701}"/>
                </a:ext>
              </a:extLst>
            </p:cNvPr>
            <p:cNvSpPr txBox="1"/>
            <p:nvPr/>
          </p:nvSpPr>
          <p:spPr>
            <a:xfrm>
              <a:off x="1002440" y="2909826"/>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0.50</a:t>
              </a:r>
            </a:p>
          </p:txBody>
        </p:sp>
        <p:cxnSp>
          <p:nvCxnSpPr>
            <p:cNvPr id="31" name="Straight Connector 30">
              <a:extLst>
                <a:ext uri="{FF2B5EF4-FFF2-40B4-BE49-F238E27FC236}">
                  <a16:creationId xmlns:a16="http://schemas.microsoft.com/office/drawing/2014/main" id="{D4745775-1DF9-D24F-BC93-DFE3A1D36482}"/>
                </a:ext>
              </a:extLst>
            </p:cNvPr>
            <p:cNvCxnSpPr>
              <a:cxnSpLocks/>
            </p:cNvCxnSpPr>
            <p:nvPr/>
          </p:nvCxnSpPr>
          <p:spPr>
            <a:xfrm flipH="1">
              <a:off x="1253011" y="29776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EA842E9-3349-9545-8FF3-AF295D05C5C3}"/>
                </a:ext>
              </a:extLst>
            </p:cNvPr>
            <p:cNvSpPr txBox="1"/>
            <p:nvPr/>
          </p:nvSpPr>
          <p:spPr>
            <a:xfrm>
              <a:off x="1002440" y="2693926"/>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0.60</a:t>
              </a:r>
            </a:p>
          </p:txBody>
        </p:sp>
        <p:cxnSp>
          <p:nvCxnSpPr>
            <p:cNvPr id="33" name="Straight Connector 32">
              <a:extLst>
                <a:ext uri="{FF2B5EF4-FFF2-40B4-BE49-F238E27FC236}">
                  <a16:creationId xmlns:a16="http://schemas.microsoft.com/office/drawing/2014/main" id="{AA509759-30FC-ED42-A639-8AA9199A26D7}"/>
                </a:ext>
              </a:extLst>
            </p:cNvPr>
            <p:cNvCxnSpPr>
              <a:cxnSpLocks/>
            </p:cNvCxnSpPr>
            <p:nvPr/>
          </p:nvCxnSpPr>
          <p:spPr>
            <a:xfrm flipH="1">
              <a:off x="1253011" y="27617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19F0AC1-436B-2443-8A84-F0662F03018B}"/>
                </a:ext>
              </a:extLst>
            </p:cNvPr>
            <p:cNvSpPr txBox="1"/>
            <p:nvPr/>
          </p:nvSpPr>
          <p:spPr>
            <a:xfrm>
              <a:off x="1002440" y="248120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0.70</a:t>
              </a:r>
            </a:p>
          </p:txBody>
        </p:sp>
        <p:cxnSp>
          <p:nvCxnSpPr>
            <p:cNvPr id="35" name="Straight Connector 34">
              <a:extLst>
                <a:ext uri="{FF2B5EF4-FFF2-40B4-BE49-F238E27FC236}">
                  <a16:creationId xmlns:a16="http://schemas.microsoft.com/office/drawing/2014/main" id="{96A90381-75FA-FC4D-BCC8-D1FD7FA8936F}"/>
                </a:ext>
              </a:extLst>
            </p:cNvPr>
            <p:cNvCxnSpPr>
              <a:cxnSpLocks/>
            </p:cNvCxnSpPr>
            <p:nvPr/>
          </p:nvCxnSpPr>
          <p:spPr>
            <a:xfrm flipH="1">
              <a:off x="1253011" y="25490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ECDE3FB-DB0E-F844-86B2-7B2303851707}"/>
                </a:ext>
              </a:extLst>
            </p:cNvPr>
            <p:cNvSpPr txBox="1"/>
            <p:nvPr/>
          </p:nvSpPr>
          <p:spPr>
            <a:xfrm>
              <a:off x="1002440" y="204940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0.90</a:t>
              </a:r>
            </a:p>
          </p:txBody>
        </p:sp>
        <p:cxnSp>
          <p:nvCxnSpPr>
            <p:cNvPr id="37" name="Straight Connector 36">
              <a:extLst>
                <a:ext uri="{FF2B5EF4-FFF2-40B4-BE49-F238E27FC236}">
                  <a16:creationId xmlns:a16="http://schemas.microsoft.com/office/drawing/2014/main" id="{37AEBAA6-078F-7F45-A8DB-0F2514056A9C}"/>
                </a:ext>
              </a:extLst>
            </p:cNvPr>
            <p:cNvCxnSpPr>
              <a:cxnSpLocks/>
            </p:cNvCxnSpPr>
            <p:nvPr/>
          </p:nvCxnSpPr>
          <p:spPr>
            <a:xfrm flipH="1">
              <a:off x="1253011" y="21108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4B897C6-B85F-A04D-88BB-4AD3820E0677}"/>
                </a:ext>
              </a:extLst>
            </p:cNvPr>
            <p:cNvCxnSpPr>
              <a:cxnSpLocks/>
            </p:cNvCxnSpPr>
            <p:nvPr/>
          </p:nvCxnSpPr>
          <p:spPr>
            <a:xfrm rot="16200000" flipH="1">
              <a:off x="1507011"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DB321DC3-0192-B24B-BC59-6DD42C045675}"/>
                </a:ext>
              </a:extLst>
            </p:cNvPr>
            <p:cNvSpPr txBox="1"/>
            <p:nvPr/>
          </p:nvSpPr>
          <p:spPr>
            <a:xfrm>
              <a:off x="1511410" y="416842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a:t>
              </a:r>
            </a:p>
          </p:txBody>
        </p:sp>
        <p:cxnSp>
          <p:nvCxnSpPr>
            <p:cNvPr id="44" name="Straight Connector 43">
              <a:extLst>
                <a:ext uri="{FF2B5EF4-FFF2-40B4-BE49-F238E27FC236}">
                  <a16:creationId xmlns:a16="http://schemas.microsoft.com/office/drawing/2014/main" id="{9A93A4C9-756F-D945-8532-324F353B6E9A}"/>
                </a:ext>
              </a:extLst>
            </p:cNvPr>
            <p:cNvCxnSpPr>
              <a:cxnSpLocks/>
            </p:cNvCxnSpPr>
            <p:nvPr/>
          </p:nvCxnSpPr>
          <p:spPr>
            <a:xfrm rot="16200000" flipH="1">
              <a:off x="606757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6F04A074-A754-B74E-9D87-93A937FDAF72}"/>
                </a:ext>
              </a:extLst>
            </p:cNvPr>
            <p:cNvSpPr txBox="1"/>
            <p:nvPr/>
          </p:nvSpPr>
          <p:spPr>
            <a:xfrm>
              <a:off x="603784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21</a:t>
              </a:r>
            </a:p>
          </p:txBody>
        </p:sp>
        <p:cxnSp>
          <p:nvCxnSpPr>
            <p:cNvPr id="47" name="Straight Connector 46">
              <a:extLst>
                <a:ext uri="{FF2B5EF4-FFF2-40B4-BE49-F238E27FC236}">
                  <a16:creationId xmlns:a16="http://schemas.microsoft.com/office/drawing/2014/main" id="{2ABBA80E-1C19-9744-965E-01089DB408CF}"/>
                </a:ext>
              </a:extLst>
            </p:cNvPr>
            <p:cNvCxnSpPr>
              <a:cxnSpLocks/>
            </p:cNvCxnSpPr>
            <p:nvPr/>
          </p:nvCxnSpPr>
          <p:spPr>
            <a:xfrm rot="16200000" flipH="1">
              <a:off x="58357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551D4C7-8D89-304A-8CCD-20922AED4D83}"/>
                </a:ext>
              </a:extLst>
            </p:cNvPr>
            <p:cNvSpPr txBox="1"/>
            <p:nvPr/>
          </p:nvSpPr>
          <p:spPr>
            <a:xfrm>
              <a:off x="580607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20</a:t>
              </a:r>
            </a:p>
          </p:txBody>
        </p:sp>
        <p:cxnSp>
          <p:nvCxnSpPr>
            <p:cNvPr id="49" name="Straight Connector 48">
              <a:extLst>
                <a:ext uri="{FF2B5EF4-FFF2-40B4-BE49-F238E27FC236}">
                  <a16:creationId xmlns:a16="http://schemas.microsoft.com/office/drawing/2014/main" id="{D3830984-887B-5A40-B837-AA74D6AD60DE}"/>
                </a:ext>
              </a:extLst>
            </p:cNvPr>
            <p:cNvCxnSpPr>
              <a:cxnSpLocks/>
            </p:cNvCxnSpPr>
            <p:nvPr/>
          </p:nvCxnSpPr>
          <p:spPr>
            <a:xfrm rot="16200000" flipH="1">
              <a:off x="560402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EC3D845A-4548-A742-9927-FBF66D84AE88}"/>
                </a:ext>
              </a:extLst>
            </p:cNvPr>
            <p:cNvSpPr txBox="1"/>
            <p:nvPr/>
          </p:nvSpPr>
          <p:spPr>
            <a:xfrm>
              <a:off x="557429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19</a:t>
              </a:r>
            </a:p>
          </p:txBody>
        </p:sp>
        <p:cxnSp>
          <p:nvCxnSpPr>
            <p:cNvPr id="51" name="Straight Connector 50">
              <a:extLst>
                <a:ext uri="{FF2B5EF4-FFF2-40B4-BE49-F238E27FC236}">
                  <a16:creationId xmlns:a16="http://schemas.microsoft.com/office/drawing/2014/main" id="{9464994C-B9BB-8242-B72F-7DF954DC322A}"/>
                </a:ext>
              </a:extLst>
            </p:cNvPr>
            <p:cNvCxnSpPr>
              <a:cxnSpLocks/>
            </p:cNvCxnSpPr>
            <p:nvPr/>
          </p:nvCxnSpPr>
          <p:spPr>
            <a:xfrm rot="16200000" flipH="1">
              <a:off x="53785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9BD7527D-68F2-0146-A67B-0EE16F6DF476}"/>
                </a:ext>
              </a:extLst>
            </p:cNvPr>
            <p:cNvSpPr txBox="1"/>
            <p:nvPr/>
          </p:nvSpPr>
          <p:spPr>
            <a:xfrm>
              <a:off x="534887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18</a:t>
              </a:r>
            </a:p>
          </p:txBody>
        </p:sp>
        <p:cxnSp>
          <p:nvCxnSpPr>
            <p:cNvPr id="53" name="Straight Connector 52">
              <a:extLst>
                <a:ext uri="{FF2B5EF4-FFF2-40B4-BE49-F238E27FC236}">
                  <a16:creationId xmlns:a16="http://schemas.microsoft.com/office/drawing/2014/main" id="{2880B411-14C6-D844-B264-BEC5E89902D5}"/>
                </a:ext>
              </a:extLst>
            </p:cNvPr>
            <p:cNvCxnSpPr>
              <a:cxnSpLocks/>
            </p:cNvCxnSpPr>
            <p:nvPr/>
          </p:nvCxnSpPr>
          <p:spPr>
            <a:xfrm rot="16200000" flipH="1">
              <a:off x="515317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81246C7-A3F5-F649-AC1F-9C9177CA759B}"/>
                </a:ext>
              </a:extLst>
            </p:cNvPr>
            <p:cNvSpPr txBox="1"/>
            <p:nvPr/>
          </p:nvSpPr>
          <p:spPr>
            <a:xfrm>
              <a:off x="512344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17</a:t>
              </a:r>
            </a:p>
          </p:txBody>
        </p:sp>
        <p:cxnSp>
          <p:nvCxnSpPr>
            <p:cNvPr id="55" name="Straight Connector 54">
              <a:extLst>
                <a:ext uri="{FF2B5EF4-FFF2-40B4-BE49-F238E27FC236}">
                  <a16:creationId xmlns:a16="http://schemas.microsoft.com/office/drawing/2014/main" id="{6C604CD2-733B-B24F-997C-54E6AF79397C}"/>
                </a:ext>
              </a:extLst>
            </p:cNvPr>
            <p:cNvCxnSpPr>
              <a:cxnSpLocks/>
            </p:cNvCxnSpPr>
            <p:nvPr/>
          </p:nvCxnSpPr>
          <p:spPr>
            <a:xfrm rot="16200000" flipH="1">
              <a:off x="492457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6F6A4F5-B8C1-6C46-8061-989F385BEBD7}"/>
                </a:ext>
              </a:extLst>
            </p:cNvPr>
            <p:cNvSpPr txBox="1"/>
            <p:nvPr/>
          </p:nvSpPr>
          <p:spPr>
            <a:xfrm>
              <a:off x="489484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16</a:t>
              </a:r>
            </a:p>
          </p:txBody>
        </p:sp>
        <p:cxnSp>
          <p:nvCxnSpPr>
            <p:cNvPr id="57" name="Straight Connector 56">
              <a:extLst>
                <a:ext uri="{FF2B5EF4-FFF2-40B4-BE49-F238E27FC236}">
                  <a16:creationId xmlns:a16="http://schemas.microsoft.com/office/drawing/2014/main" id="{8EF22BDD-E7C9-2348-A302-F6D8AC4B8D7D}"/>
                </a:ext>
              </a:extLst>
            </p:cNvPr>
            <p:cNvCxnSpPr>
              <a:cxnSpLocks/>
            </p:cNvCxnSpPr>
            <p:nvPr/>
          </p:nvCxnSpPr>
          <p:spPr>
            <a:xfrm rot="16200000" flipH="1">
              <a:off x="468962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E826A1BB-5AA2-C243-B74E-1B772AFDB38A}"/>
                </a:ext>
              </a:extLst>
            </p:cNvPr>
            <p:cNvSpPr txBox="1"/>
            <p:nvPr/>
          </p:nvSpPr>
          <p:spPr>
            <a:xfrm>
              <a:off x="465989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15</a:t>
              </a:r>
            </a:p>
          </p:txBody>
        </p:sp>
        <p:cxnSp>
          <p:nvCxnSpPr>
            <p:cNvPr id="59" name="Straight Connector 58">
              <a:extLst>
                <a:ext uri="{FF2B5EF4-FFF2-40B4-BE49-F238E27FC236}">
                  <a16:creationId xmlns:a16="http://schemas.microsoft.com/office/drawing/2014/main" id="{7F159DA1-5637-434A-A455-1F92A8C83E6C}"/>
                </a:ext>
              </a:extLst>
            </p:cNvPr>
            <p:cNvCxnSpPr>
              <a:cxnSpLocks/>
            </p:cNvCxnSpPr>
            <p:nvPr/>
          </p:nvCxnSpPr>
          <p:spPr>
            <a:xfrm rot="16200000" flipH="1">
              <a:off x="44641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1A826AE8-191E-9B4A-B0AA-3BE029CAB05A}"/>
                </a:ext>
              </a:extLst>
            </p:cNvPr>
            <p:cNvSpPr txBox="1"/>
            <p:nvPr/>
          </p:nvSpPr>
          <p:spPr>
            <a:xfrm>
              <a:off x="443447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14</a:t>
              </a:r>
            </a:p>
          </p:txBody>
        </p:sp>
        <p:cxnSp>
          <p:nvCxnSpPr>
            <p:cNvPr id="61" name="Straight Connector 60">
              <a:extLst>
                <a:ext uri="{FF2B5EF4-FFF2-40B4-BE49-F238E27FC236}">
                  <a16:creationId xmlns:a16="http://schemas.microsoft.com/office/drawing/2014/main" id="{52E8C131-0DCF-8544-ADFA-125D87642C52}"/>
                </a:ext>
              </a:extLst>
            </p:cNvPr>
            <p:cNvCxnSpPr>
              <a:cxnSpLocks/>
            </p:cNvCxnSpPr>
            <p:nvPr/>
          </p:nvCxnSpPr>
          <p:spPr>
            <a:xfrm rot="16200000" flipH="1">
              <a:off x="424194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9CA341CC-1879-774A-86F5-98C95E0CBC08}"/>
                </a:ext>
              </a:extLst>
            </p:cNvPr>
            <p:cNvSpPr txBox="1"/>
            <p:nvPr/>
          </p:nvSpPr>
          <p:spPr>
            <a:xfrm>
              <a:off x="421222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13</a:t>
              </a:r>
            </a:p>
          </p:txBody>
        </p:sp>
        <p:cxnSp>
          <p:nvCxnSpPr>
            <p:cNvPr id="63" name="Straight Connector 62">
              <a:extLst>
                <a:ext uri="{FF2B5EF4-FFF2-40B4-BE49-F238E27FC236}">
                  <a16:creationId xmlns:a16="http://schemas.microsoft.com/office/drawing/2014/main" id="{CA403563-59A7-4244-AF51-4790DFE41BAE}"/>
                </a:ext>
              </a:extLst>
            </p:cNvPr>
            <p:cNvCxnSpPr>
              <a:cxnSpLocks/>
            </p:cNvCxnSpPr>
            <p:nvPr/>
          </p:nvCxnSpPr>
          <p:spPr>
            <a:xfrm rot="16200000" flipH="1">
              <a:off x="40069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961CD629-5175-0648-9871-692FF906BF6D}"/>
                </a:ext>
              </a:extLst>
            </p:cNvPr>
            <p:cNvSpPr txBox="1"/>
            <p:nvPr/>
          </p:nvSpPr>
          <p:spPr>
            <a:xfrm>
              <a:off x="398044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12</a:t>
              </a:r>
            </a:p>
          </p:txBody>
        </p:sp>
        <p:cxnSp>
          <p:nvCxnSpPr>
            <p:cNvPr id="65" name="Straight Connector 64">
              <a:extLst>
                <a:ext uri="{FF2B5EF4-FFF2-40B4-BE49-F238E27FC236}">
                  <a16:creationId xmlns:a16="http://schemas.microsoft.com/office/drawing/2014/main" id="{87C64C12-3FFC-9147-BB78-8230D067EF3B}"/>
                </a:ext>
              </a:extLst>
            </p:cNvPr>
            <p:cNvCxnSpPr>
              <a:cxnSpLocks/>
            </p:cNvCxnSpPr>
            <p:nvPr/>
          </p:nvCxnSpPr>
          <p:spPr>
            <a:xfrm rot="16200000" flipH="1">
              <a:off x="378474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82C23DE8-2C90-654E-93BB-1272DBD603FA}"/>
                </a:ext>
              </a:extLst>
            </p:cNvPr>
            <p:cNvSpPr txBox="1"/>
            <p:nvPr/>
          </p:nvSpPr>
          <p:spPr>
            <a:xfrm>
              <a:off x="375502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11</a:t>
              </a:r>
            </a:p>
          </p:txBody>
        </p:sp>
        <p:cxnSp>
          <p:nvCxnSpPr>
            <p:cNvPr id="67" name="Straight Connector 66">
              <a:extLst>
                <a:ext uri="{FF2B5EF4-FFF2-40B4-BE49-F238E27FC236}">
                  <a16:creationId xmlns:a16="http://schemas.microsoft.com/office/drawing/2014/main" id="{D9A45F99-D485-2E41-B32E-86DF694AF621}"/>
                </a:ext>
              </a:extLst>
            </p:cNvPr>
            <p:cNvCxnSpPr>
              <a:cxnSpLocks/>
            </p:cNvCxnSpPr>
            <p:nvPr/>
          </p:nvCxnSpPr>
          <p:spPr>
            <a:xfrm rot="16200000" flipH="1">
              <a:off x="355932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AD10F102-7135-0C4F-AC55-1EFD77593060}"/>
                </a:ext>
              </a:extLst>
            </p:cNvPr>
            <p:cNvSpPr txBox="1"/>
            <p:nvPr/>
          </p:nvSpPr>
          <p:spPr>
            <a:xfrm>
              <a:off x="352959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69" name="Straight Connector 68">
              <a:extLst>
                <a:ext uri="{FF2B5EF4-FFF2-40B4-BE49-F238E27FC236}">
                  <a16:creationId xmlns:a16="http://schemas.microsoft.com/office/drawing/2014/main" id="{AD324373-8D6A-464C-8BBC-B1069427A47D}"/>
                </a:ext>
              </a:extLst>
            </p:cNvPr>
            <p:cNvCxnSpPr>
              <a:cxnSpLocks/>
            </p:cNvCxnSpPr>
            <p:nvPr/>
          </p:nvCxnSpPr>
          <p:spPr>
            <a:xfrm rot="16200000" flipH="1">
              <a:off x="33338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233410E-3220-E948-93BD-208ADA7ACF18}"/>
                </a:ext>
              </a:extLst>
            </p:cNvPr>
            <p:cNvSpPr txBox="1"/>
            <p:nvPr/>
          </p:nvSpPr>
          <p:spPr>
            <a:xfrm>
              <a:off x="3337035" y="416842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9</a:t>
              </a:r>
            </a:p>
          </p:txBody>
        </p:sp>
        <p:cxnSp>
          <p:nvCxnSpPr>
            <p:cNvPr id="71" name="Straight Connector 70">
              <a:extLst>
                <a:ext uri="{FF2B5EF4-FFF2-40B4-BE49-F238E27FC236}">
                  <a16:creationId xmlns:a16="http://schemas.microsoft.com/office/drawing/2014/main" id="{E6546DC5-CC19-0647-807D-6C667B47DAE1}"/>
                </a:ext>
              </a:extLst>
            </p:cNvPr>
            <p:cNvCxnSpPr>
              <a:cxnSpLocks/>
            </p:cNvCxnSpPr>
            <p:nvPr/>
          </p:nvCxnSpPr>
          <p:spPr>
            <a:xfrm rot="16200000" flipH="1">
              <a:off x="31052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D88E3548-C7BB-4748-8AD1-68104CB889DC}"/>
                </a:ext>
              </a:extLst>
            </p:cNvPr>
            <p:cNvSpPr txBox="1"/>
            <p:nvPr/>
          </p:nvSpPr>
          <p:spPr>
            <a:xfrm>
              <a:off x="3108435" y="416842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8</a:t>
              </a:r>
            </a:p>
          </p:txBody>
        </p:sp>
        <p:cxnSp>
          <p:nvCxnSpPr>
            <p:cNvPr id="73" name="Straight Connector 72">
              <a:extLst>
                <a:ext uri="{FF2B5EF4-FFF2-40B4-BE49-F238E27FC236}">
                  <a16:creationId xmlns:a16="http://schemas.microsoft.com/office/drawing/2014/main" id="{5707053B-6A1B-DC4E-A227-F92C555398F0}"/>
                </a:ext>
              </a:extLst>
            </p:cNvPr>
            <p:cNvCxnSpPr>
              <a:cxnSpLocks/>
            </p:cNvCxnSpPr>
            <p:nvPr/>
          </p:nvCxnSpPr>
          <p:spPr>
            <a:xfrm rot="16200000" flipH="1">
              <a:off x="287352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53DEE74-FCD0-374D-9EF5-D9C4B294F5C1}"/>
                </a:ext>
              </a:extLst>
            </p:cNvPr>
            <p:cNvSpPr txBox="1"/>
            <p:nvPr/>
          </p:nvSpPr>
          <p:spPr>
            <a:xfrm>
              <a:off x="2843799"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7</a:t>
              </a:r>
            </a:p>
          </p:txBody>
        </p:sp>
        <p:cxnSp>
          <p:nvCxnSpPr>
            <p:cNvPr id="76" name="Straight Connector 75">
              <a:extLst>
                <a:ext uri="{FF2B5EF4-FFF2-40B4-BE49-F238E27FC236}">
                  <a16:creationId xmlns:a16="http://schemas.microsoft.com/office/drawing/2014/main" id="{A29364AD-9033-8B4B-864B-2DD9376621E7}"/>
                </a:ext>
              </a:extLst>
            </p:cNvPr>
            <p:cNvCxnSpPr>
              <a:cxnSpLocks/>
            </p:cNvCxnSpPr>
            <p:nvPr/>
          </p:nvCxnSpPr>
          <p:spPr>
            <a:xfrm rot="16200000" flipH="1">
              <a:off x="26480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3D1B0843-D04E-624E-8BEF-EF6A71B9043C}"/>
                </a:ext>
              </a:extLst>
            </p:cNvPr>
            <p:cNvSpPr txBox="1"/>
            <p:nvPr/>
          </p:nvSpPr>
          <p:spPr>
            <a:xfrm>
              <a:off x="2618374"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a:t>
              </a:r>
            </a:p>
          </p:txBody>
        </p:sp>
        <p:cxnSp>
          <p:nvCxnSpPr>
            <p:cNvPr id="78" name="Straight Connector 77">
              <a:extLst>
                <a:ext uri="{FF2B5EF4-FFF2-40B4-BE49-F238E27FC236}">
                  <a16:creationId xmlns:a16="http://schemas.microsoft.com/office/drawing/2014/main" id="{33EEAF43-1796-4C4B-887B-14E85B7EB1AC}"/>
                </a:ext>
              </a:extLst>
            </p:cNvPr>
            <p:cNvCxnSpPr>
              <a:cxnSpLocks/>
            </p:cNvCxnSpPr>
            <p:nvPr/>
          </p:nvCxnSpPr>
          <p:spPr>
            <a:xfrm rot="16200000" flipH="1">
              <a:off x="24194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57869E47-1EDE-244A-8CB3-1B4C69FE7BE0}"/>
                </a:ext>
              </a:extLst>
            </p:cNvPr>
            <p:cNvSpPr txBox="1"/>
            <p:nvPr/>
          </p:nvSpPr>
          <p:spPr>
            <a:xfrm>
              <a:off x="2389774"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a:t>
              </a:r>
            </a:p>
          </p:txBody>
        </p:sp>
        <p:cxnSp>
          <p:nvCxnSpPr>
            <p:cNvPr id="80" name="Straight Connector 79">
              <a:extLst>
                <a:ext uri="{FF2B5EF4-FFF2-40B4-BE49-F238E27FC236}">
                  <a16:creationId xmlns:a16="http://schemas.microsoft.com/office/drawing/2014/main" id="{4498D1BB-BCB5-3047-968B-8501332B2E35}"/>
                </a:ext>
              </a:extLst>
            </p:cNvPr>
            <p:cNvCxnSpPr>
              <a:cxnSpLocks/>
            </p:cNvCxnSpPr>
            <p:nvPr/>
          </p:nvCxnSpPr>
          <p:spPr>
            <a:xfrm rot="16200000" flipH="1">
              <a:off x="219724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13D9A8B8-79ED-CF4C-B9BD-BD21D1B3C230}"/>
                </a:ext>
              </a:extLst>
            </p:cNvPr>
            <p:cNvSpPr txBox="1"/>
            <p:nvPr/>
          </p:nvSpPr>
          <p:spPr>
            <a:xfrm>
              <a:off x="2167524"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a:t>
              </a:r>
            </a:p>
          </p:txBody>
        </p:sp>
        <p:cxnSp>
          <p:nvCxnSpPr>
            <p:cNvPr id="82" name="Straight Connector 81">
              <a:extLst>
                <a:ext uri="{FF2B5EF4-FFF2-40B4-BE49-F238E27FC236}">
                  <a16:creationId xmlns:a16="http://schemas.microsoft.com/office/drawing/2014/main" id="{2C1A9B26-CF69-314B-A7B6-7F4A43B0377E}"/>
                </a:ext>
              </a:extLst>
            </p:cNvPr>
            <p:cNvCxnSpPr>
              <a:cxnSpLocks/>
            </p:cNvCxnSpPr>
            <p:nvPr/>
          </p:nvCxnSpPr>
          <p:spPr>
            <a:xfrm rot="16200000" flipH="1">
              <a:off x="196864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8F7AF69E-D573-3947-9D7A-D9E20801BCA2}"/>
                </a:ext>
              </a:extLst>
            </p:cNvPr>
            <p:cNvSpPr txBox="1"/>
            <p:nvPr/>
          </p:nvSpPr>
          <p:spPr>
            <a:xfrm>
              <a:off x="1938924"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a:t>
              </a:r>
            </a:p>
          </p:txBody>
        </p:sp>
        <p:cxnSp>
          <p:nvCxnSpPr>
            <p:cNvPr id="84" name="Straight Connector 83">
              <a:extLst>
                <a:ext uri="{FF2B5EF4-FFF2-40B4-BE49-F238E27FC236}">
                  <a16:creationId xmlns:a16="http://schemas.microsoft.com/office/drawing/2014/main" id="{99D032F7-3765-D74C-8C81-0F89579469E9}"/>
                </a:ext>
              </a:extLst>
            </p:cNvPr>
            <p:cNvCxnSpPr>
              <a:cxnSpLocks/>
            </p:cNvCxnSpPr>
            <p:nvPr/>
          </p:nvCxnSpPr>
          <p:spPr>
            <a:xfrm rot="16200000" flipH="1">
              <a:off x="173687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60DDBE09-0996-6E40-90E7-241342F94BC8}"/>
                </a:ext>
              </a:extLst>
            </p:cNvPr>
            <p:cNvSpPr txBox="1"/>
            <p:nvPr/>
          </p:nvSpPr>
          <p:spPr>
            <a:xfrm>
              <a:off x="1707149"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a:t>
              </a:r>
            </a:p>
          </p:txBody>
        </p:sp>
        <p:sp>
          <p:nvSpPr>
            <p:cNvPr id="108" name="TextBox 107">
              <a:extLst>
                <a:ext uri="{FF2B5EF4-FFF2-40B4-BE49-F238E27FC236}">
                  <a16:creationId xmlns:a16="http://schemas.microsoft.com/office/drawing/2014/main" id="{D5C56A7B-3E27-9E42-A7D8-2E2C157BD3F6}"/>
                </a:ext>
              </a:extLst>
            </p:cNvPr>
            <p:cNvSpPr txBox="1"/>
            <p:nvPr/>
          </p:nvSpPr>
          <p:spPr>
            <a:xfrm>
              <a:off x="3820927" y="2983338"/>
              <a:ext cx="439223"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Value at</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12 </a:t>
              </a:r>
              <a:r>
                <a:rPr lang="en-GB" sz="1000" dirty="0" err="1">
                  <a:latin typeface="Calibri" panose="020F0502020204030204" pitchFamily="34" charset="0"/>
                  <a:ea typeface="Aileron" charset="0"/>
                  <a:cs typeface="Calibri" panose="020F0502020204030204" pitchFamily="34" charset="0"/>
                </a:rPr>
                <a:t>mo</a:t>
              </a:r>
              <a:endParaRPr lang="en-GB" sz="1000" dirty="0">
                <a:latin typeface="Calibri" panose="020F0502020204030204" pitchFamily="34" charset="0"/>
                <a:ea typeface="Aileron" charset="0"/>
                <a:cs typeface="Calibri" panose="020F0502020204030204" pitchFamily="34" charset="0"/>
              </a:endParaRPr>
            </a:p>
          </p:txBody>
        </p:sp>
        <p:sp>
          <p:nvSpPr>
            <p:cNvPr id="109" name="TextBox 108">
              <a:extLst>
                <a:ext uri="{FF2B5EF4-FFF2-40B4-BE49-F238E27FC236}">
                  <a16:creationId xmlns:a16="http://schemas.microsoft.com/office/drawing/2014/main" id="{C2D36C9B-9015-8148-ACBB-E005BD9545E7}"/>
                </a:ext>
              </a:extLst>
            </p:cNvPr>
            <p:cNvSpPr txBox="1"/>
            <p:nvPr/>
          </p:nvSpPr>
          <p:spPr>
            <a:xfrm>
              <a:off x="4774198" y="3434188"/>
              <a:ext cx="444032" cy="138499"/>
            </a:xfrm>
            <a:prstGeom prst="rect">
              <a:avLst/>
            </a:prstGeom>
            <a:noFill/>
          </p:spPr>
          <p:txBody>
            <a:bodyPr wrap="none" lIns="0" tIns="0" rIns="0" bIns="0" rtlCol="0">
              <a:spAutoFit/>
            </a:bodyPr>
            <a:lstStyle/>
            <a:p>
              <a:pPr algn="ctr">
                <a:lnSpc>
                  <a:spcPct val="90000"/>
                </a:lnSpc>
              </a:pPr>
              <a:r>
                <a:rPr lang="en-GB" sz="1000" dirty="0" err="1">
                  <a:solidFill>
                    <a:schemeClr val="accent1"/>
                  </a:solidFill>
                  <a:latin typeface="Calibri" panose="020F0502020204030204" pitchFamily="34" charset="0"/>
                  <a:ea typeface="Aileron" charset="0"/>
                  <a:cs typeface="Calibri" panose="020F0502020204030204" pitchFamily="34" charset="0"/>
                </a:rPr>
                <a:t>Olaparib</a:t>
              </a:r>
              <a:endParaRPr lang="en-GB" sz="1000" dirty="0">
                <a:solidFill>
                  <a:schemeClr val="accent1"/>
                </a:solidFill>
                <a:latin typeface="Calibri" panose="020F0502020204030204" pitchFamily="34" charset="0"/>
                <a:ea typeface="Aileron" charset="0"/>
                <a:cs typeface="Calibri" panose="020F0502020204030204" pitchFamily="34" charset="0"/>
              </a:endParaRPr>
            </a:p>
          </p:txBody>
        </p:sp>
        <p:sp>
          <p:nvSpPr>
            <p:cNvPr id="110" name="TextBox 109">
              <a:extLst>
                <a:ext uri="{FF2B5EF4-FFF2-40B4-BE49-F238E27FC236}">
                  <a16:creationId xmlns:a16="http://schemas.microsoft.com/office/drawing/2014/main" id="{02AEF9BC-287A-F944-AEFB-BA9BB644C689}"/>
                </a:ext>
              </a:extLst>
            </p:cNvPr>
            <p:cNvSpPr txBox="1"/>
            <p:nvPr/>
          </p:nvSpPr>
          <p:spPr>
            <a:xfrm>
              <a:off x="4084674" y="3246863"/>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1"/>
                  </a:solidFill>
                  <a:latin typeface="Calibri" panose="020F0502020204030204" pitchFamily="34" charset="0"/>
                  <a:ea typeface="Aileron" charset="0"/>
                  <a:cs typeface="Calibri" panose="020F0502020204030204" pitchFamily="34" charset="0"/>
                </a:rPr>
                <a:t>0.28</a:t>
              </a:r>
            </a:p>
          </p:txBody>
        </p:sp>
        <p:sp>
          <p:nvSpPr>
            <p:cNvPr id="111" name="TextBox 110">
              <a:extLst>
                <a:ext uri="{FF2B5EF4-FFF2-40B4-BE49-F238E27FC236}">
                  <a16:creationId xmlns:a16="http://schemas.microsoft.com/office/drawing/2014/main" id="{4FF52A16-20FB-8443-9852-4F9F7C154385}"/>
                </a:ext>
              </a:extLst>
            </p:cNvPr>
            <p:cNvSpPr txBox="1"/>
            <p:nvPr/>
          </p:nvSpPr>
          <p:spPr>
            <a:xfrm>
              <a:off x="4319652" y="3748513"/>
              <a:ext cx="387927" cy="138499"/>
            </a:xfrm>
            <a:prstGeom prst="rect">
              <a:avLst/>
            </a:prstGeom>
            <a:noFill/>
          </p:spPr>
          <p:txBody>
            <a:bodyPr wrap="none" lIns="0" tIns="0" rIns="0" bIns="0" rtlCol="0">
              <a:spAutoFit/>
            </a:bodyPr>
            <a:lstStyle/>
            <a:p>
              <a:pPr algn="ctr">
                <a:lnSpc>
                  <a:spcPct val="90000"/>
                </a:lnSpc>
              </a:pPr>
              <a:r>
                <a:rPr lang="en-GB" sz="1000" dirty="0">
                  <a:solidFill>
                    <a:schemeClr val="accent6"/>
                  </a:solidFill>
                  <a:latin typeface="Calibri" panose="020F0502020204030204" pitchFamily="34" charset="0"/>
                  <a:ea typeface="Aileron" charset="0"/>
                  <a:cs typeface="Calibri" panose="020F0502020204030204" pitchFamily="34" charset="0"/>
                </a:rPr>
                <a:t>Control</a:t>
              </a:r>
            </a:p>
          </p:txBody>
        </p:sp>
        <p:sp>
          <p:nvSpPr>
            <p:cNvPr id="112" name="TextBox 111">
              <a:extLst>
                <a:ext uri="{FF2B5EF4-FFF2-40B4-BE49-F238E27FC236}">
                  <a16:creationId xmlns:a16="http://schemas.microsoft.com/office/drawing/2014/main" id="{29B37D1D-FD37-064B-8244-297730DCEFAD}"/>
                </a:ext>
              </a:extLst>
            </p:cNvPr>
            <p:cNvSpPr txBox="1"/>
            <p:nvPr/>
          </p:nvSpPr>
          <p:spPr>
            <a:xfrm>
              <a:off x="3819302" y="3886848"/>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6"/>
                  </a:solidFill>
                  <a:latin typeface="Calibri" panose="020F0502020204030204" pitchFamily="34" charset="0"/>
                  <a:ea typeface="Aileron" charset="0"/>
                  <a:cs typeface="Calibri" panose="020F0502020204030204" pitchFamily="34" charset="0"/>
                </a:rPr>
                <a:t>0.09</a:t>
              </a:r>
            </a:p>
          </p:txBody>
        </p:sp>
        <p:sp>
          <p:nvSpPr>
            <p:cNvPr id="113" name="TextBox 112">
              <a:extLst>
                <a:ext uri="{FF2B5EF4-FFF2-40B4-BE49-F238E27FC236}">
                  <a16:creationId xmlns:a16="http://schemas.microsoft.com/office/drawing/2014/main" id="{3AE5AC90-7CDA-9346-A1F8-7419FFD1E6B5}"/>
                </a:ext>
              </a:extLst>
            </p:cNvPr>
            <p:cNvSpPr txBox="1"/>
            <p:nvPr/>
          </p:nvSpPr>
          <p:spPr>
            <a:xfrm>
              <a:off x="2428038" y="3620596"/>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6"/>
                  </a:solidFill>
                  <a:latin typeface="Calibri" panose="020F0502020204030204" pitchFamily="34" charset="0"/>
                  <a:ea typeface="Aileron" charset="0"/>
                  <a:cs typeface="Calibri" panose="020F0502020204030204" pitchFamily="34" charset="0"/>
                </a:rPr>
                <a:t>0.23</a:t>
              </a:r>
            </a:p>
          </p:txBody>
        </p:sp>
        <p:sp>
          <p:nvSpPr>
            <p:cNvPr id="114" name="TextBox 113">
              <a:extLst>
                <a:ext uri="{FF2B5EF4-FFF2-40B4-BE49-F238E27FC236}">
                  <a16:creationId xmlns:a16="http://schemas.microsoft.com/office/drawing/2014/main" id="{92CDB8FD-88B4-DC4E-B514-B9A1AEDB3D4F}"/>
                </a:ext>
              </a:extLst>
            </p:cNvPr>
            <p:cNvSpPr txBox="1"/>
            <p:nvPr/>
          </p:nvSpPr>
          <p:spPr>
            <a:xfrm>
              <a:off x="2725671" y="2596895"/>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1"/>
                  </a:solidFill>
                  <a:latin typeface="Calibri" panose="020F0502020204030204" pitchFamily="34" charset="0"/>
                  <a:ea typeface="Aileron" charset="0"/>
                  <a:cs typeface="Calibri" panose="020F0502020204030204" pitchFamily="34" charset="0"/>
                </a:rPr>
                <a:t>0.60</a:t>
              </a:r>
            </a:p>
          </p:txBody>
        </p:sp>
        <p:sp>
          <p:nvSpPr>
            <p:cNvPr id="115" name="TextBox 114">
              <a:extLst>
                <a:ext uri="{FF2B5EF4-FFF2-40B4-BE49-F238E27FC236}">
                  <a16:creationId xmlns:a16="http://schemas.microsoft.com/office/drawing/2014/main" id="{8D60A3FB-F4EA-6B4E-A5F0-4F8FF70CE577}"/>
                </a:ext>
              </a:extLst>
            </p:cNvPr>
            <p:cNvSpPr txBox="1"/>
            <p:nvPr/>
          </p:nvSpPr>
          <p:spPr>
            <a:xfrm>
              <a:off x="2484252" y="2208638"/>
              <a:ext cx="439223"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Value at</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6 </a:t>
              </a:r>
              <a:r>
                <a:rPr lang="en-GB" sz="1000" dirty="0" err="1">
                  <a:latin typeface="Calibri" panose="020F0502020204030204" pitchFamily="34" charset="0"/>
                  <a:ea typeface="Aileron" charset="0"/>
                  <a:cs typeface="Calibri" panose="020F0502020204030204" pitchFamily="34" charset="0"/>
                </a:rPr>
                <a:t>mo</a:t>
              </a:r>
              <a:endParaRPr lang="en-GB" sz="1000" dirty="0">
                <a:latin typeface="Calibri" panose="020F0502020204030204" pitchFamily="34" charset="0"/>
                <a:ea typeface="Aileron" charset="0"/>
                <a:cs typeface="Calibri" panose="020F0502020204030204" pitchFamily="34" charset="0"/>
              </a:endParaRPr>
            </a:p>
          </p:txBody>
        </p:sp>
        <p:cxnSp>
          <p:nvCxnSpPr>
            <p:cNvPr id="119" name="Straight Connector 118">
              <a:extLst>
                <a:ext uri="{FF2B5EF4-FFF2-40B4-BE49-F238E27FC236}">
                  <a16:creationId xmlns:a16="http://schemas.microsoft.com/office/drawing/2014/main" id="{2E376D5A-4A09-EB44-AA3F-0404AF872F13}"/>
                </a:ext>
              </a:extLst>
            </p:cNvPr>
            <p:cNvCxnSpPr>
              <a:cxnSpLocks/>
            </p:cNvCxnSpPr>
            <p:nvPr/>
          </p:nvCxnSpPr>
          <p:spPr>
            <a:xfrm>
              <a:off x="2684097" y="2489468"/>
              <a:ext cx="0" cy="1577975"/>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BD084F16-169C-994E-87FA-8BF91C75EFF3}"/>
                </a:ext>
              </a:extLst>
            </p:cNvPr>
            <p:cNvCxnSpPr>
              <a:cxnSpLocks/>
            </p:cNvCxnSpPr>
            <p:nvPr/>
          </p:nvCxnSpPr>
          <p:spPr>
            <a:xfrm>
              <a:off x="4042997" y="3276868"/>
              <a:ext cx="0" cy="790575"/>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B75884A-A8D3-D84A-A7F1-FCD3273712DB}"/>
                </a:ext>
              </a:extLst>
            </p:cNvPr>
            <p:cNvCxnSpPr>
              <a:cxnSpLocks/>
            </p:cNvCxnSpPr>
            <p:nvPr/>
          </p:nvCxnSpPr>
          <p:spPr>
            <a:xfrm flipH="1">
              <a:off x="1332386" y="2977641"/>
              <a:ext cx="4771186"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116" name="Picture 115">
              <a:extLst>
                <a:ext uri="{FF2B5EF4-FFF2-40B4-BE49-F238E27FC236}">
                  <a16:creationId xmlns:a16="http://schemas.microsoft.com/office/drawing/2014/main" id="{EB6016ED-32A5-3E48-8E72-2B358BBD35F2}"/>
                </a:ext>
              </a:extLst>
            </p:cNvPr>
            <p:cNvPicPr>
              <a:picLocks noChangeAspect="1"/>
            </p:cNvPicPr>
            <p:nvPr/>
          </p:nvPicPr>
          <p:blipFill>
            <a:blip r:embed="rId2"/>
            <a:stretch>
              <a:fillRect/>
            </a:stretch>
          </p:blipFill>
          <p:spPr>
            <a:xfrm>
              <a:off x="1284135" y="1854419"/>
              <a:ext cx="4290632" cy="2130473"/>
            </a:xfrm>
            <a:prstGeom prst="rect">
              <a:avLst/>
            </a:prstGeom>
          </p:spPr>
        </p:pic>
      </p:grpSp>
      <p:graphicFrame>
        <p:nvGraphicFramePr>
          <p:cNvPr id="117" name="Table 116">
            <a:extLst>
              <a:ext uri="{FF2B5EF4-FFF2-40B4-BE49-F238E27FC236}">
                <a16:creationId xmlns:a16="http://schemas.microsoft.com/office/drawing/2014/main" id="{202239FD-EBEA-4AD9-AD70-F2FB7399AC67}"/>
              </a:ext>
            </a:extLst>
          </p:cNvPr>
          <p:cNvGraphicFramePr>
            <a:graphicFrameLocks noGrp="1"/>
          </p:cNvGraphicFramePr>
          <p:nvPr>
            <p:extLst>
              <p:ext uri="{D42A27DB-BD31-4B8C-83A1-F6EECF244321}">
                <p14:modId xmlns:p14="http://schemas.microsoft.com/office/powerpoint/2010/main" val="24086921"/>
              </p:ext>
            </p:extLst>
          </p:nvPr>
        </p:nvGraphicFramePr>
        <p:xfrm>
          <a:off x="6780265" y="4780624"/>
          <a:ext cx="4866935" cy="1220126"/>
        </p:xfrm>
        <a:graphic>
          <a:graphicData uri="http://schemas.openxmlformats.org/drawingml/2006/table">
            <a:tbl>
              <a:tblPr firstRow="1" bandRow="1">
                <a:tableStyleId>{5C22544A-7EE6-4342-B048-85BDC9FD1C3A}</a:tableStyleId>
              </a:tblPr>
              <a:tblGrid>
                <a:gridCol w="1760176">
                  <a:extLst>
                    <a:ext uri="{9D8B030D-6E8A-4147-A177-3AD203B41FA5}">
                      <a16:colId xmlns:a16="http://schemas.microsoft.com/office/drawing/2014/main" val="20000"/>
                    </a:ext>
                  </a:extLst>
                </a:gridCol>
                <a:gridCol w="1138937">
                  <a:extLst>
                    <a:ext uri="{9D8B030D-6E8A-4147-A177-3AD203B41FA5}">
                      <a16:colId xmlns:a16="http://schemas.microsoft.com/office/drawing/2014/main" val="1425056306"/>
                    </a:ext>
                  </a:extLst>
                </a:gridCol>
                <a:gridCol w="1967822">
                  <a:extLst>
                    <a:ext uri="{9D8B030D-6E8A-4147-A177-3AD203B41FA5}">
                      <a16:colId xmlns:a16="http://schemas.microsoft.com/office/drawing/2014/main" val="3135752550"/>
                    </a:ext>
                  </a:extLst>
                </a:gridCol>
              </a:tblGrid>
              <a:tr h="0">
                <a:tc>
                  <a:txBody>
                    <a:bodyPr/>
                    <a:lstStyle/>
                    <a:p>
                      <a:pPr algn="ctr"/>
                      <a:endParaRPr lang="en-US" sz="1200">
                        <a:latin typeface="+mn-lt"/>
                        <a:cs typeface="Calibri" panose="020F0502020204030204" pitchFamily="34" charset="0"/>
                      </a:endParaRPr>
                    </a:p>
                  </a:txBody>
                  <a:tcPr anchor="ctr"/>
                </a:tc>
                <a:tc>
                  <a:txBody>
                    <a:bodyPr/>
                    <a:lstStyle/>
                    <a:p>
                      <a:pPr algn="ctr"/>
                      <a:r>
                        <a:rPr lang="en-US" sz="1200" dirty="0" err="1">
                          <a:latin typeface="+mn-lt"/>
                          <a:cs typeface="Calibri" panose="020F0502020204030204" pitchFamily="34" charset="0"/>
                        </a:rPr>
                        <a:t>Olaparib</a:t>
                      </a:r>
                      <a:endParaRPr lang="en-US" sz="1200" dirty="0">
                        <a:latin typeface="+mn-lt"/>
                        <a:cs typeface="Calibri" panose="020F0502020204030204" pitchFamily="34" charset="0"/>
                      </a:endParaRPr>
                    </a:p>
                    <a:p>
                      <a:pPr algn="ctr"/>
                      <a:r>
                        <a:rPr lang="en-US" sz="1200" dirty="0">
                          <a:latin typeface="+mn-lt"/>
                          <a:cs typeface="Calibri" panose="020F0502020204030204" pitchFamily="34" charset="0"/>
                        </a:rPr>
                        <a:t>(n=256)</a:t>
                      </a:r>
                    </a:p>
                  </a:txBody>
                  <a:tcPr anchor="ctr"/>
                </a:tc>
                <a:tc>
                  <a:txBody>
                    <a:bodyPr/>
                    <a:lstStyle/>
                    <a:p>
                      <a:pPr algn="ctr"/>
                      <a:r>
                        <a:rPr lang="en-US" sz="1200" dirty="0">
                          <a:latin typeface="+mn-lt"/>
                          <a:cs typeface="Calibri" panose="020F0502020204030204" pitchFamily="34" charset="0"/>
                        </a:rPr>
                        <a:t>Physician’s choice</a:t>
                      </a:r>
                    </a:p>
                    <a:p>
                      <a:pPr algn="ctr"/>
                      <a:r>
                        <a:rPr lang="en-US" sz="1200" dirty="0">
                          <a:latin typeface="+mn-lt"/>
                          <a:cs typeface="Calibri" panose="020F0502020204030204" pitchFamily="34" charset="0"/>
                        </a:rPr>
                        <a:t>(n=131)</a:t>
                      </a:r>
                    </a:p>
                  </a:txBody>
                  <a:tcPr anchor="ctr"/>
                </a:tc>
                <a:extLst>
                  <a:ext uri="{0D108BD9-81ED-4DB2-BD59-A6C34878D82A}">
                    <a16:rowId xmlns:a16="http://schemas.microsoft.com/office/drawing/2014/main" val="10000"/>
                  </a:ext>
                </a:extLst>
              </a:tr>
              <a:tr h="305726">
                <a:tc>
                  <a:txBody>
                    <a:bodyPr/>
                    <a:lstStyle/>
                    <a:p>
                      <a:pPr algn="ctr"/>
                      <a:r>
                        <a:rPr lang="en-US" sz="1200" b="1" dirty="0">
                          <a:latin typeface="+mn-lt"/>
                          <a:cs typeface="Calibri" panose="020F0502020204030204" pitchFamily="34" charset="0"/>
                        </a:rPr>
                        <a:t>Median </a:t>
                      </a:r>
                      <a:r>
                        <a:rPr lang="en-US" sz="1200" b="1" dirty="0" err="1">
                          <a:latin typeface="+mn-lt"/>
                          <a:cs typeface="Calibri" panose="020F0502020204030204" pitchFamily="34" charset="0"/>
                        </a:rPr>
                        <a:t>rPFS</a:t>
                      </a:r>
                      <a:r>
                        <a:rPr lang="en-US" sz="1200" b="1" dirty="0">
                          <a:latin typeface="+mn-lt"/>
                          <a:cs typeface="Calibri" panose="020F0502020204030204" pitchFamily="34" charset="0"/>
                        </a:rPr>
                        <a:t>, months</a:t>
                      </a:r>
                    </a:p>
                  </a:txBody>
                  <a:tcPr anchor="ctr"/>
                </a:tc>
                <a:tc>
                  <a:txBody>
                    <a:bodyPr/>
                    <a:lstStyle/>
                    <a:p>
                      <a:pPr marL="0" algn="ctr" defTabSz="457200" rtl="0" eaLnBrk="1" latinLnBrk="0" hangingPunct="1"/>
                      <a:r>
                        <a:rPr lang="en-GB" sz="1200" b="0" kern="1200" dirty="0">
                          <a:solidFill>
                            <a:schemeClr val="dk1"/>
                          </a:solidFill>
                          <a:latin typeface="+mn-lt"/>
                          <a:ea typeface="+mn-ea"/>
                          <a:cs typeface="Calibri" panose="020F0502020204030204" pitchFamily="34" charset="0"/>
                        </a:rPr>
                        <a:t>5.8</a:t>
                      </a:r>
                    </a:p>
                  </a:txBody>
                  <a:tcPr anchor="ctr"/>
                </a:tc>
                <a:tc>
                  <a:txBody>
                    <a:bodyPr/>
                    <a:lstStyle/>
                    <a:p>
                      <a:pPr marL="0" algn="ctr" defTabSz="457200" rtl="0" eaLnBrk="1" latinLnBrk="0" hangingPunct="1"/>
                      <a:r>
                        <a:rPr lang="en-GB" sz="1200" b="0" kern="1200" dirty="0">
                          <a:solidFill>
                            <a:schemeClr val="dk1"/>
                          </a:solidFill>
                          <a:latin typeface="+mn-lt"/>
                          <a:ea typeface="+mn-ea"/>
                          <a:cs typeface="Calibri" panose="020F0502020204030204" pitchFamily="34" charset="0"/>
                        </a:rPr>
                        <a:t>3.5</a:t>
                      </a:r>
                    </a:p>
                  </a:txBody>
                  <a:tcPr anchor="ctr"/>
                </a:tc>
                <a:extLst>
                  <a:ext uri="{0D108BD9-81ED-4DB2-BD59-A6C34878D82A}">
                    <a16:rowId xmlns:a16="http://schemas.microsoft.com/office/drawing/2014/main" val="22658681"/>
                  </a:ext>
                </a:extLst>
              </a:tr>
              <a:tr h="246123">
                <a:tc>
                  <a:txBody>
                    <a:bodyPr/>
                    <a:lstStyle/>
                    <a:p>
                      <a:pPr algn="ctr"/>
                      <a:r>
                        <a:rPr lang="en-US" sz="1200" b="1">
                          <a:latin typeface="+mn-lt"/>
                          <a:cs typeface="Calibri" panose="020F0502020204030204" pitchFamily="34" charset="0"/>
                        </a:rPr>
                        <a:t>Hazard ratio</a:t>
                      </a:r>
                    </a:p>
                    <a:p>
                      <a:pPr algn="ctr"/>
                      <a:r>
                        <a:rPr lang="en-US" sz="1200" b="1">
                          <a:latin typeface="+mn-lt"/>
                          <a:cs typeface="Calibri" panose="020F0502020204030204" pitchFamily="34" charset="0"/>
                        </a:rPr>
                        <a:t>(95% CI)</a:t>
                      </a: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mn-lt"/>
                          <a:ea typeface="+mn-ea"/>
                          <a:cs typeface="Calibri" panose="020F0502020204030204" pitchFamily="34" charset="0"/>
                        </a:rPr>
                        <a:t>0.49 (0.38–0.63)</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mn-lt"/>
                          <a:ea typeface="+mn-ea"/>
                          <a:cs typeface="Calibri" panose="020F0502020204030204" pitchFamily="34" charset="0"/>
                        </a:rPr>
                        <a:t>P &lt; 0.001</a:t>
                      </a:r>
                    </a:p>
                  </a:txBody>
                  <a:tcPr anchor="ctr"/>
                </a:tc>
                <a:tc hMerge="1">
                  <a:txBody>
                    <a:bodyPr/>
                    <a:lstStyle/>
                    <a:p>
                      <a:pPr algn="ctr"/>
                      <a:endParaRPr lang="en-US" sz="1000" b="0" dirty="0">
                        <a:latin typeface="PT Sans Narrow"/>
                        <a:cs typeface="PT Sans Narrow"/>
                      </a:endParaRPr>
                    </a:p>
                  </a:txBody>
                  <a:tcPr anchor="ctr"/>
                </a:tc>
                <a:extLst>
                  <a:ext uri="{0D108BD9-81ED-4DB2-BD59-A6C34878D82A}">
                    <a16:rowId xmlns:a16="http://schemas.microsoft.com/office/drawing/2014/main" val="10004"/>
                  </a:ext>
                </a:extLst>
              </a:tr>
            </a:tbl>
          </a:graphicData>
        </a:graphic>
      </p:graphicFrame>
      <p:sp>
        <p:nvSpPr>
          <p:cNvPr id="118" name="Text Placeholder 2">
            <a:extLst>
              <a:ext uri="{FF2B5EF4-FFF2-40B4-BE49-F238E27FC236}">
                <a16:creationId xmlns:a16="http://schemas.microsoft.com/office/drawing/2014/main" id="{248E49AC-0944-4DA9-99B5-68B6CE9F6723}"/>
              </a:ext>
            </a:extLst>
          </p:cNvPr>
          <p:cNvSpPr txBox="1">
            <a:spLocks/>
          </p:cNvSpPr>
          <p:nvPr/>
        </p:nvSpPr>
        <p:spPr>
          <a:xfrm>
            <a:off x="6723869" y="1030160"/>
            <a:ext cx="5326251"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GB" cap="none" dirty="0" err="1"/>
              <a:t>r</a:t>
            </a:r>
            <a:r>
              <a:rPr lang="en-GB" dirty="0" err="1"/>
              <a:t>pfs</a:t>
            </a:r>
            <a:r>
              <a:rPr lang="en-GB" dirty="0"/>
              <a:t> by </a:t>
            </a:r>
            <a:r>
              <a:rPr lang="en-GB" dirty="0" err="1"/>
              <a:t>bicr</a:t>
            </a:r>
            <a:r>
              <a:rPr lang="en-GB" dirty="0"/>
              <a:t> in overall population </a:t>
            </a:r>
            <a:br>
              <a:rPr lang="en-GB" dirty="0"/>
            </a:br>
            <a:r>
              <a:rPr lang="en-GB" dirty="0"/>
              <a:t>(cohorts A+B)</a:t>
            </a:r>
          </a:p>
        </p:txBody>
      </p:sp>
      <p:grpSp>
        <p:nvGrpSpPr>
          <p:cNvPr id="5" name="Group 4">
            <a:extLst>
              <a:ext uri="{FF2B5EF4-FFF2-40B4-BE49-F238E27FC236}">
                <a16:creationId xmlns:a16="http://schemas.microsoft.com/office/drawing/2014/main" id="{36B20016-2775-4D2B-9257-C159CF53A43C}"/>
              </a:ext>
            </a:extLst>
          </p:cNvPr>
          <p:cNvGrpSpPr/>
          <p:nvPr/>
        </p:nvGrpSpPr>
        <p:grpSpPr>
          <a:xfrm>
            <a:off x="6780265" y="4367785"/>
            <a:ext cx="4836417" cy="373949"/>
            <a:chOff x="6780265" y="3941525"/>
            <a:chExt cx="4836417" cy="373949"/>
          </a:xfrm>
        </p:grpSpPr>
        <p:sp>
          <p:nvSpPr>
            <p:cNvPr id="120" name="TextBox 119">
              <a:extLst>
                <a:ext uri="{FF2B5EF4-FFF2-40B4-BE49-F238E27FC236}">
                  <a16:creationId xmlns:a16="http://schemas.microsoft.com/office/drawing/2014/main" id="{2060277A-7C49-4E54-9D04-9D54B568DD3A}"/>
                </a:ext>
              </a:extLst>
            </p:cNvPr>
            <p:cNvSpPr txBox="1"/>
            <p:nvPr/>
          </p:nvSpPr>
          <p:spPr>
            <a:xfrm>
              <a:off x="6780265" y="3941525"/>
              <a:ext cx="490519" cy="373949"/>
            </a:xfrm>
            <a:prstGeom prst="rect">
              <a:avLst/>
            </a:prstGeom>
            <a:noFill/>
          </p:spPr>
          <p:txBody>
            <a:bodyPr wrap="none" lIns="0" tIns="0" rIns="0" bIns="0" rtlCol="0">
              <a:spAutoFit/>
            </a:bodyPr>
            <a:lstStyle/>
            <a:p>
              <a:pPr algn="r">
                <a:lnSpc>
                  <a:spcPct val="90000"/>
                </a:lnSpc>
              </a:pPr>
              <a:r>
                <a:rPr lang="en-GB" sz="900" b="1" dirty="0">
                  <a:latin typeface="Calibri" panose="020F0502020204030204" pitchFamily="34" charset="0"/>
                  <a:ea typeface="Aileron" charset="0"/>
                  <a:cs typeface="Calibri" panose="020F0502020204030204" pitchFamily="34" charset="0"/>
                </a:rPr>
                <a:t>No. at risk</a:t>
              </a:r>
            </a:p>
            <a:p>
              <a:pPr algn="r">
                <a:lnSpc>
                  <a:spcPct val="90000"/>
                </a:lnSpc>
              </a:pPr>
              <a:r>
                <a:rPr lang="en-GB" sz="900" b="1" dirty="0" err="1">
                  <a:latin typeface="Calibri" panose="020F0502020204030204" pitchFamily="34" charset="0"/>
                  <a:ea typeface="Aileron" charset="0"/>
                  <a:cs typeface="Calibri" panose="020F0502020204030204" pitchFamily="34" charset="0"/>
                </a:rPr>
                <a:t>Olaparib</a:t>
              </a:r>
              <a:br>
                <a:rPr lang="en-GB" sz="900" b="1" dirty="0">
                  <a:latin typeface="Calibri" panose="020F0502020204030204" pitchFamily="34" charset="0"/>
                  <a:ea typeface="Aileron" charset="0"/>
                  <a:cs typeface="Calibri" panose="020F0502020204030204" pitchFamily="34" charset="0"/>
                </a:rPr>
              </a:br>
              <a:r>
                <a:rPr lang="en-GB" sz="900" b="1" dirty="0">
                  <a:latin typeface="Calibri" panose="020F0502020204030204" pitchFamily="34" charset="0"/>
                  <a:ea typeface="Aileron" charset="0"/>
                  <a:cs typeface="Calibri" panose="020F0502020204030204" pitchFamily="34" charset="0"/>
                </a:rPr>
                <a:t>Control</a:t>
              </a:r>
            </a:p>
          </p:txBody>
        </p:sp>
        <p:sp>
          <p:nvSpPr>
            <p:cNvPr id="149" name="TextBox 148">
              <a:extLst>
                <a:ext uri="{FF2B5EF4-FFF2-40B4-BE49-F238E27FC236}">
                  <a16:creationId xmlns:a16="http://schemas.microsoft.com/office/drawing/2014/main" id="{2C137A98-2B14-45FD-94C6-F930BD083D0B}"/>
                </a:ext>
              </a:extLst>
            </p:cNvPr>
            <p:cNvSpPr txBox="1"/>
            <p:nvPr/>
          </p:nvSpPr>
          <p:spPr>
            <a:xfrm>
              <a:off x="7374245" y="4066175"/>
              <a:ext cx="173124"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256</a:t>
              </a:r>
            </a:p>
            <a:p>
              <a:pPr algn="r">
                <a:lnSpc>
                  <a:spcPct val="90000"/>
                </a:lnSpc>
              </a:pPr>
              <a:r>
                <a:rPr lang="en-GB" sz="900" dirty="0">
                  <a:latin typeface="Calibri" panose="020F0502020204030204" pitchFamily="34" charset="0"/>
                  <a:ea typeface="Aileron" charset="0"/>
                  <a:cs typeface="Calibri" panose="020F0502020204030204" pitchFamily="34" charset="0"/>
                </a:rPr>
                <a:t>131</a:t>
              </a:r>
            </a:p>
          </p:txBody>
        </p:sp>
        <p:sp>
          <p:nvSpPr>
            <p:cNvPr id="193" name="TextBox 192">
              <a:extLst>
                <a:ext uri="{FF2B5EF4-FFF2-40B4-BE49-F238E27FC236}">
                  <a16:creationId xmlns:a16="http://schemas.microsoft.com/office/drawing/2014/main" id="{F3D2FF00-2180-4201-B4FE-8DD797D17C72}"/>
                </a:ext>
              </a:extLst>
            </p:cNvPr>
            <p:cNvSpPr txBox="1"/>
            <p:nvPr/>
          </p:nvSpPr>
          <p:spPr>
            <a:xfrm>
              <a:off x="7573791" y="4066175"/>
              <a:ext cx="173124"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239</a:t>
              </a:r>
            </a:p>
            <a:p>
              <a:pPr algn="r">
                <a:lnSpc>
                  <a:spcPct val="90000"/>
                </a:lnSpc>
              </a:pPr>
              <a:r>
                <a:rPr lang="en-GB" sz="900" dirty="0">
                  <a:latin typeface="Calibri" panose="020F0502020204030204" pitchFamily="34" charset="0"/>
                  <a:ea typeface="Aileron" charset="0"/>
                  <a:cs typeface="Calibri" panose="020F0502020204030204" pitchFamily="34" charset="0"/>
                </a:rPr>
                <a:t>123</a:t>
              </a:r>
            </a:p>
          </p:txBody>
        </p:sp>
        <p:sp>
          <p:nvSpPr>
            <p:cNvPr id="194" name="TextBox 193">
              <a:extLst>
                <a:ext uri="{FF2B5EF4-FFF2-40B4-BE49-F238E27FC236}">
                  <a16:creationId xmlns:a16="http://schemas.microsoft.com/office/drawing/2014/main" id="{C676ACBD-A92E-436A-8859-66DD36E0688A}"/>
                </a:ext>
              </a:extLst>
            </p:cNvPr>
            <p:cNvSpPr txBox="1"/>
            <p:nvPr/>
          </p:nvSpPr>
          <p:spPr>
            <a:xfrm>
              <a:off x="10355370" y="4066175"/>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11</a:t>
              </a:r>
            </a:p>
            <a:p>
              <a:pPr algn="r">
                <a:lnSpc>
                  <a:spcPct val="90000"/>
                </a:lnSpc>
              </a:pPr>
              <a:r>
                <a:rPr lang="en-GB" sz="900" dirty="0">
                  <a:latin typeface="Calibri" panose="020F0502020204030204" pitchFamily="34" charset="0"/>
                  <a:ea typeface="Aileron" charset="0"/>
                  <a:cs typeface="Calibri" panose="020F0502020204030204" pitchFamily="34" charset="0"/>
                </a:rPr>
                <a:t>2</a:t>
              </a:r>
            </a:p>
          </p:txBody>
        </p:sp>
        <p:sp>
          <p:nvSpPr>
            <p:cNvPr id="195" name="TextBox 194">
              <a:extLst>
                <a:ext uri="{FF2B5EF4-FFF2-40B4-BE49-F238E27FC236}">
                  <a16:creationId xmlns:a16="http://schemas.microsoft.com/office/drawing/2014/main" id="{BEBC39CD-272D-4922-98D0-265F5B108685}"/>
                </a:ext>
              </a:extLst>
            </p:cNvPr>
            <p:cNvSpPr txBox="1"/>
            <p:nvPr/>
          </p:nvSpPr>
          <p:spPr>
            <a:xfrm>
              <a:off x="10171220" y="4066175"/>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21</a:t>
              </a:r>
            </a:p>
            <a:p>
              <a:pPr algn="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196" name="TextBox 195">
              <a:extLst>
                <a:ext uri="{FF2B5EF4-FFF2-40B4-BE49-F238E27FC236}">
                  <a16:creationId xmlns:a16="http://schemas.microsoft.com/office/drawing/2014/main" id="{109BE521-003A-4D13-9AEF-9A9055A16CDF}"/>
                </a:ext>
              </a:extLst>
            </p:cNvPr>
            <p:cNvSpPr txBox="1"/>
            <p:nvPr/>
          </p:nvSpPr>
          <p:spPr>
            <a:xfrm>
              <a:off x="9961670" y="4066175"/>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28</a:t>
              </a:r>
            </a:p>
            <a:p>
              <a:pPr algn="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197" name="TextBox 196">
              <a:extLst>
                <a:ext uri="{FF2B5EF4-FFF2-40B4-BE49-F238E27FC236}">
                  <a16:creationId xmlns:a16="http://schemas.microsoft.com/office/drawing/2014/main" id="{D05987D9-B288-461D-A448-55F92514FCE8}"/>
                </a:ext>
              </a:extLst>
            </p:cNvPr>
            <p:cNvSpPr txBox="1"/>
            <p:nvPr/>
          </p:nvSpPr>
          <p:spPr>
            <a:xfrm>
              <a:off x="9774345" y="4066175"/>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31</a:t>
              </a:r>
            </a:p>
            <a:p>
              <a:pPr algn="r">
                <a:lnSpc>
                  <a:spcPct val="90000"/>
                </a:lnSpc>
              </a:pPr>
              <a:r>
                <a:rPr lang="en-GB" sz="900" dirty="0">
                  <a:latin typeface="Calibri" panose="020F0502020204030204" pitchFamily="34" charset="0"/>
                  <a:ea typeface="Aileron" charset="0"/>
                  <a:cs typeface="Calibri" panose="020F0502020204030204" pitchFamily="34" charset="0"/>
                </a:rPr>
                <a:t>5</a:t>
              </a:r>
            </a:p>
          </p:txBody>
        </p:sp>
        <p:sp>
          <p:nvSpPr>
            <p:cNvPr id="198" name="TextBox 197">
              <a:extLst>
                <a:ext uri="{FF2B5EF4-FFF2-40B4-BE49-F238E27FC236}">
                  <a16:creationId xmlns:a16="http://schemas.microsoft.com/office/drawing/2014/main" id="{6845214B-B609-458E-9C4A-8F701B42218E}"/>
                </a:ext>
              </a:extLst>
            </p:cNvPr>
            <p:cNvSpPr txBox="1"/>
            <p:nvPr/>
          </p:nvSpPr>
          <p:spPr>
            <a:xfrm>
              <a:off x="9580670" y="4066175"/>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43</a:t>
              </a:r>
            </a:p>
            <a:p>
              <a:pPr algn="r">
                <a:lnSpc>
                  <a:spcPct val="90000"/>
                </a:lnSpc>
              </a:pPr>
              <a:r>
                <a:rPr lang="en-GB" sz="900" dirty="0">
                  <a:latin typeface="Calibri" panose="020F0502020204030204" pitchFamily="34" charset="0"/>
                  <a:ea typeface="Aileron" charset="0"/>
                  <a:cs typeface="Calibri" panose="020F0502020204030204" pitchFamily="34" charset="0"/>
                </a:rPr>
                <a:t>5</a:t>
              </a:r>
            </a:p>
          </p:txBody>
        </p:sp>
        <p:sp>
          <p:nvSpPr>
            <p:cNvPr id="199" name="TextBox 198">
              <a:extLst>
                <a:ext uri="{FF2B5EF4-FFF2-40B4-BE49-F238E27FC236}">
                  <a16:creationId xmlns:a16="http://schemas.microsoft.com/office/drawing/2014/main" id="{EDFA8F7E-9F1F-438A-B741-2B298A4C2899}"/>
                </a:ext>
              </a:extLst>
            </p:cNvPr>
            <p:cNvSpPr txBox="1"/>
            <p:nvPr/>
          </p:nvSpPr>
          <p:spPr>
            <a:xfrm>
              <a:off x="9386995" y="4066175"/>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48</a:t>
              </a:r>
            </a:p>
            <a:p>
              <a:pPr algn="r">
                <a:lnSpc>
                  <a:spcPct val="90000"/>
                </a:lnSpc>
              </a:pPr>
              <a:r>
                <a:rPr lang="en-GB" sz="900" dirty="0">
                  <a:latin typeface="Calibri" panose="020F0502020204030204" pitchFamily="34" charset="0"/>
                  <a:ea typeface="Aileron" charset="0"/>
                  <a:cs typeface="Calibri" panose="020F0502020204030204" pitchFamily="34" charset="0"/>
                </a:rPr>
                <a:t>5</a:t>
              </a:r>
            </a:p>
          </p:txBody>
        </p:sp>
        <p:sp>
          <p:nvSpPr>
            <p:cNvPr id="200" name="TextBox 199">
              <a:extLst>
                <a:ext uri="{FF2B5EF4-FFF2-40B4-BE49-F238E27FC236}">
                  <a16:creationId xmlns:a16="http://schemas.microsoft.com/office/drawing/2014/main" id="{91CE7512-3C35-4BA5-8140-8B492A9BD50A}"/>
                </a:ext>
              </a:extLst>
            </p:cNvPr>
            <p:cNvSpPr txBox="1"/>
            <p:nvPr/>
          </p:nvSpPr>
          <p:spPr>
            <a:xfrm>
              <a:off x="9186970" y="4066175"/>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63</a:t>
              </a:r>
            </a:p>
            <a:p>
              <a:pPr algn="r">
                <a:lnSpc>
                  <a:spcPct val="90000"/>
                </a:lnSpc>
              </a:pPr>
              <a:r>
                <a:rPr lang="en-GB" sz="900" dirty="0">
                  <a:latin typeface="Calibri" panose="020F0502020204030204" pitchFamily="34" charset="0"/>
                  <a:ea typeface="Aileron" charset="0"/>
                  <a:cs typeface="Calibri" panose="020F0502020204030204" pitchFamily="34" charset="0"/>
                </a:rPr>
                <a:t>8</a:t>
              </a:r>
            </a:p>
          </p:txBody>
        </p:sp>
        <p:sp>
          <p:nvSpPr>
            <p:cNvPr id="201" name="TextBox 200">
              <a:extLst>
                <a:ext uri="{FF2B5EF4-FFF2-40B4-BE49-F238E27FC236}">
                  <a16:creationId xmlns:a16="http://schemas.microsoft.com/office/drawing/2014/main" id="{6DE4A193-8226-44AD-B679-E904ACFFF64F}"/>
                </a:ext>
              </a:extLst>
            </p:cNvPr>
            <p:cNvSpPr txBox="1"/>
            <p:nvPr/>
          </p:nvSpPr>
          <p:spPr>
            <a:xfrm>
              <a:off x="8971070" y="4066175"/>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67</a:t>
              </a:r>
            </a:p>
            <a:p>
              <a:pPr algn="r">
                <a:lnSpc>
                  <a:spcPct val="90000"/>
                </a:lnSpc>
              </a:pPr>
              <a:r>
                <a:rPr lang="en-GB" sz="900" dirty="0">
                  <a:latin typeface="Calibri" panose="020F0502020204030204" pitchFamily="34" charset="0"/>
                  <a:ea typeface="Aileron" charset="0"/>
                  <a:cs typeface="Calibri" panose="020F0502020204030204" pitchFamily="34" charset="0"/>
                </a:rPr>
                <a:t>9</a:t>
              </a:r>
            </a:p>
          </p:txBody>
        </p:sp>
        <p:sp>
          <p:nvSpPr>
            <p:cNvPr id="202" name="TextBox 201">
              <a:extLst>
                <a:ext uri="{FF2B5EF4-FFF2-40B4-BE49-F238E27FC236}">
                  <a16:creationId xmlns:a16="http://schemas.microsoft.com/office/drawing/2014/main" id="{119F2E48-5967-46CD-8FB4-7577AE7D7CAB}"/>
                </a:ext>
              </a:extLst>
            </p:cNvPr>
            <p:cNvSpPr txBox="1"/>
            <p:nvPr/>
          </p:nvSpPr>
          <p:spPr>
            <a:xfrm>
              <a:off x="8728104" y="4066175"/>
              <a:ext cx="205703"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100</a:t>
              </a:r>
            </a:p>
            <a:p>
              <a:pPr algn="r">
                <a:lnSpc>
                  <a:spcPct val="90000"/>
                </a:lnSpc>
              </a:pPr>
              <a:r>
                <a:rPr lang="en-GB" sz="900" dirty="0">
                  <a:latin typeface="Calibri" panose="020F0502020204030204" pitchFamily="34" charset="0"/>
                  <a:ea typeface="Aileron" charset="0"/>
                  <a:cs typeface="Calibri" panose="020F0502020204030204" pitchFamily="34" charset="0"/>
                </a:rPr>
                <a:t>19</a:t>
              </a:r>
            </a:p>
          </p:txBody>
        </p:sp>
        <p:sp>
          <p:nvSpPr>
            <p:cNvPr id="203" name="TextBox 202">
              <a:extLst>
                <a:ext uri="{FF2B5EF4-FFF2-40B4-BE49-F238E27FC236}">
                  <a16:creationId xmlns:a16="http://schemas.microsoft.com/office/drawing/2014/main" id="{AC57E2D6-6F24-43C7-844F-0B839A9D2298}"/>
                </a:ext>
              </a:extLst>
            </p:cNvPr>
            <p:cNvSpPr txBox="1"/>
            <p:nvPr/>
          </p:nvSpPr>
          <p:spPr>
            <a:xfrm>
              <a:off x="8537604" y="4066175"/>
              <a:ext cx="193201"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106</a:t>
              </a:r>
            </a:p>
            <a:p>
              <a:pPr algn="r">
                <a:lnSpc>
                  <a:spcPct val="90000"/>
                </a:lnSpc>
              </a:pPr>
              <a:r>
                <a:rPr lang="en-GB" sz="900" dirty="0">
                  <a:latin typeface="Calibri" panose="020F0502020204030204" pitchFamily="34" charset="0"/>
                  <a:ea typeface="Aileron" charset="0"/>
                  <a:cs typeface="Calibri" panose="020F0502020204030204" pitchFamily="34" charset="0"/>
                </a:rPr>
                <a:t>20</a:t>
              </a:r>
            </a:p>
          </p:txBody>
        </p:sp>
        <p:sp>
          <p:nvSpPr>
            <p:cNvPr id="204" name="TextBox 203">
              <a:extLst>
                <a:ext uri="{FF2B5EF4-FFF2-40B4-BE49-F238E27FC236}">
                  <a16:creationId xmlns:a16="http://schemas.microsoft.com/office/drawing/2014/main" id="{62A9019A-9634-46FD-B329-9F487D383BB9}"/>
                </a:ext>
              </a:extLst>
            </p:cNvPr>
            <p:cNvSpPr txBox="1"/>
            <p:nvPr/>
          </p:nvSpPr>
          <p:spPr>
            <a:xfrm>
              <a:off x="8350280" y="4066175"/>
              <a:ext cx="17388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143</a:t>
              </a:r>
            </a:p>
            <a:p>
              <a:pPr algn="r">
                <a:lnSpc>
                  <a:spcPct val="90000"/>
                </a:lnSpc>
              </a:pPr>
              <a:r>
                <a:rPr lang="en-GB" sz="900" dirty="0">
                  <a:latin typeface="Calibri" panose="020F0502020204030204" pitchFamily="34" charset="0"/>
                  <a:ea typeface="Aileron" charset="0"/>
                  <a:cs typeface="Calibri" panose="020F0502020204030204" pitchFamily="34" charset="0"/>
                </a:rPr>
                <a:t>35</a:t>
              </a:r>
            </a:p>
          </p:txBody>
        </p:sp>
        <p:sp>
          <p:nvSpPr>
            <p:cNvPr id="205" name="TextBox 204">
              <a:extLst>
                <a:ext uri="{FF2B5EF4-FFF2-40B4-BE49-F238E27FC236}">
                  <a16:creationId xmlns:a16="http://schemas.microsoft.com/office/drawing/2014/main" id="{60959C16-6154-4627-B506-54E8915CDE8D}"/>
                </a:ext>
              </a:extLst>
            </p:cNvPr>
            <p:cNvSpPr txBox="1"/>
            <p:nvPr/>
          </p:nvSpPr>
          <p:spPr>
            <a:xfrm>
              <a:off x="8147079" y="4066175"/>
              <a:ext cx="196111"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145</a:t>
              </a:r>
            </a:p>
            <a:p>
              <a:pPr algn="r">
                <a:lnSpc>
                  <a:spcPct val="90000"/>
                </a:lnSpc>
              </a:pPr>
              <a:r>
                <a:rPr lang="en-GB" sz="900" dirty="0">
                  <a:latin typeface="Calibri" panose="020F0502020204030204" pitchFamily="34" charset="0"/>
                  <a:ea typeface="Aileron" charset="0"/>
                  <a:cs typeface="Calibri" panose="020F0502020204030204" pitchFamily="34" charset="0"/>
                </a:rPr>
                <a:t>38</a:t>
              </a:r>
            </a:p>
          </p:txBody>
        </p:sp>
        <p:sp>
          <p:nvSpPr>
            <p:cNvPr id="206" name="TextBox 205">
              <a:extLst>
                <a:ext uri="{FF2B5EF4-FFF2-40B4-BE49-F238E27FC236}">
                  <a16:creationId xmlns:a16="http://schemas.microsoft.com/office/drawing/2014/main" id="{B9126B02-21B0-4A5D-8C4D-439D9573B9F4}"/>
                </a:ext>
              </a:extLst>
            </p:cNvPr>
            <p:cNvSpPr txBox="1"/>
            <p:nvPr/>
          </p:nvSpPr>
          <p:spPr>
            <a:xfrm>
              <a:off x="7956579" y="4066175"/>
              <a:ext cx="189761"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176</a:t>
              </a:r>
            </a:p>
            <a:p>
              <a:pPr algn="r">
                <a:lnSpc>
                  <a:spcPct val="90000"/>
                </a:lnSpc>
              </a:pPr>
              <a:r>
                <a:rPr lang="en-GB" sz="900" dirty="0">
                  <a:latin typeface="Calibri" panose="020F0502020204030204" pitchFamily="34" charset="0"/>
                  <a:ea typeface="Aileron" charset="0"/>
                  <a:cs typeface="Calibri" panose="020F0502020204030204" pitchFamily="34" charset="0"/>
                </a:rPr>
                <a:t>67</a:t>
              </a:r>
            </a:p>
          </p:txBody>
        </p:sp>
        <p:sp>
          <p:nvSpPr>
            <p:cNvPr id="207" name="TextBox 206">
              <a:extLst>
                <a:ext uri="{FF2B5EF4-FFF2-40B4-BE49-F238E27FC236}">
                  <a16:creationId xmlns:a16="http://schemas.microsoft.com/office/drawing/2014/main" id="{A64D78EF-9F86-4224-B27C-F810C72C5AB5}"/>
                </a:ext>
              </a:extLst>
            </p:cNvPr>
            <p:cNvSpPr txBox="1"/>
            <p:nvPr/>
          </p:nvSpPr>
          <p:spPr>
            <a:xfrm>
              <a:off x="7762905" y="4066175"/>
              <a:ext cx="18023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188</a:t>
              </a:r>
            </a:p>
            <a:p>
              <a:pPr algn="r">
                <a:lnSpc>
                  <a:spcPct val="90000"/>
                </a:lnSpc>
              </a:pPr>
              <a:r>
                <a:rPr lang="en-GB" sz="900" dirty="0">
                  <a:latin typeface="Calibri" panose="020F0502020204030204" pitchFamily="34" charset="0"/>
                  <a:ea typeface="Aileron" charset="0"/>
                  <a:cs typeface="Calibri" panose="020F0502020204030204" pitchFamily="34" charset="0"/>
                </a:rPr>
                <a:t>73</a:t>
              </a:r>
            </a:p>
          </p:txBody>
        </p:sp>
        <p:sp>
          <p:nvSpPr>
            <p:cNvPr id="208" name="TextBox 207">
              <a:extLst>
                <a:ext uri="{FF2B5EF4-FFF2-40B4-BE49-F238E27FC236}">
                  <a16:creationId xmlns:a16="http://schemas.microsoft.com/office/drawing/2014/main" id="{835B8EC5-6C2B-42F1-B39B-F0D17937D7E6}"/>
                </a:ext>
              </a:extLst>
            </p:cNvPr>
            <p:cNvSpPr txBox="1"/>
            <p:nvPr/>
          </p:nvSpPr>
          <p:spPr>
            <a:xfrm>
              <a:off x="10771574" y="4066175"/>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3</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209" name="TextBox 208">
              <a:extLst>
                <a:ext uri="{FF2B5EF4-FFF2-40B4-BE49-F238E27FC236}">
                  <a16:creationId xmlns:a16="http://schemas.microsoft.com/office/drawing/2014/main" id="{4B731E9A-A056-4BE1-B150-6007526C1000}"/>
                </a:ext>
              </a:extLst>
            </p:cNvPr>
            <p:cNvSpPr txBox="1"/>
            <p:nvPr/>
          </p:nvSpPr>
          <p:spPr>
            <a:xfrm>
              <a:off x="10965249" y="4066175"/>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210" name="TextBox 209">
              <a:extLst>
                <a:ext uri="{FF2B5EF4-FFF2-40B4-BE49-F238E27FC236}">
                  <a16:creationId xmlns:a16="http://schemas.microsoft.com/office/drawing/2014/main" id="{C7FD15C8-134B-405D-B320-BA4F9FA7F50E}"/>
                </a:ext>
              </a:extLst>
            </p:cNvPr>
            <p:cNvSpPr txBox="1"/>
            <p:nvPr/>
          </p:nvSpPr>
          <p:spPr>
            <a:xfrm>
              <a:off x="11165274" y="4066175"/>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0</a:t>
              </a:r>
            </a:p>
            <a:p>
              <a:pPr algn="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222" name="TextBox 221">
              <a:extLst>
                <a:ext uri="{FF2B5EF4-FFF2-40B4-BE49-F238E27FC236}">
                  <a16:creationId xmlns:a16="http://schemas.microsoft.com/office/drawing/2014/main" id="{B29EDCBD-A92A-4899-BDC5-148BEDFA88D7}"/>
                </a:ext>
              </a:extLst>
            </p:cNvPr>
            <p:cNvSpPr txBox="1"/>
            <p:nvPr/>
          </p:nvSpPr>
          <p:spPr>
            <a:xfrm>
              <a:off x="10552220" y="4066175"/>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11</a:t>
              </a:r>
            </a:p>
            <a:p>
              <a:pPr algn="r">
                <a:lnSpc>
                  <a:spcPct val="90000"/>
                </a:lnSpc>
              </a:pPr>
              <a:r>
                <a:rPr lang="en-GB" sz="900" dirty="0">
                  <a:latin typeface="Calibri" panose="020F0502020204030204" pitchFamily="34" charset="0"/>
                  <a:ea typeface="Aileron" charset="0"/>
                  <a:cs typeface="Calibri" panose="020F0502020204030204" pitchFamily="34" charset="0"/>
                </a:rPr>
                <a:t>2</a:t>
              </a:r>
            </a:p>
          </p:txBody>
        </p:sp>
        <p:sp>
          <p:nvSpPr>
            <p:cNvPr id="223" name="TextBox 222">
              <a:extLst>
                <a:ext uri="{FF2B5EF4-FFF2-40B4-BE49-F238E27FC236}">
                  <a16:creationId xmlns:a16="http://schemas.microsoft.com/office/drawing/2014/main" id="{61F1A955-4C77-47E8-A44A-809E7E6395FA}"/>
                </a:ext>
              </a:extLst>
            </p:cNvPr>
            <p:cNvSpPr txBox="1"/>
            <p:nvPr/>
          </p:nvSpPr>
          <p:spPr>
            <a:xfrm>
              <a:off x="11358949" y="4066175"/>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0</a:t>
              </a:r>
            </a:p>
            <a:p>
              <a:pPr algn="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224" name="TextBox 223">
              <a:extLst>
                <a:ext uri="{FF2B5EF4-FFF2-40B4-BE49-F238E27FC236}">
                  <a16:creationId xmlns:a16="http://schemas.microsoft.com/office/drawing/2014/main" id="{90365496-218B-4830-B01D-10B280E41E6E}"/>
                </a:ext>
              </a:extLst>
            </p:cNvPr>
            <p:cNvSpPr txBox="1"/>
            <p:nvPr/>
          </p:nvSpPr>
          <p:spPr>
            <a:xfrm>
              <a:off x="11558974" y="4066175"/>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0</a:t>
              </a:r>
            </a:p>
            <a:p>
              <a:pPr algn="r">
                <a:lnSpc>
                  <a:spcPct val="90000"/>
                </a:lnSpc>
              </a:pPr>
              <a:r>
                <a:rPr lang="en-GB" sz="900" dirty="0">
                  <a:latin typeface="Calibri" panose="020F0502020204030204" pitchFamily="34" charset="0"/>
                  <a:ea typeface="Aileron" charset="0"/>
                  <a:cs typeface="Calibri" panose="020F0502020204030204" pitchFamily="34" charset="0"/>
                </a:rPr>
                <a:t>0</a:t>
              </a:r>
            </a:p>
          </p:txBody>
        </p:sp>
      </p:grpSp>
      <p:grpSp>
        <p:nvGrpSpPr>
          <p:cNvPr id="7" name="Group 6">
            <a:extLst>
              <a:ext uri="{FF2B5EF4-FFF2-40B4-BE49-F238E27FC236}">
                <a16:creationId xmlns:a16="http://schemas.microsoft.com/office/drawing/2014/main" id="{86A4117B-3504-4E94-8E5F-53C158D5FE94}"/>
              </a:ext>
            </a:extLst>
          </p:cNvPr>
          <p:cNvGrpSpPr/>
          <p:nvPr/>
        </p:nvGrpSpPr>
        <p:grpSpPr>
          <a:xfrm>
            <a:off x="6749306" y="1973754"/>
            <a:ext cx="4897895" cy="2369606"/>
            <a:chOff x="6749306" y="1554368"/>
            <a:chExt cx="4897895" cy="2369606"/>
          </a:xfrm>
        </p:grpSpPr>
        <p:sp>
          <p:nvSpPr>
            <p:cNvPr id="121" name="TextBox 120">
              <a:extLst>
                <a:ext uri="{FF2B5EF4-FFF2-40B4-BE49-F238E27FC236}">
                  <a16:creationId xmlns:a16="http://schemas.microsoft.com/office/drawing/2014/main" id="{2566BCBD-3ADC-42DC-A92C-0DDD7BDCC19D}"/>
                </a:ext>
              </a:extLst>
            </p:cNvPr>
            <p:cNvSpPr txBox="1"/>
            <p:nvPr/>
          </p:nvSpPr>
          <p:spPr>
            <a:xfrm>
              <a:off x="7427466" y="3590293"/>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123" name="TextBox 122">
              <a:extLst>
                <a:ext uri="{FF2B5EF4-FFF2-40B4-BE49-F238E27FC236}">
                  <a16:creationId xmlns:a16="http://schemas.microsoft.com/office/drawing/2014/main" id="{7FEDA366-54A8-4101-B149-F2002D724EC2}"/>
                </a:ext>
              </a:extLst>
            </p:cNvPr>
            <p:cNvSpPr txBox="1"/>
            <p:nvPr/>
          </p:nvSpPr>
          <p:spPr>
            <a:xfrm rot="16200000">
              <a:off x="6123975" y="2419113"/>
              <a:ext cx="1527662" cy="276999"/>
            </a:xfrm>
            <a:prstGeom prst="rect">
              <a:avLst/>
            </a:prstGeom>
            <a:noFill/>
          </p:spPr>
          <p:txBody>
            <a:bodyPr wrap="none" lIns="0" tIns="0" rIns="0" bIns="0" rtlCol="0">
              <a:spAutoFit/>
            </a:bodyPr>
            <a:lstStyle/>
            <a:p>
              <a:pPr algn="ctr">
                <a:lnSpc>
                  <a:spcPct val="90000"/>
                </a:lnSpc>
              </a:pPr>
              <a:r>
                <a:rPr lang="en-GB" sz="1000" b="1" dirty="0">
                  <a:latin typeface="Calibri" panose="020F0502020204030204" pitchFamily="34" charset="0"/>
                  <a:ea typeface="Aileron" charset="0"/>
                  <a:cs typeface="Calibri" panose="020F0502020204030204" pitchFamily="34" charset="0"/>
                </a:rPr>
                <a:t>Probability of imaging-based</a:t>
              </a:r>
              <a:br>
                <a:rPr lang="en-GB" sz="1000" b="1" dirty="0">
                  <a:latin typeface="Calibri" panose="020F0502020204030204" pitchFamily="34" charset="0"/>
                  <a:ea typeface="Aileron" charset="0"/>
                  <a:cs typeface="Calibri" panose="020F0502020204030204" pitchFamily="34" charset="0"/>
                </a:rPr>
              </a:br>
              <a:r>
                <a:rPr lang="en-GB" sz="1000" b="1" dirty="0">
                  <a:latin typeface="Calibri" panose="020F0502020204030204" pitchFamily="34" charset="0"/>
                  <a:ea typeface="Aileron" charset="0"/>
                  <a:cs typeface="Calibri" panose="020F0502020204030204" pitchFamily="34" charset="0"/>
                </a:rPr>
                <a:t>progression-free survival</a:t>
              </a:r>
            </a:p>
          </p:txBody>
        </p:sp>
        <p:sp>
          <p:nvSpPr>
            <p:cNvPr id="125" name="TextBox 124">
              <a:extLst>
                <a:ext uri="{FF2B5EF4-FFF2-40B4-BE49-F238E27FC236}">
                  <a16:creationId xmlns:a16="http://schemas.microsoft.com/office/drawing/2014/main" id="{0DE00F55-6026-4594-9533-AED1A3FD0544}"/>
                </a:ext>
              </a:extLst>
            </p:cNvPr>
            <p:cNvSpPr txBox="1"/>
            <p:nvPr/>
          </p:nvSpPr>
          <p:spPr>
            <a:xfrm>
              <a:off x="7131221" y="1554368"/>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126" name="Straight Connector 125">
              <a:extLst>
                <a:ext uri="{FF2B5EF4-FFF2-40B4-BE49-F238E27FC236}">
                  <a16:creationId xmlns:a16="http://schemas.microsoft.com/office/drawing/2014/main" id="{56DE7A2B-65AA-4B61-8E43-536DAC206FA2}"/>
                </a:ext>
              </a:extLst>
            </p:cNvPr>
            <p:cNvCxnSpPr>
              <a:cxnSpLocks/>
            </p:cNvCxnSpPr>
            <p:nvPr/>
          </p:nvCxnSpPr>
          <p:spPr>
            <a:xfrm flipH="1">
              <a:off x="7450922" y="3491934"/>
              <a:ext cx="413499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C0767DE6-E8F6-4B50-A297-0AC2316EC13D}"/>
                </a:ext>
              </a:extLst>
            </p:cNvPr>
            <p:cNvCxnSpPr>
              <a:cxnSpLocks/>
            </p:cNvCxnSpPr>
            <p:nvPr/>
          </p:nvCxnSpPr>
          <p:spPr>
            <a:xfrm flipH="1">
              <a:off x="7381792" y="161583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925AE8F-475B-45EA-92C2-AF5E38B1BFE9}"/>
                </a:ext>
              </a:extLst>
            </p:cNvPr>
            <p:cNvSpPr txBox="1"/>
            <p:nvPr/>
          </p:nvSpPr>
          <p:spPr>
            <a:xfrm>
              <a:off x="7131221" y="1928474"/>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0.80</a:t>
              </a:r>
            </a:p>
          </p:txBody>
        </p:sp>
        <p:cxnSp>
          <p:nvCxnSpPr>
            <p:cNvPr id="129" name="Straight Connector 128">
              <a:extLst>
                <a:ext uri="{FF2B5EF4-FFF2-40B4-BE49-F238E27FC236}">
                  <a16:creationId xmlns:a16="http://schemas.microsoft.com/office/drawing/2014/main" id="{1ED9BE3B-5387-46DC-9900-70355C5919A4}"/>
                </a:ext>
              </a:extLst>
            </p:cNvPr>
            <p:cNvCxnSpPr>
              <a:cxnSpLocks/>
            </p:cNvCxnSpPr>
            <p:nvPr/>
          </p:nvCxnSpPr>
          <p:spPr>
            <a:xfrm flipH="1">
              <a:off x="7381792" y="198993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0" name="TextBox 129">
              <a:extLst>
                <a:ext uri="{FF2B5EF4-FFF2-40B4-BE49-F238E27FC236}">
                  <a16:creationId xmlns:a16="http://schemas.microsoft.com/office/drawing/2014/main" id="{61E9A7F0-1383-428B-80CA-EF8B7C1394C2}"/>
                </a:ext>
              </a:extLst>
            </p:cNvPr>
            <p:cNvSpPr txBox="1"/>
            <p:nvPr/>
          </p:nvSpPr>
          <p:spPr>
            <a:xfrm>
              <a:off x="7131221" y="3430249"/>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0.00</a:t>
              </a:r>
            </a:p>
          </p:txBody>
        </p:sp>
        <p:cxnSp>
          <p:nvCxnSpPr>
            <p:cNvPr id="131" name="Straight Connector 130">
              <a:extLst>
                <a:ext uri="{FF2B5EF4-FFF2-40B4-BE49-F238E27FC236}">
                  <a16:creationId xmlns:a16="http://schemas.microsoft.com/office/drawing/2014/main" id="{A8F49B37-EAAF-41D2-B445-3DB858159D49}"/>
                </a:ext>
              </a:extLst>
            </p:cNvPr>
            <p:cNvCxnSpPr>
              <a:cxnSpLocks/>
            </p:cNvCxnSpPr>
            <p:nvPr/>
          </p:nvCxnSpPr>
          <p:spPr>
            <a:xfrm flipH="1">
              <a:off x="7381792" y="3491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95BE5B2C-10BA-41E7-B2DA-18F831C73C32}"/>
                </a:ext>
              </a:extLst>
            </p:cNvPr>
            <p:cNvSpPr txBox="1"/>
            <p:nvPr/>
          </p:nvSpPr>
          <p:spPr>
            <a:xfrm>
              <a:off x="7131221" y="3049249"/>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0.20</a:t>
              </a:r>
            </a:p>
          </p:txBody>
        </p:sp>
        <p:cxnSp>
          <p:nvCxnSpPr>
            <p:cNvPr id="133" name="Straight Connector 132">
              <a:extLst>
                <a:ext uri="{FF2B5EF4-FFF2-40B4-BE49-F238E27FC236}">
                  <a16:creationId xmlns:a16="http://schemas.microsoft.com/office/drawing/2014/main" id="{7893A21D-ADBB-4D21-B799-6577D0896B18}"/>
                </a:ext>
              </a:extLst>
            </p:cNvPr>
            <p:cNvCxnSpPr>
              <a:cxnSpLocks/>
            </p:cNvCxnSpPr>
            <p:nvPr/>
          </p:nvCxnSpPr>
          <p:spPr>
            <a:xfrm flipH="1">
              <a:off x="7381792" y="311706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7156E1CD-65BB-4DCB-92BD-715D8CB473C3}"/>
                </a:ext>
              </a:extLst>
            </p:cNvPr>
            <p:cNvCxnSpPr>
              <a:cxnSpLocks/>
            </p:cNvCxnSpPr>
            <p:nvPr/>
          </p:nvCxnSpPr>
          <p:spPr>
            <a:xfrm>
              <a:off x="7453792" y="1616075"/>
              <a:ext cx="0" cy="194973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D91D4F0A-2C42-4A77-887C-861E39935CA9}"/>
                </a:ext>
              </a:extLst>
            </p:cNvPr>
            <p:cNvSpPr txBox="1"/>
            <p:nvPr/>
          </p:nvSpPr>
          <p:spPr>
            <a:xfrm>
              <a:off x="7131221" y="3239749"/>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0.10</a:t>
              </a:r>
            </a:p>
          </p:txBody>
        </p:sp>
        <p:cxnSp>
          <p:nvCxnSpPr>
            <p:cNvPr id="136" name="Straight Connector 135">
              <a:extLst>
                <a:ext uri="{FF2B5EF4-FFF2-40B4-BE49-F238E27FC236}">
                  <a16:creationId xmlns:a16="http://schemas.microsoft.com/office/drawing/2014/main" id="{F292DBC3-53F0-4491-9353-D55B8504BB8D}"/>
                </a:ext>
              </a:extLst>
            </p:cNvPr>
            <p:cNvCxnSpPr>
              <a:cxnSpLocks/>
            </p:cNvCxnSpPr>
            <p:nvPr/>
          </p:nvCxnSpPr>
          <p:spPr>
            <a:xfrm flipH="1">
              <a:off x="7381792" y="330756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10CEF819-7319-42FE-BF79-99B7A916E128}"/>
                </a:ext>
              </a:extLst>
            </p:cNvPr>
            <p:cNvSpPr txBox="1"/>
            <p:nvPr/>
          </p:nvSpPr>
          <p:spPr>
            <a:xfrm>
              <a:off x="7131221" y="2858749"/>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0.30</a:t>
              </a:r>
            </a:p>
          </p:txBody>
        </p:sp>
        <p:cxnSp>
          <p:nvCxnSpPr>
            <p:cNvPr id="138" name="Straight Connector 137">
              <a:extLst>
                <a:ext uri="{FF2B5EF4-FFF2-40B4-BE49-F238E27FC236}">
                  <a16:creationId xmlns:a16="http://schemas.microsoft.com/office/drawing/2014/main" id="{2DB4CA04-1470-4F17-87E3-2F1989D3A4BB}"/>
                </a:ext>
              </a:extLst>
            </p:cNvPr>
            <p:cNvCxnSpPr>
              <a:cxnSpLocks/>
            </p:cNvCxnSpPr>
            <p:nvPr/>
          </p:nvCxnSpPr>
          <p:spPr>
            <a:xfrm flipH="1">
              <a:off x="7381792" y="292656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6A49A1C4-5141-4F9E-AB2A-EEC7452EDEE9}"/>
                </a:ext>
              </a:extLst>
            </p:cNvPr>
            <p:cNvSpPr txBox="1"/>
            <p:nvPr/>
          </p:nvSpPr>
          <p:spPr>
            <a:xfrm>
              <a:off x="7131221" y="2674599"/>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0.40</a:t>
              </a:r>
            </a:p>
          </p:txBody>
        </p:sp>
        <p:cxnSp>
          <p:nvCxnSpPr>
            <p:cNvPr id="140" name="Straight Connector 139">
              <a:extLst>
                <a:ext uri="{FF2B5EF4-FFF2-40B4-BE49-F238E27FC236}">
                  <a16:creationId xmlns:a16="http://schemas.microsoft.com/office/drawing/2014/main" id="{B6FB8CF7-7283-4777-928A-F889C7EC0377}"/>
                </a:ext>
              </a:extLst>
            </p:cNvPr>
            <p:cNvCxnSpPr>
              <a:cxnSpLocks/>
            </p:cNvCxnSpPr>
            <p:nvPr/>
          </p:nvCxnSpPr>
          <p:spPr>
            <a:xfrm flipH="1">
              <a:off x="7381792" y="274241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D08C6E3B-2619-4717-A918-B564AFBD95D1}"/>
                </a:ext>
              </a:extLst>
            </p:cNvPr>
            <p:cNvSpPr txBox="1"/>
            <p:nvPr/>
          </p:nvSpPr>
          <p:spPr>
            <a:xfrm>
              <a:off x="7131221" y="2484099"/>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0.50</a:t>
              </a:r>
            </a:p>
          </p:txBody>
        </p:sp>
        <p:cxnSp>
          <p:nvCxnSpPr>
            <p:cNvPr id="142" name="Straight Connector 141">
              <a:extLst>
                <a:ext uri="{FF2B5EF4-FFF2-40B4-BE49-F238E27FC236}">
                  <a16:creationId xmlns:a16="http://schemas.microsoft.com/office/drawing/2014/main" id="{A557A21A-854C-4488-A5BF-AFD0E1B323B5}"/>
                </a:ext>
              </a:extLst>
            </p:cNvPr>
            <p:cNvCxnSpPr>
              <a:cxnSpLocks/>
            </p:cNvCxnSpPr>
            <p:nvPr/>
          </p:nvCxnSpPr>
          <p:spPr>
            <a:xfrm flipH="1">
              <a:off x="7381792" y="255191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4B268D44-5121-462C-AAF0-E7B56FD6D0DE}"/>
                </a:ext>
              </a:extLst>
            </p:cNvPr>
            <p:cNvSpPr txBox="1"/>
            <p:nvPr/>
          </p:nvSpPr>
          <p:spPr>
            <a:xfrm>
              <a:off x="7131221" y="2296774"/>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0.60</a:t>
              </a:r>
            </a:p>
          </p:txBody>
        </p:sp>
        <p:cxnSp>
          <p:nvCxnSpPr>
            <p:cNvPr id="144" name="Straight Connector 143">
              <a:extLst>
                <a:ext uri="{FF2B5EF4-FFF2-40B4-BE49-F238E27FC236}">
                  <a16:creationId xmlns:a16="http://schemas.microsoft.com/office/drawing/2014/main" id="{DB6F5909-47C2-45DA-A85B-8A1F8D08AACE}"/>
                </a:ext>
              </a:extLst>
            </p:cNvPr>
            <p:cNvCxnSpPr>
              <a:cxnSpLocks/>
            </p:cNvCxnSpPr>
            <p:nvPr/>
          </p:nvCxnSpPr>
          <p:spPr>
            <a:xfrm flipH="1">
              <a:off x="7381792" y="236458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04A06BAA-BD9A-41E4-8584-61F02914F4B5}"/>
                </a:ext>
              </a:extLst>
            </p:cNvPr>
            <p:cNvSpPr txBox="1"/>
            <p:nvPr/>
          </p:nvSpPr>
          <p:spPr>
            <a:xfrm>
              <a:off x="7131221" y="2109449"/>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0.70</a:t>
              </a:r>
            </a:p>
          </p:txBody>
        </p:sp>
        <p:cxnSp>
          <p:nvCxnSpPr>
            <p:cNvPr id="146" name="Straight Connector 145">
              <a:extLst>
                <a:ext uri="{FF2B5EF4-FFF2-40B4-BE49-F238E27FC236}">
                  <a16:creationId xmlns:a16="http://schemas.microsoft.com/office/drawing/2014/main" id="{10642642-C2EF-4227-8987-642D3D734181}"/>
                </a:ext>
              </a:extLst>
            </p:cNvPr>
            <p:cNvCxnSpPr>
              <a:cxnSpLocks/>
            </p:cNvCxnSpPr>
            <p:nvPr/>
          </p:nvCxnSpPr>
          <p:spPr>
            <a:xfrm flipH="1">
              <a:off x="7381792" y="217726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527D31E1-EBB0-4F97-BED6-C984EDB918F8}"/>
                </a:ext>
              </a:extLst>
            </p:cNvPr>
            <p:cNvSpPr txBox="1"/>
            <p:nvPr/>
          </p:nvSpPr>
          <p:spPr>
            <a:xfrm>
              <a:off x="7131221" y="1737974"/>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0.90</a:t>
              </a:r>
            </a:p>
          </p:txBody>
        </p:sp>
        <p:cxnSp>
          <p:nvCxnSpPr>
            <p:cNvPr id="148" name="Straight Connector 147">
              <a:extLst>
                <a:ext uri="{FF2B5EF4-FFF2-40B4-BE49-F238E27FC236}">
                  <a16:creationId xmlns:a16="http://schemas.microsoft.com/office/drawing/2014/main" id="{DD1EE63F-B3DD-4FAF-AAC9-8A22544961BF}"/>
                </a:ext>
              </a:extLst>
            </p:cNvPr>
            <p:cNvCxnSpPr>
              <a:cxnSpLocks/>
            </p:cNvCxnSpPr>
            <p:nvPr/>
          </p:nvCxnSpPr>
          <p:spPr>
            <a:xfrm flipH="1">
              <a:off x="7381792" y="179943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0DA136F3-4DF9-4A57-A98C-43B9FE953EBA}"/>
                </a:ext>
              </a:extLst>
            </p:cNvPr>
            <p:cNvCxnSpPr>
              <a:cxnSpLocks/>
            </p:cNvCxnSpPr>
            <p:nvPr/>
          </p:nvCxnSpPr>
          <p:spPr>
            <a:xfrm rot="16200000" flipH="1">
              <a:off x="7613567"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E51361C6-3E67-46B9-A082-C9A4D17745B1}"/>
                </a:ext>
              </a:extLst>
            </p:cNvPr>
            <p:cNvSpPr txBox="1"/>
            <p:nvPr/>
          </p:nvSpPr>
          <p:spPr>
            <a:xfrm>
              <a:off x="7617966" y="3590293"/>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a:t>
              </a:r>
            </a:p>
          </p:txBody>
        </p:sp>
        <p:cxnSp>
          <p:nvCxnSpPr>
            <p:cNvPr id="152" name="Straight Connector 151">
              <a:extLst>
                <a:ext uri="{FF2B5EF4-FFF2-40B4-BE49-F238E27FC236}">
                  <a16:creationId xmlns:a16="http://schemas.microsoft.com/office/drawing/2014/main" id="{A1601B0E-B005-4C5D-816D-548FC817CA4D}"/>
                </a:ext>
              </a:extLst>
            </p:cNvPr>
            <p:cNvCxnSpPr>
              <a:cxnSpLocks/>
            </p:cNvCxnSpPr>
            <p:nvPr/>
          </p:nvCxnSpPr>
          <p:spPr>
            <a:xfrm rot="16200000" flipH="1">
              <a:off x="1154547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20D4A1C6-C3D5-44FF-A62E-694D77E15FAB}"/>
                </a:ext>
              </a:extLst>
            </p:cNvPr>
            <p:cNvSpPr txBox="1"/>
            <p:nvPr/>
          </p:nvSpPr>
          <p:spPr>
            <a:xfrm>
              <a:off x="11515755"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21</a:t>
              </a:r>
            </a:p>
          </p:txBody>
        </p:sp>
        <p:cxnSp>
          <p:nvCxnSpPr>
            <p:cNvPr id="154" name="Straight Connector 153">
              <a:extLst>
                <a:ext uri="{FF2B5EF4-FFF2-40B4-BE49-F238E27FC236}">
                  <a16:creationId xmlns:a16="http://schemas.microsoft.com/office/drawing/2014/main" id="{DC93508C-3E68-4F67-B428-36F585BD42C1}"/>
                </a:ext>
              </a:extLst>
            </p:cNvPr>
            <p:cNvCxnSpPr>
              <a:cxnSpLocks/>
            </p:cNvCxnSpPr>
            <p:nvPr/>
          </p:nvCxnSpPr>
          <p:spPr>
            <a:xfrm rot="16200000" flipH="1">
              <a:off x="1134545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 name="TextBox 154">
              <a:extLst>
                <a:ext uri="{FF2B5EF4-FFF2-40B4-BE49-F238E27FC236}">
                  <a16:creationId xmlns:a16="http://schemas.microsoft.com/office/drawing/2014/main" id="{BDF4D64A-3032-4C53-BA95-E206AEACAD24}"/>
                </a:ext>
              </a:extLst>
            </p:cNvPr>
            <p:cNvSpPr txBox="1"/>
            <p:nvPr/>
          </p:nvSpPr>
          <p:spPr>
            <a:xfrm>
              <a:off x="11315730"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20</a:t>
              </a:r>
            </a:p>
          </p:txBody>
        </p:sp>
        <p:cxnSp>
          <p:nvCxnSpPr>
            <p:cNvPr id="156" name="Straight Connector 155">
              <a:extLst>
                <a:ext uri="{FF2B5EF4-FFF2-40B4-BE49-F238E27FC236}">
                  <a16:creationId xmlns:a16="http://schemas.microsoft.com/office/drawing/2014/main" id="{0F4111D7-20E5-4A80-8D09-F3E5C43C95FC}"/>
                </a:ext>
              </a:extLst>
            </p:cNvPr>
            <p:cNvCxnSpPr>
              <a:cxnSpLocks/>
            </p:cNvCxnSpPr>
            <p:nvPr/>
          </p:nvCxnSpPr>
          <p:spPr>
            <a:xfrm rot="16200000" flipH="1">
              <a:off x="1114542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TextBox 156">
              <a:extLst>
                <a:ext uri="{FF2B5EF4-FFF2-40B4-BE49-F238E27FC236}">
                  <a16:creationId xmlns:a16="http://schemas.microsoft.com/office/drawing/2014/main" id="{DDC0FAF3-9D46-4DC3-AE37-5EED27A78E7E}"/>
                </a:ext>
              </a:extLst>
            </p:cNvPr>
            <p:cNvSpPr txBox="1"/>
            <p:nvPr/>
          </p:nvSpPr>
          <p:spPr>
            <a:xfrm>
              <a:off x="11115705"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19</a:t>
              </a:r>
            </a:p>
          </p:txBody>
        </p:sp>
        <p:cxnSp>
          <p:nvCxnSpPr>
            <p:cNvPr id="158" name="Straight Connector 157">
              <a:extLst>
                <a:ext uri="{FF2B5EF4-FFF2-40B4-BE49-F238E27FC236}">
                  <a16:creationId xmlns:a16="http://schemas.microsoft.com/office/drawing/2014/main" id="{FA63202D-BA34-4419-8B20-C4578D74C109}"/>
                </a:ext>
              </a:extLst>
            </p:cNvPr>
            <p:cNvCxnSpPr>
              <a:cxnSpLocks/>
            </p:cNvCxnSpPr>
            <p:nvPr/>
          </p:nvCxnSpPr>
          <p:spPr>
            <a:xfrm rot="16200000" flipH="1">
              <a:off x="1095175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6315844E-D51E-4414-B210-21AF018D9D31}"/>
                </a:ext>
              </a:extLst>
            </p:cNvPr>
            <p:cNvSpPr txBox="1"/>
            <p:nvPr/>
          </p:nvSpPr>
          <p:spPr>
            <a:xfrm>
              <a:off x="10922030"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18</a:t>
              </a:r>
            </a:p>
          </p:txBody>
        </p:sp>
        <p:cxnSp>
          <p:nvCxnSpPr>
            <p:cNvPr id="160" name="Straight Connector 159">
              <a:extLst>
                <a:ext uri="{FF2B5EF4-FFF2-40B4-BE49-F238E27FC236}">
                  <a16:creationId xmlns:a16="http://schemas.microsoft.com/office/drawing/2014/main" id="{FC0393F6-18CB-4D84-A2E8-83FDDE302C8C}"/>
                </a:ext>
              </a:extLst>
            </p:cNvPr>
            <p:cNvCxnSpPr>
              <a:cxnSpLocks/>
            </p:cNvCxnSpPr>
            <p:nvPr/>
          </p:nvCxnSpPr>
          <p:spPr>
            <a:xfrm rot="16200000" flipH="1">
              <a:off x="1075807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id="{3A79E1D5-79D0-472E-BFBE-D20386AE5AD4}"/>
                </a:ext>
              </a:extLst>
            </p:cNvPr>
            <p:cNvSpPr txBox="1"/>
            <p:nvPr/>
          </p:nvSpPr>
          <p:spPr>
            <a:xfrm>
              <a:off x="10728355"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17</a:t>
              </a:r>
            </a:p>
          </p:txBody>
        </p:sp>
        <p:cxnSp>
          <p:nvCxnSpPr>
            <p:cNvPr id="162" name="Straight Connector 161">
              <a:extLst>
                <a:ext uri="{FF2B5EF4-FFF2-40B4-BE49-F238E27FC236}">
                  <a16:creationId xmlns:a16="http://schemas.microsoft.com/office/drawing/2014/main" id="{6AA1B3FA-8AA5-4B9E-8A41-FB0CCC488E4A}"/>
                </a:ext>
              </a:extLst>
            </p:cNvPr>
            <p:cNvCxnSpPr>
              <a:cxnSpLocks/>
            </p:cNvCxnSpPr>
            <p:nvPr/>
          </p:nvCxnSpPr>
          <p:spPr>
            <a:xfrm rot="16200000" flipH="1">
              <a:off x="1055805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TextBox 162">
              <a:extLst>
                <a:ext uri="{FF2B5EF4-FFF2-40B4-BE49-F238E27FC236}">
                  <a16:creationId xmlns:a16="http://schemas.microsoft.com/office/drawing/2014/main" id="{EC158F6E-7B4A-4F28-8D03-620BF81C05AA}"/>
                </a:ext>
              </a:extLst>
            </p:cNvPr>
            <p:cNvSpPr txBox="1"/>
            <p:nvPr/>
          </p:nvSpPr>
          <p:spPr>
            <a:xfrm>
              <a:off x="10528330"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16</a:t>
              </a:r>
            </a:p>
          </p:txBody>
        </p:sp>
        <p:cxnSp>
          <p:nvCxnSpPr>
            <p:cNvPr id="164" name="Straight Connector 163">
              <a:extLst>
                <a:ext uri="{FF2B5EF4-FFF2-40B4-BE49-F238E27FC236}">
                  <a16:creationId xmlns:a16="http://schemas.microsoft.com/office/drawing/2014/main" id="{32CD9561-8123-41F5-B4F0-B207A8181779}"/>
                </a:ext>
              </a:extLst>
            </p:cNvPr>
            <p:cNvCxnSpPr>
              <a:cxnSpLocks/>
            </p:cNvCxnSpPr>
            <p:nvPr/>
          </p:nvCxnSpPr>
          <p:spPr>
            <a:xfrm rot="16200000" flipH="1">
              <a:off x="1036120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TextBox 164">
              <a:extLst>
                <a:ext uri="{FF2B5EF4-FFF2-40B4-BE49-F238E27FC236}">
                  <a16:creationId xmlns:a16="http://schemas.microsoft.com/office/drawing/2014/main" id="{2B0E05AE-CFCB-41F6-9C87-852C9C543AD2}"/>
                </a:ext>
              </a:extLst>
            </p:cNvPr>
            <p:cNvSpPr txBox="1"/>
            <p:nvPr/>
          </p:nvSpPr>
          <p:spPr>
            <a:xfrm>
              <a:off x="10331480"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15</a:t>
              </a:r>
            </a:p>
          </p:txBody>
        </p:sp>
        <p:cxnSp>
          <p:nvCxnSpPr>
            <p:cNvPr id="166" name="Straight Connector 165">
              <a:extLst>
                <a:ext uri="{FF2B5EF4-FFF2-40B4-BE49-F238E27FC236}">
                  <a16:creationId xmlns:a16="http://schemas.microsoft.com/office/drawing/2014/main" id="{FE989C86-D9D0-4CA2-8794-AE5644274F06}"/>
                </a:ext>
              </a:extLst>
            </p:cNvPr>
            <p:cNvCxnSpPr>
              <a:cxnSpLocks/>
            </p:cNvCxnSpPr>
            <p:nvPr/>
          </p:nvCxnSpPr>
          <p:spPr>
            <a:xfrm rot="16200000" flipH="1">
              <a:off x="1016435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TextBox 166">
              <a:extLst>
                <a:ext uri="{FF2B5EF4-FFF2-40B4-BE49-F238E27FC236}">
                  <a16:creationId xmlns:a16="http://schemas.microsoft.com/office/drawing/2014/main" id="{734D308F-1353-415A-ADDD-4EACB7A82E70}"/>
                </a:ext>
              </a:extLst>
            </p:cNvPr>
            <p:cNvSpPr txBox="1"/>
            <p:nvPr/>
          </p:nvSpPr>
          <p:spPr>
            <a:xfrm>
              <a:off x="10134630"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14</a:t>
              </a:r>
            </a:p>
          </p:txBody>
        </p:sp>
        <p:cxnSp>
          <p:nvCxnSpPr>
            <p:cNvPr id="168" name="Straight Connector 167">
              <a:extLst>
                <a:ext uri="{FF2B5EF4-FFF2-40B4-BE49-F238E27FC236}">
                  <a16:creationId xmlns:a16="http://schemas.microsoft.com/office/drawing/2014/main" id="{A4A0A465-E8AF-4B26-B364-73A1210536A1}"/>
                </a:ext>
              </a:extLst>
            </p:cNvPr>
            <p:cNvCxnSpPr>
              <a:cxnSpLocks/>
            </p:cNvCxnSpPr>
            <p:nvPr/>
          </p:nvCxnSpPr>
          <p:spPr>
            <a:xfrm rot="16200000" flipH="1">
              <a:off x="997067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TextBox 168">
              <a:extLst>
                <a:ext uri="{FF2B5EF4-FFF2-40B4-BE49-F238E27FC236}">
                  <a16:creationId xmlns:a16="http://schemas.microsoft.com/office/drawing/2014/main" id="{1393EE66-5735-4DD5-9134-8D00CB6695F1}"/>
                </a:ext>
              </a:extLst>
            </p:cNvPr>
            <p:cNvSpPr txBox="1"/>
            <p:nvPr/>
          </p:nvSpPr>
          <p:spPr>
            <a:xfrm>
              <a:off x="9940955"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13</a:t>
              </a:r>
            </a:p>
          </p:txBody>
        </p:sp>
        <p:cxnSp>
          <p:nvCxnSpPr>
            <p:cNvPr id="170" name="Straight Connector 169">
              <a:extLst>
                <a:ext uri="{FF2B5EF4-FFF2-40B4-BE49-F238E27FC236}">
                  <a16:creationId xmlns:a16="http://schemas.microsoft.com/office/drawing/2014/main" id="{A1AAC66F-9CC1-4A8F-8D13-9BC3DD701111}"/>
                </a:ext>
              </a:extLst>
            </p:cNvPr>
            <p:cNvCxnSpPr>
              <a:cxnSpLocks/>
            </p:cNvCxnSpPr>
            <p:nvPr/>
          </p:nvCxnSpPr>
          <p:spPr>
            <a:xfrm rot="16200000" flipH="1">
              <a:off x="977382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1" name="TextBox 170">
              <a:extLst>
                <a:ext uri="{FF2B5EF4-FFF2-40B4-BE49-F238E27FC236}">
                  <a16:creationId xmlns:a16="http://schemas.microsoft.com/office/drawing/2014/main" id="{7B7D17B6-DD0F-43EB-84BF-BDD81DEA699B}"/>
                </a:ext>
              </a:extLst>
            </p:cNvPr>
            <p:cNvSpPr txBox="1"/>
            <p:nvPr/>
          </p:nvSpPr>
          <p:spPr>
            <a:xfrm>
              <a:off x="9747280"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12</a:t>
              </a:r>
            </a:p>
          </p:txBody>
        </p:sp>
        <p:cxnSp>
          <p:nvCxnSpPr>
            <p:cNvPr id="172" name="Straight Connector 171">
              <a:extLst>
                <a:ext uri="{FF2B5EF4-FFF2-40B4-BE49-F238E27FC236}">
                  <a16:creationId xmlns:a16="http://schemas.microsoft.com/office/drawing/2014/main" id="{0913AB9A-3FD5-4760-BBC1-A23B3F4D4EAF}"/>
                </a:ext>
              </a:extLst>
            </p:cNvPr>
            <p:cNvCxnSpPr>
              <a:cxnSpLocks/>
            </p:cNvCxnSpPr>
            <p:nvPr/>
          </p:nvCxnSpPr>
          <p:spPr>
            <a:xfrm rot="16200000" flipH="1">
              <a:off x="957380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3" name="TextBox 172">
              <a:extLst>
                <a:ext uri="{FF2B5EF4-FFF2-40B4-BE49-F238E27FC236}">
                  <a16:creationId xmlns:a16="http://schemas.microsoft.com/office/drawing/2014/main" id="{26CD242A-207C-496C-801F-7384BBCD6A37}"/>
                </a:ext>
              </a:extLst>
            </p:cNvPr>
            <p:cNvSpPr txBox="1"/>
            <p:nvPr/>
          </p:nvSpPr>
          <p:spPr>
            <a:xfrm>
              <a:off x="9544080"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11</a:t>
              </a:r>
            </a:p>
          </p:txBody>
        </p:sp>
        <p:cxnSp>
          <p:nvCxnSpPr>
            <p:cNvPr id="174" name="Straight Connector 173">
              <a:extLst>
                <a:ext uri="{FF2B5EF4-FFF2-40B4-BE49-F238E27FC236}">
                  <a16:creationId xmlns:a16="http://schemas.microsoft.com/office/drawing/2014/main" id="{2FFE750F-96AE-4E0F-8364-8469B57850D0}"/>
                </a:ext>
              </a:extLst>
            </p:cNvPr>
            <p:cNvCxnSpPr>
              <a:cxnSpLocks/>
            </p:cNvCxnSpPr>
            <p:nvPr/>
          </p:nvCxnSpPr>
          <p:spPr>
            <a:xfrm rot="16200000" flipH="1">
              <a:off x="938012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5" name="TextBox 174">
              <a:extLst>
                <a:ext uri="{FF2B5EF4-FFF2-40B4-BE49-F238E27FC236}">
                  <a16:creationId xmlns:a16="http://schemas.microsoft.com/office/drawing/2014/main" id="{FD098D06-9846-4507-B2A9-B7DA85B2E04C}"/>
                </a:ext>
              </a:extLst>
            </p:cNvPr>
            <p:cNvSpPr txBox="1"/>
            <p:nvPr/>
          </p:nvSpPr>
          <p:spPr>
            <a:xfrm>
              <a:off x="9350405" y="3590293"/>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176" name="Straight Connector 175">
              <a:extLst>
                <a:ext uri="{FF2B5EF4-FFF2-40B4-BE49-F238E27FC236}">
                  <a16:creationId xmlns:a16="http://schemas.microsoft.com/office/drawing/2014/main" id="{931DE779-F70F-4ACA-AB94-40E433A60019}"/>
                </a:ext>
              </a:extLst>
            </p:cNvPr>
            <p:cNvCxnSpPr>
              <a:cxnSpLocks/>
            </p:cNvCxnSpPr>
            <p:nvPr/>
          </p:nvCxnSpPr>
          <p:spPr>
            <a:xfrm rot="16200000" flipH="1">
              <a:off x="918010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7" name="TextBox 176">
              <a:extLst>
                <a:ext uri="{FF2B5EF4-FFF2-40B4-BE49-F238E27FC236}">
                  <a16:creationId xmlns:a16="http://schemas.microsoft.com/office/drawing/2014/main" id="{408CF9BD-0A5D-4063-9743-FE7279AA9344}"/>
                </a:ext>
              </a:extLst>
            </p:cNvPr>
            <p:cNvSpPr txBox="1"/>
            <p:nvPr/>
          </p:nvSpPr>
          <p:spPr>
            <a:xfrm>
              <a:off x="9183241" y="3590293"/>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9</a:t>
              </a:r>
            </a:p>
          </p:txBody>
        </p:sp>
        <p:cxnSp>
          <p:nvCxnSpPr>
            <p:cNvPr id="178" name="Straight Connector 177">
              <a:extLst>
                <a:ext uri="{FF2B5EF4-FFF2-40B4-BE49-F238E27FC236}">
                  <a16:creationId xmlns:a16="http://schemas.microsoft.com/office/drawing/2014/main" id="{1319C17B-3CC5-4406-B870-9EB4F12001E3}"/>
                </a:ext>
              </a:extLst>
            </p:cNvPr>
            <p:cNvCxnSpPr>
              <a:cxnSpLocks/>
            </p:cNvCxnSpPr>
            <p:nvPr/>
          </p:nvCxnSpPr>
          <p:spPr>
            <a:xfrm rot="16200000" flipH="1">
              <a:off x="898960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B3B6F7D3-D702-4DA6-8C6D-9BB995A09D33}"/>
                </a:ext>
              </a:extLst>
            </p:cNvPr>
            <p:cNvSpPr txBox="1"/>
            <p:nvPr/>
          </p:nvSpPr>
          <p:spPr>
            <a:xfrm>
              <a:off x="8992741" y="3590293"/>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8</a:t>
              </a:r>
            </a:p>
          </p:txBody>
        </p:sp>
        <p:cxnSp>
          <p:nvCxnSpPr>
            <p:cNvPr id="180" name="Straight Connector 179">
              <a:extLst>
                <a:ext uri="{FF2B5EF4-FFF2-40B4-BE49-F238E27FC236}">
                  <a16:creationId xmlns:a16="http://schemas.microsoft.com/office/drawing/2014/main" id="{0EF98F19-4C18-4F02-B78A-EFADA0A841AE}"/>
                </a:ext>
              </a:extLst>
            </p:cNvPr>
            <p:cNvCxnSpPr>
              <a:cxnSpLocks/>
            </p:cNvCxnSpPr>
            <p:nvPr/>
          </p:nvCxnSpPr>
          <p:spPr>
            <a:xfrm rot="16200000" flipH="1">
              <a:off x="879275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TextBox 180">
              <a:extLst>
                <a:ext uri="{FF2B5EF4-FFF2-40B4-BE49-F238E27FC236}">
                  <a16:creationId xmlns:a16="http://schemas.microsoft.com/office/drawing/2014/main" id="{84EC6250-38FE-4711-BAAE-92385EEA0239}"/>
                </a:ext>
              </a:extLst>
            </p:cNvPr>
            <p:cNvSpPr txBox="1"/>
            <p:nvPr/>
          </p:nvSpPr>
          <p:spPr>
            <a:xfrm>
              <a:off x="8763030" y="3590293"/>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7</a:t>
              </a:r>
            </a:p>
          </p:txBody>
        </p:sp>
        <p:cxnSp>
          <p:nvCxnSpPr>
            <p:cNvPr id="182" name="Straight Connector 181">
              <a:extLst>
                <a:ext uri="{FF2B5EF4-FFF2-40B4-BE49-F238E27FC236}">
                  <a16:creationId xmlns:a16="http://schemas.microsoft.com/office/drawing/2014/main" id="{A41F84FD-4E7F-4579-99BA-9A4ED5B36956}"/>
                </a:ext>
              </a:extLst>
            </p:cNvPr>
            <p:cNvCxnSpPr>
              <a:cxnSpLocks/>
            </p:cNvCxnSpPr>
            <p:nvPr/>
          </p:nvCxnSpPr>
          <p:spPr>
            <a:xfrm rot="16200000" flipH="1">
              <a:off x="859272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AD0372D9-48FE-43FC-B6AA-0C2ABC6A11AF}"/>
                </a:ext>
              </a:extLst>
            </p:cNvPr>
            <p:cNvSpPr txBox="1"/>
            <p:nvPr/>
          </p:nvSpPr>
          <p:spPr>
            <a:xfrm>
              <a:off x="8563005" y="3590293"/>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a:t>
              </a:r>
            </a:p>
          </p:txBody>
        </p:sp>
        <p:cxnSp>
          <p:nvCxnSpPr>
            <p:cNvPr id="184" name="Straight Connector 183">
              <a:extLst>
                <a:ext uri="{FF2B5EF4-FFF2-40B4-BE49-F238E27FC236}">
                  <a16:creationId xmlns:a16="http://schemas.microsoft.com/office/drawing/2014/main" id="{149B761D-BC53-4F51-A31D-634275D58061}"/>
                </a:ext>
              </a:extLst>
            </p:cNvPr>
            <p:cNvCxnSpPr>
              <a:cxnSpLocks/>
            </p:cNvCxnSpPr>
            <p:nvPr/>
          </p:nvCxnSpPr>
          <p:spPr>
            <a:xfrm rot="16200000" flipH="1">
              <a:off x="839587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F43B49EC-0B84-47E8-8E38-A0B72E0D1777}"/>
                </a:ext>
              </a:extLst>
            </p:cNvPr>
            <p:cNvSpPr txBox="1"/>
            <p:nvPr/>
          </p:nvSpPr>
          <p:spPr>
            <a:xfrm>
              <a:off x="8366155" y="3590293"/>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a:t>
              </a:r>
            </a:p>
          </p:txBody>
        </p:sp>
        <p:cxnSp>
          <p:nvCxnSpPr>
            <p:cNvPr id="186" name="Straight Connector 185">
              <a:extLst>
                <a:ext uri="{FF2B5EF4-FFF2-40B4-BE49-F238E27FC236}">
                  <a16:creationId xmlns:a16="http://schemas.microsoft.com/office/drawing/2014/main" id="{3F57EE2B-FCD9-4DEB-A882-7FEAE50C6E93}"/>
                </a:ext>
              </a:extLst>
            </p:cNvPr>
            <p:cNvCxnSpPr>
              <a:cxnSpLocks/>
            </p:cNvCxnSpPr>
            <p:nvPr/>
          </p:nvCxnSpPr>
          <p:spPr>
            <a:xfrm rot="16200000" flipH="1">
              <a:off x="8202203"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7" name="TextBox 186">
              <a:extLst>
                <a:ext uri="{FF2B5EF4-FFF2-40B4-BE49-F238E27FC236}">
                  <a16:creationId xmlns:a16="http://schemas.microsoft.com/office/drawing/2014/main" id="{D162AE19-6306-483D-AB9A-F3206C5DBCEC}"/>
                </a:ext>
              </a:extLst>
            </p:cNvPr>
            <p:cNvSpPr txBox="1"/>
            <p:nvPr/>
          </p:nvSpPr>
          <p:spPr>
            <a:xfrm>
              <a:off x="8172480" y="3590293"/>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a:t>
              </a:r>
            </a:p>
          </p:txBody>
        </p:sp>
        <p:cxnSp>
          <p:nvCxnSpPr>
            <p:cNvPr id="188" name="Straight Connector 187">
              <a:extLst>
                <a:ext uri="{FF2B5EF4-FFF2-40B4-BE49-F238E27FC236}">
                  <a16:creationId xmlns:a16="http://schemas.microsoft.com/office/drawing/2014/main" id="{0D1C988A-E73F-4EBF-BCAF-28E34C9E5532}"/>
                </a:ext>
              </a:extLst>
            </p:cNvPr>
            <p:cNvCxnSpPr>
              <a:cxnSpLocks/>
            </p:cNvCxnSpPr>
            <p:nvPr/>
          </p:nvCxnSpPr>
          <p:spPr>
            <a:xfrm rot="16200000" flipH="1">
              <a:off x="800852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TextBox 188">
              <a:extLst>
                <a:ext uri="{FF2B5EF4-FFF2-40B4-BE49-F238E27FC236}">
                  <a16:creationId xmlns:a16="http://schemas.microsoft.com/office/drawing/2014/main" id="{1946E360-8222-4E40-95C5-FA276DC30E73}"/>
                </a:ext>
              </a:extLst>
            </p:cNvPr>
            <p:cNvSpPr txBox="1"/>
            <p:nvPr/>
          </p:nvSpPr>
          <p:spPr>
            <a:xfrm>
              <a:off x="7978805" y="3590293"/>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a:t>
              </a:r>
            </a:p>
          </p:txBody>
        </p:sp>
        <p:cxnSp>
          <p:nvCxnSpPr>
            <p:cNvPr id="190" name="Straight Connector 189">
              <a:extLst>
                <a:ext uri="{FF2B5EF4-FFF2-40B4-BE49-F238E27FC236}">
                  <a16:creationId xmlns:a16="http://schemas.microsoft.com/office/drawing/2014/main" id="{3BF21E3E-89B1-4753-8061-B4F58ECEF17C}"/>
                </a:ext>
              </a:extLst>
            </p:cNvPr>
            <p:cNvCxnSpPr>
              <a:cxnSpLocks/>
            </p:cNvCxnSpPr>
            <p:nvPr/>
          </p:nvCxnSpPr>
          <p:spPr>
            <a:xfrm rot="16200000" flipH="1">
              <a:off x="7805328" y="352793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7343F695-A74F-4BF1-A234-0F0FFEB2B9CF}"/>
                </a:ext>
              </a:extLst>
            </p:cNvPr>
            <p:cNvSpPr txBox="1"/>
            <p:nvPr/>
          </p:nvSpPr>
          <p:spPr>
            <a:xfrm>
              <a:off x="7775605" y="3590293"/>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a:t>
              </a:r>
            </a:p>
          </p:txBody>
        </p:sp>
        <p:sp>
          <p:nvSpPr>
            <p:cNvPr id="192" name="TextBox 191">
              <a:extLst>
                <a:ext uri="{FF2B5EF4-FFF2-40B4-BE49-F238E27FC236}">
                  <a16:creationId xmlns:a16="http://schemas.microsoft.com/office/drawing/2014/main" id="{2846A989-1A26-42B1-ABC0-09285D5EEDD9}"/>
                </a:ext>
              </a:extLst>
            </p:cNvPr>
            <p:cNvSpPr txBox="1"/>
            <p:nvPr/>
          </p:nvSpPr>
          <p:spPr>
            <a:xfrm>
              <a:off x="8763030" y="3785475"/>
              <a:ext cx="1521250" cy="138499"/>
            </a:xfrm>
            <a:prstGeom prst="rect">
              <a:avLst/>
            </a:prstGeom>
            <a:noFill/>
          </p:spPr>
          <p:txBody>
            <a:bodyPr wrap="none" lIns="0" tIns="0" rIns="0" bIns="0" rtlCol="0">
              <a:spAutoFit/>
            </a:bodyPr>
            <a:lstStyle/>
            <a:p>
              <a:pPr algn="ctr">
                <a:lnSpc>
                  <a:spcPct val="90000"/>
                </a:lnSpc>
              </a:pPr>
              <a:r>
                <a:rPr lang="en-GB" sz="1000" b="1" dirty="0">
                  <a:latin typeface="Calibri" panose="020F0502020204030204" pitchFamily="34" charset="0"/>
                  <a:ea typeface="Aileron" charset="0"/>
                  <a:cs typeface="Calibri" panose="020F0502020204030204" pitchFamily="34" charset="0"/>
                </a:rPr>
                <a:t>Months since randomization</a:t>
              </a:r>
            </a:p>
          </p:txBody>
        </p:sp>
        <p:sp>
          <p:nvSpPr>
            <p:cNvPr id="211" name="TextBox 210">
              <a:extLst>
                <a:ext uri="{FF2B5EF4-FFF2-40B4-BE49-F238E27FC236}">
                  <a16:creationId xmlns:a16="http://schemas.microsoft.com/office/drawing/2014/main" id="{600518C6-4A36-4C07-BF5B-B5FD479E8A5C}"/>
                </a:ext>
              </a:extLst>
            </p:cNvPr>
            <p:cNvSpPr txBox="1"/>
            <p:nvPr/>
          </p:nvSpPr>
          <p:spPr>
            <a:xfrm>
              <a:off x="9595860" y="2560774"/>
              <a:ext cx="439223"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Value at</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12 </a:t>
              </a:r>
              <a:r>
                <a:rPr lang="en-GB" sz="1000" dirty="0" err="1">
                  <a:latin typeface="Calibri" panose="020F0502020204030204" pitchFamily="34" charset="0"/>
                  <a:ea typeface="Aileron" charset="0"/>
                  <a:cs typeface="Calibri" panose="020F0502020204030204" pitchFamily="34" charset="0"/>
                </a:rPr>
                <a:t>mo</a:t>
              </a:r>
              <a:endParaRPr lang="en-GB" sz="1000" dirty="0">
                <a:latin typeface="Calibri" panose="020F0502020204030204" pitchFamily="34" charset="0"/>
                <a:ea typeface="Aileron" charset="0"/>
                <a:cs typeface="Calibri" panose="020F0502020204030204" pitchFamily="34" charset="0"/>
              </a:endParaRPr>
            </a:p>
          </p:txBody>
        </p:sp>
        <p:sp>
          <p:nvSpPr>
            <p:cNvPr id="212" name="TextBox 211">
              <a:extLst>
                <a:ext uri="{FF2B5EF4-FFF2-40B4-BE49-F238E27FC236}">
                  <a16:creationId xmlns:a16="http://schemas.microsoft.com/office/drawing/2014/main" id="{6D6D3096-5D0A-4998-921C-054E22F564C5}"/>
                </a:ext>
              </a:extLst>
            </p:cNvPr>
            <p:cNvSpPr txBox="1"/>
            <p:nvPr/>
          </p:nvSpPr>
          <p:spPr>
            <a:xfrm>
              <a:off x="10348080" y="3001030"/>
              <a:ext cx="444032" cy="138499"/>
            </a:xfrm>
            <a:prstGeom prst="rect">
              <a:avLst/>
            </a:prstGeom>
            <a:noFill/>
          </p:spPr>
          <p:txBody>
            <a:bodyPr wrap="none" lIns="0" tIns="0" rIns="0" bIns="0" rtlCol="0">
              <a:spAutoFit/>
            </a:bodyPr>
            <a:lstStyle/>
            <a:p>
              <a:pPr algn="ctr">
                <a:lnSpc>
                  <a:spcPct val="90000"/>
                </a:lnSpc>
              </a:pPr>
              <a:r>
                <a:rPr lang="en-GB" sz="1000" dirty="0" err="1">
                  <a:solidFill>
                    <a:schemeClr val="accent1"/>
                  </a:solidFill>
                  <a:latin typeface="Calibri" panose="020F0502020204030204" pitchFamily="34" charset="0"/>
                  <a:ea typeface="Aileron" charset="0"/>
                  <a:cs typeface="Calibri" panose="020F0502020204030204" pitchFamily="34" charset="0"/>
                </a:rPr>
                <a:t>Olaparib</a:t>
              </a:r>
              <a:endParaRPr lang="en-GB" sz="1000" dirty="0">
                <a:solidFill>
                  <a:schemeClr val="accent1"/>
                </a:solidFill>
                <a:latin typeface="Calibri" panose="020F0502020204030204" pitchFamily="34" charset="0"/>
                <a:ea typeface="Aileron" charset="0"/>
                <a:cs typeface="Calibri" panose="020F0502020204030204" pitchFamily="34" charset="0"/>
              </a:endParaRPr>
            </a:p>
          </p:txBody>
        </p:sp>
        <p:sp>
          <p:nvSpPr>
            <p:cNvPr id="213" name="TextBox 212">
              <a:extLst>
                <a:ext uri="{FF2B5EF4-FFF2-40B4-BE49-F238E27FC236}">
                  <a16:creationId xmlns:a16="http://schemas.microsoft.com/office/drawing/2014/main" id="{27A3F659-03C2-46C2-B25A-9B3A81A9C08B}"/>
                </a:ext>
              </a:extLst>
            </p:cNvPr>
            <p:cNvSpPr txBox="1"/>
            <p:nvPr/>
          </p:nvSpPr>
          <p:spPr>
            <a:xfrm>
              <a:off x="9838805" y="2900511"/>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1"/>
                  </a:solidFill>
                  <a:latin typeface="Calibri" panose="020F0502020204030204" pitchFamily="34" charset="0"/>
                  <a:ea typeface="Aileron" charset="0"/>
                  <a:cs typeface="Calibri" panose="020F0502020204030204" pitchFamily="34" charset="0"/>
                </a:rPr>
                <a:t>0.22</a:t>
              </a:r>
            </a:p>
          </p:txBody>
        </p:sp>
        <p:sp>
          <p:nvSpPr>
            <p:cNvPr id="214" name="TextBox 213">
              <a:extLst>
                <a:ext uri="{FF2B5EF4-FFF2-40B4-BE49-F238E27FC236}">
                  <a16:creationId xmlns:a16="http://schemas.microsoft.com/office/drawing/2014/main" id="{63F582CA-9CE4-44B9-917D-D06AE6F75450}"/>
                </a:ext>
              </a:extLst>
            </p:cNvPr>
            <p:cNvSpPr txBox="1"/>
            <p:nvPr/>
          </p:nvSpPr>
          <p:spPr>
            <a:xfrm>
              <a:off x="10023797" y="3348104"/>
              <a:ext cx="387927" cy="138499"/>
            </a:xfrm>
            <a:prstGeom prst="rect">
              <a:avLst/>
            </a:prstGeom>
            <a:noFill/>
          </p:spPr>
          <p:txBody>
            <a:bodyPr wrap="none" lIns="0" tIns="0" rIns="0" bIns="0" rtlCol="0">
              <a:spAutoFit/>
            </a:bodyPr>
            <a:lstStyle/>
            <a:p>
              <a:pPr algn="ctr">
                <a:lnSpc>
                  <a:spcPct val="90000"/>
                </a:lnSpc>
              </a:pPr>
              <a:r>
                <a:rPr lang="en-GB" sz="1000" dirty="0">
                  <a:solidFill>
                    <a:schemeClr val="accent6"/>
                  </a:solidFill>
                  <a:latin typeface="Calibri" panose="020F0502020204030204" pitchFamily="34" charset="0"/>
                  <a:ea typeface="Aileron" charset="0"/>
                  <a:cs typeface="Calibri" panose="020F0502020204030204" pitchFamily="34" charset="0"/>
                </a:rPr>
                <a:t>Control</a:t>
              </a:r>
            </a:p>
          </p:txBody>
        </p:sp>
        <p:sp>
          <p:nvSpPr>
            <p:cNvPr id="215" name="TextBox 214">
              <a:extLst>
                <a:ext uri="{FF2B5EF4-FFF2-40B4-BE49-F238E27FC236}">
                  <a16:creationId xmlns:a16="http://schemas.microsoft.com/office/drawing/2014/main" id="{B825FDDE-5259-46C2-AF5C-D05462CD8D4F}"/>
                </a:ext>
              </a:extLst>
            </p:cNvPr>
            <p:cNvSpPr txBox="1"/>
            <p:nvPr/>
          </p:nvSpPr>
          <p:spPr>
            <a:xfrm>
              <a:off x="9572613" y="3258091"/>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6"/>
                  </a:solidFill>
                  <a:latin typeface="Calibri" panose="020F0502020204030204" pitchFamily="34" charset="0"/>
                  <a:ea typeface="Aileron" charset="0"/>
                  <a:cs typeface="Calibri" panose="020F0502020204030204" pitchFamily="34" charset="0"/>
                </a:rPr>
                <a:t>0.13</a:t>
              </a:r>
            </a:p>
          </p:txBody>
        </p:sp>
        <p:sp>
          <p:nvSpPr>
            <p:cNvPr id="216" name="TextBox 215">
              <a:extLst>
                <a:ext uri="{FF2B5EF4-FFF2-40B4-BE49-F238E27FC236}">
                  <a16:creationId xmlns:a16="http://schemas.microsoft.com/office/drawing/2014/main" id="{13886286-0DFF-4CD0-86D3-EBC5E07C91C6}"/>
                </a:ext>
              </a:extLst>
            </p:cNvPr>
            <p:cNvSpPr txBox="1"/>
            <p:nvPr/>
          </p:nvSpPr>
          <p:spPr>
            <a:xfrm>
              <a:off x="8389886" y="3108210"/>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6"/>
                  </a:solidFill>
                  <a:latin typeface="Calibri" panose="020F0502020204030204" pitchFamily="34" charset="0"/>
                  <a:ea typeface="Aileron" charset="0"/>
                  <a:cs typeface="Calibri" panose="020F0502020204030204" pitchFamily="34" charset="0"/>
                </a:rPr>
                <a:t>0.24</a:t>
              </a:r>
            </a:p>
          </p:txBody>
        </p:sp>
        <p:sp>
          <p:nvSpPr>
            <p:cNvPr id="217" name="TextBox 216">
              <a:extLst>
                <a:ext uri="{FF2B5EF4-FFF2-40B4-BE49-F238E27FC236}">
                  <a16:creationId xmlns:a16="http://schemas.microsoft.com/office/drawing/2014/main" id="{16F1AD85-8662-4C78-8CE5-56F8E6CC9D2D}"/>
                </a:ext>
              </a:extLst>
            </p:cNvPr>
            <p:cNvSpPr txBox="1"/>
            <p:nvPr/>
          </p:nvSpPr>
          <p:spPr>
            <a:xfrm>
              <a:off x="8663983" y="2411965"/>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1"/>
                  </a:solidFill>
                  <a:latin typeface="Calibri" panose="020F0502020204030204" pitchFamily="34" charset="0"/>
                  <a:ea typeface="Aileron" charset="0"/>
                  <a:cs typeface="Calibri" panose="020F0502020204030204" pitchFamily="34" charset="0"/>
                </a:rPr>
                <a:t>0.50</a:t>
              </a:r>
            </a:p>
          </p:txBody>
        </p:sp>
        <p:sp>
          <p:nvSpPr>
            <p:cNvPr id="218" name="TextBox 217">
              <a:extLst>
                <a:ext uri="{FF2B5EF4-FFF2-40B4-BE49-F238E27FC236}">
                  <a16:creationId xmlns:a16="http://schemas.microsoft.com/office/drawing/2014/main" id="{89D7FF74-F3D1-47EA-978F-C8F0BB4D3E24}"/>
                </a:ext>
              </a:extLst>
            </p:cNvPr>
            <p:cNvSpPr txBox="1"/>
            <p:nvPr/>
          </p:nvSpPr>
          <p:spPr>
            <a:xfrm>
              <a:off x="8412198" y="2013992"/>
              <a:ext cx="439223"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Value at</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6 </a:t>
              </a:r>
              <a:r>
                <a:rPr lang="en-GB" sz="1000" dirty="0" err="1">
                  <a:latin typeface="Calibri" panose="020F0502020204030204" pitchFamily="34" charset="0"/>
                  <a:ea typeface="Aileron" charset="0"/>
                  <a:cs typeface="Calibri" panose="020F0502020204030204" pitchFamily="34" charset="0"/>
                </a:rPr>
                <a:t>mo</a:t>
              </a:r>
              <a:endParaRPr lang="en-GB" sz="1000" dirty="0">
                <a:latin typeface="Calibri" panose="020F0502020204030204" pitchFamily="34" charset="0"/>
                <a:ea typeface="Aileron" charset="0"/>
                <a:cs typeface="Calibri" panose="020F0502020204030204" pitchFamily="34" charset="0"/>
              </a:endParaRPr>
            </a:p>
          </p:txBody>
        </p:sp>
        <p:cxnSp>
          <p:nvCxnSpPr>
            <p:cNvPr id="219" name="Straight Connector 218">
              <a:extLst>
                <a:ext uri="{FF2B5EF4-FFF2-40B4-BE49-F238E27FC236}">
                  <a16:creationId xmlns:a16="http://schemas.microsoft.com/office/drawing/2014/main" id="{7D88FEA7-E2B4-4E4D-9CD2-4ED25F87ADE0}"/>
                </a:ext>
              </a:extLst>
            </p:cNvPr>
            <p:cNvCxnSpPr>
              <a:cxnSpLocks/>
            </p:cNvCxnSpPr>
            <p:nvPr/>
          </p:nvCxnSpPr>
          <p:spPr>
            <a:xfrm>
              <a:off x="8628728" y="2298700"/>
              <a:ext cx="0" cy="1190616"/>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E5E3C484-4631-469C-A387-76C6ECBCC7EB}"/>
                </a:ext>
              </a:extLst>
            </p:cNvPr>
            <p:cNvCxnSpPr>
              <a:cxnSpLocks/>
            </p:cNvCxnSpPr>
            <p:nvPr/>
          </p:nvCxnSpPr>
          <p:spPr>
            <a:xfrm>
              <a:off x="9809828" y="2816225"/>
              <a:ext cx="0" cy="673091"/>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22B89732-7851-4BD0-9A7B-3883C3DAC147}"/>
                </a:ext>
              </a:extLst>
            </p:cNvPr>
            <p:cNvCxnSpPr>
              <a:cxnSpLocks/>
            </p:cNvCxnSpPr>
            <p:nvPr/>
          </p:nvCxnSpPr>
          <p:spPr>
            <a:xfrm flipH="1">
              <a:off x="7461167" y="2551914"/>
              <a:ext cx="4104246"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225" name="Picture 224">
              <a:extLst>
                <a:ext uri="{FF2B5EF4-FFF2-40B4-BE49-F238E27FC236}">
                  <a16:creationId xmlns:a16="http://schemas.microsoft.com/office/drawing/2014/main" id="{2176EA85-AC97-4E16-929F-F8B5816CA6F7}"/>
                </a:ext>
              </a:extLst>
            </p:cNvPr>
            <p:cNvPicPr>
              <a:picLocks noChangeAspect="1"/>
            </p:cNvPicPr>
            <p:nvPr/>
          </p:nvPicPr>
          <p:blipFill>
            <a:blip r:embed="rId3"/>
            <a:stretch>
              <a:fillRect/>
            </a:stretch>
          </p:blipFill>
          <p:spPr>
            <a:xfrm>
              <a:off x="7425075" y="1587500"/>
              <a:ext cx="3708665" cy="1822471"/>
            </a:xfrm>
            <a:prstGeom prst="rect">
              <a:avLst/>
            </a:prstGeom>
          </p:spPr>
        </p:pic>
      </p:grpSp>
    </p:spTree>
    <p:extLst>
      <p:ext uri="{BB962C8B-B14F-4D97-AF65-F5344CB8AC3E}">
        <p14:creationId xmlns:p14="http://schemas.microsoft.com/office/powerpoint/2010/main" val="14879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1028"/>
          <p:cNvSpPr>
            <a:spLocks noGrp="1"/>
          </p:cNvSpPr>
          <p:nvPr>
            <p:ph sz="quarter" idx="12"/>
          </p:nvPr>
        </p:nvSpPr>
        <p:spPr>
          <a:xfrm>
            <a:off x="623392" y="5409457"/>
            <a:ext cx="10963200" cy="568401"/>
          </a:xfrm>
        </p:spPr>
        <p:txBody>
          <a:bodyPr/>
          <a:lstStyle/>
          <a:p>
            <a:pPr>
              <a:spcBef>
                <a:spcPts val="300"/>
              </a:spcBef>
            </a:pPr>
            <a:r>
              <a:rPr lang="en-GB" sz="1400" dirty="0">
                <a:solidFill>
                  <a:schemeClr val="tx2"/>
                </a:solidFill>
              </a:rPr>
              <a:t>Patients randomised between April 2017 and November 2018; DCO for final OS: 20 March 2020</a:t>
            </a:r>
          </a:p>
          <a:p>
            <a:pPr>
              <a:spcBef>
                <a:spcPts val="300"/>
              </a:spcBef>
            </a:pPr>
            <a:r>
              <a:rPr lang="en-GB" sz="1400" dirty="0">
                <a:solidFill>
                  <a:schemeClr val="tx2"/>
                </a:solidFill>
              </a:rPr>
              <a:t>Among patients with disease progression in the physician’s choice arm , 67% in cohort A and 66% in the overall population crossed over to olaparib</a:t>
            </a:r>
          </a:p>
          <a:p>
            <a:pPr>
              <a:spcBef>
                <a:spcPts val="300"/>
              </a:spcBef>
            </a:pPr>
            <a:r>
              <a:rPr lang="en-GB" sz="1400" dirty="0">
                <a:solidFill>
                  <a:schemeClr val="tx2"/>
                </a:solidFill>
              </a:rPr>
              <a:t>Longer follow-up yielded no new safety signals</a:t>
            </a:r>
          </a:p>
        </p:txBody>
      </p:sp>
      <p:sp>
        <p:nvSpPr>
          <p:cNvPr id="2" name="Title 1"/>
          <p:cNvSpPr>
            <a:spLocks noGrp="1"/>
          </p:cNvSpPr>
          <p:nvPr>
            <p:ph type="title"/>
          </p:nvPr>
        </p:nvSpPr>
        <p:spPr>
          <a:xfrm>
            <a:off x="619200" y="246566"/>
            <a:ext cx="8740800" cy="807285"/>
          </a:xfrm>
        </p:spPr>
        <p:txBody>
          <a:bodyPr/>
          <a:lstStyle/>
          <a:p>
            <a:r>
              <a:rPr lang="en-GB" dirty="0"/>
              <a:t>pro</a:t>
            </a:r>
            <a:r>
              <a:rPr lang="en-GB" cap="none" dirty="0"/>
              <a:t>found</a:t>
            </a:r>
            <a:r>
              <a:rPr lang="en-GB" dirty="0"/>
              <a:t>: FINAL OVERALL SURVIVAL</a:t>
            </a:r>
          </a:p>
        </p:txBody>
      </p:sp>
      <p:sp>
        <p:nvSpPr>
          <p:cNvPr id="9" name="Slide Number Placeholder 8"/>
          <p:cNvSpPr>
            <a:spLocks noGrp="1"/>
          </p:cNvSpPr>
          <p:nvPr>
            <p:ph type="sldNum" sz="quarter" idx="4"/>
          </p:nvPr>
        </p:nvSpPr>
        <p:spPr/>
        <p:txBody>
          <a:bodyPr/>
          <a:lstStyle/>
          <a:p>
            <a:fld id="{FCE43C0F-8A7B-3A4B-9DB5-B3472E36E833}" type="slidenum">
              <a:rPr lang="en-GB" smtClean="0"/>
              <a:pPr/>
              <a:t>34</a:t>
            </a:fld>
            <a:endParaRPr lang="en-GB" dirty="0"/>
          </a:p>
        </p:txBody>
      </p:sp>
      <p:graphicFrame>
        <p:nvGraphicFramePr>
          <p:cNvPr id="16" name="Table 15">
            <a:extLst>
              <a:ext uri="{FF2B5EF4-FFF2-40B4-BE49-F238E27FC236}">
                <a16:creationId xmlns:a16="http://schemas.microsoft.com/office/drawing/2014/main" id="{D999378F-4C4A-4460-8DDD-1BEC48AD9E78}"/>
              </a:ext>
            </a:extLst>
          </p:cNvPr>
          <p:cNvGraphicFramePr>
            <a:graphicFrameLocks noGrp="1"/>
          </p:cNvGraphicFramePr>
          <p:nvPr>
            <p:extLst>
              <p:ext uri="{D42A27DB-BD31-4B8C-83A1-F6EECF244321}">
                <p14:modId xmlns:p14="http://schemas.microsoft.com/office/powerpoint/2010/main" val="2247523998"/>
              </p:ext>
            </p:extLst>
          </p:nvPr>
        </p:nvGraphicFramePr>
        <p:xfrm>
          <a:off x="623392" y="4153646"/>
          <a:ext cx="4966110" cy="1261656"/>
        </p:xfrm>
        <a:graphic>
          <a:graphicData uri="http://schemas.openxmlformats.org/drawingml/2006/table">
            <a:tbl>
              <a:tblPr firstRow="1" bandRow="1">
                <a:tableStyleId>{5C22544A-7EE6-4342-B048-85BDC9FD1C3A}</a:tableStyleId>
              </a:tblPr>
              <a:tblGrid>
                <a:gridCol w="1869766">
                  <a:extLst>
                    <a:ext uri="{9D8B030D-6E8A-4147-A177-3AD203B41FA5}">
                      <a16:colId xmlns:a16="http://schemas.microsoft.com/office/drawing/2014/main" val="20000"/>
                    </a:ext>
                  </a:extLst>
                </a:gridCol>
                <a:gridCol w="1666100">
                  <a:extLst>
                    <a:ext uri="{9D8B030D-6E8A-4147-A177-3AD203B41FA5}">
                      <a16:colId xmlns:a16="http://schemas.microsoft.com/office/drawing/2014/main" val="1425056306"/>
                    </a:ext>
                  </a:extLst>
                </a:gridCol>
                <a:gridCol w="1430244">
                  <a:extLst>
                    <a:ext uri="{9D8B030D-6E8A-4147-A177-3AD203B41FA5}">
                      <a16:colId xmlns:a16="http://schemas.microsoft.com/office/drawing/2014/main" val="1066961352"/>
                    </a:ext>
                  </a:extLst>
                </a:gridCol>
              </a:tblGrid>
              <a:tr h="144016">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1" noProof="0" dirty="0">
                        <a:solidFill>
                          <a:schemeClr val="bg1"/>
                        </a:solidFill>
                        <a:latin typeface="Calibri" panose="020F0502020204030204" pitchFamily="34" charset="0"/>
                        <a:cs typeface="Calibri" panose="020F0502020204030204" pitchFamily="34" charset="0"/>
                      </a:endParaRPr>
                    </a:p>
                  </a:txBody>
                  <a:tcPr marT="18288" marB="18288" anchor="ctr">
                    <a:lnB w="38100" cap="flat" cmpd="sng" algn="ctr">
                      <a:solidFill>
                        <a:schemeClr val="bg1"/>
                      </a:solidFill>
                      <a:prstDash val="solid"/>
                      <a:round/>
                      <a:headEnd type="none" w="med" len="med"/>
                      <a:tailEnd type="none" w="med" len="med"/>
                    </a:lnB>
                  </a:tcPr>
                </a:tc>
                <a:tc gridSpan="2">
                  <a:txBody>
                    <a:bodyPr/>
                    <a:lstStyle/>
                    <a:p>
                      <a:pPr algn="ctr"/>
                      <a:r>
                        <a:rPr lang="en-GB" sz="1050" noProof="0" dirty="0">
                          <a:latin typeface="Calibri" panose="020F0502020204030204" pitchFamily="34" charset="0"/>
                          <a:cs typeface="Calibri" panose="020F0502020204030204" pitchFamily="34" charset="0"/>
                        </a:rPr>
                        <a:t>Cohort A</a:t>
                      </a:r>
                    </a:p>
                  </a:txBody>
                  <a:tcPr marT="18288" marB="18288" anchor="ctr">
                    <a:lnB w="12700" cap="flat" cmpd="sng" algn="ctr">
                      <a:solidFill>
                        <a:schemeClr val="bg1"/>
                      </a:solidFill>
                      <a:prstDash val="solid"/>
                      <a:round/>
                      <a:headEnd type="none" w="med" len="med"/>
                      <a:tailEnd type="none" w="med" len="med"/>
                    </a:lnB>
                  </a:tcPr>
                </a:tc>
                <a:tc hMerge="1">
                  <a:txBody>
                    <a:bodyPr/>
                    <a:lstStyle/>
                    <a:p>
                      <a:pPr algn="ctr"/>
                      <a:endParaRPr lang="en-GB" sz="2800" noProof="0" dirty="0"/>
                    </a:p>
                  </a:txBody>
                  <a:tcPr anchor="ctr"/>
                </a:tc>
                <a:extLst>
                  <a:ext uri="{0D108BD9-81ED-4DB2-BD59-A6C34878D82A}">
                    <a16:rowId xmlns:a16="http://schemas.microsoft.com/office/drawing/2014/main" val="10001"/>
                  </a:ext>
                </a:extLst>
              </a:tr>
              <a:tr h="301744">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noProof="0" dirty="0">
                        <a:solidFill>
                          <a:schemeClr val="bg1"/>
                        </a:solidFill>
                        <a:latin typeface="Calibri" panose="020F0502020204030204" pitchFamily="34" charset="0"/>
                        <a:cs typeface="Calibri" panose="020F050202020403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50" b="1" noProof="0" dirty="0">
                          <a:solidFill>
                            <a:schemeClr val="bg1"/>
                          </a:solidFill>
                          <a:latin typeface="Calibri" panose="020F0502020204030204" pitchFamily="34" charset="0"/>
                          <a:cs typeface="Calibri" panose="020F0502020204030204" pitchFamily="34" charset="0"/>
                        </a:rPr>
                        <a:t>Olaparib</a:t>
                      </a:r>
                      <a:r>
                        <a:rPr lang="en-GB" sz="1050" b="1" baseline="0" noProof="0" dirty="0">
                          <a:solidFill>
                            <a:schemeClr val="bg1"/>
                          </a:solidFill>
                          <a:latin typeface="Calibri" panose="020F0502020204030204" pitchFamily="34" charset="0"/>
                          <a:cs typeface="Calibri" panose="020F0502020204030204" pitchFamily="34" charset="0"/>
                        </a:rPr>
                        <a:t> </a:t>
                      </a:r>
                      <a:r>
                        <a:rPr lang="en-GB" sz="1050" b="1" noProof="0" dirty="0">
                          <a:solidFill>
                            <a:schemeClr val="bg1"/>
                          </a:solidFill>
                          <a:latin typeface="Calibri" panose="020F0502020204030204" pitchFamily="34" charset="0"/>
                          <a:cs typeface="Calibri" panose="020F0502020204030204" pitchFamily="34" charset="0"/>
                        </a:rPr>
                        <a:t>(N=162)</a:t>
                      </a:r>
                    </a:p>
                  </a:txBody>
                  <a:tcPr marT="18288" marB="1828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50" b="1" noProof="0" dirty="0">
                          <a:solidFill>
                            <a:schemeClr val="bg1"/>
                          </a:solidFill>
                          <a:latin typeface="Calibri" panose="020F0502020204030204" pitchFamily="34" charset="0"/>
                          <a:cs typeface="Calibri" panose="020F0502020204030204" pitchFamily="34" charset="0"/>
                        </a:rPr>
                        <a:t>Physician’s choice</a:t>
                      </a:r>
                    </a:p>
                    <a:p>
                      <a:pPr algn="ctr"/>
                      <a:r>
                        <a:rPr lang="en-GB" sz="1050" b="1" noProof="0" dirty="0">
                          <a:solidFill>
                            <a:schemeClr val="bg1"/>
                          </a:solidFill>
                          <a:latin typeface="Calibri" panose="020F0502020204030204" pitchFamily="34" charset="0"/>
                          <a:cs typeface="Calibri" panose="020F0502020204030204" pitchFamily="34" charset="0"/>
                        </a:rPr>
                        <a:t>(N=83)</a:t>
                      </a:r>
                      <a:endParaRPr lang="en-GB" sz="2000" b="1" noProof="0" dirty="0">
                        <a:solidFill>
                          <a:schemeClr val="bg1"/>
                        </a:solidFill>
                      </a:endParaRPr>
                    </a:p>
                  </a:txBody>
                  <a:tcPr marT="18288" marB="18288"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8966">
                <a:tc>
                  <a:txBody>
                    <a:bodyPr/>
                    <a:lstStyle/>
                    <a:p>
                      <a:pPr algn="l"/>
                      <a:r>
                        <a:rPr lang="en-GB" sz="1050" b="0" noProof="0" dirty="0">
                          <a:latin typeface="Calibri" panose="020F0502020204030204" pitchFamily="34" charset="0"/>
                          <a:cs typeface="Calibri" panose="020F0502020204030204" pitchFamily="34" charset="0"/>
                        </a:rPr>
                        <a:t>Median OS, months</a:t>
                      </a:r>
                    </a:p>
                  </a:txBody>
                  <a:tcPr marT="18288" marB="18288" anchor="ctr">
                    <a:lnT w="38100" cap="flat" cmpd="sng" algn="ctr">
                      <a:solidFill>
                        <a:schemeClr val="bg1"/>
                      </a:solidFill>
                      <a:prstDash val="solid"/>
                      <a:round/>
                      <a:headEnd type="none" w="med" len="med"/>
                      <a:tailEnd type="none" w="med" len="med"/>
                    </a:lnT>
                  </a:tcPr>
                </a:tc>
                <a:tc>
                  <a:txBody>
                    <a:bodyPr/>
                    <a:lstStyle/>
                    <a:p>
                      <a:pPr marL="0" algn="ctr" defTabSz="457200" rtl="0" eaLnBrk="1" latinLnBrk="0" hangingPunct="1"/>
                      <a:r>
                        <a:rPr lang="en-GB" sz="1050" b="0" kern="1200" noProof="0" dirty="0">
                          <a:solidFill>
                            <a:schemeClr val="dk1"/>
                          </a:solidFill>
                          <a:latin typeface="Calibri" panose="020F0502020204030204" pitchFamily="34" charset="0"/>
                          <a:ea typeface="+mn-ea"/>
                          <a:cs typeface="Calibri" panose="020F0502020204030204" pitchFamily="34" charset="0"/>
                        </a:rPr>
                        <a:t>19.1 </a:t>
                      </a:r>
                    </a:p>
                  </a:txBody>
                  <a:tcPr marT="18288" marB="18288" anchor="ctr">
                    <a:lnT w="38100" cap="flat" cmpd="sng" algn="ctr">
                      <a:solidFill>
                        <a:schemeClr val="bg1"/>
                      </a:solidFill>
                      <a:prstDash val="solid"/>
                      <a:round/>
                      <a:headEnd type="none" w="med" len="med"/>
                      <a:tailEnd type="none" w="med" len="med"/>
                    </a:lnT>
                  </a:tcPr>
                </a:tc>
                <a:tc>
                  <a:txBody>
                    <a:bodyPr/>
                    <a:lstStyle/>
                    <a:p>
                      <a:pPr algn="ctr"/>
                      <a:r>
                        <a:rPr lang="en-GB" sz="1050" b="0" kern="1200" noProof="0" dirty="0">
                          <a:solidFill>
                            <a:schemeClr val="dk1"/>
                          </a:solidFill>
                          <a:latin typeface="Calibri" panose="020F0502020204030204" pitchFamily="34" charset="0"/>
                          <a:ea typeface="+mn-ea"/>
                          <a:cs typeface="Calibri" panose="020F0502020204030204" pitchFamily="34" charset="0"/>
                        </a:rPr>
                        <a:t>14.7</a:t>
                      </a:r>
                      <a:endParaRPr lang="en-GB" sz="2000" noProof="0" dirty="0"/>
                    </a:p>
                  </a:txBody>
                  <a:tcPr marT="18288" marB="18288"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658681"/>
                  </a:ext>
                </a:extLst>
              </a:tr>
              <a:tr h="302882">
                <a:tc>
                  <a:txBody>
                    <a:bodyPr/>
                    <a:lstStyle/>
                    <a:p>
                      <a:pPr algn="l"/>
                      <a:r>
                        <a:rPr lang="en-GB" sz="1050" b="0" noProof="0" dirty="0">
                          <a:latin typeface="Calibri" panose="020F0502020204030204" pitchFamily="34" charset="0"/>
                          <a:cs typeface="Calibri" panose="020F0502020204030204" pitchFamily="34" charset="0"/>
                        </a:rPr>
                        <a:t>HR (95% CI)</a:t>
                      </a:r>
                    </a:p>
                  </a:txBody>
                  <a:tcPr marT="18288" marB="18288" anchor="ctr"/>
                </a:tc>
                <a:tc gridSpan="2">
                  <a:txBody>
                    <a:bodyPr/>
                    <a:lstStyle/>
                    <a:p>
                      <a:pPr marL="0" algn="ctr" defTabSz="457200" rtl="0" eaLnBrk="1" latinLnBrk="0" hangingPunct="1"/>
                      <a:r>
                        <a:rPr lang="en-GB" sz="1050" b="0" kern="1200" noProof="0" dirty="0">
                          <a:solidFill>
                            <a:schemeClr val="dk1"/>
                          </a:solidFill>
                          <a:latin typeface="Calibri" panose="020F0502020204030204" pitchFamily="34" charset="0"/>
                          <a:ea typeface="+mn-ea"/>
                          <a:cs typeface="Calibri" panose="020F0502020204030204" pitchFamily="34" charset="0"/>
                        </a:rPr>
                        <a:t>0.69</a:t>
                      </a:r>
                      <a:r>
                        <a:rPr lang="en-GB" sz="1050" b="0" kern="1200" baseline="0" noProof="0" dirty="0">
                          <a:solidFill>
                            <a:schemeClr val="dk1"/>
                          </a:solidFill>
                          <a:latin typeface="Calibri" panose="020F0502020204030204" pitchFamily="34" charset="0"/>
                          <a:ea typeface="+mn-ea"/>
                          <a:cs typeface="Calibri" panose="020F0502020204030204" pitchFamily="34" charset="0"/>
                        </a:rPr>
                        <a:t> </a:t>
                      </a:r>
                      <a:r>
                        <a:rPr lang="en-GB" sz="1050" b="0" kern="1200" noProof="0" dirty="0">
                          <a:solidFill>
                            <a:schemeClr val="dk1"/>
                          </a:solidFill>
                          <a:latin typeface="Calibri" panose="020F0502020204030204" pitchFamily="34" charset="0"/>
                          <a:ea typeface="+mn-ea"/>
                          <a:cs typeface="Calibri" panose="020F0502020204030204" pitchFamily="34" charset="0"/>
                        </a:rPr>
                        <a:t>(0.50-0.97);</a:t>
                      </a:r>
                      <a:r>
                        <a:rPr lang="en-GB" sz="1050" b="0" kern="1200" baseline="0" noProof="0" dirty="0">
                          <a:solidFill>
                            <a:schemeClr val="dk1"/>
                          </a:solidFill>
                          <a:latin typeface="Calibri" panose="020F0502020204030204" pitchFamily="34" charset="0"/>
                          <a:ea typeface="+mn-ea"/>
                          <a:cs typeface="Calibri" panose="020F0502020204030204" pitchFamily="34" charset="0"/>
                        </a:rPr>
                        <a:t> p</a:t>
                      </a:r>
                      <a:r>
                        <a:rPr lang="en-GB" sz="1050" b="0" kern="1200" noProof="0" dirty="0">
                          <a:solidFill>
                            <a:schemeClr val="dk1"/>
                          </a:solidFill>
                          <a:latin typeface="Calibri" panose="020F0502020204030204" pitchFamily="34" charset="0"/>
                          <a:ea typeface="+mn-ea"/>
                          <a:cs typeface="Calibri" panose="020F0502020204030204" pitchFamily="34" charset="0"/>
                        </a:rPr>
                        <a:t>=0.02</a:t>
                      </a:r>
                    </a:p>
                  </a:txBody>
                  <a:tcPr marT="18288" marB="18288"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b="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186389">
                <a:tc>
                  <a:txBody>
                    <a:bodyPr/>
                    <a:lstStyle/>
                    <a:p>
                      <a:pPr algn="l"/>
                      <a:r>
                        <a:rPr lang="en-GB" sz="1050" b="0" noProof="0" dirty="0">
                          <a:latin typeface="Calibri" panose="020F0502020204030204" pitchFamily="34" charset="0"/>
                          <a:cs typeface="Calibri" panose="020F0502020204030204" pitchFamily="34" charset="0"/>
                        </a:rPr>
                        <a:t>Median follow-up, months</a:t>
                      </a:r>
                    </a:p>
                  </a:txBody>
                  <a:tcPr marT="18288" marB="1828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0" kern="1200" noProof="0" dirty="0">
                          <a:solidFill>
                            <a:schemeClr val="dk1"/>
                          </a:solidFill>
                          <a:latin typeface="Calibri" panose="020F0502020204030204" pitchFamily="34" charset="0"/>
                          <a:ea typeface="+mn-ea"/>
                          <a:cs typeface="Calibri" panose="020F0502020204030204" pitchFamily="34" charset="0"/>
                        </a:rPr>
                        <a:t>21.9</a:t>
                      </a:r>
                    </a:p>
                  </a:txBody>
                  <a:tcPr marT="18288" marB="1828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0" kern="1200" noProof="0" dirty="0">
                          <a:solidFill>
                            <a:schemeClr val="dk1"/>
                          </a:solidFill>
                          <a:latin typeface="Calibri" panose="020F0502020204030204" pitchFamily="34" charset="0"/>
                          <a:ea typeface="+mn-ea"/>
                          <a:cs typeface="Calibri" panose="020F0502020204030204" pitchFamily="34" charset="0"/>
                        </a:rPr>
                        <a:t>21.0</a:t>
                      </a:r>
                    </a:p>
                  </a:txBody>
                  <a:tcPr marT="18288" marB="18288" anchor="ctr"/>
                </a:tc>
                <a:extLst>
                  <a:ext uri="{0D108BD9-81ED-4DB2-BD59-A6C34878D82A}">
                    <a16:rowId xmlns:a16="http://schemas.microsoft.com/office/drawing/2014/main" val="972463072"/>
                  </a:ext>
                </a:extLst>
              </a:tr>
            </a:tbl>
          </a:graphicData>
        </a:graphic>
      </p:graphicFrame>
      <p:sp>
        <p:nvSpPr>
          <p:cNvPr id="3" name="Text Placeholder 2">
            <a:extLst>
              <a:ext uri="{FF2B5EF4-FFF2-40B4-BE49-F238E27FC236}">
                <a16:creationId xmlns:a16="http://schemas.microsoft.com/office/drawing/2014/main" id="{9D79967F-32A0-4EB5-888F-DC8BC66AF3E9}"/>
              </a:ext>
            </a:extLst>
          </p:cNvPr>
          <p:cNvSpPr>
            <a:spLocks noGrp="1"/>
          </p:cNvSpPr>
          <p:nvPr>
            <p:ph type="body" idx="1"/>
          </p:nvPr>
        </p:nvSpPr>
        <p:spPr>
          <a:xfrm>
            <a:off x="671147" y="972658"/>
            <a:ext cx="5171822" cy="395759"/>
          </a:xfrm>
        </p:spPr>
        <p:txBody>
          <a:bodyPr/>
          <a:lstStyle/>
          <a:p>
            <a:r>
              <a:rPr lang="en-GB" cap="none" dirty="0"/>
              <a:t>OS </a:t>
            </a:r>
            <a:r>
              <a:rPr lang="en-GB" dirty="0"/>
              <a:t>in cohort A</a:t>
            </a:r>
          </a:p>
        </p:txBody>
      </p:sp>
      <p:sp>
        <p:nvSpPr>
          <p:cNvPr id="21" name="Rectangle 20">
            <a:extLst>
              <a:ext uri="{FF2B5EF4-FFF2-40B4-BE49-F238E27FC236}">
                <a16:creationId xmlns:a16="http://schemas.microsoft.com/office/drawing/2014/main" id="{53ECCBFA-4296-4F33-9805-562798085DF3}"/>
              </a:ext>
            </a:extLst>
          </p:cNvPr>
          <p:cNvSpPr/>
          <p:nvPr/>
        </p:nvSpPr>
        <p:spPr>
          <a:xfrm>
            <a:off x="8909050" y="1268760"/>
            <a:ext cx="2181092" cy="7779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E180F480-2BD5-2B40-85D4-C69FBE78B3BB}"/>
              </a:ext>
            </a:extLst>
          </p:cNvPr>
          <p:cNvSpPr txBox="1"/>
          <p:nvPr/>
        </p:nvSpPr>
        <p:spPr>
          <a:xfrm>
            <a:off x="1055440" y="1341785"/>
            <a:ext cx="197170"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100</a:t>
            </a:r>
          </a:p>
        </p:txBody>
      </p:sp>
      <p:cxnSp>
        <p:nvCxnSpPr>
          <p:cNvPr id="18" name="Straight Connector 17">
            <a:extLst>
              <a:ext uri="{FF2B5EF4-FFF2-40B4-BE49-F238E27FC236}">
                <a16:creationId xmlns:a16="http://schemas.microsoft.com/office/drawing/2014/main" id="{55EAB0AE-F4EA-0547-B264-36FE2ADC890A}"/>
              </a:ext>
            </a:extLst>
          </p:cNvPr>
          <p:cNvCxnSpPr/>
          <p:nvPr/>
        </p:nvCxnSpPr>
        <p:spPr>
          <a:xfrm>
            <a:off x="1340297" y="1418348"/>
            <a:ext cx="0" cy="194908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2B7A2FB-EE72-2247-BDF3-F36143900747}"/>
              </a:ext>
            </a:extLst>
          </p:cNvPr>
          <p:cNvCxnSpPr>
            <a:cxnSpLocks/>
          </p:cNvCxnSpPr>
          <p:nvPr/>
        </p:nvCxnSpPr>
        <p:spPr>
          <a:xfrm flipH="1">
            <a:off x="1337304" y="3367618"/>
            <a:ext cx="3710946"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F682BCD-14C9-DF4A-AA22-19CE49E9B6B2}"/>
              </a:ext>
            </a:extLst>
          </p:cNvPr>
          <p:cNvCxnSpPr>
            <a:cxnSpLocks/>
          </p:cNvCxnSpPr>
          <p:nvPr/>
        </p:nvCxnSpPr>
        <p:spPr>
          <a:xfrm>
            <a:off x="1775272"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E7BC464-F7C8-AB4D-B977-94461B94C28A}"/>
              </a:ext>
            </a:extLst>
          </p:cNvPr>
          <p:cNvSpPr txBox="1"/>
          <p:nvPr/>
        </p:nvSpPr>
        <p:spPr>
          <a:xfrm>
            <a:off x="1308488"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0</a:t>
            </a:r>
          </a:p>
        </p:txBody>
      </p:sp>
      <p:cxnSp>
        <p:nvCxnSpPr>
          <p:cNvPr id="31" name="Straight Connector 30">
            <a:extLst>
              <a:ext uri="{FF2B5EF4-FFF2-40B4-BE49-F238E27FC236}">
                <a16:creationId xmlns:a16="http://schemas.microsoft.com/office/drawing/2014/main" id="{48AFA3B2-37BC-9242-9224-7E2E0CC54E9C}"/>
              </a:ext>
            </a:extLst>
          </p:cNvPr>
          <p:cNvCxnSpPr>
            <a:cxnSpLocks/>
          </p:cNvCxnSpPr>
          <p:nvPr/>
        </p:nvCxnSpPr>
        <p:spPr>
          <a:xfrm>
            <a:off x="13413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B8FF1BB-F3F8-9940-A23A-17310A8382C4}"/>
              </a:ext>
            </a:extLst>
          </p:cNvPr>
          <p:cNvSpPr txBox="1"/>
          <p:nvPr/>
        </p:nvSpPr>
        <p:spPr>
          <a:xfrm>
            <a:off x="1527563"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a:t>
            </a:r>
          </a:p>
        </p:txBody>
      </p:sp>
      <p:cxnSp>
        <p:nvCxnSpPr>
          <p:cNvPr id="33" name="Straight Connector 32">
            <a:extLst>
              <a:ext uri="{FF2B5EF4-FFF2-40B4-BE49-F238E27FC236}">
                <a16:creationId xmlns:a16="http://schemas.microsoft.com/office/drawing/2014/main" id="{AAC77D67-BE17-1644-A27B-4EA00908F00F}"/>
              </a:ext>
            </a:extLst>
          </p:cNvPr>
          <p:cNvCxnSpPr>
            <a:cxnSpLocks/>
          </p:cNvCxnSpPr>
          <p:nvPr/>
        </p:nvCxnSpPr>
        <p:spPr>
          <a:xfrm>
            <a:off x="15604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2869043-85FF-1343-9344-3BD7E2AA90F8}"/>
              </a:ext>
            </a:extLst>
          </p:cNvPr>
          <p:cNvSpPr txBox="1"/>
          <p:nvPr/>
        </p:nvSpPr>
        <p:spPr>
          <a:xfrm>
            <a:off x="1743463"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4</a:t>
            </a:r>
          </a:p>
        </p:txBody>
      </p:sp>
      <p:sp>
        <p:nvSpPr>
          <p:cNvPr id="36" name="TextBox 35">
            <a:extLst>
              <a:ext uri="{FF2B5EF4-FFF2-40B4-BE49-F238E27FC236}">
                <a16:creationId xmlns:a16="http://schemas.microsoft.com/office/drawing/2014/main" id="{0B19C3FA-96D5-324A-92B3-AFDA19379E55}"/>
              </a:ext>
            </a:extLst>
          </p:cNvPr>
          <p:cNvSpPr txBox="1"/>
          <p:nvPr/>
        </p:nvSpPr>
        <p:spPr>
          <a:xfrm>
            <a:off x="1962538"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6</a:t>
            </a:r>
          </a:p>
        </p:txBody>
      </p:sp>
      <p:cxnSp>
        <p:nvCxnSpPr>
          <p:cNvPr id="37" name="Straight Connector 36">
            <a:extLst>
              <a:ext uri="{FF2B5EF4-FFF2-40B4-BE49-F238E27FC236}">
                <a16:creationId xmlns:a16="http://schemas.microsoft.com/office/drawing/2014/main" id="{A323B18D-3DA1-D24A-AF55-EDD8E606D5D2}"/>
              </a:ext>
            </a:extLst>
          </p:cNvPr>
          <p:cNvCxnSpPr>
            <a:cxnSpLocks/>
          </p:cNvCxnSpPr>
          <p:nvPr/>
        </p:nvCxnSpPr>
        <p:spPr>
          <a:xfrm>
            <a:off x="199539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68237F33-A5B3-F542-8B72-AA5DD721D4C7}"/>
              </a:ext>
            </a:extLst>
          </p:cNvPr>
          <p:cNvSpPr txBox="1"/>
          <p:nvPr/>
        </p:nvSpPr>
        <p:spPr>
          <a:xfrm>
            <a:off x="2178438"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8</a:t>
            </a:r>
          </a:p>
        </p:txBody>
      </p:sp>
      <p:cxnSp>
        <p:nvCxnSpPr>
          <p:cNvPr id="39" name="Straight Connector 38">
            <a:extLst>
              <a:ext uri="{FF2B5EF4-FFF2-40B4-BE49-F238E27FC236}">
                <a16:creationId xmlns:a16="http://schemas.microsoft.com/office/drawing/2014/main" id="{5743086C-792C-C944-8EE8-115EDA7C9D50}"/>
              </a:ext>
            </a:extLst>
          </p:cNvPr>
          <p:cNvCxnSpPr>
            <a:cxnSpLocks/>
          </p:cNvCxnSpPr>
          <p:nvPr/>
        </p:nvCxnSpPr>
        <p:spPr>
          <a:xfrm>
            <a:off x="221129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9348CC32-D7A1-B347-B430-157CBB6FEC08}"/>
              </a:ext>
            </a:extLst>
          </p:cNvPr>
          <p:cNvSpPr txBox="1"/>
          <p:nvPr/>
        </p:nvSpPr>
        <p:spPr>
          <a:xfrm>
            <a:off x="236782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10</a:t>
            </a:r>
          </a:p>
        </p:txBody>
      </p:sp>
      <p:cxnSp>
        <p:nvCxnSpPr>
          <p:cNvPr id="41" name="Straight Connector 40">
            <a:extLst>
              <a:ext uri="{FF2B5EF4-FFF2-40B4-BE49-F238E27FC236}">
                <a16:creationId xmlns:a16="http://schemas.microsoft.com/office/drawing/2014/main" id="{252FF7BA-6C06-6444-9A32-E2E6DE3F041F}"/>
              </a:ext>
            </a:extLst>
          </p:cNvPr>
          <p:cNvCxnSpPr>
            <a:cxnSpLocks/>
          </p:cNvCxnSpPr>
          <p:nvPr/>
        </p:nvCxnSpPr>
        <p:spPr>
          <a:xfrm>
            <a:off x="24335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822D4D4C-4625-0C40-88FF-21D87F37CAA6}"/>
              </a:ext>
            </a:extLst>
          </p:cNvPr>
          <p:cNvSpPr txBox="1"/>
          <p:nvPr/>
        </p:nvSpPr>
        <p:spPr>
          <a:xfrm>
            <a:off x="258372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12</a:t>
            </a:r>
          </a:p>
        </p:txBody>
      </p:sp>
      <p:cxnSp>
        <p:nvCxnSpPr>
          <p:cNvPr id="43" name="Straight Connector 42">
            <a:extLst>
              <a:ext uri="{FF2B5EF4-FFF2-40B4-BE49-F238E27FC236}">
                <a16:creationId xmlns:a16="http://schemas.microsoft.com/office/drawing/2014/main" id="{A59347AF-BDA8-2644-9CEB-923F3ADD7E5E}"/>
              </a:ext>
            </a:extLst>
          </p:cNvPr>
          <p:cNvCxnSpPr>
            <a:cxnSpLocks/>
          </p:cNvCxnSpPr>
          <p:nvPr/>
        </p:nvCxnSpPr>
        <p:spPr>
          <a:xfrm>
            <a:off x="26494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3353C5EE-DB4D-8040-8BE6-C7B79748CEB8}"/>
              </a:ext>
            </a:extLst>
          </p:cNvPr>
          <p:cNvSpPr txBox="1"/>
          <p:nvPr/>
        </p:nvSpPr>
        <p:spPr>
          <a:xfrm>
            <a:off x="280280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14</a:t>
            </a:r>
          </a:p>
        </p:txBody>
      </p:sp>
      <p:cxnSp>
        <p:nvCxnSpPr>
          <p:cNvPr id="45" name="Straight Connector 44">
            <a:extLst>
              <a:ext uri="{FF2B5EF4-FFF2-40B4-BE49-F238E27FC236}">
                <a16:creationId xmlns:a16="http://schemas.microsoft.com/office/drawing/2014/main" id="{410595EF-D8AD-5E4D-B212-9B4F0587D59F}"/>
              </a:ext>
            </a:extLst>
          </p:cNvPr>
          <p:cNvCxnSpPr>
            <a:cxnSpLocks/>
          </p:cNvCxnSpPr>
          <p:nvPr/>
        </p:nvCxnSpPr>
        <p:spPr>
          <a:xfrm>
            <a:off x="28685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1F0B9AFC-702D-0B42-96A5-B9E3559DF3EB}"/>
              </a:ext>
            </a:extLst>
          </p:cNvPr>
          <p:cNvSpPr txBox="1"/>
          <p:nvPr/>
        </p:nvSpPr>
        <p:spPr>
          <a:xfrm>
            <a:off x="301870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16</a:t>
            </a:r>
          </a:p>
        </p:txBody>
      </p:sp>
      <p:cxnSp>
        <p:nvCxnSpPr>
          <p:cNvPr id="47" name="Straight Connector 46">
            <a:extLst>
              <a:ext uri="{FF2B5EF4-FFF2-40B4-BE49-F238E27FC236}">
                <a16:creationId xmlns:a16="http://schemas.microsoft.com/office/drawing/2014/main" id="{8BE1ED83-E8B3-174B-BCD5-68FF77159EA1}"/>
              </a:ext>
            </a:extLst>
          </p:cNvPr>
          <p:cNvCxnSpPr>
            <a:cxnSpLocks/>
          </p:cNvCxnSpPr>
          <p:nvPr/>
        </p:nvCxnSpPr>
        <p:spPr>
          <a:xfrm>
            <a:off x="30844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733F8204-5EEB-394B-B23B-D722AD12A606}"/>
              </a:ext>
            </a:extLst>
          </p:cNvPr>
          <p:cNvSpPr txBox="1"/>
          <p:nvPr/>
        </p:nvSpPr>
        <p:spPr>
          <a:xfrm>
            <a:off x="324095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18</a:t>
            </a:r>
          </a:p>
        </p:txBody>
      </p:sp>
      <p:cxnSp>
        <p:nvCxnSpPr>
          <p:cNvPr id="49" name="Straight Connector 48">
            <a:extLst>
              <a:ext uri="{FF2B5EF4-FFF2-40B4-BE49-F238E27FC236}">
                <a16:creationId xmlns:a16="http://schemas.microsoft.com/office/drawing/2014/main" id="{B0CA277F-7521-F742-A025-246186100399}"/>
              </a:ext>
            </a:extLst>
          </p:cNvPr>
          <p:cNvCxnSpPr>
            <a:cxnSpLocks/>
          </p:cNvCxnSpPr>
          <p:nvPr/>
        </p:nvCxnSpPr>
        <p:spPr>
          <a:xfrm>
            <a:off x="330667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BBBBD96F-4773-7548-97B9-FCC898D29A10}"/>
              </a:ext>
            </a:extLst>
          </p:cNvPr>
          <p:cNvSpPr txBox="1"/>
          <p:nvPr/>
        </p:nvSpPr>
        <p:spPr>
          <a:xfrm>
            <a:off x="345685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20</a:t>
            </a:r>
          </a:p>
        </p:txBody>
      </p:sp>
      <p:cxnSp>
        <p:nvCxnSpPr>
          <p:cNvPr id="51" name="Straight Connector 50">
            <a:extLst>
              <a:ext uri="{FF2B5EF4-FFF2-40B4-BE49-F238E27FC236}">
                <a16:creationId xmlns:a16="http://schemas.microsoft.com/office/drawing/2014/main" id="{69780ECC-06C4-0B47-A00B-C2D9C1111B9E}"/>
              </a:ext>
            </a:extLst>
          </p:cNvPr>
          <p:cNvCxnSpPr>
            <a:cxnSpLocks/>
          </p:cNvCxnSpPr>
          <p:nvPr/>
        </p:nvCxnSpPr>
        <p:spPr>
          <a:xfrm>
            <a:off x="352257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CF72F6E6-AB6E-214D-9027-9CD334115792}"/>
              </a:ext>
            </a:extLst>
          </p:cNvPr>
          <p:cNvSpPr txBox="1"/>
          <p:nvPr/>
        </p:nvSpPr>
        <p:spPr>
          <a:xfrm>
            <a:off x="367592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22</a:t>
            </a:r>
          </a:p>
        </p:txBody>
      </p:sp>
      <p:cxnSp>
        <p:nvCxnSpPr>
          <p:cNvPr id="53" name="Straight Connector 52">
            <a:extLst>
              <a:ext uri="{FF2B5EF4-FFF2-40B4-BE49-F238E27FC236}">
                <a16:creationId xmlns:a16="http://schemas.microsoft.com/office/drawing/2014/main" id="{751EE363-D245-5240-8ABC-EDC85DAA2E09}"/>
              </a:ext>
            </a:extLst>
          </p:cNvPr>
          <p:cNvCxnSpPr>
            <a:cxnSpLocks/>
          </p:cNvCxnSpPr>
          <p:nvPr/>
        </p:nvCxnSpPr>
        <p:spPr>
          <a:xfrm>
            <a:off x="37416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A874F726-CEC0-6C48-AF12-ECED849FE1AC}"/>
              </a:ext>
            </a:extLst>
          </p:cNvPr>
          <p:cNvSpPr txBox="1"/>
          <p:nvPr/>
        </p:nvSpPr>
        <p:spPr>
          <a:xfrm>
            <a:off x="389500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24</a:t>
            </a:r>
          </a:p>
        </p:txBody>
      </p:sp>
      <p:cxnSp>
        <p:nvCxnSpPr>
          <p:cNvPr id="55" name="Straight Connector 54">
            <a:extLst>
              <a:ext uri="{FF2B5EF4-FFF2-40B4-BE49-F238E27FC236}">
                <a16:creationId xmlns:a16="http://schemas.microsoft.com/office/drawing/2014/main" id="{0F5837C8-8641-3942-B40A-221A2C563EF3}"/>
              </a:ext>
            </a:extLst>
          </p:cNvPr>
          <p:cNvCxnSpPr>
            <a:cxnSpLocks/>
          </p:cNvCxnSpPr>
          <p:nvPr/>
        </p:nvCxnSpPr>
        <p:spPr>
          <a:xfrm>
            <a:off x="39607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E41A7B72-D2B7-3744-AF62-F6AC6C029ECF}"/>
              </a:ext>
            </a:extLst>
          </p:cNvPr>
          <p:cNvSpPr txBox="1"/>
          <p:nvPr/>
        </p:nvSpPr>
        <p:spPr>
          <a:xfrm>
            <a:off x="410772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26</a:t>
            </a:r>
          </a:p>
        </p:txBody>
      </p:sp>
      <p:cxnSp>
        <p:nvCxnSpPr>
          <p:cNvPr id="57" name="Straight Connector 56">
            <a:extLst>
              <a:ext uri="{FF2B5EF4-FFF2-40B4-BE49-F238E27FC236}">
                <a16:creationId xmlns:a16="http://schemas.microsoft.com/office/drawing/2014/main" id="{F405407B-3DFA-E14A-B46D-A967C3201CF0}"/>
              </a:ext>
            </a:extLst>
          </p:cNvPr>
          <p:cNvCxnSpPr>
            <a:cxnSpLocks/>
          </p:cNvCxnSpPr>
          <p:nvPr/>
        </p:nvCxnSpPr>
        <p:spPr>
          <a:xfrm>
            <a:off x="41734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CFA0AE11-1BC0-D540-AC73-C399E3477495}"/>
              </a:ext>
            </a:extLst>
          </p:cNvPr>
          <p:cNvSpPr txBox="1"/>
          <p:nvPr/>
        </p:nvSpPr>
        <p:spPr>
          <a:xfrm>
            <a:off x="432680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28</a:t>
            </a:r>
          </a:p>
        </p:txBody>
      </p:sp>
      <p:cxnSp>
        <p:nvCxnSpPr>
          <p:cNvPr id="59" name="Straight Connector 58">
            <a:extLst>
              <a:ext uri="{FF2B5EF4-FFF2-40B4-BE49-F238E27FC236}">
                <a16:creationId xmlns:a16="http://schemas.microsoft.com/office/drawing/2014/main" id="{4FF0B337-C682-C746-B0F3-6693B35318E1}"/>
              </a:ext>
            </a:extLst>
          </p:cNvPr>
          <p:cNvCxnSpPr>
            <a:cxnSpLocks/>
          </p:cNvCxnSpPr>
          <p:nvPr/>
        </p:nvCxnSpPr>
        <p:spPr>
          <a:xfrm>
            <a:off x="43925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55C97F27-304B-8143-A7A7-B27D8A724684}"/>
              </a:ext>
            </a:extLst>
          </p:cNvPr>
          <p:cNvSpPr txBox="1"/>
          <p:nvPr/>
        </p:nvSpPr>
        <p:spPr>
          <a:xfrm>
            <a:off x="454587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30</a:t>
            </a:r>
          </a:p>
        </p:txBody>
      </p:sp>
      <p:cxnSp>
        <p:nvCxnSpPr>
          <p:cNvPr id="61" name="Straight Connector 60">
            <a:extLst>
              <a:ext uri="{FF2B5EF4-FFF2-40B4-BE49-F238E27FC236}">
                <a16:creationId xmlns:a16="http://schemas.microsoft.com/office/drawing/2014/main" id="{00167E13-BA91-AC4F-8BEC-CAC18B025FE5}"/>
              </a:ext>
            </a:extLst>
          </p:cNvPr>
          <p:cNvCxnSpPr>
            <a:cxnSpLocks/>
          </p:cNvCxnSpPr>
          <p:nvPr/>
        </p:nvCxnSpPr>
        <p:spPr>
          <a:xfrm>
            <a:off x="461159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88996805-213E-9D44-9614-4E5CDE1A3AF7}"/>
              </a:ext>
            </a:extLst>
          </p:cNvPr>
          <p:cNvSpPr txBox="1"/>
          <p:nvPr/>
        </p:nvSpPr>
        <p:spPr>
          <a:xfrm>
            <a:off x="476495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32</a:t>
            </a:r>
          </a:p>
        </p:txBody>
      </p:sp>
      <p:cxnSp>
        <p:nvCxnSpPr>
          <p:cNvPr id="63" name="Straight Connector 62">
            <a:extLst>
              <a:ext uri="{FF2B5EF4-FFF2-40B4-BE49-F238E27FC236}">
                <a16:creationId xmlns:a16="http://schemas.microsoft.com/office/drawing/2014/main" id="{15D965AE-28E9-194F-9D1E-37700541F540}"/>
              </a:ext>
            </a:extLst>
          </p:cNvPr>
          <p:cNvCxnSpPr>
            <a:cxnSpLocks/>
          </p:cNvCxnSpPr>
          <p:nvPr/>
        </p:nvCxnSpPr>
        <p:spPr>
          <a:xfrm>
            <a:off x="483067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E21063CD-85F1-B949-BFA5-6BE42070AD92}"/>
              </a:ext>
            </a:extLst>
          </p:cNvPr>
          <p:cNvSpPr txBox="1"/>
          <p:nvPr/>
        </p:nvSpPr>
        <p:spPr>
          <a:xfrm>
            <a:off x="498085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34</a:t>
            </a:r>
          </a:p>
        </p:txBody>
      </p:sp>
      <p:cxnSp>
        <p:nvCxnSpPr>
          <p:cNvPr id="68" name="Straight Connector 67">
            <a:extLst>
              <a:ext uri="{FF2B5EF4-FFF2-40B4-BE49-F238E27FC236}">
                <a16:creationId xmlns:a16="http://schemas.microsoft.com/office/drawing/2014/main" id="{6B2D1722-66EC-9D45-A882-77F0DCF1994E}"/>
              </a:ext>
            </a:extLst>
          </p:cNvPr>
          <p:cNvCxnSpPr>
            <a:cxnSpLocks/>
          </p:cNvCxnSpPr>
          <p:nvPr/>
        </p:nvCxnSpPr>
        <p:spPr>
          <a:xfrm>
            <a:off x="504657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0F1CDCD0-BCF8-5244-B63A-C3B8477F6A15}"/>
              </a:ext>
            </a:extLst>
          </p:cNvPr>
          <p:cNvSpPr txBox="1"/>
          <p:nvPr/>
        </p:nvSpPr>
        <p:spPr>
          <a:xfrm>
            <a:off x="125478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162</a:t>
            </a:r>
          </a:p>
          <a:p>
            <a:pPr algn="ctr">
              <a:lnSpc>
                <a:spcPct val="90000"/>
              </a:lnSpc>
            </a:pPr>
            <a:r>
              <a:rPr lang="en-GB" sz="900" dirty="0">
                <a:latin typeface="Calibri" panose="020F0502020204030204" pitchFamily="34" charset="0"/>
                <a:ea typeface="Aileron" charset="0"/>
                <a:cs typeface="Calibri" panose="020F0502020204030204" pitchFamily="34" charset="0"/>
              </a:rPr>
              <a:t>83</a:t>
            </a:r>
          </a:p>
        </p:txBody>
      </p:sp>
      <p:sp>
        <p:nvSpPr>
          <p:cNvPr id="70" name="TextBox 69">
            <a:extLst>
              <a:ext uri="{FF2B5EF4-FFF2-40B4-BE49-F238E27FC236}">
                <a16:creationId xmlns:a16="http://schemas.microsoft.com/office/drawing/2014/main" id="{334338F2-42B9-B44B-83F8-2CFAEC655E3B}"/>
              </a:ext>
            </a:extLst>
          </p:cNvPr>
          <p:cNvSpPr txBox="1"/>
          <p:nvPr/>
        </p:nvSpPr>
        <p:spPr>
          <a:xfrm>
            <a:off x="1473863"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155</a:t>
            </a:r>
          </a:p>
          <a:p>
            <a:pPr algn="ctr">
              <a:lnSpc>
                <a:spcPct val="90000"/>
              </a:lnSpc>
            </a:pPr>
            <a:r>
              <a:rPr lang="en-GB" sz="900" dirty="0">
                <a:latin typeface="Calibri" panose="020F0502020204030204" pitchFamily="34" charset="0"/>
                <a:ea typeface="Aileron" charset="0"/>
                <a:cs typeface="Calibri" panose="020F0502020204030204" pitchFamily="34" charset="0"/>
              </a:rPr>
              <a:t>79</a:t>
            </a:r>
          </a:p>
        </p:txBody>
      </p:sp>
      <p:sp>
        <p:nvSpPr>
          <p:cNvPr id="71" name="TextBox 70">
            <a:extLst>
              <a:ext uri="{FF2B5EF4-FFF2-40B4-BE49-F238E27FC236}">
                <a16:creationId xmlns:a16="http://schemas.microsoft.com/office/drawing/2014/main" id="{7DA7D676-4677-6B48-9E96-38854487C746}"/>
              </a:ext>
            </a:extLst>
          </p:cNvPr>
          <p:cNvSpPr txBox="1"/>
          <p:nvPr/>
        </p:nvSpPr>
        <p:spPr>
          <a:xfrm>
            <a:off x="1689763"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150</a:t>
            </a:r>
          </a:p>
          <a:p>
            <a:pPr algn="ctr">
              <a:lnSpc>
                <a:spcPct val="90000"/>
              </a:lnSpc>
            </a:pPr>
            <a:r>
              <a:rPr lang="en-GB" sz="900" dirty="0">
                <a:latin typeface="Calibri" panose="020F0502020204030204" pitchFamily="34" charset="0"/>
                <a:ea typeface="Aileron" charset="0"/>
                <a:cs typeface="Calibri" panose="020F0502020204030204" pitchFamily="34" charset="0"/>
              </a:rPr>
              <a:t>74</a:t>
            </a:r>
          </a:p>
        </p:txBody>
      </p:sp>
      <p:sp>
        <p:nvSpPr>
          <p:cNvPr id="72" name="TextBox 71">
            <a:extLst>
              <a:ext uri="{FF2B5EF4-FFF2-40B4-BE49-F238E27FC236}">
                <a16:creationId xmlns:a16="http://schemas.microsoft.com/office/drawing/2014/main" id="{AEB32ECD-DC24-C149-97AB-3369520D5457}"/>
              </a:ext>
            </a:extLst>
          </p:cNvPr>
          <p:cNvSpPr txBox="1"/>
          <p:nvPr/>
        </p:nvSpPr>
        <p:spPr>
          <a:xfrm>
            <a:off x="190883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142</a:t>
            </a:r>
          </a:p>
          <a:p>
            <a:pPr algn="ctr">
              <a:lnSpc>
                <a:spcPct val="90000"/>
              </a:lnSpc>
            </a:pPr>
            <a:r>
              <a:rPr lang="en-GB" sz="900" dirty="0">
                <a:latin typeface="Calibri" panose="020F0502020204030204" pitchFamily="34" charset="0"/>
                <a:ea typeface="Aileron" charset="0"/>
                <a:cs typeface="Calibri" panose="020F0502020204030204" pitchFamily="34" charset="0"/>
              </a:rPr>
              <a:t>69</a:t>
            </a:r>
          </a:p>
        </p:txBody>
      </p:sp>
      <p:sp>
        <p:nvSpPr>
          <p:cNvPr id="73" name="TextBox 72">
            <a:extLst>
              <a:ext uri="{FF2B5EF4-FFF2-40B4-BE49-F238E27FC236}">
                <a16:creationId xmlns:a16="http://schemas.microsoft.com/office/drawing/2014/main" id="{356D8DDE-D75E-694C-84AB-CE9E257737CF}"/>
              </a:ext>
            </a:extLst>
          </p:cNvPr>
          <p:cNvSpPr txBox="1"/>
          <p:nvPr/>
        </p:nvSpPr>
        <p:spPr>
          <a:xfrm>
            <a:off x="212473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136</a:t>
            </a:r>
          </a:p>
          <a:p>
            <a:pPr algn="ctr">
              <a:lnSpc>
                <a:spcPct val="90000"/>
              </a:lnSpc>
            </a:pPr>
            <a:r>
              <a:rPr lang="en-GB" sz="900" dirty="0">
                <a:latin typeface="Calibri" panose="020F0502020204030204" pitchFamily="34" charset="0"/>
                <a:ea typeface="Aileron" charset="0"/>
                <a:cs typeface="Calibri" panose="020F0502020204030204" pitchFamily="34" charset="0"/>
              </a:rPr>
              <a:t>64</a:t>
            </a:r>
          </a:p>
        </p:txBody>
      </p:sp>
      <p:sp>
        <p:nvSpPr>
          <p:cNvPr id="74" name="TextBox 73">
            <a:extLst>
              <a:ext uri="{FF2B5EF4-FFF2-40B4-BE49-F238E27FC236}">
                <a16:creationId xmlns:a16="http://schemas.microsoft.com/office/drawing/2014/main" id="{798BF072-14FF-4644-BE59-EC5DAE67C430}"/>
              </a:ext>
            </a:extLst>
          </p:cNvPr>
          <p:cNvSpPr txBox="1"/>
          <p:nvPr/>
        </p:nvSpPr>
        <p:spPr>
          <a:xfrm>
            <a:off x="234698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124</a:t>
            </a:r>
          </a:p>
          <a:p>
            <a:pPr algn="ctr">
              <a:lnSpc>
                <a:spcPct val="90000"/>
              </a:lnSpc>
            </a:pPr>
            <a:r>
              <a:rPr lang="en-GB" sz="900" dirty="0">
                <a:latin typeface="Calibri" panose="020F0502020204030204" pitchFamily="34" charset="0"/>
                <a:ea typeface="Aileron" charset="0"/>
                <a:cs typeface="Calibri" panose="020F0502020204030204" pitchFamily="34" charset="0"/>
              </a:rPr>
              <a:t>58</a:t>
            </a:r>
          </a:p>
        </p:txBody>
      </p:sp>
      <p:sp>
        <p:nvSpPr>
          <p:cNvPr id="75" name="TextBox 74">
            <a:extLst>
              <a:ext uri="{FF2B5EF4-FFF2-40B4-BE49-F238E27FC236}">
                <a16:creationId xmlns:a16="http://schemas.microsoft.com/office/drawing/2014/main" id="{BF77F365-B07F-B948-8BFE-CA9F68FC6944}"/>
              </a:ext>
            </a:extLst>
          </p:cNvPr>
          <p:cNvSpPr txBox="1"/>
          <p:nvPr/>
        </p:nvSpPr>
        <p:spPr>
          <a:xfrm>
            <a:off x="256288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107</a:t>
            </a:r>
          </a:p>
          <a:p>
            <a:pPr algn="ctr">
              <a:lnSpc>
                <a:spcPct val="90000"/>
              </a:lnSpc>
            </a:pPr>
            <a:r>
              <a:rPr lang="en-GB" sz="900" dirty="0">
                <a:latin typeface="Calibri" panose="020F0502020204030204" pitchFamily="34" charset="0"/>
                <a:ea typeface="Aileron" charset="0"/>
                <a:cs typeface="Calibri" panose="020F0502020204030204" pitchFamily="34" charset="0"/>
              </a:rPr>
              <a:t>50</a:t>
            </a:r>
          </a:p>
        </p:txBody>
      </p:sp>
      <p:sp>
        <p:nvSpPr>
          <p:cNvPr id="76" name="TextBox 75">
            <a:extLst>
              <a:ext uri="{FF2B5EF4-FFF2-40B4-BE49-F238E27FC236}">
                <a16:creationId xmlns:a16="http://schemas.microsoft.com/office/drawing/2014/main" id="{67DFF6B4-7F47-EA47-9C0A-14D3D34F5918}"/>
              </a:ext>
            </a:extLst>
          </p:cNvPr>
          <p:cNvSpPr txBox="1"/>
          <p:nvPr/>
        </p:nvSpPr>
        <p:spPr>
          <a:xfrm>
            <a:off x="2781963"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101</a:t>
            </a:r>
          </a:p>
          <a:p>
            <a:pPr algn="ctr">
              <a:lnSpc>
                <a:spcPct val="90000"/>
              </a:lnSpc>
            </a:pPr>
            <a:r>
              <a:rPr lang="en-GB" sz="900" dirty="0">
                <a:latin typeface="Calibri" panose="020F0502020204030204" pitchFamily="34" charset="0"/>
                <a:ea typeface="Aileron" charset="0"/>
                <a:cs typeface="Calibri" panose="020F0502020204030204" pitchFamily="34" charset="0"/>
              </a:rPr>
              <a:t>43</a:t>
            </a:r>
          </a:p>
        </p:txBody>
      </p:sp>
      <p:sp>
        <p:nvSpPr>
          <p:cNvPr id="77" name="TextBox 76">
            <a:extLst>
              <a:ext uri="{FF2B5EF4-FFF2-40B4-BE49-F238E27FC236}">
                <a16:creationId xmlns:a16="http://schemas.microsoft.com/office/drawing/2014/main" id="{1E8BB60F-0861-7448-A87D-05A62385A535}"/>
              </a:ext>
            </a:extLst>
          </p:cNvPr>
          <p:cNvSpPr txBox="1"/>
          <p:nvPr/>
        </p:nvSpPr>
        <p:spPr>
          <a:xfrm>
            <a:off x="3026717"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91</a:t>
            </a:r>
          </a:p>
          <a:p>
            <a:pPr algn="ctr">
              <a:lnSpc>
                <a:spcPct val="90000"/>
              </a:lnSpc>
            </a:pPr>
            <a:r>
              <a:rPr lang="en-GB" sz="900" dirty="0">
                <a:latin typeface="Calibri" panose="020F0502020204030204" pitchFamily="34" charset="0"/>
                <a:ea typeface="Aileron" charset="0"/>
                <a:cs typeface="Calibri" panose="020F0502020204030204" pitchFamily="34" charset="0"/>
              </a:rPr>
              <a:t>37</a:t>
            </a:r>
          </a:p>
        </p:txBody>
      </p:sp>
      <p:sp>
        <p:nvSpPr>
          <p:cNvPr id="78" name="TextBox 77">
            <a:extLst>
              <a:ext uri="{FF2B5EF4-FFF2-40B4-BE49-F238E27FC236}">
                <a16:creationId xmlns:a16="http://schemas.microsoft.com/office/drawing/2014/main" id="{A8652468-C486-CE49-A0FE-04F8C7566DB5}"/>
              </a:ext>
            </a:extLst>
          </p:cNvPr>
          <p:cNvSpPr txBox="1"/>
          <p:nvPr/>
        </p:nvSpPr>
        <p:spPr>
          <a:xfrm>
            <a:off x="3248967"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71</a:t>
            </a:r>
          </a:p>
          <a:p>
            <a:pPr algn="ctr">
              <a:lnSpc>
                <a:spcPct val="90000"/>
              </a:lnSpc>
            </a:pPr>
            <a:r>
              <a:rPr lang="en-GB" sz="900" dirty="0">
                <a:latin typeface="Calibri" panose="020F0502020204030204" pitchFamily="34" charset="0"/>
                <a:ea typeface="Aileron" charset="0"/>
                <a:cs typeface="Calibri" panose="020F0502020204030204" pitchFamily="34" charset="0"/>
              </a:rPr>
              <a:t>27</a:t>
            </a:r>
          </a:p>
        </p:txBody>
      </p:sp>
      <p:sp>
        <p:nvSpPr>
          <p:cNvPr id="79" name="TextBox 78">
            <a:extLst>
              <a:ext uri="{FF2B5EF4-FFF2-40B4-BE49-F238E27FC236}">
                <a16:creationId xmlns:a16="http://schemas.microsoft.com/office/drawing/2014/main" id="{24D3997D-DA52-B74A-B0A1-2260EFD4D275}"/>
              </a:ext>
            </a:extLst>
          </p:cNvPr>
          <p:cNvSpPr txBox="1"/>
          <p:nvPr/>
        </p:nvSpPr>
        <p:spPr>
          <a:xfrm>
            <a:off x="3464867"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56</a:t>
            </a:r>
          </a:p>
          <a:p>
            <a:pPr algn="ctr">
              <a:lnSpc>
                <a:spcPct val="90000"/>
              </a:lnSpc>
            </a:pPr>
            <a:r>
              <a:rPr lang="en-GB" sz="900" dirty="0">
                <a:latin typeface="Calibri" panose="020F0502020204030204" pitchFamily="34" charset="0"/>
                <a:ea typeface="Aileron" charset="0"/>
                <a:cs typeface="Calibri" panose="020F0502020204030204" pitchFamily="34" charset="0"/>
              </a:rPr>
              <a:t>18</a:t>
            </a:r>
          </a:p>
        </p:txBody>
      </p:sp>
      <p:sp>
        <p:nvSpPr>
          <p:cNvPr id="80" name="TextBox 79">
            <a:extLst>
              <a:ext uri="{FF2B5EF4-FFF2-40B4-BE49-F238E27FC236}">
                <a16:creationId xmlns:a16="http://schemas.microsoft.com/office/drawing/2014/main" id="{580FAC10-F3AE-CD41-A058-6DC44C5A73B7}"/>
              </a:ext>
            </a:extLst>
          </p:cNvPr>
          <p:cNvSpPr txBox="1"/>
          <p:nvPr/>
        </p:nvSpPr>
        <p:spPr>
          <a:xfrm>
            <a:off x="3683942"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44</a:t>
            </a:r>
          </a:p>
          <a:p>
            <a:pPr algn="ctr">
              <a:lnSpc>
                <a:spcPct val="90000"/>
              </a:lnSpc>
            </a:pPr>
            <a:r>
              <a:rPr lang="en-GB" sz="900" dirty="0">
                <a:latin typeface="Calibri" panose="020F0502020204030204" pitchFamily="34" charset="0"/>
                <a:ea typeface="Aileron" charset="0"/>
                <a:cs typeface="Calibri" panose="020F0502020204030204" pitchFamily="34" charset="0"/>
              </a:rPr>
              <a:t>15</a:t>
            </a:r>
          </a:p>
        </p:txBody>
      </p:sp>
      <p:sp>
        <p:nvSpPr>
          <p:cNvPr id="81" name="TextBox 80">
            <a:extLst>
              <a:ext uri="{FF2B5EF4-FFF2-40B4-BE49-F238E27FC236}">
                <a16:creationId xmlns:a16="http://schemas.microsoft.com/office/drawing/2014/main" id="{FDFC761F-C608-7A40-A797-F2BAF8A31BD0}"/>
              </a:ext>
            </a:extLst>
          </p:cNvPr>
          <p:cNvSpPr txBox="1"/>
          <p:nvPr/>
        </p:nvSpPr>
        <p:spPr>
          <a:xfrm>
            <a:off x="3903017"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30</a:t>
            </a:r>
          </a:p>
          <a:p>
            <a:pPr algn="ctr">
              <a:lnSpc>
                <a:spcPct val="90000"/>
              </a:lnSpc>
            </a:pPr>
            <a:r>
              <a:rPr lang="en-GB" sz="900" dirty="0">
                <a:latin typeface="Calibri" panose="020F0502020204030204" pitchFamily="34" charset="0"/>
                <a:ea typeface="Aileron" charset="0"/>
                <a:cs typeface="Calibri" panose="020F0502020204030204" pitchFamily="34" charset="0"/>
              </a:rPr>
              <a:t>11</a:t>
            </a:r>
          </a:p>
        </p:txBody>
      </p:sp>
      <p:sp>
        <p:nvSpPr>
          <p:cNvPr id="82" name="TextBox 81">
            <a:extLst>
              <a:ext uri="{FF2B5EF4-FFF2-40B4-BE49-F238E27FC236}">
                <a16:creationId xmlns:a16="http://schemas.microsoft.com/office/drawing/2014/main" id="{4697A6FC-D077-2444-BA74-B5781000F0F7}"/>
              </a:ext>
            </a:extLst>
          </p:cNvPr>
          <p:cNvSpPr txBox="1"/>
          <p:nvPr/>
        </p:nvSpPr>
        <p:spPr>
          <a:xfrm>
            <a:off x="4115742"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18</a:t>
            </a:r>
          </a:p>
          <a:p>
            <a:pPr algn="ctr">
              <a:lnSpc>
                <a:spcPct val="90000"/>
              </a:lnSpc>
            </a:pPr>
            <a:r>
              <a:rPr lang="en-GB" sz="900" dirty="0">
                <a:latin typeface="Calibri" panose="020F0502020204030204" pitchFamily="34" charset="0"/>
                <a:ea typeface="Aileron" charset="0"/>
                <a:cs typeface="Calibri" panose="020F0502020204030204" pitchFamily="34" charset="0"/>
              </a:rPr>
              <a:t>9</a:t>
            </a:r>
          </a:p>
        </p:txBody>
      </p:sp>
      <p:sp>
        <p:nvSpPr>
          <p:cNvPr id="83" name="TextBox 82">
            <a:extLst>
              <a:ext uri="{FF2B5EF4-FFF2-40B4-BE49-F238E27FC236}">
                <a16:creationId xmlns:a16="http://schemas.microsoft.com/office/drawing/2014/main" id="{7EB825DA-44A1-F14D-AD33-228911EECD0B}"/>
              </a:ext>
            </a:extLst>
          </p:cNvPr>
          <p:cNvSpPr txBox="1"/>
          <p:nvPr/>
        </p:nvSpPr>
        <p:spPr>
          <a:xfrm>
            <a:off x="4363671" y="380241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6</a:t>
            </a:r>
          </a:p>
          <a:p>
            <a:pPr algn="ctr">
              <a:lnSpc>
                <a:spcPct val="90000"/>
              </a:lnSpc>
            </a:pPr>
            <a:r>
              <a:rPr lang="en-GB" sz="900" dirty="0">
                <a:latin typeface="Calibri" panose="020F0502020204030204" pitchFamily="34" charset="0"/>
                <a:ea typeface="Aileron" charset="0"/>
                <a:cs typeface="Calibri" panose="020F0502020204030204" pitchFamily="34" charset="0"/>
              </a:rPr>
              <a:t>6</a:t>
            </a:r>
          </a:p>
        </p:txBody>
      </p:sp>
      <p:sp>
        <p:nvSpPr>
          <p:cNvPr id="84" name="TextBox 83">
            <a:extLst>
              <a:ext uri="{FF2B5EF4-FFF2-40B4-BE49-F238E27FC236}">
                <a16:creationId xmlns:a16="http://schemas.microsoft.com/office/drawing/2014/main" id="{4FE50783-40E6-9043-AC46-201DC04C5FD4}"/>
              </a:ext>
            </a:extLst>
          </p:cNvPr>
          <p:cNvSpPr txBox="1"/>
          <p:nvPr/>
        </p:nvSpPr>
        <p:spPr>
          <a:xfrm>
            <a:off x="4582746" y="380241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a:t>
            </a:r>
          </a:p>
          <a:p>
            <a:pPr algn="ct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85" name="TextBox 84">
            <a:extLst>
              <a:ext uri="{FF2B5EF4-FFF2-40B4-BE49-F238E27FC236}">
                <a16:creationId xmlns:a16="http://schemas.microsoft.com/office/drawing/2014/main" id="{366B46B6-CA5C-D44A-AE1D-B5241F8E9293}"/>
              </a:ext>
            </a:extLst>
          </p:cNvPr>
          <p:cNvSpPr txBox="1"/>
          <p:nvPr/>
        </p:nvSpPr>
        <p:spPr>
          <a:xfrm>
            <a:off x="4801821" y="380241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a:t>
            </a:r>
          </a:p>
          <a:p>
            <a:pPr algn="ct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86" name="TextBox 85">
            <a:extLst>
              <a:ext uri="{FF2B5EF4-FFF2-40B4-BE49-F238E27FC236}">
                <a16:creationId xmlns:a16="http://schemas.microsoft.com/office/drawing/2014/main" id="{1DFFB0D4-198F-D146-854A-5168A702F3C6}"/>
              </a:ext>
            </a:extLst>
          </p:cNvPr>
          <p:cNvSpPr txBox="1"/>
          <p:nvPr/>
        </p:nvSpPr>
        <p:spPr>
          <a:xfrm>
            <a:off x="5017721" y="380241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0</a:t>
            </a:r>
          </a:p>
          <a:p>
            <a:pPr algn="ct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87" name="TextBox 86">
            <a:extLst>
              <a:ext uri="{FF2B5EF4-FFF2-40B4-BE49-F238E27FC236}">
                <a16:creationId xmlns:a16="http://schemas.microsoft.com/office/drawing/2014/main" id="{2CF5C1E8-3D5C-A349-BABA-DB5391EAA154}"/>
              </a:ext>
            </a:extLst>
          </p:cNvPr>
          <p:cNvSpPr txBox="1"/>
          <p:nvPr/>
        </p:nvSpPr>
        <p:spPr>
          <a:xfrm>
            <a:off x="339352" y="3802410"/>
            <a:ext cx="838371"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Olaparib</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Physician’s choice</a:t>
            </a:r>
          </a:p>
        </p:txBody>
      </p:sp>
      <p:sp>
        <p:nvSpPr>
          <p:cNvPr id="88" name="TextBox 87">
            <a:extLst>
              <a:ext uri="{FF2B5EF4-FFF2-40B4-BE49-F238E27FC236}">
                <a16:creationId xmlns:a16="http://schemas.microsoft.com/office/drawing/2014/main" id="{23E0DB9F-9099-714B-A148-32AC94E18104}"/>
              </a:ext>
            </a:extLst>
          </p:cNvPr>
          <p:cNvSpPr txBox="1"/>
          <p:nvPr/>
        </p:nvSpPr>
        <p:spPr>
          <a:xfrm>
            <a:off x="2337057" y="3573934"/>
            <a:ext cx="1886735" cy="153888"/>
          </a:xfrm>
          <a:prstGeom prst="rect">
            <a:avLst/>
          </a:prstGeom>
          <a:noFill/>
        </p:spPr>
        <p:txBody>
          <a:bodyPr wrap="none" lIns="0" tIns="0" rIns="0" bIns="0" rtlCol="0">
            <a:spAutoFit/>
          </a:bodyPr>
          <a:lstStyle/>
          <a:p>
            <a:pPr algn="ctr"/>
            <a:r>
              <a:rPr lang="en-GB" sz="1000" b="1" dirty="0">
                <a:latin typeface="Calibri" panose="020F0502020204030204" pitchFamily="34" charset="0"/>
                <a:ea typeface="Aileron" charset="0"/>
                <a:cs typeface="Calibri" panose="020F0502020204030204" pitchFamily="34" charset="0"/>
              </a:rPr>
              <a:t>Time since randomisation (months)</a:t>
            </a:r>
          </a:p>
        </p:txBody>
      </p:sp>
      <p:sp>
        <p:nvSpPr>
          <p:cNvPr id="89" name="TextBox 88">
            <a:extLst>
              <a:ext uri="{FF2B5EF4-FFF2-40B4-BE49-F238E27FC236}">
                <a16:creationId xmlns:a16="http://schemas.microsoft.com/office/drawing/2014/main" id="{0E3F8417-BE66-9B4E-B278-4CA018C8B81D}"/>
              </a:ext>
            </a:extLst>
          </p:cNvPr>
          <p:cNvSpPr txBox="1"/>
          <p:nvPr/>
        </p:nvSpPr>
        <p:spPr>
          <a:xfrm rot="16200000">
            <a:off x="741633" y="2299801"/>
            <a:ext cx="349455" cy="153888"/>
          </a:xfrm>
          <a:prstGeom prst="rect">
            <a:avLst/>
          </a:prstGeom>
          <a:noFill/>
        </p:spPr>
        <p:txBody>
          <a:bodyPr wrap="none" lIns="0" tIns="0" rIns="0" bIns="0" rtlCol="0">
            <a:spAutoFit/>
          </a:bodyPr>
          <a:lstStyle/>
          <a:p>
            <a:pPr algn="ctr"/>
            <a:r>
              <a:rPr lang="en-GB" sz="1000" b="1" dirty="0">
                <a:latin typeface="Calibri" panose="020F0502020204030204" pitchFamily="34" charset="0"/>
                <a:ea typeface="Aileron" charset="0"/>
                <a:cs typeface="Calibri" panose="020F0502020204030204" pitchFamily="34" charset="0"/>
              </a:rPr>
              <a:t>OS (%)</a:t>
            </a:r>
          </a:p>
        </p:txBody>
      </p:sp>
      <p:cxnSp>
        <p:nvCxnSpPr>
          <p:cNvPr id="90" name="Straight Connector 89">
            <a:extLst>
              <a:ext uri="{FF2B5EF4-FFF2-40B4-BE49-F238E27FC236}">
                <a16:creationId xmlns:a16="http://schemas.microsoft.com/office/drawing/2014/main" id="{4521245E-23E7-5A48-87B4-E14615E59FEE}"/>
              </a:ext>
            </a:extLst>
          </p:cNvPr>
          <p:cNvCxnSpPr>
            <a:cxnSpLocks/>
          </p:cNvCxnSpPr>
          <p:nvPr/>
        </p:nvCxnSpPr>
        <p:spPr>
          <a:xfrm rot="5400000">
            <a:off x="1319126" y="139576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341CA850-095C-D148-B30A-64AA8CA003FD}"/>
              </a:ext>
            </a:extLst>
          </p:cNvPr>
          <p:cNvSpPr txBox="1"/>
          <p:nvPr/>
        </p:nvSpPr>
        <p:spPr>
          <a:xfrm>
            <a:off x="1121164" y="153546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90</a:t>
            </a:r>
          </a:p>
        </p:txBody>
      </p:sp>
      <p:cxnSp>
        <p:nvCxnSpPr>
          <p:cNvPr id="92" name="Straight Connector 91">
            <a:extLst>
              <a:ext uri="{FF2B5EF4-FFF2-40B4-BE49-F238E27FC236}">
                <a16:creationId xmlns:a16="http://schemas.microsoft.com/office/drawing/2014/main" id="{1278DE37-ACF9-7F42-9315-E76624744C12}"/>
              </a:ext>
            </a:extLst>
          </p:cNvPr>
          <p:cNvCxnSpPr>
            <a:cxnSpLocks/>
          </p:cNvCxnSpPr>
          <p:nvPr/>
        </p:nvCxnSpPr>
        <p:spPr>
          <a:xfrm rot="5400000">
            <a:off x="1319126" y="158943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9ED7C21B-9F6B-8A46-84E4-4452DF6D7DC3}"/>
              </a:ext>
            </a:extLst>
          </p:cNvPr>
          <p:cNvSpPr txBox="1"/>
          <p:nvPr/>
        </p:nvSpPr>
        <p:spPr>
          <a:xfrm>
            <a:off x="1121164" y="1735485"/>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80</a:t>
            </a:r>
          </a:p>
        </p:txBody>
      </p:sp>
      <p:cxnSp>
        <p:nvCxnSpPr>
          <p:cNvPr id="94" name="Straight Connector 93">
            <a:extLst>
              <a:ext uri="{FF2B5EF4-FFF2-40B4-BE49-F238E27FC236}">
                <a16:creationId xmlns:a16="http://schemas.microsoft.com/office/drawing/2014/main" id="{BB2CC10D-5155-9D41-BB3E-1AB407C65549}"/>
              </a:ext>
            </a:extLst>
          </p:cNvPr>
          <p:cNvCxnSpPr>
            <a:cxnSpLocks/>
          </p:cNvCxnSpPr>
          <p:nvPr/>
        </p:nvCxnSpPr>
        <p:spPr>
          <a:xfrm rot="5400000">
            <a:off x="1319126" y="178946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59EC28A8-57A7-8B42-B8F3-705317626100}"/>
              </a:ext>
            </a:extLst>
          </p:cNvPr>
          <p:cNvSpPr txBox="1"/>
          <p:nvPr/>
        </p:nvSpPr>
        <p:spPr>
          <a:xfrm>
            <a:off x="1121164" y="1932335"/>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70</a:t>
            </a:r>
          </a:p>
        </p:txBody>
      </p:sp>
      <p:cxnSp>
        <p:nvCxnSpPr>
          <p:cNvPr id="96" name="Straight Connector 95">
            <a:extLst>
              <a:ext uri="{FF2B5EF4-FFF2-40B4-BE49-F238E27FC236}">
                <a16:creationId xmlns:a16="http://schemas.microsoft.com/office/drawing/2014/main" id="{D056128D-A705-2246-B66A-08A9CE8BDDB0}"/>
              </a:ext>
            </a:extLst>
          </p:cNvPr>
          <p:cNvCxnSpPr>
            <a:cxnSpLocks/>
          </p:cNvCxnSpPr>
          <p:nvPr/>
        </p:nvCxnSpPr>
        <p:spPr>
          <a:xfrm rot="5400000">
            <a:off x="1319126" y="198631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B0B36AD8-BC5D-254C-B57F-4C6676DCC964}"/>
              </a:ext>
            </a:extLst>
          </p:cNvPr>
          <p:cNvSpPr txBox="1"/>
          <p:nvPr/>
        </p:nvSpPr>
        <p:spPr>
          <a:xfrm>
            <a:off x="1121164" y="211966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60</a:t>
            </a:r>
          </a:p>
        </p:txBody>
      </p:sp>
      <p:cxnSp>
        <p:nvCxnSpPr>
          <p:cNvPr id="98" name="Straight Connector 97">
            <a:extLst>
              <a:ext uri="{FF2B5EF4-FFF2-40B4-BE49-F238E27FC236}">
                <a16:creationId xmlns:a16="http://schemas.microsoft.com/office/drawing/2014/main" id="{F6DF4B07-E70D-3C4E-A45A-811F13ED0181}"/>
              </a:ext>
            </a:extLst>
          </p:cNvPr>
          <p:cNvCxnSpPr>
            <a:cxnSpLocks/>
          </p:cNvCxnSpPr>
          <p:nvPr/>
        </p:nvCxnSpPr>
        <p:spPr>
          <a:xfrm rot="5400000">
            <a:off x="1319126" y="217363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0A9D9B8C-C3C0-8549-8765-A4EBA3C52B59}"/>
              </a:ext>
            </a:extLst>
          </p:cNvPr>
          <p:cNvSpPr txBox="1"/>
          <p:nvPr/>
        </p:nvSpPr>
        <p:spPr>
          <a:xfrm>
            <a:off x="1121164" y="231651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50</a:t>
            </a:r>
          </a:p>
        </p:txBody>
      </p:sp>
      <p:cxnSp>
        <p:nvCxnSpPr>
          <p:cNvPr id="100" name="Straight Connector 99">
            <a:extLst>
              <a:ext uri="{FF2B5EF4-FFF2-40B4-BE49-F238E27FC236}">
                <a16:creationId xmlns:a16="http://schemas.microsoft.com/office/drawing/2014/main" id="{D3906A40-0DA9-4446-A6D3-5703EDBE77B9}"/>
              </a:ext>
            </a:extLst>
          </p:cNvPr>
          <p:cNvCxnSpPr>
            <a:cxnSpLocks/>
          </p:cNvCxnSpPr>
          <p:nvPr/>
        </p:nvCxnSpPr>
        <p:spPr>
          <a:xfrm rot="5400000">
            <a:off x="1319126" y="237048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D06EC9BA-60E8-FB44-8A3E-AF51E2091C7F}"/>
              </a:ext>
            </a:extLst>
          </p:cNvPr>
          <p:cNvSpPr txBox="1"/>
          <p:nvPr/>
        </p:nvSpPr>
        <p:spPr>
          <a:xfrm>
            <a:off x="1121164" y="250701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40</a:t>
            </a:r>
          </a:p>
        </p:txBody>
      </p:sp>
      <p:cxnSp>
        <p:nvCxnSpPr>
          <p:cNvPr id="102" name="Straight Connector 101">
            <a:extLst>
              <a:ext uri="{FF2B5EF4-FFF2-40B4-BE49-F238E27FC236}">
                <a16:creationId xmlns:a16="http://schemas.microsoft.com/office/drawing/2014/main" id="{4F5AD7C1-E827-E748-A9C7-7E2239A817B7}"/>
              </a:ext>
            </a:extLst>
          </p:cNvPr>
          <p:cNvCxnSpPr>
            <a:cxnSpLocks/>
          </p:cNvCxnSpPr>
          <p:nvPr/>
        </p:nvCxnSpPr>
        <p:spPr>
          <a:xfrm rot="5400000">
            <a:off x="1319126" y="256098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B7455122-73DD-AF4A-BF7D-0ED790C4D702}"/>
              </a:ext>
            </a:extLst>
          </p:cNvPr>
          <p:cNvSpPr txBox="1"/>
          <p:nvPr/>
        </p:nvSpPr>
        <p:spPr>
          <a:xfrm>
            <a:off x="1121164" y="2707035"/>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30</a:t>
            </a:r>
          </a:p>
        </p:txBody>
      </p:sp>
      <p:cxnSp>
        <p:nvCxnSpPr>
          <p:cNvPr id="104" name="Straight Connector 103">
            <a:extLst>
              <a:ext uri="{FF2B5EF4-FFF2-40B4-BE49-F238E27FC236}">
                <a16:creationId xmlns:a16="http://schemas.microsoft.com/office/drawing/2014/main" id="{AEC5C65F-68C8-2B43-BE94-DC7B701C7BFA}"/>
              </a:ext>
            </a:extLst>
          </p:cNvPr>
          <p:cNvCxnSpPr>
            <a:cxnSpLocks/>
          </p:cNvCxnSpPr>
          <p:nvPr/>
        </p:nvCxnSpPr>
        <p:spPr>
          <a:xfrm rot="5400000">
            <a:off x="1319126" y="276101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94870391-755C-A147-B6A7-867DF8A3003C}"/>
              </a:ext>
            </a:extLst>
          </p:cNvPr>
          <p:cNvSpPr txBox="1"/>
          <p:nvPr/>
        </p:nvSpPr>
        <p:spPr>
          <a:xfrm>
            <a:off x="1121164" y="289436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20</a:t>
            </a:r>
          </a:p>
        </p:txBody>
      </p:sp>
      <p:cxnSp>
        <p:nvCxnSpPr>
          <p:cNvPr id="106" name="Straight Connector 105">
            <a:extLst>
              <a:ext uri="{FF2B5EF4-FFF2-40B4-BE49-F238E27FC236}">
                <a16:creationId xmlns:a16="http://schemas.microsoft.com/office/drawing/2014/main" id="{ED2E5F5A-DC0C-2A42-A350-C504D1CFCB3D}"/>
              </a:ext>
            </a:extLst>
          </p:cNvPr>
          <p:cNvCxnSpPr>
            <a:cxnSpLocks/>
          </p:cNvCxnSpPr>
          <p:nvPr/>
        </p:nvCxnSpPr>
        <p:spPr>
          <a:xfrm rot="5400000">
            <a:off x="1319126" y="294833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A1C6C03A-F7B8-FA44-A902-A8A6BA2A8B48}"/>
              </a:ext>
            </a:extLst>
          </p:cNvPr>
          <p:cNvSpPr txBox="1"/>
          <p:nvPr/>
        </p:nvSpPr>
        <p:spPr>
          <a:xfrm>
            <a:off x="1121164" y="308486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10</a:t>
            </a:r>
          </a:p>
        </p:txBody>
      </p:sp>
      <p:cxnSp>
        <p:nvCxnSpPr>
          <p:cNvPr id="108" name="Straight Connector 107">
            <a:extLst>
              <a:ext uri="{FF2B5EF4-FFF2-40B4-BE49-F238E27FC236}">
                <a16:creationId xmlns:a16="http://schemas.microsoft.com/office/drawing/2014/main" id="{69C6CED5-FA8B-0449-B99E-3CCA9C50DD0F}"/>
              </a:ext>
            </a:extLst>
          </p:cNvPr>
          <p:cNvCxnSpPr>
            <a:cxnSpLocks/>
          </p:cNvCxnSpPr>
          <p:nvPr/>
        </p:nvCxnSpPr>
        <p:spPr>
          <a:xfrm rot="5400000">
            <a:off x="1319126" y="313883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63B55C3-FFE3-0F4A-AFF0-2503B9152314}"/>
              </a:ext>
            </a:extLst>
          </p:cNvPr>
          <p:cNvSpPr txBox="1"/>
          <p:nvPr/>
        </p:nvSpPr>
        <p:spPr>
          <a:xfrm>
            <a:off x="1186887" y="3284885"/>
            <a:ext cx="65723"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0</a:t>
            </a:r>
          </a:p>
        </p:txBody>
      </p:sp>
      <p:cxnSp>
        <p:nvCxnSpPr>
          <p:cNvPr id="110" name="Straight Connector 109">
            <a:extLst>
              <a:ext uri="{FF2B5EF4-FFF2-40B4-BE49-F238E27FC236}">
                <a16:creationId xmlns:a16="http://schemas.microsoft.com/office/drawing/2014/main" id="{CAEA0CFC-6CE6-2B40-911F-8653750F1CAD}"/>
              </a:ext>
            </a:extLst>
          </p:cNvPr>
          <p:cNvCxnSpPr>
            <a:cxnSpLocks/>
          </p:cNvCxnSpPr>
          <p:nvPr/>
        </p:nvCxnSpPr>
        <p:spPr>
          <a:xfrm rot="5400000">
            <a:off x="1319126" y="334380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9192E195-F2D9-A44B-BEEB-0D0A3F2C09BF}"/>
              </a:ext>
            </a:extLst>
          </p:cNvPr>
          <p:cNvSpPr txBox="1"/>
          <p:nvPr/>
        </p:nvSpPr>
        <p:spPr>
          <a:xfrm>
            <a:off x="6999040" y="1341785"/>
            <a:ext cx="197170"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100</a:t>
            </a:r>
          </a:p>
        </p:txBody>
      </p:sp>
      <p:cxnSp>
        <p:nvCxnSpPr>
          <p:cNvPr id="115" name="Straight Connector 114">
            <a:extLst>
              <a:ext uri="{FF2B5EF4-FFF2-40B4-BE49-F238E27FC236}">
                <a16:creationId xmlns:a16="http://schemas.microsoft.com/office/drawing/2014/main" id="{A69A74DB-712D-6649-A58E-07D5D87C5EAB}"/>
              </a:ext>
            </a:extLst>
          </p:cNvPr>
          <p:cNvCxnSpPr/>
          <p:nvPr/>
        </p:nvCxnSpPr>
        <p:spPr>
          <a:xfrm>
            <a:off x="7283897" y="1418348"/>
            <a:ext cx="0" cy="194908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1A6F529-02D9-FC41-8518-37D1257DF91F}"/>
              </a:ext>
            </a:extLst>
          </p:cNvPr>
          <p:cNvCxnSpPr>
            <a:cxnSpLocks/>
          </p:cNvCxnSpPr>
          <p:nvPr/>
        </p:nvCxnSpPr>
        <p:spPr>
          <a:xfrm flipH="1">
            <a:off x="7280904" y="3367618"/>
            <a:ext cx="3710946"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16335DB6-B5A7-E64F-82E2-E4084A24A89C}"/>
              </a:ext>
            </a:extLst>
          </p:cNvPr>
          <p:cNvCxnSpPr>
            <a:cxnSpLocks/>
          </p:cNvCxnSpPr>
          <p:nvPr/>
        </p:nvCxnSpPr>
        <p:spPr>
          <a:xfrm>
            <a:off x="7718872"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F69E595F-BE8B-6C43-B646-829DD2E8DEF1}"/>
              </a:ext>
            </a:extLst>
          </p:cNvPr>
          <p:cNvSpPr txBox="1"/>
          <p:nvPr/>
        </p:nvSpPr>
        <p:spPr>
          <a:xfrm>
            <a:off x="7252088"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0</a:t>
            </a:r>
          </a:p>
        </p:txBody>
      </p:sp>
      <p:cxnSp>
        <p:nvCxnSpPr>
          <p:cNvPr id="119" name="Straight Connector 118">
            <a:extLst>
              <a:ext uri="{FF2B5EF4-FFF2-40B4-BE49-F238E27FC236}">
                <a16:creationId xmlns:a16="http://schemas.microsoft.com/office/drawing/2014/main" id="{EB6BD677-DC40-4D4E-8AD8-71E5A9FA7597}"/>
              </a:ext>
            </a:extLst>
          </p:cNvPr>
          <p:cNvCxnSpPr>
            <a:cxnSpLocks/>
          </p:cNvCxnSpPr>
          <p:nvPr/>
        </p:nvCxnSpPr>
        <p:spPr>
          <a:xfrm>
            <a:off x="72849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0" name="TextBox 119">
            <a:extLst>
              <a:ext uri="{FF2B5EF4-FFF2-40B4-BE49-F238E27FC236}">
                <a16:creationId xmlns:a16="http://schemas.microsoft.com/office/drawing/2014/main" id="{C43B707F-977A-2749-8867-B5FB783A9278}"/>
              </a:ext>
            </a:extLst>
          </p:cNvPr>
          <p:cNvSpPr txBox="1"/>
          <p:nvPr/>
        </p:nvSpPr>
        <p:spPr>
          <a:xfrm>
            <a:off x="7471163"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a:t>
            </a:r>
          </a:p>
        </p:txBody>
      </p:sp>
      <p:cxnSp>
        <p:nvCxnSpPr>
          <p:cNvPr id="121" name="Straight Connector 120">
            <a:extLst>
              <a:ext uri="{FF2B5EF4-FFF2-40B4-BE49-F238E27FC236}">
                <a16:creationId xmlns:a16="http://schemas.microsoft.com/office/drawing/2014/main" id="{3126071F-162D-684D-9B4A-0509706D488F}"/>
              </a:ext>
            </a:extLst>
          </p:cNvPr>
          <p:cNvCxnSpPr>
            <a:cxnSpLocks/>
          </p:cNvCxnSpPr>
          <p:nvPr/>
        </p:nvCxnSpPr>
        <p:spPr>
          <a:xfrm>
            <a:off x="75040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60CA4450-654E-0E43-80DF-15AA81BF3CCC}"/>
              </a:ext>
            </a:extLst>
          </p:cNvPr>
          <p:cNvSpPr txBox="1"/>
          <p:nvPr/>
        </p:nvSpPr>
        <p:spPr>
          <a:xfrm>
            <a:off x="7687063"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4</a:t>
            </a:r>
          </a:p>
        </p:txBody>
      </p:sp>
      <p:sp>
        <p:nvSpPr>
          <p:cNvPr id="123" name="TextBox 122">
            <a:extLst>
              <a:ext uri="{FF2B5EF4-FFF2-40B4-BE49-F238E27FC236}">
                <a16:creationId xmlns:a16="http://schemas.microsoft.com/office/drawing/2014/main" id="{249F8E06-42E9-3A48-B615-FD56C7306611}"/>
              </a:ext>
            </a:extLst>
          </p:cNvPr>
          <p:cNvSpPr txBox="1"/>
          <p:nvPr/>
        </p:nvSpPr>
        <p:spPr>
          <a:xfrm>
            <a:off x="7906138"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6</a:t>
            </a:r>
          </a:p>
        </p:txBody>
      </p:sp>
      <p:cxnSp>
        <p:nvCxnSpPr>
          <p:cNvPr id="124" name="Straight Connector 123">
            <a:extLst>
              <a:ext uri="{FF2B5EF4-FFF2-40B4-BE49-F238E27FC236}">
                <a16:creationId xmlns:a16="http://schemas.microsoft.com/office/drawing/2014/main" id="{04EDD3AC-7875-D24E-A89F-FEDB20745CD1}"/>
              </a:ext>
            </a:extLst>
          </p:cNvPr>
          <p:cNvCxnSpPr>
            <a:cxnSpLocks/>
          </p:cNvCxnSpPr>
          <p:nvPr/>
        </p:nvCxnSpPr>
        <p:spPr>
          <a:xfrm>
            <a:off x="793899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9DAEC81E-A19A-B54F-89F3-0BCC8558FFC7}"/>
              </a:ext>
            </a:extLst>
          </p:cNvPr>
          <p:cNvSpPr txBox="1"/>
          <p:nvPr/>
        </p:nvSpPr>
        <p:spPr>
          <a:xfrm>
            <a:off x="8122038" y="3408710"/>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8</a:t>
            </a:r>
          </a:p>
        </p:txBody>
      </p:sp>
      <p:cxnSp>
        <p:nvCxnSpPr>
          <p:cNvPr id="126" name="Straight Connector 125">
            <a:extLst>
              <a:ext uri="{FF2B5EF4-FFF2-40B4-BE49-F238E27FC236}">
                <a16:creationId xmlns:a16="http://schemas.microsoft.com/office/drawing/2014/main" id="{FD99D472-7A46-B145-8A25-DDB9D00E48EB}"/>
              </a:ext>
            </a:extLst>
          </p:cNvPr>
          <p:cNvCxnSpPr>
            <a:cxnSpLocks/>
          </p:cNvCxnSpPr>
          <p:nvPr/>
        </p:nvCxnSpPr>
        <p:spPr>
          <a:xfrm>
            <a:off x="815489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2CE5BF7B-2CA5-E048-97A0-4C826E779D06}"/>
              </a:ext>
            </a:extLst>
          </p:cNvPr>
          <p:cNvSpPr txBox="1"/>
          <p:nvPr/>
        </p:nvSpPr>
        <p:spPr>
          <a:xfrm>
            <a:off x="831142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10</a:t>
            </a:r>
          </a:p>
        </p:txBody>
      </p:sp>
      <p:cxnSp>
        <p:nvCxnSpPr>
          <p:cNvPr id="128" name="Straight Connector 127">
            <a:extLst>
              <a:ext uri="{FF2B5EF4-FFF2-40B4-BE49-F238E27FC236}">
                <a16:creationId xmlns:a16="http://schemas.microsoft.com/office/drawing/2014/main" id="{343AFB00-3B40-AA48-A059-657C154B2684}"/>
              </a:ext>
            </a:extLst>
          </p:cNvPr>
          <p:cNvCxnSpPr>
            <a:cxnSpLocks/>
          </p:cNvCxnSpPr>
          <p:nvPr/>
        </p:nvCxnSpPr>
        <p:spPr>
          <a:xfrm>
            <a:off x="83771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3C69BBCD-097C-9E45-A370-D61B8DE49CF3}"/>
              </a:ext>
            </a:extLst>
          </p:cNvPr>
          <p:cNvSpPr txBox="1"/>
          <p:nvPr/>
        </p:nvSpPr>
        <p:spPr>
          <a:xfrm>
            <a:off x="852732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12</a:t>
            </a:r>
          </a:p>
        </p:txBody>
      </p:sp>
      <p:cxnSp>
        <p:nvCxnSpPr>
          <p:cNvPr id="130" name="Straight Connector 129">
            <a:extLst>
              <a:ext uri="{FF2B5EF4-FFF2-40B4-BE49-F238E27FC236}">
                <a16:creationId xmlns:a16="http://schemas.microsoft.com/office/drawing/2014/main" id="{2737F20D-28A5-2F4C-BA4E-1418F7B1B64E}"/>
              </a:ext>
            </a:extLst>
          </p:cNvPr>
          <p:cNvCxnSpPr>
            <a:cxnSpLocks/>
          </p:cNvCxnSpPr>
          <p:nvPr/>
        </p:nvCxnSpPr>
        <p:spPr>
          <a:xfrm>
            <a:off x="85930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TextBox 130">
            <a:extLst>
              <a:ext uri="{FF2B5EF4-FFF2-40B4-BE49-F238E27FC236}">
                <a16:creationId xmlns:a16="http://schemas.microsoft.com/office/drawing/2014/main" id="{9B0EF550-66A7-AF4D-ADDA-CE152EE27B97}"/>
              </a:ext>
            </a:extLst>
          </p:cNvPr>
          <p:cNvSpPr txBox="1"/>
          <p:nvPr/>
        </p:nvSpPr>
        <p:spPr>
          <a:xfrm>
            <a:off x="874640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14</a:t>
            </a:r>
          </a:p>
        </p:txBody>
      </p:sp>
      <p:cxnSp>
        <p:nvCxnSpPr>
          <p:cNvPr id="132" name="Straight Connector 131">
            <a:extLst>
              <a:ext uri="{FF2B5EF4-FFF2-40B4-BE49-F238E27FC236}">
                <a16:creationId xmlns:a16="http://schemas.microsoft.com/office/drawing/2014/main" id="{CB9DB667-EB62-7B4E-B196-6F89676806FB}"/>
              </a:ext>
            </a:extLst>
          </p:cNvPr>
          <p:cNvCxnSpPr>
            <a:cxnSpLocks/>
          </p:cNvCxnSpPr>
          <p:nvPr/>
        </p:nvCxnSpPr>
        <p:spPr>
          <a:xfrm>
            <a:off x="88121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39ED946C-77CE-6A4A-9717-334C15948E89}"/>
              </a:ext>
            </a:extLst>
          </p:cNvPr>
          <p:cNvSpPr txBox="1"/>
          <p:nvPr/>
        </p:nvSpPr>
        <p:spPr>
          <a:xfrm>
            <a:off x="896230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16</a:t>
            </a:r>
          </a:p>
        </p:txBody>
      </p:sp>
      <p:cxnSp>
        <p:nvCxnSpPr>
          <p:cNvPr id="134" name="Straight Connector 133">
            <a:extLst>
              <a:ext uri="{FF2B5EF4-FFF2-40B4-BE49-F238E27FC236}">
                <a16:creationId xmlns:a16="http://schemas.microsoft.com/office/drawing/2014/main" id="{BF6026CD-AAF5-2B4C-A360-58397744F01C}"/>
              </a:ext>
            </a:extLst>
          </p:cNvPr>
          <p:cNvCxnSpPr>
            <a:cxnSpLocks/>
          </p:cNvCxnSpPr>
          <p:nvPr/>
        </p:nvCxnSpPr>
        <p:spPr>
          <a:xfrm>
            <a:off x="90280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596F4242-16E9-1A4B-A627-4DD9B70C17E8}"/>
              </a:ext>
            </a:extLst>
          </p:cNvPr>
          <p:cNvSpPr txBox="1"/>
          <p:nvPr/>
        </p:nvSpPr>
        <p:spPr>
          <a:xfrm>
            <a:off x="918455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18</a:t>
            </a:r>
          </a:p>
        </p:txBody>
      </p:sp>
      <p:cxnSp>
        <p:nvCxnSpPr>
          <p:cNvPr id="136" name="Straight Connector 135">
            <a:extLst>
              <a:ext uri="{FF2B5EF4-FFF2-40B4-BE49-F238E27FC236}">
                <a16:creationId xmlns:a16="http://schemas.microsoft.com/office/drawing/2014/main" id="{92B2BC9D-5D4D-394B-B555-8897EC4A53ED}"/>
              </a:ext>
            </a:extLst>
          </p:cNvPr>
          <p:cNvCxnSpPr>
            <a:cxnSpLocks/>
          </p:cNvCxnSpPr>
          <p:nvPr/>
        </p:nvCxnSpPr>
        <p:spPr>
          <a:xfrm>
            <a:off x="925027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77E76BEA-D655-C942-86C5-AB90A6A0B77E}"/>
              </a:ext>
            </a:extLst>
          </p:cNvPr>
          <p:cNvSpPr txBox="1"/>
          <p:nvPr/>
        </p:nvSpPr>
        <p:spPr>
          <a:xfrm>
            <a:off x="940045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20</a:t>
            </a:r>
          </a:p>
        </p:txBody>
      </p:sp>
      <p:cxnSp>
        <p:nvCxnSpPr>
          <p:cNvPr id="138" name="Straight Connector 137">
            <a:extLst>
              <a:ext uri="{FF2B5EF4-FFF2-40B4-BE49-F238E27FC236}">
                <a16:creationId xmlns:a16="http://schemas.microsoft.com/office/drawing/2014/main" id="{F2A26CA7-55A0-2A48-B291-FF7CE4792538}"/>
              </a:ext>
            </a:extLst>
          </p:cNvPr>
          <p:cNvCxnSpPr>
            <a:cxnSpLocks/>
          </p:cNvCxnSpPr>
          <p:nvPr/>
        </p:nvCxnSpPr>
        <p:spPr>
          <a:xfrm>
            <a:off x="946617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168B7797-E128-2D41-BDED-A1BBF3EEDD79}"/>
              </a:ext>
            </a:extLst>
          </p:cNvPr>
          <p:cNvSpPr txBox="1"/>
          <p:nvPr/>
        </p:nvSpPr>
        <p:spPr>
          <a:xfrm>
            <a:off x="961952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22</a:t>
            </a:r>
          </a:p>
        </p:txBody>
      </p:sp>
      <p:cxnSp>
        <p:nvCxnSpPr>
          <p:cNvPr id="140" name="Straight Connector 139">
            <a:extLst>
              <a:ext uri="{FF2B5EF4-FFF2-40B4-BE49-F238E27FC236}">
                <a16:creationId xmlns:a16="http://schemas.microsoft.com/office/drawing/2014/main" id="{C32F3C31-A26A-8741-812B-815C9F8F49ED}"/>
              </a:ext>
            </a:extLst>
          </p:cNvPr>
          <p:cNvCxnSpPr>
            <a:cxnSpLocks/>
          </p:cNvCxnSpPr>
          <p:nvPr/>
        </p:nvCxnSpPr>
        <p:spPr>
          <a:xfrm>
            <a:off x="96852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0E15B70A-EC86-1F4B-8DD7-75B41AFAB06E}"/>
              </a:ext>
            </a:extLst>
          </p:cNvPr>
          <p:cNvSpPr txBox="1"/>
          <p:nvPr/>
        </p:nvSpPr>
        <p:spPr>
          <a:xfrm>
            <a:off x="983860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24</a:t>
            </a:r>
          </a:p>
        </p:txBody>
      </p:sp>
      <p:cxnSp>
        <p:nvCxnSpPr>
          <p:cNvPr id="142" name="Straight Connector 141">
            <a:extLst>
              <a:ext uri="{FF2B5EF4-FFF2-40B4-BE49-F238E27FC236}">
                <a16:creationId xmlns:a16="http://schemas.microsoft.com/office/drawing/2014/main" id="{90B21A3E-8130-9A4F-928C-A449A1235774}"/>
              </a:ext>
            </a:extLst>
          </p:cNvPr>
          <p:cNvCxnSpPr>
            <a:cxnSpLocks/>
          </p:cNvCxnSpPr>
          <p:nvPr/>
        </p:nvCxnSpPr>
        <p:spPr>
          <a:xfrm>
            <a:off x="99043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236E8F09-8CBE-1845-9FD4-C78216BC8CD0}"/>
              </a:ext>
            </a:extLst>
          </p:cNvPr>
          <p:cNvSpPr txBox="1"/>
          <p:nvPr/>
        </p:nvSpPr>
        <p:spPr>
          <a:xfrm>
            <a:off x="1005132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26</a:t>
            </a:r>
          </a:p>
        </p:txBody>
      </p:sp>
      <p:cxnSp>
        <p:nvCxnSpPr>
          <p:cNvPr id="144" name="Straight Connector 143">
            <a:extLst>
              <a:ext uri="{FF2B5EF4-FFF2-40B4-BE49-F238E27FC236}">
                <a16:creationId xmlns:a16="http://schemas.microsoft.com/office/drawing/2014/main" id="{978CA914-0B8C-8B4E-B309-BDC0552E44B0}"/>
              </a:ext>
            </a:extLst>
          </p:cNvPr>
          <p:cNvCxnSpPr>
            <a:cxnSpLocks/>
          </p:cNvCxnSpPr>
          <p:nvPr/>
        </p:nvCxnSpPr>
        <p:spPr>
          <a:xfrm>
            <a:off x="1011704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E5E392AB-94A1-4446-9167-8AD26F6359E4}"/>
              </a:ext>
            </a:extLst>
          </p:cNvPr>
          <p:cNvSpPr txBox="1"/>
          <p:nvPr/>
        </p:nvSpPr>
        <p:spPr>
          <a:xfrm>
            <a:off x="1027040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28</a:t>
            </a:r>
          </a:p>
        </p:txBody>
      </p:sp>
      <p:cxnSp>
        <p:nvCxnSpPr>
          <p:cNvPr id="146" name="Straight Connector 145">
            <a:extLst>
              <a:ext uri="{FF2B5EF4-FFF2-40B4-BE49-F238E27FC236}">
                <a16:creationId xmlns:a16="http://schemas.microsoft.com/office/drawing/2014/main" id="{03FC5BA5-BE41-5D43-B60F-E3CC3901A81A}"/>
              </a:ext>
            </a:extLst>
          </p:cNvPr>
          <p:cNvCxnSpPr>
            <a:cxnSpLocks/>
          </p:cNvCxnSpPr>
          <p:nvPr/>
        </p:nvCxnSpPr>
        <p:spPr>
          <a:xfrm>
            <a:off x="1033612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A636E05B-4C77-ED4F-BEEC-8457141FBB2B}"/>
              </a:ext>
            </a:extLst>
          </p:cNvPr>
          <p:cNvSpPr txBox="1"/>
          <p:nvPr/>
        </p:nvSpPr>
        <p:spPr>
          <a:xfrm>
            <a:off x="10489477"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30</a:t>
            </a:r>
          </a:p>
        </p:txBody>
      </p:sp>
      <p:cxnSp>
        <p:nvCxnSpPr>
          <p:cNvPr id="148" name="Straight Connector 147">
            <a:extLst>
              <a:ext uri="{FF2B5EF4-FFF2-40B4-BE49-F238E27FC236}">
                <a16:creationId xmlns:a16="http://schemas.microsoft.com/office/drawing/2014/main" id="{92F7C5C7-8B72-9C48-BF42-7529BC55CF61}"/>
              </a:ext>
            </a:extLst>
          </p:cNvPr>
          <p:cNvCxnSpPr>
            <a:cxnSpLocks/>
          </p:cNvCxnSpPr>
          <p:nvPr/>
        </p:nvCxnSpPr>
        <p:spPr>
          <a:xfrm>
            <a:off x="10555199"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3AF7D830-676C-C040-81EF-AA6A41A6286D}"/>
              </a:ext>
            </a:extLst>
          </p:cNvPr>
          <p:cNvSpPr txBox="1"/>
          <p:nvPr/>
        </p:nvSpPr>
        <p:spPr>
          <a:xfrm>
            <a:off x="1070855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32</a:t>
            </a:r>
          </a:p>
        </p:txBody>
      </p:sp>
      <p:cxnSp>
        <p:nvCxnSpPr>
          <p:cNvPr id="150" name="Straight Connector 149">
            <a:extLst>
              <a:ext uri="{FF2B5EF4-FFF2-40B4-BE49-F238E27FC236}">
                <a16:creationId xmlns:a16="http://schemas.microsoft.com/office/drawing/2014/main" id="{149D1C0D-3843-FB41-9CAE-469A2AB2B97D}"/>
              </a:ext>
            </a:extLst>
          </p:cNvPr>
          <p:cNvCxnSpPr>
            <a:cxnSpLocks/>
          </p:cNvCxnSpPr>
          <p:nvPr/>
        </p:nvCxnSpPr>
        <p:spPr>
          <a:xfrm>
            <a:off x="1077427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58B8E77D-4A29-F84A-889B-1DC4CB9916E5}"/>
              </a:ext>
            </a:extLst>
          </p:cNvPr>
          <p:cNvSpPr txBox="1"/>
          <p:nvPr/>
        </p:nvSpPr>
        <p:spPr>
          <a:xfrm>
            <a:off x="10924452" y="3408710"/>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34</a:t>
            </a:r>
          </a:p>
        </p:txBody>
      </p:sp>
      <p:cxnSp>
        <p:nvCxnSpPr>
          <p:cNvPr id="152" name="Straight Connector 151">
            <a:extLst>
              <a:ext uri="{FF2B5EF4-FFF2-40B4-BE49-F238E27FC236}">
                <a16:creationId xmlns:a16="http://schemas.microsoft.com/office/drawing/2014/main" id="{BB3B42BF-1CD2-F947-9ABD-080E99E81B8E}"/>
              </a:ext>
            </a:extLst>
          </p:cNvPr>
          <p:cNvCxnSpPr>
            <a:cxnSpLocks/>
          </p:cNvCxnSpPr>
          <p:nvPr/>
        </p:nvCxnSpPr>
        <p:spPr>
          <a:xfrm>
            <a:off x="10990174" y="337061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60725DBB-0860-BC49-811D-CE9E29EE0923}"/>
              </a:ext>
            </a:extLst>
          </p:cNvPr>
          <p:cNvSpPr txBox="1"/>
          <p:nvPr/>
        </p:nvSpPr>
        <p:spPr>
          <a:xfrm>
            <a:off x="719838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256</a:t>
            </a:r>
          </a:p>
          <a:p>
            <a:pPr algn="ctr">
              <a:lnSpc>
                <a:spcPct val="90000"/>
              </a:lnSpc>
            </a:pPr>
            <a:r>
              <a:rPr lang="en-GB" sz="900" dirty="0">
                <a:latin typeface="Calibri" panose="020F0502020204030204" pitchFamily="34" charset="0"/>
                <a:ea typeface="Aileron" charset="0"/>
                <a:cs typeface="Calibri" panose="020F0502020204030204" pitchFamily="34" charset="0"/>
              </a:rPr>
              <a:t>131</a:t>
            </a:r>
          </a:p>
        </p:txBody>
      </p:sp>
      <p:sp>
        <p:nvSpPr>
          <p:cNvPr id="154" name="TextBox 153">
            <a:extLst>
              <a:ext uri="{FF2B5EF4-FFF2-40B4-BE49-F238E27FC236}">
                <a16:creationId xmlns:a16="http://schemas.microsoft.com/office/drawing/2014/main" id="{EF4E6005-A0DA-5446-9255-E89435922819}"/>
              </a:ext>
            </a:extLst>
          </p:cNvPr>
          <p:cNvSpPr txBox="1"/>
          <p:nvPr/>
        </p:nvSpPr>
        <p:spPr>
          <a:xfrm>
            <a:off x="7417463"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249</a:t>
            </a:r>
          </a:p>
          <a:p>
            <a:pPr algn="ctr">
              <a:lnSpc>
                <a:spcPct val="90000"/>
              </a:lnSpc>
            </a:pPr>
            <a:r>
              <a:rPr lang="en-GB" sz="900" dirty="0">
                <a:latin typeface="Calibri" panose="020F0502020204030204" pitchFamily="34" charset="0"/>
                <a:ea typeface="Aileron" charset="0"/>
                <a:cs typeface="Calibri" panose="020F0502020204030204" pitchFamily="34" charset="0"/>
              </a:rPr>
              <a:t>125</a:t>
            </a:r>
          </a:p>
        </p:txBody>
      </p:sp>
      <p:sp>
        <p:nvSpPr>
          <p:cNvPr id="155" name="TextBox 154">
            <a:extLst>
              <a:ext uri="{FF2B5EF4-FFF2-40B4-BE49-F238E27FC236}">
                <a16:creationId xmlns:a16="http://schemas.microsoft.com/office/drawing/2014/main" id="{F652180B-3403-C44D-BB7C-50409F6D2301}"/>
              </a:ext>
            </a:extLst>
          </p:cNvPr>
          <p:cNvSpPr txBox="1"/>
          <p:nvPr/>
        </p:nvSpPr>
        <p:spPr>
          <a:xfrm>
            <a:off x="7633363"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240</a:t>
            </a:r>
          </a:p>
          <a:p>
            <a:pPr algn="ctr">
              <a:lnSpc>
                <a:spcPct val="90000"/>
              </a:lnSpc>
            </a:pPr>
            <a:r>
              <a:rPr lang="en-GB" sz="900" dirty="0">
                <a:latin typeface="Calibri" panose="020F0502020204030204" pitchFamily="34" charset="0"/>
                <a:ea typeface="Aileron" charset="0"/>
                <a:cs typeface="Calibri" panose="020F0502020204030204" pitchFamily="34" charset="0"/>
              </a:rPr>
              <a:t>115</a:t>
            </a:r>
          </a:p>
        </p:txBody>
      </p:sp>
      <p:sp>
        <p:nvSpPr>
          <p:cNvPr id="156" name="TextBox 155">
            <a:extLst>
              <a:ext uri="{FF2B5EF4-FFF2-40B4-BE49-F238E27FC236}">
                <a16:creationId xmlns:a16="http://schemas.microsoft.com/office/drawing/2014/main" id="{1491D141-FA71-FC41-A700-CDAE1E97F939}"/>
              </a:ext>
            </a:extLst>
          </p:cNvPr>
          <p:cNvSpPr txBox="1"/>
          <p:nvPr/>
        </p:nvSpPr>
        <p:spPr>
          <a:xfrm>
            <a:off x="785243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228</a:t>
            </a:r>
          </a:p>
          <a:p>
            <a:pPr algn="ctr">
              <a:lnSpc>
                <a:spcPct val="90000"/>
              </a:lnSpc>
            </a:pPr>
            <a:r>
              <a:rPr lang="en-GB" sz="900" dirty="0">
                <a:latin typeface="Calibri" panose="020F0502020204030204" pitchFamily="34" charset="0"/>
                <a:ea typeface="Aileron" charset="0"/>
                <a:cs typeface="Calibri" panose="020F0502020204030204" pitchFamily="34" charset="0"/>
              </a:rPr>
              <a:t>106</a:t>
            </a:r>
          </a:p>
        </p:txBody>
      </p:sp>
      <p:sp>
        <p:nvSpPr>
          <p:cNvPr id="157" name="TextBox 156">
            <a:extLst>
              <a:ext uri="{FF2B5EF4-FFF2-40B4-BE49-F238E27FC236}">
                <a16:creationId xmlns:a16="http://schemas.microsoft.com/office/drawing/2014/main" id="{9BD6A093-BAE5-6542-9059-9FA6C866DF01}"/>
              </a:ext>
            </a:extLst>
          </p:cNvPr>
          <p:cNvSpPr txBox="1"/>
          <p:nvPr/>
        </p:nvSpPr>
        <p:spPr>
          <a:xfrm>
            <a:off x="806833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209</a:t>
            </a:r>
          </a:p>
          <a:p>
            <a:pPr algn="ctr">
              <a:lnSpc>
                <a:spcPct val="90000"/>
              </a:lnSpc>
            </a:pPr>
            <a:r>
              <a:rPr lang="en-GB" sz="900" dirty="0">
                <a:latin typeface="Calibri" panose="020F0502020204030204" pitchFamily="34" charset="0"/>
                <a:ea typeface="Aileron" charset="0"/>
                <a:cs typeface="Calibri" panose="020F0502020204030204" pitchFamily="34" charset="0"/>
              </a:rPr>
              <a:t>96</a:t>
            </a:r>
          </a:p>
        </p:txBody>
      </p:sp>
      <p:sp>
        <p:nvSpPr>
          <p:cNvPr id="158" name="TextBox 157">
            <a:extLst>
              <a:ext uri="{FF2B5EF4-FFF2-40B4-BE49-F238E27FC236}">
                <a16:creationId xmlns:a16="http://schemas.microsoft.com/office/drawing/2014/main" id="{E9E89666-3E89-3346-8BCB-746236A672C9}"/>
              </a:ext>
            </a:extLst>
          </p:cNvPr>
          <p:cNvSpPr txBox="1"/>
          <p:nvPr/>
        </p:nvSpPr>
        <p:spPr>
          <a:xfrm>
            <a:off x="829058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182</a:t>
            </a:r>
          </a:p>
          <a:p>
            <a:pPr algn="ctr">
              <a:lnSpc>
                <a:spcPct val="90000"/>
              </a:lnSpc>
            </a:pPr>
            <a:r>
              <a:rPr lang="en-GB" sz="900" dirty="0">
                <a:latin typeface="Calibri" panose="020F0502020204030204" pitchFamily="34" charset="0"/>
                <a:ea typeface="Aileron" charset="0"/>
                <a:cs typeface="Calibri" panose="020F0502020204030204" pitchFamily="34" charset="0"/>
              </a:rPr>
              <a:t>83</a:t>
            </a:r>
          </a:p>
        </p:txBody>
      </p:sp>
      <p:sp>
        <p:nvSpPr>
          <p:cNvPr id="159" name="TextBox 158">
            <a:extLst>
              <a:ext uri="{FF2B5EF4-FFF2-40B4-BE49-F238E27FC236}">
                <a16:creationId xmlns:a16="http://schemas.microsoft.com/office/drawing/2014/main" id="{6C972954-17A9-5449-814F-BBB299D5D200}"/>
              </a:ext>
            </a:extLst>
          </p:cNvPr>
          <p:cNvSpPr txBox="1"/>
          <p:nvPr/>
        </p:nvSpPr>
        <p:spPr>
          <a:xfrm>
            <a:off x="8506488"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157</a:t>
            </a:r>
          </a:p>
          <a:p>
            <a:pPr algn="ctr">
              <a:lnSpc>
                <a:spcPct val="90000"/>
              </a:lnSpc>
            </a:pPr>
            <a:r>
              <a:rPr lang="en-GB" sz="900" dirty="0">
                <a:latin typeface="Calibri" panose="020F0502020204030204" pitchFamily="34" charset="0"/>
                <a:ea typeface="Aileron" charset="0"/>
                <a:cs typeface="Calibri" panose="020F0502020204030204" pitchFamily="34" charset="0"/>
              </a:rPr>
              <a:t>71</a:t>
            </a:r>
          </a:p>
        </p:txBody>
      </p:sp>
      <p:sp>
        <p:nvSpPr>
          <p:cNvPr id="160" name="TextBox 159">
            <a:extLst>
              <a:ext uri="{FF2B5EF4-FFF2-40B4-BE49-F238E27FC236}">
                <a16:creationId xmlns:a16="http://schemas.microsoft.com/office/drawing/2014/main" id="{A3E27906-741D-3241-9739-D5B8C7E23EDC}"/>
              </a:ext>
            </a:extLst>
          </p:cNvPr>
          <p:cNvSpPr txBox="1"/>
          <p:nvPr/>
        </p:nvSpPr>
        <p:spPr>
          <a:xfrm>
            <a:off x="8725563"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146</a:t>
            </a:r>
          </a:p>
          <a:p>
            <a:pPr algn="ctr">
              <a:lnSpc>
                <a:spcPct val="90000"/>
              </a:lnSpc>
            </a:pPr>
            <a:r>
              <a:rPr lang="en-GB" sz="900" dirty="0">
                <a:latin typeface="Calibri" panose="020F0502020204030204" pitchFamily="34" charset="0"/>
                <a:ea typeface="Aileron" charset="0"/>
                <a:cs typeface="Calibri" panose="020F0502020204030204" pitchFamily="34" charset="0"/>
              </a:rPr>
              <a:t>63</a:t>
            </a:r>
          </a:p>
        </p:txBody>
      </p:sp>
      <p:sp>
        <p:nvSpPr>
          <p:cNvPr id="161" name="TextBox 160">
            <a:extLst>
              <a:ext uri="{FF2B5EF4-FFF2-40B4-BE49-F238E27FC236}">
                <a16:creationId xmlns:a16="http://schemas.microsoft.com/office/drawing/2014/main" id="{85D0B1DD-7DDD-D742-BEFA-8F7287C4295F}"/>
              </a:ext>
            </a:extLst>
          </p:cNvPr>
          <p:cNvSpPr txBox="1"/>
          <p:nvPr/>
        </p:nvSpPr>
        <p:spPr>
          <a:xfrm>
            <a:off x="8941463" y="380241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126</a:t>
            </a:r>
          </a:p>
          <a:p>
            <a:pPr algn="ctr">
              <a:lnSpc>
                <a:spcPct val="90000"/>
              </a:lnSpc>
            </a:pPr>
            <a:r>
              <a:rPr lang="en-GB" sz="900" dirty="0">
                <a:latin typeface="Calibri" panose="020F0502020204030204" pitchFamily="34" charset="0"/>
                <a:ea typeface="Aileron" charset="0"/>
                <a:cs typeface="Calibri" panose="020F0502020204030204" pitchFamily="34" charset="0"/>
              </a:rPr>
              <a:t>55</a:t>
            </a:r>
          </a:p>
        </p:txBody>
      </p:sp>
      <p:sp>
        <p:nvSpPr>
          <p:cNvPr id="162" name="TextBox 161">
            <a:extLst>
              <a:ext uri="{FF2B5EF4-FFF2-40B4-BE49-F238E27FC236}">
                <a16:creationId xmlns:a16="http://schemas.microsoft.com/office/drawing/2014/main" id="{335FD209-54DF-244F-B898-7C9C4FE1F44D}"/>
              </a:ext>
            </a:extLst>
          </p:cNvPr>
          <p:cNvSpPr txBox="1"/>
          <p:nvPr/>
        </p:nvSpPr>
        <p:spPr>
          <a:xfrm>
            <a:off x="9192567"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96</a:t>
            </a:r>
          </a:p>
          <a:p>
            <a:pPr algn="ctr">
              <a:lnSpc>
                <a:spcPct val="90000"/>
              </a:lnSpc>
            </a:pPr>
            <a:r>
              <a:rPr lang="en-GB" sz="900" dirty="0">
                <a:latin typeface="Calibri" panose="020F0502020204030204" pitchFamily="34" charset="0"/>
                <a:ea typeface="Aileron" charset="0"/>
                <a:cs typeface="Calibri" panose="020F0502020204030204" pitchFamily="34" charset="0"/>
              </a:rPr>
              <a:t>37</a:t>
            </a:r>
          </a:p>
        </p:txBody>
      </p:sp>
      <p:sp>
        <p:nvSpPr>
          <p:cNvPr id="163" name="TextBox 162">
            <a:extLst>
              <a:ext uri="{FF2B5EF4-FFF2-40B4-BE49-F238E27FC236}">
                <a16:creationId xmlns:a16="http://schemas.microsoft.com/office/drawing/2014/main" id="{C1A8BB13-1637-3F4D-8188-D33DB57C5780}"/>
              </a:ext>
            </a:extLst>
          </p:cNvPr>
          <p:cNvSpPr txBox="1"/>
          <p:nvPr/>
        </p:nvSpPr>
        <p:spPr>
          <a:xfrm>
            <a:off x="9408467"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73</a:t>
            </a:r>
          </a:p>
          <a:p>
            <a:pPr algn="ctr">
              <a:lnSpc>
                <a:spcPct val="90000"/>
              </a:lnSpc>
            </a:pPr>
            <a:r>
              <a:rPr lang="en-GB" sz="900" dirty="0">
                <a:latin typeface="Calibri" panose="020F0502020204030204" pitchFamily="34" charset="0"/>
                <a:ea typeface="Aileron" charset="0"/>
                <a:cs typeface="Calibri" panose="020F0502020204030204" pitchFamily="34" charset="0"/>
              </a:rPr>
              <a:t>27</a:t>
            </a:r>
          </a:p>
        </p:txBody>
      </p:sp>
      <p:sp>
        <p:nvSpPr>
          <p:cNvPr id="164" name="TextBox 163">
            <a:extLst>
              <a:ext uri="{FF2B5EF4-FFF2-40B4-BE49-F238E27FC236}">
                <a16:creationId xmlns:a16="http://schemas.microsoft.com/office/drawing/2014/main" id="{0E47BA30-FEA7-EE4A-9663-AB68C4F4F592}"/>
              </a:ext>
            </a:extLst>
          </p:cNvPr>
          <p:cNvSpPr txBox="1"/>
          <p:nvPr/>
        </p:nvSpPr>
        <p:spPr>
          <a:xfrm>
            <a:off x="9627542"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56</a:t>
            </a:r>
          </a:p>
          <a:p>
            <a:pPr algn="ctr">
              <a:lnSpc>
                <a:spcPct val="90000"/>
              </a:lnSpc>
            </a:pPr>
            <a:r>
              <a:rPr lang="en-GB" sz="900" dirty="0">
                <a:latin typeface="Calibri" panose="020F0502020204030204" pitchFamily="34" charset="0"/>
                <a:ea typeface="Aileron" charset="0"/>
                <a:cs typeface="Calibri" panose="020F0502020204030204" pitchFamily="34" charset="0"/>
              </a:rPr>
              <a:t>22</a:t>
            </a:r>
          </a:p>
        </p:txBody>
      </p:sp>
      <p:sp>
        <p:nvSpPr>
          <p:cNvPr id="165" name="TextBox 164">
            <a:extLst>
              <a:ext uri="{FF2B5EF4-FFF2-40B4-BE49-F238E27FC236}">
                <a16:creationId xmlns:a16="http://schemas.microsoft.com/office/drawing/2014/main" id="{A987063A-4136-1C45-91F1-F5C32F02DF1A}"/>
              </a:ext>
            </a:extLst>
          </p:cNvPr>
          <p:cNvSpPr txBox="1"/>
          <p:nvPr/>
        </p:nvSpPr>
        <p:spPr>
          <a:xfrm>
            <a:off x="9846617"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39</a:t>
            </a:r>
          </a:p>
          <a:p>
            <a:pPr algn="ctr">
              <a:lnSpc>
                <a:spcPct val="90000"/>
              </a:lnSpc>
            </a:pPr>
            <a:r>
              <a:rPr lang="en-GB" sz="900" dirty="0">
                <a:latin typeface="Calibri" panose="020F0502020204030204" pitchFamily="34" charset="0"/>
                <a:ea typeface="Aileron" charset="0"/>
                <a:cs typeface="Calibri" panose="020F0502020204030204" pitchFamily="34" charset="0"/>
              </a:rPr>
              <a:t>15</a:t>
            </a:r>
          </a:p>
        </p:txBody>
      </p:sp>
      <p:sp>
        <p:nvSpPr>
          <p:cNvPr id="166" name="TextBox 165">
            <a:extLst>
              <a:ext uri="{FF2B5EF4-FFF2-40B4-BE49-F238E27FC236}">
                <a16:creationId xmlns:a16="http://schemas.microsoft.com/office/drawing/2014/main" id="{84835ECA-7C98-9C43-85F9-53FE2E17E0BF}"/>
              </a:ext>
            </a:extLst>
          </p:cNvPr>
          <p:cNvSpPr txBox="1"/>
          <p:nvPr/>
        </p:nvSpPr>
        <p:spPr>
          <a:xfrm>
            <a:off x="10059342" y="380241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22</a:t>
            </a:r>
          </a:p>
          <a:p>
            <a:pPr algn="ctr">
              <a:lnSpc>
                <a:spcPct val="90000"/>
              </a:lnSpc>
            </a:pPr>
            <a:r>
              <a:rPr lang="en-GB" sz="900" dirty="0">
                <a:latin typeface="Calibri" panose="020F0502020204030204" pitchFamily="34" charset="0"/>
                <a:ea typeface="Aileron" charset="0"/>
                <a:cs typeface="Calibri" panose="020F0502020204030204" pitchFamily="34" charset="0"/>
              </a:rPr>
              <a:t>11</a:t>
            </a:r>
          </a:p>
        </p:txBody>
      </p:sp>
      <p:sp>
        <p:nvSpPr>
          <p:cNvPr id="167" name="TextBox 166">
            <a:extLst>
              <a:ext uri="{FF2B5EF4-FFF2-40B4-BE49-F238E27FC236}">
                <a16:creationId xmlns:a16="http://schemas.microsoft.com/office/drawing/2014/main" id="{59AE9B64-2C10-6C46-884F-5D1C1A839B32}"/>
              </a:ext>
            </a:extLst>
          </p:cNvPr>
          <p:cNvSpPr txBox="1"/>
          <p:nvPr/>
        </p:nvSpPr>
        <p:spPr>
          <a:xfrm>
            <a:off x="10307271" y="380241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7</a:t>
            </a:r>
          </a:p>
          <a:p>
            <a:pPr algn="ctr">
              <a:lnSpc>
                <a:spcPct val="90000"/>
              </a:lnSpc>
            </a:pPr>
            <a:r>
              <a:rPr lang="en-GB" sz="900" dirty="0">
                <a:latin typeface="Calibri" panose="020F0502020204030204" pitchFamily="34" charset="0"/>
                <a:ea typeface="Aileron" charset="0"/>
                <a:cs typeface="Calibri" panose="020F0502020204030204" pitchFamily="34" charset="0"/>
              </a:rPr>
              <a:t>6</a:t>
            </a:r>
          </a:p>
        </p:txBody>
      </p:sp>
      <p:sp>
        <p:nvSpPr>
          <p:cNvPr id="168" name="TextBox 167">
            <a:extLst>
              <a:ext uri="{FF2B5EF4-FFF2-40B4-BE49-F238E27FC236}">
                <a16:creationId xmlns:a16="http://schemas.microsoft.com/office/drawing/2014/main" id="{2E0AAD83-5070-A545-AB72-033E650EB227}"/>
              </a:ext>
            </a:extLst>
          </p:cNvPr>
          <p:cNvSpPr txBox="1"/>
          <p:nvPr/>
        </p:nvSpPr>
        <p:spPr>
          <a:xfrm>
            <a:off x="10526346" y="380241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a:t>
            </a:r>
          </a:p>
          <a:p>
            <a:pPr algn="ct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169" name="TextBox 168">
            <a:extLst>
              <a:ext uri="{FF2B5EF4-FFF2-40B4-BE49-F238E27FC236}">
                <a16:creationId xmlns:a16="http://schemas.microsoft.com/office/drawing/2014/main" id="{7C11F727-3845-AA4E-9AE0-E53DEA350271}"/>
              </a:ext>
            </a:extLst>
          </p:cNvPr>
          <p:cNvSpPr txBox="1"/>
          <p:nvPr/>
        </p:nvSpPr>
        <p:spPr>
          <a:xfrm>
            <a:off x="10745421" y="380241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a:t>
            </a:r>
          </a:p>
          <a:p>
            <a:pPr algn="ct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170" name="TextBox 169">
            <a:extLst>
              <a:ext uri="{FF2B5EF4-FFF2-40B4-BE49-F238E27FC236}">
                <a16:creationId xmlns:a16="http://schemas.microsoft.com/office/drawing/2014/main" id="{5A5F5316-17B8-C140-B73D-EBF89A366D2F}"/>
              </a:ext>
            </a:extLst>
          </p:cNvPr>
          <p:cNvSpPr txBox="1"/>
          <p:nvPr/>
        </p:nvSpPr>
        <p:spPr>
          <a:xfrm>
            <a:off x="10961321" y="380241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0</a:t>
            </a:r>
          </a:p>
          <a:p>
            <a:pPr algn="ct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172" name="TextBox 171">
            <a:extLst>
              <a:ext uri="{FF2B5EF4-FFF2-40B4-BE49-F238E27FC236}">
                <a16:creationId xmlns:a16="http://schemas.microsoft.com/office/drawing/2014/main" id="{395B6D53-3901-9745-BC03-7C4A32F132F2}"/>
              </a:ext>
            </a:extLst>
          </p:cNvPr>
          <p:cNvSpPr txBox="1"/>
          <p:nvPr/>
        </p:nvSpPr>
        <p:spPr>
          <a:xfrm>
            <a:off x="8280657" y="3573934"/>
            <a:ext cx="1886735" cy="153888"/>
          </a:xfrm>
          <a:prstGeom prst="rect">
            <a:avLst/>
          </a:prstGeom>
          <a:noFill/>
        </p:spPr>
        <p:txBody>
          <a:bodyPr wrap="none" lIns="0" tIns="0" rIns="0" bIns="0" rtlCol="0">
            <a:spAutoFit/>
          </a:bodyPr>
          <a:lstStyle/>
          <a:p>
            <a:pPr algn="ctr"/>
            <a:r>
              <a:rPr lang="en-GB" sz="1000" b="1" dirty="0">
                <a:latin typeface="Calibri" panose="020F0502020204030204" pitchFamily="34" charset="0"/>
                <a:ea typeface="Aileron" charset="0"/>
                <a:cs typeface="Calibri" panose="020F0502020204030204" pitchFamily="34" charset="0"/>
              </a:rPr>
              <a:t>Time since randomisation (months)</a:t>
            </a:r>
          </a:p>
        </p:txBody>
      </p:sp>
      <p:sp>
        <p:nvSpPr>
          <p:cNvPr id="173" name="TextBox 172">
            <a:extLst>
              <a:ext uri="{FF2B5EF4-FFF2-40B4-BE49-F238E27FC236}">
                <a16:creationId xmlns:a16="http://schemas.microsoft.com/office/drawing/2014/main" id="{B36F35CC-DC91-894D-BC48-5AD3E818BEB8}"/>
              </a:ext>
            </a:extLst>
          </p:cNvPr>
          <p:cNvSpPr txBox="1"/>
          <p:nvPr/>
        </p:nvSpPr>
        <p:spPr>
          <a:xfrm rot="16200000">
            <a:off x="6685233" y="2299801"/>
            <a:ext cx="349455" cy="153888"/>
          </a:xfrm>
          <a:prstGeom prst="rect">
            <a:avLst/>
          </a:prstGeom>
          <a:noFill/>
        </p:spPr>
        <p:txBody>
          <a:bodyPr wrap="none" lIns="0" tIns="0" rIns="0" bIns="0" rtlCol="0">
            <a:spAutoFit/>
          </a:bodyPr>
          <a:lstStyle/>
          <a:p>
            <a:pPr algn="ctr"/>
            <a:r>
              <a:rPr lang="en-GB" sz="1000" b="1" dirty="0">
                <a:latin typeface="Calibri" panose="020F0502020204030204" pitchFamily="34" charset="0"/>
                <a:ea typeface="Aileron" charset="0"/>
                <a:cs typeface="Calibri" panose="020F0502020204030204" pitchFamily="34" charset="0"/>
              </a:rPr>
              <a:t>OS (%)</a:t>
            </a:r>
          </a:p>
        </p:txBody>
      </p:sp>
      <p:cxnSp>
        <p:nvCxnSpPr>
          <p:cNvPr id="174" name="Straight Connector 173">
            <a:extLst>
              <a:ext uri="{FF2B5EF4-FFF2-40B4-BE49-F238E27FC236}">
                <a16:creationId xmlns:a16="http://schemas.microsoft.com/office/drawing/2014/main" id="{17B4024B-D68F-7348-B61E-AB103B94DB8F}"/>
              </a:ext>
            </a:extLst>
          </p:cNvPr>
          <p:cNvCxnSpPr>
            <a:cxnSpLocks/>
          </p:cNvCxnSpPr>
          <p:nvPr/>
        </p:nvCxnSpPr>
        <p:spPr>
          <a:xfrm rot="5400000">
            <a:off x="7262726" y="139576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5" name="TextBox 174">
            <a:extLst>
              <a:ext uri="{FF2B5EF4-FFF2-40B4-BE49-F238E27FC236}">
                <a16:creationId xmlns:a16="http://schemas.microsoft.com/office/drawing/2014/main" id="{B3C9C921-815D-7345-AAD2-1D4CBD2C391E}"/>
              </a:ext>
            </a:extLst>
          </p:cNvPr>
          <p:cNvSpPr txBox="1"/>
          <p:nvPr/>
        </p:nvSpPr>
        <p:spPr>
          <a:xfrm>
            <a:off x="7064764" y="153546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90</a:t>
            </a:r>
          </a:p>
        </p:txBody>
      </p:sp>
      <p:cxnSp>
        <p:nvCxnSpPr>
          <p:cNvPr id="176" name="Straight Connector 175">
            <a:extLst>
              <a:ext uri="{FF2B5EF4-FFF2-40B4-BE49-F238E27FC236}">
                <a16:creationId xmlns:a16="http://schemas.microsoft.com/office/drawing/2014/main" id="{027C073E-30D5-8A41-A7C9-1E2E8FFA0AAA}"/>
              </a:ext>
            </a:extLst>
          </p:cNvPr>
          <p:cNvCxnSpPr>
            <a:cxnSpLocks/>
          </p:cNvCxnSpPr>
          <p:nvPr/>
        </p:nvCxnSpPr>
        <p:spPr>
          <a:xfrm rot="5400000">
            <a:off x="7262726" y="158943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7" name="TextBox 176">
            <a:extLst>
              <a:ext uri="{FF2B5EF4-FFF2-40B4-BE49-F238E27FC236}">
                <a16:creationId xmlns:a16="http://schemas.microsoft.com/office/drawing/2014/main" id="{EB04784C-D7BD-D949-A8FB-B1EA7CA4839A}"/>
              </a:ext>
            </a:extLst>
          </p:cNvPr>
          <p:cNvSpPr txBox="1"/>
          <p:nvPr/>
        </p:nvSpPr>
        <p:spPr>
          <a:xfrm>
            <a:off x="7064764" y="1735485"/>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80</a:t>
            </a:r>
          </a:p>
        </p:txBody>
      </p:sp>
      <p:cxnSp>
        <p:nvCxnSpPr>
          <p:cNvPr id="178" name="Straight Connector 177">
            <a:extLst>
              <a:ext uri="{FF2B5EF4-FFF2-40B4-BE49-F238E27FC236}">
                <a16:creationId xmlns:a16="http://schemas.microsoft.com/office/drawing/2014/main" id="{77AA4300-2CAD-BF4C-B45C-59C5DDBA6EEB}"/>
              </a:ext>
            </a:extLst>
          </p:cNvPr>
          <p:cNvCxnSpPr>
            <a:cxnSpLocks/>
          </p:cNvCxnSpPr>
          <p:nvPr/>
        </p:nvCxnSpPr>
        <p:spPr>
          <a:xfrm rot="5400000">
            <a:off x="7262726" y="178946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8EC9222A-ECB4-3744-89F9-BBADABDC5698}"/>
              </a:ext>
            </a:extLst>
          </p:cNvPr>
          <p:cNvSpPr txBox="1"/>
          <p:nvPr/>
        </p:nvSpPr>
        <p:spPr>
          <a:xfrm>
            <a:off x="7064764" y="1932335"/>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70</a:t>
            </a:r>
          </a:p>
        </p:txBody>
      </p:sp>
      <p:cxnSp>
        <p:nvCxnSpPr>
          <p:cNvPr id="180" name="Straight Connector 179">
            <a:extLst>
              <a:ext uri="{FF2B5EF4-FFF2-40B4-BE49-F238E27FC236}">
                <a16:creationId xmlns:a16="http://schemas.microsoft.com/office/drawing/2014/main" id="{99D21442-ED69-E148-8770-F6D1E249849F}"/>
              </a:ext>
            </a:extLst>
          </p:cNvPr>
          <p:cNvCxnSpPr>
            <a:cxnSpLocks/>
          </p:cNvCxnSpPr>
          <p:nvPr/>
        </p:nvCxnSpPr>
        <p:spPr>
          <a:xfrm rot="5400000">
            <a:off x="7262726" y="198631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TextBox 180">
            <a:extLst>
              <a:ext uri="{FF2B5EF4-FFF2-40B4-BE49-F238E27FC236}">
                <a16:creationId xmlns:a16="http://schemas.microsoft.com/office/drawing/2014/main" id="{8F492529-676C-6B4D-B81E-74E32BA125DF}"/>
              </a:ext>
            </a:extLst>
          </p:cNvPr>
          <p:cNvSpPr txBox="1"/>
          <p:nvPr/>
        </p:nvSpPr>
        <p:spPr>
          <a:xfrm>
            <a:off x="7064764" y="211966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60</a:t>
            </a:r>
          </a:p>
        </p:txBody>
      </p:sp>
      <p:cxnSp>
        <p:nvCxnSpPr>
          <p:cNvPr id="182" name="Straight Connector 181">
            <a:extLst>
              <a:ext uri="{FF2B5EF4-FFF2-40B4-BE49-F238E27FC236}">
                <a16:creationId xmlns:a16="http://schemas.microsoft.com/office/drawing/2014/main" id="{3AAA627E-5796-A542-BF66-598CEC8EC170}"/>
              </a:ext>
            </a:extLst>
          </p:cNvPr>
          <p:cNvCxnSpPr>
            <a:cxnSpLocks/>
          </p:cNvCxnSpPr>
          <p:nvPr/>
        </p:nvCxnSpPr>
        <p:spPr>
          <a:xfrm rot="5400000">
            <a:off x="7262726" y="217363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6A0C1F42-C840-0042-8DBE-A7B3F274D897}"/>
              </a:ext>
            </a:extLst>
          </p:cNvPr>
          <p:cNvSpPr txBox="1"/>
          <p:nvPr/>
        </p:nvSpPr>
        <p:spPr>
          <a:xfrm>
            <a:off x="7064764" y="231651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50</a:t>
            </a:r>
          </a:p>
        </p:txBody>
      </p:sp>
      <p:cxnSp>
        <p:nvCxnSpPr>
          <p:cNvPr id="184" name="Straight Connector 183">
            <a:extLst>
              <a:ext uri="{FF2B5EF4-FFF2-40B4-BE49-F238E27FC236}">
                <a16:creationId xmlns:a16="http://schemas.microsoft.com/office/drawing/2014/main" id="{DF9180A9-0785-E945-81E1-130FE2ACCBA5}"/>
              </a:ext>
            </a:extLst>
          </p:cNvPr>
          <p:cNvCxnSpPr>
            <a:cxnSpLocks/>
          </p:cNvCxnSpPr>
          <p:nvPr/>
        </p:nvCxnSpPr>
        <p:spPr>
          <a:xfrm rot="5400000">
            <a:off x="7262726" y="237048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5215CC25-FE64-1644-89EE-D4E22F741719}"/>
              </a:ext>
            </a:extLst>
          </p:cNvPr>
          <p:cNvSpPr txBox="1"/>
          <p:nvPr/>
        </p:nvSpPr>
        <p:spPr>
          <a:xfrm>
            <a:off x="7064764" y="250701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40</a:t>
            </a:r>
          </a:p>
        </p:txBody>
      </p:sp>
      <p:cxnSp>
        <p:nvCxnSpPr>
          <p:cNvPr id="186" name="Straight Connector 185">
            <a:extLst>
              <a:ext uri="{FF2B5EF4-FFF2-40B4-BE49-F238E27FC236}">
                <a16:creationId xmlns:a16="http://schemas.microsoft.com/office/drawing/2014/main" id="{AE70F194-B593-9E46-91CB-F2145B5A97BE}"/>
              </a:ext>
            </a:extLst>
          </p:cNvPr>
          <p:cNvCxnSpPr>
            <a:cxnSpLocks/>
          </p:cNvCxnSpPr>
          <p:nvPr/>
        </p:nvCxnSpPr>
        <p:spPr>
          <a:xfrm rot="5400000">
            <a:off x="7262726" y="256098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7" name="TextBox 186">
            <a:extLst>
              <a:ext uri="{FF2B5EF4-FFF2-40B4-BE49-F238E27FC236}">
                <a16:creationId xmlns:a16="http://schemas.microsoft.com/office/drawing/2014/main" id="{9C2ADBFE-59EA-6E4C-9FBE-32A56E54F3FE}"/>
              </a:ext>
            </a:extLst>
          </p:cNvPr>
          <p:cNvSpPr txBox="1"/>
          <p:nvPr/>
        </p:nvSpPr>
        <p:spPr>
          <a:xfrm>
            <a:off x="7064764" y="2707035"/>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30</a:t>
            </a:r>
          </a:p>
        </p:txBody>
      </p:sp>
      <p:cxnSp>
        <p:nvCxnSpPr>
          <p:cNvPr id="188" name="Straight Connector 187">
            <a:extLst>
              <a:ext uri="{FF2B5EF4-FFF2-40B4-BE49-F238E27FC236}">
                <a16:creationId xmlns:a16="http://schemas.microsoft.com/office/drawing/2014/main" id="{379F6A99-5F10-5F4C-B838-6A1B2FC618B2}"/>
              </a:ext>
            </a:extLst>
          </p:cNvPr>
          <p:cNvCxnSpPr>
            <a:cxnSpLocks/>
          </p:cNvCxnSpPr>
          <p:nvPr/>
        </p:nvCxnSpPr>
        <p:spPr>
          <a:xfrm rot="5400000">
            <a:off x="7262726" y="276101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TextBox 188">
            <a:extLst>
              <a:ext uri="{FF2B5EF4-FFF2-40B4-BE49-F238E27FC236}">
                <a16:creationId xmlns:a16="http://schemas.microsoft.com/office/drawing/2014/main" id="{6502EE52-25D4-1249-AF1C-A845C427FD99}"/>
              </a:ext>
            </a:extLst>
          </p:cNvPr>
          <p:cNvSpPr txBox="1"/>
          <p:nvPr/>
        </p:nvSpPr>
        <p:spPr>
          <a:xfrm>
            <a:off x="7064764" y="289436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20</a:t>
            </a:r>
          </a:p>
        </p:txBody>
      </p:sp>
      <p:cxnSp>
        <p:nvCxnSpPr>
          <p:cNvPr id="190" name="Straight Connector 189">
            <a:extLst>
              <a:ext uri="{FF2B5EF4-FFF2-40B4-BE49-F238E27FC236}">
                <a16:creationId xmlns:a16="http://schemas.microsoft.com/office/drawing/2014/main" id="{5F4D8EA4-B8B7-6C40-8D14-EEC2809E0E0B}"/>
              </a:ext>
            </a:extLst>
          </p:cNvPr>
          <p:cNvCxnSpPr>
            <a:cxnSpLocks/>
          </p:cNvCxnSpPr>
          <p:nvPr/>
        </p:nvCxnSpPr>
        <p:spPr>
          <a:xfrm rot="5400000">
            <a:off x="7262726" y="294833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53178CAE-FA3B-C341-A4C1-5A0BD0F1D2D3}"/>
              </a:ext>
            </a:extLst>
          </p:cNvPr>
          <p:cNvSpPr txBox="1"/>
          <p:nvPr/>
        </p:nvSpPr>
        <p:spPr>
          <a:xfrm>
            <a:off x="7064764" y="3084860"/>
            <a:ext cx="131446"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10</a:t>
            </a:r>
          </a:p>
        </p:txBody>
      </p:sp>
      <p:cxnSp>
        <p:nvCxnSpPr>
          <p:cNvPr id="192" name="Straight Connector 191">
            <a:extLst>
              <a:ext uri="{FF2B5EF4-FFF2-40B4-BE49-F238E27FC236}">
                <a16:creationId xmlns:a16="http://schemas.microsoft.com/office/drawing/2014/main" id="{C3F49D68-BF13-6741-AD45-3D93FD7C4B63}"/>
              </a:ext>
            </a:extLst>
          </p:cNvPr>
          <p:cNvCxnSpPr>
            <a:cxnSpLocks/>
          </p:cNvCxnSpPr>
          <p:nvPr/>
        </p:nvCxnSpPr>
        <p:spPr>
          <a:xfrm rot="5400000">
            <a:off x="7262726" y="313883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A5BE5A2E-9369-8C4C-A7F2-984FC8A40551}"/>
              </a:ext>
            </a:extLst>
          </p:cNvPr>
          <p:cNvSpPr txBox="1"/>
          <p:nvPr/>
        </p:nvSpPr>
        <p:spPr>
          <a:xfrm>
            <a:off x="7130487" y="3284885"/>
            <a:ext cx="65723"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0</a:t>
            </a:r>
          </a:p>
        </p:txBody>
      </p:sp>
      <p:cxnSp>
        <p:nvCxnSpPr>
          <p:cNvPr id="194" name="Straight Connector 193">
            <a:extLst>
              <a:ext uri="{FF2B5EF4-FFF2-40B4-BE49-F238E27FC236}">
                <a16:creationId xmlns:a16="http://schemas.microsoft.com/office/drawing/2014/main" id="{D6B48FC1-675A-364E-9F68-BAF215C7F4DA}"/>
              </a:ext>
            </a:extLst>
          </p:cNvPr>
          <p:cNvCxnSpPr>
            <a:cxnSpLocks/>
          </p:cNvCxnSpPr>
          <p:nvPr/>
        </p:nvCxnSpPr>
        <p:spPr>
          <a:xfrm rot="5400000">
            <a:off x="7262726" y="334380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0" name="Text Placeholder 2">
            <a:extLst>
              <a:ext uri="{FF2B5EF4-FFF2-40B4-BE49-F238E27FC236}">
                <a16:creationId xmlns:a16="http://schemas.microsoft.com/office/drawing/2014/main" id="{9461601C-2C56-4BB7-9E6B-DDFD8F3884B7}"/>
              </a:ext>
            </a:extLst>
          </p:cNvPr>
          <p:cNvSpPr txBox="1">
            <a:spLocks/>
          </p:cNvSpPr>
          <p:nvPr/>
        </p:nvSpPr>
        <p:spPr>
          <a:xfrm>
            <a:off x="6600056" y="980099"/>
            <a:ext cx="4920797" cy="432677"/>
          </a:xfrm>
          <a:prstGeom prst="rect">
            <a:avLst/>
          </a:prstGeom>
        </p:spPr>
        <p:txBody>
          <a:bodyPr vert="horz" wrap="square" lIns="0" tIns="0" rIns="0" bIns="0" rtlCol="0" anchor="t">
            <a:no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cap="none" dirty="0"/>
              <a:t>OS </a:t>
            </a:r>
            <a:r>
              <a:rPr lang="en-GB" dirty="0"/>
              <a:t>in overall population</a:t>
            </a:r>
          </a:p>
        </p:txBody>
      </p:sp>
      <p:sp>
        <p:nvSpPr>
          <p:cNvPr id="200" name="TextBox 199">
            <a:extLst>
              <a:ext uri="{FF2B5EF4-FFF2-40B4-BE49-F238E27FC236}">
                <a16:creationId xmlns:a16="http://schemas.microsoft.com/office/drawing/2014/main" id="{2CF5C1E8-3D5C-A349-BABA-DB5391EAA154}"/>
              </a:ext>
            </a:extLst>
          </p:cNvPr>
          <p:cNvSpPr txBox="1"/>
          <p:nvPr/>
        </p:nvSpPr>
        <p:spPr>
          <a:xfrm>
            <a:off x="683996" y="3677760"/>
            <a:ext cx="490520" cy="124650"/>
          </a:xfrm>
          <a:prstGeom prst="rect">
            <a:avLst/>
          </a:prstGeom>
          <a:noFill/>
        </p:spPr>
        <p:txBody>
          <a:bodyPr wrap="none" lIns="0" tIns="0" rIns="0" bIns="0" rtlCol="0">
            <a:spAutoFit/>
          </a:bodyPr>
          <a:lstStyle/>
          <a:p>
            <a:pPr algn="r">
              <a:lnSpc>
                <a:spcPct val="90000"/>
              </a:lnSpc>
            </a:pPr>
            <a:r>
              <a:rPr lang="en-GB" sz="900" b="1" dirty="0">
                <a:latin typeface="Calibri" panose="020F0502020204030204" pitchFamily="34" charset="0"/>
                <a:ea typeface="Aileron" charset="0"/>
                <a:cs typeface="Calibri" panose="020F0502020204030204" pitchFamily="34" charset="0"/>
              </a:rPr>
              <a:t>No. at risk</a:t>
            </a:r>
            <a:endParaRPr lang="en-GB" sz="900" dirty="0">
              <a:latin typeface="Calibri" panose="020F0502020204030204" pitchFamily="34" charset="0"/>
              <a:ea typeface="Aileron" charset="0"/>
              <a:cs typeface="Calibri" panose="020F0502020204030204" pitchFamily="34" charset="0"/>
            </a:endParaRPr>
          </a:p>
        </p:txBody>
      </p:sp>
      <p:sp>
        <p:nvSpPr>
          <p:cNvPr id="201" name="TextBox 200">
            <a:extLst>
              <a:ext uri="{FF2B5EF4-FFF2-40B4-BE49-F238E27FC236}">
                <a16:creationId xmlns:a16="http://schemas.microsoft.com/office/drawing/2014/main" id="{2CF5C1E8-3D5C-A349-BABA-DB5391EAA154}"/>
              </a:ext>
            </a:extLst>
          </p:cNvPr>
          <p:cNvSpPr txBox="1"/>
          <p:nvPr/>
        </p:nvSpPr>
        <p:spPr>
          <a:xfrm>
            <a:off x="6274208" y="3802410"/>
            <a:ext cx="838371"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Olaparib</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Physician’s choice</a:t>
            </a:r>
          </a:p>
        </p:txBody>
      </p:sp>
      <p:sp>
        <p:nvSpPr>
          <p:cNvPr id="202" name="TextBox 201">
            <a:extLst>
              <a:ext uri="{FF2B5EF4-FFF2-40B4-BE49-F238E27FC236}">
                <a16:creationId xmlns:a16="http://schemas.microsoft.com/office/drawing/2014/main" id="{2CF5C1E8-3D5C-A349-BABA-DB5391EAA154}"/>
              </a:ext>
            </a:extLst>
          </p:cNvPr>
          <p:cNvSpPr txBox="1"/>
          <p:nvPr/>
        </p:nvSpPr>
        <p:spPr>
          <a:xfrm>
            <a:off x="6618852" y="3677760"/>
            <a:ext cx="490520" cy="124650"/>
          </a:xfrm>
          <a:prstGeom prst="rect">
            <a:avLst/>
          </a:prstGeom>
          <a:noFill/>
        </p:spPr>
        <p:txBody>
          <a:bodyPr wrap="none" lIns="0" tIns="0" rIns="0" bIns="0" rtlCol="0">
            <a:spAutoFit/>
          </a:bodyPr>
          <a:lstStyle/>
          <a:p>
            <a:pPr algn="r">
              <a:lnSpc>
                <a:spcPct val="90000"/>
              </a:lnSpc>
            </a:pPr>
            <a:r>
              <a:rPr lang="en-GB" sz="900" b="1" dirty="0">
                <a:latin typeface="Calibri" panose="020F0502020204030204" pitchFamily="34" charset="0"/>
                <a:ea typeface="Aileron" charset="0"/>
                <a:cs typeface="Calibri" panose="020F0502020204030204" pitchFamily="34" charset="0"/>
              </a:rPr>
              <a:t>No. at risk</a:t>
            </a:r>
            <a:endParaRPr lang="en-GB" sz="900" dirty="0">
              <a:latin typeface="Calibri" panose="020F0502020204030204" pitchFamily="34" charset="0"/>
              <a:ea typeface="Aileron" charset="0"/>
              <a:cs typeface="Calibri" panose="020F0502020204030204" pitchFamily="34" charset="0"/>
            </a:endParaRPr>
          </a:p>
        </p:txBody>
      </p:sp>
      <p:graphicFrame>
        <p:nvGraphicFramePr>
          <p:cNvPr id="203" name="Table 202">
            <a:extLst>
              <a:ext uri="{FF2B5EF4-FFF2-40B4-BE49-F238E27FC236}">
                <a16:creationId xmlns:a16="http://schemas.microsoft.com/office/drawing/2014/main" id="{D999378F-4C4A-4460-8DDD-1BEC48AD9E78}"/>
              </a:ext>
            </a:extLst>
          </p:cNvPr>
          <p:cNvGraphicFramePr>
            <a:graphicFrameLocks noGrp="1"/>
          </p:cNvGraphicFramePr>
          <p:nvPr/>
        </p:nvGraphicFramePr>
        <p:xfrm>
          <a:off x="6564435" y="4153646"/>
          <a:ext cx="4966110" cy="1261656"/>
        </p:xfrm>
        <a:graphic>
          <a:graphicData uri="http://schemas.openxmlformats.org/drawingml/2006/table">
            <a:tbl>
              <a:tblPr firstRow="1" bandRow="1">
                <a:tableStyleId>{5C22544A-7EE6-4342-B048-85BDC9FD1C3A}</a:tableStyleId>
              </a:tblPr>
              <a:tblGrid>
                <a:gridCol w="1869766">
                  <a:extLst>
                    <a:ext uri="{9D8B030D-6E8A-4147-A177-3AD203B41FA5}">
                      <a16:colId xmlns:a16="http://schemas.microsoft.com/office/drawing/2014/main" val="20000"/>
                    </a:ext>
                  </a:extLst>
                </a:gridCol>
                <a:gridCol w="1666100">
                  <a:extLst>
                    <a:ext uri="{9D8B030D-6E8A-4147-A177-3AD203B41FA5}">
                      <a16:colId xmlns:a16="http://schemas.microsoft.com/office/drawing/2014/main" val="1425056306"/>
                    </a:ext>
                  </a:extLst>
                </a:gridCol>
                <a:gridCol w="1430244">
                  <a:extLst>
                    <a:ext uri="{9D8B030D-6E8A-4147-A177-3AD203B41FA5}">
                      <a16:colId xmlns:a16="http://schemas.microsoft.com/office/drawing/2014/main" val="1066961352"/>
                    </a:ext>
                  </a:extLst>
                </a:gridCol>
              </a:tblGrid>
              <a:tr h="144016">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1" noProof="0" dirty="0">
                        <a:solidFill>
                          <a:schemeClr val="bg1"/>
                        </a:solidFill>
                        <a:latin typeface="Calibri" panose="020F0502020204030204" pitchFamily="34" charset="0"/>
                        <a:cs typeface="Calibri" panose="020F0502020204030204" pitchFamily="34" charset="0"/>
                      </a:endParaRPr>
                    </a:p>
                  </a:txBody>
                  <a:tcPr marT="18288" marB="18288" anchor="ctr">
                    <a:lnB w="38100" cap="flat" cmpd="sng" algn="ctr">
                      <a:solidFill>
                        <a:schemeClr val="bg1"/>
                      </a:solidFill>
                      <a:prstDash val="solid"/>
                      <a:round/>
                      <a:headEnd type="none" w="med" len="med"/>
                      <a:tailEnd type="none" w="med" len="med"/>
                    </a:lnB>
                  </a:tcPr>
                </a:tc>
                <a:tc gridSpan="2">
                  <a:txBody>
                    <a:bodyPr/>
                    <a:lstStyle/>
                    <a:p>
                      <a:pPr algn="ctr"/>
                      <a:r>
                        <a:rPr lang="en-GB" sz="1050" noProof="0" dirty="0">
                          <a:latin typeface="Calibri" panose="020F0502020204030204" pitchFamily="34" charset="0"/>
                          <a:cs typeface="Calibri" panose="020F0502020204030204" pitchFamily="34" charset="0"/>
                        </a:rPr>
                        <a:t>Overall population</a:t>
                      </a:r>
                    </a:p>
                  </a:txBody>
                  <a:tcPr marT="18288" marB="18288" anchor="ctr">
                    <a:lnB w="12700" cap="flat" cmpd="sng" algn="ctr">
                      <a:solidFill>
                        <a:schemeClr val="bg1"/>
                      </a:solidFill>
                      <a:prstDash val="solid"/>
                      <a:round/>
                      <a:headEnd type="none" w="med" len="med"/>
                      <a:tailEnd type="none" w="med" len="med"/>
                    </a:lnB>
                  </a:tcPr>
                </a:tc>
                <a:tc hMerge="1">
                  <a:txBody>
                    <a:bodyPr/>
                    <a:lstStyle/>
                    <a:p>
                      <a:pPr algn="ctr"/>
                      <a:endParaRPr lang="en-GB" sz="2800" noProof="0" dirty="0"/>
                    </a:p>
                  </a:txBody>
                  <a:tcPr anchor="ctr"/>
                </a:tc>
                <a:extLst>
                  <a:ext uri="{0D108BD9-81ED-4DB2-BD59-A6C34878D82A}">
                    <a16:rowId xmlns:a16="http://schemas.microsoft.com/office/drawing/2014/main" val="10001"/>
                  </a:ext>
                </a:extLst>
              </a:tr>
              <a:tr h="301744">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noProof="0" dirty="0">
                        <a:solidFill>
                          <a:schemeClr val="bg1"/>
                        </a:solidFill>
                        <a:latin typeface="Calibri" panose="020F0502020204030204" pitchFamily="34" charset="0"/>
                        <a:cs typeface="Calibri" panose="020F050202020403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50" b="1" noProof="0" dirty="0">
                          <a:solidFill>
                            <a:schemeClr val="bg1"/>
                          </a:solidFill>
                          <a:latin typeface="Calibri" panose="020F0502020204030204" pitchFamily="34" charset="0"/>
                          <a:cs typeface="Calibri" panose="020F0502020204030204" pitchFamily="34" charset="0"/>
                        </a:rPr>
                        <a:t>Olaparib</a:t>
                      </a:r>
                      <a:r>
                        <a:rPr lang="en-GB" sz="1050" b="1" baseline="0" noProof="0" dirty="0">
                          <a:solidFill>
                            <a:schemeClr val="bg1"/>
                          </a:solidFill>
                          <a:latin typeface="Calibri" panose="020F0502020204030204" pitchFamily="34" charset="0"/>
                          <a:cs typeface="Calibri" panose="020F0502020204030204" pitchFamily="34" charset="0"/>
                        </a:rPr>
                        <a:t> </a:t>
                      </a:r>
                      <a:br>
                        <a:rPr lang="en-GB" sz="1050" b="1" baseline="0" noProof="0" dirty="0">
                          <a:solidFill>
                            <a:schemeClr val="bg1"/>
                          </a:solidFill>
                          <a:latin typeface="Calibri" panose="020F0502020204030204" pitchFamily="34" charset="0"/>
                          <a:cs typeface="Calibri" panose="020F0502020204030204" pitchFamily="34" charset="0"/>
                        </a:rPr>
                      </a:br>
                      <a:r>
                        <a:rPr lang="en-GB" sz="1050" b="1" noProof="0" dirty="0">
                          <a:solidFill>
                            <a:schemeClr val="bg1"/>
                          </a:solidFill>
                          <a:latin typeface="Calibri" panose="020F0502020204030204" pitchFamily="34" charset="0"/>
                          <a:cs typeface="Calibri" panose="020F0502020204030204" pitchFamily="34" charset="0"/>
                        </a:rPr>
                        <a:t>(N=256)</a:t>
                      </a:r>
                    </a:p>
                  </a:txBody>
                  <a:tcPr marT="18288" marB="1828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50" b="1" noProof="0" dirty="0">
                          <a:solidFill>
                            <a:schemeClr val="bg1"/>
                          </a:solidFill>
                          <a:latin typeface="Calibri" panose="020F0502020204030204" pitchFamily="34" charset="0"/>
                          <a:cs typeface="Calibri" panose="020F0502020204030204" pitchFamily="34" charset="0"/>
                        </a:rPr>
                        <a:t>Physician’s choice</a:t>
                      </a:r>
                    </a:p>
                    <a:p>
                      <a:pPr algn="ctr"/>
                      <a:r>
                        <a:rPr lang="en-GB" sz="1050" b="1" noProof="0" dirty="0">
                          <a:solidFill>
                            <a:schemeClr val="bg1"/>
                          </a:solidFill>
                          <a:latin typeface="Calibri" panose="020F0502020204030204" pitchFamily="34" charset="0"/>
                          <a:cs typeface="Calibri" panose="020F0502020204030204" pitchFamily="34" charset="0"/>
                        </a:rPr>
                        <a:t>(N=131)</a:t>
                      </a:r>
                      <a:endParaRPr lang="en-GB" sz="2000" b="1" noProof="0" dirty="0">
                        <a:solidFill>
                          <a:schemeClr val="bg1"/>
                        </a:solidFill>
                      </a:endParaRPr>
                    </a:p>
                  </a:txBody>
                  <a:tcPr marT="18288" marB="18288"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8966">
                <a:tc>
                  <a:txBody>
                    <a:bodyPr/>
                    <a:lstStyle/>
                    <a:p>
                      <a:pPr algn="l"/>
                      <a:r>
                        <a:rPr lang="en-GB" sz="1050" b="0" noProof="0" dirty="0">
                          <a:latin typeface="Calibri" panose="020F0502020204030204" pitchFamily="34" charset="0"/>
                          <a:cs typeface="Calibri" panose="020F0502020204030204" pitchFamily="34" charset="0"/>
                        </a:rPr>
                        <a:t>Median OS, months</a:t>
                      </a:r>
                    </a:p>
                  </a:txBody>
                  <a:tcPr marT="18288" marB="18288" anchor="ctr">
                    <a:lnT w="38100" cap="flat" cmpd="sng" algn="ctr">
                      <a:solidFill>
                        <a:schemeClr val="bg1"/>
                      </a:solidFill>
                      <a:prstDash val="solid"/>
                      <a:round/>
                      <a:headEnd type="none" w="med" len="med"/>
                      <a:tailEnd type="none" w="med" len="med"/>
                    </a:lnT>
                  </a:tcPr>
                </a:tc>
                <a:tc>
                  <a:txBody>
                    <a:bodyPr/>
                    <a:lstStyle/>
                    <a:p>
                      <a:pPr marL="0" algn="ctr" defTabSz="457200" rtl="0" eaLnBrk="1" latinLnBrk="0" hangingPunct="1"/>
                      <a:r>
                        <a:rPr lang="en-GB" sz="1050" b="0" kern="1200" noProof="0" dirty="0">
                          <a:solidFill>
                            <a:schemeClr val="dk1"/>
                          </a:solidFill>
                          <a:latin typeface="Calibri" panose="020F0502020204030204" pitchFamily="34" charset="0"/>
                          <a:ea typeface="+mn-ea"/>
                          <a:cs typeface="Calibri" panose="020F0502020204030204" pitchFamily="34" charset="0"/>
                        </a:rPr>
                        <a:t>17.3 </a:t>
                      </a:r>
                    </a:p>
                  </a:txBody>
                  <a:tcPr marT="18288" marB="18288" anchor="ctr">
                    <a:lnT w="38100" cap="flat" cmpd="sng" algn="ctr">
                      <a:solidFill>
                        <a:schemeClr val="bg1"/>
                      </a:solidFill>
                      <a:prstDash val="solid"/>
                      <a:round/>
                      <a:headEnd type="none" w="med" len="med"/>
                      <a:tailEnd type="none" w="med" len="med"/>
                    </a:lnT>
                  </a:tcPr>
                </a:tc>
                <a:tc>
                  <a:txBody>
                    <a:bodyPr/>
                    <a:lstStyle/>
                    <a:p>
                      <a:pPr algn="ctr"/>
                      <a:r>
                        <a:rPr lang="en-GB" sz="1050" b="0" kern="1200" noProof="0" dirty="0">
                          <a:solidFill>
                            <a:schemeClr val="dk1"/>
                          </a:solidFill>
                          <a:latin typeface="Calibri" panose="020F0502020204030204" pitchFamily="34" charset="0"/>
                          <a:ea typeface="+mn-ea"/>
                          <a:cs typeface="Calibri" panose="020F0502020204030204" pitchFamily="34" charset="0"/>
                        </a:rPr>
                        <a:t>14.0</a:t>
                      </a:r>
                      <a:endParaRPr lang="en-GB" sz="2000" noProof="0" dirty="0"/>
                    </a:p>
                  </a:txBody>
                  <a:tcPr marT="18288" marB="18288"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658681"/>
                  </a:ext>
                </a:extLst>
              </a:tr>
              <a:tr h="302882">
                <a:tc>
                  <a:txBody>
                    <a:bodyPr/>
                    <a:lstStyle/>
                    <a:p>
                      <a:pPr algn="l"/>
                      <a:r>
                        <a:rPr lang="en-GB" sz="1050" b="0" noProof="0" dirty="0">
                          <a:latin typeface="Calibri" panose="020F0502020204030204" pitchFamily="34" charset="0"/>
                          <a:cs typeface="Calibri" panose="020F0502020204030204" pitchFamily="34" charset="0"/>
                        </a:rPr>
                        <a:t>HR (95% CI)</a:t>
                      </a:r>
                    </a:p>
                  </a:txBody>
                  <a:tcPr marT="18288" marB="18288" anchor="ctr"/>
                </a:tc>
                <a:tc gridSpan="2">
                  <a:txBody>
                    <a:bodyPr/>
                    <a:lstStyle/>
                    <a:p>
                      <a:pPr marL="0" algn="ctr" defTabSz="457200" rtl="0" eaLnBrk="1" latinLnBrk="0" hangingPunct="1"/>
                      <a:r>
                        <a:rPr lang="en-GB" sz="1050" b="0" kern="1200" noProof="0" dirty="0">
                          <a:solidFill>
                            <a:schemeClr val="dk1"/>
                          </a:solidFill>
                          <a:latin typeface="Calibri" panose="020F0502020204030204" pitchFamily="34" charset="0"/>
                          <a:ea typeface="+mn-ea"/>
                          <a:cs typeface="Calibri" panose="020F0502020204030204" pitchFamily="34" charset="0"/>
                        </a:rPr>
                        <a:t>0.79</a:t>
                      </a:r>
                      <a:r>
                        <a:rPr lang="en-GB" sz="1050" b="0" kern="1200" baseline="0" noProof="0" dirty="0">
                          <a:solidFill>
                            <a:schemeClr val="dk1"/>
                          </a:solidFill>
                          <a:latin typeface="Calibri" panose="020F0502020204030204" pitchFamily="34" charset="0"/>
                          <a:ea typeface="+mn-ea"/>
                          <a:cs typeface="Calibri" panose="020F0502020204030204" pitchFamily="34" charset="0"/>
                        </a:rPr>
                        <a:t> </a:t>
                      </a:r>
                      <a:r>
                        <a:rPr lang="en-GB" sz="1050" b="0" kern="1200" noProof="0" dirty="0">
                          <a:solidFill>
                            <a:schemeClr val="dk1"/>
                          </a:solidFill>
                          <a:latin typeface="Calibri" panose="020F0502020204030204" pitchFamily="34" charset="0"/>
                          <a:ea typeface="+mn-ea"/>
                          <a:cs typeface="Calibri" panose="020F0502020204030204" pitchFamily="34" charset="0"/>
                        </a:rPr>
                        <a:t>(0.61-1.03);</a:t>
                      </a:r>
                      <a:r>
                        <a:rPr lang="en-GB" sz="1050" b="0" kern="1200" baseline="0" noProof="0" dirty="0">
                          <a:solidFill>
                            <a:schemeClr val="dk1"/>
                          </a:solidFill>
                          <a:latin typeface="Calibri" panose="020F0502020204030204" pitchFamily="34" charset="0"/>
                          <a:ea typeface="+mn-ea"/>
                          <a:cs typeface="Calibri" panose="020F0502020204030204" pitchFamily="34" charset="0"/>
                        </a:rPr>
                        <a:t> p</a:t>
                      </a:r>
                      <a:r>
                        <a:rPr lang="en-GB" sz="1050" b="0" kern="1200" noProof="0" dirty="0">
                          <a:solidFill>
                            <a:schemeClr val="dk1"/>
                          </a:solidFill>
                          <a:latin typeface="Calibri" panose="020F0502020204030204" pitchFamily="34" charset="0"/>
                          <a:ea typeface="+mn-ea"/>
                          <a:cs typeface="Calibri" panose="020F0502020204030204" pitchFamily="34" charset="0"/>
                        </a:rPr>
                        <a:t>=0.0515</a:t>
                      </a:r>
                    </a:p>
                  </a:txBody>
                  <a:tcPr marT="18288" marB="18288"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b="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186389">
                <a:tc>
                  <a:txBody>
                    <a:bodyPr/>
                    <a:lstStyle/>
                    <a:p>
                      <a:pPr algn="l"/>
                      <a:r>
                        <a:rPr lang="en-GB" sz="1050" b="0" noProof="0" dirty="0">
                          <a:latin typeface="Calibri" panose="020F0502020204030204" pitchFamily="34" charset="0"/>
                          <a:cs typeface="Calibri" panose="020F0502020204030204" pitchFamily="34" charset="0"/>
                        </a:rPr>
                        <a:t>Median follow-up, months</a:t>
                      </a:r>
                    </a:p>
                  </a:txBody>
                  <a:tcPr marT="18288" marB="1828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0" kern="1200" noProof="0" dirty="0">
                          <a:solidFill>
                            <a:schemeClr val="dk1"/>
                          </a:solidFill>
                          <a:latin typeface="Calibri" panose="020F0502020204030204" pitchFamily="34" charset="0"/>
                          <a:ea typeface="+mn-ea"/>
                          <a:cs typeface="Calibri" panose="020F0502020204030204" pitchFamily="34" charset="0"/>
                        </a:rPr>
                        <a:t>20.7</a:t>
                      </a:r>
                    </a:p>
                  </a:txBody>
                  <a:tcPr marT="18288" marB="1828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0" kern="1200" noProof="0" dirty="0">
                          <a:solidFill>
                            <a:schemeClr val="dk1"/>
                          </a:solidFill>
                          <a:latin typeface="Calibri" panose="020F0502020204030204" pitchFamily="34" charset="0"/>
                          <a:ea typeface="+mn-ea"/>
                          <a:cs typeface="Calibri" panose="020F0502020204030204" pitchFamily="34" charset="0"/>
                        </a:rPr>
                        <a:t>20.5</a:t>
                      </a:r>
                    </a:p>
                  </a:txBody>
                  <a:tcPr marT="18288" marB="18288" anchor="ctr"/>
                </a:tc>
                <a:extLst>
                  <a:ext uri="{0D108BD9-81ED-4DB2-BD59-A6C34878D82A}">
                    <a16:rowId xmlns:a16="http://schemas.microsoft.com/office/drawing/2014/main" val="972463072"/>
                  </a:ext>
                </a:extLst>
              </a:tr>
            </a:tbl>
          </a:graphicData>
        </a:graphic>
      </p:graphicFrame>
      <p:sp>
        <p:nvSpPr>
          <p:cNvPr id="4" name="Content Placeholder 3"/>
          <p:cNvSpPr>
            <a:spLocks noGrp="1"/>
          </p:cNvSpPr>
          <p:nvPr>
            <p:ph sz="quarter" idx="15"/>
          </p:nvPr>
        </p:nvSpPr>
        <p:spPr/>
        <p:txBody>
          <a:bodyPr/>
          <a:lstStyle/>
          <a:p>
            <a:r>
              <a:rPr lang="en-GB" altLang="en-US" dirty="0"/>
              <a:t>CI, confidence interval; HR, hazard ratio; OS, overall survival </a:t>
            </a:r>
            <a:br>
              <a:rPr lang="en-GB" altLang="en-US" dirty="0"/>
            </a:br>
            <a:r>
              <a:rPr lang="en-GB" altLang="en-US" dirty="0"/>
              <a:t>Hussain M, et al. N </a:t>
            </a:r>
            <a:r>
              <a:rPr lang="en-GB" altLang="en-US" dirty="0" err="1"/>
              <a:t>Engl</a:t>
            </a:r>
            <a:r>
              <a:rPr lang="en-GB" altLang="en-US" dirty="0"/>
              <a:t> J Med. 2020: </a:t>
            </a:r>
            <a:r>
              <a:rPr lang="en-GB" dirty="0"/>
              <a:t>DOI: 10.1056/NEJMoa2022485</a:t>
            </a:r>
            <a:endParaRPr lang="en-GB" altLang="en-US" dirty="0"/>
          </a:p>
        </p:txBody>
      </p:sp>
      <p:cxnSp>
        <p:nvCxnSpPr>
          <p:cNvPr id="12" name="Straight Connector 11"/>
          <p:cNvCxnSpPr/>
          <p:nvPr/>
        </p:nvCxnSpPr>
        <p:spPr>
          <a:xfrm>
            <a:off x="2934248" y="2389538"/>
            <a:ext cx="0" cy="976309"/>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3414530" y="2389538"/>
            <a:ext cx="1282" cy="978408"/>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812125" y="2404538"/>
            <a:ext cx="0" cy="961980"/>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9158440" y="2406398"/>
            <a:ext cx="0" cy="960120"/>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213" name="Group 212"/>
          <p:cNvGrpSpPr/>
          <p:nvPr/>
        </p:nvGrpSpPr>
        <p:grpSpPr>
          <a:xfrm>
            <a:off x="9749435" y="1427738"/>
            <a:ext cx="1418465" cy="447863"/>
            <a:chOff x="4029463" y="1427738"/>
            <a:chExt cx="1418465" cy="447863"/>
          </a:xfrm>
        </p:grpSpPr>
        <p:grpSp>
          <p:nvGrpSpPr>
            <p:cNvPr id="214" name="Group 213"/>
            <p:cNvGrpSpPr/>
            <p:nvPr/>
          </p:nvGrpSpPr>
          <p:grpSpPr>
            <a:xfrm>
              <a:off x="4029463" y="1427738"/>
              <a:ext cx="818532" cy="246221"/>
              <a:chOff x="4029463" y="1427738"/>
              <a:chExt cx="818532" cy="246221"/>
            </a:xfrm>
          </p:grpSpPr>
          <p:cxnSp>
            <p:nvCxnSpPr>
              <p:cNvPr id="218" name="Straight Connector 217"/>
              <p:cNvCxnSpPr/>
              <p:nvPr/>
            </p:nvCxnSpPr>
            <p:spPr>
              <a:xfrm>
                <a:off x="4029463" y="1550848"/>
                <a:ext cx="17255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19" name="TextBox 218"/>
              <p:cNvSpPr txBox="1"/>
              <p:nvPr/>
            </p:nvSpPr>
            <p:spPr>
              <a:xfrm>
                <a:off x="4219297" y="1427738"/>
                <a:ext cx="628698" cy="246221"/>
              </a:xfrm>
              <a:prstGeom prst="rect">
                <a:avLst/>
              </a:prstGeom>
              <a:noFill/>
            </p:spPr>
            <p:txBody>
              <a:bodyPr wrap="none" rtlCol="0">
                <a:spAutoFit/>
              </a:bodyPr>
              <a:lstStyle/>
              <a:p>
                <a:r>
                  <a:rPr lang="en-GB" sz="1000" dirty="0">
                    <a:solidFill>
                      <a:srgbClr val="505050"/>
                    </a:solidFill>
                    <a:ea typeface="Aileron" charset="0"/>
                    <a:cs typeface="Aileron" charset="0"/>
                  </a:rPr>
                  <a:t>Olaparib</a:t>
                </a:r>
              </a:p>
            </p:txBody>
          </p:sp>
        </p:grpSp>
        <p:grpSp>
          <p:nvGrpSpPr>
            <p:cNvPr id="215" name="Group 214"/>
            <p:cNvGrpSpPr/>
            <p:nvPr/>
          </p:nvGrpSpPr>
          <p:grpSpPr>
            <a:xfrm>
              <a:off x="4029463" y="1629380"/>
              <a:ext cx="1418465" cy="246221"/>
              <a:chOff x="4029463" y="1629380"/>
              <a:chExt cx="1418465" cy="246221"/>
            </a:xfrm>
          </p:grpSpPr>
          <p:cxnSp>
            <p:nvCxnSpPr>
              <p:cNvPr id="216" name="Straight Connector 215"/>
              <p:cNvCxnSpPr/>
              <p:nvPr/>
            </p:nvCxnSpPr>
            <p:spPr>
              <a:xfrm>
                <a:off x="4029463" y="1752490"/>
                <a:ext cx="172557"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17" name="TextBox 216"/>
              <p:cNvSpPr txBox="1"/>
              <p:nvPr/>
            </p:nvSpPr>
            <p:spPr>
              <a:xfrm>
                <a:off x="4219297" y="1629380"/>
                <a:ext cx="1228631" cy="246221"/>
              </a:xfrm>
              <a:prstGeom prst="rect">
                <a:avLst/>
              </a:prstGeom>
              <a:noFill/>
            </p:spPr>
            <p:txBody>
              <a:bodyPr wrap="square" rtlCol="0">
                <a:spAutoFit/>
              </a:bodyPr>
              <a:lstStyle/>
              <a:p>
                <a:r>
                  <a:rPr lang="en-GB" sz="1000" dirty="0">
                    <a:solidFill>
                      <a:srgbClr val="505050"/>
                    </a:solidFill>
                    <a:ea typeface="Aileron" charset="0"/>
                    <a:cs typeface="Arial" panose="020B0604020202020204" pitchFamily="34" charset="0"/>
                  </a:rPr>
                  <a:t>Physician’s choice</a:t>
                </a:r>
              </a:p>
            </p:txBody>
          </p:sp>
        </p:grpSp>
      </p:grpSp>
      <p:pic>
        <p:nvPicPr>
          <p:cNvPr id="17" name="Picture 16">
            <a:extLst>
              <a:ext uri="{FF2B5EF4-FFF2-40B4-BE49-F238E27FC236}">
                <a16:creationId xmlns:a16="http://schemas.microsoft.com/office/drawing/2014/main" id="{786223D5-016D-C749-9F85-5CA54F2F154A}"/>
              </a:ext>
            </a:extLst>
          </p:cNvPr>
          <p:cNvPicPr>
            <a:picLocks noChangeAspect="1"/>
          </p:cNvPicPr>
          <p:nvPr/>
        </p:nvPicPr>
        <p:blipFill>
          <a:blip r:embed="rId3"/>
          <a:stretch>
            <a:fillRect/>
          </a:stretch>
        </p:blipFill>
        <p:spPr>
          <a:xfrm>
            <a:off x="1361351" y="1390872"/>
            <a:ext cx="3633931" cy="1542827"/>
          </a:xfrm>
          <a:prstGeom prst="rect">
            <a:avLst/>
          </a:prstGeom>
        </p:spPr>
      </p:pic>
      <p:cxnSp>
        <p:nvCxnSpPr>
          <p:cNvPr id="208" name="Straight Connector 207">
            <a:extLst>
              <a:ext uri="{FF2B5EF4-FFF2-40B4-BE49-F238E27FC236}">
                <a16:creationId xmlns:a16="http://schemas.microsoft.com/office/drawing/2014/main" id="{EC3E2591-48FA-0F4A-A4BE-48762F414980}"/>
              </a:ext>
            </a:extLst>
          </p:cNvPr>
          <p:cNvCxnSpPr>
            <a:cxnSpLocks/>
          </p:cNvCxnSpPr>
          <p:nvPr/>
        </p:nvCxnSpPr>
        <p:spPr>
          <a:xfrm flipV="1">
            <a:off x="1341140" y="2395092"/>
            <a:ext cx="2081513" cy="1"/>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4029463" y="1427738"/>
            <a:ext cx="1418465" cy="447863"/>
            <a:chOff x="4029463" y="1427738"/>
            <a:chExt cx="1418465" cy="447863"/>
          </a:xfrm>
        </p:grpSpPr>
        <p:grpSp>
          <p:nvGrpSpPr>
            <p:cNvPr id="6" name="Group 5"/>
            <p:cNvGrpSpPr/>
            <p:nvPr/>
          </p:nvGrpSpPr>
          <p:grpSpPr>
            <a:xfrm>
              <a:off x="4029463" y="1427738"/>
              <a:ext cx="818532" cy="246221"/>
              <a:chOff x="4029463" y="1427738"/>
              <a:chExt cx="818532" cy="246221"/>
            </a:xfrm>
          </p:grpSpPr>
          <p:cxnSp>
            <p:nvCxnSpPr>
              <p:cNvPr id="205" name="Straight Connector 204"/>
              <p:cNvCxnSpPr/>
              <p:nvPr/>
            </p:nvCxnSpPr>
            <p:spPr>
              <a:xfrm>
                <a:off x="4029463" y="1550848"/>
                <a:ext cx="17255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7" name="TextBox 206"/>
              <p:cNvSpPr txBox="1"/>
              <p:nvPr/>
            </p:nvSpPr>
            <p:spPr>
              <a:xfrm>
                <a:off x="4219297" y="1427738"/>
                <a:ext cx="628698" cy="246221"/>
              </a:xfrm>
              <a:prstGeom prst="rect">
                <a:avLst/>
              </a:prstGeom>
              <a:noFill/>
            </p:spPr>
            <p:txBody>
              <a:bodyPr wrap="none" rtlCol="0">
                <a:spAutoFit/>
              </a:bodyPr>
              <a:lstStyle/>
              <a:p>
                <a:r>
                  <a:rPr lang="en-GB" sz="1000" dirty="0">
                    <a:solidFill>
                      <a:srgbClr val="505050"/>
                    </a:solidFill>
                    <a:ea typeface="Aileron" charset="0"/>
                    <a:cs typeface="Aileron" charset="0"/>
                  </a:rPr>
                  <a:t>Olaparib</a:t>
                </a:r>
              </a:p>
            </p:txBody>
          </p:sp>
        </p:grpSp>
        <p:grpSp>
          <p:nvGrpSpPr>
            <p:cNvPr id="5" name="Group 4"/>
            <p:cNvGrpSpPr/>
            <p:nvPr/>
          </p:nvGrpSpPr>
          <p:grpSpPr>
            <a:xfrm>
              <a:off x="4029463" y="1629380"/>
              <a:ext cx="1418465" cy="246221"/>
              <a:chOff x="4029463" y="1629380"/>
              <a:chExt cx="1418465" cy="246221"/>
            </a:xfrm>
          </p:grpSpPr>
          <p:cxnSp>
            <p:nvCxnSpPr>
              <p:cNvPr id="209" name="Straight Connector 208"/>
              <p:cNvCxnSpPr/>
              <p:nvPr/>
            </p:nvCxnSpPr>
            <p:spPr>
              <a:xfrm>
                <a:off x="4029463" y="1752490"/>
                <a:ext cx="172557"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4219297" y="1629380"/>
                <a:ext cx="1228631" cy="246221"/>
              </a:xfrm>
              <a:prstGeom prst="rect">
                <a:avLst/>
              </a:prstGeom>
              <a:noFill/>
            </p:spPr>
            <p:txBody>
              <a:bodyPr wrap="square" rtlCol="0">
                <a:spAutoFit/>
              </a:bodyPr>
              <a:lstStyle/>
              <a:p>
                <a:r>
                  <a:rPr lang="en-GB" sz="1000" dirty="0">
                    <a:solidFill>
                      <a:srgbClr val="505050"/>
                    </a:solidFill>
                    <a:ea typeface="Aileron" charset="0"/>
                    <a:cs typeface="Arial" panose="020B0604020202020204" pitchFamily="34" charset="0"/>
                  </a:rPr>
                  <a:t>Physician’s choice</a:t>
                </a:r>
              </a:p>
            </p:txBody>
          </p:sp>
        </p:grpSp>
      </p:grpSp>
      <p:pic>
        <p:nvPicPr>
          <p:cNvPr id="23" name="Picture 22">
            <a:extLst>
              <a:ext uri="{FF2B5EF4-FFF2-40B4-BE49-F238E27FC236}">
                <a16:creationId xmlns:a16="http://schemas.microsoft.com/office/drawing/2014/main" id="{E9266563-E92D-8D4C-A044-42D5B1ED6B02}"/>
              </a:ext>
            </a:extLst>
          </p:cNvPr>
          <p:cNvPicPr>
            <a:picLocks noChangeAspect="1"/>
          </p:cNvPicPr>
          <p:nvPr/>
        </p:nvPicPr>
        <p:blipFill>
          <a:blip r:embed="rId4"/>
          <a:stretch>
            <a:fillRect/>
          </a:stretch>
        </p:blipFill>
        <p:spPr>
          <a:xfrm>
            <a:off x="7301886" y="1395306"/>
            <a:ext cx="3661389" cy="1612900"/>
          </a:xfrm>
          <a:prstGeom prst="rect">
            <a:avLst/>
          </a:prstGeom>
        </p:spPr>
      </p:pic>
      <p:cxnSp>
        <p:nvCxnSpPr>
          <p:cNvPr id="211" name="Straight Connector 210">
            <a:extLst>
              <a:ext uri="{FF2B5EF4-FFF2-40B4-BE49-F238E27FC236}">
                <a16:creationId xmlns:a16="http://schemas.microsoft.com/office/drawing/2014/main" id="{E4914DA8-A17C-D04E-B71F-101CE672B042}"/>
              </a:ext>
            </a:extLst>
          </p:cNvPr>
          <p:cNvCxnSpPr>
            <a:cxnSpLocks/>
          </p:cNvCxnSpPr>
          <p:nvPr/>
        </p:nvCxnSpPr>
        <p:spPr>
          <a:xfrm flipV="1">
            <a:off x="7292489" y="2395093"/>
            <a:ext cx="1864211" cy="1"/>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6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40">
            <a:extLst>
              <a:ext uri="{FF2B5EF4-FFF2-40B4-BE49-F238E27FC236}">
                <a16:creationId xmlns:a16="http://schemas.microsoft.com/office/drawing/2014/main" id="{953D0D2F-8819-4CDE-BEA7-DAAE2DFDD8A2}"/>
              </a:ext>
            </a:extLst>
          </p:cNvPr>
          <p:cNvSpPr>
            <a:spLocks noGrp="1"/>
          </p:cNvSpPr>
          <p:nvPr>
            <p:ph sz="quarter" idx="12"/>
          </p:nvPr>
        </p:nvSpPr>
        <p:spPr>
          <a:xfrm>
            <a:off x="620184" y="980728"/>
            <a:ext cx="10963200" cy="2830798"/>
          </a:xfrm>
        </p:spPr>
        <p:txBody>
          <a:bodyPr/>
          <a:lstStyle/>
          <a:p>
            <a:pPr>
              <a:spcBef>
                <a:spcPts val="800"/>
              </a:spcBef>
            </a:pPr>
            <a:r>
              <a:rPr lang="en-GB" sz="1600" b="1" dirty="0">
                <a:solidFill>
                  <a:schemeClr val="accent1"/>
                </a:solidFill>
              </a:rPr>
              <a:t>Ipatasertib is an oral adenosine triphosphate-competitive selective inhibitor of AKT1/2/3</a:t>
            </a:r>
            <a:r>
              <a:rPr lang="en-GB" sz="1600" dirty="0">
                <a:solidFill>
                  <a:schemeClr val="tx2"/>
                </a:solidFill>
              </a:rPr>
              <a:t>, which is the central node of the phosphatidylinositol-3-kinase (PI3K)/AKT signalling pathway – a key driver of cancer cell growth and proliferation in prostate cancer</a:t>
            </a:r>
            <a:r>
              <a:rPr lang="en-GB" sz="1600" baseline="30000" dirty="0">
                <a:solidFill>
                  <a:schemeClr val="tx2"/>
                </a:solidFill>
              </a:rPr>
              <a:t>1,2</a:t>
            </a:r>
            <a:r>
              <a:rPr lang="en-GB" sz="1600" dirty="0">
                <a:solidFill>
                  <a:schemeClr val="tx2"/>
                </a:solidFill>
              </a:rPr>
              <a:t> </a:t>
            </a:r>
          </a:p>
          <a:p>
            <a:pPr>
              <a:spcBef>
                <a:spcPts val="800"/>
              </a:spcBef>
            </a:pPr>
            <a:r>
              <a:rPr lang="en-GB" sz="1600" dirty="0">
                <a:solidFill>
                  <a:schemeClr val="tx2"/>
                </a:solidFill>
              </a:rPr>
              <a:t>The </a:t>
            </a:r>
            <a:r>
              <a:rPr lang="en-GB" sz="1600" b="1" dirty="0">
                <a:solidFill>
                  <a:schemeClr val="accent1"/>
                </a:solidFill>
              </a:rPr>
              <a:t>PI3K/AKT pathway </a:t>
            </a:r>
            <a:r>
              <a:rPr lang="en-GB" sz="1600" dirty="0">
                <a:solidFill>
                  <a:schemeClr val="tx2"/>
                </a:solidFill>
              </a:rPr>
              <a:t>has also been </a:t>
            </a:r>
            <a:r>
              <a:rPr lang="en-GB" sz="1600" b="1" dirty="0">
                <a:solidFill>
                  <a:schemeClr val="accent1"/>
                </a:solidFill>
              </a:rPr>
              <a:t>implicated in resistance to anti-androgen therapy as androgen receptor (AR) inhibition </a:t>
            </a:r>
            <a:r>
              <a:rPr lang="en-GB" sz="1600" dirty="0">
                <a:solidFill>
                  <a:schemeClr val="tx2"/>
                </a:solidFill>
              </a:rPr>
              <a:t>is associated with an increase in AKT pathway activation</a:t>
            </a:r>
            <a:r>
              <a:rPr lang="en-GB" sz="1600" baseline="30000" dirty="0">
                <a:solidFill>
                  <a:schemeClr val="tx2"/>
                </a:solidFill>
              </a:rPr>
              <a:t>2,3</a:t>
            </a:r>
            <a:r>
              <a:rPr lang="en-GB" sz="1600" dirty="0">
                <a:solidFill>
                  <a:schemeClr val="tx2"/>
                </a:solidFill>
              </a:rPr>
              <a:t> </a:t>
            </a:r>
          </a:p>
          <a:p>
            <a:pPr>
              <a:spcBef>
                <a:spcPts val="800"/>
              </a:spcBef>
            </a:pPr>
            <a:r>
              <a:rPr lang="en-GB" sz="1600" b="1" dirty="0">
                <a:solidFill>
                  <a:schemeClr val="accent1"/>
                </a:solidFill>
              </a:rPr>
              <a:t>Approx. 40-60% of patients with metastatic castration-resistant prostate cancer (mCRPC) have lost the AKT phosphatase PTEN</a:t>
            </a:r>
            <a:r>
              <a:rPr lang="en-GB" sz="1600" dirty="0">
                <a:solidFill>
                  <a:schemeClr val="tx2"/>
                </a:solidFill>
              </a:rPr>
              <a:t>. </a:t>
            </a:r>
            <a:r>
              <a:rPr lang="en-GB" sz="1600" b="1" dirty="0">
                <a:solidFill>
                  <a:schemeClr val="accent1"/>
                </a:solidFill>
              </a:rPr>
              <a:t>This results in hyperactivation of the PI3K/AKT pathway </a:t>
            </a:r>
            <a:r>
              <a:rPr lang="en-GB" sz="1600" dirty="0">
                <a:solidFill>
                  <a:schemeClr val="tx2"/>
                </a:solidFill>
              </a:rPr>
              <a:t>and is associated with adverse outcomes such as increased tumour grade and stage, earlier biochemical recurrence after radical prostatectomy, metastasis, prostate cancer</a:t>
            </a:r>
            <a:r>
              <a:rPr lang="en-GB" sz="1600" dirty="0">
                <a:solidFill>
                  <a:schemeClr val="tx2"/>
                </a:solidFill>
                <a:cs typeface="Arial"/>
              </a:rPr>
              <a:t>–</a:t>
            </a:r>
            <a:r>
              <a:rPr lang="en-GB" sz="1600" dirty="0">
                <a:solidFill>
                  <a:schemeClr val="tx2"/>
                </a:solidFill>
              </a:rPr>
              <a:t>specific death, and androgen-independent progression</a:t>
            </a:r>
            <a:r>
              <a:rPr lang="en-GB" sz="1600" baseline="30000" dirty="0">
                <a:solidFill>
                  <a:schemeClr val="tx2"/>
                </a:solidFill>
              </a:rPr>
              <a:t>4,5</a:t>
            </a:r>
          </a:p>
          <a:p>
            <a:pPr>
              <a:spcBef>
                <a:spcPts val="800"/>
              </a:spcBef>
            </a:pPr>
            <a:r>
              <a:rPr lang="en-GB" sz="1600" b="1" dirty="0">
                <a:solidFill>
                  <a:schemeClr val="accent1"/>
                </a:solidFill>
              </a:rPr>
              <a:t>The IPATential150 trial is investigating dual AR and PI3K/AKT inhibition in patients with previously untreated mCRPC</a:t>
            </a:r>
            <a:r>
              <a:rPr lang="en-GB" sz="1600" baseline="30000" dirty="0">
                <a:solidFill>
                  <a:schemeClr val="accent1"/>
                </a:solidFill>
              </a:rPr>
              <a:t>6</a:t>
            </a:r>
            <a:r>
              <a:rPr lang="en-GB" sz="1600" b="1" dirty="0">
                <a:solidFill>
                  <a:schemeClr val="accent1"/>
                </a:solidFill>
              </a:rPr>
              <a:t> </a:t>
            </a:r>
          </a:p>
        </p:txBody>
      </p:sp>
      <p:sp>
        <p:nvSpPr>
          <p:cNvPr id="2" name="Title 1">
            <a:extLst>
              <a:ext uri="{FF2B5EF4-FFF2-40B4-BE49-F238E27FC236}">
                <a16:creationId xmlns:a16="http://schemas.microsoft.com/office/drawing/2014/main" id="{E0587E19-B9C8-4A25-AE48-A27EAAE24607}"/>
              </a:ext>
            </a:extLst>
          </p:cNvPr>
          <p:cNvSpPr>
            <a:spLocks noGrp="1"/>
          </p:cNvSpPr>
          <p:nvPr>
            <p:ph type="title"/>
          </p:nvPr>
        </p:nvSpPr>
        <p:spPr/>
        <p:txBody>
          <a:bodyPr/>
          <a:lstStyle/>
          <a:p>
            <a:r>
              <a:rPr lang="en-GB" dirty="0"/>
              <a:t>IPAT</a:t>
            </a:r>
            <a:r>
              <a:rPr lang="en-GB" cap="none" dirty="0"/>
              <a:t>ential</a:t>
            </a:r>
            <a:r>
              <a:rPr lang="en-GB" dirty="0"/>
              <a:t>150: Background and study design</a:t>
            </a:r>
          </a:p>
        </p:txBody>
      </p:sp>
      <p:sp>
        <p:nvSpPr>
          <p:cNvPr id="10" name="Slide Number Placeholder 9"/>
          <p:cNvSpPr>
            <a:spLocks noGrp="1"/>
          </p:cNvSpPr>
          <p:nvPr>
            <p:ph type="sldNum" sz="quarter" idx="4"/>
          </p:nvPr>
        </p:nvSpPr>
        <p:spPr/>
        <p:txBody>
          <a:bodyPr/>
          <a:lstStyle/>
          <a:p>
            <a:fld id="{FCE43C0F-8A7B-3A4B-9DB5-B3472E36E833}" type="slidenum">
              <a:rPr lang="en-GB" smtClean="0"/>
              <a:pPr/>
              <a:t>35</a:t>
            </a:fld>
            <a:endParaRPr lang="en-GB" dirty="0"/>
          </a:p>
        </p:txBody>
      </p:sp>
      <p:sp>
        <p:nvSpPr>
          <p:cNvPr id="3" name="Content Placeholder 2"/>
          <p:cNvSpPr>
            <a:spLocks noGrp="1"/>
          </p:cNvSpPr>
          <p:nvPr>
            <p:ph sz="quarter" idx="15"/>
          </p:nvPr>
        </p:nvSpPr>
        <p:spPr>
          <a:xfrm>
            <a:off x="559224" y="6307859"/>
            <a:ext cx="10732400" cy="365125"/>
          </a:xfrm>
        </p:spPr>
        <p:txBody>
          <a:bodyPr/>
          <a:lstStyle/>
          <a:p>
            <a:r>
              <a:rPr lang="en-GB" sz="1100" dirty="0"/>
              <a:t>BID, twice daily; HSPC, hormone-sensitive prostate cancer; IHC, immunohistochemistry; ITT, intention to treat; NGS, next-generation sequencing; ORR, overall response rate; OS, overall survival; PCWG3, Prostate Cancer Working Group 3; PSA, prostate specific antigen; PTEN, phosphatase and tensin homologue; QD, once daily; R, randomisation; rPFS, radiographic progression-free survival; 1. Yang J, et al. Mol Cancer. 2019;18:26; 2. Crumbaker M, et al. Cancers (Basel). 2017;9:34; 3. Wang Y, et al. Current Cancer Drug Targets. 2007;7:591-604; </a:t>
            </a:r>
            <a:br>
              <a:rPr lang="en-GB" sz="1100" dirty="0"/>
            </a:br>
            <a:r>
              <a:rPr lang="en-GB" sz="1100" dirty="0"/>
              <a:t>4. de Bono JS, et al. Clin Cancer Res. 2019;25;928-36; 5. Jamaspishvili T, et al. Nat Rev Urol. 2018;15:222-34; 6. d</a:t>
            </a:r>
            <a:r>
              <a:rPr lang="en-GB" altLang="en-US" sz="1100" dirty="0"/>
              <a:t>e Bono J, et al. ESMO 2020. Abstract #LBA4. Oral presentation</a:t>
            </a:r>
          </a:p>
        </p:txBody>
      </p:sp>
      <p:pic>
        <p:nvPicPr>
          <p:cNvPr id="15" name="Picture 14">
            <a:extLst>
              <a:ext uri="{FF2B5EF4-FFF2-40B4-BE49-F238E27FC236}">
                <a16:creationId xmlns:a16="http://schemas.microsoft.com/office/drawing/2014/main" id="{FBF0EC65-CC86-4B7C-8584-FC5B73C9074A}"/>
              </a:ext>
            </a:extLst>
          </p:cNvPr>
          <p:cNvPicPr>
            <a:picLocks noChangeAspect="1"/>
          </p:cNvPicPr>
          <p:nvPr/>
        </p:nvPicPr>
        <p:blipFill>
          <a:blip r:embed="rId3"/>
          <a:stretch>
            <a:fillRect/>
          </a:stretch>
        </p:blipFill>
        <p:spPr>
          <a:xfrm>
            <a:off x="1580643" y="3758688"/>
            <a:ext cx="8453639" cy="2140097"/>
          </a:xfrm>
          <a:prstGeom prst="rect">
            <a:avLst/>
          </a:prstGeom>
        </p:spPr>
      </p:pic>
      <p:sp>
        <p:nvSpPr>
          <p:cNvPr id="16" name="TextBox 15">
            <a:extLst>
              <a:ext uri="{FF2B5EF4-FFF2-40B4-BE49-F238E27FC236}">
                <a16:creationId xmlns:a16="http://schemas.microsoft.com/office/drawing/2014/main" id="{66CD762C-C264-49F1-93F4-FE09352DD16D}"/>
              </a:ext>
            </a:extLst>
          </p:cNvPr>
          <p:cNvSpPr txBox="1"/>
          <p:nvPr/>
        </p:nvSpPr>
        <p:spPr>
          <a:xfrm>
            <a:off x="1811817" y="5850158"/>
            <a:ext cx="7991290" cy="246221"/>
          </a:xfrm>
          <a:prstGeom prst="rect">
            <a:avLst/>
          </a:prstGeom>
          <a:noFill/>
        </p:spPr>
        <p:txBody>
          <a:bodyPr wrap="none" rtlCol="0">
            <a:spAutoFit/>
          </a:bodyPr>
          <a:lstStyle/>
          <a:p>
            <a:r>
              <a:rPr lang="en-US" sz="1000" baseline="30000" dirty="0">
                <a:solidFill>
                  <a:srgbClr val="505050"/>
                </a:solidFill>
                <a:ea typeface="Aileron" charset="0"/>
                <a:cs typeface="Aileron" charset="0"/>
              </a:rPr>
              <a:t>* </a:t>
            </a:r>
            <a:r>
              <a:rPr lang="en-US" sz="1000" dirty="0">
                <a:solidFill>
                  <a:srgbClr val="505050"/>
                </a:solidFill>
                <a:ea typeface="Aileron" charset="0"/>
                <a:cs typeface="Aileron" charset="0"/>
              </a:rPr>
              <a:t>PTEN loss defined as minimum of 50% of the specimen’s </a:t>
            </a:r>
            <a:r>
              <a:rPr lang="en-US" sz="1000" dirty="0" err="1">
                <a:solidFill>
                  <a:srgbClr val="505050"/>
                </a:solidFill>
                <a:ea typeface="Aileron" charset="0"/>
                <a:cs typeface="Aileron" charset="0"/>
              </a:rPr>
              <a:t>tumour</a:t>
            </a:r>
            <a:r>
              <a:rPr lang="en-US" sz="1000" dirty="0">
                <a:solidFill>
                  <a:srgbClr val="505050"/>
                </a:solidFill>
                <a:ea typeface="Aileron" charset="0"/>
                <a:cs typeface="Aileron" charset="0"/>
              </a:rPr>
              <a:t> area with no detectable PTEN staining (by Ventana IHC assay using SP218 antibody)</a:t>
            </a:r>
            <a:endParaRPr lang="en-GB" sz="1000" dirty="0">
              <a:solidFill>
                <a:srgbClr val="505050"/>
              </a:solidFill>
              <a:ea typeface="Aileron" charset="0"/>
              <a:cs typeface="Aileron" charset="0"/>
            </a:endParaRPr>
          </a:p>
        </p:txBody>
      </p:sp>
    </p:spTree>
    <p:extLst>
      <p:ext uri="{BB962C8B-B14F-4D97-AF65-F5344CB8AC3E}">
        <p14:creationId xmlns:p14="http://schemas.microsoft.com/office/powerpoint/2010/main" val="34804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176">
            <a:extLst>
              <a:ext uri="{FF2B5EF4-FFF2-40B4-BE49-F238E27FC236}">
                <a16:creationId xmlns:a16="http://schemas.microsoft.com/office/drawing/2014/main" id="{F038526F-3136-3D4A-B7C5-1F2A57A92C83}"/>
              </a:ext>
            </a:extLst>
          </p:cNvPr>
          <p:cNvPicPr>
            <a:picLocks noChangeAspect="1"/>
          </p:cNvPicPr>
          <p:nvPr/>
        </p:nvPicPr>
        <p:blipFill>
          <a:blip r:embed="rId3"/>
          <a:stretch>
            <a:fillRect/>
          </a:stretch>
        </p:blipFill>
        <p:spPr>
          <a:xfrm>
            <a:off x="6931025" y="3397667"/>
            <a:ext cx="3049546" cy="1739900"/>
          </a:xfrm>
          <a:prstGeom prst="rect">
            <a:avLst/>
          </a:prstGeom>
        </p:spPr>
      </p:pic>
      <p:sp>
        <p:nvSpPr>
          <p:cNvPr id="16" name="Content Placeholder 15">
            <a:extLst>
              <a:ext uri="{FF2B5EF4-FFF2-40B4-BE49-F238E27FC236}">
                <a16:creationId xmlns:a16="http://schemas.microsoft.com/office/drawing/2014/main" id="{B608F256-8AB9-4A5D-A861-05F7A22646F6}"/>
              </a:ext>
            </a:extLst>
          </p:cNvPr>
          <p:cNvSpPr>
            <a:spLocks noGrp="1"/>
          </p:cNvSpPr>
          <p:nvPr>
            <p:ph sz="quarter" idx="12"/>
          </p:nvPr>
        </p:nvSpPr>
        <p:spPr>
          <a:xfrm>
            <a:off x="620184" y="1090836"/>
            <a:ext cx="10963200" cy="943783"/>
          </a:xfrm>
        </p:spPr>
        <p:txBody>
          <a:bodyPr/>
          <a:lstStyle/>
          <a:p>
            <a:r>
              <a:rPr lang="en-GB" dirty="0"/>
              <a:t>Ipatasertib significantly improved radiographic progression-free survival (rPFS) compared to placebo for patients with phosphatase and tensin homologue (PTEN)-loss mCRPC, but not in the intention-to-treat (ITT) population</a:t>
            </a:r>
          </a:p>
          <a:p>
            <a:pPr lvl="1"/>
            <a:r>
              <a:rPr lang="en-GB" dirty="0"/>
              <a:t>This effect was consistent across all pre-specified subgroups</a:t>
            </a:r>
          </a:p>
        </p:txBody>
      </p:sp>
      <p:sp>
        <p:nvSpPr>
          <p:cNvPr id="2" name="Title 1">
            <a:extLst>
              <a:ext uri="{FF2B5EF4-FFF2-40B4-BE49-F238E27FC236}">
                <a16:creationId xmlns:a16="http://schemas.microsoft.com/office/drawing/2014/main" id="{E0587E19-B9C8-4A25-AE48-A27EAAE24607}"/>
              </a:ext>
            </a:extLst>
          </p:cNvPr>
          <p:cNvSpPr>
            <a:spLocks noGrp="1"/>
          </p:cNvSpPr>
          <p:nvPr>
            <p:ph type="title"/>
          </p:nvPr>
        </p:nvSpPr>
        <p:spPr/>
        <p:txBody>
          <a:bodyPr/>
          <a:lstStyle/>
          <a:p>
            <a:r>
              <a:rPr lang="en-GB" dirty="0"/>
              <a:t>IPAT</a:t>
            </a:r>
            <a:r>
              <a:rPr lang="en-GB" cap="none" dirty="0"/>
              <a:t>ential</a:t>
            </a:r>
            <a:r>
              <a:rPr lang="en-GB" dirty="0"/>
              <a:t>150: results</a:t>
            </a:r>
          </a:p>
        </p:txBody>
      </p:sp>
      <p:sp>
        <p:nvSpPr>
          <p:cNvPr id="10" name="Slide Number Placeholder 9"/>
          <p:cNvSpPr>
            <a:spLocks noGrp="1"/>
          </p:cNvSpPr>
          <p:nvPr>
            <p:ph type="sldNum" sz="quarter" idx="4"/>
          </p:nvPr>
        </p:nvSpPr>
        <p:spPr/>
        <p:txBody>
          <a:bodyPr/>
          <a:lstStyle/>
          <a:p>
            <a:fld id="{FCE43C0F-8A7B-3A4B-9DB5-B3472E36E833}" type="slidenum">
              <a:rPr lang="en-GB" smtClean="0"/>
              <a:pPr/>
              <a:t>36</a:t>
            </a:fld>
            <a:endParaRPr lang="en-GB" dirty="0"/>
          </a:p>
        </p:txBody>
      </p:sp>
      <p:sp>
        <p:nvSpPr>
          <p:cNvPr id="5" name="Content Placeholder 4">
            <a:extLst>
              <a:ext uri="{FF2B5EF4-FFF2-40B4-BE49-F238E27FC236}">
                <a16:creationId xmlns:a16="http://schemas.microsoft.com/office/drawing/2014/main" id="{374B728C-21F2-2B47-9F30-14C243ED5488}"/>
              </a:ext>
            </a:extLst>
          </p:cNvPr>
          <p:cNvSpPr>
            <a:spLocks noGrp="1"/>
          </p:cNvSpPr>
          <p:nvPr>
            <p:ph sz="quarter" idx="15"/>
          </p:nvPr>
        </p:nvSpPr>
        <p:spPr>
          <a:xfrm>
            <a:off x="606170" y="6340776"/>
            <a:ext cx="10876416" cy="365125"/>
          </a:xfrm>
        </p:spPr>
        <p:txBody>
          <a:bodyPr/>
          <a:lstStyle/>
          <a:p>
            <a:pPr>
              <a:spcBef>
                <a:spcPts val="300"/>
              </a:spcBef>
            </a:pPr>
            <a:r>
              <a:rPr lang="en-GB" sz="1100" dirty="0">
                <a:ea typeface="Aileron" charset="0"/>
              </a:rPr>
              <a:t>Data cut-off date: 16 March 2020; </a:t>
            </a:r>
            <a:r>
              <a:rPr lang="en-GB" sz="1100" baseline="30000" dirty="0">
                <a:ea typeface="Aileron" charset="0"/>
              </a:rPr>
              <a:t>a</a:t>
            </a:r>
            <a:r>
              <a:rPr lang="en-GB" sz="1100" dirty="0">
                <a:ea typeface="Aileron" charset="0"/>
              </a:rPr>
              <a:t> Stratified for prior taxane-based therapy and PSA-only progression factor; </a:t>
            </a:r>
            <a:r>
              <a:rPr lang="en-GB" sz="1100" baseline="30000" dirty="0">
                <a:ea typeface="Aileron" charset="0"/>
              </a:rPr>
              <a:t>b</a:t>
            </a:r>
            <a:r>
              <a:rPr lang="en-GB" sz="1100" dirty="0">
                <a:ea typeface="Aileron" charset="0"/>
              </a:rPr>
              <a:t> Statistically significant at ɑ = 0.05 level; </a:t>
            </a:r>
            <a:br>
              <a:rPr lang="en-GB" sz="1100" dirty="0">
                <a:ea typeface="Aileron" charset="0"/>
              </a:rPr>
            </a:br>
            <a:r>
              <a:rPr lang="en-GB" sz="1100" baseline="30000" dirty="0">
                <a:ea typeface="Aileron" charset="0"/>
              </a:rPr>
              <a:t>c</a:t>
            </a:r>
            <a:r>
              <a:rPr lang="en-GB" sz="1100" dirty="0">
                <a:ea typeface="Aileron" charset="0"/>
              </a:rPr>
              <a:t> Stratified for prior taxane-based therapy, PSA-only progression factor, and tumour PTEN loss status (by IHC); </a:t>
            </a:r>
            <a:r>
              <a:rPr lang="en-GB" sz="1100" baseline="30000" dirty="0">
                <a:ea typeface="Aileron" charset="0"/>
              </a:rPr>
              <a:t>d</a:t>
            </a:r>
            <a:r>
              <a:rPr lang="en-GB" sz="1100" dirty="0">
                <a:ea typeface="Aileron" charset="0"/>
              </a:rPr>
              <a:t> Did not meet statistical significance ɑ = 0.01 level</a:t>
            </a:r>
            <a:br>
              <a:rPr lang="en-GB" sz="1100" dirty="0">
                <a:ea typeface="Aileron" charset="0"/>
              </a:rPr>
            </a:br>
            <a:r>
              <a:rPr lang="en-GB" sz="1100" dirty="0"/>
              <a:t>AAP, abiraterone acetate + prednisone; CI, confidence interval; HR, hazard ratio; IHC, immunohistochemistry; Ipat, ipatasertib; </a:t>
            </a:r>
            <a:br>
              <a:rPr lang="en-GB" sz="1100" dirty="0"/>
            </a:br>
            <a:r>
              <a:rPr lang="en-GB" sz="1100" dirty="0"/>
              <a:t>mCRPC, metastatic castration-resistant prostate cancer; Pbo, placebo; PSA, prostate specific antigen; </a:t>
            </a:r>
            <a:r>
              <a:rPr lang="en-GB" altLang="en-US" sz="1100" dirty="0"/>
              <a:t>de Bono J, et al. ESMO 2020. Abstract #LBA4. Oral presentation</a:t>
            </a:r>
          </a:p>
        </p:txBody>
      </p:sp>
      <p:sp>
        <p:nvSpPr>
          <p:cNvPr id="8" name="Rectangle 7">
            <a:extLst>
              <a:ext uri="{FF2B5EF4-FFF2-40B4-BE49-F238E27FC236}">
                <a16:creationId xmlns:a16="http://schemas.microsoft.com/office/drawing/2014/main" id="{334C2CB1-2FD8-4B17-8FC5-1E847D1038E3}"/>
              </a:ext>
            </a:extLst>
          </p:cNvPr>
          <p:cNvSpPr/>
          <p:nvPr/>
        </p:nvSpPr>
        <p:spPr>
          <a:xfrm>
            <a:off x="4513938" y="5094305"/>
            <a:ext cx="1424045"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2675D3D-42EE-4871-B13A-FDD3094CA319}"/>
              </a:ext>
            </a:extLst>
          </p:cNvPr>
          <p:cNvSpPr/>
          <p:nvPr/>
        </p:nvSpPr>
        <p:spPr>
          <a:xfrm>
            <a:off x="10335422" y="5661248"/>
            <a:ext cx="1424045"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9" name="Straight Connector 18">
            <a:extLst>
              <a:ext uri="{FF2B5EF4-FFF2-40B4-BE49-F238E27FC236}">
                <a16:creationId xmlns:a16="http://schemas.microsoft.com/office/drawing/2014/main" id="{B6E9B147-B8D0-FF47-A1DF-0E0D4A76353D}"/>
              </a:ext>
            </a:extLst>
          </p:cNvPr>
          <p:cNvCxnSpPr>
            <a:cxnSpLocks/>
          </p:cNvCxnSpPr>
          <p:nvPr/>
        </p:nvCxnSpPr>
        <p:spPr>
          <a:xfrm>
            <a:off x="1436131" y="3385534"/>
            <a:ext cx="0" cy="180746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708CC95-4DB8-4044-A882-7EE0F86CA5CB}"/>
              </a:ext>
            </a:extLst>
          </p:cNvPr>
          <p:cNvCxnSpPr>
            <a:cxnSpLocks/>
          </p:cNvCxnSpPr>
          <p:nvPr/>
        </p:nvCxnSpPr>
        <p:spPr>
          <a:xfrm flipH="1">
            <a:off x="1433138" y="5193181"/>
            <a:ext cx="329679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E77AE7C-EAE4-B246-9A2F-D07131CF83B0}"/>
              </a:ext>
            </a:extLst>
          </p:cNvPr>
          <p:cNvSpPr txBox="1"/>
          <p:nvPr/>
        </p:nvSpPr>
        <p:spPr>
          <a:xfrm>
            <a:off x="1439247" y="5234273"/>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0</a:t>
            </a:r>
          </a:p>
        </p:txBody>
      </p:sp>
      <p:sp>
        <p:nvSpPr>
          <p:cNvPr id="25" name="TextBox 24">
            <a:extLst>
              <a:ext uri="{FF2B5EF4-FFF2-40B4-BE49-F238E27FC236}">
                <a16:creationId xmlns:a16="http://schemas.microsoft.com/office/drawing/2014/main" id="{9323D074-5AB7-CD45-8872-9E66AAC3600F}"/>
              </a:ext>
            </a:extLst>
          </p:cNvPr>
          <p:cNvSpPr txBox="1"/>
          <p:nvPr/>
        </p:nvSpPr>
        <p:spPr>
          <a:xfrm>
            <a:off x="1734522" y="5234273"/>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a:t>
            </a:r>
          </a:p>
        </p:txBody>
      </p:sp>
      <p:sp>
        <p:nvSpPr>
          <p:cNvPr id="28" name="TextBox 27">
            <a:extLst>
              <a:ext uri="{FF2B5EF4-FFF2-40B4-BE49-F238E27FC236}">
                <a16:creationId xmlns:a16="http://schemas.microsoft.com/office/drawing/2014/main" id="{579A6BD3-2AD9-914B-BEEC-A3DBB7B81454}"/>
              </a:ext>
            </a:extLst>
          </p:cNvPr>
          <p:cNvSpPr txBox="1"/>
          <p:nvPr/>
        </p:nvSpPr>
        <p:spPr>
          <a:xfrm>
            <a:off x="2026622" y="5234273"/>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6</a:t>
            </a:r>
          </a:p>
        </p:txBody>
      </p:sp>
      <p:sp>
        <p:nvSpPr>
          <p:cNvPr id="30" name="TextBox 29">
            <a:extLst>
              <a:ext uri="{FF2B5EF4-FFF2-40B4-BE49-F238E27FC236}">
                <a16:creationId xmlns:a16="http://schemas.microsoft.com/office/drawing/2014/main" id="{186558D4-83B9-AC4C-AF41-1E42A537C530}"/>
              </a:ext>
            </a:extLst>
          </p:cNvPr>
          <p:cNvSpPr txBox="1"/>
          <p:nvPr/>
        </p:nvSpPr>
        <p:spPr>
          <a:xfrm>
            <a:off x="2318722" y="5234273"/>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9</a:t>
            </a:r>
          </a:p>
        </p:txBody>
      </p:sp>
      <p:sp>
        <p:nvSpPr>
          <p:cNvPr id="34" name="TextBox 33">
            <a:extLst>
              <a:ext uri="{FF2B5EF4-FFF2-40B4-BE49-F238E27FC236}">
                <a16:creationId xmlns:a16="http://schemas.microsoft.com/office/drawing/2014/main" id="{AB0C71A4-5799-D24A-9BB2-E1AF7837DA84}"/>
              </a:ext>
            </a:extLst>
          </p:cNvPr>
          <p:cNvSpPr txBox="1"/>
          <p:nvPr/>
        </p:nvSpPr>
        <p:spPr>
          <a:xfrm>
            <a:off x="2577961" y="5234273"/>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12</a:t>
            </a:r>
          </a:p>
        </p:txBody>
      </p:sp>
      <p:sp>
        <p:nvSpPr>
          <p:cNvPr id="36" name="TextBox 35">
            <a:extLst>
              <a:ext uri="{FF2B5EF4-FFF2-40B4-BE49-F238E27FC236}">
                <a16:creationId xmlns:a16="http://schemas.microsoft.com/office/drawing/2014/main" id="{484E0658-7483-C342-BAF3-ABF09CED2DDF}"/>
              </a:ext>
            </a:extLst>
          </p:cNvPr>
          <p:cNvSpPr txBox="1"/>
          <p:nvPr/>
        </p:nvSpPr>
        <p:spPr>
          <a:xfrm>
            <a:off x="2873236" y="5234273"/>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15</a:t>
            </a:r>
          </a:p>
        </p:txBody>
      </p:sp>
      <p:sp>
        <p:nvSpPr>
          <p:cNvPr id="38" name="TextBox 37">
            <a:extLst>
              <a:ext uri="{FF2B5EF4-FFF2-40B4-BE49-F238E27FC236}">
                <a16:creationId xmlns:a16="http://schemas.microsoft.com/office/drawing/2014/main" id="{C8CA77CA-D6F1-A549-893C-0C6AC3B9BDAA}"/>
              </a:ext>
            </a:extLst>
          </p:cNvPr>
          <p:cNvSpPr txBox="1"/>
          <p:nvPr/>
        </p:nvSpPr>
        <p:spPr>
          <a:xfrm>
            <a:off x="3162161" y="5234273"/>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18</a:t>
            </a:r>
          </a:p>
        </p:txBody>
      </p:sp>
      <p:sp>
        <p:nvSpPr>
          <p:cNvPr id="42" name="TextBox 41">
            <a:extLst>
              <a:ext uri="{FF2B5EF4-FFF2-40B4-BE49-F238E27FC236}">
                <a16:creationId xmlns:a16="http://schemas.microsoft.com/office/drawing/2014/main" id="{68113A35-AF13-BC45-BD62-978B8BC6CB23}"/>
              </a:ext>
            </a:extLst>
          </p:cNvPr>
          <p:cNvSpPr txBox="1"/>
          <p:nvPr/>
        </p:nvSpPr>
        <p:spPr>
          <a:xfrm>
            <a:off x="3457436" y="5234273"/>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21</a:t>
            </a:r>
          </a:p>
        </p:txBody>
      </p:sp>
      <p:sp>
        <p:nvSpPr>
          <p:cNvPr id="44" name="TextBox 43">
            <a:extLst>
              <a:ext uri="{FF2B5EF4-FFF2-40B4-BE49-F238E27FC236}">
                <a16:creationId xmlns:a16="http://schemas.microsoft.com/office/drawing/2014/main" id="{7562E755-C91F-6D49-BABF-A0CDFA190423}"/>
              </a:ext>
            </a:extLst>
          </p:cNvPr>
          <p:cNvSpPr txBox="1"/>
          <p:nvPr/>
        </p:nvSpPr>
        <p:spPr>
          <a:xfrm>
            <a:off x="3749536" y="5234273"/>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24</a:t>
            </a:r>
          </a:p>
        </p:txBody>
      </p:sp>
      <p:sp>
        <p:nvSpPr>
          <p:cNvPr id="46" name="TextBox 45">
            <a:extLst>
              <a:ext uri="{FF2B5EF4-FFF2-40B4-BE49-F238E27FC236}">
                <a16:creationId xmlns:a16="http://schemas.microsoft.com/office/drawing/2014/main" id="{92F1AEEE-8E48-EF46-B268-4339C1EAE8E7}"/>
              </a:ext>
            </a:extLst>
          </p:cNvPr>
          <p:cNvSpPr txBox="1"/>
          <p:nvPr/>
        </p:nvSpPr>
        <p:spPr>
          <a:xfrm>
            <a:off x="4044811" y="5234273"/>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27</a:t>
            </a:r>
          </a:p>
        </p:txBody>
      </p:sp>
      <p:cxnSp>
        <p:nvCxnSpPr>
          <p:cNvPr id="47" name="Straight Connector 46">
            <a:extLst>
              <a:ext uri="{FF2B5EF4-FFF2-40B4-BE49-F238E27FC236}">
                <a16:creationId xmlns:a16="http://schemas.microsoft.com/office/drawing/2014/main" id="{FFF08BEC-D621-EB46-B0C2-EEC15456EB53}"/>
              </a:ext>
            </a:extLst>
          </p:cNvPr>
          <p:cNvCxnSpPr>
            <a:cxnSpLocks/>
          </p:cNvCxnSpPr>
          <p:nvPr/>
        </p:nvCxnSpPr>
        <p:spPr>
          <a:xfrm>
            <a:off x="4110533"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1892CB7F-29CF-9F44-98CF-621A7F0DB91F}"/>
              </a:ext>
            </a:extLst>
          </p:cNvPr>
          <p:cNvSpPr txBox="1"/>
          <p:nvPr/>
        </p:nvSpPr>
        <p:spPr>
          <a:xfrm>
            <a:off x="4336911" y="5234273"/>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30</a:t>
            </a:r>
          </a:p>
        </p:txBody>
      </p:sp>
      <p:cxnSp>
        <p:nvCxnSpPr>
          <p:cNvPr id="49" name="Straight Connector 48">
            <a:extLst>
              <a:ext uri="{FF2B5EF4-FFF2-40B4-BE49-F238E27FC236}">
                <a16:creationId xmlns:a16="http://schemas.microsoft.com/office/drawing/2014/main" id="{298D4331-51D7-6E44-9629-7FBEAFA67723}"/>
              </a:ext>
            </a:extLst>
          </p:cNvPr>
          <p:cNvCxnSpPr>
            <a:cxnSpLocks/>
          </p:cNvCxnSpPr>
          <p:nvPr/>
        </p:nvCxnSpPr>
        <p:spPr>
          <a:xfrm>
            <a:off x="4402633"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63BDD97A-0EF5-EA48-B4B2-401411E507CB}"/>
              </a:ext>
            </a:extLst>
          </p:cNvPr>
          <p:cNvSpPr txBox="1"/>
          <p:nvPr/>
        </p:nvSpPr>
        <p:spPr>
          <a:xfrm>
            <a:off x="4629011" y="5234273"/>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33</a:t>
            </a:r>
          </a:p>
        </p:txBody>
      </p:sp>
      <p:cxnSp>
        <p:nvCxnSpPr>
          <p:cNvPr id="51" name="Straight Connector 50">
            <a:extLst>
              <a:ext uri="{FF2B5EF4-FFF2-40B4-BE49-F238E27FC236}">
                <a16:creationId xmlns:a16="http://schemas.microsoft.com/office/drawing/2014/main" id="{089E934D-48DE-F348-BDEE-7BCAE5AAC11E}"/>
              </a:ext>
            </a:extLst>
          </p:cNvPr>
          <p:cNvCxnSpPr>
            <a:cxnSpLocks/>
          </p:cNvCxnSpPr>
          <p:nvPr/>
        </p:nvCxnSpPr>
        <p:spPr>
          <a:xfrm>
            <a:off x="4694733"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1565C912-5379-2140-9FC7-361758282D1F}"/>
              </a:ext>
            </a:extLst>
          </p:cNvPr>
          <p:cNvSpPr txBox="1"/>
          <p:nvPr/>
        </p:nvSpPr>
        <p:spPr>
          <a:xfrm>
            <a:off x="1379559" y="5627973"/>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261</a:t>
            </a:r>
          </a:p>
          <a:p>
            <a:pPr algn="ctr">
              <a:lnSpc>
                <a:spcPct val="90000"/>
              </a:lnSpc>
            </a:pPr>
            <a:r>
              <a:rPr lang="en-GB" sz="900" dirty="0">
                <a:latin typeface="Calibri" panose="020F0502020204030204" pitchFamily="34" charset="0"/>
                <a:ea typeface="Aileron" charset="0"/>
                <a:cs typeface="Calibri" panose="020F0502020204030204" pitchFamily="34" charset="0"/>
              </a:rPr>
              <a:t>260</a:t>
            </a:r>
          </a:p>
        </p:txBody>
      </p:sp>
      <p:sp>
        <p:nvSpPr>
          <p:cNvPr id="61" name="TextBox 60">
            <a:extLst>
              <a:ext uri="{FF2B5EF4-FFF2-40B4-BE49-F238E27FC236}">
                <a16:creationId xmlns:a16="http://schemas.microsoft.com/office/drawing/2014/main" id="{37F4CBD0-DB69-E340-B034-7E1209C271FD}"/>
              </a:ext>
            </a:extLst>
          </p:cNvPr>
          <p:cNvSpPr txBox="1"/>
          <p:nvPr/>
        </p:nvSpPr>
        <p:spPr>
          <a:xfrm>
            <a:off x="1964161" y="5627973"/>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206</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211</a:t>
            </a:r>
          </a:p>
        </p:txBody>
      </p:sp>
      <p:sp>
        <p:nvSpPr>
          <p:cNvPr id="62" name="TextBox 61">
            <a:extLst>
              <a:ext uri="{FF2B5EF4-FFF2-40B4-BE49-F238E27FC236}">
                <a16:creationId xmlns:a16="http://schemas.microsoft.com/office/drawing/2014/main" id="{1CDE3CE7-3086-2548-8BCC-294FB0525299}"/>
              </a:ext>
            </a:extLst>
          </p:cNvPr>
          <p:cNvSpPr txBox="1"/>
          <p:nvPr/>
        </p:nvSpPr>
        <p:spPr>
          <a:xfrm>
            <a:off x="2266871" y="5627973"/>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175</a:t>
            </a:r>
          </a:p>
          <a:p>
            <a:pPr algn="ctr">
              <a:lnSpc>
                <a:spcPct val="90000"/>
              </a:lnSpc>
            </a:pPr>
            <a:r>
              <a:rPr lang="en-GB" sz="900" dirty="0">
                <a:latin typeface="Calibri" panose="020F0502020204030204" pitchFamily="34" charset="0"/>
                <a:ea typeface="Aileron" charset="0"/>
                <a:cs typeface="Calibri" panose="020F0502020204030204" pitchFamily="34" charset="0"/>
              </a:rPr>
              <a:t>182</a:t>
            </a:r>
          </a:p>
        </p:txBody>
      </p:sp>
      <p:sp>
        <p:nvSpPr>
          <p:cNvPr id="63" name="TextBox 62">
            <a:extLst>
              <a:ext uri="{FF2B5EF4-FFF2-40B4-BE49-F238E27FC236}">
                <a16:creationId xmlns:a16="http://schemas.microsoft.com/office/drawing/2014/main" id="{754DD9B0-2AA9-AA47-BB73-6E36C62E6504}"/>
              </a:ext>
            </a:extLst>
          </p:cNvPr>
          <p:cNvSpPr txBox="1"/>
          <p:nvPr/>
        </p:nvSpPr>
        <p:spPr>
          <a:xfrm>
            <a:off x="2558568" y="5627973"/>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151</a:t>
            </a:r>
          </a:p>
          <a:p>
            <a:pPr algn="ctr">
              <a:lnSpc>
                <a:spcPct val="90000"/>
              </a:lnSpc>
            </a:pPr>
            <a:r>
              <a:rPr lang="en-GB" sz="900" dirty="0">
                <a:latin typeface="Calibri" panose="020F0502020204030204" pitchFamily="34" charset="0"/>
                <a:ea typeface="Aileron" charset="0"/>
                <a:cs typeface="Calibri" panose="020F0502020204030204" pitchFamily="34" charset="0"/>
              </a:rPr>
              <a:t>149</a:t>
            </a:r>
          </a:p>
        </p:txBody>
      </p:sp>
      <p:sp>
        <p:nvSpPr>
          <p:cNvPr id="65" name="TextBox 64">
            <a:extLst>
              <a:ext uri="{FF2B5EF4-FFF2-40B4-BE49-F238E27FC236}">
                <a16:creationId xmlns:a16="http://schemas.microsoft.com/office/drawing/2014/main" id="{7F9A9056-69DF-DC4E-A2B3-028C2E11BA88}"/>
              </a:ext>
            </a:extLst>
          </p:cNvPr>
          <p:cNvSpPr txBox="1"/>
          <p:nvPr/>
        </p:nvSpPr>
        <p:spPr>
          <a:xfrm>
            <a:off x="2854647" y="5627973"/>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105</a:t>
            </a:r>
          </a:p>
          <a:p>
            <a:pPr algn="ctr">
              <a:lnSpc>
                <a:spcPct val="90000"/>
              </a:lnSpc>
            </a:pPr>
            <a:r>
              <a:rPr lang="en-GB" sz="900" dirty="0">
                <a:latin typeface="Calibri" panose="020F0502020204030204" pitchFamily="34" charset="0"/>
                <a:ea typeface="Aileron" charset="0"/>
                <a:cs typeface="Calibri" panose="020F0502020204030204" pitchFamily="34" charset="0"/>
              </a:rPr>
              <a:t>113</a:t>
            </a:r>
          </a:p>
        </p:txBody>
      </p:sp>
      <p:sp>
        <p:nvSpPr>
          <p:cNvPr id="68" name="TextBox 67">
            <a:extLst>
              <a:ext uri="{FF2B5EF4-FFF2-40B4-BE49-F238E27FC236}">
                <a16:creationId xmlns:a16="http://schemas.microsoft.com/office/drawing/2014/main" id="{080B4F2F-D9FA-ED4C-A734-560C805246C0}"/>
              </a:ext>
            </a:extLst>
          </p:cNvPr>
          <p:cNvSpPr txBox="1"/>
          <p:nvPr/>
        </p:nvSpPr>
        <p:spPr>
          <a:xfrm>
            <a:off x="3468103" y="5627973"/>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41</a:t>
            </a:r>
          </a:p>
          <a:p>
            <a:pPr algn="ctr">
              <a:lnSpc>
                <a:spcPct val="90000"/>
              </a:lnSpc>
            </a:pPr>
            <a:r>
              <a:rPr lang="en-GB" sz="900" dirty="0">
                <a:latin typeface="Calibri" panose="020F0502020204030204" pitchFamily="34" charset="0"/>
                <a:ea typeface="Aileron" charset="0"/>
                <a:cs typeface="Calibri" panose="020F0502020204030204" pitchFamily="34" charset="0"/>
              </a:rPr>
              <a:t>48</a:t>
            </a:r>
          </a:p>
        </p:txBody>
      </p:sp>
      <p:sp>
        <p:nvSpPr>
          <p:cNvPr id="69" name="TextBox 68">
            <a:extLst>
              <a:ext uri="{FF2B5EF4-FFF2-40B4-BE49-F238E27FC236}">
                <a16:creationId xmlns:a16="http://schemas.microsoft.com/office/drawing/2014/main" id="{C5ABE606-578E-4E44-A623-8AB8EF9B888A}"/>
              </a:ext>
            </a:extLst>
          </p:cNvPr>
          <p:cNvSpPr txBox="1"/>
          <p:nvPr/>
        </p:nvSpPr>
        <p:spPr>
          <a:xfrm>
            <a:off x="3768202" y="5627973"/>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22</a:t>
            </a:r>
          </a:p>
          <a:p>
            <a:pPr algn="ctr">
              <a:lnSpc>
                <a:spcPct val="90000"/>
              </a:lnSpc>
            </a:pPr>
            <a:r>
              <a:rPr lang="en-GB" sz="900" dirty="0">
                <a:latin typeface="Calibri" panose="020F0502020204030204" pitchFamily="34" charset="0"/>
                <a:ea typeface="Aileron" charset="0"/>
                <a:cs typeface="Calibri" panose="020F0502020204030204" pitchFamily="34" charset="0"/>
              </a:rPr>
              <a:t>25</a:t>
            </a:r>
          </a:p>
        </p:txBody>
      </p:sp>
      <p:sp>
        <p:nvSpPr>
          <p:cNvPr id="70" name="TextBox 69">
            <a:extLst>
              <a:ext uri="{FF2B5EF4-FFF2-40B4-BE49-F238E27FC236}">
                <a16:creationId xmlns:a16="http://schemas.microsoft.com/office/drawing/2014/main" id="{6EA5A971-4418-4443-AB64-5DEB96D5FEEB}"/>
              </a:ext>
            </a:extLst>
          </p:cNvPr>
          <p:cNvSpPr txBox="1"/>
          <p:nvPr/>
        </p:nvSpPr>
        <p:spPr>
          <a:xfrm>
            <a:off x="4056725" y="5627973"/>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10</a:t>
            </a:r>
          </a:p>
          <a:p>
            <a:pPr algn="ctr">
              <a:lnSpc>
                <a:spcPct val="90000"/>
              </a:lnSpc>
            </a:pPr>
            <a:r>
              <a:rPr lang="en-GB" sz="900" dirty="0">
                <a:latin typeface="Calibri" panose="020F0502020204030204" pitchFamily="34" charset="0"/>
                <a:ea typeface="Aileron" charset="0"/>
                <a:cs typeface="Calibri" panose="020F0502020204030204" pitchFamily="34" charset="0"/>
              </a:rPr>
              <a:t>12</a:t>
            </a:r>
          </a:p>
        </p:txBody>
      </p:sp>
      <p:sp>
        <p:nvSpPr>
          <p:cNvPr id="71" name="TextBox 70">
            <a:extLst>
              <a:ext uri="{FF2B5EF4-FFF2-40B4-BE49-F238E27FC236}">
                <a16:creationId xmlns:a16="http://schemas.microsoft.com/office/drawing/2014/main" id="{DFAC4225-67D7-6641-B268-1391F2A44790}"/>
              </a:ext>
            </a:extLst>
          </p:cNvPr>
          <p:cNvSpPr txBox="1"/>
          <p:nvPr/>
        </p:nvSpPr>
        <p:spPr>
          <a:xfrm>
            <a:off x="4379326" y="5627973"/>
            <a:ext cx="57708" cy="124650"/>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76" name="TextBox 75">
            <a:extLst>
              <a:ext uri="{FF2B5EF4-FFF2-40B4-BE49-F238E27FC236}">
                <a16:creationId xmlns:a16="http://schemas.microsoft.com/office/drawing/2014/main" id="{A6C0232C-FA14-5544-BD5B-7F962B9D79EC}"/>
              </a:ext>
            </a:extLst>
          </p:cNvPr>
          <p:cNvSpPr txBox="1"/>
          <p:nvPr/>
        </p:nvSpPr>
        <p:spPr>
          <a:xfrm>
            <a:off x="805345" y="5627973"/>
            <a:ext cx="484107"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Pbo + AAP</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Ipat + AAP</a:t>
            </a:r>
          </a:p>
        </p:txBody>
      </p:sp>
      <p:sp>
        <p:nvSpPr>
          <p:cNvPr id="77" name="TextBox 76">
            <a:extLst>
              <a:ext uri="{FF2B5EF4-FFF2-40B4-BE49-F238E27FC236}">
                <a16:creationId xmlns:a16="http://schemas.microsoft.com/office/drawing/2014/main" id="{83419670-2FAE-234C-A7FE-5A0FF5C79D49}"/>
              </a:ext>
            </a:extLst>
          </p:cNvPr>
          <p:cNvSpPr txBox="1"/>
          <p:nvPr/>
        </p:nvSpPr>
        <p:spPr>
          <a:xfrm>
            <a:off x="2801777" y="5399497"/>
            <a:ext cx="780663" cy="153888"/>
          </a:xfrm>
          <a:prstGeom prst="rect">
            <a:avLst/>
          </a:prstGeom>
          <a:noFill/>
        </p:spPr>
        <p:txBody>
          <a:bodyPr wrap="none" lIns="0" tIns="0" rIns="0" bIns="0" rtlCol="0">
            <a:spAutoFit/>
          </a:bodyPr>
          <a:lstStyle/>
          <a:p>
            <a:pPr algn="ctr"/>
            <a:r>
              <a:rPr lang="en-GB" sz="1000" b="1" dirty="0">
                <a:latin typeface="Calibri" panose="020F0502020204030204" pitchFamily="34" charset="0"/>
                <a:ea typeface="Aileron" charset="0"/>
                <a:cs typeface="Calibri" panose="020F0502020204030204" pitchFamily="34" charset="0"/>
              </a:rPr>
              <a:t>Time (months)</a:t>
            </a:r>
          </a:p>
        </p:txBody>
      </p:sp>
      <p:sp>
        <p:nvSpPr>
          <p:cNvPr id="87" name="TextBox 86">
            <a:extLst>
              <a:ext uri="{FF2B5EF4-FFF2-40B4-BE49-F238E27FC236}">
                <a16:creationId xmlns:a16="http://schemas.microsoft.com/office/drawing/2014/main" id="{F82F5F87-C746-324C-B663-2BB48A1B9CBE}"/>
              </a:ext>
            </a:extLst>
          </p:cNvPr>
          <p:cNvSpPr txBox="1"/>
          <p:nvPr/>
        </p:nvSpPr>
        <p:spPr>
          <a:xfrm>
            <a:off x="1216997" y="3691223"/>
            <a:ext cx="131447"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80</a:t>
            </a:r>
          </a:p>
        </p:txBody>
      </p:sp>
      <p:cxnSp>
        <p:nvCxnSpPr>
          <p:cNvPr id="88" name="Straight Connector 87">
            <a:extLst>
              <a:ext uri="{FF2B5EF4-FFF2-40B4-BE49-F238E27FC236}">
                <a16:creationId xmlns:a16="http://schemas.microsoft.com/office/drawing/2014/main" id="{B00CFA4B-E79B-DC4A-ACBB-560A3344FB12}"/>
              </a:ext>
            </a:extLst>
          </p:cNvPr>
          <p:cNvCxnSpPr>
            <a:cxnSpLocks/>
          </p:cNvCxnSpPr>
          <p:nvPr/>
        </p:nvCxnSpPr>
        <p:spPr>
          <a:xfrm rot="5400000">
            <a:off x="1414960" y="375014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AC7FBDB6-0233-D243-9FFC-86F2045BD596}"/>
              </a:ext>
            </a:extLst>
          </p:cNvPr>
          <p:cNvSpPr txBox="1"/>
          <p:nvPr/>
        </p:nvSpPr>
        <p:spPr>
          <a:xfrm>
            <a:off x="1151274" y="3341973"/>
            <a:ext cx="197170"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100</a:t>
            </a:r>
          </a:p>
        </p:txBody>
      </p:sp>
      <p:cxnSp>
        <p:nvCxnSpPr>
          <p:cNvPr id="90" name="Straight Connector 89">
            <a:extLst>
              <a:ext uri="{FF2B5EF4-FFF2-40B4-BE49-F238E27FC236}">
                <a16:creationId xmlns:a16="http://schemas.microsoft.com/office/drawing/2014/main" id="{D751038D-ECE3-4249-92D9-47B02B7158C9}"/>
              </a:ext>
            </a:extLst>
          </p:cNvPr>
          <p:cNvCxnSpPr>
            <a:cxnSpLocks/>
          </p:cNvCxnSpPr>
          <p:nvPr/>
        </p:nvCxnSpPr>
        <p:spPr>
          <a:xfrm rot="5400000">
            <a:off x="1414960" y="340089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82ADD703-D9EA-0046-BE22-94C9941A64C6}"/>
              </a:ext>
            </a:extLst>
          </p:cNvPr>
          <p:cNvSpPr txBox="1"/>
          <p:nvPr/>
        </p:nvSpPr>
        <p:spPr>
          <a:xfrm>
            <a:off x="3172948" y="5627973"/>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71</a:t>
            </a:r>
          </a:p>
          <a:p>
            <a:pPr algn="ctr">
              <a:lnSpc>
                <a:spcPct val="90000"/>
              </a:lnSpc>
            </a:pPr>
            <a:r>
              <a:rPr lang="en-GB" sz="900" dirty="0">
                <a:latin typeface="Calibri" panose="020F0502020204030204" pitchFamily="34" charset="0"/>
                <a:ea typeface="Aileron" charset="0"/>
                <a:cs typeface="Calibri" panose="020F0502020204030204" pitchFamily="34" charset="0"/>
              </a:rPr>
              <a:t>72</a:t>
            </a:r>
          </a:p>
        </p:txBody>
      </p:sp>
      <p:sp>
        <p:nvSpPr>
          <p:cNvPr id="97" name="TextBox 96">
            <a:extLst>
              <a:ext uri="{FF2B5EF4-FFF2-40B4-BE49-F238E27FC236}">
                <a16:creationId xmlns:a16="http://schemas.microsoft.com/office/drawing/2014/main" id="{352ED0FB-AB68-714D-8ABD-5B2411BA50B1}"/>
              </a:ext>
            </a:extLst>
          </p:cNvPr>
          <p:cNvSpPr txBox="1"/>
          <p:nvPr/>
        </p:nvSpPr>
        <p:spPr>
          <a:xfrm>
            <a:off x="1674794" y="5627973"/>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233</a:t>
            </a:r>
          </a:p>
          <a:p>
            <a:pPr algn="ctr">
              <a:lnSpc>
                <a:spcPct val="90000"/>
              </a:lnSpc>
            </a:pPr>
            <a:r>
              <a:rPr lang="en-GB" sz="900" dirty="0">
                <a:latin typeface="Calibri" panose="020F0502020204030204" pitchFamily="34" charset="0"/>
                <a:ea typeface="Aileron" charset="0"/>
                <a:cs typeface="Calibri" panose="020F0502020204030204" pitchFamily="34" charset="0"/>
              </a:rPr>
              <a:t>238</a:t>
            </a:r>
          </a:p>
        </p:txBody>
      </p:sp>
      <p:sp>
        <p:nvSpPr>
          <p:cNvPr id="99" name="Text Placeholder 2">
            <a:extLst>
              <a:ext uri="{FF2B5EF4-FFF2-40B4-BE49-F238E27FC236}">
                <a16:creationId xmlns:a16="http://schemas.microsoft.com/office/drawing/2014/main" id="{C061E5CB-0CF6-5C47-9FBA-9BE6D0E53640}"/>
              </a:ext>
            </a:extLst>
          </p:cNvPr>
          <p:cNvSpPr txBox="1">
            <a:spLocks/>
          </p:cNvSpPr>
          <p:nvPr/>
        </p:nvSpPr>
        <p:spPr>
          <a:xfrm>
            <a:off x="981354" y="2583868"/>
            <a:ext cx="3779103" cy="395759"/>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dirty="0">
                <a:solidFill>
                  <a:schemeClr val="accent1"/>
                </a:solidFill>
              </a:rPr>
              <a:t>rPFS in the PTEN-loss (by IHC) population</a:t>
            </a:r>
          </a:p>
        </p:txBody>
      </p:sp>
      <p:sp>
        <p:nvSpPr>
          <p:cNvPr id="101" name="TextBox 100">
            <a:extLst>
              <a:ext uri="{FF2B5EF4-FFF2-40B4-BE49-F238E27FC236}">
                <a16:creationId xmlns:a16="http://schemas.microsoft.com/office/drawing/2014/main" id="{6D579B1F-E1BA-0147-8EE7-920CB949C8B2}"/>
              </a:ext>
            </a:extLst>
          </p:cNvPr>
          <p:cNvSpPr txBox="1"/>
          <p:nvPr/>
        </p:nvSpPr>
        <p:spPr>
          <a:xfrm rot="16200000">
            <a:off x="827848" y="4215584"/>
            <a:ext cx="436017" cy="153888"/>
          </a:xfrm>
          <a:prstGeom prst="rect">
            <a:avLst/>
          </a:prstGeom>
          <a:noFill/>
        </p:spPr>
        <p:txBody>
          <a:bodyPr wrap="none" lIns="0" tIns="0" rIns="0" bIns="0" rtlCol="0">
            <a:spAutoFit/>
          </a:bodyPr>
          <a:lstStyle/>
          <a:p>
            <a:pPr algn="ctr"/>
            <a:r>
              <a:rPr lang="en-GB" sz="1000" b="1" dirty="0">
                <a:latin typeface="Calibri" panose="020F0502020204030204" pitchFamily="34" charset="0"/>
                <a:ea typeface="Aileron" charset="0"/>
                <a:cs typeface="Calibri" panose="020F0502020204030204" pitchFamily="34" charset="0"/>
              </a:rPr>
              <a:t>rPFS (%)</a:t>
            </a:r>
          </a:p>
        </p:txBody>
      </p:sp>
      <p:pic>
        <p:nvPicPr>
          <p:cNvPr id="109" name="Picture 108">
            <a:extLst>
              <a:ext uri="{FF2B5EF4-FFF2-40B4-BE49-F238E27FC236}">
                <a16:creationId xmlns:a16="http://schemas.microsoft.com/office/drawing/2014/main" id="{8520943E-8E08-7546-B99C-DB5660679900}"/>
              </a:ext>
            </a:extLst>
          </p:cNvPr>
          <p:cNvPicPr>
            <a:picLocks noChangeAspect="1"/>
          </p:cNvPicPr>
          <p:nvPr/>
        </p:nvPicPr>
        <p:blipFill>
          <a:blip r:embed="rId4"/>
          <a:stretch>
            <a:fillRect/>
          </a:stretch>
        </p:blipFill>
        <p:spPr>
          <a:xfrm>
            <a:off x="1468480" y="3421064"/>
            <a:ext cx="2984500" cy="1435100"/>
          </a:xfrm>
          <a:prstGeom prst="rect">
            <a:avLst/>
          </a:prstGeom>
        </p:spPr>
      </p:pic>
      <p:sp>
        <p:nvSpPr>
          <p:cNvPr id="94" name="TextBox 93">
            <a:extLst>
              <a:ext uri="{FF2B5EF4-FFF2-40B4-BE49-F238E27FC236}">
                <a16:creationId xmlns:a16="http://schemas.microsoft.com/office/drawing/2014/main" id="{022EDCF4-1BCF-B748-B217-161D674F0488}"/>
              </a:ext>
            </a:extLst>
          </p:cNvPr>
          <p:cNvSpPr txBox="1"/>
          <p:nvPr/>
        </p:nvSpPr>
        <p:spPr>
          <a:xfrm>
            <a:off x="3349520" y="4872605"/>
            <a:ext cx="1234312" cy="276999"/>
          </a:xfrm>
          <a:prstGeom prst="rect">
            <a:avLst/>
          </a:prstGeom>
          <a:noFill/>
        </p:spPr>
        <p:txBody>
          <a:bodyPr wrap="none" lIns="0" tIns="0" rIns="0" bIns="0" rtlCol="0">
            <a:spAutoFit/>
          </a:bodyPr>
          <a:lstStyle/>
          <a:p>
            <a:pPr algn="ctr"/>
            <a:r>
              <a:rPr lang="en-GB" sz="900" dirty="0">
                <a:solidFill>
                  <a:schemeClr val="accent1"/>
                </a:solidFill>
                <a:latin typeface="Calibri" panose="020F0502020204030204" pitchFamily="34" charset="0"/>
                <a:ea typeface="Aileron" charset="0"/>
                <a:cs typeface="Calibri" panose="020F0502020204030204" pitchFamily="34" charset="0"/>
              </a:rPr>
              <a:t>Median rPFS: 18.5 months</a:t>
            </a:r>
            <a:br>
              <a:rPr lang="en-GB" sz="900" dirty="0">
                <a:solidFill>
                  <a:schemeClr val="accent1"/>
                </a:solidFill>
                <a:latin typeface="Calibri" panose="020F0502020204030204" pitchFamily="34" charset="0"/>
                <a:ea typeface="Aileron" charset="0"/>
                <a:cs typeface="Calibri" panose="020F0502020204030204" pitchFamily="34" charset="0"/>
              </a:rPr>
            </a:br>
            <a:r>
              <a:rPr lang="en-GB" sz="900" dirty="0">
                <a:solidFill>
                  <a:schemeClr val="accent1"/>
                </a:solidFill>
                <a:latin typeface="Calibri" panose="020F0502020204030204" pitchFamily="34" charset="0"/>
                <a:ea typeface="Aileron" charset="0"/>
                <a:cs typeface="Calibri" panose="020F0502020204030204" pitchFamily="34" charset="0"/>
              </a:rPr>
              <a:t>(95% CI 16.3-22.1)</a:t>
            </a:r>
          </a:p>
        </p:txBody>
      </p:sp>
      <p:sp>
        <p:nvSpPr>
          <p:cNvPr id="95" name="TextBox 94">
            <a:extLst>
              <a:ext uri="{FF2B5EF4-FFF2-40B4-BE49-F238E27FC236}">
                <a16:creationId xmlns:a16="http://schemas.microsoft.com/office/drawing/2014/main" id="{C809AA77-E1FC-6343-A01C-2943A3E47296}"/>
              </a:ext>
            </a:extLst>
          </p:cNvPr>
          <p:cNvSpPr txBox="1"/>
          <p:nvPr/>
        </p:nvSpPr>
        <p:spPr>
          <a:xfrm>
            <a:off x="3084364" y="4047007"/>
            <a:ext cx="775853"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Median follow-up:</a:t>
            </a:r>
            <a:br>
              <a:rPr lang="en-GB" sz="800" dirty="0">
                <a:latin typeface="Calibri" panose="020F0502020204030204" pitchFamily="34" charset="0"/>
                <a:ea typeface="Aileron" charset="0"/>
                <a:cs typeface="Calibri" panose="020F0502020204030204" pitchFamily="34" charset="0"/>
              </a:rPr>
            </a:br>
            <a:r>
              <a:rPr lang="en-GB" sz="800" dirty="0">
                <a:latin typeface="Calibri" panose="020F0502020204030204" pitchFamily="34" charset="0"/>
                <a:ea typeface="Aileron" charset="0"/>
                <a:cs typeface="Calibri" panose="020F0502020204030204" pitchFamily="34" charset="0"/>
              </a:rPr>
              <a:t>19 months</a:t>
            </a:r>
          </a:p>
        </p:txBody>
      </p:sp>
      <p:graphicFrame>
        <p:nvGraphicFramePr>
          <p:cNvPr id="100" name="Table 99">
            <a:extLst>
              <a:ext uri="{FF2B5EF4-FFF2-40B4-BE49-F238E27FC236}">
                <a16:creationId xmlns:a16="http://schemas.microsoft.com/office/drawing/2014/main" id="{0C47FC11-0A98-5F40-9FAB-1BEF331EBACF}"/>
              </a:ext>
            </a:extLst>
          </p:cNvPr>
          <p:cNvGraphicFramePr>
            <a:graphicFrameLocks noGrp="1"/>
          </p:cNvGraphicFramePr>
          <p:nvPr/>
        </p:nvGraphicFramePr>
        <p:xfrm>
          <a:off x="2903995" y="2942227"/>
          <a:ext cx="3336021" cy="905220"/>
        </p:xfrm>
        <a:graphic>
          <a:graphicData uri="http://schemas.openxmlformats.org/drawingml/2006/table">
            <a:tbl>
              <a:tblPr firstRow="1" bandRow="1">
                <a:tableStyleId>{5C22544A-7EE6-4342-B048-85BDC9FD1C3A}</a:tableStyleId>
              </a:tblPr>
              <a:tblGrid>
                <a:gridCol w="1582244">
                  <a:extLst>
                    <a:ext uri="{9D8B030D-6E8A-4147-A177-3AD203B41FA5}">
                      <a16:colId xmlns:a16="http://schemas.microsoft.com/office/drawing/2014/main" val="20000"/>
                    </a:ext>
                  </a:extLst>
                </a:gridCol>
                <a:gridCol w="899745">
                  <a:extLst>
                    <a:ext uri="{9D8B030D-6E8A-4147-A177-3AD203B41FA5}">
                      <a16:colId xmlns:a16="http://schemas.microsoft.com/office/drawing/2014/main" val="1425056306"/>
                    </a:ext>
                  </a:extLst>
                </a:gridCol>
                <a:gridCol w="854032">
                  <a:extLst>
                    <a:ext uri="{9D8B030D-6E8A-4147-A177-3AD203B41FA5}">
                      <a16:colId xmlns:a16="http://schemas.microsoft.com/office/drawing/2014/main" val="1066961352"/>
                    </a:ext>
                  </a:extLst>
                </a:gridCol>
              </a:tblGrid>
              <a:tr h="121198">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GB" sz="900" noProof="0" dirty="0">
                        <a:latin typeface="+mn-lt"/>
                        <a:cs typeface="Calibri" panose="020F0502020204030204" pitchFamily="34" charset="0"/>
                      </a:endParaRPr>
                    </a:p>
                  </a:txBody>
                  <a:tcPr marT="36000" marB="36000" anchor="ctr"/>
                </a:tc>
                <a:tc>
                  <a:txBody>
                    <a:bodyPr/>
                    <a:lstStyle/>
                    <a:p>
                      <a:pPr algn="ctr">
                        <a:lnSpc>
                          <a:spcPct val="90000"/>
                        </a:lnSpc>
                      </a:pPr>
                      <a:r>
                        <a:rPr lang="en-GB" sz="900" b="1" noProof="0" dirty="0">
                          <a:solidFill>
                            <a:schemeClr val="bg1"/>
                          </a:solidFill>
                          <a:latin typeface="+mn-lt"/>
                          <a:cs typeface="Calibri" panose="020F0502020204030204" pitchFamily="34" charset="0"/>
                        </a:rPr>
                        <a:t>Pbo + AAP</a:t>
                      </a:r>
                    </a:p>
                    <a:p>
                      <a:pPr algn="ctr">
                        <a:lnSpc>
                          <a:spcPct val="90000"/>
                        </a:lnSpc>
                      </a:pPr>
                      <a:r>
                        <a:rPr lang="en-GB" sz="900" noProof="0" dirty="0">
                          <a:latin typeface="+mn-lt"/>
                          <a:cs typeface="Calibri" panose="020F0502020204030204" pitchFamily="34" charset="0"/>
                        </a:rPr>
                        <a:t>(N=261)</a:t>
                      </a:r>
                    </a:p>
                  </a:txBody>
                  <a:tcPr marL="19440" marR="19440" marT="36000" marB="36000" anchor="ctr"/>
                </a:tc>
                <a:tc>
                  <a:txBody>
                    <a:bodyPr/>
                    <a:lstStyle/>
                    <a:p>
                      <a:pPr algn="ctr">
                        <a:lnSpc>
                          <a:spcPct val="90000"/>
                        </a:lnSpc>
                      </a:pPr>
                      <a:r>
                        <a:rPr lang="en-GB" sz="900" b="1" noProof="0" dirty="0">
                          <a:solidFill>
                            <a:schemeClr val="bg1"/>
                          </a:solidFill>
                          <a:latin typeface="+mn-lt"/>
                        </a:rPr>
                        <a:t>Ipat + AAP</a:t>
                      </a:r>
                      <a:endParaRPr lang="en-GB" sz="900" b="1" kern="1200" noProof="0" dirty="0">
                        <a:solidFill>
                          <a:schemeClr val="bg1"/>
                        </a:solidFill>
                        <a:latin typeface="+mn-lt"/>
                        <a:ea typeface="+mn-ea"/>
                        <a:cs typeface="Calibri" panose="020F0502020204030204" pitchFamily="34" charset="0"/>
                      </a:endParaRPr>
                    </a:p>
                    <a:p>
                      <a:pPr algn="ctr">
                        <a:lnSpc>
                          <a:spcPct val="90000"/>
                        </a:lnSpc>
                      </a:pPr>
                      <a:r>
                        <a:rPr lang="en-GB" sz="900" noProof="0" dirty="0">
                          <a:latin typeface="+mn-lt"/>
                          <a:cs typeface="Calibri" panose="020F0502020204030204" pitchFamily="34" charset="0"/>
                        </a:rPr>
                        <a:t>(N=260)</a:t>
                      </a:r>
                      <a:endParaRPr lang="en-GB" sz="900" noProof="0" dirty="0">
                        <a:latin typeface="+mn-lt"/>
                      </a:endParaRPr>
                    </a:p>
                  </a:txBody>
                  <a:tcPr marL="19440" marR="19440" marT="36000" marB="36000" anchor="ctr"/>
                </a:tc>
                <a:extLst>
                  <a:ext uri="{0D108BD9-81ED-4DB2-BD59-A6C34878D82A}">
                    <a16:rowId xmlns:a16="http://schemas.microsoft.com/office/drawing/2014/main" val="10000"/>
                  </a:ext>
                </a:extLst>
              </a:tr>
              <a:tr h="0">
                <a:tc>
                  <a:txBody>
                    <a:bodyPr/>
                    <a:lstStyle/>
                    <a:p>
                      <a:pPr algn="l">
                        <a:lnSpc>
                          <a:spcPct val="90000"/>
                        </a:lnSpc>
                      </a:pPr>
                      <a:r>
                        <a:rPr lang="en-GB" sz="900" b="0" noProof="0" dirty="0">
                          <a:latin typeface="+mn-lt"/>
                          <a:cs typeface="Calibri" panose="020F0502020204030204" pitchFamily="34" charset="0"/>
                        </a:rPr>
                        <a:t>Patients with event, n (%)</a:t>
                      </a:r>
                    </a:p>
                  </a:txBody>
                  <a:tcPr marT="36000" marB="36000" anchor="ctr"/>
                </a:tc>
                <a:tc>
                  <a:txBody>
                    <a:bodyPr/>
                    <a:lstStyle/>
                    <a:p>
                      <a:pPr marL="0" algn="ctr" defTabSz="457200" rtl="0" eaLnBrk="1" latinLnBrk="0" hangingPunct="1">
                        <a:lnSpc>
                          <a:spcPct val="90000"/>
                        </a:lnSpc>
                      </a:pPr>
                      <a:r>
                        <a:rPr lang="en-GB" sz="900" b="0" kern="1200" noProof="0" dirty="0">
                          <a:solidFill>
                            <a:schemeClr val="dk1"/>
                          </a:solidFill>
                          <a:latin typeface="+mn-lt"/>
                          <a:ea typeface="+mn-ea"/>
                          <a:cs typeface="Calibri" panose="020F0502020204030204" pitchFamily="34" charset="0"/>
                        </a:rPr>
                        <a:t>154 (59)</a:t>
                      </a:r>
                    </a:p>
                  </a:txBody>
                  <a:tcPr marL="19440" marR="19440" marT="36000" marB="36000" anchor="ctr"/>
                </a:tc>
                <a:tc>
                  <a:txBody>
                    <a:bodyPr/>
                    <a:lstStyle/>
                    <a:p>
                      <a:pPr algn="ctr">
                        <a:lnSpc>
                          <a:spcPct val="90000"/>
                        </a:lnSpc>
                      </a:pPr>
                      <a:r>
                        <a:rPr lang="en-GB" sz="900" noProof="0" dirty="0">
                          <a:latin typeface="+mn-lt"/>
                        </a:rPr>
                        <a:t>124 (48)</a:t>
                      </a:r>
                    </a:p>
                  </a:txBody>
                  <a:tcPr marL="19440" marR="19440" marT="36000" marB="36000" anchor="ctr"/>
                </a:tc>
                <a:extLst>
                  <a:ext uri="{0D108BD9-81ED-4DB2-BD59-A6C34878D82A}">
                    <a16:rowId xmlns:a16="http://schemas.microsoft.com/office/drawing/2014/main" val="22658681"/>
                  </a:ext>
                </a:extLst>
              </a:tr>
              <a:tr h="0">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900" b="0" noProof="0" dirty="0">
                          <a:latin typeface="+mn-lt"/>
                          <a:cs typeface="Calibri" panose="020F0502020204030204" pitchFamily="34" charset="0"/>
                        </a:rPr>
                        <a:t>1-year event free (95% CI), %</a:t>
                      </a:r>
                    </a:p>
                  </a:txBody>
                  <a:tcPr marT="36000" marB="360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b="0" kern="1200" noProof="0" dirty="0">
                          <a:solidFill>
                            <a:schemeClr val="dk1"/>
                          </a:solidFill>
                          <a:latin typeface="+mn-lt"/>
                          <a:ea typeface="+mn-ea"/>
                          <a:cs typeface="Calibri" panose="020F0502020204030204" pitchFamily="34" charset="0"/>
                        </a:rPr>
                        <a:t>63.3 (57.3-69.3)</a:t>
                      </a:r>
                    </a:p>
                  </a:txBody>
                  <a:tcPr marL="19440" marR="19440" marT="36000" marB="360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b="0" kern="1200" noProof="0" dirty="0">
                          <a:solidFill>
                            <a:schemeClr val="dk1"/>
                          </a:solidFill>
                          <a:latin typeface="+mn-lt"/>
                          <a:ea typeface="+mn-ea"/>
                          <a:cs typeface="Calibri" panose="020F0502020204030204" pitchFamily="34" charset="0"/>
                        </a:rPr>
                        <a:t>64.4 (58.3-70.5)</a:t>
                      </a:r>
                    </a:p>
                  </a:txBody>
                  <a:tcPr marL="19440" marR="19440" marT="36000" marB="36000" anchor="ctr"/>
                </a:tc>
                <a:extLst>
                  <a:ext uri="{0D108BD9-81ED-4DB2-BD59-A6C34878D82A}">
                    <a16:rowId xmlns:a16="http://schemas.microsoft.com/office/drawing/2014/main" val="972463072"/>
                  </a:ext>
                </a:extLst>
              </a:tr>
              <a:tr h="121198">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900" b="1" noProof="0" dirty="0">
                          <a:latin typeface="+mn-lt"/>
                          <a:cs typeface="Calibri" panose="020F0502020204030204" pitchFamily="34" charset="0"/>
                        </a:rPr>
                        <a:t>Stratified</a:t>
                      </a:r>
                      <a:r>
                        <a:rPr lang="en-GB" sz="900" b="1" baseline="30000" noProof="0" dirty="0">
                          <a:latin typeface="+mn-lt"/>
                          <a:cs typeface="Calibri" panose="020F0502020204030204" pitchFamily="34" charset="0"/>
                        </a:rPr>
                        <a:t>a</a:t>
                      </a:r>
                      <a:r>
                        <a:rPr lang="en-GB" sz="900" b="1" noProof="0" dirty="0">
                          <a:latin typeface="+mn-lt"/>
                          <a:cs typeface="Calibri" panose="020F0502020204030204" pitchFamily="34" charset="0"/>
                        </a:rPr>
                        <a:t> HR (95% CI)</a:t>
                      </a:r>
                      <a:endParaRPr lang="en-GB" sz="900" b="1" baseline="30000" noProof="0" dirty="0">
                        <a:latin typeface="+mn-lt"/>
                        <a:cs typeface="Calibri" panose="020F0502020204030204" pitchFamily="34" charset="0"/>
                      </a:endParaRPr>
                    </a:p>
                  </a:txBody>
                  <a:tcPr marT="36000" marB="36000" anchor="ctr"/>
                </a:tc>
                <a:tc gridSpan="2">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b="1" kern="1200" noProof="0" dirty="0">
                          <a:solidFill>
                            <a:schemeClr val="dk1"/>
                          </a:solidFill>
                          <a:latin typeface="+mn-lt"/>
                          <a:ea typeface="+mn-ea"/>
                          <a:cs typeface="Calibri" panose="020F0502020204030204" pitchFamily="34" charset="0"/>
                        </a:rPr>
                        <a:t>0.77 (0.61-0.98);</a:t>
                      </a:r>
                      <a:r>
                        <a:rPr lang="en-GB" sz="900" b="1" kern="1200" baseline="0" noProof="0" dirty="0">
                          <a:solidFill>
                            <a:schemeClr val="dk1"/>
                          </a:solidFill>
                          <a:latin typeface="+mn-lt"/>
                          <a:ea typeface="+mn-ea"/>
                          <a:cs typeface="Calibri" panose="020F0502020204030204" pitchFamily="34" charset="0"/>
                        </a:rPr>
                        <a:t> </a:t>
                      </a:r>
                      <a:r>
                        <a:rPr lang="en-GB" sz="900" b="1" kern="1200" noProof="0" dirty="0">
                          <a:solidFill>
                            <a:schemeClr val="dk1"/>
                          </a:solidFill>
                          <a:latin typeface="+mn-lt"/>
                          <a:ea typeface="+mn-ea"/>
                          <a:cs typeface="Calibri" panose="020F0502020204030204" pitchFamily="34" charset="0"/>
                        </a:rPr>
                        <a:t>p=0.0335</a:t>
                      </a:r>
                      <a:r>
                        <a:rPr lang="en-GB" sz="900" b="1" kern="1200" baseline="30000" noProof="0" dirty="0">
                          <a:solidFill>
                            <a:schemeClr val="dk1"/>
                          </a:solidFill>
                          <a:latin typeface="+mn-lt"/>
                          <a:ea typeface="+mn-ea"/>
                          <a:cs typeface="Calibri" panose="020F0502020204030204" pitchFamily="34" charset="0"/>
                        </a:rPr>
                        <a:t>b</a:t>
                      </a:r>
                    </a:p>
                  </a:txBody>
                  <a:tcPr marL="19440" marR="19440" marT="36000" marB="36000" anchor="ct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GB" sz="900" b="0" kern="1200" dirty="0">
                        <a:solidFill>
                          <a:schemeClr val="dk1"/>
                        </a:solidFill>
                        <a:latin typeface="+mn-lt"/>
                        <a:ea typeface="+mn-ea"/>
                        <a:cs typeface="Calibri" panose="020F0502020204030204" pitchFamily="34" charset="0"/>
                      </a:endParaRPr>
                    </a:p>
                  </a:txBody>
                  <a:tcPr marL="19440" marR="19440" marT="36000" marB="36000" anchor="ctr"/>
                </a:tc>
                <a:extLst>
                  <a:ext uri="{0D108BD9-81ED-4DB2-BD59-A6C34878D82A}">
                    <a16:rowId xmlns:a16="http://schemas.microsoft.com/office/drawing/2014/main" val="3956216710"/>
                  </a:ext>
                </a:extLst>
              </a:tr>
            </a:tbl>
          </a:graphicData>
        </a:graphic>
      </p:graphicFrame>
      <p:cxnSp>
        <p:nvCxnSpPr>
          <p:cNvPr id="24" name="Straight Connector 23">
            <a:extLst>
              <a:ext uri="{FF2B5EF4-FFF2-40B4-BE49-F238E27FC236}">
                <a16:creationId xmlns:a16="http://schemas.microsoft.com/office/drawing/2014/main" id="{9380F473-2C40-6843-84DB-E9414690A1C3}"/>
              </a:ext>
            </a:extLst>
          </p:cNvPr>
          <p:cNvCxnSpPr>
            <a:cxnSpLocks/>
          </p:cNvCxnSpPr>
          <p:nvPr/>
        </p:nvCxnSpPr>
        <p:spPr>
          <a:xfrm>
            <a:off x="1472108"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4F38EAB-1693-164F-88FA-1498BB23E914}"/>
              </a:ext>
            </a:extLst>
          </p:cNvPr>
          <p:cNvCxnSpPr>
            <a:cxnSpLocks/>
          </p:cNvCxnSpPr>
          <p:nvPr/>
        </p:nvCxnSpPr>
        <p:spPr>
          <a:xfrm>
            <a:off x="1767383"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3770EC4-C03B-724F-B9E3-D58A805E102D}"/>
              </a:ext>
            </a:extLst>
          </p:cNvPr>
          <p:cNvCxnSpPr>
            <a:cxnSpLocks/>
          </p:cNvCxnSpPr>
          <p:nvPr/>
        </p:nvCxnSpPr>
        <p:spPr>
          <a:xfrm>
            <a:off x="2059483"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DE0A45-F1FB-DB44-BC41-88B8EA64B8BD}"/>
              </a:ext>
            </a:extLst>
          </p:cNvPr>
          <p:cNvCxnSpPr>
            <a:cxnSpLocks/>
          </p:cNvCxnSpPr>
          <p:nvPr/>
        </p:nvCxnSpPr>
        <p:spPr>
          <a:xfrm>
            <a:off x="2351583"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C5762D6-6953-4E4C-9E0C-49ADDFAFF4BB}"/>
              </a:ext>
            </a:extLst>
          </p:cNvPr>
          <p:cNvCxnSpPr>
            <a:cxnSpLocks/>
          </p:cNvCxnSpPr>
          <p:nvPr/>
        </p:nvCxnSpPr>
        <p:spPr>
          <a:xfrm>
            <a:off x="2643683"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0FB70A0-25BE-8644-82D1-26178859244A}"/>
              </a:ext>
            </a:extLst>
          </p:cNvPr>
          <p:cNvCxnSpPr>
            <a:cxnSpLocks/>
          </p:cNvCxnSpPr>
          <p:nvPr/>
        </p:nvCxnSpPr>
        <p:spPr>
          <a:xfrm>
            <a:off x="2938958"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2D267D7-2F1C-E148-B097-E0EE9161DF7D}"/>
              </a:ext>
            </a:extLst>
          </p:cNvPr>
          <p:cNvCxnSpPr>
            <a:cxnSpLocks/>
          </p:cNvCxnSpPr>
          <p:nvPr/>
        </p:nvCxnSpPr>
        <p:spPr>
          <a:xfrm>
            <a:off x="3227883"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2CB0CC5-FF75-6348-A3A4-B3B5198B7B3E}"/>
              </a:ext>
            </a:extLst>
          </p:cNvPr>
          <p:cNvCxnSpPr>
            <a:cxnSpLocks/>
          </p:cNvCxnSpPr>
          <p:nvPr/>
        </p:nvCxnSpPr>
        <p:spPr>
          <a:xfrm>
            <a:off x="3523158"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1252DAD-34DA-E14B-B0D0-9B063AEE95FA}"/>
              </a:ext>
            </a:extLst>
          </p:cNvPr>
          <p:cNvCxnSpPr>
            <a:cxnSpLocks/>
          </p:cNvCxnSpPr>
          <p:nvPr/>
        </p:nvCxnSpPr>
        <p:spPr>
          <a:xfrm>
            <a:off x="3815258" y="519617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14C5F4AE-4EE9-4C46-B82B-F07C4F694E37}"/>
              </a:ext>
            </a:extLst>
          </p:cNvPr>
          <p:cNvSpPr txBox="1"/>
          <p:nvPr/>
        </p:nvSpPr>
        <p:spPr>
          <a:xfrm>
            <a:off x="1282721" y="5072348"/>
            <a:ext cx="65723"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0</a:t>
            </a:r>
          </a:p>
        </p:txBody>
      </p:sp>
      <p:cxnSp>
        <p:nvCxnSpPr>
          <p:cNvPr id="80" name="Straight Connector 79">
            <a:extLst>
              <a:ext uri="{FF2B5EF4-FFF2-40B4-BE49-F238E27FC236}">
                <a16:creationId xmlns:a16="http://schemas.microsoft.com/office/drawing/2014/main" id="{5C3918D3-19CB-274A-B89A-84A89C4BE95B}"/>
              </a:ext>
            </a:extLst>
          </p:cNvPr>
          <p:cNvCxnSpPr>
            <a:cxnSpLocks/>
          </p:cNvCxnSpPr>
          <p:nvPr/>
        </p:nvCxnSpPr>
        <p:spPr>
          <a:xfrm rot="5400000">
            <a:off x="1414960" y="513126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B460D72E-35C1-C848-BBE6-FAD2F80DF51A}"/>
              </a:ext>
            </a:extLst>
          </p:cNvPr>
          <p:cNvSpPr txBox="1"/>
          <p:nvPr/>
        </p:nvSpPr>
        <p:spPr>
          <a:xfrm>
            <a:off x="1216997" y="4732623"/>
            <a:ext cx="131447"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20</a:t>
            </a:r>
          </a:p>
        </p:txBody>
      </p:sp>
      <p:cxnSp>
        <p:nvCxnSpPr>
          <p:cNvPr id="82" name="Straight Connector 81">
            <a:extLst>
              <a:ext uri="{FF2B5EF4-FFF2-40B4-BE49-F238E27FC236}">
                <a16:creationId xmlns:a16="http://schemas.microsoft.com/office/drawing/2014/main" id="{F82BE7F4-491B-0249-B3DD-22E886B336E4}"/>
              </a:ext>
            </a:extLst>
          </p:cNvPr>
          <p:cNvCxnSpPr>
            <a:cxnSpLocks/>
          </p:cNvCxnSpPr>
          <p:nvPr/>
        </p:nvCxnSpPr>
        <p:spPr>
          <a:xfrm rot="5400000">
            <a:off x="1414960" y="4791543"/>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D10A01BA-BF48-6C4B-81DD-69CE8ECF4252}"/>
              </a:ext>
            </a:extLst>
          </p:cNvPr>
          <p:cNvSpPr txBox="1"/>
          <p:nvPr/>
        </p:nvSpPr>
        <p:spPr>
          <a:xfrm>
            <a:off x="1216997" y="4386548"/>
            <a:ext cx="131447"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40</a:t>
            </a:r>
          </a:p>
        </p:txBody>
      </p:sp>
      <p:cxnSp>
        <p:nvCxnSpPr>
          <p:cNvPr id="84" name="Straight Connector 83">
            <a:extLst>
              <a:ext uri="{FF2B5EF4-FFF2-40B4-BE49-F238E27FC236}">
                <a16:creationId xmlns:a16="http://schemas.microsoft.com/office/drawing/2014/main" id="{5737C71A-5E27-FF40-AD20-EF2C17421C90}"/>
              </a:ext>
            </a:extLst>
          </p:cNvPr>
          <p:cNvCxnSpPr>
            <a:cxnSpLocks/>
          </p:cNvCxnSpPr>
          <p:nvPr/>
        </p:nvCxnSpPr>
        <p:spPr>
          <a:xfrm rot="5400000">
            <a:off x="1414960" y="444546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093C8FDF-BDF5-3948-A472-DD89C34ADE20}"/>
              </a:ext>
            </a:extLst>
          </p:cNvPr>
          <p:cNvSpPr txBox="1"/>
          <p:nvPr/>
        </p:nvSpPr>
        <p:spPr>
          <a:xfrm>
            <a:off x="1216997" y="4037298"/>
            <a:ext cx="131447"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60</a:t>
            </a:r>
          </a:p>
        </p:txBody>
      </p:sp>
      <p:cxnSp>
        <p:nvCxnSpPr>
          <p:cNvPr id="86" name="Straight Connector 85">
            <a:extLst>
              <a:ext uri="{FF2B5EF4-FFF2-40B4-BE49-F238E27FC236}">
                <a16:creationId xmlns:a16="http://schemas.microsoft.com/office/drawing/2014/main" id="{4F33480E-F880-B740-BB6B-059BD569171C}"/>
              </a:ext>
            </a:extLst>
          </p:cNvPr>
          <p:cNvCxnSpPr>
            <a:cxnSpLocks/>
          </p:cNvCxnSpPr>
          <p:nvPr/>
        </p:nvCxnSpPr>
        <p:spPr>
          <a:xfrm rot="5400000">
            <a:off x="1414960" y="4096218"/>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597A5D87-5EA2-A340-82F9-5CDBB4514B3F}"/>
              </a:ext>
            </a:extLst>
          </p:cNvPr>
          <p:cNvCxnSpPr>
            <a:cxnSpLocks/>
          </p:cNvCxnSpPr>
          <p:nvPr/>
        </p:nvCxnSpPr>
        <p:spPr>
          <a:xfrm flipH="1">
            <a:off x="1440678" y="4282592"/>
            <a:ext cx="1850984"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37B41D13-B99D-1640-89EE-686E17FCAA48}"/>
              </a:ext>
            </a:extLst>
          </p:cNvPr>
          <p:cNvCxnSpPr>
            <a:cxnSpLocks/>
          </p:cNvCxnSpPr>
          <p:nvPr/>
        </p:nvCxnSpPr>
        <p:spPr>
          <a:xfrm>
            <a:off x="3074830" y="4279120"/>
            <a:ext cx="0" cy="910449"/>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97E85C7F-B3CB-A949-B754-0906F262B2CD}"/>
              </a:ext>
            </a:extLst>
          </p:cNvPr>
          <p:cNvCxnSpPr>
            <a:cxnSpLocks/>
          </p:cNvCxnSpPr>
          <p:nvPr/>
        </p:nvCxnSpPr>
        <p:spPr>
          <a:xfrm>
            <a:off x="3288190" y="4279120"/>
            <a:ext cx="0" cy="910449"/>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229AB296-F85E-874B-8CD4-73A05EF77797}"/>
              </a:ext>
            </a:extLst>
          </p:cNvPr>
          <p:cNvSpPr txBox="1"/>
          <p:nvPr/>
        </p:nvSpPr>
        <p:spPr>
          <a:xfrm>
            <a:off x="1847528" y="4872605"/>
            <a:ext cx="1232710" cy="276999"/>
          </a:xfrm>
          <a:prstGeom prst="rect">
            <a:avLst/>
          </a:prstGeom>
          <a:noFill/>
        </p:spPr>
        <p:txBody>
          <a:bodyPr wrap="none" lIns="0" tIns="0" rIns="0" bIns="0" rtlCol="0">
            <a:spAutoFit/>
          </a:bodyPr>
          <a:lstStyle/>
          <a:p>
            <a:pPr algn="ctr"/>
            <a:r>
              <a:rPr lang="en-GB" sz="900" dirty="0">
                <a:solidFill>
                  <a:schemeClr val="tx2"/>
                </a:solidFill>
                <a:latin typeface="Calibri" panose="020F0502020204030204" pitchFamily="34" charset="0"/>
                <a:ea typeface="Aileron" charset="0"/>
                <a:cs typeface="Calibri" panose="020F0502020204030204" pitchFamily="34" charset="0"/>
              </a:rPr>
              <a:t>Median rPFS: 16.5 months</a:t>
            </a:r>
            <a:br>
              <a:rPr lang="en-GB" sz="900" dirty="0">
                <a:solidFill>
                  <a:schemeClr val="tx2"/>
                </a:solidFill>
                <a:latin typeface="Calibri" panose="020F0502020204030204" pitchFamily="34" charset="0"/>
                <a:ea typeface="Aileron" charset="0"/>
                <a:cs typeface="Calibri" panose="020F0502020204030204" pitchFamily="34" charset="0"/>
              </a:rPr>
            </a:br>
            <a:r>
              <a:rPr lang="en-GB" sz="900" dirty="0">
                <a:solidFill>
                  <a:schemeClr val="tx2"/>
                </a:solidFill>
                <a:latin typeface="Calibri" panose="020F0502020204030204" pitchFamily="34" charset="0"/>
                <a:ea typeface="Aileron" charset="0"/>
                <a:cs typeface="Calibri" panose="020F0502020204030204" pitchFamily="34" charset="0"/>
              </a:rPr>
              <a:t>(95% CI 13.9-17.0)</a:t>
            </a:r>
          </a:p>
        </p:txBody>
      </p:sp>
      <p:sp>
        <p:nvSpPr>
          <p:cNvPr id="93" name="TextBox 92">
            <a:extLst>
              <a:ext uri="{FF2B5EF4-FFF2-40B4-BE49-F238E27FC236}">
                <a16:creationId xmlns:a16="http://schemas.microsoft.com/office/drawing/2014/main" id="{9D57051A-543F-A549-B8B3-005702B91AD9}"/>
              </a:ext>
            </a:extLst>
          </p:cNvPr>
          <p:cNvSpPr txBox="1"/>
          <p:nvPr/>
        </p:nvSpPr>
        <p:spPr>
          <a:xfrm>
            <a:off x="2423592" y="4315214"/>
            <a:ext cx="646011"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Min. follow-up:</a:t>
            </a:r>
            <a:br>
              <a:rPr lang="en-GB" sz="800" dirty="0">
                <a:latin typeface="Calibri" panose="020F0502020204030204" pitchFamily="34" charset="0"/>
                <a:ea typeface="Aileron" charset="0"/>
                <a:cs typeface="Calibri" panose="020F0502020204030204" pitchFamily="34" charset="0"/>
              </a:rPr>
            </a:br>
            <a:r>
              <a:rPr lang="en-GB" sz="800" dirty="0">
                <a:latin typeface="Calibri" panose="020F0502020204030204" pitchFamily="34" charset="0"/>
                <a:ea typeface="Aileron" charset="0"/>
                <a:cs typeface="Calibri" panose="020F0502020204030204" pitchFamily="34" charset="0"/>
              </a:rPr>
              <a:t>14 months</a:t>
            </a:r>
          </a:p>
        </p:txBody>
      </p:sp>
      <p:sp>
        <p:nvSpPr>
          <p:cNvPr id="110" name="Rectangle 109">
            <a:extLst>
              <a:ext uri="{FF2B5EF4-FFF2-40B4-BE49-F238E27FC236}">
                <a16:creationId xmlns:a16="http://schemas.microsoft.com/office/drawing/2014/main" id="{039A80DC-974C-A44A-8E65-FD371C807EBA}"/>
              </a:ext>
            </a:extLst>
          </p:cNvPr>
          <p:cNvSpPr/>
          <p:nvPr/>
        </p:nvSpPr>
        <p:spPr>
          <a:xfrm>
            <a:off x="9991194" y="5072187"/>
            <a:ext cx="1424045"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11" name="Straight Connector 110">
            <a:extLst>
              <a:ext uri="{FF2B5EF4-FFF2-40B4-BE49-F238E27FC236}">
                <a16:creationId xmlns:a16="http://schemas.microsoft.com/office/drawing/2014/main" id="{BE7B7B9D-7883-0844-AE4C-4121E63063BF}"/>
              </a:ext>
            </a:extLst>
          </p:cNvPr>
          <p:cNvCxnSpPr>
            <a:cxnSpLocks/>
          </p:cNvCxnSpPr>
          <p:nvPr/>
        </p:nvCxnSpPr>
        <p:spPr>
          <a:xfrm>
            <a:off x="6913387" y="3363416"/>
            <a:ext cx="0" cy="180746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4A37030E-9DAB-DA4E-BAC9-F73489F395BE}"/>
              </a:ext>
            </a:extLst>
          </p:cNvPr>
          <p:cNvCxnSpPr>
            <a:cxnSpLocks/>
          </p:cNvCxnSpPr>
          <p:nvPr/>
        </p:nvCxnSpPr>
        <p:spPr>
          <a:xfrm flipH="1">
            <a:off x="6910395" y="5171063"/>
            <a:ext cx="309798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09B78636-8639-4545-89A2-D6EC6A74401E}"/>
              </a:ext>
            </a:extLst>
          </p:cNvPr>
          <p:cNvSpPr txBox="1"/>
          <p:nvPr/>
        </p:nvSpPr>
        <p:spPr>
          <a:xfrm>
            <a:off x="6910153" y="5212155"/>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0</a:t>
            </a:r>
          </a:p>
        </p:txBody>
      </p:sp>
      <p:sp>
        <p:nvSpPr>
          <p:cNvPr id="114" name="TextBox 113">
            <a:extLst>
              <a:ext uri="{FF2B5EF4-FFF2-40B4-BE49-F238E27FC236}">
                <a16:creationId xmlns:a16="http://schemas.microsoft.com/office/drawing/2014/main" id="{05A94765-F7AB-154D-88E9-0E014804DE66}"/>
              </a:ext>
            </a:extLst>
          </p:cNvPr>
          <p:cNvSpPr txBox="1"/>
          <p:nvPr/>
        </p:nvSpPr>
        <p:spPr>
          <a:xfrm>
            <a:off x="7205428" y="5212155"/>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a:t>
            </a:r>
          </a:p>
        </p:txBody>
      </p:sp>
      <p:sp>
        <p:nvSpPr>
          <p:cNvPr id="115" name="TextBox 114">
            <a:extLst>
              <a:ext uri="{FF2B5EF4-FFF2-40B4-BE49-F238E27FC236}">
                <a16:creationId xmlns:a16="http://schemas.microsoft.com/office/drawing/2014/main" id="{886AA385-4EFA-6249-AC5D-D26530EF8547}"/>
              </a:ext>
            </a:extLst>
          </p:cNvPr>
          <p:cNvSpPr txBox="1"/>
          <p:nvPr/>
        </p:nvSpPr>
        <p:spPr>
          <a:xfrm>
            <a:off x="7503878" y="5212155"/>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6</a:t>
            </a:r>
          </a:p>
        </p:txBody>
      </p:sp>
      <p:sp>
        <p:nvSpPr>
          <p:cNvPr id="116" name="TextBox 115">
            <a:extLst>
              <a:ext uri="{FF2B5EF4-FFF2-40B4-BE49-F238E27FC236}">
                <a16:creationId xmlns:a16="http://schemas.microsoft.com/office/drawing/2014/main" id="{A0A28006-3A92-4A4B-8A3E-0924A6A818B2}"/>
              </a:ext>
            </a:extLst>
          </p:cNvPr>
          <p:cNvSpPr txBox="1"/>
          <p:nvPr/>
        </p:nvSpPr>
        <p:spPr>
          <a:xfrm>
            <a:off x="7795978" y="5212155"/>
            <a:ext cx="65723"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9</a:t>
            </a:r>
          </a:p>
        </p:txBody>
      </p:sp>
      <p:sp>
        <p:nvSpPr>
          <p:cNvPr id="117" name="TextBox 116">
            <a:extLst>
              <a:ext uri="{FF2B5EF4-FFF2-40B4-BE49-F238E27FC236}">
                <a16:creationId xmlns:a16="http://schemas.microsoft.com/office/drawing/2014/main" id="{AE2D0760-4F94-7740-99F3-9CD4CEDCA7CD}"/>
              </a:ext>
            </a:extLst>
          </p:cNvPr>
          <p:cNvSpPr txBox="1"/>
          <p:nvPr/>
        </p:nvSpPr>
        <p:spPr>
          <a:xfrm>
            <a:off x="8064742" y="5212155"/>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12</a:t>
            </a:r>
          </a:p>
        </p:txBody>
      </p:sp>
      <p:sp>
        <p:nvSpPr>
          <p:cNvPr id="118" name="TextBox 117">
            <a:extLst>
              <a:ext uri="{FF2B5EF4-FFF2-40B4-BE49-F238E27FC236}">
                <a16:creationId xmlns:a16="http://schemas.microsoft.com/office/drawing/2014/main" id="{5E59878E-083E-A440-8F9F-5D920E6DB79D}"/>
              </a:ext>
            </a:extLst>
          </p:cNvPr>
          <p:cNvSpPr txBox="1"/>
          <p:nvPr/>
        </p:nvSpPr>
        <p:spPr>
          <a:xfrm>
            <a:off x="8363192" y="5212155"/>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15</a:t>
            </a:r>
          </a:p>
        </p:txBody>
      </p:sp>
      <p:sp>
        <p:nvSpPr>
          <p:cNvPr id="119" name="TextBox 118">
            <a:extLst>
              <a:ext uri="{FF2B5EF4-FFF2-40B4-BE49-F238E27FC236}">
                <a16:creationId xmlns:a16="http://schemas.microsoft.com/office/drawing/2014/main" id="{94BBF872-8A21-1A42-BC86-FE750AD7B972}"/>
              </a:ext>
            </a:extLst>
          </p:cNvPr>
          <p:cNvSpPr txBox="1"/>
          <p:nvPr/>
        </p:nvSpPr>
        <p:spPr>
          <a:xfrm>
            <a:off x="8658467" y="5212155"/>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18</a:t>
            </a:r>
          </a:p>
        </p:txBody>
      </p:sp>
      <p:sp>
        <p:nvSpPr>
          <p:cNvPr id="120" name="TextBox 119">
            <a:extLst>
              <a:ext uri="{FF2B5EF4-FFF2-40B4-BE49-F238E27FC236}">
                <a16:creationId xmlns:a16="http://schemas.microsoft.com/office/drawing/2014/main" id="{4A0FBD3F-D083-C348-B1C5-A52CFF1E93B4}"/>
              </a:ext>
            </a:extLst>
          </p:cNvPr>
          <p:cNvSpPr txBox="1"/>
          <p:nvPr/>
        </p:nvSpPr>
        <p:spPr>
          <a:xfrm>
            <a:off x="8953742" y="5212155"/>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21</a:t>
            </a:r>
          </a:p>
        </p:txBody>
      </p:sp>
      <p:sp>
        <p:nvSpPr>
          <p:cNvPr id="121" name="TextBox 120">
            <a:extLst>
              <a:ext uri="{FF2B5EF4-FFF2-40B4-BE49-F238E27FC236}">
                <a16:creationId xmlns:a16="http://schemas.microsoft.com/office/drawing/2014/main" id="{BA6E853D-CB41-F243-A91F-A4E42181861D}"/>
              </a:ext>
            </a:extLst>
          </p:cNvPr>
          <p:cNvSpPr txBox="1"/>
          <p:nvPr/>
        </p:nvSpPr>
        <p:spPr>
          <a:xfrm>
            <a:off x="9255367" y="5212155"/>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24</a:t>
            </a:r>
          </a:p>
        </p:txBody>
      </p:sp>
      <p:sp>
        <p:nvSpPr>
          <p:cNvPr id="122" name="TextBox 121">
            <a:extLst>
              <a:ext uri="{FF2B5EF4-FFF2-40B4-BE49-F238E27FC236}">
                <a16:creationId xmlns:a16="http://schemas.microsoft.com/office/drawing/2014/main" id="{E4D1EE24-F7DC-1043-B903-B0CC76D56AC1}"/>
              </a:ext>
            </a:extLst>
          </p:cNvPr>
          <p:cNvSpPr txBox="1"/>
          <p:nvPr/>
        </p:nvSpPr>
        <p:spPr>
          <a:xfrm>
            <a:off x="9550642" y="5212155"/>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27</a:t>
            </a:r>
          </a:p>
        </p:txBody>
      </p:sp>
      <p:cxnSp>
        <p:nvCxnSpPr>
          <p:cNvPr id="123" name="Straight Connector 122">
            <a:extLst>
              <a:ext uri="{FF2B5EF4-FFF2-40B4-BE49-F238E27FC236}">
                <a16:creationId xmlns:a16="http://schemas.microsoft.com/office/drawing/2014/main" id="{F299A0C3-744C-874B-B782-9F909BE22B6D}"/>
              </a:ext>
            </a:extLst>
          </p:cNvPr>
          <p:cNvCxnSpPr>
            <a:cxnSpLocks/>
          </p:cNvCxnSpPr>
          <p:nvPr/>
        </p:nvCxnSpPr>
        <p:spPr>
          <a:xfrm>
            <a:off x="9616364"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5C66780F-248D-4949-B3BE-46F5B39F5A23}"/>
              </a:ext>
            </a:extLst>
          </p:cNvPr>
          <p:cNvSpPr txBox="1"/>
          <p:nvPr/>
        </p:nvSpPr>
        <p:spPr>
          <a:xfrm>
            <a:off x="9845917" y="5212155"/>
            <a:ext cx="131446" cy="153888"/>
          </a:xfrm>
          <a:prstGeom prst="rect">
            <a:avLst/>
          </a:prstGeom>
          <a:noFill/>
        </p:spPr>
        <p:txBody>
          <a:bodyPr wrap="none" lIns="0" tIns="0" rIns="0" bIns="0" rtlCol="0">
            <a:spAutoFit/>
          </a:bodyPr>
          <a:lstStyle/>
          <a:p>
            <a:pPr algn="ctr"/>
            <a:r>
              <a:rPr lang="en-GB" sz="1000" dirty="0">
                <a:latin typeface="Calibri" panose="020F0502020204030204" pitchFamily="34" charset="0"/>
                <a:ea typeface="Aileron" charset="0"/>
                <a:cs typeface="Calibri" panose="020F0502020204030204" pitchFamily="34" charset="0"/>
              </a:rPr>
              <a:t>30</a:t>
            </a:r>
          </a:p>
        </p:txBody>
      </p:sp>
      <p:cxnSp>
        <p:nvCxnSpPr>
          <p:cNvPr id="125" name="Straight Connector 124">
            <a:extLst>
              <a:ext uri="{FF2B5EF4-FFF2-40B4-BE49-F238E27FC236}">
                <a16:creationId xmlns:a16="http://schemas.microsoft.com/office/drawing/2014/main" id="{77BFEF9F-F20B-4047-ACE8-FD7E67DFEF7F}"/>
              </a:ext>
            </a:extLst>
          </p:cNvPr>
          <p:cNvCxnSpPr>
            <a:cxnSpLocks/>
          </p:cNvCxnSpPr>
          <p:nvPr/>
        </p:nvCxnSpPr>
        <p:spPr>
          <a:xfrm>
            <a:off x="9911639"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43B1DFCD-28E2-4148-81A5-60434A74656F}"/>
              </a:ext>
            </a:extLst>
          </p:cNvPr>
          <p:cNvSpPr txBox="1"/>
          <p:nvPr/>
        </p:nvSpPr>
        <p:spPr>
          <a:xfrm>
            <a:off x="6856815" y="5605855"/>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554</a:t>
            </a:r>
          </a:p>
          <a:p>
            <a:pPr algn="ctr">
              <a:lnSpc>
                <a:spcPct val="90000"/>
              </a:lnSpc>
            </a:pPr>
            <a:r>
              <a:rPr lang="en-GB" sz="900" dirty="0">
                <a:latin typeface="Calibri" panose="020F0502020204030204" pitchFamily="34" charset="0"/>
                <a:ea typeface="Aileron" charset="0"/>
                <a:cs typeface="Calibri" panose="020F0502020204030204" pitchFamily="34" charset="0"/>
              </a:rPr>
              <a:t>547</a:t>
            </a:r>
          </a:p>
        </p:txBody>
      </p:sp>
      <p:sp>
        <p:nvSpPr>
          <p:cNvPr id="129" name="TextBox 128">
            <a:extLst>
              <a:ext uri="{FF2B5EF4-FFF2-40B4-BE49-F238E27FC236}">
                <a16:creationId xmlns:a16="http://schemas.microsoft.com/office/drawing/2014/main" id="{1C9894B7-BE0A-EE4F-84EC-ED4781A96575}"/>
              </a:ext>
            </a:extLst>
          </p:cNvPr>
          <p:cNvSpPr txBox="1"/>
          <p:nvPr/>
        </p:nvSpPr>
        <p:spPr>
          <a:xfrm>
            <a:off x="7441417" y="5605855"/>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443</a:t>
            </a:r>
          </a:p>
          <a:p>
            <a:pPr algn="ctr">
              <a:lnSpc>
                <a:spcPct val="90000"/>
              </a:lnSpc>
            </a:pPr>
            <a:r>
              <a:rPr lang="en-GB" sz="900" dirty="0">
                <a:latin typeface="Calibri" panose="020F0502020204030204" pitchFamily="34" charset="0"/>
                <a:ea typeface="Aileron" charset="0"/>
                <a:cs typeface="Calibri" panose="020F0502020204030204" pitchFamily="34" charset="0"/>
              </a:rPr>
              <a:t>436</a:t>
            </a:r>
          </a:p>
        </p:txBody>
      </p:sp>
      <p:sp>
        <p:nvSpPr>
          <p:cNvPr id="130" name="TextBox 129">
            <a:extLst>
              <a:ext uri="{FF2B5EF4-FFF2-40B4-BE49-F238E27FC236}">
                <a16:creationId xmlns:a16="http://schemas.microsoft.com/office/drawing/2014/main" id="{3E7E8F23-0C8A-8E42-9237-240100DB327D}"/>
              </a:ext>
            </a:extLst>
          </p:cNvPr>
          <p:cNvSpPr txBox="1"/>
          <p:nvPr/>
        </p:nvSpPr>
        <p:spPr>
          <a:xfrm>
            <a:off x="7744127" y="5605855"/>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377</a:t>
            </a:r>
          </a:p>
          <a:p>
            <a:pPr algn="ctr">
              <a:lnSpc>
                <a:spcPct val="90000"/>
              </a:lnSpc>
            </a:pPr>
            <a:r>
              <a:rPr lang="en-GB" sz="900" dirty="0">
                <a:latin typeface="Calibri" panose="020F0502020204030204" pitchFamily="34" charset="0"/>
                <a:ea typeface="Aileron" charset="0"/>
                <a:cs typeface="Calibri" panose="020F0502020204030204" pitchFamily="34" charset="0"/>
              </a:rPr>
              <a:t>368</a:t>
            </a:r>
          </a:p>
        </p:txBody>
      </p:sp>
      <p:sp>
        <p:nvSpPr>
          <p:cNvPr id="131" name="TextBox 130">
            <a:extLst>
              <a:ext uri="{FF2B5EF4-FFF2-40B4-BE49-F238E27FC236}">
                <a16:creationId xmlns:a16="http://schemas.microsoft.com/office/drawing/2014/main" id="{1F2473D8-F440-A946-ACE5-9BEEF2B3A3F3}"/>
              </a:ext>
            </a:extLst>
          </p:cNvPr>
          <p:cNvSpPr txBox="1"/>
          <p:nvPr/>
        </p:nvSpPr>
        <p:spPr>
          <a:xfrm>
            <a:off x="8035824" y="5605855"/>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322</a:t>
            </a:r>
          </a:p>
          <a:p>
            <a:pPr algn="ctr">
              <a:lnSpc>
                <a:spcPct val="90000"/>
              </a:lnSpc>
            </a:pPr>
            <a:r>
              <a:rPr lang="en-GB" sz="900" dirty="0">
                <a:latin typeface="Calibri" panose="020F0502020204030204" pitchFamily="34" charset="0"/>
                <a:ea typeface="Aileron" charset="0"/>
                <a:cs typeface="Calibri" panose="020F0502020204030204" pitchFamily="34" charset="0"/>
              </a:rPr>
              <a:t>310</a:t>
            </a:r>
          </a:p>
        </p:txBody>
      </p:sp>
      <p:sp>
        <p:nvSpPr>
          <p:cNvPr id="132" name="TextBox 131">
            <a:extLst>
              <a:ext uri="{FF2B5EF4-FFF2-40B4-BE49-F238E27FC236}">
                <a16:creationId xmlns:a16="http://schemas.microsoft.com/office/drawing/2014/main" id="{EAE69391-A924-1C4D-85A0-9FDE45519354}"/>
              </a:ext>
            </a:extLst>
          </p:cNvPr>
          <p:cNvSpPr txBox="1"/>
          <p:nvPr/>
        </p:nvSpPr>
        <p:spPr>
          <a:xfrm>
            <a:off x="8331903" y="5605855"/>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237</a:t>
            </a:r>
          </a:p>
          <a:p>
            <a:pPr algn="ctr">
              <a:lnSpc>
                <a:spcPct val="90000"/>
              </a:lnSpc>
            </a:pPr>
            <a:r>
              <a:rPr lang="en-GB" sz="900" dirty="0">
                <a:latin typeface="Calibri" panose="020F0502020204030204" pitchFamily="34" charset="0"/>
                <a:ea typeface="Aileron" charset="0"/>
                <a:cs typeface="Calibri" panose="020F0502020204030204" pitchFamily="34" charset="0"/>
              </a:rPr>
              <a:t>239</a:t>
            </a:r>
          </a:p>
        </p:txBody>
      </p:sp>
      <p:sp>
        <p:nvSpPr>
          <p:cNvPr id="133" name="TextBox 132">
            <a:extLst>
              <a:ext uri="{FF2B5EF4-FFF2-40B4-BE49-F238E27FC236}">
                <a16:creationId xmlns:a16="http://schemas.microsoft.com/office/drawing/2014/main" id="{07D15408-8083-2D44-9F59-A98DABD0D9C7}"/>
              </a:ext>
            </a:extLst>
          </p:cNvPr>
          <p:cNvSpPr txBox="1"/>
          <p:nvPr/>
        </p:nvSpPr>
        <p:spPr>
          <a:xfrm>
            <a:off x="8916505" y="5605855"/>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98</a:t>
            </a:r>
          </a:p>
          <a:p>
            <a:pPr algn="ctr">
              <a:lnSpc>
                <a:spcPct val="90000"/>
              </a:lnSpc>
            </a:pPr>
            <a:r>
              <a:rPr lang="en-GB" sz="900" dirty="0">
                <a:latin typeface="Calibri" panose="020F0502020204030204" pitchFamily="34" charset="0"/>
                <a:ea typeface="Aileron" charset="0"/>
                <a:cs typeface="Calibri" panose="020F0502020204030204" pitchFamily="34" charset="0"/>
              </a:rPr>
              <a:t>103</a:t>
            </a:r>
          </a:p>
        </p:txBody>
      </p:sp>
      <p:sp>
        <p:nvSpPr>
          <p:cNvPr id="134" name="TextBox 133">
            <a:extLst>
              <a:ext uri="{FF2B5EF4-FFF2-40B4-BE49-F238E27FC236}">
                <a16:creationId xmlns:a16="http://schemas.microsoft.com/office/drawing/2014/main" id="{E5543277-A2C7-ED41-B047-AF8B8D4DB18F}"/>
              </a:ext>
            </a:extLst>
          </p:cNvPr>
          <p:cNvSpPr txBox="1"/>
          <p:nvPr/>
        </p:nvSpPr>
        <p:spPr>
          <a:xfrm>
            <a:off x="9245458" y="5605855"/>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60</a:t>
            </a:r>
          </a:p>
          <a:p>
            <a:pPr algn="ctr">
              <a:lnSpc>
                <a:spcPct val="90000"/>
              </a:lnSpc>
            </a:pPr>
            <a:r>
              <a:rPr lang="en-GB" sz="900" dirty="0">
                <a:latin typeface="Calibri" panose="020F0502020204030204" pitchFamily="34" charset="0"/>
                <a:ea typeface="Aileron" charset="0"/>
                <a:cs typeface="Calibri" panose="020F0502020204030204" pitchFamily="34" charset="0"/>
              </a:rPr>
              <a:t>53</a:t>
            </a:r>
          </a:p>
        </p:txBody>
      </p:sp>
      <p:sp>
        <p:nvSpPr>
          <p:cNvPr id="135" name="TextBox 134">
            <a:extLst>
              <a:ext uri="{FF2B5EF4-FFF2-40B4-BE49-F238E27FC236}">
                <a16:creationId xmlns:a16="http://schemas.microsoft.com/office/drawing/2014/main" id="{33F1D425-3405-D844-A95B-D1C4D699B5BA}"/>
              </a:ext>
            </a:extLst>
          </p:cNvPr>
          <p:cNvSpPr txBox="1"/>
          <p:nvPr/>
        </p:nvSpPr>
        <p:spPr>
          <a:xfrm>
            <a:off x="9533981" y="5605855"/>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29</a:t>
            </a:r>
          </a:p>
          <a:p>
            <a:pPr algn="ctr">
              <a:lnSpc>
                <a:spcPct val="90000"/>
              </a:lnSpc>
            </a:pPr>
            <a:r>
              <a:rPr lang="en-GB" sz="900" dirty="0">
                <a:latin typeface="Calibri" panose="020F0502020204030204" pitchFamily="34" charset="0"/>
                <a:ea typeface="Aileron" charset="0"/>
                <a:cs typeface="Calibri" panose="020F0502020204030204" pitchFamily="34" charset="0"/>
              </a:rPr>
              <a:t>26</a:t>
            </a:r>
          </a:p>
        </p:txBody>
      </p:sp>
      <p:sp>
        <p:nvSpPr>
          <p:cNvPr id="136" name="TextBox 135">
            <a:extLst>
              <a:ext uri="{FF2B5EF4-FFF2-40B4-BE49-F238E27FC236}">
                <a16:creationId xmlns:a16="http://schemas.microsoft.com/office/drawing/2014/main" id="{515810F8-0B74-E543-B8FB-A0618315B2A9}"/>
              </a:ext>
            </a:extLst>
          </p:cNvPr>
          <p:cNvSpPr txBox="1"/>
          <p:nvPr/>
        </p:nvSpPr>
        <p:spPr>
          <a:xfrm>
            <a:off x="9856582" y="5605855"/>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5</a:t>
            </a:r>
          </a:p>
          <a:p>
            <a:pPr algn="ctr">
              <a:lnSpc>
                <a:spcPct val="90000"/>
              </a:lnSpc>
            </a:pPr>
            <a:r>
              <a:rPr lang="en-GB" sz="900" dirty="0">
                <a:latin typeface="Calibri" panose="020F0502020204030204" pitchFamily="34" charset="0"/>
                <a:ea typeface="Aileron" charset="0"/>
                <a:cs typeface="Calibri" panose="020F0502020204030204" pitchFamily="34" charset="0"/>
              </a:rPr>
              <a:t>2</a:t>
            </a:r>
          </a:p>
        </p:txBody>
      </p:sp>
      <p:sp>
        <p:nvSpPr>
          <p:cNvPr id="138" name="TextBox 137">
            <a:extLst>
              <a:ext uri="{FF2B5EF4-FFF2-40B4-BE49-F238E27FC236}">
                <a16:creationId xmlns:a16="http://schemas.microsoft.com/office/drawing/2014/main" id="{1EAAD772-CCDA-C14F-A374-3F16361E2E5E}"/>
              </a:ext>
            </a:extLst>
          </p:cNvPr>
          <p:cNvSpPr txBox="1"/>
          <p:nvPr/>
        </p:nvSpPr>
        <p:spPr>
          <a:xfrm>
            <a:off x="8279033" y="5377379"/>
            <a:ext cx="780663" cy="153888"/>
          </a:xfrm>
          <a:prstGeom prst="rect">
            <a:avLst/>
          </a:prstGeom>
          <a:noFill/>
        </p:spPr>
        <p:txBody>
          <a:bodyPr wrap="none" lIns="0" tIns="0" rIns="0" bIns="0" rtlCol="0">
            <a:spAutoFit/>
          </a:bodyPr>
          <a:lstStyle/>
          <a:p>
            <a:pPr algn="ctr"/>
            <a:r>
              <a:rPr lang="en-GB" sz="1000" b="1" dirty="0">
                <a:latin typeface="Calibri" panose="020F0502020204030204" pitchFamily="34" charset="0"/>
                <a:ea typeface="Aileron" charset="0"/>
                <a:cs typeface="Calibri" panose="020F0502020204030204" pitchFamily="34" charset="0"/>
              </a:rPr>
              <a:t>Time (months)</a:t>
            </a:r>
          </a:p>
        </p:txBody>
      </p:sp>
      <p:sp>
        <p:nvSpPr>
          <p:cNvPr id="139" name="TextBox 138">
            <a:extLst>
              <a:ext uri="{FF2B5EF4-FFF2-40B4-BE49-F238E27FC236}">
                <a16:creationId xmlns:a16="http://schemas.microsoft.com/office/drawing/2014/main" id="{71974611-3EBB-8D46-BCD6-7397224F89B6}"/>
              </a:ext>
            </a:extLst>
          </p:cNvPr>
          <p:cNvSpPr txBox="1"/>
          <p:nvPr/>
        </p:nvSpPr>
        <p:spPr>
          <a:xfrm>
            <a:off x="6694253" y="3669105"/>
            <a:ext cx="131447"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80</a:t>
            </a:r>
          </a:p>
        </p:txBody>
      </p:sp>
      <p:cxnSp>
        <p:nvCxnSpPr>
          <p:cNvPr id="140" name="Straight Connector 139">
            <a:extLst>
              <a:ext uri="{FF2B5EF4-FFF2-40B4-BE49-F238E27FC236}">
                <a16:creationId xmlns:a16="http://schemas.microsoft.com/office/drawing/2014/main" id="{7CA5F428-4E91-9C45-BC9A-9F59EE35E931}"/>
              </a:ext>
            </a:extLst>
          </p:cNvPr>
          <p:cNvCxnSpPr>
            <a:cxnSpLocks/>
          </p:cNvCxnSpPr>
          <p:nvPr/>
        </p:nvCxnSpPr>
        <p:spPr>
          <a:xfrm rot="5400000">
            <a:off x="6892216" y="372802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6410F2A2-A504-B44E-998F-08A51AC17E77}"/>
              </a:ext>
            </a:extLst>
          </p:cNvPr>
          <p:cNvSpPr txBox="1"/>
          <p:nvPr/>
        </p:nvSpPr>
        <p:spPr>
          <a:xfrm>
            <a:off x="6628530" y="3319855"/>
            <a:ext cx="197170"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100</a:t>
            </a:r>
          </a:p>
        </p:txBody>
      </p:sp>
      <p:cxnSp>
        <p:nvCxnSpPr>
          <p:cNvPr id="142" name="Straight Connector 141">
            <a:extLst>
              <a:ext uri="{FF2B5EF4-FFF2-40B4-BE49-F238E27FC236}">
                <a16:creationId xmlns:a16="http://schemas.microsoft.com/office/drawing/2014/main" id="{05CDFD48-0CC2-3140-BCBA-978F4BCEE424}"/>
              </a:ext>
            </a:extLst>
          </p:cNvPr>
          <p:cNvCxnSpPr>
            <a:cxnSpLocks/>
          </p:cNvCxnSpPr>
          <p:nvPr/>
        </p:nvCxnSpPr>
        <p:spPr>
          <a:xfrm rot="5400000">
            <a:off x="6892216" y="337877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E6B28B26-94D3-894A-8DE3-53155AB1B555}"/>
              </a:ext>
            </a:extLst>
          </p:cNvPr>
          <p:cNvSpPr txBox="1"/>
          <p:nvPr/>
        </p:nvSpPr>
        <p:spPr>
          <a:xfrm>
            <a:off x="8621350" y="5605855"/>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165</a:t>
            </a:r>
          </a:p>
          <a:p>
            <a:pPr algn="ctr">
              <a:lnSpc>
                <a:spcPct val="90000"/>
              </a:lnSpc>
            </a:pPr>
            <a:r>
              <a:rPr lang="en-GB" sz="900" dirty="0">
                <a:latin typeface="Calibri" panose="020F0502020204030204" pitchFamily="34" charset="0"/>
                <a:ea typeface="Aileron" charset="0"/>
                <a:cs typeface="Calibri" panose="020F0502020204030204" pitchFamily="34" charset="0"/>
              </a:rPr>
              <a:t>158</a:t>
            </a:r>
          </a:p>
        </p:txBody>
      </p:sp>
      <p:sp>
        <p:nvSpPr>
          <p:cNvPr id="144" name="TextBox 143">
            <a:extLst>
              <a:ext uri="{FF2B5EF4-FFF2-40B4-BE49-F238E27FC236}">
                <a16:creationId xmlns:a16="http://schemas.microsoft.com/office/drawing/2014/main" id="{870A1C61-C205-AF47-8B27-2E4F5A41F1D2}"/>
              </a:ext>
            </a:extLst>
          </p:cNvPr>
          <p:cNvSpPr txBox="1"/>
          <p:nvPr/>
        </p:nvSpPr>
        <p:spPr>
          <a:xfrm>
            <a:off x="7152050" y="5605855"/>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501</a:t>
            </a:r>
          </a:p>
          <a:p>
            <a:pPr algn="ctr">
              <a:lnSpc>
                <a:spcPct val="90000"/>
              </a:lnSpc>
            </a:pPr>
            <a:r>
              <a:rPr lang="en-GB" sz="900" dirty="0">
                <a:latin typeface="Calibri" panose="020F0502020204030204" pitchFamily="34" charset="0"/>
                <a:ea typeface="Aileron" charset="0"/>
                <a:cs typeface="Calibri" panose="020F0502020204030204" pitchFamily="34" charset="0"/>
              </a:rPr>
              <a:t>495</a:t>
            </a:r>
          </a:p>
        </p:txBody>
      </p:sp>
      <p:sp>
        <p:nvSpPr>
          <p:cNvPr id="146" name="Text Placeholder 2">
            <a:extLst>
              <a:ext uri="{FF2B5EF4-FFF2-40B4-BE49-F238E27FC236}">
                <a16:creationId xmlns:a16="http://schemas.microsoft.com/office/drawing/2014/main" id="{C27A0E62-EE8A-0447-A0B3-D42BDF42B3AE}"/>
              </a:ext>
            </a:extLst>
          </p:cNvPr>
          <p:cNvSpPr txBox="1">
            <a:spLocks/>
          </p:cNvSpPr>
          <p:nvPr/>
        </p:nvSpPr>
        <p:spPr>
          <a:xfrm>
            <a:off x="6446168" y="2561750"/>
            <a:ext cx="3520792" cy="395759"/>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dirty="0">
                <a:solidFill>
                  <a:schemeClr val="accent1"/>
                </a:solidFill>
              </a:rPr>
              <a:t>rPFS in the ITT population</a:t>
            </a:r>
          </a:p>
        </p:txBody>
      </p:sp>
      <p:sp>
        <p:nvSpPr>
          <p:cNvPr id="147" name="TextBox 146">
            <a:extLst>
              <a:ext uri="{FF2B5EF4-FFF2-40B4-BE49-F238E27FC236}">
                <a16:creationId xmlns:a16="http://schemas.microsoft.com/office/drawing/2014/main" id="{F76F754F-FB85-2840-B71F-104ADA62A8A2}"/>
              </a:ext>
            </a:extLst>
          </p:cNvPr>
          <p:cNvSpPr txBox="1"/>
          <p:nvPr/>
        </p:nvSpPr>
        <p:spPr>
          <a:xfrm rot="16200000">
            <a:off x="6305104" y="4323881"/>
            <a:ext cx="436017" cy="153888"/>
          </a:xfrm>
          <a:prstGeom prst="rect">
            <a:avLst/>
          </a:prstGeom>
          <a:noFill/>
        </p:spPr>
        <p:txBody>
          <a:bodyPr wrap="none" lIns="0" tIns="0" rIns="0" bIns="0" rtlCol="0">
            <a:spAutoFit/>
          </a:bodyPr>
          <a:lstStyle/>
          <a:p>
            <a:pPr algn="ctr"/>
            <a:r>
              <a:rPr lang="en-GB" sz="1000" b="1" dirty="0">
                <a:latin typeface="Calibri" panose="020F0502020204030204" pitchFamily="34" charset="0"/>
                <a:ea typeface="Aileron" charset="0"/>
                <a:cs typeface="Calibri" panose="020F0502020204030204" pitchFamily="34" charset="0"/>
              </a:rPr>
              <a:t>rPFS (%)</a:t>
            </a:r>
          </a:p>
        </p:txBody>
      </p:sp>
      <p:sp>
        <p:nvSpPr>
          <p:cNvPr id="148" name="TextBox 147">
            <a:extLst>
              <a:ext uri="{FF2B5EF4-FFF2-40B4-BE49-F238E27FC236}">
                <a16:creationId xmlns:a16="http://schemas.microsoft.com/office/drawing/2014/main" id="{8E816D7C-6BD7-F548-A53A-606CCD3BB7AA}"/>
              </a:ext>
            </a:extLst>
          </p:cNvPr>
          <p:cNvSpPr txBox="1"/>
          <p:nvPr/>
        </p:nvSpPr>
        <p:spPr>
          <a:xfrm>
            <a:off x="8832304" y="4761433"/>
            <a:ext cx="847989" cy="415498"/>
          </a:xfrm>
          <a:prstGeom prst="rect">
            <a:avLst/>
          </a:prstGeom>
          <a:noFill/>
        </p:spPr>
        <p:txBody>
          <a:bodyPr wrap="none" lIns="0" tIns="0" rIns="0" bIns="0" rtlCol="0">
            <a:spAutoFit/>
          </a:bodyPr>
          <a:lstStyle/>
          <a:p>
            <a:pPr algn="ctr"/>
            <a:r>
              <a:rPr lang="en-GB" sz="900" dirty="0">
                <a:solidFill>
                  <a:schemeClr val="accent1"/>
                </a:solidFill>
                <a:latin typeface="Calibri" panose="020F0502020204030204" pitchFamily="34" charset="0"/>
                <a:ea typeface="Aileron" charset="0"/>
                <a:cs typeface="Calibri" panose="020F0502020204030204" pitchFamily="34" charset="0"/>
              </a:rPr>
              <a:t>Median rPFS, </a:t>
            </a:r>
            <a:br>
              <a:rPr lang="en-GB" sz="900" dirty="0">
                <a:solidFill>
                  <a:schemeClr val="accent1"/>
                </a:solidFill>
                <a:latin typeface="Calibri" panose="020F0502020204030204" pitchFamily="34" charset="0"/>
                <a:ea typeface="Aileron" charset="0"/>
                <a:cs typeface="Calibri" panose="020F0502020204030204" pitchFamily="34" charset="0"/>
              </a:rPr>
            </a:br>
            <a:r>
              <a:rPr lang="en-GB" sz="900" dirty="0">
                <a:solidFill>
                  <a:schemeClr val="accent1"/>
                </a:solidFill>
                <a:latin typeface="Calibri" panose="020F0502020204030204" pitchFamily="34" charset="0"/>
                <a:ea typeface="Aileron" charset="0"/>
                <a:cs typeface="Calibri" panose="020F0502020204030204" pitchFamily="34" charset="0"/>
              </a:rPr>
              <a:t>19.2 months</a:t>
            </a:r>
            <a:br>
              <a:rPr lang="en-GB" sz="900" dirty="0">
                <a:solidFill>
                  <a:schemeClr val="accent1"/>
                </a:solidFill>
                <a:latin typeface="Calibri" panose="020F0502020204030204" pitchFamily="34" charset="0"/>
                <a:ea typeface="Aileron" charset="0"/>
                <a:cs typeface="Calibri" panose="020F0502020204030204" pitchFamily="34" charset="0"/>
              </a:rPr>
            </a:br>
            <a:r>
              <a:rPr lang="en-GB" sz="900" dirty="0">
                <a:solidFill>
                  <a:schemeClr val="accent1"/>
                </a:solidFill>
                <a:latin typeface="Calibri" panose="020F0502020204030204" pitchFamily="34" charset="0"/>
                <a:ea typeface="Aileron" charset="0"/>
                <a:cs typeface="Calibri" panose="020F0502020204030204" pitchFamily="34" charset="0"/>
              </a:rPr>
              <a:t>(95% CI 16.5-22.3)</a:t>
            </a:r>
          </a:p>
        </p:txBody>
      </p:sp>
      <p:sp>
        <p:nvSpPr>
          <p:cNvPr id="149" name="TextBox 148">
            <a:extLst>
              <a:ext uri="{FF2B5EF4-FFF2-40B4-BE49-F238E27FC236}">
                <a16:creationId xmlns:a16="http://schemas.microsoft.com/office/drawing/2014/main" id="{0E57D155-D1D4-C94B-8B3D-4F6275E93FC4}"/>
              </a:ext>
            </a:extLst>
          </p:cNvPr>
          <p:cNvSpPr txBox="1"/>
          <p:nvPr/>
        </p:nvSpPr>
        <p:spPr>
          <a:xfrm>
            <a:off x="8705693" y="4054721"/>
            <a:ext cx="775853"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Median follow-up:</a:t>
            </a:r>
            <a:br>
              <a:rPr lang="en-GB" sz="800" dirty="0">
                <a:latin typeface="Calibri" panose="020F0502020204030204" pitchFamily="34" charset="0"/>
                <a:ea typeface="Aileron" charset="0"/>
                <a:cs typeface="Calibri" panose="020F0502020204030204" pitchFamily="34" charset="0"/>
              </a:rPr>
            </a:br>
            <a:r>
              <a:rPr lang="en-GB" sz="800" dirty="0">
                <a:latin typeface="Calibri" panose="020F0502020204030204" pitchFamily="34" charset="0"/>
                <a:ea typeface="Aileron" charset="0"/>
                <a:cs typeface="Calibri" panose="020F0502020204030204" pitchFamily="34" charset="0"/>
              </a:rPr>
              <a:t>19 months</a:t>
            </a:r>
          </a:p>
        </p:txBody>
      </p:sp>
      <p:cxnSp>
        <p:nvCxnSpPr>
          <p:cNvPr id="151" name="Straight Connector 150">
            <a:extLst>
              <a:ext uri="{FF2B5EF4-FFF2-40B4-BE49-F238E27FC236}">
                <a16:creationId xmlns:a16="http://schemas.microsoft.com/office/drawing/2014/main" id="{5DACC9A1-E53F-6A4F-87A5-101568DF8BB8}"/>
              </a:ext>
            </a:extLst>
          </p:cNvPr>
          <p:cNvCxnSpPr>
            <a:cxnSpLocks/>
          </p:cNvCxnSpPr>
          <p:nvPr/>
        </p:nvCxnSpPr>
        <p:spPr>
          <a:xfrm>
            <a:off x="6943014"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E79C73E5-A698-444E-924F-D57812C72E78}"/>
              </a:ext>
            </a:extLst>
          </p:cNvPr>
          <p:cNvCxnSpPr>
            <a:cxnSpLocks/>
          </p:cNvCxnSpPr>
          <p:nvPr/>
        </p:nvCxnSpPr>
        <p:spPr>
          <a:xfrm>
            <a:off x="7238289"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B1D14589-3360-E745-9EAA-7A6A7D53F3E0}"/>
              </a:ext>
            </a:extLst>
          </p:cNvPr>
          <p:cNvCxnSpPr>
            <a:cxnSpLocks/>
          </p:cNvCxnSpPr>
          <p:nvPr/>
        </p:nvCxnSpPr>
        <p:spPr>
          <a:xfrm>
            <a:off x="7536739"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A437593D-554E-AE48-AAFC-BE8F1F9C2ACF}"/>
              </a:ext>
            </a:extLst>
          </p:cNvPr>
          <p:cNvCxnSpPr>
            <a:cxnSpLocks/>
          </p:cNvCxnSpPr>
          <p:nvPr/>
        </p:nvCxnSpPr>
        <p:spPr>
          <a:xfrm>
            <a:off x="7828839"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FBCF2157-4FB4-0D4D-9BF1-7DFE406C76F2}"/>
              </a:ext>
            </a:extLst>
          </p:cNvPr>
          <p:cNvCxnSpPr>
            <a:cxnSpLocks/>
          </p:cNvCxnSpPr>
          <p:nvPr/>
        </p:nvCxnSpPr>
        <p:spPr>
          <a:xfrm>
            <a:off x="8130464"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805116AC-C7D5-744C-911C-1440CCDBF3DE}"/>
              </a:ext>
            </a:extLst>
          </p:cNvPr>
          <p:cNvCxnSpPr>
            <a:cxnSpLocks/>
          </p:cNvCxnSpPr>
          <p:nvPr/>
        </p:nvCxnSpPr>
        <p:spPr>
          <a:xfrm>
            <a:off x="8428914"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A7558D12-5028-A34E-AC53-384B50AFC091}"/>
              </a:ext>
            </a:extLst>
          </p:cNvPr>
          <p:cNvCxnSpPr>
            <a:cxnSpLocks/>
          </p:cNvCxnSpPr>
          <p:nvPr/>
        </p:nvCxnSpPr>
        <p:spPr>
          <a:xfrm>
            <a:off x="8724189"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37618DB5-B8D7-124A-9BCF-7FA48ADD78FA}"/>
              </a:ext>
            </a:extLst>
          </p:cNvPr>
          <p:cNvCxnSpPr>
            <a:cxnSpLocks/>
          </p:cNvCxnSpPr>
          <p:nvPr/>
        </p:nvCxnSpPr>
        <p:spPr>
          <a:xfrm>
            <a:off x="9019464"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73234F9F-CC63-2E46-A70D-F7B78CB15642}"/>
              </a:ext>
            </a:extLst>
          </p:cNvPr>
          <p:cNvCxnSpPr>
            <a:cxnSpLocks/>
          </p:cNvCxnSpPr>
          <p:nvPr/>
        </p:nvCxnSpPr>
        <p:spPr>
          <a:xfrm>
            <a:off x="9321089" y="517405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0" name="TextBox 159">
            <a:extLst>
              <a:ext uri="{FF2B5EF4-FFF2-40B4-BE49-F238E27FC236}">
                <a16:creationId xmlns:a16="http://schemas.microsoft.com/office/drawing/2014/main" id="{5B1B4BA8-A754-3348-8E09-80C5CA2AFDF7}"/>
              </a:ext>
            </a:extLst>
          </p:cNvPr>
          <p:cNvSpPr txBox="1"/>
          <p:nvPr/>
        </p:nvSpPr>
        <p:spPr>
          <a:xfrm>
            <a:off x="6759977" y="5050230"/>
            <a:ext cx="65723"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0</a:t>
            </a:r>
          </a:p>
        </p:txBody>
      </p:sp>
      <p:cxnSp>
        <p:nvCxnSpPr>
          <p:cNvPr id="161" name="Straight Connector 160">
            <a:extLst>
              <a:ext uri="{FF2B5EF4-FFF2-40B4-BE49-F238E27FC236}">
                <a16:creationId xmlns:a16="http://schemas.microsoft.com/office/drawing/2014/main" id="{AABBBAF3-6753-4343-9BF7-FAC1F81BB155}"/>
              </a:ext>
            </a:extLst>
          </p:cNvPr>
          <p:cNvCxnSpPr>
            <a:cxnSpLocks/>
          </p:cNvCxnSpPr>
          <p:nvPr/>
        </p:nvCxnSpPr>
        <p:spPr>
          <a:xfrm rot="5400000">
            <a:off x="6892216" y="510915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2" name="TextBox 161">
            <a:extLst>
              <a:ext uri="{FF2B5EF4-FFF2-40B4-BE49-F238E27FC236}">
                <a16:creationId xmlns:a16="http://schemas.microsoft.com/office/drawing/2014/main" id="{FC47E2C0-32C7-F64C-B1F2-DA5B2CF5CA29}"/>
              </a:ext>
            </a:extLst>
          </p:cNvPr>
          <p:cNvSpPr txBox="1"/>
          <p:nvPr/>
        </p:nvSpPr>
        <p:spPr>
          <a:xfrm>
            <a:off x="6694253" y="4710505"/>
            <a:ext cx="131447"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20</a:t>
            </a:r>
          </a:p>
        </p:txBody>
      </p:sp>
      <p:cxnSp>
        <p:nvCxnSpPr>
          <p:cNvPr id="163" name="Straight Connector 162">
            <a:extLst>
              <a:ext uri="{FF2B5EF4-FFF2-40B4-BE49-F238E27FC236}">
                <a16:creationId xmlns:a16="http://schemas.microsoft.com/office/drawing/2014/main" id="{46446AEF-130A-6844-80E5-103A352014D0}"/>
              </a:ext>
            </a:extLst>
          </p:cNvPr>
          <p:cNvCxnSpPr>
            <a:cxnSpLocks/>
          </p:cNvCxnSpPr>
          <p:nvPr/>
        </p:nvCxnSpPr>
        <p:spPr>
          <a:xfrm rot="5400000">
            <a:off x="6892216" y="4769425"/>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id="{AFE7DABA-C018-ED4A-8D4A-6483DF32720F}"/>
              </a:ext>
            </a:extLst>
          </p:cNvPr>
          <p:cNvSpPr txBox="1"/>
          <p:nvPr/>
        </p:nvSpPr>
        <p:spPr>
          <a:xfrm>
            <a:off x="6694253" y="4364430"/>
            <a:ext cx="131447"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40</a:t>
            </a:r>
          </a:p>
        </p:txBody>
      </p:sp>
      <p:cxnSp>
        <p:nvCxnSpPr>
          <p:cNvPr id="165" name="Straight Connector 164">
            <a:extLst>
              <a:ext uri="{FF2B5EF4-FFF2-40B4-BE49-F238E27FC236}">
                <a16:creationId xmlns:a16="http://schemas.microsoft.com/office/drawing/2014/main" id="{BDBC6978-1C2D-5E48-A1FC-123FBE083706}"/>
              </a:ext>
            </a:extLst>
          </p:cNvPr>
          <p:cNvCxnSpPr>
            <a:cxnSpLocks/>
          </p:cNvCxnSpPr>
          <p:nvPr/>
        </p:nvCxnSpPr>
        <p:spPr>
          <a:xfrm rot="5400000">
            <a:off x="6892216" y="442335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a:extLst>
              <a:ext uri="{FF2B5EF4-FFF2-40B4-BE49-F238E27FC236}">
                <a16:creationId xmlns:a16="http://schemas.microsoft.com/office/drawing/2014/main" id="{5C193ADA-557F-E548-AA19-765A1BC874E5}"/>
              </a:ext>
            </a:extLst>
          </p:cNvPr>
          <p:cNvSpPr txBox="1"/>
          <p:nvPr/>
        </p:nvSpPr>
        <p:spPr>
          <a:xfrm>
            <a:off x="6694253" y="4015180"/>
            <a:ext cx="131447" cy="153888"/>
          </a:xfrm>
          <a:prstGeom prst="rect">
            <a:avLst/>
          </a:prstGeom>
          <a:noFill/>
        </p:spPr>
        <p:txBody>
          <a:bodyPr wrap="none" lIns="0" tIns="0" rIns="0" bIns="0" rtlCol="0">
            <a:spAutoFit/>
          </a:bodyPr>
          <a:lstStyle/>
          <a:p>
            <a:pPr algn="r"/>
            <a:r>
              <a:rPr lang="en-GB" sz="1000" dirty="0">
                <a:latin typeface="Calibri" panose="020F0502020204030204" pitchFamily="34" charset="0"/>
                <a:ea typeface="Aileron" charset="0"/>
                <a:cs typeface="Calibri" panose="020F0502020204030204" pitchFamily="34" charset="0"/>
              </a:rPr>
              <a:t>60</a:t>
            </a:r>
          </a:p>
        </p:txBody>
      </p:sp>
      <p:cxnSp>
        <p:nvCxnSpPr>
          <p:cNvPr id="167" name="Straight Connector 166">
            <a:extLst>
              <a:ext uri="{FF2B5EF4-FFF2-40B4-BE49-F238E27FC236}">
                <a16:creationId xmlns:a16="http://schemas.microsoft.com/office/drawing/2014/main" id="{58E6E01B-850F-134B-AC55-AE542FAEB366}"/>
              </a:ext>
            </a:extLst>
          </p:cNvPr>
          <p:cNvCxnSpPr>
            <a:cxnSpLocks/>
          </p:cNvCxnSpPr>
          <p:nvPr/>
        </p:nvCxnSpPr>
        <p:spPr>
          <a:xfrm rot="5400000">
            <a:off x="6892216" y="4074100"/>
            <a:ext cx="0" cy="47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5A843488-21EC-FC4E-B083-8FDC4A605D40}"/>
              </a:ext>
            </a:extLst>
          </p:cNvPr>
          <p:cNvCxnSpPr>
            <a:cxnSpLocks/>
          </p:cNvCxnSpPr>
          <p:nvPr/>
        </p:nvCxnSpPr>
        <p:spPr>
          <a:xfrm flipH="1">
            <a:off x="6917934" y="4260474"/>
            <a:ext cx="1920240"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A79447C0-6827-6846-9F70-DE42155CC658}"/>
              </a:ext>
            </a:extLst>
          </p:cNvPr>
          <p:cNvCxnSpPr>
            <a:cxnSpLocks/>
          </p:cNvCxnSpPr>
          <p:nvPr/>
        </p:nvCxnSpPr>
        <p:spPr>
          <a:xfrm>
            <a:off x="8580661" y="4257002"/>
            <a:ext cx="0" cy="910449"/>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BD1CE4C4-2D61-A743-880C-5CF4D7D89E02}"/>
              </a:ext>
            </a:extLst>
          </p:cNvPr>
          <p:cNvCxnSpPr>
            <a:cxnSpLocks/>
          </p:cNvCxnSpPr>
          <p:nvPr/>
        </p:nvCxnSpPr>
        <p:spPr>
          <a:xfrm>
            <a:off x="8832121" y="4257002"/>
            <a:ext cx="0" cy="910449"/>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71" name="TextBox 170">
            <a:extLst>
              <a:ext uri="{FF2B5EF4-FFF2-40B4-BE49-F238E27FC236}">
                <a16:creationId xmlns:a16="http://schemas.microsoft.com/office/drawing/2014/main" id="{F222A86C-6572-1047-93B3-698EDE97A586}"/>
              </a:ext>
            </a:extLst>
          </p:cNvPr>
          <p:cNvSpPr txBox="1"/>
          <p:nvPr/>
        </p:nvSpPr>
        <p:spPr>
          <a:xfrm>
            <a:off x="7320136" y="4850487"/>
            <a:ext cx="1234312" cy="276999"/>
          </a:xfrm>
          <a:prstGeom prst="rect">
            <a:avLst/>
          </a:prstGeom>
          <a:noFill/>
        </p:spPr>
        <p:txBody>
          <a:bodyPr wrap="none" lIns="0" tIns="0" rIns="0" bIns="0" rtlCol="0">
            <a:spAutoFit/>
          </a:bodyPr>
          <a:lstStyle/>
          <a:p>
            <a:pPr algn="ctr"/>
            <a:r>
              <a:rPr lang="en-GB" sz="900" dirty="0">
                <a:solidFill>
                  <a:schemeClr val="tx2"/>
                </a:solidFill>
                <a:latin typeface="Calibri" panose="020F0502020204030204" pitchFamily="34" charset="0"/>
                <a:ea typeface="Aileron" charset="0"/>
                <a:cs typeface="Calibri" panose="020F0502020204030204" pitchFamily="34" charset="0"/>
              </a:rPr>
              <a:t>Median rPFS: 16.6 months</a:t>
            </a:r>
            <a:br>
              <a:rPr lang="en-GB" sz="900" dirty="0">
                <a:solidFill>
                  <a:schemeClr val="tx2"/>
                </a:solidFill>
                <a:latin typeface="Calibri" panose="020F0502020204030204" pitchFamily="34" charset="0"/>
                <a:ea typeface="Aileron" charset="0"/>
                <a:cs typeface="Calibri" panose="020F0502020204030204" pitchFamily="34" charset="0"/>
              </a:rPr>
            </a:br>
            <a:r>
              <a:rPr lang="en-GB" sz="900" dirty="0">
                <a:solidFill>
                  <a:schemeClr val="tx2"/>
                </a:solidFill>
                <a:latin typeface="Calibri" panose="020F0502020204030204" pitchFamily="34" charset="0"/>
                <a:ea typeface="Aileron" charset="0"/>
                <a:cs typeface="Calibri" panose="020F0502020204030204" pitchFamily="34" charset="0"/>
              </a:rPr>
              <a:t>(95% CI 15.6-19.1)</a:t>
            </a:r>
          </a:p>
        </p:txBody>
      </p:sp>
      <p:sp>
        <p:nvSpPr>
          <p:cNvPr id="172" name="TextBox 171">
            <a:extLst>
              <a:ext uri="{FF2B5EF4-FFF2-40B4-BE49-F238E27FC236}">
                <a16:creationId xmlns:a16="http://schemas.microsoft.com/office/drawing/2014/main" id="{174155DE-869E-A34C-8B9C-A8BB7C6DF5D9}"/>
              </a:ext>
            </a:extLst>
          </p:cNvPr>
          <p:cNvSpPr txBox="1"/>
          <p:nvPr/>
        </p:nvSpPr>
        <p:spPr>
          <a:xfrm>
            <a:off x="7915250" y="4293559"/>
            <a:ext cx="646011"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Min. follow-up:</a:t>
            </a:r>
            <a:br>
              <a:rPr lang="en-GB" sz="800" dirty="0">
                <a:latin typeface="Calibri" panose="020F0502020204030204" pitchFamily="34" charset="0"/>
                <a:ea typeface="Aileron" charset="0"/>
                <a:cs typeface="Calibri" panose="020F0502020204030204" pitchFamily="34" charset="0"/>
              </a:rPr>
            </a:br>
            <a:r>
              <a:rPr lang="en-GB" sz="800" dirty="0">
                <a:latin typeface="Calibri" panose="020F0502020204030204" pitchFamily="34" charset="0"/>
                <a:ea typeface="Aileron" charset="0"/>
                <a:cs typeface="Calibri" panose="020F0502020204030204" pitchFamily="34" charset="0"/>
              </a:rPr>
              <a:t>14 months</a:t>
            </a:r>
          </a:p>
        </p:txBody>
      </p:sp>
      <p:graphicFrame>
        <p:nvGraphicFramePr>
          <p:cNvPr id="175" name="Table 174">
            <a:extLst>
              <a:ext uri="{FF2B5EF4-FFF2-40B4-BE49-F238E27FC236}">
                <a16:creationId xmlns:a16="http://schemas.microsoft.com/office/drawing/2014/main" id="{0C47FC11-0A98-5F40-9FAB-1BEF331EBACF}"/>
              </a:ext>
            </a:extLst>
          </p:cNvPr>
          <p:cNvGraphicFramePr>
            <a:graphicFrameLocks noGrp="1"/>
          </p:cNvGraphicFramePr>
          <p:nvPr/>
        </p:nvGraphicFramePr>
        <p:xfrm>
          <a:off x="8304595" y="2916385"/>
          <a:ext cx="3336021" cy="905220"/>
        </p:xfrm>
        <a:graphic>
          <a:graphicData uri="http://schemas.openxmlformats.org/drawingml/2006/table">
            <a:tbl>
              <a:tblPr firstRow="1" bandRow="1">
                <a:tableStyleId>{5C22544A-7EE6-4342-B048-85BDC9FD1C3A}</a:tableStyleId>
              </a:tblPr>
              <a:tblGrid>
                <a:gridCol w="1582244">
                  <a:extLst>
                    <a:ext uri="{9D8B030D-6E8A-4147-A177-3AD203B41FA5}">
                      <a16:colId xmlns:a16="http://schemas.microsoft.com/office/drawing/2014/main" val="20000"/>
                    </a:ext>
                  </a:extLst>
                </a:gridCol>
                <a:gridCol w="899745">
                  <a:extLst>
                    <a:ext uri="{9D8B030D-6E8A-4147-A177-3AD203B41FA5}">
                      <a16:colId xmlns:a16="http://schemas.microsoft.com/office/drawing/2014/main" val="1425056306"/>
                    </a:ext>
                  </a:extLst>
                </a:gridCol>
                <a:gridCol w="854032">
                  <a:extLst>
                    <a:ext uri="{9D8B030D-6E8A-4147-A177-3AD203B41FA5}">
                      <a16:colId xmlns:a16="http://schemas.microsoft.com/office/drawing/2014/main" val="1066961352"/>
                    </a:ext>
                  </a:extLst>
                </a:gridCol>
              </a:tblGrid>
              <a:tr h="121198">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GB" sz="900" noProof="0" dirty="0">
                        <a:latin typeface="+mn-lt"/>
                        <a:cs typeface="Calibri" panose="020F0502020204030204" pitchFamily="34" charset="0"/>
                      </a:endParaRPr>
                    </a:p>
                  </a:txBody>
                  <a:tcPr marT="36000" marB="36000" anchor="ctr"/>
                </a:tc>
                <a:tc>
                  <a:txBody>
                    <a:bodyPr/>
                    <a:lstStyle/>
                    <a:p>
                      <a:pPr algn="ctr">
                        <a:lnSpc>
                          <a:spcPct val="90000"/>
                        </a:lnSpc>
                      </a:pPr>
                      <a:r>
                        <a:rPr lang="en-GB" sz="900" b="1" noProof="0" dirty="0">
                          <a:solidFill>
                            <a:schemeClr val="bg1"/>
                          </a:solidFill>
                          <a:latin typeface="+mn-lt"/>
                          <a:cs typeface="Calibri" panose="020F0502020204030204" pitchFamily="34" charset="0"/>
                        </a:rPr>
                        <a:t>Pbo + AAP</a:t>
                      </a:r>
                    </a:p>
                    <a:p>
                      <a:pPr algn="ctr">
                        <a:lnSpc>
                          <a:spcPct val="90000"/>
                        </a:lnSpc>
                      </a:pPr>
                      <a:r>
                        <a:rPr lang="en-GB" sz="900" noProof="0" dirty="0">
                          <a:latin typeface="+mn-lt"/>
                          <a:cs typeface="Calibri" panose="020F0502020204030204" pitchFamily="34" charset="0"/>
                        </a:rPr>
                        <a:t>(N=261)</a:t>
                      </a:r>
                    </a:p>
                  </a:txBody>
                  <a:tcPr marL="19440" marR="19440" marT="36000" marB="36000" anchor="ctr"/>
                </a:tc>
                <a:tc>
                  <a:txBody>
                    <a:bodyPr/>
                    <a:lstStyle/>
                    <a:p>
                      <a:pPr algn="ctr">
                        <a:lnSpc>
                          <a:spcPct val="90000"/>
                        </a:lnSpc>
                      </a:pPr>
                      <a:r>
                        <a:rPr lang="en-GB" sz="900" b="1" noProof="0" dirty="0">
                          <a:solidFill>
                            <a:schemeClr val="bg1"/>
                          </a:solidFill>
                          <a:latin typeface="+mn-lt"/>
                        </a:rPr>
                        <a:t>Ipat + AA</a:t>
                      </a:r>
                      <a:endParaRPr lang="en-GB" sz="900" b="1" kern="1200" noProof="0" dirty="0">
                        <a:solidFill>
                          <a:schemeClr val="bg1"/>
                        </a:solidFill>
                        <a:latin typeface="+mn-lt"/>
                        <a:ea typeface="+mn-ea"/>
                        <a:cs typeface="Calibri" panose="020F0502020204030204" pitchFamily="34" charset="0"/>
                      </a:endParaRPr>
                    </a:p>
                    <a:p>
                      <a:pPr algn="ctr">
                        <a:lnSpc>
                          <a:spcPct val="90000"/>
                        </a:lnSpc>
                      </a:pPr>
                      <a:r>
                        <a:rPr lang="en-GB" sz="900" noProof="0" dirty="0">
                          <a:latin typeface="+mn-lt"/>
                          <a:cs typeface="Calibri" panose="020F0502020204030204" pitchFamily="34" charset="0"/>
                        </a:rPr>
                        <a:t>(N=260)</a:t>
                      </a:r>
                      <a:endParaRPr lang="en-GB" sz="900" noProof="0" dirty="0">
                        <a:latin typeface="+mn-lt"/>
                      </a:endParaRPr>
                    </a:p>
                  </a:txBody>
                  <a:tcPr marL="19440" marR="19440" marT="36000" marB="36000" anchor="ctr"/>
                </a:tc>
                <a:extLst>
                  <a:ext uri="{0D108BD9-81ED-4DB2-BD59-A6C34878D82A}">
                    <a16:rowId xmlns:a16="http://schemas.microsoft.com/office/drawing/2014/main" val="10000"/>
                  </a:ext>
                </a:extLst>
              </a:tr>
              <a:tr h="0">
                <a:tc>
                  <a:txBody>
                    <a:bodyPr/>
                    <a:lstStyle/>
                    <a:p>
                      <a:pPr algn="l">
                        <a:lnSpc>
                          <a:spcPct val="90000"/>
                        </a:lnSpc>
                      </a:pPr>
                      <a:r>
                        <a:rPr lang="en-GB" sz="900" b="0" noProof="0" dirty="0">
                          <a:latin typeface="+mn-lt"/>
                          <a:cs typeface="Calibri" panose="020F0502020204030204" pitchFamily="34" charset="0"/>
                        </a:rPr>
                        <a:t>Patients with event, n (%)</a:t>
                      </a:r>
                    </a:p>
                  </a:txBody>
                  <a:tcPr marT="36000" marB="36000" anchor="ctr"/>
                </a:tc>
                <a:tc>
                  <a:txBody>
                    <a:bodyPr/>
                    <a:lstStyle/>
                    <a:p>
                      <a:pPr marL="0" algn="ctr" defTabSz="457200" rtl="0" eaLnBrk="1" latinLnBrk="0" hangingPunct="1">
                        <a:lnSpc>
                          <a:spcPct val="90000"/>
                        </a:lnSpc>
                      </a:pPr>
                      <a:r>
                        <a:rPr lang="en-GB" sz="900" b="0" kern="1200" noProof="0" dirty="0">
                          <a:solidFill>
                            <a:schemeClr val="dk1"/>
                          </a:solidFill>
                          <a:latin typeface="+mn-lt"/>
                          <a:ea typeface="+mn-ea"/>
                          <a:cs typeface="Calibri" panose="020F0502020204030204" pitchFamily="34" charset="0"/>
                        </a:rPr>
                        <a:t>306 (55)</a:t>
                      </a:r>
                    </a:p>
                  </a:txBody>
                  <a:tcPr marL="19440" marR="19440" marT="36000" marB="36000" anchor="ctr"/>
                </a:tc>
                <a:tc>
                  <a:txBody>
                    <a:bodyPr/>
                    <a:lstStyle/>
                    <a:p>
                      <a:pPr algn="ctr">
                        <a:lnSpc>
                          <a:spcPct val="90000"/>
                        </a:lnSpc>
                      </a:pPr>
                      <a:r>
                        <a:rPr lang="en-GB" sz="900" noProof="0" dirty="0">
                          <a:latin typeface="+mn-lt"/>
                        </a:rPr>
                        <a:t>252 (46)</a:t>
                      </a:r>
                    </a:p>
                  </a:txBody>
                  <a:tcPr marL="19440" marR="19440" marT="36000" marB="36000" anchor="ctr"/>
                </a:tc>
                <a:extLst>
                  <a:ext uri="{0D108BD9-81ED-4DB2-BD59-A6C34878D82A}">
                    <a16:rowId xmlns:a16="http://schemas.microsoft.com/office/drawing/2014/main" val="22658681"/>
                  </a:ext>
                </a:extLst>
              </a:tr>
              <a:tr h="0">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900" b="0" noProof="0" dirty="0">
                          <a:latin typeface="+mn-lt"/>
                          <a:cs typeface="Calibri" panose="020F0502020204030204" pitchFamily="34" charset="0"/>
                        </a:rPr>
                        <a:t>1-year event free (95% CI), %</a:t>
                      </a:r>
                    </a:p>
                  </a:txBody>
                  <a:tcPr marT="36000" marB="360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b="0" kern="1200" noProof="0" dirty="0">
                          <a:solidFill>
                            <a:schemeClr val="dk1"/>
                          </a:solidFill>
                          <a:latin typeface="+mn-lt"/>
                          <a:ea typeface="+mn-ea"/>
                          <a:cs typeface="Calibri" panose="020F0502020204030204" pitchFamily="34" charset="0"/>
                        </a:rPr>
                        <a:t>63.0 (58.9-67.1)</a:t>
                      </a:r>
                    </a:p>
                  </a:txBody>
                  <a:tcPr marL="19440" marR="19440" marT="36000" marB="360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b="0" kern="1200" noProof="0" dirty="0">
                          <a:solidFill>
                            <a:schemeClr val="dk1"/>
                          </a:solidFill>
                          <a:latin typeface="+mn-lt"/>
                          <a:ea typeface="+mn-ea"/>
                          <a:cs typeface="Calibri" panose="020F0502020204030204" pitchFamily="34" charset="0"/>
                        </a:rPr>
                        <a:t>65.3 (61.1-69.5)</a:t>
                      </a:r>
                    </a:p>
                  </a:txBody>
                  <a:tcPr marL="19440" marR="19440" marT="36000" marB="36000" anchor="ctr"/>
                </a:tc>
                <a:extLst>
                  <a:ext uri="{0D108BD9-81ED-4DB2-BD59-A6C34878D82A}">
                    <a16:rowId xmlns:a16="http://schemas.microsoft.com/office/drawing/2014/main" val="972463072"/>
                  </a:ext>
                </a:extLst>
              </a:tr>
              <a:tr h="121198">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900" b="1" noProof="0" dirty="0">
                          <a:latin typeface="+mn-lt"/>
                          <a:cs typeface="Calibri" panose="020F0502020204030204" pitchFamily="34" charset="0"/>
                        </a:rPr>
                        <a:t>Stratified HR</a:t>
                      </a:r>
                      <a:r>
                        <a:rPr lang="en-GB" sz="900" b="1" baseline="30000" noProof="0" dirty="0">
                          <a:latin typeface="+mn-lt"/>
                          <a:cs typeface="Calibri" panose="020F0502020204030204" pitchFamily="34" charset="0"/>
                        </a:rPr>
                        <a:t>c</a:t>
                      </a:r>
                      <a:r>
                        <a:rPr lang="en-GB" sz="900" b="1" noProof="0" dirty="0">
                          <a:latin typeface="+mn-lt"/>
                          <a:cs typeface="Calibri" panose="020F0502020204030204" pitchFamily="34" charset="0"/>
                        </a:rPr>
                        <a:t> (95% CI)</a:t>
                      </a:r>
                      <a:endParaRPr lang="en-GB" sz="900" b="1" baseline="30000" noProof="0" dirty="0">
                        <a:latin typeface="+mn-lt"/>
                        <a:cs typeface="Calibri" panose="020F0502020204030204" pitchFamily="34" charset="0"/>
                      </a:endParaRPr>
                    </a:p>
                  </a:txBody>
                  <a:tcPr marT="36000" marB="36000" anchor="ctr"/>
                </a:tc>
                <a:tc gridSpan="2">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b="1" kern="1200" noProof="0" dirty="0">
                          <a:solidFill>
                            <a:schemeClr val="dk1"/>
                          </a:solidFill>
                          <a:latin typeface="+mn-lt"/>
                          <a:ea typeface="+mn-ea"/>
                          <a:cs typeface="Calibri" panose="020F0502020204030204" pitchFamily="34" charset="0"/>
                        </a:rPr>
                        <a:t>0.84 (0.71-0.99);</a:t>
                      </a:r>
                      <a:r>
                        <a:rPr lang="en-GB" sz="900" b="1" kern="1200" baseline="0" noProof="0" dirty="0">
                          <a:solidFill>
                            <a:schemeClr val="dk1"/>
                          </a:solidFill>
                          <a:latin typeface="+mn-lt"/>
                          <a:ea typeface="+mn-ea"/>
                          <a:cs typeface="Calibri" panose="020F0502020204030204" pitchFamily="34" charset="0"/>
                        </a:rPr>
                        <a:t> p</a:t>
                      </a:r>
                      <a:r>
                        <a:rPr lang="en-GB" sz="900" b="1" kern="1200" noProof="0" dirty="0">
                          <a:solidFill>
                            <a:schemeClr val="dk1"/>
                          </a:solidFill>
                          <a:latin typeface="+mn-lt"/>
                          <a:ea typeface="+mn-ea"/>
                          <a:cs typeface="Calibri" panose="020F0502020204030204" pitchFamily="34" charset="0"/>
                        </a:rPr>
                        <a:t>=0.0431</a:t>
                      </a:r>
                      <a:r>
                        <a:rPr lang="en-GB" sz="900" b="1" kern="1200" baseline="30000" noProof="0" dirty="0">
                          <a:solidFill>
                            <a:schemeClr val="dk1"/>
                          </a:solidFill>
                          <a:latin typeface="+mn-lt"/>
                          <a:ea typeface="+mn-ea"/>
                          <a:cs typeface="Calibri" panose="020F0502020204030204" pitchFamily="34" charset="0"/>
                        </a:rPr>
                        <a:t>d</a:t>
                      </a:r>
                    </a:p>
                  </a:txBody>
                  <a:tcPr marL="19440" marR="19440" marT="36000" marB="36000" anchor="ct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GB" sz="900" b="0" kern="1200" dirty="0">
                        <a:solidFill>
                          <a:schemeClr val="dk1"/>
                        </a:solidFill>
                        <a:latin typeface="+mn-lt"/>
                        <a:ea typeface="+mn-ea"/>
                        <a:cs typeface="Calibri" panose="020F0502020204030204" pitchFamily="34" charset="0"/>
                      </a:endParaRPr>
                    </a:p>
                  </a:txBody>
                  <a:tcPr marL="19440" marR="19440" marT="36000" marB="36000" anchor="ctr"/>
                </a:tc>
                <a:extLst>
                  <a:ext uri="{0D108BD9-81ED-4DB2-BD59-A6C34878D82A}">
                    <a16:rowId xmlns:a16="http://schemas.microsoft.com/office/drawing/2014/main" val="3956216710"/>
                  </a:ext>
                </a:extLst>
              </a:tr>
            </a:tbl>
          </a:graphicData>
        </a:graphic>
      </p:graphicFrame>
      <p:sp>
        <p:nvSpPr>
          <p:cNvPr id="176" name="TextBox 175">
            <a:extLst>
              <a:ext uri="{FF2B5EF4-FFF2-40B4-BE49-F238E27FC236}">
                <a16:creationId xmlns:a16="http://schemas.microsoft.com/office/drawing/2014/main" id="{A6C0232C-FA14-5544-BD5B-7F962B9D79EC}"/>
              </a:ext>
            </a:extLst>
          </p:cNvPr>
          <p:cNvSpPr txBox="1"/>
          <p:nvPr/>
        </p:nvSpPr>
        <p:spPr>
          <a:xfrm>
            <a:off x="805345" y="5497410"/>
            <a:ext cx="835164" cy="124650"/>
          </a:xfrm>
          <a:prstGeom prst="rect">
            <a:avLst/>
          </a:prstGeom>
          <a:noFill/>
        </p:spPr>
        <p:txBody>
          <a:bodyPr wrap="none" lIns="0" tIns="0" rIns="0" bIns="0" rtlCol="0">
            <a:spAutoFit/>
          </a:bodyPr>
          <a:lstStyle/>
          <a:p>
            <a:pPr algn="r">
              <a:lnSpc>
                <a:spcPct val="90000"/>
              </a:lnSpc>
            </a:pPr>
            <a:r>
              <a:rPr lang="en-GB" sz="900" b="1" dirty="0">
                <a:latin typeface="Calibri" panose="020F0502020204030204" pitchFamily="34" charset="0"/>
                <a:ea typeface="Aileron" charset="0"/>
                <a:cs typeface="Calibri" panose="020F0502020204030204" pitchFamily="34" charset="0"/>
              </a:rPr>
              <a:t>Patients at risk, n</a:t>
            </a:r>
            <a:endParaRPr lang="en-GB" sz="900" dirty="0">
              <a:latin typeface="Calibri" panose="020F0502020204030204" pitchFamily="34" charset="0"/>
              <a:ea typeface="Aileron" charset="0"/>
              <a:cs typeface="Calibri" panose="020F0502020204030204" pitchFamily="34" charset="0"/>
            </a:endParaRPr>
          </a:p>
        </p:txBody>
      </p:sp>
      <p:sp>
        <p:nvSpPr>
          <p:cNvPr id="179" name="TextBox 178">
            <a:extLst>
              <a:ext uri="{FF2B5EF4-FFF2-40B4-BE49-F238E27FC236}">
                <a16:creationId xmlns:a16="http://schemas.microsoft.com/office/drawing/2014/main" id="{A6C0232C-FA14-5544-BD5B-7F962B9D79EC}"/>
              </a:ext>
            </a:extLst>
          </p:cNvPr>
          <p:cNvSpPr txBox="1"/>
          <p:nvPr/>
        </p:nvSpPr>
        <p:spPr>
          <a:xfrm>
            <a:off x="6305525" y="5605855"/>
            <a:ext cx="484107"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Pbo + AAP</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Ipat + AAP</a:t>
            </a:r>
          </a:p>
        </p:txBody>
      </p:sp>
      <p:sp>
        <p:nvSpPr>
          <p:cNvPr id="180" name="TextBox 179">
            <a:extLst>
              <a:ext uri="{FF2B5EF4-FFF2-40B4-BE49-F238E27FC236}">
                <a16:creationId xmlns:a16="http://schemas.microsoft.com/office/drawing/2014/main" id="{A6C0232C-FA14-5544-BD5B-7F962B9D79EC}"/>
              </a:ext>
            </a:extLst>
          </p:cNvPr>
          <p:cNvSpPr txBox="1"/>
          <p:nvPr/>
        </p:nvSpPr>
        <p:spPr>
          <a:xfrm>
            <a:off x="6305525" y="5475292"/>
            <a:ext cx="835164" cy="124650"/>
          </a:xfrm>
          <a:prstGeom prst="rect">
            <a:avLst/>
          </a:prstGeom>
          <a:noFill/>
        </p:spPr>
        <p:txBody>
          <a:bodyPr wrap="none" lIns="0" tIns="0" rIns="0" bIns="0" rtlCol="0">
            <a:spAutoFit/>
          </a:bodyPr>
          <a:lstStyle/>
          <a:p>
            <a:pPr algn="r">
              <a:lnSpc>
                <a:spcPct val="90000"/>
              </a:lnSpc>
            </a:pPr>
            <a:r>
              <a:rPr lang="en-GB" sz="900" b="1" dirty="0">
                <a:latin typeface="Calibri" panose="020F0502020204030204" pitchFamily="34" charset="0"/>
                <a:ea typeface="Aileron" charset="0"/>
                <a:cs typeface="Calibri" panose="020F0502020204030204" pitchFamily="34" charset="0"/>
              </a:rPr>
              <a:t>Patients at risk, n</a:t>
            </a:r>
            <a:endParaRPr lang="en-GB" sz="900" dirty="0">
              <a:latin typeface="Calibri" panose="020F0502020204030204" pitchFamily="34" charset="0"/>
              <a:ea typeface="Aileron" charset="0"/>
              <a:cs typeface="Calibri" panose="020F0502020204030204" pitchFamily="34" charset="0"/>
            </a:endParaRPr>
          </a:p>
        </p:txBody>
      </p:sp>
      <p:sp>
        <p:nvSpPr>
          <p:cNvPr id="3" name="Rectangle 2"/>
          <p:cNvSpPr/>
          <p:nvPr/>
        </p:nvSpPr>
        <p:spPr>
          <a:xfrm>
            <a:off x="2925944" y="3655576"/>
            <a:ext cx="3291840" cy="198338"/>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8" name="Group 17"/>
          <p:cNvGrpSpPr/>
          <p:nvPr/>
        </p:nvGrpSpPr>
        <p:grpSpPr>
          <a:xfrm>
            <a:off x="4295800" y="4083566"/>
            <a:ext cx="807852" cy="215444"/>
            <a:chOff x="4295800" y="3953151"/>
            <a:chExt cx="807852" cy="215444"/>
          </a:xfrm>
        </p:grpSpPr>
        <p:cxnSp>
          <p:nvCxnSpPr>
            <p:cNvPr id="145" name="Straight Connector 144"/>
            <p:cNvCxnSpPr/>
            <p:nvPr/>
          </p:nvCxnSpPr>
          <p:spPr>
            <a:xfrm>
              <a:off x="4295800" y="4060873"/>
              <a:ext cx="172557"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489381" y="3953151"/>
              <a:ext cx="614271" cy="215444"/>
            </a:xfrm>
            <a:prstGeom prst="rect">
              <a:avLst/>
            </a:prstGeom>
            <a:noFill/>
          </p:spPr>
          <p:txBody>
            <a:bodyPr wrap="none" rtlCol="0">
              <a:spAutoFit/>
            </a:bodyPr>
            <a:lstStyle/>
            <a:p>
              <a:r>
                <a:rPr lang="en-GB" sz="800" dirty="0">
                  <a:solidFill>
                    <a:srgbClr val="505050"/>
                  </a:solidFill>
                  <a:ea typeface="Aileron" charset="0"/>
                  <a:cs typeface="Aileron" charset="0"/>
                </a:rPr>
                <a:t>Pbo + AAP</a:t>
              </a:r>
            </a:p>
          </p:txBody>
        </p:sp>
      </p:grpSp>
      <p:grpSp>
        <p:nvGrpSpPr>
          <p:cNvPr id="13" name="Group 12"/>
          <p:cNvGrpSpPr/>
          <p:nvPr/>
        </p:nvGrpSpPr>
        <p:grpSpPr>
          <a:xfrm>
            <a:off x="4295800" y="3931360"/>
            <a:ext cx="799837" cy="215444"/>
            <a:chOff x="4295800" y="3800945"/>
            <a:chExt cx="799837" cy="215444"/>
          </a:xfrm>
        </p:grpSpPr>
        <p:cxnSp>
          <p:nvCxnSpPr>
            <p:cNvPr id="6" name="Straight Connector 5"/>
            <p:cNvCxnSpPr/>
            <p:nvPr/>
          </p:nvCxnSpPr>
          <p:spPr>
            <a:xfrm>
              <a:off x="4295800" y="3908667"/>
              <a:ext cx="172557"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4489381" y="3800945"/>
              <a:ext cx="606256" cy="215444"/>
            </a:xfrm>
            <a:prstGeom prst="rect">
              <a:avLst/>
            </a:prstGeom>
            <a:noFill/>
          </p:spPr>
          <p:txBody>
            <a:bodyPr wrap="none" rtlCol="0">
              <a:spAutoFit/>
            </a:bodyPr>
            <a:lstStyle/>
            <a:p>
              <a:r>
                <a:rPr lang="en-GB" sz="800" dirty="0">
                  <a:solidFill>
                    <a:srgbClr val="505050"/>
                  </a:solidFill>
                  <a:ea typeface="Aileron" charset="0"/>
                  <a:cs typeface="Aileron" charset="0"/>
                </a:rPr>
                <a:t>Pbo + Ipat</a:t>
              </a:r>
            </a:p>
          </p:txBody>
        </p:sp>
      </p:grpSp>
      <p:grpSp>
        <p:nvGrpSpPr>
          <p:cNvPr id="27" name="Group 26"/>
          <p:cNvGrpSpPr/>
          <p:nvPr/>
        </p:nvGrpSpPr>
        <p:grpSpPr>
          <a:xfrm>
            <a:off x="10141841" y="3909242"/>
            <a:ext cx="807852" cy="367650"/>
            <a:chOff x="10141841" y="3800945"/>
            <a:chExt cx="807852" cy="367650"/>
          </a:xfrm>
        </p:grpSpPr>
        <p:grpSp>
          <p:nvGrpSpPr>
            <p:cNvPr id="20" name="Group 19"/>
            <p:cNvGrpSpPr/>
            <p:nvPr/>
          </p:nvGrpSpPr>
          <p:grpSpPr>
            <a:xfrm>
              <a:off x="10141841" y="3953151"/>
              <a:ext cx="807852" cy="215444"/>
              <a:chOff x="10141841" y="3953151"/>
              <a:chExt cx="807852" cy="215444"/>
            </a:xfrm>
          </p:grpSpPr>
          <p:cxnSp>
            <p:nvCxnSpPr>
              <p:cNvPr id="182" name="Straight Connector 181"/>
              <p:cNvCxnSpPr/>
              <p:nvPr/>
            </p:nvCxnSpPr>
            <p:spPr>
              <a:xfrm>
                <a:off x="10141841" y="4060873"/>
                <a:ext cx="172557"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3" name="TextBox 182"/>
              <p:cNvSpPr txBox="1"/>
              <p:nvPr/>
            </p:nvSpPr>
            <p:spPr>
              <a:xfrm>
                <a:off x="10335422" y="3953151"/>
                <a:ext cx="614271" cy="215444"/>
              </a:xfrm>
              <a:prstGeom prst="rect">
                <a:avLst/>
              </a:prstGeom>
              <a:noFill/>
            </p:spPr>
            <p:txBody>
              <a:bodyPr wrap="none" rtlCol="0">
                <a:spAutoFit/>
              </a:bodyPr>
              <a:lstStyle/>
              <a:p>
                <a:r>
                  <a:rPr lang="en-GB" sz="800" dirty="0">
                    <a:solidFill>
                      <a:srgbClr val="505050"/>
                    </a:solidFill>
                    <a:ea typeface="Aileron" charset="0"/>
                    <a:cs typeface="Aileron" charset="0"/>
                  </a:rPr>
                  <a:t>Pbo + AAP</a:t>
                </a:r>
              </a:p>
            </p:txBody>
          </p:sp>
        </p:grpSp>
        <p:grpSp>
          <p:nvGrpSpPr>
            <p:cNvPr id="22" name="Group 21"/>
            <p:cNvGrpSpPr/>
            <p:nvPr/>
          </p:nvGrpSpPr>
          <p:grpSpPr>
            <a:xfrm>
              <a:off x="10141841" y="3800945"/>
              <a:ext cx="799837" cy="215444"/>
              <a:chOff x="10141841" y="3800945"/>
              <a:chExt cx="799837" cy="215444"/>
            </a:xfrm>
          </p:grpSpPr>
          <p:cxnSp>
            <p:nvCxnSpPr>
              <p:cNvPr id="181" name="Straight Connector 180"/>
              <p:cNvCxnSpPr/>
              <p:nvPr/>
            </p:nvCxnSpPr>
            <p:spPr>
              <a:xfrm>
                <a:off x="10141841" y="3908667"/>
                <a:ext cx="172557"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a:off x="10335422" y="3800945"/>
                <a:ext cx="606256" cy="215444"/>
              </a:xfrm>
              <a:prstGeom prst="rect">
                <a:avLst/>
              </a:prstGeom>
              <a:noFill/>
            </p:spPr>
            <p:txBody>
              <a:bodyPr wrap="none" rtlCol="0">
                <a:spAutoFit/>
              </a:bodyPr>
              <a:lstStyle/>
              <a:p>
                <a:r>
                  <a:rPr lang="en-GB" sz="800" dirty="0">
                    <a:solidFill>
                      <a:srgbClr val="505050"/>
                    </a:solidFill>
                    <a:ea typeface="Aileron" charset="0"/>
                    <a:cs typeface="Aileron" charset="0"/>
                  </a:rPr>
                  <a:t>Pbo + Ipat</a:t>
                </a:r>
              </a:p>
            </p:txBody>
          </p:sp>
        </p:grpSp>
      </p:grpSp>
    </p:spTree>
    <p:extLst>
      <p:ext uri="{BB962C8B-B14F-4D97-AF65-F5344CB8AC3E}">
        <p14:creationId xmlns:p14="http://schemas.microsoft.com/office/powerpoint/2010/main" val="126370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E2DCA8B-26BD-DC4D-8E5B-3AABD9B639BE}"/>
              </a:ext>
            </a:extLst>
          </p:cNvPr>
          <p:cNvSpPr>
            <a:spLocks noGrp="1"/>
          </p:cNvSpPr>
          <p:nvPr>
            <p:ph type="body" idx="1"/>
          </p:nvPr>
        </p:nvSpPr>
        <p:spPr>
          <a:xfrm>
            <a:off x="609599" y="1180109"/>
            <a:ext cx="6710537" cy="342460"/>
          </a:xfrm>
        </p:spPr>
        <p:txBody>
          <a:bodyPr/>
          <a:lstStyle/>
          <a:p>
            <a:r>
              <a:rPr lang="en-GB" dirty="0"/>
              <a:t>SECONDARY EFFICACY ENDPOINTS</a:t>
            </a:r>
          </a:p>
        </p:txBody>
      </p:sp>
      <p:sp>
        <p:nvSpPr>
          <p:cNvPr id="16" name="Content Placeholder 15">
            <a:extLst>
              <a:ext uri="{FF2B5EF4-FFF2-40B4-BE49-F238E27FC236}">
                <a16:creationId xmlns:a16="http://schemas.microsoft.com/office/drawing/2014/main" id="{B608F256-8AB9-4A5D-A861-05F7A22646F6}"/>
              </a:ext>
            </a:extLst>
          </p:cNvPr>
          <p:cNvSpPr>
            <a:spLocks noGrp="1"/>
          </p:cNvSpPr>
          <p:nvPr>
            <p:ph sz="quarter" idx="12"/>
          </p:nvPr>
        </p:nvSpPr>
        <p:spPr>
          <a:xfrm>
            <a:off x="620184" y="1489912"/>
            <a:ext cx="10963200" cy="337457"/>
          </a:xfrm>
        </p:spPr>
        <p:txBody>
          <a:bodyPr/>
          <a:lstStyle/>
          <a:p>
            <a:r>
              <a:rPr lang="en-GB" dirty="0"/>
              <a:t>Secondary endpoints favoured the combination arm</a:t>
            </a:r>
          </a:p>
        </p:txBody>
      </p:sp>
      <p:sp>
        <p:nvSpPr>
          <p:cNvPr id="2" name="Title 1">
            <a:extLst>
              <a:ext uri="{FF2B5EF4-FFF2-40B4-BE49-F238E27FC236}">
                <a16:creationId xmlns:a16="http://schemas.microsoft.com/office/drawing/2014/main" id="{E0587E19-B9C8-4A25-AE48-A27EAAE24607}"/>
              </a:ext>
            </a:extLst>
          </p:cNvPr>
          <p:cNvSpPr>
            <a:spLocks noGrp="1"/>
          </p:cNvSpPr>
          <p:nvPr>
            <p:ph type="title"/>
          </p:nvPr>
        </p:nvSpPr>
        <p:spPr/>
        <p:txBody>
          <a:bodyPr/>
          <a:lstStyle/>
          <a:p>
            <a:r>
              <a:rPr lang="en-GB" dirty="0"/>
              <a:t>IPAT</a:t>
            </a:r>
            <a:r>
              <a:rPr lang="en-GB" cap="none" dirty="0"/>
              <a:t>ential</a:t>
            </a:r>
            <a:r>
              <a:rPr lang="en-GB" dirty="0"/>
              <a:t>150: results (CONT.)</a:t>
            </a:r>
          </a:p>
        </p:txBody>
      </p:sp>
      <p:sp>
        <p:nvSpPr>
          <p:cNvPr id="10" name="Slide Number Placeholder 9"/>
          <p:cNvSpPr>
            <a:spLocks noGrp="1"/>
          </p:cNvSpPr>
          <p:nvPr>
            <p:ph type="sldNum" sz="quarter" idx="4"/>
          </p:nvPr>
        </p:nvSpPr>
        <p:spPr/>
        <p:txBody>
          <a:bodyPr/>
          <a:lstStyle/>
          <a:p>
            <a:fld id="{FCE43C0F-8A7B-3A4B-9DB5-B3472E36E833}" type="slidenum">
              <a:rPr lang="en-GB" smtClean="0"/>
              <a:pPr/>
              <a:t>37</a:t>
            </a:fld>
            <a:endParaRPr lang="en-GB" dirty="0"/>
          </a:p>
        </p:txBody>
      </p:sp>
      <p:sp>
        <p:nvSpPr>
          <p:cNvPr id="8" name="Rectangle 7">
            <a:extLst>
              <a:ext uri="{FF2B5EF4-FFF2-40B4-BE49-F238E27FC236}">
                <a16:creationId xmlns:a16="http://schemas.microsoft.com/office/drawing/2014/main" id="{334C2CB1-2FD8-4B17-8FC5-1E847D1038E3}"/>
              </a:ext>
            </a:extLst>
          </p:cNvPr>
          <p:cNvSpPr/>
          <p:nvPr/>
        </p:nvSpPr>
        <p:spPr>
          <a:xfrm>
            <a:off x="4079776" y="4437112"/>
            <a:ext cx="1424045"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6" name="Table 5">
            <a:extLst>
              <a:ext uri="{FF2B5EF4-FFF2-40B4-BE49-F238E27FC236}">
                <a16:creationId xmlns:a16="http://schemas.microsoft.com/office/drawing/2014/main" id="{59725AC9-D70B-445F-B43F-E8A45C60CF12}"/>
              </a:ext>
            </a:extLst>
          </p:cNvPr>
          <p:cNvGraphicFramePr>
            <a:graphicFrameLocks noGrp="1"/>
          </p:cNvGraphicFramePr>
          <p:nvPr/>
        </p:nvGraphicFramePr>
        <p:xfrm>
          <a:off x="619201" y="1869974"/>
          <a:ext cx="6700936" cy="4180972"/>
        </p:xfrm>
        <a:graphic>
          <a:graphicData uri="http://schemas.openxmlformats.org/drawingml/2006/table">
            <a:tbl>
              <a:tblPr firstRow="1" bandRow="1">
                <a:tableStyleId>{5C22544A-7EE6-4342-B048-85BDC9FD1C3A}</a:tableStyleId>
              </a:tblPr>
              <a:tblGrid>
                <a:gridCol w="2236439">
                  <a:extLst>
                    <a:ext uri="{9D8B030D-6E8A-4147-A177-3AD203B41FA5}">
                      <a16:colId xmlns:a16="http://schemas.microsoft.com/office/drawing/2014/main" val="20000"/>
                    </a:ext>
                  </a:extLst>
                </a:gridCol>
                <a:gridCol w="1116295">
                  <a:extLst>
                    <a:ext uri="{9D8B030D-6E8A-4147-A177-3AD203B41FA5}">
                      <a16:colId xmlns:a16="http://schemas.microsoft.com/office/drawing/2014/main" val="1425056306"/>
                    </a:ext>
                  </a:extLst>
                </a:gridCol>
                <a:gridCol w="1187961">
                  <a:extLst>
                    <a:ext uri="{9D8B030D-6E8A-4147-A177-3AD203B41FA5}">
                      <a16:colId xmlns:a16="http://schemas.microsoft.com/office/drawing/2014/main" val="1985017127"/>
                    </a:ext>
                  </a:extLst>
                </a:gridCol>
                <a:gridCol w="936104">
                  <a:extLst>
                    <a:ext uri="{9D8B030D-6E8A-4147-A177-3AD203B41FA5}">
                      <a16:colId xmlns:a16="http://schemas.microsoft.com/office/drawing/2014/main" val="1005000560"/>
                    </a:ext>
                  </a:extLst>
                </a:gridCol>
                <a:gridCol w="1224137">
                  <a:extLst>
                    <a:ext uri="{9D8B030D-6E8A-4147-A177-3AD203B41FA5}">
                      <a16:colId xmlns:a16="http://schemas.microsoft.com/office/drawing/2014/main" val="3430832976"/>
                    </a:ext>
                  </a:extLst>
                </a:gridCol>
              </a:tblGrid>
              <a:tr h="293733">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latin typeface="+mn-lt"/>
                          <a:cs typeface="Calibri" panose="020F0502020204030204" pitchFamily="34" charset="0"/>
                        </a:rPr>
                        <a:t>Secondary endpoints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latin typeface="+mn-lt"/>
                          <a:cs typeface="Calibri" panose="020F0502020204030204" pitchFamily="34" charset="0"/>
                        </a:rPr>
                        <a:t>(efficacy)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gridSpan="2">
                  <a:txBody>
                    <a:bodyPr/>
                    <a:lstStyle/>
                    <a:p>
                      <a:pPr algn="ctr"/>
                      <a:r>
                        <a:rPr lang="en-GB" sz="1200" b="1" noProof="0" dirty="0">
                          <a:latin typeface="+mn-lt"/>
                          <a:cs typeface="Calibri" panose="020F0502020204030204" pitchFamily="34" charset="0"/>
                        </a:rPr>
                        <a:t>PTEN loss (by IHC)</a:t>
                      </a:r>
                    </a:p>
                    <a:p>
                      <a:pPr algn="ctr"/>
                      <a:r>
                        <a:rPr lang="en-GB" sz="1200" b="1" noProof="0" dirty="0">
                          <a:latin typeface="+mn-lt"/>
                          <a:cs typeface="Calibri" panose="020F0502020204030204" pitchFamily="34" charset="0"/>
                        </a:rPr>
                        <a:t>(N=521)</a:t>
                      </a:r>
                    </a:p>
                  </a:txBody>
                  <a:tcPr anchor="ctr">
                    <a:lnB w="127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algn="ctr"/>
                      <a:r>
                        <a:rPr lang="en-GB" sz="1200" b="1" kern="1200" noProof="0" dirty="0">
                          <a:solidFill>
                            <a:schemeClr val="lt1"/>
                          </a:solidFill>
                          <a:latin typeface="+mn-lt"/>
                          <a:ea typeface="+mn-ea"/>
                          <a:cs typeface="Calibri" panose="020F0502020204030204" pitchFamily="34" charset="0"/>
                        </a:rPr>
                        <a:t>ITT</a:t>
                      </a:r>
                    </a:p>
                    <a:p>
                      <a:pPr algn="ctr"/>
                      <a:r>
                        <a:rPr lang="en-GB" sz="1200" b="1" kern="1200" noProof="0" dirty="0">
                          <a:solidFill>
                            <a:schemeClr val="lt1"/>
                          </a:solidFill>
                          <a:latin typeface="+mn-lt"/>
                          <a:ea typeface="+mn-ea"/>
                          <a:cs typeface="Calibri" panose="020F0502020204030204" pitchFamily="34" charset="0"/>
                        </a:rPr>
                        <a:t>(N=1,101)</a:t>
                      </a:r>
                    </a:p>
                  </a:txBody>
                  <a:tcPr anchor="ctr">
                    <a:lnB w="1270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283243">
                <a:tc vMerge="1">
                  <a:txBody>
                    <a:bodyPr/>
                    <a:lstStyle/>
                    <a:p>
                      <a:endParaRPr lang="en-GB"/>
                    </a:p>
                  </a:txBody>
                  <a:tcPr/>
                </a:tc>
                <a:tc>
                  <a:txBody>
                    <a:bodyPr/>
                    <a:lstStyle/>
                    <a:p>
                      <a:pPr algn="ctr"/>
                      <a:r>
                        <a:rPr lang="en-GB" sz="1200" b="1" noProof="0" dirty="0">
                          <a:solidFill>
                            <a:schemeClr val="bg1"/>
                          </a:solidFill>
                          <a:latin typeface="+mn-lt"/>
                          <a:cs typeface="Calibri" panose="020F0502020204030204" pitchFamily="34" charset="0"/>
                        </a:rPr>
                        <a:t>Pbo + AAP</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mn-lt"/>
                        </a:rPr>
                        <a:t>Ipat + AAP</a:t>
                      </a:r>
                      <a:endParaRPr lang="en-GB" sz="1200" b="1" noProof="0" dirty="0">
                        <a:solidFill>
                          <a:schemeClr val="bg1"/>
                        </a:solidFill>
                        <a:latin typeface="+mn-lt"/>
                        <a:cs typeface="Calibri" panose="020F050202020403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noProof="0" dirty="0">
                          <a:solidFill>
                            <a:schemeClr val="bg1"/>
                          </a:solidFill>
                          <a:latin typeface="+mn-lt"/>
                          <a:cs typeface="Calibri" panose="020F0502020204030204" pitchFamily="34" charset="0"/>
                        </a:rPr>
                        <a:t>Pbo + AAP</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mn-lt"/>
                        </a:rPr>
                        <a:t>Ipat + AAP</a:t>
                      </a:r>
                      <a:endParaRPr lang="en-GB" sz="1200" b="1" kern="1200" noProof="0" dirty="0">
                        <a:solidFill>
                          <a:schemeClr val="bg1"/>
                        </a:solidFill>
                        <a:latin typeface="+mn-lt"/>
                        <a:ea typeface="+mn-ea"/>
                        <a:cs typeface="Calibri" panose="020F050202020403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498856566"/>
                  </a:ext>
                </a:extLst>
              </a:tr>
              <a:tr h="210447">
                <a:tc>
                  <a:txBody>
                    <a:bodyPr/>
                    <a:lstStyle/>
                    <a:p>
                      <a:pPr algn="l"/>
                      <a:r>
                        <a:rPr lang="en-GB" sz="1100" b="0" noProof="0" dirty="0">
                          <a:solidFill>
                            <a:schemeClr val="tx1"/>
                          </a:solidFill>
                          <a:latin typeface="+mn-lt"/>
                          <a:cs typeface="Calibri" panose="020F0502020204030204" pitchFamily="34" charset="0"/>
                        </a:rPr>
                        <a:t>Time to PSA progression, n</a:t>
                      </a:r>
                    </a:p>
                  </a:txBody>
                  <a:tcPr anchor="ctr">
                    <a:lnT w="38100" cap="flat" cmpd="sng" algn="ctr">
                      <a:solidFill>
                        <a:schemeClr val="bg1"/>
                      </a:solidFill>
                      <a:prstDash val="solid"/>
                      <a:round/>
                      <a:headEnd type="none" w="med" len="med"/>
                      <a:tailEnd type="none" w="med" len="med"/>
                    </a:lnT>
                  </a:tcPr>
                </a:tc>
                <a:tc>
                  <a:txBody>
                    <a:bodyPr/>
                    <a:lstStyle/>
                    <a:p>
                      <a:pPr marL="0" algn="ctr" defTabSz="457200" rtl="0" eaLnBrk="1" latinLnBrk="0" hangingPunct="1"/>
                      <a:r>
                        <a:rPr lang="en-GB" sz="1100" b="0" kern="1200" noProof="0" dirty="0">
                          <a:solidFill>
                            <a:schemeClr val="tx1"/>
                          </a:solidFill>
                          <a:latin typeface="+mn-lt"/>
                          <a:ea typeface="+mn-ea"/>
                          <a:cs typeface="Calibri" panose="020F0502020204030204" pitchFamily="34" charset="0"/>
                        </a:rPr>
                        <a:t>261</a:t>
                      </a:r>
                    </a:p>
                  </a:txBody>
                  <a:tcPr anchor="ctr">
                    <a:lnT w="38100" cap="flat" cmpd="sng" algn="ctr">
                      <a:solidFill>
                        <a:schemeClr val="bg1"/>
                      </a:solidFill>
                      <a:prstDash val="solid"/>
                      <a:round/>
                      <a:headEnd type="none" w="med" len="med"/>
                      <a:tailEnd type="none" w="med" len="med"/>
                    </a:lnT>
                  </a:tcPr>
                </a:tc>
                <a:tc>
                  <a:txBody>
                    <a:bodyPr/>
                    <a:lstStyle/>
                    <a:p>
                      <a:pPr marL="0" algn="ctr" defTabSz="457200" rtl="0" eaLnBrk="1" latinLnBrk="0" hangingPunct="1"/>
                      <a:r>
                        <a:rPr lang="en-GB" sz="1100" b="0" noProof="0" dirty="0">
                          <a:solidFill>
                            <a:schemeClr val="tx1"/>
                          </a:solidFill>
                          <a:latin typeface="+mn-lt"/>
                        </a:rPr>
                        <a:t>260</a:t>
                      </a:r>
                      <a:endParaRPr lang="en-GB" sz="1100" b="0" kern="1200" noProof="0" dirty="0">
                        <a:solidFill>
                          <a:schemeClr val="tx1"/>
                        </a:solidFill>
                        <a:latin typeface="+mn-lt"/>
                        <a:ea typeface="+mn-ea"/>
                        <a:cs typeface="Calibri" panose="020F0502020204030204" pitchFamily="34"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GB" sz="1100" b="0" kern="1200" noProof="0" dirty="0">
                          <a:solidFill>
                            <a:schemeClr val="tx1"/>
                          </a:solidFill>
                          <a:latin typeface="+mn-lt"/>
                          <a:ea typeface="+mn-ea"/>
                          <a:cs typeface="Calibri" panose="020F0502020204030204" pitchFamily="34" charset="0"/>
                        </a:rPr>
                        <a:t>554</a:t>
                      </a:r>
                    </a:p>
                  </a:txBody>
                  <a:tcPr anchor="ctr">
                    <a:lnT w="38100" cap="flat" cmpd="sng" algn="ctr">
                      <a:solidFill>
                        <a:schemeClr val="bg1"/>
                      </a:solidFill>
                      <a:prstDash val="solid"/>
                      <a:round/>
                      <a:headEnd type="none" w="med" len="med"/>
                      <a:tailEnd type="none" w="med" len="med"/>
                    </a:lnT>
                  </a:tcPr>
                </a:tc>
                <a:tc>
                  <a:txBody>
                    <a:bodyPr/>
                    <a:lstStyle/>
                    <a:p>
                      <a:pPr algn="ctr"/>
                      <a:r>
                        <a:rPr lang="en-GB" sz="1100" b="0" kern="1200" noProof="0" dirty="0">
                          <a:solidFill>
                            <a:schemeClr val="tx1"/>
                          </a:solidFill>
                          <a:latin typeface="+mn-lt"/>
                          <a:ea typeface="+mn-ea"/>
                          <a:cs typeface="Calibri" panose="020F0502020204030204" pitchFamily="34" charset="0"/>
                        </a:rPr>
                        <a:t>547</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658681"/>
                  </a:ext>
                </a:extLst>
              </a:tr>
              <a:tr h="283243">
                <a:tc>
                  <a:txBody>
                    <a:bodyPr/>
                    <a:lstStyle/>
                    <a:p>
                      <a:pPr marL="0" marR="0" lvl="0" indent="228600" algn="l" defTabSz="457200" rtl="0" eaLnBrk="1" fontAlgn="auto" latinLnBrk="0" hangingPunct="1">
                        <a:lnSpc>
                          <a:spcPct val="100000"/>
                        </a:lnSpc>
                        <a:spcBef>
                          <a:spcPts val="0"/>
                        </a:spcBef>
                        <a:spcAft>
                          <a:spcPts val="0"/>
                        </a:spcAft>
                        <a:buClrTx/>
                        <a:buSzTx/>
                        <a:buFontTx/>
                        <a:buNone/>
                        <a:tabLst/>
                        <a:defRPr/>
                      </a:pPr>
                      <a:r>
                        <a:rPr lang="en-GB" sz="1100" b="0" noProof="0" dirty="0">
                          <a:solidFill>
                            <a:schemeClr val="tx1"/>
                          </a:solidFill>
                          <a:latin typeface="+mn-lt"/>
                          <a:cs typeface="Calibri" panose="020F0502020204030204" pitchFamily="34" charset="0"/>
                        </a:rPr>
                        <a:t>Median (95% CI), months</a:t>
                      </a:r>
                    </a:p>
                  </a:txBody>
                  <a:tcPr anchor="ctr"/>
                </a:tc>
                <a:tc>
                  <a:txBody>
                    <a:bodyPr/>
                    <a:lstStyle/>
                    <a:p>
                      <a:pPr marL="0" algn="ctr" defTabSz="457200" rtl="0" eaLnBrk="1" latinLnBrk="0" hangingPunct="1"/>
                      <a:r>
                        <a:rPr lang="en-GB" sz="1100" b="0" kern="1200" noProof="0" dirty="0">
                          <a:solidFill>
                            <a:schemeClr val="tx1"/>
                          </a:solidFill>
                          <a:latin typeface="+mn-lt"/>
                          <a:ea typeface="+mn-ea"/>
                          <a:cs typeface="Calibri" panose="020F0502020204030204" pitchFamily="34" charset="0"/>
                        </a:rPr>
                        <a:t>7.6 (6.4-9.3)</a:t>
                      </a:r>
                    </a:p>
                  </a:txBody>
                  <a:tcPr anchor="ctr"/>
                </a:tc>
                <a:tc>
                  <a:txBody>
                    <a:bodyPr/>
                    <a:lstStyle/>
                    <a:p>
                      <a:pPr marL="0" algn="ctr" defTabSz="457200" rtl="0" eaLnBrk="1" latinLnBrk="0" hangingPunct="1"/>
                      <a:r>
                        <a:rPr lang="en-GB" sz="1100" b="0" noProof="0" dirty="0">
                          <a:solidFill>
                            <a:schemeClr val="tx1"/>
                          </a:solidFill>
                          <a:latin typeface="+mn-lt"/>
                        </a:rPr>
                        <a:t>12.6 (10.2-15.3)</a:t>
                      </a:r>
                      <a:endParaRPr lang="en-GB" sz="1100" b="0" kern="1200" noProof="0" dirty="0">
                        <a:solidFill>
                          <a:schemeClr val="tx1"/>
                        </a:solidFill>
                        <a:latin typeface="+mn-lt"/>
                        <a:ea typeface="+mn-ea"/>
                        <a:cs typeface="Calibri" panose="020F0502020204030204" pitchFamily="34" charset="0"/>
                      </a:endParaRPr>
                    </a:p>
                  </a:txBody>
                  <a:tcPr anchor="ctr"/>
                </a:tc>
                <a:tc>
                  <a:txBody>
                    <a:bodyPr/>
                    <a:lstStyle/>
                    <a:p>
                      <a:pPr algn="ctr"/>
                      <a:r>
                        <a:rPr lang="en-GB" sz="1100" b="0" kern="1200" noProof="0" dirty="0">
                          <a:solidFill>
                            <a:schemeClr val="tx1"/>
                          </a:solidFill>
                          <a:latin typeface="+mn-lt"/>
                          <a:ea typeface="+mn-ea"/>
                          <a:cs typeface="Calibri" panose="020F0502020204030204" pitchFamily="34" charset="0"/>
                        </a:rPr>
                        <a:t>8.4 (7.4-9.3)</a:t>
                      </a:r>
                    </a:p>
                  </a:txBody>
                  <a:tcPr anchor="ctr"/>
                </a:tc>
                <a:tc>
                  <a:txBody>
                    <a:bodyPr/>
                    <a:lstStyle/>
                    <a:p>
                      <a:pPr algn="ctr"/>
                      <a:r>
                        <a:rPr lang="en-GB" sz="1100" b="0" kern="1200" noProof="0" dirty="0">
                          <a:solidFill>
                            <a:schemeClr val="tx1"/>
                          </a:solidFill>
                          <a:latin typeface="+mn-lt"/>
                          <a:ea typeface="+mn-ea"/>
                          <a:cs typeface="Calibri" panose="020F0502020204030204" pitchFamily="34" charset="0"/>
                        </a:rPr>
                        <a:t>12.9 (10.3-15.1)</a:t>
                      </a:r>
                    </a:p>
                  </a:txBody>
                  <a:tcPr anchor="ctr"/>
                </a:tc>
                <a:extLst>
                  <a:ext uri="{0D108BD9-81ED-4DB2-BD59-A6C34878D82A}">
                    <a16:rowId xmlns:a16="http://schemas.microsoft.com/office/drawing/2014/main" val="3857968200"/>
                  </a:ext>
                </a:extLst>
              </a:tr>
              <a:tr h="283243">
                <a:tc>
                  <a:txBody>
                    <a:bodyPr/>
                    <a:lstStyle/>
                    <a:p>
                      <a:pPr marL="0" marR="0" lvl="0" indent="231775" algn="l" defTabSz="457200" rtl="0" eaLnBrk="1" fontAlgn="auto" latinLnBrk="0" hangingPunct="1">
                        <a:lnSpc>
                          <a:spcPct val="100000"/>
                        </a:lnSpc>
                        <a:spcBef>
                          <a:spcPts val="0"/>
                        </a:spcBef>
                        <a:spcAft>
                          <a:spcPts val="0"/>
                        </a:spcAft>
                        <a:buClrTx/>
                        <a:buSzTx/>
                        <a:buFontTx/>
                        <a:buNone/>
                        <a:tabLst/>
                        <a:defRPr/>
                      </a:pPr>
                      <a:r>
                        <a:rPr lang="en-GB" sz="1100" b="0" noProof="0" dirty="0">
                          <a:solidFill>
                            <a:schemeClr val="tx1"/>
                          </a:solidFill>
                          <a:latin typeface="+mn-lt"/>
                          <a:cs typeface="Calibri" panose="020F0502020204030204" pitchFamily="34" charset="0"/>
                        </a:rPr>
                        <a:t>Stratified</a:t>
                      </a:r>
                      <a:r>
                        <a:rPr lang="en-GB" sz="1100" b="0" baseline="30000" noProof="0" dirty="0">
                          <a:solidFill>
                            <a:schemeClr val="tx1"/>
                          </a:solidFill>
                          <a:latin typeface="+mn-lt"/>
                          <a:cs typeface="Calibri" panose="020F0502020204030204" pitchFamily="34" charset="0"/>
                        </a:rPr>
                        <a:t>a,b</a:t>
                      </a:r>
                      <a:r>
                        <a:rPr lang="en-GB" sz="1100" b="0" noProof="0" dirty="0">
                          <a:solidFill>
                            <a:schemeClr val="tx1"/>
                          </a:solidFill>
                          <a:latin typeface="+mn-lt"/>
                          <a:cs typeface="Calibri" panose="020F0502020204030204" pitchFamily="34" charset="0"/>
                        </a:rPr>
                        <a:t> HR (95% CI)</a:t>
                      </a:r>
                      <a:endParaRPr lang="en-GB" sz="1100" b="0" baseline="30000" noProof="0" dirty="0">
                        <a:solidFill>
                          <a:schemeClr val="tx1"/>
                        </a:solidFill>
                        <a:latin typeface="+mn-lt"/>
                        <a:cs typeface="Calibri" panose="020F0502020204030204" pitchFamily="34" charset="0"/>
                      </a:endParaRPr>
                    </a:p>
                  </a:txBody>
                  <a:tcPr anchor="ctr"/>
                </a:tc>
                <a:tc gridSpan="2">
                  <a:txBody>
                    <a:bodyPr/>
                    <a:lstStyle/>
                    <a:p>
                      <a:pPr marL="0" algn="ctr" defTabSz="457200" rtl="0" eaLnBrk="1" latinLnBrk="0" hangingPunct="1"/>
                      <a:r>
                        <a:rPr lang="en-GB" sz="1100" b="0" kern="1200" noProof="0" dirty="0">
                          <a:solidFill>
                            <a:schemeClr val="tx1"/>
                          </a:solidFill>
                          <a:latin typeface="+mn-lt"/>
                          <a:ea typeface="+mn-ea"/>
                          <a:cs typeface="Calibri" panose="020F0502020204030204" pitchFamily="34" charset="0"/>
                        </a:rPr>
                        <a:t>0.69 (0.55-0.87);</a:t>
                      </a:r>
                      <a:r>
                        <a:rPr lang="en-GB" sz="1100" b="0" kern="1200" baseline="0" noProof="0" dirty="0">
                          <a:solidFill>
                            <a:schemeClr val="tx1"/>
                          </a:solidFill>
                          <a:latin typeface="+mn-lt"/>
                          <a:ea typeface="+mn-ea"/>
                          <a:cs typeface="Calibri" panose="020F0502020204030204" pitchFamily="34" charset="0"/>
                        </a:rPr>
                        <a:t> p</a:t>
                      </a:r>
                      <a:r>
                        <a:rPr lang="en-GB" sz="1100" b="0" kern="1200" noProof="0" dirty="0">
                          <a:solidFill>
                            <a:schemeClr val="tx1"/>
                          </a:solidFill>
                          <a:latin typeface="+mn-lt"/>
                          <a:ea typeface="+mn-ea"/>
                          <a:cs typeface="Calibri" panose="020F0502020204030204" pitchFamily="34" charset="0"/>
                        </a:rPr>
                        <a:t>=0.0013</a:t>
                      </a:r>
                      <a:r>
                        <a:rPr lang="en-GB" sz="1100" b="0" kern="1200" baseline="30000" noProof="0" dirty="0">
                          <a:solidFill>
                            <a:schemeClr val="tx1"/>
                          </a:solidFill>
                          <a:latin typeface="+mn-lt"/>
                          <a:ea typeface="+mn-ea"/>
                          <a:cs typeface="Calibri" panose="020F0502020204030204" pitchFamily="34" charset="0"/>
                        </a:rPr>
                        <a:t>c</a:t>
                      </a:r>
                    </a:p>
                  </a:txBody>
                  <a:tcPr anchor="ctr"/>
                </a:tc>
                <a:tc hMerge="1">
                  <a:txBody>
                    <a:bodyPr/>
                    <a:lstStyle/>
                    <a:p>
                      <a:endParaRPr lang="en-GB"/>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0.73 (0.62-0.85);</a:t>
                      </a:r>
                      <a:r>
                        <a:rPr lang="en-GB" sz="1100" b="0" kern="1200" baseline="0" noProof="0" dirty="0">
                          <a:solidFill>
                            <a:schemeClr val="tx1"/>
                          </a:solidFill>
                          <a:latin typeface="+mn-lt"/>
                          <a:ea typeface="+mn-ea"/>
                          <a:cs typeface="Calibri" panose="020F0502020204030204" pitchFamily="34" charset="0"/>
                        </a:rPr>
                        <a:t> p</a:t>
                      </a:r>
                      <a:r>
                        <a:rPr lang="en-GB" sz="1100" b="0" kern="1200" noProof="0" dirty="0">
                          <a:solidFill>
                            <a:schemeClr val="tx1"/>
                          </a:solidFill>
                          <a:latin typeface="+mn-lt"/>
                          <a:ea typeface="+mn-ea"/>
                          <a:cs typeface="Calibri" panose="020F0502020204030204" pitchFamily="34" charset="0"/>
                        </a:rPr>
                        <a:t>&lt;0.0001</a:t>
                      </a:r>
                      <a:r>
                        <a:rPr lang="en-GB" sz="1100" b="0" kern="1200" baseline="30000" noProof="0" dirty="0">
                          <a:solidFill>
                            <a:schemeClr val="tx1"/>
                          </a:solidFill>
                          <a:latin typeface="+mn-lt"/>
                          <a:ea typeface="+mn-ea"/>
                          <a:cs typeface="Calibri" panose="020F0502020204030204" pitchFamily="34" charset="0"/>
                        </a:rPr>
                        <a:t>c</a:t>
                      </a:r>
                    </a:p>
                  </a:txBody>
                  <a:tcPr anchor="ctr"/>
                </a:tc>
                <a:tc hMerge="1">
                  <a:txBody>
                    <a:bodyPr/>
                    <a:lstStyle/>
                    <a:p>
                      <a:endParaRPr lang="en-GB"/>
                    </a:p>
                  </a:txBody>
                  <a:tcPr/>
                </a:tc>
                <a:extLst>
                  <a:ext uri="{0D108BD9-81ED-4DB2-BD59-A6C34878D82A}">
                    <a16:rowId xmlns:a16="http://schemas.microsoft.com/office/drawing/2014/main" val="10004"/>
                  </a:ext>
                </a:extLst>
              </a:tr>
              <a:tr h="2832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noProof="0" dirty="0">
                          <a:solidFill>
                            <a:schemeClr val="tx1"/>
                          </a:solidFill>
                          <a:latin typeface="+mn-lt"/>
                          <a:cs typeface="Calibri" panose="020F0502020204030204" pitchFamily="34" charset="0"/>
                        </a:rPr>
                        <a:t>PSA response, n/N</a:t>
                      </a:r>
                      <a:r>
                        <a:rPr lang="en-GB" sz="1100" b="0" baseline="0" noProof="0" dirty="0">
                          <a:solidFill>
                            <a:schemeClr val="tx1"/>
                          </a:solidFill>
                          <a:latin typeface="+mn-lt"/>
                          <a:cs typeface="Calibri" panose="020F0502020204030204" pitchFamily="34" charset="0"/>
                        </a:rPr>
                        <a:t> (</a:t>
                      </a:r>
                      <a:r>
                        <a:rPr lang="en-GB" sz="1100" b="0" noProof="0" dirty="0">
                          <a:solidFill>
                            <a:schemeClr val="tx1"/>
                          </a:solidFill>
                          <a:latin typeface="+mn-lt"/>
                          <a:cs typeface="Calibri" panose="020F0502020204030204" pitchFamily="34" charset="0"/>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187/261</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72)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217/260</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84)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418/554</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76)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444/546</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81)</a:t>
                      </a:r>
                    </a:p>
                  </a:txBody>
                  <a:tcPr anchor="ctr"/>
                </a:tc>
                <a:extLst>
                  <a:ext uri="{0D108BD9-81ED-4DB2-BD59-A6C34878D82A}">
                    <a16:rowId xmlns:a16="http://schemas.microsoft.com/office/drawing/2014/main" val="972463072"/>
                  </a:ext>
                </a:extLst>
              </a:tr>
              <a:tr h="173093">
                <a:tc>
                  <a:txBody>
                    <a:bodyPr/>
                    <a:lstStyle/>
                    <a:p>
                      <a:pPr marL="0" indent="228600" algn="l">
                        <a:tabLst/>
                      </a:pPr>
                      <a:r>
                        <a:rPr lang="en-GB" sz="1100" b="0" baseline="0" noProof="0" dirty="0">
                          <a:solidFill>
                            <a:schemeClr val="tx1"/>
                          </a:solidFill>
                          <a:latin typeface="+mn-lt"/>
                          <a:cs typeface="Calibri" panose="020F0502020204030204" pitchFamily="34" charset="0"/>
                        </a:rPr>
                        <a:t>p </a:t>
                      </a:r>
                      <a:r>
                        <a:rPr lang="en-GB" sz="1100" b="0" noProof="0" dirty="0">
                          <a:solidFill>
                            <a:schemeClr val="tx1"/>
                          </a:solidFill>
                          <a:latin typeface="+mn-lt"/>
                          <a:cs typeface="Calibri" panose="020F0502020204030204" pitchFamily="34" charset="0"/>
                        </a:rPr>
                        <a:t>value</a:t>
                      </a:r>
                      <a:endParaRPr lang="en-GB" sz="1100" b="0" baseline="30000" noProof="0" dirty="0">
                        <a:solidFill>
                          <a:schemeClr val="tx1"/>
                        </a:solidFill>
                        <a:latin typeface="+mn-lt"/>
                        <a:cs typeface="Calibri" panose="020F0502020204030204" pitchFamily="34" charset="0"/>
                      </a:endParaRP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0.0012</a:t>
                      </a:r>
                      <a:r>
                        <a:rPr lang="en-GB" sz="1100" b="0" kern="1200" baseline="30000" noProof="0" dirty="0">
                          <a:solidFill>
                            <a:schemeClr val="tx1"/>
                          </a:solidFill>
                          <a:latin typeface="+mn-lt"/>
                          <a:ea typeface="+mn-ea"/>
                          <a:cs typeface="Calibri" panose="020F0502020204030204" pitchFamily="34" charset="0"/>
                        </a:rPr>
                        <a:t>c</a:t>
                      </a:r>
                    </a:p>
                  </a:txBody>
                  <a:tcPr anchor="ctr"/>
                </a:tc>
                <a:tc hMerge="1">
                  <a:txBody>
                    <a:bodyPr/>
                    <a:lstStyle/>
                    <a:p>
                      <a:endParaRPr lang="en-GB"/>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0.0183</a:t>
                      </a:r>
                      <a:r>
                        <a:rPr lang="en-GB" sz="1100" b="0" kern="1200" baseline="30000" noProof="0" dirty="0">
                          <a:solidFill>
                            <a:schemeClr val="tx1"/>
                          </a:solidFill>
                          <a:latin typeface="+mn-lt"/>
                          <a:ea typeface="+mn-ea"/>
                          <a:cs typeface="Calibri" panose="020F0502020204030204" pitchFamily="34" charset="0"/>
                        </a:rPr>
                        <a:t>c</a:t>
                      </a:r>
                    </a:p>
                  </a:txBody>
                  <a:tcPr anchor="ctr"/>
                </a:tc>
                <a:tc hMerge="1">
                  <a:txBody>
                    <a:bodyPr/>
                    <a:lstStyle/>
                    <a:p>
                      <a:endParaRPr lang="en-GB"/>
                    </a:p>
                  </a:txBody>
                  <a:tcPr/>
                </a:tc>
                <a:extLst>
                  <a:ext uri="{0D108BD9-81ED-4DB2-BD59-A6C34878D82A}">
                    <a16:rowId xmlns:a16="http://schemas.microsoft.com/office/drawing/2014/main" val="2047432301"/>
                  </a:ext>
                </a:extLst>
              </a:tr>
              <a:tr h="173093">
                <a:tc>
                  <a:txBody>
                    <a:bodyPr/>
                    <a:lstStyle/>
                    <a:p>
                      <a:pPr algn="l"/>
                      <a:r>
                        <a:rPr lang="en-GB" sz="1100" b="0" noProof="0" dirty="0">
                          <a:solidFill>
                            <a:schemeClr val="tx1"/>
                          </a:solidFill>
                          <a:latin typeface="+mn-lt"/>
                          <a:cs typeface="Calibri" panose="020F0502020204030204" pitchFamily="34" charset="0"/>
                        </a:rPr>
                        <a:t>Time to pain progression, n/N</a:t>
                      </a:r>
                      <a:r>
                        <a:rPr lang="en-GB" sz="1100" b="0" baseline="0" noProof="0" dirty="0">
                          <a:solidFill>
                            <a:schemeClr val="tx1"/>
                          </a:solidFill>
                          <a:latin typeface="+mn-lt"/>
                          <a:cs typeface="Calibri" panose="020F0502020204030204" pitchFamily="34" charset="0"/>
                        </a:rPr>
                        <a:t> (</a:t>
                      </a:r>
                      <a:r>
                        <a:rPr lang="en-GB" sz="1100" b="0" noProof="0" dirty="0">
                          <a:solidFill>
                            <a:schemeClr val="tx1"/>
                          </a:solidFill>
                          <a:latin typeface="+mn-lt"/>
                          <a:cs typeface="Calibri" panose="020F0502020204030204" pitchFamily="34" charset="0"/>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95/261</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36)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73/260</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28)</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187/554</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34)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156/547</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29)</a:t>
                      </a:r>
                    </a:p>
                  </a:txBody>
                  <a:tcPr anchor="ctr"/>
                </a:tc>
                <a:extLst>
                  <a:ext uri="{0D108BD9-81ED-4DB2-BD59-A6C34878D82A}">
                    <a16:rowId xmlns:a16="http://schemas.microsoft.com/office/drawing/2014/main" val="3013356355"/>
                  </a:ext>
                </a:extLst>
              </a:tr>
              <a:tr h="173093">
                <a:tc>
                  <a:txBody>
                    <a:bodyPr/>
                    <a:lstStyle/>
                    <a:p>
                      <a:pPr marL="0" indent="228600" algn="l">
                        <a:tabLst/>
                      </a:pPr>
                      <a:r>
                        <a:rPr lang="en-GB" sz="1100" b="0" noProof="0" dirty="0">
                          <a:solidFill>
                            <a:schemeClr val="tx1"/>
                          </a:solidFill>
                          <a:latin typeface="+mn-lt"/>
                          <a:cs typeface="Calibri" panose="020F0502020204030204" pitchFamily="34" charset="0"/>
                        </a:rPr>
                        <a:t>Stratified</a:t>
                      </a:r>
                      <a:r>
                        <a:rPr lang="en-GB" sz="1100" b="0" baseline="30000" noProof="0" dirty="0">
                          <a:solidFill>
                            <a:schemeClr val="tx1"/>
                          </a:solidFill>
                          <a:latin typeface="+mn-lt"/>
                          <a:cs typeface="Calibri" panose="020F0502020204030204" pitchFamily="34" charset="0"/>
                        </a:rPr>
                        <a:t>a,b</a:t>
                      </a:r>
                      <a:r>
                        <a:rPr lang="en-GB" sz="1100" b="0" noProof="0" dirty="0">
                          <a:solidFill>
                            <a:srgbClr val="FF0000"/>
                          </a:solidFill>
                          <a:latin typeface="+mn-lt"/>
                          <a:cs typeface="Calibri" panose="020F0502020204030204" pitchFamily="34" charset="0"/>
                        </a:rPr>
                        <a:t> </a:t>
                      </a:r>
                      <a:r>
                        <a:rPr lang="en-GB" sz="1100" b="0" noProof="0" dirty="0">
                          <a:solidFill>
                            <a:schemeClr val="tx1"/>
                          </a:solidFill>
                          <a:latin typeface="+mn-lt"/>
                          <a:cs typeface="Calibri" panose="020F0502020204030204" pitchFamily="34" charset="0"/>
                        </a:rPr>
                        <a:t>HR (95% CI)</a:t>
                      </a:r>
                      <a:endParaRPr lang="en-GB" sz="1100" b="0" baseline="30000" noProof="0" dirty="0">
                        <a:solidFill>
                          <a:schemeClr val="tx1"/>
                        </a:solidFill>
                        <a:latin typeface="+mn-lt"/>
                        <a:cs typeface="Calibri" panose="020F0502020204030204" pitchFamily="34" charset="0"/>
                      </a:endParaRP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0.77 (0.56-1.04)</a:t>
                      </a:r>
                    </a:p>
                  </a:txBody>
                  <a:tcPr anchor="ctr"/>
                </a:tc>
                <a:tc hMerge="1">
                  <a:txBody>
                    <a:bodyPr/>
                    <a:lstStyle/>
                    <a:p>
                      <a:endParaRPr lang="en-GB"/>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0.87 (0.70-1.08)</a:t>
                      </a:r>
                    </a:p>
                  </a:txBody>
                  <a:tcPr anchor="ctr"/>
                </a:tc>
                <a:tc hMerge="1">
                  <a:txBody>
                    <a:bodyPr/>
                    <a:lstStyle/>
                    <a:p>
                      <a:endParaRPr lang="en-GB"/>
                    </a:p>
                  </a:txBody>
                  <a:tcPr/>
                </a:tc>
                <a:extLst>
                  <a:ext uri="{0D108BD9-81ED-4DB2-BD59-A6C34878D82A}">
                    <a16:rowId xmlns:a16="http://schemas.microsoft.com/office/drawing/2014/main" val="1910621404"/>
                  </a:ext>
                </a:extLst>
              </a:tr>
              <a:tr h="173093">
                <a:tc>
                  <a:txBody>
                    <a:bodyPr/>
                    <a:lstStyle/>
                    <a:p>
                      <a:pPr algn="l"/>
                      <a:r>
                        <a:rPr lang="en-GB" sz="1100" b="0" noProof="0" dirty="0">
                          <a:solidFill>
                            <a:schemeClr val="tx1"/>
                          </a:solidFill>
                          <a:latin typeface="+mn-lt"/>
                          <a:cs typeface="Calibri" panose="020F0502020204030204" pitchFamily="34" charset="0"/>
                        </a:rPr>
                        <a:t>Confirmed ORR, n/N</a:t>
                      </a:r>
                      <a:r>
                        <a:rPr lang="en-GB" sz="1100" b="0" baseline="0" noProof="0" dirty="0">
                          <a:solidFill>
                            <a:schemeClr val="tx1"/>
                          </a:solidFill>
                          <a:latin typeface="+mn-lt"/>
                          <a:cs typeface="Calibri" panose="020F0502020204030204" pitchFamily="34" charset="0"/>
                        </a:rPr>
                        <a:t> (</a:t>
                      </a:r>
                      <a:r>
                        <a:rPr lang="en-GB" sz="1100" b="0" noProof="0" dirty="0">
                          <a:solidFill>
                            <a:schemeClr val="tx1"/>
                          </a:solidFill>
                          <a:latin typeface="+mn-lt"/>
                          <a:cs typeface="Calibri" panose="020F0502020204030204" pitchFamily="34" charset="0"/>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37/96</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39)</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60/99</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61)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98/225</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44)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122/201</a:t>
                      </a:r>
                      <a:r>
                        <a:rPr lang="en-GB" sz="1100" b="0" kern="1200" baseline="0" noProof="0" dirty="0">
                          <a:solidFill>
                            <a:schemeClr val="tx1"/>
                          </a:solidFill>
                          <a:latin typeface="+mn-lt"/>
                          <a:ea typeface="+mn-ea"/>
                          <a:cs typeface="Calibri" panose="020F0502020204030204" pitchFamily="34" charset="0"/>
                        </a:rPr>
                        <a:t> (</a:t>
                      </a:r>
                      <a:r>
                        <a:rPr lang="en-GB" sz="1100" b="0" kern="1200" noProof="0" dirty="0">
                          <a:solidFill>
                            <a:schemeClr val="tx1"/>
                          </a:solidFill>
                          <a:latin typeface="+mn-lt"/>
                          <a:ea typeface="+mn-ea"/>
                          <a:cs typeface="Calibri" panose="020F0502020204030204" pitchFamily="34" charset="0"/>
                        </a:rPr>
                        <a:t>61)</a:t>
                      </a:r>
                    </a:p>
                  </a:txBody>
                  <a:tcPr anchor="ctr"/>
                </a:tc>
                <a:extLst>
                  <a:ext uri="{0D108BD9-81ED-4DB2-BD59-A6C34878D82A}">
                    <a16:rowId xmlns:a16="http://schemas.microsoft.com/office/drawing/2014/main" val="4161708115"/>
                  </a:ext>
                </a:extLst>
              </a:tr>
              <a:tr h="173093">
                <a:tc>
                  <a:txBody>
                    <a:bodyPr/>
                    <a:lstStyle/>
                    <a:p>
                      <a:pPr marL="0" indent="228600" algn="l">
                        <a:tabLst/>
                      </a:pPr>
                      <a:r>
                        <a:rPr lang="en-GB" sz="1100" b="0" noProof="0" dirty="0">
                          <a:solidFill>
                            <a:schemeClr val="tx1"/>
                          </a:solidFill>
                          <a:latin typeface="+mn-lt"/>
                          <a:cs typeface="Calibri" panose="020F0502020204030204" pitchFamily="34" charset="0"/>
                        </a:rPr>
                        <a:t>Difference (95% CI), %</a:t>
                      </a: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22 (7-37)</a:t>
                      </a:r>
                    </a:p>
                  </a:txBody>
                  <a:tcPr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0" kern="1200" dirty="0">
                        <a:solidFill>
                          <a:schemeClr val="tx1"/>
                        </a:solidFill>
                        <a:latin typeface="+mn-lt"/>
                        <a:ea typeface="+mn-ea"/>
                        <a:cs typeface="Calibri" panose="020F0502020204030204" pitchFamily="34" charset="0"/>
                      </a:endParaRP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17 (7-27)</a:t>
                      </a:r>
                    </a:p>
                  </a:txBody>
                  <a:tcPr anchor="ctr"/>
                </a:tc>
                <a:tc hMerge="1">
                  <a:txBody>
                    <a:bodyPr/>
                    <a:lstStyle/>
                    <a:p>
                      <a:endParaRPr lang="en-GB"/>
                    </a:p>
                  </a:txBody>
                  <a:tcPr/>
                </a:tc>
                <a:extLst>
                  <a:ext uri="{0D108BD9-81ED-4DB2-BD59-A6C34878D82A}">
                    <a16:rowId xmlns:a16="http://schemas.microsoft.com/office/drawing/2014/main" val="4027115454"/>
                  </a:ext>
                </a:extLst>
              </a:tr>
              <a:tr h="173093">
                <a:tc>
                  <a:txBody>
                    <a:bodyPr/>
                    <a:lstStyle/>
                    <a:p>
                      <a:pPr algn="l"/>
                      <a:endParaRPr lang="en-GB" sz="1100" b="0" noProof="0" dirty="0">
                        <a:solidFill>
                          <a:schemeClr val="tx1"/>
                        </a:solidFill>
                        <a:latin typeface="+mn-lt"/>
                        <a:cs typeface="Calibri" panose="020F0502020204030204" pitchFamily="34" charset="0"/>
                      </a:endParaRPr>
                    </a:p>
                  </a:txBody>
                  <a:tcPr anchor="ctr">
                    <a:solidFill>
                      <a:schemeClr val="accent1"/>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kern="1200" noProof="0" dirty="0">
                          <a:solidFill>
                            <a:schemeClr val="bg1"/>
                          </a:solidFill>
                          <a:latin typeface="+mn-lt"/>
                          <a:ea typeface="+mn-ea"/>
                          <a:cs typeface="Calibri" panose="020F0502020204030204" pitchFamily="34" charset="0"/>
                        </a:rPr>
                        <a:t>PTEN loss (by NGS)</a:t>
                      </a:r>
                    </a:p>
                  </a:txBody>
                  <a:tcPr anchor="ctr">
                    <a:solidFill>
                      <a:schemeClr val="accent1"/>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100" b="0" kern="1200" noProof="0" dirty="0">
                        <a:solidFill>
                          <a:schemeClr val="tx1"/>
                        </a:solidFill>
                        <a:latin typeface="+mn-lt"/>
                        <a:ea typeface="+mn-ea"/>
                        <a:cs typeface="Calibri" panose="020F0502020204030204" pitchFamily="34" charset="0"/>
                      </a:endParaRPr>
                    </a:p>
                  </a:txBody>
                  <a:tcPr anchor="ctr">
                    <a:solidFill>
                      <a:schemeClr val="accent1"/>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100" b="0" kern="1200" noProof="0" dirty="0">
                        <a:solidFill>
                          <a:schemeClr val="tx1"/>
                        </a:solidFill>
                        <a:latin typeface="+mn-lt"/>
                        <a:ea typeface="+mn-ea"/>
                        <a:cs typeface="Calibri" panose="020F0502020204030204" pitchFamily="34" charset="0"/>
                      </a:endParaRPr>
                    </a:p>
                  </a:txBody>
                  <a:tcPr anchor="ctr">
                    <a:solidFill>
                      <a:schemeClr val="accent1"/>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100" b="0" kern="1200" noProof="0" dirty="0">
                        <a:solidFill>
                          <a:schemeClr val="tx1"/>
                        </a:solidFill>
                        <a:latin typeface="+mn-lt"/>
                        <a:ea typeface="+mn-ea"/>
                        <a:cs typeface="Calibri" panose="020F0502020204030204" pitchFamily="34" charset="0"/>
                      </a:endParaRPr>
                    </a:p>
                  </a:txBody>
                  <a:tcPr anchor="ctr">
                    <a:solidFill>
                      <a:schemeClr val="accent1"/>
                    </a:solidFill>
                  </a:tcPr>
                </a:tc>
                <a:extLst>
                  <a:ext uri="{0D108BD9-81ED-4DB2-BD59-A6C34878D82A}">
                    <a16:rowId xmlns:a16="http://schemas.microsoft.com/office/drawing/2014/main" val="10011"/>
                  </a:ext>
                </a:extLst>
              </a:tr>
              <a:tr h="173093">
                <a:tc>
                  <a:txBody>
                    <a:bodyPr/>
                    <a:lstStyle/>
                    <a:p>
                      <a:pPr algn="l"/>
                      <a:r>
                        <a:rPr lang="en-GB" sz="1100" b="0" noProof="0" dirty="0">
                          <a:solidFill>
                            <a:schemeClr val="tx1"/>
                          </a:solidFill>
                          <a:latin typeface="+mn-lt"/>
                          <a:cs typeface="Calibri" panose="020F0502020204030204" pitchFamily="34" charset="0"/>
                        </a:rPr>
                        <a:t>rPFS, 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103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105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a:t>
                      </a:r>
                    </a:p>
                  </a:txBody>
                  <a:tcPr anchor="ctr"/>
                </a:tc>
                <a:extLst>
                  <a:ext uri="{0D108BD9-81ED-4DB2-BD59-A6C34878D82A}">
                    <a16:rowId xmlns:a16="http://schemas.microsoft.com/office/drawing/2014/main" val="1026601486"/>
                  </a:ext>
                </a:extLst>
              </a:tr>
              <a:tr h="173093">
                <a:tc>
                  <a:txBody>
                    <a:bodyPr/>
                    <a:lstStyle/>
                    <a:p>
                      <a:pPr marL="0" indent="184150" algn="l">
                        <a:tabLst/>
                      </a:pPr>
                      <a:r>
                        <a:rPr lang="en-GB" sz="1100" b="0" noProof="0" dirty="0">
                          <a:solidFill>
                            <a:schemeClr val="tx1"/>
                          </a:solidFill>
                          <a:latin typeface="+mn-lt"/>
                          <a:cs typeface="Calibri" panose="020F0502020204030204" pitchFamily="34" charset="0"/>
                        </a:rPr>
                        <a:t>Median (95% CI), months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14.2 (10.9-18.7)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19.1 (13.9-NE)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a:t>
                      </a:r>
                    </a:p>
                  </a:txBody>
                  <a:tcPr anchor="ctr"/>
                </a:tc>
                <a:extLst>
                  <a:ext uri="{0D108BD9-81ED-4DB2-BD59-A6C34878D82A}">
                    <a16:rowId xmlns:a16="http://schemas.microsoft.com/office/drawing/2014/main" val="179235959"/>
                  </a:ext>
                </a:extLst>
              </a:tr>
              <a:tr h="173093">
                <a:tc>
                  <a:txBody>
                    <a:bodyPr/>
                    <a:lstStyle/>
                    <a:p>
                      <a:pPr marL="0" indent="184150" algn="l">
                        <a:tabLst/>
                      </a:pPr>
                      <a:r>
                        <a:rPr lang="en-GB" sz="1100" b="0" noProof="0" dirty="0">
                          <a:solidFill>
                            <a:schemeClr val="tx1"/>
                          </a:solidFill>
                          <a:latin typeface="+mn-lt"/>
                          <a:cs typeface="Calibri" panose="020F0502020204030204" pitchFamily="34" charset="0"/>
                        </a:rPr>
                        <a:t>Stratified</a:t>
                      </a:r>
                      <a:r>
                        <a:rPr lang="en-GB" sz="1100" b="0" baseline="30000" noProof="0" dirty="0">
                          <a:solidFill>
                            <a:schemeClr val="tx1"/>
                          </a:solidFill>
                          <a:latin typeface="+mn-lt"/>
                          <a:cs typeface="Calibri" panose="020F0502020204030204" pitchFamily="34" charset="0"/>
                        </a:rPr>
                        <a:t>a</a:t>
                      </a:r>
                      <a:r>
                        <a:rPr lang="en-GB" sz="1100" b="0" noProof="0" dirty="0">
                          <a:solidFill>
                            <a:schemeClr val="tx1"/>
                          </a:solidFill>
                          <a:latin typeface="+mn-lt"/>
                          <a:cs typeface="Calibri" panose="020F0502020204030204" pitchFamily="34" charset="0"/>
                        </a:rPr>
                        <a:t> HR (95% CI)</a:t>
                      </a:r>
                      <a:endParaRPr lang="en-GB" sz="1100" b="0" baseline="30000" noProof="0" dirty="0">
                        <a:solidFill>
                          <a:schemeClr val="tx1"/>
                        </a:solidFill>
                        <a:latin typeface="+mn-lt"/>
                        <a:cs typeface="Calibri" panose="020F0502020204030204" pitchFamily="34" charset="0"/>
                      </a:endParaRP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0.65 (0.45-0.95)</a:t>
                      </a:r>
                    </a:p>
                  </a:txBody>
                  <a:tcPr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0" kern="1200" dirty="0">
                        <a:solidFill>
                          <a:schemeClr val="tx1"/>
                        </a:solidFill>
                        <a:latin typeface="+mn-lt"/>
                        <a:ea typeface="+mn-ea"/>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Calibri" panose="020F0502020204030204" pitchFamily="34" charset="0"/>
                        </a:rPr>
                        <a:t>–</a:t>
                      </a:r>
                    </a:p>
                  </a:txBody>
                  <a:tcPr anchor="ctr"/>
                </a:tc>
                <a:extLst>
                  <a:ext uri="{0D108BD9-81ED-4DB2-BD59-A6C34878D82A}">
                    <a16:rowId xmlns:a16="http://schemas.microsoft.com/office/drawing/2014/main" val="2125083324"/>
                  </a:ext>
                </a:extLst>
              </a:tr>
            </a:tbl>
          </a:graphicData>
        </a:graphic>
      </p:graphicFrame>
      <p:graphicFrame>
        <p:nvGraphicFramePr>
          <p:cNvPr id="20" name="Table 19">
            <a:extLst>
              <a:ext uri="{FF2B5EF4-FFF2-40B4-BE49-F238E27FC236}">
                <a16:creationId xmlns:a16="http://schemas.microsoft.com/office/drawing/2014/main" id="{5B09A4E4-06D2-4F25-908E-1DEC60B86BFF}"/>
              </a:ext>
            </a:extLst>
          </p:cNvPr>
          <p:cNvGraphicFramePr>
            <a:graphicFrameLocks noGrp="1"/>
          </p:cNvGraphicFramePr>
          <p:nvPr/>
        </p:nvGraphicFramePr>
        <p:xfrm>
          <a:off x="7632962" y="1869974"/>
          <a:ext cx="3961006" cy="1159166"/>
        </p:xfrm>
        <a:graphic>
          <a:graphicData uri="http://schemas.openxmlformats.org/drawingml/2006/table">
            <a:tbl>
              <a:tblPr firstRow="1" bandRow="1">
                <a:tableStyleId>{5C22544A-7EE6-4342-B048-85BDC9FD1C3A}</a:tableStyleId>
              </a:tblPr>
              <a:tblGrid>
                <a:gridCol w="2046511">
                  <a:extLst>
                    <a:ext uri="{9D8B030D-6E8A-4147-A177-3AD203B41FA5}">
                      <a16:colId xmlns:a16="http://schemas.microsoft.com/office/drawing/2014/main" val="20000"/>
                    </a:ext>
                  </a:extLst>
                </a:gridCol>
                <a:gridCol w="900465">
                  <a:extLst>
                    <a:ext uri="{9D8B030D-6E8A-4147-A177-3AD203B41FA5}">
                      <a16:colId xmlns:a16="http://schemas.microsoft.com/office/drawing/2014/main" val="1425056306"/>
                    </a:ext>
                  </a:extLst>
                </a:gridCol>
                <a:gridCol w="1014030">
                  <a:extLst>
                    <a:ext uri="{9D8B030D-6E8A-4147-A177-3AD203B41FA5}">
                      <a16:colId xmlns:a16="http://schemas.microsoft.com/office/drawing/2014/main" val="1066961352"/>
                    </a:ext>
                  </a:extLst>
                </a:gridCol>
              </a:tblGrid>
              <a:tr h="1853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noProof="0" dirty="0">
                          <a:latin typeface="+mn-lt"/>
                          <a:cs typeface="Calibri" panose="020F0502020204030204" pitchFamily="34" charset="0"/>
                        </a:rPr>
                        <a:t>Safety, %</a:t>
                      </a:r>
                    </a:p>
                  </a:txBody>
                  <a:tcPr anchor="ctr"/>
                </a:tc>
                <a:tc>
                  <a:txBody>
                    <a:bodyPr/>
                    <a:lstStyle/>
                    <a:p>
                      <a:pPr algn="ctr"/>
                      <a:r>
                        <a:rPr lang="en-GB" sz="1100" b="1" noProof="0" dirty="0">
                          <a:solidFill>
                            <a:schemeClr val="bg1"/>
                          </a:solidFill>
                          <a:latin typeface="+mn-lt"/>
                          <a:cs typeface="Calibri" panose="020F0502020204030204" pitchFamily="34" charset="0"/>
                        </a:rPr>
                        <a:t>Pbo + AAP</a:t>
                      </a:r>
                    </a:p>
                    <a:p>
                      <a:pPr algn="ctr"/>
                      <a:r>
                        <a:rPr lang="en-GB" sz="1100" b="1" noProof="0" dirty="0">
                          <a:latin typeface="+mn-lt"/>
                          <a:cs typeface="Calibri" panose="020F0502020204030204" pitchFamily="34" charset="0"/>
                        </a:rPr>
                        <a:t>(N=546)</a:t>
                      </a:r>
                    </a:p>
                  </a:txBody>
                  <a:tcPr anchor="ctr"/>
                </a:tc>
                <a:tc>
                  <a:txBody>
                    <a:bodyPr/>
                    <a:lstStyle/>
                    <a:p>
                      <a:pPr algn="ctr"/>
                      <a:r>
                        <a:rPr lang="en-GB" sz="1100" b="1" noProof="0" dirty="0">
                          <a:solidFill>
                            <a:schemeClr val="bg1"/>
                          </a:solidFill>
                          <a:latin typeface="+mn-lt"/>
                        </a:rPr>
                        <a:t>Ipat + AAP</a:t>
                      </a:r>
                      <a:endParaRPr lang="en-GB" sz="1100" b="1" kern="1200" noProof="0" dirty="0">
                        <a:solidFill>
                          <a:schemeClr val="bg1"/>
                        </a:solidFill>
                        <a:latin typeface="+mn-lt"/>
                        <a:ea typeface="+mn-ea"/>
                        <a:cs typeface="Calibri" panose="020F0502020204030204" pitchFamily="34" charset="0"/>
                      </a:endParaRPr>
                    </a:p>
                    <a:p>
                      <a:pPr algn="ctr"/>
                      <a:r>
                        <a:rPr lang="en-GB" sz="1100" b="1" noProof="0" dirty="0">
                          <a:latin typeface="+mn-lt"/>
                          <a:cs typeface="Calibri" panose="020F0502020204030204" pitchFamily="34" charset="0"/>
                        </a:rPr>
                        <a:t>(N=551)</a:t>
                      </a:r>
                      <a:endParaRPr lang="en-GB" sz="1100" b="1" noProof="0" dirty="0">
                        <a:latin typeface="+mn-lt"/>
                      </a:endParaRPr>
                    </a:p>
                  </a:txBody>
                  <a:tcPr anchor="ctr"/>
                </a:tc>
                <a:extLst>
                  <a:ext uri="{0D108BD9-81ED-4DB2-BD59-A6C34878D82A}">
                    <a16:rowId xmlns:a16="http://schemas.microsoft.com/office/drawing/2014/main" val="10000"/>
                  </a:ext>
                </a:extLst>
              </a:tr>
              <a:tr h="305726">
                <a:tc>
                  <a:txBody>
                    <a:bodyPr/>
                    <a:lstStyle/>
                    <a:p>
                      <a:pPr algn="l"/>
                      <a:r>
                        <a:rPr lang="en-GB" sz="1100" b="0" noProof="0" dirty="0">
                          <a:latin typeface="+mn-lt"/>
                          <a:cs typeface="Calibri" panose="020F0502020204030204" pitchFamily="34" charset="0"/>
                        </a:rPr>
                        <a:t>SAEs</a:t>
                      </a:r>
                    </a:p>
                  </a:txBody>
                  <a:tcPr anchor="ctr"/>
                </a:tc>
                <a:tc>
                  <a:txBody>
                    <a:bodyPr/>
                    <a:lstStyle/>
                    <a:p>
                      <a:pPr marL="0" algn="l" defTabSz="457200" rtl="0" eaLnBrk="1" latinLnBrk="0" hangingPunct="1">
                        <a:tabLst>
                          <a:tab pos="400050" algn="dec"/>
                        </a:tabLst>
                      </a:pPr>
                      <a:r>
                        <a:rPr lang="en-GB" sz="1100" b="0" kern="1200" noProof="0" dirty="0">
                          <a:solidFill>
                            <a:schemeClr val="dk1"/>
                          </a:solidFill>
                          <a:latin typeface="+mn-lt"/>
                          <a:ea typeface="+mn-ea"/>
                          <a:cs typeface="Calibri" panose="020F0502020204030204" pitchFamily="34" charset="0"/>
                        </a:rPr>
                        <a:t>	23</a:t>
                      </a:r>
                    </a:p>
                  </a:txBody>
                  <a:tcPr anchor="ctr"/>
                </a:tc>
                <a:tc>
                  <a:txBody>
                    <a:bodyPr/>
                    <a:lstStyle/>
                    <a:p>
                      <a:pPr algn="l">
                        <a:tabLst>
                          <a:tab pos="457200" algn="dec"/>
                        </a:tabLst>
                      </a:pPr>
                      <a:r>
                        <a:rPr lang="en-GB" sz="1100" noProof="0" dirty="0">
                          <a:latin typeface="+mn-lt"/>
                        </a:rPr>
                        <a:t>	40</a:t>
                      </a:r>
                    </a:p>
                  </a:txBody>
                  <a:tcPr anchor="ctr"/>
                </a:tc>
                <a:extLst>
                  <a:ext uri="{0D108BD9-81ED-4DB2-BD59-A6C34878D82A}">
                    <a16:rowId xmlns:a16="http://schemas.microsoft.com/office/drawing/2014/main" val="22658681"/>
                  </a:ext>
                </a:extLst>
              </a:tr>
              <a:tr h="2461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noProof="0" dirty="0">
                          <a:latin typeface="+mn-lt"/>
                          <a:cs typeface="Calibri" panose="020F0502020204030204" pitchFamily="34" charset="0"/>
                        </a:rPr>
                        <a:t>AEs leading to treatment discontinuation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00050" algn="dec"/>
                        </a:tabLst>
                        <a:defRPr/>
                      </a:pPr>
                      <a:r>
                        <a:rPr lang="en-GB" sz="1100" b="0" kern="1200" noProof="0" dirty="0">
                          <a:solidFill>
                            <a:schemeClr val="dk1"/>
                          </a:solidFill>
                          <a:latin typeface="+mn-lt"/>
                          <a:ea typeface="+mn-ea"/>
                          <a:cs typeface="Calibri" panose="020F0502020204030204" pitchFamily="34" charset="0"/>
                        </a:rPr>
                        <a:t>	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57200" algn="dec"/>
                        </a:tabLst>
                        <a:defRPr/>
                      </a:pPr>
                      <a:r>
                        <a:rPr lang="en-GB" sz="1100" kern="1200" noProof="0" dirty="0">
                          <a:solidFill>
                            <a:schemeClr val="dk1"/>
                          </a:solidFill>
                          <a:latin typeface="+mn-lt"/>
                          <a:ea typeface="+mn-ea"/>
                          <a:cs typeface="+mn-cs"/>
                        </a:rPr>
                        <a:t>	21</a:t>
                      </a:r>
                    </a:p>
                  </a:txBody>
                  <a:tcPr anchor="ctr"/>
                </a:tc>
                <a:extLst>
                  <a:ext uri="{0D108BD9-81ED-4DB2-BD59-A6C34878D82A}">
                    <a16:rowId xmlns:a16="http://schemas.microsoft.com/office/drawing/2014/main" val="972463072"/>
                  </a:ext>
                </a:extLst>
              </a:tr>
            </a:tbl>
          </a:graphicData>
        </a:graphic>
      </p:graphicFrame>
      <p:sp>
        <p:nvSpPr>
          <p:cNvPr id="22" name="Text Placeholder 10">
            <a:extLst>
              <a:ext uri="{FF2B5EF4-FFF2-40B4-BE49-F238E27FC236}">
                <a16:creationId xmlns:a16="http://schemas.microsoft.com/office/drawing/2014/main" id="{61B2D71A-664B-CD40-97B0-1B2761BB1F54}"/>
              </a:ext>
            </a:extLst>
          </p:cNvPr>
          <p:cNvSpPr txBox="1">
            <a:spLocks/>
          </p:cNvSpPr>
          <p:nvPr/>
        </p:nvSpPr>
        <p:spPr>
          <a:xfrm>
            <a:off x="7652657" y="1484909"/>
            <a:ext cx="4406280" cy="34246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t>safety</a:t>
            </a:r>
          </a:p>
        </p:txBody>
      </p:sp>
      <p:sp>
        <p:nvSpPr>
          <p:cNvPr id="14" name="Content Placeholder 4">
            <a:extLst>
              <a:ext uri="{FF2B5EF4-FFF2-40B4-BE49-F238E27FC236}">
                <a16:creationId xmlns:a16="http://schemas.microsoft.com/office/drawing/2014/main" id="{7D2BD3AD-985C-45C4-B707-3E5E07FF9D8E}"/>
              </a:ext>
            </a:extLst>
          </p:cNvPr>
          <p:cNvSpPr txBox="1">
            <a:spLocks/>
          </p:cNvSpPr>
          <p:nvPr/>
        </p:nvSpPr>
        <p:spPr>
          <a:xfrm>
            <a:off x="7392144" y="5411316"/>
            <a:ext cx="4666793"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GB" baseline="30000" dirty="0">
                <a:ea typeface="Aileron" charset="0"/>
              </a:rPr>
              <a:t>a</a:t>
            </a:r>
            <a:r>
              <a:rPr lang="en-GB" dirty="0">
                <a:ea typeface="Aileron" charset="0"/>
              </a:rPr>
              <a:t> Stratified for prior taxane-based therapy and PSA-only progression factor (PTEN loss [by IHC/NGS]); </a:t>
            </a:r>
            <a:br>
              <a:rPr lang="en-GB" dirty="0">
                <a:ea typeface="Aileron" charset="0"/>
              </a:rPr>
            </a:br>
            <a:r>
              <a:rPr lang="en-GB" baseline="30000" dirty="0">
                <a:ea typeface="Aileron" charset="0"/>
              </a:rPr>
              <a:t>b</a:t>
            </a:r>
            <a:r>
              <a:rPr lang="en-GB" dirty="0">
                <a:ea typeface="Aileron" charset="0"/>
              </a:rPr>
              <a:t> Stratified for prior taxane-based therapy, PSA-only progression factor, and tumour PTEN loss (by IHC) (ITT); </a:t>
            </a:r>
            <a:br>
              <a:rPr lang="en-GB" dirty="0">
                <a:ea typeface="Aileron" charset="0"/>
              </a:rPr>
            </a:br>
            <a:r>
              <a:rPr lang="en-GB" baseline="30000" dirty="0"/>
              <a:t>c</a:t>
            </a:r>
            <a:r>
              <a:rPr lang="en-GB" dirty="0"/>
              <a:t> Descriptive</a:t>
            </a:r>
            <a:endParaRPr lang="en-GB" altLang="en-US" dirty="0"/>
          </a:p>
        </p:txBody>
      </p:sp>
      <p:sp>
        <p:nvSpPr>
          <p:cNvPr id="9" name="Content Placeholder 8"/>
          <p:cNvSpPr>
            <a:spLocks noGrp="1"/>
          </p:cNvSpPr>
          <p:nvPr>
            <p:ph sz="quarter" idx="15"/>
          </p:nvPr>
        </p:nvSpPr>
        <p:spPr>
          <a:xfrm>
            <a:off x="609599" y="6337739"/>
            <a:ext cx="10660392" cy="365125"/>
          </a:xfrm>
        </p:spPr>
        <p:txBody>
          <a:bodyPr/>
          <a:lstStyle/>
          <a:p>
            <a:r>
              <a:rPr lang="en-GB" dirty="0"/>
              <a:t>AAP, abiraterone acetate + prednisone; CI, confidence interval; HR, hazard ratio; IHC, immunohistochemistry; Ipat, ipatasertib; ITT, intention to treat; NE, not evaluable; </a:t>
            </a:r>
            <a:br>
              <a:rPr lang="en-GB" dirty="0"/>
            </a:br>
            <a:r>
              <a:rPr lang="en-GB" dirty="0"/>
              <a:t>NGS, next-generation sequencing; ORR, overall response rate; Pbo, placebo; PSA, prostate specific antigen; rPFS, radiographic progression-free survival; PTEN, phosphatase and tensin homologue</a:t>
            </a:r>
            <a:br>
              <a:rPr lang="en-GB" dirty="0"/>
            </a:br>
            <a:r>
              <a:rPr lang="en-GB" altLang="en-US" dirty="0"/>
              <a:t>de Bono J, et al. ESMO 2020. Abstract #LBA4. Oral presentation</a:t>
            </a:r>
          </a:p>
        </p:txBody>
      </p:sp>
    </p:spTree>
    <p:extLst>
      <p:ext uri="{BB962C8B-B14F-4D97-AF65-F5344CB8AC3E}">
        <p14:creationId xmlns:p14="http://schemas.microsoft.com/office/powerpoint/2010/main" val="80627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564265BB-3B71-40EA-B6E9-7617A280D54E}"/>
              </a:ext>
            </a:extLst>
          </p:cNvPr>
          <p:cNvSpPr>
            <a:spLocks noGrp="1"/>
          </p:cNvSpPr>
          <p:nvPr>
            <p:ph type="title"/>
          </p:nvPr>
        </p:nvSpPr>
        <p:spPr/>
        <p:txBody>
          <a:bodyPr/>
          <a:lstStyle/>
          <a:p>
            <a:r>
              <a:rPr lang="en-US" altLang="en-US"/>
              <a:t>Radiopharmaceutical future: </a:t>
            </a:r>
            <a:r>
              <a:rPr lang="en-GB" altLang="en-US" err="1"/>
              <a:t>theranostics</a:t>
            </a:r>
            <a:endParaRPr lang="en-GB" altLang="en-US"/>
          </a:p>
        </p:txBody>
      </p:sp>
      <p:pic>
        <p:nvPicPr>
          <p:cNvPr id="40964" name="Picture 3">
            <a:extLst>
              <a:ext uri="{FF2B5EF4-FFF2-40B4-BE49-F238E27FC236}">
                <a16:creationId xmlns:a16="http://schemas.microsoft.com/office/drawing/2014/main" id="{57503A5D-F50F-4608-8F5C-95EA06BC029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78645" y="1325750"/>
            <a:ext cx="5627400" cy="393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a:extLst>
              <a:ext uri="{FF2B5EF4-FFF2-40B4-BE49-F238E27FC236}">
                <a16:creationId xmlns:a16="http://schemas.microsoft.com/office/drawing/2014/main" id="{5321B046-5DB6-3341-8A87-466C6FBEC4D4}"/>
              </a:ext>
            </a:extLst>
          </p:cNvPr>
          <p:cNvSpPr>
            <a:spLocks noGrp="1"/>
          </p:cNvSpPr>
          <p:nvPr>
            <p:ph sz="quarter" idx="12"/>
          </p:nvPr>
        </p:nvSpPr>
        <p:spPr>
          <a:xfrm>
            <a:off x="620184" y="4941168"/>
            <a:ext cx="5187784" cy="1013232"/>
          </a:xfrm>
        </p:spPr>
        <p:txBody>
          <a:bodyPr/>
          <a:lstStyle/>
          <a:p>
            <a:r>
              <a:rPr lang="en-US" dirty="0"/>
              <a:t>Limitations</a:t>
            </a:r>
          </a:p>
          <a:p>
            <a:pPr lvl="1"/>
            <a:r>
              <a:rPr lang="en-US" dirty="0"/>
              <a:t>Expression of the ligand (heterogeneity, downregulation)</a:t>
            </a:r>
          </a:p>
          <a:p>
            <a:endParaRPr lang="en-US" dirty="0"/>
          </a:p>
        </p:txBody>
      </p:sp>
      <p:sp>
        <p:nvSpPr>
          <p:cNvPr id="9" name="Slide Number Placeholder 8">
            <a:extLst>
              <a:ext uri="{FF2B5EF4-FFF2-40B4-BE49-F238E27FC236}">
                <a16:creationId xmlns:a16="http://schemas.microsoft.com/office/drawing/2014/main" id="{645FABAE-DE4D-734E-8968-B10F1281F221}"/>
              </a:ext>
            </a:extLst>
          </p:cNvPr>
          <p:cNvSpPr>
            <a:spLocks noGrp="1"/>
          </p:cNvSpPr>
          <p:nvPr>
            <p:ph type="sldNum" sz="quarter" idx="4"/>
          </p:nvPr>
        </p:nvSpPr>
        <p:spPr/>
        <p:txBody>
          <a:bodyPr/>
          <a:lstStyle/>
          <a:p>
            <a:fld id="{FCE43C0F-8A7B-3A4B-9DB5-B3472E36E833}" type="slidenum">
              <a:rPr lang="en-GB" smtClean="0"/>
              <a:pPr/>
              <a:t>38</a:t>
            </a:fld>
            <a:endParaRPr lang="en-GB"/>
          </a:p>
        </p:txBody>
      </p:sp>
      <p:sp>
        <p:nvSpPr>
          <p:cNvPr id="7" name="Content Placeholder 5">
            <a:extLst>
              <a:ext uri="{FF2B5EF4-FFF2-40B4-BE49-F238E27FC236}">
                <a16:creationId xmlns:a16="http://schemas.microsoft.com/office/drawing/2014/main" id="{73561536-9436-5848-95BF-5BC79C7137A1}"/>
              </a:ext>
            </a:extLst>
          </p:cNvPr>
          <p:cNvSpPr>
            <a:spLocks noGrp="1"/>
          </p:cNvSpPr>
          <p:nvPr>
            <p:ph sz="quarter" idx="15"/>
          </p:nvPr>
        </p:nvSpPr>
        <p:spPr>
          <a:xfrm>
            <a:off x="619200" y="6282139"/>
            <a:ext cx="10660392" cy="465108"/>
          </a:xfrm>
        </p:spPr>
        <p:txBody>
          <a:bodyPr/>
          <a:lstStyle/>
          <a:p>
            <a:pPr>
              <a:spcBef>
                <a:spcPts val="0"/>
              </a:spcBef>
              <a:spcAft>
                <a:spcPts val="300"/>
              </a:spcAft>
            </a:pPr>
            <a:r>
              <a:rPr lang="en-US" altLang="en-US" baseline="30000" dirty="0"/>
              <a:t>225</a:t>
            </a:r>
            <a:r>
              <a:rPr lang="en-US" altLang="en-US" dirty="0"/>
              <a:t>Ac, actinium 225; </a:t>
            </a:r>
            <a:r>
              <a:rPr lang="en-US" altLang="en-US" baseline="30000" dirty="0"/>
              <a:t>211</a:t>
            </a:r>
            <a:r>
              <a:rPr lang="en-US" altLang="en-US" dirty="0"/>
              <a:t>At, astatine 211; </a:t>
            </a:r>
            <a:r>
              <a:rPr lang="en-US" altLang="en-US" baseline="30000" dirty="0"/>
              <a:t>64</a:t>
            </a:r>
            <a:r>
              <a:rPr lang="en-US" altLang="en-US" dirty="0"/>
              <a:t>Cu, copper 64; </a:t>
            </a:r>
            <a:r>
              <a:rPr lang="en-US" altLang="en-US" baseline="30000" dirty="0"/>
              <a:t>67</a:t>
            </a:r>
            <a:r>
              <a:rPr lang="en-US" altLang="en-US" dirty="0"/>
              <a:t>Cu, copper 67; </a:t>
            </a:r>
            <a:r>
              <a:rPr lang="en-US" altLang="en-US" baseline="30000" dirty="0"/>
              <a:t>131</a:t>
            </a:r>
            <a:r>
              <a:rPr lang="en-US" altLang="en-US" dirty="0"/>
              <a:t>I, iodine 131; </a:t>
            </a:r>
            <a:r>
              <a:rPr lang="en-US" altLang="en-US" baseline="30000" dirty="0"/>
              <a:t>177</a:t>
            </a:r>
            <a:r>
              <a:rPr lang="en-US" altLang="en-US" dirty="0"/>
              <a:t>Lu, lutetium 177; </a:t>
            </a:r>
            <a:r>
              <a:rPr lang="en-US" altLang="en-US" baseline="30000" dirty="0"/>
              <a:t>212</a:t>
            </a:r>
            <a:r>
              <a:rPr lang="en-US" altLang="en-US" dirty="0"/>
              <a:t>Pb, lead 212; PSA, prostate specific antigen; </a:t>
            </a:r>
            <a:r>
              <a:rPr lang="en-US" altLang="en-US" baseline="30000" dirty="0"/>
              <a:t>223</a:t>
            </a:r>
            <a:r>
              <a:rPr lang="en-US" altLang="en-US" dirty="0"/>
              <a:t>Ra, radium 223;</a:t>
            </a:r>
            <a:r>
              <a:rPr lang="en-US" altLang="en-US" baseline="30000" dirty="0"/>
              <a:t>89</a:t>
            </a:r>
            <a:r>
              <a:rPr lang="en-US" altLang="en-US" dirty="0"/>
              <a:t>Sr, strontium 89; </a:t>
            </a:r>
            <a:r>
              <a:rPr lang="en-US" altLang="en-US" baseline="30000" dirty="0"/>
              <a:t>90</a:t>
            </a:r>
            <a:r>
              <a:rPr lang="en-US" altLang="en-US" dirty="0"/>
              <a:t>Y, yttrium 90</a:t>
            </a:r>
          </a:p>
          <a:p>
            <a:pPr>
              <a:spcBef>
                <a:spcPts val="0"/>
              </a:spcBef>
            </a:pPr>
            <a:r>
              <a:rPr lang="en-US" dirty="0" err="1"/>
              <a:t>Kratochwil</a:t>
            </a:r>
            <a:r>
              <a:rPr lang="en-US" dirty="0"/>
              <a:t> C, et al. J </a:t>
            </a:r>
            <a:r>
              <a:rPr lang="en-US" dirty="0" err="1"/>
              <a:t>Nucl</a:t>
            </a:r>
            <a:r>
              <a:rPr lang="en-US" dirty="0"/>
              <a:t> Med 2016; 57:1941-44</a:t>
            </a:r>
            <a:endParaRPr lang="en-GB" dirty="0"/>
          </a:p>
        </p:txBody>
      </p:sp>
      <p:pic>
        <p:nvPicPr>
          <p:cNvPr id="10" name="Picture 3">
            <a:extLst>
              <a:ext uri="{FF2B5EF4-FFF2-40B4-BE49-F238E27FC236}">
                <a16:creationId xmlns:a16="http://schemas.microsoft.com/office/drawing/2014/main" id="{B0CD823F-02A6-436B-B353-D7ACC173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84" y="1611662"/>
            <a:ext cx="5393884" cy="28531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AD2FDE56-DAD1-A34A-84BB-425F4EC758F3}"/>
              </a:ext>
            </a:extLst>
          </p:cNvPr>
          <p:cNvSpPr>
            <a:spLocks noGrp="1"/>
          </p:cNvSpPr>
          <p:nvPr>
            <p:ph sz="quarter" idx="12"/>
          </p:nvPr>
        </p:nvSpPr>
        <p:spPr>
          <a:xfrm>
            <a:off x="601268" y="927415"/>
            <a:ext cx="10963200" cy="4528800"/>
          </a:xfrm>
        </p:spPr>
        <p:txBody>
          <a:bodyPr/>
          <a:lstStyle/>
          <a:p>
            <a:r>
              <a:rPr lang="en-US" altLang="en-US" dirty="0"/>
              <a:t>Australian experience</a:t>
            </a:r>
            <a:r>
              <a:rPr lang="en-US" altLang="en-US" baseline="30000" dirty="0"/>
              <a:t>1</a:t>
            </a:r>
          </a:p>
          <a:p>
            <a:pPr lvl="1">
              <a:spcBef>
                <a:spcPts val="300"/>
              </a:spcBef>
            </a:pPr>
            <a:r>
              <a:rPr lang="en-US" altLang="en-US" dirty="0"/>
              <a:t>50 patients, median 3 cycles</a:t>
            </a:r>
          </a:p>
          <a:p>
            <a:pPr lvl="1">
              <a:spcBef>
                <a:spcPts val="300"/>
              </a:spcBef>
            </a:pPr>
            <a:r>
              <a:rPr lang="en-US" altLang="en-US" dirty="0"/>
              <a:t>PSA decline calculated for 49 patients</a:t>
            </a:r>
          </a:p>
          <a:p>
            <a:pPr lvl="1">
              <a:spcBef>
                <a:spcPts val="300"/>
              </a:spcBef>
            </a:pPr>
            <a:r>
              <a:rPr lang="en-US" altLang="en-US" dirty="0"/>
              <a:t>22 (45%) had best PSA decline ≥ 50%</a:t>
            </a:r>
          </a:p>
          <a:p>
            <a:pPr lvl="1">
              <a:spcBef>
                <a:spcPts val="300"/>
              </a:spcBef>
            </a:pPr>
            <a:r>
              <a:rPr lang="en-US" altLang="en-US" dirty="0"/>
              <a:t>Main AEs: fatigue, nausea</a:t>
            </a:r>
          </a:p>
        </p:txBody>
      </p:sp>
      <p:sp>
        <p:nvSpPr>
          <p:cNvPr id="41986" name="Title 1">
            <a:extLst>
              <a:ext uri="{FF2B5EF4-FFF2-40B4-BE49-F238E27FC236}">
                <a16:creationId xmlns:a16="http://schemas.microsoft.com/office/drawing/2014/main" id="{056D0481-FADF-4213-B7FC-E9FC232817B2}"/>
              </a:ext>
            </a:extLst>
          </p:cNvPr>
          <p:cNvSpPr>
            <a:spLocks noGrp="1"/>
          </p:cNvSpPr>
          <p:nvPr>
            <p:ph type="title"/>
          </p:nvPr>
        </p:nvSpPr>
        <p:spPr/>
        <p:txBody>
          <a:bodyPr/>
          <a:lstStyle/>
          <a:p>
            <a:r>
              <a:rPr lang="en-US" altLang="en-US" dirty="0"/>
              <a:t>New Agents: </a:t>
            </a:r>
            <a:r>
              <a:rPr lang="en-US" altLang="en-US" baseline="30000" dirty="0"/>
              <a:t>177</a:t>
            </a:r>
            <a:r>
              <a:rPr lang="en-US" altLang="en-US" dirty="0"/>
              <a:t>L</a:t>
            </a:r>
            <a:r>
              <a:rPr lang="en-US" altLang="en-US" cap="none" dirty="0"/>
              <a:t>u</a:t>
            </a:r>
            <a:r>
              <a:rPr lang="en-US" altLang="en-US" dirty="0"/>
              <a:t>-PSMA</a:t>
            </a:r>
          </a:p>
        </p:txBody>
      </p:sp>
      <p:sp>
        <p:nvSpPr>
          <p:cNvPr id="20" name="Content Placeholder 19">
            <a:extLst>
              <a:ext uri="{FF2B5EF4-FFF2-40B4-BE49-F238E27FC236}">
                <a16:creationId xmlns:a16="http://schemas.microsoft.com/office/drawing/2014/main" id="{0B47DAE5-C98D-014A-9132-53B82E6B2123}"/>
              </a:ext>
            </a:extLst>
          </p:cNvPr>
          <p:cNvSpPr>
            <a:spLocks noGrp="1"/>
          </p:cNvSpPr>
          <p:nvPr>
            <p:ph sz="quarter" idx="15"/>
          </p:nvPr>
        </p:nvSpPr>
        <p:spPr>
          <a:xfrm>
            <a:off x="620184" y="6309320"/>
            <a:ext cx="8116800" cy="365125"/>
          </a:xfrm>
        </p:spPr>
        <p:txBody>
          <a:bodyPr/>
          <a:lstStyle/>
          <a:p>
            <a:pPr>
              <a:spcBef>
                <a:spcPts val="300"/>
              </a:spcBef>
            </a:pPr>
            <a:r>
              <a:rPr lang="en-GB" dirty="0"/>
              <a:t>AE, adverse event; </a:t>
            </a:r>
            <a:r>
              <a:rPr lang="en-GB" baseline="30000" dirty="0"/>
              <a:t>177</a:t>
            </a:r>
            <a:r>
              <a:rPr lang="en-GB" dirty="0"/>
              <a:t>Lu, lutetium 177; PSA, prostate specific antigen; PSMA, prostate specific membrane antigen</a:t>
            </a:r>
          </a:p>
          <a:p>
            <a:pPr>
              <a:spcBef>
                <a:spcPts val="300"/>
              </a:spcBef>
            </a:pPr>
            <a:r>
              <a:rPr lang="en-US" altLang="en-US" dirty="0" err="1"/>
              <a:t>McBean</a:t>
            </a:r>
            <a:r>
              <a:rPr lang="en-US" altLang="en-US" dirty="0"/>
              <a:t> R, et al. J Med Imaging </a:t>
            </a:r>
            <a:r>
              <a:rPr lang="en-US" altLang="en-US" dirty="0" err="1"/>
              <a:t>Radiat</a:t>
            </a:r>
            <a:r>
              <a:rPr lang="en-US" altLang="en-US" dirty="0"/>
              <a:t> Oncol. 2019;63:538-45</a:t>
            </a:r>
          </a:p>
        </p:txBody>
      </p:sp>
      <p:sp>
        <p:nvSpPr>
          <p:cNvPr id="3" name="TextBox 2">
            <a:extLst>
              <a:ext uri="{FF2B5EF4-FFF2-40B4-BE49-F238E27FC236}">
                <a16:creationId xmlns:a16="http://schemas.microsoft.com/office/drawing/2014/main" id="{B12EAE60-B2DD-4ABC-BEAA-4FFA137E5C81}"/>
              </a:ext>
            </a:extLst>
          </p:cNvPr>
          <p:cNvSpPr txBox="1"/>
          <p:nvPr/>
        </p:nvSpPr>
        <p:spPr>
          <a:xfrm>
            <a:off x="4198910" y="2348880"/>
            <a:ext cx="3794180"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a:ln>
                  <a:noFill/>
                </a:ln>
                <a:solidFill>
                  <a:srgbClr val="03C74F"/>
                </a:solidFill>
                <a:effectLst/>
                <a:uLnTx/>
                <a:uFillTx/>
                <a:latin typeface="Calibri" panose="020F0502020204030204" pitchFamily="34" charset="0"/>
                <a:ea typeface="Aileron" charset="0"/>
                <a:cs typeface="Calibri" panose="020F0502020204030204" pitchFamily="34" charset="0"/>
              </a:rPr>
              <a:t>PSA response to Treatment</a:t>
            </a:r>
          </a:p>
        </p:txBody>
      </p:sp>
      <p:sp>
        <p:nvSpPr>
          <p:cNvPr id="8" name="TextBox 7">
            <a:extLst>
              <a:ext uri="{FF2B5EF4-FFF2-40B4-BE49-F238E27FC236}">
                <a16:creationId xmlns:a16="http://schemas.microsoft.com/office/drawing/2014/main" id="{BC5EED84-04A1-4E76-BD11-43B81A5D7420}"/>
              </a:ext>
            </a:extLst>
          </p:cNvPr>
          <p:cNvSpPr txBox="1"/>
          <p:nvPr/>
        </p:nvSpPr>
        <p:spPr>
          <a:xfrm>
            <a:off x="1667799" y="2734727"/>
            <a:ext cx="3424207" cy="307777"/>
          </a:xfrm>
          <a:prstGeom prst="rect">
            <a:avLst/>
          </a:prstGeom>
          <a:noFill/>
        </p:spPr>
        <p:txBody>
          <a:bodyPr wrap="non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05050"/>
                </a:solidFill>
                <a:effectLst/>
                <a:uLnTx/>
                <a:uFillTx/>
                <a:latin typeface="Aileron" charset="0"/>
                <a:ea typeface="Aileron" charset="0"/>
                <a:cs typeface="Aileron" charset="0"/>
              </a:rPr>
              <a:t>Best PSA response to treatment during study</a:t>
            </a:r>
            <a:endParaRPr kumimoji="0" lang="en-GB" sz="1400" b="1"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sp>
        <p:nvSpPr>
          <p:cNvPr id="9" name="TextBox 8">
            <a:extLst>
              <a:ext uri="{FF2B5EF4-FFF2-40B4-BE49-F238E27FC236}">
                <a16:creationId xmlns:a16="http://schemas.microsoft.com/office/drawing/2014/main" id="{B54E374A-AF27-46C2-875C-26063DA7DDEA}"/>
              </a:ext>
            </a:extLst>
          </p:cNvPr>
          <p:cNvSpPr txBox="1"/>
          <p:nvPr/>
        </p:nvSpPr>
        <p:spPr>
          <a:xfrm>
            <a:off x="6911047" y="2704651"/>
            <a:ext cx="4356898" cy="307777"/>
          </a:xfrm>
          <a:prstGeom prst="rect">
            <a:avLst/>
          </a:prstGeom>
          <a:noFill/>
        </p:spPr>
        <p:txBody>
          <a:bodyPr wrap="non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Change from baseline between </a:t>
            </a:r>
            <a:r>
              <a:rPr kumimoji="0" lang="en-US" sz="1400" b="1" i="0" u="none" strike="noStrike" kern="1200" cap="none" spc="0" normalizeH="0" baseline="30000" noProof="0" dirty="0">
                <a:ln>
                  <a:noFill/>
                </a:ln>
                <a:solidFill>
                  <a:srgbClr val="000000"/>
                </a:solidFill>
                <a:effectLst/>
                <a:uLnTx/>
                <a:uFillTx/>
                <a:latin typeface="Calibri" panose="020F0502020204030204"/>
                <a:ea typeface="+mn-ea"/>
                <a:cs typeface="+mn-cs"/>
              </a:rPr>
              <a:t>177</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Lu-PSMA cycles 1 and 2</a:t>
            </a:r>
            <a:endParaRPr kumimoji="0" lang="en-GB" sz="1400" b="1"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sp>
        <p:nvSpPr>
          <p:cNvPr id="25" name="Slide Number Placeholder 24">
            <a:extLst>
              <a:ext uri="{FF2B5EF4-FFF2-40B4-BE49-F238E27FC236}">
                <a16:creationId xmlns:a16="http://schemas.microsoft.com/office/drawing/2014/main" id="{AC18C5D7-FE73-D244-8B23-5D897FC1CD1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100" b="0" i="0" u="none" strike="noStrike" kern="1200" cap="none" spc="0" normalizeH="0" baseline="0" noProof="0">
              <a:ln>
                <a:noFill/>
              </a:ln>
              <a:solidFill>
                <a:srgbClr val="5D8298"/>
              </a:solidFill>
              <a:effectLst/>
              <a:uLnTx/>
              <a:uFillTx/>
              <a:latin typeface="Calibri" panose="020F0502020204030204"/>
              <a:ea typeface="Verdana" panose="020B0604030504040204" pitchFamily="34" charset="0"/>
            </a:endParaRPr>
          </a:p>
        </p:txBody>
      </p:sp>
      <p:cxnSp>
        <p:nvCxnSpPr>
          <p:cNvPr id="30" name="Straight Connector 29">
            <a:extLst>
              <a:ext uri="{FF2B5EF4-FFF2-40B4-BE49-F238E27FC236}">
                <a16:creationId xmlns:a16="http://schemas.microsoft.com/office/drawing/2014/main" id="{DA30F025-E945-6140-95E1-42BC0BEB5CB3}"/>
              </a:ext>
            </a:extLst>
          </p:cNvPr>
          <p:cNvCxnSpPr>
            <a:cxnSpLocks/>
          </p:cNvCxnSpPr>
          <p:nvPr/>
        </p:nvCxnSpPr>
        <p:spPr>
          <a:xfrm>
            <a:off x="894253" y="3112957"/>
            <a:ext cx="0" cy="273685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A86BAAA-D5BF-7C4A-A0C9-24EE97BE983C}"/>
              </a:ext>
            </a:extLst>
          </p:cNvPr>
          <p:cNvSpPr txBox="1"/>
          <p:nvPr/>
        </p:nvSpPr>
        <p:spPr>
          <a:xfrm>
            <a:off x="669466" y="3317159"/>
            <a:ext cx="1314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80</a:t>
            </a:r>
          </a:p>
        </p:txBody>
      </p:sp>
      <p:cxnSp>
        <p:nvCxnSpPr>
          <p:cNvPr id="33" name="Straight Connector 32">
            <a:extLst>
              <a:ext uri="{FF2B5EF4-FFF2-40B4-BE49-F238E27FC236}">
                <a16:creationId xmlns:a16="http://schemas.microsoft.com/office/drawing/2014/main" id="{BAF8EC30-CD52-5E4E-A75D-2922C5F45D51}"/>
              </a:ext>
            </a:extLst>
          </p:cNvPr>
          <p:cNvCxnSpPr>
            <a:cxnSpLocks/>
          </p:cNvCxnSpPr>
          <p:nvPr/>
        </p:nvCxnSpPr>
        <p:spPr>
          <a:xfrm flipH="1">
            <a:off x="822253" y="33786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97A6457-4F34-DF41-86B8-1A261006310C}"/>
              </a:ext>
            </a:extLst>
          </p:cNvPr>
          <p:cNvSpPr txBox="1"/>
          <p:nvPr/>
        </p:nvSpPr>
        <p:spPr>
          <a:xfrm>
            <a:off x="669466" y="3858565"/>
            <a:ext cx="1314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cxnSp>
        <p:nvCxnSpPr>
          <p:cNvPr id="35" name="Straight Connector 34">
            <a:extLst>
              <a:ext uri="{FF2B5EF4-FFF2-40B4-BE49-F238E27FC236}">
                <a16:creationId xmlns:a16="http://schemas.microsoft.com/office/drawing/2014/main" id="{2F6B505B-3923-9649-86A5-7B09FE17BA82}"/>
              </a:ext>
            </a:extLst>
          </p:cNvPr>
          <p:cNvCxnSpPr>
            <a:cxnSpLocks/>
          </p:cNvCxnSpPr>
          <p:nvPr/>
        </p:nvCxnSpPr>
        <p:spPr>
          <a:xfrm flipH="1">
            <a:off x="822253" y="392003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D4C581A0-0105-A647-BD8D-66CEE878DF36}"/>
              </a:ext>
            </a:extLst>
          </p:cNvPr>
          <p:cNvSpPr txBox="1"/>
          <p:nvPr/>
        </p:nvSpPr>
        <p:spPr>
          <a:xfrm>
            <a:off x="735189" y="4409359"/>
            <a:ext cx="65723"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cxnSp>
        <p:nvCxnSpPr>
          <p:cNvPr id="37" name="Straight Connector 36">
            <a:extLst>
              <a:ext uri="{FF2B5EF4-FFF2-40B4-BE49-F238E27FC236}">
                <a16:creationId xmlns:a16="http://schemas.microsoft.com/office/drawing/2014/main" id="{688ECD7C-C1F6-AB40-8814-CF8069415C87}"/>
              </a:ext>
            </a:extLst>
          </p:cNvPr>
          <p:cNvCxnSpPr>
            <a:cxnSpLocks/>
          </p:cNvCxnSpPr>
          <p:nvPr/>
        </p:nvCxnSpPr>
        <p:spPr>
          <a:xfrm flipH="1">
            <a:off x="822253" y="44771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1D39AF63-E178-704F-8B26-B6A937A55CBB}"/>
              </a:ext>
            </a:extLst>
          </p:cNvPr>
          <p:cNvSpPr txBox="1"/>
          <p:nvPr/>
        </p:nvSpPr>
        <p:spPr>
          <a:xfrm>
            <a:off x="669466" y="4142659"/>
            <a:ext cx="1314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cxnSp>
        <p:nvCxnSpPr>
          <p:cNvPr id="39" name="Straight Connector 38">
            <a:extLst>
              <a:ext uri="{FF2B5EF4-FFF2-40B4-BE49-F238E27FC236}">
                <a16:creationId xmlns:a16="http://schemas.microsoft.com/office/drawing/2014/main" id="{0B052EEC-A9BB-E846-B529-5BD4170DE06C}"/>
              </a:ext>
            </a:extLst>
          </p:cNvPr>
          <p:cNvCxnSpPr>
            <a:cxnSpLocks/>
          </p:cNvCxnSpPr>
          <p:nvPr/>
        </p:nvCxnSpPr>
        <p:spPr>
          <a:xfrm flipH="1">
            <a:off x="822253" y="42041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1A7B367-AFFE-4242-950C-F211A70EEBB8}"/>
              </a:ext>
            </a:extLst>
          </p:cNvPr>
          <p:cNvCxnSpPr>
            <a:cxnSpLocks/>
          </p:cNvCxnSpPr>
          <p:nvPr/>
        </p:nvCxnSpPr>
        <p:spPr>
          <a:xfrm flipH="1">
            <a:off x="822253" y="474704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8C62F87-BF3A-4F46-BCE9-6C11892E338E}"/>
              </a:ext>
            </a:extLst>
          </p:cNvPr>
          <p:cNvSpPr txBox="1"/>
          <p:nvPr/>
        </p:nvSpPr>
        <p:spPr>
          <a:xfrm>
            <a:off x="605346" y="4685584"/>
            <a:ext cx="19556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sp>
        <p:nvSpPr>
          <p:cNvPr id="43" name="TextBox 42">
            <a:extLst>
              <a:ext uri="{FF2B5EF4-FFF2-40B4-BE49-F238E27FC236}">
                <a16:creationId xmlns:a16="http://schemas.microsoft.com/office/drawing/2014/main" id="{B9BE0A47-A84C-B64F-A81F-AD55071D3003}"/>
              </a:ext>
            </a:extLst>
          </p:cNvPr>
          <p:cNvSpPr txBox="1"/>
          <p:nvPr/>
        </p:nvSpPr>
        <p:spPr>
          <a:xfrm>
            <a:off x="669466" y="3593536"/>
            <a:ext cx="1314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cxnSp>
        <p:nvCxnSpPr>
          <p:cNvPr id="44" name="Straight Connector 43">
            <a:extLst>
              <a:ext uri="{FF2B5EF4-FFF2-40B4-BE49-F238E27FC236}">
                <a16:creationId xmlns:a16="http://schemas.microsoft.com/office/drawing/2014/main" id="{6165F938-AB68-534B-810B-3F7EF255C78C}"/>
              </a:ext>
            </a:extLst>
          </p:cNvPr>
          <p:cNvCxnSpPr>
            <a:cxnSpLocks/>
          </p:cNvCxnSpPr>
          <p:nvPr/>
        </p:nvCxnSpPr>
        <p:spPr>
          <a:xfrm flipH="1">
            <a:off x="822253" y="365500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471EDC7-4F30-6A4C-B308-7AB618FB52F2}"/>
              </a:ext>
            </a:extLst>
          </p:cNvPr>
          <p:cNvCxnSpPr>
            <a:cxnSpLocks/>
          </p:cNvCxnSpPr>
          <p:nvPr/>
        </p:nvCxnSpPr>
        <p:spPr>
          <a:xfrm flipH="1">
            <a:off x="822253" y="502644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AB4D9607-AB49-2B4A-9778-3AE70AE28C81}"/>
              </a:ext>
            </a:extLst>
          </p:cNvPr>
          <p:cNvSpPr txBox="1"/>
          <p:nvPr/>
        </p:nvSpPr>
        <p:spPr>
          <a:xfrm>
            <a:off x="605346" y="4964984"/>
            <a:ext cx="19556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cxnSp>
        <p:nvCxnSpPr>
          <p:cNvPr id="47" name="Straight Connector 46">
            <a:extLst>
              <a:ext uri="{FF2B5EF4-FFF2-40B4-BE49-F238E27FC236}">
                <a16:creationId xmlns:a16="http://schemas.microsoft.com/office/drawing/2014/main" id="{480202EB-D455-6C49-BCE0-00ADD3FF32F7}"/>
              </a:ext>
            </a:extLst>
          </p:cNvPr>
          <p:cNvCxnSpPr>
            <a:cxnSpLocks/>
          </p:cNvCxnSpPr>
          <p:nvPr/>
        </p:nvCxnSpPr>
        <p:spPr>
          <a:xfrm flipH="1">
            <a:off x="822253" y="53026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A336ADF-0D57-C74E-9CAB-1E3D99E51B37}"/>
              </a:ext>
            </a:extLst>
          </p:cNvPr>
          <p:cNvSpPr txBox="1"/>
          <p:nvPr/>
        </p:nvSpPr>
        <p:spPr>
          <a:xfrm>
            <a:off x="605346" y="5241209"/>
            <a:ext cx="19556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cxnSp>
        <p:nvCxnSpPr>
          <p:cNvPr id="49" name="Straight Connector 48">
            <a:extLst>
              <a:ext uri="{FF2B5EF4-FFF2-40B4-BE49-F238E27FC236}">
                <a16:creationId xmlns:a16="http://schemas.microsoft.com/office/drawing/2014/main" id="{AD20A4AB-9089-514A-86C7-1CC03F88B2D0}"/>
              </a:ext>
            </a:extLst>
          </p:cNvPr>
          <p:cNvCxnSpPr>
            <a:cxnSpLocks/>
          </p:cNvCxnSpPr>
          <p:nvPr/>
        </p:nvCxnSpPr>
        <p:spPr>
          <a:xfrm flipH="1">
            <a:off x="822253" y="5563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7B95E38-AE24-9449-91C7-02A0F39B84B2}"/>
              </a:ext>
            </a:extLst>
          </p:cNvPr>
          <p:cNvSpPr txBox="1"/>
          <p:nvPr/>
        </p:nvSpPr>
        <p:spPr>
          <a:xfrm>
            <a:off x="605346" y="5501559"/>
            <a:ext cx="19556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−80</a:t>
            </a:r>
          </a:p>
        </p:txBody>
      </p:sp>
      <p:sp>
        <p:nvSpPr>
          <p:cNvPr id="53" name="TextBox 52">
            <a:extLst>
              <a:ext uri="{FF2B5EF4-FFF2-40B4-BE49-F238E27FC236}">
                <a16:creationId xmlns:a16="http://schemas.microsoft.com/office/drawing/2014/main" id="{66CF58B2-DEA3-024B-BADE-0C8AC370720E}"/>
              </a:ext>
            </a:extLst>
          </p:cNvPr>
          <p:cNvSpPr txBox="1"/>
          <p:nvPr/>
        </p:nvSpPr>
        <p:spPr>
          <a:xfrm>
            <a:off x="603742" y="3056809"/>
            <a:ext cx="197170"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100</a:t>
            </a:r>
          </a:p>
        </p:txBody>
      </p:sp>
      <p:cxnSp>
        <p:nvCxnSpPr>
          <p:cNvPr id="54" name="Straight Connector 53">
            <a:extLst>
              <a:ext uri="{FF2B5EF4-FFF2-40B4-BE49-F238E27FC236}">
                <a16:creationId xmlns:a16="http://schemas.microsoft.com/office/drawing/2014/main" id="{15A5FACB-7BF7-2348-872C-61C524AFEE61}"/>
              </a:ext>
            </a:extLst>
          </p:cNvPr>
          <p:cNvCxnSpPr>
            <a:cxnSpLocks/>
          </p:cNvCxnSpPr>
          <p:nvPr/>
        </p:nvCxnSpPr>
        <p:spPr>
          <a:xfrm flipH="1">
            <a:off x="822253" y="3118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2BDC33B-34A2-8A4A-A0E2-3A273C285184}"/>
              </a:ext>
            </a:extLst>
          </p:cNvPr>
          <p:cNvCxnSpPr>
            <a:cxnSpLocks/>
          </p:cNvCxnSpPr>
          <p:nvPr/>
        </p:nvCxnSpPr>
        <p:spPr>
          <a:xfrm flipH="1">
            <a:off x="822253" y="583924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C89BDC47-556E-5C41-BACF-D5D54196BCF0}"/>
              </a:ext>
            </a:extLst>
          </p:cNvPr>
          <p:cNvSpPr txBox="1"/>
          <p:nvPr/>
        </p:nvSpPr>
        <p:spPr>
          <a:xfrm>
            <a:off x="539622" y="5777784"/>
            <a:ext cx="261290"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−100</a:t>
            </a:r>
          </a:p>
        </p:txBody>
      </p:sp>
      <p:sp>
        <p:nvSpPr>
          <p:cNvPr id="58" name="TextBox 57">
            <a:extLst>
              <a:ext uri="{FF2B5EF4-FFF2-40B4-BE49-F238E27FC236}">
                <a16:creationId xmlns:a16="http://schemas.microsoft.com/office/drawing/2014/main" id="{0CFAE171-FAE7-5E49-8469-0D35827A48D4}"/>
              </a:ext>
            </a:extLst>
          </p:cNvPr>
          <p:cNvSpPr txBox="1"/>
          <p:nvPr/>
        </p:nvSpPr>
        <p:spPr>
          <a:xfrm rot="16200000">
            <a:off x="-166090" y="4346973"/>
            <a:ext cx="1340816"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Change in PSA (%)</a:t>
            </a:r>
          </a:p>
        </p:txBody>
      </p:sp>
      <p:cxnSp>
        <p:nvCxnSpPr>
          <p:cNvPr id="59" name="Straight Connector 58">
            <a:extLst>
              <a:ext uri="{FF2B5EF4-FFF2-40B4-BE49-F238E27FC236}">
                <a16:creationId xmlns:a16="http://schemas.microsoft.com/office/drawing/2014/main" id="{98F728E6-EBF9-054B-ABCC-066D2D81F3D7}"/>
              </a:ext>
            </a:extLst>
          </p:cNvPr>
          <p:cNvCxnSpPr>
            <a:cxnSpLocks/>
          </p:cNvCxnSpPr>
          <p:nvPr/>
        </p:nvCxnSpPr>
        <p:spPr>
          <a:xfrm flipH="1">
            <a:off x="897412" y="5174917"/>
            <a:ext cx="504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48737CE-F7D1-7341-85B1-BFDAEB1525D4}"/>
              </a:ext>
            </a:extLst>
          </p:cNvPr>
          <p:cNvCxnSpPr>
            <a:cxnSpLocks/>
          </p:cNvCxnSpPr>
          <p:nvPr/>
        </p:nvCxnSpPr>
        <p:spPr>
          <a:xfrm flipH="1">
            <a:off x="897412" y="5698792"/>
            <a:ext cx="504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E3972A49-11B9-4045-81D2-8943B77905C8}"/>
              </a:ext>
            </a:extLst>
          </p:cNvPr>
          <p:cNvCxnSpPr>
            <a:cxnSpLocks/>
          </p:cNvCxnSpPr>
          <p:nvPr/>
        </p:nvCxnSpPr>
        <p:spPr>
          <a:xfrm>
            <a:off x="6713045" y="3112958"/>
            <a:ext cx="0" cy="273685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D3467284-241F-3349-9E12-3B497547E876}"/>
              </a:ext>
            </a:extLst>
          </p:cNvPr>
          <p:cNvSpPr txBox="1"/>
          <p:nvPr/>
        </p:nvSpPr>
        <p:spPr>
          <a:xfrm>
            <a:off x="6488258" y="3317160"/>
            <a:ext cx="1314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80</a:t>
            </a:r>
          </a:p>
        </p:txBody>
      </p:sp>
      <p:cxnSp>
        <p:nvCxnSpPr>
          <p:cNvPr id="125" name="Straight Connector 124">
            <a:extLst>
              <a:ext uri="{FF2B5EF4-FFF2-40B4-BE49-F238E27FC236}">
                <a16:creationId xmlns:a16="http://schemas.microsoft.com/office/drawing/2014/main" id="{FBD7C527-5BAB-8849-96B0-281645B70375}"/>
              </a:ext>
            </a:extLst>
          </p:cNvPr>
          <p:cNvCxnSpPr>
            <a:cxnSpLocks/>
          </p:cNvCxnSpPr>
          <p:nvPr/>
        </p:nvCxnSpPr>
        <p:spPr>
          <a:xfrm flipH="1">
            <a:off x="6641045" y="337862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E171EC04-9832-774B-B263-80EA50194C94}"/>
              </a:ext>
            </a:extLst>
          </p:cNvPr>
          <p:cNvSpPr txBox="1"/>
          <p:nvPr/>
        </p:nvSpPr>
        <p:spPr>
          <a:xfrm>
            <a:off x="6488258" y="3858566"/>
            <a:ext cx="1314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cxnSp>
        <p:nvCxnSpPr>
          <p:cNvPr id="127" name="Straight Connector 126">
            <a:extLst>
              <a:ext uri="{FF2B5EF4-FFF2-40B4-BE49-F238E27FC236}">
                <a16:creationId xmlns:a16="http://schemas.microsoft.com/office/drawing/2014/main" id="{6E327908-5C99-3E43-B7A2-F14887DBC577}"/>
              </a:ext>
            </a:extLst>
          </p:cNvPr>
          <p:cNvCxnSpPr>
            <a:cxnSpLocks/>
          </p:cNvCxnSpPr>
          <p:nvPr/>
        </p:nvCxnSpPr>
        <p:spPr>
          <a:xfrm flipH="1">
            <a:off x="6641045" y="392003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3D47DF88-B489-6441-9AA4-9C1E4CCE9EC2}"/>
              </a:ext>
            </a:extLst>
          </p:cNvPr>
          <p:cNvSpPr txBox="1"/>
          <p:nvPr/>
        </p:nvSpPr>
        <p:spPr>
          <a:xfrm>
            <a:off x="6553981" y="4403010"/>
            <a:ext cx="65723"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0</a:t>
            </a:r>
          </a:p>
        </p:txBody>
      </p:sp>
      <p:cxnSp>
        <p:nvCxnSpPr>
          <p:cNvPr id="129" name="Straight Connector 128">
            <a:extLst>
              <a:ext uri="{FF2B5EF4-FFF2-40B4-BE49-F238E27FC236}">
                <a16:creationId xmlns:a16="http://schemas.microsoft.com/office/drawing/2014/main" id="{C788B65D-63A3-9445-8E30-B70F3F21B02B}"/>
              </a:ext>
            </a:extLst>
          </p:cNvPr>
          <p:cNvCxnSpPr>
            <a:cxnSpLocks/>
          </p:cNvCxnSpPr>
          <p:nvPr/>
        </p:nvCxnSpPr>
        <p:spPr>
          <a:xfrm flipH="1">
            <a:off x="6641045" y="447082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0" name="TextBox 129">
            <a:extLst>
              <a:ext uri="{FF2B5EF4-FFF2-40B4-BE49-F238E27FC236}">
                <a16:creationId xmlns:a16="http://schemas.microsoft.com/office/drawing/2014/main" id="{3E6B7C01-B193-7843-885B-DE7086B818DB}"/>
              </a:ext>
            </a:extLst>
          </p:cNvPr>
          <p:cNvSpPr txBox="1"/>
          <p:nvPr/>
        </p:nvSpPr>
        <p:spPr>
          <a:xfrm>
            <a:off x="6488258" y="4142660"/>
            <a:ext cx="1314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cxnSp>
        <p:nvCxnSpPr>
          <p:cNvPr id="131" name="Straight Connector 130">
            <a:extLst>
              <a:ext uri="{FF2B5EF4-FFF2-40B4-BE49-F238E27FC236}">
                <a16:creationId xmlns:a16="http://schemas.microsoft.com/office/drawing/2014/main" id="{DC2DEC34-4D34-B74B-A983-4223918ABCE3}"/>
              </a:ext>
            </a:extLst>
          </p:cNvPr>
          <p:cNvCxnSpPr>
            <a:cxnSpLocks/>
          </p:cNvCxnSpPr>
          <p:nvPr/>
        </p:nvCxnSpPr>
        <p:spPr>
          <a:xfrm flipH="1">
            <a:off x="6641045" y="420412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F8539038-DBF0-574C-9DED-99BEF4731C76}"/>
              </a:ext>
            </a:extLst>
          </p:cNvPr>
          <p:cNvCxnSpPr>
            <a:cxnSpLocks/>
          </p:cNvCxnSpPr>
          <p:nvPr/>
        </p:nvCxnSpPr>
        <p:spPr>
          <a:xfrm flipH="1">
            <a:off x="6641045" y="474705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5DED5B45-DA54-D047-92DF-EE07667FA007}"/>
              </a:ext>
            </a:extLst>
          </p:cNvPr>
          <p:cNvSpPr txBox="1"/>
          <p:nvPr/>
        </p:nvSpPr>
        <p:spPr>
          <a:xfrm>
            <a:off x="6424138" y="4685585"/>
            <a:ext cx="19556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−20</a:t>
            </a:r>
          </a:p>
        </p:txBody>
      </p:sp>
      <p:sp>
        <p:nvSpPr>
          <p:cNvPr id="135" name="TextBox 134">
            <a:extLst>
              <a:ext uri="{FF2B5EF4-FFF2-40B4-BE49-F238E27FC236}">
                <a16:creationId xmlns:a16="http://schemas.microsoft.com/office/drawing/2014/main" id="{3EC7CEC7-F180-6B44-A2B7-5572D1C35F35}"/>
              </a:ext>
            </a:extLst>
          </p:cNvPr>
          <p:cNvSpPr txBox="1"/>
          <p:nvPr/>
        </p:nvSpPr>
        <p:spPr>
          <a:xfrm>
            <a:off x="6488258" y="3593537"/>
            <a:ext cx="1314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cxnSp>
        <p:nvCxnSpPr>
          <p:cNvPr id="136" name="Straight Connector 135">
            <a:extLst>
              <a:ext uri="{FF2B5EF4-FFF2-40B4-BE49-F238E27FC236}">
                <a16:creationId xmlns:a16="http://schemas.microsoft.com/office/drawing/2014/main" id="{359A007B-4742-F544-9A0D-331883CD3188}"/>
              </a:ext>
            </a:extLst>
          </p:cNvPr>
          <p:cNvCxnSpPr>
            <a:cxnSpLocks/>
          </p:cNvCxnSpPr>
          <p:nvPr/>
        </p:nvCxnSpPr>
        <p:spPr>
          <a:xfrm flipH="1">
            <a:off x="6641045" y="3655002"/>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14F70F0-2AD5-6A48-9DD6-17B79AD7B300}"/>
              </a:ext>
            </a:extLst>
          </p:cNvPr>
          <p:cNvCxnSpPr>
            <a:cxnSpLocks/>
          </p:cNvCxnSpPr>
          <p:nvPr/>
        </p:nvCxnSpPr>
        <p:spPr>
          <a:xfrm flipH="1">
            <a:off x="6641045" y="502645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8" name="TextBox 137">
            <a:extLst>
              <a:ext uri="{FF2B5EF4-FFF2-40B4-BE49-F238E27FC236}">
                <a16:creationId xmlns:a16="http://schemas.microsoft.com/office/drawing/2014/main" id="{10CE80E0-7477-FC44-8394-2112179E5034}"/>
              </a:ext>
            </a:extLst>
          </p:cNvPr>
          <p:cNvSpPr txBox="1"/>
          <p:nvPr/>
        </p:nvSpPr>
        <p:spPr>
          <a:xfrm>
            <a:off x="6424138" y="4964985"/>
            <a:ext cx="19556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−40</a:t>
            </a:r>
          </a:p>
        </p:txBody>
      </p:sp>
      <p:cxnSp>
        <p:nvCxnSpPr>
          <p:cNvPr id="139" name="Straight Connector 138">
            <a:extLst>
              <a:ext uri="{FF2B5EF4-FFF2-40B4-BE49-F238E27FC236}">
                <a16:creationId xmlns:a16="http://schemas.microsoft.com/office/drawing/2014/main" id="{3E37F679-61EF-F649-B453-4F3F4A8F9DD3}"/>
              </a:ext>
            </a:extLst>
          </p:cNvPr>
          <p:cNvCxnSpPr>
            <a:cxnSpLocks/>
          </p:cNvCxnSpPr>
          <p:nvPr/>
        </p:nvCxnSpPr>
        <p:spPr>
          <a:xfrm flipH="1">
            <a:off x="6641045" y="530267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0" name="TextBox 139">
            <a:extLst>
              <a:ext uri="{FF2B5EF4-FFF2-40B4-BE49-F238E27FC236}">
                <a16:creationId xmlns:a16="http://schemas.microsoft.com/office/drawing/2014/main" id="{C4140F1C-36D2-DE4E-8D6E-C0CCBDD24514}"/>
              </a:ext>
            </a:extLst>
          </p:cNvPr>
          <p:cNvSpPr txBox="1"/>
          <p:nvPr/>
        </p:nvSpPr>
        <p:spPr>
          <a:xfrm>
            <a:off x="6424138" y="5241210"/>
            <a:ext cx="19556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−60</a:t>
            </a:r>
          </a:p>
        </p:txBody>
      </p:sp>
      <p:cxnSp>
        <p:nvCxnSpPr>
          <p:cNvPr id="141" name="Straight Connector 140">
            <a:extLst>
              <a:ext uri="{FF2B5EF4-FFF2-40B4-BE49-F238E27FC236}">
                <a16:creationId xmlns:a16="http://schemas.microsoft.com/office/drawing/2014/main" id="{690AA931-1B68-624C-A1A9-77D63128DF88}"/>
              </a:ext>
            </a:extLst>
          </p:cNvPr>
          <p:cNvCxnSpPr>
            <a:cxnSpLocks/>
          </p:cNvCxnSpPr>
          <p:nvPr/>
        </p:nvCxnSpPr>
        <p:spPr>
          <a:xfrm flipH="1">
            <a:off x="6641045" y="556302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457F9886-D9ED-5B41-A282-5C44534C2715}"/>
              </a:ext>
            </a:extLst>
          </p:cNvPr>
          <p:cNvSpPr txBox="1"/>
          <p:nvPr/>
        </p:nvSpPr>
        <p:spPr>
          <a:xfrm>
            <a:off x="6424138" y="5501560"/>
            <a:ext cx="19556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−80</a:t>
            </a:r>
          </a:p>
        </p:txBody>
      </p:sp>
      <p:sp>
        <p:nvSpPr>
          <p:cNvPr id="143" name="TextBox 142">
            <a:extLst>
              <a:ext uri="{FF2B5EF4-FFF2-40B4-BE49-F238E27FC236}">
                <a16:creationId xmlns:a16="http://schemas.microsoft.com/office/drawing/2014/main" id="{A379F443-2D26-6F4A-8C7D-EBAF1C534AA9}"/>
              </a:ext>
            </a:extLst>
          </p:cNvPr>
          <p:cNvSpPr txBox="1"/>
          <p:nvPr/>
        </p:nvSpPr>
        <p:spPr>
          <a:xfrm>
            <a:off x="6422534" y="3056810"/>
            <a:ext cx="197170"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100</a:t>
            </a:r>
          </a:p>
        </p:txBody>
      </p:sp>
      <p:cxnSp>
        <p:nvCxnSpPr>
          <p:cNvPr id="144" name="Straight Connector 143">
            <a:extLst>
              <a:ext uri="{FF2B5EF4-FFF2-40B4-BE49-F238E27FC236}">
                <a16:creationId xmlns:a16="http://schemas.microsoft.com/office/drawing/2014/main" id="{71AB1DC0-CC06-0643-A696-670D274FFF8D}"/>
              </a:ext>
            </a:extLst>
          </p:cNvPr>
          <p:cNvCxnSpPr>
            <a:cxnSpLocks/>
          </p:cNvCxnSpPr>
          <p:nvPr/>
        </p:nvCxnSpPr>
        <p:spPr>
          <a:xfrm flipH="1">
            <a:off x="6641045" y="311827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ACBBF50D-1665-2141-8922-B49C1EA8EEBB}"/>
              </a:ext>
            </a:extLst>
          </p:cNvPr>
          <p:cNvCxnSpPr>
            <a:cxnSpLocks/>
          </p:cNvCxnSpPr>
          <p:nvPr/>
        </p:nvCxnSpPr>
        <p:spPr>
          <a:xfrm flipH="1">
            <a:off x="6641045" y="583925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6" name="TextBox 145">
            <a:extLst>
              <a:ext uri="{FF2B5EF4-FFF2-40B4-BE49-F238E27FC236}">
                <a16:creationId xmlns:a16="http://schemas.microsoft.com/office/drawing/2014/main" id="{26622095-65AA-AB42-AB4F-8B9C934E4439}"/>
              </a:ext>
            </a:extLst>
          </p:cNvPr>
          <p:cNvSpPr txBox="1"/>
          <p:nvPr/>
        </p:nvSpPr>
        <p:spPr>
          <a:xfrm>
            <a:off x="6358415" y="5777785"/>
            <a:ext cx="261289"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−100</a:t>
            </a:r>
          </a:p>
        </p:txBody>
      </p:sp>
      <p:sp>
        <p:nvSpPr>
          <p:cNvPr id="147" name="TextBox 146">
            <a:extLst>
              <a:ext uri="{FF2B5EF4-FFF2-40B4-BE49-F238E27FC236}">
                <a16:creationId xmlns:a16="http://schemas.microsoft.com/office/drawing/2014/main" id="{A0A62B3B-4ABF-9542-8DC5-2B8A74516CDF}"/>
              </a:ext>
            </a:extLst>
          </p:cNvPr>
          <p:cNvSpPr txBox="1"/>
          <p:nvPr/>
        </p:nvSpPr>
        <p:spPr>
          <a:xfrm rot="16200000">
            <a:off x="5652702" y="4346974"/>
            <a:ext cx="1340816"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panose="020F0502020204030204" pitchFamily="34" charset="0"/>
                <a:ea typeface="Aileron" charset="0"/>
                <a:cs typeface="Calibri" panose="020F0502020204030204" pitchFamily="34" charset="0"/>
              </a:rPr>
              <a:t>Change in PSA (%)</a:t>
            </a:r>
          </a:p>
        </p:txBody>
      </p:sp>
      <p:cxnSp>
        <p:nvCxnSpPr>
          <p:cNvPr id="148" name="Straight Connector 147">
            <a:extLst>
              <a:ext uri="{FF2B5EF4-FFF2-40B4-BE49-F238E27FC236}">
                <a16:creationId xmlns:a16="http://schemas.microsoft.com/office/drawing/2014/main" id="{F9A0E415-75C6-8D46-8C21-11ED0A81BA4F}"/>
              </a:ext>
            </a:extLst>
          </p:cNvPr>
          <p:cNvCxnSpPr>
            <a:cxnSpLocks/>
          </p:cNvCxnSpPr>
          <p:nvPr/>
        </p:nvCxnSpPr>
        <p:spPr>
          <a:xfrm flipH="1">
            <a:off x="6716204" y="5146343"/>
            <a:ext cx="504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6BC731D6-7E11-6E41-8312-53D8DDC582B3}"/>
              </a:ext>
            </a:extLst>
          </p:cNvPr>
          <p:cNvCxnSpPr>
            <a:cxnSpLocks/>
          </p:cNvCxnSpPr>
          <p:nvPr/>
        </p:nvCxnSpPr>
        <p:spPr>
          <a:xfrm flipH="1">
            <a:off x="6716204" y="5711493"/>
            <a:ext cx="504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50" name="Group 149">
            <a:extLst>
              <a:ext uri="{FF2B5EF4-FFF2-40B4-BE49-F238E27FC236}">
                <a16:creationId xmlns:a16="http://schemas.microsoft.com/office/drawing/2014/main" id="{788DAC98-02D6-E141-9A72-D33FEC0B13DD}"/>
              </a:ext>
            </a:extLst>
          </p:cNvPr>
          <p:cNvGrpSpPr/>
          <p:nvPr/>
        </p:nvGrpSpPr>
        <p:grpSpPr>
          <a:xfrm>
            <a:off x="6761677" y="3119308"/>
            <a:ext cx="4952995" cy="2676526"/>
            <a:chOff x="1102748" y="3305175"/>
            <a:chExt cx="9162168" cy="2676526"/>
          </a:xfrm>
        </p:grpSpPr>
        <p:sp>
          <p:nvSpPr>
            <p:cNvPr id="151" name="Rectangle 150">
              <a:extLst>
                <a:ext uri="{FF2B5EF4-FFF2-40B4-BE49-F238E27FC236}">
                  <a16:creationId xmlns:a16="http://schemas.microsoft.com/office/drawing/2014/main" id="{314BBB18-44BE-1541-9061-EAF6252F273D}"/>
                </a:ext>
              </a:extLst>
            </p:cNvPr>
            <p:cNvSpPr/>
            <p:nvPr/>
          </p:nvSpPr>
          <p:spPr>
            <a:xfrm>
              <a:off x="1102748" y="4660549"/>
              <a:ext cx="90000" cy="13211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8DAFA15C-AAA6-5E45-9601-8E94647B0618}"/>
                </a:ext>
              </a:extLst>
            </p:cNvPr>
            <p:cNvSpPr/>
            <p:nvPr/>
          </p:nvSpPr>
          <p:spPr>
            <a:xfrm>
              <a:off x="1304352" y="4660549"/>
              <a:ext cx="90000" cy="13021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1F19BD22-77CE-2448-A166-825B9260F35A}"/>
                </a:ext>
              </a:extLst>
            </p:cNvPr>
            <p:cNvSpPr/>
            <p:nvPr/>
          </p:nvSpPr>
          <p:spPr>
            <a:xfrm>
              <a:off x="1505956" y="4660549"/>
              <a:ext cx="90000" cy="11528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CD79E950-BCCF-F648-BE57-43F989BD8B5A}"/>
                </a:ext>
              </a:extLst>
            </p:cNvPr>
            <p:cNvSpPr/>
            <p:nvPr/>
          </p:nvSpPr>
          <p:spPr>
            <a:xfrm>
              <a:off x="1707560" y="4660550"/>
              <a:ext cx="90000" cy="10576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7910BA39-2CFD-0548-B46A-0E54FF837F6B}"/>
                </a:ext>
              </a:extLst>
            </p:cNvPr>
            <p:cNvSpPr/>
            <p:nvPr/>
          </p:nvSpPr>
          <p:spPr>
            <a:xfrm>
              <a:off x="1909164" y="4660550"/>
              <a:ext cx="90000" cy="1038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AE463C08-EDA1-BF4C-A46B-967E4E9E02FF}"/>
                </a:ext>
              </a:extLst>
            </p:cNvPr>
            <p:cNvSpPr/>
            <p:nvPr/>
          </p:nvSpPr>
          <p:spPr>
            <a:xfrm>
              <a:off x="2110768" y="4660549"/>
              <a:ext cx="90000" cy="9782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A49C54C5-102E-1D4A-BDBB-89D7926B77C7}"/>
                </a:ext>
              </a:extLst>
            </p:cNvPr>
            <p:cNvSpPr/>
            <p:nvPr/>
          </p:nvSpPr>
          <p:spPr>
            <a:xfrm>
              <a:off x="2312372" y="4660549"/>
              <a:ext cx="90000" cy="9084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D2A690CA-BAAF-BE44-8451-3C49C56B1436}"/>
                </a:ext>
              </a:extLst>
            </p:cNvPr>
            <p:cNvSpPr/>
            <p:nvPr/>
          </p:nvSpPr>
          <p:spPr>
            <a:xfrm>
              <a:off x="2513976" y="4660550"/>
              <a:ext cx="90000" cy="8988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C3D8B019-22E2-BD4C-B421-65B61165B222}"/>
                </a:ext>
              </a:extLst>
            </p:cNvPr>
            <p:cNvSpPr/>
            <p:nvPr/>
          </p:nvSpPr>
          <p:spPr>
            <a:xfrm>
              <a:off x="2715580" y="4660549"/>
              <a:ext cx="90000" cy="8893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85C2BDC7-C441-9540-AFE4-5258DBD3E2F8}"/>
                </a:ext>
              </a:extLst>
            </p:cNvPr>
            <p:cNvSpPr/>
            <p:nvPr/>
          </p:nvSpPr>
          <p:spPr>
            <a:xfrm>
              <a:off x="2917184" y="4660550"/>
              <a:ext cx="90000" cy="851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D87A8874-539A-1C4A-A41F-5DD5305662EA}"/>
                </a:ext>
              </a:extLst>
            </p:cNvPr>
            <p:cNvSpPr/>
            <p:nvPr/>
          </p:nvSpPr>
          <p:spPr>
            <a:xfrm>
              <a:off x="3118788" y="4660550"/>
              <a:ext cx="90000" cy="8290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35268911-571B-3543-988D-463E9DC55E3B}"/>
                </a:ext>
              </a:extLst>
            </p:cNvPr>
            <p:cNvSpPr/>
            <p:nvPr/>
          </p:nvSpPr>
          <p:spPr>
            <a:xfrm>
              <a:off x="3521996" y="4660551"/>
              <a:ext cx="90000" cy="58137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393E7473-E235-AA4A-8613-565F419458F6}"/>
                </a:ext>
              </a:extLst>
            </p:cNvPr>
            <p:cNvSpPr/>
            <p:nvPr/>
          </p:nvSpPr>
          <p:spPr>
            <a:xfrm>
              <a:off x="3723600" y="4660551"/>
              <a:ext cx="90000" cy="55915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AFB37FE8-541C-CB4C-BBEE-582A5459C485}"/>
                </a:ext>
              </a:extLst>
            </p:cNvPr>
            <p:cNvSpPr/>
            <p:nvPr/>
          </p:nvSpPr>
          <p:spPr>
            <a:xfrm>
              <a:off x="3925204" y="4660550"/>
              <a:ext cx="90000" cy="52422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EA76B0F1-CE85-9E4B-AEC4-DDF7AD564935}"/>
                </a:ext>
              </a:extLst>
            </p:cNvPr>
            <p:cNvSpPr/>
            <p:nvPr/>
          </p:nvSpPr>
          <p:spPr>
            <a:xfrm>
              <a:off x="4126808" y="4660551"/>
              <a:ext cx="90000" cy="50199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6" name="Rectangle 165">
              <a:extLst>
                <a:ext uri="{FF2B5EF4-FFF2-40B4-BE49-F238E27FC236}">
                  <a16:creationId xmlns:a16="http://schemas.microsoft.com/office/drawing/2014/main" id="{1E0DE0DC-6207-DB46-81F7-F5E117F481C8}"/>
                </a:ext>
              </a:extLst>
            </p:cNvPr>
            <p:cNvSpPr/>
            <p:nvPr/>
          </p:nvSpPr>
          <p:spPr>
            <a:xfrm>
              <a:off x="4328412" y="4660551"/>
              <a:ext cx="90000" cy="42579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F3FD5CE7-1AAC-874D-84F4-5E91C1A149F2}"/>
                </a:ext>
              </a:extLst>
            </p:cNvPr>
            <p:cNvSpPr/>
            <p:nvPr/>
          </p:nvSpPr>
          <p:spPr>
            <a:xfrm>
              <a:off x="4530016" y="4660552"/>
              <a:ext cx="90000" cy="41627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9A5739BF-29F2-2241-8524-25FFE719FF18}"/>
                </a:ext>
              </a:extLst>
            </p:cNvPr>
            <p:cNvSpPr/>
            <p:nvPr/>
          </p:nvSpPr>
          <p:spPr>
            <a:xfrm>
              <a:off x="4731620" y="4660552"/>
              <a:ext cx="90000" cy="40992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0D0B05B1-070F-7D4B-964E-3D4BD1A9D689}"/>
                </a:ext>
              </a:extLst>
            </p:cNvPr>
            <p:cNvSpPr/>
            <p:nvPr/>
          </p:nvSpPr>
          <p:spPr>
            <a:xfrm>
              <a:off x="4933224" y="4660551"/>
              <a:ext cx="90000" cy="33689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4026D472-F7D4-F041-9715-D1D7368FDA9C}"/>
                </a:ext>
              </a:extLst>
            </p:cNvPr>
            <p:cNvSpPr/>
            <p:nvPr/>
          </p:nvSpPr>
          <p:spPr>
            <a:xfrm>
              <a:off x="5134828" y="4660551"/>
              <a:ext cx="90000" cy="30832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8EA3DB27-A3EA-934C-BC3C-1339BD615F31}"/>
                </a:ext>
              </a:extLst>
            </p:cNvPr>
            <p:cNvSpPr/>
            <p:nvPr/>
          </p:nvSpPr>
          <p:spPr>
            <a:xfrm>
              <a:off x="5336432" y="4660551"/>
              <a:ext cx="90000" cy="27022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6C4B20AD-FC59-2F4B-BE50-9D02848EBE9E}"/>
                </a:ext>
              </a:extLst>
            </p:cNvPr>
            <p:cNvSpPr/>
            <p:nvPr/>
          </p:nvSpPr>
          <p:spPr>
            <a:xfrm>
              <a:off x="5538036" y="4660551"/>
              <a:ext cx="90000" cy="16544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DCF35FF7-0790-F143-A495-14D715552B6E}"/>
                </a:ext>
              </a:extLst>
            </p:cNvPr>
            <p:cNvSpPr/>
            <p:nvPr/>
          </p:nvSpPr>
          <p:spPr>
            <a:xfrm>
              <a:off x="5739640" y="4400550"/>
              <a:ext cx="90000" cy="2571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D6B50272-00C2-2347-B895-E07FB696F1E1}"/>
                </a:ext>
              </a:extLst>
            </p:cNvPr>
            <p:cNvSpPr/>
            <p:nvPr/>
          </p:nvSpPr>
          <p:spPr>
            <a:xfrm>
              <a:off x="6344452" y="4200525"/>
              <a:ext cx="90000" cy="4572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564B3120-8EF8-C042-B355-D7BD9C307130}"/>
                </a:ext>
              </a:extLst>
            </p:cNvPr>
            <p:cNvSpPr/>
            <p:nvPr/>
          </p:nvSpPr>
          <p:spPr>
            <a:xfrm>
              <a:off x="6546056" y="4168775"/>
              <a:ext cx="90000" cy="4889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472CCA2F-C25B-2147-A110-ACD7230872FF}"/>
                </a:ext>
              </a:extLst>
            </p:cNvPr>
            <p:cNvSpPr/>
            <p:nvPr/>
          </p:nvSpPr>
          <p:spPr>
            <a:xfrm>
              <a:off x="6747660" y="3965575"/>
              <a:ext cx="90000" cy="6921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7FA78930-B137-0D44-AE9E-E42C536A565B}"/>
                </a:ext>
              </a:extLst>
            </p:cNvPr>
            <p:cNvSpPr/>
            <p:nvPr/>
          </p:nvSpPr>
          <p:spPr>
            <a:xfrm>
              <a:off x="6949264" y="3908425"/>
              <a:ext cx="90000" cy="7493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FF548F3A-9B7B-614C-A743-C688EF68ACAD}"/>
                </a:ext>
              </a:extLst>
            </p:cNvPr>
            <p:cNvSpPr/>
            <p:nvPr/>
          </p:nvSpPr>
          <p:spPr>
            <a:xfrm>
              <a:off x="7150868" y="3848100"/>
              <a:ext cx="90000" cy="8096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6F50909E-B638-EC48-A1A2-36CD38A32C15}"/>
                </a:ext>
              </a:extLst>
            </p:cNvPr>
            <p:cNvSpPr/>
            <p:nvPr/>
          </p:nvSpPr>
          <p:spPr>
            <a:xfrm>
              <a:off x="7352472" y="3686176"/>
              <a:ext cx="90000" cy="971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228DFA39-9F2F-2E4A-B365-EC8B144055F0}"/>
                </a:ext>
              </a:extLst>
            </p:cNvPr>
            <p:cNvSpPr/>
            <p:nvPr/>
          </p:nvSpPr>
          <p:spPr>
            <a:xfrm>
              <a:off x="7554076" y="3676650"/>
              <a:ext cx="90000" cy="9810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F998C620-D55D-6548-8815-B8EDAE8792A4}"/>
                </a:ext>
              </a:extLst>
            </p:cNvPr>
            <p:cNvSpPr/>
            <p:nvPr/>
          </p:nvSpPr>
          <p:spPr>
            <a:xfrm>
              <a:off x="7755680" y="3549650"/>
              <a:ext cx="90000" cy="11080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1756BEAA-A3E1-B24E-800A-046C8ED0602B}"/>
                </a:ext>
              </a:extLst>
            </p:cNvPr>
            <p:cNvSpPr/>
            <p:nvPr/>
          </p:nvSpPr>
          <p:spPr>
            <a:xfrm>
              <a:off x="7957284" y="3533775"/>
              <a:ext cx="90000" cy="11239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9B0AA041-A874-6B46-B2A0-4097C19ADA7E}"/>
                </a:ext>
              </a:extLst>
            </p:cNvPr>
            <p:cNvSpPr/>
            <p:nvPr/>
          </p:nvSpPr>
          <p:spPr>
            <a:xfrm>
              <a:off x="8158888" y="3435350"/>
              <a:ext cx="90000" cy="12223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4" name="Rectangle 183">
              <a:extLst>
                <a:ext uri="{FF2B5EF4-FFF2-40B4-BE49-F238E27FC236}">
                  <a16:creationId xmlns:a16="http://schemas.microsoft.com/office/drawing/2014/main" id="{1D6767FC-6F25-864C-83A7-000CC88847C8}"/>
                </a:ext>
              </a:extLst>
            </p:cNvPr>
            <p:cNvSpPr/>
            <p:nvPr/>
          </p:nvSpPr>
          <p:spPr>
            <a:xfrm>
              <a:off x="8360492"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5" name="Rectangle 184">
              <a:extLst>
                <a:ext uri="{FF2B5EF4-FFF2-40B4-BE49-F238E27FC236}">
                  <a16:creationId xmlns:a16="http://schemas.microsoft.com/office/drawing/2014/main" id="{4DC467AF-4F92-0D41-BE90-CD4115D068DF}"/>
                </a:ext>
              </a:extLst>
            </p:cNvPr>
            <p:cNvSpPr/>
            <p:nvPr/>
          </p:nvSpPr>
          <p:spPr>
            <a:xfrm>
              <a:off x="3320392" y="4660550"/>
              <a:ext cx="90000" cy="60359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FA893510-5F53-A749-99CF-372B1E399FE7}"/>
                </a:ext>
              </a:extLst>
            </p:cNvPr>
            <p:cNvSpPr/>
            <p:nvPr/>
          </p:nvSpPr>
          <p:spPr>
            <a:xfrm>
              <a:off x="5941244" y="4279900"/>
              <a:ext cx="90000" cy="3778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CE9CD216-AE8B-AE4E-8CED-78ADF35D8403}"/>
                </a:ext>
              </a:extLst>
            </p:cNvPr>
            <p:cNvSpPr/>
            <p:nvPr/>
          </p:nvSpPr>
          <p:spPr>
            <a:xfrm>
              <a:off x="6142848" y="4257675"/>
              <a:ext cx="90000" cy="4000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id="{4018C6FB-42A1-5741-ADEA-72F57C29EE98}"/>
                </a:ext>
              </a:extLst>
            </p:cNvPr>
            <p:cNvSpPr/>
            <p:nvPr/>
          </p:nvSpPr>
          <p:spPr>
            <a:xfrm>
              <a:off x="8562096"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9" name="Rectangle 188">
              <a:extLst>
                <a:ext uri="{FF2B5EF4-FFF2-40B4-BE49-F238E27FC236}">
                  <a16:creationId xmlns:a16="http://schemas.microsoft.com/office/drawing/2014/main" id="{9DE360C5-AB11-574F-816E-858915A3A5AA}"/>
                </a:ext>
              </a:extLst>
            </p:cNvPr>
            <p:cNvSpPr/>
            <p:nvPr/>
          </p:nvSpPr>
          <p:spPr>
            <a:xfrm>
              <a:off x="8763700"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0" name="Rectangle 189">
              <a:extLst>
                <a:ext uri="{FF2B5EF4-FFF2-40B4-BE49-F238E27FC236}">
                  <a16:creationId xmlns:a16="http://schemas.microsoft.com/office/drawing/2014/main" id="{0EF36ADD-CD32-C645-8B6E-491D32D3143F}"/>
                </a:ext>
              </a:extLst>
            </p:cNvPr>
            <p:cNvSpPr/>
            <p:nvPr/>
          </p:nvSpPr>
          <p:spPr>
            <a:xfrm>
              <a:off x="8965304"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A48D0206-925A-874B-9507-8CE255A6C461}"/>
                </a:ext>
              </a:extLst>
            </p:cNvPr>
            <p:cNvSpPr/>
            <p:nvPr/>
          </p:nvSpPr>
          <p:spPr>
            <a:xfrm>
              <a:off x="9166908"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2" name="Rectangle 191">
              <a:extLst>
                <a:ext uri="{FF2B5EF4-FFF2-40B4-BE49-F238E27FC236}">
                  <a16:creationId xmlns:a16="http://schemas.microsoft.com/office/drawing/2014/main" id="{ADB12D50-D956-8448-9340-59EE09B17678}"/>
                </a:ext>
              </a:extLst>
            </p:cNvPr>
            <p:cNvSpPr/>
            <p:nvPr/>
          </p:nvSpPr>
          <p:spPr>
            <a:xfrm>
              <a:off x="9368512"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CBF72F25-33B5-1547-913E-246EDC5966CC}"/>
                </a:ext>
              </a:extLst>
            </p:cNvPr>
            <p:cNvSpPr/>
            <p:nvPr/>
          </p:nvSpPr>
          <p:spPr>
            <a:xfrm>
              <a:off x="9570116"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4" name="Rectangle 193">
              <a:extLst>
                <a:ext uri="{FF2B5EF4-FFF2-40B4-BE49-F238E27FC236}">
                  <a16:creationId xmlns:a16="http://schemas.microsoft.com/office/drawing/2014/main" id="{52443C98-A81E-9B4B-963B-4FD55233FB0E}"/>
                </a:ext>
              </a:extLst>
            </p:cNvPr>
            <p:cNvSpPr/>
            <p:nvPr/>
          </p:nvSpPr>
          <p:spPr>
            <a:xfrm>
              <a:off x="9771720"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0961AE76-E273-3648-B512-90C544D519F2}"/>
                </a:ext>
              </a:extLst>
            </p:cNvPr>
            <p:cNvSpPr/>
            <p:nvPr/>
          </p:nvSpPr>
          <p:spPr>
            <a:xfrm>
              <a:off x="9973324"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04E61516-3DDA-074C-A5BD-5FFF49187C40}"/>
                </a:ext>
              </a:extLst>
            </p:cNvPr>
            <p:cNvSpPr/>
            <p:nvPr/>
          </p:nvSpPr>
          <p:spPr>
            <a:xfrm>
              <a:off x="10174916" y="3305175"/>
              <a:ext cx="90000"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97" name="Group 196">
            <a:extLst>
              <a:ext uri="{FF2B5EF4-FFF2-40B4-BE49-F238E27FC236}">
                <a16:creationId xmlns:a16="http://schemas.microsoft.com/office/drawing/2014/main" id="{99A237C2-55C5-7642-912C-B7DE9E829273}"/>
              </a:ext>
            </a:extLst>
          </p:cNvPr>
          <p:cNvGrpSpPr/>
          <p:nvPr/>
        </p:nvGrpSpPr>
        <p:grpSpPr>
          <a:xfrm>
            <a:off x="936535" y="3125657"/>
            <a:ext cx="4866581" cy="2713167"/>
            <a:chOff x="936535" y="3125657"/>
            <a:chExt cx="9009825" cy="2713167"/>
          </a:xfrm>
        </p:grpSpPr>
        <p:sp>
          <p:nvSpPr>
            <p:cNvPr id="199" name="Rectangle 198">
              <a:extLst>
                <a:ext uri="{FF2B5EF4-FFF2-40B4-BE49-F238E27FC236}">
                  <a16:creationId xmlns:a16="http://schemas.microsoft.com/office/drawing/2014/main" id="{518EDA09-9431-BE4A-B6F1-1A81CC8BCAA9}"/>
                </a:ext>
              </a:extLst>
            </p:cNvPr>
            <p:cNvSpPr/>
            <p:nvPr/>
          </p:nvSpPr>
          <p:spPr>
            <a:xfrm>
              <a:off x="4467837" y="4481032"/>
              <a:ext cx="88628" cy="88471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0" name="Rectangle 199">
              <a:extLst>
                <a:ext uri="{FF2B5EF4-FFF2-40B4-BE49-F238E27FC236}">
                  <a16:creationId xmlns:a16="http://schemas.microsoft.com/office/drawing/2014/main" id="{086622BB-1CC0-AA4F-A10E-99B5CC4506B2}"/>
                </a:ext>
              </a:extLst>
            </p:cNvPr>
            <p:cNvSpPr/>
            <p:nvPr/>
          </p:nvSpPr>
          <p:spPr>
            <a:xfrm>
              <a:off x="5025411" y="4481033"/>
              <a:ext cx="88628" cy="66564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1" name="Rectangle 200">
              <a:extLst>
                <a:ext uri="{FF2B5EF4-FFF2-40B4-BE49-F238E27FC236}">
                  <a16:creationId xmlns:a16="http://schemas.microsoft.com/office/drawing/2014/main" id="{89E89218-8880-544D-9002-EB2F94C11BD3}"/>
                </a:ext>
              </a:extLst>
            </p:cNvPr>
            <p:cNvSpPr/>
            <p:nvPr/>
          </p:nvSpPr>
          <p:spPr>
            <a:xfrm>
              <a:off x="5211269" y="4481033"/>
              <a:ext cx="88628" cy="61484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2" name="Rectangle 201">
              <a:extLst>
                <a:ext uri="{FF2B5EF4-FFF2-40B4-BE49-F238E27FC236}">
                  <a16:creationId xmlns:a16="http://schemas.microsoft.com/office/drawing/2014/main" id="{E6F7432F-CB4E-2F4E-80B0-156D218CA27F}"/>
                </a:ext>
              </a:extLst>
            </p:cNvPr>
            <p:cNvSpPr/>
            <p:nvPr/>
          </p:nvSpPr>
          <p:spPr>
            <a:xfrm>
              <a:off x="5397127" y="4481032"/>
              <a:ext cx="88628" cy="49736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3" name="Rectangle 202">
              <a:extLst>
                <a:ext uri="{FF2B5EF4-FFF2-40B4-BE49-F238E27FC236}">
                  <a16:creationId xmlns:a16="http://schemas.microsoft.com/office/drawing/2014/main" id="{ECE1B009-9866-AC4D-892D-91BE10D3C5D9}"/>
                </a:ext>
              </a:extLst>
            </p:cNvPr>
            <p:cNvSpPr/>
            <p:nvPr/>
          </p:nvSpPr>
          <p:spPr>
            <a:xfrm>
              <a:off x="5582985" y="4481033"/>
              <a:ext cx="88628" cy="15446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4" name="Rectangle 203">
              <a:extLst>
                <a:ext uri="{FF2B5EF4-FFF2-40B4-BE49-F238E27FC236}">
                  <a16:creationId xmlns:a16="http://schemas.microsoft.com/office/drawing/2014/main" id="{C0190FDE-19CD-9047-91C5-DCB056991976}"/>
                </a:ext>
              </a:extLst>
            </p:cNvPr>
            <p:cNvSpPr/>
            <p:nvPr/>
          </p:nvSpPr>
          <p:spPr>
            <a:xfrm>
              <a:off x="5768843" y="4481033"/>
              <a:ext cx="88628" cy="14176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5" name="Rectangle 204">
              <a:extLst>
                <a:ext uri="{FF2B5EF4-FFF2-40B4-BE49-F238E27FC236}">
                  <a16:creationId xmlns:a16="http://schemas.microsoft.com/office/drawing/2014/main" id="{C6F3CDE4-2D2B-D840-8D42-F70EA051BA14}"/>
                </a:ext>
              </a:extLst>
            </p:cNvPr>
            <p:cNvSpPr/>
            <p:nvPr/>
          </p:nvSpPr>
          <p:spPr>
            <a:xfrm>
              <a:off x="6140559" y="4092575"/>
              <a:ext cx="88628" cy="38563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6" name="Rectangle 205">
              <a:extLst>
                <a:ext uri="{FF2B5EF4-FFF2-40B4-BE49-F238E27FC236}">
                  <a16:creationId xmlns:a16="http://schemas.microsoft.com/office/drawing/2014/main" id="{A9D2B32F-ECCE-1648-A00B-442A6B10D606}"/>
                </a:ext>
              </a:extLst>
            </p:cNvPr>
            <p:cNvSpPr/>
            <p:nvPr/>
          </p:nvSpPr>
          <p:spPr>
            <a:xfrm>
              <a:off x="6326417" y="4006850"/>
              <a:ext cx="88628" cy="4713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7" name="Rectangle 206">
              <a:extLst>
                <a:ext uri="{FF2B5EF4-FFF2-40B4-BE49-F238E27FC236}">
                  <a16:creationId xmlns:a16="http://schemas.microsoft.com/office/drawing/2014/main" id="{78836972-DDF1-F74F-83FD-6CB4F8C03FDB}"/>
                </a:ext>
              </a:extLst>
            </p:cNvPr>
            <p:cNvSpPr/>
            <p:nvPr/>
          </p:nvSpPr>
          <p:spPr>
            <a:xfrm>
              <a:off x="6512275" y="3971925"/>
              <a:ext cx="88628" cy="5062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8" name="Rectangle 207">
              <a:extLst>
                <a:ext uri="{FF2B5EF4-FFF2-40B4-BE49-F238E27FC236}">
                  <a16:creationId xmlns:a16="http://schemas.microsoft.com/office/drawing/2014/main" id="{C767528B-4091-D24A-A70C-E1427C3828CC}"/>
                </a:ext>
              </a:extLst>
            </p:cNvPr>
            <p:cNvSpPr/>
            <p:nvPr/>
          </p:nvSpPr>
          <p:spPr>
            <a:xfrm>
              <a:off x="6698133" y="3773513"/>
              <a:ext cx="88628" cy="704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9" name="Rectangle 208">
              <a:extLst>
                <a:ext uri="{FF2B5EF4-FFF2-40B4-BE49-F238E27FC236}">
                  <a16:creationId xmlns:a16="http://schemas.microsoft.com/office/drawing/2014/main" id="{E10D206E-AB1E-0042-A88E-0FA9A6C329AC}"/>
                </a:ext>
              </a:extLst>
            </p:cNvPr>
            <p:cNvSpPr/>
            <p:nvPr/>
          </p:nvSpPr>
          <p:spPr>
            <a:xfrm>
              <a:off x="6883991" y="3692525"/>
              <a:ext cx="88628" cy="78568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0" name="Rectangle 209">
              <a:extLst>
                <a:ext uri="{FF2B5EF4-FFF2-40B4-BE49-F238E27FC236}">
                  <a16:creationId xmlns:a16="http://schemas.microsoft.com/office/drawing/2014/main" id="{85BF19BE-5BEC-B043-936F-4AABAB406A31}"/>
                </a:ext>
              </a:extLst>
            </p:cNvPr>
            <p:cNvSpPr/>
            <p:nvPr/>
          </p:nvSpPr>
          <p:spPr>
            <a:xfrm>
              <a:off x="7069849" y="3668582"/>
              <a:ext cx="88628" cy="8096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1" name="Rectangle 210">
              <a:extLst>
                <a:ext uri="{FF2B5EF4-FFF2-40B4-BE49-F238E27FC236}">
                  <a16:creationId xmlns:a16="http://schemas.microsoft.com/office/drawing/2014/main" id="{E79A63C9-2CAF-7A4F-A761-5770BB0271F4}"/>
                </a:ext>
              </a:extLst>
            </p:cNvPr>
            <p:cNvSpPr/>
            <p:nvPr/>
          </p:nvSpPr>
          <p:spPr>
            <a:xfrm>
              <a:off x="8184997"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2" name="Rectangle 211">
              <a:extLst>
                <a:ext uri="{FF2B5EF4-FFF2-40B4-BE49-F238E27FC236}">
                  <a16:creationId xmlns:a16="http://schemas.microsoft.com/office/drawing/2014/main" id="{0C09C31D-8C6F-AE4A-96E8-9E5369E7530A}"/>
                </a:ext>
              </a:extLst>
            </p:cNvPr>
            <p:cNvSpPr/>
            <p:nvPr/>
          </p:nvSpPr>
          <p:spPr>
            <a:xfrm>
              <a:off x="5954701" y="4216400"/>
              <a:ext cx="88628" cy="2618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3" name="Rectangle 212">
              <a:extLst>
                <a:ext uri="{FF2B5EF4-FFF2-40B4-BE49-F238E27FC236}">
                  <a16:creationId xmlns:a16="http://schemas.microsoft.com/office/drawing/2014/main" id="{380E6396-E398-EA41-9253-294EF5BF51BF}"/>
                </a:ext>
              </a:extLst>
            </p:cNvPr>
            <p:cNvSpPr/>
            <p:nvPr/>
          </p:nvSpPr>
          <p:spPr>
            <a:xfrm>
              <a:off x="8370855"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4" name="Rectangle 213">
              <a:extLst>
                <a:ext uri="{FF2B5EF4-FFF2-40B4-BE49-F238E27FC236}">
                  <a16:creationId xmlns:a16="http://schemas.microsoft.com/office/drawing/2014/main" id="{6600BDA9-114D-EE4F-B65E-BCFA410711B8}"/>
                </a:ext>
              </a:extLst>
            </p:cNvPr>
            <p:cNvSpPr/>
            <p:nvPr/>
          </p:nvSpPr>
          <p:spPr>
            <a:xfrm>
              <a:off x="8556713"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id="{B7C829DD-C5CC-114B-B6E3-0148EFB50541}"/>
                </a:ext>
              </a:extLst>
            </p:cNvPr>
            <p:cNvSpPr/>
            <p:nvPr/>
          </p:nvSpPr>
          <p:spPr>
            <a:xfrm>
              <a:off x="8742571"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6" name="Rectangle 215">
              <a:extLst>
                <a:ext uri="{FF2B5EF4-FFF2-40B4-BE49-F238E27FC236}">
                  <a16:creationId xmlns:a16="http://schemas.microsoft.com/office/drawing/2014/main" id="{B727FB5C-1D3B-D14A-8D6B-0E9FEADCB731}"/>
                </a:ext>
              </a:extLst>
            </p:cNvPr>
            <p:cNvSpPr/>
            <p:nvPr/>
          </p:nvSpPr>
          <p:spPr>
            <a:xfrm>
              <a:off x="8928429"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7" name="Rectangle 216">
              <a:extLst>
                <a:ext uri="{FF2B5EF4-FFF2-40B4-BE49-F238E27FC236}">
                  <a16:creationId xmlns:a16="http://schemas.microsoft.com/office/drawing/2014/main" id="{831CA404-17DA-3A4C-A7AD-36D20C0511D4}"/>
                </a:ext>
              </a:extLst>
            </p:cNvPr>
            <p:cNvSpPr/>
            <p:nvPr/>
          </p:nvSpPr>
          <p:spPr>
            <a:xfrm>
              <a:off x="9114287"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8" name="Rectangle 217">
              <a:extLst>
                <a:ext uri="{FF2B5EF4-FFF2-40B4-BE49-F238E27FC236}">
                  <a16:creationId xmlns:a16="http://schemas.microsoft.com/office/drawing/2014/main" id="{B2EDAEA5-B6AC-384D-8599-4CD09589A07A}"/>
                </a:ext>
              </a:extLst>
            </p:cNvPr>
            <p:cNvSpPr/>
            <p:nvPr/>
          </p:nvSpPr>
          <p:spPr>
            <a:xfrm>
              <a:off x="9300145"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9" name="Rectangle 218">
              <a:extLst>
                <a:ext uri="{FF2B5EF4-FFF2-40B4-BE49-F238E27FC236}">
                  <a16:creationId xmlns:a16="http://schemas.microsoft.com/office/drawing/2014/main" id="{881EEB12-611F-4343-ABC9-80633C8C919D}"/>
                </a:ext>
              </a:extLst>
            </p:cNvPr>
            <p:cNvSpPr/>
            <p:nvPr/>
          </p:nvSpPr>
          <p:spPr>
            <a:xfrm>
              <a:off x="9486003"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0" name="Rectangle 219">
              <a:extLst>
                <a:ext uri="{FF2B5EF4-FFF2-40B4-BE49-F238E27FC236}">
                  <a16:creationId xmlns:a16="http://schemas.microsoft.com/office/drawing/2014/main" id="{4F48C0C5-4939-EE49-9A06-43D5C448F9B4}"/>
                </a:ext>
              </a:extLst>
            </p:cNvPr>
            <p:cNvSpPr/>
            <p:nvPr/>
          </p:nvSpPr>
          <p:spPr>
            <a:xfrm>
              <a:off x="9671861"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1" name="Rectangle 220">
              <a:extLst>
                <a:ext uri="{FF2B5EF4-FFF2-40B4-BE49-F238E27FC236}">
                  <a16:creationId xmlns:a16="http://schemas.microsoft.com/office/drawing/2014/main" id="{5896E44E-6575-C744-A07A-00E900576128}"/>
                </a:ext>
              </a:extLst>
            </p:cNvPr>
            <p:cNvSpPr/>
            <p:nvPr/>
          </p:nvSpPr>
          <p:spPr>
            <a:xfrm>
              <a:off x="9857732"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2" name="Rectangle 221">
              <a:extLst>
                <a:ext uri="{FF2B5EF4-FFF2-40B4-BE49-F238E27FC236}">
                  <a16:creationId xmlns:a16="http://schemas.microsoft.com/office/drawing/2014/main" id="{5D6BEB47-55C6-CC45-8C10-122C9CDB88E4}"/>
                </a:ext>
              </a:extLst>
            </p:cNvPr>
            <p:cNvSpPr/>
            <p:nvPr/>
          </p:nvSpPr>
          <p:spPr>
            <a:xfrm>
              <a:off x="7999139"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3" name="Rectangle 222">
              <a:extLst>
                <a:ext uri="{FF2B5EF4-FFF2-40B4-BE49-F238E27FC236}">
                  <a16:creationId xmlns:a16="http://schemas.microsoft.com/office/drawing/2014/main" id="{7E884750-C711-BC40-B966-A3D7BF121A39}"/>
                </a:ext>
              </a:extLst>
            </p:cNvPr>
            <p:cNvSpPr/>
            <p:nvPr/>
          </p:nvSpPr>
          <p:spPr>
            <a:xfrm>
              <a:off x="7813281"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4" name="Rectangle 223">
              <a:extLst>
                <a:ext uri="{FF2B5EF4-FFF2-40B4-BE49-F238E27FC236}">
                  <a16:creationId xmlns:a16="http://schemas.microsoft.com/office/drawing/2014/main" id="{B37B5AC9-0503-0946-A077-3002AF82159E}"/>
                </a:ext>
              </a:extLst>
            </p:cNvPr>
            <p:cNvSpPr/>
            <p:nvPr/>
          </p:nvSpPr>
          <p:spPr>
            <a:xfrm>
              <a:off x="7627423"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5" name="Rectangle 224">
              <a:extLst>
                <a:ext uri="{FF2B5EF4-FFF2-40B4-BE49-F238E27FC236}">
                  <a16:creationId xmlns:a16="http://schemas.microsoft.com/office/drawing/2014/main" id="{390E0787-A0C1-A149-B111-FCCB5F3AC859}"/>
                </a:ext>
              </a:extLst>
            </p:cNvPr>
            <p:cNvSpPr/>
            <p:nvPr/>
          </p:nvSpPr>
          <p:spPr>
            <a:xfrm>
              <a:off x="7441565"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6" name="Rectangle 225">
              <a:extLst>
                <a:ext uri="{FF2B5EF4-FFF2-40B4-BE49-F238E27FC236}">
                  <a16:creationId xmlns:a16="http://schemas.microsoft.com/office/drawing/2014/main" id="{03C44449-6F4B-7042-AC04-A866BC0C2050}"/>
                </a:ext>
              </a:extLst>
            </p:cNvPr>
            <p:cNvSpPr/>
            <p:nvPr/>
          </p:nvSpPr>
          <p:spPr>
            <a:xfrm>
              <a:off x="7255707" y="3125657"/>
              <a:ext cx="88628" cy="13525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7" name="Rectangle 226">
              <a:extLst>
                <a:ext uri="{FF2B5EF4-FFF2-40B4-BE49-F238E27FC236}">
                  <a16:creationId xmlns:a16="http://schemas.microsoft.com/office/drawing/2014/main" id="{0AC30E7A-A2D0-0F4B-86D5-3DE540878E7F}"/>
                </a:ext>
              </a:extLst>
            </p:cNvPr>
            <p:cNvSpPr/>
            <p:nvPr/>
          </p:nvSpPr>
          <p:spPr>
            <a:xfrm>
              <a:off x="4653695" y="4481032"/>
              <a:ext cx="88628" cy="8434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8" name="Rectangle 227">
              <a:extLst>
                <a:ext uri="{FF2B5EF4-FFF2-40B4-BE49-F238E27FC236}">
                  <a16:creationId xmlns:a16="http://schemas.microsoft.com/office/drawing/2014/main" id="{6D7E2FBB-C8D6-AB45-B231-48B376BDD462}"/>
                </a:ext>
              </a:extLst>
            </p:cNvPr>
            <p:cNvSpPr/>
            <p:nvPr/>
          </p:nvSpPr>
          <p:spPr>
            <a:xfrm>
              <a:off x="4839553" y="4481033"/>
              <a:ext cx="88628" cy="7704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D56DBC27-F305-1543-A2E1-0376B4FDAB3E}"/>
                </a:ext>
              </a:extLst>
            </p:cNvPr>
            <p:cNvSpPr/>
            <p:nvPr/>
          </p:nvSpPr>
          <p:spPr>
            <a:xfrm>
              <a:off x="4281979" y="4481032"/>
              <a:ext cx="88628" cy="8878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0" name="Rectangle 229">
              <a:extLst>
                <a:ext uri="{FF2B5EF4-FFF2-40B4-BE49-F238E27FC236}">
                  <a16:creationId xmlns:a16="http://schemas.microsoft.com/office/drawing/2014/main" id="{1085F275-2FAB-E344-8409-5794FAF20C3B}"/>
                </a:ext>
              </a:extLst>
            </p:cNvPr>
            <p:cNvSpPr/>
            <p:nvPr/>
          </p:nvSpPr>
          <p:spPr>
            <a:xfrm>
              <a:off x="4096121" y="4481032"/>
              <a:ext cx="88628" cy="910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1" name="Rectangle 230">
              <a:extLst>
                <a:ext uri="{FF2B5EF4-FFF2-40B4-BE49-F238E27FC236}">
                  <a16:creationId xmlns:a16="http://schemas.microsoft.com/office/drawing/2014/main" id="{1398F4BE-1D20-364A-82A0-E2D18D3F6912}"/>
                </a:ext>
              </a:extLst>
            </p:cNvPr>
            <p:cNvSpPr/>
            <p:nvPr/>
          </p:nvSpPr>
          <p:spPr>
            <a:xfrm>
              <a:off x="3910263" y="4481031"/>
              <a:ext cx="88628" cy="10339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2" name="Rectangle 231">
              <a:extLst>
                <a:ext uri="{FF2B5EF4-FFF2-40B4-BE49-F238E27FC236}">
                  <a16:creationId xmlns:a16="http://schemas.microsoft.com/office/drawing/2014/main" id="{B4316A4C-1C37-4746-8FD6-3A18FA08DE15}"/>
                </a:ext>
              </a:extLst>
            </p:cNvPr>
            <p:cNvSpPr/>
            <p:nvPr/>
          </p:nvSpPr>
          <p:spPr>
            <a:xfrm>
              <a:off x="3724405" y="4481031"/>
              <a:ext cx="88628" cy="104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3" name="Rectangle 232">
              <a:extLst>
                <a:ext uri="{FF2B5EF4-FFF2-40B4-BE49-F238E27FC236}">
                  <a16:creationId xmlns:a16="http://schemas.microsoft.com/office/drawing/2014/main" id="{1EBCBC0E-DB99-1245-B707-6AE7888A6942}"/>
                </a:ext>
              </a:extLst>
            </p:cNvPr>
            <p:cNvSpPr/>
            <p:nvPr/>
          </p:nvSpPr>
          <p:spPr>
            <a:xfrm>
              <a:off x="3538547" y="4481030"/>
              <a:ext cx="88628" cy="106886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4" name="Rectangle 233">
              <a:extLst>
                <a:ext uri="{FF2B5EF4-FFF2-40B4-BE49-F238E27FC236}">
                  <a16:creationId xmlns:a16="http://schemas.microsoft.com/office/drawing/2014/main" id="{E21F17D7-1508-9840-B963-0E0C406636F6}"/>
                </a:ext>
              </a:extLst>
            </p:cNvPr>
            <p:cNvSpPr/>
            <p:nvPr/>
          </p:nvSpPr>
          <p:spPr>
            <a:xfrm>
              <a:off x="3352689" y="4481030"/>
              <a:ext cx="88628" cy="1078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5" name="Rectangle 234">
              <a:extLst>
                <a:ext uri="{FF2B5EF4-FFF2-40B4-BE49-F238E27FC236}">
                  <a16:creationId xmlns:a16="http://schemas.microsoft.com/office/drawing/2014/main" id="{44F00AC5-6CC3-7247-A71B-54D3AC9B9F80}"/>
                </a:ext>
              </a:extLst>
            </p:cNvPr>
            <p:cNvSpPr/>
            <p:nvPr/>
          </p:nvSpPr>
          <p:spPr>
            <a:xfrm>
              <a:off x="3166831" y="4481030"/>
              <a:ext cx="88628" cy="11069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6" name="Rectangle 235">
              <a:extLst>
                <a:ext uri="{FF2B5EF4-FFF2-40B4-BE49-F238E27FC236}">
                  <a16:creationId xmlns:a16="http://schemas.microsoft.com/office/drawing/2014/main" id="{BC88B6D8-7C90-FF4D-839F-44C302732179}"/>
                </a:ext>
              </a:extLst>
            </p:cNvPr>
            <p:cNvSpPr/>
            <p:nvPr/>
          </p:nvSpPr>
          <p:spPr>
            <a:xfrm>
              <a:off x="2980973" y="4481030"/>
              <a:ext cx="88628" cy="11323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7" name="Rectangle 236">
              <a:extLst>
                <a:ext uri="{FF2B5EF4-FFF2-40B4-BE49-F238E27FC236}">
                  <a16:creationId xmlns:a16="http://schemas.microsoft.com/office/drawing/2014/main" id="{6DAD2041-7C9B-644C-8D98-A1AE935AC4BE}"/>
                </a:ext>
              </a:extLst>
            </p:cNvPr>
            <p:cNvSpPr/>
            <p:nvPr/>
          </p:nvSpPr>
          <p:spPr>
            <a:xfrm>
              <a:off x="2795115" y="4481029"/>
              <a:ext cx="88628" cy="11736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8" name="Rectangle 237">
              <a:extLst>
                <a:ext uri="{FF2B5EF4-FFF2-40B4-BE49-F238E27FC236}">
                  <a16:creationId xmlns:a16="http://schemas.microsoft.com/office/drawing/2014/main" id="{7AD287B0-6405-CE4C-83D4-33793BA90FE8}"/>
                </a:ext>
              </a:extLst>
            </p:cNvPr>
            <p:cNvSpPr/>
            <p:nvPr/>
          </p:nvSpPr>
          <p:spPr>
            <a:xfrm>
              <a:off x="2609257" y="4481029"/>
              <a:ext cx="88628" cy="11736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9" name="Rectangle 238">
              <a:extLst>
                <a:ext uri="{FF2B5EF4-FFF2-40B4-BE49-F238E27FC236}">
                  <a16:creationId xmlns:a16="http://schemas.microsoft.com/office/drawing/2014/main" id="{00F4057B-85A2-D24D-9889-0DDB9F45D161}"/>
                </a:ext>
              </a:extLst>
            </p:cNvPr>
            <p:cNvSpPr/>
            <p:nvPr/>
          </p:nvSpPr>
          <p:spPr>
            <a:xfrm>
              <a:off x="2423399" y="4481029"/>
              <a:ext cx="88628" cy="11736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0" name="Rectangle 239">
              <a:extLst>
                <a:ext uri="{FF2B5EF4-FFF2-40B4-BE49-F238E27FC236}">
                  <a16:creationId xmlns:a16="http://schemas.microsoft.com/office/drawing/2014/main" id="{1DCD34F0-B3E3-344C-83FC-A96AD17083BE}"/>
                </a:ext>
              </a:extLst>
            </p:cNvPr>
            <p:cNvSpPr/>
            <p:nvPr/>
          </p:nvSpPr>
          <p:spPr>
            <a:xfrm>
              <a:off x="2237541" y="4481029"/>
              <a:ext cx="88628" cy="12022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1" name="Rectangle 240">
              <a:extLst>
                <a:ext uri="{FF2B5EF4-FFF2-40B4-BE49-F238E27FC236}">
                  <a16:creationId xmlns:a16="http://schemas.microsoft.com/office/drawing/2014/main" id="{7F364FD8-2742-1A4C-84D8-A6AC071B796B}"/>
                </a:ext>
              </a:extLst>
            </p:cNvPr>
            <p:cNvSpPr/>
            <p:nvPr/>
          </p:nvSpPr>
          <p:spPr>
            <a:xfrm>
              <a:off x="2051683" y="4481031"/>
              <a:ext cx="88628" cy="12371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2" name="Rectangle 241">
              <a:extLst>
                <a:ext uri="{FF2B5EF4-FFF2-40B4-BE49-F238E27FC236}">
                  <a16:creationId xmlns:a16="http://schemas.microsoft.com/office/drawing/2014/main" id="{5EA1027B-534C-F841-8411-56C4445604CC}"/>
                </a:ext>
              </a:extLst>
            </p:cNvPr>
            <p:cNvSpPr/>
            <p:nvPr/>
          </p:nvSpPr>
          <p:spPr>
            <a:xfrm>
              <a:off x="1865825" y="4481030"/>
              <a:ext cx="88628" cy="12847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3" name="Rectangle 242">
              <a:extLst>
                <a:ext uri="{FF2B5EF4-FFF2-40B4-BE49-F238E27FC236}">
                  <a16:creationId xmlns:a16="http://schemas.microsoft.com/office/drawing/2014/main" id="{A9FC4B10-CBFD-FB44-A053-584C60BA2E8F}"/>
                </a:ext>
              </a:extLst>
            </p:cNvPr>
            <p:cNvSpPr/>
            <p:nvPr/>
          </p:nvSpPr>
          <p:spPr>
            <a:xfrm>
              <a:off x="1679967" y="4481030"/>
              <a:ext cx="88628" cy="1322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4" name="Rectangle 243">
              <a:extLst>
                <a:ext uri="{FF2B5EF4-FFF2-40B4-BE49-F238E27FC236}">
                  <a16:creationId xmlns:a16="http://schemas.microsoft.com/office/drawing/2014/main" id="{0CB72B54-36E5-5E43-91C2-BF299A370CA4}"/>
                </a:ext>
              </a:extLst>
            </p:cNvPr>
            <p:cNvSpPr/>
            <p:nvPr/>
          </p:nvSpPr>
          <p:spPr>
            <a:xfrm>
              <a:off x="1494109" y="4481029"/>
              <a:ext cx="88628" cy="13577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5" name="Rectangle 244">
              <a:extLst>
                <a:ext uri="{FF2B5EF4-FFF2-40B4-BE49-F238E27FC236}">
                  <a16:creationId xmlns:a16="http://schemas.microsoft.com/office/drawing/2014/main" id="{19A24ED8-EA55-DA46-8DC8-3EDC39942764}"/>
                </a:ext>
              </a:extLst>
            </p:cNvPr>
            <p:cNvSpPr/>
            <p:nvPr/>
          </p:nvSpPr>
          <p:spPr>
            <a:xfrm>
              <a:off x="1308251" y="4481029"/>
              <a:ext cx="88628" cy="13577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6" name="Rectangle 245">
              <a:extLst>
                <a:ext uri="{FF2B5EF4-FFF2-40B4-BE49-F238E27FC236}">
                  <a16:creationId xmlns:a16="http://schemas.microsoft.com/office/drawing/2014/main" id="{7AA6A4E7-7148-7846-A681-81015306699C}"/>
                </a:ext>
              </a:extLst>
            </p:cNvPr>
            <p:cNvSpPr/>
            <p:nvPr/>
          </p:nvSpPr>
          <p:spPr>
            <a:xfrm>
              <a:off x="1122393" y="4481029"/>
              <a:ext cx="88628" cy="13577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7" name="Rectangle 246">
              <a:extLst>
                <a:ext uri="{FF2B5EF4-FFF2-40B4-BE49-F238E27FC236}">
                  <a16:creationId xmlns:a16="http://schemas.microsoft.com/office/drawing/2014/main" id="{85FE9D7C-7979-BF4A-92F2-F58F92E8E3A1}"/>
                </a:ext>
              </a:extLst>
            </p:cNvPr>
            <p:cNvSpPr/>
            <p:nvPr/>
          </p:nvSpPr>
          <p:spPr>
            <a:xfrm>
              <a:off x="936535" y="4481029"/>
              <a:ext cx="88628" cy="13577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42" name="Straight Connector 41">
            <a:extLst>
              <a:ext uri="{FF2B5EF4-FFF2-40B4-BE49-F238E27FC236}">
                <a16:creationId xmlns:a16="http://schemas.microsoft.com/office/drawing/2014/main" id="{EC319138-2A1B-1D4B-9A6F-4AFF4E99C31F}"/>
              </a:ext>
            </a:extLst>
          </p:cNvPr>
          <p:cNvCxnSpPr>
            <a:cxnSpLocks/>
          </p:cNvCxnSpPr>
          <p:nvPr/>
        </p:nvCxnSpPr>
        <p:spPr>
          <a:xfrm flipH="1">
            <a:off x="889300" y="4477174"/>
            <a:ext cx="5040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AC219366-712E-8E42-99DD-2AC2C02363DA}"/>
              </a:ext>
            </a:extLst>
          </p:cNvPr>
          <p:cNvCxnSpPr>
            <a:cxnSpLocks/>
          </p:cNvCxnSpPr>
          <p:nvPr/>
        </p:nvCxnSpPr>
        <p:spPr>
          <a:xfrm flipH="1">
            <a:off x="6708092" y="4470825"/>
            <a:ext cx="5040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A27E3BCE-1C6A-CC43-95B7-9BDD003DCD9E}"/>
              </a:ext>
            </a:extLst>
          </p:cNvPr>
          <p:cNvGrpSpPr/>
          <p:nvPr/>
        </p:nvGrpSpPr>
        <p:grpSpPr>
          <a:xfrm>
            <a:off x="1069878" y="3102568"/>
            <a:ext cx="597921" cy="692497"/>
            <a:chOff x="2146989" y="3533211"/>
            <a:chExt cx="597921" cy="692497"/>
          </a:xfrm>
        </p:grpSpPr>
        <p:sp>
          <p:nvSpPr>
            <p:cNvPr id="248" name="TextBox 247">
              <a:extLst>
                <a:ext uri="{FF2B5EF4-FFF2-40B4-BE49-F238E27FC236}">
                  <a16:creationId xmlns:a16="http://schemas.microsoft.com/office/drawing/2014/main" id="{4EC04A91-2CD4-FE40-8B10-69F6CCC78E8D}"/>
                </a:ext>
              </a:extLst>
            </p:cNvPr>
            <p:cNvSpPr txBox="1"/>
            <p:nvPr/>
          </p:nvSpPr>
          <p:spPr>
            <a:xfrm>
              <a:off x="2146989" y="3533211"/>
              <a:ext cx="597921" cy="692497"/>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tab pos="222250" algn="l"/>
                </a:tabLst>
                <a:defRPr/>
              </a:pPr>
              <a:r>
                <a:rPr kumimoji="0" lang="en-GB" sz="10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Response</a:t>
              </a:r>
            </a:p>
            <a:p>
              <a:pPr marL="0" marR="0" lvl="0" indent="0" algn="l" defTabSz="457200" rtl="0" eaLnBrk="1" fontAlgn="auto" latinLnBrk="0" hangingPunct="1">
                <a:lnSpc>
                  <a:spcPct val="90000"/>
                </a:lnSpc>
                <a:spcBef>
                  <a:spcPts val="0"/>
                </a:spcBef>
                <a:spcAft>
                  <a:spcPts val="0"/>
                </a:spcAft>
                <a:buClrTx/>
                <a:buSzTx/>
                <a:buFontTx/>
                <a:buNone/>
                <a:tabLst>
                  <a:tab pos="177800" algn="l"/>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 90%</a:t>
              </a:r>
            </a:p>
            <a:p>
              <a:pPr marL="0" marR="0" lvl="0" indent="0" algn="l" defTabSz="457200" rtl="0" eaLnBrk="1" fontAlgn="auto" latinLnBrk="0" hangingPunct="1">
                <a:lnSpc>
                  <a:spcPct val="90000"/>
                </a:lnSpc>
                <a:spcBef>
                  <a:spcPts val="0"/>
                </a:spcBef>
                <a:spcAft>
                  <a:spcPts val="0"/>
                </a:spcAft>
                <a:buClrTx/>
                <a:buSzTx/>
                <a:buFontTx/>
                <a:buNone/>
                <a:tabLst>
                  <a:tab pos="177800" algn="l"/>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50–89%</a:t>
              </a:r>
            </a:p>
            <a:p>
              <a:pPr marL="0" marR="0" lvl="0" indent="0" algn="l" defTabSz="457200" rtl="0" eaLnBrk="1" fontAlgn="auto" latinLnBrk="0" hangingPunct="1">
                <a:lnSpc>
                  <a:spcPct val="90000"/>
                </a:lnSpc>
                <a:spcBef>
                  <a:spcPts val="0"/>
                </a:spcBef>
                <a:spcAft>
                  <a:spcPts val="0"/>
                </a:spcAft>
                <a:buClrTx/>
                <a:buSzTx/>
                <a:buFontTx/>
                <a:buNone/>
                <a:tabLst>
                  <a:tab pos="177800" algn="l"/>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0–49%</a:t>
              </a:r>
            </a:p>
            <a:p>
              <a:pPr marL="0" marR="0" lvl="0" indent="0" algn="l" defTabSz="457200" rtl="0" eaLnBrk="1" fontAlgn="auto" latinLnBrk="0" hangingPunct="1">
                <a:lnSpc>
                  <a:spcPct val="90000"/>
                </a:lnSpc>
                <a:spcBef>
                  <a:spcPts val="0"/>
                </a:spcBef>
                <a:spcAft>
                  <a:spcPts val="0"/>
                </a:spcAft>
                <a:buClrTx/>
                <a:buSzTx/>
                <a:buFontTx/>
                <a:buNone/>
                <a:tabLst>
                  <a:tab pos="177800" algn="l"/>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 0%</a:t>
              </a:r>
            </a:p>
          </p:txBody>
        </p:sp>
        <p:sp>
          <p:nvSpPr>
            <p:cNvPr id="6" name="Rectangle 5">
              <a:extLst>
                <a:ext uri="{FF2B5EF4-FFF2-40B4-BE49-F238E27FC236}">
                  <a16:creationId xmlns:a16="http://schemas.microsoft.com/office/drawing/2014/main" id="{C6BB1BE0-4302-A441-A6F0-6F0EE966372D}"/>
                </a:ext>
              </a:extLst>
            </p:cNvPr>
            <p:cNvSpPr/>
            <p:nvPr/>
          </p:nvSpPr>
          <p:spPr>
            <a:xfrm>
              <a:off x="2152650" y="3683000"/>
              <a:ext cx="95250"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9" name="Rectangle 248">
              <a:extLst>
                <a:ext uri="{FF2B5EF4-FFF2-40B4-BE49-F238E27FC236}">
                  <a16:creationId xmlns:a16="http://schemas.microsoft.com/office/drawing/2014/main" id="{697AF328-5361-6C43-9C8D-7A10AB90EB24}"/>
                </a:ext>
              </a:extLst>
            </p:cNvPr>
            <p:cNvSpPr/>
            <p:nvPr/>
          </p:nvSpPr>
          <p:spPr>
            <a:xfrm>
              <a:off x="2152650" y="3822700"/>
              <a:ext cx="95250" cy="95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0" name="Rectangle 249">
              <a:extLst>
                <a:ext uri="{FF2B5EF4-FFF2-40B4-BE49-F238E27FC236}">
                  <a16:creationId xmlns:a16="http://schemas.microsoft.com/office/drawing/2014/main" id="{D8CD31D4-5021-D040-BA93-DDC7701DE989}"/>
                </a:ext>
              </a:extLst>
            </p:cNvPr>
            <p:cNvSpPr/>
            <p:nvPr/>
          </p:nvSpPr>
          <p:spPr>
            <a:xfrm>
              <a:off x="2152650" y="3962400"/>
              <a:ext cx="95250" cy="9525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1" name="Rectangle 250">
              <a:extLst>
                <a:ext uri="{FF2B5EF4-FFF2-40B4-BE49-F238E27FC236}">
                  <a16:creationId xmlns:a16="http://schemas.microsoft.com/office/drawing/2014/main" id="{73556589-3C11-904D-BEA4-1FB6BE911B3A}"/>
                </a:ext>
              </a:extLst>
            </p:cNvPr>
            <p:cNvSpPr/>
            <p:nvPr/>
          </p:nvSpPr>
          <p:spPr>
            <a:xfrm>
              <a:off x="2152650" y="4102100"/>
              <a:ext cx="95250" cy="952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52" name="Group 251">
            <a:extLst>
              <a:ext uri="{FF2B5EF4-FFF2-40B4-BE49-F238E27FC236}">
                <a16:creationId xmlns:a16="http://schemas.microsoft.com/office/drawing/2014/main" id="{BDED49C7-85C3-9C4B-B920-54AC303A0BEF}"/>
              </a:ext>
            </a:extLst>
          </p:cNvPr>
          <p:cNvGrpSpPr/>
          <p:nvPr/>
        </p:nvGrpSpPr>
        <p:grpSpPr>
          <a:xfrm>
            <a:off x="6896732" y="3102568"/>
            <a:ext cx="597921" cy="692497"/>
            <a:chOff x="2146989" y="3533211"/>
            <a:chExt cx="597921" cy="692497"/>
          </a:xfrm>
        </p:grpSpPr>
        <p:sp>
          <p:nvSpPr>
            <p:cNvPr id="253" name="TextBox 252">
              <a:extLst>
                <a:ext uri="{FF2B5EF4-FFF2-40B4-BE49-F238E27FC236}">
                  <a16:creationId xmlns:a16="http://schemas.microsoft.com/office/drawing/2014/main" id="{39BE1B74-7890-C940-916A-B8CDFB3E1CB6}"/>
                </a:ext>
              </a:extLst>
            </p:cNvPr>
            <p:cNvSpPr txBox="1"/>
            <p:nvPr/>
          </p:nvSpPr>
          <p:spPr>
            <a:xfrm>
              <a:off x="2146989" y="3533211"/>
              <a:ext cx="597921" cy="692497"/>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tab pos="222250" algn="l"/>
                </a:tabLst>
                <a:defRPr/>
              </a:pPr>
              <a:r>
                <a:rPr kumimoji="0" lang="en-GB" sz="1000" b="1"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Response</a:t>
              </a:r>
            </a:p>
            <a:p>
              <a:pPr marL="0" marR="0" lvl="0" indent="0" algn="l" defTabSz="457200" rtl="0" eaLnBrk="1" fontAlgn="auto" latinLnBrk="0" hangingPunct="1">
                <a:lnSpc>
                  <a:spcPct val="90000"/>
                </a:lnSpc>
                <a:spcBef>
                  <a:spcPts val="0"/>
                </a:spcBef>
                <a:spcAft>
                  <a:spcPts val="0"/>
                </a:spcAft>
                <a:buClrTx/>
                <a:buSzTx/>
                <a:buFontTx/>
                <a:buNone/>
                <a:tabLst>
                  <a:tab pos="177800" algn="l"/>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 90%</a:t>
              </a:r>
            </a:p>
            <a:p>
              <a:pPr marL="0" marR="0" lvl="0" indent="0" algn="l" defTabSz="457200" rtl="0" eaLnBrk="1" fontAlgn="auto" latinLnBrk="0" hangingPunct="1">
                <a:lnSpc>
                  <a:spcPct val="90000"/>
                </a:lnSpc>
                <a:spcBef>
                  <a:spcPts val="0"/>
                </a:spcBef>
                <a:spcAft>
                  <a:spcPts val="0"/>
                </a:spcAft>
                <a:buClrTx/>
                <a:buSzTx/>
                <a:buFontTx/>
                <a:buNone/>
                <a:tabLst>
                  <a:tab pos="177800" algn="l"/>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50–89%</a:t>
              </a:r>
            </a:p>
            <a:p>
              <a:pPr marL="0" marR="0" lvl="0" indent="0" algn="l" defTabSz="457200" rtl="0" eaLnBrk="1" fontAlgn="auto" latinLnBrk="0" hangingPunct="1">
                <a:lnSpc>
                  <a:spcPct val="90000"/>
                </a:lnSpc>
                <a:spcBef>
                  <a:spcPts val="0"/>
                </a:spcBef>
                <a:spcAft>
                  <a:spcPts val="0"/>
                </a:spcAft>
                <a:buClrTx/>
                <a:buSzTx/>
                <a:buFontTx/>
                <a:buNone/>
                <a:tabLst>
                  <a:tab pos="177800" algn="l"/>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0–49%</a:t>
              </a:r>
            </a:p>
            <a:p>
              <a:pPr marL="0" marR="0" lvl="0" indent="0" algn="l" defTabSz="457200" rtl="0" eaLnBrk="1" fontAlgn="auto" latinLnBrk="0" hangingPunct="1">
                <a:lnSpc>
                  <a:spcPct val="90000"/>
                </a:lnSpc>
                <a:spcBef>
                  <a:spcPts val="0"/>
                </a:spcBef>
                <a:spcAft>
                  <a:spcPts val="0"/>
                </a:spcAft>
                <a:buClrTx/>
                <a:buSzTx/>
                <a:buFontTx/>
                <a:buNone/>
                <a:tabLst>
                  <a:tab pos="177800" algn="l"/>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Aileron" charset="0"/>
                  <a:cs typeface="Calibri" panose="020F0502020204030204" pitchFamily="34" charset="0"/>
                </a:rPr>
                <a:t>	≤ 0%</a:t>
              </a:r>
            </a:p>
          </p:txBody>
        </p:sp>
        <p:sp>
          <p:nvSpPr>
            <p:cNvPr id="254" name="Rectangle 253">
              <a:extLst>
                <a:ext uri="{FF2B5EF4-FFF2-40B4-BE49-F238E27FC236}">
                  <a16:creationId xmlns:a16="http://schemas.microsoft.com/office/drawing/2014/main" id="{C284B406-DA25-6B45-8F33-C7E35FFE7D62}"/>
                </a:ext>
              </a:extLst>
            </p:cNvPr>
            <p:cNvSpPr/>
            <p:nvPr/>
          </p:nvSpPr>
          <p:spPr>
            <a:xfrm>
              <a:off x="2152650" y="3683000"/>
              <a:ext cx="95250"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5" name="Rectangle 254">
              <a:extLst>
                <a:ext uri="{FF2B5EF4-FFF2-40B4-BE49-F238E27FC236}">
                  <a16:creationId xmlns:a16="http://schemas.microsoft.com/office/drawing/2014/main" id="{F01F2037-7485-D648-B802-02C2BD803E2C}"/>
                </a:ext>
              </a:extLst>
            </p:cNvPr>
            <p:cNvSpPr/>
            <p:nvPr/>
          </p:nvSpPr>
          <p:spPr>
            <a:xfrm>
              <a:off x="2152650" y="3822700"/>
              <a:ext cx="95250" cy="95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6" name="Rectangle 255">
              <a:extLst>
                <a:ext uri="{FF2B5EF4-FFF2-40B4-BE49-F238E27FC236}">
                  <a16:creationId xmlns:a16="http://schemas.microsoft.com/office/drawing/2014/main" id="{3F26A206-876C-AE4B-8BF5-5A0ACCD37BEA}"/>
                </a:ext>
              </a:extLst>
            </p:cNvPr>
            <p:cNvSpPr/>
            <p:nvPr/>
          </p:nvSpPr>
          <p:spPr>
            <a:xfrm>
              <a:off x="2152650" y="3962400"/>
              <a:ext cx="95250" cy="9525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7" name="Rectangle 256">
              <a:extLst>
                <a:ext uri="{FF2B5EF4-FFF2-40B4-BE49-F238E27FC236}">
                  <a16:creationId xmlns:a16="http://schemas.microsoft.com/office/drawing/2014/main" id="{37DFC712-7772-3444-97F3-782D03822103}"/>
                </a:ext>
              </a:extLst>
            </p:cNvPr>
            <p:cNvSpPr/>
            <p:nvPr/>
          </p:nvSpPr>
          <p:spPr>
            <a:xfrm>
              <a:off x="2152650" y="4102100"/>
              <a:ext cx="95250" cy="952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895900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8E8E0E7-DC97-9C45-8944-200F5516B1D4}"/>
              </a:ext>
            </a:extLst>
          </p:cNvPr>
          <p:cNvSpPr>
            <a:spLocks noGrp="1"/>
          </p:cNvSpPr>
          <p:nvPr>
            <p:ph sz="quarter" idx="12"/>
          </p:nvPr>
        </p:nvSpPr>
        <p:spPr>
          <a:xfrm>
            <a:off x="620184" y="4445289"/>
            <a:ext cx="10963200" cy="1362461"/>
          </a:xfrm>
        </p:spPr>
        <p:txBody>
          <a:bodyPr/>
          <a:lstStyle/>
          <a:p>
            <a:pPr marL="0" indent="0">
              <a:buNone/>
            </a:pPr>
            <a:r>
              <a:rPr lang="en-US" b="1" dirty="0"/>
              <a:t>Two defining criteria of </a:t>
            </a:r>
            <a:r>
              <a:rPr lang="en-US" b="1" dirty="0" err="1"/>
              <a:t>nmCRPC</a:t>
            </a:r>
            <a:endParaRPr lang="en-US" b="1" dirty="0"/>
          </a:p>
          <a:p>
            <a:r>
              <a:rPr lang="en-US" dirty="0"/>
              <a:t>Rising PSA in the setting of castrate testosterone levels (≤ 50 ng/dL) </a:t>
            </a:r>
          </a:p>
          <a:p>
            <a:r>
              <a:rPr lang="en-US" dirty="0"/>
              <a:t>No radiographically identifiable metastasis</a:t>
            </a:r>
          </a:p>
          <a:p>
            <a:endParaRPr lang="en-US" dirty="0"/>
          </a:p>
          <a:p>
            <a:endParaRPr lang="en-US" dirty="0"/>
          </a:p>
          <a:p>
            <a:endParaRPr lang="en-GB" dirty="0"/>
          </a:p>
        </p:txBody>
      </p:sp>
      <p:sp>
        <p:nvSpPr>
          <p:cNvPr id="2" name="Title 1">
            <a:extLst>
              <a:ext uri="{FF2B5EF4-FFF2-40B4-BE49-F238E27FC236}">
                <a16:creationId xmlns:a16="http://schemas.microsoft.com/office/drawing/2014/main" id="{CDF6FB04-08DD-4892-8AA6-07449A0BCF72}"/>
              </a:ext>
            </a:extLst>
          </p:cNvPr>
          <p:cNvSpPr>
            <a:spLocks noGrp="1"/>
          </p:cNvSpPr>
          <p:nvPr>
            <p:ph type="title"/>
          </p:nvPr>
        </p:nvSpPr>
        <p:spPr>
          <a:xfrm>
            <a:off x="619200" y="246566"/>
            <a:ext cx="9221216" cy="807285"/>
          </a:xfrm>
        </p:spPr>
        <p:txBody>
          <a:bodyPr/>
          <a:lstStyle/>
          <a:p>
            <a:r>
              <a:rPr lang="en-US" dirty="0"/>
              <a:t>Clinical Disease-States Model of Prostate Cancer</a:t>
            </a:r>
            <a:endParaRPr lang="en-GB" baseline="30000" dirty="0"/>
          </a:p>
        </p:txBody>
      </p:sp>
      <p:sp>
        <p:nvSpPr>
          <p:cNvPr id="3" name="Slide Number Placeholder 2">
            <a:extLst>
              <a:ext uri="{FF2B5EF4-FFF2-40B4-BE49-F238E27FC236}">
                <a16:creationId xmlns:a16="http://schemas.microsoft.com/office/drawing/2014/main" id="{71E6CC13-18D6-43DE-B2AD-8AC141429FAF}"/>
              </a:ext>
            </a:extLst>
          </p:cNvPr>
          <p:cNvSpPr>
            <a:spLocks noGrp="1"/>
          </p:cNvSpPr>
          <p:nvPr>
            <p:ph type="sldNum" sz="quarter" idx="4"/>
          </p:nvPr>
        </p:nvSpPr>
        <p:spPr/>
        <p:txBody>
          <a:bodyPr/>
          <a:lstStyle/>
          <a:p>
            <a:fld id="{98ABFED9-3A6E-2C4D-8504-2BA12B1C05A7}" type="slidenum">
              <a:rPr lang="en-US" smtClean="0"/>
              <a:pPr/>
              <a:t>4</a:t>
            </a:fld>
            <a:endParaRPr lang="en-US" dirty="0"/>
          </a:p>
        </p:txBody>
      </p:sp>
      <p:sp>
        <p:nvSpPr>
          <p:cNvPr id="12" name="Content Placeholder 11">
            <a:extLst>
              <a:ext uri="{FF2B5EF4-FFF2-40B4-BE49-F238E27FC236}">
                <a16:creationId xmlns:a16="http://schemas.microsoft.com/office/drawing/2014/main" id="{C6CD30B0-EF75-9A42-A566-9CC14AB4CDFA}"/>
              </a:ext>
            </a:extLst>
          </p:cNvPr>
          <p:cNvSpPr>
            <a:spLocks noGrp="1"/>
          </p:cNvSpPr>
          <p:nvPr>
            <p:ph sz="quarter" idx="15"/>
          </p:nvPr>
        </p:nvSpPr>
        <p:spPr>
          <a:xfrm>
            <a:off x="620184" y="6309320"/>
            <a:ext cx="10588384" cy="365125"/>
          </a:xfrm>
        </p:spPr>
        <p:txBody>
          <a:bodyPr/>
          <a:lstStyle/>
          <a:p>
            <a:pPr>
              <a:spcBef>
                <a:spcPts val="300"/>
              </a:spcBef>
            </a:pPr>
            <a:r>
              <a:rPr lang="en-GB" dirty="0"/>
              <a:t>(n)</a:t>
            </a:r>
            <a:r>
              <a:rPr lang="en-GB" dirty="0" err="1"/>
              <a:t>mCRPC</a:t>
            </a:r>
            <a:r>
              <a:rPr lang="en-GB" dirty="0"/>
              <a:t>, (non)metastatic castration-resistant prostate cancer; PSA, prostate specific antigen </a:t>
            </a:r>
          </a:p>
          <a:p>
            <a:pPr>
              <a:spcBef>
                <a:spcPts val="300"/>
              </a:spcBef>
            </a:pPr>
            <a:r>
              <a:rPr lang="en-GB" dirty="0" err="1"/>
              <a:t>Scher</a:t>
            </a:r>
            <a:r>
              <a:rPr lang="en-GB" dirty="0"/>
              <a:t> HI, et al. J Clin Oncol. 2016;34:1402-18</a:t>
            </a:r>
          </a:p>
        </p:txBody>
      </p:sp>
      <p:sp>
        <p:nvSpPr>
          <p:cNvPr id="24" name="Line 5">
            <a:extLst>
              <a:ext uri="{FF2B5EF4-FFF2-40B4-BE49-F238E27FC236}">
                <a16:creationId xmlns:a16="http://schemas.microsoft.com/office/drawing/2014/main" id="{FE8D14E5-59CB-D94E-BD57-BF8F725EA8AF}"/>
              </a:ext>
            </a:extLst>
          </p:cNvPr>
          <p:cNvSpPr>
            <a:spLocks noChangeShapeType="1"/>
          </p:cNvSpPr>
          <p:nvPr/>
        </p:nvSpPr>
        <p:spPr bwMode="auto">
          <a:xfrm flipV="1">
            <a:off x="1948520" y="2587345"/>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27" name="Line 5">
            <a:extLst>
              <a:ext uri="{FF2B5EF4-FFF2-40B4-BE49-F238E27FC236}">
                <a16:creationId xmlns:a16="http://schemas.microsoft.com/office/drawing/2014/main" id="{48B632ED-AA9F-8840-97AE-4FD84E3D3708}"/>
              </a:ext>
            </a:extLst>
          </p:cNvPr>
          <p:cNvSpPr>
            <a:spLocks noChangeShapeType="1"/>
          </p:cNvSpPr>
          <p:nvPr/>
        </p:nvSpPr>
        <p:spPr bwMode="auto">
          <a:xfrm flipV="1">
            <a:off x="3389132" y="2587345"/>
            <a:ext cx="38888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28" name="Line 5">
            <a:extLst>
              <a:ext uri="{FF2B5EF4-FFF2-40B4-BE49-F238E27FC236}">
                <a16:creationId xmlns:a16="http://schemas.microsoft.com/office/drawing/2014/main" id="{62CB4B0B-F427-C047-BB17-58A8552DE9C7}"/>
              </a:ext>
            </a:extLst>
          </p:cNvPr>
          <p:cNvSpPr>
            <a:spLocks noChangeShapeType="1"/>
          </p:cNvSpPr>
          <p:nvPr/>
        </p:nvSpPr>
        <p:spPr bwMode="auto">
          <a:xfrm flipV="1">
            <a:off x="3744901" y="2121519"/>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29" name="Line 5">
            <a:extLst>
              <a:ext uri="{FF2B5EF4-FFF2-40B4-BE49-F238E27FC236}">
                <a16:creationId xmlns:a16="http://schemas.microsoft.com/office/drawing/2014/main" id="{A2CF1E9E-A51F-AD4E-A12F-5EB29FE6D082}"/>
              </a:ext>
            </a:extLst>
          </p:cNvPr>
          <p:cNvSpPr>
            <a:spLocks noChangeShapeType="1"/>
          </p:cNvSpPr>
          <p:nvPr/>
        </p:nvSpPr>
        <p:spPr bwMode="auto">
          <a:xfrm flipV="1">
            <a:off x="3744901" y="3053172"/>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31" name="Line 5">
            <a:extLst>
              <a:ext uri="{FF2B5EF4-FFF2-40B4-BE49-F238E27FC236}">
                <a16:creationId xmlns:a16="http://schemas.microsoft.com/office/drawing/2014/main" id="{1B7CF573-4B85-CC46-BE28-461B5479E9BD}"/>
              </a:ext>
            </a:extLst>
          </p:cNvPr>
          <p:cNvSpPr>
            <a:spLocks noChangeShapeType="1"/>
          </p:cNvSpPr>
          <p:nvPr/>
        </p:nvSpPr>
        <p:spPr bwMode="auto">
          <a:xfrm rot="5400000" flipV="1">
            <a:off x="3288216" y="2586496"/>
            <a:ext cx="94890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20" name="AutoShape 4">
            <a:extLst>
              <a:ext uri="{FF2B5EF4-FFF2-40B4-BE49-F238E27FC236}">
                <a16:creationId xmlns:a16="http://schemas.microsoft.com/office/drawing/2014/main" id="{3D39C00A-B5FB-4440-B976-69189895F203}"/>
              </a:ext>
            </a:extLst>
          </p:cNvPr>
          <p:cNvSpPr>
            <a:spLocks noChangeArrowheads="1"/>
          </p:cNvSpPr>
          <p:nvPr/>
        </p:nvSpPr>
        <p:spPr bwMode="auto">
          <a:xfrm>
            <a:off x="2327623" y="2202925"/>
            <a:ext cx="1224136" cy="768840"/>
          </a:xfrm>
          <a:prstGeom prst="roundRect">
            <a:avLst>
              <a:gd name="adj" fmla="val 16667"/>
            </a:avLst>
          </a:prstGeom>
          <a:solidFill>
            <a:schemeClr val="tx2"/>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a:solidFill>
                  <a:prstClr val="white"/>
                </a:solidFill>
                <a:latin typeface="Calibri" panose="020F0502020204030204" pitchFamily="34" charset="0"/>
                <a:ea typeface="ヒラギノ角ゴ Pro W3"/>
                <a:cs typeface="Calibri" panose="020F0502020204030204" pitchFamily="34" charset="0"/>
              </a:rPr>
              <a:t>Rising</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PSA</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err="1">
                <a:solidFill>
                  <a:prstClr val="white"/>
                </a:solidFill>
                <a:latin typeface="Calibri" panose="020F0502020204030204" pitchFamily="34" charset="0"/>
                <a:ea typeface="ヒラギノ角ゴ Pro W3"/>
                <a:cs typeface="Calibri" panose="020F0502020204030204" pitchFamily="34" charset="0"/>
              </a:rPr>
              <a:t>Noncastrate</a:t>
            </a:r>
            <a:endParaRPr lang="en-GB" sz="1400" b="1" dirty="0">
              <a:solidFill>
                <a:prstClr val="white"/>
              </a:solidFill>
              <a:latin typeface="Calibri" panose="020F0502020204030204" pitchFamily="34" charset="0"/>
              <a:ea typeface="ヒラギノ角ゴ Pro W3"/>
              <a:cs typeface="Calibri" panose="020F0502020204030204" pitchFamily="34" charset="0"/>
            </a:endParaRPr>
          </a:p>
        </p:txBody>
      </p:sp>
      <p:sp>
        <p:nvSpPr>
          <p:cNvPr id="23" name="AutoShape 4">
            <a:extLst>
              <a:ext uri="{FF2B5EF4-FFF2-40B4-BE49-F238E27FC236}">
                <a16:creationId xmlns:a16="http://schemas.microsoft.com/office/drawing/2014/main" id="{BD77BF0E-3746-AC43-832F-7370269ED191}"/>
              </a:ext>
            </a:extLst>
          </p:cNvPr>
          <p:cNvSpPr>
            <a:spLocks noChangeArrowheads="1"/>
          </p:cNvSpPr>
          <p:nvPr/>
        </p:nvSpPr>
        <p:spPr bwMode="auto">
          <a:xfrm>
            <a:off x="869760" y="2202925"/>
            <a:ext cx="1224136" cy="768840"/>
          </a:xfrm>
          <a:prstGeom prst="roundRect">
            <a:avLst>
              <a:gd name="adj" fmla="val 16667"/>
            </a:avLst>
          </a:prstGeom>
          <a:solidFill>
            <a:schemeClr val="tx2"/>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a:solidFill>
                  <a:prstClr val="white"/>
                </a:solidFill>
                <a:latin typeface="Calibri" panose="020F0502020204030204" pitchFamily="34" charset="0"/>
                <a:ea typeface="ヒラギノ角ゴ Pro W3"/>
                <a:cs typeface="Calibri" panose="020F0502020204030204" pitchFamily="34" charset="0"/>
              </a:rPr>
              <a:t>Clinically</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localized</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disease</a:t>
            </a:r>
          </a:p>
        </p:txBody>
      </p:sp>
      <p:sp>
        <p:nvSpPr>
          <p:cNvPr id="33" name="Line 5">
            <a:extLst>
              <a:ext uri="{FF2B5EF4-FFF2-40B4-BE49-F238E27FC236}">
                <a16:creationId xmlns:a16="http://schemas.microsoft.com/office/drawing/2014/main" id="{C715D8E7-F502-0349-8A3A-20558C7FB7A5}"/>
              </a:ext>
            </a:extLst>
          </p:cNvPr>
          <p:cNvSpPr>
            <a:spLocks noChangeShapeType="1"/>
          </p:cNvSpPr>
          <p:nvPr/>
        </p:nvSpPr>
        <p:spPr bwMode="auto">
          <a:xfrm flipV="1">
            <a:off x="5608207" y="2587345"/>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34" name="Line 5">
            <a:extLst>
              <a:ext uri="{FF2B5EF4-FFF2-40B4-BE49-F238E27FC236}">
                <a16:creationId xmlns:a16="http://schemas.microsoft.com/office/drawing/2014/main" id="{2F5EF486-C31D-0641-B7A5-77150472F17F}"/>
              </a:ext>
            </a:extLst>
          </p:cNvPr>
          <p:cNvSpPr>
            <a:spLocks noChangeShapeType="1"/>
          </p:cNvSpPr>
          <p:nvPr/>
        </p:nvSpPr>
        <p:spPr bwMode="auto">
          <a:xfrm rot="5400000" flipV="1">
            <a:off x="5151522" y="2586496"/>
            <a:ext cx="94890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35" name="Line 5">
            <a:extLst>
              <a:ext uri="{FF2B5EF4-FFF2-40B4-BE49-F238E27FC236}">
                <a16:creationId xmlns:a16="http://schemas.microsoft.com/office/drawing/2014/main" id="{CEC222BF-528A-784D-86BC-D9A1F377BAAB}"/>
              </a:ext>
            </a:extLst>
          </p:cNvPr>
          <p:cNvSpPr>
            <a:spLocks noChangeShapeType="1"/>
          </p:cNvSpPr>
          <p:nvPr/>
        </p:nvSpPr>
        <p:spPr bwMode="auto">
          <a:xfrm flipV="1">
            <a:off x="5259975" y="2121519"/>
            <a:ext cx="38476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36" name="Line 5">
            <a:extLst>
              <a:ext uri="{FF2B5EF4-FFF2-40B4-BE49-F238E27FC236}">
                <a16:creationId xmlns:a16="http://schemas.microsoft.com/office/drawing/2014/main" id="{BF78AE61-A55B-0A40-B680-56DBFC36837D}"/>
              </a:ext>
            </a:extLst>
          </p:cNvPr>
          <p:cNvSpPr>
            <a:spLocks noChangeShapeType="1"/>
          </p:cNvSpPr>
          <p:nvPr/>
        </p:nvSpPr>
        <p:spPr bwMode="auto">
          <a:xfrm flipV="1">
            <a:off x="5259975" y="3053172"/>
            <a:ext cx="38476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25" name="AutoShape 4">
            <a:extLst>
              <a:ext uri="{FF2B5EF4-FFF2-40B4-BE49-F238E27FC236}">
                <a16:creationId xmlns:a16="http://schemas.microsoft.com/office/drawing/2014/main" id="{4BC525C9-6A7B-034A-9AB7-1F0D38159FEF}"/>
              </a:ext>
            </a:extLst>
          </p:cNvPr>
          <p:cNvSpPr>
            <a:spLocks noChangeArrowheads="1"/>
          </p:cNvSpPr>
          <p:nvPr/>
        </p:nvSpPr>
        <p:spPr bwMode="auto">
          <a:xfrm>
            <a:off x="4141897" y="1719846"/>
            <a:ext cx="1224136" cy="768840"/>
          </a:xfrm>
          <a:prstGeom prst="roundRect">
            <a:avLst>
              <a:gd name="adj" fmla="val 16667"/>
            </a:avLst>
          </a:prstGeom>
          <a:solidFill>
            <a:schemeClr val="tx2"/>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a:solidFill>
                  <a:prstClr val="white"/>
                </a:solidFill>
                <a:latin typeface="Calibri" panose="020F0502020204030204" pitchFamily="34" charset="0"/>
                <a:ea typeface="ヒラギノ角ゴ Pro W3"/>
                <a:cs typeface="Calibri" panose="020F0502020204030204" pitchFamily="34" charset="0"/>
              </a:rPr>
              <a:t>Clinical</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metastases:</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err="1">
                <a:solidFill>
                  <a:prstClr val="white"/>
                </a:solidFill>
                <a:latin typeface="Calibri" panose="020F0502020204030204" pitchFamily="34" charset="0"/>
                <a:ea typeface="ヒラギノ角ゴ Pro W3"/>
                <a:cs typeface="Calibri" panose="020F0502020204030204" pitchFamily="34" charset="0"/>
              </a:rPr>
              <a:t>noncastrate</a:t>
            </a:r>
            <a:endParaRPr lang="en-GB" sz="1400" b="1" dirty="0">
              <a:solidFill>
                <a:prstClr val="white"/>
              </a:solidFill>
              <a:latin typeface="Calibri" panose="020F0502020204030204" pitchFamily="34" charset="0"/>
              <a:ea typeface="ヒラギノ角ゴ Pro W3"/>
              <a:cs typeface="Calibri" panose="020F0502020204030204" pitchFamily="34" charset="0"/>
            </a:endParaRPr>
          </a:p>
        </p:txBody>
      </p:sp>
      <p:sp>
        <p:nvSpPr>
          <p:cNvPr id="26" name="AutoShape 4">
            <a:extLst>
              <a:ext uri="{FF2B5EF4-FFF2-40B4-BE49-F238E27FC236}">
                <a16:creationId xmlns:a16="http://schemas.microsoft.com/office/drawing/2014/main" id="{2A810909-1E80-6A4D-B15B-4C4C1600520D}"/>
              </a:ext>
            </a:extLst>
          </p:cNvPr>
          <p:cNvSpPr>
            <a:spLocks noChangeArrowheads="1"/>
          </p:cNvSpPr>
          <p:nvPr/>
        </p:nvSpPr>
        <p:spPr bwMode="auto">
          <a:xfrm>
            <a:off x="4141897" y="2660125"/>
            <a:ext cx="1224136" cy="768840"/>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err="1">
                <a:solidFill>
                  <a:prstClr val="white"/>
                </a:solidFill>
                <a:latin typeface="Calibri" panose="020F0502020204030204" pitchFamily="34" charset="0"/>
                <a:ea typeface="ヒラギノ角ゴ Pro W3"/>
                <a:cs typeface="Calibri" panose="020F0502020204030204" pitchFamily="34" charset="0"/>
              </a:rPr>
              <a:t>nmCRPC</a:t>
            </a:r>
            <a:endParaRPr lang="en-GB" sz="1400" b="1" dirty="0">
              <a:solidFill>
                <a:prstClr val="white"/>
              </a:solidFill>
              <a:latin typeface="Calibri" panose="020F0502020204030204" pitchFamily="34" charset="0"/>
              <a:ea typeface="ヒラギノ角ゴ Pro W3"/>
              <a:cs typeface="Calibri" panose="020F0502020204030204" pitchFamily="34" charset="0"/>
            </a:endParaRPr>
          </a:p>
        </p:txBody>
      </p:sp>
      <p:sp>
        <p:nvSpPr>
          <p:cNvPr id="38" name="Line 5">
            <a:extLst>
              <a:ext uri="{FF2B5EF4-FFF2-40B4-BE49-F238E27FC236}">
                <a16:creationId xmlns:a16="http://schemas.microsoft.com/office/drawing/2014/main" id="{ECBB41AE-A4B0-604F-BF14-1F2D2A71E895}"/>
              </a:ext>
            </a:extLst>
          </p:cNvPr>
          <p:cNvSpPr>
            <a:spLocks noChangeShapeType="1"/>
          </p:cNvSpPr>
          <p:nvPr/>
        </p:nvSpPr>
        <p:spPr bwMode="auto">
          <a:xfrm flipV="1">
            <a:off x="7186841" y="2587345"/>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37" name="AutoShape 4">
            <a:extLst>
              <a:ext uri="{FF2B5EF4-FFF2-40B4-BE49-F238E27FC236}">
                <a16:creationId xmlns:a16="http://schemas.microsoft.com/office/drawing/2014/main" id="{F7AC8D5B-1BE9-6C41-8745-3283321A4260}"/>
              </a:ext>
            </a:extLst>
          </p:cNvPr>
          <p:cNvSpPr>
            <a:spLocks noChangeArrowheads="1"/>
          </p:cNvSpPr>
          <p:nvPr/>
        </p:nvSpPr>
        <p:spPr bwMode="auto">
          <a:xfrm>
            <a:off x="5985223" y="2202925"/>
            <a:ext cx="1224136" cy="768840"/>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err="1">
                <a:solidFill>
                  <a:prstClr val="white"/>
                </a:solidFill>
                <a:latin typeface="Calibri" panose="020F0502020204030204" pitchFamily="34" charset="0"/>
                <a:ea typeface="ヒラギノ角ゴ Pro W3"/>
                <a:cs typeface="Calibri" panose="020F0502020204030204" pitchFamily="34" charset="0"/>
              </a:rPr>
              <a:t>mCRPC</a:t>
            </a:r>
            <a:r>
              <a:rPr lang="en-GB" sz="1400" b="1" dirty="0">
                <a:solidFill>
                  <a:prstClr val="white"/>
                </a:solidFill>
                <a:latin typeface="Calibri" panose="020F0502020204030204" pitchFamily="34" charset="0"/>
                <a:ea typeface="ヒラギノ角ゴ Pro W3"/>
                <a:cs typeface="Calibri" panose="020F0502020204030204" pitchFamily="34" charset="0"/>
              </a:rPr>
              <a:t>:</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1</a:t>
            </a:r>
            <a:r>
              <a:rPr lang="en-GB" sz="1400" b="1" baseline="30000" dirty="0">
                <a:solidFill>
                  <a:prstClr val="white"/>
                </a:solidFill>
                <a:latin typeface="Calibri" panose="020F0502020204030204" pitchFamily="34" charset="0"/>
                <a:ea typeface="ヒラギノ角ゴ Pro W3"/>
                <a:cs typeface="Calibri" panose="020F0502020204030204" pitchFamily="34" charset="0"/>
              </a:rPr>
              <a:t>st</a:t>
            </a:r>
            <a:r>
              <a:rPr lang="en-GB" sz="1400" b="1" dirty="0">
                <a:solidFill>
                  <a:prstClr val="white"/>
                </a:solidFill>
                <a:latin typeface="Calibri" panose="020F0502020204030204" pitchFamily="34" charset="0"/>
                <a:ea typeface="ヒラギノ角ゴ Pro W3"/>
                <a:cs typeface="Calibri" panose="020F0502020204030204" pitchFamily="34" charset="0"/>
              </a:rPr>
              <a:t> line</a:t>
            </a:r>
          </a:p>
        </p:txBody>
      </p:sp>
      <p:sp>
        <p:nvSpPr>
          <p:cNvPr id="41" name="Line 5">
            <a:extLst>
              <a:ext uri="{FF2B5EF4-FFF2-40B4-BE49-F238E27FC236}">
                <a16:creationId xmlns:a16="http://schemas.microsoft.com/office/drawing/2014/main" id="{0B4BECC9-3E41-714C-8889-0E6EA6ECE7E4}"/>
              </a:ext>
            </a:extLst>
          </p:cNvPr>
          <p:cNvSpPr>
            <a:spLocks noChangeShapeType="1"/>
          </p:cNvSpPr>
          <p:nvPr/>
        </p:nvSpPr>
        <p:spPr bwMode="auto">
          <a:xfrm flipV="1">
            <a:off x="8748222" y="2587345"/>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42" name="AutoShape 4">
            <a:extLst>
              <a:ext uri="{FF2B5EF4-FFF2-40B4-BE49-F238E27FC236}">
                <a16:creationId xmlns:a16="http://schemas.microsoft.com/office/drawing/2014/main" id="{6C6E3EA8-26F2-D34A-9F61-1D2B36B933AE}"/>
              </a:ext>
            </a:extLst>
          </p:cNvPr>
          <p:cNvSpPr>
            <a:spLocks noChangeArrowheads="1"/>
          </p:cNvSpPr>
          <p:nvPr/>
        </p:nvSpPr>
        <p:spPr bwMode="auto">
          <a:xfrm>
            <a:off x="10022385" y="2202925"/>
            <a:ext cx="1224136" cy="768840"/>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err="1">
                <a:solidFill>
                  <a:prstClr val="white"/>
                </a:solidFill>
                <a:latin typeface="Calibri" panose="020F0502020204030204" pitchFamily="34" charset="0"/>
                <a:ea typeface="ヒラギノ角ゴ Pro W3"/>
                <a:cs typeface="Calibri" panose="020F0502020204030204" pitchFamily="34" charset="0"/>
              </a:rPr>
              <a:t>mCRPC</a:t>
            </a:r>
            <a:r>
              <a:rPr lang="en-GB" sz="1400" b="1" dirty="0">
                <a:solidFill>
                  <a:prstClr val="white"/>
                </a:solidFill>
                <a:latin typeface="Calibri" panose="020F0502020204030204" pitchFamily="34" charset="0"/>
                <a:ea typeface="ヒラギノ角ゴ Pro W3"/>
                <a:cs typeface="Calibri" panose="020F0502020204030204" pitchFamily="34" charset="0"/>
              </a:rPr>
              <a:t>:</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line X</a:t>
            </a:r>
          </a:p>
        </p:txBody>
      </p:sp>
      <p:sp>
        <p:nvSpPr>
          <p:cNvPr id="43" name="Line 5">
            <a:extLst>
              <a:ext uri="{FF2B5EF4-FFF2-40B4-BE49-F238E27FC236}">
                <a16:creationId xmlns:a16="http://schemas.microsoft.com/office/drawing/2014/main" id="{8146927F-8318-564E-9C4A-1A029EC02043}"/>
              </a:ext>
            </a:extLst>
          </p:cNvPr>
          <p:cNvSpPr>
            <a:spLocks noChangeShapeType="1"/>
          </p:cNvSpPr>
          <p:nvPr/>
        </p:nvSpPr>
        <p:spPr bwMode="auto">
          <a:xfrm flipV="1">
            <a:off x="9188169" y="2587345"/>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44" name="Line 5">
            <a:extLst>
              <a:ext uri="{FF2B5EF4-FFF2-40B4-BE49-F238E27FC236}">
                <a16:creationId xmlns:a16="http://schemas.microsoft.com/office/drawing/2014/main" id="{AD19F546-101B-0846-AA84-4DBB11A37C9E}"/>
              </a:ext>
            </a:extLst>
          </p:cNvPr>
          <p:cNvSpPr>
            <a:spLocks noChangeShapeType="1"/>
          </p:cNvSpPr>
          <p:nvPr/>
        </p:nvSpPr>
        <p:spPr bwMode="auto">
          <a:xfrm flipV="1">
            <a:off x="9628116" y="2587345"/>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39" name="AutoShape 4">
            <a:extLst>
              <a:ext uri="{FF2B5EF4-FFF2-40B4-BE49-F238E27FC236}">
                <a16:creationId xmlns:a16="http://schemas.microsoft.com/office/drawing/2014/main" id="{99773BFE-618D-CB4A-8877-B35B641902FE}"/>
              </a:ext>
            </a:extLst>
          </p:cNvPr>
          <p:cNvSpPr>
            <a:spLocks noChangeArrowheads="1"/>
          </p:cNvSpPr>
          <p:nvPr/>
        </p:nvSpPr>
        <p:spPr bwMode="auto">
          <a:xfrm>
            <a:off x="7563857" y="2202925"/>
            <a:ext cx="1224136" cy="768840"/>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err="1">
                <a:solidFill>
                  <a:prstClr val="white"/>
                </a:solidFill>
                <a:latin typeface="Calibri" panose="020F0502020204030204" pitchFamily="34" charset="0"/>
                <a:ea typeface="ヒラギノ角ゴ Pro W3"/>
                <a:cs typeface="Calibri" panose="020F0502020204030204" pitchFamily="34" charset="0"/>
              </a:rPr>
              <a:t>mCRPC</a:t>
            </a:r>
            <a:r>
              <a:rPr lang="en-GB" sz="1400" b="1" dirty="0">
                <a:solidFill>
                  <a:prstClr val="white"/>
                </a:solidFill>
                <a:latin typeface="Calibri" panose="020F0502020204030204" pitchFamily="34" charset="0"/>
                <a:ea typeface="ヒラギノ角ゴ Pro W3"/>
                <a:cs typeface="Calibri" panose="020F0502020204030204" pitchFamily="34" charset="0"/>
              </a:rPr>
              <a:t>:</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2</a:t>
            </a:r>
            <a:r>
              <a:rPr lang="en-GB" sz="1400" b="1" baseline="30000" dirty="0">
                <a:solidFill>
                  <a:prstClr val="white"/>
                </a:solidFill>
                <a:latin typeface="Calibri" panose="020F0502020204030204" pitchFamily="34" charset="0"/>
                <a:ea typeface="ヒラギノ角ゴ Pro W3"/>
                <a:cs typeface="Calibri" panose="020F0502020204030204" pitchFamily="34" charset="0"/>
              </a:rPr>
              <a:t>nd</a:t>
            </a:r>
            <a:r>
              <a:rPr lang="en-GB" sz="1400" b="1" dirty="0">
                <a:solidFill>
                  <a:prstClr val="white"/>
                </a:solidFill>
                <a:latin typeface="Calibri" panose="020F0502020204030204" pitchFamily="34" charset="0"/>
                <a:ea typeface="ヒラギノ角ゴ Pro W3"/>
                <a:cs typeface="Calibri" panose="020F0502020204030204" pitchFamily="34" charset="0"/>
              </a:rPr>
              <a:t> line</a:t>
            </a:r>
          </a:p>
        </p:txBody>
      </p:sp>
      <p:sp>
        <p:nvSpPr>
          <p:cNvPr id="45" name="Rectangle 44">
            <a:extLst>
              <a:ext uri="{FF2B5EF4-FFF2-40B4-BE49-F238E27FC236}">
                <a16:creationId xmlns:a16="http://schemas.microsoft.com/office/drawing/2014/main" id="{0355353D-9A2C-3E49-BB0F-6715B815EBAE}"/>
              </a:ext>
            </a:extLst>
          </p:cNvPr>
          <p:cNvSpPr/>
          <p:nvPr/>
        </p:nvSpPr>
        <p:spPr>
          <a:xfrm>
            <a:off x="867228" y="3364997"/>
            <a:ext cx="146811" cy="146811"/>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BA51EBB1-6166-AB46-8CAB-137055E41203}"/>
              </a:ext>
            </a:extLst>
          </p:cNvPr>
          <p:cNvSpPr txBox="1"/>
          <p:nvPr/>
        </p:nvSpPr>
        <p:spPr>
          <a:xfrm>
            <a:off x="1017345" y="3284984"/>
            <a:ext cx="1616661" cy="523220"/>
          </a:xfrm>
          <a:prstGeom prst="rect">
            <a:avLst/>
          </a:prstGeom>
          <a:noFill/>
        </p:spPr>
        <p:txBody>
          <a:bodyPr wrap="none" rtlCol="0">
            <a:spAutoFit/>
          </a:bodyPr>
          <a:lstStyle/>
          <a:p>
            <a:r>
              <a:rPr lang="en-GB" sz="1400" dirty="0" err="1">
                <a:latin typeface="Aileron" charset="0"/>
                <a:ea typeface="Aileron" charset="0"/>
                <a:cs typeface="Aileron" charset="0"/>
              </a:rPr>
              <a:t>Noncastrate</a:t>
            </a:r>
            <a:endParaRPr lang="en-GB" sz="1400" dirty="0">
              <a:latin typeface="Aileron" charset="0"/>
              <a:ea typeface="Aileron" charset="0"/>
              <a:cs typeface="Aileron" charset="0"/>
            </a:endParaRPr>
          </a:p>
          <a:p>
            <a:r>
              <a:rPr lang="en-GB" sz="1400" dirty="0">
                <a:latin typeface="Aileron" charset="0"/>
                <a:ea typeface="Aileron" charset="0"/>
                <a:cs typeface="Aileron" charset="0"/>
              </a:rPr>
              <a:t>Castration-resistant</a:t>
            </a:r>
          </a:p>
        </p:txBody>
      </p:sp>
      <p:sp>
        <p:nvSpPr>
          <p:cNvPr id="47" name="Rectangle 46">
            <a:extLst>
              <a:ext uri="{FF2B5EF4-FFF2-40B4-BE49-F238E27FC236}">
                <a16:creationId xmlns:a16="http://schemas.microsoft.com/office/drawing/2014/main" id="{CB098A1B-1FD7-4948-91D4-181E2F652A2D}"/>
              </a:ext>
            </a:extLst>
          </p:cNvPr>
          <p:cNvSpPr/>
          <p:nvPr/>
        </p:nvSpPr>
        <p:spPr>
          <a:xfrm>
            <a:off x="867228" y="3596772"/>
            <a:ext cx="146811" cy="1468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3967EFC-8A15-46E9-B573-39DB0C05583C}"/>
              </a:ext>
            </a:extLst>
          </p:cNvPr>
          <p:cNvSpPr/>
          <p:nvPr/>
        </p:nvSpPr>
        <p:spPr>
          <a:xfrm>
            <a:off x="3898790" y="2577868"/>
            <a:ext cx="1725282" cy="9575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A5A861F3-2C0C-A94F-93C3-74D9944FE634}"/>
              </a:ext>
            </a:extLst>
          </p:cNvPr>
          <p:cNvSpPr txBox="1"/>
          <p:nvPr/>
        </p:nvSpPr>
        <p:spPr>
          <a:xfrm>
            <a:off x="9074418" y="3500427"/>
            <a:ext cx="2307042" cy="307777"/>
          </a:xfrm>
          <a:prstGeom prst="rect">
            <a:avLst/>
          </a:prstGeom>
          <a:noFill/>
        </p:spPr>
        <p:txBody>
          <a:bodyPr wrap="none" rtlCol="0">
            <a:spAutoFit/>
          </a:bodyPr>
          <a:lstStyle/>
          <a:p>
            <a:r>
              <a:rPr lang="en-GB" sz="1400" dirty="0" err="1">
                <a:latin typeface="Aileron" charset="0"/>
                <a:ea typeface="Aileron" charset="0"/>
                <a:cs typeface="Aileron" charset="0"/>
              </a:rPr>
              <a:t>mCRPC</a:t>
            </a:r>
            <a:r>
              <a:rPr lang="en-GB" sz="1400" dirty="0">
                <a:latin typeface="Aileron" charset="0"/>
                <a:ea typeface="Aileron" charset="0"/>
                <a:cs typeface="Aileron" charset="0"/>
              </a:rPr>
              <a:t>: 3</a:t>
            </a:r>
            <a:r>
              <a:rPr lang="en-GB" sz="1400" baseline="30000" dirty="0">
                <a:latin typeface="Aileron" charset="0"/>
                <a:ea typeface="Aileron" charset="0"/>
                <a:cs typeface="Aileron" charset="0"/>
              </a:rPr>
              <a:t>rd</a:t>
            </a:r>
            <a:r>
              <a:rPr lang="en-GB" sz="1400" dirty="0">
                <a:latin typeface="Aileron" charset="0"/>
                <a:ea typeface="Aileron" charset="0"/>
                <a:cs typeface="Aileron" charset="0"/>
              </a:rPr>
              <a:t> line, 4</a:t>
            </a:r>
            <a:r>
              <a:rPr lang="en-GB" sz="1400" baseline="30000" dirty="0">
                <a:latin typeface="Aileron" charset="0"/>
                <a:ea typeface="Aileron" charset="0"/>
                <a:cs typeface="Aileron" charset="0"/>
              </a:rPr>
              <a:t>th</a:t>
            </a:r>
            <a:r>
              <a:rPr lang="en-GB" sz="1400" dirty="0">
                <a:latin typeface="Aileron" charset="0"/>
                <a:ea typeface="Aileron" charset="0"/>
                <a:cs typeface="Aileron" charset="0"/>
              </a:rPr>
              <a:t> line, etc.</a:t>
            </a:r>
          </a:p>
        </p:txBody>
      </p:sp>
      <p:sp>
        <p:nvSpPr>
          <p:cNvPr id="49" name="Rectangle 48">
            <a:extLst>
              <a:ext uri="{FF2B5EF4-FFF2-40B4-BE49-F238E27FC236}">
                <a16:creationId xmlns:a16="http://schemas.microsoft.com/office/drawing/2014/main" id="{BD87D60B-E3DB-524E-B8BD-B9269E8B449D}"/>
              </a:ext>
            </a:extLst>
          </p:cNvPr>
          <p:cNvSpPr/>
          <p:nvPr/>
        </p:nvSpPr>
        <p:spPr>
          <a:xfrm>
            <a:off x="623888" y="1412776"/>
            <a:ext cx="10958512" cy="2572628"/>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146891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E9254D-2F43-6249-AA78-06FF329EFE41}"/>
              </a:ext>
            </a:extLst>
          </p:cNvPr>
          <p:cNvSpPr>
            <a:spLocks noGrp="1"/>
          </p:cNvSpPr>
          <p:nvPr>
            <p:ph sz="quarter" idx="16"/>
          </p:nvPr>
        </p:nvSpPr>
        <p:spPr>
          <a:xfrm>
            <a:off x="436229" y="892897"/>
            <a:ext cx="6283955" cy="1720557"/>
          </a:xfrm>
        </p:spPr>
        <p:txBody>
          <a:bodyPr/>
          <a:lstStyle/>
          <a:p>
            <a:r>
              <a:rPr lang="en-US" altLang="en-US" b="1" dirty="0" err="1">
                <a:solidFill>
                  <a:schemeClr val="accent1"/>
                </a:solidFill>
              </a:rPr>
              <a:t>TheraP</a:t>
            </a:r>
            <a:r>
              <a:rPr lang="en-US" altLang="en-US" b="1" dirty="0">
                <a:solidFill>
                  <a:schemeClr val="accent1"/>
                </a:solidFill>
              </a:rPr>
              <a:t> (ANZUP 1603/ NCT03392428)</a:t>
            </a:r>
            <a:r>
              <a:rPr lang="en-US" altLang="en-US" b="1" baseline="30000" dirty="0">
                <a:solidFill>
                  <a:schemeClr val="accent1"/>
                </a:solidFill>
              </a:rPr>
              <a:t>1</a:t>
            </a:r>
          </a:p>
          <a:p>
            <a:pPr lvl="1"/>
            <a:r>
              <a:rPr lang="en-US" altLang="en-US" dirty="0"/>
              <a:t>200 men randomized to </a:t>
            </a:r>
            <a:r>
              <a:rPr lang="en-US" altLang="en-US" baseline="30000" dirty="0"/>
              <a:t>177</a:t>
            </a:r>
            <a:r>
              <a:rPr lang="en-US" altLang="en-US" dirty="0"/>
              <a:t>Lu-PSMA-617 q6 weekly (up to 6 cycles) or </a:t>
            </a:r>
            <a:r>
              <a:rPr lang="en-US" altLang="en-US" dirty="0" err="1"/>
              <a:t>cabazitaxel</a:t>
            </a:r>
            <a:r>
              <a:rPr lang="en-US" altLang="en-US" dirty="0"/>
              <a:t> 20 mg/m</a:t>
            </a:r>
            <a:r>
              <a:rPr lang="en-US" altLang="en-US" baseline="30000" dirty="0"/>
              <a:t>2</a:t>
            </a:r>
            <a:r>
              <a:rPr lang="en-US" altLang="en-US" dirty="0"/>
              <a:t> q3 weekly (up to 10 cycles)</a:t>
            </a:r>
          </a:p>
          <a:p>
            <a:pPr lvl="1"/>
            <a:r>
              <a:rPr lang="en-US" altLang="en-US" dirty="0"/>
              <a:t>PSA 50 = 66% for </a:t>
            </a:r>
            <a:r>
              <a:rPr lang="en-US" altLang="en-US" baseline="30000" dirty="0"/>
              <a:t>177</a:t>
            </a:r>
            <a:r>
              <a:rPr lang="en-US" altLang="en-US" dirty="0"/>
              <a:t>Lu-PSMA-617 vs 37% for </a:t>
            </a:r>
            <a:r>
              <a:rPr lang="en-US" altLang="en-US" dirty="0" err="1"/>
              <a:t>cabazitaxel</a:t>
            </a:r>
            <a:r>
              <a:rPr lang="en-US" altLang="en-US" dirty="0"/>
              <a:t> however PSA PFS was similar</a:t>
            </a:r>
          </a:p>
        </p:txBody>
      </p:sp>
      <p:sp>
        <p:nvSpPr>
          <p:cNvPr id="41986" name="Title 1">
            <a:extLst>
              <a:ext uri="{FF2B5EF4-FFF2-40B4-BE49-F238E27FC236}">
                <a16:creationId xmlns:a16="http://schemas.microsoft.com/office/drawing/2014/main" id="{056D0481-FADF-4213-B7FC-E9FC232817B2}"/>
              </a:ext>
            </a:extLst>
          </p:cNvPr>
          <p:cNvSpPr>
            <a:spLocks noGrp="1"/>
          </p:cNvSpPr>
          <p:nvPr>
            <p:ph type="title"/>
          </p:nvPr>
        </p:nvSpPr>
        <p:spPr/>
        <p:txBody>
          <a:bodyPr/>
          <a:lstStyle/>
          <a:p>
            <a:r>
              <a:rPr lang="en-US" altLang="en-US" dirty="0"/>
              <a:t>New Agents: </a:t>
            </a:r>
            <a:r>
              <a:rPr lang="en-US" altLang="en-US" baseline="30000" dirty="0"/>
              <a:t>177</a:t>
            </a:r>
            <a:r>
              <a:rPr lang="en-US" altLang="en-US" dirty="0"/>
              <a:t>L</a:t>
            </a:r>
            <a:r>
              <a:rPr lang="en-US" altLang="en-US" cap="none" dirty="0"/>
              <a:t>u</a:t>
            </a:r>
            <a:r>
              <a:rPr lang="en-US" altLang="en-US" dirty="0"/>
              <a:t>-PSMA</a:t>
            </a:r>
          </a:p>
        </p:txBody>
      </p:sp>
      <p:sp>
        <p:nvSpPr>
          <p:cNvPr id="41988" name="Content Placeholder 4">
            <a:extLst>
              <a:ext uri="{FF2B5EF4-FFF2-40B4-BE49-F238E27FC236}">
                <a16:creationId xmlns:a16="http://schemas.microsoft.com/office/drawing/2014/main" id="{EFC7833E-3F06-4CE1-AC0F-4701E5E615DA}"/>
              </a:ext>
            </a:extLst>
          </p:cNvPr>
          <p:cNvSpPr>
            <a:spLocks noGrp="1"/>
          </p:cNvSpPr>
          <p:nvPr>
            <p:ph sz="quarter" idx="15"/>
          </p:nvPr>
        </p:nvSpPr>
        <p:spPr>
          <a:xfrm>
            <a:off x="620184" y="6309320"/>
            <a:ext cx="10084328" cy="365125"/>
          </a:xfrm>
        </p:spPr>
        <p:txBody>
          <a:bodyPr/>
          <a:lstStyle/>
          <a:p>
            <a:pPr>
              <a:spcBef>
                <a:spcPts val="300"/>
              </a:spcBef>
            </a:pPr>
            <a:r>
              <a:rPr lang="en-GB" baseline="30000" dirty="0"/>
              <a:t>177</a:t>
            </a:r>
            <a:r>
              <a:rPr lang="en-GB" dirty="0"/>
              <a:t>Lu, lutetium 177; OS, overall survival; PSA, prostate specific antigen; PSMA, prostate specific membrane antigen</a:t>
            </a:r>
          </a:p>
          <a:p>
            <a:pPr>
              <a:spcBef>
                <a:spcPts val="300"/>
              </a:spcBef>
            </a:pPr>
            <a:r>
              <a:rPr lang="en-US" altLang="en-US" dirty="0"/>
              <a:t>1. Hoffman M et al, </a:t>
            </a:r>
            <a:r>
              <a:rPr lang="en-GB" dirty="0"/>
              <a:t>Journal of Clinical Oncology 2020; 38 (no.6_suppl): </a:t>
            </a:r>
            <a:r>
              <a:rPr lang="en-US" altLang="en-US" dirty="0" err="1"/>
              <a:t>abstr</a:t>
            </a:r>
            <a:r>
              <a:rPr lang="en-US" altLang="en-US" dirty="0"/>
              <a:t> 5500 (ASCO 2020, Oral presentation); 2. </a:t>
            </a:r>
            <a:r>
              <a:rPr lang="en-GB" dirty="0"/>
              <a:t>NCT03511664 at www.ClinicalTrials.gov; 3. </a:t>
            </a:r>
            <a:r>
              <a:rPr lang="en-GB" dirty="0" err="1"/>
              <a:t>Sartor</a:t>
            </a:r>
            <a:r>
              <a:rPr lang="en-GB" dirty="0"/>
              <a:t> O, et al. Journal of Clinical Oncology 2020; 38 (no.6_suppl): TPS259</a:t>
            </a:r>
            <a:endParaRPr lang="en-US" altLang="en-US" dirty="0"/>
          </a:p>
        </p:txBody>
      </p:sp>
      <p:sp>
        <p:nvSpPr>
          <p:cNvPr id="10" name="Slide Number Placeholder 9">
            <a:extLst>
              <a:ext uri="{FF2B5EF4-FFF2-40B4-BE49-F238E27FC236}">
                <a16:creationId xmlns:a16="http://schemas.microsoft.com/office/drawing/2014/main" id="{F2FC8026-1427-8F4D-BC72-514240AB635D}"/>
              </a:ext>
            </a:extLst>
          </p:cNvPr>
          <p:cNvSpPr>
            <a:spLocks noGrp="1"/>
          </p:cNvSpPr>
          <p:nvPr>
            <p:ph type="sldNum" sz="quarter" idx="4"/>
          </p:nvPr>
        </p:nvSpPr>
        <p:spPr/>
        <p:txBody>
          <a:bodyPr/>
          <a:lstStyle/>
          <a:p>
            <a:fld id="{FCE43C0F-8A7B-3A4B-9DB5-B3472E36E833}" type="slidenum">
              <a:rPr lang="en-GB" smtClean="0"/>
              <a:pPr/>
              <a:t>40</a:t>
            </a:fld>
            <a:endParaRPr lang="en-GB"/>
          </a:p>
        </p:txBody>
      </p:sp>
      <p:graphicFrame>
        <p:nvGraphicFramePr>
          <p:cNvPr id="14" name="Google Shape;414;p12">
            <a:extLst>
              <a:ext uri="{FF2B5EF4-FFF2-40B4-BE49-F238E27FC236}">
                <a16:creationId xmlns:a16="http://schemas.microsoft.com/office/drawing/2014/main" id="{6EF41956-34B7-4FB9-B5C7-343C190EAA2B}"/>
              </a:ext>
            </a:extLst>
          </p:cNvPr>
          <p:cNvGraphicFramePr/>
          <p:nvPr/>
        </p:nvGraphicFramePr>
        <p:xfrm>
          <a:off x="7319319" y="1497279"/>
          <a:ext cx="4226010" cy="3833940"/>
        </p:xfrm>
        <a:graphic>
          <a:graphicData uri="http://schemas.openxmlformats.org/drawingml/2006/table">
            <a:tbl>
              <a:tblPr firstRow="1" bandRow="1"/>
              <a:tblGrid>
                <a:gridCol w="2131539">
                  <a:extLst>
                    <a:ext uri="{9D8B030D-6E8A-4147-A177-3AD203B41FA5}">
                      <a16:colId xmlns:a16="http://schemas.microsoft.com/office/drawing/2014/main" val="20000"/>
                    </a:ext>
                  </a:extLst>
                </a:gridCol>
                <a:gridCol w="500448">
                  <a:extLst>
                    <a:ext uri="{9D8B030D-6E8A-4147-A177-3AD203B41FA5}">
                      <a16:colId xmlns:a16="http://schemas.microsoft.com/office/drawing/2014/main" val="20001"/>
                    </a:ext>
                  </a:extLst>
                </a:gridCol>
                <a:gridCol w="543698">
                  <a:extLst>
                    <a:ext uri="{9D8B030D-6E8A-4147-A177-3AD203B41FA5}">
                      <a16:colId xmlns:a16="http://schemas.microsoft.com/office/drawing/2014/main" val="20002"/>
                    </a:ext>
                  </a:extLst>
                </a:gridCol>
                <a:gridCol w="494270">
                  <a:extLst>
                    <a:ext uri="{9D8B030D-6E8A-4147-A177-3AD203B41FA5}">
                      <a16:colId xmlns:a16="http://schemas.microsoft.com/office/drawing/2014/main" val="20003"/>
                    </a:ext>
                  </a:extLst>
                </a:gridCol>
                <a:gridCol w="556055">
                  <a:extLst>
                    <a:ext uri="{9D8B030D-6E8A-4147-A177-3AD203B41FA5}">
                      <a16:colId xmlns:a16="http://schemas.microsoft.com/office/drawing/2014/main" val="20004"/>
                    </a:ext>
                  </a:extLst>
                </a:gridCol>
              </a:tblGrid>
              <a:tr h="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l" rtl="0">
                        <a:lnSpc>
                          <a:spcPct val="90000"/>
                        </a:lnSpc>
                        <a:spcBef>
                          <a:spcPts val="0"/>
                        </a:spcBef>
                        <a:spcAft>
                          <a:spcPts val="0"/>
                        </a:spcAft>
                        <a:buNone/>
                      </a:pPr>
                      <a:r>
                        <a:rPr lang="en-GB" sz="1000"/>
                        <a:t>Term</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3C74F"/>
                    </a:solidFill>
                  </a:tcPr>
                </a:tc>
                <a:tc gridSpan="2">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rtl="0">
                        <a:lnSpc>
                          <a:spcPct val="90000"/>
                        </a:lnSpc>
                        <a:spcBef>
                          <a:spcPts val="0"/>
                        </a:spcBef>
                        <a:spcAft>
                          <a:spcPts val="0"/>
                        </a:spcAft>
                        <a:buNone/>
                      </a:pPr>
                      <a:r>
                        <a:rPr lang="en-GB" sz="1000"/>
                        <a:t>Cabazitaxel (N=85)</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3C74F"/>
                    </a:solidFill>
                  </a:tcPr>
                </a:tc>
                <a:tc hMerge="1">
                  <a:txBody>
                    <a:bodyPr/>
                    <a:lstStyle/>
                    <a:p>
                      <a:endParaRPr lang="en-US"/>
                    </a:p>
                  </a:txBody>
                  <a:tcPr/>
                </a:tc>
                <a:tc gridSpan="2">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rtl="0">
                        <a:lnSpc>
                          <a:spcPct val="90000"/>
                        </a:lnSpc>
                        <a:spcBef>
                          <a:spcPts val="0"/>
                        </a:spcBef>
                        <a:spcAft>
                          <a:spcPts val="0"/>
                        </a:spcAft>
                        <a:buNone/>
                      </a:pPr>
                      <a:r>
                        <a:rPr lang="en-GB" sz="1000" dirty="0"/>
                        <a:t>Lu-PSMA (N=98)</a:t>
                      </a:r>
                      <a:endParaRPr sz="1000" dirty="0"/>
                    </a:p>
                  </a:txBody>
                  <a:tcPr marL="91450" marR="9145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3C74F"/>
                    </a:solidFill>
                  </a:tcPr>
                </a:tc>
                <a:tc hMerge="1">
                  <a:txBody>
                    <a:bodyPr/>
                    <a:lstStyle/>
                    <a:p>
                      <a:endParaRPr lang="en-US"/>
                    </a:p>
                  </a:txBody>
                  <a:tcPr/>
                </a:tc>
                <a:extLst>
                  <a:ext uri="{0D108BD9-81ED-4DB2-BD59-A6C34878D82A}">
                    <a16:rowId xmlns:a16="http://schemas.microsoft.com/office/drawing/2014/main" val="10000"/>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endParaRPr sz="1000" b="1" dirty="0">
                        <a:solidFill>
                          <a:schemeClr val="lt1"/>
                        </a:solidFill>
                      </a:endParaRPr>
                    </a:p>
                  </a:txBody>
                  <a:tcPr marL="91450" marR="9145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3C74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dirty="0">
                          <a:solidFill>
                            <a:schemeClr val="lt1"/>
                          </a:solidFill>
                        </a:rPr>
                        <a:t>G1-2</a:t>
                      </a:r>
                      <a:br>
                        <a:rPr lang="en-GB" sz="1000" b="1" dirty="0">
                          <a:solidFill>
                            <a:schemeClr val="lt1"/>
                          </a:solidFill>
                        </a:rPr>
                      </a:br>
                      <a:r>
                        <a:rPr lang="en-GB" sz="1000" b="1" dirty="0">
                          <a:solidFill>
                            <a:schemeClr val="lt1"/>
                          </a:solidFill>
                        </a:rPr>
                        <a:t>%</a:t>
                      </a:r>
                      <a:endParaRPr sz="1000" dirty="0"/>
                    </a:p>
                  </a:txBody>
                  <a:tcPr marL="91450" marR="9145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3C74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dirty="0">
                          <a:solidFill>
                            <a:schemeClr val="lt1"/>
                          </a:solidFill>
                        </a:rPr>
                        <a:t>G3-4</a:t>
                      </a:r>
                      <a:br>
                        <a:rPr lang="en-GB" sz="1000" b="1" dirty="0">
                          <a:solidFill>
                            <a:schemeClr val="lt1"/>
                          </a:solidFill>
                        </a:rPr>
                      </a:br>
                      <a:r>
                        <a:rPr lang="en-GB" sz="1000" b="1" dirty="0">
                          <a:solidFill>
                            <a:schemeClr val="lt1"/>
                          </a:solidFill>
                        </a:rPr>
                        <a:t>%</a:t>
                      </a:r>
                      <a:endParaRPr sz="1000" dirty="0"/>
                    </a:p>
                  </a:txBody>
                  <a:tcPr marL="91450" marR="9145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3C74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dirty="0">
                          <a:solidFill>
                            <a:schemeClr val="lt1"/>
                          </a:solidFill>
                        </a:rPr>
                        <a:t>G1-2</a:t>
                      </a:r>
                      <a:br>
                        <a:rPr lang="en-GB" sz="1000" b="1" dirty="0">
                          <a:solidFill>
                            <a:schemeClr val="lt1"/>
                          </a:solidFill>
                        </a:rPr>
                      </a:br>
                      <a:r>
                        <a:rPr lang="en-GB" sz="1000" b="1" dirty="0">
                          <a:solidFill>
                            <a:schemeClr val="lt1"/>
                          </a:solidFill>
                        </a:rPr>
                        <a:t>%</a:t>
                      </a:r>
                      <a:endParaRPr sz="1000" dirty="0"/>
                    </a:p>
                  </a:txBody>
                  <a:tcPr marL="91450" marR="9145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3C74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dirty="0">
                          <a:solidFill>
                            <a:schemeClr val="lt1"/>
                          </a:solidFill>
                        </a:rPr>
                        <a:t>G3-4</a:t>
                      </a:r>
                      <a:br>
                        <a:rPr lang="en-GB" sz="1000" b="1" dirty="0">
                          <a:solidFill>
                            <a:schemeClr val="lt1"/>
                          </a:solidFill>
                        </a:rPr>
                      </a:br>
                      <a:r>
                        <a:rPr lang="en-GB" sz="1000" b="1" dirty="0">
                          <a:solidFill>
                            <a:schemeClr val="lt1"/>
                          </a:solidFill>
                        </a:rPr>
                        <a:t>%</a:t>
                      </a:r>
                      <a:endParaRPr sz="1000" dirty="0"/>
                    </a:p>
                  </a:txBody>
                  <a:tcPr marL="91450" marR="9145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3C74F"/>
                    </a:solidFill>
                  </a:tcPr>
                </a:tc>
                <a:extLst>
                  <a:ext uri="{0D108BD9-81ED-4DB2-BD59-A6C34878D82A}">
                    <a16:rowId xmlns:a16="http://schemas.microsoft.com/office/drawing/2014/main" val="10001"/>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b="1">
                          <a:solidFill>
                            <a:schemeClr val="dk1"/>
                          </a:solidFill>
                        </a:rPr>
                        <a:t>Neutropenia (+/- fever)</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5</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solidFill>
                            <a:schemeClr val="dk1"/>
                          </a:solidFill>
                        </a:rPr>
                        <a:t>13</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6</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4</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extLst>
                  <a:ext uri="{0D108BD9-81ED-4DB2-BD59-A6C34878D82A}">
                    <a16:rowId xmlns:a16="http://schemas.microsoft.com/office/drawing/2014/main" val="10002"/>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b="1">
                          <a:solidFill>
                            <a:schemeClr val="dk1"/>
                          </a:solidFill>
                        </a:rPr>
                        <a:t>Thrombocytopaenia</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4</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solidFill>
                            <a:schemeClr val="dk1"/>
                          </a:solidFill>
                        </a:rPr>
                        <a:t>17</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solidFill>
                            <a:schemeClr val="dk1"/>
                          </a:solidFill>
                        </a:rPr>
                        <a:t>11</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extLst>
                  <a:ext uri="{0D108BD9-81ED-4DB2-BD59-A6C34878D82A}">
                    <a16:rowId xmlns:a16="http://schemas.microsoft.com/office/drawing/2014/main" val="10003"/>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b="1">
                          <a:solidFill>
                            <a:schemeClr val="dk1"/>
                          </a:solidFill>
                        </a:rPr>
                        <a:t>Dry mouth</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21</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59</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dirty="0">
                          <a:solidFill>
                            <a:schemeClr val="dk1"/>
                          </a:solidFill>
                        </a:rPr>
                        <a:t>0</a:t>
                      </a:r>
                      <a:endParaRPr sz="1000" dirty="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extLst>
                  <a:ext uri="{0D108BD9-81ED-4DB2-BD59-A6C34878D82A}">
                    <a16:rowId xmlns:a16="http://schemas.microsoft.com/office/drawing/2014/main" val="10004"/>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b="1">
                          <a:solidFill>
                            <a:schemeClr val="dk1"/>
                          </a:solidFill>
                        </a:rPr>
                        <a:t>Diarrhoea</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dirty="0">
                          <a:solidFill>
                            <a:schemeClr val="dk1"/>
                          </a:solidFill>
                        </a:rPr>
                        <a:t>52</a:t>
                      </a:r>
                      <a:endParaRPr sz="1000" dirty="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solidFill>
                            <a:schemeClr val="dk1"/>
                          </a:solidFill>
                        </a:rPr>
                        <a:t>5</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18</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1</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extLst>
                  <a:ext uri="{0D108BD9-81ED-4DB2-BD59-A6C34878D82A}">
                    <a16:rowId xmlns:a16="http://schemas.microsoft.com/office/drawing/2014/main" val="10005"/>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b="1">
                          <a:solidFill>
                            <a:schemeClr val="dk1"/>
                          </a:solidFill>
                        </a:rPr>
                        <a:t>Dry eye</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4</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solidFill>
                            <a:schemeClr val="dk1"/>
                          </a:solidFill>
                        </a:rPr>
                        <a:t>30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extLst>
                  <a:ext uri="{0D108BD9-81ED-4DB2-BD59-A6C34878D82A}">
                    <a16:rowId xmlns:a16="http://schemas.microsoft.com/office/drawing/2014/main" val="10006"/>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b="1">
                          <a:solidFill>
                            <a:schemeClr val="dk1"/>
                          </a:solidFill>
                        </a:rPr>
                        <a:t>Dysgeusia</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solidFill>
                            <a:schemeClr val="dk1"/>
                          </a:solidFill>
                        </a:rPr>
                        <a:t>27</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12</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extLst>
                  <a:ext uri="{0D108BD9-81ED-4DB2-BD59-A6C34878D82A}">
                    <a16:rowId xmlns:a16="http://schemas.microsoft.com/office/drawing/2014/main" val="10007"/>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b="1" dirty="0">
                          <a:solidFill>
                            <a:schemeClr val="dk1"/>
                          </a:solidFill>
                        </a:rPr>
                        <a:t>Neuropathy (motor or sensory)</a:t>
                      </a:r>
                      <a:endParaRPr sz="1000" dirty="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solidFill>
                            <a:schemeClr val="dk1"/>
                          </a:solidFill>
                        </a:rPr>
                        <a:t>26</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dirty="0">
                          <a:solidFill>
                            <a:schemeClr val="dk1"/>
                          </a:solidFill>
                        </a:rPr>
                        <a:t>1</a:t>
                      </a:r>
                      <a:endParaRPr sz="1000" dirty="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solidFill>
                            <a:schemeClr val="dk1"/>
                          </a:solidFill>
                        </a:rPr>
                        <a:t>10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dirty="0">
                          <a:solidFill>
                            <a:schemeClr val="dk1"/>
                          </a:solidFill>
                        </a:rPr>
                        <a:t>0</a:t>
                      </a:r>
                      <a:endParaRPr sz="1000" dirty="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extLst>
                  <a:ext uri="{0D108BD9-81ED-4DB2-BD59-A6C34878D82A}">
                    <a16:rowId xmlns:a16="http://schemas.microsoft.com/office/drawing/2014/main" val="10008"/>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a:t>Fatigue</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72</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4</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70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5</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extLst>
                  <a:ext uri="{0D108BD9-81ED-4DB2-BD59-A6C34878D82A}">
                    <a16:rowId xmlns:a16="http://schemas.microsoft.com/office/drawing/2014/main" val="10009"/>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a:t>Nausea</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34</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39</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1</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extLst>
                  <a:ext uri="{0D108BD9-81ED-4DB2-BD59-A6C34878D82A}">
                    <a16:rowId xmlns:a16="http://schemas.microsoft.com/office/drawing/2014/main" val="10010"/>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a:t>Anaemia</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12</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8</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18</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8</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extLst>
                  <a:ext uri="{0D108BD9-81ED-4DB2-BD59-A6C34878D82A}">
                    <a16:rowId xmlns:a16="http://schemas.microsoft.com/office/drawing/2014/main" val="10011"/>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a:t>Vomiting</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12</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2</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12</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a:t>1</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20000"/>
                      </a:srgbClr>
                    </a:solidFill>
                  </a:tcPr>
                </a:tc>
                <a:extLst>
                  <a:ext uri="{0D108BD9-81ED-4DB2-BD59-A6C34878D82A}">
                    <a16:rowId xmlns:a16="http://schemas.microsoft.com/office/drawing/2014/main" val="10012"/>
                  </a:ext>
                </a:extLst>
              </a:tr>
              <a:tr h="2617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rtl="0">
                        <a:lnSpc>
                          <a:spcPct val="90000"/>
                        </a:lnSpc>
                        <a:spcBef>
                          <a:spcPts val="0"/>
                        </a:spcBef>
                        <a:spcAft>
                          <a:spcPts val="0"/>
                        </a:spcAft>
                        <a:buNone/>
                      </a:pPr>
                      <a:r>
                        <a:rPr lang="en-GB" sz="1000" b="1" dirty="0"/>
                        <a:t>TOTAL (all AEs)</a:t>
                      </a:r>
                      <a:endParaRPr sz="1000" dirty="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t>40</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solidFill>
                            <a:schemeClr val="dk1"/>
                          </a:solidFill>
                        </a:rPr>
                        <a:t>54</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a:solidFill>
                            <a:schemeClr val="dk1"/>
                          </a:solidFill>
                        </a:rPr>
                        <a:t>53</a:t>
                      </a:r>
                      <a:endParaRPr sz="100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a:lnSpc>
                          <a:spcPct val="90000"/>
                        </a:lnSpc>
                        <a:spcBef>
                          <a:spcPts val="0"/>
                        </a:spcBef>
                        <a:spcAft>
                          <a:spcPts val="0"/>
                        </a:spcAft>
                        <a:buNone/>
                      </a:pPr>
                      <a:r>
                        <a:rPr lang="en-GB" sz="1000" b="1" dirty="0">
                          <a:solidFill>
                            <a:schemeClr val="dk1"/>
                          </a:solidFill>
                        </a:rPr>
                        <a:t>35</a:t>
                      </a:r>
                      <a:endParaRPr sz="1000" dirty="0"/>
                    </a:p>
                  </a:txBody>
                  <a:tcPr marL="91450" marR="9145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3C74F">
                        <a:tint val="40000"/>
                      </a:srgbClr>
                    </a:solidFill>
                  </a:tcPr>
                </a:tc>
                <a:extLst>
                  <a:ext uri="{0D108BD9-81ED-4DB2-BD59-A6C34878D82A}">
                    <a16:rowId xmlns:a16="http://schemas.microsoft.com/office/drawing/2014/main" val="10013"/>
                  </a:ext>
                </a:extLst>
              </a:tr>
            </a:tbl>
          </a:graphicData>
        </a:graphic>
      </p:graphicFrame>
      <p:sp>
        <p:nvSpPr>
          <p:cNvPr id="18" name="Google Shape;413;p12">
            <a:extLst>
              <a:ext uri="{FF2B5EF4-FFF2-40B4-BE49-F238E27FC236}">
                <a16:creationId xmlns:a16="http://schemas.microsoft.com/office/drawing/2014/main" id="{8911D0F1-94BD-4BC7-A5DF-32484AA77917}"/>
              </a:ext>
            </a:extLst>
          </p:cNvPr>
          <p:cNvSpPr txBox="1">
            <a:spLocks/>
          </p:cNvSpPr>
          <p:nvPr/>
        </p:nvSpPr>
        <p:spPr>
          <a:xfrm>
            <a:off x="7319319" y="1109598"/>
            <a:ext cx="3585519" cy="34704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1pPr>
            <a:lvl2pPr marL="914400" marR="0" lvl="1" indent="-228600" algn="l" rtl="0">
              <a:lnSpc>
                <a:spcPct val="100000"/>
              </a:lnSpc>
              <a:spcBef>
                <a:spcPts val="600"/>
              </a:spcBef>
              <a:spcAft>
                <a:spcPts val="0"/>
              </a:spcAft>
              <a:buClr>
                <a:schemeClr val="accent1"/>
              </a:buClr>
              <a:buSzPts val="2000"/>
              <a:buFont typeface="Merriweather Sans"/>
              <a:buNone/>
              <a:defRPr sz="2000" b="1" i="0" u="none" strike="noStrike" cap="none">
                <a:solidFill>
                  <a:srgbClr val="5D8298"/>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1"/>
              </a:buClr>
              <a:buSzPts val="1800"/>
              <a:buFont typeface="Arial"/>
              <a:buNone/>
              <a:defRPr sz="1800" b="1" i="0" u="none" strike="noStrike" cap="none">
                <a:solidFill>
                  <a:srgbClr val="5D8298"/>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accent1"/>
              </a:buClr>
              <a:buSzPts val="1600"/>
              <a:buFont typeface="Arial"/>
              <a:buNone/>
              <a:defRPr sz="1600" b="1" i="0" u="none" strike="noStrike" cap="none">
                <a:solidFill>
                  <a:srgbClr val="5D8298"/>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accent1"/>
              </a:buClr>
              <a:buSzPts val="1600"/>
              <a:buFont typeface="Arial"/>
              <a:buNone/>
              <a:defRPr sz="1600" b="1" i="0" u="none" strike="noStrike" cap="none">
                <a:solidFill>
                  <a:srgbClr val="5D8298"/>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3C74F"/>
              </a:buClr>
              <a:buSzPts val="2000"/>
              <a:buFont typeface="Arial"/>
              <a:buNone/>
              <a:tabLst/>
              <a:defRPr/>
            </a:pPr>
            <a:r>
              <a:rPr kumimoji="0" lang="en-US" sz="2000" b="1" i="0" u="none" strike="noStrike" kern="0" cap="none" spc="0" normalizeH="0" baseline="0" noProof="0">
                <a:ln>
                  <a:noFill/>
                </a:ln>
                <a:solidFill>
                  <a:srgbClr val="03C74F"/>
                </a:solidFill>
                <a:effectLst/>
                <a:uLnTx/>
                <a:uFillTx/>
                <a:latin typeface="Calibri"/>
                <a:cs typeface="Calibri"/>
                <a:sym typeface="Calibri"/>
              </a:rPr>
              <a:t>SELECTED AEs BY WORSE GRADE</a:t>
            </a:r>
            <a:endParaRPr kumimoji="0" lang="en-US" sz="2000" b="1" i="0" u="none" strike="noStrike" kern="0" cap="none" spc="0" normalizeH="0" baseline="0" noProof="0" dirty="0">
              <a:ln>
                <a:noFill/>
              </a:ln>
              <a:solidFill>
                <a:srgbClr val="03C74F"/>
              </a:solidFill>
              <a:effectLst/>
              <a:uLnTx/>
              <a:uFillTx/>
              <a:latin typeface="Calibri"/>
              <a:cs typeface="Calibri"/>
              <a:sym typeface="Calibri"/>
            </a:endParaRPr>
          </a:p>
        </p:txBody>
      </p:sp>
      <p:sp>
        <p:nvSpPr>
          <p:cNvPr id="19" name="Google Shape;418;p12">
            <a:extLst>
              <a:ext uri="{FF2B5EF4-FFF2-40B4-BE49-F238E27FC236}">
                <a16:creationId xmlns:a16="http://schemas.microsoft.com/office/drawing/2014/main" id="{59FAC3E4-9EEC-40DD-BF19-4BC18EC8C310}"/>
              </a:ext>
            </a:extLst>
          </p:cNvPr>
          <p:cNvSpPr txBox="1"/>
          <p:nvPr/>
        </p:nvSpPr>
        <p:spPr>
          <a:xfrm>
            <a:off x="7319319" y="5371857"/>
            <a:ext cx="4669670" cy="769401"/>
          </a:xfrm>
          <a:prstGeom prst="rect">
            <a:avLst/>
          </a:prstGeom>
          <a:noFill/>
          <a:ln>
            <a:noFill/>
          </a:ln>
        </p:spPr>
        <p:txBody>
          <a:bodyPr spcFirstLastPara="1" wrap="square" lIns="0" tIns="45700" rIns="91425" bIns="45700" anchor="t" anchorCtr="0">
            <a:spAutoFit/>
          </a:bodyPr>
          <a:lstStyle/>
          <a:p>
            <a:pPr defTabSz="914400">
              <a:buClr>
                <a:srgbClr val="000000"/>
              </a:buClr>
            </a:pPr>
            <a:r>
              <a:rPr lang="en-GB" sz="1100" kern="0" dirty="0">
                <a:solidFill>
                  <a:srgbClr val="505050"/>
                </a:solidFill>
                <a:ea typeface="Calibri"/>
                <a:cs typeface="Calibri"/>
                <a:sym typeface="Calibri"/>
              </a:rPr>
              <a:t>Discontinuations for toxicity occurred in 1/98 (1%) Lu-PSMA vs 3/85 (4%) </a:t>
            </a:r>
            <a:r>
              <a:rPr lang="en-GB" sz="1100" kern="0" dirty="0" err="1">
                <a:solidFill>
                  <a:srgbClr val="505050"/>
                </a:solidFill>
                <a:ea typeface="Calibri"/>
                <a:cs typeface="Calibri"/>
                <a:sym typeface="Calibri"/>
              </a:rPr>
              <a:t>cabazitaxel</a:t>
            </a:r>
            <a:r>
              <a:rPr lang="en-GB" sz="1100" kern="0" dirty="0">
                <a:solidFill>
                  <a:srgbClr val="505050"/>
                </a:solidFill>
                <a:ea typeface="Calibri"/>
                <a:cs typeface="Calibri"/>
                <a:sym typeface="Calibri"/>
              </a:rPr>
              <a:t>-treated</a:t>
            </a:r>
            <a:endParaRPr sz="1400" kern="0" dirty="0">
              <a:solidFill>
                <a:srgbClr val="000000"/>
              </a:solidFill>
              <a:latin typeface="Arial"/>
              <a:cs typeface="Arial"/>
              <a:sym typeface="Arial"/>
            </a:endParaRPr>
          </a:p>
          <a:p>
            <a:pPr defTabSz="914400">
              <a:buClr>
                <a:srgbClr val="000000"/>
              </a:buClr>
            </a:pPr>
            <a:r>
              <a:rPr lang="en-GB" sz="1100" kern="0" dirty="0">
                <a:solidFill>
                  <a:srgbClr val="505050"/>
                </a:solidFill>
                <a:ea typeface="Calibri"/>
                <a:cs typeface="Calibri"/>
                <a:sym typeface="Calibri"/>
              </a:rPr>
              <a:t>There were no Lu-PSMA related deaths; 5 G5 AEs for </a:t>
            </a:r>
            <a:r>
              <a:rPr lang="en-GB" sz="1100" kern="0" dirty="0" err="1">
                <a:solidFill>
                  <a:srgbClr val="505050"/>
                </a:solidFill>
                <a:ea typeface="Calibri"/>
                <a:cs typeface="Calibri"/>
                <a:sym typeface="Calibri"/>
              </a:rPr>
              <a:t>cabazitaxel</a:t>
            </a:r>
            <a:r>
              <a:rPr lang="en-GB" sz="1100" kern="0" dirty="0">
                <a:solidFill>
                  <a:srgbClr val="505050"/>
                </a:solidFill>
                <a:ea typeface="Calibri"/>
                <a:cs typeface="Calibri"/>
                <a:sym typeface="Calibri"/>
              </a:rPr>
              <a:t> and 11 G5 AEs for Lu-PSMA</a:t>
            </a:r>
            <a:endParaRPr sz="1400" kern="0" dirty="0">
              <a:solidFill>
                <a:srgbClr val="000000"/>
              </a:solidFill>
              <a:latin typeface="Arial"/>
              <a:cs typeface="Arial"/>
              <a:sym typeface="Arial"/>
            </a:endParaRPr>
          </a:p>
        </p:txBody>
      </p:sp>
      <p:sp>
        <p:nvSpPr>
          <p:cNvPr id="13" name="TextBox 12">
            <a:extLst>
              <a:ext uri="{FF2B5EF4-FFF2-40B4-BE49-F238E27FC236}">
                <a16:creationId xmlns:a16="http://schemas.microsoft.com/office/drawing/2014/main" id="{CE888455-7E5A-8F4A-882A-15A7B35A5075}"/>
              </a:ext>
            </a:extLst>
          </p:cNvPr>
          <p:cNvSpPr txBox="1"/>
          <p:nvPr/>
        </p:nvSpPr>
        <p:spPr>
          <a:xfrm>
            <a:off x="2035343" y="4713781"/>
            <a:ext cx="78548" cy="166199"/>
          </a:xfrm>
          <a:prstGeom prst="rect">
            <a:avLst/>
          </a:prstGeom>
          <a:no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0</a:t>
            </a:r>
          </a:p>
        </p:txBody>
      </p:sp>
      <p:sp>
        <p:nvSpPr>
          <p:cNvPr id="25" name="TextBox 24">
            <a:extLst>
              <a:ext uri="{FF2B5EF4-FFF2-40B4-BE49-F238E27FC236}">
                <a16:creationId xmlns:a16="http://schemas.microsoft.com/office/drawing/2014/main" id="{387862F3-69A6-254C-95C8-694CAAEC4493}"/>
              </a:ext>
            </a:extLst>
          </p:cNvPr>
          <p:cNvSpPr txBox="1"/>
          <p:nvPr/>
        </p:nvSpPr>
        <p:spPr>
          <a:xfrm>
            <a:off x="3884319" y="4882139"/>
            <a:ext cx="497123" cy="166199"/>
          </a:xfrm>
          <a:prstGeom prst="rect">
            <a:avLst/>
          </a:prstGeom>
          <a:noFill/>
        </p:spPr>
        <p:txBody>
          <a:bodyPr wrap="none" lIns="0" tIns="0" rIns="0" bIns="0" rtlCol="0">
            <a:spAutoFit/>
          </a:bodyPr>
          <a:lstStyle/>
          <a:p>
            <a:pPr algn="ctr">
              <a:lnSpc>
                <a:spcPct val="90000"/>
              </a:lnSpc>
            </a:pPr>
            <a:r>
              <a:rPr lang="en-GB" sz="1200" b="1" dirty="0">
                <a:solidFill>
                  <a:srgbClr val="595454"/>
                </a:solidFill>
                <a:latin typeface="Calibri" panose="020F0502020204030204" pitchFamily="34" charset="0"/>
                <a:ea typeface="Aileron" charset="0"/>
                <a:cs typeface="Calibri" panose="020F0502020204030204" pitchFamily="34" charset="0"/>
              </a:rPr>
              <a:t>Months</a:t>
            </a:r>
          </a:p>
        </p:txBody>
      </p:sp>
      <p:sp>
        <p:nvSpPr>
          <p:cNvPr id="26" name="TextBox 25">
            <a:extLst>
              <a:ext uri="{FF2B5EF4-FFF2-40B4-BE49-F238E27FC236}">
                <a16:creationId xmlns:a16="http://schemas.microsoft.com/office/drawing/2014/main" id="{FD531094-07ED-3947-BC48-E2EB77F7E1B8}"/>
              </a:ext>
            </a:extLst>
          </p:cNvPr>
          <p:cNvSpPr txBox="1"/>
          <p:nvPr/>
        </p:nvSpPr>
        <p:spPr>
          <a:xfrm rot="16200000">
            <a:off x="720483" y="3705897"/>
            <a:ext cx="1387304" cy="166199"/>
          </a:xfrm>
          <a:prstGeom prst="rect">
            <a:avLst/>
          </a:prstGeom>
          <a:noFill/>
        </p:spPr>
        <p:txBody>
          <a:bodyPr wrap="none" lIns="0" tIns="0" rIns="0" bIns="0" rtlCol="0">
            <a:spAutoFit/>
          </a:bodyPr>
          <a:lstStyle/>
          <a:p>
            <a:pPr algn="ctr">
              <a:lnSpc>
                <a:spcPct val="90000"/>
              </a:lnSpc>
            </a:pPr>
            <a:r>
              <a:rPr lang="en-GB" sz="1200" b="1" dirty="0">
                <a:solidFill>
                  <a:srgbClr val="595454"/>
                </a:solidFill>
                <a:latin typeface="Calibri" panose="020F0502020204030204" pitchFamily="34" charset="0"/>
                <a:ea typeface="Aileron" charset="0"/>
                <a:cs typeface="Calibri" panose="020F0502020204030204" pitchFamily="34" charset="0"/>
              </a:rPr>
              <a:t>Proportion event-free</a:t>
            </a:r>
          </a:p>
        </p:txBody>
      </p:sp>
      <p:sp>
        <p:nvSpPr>
          <p:cNvPr id="28" name="TextBox 27">
            <a:extLst>
              <a:ext uri="{FF2B5EF4-FFF2-40B4-BE49-F238E27FC236}">
                <a16:creationId xmlns:a16="http://schemas.microsoft.com/office/drawing/2014/main" id="{EFCFDE7D-8FF4-614D-89E4-BA1DB0FC00D6}"/>
              </a:ext>
            </a:extLst>
          </p:cNvPr>
          <p:cNvSpPr txBox="1"/>
          <p:nvPr/>
        </p:nvSpPr>
        <p:spPr>
          <a:xfrm>
            <a:off x="1671378" y="4465057"/>
            <a:ext cx="195567" cy="166199"/>
          </a:xfrm>
          <a:prstGeom prst="rect">
            <a:avLst/>
          </a:prstGeom>
          <a:solidFill>
            <a:schemeClr val="bg1"/>
          </a:solidFill>
        </p:spPr>
        <p:txBody>
          <a:bodyPr wrap="none" lIns="0" tIns="0" rIns="0" bIns="0" rtlCol="0">
            <a:spAutoFit/>
          </a:bodyPr>
          <a:lstStyle/>
          <a:p>
            <a:pPr algn="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0.0</a:t>
            </a:r>
          </a:p>
        </p:txBody>
      </p:sp>
      <p:cxnSp>
        <p:nvCxnSpPr>
          <p:cNvPr id="36" name="Straight Connector 35">
            <a:extLst>
              <a:ext uri="{FF2B5EF4-FFF2-40B4-BE49-F238E27FC236}">
                <a16:creationId xmlns:a16="http://schemas.microsoft.com/office/drawing/2014/main" id="{34160632-0938-0E47-A73A-6DDEAD37CD94}"/>
              </a:ext>
            </a:extLst>
          </p:cNvPr>
          <p:cNvCxnSpPr>
            <a:cxnSpLocks/>
          </p:cNvCxnSpPr>
          <p:nvPr/>
        </p:nvCxnSpPr>
        <p:spPr>
          <a:xfrm>
            <a:off x="1976161" y="2965189"/>
            <a:ext cx="0" cy="166308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3504BBD-3D51-7F47-9FE8-3A32B8B7E911}"/>
              </a:ext>
            </a:extLst>
          </p:cNvPr>
          <p:cNvCxnSpPr>
            <a:cxnSpLocks/>
          </p:cNvCxnSpPr>
          <p:nvPr/>
        </p:nvCxnSpPr>
        <p:spPr>
          <a:xfrm flipH="1">
            <a:off x="1972833" y="4624947"/>
            <a:ext cx="4395016"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9C7FF33-5EFE-7C4F-B8ED-3063D8CE9D76}"/>
              </a:ext>
            </a:extLst>
          </p:cNvPr>
          <p:cNvCxnSpPr>
            <a:cxnSpLocks/>
          </p:cNvCxnSpPr>
          <p:nvPr/>
        </p:nvCxnSpPr>
        <p:spPr>
          <a:xfrm flipH="1">
            <a:off x="1902061" y="4548747"/>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462EBBE-2D97-0341-A59D-03BF34B5315F}"/>
              </a:ext>
            </a:extLst>
          </p:cNvPr>
          <p:cNvCxnSpPr>
            <a:cxnSpLocks/>
          </p:cNvCxnSpPr>
          <p:nvPr/>
        </p:nvCxnSpPr>
        <p:spPr>
          <a:xfrm rot="16200000" flipH="1">
            <a:off x="2038617" y="4663047"/>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24D0DC21-8C3C-EB4C-B3FC-CDDAF3EED7C5}"/>
              </a:ext>
            </a:extLst>
          </p:cNvPr>
          <p:cNvSpPr txBox="1"/>
          <p:nvPr/>
        </p:nvSpPr>
        <p:spPr>
          <a:xfrm>
            <a:off x="817945" y="4929268"/>
            <a:ext cx="722890" cy="498598"/>
          </a:xfrm>
          <a:prstGeom prst="rect">
            <a:avLst/>
          </a:prstGeom>
          <a:noFill/>
        </p:spPr>
        <p:txBody>
          <a:bodyPr wrap="none" lIns="0" tIns="0" rIns="0" bIns="0" rtlCol="0">
            <a:spAutoFit/>
          </a:bodyPr>
          <a:lstStyle/>
          <a:p>
            <a:pPr algn="r">
              <a:lnSpc>
                <a:spcPct val="90000"/>
              </a:lnSpc>
            </a:pPr>
            <a:r>
              <a:rPr lang="en-GB" sz="1200" b="1" u="sng" dirty="0">
                <a:solidFill>
                  <a:srgbClr val="595454"/>
                </a:solidFill>
                <a:latin typeface="Calibri" panose="020F0502020204030204" pitchFamily="34" charset="0"/>
                <a:ea typeface="Aileron" charset="0"/>
                <a:cs typeface="Calibri" panose="020F0502020204030204" pitchFamily="34" charset="0"/>
              </a:rPr>
              <a:t>No. at risk</a:t>
            </a:r>
          </a:p>
          <a:p>
            <a:pPr algn="r">
              <a:lnSpc>
                <a:spcPct val="90000"/>
              </a:lnSpc>
            </a:pPr>
            <a:r>
              <a:rPr lang="en-GB" sz="1200" b="1" dirty="0" err="1">
                <a:solidFill>
                  <a:srgbClr val="595454"/>
                </a:solidFill>
                <a:latin typeface="Calibri" panose="020F0502020204030204" pitchFamily="34" charset="0"/>
                <a:ea typeface="Aileron" charset="0"/>
                <a:cs typeface="Calibri" panose="020F0502020204030204" pitchFamily="34" charset="0"/>
              </a:rPr>
              <a:t>Cabazitaxel</a:t>
            </a:r>
            <a:endParaRPr lang="en-GB" sz="1200" b="1" dirty="0">
              <a:solidFill>
                <a:srgbClr val="595454"/>
              </a:solidFill>
              <a:latin typeface="Calibri" panose="020F0502020204030204" pitchFamily="34" charset="0"/>
              <a:ea typeface="Aileron" charset="0"/>
              <a:cs typeface="Calibri" panose="020F0502020204030204" pitchFamily="34" charset="0"/>
            </a:endParaRPr>
          </a:p>
          <a:p>
            <a:pPr algn="r">
              <a:lnSpc>
                <a:spcPct val="90000"/>
              </a:lnSpc>
            </a:pPr>
            <a:r>
              <a:rPr lang="en-GB" sz="1200" b="1" dirty="0">
                <a:solidFill>
                  <a:srgbClr val="595454"/>
                </a:solidFill>
                <a:latin typeface="Calibri" panose="020F0502020204030204" pitchFamily="34" charset="0"/>
                <a:ea typeface="Aileron" charset="0"/>
                <a:cs typeface="Calibri" panose="020F0502020204030204" pitchFamily="34" charset="0"/>
              </a:rPr>
              <a:t>Lu-PSMA</a:t>
            </a:r>
          </a:p>
        </p:txBody>
      </p:sp>
      <p:sp>
        <p:nvSpPr>
          <p:cNvPr id="55" name="TextBox 54">
            <a:extLst>
              <a:ext uri="{FF2B5EF4-FFF2-40B4-BE49-F238E27FC236}">
                <a16:creationId xmlns:a16="http://schemas.microsoft.com/office/drawing/2014/main" id="{E70292AA-D17C-1546-A416-9816110A0777}"/>
              </a:ext>
            </a:extLst>
          </p:cNvPr>
          <p:cNvSpPr txBox="1"/>
          <p:nvPr/>
        </p:nvSpPr>
        <p:spPr>
          <a:xfrm>
            <a:off x="1968011" y="5095467"/>
            <a:ext cx="235642" cy="332399"/>
          </a:xfrm>
          <a:prstGeom prst="rect">
            <a:avLst/>
          </a:prstGeom>
          <a:solidFill>
            <a:schemeClr val="bg1"/>
          </a:solid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101</a:t>
            </a:r>
          </a:p>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99</a:t>
            </a:r>
          </a:p>
        </p:txBody>
      </p:sp>
      <p:sp>
        <p:nvSpPr>
          <p:cNvPr id="75" name="TextBox 74">
            <a:extLst>
              <a:ext uri="{FF2B5EF4-FFF2-40B4-BE49-F238E27FC236}">
                <a16:creationId xmlns:a16="http://schemas.microsoft.com/office/drawing/2014/main" id="{DC5BA044-1754-774A-B1F5-39049D172ED4}"/>
              </a:ext>
            </a:extLst>
          </p:cNvPr>
          <p:cNvSpPr txBox="1"/>
          <p:nvPr/>
        </p:nvSpPr>
        <p:spPr>
          <a:xfrm>
            <a:off x="1592831" y="4093582"/>
            <a:ext cx="274114" cy="166199"/>
          </a:xfrm>
          <a:prstGeom prst="rect">
            <a:avLst/>
          </a:prstGeom>
          <a:solidFill>
            <a:schemeClr val="bg1"/>
          </a:solidFill>
        </p:spPr>
        <p:txBody>
          <a:bodyPr wrap="none" lIns="0" tIns="0" rIns="0" bIns="0" rtlCol="0">
            <a:spAutoFit/>
          </a:bodyPr>
          <a:lstStyle/>
          <a:p>
            <a:pPr algn="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0.25</a:t>
            </a:r>
          </a:p>
        </p:txBody>
      </p:sp>
      <p:cxnSp>
        <p:nvCxnSpPr>
          <p:cNvPr id="76" name="Straight Connector 75">
            <a:extLst>
              <a:ext uri="{FF2B5EF4-FFF2-40B4-BE49-F238E27FC236}">
                <a16:creationId xmlns:a16="http://schemas.microsoft.com/office/drawing/2014/main" id="{DBE0F47C-F9FA-2F44-B6F3-9ADCB35E924A}"/>
              </a:ext>
            </a:extLst>
          </p:cNvPr>
          <p:cNvCxnSpPr>
            <a:cxnSpLocks/>
          </p:cNvCxnSpPr>
          <p:nvPr/>
        </p:nvCxnSpPr>
        <p:spPr>
          <a:xfrm flipH="1">
            <a:off x="1902061" y="4177272"/>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57D2C28C-E474-F546-AA2C-11836D80F223}"/>
              </a:ext>
            </a:extLst>
          </p:cNvPr>
          <p:cNvSpPr txBox="1"/>
          <p:nvPr/>
        </p:nvSpPr>
        <p:spPr>
          <a:xfrm>
            <a:off x="1592831" y="3718932"/>
            <a:ext cx="274114" cy="166199"/>
          </a:xfrm>
          <a:prstGeom prst="rect">
            <a:avLst/>
          </a:prstGeom>
          <a:solidFill>
            <a:schemeClr val="bg1"/>
          </a:solidFill>
        </p:spPr>
        <p:txBody>
          <a:bodyPr wrap="none" lIns="0" tIns="0" rIns="0" bIns="0" rtlCol="0">
            <a:spAutoFit/>
          </a:bodyPr>
          <a:lstStyle/>
          <a:p>
            <a:pPr algn="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0.50</a:t>
            </a:r>
          </a:p>
        </p:txBody>
      </p:sp>
      <p:cxnSp>
        <p:nvCxnSpPr>
          <p:cNvPr id="78" name="Straight Connector 77">
            <a:extLst>
              <a:ext uri="{FF2B5EF4-FFF2-40B4-BE49-F238E27FC236}">
                <a16:creationId xmlns:a16="http://schemas.microsoft.com/office/drawing/2014/main" id="{39D02D3F-0F42-A346-AF43-46D350B55A44}"/>
              </a:ext>
            </a:extLst>
          </p:cNvPr>
          <p:cNvCxnSpPr>
            <a:cxnSpLocks/>
          </p:cNvCxnSpPr>
          <p:nvPr/>
        </p:nvCxnSpPr>
        <p:spPr>
          <a:xfrm flipH="1">
            <a:off x="1902061" y="3802622"/>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4B9EAA16-A181-084A-B524-7AD9BF9CF2D9}"/>
              </a:ext>
            </a:extLst>
          </p:cNvPr>
          <p:cNvSpPr txBox="1"/>
          <p:nvPr/>
        </p:nvSpPr>
        <p:spPr>
          <a:xfrm>
            <a:off x="1592831" y="3350632"/>
            <a:ext cx="274114" cy="166199"/>
          </a:xfrm>
          <a:prstGeom prst="rect">
            <a:avLst/>
          </a:prstGeom>
          <a:solidFill>
            <a:schemeClr val="bg1"/>
          </a:solidFill>
        </p:spPr>
        <p:txBody>
          <a:bodyPr wrap="none" lIns="0" tIns="0" rIns="0" bIns="0" rtlCol="0">
            <a:spAutoFit/>
          </a:bodyPr>
          <a:lstStyle/>
          <a:p>
            <a:pPr algn="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0.75</a:t>
            </a:r>
          </a:p>
        </p:txBody>
      </p:sp>
      <p:cxnSp>
        <p:nvCxnSpPr>
          <p:cNvPr id="80" name="Straight Connector 79">
            <a:extLst>
              <a:ext uri="{FF2B5EF4-FFF2-40B4-BE49-F238E27FC236}">
                <a16:creationId xmlns:a16="http://schemas.microsoft.com/office/drawing/2014/main" id="{AEA306DC-C4FD-2249-A1B1-CE50040F8BE6}"/>
              </a:ext>
            </a:extLst>
          </p:cNvPr>
          <p:cNvCxnSpPr>
            <a:cxnSpLocks/>
          </p:cNvCxnSpPr>
          <p:nvPr/>
        </p:nvCxnSpPr>
        <p:spPr>
          <a:xfrm flipH="1">
            <a:off x="1902061" y="3434322"/>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69DC3E3E-B0C4-A440-9EA0-F23A3E06086A}"/>
              </a:ext>
            </a:extLst>
          </p:cNvPr>
          <p:cNvSpPr txBox="1"/>
          <p:nvPr/>
        </p:nvSpPr>
        <p:spPr>
          <a:xfrm>
            <a:off x="1592831" y="2979157"/>
            <a:ext cx="274114" cy="166199"/>
          </a:xfrm>
          <a:prstGeom prst="rect">
            <a:avLst/>
          </a:prstGeom>
          <a:solidFill>
            <a:schemeClr val="bg1"/>
          </a:solidFill>
        </p:spPr>
        <p:txBody>
          <a:bodyPr wrap="none" lIns="0" tIns="0" rIns="0" bIns="0" rtlCol="0">
            <a:spAutoFit/>
          </a:bodyPr>
          <a:lstStyle/>
          <a:p>
            <a:pPr algn="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1.00</a:t>
            </a:r>
          </a:p>
        </p:txBody>
      </p:sp>
      <p:cxnSp>
        <p:nvCxnSpPr>
          <p:cNvPr id="82" name="Straight Connector 81">
            <a:extLst>
              <a:ext uri="{FF2B5EF4-FFF2-40B4-BE49-F238E27FC236}">
                <a16:creationId xmlns:a16="http://schemas.microsoft.com/office/drawing/2014/main" id="{06BFF8B4-4249-9648-8BAA-C3908328AFD5}"/>
              </a:ext>
            </a:extLst>
          </p:cNvPr>
          <p:cNvCxnSpPr>
            <a:cxnSpLocks/>
          </p:cNvCxnSpPr>
          <p:nvPr/>
        </p:nvCxnSpPr>
        <p:spPr>
          <a:xfrm flipH="1">
            <a:off x="1902061" y="3062847"/>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37E556FD-9542-0549-971A-9D9B320A02D1}"/>
              </a:ext>
            </a:extLst>
          </p:cNvPr>
          <p:cNvSpPr txBox="1"/>
          <p:nvPr/>
        </p:nvSpPr>
        <p:spPr>
          <a:xfrm>
            <a:off x="3067218" y="4713781"/>
            <a:ext cx="78548" cy="166199"/>
          </a:xfrm>
          <a:prstGeom prst="rect">
            <a:avLst/>
          </a:prstGeom>
          <a:no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3</a:t>
            </a:r>
          </a:p>
        </p:txBody>
      </p:sp>
      <p:cxnSp>
        <p:nvCxnSpPr>
          <p:cNvPr id="84" name="Straight Connector 83">
            <a:extLst>
              <a:ext uri="{FF2B5EF4-FFF2-40B4-BE49-F238E27FC236}">
                <a16:creationId xmlns:a16="http://schemas.microsoft.com/office/drawing/2014/main" id="{FCD6DC85-9C00-0744-8356-1BE8272AB03E}"/>
              </a:ext>
            </a:extLst>
          </p:cNvPr>
          <p:cNvCxnSpPr>
            <a:cxnSpLocks/>
          </p:cNvCxnSpPr>
          <p:nvPr/>
        </p:nvCxnSpPr>
        <p:spPr>
          <a:xfrm rot="16200000" flipH="1">
            <a:off x="3070492" y="4663047"/>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CC965755-FA9F-E743-AD9E-25E0E0D42F7B}"/>
              </a:ext>
            </a:extLst>
          </p:cNvPr>
          <p:cNvSpPr txBox="1"/>
          <p:nvPr/>
        </p:nvSpPr>
        <p:spPr>
          <a:xfrm>
            <a:off x="4102268" y="4713781"/>
            <a:ext cx="78548" cy="166199"/>
          </a:xfrm>
          <a:prstGeom prst="rect">
            <a:avLst/>
          </a:prstGeom>
          <a:no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6</a:t>
            </a:r>
          </a:p>
        </p:txBody>
      </p:sp>
      <p:cxnSp>
        <p:nvCxnSpPr>
          <p:cNvPr id="86" name="Straight Connector 85">
            <a:extLst>
              <a:ext uri="{FF2B5EF4-FFF2-40B4-BE49-F238E27FC236}">
                <a16:creationId xmlns:a16="http://schemas.microsoft.com/office/drawing/2014/main" id="{188715E4-A738-9640-A00E-D67D1909DCFC}"/>
              </a:ext>
            </a:extLst>
          </p:cNvPr>
          <p:cNvCxnSpPr>
            <a:cxnSpLocks/>
          </p:cNvCxnSpPr>
          <p:nvPr/>
        </p:nvCxnSpPr>
        <p:spPr>
          <a:xfrm rot="16200000" flipH="1">
            <a:off x="4105542" y="4663047"/>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3AB4C419-D191-DE4F-9AF0-3FB1B7EE351B}"/>
              </a:ext>
            </a:extLst>
          </p:cNvPr>
          <p:cNvSpPr txBox="1"/>
          <p:nvPr/>
        </p:nvSpPr>
        <p:spPr>
          <a:xfrm>
            <a:off x="5134143" y="4713781"/>
            <a:ext cx="78548" cy="166199"/>
          </a:xfrm>
          <a:prstGeom prst="rect">
            <a:avLst/>
          </a:prstGeom>
          <a:no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9</a:t>
            </a:r>
          </a:p>
        </p:txBody>
      </p:sp>
      <p:cxnSp>
        <p:nvCxnSpPr>
          <p:cNvPr id="88" name="Straight Connector 87">
            <a:extLst>
              <a:ext uri="{FF2B5EF4-FFF2-40B4-BE49-F238E27FC236}">
                <a16:creationId xmlns:a16="http://schemas.microsoft.com/office/drawing/2014/main" id="{AD55679C-ECF8-EF49-89E9-82EFBB0411BA}"/>
              </a:ext>
            </a:extLst>
          </p:cNvPr>
          <p:cNvCxnSpPr>
            <a:cxnSpLocks/>
          </p:cNvCxnSpPr>
          <p:nvPr/>
        </p:nvCxnSpPr>
        <p:spPr>
          <a:xfrm rot="16200000" flipH="1">
            <a:off x="5137417" y="4663047"/>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CBE6FDE4-1BF4-C247-AAE3-A51664326D19}"/>
              </a:ext>
            </a:extLst>
          </p:cNvPr>
          <p:cNvSpPr txBox="1"/>
          <p:nvPr/>
        </p:nvSpPr>
        <p:spPr>
          <a:xfrm>
            <a:off x="6126745" y="4713781"/>
            <a:ext cx="157094" cy="166199"/>
          </a:xfrm>
          <a:prstGeom prst="rect">
            <a:avLst/>
          </a:prstGeom>
          <a:no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12</a:t>
            </a:r>
          </a:p>
        </p:txBody>
      </p:sp>
      <p:cxnSp>
        <p:nvCxnSpPr>
          <p:cNvPr id="90" name="Straight Connector 89">
            <a:extLst>
              <a:ext uri="{FF2B5EF4-FFF2-40B4-BE49-F238E27FC236}">
                <a16:creationId xmlns:a16="http://schemas.microsoft.com/office/drawing/2014/main" id="{F1598129-AC36-854A-8530-313D19715BAE}"/>
              </a:ext>
            </a:extLst>
          </p:cNvPr>
          <p:cNvCxnSpPr>
            <a:cxnSpLocks/>
          </p:cNvCxnSpPr>
          <p:nvPr/>
        </p:nvCxnSpPr>
        <p:spPr>
          <a:xfrm rot="16200000" flipH="1">
            <a:off x="6169292" y="4663047"/>
            <a:ext cx="7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32148454-83BA-9141-ACB1-593226BFF098}"/>
              </a:ext>
            </a:extLst>
          </p:cNvPr>
          <p:cNvSpPr txBox="1"/>
          <p:nvPr/>
        </p:nvSpPr>
        <p:spPr>
          <a:xfrm>
            <a:off x="3029635" y="5095467"/>
            <a:ext cx="157094" cy="332399"/>
          </a:xfrm>
          <a:prstGeom prst="rect">
            <a:avLst/>
          </a:prstGeom>
          <a:solidFill>
            <a:schemeClr val="bg1"/>
          </a:solid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53</a:t>
            </a:r>
          </a:p>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74</a:t>
            </a:r>
          </a:p>
        </p:txBody>
      </p:sp>
      <p:sp>
        <p:nvSpPr>
          <p:cNvPr id="92" name="TextBox 91">
            <a:extLst>
              <a:ext uri="{FF2B5EF4-FFF2-40B4-BE49-F238E27FC236}">
                <a16:creationId xmlns:a16="http://schemas.microsoft.com/office/drawing/2014/main" id="{B4B3981F-2293-E148-BCD9-A63E13C9AD93}"/>
              </a:ext>
            </a:extLst>
          </p:cNvPr>
          <p:cNvSpPr txBox="1"/>
          <p:nvPr/>
        </p:nvSpPr>
        <p:spPr>
          <a:xfrm>
            <a:off x="4061510" y="5095467"/>
            <a:ext cx="157094" cy="332399"/>
          </a:xfrm>
          <a:prstGeom prst="rect">
            <a:avLst/>
          </a:prstGeom>
          <a:solidFill>
            <a:schemeClr val="bg1"/>
          </a:solid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30</a:t>
            </a:r>
          </a:p>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42</a:t>
            </a:r>
          </a:p>
        </p:txBody>
      </p:sp>
      <p:sp>
        <p:nvSpPr>
          <p:cNvPr id="93" name="TextBox 92">
            <a:extLst>
              <a:ext uri="{FF2B5EF4-FFF2-40B4-BE49-F238E27FC236}">
                <a16:creationId xmlns:a16="http://schemas.microsoft.com/office/drawing/2014/main" id="{6EFC4CFE-A2B2-9445-9B72-26F063960A8B}"/>
              </a:ext>
            </a:extLst>
          </p:cNvPr>
          <p:cNvSpPr txBox="1"/>
          <p:nvPr/>
        </p:nvSpPr>
        <p:spPr>
          <a:xfrm>
            <a:off x="5099735" y="5095467"/>
            <a:ext cx="157094" cy="332399"/>
          </a:xfrm>
          <a:prstGeom prst="rect">
            <a:avLst/>
          </a:prstGeom>
          <a:solidFill>
            <a:schemeClr val="bg1"/>
          </a:solid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12</a:t>
            </a:r>
          </a:p>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23</a:t>
            </a:r>
          </a:p>
        </p:txBody>
      </p:sp>
      <p:sp>
        <p:nvSpPr>
          <p:cNvPr id="94" name="TextBox 93">
            <a:extLst>
              <a:ext uri="{FF2B5EF4-FFF2-40B4-BE49-F238E27FC236}">
                <a16:creationId xmlns:a16="http://schemas.microsoft.com/office/drawing/2014/main" id="{989C5A8A-AAD2-C745-A5EC-572AA176734D}"/>
              </a:ext>
            </a:extLst>
          </p:cNvPr>
          <p:cNvSpPr txBox="1"/>
          <p:nvPr/>
        </p:nvSpPr>
        <p:spPr>
          <a:xfrm>
            <a:off x="6125260" y="5095467"/>
            <a:ext cx="157094" cy="332399"/>
          </a:xfrm>
          <a:prstGeom prst="rect">
            <a:avLst/>
          </a:prstGeom>
          <a:solidFill>
            <a:schemeClr val="bg1"/>
          </a:solidFill>
        </p:spPr>
        <p:txBody>
          <a:bodyPr wrap="none" lIns="0" tIns="0" rIns="0" bIns="0" rtlCol="0">
            <a:spAutoFit/>
          </a:bodyPr>
          <a:lstStyle/>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2</a:t>
            </a:r>
          </a:p>
          <a:p>
            <a:pPr algn="ct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17</a:t>
            </a:r>
          </a:p>
        </p:txBody>
      </p:sp>
      <p:sp>
        <p:nvSpPr>
          <p:cNvPr id="96" name="Google Shape;418;p12">
            <a:extLst>
              <a:ext uri="{FF2B5EF4-FFF2-40B4-BE49-F238E27FC236}">
                <a16:creationId xmlns:a16="http://schemas.microsoft.com/office/drawing/2014/main" id="{81A450AD-6967-364D-A8E3-A53057D80381}"/>
              </a:ext>
            </a:extLst>
          </p:cNvPr>
          <p:cNvSpPr txBox="1"/>
          <p:nvPr/>
        </p:nvSpPr>
        <p:spPr>
          <a:xfrm>
            <a:off x="619200" y="5478948"/>
            <a:ext cx="6778378" cy="600124"/>
          </a:xfrm>
          <a:prstGeom prst="rect">
            <a:avLst/>
          </a:prstGeom>
          <a:noFill/>
          <a:ln>
            <a:noFill/>
          </a:ln>
        </p:spPr>
        <p:txBody>
          <a:bodyPr spcFirstLastPara="1" wrap="square" lIns="0" tIns="45700" rIns="91425" bIns="45700" anchor="t" anchorCtr="0">
            <a:spAutoFit/>
          </a:bodyPr>
          <a:lstStyle/>
          <a:p>
            <a:pPr defTabSz="914400">
              <a:buClr>
                <a:srgbClr val="000000"/>
              </a:buClr>
            </a:pPr>
            <a:r>
              <a:rPr lang="en-GB" sz="1100" kern="0" dirty="0">
                <a:solidFill>
                  <a:srgbClr val="505050"/>
                </a:solidFill>
                <a:ea typeface="Calibri"/>
                <a:cs typeface="Calibri"/>
                <a:sym typeface="Calibri"/>
              </a:rPr>
              <a:t>*Primary analysis at 170 events (as per SAP)</a:t>
            </a:r>
            <a:br>
              <a:rPr lang="en-GB" sz="1100" kern="0" dirty="0">
                <a:solidFill>
                  <a:srgbClr val="505050"/>
                </a:solidFill>
                <a:ea typeface="Calibri"/>
                <a:cs typeface="Calibri"/>
                <a:sym typeface="Calibri"/>
              </a:rPr>
            </a:br>
            <a:r>
              <a:rPr lang="en-GB" sz="1100" kern="0" baseline="30000" dirty="0">
                <a:solidFill>
                  <a:srgbClr val="505050"/>
                </a:solidFill>
                <a:ea typeface="Calibri"/>
                <a:cs typeface="Calibri"/>
                <a:sym typeface="Calibri"/>
              </a:rPr>
              <a:t>#</a:t>
            </a:r>
            <a:r>
              <a:rPr lang="en-GB" sz="1100" kern="0" dirty="0">
                <a:solidFill>
                  <a:srgbClr val="505050"/>
                </a:solidFill>
                <a:ea typeface="Calibri"/>
                <a:cs typeface="Calibri"/>
                <a:sym typeface="Calibri"/>
              </a:rPr>
              <a:t>P &lt; 0.0027 is required to trigger rejection of null hypothesis prior to planned primary analysis at 170 events </a:t>
            </a:r>
            <a:br>
              <a:rPr lang="en-GB" sz="1100" kern="0" dirty="0">
                <a:solidFill>
                  <a:srgbClr val="505050"/>
                </a:solidFill>
                <a:ea typeface="Calibri"/>
                <a:cs typeface="Calibri"/>
                <a:sym typeface="Calibri"/>
              </a:rPr>
            </a:br>
            <a:r>
              <a:rPr lang="en-GB" sz="1100" kern="0" dirty="0">
                <a:solidFill>
                  <a:srgbClr val="505050"/>
                </a:solidFill>
                <a:ea typeface="Calibri"/>
                <a:cs typeface="Calibri"/>
                <a:sym typeface="Calibri"/>
              </a:rPr>
              <a:t>(as per SAP). There have been 71 deaths in total.</a:t>
            </a:r>
            <a:endParaRPr sz="1400" kern="0" dirty="0">
              <a:solidFill>
                <a:srgbClr val="000000"/>
              </a:solidFill>
              <a:latin typeface="Arial"/>
              <a:cs typeface="Arial"/>
              <a:sym typeface="Arial"/>
            </a:endParaRPr>
          </a:p>
        </p:txBody>
      </p:sp>
      <p:sp>
        <p:nvSpPr>
          <p:cNvPr id="98" name="TextBox 97">
            <a:extLst>
              <a:ext uri="{FF2B5EF4-FFF2-40B4-BE49-F238E27FC236}">
                <a16:creationId xmlns:a16="http://schemas.microsoft.com/office/drawing/2014/main" id="{EE1B72AD-07D4-D04B-8C88-9026323757C1}"/>
              </a:ext>
            </a:extLst>
          </p:cNvPr>
          <p:cNvSpPr txBox="1"/>
          <p:nvPr/>
        </p:nvSpPr>
        <p:spPr>
          <a:xfrm>
            <a:off x="2432111" y="2576958"/>
            <a:ext cx="3277950" cy="307777"/>
          </a:xfrm>
          <a:prstGeom prst="rect">
            <a:avLst/>
          </a:prstGeom>
          <a:noFill/>
        </p:spPr>
        <p:txBody>
          <a:bodyPr wrap="non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05050"/>
                </a:solidFill>
                <a:effectLst/>
                <a:uLnTx/>
                <a:uFillTx/>
                <a:latin typeface="Aileron" charset="0"/>
                <a:ea typeface="Aileron" charset="0"/>
                <a:cs typeface="Aileron" charset="0"/>
              </a:rPr>
              <a:t>Secondary endpoint: PSA PFS (preliminary)</a:t>
            </a:r>
            <a:endParaRPr kumimoji="0" lang="en-GB" sz="1400" b="1"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pic>
        <p:nvPicPr>
          <p:cNvPr id="7" name="Picture 6">
            <a:extLst>
              <a:ext uri="{FF2B5EF4-FFF2-40B4-BE49-F238E27FC236}">
                <a16:creationId xmlns:a16="http://schemas.microsoft.com/office/drawing/2014/main" id="{0CC95C0A-EE5D-5240-99E9-58EBCE6F51AA}"/>
              </a:ext>
            </a:extLst>
          </p:cNvPr>
          <p:cNvPicPr>
            <a:picLocks noChangeAspect="1"/>
          </p:cNvPicPr>
          <p:nvPr/>
        </p:nvPicPr>
        <p:blipFill>
          <a:blip r:embed="rId3"/>
          <a:stretch>
            <a:fillRect/>
          </a:stretch>
        </p:blipFill>
        <p:spPr>
          <a:xfrm>
            <a:off x="2053255" y="3055733"/>
            <a:ext cx="4165600" cy="1447800"/>
          </a:xfrm>
          <a:prstGeom prst="rect">
            <a:avLst/>
          </a:prstGeom>
        </p:spPr>
      </p:pic>
      <p:sp>
        <p:nvSpPr>
          <p:cNvPr id="33" name="TextBox 32">
            <a:extLst>
              <a:ext uri="{FF2B5EF4-FFF2-40B4-BE49-F238E27FC236}">
                <a16:creationId xmlns:a16="http://schemas.microsoft.com/office/drawing/2014/main" id="{64C33294-B0ED-E945-9D69-BDE7683AB425}"/>
              </a:ext>
            </a:extLst>
          </p:cNvPr>
          <p:cNvSpPr txBox="1"/>
          <p:nvPr/>
        </p:nvSpPr>
        <p:spPr>
          <a:xfrm>
            <a:off x="5710061" y="2925814"/>
            <a:ext cx="702821" cy="332399"/>
          </a:xfrm>
          <a:prstGeom prst="rect">
            <a:avLst/>
          </a:prstGeom>
          <a:noFill/>
        </p:spPr>
        <p:txBody>
          <a:bodyPr wrap="none" lIns="0" tIns="0" rIns="0" bIns="0" rtlCol="0">
            <a:spAutoFit/>
          </a:bodyPr>
          <a:lstStyle/>
          <a:p>
            <a:pPr>
              <a:lnSpc>
                <a:spcPct val="90000"/>
              </a:lnSpc>
            </a:pPr>
            <a:r>
              <a:rPr lang="en-GB" sz="1200" dirty="0">
                <a:solidFill>
                  <a:srgbClr val="595454"/>
                </a:solidFill>
                <a:latin typeface="Calibri" panose="020F0502020204030204" pitchFamily="34" charset="0"/>
                <a:ea typeface="Aileron" charset="0"/>
                <a:cs typeface="Calibri" panose="020F0502020204030204" pitchFamily="34" charset="0"/>
              </a:rPr>
              <a:t>Lu-PSMA</a:t>
            </a:r>
          </a:p>
          <a:p>
            <a:pPr>
              <a:lnSpc>
                <a:spcPct val="90000"/>
              </a:lnSpc>
            </a:pPr>
            <a:r>
              <a:rPr lang="en-GB" sz="1200" dirty="0" err="1">
                <a:solidFill>
                  <a:srgbClr val="595454"/>
                </a:solidFill>
                <a:latin typeface="Calibri" panose="020F0502020204030204" pitchFamily="34" charset="0"/>
                <a:ea typeface="Aileron" charset="0"/>
                <a:cs typeface="Calibri" panose="020F0502020204030204" pitchFamily="34" charset="0"/>
              </a:rPr>
              <a:t>Cabazitaxel</a:t>
            </a:r>
            <a:endParaRPr lang="en-GB" sz="1200" dirty="0">
              <a:solidFill>
                <a:srgbClr val="595454"/>
              </a:solidFill>
              <a:latin typeface="Calibri" panose="020F0502020204030204" pitchFamily="34" charset="0"/>
              <a:ea typeface="Aileron"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31F4D662-A659-CD43-A1D2-B4B3C066CAE6}"/>
              </a:ext>
            </a:extLst>
          </p:cNvPr>
          <p:cNvCxnSpPr>
            <a:cxnSpLocks/>
          </p:cNvCxnSpPr>
          <p:nvPr/>
        </p:nvCxnSpPr>
        <p:spPr>
          <a:xfrm>
            <a:off x="5490935" y="3007529"/>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D750D5F-2E44-EF4E-82CA-3B7DBB785E92}"/>
              </a:ext>
            </a:extLst>
          </p:cNvPr>
          <p:cNvCxnSpPr>
            <a:cxnSpLocks/>
          </p:cNvCxnSpPr>
          <p:nvPr/>
        </p:nvCxnSpPr>
        <p:spPr>
          <a:xfrm>
            <a:off x="5490935" y="3169454"/>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7EA2761A-3F52-7045-A105-EB4DA4044DB0}"/>
              </a:ext>
            </a:extLst>
          </p:cNvPr>
          <p:cNvSpPr txBox="1"/>
          <p:nvPr/>
        </p:nvSpPr>
        <p:spPr>
          <a:xfrm>
            <a:off x="2123056" y="4239632"/>
            <a:ext cx="2183290" cy="276999"/>
          </a:xfrm>
          <a:prstGeom prst="rect">
            <a:avLst/>
          </a:prstGeom>
          <a:solidFill>
            <a:schemeClr val="bg1"/>
          </a:solidFill>
        </p:spPr>
        <p:txBody>
          <a:bodyPr wrap="none" lIns="0" tIns="0" rIns="0" bIns="0" rtlCol="0">
            <a:spAutoFit/>
          </a:bodyPr>
          <a:lstStyle/>
          <a:p>
            <a:pPr>
              <a:lnSpc>
                <a:spcPct val="90000"/>
              </a:lnSpc>
            </a:pPr>
            <a:r>
              <a:rPr lang="en-GB" sz="1000" dirty="0">
                <a:solidFill>
                  <a:srgbClr val="595454"/>
                </a:solidFill>
                <a:latin typeface="Calibri" panose="020F0502020204030204" pitchFamily="34" charset="0"/>
                <a:ea typeface="Aileron" charset="0"/>
                <a:cs typeface="Calibri" panose="020F0502020204030204" pitchFamily="34" charset="0"/>
              </a:rPr>
              <a:t>Based on 157 of the required 170 events*</a:t>
            </a:r>
            <a:br>
              <a:rPr lang="en-GB" sz="1000" dirty="0">
                <a:solidFill>
                  <a:srgbClr val="595454"/>
                </a:solidFill>
                <a:latin typeface="Calibri" panose="020F0502020204030204" pitchFamily="34" charset="0"/>
                <a:ea typeface="Aileron" charset="0"/>
                <a:cs typeface="Calibri" panose="020F0502020204030204" pitchFamily="34" charset="0"/>
              </a:rPr>
            </a:br>
            <a:r>
              <a:rPr lang="en-GB" sz="1000" dirty="0">
                <a:solidFill>
                  <a:srgbClr val="595454"/>
                </a:solidFill>
                <a:latin typeface="Calibri" panose="020F0502020204030204" pitchFamily="34" charset="0"/>
                <a:ea typeface="Aileron" charset="0"/>
                <a:cs typeface="Calibri" panose="020F0502020204030204" pitchFamily="34" charset="0"/>
              </a:rPr>
              <a:t>HR = 0.69 (95% CI: 0.50–0.95; p = 0.02</a:t>
            </a:r>
            <a:r>
              <a:rPr lang="en-GB" sz="1000" baseline="30000" dirty="0">
                <a:solidFill>
                  <a:srgbClr val="595454"/>
                </a:solidFill>
                <a:latin typeface="Calibri" panose="020F0502020204030204" pitchFamily="34" charset="0"/>
                <a:ea typeface="Aileron" charset="0"/>
                <a:cs typeface="Calibri" panose="020F0502020204030204" pitchFamily="34" charset="0"/>
              </a:rPr>
              <a:t>#</a:t>
            </a:r>
            <a:r>
              <a:rPr lang="en-GB" sz="1000" dirty="0">
                <a:solidFill>
                  <a:srgbClr val="595454"/>
                </a:solidFill>
                <a:latin typeface="Calibri" panose="020F0502020204030204" pitchFamily="34" charset="0"/>
                <a:ea typeface="Aileron" charset="0"/>
                <a:cs typeface="Calibri" panose="020F0502020204030204" pitchFamily="34" charset="0"/>
              </a:rPr>
              <a:t>)</a:t>
            </a:r>
          </a:p>
        </p:txBody>
      </p:sp>
    </p:spTree>
    <p:extLst>
      <p:ext uri="{BB962C8B-B14F-4D97-AF65-F5344CB8AC3E}">
        <p14:creationId xmlns:p14="http://schemas.microsoft.com/office/powerpoint/2010/main" val="417798954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4">
            <a:extLst>
              <a:ext uri="{FF2B5EF4-FFF2-40B4-BE49-F238E27FC236}">
                <a16:creationId xmlns:a16="http://schemas.microsoft.com/office/drawing/2014/main" id="{EFC7833E-3F06-4CE1-AC0F-4701E5E615DA}"/>
              </a:ext>
            </a:extLst>
          </p:cNvPr>
          <p:cNvSpPr>
            <a:spLocks noGrp="1"/>
          </p:cNvSpPr>
          <p:nvPr>
            <p:ph sz="quarter" idx="12"/>
          </p:nvPr>
        </p:nvSpPr>
        <p:spPr/>
        <p:txBody>
          <a:bodyPr/>
          <a:lstStyle/>
          <a:p>
            <a:r>
              <a:rPr lang="en-US" altLang="en-US" b="1" dirty="0">
                <a:solidFill>
                  <a:schemeClr val="accent1"/>
                </a:solidFill>
              </a:rPr>
              <a:t>VISION trial</a:t>
            </a:r>
            <a:r>
              <a:rPr lang="en-US" altLang="en-US" b="1" baseline="30000" dirty="0">
                <a:solidFill>
                  <a:schemeClr val="accent1"/>
                </a:solidFill>
              </a:rPr>
              <a:t>1,2</a:t>
            </a:r>
            <a:endParaRPr lang="en-US" altLang="en-US" b="1" dirty="0">
              <a:solidFill>
                <a:schemeClr val="accent1"/>
              </a:solidFill>
            </a:endParaRPr>
          </a:p>
          <a:p>
            <a:pPr lvl="1"/>
            <a:r>
              <a:rPr lang="en-US" altLang="en-US" dirty="0"/>
              <a:t>Randomized phase 3</a:t>
            </a:r>
          </a:p>
          <a:p>
            <a:pPr lvl="1"/>
            <a:r>
              <a:rPr lang="en-US" altLang="en-US" dirty="0"/>
              <a:t>Completed accrual of 815 patients</a:t>
            </a:r>
          </a:p>
          <a:p>
            <a:pPr lvl="1"/>
            <a:r>
              <a:rPr lang="en-US" altLang="en-US" dirty="0"/>
              <a:t>Estimated completion 2021</a:t>
            </a:r>
          </a:p>
          <a:p>
            <a:pPr lvl="1"/>
            <a:r>
              <a:rPr lang="en-US" altLang="en-US" dirty="0"/>
              <a:t>Will provide OS data for </a:t>
            </a:r>
            <a:r>
              <a:rPr lang="en-US" altLang="en-US" baseline="30000" dirty="0"/>
              <a:t>177</a:t>
            </a:r>
            <a:r>
              <a:rPr lang="en-US" altLang="en-US" dirty="0"/>
              <a:t>Lu-PSMA</a:t>
            </a:r>
          </a:p>
        </p:txBody>
      </p:sp>
      <p:sp>
        <p:nvSpPr>
          <p:cNvPr id="41986" name="Title 1">
            <a:extLst>
              <a:ext uri="{FF2B5EF4-FFF2-40B4-BE49-F238E27FC236}">
                <a16:creationId xmlns:a16="http://schemas.microsoft.com/office/drawing/2014/main" id="{056D0481-FADF-4213-B7FC-E9FC232817B2}"/>
              </a:ext>
            </a:extLst>
          </p:cNvPr>
          <p:cNvSpPr>
            <a:spLocks noGrp="1"/>
          </p:cNvSpPr>
          <p:nvPr>
            <p:ph type="title"/>
          </p:nvPr>
        </p:nvSpPr>
        <p:spPr/>
        <p:txBody>
          <a:bodyPr/>
          <a:lstStyle/>
          <a:p>
            <a:r>
              <a:rPr lang="en-US" altLang="en-US" dirty="0"/>
              <a:t>New Agents: </a:t>
            </a:r>
            <a:r>
              <a:rPr lang="en-US" altLang="en-US" baseline="30000" dirty="0"/>
              <a:t>177</a:t>
            </a:r>
            <a:r>
              <a:rPr lang="en-US" altLang="en-US" dirty="0"/>
              <a:t>Lu-PSMA</a:t>
            </a:r>
          </a:p>
        </p:txBody>
      </p:sp>
      <p:sp>
        <p:nvSpPr>
          <p:cNvPr id="10" name="Slide Number Placeholder 9">
            <a:extLst>
              <a:ext uri="{FF2B5EF4-FFF2-40B4-BE49-F238E27FC236}">
                <a16:creationId xmlns:a16="http://schemas.microsoft.com/office/drawing/2014/main" id="{F2FC8026-1427-8F4D-BC72-514240AB635D}"/>
              </a:ext>
            </a:extLst>
          </p:cNvPr>
          <p:cNvSpPr>
            <a:spLocks noGrp="1"/>
          </p:cNvSpPr>
          <p:nvPr>
            <p:ph type="sldNum" sz="quarter" idx="4"/>
          </p:nvPr>
        </p:nvSpPr>
        <p:spPr/>
        <p:txBody>
          <a:bodyPr/>
          <a:lstStyle/>
          <a:p>
            <a:fld id="{FCE43C0F-8A7B-3A4B-9DB5-B3472E36E833}" type="slidenum">
              <a:rPr lang="en-GB" smtClean="0"/>
              <a:pPr/>
              <a:t>41</a:t>
            </a:fld>
            <a:endParaRPr lang="en-GB"/>
          </a:p>
        </p:txBody>
      </p:sp>
      <p:sp>
        <p:nvSpPr>
          <p:cNvPr id="4" name="Content Placeholder 3">
            <a:extLst>
              <a:ext uri="{FF2B5EF4-FFF2-40B4-BE49-F238E27FC236}">
                <a16:creationId xmlns:a16="http://schemas.microsoft.com/office/drawing/2014/main" id="{1689E42D-92F4-404C-BA21-C88F36C0C799}"/>
              </a:ext>
            </a:extLst>
          </p:cNvPr>
          <p:cNvSpPr>
            <a:spLocks noGrp="1"/>
          </p:cNvSpPr>
          <p:nvPr>
            <p:ph sz="quarter" idx="15"/>
          </p:nvPr>
        </p:nvSpPr>
        <p:spPr>
          <a:xfrm>
            <a:off x="620184" y="6328800"/>
            <a:ext cx="8116800" cy="365125"/>
          </a:xfrm>
        </p:spPr>
        <p:txBody>
          <a:bodyPr/>
          <a:lstStyle/>
          <a:p>
            <a:pPr>
              <a:spcBef>
                <a:spcPts val="300"/>
              </a:spcBef>
            </a:pPr>
            <a:r>
              <a:rPr lang="en-GB" baseline="30000" dirty="0"/>
              <a:t>177</a:t>
            </a:r>
            <a:r>
              <a:rPr lang="en-GB" dirty="0"/>
              <a:t>Lu, lutetium 177; OS, overall survival; PSMA, prostate specific membrane antigen</a:t>
            </a:r>
          </a:p>
          <a:p>
            <a:pPr>
              <a:spcBef>
                <a:spcPts val="300"/>
              </a:spcBef>
            </a:pPr>
            <a:r>
              <a:rPr lang="en-US" altLang="en-US" dirty="0"/>
              <a:t>1. </a:t>
            </a:r>
            <a:r>
              <a:rPr lang="en-GB" dirty="0"/>
              <a:t>NCT03511664 at </a:t>
            </a:r>
            <a:r>
              <a:rPr lang="en-GB" dirty="0" err="1"/>
              <a:t>www.ClinicalTrials.gov</a:t>
            </a:r>
            <a:r>
              <a:rPr lang="en-GB" dirty="0"/>
              <a:t>; 2. </a:t>
            </a:r>
            <a:r>
              <a:rPr lang="en-GB" dirty="0" err="1"/>
              <a:t>Sartor</a:t>
            </a:r>
            <a:r>
              <a:rPr lang="en-GB" dirty="0"/>
              <a:t> O, et al. Journal of Clinical Oncology 2020; 38 (no.6_suppl): TPS259</a:t>
            </a:r>
            <a:endParaRPr lang="en-US" altLang="en-US" dirty="0"/>
          </a:p>
        </p:txBody>
      </p:sp>
      <p:sp>
        <p:nvSpPr>
          <p:cNvPr id="12" name="TextBox 11">
            <a:extLst>
              <a:ext uri="{FF2B5EF4-FFF2-40B4-BE49-F238E27FC236}">
                <a16:creationId xmlns:a16="http://schemas.microsoft.com/office/drawing/2014/main" id="{0E399E10-E684-8946-BD34-58E61D74591A}"/>
              </a:ext>
            </a:extLst>
          </p:cNvPr>
          <p:cNvSpPr txBox="1"/>
          <p:nvPr/>
        </p:nvSpPr>
        <p:spPr>
          <a:xfrm>
            <a:off x="6530279" y="4467936"/>
            <a:ext cx="230832" cy="215444"/>
          </a:xfrm>
          <a:prstGeom prst="rect">
            <a:avLst/>
          </a:prstGeom>
          <a:noFill/>
        </p:spPr>
        <p:txBody>
          <a:bodyPr wrap="none" lIns="0" tIns="0" rIns="0" bIns="0" rtlCol="0">
            <a:spAutoFit/>
          </a:bodyPr>
          <a:lstStyle/>
          <a:p>
            <a:pPr algn="ctr"/>
            <a:r>
              <a:rPr lang="en-US" sz="1400" b="1" dirty="0">
                <a:solidFill>
                  <a:srgbClr val="000000"/>
                </a:solidFill>
                <a:latin typeface="Calibri" panose="020F0502020204030204" pitchFamily="34" charset="0"/>
                <a:ea typeface="PT Sans Narrow" charset="-52"/>
                <a:cs typeface="Calibri" panose="020F0502020204030204" pitchFamily="34" charset="0"/>
              </a:rPr>
              <a:t>2:1</a:t>
            </a:r>
          </a:p>
        </p:txBody>
      </p:sp>
      <p:sp>
        <p:nvSpPr>
          <p:cNvPr id="17" name="Rounded Rectangle 16">
            <a:extLst>
              <a:ext uri="{FF2B5EF4-FFF2-40B4-BE49-F238E27FC236}">
                <a16:creationId xmlns:a16="http://schemas.microsoft.com/office/drawing/2014/main" id="{86F82204-163A-6549-97F0-4325A01C523A}"/>
              </a:ext>
            </a:extLst>
          </p:cNvPr>
          <p:cNvSpPr/>
          <p:nvPr/>
        </p:nvSpPr>
        <p:spPr>
          <a:xfrm>
            <a:off x="7991383" y="4639655"/>
            <a:ext cx="2068440" cy="447989"/>
          </a:xfrm>
          <a:prstGeom prst="roundRect">
            <a:avLst>
              <a:gd name="adj" fmla="val 12540"/>
            </a:avLst>
          </a:prstGeom>
          <a:solidFill>
            <a:schemeClr val="bg1"/>
          </a:solidFill>
          <a:ln w="28575">
            <a:solidFill>
              <a:schemeClr val="tx2"/>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marL="179388" indent="-179388" fontAlgn="base">
              <a:lnSpc>
                <a:spcPct val="90000"/>
              </a:lnSpc>
              <a:spcBef>
                <a:spcPct val="0"/>
              </a:spcBef>
              <a:spcAft>
                <a:spcPct val="0"/>
              </a:spcAft>
              <a:buClr>
                <a:schemeClr val="accent1"/>
              </a:buClr>
              <a:buFont typeface="Arial" panose="020B0604020202020204" pitchFamily="34" charset="0"/>
              <a:buChar char="•"/>
              <a:defRPr/>
            </a:pPr>
            <a:r>
              <a:rPr lang="en-GB" sz="1300" b="1" dirty="0">
                <a:solidFill>
                  <a:schemeClr val="tx1"/>
                </a:solidFill>
                <a:latin typeface="Calibri" panose="020F0502020204030204" pitchFamily="34" charset="0"/>
                <a:cs typeface="Calibri" panose="020F0502020204030204" pitchFamily="34" charset="0"/>
              </a:rPr>
              <a:t>Best standard of care</a:t>
            </a:r>
            <a:endParaRPr lang="en-US" sz="1300" b="1" dirty="0">
              <a:solidFill>
                <a:schemeClr val="tx1"/>
              </a:solidFill>
              <a:latin typeface="Calibri" panose="020F0502020204030204" pitchFamily="34" charset="0"/>
              <a:cs typeface="Calibri" panose="020F0502020204030204" pitchFamily="34" charset="0"/>
            </a:endParaRPr>
          </a:p>
        </p:txBody>
      </p:sp>
      <p:sp>
        <p:nvSpPr>
          <p:cNvPr id="23" name="Line 5">
            <a:extLst>
              <a:ext uri="{FF2B5EF4-FFF2-40B4-BE49-F238E27FC236}">
                <a16:creationId xmlns:a16="http://schemas.microsoft.com/office/drawing/2014/main" id="{7C3D4BA5-5FD9-4B43-BA87-21EF37E03FBB}"/>
              </a:ext>
            </a:extLst>
          </p:cNvPr>
          <p:cNvSpPr>
            <a:spLocks noChangeShapeType="1"/>
          </p:cNvSpPr>
          <p:nvPr/>
        </p:nvSpPr>
        <p:spPr bwMode="auto">
          <a:xfrm>
            <a:off x="3740904" y="4137803"/>
            <a:ext cx="347925" cy="0"/>
          </a:xfrm>
          <a:prstGeom prst="line">
            <a:avLst/>
          </a:prstGeom>
          <a:noFill/>
          <a:ln w="38100" cmpd="sng">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87D0F76-B562-C044-9EE8-DAB0F5B4E9EB}"/>
              </a:ext>
            </a:extLst>
          </p:cNvPr>
          <p:cNvSpPr txBox="1"/>
          <p:nvPr/>
        </p:nvSpPr>
        <p:spPr>
          <a:xfrm>
            <a:off x="4088829" y="5078833"/>
            <a:ext cx="1853905" cy="646331"/>
          </a:xfrm>
          <a:prstGeom prst="rect">
            <a:avLst/>
          </a:prstGeom>
          <a:noFill/>
        </p:spPr>
        <p:txBody>
          <a:bodyPr wrap="none" lIns="0" tIns="0" rIns="0" bIns="0" rtlCol="0">
            <a:spAutoFit/>
          </a:bodyPr>
          <a:lstStyle/>
          <a:p>
            <a:r>
              <a:rPr lang="en-US" sz="1400" b="1" dirty="0">
                <a:solidFill>
                  <a:srgbClr val="000000"/>
                </a:solidFill>
                <a:latin typeface="Calibri" panose="020F0502020204030204" pitchFamily="34" charset="0"/>
                <a:ea typeface="PT Sans Narrow" charset="-52"/>
                <a:cs typeface="Calibri" panose="020F0502020204030204" pitchFamily="34" charset="0"/>
              </a:rPr>
              <a:t>N=750</a:t>
            </a:r>
          </a:p>
          <a:p>
            <a:r>
              <a:rPr lang="en-US" sz="1400" b="1" dirty="0">
                <a:solidFill>
                  <a:srgbClr val="000000"/>
                </a:solidFill>
                <a:latin typeface="Calibri" panose="020F0502020204030204" pitchFamily="34" charset="0"/>
                <a:ea typeface="PT Sans Narrow" charset="-52"/>
                <a:cs typeface="Calibri" panose="020F0502020204030204" pitchFamily="34" charset="0"/>
              </a:rPr>
              <a:t>Alternative 1° endpoint:</a:t>
            </a:r>
          </a:p>
          <a:p>
            <a:r>
              <a:rPr lang="en-US" sz="1400" b="1" dirty="0" err="1">
                <a:solidFill>
                  <a:srgbClr val="000000"/>
                </a:solidFill>
                <a:latin typeface="Calibri" panose="020F0502020204030204" pitchFamily="34" charset="0"/>
                <a:ea typeface="PT Sans Narrow" charset="-52"/>
                <a:cs typeface="Calibri" panose="020F0502020204030204" pitchFamily="34" charset="0"/>
              </a:rPr>
              <a:t>rPFS</a:t>
            </a:r>
            <a:r>
              <a:rPr lang="en-US" sz="1400" b="1" dirty="0">
                <a:solidFill>
                  <a:srgbClr val="000000"/>
                </a:solidFill>
                <a:latin typeface="Calibri" panose="020F0502020204030204" pitchFamily="34" charset="0"/>
                <a:ea typeface="PT Sans Narrow" charset="-52"/>
                <a:cs typeface="Calibri" panose="020F0502020204030204" pitchFamily="34" charset="0"/>
              </a:rPr>
              <a:t> </a:t>
            </a:r>
            <a:r>
              <a:rPr lang="en-US" sz="1400" b="1" u="sng" dirty="0">
                <a:solidFill>
                  <a:srgbClr val="000000"/>
                </a:solidFill>
                <a:latin typeface="Calibri" panose="020F0502020204030204" pitchFamily="34" charset="0"/>
                <a:ea typeface="PT Sans Narrow" charset="-52"/>
                <a:cs typeface="Calibri" panose="020F0502020204030204" pitchFamily="34" charset="0"/>
              </a:rPr>
              <a:t>or</a:t>
            </a:r>
            <a:r>
              <a:rPr lang="en-US" sz="1400" b="1" dirty="0">
                <a:solidFill>
                  <a:srgbClr val="000000"/>
                </a:solidFill>
                <a:latin typeface="Calibri" panose="020F0502020204030204" pitchFamily="34" charset="0"/>
                <a:ea typeface="PT Sans Narrow" charset="-52"/>
                <a:cs typeface="Calibri" panose="020F0502020204030204" pitchFamily="34" charset="0"/>
              </a:rPr>
              <a:t> OS</a:t>
            </a:r>
          </a:p>
        </p:txBody>
      </p:sp>
      <p:cxnSp>
        <p:nvCxnSpPr>
          <p:cNvPr id="32" name="Straight Arrow Connector 20">
            <a:extLst>
              <a:ext uri="{FF2B5EF4-FFF2-40B4-BE49-F238E27FC236}">
                <a16:creationId xmlns:a16="http://schemas.microsoft.com/office/drawing/2014/main" id="{B117E9DD-0F5A-5D48-87E4-54280C783EBE}"/>
              </a:ext>
            </a:extLst>
          </p:cNvPr>
          <p:cNvCxnSpPr>
            <a:cxnSpLocks noChangeShapeType="1"/>
            <a:stCxn id="34" idx="6"/>
          </p:cNvCxnSpPr>
          <p:nvPr/>
        </p:nvCxnSpPr>
        <p:spPr bwMode="auto">
          <a:xfrm>
            <a:off x="6931745" y="4133914"/>
            <a:ext cx="1027588" cy="668044"/>
          </a:xfrm>
          <a:prstGeom prst="straightConnector1">
            <a:avLst/>
          </a:prstGeom>
          <a:noFill/>
          <a:ln w="38100">
            <a:solidFill>
              <a:schemeClr val="tx2"/>
            </a:solidFill>
            <a:round/>
            <a:headEnd type="none" w="med" len="med"/>
            <a:tailEnd type="triangle" w="med" len="med"/>
          </a:ln>
          <a:extLst>
            <a:ext uri="{909E8E84-426E-40DD-AFC4-6F175D3DCCD1}">
              <a14:hiddenFill xmlns:a14="http://schemas.microsoft.com/office/drawing/2010/main">
                <a:noFill/>
              </a14:hiddenFill>
            </a:ext>
          </a:extLst>
        </p:spPr>
      </p:cxnSp>
      <p:cxnSp>
        <p:nvCxnSpPr>
          <p:cNvPr id="33" name="Straight Arrow Connector 21">
            <a:extLst>
              <a:ext uri="{FF2B5EF4-FFF2-40B4-BE49-F238E27FC236}">
                <a16:creationId xmlns:a16="http://schemas.microsoft.com/office/drawing/2014/main" id="{0E624B03-31D4-F94F-967C-791D322588EA}"/>
              </a:ext>
            </a:extLst>
          </p:cNvPr>
          <p:cNvCxnSpPr>
            <a:cxnSpLocks noChangeShapeType="1"/>
            <a:stCxn id="34" idx="6"/>
          </p:cNvCxnSpPr>
          <p:nvPr/>
        </p:nvCxnSpPr>
        <p:spPr bwMode="auto">
          <a:xfrm flipV="1">
            <a:off x="6931745" y="3456239"/>
            <a:ext cx="1027588" cy="677675"/>
          </a:xfrm>
          <a:prstGeom prst="straightConnector1">
            <a:avLst/>
          </a:prstGeom>
          <a:noFill/>
          <a:ln w="38100">
            <a:solidFill>
              <a:schemeClr val="tx2"/>
            </a:solidFill>
            <a:round/>
            <a:headEnd type="none" w="med" len="med"/>
            <a:tailEnd type="triangle" w="med" len="med"/>
          </a:ln>
          <a:extLst>
            <a:ext uri="{909E8E84-426E-40DD-AFC4-6F175D3DCCD1}">
              <a14:hiddenFill xmlns:a14="http://schemas.microsoft.com/office/drawing/2010/main">
                <a:noFill/>
              </a14:hiddenFill>
            </a:ext>
          </a:extLst>
        </p:spPr>
      </p:cxnSp>
      <p:sp>
        <p:nvSpPr>
          <p:cNvPr id="35" name="Rounded Rectangle 34">
            <a:extLst>
              <a:ext uri="{FF2B5EF4-FFF2-40B4-BE49-F238E27FC236}">
                <a16:creationId xmlns:a16="http://schemas.microsoft.com/office/drawing/2014/main" id="{29627711-D4E2-EC45-9FC4-44DCF6FB7DAD}"/>
              </a:ext>
            </a:extLst>
          </p:cNvPr>
          <p:cNvSpPr/>
          <p:nvPr/>
        </p:nvSpPr>
        <p:spPr>
          <a:xfrm>
            <a:off x="7991383" y="3130286"/>
            <a:ext cx="2068440" cy="874975"/>
          </a:xfrm>
          <a:prstGeom prst="roundRect">
            <a:avLst>
              <a:gd name="adj" fmla="val 12540"/>
            </a:avLst>
          </a:prstGeom>
          <a:solidFill>
            <a:schemeClr val="bg1"/>
          </a:solidFill>
          <a:ln w="28575">
            <a:solidFill>
              <a:schemeClr val="tx2"/>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marL="179388" indent="-179388" fontAlgn="base">
              <a:lnSpc>
                <a:spcPct val="90000"/>
              </a:lnSpc>
              <a:spcBef>
                <a:spcPct val="0"/>
              </a:spcBef>
              <a:spcAft>
                <a:spcPct val="0"/>
              </a:spcAft>
              <a:buClr>
                <a:schemeClr val="accent1"/>
              </a:buClr>
              <a:buFont typeface="Arial" panose="020B0604020202020204" pitchFamily="34" charset="0"/>
              <a:buChar char="•"/>
              <a:defRPr/>
            </a:pPr>
            <a:r>
              <a:rPr lang="en-GB" sz="1300" b="1" dirty="0">
                <a:solidFill>
                  <a:schemeClr val="tx1"/>
                </a:solidFill>
                <a:latin typeface="Calibri" panose="020F0502020204030204" pitchFamily="34" charset="0"/>
                <a:cs typeface="Calibri" panose="020F0502020204030204" pitchFamily="34" charset="0"/>
              </a:rPr>
              <a:t>Best standard of care</a:t>
            </a:r>
          </a:p>
          <a:p>
            <a:pPr marL="179388" indent="-179388" fontAlgn="base">
              <a:lnSpc>
                <a:spcPct val="90000"/>
              </a:lnSpc>
              <a:spcBef>
                <a:spcPct val="0"/>
              </a:spcBef>
              <a:spcAft>
                <a:spcPct val="0"/>
              </a:spcAft>
              <a:buClr>
                <a:schemeClr val="accent1"/>
              </a:buClr>
              <a:buFont typeface="Arial" panose="020B0604020202020204" pitchFamily="34" charset="0"/>
              <a:buChar char="•"/>
              <a:defRPr/>
            </a:pPr>
            <a:r>
              <a:rPr lang="en-GB" sz="1300" b="1" dirty="0">
                <a:solidFill>
                  <a:schemeClr val="tx1"/>
                </a:solidFill>
                <a:latin typeface="Calibri" panose="020F0502020204030204" pitchFamily="34" charset="0"/>
                <a:cs typeface="Calibri" panose="020F0502020204030204" pitchFamily="34" charset="0"/>
              </a:rPr>
              <a:t>177Lu-PSMA-617</a:t>
            </a:r>
          </a:p>
          <a:p>
            <a:pPr algn="ctr" fontAlgn="base">
              <a:lnSpc>
                <a:spcPct val="90000"/>
              </a:lnSpc>
              <a:spcBef>
                <a:spcPct val="0"/>
              </a:spcBef>
              <a:spcAft>
                <a:spcPct val="0"/>
              </a:spcAft>
              <a:buClr>
                <a:schemeClr val="accent1"/>
              </a:buClr>
              <a:defRPr/>
            </a:pPr>
            <a:r>
              <a:rPr lang="en-GB" sz="1300" b="1" dirty="0">
                <a:solidFill>
                  <a:schemeClr val="tx1"/>
                </a:solidFill>
                <a:latin typeface="Calibri" panose="020F0502020204030204" pitchFamily="34" charset="0"/>
                <a:cs typeface="Calibri" panose="020F0502020204030204" pitchFamily="34" charset="0"/>
              </a:rPr>
              <a:t>7.4 </a:t>
            </a:r>
            <a:r>
              <a:rPr lang="en-GB" sz="1300" b="1" dirty="0" err="1">
                <a:solidFill>
                  <a:schemeClr val="tx1"/>
                </a:solidFill>
                <a:latin typeface="Calibri" panose="020F0502020204030204" pitchFamily="34" charset="0"/>
                <a:cs typeface="Calibri" panose="020F0502020204030204" pitchFamily="34" charset="0"/>
              </a:rPr>
              <a:t>GBq</a:t>
            </a:r>
            <a:r>
              <a:rPr lang="en-GB" sz="1300" b="1" dirty="0">
                <a:solidFill>
                  <a:schemeClr val="tx1"/>
                </a:solidFill>
                <a:latin typeface="Calibri" panose="020F0502020204030204" pitchFamily="34" charset="0"/>
                <a:cs typeface="Calibri" panose="020F0502020204030204" pitchFamily="34" charset="0"/>
              </a:rPr>
              <a:t> q6 </a:t>
            </a:r>
            <a:r>
              <a:rPr lang="en-GB" sz="1300" b="1" dirty="0" err="1">
                <a:solidFill>
                  <a:schemeClr val="tx1"/>
                </a:solidFill>
                <a:latin typeface="Calibri" panose="020F0502020204030204" pitchFamily="34" charset="0"/>
                <a:cs typeface="Calibri" panose="020F0502020204030204" pitchFamily="34" charset="0"/>
              </a:rPr>
              <a:t>wks</a:t>
            </a:r>
            <a:r>
              <a:rPr lang="en-GB" sz="1300" b="1" dirty="0">
                <a:solidFill>
                  <a:schemeClr val="tx1"/>
                </a:solidFill>
                <a:latin typeface="Calibri" panose="020F0502020204030204" pitchFamily="34" charset="0"/>
                <a:cs typeface="Calibri" panose="020F0502020204030204" pitchFamily="34" charset="0"/>
              </a:rPr>
              <a:t> x6</a:t>
            </a:r>
            <a:endParaRPr lang="en-US" sz="1300" b="1" dirty="0">
              <a:solidFill>
                <a:schemeClr val="tx1"/>
              </a:solidFill>
              <a:latin typeface="Calibri" panose="020F0502020204030204" pitchFamily="34" charset="0"/>
              <a:cs typeface="Calibri" panose="020F0502020204030204" pitchFamily="34" charset="0"/>
            </a:endParaRPr>
          </a:p>
        </p:txBody>
      </p:sp>
      <p:sp>
        <p:nvSpPr>
          <p:cNvPr id="36" name="Rounded Rectangle 35">
            <a:extLst>
              <a:ext uri="{FF2B5EF4-FFF2-40B4-BE49-F238E27FC236}">
                <a16:creationId xmlns:a16="http://schemas.microsoft.com/office/drawing/2014/main" id="{A74CFB69-5FF8-7B43-BA8C-73627001D308}"/>
              </a:ext>
            </a:extLst>
          </p:cNvPr>
          <p:cNvSpPr/>
          <p:nvPr/>
        </p:nvSpPr>
        <p:spPr>
          <a:xfrm>
            <a:off x="1769551" y="3484546"/>
            <a:ext cx="2032220" cy="1332000"/>
          </a:xfrm>
          <a:prstGeom prst="roundRect">
            <a:avLst>
              <a:gd name="adj" fmla="val 13852"/>
            </a:avLst>
          </a:prstGeom>
          <a:solidFill>
            <a:schemeClr val="bg1"/>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US" sz="1400" b="1" dirty="0">
                <a:solidFill>
                  <a:srgbClr val="03C74F"/>
                </a:solidFill>
                <a:latin typeface="Calibri" panose="020F0502020204030204" pitchFamily="34" charset="0"/>
                <a:ea typeface="ＭＳ Ｐゴシック" charset="-128"/>
                <a:cs typeface="Calibri" panose="020F0502020204030204" pitchFamily="34" charset="0"/>
              </a:rPr>
              <a:t>Patient population</a:t>
            </a:r>
          </a:p>
          <a:p>
            <a:pPr>
              <a:buClr>
                <a:srgbClr val="03C74F"/>
              </a:buClr>
              <a:defRPr/>
            </a:pPr>
            <a:r>
              <a:rPr lang="en-US" sz="1300" b="1" u="sng" dirty="0" err="1">
                <a:solidFill>
                  <a:srgbClr val="000000"/>
                </a:solidFill>
                <a:latin typeface="Calibri" panose="020F0502020204030204" pitchFamily="34" charset="0"/>
                <a:ea typeface="ＭＳ Ｐゴシック" charset="-128"/>
                <a:cs typeface="Calibri" panose="020F0502020204030204" pitchFamily="34" charset="0"/>
              </a:rPr>
              <a:t>mCRPC</a:t>
            </a:r>
            <a:endParaRPr lang="en-US" sz="1300" b="1" u="sng" dirty="0">
              <a:solidFill>
                <a:srgbClr val="000000"/>
              </a:solidFill>
              <a:latin typeface="Calibri" panose="020F0502020204030204" pitchFamily="34" charset="0"/>
              <a:ea typeface="ＭＳ Ｐゴシック" charset="-128"/>
              <a:cs typeface="Calibri" panose="020F0502020204030204" pitchFamily="34" charset="0"/>
            </a:endParaRPr>
          </a:p>
          <a:p>
            <a:pPr marL="174625" indent="-174625">
              <a:buClr>
                <a:srgbClr val="03C74F"/>
              </a:buClr>
              <a:buFont typeface="Arial"/>
              <a:buChar char="•"/>
              <a:defRPr/>
            </a:pPr>
            <a:r>
              <a:rPr lang="en-US" sz="1300" dirty="0">
                <a:solidFill>
                  <a:srgbClr val="000000"/>
                </a:solidFill>
                <a:latin typeface="Calibri" panose="020F0502020204030204" pitchFamily="34" charset="0"/>
                <a:ea typeface="ＭＳ Ｐゴシック" charset="-128"/>
                <a:cs typeface="Calibri" panose="020F0502020204030204" pitchFamily="34" charset="0"/>
              </a:rPr>
              <a:t>at least 1 prior novel hormone</a:t>
            </a:r>
          </a:p>
          <a:p>
            <a:pPr marL="174625" indent="-174625">
              <a:buClr>
                <a:srgbClr val="03C74F"/>
              </a:buClr>
              <a:buFont typeface="Arial"/>
              <a:buChar char="•"/>
              <a:defRPr/>
            </a:pPr>
            <a:r>
              <a:rPr lang="en-US" sz="1300" dirty="0">
                <a:solidFill>
                  <a:srgbClr val="000000"/>
                </a:solidFill>
                <a:latin typeface="Calibri" panose="020F0502020204030204" pitchFamily="34" charset="0"/>
                <a:ea typeface="ＭＳ Ｐゴシック" charset="-128"/>
                <a:cs typeface="Calibri" panose="020F0502020204030204" pitchFamily="34" charset="0"/>
              </a:rPr>
              <a:t>at least 1 prior </a:t>
            </a:r>
            <a:r>
              <a:rPr lang="en-US" sz="1300" dirty="0" err="1">
                <a:solidFill>
                  <a:srgbClr val="000000"/>
                </a:solidFill>
                <a:latin typeface="Calibri" panose="020F0502020204030204" pitchFamily="34" charset="0"/>
                <a:ea typeface="ＭＳ Ｐゴシック" charset="-128"/>
                <a:cs typeface="Calibri" panose="020F0502020204030204" pitchFamily="34" charset="0"/>
              </a:rPr>
              <a:t>taxane</a:t>
            </a:r>
            <a:endParaRPr lang="en-US" sz="1300" dirty="0">
              <a:solidFill>
                <a:srgbClr val="000000"/>
              </a:solidFill>
              <a:latin typeface="Calibri" panose="020F0502020204030204" pitchFamily="34" charset="0"/>
              <a:ea typeface="ＭＳ Ｐゴシック" charset="-128"/>
              <a:cs typeface="Calibri" panose="020F0502020204030204" pitchFamily="34" charset="0"/>
            </a:endParaRPr>
          </a:p>
          <a:p>
            <a:pPr marL="174625" indent="-174625">
              <a:buClr>
                <a:srgbClr val="03C74F"/>
              </a:buClr>
              <a:buFont typeface="Arial"/>
              <a:buChar char="•"/>
              <a:defRPr/>
            </a:pPr>
            <a:r>
              <a:rPr lang="en-US" sz="1300" dirty="0">
                <a:solidFill>
                  <a:srgbClr val="000000"/>
                </a:solidFill>
                <a:latin typeface="Calibri" panose="020F0502020204030204" pitchFamily="34" charset="0"/>
                <a:ea typeface="ＭＳ Ｐゴシック" charset="-128"/>
                <a:cs typeface="Calibri" panose="020F0502020204030204" pitchFamily="34" charset="0"/>
              </a:rPr>
              <a:t>PSMA PET+</a:t>
            </a:r>
            <a:endParaRPr lang="en-US" sz="1300" dirty="0">
              <a:solidFill>
                <a:srgbClr val="000000"/>
              </a:solidFill>
              <a:latin typeface="Calibri" panose="020F0502020204030204" pitchFamily="34" charset="0"/>
              <a:cs typeface="Calibri" panose="020F0502020204030204" pitchFamily="34" charset="0"/>
            </a:endParaRPr>
          </a:p>
        </p:txBody>
      </p:sp>
      <p:sp>
        <p:nvSpPr>
          <p:cNvPr id="44" name="Line 5">
            <a:extLst>
              <a:ext uri="{FF2B5EF4-FFF2-40B4-BE49-F238E27FC236}">
                <a16:creationId xmlns:a16="http://schemas.microsoft.com/office/drawing/2014/main" id="{16540CB8-30F0-734E-AAD3-784C40CEF188}"/>
              </a:ext>
            </a:extLst>
          </p:cNvPr>
          <p:cNvSpPr>
            <a:spLocks noChangeShapeType="1"/>
          </p:cNvSpPr>
          <p:nvPr/>
        </p:nvSpPr>
        <p:spPr bwMode="auto">
          <a:xfrm>
            <a:off x="6031021" y="4137803"/>
            <a:ext cx="347925" cy="0"/>
          </a:xfrm>
          <a:prstGeom prst="line">
            <a:avLst/>
          </a:prstGeom>
          <a:noFill/>
          <a:ln w="38100" cmpd="sng">
            <a:solidFill>
              <a:schemeClr val="tx2"/>
            </a:solidFill>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id="{71E70A82-EFDB-9342-8276-03134DF283DC}"/>
              </a:ext>
            </a:extLst>
          </p:cNvPr>
          <p:cNvSpPr/>
          <p:nvPr/>
        </p:nvSpPr>
        <p:spPr>
          <a:xfrm>
            <a:off x="4088829" y="3484546"/>
            <a:ext cx="2032220" cy="1332000"/>
          </a:xfrm>
          <a:prstGeom prst="roundRect">
            <a:avLst>
              <a:gd name="adj" fmla="val 13852"/>
            </a:avLst>
          </a:prstGeom>
          <a:solidFill>
            <a:schemeClr val="accent1"/>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US" sz="1400" b="1" dirty="0">
                <a:solidFill>
                  <a:schemeClr val="bg1"/>
                </a:solidFill>
                <a:latin typeface="Calibri" panose="020F0502020204030204" pitchFamily="34" charset="0"/>
                <a:ea typeface="ＭＳ Ｐゴシック" charset="-128"/>
                <a:cs typeface="Calibri" panose="020F0502020204030204" pitchFamily="34" charset="0"/>
              </a:rPr>
              <a:t>Stratification factors</a:t>
            </a:r>
          </a:p>
          <a:p>
            <a:pPr marL="174625" indent="-174625">
              <a:buClr>
                <a:schemeClr val="bg1"/>
              </a:buClr>
              <a:buFont typeface="Arial"/>
              <a:buChar char="•"/>
              <a:defRPr/>
            </a:pPr>
            <a:r>
              <a:rPr lang="en-US" sz="1300" dirty="0">
                <a:solidFill>
                  <a:schemeClr val="bg1"/>
                </a:solidFill>
                <a:latin typeface="Calibri" panose="020F0502020204030204" pitchFamily="34" charset="0"/>
                <a:ea typeface="ＭＳ Ｐゴシック" charset="-128"/>
                <a:cs typeface="Calibri" panose="020F0502020204030204" pitchFamily="34" charset="0"/>
              </a:rPr>
              <a:t>LDH (above/below 260)</a:t>
            </a:r>
          </a:p>
          <a:p>
            <a:pPr marL="174625" indent="-174625">
              <a:buClr>
                <a:schemeClr val="bg1"/>
              </a:buClr>
              <a:buFont typeface="Arial"/>
              <a:buChar char="•"/>
              <a:defRPr/>
            </a:pPr>
            <a:r>
              <a:rPr lang="en-US" sz="1300" dirty="0">
                <a:solidFill>
                  <a:schemeClr val="bg1"/>
                </a:solidFill>
                <a:latin typeface="Calibri" panose="020F0502020204030204" pitchFamily="34" charset="0"/>
                <a:ea typeface="ＭＳ Ｐゴシック" charset="-128"/>
                <a:cs typeface="Calibri" panose="020F0502020204030204" pitchFamily="34" charset="0"/>
              </a:rPr>
              <a:t>Liver </a:t>
            </a:r>
            <a:r>
              <a:rPr lang="en-US" sz="1300" dirty="0" err="1">
                <a:solidFill>
                  <a:schemeClr val="bg1"/>
                </a:solidFill>
                <a:latin typeface="Calibri" panose="020F0502020204030204" pitchFamily="34" charset="0"/>
                <a:ea typeface="ＭＳ Ｐゴシック" charset="-128"/>
                <a:cs typeface="Calibri" panose="020F0502020204030204" pitchFamily="34" charset="0"/>
              </a:rPr>
              <a:t>mets</a:t>
            </a:r>
            <a:r>
              <a:rPr lang="en-US" sz="1300" dirty="0">
                <a:solidFill>
                  <a:schemeClr val="bg1"/>
                </a:solidFill>
                <a:latin typeface="Calibri" panose="020F0502020204030204" pitchFamily="34" charset="0"/>
                <a:ea typeface="ＭＳ Ｐゴシック" charset="-128"/>
                <a:cs typeface="Calibri" panose="020F0502020204030204" pitchFamily="34" charset="0"/>
              </a:rPr>
              <a:t> (Y/N)</a:t>
            </a:r>
          </a:p>
          <a:p>
            <a:pPr marL="174625" indent="-174625">
              <a:buClr>
                <a:schemeClr val="bg1"/>
              </a:buClr>
              <a:buFont typeface="Arial"/>
              <a:buChar char="•"/>
              <a:defRPr/>
            </a:pPr>
            <a:r>
              <a:rPr lang="en-US" sz="1300" dirty="0">
                <a:solidFill>
                  <a:schemeClr val="bg1"/>
                </a:solidFill>
                <a:latin typeface="Calibri" panose="020F0502020204030204" pitchFamily="34" charset="0"/>
                <a:ea typeface="ＭＳ Ｐゴシック" charset="-128"/>
                <a:cs typeface="Calibri" panose="020F0502020204030204" pitchFamily="34" charset="0"/>
              </a:rPr>
              <a:t>PS (0-1 vs 2)</a:t>
            </a:r>
          </a:p>
          <a:p>
            <a:pPr marL="174625" indent="-174625">
              <a:buClr>
                <a:schemeClr val="bg1"/>
              </a:buClr>
              <a:buFont typeface="Arial"/>
              <a:buChar char="•"/>
              <a:defRPr/>
            </a:pPr>
            <a:r>
              <a:rPr lang="en-US" sz="1300" dirty="0">
                <a:solidFill>
                  <a:schemeClr val="bg1"/>
                </a:solidFill>
                <a:latin typeface="Calibri" panose="020F0502020204030204" pitchFamily="34" charset="0"/>
                <a:ea typeface="ＭＳ Ｐゴシック" charset="-128"/>
                <a:cs typeface="Calibri" panose="020F0502020204030204" pitchFamily="34" charset="0"/>
              </a:rPr>
              <a:t>NAAD as BSC (Y/N)</a:t>
            </a:r>
            <a:endParaRPr lang="en-US" sz="1300" dirty="0">
              <a:solidFill>
                <a:schemeClr val="bg1"/>
              </a:solidFill>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26BE2A88-0C6C-014A-B484-E3843D5598A5}"/>
              </a:ext>
            </a:extLst>
          </p:cNvPr>
          <p:cNvSpPr/>
          <p:nvPr/>
        </p:nvSpPr>
        <p:spPr bwMode="auto">
          <a:xfrm>
            <a:off x="6339078" y="3861300"/>
            <a:ext cx="592667" cy="545229"/>
          </a:xfrm>
          <a:prstGeom prst="ellipse">
            <a:avLst/>
          </a:prstGeom>
          <a:solidFill>
            <a:schemeClr val="bg1"/>
          </a:solidFill>
          <a:ln w="38100">
            <a:solidFill>
              <a:schemeClr val="tx2"/>
            </a:solidFill>
          </a:ln>
        </p:spPr>
        <p:txBody>
          <a:bodyPr anchor="ctr">
            <a:spAutoFit/>
          </a:bodyPr>
          <a:lstStyle/>
          <a:p>
            <a:pPr algn="ctr" defTabSz="1219170">
              <a:lnSpc>
                <a:spcPct val="90000"/>
              </a:lnSpc>
              <a:defRPr/>
            </a:pPr>
            <a:r>
              <a:rPr lang="en-US" sz="2133" b="1" kern="0" dirty="0">
                <a:latin typeface="Calibri" panose="020F0502020204030204" pitchFamily="34" charset="0"/>
                <a:ea typeface="MS PGothic" panose="020B0600070205080204" pitchFamily="34" charset="-128"/>
                <a:cs typeface="Calibri" panose="020F0502020204030204" pitchFamily="34" charset="0"/>
              </a:rPr>
              <a:t>R</a:t>
            </a:r>
          </a:p>
        </p:txBody>
      </p:sp>
    </p:spTree>
    <p:extLst>
      <p:ext uri="{BB962C8B-B14F-4D97-AF65-F5344CB8AC3E}">
        <p14:creationId xmlns:p14="http://schemas.microsoft.com/office/powerpoint/2010/main" val="292322250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C318D52-689C-4D2A-99CA-3233F31F78D6}"/>
              </a:ext>
            </a:extLst>
          </p:cNvPr>
          <p:cNvSpPr>
            <a:spLocks noGrp="1"/>
          </p:cNvSpPr>
          <p:nvPr>
            <p:ph type="title"/>
          </p:nvPr>
        </p:nvSpPr>
        <p:spPr/>
        <p:txBody>
          <a:bodyPr/>
          <a:lstStyle/>
          <a:p>
            <a:r>
              <a:rPr lang="en-US" altLang="en-US" dirty="0"/>
              <a:t>Immunotherapy: Pembrolizumab minimally effective in unselected </a:t>
            </a:r>
            <a:r>
              <a:rPr lang="en-US" altLang="en-US" cap="none" dirty="0" err="1"/>
              <a:t>m</a:t>
            </a:r>
            <a:r>
              <a:rPr lang="en-US" altLang="en-US" dirty="0" err="1"/>
              <a:t>CRPC</a:t>
            </a:r>
            <a:r>
              <a:rPr lang="en-US" altLang="en-US" dirty="0"/>
              <a:t> (KEYNOTE-199)</a:t>
            </a:r>
          </a:p>
        </p:txBody>
      </p:sp>
      <p:sp>
        <p:nvSpPr>
          <p:cNvPr id="10" name="Content Placeholder 9">
            <a:extLst>
              <a:ext uri="{FF2B5EF4-FFF2-40B4-BE49-F238E27FC236}">
                <a16:creationId xmlns:a16="http://schemas.microsoft.com/office/drawing/2014/main" id="{40D74997-1555-B24F-8394-E77C048771C7}"/>
              </a:ext>
            </a:extLst>
          </p:cNvPr>
          <p:cNvSpPr>
            <a:spLocks noGrp="1"/>
          </p:cNvSpPr>
          <p:nvPr>
            <p:ph sz="quarter" idx="15"/>
          </p:nvPr>
        </p:nvSpPr>
        <p:spPr>
          <a:xfrm>
            <a:off x="620184" y="6309320"/>
            <a:ext cx="10298372" cy="365125"/>
          </a:xfrm>
        </p:spPr>
        <p:txBody>
          <a:bodyPr/>
          <a:lstStyle/>
          <a:p>
            <a:pPr>
              <a:spcBef>
                <a:spcPts val="300"/>
              </a:spcBef>
            </a:pPr>
            <a:r>
              <a:rPr lang="en-US" dirty="0"/>
              <a:t>ECOG, </a:t>
            </a:r>
            <a:r>
              <a:rPr lang="en-GB" dirty="0"/>
              <a:t>Eastern Cooperative Oncology Group; </a:t>
            </a:r>
            <a:r>
              <a:rPr lang="en-US" dirty="0" err="1"/>
              <a:t>mCRPC</a:t>
            </a:r>
            <a:r>
              <a:rPr lang="en-US" dirty="0"/>
              <a:t>, metastatic castration-resistant prostate cancer; PD-L1, </a:t>
            </a:r>
            <a:r>
              <a:rPr lang="en-GB" dirty="0"/>
              <a:t>programmed death-ligand 1; PS, performance status; RECIST, Response Evaluation Criteria in Solid </a:t>
            </a:r>
            <a:r>
              <a:rPr lang="en-GB" dirty="0" err="1"/>
              <a:t>Tumors</a:t>
            </a:r>
            <a:endParaRPr lang="en-US" altLang="en-US" dirty="0"/>
          </a:p>
          <a:p>
            <a:pPr>
              <a:spcBef>
                <a:spcPts val="300"/>
              </a:spcBef>
            </a:pPr>
            <a:r>
              <a:rPr lang="en-US" altLang="en-US" dirty="0"/>
              <a:t>De Bono JS, et al. </a:t>
            </a:r>
            <a:r>
              <a:rPr lang="en-US" dirty="0"/>
              <a:t>J Clin Oncol. 2018;36(15 suppl):5007</a:t>
            </a:r>
          </a:p>
        </p:txBody>
      </p:sp>
      <p:sp>
        <p:nvSpPr>
          <p:cNvPr id="17" name="AutoShape 4">
            <a:extLst>
              <a:ext uri="{FF2B5EF4-FFF2-40B4-BE49-F238E27FC236}">
                <a16:creationId xmlns:a16="http://schemas.microsoft.com/office/drawing/2014/main" id="{9F377E26-3086-8347-9940-5ABA46409F6C}"/>
              </a:ext>
            </a:extLst>
          </p:cNvPr>
          <p:cNvSpPr>
            <a:spLocks noChangeArrowheads="1"/>
          </p:cNvSpPr>
          <p:nvPr/>
        </p:nvSpPr>
        <p:spPr bwMode="auto">
          <a:xfrm>
            <a:off x="1703512" y="1628800"/>
            <a:ext cx="2750876" cy="2628000"/>
          </a:xfrm>
          <a:prstGeom prst="roundRect">
            <a:avLst>
              <a:gd name="adj" fmla="val 7304"/>
            </a:avLst>
          </a:prstGeom>
          <a:solidFill>
            <a:schemeClr val="bg1"/>
          </a:solidFill>
          <a:ln w="28575" algn="ctr">
            <a:solidFill>
              <a:schemeClr val="accent1"/>
            </a:solidFill>
            <a:round/>
            <a:headEnd/>
            <a:tailEnd/>
          </a:ln>
          <a:effectLst>
            <a:outerShdw blurRad="50800" dist="38100" dir="2700000" algn="tl" rotWithShape="0">
              <a:prstClr val="black">
                <a:alpha val="40000"/>
              </a:prstClr>
            </a:outerShdw>
          </a:effectLst>
        </p:spPr>
        <p:txBody>
          <a:bodyPr anchor="t" anchorCtr="0"/>
          <a:lstStyle/>
          <a:p>
            <a:pPr marL="222250" indent="-222250" defTabSz="609523" eaLnBrk="0" fontAlgn="base" hangingPunct="0">
              <a:spcAft>
                <a:spcPts val="400"/>
              </a:spcAft>
              <a:buClr>
                <a:schemeClr val="accent1"/>
              </a:buClr>
              <a:buFont typeface="Arial" panose="020B0604020202020204" pitchFamily="34" charset="0"/>
              <a:buChar char="•"/>
              <a:defRPr/>
            </a:pPr>
            <a:r>
              <a:rPr lang="en-CA" sz="1400" err="1">
                <a:latin typeface="Calibri" panose="020F0502020204030204" pitchFamily="34" charset="0"/>
                <a:ea typeface="ＭＳ Ｐゴシック" pitchFamily="34" charset="-128"/>
                <a:cs typeface="Calibri" panose="020F0502020204030204" pitchFamily="34" charset="0"/>
              </a:rPr>
              <a:t>mCRPC</a:t>
            </a:r>
            <a:endParaRPr lang="en-CA" sz="1400">
              <a:latin typeface="Calibri" panose="020F0502020204030204" pitchFamily="34" charset="0"/>
              <a:ea typeface="ＭＳ Ｐゴシック" pitchFamily="34" charset="-128"/>
              <a:cs typeface="Calibri" panose="020F0502020204030204" pitchFamily="34" charset="0"/>
            </a:endParaRPr>
          </a:p>
          <a:p>
            <a:pPr marL="222250" indent="-222250" defTabSz="609523" eaLnBrk="0" fontAlgn="base" hangingPunct="0">
              <a:spcAft>
                <a:spcPts val="400"/>
              </a:spcAft>
              <a:buClr>
                <a:schemeClr val="accent1"/>
              </a:buClr>
              <a:buFont typeface="Arial" panose="020B0604020202020204" pitchFamily="34" charset="0"/>
              <a:buChar char="•"/>
              <a:defRPr/>
            </a:pPr>
            <a:r>
              <a:rPr lang="en-CA" sz="1400">
                <a:latin typeface="Calibri" panose="020F0502020204030204" pitchFamily="34" charset="0"/>
                <a:ea typeface="ＭＳ Ｐゴシック" pitchFamily="34" charset="-128"/>
                <a:cs typeface="Calibri" panose="020F0502020204030204" pitchFamily="34" charset="0"/>
              </a:rPr>
              <a:t>≥ 1 prior targeted endocrine therapy</a:t>
            </a:r>
          </a:p>
          <a:p>
            <a:pPr marL="222250" indent="-222250" defTabSz="609523" eaLnBrk="0" fontAlgn="base" hangingPunct="0">
              <a:spcAft>
                <a:spcPts val="400"/>
              </a:spcAft>
              <a:buClr>
                <a:schemeClr val="accent1"/>
              </a:buClr>
              <a:buFont typeface="Arial" panose="020B0604020202020204" pitchFamily="34" charset="0"/>
              <a:buChar char="•"/>
              <a:defRPr/>
            </a:pPr>
            <a:r>
              <a:rPr lang="en-CA" sz="1400">
                <a:latin typeface="Calibri" panose="020F0502020204030204" pitchFamily="34" charset="0"/>
                <a:ea typeface="ＭＳ Ｐゴシック" pitchFamily="34" charset="-128"/>
                <a:cs typeface="Calibri" panose="020F0502020204030204" pitchFamily="34" charset="0"/>
              </a:rPr>
              <a:t>1–2 prior chemotherapy regimens, including docetaxel</a:t>
            </a:r>
          </a:p>
          <a:p>
            <a:pPr marL="222250" indent="-222250" defTabSz="609523" eaLnBrk="0" fontAlgn="base" hangingPunct="0">
              <a:spcAft>
                <a:spcPts val="400"/>
              </a:spcAft>
              <a:buClr>
                <a:schemeClr val="accent1"/>
              </a:buClr>
              <a:buFont typeface="Arial" panose="020B0604020202020204" pitchFamily="34" charset="0"/>
              <a:buChar char="•"/>
              <a:defRPr/>
            </a:pPr>
            <a:r>
              <a:rPr lang="en-CA" sz="1400">
                <a:latin typeface="Calibri" panose="020F0502020204030204" pitchFamily="34" charset="0"/>
                <a:ea typeface="ＭＳ Ｐゴシック" pitchFamily="34" charset="-128"/>
                <a:cs typeface="Calibri" panose="020F0502020204030204" pitchFamily="34" charset="0"/>
              </a:rPr>
              <a:t>ECOG PS 0–2</a:t>
            </a:r>
          </a:p>
          <a:p>
            <a:pPr marL="222250" indent="-222250" defTabSz="609523" eaLnBrk="0" fontAlgn="base" hangingPunct="0">
              <a:spcAft>
                <a:spcPts val="400"/>
              </a:spcAft>
              <a:buClr>
                <a:schemeClr val="accent1"/>
              </a:buClr>
              <a:buFont typeface="Arial" panose="020B0604020202020204" pitchFamily="34" charset="0"/>
              <a:buChar char="•"/>
              <a:defRPr/>
            </a:pPr>
            <a:r>
              <a:rPr lang="en-CA" sz="1400" b="1">
                <a:solidFill>
                  <a:schemeClr val="accent1"/>
                </a:solidFill>
                <a:latin typeface="Calibri" panose="020F0502020204030204" pitchFamily="34" charset="0"/>
                <a:ea typeface="ＭＳ Ｐゴシック" pitchFamily="34" charset="-128"/>
                <a:cs typeface="Calibri" panose="020F0502020204030204" pitchFamily="34" charset="0"/>
              </a:rPr>
              <a:t>Measurable disease per RECIST v1.1</a:t>
            </a:r>
          </a:p>
        </p:txBody>
      </p:sp>
      <p:sp>
        <p:nvSpPr>
          <p:cNvPr id="18" name="Rounded Rectangle 17">
            <a:extLst>
              <a:ext uri="{FF2B5EF4-FFF2-40B4-BE49-F238E27FC236}">
                <a16:creationId xmlns:a16="http://schemas.microsoft.com/office/drawing/2014/main" id="{F7B1CD3F-7109-D140-959E-DE0B41741F1F}"/>
              </a:ext>
            </a:extLst>
          </p:cNvPr>
          <p:cNvSpPr/>
          <p:nvPr/>
        </p:nvSpPr>
        <p:spPr>
          <a:xfrm>
            <a:off x="1703512" y="4695418"/>
            <a:ext cx="2750400" cy="49737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144000" rtlCol="0" anchor="ctr"/>
          <a:lstStyle/>
          <a:p>
            <a:pPr defTabSz="609523" eaLnBrk="0" fontAlgn="base" hangingPunct="0">
              <a:spcBef>
                <a:spcPct val="0"/>
              </a:spcBef>
              <a:spcAft>
                <a:spcPct val="0"/>
              </a:spcAft>
            </a:pPr>
            <a:r>
              <a:rPr lang="en-US" sz="1400" b="1">
                <a:solidFill>
                  <a:prstClr val="white"/>
                </a:solidFill>
                <a:latin typeface="Calibri" panose="020F0502020204030204" pitchFamily="34" charset="0"/>
                <a:ea typeface="ＭＳ Ｐゴシック" pitchFamily="34" charset="-128"/>
                <a:cs typeface="Calibri" panose="020F0502020204030204" pitchFamily="34" charset="0"/>
              </a:rPr>
              <a:t>Cohort 1: PD-L1 positive</a:t>
            </a:r>
            <a:endParaRPr lang="en-US" sz="1400">
              <a:solidFill>
                <a:prstClr val="white"/>
              </a:solidFill>
              <a:latin typeface="Calibri" panose="020F0502020204030204" pitchFamily="34" charset="0"/>
              <a:ea typeface="ＭＳ Ｐゴシック" pitchFamily="34" charset="-128"/>
              <a:cs typeface="Calibri" panose="020F0502020204030204" pitchFamily="34" charset="0"/>
            </a:endParaRPr>
          </a:p>
        </p:txBody>
      </p:sp>
      <p:sp>
        <p:nvSpPr>
          <p:cNvPr id="19" name="AutoShape 4">
            <a:extLst>
              <a:ext uri="{FF2B5EF4-FFF2-40B4-BE49-F238E27FC236}">
                <a16:creationId xmlns:a16="http://schemas.microsoft.com/office/drawing/2014/main" id="{4B047B16-A1A9-FE4A-94D6-C60A9C419B4F}"/>
              </a:ext>
            </a:extLst>
          </p:cNvPr>
          <p:cNvSpPr>
            <a:spLocks noChangeArrowheads="1"/>
          </p:cNvSpPr>
          <p:nvPr/>
        </p:nvSpPr>
        <p:spPr bwMode="auto">
          <a:xfrm>
            <a:off x="4617193" y="1628800"/>
            <a:ext cx="2750876" cy="2628000"/>
          </a:xfrm>
          <a:prstGeom prst="roundRect">
            <a:avLst>
              <a:gd name="adj" fmla="val 5991"/>
            </a:avLst>
          </a:prstGeom>
          <a:solidFill>
            <a:schemeClr val="bg1"/>
          </a:solidFill>
          <a:ln w="28575" algn="ctr">
            <a:solidFill>
              <a:schemeClr val="accent1"/>
            </a:solidFill>
            <a:round/>
            <a:headEnd/>
            <a:tailEnd/>
          </a:ln>
          <a:effectLst>
            <a:outerShdw blurRad="50800" dist="38100" dir="2700000" algn="tl" rotWithShape="0">
              <a:prstClr val="black">
                <a:alpha val="40000"/>
              </a:prstClr>
            </a:outerShdw>
          </a:effectLst>
        </p:spPr>
        <p:txBody>
          <a:bodyPr anchor="t" anchorCtr="0"/>
          <a:lstStyle/>
          <a:p>
            <a:pPr marL="222250" indent="-222250" defTabSz="609523" eaLnBrk="0" fontAlgn="base" hangingPunct="0">
              <a:spcAft>
                <a:spcPts val="400"/>
              </a:spcAft>
              <a:buClr>
                <a:schemeClr val="accent1"/>
              </a:buClr>
              <a:buFont typeface="Arial" panose="020B0604020202020204" pitchFamily="34" charset="0"/>
              <a:buChar char="•"/>
              <a:defRPr/>
            </a:pPr>
            <a:r>
              <a:rPr lang="en-CA" sz="1400" dirty="0" err="1">
                <a:latin typeface="Calibri" panose="020F0502020204030204" pitchFamily="34" charset="0"/>
                <a:ea typeface="ＭＳ Ｐゴシック" pitchFamily="34" charset="-128"/>
                <a:cs typeface="Calibri" panose="020F0502020204030204" pitchFamily="34" charset="0"/>
              </a:rPr>
              <a:t>mCRPC</a:t>
            </a:r>
            <a:endParaRPr lang="en-CA" sz="1400" dirty="0">
              <a:latin typeface="Calibri" panose="020F0502020204030204" pitchFamily="34" charset="0"/>
              <a:ea typeface="ＭＳ Ｐゴシック" pitchFamily="34" charset="-128"/>
              <a:cs typeface="Calibri" panose="020F0502020204030204" pitchFamily="34" charset="0"/>
            </a:endParaRPr>
          </a:p>
          <a:p>
            <a:pPr marL="222250" indent="-222250" defTabSz="609523" eaLnBrk="0" fontAlgn="base" hangingPunct="0">
              <a:spcAft>
                <a:spcPts val="400"/>
              </a:spcAft>
              <a:buClr>
                <a:schemeClr val="accent1"/>
              </a:buClr>
              <a:buFont typeface="Arial" panose="020B0604020202020204" pitchFamily="34" charset="0"/>
              <a:buChar char="•"/>
              <a:defRPr/>
            </a:pPr>
            <a:r>
              <a:rPr lang="en-CA" sz="1400" dirty="0">
                <a:latin typeface="Calibri" panose="020F0502020204030204" pitchFamily="34" charset="0"/>
                <a:ea typeface="ＭＳ Ｐゴシック" pitchFamily="34" charset="-128"/>
                <a:cs typeface="Calibri" panose="020F0502020204030204" pitchFamily="34" charset="0"/>
              </a:rPr>
              <a:t>≥ 1 prior targeted endocrine therapy</a:t>
            </a:r>
          </a:p>
          <a:p>
            <a:pPr marL="222250" indent="-222250" defTabSz="609523" eaLnBrk="0" fontAlgn="base" hangingPunct="0">
              <a:spcAft>
                <a:spcPts val="400"/>
              </a:spcAft>
              <a:buClr>
                <a:schemeClr val="accent1"/>
              </a:buClr>
              <a:buFont typeface="Arial" panose="020B0604020202020204" pitchFamily="34" charset="0"/>
              <a:buChar char="•"/>
              <a:defRPr/>
            </a:pPr>
            <a:r>
              <a:rPr lang="en-CA" sz="1400" dirty="0">
                <a:latin typeface="Calibri" panose="020F0502020204030204" pitchFamily="34" charset="0"/>
                <a:ea typeface="ＭＳ Ｐゴシック" pitchFamily="34" charset="-128"/>
                <a:cs typeface="Calibri" panose="020F0502020204030204" pitchFamily="34" charset="0"/>
              </a:rPr>
              <a:t>1–2 prior chemotherapy regimens, including docetaxel</a:t>
            </a:r>
          </a:p>
          <a:p>
            <a:pPr marL="222250" indent="-222250" defTabSz="609523" eaLnBrk="0" fontAlgn="base" hangingPunct="0">
              <a:spcAft>
                <a:spcPts val="400"/>
              </a:spcAft>
              <a:buClr>
                <a:schemeClr val="accent1"/>
              </a:buClr>
              <a:buFont typeface="Arial" panose="020B0604020202020204" pitchFamily="34" charset="0"/>
              <a:buChar char="•"/>
              <a:defRPr/>
            </a:pPr>
            <a:r>
              <a:rPr lang="en-CA" sz="1400" dirty="0">
                <a:latin typeface="Calibri" panose="020F0502020204030204" pitchFamily="34" charset="0"/>
                <a:ea typeface="ＭＳ Ｐゴシック" pitchFamily="34" charset="-128"/>
                <a:cs typeface="Calibri" panose="020F0502020204030204" pitchFamily="34" charset="0"/>
              </a:rPr>
              <a:t>ECOG PS 0–2</a:t>
            </a:r>
          </a:p>
          <a:p>
            <a:pPr marL="222250" indent="-222250" defTabSz="609523" eaLnBrk="0" fontAlgn="base" hangingPunct="0">
              <a:spcAft>
                <a:spcPts val="400"/>
              </a:spcAft>
              <a:buClr>
                <a:schemeClr val="accent1"/>
              </a:buClr>
              <a:buFont typeface="Arial" panose="020B0604020202020204" pitchFamily="34" charset="0"/>
              <a:buChar char="•"/>
              <a:defRPr/>
            </a:pPr>
            <a:r>
              <a:rPr lang="en-CA" sz="1400" b="1" dirty="0">
                <a:solidFill>
                  <a:schemeClr val="accent1"/>
                </a:solidFill>
                <a:latin typeface="Calibri" panose="020F0502020204030204" pitchFamily="34" charset="0"/>
                <a:ea typeface="ＭＳ Ｐゴシック" pitchFamily="34" charset="-128"/>
                <a:cs typeface="Calibri" panose="020F0502020204030204" pitchFamily="34" charset="0"/>
              </a:rPr>
              <a:t>Bone metastasis with no measurable disease per RECIST v1.1</a:t>
            </a:r>
          </a:p>
          <a:p>
            <a:pPr marL="222250" indent="-222250" defTabSz="609523" eaLnBrk="0" fontAlgn="base" hangingPunct="0">
              <a:spcAft>
                <a:spcPts val="400"/>
              </a:spcAft>
              <a:buClr>
                <a:schemeClr val="accent1"/>
              </a:buClr>
              <a:buFont typeface="Arial" panose="020B0604020202020204" pitchFamily="34" charset="0"/>
              <a:buChar char="•"/>
              <a:defRPr/>
            </a:pPr>
            <a:r>
              <a:rPr lang="en-CA" sz="1400" b="1" dirty="0">
                <a:solidFill>
                  <a:schemeClr val="accent1"/>
                </a:solidFill>
                <a:latin typeface="Calibri" panose="020F0502020204030204" pitchFamily="34" charset="0"/>
                <a:ea typeface="ＭＳ Ｐゴシック" pitchFamily="34" charset="-128"/>
                <a:cs typeface="Calibri" panose="020F0502020204030204" pitchFamily="34" charset="0"/>
              </a:rPr>
              <a:t>Any PD-L1 status</a:t>
            </a:r>
          </a:p>
        </p:txBody>
      </p:sp>
      <p:sp>
        <p:nvSpPr>
          <p:cNvPr id="20" name="AutoShape 4">
            <a:extLst>
              <a:ext uri="{FF2B5EF4-FFF2-40B4-BE49-F238E27FC236}">
                <a16:creationId xmlns:a16="http://schemas.microsoft.com/office/drawing/2014/main" id="{D1526FA1-FF5D-1040-AA90-BD1DF47E6CF8}"/>
              </a:ext>
            </a:extLst>
          </p:cNvPr>
          <p:cNvSpPr>
            <a:spLocks noChangeArrowheads="1"/>
          </p:cNvSpPr>
          <p:nvPr/>
        </p:nvSpPr>
        <p:spPr bwMode="auto">
          <a:xfrm>
            <a:off x="7854147" y="1628800"/>
            <a:ext cx="2750876" cy="2628000"/>
          </a:xfrm>
          <a:prstGeom prst="roundRect">
            <a:avLst>
              <a:gd name="adj" fmla="val 6648"/>
            </a:avLst>
          </a:prstGeom>
          <a:solidFill>
            <a:schemeClr val="accent1"/>
          </a:solidFill>
          <a:ln w="28575" algn="ctr">
            <a:solidFill>
              <a:schemeClr val="accent1"/>
            </a:solidFill>
            <a:round/>
            <a:headEnd/>
            <a:tailEnd/>
          </a:ln>
          <a:effectLst>
            <a:outerShdw blurRad="50800" dist="38100" dir="2700000" algn="tl" rotWithShape="0">
              <a:prstClr val="black">
                <a:alpha val="40000"/>
              </a:prstClr>
            </a:outerShdw>
          </a:effectLst>
        </p:spPr>
        <p:txBody>
          <a:bodyPr anchor="t" anchorCtr="0"/>
          <a:lstStyle/>
          <a:p>
            <a:pPr marL="222250" indent="-222250" defTabSz="609523" eaLnBrk="0" fontAlgn="base" hangingPunct="0">
              <a:spcAft>
                <a:spcPts val="400"/>
              </a:spcAft>
              <a:buClr>
                <a:schemeClr val="bg1"/>
              </a:buClr>
              <a:buFont typeface="Arial" panose="020B0604020202020204" pitchFamily="34" charset="0"/>
              <a:buChar char="•"/>
              <a:defRPr/>
            </a:pPr>
            <a:r>
              <a:rPr lang="en-CA" sz="1400" err="1">
                <a:solidFill>
                  <a:schemeClr val="bg1"/>
                </a:solidFill>
                <a:latin typeface="Calibri" panose="020F0502020204030204" pitchFamily="34" charset="0"/>
                <a:ea typeface="ＭＳ Ｐゴシック" pitchFamily="34" charset="-128"/>
                <a:cs typeface="Calibri" panose="020F0502020204030204" pitchFamily="34" charset="0"/>
              </a:rPr>
              <a:t>mCRPC</a:t>
            </a:r>
            <a:endParaRPr lang="en-CA" sz="1400">
              <a:solidFill>
                <a:schemeClr val="bg1"/>
              </a:solidFill>
              <a:latin typeface="Calibri" panose="020F0502020204030204" pitchFamily="34" charset="0"/>
              <a:ea typeface="ＭＳ Ｐゴシック" pitchFamily="34" charset="-128"/>
              <a:cs typeface="Calibri" panose="020F0502020204030204" pitchFamily="34" charset="0"/>
            </a:endParaRPr>
          </a:p>
          <a:p>
            <a:pPr marL="222250" indent="-222250" defTabSz="609523" eaLnBrk="0" fontAlgn="base" hangingPunct="0">
              <a:spcAft>
                <a:spcPts val="400"/>
              </a:spcAft>
              <a:buClr>
                <a:schemeClr val="bg1"/>
              </a:buClr>
              <a:buFont typeface="Arial" panose="020B0604020202020204" pitchFamily="34" charset="0"/>
              <a:buChar char="•"/>
              <a:defRPr/>
            </a:pPr>
            <a:r>
              <a:rPr lang="en-CA" sz="1400">
                <a:solidFill>
                  <a:schemeClr val="bg1"/>
                </a:solidFill>
                <a:latin typeface="Calibri" panose="020F0502020204030204" pitchFamily="34" charset="0"/>
                <a:ea typeface="ＭＳ Ｐゴシック" pitchFamily="34" charset="-128"/>
                <a:cs typeface="Calibri" panose="020F0502020204030204" pitchFamily="34" charset="0"/>
              </a:rPr>
              <a:t>ECOG PS 0-2</a:t>
            </a:r>
          </a:p>
          <a:p>
            <a:pPr marL="222250" indent="-222250" defTabSz="609523" eaLnBrk="0" fontAlgn="base" hangingPunct="0">
              <a:spcAft>
                <a:spcPts val="400"/>
              </a:spcAft>
              <a:buClr>
                <a:schemeClr val="bg1"/>
              </a:buClr>
              <a:buFont typeface="Arial" panose="020B0604020202020204" pitchFamily="34" charset="0"/>
              <a:buChar char="•"/>
              <a:defRPr/>
            </a:pPr>
            <a:r>
              <a:rPr lang="en-CA" sz="1400">
                <a:solidFill>
                  <a:schemeClr val="bg1"/>
                </a:solidFill>
                <a:latin typeface="Calibri" panose="020F0502020204030204" pitchFamily="34" charset="0"/>
                <a:ea typeface="ＭＳ Ｐゴシック" pitchFamily="34" charset="-128"/>
                <a:cs typeface="Calibri" panose="020F0502020204030204" pitchFamily="34" charset="0"/>
              </a:rPr>
              <a:t>Receiving enzalutamide</a:t>
            </a:r>
          </a:p>
          <a:p>
            <a:pPr marL="222250" indent="-222250" defTabSz="609523" eaLnBrk="0" fontAlgn="base" hangingPunct="0">
              <a:spcAft>
                <a:spcPts val="400"/>
              </a:spcAft>
              <a:buClr>
                <a:schemeClr val="bg1"/>
              </a:buClr>
              <a:buFont typeface="Arial" panose="020B0604020202020204" pitchFamily="34" charset="0"/>
              <a:buChar char="•"/>
              <a:defRPr/>
            </a:pPr>
            <a:r>
              <a:rPr lang="en-CA" sz="1400">
                <a:solidFill>
                  <a:schemeClr val="bg1"/>
                </a:solidFill>
                <a:latin typeface="Calibri" panose="020F0502020204030204" pitchFamily="34" charset="0"/>
                <a:ea typeface="ＭＳ Ｐゴシック" pitchFamily="34" charset="-128"/>
                <a:cs typeface="Calibri" panose="020F0502020204030204" pitchFamily="34" charset="0"/>
              </a:rPr>
              <a:t>No prior chemotherapy</a:t>
            </a:r>
          </a:p>
          <a:p>
            <a:pPr marL="222250" indent="-222250" defTabSz="609523" eaLnBrk="0" fontAlgn="base" hangingPunct="0">
              <a:spcAft>
                <a:spcPts val="400"/>
              </a:spcAft>
              <a:buClr>
                <a:schemeClr val="bg1"/>
              </a:buClr>
              <a:buFont typeface="Arial" panose="020B0604020202020204" pitchFamily="34" charset="0"/>
              <a:buChar char="•"/>
              <a:defRPr/>
            </a:pPr>
            <a:r>
              <a:rPr lang="en-CA" sz="1400">
                <a:solidFill>
                  <a:schemeClr val="bg1"/>
                </a:solidFill>
                <a:latin typeface="Calibri" panose="020F0502020204030204" pitchFamily="34" charset="0"/>
                <a:ea typeface="ＭＳ Ｐゴシック" pitchFamily="34" charset="-128"/>
                <a:cs typeface="Calibri" panose="020F0502020204030204" pitchFamily="34" charset="0"/>
              </a:rPr>
              <a:t>Any PD-L1 status</a:t>
            </a:r>
          </a:p>
        </p:txBody>
      </p:sp>
      <p:sp>
        <p:nvSpPr>
          <p:cNvPr id="21" name="Rounded Rectangle 20">
            <a:extLst>
              <a:ext uri="{FF2B5EF4-FFF2-40B4-BE49-F238E27FC236}">
                <a16:creationId xmlns:a16="http://schemas.microsoft.com/office/drawing/2014/main" id="{1CAB7F6D-F551-CF42-860C-0988072DABA6}"/>
              </a:ext>
            </a:extLst>
          </p:cNvPr>
          <p:cNvSpPr/>
          <p:nvPr/>
        </p:nvSpPr>
        <p:spPr>
          <a:xfrm>
            <a:off x="1703512" y="5307893"/>
            <a:ext cx="2750400" cy="497371"/>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144000" rtlCol="0" anchor="ctr"/>
          <a:lstStyle/>
          <a:p>
            <a:pPr defTabSz="609523" eaLnBrk="0" fontAlgn="base" hangingPunct="0">
              <a:spcBef>
                <a:spcPct val="0"/>
              </a:spcBef>
              <a:spcAft>
                <a:spcPct val="0"/>
              </a:spcAft>
            </a:pPr>
            <a:r>
              <a:rPr lang="en-US" sz="1400" b="1">
                <a:solidFill>
                  <a:prstClr val="white"/>
                </a:solidFill>
                <a:latin typeface="Calibri" panose="020F0502020204030204" pitchFamily="34" charset="0"/>
                <a:ea typeface="ＭＳ Ｐゴシック" pitchFamily="34" charset="-128"/>
                <a:cs typeface="Calibri" panose="020F0502020204030204" pitchFamily="34" charset="0"/>
              </a:rPr>
              <a:t>Cohort 2: PD-L1 negative</a:t>
            </a:r>
            <a:endParaRPr lang="en-US" sz="1400">
              <a:solidFill>
                <a:prstClr val="white"/>
              </a:solidFill>
              <a:latin typeface="Calibri" panose="020F0502020204030204" pitchFamily="34" charset="0"/>
              <a:ea typeface="ＭＳ Ｐゴシック" pitchFamily="34" charset="-128"/>
              <a:cs typeface="Calibri" panose="020F0502020204030204" pitchFamily="34" charset="0"/>
            </a:endParaRPr>
          </a:p>
        </p:txBody>
      </p:sp>
      <p:sp>
        <p:nvSpPr>
          <p:cNvPr id="22" name="Rounded Rectangle 21">
            <a:extLst>
              <a:ext uri="{FF2B5EF4-FFF2-40B4-BE49-F238E27FC236}">
                <a16:creationId xmlns:a16="http://schemas.microsoft.com/office/drawing/2014/main" id="{1015EA22-CBA5-1542-98DD-5AAD46BC3B38}"/>
              </a:ext>
            </a:extLst>
          </p:cNvPr>
          <p:cNvSpPr/>
          <p:nvPr/>
        </p:nvSpPr>
        <p:spPr>
          <a:xfrm>
            <a:off x="4617193" y="4695418"/>
            <a:ext cx="2750400" cy="497371"/>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144000" rtlCol="0" anchor="ctr"/>
          <a:lstStyle/>
          <a:p>
            <a:pPr defTabSz="609523" eaLnBrk="0" fontAlgn="base" hangingPunct="0">
              <a:spcBef>
                <a:spcPct val="0"/>
              </a:spcBef>
              <a:spcAft>
                <a:spcPct val="0"/>
              </a:spcAft>
            </a:pPr>
            <a:r>
              <a:rPr lang="en-US" sz="1400" b="1" dirty="0">
                <a:solidFill>
                  <a:prstClr val="white"/>
                </a:solidFill>
                <a:latin typeface="Calibri" panose="020F0502020204030204" pitchFamily="34" charset="0"/>
                <a:ea typeface="ＭＳ Ｐゴシック" pitchFamily="34" charset="-128"/>
                <a:cs typeface="Calibri" panose="020F0502020204030204" pitchFamily="34" charset="0"/>
              </a:rPr>
              <a:t>Cohort 3: </a:t>
            </a:r>
            <a:r>
              <a:rPr lang="en-GB" sz="1400" b="1" i="0" dirty="0">
                <a:solidFill>
                  <a:schemeClr val="bg1"/>
                </a:solidFill>
                <a:effectLst/>
                <a:latin typeface="Noto Sans"/>
              </a:rPr>
              <a:t>non-measurable, bone-predominant disease</a:t>
            </a:r>
            <a:endParaRPr lang="en-US" sz="1400" b="1" dirty="0">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23" name="Rounded Rectangle 22">
            <a:extLst>
              <a:ext uri="{FF2B5EF4-FFF2-40B4-BE49-F238E27FC236}">
                <a16:creationId xmlns:a16="http://schemas.microsoft.com/office/drawing/2014/main" id="{7FBC23F7-B767-3748-883E-AF57E03D8199}"/>
              </a:ext>
            </a:extLst>
          </p:cNvPr>
          <p:cNvSpPr/>
          <p:nvPr/>
        </p:nvSpPr>
        <p:spPr>
          <a:xfrm>
            <a:off x="1521993" y="1412776"/>
            <a:ext cx="6043372" cy="3055707"/>
          </a:xfrm>
          <a:prstGeom prst="roundRect">
            <a:avLst>
              <a:gd name="adj" fmla="val 9981"/>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13">
            <a:extLst>
              <a:ext uri="{FF2B5EF4-FFF2-40B4-BE49-F238E27FC236}">
                <a16:creationId xmlns:a16="http://schemas.microsoft.com/office/drawing/2014/main" id="{11281168-01BB-8B4D-A0C5-C477AEBF8BDE}"/>
              </a:ext>
            </a:extLst>
          </p:cNvPr>
          <p:cNvSpPr>
            <a:spLocks noGrp="1"/>
          </p:cNvSpPr>
          <p:nvPr>
            <p:ph type="sldNum" sz="quarter" idx="4"/>
          </p:nvPr>
        </p:nvSpPr>
        <p:spPr/>
        <p:txBody>
          <a:bodyPr/>
          <a:lstStyle/>
          <a:p>
            <a:fld id="{FCE43C0F-8A7B-3A4B-9DB5-B3472E36E833}" type="slidenum">
              <a:rPr lang="en-GB" smtClean="0"/>
              <a:pPr/>
              <a:t>42</a:t>
            </a:fld>
            <a:endParaRPr lang="en-GB"/>
          </a:p>
        </p:txBody>
      </p:sp>
    </p:spTree>
    <p:extLst>
      <p:ext uri="{BB962C8B-B14F-4D97-AF65-F5344CB8AC3E}">
        <p14:creationId xmlns:p14="http://schemas.microsoft.com/office/powerpoint/2010/main" val="327847640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a:extLst>
              <a:ext uri="{FF2B5EF4-FFF2-40B4-BE49-F238E27FC236}">
                <a16:creationId xmlns:a16="http://schemas.microsoft.com/office/drawing/2014/main" id="{936CEBE7-D474-ED42-AD4C-993E88D2D204}"/>
              </a:ext>
            </a:extLst>
          </p:cNvPr>
          <p:cNvGraphicFramePr>
            <a:graphicFrameLocks noGrp="1"/>
          </p:cNvGraphicFramePr>
          <p:nvPr>
            <p:ph sz="quarter" idx="17"/>
            <p:extLst>
              <p:ext uri="{D42A27DB-BD31-4B8C-83A1-F6EECF244321}">
                <p14:modId xmlns:p14="http://schemas.microsoft.com/office/powerpoint/2010/main" val="2575226798"/>
              </p:ext>
            </p:extLst>
          </p:nvPr>
        </p:nvGraphicFramePr>
        <p:xfrm>
          <a:off x="6161088" y="2446953"/>
          <a:ext cx="5421312" cy="2346960"/>
        </p:xfrm>
        <a:graphic>
          <a:graphicData uri="http://schemas.openxmlformats.org/drawingml/2006/table">
            <a:tbl>
              <a:tblPr firstRow="1" bandRow="1">
                <a:tableStyleId>{5C22544A-7EE6-4342-B048-85BDC9FD1C3A}</a:tableStyleId>
              </a:tblPr>
              <a:tblGrid>
                <a:gridCol w="1159048">
                  <a:extLst>
                    <a:ext uri="{9D8B030D-6E8A-4147-A177-3AD203B41FA5}">
                      <a16:colId xmlns:a16="http://schemas.microsoft.com/office/drawing/2014/main" val="3333704566"/>
                    </a:ext>
                  </a:extLst>
                </a:gridCol>
                <a:gridCol w="839678">
                  <a:extLst>
                    <a:ext uri="{9D8B030D-6E8A-4147-A177-3AD203B41FA5}">
                      <a16:colId xmlns:a16="http://schemas.microsoft.com/office/drawing/2014/main" val="2448213724"/>
                    </a:ext>
                  </a:extLst>
                </a:gridCol>
                <a:gridCol w="839678">
                  <a:extLst>
                    <a:ext uri="{9D8B030D-6E8A-4147-A177-3AD203B41FA5}">
                      <a16:colId xmlns:a16="http://schemas.microsoft.com/office/drawing/2014/main" val="4138433818"/>
                    </a:ext>
                  </a:extLst>
                </a:gridCol>
                <a:gridCol w="839678">
                  <a:extLst>
                    <a:ext uri="{9D8B030D-6E8A-4147-A177-3AD203B41FA5}">
                      <a16:colId xmlns:a16="http://schemas.microsoft.com/office/drawing/2014/main" val="174320298"/>
                    </a:ext>
                  </a:extLst>
                </a:gridCol>
                <a:gridCol w="839678">
                  <a:extLst>
                    <a:ext uri="{9D8B030D-6E8A-4147-A177-3AD203B41FA5}">
                      <a16:colId xmlns:a16="http://schemas.microsoft.com/office/drawing/2014/main" val="1192746441"/>
                    </a:ext>
                  </a:extLst>
                </a:gridCol>
                <a:gridCol w="903552">
                  <a:extLst>
                    <a:ext uri="{9D8B030D-6E8A-4147-A177-3AD203B41FA5}">
                      <a16:colId xmlns:a16="http://schemas.microsoft.com/office/drawing/2014/main" val="4173821381"/>
                    </a:ext>
                  </a:extLst>
                </a:gridCol>
              </a:tblGrid>
              <a:tr h="296855">
                <a:tc>
                  <a:txBody>
                    <a:bodyPr/>
                    <a:lstStyle/>
                    <a:p>
                      <a:endParaRPr lang="en-US" sz="1000"/>
                    </a:p>
                  </a:txBody>
                  <a:tcPr marL="55440" marR="55440"/>
                </a:tc>
                <a:tc>
                  <a:txBody>
                    <a:bodyPr/>
                    <a:lstStyle/>
                    <a:p>
                      <a:pPr algn="ctr"/>
                      <a:r>
                        <a:rPr lang="en-US" sz="1000"/>
                        <a:t>Cohort 1</a:t>
                      </a:r>
                      <a:br>
                        <a:rPr lang="en-US" sz="1000"/>
                      </a:br>
                      <a:r>
                        <a:rPr lang="en-US" sz="1000"/>
                        <a:t>n = 131</a:t>
                      </a:r>
                    </a:p>
                  </a:txBody>
                  <a:tcPr marL="55440" marR="55440"/>
                </a:tc>
                <a:tc>
                  <a:txBody>
                    <a:bodyPr/>
                    <a:lstStyle/>
                    <a:p>
                      <a:pPr algn="ctr"/>
                      <a:r>
                        <a:rPr lang="en-US" sz="1000"/>
                        <a:t>Cohort 2</a:t>
                      </a:r>
                      <a:br>
                        <a:rPr lang="en-US" sz="1000"/>
                      </a:br>
                      <a:r>
                        <a:rPr lang="en-US" sz="1000"/>
                        <a:t>n = 67</a:t>
                      </a:r>
                    </a:p>
                  </a:txBody>
                  <a:tcPr marL="55440" marR="55440"/>
                </a:tc>
                <a:tc>
                  <a:txBody>
                    <a:bodyPr/>
                    <a:lstStyle/>
                    <a:p>
                      <a:pPr algn="ctr"/>
                      <a:r>
                        <a:rPr lang="en-US" sz="1000"/>
                        <a:t>Cohort 3</a:t>
                      </a:r>
                      <a:br>
                        <a:rPr lang="en-US" sz="1000"/>
                      </a:br>
                      <a:r>
                        <a:rPr lang="en-US" sz="1000"/>
                        <a:t>n = 60</a:t>
                      </a:r>
                    </a:p>
                  </a:txBody>
                  <a:tcPr marL="55440" marR="55440"/>
                </a:tc>
                <a:tc>
                  <a:txBody>
                    <a:bodyPr/>
                    <a:lstStyle/>
                    <a:p>
                      <a:pPr algn="ctr"/>
                      <a:r>
                        <a:rPr lang="en-US" sz="1000"/>
                        <a:t>Cohorts 1+2</a:t>
                      </a:r>
                      <a:br>
                        <a:rPr lang="en-US" sz="1000"/>
                      </a:br>
                      <a:r>
                        <a:rPr lang="en-US" sz="1000"/>
                        <a:t>n = 198</a:t>
                      </a:r>
                    </a:p>
                  </a:txBody>
                  <a:tcPr marL="55440" marR="5544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t>Cohorts 1+2+3</a:t>
                      </a:r>
                      <a:br>
                        <a:rPr lang="en-US" sz="1000"/>
                      </a:br>
                      <a:r>
                        <a:rPr lang="en-US" sz="1000"/>
                        <a:t>n = 198</a:t>
                      </a:r>
                    </a:p>
                  </a:txBody>
                  <a:tcPr marL="55440" marR="55440"/>
                </a:tc>
                <a:extLst>
                  <a:ext uri="{0D108BD9-81ED-4DB2-BD59-A6C34878D82A}">
                    <a16:rowId xmlns:a16="http://schemas.microsoft.com/office/drawing/2014/main" val="2057397026"/>
                  </a:ext>
                </a:extLst>
              </a:tr>
              <a:tr h="207598">
                <a:tc>
                  <a:txBody>
                    <a:bodyPr/>
                    <a:lstStyle/>
                    <a:p>
                      <a:r>
                        <a:rPr lang="en-US" sz="1000" b="1"/>
                        <a:t>CR</a:t>
                      </a:r>
                    </a:p>
                  </a:txBody>
                  <a:tcPr marL="55440" marR="55440"/>
                </a:tc>
                <a:tc>
                  <a:txBody>
                    <a:bodyPr/>
                    <a:lstStyle/>
                    <a:p>
                      <a:pPr algn="ctr"/>
                      <a:r>
                        <a:rPr lang="en-US" sz="1000"/>
                        <a:t>2 (2%)</a:t>
                      </a:r>
                    </a:p>
                  </a:txBody>
                  <a:tcPr marL="55440" marR="55440"/>
                </a:tc>
                <a:tc>
                  <a:txBody>
                    <a:bodyPr/>
                    <a:lstStyle/>
                    <a:p>
                      <a:pPr algn="ctr"/>
                      <a:r>
                        <a:rPr lang="en-US" sz="1000"/>
                        <a:t>0</a:t>
                      </a:r>
                    </a:p>
                  </a:txBody>
                  <a:tcPr marL="55440" marR="55440"/>
                </a:tc>
                <a:tc>
                  <a:txBody>
                    <a:bodyPr/>
                    <a:lstStyle/>
                    <a:p>
                      <a:pPr algn="ctr"/>
                      <a:r>
                        <a:rPr lang="en-US" sz="1000"/>
                        <a:t>–</a:t>
                      </a:r>
                    </a:p>
                  </a:txBody>
                  <a:tcPr marL="55440" marR="55440"/>
                </a:tc>
                <a:tc>
                  <a:txBody>
                    <a:bodyPr/>
                    <a:lstStyle/>
                    <a:p>
                      <a:pPr algn="ctr"/>
                      <a:r>
                        <a:rPr lang="en-US" sz="1000"/>
                        <a:t>2 (1%)</a:t>
                      </a:r>
                    </a:p>
                  </a:txBody>
                  <a:tcPr marL="55440" marR="55440"/>
                </a:tc>
                <a:tc>
                  <a:txBody>
                    <a:bodyPr/>
                    <a:lstStyle/>
                    <a:p>
                      <a:pPr algn="ctr"/>
                      <a:r>
                        <a:rPr lang="en-US" sz="1000"/>
                        <a:t>2 (&lt; 1%)</a:t>
                      </a:r>
                    </a:p>
                  </a:txBody>
                  <a:tcPr marL="55440" marR="55440"/>
                </a:tc>
                <a:extLst>
                  <a:ext uri="{0D108BD9-81ED-4DB2-BD59-A6C34878D82A}">
                    <a16:rowId xmlns:a16="http://schemas.microsoft.com/office/drawing/2014/main" val="3262201570"/>
                  </a:ext>
                </a:extLst>
              </a:tr>
              <a:tr h="207598">
                <a:tc>
                  <a:txBody>
                    <a:bodyPr/>
                    <a:lstStyle/>
                    <a:p>
                      <a:r>
                        <a:rPr lang="en-US" sz="1000" b="1"/>
                        <a:t>PR</a:t>
                      </a:r>
                    </a:p>
                  </a:txBody>
                  <a:tcPr marL="55440" marR="55440"/>
                </a:tc>
                <a:tc>
                  <a:txBody>
                    <a:bodyPr/>
                    <a:lstStyle/>
                    <a:p>
                      <a:pPr algn="ctr"/>
                      <a:r>
                        <a:rPr lang="en-US" sz="1000"/>
                        <a:t>5 (4%)</a:t>
                      </a:r>
                    </a:p>
                  </a:txBody>
                  <a:tcPr marL="55440" marR="55440"/>
                </a:tc>
                <a:tc>
                  <a:txBody>
                    <a:bodyPr/>
                    <a:lstStyle/>
                    <a:p>
                      <a:pPr algn="ctr"/>
                      <a:r>
                        <a:rPr lang="en-US" sz="1000"/>
                        <a:t>2 (3%)</a:t>
                      </a:r>
                    </a:p>
                  </a:txBody>
                  <a:tcPr marL="55440" marR="55440"/>
                </a:tc>
                <a:tc>
                  <a:txBody>
                    <a:bodyPr/>
                    <a:lstStyle/>
                    <a:p>
                      <a:pPr algn="ctr"/>
                      <a:r>
                        <a:rPr lang="en-US" sz="1000"/>
                        <a:t>–</a:t>
                      </a:r>
                    </a:p>
                  </a:txBody>
                  <a:tcPr marL="55440" marR="55440"/>
                </a:tc>
                <a:tc>
                  <a:txBody>
                    <a:bodyPr/>
                    <a:lstStyle/>
                    <a:p>
                      <a:pPr algn="ctr"/>
                      <a:r>
                        <a:rPr lang="en-US" sz="1000"/>
                        <a:t>7 (4%)</a:t>
                      </a:r>
                    </a:p>
                  </a:txBody>
                  <a:tcPr marL="55440" marR="55440"/>
                </a:tc>
                <a:tc>
                  <a:txBody>
                    <a:bodyPr/>
                    <a:lstStyle/>
                    <a:p>
                      <a:pPr algn="ctr"/>
                      <a:r>
                        <a:rPr lang="en-US" sz="1000"/>
                        <a:t>7 (3%)</a:t>
                      </a:r>
                    </a:p>
                  </a:txBody>
                  <a:tcPr marL="55440" marR="55440"/>
                </a:tc>
                <a:extLst>
                  <a:ext uri="{0D108BD9-81ED-4DB2-BD59-A6C34878D82A}">
                    <a16:rowId xmlns:a16="http://schemas.microsoft.com/office/drawing/2014/main" val="2638165936"/>
                  </a:ext>
                </a:extLst>
              </a:tr>
              <a:tr h="207598">
                <a:tc>
                  <a:txBody>
                    <a:bodyPr/>
                    <a:lstStyle/>
                    <a:p>
                      <a:r>
                        <a:rPr lang="en-US" sz="1000" b="1"/>
                        <a:t>SD (any duration)</a:t>
                      </a:r>
                    </a:p>
                  </a:txBody>
                  <a:tcPr marL="55440" marR="55440"/>
                </a:tc>
                <a:tc>
                  <a:txBody>
                    <a:bodyPr/>
                    <a:lstStyle/>
                    <a:p>
                      <a:pPr algn="ctr"/>
                      <a:r>
                        <a:rPr lang="en-US" sz="1000"/>
                        <a:t>22 (17%)</a:t>
                      </a:r>
                    </a:p>
                  </a:txBody>
                  <a:tcPr marL="55440" marR="55440"/>
                </a:tc>
                <a:tc>
                  <a:txBody>
                    <a:bodyPr/>
                    <a:lstStyle/>
                    <a:p>
                      <a:pPr algn="ctr"/>
                      <a:r>
                        <a:rPr lang="en-US" sz="1000"/>
                        <a:t>14 (21%)</a:t>
                      </a:r>
                    </a:p>
                  </a:txBody>
                  <a:tcPr marL="55440" marR="55440"/>
                </a:tc>
                <a:tc>
                  <a:txBody>
                    <a:bodyPr/>
                    <a:lstStyle/>
                    <a:p>
                      <a:pPr algn="ctr"/>
                      <a:r>
                        <a:rPr lang="en-US" sz="1000"/>
                        <a:t>–</a:t>
                      </a:r>
                    </a:p>
                  </a:txBody>
                  <a:tcPr marL="55440" marR="55440"/>
                </a:tc>
                <a:tc>
                  <a:txBody>
                    <a:bodyPr/>
                    <a:lstStyle/>
                    <a:p>
                      <a:pPr algn="ctr"/>
                      <a:r>
                        <a:rPr lang="en-US" sz="1000"/>
                        <a:t>36 (18%)</a:t>
                      </a:r>
                    </a:p>
                  </a:txBody>
                  <a:tcPr marL="55440" marR="55440"/>
                </a:tc>
                <a:tc>
                  <a:txBody>
                    <a:bodyPr/>
                    <a:lstStyle/>
                    <a:p>
                      <a:pPr algn="ctr"/>
                      <a:r>
                        <a:rPr lang="en-US" sz="1000"/>
                        <a:t>36 (14%)</a:t>
                      </a:r>
                    </a:p>
                  </a:txBody>
                  <a:tcPr marL="55440" marR="55440"/>
                </a:tc>
                <a:extLst>
                  <a:ext uri="{0D108BD9-81ED-4DB2-BD59-A6C34878D82A}">
                    <a16:rowId xmlns:a16="http://schemas.microsoft.com/office/drawing/2014/main" val="3777816946"/>
                  </a:ext>
                </a:extLst>
              </a:tr>
              <a:tr h="207598">
                <a:tc>
                  <a:txBody>
                    <a:bodyPr/>
                    <a:lstStyle/>
                    <a:p>
                      <a:r>
                        <a:rPr lang="en-US" sz="1000" b="1"/>
                        <a:t>      SD ≥ 6 months</a:t>
                      </a:r>
                    </a:p>
                  </a:txBody>
                  <a:tcPr marL="55440" marR="55440"/>
                </a:tc>
                <a:tc>
                  <a:txBody>
                    <a:bodyPr/>
                    <a:lstStyle/>
                    <a:p>
                      <a:pPr algn="ctr"/>
                      <a:r>
                        <a:rPr lang="en-US" sz="1000"/>
                        <a:t>5 (4%)</a:t>
                      </a:r>
                    </a:p>
                  </a:txBody>
                  <a:tcPr marL="55440" marR="55440"/>
                </a:tc>
                <a:tc>
                  <a:txBody>
                    <a:bodyPr/>
                    <a:lstStyle/>
                    <a:p>
                      <a:pPr algn="ctr"/>
                      <a:r>
                        <a:rPr lang="en-US" sz="1000"/>
                        <a:t>2 (3%)</a:t>
                      </a:r>
                    </a:p>
                  </a:txBody>
                  <a:tcPr marL="55440" marR="55440"/>
                </a:tc>
                <a:tc>
                  <a:txBody>
                    <a:bodyPr/>
                    <a:lstStyle/>
                    <a:p>
                      <a:pPr algn="ctr"/>
                      <a:r>
                        <a:rPr lang="en-US" sz="1000"/>
                        <a:t>–</a:t>
                      </a:r>
                    </a:p>
                  </a:txBody>
                  <a:tcPr marL="55440" marR="55440"/>
                </a:tc>
                <a:tc>
                  <a:txBody>
                    <a:bodyPr/>
                    <a:lstStyle/>
                    <a:p>
                      <a:pPr algn="ctr"/>
                      <a:r>
                        <a:rPr lang="en-US" sz="1000"/>
                        <a:t>7 (4%)</a:t>
                      </a:r>
                    </a:p>
                  </a:txBody>
                  <a:tcPr marL="55440" marR="55440"/>
                </a:tc>
                <a:tc>
                  <a:txBody>
                    <a:bodyPr/>
                    <a:lstStyle/>
                    <a:p>
                      <a:pPr algn="ctr"/>
                      <a:r>
                        <a:rPr lang="en-US" sz="1000"/>
                        <a:t>7 (3%)</a:t>
                      </a:r>
                    </a:p>
                  </a:txBody>
                  <a:tcPr marL="55440" marR="55440"/>
                </a:tc>
                <a:extLst>
                  <a:ext uri="{0D108BD9-81ED-4DB2-BD59-A6C34878D82A}">
                    <a16:rowId xmlns:a16="http://schemas.microsoft.com/office/drawing/2014/main" val="1037506770"/>
                  </a:ext>
                </a:extLst>
              </a:tr>
              <a:tr h="207598">
                <a:tc>
                  <a:txBody>
                    <a:bodyPr/>
                    <a:lstStyle/>
                    <a:p>
                      <a:r>
                        <a:rPr lang="en-US" sz="1000" b="1" err="1"/>
                        <a:t>NonCR</a:t>
                      </a:r>
                      <a:r>
                        <a:rPr lang="en-US" sz="1000" b="1"/>
                        <a:t>, </a:t>
                      </a:r>
                      <a:r>
                        <a:rPr lang="en-US" sz="1000" b="1" err="1"/>
                        <a:t>nonPD</a:t>
                      </a:r>
                      <a:r>
                        <a:rPr lang="en-US" sz="1000" b="1" baseline="30000" err="1"/>
                        <a:t>a</a:t>
                      </a:r>
                      <a:endParaRPr lang="en-US" sz="1000" b="1" baseline="30000"/>
                    </a:p>
                  </a:txBody>
                  <a:tcPr marL="55440" marR="55440"/>
                </a:tc>
                <a:tc>
                  <a:txBody>
                    <a:bodyPr/>
                    <a:lstStyle/>
                    <a:p>
                      <a:pPr algn="ctr"/>
                      <a:r>
                        <a:rPr lang="en-US" sz="1000"/>
                        <a:t>0</a:t>
                      </a:r>
                    </a:p>
                  </a:txBody>
                  <a:tcPr marL="55440" marR="55440"/>
                </a:tc>
                <a:tc>
                  <a:txBody>
                    <a:bodyPr/>
                    <a:lstStyle/>
                    <a:p>
                      <a:pPr algn="ctr"/>
                      <a:r>
                        <a:rPr lang="en-US" sz="1000"/>
                        <a:t>0</a:t>
                      </a:r>
                    </a:p>
                  </a:txBody>
                  <a:tcPr marL="55440" marR="55440"/>
                </a:tc>
                <a:tc>
                  <a:txBody>
                    <a:bodyPr/>
                    <a:lstStyle/>
                    <a:p>
                      <a:pPr algn="ctr"/>
                      <a:r>
                        <a:rPr lang="en-US" sz="1000"/>
                        <a:t>22 (37%)</a:t>
                      </a:r>
                    </a:p>
                  </a:txBody>
                  <a:tcPr marL="55440" marR="55440"/>
                </a:tc>
                <a:tc>
                  <a:txBody>
                    <a:bodyPr/>
                    <a:lstStyle/>
                    <a:p>
                      <a:pPr algn="ctr"/>
                      <a:r>
                        <a:rPr lang="en-US" sz="1000"/>
                        <a:t>0</a:t>
                      </a:r>
                    </a:p>
                  </a:txBody>
                  <a:tcPr marL="55440" marR="55440"/>
                </a:tc>
                <a:tc>
                  <a:txBody>
                    <a:bodyPr/>
                    <a:lstStyle/>
                    <a:p>
                      <a:pPr algn="ctr"/>
                      <a:r>
                        <a:rPr lang="en-US" sz="1000"/>
                        <a:t>22 (9%)</a:t>
                      </a:r>
                    </a:p>
                  </a:txBody>
                  <a:tcPr marL="55440" marR="55440"/>
                </a:tc>
                <a:extLst>
                  <a:ext uri="{0D108BD9-81ED-4DB2-BD59-A6C34878D82A}">
                    <a16:rowId xmlns:a16="http://schemas.microsoft.com/office/drawing/2014/main" val="286282738"/>
                  </a:ext>
                </a:extLst>
              </a:tr>
              <a:tr h="207598">
                <a:tc>
                  <a:txBody>
                    <a:bodyPr/>
                    <a:lstStyle/>
                    <a:p>
                      <a:r>
                        <a:rPr lang="en-US" sz="1000" b="1"/>
                        <a:t>PD</a:t>
                      </a:r>
                    </a:p>
                  </a:txBody>
                  <a:tcPr marL="55440" marR="55440"/>
                </a:tc>
                <a:tc>
                  <a:txBody>
                    <a:bodyPr/>
                    <a:lstStyle/>
                    <a:p>
                      <a:pPr algn="ctr"/>
                      <a:r>
                        <a:rPr lang="en-US" sz="1000"/>
                        <a:t>76 (58%)</a:t>
                      </a:r>
                    </a:p>
                  </a:txBody>
                  <a:tcPr marL="55440" marR="55440"/>
                </a:tc>
                <a:tc>
                  <a:txBody>
                    <a:bodyPr/>
                    <a:lstStyle/>
                    <a:p>
                      <a:pPr algn="ctr"/>
                      <a:r>
                        <a:rPr lang="en-US" sz="1000"/>
                        <a:t>42 (63%)</a:t>
                      </a:r>
                    </a:p>
                  </a:txBody>
                  <a:tcPr marL="55440" marR="55440"/>
                </a:tc>
                <a:tc>
                  <a:txBody>
                    <a:bodyPr/>
                    <a:lstStyle/>
                    <a:p>
                      <a:pPr algn="ctr"/>
                      <a:r>
                        <a:rPr lang="en-US" sz="1000"/>
                        <a:t>33 (55%)</a:t>
                      </a:r>
                    </a:p>
                  </a:txBody>
                  <a:tcPr marL="55440" marR="55440"/>
                </a:tc>
                <a:tc>
                  <a:txBody>
                    <a:bodyPr/>
                    <a:lstStyle/>
                    <a:p>
                      <a:pPr algn="ctr"/>
                      <a:r>
                        <a:rPr lang="en-US" sz="1000"/>
                        <a:t>118 (60%)</a:t>
                      </a:r>
                    </a:p>
                  </a:txBody>
                  <a:tcPr marL="55440" marR="55440"/>
                </a:tc>
                <a:tc>
                  <a:txBody>
                    <a:bodyPr/>
                    <a:lstStyle/>
                    <a:p>
                      <a:pPr algn="ctr"/>
                      <a:r>
                        <a:rPr lang="en-US" sz="1000"/>
                        <a:t>151 (59%)</a:t>
                      </a:r>
                    </a:p>
                  </a:txBody>
                  <a:tcPr marL="55440" marR="55440"/>
                </a:tc>
                <a:extLst>
                  <a:ext uri="{0D108BD9-81ED-4DB2-BD59-A6C34878D82A}">
                    <a16:rowId xmlns:a16="http://schemas.microsoft.com/office/drawing/2014/main" val="1381758516"/>
                  </a:ext>
                </a:extLst>
              </a:tr>
              <a:tr h="207598">
                <a:tc>
                  <a:txBody>
                    <a:bodyPr/>
                    <a:lstStyle/>
                    <a:p>
                      <a:r>
                        <a:rPr lang="en-US" sz="1000" b="1"/>
                        <a:t>Not </a:t>
                      </a:r>
                      <a:r>
                        <a:rPr lang="en-US" sz="1000" b="1" err="1"/>
                        <a:t>evaluable</a:t>
                      </a:r>
                      <a:r>
                        <a:rPr lang="en-US" sz="1000" b="1" baseline="30000" err="1"/>
                        <a:t>b</a:t>
                      </a:r>
                      <a:endParaRPr lang="en-US" sz="1000" b="1" baseline="30000"/>
                    </a:p>
                  </a:txBody>
                  <a:tcPr marL="55440" marR="55440"/>
                </a:tc>
                <a:tc>
                  <a:txBody>
                    <a:bodyPr/>
                    <a:lstStyle/>
                    <a:p>
                      <a:pPr algn="ctr"/>
                      <a:r>
                        <a:rPr lang="en-US" sz="1000"/>
                        <a:t>4 (3%)</a:t>
                      </a:r>
                    </a:p>
                  </a:txBody>
                  <a:tcPr marL="55440" marR="55440"/>
                </a:tc>
                <a:tc>
                  <a:txBody>
                    <a:bodyPr/>
                    <a:lstStyle/>
                    <a:p>
                      <a:pPr algn="ctr"/>
                      <a:r>
                        <a:rPr lang="en-US" sz="1000"/>
                        <a:t>1 (1%)</a:t>
                      </a:r>
                    </a:p>
                  </a:txBody>
                  <a:tcPr marL="55440" marR="55440"/>
                </a:tc>
                <a:tc>
                  <a:txBody>
                    <a:bodyPr/>
                    <a:lstStyle/>
                    <a:p>
                      <a:pPr algn="ctr"/>
                      <a:r>
                        <a:rPr lang="en-US" sz="1000"/>
                        <a:t>1 (2%)</a:t>
                      </a:r>
                    </a:p>
                  </a:txBody>
                  <a:tcPr marL="55440" marR="55440"/>
                </a:tc>
                <a:tc>
                  <a:txBody>
                    <a:bodyPr/>
                    <a:lstStyle/>
                    <a:p>
                      <a:pPr algn="ctr"/>
                      <a:r>
                        <a:rPr lang="en-US" sz="1000"/>
                        <a:t>5 (3%)</a:t>
                      </a:r>
                    </a:p>
                  </a:txBody>
                  <a:tcPr marL="55440" marR="55440"/>
                </a:tc>
                <a:tc>
                  <a:txBody>
                    <a:bodyPr/>
                    <a:lstStyle/>
                    <a:p>
                      <a:pPr algn="ctr"/>
                      <a:r>
                        <a:rPr lang="en-US" sz="1000"/>
                        <a:t>6 (2%)</a:t>
                      </a:r>
                    </a:p>
                  </a:txBody>
                  <a:tcPr marL="55440" marR="55440"/>
                </a:tc>
                <a:extLst>
                  <a:ext uri="{0D108BD9-81ED-4DB2-BD59-A6C34878D82A}">
                    <a16:rowId xmlns:a16="http://schemas.microsoft.com/office/drawing/2014/main" val="1514126728"/>
                  </a:ext>
                </a:extLst>
              </a:tr>
              <a:tr h="207598">
                <a:tc>
                  <a:txBody>
                    <a:bodyPr/>
                    <a:lstStyle/>
                    <a:p>
                      <a:r>
                        <a:rPr lang="en-US" sz="1000" b="1"/>
                        <a:t>Not </a:t>
                      </a:r>
                      <a:r>
                        <a:rPr lang="en-US" sz="1000" b="1" err="1"/>
                        <a:t>assessable</a:t>
                      </a:r>
                      <a:r>
                        <a:rPr lang="en-US" sz="1000" b="1" baseline="30000" err="1"/>
                        <a:t>c</a:t>
                      </a:r>
                      <a:endParaRPr lang="en-US" sz="1000" b="1" baseline="30000"/>
                    </a:p>
                  </a:txBody>
                  <a:tcPr marL="55440" marR="55440"/>
                </a:tc>
                <a:tc>
                  <a:txBody>
                    <a:bodyPr/>
                    <a:lstStyle/>
                    <a:p>
                      <a:pPr algn="ctr"/>
                      <a:r>
                        <a:rPr lang="en-US" sz="1000"/>
                        <a:t>22 (17%)</a:t>
                      </a:r>
                    </a:p>
                  </a:txBody>
                  <a:tcPr marL="55440" marR="55440"/>
                </a:tc>
                <a:tc>
                  <a:txBody>
                    <a:bodyPr/>
                    <a:lstStyle/>
                    <a:p>
                      <a:pPr algn="ctr"/>
                      <a:r>
                        <a:rPr lang="en-US" sz="1000"/>
                        <a:t>8 (12%)</a:t>
                      </a:r>
                    </a:p>
                  </a:txBody>
                  <a:tcPr marL="55440" marR="55440"/>
                </a:tc>
                <a:tc>
                  <a:txBody>
                    <a:bodyPr/>
                    <a:lstStyle/>
                    <a:p>
                      <a:pPr algn="ctr"/>
                      <a:r>
                        <a:rPr lang="en-US" sz="1000"/>
                        <a:t>4 (7%)</a:t>
                      </a:r>
                    </a:p>
                  </a:txBody>
                  <a:tcPr marL="55440" marR="55440"/>
                </a:tc>
                <a:tc>
                  <a:txBody>
                    <a:bodyPr/>
                    <a:lstStyle/>
                    <a:p>
                      <a:pPr algn="ctr"/>
                      <a:r>
                        <a:rPr lang="en-US" sz="1000"/>
                        <a:t>30 (15%)</a:t>
                      </a:r>
                    </a:p>
                  </a:txBody>
                  <a:tcPr marL="55440" marR="55440"/>
                </a:tc>
                <a:tc>
                  <a:txBody>
                    <a:bodyPr/>
                    <a:lstStyle/>
                    <a:p>
                      <a:pPr algn="ctr"/>
                      <a:r>
                        <a:rPr lang="en-US" sz="1000"/>
                        <a:t>34 (13%)</a:t>
                      </a:r>
                    </a:p>
                  </a:txBody>
                  <a:tcPr marL="55440" marR="55440"/>
                </a:tc>
                <a:extLst>
                  <a:ext uri="{0D108BD9-81ED-4DB2-BD59-A6C34878D82A}">
                    <a16:rowId xmlns:a16="http://schemas.microsoft.com/office/drawing/2014/main" val="1760110435"/>
                  </a:ext>
                </a:extLst>
              </a:tr>
            </a:tbl>
          </a:graphicData>
        </a:graphic>
      </p:graphicFrame>
      <p:sp>
        <p:nvSpPr>
          <p:cNvPr id="37890" name="Title 1">
            <a:extLst>
              <a:ext uri="{FF2B5EF4-FFF2-40B4-BE49-F238E27FC236}">
                <a16:creationId xmlns:a16="http://schemas.microsoft.com/office/drawing/2014/main" id="{1C318D52-689C-4D2A-99CA-3233F31F78D6}"/>
              </a:ext>
            </a:extLst>
          </p:cNvPr>
          <p:cNvSpPr>
            <a:spLocks noGrp="1"/>
          </p:cNvSpPr>
          <p:nvPr>
            <p:ph type="title"/>
          </p:nvPr>
        </p:nvSpPr>
        <p:spPr>
          <a:xfrm>
            <a:off x="619199" y="246566"/>
            <a:ext cx="9563187" cy="807285"/>
          </a:xfrm>
        </p:spPr>
        <p:txBody>
          <a:bodyPr/>
          <a:lstStyle/>
          <a:p>
            <a:r>
              <a:rPr lang="en-US" altLang="en-US" dirty="0"/>
              <a:t>Immunotherapy: Pembrolizumab minimally effective in unselected </a:t>
            </a:r>
            <a:r>
              <a:rPr lang="en-US" altLang="en-US" cap="none" dirty="0" err="1"/>
              <a:t>m</a:t>
            </a:r>
            <a:r>
              <a:rPr lang="en-US" altLang="en-US" dirty="0" err="1"/>
              <a:t>CRPC</a:t>
            </a:r>
            <a:r>
              <a:rPr lang="en-US" altLang="en-US" dirty="0"/>
              <a:t> patients (KEYNOTE-199)</a:t>
            </a:r>
          </a:p>
        </p:txBody>
      </p:sp>
      <p:sp>
        <p:nvSpPr>
          <p:cNvPr id="13" name="Slide Number Placeholder 12">
            <a:extLst>
              <a:ext uri="{FF2B5EF4-FFF2-40B4-BE49-F238E27FC236}">
                <a16:creationId xmlns:a16="http://schemas.microsoft.com/office/drawing/2014/main" id="{BEDB79DF-CF66-7D40-878A-DC29E03A9CC5}"/>
              </a:ext>
            </a:extLst>
          </p:cNvPr>
          <p:cNvSpPr>
            <a:spLocks noGrp="1"/>
          </p:cNvSpPr>
          <p:nvPr>
            <p:ph type="sldNum" sz="quarter" idx="4"/>
          </p:nvPr>
        </p:nvSpPr>
        <p:spPr/>
        <p:txBody>
          <a:bodyPr/>
          <a:lstStyle/>
          <a:p>
            <a:fld id="{FCE43C0F-8A7B-3A4B-9DB5-B3472E36E833}" type="slidenum">
              <a:rPr lang="en-GB" smtClean="0"/>
              <a:pPr/>
              <a:t>43</a:t>
            </a:fld>
            <a:endParaRPr lang="en-GB"/>
          </a:p>
        </p:txBody>
      </p:sp>
      <p:sp>
        <p:nvSpPr>
          <p:cNvPr id="9" name="Content Placeholder 8">
            <a:extLst>
              <a:ext uri="{FF2B5EF4-FFF2-40B4-BE49-F238E27FC236}">
                <a16:creationId xmlns:a16="http://schemas.microsoft.com/office/drawing/2014/main" id="{E390FC52-FF23-FA47-9F52-31B4F7EE9B8D}"/>
              </a:ext>
            </a:extLst>
          </p:cNvPr>
          <p:cNvSpPr>
            <a:spLocks noGrp="1"/>
          </p:cNvSpPr>
          <p:nvPr>
            <p:ph sz="quarter" idx="15"/>
          </p:nvPr>
        </p:nvSpPr>
        <p:spPr>
          <a:xfrm>
            <a:off x="620184" y="6309320"/>
            <a:ext cx="10300352" cy="365125"/>
          </a:xfrm>
        </p:spPr>
        <p:txBody>
          <a:bodyPr/>
          <a:lstStyle/>
          <a:p>
            <a:pPr>
              <a:spcBef>
                <a:spcPts val="300"/>
              </a:spcBef>
            </a:pPr>
            <a:r>
              <a:rPr lang="en-US" dirty="0"/>
              <a:t>CR, complete response; </a:t>
            </a:r>
            <a:r>
              <a:rPr lang="en-US" dirty="0" err="1"/>
              <a:t>mCRPC</a:t>
            </a:r>
            <a:r>
              <a:rPr lang="en-US" dirty="0"/>
              <a:t>, metastatic castration-resistant prostate cancer; PD, progressing disease; PD-L1, </a:t>
            </a:r>
            <a:r>
              <a:rPr lang="en-GB" dirty="0"/>
              <a:t>programmed death-ligand 1; PR, partial response; PSA, prostate specific antigen; RECIST, Response Evaluation Criteria in Solid </a:t>
            </a:r>
            <a:r>
              <a:rPr lang="en-GB" dirty="0" err="1"/>
              <a:t>Tumors</a:t>
            </a:r>
            <a:r>
              <a:rPr lang="en-GB" dirty="0"/>
              <a:t>; SD, stable disease</a:t>
            </a:r>
            <a:endParaRPr lang="en-US" altLang="en-US" dirty="0"/>
          </a:p>
          <a:p>
            <a:pPr>
              <a:spcBef>
                <a:spcPts val="300"/>
              </a:spcBef>
            </a:pPr>
            <a:r>
              <a:rPr lang="en-US" altLang="en-US" dirty="0"/>
              <a:t>De Bono JS, et al. </a:t>
            </a:r>
            <a:r>
              <a:rPr lang="en-US" dirty="0"/>
              <a:t>J Clin Oncol. 2018;36(15 suppl):5007 (</a:t>
            </a:r>
            <a:r>
              <a:rPr lang="en-US" altLang="en-US" dirty="0"/>
              <a:t>ASCO 2018, oral presentation)</a:t>
            </a:r>
          </a:p>
        </p:txBody>
      </p:sp>
      <p:pic>
        <p:nvPicPr>
          <p:cNvPr id="2" name="Picture 1">
            <a:extLst>
              <a:ext uri="{FF2B5EF4-FFF2-40B4-BE49-F238E27FC236}">
                <a16:creationId xmlns:a16="http://schemas.microsoft.com/office/drawing/2014/main" id="{7B8ACD64-A8F7-4949-B525-F65B4326FAC0}"/>
              </a:ext>
            </a:extLst>
          </p:cNvPr>
          <p:cNvPicPr>
            <a:picLocks noChangeAspect="1"/>
          </p:cNvPicPr>
          <p:nvPr/>
        </p:nvPicPr>
        <p:blipFill rotWithShape="1">
          <a:blip r:embed="rId3"/>
          <a:srcRect l="9722" t="27756" b="10093"/>
          <a:stretch/>
        </p:blipFill>
        <p:spPr>
          <a:xfrm>
            <a:off x="983410" y="3142938"/>
            <a:ext cx="5019151" cy="2122098"/>
          </a:xfrm>
          <a:prstGeom prst="rect">
            <a:avLst/>
          </a:prstGeom>
        </p:spPr>
      </p:pic>
      <p:sp>
        <p:nvSpPr>
          <p:cNvPr id="16" name="TextBox 15">
            <a:extLst>
              <a:ext uri="{FF2B5EF4-FFF2-40B4-BE49-F238E27FC236}">
                <a16:creationId xmlns:a16="http://schemas.microsoft.com/office/drawing/2014/main" id="{8FB3CEBA-9EA1-1D45-BDCA-685CB028930E}"/>
              </a:ext>
            </a:extLst>
          </p:cNvPr>
          <p:cNvSpPr txBox="1"/>
          <p:nvPr/>
        </p:nvSpPr>
        <p:spPr>
          <a:xfrm>
            <a:off x="495059" y="5356633"/>
            <a:ext cx="5140831" cy="276999"/>
          </a:xfrm>
          <a:prstGeom prst="rect">
            <a:avLst/>
          </a:prstGeom>
          <a:noFill/>
        </p:spPr>
        <p:txBody>
          <a:bodyPr wrap="none" lIns="0" tIns="0" rIns="0" bIns="0" rtlCol="0">
            <a:spAutoFit/>
          </a:bodyPr>
          <a:lstStyle/>
          <a:p>
            <a:pPr>
              <a:lnSpc>
                <a:spcPct val="90000"/>
              </a:lnSpc>
            </a:pPr>
            <a:r>
              <a:rPr lang="en-GB" sz="1000" baseline="30000">
                <a:latin typeface="Calibri" panose="020F0502020204030204" pitchFamily="34" charset="0"/>
                <a:ea typeface="Aileron" charset="0"/>
                <a:cs typeface="Calibri" panose="020F0502020204030204" pitchFamily="34" charset="0"/>
              </a:rPr>
              <a:t>a </a:t>
            </a:r>
            <a:r>
              <a:rPr lang="en-GB" sz="1000">
                <a:latin typeface="Calibri" panose="020F0502020204030204" pitchFamily="34" charset="0"/>
                <a:ea typeface="Aileron" charset="0"/>
                <a:cs typeface="Calibri" panose="020F0502020204030204" pitchFamily="34" charset="0"/>
              </a:rPr>
              <a:t>Percentages calculated on the basis of </a:t>
            </a:r>
            <a:r>
              <a:rPr lang="en-GB" sz="1000" b="1">
                <a:latin typeface="Calibri" panose="020F0502020204030204" pitchFamily="34" charset="0"/>
                <a:ea typeface="Aileron" charset="0"/>
                <a:cs typeface="Calibri" panose="020F0502020204030204" pitchFamily="34" charset="0"/>
              </a:rPr>
              <a:t>193 patients</a:t>
            </a:r>
            <a:r>
              <a:rPr lang="en-GB" sz="1000">
                <a:latin typeface="Calibri" panose="020F0502020204030204" pitchFamily="34" charset="0"/>
                <a:ea typeface="Aileron" charset="0"/>
                <a:cs typeface="Calibri" panose="020F0502020204030204" pitchFamily="34" charset="0"/>
              </a:rPr>
              <a:t> who had ≥ 1 post-baseline PSA assessment</a:t>
            </a:r>
            <a:br>
              <a:rPr lang="en-GB" sz="1000">
                <a:latin typeface="Calibri" panose="020F0502020204030204" pitchFamily="34" charset="0"/>
                <a:ea typeface="Aileron" charset="0"/>
                <a:cs typeface="Calibri" panose="020F0502020204030204" pitchFamily="34" charset="0"/>
              </a:rPr>
            </a:br>
            <a:r>
              <a:rPr lang="en-GB" sz="1000">
                <a:latin typeface="Calibri" panose="020F0502020204030204" pitchFamily="34" charset="0"/>
                <a:ea typeface="Aileron" charset="0"/>
                <a:cs typeface="Calibri" panose="020F0502020204030204" pitchFamily="34" charset="0"/>
              </a:rPr>
              <a:t>Data </a:t>
            </a:r>
            <a:r>
              <a:rPr lang="en-GB" sz="1000" err="1">
                <a:latin typeface="Calibri" panose="020F0502020204030204" pitchFamily="34" charset="0"/>
                <a:ea typeface="Aileron" charset="0"/>
                <a:cs typeface="Calibri" panose="020F0502020204030204" pitchFamily="34" charset="0"/>
              </a:rPr>
              <a:t>cutoff</a:t>
            </a:r>
            <a:r>
              <a:rPr lang="en-GB" sz="1000">
                <a:latin typeface="Calibri" panose="020F0502020204030204" pitchFamily="34" charset="0"/>
                <a:ea typeface="Aileron" charset="0"/>
                <a:cs typeface="Calibri" panose="020F0502020204030204" pitchFamily="34" charset="0"/>
              </a:rPr>
              <a:t> date: Oct 13, 2017</a:t>
            </a:r>
          </a:p>
        </p:txBody>
      </p:sp>
      <p:sp>
        <p:nvSpPr>
          <p:cNvPr id="17" name="TextBox 16">
            <a:extLst>
              <a:ext uri="{FF2B5EF4-FFF2-40B4-BE49-F238E27FC236}">
                <a16:creationId xmlns:a16="http://schemas.microsoft.com/office/drawing/2014/main" id="{99FB13AB-52FA-1B46-AD4D-EB7CBC8AAFA3}"/>
              </a:ext>
            </a:extLst>
          </p:cNvPr>
          <p:cNvSpPr txBox="1"/>
          <p:nvPr/>
        </p:nvSpPr>
        <p:spPr>
          <a:xfrm rot="16200000">
            <a:off x="-378164" y="4088909"/>
            <a:ext cx="1893853"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Change from baseline (%)</a:t>
            </a:r>
          </a:p>
        </p:txBody>
      </p:sp>
      <p:sp>
        <p:nvSpPr>
          <p:cNvPr id="18" name="Text Placeholder 17">
            <a:extLst>
              <a:ext uri="{FF2B5EF4-FFF2-40B4-BE49-F238E27FC236}">
                <a16:creationId xmlns:a16="http://schemas.microsoft.com/office/drawing/2014/main" id="{B5F03DEB-CE5A-4C4E-9A4F-E58CEE92F68D}"/>
              </a:ext>
            </a:extLst>
          </p:cNvPr>
          <p:cNvSpPr>
            <a:spLocks noGrp="1"/>
          </p:cNvSpPr>
          <p:nvPr>
            <p:ph type="body" sz="quarter" idx="18"/>
          </p:nvPr>
        </p:nvSpPr>
        <p:spPr/>
        <p:txBody>
          <a:bodyPr/>
          <a:lstStyle/>
          <a:p>
            <a:pPr algn="ctr"/>
            <a:r>
              <a:rPr lang="en-US" dirty="0"/>
              <a:t>Best response</a:t>
            </a:r>
            <a:br>
              <a:rPr lang="en-US" dirty="0"/>
            </a:br>
            <a:r>
              <a:rPr lang="en-US" dirty="0"/>
              <a:t>(</a:t>
            </a:r>
            <a:r>
              <a:rPr lang="en-US" dirty="0" err="1"/>
              <a:t>recist</a:t>
            </a:r>
            <a:r>
              <a:rPr lang="en-US" dirty="0"/>
              <a:t> </a:t>
            </a:r>
            <a:r>
              <a:rPr lang="en-US" cap="none" dirty="0"/>
              <a:t>v</a:t>
            </a:r>
            <a:r>
              <a:rPr lang="en-US" dirty="0"/>
              <a:t>1.1, central review)</a:t>
            </a:r>
          </a:p>
        </p:txBody>
      </p:sp>
      <p:sp>
        <p:nvSpPr>
          <p:cNvPr id="19" name="Text Placeholder 18">
            <a:extLst>
              <a:ext uri="{FF2B5EF4-FFF2-40B4-BE49-F238E27FC236}">
                <a16:creationId xmlns:a16="http://schemas.microsoft.com/office/drawing/2014/main" id="{387EC227-A8C8-8541-BB24-B31012C91CCE}"/>
              </a:ext>
            </a:extLst>
          </p:cNvPr>
          <p:cNvSpPr>
            <a:spLocks noGrp="1"/>
          </p:cNvSpPr>
          <p:nvPr>
            <p:ph type="body" sz="quarter" idx="19"/>
          </p:nvPr>
        </p:nvSpPr>
        <p:spPr/>
        <p:txBody>
          <a:bodyPr/>
          <a:lstStyle/>
          <a:p>
            <a:pPr algn="ctr"/>
            <a:r>
              <a:rPr lang="en-US"/>
              <a:t>Change from baseline in </a:t>
            </a:r>
            <a:r>
              <a:rPr lang="en-US" err="1"/>
              <a:t>psa</a:t>
            </a:r>
            <a:r>
              <a:rPr lang="en-US"/>
              <a:t> in</a:t>
            </a:r>
            <a:br>
              <a:rPr lang="en-US"/>
            </a:br>
            <a:r>
              <a:rPr lang="en-US"/>
              <a:t>cohorts 1, 2, and 3</a:t>
            </a:r>
          </a:p>
        </p:txBody>
      </p:sp>
      <p:sp>
        <p:nvSpPr>
          <p:cNvPr id="22" name="TextBox 21">
            <a:extLst>
              <a:ext uri="{FF2B5EF4-FFF2-40B4-BE49-F238E27FC236}">
                <a16:creationId xmlns:a16="http://schemas.microsoft.com/office/drawing/2014/main" id="{A776EAC2-EA49-4241-B0B6-19F1E8771983}"/>
              </a:ext>
            </a:extLst>
          </p:cNvPr>
          <p:cNvSpPr txBox="1"/>
          <p:nvPr/>
        </p:nvSpPr>
        <p:spPr>
          <a:xfrm>
            <a:off x="768425" y="3128624"/>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sp>
        <p:nvSpPr>
          <p:cNvPr id="23" name="TextBox 22">
            <a:extLst>
              <a:ext uri="{FF2B5EF4-FFF2-40B4-BE49-F238E27FC236}">
                <a16:creationId xmlns:a16="http://schemas.microsoft.com/office/drawing/2014/main" id="{DA73D62C-9047-7643-8341-0EC68744D40E}"/>
              </a:ext>
            </a:extLst>
          </p:cNvPr>
          <p:cNvSpPr txBox="1"/>
          <p:nvPr/>
        </p:nvSpPr>
        <p:spPr>
          <a:xfrm>
            <a:off x="834149" y="3325474"/>
            <a:ext cx="13144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80</a:t>
            </a:r>
          </a:p>
        </p:txBody>
      </p:sp>
      <p:sp>
        <p:nvSpPr>
          <p:cNvPr id="24" name="TextBox 23">
            <a:extLst>
              <a:ext uri="{FF2B5EF4-FFF2-40B4-BE49-F238E27FC236}">
                <a16:creationId xmlns:a16="http://schemas.microsoft.com/office/drawing/2014/main" id="{752FD2EE-A5B1-1942-ADB9-DDF92042DC5A}"/>
              </a:ext>
            </a:extLst>
          </p:cNvPr>
          <p:cNvSpPr txBox="1"/>
          <p:nvPr/>
        </p:nvSpPr>
        <p:spPr>
          <a:xfrm>
            <a:off x="834149" y="3525499"/>
            <a:ext cx="13144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sp>
        <p:nvSpPr>
          <p:cNvPr id="25" name="TextBox 24">
            <a:extLst>
              <a:ext uri="{FF2B5EF4-FFF2-40B4-BE49-F238E27FC236}">
                <a16:creationId xmlns:a16="http://schemas.microsoft.com/office/drawing/2014/main" id="{8A1D2DA0-39AD-494E-B8FC-37E4F7CA2E2F}"/>
              </a:ext>
            </a:extLst>
          </p:cNvPr>
          <p:cNvSpPr txBox="1"/>
          <p:nvPr/>
        </p:nvSpPr>
        <p:spPr>
          <a:xfrm>
            <a:off x="834149" y="3725524"/>
            <a:ext cx="13144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sp>
        <p:nvSpPr>
          <p:cNvPr id="26" name="TextBox 25">
            <a:extLst>
              <a:ext uri="{FF2B5EF4-FFF2-40B4-BE49-F238E27FC236}">
                <a16:creationId xmlns:a16="http://schemas.microsoft.com/office/drawing/2014/main" id="{94B21D5D-E9D5-B146-B8EA-7670565FA438}"/>
              </a:ext>
            </a:extLst>
          </p:cNvPr>
          <p:cNvSpPr txBox="1"/>
          <p:nvPr/>
        </p:nvSpPr>
        <p:spPr>
          <a:xfrm>
            <a:off x="834149" y="3925549"/>
            <a:ext cx="13144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sp>
        <p:nvSpPr>
          <p:cNvPr id="27" name="TextBox 26">
            <a:extLst>
              <a:ext uri="{FF2B5EF4-FFF2-40B4-BE49-F238E27FC236}">
                <a16:creationId xmlns:a16="http://schemas.microsoft.com/office/drawing/2014/main" id="{44483941-8A22-3047-B6C8-C085315FE5E4}"/>
              </a:ext>
            </a:extLst>
          </p:cNvPr>
          <p:cNvSpPr txBox="1"/>
          <p:nvPr/>
        </p:nvSpPr>
        <p:spPr>
          <a:xfrm>
            <a:off x="899872" y="4119224"/>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28" name="TextBox 27">
            <a:extLst>
              <a:ext uri="{FF2B5EF4-FFF2-40B4-BE49-F238E27FC236}">
                <a16:creationId xmlns:a16="http://schemas.microsoft.com/office/drawing/2014/main" id="{F43BD95B-8F0A-6B46-A032-966D6465786B}"/>
              </a:ext>
            </a:extLst>
          </p:cNvPr>
          <p:cNvSpPr txBox="1"/>
          <p:nvPr/>
        </p:nvSpPr>
        <p:spPr>
          <a:xfrm>
            <a:off x="770029" y="4319249"/>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sp>
        <p:nvSpPr>
          <p:cNvPr id="29" name="TextBox 28">
            <a:extLst>
              <a:ext uri="{FF2B5EF4-FFF2-40B4-BE49-F238E27FC236}">
                <a16:creationId xmlns:a16="http://schemas.microsoft.com/office/drawing/2014/main" id="{5C8B73F9-136A-ED42-9096-BE837B64C710}"/>
              </a:ext>
            </a:extLst>
          </p:cNvPr>
          <p:cNvSpPr txBox="1"/>
          <p:nvPr/>
        </p:nvSpPr>
        <p:spPr>
          <a:xfrm>
            <a:off x="770029" y="4516099"/>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sp>
        <p:nvSpPr>
          <p:cNvPr id="30" name="TextBox 29">
            <a:extLst>
              <a:ext uri="{FF2B5EF4-FFF2-40B4-BE49-F238E27FC236}">
                <a16:creationId xmlns:a16="http://schemas.microsoft.com/office/drawing/2014/main" id="{F2221711-C2B8-1C4E-8012-B984F4247D2F}"/>
              </a:ext>
            </a:extLst>
          </p:cNvPr>
          <p:cNvSpPr txBox="1"/>
          <p:nvPr/>
        </p:nvSpPr>
        <p:spPr>
          <a:xfrm>
            <a:off x="770029" y="4712949"/>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sp>
        <p:nvSpPr>
          <p:cNvPr id="31" name="TextBox 30">
            <a:extLst>
              <a:ext uri="{FF2B5EF4-FFF2-40B4-BE49-F238E27FC236}">
                <a16:creationId xmlns:a16="http://schemas.microsoft.com/office/drawing/2014/main" id="{36059DC1-FFE1-8C47-98EE-57E739683E19}"/>
              </a:ext>
            </a:extLst>
          </p:cNvPr>
          <p:cNvSpPr txBox="1"/>
          <p:nvPr/>
        </p:nvSpPr>
        <p:spPr>
          <a:xfrm>
            <a:off x="770029" y="4912974"/>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−80</a:t>
            </a:r>
          </a:p>
        </p:txBody>
      </p:sp>
      <p:sp>
        <p:nvSpPr>
          <p:cNvPr id="32" name="TextBox 31">
            <a:extLst>
              <a:ext uri="{FF2B5EF4-FFF2-40B4-BE49-F238E27FC236}">
                <a16:creationId xmlns:a16="http://schemas.microsoft.com/office/drawing/2014/main" id="{AB588C4C-B595-A047-98D8-36F8AB4B8DA6}"/>
              </a:ext>
            </a:extLst>
          </p:cNvPr>
          <p:cNvSpPr txBox="1"/>
          <p:nvPr/>
        </p:nvSpPr>
        <p:spPr>
          <a:xfrm>
            <a:off x="704305" y="5106649"/>
            <a:ext cx="26129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grpSp>
        <p:nvGrpSpPr>
          <p:cNvPr id="21" name="Group 20">
            <a:extLst>
              <a:ext uri="{FF2B5EF4-FFF2-40B4-BE49-F238E27FC236}">
                <a16:creationId xmlns:a16="http://schemas.microsoft.com/office/drawing/2014/main" id="{A12D6376-A69E-B847-8234-C8F46A46C028}"/>
              </a:ext>
            </a:extLst>
          </p:cNvPr>
          <p:cNvGrpSpPr/>
          <p:nvPr/>
        </p:nvGrpSpPr>
        <p:grpSpPr>
          <a:xfrm>
            <a:off x="3575720" y="2144151"/>
            <a:ext cx="2247398" cy="1593318"/>
            <a:chOff x="3575720" y="1865183"/>
            <a:chExt cx="2247398" cy="1593318"/>
          </a:xfrm>
        </p:grpSpPr>
        <p:pic>
          <p:nvPicPr>
            <p:cNvPr id="33" name="Picture 32">
              <a:extLst>
                <a:ext uri="{FF2B5EF4-FFF2-40B4-BE49-F238E27FC236}">
                  <a16:creationId xmlns:a16="http://schemas.microsoft.com/office/drawing/2014/main" id="{2F644B69-7EB0-0647-8C6D-183A5119C15C}"/>
                </a:ext>
              </a:extLst>
            </p:cNvPr>
            <p:cNvPicPr>
              <a:picLocks noChangeAspect="1"/>
            </p:cNvPicPr>
            <p:nvPr/>
          </p:nvPicPr>
          <p:blipFill rotWithShape="1">
            <a:blip r:embed="rId3"/>
            <a:srcRect l="61390" r="1060" b="53801"/>
            <a:stretch/>
          </p:blipFill>
          <p:spPr>
            <a:xfrm>
              <a:off x="3735525" y="1881058"/>
              <a:ext cx="2087593" cy="1577443"/>
            </a:xfrm>
            <a:prstGeom prst="rect">
              <a:avLst/>
            </a:prstGeom>
            <a:ln>
              <a:noFill/>
            </a:ln>
          </p:spPr>
        </p:pic>
        <p:sp>
          <p:nvSpPr>
            <p:cNvPr id="20" name="Rectangle 19">
              <a:extLst>
                <a:ext uri="{FF2B5EF4-FFF2-40B4-BE49-F238E27FC236}">
                  <a16:creationId xmlns:a16="http://schemas.microsoft.com/office/drawing/2014/main" id="{A04D3D51-DB4B-0D40-BEA4-D265859FB297}"/>
                </a:ext>
              </a:extLst>
            </p:cNvPr>
            <p:cNvSpPr/>
            <p:nvPr/>
          </p:nvSpPr>
          <p:spPr>
            <a:xfrm>
              <a:off x="3575720" y="1865183"/>
              <a:ext cx="648072" cy="4116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37A34739-FAE2-0A45-AB3C-FF18F896A26C}"/>
              </a:ext>
            </a:extLst>
          </p:cNvPr>
          <p:cNvSpPr/>
          <p:nvPr/>
        </p:nvSpPr>
        <p:spPr>
          <a:xfrm>
            <a:off x="7320136" y="2440473"/>
            <a:ext cx="1677215" cy="1378979"/>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FCB59D-C1ED-7848-9D41-1A7324FE0069}"/>
              </a:ext>
            </a:extLst>
          </p:cNvPr>
          <p:cNvSpPr/>
          <p:nvPr/>
        </p:nvSpPr>
        <p:spPr>
          <a:xfrm>
            <a:off x="6126997" y="4757655"/>
            <a:ext cx="5486400" cy="861774"/>
          </a:xfrm>
          <a:prstGeom prst="rect">
            <a:avLst/>
          </a:prstGeom>
        </p:spPr>
        <p:txBody>
          <a:bodyPr wrap="square">
            <a:spAutoFit/>
          </a:bodyPr>
          <a:lstStyle/>
          <a:p>
            <a:pPr marL="92075" indent="-92075"/>
            <a:r>
              <a:rPr lang="en-US" sz="1000" baseline="30000"/>
              <a:t>a	</a:t>
            </a:r>
            <a:r>
              <a:rPr lang="en-US" sz="1000"/>
              <a:t>Patients without disappearance of all existing lesions or development of new lesions. 13 of these patients had no CR and no PD for ≥ 6 months.</a:t>
            </a:r>
          </a:p>
          <a:p>
            <a:pPr marL="92075" indent="-92075"/>
            <a:r>
              <a:rPr lang="en-US" sz="1000" baseline="30000"/>
              <a:t>b	</a:t>
            </a:r>
            <a:r>
              <a:rPr lang="en-US" sz="1000"/>
              <a:t>Patients who had ≥ 1 post-baseline imaging assessment, none of which were evaluable for response.</a:t>
            </a:r>
          </a:p>
          <a:p>
            <a:pPr marL="92075" indent="-92075"/>
            <a:r>
              <a:rPr lang="en-US" sz="1000" baseline="30000"/>
              <a:t>c	</a:t>
            </a:r>
            <a:r>
              <a:rPr lang="en-US" sz="1000"/>
              <a:t>Patients without ≥ 1 post-baseline imaging assessment.</a:t>
            </a:r>
          </a:p>
          <a:p>
            <a:pPr marL="92075" indent="-92075">
              <a:tabLst/>
            </a:pPr>
            <a:r>
              <a:rPr lang="en-US" sz="1000"/>
              <a:t>Data cutoff date: Oct 13, 2017.</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716DD-A20E-45C5-B643-DA08AA567F1B}"/>
              </a:ext>
            </a:extLst>
          </p:cNvPr>
          <p:cNvSpPr>
            <a:spLocks noGrp="1"/>
          </p:cNvSpPr>
          <p:nvPr>
            <p:ph sz="quarter" idx="12"/>
          </p:nvPr>
        </p:nvSpPr>
        <p:spPr>
          <a:xfrm>
            <a:off x="620184" y="1425600"/>
            <a:ext cx="4179672" cy="4528800"/>
          </a:xfrm>
        </p:spPr>
        <p:txBody>
          <a:bodyPr/>
          <a:lstStyle/>
          <a:p>
            <a:r>
              <a:rPr lang="en-US"/>
              <a:t>32 (3.1%) of 1,033 of prostate cancer patients tested with germline + somatic DNA sequencing had </a:t>
            </a:r>
            <a:br>
              <a:rPr lang="en-US"/>
            </a:br>
            <a:r>
              <a:rPr lang="en-US"/>
              <a:t>MSI-high or mismatch-repair deficient status </a:t>
            </a:r>
          </a:p>
          <a:p>
            <a:r>
              <a:rPr lang="en-US"/>
              <a:t>6 of 11 treated with PD-1/PD-L1 antibody therapy had a PSA decline </a:t>
            </a:r>
            <a:br>
              <a:rPr lang="en-US"/>
            </a:br>
            <a:r>
              <a:rPr lang="en-US"/>
              <a:t>&gt; 50%, and 4 of those 6 had an objective radiographic response </a:t>
            </a:r>
          </a:p>
          <a:p>
            <a:r>
              <a:rPr lang="en-US"/>
              <a:t>Duration of response up to 89 weeks</a:t>
            </a:r>
          </a:p>
        </p:txBody>
      </p:sp>
      <p:sp>
        <p:nvSpPr>
          <p:cNvPr id="2" name="Title 1">
            <a:extLst>
              <a:ext uri="{FF2B5EF4-FFF2-40B4-BE49-F238E27FC236}">
                <a16:creationId xmlns:a16="http://schemas.microsoft.com/office/drawing/2014/main" id="{E3D32233-F73E-40FF-A82E-78CC190CF569}"/>
              </a:ext>
            </a:extLst>
          </p:cNvPr>
          <p:cNvSpPr>
            <a:spLocks noGrp="1"/>
          </p:cNvSpPr>
          <p:nvPr>
            <p:ph type="title"/>
          </p:nvPr>
        </p:nvSpPr>
        <p:spPr/>
        <p:txBody>
          <a:bodyPr/>
          <a:lstStyle/>
          <a:p>
            <a:r>
              <a:rPr lang="en-US"/>
              <a:t>Pembrolizumab in MSI-high prostate cancer</a:t>
            </a:r>
          </a:p>
        </p:txBody>
      </p:sp>
      <p:sp>
        <p:nvSpPr>
          <p:cNvPr id="4" name="Content Placeholder 3">
            <a:extLst>
              <a:ext uri="{FF2B5EF4-FFF2-40B4-BE49-F238E27FC236}">
                <a16:creationId xmlns:a16="http://schemas.microsoft.com/office/drawing/2014/main" id="{2367DB5D-A60C-AB40-A404-2F5B96886752}"/>
              </a:ext>
            </a:extLst>
          </p:cNvPr>
          <p:cNvSpPr>
            <a:spLocks noGrp="1"/>
          </p:cNvSpPr>
          <p:nvPr>
            <p:ph sz="quarter" idx="15"/>
          </p:nvPr>
        </p:nvSpPr>
        <p:spPr>
          <a:xfrm>
            <a:off x="620184" y="6309320"/>
            <a:ext cx="10963200" cy="365125"/>
          </a:xfrm>
        </p:spPr>
        <p:txBody>
          <a:bodyPr/>
          <a:lstStyle/>
          <a:p>
            <a:pPr>
              <a:spcBef>
                <a:spcPts val="300"/>
              </a:spcBef>
            </a:pPr>
            <a:r>
              <a:rPr lang="en-US" altLang="en-US"/>
              <a:t>MSI, microsatellite instability; PD, progressing disease; PD-1, p</a:t>
            </a:r>
            <a:r>
              <a:rPr lang="en-US"/>
              <a:t>rogrammed cell death protein 1; PD-L1, </a:t>
            </a:r>
            <a:r>
              <a:rPr lang="en-GB"/>
              <a:t>programmed death-ligand 1; PR, partial response; </a:t>
            </a:r>
            <a:br>
              <a:rPr lang="en-GB"/>
            </a:br>
            <a:r>
              <a:rPr lang="en-GB"/>
              <a:t>PSA, prostate specific antigen; SD, stable disease; </a:t>
            </a:r>
            <a:r>
              <a:rPr lang="en-GB" err="1"/>
              <a:t>wk</a:t>
            </a:r>
            <a:r>
              <a:rPr lang="en-GB"/>
              <a:t>, weeks</a:t>
            </a:r>
            <a:r>
              <a:rPr lang="en-US"/>
              <a:t> </a:t>
            </a:r>
            <a:endParaRPr lang="en-US" altLang="en-US"/>
          </a:p>
          <a:p>
            <a:pPr>
              <a:spcBef>
                <a:spcPts val="300"/>
              </a:spcBef>
            </a:pPr>
            <a:r>
              <a:rPr lang="en-US" altLang="en-US" err="1"/>
              <a:t>Abida</a:t>
            </a:r>
            <a:r>
              <a:rPr lang="en-US" altLang="en-US"/>
              <a:t> W, et al. JAMA Oncol. 2019;5:471-8</a:t>
            </a:r>
          </a:p>
        </p:txBody>
      </p:sp>
      <p:pic>
        <p:nvPicPr>
          <p:cNvPr id="12" name="Picture 11">
            <a:extLst>
              <a:ext uri="{FF2B5EF4-FFF2-40B4-BE49-F238E27FC236}">
                <a16:creationId xmlns:a16="http://schemas.microsoft.com/office/drawing/2014/main" id="{58C7563F-A439-3C4F-AF76-649BE54F7449}"/>
              </a:ext>
            </a:extLst>
          </p:cNvPr>
          <p:cNvPicPr>
            <a:picLocks noChangeAspect="1"/>
          </p:cNvPicPr>
          <p:nvPr/>
        </p:nvPicPr>
        <p:blipFill>
          <a:blip r:embed="rId2"/>
          <a:stretch>
            <a:fillRect/>
          </a:stretch>
        </p:blipFill>
        <p:spPr>
          <a:xfrm>
            <a:off x="5115464" y="1447644"/>
            <a:ext cx="6550768" cy="4085425"/>
          </a:xfrm>
          <a:prstGeom prst="rect">
            <a:avLst/>
          </a:prstGeom>
        </p:spPr>
      </p:pic>
      <p:sp>
        <p:nvSpPr>
          <p:cNvPr id="13" name="Slide Number Placeholder 12">
            <a:extLst>
              <a:ext uri="{FF2B5EF4-FFF2-40B4-BE49-F238E27FC236}">
                <a16:creationId xmlns:a16="http://schemas.microsoft.com/office/drawing/2014/main" id="{33C414A1-F3A1-5447-93A8-EFF872559321}"/>
              </a:ext>
            </a:extLst>
          </p:cNvPr>
          <p:cNvSpPr>
            <a:spLocks noGrp="1"/>
          </p:cNvSpPr>
          <p:nvPr>
            <p:ph type="sldNum" sz="quarter" idx="4"/>
          </p:nvPr>
        </p:nvSpPr>
        <p:spPr/>
        <p:txBody>
          <a:bodyPr/>
          <a:lstStyle/>
          <a:p>
            <a:fld id="{FCE43C0F-8A7B-3A4B-9DB5-B3472E36E833}" type="slidenum">
              <a:rPr lang="en-GB" smtClean="0"/>
              <a:pPr/>
              <a:t>44</a:t>
            </a:fld>
            <a:endParaRPr lang="en-GB"/>
          </a:p>
        </p:txBody>
      </p:sp>
    </p:spTree>
    <p:extLst>
      <p:ext uri="{BB962C8B-B14F-4D97-AF65-F5344CB8AC3E}">
        <p14:creationId xmlns:p14="http://schemas.microsoft.com/office/powerpoint/2010/main" val="218826774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57160C9-C7B5-4048-BECE-2D6D917A0993}"/>
              </a:ext>
            </a:extLst>
          </p:cNvPr>
          <p:cNvSpPr>
            <a:spLocks noGrp="1"/>
          </p:cNvSpPr>
          <p:nvPr>
            <p:ph sz="quarter" idx="12"/>
          </p:nvPr>
        </p:nvSpPr>
        <p:spPr/>
        <p:txBody>
          <a:bodyPr/>
          <a:lstStyle/>
          <a:p>
            <a:pPr marL="0" indent="0">
              <a:buNone/>
            </a:pPr>
            <a:r>
              <a:rPr lang="en-US" b="1" spc="100" dirty="0">
                <a:solidFill>
                  <a:schemeClr val="accent1"/>
                </a:solidFill>
              </a:rPr>
              <a:t>OPEN-LABEL, MULTICENTER, PHASE 2 STUDY (NCT02985957)</a:t>
            </a:r>
          </a:p>
        </p:txBody>
      </p:sp>
      <p:sp>
        <p:nvSpPr>
          <p:cNvPr id="2" name="Title 1">
            <a:extLst>
              <a:ext uri="{FF2B5EF4-FFF2-40B4-BE49-F238E27FC236}">
                <a16:creationId xmlns:a16="http://schemas.microsoft.com/office/drawing/2014/main" id="{4F09AA3F-4908-4F02-A687-1865B3AA4503}"/>
              </a:ext>
            </a:extLst>
          </p:cNvPr>
          <p:cNvSpPr>
            <a:spLocks noGrp="1"/>
          </p:cNvSpPr>
          <p:nvPr>
            <p:ph type="title"/>
          </p:nvPr>
        </p:nvSpPr>
        <p:spPr/>
        <p:txBody>
          <a:bodyPr/>
          <a:lstStyle/>
          <a:p>
            <a:r>
              <a:rPr lang="en-US" err="1"/>
              <a:t>CheckMate</a:t>
            </a:r>
            <a:r>
              <a:rPr lang="en-US"/>
              <a:t> 650: dual checkpoint inhibition better, but still need to select</a:t>
            </a:r>
          </a:p>
        </p:txBody>
      </p:sp>
      <p:sp>
        <p:nvSpPr>
          <p:cNvPr id="7" name="Content Placeholder 6">
            <a:extLst>
              <a:ext uri="{FF2B5EF4-FFF2-40B4-BE49-F238E27FC236}">
                <a16:creationId xmlns:a16="http://schemas.microsoft.com/office/drawing/2014/main" id="{A32F3BB0-E284-274D-947D-09D4FC1EC742}"/>
              </a:ext>
            </a:extLst>
          </p:cNvPr>
          <p:cNvSpPr>
            <a:spLocks noGrp="1"/>
          </p:cNvSpPr>
          <p:nvPr>
            <p:ph sz="quarter" idx="15"/>
          </p:nvPr>
        </p:nvSpPr>
        <p:spPr>
          <a:xfrm>
            <a:off x="620184" y="6147312"/>
            <a:ext cx="10732400" cy="685715"/>
          </a:xfrm>
        </p:spPr>
        <p:txBody>
          <a:bodyPr/>
          <a:lstStyle/>
          <a:p>
            <a:pPr>
              <a:spcBef>
                <a:spcPts val="0"/>
              </a:spcBef>
              <a:spcAft>
                <a:spcPts val="300"/>
              </a:spcAft>
            </a:pPr>
            <a:r>
              <a:rPr lang="en-US" sz="1100" dirty="0"/>
              <a:t>ADT, androgen deprivation therapy; DDR, DNA damage repair; ECOG, </a:t>
            </a:r>
            <a:r>
              <a:rPr lang="en-GB" sz="1100" dirty="0"/>
              <a:t>Eastern Cooperative Oncology Group; HRD, </a:t>
            </a:r>
            <a:r>
              <a:rPr lang="en-US" altLang="en-US" sz="1100" dirty="0"/>
              <a:t>homologous recombination deficiency; </a:t>
            </a:r>
            <a:r>
              <a:rPr lang="en-US" altLang="en-US" sz="1100" dirty="0" err="1"/>
              <a:t>i.v.</a:t>
            </a:r>
            <a:r>
              <a:rPr lang="en-US" altLang="en-US" sz="1100" dirty="0"/>
              <a:t>, intravenously; </a:t>
            </a:r>
            <a:r>
              <a:rPr lang="en-US" sz="1100" dirty="0" err="1"/>
              <a:t>mCRPC</a:t>
            </a:r>
            <a:r>
              <a:rPr lang="en-US" sz="1100" dirty="0"/>
              <a:t>, metastatic castration-resistant prostate cancer; ORR, objective response rate; PCWG, Prostate Cancer Working Group; PD-L1, </a:t>
            </a:r>
            <a:r>
              <a:rPr lang="en-GB" sz="1100" dirty="0"/>
              <a:t>programmed death-ligand 1; PSA, prostate specific antigen; q3w, every 3 weeks; q4w, every 4 weeks; RECIST, Response Evaluation Criteria in Solid </a:t>
            </a:r>
            <a:r>
              <a:rPr lang="en-GB" sz="1100" dirty="0" err="1"/>
              <a:t>Tumors</a:t>
            </a:r>
            <a:r>
              <a:rPr lang="en-GB" sz="1100" dirty="0"/>
              <a:t>; </a:t>
            </a:r>
            <a:r>
              <a:rPr lang="en-GB" sz="1100" dirty="0" err="1"/>
              <a:t>rPFS</a:t>
            </a:r>
            <a:r>
              <a:rPr lang="en-GB" sz="1100" dirty="0"/>
              <a:t>, radiographic progression-free survival; TMB, </a:t>
            </a:r>
            <a:r>
              <a:rPr lang="en-GB" sz="1100" dirty="0" err="1"/>
              <a:t>tumor</a:t>
            </a:r>
            <a:r>
              <a:rPr lang="en-GB" sz="1100" dirty="0"/>
              <a:t> mutational burden</a:t>
            </a:r>
            <a:endParaRPr lang="en-US" altLang="en-US" sz="1100" dirty="0"/>
          </a:p>
          <a:p>
            <a:pPr lvl="0">
              <a:spcBef>
                <a:spcPts val="0"/>
              </a:spcBef>
              <a:spcAft>
                <a:spcPts val="300"/>
              </a:spcAft>
            </a:pPr>
            <a:r>
              <a:rPr lang="en-US" sz="1100" dirty="0"/>
              <a:t>Sharma P, et al. J Clin Oncol. 2019;37 suppl 7S:142 (ASCO GU 2019, oral presentation)</a:t>
            </a:r>
          </a:p>
        </p:txBody>
      </p:sp>
      <p:sp>
        <p:nvSpPr>
          <p:cNvPr id="18" name="Rounded Rectangle 17">
            <a:extLst>
              <a:ext uri="{FF2B5EF4-FFF2-40B4-BE49-F238E27FC236}">
                <a16:creationId xmlns:a16="http://schemas.microsoft.com/office/drawing/2014/main" id="{31269795-E146-5D4F-8FC7-DBB6C7DA130E}"/>
              </a:ext>
            </a:extLst>
          </p:cNvPr>
          <p:cNvSpPr/>
          <p:nvPr/>
        </p:nvSpPr>
        <p:spPr>
          <a:xfrm>
            <a:off x="911424" y="2304484"/>
            <a:ext cx="1818451" cy="2304000"/>
          </a:xfrm>
          <a:prstGeom prst="roundRect">
            <a:avLst>
              <a:gd name="adj" fmla="val 13852"/>
            </a:avLst>
          </a:prstGeom>
          <a:solidFill>
            <a:schemeClr val="bg1"/>
          </a:solidFill>
          <a:ln>
            <a:solidFill>
              <a:srgbClr val="5D8298"/>
            </a:solid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spcAft>
                <a:spcPts val="300"/>
              </a:spcAft>
              <a:buClr>
                <a:srgbClr val="03C74F"/>
              </a:buClr>
              <a:defRPr/>
            </a:pPr>
            <a:r>
              <a:rPr lang="en-US" sz="1200" b="1" dirty="0">
                <a:solidFill>
                  <a:srgbClr val="03C74F"/>
                </a:solidFill>
                <a:latin typeface="Calibri" panose="020F0502020204030204" pitchFamily="34" charset="0"/>
                <a:ea typeface="ＭＳ Ｐゴシック" charset="-128"/>
                <a:cs typeface="Calibri" panose="020F0502020204030204" pitchFamily="34" charset="0"/>
              </a:rPr>
              <a:t>Patients with </a:t>
            </a:r>
            <a:r>
              <a:rPr lang="en-US" sz="1200" b="1" dirty="0" err="1">
                <a:solidFill>
                  <a:srgbClr val="03C74F"/>
                </a:solidFill>
                <a:latin typeface="Calibri" panose="020F0502020204030204" pitchFamily="34" charset="0"/>
                <a:ea typeface="ＭＳ Ｐゴシック" charset="-128"/>
                <a:cs typeface="Calibri" panose="020F0502020204030204" pitchFamily="34" charset="0"/>
              </a:rPr>
              <a:t>mCRPC</a:t>
            </a:r>
            <a:endParaRPr lang="en-US" sz="1200" b="1" dirty="0">
              <a:solidFill>
                <a:srgbClr val="03C74F"/>
              </a:solidFill>
              <a:latin typeface="Calibri" panose="020F0502020204030204" pitchFamily="34" charset="0"/>
              <a:ea typeface="ＭＳ Ｐゴシック" charset="-128"/>
              <a:cs typeface="Calibri" panose="020F0502020204030204" pitchFamily="34" charset="0"/>
            </a:endParaRPr>
          </a:p>
          <a:p>
            <a:pPr marL="174625" indent="-174625">
              <a:spcAft>
                <a:spcPts val="300"/>
              </a:spcAft>
              <a:buClr>
                <a:srgbClr val="03C74F"/>
              </a:buClr>
              <a:buFont typeface="Arial"/>
              <a:buChar char="•"/>
              <a:defRPr/>
            </a:pPr>
            <a:r>
              <a:rPr lang="en-US" sz="1200" dirty="0">
                <a:solidFill>
                  <a:srgbClr val="000000"/>
                </a:solidFill>
                <a:latin typeface="Calibri" panose="020F0502020204030204" pitchFamily="34" charset="0"/>
                <a:ea typeface="ＭＳ Ｐゴシック" charset="-128"/>
                <a:cs typeface="Calibri" panose="020F0502020204030204" pitchFamily="34" charset="0"/>
              </a:rPr>
              <a:t>Ongoing ADT confirmed by testosterone level </a:t>
            </a:r>
            <a:br>
              <a:rPr lang="en-US" sz="1200" dirty="0">
                <a:solidFill>
                  <a:srgbClr val="000000"/>
                </a:solidFill>
                <a:latin typeface="Calibri" panose="020F0502020204030204" pitchFamily="34" charset="0"/>
                <a:ea typeface="ＭＳ Ｐゴシック" charset="-128"/>
                <a:cs typeface="Calibri" panose="020F0502020204030204" pitchFamily="34" charset="0"/>
              </a:rPr>
            </a:br>
            <a:r>
              <a:rPr lang="en-US" sz="1200" dirty="0">
                <a:solidFill>
                  <a:srgbClr val="000000"/>
                </a:solidFill>
                <a:latin typeface="Calibri" panose="020F0502020204030204" pitchFamily="34" charset="0"/>
                <a:ea typeface="ＭＳ Ｐゴシック" charset="-128"/>
                <a:cs typeface="Calibri" panose="020F0502020204030204" pitchFamily="34" charset="0"/>
              </a:rPr>
              <a:t>≤ 1.73 nmol/L </a:t>
            </a:r>
            <a:br>
              <a:rPr lang="en-US" sz="1200" dirty="0">
                <a:solidFill>
                  <a:srgbClr val="000000"/>
                </a:solidFill>
                <a:latin typeface="Calibri" panose="020F0502020204030204" pitchFamily="34" charset="0"/>
                <a:ea typeface="ＭＳ Ｐゴシック" charset="-128"/>
                <a:cs typeface="Calibri" panose="020F0502020204030204" pitchFamily="34" charset="0"/>
              </a:rPr>
            </a:br>
            <a:r>
              <a:rPr lang="en-US" sz="1200" dirty="0">
                <a:solidFill>
                  <a:srgbClr val="000000"/>
                </a:solidFill>
                <a:latin typeface="Calibri" panose="020F0502020204030204" pitchFamily="34" charset="0"/>
                <a:ea typeface="ＭＳ Ｐゴシック" charset="-128"/>
                <a:cs typeface="Calibri" panose="020F0502020204030204" pitchFamily="34" charset="0"/>
              </a:rPr>
              <a:t>(50 ng/dL)</a:t>
            </a:r>
          </a:p>
          <a:p>
            <a:pPr marL="174625" indent="-174625">
              <a:spcAft>
                <a:spcPts val="300"/>
              </a:spcAft>
              <a:buClr>
                <a:srgbClr val="03C74F"/>
              </a:buClr>
              <a:buFont typeface="Arial"/>
              <a:buChar char="•"/>
              <a:defRPr/>
            </a:pPr>
            <a:r>
              <a:rPr lang="en-US" sz="1200" dirty="0">
                <a:solidFill>
                  <a:srgbClr val="000000"/>
                </a:solidFill>
                <a:latin typeface="Calibri" panose="020F0502020204030204" pitchFamily="34" charset="0"/>
                <a:ea typeface="ＭＳ Ｐゴシック" charset="-128"/>
                <a:cs typeface="Calibri" panose="020F0502020204030204" pitchFamily="34" charset="0"/>
              </a:rPr>
              <a:t>ECOG performance status ≤ 1</a:t>
            </a:r>
            <a:endParaRPr lang="en-US" sz="1200" dirty="0">
              <a:solidFill>
                <a:srgbClr val="000000"/>
              </a:solidFill>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E7430DF0-C421-FA4F-B059-8927AD958B44}"/>
              </a:ext>
            </a:extLst>
          </p:cNvPr>
          <p:cNvSpPr/>
          <p:nvPr/>
        </p:nvSpPr>
        <p:spPr>
          <a:xfrm>
            <a:off x="8572170" y="2304228"/>
            <a:ext cx="2661302" cy="2304256"/>
          </a:xfrm>
          <a:prstGeom prst="roundRect">
            <a:avLst>
              <a:gd name="adj" fmla="val 11165"/>
            </a:avLst>
          </a:prstGeom>
          <a:solidFill>
            <a:schemeClr val="bg1"/>
          </a:solidFill>
          <a:ln>
            <a:solidFill>
              <a:srgbClr val="5D8298"/>
            </a:solid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US" sz="1200" b="1">
                <a:solidFill>
                  <a:srgbClr val="03C74F"/>
                </a:solidFill>
                <a:latin typeface="Calibri" panose="020F0502020204030204" pitchFamily="34" charset="0"/>
                <a:ea typeface="ＭＳ Ｐゴシック" charset="-128"/>
                <a:cs typeface="Calibri" panose="020F0502020204030204" pitchFamily="34" charset="0"/>
              </a:rPr>
              <a:t>Coprimary endpoints</a:t>
            </a:r>
          </a:p>
          <a:p>
            <a:pPr marL="174625" indent="-174625">
              <a:buClr>
                <a:srgbClr val="03C74F"/>
              </a:buClr>
              <a:buFont typeface="Arial"/>
              <a:buChar char="•"/>
              <a:defRPr/>
            </a:pPr>
            <a:r>
              <a:rPr lang="en-US" sz="1200">
                <a:solidFill>
                  <a:srgbClr val="000000"/>
                </a:solidFill>
                <a:latin typeface="Calibri" panose="020F0502020204030204" pitchFamily="34" charset="0"/>
                <a:ea typeface="ＭＳ Ｐゴシック" charset="-128"/>
                <a:cs typeface="Calibri" panose="020F0502020204030204" pitchFamily="34" charset="0"/>
              </a:rPr>
              <a:t>Investigator-assessed ORR (per RECIST 1.1)</a:t>
            </a:r>
          </a:p>
          <a:p>
            <a:pPr marL="174625" indent="-174625">
              <a:spcAft>
                <a:spcPts val="300"/>
              </a:spcAft>
              <a:buClr>
                <a:srgbClr val="03C74F"/>
              </a:buClr>
              <a:buFont typeface="Arial"/>
              <a:buChar char="•"/>
              <a:defRPr/>
            </a:pPr>
            <a:r>
              <a:rPr lang="en-US" sz="1200" err="1">
                <a:solidFill>
                  <a:srgbClr val="000000"/>
                </a:solidFill>
                <a:latin typeface="Calibri" panose="020F0502020204030204" pitchFamily="34" charset="0"/>
                <a:ea typeface="ＭＳ Ｐゴシック" charset="-128"/>
                <a:cs typeface="Calibri" panose="020F0502020204030204" pitchFamily="34" charset="0"/>
              </a:rPr>
              <a:t>rPFS</a:t>
            </a:r>
            <a:r>
              <a:rPr lang="en-US" sz="1200">
                <a:solidFill>
                  <a:srgbClr val="000000"/>
                </a:solidFill>
                <a:latin typeface="Calibri" panose="020F0502020204030204" pitchFamily="34" charset="0"/>
                <a:ea typeface="ＭＳ Ｐゴシック" charset="-128"/>
                <a:cs typeface="Calibri" panose="020F0502020204030204" pitchFamily="34" charset="0"/>
              </a:rPr>
              <a:t> (per PCWG2 criteria)</a:t>
            </a:r>
          </a:p>
          <a:p>
            <a:pPr>
              <a:buClr>
                <a:srgbClr val="03C74F"/>
              </a:buClr>
              <a:defRPr/>
            </a:pPr>
            <a:r>
              <a:rPr lang="en-US" sz="1200" b="1">
                <a:solidFill>
                  <a:schemeClr val="accent1"/>
                </a:solidFill>
                <a:latin typeface="Calibri" panose="020F0502020204030204" pitchFamily="34" charset="0"/>
                <a:ea typeface="ＭＳ Ｐゴシック" charset="-128"/>
                <a:cs typeface="Calibri" panose="020F0502020204030204" pitchFamily="34" charset="0"/>
              </a:rPr>
              <a:t>Secondary endpoints</a:t>
            </a:r>
          </a:p>
          <a:p>
            <a:pPr marL="174625" indent="-174625">
              <a:buClr>
                <a:srgbClr val="03C74F"/>
              </a:buClr>
              <a:buFont typeface="Arial"/>
              <a:buChar char="•"/>
              <a:defRPr/>
            </a:pPr>
            <a:r>
              <a:rPr lang="en-US" sz="1200">
                <a:solidFill>
                  <a:srgbClr val="000000"/>
                </a:solidFill>
                <a:latin typeface="Calibri" panose="020F0502020204030204" pitchFamily="34" charset="0"/>
                <a:ea typeface="ＭＳ Ｐゴシック" charset="-128"/>
                <a:cs typeface="Calibri" panose="020F0502020204030204" pitchFamily="34" charset="0"/>
              </a:rPr>
              <a:t>Overall survival</a:t>
            </a:r>
          </a:p>
          <a:p>
            <a:pPr marL="174625" indent="-174625">
              <a:spcAft>
                <a:spcPts val="300"/>
              </a:spcAft>
              <a:buClr>
                <a:srgbClr val="03C74F"/>
              </a:buClr>
              <a:buFont typeface="Arial"/>
              <a:buChar char="•"/>
              <a:defRPr/>
            </a:pPr>
            <a:r>
              <a:rPr lang="en-US" sz="1200">
                <a:solidFill>
                  <a:srgbClr val="000000"/>
                </a:solidFill>
                <a:latin typeface="Calibri" panose="020F0502020204030204" pitchFamily="34" charset="0"/>
                <a:ea typeface="ＭＳ Ｐゴシック" charset="-128"/>
                <a:cs typeface="Calibri" panose="020F0502020204030204" pitchFamily="34" charset="0"/>
              </a:rPr>
              <a:t>Safety</a:t>
            </a:r>
          </a:p>
          <a:p>
            <a:pPr>
              <a:buClr>
                <a:srgbClr val="03C74F"/>
              </a:buClr>
              <a:defRPr/>
            </a:pPr>
            <a:r>
              <a:rPr lang="en-US" sz="1200" b="1">
                <a:solidFill>
                  <a:schemeClr val="accent1"/>
                </a:solidFill>
                <a:latin typeface="Calibri" panose="020F0502020204030204" pitchFamily="34" charset="0"/>
                <a:ea typeface="ＭＳ Ｐゴシック" charset="-128"/>
                <a:cs typeface="Calibri" panose="020F0502020204030204" pitchFamily="34" charset="0"/>
              </a:rPr>
              <a:t>Exploratory endpoints</a:t>
            </a:r>
          </a:p>
          <a:p>
            <a:pPr marL="174625" indent="-174625">
              <a:buClr>
                <a:srgbClr val="03C74F"/>
              </a:buClr>
              <a:buFont typeface="Arial"/>
              <a:buChar char="•"/>
              <a:defRPr/>
            </a:pPr>
            <a:r>
              <a:rPr lang="en-US" sz="1200">
                <a:solidFill>
                  <a:srgbClr val="000000"/>
                </a:solidFill>
                <a:latin typeface="Calibri" panose="020F0502020204030204" pitchFamily="34" charset="0"/>
                <a:ea typeface="ＭＳ Ｐゴシック" charset="-128"/>
                <a:cs typeface="Calibri" panose="020F0502020204030204" pitchFamily="34" charset="0"/>
              </a:rPr>
              <a:t>PSA response rate</a:t>
            </a:r>
          </a:p>
          <a:p>
            <a:pPr marL="174625" indent="-174625">
              <a:spcAft>
                <a:spcPts val="300"/>
              </a:spcAft>
              <a:buClr>
                <a:srgbClr val="03C74F"/>
              </a:buClr>
              <a:buFont typeface="Arial"/>
              <a:buChar char="•"/>
              <a:defRPr/>
            </a:pPr>
            <a:r>
              <a:rPr lang="en-US" sz="1200">
                <a:solidFill>
                  <a:srgbClr val="000000"/>
                </a:solidFill>
                <a:latin typeface="Calibri" panose="020F0502020204030204" pitchFamily="34" charset="0"/>
                <a:ea typeface="ＭＳ Ｐゴシック" charset="-128"/>
                <a:cs typeface="Calibri" panose="020F0502020204030204" pitchFamily="34" charset="0"/>
              </a:rPr>
              <a:t>Correlation of biomarkers (PD-L1, HRD, DDR, TMB) with efficacy</a:t>
            </a:r>
            <a:endParaRPr lang="en-US" sz="1200">
              <a:solidFill>
                <a:srgbClr val="000000"/>
              </a:solidFill>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42500C23-4FAB-414C-BF81-EC2453805180}"/>
              </a:ext>
            </a:extLst>
          </p:cNvPr>
          <p:cNvSpPr/>
          <p:nvPr/>
        </p:nvSpPr>
        <p:spPr>
          <a:xfrm>
            <a:off x="2872564" y="2304483"/>
            <a:ext cx="2558355" cy="1407363"/>
          </a:xfrm>
          <a:prstGeom prst="roundRect">
            <a:avLst>
              <a:gd name="adj" fmla="val 11165"/>
            </a:avLst>
          </a:prstGeom>
          <a:solidFill>
            <a:schemeClr val="tx2"/>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buClr>
                <a:srgbClr val="03C74F"/>
              </a:buClr>
              <a:defRPr/>
            </a:pPr>
            <a:r>
              <a:rPr lang="en-US" sz="1200" b="1" dirty="0">
                <a:solidFill>
                  <a:schemeClr val="bg1"/>
                </a:solidFill>
                <a:latin typeface="Calibri" panose="020F0502020204030204" pitchFamily="34" charset="0"/>
                <a:ea typeface="ＭＳ Ｐゴシック" charset="-128"/>
                <a:cs typeface="Calibri" panose="020F0502020204030204" pitchFamily="34" charset="0"/>
              </a:rPr>
              <a:t>Cohort 1</a:t>
            </a:r>
          </a:p>
          <a:p>
            <a:pPr algn="ctr">
              <a:buClr>
                <a:srgbClr val="03C74F"/>
              </a:buClr>
              <a:defRPr/>
            </a:pPr>
            <a:r>
              <a:rPr lang="en-US" sz="1200" dirty="0">
                <a:solidFill>
                  <a:schemeClr val="bg1"/>
                </a:solidFill>
                <a:latin typeface="Calibri" panose="020F0502020204030204" pitchFamily="34" charset="0"/>
                <a:ea typeface="ＭＳ Ｐゴシック" charset="-128"/>
                <a:cs typeface="Calibri" panose="020F0502020204030204" pitchFamily="34" charset="0"/>
              </a:rPr>
              <a:t>Asymptomatic or minimally symptomatic patients </a:t>
            </a:r>
            <a:r>
              <a:rPr lang="en-US" sz="1200" b="1" dirty="0">
                <a:solidFill>
                  <a:schemeClr val="bg1"/>
                </a:solidFill>
                <a:latin typeface="Calibri" panose="020F0502020204030204" pitchFamily="34" charset="0"/>
                <a:ea typeface="ＭＳ Ｐゴシック" charset="-128"/>
                <a:cs typeface="Calibri" panose="020F0502020204030204" pitchFamily="34" charset="0"/>
              </a:rPr>
              <a:t>who progressed after ≥ 1 second-generation hormone therapy and had not received chemotherapy </a:t>
            </a:r>
            <a:r>
              <a:rPr lang="en-US" sz="1200" dirty="0">
                <a:solidFill>
                  <a:schemeClr val="bg1"/>
                </a:solidFill>
                <a:latin typeface="Calibri" panose="020F0502020204030204" pitchFamily="34" charset="0"/>
                <a:ea typeface="ＭＳ Ｐゴシック" charset="-128"/>
                <a:cs typeface="Calibri" panose="020F0502020204030204" pitchFamily="34" charset="0"/>
              </a:rPr>
              <a:t>in the </a:t>
            </a:r>
            <a:r>
              <a:rPr lang="en-US" sz="1200" b="1" dirty="0" err="1">
                <a:solidFill>
                  <a:schemeClr val="bg1"/>
                </a:solidFill>
                <a:latin typeface="Calibri" panose="020F0502020204030204" pitchFamily="34" charset="0"/>
                <a:ea typeface="ＭＳ Ｐゴシック" charset="-128"/>
                <a:cs typeface="Calibri" panose="020F0502020204030204" pitchFamily="34" charset="0"/>
              </a:rPr>
              <a:t>mCRPC</a:t>
            </a:r>
            <a:r>
              <a:rPr lang="en-US" sz="1200" b="1" dirty="0">
                <a:solidFill>
                  <a:schemeClr val="bg1"/>
                </a:solidFill>
                <a:latin typeface="Calibri" panose="020F0502020204030204" pitchFamily="34" charset="0"/>
                <a:ea typeface="ＭＳ Ｐゴシック" charset="-128"/>
                <a:cs typeface="Calibri" panose="020F0502020204030204" pitchFamily="34" charset="0"/>
              </a:rPr>
              <a:t> setting (n = 45)</a:t>
            </a:r>
            <a:endParaRPr lang="en-US" sz="1200" baseline="30000" dirty="0">
              <a:solidFill>
                <a:schemeClr val="bg1"/>
              </a:solidFill>
              <a:latin typeface="Calibri" panose="020F0502020204030204" pitchFamily="34" charset="0"/>
              <a:cs typeface="Calibri" panose="020F0502020204030204" pitchFamily="34" charset="0"/>
            </a:endParaRPr>
          </a:p>
        </p:txBody>
      </p:sp>
      <p:sp>
        <p:nvSpPr>
          <p:cNvPr id="21" name="Rounded Rectangle 20">
            <a:extLst>
              <a:ext uri="{FF2B5EF4-FFF2-40B4-BE49-F238E27FC236}">
                <a16:creationId xmlns:a16="http://schemas.microsoft.com/office/drawing/2014/main" id="{A713187F-7B2E-2045-887B-B7F70884AA2C}"/>
              </a:ext>
            </a:extLst>
          </p:cNvPr>
          <p:cNvSpPr/>
          <p:nvPr/>
        </p:nvSpPr>
        <p:spPr>
          <a:xfrm>
            <a:off x="2872564" y="3791255"/>
            <a:ext cx="2559600" cy="817229"/>
          </a:xfrm>
          <a:prstGeom prst="roundRect">
            <a:avLst>
              <a:gd name="adj" fmla="val 11165"/>
            </a:avLst>
          </a:prstGeom>
          <a:solidFill>
            <a:schemeClr val="accent2"/>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buClr>
                <a:srgbClr val="03C74F"/>
              </a:buClr>
              <a:defRPr/>
            </a:pPr>
            <a:r>
              <a:rPr lang="en-US" sz="1200" b="1" dirty="0">
                <a:solidFill>
                  <a:schemeClr val="bg1"/>
                </a:solidFill>
                <a:latin typeface="Calibri" panose="020F0502020204030204" pitchFamily="34" charset="0"/>
                <a:ea typeface="ＭＳ Ｐゴシック" charset="-128"/>
                <a:cs typeface="Calibri" panose="020F0502020204030204" pitchFamily="34" charset="0"/>
              </a:rPr>
              <a:t>Cohort 2</a:t>
            </a:r>
          </a:p>
          <a:p>
            <a:pPr algn="ctr">
              <a:buClr>
                <a:srgbClr val="03C74F"/>
              </a:buClr>
              <a:defRPr/>
            </a:pPr>
            <a:r>
              <a:rPr lang="en-US" sz="1200" dirty="0">
                <a:solidFill>
                  <a:schemeClr val="bg1"/>
                </a:solidFill>
                <a:latin typeface="Calibri" panose="020F0502020204030204" pitchFamily="34" charset="0"/>
                <a:ea typeface="ＭＳ Ｐゴシック" charset="-128"/>
                <a:cs typeface="Calibri" panose="020F0502020204030204" pitchFamily="34" charset="0"/>
              </a:rPr>
              <a:t>Patients who </a:t>
            </a:r>
            <a:r>
              <a:rPr lang="en-US" sz="1200" b="1" dirty="0">
                <a:solidFill>
                  <a:schemeClr val="bg1"/>
                </a:solidFill>
                <a:latin typeface="Calibri" panose="020F0502020204030204" pitchFamily="34" charset="0"/>
                <a:ea typeface="ＭＳ Ｐゴシック" charset="-128"/>
                <a:cs typeface="Calibri" panose="020F0502020204030204" pitchFamily="34" charset="0"/>
              </a:rPr>
              <a:t>progressed after cytotoxic chemotherapy </a:t>
            </a:r>
            <a:r>
              <a:rPr lang="en-US" sz="1200" dirty="0">
                <a:solidFill>
                  <a:schemeClr val="bg1"/>
                </a:solidFill>
                <a:latin typeface="Calibri" panose="020F0502020204030204" pitchFamily="34" charset="0"/>
                <a:ea typeface="ＭＳ Ｐゴシック" charset="-128"/>
                <a:cs typeface="Calibri" panose="020F0502020204030204" pitchFamily="34" charset="0"/>
              </a:rPr>
              <a:t>in the </a:t>
            </a:r>
            <a:r>
              <a:rPr lang="en-US" sz="1200" b="1" dirty="0" err="1">
                <a:solidFill>
                  <a:schemeClr val="bg1"/>
                </a:solidFill>
                <a:latin typeface="Calibri" panose="020F0502020204030204" pitchFamily="34" charset="0"/>
                <a:ea typeface="ＭＳ Ｐゴシック" charset="-128"/>
                <a:cs typeface="Calibri" panose="020F0502020204030204" pitchFamily="34" charset="0"/>
              </a:rPr>
              <a:t>mCRPC</a:t>
            </a:r>
            <a:r>
              <a:rPr lang="en-US" sz="1200" b="1" dirty="0">
                <a:solidFill>
                  <a:schemeClr val="bg1"/>
                </a:solidFill>
                <a:latin typeface="Calibri" panose="020F0502020204030204" pitchFamily="34" charset="0"/>
                <a:ea typeface="ＭＳ Ｐゴシック" charset="-128"/>
                <a:cs typeface="Calibri" panose="020F0502020204030204" pitchFamily="34" charset="0"/>
              </a:rPr>
              <a:t> setting (n = 45)</a:t>
            </a:r>
            <a:endParaRPr lang="en-US" sz="1200" baseline="30000" dirty="0">
              <a:solidFill>
                <a:schemeClr val="bg1"/>
              </a:solidFill>
              <a:latin typeface="Calibri" panose="020F0502020204030204" pitchFamily="34" charset="0"/>
              <a:cs typeface="Calibri" panose="020F0502020204030204" pitchFamily="34" charset="0"/>
            </a:endParaRPr>
          </a:p>
        </p:txBody>
      </p:sp>
      <p:sp>
        <p:nvSpPr>
          <p:cNvPr id="25" name="Rounded Rectangle 24">
            <a:extLst>
              <a:ext uri="{FF2B5EF4-FFF2-40B4-BE49-F238E27FC236}">
                <a16:creationId xmlns:a16="http://schemas.microsoft.com/office/drawing/2014/main" id="{035BA241-44C0-6943-B0AE-BA7D1974F39B}"/>
              </a:ext>
            </a:extLst>
          </p:cNvPr>
          <p:cNvSpPr/>
          <p:nvPr/>
        </p:nvSpPr>
        <p:spPr>
          <a:xfrm>
            <a:off x="5687340" y="2304228"/>
            <a:ext cx="2588667" cy="2303999"/>
          </a:xfrm>
          <a:prstGeom prst="roundRect">
            <a:avLst>
              <a:gd name="adj" fmla="val 6320"/>
            </a:avLst>
          </a:prstGeom>
          <a:solidFill>
            <a:schemeClr val="bg1"/>
          </a:solidFill>
          <a:ln>
            <a:solidFill>
              <a:srgbClr val="5D8298"/>
            </a:solid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b" anchorCtr="0"/>
          <a:lstStyle/>
          <a:p>
            <a:pPr marL="136525" indent="-136525">
              <a:spcAft>
                <a:spcPts val="300"/>
              </a:spcAft>
              <a:buClr>
                <a:srgbClr val="03C74F"/>
              </a:buClr>
              <a:buFont typeface="Arial"/>
              <a:buChar char="•"/>
              <a:defRPr/>
            </a:pPr>
            <a:r>
              <a:rPr lang="en-US" sz="1000" dirty="0">
                <a:solidFill>
                  <a:srgbClr val="000000"/>
                </a:solidFill>
                <a:latin typeface="Calibri" panose="020F0502020204030204" pitchFamily="34" charset="0"/>
                <a:ea typeface="ＭＳ Ｐゴシック" charset="-128"/>
                <a:cs typeface="Calibri" panose="020F0502020204030204" pitchFamily="34" charset="0"/>
              </a:rPr>
              <a:t>Treatment continued until progression </a:t>
            </a:r>
            <a:br>
              <a:rPr lang="en-US" sz="1000" dirty="0">
                <a:solidFill>
                  <a:srgbClr val="000000"/>
                </a:solidFill>
                <a:latin typeface="Calibri" panose="020F0502020204030204" pitchFamily="34" charset="0"/>
                <a:ea typeface="ＭＳ Ｐゴシック" charset="-128"/>
                <a:cs typeface="Calibri" panose="020F0502020204030204" pitchFamily="34" charset="0"/>
              </a:rPr>
            </a:br>
            <a:r>
              <a:rPr lang="en-US" sz="1000" dirty="0">
                <a:solidFill>
                  <a:srgbClr val="000000"/>
                </a:solidFill>
                <a:latin typeface="Calibri" panose="020F0502020204030204" pitchFamily="34" charset="0"/>
                <a:ea typeface="ＭＳ Ｐゴシック" charset="-128"/>
                <a:cs typeface="Calibri" panose="020F0502020204030204" pitchFamily="34" charset="0"/>
              </a:rPr>
              <a:t>or unacceptable toxicity</a:t>
            </a:r>
          </a:p>
          <a:p>
            <a:pPr marL="136525" indent="-136525">
              <a:spcAft>
                <a:spcPts val="300"/>
              </a:spcAft>
              <a:buClr>
                <a:srgbClr val="03C74F"/>
              </a:buClr>
              <a:buFont typeface="Arial"/>
              <a:buChar char="•"/>
              <a:defRPr/>
            </a:pPr>
            <a:r>
              <a:rPr lang="en-US" sz="1000" dirty="0">
                <a:solidFill>
                  <a:srgbClr val="000000"/>
                </a:solidFill>
                <a:latin typeface="Calibri" panose="020F0502020204030204" pitchFamily="34" charset="0"/>
                <a:ea typeface="ＭＳ Ｐゴシック" charset="-128"/>
                <a:cs typeface="Calibri" panose="020F0502020204030204" pitchFamily="34" charset="0"/>
              </a:rPr>
              <a:t>Treatment beyond progression was permitted</a:t>
            </a:r>
            <a:endParaRPr lang="en-US" sz="1000" baseline="30000" dirty="0">
              <a:solidFill>
                <a:srgbClr val="000000"/>
              </a:solidFill>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F872205C-CA6F-FE4B-86D2-EDD0EADF0EB2}"/>
              </a:ext>
            </a:extLst>
          </p:cNvPr>
          <p:cNvSpPr/>
          <p:nvPr/>
        </p:nvSpPr>
        <p:spPr>
          <a:xfrm>
            <a:off x="5760183" y="2369759"/>
            <a:ext cx="1086768" cy="1411828"/>
          </a:xfrm>
          <a:prstGeom prst="roundRect">
            <a:avLst>
              <a:gd name="adj" fmla="val 11165"/>
            </a:avLst>
          </a:prstGeom>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spcAft>
                <a:spcPts val="400"/>
              </a:spcAft>
              <a:buClr>
                <a:srgbClr val="03C74F"/>
              </a:buClr>
              <a:defRPr/>
            </a:pPr>
            <a:r>
              <a:rPr lang="en-US" sz="1200" b="1">
                <a:solidFill>
                  <a:schemeClr val="bg1"/>
                </a:solidFill>
                <a:latin typeface="Calibri" panose="020F0502020204030204" pitchFamily="34" charset="0"/>
                <a:ea typeface="ＭＳ Ｐゴシック" charset="-128"/>
                <a:cs typeface="Calibri" panose="020F0502020204030204" pitchFamily="34" charset="0"/>
              </a:rPr>
              <a:t>nivolumab</a:t>
            </a:r>
            <a:br>
              <a:rPr lang="en-US" sz="1200" b="1">
                <a:solidFill>
                  <a:schemeClr val="bg1"/>
                </a:solidFill>
                <a:latin typeface="Calibri" panose="020F0502020204030204" pitchFamily="34" charset="0"/>
                <a:ea typeface="ＭＳ Ｐゴシック" charset="-128"/>
                <a:cs typeface="Calibri" panose="020F0502020204030204" pitchFamily="34" charset="0"/>
              </a:rPr>
            </a:br>
            <a:r>
              <a:rPr lang="en-US" sz="1200" b="1">
                <a:solidFill>
                  <a:schemeClr val="bg1"/>
                </a:solidFill>
                <a:latin typeface="Calibri" panose="020F0502020204030204" pitchFamily="34" charset="0"/>
                <a:ea typeface="ＭＳ Ｐゴシック" charset="-128"/>
                <a:cs typeface="Calibri" panose="020F0502020204030204" pitchFamily="34" charset="0"/>
              </a:rPr>
              <a:t>1 mg/kg </a:t>
            </a:r>
            <a:r>
              <a:rPr lang="en-US" sz="1200" b="1" err="1">
                <a:solidFill>
                  <a:schemeClr val="bg1"/>
                </a:solidFill>
                <a:latin typeface="Calibri" panose="020F0502020204030204" pitchFamily="34" charset="0"/>
                <a:ea typeface="ＭＳ Ｐゴシック" charset="-128"/>
                <a:cs typeface="Calibri" panose="020F0502020204030204" pitchFamily="34" charset="0"/>
              </a:rPr>
              <a:t>i.v.</a:t>
            </a:r>
            <a:br>
              <a:rPr lang="en-US" sz="1200" b="1">
                <a:solidFill>
                  <a:schemeClr val="bg1"/>
                </a:solidFill>
                <a:latin typeface="Calibri" panose="020F0502020204030204" pitchFamily="34" charset="0"/>
                <a:ea typeface="ＭＳ Ｐゴシック" charset="-128"/>
                <a:cs typeface="Calibri" panose="020F0502020204030204" pitchFamily="34" charset="0"/>
              </a:rPr>
            </a:br>
            <a:r>
              <a:rPr lang="en-US" sz="1200" b="1">
                <a:solidFill>
                  <a:schemeClr val="bg1"/>
                </a:solidFill>
                <a:latin typeface="Calibri" panose="020F0502020204030204" pitchFamily="34" charset="0"/>
                <a:ea typeface="ＭＳ Ｐゴシック" charset="-128"/>
                <a:cs typeface="Calibri" panose="020F0502020204030204" pitchFamily="34" charset="0"/>
              </a:rPr>
              <a:t>+</a:t>
            </a:r>
            <a:br>
              <a:rPr lang="en-US" sz="1200" b="1">
                <a:solidFill>
                  <a:schemeClr val="bg1"/>
                </a:solidFill>
                <a:latin typeface="Calibri" panose="020F0502020204030204" pitchFamily="34" charset="0"/>
                <a:ea typeface="ＭＳ Ｐゴシック" charset="-128"/>
                <a:cs typeface="Calibri" panose="020F0502020204030204" pitchFamily="34" charset="0"/>
              </a:rPr>
            </a:br>
            <a:r>
              <a:rPr lang="en-US" sz="1200" b="1">
                <a:solidFill>
                  <a:schemeClr val="bg1"/>
                </a:solidFill>
                <a:latin typeface="Calibri" panose="020F0502020204030204" pitchFamily="34" charset="0"/>
                <a:ea typeface="ＭＳ Ｐゴシック" charset="-128"/>
                <a:cs typeface="Calibri" panose="020F0502020204030204" pitchFamily="34" charset="0"/>
              </a:rPr>
              <a:t>ipilimumab</a:t>
            </a:r>
            <a:br>
              <a:rPr lang="en-US" sz="1200" b="1">
                <a:solidFill>
                  <a:schemeClr val="bg1"/>
                </a:solidFill>
                <a:latin typeface="Calibri" panose="020F0502020204030204" pitchFamily="34" charset="0"/>
                <a:ea typeface="ＭＳ Ｐゴシック" charset="-128"/>
                <a:cs typeface="Calibri" panose="020F0502020204030204" pitchFamily="34" charset="0"/>
              </a:rPr>
            </a:br>
            <a:r>
              <a:rPr lang="en-US" sz="1200" b="1">
                <a:solidFill>
                  <a:schemeClr val="bg1"/>
                </a:solidFill>
                <a:latin typeface="Calibri" panose="020F0502020204030204" pitchFamily="34" charset="0"/>
                <a:ea typeface="ＭＳ Ｐゴシック" charset="-128"/>
                <a:cs typeface="Calibri" panose="020F0502020204030204" pitchFamily="34" charset="0"/>
              </a:rPr>
              <a:t>3 mg/kg </a:t>
            </a:r>
            <a:r>
              <a:rPr lang="en-US" sz="1200" b="1" err="1">
                <a:solidFill>
                  <a:schemeClr val="bg1"/>
                </a:solidFill>
                <a:latin typeface="Calibri" panose="020F0502020204030204" pitchFamily="34" charset="0"/>
                <a:ea typeface="ＭＳ Ｐゴシック" charset="-128"/>
                <a:cs typeface="Calibri" panose="020F0502020204030204" pitchFamily="34" charset="0"/>
              </a:rPr>
              <a:t>i.v.</a:t>
            </a:r>
            <a:br>
              <a:rPr lang="en-US" sz="1200" b="1">
                <a:solidFill>
                  <a:schemeClr val="bg1"/>
                </a:solidFill>
                <a:latin typeface="Calibri" panose="020F0502020204030204" pitchFamily="34" charset="0"/>
                <a:ea typeface="ＭＳ Ｐゴシック" charset="-128"/>
                <a:cs typeface="Calibri" panose="020F0502020204030204" pitchFamily="34" charset="0"/>
              </a:rPr>
            </a:br>
            <a:r>
              <a:rPr lang="en-US" sz="1200" b="1">
                <a:solidFill>
                  <a:schemeClr val="bg1"/>
                </a:solidFill>
                <a:latin typeface="Calibri" panose="020F0502020204030204" pitchFamily="34" charset="0"/>
                <a:ea typeface="ＭＳ Ｐゴシック" charset="-128"/>
                <a:cs typeface="Calibri" panose="020F0502020204030204" pitchFamily="34" charset="0"/>
              </a:rPr>
              <a:t>q3w for up</a:t>
            </a:r>
            <a:br>
              <a:rPr lang="en-US" sz="1200" b="1">
                <a:solidFill>
                  <a:schemeClr val="bg1"/>
                </a:solidFill>
                <a:latin typeface="Calibri" panose="020F0502020204030204" pitchFamily="34" charset="0"/>
                <a:ea typeface="ＭＳ Ｐゴシック" charset="-128"/>
                <a:cs typeface="Calibri" panose="020F0502020204030204" pitchFamily="34" charset="0"/>
              </a:rPr>
            </a:br>
            <a:r>
              <a:rPr lang="en-US" sz="1200" b="1">
                <a:solidFill>
                  <a:schemeClr val="bg1"/>
                </a:solidFill>
                <a:latin typeface="Calibri" panose="020F0502020204030204" pitchFamily="34" charset="0"/>
                <a:ea typeface="ＭＳ Ｐゴシック" charset="-128"/>
                <a:cs typeface="Calibri" panose="020F0502020204030204" pitchFamily="34" charset="0"/>
              </a:rPr>
              <a:t>to 4 doses</a:t>
            </a:r>
            <a:endParaRPr lang="en-US" sz="1200">
              <a:solidFill>
                <a:schemeClr val="bg1"/>
              </a:solidFill>
              <a:latin typeface="Calibri" panose="020F0502020204030204" pitchFamily="34" charset="0"/>
              <a:cs typeface="Calibri" panose="020F0502020204030204" pitchFamily="34" charset="0"/>
            </a:endParaRPr>
          </a:p>
        </p:txBody>
      </p:sp>
      <p:sp>
        <p:nvSpPr>
          <p:cNvPr id="23" name="Rounded Rectangle 22">
            <a:extLst>
              <a:ext uri="{FF2B5EF4-FFF2-40B4-BE49-F238E27FC236}">
                <a16:creationId xmlns:a16="http://schemas.microsoft.com/office/drawing/2014/main" id="{0A548CA8-6644-664E-A2E7-206CDB610A47}"/>
              </a:ext>
            </a:extLst>
          </p:cNvPr>
          <p:cNvSpPr/>
          <p:nvPr/>
        </p:nvSpPr>
        <p:spPr>
          <a:xfrm>
            <a:off x="7097278" y="2369759"/>
            <a:ext cx="1086768" cy="1411828"/>
          </a:xfrm>
          <a:prstGeom prst="roundRect">
            <a:avLst>
              <a:gd name="adj" fmla="val 11165"/>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spcAft>
                <a:spcPts val="400"/>
              </a:spcAft>
              <a:buClr>
                <a:srgbClr val="03C74F"/>
              </a:buClr>
              <a:defRPr/>
            </a:pPr>
            <a:r>
              <a:rPr lang="en-US" sz="1200" b="1">
                <a:solidFill>
                  <a:schemeClr val="bg1"/>
                </a:solidFill>
                <a:latin typeface="Calibri" panose="020F0502020204030204" pitchFamily="34" charset="0"/>
                <a:ea typeface="ＭＳ Ｐゴシック" charset="-128"/>
                <a:cs typeface="Calibri" panose="020F0502020204030204" pitchFamily="34" charset="0"/>
              </a:rPr>
              <a:t>nivolumab</a:t>
            </a:r>
            <a:br>
              <a:rPr lang="en-US" sz="1200" b="1">
                <a:solidFill>
                  <a:schemeClr val="bg1"/>
                </a:solidFill>
                <a:latin typeface="Calibri" panose="020F0502020204030204" pitchFamily="34" charset="0"/>
                <a:ea typeface="ＭＳ Ｐゴシック" charset="-128"/>
                <a:cs typeface="Calibri" panose="020F0502020204030204" pitchFamily="34" charset="0"/>
              </a:rPr>
            </a:br>
            <a:r>
              <a:rPr lang="en-US" sz="1200" b="1">
                <a:solidFill>
                  <a:schemeClr val="bg1"/>
                </a:solidFill>
                <a:latin typeface="Calibri" panose="020F0502020204030204" pitchFamily="34" charset="0"/>
                <a:ea typeface="ＭＳ Ｐゴシック" charset="-128"/>
                <a:cs typeface="Calibri" panose="020F0502020204030204" pitchFamily="34" charset="0"/>
              </a:rPr>
              <a:t>480 mg </a:t>
            </a:r>
            <a:r>
              <a:rPr lang="en-US" sz="1200" b="1" err="1">
                <a:solidFill>
                  <a:schemeClr val="bg1"/>
                </a:solidFill>
                <a:latin typeface="Calibri" panose="020F0502020204030204" pitchFamily="34" charset="0"/>
                <a:ea typeface="ＭＳ Ｐゴシック" charset="-128"/>
                <a:cs typeface="Calibri" panose="020F0502020204030204" pitchFamily="34" charset="0"/>
              </a:rPr>
              <a:t>i.v.</a:t>
            </a:r>
            <a:br>
              <a:rPr lang="en-US" sz="1200" b="1">
                <a:solidFill>
                  <a:schemeClr val="bg1"/>
                </a:solidFill>
                <a:latin typeface="Calibri" panose="020F0502020204030204" pitchFamily="34" charset="0"/>
                <a:ea typeface="ＭＳ Ｐゴシック" charset="-128"/>
                <a:cs typeface="Calibri" panose="020F0502020204030204" pitchFamily="34" charset="0"/>
              </a:rPr>
            </a:br>
            <a:r>
              <a:rPr lang="en-US" sz="1200" b="1">
                <a:solidFill>
                  <a:schemeClr val="bg1"/>
                </a:solidFill>
                <a:latin typeface="Calibri" panose="020F0502020204030204" pitchFamily="34" charset="0"/>
                <a:ea typeface="ＭＳ Ｐゴシック" charset="-128"/>
                <a:cs typeface="Calibri" panose="020F0502020204030204" pitchFamily="34" charset="0"/>
              </a:rPr>
              <a:t>q4w</a:t>
            </a:r>
            <a:endParaRPr lang="en-US" sz="1200">
              <a:solidFill>
                <a:schemeClr val="bg1"/>
              </a:solidFill>
              <a:latin typeface="Calibri" panose="020F0502020204030204" pitchFamily="34" charset="0"/>
              <a:cs typeface="Calibri" panose="020F0502020204030204" pitchFamily="34" charset="0"/>
            </a:endParaRPr>
          </a:p>
        </p:txBody>
      </p:sp>
      <p:sp>
        <p:nvSpPr>
          <p:cNvPr id="26" name="Line 5">
            <a:extLst>
              <a:ext uri="{FF2B5EF4-FFF2-40B4-BE49-F238E27FC236}">
                <a16:creationId xmlns:a16="http://schemas.microsoft.com/office/drawing/2014/main" id="{C4EFA8F2-2781-C44A-AB36-CAA9B9AB5291}"/>
              </a:ext>
            </a:extLst>
          </p:cNvPr>
          <p:cNvSpPr>
            <a:spLocks noChangeShapeType="1"/>
          </p:cNvSpPr>
          <p:nvPr/>
        </p:nvSpPr>
        <p:spPr bwMode="auto">
          <a:xfrm>
            <a:off x="6870716" y="2549482"/>
            <a:ext cx="216000" cy="0"/>
          </a:xfrm>
          <a:prstGeom prst="line">
            <a:avLst/>
          </a:prstGeom>
          <a:noFill/>
          <a:ln w="3810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27" name="Line 5">
            <a:extLst>
              <a:ext uri="{FF2B5EF4-FFF2-40B4-BE49-F238E27FC236}">
                <a16:creationId xmlns:a16="http://schemas.microsoft.com/office/drawing/2014/main" id="{CE3C8A53-25F4-C643-A2B2-E73E70C6D854}"/>
              </a:ext>
            </a:extLst>
          </p:cNvPr>
          <p:cNvSpPr>
            <a:spLocks noChangeShapeType="1"/>
          </p:cNvSpPr>
          <p:nvPr/>
        </p:nvSpPr>
        <p:spPr bwMode="auto">
          <a:xfrm>
            <a:off x="6870716" y="3601905"/>
            <a:ext cx="216000" cy="0"/>
          </a:xfrm>
          <a:prstGeom prst="line">
            <a:avLst/>
          </a:prstGeom>
          <a:noFill/>
          <a:ln w="3810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28" name="Line 5">
            <a:extLst>
              <a:ext uri="{FF2B5EF4-FFF2-40B4-BE49-F238E27FC236}">
                <a16:creationId xmlns:a16="http://schemas.microsoft.com/office/drawing/2014/main" id="{2813B00D-51A8-3643-AAD5-49B8527D313E}"/>
              </a:ext>
            </a:extLst>
          </p:cNvPr>
          <p:cNvSpPr>
            <a:spLocks noChangeShapeType="1"/>
          </p:cNvSpPr>
          <p:nvPr/>
        </p:nvSpPr>
        <p:spPr bwMode="auto">
          <a:xfrm>
            <a:off x="5447358" y="3018673"/>
            <a:ext cx="216000" cy="0"/>
          </a:xfrm>
          <a:prstGeom prst="line">
            <a:avLst/>
          </a:prstGeom>
          <a:noFill/>
          <a:ln w="3810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29" name="Line 5">
            <a:extLst>
              <a:ext uri="{FF2B5EF4-FFF2-40B4-BE49-F238E27FC236}">
                <a16:creationId xmlns:a16="http://schemas.microsoft.com/office/drawing/2014/main" id="{18EDD1E9-225E-A041-9C66-4B4D46240ECB}"/>
              </a:ext>
            </a:extLst>
          </p:cNvPr>
          <p:cNvSpPr>
            <a:spLocks noChangeShapeType="1"/>
          </p:cNvSpPr>
          <p:nvPr/>
        </p:nvSpPr>
        <p:spPr bwMode="auto">
          <a:xfrm>
            <a:off x="5447358" y="4211019"/>
            <a:ext cx="216000" cy="0"/>
          </a:xfrm>
          <a:prstGeom prst="line">
            <a:avLst/>
          </a:prstGeom>
          <a:noFill/>
          <a:ln w="3810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30" name="Slide Number Placeholder 29">
            <a:extLst>
              <a:ext uri="{FF2B5EF4-FFF2-40B4-BE49-F238E27FC236}">
                <a16:creationId xmlns:a16="http://schemas.microsoft.com/office/drawing/2014/main" id="{4B5E0135-6328-C74F-84D8-07FDD75660A8}"/>
              </a:ext>
            </a:extLst>
          </p:cNvPr>
          <p:cNvSpPr>
            <a:spLocks noGrp="1"/>
          </p:cNvSpPr>
          <p:nvPr>
            <p:ph type="sldNum" sz="quarter" idx="4"/>
          </p:nvPr>
        </p:nvSpPr>
        <p:spPr/>
        <p:txBody>
          <a:bodyPr/>
          <a:lstStyle/>
          <a:p>
            <a:fld id="{FCE43C0F-8A7B-3A4B-9DB5-B3472E36E833}" type="slidenum">
              <a:rPr lang="en-GB" smtClean="0"/>
              <a:pPr/>
              <a:t>45</a:t>
            </a:fld>
            <a:endParaRPr lang="en-GB"/>
          </a:p>
        </p:txBody>
      </p:sp>
    </p:spTree>
    <p:extLst>
      <p:ext uri="{BB962C8B-B14F-4D97-AF65-F5344CB8AC3E}">
        <p14:creationId xmlns:p14="http://schemas.microsoft.com/office/powerpoint/2010/main" val="212797154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0909588-8715-9943-939A-8979B62A0877}"/>
              </a:ext>
            </a:extLst>
          </p:cNvPr>
          <p:cNvSpPr>
            <a:spLocks noGrp="1"/>
          </p:cNvSpPr>
          <p:nvPr>
            <p:ph sz="quarter" idx="12"/>
          </p:nvPr>
        </p:nvSpPr>
        <p:spPr>
          <a:xfrm>
            <a:off x="620184" y="3312543"/>
            <a:ext cx="10963200" cy="620514"/>
          </a:xfrm>
        </p:spPr>
        <p:txBody>
          <a:bodyPr/>
          <a:lstStyle/>
          <a:p>
            <a:r>
              <a:rPr lang="en-US"/>
              <a:t>In both cohorts, numerically higher objective response rates were observed in patients with PD-L1 expression ≥ 1%</a:t>
            </a:r>
          </a:p>
        </p:txBody>
      </p:sp>
      <p:sp>
        <p:nvSpPr>
          <p:cNvPr id="2" name="Title 1">
            <a:extLst>
              <a:ext uri="{FF2B5EF4-FFF2-40B4-BE49-F238E27FC236}">
                <a16:creationId xmlns:a16="http://schemas.microsoft.com/office/drawing/2014/main" id="{4F09AA3F-4908-4F02-A687-1865B3AA4503}"/>
              </a:ext>
            </a:extLst>
          </p:cNvPr>
          <p:cNvSpPr>
            <a:spLocks noGrp="1"/>
          </p:cNvSpPr>
          <p:nvPr>
            <p:ph type="title"/>
          </p:nvPr>
        </p:nvSpPr>
        <p:spPr/>
        <p:txBody>
          <a:bodyPr/>
          <a:lstStyle/>
          <a:p>
            <a:r>
              <a:rPr lang="en-US"/>
              <a:t>CheckMate 650: dual checkpoint inhibition better, but still need to select</a:t>
            </a:r>
          </a:p>
        </p:txBody>
      </p:sp>
      <p:sp>
        <p:nvSpPr>
          <p:cNvPr id="10" name="Content Placeholder 9">
            <a:extLst>
              <a:ext uri="{FF2B5EF4-FFF2-40B4-BE49-F238E27FC236}">
                <a16:creationId xmlns:a16="http://schemas.microsoft.com/office/drawing/2014/main" id="{8BE491E3-AFC1-E448-850C-8F5B4A34C2A0}"/>
              </a:ext>
            </a:extLst>
          </p:cNvPr>
          <p:cNvSpPr>
            <a:spLocks noGrp="1"/>
          </p:cNvSpPr>
          <p:nvPr>
            <p:ph sz="quarter" idx="15"/>
          </p:nvPr>
        </p:nvSpPr>
        <p:spPr>
          <a:xfrm>
            <a:off x="620184" y="6309320"/>
            <a:ext cx="8116800" cy="365125"/>
          </a:xfrm>
        </p:spPr>
        <p:txBody>
          <a:bodyPr/>
          <a:lstStyle/>
          <a:p>
            <a:pPr>
              <a:spcBef>
                <a:spcPts val="300"/>
              </a:spcBef>
            </a:pPr>
            <a:r>
              <a:rPr lang="en-US" dirty="0"/>
              <a:t>PD-L1, </a:t>
            </a:r>
            <a:r>
              <a:rPr lang="en-GB" dirty="0"/>
              <a:t>programmed death-ligand 1; PSA, prostate specific antigen</a:t>
            </a:r>
            <a:endParaRPr lang="en-US" altLang="en-US" dirty="0"/>
          </a:p>
          <a:p>
            <a:pPr lvl="0">
              <a:spcBef>
                <a:spcPts val="300"/>
              </a:spcBef>
            </a:pPr>
            <a:r>
              <a:rPr lang="en-US" dirty="0"/>
              <a:t>Sharma P, et al. J Clin Oncol. 2019;37 suppl 7S:142 (ASCO GU 2019, oral presentation)</a:t>
            </a:r>
          </a:p>
        </p:txBody>
      </p:sp>
      <p:graphicFrame>
        <p:nvGraphicFramePr>
          <p:cNvPr id="14" name="Table 13">
            <a:extLst>
              <a:ext uri="{FF2B5EF4-FFF2-40B4-BE49-F238E27FC236}">
                <a16:creationId xmlns:a16="http://schemas.microsoft.com/office/drawing/2014/main" id="{DF485350-00BD-1740-A62D-4D891F5E7498}"/>
              </a:ext>
            </a:extLst>
          </p:cNvPr>
          <p:cNvGraphicFramePr>
            <a:graphicFrameLocks noGrp="1"/>
          </p:cNvGraphicFramePr>
          <p:nvPr>
            <p:extLst>
              <p:ext uri="{D42A27DB-BD31-4B8C-83A1-F6EECF244321}">
                <p14:modId xmlns:p14="http://schemas.microsoft.com/office/powerpoint/2010/main" val="3751034714"/>
              </p:ext>
            </p:extLst>
          </p:nvPr>
        </p:nvGraphicFramePr>
        <p:xfrm>
          <a:off x="619200" y="1495226"/>
          <a:ext cx="10964184" cy="1640160"/>
        </p:xfrm>
        <a:graphic>
          <a:graphicData uri="http://schemas.openxmlformats.org/drawingml/2006/table">
            <a:tbl>
              <a:tblPr firstRow="1" bandRow="1">
                <a:tableStyleId>{5C22544A-7EE6-4342-B048-85BDC9FD1C3A}</a:tableStyleId>
              </a:tblPr>
              <a:tblGrid>
                <a:gridCol w="3172544">
                  <a:extLst>
                    <a:ext uri="{9D8B030D-6E8A-4147-A177-3AD203B41FA5}">
                      <a16:colId xmlns:a16="http://schemas.microsoft.com/office/drawing/2014/main" val="518182728"/>
                    </a:ext>
                  </a:extLst>
                </a:gridCol>
                <a:gridCol w="1947910">
                  <a:extLst>
                    <a:ext uri="{9D8B030D-6E8A-4147-A177-3AD203B41FA5}">
                      <a16:colId xmlns:a16="http://schemas.microsoft.com/office/drawing/2014/main" val="2786627519"/>
                    </a:ext>
                  </a:extLst>
                </a:gridCol>
                <a:gridCol w="1947910">
                  <a:extLst>
                    <a:ext uri="{9D8B030D-6E8A-4147-A177-3AD203B41FA5}">
                      <a16:colId xmlns:a16="http://schemas.microsoft.com/office/drawing/2014/main" val="2339981725"/>
                    </a:ext>
                  </a:extLst>
                </a:gridCol>
                <a:gridCol w="1947910">
                  <a:extLst>
                    <a:ext uri="{9D8B030D-6E8A-4147-A177-3AD203B41FA5}">
                      <a16:colId xmlns:a16="http://schemas.microsoft.com/office/drawing/2014/main" val="309358754"/>
                    </a:ext>
                  </a:extLst>
                </a:gridCol>
                <a:gridCol w="1947910">
                  <a:extLst>
                    <a:ext uri="{9D8B030D-6E8A-4147-A177-3AD203B41FA5}">
                      <a16:colId xmlns:a16="http://schemas.microsoft.com/office/drawing/2014/main" val="982997220"/>
                    </a:ext>
                  </a:extLst>
                </a:gridCol>
              </a:tblGrid>
              <a:tr h="230782">
                <a:tc>
                  <a:txBody>
                    <a:bodyPr/>
                    <a:lstStyle/>
                    <a:p>
                      <a:r>
                        <a:rPr lang="en-US" sz="1400"/>
                        <a:t>Objective response, n (%)</a:t>
                      </a:r>
                    </a:p>
                  </a:txBody>
                  <a:tcPr marT="36000" marB="36000" anchor="ctr">
                    <a:lnB w="12700" cap="flat" cmpd="sng" algn="ctr">
                      <a:solidFill>
                        <a:schemeClr val="bg1"/>
                      </a:solidFill>
                      <a:prstDash val="solid"/>
                      <a:round/>
                      <a:headEnd type="none" w="med" len="med"/>
                      <a:tailEnd type="none" w="med" len="med"/>
                    </a:lnB>
                  </a:tcPr>
                </a:tc>
                <a:tc gridSpan="2">
                  <a:txBody>
                    <a:bodyPr/>
                    <a:lstStyle/>
                    <a:p>
                      <a:pPr algn="ctr"/>
                      <a:r>
                        <a:rPr lang="en-US" sz="1400"/>
                        <a:t>Cohort 1</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400" dirty="0"/>
                    </a:p>
                  </a:txBody>
                  <a:tcPr anchor="ctr"/>
                </a:tc>
                <a:tc gridSpan="2">
                  <a:txBody>
                    <a:bodyPr/>
                    <a:lstStyle/>
                    <a:p>
                      <a:pPr algn="ctr"/>
                      <a:r>
                        <a:rPr lang="en-US" sz="1400"/>
                        <a:t>Cohort 2</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400" dirty="0"/>
                    </a:p>
                  </a:txBody>
                  <a:tcPr anchor="ctr"/>
                </a:tc>
                <a:extLst>
                  <a:ext uri="{0D108BD9-81ED-4DB2-BD59-A6C34878D82A}">
                    <a16:rowId xmlns:a16="http://schemas.microsoft.com/office/drawing/2014/main" val="324729800"/>
                  </a:ext>
                </a:extLst>
              </a:tr>
              <a:tr h="310365">
                <a:tc>
                  <a:txBody>
                    <a:bodyPr/>
                    <a:lstStyle/>
                    <a:p>
                      <a:r>
                        <a:rPr lang="en-US" sz="1400" b="1">
                          <a:solidFill>
                            <a:schemeClr val="bg1"/>
                          </a:solidFill>
                        </a:rPr>
                        <a:t>PD-L1</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a:solidFill>
                            <a:schemeClr val="bg1"/>
                          </a:solidFill>
                        </a:rPr>
                        <a:t>PD-L1 &lt; 1%</a:t>
                      </a:r>
                      <a:br>
                        <a:rPr lang="en-US" sz="1400" b="1">
                          <a:solidFill>
                            <a:schemeClr val="bg1"/>
                          </a:solidFill>
                        </a:rPr>
                      </a:br>
                      <a:r>
                        <a:rPr lang="en-US" sz="1400" b="1">
                          <a:solidFill>
                            <a:schemeClr val="bg1"/>
                          </a:solidFill>
                        </a:rPr>
                        <a:t>(n = 21)</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chemeClr val="bg1"/>
                          </a:solidFill>
                        </a:rPr>
                        <a:t>PD-L1 ≥ 1%</a:t>
                      </a:r>
                      <a:br>
                        <a:rPr lang="en-US" sz="1400" b="1">
                          <a:solidFill>
                            <a:schemeClr val="bg1"/>
                          </a:solidFill>
                        </a:rPr>
                      </a:br>
                      <a:r>
                        <a:rPr lang="en-US" sz="1400" b="1">
                          <a:solidFill>
                            <a:schemeClr val="bg1"/>
                          </a:solidFill>
                        </a:rPr>
                        <a:t>(n = 6)</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a:solidFill>
                            <a:schemeClr val="bg1"/>
                          </a:solidFill>
                        </a:rPr>
                        <a:t>PD-L1 &lt; 1%</a:t>
                      </a:r>
                      <a:br>
                        <a:rPr lang="en-US" sz="1400" b="1">
                          <a:solidFill>
                            <a:schemeClr val="bg1"/>
                          </a:solidFill>
                        </a:rPr>
                      </a:br>
                      <a:r>
                        <a:rPr lang="en-US" sz="1400" b="1">
                          <a:solidFill>
                            <a:schemeClr val="bg1"/>
                          </a:solidFill>
                        </a:rPr>
                        <a:t>(n = 12)</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chemeClr val="bg1"/>
                          </a:solidFill>
                        </a:rPr>
                        <a:t>PD-L1 ≥ 1%</a:t>
                      </a:r>
                      <a:br>
                        <a:rPr lang="en-US" sz="1400" b="1">
                          <a:solidFill>
                            <a:schemeClr val="bg1"/>
                          </a:solidFill>
                        </a:rPr>
                      </a:br>
                      <a:r>
                        <a:rPr lang="en-US" sz="1400" b="1">
                          <a:solidFill>
                            <a:schemeClr val="bg1"/>
                          </a:solidFill>
                        </a:rPr>
                        <a:t>(n = 5)</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09473984"/>
                  </a:ext>
                </a:extLst>
              </a:tr>
              <a:tr h="230782">
                <a:tc>
                  <a:txBody>
                    <a:bodyPr/>
                    <a:lstStyle/>
                    <a:p>
                      <a:r>
                        <a:rPr lang="en-US" sz="1400" b="0"/>
                        <a:t>Complete or partial response</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400"/>
                        <a:t>4 (19.0)</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400"/>
                        <a:t>2 (33.3)</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400"/>
                        <a:t>0 (0)</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400"/>
                        <a:t>2 (40.0)</a:t>
                      </a:r>
                    </a:p>
                  </a:txBody>
                  <a:tcPr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68229439"/>
                  </a:ext>
                </a:extLst>
              </a:tr>
              <a:tr h="230782">
                <a:tc>
                  <a:txBody>
                    <a:bodyPr/>
                    <a:lstStyle/>
                    <a:p>
                      <a:r>
                        <a:rPr lang="en-US" sz="1400" b="0"/>
                        <a:t>Stable disease</a:t>
                      </a:r>
                    </a:p>
                  </a:txBody>
                  <a:tcPr marT="36000" marB="36000" anchor="ctr"/>
                </a:tc>
                <a:tc>
                  <a:txBody>
                    <a:bodyPr/>
                    <a:lstStyle/>
                    <a:p>
                      <a:pPr algn="ctr"/>
                      <a:r>
                        <a:rPr lang="en-US" sz="1400"/>
                        <a:t>8 (38.1)</a:t>
                      </a:r>
                    </a:p>
                  </a:txBody>
                  <a:tcPr marT="36000" marB="36000" anchor="ctr"/>
                </a:tc>
                <a:tc>
                  <a:txBody>
                    <a:bodyPr/>
                    <a:lstStyle/>
                    <a:p>
                      <a:pPr algn="ctr"/>
                      <a:r>
                        <a:rPr lang="en-US" sz="1400"/>
                        <a:t>2 (33.3)</a:t>
                      </a:r>
                    </a:p>
                  </a:txBody>
                  <a:tcPr marT="36000" marB="36000" anchor="ctr"/>
                </a:tc>
                <a:tc>
                  <a:txBody>
                    <a:bodyPr/>
                    <a:lstStyle/>
                    <a:p>
                      <a:pPr algn="ctr"/>
                      <a:r>
                        <a:rPr lang="en-US" sz="1400"/>
                        <a:t>6 (50.0)</a:t>
                      </a:r>
                    </a:p>
                  </a:txBody>
                  <a:tcPr marT="36000" marB="36000" anchor="ctr"/>
                </a:tc>
                <a:tc>
                  <a:txBody>
                    <a:bodyPr/>
                    <a:lstStyle/>
                    <a:p>
                      <a:pPr algn="ctr"/>
                      <a:r>
                        <a:rPr lang="en-US" sz="1400"/>
                        <a:t>0 (0)</a:t>
                      </a:r>
                    </a:p>
                  </a:txBody>
                  <a:tcPr marT="36000" marB="36000" anchor="ctr"/>
                </a:tc>
                <a:extLst>
                  <a:ext uri="{0D108BD9-81ED-4DB2-BD59-A6C34878D82A}">
                    <a16:rowId xmlns:a16="http://schemas.microsoft.com/office/drawing/2014/main" val="1299244655"/>
                  </a:ext>
                </a:extLst>
              </a:tr>
              <a:tr h="230782">
                <a:tc>
                  <a:txBody>
                    <a:bodyPr/>
                    <a:lstStyle/>
                    <a:p>
                      <a:r>
                        <a:rPr lang="en-US" sz="1400" b="0"/>
                        <a:t>Progressing disease or undetermined</a:t>
                      </a:r>
                    </a:p>
                  </a:txBody>
                  <a:tcPr marT="36000" marB="36000" anchor="ctr"/>
                </a:tc>
                <a:tc>
                  <a:txBody>
                    <a:bodyPr/>
                    <a:lstStyle/>
                    <a:p>
                      <a:pPr algn="ctr"/>
                      <a:r>
                        <a:rPr lang="en-US" sz="1400"/>
                        <a:t>9 (42.9)</a:t>
                      </a:r>
                    </a:p>
                  </a:txBody>
                  <a:tcPr marT="36000" marB="36000" anchor="ctr"/>
                </a:tc>
                <a:tc>
                  <a:txBody>
                    <a:bodyPr/>
                    <a:lstStyle/>
                    <a:p>
                      <a:pPr algn="ctr"/>
                      <a:r>
                        <a:rPr lang="en-US" sz="1400"/>
                        <a:t>2 (33.3)</a:t>
                      </a:r>
                    </a:p>
                  </a:txBody>
                  <a:tcPr marT="36000" marB="36000" anchor="ctr"/>
                </a:tc>
                <a:tc>
                  <a:txBody>
                    <a:bodyPr/>
                    <a:lstStyle/>
                    <a:p>
                      <a:pPr algn="ctr"/>
                      <a:r>
                        <a:rPr lang="en-US" sz="1400"/>
                        <a:t>6 (50.0)</a:t>
                      </a:r>
                    </a:p>
                  </a:txBody>
                  <a:tcPr marT="36000" marB="36000" anchor="ctr"/>
                </a:tc>
                <a:tc>
                  <a:txBody>
                    <a:bodyPr/>
                    <a:lstStyle/>
                    <a:p>
                      <a:pPr algn="ctr"/>
                      <a:r>
                        <a:rPr lang="en-US" sz="1400"/>
                        <a:t>3 (60.0)</a:t>
                      </a:r>
                    </a:p>
                  </a:txBody>
                  <a:tcPr marT="36000" marB="36000" anchor="ctr"/>
                </a:tc>
                <a:extLst>
                  <a:ext uri="{0D108BD9-81ED-4DB2-BD59-A6C34878D82A}">
                    <a16:rowId xmlns:a16="http://schemas.microsoft.com/office/drawing/2014/main" val="3822507403"/>
                  </a:ext>
                </a:extLst>
              </a:tr>
            </a:tbl>
          </a:graphicData>
        </a:graphic>
      </p:graphicFrame>
      <p:graphicFrame>
        <p:nvGraphicFramePr>
          <p:cNvPr id="15" name="Table 14">
            <a:extLst>
              <a:ext uri="{FF2B5EF4-FFF2-40B4-BE49-F238E27FC236}">
                <a16:creationId xmlns:a16="http://schemas.microsoft.com/office/drawing/2014/main" id="{BF2C7F0E-65B9-3345-A848-37F5BA435A6F}"/>
              </a:ext>
            </a:extLst>
          </p:cNvPr>
          <p:cNvGraphicFramePr>
            <a:graphicFrameLocks noGrp="1"/>
          </p:cNvGraphicFramePr>
          <p:nvPr>
            <p:extLst>
              <p:ext uri="{D42A27DB-BD31-4B8C-83A1-F6EECF244321}">
                <p14:modId xmlns:p14="http://schemas.microsoft.com/office/powerpoint/2010/main" val="1019975595"/>
              </p:ext>
            </p:extLst>
          </p:nvPr>
        </p:nvGraphicFramePr>
        <p:xfrm>
          <a:off x="619200" y="4143535"/>
          <a:ext cx="10964184" cy="1568160"/>
        </p:xfrm>
        <a:graphic>
          <a:graphicData uri="http://schemas.openxmlformats.org/drawingml/2006/table">
            <a:tbl>
              <a:tblPr firstRow="1" bandRow="1">
                <a:tableStyleId>{5C22544A-7EE6-4342-B048-85BDC9FD1C3A}</a:tableStyleId>
              </a:tblPr>
              <a:tblGrid>
                <a:gridCol w="3172544">
                  <a:extLst>
                    <a:ext uri="{9D8B030D-6E8A-4147-A177-3AD203B41FA5}">
                      <a16:colId xmlns:a16="http://schemas.microsoft.com/office/drawing/2014/main" val="518182728"/>
                    </a:ext>
                  </a:extLst>
                </a:gridCol>
                <a:gridCol w="1947910">
                  <a:extLst>
                    <a:ext uri="{9D8B030D-6E8A-4147-A177-3AD203B41FA5}">
                      <a16:colId xmlns:a16="http://schemas.microsoft.com/office/drawing/2014/main" val="2786627519"/>
                    </a:ext>
                  </a:extLst>
                </a:gridCol>
                <a:gridCol w="1947910">
                  <a:extLst>
                    <a:ext uri="{9D8B030D-6E8A-4147-A177-3AD203B41FA5}">
                      <a16:colId xmlns:a16="http://schemas.microsoft.com/office/drawing/2014/main" val="2339981725"/>
                    </a:ext>
                  </a:extLst>
                </a:gridCol>
                <a:gridCol w="1947910">
                  <a:extLst>
                    <a:ext uri="{9D8B030D-6E8A-4147-A177-3AD203B41FA5}">
                      <a16:colId xmlns:a16="http://schemas.microsoft.com/office/drawing/2014/main" val="309358754"/>
                    </a:ext>
                  </a:extLst>
                </a:gridCol>
                <a:gridCol w="1947910">
                  <a:extLst>
                    <a:ext uri="{9D8B030D-6E8A-4147-A177-3AD203B41FA5}">
                      <a16:colId xmlns:a16="http://schemas.microsoft.com/office/drawing/2014/main" val="982997220"/>
                    </a:ext>
                  </a:extLst>
                </a:gridCol>
              </a:tblGrid>
              <a:tr h="230782">
                <a:tc>
                  <a:txBody>
                    <a:bodyPr/>
                    <a:lstStyle/>
                    <a:p>
                      <a:r>
                        <a:rPr lang="en-US" sz="1400"/>
                        <a:t>PSA response, n (%)</a:t>
                      </a:r>
                    </a:p>
                  </a:txBody>
                  <a:tcPr marT="36000" marB="36000" anchor="ctr">
                    <a:lnB w="12700" cap="flat" cmpd="sng" algn="ctr">
                      <a:solidFill>
                        <a:schemeClr val="bg1"/>
                      </a:solidFill>
                      <a:prstDash val="solid"/>
                      <a:round/>
                      <a:headEnd type="none" w="med" len="med"/>
                      <a:tailEnd type="none" w="med" len="med"/>
                    </a:lnB>
                  </a:tcPr>
                </a:tc>
                <a:tc gridSpan="2">
                  <a:txBody>
                    <a:bodyPr/>
                    <a:lstStyle/>
                    <a:p>
                      <a:pPr algn="ctr"/>
                      <a:r>
                        <a:rPr lang="en-US" sz="1400"/>
                        <a:t>Cohort 1</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400" dirty="0"/>
                    </a:p>
                  </a:txBody>
                  <a:tcPr anchor="ctr"/>
                </a:tc>
                <a:tc gridSpan="2">
                  <a:txBody>
                    <a:bodyPr/>
                    <a:lstStyle/>
                    <a:p>
                      <a:pPr algn="ctr"/>
                      <a:r>
                        <a:rPr lang="en-US" sz="1400"/>
                        <a:t>Cohort 2</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400" dirty="0"/>
                    </a:p>
                  </a:txBody>
                  <a:tcPr anchor="ctr"/>
                </a:tc>
                <a:extLst>
                  <a:ext uri="{0D108BD9-81ED-4DB2-BD59-A6C34878D82A}">
                    <a16:rowId xmlns:a16="http://schemas.microsoft.com/office/drawing/2014/main" val="324729800"/>
                  </a:ext>
                </a:extLst>
              </a:tr>
              <a:tr h="310365">
                <a:tc>
                  <a:txBody>
                    <a:bodyPr/>
                    <a:lstStyle/>
                    <a:p>
                      <a:r>
                        <a:rPr lang="en-US" sz="1400" b="1">
                          <a:solidFill>
                            <a:schemeClr val="bg1"/>
                          </a:solidFill>
                        </a:rPr>
                        <a:t>PD-L1</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a:solidFill>
                            <a:schemeClr val="bg1"/>
                          </a:solidFill>
                        </a:rPr>
                        <a:t>PD-L1 &lt; 1%</a:t>
                      </a:r>
                      <a:br>
                        <a:rPr lang="en-US" sz="1400" b="1">
                          <a:solidFill>
                            <a:schemeClr val="bg1"/>
                          </a:solidFill>
                        </a:rPr>
                      </a:br>
                      <a:r>
                        <a:rPr lang="en-US" sz="1400" b="1">
                          <a:solidFill>
                            <a:schemeClr val="bg1"/>
                          </a:solidFill>
                        </a:rPr>
                        <a:t>(n = 22)</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chemeClr val="bg1"/>
                          </a:solidFill>
                        </a:rPr>
                        <a:t>PD-L1 ≥ 1%</a:t>
                      </a:r>
                      <a:br>
                        <a:rPr lang="en-US" sz="1400" b="1">
                          <a:solidFill>
                            <a:schemeClr val="bg1"/>
                          </a:solidFill>
                        </a:rPr>
                      </a:br>
                      <a:r>
                        <a:rPr lang="en-US" sz="1400" b="1">
                          <a:solidFill>
                            <a:schemeClr val="bg1"/>
                          </a:solidFill>
                        </a:rPr>
                        <a:t>(n = 6)</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a:solidFill>
                            <a:schemeClr val="bg1"/>
                          </a:solidFill>
                        </a:rPr>
                        <a:t>PD-L1 &lt; 1%</a:t>
                      </a:r>
                      <a:br>
                        <a:rPr lang="en-US" sz="1400" b="1">
                          <a:solidFill>
                            <a:schemeClr val="bg1"/>
                          </a:solidFill>
                        </a:rPr>
                      </a:br>
                      <a:r>
                        <a:rPr lang="en-US" sz="1400" b="1">
                          <a:solidFill>
                            <a:schemeClr val="bg1"/>
                          </a:solidFill>
                        </a:rPr>
                        <a:t>(n = 17)</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chemeClr val="bg1"/>
                          </a:solidFill>
                        </a:rPr>
                        <a:t>PD-L1 ≥ 1%</a:t>
                      </a:r>
                      <a:br>
                        <a:rPr lang="en-US" sz="1400" b="1">
                          <a:solidFill>
                            <a:schemeClr val="bg1"/>
                          </a:solidFill>
                        </a:rPr>
                      </a:br>
                      <a:r>
                        <a:rPr lang="en-US" sz="1400" b="1">
                          <a:solidFill>
                            <a:schemeClr val="bg1"/>
                          </a:solidFill>
                        </a:rPr>
                        <a:t>(n = 6)</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09473984"/>
                  </a:ext>
                </a:extLst>
              </a:tr>
              <a:tr h="230782">
                <a:tc>
                  <a:txBody>
                    <a:bodyPr/>
                    <a:lstStyle/>
                    <a:p>
                      <a:r>
                        <a:rPr lang="en-US" sz="1400" b="0"/>
                        <a:t>Confirmed PSA response (PSA decline </a:t>
                      </a:r>
                      <a:br>
                        <a:rPr lang="en-US" sz="1400" b="0"/>
                      </a:br>
                      <a:r>
                        <a:rPr lang="en-US" sz="1400" b="0"/>
                        <a:t>≥ 50% from baseline)</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400"/>
                        <a:t>2 (9.1)</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400"/>
                        <a:t>3 (50.0)</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400"/>
                        <a:t>1 (5.9)</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400"/>
                        <a:t>0 (0)</a:t>
                      </a:r>
                    </a:p>
                  </a:txBody>
                  <a:tcPr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68229439"/>
                  </a:ext>
                </a:extLst>
              </a:tr>
              <a:tr h="230782">
                <a:tc>
                  <a:txBody>
                    <a:bodyPr/>
                    <a:lstStyle/>
                    <a:p>
                      <a:r>
                        <a:rPr lang="en-US" sz="1400" b="0"/>
                        <a:t>Patients with PSA &lt; 0.2 ng/mL</a:t>
                      </a:r>
                    </a:p>
                  </a:txBody>
                  <a:tcPr marT="36000" marB="36000" anchor="ctr"/>
                </a:tc>
                <a:tc>
                  <a:txBody>
                    <a:bodyPr/>
                    <a:lstStyle/>
                    <a:p>
                      <a:pPr algn="ctr"/>
                      <a:r>
                        <a:rPr lang="en-US" sz="1400"/>
                        <a:t>1 (4.5)</a:t>
                      </a:r>
                    </a:p>
                  </a:txBody>
                  <a:tcPr marT="36000" marB="36000" anchor="ctr"/>
                </a:tc>
                <a:tc>
                  <a:txBody>
                    <a:bodyPr/>
                    <a:lstStyle/>
                    <a:p>
                      <a:pPr algn="ctr"/>
                      <a:r>
                        <a:rPr lang="en-US" sz="1400"/>
                        <a:t>3 (50.0)</a:t>
                      </a:r>
                    </a:p>
                  </a:txBody>
                  <a:tcPr marT="36000" marB="36000" anchor="ctr"/>
                </a:tc>
                <a:tc>
                  <a:txBody>
                    <a:bodyPr/>
                    <a:lstStyle/>
                    <a:p>
                      <a:pPr algn="ctr"/>
                      <a:r>
                        <a:rPr lang="en-US" sz="1400"/>
                        <a:t>0 (0)</a:t>
                      </a:r>
                    </a:p>
                  </a:txBody>
                  <a:tcPr marT="36000" marB="36000" anchor="ctr"/>
                </a:tc>
                <a:tc>
                  <a:txBody>
                    <a:bodyPr/>
                    <a:lstStyle/>
                    <a:p>
                      <a:pPr algn="ctr"/>
                      <a:r>
                        <a:rPr lang="en-US" sz="1400"/>
                        <a:t>0 (0)</a:t>
                      </a:r>
                    </a:p>
                  </a:txBody>
                  <a:tcPr marT="36000" marB="36000" anchor="ctr"/>
                </a:tc>
                <a:extLst>
                  <a:ext uri="{0D108BD9-81ED-4DB2-BD59-A6C34878D82A}">
                    <a16:rowId xmlns:a16="http://schemas.microsoft.com/office/drawing/2014/main" val="1299244655"/>
                  </a:ext>
                </a:extLst>
              </a:tr>
            </a:tbl>
          </a:graphicData>
        </a:graphic>
      </p:graphicFrame>
      <p:sp>
        <p:nvSpPr>
          <p:cNvPr id="16" name="Rectangle 15">
            <a:extLst>
              <a:ext uri="{FF2B5EF4-FFF2-40B4-BE49-F238E27FC236}">
                <a16:creationId xmlns:a16="http://schemas.microsoft.com/office/drawing/2014/main" id="{5E60E977-8A48-1B45-9CF5-D9008ED9B16F}"/>
              </a:ext>
            </a:extLst>
          </p:cNvPr>
          <p:cNvSpPr/>
          <p:nvPr/>
        </p:nvSpPr>
        <p:spPr>
          <a:xfrm>
            <a:off x="3791932" y="4917057"/>
            <a:ext cx="3894204" cy="776377"/>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8ECF9C-0613-064F-AAAB-ED951B291C81}"/>
              </a:ext>
            </a:extLst>
          </p:cNvPr>
          <p:cNvSpPr/>
          <p:nvPr/>
        </p:nvSpPr>
        <p:spPr>
          <a:xfrm>
            <a:off x="3791931" y="2268747"/>
            <a:ext cx="7784717" cy="293298"/>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17">
            <a:extLst>
              <a:ext uri="{FF2B5EF4-FFF2-40B4-BE49-F238E27FC236}">
                <a16:creationId xmlns:a16="http://schemas.microsoft.com/office/drawing/2014/main" id="{6C743F4D-BF7A-7F45-BF32-B9D78959E015}"/>
              </a:ext>
            </a:extLst>
          </p:cNvPr>
          <p:cNvSpPr>
            <a:spLocks noGrp="1"/>
          </p:cNvSpPr>
          <p:nvPr>
            <p:ph type="sldNum" sz="quarter" idx="4"/>
          </p:nvPr>
        </p:nvSpPr>
        <p:spPr/>
        <p:txBody>
          <a:bodyPr/>
          <a:lstStyle/>
          <a:p>
            <a:fld id="{FCE43C0F-8A7B-3A4B-9DB5-B3472E36E833}" type="slidenum">
              <a:rPr lang="en-GB" smtClean="0"/>
              <a:pPr/>
              <a:t>46</a:t>
            </a:fld>
            <a:endParaRPr lang="en-GB"/>
          </a:p>
        </p:txBody>
      </p:sp>
    </p:spTree>
    <p:extLst>
      <p:ext uri="{BB962C8B-B14F-4D97-AF65-F5344CB8AC3E}">
        <p14:creationId xmlns:p14="http://schemas.microsoft.com/office/powerpoint/2010/main" val="141566545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8648-854F-4CCF-A2C4-3F18CDAB321F}"/>
              </a:ext>
            </a:extLst>
          </p:cNvPr>
          <p:cNvSpPr>
            <a:spLocks noGrp="1"/>
          </p:cNvSpPr>
          <p:nvPr>
            <p:ph type="title"/>
          </p:nvPr>
        </p:nvSpPr>
        <p:spPr/>
        <p:txBody>
          <a:bodyPr/>
          <a:lstStyle/>
          <a:p>
            <a:r>
              <a:rPr lang="en-US" dirty="0" err="1"/>
              <a:t>CheckMate</a:t>
            </a:r>
            <a:r>
              <a:rPr lang="en-US" dirty="0"/>
              <a:t> 650: Toxicity of ipilimumab + nivolumab in </a:t>
            </a:r>
            <a:r>
              <a:rPr lang="en-US" cap="none" dirty="0" err="1"/>
              <a:t>m</a:t>
            </a:r>
            <a:r>
              <a:rPr lang="en-US" dirty="0" err="1"/>
              <a:t>CRPC</a:t>
            </a:r>
            <a:endParaRPr lang="en-US" dirty="0"/>
          </a:p>
        </p:txBody>
      </p:sp>
      <p:sp>
        <p:nvSpPr>
          <p:cNvPr id="5" name="Content Placeholder 4">
            <a:extLst>
              <a:ext uri="{FF2B5EF4-FFF2-40B4-BE49-F238E27FC236}">
                <a16:creationId xmlns:a16="http://schemas.microsoft.com/office/drawing/2014/main" id="{240593B3-9600-684F-B191-379DACF53B3D}"/>
              </a:ext>
            </a:extLst>
          </p:cNvPr>
          <p:cNvSpPr>
            <a:spLocks noGrp="1"/>
          </p:cNvSpPr>
          <p:nvPr>
            <p:ph sz="quarter" idx="15"/>
          </p:nvPr>
        </p:nvSpPr>
        <p:spPr>
          <a:xfrm>
            <a:off x="620184" y="6309320"/>
            <a:ext cx="8116800" cy="365125"/>
          </a:xfrm>
        </p:spPr>
        <p:txBody>
          <a:bodyPr/>
          <a:lstStyle/>
          <a:p>
            <a:pPr>
              <a:spcBef>
                <a:spcPts val="300"/>
              </a:spcBef>
            </a:pPr>
            <a:r>
              <a:rPr lang="en-GB" dirty="0"/>
              <a:t>AE, adverse event; </a:t>
            </a:r>
            <a:r>
              <a:rPr lang="en-US" dirty="0" err="1"/>
              <a:t>mCRPC</a:t>
            </a:r>
            <a:r>
              <a:rPr lang="en-US" dirty="0"/>
              <a:t>, metastatic castration-resistant prostate cancer</a:t>
            </a:r>
            <a:endParaRPr lang="en-US" altLang="en-US" dirty="0"/>
          </a:p>
          <a:p>
            <a:pPr lvl="0">
              <a:spcBef>
                <a:spcPts val="300"/>
              </a:spcBef>
            </a:pPr>
            <a:r>
              <a:rPr lang="en-US" dirty="0"/>
              <a:t>Sharma P, et al. J Clin Oncol. 2019;37 suppl 7S:142 (ASCO GU 2019, oral presentation)</a:t>
            </a:r>
          </a:p>
        </p:txBody>
      </p:sp>
      <p:sp>
        <p:nvSpPr>
          <p:cNvPr id="13" name="Slide Number Placeholder 12">
            <a:extLst>
              <a:ext uri="{FF2B5EF4-FFF2-40B4-BE49-F238E27FC236}">
                <a16:creationId xmlns:a16="http://schemas.microsoft.com/office/drawing/2014/main" id="{04B369FA-F116-DE47-91BF-E5237970B649}"/>
              </a:ext>
            </a:extLst>
          </p:cNvPr>
          <p:cNvSpPr>
            <a:spLocks noGrp="1"/>
          </p:cNvSpPr>
          <p:nvPr>
            <p:ph type="sldNum" sz="quarter" idx="4"/>
          </p:nvPr>
        </p:nvSpPr>
        <p:spPr/>
        <p:txBody>
          <a:bodyPr/>
          <a:lstStyle/>
          <a:p>
            <a:fld id="{FCE43C0F-8A7B-3A4B-9DB5-B3472E36E833}" type="slidenum">
              <a:rPr lang="en-GB" smtClean="0"/>
              <a:pPr/>
              <a:t>47</a:t>
            </a:fld>
            <a:endParaRPr lang="en-GB"/>
          </a:p>
        </p:txBody>
      </p:sp>
      <p:graphicFrame>
        <p:nvGraphicFramePr>
          <p:cNvPr id="16" name="Table 15">
            <a:extLst>
              <a:ext uri="{FF2B5EF4-FFF2-40B4-BE49-F238E27FC236}">
                <a16:creationId xmlns:a16="http://schemas.microsoft.com/office/drawing/2014/main" id="{46701E25-1CF9-2743-8F02-C113127C153A}"/>
              </a:ext>
            </a:extLst>
          </p:cNvPr>
          <p:cNvGraphicFramePr>
            <a:graphicFrameLocks noGrp="1"/>
          </p:cNvGraphicFramePr>
          <p:nvPr>
            <p:extLst>
              <p:ext uri="{D42A27DB-BD31-4B8C-83A1-F6EECF244321}">
                <p14:modId xmlns:p14="http://schemas.microsoft.com/office/powerpoint/2010/main" val="167547723"/>
              </p:ext>
            </p:extLst>
          </p:nvPr>
        </p:nvGraphicFramePr>
        <p:xfrm>
          <a:off x="619200" y="1389350"/>
          <a:ext cx="10964185" cy="4727945"/>
        </p:xfrm>
        <a:graphic>
          <a:graphicData uri="http://schemas.openxmlformats.org/drawingml/2006/table">
            <a:tbl>
              <a:tblPr firstRow="1" bandRow="1">
                <a:tableStyleId>{5C22544A-7EE6-4342-B048-85BDC9FD1C3A}</a:tableStyleId>
              </a:tblPr>
              <a:tblGrid>
                <a:gridCol w="4146529">
                  <a:extLst>
                    <a:ext uri="{9D8B030D-6E8A-4147-A177-3AD203B41FA5}">
                      <a16:colId xmlns:a16="http://schemas.microsoft.com/office/drawing/2014/main" val="518182728"/>
                    </a:ext>
                  </a:extLst>
                </a:gridCol>
                <a:gridCol w="1704414">
                  <a:extLst>
                    <a:ext uri="{9D8B030D-6E8A-4147-A177-3AD203B41FA5}">
                      <a16:colId xmlns:a16="http://schemas.microsoft.com/office/drawing/2014/main" val="2248606370"/>
                    </a:ext>
                  </a:extLst>
                </a:gridCol>
                <a:gridCol w="1704414">
                  <a:extLst>
                    <a:ext uri="{9D8B030D-6E8A-4147-A177-3AD203B41FA5}">
                      <a16:colId xmlns:a16="http://schemas.microsoft.com/office/drawing/2014/main" val="1036096073"/>
                    </a:ext>
                  </a:extLst>
                </a:gridCol>
                <a:gridCol w="1704414">
                  <a:extLst>
                    <a:ext uri="{9D8B030D-6E8A-4147-A177-3AD203B41FA5}">
                      <a16:colId xmlns:a16="http://schemas.microsoft.com/office/drawing/2014/main" val="166876767"/>
                    </a:ext>
                  </a:extLst>
                </a:gridCol>
                <a:gridCol w="1704414">
                  <a:extLst>
                    <a:ext uri="{9D8B030D-6E8A-4147-A177-3AD203B41FA5}">
                      <a16:colId xmlns:a16="http://schemas.microsoft.com/office/drawing/2014/main" val="2098137780"/>
                    </a:ext>
                  </a:extLst>
                </a:gridCol>
              </a:tblGrid>
              <a:tr h="230782">
                <a:tc rowSpan="2">
                  <a:txBody>
                    <a:bodyPr/>
                    <a:lstStyle/>
                    <a:p>
                      <a:r>
                        <a:rPr lang="en-US" sz="1400"/>
                        <a:t>Event</a:t>
                      </a:r>
                    </a:p>
                  </a:txBody>
                  <a:tcPr marT="36000" marB="36000" anchor="ctr">
                    <a:lnB w="38100" cap="flat" cmpd="sng" algn="ctr">
                      <a:solidFill>
                        <a:schemeClr val="bg1"/>
                      </a:solidFill>
                      <a:prstDash val="solid"/>
                      <a:round/>
                      <a:headEnd type="none" w="med" len="med"/>
                      <a:tailEnd type="none" w="med" len="med"/>
                    </a:lnB>
                  </a:tcPr>
                </a:tc>
                <a:tc gridSpan="2">
                  <a:txBody>
                    <a:bodyPr/>
                    <a:lstStyle/>
                    <a:p>
                      <a:pPr algn="ctr"/>
                      <a:r>
                        <a:rPr lang="en-US" sz="1400"/>
                        <a:t>Cohort 1 (n = 45)</a:t>
                      </a:r>
                      <a:endParaRPr lang="en-US"/>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400" dirty="0"/>
                    </a:p>
                  </a:txBody>
                  <a:tcPr marT="36000" marB="36000" anchor="ctr">
                    <a:lnB w="12700" cap="flat" cmpd="sng" algn="ctr">
                      <a:solidFill>
                        <a:schemeClr val="bg1"/>
                      </a:solidFill>
                      <a:prstDash val="solid"/>
                      <a:round/>
                      <a:headEnd type="none" w="med" len="med"/>
                      <a:tailEnd type="none" w="med" len="med"/>
                    </a:lnB>
                  </a:tcPr>
                </a:tc>
                <a:tc gridSpan="2">
                  <a:txBody>
                    <a:bodyPr/>
                    <a:lstStyle/>
                    <a:p>
                      <a:pPr algn="ctr"/>
                      <a:r>
                        <a:rPr lang="en-US" sz="1400"/>
                        <a:t>Cohort 2 (n = 45)</a:t>
                      </a:r>
                      <a:endParaRPr lang="en-US"/>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400" dirty="0"/>
                    </a:p>
                  </a:txBody>
                  <a:tcPr marT="36000" marB="3600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729800"/>
                  </a:ext>
                </a:extLst>
              </a:tr>
              <a:tr h="310365">
                <a:tc vMerge="1">
                  <a:txBody>
                    <a:bodyPr/>
                    <a:lstStyle/>
                    <a:p>
                      <a:endParaRPr lang="en-US" sz="1400" b="1" dirty="0">
                        <a:solidFill>
                          <a:schemeClr val="bg1"/>
                        </a:solidFill>
                      </a:endParaRP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a:solidFill>
                            <a:schemeClr val="bg1"/>
                          </a:solidFill>
                        </a:rPr>
                        <a:t>Any grade</a:t>
                      </a:r>
                    </a:p>
                  </a:txBody>
                  <a:tcPr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chemeClr val="bg1"/>
                          </a:solidFill>
                        </a:rPr>
                        <a:t>Grade 3–5</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a:solidFill>
                            <a:schemeClr val="bg1"/>
                          </a:solidFill>
                        </a:rPr>
                        <a:t>Any grade</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chemeClr val="bg1"/>
                          </a:solidFill>
                        </a:rPr>
                        <a:t>Grade 3–5</a:t>
                      </a:r>
                    </a:p>
                  </a:txBody>
                  <a:tcPr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09473984"/>
                  </a:ext>
                </a:extLst>
              </a:tr>
              <a:tr h="230782">
                <a:tc>
                  <a:txBody>
                    <a:bodyPr/>
                    <a:lstStyle/>
                    <a:p>
                      <a:pPr>
                        <a:lnSpc>
                          <a:spcPct val="90000"/>
                        </a:lnSpc>
                      </a:pPr>
                      <a:r>
                        <a:rPr lang="en-US" sz="1400" b="1"/>
                        <a:t>Any treatment-related AE, %</a:t>
                      </a:r>
                      <a:r>
                        <a:rPr lang="en-US" sz="1400" b="1" baseline="30000"/>
                        <a:t>a</a:t>
                      </a:r>
                    </a:p>
                  </a:txBody>
                  <a:tcPr marT="14400" marB="14400" anchor="ctr">
                    <a:lnT w="38100" cap="flat" cmpd="sng" algn="ctr">
                      <a:solidFill>
                        <a:schemeClr val="bg1"/>
                      </a:solidFill>
                      <a:prstDash val="solid"/>
                      <a:round/>
                      <a:headEnd type="none" w="med" len="med"/>
                      <a:tailEnd type="none" w="med" len="med"/>
                    </a:lnT>
                  </a:tcPr>
                </a:tc>
                <a:tc>
                  <a:txBody>
                    <a:bodyPr/>
                    <a:lstStyle/>
                    <a:p>
                      <a:pPr algn="ctr">
                        <a:lnSpc>
                          <a:spcPct val="90000"/>
                        </a:lnSpc>
                      </a:pPr>
                      <a:r>
                        <a:rPr lang="en-US" sz="1400"/>
                        <a:t>93.3</a:t>
                      </a:r>
                    </a:p>
                  </a:txBody>
                  <a:tcPr marT="14400" marB="14400" anchor="ctr">
                    <a:lnT w="38100" cap="flat" cmpd="sng" algn="ctr">
                      <a:solidFill>
                        <a:schemeClr val="bg1"/>
                      </a:solidFill>
                      <a:prstDash val="solid"/>
                      <a:round/>
                      <a:headEnd type="none" w="med" len="med"/>
                      <a:tailEnd type="none" w="med" len="med"/>
                    </a:lnT>
                  </a:tcPr>
                </a:tc>
                <a:tc>
                  <a:txBody>
                    <a:bodyPr/>
                    <a:lstStyle/>
                    <a:p>
                      <a:pPr algn="ctr">
                        <a:lnSpc>
                          <a:spcPct val="90000"/>
                        </a:lnSpc>
                      </a:pPr>
                      <a:r>
                        <a:rPr lang="en-US" sz="1400"/>
                        <a:t>42.2</a:t>
                      </a:r>
                    </a:p>
                  </a:txBody>
                  <a:tcPr marT="14400" marB="14400" anchor="ctr">
                    <a:lnT w="38100" cap="flat" cmpd="sng" algn="ctr">
                      <a:solidFill>
                        <a:schemeClr val="bg1"/>
                      </a:solidFill>
                      <a:prstDash val="solid"/>
                      <a:round/>
                      <a:headEnd type="none" w="med" len="med"/>
                      <a:tailEnd type="none" w="med" len="med"/>
                    </a:lnT>
                  </a:tcPr>
                </a:tc>
                <a:tc>
                  <a:txBody>
                    <a:bodyPr/>
                    <a:lstStyle/>
                    <a:p>
                      <a:pPr algn="ctr">
                        <a:lnSpc>
                          <a:spcPct val="90000"/>
                        </a:lnSpc>
                      </a:pPr>
                      <a:r>
                        <a:rPr lang="en-US" sz="1400"/>
                        <a:t>95.6</a:t>
                      </a:r>
                    </a:p>
                  </a:txBody>
                  <a:tcPr marT="14400" marB="14400" anchor="ctr">
                    <a:lnT w="38100" cap="flat" cmpd="sng" algn="ctr">
                      <a:solidFill>
                        <a:schemeClr val="bg1"/>
                      </a:solidFill>
                      <a:prstDash val="solid"/>
                      <a:round/>
                      <a:headEnd type="none" w="med" len="med"/>
                      <a:tailEnd type="none" w="med" len="med"/>
                    </a:lnT>
                  </a:tcPr>
                </a:tc>
                <a:tc>
                  <a:txBody>
                    <a:bodyPr/>
                    <a:lstStyle/>
                    <a:p>
                      <a:pPr algn="ctr">
                        <a:lnSpc>
                          <a:spcPct val="90000"/>
                        </a:lnSpc>
                      </a:pPr>
                      <a:r>
                        <a:rPr lang="en-US" sz="1400"/>
                        <a:t>53.3</a:t>
                      </a:r>
                    </a:p>
                  </a:txBody>
                  <a:tcPr marT="14400" marB="144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68229439"/>
                  </a:ext>
                </a:extLst>
              </a:tr>
              <a:tr h="230782">
                <a:tc gridSpan="5">
                  <a:txBody>
                    <a:bodyPr/>
                    <a:lstStyle/>
                    <a:p>
                      <a:pPr>
                        <a:lnSpc>
                          <a:spcPct val="90000"/>
                        </a:lnSpc>
                      </a:pPr>
                      <a:r>
                        <a:rPr lang="en-US" sz="1400" b="1"/>
                        <a:t>Most common treatment-related </a:t>
                      </a:r>
                      <a:r>
                        <a:rPr lang="en-US" sz="1400" b="1" err="1"/>
                        <a:t>AEs</a:t>
                      </a:r>
                      <a:r>
                        <a:rPr lang="en-US" sz="1400" b="1" baseline="30000" err="1"/>
                        <a:t>b</a:t>
                      </a:r>
                      <a:r>
                        <a:rPr lang="en-US" sz="1400" b="1"/>
                        <a:t>, %</a:t>
                      </a:r>
                    </a:p>
                  </a:txBody>
                  <a:tcPr marT="14400" marB="1440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90000"/>
                        </a:lnSpc>
                      </a:pPr>
                      <a:endParaRPr lang="en-US" sz="1400" b="1" dirty="0"/>
                    </a:p>
                  </a:txBody>
                  <a:tcPr marT="14400" marB="14400" anchor="ctr"/>
                </a:tc>
                <a:extLst>
                  <a:ext uri="{0D108BD9-81ED-4DB2-BD59-A6C34878D82A}">
                    <a16:rowId xmlns:a16="http://schemas.microsoft.com/office/drawing/2014/main" val="1299244655"/>
                  </a:ext>
                </a:extLst>
              </a:tr>
              <a:tr h="230782">
                <a:tc>
                  <a:txBody>
                    <a:bodyPr/>
                    <a:lstStyle/>
                    <a:p>
                      <a:pPr marL="0" indent="273050">
                        <a:lnSpc>
                          <a:spcPct val="90000"/>
                        </a:lnSpc>
                        <a:tabLst/>
                      </a:pPr>
                      <a:r>
                        <a:rPr lang="en-US" sz="1400" b="0"/>
                        <a:t>Diarrhea</a:t>
                      </a:r>
                    </a:p>
                  </a:txBody>
                  <a:tcPr marT="14400" marB="14400" anchor="ctr"/>
                </a:tc>
                <a:tc>
                  <a:txBody>
                    <a:bodyPr/>
                    <a:lstStyle/>
                    <a:p>
                      <a:pPr algn="ctr">
                        <a:lnSpc>
                          <a:spcPct val="90000"/>
                        </a:lnSpc>
                      </a:pPr>
                      <a:r>
                        <a:rPr lang="en-US" sz="1400"/>
                        <a:t>37.8</a:t>
                      </a:r>
                    </a:p>
                  </a:txBody>
                  <a:tcPr marT="14400" marB="14400" anchor="ctr"/>
                </a:tc>
                <a:tc>
                  <a:txBody>
                    <a:bodyPr/>
                    <a:lstStyle/>
                    <a:p>
                      <a:pPr algn="ctr">
                        <a:lnSpc>
                          <a:spcPct val="90000"/>
                        </a:lnSpc>
                      </a:pPr>
                      <a:r>
                        <a:rPr lang="en-US" sz="1400"/>
                        <a:t>6.7</a:t>
                      </a:r>
                    </a:p>
                  </a:txBody>
                  <a:tcPr marT="14400" marB="14400" anchor="ctr"/>
                </a:tc>
                <a:tc>
                  <a:txBody>
                    <a:bodyPr/>
                    <a:lstStyle/>
                    <a:p>
                      <a:pPr algn="ctr"/>
                      <a:r>
                        <a:rPr lang="en-US" sz="1400"/>
                        <a:t>53.3</a:t>
                      </a:r>
                      <a:endParaRPr lang="en-US"/>
                    </a:p>
                  </a:txBody>
                  <a:tcPr marT="14400" marB="14400" anchor="ctr"/>
                </a:tc>
                <a:tc>
                  <a:txBody>
                    <a:bodyPr/>
                    <a:lstStyle/>
                    <a:p>
                      <a:pPr algn="ctr">
                        <a:lnSpc>
                          <a:spcPct val="90000"/>
                        </a:lnSpc>
                      </a:pPr>
                      <a:r>
                        <a:rPr lang="en-US" sz="1400"/>
                        <a:t>11.1</a:t>
                      </a:r>
                    </a:p>
                  </a:txBody>
                  <a:tcPr marT="14400" marB="14400" anchor="ctr"/>
                </a:tc>
                <a:extLst>
                  <a:ext uri="{0D108BD9-81ED-4DB2-BD59-A6C34878D82A}">
                    <a16:rowId xmlns:a16="http://schemas.microsoft.com/office/drawing/2014/main" val="3822507403"/>
                  </a:ext>
                </a:extLst>
              </a:tr>
              <a:tr h="230782">
                <a:tc>
                  <a:txBody>
                    <a:bodyPr/>
                    <a:lstStyle/>
                    <a:p>
                      <a:pPr marL="0" indent="273050">
                        <a:lnSpc>
                          <a:spcPct val="90000"/>
                        </a:lnSpc>
                        <a:tabLst/>
                      </a:pPr>
                      <a:r>
                        <a:rPr lang="en-US" sz="1400" b="0"/>
                        <a:t>Fatigue</a:t>
                      </a:r>
                    </a:p>
                  </a:txBody>
                  <a:tcPr marT="14400" marB="14400" anchor="ctr"/>
                </a:tc>
                <a:tc>
                  <a:txBody>
                    <a:bodyPr/>
                    <a:lstStyle/>
                    <a:p>
                      <a:pPr algn="ctr">
                        <a:lnSpc>
                          <a:spcPct val="90000"/>
                        </a:lnSpc>
                      </a:pPr>
                      <a:r>
                        <a:rPr lang="en-US" sz="1400"/>
                        <a:t>33.3</a:t>
                      </a:r>
                    </a:p>
                  </a:txBody>
                  <a:tcPr marT="14400" marB="14400" anchor="ctr"/>
                </a:tc>
                <a:tc>
                  <a:txBody>
                    <a:bodyPr/>
                    <a:lstStyle/>
                    <a:p>
                      <a:pPr algn="ctr">
                        <a:lnSpc>
                          <a:spcPct val="90000"/>
                        </a:lnSpc>
                      </a:pPr>
                      <a:r>
                        <a:rPr lang="en-US" sz="1400"/>
                        <a:t>2.2</a:t>
                      </a:r>
                    </a:p>
                  </a:txBody>
                  <a:tcPr marT="14400" marB="14400" anchor="ctr"/>
                </a:tc>
                <a:tc>
                  <a:txBody>
                    <a:bodyPr/>
                    <a:lstStyle/>
                    <a:p>
                      <a:pPr algn="ctr"/>
                      <a:r>
                        <a:rPr lang="en-US" sz="1400"/>
                        <a:t>44.4</a:t>
                      </a:r>
                      <a:endParaRPr lang="en-US"/>
                    </a:p>
                  </a:txBody>
                  <a:tcPr marT="14400" marB="14400" anchor="ctr"/>
                </a:tc>
                <a:tc>
                  <a:txBody>
                    <a:bodyPr/>
                    <a:lstStyle/>
                    <a:p>
                      <a:pPr algn="ctr">
                        <a:lnSpc>
                          <a:spcPct val="90000"/>
                        </a:lnSpc>
                      </a:pPr>
                      <a:r>
                        <a:rPr lang="en-US" sz="1400"/>
                        <a:t>0</a:t>
                      </a:r>
                    </a:p>
                  </a:txBody>
                  <a:tcPr marT="14400" marB="14400" anchor="ctr"/>
                </a:tc>
                <a:extLst>
                  <a:ext uri="{0D108BD9-81ED-4DB2-BD59-A6C34878D82A}">
                    <a16:rowId xmlns:a16="http://schemas.microsoft.com/office/drawing/2014/main" val="3836362498"/>
                  </a:ext>
                </a:extLst>
              </a:tr>
              <a:tr h="230782">
                <a:tc>
                  <a:txBody>
                    <a:bodyPr/>
                    <a:lstStyle/>
                    <a:p>
                      <a:pPr marL="0" indent="273050">
                        <a:lnSpc>
                          <a:spcPct val="90000"/>
                        </a:lnSpc>
                        <a:tabLst/>
                      </a:pPr>
                      <a:r>
                        <a:rPr lang="en-US" sz="1400" b="0"/>
                        <a:t>Maculopapular rash</a:t>
                      </a:r>
                    </a:p>
                  </a:txBody>
                  <a:tcPr marT="14400" marB="14400" anchor="ctr"/>
                </a:tc>
                <a:tc>
                  <a:txBody>
                    <a:bodyPr/>
                    <a:lstStyle/>
                    <a:p>
                      <a:pPr algn="ctr">
                        <a:lnSpc>
                          <a:spcPct val="90000"/>
                        </a:lnSpc>
                      </a:pPr>
                      <a:r>
                        <a:rPr lang="en-US" sz="1400"/>
                        <a:t>20.0</a:t>
                      </a:r>
                    </a:p>
                  </a:txBody>
                  <a:tcPr marT="14400" marB="14400" anchor="ctr"/>
                </a:tc>
                <a:tc>
                  <a:txBody>
                    <a:bodyPr/>
                    <a:lstStyle/>
                    <a:p>
                      <a:pPr algn="ctr">
                        <a:lnSpc>
                          <a:spcPct val="90000"/>
                        </a:lnSpc>
                      </a:pPr>
                      <a:r>
                        <a:rPr lang="en-US" sz="1400"/>
                        <a:t>0</a:t>
                      </a:r>
                    </a:p>
                  </a:txBody>
                  <a:tcPr marT="14400" marB="14400" anchor="ctr"/>
                </a:tc>
                <a:tc>
                  <a:txBody>
                    <a:bodyPr/>
                    <a:lstStyle/>
                    <a:p>
                      <a:pPr algn="ctr"/>
                      <a:r>
                        <a:rPr lang="en-US" sz="1400"/>
                        <a:t>22.2</a:t>
                      </a:r>
                      <a:endParaRPr lang="en-US"/>
                    </a:p>
                  </a:txBody>
                  <a:tcPr marT="14400" marB="14400" anchor="ctr"/>
                </a:tc>
                <a:tc>
                  <a:txBody>
                    <a:bodyPr/>
                    <a:lstStyle/>
                    <a:p>
                      <a:pPr algn="ctr">
                        <a:lnSpc>
                          <a:spcPct val="90000"/>
                        </a:lnSpc>
                      </a:pPr>
                      <a:r>
                        <a:rPr lang="en-US" sz="1400"/>
                        <a:t>2.2</a:t>
                      </a:r>
                    </a:p>
                  </a:txBody>
                  <a:tcPr marT="14400" marB="14400" anchor="ctr"/>
                </a:tc>
                <a:extLst>
                  <a:ext uri="{0D108BD9-81ED-4DB2-BD59-A6C34878D82A}">
                    <a16:rowId xmlns:a16="http://schemas.microsoft.com/office/drawing/2014/main" val="2441625614"/>
                  </a:ext>
                </a:extLst>
              </a:tr>
              <a:tr h="230782">
                <a:tc>
                  <a:txBody>
                    <a:bodyPr/>
                    <a:lstStyle/>
                    <a:p>
                      <a:pPr marL="0" indent="273050">
                        <a:lnSpc>
                          <a:spcPct val="90000"/>
                        </a:lnSpc>
                        <a:tabLst/>
                      </a:pPr>
                      <a:r>
                        <a:rPr lang="en-US" sz="1400" b="0"/>
                        <a:t>Rash</a:t>
                      </a:r>
                    </a:p>
                  </a:txBody>
                  <a:tcPr marT="14400" marB="14400" anchor="ctr"/>
                </a:tc>
                <a:tc>
                  <a:txBody>
                    <a:bodyPr/>
                    <a:lstStyle/>
                    <a:p>
                      <a:pPr algn="ctr">
                        <a:lnSpc>
                          <a:spcPct val="90000"/>
                        </a:lnSpc>
                      </a:pPr>
                      <a:r>
                        <a:rPr lang="en-US" sz="1400"/>
                        <a:t>20.0</a:t>
                      </a:r>
                    </a:p>
                  </a:txBody>
                  <a:tcPr marT="14400" marB="14400" anchor="ctr"/>
                </a:tc>
                <a:tc>
                  <a:txBody>
                    <a:bodyPr/>
                    <a:lstStyle/>
                    <a:p>
                      <a:pPr algn="ctr">
                        <a:lnSpc>
                          <a:spcPct val="90000"/>
                        </a:lnSpc>
                      </a:pPr>
                      <a:r>
                        <a:rPr lang="en-US" sz="1400"/>
                        <a:t>4.4</a:t>
                      </a:r>
                    </a:p>
                  </a:txBody>
                  <a:tcPr marT="14400" marB="14400" anchor="ctr"/>
                </a:tc>
                <a:tc>
                  <a:txBody>
                    <a:bodyPr/>
                    <a:lstStyle/>
                    <a:p>
                      <a:pPr algn="ctr"/>
                      <a:r>
                        <a:rPr lang="en-US" sz="1400"/>
                        <a:t>15.6</a:t>
                      </a:r>
                      <a:endParaRPr lang="en-US"/>
                    </a:p>
                  </a:txBody>
                  <a:tcPr marT="14400" marB="14400" anchor="ctr"/>
                </a:tc>
                <a:tc>
                  <a:txBody>
                    <a:bodyPr/>
                    <a:lstStyle/>
                    <a:p>
                      <a:pPr algn="ctr">
                        <a:lnSpc>
                          <a:spcPct val="90000"/>
                        </a:lnSpc>
                      </a:pPr>
                      <a:r>
                        <a:rPr lang="en-US" sz="1400"/>
                        <a:t>2.2</a:t>
                      </a:r>
                    </a:p>
                  </a:txBody>
                  <a:tcPr marT="14400" marB="14400" anchor="ctr"/>
                </a:tc>
                <a:extLst>
                  <a:ext uri="{0D108BD9-81ED-4DB2-BD59-A6C34878D82A}">
                    <a16:rowId xmlns:a16="http://schemas.microsoft.com/office/drawing/2014/main" val="2372293164"/>
                  </a:ext>
                </a:extLst>
              </a:tr>
              <a:tr h="230782">
                <a:tc>
                  <a:txBody>
                    <a:bodyPr/>
                    <a:lstStyle/>
                    <a:p>
                      <a:pPr marL="0" indent="273050">
                        <a:lnSpc>
                          <a:spcPct val="90000"/>
                        </a:lnSpc>
                        <a:tabLst/>
                      </a:pPr>
                      <a:r>
                        <a:rPr lang="en-US" sz="1400" b="0"/>
                        <a:t>Nausea</a:t>
                      </a:r>
                    </a:p>
                  </a:txBody>
                  <a:tcPr marT="14400" marB="14400" anchor="ctr"/>
                </a:tc>
                <a:tc>
                  <a:txBody>
                    <a:bodyPr/>
                    <a:lstStyle/>
                    <a:p>
                      <a:pPr algn="ctr">
                        <a:lnSpc>
                          <a:spcPct val="90000"/>
                        </a:lnSpc>
                      </a:pPr>
                      <a:r>
                        <a:rPr lang="en-US" sz="1400"/>
                        <a:t>15.6</a:t>
                      </a:r>
                    </a:p>
                  </a:txBody>
                  <a:tcPr marT="14400" marB="14400" anchor="ctr"/>
                </a:tc>
                <a:tc>
                  <a:txBody>
                    <a:bodyPr/>
                    <a:lstStyle/>
                    <a:p>
                      <a:pPr algn="ctr">
                        <a:lnSpc>
                          <a:spcPct val="90000"/>
                        </a:lnSpc>
                      </a:pPr>
                      <a:r>
                        <a:rPr lang="en-US" sz="1400"/>
                        <a:t>0</a:t>
                      </a:r>
                    </a:p>
                  </a:txBody>
                  <a:tcPr marT="14400" marB="14400" anchor="ctr"/>
                </a:tc>
                <a:tc>
                  <a:txBody>
                    <a:bodyPr/>
                    <a:lstStyle/>
                    <a:p>
                      <a:pPr algn="ctr"/>
                      <a:r>
                        <a:rPr lang="en-US" sz="1400"/>
                        <a:t>24.4</a:t>
                      </a:r>
                      <a:endParaRPr lang="en-US"/>
                    </a:p>
                  </a:txBody>
                  <a:tcPr marT="14400" marB="14400" anchor="ctr"/>
                </a:tc>
                <a:tc>
                  <a:txBody>
                    <a:bodyPr/>
                    <a:lstStyle/>
                    <a:p>
                      <a:pPr algn="ctr">
                        <a:lnSpc>
                          <a:spcPct val="90000"/>
                        </a:lnSpc>
                      </a:pPr>
                      <a:r>
                        <a:rPr lang="en-US" sz="1400"/>
                        <a:t>2.2</a:t>
                      </a:r>
                    </a:p>
                  </a:txBody>
                  <a:tcPr marT="14400" marB="14400" anchor="ctr"/>
                </a:tc>
                <a:extLst>
                  <a:ext uri="{0D108BD9-81ED-4DB2-BD59-A6C34878D82A}">
                    <a16:rowId xmlns:a16="http://schemas.microsoft.com/office/drawing/2014/main" val="65937239"/>
                  </a:ext>
                </a:extLst>
              </a:tr>
              <a:tr h="230782">
                <a:tc>
                  <a:txBody>
                    <a:bodyPr/>
                    <a:lstStyle/>
                    <a:p>
                      <a:pPr marL="0" indent="273050">
                        <a:lnSpc>
                          <a:spcPct val="90000"/>
                        </a:lnSpc>
                        <a:tabLst/>
                      </a:pPr>
                      <a:r>
                        <a:rPr lang="en-US" sz="1400" b="0"/>
                        <a:t>Pruritis</a:t>
                      </a:r>
                    </a:p>
                  </a:txBody>
                  <a:tcPr marT="14400" marB="14400" anchor="ctr"/>
                </a:tc>
                <a:tc>
                  <a:txBody>
                    <a:bodyPr/>
                    <a:lstStyle/>
                    <a:p>
                      <a:pPr algn="ctr">
                        <a:lnSpc>
                          <a:spcPct val="90000"/>
                        </a:lnSpc>
                      </a:pPr>
                      <a:r>
                        <a:rPr lang="en-US" sz="1400"/>
                        <a:t>15.6</a:t>
                      </a:r>
                    </a:p>
                  </a:txBody>
                  <a:tcPr marT="14400" marB="14400" anchor="ctr"/>
                </a:tc>
                <a:tc>
                  <a:txBody>
                    <a:bodyPr/>
                    <a:lstStyle/>
                    <a:p>
                      <a:pPr algn="ctr">
                        <a:lnSpc>
                          <a:spcPct val="90000"/>
                        </a:lnSpc>
                      </a:pPr>
                      <a:r>
                        <a:rPr lang="en-US" sz="1400"/>
                        <a:t>0</a:t>
                      </a:r>
                    </a:p>
                  </a:txBody>
                  <a:tcPr marT="14400" marB="14400" anchor="ctr"/>
                </a:tc>
                <a:tc>
                  <a:txBody>
                    <a:bodyPr/>
                    <a:lstStyle/>
                    <a:p>
                      <a:pPr algn="ctr"/>
                      <a:r>
                        <a:rPr lang="en-US" sz="1400"/>
                        <a:t>8.9</a:t>
                      </a:r>
                      <a:endParaRPr lang="en-US"/>
                    </a:p>
                  </a:txBody>
                  <a:tcPr marT="14400" marB="14400" anchor="ctr"/>
                </a:tc>
                <a:tc>
                  <a:txBody>
                    <a:bodyPr/>
                    <a:lstStyle/>
                    <a:p>
                      <a:pPr algn="ctr">
                        <a:lnSpc>
                          <a:spcPct val="90000"/>
                        </a:lnSpc>
                      </a:pPr>
                      <a:r>
                        <a:rPr lang="en-US" sz="1400"/>
                        <a:t>0</a:t>
                      </a:r>
                    </a:p>
                  </a:txBody>
                  <a:tcPr marT="14400" marB="14400" anchor="ctr"/>
                </a:tc>
                <a:extLst>
                  <a:ext uri="{0D108BD9-81ED-4DB2-BD59-A6C34878D82A}">
                    <a16:rowId xmlns:a16="http://schemas.microsoft.com/office/drawing/2014/main" val="2482925473"/>
                  </a:ext>
                </a:extLst>
              </a:tr>
              <a:tr h="230782">
                <a:tc>
                  <a:txBody>
                    <a:bodyPr/>
                    <a:lstStyle/>
                    <a:p>
                      <a:pPr marL="0" indent="273050">
                        <a:lnSpc>
                          <a:spcPct val="90000"/>
                        </a:lnSpc>
                        <a:tabLst/>
                      </a:pPr>
                      <a:r>
                        <a:rPr lang="en-US" sz="1400" b="0"/>
                        <a:t>Hypothyroidism</a:t>
                      </a:r>
                    </a:p>
                  </a:txBody>
                  <a:tcPr marT="14400" marB="14400" anchor="ctr"/>
                </a:tc>
                <a:tc>
                  <a:txBody>
                    <a:bodyPr/>
                    <a:lstStyle/>
                    <a:p>
                      <a:pPr algn="ctr">
                        <a:lnSpc>
                          <a:spcPct val="90000"/>
                        </a:lnSpc>
                      </a:pPr>
                      <a:r>
                        <a:rPr lang="en-US" sz="1400"/>
                        <a:t>13.3</a:t>
                      </a:r>
                    </a:p>
                  </a:txBody>
                  <a:tcPr marT="14400" marB="14400" anchor="ctr"/>
                </a:tc>
                <a:tc>
                  <a:txBody>
                    <a:bodyPr/>
                    <a:lstStyle/>
                    <a:p>
                      <a:pPr algn="ctr">
                        <a:lnSpc>
                          <a:spcPct val="90000"/>
                        </a:lnSpc>
                      </a:pPr>
                      <a:r>
                        <a:rPr lang="en-US" sz="1400"/>
                        <a:t>0</a:t>
                      </a:r>
                    </a:p>
                  </a:txBody>
                  <a:tcPr marT="14400" marB="14400" anchor="ctr"/>
                </a:tc>
                <a:tc>
                  <a:txBody>
                    <a:bodyPr/>
                    <a:lstStyle/>
                    <a:p>
                      <a:pPr algn="ctr"/>
                      <a:r>
                        <a:rPr lang="en-US" sz="1400"/>
                        <a:t>15.6</a:t>
                      </a:r>
                      <a:endParaRPr lang="en-US"/>
                    </a:p>
                  </a:txBody>
                  <a:tcPr marT="14400" marB="14400" anchor="ctr"/>
                </a:tc>
                <a:tc>
                  <a:txBody>
                    <a:bodyPr/>
                    <a:lstStyle/>
                    <a:p>
                      <a:pPr algn="ctr">
                        <a:lnSpc>
                          <a:spcPct val="90000"/>
                        </a:lnSpc>
                      </a:pPr>
                      <a:r>
                        <a:rPr lang="en-US" sz="1400"/>
                        <a:t>0</a:t>
                      </a:r>
                    </a:p>
                  </a:txBody>
                  <a:tcPr marT="14400" marB="14400" anchor="ctr"/>
                </a:tc>
                <a:extLst>
                  <a:ext uri="{0D108BD9-81ED-4DB2-BD59-A6C34878D82A}">
                    <a16:rowId xmlns:a16="http://schemas.microsoft.com/office/drawing/2014/main" val="3852259310"/>
                  </a:ext>
                </a:extLst>
              </a:tr>
              <a:tr h="230782">
                <a:tc>
                  <a:txBody>
                    <a:bodyPr/>
                    <a:lstStyle/>
                    <a:p>
                      <a:pPr marL="0" indent="273050">
                        <a:lnSpc>
                          <a:spcPct val="90000"/>
                        </a:lnSpc>
                        <a:tabLst/>
                      </a:pPr>
                      <a:r>
                        <a:rPr lang="en-US" sz="1400" b="0"/>
                        <a:t>Decreased appetite</a:t>
                      </a:r>
                    </a:p>
                  </a:txBody>
                  <a:tcPr marT="14400" marB="14400" anchor="ctr"/>
                </a:tc>
                <a:tc>
                  <a:txBody>
                    <a:bodyPr/>
                    <a:lstStyle/>
                    <a:p>
                      <a:pPr algn="ctr">
                        <a:lnSpc>
                          <a:spcPct val="90000"/>
                        </a:lnSpc>
                      </a:pPr>
                      <a:r>
                        <a:rPr lang="en-US" sz="1400"/>
                        <a:t>11.1</a:t>
                      </a:r>
                    </a:p>
                  </a:txBody>
                  <a:tcPr marT="14400" marB="14400" anchor="ctr"/>
                </a:tc>
                <a:tc>
                  <a:txBody>
                    <a:bodyPr/>
                    <a:lstStyle/>
                    <a:p>
                      <a:pPr algn="ctr">
                        <a:lnSpc>
                          <a:spcPct val="90000"/>
                        </a:lnSpc>
                      </a:pPr>
                      <a:r>
                        <a:rPr lang="en-US" sz="1400"/>
                        <a:t>0</a:t>
                      </a:r>
                    </a:p>
                  </a:txBody>
                  <a:tcPr marT="14400" marB="14400" anchor="ctr"/>
                </a:tc>
                <a:tc>
                  <a:txBody>
                    <a:bodyPr/>
                    <a:lstStyle/>
                    <a:p>
                      <a:pPr algn="ctr"/>
                      <a:r>
                        <a:rPr lang="en-US" sz="1400"/>
                        <a:t>35.6</a:t>
                      </a:r>
                      <a:endParaRPr lang="en-US"/>
                    </a:p>
                  </a:txBody>
                  <a:tcPr marT="14400" marB="14400" anchor="ctr"/>
                </a:tc>
                <a:tc>
                  <a:txBody>
                    <a:bodyPr/>
                    <a:lstStyle/>
                    <a:p>
                      <a:pPr algn="ctr">
                        <a:lnSpc>
                          <a:spcPct val="90000"/>
                        </a:lnSpc>
                      </a:pPr>
                      <a:r>
                        <a:rPr lang="en-US" sz="1400"/>
                        <a:t>0</a:t>
                      </a:r>
                    </a:p>
                  </a:txBody>
                  <a:tcPr marT="14400" marB="14400" anchor="ctr"/>
                </a:tc>
                <a:extLst>
                  <a:ext uri="{0D108BD9-81ED-4DB2-BD59-A6C34878D82A}">
                    <a16:rowId xmlns:a16="http://schemas.microsoft.com/office/drawing/2014/main" val="3646846209"/>
                  </a:ext>
                </a:extLst>
              </a:tr>
              <a:tr h="230782">
                <a:tc>
                  <a:txBody>
                    <a:bodyPr/>
                    <a:lstStyle/>
                    <a:p>
                      <a:pPr marL="0" indent="273050">
                        <a:lnSpc>
                          <a:spcPct val="90000"/>
                        </a:lnSpc>
                        <a:tabLst/>
                      </a:pPr>
                      <a:r>
                        <a:rPr lang="en-US" sz="1400" b="0"/>
                        <a:t>Pyrexia</a:t>
                      </a:r>
                    </a:p>
                  </a:txBody>
                  <a:tcPr marT="14400" marB="14400" anchor="ctr"/>
                </a:tc>
                <a:tc>
                  <a:txBody>
                    <a:bodyPr/>
                    <a:lstStyle/>
                    <a:p>
                      <a:pPr algn="ctr">
                        <a:lnSpc>
                          <a:spcPct val="90000"/>
                        </a:lnSpc>
                      </a:pPr>
                      <a:r>
                        <a:rPr lang="en-US" sz="1400"/>
                        <a:t>11.1</a:t>
                      </a:r>
                    </a:p>
                  </a:txBody>
                  <a:tcPr marT="14400" marB="14400" anchor="ctr"/>
                </a:tc>
                <a:tc>
                  <a:txBody>
                    <a:bodyPr/>
                    <a:lstStyle/>
                    <a:p>
                      <a:pPr algn="ctr">
                        <a:lnSpc>
                          <a:spcPct val="90000"/>
                        </a:lnSpc>
                      </a:pPr>
                      <a:r>
                        <a:rPr lang="en-US" sz="1400"/>
                        <a:t>0</a:t>
                      </a:r>
                    </a:p>
                  </a:txBody>
                  <a:tcPr marT="14400" marB="14400" anchor="ctr"/>
                </a:tc>
                <a:tc>
                  <a:txBody>
                    <a:bodyPr/>
                    <a:lstStyle/>
                    <a:p>
                      <a:pPr algn="ctr"/>
                      <a:r>
                        <a:rPr lang="en-US" sz="1400"/>
                        <a:t>8.9</a:t>
                      </a:r>
                      <a:endParaRPr lang="en-US"/>
                    </a:p>
                  </a:txBody>
                  <a:tcPr marT="14400" marB="14400" anchor="ctr"/>
                </a:tc>
                <a:tc>
                  <a:txBody>
                    <a:bodyPr/>
                    <a:lstStyle/>
                    <a:p>
                      <a:pPr algn="ctr">
                        <a:lnSpc>
                          <a:spcPct val="90000"/>
                        </a:lnSpc>
                      </a:pPr>
                      <a:r>
                        <a:rPr lang="en-US" sz="1400"/>
                        <a:t>0</a:t>
                      </a:r>
                    </a:p>
                  </a:txBody>
                  <a:tcPr marT="14400" marB="14400" anchor="ctr"/>
                </a:tc>
                <a:extLst>
                  <a:ext uri="{0D108BD9-81ED-4DB2-BD59-A6C34878D82A}">
                    <a16:rowId xmlns:a16="http://schemas.microsoft.com/office/drawing/2014/main" val="3448654067"/>
                  </a:ext>
                </a:extLst>
              </a:tr>
              <a:tr h="230782">
                <a:tc>
                  <a:txBody>
                    <a:bodyPr/>
                    <a:lstStyle/>
                    <a:p>
                      <a:pPr marL="0" indent="273050">
                        <a:lnSpc>
                          <a:spcPct val="90000"/>
                        </a:lnSpc>
                        <a:tabLst/>
                      </a:pPr>
                      <a:r>
                        <a:rPr lang="en-US" sz="1400" b="0"/>
                        <a:t>Colitis</a:t>
                      </a:r>
                    </a:p>
                  </a:txBody>
                  <a:tcPr marT="14400" marB="14400" anchor="ctr"/>
                </a:tc>
                <a:tc>
                  <a:txBody>
                    <a:bodyPr/>
                    <a:lstStyle/>
                    <a:p>
                      <a:pPr algn="ctr">
                        <a:lnSpc>
                          <a:spcPct val="90000"/>
                        </a:lnSpc>
                      </a:pPr>
                      <a:r>
                        <a:rPr lang="en-US" sz="1400"/>
                        <a:t>8.9</a:t>
                      </a:r>
                    </a:p>
                  </a:txBody>
                  <a:tcPr marT="14400" marB="14400" anchor="ctr"/>
                </a:tc>
                <a:tc>
                  <a:txBody>
                    <a:bodyPr/>
                    <a:lstStyle/>
                    <a:p>
                      <a:pPr algn="ctr">
                        <a:lnSpc>
                          <a:spcPct val="90000"/>
                        </a:lnSpc>
                      </a:pPr>
                      <a:r>
                        <a:rPr lang="en-US" sz="1400"/>
                        <a:t>4.4</a:t>
                      </a:r>
                    </a:p>
                  </a:txBody>
                  <a:tcPr marT="14400" marB="14400" anchor="ctr"/>
                </a:tc>
                <a:tc>
                  <a:txBody>
                    <a:bodyPr/>
                    <a:lstStyle/>
                    <a:p>
                      <a:pPr algn="ctr"/>
                      <a:r>
                        <a:rPr lang="en-US" sz="1400"/>
                        <a:t>17.8</a:t>
                      </a:r>
                      <a:endParaRPr lang="en-US"/>
                    </a:p>
                  </a:txBody>
                  <a:tcPr marT="14400" marB="14400" anchor="ctr"/>
                </a:tc>
                <a:tc>
                  <a:txBody>
                    <a:bodyPr/>
                    <a:lstStyle/>
                    <a:p>
                      <a:pPr algn="ctr">
                        <a:lnSpc>
                          <a:spcPct val="90000"/>
                        </a:lnSpc>
                      </a:pPr>
                      <a:r>
                        <a:rPr lang="en-US" sz="1400"/>
                        <a:t>11.1</a:t>
                      </a:r>
                    </a:p>
                  </a:txBody>
                  <a:tcPr marT="14400" marB="14400" anchor="ctr"/>
                </a:tc>
                <a:extLst>
                  <a:ext uri="{0D108BD9-81ED-4DB2-BD59-A6C34878D82A}">
                    <a16:rowId xmlns:a16="http://schemas.microsoft.com/office/drawing/2014/main" val="2992700901"/>
                  </a:ext>
                </a:extLst>
              </a:tr>
              <a:tr h="230782">
                <a:tc>
                  <a:txBody>
                    <a:bodyPr/>
                    <a:lstStyle/>
                    <a:p>
                      <a:pPr marL="0" indent="273050">
                        <a:lnSpc>
                          <a:spcPct val="90000"/>
                        </a:lnSpc>
                        <a:tabLst/>
                      </a:pPr>
                      <a:r>
                        <a:rPr lang="en-US" sz="1400" b="0"/>
                        <a:t>Vomiting</a:t>
                      </a:r>
                    </a:p>
                  </a:txBody>
                  <a:tcPr marT="14400" marB="14400" anchor="ctr"/>
                </a:tc>
                <a:tc>
                  <a:txBody>
                    <a:bodyPr/>
                    <a:lstStyle/>
                    <a:p>
                      <a:pPr algn="ctr">
                        <a:lnSpc>
                          <a:spcPct val="90000"/>
                        </a:lnSpc>
                      </a:pPr>
                      <a:r>
                        <a:rPr lang="en-US" sz="1400"/>
                        <a:t>8.9</a:t>
                      </a:r>
                    </a:p>
                  </a:txBody>
                  <a:tcPr marT="14400" marB="14400" anchor="ctr"/>
                </a:tc>
                <a:tc>
                  <a:txBody>
                    <a:bodyPr/>
                    <a:lstStyle/>
                    <a:p>
                      <a:pPr algn="ctr">
                        <a:lnSpc>
                          <a:spcPct val="90000"/>
                        </a:lnSpc>
                      </a:pPr>
                      <a:r>
                        <a:rPr lang="en-US" sz="1400"/>
                        <a:t>2.2</a:t>
                      </a:r>
                    </a:p>
                  </a:txBody>
                  <a:tcPr marT="14400" marB="14400" anchor="ctr"/>
                </a:tc>
                <a:tc>
                  <a:txBody>
                    <a:bodyPr/>
                    <a:lstStyle/>
                    <a:p>
                      <a:pPr algn="ctr"/>
                      <a:r>
                        <a:rPr lang="en-US" sz="1400"/>
                        <a:t>17.8</a:t>
                      </a:r>
                      <a:endParaRPr lang="en-US"/>
                    </a:p>
                  </a:txBody>
                  <a:tcPr marT="14400" marB="14400" anchor="ctr"/>
                </a:tc>
                <a:tc>
                  <a:txBody>
                    <a:bodyPr/>
                    <a:lstStyle/>
                    <a:p>
                      <a:pPr algn="ctr">
                        <a:lnSpc>
                          <a:spcPct val="90000"/>
                        </a:lnSpc>
                      </a:pPr>
                      <a:r>
                        <a:rPr lang="en-US" sz="1400"/>
                        <a:t>4.4</a:t>
                      </a:r>
                    </a:p>
                  </a:txBody>
                  <a:tcPr marT="14400" marB="14400" anchor="ctr"/>
                </a:tc>
                <a:extLst>
                  <a:ext uri="{0D108BD9-81ED-4DB2-BD59-A6C34878D82A}">
                    <a16:rowId xmlns:a16="http://schemas.microsoft.com/office/drawing/2014/main" val="4193824264"/>
                  </a:ext>
                </a:extLst>
              </a:tr>
              <a:tr h="230782">
                <a:tc>
                  <a:txBody>
                    <a:bodyPr/>
                    <a:lstStyle/>
                    <a:p>
                      <a:pPr marL="0" indent="7938">
                        <a:lnSpc>
                          <a:spcPct val="90000"/>
                        </a:lnSpc>
                        <a:tabLst/>
                      </a:pPr>
                      <a:r>
                        <a:rPr lang="en-US" sz="1400" b="1" spc="-20" baseline="0"/>
                        <a:t>Any treatment-related AE leading to discontinuation, %</a:t>
                      </a:r>
                    </a:p>
                  </a:txBody>
                  <a:tcPr marT="14400" marB="14400" anchor="ctr"/>
                </a:tc>
                <a:tc>
                  <a:txBody>
                    <a:bodyPr/>
                    <a:lstStyle/>
                    <a:p>
                      <a:pPr algn="ctr">
                        <a:lnSpc>
                          <a:spcPct val="90000"/>
                        </a:lnSpc>
                      </a:pPr>
                      <a:r>
                        <a:rPr lang="en-US" sz="1400"/>
                        <a:t>33.3</a:t>
                      </a:r>
                    </a:p>
                  </a:txBody>
                  <a:tcPr marT="14400" marB="14400" anchor="ctr"/>
                </a:tc>
                <a:tc>
                  <a:txBody>
                    <a:bodyPr/>
                    <a:lstStyle/>
                    <a:p>
                      <a:pPr algn="ctr">
                        <a:lnSpc>
                          <a:spcPct val="90000"/>
                        </a:lnSpc>
                      </a:pPr>
                      <a:r>
                        <a:rPr lang="en-US" sz="1400"/>
                        <a:t>31.1</a:t>
                      </a:r>
                    </a:p>
                  </a:txBody>
                  <a:tcPr marT="14400" marB="14400" anchor="ctr"/>
                </a:tc>
                <a:tc>
                  <a:txBody>
                    <a:bodyPr/>
                    <a:lstStyle/>
                    <a:p>
                      <a:pPr algn="ctr"/>
                      <a:r>
                        <a:rPr lang="en-US" sz="1400"/>
                        <a:t>35.6</a:t>
                      </a:r>
                      <a:endParaRPr lang="en-US"/>
                    </a:p>
                  </a:txBody>
                  <a:tcPr marT="14400" marB="14400" anchor="ctr"/>
                </a:tc>
                <a:tc>
                  <a:txBody>
                    <a:bodyPr/>
                    <a:lstStyle/>
                    <a:p>
                      <a:pPr algn="ctr">
                        <a:lnSpc>
                          <a:spcPct val="90000"/>
                        </a:lnSpc>
                      </a:pPr>
                      <a:r>
                        <a:rPr lang="en-US" sz="1400"/>
                        <a:t>26.7</a:t>
                      </a:r>
                    </a:p>
                  </a:txBody>
                  <a:tcPr marT="14400" marB="14400" anchor="ctr"/>
                </a:tc>
                <a:extLst>
                  <a:ext uri="{0D108BD9-81ED-4DB2-BD59-A6C34878D82A}">
                    <a16:rowId xmlns:a16="http://schemas.microsoft.com/office/drawing/2014/main" val="1602662738"/>
                  </a:ext>
                </a:extLst>
              </a:tr>
              <a:tr h="230782">
                <a:tc>
                  <a:txBody>
                    <a:bodyPr/>
                    <a:lstStyle/>
                    <a:p>
                      <a:pPr marL="0" indent="7938">
                        <a:lnSpc>
                          <a:spcPct val="90000"/>
                        </a:lnSpc>
                        <a:tabLst/>
                      </a:pPr>
                      <a:r>
                        <a:rPr lang="en-US" sz="1400" b="1" spc="-20" baseline="0"/>
                        <a:t>Treatment-related deaths</a:t>
                      </a:r>
                    </a:p>
                  </a:txBody>
                  <a:tcPr marT="14400" marB="14400" anchor="ctr"/>
                </a:tc>
                <a:tc gridSpan="2">
                  <a:txBody>
                    <a:bodyPr/>
                    <a:lstStyle/>
                    <a:p>
                      <a:pPr algn="ctr"/>
                      <a:r>
                        <a:rPr lang="en-US" sz="1400"/>
                        <a:t>n = 2</a:t>
                      </a:r>
                      <a:r>
                        <a:rPr lang="en-US" sz="1400" baseline="30000"/>
                        <a:t>c</a:t>
                      </a:r>
                      <a:endParaRPr lang="en-US"/>
                    </a:p>
                  </a:txBody>
                  <a:tcPr marT="14400" marB="14400" anchor="ctr"/>
                </a:tc>
                <a:tc hMerge="1">
                  <a:txBody>
                    <a:bodyPr/>
                    <a:lstStyle/>
                    <a:p>
                      <a:pPr algn="ctr">
                        <a:lnSpc>
                          <a:spcPct val="90000"/>
                        </a:lnSpc>
                      </a:pPr>
                      <a:endParaRPr lang="en-US" sz="1400" baseline="30000" dirty="0"/>
                    </a:p>
                  </a:txBody>
                  <a:tcPr marT="14400" marB="14400" anchor="ctr"/>
                </a:tc>
                <a:tc gridSpan="2">
                  <a:txBody>
                    <a:bodyPr/>
                    <a:lstStyle/>
                    <a:p>
                      <a:pPr algn="ctr"/>
                      <a:r>
                        <a:rPr lang="en-US" sz="1400"/>
                        <a:t>n = 2</a:t>
                      </a:r>
                      <a:r>
                        <a:rPr lang="en-US" sz="1400" baseline="30000"/>
                        <a:t>d</a:t>
                      </a:r>
                      <a:endParaRPr lang="en-US"/>
                    </a:p>
                  </a:txBody>
                  <a:tcPr marT="14400" marB="14400" anchor="ct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400" baseline="30000" dirty="0"/>
                    </a:p>
                  </a:txBody>
                  <a:tcPr marT="14400" marB="14400" anchor="ctr"/>
                </a:tc>
                <a:extLst>
                  <a:ext uri="{0D108BD9-81ED-4DB2-BD59-A6C34878D82A}">
                    <a16:rowId xmlns:a16="http://schemas.microsoft.com/office/drawing/2014/main" val="1637554804"/>
                  </a:ext>
                </a:extLst>
              </a:tr>
              <a:tr h="230782">
                <a:tc gridSpan="5">
                  <a:txBody>
                    <a:bodyPr/>
                    <a:lstStyle/>
                    <a:p>
                      <a:pPr marL="0" indent="7938">
                        <a:lnSpc>
                          <a:spcPct val="90000"/>
                        </a:lnSpc>
                        <a:tabLst/>
                      </a:pPr>
                      <a:r>
                        <a:rPr lang="en-US" sz="1200" b="0" i="0" kern="1200" baseline="30000" dirty="0">
                          <a:solidFill>
                            <a:srgbClr val="5D8298"/>
                          </a:solidFill>
                          <a:latin typeface="Calibri" panose="020F0502020204030204" pitchFamily="34" charset="0"/>
                          <a:ea typeface="+mn-ea"/>
                          <a:cs typeface="Calibri" panose="020F0502020204030204" pitchFamily="34" charset="0"/>
                        </a:rPr>
                        <a:t>a</a:t>
                      </a:r>
                      <a:r>
                        <a:rPr lang="en-US" sz="1200" b="0" i="0" kern="1200" dirty="0">
                          <a:solidFill>
                            <a:srgbClr val="5D8298"/>
                          </a:solidFill>
                          <a:latin typeface="Calibri" panose="020F0502020204030204" pitchFamily="34" charset="0"/>
                          <a:ea typeface="+mn-ea"/>
                          <a:cs typeface="Calibri" panose="020F0502020204030204" pitchFamily="34" charset="0"/>
                        </a:rPr>
                        <a:t> Includes events reported between first dose and 30 days after last dose. </a:t>
                      </a:r>
                      <a:r>
                        <a:rPr lang="en-US" sz="1200" b="0" i="0" kern="1200" baseline="30000" dirty="0">
                          <a:solidFill>
                            <a:srgbClr val="5D8298"/>
                          </a:solidFill>
                          <a:latin typeface="Calibri" panose="020F0502020204030204" pitchFamily="34" charset="0"/>
                          <a:ea typeface="+mn-ea"/>
                          <a:cs typeface="Calibri" panose="020F0502020204030204" pitchFamily="34" charset="0"/>
                        </a:rPr>
                        <a:t>b</a:t>
                      </a:r>
                      <a:r>
                        <a:rPr lang="en-US" sz="1200" b="0" i="0" kern="1200" dirty="0">
                          <a:solidFill>
                            <a:srgbClr val="5D8298"/>
                          </a:solidFill>
                          <a:latin typeface="Calibri" panose="020F0502020204030204" pitchFamily="34" charset="0"/>
                          <a:ea typeface="+mn-ea"/>
                          <a:cs typeface="Calibri" panose="020F0502020204030204" pitchFamily="34" charset="0"/>
                        </a:rPr>
                        <a:t> Any-grade events reported in ≥ 10% of all patients. </a:t>
                      </a:r>
                      <a:r>
                        <a:rPr lang="en-US" sz="1200" b="0" i="0" kern="1200" baseline="30000" dirty="0">
                          <a:solidFill>
                            <a:srgbClr val="5D8298"/>
                          </a:solidFill>
                          <a:latin typeface="Calibri" panose="020F0502020204030204" pitchFamily="34" charset="0"/>
                          <a:ea typeface="+mn-ea"/>
                          <a:cs typeface="Calibri" panose="020F0502020204030204" pitchFamily="34" charset="0"/>
                        </a:rPr>
                        <a:t>c</a:t>
                      </a:r>
                      <a:r>
                        <a:rPr lang="en-US" sz="1200" b="0" i="0" kern="1200" dirty="0">
                          <a:solidFill>
                            <a:srgbClr val="5D8298"/>
                          </a:solidFill>
                          <a:latin typeface="Calibri" panose="020F0502020204030204" pitchFamily="34" charset="0"/>
                          <a:ea typeface="+mn-ea"/>
                          <a:cs typeface="Calibri" panose="020F0502020204030204" pitchFamily="34" charset="0"/>
                        </a:rPr>
                        <a:t> One grade 5 AE (treatment-related sudden death) occurred after the 4th dose; one patient had grade 4 treatment-related myocarditis with fatal outcome after the 1st dose. </a:t>
                      </a:r>
                      <a:r>
                        <a:rPr lang="en-US" sz="1200" b="0" i="0" kern="1200" baseline="30000" dirty="0">
                          <a:solidFill>
                            <a:srgbClr val="5D8298"/>
                          </a:solidFill>
                          <a:latin typeface="Calibri" panose="020F0502020204030204" pitchFamily="34" charset="0"/>
                          <a:ea typeface="+mn-ea"/>
                          <a:cs typeface="Calibri" panose="020F0502020204030204" pitchFamily="34" charset="0"/>
                        </a:rPr>
                        <a:t>d</a:t>
                      </a:r>
                      <a:r>
                        <a:rPr lang="en-US" sz="1200" b="0" i="0" kern="1200" dirty="0">
                          <a:solidFill>
                            <a:srgbClr val="5D8298"/>
                          </a:solidFill>
                          <a:latin typeface="Calibri" panose="020F0502020204030204" pitchFamily="34" charset="0"/>
                          <a:ea typeface="+mn-ea"/>
                          <a:cs typeface="Calibri" panose="020F0502020204030204" pitchFamily="34" charset="0"/>
                        </a:rPr>
                        <a:t> One patient had grade 4 treatment-related septic shock with fatal outcome after the 2nd dose; one patient had grade 4 treatment-related interstitial lung disease with fatal outcome after the 4th dose.</a:t>
                      </a:r>
                    </a:p>
                  </a:txBody>
                  <a:tcPr marT="14400" marB="1440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7938">
                        <a:lnSpc>
                          <a:spcPct val="90000"/>
                        </a:lnSpc>
                        <a:tabLst/>
                      </a:pPr>
                      <a:endParaRPr lang="en-US" sz="1200" b="0" spc="-20" baseline="0" dirty="0"/>
                    </a:p>
                  </a:txBody>
                  <a:tcPr marT="14400" marB="14400" anchor="ctr">
                    <a:noFill/>
                  </a:tcPr>
                </a:tc>
                <a:extLst>
                  <a:ext uri="{0D108BD9-81ED-4DB2-BD59-A6C34878D82A}">
                    <a16:rowId xmlns:a16="http://schemas.microsoft.com/office/drawing/2014/main" val="1523800271"/>
                  </a:ext>
                </a:extLst>
              </a:tr>
            </a:tbl>
          </a:graphicData>
        </a:graphic>
      </p:graphicFrame>
      <p:sp>
        <p:nvSpPr>
          <p:cNvPr id="17" name="Rectangle 16">
            <a:extLst>
              <a:ext uri="{FF2B5EF4-FFF2-40B4-BE49-F238E27FC236}">
                <a16:creationId xmlns:a16="http://schemas.microsoft.com/office/drawing/2014/main" id="{7B24DF7A-3A42-F541-9131-BB19BC9F1660}"/>
              </a:ext>
            </a:extLst>
          </p:cNvPr>
          <p:cNvSpPr/>
          <p:nvPr/>
        </p:nvSpPr>
        <p:spPr>
          <a:xfrm>
            <a:off x="626038" y="5122758"/>
            <a:ext cx="4147440" cy="224285"/>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0288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134591A-9D7F-4853-B99F-37217D7EFBF8}"/>
              </a:ext>
            </a:extLst>
          </p:cNvPr>
          <p:cNvSpPr>
            <a:spLocks noGrp="1"/>
          </p:cNvSpPr>
          <p:nvPr>
            <p:ph type="title"/>
          </p:nvPr>
        </p:nvSpPr>
        <p:spPr>
          <a:xfrm>
            <a:off x="619200" y="246566"/>
            <a:ext cx="8933184" cy="807285"/>
          </a:xfrm>
        </p:spPr>
        <p:txBody>
          <a:bodyPr/>
          <a:lstStyle/>
          <a:p>
            <a:r>
              <a:rPr lang="en-US" altLang="en-US"/>
              <a:t>Combinations to enhance the activity of checkpoint inhibitors: </a:t>
            </a:r>
            <a:r>
              <a:rPr lang="en-US" altLang="en-US" err="1"/>
              <a:t>Sipuleucel</a:t>
            </a:r>
            <a:r>
              <a:rPr lang="en-US" altLang="en-US"/>
              <a:t>-T + </a:t>
            </a:r>
            <a:r>
              <a:rPr lang="en-US" altLang="en-US" err="1"/>
              <a:t>Atezolizumab</a:t>
            </a:r>
            <a:endParaRPr lang="en-US" altLang="en-US"/>
          </a:p>
        </p:txBody>
      </p:sp>
      <p:sp>
        <p:nvSpPr>
          <p:cNvPr id="11" name="Content Placeholder 10">
            <a:extLst>
              <a:ext uri="{FF2B5EF4-FFF2-40B4-BE49-F238E27FC236}">
                <a16:creationId xmlns:a16="http://schemas.microsoft.com/office/drawing/2014/main" id="{E48F172C-6A40-8247-9433-47CBA16C03F4}"/>
              </a:ext>
            </a:extLst>
          </p:cNvPr>
          <p:cNvSpPr>
            <a:spLocks noGrp="1"/>
          </p:cNvSpPr>
          <p:nvPr>
            <p:ph sz="quarter" idx="15"/>
          </p:nvPr>
        </p:nvSpPr>
        <p:spPr>
          <a:xfrm>
            <a:off x="620184" y="6309320"/>
            <a:ext cx="10755572" cy="365125"/>
          </a:xfrm>
        </p:spPr>
        <p:txBody>
          <a:bodyPr/>
          <a:lstStyle/>
          <a:p>
            <a:pPr>
              <a:spcBef>
                <a:spcPts val="300"/>
              </a:spcBef>
            </a:pPr>
            <a:r>
              <a:rPr lang="en-GB" dirty="0">
                <a:solidFill>
                  <a:schemeClr val="tx2"/>
                </a:solidFill>
              </a:rPr>
              <a:t>ELISA, enzyme-linked immunosorbent assay; ELISPOT, </a:t>
            </a:r>
            <a:r>
              <a:rPr lang="en-GB" dirty="0"/>
              <a:t>enzyme-linked immunosorbent spot; </a:t>
            </a:r>
            <a:r>
              <a:rPr lang="en-GB" dirty="0" err="1">
                <a:solidFill>
                  <a:schemeClr val="tx2"/>
                </a:solidFill>
              </a:rPr>
              <a:t>i.v.</a:t>
            </a:r>
            <a:r>
              <a:rPr lang="en-GB" dirty="0">
                <a:solidFill>
                  <a:schemeClr val="tx2"/>
                </a:solidFill>
              </a:rPr>
              <a:t>, intravenously; MDSC, myeloid-derived suppressor cells; NE, not evaluable; ORR, objective response rate; PD, progressing disease; PR, partial response; PSA, prostate specific antigen; </a:t>
            </a:r>
            <a:r>
              <a:rPr lang="en-GB" dirty="0" err="1">
                <a:solidFill>
                  <a:schemeClr val="tx2"/>
                </a:solidFill>
              </a:rPr>
              <a:t>rPFS</a:t>
            </a:r>
            <a:r>
              <a:rPr lang="en-GB" dirty="0">
                <a:solidFill>
                  <a:schemeClr val="tx2"/>
                </a:solidFill>
              </a:rPr>
              <a:t>, radiographic progression-free survival; SD, stable disease </a:t>
            </a:r>
          </a:p>
          <a:p>
            <a:pPr>
              <a:spcBef>
                <a:spcPts val="300"/>
              </a:spcBef>
            </a:pPr>
            <a:r>
              <a:rPr lang="en-GB" dirty="0">
                <a:solidFill>
                  <a:schemeClr val="tx2"/>
                </a:solidFill>
              </a:rPr>
              <a:t>Dorff TB, et al. J Clin Oncol. 2020;38 suppl 6:141</a:t>
            </a:r>
            <a:endParaRPr lang="en-GB" dirty="0">
              <a:solidFill>
                <a:schemeClr val="tx2"/>
              </a:solidFill>
              <a:ea typeface="Aileron" charset="0"/>
              <a:cs typeface="Aileron" charset="0"/>
            </a:endParaRPr>
          </a:p>
        </p:txBody>
      </p:sp>
      <p:graphicFrame>
        <p:nvGraphicFramePr>
          <p:cNvPr id="5" name="Table 8">
            <a:extLst>
              <a:ext uri="{FF2B5EF4-FFF2-40B4-BE49-F238E27FC236}">
                <a16:creationId xmlns:a16="http://schemas.microsoft.com/office/drawing/2014/main" id="{0411B103-830C-4E40-B9F9-2FBFDED212EB}"/>
              </a:ext>
            </a:extLst>
          </p:cNvPr>
          <p:cNvGraphicFramePr>
            <a:graphicFrameLocks noGrp="1"/>
          </p:cNvGraphicFramePr>
          <p:nvPr>
            <p:extLst>
              <p:ext uri="{D42A27DB-BD31-4B8C-83A1-F6EECF244321}">
                <p14:modId xmlns:p14="http://schemas.microsoft.com/office/powerpoint/2010/main" val="2248535486"/>
              </p:ext>
            </p:extLst>
          </p:nvPr>
        </p:nvGraphicFramePr>
        <p:xfrm>
          <a:off x="5692999" y="2204864"/>
          <a:ext cx="5890384" cy="3230830"/>
        </p:xfrm>
        <a:graphic>
          <a:graphicData uri="http://schemas.openxmlformats.org/drawingml/2006/table">
            <a:tbl>
              <a:tblPr firstRow="1" bandRow="1">
                <a:tableStyleId>{5C22544A-7EE6-4342-B048-85BDC9FD1C3A}</a:tableStyleId>
              </a:tblPr>
              <a:tblGrid>
                <a:gridCol w="1986411">
                  <a:extLst>
                    <a:ext uri="{9D8B030D-6E8A-4147-A177-3AD203B41FA5}">
                      <a16:colId xmlns:a16="http://schemas.microsoft.com/office/drawing/2014/main" val="20000"/>
                    </a:ext>
                  </a:extLst>
                </a:gridCol>
                <a:gridCol w="1046136">
                  <a:extLst>
                    <a:ext uri="{9D8B030D-6E8A-4147-A177-3AD203B41FA5}">
                      <a16:colId xmlns:a16="http://schemas.microsoft.com/office/drawing/2014/main" val="20001"/>
                    </a:ext>
                  </a:extLst>
                </a:gridCol>
                <a:gridCol w="1046136">
                  <a:extLst>
                    <a:ext uri="{9D8B030D-6E8A-4147-A177-3AD203B41FA5}">
                      <a16:colId xmlns:a16="http://schemas.microsoft.com/office/drawing/2014/main" val="20002"/>
                    </a:ext>
                  </a:extLst>
                </a:gridCol>
                <a:gridCol w="1046136">
                  <a:extLst>
                    <a:ext uri="{9D8B030D-6E8A-4147-A177-3AD203B41FA5}">
                      <a16:colId xmlns:a16="http://schemas.microsoft.com/office/drawing/2014/main" val="20003"/>
                    </a:ext>
                  </a:extLst>
                </a:gridCol>
                <a:gridCol w="765565">
                  <a:extLst>
                    <a:ext uri="{9D8B030D-6E8A-4147-A177-3AD203B41FA5}">
                      <a16:colId xmlns:a16="http://schemas.microsoft.com/office/drawing/2014/main" val="20004"/>
                    </a:ext>
                  </a:extLst>
                </a:gridCol>
              </a:tblGrid>
              <a:tr h="284017">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a:ln>
                          <a:noFill/>
                        </a:ln>
                        <a:solidFill>
                          <a:srgbClr val="FFFFFF"/>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solidFill>
                            <a:schemeClr val="bg1"/>
                          </a:solidFill>
                          <a:effectLst/>
                          <a:latin typeface="Calibri" panose="020F0502020204030204" pitchFamily="34" charset="0"/>
                          <a:cs typeface="Calibri" panose="020F0502020204030204" pitchFamily="34" charset="0"/>
                        </a:rPr>
                        <a:t>All</a:t>
                      </a:r>
                      <a:endParaRPr kumimoji="1" lang="ja-JP" altLang="en-US" sz="1400" b="1" i="0" u="none" strike="noStrike" cap="none" normalizeH="0" baseline="0">
                        <a:ln>
                          <a:noFill/>
                        </a:ln>
                        <a:solidFill>
                          <a:schemeClr val="bg1"/>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solidFill>
                            <a:schemeClr val="bg1"/>
                          </a:solidFill>
                          <a:effectLst/>
                          <a:latin typeface="Calibri" panose="020F0502020204030204" pitchFamily="34" charset="0"/>
                          <a:cs typeface="Calibri" panose="020F0502020204030204" pitchFamily="34" charset="0"/>
                        </a:rPr>
                        <a:t>Arm 1</a:t>
                      </a:r>
                      <a:endParaRPr kumimoji="1" lang="ja-JP" altLang="en-US" sz="1400" b="1" i="0" u="none" strike="noStrike" cap="none" normalizeH="0" baseline="0">
                        <a:ln>
                          <a:noFill/>
                        </a:ln>
                        <a:solidFill>
                          <a:schemeClr val="bg1"/>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solidFill>
                            <a:schemeClr val="bg1"/>
                          </a:solidFill>
                          <a:effectLst/>
                          <a:latin typeface="Calibri" panose="020F0502020204030204" pitchFamily="34" charset="0"/>
                          <a:cs typeface="Calibri" panose="020F0502020204030204" pitchFamily="34" charset="0"/>
                        </a:rPr>
                        <a:t>Arm 2</a:t>
                      </a:r>
                      <a:endParaRPr kumimoji="1" lang="ja-JP" altLang="en-US" sz="1400" b="1" i="0" u="none" strike="noStrike" cap="none" normalizeH="0" baseline="0">
                        <a:ln>
                          <a:noFill/>
                        </a:ln>
                        <a:solidFill>
                          <a:schemeClr val="bg1"/>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solidFill>
                            <a:schemeClr val="bg1"/>
                          </a:solidFill>
                          <a:effectLst/>
                          <a:latin typeface="Calibri" panose="020F0502020204030204" pitchFamily="34" charset="0"/>
                          <a:cs typeface="Calibri" panose="020F0502020204030204" pitchFamily="34" charset="0"/>
                        </a:rPr>
                        <a:t>P value</a:t>
                      </a:r>
                      <a:endParaRPr kumimoji="1" lang="ja-JP" altLang="en-US" sz="1400" b="1" i="0" u="none" strike="noStrike" cap="none" normalizeH="0" baseline="0">
                        <a:ln>
                          <a:noFill/>
                        </a:ln>
                        <a:solidFill>
                          <a:schemeClr val="bg1"/>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extLst>
                  <a:ext uri="{0D108BD9-81ED-4DB2-BD59-A6C34878D82A}">
                    <a16:rowId xmlns:a16="http://schemas.microsoft.com/office/drawing/2014/main" val="10000"/>
                  </a:ext>
                </a:extLst>
              </a:tr>
              <a:tr h="167066">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u="none" strike="noStrike" cap="none" normalizeH="0" baseline="0">
                          <a:ln>
                            <a:noFill/>
                          </a:ln>
                          <a:effectLst/>
                          <a:latin typeface="Calibri" panose="020F0502020204030204" pitchFamily="34" charset="0"/>
                          <a:cs typeface="Calibri" panose="020F0502020204030204" pitchFamily="34" charset="0"/>
                        </a:rPr>
                        <a:t>PSA decline 50%, n (%)</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3 (8.3)</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1 (2.8)</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2 (5.6)</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extLst>
                  <a:ext uri="{0D108BD9-81ED-4DB2-BD59-A6C34878D82A}">
                    <a16:rowId xmlns:a16="http://schemas.microsoft.com/office/drawing/2014/main" val="10001"/>
                  </a:ext>
                </a:extLst>
              </a:tr>
              <a:tr h="634868">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1" u="none" strike="noStrike" cap="none" normalizeH="0" baseline="0">
                          <a:ln>
                            <a:noFill/>
                          </a:ln>
                          <a:effectLst/>
                          <a:latin typeface="Calibri" panose="020F0502020204030204" pitchFamily="34" charset="0"/>
                          <a:cs typeface="Calibri" panose="020F0502020204030204" pitchFamily="34" charset="0"/>
                        </a:rPr>
                        <a:t>ORR at 6 months, 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a:ln>
                            <a:noFill/>
                          </a:ln>
                          <a:effectLst/>
                          <a:latin typeface="Calibri" panose="020F0502020204030204" pitchFamily="34" charset="0"/>
                          <a:cs typeface="Calibri" panose="020F0502020204030204" pitchFamily="34" charset="0"/>
                        </a:rPr>
                        <a:t>      PR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a:ln>
                            <a:noFill/>
                          </a:ln>
                          <a:effectLst/>
                          <a:latin typeface="Calibri" panose="020F0502020204030204" pitchFamily="34" charset="0"/>
                          <a:cs typeface="Calibri" panose="020F0502020204030204" pitchFamily="34" charset="0"/>
                        </a:rPr>
                        <a:t>      SD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a:ln>
                            <a:noFill/>
                          </a:ln>
                          <a:effectLst/>
                          <a:latin typeface="Calibri" panose="020F0502020204030204" pitchFamily="34" charset="0"/>
                          <a:cs typeface="Calibri" panose="020F0502020204030204" pitchFamily="34" charset="0"/>
                        </a:rPr>
                        <a:t>      PD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a:ln>
                            <a:noFill/>
                          </a:ln>
                          <a:effectLst/>
                          <a:latin typeface="Calibri" panose="020F0502020204030204" pitchFamily="34" charset="0"/>
                          <a:cs typeface="Calibri" panose="020F0502020204030204" pitchFamily="34" charset="0"/>
                        </a:rPr>
                        <a:t>      NE</a:t>
                      </a:r>
                      <a:endParaRPr kumimoji="0" lang="en-US" altLang="ja-JP"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n = 36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0</a:t>
                      </a:r>
                    </a:p>
                    <a:p>
                      <a:pPr marL="92075" marR="0" lvl="0" indent="0" algn="l"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11 (30.6)</a:t>
                      </a:r>
                    </a:p>
                    <a:p>
                      <a:pPr marL="92075" marR="0" lvl="0" indent="0" algn="l"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18 (50)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7 (19.4)</a:t>
                      </a:r>
                      <a:endParaRPr kumimoji="1" lang="en-US" altLang="ja-JP"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n = 19</a:t>
                      </a:r>
                      <a:endParaRPr kumimoji="1" lang="ja-JP" altLang="en-US" sz="1400" u="none" strike="noStrike" cap="none" normalizeH="0" baseline="0">
                        <a:ln>
                          <a:noFill/>
                        </a:ln>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7 (36.8)</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7 (36.8)</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5 (26.3)</a:t>
                      </a:r>
                      <a:endParaRPr kumimoji="1" lang="en-US" altLang="ja-JP"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n = 17</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4 (23.5)</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11 (64.7)</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2 (11.8)</a:t>
                      </a:r>
                      <a:endParaRPr kumimoji="1" lang="en-US" altLang="ja-JP"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extLst>
                  <a:ext uri="{0D108BD9-81ED-4DB2-BD59-A6C34878D82A}">
                    <a16:rowId xmlns:a16="http://schemas.microsoft.com/office/drawing/2014/main" val="10002"/>
                  </a:ext>
                </a:extLst>
              </a:tr>
              <a:tr h="634868">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1" u="none" strike="noStrike" cap="none" normalizeH="0" baseline="0">
                          <a:ln>
                            <a:noFill/>
                          </a:ln>
                          <a:effectLst/>
                          <a:latin typeface="Calibri" panose="020F0502020204030204" pitchFamily="34" charset="0"/>
                          <a:cs typeface="Calibri" panose="020F0502020204030204" pitchFamily="34" charset="0"/>
                        </a:rPr>
                        <a:t>ORR at 12 months, 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a:ln>
                            <a:noFill/>
                          </a:ln>
                          <a:effectLst/>
                          <a:latin typeface="Calibri" panose="020F0502020204030204" pitchFamily="34" charset="0"/>
                          <a:cs typeface="Calibri" panose="020F0502020204030204" pitchFamily="34" charset="0"/>
                        </a:rPr>
                        <a:t>      PR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a:ln>
                            <a:noFill/>
                          </a:ln>
                          <a:effectLst/>
                          <a:latin typeface="Calibri" panose="020F0502020204030204" pitchFamily="34" charset="0"/>
                          <a:cs typeface="Calibri" panose="020F0502020204030204" pitchFamily="34" charset="0"/>
                        </a:rPr>
                        <a:t>      SD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a:ln>
                            <a:noFill/>
                          </a:ln>
                          <a:effectLst/>
                          <a:latin typeface="Calibri" panose="020F0502020204030204" pitchFamily="34" charset="0"/>
                          <a:cs typeface="Calibri" panose="020F0502020204030204" pitchFamily="34" charset="0"/>
                        </a:rPr>
                        <a:t>      PD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a:ln>
                            <a:noFill/>
                          </a:ln>
                          <a:effectLst/>
                          <a:latin typeface="Calibri" panose="020F0502020204030204" pitchFamily="34" charset="0"/>
                          <a:cs typeface="Calibri" panose="020F0502020204030204" pitchFamily="34" charset="0"/>
                        </a:rPr>
                        <a:t>      NE</a:t>
                      </a:r>
                      <a:endParaRPr kumimoji="0" lang="en-US" altLang="ja-JP"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n = 36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2 (5.6)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4 (11.1)</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30 (83.3)</a:t>
                      </a:r>
                      <a:endParaRPr kumimoji="1" lang="en-US" altLang="ja-JP"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n = 19</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2 (10.5)</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2 (10.5)</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15 (78.9)</a:t>
                      </a:r>
                      <a:endParaRPr kumimoji="1" lang="en-US" altLang="ja-JP"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n = 17</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  2 (11.8)</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15 (88.2)</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extLst>
                  <a:ext uri="{0D108BD9-81ED-4DB2-BD59-A6C34878D82A}">
                    <a16:rowId xmlns:a16="http://schemas.microsoft.com/office/drawing/2014/main" val="10003"/>
                  </a:ext>
                </a:extLst>
              </a:tr>
              <a:tr h="284017">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u="none" strike="noStrike" cap="none" normalizeH="0" baseline="0">
                          <a:ln>
                            <a:noFill/>
                          </a:ln>
                          <a:effectLst/>
                          <a:latin typeface="Calibri" panose="020F0502020204030204" pitchFamily="34" charset="0"/>
                          <a:cs typeface="Calibri" panose="020F0502020204030204" pitchFamily="34" charset="0"/>
                        </a:rPr>
                        <a:t>Median </a:t>
                      </a:r>
                      <a:r>
                        <a:rPr kumimoji="1" lang="en-US" altLang="ja-JP" sz="1400" b="1" u="none" strike="noStrike" cap="none" normalizeH="0" baseline="0" err="1">
                          <a:ln>
                            <a:noFill/>
                          </a:ln>
                          <a:effectLst/>
                          <a:latin typeface="Calibri" panose="020F0502020204030204" pitchFamily="34" charset="0"/>
                          <a:cs typeface="Calibri" panose="020F0502020204030204" pitchFamily="34" charset="0"/>
                        </a:rPr>
                        <a:t>rPFS</a:t>
                      </a:r>
                      <a:r>
                        <a:rPr kumimoji="1" lang="en-US" altLang="ja-JP" sz="1400" b="1" u="none" strike="noStrike" cap="none" normalizeH="0" baseline="0">
                          <a:ln>
                            <a:noFill/>
                          </a:ln>
                          <a:effectLst/>
                          <a:latin typeface="Calibri" panose="020F0502020204030204" pitchFamily="34" charset="0"/>
                          <a:cs typeface="Calibri" panose="020F0502020204030204" pitchFamily="34" charset="0"/>
                        </a:rPr>
                        <a:t>, months</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6.5</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8.2</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5.8</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tc>
                  <a:txBody>
                    <a:bodyPr/>
                    <a:lstStyle>
                      <a:lvl1pPr>
                        <a:spcBef>
                          <a:spcPct val="20000"/>
                        </a:spcBef>
                        <a:defRPr sz="5000">
                          <a:solidFill>
                            <a:schemeClr val="tx1"/>
                          </a:solidFill>
                          <a:latin typeface="Arial" charset="0"/>
                        </a:defRPr>
                      </a:lvl1pPr>
                      <a:lvl2pPr marL="742950" indent="-285750">
                        <a:spcBef>
                          <a:spcPct val="20000"/>
                        </a:spcBef>
                        <a:defRPr sz="4600">
                          <a:solidFill>
                            <a:schemeClr val="tx1"/>
                          </a:solidFill>
                          <a:latin typeface="Arial" charset="0"/>
                        </a:defRPr>
                      </a:lvl2pPr>
                      <a:lvl3pPr marL="1143000" indent="-228600">
                        <a:spcBef>
                          <a:spcPct val="20000"/>
                        </a:spcBef>
                        <a:defRPr sz="3800">
                          <a:solidFill>
                            <a:schemeClr val="tx1"/>
                          </a:solidFill>
                          <a:latin typeface="Arial" charset="0"/>
                        </a:defRPr>
                      </a:lvl3pPr>
                      <a:lvl4pPr marL="1600200" indent="-228600">
                        <a:spcBef>
                          <a:spcPct val="20000"/>
                        </a:spcBef>
                        <a:defRPr sz="3200">
                          <a:solidFill>
                            <a:schemeClr val="tx1"/>
                          </a:solidFill>
                          <a:latin typeface="Arial" charset="0"/>
                        </a:defRPr>
                      </a:lvl4pPr>
                      <a:lvl5pPr marL="2057400" indent="-228600">
                        <a:spcBef>
                          <a:spcPct val="20000"/>
                        </a:spcBef>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a:ln>
                            <a:noFill/>
                          </a:ln>
                          <a:effectLst/>
                          <a:latin typeface="Calibri" panose="020F0502020204030204" pitchFamily="34" charset="0"/>
                          <a:cs typeface="Calibri" panose="020F0502020204030204" pitchFamily="34" charset="0"/>
                        </a:rPr>
                        <a:t>0.0524</a:t>
                      </a:r>
                      <a:endParaRPr kumimoji="1" lang="ja-JP" altLang="en-US" sz="1400" b="1" i="0" u="none" strike="noStrike" cap="none" normalizeH="0" baseline="0">
                        <a:ln>
                          <a:noFill/>
                        </a:ln>
                        <a:solidFill>
                          <a:srgbClr val="000000"/>
                        </a:solidFill>
                        <a:effectLst/>
                        <a:latin typeface="Calibri" panose="020F0502020204030204" pitchFamily="34" charset="0"/>
                        <a:ea typeface="ＭＳ Ｐゴシック" charset="-128"/>
                        <a:cs typeface="Calibri" panose="020F0502020204030204" pitchFamily="34" charset="0"/>
                      </a:endParaRPr>
                    </a:p>
                  </a:txBody>
                  <a:tcPr marL="91448" marR="91448" marT="45715" marB="45715" horzOverflow="overflow"/>
                </a:tc>
                <a:extLst>
                  <a:ext uri="{0D108BD9-81ED-4DB2-BD59-A6C34878D82A}">
                    <a16:rowId xmlns:a16="http://schemas.microsoft.com/office/drawing/2014/main" val="10004"/>
                  </a:ext>
                </a:extLst>
              </a:tr>
            </a:tbl>
          </a:graphicData>
        </a:graphic>
      </p:graphicFrame>
      <p:sp>
        <p:nvSpPr>
          <p:cNvPr id="6" name="TextBox 76">
            <a:extLst>
              <a:ext uri="{FF2B5EF4-FFF2-40B4-BE49-F238E27FC236}">
                <a16:creationId xmlns:a16="http://schemas.microsoft.com/office/drawing/2014/main" id="{B1037A8B-C5BE-4AE8-9DBC-B3783ACFBC7D}"/>
              </a:ext>
            </a:extLst>
          </p:cNvPr>
          <p:cNvSpPr txBox="1">
            <a:spLocks noChangeArrowheads="1"/>
          </p:cNvSpPr>
          <p:nvPr/>
        </p:nvSpPr>
        <p:spPr bwMode="auto">
          <a:xfrm>
            <a:off x="619200" y="4209702"/>
            <a:ext cx="4379912" cy="1544117"/>
          </a:xfrm>
          <a:prstGeom prst="rect">
            <a:avLst/>
          </a:prstGeom>
          <a:solidFill>
            <a:schemeClr val="bg1"/>
          </a:solidFill>
          <a:ln w="28575">
            <a:solidFill>
              <a:schemeClr val="accent1"/>
            </a:solidFill>
            <a:miter lim="800000"/>
            <a:headEnd/>
            <a:tailEnd/>
          </a:ln>
          <a:effectLst/>
        </p:spPr>
        <p:txBody>
          <a:bodyPr lIns="216000" anchor="ctr" anchorCtr="0">
            <a:no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defRPr/>
            </a:pPr>
            <a:r>
              <a:rPr lang="en-US" sz="1400">
                <a:latin typeface="Calibri" panose="020F0502020204030204" pitchFamily="34" charset="0"/>
                <a:cs typeface="Calibri" panose="020F0502020204030204" pitchFamily="34" charset="0"/>
              </a:rPr>
              <a:t>Primary endpoints: safety and tolerability</a:t>
            </a:r>
          </a:p>
          <a:p>
            <a:pPr>
              <a:defRPr/>
            </a:pPr>
            <a:r>
              <a:rPr lang="en-US" sz="1400">
                <a:latin typeface="Calibri" panose="020F0502020204030204" pitchFamily="34" charset="0"/>
                <a:cs typeface="Calibri" panose="020F0502020204030204" pitchFamily="34" charset="0"/>
              </a:rPr>
              <a:t>Secondary endpoints: </a:t>
            </a:r>
            <a:r>
              <a:rPr lang="en-US" sz="1400" err="1">
                <a:latin typeface="Calibri" panose="020F0502020204030204" pitchFamily="34" charset="0"/>
                <a:cs typeface="Calibri" panose="020F0502020204030204" pitchFamily="34" charset="0"/>
              </a:rPr>
              <a:t>rPFS</a:t>
            </a:r>
            <a:r>
              <a:rPr lang="en-US" sz="1400">
                <a:latin typeface="Calibri" panose="020F0502020204030204" pitchFamily="34" charset="0"/>
                <a:cs typeface="Calibri" panose="020F0502020204030204" pitchFamily="34" charset="0"/>
              </a:rPr>
              <a:t>, ORR</a:t>
            </a:r>
          </a:p>
          <a:p>
            <a:pPr>
              <a:defRPr/>
            </a:pPr>
            <a:r>
              <a:rPr lang="en-US" sz="1400">
                <a:latin typeface="Calibri" panose="020F0502020204030204" pitchFamily="34" charset="0"/>
                <a:cs typeface="Calibri" panose="020F0502020204030204" pitchFamily="34" charset="0"/>
              </a:rPr>
              <a:t>Correlative studies include</a:t>
            </a:r>
          </a:p>
          <a:p>
            <a:pPr marL="285750" indent="-285750">
              <a:buClr>
                <a:schemeClr val="accent1"/>
              </a:buClr>
              <a:buFont typeface="Arial" panose="020B0604020202020204" pitchFamily="34" charset="0"/>
              <a:buChar char="•"/>
              <a:defRPr/>
            </a:pPr>
            <a:r>
              <a:rPr lang="en-US" sz="1400">
                <a:latin typeface="Calibri" panose="020F0502020204030204" pitchFamily="34" charset="0"/>
                <a:cs typeface="Calibri" panose="020F0502020204030204" pitchFamily="34" charset="0"/>
              </a:rPr>
              <a:t>ELISA, ELISPOT for T-cell activation</a:t>
            </a:r>
          </a:p>
          <a:p>
            <a:pPr marL="285750" indent="-285750">
              <a:buClr>
                <a:schemeClr val="accent1"/>
              </a:buClr>
              <a:buFont typeface="Arial" panose="020B0604020202020204" pitchFamily="34" charset="0"/>
              <a:buChar char="•"/>
              <a:defRPr/>
            </a:pPr>
            <a:r>
              <a:rPr lang="en-US" sz="1400" err="1">
                <a:latin typeface="Calibri" panose="020F0502020204030204" pitchFamily="34" charset="0"/>
                <a:cs typeface="Calibri" panose="020F0502020204030204" pitchFamily="34" charset="0"/>
              </a:rPr>
              <a:t>sipuleucel</a:t>
            </a:r>
            <a:r>
              <a:rPr lang="en-US" sz="1400">
                <a:latin typeface="Calibri" panose="020F0502020204030204" pitchFamily="34" charset="0"/>
                <a:cs typeface="Calibri" panose="020F0502020204030204" pitchFamily="34" charset="0"/>
              </a:rPr>
              <a:t>-T product parameters</a:t>
            </a:r>
          </a:p>
          <a:p>
            <a:pPr marL="285750" indent="-285750">
              <a:buClr>
                <a:schemeClr val="accent1"/>
              </a:buClr>
              <a:buFont typeface="Arial" panose="020B0604020202020204" pitchFamily="34" charset="0"/>
              <a:buChar char="•"/>
              <a:defRPr/>
            </a:pPr>
            <a:r>
              <a:rPr lang="en-US" sz="1400">
                <a:latin typeface="Calibri" panose="020F0502020204030204" pitchFamily="34" charset="0"/>
                <a:cs typeface="Calibri" panose="020F0502020204030204" pitchFamily="34" charset="0"/>
              </a:rPr>
              <a:t>MDSC and PD-L1/CTLA-4/Lag-3 expression</a:t>
            </a:r>
          </a:p>
        </p:txBody>
      </p:sp>
      <p:sp>
        <p:nvSpPr>
          <p:cNvPr id="3" name="TextBox 2">
            <a:extLst>
              <a:ext uri="{FF2B5EF4-FFF2-40B4-BE49-F238E27FC236}">
                <a16:creationId xmlns:a16="http://schemas.microsoft.com/office/drawing/2014/main" id="{04450638-50B8-4F26-82A6-820ED4AA0DF2}"/>
              </a:ext>
            </a:extLst>
          </p:cNvPr>
          <p:cNvSpPr txBox="1"/>
          <p:nvPr/>
        </p:nvSpPr>
        <p:spPr>
          <a:xfrm>
            <a:off x="2138034" y="1821386"/>
            <a:ext cx="1811714" cy="353943"/>
          </a:xfrm>
          <a:prstGeom prst="rect">
            <a:avLst/>
          </a:prstGeom>
          <a:noFill/>
        </p:spPr>
        <p:txBody>
          <a:bodyPr wrap="none" lIns="0" tIns="0" rtlCol="0">
            <a:spAutoFit/>
          </a:bodyPr>
          <a:lstStyle/>
          <a:p>
            <a:pPr algn="ctr"/>
            <a:r>
              <a:rPr lang="en-GB" sz="2000" b="1" spc="100">
                <a:solidFill>
                  <a:schemeClr val="accent1"/>
                </a:solidFill>
                <a:latin typeface="Calibri" panose="020F0502020204030204" pitchFamily="34" charset="0"/>
                <a:ea typeface="Aileron" charset="0"/>
                <a:cs typeface="Calibri" panose="020F0502020204030204" pitchFamily="34" charset="0"/>
              </a:rPr>
              <a:t>STUDY DESIGN</a:t>
            </a:r>
          </a:p>
        </p:txBody>
      </p:sp>
      <p:sp>
        <p:nvSpPr>
          <p:cNvPr id="16" name="TextBox 15">
            <a:extLst>
              <a:ext uri="{FF2B5EF4-FFF2-40B4-BE49-F238E27FC236}">
                <a16:creationId xmlns:a16="http://schemas.microsoft.com/office/drawing/2014/main" id="{4D034D64-C000-D643-8BDA-56C963F6FC3E}"/>
              </a:ext>
            </a:extLst>
          </p:cNvPr>
          <p:cNvSpPr txBox="1"/>
          <p:nvPr/>
        </p:nvSpPr>
        <p:spPr>
          <a:xfrm>
            <a:off x="6979363" y="1821386"/>
            <a:ext cx="3303212" cy="353943"/>
          </a:xfrm>
          <a:prstGeom prst="rect">
            <a:avLst/>
          </a:prstGeom>
          <a:noFill/>
        </p:spPr>
        <p:txBody>
          <a:bodyPr wrap="none" lIns="0" tIns="0" rtlCol="0">
            <a:spAutoFit/>
          </a:bodyPr>
          <a:lstStyle/>
          <a:p>
            <a:pPr algn="ctr"/>
            <a:r>
              <a:rPr lang="en-GB" sz="2000" b="1" spc="100">
                <a:solidFill>
                  <a:schemeClr val="accent1"/>
                </a:solidFill>
                <a:latin typeface="Calibri" panose="020F0502020204030204" pitchFamily="34" charset="0"/>
                <a:ea typeface="Aileron" charset="0"/>
                <a:cs typeface="Calibri" panose="020F0502020204030204" pitchFamily="34" charset="0"/>
              </a:rPr>
              <a:t>OBJECTIVE RESPONSE DATA</a:t>
            </a:r>
          </a:p>
        </p:txBody>
      </p:sp>
      <p:sp>
        <p:nvSpPr>
          <p:cNvPr id="22" name="Rounded Rectangle 21">
            <a:extLst>
              <a:ext uri="{FF2B5EF4-FFF2-40B4-BE49-F238E27FC236}">
                <a16:creationId xmlns:a16="http://schemas.microsoft.com/office/drawing/2014/main" id="{C1CE464D-C5B8-BF4B-B0CF-6D4845B2AFD7}"/>
              </a:ext>
            </a:extLst>
          </p:cNvPr>
          <p:cNvSpPr/>
          <p:nvPr/>
        </p:nvSpPr>
        <p:spPr>
          <a:xfrm>
            <a:off x="3748916" y="2465832"/>
            <a:ext cx="1667874" cy="1131383"/>
          </a:xfrm>
          <a:prstGeom prst="roundRect">
            <a:avLst>
              <a:gd name="adj" fmla="val 11165"/>
            </a:avLst>
          </a:prstGeom>
          <a:solidFill>
            <a:schemeClr val="bg1"/>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lnSpc>
                <a:spcPct val="90000"/>
              </a:lnSpc>
              <a:buClr>
                <a:srgbClr val="03C74F"/>
              </a:buClr>
              <a:defRPr/>
            </a:pPr>
            <a:r>
              <a:rPr lang="en-US" sz="900" b="1">
                <a:solidFill>
                  <a:schemeClr val="accent1"/>
                </a:solidFill>
                <a:latin typeface="Calibri" panose="020F0502020204030204" pitchFamily="34" charset="0"/>
                <a:ea typeface="ＭＳ Ｐゴシック" charset="-128"/>
                <a:cs typeface="Calibri" panose="020F0502020204030204" pitchFamily="34" charset="0"/>
              </a:rPr>
              <a:t>MAINTENANCE</a:t>
            </a:r>
            <a:br>
              <a:rPr lang="en-US" sz="900" b="1">
                <a:solidFill>
                  <a:schemeClr val="tx1"/>
                </a:solidFill>
                <a:latin typeface="Calibri" panose="020F0502020204030204" pitchFamily="34" charset="0"/>
                <a:ea typeface="ＭＳ Ｐゴシック" charset="-128"/>
                <a:cs typeface="Calibri" panose="020F0502020204030204" pitchFamily="34" charset="0"/>
              </a:rPr>
            </a:br>
            <a:r>
              <a:rPr lang="en-US" sz="900">
                <a:solidFill>
                  <a:schemeClr val="tx1"/>
                </a:solidFill>
                <a:latin typeface="Calibri" panose="020F0502020204030204" pitchFamily="34" charset="0"/>
                <a:ea typeface="ＭＳ Ｐゴシック" charset="-128"/>
                <a:cs typeface="Calibri" panose="020F0502020204030204" pitchFamily="34" charset="0"/>
              </a:rPr>
              <a:t>If no dose-limiting toxicity</a:t>
            </a:r>
            <a:br>
              <a:rPr lang="en-US" sz="900">
                <a:solidFill>
                  <a:schemeClr val="tx1"/>
                </a:solidFill>
                <a:latin typeface="Calibri" panose="020F0502020204030204" pitchFamily="34" charset="0"/>
                <a:ea typeface="ＭＳ Ｐゴシック" charset="-128"/>
                <a:cs typeface="Calibri" panose="020F0502020204030204" pitchFamily="34" charset="0"/>
              </a:rPr>
            </a:br>
            <a:r>
              <a:rPr lang="en-US" sz="900">
                <a:solidFill>
                  <a:schemeClr val="tx1"/>
                </a:solidFill>
                <a:latin typeface="Calibri" panose="020F0502020204030204" pitchFamily="34" charset="0"/>
                <a:ea typeface="ＭＳ Ｐゴシック" charset="-128"/>
                <a:cs typeface="Calibri" panose="020F0502020204030204" pitchFamily="34" charset="0"/>
              </a:rPr>
              <a:t>patients continue to</a:t>
            </a:r>
            <a:br>
              <a:rPr lang="en-US" sz="900">
                <a:solidFill>
                  <a:schemeClr val="tx1"/>
                </a:solidFill>
                <a:latin typeface="Calibri" panose="020F0502020204030204" pitchFamily="34" charset="0"/>
                <a:ea typeface="ＭＳ Ｐゴシック" charset="-128"/>
                <a:cs typeface="Calibri" panose="020F0502020204030204" pitchFamily="34" charset="0"/>
              </a:rPr>
            </a:br>
            <a:r>
              <a:rPr lang="en-US" sz="900">
                <a:solidFill>
                  <a:schemeClr val="tx1"/>
                </a:solidFill>
                <a:latin typeface="Calibri" panose="020F0502020204030204" pitchFamily="34" charset="0"/>
                <a:ea typeface="ＭＳ Ｐゴシック" charset="-128"/>
                <a:cs typeface="Calibri" panose="020F0502020204030204" pitchFamily="34" charset="0"/>
              </a:rPr>
              <a:t>receive atezolizumab 1,200 mg</a:t>
            </a:r>
            <a:br>
              <a:rPr lang="en-US" sz="900">
                <a:solidFill>
                  <a:schemeClr val="tx1"/>
                </a:solidFill>
                <a:latin typeface="Calibri" panose="020F0502020204030204" pitchFamily="34" charset="0"/>
                <a:ea typeface="ＭＳ Ｐゴシック" charset="-128"/>
                <a:cs typeface="Calibri" panose="020F0502020204030204" pitchFamily="34" charset="0"/>
              </a:rPr>
            </a:br>
            <a:r>
              <a:rPr lang="en-US" sz="900" err="1">
                <a:solidFill>
                  <a:schemeClr val="tx1"/>
                </a:solidFill>
                <a:latin typeface="Calibri" panose="020F0502020204030204" pitchFamily="34" charset="0"/>
                <a:ea typeface="ＭＳ Ｐゴシック" charset="-128"/>
                <a:cs typeface="Calibri" panose="020F0502020204030204" pitchFamily="34" charset="0"/>
              </a:rPr>
              <a:t>i.v.</a:t>
            </a:r>
            <a:r>
              <a:rPr lang="en-US" sz="900">
                <a:solidFill>
                  <a:schemeClr val="tx1"/>
                </a:solidFill>
                <a:latin typeface="Calibri" panose="020F0502020204030204" pitchFamily="34" charset="0"/>
                <a:ea typeface="ＭＳ Ｐゴシック" charset="-128"/>
                <a:cs typeface="Calibri" panose="020F0502020204030204" pitchFamily="34" charset="0"/>
              </a:rPr>
              <a:t> every 3 weeks starting week 13 until toxicity or lack of clinical benefit</a:t>
            </a:r>
            <a:endParaRPr lang="en-US" sz="900">
              <a:solidFill>
                <a:schemeClr val="tx1"/>
              </a:solidFill>
              <a:latin typeface="Calibri" panose="020F0502020204030204" pitchFamily="34" charset="0"/>
              <a:cs typeface="Calibri" panose="020F0502020204030204" pitchFamily="34" charset="0"/>
            </a:endParaRPr>
          </a:p>
        </p:txBody>
      </p:sp>
      <p:sp>
        <p:nvSpPr>
          <p:cNvPr id="23" name="Line 5">
            <a:extLst>
              <a:ext uri="{FF2B5EF4-FFF2-40B4-BE49-F238E27FC236}">
                <a16:creationId xmlns:a16="http://schemas.microsoft.com/office/drawing/2014/main" id="{B7E633C0-EE62-6542-BA9B-6ECB63630260}"/>
              </a:ext>
            </a:extLst>
          </p:cNvPr>
          <p:cNvSpPr>
            <a:spLocks noChangeShapeType="1"/>
          </p:cNvSpPr>
          <p:nvPr/>
        </p:nvSpPr>
        <p:spPr bwMode="auto">
          <a:xfrm flipV="1">
            <a:off x="695400" y="2822575"/>
            <a:ext cx="390450" cy="216273"/>
          </a:xfrm>
          <a:prstGeom prst="line">
            <a:avLst/>
          </a:prstGeom>
          <a:noFill/>
          <a:ln w="158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A828720-CF01-8147-8BA9-5CDCAC3EE242}"/>
              </a:ext>
            </a:extLst>
          </p:cNvPr>
          <p:cNvSpPr txBox="1"/>
          <p:nvPr/>
        </p:nvSpPr>
        <p:spPr>
          <a:xfrm>
            <a:off x="1751623" y="2974154"/>
            <a:ext cx="1144545" cy="138499"/>
          </a:xfrm>
          <a:prstGeom prst="rect">
            <a:avLst/>
          </a:prstGeom>
          <a:noFill/>
        </p:spPr>
        <p:txBody>
          <a:bodyPr wrap="none" lIns="0" tIns="0" rIns="0" bIns="0" rtlCol="0">
            <a:spAutoFit/>
          </a:bodyPr>
          <a:lstStyle/>
          <a:p>
            <a:pPr algn="r">
              <a:lnSpc>
                <a:spcPct val="90000"/>
              </a:lnSpc>
            </a:pPr>
            <a:r>
              <a:rPr lang="en-GB" sz="1000" b="1">
                <a:latin typeface="Calibri" panose="020F0502020204030204" pitchFamily="34" charset="0"/>
                <a:ea typeface="Aileron" charset="0"/>
                <a:cs typeface="Calibri" panose="020F0502020204030204" pitchFamily="34" charset="0"/>
              </a:rPr>
              <a:t>INDUCTION 12 weeks</a:t>
            </a:r>
          </a:p>
        </p:txBody>
      </p:sp>
      <p:sp>
        <p:nvSpPr>
          <p:cNvPr id="26" name="Line 5">
            <a:extLst>
              <a:ext uri="{FF2B5EF4-FFF2-40B4-BE49-F238E27FC236}">
                <a16:creationId xmlns:a16="http://schemas.microsoft.com/office/drawing/2014/main" id="{08F9AF3E-3C20-9A4E-BE4A-AA36658B7112}"/>
              </a:ext>
            </a:extLst>
          </p:cNvPr>
          <p:cNvSpPr>
            <a:spLocks noChangeShapeType="1"/>
          </p:cNvSpPr>
          <p:nvPr/>
        </p:nvSpPr>
        <p:spPr bwMode="auto">
          <a:xfrm>
            <a:off x="695400" y="3035300"/>
            <a:ext cx="390450" cy="216273"/>
          </a:xfrm>
          <a:prstGeom prst="line">
            <a:avLst/>
          </a:prstGeom>
          <a:noFill/>
          <a:ln w="158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25" name="Rounded Rectangle 24">
            <a:extLst>
              <a:ext uri="{FF2B5EF4-FFF2-40B4-BE49-F238E27FC236}">
                <a16:creationId xmlns:a16="http://schemas.microsoft.com/office/drawing/2014/main" id="{7F56B285-9CD0-604C-864B-D9AD48296256}"/>
              </a:ext>
            </a:extLst>
          </p:cNvPr>
          <p:cNvSpPr/>
          <p:nvPr/>
        </p:nvSpPr>
        <p:spPr>
          <a:xfrm rot="16200000">
            <a:off x="312190" y="2894832"/>
            <a:ext cx="906853" cy="288032"/>
          </a:xfrm>
          <a:prstGeom prst="roundRect">
            <a:avLst>
              <a:gd name="adj" fmla="val 11165"/>
            </a:avLst>
          </a:prstGeom>
          <a:solidFill>
            <a:schemeClr val="accent6"/>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lnSpc>
                <a:spcPct val="90000"/>
              </a:lnSpc>
              <a:buClr>
                <a:srgbClr val="03C74F"/>
              </a:buClr>
              <a:defRPr/>
            </a:pPr>
            <a:r>
              <a:rPr lang="en-US" sz="900" b="1">
                <a:solidFill>
                  <a:schemeClr val="bg1"/>
                </a:solidFill>
                <a:latin typeface="Calibri" panose="020F0502020204030204" pitchFamily="34" charset="0"/>
                <a:ea typeface="ＭＳ Ｐゴシック" charset="-128"/>
                <a:cs typeface="Calibri" panose="020F0502020204030204" pitchFamily="34" charset="0"/>
              </a:rPr>
              <a:t>Randomization</a:t>
            </a:r>
            <a:br>
              <a:rPr lang="en-US" sz="900" b="1">
                <a:solidFill>
                  <a:schemeClr val="bg1"/>
                </a:solidFill>
                <a:latin typeface="Calibri" panose="020F0502020204030204" pitchFamily="34" charset="0"/>
                <a:ea typeface="ＭＳ Ｐゴシック" charset="-128"/>
                <a:cs typeface="Calibri" panose="020F0502020204030204" pitchFamily="34" charset="0"/>
              </a:rPr>
            </a:br>
            <a:r>
              <a:rPr lang="en-US" sz="900" b="1">
                <a:solidFill>
                  <a:schemeClr val="bg1"/>
                </a:solidFill>
                <a:latin typeface="Calibri" panose="020F0502020204030204" pitchFamily="34" charset="0"/>
                <a:ea typeface="ＭＳ Ｐゴシック" charset="-128"/>
                <a:cs typeface="Calibri" panose="020F0502020204030204" pitchFamily="34" charset="0"/>
              </a:rPr>
              <a:t>week 0</a:t>
            </a:r>
            <a:endParaRPr lang="en-US" sz="900">
              <a:solidFill>
                <a:schemeClr val="bg1"/>
              </a:solidFill>
              <a:latin typeface="Calibri" panose="020F0502020204030204" pitchFamily="34" charset="0"/>
              <a:cs typeface="Calibri" panose="020F0502020204030204" pitchFamily="34" charset="0"/>
            </a:endParaRPr>
          </a:p>
        </p:txBody>
      </p:sp>
      <p:sp>
        <p:nvSpPr>
          <p:cNvPr id="28" name="Line 5">
            <a:extLst>
              <a:ext uri="{FF2B5EF4-FFF2-40B4-BE49-F238E27FC236}">
                <a16:creationId xmlns:a16="http://schemas.microsoft.com/office/drawing/2014/main" id="{9822EC9A-9AB7-8F4A-86D1-25944FF47257}"/>
              </a:ext>
            </a:extLst>
          </p:cNvPr>
          <p:cNvSpPr>
            <a:spLocks noChangeShapeType="1"/>
          </p:cNvSpPr>
          <p:nvPr/>
        </p:nvSpPr>
        <p:spPr bwMode="auto">
          <a:xfrm>
            <a:off x="3492575" y="3365872"/>
            <a:ext cx="247576" cy="0"/>
          </a:xfrm>
          <a:prstGeom prst="line">
            <a:avLst/>
          </a:prstGeom>
          <a:noFill/>
          <a:ln w="158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21" name="Rounded Rectangle 20">
            <a:extLst>
              <a:ext uri="{FF2B5EF4-FFF2-40B4-BE49-F238E27FC236}">
                <a16:creationId xmlns:a16="http://schemas.microsoft.com/office/drawing/2014/main" id="{90676F2D-2B4F-D742-9DD8-76627F29FA85}"/>
              </a:ext>
            </a:extLst>
          </p:cNvPr>
          <p:cNvSpPr/>
          <p:nvPr/>
        </p:nvSpPr>
        <p:spPr>
          <a:xfrm>
            <a:off x="1092579" y="3188025"/>
            <a:ext cx="2448000" cy="644859"/>
          </a:xfrm>
          <a:prstGeom prst="roundRect">
            <a:avLst>
              <a:gd name="adj" fmla="val 11165"/>
            </a:avLst>
          </a:prstGeom>
          <a:solidFill>
            <a:schemeClr val="tx2"/>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lnSpc>
                <a:spcPct val="90000"/>
              </a:lnSpc>
              <a:buClr>
                <a:srgbClr val="03C74F"/>
              </a:buClr>
              <a:defRPr/>
            </a:pPr>
            <a:r>
              <a:rPr lang="en-US" sz="900" b="1">
                <a:solidFill>
                  <a:schemeClr val="bg1"/>
                </a:solidFill>
                <a:latin typeface="Calibri" panose="020F0502020204030204" pitchFamily="34" charset="0"/>
                <a:ea typeface="ＭＳ Ｐゴシック" charset="-128"/>
                <a:cs typeface="Calibri" panose="020F0502020204030204" pitchFamily="34" charset="0"/>
              </a:rPr>
              <a:t>ARM 2</a:t>
            </a:r>
            <a:br>
              <a:rPr lang="en-US" sz="900" b="1">
                <a:solidFill>
                  <a:schemeClr val="bg1"/>
                </a:solidFill>
                <a:latin typeface="Calibri" panose="020F0502020204030204" pitchFamily="34" charset="0"/>
                <a:ea typeface="ＭＳ Ｐゴシック" charset="-128"/>
                <a:cs typeface="Calibri" panose="020F0502020204030204" pitchFamily="34" charset="0"/>
              </a:rPr>
            </a:br>
            <a:r>
              <a:rPr lang="en-US" sz="900" err="1">
                <a:solidFill>
                  <a:schemeClr val="bg1"/>
                </a:solidFill>
                <a:latin typeface="Calibri" panose="020F0502020204030204" pitchFamily="34" charset="0"/>
                <a:ea typeface="ＭＳ Ｐゴシック" charset="-128"/>
                <a:cs typeface="Calibri" panose="020F0502020204030204" pitchFamily="34" charset="0"/>
              </a:rPr>
              <a:t>sipuleucel</a:t>
            </a:r>
            <a:r>
              <a:rPr lang="en-US" sz="900">
                <a:solidFill>
                  <a:schemeClr val="bg1"/>
                </a:solidFill>
                <a:latin typeface="Calibri" panose="020F0502020204030204" pitchFamily="34" charset="0"/>
                <a:ea typeface="ＭＳ Ｐゴシック" charset="-128"/>
                <a:cs typeface="Calibri" panose="020F0502020204030204" pitchFamily="34" charset="0"/>
              </a:rPr>
              <a:t>-T administered weeks 1, 3, and 5</a:t>
            </a:r>
          </a:p>
          <a:p>
            <a:pPr algn="ctr">
              <a:lnSpc>
                <a:spcPct val="90000"/>
              </a:lnSpc>
              <a:buClr>
                <a:srgbClr val="03C74F"/>
              </a:buClr>
              <a:defRPr/>
            </a:pPr>
            <a:r>
              <a:rPr lang="en-US" sz="900">
                <a:solidFill>
                  <a:schemeClr val="bg1"/>
                </a:solidFill>
                <a:latin typeface="Calibri" panose="020F0502020204030204" pitchFamily="34" charset="0"/>
                <a:ea typeface="ＭＳ Ｐゴシック" charset="-128"/>
                <a:cs typeface="Calibri" panose="020F0502020204030204" pitchFamily="34" charset="0"/>
              </a:rPr>
              <a:t>followed by</a:t>
            </a:r>
          </a:p>
          <a:p>
            <a:pPr algn="ctr">
              <a:lnSpc>
                <a:spcPct val="90000"/>
              </a:lnSpc>
              <a:buClr>
                <a:srgbClr val="03C74F"/>
              </a:buClr>
              <a:defRPr/>
            </a:pPr>
            <a:r>
              <a:rPr lang="en-US" sz="900">
                <a:solidFill>
                  <a:schemeClr val="bg1"/>
                </a:solidFill>
                <a:latin typeface="Calibri" panose="020F0502020204030204" pitchFamily="34" charset="0"/>
                <a:ea typeface="ＭＳ Ｐゴシック" charset="-128"/>
                <a:cs typeface="Calibri" panose="020F0502020204030204" pitchFamily="34" charset="0"/>
              </a:rPr>
              <a:t>atezolizumab 1,200 mg </a:t>
            </a:r>
            <a:r>
              <a:rPr lang="en-US" sz="900" err="1">
                <a:solidFill>
                  <a:schemeClr val="bg1"/>
                </a:solidFill>
                <a:latin typeface="Calibri" panose="020F0502020204030204" pitchFamily="34" charset="0"/>
                <a:ea typeface="ＭＳ Ｐゴシック" charset="-128"/>
                <a:cs typeface="Calibri" panose="020F0502020204030204" pitchFamily="34" charset="0"/>
              </a:rPr>
              <a:t>i.v.</a:t>
            </a:r>
            <a:r>
              <a:rPr lang="en-US" sz="900">
                <a:solidFill>
                  <a:schemeClr val="bg1"/>
                </a:solidFill>
                <a:latin typeface="Calibri" panose="020F0502020204030204" pitchFamily="34" charset="0"/>
                <a:ea typeface="ＭＳ Ｐゴシック" charset="-128"/>
                <a:cs typeface="Calibri" panose="020F0502020204030204" pitchFamily="34" charset="0"/>
              </a:rPr>
              <a:t> weeks 7 and 10</a:t>
            </a:r>
            <a:endParaRPr lang="en-US" sz="900">
              <a:solidFill>
                <a:schemeClr val="bg1"/>
              </a:solidFill>
              <a:latin typeface="Calibri" panose="020F0502020204030204" pitchFamily="34" charset="0"/>
              <a:cs typeface="Calibri" panose="020F0502020204030204" pitchFamily="34" charset="0"/>
            </a:endParaRPr>
          </a:p>
        </p:txBody>
      </p:sp>
      <p:sp>
        <p:nvSpPr>
          <p:cNvPr id="29" name="Line 5">
            <a:extLst>
              <a:ext uri="{FF2B5EF4-FFF2-40B4-BE49-F238E27FC236}">
                <a16:creationId xmlns:a16="http://schemas.microsoft.com/office/drawing/2014/main" id="{BE36E8EA-D807-E446-907C-D2A0D50A6C71}"/>
              </a:ext>
            </a:extLst>
          </p:cNvPr>
          <p:cNvSpPr>
            <a:spLocks noChangeShapeType="1"/>
          </p:cNvSpPr>
          <p:nvPr/>
        </p:nvSpPr>
        <p:spPr bwMode="auto">
          <a:xfrm>
            <a:off x="3492575" y="2693011"/>
            <a:ext cx="247576" cy="0"/>
          </a:xfrm>
          <a:prstGeom prst="line">
            <a:avLst/>
          </a:prstGeom>
          <a:noFill/>
          <a:ln w="15875"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a:solidFill>
                <a:srgbClr val="000000"/>
              </a:solidFill>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E8EA1D26-D7AF-2A4F-89AC-A474F10DF586}"/>
              </a:ext>
            </a:extLst>
          </p:cNvPr>
          <p:cNvSpPr/>
          <p:nvPr/>
        </p:nvSpPr>
        <p:spPr>
          <a:xfrm>
            <a:off x="1092579" y="2231332"/>
            <a:ext cx="2448000" cy="644859"/>
          </a:xfrm>
          <a:prstGeom prst="roundRect">
            <a:avLst>
              <a:gd name="adj" fmla="val 11165"/>
            </a:avLst>
          </a:prstGeom>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lnSpc>
                <a:spcPct val="90000"/>
              </a:lnSpc>
              <a:buClr>
                <a:srgbClr val="03C74F"/>
              </a:buClr>
              <a:defRPr/>
            </a:pPr>
            <a:r>
              <a:rPr lang="en-US" sz="900" b="1">
                <a:solidFill>
                  <a:schemeClr val="bg1"/>
                </a:solidFill>
                <a:latin typeface="Calibri" panose="020F0502020204030204" pitchFamily="34" charset="0"/>
                <a:ea typeface="ＭＳ Ｐゴシック" charset="-128"/>
                <a:cs typeface="Calibri" panose="020F0502020204030204" pitchFamily="34" charset="0"/>
              </a:rPr>
              <a:t>ARM 1</a:t>
            </a:r>
            <a:br>
              <a:rPr lang="en-US" sz="900" b="1">
                <a:solidFill>
                  <a:schemeClr val="bg1"/>
                </a:solidFill>
                <a:latin typeface="Calibri" panose="020F0502020204030204" pitchFamily="34" charset="0"/>
                <a:ea typeface="ＭＳ Ｐゴシック" charset="-128"/>
                <a:cs typeface="Calibri" panose="020F0502020204030204" pitchFamily="34" charset="0"/>
              </a:rPr>
            </a:br>
            <a:r>
              <a:rPr lang="en-US" sz="900" b="1">
                <a:solidFill>
                  <a:schemeClr val="bg1"/>
                </a:solidFill>
                <a:latin typeface="Calibri" panose="020F0502020204030204" pitchFamily="34" charset="0"/>
                <a:ea typeface="ＭＳ Ｐゴシック" charset="-128"/>
                <a:cs typeface="Calibri" panose="020F0502020204030204" pitchFamily="34" charset="0"/>
              </a:rPr>
              <a:t>a</a:t>
            </a:r>
            <a:r>
              <a:rPr lang="en-US" sz="900">
                <a:solidFill>
                  <a:schemeClr val="bg1"/>
                </a:solidFill>
                <a:latin typeface="Calibri" panose="020F0502020204030204" pitchFamily="34" charset="0"/>
                <a:ea typeface="ＭＳ Ｐゴシック" charset="-128"/>
                <a:cs typeface="Calibri" panose="020F0502020204030204" pitchFamily="34" charset="0"/>
              </a:rPr>
              <a:t>tezolizumab 1,200 mg </a:t>
            </a:r>
            <a:r>
              <a:rPr lang="en-US" sz="900" err="1">
                <a:solidFill>
                  <a:schemeClr val="bg1"/>
                </a:solidFill>
                <a:latin typeface="Calibri" panose="020F0502020204030204" pitchFamily="34" charset="0"/>
                <a:ea typeface="ＭＳ Ｐゴシック" charset="-128"/>
                <a:cs typeface="Calibri" panose="020F0502020204030204" pitchFamily="34" charset="0"/>
              </a:rPr>
              <a:t>i.v.</a:t>
            </a:r>
            <a:r>
              <a:rPr lang="en-US" sz="900">
                <a:solidFill>
                  <a:schemeClr val="bg1"/>
                </a:solidFill>
                <a:latin typeface="Calibri" panose="020F0502020204030204" pitchFamily="34" charset="0"/>
                <a:ea typeface="ＭＳ Ｐゴシック" charset="-128"/>
                <a:cs typeface="Calibri" panose="020F0502020204030204" pitchFamily="34" charset="0"/>
              </a:rPr>
              <a:t> weeks 1 and 4</a:t>
            </a:r>
            <a:br>
              <a:rPr lang="en-US" sz="900">
                <a:solidFill>
                  <a:schemeClr val="bg1"/>
                </a:solidFill>
                <a:latin typeface="Calibri" panose="020F0502020204030204" pitchFamily="34" charset="0"/>
                <a:ea typeface="ＭＳ Ｐゴシック" charset="-128"/>
                <a:cs typeface="Calibri" panose="020F0502020204030204" pitchFamily="34" charset="0"/>
              </a:rPr>
            </a:br>
            <a:r>
              <a:rPr lang="en-US" sz="900">
                <a:solidFill>
                  <a:schemeClr val="bg1"/>
                </a:solidFill>
                <a:latin typeface="Calibri" panose="020F0502020204030204" pitchFamily="34" charset="0"/>
                <a:ea typeface="ＭＳ Ｐゴシック" charset="-128"/>
                <a:cs typeface="Calibri" panose="020F0502020204030204" pitchFamily="34" charset="0"/>
              </a:rPr>
              <a:t>followed by</a:t>
            </a:r>
            <a:br>
              <a:rPr lang="en-US" sz="900">
                <a:solidFill>
                  <a:schemeClr val="bg1"/>
                </a:solidFill>
                <a:latin typeface="Calibri" panose="020F0502020204030204" pitchFamily="34" charset="0"/>
                <a:ea typeface="ＭＳ Ｐゴシック" charset="-128"/>
                <a:cs typeface="Calibri" panose="020F0502020204030204" pitchFamily="34" charset="0"/>
              </a:rPr>
            </a:br>
            <a:r>
              <a:rPr lang="en-US" sz="900" err="1">
                <a:solidFill>
                  <a:schemeClr val="bg1"/>
                </a:solidFill>
                <a:latin typeface="Calibri" panose="020F0502020204030204" pitchFamily="34" charset="0"/>
                <a:ea typeface="ＭＳ Ｐゴシック" charset="-128"/>
                <a:cs typeface="Calibri" panose="020F0502020204030204" pitchFamily="34" charset="0"/>
              </a:rPr>
              <a:t>sipuleucel</a:t>
            </a:r>
            <a:r>
              <a:rPr lang="en-US" sz="900">
                <a:solidFill>
                  <a:schemeClr val="bg1"/>
                </a:solidFill>
                <a:latin typeface="Calibri" panose="020F0502020204030204" pitchFamily="34" charset="0"/>
                <a:ea typeface="ＭＳ Ｐゴシック" charset="-128"/>
                <a:cs typeface="Calibri" panose="020F0502020204030204" pitchFamily="34" charset="0"/>
              </a:rPr>
              <a:t>-T administered weeks 6, 8, and 10</a:t>
            </a:r>
            <a:endParaRPr lang="en-US" sz="900">
              <a:solidFill>
                <a:schemeClr val="bg1"/>
              </a:solidFill>
              <a:latin typeface="Calibri" panose="020F0502020204030204" pitchFamily="34" charset="0"/>
              <a:cs typeface="Calibri" panose="020F0502020204030204" pitchFamily="34" charset="0"/>
            </a:endParaRPr>
          </a:p>
        </p:txBody>
      </p:sp>
      <p:sp>
        <p:nvSpPr>
          <p:cNvPr id="14" name="Slide Number Placeholder 13">
            <a:extLst>
              <a:ext uri="{FF2B5EF4-FFF2-40B4-BE49-F238E27FC236}">
                <a16:creationId xmlns:a16="http://schemas.microsoft.com/office/drawing/2014/main" id="{0B4D9681-F256-D44B-AA58-BF9068C96282}"/>
              </a:ext>
            </a:extLst>
          </p:cNvPr>
          <p:cNvSpPr>
            <a:spLocks noGrp="1"/>
          </p:cNvSpPr>
          <p:nvPr>
            <p:ph type="sldNum" sz="quarter" idx="4"/>
          </p:nvPr>
        </p:nvSpPr>
        <p:spPr/>
        <p:txBody>
          <a:bodyPr/>
          <a:lstStyle/>
          <a:p>
            <a:fld id="{FCE43C0F-8A7B-3A4B-9DB5-B3472E36E833}" type="slidenum">
              <a:rPr lang="en-GB" smtClean="0"/>
              <a:pPr/>
              <a:t>48</a:t>
            </a:fld>
            <a:endParaRPr lang="en-GB"/>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a:extLst>
              <a:ext uri="{FF2B5EF4-FFF2-40B4-BE49-F238E27FC236}">
                <a16:creationId xmlns:a16="http://schemas.microsoft.com/office/drawing/2014/main" id="{1E43E014-A465-4A0F-8B4F-3941B42920C6}"/>
              </a:ext>
            </a:extLst>
          </p:cNvPr>
          <p:cNvSpPr>
            <a:spLocks noGrp="1"/>
          </p:cNvSpPr>
          <p:nvPr>
            <p:ph sz="quarter" idx="12"/>
          </p:nvPr>
        </p:nvSpPr>
        <p:spPr>
          <a:xfrm>
            <a:off x="620184" y="5085184"/>
            <a:ext cx="3595355" cy="869216"/>
          </a:xfrm>
        </p:spPr>
        <p:txBody>
          <a:bodyPr/>
          <a:lstStyle/>
          <a:p>
            <a:pPr marL="0" indent="0">
              <a:buNone/>
            </a:pPr>
            <a:r>
              <a:rPr lang="en-US" altLang="en-US" sz="1800" dirty="0"/>
              <a:t>Dramatic complete responses had been seen with </a:t>
            </a:r>
            <a:r>
              <a:rPr lang="en-US" altLang="en-US" sz="1800" dirty="0" err="1"/>
              <a:t>cabozantinib</a:t>
            </a:r>
            <a:r>
              <a:rPr lang="en-US" altLang="en-US" sz="1800" dirty="0"/>
              <a:t> in </a:t>
            </a:r>
            <a:r>
              <a:rPr lang="en-US" altLang="en-US" sz="1800" dirty="0" err="1"/>
              <a:t>mCRPC</a:t>
            </a:r>
            <a:r>
              <a:rPr lang="en-US" altLang="en-US" sz="1800" dirty="0"/>
              <a:t> patients</a:t>
            </a:r>
          </a:p>
        </p:txBody>
      </p:sp>
      <p:sp>
        <p:nvSpPr>
          <p:cNvPr id="19458" name="Title 1">
            <a:extLst>
              <a:ext uri="{FF2B5EF4-FFF2-40B4-BE49-F238E27FC236}">
                <a16:creationId xmlns:a16="http://schemas.microsoft.com/office/drawing/2014/main" id="{E0E8EAF2-98C2-4762-AB6D-B9E15A3763EB}"/>
              </a:ext>
            </a:extLst>
          </p:cNvPr>
          <p:cNvSpPr>
            <a:spLocks noGrp="1"/>
          </p:cNvSpPr>
          <p:nvPr>
            <p:ph type="title"/>
          </p:nvPr>
        </p:nvSpPr>
        <p:spPr>
          <a:xfrm>
            <a:off x="619200" y="246566"/>
            <a:ext cx="9221216" cy="807285"/>
          </a:xfrm>
        </p:spPr>
        <p:txBody>
          <a:bodyPr/>
          <a:lstStyle/>
          <a:p>
            <a:r>
              <a:rPr lang="en-US" altLang="en-US"/>
              <a:t>Combinations to enhance activity of checkpoint inhibitors: </a:t>
            </a:r>
            <a:r>
              <a:rPr lang="en-US" altLang="en-US" err="1"/>
              <a:t>cabozantinib</a:t>
            </a:r>
            <a:r>
              <a:rPr lang="en-US" altLang="en-US"/>
              <a:t> + </a:t>
            </a:r>
            <a:r>
              <a:rPr lang="en-US" altLang="en-US" err="1"/>
              <a:t>atezolizumab</a:t>
            </a:r>
            <a:endParaRPr lang="en-US" altLang="en-US"/>
          </a:p>
        </p:txBody>
      </p:sp>
      <p:sp>
        <p:nvSpPr>
          <p:cNvPr id="7" name="Slide Number Placeholder 6">
            <a:extLst>
              <a:ext uri="{FF2B5EF4-FFF2-40B4-BE49-F238E27FC236}">
                <a16:creationId xmlns:a16="http://schemas.microsoft.com/office/drawing/2014/main" id="{4FF8BAB7-6A92-0848-B64F-04B8FF18223A}"/>
              </a:ext>
            </a:extLst>
          </p:cNvPr>
          <p:cNvSpPr>
            <a:spLocks noGrp="1"/>
          </p:cNvSpPr>
          <p:nvPr>
            <p:ph type="sldNum" sz="quarter" idx="4"/>
          </p:nvPr>
        </p:nvSpPr>
        <p:spPr/>
        <p:txBody>
          <a:bodyPr/>
          <a:lstStyle/>
          <a:p>
            <a:fld id="{FCE43C0F-8A7B-3A4B-9DB5-B3472E36E833}" type="slidenum">
              <a:rPr lang="en-GB" smtClean="0"/>
              <a:pPr/>
              <a:t>49</a:t>
            </a:fld>
            <a:endParaRPr lang="en-GB"/>
          </a:p>
        </p:txBody>
      </p:sp>
      <p:sp>
        <p:nvSpPr>
          <p:cNvPr id="6" name="Content Placeholder 5">
            <a:extLst>
              <a:ext uri="{FF2B5EF4-FFF2-40B4-BE49-F238E27FC236}">
                <a16:creationId xmlns:a16="http://schemas.microsoft.com/office/drawing/2014/main" id="{28804467-C0BE-A040-B9FE-BA361BBA4301}"/>
              </a:ext>
            </a:extLst>
          </p:cNvPr>
          <p:cNvSpPr>
            <a:spLocks noGrp="1"/>
          </p:cNvSpPr>
          <p:nvPr>
            <p:ph sz="quarter" idx="15"/>
          </p:nvPr>
        </p:nvSpPr>
        <p:spPr>
          <a:xfrm>
            <a:off x="620183" y="6309321"/>
            <a:ext cx="10011327" cy="302114"/>
          </a:xfrm>
        </p:spPr>
        <p:txBody>
          <a:bodyPr/>
          <a:lstStyle/>
          <a:p>
            <a:pPr>
              <a:spcBef>
                <a:spcPts val="300"/>
              </a:spcBef>
            </a:pPr>
            <a:r>
              <a:rPr lang="en-US" altLang="en-US" dirty="0"/>
              <a:t>CXCL12, </a:t>
            </a:r>
            <a:r>
              <a:rPr lang="en-GB" dirty="0"/>
              <a:t>C-X-C motif chemokine 12; </a:t>
            </a:r>
            <a:r>
              <a:rPr lang="en-US" altLang="en-US" dirty="0"/>
              <a:t>HMGB1, </a:t>
            </a:r>
            <a:r>
              <a:rPr lang="en-US" dirty="0"/>
              <a:t>High mobility group box 1 protein; </a:t>
            </a:r>
            <a:r>
              <a:rPr lang="en-US" altLang="en-US" dirty="0" err="1"/>
              <a:t>mCRPC</a:t>
            </a:r>
            <a:r>
              <a:rPr lang="en-US" altLang="en-US" dirty="0"/>
              <a:t>, metastatic castration-resistant prostate cancer; PTEN, </a:t>
            </a:r>
            <a:r>
              <a:rPr lang="en-GB" dirty="0"/>
              <a:t>Phosphatase and </a:t>
            </a:r>
            <a:r>
              <a:rPr lang="en-GB" dirty="0" err="1"/>
              <a:t>tensin</a:t>
            </a:r>
            <a:r>
              <a:rPr lang="en-GB" dirty="0"/>
              <a:t> homolog</a:t>
            </a:r>
            <a:endParaRPr lang="en-US" altLang="en-US" dirty="0"/>
          </a:p>
          <a:p>
            <a:pPr>
              <a:spcBef>
                <a:spcPts val="300"/>
              </a:spcBef>
            </a:pPr>
            <a:r>
              <a:rPr lang="en-US" altLang="en-US" dirty="0"/>
              <a:t>Patnaik A, et al. Cancer </a:t>
            </a:r>
            <a:r>
              <a:rPr lang="en-US" altLang="en-US" dirty="0" err="1"/>
              <a:t>Discov</a:t>
            </a:r>
            <a:r>
              <a:rPr lang="en-US" altLang="en-US" dirty="0"/>
              <a:t>. 2017;</a:t>
            </a:r>
            <a:r>
              <a:rPr lang="en-GB" dirty="0"/>
              <a:t>7:750-65 </a:t>
            </a:r>
            <a:endParaRPr lang="en-US" altLang="en-US" dirty="0"/>
          </a:p>
        </p:txBody>
      </p:sp>
      <p:pic>
        <p:nvPicPr>
          <p:cNvPr id="19460" name="Picture 2">
            <a:extLst>
              <a:ext uri="{FF2B5EF4-FFF2-40B4-BE49-F238E27FC236}">
                <a16:creationId xmlns:a16="http://schemas.microsoft.com/office/drawing/2014/main" id="{D0F46A7A-D536-4974-AB79-BCC7C0DBE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611" y="2029295"/>
            <a:ext cx="4770091" cy="3412362"/>
          </a:xfrm>
          <a:prstGeom prst="rect">
            <a:avLst/>
          </a:prstGeom>
          <a:noFill/>
          <a:ln w="2857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9461" name="Picture 3">
            <a:extLst>
              <a:ext uri="{FF2B5EF4-FFF2-40B4-BE49-F238E27FC236}">
                <a16:creationId xmlns:a16="http://schemas.microsoft.com/office/drawing/2014/main" id="{78CAD44B-B2FF-4B15-9451-2B2C9418B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1484784"/>
            <a:ext cx="2397125" cy="340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603C9DDC-BD8C-4041-97D8-C5893AA9F130}"/>
              </a:ext>
            </a:extLst>
          </p:cNvPr>
          <p:cNvSpPr txBox="1"/>
          <p:nvPr/>
        </p:nvSpPr>
        <p:spPr>
          <a:xfrm>
            <a:off x="9397409" y="2029295"/>
            <a:ext cx="2286693" cy="2031325"/>
          </a:xfrm>
          <a:prstGeom prst="rect">
            <a:avLst/>
          </a:prstGeom>
          <a:noFill/>
        </p:spPr>
        <p:txBody>
          <a:bodyPr wrap="square">
            <a:spAutoFit/>
          </a:bodyPr>
          <a:lstStyle/>
          <a:p>
            <a:pPr>
              <a:buClr>
                <a:schemeClr val="accent1"/>
              </a:buClr>
              <a:defRPr/>
            </a:pPr>
            <a:r>
              <a:rPr lang="en-US" dirty="0">
                <a:solidFill>
                  <a:schemeClr val="tx2"/>
                </a:solidFill>
              </a:rPr>
              <a:t>In pre-clinical models, </a:t>
            </a:r>
            <a:r>
              <a:rPr lang="en-US" dirty="0" err="1">
                <a:solidFill>
                  <a:schemeClr val="tx2"/>
                </a:solidFill>
              </a:rPr>
              <a:t>cabozantinib</a:t>
            </a:r>
            <a:r>
              <a:rPr lang="en-US" dirty="0">
                <a:solidFill>
                  <a:schemeClr val="tx2"/>
                </a:solidFill>
              </a:rPr>
              <a:t> triggers release of CXCL12 and HMGB1 from dying PTEN/p53-deficient tumor cells to activate an immune response</a:t>
            </a:r>
          </a:p>
        </p:txBody>
      </p:sp>
      <p:sp>
        <p:nvSpPr>
          <p:cNvPr id="9" name="Content Placeholder 2">
            <a:extLst>
              <a:ext uri="{FF2B5EF4-FFF2-40B4-BE49-F238E27FC236}">
                <a16:creationId xmlns:a16="http://schemas.microsoft.com/office/drawing/2014/main" id="{086E5184-B138-4D76-9B23-E56548D0E3C3}"/>
              </a:ext>
            </a:extLst>
          </p:cNvPr>
          <p:cNvSpPr txBox="1">
            <a:spLocks/>
          </p:cNvSpPr>
          <p:nvPr/>
        </p:nvSpPr>
        <p:spPr>
          <a:xfrm>
            <a:off x="4275576" y="1238168"/>
            <a:ext cx="5370160" cy="731664"/>
          </a:xfrm>
          <a:prstGeom prst="rect">
            <a:avLst/>
          </a:prstGeom>
        </p:spPr>
        <p:txBody>
          <a:bodyPr vert="horz" lIns="0" tIns="0" rIns="0" bIns="0" rtlCol="0">
            <a:norm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22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20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8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8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b="1" spc="100">
                <a:solidFill>
                  <a:schemeClr val="accent1"/>
                </a:solidFill>
              </a:rPr>
              <a:t>EFFECTS OF CABOZANTINIB ON NEUTROPHIL-MEDIATED ANTITUMOR INNATE IMMUNITY</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5D30CB-C1F5-B244-9A9F-68850B95A098}"/>
              </a:ext>
            </a:extLst>
          </p:cNvPr>
          <p:cNvSpPr>
            <a:spLocks noGrp="1"/>
          </p:cNvSpPr>
          <p:nvPr>
            <p:ph sz="quarter" idx="12"/>
          </p:nvPr>
        </p:nvSpPr>
        <p:spPr/>
        <p:txBody>
          <a:bodyPr/>
          <a:lstStyle/>
          <a:p>
            <a:r>
              <a:rPr lang="en-US" dirty="0"/>
              <a:t>Patients with rising PSA with castrate levels of testosterone (≤ 50 ng/dL) despite ongoing ADT </a:t>
            </a:r>
          </a:p>
          <a:p>
            <a:r>
              <a:rPr lang="en-US" dirty="0"/>
              <a:t>No detectable metastases by conventional imaging (bone scan and CT or MRI)</a:t>
            </a:r>
          </a:p>
          <a:p>
            <a:r>
              <a:rPr lang="en-US" dirty="0"/>
              <a:t>Generally asymptomatic apart from symptoms from prior therapies</a:t>
            </a:r>
          </a:p>
          <a:p>
            <a:r>
              <a:rPr lang="en-US" dirty="0"/>
              <a:t>Most patients with </a:t>
            </a:r>
            <a:r>
              <a:rPr lang="en-US" dirty="0" err="1"/>
              <a:t>nmCRPC</a:t>
            </a:r>
            <a:r>
              <a:rPr lang="en-US" dirty="0"/>
              <a:t> are presumed to have tumor recurrence or </a:t>
            </a:r>
            <a:r>
              <a:rPr lang="en-US" dirty="0" err="1"/>
              <a:t>micrometastatic</a:t>
            </a:r>
            <a:r>
              <a:rPr lang="en-US" dirty="0"/>
              <a:t> growth undetectable on conventional imaging</a:t>
            </a:r>
          </a:p>
          <a:p>
            <a:r>
              <a:rPr lang="en-GB" dirty="0"/>
              <a:t>nmCRPC patients with a PSADT &lt; 10 months are high risk of progression and cancer-related mortality</a:t>
            </a:r>
          </a:p>
          <a:p>
            <a:r>
              <a:rPr lang="en-US" dirty="0"/>
              <a:t>The recent approvals of new-generation androgen-receptor pathway inhibitors address the gap in the management of nmCRPC</a:t>
            </a:r>
          </a:p>
        </p:txBody>
      </p:sp>
      <p:sp>
        <p:nvSpPr>
          <p:cNvPr id="2" name="Title 1"/>
          <p:cNvSpPr>
            <a:spLocks noGrp="1"/>
          </p:cNvSpPr>
          <p:nvPr>
            <p:ph type="title"/>
          </p:nvPr>
        </p:nvSpPr>
        <p:spPr/>
        <p:txBody>
          <a:bodyPr/>
          <a:lstStyle/>
          <a:p>
            <a:r>
              <a:rPr lang="en-US" dirty="0"/>
              <a:t>Definition of </a:t>
            </a:r>
            <a:r>
              <a:rPr lang="en-US" cap="none" dirty="0" err="1"/>
              <a:t>nm</a:t>
            </a:r>
            <a:r>
              <a:rPr lang="en-US" dirty="0" err="1"/>
              <a:t>CRPC</a:t>
            </a:r>
            <a:endParaRPr lang="en-US" dirty="0"/>
          </a:p>
        </p:txBody>
      </p:sp>
      <p:sp>
        <p:nvSpPr>
          <p:cNvPr id="10" name="Content Placeholder 9">
            <a:extLst>
              <a:ext uri="{FF2B5EF4-FFF2-40B4-BE49-F238E27FC236}">
                <a16:creationId xmlns:a16="http://schemas.microsoft.com/office/drawing/2014/main" id="{CB18F2FB-959E-554D-82C8-33BCDC13CE07}"/>
              </a:ext>
            </a:extLst>
          </p:cNvPr>
          <p:cNvSpPr>
            <a:spLocks noGrp="1"/>
          </p:cNvSpPr>
          <p:nvPr>
            <p:ph sz="quarter" idx="15"/>
          </p:nvPr>
        </p:nvSpPr>
        <p:spPr>
          <a:xfrm>
            <a:off x="620184" y="6309320"/>
            <a:ext cx="10660392" cy="365125"/>
          </a:xfrm>
        </p:spPr>
        <p:txBody>
          <a:bodyPr/>
          <a:lstStyle/>
          <a:p>
            <a:pPr>
              <a:spcBef>
                <a:spcPts val="300"/>
              </a:spcBef>
            </a:pPr>
            <a:r>
              <a:rPr lang="en-GB" dirty="0"/>
              <a:t>ADT, androgen deprivation therapy; CT, computed tomography; MRI, magnetic resonance imaging; nmCRPC, nonmetastatic castration-resistant prostate cancer; </a:t>
            </a:r>
            <a:r>
              <a:rPr lang="en-GB" dirty="0" err="1"/>
              <a:t>mCRPC</a:t>
            </a:r>
            <a:r>
              <a:rPr lang="en-GB" dirty="0"/>
              <a:t>, metastatic castration-resistant prostate cancer; PSA, prostate specific antigen; PSADT, prostate specific antigen doubling time</a:t>
            </a:r>
          </a:p>
          <a:p>
            <a:pPr>
              <a:spcBef>
                <a:spcPts val="300"/>
              </a:spcBef>
            </a:pPr>
            <a:r>
              <a:rPr lang="en-GB" dirty="0" err="1"/>
              <a:t>Scher</a:t>
            </a:r>
            <a:r>
              <a:rPr lang="en-GB" dirty="0"/>
              <a:t> HI, et al. J Clin Oncol. 2016;34:1402-18; Saad F, et a;. Can </a:t>
            </a:r>
            <a:r>
              <a:rPr lang="en-GB" dirty="0" err="1"/>
              <a:t>Urol</a:t>
            </a:r>
            <a:r>
              <a:rPr lang="en-GB" dirty="0"/>
              <a:t> Assoc J 2019; 13: 307-14</a:t>
            </a:r>
          </a:p>
        </p:txBody>
      </p:sp>
      <p:sp>
        <p:nvSpPr>
          <p:cNvPr id="11" name="Slide Number Placeholder 10">
            <a:extLst>
              <a:ext uri="{FF2B5EF4-FFF2-40B4-BE49-F238E27FC236}">
                <a16:creationId xmlns:a16="http://schemas.microsoft.com/office/drawing/2014/main" id="{AA7E38B1-D91E-6A4F-9AA5-D0B5539F5AE2}"/>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111301967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5733CA80-5489-A649-9B3C-BD489CAC499F}"/>
              </a:ext>
            </a:extLst>
          </p:cNvPr>
          <p:cNvSpPr/>
          <p:nvPr/>
        </p:nvSpPr>
        <p:spPr>
          <a:xfrm>
            <a:off x="1362075" y="4327640"/>
            <a:ext cx="1997075" cy="930160"/>
          </a:xfrm>
          <a:custGeom>
            <a:avLst/>
            <a:gdLst>
              <a:gd name="connsiteX0" fmla="*/ 1997075 w 1997075"/>
              <a:gd name="connsiteY0" fmla="*/ 930160 h 930160"/>
              <a:gd name="connsiteX1" fmla="*/ 1838325 w 1997075"/>
              <a:gd name="connsiteY1" fmla="*/ 828560 h 930160"/>
              <a:gd name="connsiteX2" fmla="*/ 1660525 w 1997075"/>
              <a:gd name="connsiteY2" fmla="*/ 530110 h 930160"/>
              <a:gd name="connsiteX3" fmla="*/ 1460500 w 1997075"/>
              <a:gd name="connsiteY3" fmla="*/ 203085 h 930160"/>
              <a:gd name="connsiteX4" fmla="*/ 1212850 w 1997075"/>
              <a:gd name="connsiteY4" fmla="*/ 44335 h 930160"/>
              <a:gd name="connsiteX5" fmla="*/ 701675 w 1997075"/>
              <a:gd name="connsiteY5" fmla="*/ 3060 h 930160"/>
              <a:gd name="connsiteX6" fmla="*/ 0 w 1997075"/>
              <a:gd name="connsiteY6" fmla="*/ 6235 h 93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075" h="930160">
                <a:moveTo>
                  <a:pt x="1997075" y="930160"/>
                </a:moveTo>
                <a:cubicBezTo>
                  <a:pt x="1945746" y="912697"/>
                  <a:pt x="1894417" y="895235"/>
                  <a:pt x="1838325" y="828560"/>
                </a:cubicBezTo>
                <a:cubicBezTo>
                  <a:pt x="1782233" y="761885"/>
                  <a:pt x="1723496" y="634356"/>
                  <a:pt x="1660525" y="530110"/>
                </a:cubicBezTo>
                <a:cubicBezTo>
                  <a:pt x="1597554" y="425864"/>
                  <a:pt x="1535112" y="284047"/>
                  <a:pt x="1460500" y="203085"/>
                </a:cubicBezTo>
                <a:cubicBezTo>
                  <a:pt x="1385888" y="122123"/>
                  <a:pt x="1339321" y="77672"/>
                  <a:pt x="1212850" y="44335"/>
                </a:cubicBezTo>
                <a:cubicBezTo>
                  <a:pt x="1086379" y="10998"/>
                  <a:pt x="903817" y="9410"/>
                  <a:pt x="701675" y="3060"/>
                </a:cubicBezTo>
                <a:cubicBezTo>
                  <a:pt x="499533" y="-3290"/>
                  <a:pt x="249766" y="1472"/>
                  <a:pt x="0" y="6235"/>
                </a:cubicBezTo>
              </a:path>
            </a:pathLst>
          </a:cu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2" name="Freeform 111">
            <a:extLst>
              <a:ext uri="{FF2B5EF4-FFF2-40B4-BE49-F238E27FC236}">
                <a16:creationId xmlns:a16="http://schemas.microsoft.com/office/drawing/2014/main" id="{8AA9CACE-33CD-6746-A8AE-9269518C9A94}"/>
              </a:ext>
            </a:extLst>
          </p:cNvPr>
          <p:cNvSpPr/>
          <p:nvPr/>
        </p:nvSpPr>
        <p:spPr>
          <a:xfrm>
            <a:off x="1397000" y="4368801"/>
            <a:ext cx="1387475" cy="951016"/>
          </a:xfrm>
          <a:custGeom>
            <a:avLst/>
            <a:gdLst>
              <a:gd name="connsiteX0" fmla="*/ 1527175 w 1527175"/>
              <a:gd name="connsiteY0" fmla="*/ 939800 h 948501"/>
              <a:gd name="connsiteX1" fmla="*/ 1358900 w 1527175"/>
              <a:gd name="connsiteY1" fmla="*/ 946150 h 948501"/>
              <a:gd name="connsiteX2" fmla="*/ 1092200 w 1527175"/>
              <a:gd name="connsiteY2" fmla="*/ 904875 h 948501"/>
              <a:gd name="connsiteX3" fmla="*/ 882650 w 1527175"/>
              <a:gd name="connsiteY3" fmla="*/ 822325 h 948501"/>
              <a:gd name="connsiteX4" fmla="*/ 622300 w 1527175"/>
              <a:gd name="connsiteY4" fmla="*/ 568325 h 948501"/>
              <a:gd name="connsiteX5" fmla="*/ 434975 w 1527175"/>
              <a:gd name="connsiteY5" fmla="*/ 307975 h 948501"/>
              <a:gd name="connsiteX6" fmla="*/ 269875 w 1527175"/>
              <a:gd name="connsiteY6" fmla="*/ 136525 h 948501"/>
              <a:gd name="connsiteX7" fmla="*/ 0 w 1527175"/>
              <a:gd name="connsiteY7" fmla="*/ 0 h 948501"/>
              <a:gd name="connsiteX0" fmla="*/ 1387475 w 1387475"/>
              <a:gd name="connsiteY0" fmla="*/ 946150 h 951016"/>
              <a:gd name="connsiteX1" fmla="*/ 1358900 w 1387475"/>
              <a:gd name="connsiteY1" fmla="*/ 946150 h 951016"/>
              <a:gd name="connsiteX2" fmla="*/ 1092200 w 1387475"/>
              <a:gd name="connsiteY2" fmla="*/ 904875 h 951016"/>
              <a:gd name="connsiteX3" fmla="*/ 882650 w 1387475"/>
              <a:gd name="connsiteY3" fmla="*/ 822325 h 951016"/>
              <a:gd name="connsiteX4" fmla="*/ 622300 w 1387475"/>
              <a:gd name="connsiteY4" fmla="*/ 568325 h 951016"/>
              <a:gd name="connsiteX5" fmla="*/ 434975 w 1387475"/>
              <a:gd name="connsiteY5" fmla="*/ 307975 h 951016"/>
              <a:gd name="connsiteX6" fmla="*/ 269875 w 1387475"/>
              <a:gd name="connsiteY6" fmla="*/ 136525 h 951016"/>
              <a:gd name="connsiteX7" fmla="*/ 0 w 1387475"/>
              <a:gd name="connsiteY7" fmla="*/ 0 h 9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7475" h="951016">
                <a:moveTo>
                  <a:pt x="1387475" y="946150"/>
                </a:moveTo>
                <a:cubicBezTo>
                  <a:pt x="1339585" y="952235"/>
                  <a:pt x="1408112" y="953029"/>
                  <a:pt x="1358900" y="946150"/>
                </a:cubicBezTo>
                <a:cubicBezTo>
                  <a:pt x="1309688" y="939271"/>
                  <a:pt x="1171575" y="925512"/>
                  <a:pt x="1092200" y="904875"/>
                </a:cubicBezTo>
                <a:cubicBezTo>
                  <a:pt x="1012825" y="884238"/>
                  <a:pt x="960967" y="878417"/>
                  <a:pt x="882650" y="822325"/>
                </a:cubicBezTo>
                <a:cubicBezTo>
                  <a:pt x="804333" y="766233"/>
                  <a:pt x="696913" y="654050"/>
                  <a:pt x="622300" y="568325"/>
                </a:cubicBezTo>
                <a:cubicBezTo>
                  <a:pt x="547687" y="482600"/>
                  <a:pt x="493712" y="379942"/>
                  <a:pt x="434975" y="307975"/>
                </a:cubicBezTo>
                <a:cubicBezTo>
                  <a:pt x="376237" y="236008"/>
                  <a:pt x="342371" y="187854"/>
                  <a:pt x="269875" y="136525"/>
                </a:cubicBezTo>
                <a:cubicBezTo>
                  <a:pt x="197379" y="85196"/>
                  <a:pt x="98689" y="42598"/>
                  <a:pt x="0" y="0"/>
                </a:cubicBezTo>
              </a:path>
            </a:pathLst>
          </a:cu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81B97843-F42A-4C49-AA25-8800D2EEA770}"/>
              </a:ext>
            </a:extLst>
          </p:cNvPr>
          <p:cNvSpPr/>
          <p:nvPr/>
        </p:nvSpPr>
        <p:spPr>
          <a:xfrm>
            <a:off x="1384300" y="4343400"/>
            <a:ext cx="1978025" cy="930275"/>
          </a:xfrm>
          <a:custGeom>
            <a:avLst/>
            <a:gdLst>
              <a:gd name="connsiteX0" fmla="*/ 1978025 w 1978025"/>
              <a:gd name="connsiteY0" fmla="*/ 930275 h 930275"/>
              <a:gd name="connsiteX1" fmla="*/ 1743075 w 1978025"/>
              <a:gd name="connsiteY1" fmla="*/ 898525 h 930275"/>
              <a:gd name="connsiteX2" fmla="*/ 1463675 w 1978025"/>
              <a:gd name="connsiteY2" fmla="*/ 765175 h 930275"/>
              <a:gd name="connsiteX3" fmla="*/ 1000125 w 1978025"/>
              <a:gd name="connsiteY3" fmla="*/ 333375 h 930275"/>
              <a:gd name="connsiteX4" fmla="*/ 660400 w 1978025"/>
              <a:gd name="connsiteY4" fmla="*/ 111125 h 930275"/>
              <a:gd name="connsiteX5" fmla="*/ 346075 w 1978025"/>
              <a:gd name="connsiteY5" fmla="*/ 25400 h 930275"/>
              <a:gd name="connsiteX6" fmla="*/ 0 w 1978025"/>
              <a:gd name="connsiteY6" fmla="*/ 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025" h="930275">
                <a:moveTo>
                  <a:pt x="1978025" y="930275"/>
                </a:moveTo>
                <a:cubicBezTo>
                  <a:pt x="1903412" y="928158"/>
                  <a:pt x="1828800" y="926042"/>
                  <a:pt x="1743075" y="898525"/>
                </a:cubicBezTo>
                <a:cubicBezTo>
                  <a:pt x="1657350" y="871008"/>
                  <a:pt x="1587500" y="859367"/>
                  <a:pt x="1463675" y="765175"/>
                </a:cubicBezTo>
                <a:cubicBezTo>
                  <a:pt x="1339850" y="670983"/>
                  <a:pt x="1134004" y="442383"/>
                  <a:pt x="1000125" y="333375"/>
                </a:cubicBezTo>
                <a:cubicBezTo>
                  <a:pt x="866246" y="224367"/>
                  <a:pt x="769408" y="162454"/>
                  <a:pt x="660400" y="111125"/>
                </a:cubicBezTo>
                <a:cubicBezTo>
                  <a:pt x="551392" y="59796"/>
                  <a:pt x="456142" y="43921"/>
                  <a:pt x="346075" y="25400"/>
                </a:cubicBezTo>
                <a:cubicBezTo>
                  <a:pt x="236008" y="6879"/>
                  <a:pt x="118004" y="3439"/>
                  <a:pt x="0" y="0"/>
                </a:cubicBez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3" name="Content Placeholder 2">
            <a:extLst>
              <a:ext uri="{FF2B5EF4-FFF2-40B4-BE49-F238E27FC236}">
                <a16:creationId xmlns:a16="http://schemas.microsoft.com/office/drawing/2014/main" id="{17EF7747-3E51-4480-84B5-F398441CBB1A}"/>
              </a:ext>
            </a:extLst>
          </p:cNvPr>
          <p:cNvSpPr>
            <a:spLocks noGrp="1"/>
          </p:cNvSpPr>
          <p:nvPr>
            <p:ph sz="quarter" idx="12"/>
          </p:nvPr>
        </p:nvSpPr>
        <p:spPr/>
        <p:txBody>
          <a:bodyPr/>
          <a:lstStyle/>
          <a:p>
            <a:r>
              <a:rPr lang="en-US" altLang="en-US" err="1"/>
              <a:t>cabozantinib</a:t>
            </a:r>
            <a:r>
              <a:rPr lang="en-US" altLang="en-US"/>
              <a:t> reduced Treg and upregulated PD-L1 in patients with metastatic urothelial cancer</a:t>
            </a:r>
            <a:r>
              <a:rPr lang="en-US" altLang="en-US" baseline="30000"/>
              <a:t>1</a:t>
            </a:r>
          </a:p>
          <a:p>
            <a:r>
              <a:rPr lang="en-US" altLang="en-US"/>
              <a:t>MDSC negativity correlates with </a:t>
            </a:r>
            <a:r>
              <a:rPr lang="en-GB" err="1"/>
              <a:t>tumor</a:t>
            </a:r>
            <a:r>
              <a:rPr lang="en-GB"/>
              <a:t>-infiltrating lymphocytes</a:t>
            </a:r>
            <a:endParaRPr lang="en-US" altLang="en-US"/>
          </a:p>
          <a:p>
            <a:r>
              <a:rPr lang="en-US" altLang="en-US"/>
              <a:t>In pre-clinical models, </a:t>
            </a:r>
            <a:r>
              <a:rPr lang="en-US" altLang="en-US" err="1"/>
              <a:t>cabozantinib</a:t>
            </a:r>
            <a:r>
              <a:rPr lang="en-US" altLang="en-US"/>
              <a:t> reduced MDSC and attenuated immunosuppressive activity</a:t>
            </a:r>
            <a:r>
              <a:rPr lang="en-US" altLang="en-US" baseline="30000"/>
              <a:t>2</a:t>
            </a:r>
            <a:r>
              <a:rPr lang="en-US" altLang="en-US"/>
              <a:t> to enhance the CTLA-4 antibody effect</a:t>
            </a:r>
          </a:p>
        </p:txBody>
      </p:sp>
      <p:sp>
        <p:nvSpPr>
          <p:cNvPr id="20482" name="Title 1">
            <a:extLst>
              <a:ext uri="{FF2B5EF4-FFF2-40B4-BE49-F238E27FC236}">
                <a16:creationId xmlns:a16="http://schemas.microsoft.com/office/drawing/2014/main" id="{BCC482C5-598A-431F-B31D-A04C513083C5}"/>
              </a:ext>
            </a:extLst>
          </p:cNvPr>
          <p:cNvSpPr>
            <a:spLocks noGrp="1"/>
          </p:cNvSpPr>
          <p:nvPr>
            <p:ph type="title"/>
          </p:nvPr>
        </p:nvSpPr>
        <p:spPr/>
        <p:txBody>
          <a:bodyPr/>
          <a:lstStyle/>
          <a:p>
            <a:r>
              <a:rPr lang="en-US" altLang="en-US"/>
              <a:t>Immune effects of </a:t>
            </a:r>
            <a:r>
              <a:rPr lang="en-US" altLang="en-US" err="1"/>
              <a:t>Cabozantinib</a:t>
            </a:r>
            <a:r>
              <a:rPr lang="en-US" altLang="en-US"/>
              <a:t>: </a:t>
            </a:r>
            <a:br>
              <a:rPr lang="en-US" altLang="en-US"/>
            </a:br>
            <a:r>
              <a:rPr lang="en-US" altLang="en-US"/>
              <a:t>Targeting MDSC</a:t>
            </a:r>
          </a:p>
        </p:txBody>
      </p:sp>
      <p:sp>
        <p:nvSpPr>
          <p:cNvPr id="4" name="Content Placeholder 3">
            <a:extLst>
              <a:ext uri="{FF2B5EF4-FFF2-40B4-BE49-F238E27FC236}">
                <a16:creationId xmlns:a16="http://schemas.microsoft.com/office/drawing/2014/main" id="{9CC8004C-C605-8446-B11A-D6E6B8DC3EA2}"/>
              </a:ext>
            </a:extLst>
          </p:cNvPr>
          <p:cNvSpPr>
            <a:spLocks noGrp="1"/>
          </p:cNvSpPr>
          <p:nvPr>
            <p:ph sz="quarter" idx="15"/>
          </p:nvPr>
        </p:nvSpPr>
        <p:spPr>
          <a:xfrm>
            <a:off x="620184" y="6309320"/>
            <a:ext cx="10562165" cy="365125"/>
          </a:xfrm>
        </p:spPr>
        <p:txBody>
          <a:bodyPr/>
          <a:lstStyle/>
          <a:p>
            <a:pPr>
              <a:spcBef>
                <a:spcPts val="300"/>
              </a:spcBef>
            </a:pPr>
            <a:r>
              <a:rPr lang="en-US" altLang="en-US" dirty="0"/>
              <a:t>BEZ, BEZ235, a </a:t>
            </a:r>
            <a:r>
              <a:rPr lang="en-GB" dirty="0" err="1"/>
              <a:t>multikinase</a:t>
            </a:r>
            <a:r>
              <a:rPr lang="en-GB" dirty="0"/>
              <a:t> inhibitor; </a:t>
            </a:r>
            <a:r>
              <a:rPr lang="en-US" altLang="en-US" dirty="0" err="1"/>
              <a:t>cabo</a:t>
            </a:r>
            <a:r>
              <a:rPr lang="en-US" altLang="en-US" dirty="0"/>
              <a:t>, </a:t>
            </a:r>
            <a:r>
              <a:rPr lang="en-US" altLang="en-US" dirty="0" err="1"/>
              <a:t>cabozantinib</a:t>
            </a:r>
            <a:r>
              <a:rPr lang="en-US" altLang="en-US" dirty="0"/>
              <a:t>; </a:t>
            </a:r>
            <a:r>
              <a:rPr lang="en-US" altLang="en-US" dirty="0" err="1"/>
              <a:t>dasa</a:t>
            </a:r>
            <a:r>
              <a:rPr lang="en-US" altLang="en-US" dirty="0"/>
              <a:t>, dasatinib; GFP, green fluorescent protein; Gr, granulocytic; IC</a:t>
            </a:r>
            <a:r>
              <a:rPr lang="en-US" altLang="en-US" baseline="-25000" dirty="0"/>
              <a:t>50</a:t>
            </a:r>
            <a:r>
              <a:rPr lang="en-US" altLang="en-US" dirty="0"/>
              <a:t>, half maximal inhibitory concentration; MDSC, myeloid-derived suppressor cells; </a:t>
            </a:r>
            <a:r>
              <a:rPr lang="en-US" altLang="en-US" dirty="0" err="1"/>
              <a:t>PCa</a:t>
            </a:r>
            <a:r>
              <a:rPr lang="en-US" altLang="en-US" dirty="0"/>
              <a:t>, prostate cancer; </a:t>
            </a:r>
            <a:r>
              <a:rPr lang="en-US" dirty="0"/>
              <a:t>PD-L1, </a:t>
            </a:r>
            <a:r>
              <a:rPr lang="en-GB" dirty="0"/>
              <a:t>programmed death-ligand 1; </a:t>
            </a:r>
            <a:r>
              <a:rPr lang="en-US" altLang="en-US" dirty="0"/>
              <a:t>Treg, regulatory T cells</a:t>
            </a:r>
          </a:p>
          <a:p>
            <a:pPr lvl="0">
              <a:spcBef>
                <a:spcPts val="300"/>
              </a:spcBef>
            </a:pPr>
            <a:r>
              <a:rPr lang="en-US" altLang="en-US" dirty="0"/>
              <a:t>1. </a:t>
            </a:r>
            <a:r>
              <a:rPr lang="en-US" altLang="en-US" dirty="0" err="1"/>
              <a:t>Apolo</a:t>
            </a:r>
            <a:r>
              <a:rPr lang="en-US" altLang="en-US" dirty="0"/>
              <a:t> AB, et al. J Clin Oncol. 2014;32 suppl 5S:4501; 2. Lu X, et al. Nature. 2017;543:728-32</a:t>
            </a:r>
          </a:p>
        </p:txBody>
      </p:sp>
      <p:sp>
        <p:nvSpPr>
          <p:cNvPr id="12" name="TextBox 11">
            <a:extLst>
              <a:ext uri="{FF2B5EF4-FFF2-40B4-BE49-F238E27FC236}">
                <a16:creationId xmlns:a16="http://schemas.microsoft.com/office/drawing/2014/main" id="{638096A4-C3B5-3F4A-ADD3-585EC52CDE63}"/>
              </a:ext>
            </a:extLst>
          </p:cNvPr>
          <p:cNvSpPr txBox="1"/>
          <p:nvPr/>
        </p:nvSpPr>
        <p:spPr>
          <a:xfrm>
            <a:off x="993379" y="4242976"/>
            <a:ext cx="235642"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100</a:t>
            </a:r>
          </a:p>
        </p:txBody>
      </p:sp>
      <p:cxnSp>
        <p:nvCxnSpPr>
          <p:cNvPr id="13" name="Straight Connector 12">
            <a:extLst>
              <a:ext uri="{FF2B5EF4-FFF2-40B4-BE49-F238E27FC236}">
                <a16:creationId xmlns:a16="http://schemas.microsoft.com/office/drawing/2014/main" id="{ED45A11D-1D06-D04D-8987-9FFD4833C307}"/>
              </a:ext>
            </a:extLst>
          </p:cNvPr>
          <p:cNvCxnSpPr>
            <a:cxnSpLocks/>
          </p:cNvCxnSpPr>
          <p:nvPr/>
        </p:nvCxnSpPr>
        <p:spPr>
          <a:xfrm flipH="1">
            <a:off x="1250362" y="432349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75D37D5-5019-F443-AEAB-84C2BC5C52D0}"/>
              </a:ext>
            </a:extLst>
          </p:cNvPr>
          <p:cNvSpPr txBox="1"/>
          <p:nvPr/>
        </p:nvSpPr>
        <p:spPr>
          <a:xfrm rot="16200000">
            <a:off x="334846" y="4598821"/>
            <a:ext cx="861518" cy="387798"/>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Relative</a:t>
            </a:r>
            <a:br>
              <a:rPr lang="en-GB" sz="1400" b="1">
                <a:latin typeface="Calibri" panose="020F0502020204030204" pitchFamily="34" charset="0"/>
                <a:ea typeface="Aileron" charset="0"/>
                <a:cs typeface="Calibri" panose="020F0502020204030204" pitchFamily="34" charset="0"/>
              </a:rPr>
            </a:br>
            <a:r>
              <a:rPr lang="en-GB" sz="1400" b="1">
                <a:latin typeface="Calibri" panose="020F0502020204030204" pitchFamily="34" charset="0"/>
                <a:ea typeface="Aileron" charset="0"/>
                <a:cs typeface="Calibri" panose="020F0502020204030204" pitchFamily="34" charset="0"/>
              </a:rPr>
              <a:t>absorbance</a:t>
            </a:r>
          </a:p>
        </p:txBody>
      </p:sp>
      <p:cxnSp>
        <p:nvCxnSpPr>
          <p:cNvPr id="16" name="Straight Connector 15">
            <a:extLst>
              <a:ext uri="{FF2B5EF4-FFF2-40B4-BE49-F238E27FC236}">
                <a16:creationId xmlns:a16="http://schemas.microsoft.com/office/drawing/2014/main" id="{06813A02-34D8-0842-A2C8-3EAB1F463F4A}"/>
              </a:ext>
            </a:extLst>
          </p:cNvPr>
          <p:cNvCxnSpPr>
            <a:cxnSpLocks/>
          </p:cNvCxnSpPr>
          <p:nvPr/>
        </p:nvCxnSpPr>
        <p:spPr>
          <a:xfrm flipH="1">
            <a:off x="710226" y="3544664"/>
            <a:ext cx="207349"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4630A7EE-F4F0-0348-8B86-19EC1C1C2E16}"/>
              </a:ext>
            </a:extLst>
          </p:cNvPr>
          <p:cNvSpPr txBox="1"/>
          <p:nvPr/>
        </p:nvSpPr>
        <p:spPr>
          <a:xfrm>
            <a:off x="1041202" y="3469694"/>
            <a:ext cx="1652697" cy="498598"/>
          </a:xfrm>
          <a:prstGeom prst="rect">
            <a:avLst/>
          </a:prstGeom>
          <a:noFill/>
        </p:spPr>
        <p:txBody>
          <a:bodyPr wrap="none" lIns="0" tIns="0" rIns="0" bIns="0" rtlCol="0">
            <a:spAutoFit/>
          </a:bodyPr>
          <a:lstStyle/>
          <a:p>
            <a:pPr>
              <a:lnSpc>
                <a:spcPct val="90000"/>
              </a:lnSpc>
            </a:pPr>
            <a:r>
              <a:rPr lang="en-GB" sz="1200">
                <a:latin typeface="Calibri" panose="020F0502020204030204" pitchFamily="34" charset="0"/>
                <a:ea typeface="Aileron" charset="0"/>
                <a:cs typeface="Calibri" panose="020F0502020204030204" pitchFamily="34" charset="0"/>
              </a:rPr>
              <a:t>Gr-MDSC (IC</a:t>
            </a:r>
            <a:r>
              <a:rPr lang="en-GB" sz="1200" baseline="-25000">
                <a:latin typeface="Calibri" panose="020F0502020204030204" pitchFamily="34" charset="0"/>
                <a:ea typeface="Aileron" charset="0"/>
                <a:cs typeface="Calibri" panose="020F0502020204030204" pitchFamily="34" charset="0"/>
              </a:rPr>
              <a:t>50</a:t>
            </a:r>
            <a:r>
              <a:rPr lang="en-GB" sz="1200">
                <a:latin typeface="Calibri" panose="020F0502020204030204" pitchFamily="34" charset="0"/>
                <a:ea typeface="Aileron" charset="0"/>
                <a:cs typeface="Calibri" panose="020F0502020204030204" pitchFamily="34" charset="0"/>
              </a:rPr>
              <a:t> 0.17 µM)</a:t>
            </a:r>
          </a:p>
          <a:p>
            <a:pPr>
              <a:lnSpc>
                <a:spcPct val="90000"/>
              </a:lnSpc>
            </a:pPr>
            <a:r>
              <a:rPr lang="en-GB" sz="1200">
                <a:latin typeface="Calibri" panose="020F0502020204030204" pitchFamily="34" charset="0"/>
                <a:ea typeface="Aileron" charset="0"/>
                <a:cs typeface="Calibri" panose="020F0502020204030204" pitchFamily="34" charset="0"/>
              </a:rPr>
              <a:t>CD8</a:t>
            </a:r>
            <a:r>
              <a:rPr lang="en-GB" sz="1200" baseline="30000">
                <a:latin typeface="Calibri" panose="020F0502020204030204" pitchFamily="34" charset="0"/>
                <a:ea typeface="Aileron" charset="0"/>
                <a:cs typeface="Calibri" panose="020F0502020204030204" pitchFamily="34" charset="0"/>
              </a:rPr>
              <a:t>+</a:t>
            </a:r>
            <a:r>
              <a:rPr lang="en-GB" sz="1200">
                <a:latin typeface="Calibri" panose="020F0502020204030204" pitchFamily="34" charset="0"/>
                <a:ea typeface="Aileron" charset="0"/>
                <a:cs typeface="Calibri" panose="020F0502020204030204" pitchFamily="34" charset="0"/>
              </a:rPr>
              <a:t> T cell (IC</a:t>
            </a:r>
            <a:r>
              <a:rPr lang="en-GB" sz="1200" baseline="-25000">
                <a:latin typeface="Calibri" panose="020F0502020204030204" pitchFamily="34" charset="0"/>
                <a:ea typeface="Aileron" charset="0"/>
                <a:cs typeface="Calibri" panose="020F0502020204030204" pitchFamily="34" charset="0"/>
              </a:rPr>
              <a:t>50</a:t>
            </a:r>
            <a:r>
              <a:rPr lang="en-GB" sz="1200">
                <a:latin typeface="Calibri" panose="020F0502020204030204" pitchFamily="34" charset="0"/>
                <a:ea typeface="Aileron" charset="0"/>
                <a:cs typeface="Calibri" panose="020F0502020204030204" pitchFamily="34" charset="0"/>
              </a:rPr>
              <a:t> 11.7 µM)</a:t>
            </a:r>
          </a:p>
          <a:p>
            <a:pPr>
              <a:lnSpc>
                <a:spcPct val="90000"/>
              </a:lnSpc>
            </a:pPr>
            <a:r>
              <a:rPr lang="en-GB" sz="1200">
                <a:latin typeface="Calibri" panose="020F0502020204030204" pitchFamily="34" charset="0"/>
                <a:ea typeface="Aileron" charset="0"/>
                <a:cs typeface="Calibri" panose="020F0502020204030204" pitchFamily="34" charset="0"/>
              </a:rPr>
              <a:t>GFP</a:t>
            </a:r>
            <a:r>
              <a:rPr lang="en-GB" sz="1200" baseline="30000">
                <a:latin typeface="Calibri" panose="020F0502020204030204" pitchFamily="34" charset="0"/>
                <a:ea typeface="Aileron" charset="0"/>
                <a:cs typeface="Calibri" panose="020F0502020204030204" pitchFamily="34" charset="0"/>
              </a:rPr>
              <a:t>+</a:t>
            </a:r>
            <a:r>
              <a:rPr lang="en-GB" sz="1200">
                <a:latin typeface="Calibri" panose="020F0502020204030204" pitchFamily="34" charset="0"/>
                <a:ea typeface="Aileron" charset="0"/>
                <a:cs typeface="Calibri" panose="020F0502020204030204" pitchFamily="34" charset="0"/>
              </a:rPr>
              <a:t> </a:t>
            </a:r>
            <a:r>
              <a:rPr lang="en-GB" sz="1200" err="1">
                <a:latin typeface="Calibri" panose="020F0502020204030204" pitchFamily="34" charset="0"/>
                <a:ea typeface="Aileron" charset="0"/>
                <a:cs typeface="Calibri" panose="020F0502020204030204" pitchFamily="34" charset="0"/>
              </a:rPr>
              <a:t>PCa</a:t>
            </a:r>
            <a:r>
              <a:rPr lang="en-GB" sz="1200">
                <a:latin typeface="Calibri" panose="020F0502020204030204" pitchFamily="34" charset="0"/>
                <a:ea typeface="Aileron" charset="0"/>
                <a:cs typeface="Calibri" panose="020F0502020204030204" pitchFamily="34" charset="0"/>
              </a:rPr>
              <a:t> cell (IC</a:t>
            </a:r>
            <a:r>
              <a:rPr lang="en-GB" sz="1200" baseline="-25000">
                <a:latin typeface="Calibri" panose="020F0502020204030204" pitchFamily="34" charset="0"/>
                <a:ea typeface="Aileron" charset="0"/>
                <a:cs typeface="Calibri" panose="020F0502020204030204" pitchFamily="34" charset="0"/>
              </a:rPr>
              <a:t>50</a:t>
            </a:r>
            <a:r>
              <a:rPr lang="en-GB" sz="1200">
                <a:latin typeface="Calibri" panose="020F0502020204030204" pitchFamily="34" charset="0"/>
                <a:ea typeface="Aileron" charset="0"/>
                <a:cs typeface="Calibri" panose="020F0502020204030204" pitchFamily="34" charset="0"/>
              </a:rPr>
              <a:t> 3.2 µM)</a:t>
            </a:r>
          </a:p>
        </p:txBody>
      </p:sp>
      <p:sp>
        <p:nvSpPr>
          <p:cNvPr id="30" name="TextBox 29">
            <a:extLst>
              <a:ext uri="{FF2B5EF4-FFF2-40B4-BE49-F238E27FC236}">
                <a16:creationId xmlns:a16="http://schemas.microsoft.com/office/drawing/2014/main" id="{69A5FFA2-749C-2C49-90EE-7630B3EBE5BF}"/>
              </a:ext>
            </a:extLst>
          </p:cNvPr>
          <p:cNvSpPr txBox="1"/>
          <p:nvPr/>
        </p:nvSpPr>
        <p:spPr>
          <a:xfrm>
            <a:off x="1071927" y="4735101"/>
            <a:ext cx="157094"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50</a:t>
            </a:r>
          </a:p>
        </p:txBody>
      </p:sp>
      <p:cxnSp>
        <p:nvCxnSpPr>
          <p:cNvPr id="31" name="Straight Connector 30">
            <a:extLst>
              <a:ext uri="{FF2B5EF4-FFF2-40B4-BE49-F238E27FC236}">
                <a16:creationId xmlns:a16="http://schemas.microsoft.com/office/drawing/2014/main" id="{F69FA4AB-3AB0-D34E-B059-781FF02799A2}"/>
              </a:ext>
            </a:extLst>
          </p:cNvPr>
          <p:cNvCxnSpPr>
            <a:cxnSpLocks/>
          </p:cNvCxnSpPr>
          <p:nvPr/>
        </p:nvCxnSpPr>
        <p:spPr>
          <a:xfrm flipH="1">
            <a:off x="1250362" y="48156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A510F69B-F8A8-5949-B1C8-6319FBAF79CF}"/>
              </a:ext>
            </a:extLst>
          </p:cNvPr>
          <p:cNvSpPr txBox="1"/>
          <p:nvPr/>
        </p:nvSpPr>
        <p:spPr>
          <a:xfrm>
            <a:off x="1150473" y="5230401"/>
            <a:ext cx="78548"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0</a:t>
            </a:r>
          </a:p>
        </p:txBody>
      </p:sp>
      <p:cxnSp>
        <p:nvCxnSpPr>
          <p:cNvPr id="33" name="Straight Connector 32">
            <a:extLst>
              <a:ext uri="{FF2B5EF4-FFF2-40B4-BE49-F238E27FC236}">
                <a16:creationId xmlns:a16="http://schemas.microsoft.com/office/drawing/2014/main" id="{DD80D3CF-AE56-0340-967B-D19B67BB8531}"/>
              </a:ext>
            </a:extLst>
          </p:cNvPr>
          <p:cNvCxnSpPr>
            <a:cxnSpLocks/>
          </p:cNvCxnSpPr>
          <p:nvPr/>
        </p:nvCxnSpPr>
        <p:spPr>
          <a:xfrm flipH="1">
            <a:off x="1250362" y="5310916"/>
            <a:ext cx="23818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8B22F3F-8EB6-A64F-9AF9-D4B57E878AE4}"/>
              </a:ext>
            </a:extLst>
          </p:cNvPr>
          <p:cNvCxnSpPr>
            <a:cxnSpLocks/>
          </p:cNvCxnSpPr>
          <p:nvPr/>
        </p:nvCxnSpPr>
        <p:spPr>
          <a:xfrm rot="16200000" flipH="1">
            <a:off x="1332912" y="53458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59220AC-038C-FA42-81CB-028EFC3CA24F}"/>
              </a:ext>
            </a:extLst>
          </p:cNvPr>
          <p:cNvCxnSpPr>
            <a:cxnSpLocks/>
          </p:cNvCxnSpPr>
          <p:nvPr/>
        </p:nvCxnSpPr>
        <p:spPr>
          <a:xfrm>
            <a:off x="1318112" y="4064000"/>
            <a:ext cx="0" cy="125116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4421E09E-4A48-1047-9D56-3575C0728D6E}"/>
              </a:ext>
            </a:extLst>
          </p:cNvPr>
          <p:cNvSpPr txBox="1"/>
          <p:nvPr/>
        </p:nvSpPr>
        <p:spPr>
          <a:xfrm>
            <a:off x="1291927" y="5405026"/>
            <a:ext cx="155492" cy="166199"/>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−2</a:t>
            </a:r>
          </a:p>
        </p:txBody>
      </p:sp>
      <p:cxnSp>
        <p:nvCxnSpPr>
          <p:cNvPr id="39" name="Straight Connector 38">
            <a:extLst>
              <a:ext uri="{FF2B5EF4-FFF2-40B4-BE49-F238E27FC236}">
                <a16:creationId xmlns:a16="http://schemas.microsoft.com/office/drawing/2014/main" id="{B14E2F01-FF3F-3649-8013-D00167536FE2}"/>
              </a:ext>
            </a:extLst>
          </p:cNvPr>
          <p:cNvCxnSpPr>
            <a:cxnSpLocks/>
          </p:cNvCxnSpPr>
          <p:nvPr/>
        </p:nvCxnSpPr>
        <p:spPr>
          <a:xfrm rot="16200000" flipH="1">
            <a:off x="1799637" y="53458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E3A3F10D-6A43-C24F-8F61-CD3A3DC6FC0B}"/>
              </a:ext>
            </a:extLst>
          </p:cNvPr>
          <p:cNvSpPr txBox="1"/>
          <p:nvPr/>
        </p:nvSpPr>
        <p:spPr>
          <a:xfrm>
            <a:off x="1758652" y="5405026"/>
            <a:ext cx="155491" cy="166199"/>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−1</a:t>
            </a:r>
          </a:p>
        </p:txBody>
      </p:sp>
      <p:cxnSp>
        <p:nvCxnSpPr>
          <p:cNvPr id="41" name="Straight Connector 40">
            <a:extLst>
              <a:ext uri="{FF2B5EF4-FFF2-40B4-BE49-F238E27FC236}">
                <a16:creationId xmlns:a16="http://schemas.microsoft.com/office/drawing/2014/main" id="{C64DF3DE-CFF8-8B43-8074-5E2E7483DC5A}"/>
              </a:ext>
            </a:extLst>
          </p:cNvPr>
          <p:cNvCxnSpPr>
            <a:cxnSpLocks/>
          </p:cNvCxnSpPr>
          <p:nvPr/>
        </p:nvCxnSpPr>
        <p:spPr>
          <a:xfrm rot="16200000" flipH="1">
            <a:off x="2260012" y="53458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FE6C043-7807-CC4A-A19F-D2629A90A501}"/>
              </a:ext>
            </a:extLst>
          </p:cNvPr>
          <p:cNvSpPr txBox="1"/>
          <p:nvPr/>
        </p:nvSpPr>
        <p:spPr>
          <a:xfrm>
            <a:off x="2257499" y="5405026"/>
            <a:ext cx="78548" cy="166199"/>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0</a:t>
            </a:r>
          </a:p>
        </p:txBody>
      </p:sp>
      <p:cxnSp>
        <p:nvCxnSpPr>
          <p:cNvPr id="43" name="Straight Connector 42">
            <a:extLst>
              <a:ext uri="{FF2B5EF4-FFF2-40B4-BE49-F238E27FC236}">
                <a16:creationId xmlns:a16="http://schemas.microsoft.com/office/drawing/2014/main" id="{F1811CA1-D21F-2E47-8DD1-9E4D99EF87CD}"/>
              </a:ext>
            </a:extLst>
          </p:cNvPr>
          <p:cNvCxnSpPr>
            <a:cxnSpLocks/>
          </p:cNvCxnSpPr>
          <p:nvPr/>
        </p:nvCxnSpPr>
        <p:spPr>
          <a:xfrm rot="16200000" flipH="1">
            <a:off x="2720387" y="53458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689E0DD9-CA83-E54D-A5EC-0C1038E42055}"/>
              </a:ext>
            </a:extLst>
          </p:cNvPr>
          <p:cNvSpPr txBox="1"/>
          <p:nvPr/>
        </p:nvSpPr>
        <p:spPr>
          <a:xfrm>
            <a:off x="2717874" y="5405026"/>
            <a:ext cx="78548" cy="166199"/>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1</a:t>
            </a:r>
          </a:p>
        </p:txBody>
      </p:sp>
      <p:cxnSp>
        <p:nvCxnSpPr>
          <p:cNvPr id="45" name="Straight Connector 44">
            <a:extLst>
              <a:ext uri="{FF2B5EF4-FFF2-40B4-BE49-F238E27FC236}">
                <a16:creationId xmlns:a16="http://schemas.microsoft.com/office/drawing/2014/main" id="{9F05F462-F2C7-E944-82A6-3D78F5ED4040}"/>
              </a:ext>
            </a:extLst>
          </p:cNvPr>
          <p:cNvCxnSpPr>
            <a:cxnSpLocks/>
          </p:cNvCxnSpPr>
          <p:nvPr/>
        </p:nvCxnSpPr>
        <p:spPr>
          <a:xfrm rot="16200000" flipH="1">
            <a:off x="3193462" y="53458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47CC33D0-4113-DB48-B28D-A19258311887}"/>
              </a:ext>
            </a:extLst>
          </p:cNvPr>
          <p:cNvSpPr txBox="1"/>
          <p:nvPr/>
        </p:nvSpPr>
        <p:spPr>
          <a:xfrm>
            <a:off x="3190949" y="5405026"/>
            <a:ext cx="78548" cy="166199"/>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2</a:t>
            </a:r>
          </a:p>
        </p:txBody>
      </p:sp>
      <p:sp>
        <p:nvSpPr>
          <p:cNvPr id="47" name="TextBox 46">
            <a:extLst>
              <a:ext uri="{FF2B5EF4-FFF2-40B4-BE49-F238E27FC236}">
                <a16:creationId xmlns:a16="http://schemas.microsoft.com/office/drawing/2014/main" id="{96DDD340-6B1B-7544-96E5-CCF17194CB73}"/>
              </a:ext>
            </a:extLst>
          </p:cNvPr>
          <p:cNvSpPr txBox="1"/>
          <p:nvPr/>
        </p:nvSpPr>
        <p:spPr>
          <a:xfrm>
            <a:off x="1851969" y="5598016"/>
            <a:ext cx="981744"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Log BEZ (µM)</a:t>
            </a:r>
          </a:p>
        </p:txBody>
      </p:sp>
      <p:grpSp>
        <p:nvGrpSpPr>
          <p:cNvPr id="11" name="Group 10">
            <a:extLst>
              <a:ext uri="{FF2B5EF4-FFF2-40B4-BE49-F238E27FC236}">
                <a16:creationId xmlns:a16="http://schemas.microsoft.com/office/drawing/2014/main" id="{AEEEFCF2-2C1F-8846-976F-AD3EBD9DAD51}"/>
              </a:ext>
            </a:extLst>
          </p:cNvPr>
          <p:cNvGrpSpPr/>
          <p:nvPr/>
        </p:nvGrpSpPr>
        <p:grpSpPr>
          <a:xfrm>
            <a:off x="1786937" y="4479066"/>
            <a:ext cx="95838" cy="213584"/>
            <a:chOff x="2094912" y="4691791"/>
            <a:chExt cx="95838" cy="98719"/>
          </a:xfrm>
        </p:grpSpPr>
        <p:cxnSp>
          <p:nvCxnSpPr>
            <p:cNvPr id="48" name="Straight Connector 47">
              <a:extLst>
                <a:ext uri="{FF2B5EF4-FFF2-40B4-BE49-F238E27FC236}">
                  <a16:creationId xmlns:a16="http://schemas.microsoft.com/office/drawing/2014/main" id="{522E8032-B629-4645-9011-746CFA0B59F8}"/>
                </a:ext>
              </a:extLst>
            </p:cNvPr>
            <p:cNvCxnSpPr>
              <a:cxnSpLocks/>
            </p:cNvCxnSpPr>
            <p:nvPr/>
          </p:nvCxnSpPr>
          <p:spPr>
            <a:xfrm flipH="1">
              <a:off x="2094912" y="46917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1E5AFEE4-FF8C-D34A-A053-8915EF6A8D03}"/>
                </a:ext>
              </a:extLst>
            </p:cNvPr>
            <p:cNvCxnSpPr>
              <a:cxnSpLocks/>
            </p:cNvCxnSpPr>
            <p:nvPr/>
          </p:nvCxnSpPr>
          <p:spPr>
            <a:xfrm rot="16200000" flipH="1">
              <a:off x="2094912" y="47425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35" name="Oval 34">
            <a:extLst>
              <a:ext uri="{FF2B5EF4-FFF2-40B4-BE49-F238E27FC236}">
                <a16:creationId xmlns:a16="http://schemas.microsoft.com/office/drawing/2014/main" id="{DB9EF190-7ADA-0C4E-903C-D28B8583770B}"/>
              </a:ext>
            </a:extLst>
          </p:cNvPr>
          <p:cNvSpPr/>
          <p:nvPr/>
        </p:nvSpPr>
        <p:spPr>
          <a:xfrm>
            <a:off x="1794945" y="4647753"/>
            <a:ext cx="79822" cy="798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52392BDA-8A1C-D34F-AD11-C959CDA45BD5}"/>
              </a:ext>
            </a:extLst>
          </p:cNvPr>
          <p:cNvGrpSpPr/>
          <p:nvPr/>
        </p:nvGrpSpPr>
        <p:grpSpPr>
          <a:xfrm>
            <a:off x="2253662" y="5063266"/>
            <a:ext cx="95838" cy="153259"/>
            <a:chOff x="2094912" y="4691791"/>
            <a:chExt cx="95838" cy="98719"/>
          </a:xfrm>
        </p:grpSpPr>
        <p:cxnSp>
          <p:nvCxnSpPr>
            <p:cNvPr id="54" name="Straight Connector 53">
              <a:extLst>
                <a:ext uri="{FF2B5EF4-FFF2-40B4-BE49-F238E27FC236}">
                  <a16:creationId xmlns:a16="http://schemas.microsoft.com/office/drawing/2014/main" id="{6B1F5BF3-14A0-594C-8942-3B1EFAF4ABFE}"/>
                </a:ext>
              </a:extLst>
            </p:cNvPr>
            <p:cNvCxnSpPr>
              <a:cxnSpLocks/>
            </p:cNvCxnSpPr>
            <p:nvPr/>
          </p:nvCxnSpPr>
          <p:spPr>
            <a:xfrm flipH="1">
              <a:off x="2094912" y="46917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812C240-DE7A-CC41-807D-4143BA0BF9EC}"/>
                </a:ext>
              </a:extLst>
            </p:cNvPr>
            <p:cNvCxnSpPr>
              <a:cxnSpLocks/>
            </p:cNvCxnSpPr>
            <p:nvPr/>
          </p:nvCxnSpPr>
          <p:spPr>
            <a:xfrm rot="16200000" flipH="1">
              <a:off x="2094912" y="47425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56" name="Oval 55">
            <a:extLst>
              <a:ext uri="{FF2B5EF4-FFF2-40B4-BE49-F238E27FC236}">
                <a16:creationId xmlns:a16="http://schemas.microsoft.com/office/drawing/2014/main" id="{B9A61622-ACF6-2C4B-9441-FE5578B4F4C9}"/>
              </a:ext>
            </a:extLst>
          </p:cNvPr>
          <p:cNvSpPr/>
          <p:nvPr/>
        </p:nvSpPr>
        <p:spPr>
          <a:xfrm>
            <a:off x="2261670" y="5155753"/>
            <a:ext cx="79822" cy="798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026261D9-B15D-B544-8166-537A5292AAB9}"/>
              </a:ext>
            </a:extLst>
          </p:cNvPr>
          <p:cNvGrpSpPr/>
          <p:nvPr/>
        </p:nvGrpSpPr>
        <p:grpSpPr>
          <a:xfrm>
            <a:off x="2714037" y="5180741"/>
            <a:ext cx="95838" cy="153259"/>
            <a:chOff x="2094912" y="4691791"/>
            <a:chExt cx="95838" cy="98719"/>
          </a:xfrm>
        </p:grpSpPr>
        <p:cxnSp>
          <p:nvCxnSpPr>
            <p:cNvPr id="62" name="Straight Connector 61">
              <a:extLst>
                <a:ext uri="{FF2B5EF4-FFF2-40B4-BE49-F238E27FC236}">
                  <a16:creationId xmlns:a16="http://schemas.microsoft.com/office/drawing/2014/main" id="{8501597A-162F-4146-BC2A-783275CD6AB0}"/>
                </a:ext>
              </a:extLst>
            </p:cNvPr>
            <p:cNvCxnSpPr>
              <a:cxnSpLocks/>
            </p:cNvCxnSpPr>
            <p:nvPr/>
          </p:nvCxnSpPr>
          <p:spPr>
            <a:xfrm flipH="1">
              <a:off x="2094912" y="46917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2281A4B-BB4D-414F-BAA3-F073641C3CA0}"/>
                </a:ext>
              </a:extLst>
            </p:cNvPr>
            <p:cNvCxnSpPr>
              <a:cxnSpLocks/>
            </p:cNvCxnSpPr>
            <p:nvPr/>
          </p:nvCxnSpPr>
          <p:spPr>
            <a:xfrm rot="16200000" flipH="1">
              <a:off x="2094912" y="47425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64" name="Oval 63">
            <a:extLst>
              <a:ext uri="{FF2B5EF4-FFF2-40B4-BE49-F238E27FC236}">
                <a16:creationId xmlns:a16="http://schemas.microsoft.com/office/drawing/2014/main" id="{0880E9A2-3D67-E647-B3D6-28FDD040FE21}"/>
              </a:ext>
            </a:extLst>
          </p:cNvPr>
          <p:cNvSpPr/>
          <p:nvPr/>
        </p:nvSpPr>
        <p:spPr>
          <a:xfrm>
            <a:off x="2722045" y="5273228"/>
            <a:ext cx="79822" cy="798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257BD86-2068-8F4A-95DB-FD0EF726EC2F}"/>
              </a:ext>
            </a:extLst>
          </p:cNvPr>
          <p:cNvSpPr/>
          <p:nvPr/>
        </p:nvSpPr>
        <p:spPr>
          <a:xfrm>
            <a:off x="3045895" y="5241478"/>
            <a:ext cx="79822" cy="798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C281FDC8-95D8-3344-9BDD-41562B85D510}"/>
              </a:ext>
            </a:extLst>
          </p:cNvPr>
          <p:cNvGrpSpPr/>
          <p:nvPr/>
        </p:nvGrpSpPr>
        <p:grpSpPr>
          <a:xfrm>
            <a:off x="3320462" y="5145817"/>
            <a:ext cx="95838" cy="150084"/>
            <a:chOff x="2094912" y="4691791"/>
            <a:chExt cx="95838" cy="98719"/>
          </a:xfrm>
        </p:grpSpPr>
        <p:cxnSp>
          <p:nvCxnSpPr>
            <p:cNvPr id="74" name="Straight Connector 73">
              <a:extLst>
                <a:ext uri="{FF2B5EF4-FFF2-40B4-BE49-F238E27FC236}">
                  <a16:creationId xmlns:a16="http://schemas.microsoft.com/office/drawing/2014/main" id="{25BDEB25-66E8-4D46-8C19-146AF99CBDA8}"/>
                </a:ext>
              </a:extLst>
            </p:cNvPr>
            <p:cNvCxnSpPr>
              <a:cxnSpLocks/>
            </p:cNvCxnSpPr>
            <p:nvPr/>
          </p:nvCxnSpPr>
          <p:spPr>
            <a:xfrm flipH="1">
              <a:off x="2094912" y="46917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36F6B78-217C-F74F-81A2-B11A2E16471C}"/>
                </a:ext>
              </a:extLst>
            </p:cNvPr>
            <p:cNvCxnSpPr>
              <a:cxnSpLocks/>
            </p:cNvCxnSpPr>
            <p:nvPr/>
          </p:nvCxnSpPr>
          <p:spPr>
            <a:xfrm rot="16200000" flipH="1">
              <a:off x="2094912" y="47425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14362F8F-3501-CA42-AC49-7C1E61EE652F}"/>
              </a:ext>
            </a:extLst>
          </p:cNvPr>
          <p:cNvGrpSpPr/>
          <p:nvPr/>
        </p:nvGrpSpPr>
        <p:grpSpPr>
          <a:xfrm>
            <a:off x="3041751" y="4758467"/>
            <a:ext cx="95838" cy="150084"/>
            <a:chOff x="2094912" y="4691791"/>
            <a:chExt cx="95838" cy="98719"/>
          </a:xfrm>
        </p:grpSpPr>
        <p:cxnSp>
          <p:nvCxnSpPr>
            <p:cNvPr id="78" name="Straight Connector 77">
              <a:extLst>
                <a:ext uri="{FF2B5EF4-FFF2-40B4-BE49-F238E27FC236}">
                  <a16:creationId xmlns:a16="http://schemas.microsoft.com/office/drawing/2014/main" id="{34FEC815-1825-0142-BC8D-DDCC9B37DF47}"/>
                </a:ext>
              </a:extLst>
            </p:cNvPr>
            <p:cNvCxnSpPr>
              <a:cxnSpLocks/>
            </p:cNvCxnSpPr>
            <p:nvPr/>
          </p:nvCxnSpPr>
          <p:spPr>
            <a:xfrm flipH="1">
              <a:off x="2094912" y="46917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E6BE6FB-AA99-C54D-8C07-192CD9C2A651}"/>
                </a:ext>
              </a:extLst>
            </p:cNvPr>
            <p:cNvCxnSpPr>
              <a:cxnSpLocks/>
            </p:cNvCxnSpPr>
            <p:nvPr/>
          </p:nvCxnSpPr>
          <p:spPr>
            <a:xfrm rot="16200000" flipH="1">
              <a:off x="2094912" y="47425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37" name="Rectangle 36">
            <a:extLst>
              <a:ext uri="{FF2B5EF4-FFF2-40B4-BE49-F238E27FC236}">
                <a16:creationId xmlns:a16="http://schemas.microsoft.com/office/drawing/2014/main" id="{6191AACB-0AAC-B24B-9BAE-BF6DD13C3121}"/>
              </a:ext>
            </a:extLst>
          </p:cNvPr>
          <p:cNvSpPr/>
          <p:nvPr/>
        </p:nvSpPr>
        <p:spPr>
          <a:xfrm>
            <a:off x="3045220" y="4910899"/>
            <a:ext cx="88900" cy="64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C8EA881E-7DBF-8945-8D6F-44C997AE8F99}"/>
              </a:ext>
            </a:extLst>
          </p:cNvPr>
          <p:cNvGrpSpPr/>
          <p:nvPr/>
        </p:nvGrpSpPr>
        <p:grpSpPr>
          <a:xfrm>
            <a:off x="2714726" y="4377467"/>
            <a:ext cx="95838" cy="150084"/>
            <a:chOff x="2094912" y="4691791"/>
            <a:chExt cx="95838" cy="98719"/>
          </a:xfrm>
        </p:grpSpPr>
        <p:cxnSp>
          <p:nvCxnSpPr>
            <p:cNvPr id="82" name="Straight Connector 81">
              <a:extLst>
                <a:ext uri="{FF2B5EF4-FFF2-40B4-BE49-F238E27FC236}">
                  <a16:creationId xmlns:a16="http://schemas.microsoft.com/office/drawing/2014/main" id="{79237514-AFBB-9549-B378-95A8FA5E7CD1}"/>
                </a:ext>
              </a:extLst>
            </p:cNvPr>
            <p:cNvCxnSpPr>
              <a:cxnSpLocks/>
            </p:cNvCxnSpPr>
            <p:nvPr/>
          </p:nvCxnSpPr>
          <p:spPr>
            <a:xfrm flipH="1">
              <a:off x="2094912" y="46917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E6B152B8-553B-5B42-BB81-4E48DCD51664}"/>
                </a:ext>
              </a:extLst>
            </p:cNvPr>
            <p:cNvCxnSpPr>
              <a:cxnSpLocks/>
            </p:cNvCxnSpPr>
            <p:nvPr/>
          </p:nvCxnSpPr>
          <p:spPr>
            <a:xfrm rot="16200000" flipH="1">
              <a:off x="2094912" y="47425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84" name="Rectangle 83">
            <a:extLst>
              <a:ext uri="{FF2B5EF4-FFF2-40B4-BE49-F238E27FC236}">
                <a16:creationId xmlns:a16="http://schemas.microsoft.com/office/drawing/2014/main" id="{5949833C-4EA0-DA41-9C3E-6B4AB4A5F4A4}"/>
              </a:ext>
            </a:extLst>
          </p:cNvPr>
          <p:cNvSpPr/>
          <p:nvPr/>
        </p:nvSpPr>
        <p:spPr>
          <a:xfrm>
            <a:off x="2718195" y="4479099"/>
            <a:ext cx="88900" cy="64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F9DE6FA9-6DF7-6E42-9DB8-CF9F7D65281D}"/>
              </a:ext>
            </a:extLst>
          </p:cNvPr>
          <p:cNvGrpSpPr/>
          <p:nvPr/>
        </p:nvGrpSpPr>
        <p:grpSpPr>
          <a:xfrm>
            <a:off x="2254351" y="4234592"/>
            <a:ext cx="95838" cy="105633"/>
            <a:chOff x="2094912" y="4691791"/>
            <a:chExt cx="95838" cy="98719"/>
          </a:xfrm>
        </p:grpSpPr>
        <p:cxnSp>
          <p:nvCxnSpPr>
            <p:cNvPr id="86" name="Straight Connector 85">
              <a:extLst>
                <a:ext uri="{FF2B5EF4-FFF2-40B4-BE49-F238E27FC236}">
                  <a16:creationId xmlns:a16="http://schemas.microsoft.com/office/drawing/2014/main" id="{7C7542A4-40EB-3545-8581-453512CD9DCF}"/>
                </a:ext>
              </a:extLst>
            </p:cNvPr>
            <p:cNvCxnSpPr>
              <a:cxnSpLocks/>
            </p:cNvCxnSpPr>
            <p:nvPr/>
          </p:nvCxnSpPr>
          <p:spPr>
            <a:xfrm flipH="1">
              <a:off x="2094912" y="46917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186F624-F11C-EC4A-8D11-D1EEA2A3DBB2}"/>
                </a:ext>
              </a:extLst>
            </p:cNvPr>
            <p:cNvCxnSpPr>
              <a:cxnSpLocks/>
            </p:cNvCxnSpPr>
            <p:nvPr/>
          </p:nvCxnSpPr>
          <p:spPr>
            <a:xfrm rot="16200000" flipH="1">
              <a:off x="2094912" y="47425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88" name="Rectangle 87">
            <a:extLst>
              <a:ext uri="{FF2B5EF4-FFF2-40B4-BE49-F238E27FC236}">
                <a16:creationId xmlns:a16="http://schemas.microsoft.com/office/drawing/2014/main" id="{96736E90-30D9-4B49-AE95-D7D81030485A}"/>
              </a:ext>
            </a:extLst>
          </p:cNvPr>
          <p:cNvSpPr/>
          <p:nvPr/>
        </p:nvSpPr>
        <p:spPr>
          <a:xfrm>
            <a:off x="2257820" y="4298124"/>
            <a:ext cx="88900" cy="64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8C7B741-8DDE-EC42-BA56-F82FC038DB93}"/>
              </a:ext>
            </a:extLst>
          </p:cNvPr>
          <p:cNvSpPr/>
          <p:nvPr/>
        </p:nvSpPr>
        <p:spPr>
          <a:xfrm>
            <a:off x="1791095" y="4377499"/>
            <a:ext cx="88900" cy="64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2677A57C-311F-5449-8917-B0E5BA5A2374}"/>
              </a:ext>
            </a:extLst>
          </p:cNvPr>
          <p:cNvGrpSpPr/>
          <p:nvPr/>
        </p:nvGrpSpPr>
        <p:grpSpPr>
          <a:xfrm>
            <a:off x="1326562" y="4199467"/>
            <a:ext cx="95838" cy="150084"/>
            <a:chOff x="2094912" y="4691791"/>
            <a:chExt cx="95838" cy="98719"/>
          </a:xfrm>
        </p:grpSpPr>
        <p:cxnSp>
          <p:nvCxnSpPr>
            <p:cNvPr id="94" name="Straight Connector 93">
              <a:extLst>
                <a:ext uri="{FF2B5EF4-FFF2-40B4-BE49-F238E27FC236}">
                  <a16:creationId xmlns:a16="http://schemas.microsoft.com/office/drawing/2014/main" id="{0F14AE52-D930-E941-8398-7A1CD1305089}"/>
                </a:ext>
              </a:extLst>
            </p:cNvPr>
            <p:cNvCxnSpPr>
              <a:cxnSpLocks/>
            </p:cNvCxnSpPr>
            <p:nvPr/>
          </p:nvCxnSpPr>
          <p:spPr>
            <a:xfrm flipH="1">
              <a:off x="2094912" y="46917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9979B8A-E00E-E447-A5A2-80A1506FC680}"/>
                </a:ext>
              </a:extLst>
            </p:cNvPr>
            <p:cNvCxnSpPr>
              <a:cxnSpLocks/>
            </p:cNvCxnSpPr>
            <p:nvPr/>
          </p:nvCxnSpPr>
          <p:spPr>
            <a:xfrm rot="16200000" flipH="1">
              <a:off x="2094912" y="47425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96" name="Rectangle 95">
            <a:extLst>
              <a:ext uri="{FF2B5EF4-FFF2-40B4-BE49-F238E27FC236}">
                <a16:creationId xmlns:a16="http://schemas.microsoft.com/office/drawing/2014/main" id="{35E82190-1F2C-464A-8D40-6386033B1AA7}"/>
              </a:ext>
            </a:extLst>
          </p:cNvPr>
          <p:cNvSpPr/>
          <p:nvPr/>
        </p:nvSpPr>
        <p:spPr>
          <a:xfrm>
            <a:off x="1330031" y="4323324"/>
            <a:ext cx="88900" cy="64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6919B46C-7795-F446-BAEE-3CC376B0932C}"/>
              </a:ext>
            </a:extLst>
          </p:cNvPr>
          <p:cNvGrpSpPr/>
          <p:nvPr/>
        </p:nvGrpSpPr>
        <p:grpSpPr>
          <a:xfrm>
            <a:off x="3177587" y="5031516"/>
            <a:ext cx="95838" cy="264384"/>
            <a:chOff x="2094912" y="4691791"/>
            <a:chExt cx="95838" cy="98719"/>
          </a:xfrm>
        </p:grpSpPr>
        <p:cxnSp>
          <p:nvCxnSpPr>
            <p:cNvPr id="70" name="Straight Connector 69">
              <a:extLst>
                <a:ext uri="{FF2B5EF4-FFF2-40B4-BE49-F238E27FC236}">
                  <a16:creationId xmlns:a16="http://schemas.microsoft.com/office/drawing/2014/main" id="{35B195F5-2458-C848-B060-A4EE09B45281}"/>
                </a:ext>
              </a:extLst>
            </p:cNvPr>
            <p:cNvCxnSpPr>
              <a:cxnSpLocks/>
            </p:cNvCxnSpPr>
            <p:nvPr/>
          </p:nvCxnSpPr>
          <p:spPr>
            <a:xfrm flipH="1">
              <a:off x="2094912" y="46917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9D7855E-7120-9242-B621-8A4BD8A9682A}"/>
                </a:ext>
              </a:extLst>
            </p:cNvPr>
            <p:cNvCxnSpPr>
              <a:cxnSpLocks/>
            </p:cNvCxnSpPr>
            <p:nvPr/>
          </p:nvCxnSpPr>
          <p:spPr>
            <a:xfrm rot="16200000" flipH="1">
              <a:off x="2094912" y="47425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72" name="Oval 71">
            <a:extLst>
              <a:ext uri="{FF2B5EF4-FFF2-40B4-BE49-F238E27FC236}">
                <a16:creationId xmlns:a16="http://schemas.microsoft.com/office/drawing/2014/main" id="{F1C95305-5F59-1A49-84EE-D6831581C51D}"/>
              </a:ext>
            </a:extLst>
          </p:cNvPr>
          <p:cNvSpPr/>
          <p:nvPr/>
        </p:nvSpPr>
        <p:spPr>
          <a:xfrm>
            <a:off x="3185595" y="5244653"/>
            <a:ext cx="79822" cy="798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DAB8F002-DA95-D048-8B80-0C44FDAE6183}"/>
              </a:ext>
            </a:extLst>
          </p:cNvPr>
          <p:cNvGrpSpPr/>
          <p:nvPr/>
        </p:nvGrpSpPr>
        <p:grpSpPr>
          <a:xfrm>
            <a:off x="3178276" y="5079142"/>
            <a:ext cx="95838" cy="118333"/>
            <a:chOff x="2094912" y="4691791"/>
            <a:chExt cx="95838" cy="98719"/>
          </a:xfrm>
        </p:grpSpPr>
        <p:cxnSp>
          <p:nvCxnSpPr>
            <p:cNvPr id="98" name="Straight Connector 97">
              <a:extLst>
                <a:ext uri="{FF2B5EF4-FFF2-40B4-BE49-F238E27FC236}">
                  <a16:creationId xmlns:a16="http://schemas.microsoft.com/office/drawing/2014/main" id="{4FDFAFCA-9B24-FC48-93C9-BC53B4C63E22}"/>
                </a:ext>
              </a:extLst>
            </p:cNvPr>
            <p:cNvCxnSpPr>
              <a:cxnSpLocks/>
            </p:cNvCxnSpPr>
            <p:nvPr/>
          </p:nvCxnSpPr>
          <p:spPr>
            <a:xfrm flipH="1">
              <a:off x="2094912" y="46917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F309651C-ADA1-3245-B5DA-9537C6665CBB}"/>
                </a:ext>
              </a:extLst>
            </p:cNvPr>
            <p:cNvCxnSpPr>
              <a:cxnSpLocks/>
            </p:cNvCxnSpPr>
            <p:nvPr/>
          </p:nvCxnSpPr>
          <p:spPr>
            <a:xfrm rot="16200000" flipH="1">
              <a:off x="2094912" y="47425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101" name="Group 100">
            <a:extLst>
              <a:ext uri="{FF2B5EF4-FFF2-40B4-BE49-F238E27FC236}">
                <a16:creationId xmlns:a16="http://schemas.microsoft.com/office/drawing/2014/main" id="{ED2C3BE1-6B02-A14D-B8D7-B01CAF58094A}"/>
              </a:ext>
            </a:extLst>
          </p:cNvPr>
          <p:cNvGrpSpPr/>
          <p:nvPr/>
        </p:nvGrpSpPr>
        <p:grpSpPr>
          <a:xfrm>
            <a:off x="3321151" y="5177567"/>
            <a:ext cx="95838" cy="150084"/>
            <a:chOff x="2094912" y="4691791"/>
            <a:chExt cx="95838" cy="98719"/>
          </a:xfrm>
        </p:grpSpPr>
        <p:cxnSp>
          <p:nvCxnSpPr>
            <p:cNvPr id="102" name="Straight Connector 101">
              <a:extLst>
                <a:ext uri="{FF2B5EF4-FFF2-40B4-BE49-F238E27FC236}">
                  <a16:creationId xmlns:a16="http://schemas.microsoft.com/office/drawing/2014/main" id="{71B77322-57D7-FB47-807A-CA52504A6F11}"/>
                </a:ext>
              </a:extLst>
            </p:cNvPr>
            <p:cNvCxnSpPr>
              <a:cxnSpLocks/>
            </p:cNvCxnSpPr>
            <p:nvPr/>
          </p:nvCxnSpPr>
          <p:spPr>
            <a:xfrm flipH="1">
              <a:off x="2094912" y="46917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7B28AE2-A940-D041-89B9-9C1394B1F226}"/>
                </a:ext>
              </a:extLst>
            </p:cNvPr>
            <p:cNvCxnSpPr>
              <a:cxnSpLocks/>
            </p:cNvCxnSpPr>
            <p:nvPr/>
          </p:nvCxnSpPr>
          <p:spPr>
            <a:xfrm rot="16200000" flipH="1">
              <a:off x="2094912" y="47425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04" name="Rectangle 103">
            <a:extLst>
              <a:ext uri="{FF2B5EF4-FFF2-40B4-BE49-F238E27FC236}">
                <a16:creationId xmlns:a16="http://schemas.microsoft.com/office/drawing/2014/main" id="{343034C4-57A3-A24D-9113-1A9629216859}"/>
              </a:ext>
            </a:extLst>
          </p:cNvPr>
          <p:cNvSpPr/>
          <p:nvPr/>
        </p:nvSpPr>
        <p:spPr>
          <a:xfrm>
            <a:off x="3324620" y="5288724"/>
            <a:ext cx="88900" cy="64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B19AE99-C477-F142-ABD9-2A498FBD1E01}"/>
              </a:ext>
            </a:extLst>
          </p:cNvPr>
          <p:cNvSpPr/>
          <p:nvPr/>
        </p:nvSpPr>
        <p:spPr>
          <a:xfrm>
            <a:off x="3328470" y="5244653"/>
            <a:ext cx="79822" cy="798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81045C6D-64AC-8B4C-ADFC-BB2C227B3BEE}"/>
              </a:ext>
            </a:extLst>
          </p:cNvPr>
          <p:cNvGrpSpPr/>
          <p:nvPr/>
        </p:nvGrpSpPr>
        <p:grpSpPr>
          <a:xfrm>
            <a:off x="2250487" y="4548917"/>
            <a:ext cx="95838" cy="48484"/>
            <a:chOff x="2094912" y="4691791"/>
            <a:chExt cx="95838" cy="98719"/>
          </a:xfrm>
        </p:grpSpPr>
        <p:cxnSp>
          <p:nvCxnSpPr>
            <p:cNvPr id="107" name="Straight Connector 106">
              <a:extLst>
                <a:ext uri="{FF2B5EF4-FFF2-40B4-BE49-F238E27FC236}">
                  <a16:creationId xmlns:a16="http://schemas.microsoft.com/office/drawing/2014/main" id="{99648732-AAF4-F242-8620-F65726F3DFB4}"/>
                </a:ext>
              </a:extLst>
            </p:cNvPr>
            <p:cNvCxnSpPr>
              <a:cxnSpLocks/>
            </p:cNvCxnSpPr>
            <p:nvPr/>
          </p:nvCxnSpPr>
          <p:spPr>
            <a:xfrm flipH="1">
              <a:off x="2094912" y="4691791"/>
              <a:ext cx="95838"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3796F060-BFE2-2A4A-B0B9-12D545919DF1}"/>
                </a:ext>
              </a:extLst>
            </p:cNvPr>
            <p:cNvCxnSpPr>
              <a:cxnSpLocks/>
            </p:cNvCxnSpPr>
            <p:nvPr/>
          </p:nvCxnSpPr>
          <p:spPr>
            <a:xfrm rot="16200000" flipH="1">
              <a:off x="2094912" y="4742591"/>
              <a:ext cx="95838"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09" name="Oval 108">
            <a:extLst>
              <a:ext uri="{FF2B5EF4-FFF2-40B4-BE49-F238E27FC236}">
                <a16:creationId xmlns:a16="http://schemas.microsoft.com/office/drawing/2014/main" id="{AD030528-7ACF-3743-9FFF-3F5E5EC71FDD}"/>
              </a:ext>
            </a:extLst>
          </p:cNvPr>
          <p:cNvSpPr/>
          <p:nvPr/>
        </p:nvSpPr>
        <p:spPr>
          <a:xfrm>
            <a:off x="2267191" y="4562028"/>
            <a:ext cx="62430" cy="6243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E8827F4B-83A4-3245-8E77-F5CB879F741D}"/>
              </a:ext>
            </a:extLst>
          </p:cNvPr>
          <p:cNvSpPr/>
          <p:nvPr/>
        </p:nvSpPr>
        <p:spPr>
          <a:xfrm>
            <a:off x="769450" y="3691699"/>
            <a:ext cx="88900" cy="64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C3343D00-51B7-164E-9524-3A0C3A46A0AE}"/>
              </a:ext>
            </a:extLst>
          </p:cNvPr>
          <p:cNvSpPr/>
          <p:nvPr/>
        </p:nvSpPr>
        <p:spPr>
          <a:xfrm>
            <a:off x="773989" y="3504753"/>
            <a:ext cx="79822" cy="798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CA0B44A3-738A-8749-9489-0773C8CEC9F6}"/>
              </a:ext>
            </a:extLst>
          </p:cNvPr>
          <p:cNvCxnSpPr>
            <a:cxnSpLocks/>
          </p:cNvCxnSpPr>
          <p:nvPr/>
        </p:nvCxnSpPr>
        <p:spPr>
          <a:xfrm flipH="1">
            <a:off x="710226" y="3728814"/>
            <a:ext cx="207349"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F24C01D1-9FED-D343-B6E0-813A10C646CE}"/>
              </a:ext>
            </a:extLst>
          </p:cNvPr>
          <p:cNvCxnSpPr>
            <a:cxnSpLocks/>
          </p:cNvCxnSpPr>
          <p:nvPr/>
        </p:nvCxnSpPr>
        <p:spPr>
          <a:xfrm flipH="1">
            <a:off x="710226" y="3890739"/>
            <a:ext cx="207349"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6" name="Oval 115">
            <a:extLst>
              <a:ext uri="{FF2B5EF4-FFF2-40B4-BE49-F238E27FC236}">
                <a16:creationId xmlns:a16="http://schemas.microsoft.com/office/drawing/2014/main" id="{872EE348-B258-9B4A-9C54-BBAF00BC157C}"/>
              </a:ext>
            </a:extLst>
          </p:cNvPr>
          <p:cNvSpPr/>
          <p:nvPr/>
        </p:nvSpPr>
        <p:spPr>
          <a:xfrm>
            <a:off x="780059" y="3854003"/>
            <a:ext cx="67682" cy="67682"/>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E76C2A21-3106-B94E-BBCE-773C4B9E66C2}"/>
              </a:ext>
            </a:extLst>
          </p:cNvPr>
          <p:cNvGrpSpPr/>
          <p:nvPr/>
        </p:nvGrpSpPr>
        <p:grpSpPr>
          <a:xfrm>
            <a:off x="2707687" y="5082317"/>
            <a:ext cx="95838" cy="48484"/>
            <a:chOff x="2094912" y="4691791"/>
            <a:chExt cx="95838" cy="98719"/>
          </a:xfrm>
        </p:grpSpPr>
        <p:cxnSp>
          <p:nvCxnSpPr>
            <p:cNvPr id="118" name="Straight Connector 117">
              <a:extLst>
                <a:ext uri="{FF2B5EF4-FFF2-40B4-BE49-F238E27FC236}">
                  <a16:creationId xmlns:a16="http://schemas.microsoft.com/office/drawing/2014/main" id="{0AD87D4D-4D91-9D45-B73F-8317090EED41}"/>
                </a:ext>
              </a:extLst>
            </p:cNvPr>
            <p:cNvCxnSpPr>
              <a:cxnSpLocks/>
            </p:cNvCxnSpPr>
            <p:nvPr/>
          </p:nvCxnSpPr>
          <p:spPr>
            <a:xfrm flipH="1">
              <a:off x="2094912" y="4691791"/>
              <a:ext cx="95838"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D21E8F14-A48E-6D4E-923B-801EBC26A23D}"/>
                </a:ext>
              </a:extLst>
            </p:cNvPr>
            <p:cNvCxnSpPr>
              <a:cxnSpLocks/>
            </p:cNvCxnSpPr>
            <p:nvPr/>
          </p:nvCxnSpPr>
          <p:spPr>
            <a:xfrm rot="16200000" flipH="1">
              <a:off x="2094912" y="4742591"/>
              <a:ext cx="95838"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20" name="Oval 119">
            <a:extLst>
              <a:ext uri="{FF2B5EF4-FFF2-40B4-BE49-F238E27FC236}">
                <a16:creationId xmlns:a16="http://schemas.microsoft.com/office/drawing/2014/main" id="{7E4E2187-3369-3641-BE66-F3B457703429}"/>
              </a:ext>
            </a:extLst>
          </p:cNvPr>
          <p:cNvSpPr/>
          <p:nvPr/>
        </p:nvSpPr>
        <p:spPr>
          <a:xfrm>
            <a:off x="2724391" y="5095428"/>
            <a:ext cx="62430" cy="6243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D2F9508D-BE21-F24B-80CD-E137C493D246}"/>
              </a:ext>
            </a:extLst>
          </p:cNvPr>
          <p:cNvGrpSpPr/>
          <p:nvPr/>
        </p:nvGrpSpPr>
        <p:grpSpPr>
          <a:xfrm>
            <a:off x="1786937" y="4294917"/>
            <a:ext cx="95838" cy="48484"/>
            <a:chOff x="2094912" y="4691791"/>
            <a:chExt cx="95838" cy="98719"/>
          </a:xfrm>
        </p:grpSpPr>
        <p:cxnSp>
          <p:nvCxnSpPr>
            <p:cNvPr id="122" name="Straight Connector 121">
              <a:extLst>
                <a:ext uri="{FF2B5EF4-FFF2-40B4-BE49-F238E27FC236}">
                  <a16:creationId xmlns:a16="http://schemas.microsoft.com/office/drawing/2014/main" id="{F5620181-8972-044C-9ED6-A22D02BBC805}"/>
                </a:ext>
              </a:extLst>
            </p:cNvPr>
            <p:cNvCxnSpPr>
              <a:cxnSpLocks/>
            </p:cNvCxnSpPr>
            <p:nvPr/>
          </p:nvCxnSpPr>
          <p:spPr>
            <a:xfrm flipH="1">
              <a:off x="2094912" y="4691791"/>
              <a:ext cx="95838"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2FA59D6D-4567-8944-9EE0-1D8FFE7A6D38}"/>
                </a:ext>
              </a:extLst>
            </p:cNvPr>
            <p:cNvCxnSpPr>
              <a:cxnSpLocks/>
            </p:cNvCxnSpPr>
            <p:nvPr/>
          </p:nvCxnSpPr>
          <p:spPr>
            <a:xfrm rot="16200000" flipH="1">
              <a:off x="2094912" y="4742591"/>
              <a:ext cx="95838"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24" name="Oval 123">
            <a:extLst>
              <a:ext uri="{FF2B5EF4-FFF2-40B4-BE49-F238E27FC236}">
                <a16:creationId xmlns:a16="http://schemas.microsoft.com/office/drawing/2014/main" id="{951CE6F4-3386-B74F-85E5-B52050B66BE8}"/>
              </a:ext>
            </a:extLst>
          </p:cNvPr>
          <p:cNvSpPr/>
          <p:nvPr/>
        </p:nvSpPr>
        <p:spPr>
          <a:xfrm>
            <a:off x="1803641" y="4308028"/>
            <a:ext cx="62430" cy="6243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D341F2C-E269-FE4F-AF32-908FE29A1CC3}"/>
              </a:ext>
            </a:extLst>
          </p:cNvPr>
          <p:cNvGrpSpPr/>
          <p:nvPr/>
        </p:nvGrpSpPr>
        <p:grpSpPr>
          <a:xfrm>
            <a:off x="1326562" y="4272692"/>
            <a:ext cx="95838" cy="48484"/>
            <a:chOff x="2094912" y="4691791"/>
            <a:chExt cx="95838" cy="98719"/>
          </a:xfrm>
        </p:grpSpPr>
        <p:cxnSp>
          <p:nvCxnSpPr>
            <p:cNvPr id="126" name="Straight Connector 125">
              <a:extLst>
                <a:ext uri="{FF2B5EF4-FFF2-40B4-BE49-F238E27FC236}">
                  <a16:creationId xmlns:a16="http://schemas.microsoft.com/office/drawing/2014/main" id="{08655F04-2FF8-6B4C-9595-A03549D35FE9}"/>
                </a:ext>
              </a:extLst>
            </p:cNvPr>
            <p:cNvCxnSpPr>
              <a:cxnSpLocks/>
            </p:cNvCxnSpPr>
            <p:nvPr/>
          </p:nvCxnSpPr>
          <p:spPr>
            <a:xfrm flipH="1">
              <a:off x="2094912" y="4691791"/>
              <a:ext cx="95838"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13AF0428-7646-104C-A150-626BBD98E440}"/>
                </a:ext>
              </a:extLst>
            </p:cNvPr>
            <p:cNvCxnSpPr>
              <a:cxnSpLocks/>
            </p:cNvCxnSpPr>
            <p:nvPr/>
          </p:nvCxnSpPr>
          <p:spPr>
            <a:xfrm rot="16200000" flipH="1">
              <a:off x="2094912" y="4742591"/>
              <a:ext cx="95838"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34" name="TextBox 133">
            <a:extLst>
              <a:ext uri="{FF2B5EF4-FFF2-40B4-BE49-F238E27FC236}">
                <a16:creationId xmlns:a16="http://schemas.microsoft.com/office/drawing/2014/main" id="{D1570E14-6B31-C14D-81B1-7288F16380E1}"/>
              </a:ext>
            </a:extLst>
          </p:cNvPr>
          <p:cNvSpPr txBox="1"/>
          <p:nvPr/>
        </p:nvSpPr>
        <p:spPr>
          <a:xfrm>
            <a:off x="5327524" y="3358718"/>
            <a:ext cx="1056508" cy="332399"/>
          </a:xfrm>
          <a:prstGeom prst="rect">
            <a:avLst/>
          </a:prstGeom>
          <a:noFill/>
        </p:spPr>
        <p:txBody>
          <a:bodyPr wrap="none" lIns="0" tIns="0" rIns="0" bIns="0" rtlCol="0">
            <a:spAutoFit/>
          </a:bodyPr>
          <a:lstStyle/>
          <a:p>
            <a:pPr>
              <a:lnSpc>
                <a:spcPct val="90000"/>
              </a:lnSpc>
            </a:pPr>
            <a:r>
              <a:rPr lang="en-GB" sz="1200">
                <a:latin typeface="Calibri" panose="020F0502020204030204" pitchFamily="34" charset="0"/>
                <a:ea typeface="Aileron" charset="0"/>
                <a:cs typeface="Calibri" panose="020F0502020204030204" pitchFamily="34" charset="0"/>
              </a:rPr>
              <a:t>CD8</a:t>
            </a:r>
            <a:r>
              <a:rPr lang="en-GB" sz="1200" baseline="30000">
                <a:latin typeface="Calibri" panose="020F0502020204030204" pitchFamily="34" charset="0"/>
                <a:ea typeface="Aileron" charset="0"/>
                <a:cs typeface="Calibri" panose="020F0502020204030204" pitchFamily="34" charset="0"/>
              </a:rPr>
              <a:t>+</a:t>
            </a:r>
            <a:r>
              <a:rPr lang="en-GB" sz="1200">
                <a:latin typeface="Calibri" panose="020F0502020204030204" pitchFamily="34" charset="0"/>
                <a:ea typeface="Aileron" charset="0"/>
                <a:cs typeface="Calibri" panose="020F0502020204030204" pitchFamily="34" charset="0"/>
              </a:rPr>
              <a:t>, high </a:t>
            </a:r>
            <a:r>
              <a:rPr lang="en-GB" sz="1200" err="1">
                <a:latin typeface="Calibri" panose="020F0502020204030204" pitchFamily="34" charset="0"/>
                <a:ea typeface="Aileron" charset="0"/>
                <a:cs typeface="Calibri" panose="020F0502020204030204" pitchFamily="34" charset="0"/>
              </a:rPr>
              <a:t>prolif</a:t>
            </a:r>
            <a:r>
              <a:rPr lang="en-GB" sz="1200">
                <a:latin typeface="Calibri" panose="020F0502020204030204" pitchFamily="34" charset="0"/>
                <a:ea typeface="Aileron" charset="0"/>
                <a:cs typeface="Calibri" panose="020F0502020204030204" pitchFamily="34" charset="0"/>
              </a:rPr>
              <a:t>.</a:t>
            </a:r>
          </a:p>
          <a:p>
            <a:pPr>
              <a:lnSpc>
                <a:spcPct val="90000"/>
              </a:lnSpc>
            </a:pPr>
            <a:r>
              <a:rPr lang="en-GB" sz="1200">
                <a:latin typeface="Calibri" panose="020F0502020204030204" pitchFamily="34" charset="0"/>
                <a:ea typeface="Aileron" charset="0"/>
                <a:cs typeface="Calibri" panose="020F0502020204030204" pitchFamily="34" charset="0"/>
              </a:rPr>
              <a:t>CD8</a:t>
            </a:r>
            <a:r>
              <a:rPr lang="en-GB" sz="1200" baseline="30000">
                <a:latin typeface="Calibri" panose="020F0502020204030204" pitchFamily="34" charset="0"/>
                <a:ea typeface="Aileron" charset="0"/>
                <a:cs typeface="Calibri" panose="020F0502020204030204" pitchFamily="34" charset="0"/>
              </a:rPr>
              <a:t>+</a:t>
            </a:r>
            <a:r>
              <a:rPr lang="en-GB" sz="1200">
                <a:latin typeface="Calibri" panose="020F0502020204030204" pitchFamily="34" charset="0"/>
                <a:ea typeface="Aileron" charset="0"/>
                <a:cs typeface="Calibri" panose="020F0502020204030204" pitchFamily="34" charset="0"/>
              </a:rPr>
              <a:t>, low </a:t>
            </a:r>
            <a:r>
              <a:rPr lang="en-GB" sz="1200" err="1">
                <a:latin typeface="Calibri" panose="020F0502020204030204" pitchFamily="34" charset="0"/>
                <a:ea typeface="Aileron" charset="0"/>
                <a:cs typeface="Calibri" panose="020F0502020204030204" pitchFamily="34" charset="0"/>
              </a:rPr>
              <a:t>prolif</a:t>
            </a:r>
            <a:r>
              <a:rPr lang="en-GB" sz="1200">
                <a:latin typeface="Calibri" panose="020F0502020204030204" pitchFamily="34" charset="0"/>
                <a:ea typeface="Aileron" charset="0"/>
                <a:cs typeface="Calibri" panose="020F0502020204030204" pitchFamily="34" charset="0"/>
              </a:rPr>
              <a:t>.</a:t>
            </a:r>
          </a:p>
        </p:txBody>
      </p:sp>
      <p:sp>
        <p:nvSpPr>
          <p:cNvPr id="113" name="Rectangle 112">
            <a:extLst>
              <a:ext uri="{FF2B5EF4-FFF2-40B4-BE49-F238E27FC236}">
                <a16:creationId xmlns:a16="http://schemas.microsoft.com/office/drawing/2014/main" id="{52338D44-A8FE-EB46-8CF9-643E710E0524}"/>
              </a:ext>
            </a:extLst>
          </p:cNvPr>
          <p:cNvSpPr/>
          <p:nvPr/>
        </p:nvSpPr>
        <p:spPr>
          <a:xfrm>
            <a:off x="5039492" y="3394844"/>
            <a:ext cx="185415" cy="1071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22F424E6-8201-BB4B-9EDB-75B9C6D5F0AE}"/>
              </a:ext>
            </a:extLst>
          </p:cNvPr>
          <p:cNvSpPr/>
          <p:nvPr/>
        </p:nvSpPr>
        <p:spPr>
          <a:xfrm>
            <a:off x="5039492" y="3547244"/>
            <a:ext cx="185415" cy="10718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1CDA26E5-3F37-354A-90A3-C5FFE7E9FF3B}"/>
              </a:ext>
            </a:extLst>
          </p:cNvPr>
          <p:cNvSpPr txBox="1"/>
          <p:nvPr/>
        </p:nvSpPr>
        <p:spPr>
          <a:xfrm>
            <a:off x="6839692" y="3358718"/>
            <a:ext cx="1056508" cy="332399"/>
          </a:xfrm>
          <a:prstGeom prst="rect">
            <a:avLst/>
          </a:prstGeom>
          <a:noFill/>
        </p:spPr>
        <p:txBody>
          <a:bodyPr wrap="none" lIns="0" tIns="0" rIns="0" bIns="0" rtlCol="0">
            <a:spAutoFit/>
          </a:bodyPr>
          <a:lstStyle/>
          <a:p>
            <a:pPr>
              <a:lnSpc>
                <a:spcPct val="90000"/>
              </a:lnSpc>
            </a:pPr>
            <a:r>
              <a:rPr lang="en-GB" sz="1200">
                <a:latin typeface="Calibri" panose="020F0502020204030204" pitchFamily="34" charset="0"/>
                <a:ea typeface="Aileron" charset="0"/>
                <a:cs typeface="Calibri" panose="020F0502020204030204" pitchFamily="34" charset="0"/>
              </a:rPr>
              <a:t>CD4</a:t>
            </a:r>
            <a:r>
              <a:rPr lang="en-GB" sz="1200" baseline="30000">
                <a:latin typeface="Calibri" panose="020F0502020204030204" pitchFamily="34" charset="0"/>
                <a:ea typeface="Aileron" charset="0"/>
                <a:cs typeface="Calibri" panose="020F0502020204030204" pitchFamily="34" charset="0"/>
              </a:rPr>
              <a:t>+</a:t>
            </a:r>
            <a:r>
              <a:rPr lang="en-GB" sz="1200">
                <a:latin typeface="Calibri" panose="020F0502020204030204" pitchFamily="34" charset="0"/>
                <a:ea typeface="Aileron" charset="0"/>
                <a:cs typeface="Calibri" panose="020F0502020204030204" pitchFamily="34" charset="0"/>
              </a:rPr>
              <a:t>, high </a:t>
            </a:r>
            <a:r>
              <a:rPr lang="en-GB" sz="1200" err="1">
                <a:latin typeface="Calibri" panose="020F0502020204030204" pitchFamily="34" charset="0"/>
                <a:ea typeface="Aileron" charset="0"/>
                <a:cs typeface="Calibri" panose="020F0502020204030204" pitchFamily="34" charset="0"/>
              </a:rPr>
              <a:t>prolif</a:t>
            </a:r>
            <a:r>
              <a:rPr lang="en-GB" sz="1200">
                <a:latin typeface="Calibri" panose="020F0502020204030204" pitchFamily="34" charset="0"/>
                <a:ea typeface="Aileron" charset="0"/>
                <a:cs typeface="Calibri" panose="020F0502020204030204" pitchFamily="34" charset="0"/>
              </a:rPr>
              <a:t>.</a:t>
            </a:r>
          </a:p>
          <a:p>
            <a:pPr>
              <a:lnSpc>
                <a:spcPct val="90000"/>
              </a:lnSpc>
            </a:pPr>
            <a:r>
              <a:rPr lang="en-GB" sz="1200">
                <a:latin typeface="Calibri" panose="020F0502020204030204" pitchFamily="34" charset="0"/>
                <a:ea typeface="Aileron" charset="0"/>
                <a:cs typeface="Calibri" panose="020F0502020204030204" pitchFamily="34" charset="0"/>
              </a:rPr>
              <a:t>CD4</a:t>
            </a:r>
            <a:r>
              <a:rPr lang="en-GB" sz="1200" baseline="30000">
                <a:latin typeface="Calibri" panose="020F0502020204030204" pitchFamily="34" charset="0"/>
                <a:ea typeface="Aileron" charset="0"/>
                <a:cs typeface="Calibri" panose="020F0502020204030204" pitchFamily="34" charset="0"/>
              </a:rPr>
              <a:t>+</a:t>
            </a:r>
            <a:r>
              <a:rPr lang="en-GB" sz="1200">
                <a:latin typeface="Calibri" panose="020F0502020204030204" pitchFamily="34" charset="0"/>
                <a:ea typeface="Aileron" charset="0"/>
                <a:cs typeface="Calibri" panose="020F0502020204030204" pitchFamily="34" charset="0"/>
              </a:rPr>
              <a:t>, low </a:t>
            </a:r>
            <a:r>
              <a:rPr lang="en-GB" sz="1200" err="1">
                <a:latin typeface="Calibri" panose="020F0502020204030204" pitchFamily="34" charset="0"/>
                <a:ea typeface="Aileron" charset="0"/>
                <a:cs typeface="Calibri" panose="020F0502020204030204" pitchFamily="34" charset="0"/>
              </a:rPr>
              <a:t>prolif</a:t>
            </a:r>
            <a:r>
              <a:rPr lang="en-GB" sz="1200">
                <a:latin typeface="Calibri" panose="020F0502020204030204" pitchFamily="34" charset="0"/>
                <a:ea typeface="Aileron" charset="0"/>
                <a:cs typeface="Calibri" panose="020F0502020204030204" pitchFamily="34" charset="0"/>
              </a:rPr>
              <a:t>.</a:t>
            </a:r>
          </a:p>
        </p:txBody>
      </p:sp>
      <p:sp>
        <p:nvSpPr>
          <p:cNvPr id="138" name="Rectangle 137">
            <a:extLst>
              <a:ext uri="{FF2B5EF4-FFF2-40B4-BE49-F238E27FC236}">
                <a16:creationId xmlns:a16="http://schemas.microsoft.com/office/drawing/2014/main" id="{5883346A-A241-1047-B3AB-9A612E46F432}"/>
              </a:ext>
            </a:extLst>
          </p:cNvPr>
          <p:cNvSpPr/>
          <p:nvPr/>
        </p:nvSpPr>
        <p:spPr>
          <a:xfrm>
            <a:off x="6551660" y="3394844"/>
            <a:ext cx="185415" cy="10718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68ECDC3-F7D6-F54D-B10C-5D29F54FF59D}"/>
              </a:ext>
            </a:extLst>
          </p:cNvPr>
          <p:cNvSpPr/>
          <p:nvPr/>
        </p:nvSpPr>
        <p:spPr>
          <a:xfrm>
            <a:off x="6551660" y="3547244"/>
            <a:ext cx="185415" cy="1071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F7664125-EA70-0946-A57D-0F222CB5DF06}"/>
              </a:ext>
            </a:extLst>
          </p:cNvPr>
          <p:cNvSpPr txBox="1"/>
          <p:nvPr/>
        </p:nvSpPr>
        <p:spPr>
          <a:xfrm>
            <a:off x="4641455" y="3727095"/>
            <a:ext cx="235641"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100</a:t>
            </a:r>
          </a:p>
        </p:txBody>
      </p:sp>
      <p:cxnSp>
        <p:nvCxnSpPr>
          <p:cNvPr id="142" name="Straight Connector 141">
            <a:extLst>
              <a:ext uri="{FF2B5EF4-FFF2-40B4-BE49-F238E27FC236}">
                <a16:creationId xmlns:a16="http://schemas.microsoft.com/office/drawing/2014/main" id="{8EDA4E18-D960-B14C-A634-B6F863612E1F}"/>
              </a:ext>
            </a:extLst>
          </p:cNvPr>
          <p:cNvCxnSpPr>
            <a:cxnSpLocks/>
          </p:cNvCxnSpPr>
          <p:nvPr/>
        </p:nvCxnSpPr>
        <p:spPr>
          <a:xfrm flipH="1">
            <a:off x="4898437" y="38076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72A36287-189C-154F-A493-EE4E0851261D}"/>
              </a:ext>
            </a:extLst>
          </p:cNvPr>
          <p:cNvSpPr txBox="1"/>
          <p:nvPr/>
        </p:nvSpPr>
        <p:spPr>
          <a:xfrm rot="16200000">
            <a:off x="3784175" y="4032140"/>
            <a:ext cx="998671" cy="387798"/>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CD8</a:t>
            </a:r>
            <a:r>
              <a:rPr lang="en-GB" sz="1400" b="1" baseline="30000">
                <a:latin typeface="Calibri" panose="020F0502020204030204" pitchFamily="34" charset="0"/>
                <a:ea typeface="Aileron" charset="0"/>
                <a:cs typeface="Calibri" panose="020F0502020204030204" pitchFamily="34" charset="0"/>
              </a:rPr>
              <a:t>+</a:t>
            </a:r>
            <a:r>
              <a:rPr lang="en-GB" sz="1400" b="1">
                <a:latin typeface="Calibri" panose="020F0502020204030204" pitchFamily="34" charset="0"/>
                <a:ea typeface="Aileron" charset="0"/>
                <a:cs typeface="Calibri" panose="020F0502020204030204" pitchFamily="34" charset="0"/>
              </a:rPr>
              <a:t> or CD4</a:t>
            </a:r>
            <a:r>
              <a:rPr lang="en-GB" sz="1400" b="1" baseline="30000">
                <a:latin typeface="Calibri" panose="020F0502020204030204" pitchFamily="34" charset="0"/>
                <a:ea typeface="Aileron" charset="0"/>
                <a:cs typeface="Calibri" panose="020F0502020204030204" pitchFamily="34" charset="0"/>
              </a:rPr>
              <a:t>+</a:t>
            </a:r>
            <a:r>
              <a:rPr lang="en-GB" sz="1400" b="1">
                <a:latin typeface="Calibri" panose="020F0502020204030204" pitchFamily="34" charset="0"/>
                <a:ea typeface="Aileron" charset="0"/>
                <a:cs typeface="Calibri" panose="020F0502020204030204" pitchFamily="34" charset="0"/>
              </a:rPr>
              <a:t> </a:t>
            </a:r>
            <a:br>
              <a:rPr lang="en-GB" sz="1400" b="1">
                <a:latin typeface="Calibri" panose="020F0502020204030204" pitchFamily="34" charset="0"/>
                <a:ea typeface="Aileron" charset="0"/>
                <a:cs typeface="Calibri" panose="020F0502020204030204" pitchFamily="34" charset="0"/>
              </a:rPr>
            </a:br>
            <a:r>
              <a:rPr lang="en-GB" sz="1400" b="1">
                <a:latin typeface="Calibri" panose="020F0502020204030204" pitchFamily="34" charset="0"/>
                <a:ea typeface="Aileron" charset="0"/>
                <a:cs typeface="Calibri" panose="020F0502020204030204" pitchFamily="34" charset="0"/>
              </a:rPr>
              <a:t>T cells (%)</a:t>
            </a:r>
          </a:p>
        </p:txBody>
      </p:sp>
      <p:sp>
        <p:nvSpPr>
          <p:cNvPr id="144" name="TextBox 143">
            <a:extLst>
              <a:ext uri="{FF2B5EF4-FFF2-40B4-BE49-F238E27FC236}">
                <a16:creationId xmlns:a16="http://schemas.microsoft.com/office/drawing/2014/main" id="{6210C71E-22F6-5040-ABBF-68120E2835F5}"/>
              </a:ext>
            </a:extLst>
          </p:cNvPr>
          <p:cNvSpPr txBox="1"/>
          <p:nvPr/>
        </p:nvSpPr>
        <p:spPr>
          <a:xfrm>
            <a:off x="4798548" y="4558945"/>
            <a:ext cx="78548"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0</a:t>
            </a:r>
          </a:p>
        </p:txBody>
      </p:sp>
      <p:cxnSp>
        <p:nvCxnSpPr>
          <p:cNvPr id="146" name="Straight Connector 145">
            <a:extLst>
              <a:ext uri="{FF2B5EF4-FFF2-40B4-BE49-F238E27FC236}">
                <a16:creationId xmlns:a16="http://schemas.microsoft.com/office/drawing/2014/main" id="{8D8B3FD2-2C39-5F45-BE34-3B4666DCF83E}"/>
              </a:ext>
            </a:extLst>
          </p:cNvPr>
          <p:cNvCxnSpPr>
            <a:cxnSpLocks/>
          </p:cNvCxnSpPr>
          <p:nvPr/>
        </p:nvCxnSpPr>
        <p:spPr>
          <a:xfrm>
            <a:off x="4966187" y="3803650"/>
            <a:ext cx="0" cy="84006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D1BDC3FB-821D-5A48-9AA3-169DF5F5D699}"/>
              </a:ext>
            </a:extLst>
          </p:cNvPr>
          <p:cNvSpPr txBox="1"/>
          <p:nvPr/>
        </p:nvSpPr>
        <p:spPr>
          <a:xfrm rot="-2700000">
            <a:off x="6261539" y="5226741"/>
            <a:ext cx="1637062" cy="166199"/>
          </a:xfrm>
          <a:prstGeom prst="rect">
            <a:avLst/>
          </a:prstGeom>
          <a:noFill/>
        </p:spPr>
        <p:txBody>
          <a:bodyPr wrap="squar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MDSC from BEZ-treated</a:t>
            </a:r>
          </a:p>
        </p:txBody>
      </p:sp>
      <p:sp>
        <p:nvSpPr>
          <p:cNvPr id="148" name="TextBox 147">
            <a:extLst>
              <a:ext uri="{FF2B5EF4-FFF2-40B4-BE49-F238E27FC236}">
                <a16:creationId xmlns:a16="http://schemas.microsoft.com/office/drawing/2014/main" id="{877BAF58-977E-AC44-B1C8-31D9878F54D6}"/>
              </a:ext>
            </a:extLst>
          </p:cNvPr>
          <p:cNvSpPr txBox="1"/>
          <p:nvPr/>
        </p:nvSpPr>
        <p:spPr>
          <a:xfrm rot="-2700000">
            <a:off x="5294152" y="5320747"/>
            <a:ext cx="1902951" cy="166199"/>
          </a:xfrm>
          <a:prstGeom prst="rect">
            <a:avLst/>
          </a:prstGeom>
          <a:noFill/>
        </p:spPr>
        <p:txBody>
          <a:bodyPr wrap="squar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MDSC from </a:t>
            </a:r>
            <a:r>
              <a:rPr lang="en-GB" sz="1200" err="1">
                <a:latin typeface="Calibri" panose="020F0502020204030204" pitchFamily="34" charset="0"/>
                <a:ea typeface="Aileron" charset="0"/>
                <a:cs typeface="Calibri" panose="020F0502020204030204" pitchFamily="34" charset="0"/>
              </a:rPr>
              <a:t>cabo</a:t>
            </a:r>
            <a:r>
              <a:rPr lang="en-GB" sz="1200">
                <a:latin typeface="Calibri" panose="020F0502020204030204" pitchFamily="34" charset="0"/>
                <a:ea typeface="Aileron" charset="0"/>
                <a:cs typeface="Calibri" panose="020F0502020204030204" pitchFamily="34" charset="0"/>
              </a:rPr>
              <a:t>-treated</a:t>
            </a:r>
          </a:p>
        </p:txBody>
      </p:sp>
      <p:sp>
        <p:nvSpPr>
          <p:cNvPr id="149" name="TextBox 148">
            <a:extLst>
              <a:ext uri="{FF2B5EF4-FFF2-40B4-BE49-F238E27FC236}">
                <a16:creationId xmlns:a16="http://schemas.microsoft.com/office/drawing/2014/main" id="{23D96178-AEC2-364E-9D4F-86348364E383}"/>
              </a:ext>
            </a:extLst>
          </p:cNvPr>
          <p:cNvSpPr txBox="1"/>
          <p:nvPr/>
        </p:nvSpPr>
        <p:spPr>
          <a:xfrm rot="-2700000">
            <a:off x="4823139" y="5186574"/>
            <a:ext cx="1523453" cy="166199"/>
          </a:xfrm>
          <a:prstGeom prst="rect">
            <a:avLst/>
          </a:prstGeom>
          <a:noFill/>
        </p:spPr>
        <p:txBody>
          <a:bodyPr wrap="squar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MDSC from control</a:t>
            </a:r>
          </a:p>
        </p:txBody>
      </p:sp>
      <p:sp>
        <p:nvSpPr>
          <p:cNvPr id="150" name="TextBox 149">
            <a:extLst>
              <a:ext uri="{FF2B5EF4-FFF2-40B4-BE49-F238E27FC236}">
                <a16:creationId xmlns:a16="http://schemas.microsoft.com/office/drawing/2014/main" id="{A2AE4E5E-4F95-5545-88D5-C91573089DB4}"/>
              </a:ext>
            </a:extLst>
          </p:cNvPr>
          <p:cNvSpPr txBox="1"/>
          <p:nvPr/>
        </p:nvSpPr>
        <p:spPr>
          <a:xfrm>
            <a:off x="4720002" y="4139845"/>
            <a:ext cx="157094"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50</a:t>
            </a:r>
          </a:p>
        </p:txBody>
      </p:sp>
      <p:cxnSp>
        <p:nvCxnSpPr>
          <p:cNvPr id="151" name="Straight Connector 150">
            <a:extLst>
              <a:ext uri="{FF2B5EF4-FFF2-40B4-BE49-F238E27FC236}">
                <a16:creationId xmlns:a16="http://schemas.microsoft.com/office/drawing/2014/main" id="{ED504F2D-49B1-0D4F-8D91-3D70DFE3D016}"/>
              </a:ext>
            </a:extLst>
          </p:cNvPr>
          <p:cNvCxnSpPr>
            <a:cxnSpLocks/>
          </p:cNvCxnSpPr>
          <p:nvPr/>
        </p:nvCxnSpPr>
        <p:spPr>
          <a:xfrm flipH="1">
            <a:off x="4898437" y="422036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4" name="Rectangle 153">
            <a:extLst>
              <a:ext uri="{FF2B5EF4-FFF2-40B4-BE49-F238E27FC236}">
                <a16:creationId xmlns:a16="http://schemas.microsoft.com/office/drawing/2014/main" id="{9DD40E93-1C2E-B142-8F7E-0188128ADA27}"/>
              </a:ext>
            </a:extLst>
          </p:cNvPr>
          <p:cNvSpPr/>
          <p:nvPr/>
        </p:nvSpPr>
        <p:spPr>
          <a:xfrm>
            <a:off x="5089755" y="4384675"/>
            <a:ext cx="296540" cy="257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83EFA1A3-2FDF-8C4E-8202-3D3D73364D47}"/>
              </a:ext>
            </a:extLst>
          </p:cNvPr>
          <p:cNvSpPr/>
          <p:nvPr/>
        </p:nvSpPr>
        <p:spPr>
          <a:xfrm>
            <a:off x="5089755" y="3801244"/>
            <a:ext cx="296540" cy="6469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AC070168-0E79-BC4B-9050-7DD8E0EC7EF8}"/>
              </a:ext>
            </a:extLst>
          </p:cNvPr>
          <p:cNvSpPr/>
          <p:nvPr/>
        </p:nvSpPr>
        <p:spPr>
          <a:xfrm>
            <a:off x="5385030" y="4384675"/>
            <a:ext cx="296540" cy="257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B2C9E8C5-79CC-E74B-9EAD-9D3EDA13CEE7}"/>
              </a:ext>
            </a:extLst>
          </p:cNvPr>
          <p:cNvSpPr/>
          <p:nvPr/>
        </p:nvSpPr>
        <p:spPr>
          <a:xfrm>
            <a:off x="5385030" y="3801244"/>
            <a:ext cx="296540" cy="59613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B93F0EE-731F-F746-9587-12B01C0DD34A}"/>
              </a:ext>
            </a:extLst>
          </p:cNvPr>
          <p:cNvSpPr txBox="1"/>
          <p:nvPr/>
        </p:nvSpPr>
        <p:spPr>
          <a:xfrm rot="-2700000">
            <a:off x="4089713" y="5186574"/>
            <a:ext cx="1523453" cy="166199"/>
          </a:xfrm>
          <a:prstGeom prst="rect">
            <a:avLst/>
          </a:prstGeom>
          <a:noFill/>
        </p:spPr>
        <p:txBody>
          <a:bodyPr wrap="squar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Without MDSC</a:t>
            </a:r>
          </a:p>
        </p:txBody>
      </p:sp>
      <p:sp>
        <p:nvSpPr>
          <p:cNvPr id="158" name="Rectangle 157">
            <a:extLst>
              <a:ext uri="{FF2B5EF4-FFF2-40B4-BE49-F238E27FC236}">
                <a16:creationId xmlns:a16="http://schemas.microsoft.com/office/drawing/2014/main" id="{600D6B8F-C926-C449-8F8B-439CEAB066F1}"/>
              </a:ext>
            </a:extLst>
          </p:cNvPr>
          <p:cNvSpPr/>
          <p:nvPr/>
        </p:nvSpPr>
        <p:spPr>
          <a:xfrm>
            <a:off x="5826355" y="3892551"/>
            <a:ext cx="296540" cy="749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F5481D82-C3C9-0846-84AC-437AFAA1D0EA}"/>
              </a:ext>
            </a:extLst>
          </p:cNvPr>
          <p:cNvSpPr/>
          <p:nvPr/>
        </p:nvSpPr>
        <p:spPr>
          <a:xfrm>
            <a:off x="5826355" y="3801245"/>
            <a:ext cx="296540" cy="15480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C3C1F3E-213C-AC4C-9D24-9F12FD3A217E}"/>
              </a:ext>
            </a:extLst>
          </p:cNvPr>
          <p:cNvSpPr/>
          <p:nvPr/>
        </p:nvSpPr>
        <p:spPr>
          <a:xfrm>
            <a:off x="6121630" y="3905251"/>
            <a:ext cx="296540" cy="73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A9D6DF58-B5F7-B143-A7E1-0D14BB5FAF2F}"/>
              </a:ext>
            </a:extLst>
          </p:cNvPr>
          <p:cNvSpPr/>
          <p:nvPr/>
        </p:nvSpPr>
        <p:spPr>
          <a:xfrm>
            <a:off x="6121630" y="3801244"/>
            <a:ext cx="296540" cy="17703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DED24B3A-3918-0549-838C-88FE6B472E73}"/>
              </a:ext>
            </a:extLst>
          </p:cNvPr>
          <p:cNvSpPr/>
          <p:nvPr/>
        </p:nvSpPr>
        <p:spPr>
          <a:xfrm>
            <a:off x="6570971" y="3892551"/>
            <a:ext cx="296540" cy="749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C1D1C2C-63B3-FA49-BCB0-62F98C622F33}"/>
              </a:ext>
            </a:extLst>
          </p:cNvPr>
          <p:cNvSpPr/>
          <p:nvPr/>
        </p:nvSpPr>
        <p:spPr>
          <a:xfrm>
            <a:off x="6570971" y="3801244"/>
            <a:ext cx="296540" cy="4088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B4F5A985-6FED-DC49-9E76-CC2E93DE1C80}"/>
              </a:ext>
            </a:extLst>
          </p:cNvPr>
          <p:cNvSpPr/>
          <p:nvPr/>
        </p:nvSpPr>
        <p:spPr>
          <a:xfrm>
            <a:off x="6866246" y="3905251"/>
            <a:ext cx="296540" cy="73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7376EC7E-F051-FB41-8789-00E8950DAD5F}"/>
              </a:ext>
            </a:extLst>
          </p:cNvPr>
          <p:cNvSpPr/>
          <p:nvPr/>
        </p:nvSpPr>
        <p:spPr>
          <a:xfrm>
            <a:off x="6866246" y="3801244"/>
            <a:ext cx="296540" cy="38340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2BDBAAEA-0C28-2543-A504-905D3CF5EB8E}"/>
              </a:ext>
            </a:extLst>
          </p:cNvPr>
          <p:cNvSpPr/>
          <p:nvPr/>
        </p:nvSpPr>
        <p:spPr>
          <a:xfrm>
            <a:off x="7312893" y="3892551"/>
            <a:ext cx="296540" cy="749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04BA0840-DF19-9345-A897-9DA311D01C49}"/>
              </a:ext>
            </a:extLst>
          </p:cNvPr>
          <p:cNvSpPr/>
          <p:nvPr/>
        </p:nvSpPr>
        <p:spPr>
          <a:xfrm>
            <a:off x="7312893" y="3801244"/>
            <a:ext cx="296540" cy="4500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17B4118-DF19-564F-93C4-DD5DC8170CCD}"/>
              </a:ext>
            </a:extLst>
          </p:cNvPr>
          <p:cNvSpPr/>
          <p:nvPr/>
        </p:nvSpPr>
        <p:spPr>
          <a:xfrm>
            <a:off x="7608168" y="3905251"/>
            <a:ext cx="296540" cy="73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256B9967-1B31-484D-9EF7-A00EA3C7D89D}"/>
              </a:ext>
            </a:extLst>
          </p:cNvPr>
          <p:cNvSpPr/>
          <p:nvPr/>
        </p:nvSpPr>
        <p:spPr>
          <a:xfrm>
            <a:off x="7608168" y="3801244"/>
            <a:ext cx="296540" cy="41911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E63BAB67-CF05-3146-909D-D4BA65B3FA64}"/>
              </a:ext>
            </a:extLst>
          </p:cNvPr>
          <p:cNvCxnSpPr>
            <a:cxnSpLocks/>
          </p:cNvCxnSpPr>
          <p:nvPr/>
        </p:nvCxnSpPr>
        <p:spPr>
          <a:xfrm flipH="1">
            <a:off x="4898438" y="4639460"/>
            <a:ext cx="314177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99A07BA2-7344-794D-BA9C-C72612C597D8}"/>
              </a:ext>
            </a:extLst>
          </p:cNvPr>
          <p:cNvSpPr txBox="1"/>
          <p:nvPr/>
        </p:nvSpPr>
        <p:spPr>
          <a:xfrm>
            <a:off x="9101313" y="3554938"/>
            <a:ext cx="235641"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100</a:t>
            </a:r>
          </a:p>
        </p:txBody>
      </p:sp>
      <p:cxnSp>
        <p:nvCxnSpPr>
          <p:cNvPr id="175" name="Straight Connector 174">
            <a:extLst>
              <a:ext uri="{FF2B5EF4-FFF2-40B4-BE49-F238E27FC236}">
                <a16:creationId xmlns:a16="http://schemas.microsoft.com/office/drawing/2014/main" id="{3C7A3014-9256-E041-8A43-4A4B5762F28A}"/>
              </a:ext>
            </a:extLst>
          </p:cNvPr>
          <p:cNvCxnSpPr>
            <a:cxnSpLocks/>
          </p:cNvCxnSpPr>
          <p:nvPr/>
        </p:nvCxnSpPr>
        <p:spPr>
          <a:xfrm flipH="1">
            <a:off x="9358295" y="363545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id="{964409F9-E12F-AF4C-BFA3-EF82EC6B5524}"/>
              </a:ext>
            </a:extLst>
          </p:cNvPr>
          <p:cNvSpPr txBox="1"/>
          <p:nvPr/>
        </p:nvSpPr>
        <p:spPr>
          <a:xfrm rot="16200000">
            <a:off x="8174304" y="4087107"/>
            <a:ext cx="1138132"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CD8</a:t>
            </a:r>
            <a:r>
              <a:rPr lang="en-GB" sz="1400" b="1" baseline="30000">
                <a:latin typeface="Calibri" panose="020F0502020204030204" pitchFamily="34" charset="0"/>
                <a:ea typeface="Aileron" charset="0"/>
                <a:cs typeface="Calibri" panose="020F0502020204030204" pitchFamily="34" charset="0"/>
              </a:rPr>
              <a:t>+</a:t>
            </a:r>
            <a:r>
              <a:rPr lang="en-GB" sz="1400" b="1">
                <a:latin typeface="Calibri" panose="020F0502020204030204" pitchFamily="34" charset="0"/>
                <a:ea typeface="Aileron" charset="0"/>
                <a:cs typeface="Calibri" panose="020F0502020204030204" pitchFamily="34" charset="0"/>
              </a:rPr>
              <a:t> T cells (%)</a:t>
            </a:r>
          </a:p>
        </p:txBody>
      </p:sp>
      <p:sp>
        <p:nvSpPr>
          <p:cNvPr id="177" name="TextBox 176">
            <a:extLst>
              <a:ext uri="{FF2B5EF4-FFF2-40B4-BE49-F238E27FC236}">
                <a16:creationId xmlns:a16="http://schemas.microsoft.com/office/drawing/2014/main" id="{DF5ED178-9665-AD46-B28A-20D4CD8A9AA7}"/>
              </a:ext>
            </a:extLst>
          </p:cNvPr>
          <p:cNvSpPr txBox="1"/>
          <p:nvPr/>
        </p:nvSpPr>
        <p:spPr>
          <a:xfrm>
            <a:off x="9258406" y="4697938"/>
            <a:ext cx="78548"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0</a:t>
            </a:r>
          </a:p>
        </p:txBody>
      </p:sp>
      <p:cxnSp>
        <p:nvCxnSpPr>
          <p:cNvPr id="178" name="Straight Connector 177">
            <a:extLst>
              <a:ext uri="{FF2B5EF4-FFF2-40B4-BE49-F238E27FC236}">
                <a16:creationId xmlns:a16="http://schemas.microsoft.com/office/drawing/2014/main" id="{FBDFC8AD-EA3D-5647-AF89-75BF6D7D7E27}"/>
              </a:ext>
            </a:extLst>
          </p:cNvPr>
          <p:cNvCxnSpPr>
            <a:cxnSpLocks/>
          </p:cNvCxnSpPr>
          <p:nvPr/>
        </p:nvCxnSpPr>
        <p:spPr>
          <a:xfrm>
            <a:off x="9426045" y="3631721"/>
            <a:ext cx="0" cy="115098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64F607D6-8EC2-C149-9BBD-869E967ED2D8}"/>
              </a:ext>
            </a:extLst>
          </p:cNvPr>
          <p:cNvSpPr txBox="1"/>
          <p:nvPr/>
        </p:nvSpPr>
        <p:spPr>
          <a:xfrm>
            <a:off x="9179860" y="4237563"/>
            <a:ext cx="157094"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40</a:t>
            </a:r>
          </a:p>
        </p:txBody>
      </p:sp>
      <p:cxnSp>
        <p:nvCxnSpPr>
          <p:cNvPr id="183" name="Straight Connector 182">
            <a:extLst>
              <a:ext uri="{FF2B5EF4-FFF2-40B4-BE49-F238E27FC236}">
                <a16:creationId xmlns:a16="http://schemas.microsoft.com/office/drawing/2014/main" id="{5D267FF1-FEEF-E941-8B00-B87596DA0EC8}"/>
              </a:ext>
            </a:extLst>
          </p:cNvPr>
          <p:cNvCxnSpPr>
            <a:cxnSpLocks/>
          </p:cNvCxnSpPr>
          <p:nvPr/>
        </p:nvCxnSpPr>
        <p:spPr>
          <a:xfrm flipH="1">
            <a:off x="9358295" y="4318078"/>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Rectangle 194">
            <a:extLst>
              <a:ext uri="{FF2B5EF4-FFF2-40B4-BE49-F238E27FC236}">
                <a16:creationId xmlns:a16="http://schemas.microsoft.com/office/drawing/2014/main" id="{363D7C9F-2C0D-B84B-BD46-0B293CC89AE0}"/>
              </a:ext>
            </a:extLst>
          </p:cNvPr>
          <p:cNvSpPr/>
          <p:nvPr/>
        </p:nvSpPr>
        <p:spPr>
          <a:xfrm>
            <a:off x="11471274" y="3635375"/>
            <a:ext cx="196851" cy="11454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ADAF7349-2A32-4E4F-85CB-D824DC23B9FA}"/>
              </a:ext>
            </a:extLst>
          </p:cNvPr>
          <p:cNvSpPr txBox="1"/>
          <p:nvPr/>
        </p:nvSpPr>
        <p:spPr>
          <a:xfrm>
            <a:off x="9179860" y="3780363"/>
            <a:ext cx="157094"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80</a:t>
            </a:r>
          </a:p>
        </p:txBody>
      </p:sp>
      <p:cxnSp>
        <p:nvCxnSpPr>
          <p:cNvPr id="201" name="Straight Connector 200">
            <a:extLst>
              <a:ext uri="{FF2B5EF4-FFF2-40B4-BE49-F238E27FC236}">
                <a16:creationId xmlns:a16="http://schemas.microsoft.com/office/drawing/2014/main" id="{A49BEDD2-064B-184E-9200-1006466EF062}"/>
              </a:ext>
            </a:extLst>
          </p:cNvPr>
          <p:cNvCxnSpPr>
            <a:cxnSpLocks/>
          </p:cNvCxnSpPr>
          <p:nvPr/>
        </p:nvCxnSpPr>
        <p:spPr>
          <a:xfrm flipH="1">
            <a:off x="9358295" y="3860878"/>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2" name="TextBox 201">
            <a:extLst>
              <a:ext uri="{FF2B5EF4-FFF2-40B4-BE49-F238E27FC236}">
                <a16:creationId xmlns:a16="http://schemas.microsoft.com/office/drawing/2014/main" id="{57D19EBB-F4ED-E349-9E92-D5DE168020DC}"/>
              </a:ext>
            </a:extLst>
          </p:cNvPr>
          <p:cNvSpPr txBox="1"/>
          <p:nvPr/>
        </p:nvSpPr>
        <p:spPr>
          <a:xfrm>
            <a:off x="9179860" y="4005788"/>
            <a:ext cx="157094"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60</a:t>
            </a:r>
          </a:p>
        </p:txBody>
      </p:sp>
      <p:cxnSp>
        <p:nvCxnSpPr>
          <p:cNvPr id="203" name="Straight Connector 202">
            <a:extLst>
              <a:ext uri="{FF2B5EF4-FFF2-40B4-BE49-F238E27FC236}">
                <a16:creationId xmlns:a16="http://schemas.microsoft.com/office/drawing/2014/main" id="{A9BA9F75-A7B8-6748-B5F8-46FE96228D3A}"/>
              </a:ext>
            </a:extLst>
          </p:cNvPr>
          <p:cNvCxnSpPr>
            <a:cxnSpLocks/>
          </p:cNvCxnSpPr>
          <p:nvPr/>
        </p:nvCxnSpPr>
        <p:spPr>
          <a:xfrm flipH="1">
            <a:off x="9358295" y="408630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4" name="TextBox 203">
            <a:extLst>
              <a:ext uri="{FF2B5EF4-FFF2-40B4-BE49-F238E27FC236}">
                <a16:creationId xmlns:a16="http://schemas.microsoft.com/office/drawing/2014/main" id="{33AC5B07-D864-D840-B224-954BFB7C71ED}"/>
              </a:ext>
            </a:extLst>
          </p:cNvPr>
          <p:cNvSpPr txBox="1"/>
          <p:nvPr/>
        </p:nvSpPr>
        <p:spPr>
          <a:xfrm>
            <a:off x="9179860" y="4466163"/>
            <a:ext cx="157094" cy="166199"/>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20</a:t>
            </a:r>
          </a:p>
        </p:txBody>
      </p:sp>
      <p:cxnSp>
        <p:nvCxnSpPr>
          <p:cNvPr id="205" name="Straight Connector 204">
            <a:extLst>
              <a:ext uri="{FF2B5EF4-FFF2-40B4-BE49-F238E27FC236}">
                <a16:creationId xmlns:a16="http://schemas.microsoft.com/office/drawing/2014/main" id="{A249DB76-E452-DC40-AFB3-6D2AB81A2F44}"/>
              </a:ext>
            </a:extLst>
          </p:cNvPr>
          <p:cNvCxnSpPr>
            <a:cxnSpLocks/>
          </p:cNvCxnSpPr>
          <p:nvPr/>
        </p:nvCxnSpPr>
        <p:spPr>
          <a:xfrm flipH="1">
            <a:off x="9358295" y="4546678"/>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6" name="TextBox 205">
            <a:extLst>
              <a:ext uri="{FF2B5EF4-FFF2-40B4-BE49-F238E27FC236}">
                <a16:creationId xmlns:a16="http://schemas.microsoft.com/office/drawing/2014/main" id="{15C366C4-C826-1441-8483-633FDA234A5C}"/>
              </a:ext>
            </a:extLst>
          </p:cNvPr>
          <p:cNvSpPr txBox="1"/>
          <p:nvPr/>
        </p:nvSpPr>
        <p:spPr>
          <a:xfrm>
            <a:off x="8632306" y="4895308"/>
            <a:ext cx="716798" cy="664797"/>
          </a:xfrm>
          <a:prstGeom prst="rect">
            <a:avLst/>
          </a:prstGeom>
          <a:noFill/>
        </p:spPr>
        <p:txBody>
          <a:bodyPr wrap="none" lIns="0" tIns="0" rIns="0" bIns="0" rtlCol="0">
            <a:spAutoFit/>
          </a:bodyPr>
          <a:lstStyle/>
          <a:p>
            <a:pPr algn="r">
              <a:lnSpc>
                <a:spcPct val="90000"/>
              </a:lnSpc>
            </a:pPr>
            <a:r>
              <a:rPr lang="en-GB" sz="1200">
                <a:latin typeface="Calibri" panose="020F0502020204030204" pitchFamily="34" charset="0"/>
                <a:ea typeface="Aileron" charset="0"/>
                <a:cs typeface="Calibri" panose="020F0502020204030204" pitchFamily="34" charset="0"/>
              </a:rPr>
              <a:t>Stimulation</a:t>
            </a:r>
          </a:p>
          <a:p>
            <a:pPr algn="r">
              <a:lnSpc>
                <a:spcPct val="90000"/>
              </a:lnSpc>
            </a:pPr>
            <a:r>
              <a:rPr lang="en-GB" sz="1200" err="1">
                <a:latin typeface="Calibri" panose="020F0502020204030204" pitchFamily="34" charset="0"/>
                <a:ea typeface="Aileron" charset="0"/>
                <a:cs typeface="Calibri" panose="020F0502020204030204" pitchFamily="34" charset="0"/>
              </a:rPr>
              <a:t>cabo</a:t>
            </a:r>
            <a:r>
              <a:rPr lang="en-GB" sz="1200">
                <a:latin typeface="Calibri" panose="020F0502020204030204" pitchFamily="34" charset="0"/>
                <a:ea typeface="Aileron" charset="0"/>
                <a:cs typeface="Calibri" panose="020F0502020204030204" pitchFamily="34" charset="0"/>
              </a:rPr>
              <a:t> (µM)</a:t>
            </a:r>
          </a:p>
          <a:p>
            <a:pPr algn="r">
              <a:lnSpc>
                <a:spcPct val="90000"/>
              </a:lnSpc>
            </a:pPr>
            <a:r>
              <a:rPr lang="en-GB" sz="1200">
                <a:latin typeface="Calibri" panose="020F0502020204030204" pitchFamily="34" charset="0"/>
                <a:ea typeface="Aileron" charset="0"/>
                <a:cs typeface="Calibri" panose="020F0502020204030204" pitchFamily="34" charset="0"/>
              </a:rPr>
              <a:t>BEZ (µM)</a:t>
            </a:r>
            <a:br>
              <a:rPr lang="en-GB" sz="1200">
                <a:latin typeface="Calibri" panose="020F0502020204030204" pitchFamily="34" charset="0"/>
                <a:ea typeface="Aileron" charset="0"/>
                <a:cs typeface="Calibri" panose="020F0502020204030204" pitchFamily="34" charset="0"/>
              </a:rPr>
            </a:br>
            <a:r>
              <a:rPr lang="en-GB" sz="1200" err="1">
                <a:latin typeface="Calibri" panose="020F0502020204030204" pitchFamily="34" charset="0"/>
                <a:ea typeface="Aileron" charset="0"/>
                <a:cs typeface="Calibri" panose="020F0502020204030204" pitchFamily="34" charset="0"/>
              </a:rPr>
              <a:t>dasa</a:t>
            </a:r>
            <a:r>
              <a:rPr lang="en-GB" sz="1200">
                <a:latin typeface="Calibri" panose="020F0502020204030204" pitchFamily="34" charset="0"/>
                <a:ea typeface="Aileron" charset="0"/>
                <a:cs typeface="Calibri" panose="020F0502020204030204" pitchFamily="34" charset="0"/>
              </a:rPr>
              <a:t> (µM)</a:t>
            </a:r>
          </a:p>
        </p:txBody>
      </p:sp>
      <p:sp>
        <p:nvSpPr>
          <p:cNvPr id="207" name="TextBox 206">
            <a:extLst>
              <a:ext uri="{FF2B5EF4-FFF2-40B4-BE49-F238E27FC236}">
                <a16:creationId xmlns:a16="http://schemas.microsoft.com/office/drawing/2014/main" id="{2E116D9A-E25E-734D-B110-E6A5145603AE}"/>
              </a:ext>
            </a:extLst>
          </p:cNvPr>
          <p:cNvSpPr txBox="1"/>
          <p:nvPr/>
        </p:nvSpPr>
        <p:spPr>
          <a:xfrm>
            <a:off x="9541970" y="4895308"/>
            <a:ext cx="77009" cy="664797"/>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p>
        </p:txBody>
      </p:sp>
      <p:sp>
        <p:nvSpPr>
          <p:cNvPr id="209" name="TextBox 208">
            <a:extLst>
              <a:ext uri="{FF2B5EF4-FFF2-40B4-BE49-F238E27FC236}">
                <a16:creationId xmlns:a16="http://schemas.microsoft.com/office/drawing/2014/main" id="{66A45061-C46F-0144-8EA0-1757B89E0138}"/>
              </a:ext>
            </a:extLst>
          </p:cNvPr>
          <p:cNvSpPr txBox="1"/>
          <p:nvPr/>
        </p:nvSpPr>
        <p:spPr>
          <a:xfrm>
            <a:off x="9837245" y="4895308"/>
            <a:ext cx="77009" cy="664797"/>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p>
        </p:txBody>
      </p:sp>
      <p:sp>
        <p:nvSpPr>
          <p:cNvPr id="210" name="TextBox 209">
            <a:extLst>
              <a:ext uri="{FF2B5EF4-FFF2-40B4-BE49-F238E27FC236}">
                <a16:creationId xmlns:a16="http://schemas.microsoft.com/office/drawing/2014/main" id="{7DFA6493-61E9-804B-BBF0-8A8FFAB29CC1}"/>
              </a:ext>
            </a:extLst>
          </p:cNvPr>
          <p:cNvSpPr txBox="1"/>
          <p:nvPr/>
        </p:nvSpPr>
        <p:spPr>
          <a:xfrm>
            <a:off x="10108756" y="4895308"/>
            <a:ext cx="78548" cy="664797"/>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1</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p>
        </p:txBody>
      </p:sp>
      <p:sp>
        <p:nvSpPr>
          <p:cNvPr id="211" name="TextBox 210">
            <a:extLst>
              <a:ext uri="{FF2B5EF4-FFF2-40B4-BE49-F238E27FC236}">
                <a16:creationId xmlns:a16="http://schemas.microsoft.com/office/drawing/2014/main" id="{8EA0C501-8A1F-B84F-ABCA-1DB21D75F40C}"/>
              </a:ext>
            </a:extLst>
          </p:cNvPr>
          <p:cNvSpPr txBox="1"/>
          <p:nvPr/>
        </p:nvSpPr>
        <p:spPr>
          <a:xfrm>
            <a:off x="10350884" y="4895308"/>
            <a:ext cx="157095" cy="664797"/>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10</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p>
        </p:txBody>
      </p:sp>
      <p:sp>
        <p:nvSpPr>
          <p:cNvPr id="212" name="TextBox 211">
            <a:extLst>
              <a:ext uri="{FF2B5EF4-FFF2-40B4-BE49-F238E27FC236}">
                <a16:creationId xmlns:a16="http://schemas.microsoft.com/office/drawing/2014/main" id="{5531A4D8-12FB-DF44-831C-82F77601D3FA}"/>
              </a:ext>
            </a:extLst>
          </p:cNvPr>
          <p:cNvSpPr txBox="1"/>
          <p:nvPr/>
        </p:nvSpPr>
        <p:spPr>
          <a:xfrm>
            <a:off x="10667954" y="4895308"/>
            <a:ext cx="78547" cy="664797"/>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1</a:t>
            </a:r>
          </a:p>
          <a:p>
            <a:pPr algn="ctr">
              <a:lnSpc>
                <a:spcPct val="90000"/>
              </a:lnSpc>
            </a:pPr>
            <a:r>
              <a:rPr lang="en-GB" sz="1200">
                <a:latin typeface="Calibri" panose="020F0502020204030204" pitchFamily="34" charset="0"/>
                <a:ea typeface="Aileron" charset="0"/>
                <a:cs typeface="Calibri" panose="020F0502020204030204" pitchFamily="34" charset="0"/>
              </a:rPr>
              <a:t>–</a:t>
            </a:r>
          </a:p>
        </p:txBody>
      </p:sp>
      <p:sp>
        <p:nvSpPr>
          <p:cNvPr id="213" name="TextBox 212">
            <a:extLst>
              <a:ext uri="{FF2B5EF4-FFF2-40B4-BE49-F238E27FC236}">
                <a16:creationId xmlns:a16="http://schemas.microsoft.com/office/drawing/2014/main" id="{003CC5D3-3C3B-0046-A2CB-311246A0F967}"/>
              </a:ext>
            </a:extLst>
          </p:cNvPr>
          <p:cNvSpPr txBox="1"/>
          <p:nvPr/>
        </p:nvSpPr>
        <p:spPr>
          <a:xfrm>
            <a:off x="10922385" y="4895308"/>
            <a:ext cx="157094" cy="664797"/>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10</a:t>
            </a:r>
          </a:p>
          <a:p>
            <a:pPr algn="ctr">
              <a:lnSpc>
                <a:spcPct val="90000"/>
              </a:lnSpc>
            </a:pPr>
            <a:r>
              <a:rPr lang="en-GB" sz="1200">
                <a:latin typeface="Calibri" panose="020F0502020204030204" pitchFamily="34" charset="0"/>
                <a:ea typeface="Aileron" charset="0"/>
                <a:cs typeface="Calibri" panose="020F0502020204030204" pitchFamily="34" charset="0"/>
              </a:rPr>
              <a:t>–</a:t>
            </a:r>
          </a:p>
        </p:txBody>
      </p:sp>
      <p:sp>
        <p:nvSpPr>
          <p:cNvPr id="214" name="TextBox 213">
            <a:extLst>
              <a:ext uri="{FF2B5EF4-FFF2-40B4-BE49-F238E27FC236}">
                <a16:creationId xmlns:a16="http://schemas.microsoft.com/office/drawing/2014/main" id="{62925EF8-E84A-9F47-B17A-1701820C7304}"/>
              </a:ext>
            </a:extLst>
          </p:cNvPr>
          <p:cNvSpPr txBox="1"/>
          <p:nvPr/>
        </p:nvSpPr>
        <p:spPr>
          <a:xfrm>
            <a:off x="11182518" y="4895308"/>
            <a:ext cx="195566" cy="664797"/>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0.5</a:t>
            </a:r>
          </a:p>
        </p:txBody>
      </p:sp>
      <p:sp>
        <p:nvSpPr>
          <p:cNvPr id="215" name="TextBox 214">
            <a:extLst>
              <a:ext uri="{FF2B5EF4-FFF2-40B4-BE49-F238E27FC236}">
                <a16:creationId xmlns:a16="http://schemas.microsoft.com/office/drawing/2014/main" id="{9538E20E-3CA7-9347-8155-B91F7BC1E931}"/>
              </a:ext>
            </a:extLst>
          </p:cNvPr>
          <p:cNvSpPr txBox="1"/>
          <p:nvPr/>
        </p:nvSpPr>
        <p:spPr>
          <a:xfrm>
            <a:off x="11536302" y="4895308"/>
            <a:ext cx="78548" cy="664797"/>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a:t>
            </a:r>
            <a:br>
              <a:rPr lang="en-GB" sz="1200">
                <a:latin typeface="Calibri" panose="020F0502020204030204" pitchFamily="34" charset="0"/>
                <a:ea typeface="Aileron" charset="0"/>
                <a:cs typeface="Calibri" panose="020F0502020204030204" pitchFamily="34" charset="0"/>
              </a:rPr>
            </a:br>
            <a:r>
              <a:rPr lang="en-GB" sz="1200">
                <a:latin typeface="Calibri" panose="020F0502020204030204" pitchFamily="34" charset="0"/>
                <a:ea typeface="Aileron" charset="0"/>
                <a:cs typeface="Calibri" panose="020F0502020204030204" pitchFamily="34" charset="0"/>
              </a:rPr>
              <a:t>–</a:t>
            </a:r>
          </a:p>
          <a:p>
            <a:pPr algn="ctr">
              <a:lnSpc>
                <a:spcPct val="90000"/>
              </a:lnSpc>
            </a:pPr>
            <a:r>
              <a:rPr lang="en-GB" sz="1200">
                <a:latin typeface="Calibri" panose="020F0502020204030204" pitchFamily="34" charset="0"/>
                <a:ea typeface="Aileron" charset="0"/>
                <a:cs typeface="Calibri" panose="020F0502020204030204" pitchFamily="34" charset="0"/>
              </a:rPr>
              <a:t>5</a:t>
            </a:r>
          </a:p>
        </p:txBody>
      </p:sp>
      <p:sp>
        <p:nvSpPr>
          <p:cNvPr id="216" name="Rectangle 215">
            <a:extLst>
              <a:ext uri="{FF2B5EF4-FFF2-40B4-BE49-F238E27FC236}">
                <a16:creationId xmlns:a16="http://schemas.microsoft.com/office/drawing/2014/main" id="{5AB3E402-D8E4-9440-BF1A-A114BD97989D}"/>
              </a:ext>
            </a:extLst>
          </p:cNvPr>
          <p:cNvSpPr/>
          <p:nvPr/>
        </p:nvSpPr>
        <p:spPr>
          <a:xfrm>
            <a:off x="11182349" y="3635375"/>
            <a:ext cx="196851" cy="11454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0F09822E-3B78-2440-A2DF-3FBE8C4DFF7A}"/>
              </a:ext>
            </a:extLst>
          </p:cNvPr>
          <p:cNvSpPr/>
          <p:nvPr/>
        </p:nvSpPr>
        <p:spPr>
          <a:xfrm>
            <a:off x="10902949" y="3635375"/>
            <a:ext cx="196851" cy="11454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BB8ADD9A-478D-7B44-BA49-A946CAD74EC1}"/>
              </a:ext>
            </a:extLst>
          </p:cNvPr>
          <p:cNvSpPr/>
          <p:nvPr/>
        </p:nvSpPr>
        <p:spPr>
          <a:xfrm>
            <a:off x="10902949" y="4282628"/>
            <a:ext cx="196851" cy="4982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F4B514C0-8BD0-0E4E-8E8B-0E767895EA0D}"/>
              </a:ext>
            </a:extLst>
          </p:cNvPr>
          <p:cNvSpPr/>
          <p:nvPr/>
        </p:nvSpPr>
        <p:spPr>
          <a:xfrm>
            <a:off x="10610849" y="3635375"/>
            <a:ext cx="196851" cy="11454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53974894-A793-B245-9824-5998AF3580E0}"/>
              </a:ext>
            </a:extLst>
          </p:cNvPr>
          <p:cNvSpPr/>
          <p:nvPr/>
        </p:nvSpPr>
        <p:spPr>
          <a:xfrm>
            <a:off x="10610849" y="4051300"/>
            <a:ext cx="196851" cy="7295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TextBox 221">
            <a:extLst>
              <a:ext uri="{FF2B5EF4-FFF2-40B4-BE49-F238E27FC236}">
                <a16:creationId xmlns:a16="http://schemas.microsoft.com/office/drawing/2014/main" id="{A7585C39-B6F2-9A47-888A-F4FA88FC10FA}"/>
              </a:ext>
            </a:extLst>
          </p:cNvPr>
          <p:cNvSpPr txBox="1"/>
          <p:nvPr/>
        </p:nvSpPr>
        <p:spPr>
          <a:xfrm>
            <a:off x="10214263" y="3330463"/>
            <a:ext cx="856581"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CD8</a:t>
            </a:r>
            <a:r>
              <a:rPr lang="en-GB" sz="1400" b="1" baseline="30000">
                <a:latin typeface="Calibri" panose="020F0502020204030204" pitchFamily="34" charset="0"/>
                <a:ea typeface="Aileron" charset="0"/>
                <a:cs typeface="Calibri" panose="020F0502020204030204" pitchFamily="34" charset="0"/>
              </a:rPr>
              <a:t>+</a:t>
            </a:r>
            <a:r>
              <a:rPr lang="en-GB" sz="1400" b="1">
                <a:latin typeface="Calibri" panose="020F0502020204030204" pitchFamily="34" charset="0"/>
                <a:ea typeface="Aileron" charset="0"/>
                <a:cs typeface="Calibri" panose="020F0502020204030204" pitchFamily="34" charset="0"/>
              </a:rPr>
              <a:t> T cells</a:t>
            </a:r>
          </a:p>
        </p:txBody>
      </p:sp>
      <p:sp>
        <p:nvSpPr>
          <p:cNvPr id="223" name="Rectangle 222">
            <a:extLst>
              <a:ext uri="{FF2B5EF4-FFF2-40B4-BE49-F238E27FC236}">
                <a16:creationId xmlns:a16="http://schemas.microsoft.com/office/drawing/2014/main" id="{44740D80-5622-C440-902B-47C941D2919A}"/>
              </a:ext>
            </a:extLst>
          </p:cNvPr>
          <p:cNvSpPr/>
          <p:nvPr/>
        </p:nvSpPr>
        <p:spPr>
          <a:xfrm>
            <a:off x="11471274" y="4760944"/>
            <a:ext cx="196851" cy="1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7C071D08-1E8A-3B43-B328-E8CFBE850BC7}"/>
              </a:ext>
            </a:extLst>
          </p:cNvPr>
          <p:cNvSpPr/>
          <p:nvPr/>
        </p:nvSpPr>
        <p:spPr>
          <a:xfrm>
            <a:off x="11182349" y="4760944"/>
            <a:ext cx="196851" cy="14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E0920787-0AAE-A444-9001-32519F72DFBE}"/>
              </a:ext>
            </a:extLst>
          </p:cNvPr>
          <p:cNvSpPr/>
          <p:nvPr/>
        </p:nvSpPr>
        <p:spPr>
          <a:xfrm>
            <a:off x="10610849" y="4757344"/>
            <a:ext cx="196851" cy="1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9208339B-B52B-EC41-9822-D3DD6EA0BB75}"/>
              </a:ext>
            </a:extLst>
          </p:cNvPr>
          <p:cNvSpPr/>
          <p:nvPr/>
        </p:nvSpPr>
        <p:spPr>
          <a:xfrm>
            <a:off x="10321924" y="3635375"/>
            <a:ext cx="19685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F2411DC9-DB48-EA4B-A1A4-CAB95910EEF9}"/>
              </a:ext>
            </a:extLst>
          </p:cNvPr>
          <p:cNvSpPr/>
          <p:nvPr/>
        </p:nvSpPr>
        <p:spPr>
          <a:xfrm>
            <a:off x="10321924" y="3654424"/>
            <a:ext cx="196851" cy="10604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C5A1F48F-AA3C-C04E-BD64-47DA01CBA154}"/>
              </a:ext>
            </a:extLst>
          </p:cNvPr>
          <p:cNvSpPr/>
          <p:nvPr/>
        </p:nvSpPr>
        <p:spPr>
          <a:xfrm>
            <a:off x="10321924" y="3806825"/>
            <a:ext cx="196851" cy="9740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36FA947A-E253-A149-A116-017DD9C4A8DC}"/>
              </a:ext>
            </a:extLst>
          </p:cNvPr>
          <p:cNvSpPr/>
          <p:nvPr/>
        </p:nvSpPr>
        <p:spPr>
          <a:xfrm>
            <a:off x="10048874" y="3635375"/>
            <a:ext cx="19685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859BB8F7-0431-EA43-874D-9A54D65C6C3C}"/>
              </a:ext>
            </a:extLst>
          </p:cNvPr>
          <p:cNvSpPr/>
          <p:nvPr/>
        </p:nvSpPr>
        <p:spPr>
          <a:xfrm>
            <a:off x="10048874" y="3644900"/>
            <a:ext cx="196851" cy="1069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1F469385-03FD-1345-A41C-D9293958FFB9}"/>
              </a:ext>
            </a:extLst>
          </p:cNvPr>
          <p:cNvSpPr/>
          <p:nvPr/>
        </p:nvSpPr>
        <p:spPr>
          <a:xfrm>
            <a:off x="10048874" y="3673475"/>
            <a:ext cx="196851" cy="110736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Straight Connector 198">
            <a:extLst>
              <a:ext uri="{FF2B5EF4-FFF2-40B4-BE49-F238E27FC236}">
                <a16:creationId xmlns:a16="http://schemas.microsoft.com/office/drawing/2014/main" id="{EC1FFDD1-9295-A94E-B18D-F7ED59A34D6D}"/>
              </a:ext>
            </a:extLst>
          </p:cNvPr>
          <p:cNvCxnSpPr>
            <a:cxnSpLocks/>
          </p:cNvCxnSpPr>
          <p:nvPr/>
        </p:nvCxnSpPr>
        <p:spPr>
          <a:xfrm flipH="1">
            <a:off x="9358296" y="4778453"/>
            <a:ext cx="244000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8" name="Rectangle 237">
            <a:extLst>
              <a:ext uri="{FF2B5EF4-FFF2-40B4-BE49-F238E27FC236}">
                <a16:creationId xmlns:a16="http://schemas.microsoft.com/office/drawing/2014/main" id="{5FC6DAF6-54F4-874C-86F3-0792A90E6833}"/>
              </a:ext>
            </a:extLst>
          </p:cNvPr>
          <p:cNvSpPr/>
          <p:nvPr/>
        </p:nvSpPr>
        <p:spPr>
          <a:xfrm>
            <a:off x="9764203" y="3635375"/>
            <a:ext cx="19685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4B18EAFF-5E49-BC48-AA37-EE0CE7E7BFEB}"/>
              </a:ext>
            </a:extLst>
          </p:cNvPr>
          <p:cNvSpPr/>
          <p:nvPr/>
        </p:nvSpPr>
        <p:spPr>
          <a:xfrm>
            <a:off x="9764203" y="3644900"/>
            <a:ext cx="196851" cy="1069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F013ADBF-9D55-B54B-8420-451DAB438AFF}"/>
              </a:ext>
            </a:extLst>
          </p:cNvPr>
          <p:cNvSpPr/>
          <p:nvPr/>
        </p:nvSpPr>
        <p:spPr>
          <a:xfrm>
            <a:off x="9764203" y="3673475"/>
            <a:ext cx="196851" cy="110736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3BE43E1E-8AEB-6540-B629-E0E660458609}"/>
              </a:ext>
            </a:extLst>
          </p:cNvPr>
          <p:cNvSpPr/>
          <p:nvPr/>
        </p:nvSpPr>
        <p:spPr>
          <a:xfrm>
            <a:off x="9483604" y="3635375"/>
            <a:ext cx="196851" cy="111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43" name="Rectangle 242">
            <a:extLst>
              <a:ext uri="{FF2B5EF4-FFF2-40B4-BE49-F238E27FC236}">
                <a16:creationId xmlns:a16="http://schemas.microsoft.com/office/drawing/2014/main" id="{968B24DE-F0F8-3B47-838B-D4BA67AAE241}"/>
              </a:ext>
            </a:extLst>
          </p:cNvPr>
          <p:cNvSpPr/>
          <p:nvPr/>
        </p:nvSpPr>
        <p:spPr>
          <a:xfrm>
            <a:off x="9483604" y="4764544"/>
            <a:ext cx="196851" cy="1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CB22A186-0627-8449-9549-D249D521DD1F}"/>
              </a:ext>
            </a:extLst>
          </p:cNvPr>
          <p:cNvSpPr/>
          <p:nvPr/>
        </p:nvSpPr>
        <p:spPr>
          <a:xfrm>
            <a:off x="9483604" y="4723130"/>
            <a:ext cx="196851"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E2A56C5-AB8B-5E41-9C21-0127E154980C}"/>
              </a:ext>
            </a:extLst>
          </p:cNvPr>
          <p:cNvSpPr/>
          <p:nvPr/>
        </p:nvSpPr>
        <p:spPr>
          <a:xfrm>
            <a:off x="1334570" y="4282628"/>
            <a:ext cx="79822" cy="798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5D2B3608-39BD-8945-AB03-151C3B8A1050}"/>
              </a:ext>
            </a:extLst>
          </p:cNvPr>
          <p:cNvGrpSpPr/>
          <p:nvPr/>
        </p:nvGrpSpPr>
        <p:grpSpPr>
          <a:xfrm>
            <a:off x="1326562" y="4167916"/>
            <a:ext cx="95838" cy="153259"/>
            <a:chOff x="2094912" y="4691791"/>
            <a:chExt cx="95838" cy="98719"/>
          </a:xfrm>
        </p:grpSpPr>
        <p:cxnSp>
          <p:nvCxnSpPr>
            <p:cNvPr id="58" name="Straight Connector 57">
              <a:extLst>
                <a:ext uri="{FF2B5EF4-FFF2-40B4-BE49-F238E27FC236}">
                  <a16:creationId xmlns:a16="http://schemas.microsoft.com/office/drawing/2014/main" id="{2114D700-267B-0F4D-B4A1-3D48B97EE3D0}"/>
                </a:ext>
              </a:extLst>
            </p:cNvPr>
            <p:cNvCxnSpPr>
              <a:cxnSpLocks/>
            </p:cNvCxnSpPr>
            <p:nvPr/>
          </p:nvCxnSpPr>
          <p:spPr>
            <a:xfrm flipH="1">
              <a:off x="2094912" y="46917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C2F6E23A-5E67-7E4D-BF36-11D709657499}"/>
                </a:ext>
              </a:extLst>
            </p:cNvPr>
            <p:cNvCxnSpPr>
              <a:cxnSpLocks/>
            </p:cNvCxnSpPr>
            <p:nvPr/>
          </p:nvCxnSpPr>
          <p:spPr>
            <a:xfrm rot="16200000" flipH="1">
              <a:off x="2094912" y="47425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89" name="Group 88">
            <a:extLst>
              <a:ext uri="{FF2B5EF4-FFF2-40B4-BE49-F238E27FC236}">
                <a16:creationId xmlns:a16="http://schemas.microsoft.com/office/drawing/2014/main" id="{4D230FF8-8ADA-EE46-83B5-1D8FADA910DC}"/>
              </a:ext>
            </a:extLst>
          </p:cNvPr>
          <p:cNvGrpSpPr/>
          <p:nvPr/>
        </p:nvGrpSpPr>
        <p:grpSpPr>
          <a:xfrm>
            <a:off x="1787626" y="4256817"/>
            <a:ext cx="95838" cy="150084"/>
            <a:chOff x="2094912" y="4691791"/>
            <a:chExt cx="95838" cy="98719"/>
          </a:xfrm>
        </p:grpSpPr>
        <p:cxnSp>
          <p:nvCxnSpPr>
            <p:cNvPr id="90" name="Straight Connector 89">
              <a:extLst>
                <a:ext uri="{FF2B5EF4-FFF2-40B4-BE49-F238E27FC236}">
                  <a16:creationId xmlns:a16="http://schemas.microsoft.com/office/drawing/2014/main" id="{E8E75542-DB41-EF4D-A84E-8FC6ABEB10C2}"/>
                </a:ext>
              </a:extLst>
            </p:cNvPr>
            <p:cNvCxnSpPr>
              <a:cxnSpLocks/>
            </p:cNvCxnSpPr>
            <p:nvPr/>
          </p:nvCxnSpPr>
          <p:spPr>
            <a:xfrm flipH="1">
              <a:off x="2094912" y="46917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4AFA21DA-1617-0243-BB58-D8A5EE92447D}"/>
                </a:ext>
              </a:extLst>
            </p:cNvPr>
            <p:cNvCxnSpPr>
              <a:cxnSpLocks/>
            </p:cNvCxnSpPr>
            <p:nvPr/>
          </p:nvCxnSpPr>
          <p:spPr>
            <a:xfrm rot="16200000" flipH="1">
              <a:off x="2094912" y="4742591"/>
              <a:ext cx="95838"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245" name="Oval 244">
            <a:extLst>
              <a:ext uri="{FF2B5EF4-FFF2-40B4-BE49-F238E27FC236}">
                <a16:creationId xmlns:a16="http://schemas.microsoft.com/office/drawing/2014/main" id="{0F51D683-1A9D-0341-B10B-1EC4FEC0BB4F}"/>
              </a:ext>
            </a:extLst>
          </p:cNvPr>
          <p:cNvSpPr/>
          <p:nvPr/>
        </p:nvSpPr>
        <p:spPr>
          <a:xfrm>
            <a:off x="3054591" y="5089078"/>
            <a:ext cx="62430" cy="6243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DC2B6CD7-914F-B742-ACD4-70070B74C2CA}"/>
              </a:ext>
            </a:extLst>
          </p:cNvPr>
          <p:cNvSpPr/>
          <p:nvPr/>
        </p:nvSpPr>
        <p:spPr>
          <a:xfrm>
            <a:off x="3191116" y="5130353"/>
            <a:ext cx="62430" cy="6243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FECB517-C25C-5041-98BD-81035434F4E2}"/>
              </a:ext>
            </a:extLst>
          </p:cNvPr>
          <p:cNvSpPr/>
          <p:nvPr/>
        </p:nvSpPr>
        <p:spPr>
          <a:xfrm>
            <a:off x="3181745" y="5152199"/>
            <a:ext cx="88900" cy="64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CF671246-E254-8648-8332-D668E5B9585F}"/>
              </a:ext>
            </a:extLst>
          </p:cNvPr>
          <p:cNvGrpSpPr/>
          <p:nvPr/>
        </p:nvGrpSpPr>
        <p:grpSpPr>
          <a:xfrm>
            <a:off x="3037887" y="5066441"/>
            <a:ext cx="95838" cy="153259"/>
            <a:chOff x="2094912" y="4691791"/>
            <a:chExt cx="95838" cy="98719"/>
          </a:xfrm>
        </p:grpSpPr>
        <p:cxnSp>
          <p:nvCxnSpPr>
            <p:cNvPr id="66" name="Straight Connector 65">
              <a:extLst>
                <a:ext uri="{FF2B5EF4-FFF2-40B4-BE49-F238E27FC236}">
                  <a16:creationId xmlns:a16="http://schemas.microsoft.com/office/drawing/2014/main" id="{DE1F441B-82A6-9147-990D-31B3A5432CBE}"/>
                </a:ext>
              </a:extLst>
            </p:cNvPr>
            <p:cNvCxnSpPr>
              <a:cxnSpLocks/>
            </p:cNvCxnSpPr>
            <p:nvPr/>
          </p:nvCxnSpPr>
          <p:spPr>
            <a:xfrm flipH="1">
              <a:off x="2094912" y="46917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52E39D5-87F3-E946-92F9-9B42431FD993}"/>
                </a:ext>
              </a:extLst>
            </p:cNvPr>
            <p:cNvCxnSpPr>
              <a:cxnSpLocks/>
            </p:cNvCxnSpPr>
            <p:nvPr/>
          </p:nvCxnSpPr>
          <p:spPr>
            <a:xfrm rot="16200000" flipH="1">
              <a:off x="2094912" y="4742591"/>
              <a:ext cx="9583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187" name="Slide Number Placeholder 6">
            <a:extLst>
              <a:ext uri="{FF2B5EF4-FFF2-40B4-BE49-F238E27FC236}">
                <a16:creationId xmlns:a16="http://schemas.microsoft.com/office/drawing/2014/main" id="{B9A59171-767A-7B4F-9F5C-A07D95BC8E5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50</a:t>
            </a:fld>
            <a:endParaRPr lang="en-GB"/>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Connector 148">
            <a:extLst>
              <a:ext uri="{FF2B5EF4-FFF2-40B4-BE49-F238E27FC236}">
                <a16:creationId xmlns:a16="http://schemas.microsoft.com/office/drawing/2014/main" id="{F9A319CC-5696-024C-B9DF-E4539950B0D2}"/>
              </a:ext>
            </a:extLst>
          </p:cNvPr>
          <p:cNvCxnSpPr>
            <a:cxnSpLocks/>
          </p:cNvCxnSpPr>
          <p:nvPr/>
        </p:nvCxnSpPr>
        <p:spPr>
          <a:xfrm flipH="1">
            <a:off x="938171" y="2962699"/>
            <a:ext cx="4536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1506" name="Title 1">
            <a:extLst>
              <a:ext uri="{FF2B5EF4-FFF2-40B4-BE49-F238E27FC236}">
                <a16:creationId xmlns:a16="http://schemas.microsoft.com/office/drawing/2014/main" id="{73739806-2514-42AE-8756-22164A981107}"/>
              </a:ext>
            </a:extLst>
          </p:cNvPr>
          <p:cNvSpPr>
            <a:spLocks noGrp="1"/>
          </p:cNvSpPr>
          <p:nvPr>
            <p:ph type="title"/>
          </p:nvPr>
        </p:nvSpPr>
        <p:spPr>
          <a:xfrm>
            <a:off x="619200" y="246566"/>
            <a:ext cx="8740800" cy="807285"/>
          </a:xfrm>
        </p:spPr>
        <p:txBody>
          <a:bodyPr/>
          <a:lstStyle/>
          <a:p>
            <a:r>
              <a:rPr lang="en-US" altLang="en-US"/>
              <a:t>COSMIC-021: </a:t>
            </a:r>
            <a:r>
              <a:rPr lang="en-US" altLang="en-US" err="1"/>
              <a:t>Cabozantinib</a:t>
            </a:r>
            <a:r>
              <a:rPr lang="en-US" altLang="en-US"/>
              <a:t> + Atezolizumab (cohort 6)</a:t>
            </a:r>
          </a:p>
        </p:txBody>
      </p:sp>
      <p:sp>
        <p:nvSpPr>
          <p:cNvPr id="6" name="Content Placeholder 5">
            <a:extLst>
              <a:ext uri="{FF2B5EF4-FFF2-40B4-BE49-F238E27FC236}">
                <a16:creationId xmlns:a16="http://schemas.microsoft.com/office/drawing/2014/main" id="{AB8C8D19-A48B-914A-987F-F3FA8F4538E8}"/>
              </a:ext>
            </a:extLst>
          </p:cNvPr>
          <p:cNvSpPr>
            <a:spLocks noGrp="1"/>
          </p:cNvSpPr>
          <p:nvPr>
            <p:ph sz="quarter" idx="15"/>
          </p:nvPr>
        </p:nvSpPr>
        <p:spPr>
          <a:xfrm>
            <a:off x="620184" y="6309320"/>
            <a:ext cx="10804408" cy="365125"/>
          </a:xfrm>
        </p:spPr>
        <p:txBody>
          <a:bodyPr/>
          <a:lstStyle/>
          <a:p>
            <a:pPr>
              <a:spcBef>
                <a:spcPts val="300"/>
              </a:spcBef>
            </a:pPr>
            <a:r>
              <a:rPr lang="en-US" dirty="0"/>
              <a:t>AE, adverse event; ALT, </a:t>
            </a:r>
            <a:r>
              <a:rPr lang="en-GB" dirty="0"/>
              <a:t>alanine aminotransferase; AST, aspartate aminotransferase; </a:t>
            </a:r>
            <a:r>
              <a:rPr lang="en-US" dirty="0"/>
              <a:t>CPS, combined positive score; </a:t>
            </a:r>
            <a:r>
              <a:rPr lang="en-US" dirty="0" err="1"/>
              <a:t>irPR</a:t>
            </a:r>
            <a:r>
              <a:rPr lang="en-US" dirty="0"/>
              <a:t>, immune-related partial response; </a:t>
            </a:r>
            <a:r>
              <a:rPr lang="en-US" dirty="0" err="1"/>
              <a:t>ir</a:t>
            </a:r>
            <a:r>
              <a:rPr lang="en-GB" dirty="0"/>
              <a:t>RECIST, immune-related Response Evaluation Criteria in Solid </a:t>
            </a:r>
            <a:r>
              <a:rPr lang="en-GB" dirty="0" err="1"/>
              <a:t>Tumors</a:t>
            </a:r>
            <a:r>
              <a:rPr lang="en-GB" dirty="0"/>
              <a:t>; </a:t>
            </a:r>
            <a:r>
              <a:rPr lang="en-US" dirty="0" err="1"/>
              <a:t>mCRPC</a:t>
            </a:r>
            <a:r>
              <a:rPr lang="en-US" dirty="0"/>
              <a:t>, metastatic castration-resistant prostate cancer; PD-L1, </a:t>
            </a:r>
            <a:r>
              <a:rPr lang="en-GB" dirty="0"/>
              <a:t>programmed death-ligand 1</a:t>
            </a:r>
            <a:endParaRPr lang="en-US" altLang="en-US" dirty="0"/>
          </a:p>
          <a:p>
            <a:pPr>
              <a:spcBef>
                <a:spcPts val="300"/>
              </a:spcBef>
            </a:pPr>
            <a:r>
              <a:rPr lang="en-US" altLang="en-US" dirty="0"/>
              <a:t>Agarwal N, et al. </a:t>
            </a:r>
            <a:r>
              <a:rPr lang="en-GB" dirty="0"/>
              <a:t>J Clin Oncol. 2020;38 suppl 6:139</a:t>
            </a:r>
            <a:endParaRPr lang="en-US" altLang="en-US" dirty="0"/>
          </a:p>
        </p:txBody>
      </p:sp>
      <p:sp>
        <p:nvSpPr>
          <p:cNvPr id="2" name="TextBox 1">
            <a:extLst>
              <a:ext uri="{FF2B5EF4-FFF2-40B4-BE49-F238E27FC236}">
                <a16:creationId xmlns:a16="http://schemas.microsoft.com/office/drawing/2014/main" id="{A3484244-9C1B-4EA8-82DA-45FDC9CB4209}"/>
              </a:ext>
            </a:extLst>
          </p:cNvPr>
          <p:cNvSpPr txBox="1"/>
          <p:nvPr/>
        </p:nvSpPr>
        <p:spPr>
          <a:xfrm>
            <a:off x="1115142" y="1080502"/>
            <a:ext cx="4017210" cy="590931"/>
          </a:xfrm>
          <a:prstGeom prst="rect">
            <a:avLst/>
          </a:prstGeom>
          <a:noFill/>
        </p:spPr>
        <p:txBody>
          <a:bodyPr wrap="square" lIns="0" rtlCol="0">
            <a:spAutoFit/>
          </a:bodyPr>
          <a:lstStyle/>
          <a:p>
            <a:pPr algn="ctr">
              <a:lnSpc>
                <a:spcPct val="80000"/>
              </a:lnSpc>
            </a:pPr>
            <a:r>
              <a:rPr lang="en-GB" sz="2000" b="1" spc="100">
                <a:solidFill>
                  <a:schemeClr val="accent1"/>
                </a:solidFill>
                <a:latin typeface="Calibri" panose="020F0502020204030204" pitchFamily="34" charset="0"/>
                <a:ea typeface="Aileron" charset="0"/>
                <a:cs typeface="Calibri" panose="020F0502020204030204" pitchFamily="34" charset="0"/>
              </a:rPr>
              <a:t>SUM OF TARGET LESIONS PER INVESTIGATOR BY RECIST v1.1</a:t>
            </a:r>
          </a:p>
        </p:txBody>
      </p:sp>
      <p:sp>
        <p:nvSpPr>
          <p:cNvPr id="3" name="TextBox 2">
            <a:extLst>
              <a:ext uri="{FF2B5EF4-FFF2-40B4-BE49-F238E27FC236}">
                <a16:creationId xmlns:a16="http://schemas.microsoft.com/office/drawing/2014/main" id="{05613601-32E0-43B0-B14A-62F07ABB74A0}"/>
              </a:ext>
            </a:extLst>
          </p:cNvPr>
          <p:cNvSpPr txBox="1"/>
          <p:nvPr/>
        </p:nvSpPr>
        <p:spPr>
          <a:xfrm>
            <a:off x="5868284" y="1094487"/>
            <a:ext cx="4017210" cy="590931"/>
          </a:xfrm>
          <a:prstGeom prst="rect">
            <a:avLst/>
          </a:prstGeom>
          <a:noFill/>
        </p:spPr>
        <p:txBody>
          <a:bodyPr wrap="square" rtlCol="0">
            <a:spAutoFit/>
          </a:bodyPr>
          <a:lstStyle/>
          <a:p>
            <a:pPr algn="ctr">
              <a:lnSpc>
                <a:spcPct val="80000"/>
              </a:lnSpc>
            </a:pPr>
            <a:r>
              <a:rPr lang="en-GB" sz="2000" b="1" spc="100">
                <a:solidFill>
                  <a:schemeClr val="accent1"/>
                </a:solidFill>
                <a:latin typeface="Calibri" panose="020F0502020204030204" pitchFamily="34" charset="0"/>
                <a:ea typeface="Aileron" charset="0"/>
                <a:cs typeface="Calibri" panose="020F0502020204030204" pitchFamily="34" charset="0"/>
              </a:rPr>
              <a:t>TREATMENT RELATED ADVERSE EVENTS IN ≥ 10% OF PATIENTS</a:t>
            </a:r>
          </a:p>
        </p:txBody>
      </p:sp>
      <p:sp>
        <p:nvSpPr>
          <p:cNvPr id="4" name="TextBox 3">
            <a:extLst>
              <a:ext uri="{FF2B5EF4-FFF2-40B4-BE49-F238E27FC236}">
                <a16:creationId xmlns:a16="http://schemas.microsoft.com/office/drawing/2014/main" id="{99AD85EF-09C5-40AB-820B-949CC9F2AA5A}"/>
              </a:ext>
            </a:extLst>
          </p:cNvPr>
          <p:cNvSpPr txBox="1"/>
          <p:nvPr/>
        </p:nvSpPr>
        <p:spPr>
          <a:xfrm>
            <a:off x="10033193" y="1698430"/>
            <a:ext cx="1842740" cy="3139321"/>
          </a:xfrm>
          <a:prstGeom prst="rect">
            <a:avLst/>
          </a:prstGeom>
          <a:noFill/>
        </p:spPr>
        <p:txBody>
          <a:bodyPr wrap="square" rtlCol="0">
            <a:spAutoFit/>
          </a:bodyPr>
          <a:lstStyle/>
          <a:p>
            <a:pPr>
              <a:buClr>
                <a:schemeClr val="accent1"/>
              </a:buClr>
            </a:pPr>
            <a:r>
              <a:rPr lang="en-US" b="0" i="0" dirty="0">
                <a:solidFill>
                  <a:schemeClr val="tx2"/>
                </a:solidFill>
                <a:effectLst/>
              </a:rPr>
              <a:t>The combination of </a:t>
            </a:r>
            <a:r>
              <a:rPr lang="en-US" b="0" i="0" dirty="0" err="1">
                <a:solidFill>
                  <a:schemeClr val="tx2"/>
                </a:solidFill>
                <a:effectLst/>
              </a:rPr>
              <a:t>cabozantinib</a:t>
            </a:r>
            <a:r>
              <a:rPr lang="en-US" b="0" i="0" dirty="0">
                <a:solidFill>
                  <a:schemeClr val="tx2"/>
                </a:solidFill>
                <a:effectLst/>
              </a:rPr>
              <a:t> + atezolizumab had a tolerable safety profile and showed clinically meaningful activity with durable responses in men with </a:t>
            </a:r>
            <a:r>
              <a:rPr lang="en-US" b="0" i="0" dirty="0" err="1">
                <a:solidFill>
                  <a:schemeClr val="tx2"/>
                </a:solidFill>
                <a:effectLst/>
              </a:rPr>
              <a:t>mCRPC</a:t>
            </a:r>
            <a:r>
              <a:rPr lang="en-US" b="0" i="0" dirty="0">
                <a:solidFill>
                  <a:schemeClr val="tx2"/>
                </a:solidFill>
                <a:effectLst/>
              </a:rPr>
              <a:t> </a:t>
            </a:r>
            <a:endParaRPr lang="en-GB" dirty="0">
              <a:solidFill>
                <a:schemeClr val="tx2"/>
              </a:solidFill>
              <a:ea typeface="Aileron" charset="0"/>
              <a:cs typeface="Aileron" charset="0"/>
            </a:endParaRPr>
          </a:p>
        </p:txBody>
      </p:sp>
      <p:cxnSp>
        <p:nvCxnSpPr>
          <p:cNvPr id="11" name="Straight Connector 10">
            <a:extLst>
              <a:ext uri="{FF2B5EF4-FFF2-40B4-BE49-F238E27FC236}">
                <a16:creationId xmlns:a16="http://schemas.microsoft.com/office/drawing/2014/main" id="{D4A2DB60-B791-684F-B213-EB189B070739}"/>
              </a:ext>
            </a:extLst>
          </p:cNvPr>
          <p:cNvCxnSpPr>
            <a:cxnSpLocks/>
          </p:cNvCxnSpPr>
          <p:nvPr/>
        </p:nvCxnSpPr>
        <p:spPr>
          <a:xfrm>
            <a:off x="935012" y="1854679"/>
            <a:ext cx="0" cy="408892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C308F31-E085-0547-BAE0-B56CBE315D4B}"/>
              </a:ext>
            </a:extLst>
          </p:cNvPr>
          <p:cNvSpPr txBox="1"/>
          <p:nvPr/>
        </p:nvSpPr>
        <p:spPr>
          <a:xfrm>
            <a:off x="775948" y="3447334"/>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17" name="Straight Connector 16">
            <a:extLst>
              <a:ext uri="{FF2B5EF4-FFF2-40B4-BE49-F238E27FC236}">
                <a16:creationId xmlns:a16="http://schemas.microsoft.com/office/drawing/2014/main" id="{AAC9BD4A-8844-C947-8732-28882053B177}"/>
              </a:ext>
            </a:extLst>
          </p:cNvPr>
          <p:cNvCxnSpPr>
            <a:cxnSpLocks/>
          </p:cNvCxnSpPr>
          <p:nvPr/>
        </p:nvCxnSpPr>
        <p:spPr>
          <a:xfrm flipH="1">
            <a:off x="863012" y="351514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6565B21-DEE4-7642-84C7-A1A74FCBE49A}"/>
              </a:ext>
            </a:extLst>
          </p:cNvPr>
          <p:cNvSpPr txBox="1"/>
          <p:nvPr/>
        </p:nvSpPr>
        <p:spPr>
          <a:xfrm>
            <a:off x="646105" y="4006134"/>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cxnSp>
        <p:nvCxnSpPr>
          <p:cNvPr id="19" name="Straight Connector 18">
            <a:extLst>
              <a:ext uri="{FF2B5EF4-FFF2-40B4-BE49-F238E27FC236}">
                <a16:creationId xmlns:a16="http://schemas.microsoft.com/office/drawing/2014/main" id="{5A0E20FF-21B6-7A40-87AC-8F82FB7BAAB6}"/>
              </a:ext>
            </a:extLst>
          </p:cNvPr>
          <p:cNvCxnSpPr>
            <a:cxnSpLocks/>
          </p:cNvCxnSpPr>
          <p:nvPr/>
        </p:nvCxnSpPr>
        <p:spPr>
          <a:xfrm flipH="1">
            <a:off x="863012" y="40675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3DD2318-79F7-1E46-BD39-6807F4C30E07}"/>
              </a:ext>
            </a:extLst>
          </p:cNvPr>
          <p:cNvCxnSpPr>
            <a:cxnSpLocks/>
          </p:cNvCxnSpPr>
          <p:nvPr/>
        </p:nvCxnSpPr>
        <p:spPr>
          <a:xfrm flipH="1">
            <a:off x="863012" y="46232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F20BEE2-720B-4A48-B5C2-1CFFDAEB4BE1}"/>
              </a:ext>
            </a:extLst>
          </p:cNvPr>
          <p:cNvSpPr txBox="1"/>
          <p:nvPr/>
        </p:nvSpPr>
        <p:spPr>
          <a:xfrm>
            <a:off x="646105" y="4561759"/>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cxnSp>
        <p:nvCxnSpPr>
          <p:cNvPr id="27" name="Straight Connector 26">
            <a:extLst>
              <a:ext uri="{FF2B5EF4-FFF2-40B4-BE49-F238E27FC236}">
                <a16:creationId xmlns:a16="http://schemas.microsoft.com/office/drawing/2014/main" id="{2CFC4F6A-8D2D-0B49-B94E-1176F86D6E4C}"/>
              </a:ext>
            </a:extLst>
          </p:cNvPr>
          <p:cNvCxnSpPr>
            <a:cxnSpLocks/>
          </p:cNvCxnSpPr>
          <p:nvPr/>
        </p:nvCxnSpPr>
        <p:spPr>
          <a:xfrm flipH="1">
            <a:off x="863012" y="51756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9FBB24D2-77A7-8B43-82A9-3C8B831D3630}"/>
              </a:ext>
            </a:extLst>
          </p:cNvPr>
          <p:cNvSpPr txBox="1"/>
          <p:nvPr/>
        </p:nvSpPr>
        <p:spPr>
          <a:xfrm>
            <a:off x="646105" y="5114209"/>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cxnSp>
        <p:nvCxnSpPr>
          <p:cNvPr id="29" name="Straight Connector 28">
            <a:extLst>
              <a:ext uri="{FF2B5EF4-FFF2-40B4-BE49-F238E27FC236}">
                <a16:creationId xmlns:a16="http://schemas.microsoft.com/office/drawing/2014/main" id="{E31B7074-0DF5-E94F-932E-B1E68511FB60}"/>
              </a:ext>
            </a:extLst>
          </p:cNvPr>
          <p:cNvCxnSpPr>
            <a:cxnSpLocks/>
          </p:cNvCxnSpPr>
          <p:nvPr/>
        </p:nvCxnSpPr>
        <p:spPr>
          <a:xfrm flipH="1">
            <a:off x="863012" y="57312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3DE8B364-C4C8-8E42-8EC1-91B9B711B664}"/>
              </a:ext>
            </a:extLst>
          </p:cNvPr>
          <p:cNvSpPr txBox="1"/>
          <p:nvPr/>
        </p:nvSpPr>
        <p:spPr>
          <a:xfrm>
            <a:off x="646104" y="5669834"/>
            <a:ext cx="19556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−80</a:t>
            </a:r>
          </a:p>
        </p:txBody>
      </p:sp>
      <p:sp>
        <p:nvSpPr>
          <p:cNvPr id="31" name="TextBox 30">
            <a:extLst>
              <a:ext uri="{FF2B5EF4-FFF2-40B4-BE49-F238E27FC236}">
                <a16:creationId xmlns:a16="http://schemas.microsoft.com/office/drawing/2014/main" id="{D8891E25-3317-784D-9694-4CA418755264}"/>
              </a:ext>
            </a:extLst>
          </p:cNvPr>
          <p:cNvSpPr txBox="1"/>
          <p:nvPr/>
        </p:nvSpPr>
        <p:spPr>
          <a:xfrm>
            <a:off x="710225" y="1796334"/>
            <a:ext cx="13144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cxnSp>
        <p:nvCxnSpPr>
          <p:cNvPr id="32" name="Straight Connector 31">
            <a:extLst>
              <a:ext uri="{FF2B5EF4-FFF2-40B4-BE49-F238E27FC236}">
                <a16:creationId xmlns:a16="http://schemas.microsoft.com/office/drawing/2014/main" id="{3FA79BBD-8543-694E-ACF3-72624CEA81E3}"/>
              </a:ext>
            </a:extLst>
          </p:cNvPr>
          <p:cNvCxnSpPr>
            <a:cxnSpLocks/>
          </p:cNvCxnSpPr>
          <p:nvPr/>
        </p:nvCxnSpPr>
        <p:spPr>
          <a:xfrm flipH="1">
            <a:off x="863012" y="18577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D9C4C7D1-E241-7B4D-BBC8-B27703025783}"/>
              </a:ext>
            </a:extLst>
          </p:cNvPr>
          <p:cNvSpPr txBox="1"/>
          <p:nvPr/>
        </p:nvSpPr>
        <p:spPr>
          <a:xfrm rot="16200000">
            <a:off x="-745209" y="3734133"/>
            <a:ext cx="2564100"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Best percent change from baseline</a:t>
            </a:r>
          </a:p>
        </p:txBody>
      </p:sp>
      <p:cxnSp>
        <p:nvCxnSpPr>
          <p:cNvPr id="37" name="Straight Connector 36">
            <a:extLst>
              <a:ext uri="{FF2B5EF4-FFF2-40B4-BE49-F238E27FC236}">
                <a16:creationId xmlns:a16="http://schemas.microsoft.com/office/drawing/2014/main" id="{609CB3F3-230E-8B47-A0B0-F90F5B3EDB9D}"/>
              </a:ext>
            </a:extLst>
          </p:cNvPr>
          <p:cNvCxnSpPr>
            <a:cxnSpLocks/>
          </p:cNvCxnSpPr>
          <p:nvPr/>
        </p:nvCxnSpPr>
        <p:spPr>
          <a:xfrm flipH="1">
            <a:off x="938171" y="4336717"/>
            <a:ext cx="4536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DE95A374-E37F-8840-B763-55EFC606F696}"/>
              </a:ext>
            </a:extLst>
          </p:cNvPr>
          <p:cNvSpPr txBox="1"/>
          <p:nvPr/>
        </p:nvSpPr>
        <p:spPr>
          <a:xfrm>
            <a:off x="710225" y="2348784"/>
            <a:ext cx="13144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cxnSp>
        <p:nvCxnSpPr>
          <p:cNvPr id="87" name="Straight Connector 86">
            <a:extLst>
              <a:ext uri="{FF2B5EF4-FFF2-40B4-BE49-F238E27FC236}">
                <a16:creationId xmlns:a16="http://schemas.microsoft.com/office/drawing/2014/main" id="{39C58B28-DBBF-194A-8A8F-13B875D03236}"/>
              </a:ext>
            </a:extLst>
          </p:cNvPr>
          <p:cNvCxnSpPr>
            <a:cxnSpLocks/>
          </p:cNvCxnSpPr>
          <p:nvPr/>
        </p:nvCxnSpPr>
        <p:spPr>
          <a:xfrm flipH="1">
            <a:off x="863012" y="241024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89F65DC5-3CB7-3D40-A804-8E0F74794C6B}"/>
              </a:ext>
            </a:extLst>
          </p:cNvPr>
          <p:cNvSpPr txBox="1"/>
          <p:nvPr/>
        </p:nvSpPr>
        <p:spPr>
          <a:xfrm>
            <a:off x="710225" y="2901234"/>
            <a:ext cx="13144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cxnSp>
        <p:nvCxnSpPr>
          <p:cNvPr id="89" name="Straight Connector 88">
            <a:extLst>
              <a:ext uri="{FF2B5EF4-FFF2-40B4-BE49-F238E27FC236}">
                <a16:creationId xmlns:a16="http://schemas.microsoft.com/office/drawing/2014/main" id="{901C45C3-559F-974D-93ED-9298204346B2}"/>
              </a:ext>
            </a:extLst>
          </p:cNvPr>
          <p:cNvCxnSpPr>
            <a:cxnSpLocks/>
          </p:cNvCxnSpPr>
          <p:nvPr/>
        </p:nvCxnSpPr>
        <p:spPr>
          <a:xfrm flipH="1">
            <a:off x="863012" y="29626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1514" name="Group 21513">
            <a:extLst>
              <a:ext uri="{FF2B5EF4-FFF2-40B4-BE49-F238E27FC236}">
                <a16:creationId xmlns:a16="http://schemas.microsoft.com/office/drawing/2014/main" id="{D986DD2B-2B3E-AE4F-AF0D-43FA8E37AD7D}"/>
              </a:ext>
            </a:extLst>
          </p:cNvPr>
          <p:cNvGrpSpPr/>
          <p:nvPr/>
        </p:nvGrpSpPr>
        <p:grpSpPr>
          <a:xfrm>
            <a:off x="1001590" y="2295525"/>
            <a:ext cx="4413426" cy="3368674"/>
            <a:chOff x="960831" y="2295525"/>
            <a:chExt cx="6524920" cy="3368674"/>
          </a:xfrm>
        </p:grpSpPr>
        <p:sp>
          <p:nvSpPr>
            <p:cNvPr id="41" name="Rectangle 40">
              <a:extLst>
                <a:ext uri="{FF2B5EF4-FFF2-40B4-BE49-F238E27FC236}">
                  <a16:creationId xmlns:a16="http://schemas.microsoft.com/office/drawing/2014/main" id="{53B3349F-5113-8F45-BB02-38E79E7791DF}"/>
                </a:ext>
              </a:extLst>
            </p:cNvPr>
            <p:cNvSpPr/>
            <p:nvPr/>
          </p:nvSpPr>
          <p:spPr>
            <a:xfrm>
              <a:off x="1266193" y="2368550"/>
              <a:ext cx="112319" cy="11476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9A5C09C-B943-184A-84BD-4FC0DA810C96}"/>
                </a:ext>
              </a:extLst>
            </p:cNvPr>
            <p:cNvSpPr/>
            <p:nvPr/>
          </p:nvSpPr>
          <p:spPr>
            <a:xfrm>
              <a:off x="1113512" y="2324100"/>
              <a:ext cx="112319" cy="119208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B314C69D-6EF5-6F47-8861-18BC763BDD48}"/>
                </a:ext>
              </a:extLst>
            </p:cNvPr>
            <p:cNvSpPr/>
            <p:nvPr/>
          </p:nvSpPr>
          <p:spPr>
            <a:xfrm>
              <a:off x="960831" y="2295525"/>
              <a:ext cx="112319" cy="12206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800CDE9B-92E0-DB40-83C9-292EB0D02AEC}"/>
                </a:ext>
              </a:extLst>
            </p:cNvPr>
            <p:cNvSpPr/>
            <p:nvPr/>
          </p:nvSpPr>
          <p:spPr>
            <a:xfrm>
              <a:off x="1418874" y="2936876"/>
              <a:ext cx="112319" cy="57930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2FF98F9-2FD3-F94E-90BE-D9D99C9BC73D}"/>
                </a:ext>
              </a:extLst>
            </p:cNvPr>
            <p:cNvSpPr/>
            <p:nvPr/>
          </p:nvSpPr>
          <p:spPr>
            <a:xfrm>
              <a:off x="1876917" y="3203574"/>
              <a:ext cx="112319" cy="3126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34B0447-53CC-DB48-9B6E-E6849C29D498}"/>
                </a:ext>
              </a:extLst>
            </p:cNvPr>
            <p:cNvSpPr/>
            <p:nvPr/>
          </p:nvSpPr>
          <p:spPr>
            <a:xfrm>
              <a:off x="2029598" y="3308350"/>
              <a:ext cx="112319" cy="2078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A0BDA0D3-4FE5-D746-BD10-CE9A3751F9EF}"/>
                </a:ext>
              </a:extLst>
            </p:cNvPr>
            <p:cNvSpPr/>
            <p:nvPr/>
          </p:nvSpPr>
          <p:spPr>
            <a:xfrm>
              <a:off x="2182279" y="3352800"/>
              <a:ext cx="112319" cy="1633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AF51CEF-69C2-3246-BF6D-C141AE3ABC89}"/>
                </a:ext>
              </a:extLst>
            </p:cNvPr>
            <p:cNvSpPr/>
            <p:nvPr/>
          </p:nvSpPr>
          <p:spPr>
            <a:xfrm>
              <a:off x="1571555" y="3136900"/>
              <a:ext cx="112319" cy="37928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51DAF99-31B4-4B40-B64C-020438500C0F}"/>
                </a:ext>
              </a:extLst>
            </p:cNvPr>
            <p:cNvSpPr/>
            <p:nvPr/>
          </p:nvSpPr>
          <p:spPr>
            <a:xfrm>
              <a:off x="1724236" y="3187700"/>
              <a:ext cx="112319" cy="32848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0F0CF5C-1AFD-894A-9A76-C3E2D31F4E17}"/>
                </a:ext>
              </a:extLst>
            </p:cNvPr>
            <p:cNvSpPr/>
            <p:nvPr/>
          </p:nvSpPr>
          <p:spPr>
            <a:xfrm>
              <a:off x="2334960" y="3365500"/>
              <a:ext cx="112319" cy="15068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D1A35B8-A1D3-DB48-B11B-B5B5C0CAE5A5}"/>
                </a:ext>
              </a:extLst>
            </p:cNvPr>
            <p:cNvSpPr/>
            <p:nvPr/>
          </p:nvSpPr>
          <p:spPr>
            <a:xfrm>
              <a:off x="2487641" y="3444875"/>
              <a:ext cx="112319" cy="713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B4C043C-0BE9-B440-BE04-E157A23E9132}"/>
                </a:ext>
              </a:extLst>
            </p:cNvPr>
            <p:cNvSpPr/>
            <p:nvPr/>
          </p:nvSpPr>
          <p:spPr>
            <a:xfrm>
              <a:off x="2793003" y="3517899"/>
              <a:ext cx="112319" cy="984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66B50DA-74CD-8546-930F-57531C444844}"/>
                </a:ext>
              </a:extLst>
            </p:cNvPr>
            <p:cNvSpPr/>
            <p:nvPr/>
          </p:nvSpPr>
          <p:spPr>
            <a:xfrm>
              <a:off x="2945684" y="3517899"/>
              <a:ext cx="112319" cy="1111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9BCB195-9DD2-C84D-9E73-1A154EFDF5A3}"/>
                </a:ext>
              </a:extLst>
            </p:cNvPr>
            <p:cNvSpPr/>
            <p:nvPr/>
          </p:nvSpPr>
          <p:spPr>
            <a:xfrm>
              <a:off x="3098365" y="3517899"/>
              <a:ext cx="112319" cy="1301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6A97EFE-18FD-C046-9D5A-FFF1A0D23E0C}"/>
                </a:ext>
              </a:extLst>
            </p:cNvPr>
            <p:cNvSpPr/>
            <p:nvPr/>
          </p:nvSpPr>
          <p:spPr>
            <a:xfrm>
              <a:off x="3251046" y="3517899"/>
              <a:ext cx="112319" cy="1428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202E6AE-5341-1449-813A-36DE33FE6363}"/>
                </a:ext>
              </a:extLst>
            </p:cNvPr>
            <p:cNvSpPr/>
            <p:nvPr/>
          </p:nvSpPr>
          <p:spPr>
            <a:xfrm>
              <a:off x="3403727" y="3517899"/>
              <a:ext cx="112319" cy="149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F79DE62-FC66-3A44-8AB6-BCF602EFD18D}"/>
                </a:ext>
              </a:extLst>
            </p:cNvPr>
            <p:cNvSpPr/>
            <p:nvPr/>
          </p:nvSpPr>
          <p:spPr>
            <a:xfrm>
              <a:off x="3556408" y="3517899"/>
              <a:ext cx="112319" cy="1682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235BE37E-1771-8245-B404-E4DA538BD5CD}"/>
                </a:ext>
              </a:extLst>
            </p:cNvPr>
            <p:cNvSpPr/>
            <p:nvPr/>
          </p:nvSpPr>
          <p:spPr>
            <a:xfrm>
              <a:off x="3709089" y="3517899"/>
              <a:ext cx="112319" cy="27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6355A38-8885-C740-8D80-6879B5AA43F5}"/>
                </a:ext>
              </a:extLst>
            </p:cNvPr>
            <p:cNvSpPr/>
            <p:nvPr/>
          </p:nvSpPr>
          <p:spPr>
            <a:xfrm>
              <a:off x="3861770" y="3517898"/>
              <a:ext cx="112319" cy="3365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DF9BFAE-5911-E642-8A9C-0395D10B1D6A}"/>
                </a:ext>
              </a:extLst>
            </p:cNvPr>
            <p:cNvSpPr/>
            <p:nvPr/>
          </p:nvSpPr>
          <p:spPr>
            <a:xfrm>
              <a:off x="2640322" y="3517899"/>
              <a:ext cx="112319" cy="3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5FEAD86B-DD81-2041-B637-45BB5BDB76DF}"/>
                </a:ext>
              </a:extLst>
            </p:cNvPr>
            <p:cNvSpPr/>
            <p:nvPr/>
          </p:nvSpPr>
          <p:spPr>
            <a:xfrm>
              <a:off x="4014451" y="3517898"/>
              <a:ext cx="112319" cy="3651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E437F02-DF59-9047-81CC-1014C0E209CE}"/>
                </a:ext>
              </a:extLst>
            </p:cNvPr>
            <p:cNvSpPr/>
            <p:nvPr/>
          </p:nvSpPr>
          <p:spPr>
            <a:xfrm>
              <a:off x="4167132" y="3517899"/>
              <a:ext cx="112319" cy="3714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061A48D-7CF0-E049-99C0-02565F7C59C7}"/>
                </a:ext>
              </a:extLst>
            </p:cNvPr>
            <p:cNvSpPr/>
            <p:nvPr/>
          </p:nvSpPr>
          <p:spPr>
            <a:xfrm>
              <a:off x="4319813" y="3517898"/>
              <a:ext cx="112319" cy="3873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6F9E560-7B44-5B4D-BFB6-703E18687B1E}"/>
                </a:ext>
              </a:extLst>
            </p:cNvPr>
            <p:cNvSpPr/>
            <p:nvPr/>
          </p:nvSpPr>
          <p:spPr>
            <a:xfrm>
              <a:off x="4472494" y="3517898"/>
              <a:ext cx="112319" cy="4064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A43D3725-62A6-4D40-B067-8F6D4DF0147E}"/>
                </a:ext>
              </a:extLst>
            </p:cNvPr>
            <p:cNvSpPr/>
            <p:nvPr/>
          </p:nvSpPr>
          <p:spPr>
            <a:xfrm>
              <a:off x="4625175" y="3517897"/>
              <a:ext cx="112319" cy="4603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B1DED955-D158-1447-A6AC-10EBB4A36893}"/>
                </a:ext>
              </a:extLst>
            </p:cNvPr>
            <p:cNvSpPr/>
            <p:nvPr/>
          </p:nvSpPr>
          <p:spPr>
            <a:xfrm>
              <a:off x="4777856" y="3517897"/>
              <a:ext cx="112319" cy="5365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77E1FFD-AA29-B245-A0BE-9351CD0D7729}"/>
                </a:ext>
              </a:extLst>
            </p:cNvPr>
            <p:cNvSpPr/>
            <p:nvPr/>
          </p:nvSpPr>
          <p:spPr>
            <a:xfrm>
              <a:off x="4930537" y="3517897"/>
              <a:ext cx="112319" cy="5492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2B6F4E0-311F-3A4E-B3D3-3EA008BBEC09}"/>
                </a:ext>
              </a:extLst>
            </p:cNvPr>
            <p:cNvSpPr/>
            <p:nvPr/>
          </p:nvSpPr>
          <p:spPr>
            <a:xfrm>
              <a:off x="5083218" y="3517897"/>
              <a:ext cx="112319" cy="9175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A3BD174D-CFFA-E347-BC0B-561667A62361}"/>
                </a:ext>
              </a:extLst>
            </p:cNvPr>
            <p:cNvSpPr/>
            <p:nvPr/>
          </p:nvSpPr>
          <p:spPr>
            <a:xfrm>
              <a:off x="5235899" y="3517897"/>
              <a:ext cx="112319" cy="94297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BC9654C-9D80-C944-9DBD-C905C7809176}"/>
                </a:ext>
              </a:extLst>
            </p:cNvPr>
            <p:cNvSpPr/>
            <p:nvPr/>
          </p:nvSpPr>
          <p:spPr>
            <a:xfrm>
              <a:off x="7373432" y="3517896"/>
              <a:ext cx="112319" cy="21463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0747E988-7642-8C4C-8961-BC8FE8075D64}"/>
                </a:ext>
              </a:extLst>
            </p:cNvPr>
            <p:cNvSpPr/>
            <p:nvPr/>
          </p:nvSpPr>
          <p:spPr>
            <a:xfrm>
              <a:off x="6457347" y="3517897"/>
              <a:ext cx="112319" cy="154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62CFADB-56BF-6549-90EA-7A6C3F30699E}"/>
                </a:ext>
              </a:extLst>
            </p:cNvPr>
            <p:cNvSpPr/>
            <p:nvPr/>
          </p:nvSpPr>
          <p:spPr>
            <a:xfrm>
              <a:off x="5388580" y="3517897"/>
              <a:ext cx="112319" cy="96837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7BE2B4B-C176-804A-8065-A39353760618}"/>
                </a:ext>
              </a:extLst>
            </p:cNvPr>
            <p:cNvSpPr/>
            <p:nvPr/>
          </p:nvSpPr>
          <p:spPr>
            <a:xfrm>
              <a:off x="5541261" y="3517897"/>
              <a:ext cx="112319" cy="105092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FC736C0E-9FFD-6E49-BD72-9D54B11DCFB8}"/>
                </a:ext>
              </a:extLst>
            </p:cNvPr>
            <p:cNvSpPr/>
            <p:nvPr/>
          </p:nvSpPr>
          <p:spPr>
            <a:xfrm>
              <a:off x="5846623" y="3517896"/>
              <a:ext cx="112319" cy="1123953"/>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E9E89A36-AE63-D14E-9339-2CA2A6D35293}"/>
                </a:ext>
              </a:extLst>
            </p:cNvPr>
            <p:cNvSpPr/>
            <p:nvPr/>
          </p:nvSpPr>
          <p:spPr>
            <a:xfrm>
              <a:off x="5999304" y="3517896"/>
              <a:ext cx="112319" cy="122555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F4C34595-3579-3649-A4F4-70A2D0CDCDCF}"/>
                </a:ext>
              </a:extLst>
            </p:cNvPr>
            <p:cNvSpPr/>
            <p:nvPr/>
          </p:nvSpPr>
          <p:spPr>
            <a:xfrm>
              <a:off x="6151985" y="3517896"/>
              <a:ext cx="112319" cy="13081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7E7A61C-A27C-EB49-A94C-7D45B6C9E3F6}"/>
                </a:ext>
              </a:extLst>
            </p:cNvPr>
            <p:cNvSpPr/>
            <p:nvPr/>
          </p:nvSpPr>
          <p:spPr>
            <a:xfrm>
              <a:off x="6304666" y="3517896"/>
              <a:ext cx="112319" cy="15113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49C1901C-CAB7-7142-8FE0-14367642390F}"/>
                </a:ext>
              </a:extLst>
            </p:cNvPr>
            <p:cNvSpPr/>
            <p:nvPr/>
          </p:nvSpPr>
          <p:spPr>
            <a:xfrm>
              <a:off x="6610028" y="3517896"/>
              <a:ext cx="112319" cy="15494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CCAD0F2-22B5-B844-A46E-214652BE08C6}"/>
                </a:ext>
              </a:extLst>
            </p:cNvPr>
            <p:cNvSpPr/>
            <p:nvPr/>
          </p:nvSpPr>
          <p:spPr>
            <a:xfrm>
              <a:off x="6762709" y="3517896"/>
              <a:ext cx="112319" cy="15494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1BC9D490-24EC-A944-94F2-E96EE8DEFF50}"/>
                </a:ext>
              </a:extLst>
            </p:cNvPr>
            <p:cNvSpPr/>
            <p:nvPr/>
          </p:nvSpPr>
          <p:spPr>
            <a:xfrm>
              <a:off x="6915390" y="3517895"/>
              <a:ext cx="112319" cy="195897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0A45DD4-CD9F-1F4D-B979-DE45688C9E39}"/>
                </a:ext>
              </a:extLst>
            </p:cNvPr>
            <p:cNvSpPr/>
            <p:nvPr/>
          </p:nvSpPr>
          <p:spPr>
            <a:xfrm>
              <a:off x="7068071" y="3517895"/>
              <a:ext cx="112319" cy="199073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A2CE35E9-6D06-DD47-91E5-9121FD16519B}"/>
                </a:ext>
              </a:extLst>
            </p:cNvPr>
            <p:cNvSpPr/>
            <p:nvPr/>
          </p:nvSpPr>
          <p:spPr>
            <a:xfrm>
              <a:off x="7220752" y="3517894"/>
              <a:ext cx="112319" cy="2082805"/>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F1963F15-AAB4-3041-B77D-BBEB6DE0D40F}"/>
                </a:ext>
              </a:extLst>
            </p:cNvPr>
            <p:cNvSpPr/>
            <p:nvPr/>
          </p:nvSpPr>
          <p:spPr>
            <a:xfrm>
              <a:off x="5693942" y="3517897"/>
              <a:ext cx="112319" cy="10763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8" name="TextBox 147">
            <a:extLst>
              <a:ext uri="{FF2B5EF4-FFF2-40B4-BE49-F238E27FC236}">
                <a16:creationId xmlns:a16="http://schemas.microsoft.com/office/drawing/2014/main" id="{09B606A3-8C47-EB48-8AA8-4C6B5689706C}"/>
              </a:ext>
            </a:extLst>
          </p:cNvPr>
          <p:cNvSpPr txBox="1"/>
          <p:nvPr/>
        </p:nvSpPr>
        <p:spPr>
          <a:xfrm>
            <a:off x="1056509" y="5539195"/>
            <a:ext cx="787267" cy="166199"/>
          </a:xfrm>
          <a:prstGeom prst="rect">
            <a:avLst/>
          </a:prstGeom>
          <a:noFill/>
        </p:spPr>
        <p:txBody>
          <a:bodyPr wrap="none" lIns="0" tIns="0" rIns="0" bIns="0" rtlCol="0">
            <a:spAutoFit/>
          </a:bodyPr>
          <a:lstStyle/>
          <a:p>
            <a:pPr>
              <a:lnSpc>
                <a:spcPct val="90000"/>
              </a:lnSpc>
            </a:pPr>
            <a:r>
              <a:rPr lang="en-GB" sz="1200" b="1">
                <a:latin typeface="Calibri" panose="020F0502020204030204" pitchFamily="34" charset="0"/>
                <a:ea typeface="Aileron" charset="0"/>
                <a:cs typeface="Calibri" panose="020F0502020204030204" pitchFamily="34" charset="0"/>
              </a:rPr>
              <a:t>PD-L1 status</a:t>
            </a:r>
          </a:p>
        </p:txBody>
      </p:sp>
      <p:grpSp>
        <p:nvGrpSpPr>
          <p:cNvPr id="154" name="Group 153">
            <a:extLst>
              <a:ext uri="{FF2B5EF4-FFF2-40B4-BE49-F238E27FC236}">
                <a16:creationId xmlns:a16="http://schemas.microsoft.com/office/drawing/2014/main" id="{E8C48AB8-02AB-EC4C-ABAE-DC9BEB667D79}"/>
              </a:ext>
            </a:extLst>
          </p:cNvPr>
          <p:cNvGrpSpPr/>
          <p:nvPr/>
        </p:nvGrpSpPr>
        <p:grpSpPr>
          <a:xfrm>
            <a:off x="1205912" y="2255449"/>
            <a:ext cx="81351" cy="81351"/>
            <a:chOff x="1796978" y="1639499"/>
            <a:chExt cx="104847" cy="104847"/>
          </a:xfrm>
        </p:grpSpPr>
        <p:cxnSp>
          <p:nvCxnSpPr>
            <p:cNvPr id="155" name="Straight Connector 154">
              <a:extLst>
                <a:ext uri="{FF2B5EF4-FFF2-40B4-BE49-F238E27FC236}">
                  <a16:creationId xmlns:a16="http://schemas.microsoft.com/office/drawing/2014/main" id="{557EB024-7124-3744-AD35-E9AC5C49A3CB}"/>
                </a:ext>
              </a:extLst>
            </p:cNvPr>
            <p:cNvCxnSpPr>
              <a:cxnSpLocks/>
            </p:cNvCxnSpPr>
            <p:nvPr/>
          </p:nvCxnSpPr>
          <p:spPr>
            <a:xfrm flipH="1">
              <a:off x="1796978" y="1691923"/>
              <a:ext cx="10484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6CA839F3-DB03-064A-9887-7CA287E8031B}"/>
                </a:ext>
              </a:extLst>
            </p:cNvPr>
            <p:cNvCxnSpPr>
              <a:cxnSpLocks/>
            </p:cNvCxnSpPr>
            <p:nvPr/>
          </p:nvCxnSpPr>
          <p:spPr>
            <a:xfrm rot="16200000" flipH="1">
              <a:off x="1796978" y="1691923"/>
              <a:ext cx="10484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515" name="Group 21514">
            <a:extLst>
              <a:ext uri="{FF2B5EF4-FFF2-40B4-BE49-F238E27FC236}">
                <a16:creationId xmlns:a16="http://schemas.microsoft.com/office/drawing/2014/main" id="{650EC67B-E680-294A-A1DB-3C6A39128606}"/>
              </a:ext>
            </a:extLst>
          </p:cNvPr>
          <p:cNvGrpSpPr/>
          <p:nvPr/>
        </p:nvGrpSpPr>
        <p:grpSpPr>
          <a:xfrm>
            <a:off x="3529669" y="1820050"/>
            <a:ext cx="1766123" cy="1246495"/>
            <a:chOff x="8603223" y="2652644"/>
            <a:chExt cx="1766123" cy="1246495"/>
          </a:xfrm>
        </p:grpSpPr>
        <p:sp>
          <p:nvSpPr>
            <p:cNvPr id="117" name="TextBox 116">
              <a:extLst>
                <a:ext uri="{FF2B5EF4-FFF2-40B4-BE49-F238E27FC236}">
                  <a16:creationId xmlns:a16="http://schemas.microsoft.com/office/drawing/2014/main" id="{54DC4729-9CA7-7A4C-9D4D-52C2154D0DAC}"/>
                </a:ext>
              </a:extLst>
            </p:cNvPr>
            <p:cNvSpPr txBox="1"/>
            <p:nvPr/>
          </p:nvSpPr>
          <p:spPr>
            <a:xfrm>
              <a:off x="8795197" y="2652644"/>
              <a:ext cx="1574149" cy="1246495"/>
            </a:xfrm>
            <a:prstGeom prst="rect">
              <a:avLst/>
            </a:prstGeom>
            <a:noFill/>
          </p:spPr>
          <p:txBody>
            <a:bodyPr wrap="none" lIns="0" tIns="0" rIns="0" bIns="0" rtlCol="0">
              <a:sp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Confirmed complete response</a:t>
              </a:r>
            </a:p>
            <a:p>
              <a:pPr>
                <a:lnSpc>
                  <a:spcPct val="90000"/>
                </a:lnSpc>
              </a:pPr>
              <a:r>
                <a:rPr lang="en-GB" sz="1000" dirty="0">
                  <a:latin typeface="Calibri" panose="020F0502020204030204" pitchFamily="34" charset="0"/>
                  <a:ea typeface="Aileron" charset="0"/>
                  <a:cs typeface="Calibri" panose="020F0502020204030204" pitchFamily="34" charset="0"/>
                </a:rPr>
                <a:t>Confirmed partial response</a:t>
              </a:r>
            </a:p>
            <a:p>
              <a:pPr>
                <a:lnSpc>
                  <a:spcPct val="90000"/>
                </a:lnSpc>
              </a:pPr>
              <a:r>
                <a:rPr lang="en-GB" sz="1000" dirty="0">
                  <a:latin typeface="Calibri" panose="020F0502020204030204" pitchFamily="34" charset="0"/>
                  <a:ea typeface="Aileron" charset="0"/>
                  <a:cs typeface="Calibri" panose="020F0502020204030204" pitchFamily="34" charset="0"/>
                </a:rPr>
                <a:t>Stable disease</a:t>
              </a:r>
            </a:p>
            <a:p>
              <a:pPr>
                <a:lnSpc>
                  <a:spcPct val="90000"/>
                </a:lnSpc>
              </a:pPr>
              <a:r>
                <a:rPr lang="en-GB" sz="1000" dirty="0">
                  <a:latin typeface="Calibri" panose="020F0502020204030204" pitchFamily="34" charset="0"/>
                  <a:ea typeface="Aileron" charset="0"/>
                  <a:cs typeface="Calibri" panose="020F0502020204030204" pitchFamily="34" charset="0"/>
                </a:rPr>
                <a:t>Progressive disease</a:t>
              </a:r>
            </a:p>
            <a:p>
              <a:pPr>
                <a:lnSpc>
                  <a:spcPct val="90000"/>
                </a:lnSpc>
              </a:pPr>
              <a:r>
                <a:rPr lang="en-GB" sz="1000" dirty="0" err="1">
                  <a:latin typeface="Calibri" panose="020F0502020204030204" pitchFamily="34" charset="0"/>
                  <a:ea typeface="Aileron" charset="0"/>
                  <a:cs typeface="Calibri" panose="020F0502020204030204" pitchFamily="34" charset="0"/>
                </a:rPr>
                <a:t>irPR</a:t>
              </a:r>
              <a:r>
                <a:rPr lang="en-GB" sz="1000" dirty="0">
                  <a:latin typeface="Calibri" panose="020F0502020204030204" pitchFamily="34" charset="0"/>
                  <a:ea typeface="Aileron" charset="0"/>
                  <a:cs typeface="Calibri" panose="020F0502020204030204" pitchFamily="34" charset="0"/>
                </a:rPr>
                <a:t> per </a:t>
              </a:r>
              <a:r>
                <a:rPr lang="en-GB" sz="1000" dirty="0" err="1">
                  <a:latin typeface="Calibri" panose="020F0502020204030204" pitchFamily="34" charset="0"/>
                  <a:ea typeface="Aileron" charset="0"/>
                  <a:cs typeface="Calibri" panose="020F0502020204030204" pitchFamily="34" charset="0"/>
                </a:rPr>
                <a:t>irRECIST</a:t>
              </a:r>
              <a:endParaRPr lang="en-GB" sz="1000" dirty="0">
                <a:latin typeface="Calibri" panose="020F0502020204030204" pitchFamily="34" charset="0"/>
                <a:ea typeface="Aileron" charset="0"/>
                <a:cs typeface="Calibri" panose="020F0502020204030204" pitchFamily="34" charset="0"/>
              </a:endParaRPr>
            </a:p>
            <a:p>
              <a:pPr>
                <a:lnSpc>
                  <a:spcPct val="90000"/>
                </a:lnSpc>
              </a:pPr>
              <a:r>
                <a:rPr lang="en-GB" sz="1000" dirty="0">
                  <a:latin typeface="Calibri" panose="020F0502020204030204" pitchFamily="34" charset="0"/>
                  <a:ea typeface="Aileron" charset="0"/>
                  <a:cs typeface="Calibri" panose="020F0502020204030204" pitchFamily="34" charset="0"/>
                </a:rPr>
                <a:t>PD-L1 CPS ≥ 1%</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PD-L1 CPS &lt; 1%</a:t>
              </a:r>
            </a:p>
            <a:p>
              <a:pPr>
                <a:lnSpc>
                  <a:spcPct val="90000"/>
                </a:lnSpc>
              </a:pPr>
              <a:r>
                <a:rPr lang="en-GB" sz="1000" dirty="0">
                  <a:latin typeface="Calibri" panose="020F0502020204030204" pitchFamily="34" charset="0"/>
                  <a:ea typeface="Aileron" charset="0"/>
                  <a:cs typeface="Calibri" panose="020F0502020204030204" pitchFamily="34" charset="0"/>
                </a:rPr>
                <a:t>PD-L1 not assessed</a:t>
              </a:r>
            </a:p>
            <a:p>
              <a:pPr>
                <a:lnSpc>
                  <a:spcPct val="90000"/>
                </a:lnSpc>
              </a:pPr>
              <a:endParaRPr lang="en-GB" sz="1000" dirty="0">
                <a:latin typeface="Calibri" panose="020F0502020204030204" pitchFamily="34" charset="0"/>
                <a:ea typeface="Aileron" charset="0"/>
                <a:cs typeface="Calibri" panose="020F0502020204030204" pitchFamily="34" charset="0"/>
              </a:endParaRPr>
            </a:p>
          </p:txBody>
        </p:sp>
        <p:sp>
          <p:nvSpPr>
            <p:cNvPr id="118" name="Rectangle 117">
              <a:extLst>
                <a:ext uri="{FF2B5EF4-FFF2-40B4-BE49-F238E27FC236}">
                  <a16:creationId xmlns:a16="http://schemas.microsoft.com/office/drawing/2014/main" id="{879924C7-D6B3-3448-9FDC-DB97909C0BD1}"/>
                </a:ext>
              </a:extLst>
            </p:cNvPr>
            <p:cNvSpPr/>
            <p:nvPr/>
          </p:nvSpPr>
          <p:spPr>
            <a:xfrm>
              <a:off x="8603223" y="2677382"/>
              <a:ext cx="124737" cy="854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E77DF708-B647-F943-B6E6-D0C907D3A7F7}"/>
                </a:ext>
              </a:extLst>
            </p:cNvPr>
            <p:cNvSpPr/>
            <p:nvPr/>
          </p:nvSpPr>
          <p:spPr>
            <a:xfrm>
              <a:off x="8603223" y="2814361"/>
              <a:ext cx="124737" cy="854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CA4B454-96A2-A943-B496-04A059B3EEEE}"/>
                </a:ext>
              </a:extLst>
            </p:cNvPr>
            <p:cNvSpPr/>
            <p:nvPr/>
          </p:nvSpPr>
          <p:spPr>
            <a:xfrm>
              <a:off x="8603223" y="2951340"/>
              <a:ext cx="124737" cy="854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18FAF8DF-4107-7044-A277-1916915DA2B0}"/>
                </a:ext>
              </a:extLst>
            </p:cNvPr>
            <p:cNvSpPr/>
            <p:nvPr/>
          </p:nvSpPr>
          <p:spPr>
            <a:xfrm>
              <a:off x="8603223" y="3088319"/>
              <a:ext cx="124737" cy="854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2465A095-7D69-9849-8B59-D1AF55C1A3E5}"/>
                </a:ext>
              </a:extLst>
            </p:cNvPr>
            <p:cNvSpPr/>
            <p:nvPr/>
          </p:nvSpPr>
          <p:spPr>
            <a:xfrm>
              <a:off x="8603223" y="3362277"/>
              <a:ext cx="124737" cy="8546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6E209A6-3E53-5F4C-90DF-3CAD6821BD0A}"/>
                </a:ext>
              </a:extLst>
            </p:cNvPr>
            <p:cNvSpPr/>
            <p:nvPr/>
          </p:nvSpPr>
          <p:spPr>
            <a:xfrm>
              <a:off x="8603223" y="3499256"/>
              <a:ext cx="124737" cy="8546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FC7A4CDC-28A0-954E-A70B-36236E74B003}"/>
                </a:ext>
              </a:extLst>
            </p:cNvPr>
            <p:cNvSpPr/>
            <p:nvPr/>
          </p:nvSpPr>
          <p:spPr>
            <a:xfrm>
              <a:off x="8603223" y="3636232"/>
              <a:ext cx="124737" cy="85468"/>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F8AFEF1C-C6AD-B44A-BFD8-338F63C85165}"/>
                </a:ext>
              </a:extLst>
            </p:cNvPr>
            <p:cNvGrpSpPr/>
            <p:nvPr/>
          </p:nvGrpSpPr>
          <p:grpSpPr>
            <a:xfrm>
              <a:off x="8623948" y="3228871"/>
              <a:ext cx="87701" cy="87701"/>
              <a:chOff x="1796978" y="1639499"/>
              <a:chExt cx="104847" cy="104847"/>
            </a:xfrm>
          </p:grpSpPr>
          <p:cxnSp>
            <p:nvCxnSpPr>
              <p:cNvPr id="161" name="Straight Connector 160">
                <a:extLst>
                  <a:ext uri="{FF2B5EF4-FFF2-40B4-BE49-F238E27FC236}">
                    <a16:creationId xmlns:a16="http://schemas.microsoft.com/office/drawing/2014/main" id="{1E9256AE-DD04-C649-B9F4-F2A5BF0A45D4}"/>
                  </a:ext>
                </a:extLst>
              </p:cNvPr>
              <p:cNvCxnSpPr>
                <a:cxnSpLocks/>
              </p:cNvCxnSpPr>
              <p:nvPr/>
            </p:nvCxnSpPr>
            <p:spPr>
              <a:xfrm flipH="1">
                <a:off x="1796978" y="1691923"/>
                <a:ext cx="10484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6987D1D6-D156-1C46-9938-E9AE26D2EDFF}"/>
                  </a:ext>
                </a:extLst>
              </p:cNvPr>
              <p:cNvCxnSpPr>
                <a:cxnSpLocks/>
              </p:cNvCxnSpPr>
              <p:nvPr/>
            </p:nvCxnSpPr>
            <p:spPr>
              <a:xfrm rot="16200000" flipH="1">
                <a:off x="1796978" y="1691923"/>
                <a:ext cx="10484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68" name="Rectangle 167">
            <a:extLst>
              <a:ext uri="{FF2B5EF4-FFF2-40B4-BE49-F238E27FC236}">
                <a16:creationId xmlns:a16="http://schemas.microsoft.com/office/drawing/2014/main" id="{67CDF7A7-4F2E-C74F-B044-29BA45D49271}"/>
              </a:ext>
            </a:extLst>
          </p:cNvPr>
          <p:cNvSpPr/>
          <p:nvPr/>
        </p:nvSpPr>
        <p:spPr>
          <a:xfrm>
            <a:off x="1276904" y="5727148"/>
            <a:ext cx="205306" cy="8945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A6C232FF-E4EC-EE4C-AC80-48CBBE91891F}"/>
              </a:ext>
            </a:extLst>
          </p:cNvPr>
          <p:cNvSpPr/>
          <p:nvPr/>
        </p:nvSpPr>
        <p:spPr>
          <a:xfrm>
            <a:off x="943529" y="5727148"/>
            <a:ext cx="227530" cy="8945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C8C6DD30-E592-F844-BFAE-C970532BE94B}"/>
              </a:ext>
            </a:extLst>
          </p:cNvPr>
          <p:cNvSpPr/>
          <p:nvPr/>
        </p:nvSpPr>
        <p:spPr>
          <a:xfrm>
            <a:off x="1797604" y="5727148"/>
            <a:ext cx="100530" cy="8945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D6A85694-5FFB-7041-AB17-A9470DB3E4D7}"/>
              </a:ext>
            </a:extLst>
          </p:cNvPr>
          <p:cNvSpPr/>
          <p:nvPr/>
        </p:nvSpPr>
        <p:spPr>
          <a:xfrm>
            <a:off x="2000804" y="5727148"/>
            <a:ext cx="100530" cy="8945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8F6F5DDD-45E2-1846-BBCA-AFF7E95410CB}"/>
              </a:ext>
            </a:extLst>
          </p:cNvPr>
          <p:cNvSpPr/>
          <p:nvPr/>
        </p:nvSpPr>
        <p:spPr>
          <a:xfrm>
            <a:off x="3032679" y="5727148"/>
            <a:ext cx="100530" cy="8945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0A95D226-28F4-004D-8206-E65D2F8305B7}"/>
              </a:ext>
            </a:extLst>
          </p:cNvPr>
          <p:cNvSpPr/>
          <p:nvPr/>
        </p:nvSpPr>
        <p:spPr>
          <a:xfrm>
            <a:off x="3235878" y="5727148"/>
            <a:ext cx="421205" cy="8945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D26B4A26-5516-1342-957A-DDEF78B06282}"/>
              </a:ext>
            </a:extLst>
          </p:cNvPr>
          <p:cNvSpPr/>
          <p:nvPr/>
        </p:nvSpPr>
        <p:spPr>
          <a:xfrm>
            <a:off x="3962954" y="5727148"/>
            <a:ext cx="100530" cy="8945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391D12D6-11F5-E74B-88C8-06660D0D0F43}"/>
              </a:ext>
            </a:extLst>
          </p:cNvPr>
          <p:cNvSpPr/>
          <p:nvPr/>
        </p:nvSpPr>
        <p:spPr>
          <a:xfrm>
            <a:off x="4902754" y="5727148"/>
            <a:ext cx="100530" cy="8945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9D7E3B21-2B0E-0547-9FCA-3176500A4061}"/>
              </a:ext>
            </a:extLst>
          </p:cNvPr>
          <p:cNvSpPr/>
          <p:nvPr/>
        </p:nvSpPr>
        <p:spPr>
          <a:xfrm>
            <a:off x="5207554" y="5727148"/>
            <a:ext cx="100530" cy="8945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2CFC94BE-4C74-ED4F-9981-B7486262AB25}"/>
              </a:ext>
            </a:extLst>
          </p:cNvPr>
          <p:cNvSpPr/>
          <p:nvPr/>
        </p:nvSpPr>
        <p:spPr>
          <a:xfrm>
            <a:off x="2721529" y="5727148"/>
            <a:ext cx="100530" cy="8945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A47460AF-9B1F-2E40-B44B-FED899B221F2}"/>
              </a:ext>
            </a:extLst>
          </p:cNvPr>
          <p:cNvSpPr/>
          <p:nvPr/>
        </p:nvSpPr>
        <p:spPr>
          <a:xfrm>
            <a:off x="2511979" y="5727148"/>
            <a:ext cx="100530" cy="8945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F11300EF-C335-8341-8B44-9F0939FEE543}"/>
              </a:ext>
            </a:extLst>
          </p:cNvPr>
          <p:cNvSpPr/>
          <p:nvPr/>
        </p:nvSpPr>
        <p:spPr>
          <a:xfrm>
            <a:off x="1584879" y="5727148"/>
            <a:ext cx="100530" cy="8945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F79050B7-79D2-B942-BD34-61FF22BA0178}"/>
              </a:ext>
            </a:extLst>
          </p:cNvPr>
          <p:cNvSpPr/>
          <p:nvPr/>
        </p:nvSpPr>
        <p:spPr>
          <a:xfrm>
            <a:off x="3658154" y="5727148"/>
            <a:ext cx="100530" cy="8945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4766AB86-4AB2-1A46-89E5-E03B06060AE8}"/>
              </a:ext>
            </a:extLst>
          </p:cNvPr>
          <p:cNvSpPr/>
          <p:nvPr/>
        </p:nvSpPr>
        <p:spPr>
          <a:xfrm>
            <a:off x="3861354" y="5727148"/>
            <a:ext cx="100530" cy="8945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1898E71E-1225-194F-A4F8-EC2DF8440B8E}"/>
              </a:ext>
            </a:extLst>
          </p:cNvPr>
          <p:cNvSpPr/>
          <p:nvPr/>
        </p:nvSpPr>
        <p:spPr>
          <a:xfrm>
            <a:off x="4166153" y="5727148"/>
            <a:ext cx="216135" cy="8945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5B3B4FA6-8632-E243-BC01-0CB00EBBB06B}"/>
              </a:ext>
            </a:extLst>
          </p:cNvPr>
          <p:cNvSpPr/>
          <p:nvPr/>
        </p:nvSpPr>
        <p:spPr>
          <a:xfrm>
            <a:off x="4585254" y="5727148"/>
            <a:ext cx="100530" cy="8945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690B5FF6-7A87-E841-B4BE-08830CE4E116}"/>
              </a:ext>
            </a:extLst>
          </p:cNvPr>
          <p:cNvSpPr/>
          <p:nvPr/>
        </p:nvSpPr>
        <p:spPr>
          <a:xfrm>
            <a:off x="5004354" y="5727148"/>
            <a:ext cx="100530" cy="8945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F6C126F-F4AA-E440-8435-35D9519EB6D0}"/>
              </a:ext>
            </a:extLst>
          </p:cNvPr>
          <p:cNvCxnSpPr>
            <a:cxnSpLocks/>
          </p:cNvCxnSpPr>
          <p:nvPr/>
        </p:nvCxnSpPr>
        <p:spPr>
          <a:xfrm flipH="1">
            <a:off x="930059" y="3515149"/>
            <a:ext cx="45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FCAC8567-6E3A-3F4B-9BC4-8CE68823F311}"/>
              </a:ext>
            </a:extLst>
          </p:cNvPr>
          <p:cNvCxnSpPr>
            <a:cxnSpLocks/>
          </p:cNvCxnSpPr>
          <p:nvPr/>
        </p:nvCxnSpPr>
        <p:spPr>
          <a:xfrm flipH="1">
            <a:off x="938171" y="5730542"/>
            <a:ext cx="4536000" cy="0"/>
          </a:xfrm>
          <a:prstGeom prst="line">
            <a:avLst/>
          </a:prstGeom>
          <a:ln w="95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6B29DBC1-8B5F-114A-AB52-B53CB6E42864}"/>
              </a:ext>
            </a:extLst>
          </p:cNvPr>
          <p:cNvCxnSpPr>
            <a:cxnSpLocks/>
          </p:cNvCxnSpPr>
          <p:nvPr/>
        </p:nvCxnSpPr>
        <p:spPr>
          <a:xfrm flipH="1">
            <a:off x="938171" y="5809917"/>
            <a:ext cx="4536000" cy="0"/>
          </a:xfrm>
          <a:prstGeom prst="line">
            <a:avLst/>
          </a:prstGeom>
          <a:ln w="95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6A226517-D60C-F846-B071-21AFDE45D7AE}"/>
              </a:ext>
            </a:extLst>
          </p:cNvPr>
          <p:cNvSpPr txBox="1"/>
          <p:nvPr/>
        </p:nvSpPr>
        <p:spPr>
          <a:xfrm>
            <a:off x="3521387" y="1694990"/>
            <a:ext cx="322204" cy="138499"/>
          </a:xfrm>
          <a:prstGeom prst="rect">
            <a:avLst/>
          </a:prstGeom>
          <a:noFill/>
        </p:spPr>
        <p:txBody>
          <a:bodyPr wrap="none" lIns="0" tIns="0" rIns="0" bIns="0" rtlCol="0">
            <a:spAutoFit/>
          </a:bodyPr>
          <a:lstStyle/>
          <a:p>
            <a:pPr>
              <a:lnSpc>
                <a:spcPct val="90000"/>
              </a:lnSpc>
            </a:pPr>
            <a:r>
              <a:rPr lang="en-GB" sz="1000" b="1">
                <a:latin typeface="Calibri" panose="020F0502020204030204" pitchFamily="34" charset="0"/>
                <a:ea typeface="Aileron" charset="0"/>
                <a:cs typeface="Calibri" panose="020F0502020204030204" pitchFamily="34" charset="0"/>
              </a:rPr>
              <a:t>n = 43</a:t>
            </a:r>
          </a:p>
        </p:txBody>
      </p:sp>
      <p:graphicFrame>
        <p:nvGraphicFramePr>
          <p:cNvPr id="21518" name="Table 21517">
            <a:extLst>
              <a:ext uri="{FF2B5EF4-FFF2-40B4-BE49-F238E27FC236}">
                <a16:creationId xmlns:a16="http://schemas.microsoft.com/office/drawing/2014/main" id="{EA98406D-28D1-344B-A268-7DC157324915}"/>
              </a:ext>
            </a:extLst>
          </p:cNvPr>
          <p:cNvGraphicFramePr>
            <a:graphicFrameLocks noGrp="1"/>
          </p:cNvGraphicFramePr>
          <p:nvPr>
            <p:extLst>
              <p:ext uri="{D42A27DB-BD31-4B8C-83A1-F6EECF244321}">
                <p14:modId xmlns:p14="http://schemas.microsoft.com/office/powerpoint/2010/main" val="1782100773"/>
              </p:ext>
            </p:extLst>
          </p:nvPr>
        </p:nvGraphicFramePr>
        <p:xfrm>
          <a:off x="5686126" y="1711704"/>
          <a:ext cx="4331774" cy="4052160"/>
        </p:xfrm>
        <a:graphic>
          <a:graphicData uri="http://schemas.openxmlformats.org/drawingml/2006/table">
            <a:tbl>
              <a:tblPr firstRow="1" bandRow="1">
                <a:tableStyleId>{5C22544A-7EE6-4342-B048-85BDC9FD1C3A}</a:tableStyleId>
              </a:tblPr>
              <a:tblGrid>
                <a:gridCol w="1922042">
                  <a:extLst>
                    <a:ext uri="{9D8B030D-6E8A-4147-A177-3AD203B41FA5}">
                      <a16:colId xmlns:a16="http://schemas.microsoft.com/office/drawing/2014/main" val="913967718"/>
                    </a:ext>
                  </a:extLst>
                </a:gridCol>
                <a:gridCol w="803244">
                  <a:extLst>
                    <a:ext uri="{9D8B030D-6E8A-4147-A177-3AD203B41FA5}">
                      <a16:colId xmlns:a16="http://schemas.microsoft.com/office/drawing/2014/main" val="4146081005"/>
                    </a:ext>
                  </a:extLst>
                </a:gridCol>
                <a:gridCol w="803244">
                  <a:extLst>
                    <a:ext uri="{9D8B030D-6E8A-4147-A177-3AD203B41FA5}">
                      <a16:colId xmlns:a16="http://schemas.microsoft.com/office/drawing/2014/main" val="518630679"/>
                    </a:ext>
                  </a:extLst>
                </a:gridCol>
                <a:gridCol w="803244">
                  <a:extLst>
                    <a:ext uri="{9D8B030D-6E8A-4147-A177-3AD203B41FA5}">
                      <a16:colId xmlns:a16="http://schemas.microsoft.com/office/drawing/2014/main" val="4054867351"/>
                    </a:ext>
                  </a:extLst>
                </a:gridCol>
              </a:tblGrid>
              <a:tr h="0">
                <a:tc rowSpan="2">
                  <a:txBody>
                    <a:bodyPr/>
                    <a:lstStyle/>
                    <a:p>
                      <a:endParaRPr lang="en-US" sz="900"/>
                    </a:p>
                  </a:txBody>
                  <a:tcPr marL="55440" marR="55440" marT="9720" marB="9720">
                    <a:lnB w="28575" cap="flat" cmpd="sng" algn="ctr">
                      <a:solidFill>
                        <a:schemeClr val="bg1"/>
                      </a:solidFill>
                      <a:prstDash val="solid"/>
                      <a:round/>
                      <a:headEnd type="none" w="med" len="med"/>
                      <a:tailEnd type="none" w="med" len="med"/>
                    </a:lnB>
                  </a:tcPr>
                </a:tc>
                <a:tc gridSpan="3">
                  <a:txBody>
                    <a:bodyPr/>
                    <a:lstStyle/>
                    <a:p>
                      <a:pPr algn="ctr"/>
                      <a:r>
                        <a:rPr lang="en-US" sz="900"/>
                        <a:t>CRPC cohort</a:t>
                      </a:r>
                      <a:br>
                        <a:rPr lang="en-US" sz="900"/>
                      </a:br>
                      <a:r>
                        <a:rPr lang="en-US" sz="900"/>
                        <a:t>(n = 44)</a:t>
                      </a:r>
                    </a:p>
                  </a:txBody>
                  <a:tcPr marL="55440" marR="55440" marT="9720" marB="9720">
                    <a:lnB w="12700" cap="flat" cmpd="sng" algn="ctr">
                      <a:solidFill>
                        <a:schemeClr val="bg1"/>
                      </a:solidFill>
                      <a:prstDash val="solid"/>
                      <a:round/>
                      <a:headEnd type="none" w="med" len="med"/>
                      <a:tailEnd type="none" w="med" len="med"/>
                    </a:lnB>
                  </a:tcPr>
                </a:tc>
                <a:tc hMerge="1">
                  <a:txBody>
                    <a:bodyPr/>
                    <a:lstStyle/>
                    <a:p>
                      <a:pPr algn="ctr"/>
                      <a:endParaRPr lang="en-US" sz="900" dirty="0"/>
                    </a:p>
                  </a:txBody>
                  <a:tcPr marL="55440" marR="55440" marT="9720" marB="9720"/>
                </a:tc>
                <a:tc hMerge="1">
                  <a:txBody>
                    <a:bodyPr/>
                    <a:lstStyle/>
                    <a:p>
                      <a:pPr algn="ctr"/>
                      <a:endParaRPr lang="en-US" sz="900" dirty="0"/>
                    </a:p>
                  </a:txBody>
                  <a:tcPr marL="55440" marR="55440" marT="9720" marB="9720"/>
                </a:tc>
                <a:extLst>
                  <a:ext uri="{0D108BD9-81ED-4DB2-BD59-A6C34878D82A}">
                    <a16:rowId xmlns:a16="http://schemas.microsoft.com/office/drawing/2014/main" val="4215859047"/>
                  </a:ext>
                </a:extLst>
              </a:tr>
              <a:tr h="0">
                <a:tc vMerge="1">
                  <a:txBody>
                    <a:bodyPr/>
                    <a:lstStyle/>
                    <a:p>
                      <a:endParaRPr lang="en-US" sz="900" b="1" dirty="0">
                        <a:solidFill>
                          <a:schemeClr val="bg1"/>
                        </a:solidFill>
                      </a:endParaRPr>
                    </a:p>
                  </a:txBody>
                  <a:tcPr marL="55440" marR="55440" marT="9720" marB="9720">
                    <a:solidFill>
                      <a:schemeClr val="accent1"/>
                    </a:solidFill>
                  </a:tcPr>
                </a:tc>
                <a:tc>
                  <a:txBody>
                    <a:bodyPr/>
                    <a:lstStyle/>
                    <a:p>
                      <a:pPr algn="ctr"/>
                      <a:r>
                        <a:rPr lang="en-US" sz="900" b="1">
                          <a:solidFill>
                            <a:schemeClr val="bg1"/>
                          </a:solidFill>
                        </a:rPr>
                        <a:t>Any grade</a:t>
                      </a:r>
                    </a:p>
                  </a:txBody>
                  <a:tcPr marL="55440" marR="55440" marT="9720" marB="972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900" b="1">
                          <a:solidFill>
                            <a:schemeClr val="bg1"/>
                          </a:solidFill>
                        </a:rPr>
                        <a:t>Grade 3</a:t>
                      </a:r>
                    </a:p>
                  </a:txBody>
                  <a:tcPr marL="55440" marR="55440" marT="9720" marB="972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900" b="1">
                          <a:solidFill>
                            <a:schemeClr val="bg1"/>
                          </a:solidFill>
                        </a:rPr>
                        <a:t>Grade 4</a:t>
                      </a:r>
                    </a:p>
                  </a:txBody>
                  <a:tcPr marL="55440" marR="55440" marT="9720" marB="972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213001350"/>
                  </a:ext>
                </a:extLst>
              </a:tr>
              <a:tr h="0">
                <a:tc>
                  <a:txBody>
                    <a:bodyPr/>
                    <a:lstStyle/>
                    <a:p>
                      <a:r>
                        <a:rPr lang="en-US" sz="900" b="1"/>
                        <a:t>Any AE, n (%)</a:t>
                      </a:r>
                    </a:p>
                  </a:txBody>
                  <a:tcPr marL="55440" marR="55440" marT="9720" marB="9720">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900"/>
                        <a:t>42 (95)</a:t>
                      </a:r>
                    </a:p>
                  </a:txBody>
                  <a:tcPr marL="55440" marR="55440" marT="9720" marB="9720">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900"/>
                        <a:t>25 (57)</a:t>
                      </a:r>
                    </a:p>
                  </a:txBody>
                  <a:tcPr marL="55440" marR="55440" marT="9720" marB="9720">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900"/>
                        <a:t>1 (2.3)*</a:t>
                      </a:r>
                    </a:p>
                  </a:txBody>
                  <a:tcPr marL="55440" marR="55440" marT="9720" marB="9720">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800302451"/>
                  </a:ext>
                </a:extLst>
              </a:tr>
              <a:tr h="0">
                <a:tc>
                  <a:txBody>
                    <a:bodyPr/>
                    <a:lstStyle/>
                    <a:p>
                      <a:pPr marL="0" indent="179388">
                        <a:tabLst/>
                      </a:pPr>
                      <a:r>
                        <a:rPr lang="en-US" sz="900"/>
                        <a:t>Fatigue</a:t>
                      </a:r>
                    </a:p>
                  </a:txBody>
                  <a:tcPr marL="55440" marR="55440" marT="9720" marB="9720">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22 (50)</a:t>
                      </a:r>
                    </a:p>
                  </a:txBody>
                  <a:tcPr marL="55440" marR="55440" marT="9720" marB="9720">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3 (6.8)</a:t>
                      </a:r>
                    </a:p>
                  </a:txBody>
                  <a:tcPr marL="55440" marR="55440" marT="9720" marB="9720">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60237748"/>
                  </a:ext>
                </a:extLst>
              </a:tr>
              <a:tr h="0">
                <a:tc>
                  <a:txBody>
                    <a:bodyPr/>
                    <a:lstStyle/>
                    <a:p>
                      <a:pPr marL="0" indent="179388">
                        <a:tabLst/>
                      </a:pPr>
                      <a:r>
                        <a:rPr lang="en-US" sz="900"/>
                        <a:t>Nausea</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19 (43)</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09372984"/>
                  </a:ext>
                </a:extLst>
              </a:tr>
              <a:tr h="0">
                <a:tc>
                  <a:txBody>
                    <a:bodyPr/>
                    <a:lstStyle/>
                    <a:p>
                      <a:pPr marL="0" indent="179388">
                        <a:tabLst/>
                      </a:pPr>
                      <a:r>
                        <a:rPr lang="en-US" sz="900"/>
                        <a:t>Diarrhea</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17 (39)</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3 (6.8)</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0864419"/>
                  </a:ext>
                </a:extLst>
              </a:tr>
              <a:tr h="0">
                <a:tc>
                  <a:txBody>
                    <a:bodyPr/>
                    <a:lstStyle/>
                    <a:p>
                      <a:pPr marL="0" indent="179388">
                        <a:tabLst/>
                      </a:pPr>
                      <a:r>
                        <a:rPr lang="en-US" sz="900"/>
                        <a:t>Decreased appetite</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17 (39)</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3684742"/>
                  </a:ext>
                </a:extLst>
              </a:tr>
              <a:tr h="0">
                <a:tc>
                  <a:txBody>
                    <a:bodyPr/>
                    <a:lstStyle/>
                    <a:p>
                      <a:pPr marL="0" indent="179388">
                        <a:tabLst/>
                      </a:pPr>
                      <a:r>
                        <a:rPr lang="en-US" sz="900"/>
                        <a:t>Dysgeusia</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15 (34)</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8229933"/>
                  </a:ext>
                </a:extLst>
              </a:tr>
              <a:tr h="0">
                <a:tc>
                  <a:txBody>
                    <a:bodyPr/>
                    <a:lstStyle/>
                    <a:p>
                      <a:pPr marL="0" indent="179388">
                        <a:tabLst/>
                      </a:pPr>
                      <a:r>
                        <a:rPr lang="en-US" sz="900"/>
                        <a:t>P</a:t>
                      </a:r>
                      <a:r>
                        <a:rPr lang="en-GB" sz="900" err="1"/>
                        <a:t>almoplantar</a:t>
                      </a:r>
                      <a:r>
                        <a:rPr lang="en-GB" sz="900"/>
                        <a:t> </a:t>
                      </a:r>
                      <a:r>
                        <a:rPr lang="en-GB" sz="900" err="1"/>
                        <a:t>erythrodysesthesia</a:t>
                      </a:r>
                      <a:endParaRPr lang="en-US" sz="900"/>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14 (32)</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 (2.3)</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8431510"/>
                  </a:ext>
                </a:extLst>
              </a:tr>
              <a:tr h="0">
                <a:tc>
                  <a:txBody>
                    <a:bodyPr/>
                    <a:lstStyle/>
                    <a:p>
                      <a:pPr marL="0" indent="179388">
                        <a:tabLst/>
                      </a:pPr>
                      <a:r>
                        <a:rPr lang="en-US" sz="900" dirty="0"/>
                        <a:t>AST increased</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11 (25)</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2 (4.5)</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07111093"/>
                  </a:ext>
                </a:extLst>
              </a:tr>
              <a:tr h="0">
                <a:tc>
                  <a:txBody>
                    <a:bodyPr/>
                    <a:lstStyle/>
                    <a:p>
                      <a:pPr marL="0" indent="179388">
                        <a:tabLst/>
                      </a:pPr>
                      <a:r>
                        <a:rPr lang="en-US" sz="900"/>
                        <a:t>Vomiting</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11 (25)</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 (2.3)</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34613456"/>
                  </a:ext>
                </a:extLst>
              </a:tr>
              <a:tr h="0">
                <a:tc>
                  <a:txBody>
                    <a:bodyPr/>
                    <a:lstStyle/>
                    <a:p>
                      <a:pPr marL="0" indent="179388">
                        <a:tabLst/>
                      </a:pPr>
                      <a:r>
                        <a:rPr lang="en-US" sz="900"/>
                        <a:t>ALT increased</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8 (18)</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2 (4.5)</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94001577"/>
                  </a:ext>
                </a:extLst>
              </a:tr>
              <a:tr h="0">
                <a:tc>
                  <a:txBody>
                    <a:bodyPr/>
                    <a:lstStyle/>
                    <a:p>
                      <a:pPr marL="0" indent="179388">
                        <a:tabLst/>
                      </a:pPr>
                      <a:r>
                        <a:rPr lang="en-US" sz="900"/>
                        <a:t>Platelet count decreased</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8 (18)</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668098"/>
                  </a:ext>
                </a:extLst>
              </a:tr>
              <a:tr h="0">
                <a:tc>
                  <a:txBody>
                    <a:bodyPr/>
                    <a:lstStyle/>
                    <a:p>
                      <a:pPr marL="0" indent="179388">
                        <a:tabLst/>
                      </a:pPr>
                      <a:r>
                        <a:rPr lang="en-US" sz="900"/>
                        <a:t>Weight decreased</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8 (18)</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9359744"/>
                  </a:ext>
                </a:extLst>
              </a:tr>
              <a:tr h="0">
                <a:tc>
                  <a:txBody>
                    <a:bodyPr/>
                    <a:lstStyle/>
                    <a:p>
                      <a:pPr marL="0" indent="179388">
                        <a:tabLst/>
                      </a:pPr>
                      <a:r>
                        <a:rPr lang="en-US" sz="900"/>
                        <a:t>White blood cell count decreased</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7 (16)</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2 (4.5)</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86942232"/>
                  </a:ext>
                </a:extLst>
              </a:tr>
              <a:tr h="0">
                <a:tc>
                  <a:txBody>
                    <a:bodyPr/>
                    <a:lstStyle/>
                    <a:p>
                      <a:pPr marL="0" indent="179388">
                        <a:tabLst/>
                      </a:pPr>
                      <a:r>
                        <a:rPr lang="en-US" sz="900"/>
                        <a:t>Hypophosphatemia</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7 (16)</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 (2.3)</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34950941"/>
                  </a:ext>
                </a:extLst>
              </a:tr>
              <a:tr h="0">
                <a:tc>
                  <a:txBody>
                    <a:bodyPr/>
                    <a:lstStyle/>
                    <a:p>
                      <a:pPr marL="0" indent="179388">
                        <a:tabLst/>
                      </a:pPr>
                      <a:r>
                        <a:rPr lang="en-US" sz="900"/>
                        <a:t>Headache</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7 (16)</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25094621"/>
                  </a:ext>
                </a:extLst>
              </a:tr>
              <a:tr h="0">
                <a:tc>
                  <a:txBody>
                    <a:bodyPr/>
                    <a:lstStyle/>
                    <a:p>
                      <a:pPr marL="0" indent="179388">
                        <a:tabLst/>
                      </a:pPr>
                      <a:r>
                        <a:rPr lang="en-US" sz="900"/>
                        <a:t>Neutrophil count decreased</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6 (14)</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2 (4.5)</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1352208"/>
                  </a:ext>
                </a:extLst>
              </a:tr>
              <a:tr h="0">
                <a:tc>
                  <a:txBody>
                    <a:bodyPr/>
                    <a:lstStyle/>
                    <a:p>
                      <a:pPr marL="0" indent="179388">
                        <a:tabLst/>
                      </a:pPr>
                      <a:r>
                        <a:rPr lang="en-US" sz="900"/>
                        <a:t>Hypertension</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a:t>6 (14)</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 (2.3)</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0789387"/>
                  </a:ext>
                </a:extLst>
              </a:tr>
              <a:tr h="0">
                <a:tc>
                  <a:txBody>
                    <a:bodyPr/>
                    <a:lstStyle/>
                    <a:p>
                      <a:pPr marL="0" indent="179388">
                        <a:tabLst/>
                      </a:pPr>
                      <a:r>
                        <a:rPr lang="en-US" sz="900"/>
                        <a:t>Stomatitis</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a:t>6 (14)</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 (2.3)</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7180315"/>
                  </a:ext>
                </a:extLst>
              </a:tr>
              <a:tr h="0">
                <a:tc>
                  <a:txBody>
                    <a:bodyPr/>
                    <a:lstStyle/>
                    <a:p>
                      <a:pPr marL="0" indent="179388">
                        <a:tabLst/>
                      </a:pPr>
                      <a:r>
                        <a:rPr lang="en-US" sz="900"/>
                        <a:t>Dysphonia</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a:t>6 (14)</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9201488"/>
                  </a:ext>
                </a:extLst>
              </a:tr>
              <a:tr h="0">
                <a:tc>
                  <a:txBody>
                    <a:bodyPr/>
                    <a:lstStyle/>
                    <a:p>
                      <a:pPr marL="0" indent="179388">
                        <a:tabLst/>
                      </a:pPr>
                      <a:r>
                        <a:rPr lang="en-US" sz="900"/>
                        <a:t>Hyponatremia</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a:t>5 (11)</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3 (6.8)</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51935620"/>
                  </a:ext>
                </a:extLst>
              </a:tr>
              <a:tr h="0">
                <a:tc>
                  <a:txBody>
                    <a:bodyPr/>
                    <a:lstStyle/>
                    <a:p>
                      <a:pPr marL="0" indent="179388">
                        <a:tabLst/>
                      </a:pPr>
                      <a:r>
                        <a:rPr lang="en-US" sz="900"/>
                        <a:t>Arthralgia</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a:t>5 (11)</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1 (2.3)</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4179516"/>
                  </a:ext>
                </a:extLst>
              </a:tr>
              <a:tr h="0">
                <a:tc>
                  <a:txBody>
                    <a:bodyPr/>
                    <a:lstStyle/>
                    <a:p>
                      <a:pPr marL="0" indent="179388">
                        <a:tabLst/>
                      </a:pPr>
                      <a:r>
                        <a:rPr lang="en-US" sz="900" dirty="0"/>
                        <a:t>Oral pain</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a:t>5 (11)</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29254229"/>
                  </a:ext>
                </a:extLst>
              </a:tr>
              <a:tr h="0">
                <a:tc>
                  <a:txBody>
                    <a:bodyPr/>
                    <a:lstStyle/>
                    <a:p>
                      <a:pPr marL="0" indent="179388">
                        <a:tabLst/>
                      </a:pPr>
                      <a:r>
                        <a:rPr lang="en-US" sz="900" dirty="0"/>
                        <a:t>Rash maculo-papular</a:t>
                      </a:r>
                    </a:p>
                  </a:txBody>
                  <a:tcPr marL="55440" marR="55440" marT="9720" marB="9720">
                    <a:lnT w="127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a:t>5 (11)</a:t>
                      </a:r>
                    </a:p>
                  </a:txBody>
                  <a:tcPr marL="55440" marR="55440" marT="9720" marB="9720">
                    <a:lnT w="12700" cap="flat" cmpd="sng" algn="ctr">
                      <a:solidFill>
                        <a:schemeClr val="bg1"/>
                      </a:solidFill>
                      <a:prstDash val="solid"/>
                      <a:round/>
                      <a:headEnd type="none" w="med" len="med"/>
                      <a:tailEnd type="none" w="med" len="med"/>
                    </a:lnT>
                  </a:tcPr>
                </a:tc>
                <a:tc>
                  <a:txBody>
                    <a:bodyPr/>
                    <a:lstStyle/>
                    <a:p>
                      <a:pPr algn="ctr"/>
                      <a:r>
                        <a:rPr lang="en-US" sz="900"/>
                        <a:t>0</a:t>
                      </a:r>
                    </a:p>
                  </a:txBody>
                  <a:tcPr marL="55440" marR="55440" marT="9720" marB="9720">
                    <a:lnT w="12700" cap="flat" cmpd="sng" algn="ctr">
                      <a:solidFill>
                        <a:schemeClr val="bg1"/>
                      </a:solidFill>
                      <a:prstDash val="solid"/>
                      <a:round/>
                      <a:headEnd type="none" w="med" len="med"/>
                      <a:tailEnd type="none" w="med" len="med"/>
                    </a:lnT>
                  </a:tcPr>
                </a:tc>
                <a:tc>
                  <a:txBody>
                    <a:bodyPr/>
                    <a:lstStyle/>
                    <a:p>
                      <a:pPr algn="ctr"/>
                      <a:r>
                        <a:rPr lang="en-US" sz="900" dirty="0"/>
                        <a:t>0</a:t>
                      </a:r>
                    </a:p>
                  </a:txBody>
                  <a:tcPr marL="55440" marR="55440" marT="9720" marB="972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6865657"/>
                  </a:ext>
                </a:extLst>
              </a:tr>
            </a:tbl>
          </a:graphicData>
        </a:graphic>
      </p:graphicFrame>
      <p:sp>
        <p:nvSpPr>
          <p:cNvPr id="119" name="Slide Number Placeholder 6">
            <a:extLst>
              <a:ext uri="{FF2B5EF4-FFF2-40B4-BE49-F238E27FC236}">
                <a16:creationId xmlns:a16="http://schemas.microsoft.com/office/drawing/2014/main" id="{9C75BB20-F043-E543-BAA4-F425BEF4D11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51</a:t>
            </a:fld>
            <a:endParaRPr lang="en-GB"/>
          </a:p>
        </p:txBody>
      </p:sp>
      <p:sp>
        <p:nvSpPr>
          <p:cNvPr id="5" name="TextBox 4">
            <a:extLst>
              <a:ext uri="{FF2B5EF4-FFF2-40B4-BE49-F238E27FC236}">
                <a16:creationId xmlns:a16="http://schemas.microsoft.com/office/drawing/2014/main" id="{68F7849F-02CB-4136-A240-79D404468B01}"/>
              </a:ext>
            </a:extLst>
          </p:cNvPr>
          <p:cNvSpPr txBox="1"/>
          <p:nvPr/>
        </p:nvSpPr>
        <p:spPr>
          <a:xfrm>
            <a:off x="5804090" y="5752423"/>
            <a:ext cx="2832827" cy="230832"/>
          </a:xfrm>
          <a:prstGeom prst="rect">
            <a:avLst/>
          </a:prstGeom>
          <a:noFill/>
        </p:spPr>
        <p:txBody>
          <a:bodyPr wrap="none" rtlCol="0">
            <a:spAutoFit/>
          </a:bodyPr>
          <a:lstStyle/>
          <a:p>
            <a:r>
              <a:rPr lang="en-GB" sz="900" dirty="0">
                <a:solidFill>
                  <a:schemeClr val="dk1"/>
                </a:solidFill>
              </a:rPr>
              <a:t>*One grade 4AE of diverticular perforation was reported</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a:extLst>
              <a:ext uri="{FF2B5EF4-FFF2-40B4-BE49-F238E27FC236}">
                <a16:creationId xmlns:a16="http://schemas.microsoft.com/office/drawing/2014/main" id="{152D78A2-8DE2-4310-96FB-30DB3D61A697}"/>
              </a:ext>
            </a:extLst>
          </p:cNvPr>
          <p:cNvSpPr>
            <a:spLocks noGrp="1"/>
          </p:cNvSpPr>
          <p:nvPr>
            <p:ph sz="quarter" idx="12"/>
          </p:nvPr>
        </p:nvSpPr>
        <p:spPr/>
        <p:txBody>
          <a:bodyPr/>
          <a:lstStyle/>
          <a:p>
            <a:r>
              <a:rPr lang="en-US" altLang="en-US" dirty="0"/>
              <a:t>The 3-year survival rate was higher in Medicare patients who received </a:t>
            </a:r>
            <a:r>
              <a:rPr lang="en-US" altLang="en-US" dirty="0" err="1"/>
              <a:t>sipuleucel</a:t>
            </a:r>
            <a:r>
              <a:rPr lang="en-US" altLang="en-US" dirty="0"/>
              <a:t>-T (SipT) than in those who did not receive it (hazard ratio 0.55, P &lt; 0.0001)</a:t>
            </a:r>
            <a:r>
              <a:rPr lang="en-US" altLang="en-US" baseline="30000" dirty="0"/>
              <a:t>1</a:t>
            </a:r>
          </a:p>
          <a:p>
            <a:r>
              <a:rPr lang="en-US" altLang="en-US" dirty="0"/>
              <a:t>A study of SipT ± SBRT did not find improvement</a:t>
            </a:r>
            <a:r>
              <a:rPr lang="en-US" altLang="en-US" baseline="30000" dirty="0"/>
              <a:t>2</a:t>
            </a:r>
          </a:p>
          <a:p>
            <a:endParaRPr lang="en-US" altLang="en-US" dirty="0"/>
          </a:p>
        </p:txBody>
      </p:sp>
      <p:sp>
        <p:nvSpPr>
          <p:cNvPr id="13314" name="Title 1">
            <a:extLst>
              <a:ext uri="{FF2B5EF4-FFF2-40B4-BE49-F238E27FC236}">
                <a16:creationId xmlns:a16="http://schemas.microsoft.com/office/drawing/2014/main" id="{F07F938A-5BD3-40FE-95F0-E8145492AE82}"/>
              </a:ext>
            </a:extLst>
          </p:cNvPr>
          <p:cNvSpPr>
            <a:spLocks noGrp="1"/>
          </p:cNvSpPr>
          <p:nvPr>
            <p:ph type="title"/>
          </p:nvPr>
        </p:nvSpPr>
        <p:spPr/>
        <p:txBody>
          <a:bodyPr/>
          <a:lstStyle/>
          <a:p>
            <a:r>
              <a:rPr lang="en-US" altLang="en-US"/>
              <a:t>Is there still a role for sipuleucel-T?</a:t>
            </a:r>
          </a:p>
        </p:txBody>
      </p:sp>
      <p:sp>
        <p:nvSpPr>
          <p:cNvPr id="7" name="Content Placeholder 6">
            <a:extLst>
              <a:ext uri="{FF2B5EF4-FFF2-40B4-BE49-F238E27FC236}">
                <a16:creationId xmlns:a16="http://schemas.microsoft.com/office/drawing/2014/main" id="{F4873A63-62D8-F74D-8565-E9E4AAF9EBA7}"/>
              </a:ext>
            </a:extLst>
          </p:cNvPr>
          <p:cNvSpPr>
            <a:spLocks noGrp="1"/>
          </p:cNvSpPr>
          <p:nvPr>
            <p:ph sz="quarter" idx="15"/>
          </p:nvPr>
        </p:nvSpPr>
        <p:spPr>
          <a:xfrm>
            <a:off x="620184" y="6309320"/>
            <a:ext cx="11092440" cy="365125"/>
          </a:xfrm>
        </p:spPr>
        <p:txBody>
          <a:bodyPr/>
          <a:lstStyle/>
          <a:p>
            <a:pPr>
              <a:spcBef>
                <a:spcPts val="300"/>
              </a:spcBef>
            </a:pPr>
            <a:r>
              <a:rPr lang="en-US" altLang="en-US" dirty="0"/>
              <a:t>HR, hazard ratio; PAP, </a:t>
            </a:r>
            <a:r>
              <a:rPr lang="en-GB" altLang="en-US" dirty="0"/>
              <a:t>p</a:t>
            </a:r>
            <a:r>
              <a:rPr lang="en-GB" dirty="0"/>
              <a:t>rostatic acid phosphatase; PFS, progression-free survival; SBRT, stereotactic body radiation therapy; SipT, </a:t>
            </a:r>
            <a:r>
              <a:rPr lang="en-GB" dirty="0" err="1"/>
              <a:t>sipuleucel</a:t>
            </a:r>
            <a:r>
              <a:rPr lang="en-GB" dirty="0"/>
              <a:t>-T</a:t>
            </a:r>
          </a:p>
          <a:p>
            <a:pPr>
              <a:spcBef>
                <a:spcPts val="300"/>
              </a:spcBef>
            </a:pPr>
            <a:r>
              <a:rPr lang="en-US" altLang="en-US" dirty="0"/>
              <a:t>1. McKay RR, et al. J Clin Oncol. 2020;38 suppl:42; 2. Twardowski P, et al. Cancer Treat Res </a:t>
            </a:r>
            <a:r>
              <a:rPr lang="en-US" altLang="en-US" dirty="0" err="1"/>
              <a:t>Commun</a:t>
            </a:r>
            <a:r>
              <a:rPr lang="en-US" altLang="en-US" dirty="0"/>
              <a:t>. 2019;</a:t>
            </a:r>
            <a:r>
              <a:rPr lang="en-GB" dirty="0"/>
              <a:t>19:100116;</a:t>
            </a:r>
            <a:r>
              <a:rPr lang="en-US" altLang="en-US" dirty="0"/>
              <a:t> 3. </a:t>
            </a:r>
            <a:r>
              <a:rPr lang="en-US" altLang="en-US" dirty="0" err="1"/>
              <a:t>Wargowski</a:t>
            </a:r>
            <a:r>
              <a:rPr lang="en-US" altLang="en-US" dirty="0"/>
              <a:t> E, et al. J </a:t>
            </a:r>
            <a:r>
              <a:rPr lang="en-US" altLang="en-US" dirty="0" err="1"/>
              <a:t>Immunother</a:t>
            </a:r>
            <a:r>
              <a:rPr lang="en-US" altLang="en-US" dirty="0"/>
              <a:t> Cancer. 2018;6:21; </a:t>
            </a:r>
            <a:br>
              <a:rPr lang="en-US" altLang="en-US" dirty="0"/>
            </a:br>
            <a:r>
              <a:rPr lang="en-US" altLang="en-US" dirty="0"/>
              <a:t>4. Sartor AO, et al. J Clin Oncol. 2019;37(15 suppl):5035</a:t>
            </a:r>
          </a:p>
        </p:txBody>
      </p:sp>
      <p:sp>
        <p:nvSpPr>
          <p:cNvPr id="13318" name="TextBox 1">
            <a:extLst>
              <a:ext uri="{FF2B5EF4-FFF2-40B4-BE49-F238E27FC236}">
                <a16:creationId xmlns:a16="http://schemas.microsoft.com/office/drawing/2014/main" id="{6B74C2F9-AE8E-487E-B029-43F559C8CD83}"/>
              </a:ext>
            </a:extLst>
          </p:cNvPr>
          <p:cNvSpPr txBox="1">
            <a:spLocks noChangeArrowheads="1"/>
          </p:cNvSpPr>
          <p:nvPr/>
        </p:nvSpPr>
        <p:spPr bwMode="auto">
          <a:xfrm>
            <a:off x="6352418" y="2639182"/>
            <a:ext cx="55177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73050" indent="-273050">
              <a:buClr>
                <a:schemeClr val="accent1"/>
              </a:buClr>
              <a:buFont typeface="Arial" panose="020B0604020202020204" pitchFamily="34" charset="0"/>
              <a:buChar char="•"/>
            </a:pPr>
            <a:r>
              <a:rPr lang="en-US" altLang="en-US" sz="2000" dirty="0">
                <a:solidFill>
                  <a:srgbClr val="5D8298"/>
                </a:solidFill>
                <a:latin typeface="+mj-lt"/>
                <a:ea typeface="+mn-ea"/>
              </a:rPr>
              <a:t>Addition of PAP (by </a:t>
            </a:r>
            <a:r>
              <a:rPr lang="en-US" altLang="en-US" sz="2000" dirty="0" err="1">
                <a:solidFill>
                  <a:srgbClr val="5D8298"/>
                </a:solidFill>
                <a:latin typeface="+mj-lt"/>
                <a:ea typeface="+mn-ea"/>
              </a:rPr>
              <a:t>pTVG</a:t>
            </a:r>
            <a:r>
              <a:rPr lang="en-US" altLang="en-US" sz="2000" dirty="0">
                <a:solidFill>
                  <a:srgbClr val="5D8298"/>
                </a:solidFill>
                <a:latin typeface="+mj-lt"/>
                <a:ea typeface="+mn-ea"/>
              </a:rPr>
              <a:t>-HP</a:t>
            </a:r>
            <a:r>
              <a:rPr lang="en-US" altLang="en-US" sz="2000" baseline="30000" dirty="0">
                <a:solidFill>
                  <a:srgbClr val="5D8298"/>
                </a:solidFill>
                <a:latin typeface="+mj-lt"/>
                <a:ea typeface="+mn-ea"/>
              </a:rPr>
              <a:t>*</a:t>
            </a:r>
            <a:r>
              <a:rPr lang="en-US" altLang="en-US" sz="2000" dirty="0">
                <a:solidFill>
                  <a:srgbClr val="5D8298"/>
                </a:solidFill>
                <a:latin typeface="+mj-lt"/>
                <a:ea typeface="+mn-ea"/>
              </a:rPr>
              <a:t>) did not augment </a:t>
            </a:r>
            <a:br>
              <a:rPr lang="en-US" altLang="en-US" sz="2000" dirty="0">
                <a:solidFill>
                  <a:srgbClr val="5D8298"/>
                </a:solidFill>
                <a:latin typeface="+mj-lt"/>
                <a:ea typeface="+mn-ea"/>
              </a:rPr>
            </a:br>
            <a:r>
              <a:rPr lang="en-US" altLang="en-US" sz="2000" dirty="0">
                <a:solidFill>
                  <a:srgbClr val="5D8298"/>
                </a:solidFill>
                <a:latin typeface="+mj-lt"/>
                <a:ea typeface="+mn-ea"/>
              </a:rPr>
              <a:t>SipT activity</a:t>
            </a:r>
            <a:r>
              <a:rPr lang="en-US" altLang="en-US" sz="2000" baseline="30000" dirty="0">
                <a:solidFill>
                  <a:srgbClr val="5D8298"/>
                </a:solidFill>
                <a:latin typeface="+mj-lt"/>
                <a:ea typeface="+mn-ea"/>
              </a:rPr>
              <a:t>3</a:t>
            </a:r>
          </a:p>
          <a:p>
            <a:pPr marL="273050" indent="-273050">
              <a:buClr>
                <a:schemeClr val="accent1"/>
              </a:buClr>
              <a:buFont typeface="Arial" panose="020B0604020202020204" pitchFamily="34" charset="0"/>
              <a:buChar char="•"/>
            </a:pPr>
            <a:r>
              <a:rPr lang="en-US" altLang="en-US" sz="2000" dirty="0">
                <a:solidFill>
                  <a:srgbClr val="5D8298"/>
                </a:solidFill>
                <a:latin typeface="+mj-lt"/>
                <a:ea typeface="+mn-ea"/>
              </a:rPr>
              <a:t>African Americans in the PROCEED registry had greater overall survival benefit and higher immune activation than did Caucasian men who received SipT</a:t>
            </a:r>
            <a:r>
              <a:rPr lang="en-US" altLang="en-US" sz="2000" baseline="30000" dirty="0">
                <a:solidFill>
                  <a:srgbClr val="5D8298"/>
                </a:solidFill>
                <a:latin typeface="+mj-lt"/>
                <a:ea typeface="+mn-ea"/>
              </a:rPr>
              <a:t>4</a:t>
            </a:r>
          </a:p>
        </p:txBody>
      </p:sp>
      <p:grpSp>
        <p:nvGrpSpPr>
          <p:cNvPr id="11" name="Group 10">
            <a:extLst>
              <a:ext uri="{FF2B5EF4-FFF2-40B4-BE49-F238E27FC236}">
                <a16:creationId xmlns:a16="http://schemas.microsoft.com/office/drawing/2014/main" id="{4F45D88E-6A02-C644-A7CE-AE28AC0C4240}"/>
              </a:ext>
            </a:extLst>
          </p:cNvPr>
          <p:cNvGrpSpPr/>
          <p:nvPr/>
        </p:nvGrpSpPr>
        <p:grpSpPr>
          <a:xfrm>
            <a:off x="678860" y="2562492"/>
            <a:ext cx="5264134" cy="3378708"/>
            <a:chOff x="471825" y="2562492"/>
            <a:chExt cx="5264134" cy="3378708"/>
          </a:xfrm>
        </p:grpSpPr>
        <p:pic>
          <p:nvPicPr>
            <p:cNvPr id="13317" name="Picture 2">
              <a:extLst>
                <a:ext uri="{FF2B5EF4-FFF2-40B4-BE49-F238E27FC236}">
                  <a16:creationId xmlns:a16="http://schemas.microsoft.com/office/drawing/2014/main" id="{9E05A71F-217D-439B-9951-E72537ADE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9" b="8410"/>
            <a:stretch/>
          </p:blipFill>
          <p:spPr bwMode="auto">
            <a:xfrm>
              <a:off x="960328" y="2562492"/>
              <a:ext cx="4775631" cy="299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A4DE2775-C27B-BA4C-9FC9-ED77CCB5C60D}"/>
                </a:ext>
              </a:extLst>
            </p:cNvPr>
            <p:cNvSpPr txBox="1"/>
            <p:nvPr/>
          </p:nvSpPr>
          <p:spPr>
            <a:xfrm rot="16200000">
              <a:off x="-373407" y="3893448"/>
              <a:ext cx="1884363"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Progression-free survival </a:t>
              </a:r>
            </a:p>
          </p:txBody>
        </p:sp>
        <p:sp>
          <p:nvSpPr>
            <p:cNvPr id="17" name="TextBox 16">
              <a:extLst>
                <a:ext uri="{FF2B5EF4-FFF2-40B4-BE49-F238E27FC236}">
                  <a16:creationId xmlns:a16="http://schemas.microsoft.com/office/drawing/2014/main" id="{3999EB89-E32D-B546-BC5F-F4443BA80C85}"/>
                </a:ext>
              </a:extLst>
            </p:cNvPr>
            <p:cNvSpPr txBox="1"/>
            <p:nvPr/>
          </p:nvSpPr>
          <p:spPr>
            <a:xfrm>
              <a:off x="781212" y="2615837"/>
              <a:ext cx="16350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a:t>
              </a:r>
            </a:p>
          </p:txBody>
        </p:sp>
        <p:sp>
          <p:nvSpPr>
            <p:cNvPr id="18" name="TextBox 17">
              <a:extLst>
                <a:ext uri="{FF2B5EF4-FFF2-40B4-BE49-F238E27FC236}">
                  <a16:creationId xmlns:a16="http://schemas.microsoft.com/office/drawing/2014/main" id="{5A488F77-650C-F245-A320-69DFE46532D6}"/>
                </a:ext>
              </a:extLst>
            </p:cNvPr>
            <p:cNvSpPr txBox="1"/>
            <p:nvPr/>
          </p:nvSpPr>
          <p:spPr>
            <a:xfrm>
              <a:off x="781212" y="3166982"/>
              <a:ext cx="16350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0.8</a:t>
              </a:r>
            </a:p>
          </p:txBody>
        </p:sp>
        <p:sp>
          <p:nvSpPr>
            <p:cNvPr id="19" name="TextBox 18">
              <a:extLst>
                <a:ext uri="{FF2B5EF4-FFF2-40B4-BE49-F238E27FC236}">
                  <a16:creationId xmlns:a16="http://schemas.microsoft.com/office/drawing/2014/main" id="{B54CBC12-8F85-1C47-B610-49D5B20CE775}"/>
                </a:ext>
              </a:extLst>
            </p:cNvPr>
            <p:cNvSpPr txBox="1"/>
            <p:nvPr/>
          </p:nvSpPr>
          <p:spPr>
            <a:xfrm>
              <a:off x="781212" y="3693075"/>
              <a:ext cx="16350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0.6</a:t>
              </a:r>
            </a:p>
          </p:txBody>
        </p:sp>
        <p:sp>
          <p:nvSpPr>
            <p:cNvPr id="20" name="TextBox 19">
              <a:extLst>
                <a:ext uri="{FF2B5EF4-FFF2-40B4-BE49-F238E27FC236}">
                  <a16:creationId xmlns:a16="http://schemas.microsoft.com/office/drawing/2014/main" id="{A20355A8-B37E-7F4B-8C79-83C680DB6D3E}"/>
                </a:ext>
              </a:extLst>
            </p:cNvPr>
            <p:cNvSpPr txBox="1"/>
            <p:nvPr/>
          </p:nvSpPr>
          <p:spPr>
            <a:xfrm>
              <a:off x="781212" y="4240045"/>
              <a:ext cx="16350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0.4</a:t>
              </a:r>
            </a:p>
          </p:txBody>
        </p:sp>
        <p:sp>
          <p:nvSpPr>
            <p:cNvPr id="21" name="TextBox 20">
              <a:extLst>
                <a:ext uri="{FF2B5EF4-FFF2-40B4-BE49-F238E27FC236}">
                  <a16:creationId xmlns:a16="http://schemas.microsoft.com/office/drawing/2014/main" id="{B84D919A-B40B-A248-9549-DECD323BAC2F}"/>
                </a:ext>
              </a:extLst>
            </p:cNvPr>
            <p:cNvSpPr txBox="1"/>
            <p:nvPr/>
          </p:nvSpPr>
          <p:spPr>
            <a:xfrm>
              <a:off x="781212" y="4787014"/>
              <a:ext cx="16350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0.2</a:t>
              </a:r>
            </a:p>
          </p:txBody>
        </p:sp>
        <p:sp>
          <p:nvSpPr>
            <p:cNvPr id="22" name="TextBox 21">
              <a:extLst>
                <a:ext uri="{FF2B5EF4-FFF2-40B4-BE49-F238E27FC236}">
                  <a16:creationId xmlns:a16="http://schemas.microsoft.com/office/drawing/2014/main" id="{2C5701EB-47A0-844E-9F07-5065EF68FD3D}"/>
                </a:ext>
              </a:extLst>
            </p:cNvPr>
            <p:cNvSpPr txBox="1"/>
            <p:nvPr/>
          </p:nvSpPr>
          <p:spPr>
            <a:xfrm>
              <a:off x="878996" y="5329809"/>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23" name="TextBox 22">
              <a:extLst>
                <a:ext uri="{FF2B5EF4-FFF2-40B4-BE49-F238E27FC236}">
                  <a16:creationId xmlns:a16="http://schemas.microsoft.com/office/drawing/2014/main" id="{EC89DF5F-E212-F644-9206-315E6BA65C2D}"/>
                </a:ext>
              </a:extLst>
            </p:cNvPr>
            <p:cNvSpPr txBox="1"/>
            <p:nvPr/>
          </p:nvSpPr>
          <p:spPr>
            <a:xfrm>
              <a:off x="1101500" y="558924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24" name="TextBox 23">
              <a:extLst>
                <a:ext uri="{FF2B5EF4-FFF2-40B4-BE49-F238E27FC236}">
                  <a16:creationId xmlns:a16="http://schemas.microsoft.com/office/drawing/2014/main" id="{04735D90-C8B2-EE46-AED0-4EF1BDAC4078}"/>
                </a:ext>
              </a:extLst>
            </p:cNvPr>
            <p:cNvSpPr txBox="1"/>
            <p:nvPr/>
          </p:nvSpPr>
          <p:spPr>
            <a:xfrm>
              <a:off x="1999199" y="558924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6</a:t>
              </a:r>
            </a:p>
          </p:txBody>
        </p:sp>
        <p:sp>
          <p:nvSpPr>
            <p:cNvPr id="25" name="TextBox 24">
              <a:extLst>
                <a:ext uri="{FF2B5EF4-FFF2-40B4-BE49-F238E27FC236}">
                  <a16:creationId xmlns:a16="http://schemas.microsoft.com/office/drawing/2014/main" id="{33C307F6-B4AE-0141-B80A-E6E447C1C2BF}"/>
                </a:ext>
              </a:extLst>
            </p:cNvPr>
            <p:cNvSpPr txBox="1"/>
            <p:nvPr/>
          </p:nvSpPr>
          <p:spPr>
            <a:xfrm>
              <a:off x="2872387" y="558924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a:t>
              </a:r>
            </a:p>
          </p:txBody>
        </p:sp>
        <p:sp>
          <p:nvSpPr>
            <p:cNvPr id="26" name="TextBox 25">
              <a:extLst>
                <a:ext uri="{FF2B5EF4-FFF2-40B4-BE49-F238E27FC236}">
                  <a16:creationId xmlns:a16="http://schemas.microsoft.com/office/drawing/2014/main" id="{E74647AF-06FB-3148-B6D1-0535AD854826}"/>
                </a:ext>
              </a:extLst>
            </p:cNvPr>
            <p:cNvSpPr txBox="1"/>
            <p:nvPr/>
          </p:nvSpPr>
          <p:spPr>
            <a:xfrm>
              <a:off x="2495606" y="5747301"/>
              <a:ext cx="1774974"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Months from treatment</a:t>
              </a:r>
            </a:p>
          </p:txBody>
        </p:sp>
        <p:sp>
          <p:nvSpPr>
            <p:cNvPr id="27" name="TextBox 26">
              <a:extLst>
                <a:ext uri="{FF2B5EF4-FFF2-40B4-BE49-F238E27FC236}">
                  <a16:creationId xmlns:a16="http://schemas.microsoft.com/office/drawing/2014/main" id="{11302B8B-B5ED-6F48-86AC-5BDCA9CD1D8E}"/>
                </a:ext>
              </a:extLst>
            </p:cNvPr>
            <p:cNvSpPr txBox="1"/>
            <p:nvPr/>
          </p:nvSpPr>
          <p:spPr>
            <a:xfrm>
              <a:off x="3770086" y="558924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18</a:t>
              </a:r>
            </a:p>
          </p:txBody>
        </p:sp>
        <p:sp>
          <p:nvSpPr>
            <p:cNvPr id="28" name="TextBox 27">
              <a:extLst>
                <a:ext uri="{FF2B5EF4-FFF2-40B4-BE49-F238E27FC236}">
                  <a16:creationId xmlns:a16="http://schemas.microsoft.com/office/drawing/2014/main" id="{62CB355D-87A7-D54D-85DB-BDC2D803CCD0}"/>
                </a:ext>
              </a:extLst>
            </p:cNvPr>
            <p:cNvSpPr txBox="1"/>
            <p:nvPr/>
          </p:nvSpPr>
          <p:spPr>
            <a:xfrm>
              <a:off x="4663609" y="558924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24</a:t>
              </a:r>
            </a:p>
          </p:txBody>
        </p:sp>
        <p:sp>
          <p:nvSpPr>
            <p:cNvPr id="29" name="TextBox 28">
              <a:extLst>
                <a:ext uri="{FF2B5EF4-FFF2-40B4-BE49-F238E27FC236}">
                  <a16:creationId xmlns:a16="http://schemas.microsoft.com/office/drawing/2014/main" id="{58479E5F-411A-FB4C-B197-5A8A1F578E54}"/>
                </a:ext>
              </a:extLst>
            </p:cNvPr>
            <p:cNvSpPr txBox="1"/>
            <p:nvPr/>
          </p:nvSpPr>
          <p:spPr>
            <a:xfrm>
              <a:off x="5557132" y="558924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30</a:t>
              </a:r>
            </a:p>
          </p:txBody>
        </p:sp>
        <p:sp>
          <p:nvSpPr>
            <p:cNvPr id="30" name="TextBox 29">
              <a:extLst>
                <a:ext uri="{FF2B5EF4-FFF2-40B4-BE49-F238E27FC236}">
                  <a16:creationId xmlns:a16="http://schemas.microsoft.com/office/drawing/2014/main" id="{332F6D46-0A69-FB41-A83A-1EA87E37DE62}"/>
                </a:ext>
              </a:extLst>
            </p:cNvPr>
            <p:cNvSpPr txBox="1"/>
            <p:nvPr/>
          </p:nvSpPr>
          <p:spPr>
            <a:xfrm>
              <a:off x="3376686" y="2904808"/>
              <a:ext cx="1872307" cy="820738"/>
            </a:xfrm>
            <a:prstGeom prst="rect">
              <a:avLst/>
            </a:prstGeom>
            <a:solidFill>
              <a:schemeClr val="bg1"/>
            </a:solidFill>
          </p:spPr>
          <p:txBody>
            <a:bodyPr wrap="none" lIns="0" tIns="0" rIns="0" bIns="0" rtlCol="0">
              <a:spAutoFit/>
            </a:bodyPr>
            <a:lstStyle/>
            <a:p>
              <a:pPr>
                <a:lnSpc>
                  <a:spcPct val="90000"/>
                </a:lnSpc>
              </a:pPr>
              <a:r>
                <a:rPr lang="en-GB" sz="1000" dirty="0">
                  <a:solidFill>
                    <a:srgbClr val="005291"/>
                  </a:solidFill>
                  <a:latin typeface="Calibri" panose="020F0502020204030204" pitchFamily="34" charset="0"/>
                  <a:ea typeface="Aileron" charset="0"/>
                  <a:cs typeface="Calibri" panose="020F0502020204030204" pitchFamily="34" charset="0"/>
                </a:rPr>
                <a:t>SipT (n = 24, events: 17)</a:t>
              </a:r>
              <a:br>
                <a:rPr lang="en-GB" sz="1000" dirty="0">
                  <a:solidFill>
                    <a:srgbClr val="005291"/>
                  </a:solidFill>
                  <a:latin typeface="Calibri" panose="020F0502020204030204" pitchFamily="34" charset="0"/>
                  <a:ea typeface="Aileron" charset="0"/>
                  <a:cs typeface="Calibri" panose="020F0502020204030204" pitchFamily="34" charset="0"/>
                </a:rPr>
              </a:br>
              <a:r>
                <a:rPr lang="en-GB" sz="1000" dirty="0">
                  <a:solidFill>
                    <a:srgbClr val="005291"/>
                  </a:solidFill>
                  <a:latin typeface="Calibri" panose="020F0502020204030204" pitchFamily="34" charset="0"/>
                  <a:ea typeface="Aileron" charset="0"/>
                  <a:cs typeface="Calibri" panose="020F0502020204030204" pitchFamily="34" charset="0"/>
                </a:rPr>
                <a:t>Median PFS 2.46 months</a:t>
              </a:r>
            </a:p>
            <a:p>
              <a:pPr>
                <a:lnSpc>
                  <a:spcPct val="90000"/>
                </a:lnSpc>
                <a:spcBef>
                  <a:spcPts val="500"/>
                </a:spcBef>
              </a:pPr>
              <a:r>
                <a:rPr lang="en-GB" sz="1000" dirty="0">
                  <a:solidFill>
                    <a:srgbClr val="C00000"/>
                  </a:solidFill>
                  <a:latin typeface="Calibri" panose="020F0502020204030204" pitchFamily="34" charset="0"/>
                  <a:ea typeface="Aileron" charset="0"/>
                  <a:cs typeface="Calibri" panose="020F0502020204030204" pitchFamily="34" charset="0"/>
                </a:rPr>
                <a:t>SipT + radiation (n = 25, events: 19)</a:t>
              </a:r>
              <a:br>
                <a:rPr lang="en-GB" sz="1000" dirty="0">
                  <a:solidFill>
                    <a:srgbClr val="C00000"/>
                  </a:solidFill>
                  <a:latin typeface="Calibri" panose="020F0502020204030204" pitchFamily="34" charset="0"/>
                  <a:ea typeface="Aileron" charset="0"/>
                  <a:cs typeface="Calibri" panose="020F0502020204030204" pitchFamily="34" charset="0"/>
                </a:rPr>
              </a:br>
              <a:r>
                <a:rPr lang="en-GB" sz="1000" dirty="0">
                  <a:solidFill>
                    <a:srgbClr val="C00000"/>
                  </a:solidFill>
                  <a:latin typeface="Calibri" panose="020F0502020204030204" pitchFamily="34" charset="0"/>
                  <a:ea typeface="Aileron" charset="0"/>
                  <a:cs typeface="Calibri" panose="020F0502020204030204" pitchFamily="34" charset="0"/>
                </a:rPr>
                <a:t>Median PFS 3.65 months</a:t>
              </a:r>
            </a:p>
            <a:p>
              <a:pPr>
                <a:lnSpc>
                  <a:spcPct val="90000"/>
                </a:lnSpc>
                <a:spcBef>
                  <a:spcPts val="500"/>
                </a:spcBef>
              </a:pPr>
              <a:r>
                <a:rPr lang="en-GB" sz="1000" dirty="0">
                  <a:latin typeface="Calibri" panose="020F0502020204030204" pitchFamily="34" charset="0"/>
                  <a:ea typeface="Aileron" charset="0"/>
                  <a:cs typeface="Calibri" panose="020F0502020204030204" pitchFamily="34" charset="0"/>
                </a:rPr>
                <a:t>P = 0.06</a:t>
              </a:r>
            </a:p>
          </p:txBody>
        </p:sp>
        <p:sp>
          <p:nvSpPr>
            <p:cNvPr id="31" name="TextBox 30">
              <a:extLst>
                <a:ext uri="{FF2B5EF4-FFF2-40B4-BE49-F238E27FC236}">
                  <a16:creationId xmlns:a16="http://schemas.microsoft.com/office/drawing/2014/main" id="{13D15F16-B813-CC43-AAA6-9B86F2443DCF}"/>
                </a:ext>
              </a:extLst>
            </p:cNvPr>
            <p:cNvSpPr txBox="1"/>
            <p:nvPr/>
          </p:nvSpPr>
          <p:spPr>
            <a:xfrm>
              <a:off x="5230539" y="5343208"/>
              <a:ext cx="246862" cy="138499"/>
            </a:xfrm>
            <a:prstGeom prst="rect">
              <a:avLst/>
            </a:prstGeom>
            <a:solidFill>
              <a:schemeClr val="bg1"/>
            </a:solidFill>
          </p:spPr>
          <p:txBody>
            <a:bodyPr wrap="none" lIns="0" tIns="0" rIns="0" bIns="0" rtlCol="0">
              <a:spAutoFit/>
            </a:bodyPr>
            <a:lstStyle/>
            <a:p>
              <a:pPr>
                <a:lnSpc>
                  <a:spcPct val="90000"/>
                </a:lnSpc>
              </a:pPr>
              <a:r>
                <a:rPr lang="en-GB" sz="1000" dirty="0">
                  <a:solidFill>
                    <a:srgbClr val="005291"/>
                  </a:solidFill>
                  <a:latin typeface="Calibri" panose="020F0502020204030204" pitchFamily="34" charset="0"/>
                  <a:ea typeface="Aileron" charset="0"/>
                  <a:cs typeface="Calibri" panose="020F0502020204030204" pitchFamily="34" charset="0"/>
                </a:rPr>
                <a:t>SipT </a:t>
              </a:r>
              <a:endParaRPr lang="en-GB" sz="1000" dirty="0">
                <a:latin typeface="Calibri" panose="020F0502020204030204" pitchFamily="34" charset="0"/>
                <a:ea typeface="Aileron" charset="0"/>
                <a:cs typeface="Calibri" panose="020F0502020204030204" pitchFamily="34" charset="0"/>
              </a:endParaRPr>
            </a:p>
          </p:txBody>
        </p:sp>
        <p:sp>
          <p:nvSpPr>
            <p:cNvPr id="32" name="TextBox 31">
              <a:extLst>
                <a:ext uri="{FF2B5EF4-FFF2-40B4-BE49-F238E27FC236}">
                  <a16:creationId xmlns:a16="http://schemas.microsoft.com/office/drawing/2014/main" id="{8873F9CD-BFD5-544C-840E-8D4255821242}"/>
                </a:ext>
              </a:extLst>
            </p:cNvPr>
            <p:cNvSpPr txBox="1"/>
            <p:nvPr/>
          </p:nvSpPr>
          <p:spPr>
            <a:xfrm>
              <a:off x="3577102" y="5172018"/>
              <a:ext cx="833562" cy="138499"/>
            </a:xfrm>
            <a:prstGeom prst="rect">
              <a:avLst/>
            </a:prstGeom>
            <a:solidFill>
              <a:schemeClr val="bg1"/>
            </a:solidFill>
          </p:spPr>
          <p:txBody>
            <a:bodyPr wrap="none" lIns="0" tIns="0" rIns="0" bIns="0" rtlCol="0">
              <a:spAutoFit/>
            </a:bodyPr>
            <a:lstStyle/>
            <a:p>
              <a:pPr>
                <a:lnSpc>
                  <a:spcPct val="90000"/>
                </a:lnSpc>
                <a:spcBef>
                  <a:spcPts val="500"/>
                </a:spcBef>
              </a:pPr>
              <a:r>
                <a:rPr lang="en-GB" sz="1000" dirty="0">
                  <a:solidFill>
                    <a:srgbClr val="C00000"/>
                  </a:solidFill>
                  <a:latin typeface="Calibri" panose="020F0502020204030204" pitchFamily="34" charset="0"/>
                  <a:ea typeface="Aileron" charset="0"/>
                  <a:cs typeface="Calibri" panose="020F0502020204030204" pitchFamily="34" charset="0"/>
                </a:rPr>
                <a:t>SipT + radiation</a:t>
              </a:r>
              <a:endParaRPr lang="en-GB" sz="1000" dirty="0">
                <a:latin typeface="Calibri" panose="020F0502020204030204" pitchFamily="34" charset="0"/>
                <a:ea typeface="Aileron" charset="0"/>
                <a:cs typeface="Calibri" panose="020F0502020204030204" pitchFamily="34" charset="0"/>
              </a:endParaRPr>
            </a:p>
          </p:txBody>
        </p:sp>
      </p:grpSp>
      <p:sp>
        <p:nvSpPr>
          <p:cNvPr id="33" name="Slide Number Placeholder 6">
            <a:extLst>
              <a:ext uri="{FF2B5EF4-FFF2-40B4-BE49-F238E27FC236}">
                <a16:creationId xmlns:a16="http://schemas.microsoft.com/office/drawing/2014/main" id="{CC2BC550-1EB0-7C49-9553-D7DA5FF72B0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52</a:t>
            </a:fld>
            <a:endParaRPr lang="en-GB" dirty="0"/>
          </a:p>
        </p:txBody>
      </p:sp>
      <p:sp>
        <p:nvSpPr>
          <p:cNvPr id="2" name="TextBox 1">
            <a:extLst>
              <a:ext uri="{FF2B5EF4-FFF2-40B4-BE49-F238E27FC236}">
                <a16:creationId xmlns:a16="http://schemas.microsoft.com/office/drawing/2014/main" id="{319EA2C7-FB50-4F74-B373-3DBF585ACD34}"/>
              </a:ext>
            </a:extLst>
          </p:cNvPr>
          <p:cNvSpPr txBox="1"/>
          <p:nvPr/>
        </p:nvSpPr>
        <p:spPr>
          <a:xfrm>
            <a:off x="6736665" y="5868927"/>
            <a:ext cx="4990111" cy="253916"/>
          </a:xfrm>
          <a:prstGeom prst="rect">
            <a:avLst/>
          </a:prstGeom>
          <a:noFill/>
        </p:spPr>
        <p:txBody>
          <a:bodyPr wrap="square" rtlCol="0">
            <a:spAutoFit/>
          </a:bodyPr>
          <a:lstStyle/>
          <a:p>
            <a:r>
              <a:rPr lang="en-GB" sz="1050" b="0" i="0" dirty="0">
                <a:solidFill>
                  <a:schemeClr val="tx2"/>
                </a:solidFill>
                <a:effectLst/>
              </a:rPr>
              <a:t>*A cancer vaccine containing plasmid DNA encoding human prostatic acid phosphatase</a:t>
            </a:r>
            <a:endParaRPr lang="en-GB" sz="1050" dirty="0">
              <a:solidFill>
                <a:schemeClr val="tx2"/>
              </a:solidFill>
              <a:ea typeface="Aileron" charset="0"/>
              <a:cs typeface="Aileron" charset="0"/>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9807DFD-CB23-4625-A7CB-68E42F1BECCD}"/>
              </a:ext>
            </a:extLst>
          </p:cNvPr>
          <p:cNvSpPr>
            <a:spLocks noGrp="1"/>
          </p:cNvSpPr>
          <p:nvPr>
            <p:ph type="title"/>
          </p:nvPr>
        </p:nvSpPr>
        <p:spPr>
          <a:xfrm>
            <a:off x="619200" y="246566"/>
            <a:ext cx="8740800" cy="807285"/>
          </a:xfrm>
        </p:spPr>
        <p:txBody>
          <a:bodyPr/>
          <a:lstStyle/>
          <a:p>
            <a:r>
              <a:rPr lang="en-US" altLang="en-US" dirty="0" err="1"/>
              <a:t>Sipuleucel</a:t>
            </a:r>
            <a:r>
              <a:rPr lang="en-US" altLang="en-US" dirty="0"/>
              <a:t>-T with or without Radium 223 in patients with bone-</a:t>
            </a:r>
            <a:r>
              <a:rPr lang="en-US" altLang="en-US" cap="none" dirty="0"/>
              <a:t>m</a:t>
            </a:r>
            <a:r>
              <a:rPr lang="en-US" altLang="en-US" dirty="0"/>
              <a:t>CRPC</a:t>
            </a:r>
          </a:p>
        </p:txBody>
      </p:sp>
      <p:sp>
        <p:nvSpPr>
          <p:cNvPr id="5" name="Content Placeholder 4">
            <a:extLst>
              <a:ext uri="{FF2B5EF4-FFF2-40B4-BE49-F238E27FC236}">
                <a16:creationId xmlns:a16="http://schemas.microsoft.com/office/drawing/2014/main" id="{5515A96F-F916-3B49-ACCF-3CB97D26E461}"/>
              </a:ext>
            </a:extLst>
          </p:cNvPr>
          <p:cNvSpPr>
            <a:spLocks noGrp="1"/>
          </p:cNvSpPr>
          <p:nvPr>
            <p:ph sz="quarter" idx="15"/>
          </p:nvPr>
        </p:nvSpPr>
        <p:spPr>
          <a:xfrm>
            <a:off x="620184" y="6309320"/>
            <a:ext cx="10577341" cy="365125"/>
          </a:xfrm>
        </p:spPr>
        <p:txBody>
          <a:bodyPr/>
          <a:lstStyle/>
          <a:p>
            <a:pPr>
              <a:spcBef>
                <a:spcPts val="300"/>
              </a:spcBef>
            </a:pPr>
            <a:r>
              <a:rPr lang="en-US" altLang="en-US" dirty="0" err="1"/>
              <a:t>crPFS</a:t>
            </a:r>
            <a:r>
              <a:rPr lang="en-US" altLang="en-US" dirty="0"/>
              <a:t>; clinical or radiographic progression-free survival; HR, hazard ratio; IQR, interquartile range; </a:t>
            </a:r>
            <a:r>
              <a:rPr lang="en-US" altLang="en-US" dirty="0" err="1"/>
              <a:t>mCRPC</a:t>
            </a:r>
            <a:r>
              <a:rPr lang="en-US" altLang="en-US" dirty="0"/>
              <a:t>, metastatic castration-resistant prostate cancer; </a:t>
            </a:r>
            <a:r>
              <a:rPr lang="en-US" altLang="en-US" dirty="0" err="1"/>
              <a:t>mo</a:t>
            </a:r>
            <a:r>
              <a:rPr lang="en-US" altLang="en-US" dirty="0"/>
              <a:t>, months; PSA, prostate specific antigen; Ra-223, radium 223; SipT, </a:t>
            </a:r>
            <a:r>
              <a:rPr lang="en-US" altLang="en-US" dirty="0" err="1"/>
              <a:t>sipuleucel</a:t>
            </a:r>
            <a:r>
              <a:rPr lang="en-US" altLang="en-US" dirty="0"/>
              <a:t>-T; WK, week </a:t>
            </a:r>
          </a:p>
          <a:p>
            <a:pPr>
              <a:spcBef>
                <a:spcPts val="300"/>
              </a:spcBef>
            </a:pPr>
            <a:r>
              <a:rPr lang="en-US" altLang="en-US" dirty="0"/>
              <a:t>Marshall CH, et al. </a:t>
            </a:r>
            <a:r>
              <a:rPr lang="en-GB" dirty="0"/>
              <a:t>J Clin Oncol. 2020;38 suppl 6:130</a:t>
            </a:r>
            <a:endParaRPr lang="en-US" altLang="en-US" dirty="0"/>
          </a:p>
        </p:txBody>
      </p:sp>
      <p:pic>
        <p:nvPicPr>
          <p:cNvPr id="14342" name="Picture 6">
            <a:extLst>
              <a:ext uri="{FF2B5EF4-FFF2-40B4-BE49-F238E27FC236}">
                <a16:creationId xmlns:a16="http://schemas.microsoft.com/office/drawing/2014/main" id="{A5098823-43CF-4383-817D-ADC4485C6E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93"/>
          <a:stretch/>
        </p:blipFill>
        <p:spPr bwMode="auto">
          <a:xfrm>
            <a:off x="526599" y="2553446"/>
            <a:ext cx="3361412" cy="26180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340" name="Picture 5">
            <a:extLst>
              <a:ext uri="{FF2B5EF4-FFF2-40B4-BE49-F238E27FC236}">
                <a16:creationId xmlns:a16="http://schemas.microsoft.com/office/drawing/2014/main" id="{4E155EE8-DD74-42A3-8DD3-EBFE70DB6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79" y="2755879"/>
            <a:ext cx="3735322" cy="234091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515F0F7B-385B-45F9-8822-17EE47056368}"/>
              </a:ext>
            </a:extLst>
          </p:cNvPr>
          <p:cNvSpPr txBox="1"/>
          <p:nvPr/>
        </p:nvSpPr>
        <p:spPr>
          <a:xfrm>
            <a:off x="7764169" y="1918573"/>
            <a:ext cx="3800639" cy="646331"/>
          </a:xfrm>
          <a:prstGeom prst="rect">
            <a:avLst/>
          </a:prstGeom>
          <a:noFill/>
        </p:spPr>
        <p:txBody>
          <a:bodyPr wrap="square" lIns="0" rtlCol="0">
            <a:spAutoFit/>
          </a:bodyPr>
          <a:lstStyle/>
          <a:p>
            <a:pPr algn="ctr"/>
            <a:r>
              <a:rPr lang="en-GB" b="1" spc="100">
                <a:solidFill>
                  <a:schemeClr val="accent1"/>
                </a:solidFill>
                <a:ea typeface="Aileron" charset="0"/>
                <a:cs typeface="Aileron" charset="0"/>
              </a:rPr>
              <a:t>PA2024, PROLIFERATION INDEX </a:t>
            </a:r>
            <a:br>
              <a:rPr lang="en-GB" b="1" spc="100">
                <a:solidFill>
                  <a:schemeClr val="accent1"/>
                </a:solidFill>
                <a:ea typeface="Aileron" charset="0"/>
                <a:cs typeface="Aileron" charset="0"/>
              </a:rPr>
            </a:br>
            <a:r>
              <a:rPr lang="en-GB" b="1" spc="100">
                <a:solidFill>
                  <a:schemeClr val="accent1"/>
                </a:solidFill>
                <a:ea typeface="Aileron" charset="0"/>
                <a:cs typeface="Aileron" charset="0"/>
              </a:rPr>
              <a:t>(% CHANGE FROM BASELINE)</a:t>
            </a:r>
          </a:p>
        </p:txBody>
      </p:sp>
      <p:pic>
        <p:nvPicPr>
          <p:cNvPr id="16" name="Picture 4">
            <a:extLst>
              <a:ext uri="{FF2B5EF4-FFF2-40B4-BE49-F238E27FC236}">
                <a16:creationId xmlns:a16="http://schemas.microsoft.com/office/drawing/2014/main" id="{983462CD-8803-A840-B315-C8C4370BFD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6" t="15943"/>
          <a:stretch/>
        </p:blipFill>
        <p:spPr>
          <a:xfrm>
            <a:off x="4079776" y="2760481"/>
            <a:ext cx="3508700" cy="22188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a:extLst>
              <a:ext uri="{FF2B5EF4-FFF2-40B4-BE49-F238E27FC236}">
                <a16:creationId xmlns:a16="http://schemas.microsoft.com/office/drawing/2014/main" id="{56A22A88-AA5D-5E4A-8883-83AFD60C6302}"/>
              </a:ext>
            </a:extLst>
          </p:cNvPr>
          <p:cNvSpPr txBox="1"/>
          <p:nvPr/>
        </p:nvSpPr>
        <p:spPr>
          <a:xfrm>
            <a:off x="4192438" y="1918573"/>
            <a:ext cx="3286664" cy="646331"/>
          </a:xfrm>
          <a:prstGeom prst="rect">
            <a:avLst/>
          </a:prstGeom>
          <a:noFill/>
        </p:spPr>
        <p:txBody>
          <a:bodyPr wrap="square" lIns="0" rtlCol="0">
            <a:spAutoFit/>
          </a:bodyPr>
          <a:lstStyle/>
          <a:p>
            <a:pPr algn="ctr"/>
            <a:r>
              <a:rPr lang="en-GB" b="1" spc="100">
                <a:solidFill>
                  <a:schemeClr val="accent1"/>
                </a:solidFill>
                <a:ea typeface="Aileron" charset="0"/>
                <a:cs typeface="Aileron" charset="0"/>
              </a:rPr>
              <a:t>TIME TO RADIOGRAPHIC OR  CLINICAL PROGRESSION</a:t>
            </a:r>
          </a:p>
        </p:txBody>
      </p:sp>
      <p:sp>
        <p:nvSpPr>
          <p:cNvPr id="18" name="TextBox 17">
            <a:extLst>
              <a:ext uri="{FF2B5EF4-FFF2-40B4-BE49-F238E27FC236}">
                <a16:creationId xmlns:a16="http://schemas.microsoft.com/office/drawing/2014/main" id="{0BD3735B-93B6-554B-BDE0-341CD9DA676D}"/>
              </a:ext>
            </a:extLst>
          </p:cNvPr>
          <p:cNvSpPr txBox="1"/>
          <p:nvPr/>
        </p:nvSpPr>
        <p:spPr>
          <a:xfrm>
            <a:off x="619200" y="1918573"/>
            <a:ext cx="3305819" cy="369332"/>
          </a:xfrm>
          <a:prstGeom prst="rect">
            <a:avLst/>
          </a:prstGeom>
          <a:noFill/>
        </p:spPr>
        <p:txBody>
          <a:bodyPr wrap="square" lIns="0" rtlCol="0">
            <a:spAutoFit/>
          </a:bodyPr>
          <a:lstStyle/>
          <a:p>
            <a:pPr algn="ctr"/>
            <a:r>
              <a:rPr lang="en-GB" b="1" spc="100">
                <a:solidFill>
                  <a:schemeClr val="accent1"/>
                </a:solidFill>
                <a:ea typeface="Aileron" charset="0"/>
                <a:cs typeface="Aileron" charset="0"/>
              </a:rPr>
              <a:t>PSA BEST RESPONSE</a:t>
            </a:r>
          </a:p>
        </p:txBody>
      </p:sp>
      <p:sp>
        <p:nvSpPr>
          <p:cNvPr id="10" name="Slide Number Placeholder 6">
            <a:extLst>
              <a:ext uri="{FF2B5EF4-FFF2-40B4-BE49-F238E27FC236}">
                <a16:creationId xmlns:a16="http://schemas.microsoft.com/office/drawing/2014/main" id="{87F049D4-ED68-DD4E-8DC0-EC023BC56B20}"/>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53</a:t>
            </a:fld>
            <a:endParaRPr lang="en-GB"/>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0183" y="165548"/>
            <a:ext cx="8740800" cy="807285"/>
          </a:xfrm>
        </p:spPr>
        <p:txBody>
          <a:bodyPr/>
          <a:lstStyle/>
          <a:p>
            <a:r>
              <a:rPr lang="en-US" dirty="0"/>
              <a:t>Changing Landscape of advanced Prostate Cancer treatment </a:t>
            </a:r>
            <a:r>
              <a:rPr lang="fr-FR" dirty="0"/>
              <a:t>in 2020</a:t>
            </a:r>
          </a:p>
        </p:txBody>
      </p:sp>
      <p:sp>
        <p:nvSpPr>
          <p:cNvPr id="14" name="Slide Number Placeholder 13"/>
          <p:cNvSpPr>
            <a:spLocks noGrp="1"/>
          </p:cNvSpPr>
          <p:nvPr>
            <p:ph type="sldNum" sz="quarter" idx="4"/>
          </p:nvPr>
        </p:nvSpPr>
        <p:spPr/>
        <p:txBody>
          <a:bodyPr/>
          <a:lstStyle/>
          <a:p>
            <a:fld id="{FCE43C0F-8A7B-3A4B-9DB5-B3472E36E833}" type="slidenum">
              <a:rPr lang="en-GB" smtClean="0"/>
              <a:pPr/>
              <a:t>54</a:t>
            </a:fld>
            <a:endParaRPr lang="en-GB"/>
          </a:p>
        </p:txBody>
      </p:sp>
      <p:sp>
        <p:nvSpPr>
          <p:cNvPr id="18" name="Content Placeholder 17">
            <a:extLst>
              <a:ext uri="{FF2B5EF4-FFF2-40B4-BE49-F238E27FC236}">
                <a16:creationId xmlns:a16="http://schemas.microsoft.com/office/drawing/2014/main" id="{057D9275-7A01-EA44-BE1D-610EDD86AEC2}"/>
              </a:ext>
            </a:extLst>
          </p:cNvPr>
          <p:cNvSpPr>
            <a:spLocks noGrp="1"/>
          </p:cNvSpPr>
          <p:nvPr>
            <p:ph sz="quarter" idx="15"/>
          </p:nvPr>
        </p:nvSpPr>
        <p:spPr>
          <a:xfrm>
            <a:off x="620183" y="6309320"/>
            <a:ext cx="10962211" cy="365125"/>
          </a:xfrm>
        </p:spPr>
        <p:txBody>
          <a:bodyPr/>
          <a:lstStyle/>
          <a:p>
            <a:pPr lvl="0">
              <a:spcBef>
                <a:spcPts val="300"/>
              </a:spcBef>
            </a:pPr>
            <a:r>
              <a:rPr lang="nl-BE" dirty="0"/>
              <a:t>ADT, androgen deprivation therapy; </a:t>
            </a:r>
            <a:r>
              <a:rPr lang="nl-NL" dirty="0"/>
              <a:t>mCRPC, metastatic castration-resistant prostate cancer; nmCRPC, nonmetastatic castration-resistant prostate cancer</a:t>
            </a:r>
          </a:p>
          <a:p>
            <a:pPr lvl="0">
              <a:spcBef>
                <a:spcPts val="300"/>
              </a:spcBef>
            </a:pPr>
            <a:r>
              <a:rPr lang="nl-NL" dirty="0"/>
              <a:t>Based on Product Prescribing Information</a:t>
            </a:r>
          </a:p>
        </p:txBody>
      </p:sp>
      <p:sp>
        <p:nvSpPr>
          <p:cNvPr id="39" name="Rounded Rectangle 26"/>
          <p:cNvSpPr/>
          <p:nvPr/>
        </p:nvSpPr>
        <p:spPr>
          <a:xfrm>
            <a:off x="4298894" y="2268181"/>
            <a:ext cx="910139" cy="221379"/>
          </a:xfrm>
          <a:prstGeom prst="roundRect">
            <a:avLst/>
          </a:prstGeom>
          <a:solidFill>
            <a:srgbClr val="4962AD"/>
          </a:solidFill>
          <a:ln w="19050" cap="flat" cmpd="sng" algn="ctr">
            <a:noFill/>
            <a:prstDash val="solid"/>
          </a:ln>
          <a:effectLst>
            <a:outerShdw blurRad="50800" dist="38100" dir="2700000" algn="tl" rotWithShape="0">
              <a:prstClr val="black">
                <a:alpha val="40000"/>
              </a:prstClr>
            </a:outerShdw>
          </a:effectLst>
        </p:spPr>
        <p:txBody>
          <a:bodyPr lIns="0" rIns="0" rtlCol="0" anchor="ctr"/>
          <a:lstStyle/>
          <a:p>
            <a:pPr algn="ctr" defTabSz="711200">
              <a:lnSpc>
                <a:spcPct val="90000"/>
              </a:lnSpc>
              <a:spcAft>
                <a:spcPct val="35000"/>
              </a:spcAft>
              <a:defRPr/>
            </a:pPr>
            <a:r>
              <a:rPr lang="en-GB" sz="1200" b="1" kern="0">
                <a:solidFill>
                  <a:prstClr val="white"/>
                </a:solidFill>
                <a:latin typeface="Calibri" panose="020F0502020204030204" pitchFamily="34" charset="0"/>
                <a:ea typeface="ＭＳ Ｐゴシック" pitchFamily="34" charset="-128"/>
                <a:cs typeface="Calibri" panose="020F0502020204030204" pitchFamily="34" charset="0"/>
              </a:rPr>
              <a:t>docetaxel*</a:t>
            </a:r>
          </a:p>
        </p:txBody>
      </p:sp>
      <p:sp>
        <p:nvSpPr>
          <p:cNvPr id="40" name="Rounded Rectangle 30"/>
          <p:cNvSpPr/>
          <p:nvPr/>
        </p:nvSpPr>
        <p:spPr>
          <a:xfrm>
            <a:off x="6294472" y="4639514"/>
            <a:ext cx="4050000" cy="221379"/>
          </a:xfrm>
          <a:prstGeom prst="roundRect">
            <a:avLst/>
          </a:prstGeom>
          <a:solidFill>
            <a:srgbClr val="92D050"/>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200" b="1" kern="0">
                <a:solidFill>
                  <a:srgbClr val="000000"/>
                </a:solidFill>
                <a:latin typeface="Calibri" panose="020F0502020204030204" pitchFamily="34" charset="0"/>
                <a:ea typeface="ＭＳ Ｐゴシック" pitchFamily="34" charset="-128"/>
                <a:cs typeface="Calibri" panose="020F0502020204030204" pitchFamily="34" charset="0"/>
              </a:rPr>
              <a:t>abiraterone</a:t>
            </a:r>
          </a:p>
        </p:txBody>
      </p:sp>
      <p:sp>
        <p:nvSpPr>
          <p:cNvPr id="50" name="Rounded Rectangle 30"/>
          <p:cNvSpPr/>
          <p:nvPr/>
        </p:nvSpPr>
        <p:spPr>
          <a:xfrm>
            <a:off x="6294472" y="4934684"/>
            <a:ext cx="4050000" cy="225749"/>
          </a:xfrm>
          <a:prstGeom prst="roundRect">
            <a:avLst/>
          </a:prstGeom>
          <a:solidFill>
            <a:srgbClr val="92D050"/>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200" b="1" kern="0">
                <a:solidFill>
                  <a:srgbClr val="000000"/>
                </a:solidFill>
                <a:latin typeface="Calibri" panose="020F0502020204030204" pitchFamily="34" charset="0"/>
                <a:ea typeface="ＭＳ Ｐゴシック" pitchFamily="34" charset="-128"/>
                <a:cs typeface="Calibri" panose="020F0502020204030204" pitchFamily="34" charset="0"/>
              </a:rPr>
              <a:t>enzalutamide</a:t>
            </a:r>
          </a:p>
        </p:txBody>
      </p:sp>
      <p:sp>
        <p:nvSpPr>
          <p:cNvPr id="51" name="Rounded Rectangle 30"/>
          <p:cNvSpPr/>
          <p:nvPr/>
        </p:nvSpPr>
        <p:spPr>
          <a:xfrm>
            <a:off x="7770818" y="5824564"/>
            <a:ext cx="2573654" cy="211877"/>
          </a:xfrm>
          <a:prstGeom prst="roundRect">
            <a:avLst/>
          </a:prstGeom>
          <a:solidFill>
            <a:srgbClr val="C00000"/>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200" b="1" kern="0" dirty="0">
                <a:solidFill>
                  <a:prstClr val="white"/>
                </a:solidFill>
                <a:latin typeface="Calibri" panose="020F0502020204030204" pitchFamily="34" charset="0"/>
                <a:ea typeface="ＭＳ Ｐゴシック" pitchFamily="34" charset="-128"/>
                <a:cs typeface="Calibri" panose="020F0502020204030204" pitchFamily="34" charset="0"/>
              </a:rPr>
              <a:t>Radium 223</a:t>
            </a:r>
          </a:p>
        </p:txBody>
      </p:sp>
      <p:sp>
        <p:nvSpPr>
          <p:cNvPr id="52" name="Rounded Rectangle 30"/>
          <p:cNvSpPr/>
          <p:nvPr/>
        </p:nvSpPr>
        <p:spPr>
          <a:xfrm>
            <a:off x="6294472" y="4065760"/>
            <a:ext cx="4050000" cy="208963"/>
          </a:xfrm>
          <a:prstGeom prst="roundRect">
            <a:avLst/>
          </a:prstGeom>
          <a:solidFill>
            <a:srgbClr val="4962AD"/>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200" b="1" kern="0" dirty="0">
                <a:solidFill>
                  <a:prstClr val="white"/>
                </a:solidFill>
                <a:latin typeface="Calibri" panose="020F0502020204030204" pitchFamily="34" charset="0"/>
                <a:ea typeface="ＭＳ Ｐゴシック" pitchFamily="34" charset="-128"/>
                <a:cs typeface="Calibri" panose="020F0502020204030204" pitchFamily="34" charset="0"/>
              </a:rPr>
              <a:t>cabazitaxel  (if prior docetaxel)</a:t>
            </a:r>
          </a:p>
        </p:txBody>
      </p:sp>
      <p:sp>
        <p:nvSpPr>
          <p:cNvPr id="53" name="Rounded Rectangle 30"/>
          <p:cNvSpPr/>
          <p:nvPr/>
        </p:nvSpPr>
        <p:spPr>
          <a:xfrm>
            <a:off x="6294472" y="5234224"/>
            <a:ext cx="4050000" cy="221379"/>
          </a:xfrm>
          <a:prstGeom prst="roundRect">
            <a:avLst/>
          </a:prstGeom>
          <a:solidFill>
            <a:srgbClr val="FFC000"/>
          </a:solidFill>
          <a:ln w="19050" cap="flat" cmpd="sng" algn="ctr">
            <a:solidFill>
              <a:srgbClr val="FFC000"/>
            </a:solid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200" b="1" kern="0" err="1">
                <a:solidFill>
                  <a:prstClr val="black"/>
                </a:solidFill>
                <a:latin typeface="Calibri" panose="020F0502020204030204" pitchFamily="34" charset="0"/>
                <a:ea typeface="ＭＳ Ｐゴシック" pitchFamily="34" charset="-128"/>
                <a:cs typeface="Calibri" panose="020F0502020204030204" pitchFamily="34" charset="0"/>
              </a:rPr>
              <a:t>sipuleucel</a:t>
            </a:r>
            <a:r>
              <a:rPr lang="en-GB" sz="1200" b="1" kern="0">
                <a:solidFill>
                  <a:prstClr val="black"/>
                </a:solidFill>
                <a:latin typeface="Calibri" panose="020F0502020204030204" pitchFamily="34" charset="0"/>
                <a:ea typeface="ＭＳ Ｐゴシック" pitchFamily="34" charset="-128"/>
                <a:cs typeface="Calibri" panose="020F0502020204030204" pitchFamily="34" charset="0"/>
              </a:rPr>
              <a:t>-T</a:t>
            </a:r>
          </a:p>
        </p:txBody>
      </p:sp>
      <p:sp>
        <p:nvSpPr>
          <p:cNvPr id="54" name="Rounded Rectangle 30"/>
          <p:cNvSpPr/>
          <p:nvPr/>
        </p:nvSpPr>
        <p:spPr>
          <a:xfrm>
            <a:off x="4306361" y="4474726"/>
            <a:ext cx="910139" cy="232407"/>
          </a:xfrm>
          <a:prstGeom prst="roundRect">
            <a:avLst/>
          </a:prstGeom>
          <a:solidFill>
            <a:srgbClr val="00B050"/>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200" b="1" kern="0">
                <a:solidFill>
                  <a:srgbClr val="000000"/>
                </a:solidFill>
                <a:latin typeface="Calibri" panose="020F0502020204030204" pitchFamily="34" charset="0"/>
                <a:ea typeface="ＭＳ Ｐゴシック" pitchFamily="34" charset="-128"/>
                <a:cs typeface="Calibri" panose="020F0502020204030204" pitchFamily="34" charset="0"/>
              </a:rPr>
              <a:t>ADT</a:t>
            </a:r>
          </a:p>
        </p:txBody>
      </p:sp>
      <p:sp>
        <p:nvSpPr>
          <p:cNvPr id="55" name="ZoneTexte 2"/>
          <p:cNvSpPr txBox="1"/>
          <p:nvPr/>
        </p:nvSpPr>
        <p:spPr>
          <a:xfrm>
            <a:off x="706978" y="5211598"/>
            <a:ext cx="1680268" cy="276999"/>
          </a:xfrm>
          <a:prstGeom prst="rect">
            <a:avLst/>
          </a:prstGeom>
          <a:noFill/>
        </p:spPr>
        <p:txBody>
          <a:bodyPr wrap="none" rtlCol="0">
            <a:spAutoFit/>
          </a:bodyPr>
          <a:lstStyle/>
          <a:p>
            <a:pPr defTabSz="914400">
              <a:defRPr/>
            </a:pPr>
            <a:r>
              <a:rPr lang="fr-FR" sz="1200" kern="0">
                <a:solidFill>
                  <a:srgbClr val="000000"/>
                </a:solidFill>
                <a:latin typeface="Calibri" panose="020F0502020204030204" pitchFamily="34" charset="0"/>
                <a:cs typeface="Calibri" panose="020F0502020204030204" pitchFamily="34" charset="0"/>
              </a:rPr>
              <a:t>*For ‘</a:t>
            </a:r>
            <a:r>
              <a:rPr lang="fr-FR" sz="1200" kern="0" err="1">
                <a:solidFill>
                  <a:srgbClr val="000000"/>
                </a:solidFill>
                <a:latin typeface="Calibri" panose="020F0502020204030204" pitchFamily="34" charset="0"/>
                <a:cs typeface="Calibri" panose="020F0502020204030204" pitchFamily="34" charset="0"/>
              </a:rPr>
              <a:t>chemofit</a:t>
            </a:r>
            <a:r>
              <a:rPr lang="fr-FR" sz="1200" kern="0">
                <a:solidFill>
                  <a:srgbClr val="000000"/>
                </a:solidFill>
                <a:latin typeface="Calibri" panose="020F0502020204030204" pitchFamily="34" charset="0"/>
                <a:cs typeface="Calibri" panose="020F0502020204030204" pitchFamily="34" charset="0"/>
              </a:rPr>
              <a:t>’ patients</a:t>
            </a:r>
          </a:p>
        </p:txBody>
      </p:sp>
      <p:sp>
        <p:nvSpPr>
          <p:cNvPr id="57" name="Rounded Rectangle 30"/>
          <p:cNvSpPr/>
          <p:nvPr/>
        </p:nvSpPr>
        <p:spPr>
          <a:xfrm>
            <a:off x="6294472" y="4348514"/>
            <a:ext cx="4050000" cy="217209"/>
          </a:xfrm>
          <a:prstGeom prst="roundRect">
            <a:avLst/>
          </a:prstGeom>
          <a:solidFill>
            <a:srgbClr val="4962AD"/>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200" b="1" kern="0">
                <a:solidFill>
                  <a:prstClr val="white"/>
                </a:solidFill>
                <a:latin typeface="Calibri" panose="020F0502020204030204" pitchFamily="34" charset="0"/>
                <a:ea typeface="ＭＳ Ｐゴシック" pitchFamily="34" charset="-128"/>
                <a:cs typeface="Calibri" panose="020F0502020204030204" pitchFamily="34" charset="0"/>
              </a:rPr>
              <a:t>docetaxel (if no prior use)</a:t>
            </a:r>
          </a:p>
        </p:txBody>
      </p:sp>
      <p:sp>
        <p:nvSpPr>
          <p:cNvPr id="23" name="Rounded Rectangle 26"/>
          <p:cNvSpPr/>
          <p:nvPr/>
        </p:nvSpPr>
        <p:spPr>
          <a:xfrm>
            <a:off x="4306780" y="1374433"/>
            <a:ext cx="910139" cy="221379"/>
          </a:xfrm>
          <a:prstGeom prst="roundRect">
            <a:avLst/>
          </a:prstGeom>
          <a:solidFill>
            <a:srgbClr val="92D050"/>
          </a:solidFill>
          <a:ln w="19050" cap="flat" cmpd="sng" algn="ctr">
            <a:noFill/>
            <a:prstDash val="solid"/>
          </a:ln>
          <a:effectLst>
            <a:outerShdw blurRad="50800" dist="38100" dir="2700000" algn="tl" rotWithShape="0">
              <a:prstClr val="black">
                <a:alpha val="40000"/>
              </a:prstClr>
            </a:outerShdw>
          </a:effectLst>
        </p:spPr>
        <p:txBody>
          <a:bodyPr lIns="0" rIns="0" rtlCol="0" anchor="ctr"/>
          <a:lstStyle/>
          <a:p>
            <a:pPr algn="ctr" defTabSz="711200">
              <a:lnSpc>
                <a:spcPct val="90000"/>
              </a:lnSpc>
              <a:spcAft>
                <a:spcPct val="35000"/>
              </a:spcAft>
              <a:defRPr/>
            </a:pPr>
            <a:r>
              <a:rPr lang="en-GB" sz="1200" b="1" kern="0" spc="-30">
                <a:solidFill>
                  <a:srgbClr val="000000"/>
                </a:solidFill>
                <a:latin typeface="Calibri" panose="020F0502020204030204" pitchFamily="34" charset="0"/>
                <a:ea typeface="ＭＳ Ｐゴシック" pitchFamily="34" charset="-128"/>
                <a:cs typeface="Calibri" panose="020F0502020204030204" pitchFamily="34" charset="0"/>
              </a:rPr>
              <a:t>abiraterone</a:t>
            </a:r>
          </a:p>
        </p:txBody>
      </p:sp>
      <p:sp>
        <p:nvSpPr>
          <p:cNvPr id="3" name="TextBox 2"/>
          <p:cNvSpPr txBox="1"/>
          <p:nvPr/>
        </p:nvSpPr>
        <p:spPr>
          <a:xfrm>
            <a:off x="-2016456" y="1228299"/>
            <a:ext cx="184666" cy="369332"/>
          </a:xfrm>
          <a:prstGeom prst="rect">
            <a:avLst/>
          </a:prstGeom>
          <a:noFill/>
        </p:spPr>
        <p:txBody>
          <a:bodyPr wrap="none" rtlCol="0">
            <a:spAutoFit/>
          </a:bodyPr>
          <a:lstStyle/>
          <a:p>
            <a:pPr defTabSz="914400">
              <a:defRPr/>
            </a:pPr>
            <a:endParaRPr lang="en-US">
              <a:solidFill>
                <a:prstClr val="black"/>
              </a:solidFill>
              <a:latin typeface="Arial Narrow"/>
            </a:endParaRPr>
          </a:p>
        </p:txBody>
      </p:sp>
      <p:sp>
        <p:nvSpPr>
          <p:cNvPr id="4" name="Rounded Rectangle 3">
            <a:extLst>
              <a:ext uri="{FF2B5EF4-FFF2-40B4-BE49-F238E27FC236}">
                <a16:creationId xmlns:a16="http://schemas.microsoft.com/office/drawing/2014/main" id="{9D6C951E-5077-E245-858C-0258ECF181B5}"/>
              </a:ext>
            </a:extLst>
          </p:cNvPr>
          <p:cNvSpPr/>
          <p:nvPr/>
        </p:nvSpPr>
        <p:spPr>
          <a:xfrm>
            <a:off x="4306361" y="4794713"/>
            <a:ext cx="938121" cy="209306"/>
          </a:xfrm>
          <a:prstGeom prst="roundRect">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US" sz="1200" b="1">
                <a:solidFill>
                  <a:srgbClr val="000000"/>
                </a:solidFill>
                <a:latin typeface="Calibri" panose="020F0502020204030204" pitchFamily="34" charset="0"/>
                <a:cs typeface="Calibri" panose="020F0502020204030204" pitchFamily="34" charset="0"/>
              </a:rPr>
              <a:t>enzalutamide</a:t>
            </a:r>
          </a:p>
        </p:txBody>
      </p:sp>
      <p:sp>
        <p:nvSpPr>
          <p:cNvPr id="6" name="TextBox 5">
            <a:extLst>
              <a:ext uri="{FF2B5EF4-FFF2-40B4-BE49-F238E27FC236}">
                <a16:creationId xmlns:a16="http://schemas.microsoft.com/office/drawing/2014/main" id="{727D7F27-6DCB-43A1-B5F5-F42C90A3870F}"/>
              </a:ext>
            </a:extLst>
          </p:cNvPr>
          <p:cNvSpPr txBox="1"/>
          <p:nvPr/>
        </p:nvSpPr>
        <p:spPr>
          <a:xfrm>
            <a:off x="711606" y="5405762"/>
            <a:ext cx="2979405" cy="276999"/>
          </a:xfrm>
          <a:prstGeom prst="rect">
            <a:avLst/>
          </a:prstGeom>
          <a:noFill/>
        </p:spPr>
        <p:txBody>
          <a:bodyPr wrap="none" rtlCol="0">
            <a:spAutoFit/>
          </a:bodyPr>
          <a:lstStyle/>
          <a:p>
            <a:r>
              <a:rPr lang="en-GB" sz="1200" dirty="0">
                <a:solidFill>
                  <a:srgbClr val="000000"/>
                </a:solidFill>
                <a:latin typeface="Calibri" panose="020F0502020204030204" pitchFamily="34" charset="0"/>
                <a:cs typeface="Calibri" panose="020F0502020204030204" pitchFamily="34" charset="0"/>
              </a:rPr>
              <a:t>Radium 223 if symptomatic bone metastases</a:t>
            </a:r>
          </a:p>
        </p:txBody>
      </p:sp>
      <p:sp>
        <p:nvSpPr>
          <p:cNvPr id="31" name="Rounded Rectangle 3">
            <a:extLst>
              <a:ext uri="{FF2B5EF4-FFF2-40B4-BE49-F238E27FC236}">
                <a16:creationId xmlns:a16="http://schemas.microsoft.com/office/drawing/2014/main" id="{CA420816-560F-4520-9016-796CFEBAC27F}"/>
              </a:ext>
            </a:extLst>
          </p:cNvPr>
          <p:cNvSpPr/>
          <p:nvPr/>
        </p:nvSpPr>
        <p:spPr>
          <a:xfrm>
            <a:off x="4309476" y="5105325"/>
            <a:ext cx="938121" cy="221379"/>
          </a:xfrm>
          <a:prstGeom prst="roundRect">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US" sz="1200" b="1">
                <a:solidFill>
                  <a:srgbClr val="000000"/>
                </a:solidFill>
                <a:latin typeface="Calibri" panose="020F0502020204030204" pitchFamily="34" charset="0"/>
                <a:cs typeface="Calibri" panose="020F0502020204030204" pitchFamily="34" charset="0"/>
              </a:rPr>
              <a:t>apalutamide</a:t>
            </a:r>
          </a:p>
        </p:txBody>
      </p:sp>
      <p:sp>
        <p:nvSpPr>
          <p:cNvPr id="5" name="Line 5">
            <a:extLst>
              <a:ext uri="{FF2B5EF4-FFF2-40B4-BE49-F238E27FC236}">
                <a16:creationId xmlns:a16="http://schemas.microsoft.com/office/drawing/2014/main" id="{3CF2C18F-6A52-442C-95F6-53B4745D32E3}"/>
              </a:ext>
            </a:extLst>
          </p:cNvPr>
          <p:cNvSpPr>
            <a:spLocks noChangeShapeType="1"/>
          </p:cNvSpPr>
          <p:nvPr/>
        </p:nvSpPr>
        <p:spPr bwMode="auto">
          <a:xfrm flipV="1">
            <a:off x="1948520" y="3467340"/>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7" name="Line 5">
            <a:extLst>
              <a:ext uri="{FF2B5EF4-FFF2-40B4-BE49-F238E27FC236}">
                <a16:creationId xmlns:a16="http://schemas.microsoft.com/office/drawing/2014/main" id="{E06AD28D-5541-4BD1-94B2-E81B6CD0029C}"/>
              </a:ext>
            </a:extLst>
          </p:cNvPr>
          <p:cNvSpPr>
            <a:spLocks noChangeShapeType="1"/>
          </p:cNvSpPr>
          <p:nvPr/>
        </p:nvSpPr>
        <p:spPr bwMode="auto">
          <a:xfrm flipV="1">
            <a:off x="3389132" y="3467340"/>
            <a:ext cx="38888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8" name="Line 5">
            <a:extLst>
              <a:ext uri="{FF2B5EF4-FFF2-40B4-BE49-F238E27FC236}">
                <a16:creationId xmlns:a16="http://schemas.microsoft.com/office/drawing/2014/main" id="{0CE97A99-E599-437E-8305-52D6D48BA984}"/>
              </a:ext>
            </a:extLst>
          </p:cNvPr>
          <p:cNvSpPr>
            <a:spLocks noChangeShapeType="1"/>
          </p:cNvSpPr>
          <p:nvPr/>
        </p:nvSpPr>
        <p:spPr bwMode="auto">
          <a:xfrm flipV="1">
            <a:off x="3744901" y="3001514"/>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10" name="Line 5">
            <a:extLst>
              <a:ext uri="{FF2B5EF4-FFF2-40B4-BE49-F238E27FC236}">
                <a16:creationId xmlns:a16="http://schemas.microsoft.com/office/drawing/2014/main" id="{5A7336FF-49C1-44A0-A519-0223B06866A4}"/>
              </a:ext>
            </a:extLst>
          </p:cNvPr>
          <p:cNvSpPr>
            <a:spLocks noChangeShapeType="1"/>
          </p:cNvSpPr>
          <p:nvPr/>
        </p:nvSpPr>
        <p:spPr bwMode="auto">
          <a:xfrm flipV="1">
            <a:off x="3744901" y="3933167"/>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11" name="Line 5">
            <a:extLst>
              <a:ext uri="{FF2B5EF4-FFF2-40B4-BE49-F238E27FC236}">
                <a16:creationId xmlns:a16="http://schemas.microsoft.com/office/drawing/2014/main" id="{A812B4D4-D23D-4D9F-9078-D593153EED4D}"/>
              </a:ext>
            </a:extLst>
          </p:cNvPr>
          <p:cNvSpPr>
            <a:spLocks noChangeShapeType="1"/>
          </p:cNvSpPr>
          <p:nvPr/>
        </p:nvSpPr>
        <p:spPr bwMode="auto">
          <a:xfrm rot="5400000" flipV="1">
            <a:off x="3288216" y="3466491"/>
            <a:ext cx="94890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12" name="AutoShape 4">
            <a:extLst>
              <a:ext uri="{FF2B5EF4-FFF2-40B4-BE49-F238E27FC236}">
                <a16:creationId xmlns:a16="http://schemas.microsoft.com/office/drawing/2014/main" id="{77DC7B37-3EB2-4EB5-B730-96548205A076}"/>
              </a:ext>
            </a:extLst>
          </p:cNvPr>
          <p:cNvSpPr>
            <a:spLocks noChangeArrowheads="1"/>
          </p:cNvSpPr>
          <p:nvPr/>
        </p:nvSpPr>
        <p:spPr bwMode="auto">
          <a:xfrm>
            <a:off x="2327623" y="3082920"/>
            <a:ext cx="1224136" cy="768840"/>
          </a:xfrm>
          <a:prstGeom prst="roundRect">
            <a:avLst>
              <a:gd name="adj" fmla="val 16667"/>
            </a:avLst>
          </a:prstGeom>
          <a:solidFill>
            <a:schemeClr val="tx2"/>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a:solidFill>
                  <a:prstClr val="white"/>
                </a:solidFill>
                <a:latin typeface="Calibri" panose="020F0502020204030204" pitchFamily="34" charset="0"/>
                <a:ea typeface="ヒラギノ角ゴ Pro W3"/>
                <a:cs typeface="Calibri" panose="020F0502020204030204" pitchFamily="34" charset="0"/>
              </a:rPr>
              <a:t>Rising</a:t>
            </a:r>
            <a:br>
              <a:rPr lang="en-GB" sz="1400" b="1">
                <a:solidFill>
                  <a:prstClr val="white"/>
                </a:solidFill>
                <a:latin typeface="Calibri" panose="020F0502020204030204" pitchFamily="34" charset="0"/>
                <a:ea typeface="ヒラギノ角ゴ Pro W3"/>
                <a:cs typeface="Calibri" panose="020F0502020204030204" pitchFamily="34" charset="0"/>
              </a:rPr>
            </a:br>
            <a:r>
              <a:rPr lang="en-GB" sz="1400" b="1">
                <a:solidFill>
                  <a:prstClr val="white"/>
                </a:solidFill>
                <a:latin typeface="Calibri" panose="020F0502020204030204" pitchFamily="34" charset="0"/>
                <a:ea typeface="ヒラギノ角ゴ Pro W3"/>
                <a:cs typeface="Calibri" panose="020F0502020204030204" pitchFamily="34" charset="0"/>
              </a:rPr>
              <a:t>PSA</a:t>
            </a:r>
            <a:br>
              <a:rPr lang="en-GB" sz="1400" b="1">
                <a:solidFill>
                  <a:prstClr val="white"/>
                </a:solidFill>
                <a:latin typeface="Calibri" panose="020F0502020204030204" pitchFamily="34" charset="0"/>
                <a:ea typeface="ヒラギノ角ゴ Pro W3"/>
                <a:cs typeface="Calibri" panose="020F0502020204030204" pitchFamily="34" charset="0"/>
              </a:rPr>
            </a:br>
            <a:r>
              <a:rPr lang="en-GB" sz="1400" b="1" err="1">
                <a:solidFill>
                  <a:prstClr val="white"/>
                </a:solidFill>
                <a:latin typeface="Calibri" panose="020F0502020204030204" pitchFamily="34" charset="0"/>
                <a:ea typeface="ヒラギノ角ゴ Pro W3"/>
                <a:cs typeface="Calibri" panose="020F0502020204030204" pitchFamily="34" charset="0"/>
              </a:rPr>
              <a:t>Noncastrate</a:t>
            </a:r>
            <a:endParaRPr lang="en-GB" sz="1400" b="1">
              <a:solidFill>
                <a:prstClr val="white"/>
              </a:solidFill>
              <a:latin typeface="Calibri" panose="020F0502020204030204" pitchFamily="34" charset="0"/>
              <a:ea typeface="ヒラギノ角ゴ Pro W3"/>
              <a:cs typeface="Calibri" panose="020F0502020204030204" pitchFamily="34" charset="0"/>
            </a:endParaRPr>
          </a:p>
        </p:txBody>
      </p:sp>
      <p:sp>
        <p:nvSpPr>
          <p:cNvPr id="13" name="AutoShape 4">
            <a:extLst>
              <a:ext uri="{FF2B5EF4-FFF2-40B4-BE49-F238E27FC236}">
                <a16:creationId xmlns:a16="http://schemas.microsoft.com/office/drawing/2014/main" id="{EA2766F0-CB10-45BC-8CC7-43915AF407DF}"/>
              </a:ext>
            </a:extLst>
          </p:cNvPr>
          <p:cNvSpPr>
            <a:spLocks noChangeArrowheads="1"/>
          </p:cNvSpPr>
          <p:nvPr/>
        </p:nvSpPr>
        <p:spPr bwMode="auto">
          <a:xfrm>
            <a:off x="869760" y="3082920"/>
            <a:ext cx="1224136" cy="768840"/>
          </a:xfrm>
          <a:prstGeom prst="roundRect">
            <a:avLst>
              <a:gd name="adj" fmla="val 16667"/>
            </a:avLst>
          </a:prstGeom>
          <a:solidFill>
            <a:schemeClr val="tx2"/>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a:solidFill>
                  <a:prstClr val="white"/>
                </a:solidFill>
                <a:latin typeface="Calibri" panose="020F0502020204030204" pitchFamily="34" charset="0"/>
                <a:ea typeface="ヒラギノ角ゴ Pro W3"/>
                <a:cs typeface="Calibri" panose="020F0502020204030204" pitchFamily="34" charset="0"/>
              </a:rPr>
              <a:t>Clinically</a:t>
            </a:r>
            <a:br>
              <a:rPr lang="en-GB" sz="1400" b="1">
                <a:solidFill>
                  <a:prstClr val="white"/>
                </a:solidFill>
                <a:latin typeface="Calibri" panose="020F0502020204030204" pitchFamily="34" charset="0"/>
                <a:ea typeface="ヒラギノ角ゴ Pro W3"/>
                <a:cs typeface="Calibri" panose="020F0502020204030204" pitchFamily="34" charset="0"/>
              </a:rPr>
            </a:br>
            <a:r>
              <a:rPr lang="en-GB" sz="1400" b="1">
                <a:solidFill>
                  <a:prstClr val="white"/>
                </a:solidFill>
                <a:latin typeface="Calibri" panose="020F0502020204030204" pitchFamily="34" charset="0"/>
                <a:ea typeface="ヒラギノ角ゴ Pro W3"/>
                <a:cs typeface="Calibri" panose="020F0502020204030204" pitchFamily="34" charset="0"/>
              </a:rPr>
              <a:t>localized</a:t>
            </a:r>
            <a:br>
              <a:rPr lang="en-GB" sz="1400" b="1">
                <a:solidFill>
                  <a:prstClr val="white"/>
                </a:solidFill>
                <a:latin typeface="Calibri" panose="020F0502020204030204" pitchFamily="34" charset="0"/>
                <a:ea typeface="ヒラギノ角ゴ Pro W3"/>
                <a:cs typeface="Calibri" panose="020F0502020204030204" pitchFamily="34" charset="0"/>
              </a:rPr>
            </a:br>
            <a:r>
              <a:rPr lang="en-GB" sz="1400" b="1">
                <a:solidFill>
                  <a:prstClr val="white"/>
                </a:solidFill>
                <a:latin typeface="Calibri" panose="020F0502020204030204" pitchFamily="34" charset="0"/>
                <a:ea typeface="ヒラギノ角ゴ Pro W3"/>
                <a:cs typeface="Calibri" panose="020F0502020204030204" pitchFamily="34" charset="0"/>
              </a:rPr>
              <a:t>disease</a:t>
            </a:r>
          </a:p>
        </p:txBody>
      </p:sp>
      <p:sp>
        <p:nvSpPr>
          <p:cNvPr id="15" name="Line 5">
            <a:extLst>
              <a:ext uri="{FF2B5EF4-FFF2-40B4-BE49-F238E27FC236}">
                <a16:creationId xmlns:a16="http://schemas.microsoft.com/office/drawing/2014/main" id="{4DEB7BA5-0BA0-42A2-AD1E-AE5F322D6716}"/>
              </a:ext>
            </a:extLst>
          </p:cNvPr>
          <p:cNvSpPr>
            <a:spLocks noChangeShapeType="1"/>
          </p:cNvSpPr>
          <p:nvPr/>
        </p:nvSpPr>
        <p:spPr bwMode="auto">
          <a:xfrm flipV="1">
            <a:off x="5608207" y="3467340"/>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16" name="Line 5">
            <a:extLst>
              <a:ext uri="{FF2B5EF4-FFF2-40B4-BE49-F238E27FC236}">
                <a16:creationId xmlns:a16="http://schemas.microsoft.com/office/drawing/2014/main" id="{D4038D0F-FA7D-461D-B53C-C7CC25644E70}"/>
              </a:ext>
            </a:extLst>
          </p:cNvPr>
          <p:cNvSpPr>
            <a:spLocks noChangeShapeType="1"/>
          </p:cNvSpPr>
          <p:nvPr/>
        </p:nvSpPr>
        <p:spPr bwMode="auto">
          <a:xfrm rot="5400000" flipV="1">
            <a:off x="5151522" y="3466491"/>
            <a:ext cx="94890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17" name="Line 5">
            <a:extLst>
              <a:ext uri="{FF2B5EF4-FFF2-40B4-BE49-F238E27FC236}">
                <a16:creationId xmlns:a16="http://schemas.microsoft.com/office/drawing/2014/main" id="{A28B19FC-837E-48DB-873F-055A81C23E34}"/>
              </a:ext>
            </a:extLst>
          </p:cNvPr>
          <p:cNvSpPr>
            <a:spLocks noChangeShapeType="1"/>
          </p:cNvSpPr>
          <p:nvPr/>
        </p:nvSpPr>
        <p:spPr bwMode="auto">
          <a:xfrm flipV="1">
            <a:off x="5259975" y="3001514"/>
            <a:ext cx="38476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27" name="Line 5">
            <a:extLst>
              <a:ext uri="{FF2B5EF4-FFF2-40B4-BE49-F238E27FC236}">
                <a16:creationId xmlns:a16="http://schemas.microsoft.com/office/drawing/2014/main" id="{52DD8F69-A7C8-4948-8070-1B9B2615F813}"/>
              </a:ext>
            </a:extLst>
          </p:cNvPr>
          <p:cNvSpPr>
            <a:spLocks noChangeShapeType="1"/>
          </p:cNvSpPr>
          <p:nvPr/>
        </p:nvSpPr>
        <p:spPr bwMode="auto">
          <a:xfrm flipV="1">
            <a:off x="5259975" y="3933167"/>
            <a:ext cx="384768"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28" name="AutoShape 4">
            <a:extLst>
              <a:ext uri="{FF2B5EF4-FFF2-40B4-BE49-F238E27FC236}">
                <a16:creationId xmlns:a16="http://schemas.microsoft.com/office/drawing/2014/main" id="{07C7A6F4-A2E0-4A03-9C0A-9E27797A9E1F}"/>
              </a:ext>
            </a:extLst>
          </p:cNvPr>
          <p:cNvSpPr>
            <a:spLocks noChangeArrowheads="1"/>
          </p:cNvSpPr>
          <p:nvPr/>
        </p:nvSpPr>
        <p:spPr bwMode="auto">
          <a:xfrm>
            <a:off x="4141897" y="2599841"/>
            <a:ext cx="1224136" cy="768840"/>
          </a:xfrm>
          <a:prstGeom prst="roundRect">
            <a:avLst>
              <a:gd name="adj" fmla="val 16667"/>
            </a:avLst>
          </a:prstGeom>
          <a:solidFill>
            <a:schemeClr val="tx2"/>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a:solidFill>
                  <a:prstClr val="white"/>
                </a:solidFill>
                <a:latin typeface="Calibri" panose="020F0502020204030204" pitchFamily="34" charset="0"/>
                <a:ea typeface="ヒラギノ角ゴ Pro W3"/>
                <a:cs typeface="Calibri" panose="020F0502020204030204" pitchFamily="34" charset="0"/>
              </a:rPr>
              <a:t>Clinical</a:t>
            </a:r>
            <a:br>
              <a:rPr lang="en-GB" sz="1400" b="1">
                <a:solidFill>
                  <a:prstClr val="white"/>
                </a:solidFill>
                <a:latin typeface="Calibri" panose="020F0502020204030204" pitchFamily="34" charset="0"/>
                <a:ea typeface="ヒラギノ角ゴ Pro W3"/>
                <a:cs typeface="Calibri" panose="020F0502020204030204" pitchFamily="34" charset="0"/>
              </a:rPr>
            </a:br>
            <a:r>
              <a:rPr lang="en-GB" sz="1400" b="1">
                <a:solidFill>
                  <a:prstClr val="white"/>
                </a:solidFill>
                <a:latin typeface="Calibri" panose="020F0502020204030204" pitchFamily="34" charset="0"/>
                <a:ea typeface="ヒラギノ角ゴ Pro W3"/>
                <a:cs typeface="Calibri" panose="020F0502020204030204" pitchFamily="34" charset="0"/>
              </a:rPr>
              <a:t>metastases:</a:t>
            </a:r>
            <a:br>
              <a:rPr lang="en-GB" sz="1400" b="1">
                <a:solidFill>
                  <a:prstClr val="white"/>
                </a:solidFill>
                <a:latin typeface="Calibri" panose="020F0502020204030204" pitchFamily="34" charset="0"/>
                <a:ea typeface="ヒラギノ角ゴ Pro W3"/>
                <a:cs typeface="Calibri" panose="020F0502020204030204" pitchFamily="34" charset="0"/>
              </a:rPr>
            </a:br>
            <a:r>
              <a:rPr lang="en-GB" sz="1400" b="1" err="1">
                <a:solidFill>
                  <a:prstClr val="white"/>
                </a:solidFill>
                <a:latin typeface="Calibri" panose="020F0502020204030204" pitchFamily="34" charset="0"/>
                <a:ea typeface="ヒラギノ角ゴ Pro W3"/>
                <a:cs typeface="Calibri" panose="020F0502020204030204" pitchFamily="34" charset="0"/>
              </a:rPr>
              <a:t>noncastrate</a:t>
            </a:r>
            <a:endParaRPr lang="en-GB" sz="1400" b="1">
              <a:solidFill>
                <a:prstClr val="white"/>
              </a:solidFill>
              <a:latin typeface="Calibri" panose="020F0502020204030204" pitchFamily="34" charset="0"/>
              <a:ea typeface="ヒラギノ角ゴ Pro W3"/>
              <a:cs typeface="Calibri" panose="020F0502020204030204" pitchFamily="34" charset="0"/>
            </a:endParaRPr>
          </a:p>
        </p:txBody>
      </p:sp>
      <p:sp>
        <p:nvSpPr>
          <p:cNvPr id="35" name="AutoShape 4">
            <a:extLst>
              <a:ext uri="{FF2B5EF4-FFF2-40B4-BE49-F238E27FC236}">
                <a16:creationId xmlns:a16="http://schemas.microsoft.com/office/drawing/2014/main" id="{EB80A0EA-867C-4127-8070-553A61E028E4}"/>
              </a:ext>
            </a:extLst>
          </p:cNvPr>
          <p:cNvSpPr>
            <a:spLocks noChangeArrowheads="1"/>
          </p:cNvSpPr>
          <p:nvPr/>
        </p:nvSpPr>
        <p:spPr bwMode="auto">
          <a:xfrm>
            <a:off x="4129685" y="3583932"/>
            <a:ext cx="1224136" cy="768840"/>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err="1">
                <a:solidFill>
                  <a:prstClr val="white"/>
                </a:solidFill>
                <a:latin typeface="Calibri" panose="020F0502020204030204" pitchFamily="34" charset="0"/>
                <a:ea typeface="ヒラギノ角ゴ Pro W3"/>
                <a:cs typeface="Calibri" panose="020F0502020204030204" pitchFamily="34" charset="0"/>
              </a:rPr>
              <a:t>nmCRPC</a:t>
            </a:r>
            <a:endParaRPr lang="en-GB" sz="1400" b="1">
              <a:solidFill>
                <a:prstClr val="white"/>
              </a:solidFill>
              <a:latin typeface="Calibri" panose="020F0502020204030204" pitchFamily="34" charset="0"/>
              <a:ea typeface="ヒラギノ角ゴ Pro W3"/>
              <a:cs typeface="Calibri" panose="020F0502020204030204" pitchFamily="34" charset="0"/>
            </a:endParaRPr>
          </a:p>
        </p:txBody>
      </p:sp>
      <p:sp>
        <p:nvSpPr>
          <p:cNvPr id="37" name="Line 5">
            <a:extLst>
              <a:ext uri="{FF2B5EF4-FFF2-40B4-BE49-F238E27FC236}">
                <a16:creationId xmlns:a16="http://schemas.microsoft.com/office/drawing/2014/main" id="{D792ECF3-B9EA-4A7D-934E-117BD9291905}"/>
              </a:ext>
            </a:extLst>
          </p:cNvPr>
          <p:cNvSpPr>
            <a:spLocks noChangeShapeType="1"/>
          </p:cNvSpPr>
          <p:nvPr/>
        </p:nvSpPr>
        <p:spPr bwMode="auto">
          <a:xfrm flipV="1">
            <a:off x="7186841" y="3467340"/>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43" name="AutoShape 4">
            <a:extLst>
              <a:ext uri="{FF2B5EF4-FFF2-40B4-BE49-F238E27FC236}">
                <a16:creationId xmlns:a16="http://schemas.microsoft.com/office/drawing/2014/main" id="{7588202A-F7CD-4228-9752-05320821FD72}"/>
              </a:ext>
            </a:extLst>
          </p:cNvPr>
          <p:cNvSpPr>
            <a:spLocks noChangeArrowheads="1"/>
          </p:cNvSpPr>
          <p:nvPr/>
        </p:nvSpPr>
        <p:spPr bwMode="auto">
          <a:xfrm>
            <a:off x="5985223" y="3082920"/>
            <a:ext cx="1224136" cy="768840"/>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a:solidFill>
                  <a:prstClr val="white"/>
                </a:solidFill>
                <a:latin typeface="Calibri" panose="020F0502020204030204" pitchFamily="34" charset="0"/>
                <a:ea typeface="ヒラギノ角ゴ Pro W3"/>
                <a:cs typeface="Calibri" panose="020F0502020204030204" pitchFamily="34" charset="0"/>
              </a:rPr>
              <a:t>mCRPC:</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1</a:t>
            </a:r>
            <a:r>
              <a:rPr lang="en-GB" sz="1400" b="1" baseline="30000" dirty="0">
                <a:solidFill>
                  <a:prstClr val="white"/>
                </a:solidFill>
                <a:latin typeface="Calibri" panose="020F0502020204030204" pitchFamily="34" charset="0"/>
                <a:ea typeface="ヒラギノ角ゴ Pro W3"/>
                <a:cs typeface="Calibri" panose="020F0502020204030204" pitchFamily="34" charset="0"/>
              </a:rPr>
              <a:t>st</a:t>
            </a:r>
            <a:r>
              <a:rPr lang="en-GB" sz="1400" b="1" dirty="0">
                <a:solidFill>
                  <a:prstClr val="white"/>
                </a:solidFill>
                <a:latin typeface="Calibri" panose="020F0502020204030204" pitchFamily="34" charset="0"/>
                <a:ea typeface="ヒラギノ角ゴ Pro W3"/>
                <a:cs typeface="Calibri" panose="020F0502020204030204" pitchFamily="34" charset="0"/>
              </a:rPr>
              <a:t> line</a:t>
            </a:r>
          </a:p>
        </p:txBody>
      </p:sp>
      <p:sp>
        <p:nvSpPr>
          <p:cNvPr id="45" name="Line 5">
            <a:extLst>
              <a:ext uri="{FF2B5EF4-FFF2-40B4-BE49-F238E27FC236}">
                <a16:creationId xmlns:a16="http://schemas.microsoft.com/office/drawing/2014/main" id="{852871E2-F845-4455-8A08-A914B35553C9}"/>
              </a:ext>
            </a:extLst>
          </p:cNvPr>
          <p:cNvSpPr>
            <a:spLocks noChangeShapeType="1"/>
          </p:cNvSpPr>
          <p:nvPr/>
        </p:nvSpPr>
        <p:spPr bwMode="auto">
          <a:xfrm flipV="1">
            <a:off x="8748222" y="3467340"/>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47" name="AutoShape 4">
            <a:extLst>
              <a:ext uri="{FF2B5EF4-FFF2-40B4-BE49-F238E27FC236}">
                <a16:creationId xmlns:a16="http://schemas.microsoft.com/office/drawing/2014/main" id="{945D9282-7BBE-4CE2-83E4-F8FC7B623B88}"/>
              </a:ext>
            </a:extLst>
          </p:cNvPr>
          <p:cNvSpPr>
            <a:spLocks noChangeArrowheads="1"/>
          </p:cNvSpPr>
          <p:nvPr/>
        </p:nvSpPr>
        <p:spPr bwMode="auto">
          <a:xfrm>
            <a:off x="10022385" y="3082920"/>
            <a:ext cx="1224136" cy="768840"/>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a:solidFill>
                  <a:prstClr val="white"/>
                </a:solidFill>
                <a:latin typeface="Calibri" panose="020F0502020204030204" pitchFamily="34" charset="0"/>
                <a:ea typeface="ヒラギノ角ゴ Pro W3"/>
                <a:cs typeface="Calibri" panose="020F0502020204030204" pitchFamily="34" charset="0"/>
              </a:rPr>
              <a:t>mCRPC:</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line X</a:t>
            </a:r>
          </a:p>
        </p:txBody>
      </p:sp>
      <p:sp>
        <p:nvSpPr>
          <p:cNvPr id="49" name="Line 5">
            <a:extLst>
              <a:ext uri="{FF2B5EF4-FFF2-40B4-BE49-F238E27FC236}">
                <a16:creationId xmlns:a16="http://schemas.microsoft.com/office/drawing/2014/main" id="{E14F6711-30EA-46EA-ACAA-A46A5E2FEAA8}"/>
              </a:ext>
            </a:extLst>
          </p:cNvPr>
          <p:cNvSpPr>
            <a:spLocks noChangeShapeType="1"/>
          </p:cNvSpPr>
          <p:nvPr/>
        </p:nvSpPr>
        <p:spPr bwMode="auto">
          <a:xfrm flipV="1">
            <a:off x="9188169" y="3467340"/>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67" name="Line 5">
            <a:extLst>
              <a:ext uri="{FF2B5EF4-FFF2-40B4-BE49-F238E27FC236}">
                <a16:creationId xmlns:a16="http://schemas.microsoft.com/office/drawing/2014/main" id="{B6A17DCD-6385-463D-8FFE-832BF1CBC6EE}"/>
              </a:ext>
            </a:extLst>
          </p:cNvPr>
          <p:cNvSpPr>
            <a:spLocks noChangeShapeType="1"/>
          </p:cNvSpPr>
          <p:nvPr/>
        </p:nvSpPr>
        <p:spPr bwMode="auto">
          <a:xfrm flipV="1">
            <a:off x="9628116" y="3467340"/>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a:solidFill>
                <a:srgbClr val="000000"/>
              </a:solidFill>
              <a:latin typeface="Calibri" panose="020F0502020204030204" pitchFamily="34" charset="0"/>
              <a:cs typeface="Calibri" panose="020F0502020204030204" pitchFamily="34" charset="0"/>
            </a:endParaRPr>
          </a:p>
        </p:txBody>
      </p:sp>
      <p:sp>
        <p:nvSpPr>
          <p:cNvPr id="69" name="AutoShape 4">
            <a:extLst>
              <a:ext uri="{FF2B5EF4-FFF2-40B4-BE49-F238E27FC236}">
                <a16:creationId xmlns:a16="http://schemas.microsoft.com/office/drawing/2014/main" id="{CCE66F31-AB36-476E-91B2-6AB9D87045C2}"/>
              </a:ext>
            </a:extLst>
          </p:cNvPr>
          <p:cNvSpPr>
            <a:spLocks noChangeArrowheads="1"/>
          </p:cNvSpPr>
          <p:nvPr/>
        </p:nvSpPr>
        <p:spPr bwMode="auto">
          <a:xfrm>
            <a:off x="7563857" y="3082920"/>
            <a:ext cx="1224136" cy="768840"/>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lnSpc>
                <a:spcPct val="90000"/>
              </a:lnSpc>
              <a:spcBef>
                <a:spcPct val="0"/>
              </a:spcBef>
              <a:spcAft>
                <a:spcPct val="0"/>
              </a:spcAft>
              <a:defRPr/>
            </a:pPr>
            <a:r>
              <a:rPr lang="en-GB" sz="1400" b="1" dirty="0">
                <a:solidFill>
                  <a:prstClr val="white"/>
                </a:solidFill>
                <a:latin typeface="Calibri" panose="020F0502020204030204" pitchFamily="34" charset="0"/>
                <a:ea typeface="ヒラギノ角ゴ Pro W3"/>
                <a:cs typeface="Calibri" panose="020F0502020204030204" pitchFamily="34" charset="0"/>
              </a:rPr>
              <a:t>mCRPC:</a:t>
            </a:r>
            <a:br>
              <a:rPr lang="en-GB" sz="1400" b="1" dirty="0">
                <a:solidFill>
                  <a:prstClr val="white"/>
                </a:solidFill>
                <a:latin typeface="Calibri" panose="020F0502020204030204" pitchFamily="34" charset="0"/>
                <a:ea typeface="ヒラギノ角ゴ Pro W3"/>
                <a:cs typeface="Calibri" panose="020F0502020204030204" pitchFamily="34" charset="0"/>
              </a:rPr>
            </a:br>
            <a:r>
              <a:rPr lang="en-GB" sz="1400" b="1" dirty="0">
                <a:solidFill>
                  <a:prstClr val="white"/>
                </a:solidFill>
                <a:latin typeface="Calibri" panose="020F0502020204030204" pitchFamily="34" charset="0"/>
                <a:ea typeface="ヒラギノ角ゴ Pro W3"/>
                <a:cs typeface="Calibri" panose="020F0502020204030204" pitchFamily="34" charset="0"/>
              </a:rPr>
              <a:t>2</a:t>
            </a:r>
            <a:r>
              <a:rPr lang="en-GB" sz="1400" b="1" baseline="30000" dirty="0">
                <a:solidFill>
                  <a:prstClr val="white"/>
                </a:solidFill>
                <a:latin typeface="Calibri" panose="020F0502020204030204" pitchFamily="34" charset="0"/>
                <a:ea typeface="ヒラギノ角ゴ Pro W3"/>
                <a:cs typeface="Calibri" panose="020F0502020204030204" pitchFamily="34" charset="0"/>
              </a:rPr>
              <a:t>nd</a:t>
            </a:r>
            <a:r>
              <a:rPr lang="en-GB" sz="1400" b="1" dirty="0">
                <a:solidFill>
                  <a:prstClr val="white"/>
                </a:solidFill>
                <a:latin typeface="Calibri" panose="020F0502020204030204" pitchFamily="34" charset="0"/>
                <a:ea typeface="ヒラギノ角ゴ Pro W3"/>
                <a:cs typeface="Calibri" panose="020F0502020204030204" pitchFamily="34" charset="0"/>
              </a:rPr>
              <a:t> line</a:t>
            </a:r>
          </a:p>
        </p:txBody>
      </p:sp>
      <p:sp>
        <p:nvSpPr>
          <p:cNvPr id="73" name="TextBox 72">
            <a:extLst>
              <a:ext uri="{FF2B5EF4-FFF2-40B4-BE49-F238E27FC236}">
                <a16:creationId xmlns:a16="http://schemas.microsoft.com/office/drawing/2014/main" id="{A85AECF8-B3E1-47D3-9F27-E3E9D0ADBF23}"/>
              </a:ext>
            </a:extLst>
          </p:cNvPr>
          <p:cNvSpPr txBox="1"/>
          <p:nvPr/>
        </p:nvSpPr>
        <p:spPr>
          <a:xfrm>
            <a:off x="1017345" y="4270025"/>
            <a:ext cx="1616661" cy="523220"/>
          </a:xfrm>
          <a:prstGeom prst="rect">
            <a:avLst/>
          </a:prstGeom>
          <a:noFill/>
        </p:spPr>
        <p:txBody>
          <a:bodyPr wrap="none" rtlCol="0">
            <a:spAutoFit/>
          </a:bodyPr>
          <a:lstStyle/>
          <a:p>
            <a:r>
              <a:rPr lang="en-GB" sz="1400" err="1">
                <a:latin typeface="Calibri" panose="020F0502020204030204" pitchFamily="34" charset="0"/>
                <a:ea typeface="Aileron" charset="0"/>
                <a:cs typeface="Calibri" panose="020F0502020204030204" pitchFamily="34" charset="0"/>
              </a:rPr>
              <a:t>Noncastrate</a:t>
            </a:r>
            <a:endParaRPr lang="en-GB" sz="1400">
              <a:latin typeface="Calibri" panose="020F0502020204030204" pitchFamily="34" charset="0"/>
              <a:ea typeface="Aileron" charset="0"/>
              <a:cs typeface="Calibri" panose="020F0502020204030204" pitchFamily="34" charset="0"/>
            </a:endParaRPr>
          </a:p>
          <a:p>
            <a:r>
              <a:rPr lang="en-GB" sz="1400">
                <a:latin typeface="Calibri" panose="020F0502020204030204" pitchFamily="34" charset="0"/>
                <a:ea typeface="Aileron" charset="0"/>
                <a:cs typeface="Calibri" panose="020F0502020204030204" pitchFamily="34" charset="0"/>
              </a:rPr>
              <a:t>Castration resistant</a:t>
            </a:r>
          </a:p>
        </p:txBody>
      </p:sp>
      <p:sp>
        <p:nvSpPr>
          <p:cNvPr id="75" name="Rectangle 74">
            <a:extLst>
              <a:ext uri="{FF2B5EF4-FFF2-40B4-BE49-F238E27FC236}">
                <a16:creationId xmlns:a16="http://schemas.microsoft.com/office/drawing/2014/main" id="{452B152B-B4A9-4C49-8877-32FEBA2CCD81}"/>
              </a:ext>
            </a:extLst>
          </p:cNvPr>
          <p:cNvSpPr/>
          <p:nvPr/>
        </p:nvSpPr>
        <p:spPr>
          <a:xfrm>
            <a:off x="867228" y="4581814"/>
            <a:ext cx="146811" cy="12553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45FF8DB4-B349-40BC-B2DD-108AFCD587AD}"/>
              </a:ext>
            </a:extLst>
          </p:cNvPr>
          <p:cNvSpPr txBox="1"/>
          <p:nvPr/>
        </p:nvSpPr>
        <p:spPr>
          <a:xfrm>
            <a:off x="9076898" y="2709465"/>
            <a:ext cx="2239716" cy="307777"/>
          </a:xfrm>
          <a:prstGeom prst="rect">
            <a:avLst/>
          </a:prstGeom>
          <a:noFill/>
        </p:spPr>
        <p:txBody>
          <a:bodyPr wrap="none" rtlCol="0">
            <a:spAutoFit/>
          </a:bodyPr>
          <a:lstStyle/>
          <a:p>
            <a:r>
              <a:rPr lang="en-GB" sz="1400" dirty="0">
                <a:latin typeface="Calibri" panose="020F0502020204030204" pitchFamily="34" charset="0"/>
                <a:ea typeface="Aileron" charset="0"/>
                <a:cs typeface="Calibri" panose="020F0502020204030204" pitchFamily="34" charset="0"/>
              </a:rPr>
              <a:t>mCRPC: 3</a:t>
            </a:r>
            <a:r>
              <a:rPr lang="en-GB" sz="1400" baseline="30000" dirty="0">
                <a:latin typeface="Calibri" panose="020F0502020204030204" pitchFamily="34" charset="0"/>
                <a:ea typeface="Aileron" charset="0"/>
                <a:cs typeface="Calibri" panose="020F0502020204030204" pitchFamily="34" charset="0"/>
              </a:rPr>
              <a:t>rd</a:t>
            </a:r>
            <a:r>
              <a:rPr lang="en-GB" sz="1400" dirty="0">
                <a:latin typeface="Calibri" panose="020F0502020204030204" pitchFamily="34" charset="0"/>
                <a:ea typeface="Aileron" charset="0"/>
                <a:cs typeface="Calibri" panose="020F0502020204030204" pitchFamily="34" charset="0"/>
              </a:rPr>
              <a:t> line, 4</a:t>
            </a:r>
            <a:r>
              <a:rPr lang="en-GB" sz="1400" baseline="30000" dirty="0">
                <a:latin typeface="Calibri" panose="020F0502020204030204" pitchFamily="34" charset="0"/>
                <a:ea typeface="Aileron" charset="0"/>
                <a:cs typeface="Calibri" panose="020F0502020204030204" pitchFamily="34" charset="0"/>
              </a:rPr>
              <a:t>th</a:t>
            </a:r>
            <a:r>
              <a:rPr lang="en-GB" sz="1400" dirty="0">
                <a:latin typeface="Calibri" panose="020F0502020204030204" pitchFamily="34" charset="0"/>
                <a:ea typeface="Aileron" charset="0"/>
                <a:cs typeface="Calibri" panose="020F0502020204030204" pitchFamily="34" charset="0"/>
              </a:rPr>
              <a:t> line, etc.</a:t>
            </a:r>
          </a:p>
        </p:txBody>
      </p:sp>
      <p:sp>
        <p:nvSpPr>
          <p:cNvPr id="83" name="Rounded Rectangle 30">
            <a:extLst>
              <a:ext uri="{FF2B5EF4-FFF2-40B4-BE49-F238E27FC236}">
                <a16:creationId xmlns:a16="http://schemas.microsoft.com/office/drawing/2014/main" id="{FA677E75-FBB7-4855-80F7-2D68296EC426}"/>
              </a:ext>
            </a:extLst>
          </p:cNvPr>
          <p:cNvSpPr/>
          <p:nvPr/>
        </p:nvSpPr>
        <p:spPr>
          <a:xfrm>
            <a:off x="6294472" y="5529394"/>
            <a:ext cx="4050000" cy="221379"/>
          </a:xfrm>
          <a:prstGeom prst="roundRect">
            <a:avLst/>
          </a:prstGeom>
          <a:solidFill>
            <a:srgbClr val="FF3F0D"/>
          </a:solidFill>
          <a:ln w="19050" cap="flat" cmpd="sng" algn="ctr">
            <a:solidFill>
              <a:srgbClr val="FF3F0D"/>
            </a:solid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200" b="1" kern="0" err="1">
                <a:solidFill>
                  <a:prstClr val="black"/>
                </a:solidFill>
                <a:latin typeface="Calibri" panose="020F0502020204030204" pitchFamily="34" charset="0"/>
                <a:ea typeface="ＭＳ Ｐゴシック" pitchFamily="34" charset="-128"/>
                <a:cs typeface="Calibri" panose="020F0502020204030204" pitchFamily="34" charset="0"/>
              </a:rPr>
              <a:t>olaparib</a:t>
            </a:r>
            <a:r>
              <a:rPr lang="en-GB" sz="1200" b="1" kern="0">
                <a:solidFill>
                  <a:prstClr val="black"/>
                </a:solidFill>
                <a:latin typeface="Calibri" panose="020F0502020204030204" pitchFamily="34" charset="0"/>
                <a:ea typeface="ＭＳ Ｐゴシック" pitchFamily="34" charset="-128"/>
                <a:cs typeface="Calibri" panose="020F0502020204030204" pitchFamily="34" charset="0"/>
              </a:rPr>
              <a:t> or </a:t>
            </a:r>
            <a:r>
              <a:rPr lang="en-GB" sz="1200" b="1" kern="0" err="1">
                <a:solidFill>
                  <a:prstClr val="black"/>
                </a:solidFill>
                <a:latin typeface="Calibri" panose="020F0502020204030204" pitchFamily="34" charset="0"/>
                <a:ea typeface="ＭＳ Ｐゴシック" pitchFamily="34" charset="-128"/>
                <a:cs typeface="Calibri" panose="020F0502020204030204" pitchFamily="34" charset="0"/>
              </a:rPr>
              <a:t>rucarapib</a:t>
            </a:r>
            <a:endParaRPr lang="en-GB" sz="1200" b="1" kern="0">
              <a:solidFill>
                <a:prstClr val="black"/>
              </a:solidFill>
              <a:latin typeface="Calibri" panose="020F0502020204030204" pitchFamily="34" charset="0"/>
              <a:ea typeface="ＭＳ Ｐゴシック" pitchFamily="34" charset="-128"/>
              <a:cs typeface="Calibri" panose="020F0502020204030204" pitchFamily="34" charset="0"/>
            </a:endParaRPr>
          </a:p>
        </p:txBody>
      </p:sp>
      <p:sp>
        <p:nvSpPr>
          <p:cNvPr id="85" name="Rounded Rectangle 3">
            <a:extLst>
              <a:ext uri="{FF2B5EF4-FFF2-40B4-BE49-F238E27FC236}">
                <a16:creationId xmlns:a16="http://schemas.microsoft.com/office/drawing/2014/main" id="{D64CE44F-9EDF-49B2-9C94-58B6FD0E1933}"/>
              </a:ext>
            </a:extLst>
          </p:cNvPr>
          <p:cNvSpPr/>
          <p:nvPr/>
        </p:nvSpPr>
        <p:spPr>
          <a:xfrm>
            <a:off x="4309476" y="5415610"/>
            <a:ext cx="938121" cy="221379"/>
          </a:xfrm>
          <a:prstGeom prst="roundRect">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US" sz="1200" b="1" dirty="0">
                <a:solidFill>
                  <a:srgbClr val="000000"/>
                </a:solidFill>
                <a:latin typeface="Calibri" panose="020F0502020204030204" pitchFamily="34" charset="0"/>
                <a:cs typeface="Calibri" panose="020F0502020204030204" pitchFamily="34" charset="0"/>
              </a:rPr>
              <a:t>darolutamide</a:t>
            </a:r>
          </a:p>
        </p:txBody>
      </p:sp>
      <p:sp>
        <p:nvSpPr>
          <p:cNvPr id="87" name="Rounded Rectangle 30">
            <a:extLst>
              <a:ext uri="{FF2B5EF4-FFF2-40B4-BE49-F238E27FC236}">
                <a16:creationId xmlns:a16="http://schemas.microsoft.com/office/drawing/2014/main" id="{7DC72548-65F2-4049-98CF-007D5840B2A1}"/>
              </a:ext>
            </a:extLst>
          </p:cNvPr>
          <p:cNvSpPr/>
          <p:nvPr/>
        </p:nvSpPr>
        <p:spPr>
          <a:xfrm>
            <a:off x="4306780" y="1080459"/>
            <a:ext cx="910139" cy="232407"/>
          </a:xfrm>
          <a:prstGeom prst="roundRect">
            <a:avLst/>
          </a:prstGeom>
          <a:solidFill>
            <a:srgbClr val="00B050"/>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200" b="1" kern="0">
                <a:solidFill>
                  <a:srgbClr val="000000"/>
                </a:solidFill>
                <a:latin typeface="Calibri" panose="020F0502020204030204" pitchFamily="34" charset="0"/>
                <a:ea typeface="ＭＳ Ｐゴシック" pitchFamily="34" charset="-128"/>
                <a:cs typeface="Calibri" panose="020F0502020204030204" pitchFamily="34" charset="0"/>
              </a:rPr>
              <a:t>ADT</a:t>
            </a:r>
          </a:p>
        </p:txBody>
      </p:sp>
      <p:sp>
        <p:nvSpPr>
          <p:cNvPr id="48" name="Rectangle 47">
            <a:extLst>
              <a:ext uri="{FF2B5EF4-FFF2-40B4-BE49-F238E27FC236}">
                <a16:creationId xmlns:a16="http://schemas.microsoft.com/office/drawing/2014/main" id="{A71A0A6F-EF36-0144-A440-B29DE17375E4}"/>
              </a:ext>
            </a:extLst>
          </p:cNvPr>
          <p:cNvSpPr/>
          <p:nvPr/>
        </p:nvSpPr>
        <p:spPr>
          <a:xfrm>
            <a:off x="867228" y="4372264"/>
            <a:ext cx="146811" cy="12553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9" name="Rounded Rectangle 3">
            <a:extLst>
              <a:ext uri="{FF2B5EF4-FFF2-40B4-BE49-F238E27FC236}">
                <a16:creationId xmlns:a16="http://schemas.microsoft.com/office/drawing/2014/main" id="{05465B5B-30D3-49E8-81AE-33EF7B481BF1}"/>
              </a:ext>
            </a:extLst>
          </p:cNvPr>
          <p:cNvSpPr/>
          <p:nvPr/>
        </p:nvSpPr>
        <p:spPr>
          <a:xfrm>
            <a:off x="4292789" y="1981185"/>
            <a:ext cx="938121" cy="209306"/>
          </a:xfrm>
          <a:prstGeom prst="roundRect">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US" sz="1200" b="1">
                <a:solidFill>
                  <a:srgbClr val="000000"/>
                </a:solidFill>
                <a:latin typeface="Calibri" panose="020F0502020204030204" pitchFamily="34" charset="0"/>
                <a:cs typeface="Calibri" panose="020F0502020204030204" pitchFamily="34" charset="0"/>
              </a:rPr>
              <a:t>enzalutamide</a:t>
            </a:r>
          </a:p>
        </p:txBody>
      </p:sp>
      <p:sp>
        <p:nvSpPr>
          <p:cNvPr id="20" name="Rounded Rectangle 3">
            <a:extLst>
              <a:ext uri="{FF2B5EF4-FFF2-40B4-BE49-F238E27FC236}">
                <a16:creationId xmlns:a16="http://schemas.microsoft.com/office/drawing/2014/main" id="{BD38DF1E-FB3C-4CDA-AD51-4DC72D2243D9}"/>
              </a:ext>
            </a:extLst>
          </p:cNvPr>
          <p:cNvSpPr/>
          <p:nvPr/>
        </p:nvSpPr>
        <p:spPr>
          <a:xfrm>
            <a:off x="4292789" y="1698239"/>
            <a:ext cx="938121" cy="221379"/>
          </a:xfrm>
          <a:prstGeom prst="roundRect">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US" sz="1200" b="1">
                <a:solidFill>
                  <a:srgbClr val="000000"/>
                </a:solidFill>
                <a:latin typeface="Calibri" panose="020F0502020204030204" pitchFamily="34" charset="0"/>
                <a:cs typeface="Calibri" panose="020F0502020204030204" pitchFamily="34" charset="0"/>
              </a:rPr>
              <a:t>apalutamide</a:t>
            </a:r>
          </a:p>
        </p:txBody>
      </p:sp>
    </p:spTree>
    <p:extLst>
      <p:ext uri="{BB962C8B-B14F-4D97-AF65-F5344CB8AC3E}">
        <p14:creationId xmlns:p14="http://schemas.microsoft.com/office/powerpoint/2010/main" val="344156718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A2575B-E4A8-43B5-95B7-3C83917545FF}"/>
              </a:ext>
            </a:extLst>
          </p:cNvPr>
          <p:cNvSpPr>
            <a:spLocks noGrp="1"/>
          </p:cNvSpPr>
          <p:nvPr>
            <p:ph sz="quarter" idx="12"/>
          </p:nvPr>
        </p:nvSpPr>
        <p:spPr/>
        <p:txBody>
          <a:bodyPr/>
          <a:lstStyle/>
          <a:p>
            <a:endParaRPr lang="en-US" dirty="0"/>
          </a:p>
          <a:p>
            <a:r>
              <a:rPr lang="en-US" dirty="0"/>
              <a:t>The range of treatment options for patients with </a:t>
            </a:r>
            <a:r>
              <a:rPr lang="en-US" dirty="0" err="1"/>
              <a:t>mCRPC</a:t>
            </a:r>
            <a:r>
              <a:rPr lang="en-US" dirty="0"/>
              <a:t> has dramatically increased during </a:t>
            </a:r>
            <a:br>
              <a:rPr lang="en-US" dirty="0"/>
            </a:br>
            <a:r>
              <a:rPr lang="en-US" dirty="0"/>
              <a:t>the past decade</a:t>
            </a:r>
          </a:p>
          <a:p>
            <a:r>
              <a:rPr lang="en-US" dirty="0"/>
              <a:t>Combinations have not been successful; sequential strategy remains dominant</a:t>
            </a:r>
          </a:p>
          <a:p>
            <a:r>
              <a:rPr lang="en-US" dirty="0"/>
              <a:t>Sequencing abiraterone </a:t>
            </a:r>
            <a:r>
              <a:rPr lang="en-US" dirty="0">
                <a:sym typeface="Wingdings" panose="05000000000000000000" pitchFamily="2" charset="2"/>
              </a:rPr>
              <a:t> enzalutamide or enzalutamide  abiraterone is less successful than switching to chemotherapy (or </a:t>
            </a:r>
            <a:r>
              <a:rPr lang="en-US" dirty="0" err="1">
                <a:sym typeface="Wingdings" panose="05000000000000000000" pitchFamily="2" charset="2"/>
              </a:rPr>
              <a:t>PARPi</a:t>
            </a:r>
            <a:r>
              <a:rPr lang="en-US" dirty="0">
                <a:sym typeface="Wingdings" panose="05000000000000000000" pitchFamily="2" charset="2"/>
              </a:rPr>
              <a:t>)</a:t>
            </a:r>
            <a:endParaRPr lang="en-US" dirty="0"/>
          </a:p>
          <a:p>
            <a:r>
              <a:rPr lang="en-US" dirty="0"/>
              <a:t>Genomic profiling is critical to identifying additional treatment options (</a:t>
            </a:r>
            <a:r>
              <a:rPr lang="en-US" dirty="0" err="1"/>
              <a:t>PARPi</a:t>
            </a:r>
            <a:r>
              <a:rPr lang="en-US" dirty="0"/>
              <a:t>, ICI)</a:t>
            </a:r>
          </a:p>
          <a:p>
            <a:endParaRPr lang="en-GB" dirty="0"/>
          </a:p>
        </p:txBody>
      </p:sp>
      <p:sp>
        <p:nvSpPr>
          <p:cNvPr id="2" name="Title 1">
            <a:extLst>
              <a:ext uri="{FF2B5EF4-FFF2-40B4-BE49-F238E27FC236}">
                <a16:creationId xmlns:a16="http://schemas.microsoft.com/office/drawing/2014/main" id="{106FC0C2-5794-47DE-9CBD-84BA49349390}"/>
              </a:ext>
            </a:extLst>
          </p:cNvPr>
          <p:cNvSpPr>
            <a:spLocks noGrp="1"/>
          </p:cNvSpPr>
          <p:nvPr>
            <p:ph type="title"/>
          </p:nvPr>
        </p:nvSpPr>
        <p:spPr/>
        <p:txBody>
          <a:bodyPr/>
          <a:lstStyle/>
          <a:p>
            <a:r>
              <a:rPr lang="en-GB"/>
              <a:t>summary</a:t>
            </a:r>
          </a:p>
        </p:txBody>
      </p:sp>
      <p:sp>
        <p:nvSpPr>
          <p:cNvPr id="3" name="Slide Number Placeholder 2">
            <a:extLst>
              <a:ext uri="{FF2B5EF4-FFF2-40B4-BE49-F238E27FC236}">
                <a16:creationId xmlns:a16="http://schemas.microsoft.com/office/drawing/2014/main" id="{5CA7A1CB-A64A-435D-A8EE-23FCB2CE01EF}"/>
              </a:ext>
            </a:extLst>
          </p:cNvPr>
          <p:cNvSpPr>
            <a:spLocks noGrp="1"/>
          </p:cNvSpPr>
          <p:nvPr>
            <p:ph type="sldNum" sz="quarter" idx="4"/>
          </p:nvPr>
        </p:nvSpPr>
        <p:spPr/>
        <p:txBody>
          <a:bodyPr/>
          <a:lstStyle/>
          <a:p>
            <a:fld id="{FCE43C0F-8A7B-3A4B-9DB5-B3472E36E833}" type="slidenum">
              <a:rPr lang="en-GB" smtClean="0"/>
              <a:pPr/>
              <a:t>55</a:t>
            </a:fld>
            <a:endParaRPr lang="en-GB"/>
          </a:p>
        </p:txBody>
      </p:sp>
      <p:sp>
        <p:nvSpPr>
          <p:cNvPr id="5" name="Content Placeholder 4">
            <a:extLst>
              <a:ext uri="{FF2B5EF4-FFF2-40B4-BE49-F238E27FC236}">
                <a16:creationId xmlns:a16="http://schemas.microsoft.com/office/drawing/2014/main" id="{87E94374-3AEF-43BC-94B4-3EA802D18069}"/>
              </a:ext>
            </a:extLst>
          </p:cNvPr>
          <p:cNvSpPr>
            <a:spLocks noGrp="1"/>
          </p:cNvSpPr>
          <p:nvPr>
            <p:ph sz="quarter" idx="15"/>
          </p:nvPr>
        </p:nvSpPr>
        <p:spPr>
          <a:xfrm>
            <a:off x="620184" y="6309320"/>
            <a:ext cx="8116800" cy="365125"/>
          </a:xfrm>
        </p:spPr>
        <p:txBody>
          <a:bodyPr/>
          <a:lstStyle/>
          <a:p>
            <a:r>
              <a:rPr lang="en-GB" dirty="0"/>
              <a:t>ICI, immune checkpoint inhibitors; </a:t>
            </a:r>
            <a:r>
              <a:rPr lang="en-GB" dirty="0" err="1"/>
              <a:t>mCRPC</a:t>
            </a:r>
            <a:r>
              <a:rPr lang="en-GB" dirty="0"/>
              <a:t>, metastatic castration-resistant prostate cancer; </a:t>
            </a:r>
            <a:r>
              <a:rPr lang="en-GB" dirty="0" err="1"/>
              <a:t>PARPi</a:t>
            </a:r>
            <a:r>
              <a:rPr lang="en-GB" dirty="0"/>
              <a:t>, poly (ADP-ribose) polymerase inhibitors</a:t>
            </a:r>
          </a:p>
        </p:txBody>
      </p:sp>
    </p:spTree>
    <p:extLst>
      <p:ext uri="{BB962C8B-B14F-4D97-AF65-F5344CB8AC3E}">
        <p14:creationId xmlns:p14="http://schemas.microsoft.com/office/powerpoint/2010/main" val="400081343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41700" y="5336166"/>
            <a:ext cx="1698734" cy="553998"/>
          </a:xfrm>
          <a:prstGeom prst="rect">
            <a:avLst/>
          </a:prstGeom>
          <a:noFill/>
        </p:spPr>
        <p:txBody>
          <a:bodyPr wrap="none" rtlCol="0">
            <a:spAutoFit/>
          </a:bodyPr>
          <a:lstStyle/>
          <a:p>
            <a:pPr algn="ctr"/>
            <a:r>
              <a:rPr lang="en-GB" sz="1400">
                <a:solidFill>
                  <a:schemeClr val="tx2"/>
                </a:solidFill>
                <a:ea typeface="Aileron" charset="0"/>
                <a:cs typeface="PT Sans Narrow"/>
              </a:rPr>
              <a:t>Follow us on Twitter </a:t>
            </a:r>
            <a:br>
              <a:rPr lang="en-GB" sz="1600">
                <a:solidFill>
                  <a:schemeClr val="tx2"/>
                </a:solidFill>
                <a:ea typeface="Aileron" charset="0"/>
                <a:cs typeface="PT Sans Narrow"/>
              </a:rPr>
            </a:br>
            <a:r>
              <a:rPr lang="en-GB" sz="1600" b="1" u="sng">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a:t>
            </a:r>
            <a:r>
              <a:rPr lang="en-GB" sz="1600" b="1" u="sng" err="1">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guconnectinfo</a:t>
            </a:r>
            <a:endParaRPr lang="en-GB" sz="1600" b="1" u="sng">
              <a:solidFill>
                <a:schemeClr val="accent1"/>
              </a:solidFill>
              <a:ea typeface="Aileron" charset="0"/>
              <a:cs typeface="PT Sans Narrow"/>
            </a:endParaRPr>
          </a:p>
        </p:txBody>
      </p:sp>
      <p:sp>
        <p:nvSpPr>
          <p:cNvPr id="17" name="TextBox 16"/>
          <p:cNvSpPr txBox="1"/>
          <p:nvPr/>
        </p:nvSpPr>
        <p:spPr>
          <a:xfrm>
            <a:off x="3867170" y="5336167"/>
            <a:ext cx="2084815" cy="701731"/>
          </a:xfrm>
          <a:prstGeom prst="rect">
            <a:avLst/>
          </a:prstGeom>
          <a:noFill/>
        </p:spPr>
        <p:txBody>
          <a:bodyPr wrap="square" rtlCol="0">
            <a:spAutoFit/>
          </a:bodyPr>
          <a:lstStyle/>
          <a:p>
            <a:pPr algn="ctr">
              <a:lnSpc>
                <a:spcPct val="90000"/>
              </a:lnSpc>
            </a:pPr>
            <a:r>
              <a:rPr lang="en-GB" sz="1400">
                <a:solidFill>
                  <a:schemeClr val="tx2"/>
                </a:solidFill>
                <a:ea typeface="Aileron" charset="0"/>
                <a:cs typeface="PT Sans Narrow"/>
              </a:rPr>
              <a:t>Follow the </a:t>
            </a:r>
            <a:br>
              <a:rPr lang="en-GB" sz="1600">
                <a:solidFill>
                  <a:schemeClr val="tx2"/>
                </a:solidFill>
                <a:ea typeface="Aileron" charset="0"/>
                <a:cs typeface="PT Sans Narrow"/>
              </a:rPr>
            </a:br>
            <a:r>
              <a:rPr lang="en-GB" sz="1600" b="1" u="sng">
                <a:solidFill>
                  <a:schemeClr val="accent1"/>
                </a:solidFill>
                <a:ea typeface="Aileron" charset="0"/>
                <a:cs typeface="PT Sans Narrow"/>
                <a:hlinkClick r:id="rId4"/>
              </a:rPr>
              <a:t>GU CONNECT</a:t>
            </a:r>
            <a:br>
              <a:rPr lang="en-GB" sz="1600" b="1">
                <a:solidFill>
                  <a:schemeClr val="tx2"/>
                </a:solidFill>
                <a:ea typeface="Aileron" charset="0"/>
                <a:cs typeface="PT Sans Narrow"/>
              </a:rPr>
            </a:br>
            <a:r>
              <a:rPr lang="en-GB" sz="1400">
                <a:solidFill>
                  <a:schemeClr val="tx2"/>
                </a:solidFill>
                <a:ea typeface="Aileron" charset="0"/>
                <a:cs typeface="PT Sans Narrow"/>
              </a:rPr>
              <a:t>group on LinkedIn</a:t>
            </a:r>
            <a:endParaRPr lang="en-GB" sz="1600">
              <a:solidFill>
                <a:schemeClr val="tx2"/>
              </a:solidFill>
              <a:ea typeface="Aileron" charset="0"/>
              <a:cs typeface="PT Sans Narrow"/>
            </a:endParaRPr>
          </a:p>
        </p:txBody>
      </p:sp>
      <p:sp>
        <p:nvSpPr>
          <p:cNvPr id="18" name="TextBox 17"/>
          <p:cNvSpPr txBox="1"/>
          <p:nvPr/>
        </p:nvSpPr>
        <p:spPr>
          <a:xfrm>
            <a:off x="7824192" y="5336167"/>
            <a:ext cx="2486466" cy="507831"/>
          </a:xfrm>
          <a:prstGeom prst="rect">
            <a:avLst/>
          </a:prstGeom>
          <a:noFill/>
        </p:spPr>
        <p:txBody>
          <a:bodyPr wrap="square" rtlCol="0">
            <a:spAutoFit/>
          </a:bodyPr>
          <a:lstStyle/>
          <a:p>
            <a:pPr algn="ctr">
              <a:lnSpc>
                <a:spcPct val="90000"/>
              </a:lnSpc>
            </a:pPr>
            <a:r>
              <a:rPr lang="en-US" sz="1400">
                <a:solidFill>
                  <a:schemeClr val="tx2"/>
                </a:solidFill>
                <a:cs typeface="PT Sans Narrow"/>
              </a:rPr>
              <a:t>Email</a:t>
            </a:r>
            <a:br>
              <a:rPr lang="en-US" sz="1600">
                <a:solidFill>
                  <a:schemeClr val="tx2"/>
                </a:solidFill>
                <a:cs typeface="PT Sans Narrow"/>
              </a:rPr>
            </a:br>
            <a:r>
              <a:rPr lang="en-US" sz="1600" b="1">
                <a:solidFill>
                  <a:schemeClr val="accent1"/>
                </a:solidFill>
                <a:cs typeface="PT Sans Narrow"/>
                <a:hlinkClick r:id="rId5"/>
              </a:rPr>
              <a:t>elaine.wills@cor2ed.com</a:t>
            </a:r>
            <a:endParaRPr lang="en-GB" sz="1600" b="1">
              <a:solidFill>
                <a:schemeClr val="accent1"/>
              </a:solidFill>
              <a:ea typeface="Aileron" charset="0"/>
              <a:cs typeface="PT Sans Narrow"/>
            </a:endParaRPr>
          </a:p>
        </p:txBody>
      </p:sp>
      <p:sp>
        <p:nvSpPr>
          <p:cNvPr id="19" name="TextBox 18"/>
          <p:cNvSpPr txBox="1"/>
          <p:nvPr/>
        </p:nvSpPr>
        <p:spPr>
          <a:xfrm>
            <a:off x="5955402" y="5336166"/>
            <a:ext cx="2084815" cy="757130"/>
          </a:xfrm>
          <a:prstGeom prst="rect">
            <a:avLst/>
          </a:prstGeom>
          <a:noFill/>
        </p:spPr>
        <p:txBody>
          <a:bodyPr wrap="square" rtlCol="0">
            <a:spAutoFit/>
          </a:bodyPr>
          <a:lstStyle/>
          <a:p>
            <a:pPr algn="ctr">
              <a:lnSpc>
                <a:spcPct val="90000"/>
              </a:lnSpc>
            </a:pPr>
            <a:r>
              <a:rPr lang="en-GB" sz="1400">
                <a:solidFill>
                  <a:schemeClr val="tx2"/>
                </a:solidFill>
                <a:ea typeface="Aileron" charset="0"/>
                <a:cs typeface="PT Sans Narrow"/>
              </a:rPr>
              <a:t>Watch us on the</a:t>
            </a:r>
            <a:br>
              <a:rPr lang="en-GB" sz="1400">
                <a:solidFill>
                  <a:schemeClr val="tx2"/>
                </a:solidFill>
                <a:ea typeface="Aileron" charset="0"/>
                <a:cs typeface="PT Sans Narrow"/>
              </a:rPr>
            </a:br>
            <a:r>
              <a:rPr lang="en-GB" sz="1400">
                <a:solidFill>
                  <a:schemeClr val="tx2"/>
                </a:solidFill>
                <a:ea typeface="Aileron" charset="0"/>
                <a:cs typeface="PT Sans Narrow"/>
              </a:rPr>
              <a:t>Vimeo channe</a:t>
            </a:r>
            <a:r>
              <a:rPr lang="en-GB" sz="1600">
                <a:solidFill>
                  <a:schemeClr val="tx2"/>
                </a:solidFill>
                <a:ea typeface="Aileron" charset="0"/>
                <a:cs typeface="PT Sans Narrow"/>
              </a:rPr>
              <a:t>l</a:t>
            </a:r>
            <a:br>
              <a:rPr lang="en-GB" sz="1600">
                <a:solidFill>
                  <a:schemeClr val="tx2"/>
                </a:solidFill>
                <a:ea typeface="Aileron" charset="0"/>
                <a:cs typeface="PT Sans Narrow"/>
              </a:rPr>
            </a:br>
            <a:r>
              <a:rPr lang="en-GB" sz="1600" b="1">
                <a:solidFill>
                  <a:schemeClr val="accent1"/>
                </a:solidFill>
                <a:ea typeface="Aileron" charset="0"/>
                <a:cs typeface="PT Sans Narrow"/>
                <a:hlinkClick r:id="rId6"/>
              </a:rPr>
              <a:t>GU CONNECT</a:t>
            </a:r>
            <a:endParaRPr lang="en-GB" sz="1600" b="1">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a:solidFill>
                  <a:schemeClr val="tx2"/>
                </a:solidFill>
              </a:rPr>
              <a:t>REACH </a:t>
            </a:r>
            <a:r>
              <a:rPr lang="en-US" sz="3600" cap="none"/>
              <a:t>GU CONNECT </a:t>
            </a:r>
            <a:r>
              <a:rPr lang="en-US" sz="3600" cap="none">
                <a:solidFill>
                  <a:schemeClr val="tx2"/>
                </a:solidFill>
              </a:rPr>
              <a:t>VIA </a:t>
            </a:r>
            <a:br>
              <a:rPr lang="en-US" sz="3600" cap="none">
                <a:solidFill>
                  <a:schemeClr val="tx2"/>
                </a:solidFill>
              </a:rPr>
            </a:br>
            <a:r>
              <a:rPr lang="en-US" sz="3600" cap="none" spc="-50">
                <a:solidFill>
                  <a:schemeClr val="tx2"/>
                </a:solidFill>
              </a:rPr>
              <a:t>TWITTER, LINKEDIN, VIMEO, or EMAIL</a:t>
            </a:r>
            <a:br>
              <a:rPr lang="en-US" sz="3600" cap="none">
                <a:solidFill>
                  <a:schemeClr val="tx2"/>
                </a:solidFill>
              </a:rPr>
            </a:br>
            <a:r>
              <a:rPr lang="en-US" sz="3600" cap="none">
                <a:solidFill>
                  <a:schemeClr val="tx2"/>
                </a:solidFill>
              </a:rPr>
              <a:t>OR VISIT THE GROUP’S WEBSITE</a:t>
            </a:r>
            <a:br>
              <a:rPr lang="en-US" sz="3600" cap="none">
                <a:solidFill>
                  <a:schemeClr val="tx2"/>
                </a:solidFill>
              </a:rPr>
            </a:br>
            <a:r>
              <a:rPr lang="en-US" sz="3600" u="sng" cap="none">
                <a:hlinkClick r:id="rId7">
                  <a:extLst>
                    <a:ext uri="{A12FA001-AC4F-418D-AE19-62706E023703}">
                      <ahyp:hlinkClr xmlns:ahyp="http://schemas.microsoft.com/office/drawing/2018/hyperlinkcolor" val="tx"/>
                    </a:ext>
                  </a:extLst>
                </a:hlinkClick>
              </a:rPr>
              <a:t>http://www.guconnect.info</a:t>
            </a:r>
            <a:endParaRPr lang="en-US" sz="3600" cap="none"/>
          </a:p>
        </p:txBody>
      </p:sp>
      <p:pic>
        <p:nvPicPr>
          <p:cNvPr id="21" name="Picture 20">
            <a:hlinkClick r:id="rId5"/>
            <a:extLst>
              <a:ext uri="{FF2B5EF4-FFF2-40B4-BE49-F238E27FC236}">
                <a16:creationId xmlns:a16="http://schemas.microsoft.com/office/drawing/2014/main" id="{11F9DF4D-4057-453D-B0D6-F5A87905C6B4}"/>
              </a:ext>
            </a:extLst>
          </p:cNvPr>
          <p:cNvPicPr>
            <a:picLocks noChangeAspect="1"/>
          </p:cNvPicPr>
          <p:nvPr/>
        </p:nvPicPr>
        <p:blipFill rotWithShape="1">
          <a:blip r:embed="rId8">
            <a:extLst>
              <a:ext uri="{28A0092B-C50C-407E-A947-70E740481C1C}">
                <a14:useLocalDpi xmlns:a14="http://schemas.microsoft.com/office/drawing/2010/main" val="0"/>
              </a:ext>
            </a:extLst>
          </a:blip>
          <a:srcRect l="82615" r="-910"/>
          <a:stretch/>
        </p:blipFill>
        <p:spPr>
          <a:xfrm>
            <a:off x="8319300" y="3983179"/>
            <a:ext cx="1449108" cy="1282427"/>
          </a:xfrm>
          <a:prstGeom prst="rect">
            <a:avLst/>
          </a:prstGeom>
        </p:spPr>
      </p:pic>
      <p:pic>
        <p:nvPicPr>
          <p:cNvPr id="22" name="Picture 21">
            <a:hlinkClick r:id="rId6"/>
            <a:extLst>
              <a:ext uri="{FF2B5EF4-FFF2-40B4-BE49-F238E27FC236}">
                <a16:creationId xmlns:a16="http://schemas.microsoft.com/office/drawing/2014/main" id="{DA9C17CD-405F-47F4-A30F-9A803835ACF8}"/>
              </a:ext>
            </a:extLst>
          </p:cNvPr>
          <p:cNvPicPr>
            <a:picLocks noChangeAspect="1"/>
          </p:cNvPicPr>
          <p:nvPr/>
        </p:nvPicPr>
        <p:blipFill rotWithShape="1">
          <a:blip r:embed="rId8">
            <a:extLst>
              <a:ext uri="{28A0092B-C50C-407E-A947-70E740481C1C}">
                <a14:useLocalDpi xmlns:a14="http://schemas.microsoft.com/office/drawing/2010/main" val="0"/>
              </a:ext>
            </a:extLst>
          </a:blip>
          <a:srcRect l="53821" r="26470"/>
          <a:stretch/>
        </p:blipFill>
        <p:spPr>
          <a:xfrm>
            <a:off x="6168008" y="3983179"/>
            <a:ext cx="1561194" cy="1282427"/>
          </a:xfrm>
          <a:prstGeom prst="rect">
            <a:avLst/>
          </a:prstGeom>
        </p:spPr>
      </p:pic>
      <p:pic>
        <p:nvPicPr>
          <p:cNvPr id="24" name="Picture 23">
            <a:hlinkClick r:id="rId4"/>
            <a:extLst>
              <a:ext uri="{FF2B5EF4-FFF2-40B4-BE49-F238E27FC236}">
                <a16:creationId xmlns:a16="http://schemas.microsoft.com/office/drawing/2014/main" id="{6662B954-7662-4746-B326-DDF08DB98DD8}"/>
              </a:ext>
            </a:extLst>
          </p:cNvPr>
          <p:cNvPicPr>
            <a:picLocks noChangeAspect="1"/>
          </p:cNvPicPr>
          <p:nvPr/>
        </p:nvPicPr>
        <p:blipFill rotWithShape="1">
          <a:blip r:embed="rId8">
            <a:extLst>
              <a:ext uri="{28A0092B-C50C-407E-A947-70E740481C1C}">
                <a14:useLocalDpi xmlns:a14="http://schemas.microsoft.com/office/drawing/2010/main" val="0"/>
              </a:ext>
            </a:extLst>
          </a:blip>
          <a:srcRect l="25151" r="53403"/>
          <a:stretch/>
        </p:blipFill>
        <p:spPr>
          <a:xfrm>
            <a:off x="4045377" y="3983179"/>
            <a:ext cx="1698734" cy="1282427"/>
          </a:xfrm>
          <a:prstGeom prst="rect">
            <a:avLst/>
          </a:prstGeom>
        </p:spPr>
      </p:pic>
      <p:pic>
        <p:nvPicPr>
          <p:cNvPr id="26" name="Picture 25">
            <a:hlinkClick r:id="rId3"/>
            <a:extLst>
              <a:ext uri="{FF2B5EF4-FFF2-40B4-BE49-F238E27FC236}">
                <a16:creationId xmlns:a16="http://schemas.microsoft.com/office/drawing/2014/main" id="{2598BD12-CFFC-4FFD-B356-0AE659D06556}"/>
              </a:ext>
            </a:extLst>
          </p:cNvPr>
          <p:cNvPicPr>
            <a:picLocks noChangeAspect="1"/>
          </p:cNvPicPr>
          <p:nvPr/>
        </p:nvPicPr>
        <p:blipFill rotWithShape="1">
          <a:blip r:embed="rId8">
            <a:extLst>
              <a:ext uri="{28A0092B-C50C-407E-A947-70E740481C1C}">
                <a14:useLocalDpi xmlns:a14="http://schemas.microsoft.com/office/drawing/2010/main" val="0"/>
              </a:ext>
            </a:extLst>
          </a:blip>
          <a:srcRect l="-1923" t="-5872" r="82136" b="-5133"/>
          <a:stretch/>
        </p:blipFill>
        <p:spPr>
          <a:xfrm>
            <a:off x="1992531" y="3912616"/>
            <a:ext cx="1567408" cy="142355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56</a:t>
            </a:fld>
            <a:endParaRPr lang="en-GB"/>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and PSADT Are Associated With Shorter Time to Metastasis</a:t>
            </a:r>
            <a:endParaRPr lang="en-US" baseline="30000" noProof="0" dirty="0"/>
          </a:p>
        </p:txBody>
      </p:sp>
      <p:sp>
        <p:nvSpPr>
          <p:cNvPr id="96" name="Content Placeholder 95">
            <a:extLst>
              <a:ext uri="{FF2B5EF4-FFF2-40B4-BE49-F238E27FC236}">
                <a16:creationId xmlns:a16="http://schemas.microsoft.com/office/drawing/2014/main" id="{0DE30DCE-254B-B24E-A7DC-D00092EA847F}"/>
              </a:ext>
            </a:extLst>
          </p:cNvPr>
          <p:cNvSpPr>
            <a:spLocks noGrp="1"/>
          </p:cNvSpPr>
          <p:nvPr>
            <p:ph sz="quarter" idx="15"/>
          </p:nvPr>
        </p:nvSpPr>
        <p:spPr>
          <a:xfrm>
            <a:off x="620184" y="6309320"/>
            <a:ext cx="8116800" cy="365125"/>
          </a:xfrm>
        </p:spPr>
        <p:txBody>
          <a:bodyPr/>
          <a:lstStyle/>
          <a:p>
            <a:pPr>
              <a:spcBef>
                <a:spcPts val="300"/>
              </a:spcBef>
            </a:pPr>
            <a:r>
              <a:rPr lang="en-US" dirty="0"/>
              <a:t>PSA, prostate specific antigen; PSADT, prostate specific antigen doubling time</a:t>
            </a:r>
          </a:p>
          <a:p>
            <a:pPr>
              <a:spcBef>
                <a:spcPts val="300"/>
              </a:spcBef>
            </a:pPr>
            <a:r>
              <a:rPr lang="en-US" dirty="0"/>
              <a:t>Smith MR, et al. J </a:t>
            </a:r>
            <a:r>
              <a:rPr lang="en-US" dirty="0" err="1"/>
              <a:t>Clin</a:t>
            </a:r>
            <a:r>
              <a:rPr lang="en-US" dirty="0"/>
              <a:t> Oncol. 2005;23:2918-25</a:t>
            </a:r>
          </a:p>
        </p:txBody>
      </p:sp>
      <p:sp>
        <p:nvSpPr>
          <p:cNvPr id="6" name="Content Placeholder 11"/>
          <p:cNvSpPr txBox="1">
            <a:spLocks/>
          </p:cNvSpPr>
          <p:nvPr/>
        </p:nvSpPr>
        <p:spPr bwMode="auto">
          <a:xfrm>
            <a:off x="8870509" y="1192027"/>
            <a:ext cx="1453805" cy="29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buClr>
                <a:srgbClr val="5C182A"/>
              </a:buClr>
            </a:pPr>
            <a:r>
              <a:rPr lang="en-US" altLang="en-US" sz="2000" dirty="0">
                <a:solidFill>
                  <a:schemeClr val="accent1"/>
                </a:solidFill>
                <a:latin typeface="Calibri" panose="020F0502020204030204" pitchFamily="34" charset="0"/>
                <a:cs typeface="Calibri" panose="020F0502020204030204" pitchFamily="34" charset="0"/>
              </a:rPr>
              <a:t>PSADT</a:t>
            </a:r>
            <a:endParaRPr lang="en-US" altLang="en-US" sz="2000" b="0" dirty="0">
              <a:solidFill>
                <a:schemeClr val="accent1"/>
              </a:solidFill>
              <a:latin typeface="Calibri" panose="020F0502020204030204" pitchFamily="34" charset="0"/>
              <a:cs typeface="Calibri" panose="020F0502020204030204" pitchFamily="34" charset="0"/>
            </a:endParaRPr>
          </a:p>
          <a:p>
            <a:pPr algn="ctr" defTabSz="1219170">
              <a:buClr>
                <a:srgbClr val="5C182A"/>
              </a:buClr>
              <a:buFontTx/>
              <a:buChar char="•"/>
            </a:pPr>
            <a:endParaRPr lang="en-US" altLang="en-US" sz="2000" b="0" dirty="0">
              <a:solidFill>
                <a:schemeClr val="accent1"/>
              </a:solidFill>
              <a:latin typeface="Calibri" panose="020F0502020204030204" pitchFamily="34" charset="0"/>
              <a:cs typeface="Calibri" panose="020F0502020204030204" pitchFamily="34" charset="0"/>
            </a:endParaRPr>
          </a:p>
        </p:txBody>
      </p:sp>
      <p:sp>
        <p:nvSpPr>
          <p:cNvPr id="10" name="Text Box 29"/>
          <p:cNvSpPr txBox="1">
            <a:spLocks noChangeArrowheads="1"/>
          </p:cNvSpPr>
          <p:nvPr/>
        </p:nvSpPr>
        <p:spPr bwMode="auto">
          <a:xfrm>
            <a:off x="1520875" y="4321624"/>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0.2</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11" name="Line 10"/>
          <p:cNvSpPr>
            <a:spLocks noChangeShapeType="1"/>
          </p:cNvSpPr>
          <p:nvPr/>
        </p:nvSpPr>
        <p:spPr bwMode="auto">
          <a:xfrm>
            <a:off x="2086311" y="1614938"/>
            <a:ext cx="0" cy="3716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12" name="Line 11"/>
          <p:cNvSpPr>
            <a:spLocks noChangeShapeType="1"/>
          </p:cNvSpPr>
          <p:nvPr/>
        </p:nvSpPr>
        <p:spPr bwMode="auto">
          <a:xfrm>
            <a:off x="2086311" y="5331273"/>
            <a:ext cx="331046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13" name="Line 12"/>
          <p:cNvSpPr>
            <a:spLocks noChangeShapeType="1"/>
          </p:cNvSpPr>
          <p:nvPr/>
        </p:nvSpPr>
        <p:spPr bwMode="auto">
          <a:xfrm>
            <a:off x="2086311" y="5331273"/>
            <a:ext cx="0" cy="904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14" name="Line 13"/>
          <p:cNvSpPr>
            <a:spLocks noChangeShapeType="1"/>
          </p:cNvSpPr>
          <p:nvPr/>
        </p:nvSpPr>
        <p:spPr bwMode="auto">
          <a:xfrm>
            <a:off x="2746711"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15" name="Text Box 14"/>
          <p:cNvSpPr txBox="1">
            <a:spLocks noChangeArrowheads="1"/>
          </p:cNvSpPr>
          <p:nvPr/>
        </p:nvSpPr>
        <p:spPr bwMode="auto">
          <a:xfrm>
            <a:off x="2501035"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0.5</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16" name="Line 15"/>
          <p:cNvSpPr>
            <a:spLocks noChangeShapeType="1"/>
          </p:cNvSpPr>
          <p:nvPr/>
        </p:nvSpPr>
        <p:spPr bwMode="auto">
          <a:xfrm>
            <a:off x="3280111"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17" name="Text Box 16"/>
          <p:cNvSpPr txBox="1">
            <a:spLocks noChangeArrowheads="1"/>
          </p:cNvSpPr>
          <p:nvPr/>
        </p:nvSpPr>
        <p:spPr bwMode="auto">
          <a:xfrm>
            <a:off x="3034435"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1.0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18" name="Line 17"/>
          <p:cNvSpPr>
            <a:spLocks noChangeShapeType="1"/>
          </p:cNvSpPr>
          <p:nvPr/>
        </p:nvSpPr>
        <p:spPr bwMode="auto">
          <a:xfrm>
            <a:off x="3815628"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19" name="Text Box 18"/>
          <p:cNvSpPr txBox="1">
            <a:spLocks noChangeArrowheads="1"/>
          </p:cNvSpPr>
          <p:nvPr/>
        </p:nvSpPr>
        <p:spPr bwMode="auto">
          <a:xfrm>
            <a:off x="3569951"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1.5</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20" name="Line 19"/>
          <p:cNvSpPr>
            <a:spLocks noChangeShapeType="1"/>
          </p:cNvSpPr>
          <p:nvPr/>
        </p:nvSpPr>
        <p:spPr bwMode="auto">
          <a:xfrm>
            <a:off x="4340561"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21" name="Text Box 20"/>
          <p:cNvSpPr txBox="1">
            <a:spLocks noChangeArrowheads="1"/>
          </p:cNvSpPr>
          <p:nvPr/>
        </p:nvSpPr>
        <p:spPr bwMode="auto">
          <a:xfrm>
            <a:off x="4094884"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2.0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22" name="Line 21"/>
          <p:cNvSpPr>
            <a:spLocks noChangeShapeType="1"/>
          </p:cNvSpPr>
          <p:nvPr/>
        </p:nvSpPr>
        <p:spPr bwMode="auto">
          <a:xfrm>
            <a:off x="4876077"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23" name="Text Box 22"/>
          <p:cNvSpPr txBox="1">
            <a:spLocks noChangeArrowheads="1"/>
          </p:cNvSpPr>
          <p:nvPr/>
        </p:nvSpPr>
        <p:spPr bwMode="auto">
          <a:xfrm>
            <a:off x="4630402"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2.5</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24" name="Line 26"/>
          <p:cNvSpPr>
            <a:spLocks noChangeShapeType="1"/>
          </p:cNvSpPr>
          <p:nvPr/>
        </p:nvSpPr>
        <p:spPr bwMode="auto">
          <a:xfrm>
            <a:off x="2086311"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25" name="Text Box 27"/>
          <p:cNvSpPr txBox="1">
            <a:spLocks noChangeArrowheads="1"/>
          </p:cNvSpPr>
          <p:nvPr/>
        </p:nvSpPr>
        <p:spPr bwMode="auto">
          <a:xfrm>
            <a:off x="1925336" y="5397948"/>
            <a:ext cx="31771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26" name="Line 28"/>
          <p:cNvSpPr>
            <a:spLocks noChangeShapeType="1"/>
          </p:cNvSpPr>
          <p:nvPr/>
        </p:nvSpPr>
        <p:spPr bwMode="auto">
          <a:xfrm rot="-5400000">
            <a:off x="2025987" y="4408938"/>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27" name="Line 30"/>
          <p:cNvSpPr>
            <a:spLocks noChangeShapeType="1"/>
          </p:cNvSpPr>
          <p:nvPr/>
        </p:nvSpPr>
        <p:spPr bwMode="auto">
          <a:xfrm rot="-5400000">
            <a:off x="2025987" y="3691387"/>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28" name="Text Box 31"/>
          <p:cNvSpPr txBox="1">
            <a:spLocks noChangeArrowheads="1"/>
          </p:cNvSpPr>
          <p:nvPr/>
        </p:nvSpPr>
        <p:spPr bwMode="auto">
          <a:xfrm>
            <a:off x="1520875" y="3604073"/>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0.4</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29" name="Line 32"/>
          <p:cNvSpPr>
            <a:spLocks noChangeShapeType="1"/>
          </p:cNvSpPr>
          <p:nvPr/>
        </p:nvSpPr>
        <p:spPr bwMode="auto">
          <a:xfrm rot="-5400000">
            <a:off x="2025987" y="2977013"/>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30" name="Text Box 33"/>
          <p:cNvSpPr txBox="1">
            <a:spLocks noChangeArrowheads="1"/>
          </p:cNvSpPr>
          <p:nvPr/>
        </p:nvSpPr>
        <p:spPr bwMode="auto">
          <a:xfrm>
            <a:off x="1520875" y="288969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0.6</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31" name="Line 34"/>
          <p:cNvSpPr>
            <a:spLocks noChangeShapeType="1"/>
          </p:cNvSpPr>
          <p:nvPr/>
        </p:nvSpPr>
        <p:spPr bwMode="auto">
          <a:xfrm rot="-5400000">
            <a:off x="2025987" y="2256287"/>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32" name="Text Box 35"/>
          <p:cNvSpPr txBox="1">
            <a:spLocks noChangeArrowheads="1"/>
          </p:cNvSpPr>
          <p:nvPr/>
        </p:nvSpPr>
        <p:spPr bwMode="auto">
          <a:xfrm>
            <a:off x="1520875" y="2168973"/>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0.8</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33" name="Text Box 37"/>
          <p:cNvSpPr txBox="1">
            <a:spLocks noChangeArrowheads="1"/>
          </p:cNvSpPr>
          <p:nvPr/>
        </p:nvSpPr>
        <p:spPr bwMode="auto">
          <a:xfrm>
            <a:off x="1520875" y="1472062"/>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dirty="0">
                <a:solidFill>
                  <a:srgbClr val="000000"/>
                </a:solidFill>
                <a:latin typeface="Calibri" panose="020F0502020204030204" pitchFamily="34" charset="0"/>
                <a:ea typeface="MS PGothic" panose="020B0600070205080204" pitchFamily="34" charset="-128"/>
                <a:cs typeface="Calibri" panose="020F0502020204030204" pitchFamily="34" charset="0"/>
              </a:rPr>
              <a:t>1.0</a:t>
            </a:r>
            <a:endParaRPr lang="en-US" altLang="en-US" sz="1867" b="0" dirty="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34" name="Line 44"/>
          <p:cNvSpPr>
            <a:spLocks noChangeShapeType="1"/>
          </p:cNvSpPr>
          <p:nvPr/>
        </p:nvSpPr>
        <p:spPr bwMode="auto">
          <a:xfrm>
            <a:off x="5403128"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35" name="Text Box 45"/>
          <p:cNvSpPr txBox="1">
            <a:spLocks noChangeArrowheads="1"/>
          </p:cNvSpPr>
          <p:nvPr/>
        </p:nvSpPr>
        <p:spPr bwMode="auto">
          <a:xfrm>
            <a:off x="5157451"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3.0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37" name="Text Box 39"/>
          <p:cNvSpPr txBox="1">
            <a:spLocks noChangeArrowheads="1"/>
          </p:cNvSpPr>
          <p:nvPr/>
        </p:nvSpPr>
        <p:spPr bwMode="auto">
          <a:xfrm>
            <a:off x="2628813" y="1607700"/>
            <a:ext cx="2099035"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defTabSz="1219170"/>
            <a:r>
              <a:rPr lang="en-GB" altLang="en-US" sz="1800" b="0" dirty="0">
                <a:solidFill>
                  <a:srgbClr val="000000"/>
                </a:solidFill>
                <a:latin typeface="Calibri" panose="020F0502020204030204" pitchFamily="34" charset="0"/>
                <a:ea typeface="MS PGothic" panose="020B0600070205080204" pitchFamily="34" charset="-128"/>
                <a:cs typeface="Calibri" panose="020F0502020204030204" pitchFamily="34" charset="0"/>
              </a:rPr>
              <a:t>PSA &lt; 7.7 ng/mL</a:t>
            </a:r>
          </a:p>
          <a:p>
            <a:pPr defTabSz="1219170"/>
            <a:r>
              <a:rPr lang="en-GB" altLang="en-US" sz="1800" b="0" dirty="0">
                <a:solidFill>
                  <a:srgbClr val="000000"/>
                </a:solidFill>
                <a:latin typeface="Calibri" panose="020F0502020204030204" pitchFamily="34" charset="0"/>
                <a:ea typeface="MS PGothic" panose="020B0600070205080204" pitchFamily="34" charset="-128"/>
                <a:cs typeface="Calibri" panose="020F0502020204030204" pitchFamily="34" charset="0"/>
              </a:rPr>
              <a:t>PSA 7.7–24.0 ng/mL</a:t>
            </a:r>
          </a:p>
          <a:p>
            <a:pPr defTabSz="1219170"/>
            <a:r>
              <a:rPr lang="en-GB" altLang="en-US" sz="1800" b="0" dirty="0">
                <a:solidFill>
                  <a:srgbClr val="000000"/>
                </a:solidFill>
                <a:latin typeface="Calibri" panose="020F0502020204030204" pitchFamily="34" charset="0"/>
                <a:ea typeface="MS PGothic" panose="020B0600070205080204" pitchFamily="34" charset="-128"/>
                <a:cs typeface="Calibri" panose="020F0502020204030204" pitchFamily="34" charset="0"/>
              </a:rPr>
              <a:t>PSA &gt; 24.0 ng/mL</a:t>
            </a:r>
            <a:endParaRPr lang="en-US" altLang="en-US" sz="1800" b="0" dirty="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41" name="Line 84"/>
          <p:cNvSpPr>
            <a:spLocks noChangeShapeType="1"/>
          </p:cNvSpPr>
          <p:nvPr/>
        </p:nvSpPr>
        <p:spPr bwMode="auto">
          <a:xfrm rot="-5400000">
            <a:off x="2025987" y="1565725"/>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42" name="Freeform 86"/>
          <p:cNvSpPr>
            <a:spLocks/>
          </p:cNvSpPr>
          <p:nvPr/>
        </p:nvSpPr>
        <p:spPr bwMode="auto">
          <a:xfrm>
            <a:off x="2251411" y="2289624"/>
            <a:ext cx="3141133" cy="2889251"/>
          </a:xfrm>
          <a:custGeom>
            <a:avLst/>
            <a:gdLst>
              <a:gd name="T0" fmla="*/ 2147483647 w 1484"/>
              <a:gd name="T1" fmla="*/ 0 h 1820"/>
              <a:gd name="T2" fmla="*/ 2147483647 w 1484"/>
              <a:gd name="T3" fmla="*/ 0 h 1820"/>
              <a:gd name="T4" fmla="*/ 2147483647 w 1484"/>
              <a:gd name="T5" fmla="*/ 2147483647 h 1820"/>
              <a:gd name="T6" fmla="*/ 2147483647 w 1484"/>
              <a:gd name="T7" fmla="*/ 2147483647 h 1820"/>
              <a:gd name="T8" fmla="*/ 2147483647 w 1484"/>
              <a:gd name="T9" fmla="*/ 2147483647 h 1820"/>
              <a:gd name="T10" fmla="*/ 2147483647 w 1484"/>
              <a:gd name="T11" fmla="*/ 2147483647 h 1820"/>
              <a:gd name="T12" fmla="*/ 2147483647 w 1484"/>
              <a:gd name="T13" fmla="*/ 2147483647 h 1820"/>
              <a:gd name="T14" fmla="*/ 2147483647 w 1484"/>
              <a:gd name="T15" fmla="*/ 2147483647 h 1820"/>
              <a:gd name="T16" fmla="*/ 2147483647 w 1484"/>
              <a:gd name="T17" fmla="*/ 2147483647 h 1820"/>
              <a:gd name="T18" fmla="*/ 2147483647 w 1484"/>
              <a:gd name="T19" fmla="*/ 2147483647 h 1820"/>
              <a:gd name="T20" fmla="*/ 2147483647 w 1484"/>
              <a:gd name="T21" fmla="*/ 2147483647 h 1820"/>
              <a:gd name="T22" fmla="*/ 2147483647 w 1484"/>
              <a:gd name="T23" fmla="*/ 2147483647 h 1820"/>
              <a:gd name="T24" fmla="*/ 2147483647 w 1484"/>
              <a:gd name="T25" fmla="*/ 2147483647 h 1820"/>
              <a:gd name="T26" fmla="*/ 2147483647 w 1484"/>
              <a:gd name="T27" fmla="*/ 2147483647 h 1820"/>
              <a:gd name="T28" fmla="*/ 2147483647 w 1484"/>
              <a:gd name="T29" fmla="*/ 2147483647 h 1820"/>
              <a:gd name="T30" fmla="*/ 2147483647 w 1484"/>
              <a:gd name="T31" fmla="*/ 2147483647 h 1820"/>
              <a:gd name="T32" fmla="*/ 2147483647 w 1484"/>
              <a:gd name="T33" fmla="*/ 2147483647 h 1820"/>
              <a:gd name="T34" fmla="*/ 2147483647 w 1484"/>
              <a:gd name="T35" fmla="*/ 2147483647 h 1820"/>
              <a:gd name="T36" fmla="*/ 2147483647 w 1484"/>
              <a:gd name="T37" fmla="*/ 2147483647 h 1820"/>
              <a:gd name="T38" fmla="*/ 2147483647 w 1484"/>
              <a:gd name="T39" fmla="*/ 2147483647 h 1820"/>
              <a:gd name="T40" fmla="*/ 2147483647 w 1484"/>
              <a:gd name="T41" fmla="*/ 2147483647 h 1820"/>
              <a:gd name="T42" fmla="*/ 2147483647 w 1484"/>
              <a:gd name="T43" fmla="*/ 2147483647 h 1820"/>
              <a:gd name="T44" fmla="*/ 2147483647 w 1484"/>
              <a:gd name="T45" fmla="*/ 2147483647 h 1820"/>
              <a:gd name="T46" fmla="*/ 2147483647 w 1484"/>
              <a:gd name="T47" fmla="*/ 2147483647 h 1820"/>
              <a:gd name="T48" fmla="*/ 2147483647 w 1484"/>
              <a:gd name="T49" fmla="*/ 2147483647 h 1820"/>
              <a:gd name="T50" fmla="*/ 2147483647 w 1484"/>
              <a:gd name="T51" fmla="*/ 2147483647 h 1820"/>
              <a:gd name="T52" fmla="*/ 2147483647 w 1484"/>
              <a:gd name="T53" fmla="*/ 2147483647 h 1820"/>
              <a:gd name="T54" fmla="*/ 2147483647 w 1484"/>
              <a:gd name="T55" fmla="*/ 2147483647 h 1820"/>
              <a:gd name="T56" fmla="*/ 2147483647 w 1484"/>
              <a:gd name="T57" fmla="*/ 2147483647 h 1820"/>
              <a:gd name="T58" fmla="*/ 2147483647 w 1484"/>
              <a:gd name="T59" fmla="*/ 2147483647 h 1820"/>
              <a:gd name="T60" fmla="*/ 2147483647 w 1484"/>
              <a:gd name="T61" fmla="*/ 2147483647 h 1820"/>
              <a:gd name="T62" fmla="*/ 2147483647 w 1484"/>
              <a:gd name="T63" fmla="*/ 2147483647 h 1820"/>
              <a:gd name="T64" fmla="*/ 2147483647 w 1484"/>
              <a:gd name="T65" fmla="*/ 2147483647 h 1820"/>
              <a:gd name="T66" fmla="*/ 2147483647 w 1484"/>
              <a:gd name="T67" fmla="*/ 2147483647 h 1820"/>
              <a:gd name="T68" fmla="*/ 2147483647 w 1484"/>
              <a:gd name="T69" fmla="*/ 2147483647 h 1820"/>
              <a:gd name="T70" fmla="*/ 2147483647 w 1484"/>
              <a:gd name="T71" fmla="*/ 2147483647 h 1820"/>
              <a:gd name="T72" fmla="*/ 2147483647 w 1484"/>
              <a:gd name="T73" fmla="*/ 2147483647 h 1820"/>
              <a:gd name="T74" fmla="*/ 2147483647 w 1484"/>
              <a:gd name="T75" fmla="*/ 2147483647 h 1820"/>
              <a:gd name="T76" fmla="*/ 2147483647 w 1484"/>
              <a:gd name="T77" fmla="*/ 2147483647 h 1820"/>
              <a:gd name="T78" fmla="*/ 2147483647 w 1484"/>
              <a:gd name="T79" fmla="*/ 2147483647 h 1820"/>
              <a:gd name="T80" fmla="*/ 2147483647 w 1484"/>
              <a:gd name="T81" fmla="*/ 2147483647 h 1820"/>
              <a:gd name="T82" fmla="*/ 2147483647 w 1484"/>
              <a:gd name="T83" fmla="*/ 2147483647 h 1820"/>
              <a:gd name="T84" fmla="*/ 2147483647 w 1484"/>
              <a:gd name="T85" fmla="*/ 2147483647 h 1820"/>
              <a:gd name="T86" fmla="*/ 2147483647 w 1484"/>
              <a:gd name="T87" fmla="*/ 2147483647 h 1820"/>
              <a:gd name="T88" fmla="*/ 2147483647 w 1484"/>
              <a:gd name="T89" fmla="*/ 2147483647 h 1820"/>
              <a:gd name="T90" fmla="*/ 2147483647 w 1484"/>
              <a:gd name="T91" fmla="*/ 2147483647 h 1820"/>
              <a:gd name="T92" fmla="*/ 2147483647 w 1484"/>
              <a:gd name="T93" fmla="*/ 2147483647 h 1820"/>
              <a:gd name="T94" fmla="*/ 2147483647 w 1484"/>
              <a:gd name="T95" fmla="*/ 2147483647 h 1820"/>
              <a:gd name="T96" fmla="*/ 2147483647 w 1484"/>
              <a:gd name="T97" fmla="*/ 2147483647 h 1820"/>
              <a:gd name="T98" fmla="*/ 2147483647 w 1484"/>
              <a:gd name="T99" fmla="*/ 2147483647 h 1820"/>
              <a:gd name="T100" fmla="*/ 2147483647 w 1484"/>
              <a:gd name="T101" fmla="*/ 2147483647 h 1820"/>
              <a:gd name="T102" fmla="*/ 2147483647 w 1484"/>
              <a:gd name="T103" fmla="*/ 2147483647 h 1820"/>
              <a:gd name="T104" fmla="*/ 2147483647 w 1484"/>
              <a:gd name="T105" fmla="*/ 2147483647 h 1820"/>
              <a:gd name="T106" fmla="*/ 2147483647 w 1484"/>
              <a:gd name="T107" fmla="*/ 2147483647 h 1820"/>
              <a:gd name="T108" fmla="*/ 2147483647 w 1484"/>
              <a:gd name="T109" fmla="*/ 2147483647 h 1820"/>
              <a:gd name="T110" fmla="*/ 2147483647 w 1484"/>
              <a:gd name="T111" fmla="*/ 2147483647 h 1820"/>
              <a:gd name="T112" fmla="*/ 0 w 1484"/>
              <a:gd name="T113" fmla="*/ 2147483647 h 1820"/>
              <a:gd name="T114" fmla="*/ 0 w 1484"/>
              <a:gd name="T115" fmla="*/ 2147483647 h 18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4"/>
              <a:gd name="T175" fmla="*/ 0 h 1820"/>
              <a:gd name="T176" fmla="*/ 1484 w 1484"/>
              <a:gd name="T177" fmla="*/ 1820 h 18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4" h="1820">
                <a:moveTo>
                  <a:pt x="1484" y="0"/>
                </a:moveTo>
                <a:lnTo>
                  <a:pt x="1116" y="0"/>
                </a:lnTo>
                <a:lnTo>
                  <a:pt x="1116" y="84"/>
                </a:lnTo>
                <a:lnTo>
                  <a:pt x="1101" y="88"/>
                </a:lnTo>
                <a:lnTo>
                  <a:pt x="1100" y="172"/>
                </a:lnTo>
                <a:lnTo>
                  <a:pt x="1060" y="172"/>
                </a:lnTo>
                <a:lnTo>
                  <a:pt x="1060" y="308"/>
                </a:lnTo>
                <a:lnTo>
                  <a:pt x="1000" y="308"/>
                </a:lnTo>
                <a:lnTo>
                  <a:pt x="1000" y="368"/>
                </a:lnTo>
                <a:lnTo>
                  <a:pt x="936" y="368"/>
                </a:lnTo>
                <a:lnTo>
                  <a:pt x="936" y="424"/>
                </a:lnTo>
                <a:lnTo>
                  <a:pt x="868" y="424"/>
                </a:lnTo>
                <a:lnTo>
                  <a:pt x="868" y="468"/>
                </a:lnTo>
                <a:lnTo>
                  <a:pt x="832" y="468"/>
                </a:lnTo>
                <a:lnTo>
                  <a:pt x="832" y="516"/>
                </a:lnTo>
                <a:lnTo>
                  <a:pt x="817" y="517"/>
                </a:lnTo>
                <a:lnTo>
                  <a:pt x="816" y="563"/>
                </a:lnTo>
                <a:lnTo>
                  <a:pt x="790" y="566"/>
                </a:lnTo>
                <a:lnTo>
                  <a:pt x="784" y="659"/>
                </a:lnTo>
                <a:lnTo>
                  <a:pt x="632" y="660"/>
                </a:lnTo>
                <a:lnTo>
                  <a:pt x="633" y="706"/>
                </a:lnTo>
                <a:lnTo>
                  <a:pt x="621" y="706"/>
                </a:lnTo>
                <a:lnTo>
                  <a:pt x="621" y="752"/>
                </a:lnTo>
                <a:lnTo>
                  <a:pt x="484" y="752"/>
                </a:lnTo>
                <a:lnTo>
                  <a:pt x="483" y="800"/>
                </a:lnTo>
                <a:lnTo>
                  <a:pt x="471" y="800"/>
                </a:lnTo>
                <a:lnTo>
                  <a:pt x="469" y="887"/>
                </a:lnTo>
                <a:lnTo>
                  <a:pt x="453" y="890"/>
                </a:lnTo>
                <a:lnTo>
                  <a:pt x="453" y="941"/>
                </a:lnTo>
                <a:lnTo>
                  <a:pt x="442" y="943"/>
                </a:lnTo>
                <a:lnTo>
                  <a:pt x="440" y="1068"/>
                </a:lnTo>
                <a:lnTo>
                  <a:pt x="384" y="1068"/>
                </a:lnTo>
                <a:lnTo>
                  <a:pt x="384" y="1114"/>
                </a:lnTo>
                <a:lnTo>
                  <a:pt x="372" y="1115"/>
                </a:lnTo>
                <a:lnTo>
                  <a:pt x="373" y="1156"/>
                </a:lnTo>
                <a:lnTo>
                  <a:pt x="318" y="1156"/>
                </a:lnTo>
                <a:lnTo>
                  <a:pt x="318" y="1199"/>
                </a:lnTo>
                <a:lnTo>
                  <a:pt x="295" y="1201"/>
                </a:lnTo>
                <a:lnTo>
                  <a:pt x="295" y="1277"/>
                </a:lnTo>
                <a:lnTo>
                  <a:pt x="156" y="1276"/>
                </a:lnTo>
                <a:lnTo>
                  <a:pt x="152" y="1312"/>
                </a:lnTo>
                <a:lnTo>
                  <a:pt x="144" y="1336"/>
                </a:lnTo>
                <a:lnTo>
                  <a:pt x="136" y="1424"/>
                </a:lnTo>
                <a:lnTo>
                  <a:pt x="136" y="1579"/>
                </a:lnTo>
                <a:lnTo>
                  <a:pt x="124" y="1579"/>
                </a:lnTo>
                <a:lnTo>
                  <a:pt x="123" y="1612"/>
                </a:lnTo>
                <a:lnTo>
                  <a:pt x="106" y="1612"/>
                </a:lnTo>
                <a:lnTo>
                  <a:pt x="105" y="1648"/>
                </a:lnTo>
                <a:lnTo>
                  <a:pt x="82" y="1649"/>
                </a:lnTo>
                <a:lnTo>
                  <a:pt x="82" y="1684"/>
                </a:lnTo>
                <a:lnTo>
                  <a:pt x="72" y="1685"/>
                </a:lnTo>
                <a:lnTo>
                  <a:pt x="72" y="1717"/>
                </a:lnTo>
                <a:lnTo>
                  <a:pt x="60" y="1717"/>
                </a:lnTo>
                <a:lnTo>
                  <a:pt x="60" y="1756"/>
                </a:lnTo>
                <a:lnTo>
                  <a:pt x="49" y="1756"/>
                </a:lnTo>
                <a:lnTo>
                  <a:pt x="46" y="1787"/>
                </a:lnTo>
                <a:lnTo>
                  <a:pt x="0" y="1787"/>
                </a:lnTo>
                <a:lnTo>
                  <a:pt x="0" y="1820"/>
                </a:lnTo>
              </a:path>
            </a:pathLst>
          </a:custGeom>
          <a:ln w="19050">
            <a:solidFill>
              <a:schemeClr val="tx2"/>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2400">
              <a:solidFill>
                <a:srgbClr val="000000"/>
              </a:solidFill>
              <a:latin typeface="Calibri" panose="020F0502020204030204" pitchFamily="34" charset="0"/>
              <a:cs typeface="Calibri" panose="020F0502020204030204" pitchFamily="34" charset="0"/>
            </a:endParaRPr>
          </a:p>
        </p:txBody>
      </p:sp>
      <p:sp>
        <p:nvSpPr>
          <p:cNvPr id="43" name="Freeform 87"/>
          <p:cNvSpPr>
            <a:spLocks/>
          </p:cNvSpPr>
          <p:nvPr/>
        </p:nvSpPr>
        <p:spPr bwMode="auto">
          <a:xfrm>
            <a:off x="2221777" y="3292924"/>
            <a:ext cx="3175000" cy="1885951"/>
          </a:xfrm>
          <a:custGeom>
            <a:avLst/>
            <a:gdLst>
              <a:gd name="T0" fmla="*/ 2147483647 w 1500"/>
              <a:gd name="T1" fmla="*/ 0 h 1188"/>
              <a:gd name="T2" fmla="*/ 2147483647 w 1500"/>
              <a:gd name="T3" fmla="*/ 0 h 1188"/>
              <a:gd name="T4" fmla="*/ 2147483647 w 1500"/>
              <a:gd name="T5" fmla="*/ 2147483647 h 1188"/>
              <a:gd name="T6" fmla="*/ 2147483647 w 1500"/>
              <a:gd name="T7" fmla="*/ 2147483647 h 1188"/>
              <a:gd name="T8" fmla="*/ 2147483647 w 1500"/>
              <a:gd name="T9" fmla="*/ 2147483647 h 1188"/>
              <a:gd name="T10" fmla="*/ 2147483647 w 1500"/>
              <a:gd name="T11" fmla="*/ 2147483647 h 1188"/>
              <a:gd name="T12" fmla="*/ 2147483647 w 1500"/>
              <a:gd name="T13" fmla="*/ 2147483647 h 1188"/>
              <a:gd name="T14" fmla="*/ 2147483647 w 1500"/>
              <a:gd name="T15" fmla="*/ 2147483647 h 1188"/>
              <a:gd name="T16" fmla="*/ 2147483647 w 1500"/>
              <a:gd name="T17" fmla="*/ 2147483647 h 1188"/>
              <a:gd name="T18" fmla="*/ 2147483647 w 1500"/>
              <a:gd name="T19" fmla="*/ 2147483647 h 1188"/>
              <a:gd name="T20" fmla="*/ 2147483647 w 1500"/>
              <a:gd name="T21" fmla="*/ 2147483647 h 1188"/>
              <a:gd name="T22" fmla="*/ 2147483647 w 1500"/>
              <a:gd name="T23" fmla="*/ 2147483647 h 1188"/>
              <a:gd name="T24" fmla="*/ 2147483647 w 1500"/>
              <a:gd name="T25" fmla="*/ 2147483647 h 1188"/>
              <a:gd name="T26" fmla="*/ 2147483647 w 1500"/>
              <a:gd name="T27" fmla="*/ 2147483647 h 1188"/>
              <a:gd name="T28" fmla="*/ 2147483647 w 1500"/>
              <a:gd name="T29" fmla="*/ 2147483647 h 1188"/>
              <a:gd name="T30" fmla="*/ 2147483647 w 1500"/>
              <a:gd name="T31" fmla="*/ 2147483647 h 1188"/>
              <a:gd name="T32" fmla="*/ 2147483647 w 1500"/>
              <a:gd name="T33" fmla="*/ 2147483647 h 1188"/>
              <a:gd name="T34" fmla="*/ 2147483647 w 1500"/>
              <a:gd name="T35" fmla="*/ 2147483647 h 1188"/>
              <a:gd name="T36" fmla="*/ 2147483647 w 1500"/>
              <a:gd name="T37" fmla="*/ 2147483647 h 1188"/>
              <a:gd name="T38" fmla="*/ 2147483647 w 1500"/>
              <a:gd name="T39" fmla="*/ 2147483647 h 1188"/>
              <a:gd name="T40" fmla="*/ 2147483647 w 1500"/>
              <a:gd name="T41" fmla="*/ 2147483647 h 1188"/>
              <a:gd name="T42" fmla="*/ 2147483647 w 1500"/>
              <a:gd name="T43" fmla="*/ 2147483647 h 1188"/>
              <a:gd name="T44" fmla="*/ 2147483647 w 1500"/>
              <a:gd name="T45" fmla="*/ 2147483647 h 1188"/>
              <a:gd name="T46" fmla="*/ 2147483647 w 1500"/>
              <a:gd name="T47" fmla="*/ 2147483647 h 1188"/>
              <a:gd name="T48" fmla="*/ 2147483647 w 1500"/>
              <a:gd name="T49" fmla="*/ 2147483647 h 1188"/>
              <a:gd name="T50" fmla="*/ 2147483647 w 1500"/>
              <a:gd name="T51" fmla="*/ 2147483647 h 1188"/>
              <a:gd name="T52" fmla="*/ 2147483647 w 1500"/>
              <a:gd name="T53" fmla="*/ 2147483647 h 1188"/>
              <a:gd name="T54" fmla="*/ 2147483647 w 1500"/>
              <a:gd name="T55" fmla="*/ 2147483647 h 1188"/>
              <a:gd name="T56" fmla="*/ 2147483647 w 1500"/>
              <a:gd name="T57" fmla="*/ 2147483647 h 1188"/>
              <a:gd name="T58" fmla="*/ 2147483647 w 1500"/>
              <a:gd name="T59" fmla="*/ 2147483647 h 1188"/>
              <a:gd name="T60" fmla="*/ 2147483647 w 1500"/>
              <a:gd name="T61" fmla="*/ 2147483647 h 1188"/>
              <a:gd name="T62" fmla="*/ 2147483647 w 1500"/>
              <a:gd name="T63" fmla="*/ 2147483647 h 1188"/>
              <a:gd name="T64" fmla="*/ 2147483647 w 1500"/>
              <a:gd name="T65" fmla="*/ 2147483647 h 1188"/>
              <a:gd name="T66" fmla="*/ 2147483647 w 1500"/>
              <a:gd name="T67" fmla="*/ 2147483647 h 1188"/>
              <a:gd name="T68" fmla="*/ 2147483647 w 1500"/>
              <a:gd name="T69" fmla="*/ 2147483647 h 1188"/>
              <a:gd name="T70" fmla="*/ 2147483647 w 1500"/>
              <a:gd name="T71" fmla="*/ 2147483647 h 1188"/>
              <a:gd name="T72" fmla="*/ 2147483647 w 1500"/>
              <a:gd name="T73" fmla="*/ 2147483647 h 1188"/>
              <a:gd name="T74" fmla="*/ 2147483647 w 1500"/>
              <a:gd name="T75" fmla="*/ 2147483647 h 1188"/>
              <a:gd name="T76" fmla="*/ 2147483647 w 1500"/>
              <a:gd name="T77" fmla="*/ 2147483647 h 1188"/>
              <a:gd name="T78" fmla="*/ 2147483647 w 1500"/>
              <a:gd name="T79" fmla="*/ 2147483647 h 1188"/>
              <a:gd name="T80" fmla="*/ 2147483647 w 1500"/>
              <a:gd name="T81" fmla="*/ 2147483647 h 1188"/>
              <a:gd name="T82" fmla="*/ 2147483647 w 1500"/>
              <a:gd name="T83" fmla="*/ 2147483647 h 1188"/>
              <a:gd name="T84" fmla="*/ 2147483647 w 1500"/>
              <a:gd name="T85" fmla="*/ 2147483647 h 1188"/>
              <a:gd name="T86" fmla="*/ 0 w 1500"/>
              <a:gd name="T87" fmla="*/ 2147483647 h 1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0"/>
              <a:gd name="T133" fmla="*/ 0 h 1188"/>
              <a:gd name="T134" fmla="*/ 1500 w 1500"/>
              <a:gd name="T135" fmla="*/ 1188 h 1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0" h="1188">
                <a:moveTo>
                  <a:pt x="1500" y="0"/>
                </a:moveTo>
                <a:lnTo>
                  <a:pt x="1245" y="0"/>
                </a:lnTo>
                <a:lnTo>
                  <a:pt x="1245" y="105"/>
                </a:lnTo>
                <a:lnTo>
                  <a:pt x="1227" y="105"/>
                </a:lnTo>
                <a:lnTo>
                  <a:pt x="1227" y="198"/>
                </a:lnTo>
                <a:lnTo>
                  <a:pt x="1092" y="198"/>
                </a:lnTo>
                <a:lnTo>
                  <a:pt x="1092" y="252"/>
                </a:lnTo>
                <a:lnTo>
                  <a:pt x="891" y="252"/>
                </a:lnTo>
                <a:lnTo>
                  <a:pt x="891" y="300"/>
                </a:lnTo>
                <a:lnTo>
                  <a:pt x="621" y="300"/>
                </a:lnTo>
                <a:lnTo>
                  <a:pt x="621" y="345"/>
                </a:lnTo>
                <a:lnTo>
                  <a:pt x="609" y="345"/>
                </a:lnTo>
                <a:lnTo>
                  <a:pt x="609" y="387"/>
                </a:lnTo>
                <a:lnTo>
                  <a:pt x="543" y="387"/>
                </a:lnTo>
                <a:lnTo>
                  <a:pt x="543" y="471"/>
                </a:lnTo>
                <a:lnTo>
                  <a:pt x="471" y="471"/>
                </a:lnTo>
                <a:lnTo>
                  <a:pt x="471" y="512"/>
                </a:lnTo>
                <a:lnTo>
                  <a:pt x="461" y="512"/>
                </a:lnTo>
                <a:lnTo>
                  <a:pt x="458" y="590"/>
                </a:lnTo>
                <a:lnTo>
                  <a:pt x="447" y="591"/>
                </a:lnTo>
                <a:lnTo>
                  <a:pt x="449" y="630"/>
                </a:lnTo>
                <a:lnTo>
                  <a:pt x="417" y="630"/>
                </a:lnTo>
                <a:lnTo>
                  <a:pt x="417" y="672"/>
                </a:lnTo>
                <a:lnTo>
                  <a:pt x="363" y="672"/>
                </a:lnTo>
                <a:lnTo>
                  <a:pt x="363" y="711"/>
                </a:lnTo>
                <a:lnTo>
                  <a:pt x="348" y="713"/>
                </a:lnTo>
                <a:lnTo>
                  <a:pt x="348" y="750"/>
                </a:lnTo>
                <a:lnTo>
                  <a:pt x="327" y="750"/>
                </a:lnTo>
                <a:lnTo>
                  <a:pt x="326" y="786"/>
                </a:lnTo>
                <a:lnTo>
                  <a:pt x="315" y="789"/>
                </a:lnTo>
                <a:lnTo>
                  <a:pt x="312" y="825"/>
                </a:lnTo>
                <a:lnTo>
                  <a:pt x="300" y="825"/>
                </a:lnTo>
                <a:lnTo>
                  <a:pt x="299" y="867"/>
                </a:lnTo>
                <a:lnTo>
                  <a:pt x="252" y="867"/>
                </a:lnTo>
                <a:lnTo>
                  <a:pt x="252" y="939"/>
                </a:lnTo>
                <a:lnTo>
                  <a:pt x="174" y="939"/>
                </a:lnTo>
                <a:lnTo>
                  <a:pt x="171" y="977"/>
                </a:lnTo>
                <a:lnTo>
                  <a:pt x="162" y="978"/>
                </a:lnTo>
                <a:lnTo>
                  <a:pt x="162" y="1011"/>
                </a:lnTo>
                <a:lnTo>
                  <a:pt x="152" y="1014"/>
                </a:lnTo>
                <a:lnTo>
                  <a:pt x="152" y="1080"/>
                </a:lnTo>
                <a:lnTo>
                  <a:pt x="108" y="1080"/>
                </a:lnTo>
                <a:lnTo>
                  <a:pt x="108" y="1188"/>
                </a:lnTo>
                <a:lnTo>
                  <a:pt x="0" y="1188"/>
                </a:lnTo>
              </a:path>
            </a:pathLst>
          </a:custGeom>
          <a:ln w="19050">
            <a:solidFill>
              <a:schemeClr val="accent2"/>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2400">
              <a:solidFill>
                <a:srgbClr val="000000"/>
              </a:solidFill>
              <a:latin typeface="Calibri" panose="020F0502020204030204" pitchFamily="34" charset="0"/>
              <a:cs typeface="Calibri" panose="020F0502020204030204" pitchFamily="34" charset="0"/>
            </a:endParaRPr>
          </a:p>
        </p:txBody>
      </p:sp>
      <p:sp>
        <p:nvSpPr>
          <p:cNvPr id="44" name="Freeform 88"/>
          <p:cNvSpPr>
            <a:spLocks/>
          </p:cNvSpPr>
          <p:nvPr/>
        </p:nvSpPr>
        <p:spPr bwMode="auto">
          <a:xfrm>
            <a:off x="2217544" y="3677099"/>
            <a:ext cx="3183467" cy="1504951"/>
          </a:xfrm>
          <a:custGeom>
            <a:avLst/>
            <a:gdLst>
              <a:gd name="T0" fmla="*/ 2147483647 w 1504"/>
              <a:gd name="T1" fmla="*/ 0 h 948"/>
              <a:gd name="T2" fmla="*/ 2147483647 w 1504"/>
              <a:gd name="T3" fmla="*/ 0 h 948"/>
              <a:gd name="T4" fmla="*/ 2147483647 w 1504"/>
              <a:gd name="T5" fmla="*/ 2147483647 h 948"/>
              <a:gd name="T6" fmla="*/ 2147483647 w 1504"/>
              <a:gd name="T7" fmla="*/ 2147483647 h 948"/>
              <a:gd name="T8" fmla="*/ 2147483647 w 1504"/>
              <a:gd name="T9" fmla="*/ 2147483647 h 948"/>
              <a:gd name="T10" fmla="*/ 2147483647 w 1504"/>
              <a:gd name="T11" fmla="*/ 2147483647 h 948"/>
              <a:gd name="T12" fmla="*/ 2147483647 w 1504"/>
              <a:gd name="T13" fmla="*/ 2147483647 h 948"/>
              <a:gd name="T14" fmla="*/ 2147483647 w 1504"/>
              <a:gd name="T15" fmla="*/ 2147483647 h 948"/>
              <a:gd name="T16" fmla="*/ 2147483647 w 1504"/>
              <a:gd name="T17" fmla="*/ 2147483647 h 948"/>
              <a:gd name="T18" fmla="*/ 2147483647 w 1504"/>
              <a:gd name="T19" fmla="*/ 2147483647 h 948"/>
              <a:gd name="T20" fmla="*/ 2147483647 w 1504"/>
              <a:gd name="T21" fmla="*/ 2147483647 h 948"/>
              <a:gd name="T22" fmla="*/ 2147483647 w 1504"/>
              <a:gd name="T23" fmla="*/ 2147483647 h 948"/>
              <a:gd name="T24" fmla="*/ 2147483647 w 1504"/>
              <a:gd name="T25" fmla="*/ 2147483647 h 948"/>
              <a:gd name="T26" fmla="*/ 2147483647 w 1504"/>
              <a:gd name="T27" fmla="*/ 2147483647 h 948"/>
              <a:gd name="T28" fmla="*/ 2147483647 w 1504"/>
              <a:gd name="T29" fmla="*/ 2147483647 h 948"/>
              <a:gd name="T30" fmla="*/ 2147483647 w 1504"/>
              <a:gd name="T31" fmla="*/ 2147483647 h 948"/>
              <a:gd name="T32" fmla="*/ 2147483647 w 1504"/>
              <a:gd name="T33" fmla="*/ 2147483647 h 948"/>
              <a:gd name="T34" fmla="*/ 2147483647 w 1504"/>
              <a:gd name="T35" fmla="*/ 2147483647 h 948"/>
              <a:gd name="T36" fmla="*/ 2147483647 w 1504"/>
              <a:gd name="T37" fmla="*/ 2147483647 h 948"/>
              <a:gd name="T38" fmla="*/ 2147483647 w 1504"/>
              <a:gd name="T39" fmla="*/ 2147483647 h 948"/>
              <a:gd name="T40" fmla="*/ 2147483647 w 1504"/>
              <a:gd name="T41" fmla="*/ 2147483647 h 948"/>
              <a:gd name="T42" fmla="*/ 2147483647 w 1504"/>
              <a:gd name="T43" fmla="*/ 2147483647 h 948"/>
              <a:gd name="T44" fmla="*/ 2147483647 w 1504"/>
              <a:gd name="T45" fmla="*/ 2147483647 h 948"/>
              <a:gd name="T46" fmla="*/ 2147483647 w 1504"/>
              <a:gd name="T47" fmla="*/ 2147483647 h 948"/>
              <a:gd name="T48" fmla="*/ 2147483647 w 1504"/>
              <a:gd name="T49" fmla="*/ 2147483647 h 948"/>
              <a:gd name="T50" fmla="*/ 2147483647 w 1504"/>
              <a:gd name="T51" fmla="*/ 2147483647 h 948"/>
              <a:gd name="T52" fmla="*/ 2147483647 w 1504"/>
              <a:gd name="T53" fmla="*/ 2147483647 h 948"/>
              <a:gd name="T54" fmla="*/ 2147483647 w 1504"/>
              <a:gd name="T55" fmla="*/ 2147483647 h 948"/>
              <a:gd name="T56" fmla="*/ 2147483647 w 1504"/>
              <a:gd name="T57" fmla="*/ 2147483647 h 948"/>
              <a:gd name="T58" fmla="*/ 2147483647 w 1504"/>
              <a:gd name="T59" fmla="*/ 2147483647 h 948"/>
              <a:gd name="T60" fmla="*/ 0 w 1504"/>
              <a:gd name="T61" fmla="*/ 2147483647 h 9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4"/>
              <a:gd name="T94" fmla="*/ 0 h 948"/>
              <a:gd name="T95" fmla="*/ 1504 w 1504"/>
              <a:gd name="T96" fmla="*/ 948 h 9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4" h="948">
                <a:moveTo>
                  <a:pt x="1504" y="0"/>
                </a:moveTo>
                <a:lnTo>
                  <a:pt x="1346" y="0"/>
                </a:lnTo>
                <a:lnTo>
                  <a:pt x="1346" y="258"/>
                </a:lnTo>
                <a:lnTo>
                  <a:pt x="1030" y="258"/>
                </a:lnTo>
                <a:lnTo>
                  <a:pt x="1030" y="326"/>
                </a:lnTo>
                <a:lnTo>
                  <a:pt x="920" y="326"/>
                </a:lnTo>
                <a:lnTo>
                  <a:pt x="920" y="430"/>
                </a:lnTo>
                <a:lnTo>
                  <a:pt x="774" y="430"/>
                </a:lnTo>
                <a:lnTo>
                  <a:pt x="774" y="526"/>
                </a:lnTo>
                <a:lnTo>
                  <a:pt x="628" y="526"/>
                </a:lnTo>
                <a:lnTo>
                  <a:pt x="628" y="562"/>
                </a:lnTo>
                <a:lnTo>
                  <a:pt x="560" y="562"/>
                </a:lnTo>
                <a:lnTo>
                  <a:pt x="560" y="604"/>
                </a:lnTo>
                <a:lnTo>
                  <a:pt x="490" y="604"/>
                </a:lnTo>
                <a:lnTo>
                  <a:pt x="490" y="648"/>
                </a:lnTo>
                <a:lnTo>
                  <a:pt x="464" y="648"/>
                </a:lnTo>
                <a:lnTo>
                  <a:pt x="464" y="686"/>
                </a:lnTo>
                <a:lnTo>
                  <a:pt x="448" y="686"/>
                </a:lnTo>
                <a:lnTo>
                  <a:pt x="442" y="709"/>
                </a:lnTo>
                <a:lnTo>
                  <a:pt x="444" y="726"/>
                </a:lnTo>
                <a:lnTo>
                  <a:pt x="398" y="726"/>
                </a:lnTo>
                <a:lnTo>
                  <a:pt x="398" y="762"/>
                </a:lnTo>
                <a:lnTo>
                  <a:pt x="320" y="762"/>
                </a:lnTo>
                <a:lnTo>
                  <a:pt x="320" y="840"/>
                </a:lnTo>
                <a:lnTo>
                  <a:pt x="266" y="840"/>
                </a:lnTo>
                <a:lnTo>
                  <a:pt x="266" y="876"/>
                </a:lnTo>
                <a:lnTo>
                  <a:pt x="192" y="876"/>
                </a:lnTo>
                <a:lnTo>
                  <a:pt x="192" y="912"/>
                </a:lnTo>
                <a:lnTo>
                  <a:pt x="88" y="912"/>
                </a:lnTo>
                <a:lnTo>
                  <a:pt x="84" y="946"/>
                </a:lnTo>
                <a:lnTo>
                  <a:pt x="0" y="948"/>
                </a:lnTo>
              </a:path>
            </a:pathLst>
          </a:custGeom>
          <a:ln w="19050">
            <a:solidFill>
              <a:schemeClr val="accent1"/>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2400">
              <a:solidFill>
                <a:srgbClr val="000000"/>
              </a:solidFill>
              <a:latin typeface="Calibri" panose="020F0502020204030204" pitchFamily="34" charset="0"/>
              <a:cs typeface="Calibri" panose="020F0502020204030204" pitchFamily="34" charset="0"/>
            </a:endParaRPr>
          </a:p>
        </p:txBody>
      </p:sp>
      <p:sp>
        <p:nvSpPr>
          <p:cNvPr id="45" name="Line 28"/>
          <p:cNvSpPr>
            <a:spLocks noChangeShapeType="1"/>
          </p:cNvSpPr>
          <p:nvPr/>
        </p:nvSpPr>
        <p:spPr bwMode="auto">
          <a:xfrm rot="-5400000">
            <a:off x="2025987" y="5269363"/>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46" name="Text Box 27"/>
          <p:cNvSpPr txBox="1">
            <a:spLocks noChangeArrowheads="1"/>
          </p:cNvSpPr>
          <p:nvPr/>
        </p:nvSpPr>
        <p:spPr bwMode="auto">
          <a:xfrm>
            <a:off x="1563386" y="5180462"/>
            <a:ext cx="31771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47" name="Line 46"/>
          <p:cNvSpPr>
            <a:spLocks noChangeShapeType="1"/>
          </p:cNvSpPr>
          <p:nvPr/>
        </p:nvSpPr>
        <p:spPr bwMode="auto">
          <a:xfrm>
            <a:off x="7928311" y="1614938"/>
            <a:ext cx="0" cy="3716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48" name="Line 47"/>
          <p:cNvSpPr>
            <a:spLocks noChangeShapeType="1"/>
          </p:cNvSpPr>
          <p:nvPr/>
        </p:nvSpPr>
        <p:spPr bwMode="auto">
          <a:xfrm>
            <a:off x="7928311" y="5331273"/>
            <a:ext cx="331046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49" name="Line 48"/>
          <p:cNvSpPr>
            <a:spLocks noChangeShapeType="1"/>
          </p:cNvSpPr>
          <p:nvPr/>
        </p:nvSpPr>
        <p:spPr bwMode="auto">
          <a:xfrm>
            <a:off x="7928311"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50" name="Line 49"/>
          <p:cNvSpPr>
            <a:spLocks noChangeShapeType="1"/>
          </p:cNvSpPr>
          <p:nvPr/>
        </p:nvSpPr>
        <p:spPr bwMode="auto">
          <a:xfrm>
            <a:off x="8588711"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51" name="Text Box 50"/>
          <p:cNvSpPr txBox="1">
            <a:spLocks noChangeArrowheads="1"/>
          </p:cNvSpPr>
          <p:nvPr/>
        </p:nvSpPr>
        <p:spPr bwMode="auto">
          <a:xfrm>
            <a:off x="8343035"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0.5</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52" name="Line 51"/>
          <p:cNvSpPr>
            <a:spLocks noChangeShapeType="1"/>
          </p:cNvSpPr>
          <p:nvPr/>
        </p:nvSpPr>
        <p:spPr bwMode="auto">
          <a:xfrm>
            <a:off x="9122111"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53" name="Text Box 52"/>
          <p:cNvSpPr txBox="1">
            <a:spLocks noChangeArrowheads="1"/>
          </p:cNvSpPr>
          <p:nvPr/>
        </p:nvSpPr>
        <p:spPr bwMode="auto">
          <a:xfrm>
            <a:off x="8876435"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1.0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54" name="Line 53"/>
          <p:cNvSpPr>
            <a:spLocks noChangeShapeType="1"/>
          </p:cNvSpPr>
          <p:nvPr/>
        </p:nvSpPr>
        <p:spPr bwMode="auto">
          <a:xfrm>
            <a:off x="9657628"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55" name="Text Box 54"/>
          <p:cNvSpPr txBox="1">
            <a:spLocks noChangeArrowheads="1"/>
          </p:cNvSpPr>
          <p:nvPr/>
        </p:nvSpPr>
        <p:spPr bwMode="auto">
          <a:xfrm>
            <a:off x="9411951"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1.5</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56" name="Line 55"/>
          <p:cNvSpPr>
            <a:spLocks noChangeShapeType="1"/>
          </p:cNvSpPr>
          <p:nvPr/>
        </p:nvSpPr>
        <p:spPr bwMode="auto">
          <a:xfrm>
            <a:off x="10182561"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57" name="Text Box 56"/>
          <p:cNvSpPr txBox="1">
            <a:spLocks noChangeArrowheads="1"/>
          </p:cNvSpPr>
          <p:nvPr/>
        </p:nvSpPr>
        <p:spPr bwMode="auto">
          <a:xfrm>
            <a:off x="9936884"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2.0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58" name="Line 57"/>
          <p:cNvSpPr>
            <a:spLocks noChangeShapeType="1"/>
          </p:cNvSpPr>
          <p:nvPr/>
        </p:nvSpPr>
        <p:spPr bwMode="auto">
          <a:xfrm>
            <a:off x="10718077"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59" name="Text Box 58"/>
          <p:cNvSpPr txBox="1">
            <a:spLocks noChangeArrowheads="1"/>
          </p:cNvSpPr>
          <p:nvPr/>
        </p:nvSpPr>
        <p:spPr bwMode="auto">
          <a:xfrm>
            <a:off x="10472402"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dirty="0">
                <a:solidFill>
                  <a:srgbClr val="000000"/>
                </a:solidFill>
                <a:latin typeface="Calibri" panose="020F0502020204030204" pitchFamily="34" charset="0"/>
                <a:ea typeface="MS PGothic" panose="020B0600070205080204" pitchFamily="34" charset="-128"/>
                <a:cs typeface="Calibri" panose="020F0502020204030204" pitchFamily="34" charset="0"/>
              </a:rPr>
              <a:t>2.5</a:t>
            </a:r>
            <a:endParaRPr lang="en-US" altLang="en-US" sz="1867" b="0" dirty="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60" name="Line 60"/>
          <p:cNvSpPr>
            <a:spLocks noChangeShapeType="1"/>
          </p:cNvSpPr>
          <p:nvPr/>
        </p:nvSpPr>
        <p:spPr bwMode="auto">
          <a:xfrm>
            <a:off x="7928311"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61" name="Text Box 61"/>
          <p:cNvSpPr txBox="1">
            <a:spLocks noChangeArrowheads="1"/>
          </p:cNvSpPr>
          <p:nvPr/>
        </p:nvSpPr>
        <p:spPr bwMode="auto">
          <a:xfrm>
            <a:off x="7767336" y="5397948"/>
            <a:ext cx="31771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62" name="Line 62"/>
          <p:cNvSpPr>
            <a:spLocks noChangeShapeType="1"/>
          </p:cNvSpPr>
          <p:nvPr/>
        </p:nvSpPr>
        <p:spPr bwMode="auto">
          <a:xfrm rot="-5400000">
            <a:off x="7867987" y="4408938"/>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63" name="Text Box 63"/>
          <p:cNvSpPr txBox="1">
            <a:spLocks noChangeArrowheads="1"/>
          </p:cNvSpPr>
          <p:nvPr/>
        </p:nvSpPr>
        <p:spPr bwMode="auto">
          <a:xfrm>
            <a:off x="7350175" y="4321624"/>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0.2</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64" name="Line 64"/>
          <p:cNvSpPr>
            <a:spLocks noChangeShapeType="1"/>
          </p:cNvSpPr>
          <p:nvPr/>
        </p:nvSpPr>
        <p:spPr bwMode="auto">
          <a:xfrm rot="-5400000">
            <a:off x="7867987" y="3691387"/>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65" name="Text Box 65"/>
          <p:cNvSpPr txBox="1">
            <a:spLocks noChangeArrowheads="1"/>
          </p:cNvSpPr>
          <p:nvPr/>
        </p:nvSpPr>
        <p:spPr bwMode="auto">
          <a:xfrm>
            <a:off x="7350175" y="3604073"/>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0.4</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66" name="Line 66"/>
          <p:cNvSpPr>
            <a:spLocks noChangeShapeType="1"/>
          </p:cNvSpPr>
          <p:nvPr/>
        </p:nvSpPr>
        <p:spPr bwMode="auto">
          <a:xfrm rot="-5400000">
            <a:off x="7867987" y="2977013"/>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67" name="Text Box 67"/>
          <p:cNvSpPr txBox="1">
            <a:spLocks noChangeArrowheads="1"/>
          </p:cNvSpPr>
          <p:nvPr/>
        </p:nvSpPr>
        <p:spPr bwMode="auto">
          <a:xfrm>
            <a:off x="7350175" y="288969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0.6</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68" name="Line 68"/>
          <p:cNvSpPr>
            <a:spLocks noChangeShapeType="1"/>
          </p:cNvSpPr>
          <p:nvPr/>
        </p:nvSpPr>
        <p:spPr bwMode="auto">
          <a:xfrm rot="-5400000">
            <a:off x="7867987" y="2256287"/>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69" name="Text Box 69"/>
          <p:cNvSpPr txBox="1">
            <a:spLocks noChangeArrowheads="1"/>
          </p:cNvSpPr>
          <p:nvPr/>
        </p:nvSpPr>
        <p:spPr bwMode="auto">
          <a:xfrm>
            <a:off x="7350175" y="2168973"/>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0.8</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70" name="Text Box 71"/>
          <p:cNvSpPr txBox="1">
            <a:spLocks noChangeArrowheads="1"/>
          </p:cNvSpPr>
          <p:nvPr/>
        </p:nvSpPr>
        <p:spPr bwMode="auto">
          <a:xfrm>
            <a:off x="7350175" y="1472062"/>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1.0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71" name="Line 78"/>
          <p:cNvSpPr>
            <a:spLocks noChangeShapeType="1"/>
          </p:cNvSpPr>
          <p:nvPr/>
        </p:nvSpPr>
        <p:spPr bwMode="auto">
          <a:xfrm>
            <a:off x="11245128" y="5331273"/>
            <a:ext cx="0"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72" name="Text Box 79"/>
          <p:cNvSpPr txBox="1">
            <a:spLocks noChangeArrowheads="1"/>
          </p:cNvSpPr>
          <p:nvPr/>
        </p:nvSpPr>
        <p:spPr bwMode="auto">
          <a:xfrm>
            <a:off x="10999451" y="5397948"/>
            <a:ext cx="48923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3.0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74" name="Text Box 73"/>
          <p:cNvSpPr txBox="1">
            <a:spLocks noChangeArrowheads="1"/>
          </p:cNvSpPr>
          <p:nvPr/>
        </p:nvSpPr>
        <p:spPr bwMode="auto">
          <a:xfrm>
            <a:off x="8408792" y="1610604"/>
            <a:ext cx="24289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defTabSz="1219170"/>
            <a:r>
              <a:rPr lang="en-GB" altLang="en-US" sz="1800" b="0" dirty="0">
                <a:solidFill>
                  <a:srgbClr val="000000"/>
                </a:solidFill>
                <a:latin typeface="Calibri" panose="020F0502020204030204" pitchFamily="34" charset="0"/>
                <a:ea typeface="MS PGothic" panose="020B0600070205080204" pitchFamily="34" charset="-128"/>
                <a:cs typeface="Calibri" panose="020F0502020204030204" pitchFamily="34" charset="0"/>
              </a:rPr>
              <a:t>PSADT &lt; 6.3 months</a:t>
            </a:r>
          </a:p>
          <a:p>
            <a:pPr defTabSz="1219170"/>
            <a:r>
              <a:rPr lang="en-GB" altLang="en-US" sz="1800" b="0" dirty="0">
                <a:solidFill>
                  <a:srgbClr val="000000"/>
                </a:solidFill>
                <a:latin typeface="Calibri" panose="020F0502020204030204" pitchFamily="34" charset="0"/>
                <a:ea typeface="MS PGothic" panose="020B0600070205080204" pitchFamily="34" charset="-128"/>
                <a:cs typeface="Calibri" panose="020F0502020204030204" pitchFamily="34" charset="0"/>
              </a:rPr>
              <a:t>PSADT 6.3–18.8 months</a:t>
            </a:r>
          </a:p>
          <a:p>
            <a:pPr defTabSz="1219170"/>
            <a:r>
              <a:rPr lang="en-GB" altLang="en-US" sz="1800" b="0" dirty="0">
                <a:solidFill>
                  <a:srgbClr val="000000"/>
                </a:solidFill>
                <a:latin typeface="Calibri" panose="020F0502020204030204" pitchFamily="34" charset="0"/>
                <a:ea typeface="MS PGothic" panose="020B0600070205080204" pitchFamily="34" charset="-128"/>
                <a:cs typeface="Calibri" panose="020F0502020204030204" pitchFamily="34" charset="0"/>
              </a:rPr>
              <a:t>PSADT &gt; 18.8 months</a:t>
            </a:r>
            <a:endParaRPr lang="en-US" altLang="en-US" sz="1800" b="0" dirty="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75" name="Line 75"/>
          <p:cNvSpPr>
            <a:spLocks noChangeShapeType="1"/>
          </p:cNvSpPr>
          <p:nvPr/>
        </p:nvSpPr>
        <p:spPr bwMode="auto">
          <a:xfrm>
            <a:off x="8040215" y="2066434"/>
            <a:ext cx="365760" cy="0"/>
          </a:xfrm>
          <a:prstGeom prst="line">
            <a:avLst/>
          </a:prstGeom>
          <a:ln w="28575">
            <a:solidFill>
              <a:schemeClr val="accent2"/>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1867">
              <a:solidFill>
                <a:srgbClr val="000000"/>
              </a:solidFill>
              <a:latin typeface="Calibri" panose="020F0502020204030204" pitchFamily="34" charset="0"/>
              <a:cs typeface="Calibri" panose="020F0502020204030204" pitchFamily="34" charset="0"/>
            </a:endParaRPr>
          </a:p>
        </p:txBody>
      </p:sp>
      <p:sp>
        <p:nvSpPr>
          <p:cNvPr id="76" name="Line 76"/>
          <p:cNvSpPr>
            <a:spLocks noChangeShapeType="1"/>
          </p:cNvSpPr>
          <p:nvPr/>
        </p:nvSpPr>
        <p:spPr bwMode="auto">
          <a:xfrm>
            <a:off x="8048684" y="2338352"/>
            <a:ext cx="365760" cy="0"/>
          </a:xfrm>
          <a:prstGeom prst="line">
            <a:avLst/>
          </a:prstGeom>
          <a:ln w="28575">
            <a:solidFill>
              <a:schemeClr val="tx2"/>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1867">
              <a:solidFill>
                <a:srgbClr val="000000"/>
              </a:solidFill>
              <a:latin typeface="Calibri" panose="020F0502020204030204" pitchFamily="34" charset="0"/>
              <a:cs typeface="Calibri" panose="020F0502020204030204" pitchFamily="34" charset="0"/>
            </a:endParaRPr>
          </a:p>
        </p:txBody>
      </p:sp>
      <p:sp>
        <p:nvSpPr>
          <p:cNvPr id="77" name="Line 83"/>
          <p:cNvSpPr>
            <a:spLocks noChangeShapeType="1"/>
          </p:cNvSpPr>
          <p:nvPr/>
        </p:nvSpPr>
        <p:spPr bwMode="auto">
          <a:xfrm>
            <a:off x="8040216" y="1794517"/>
            <a:ext cx="365760" cy="0"/>
          </a:xfrm>
          <a:prstGeom prst="line">
            <a:avLst/>
          </a:prstGeom>
          <a:ln w="28575">
            <a:solidFill>
              <a:schemeClr val="accent1"/>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1867">
              <a:solidFill>
                <a:srgbClr val="000000"/>
              </a:solidFill>
              <a:latin typeface="Calibri" panose="020F0502020204030204" pitchFamily="34" charset="0"/>
              <a:cs typeface="Calibri" panose="020F0502020204030204" pitchFamily="34" charset="0"/>
            </a:endParaRPr>
          </a:p>
        </p:txBody>
      </p:sp>
      <p:sp>
        <p:nvSpPr>
          <p:cNvPr id="78" name="Line 85"/>
          <p:cNvSpPr>
            <a:spLocks noChangeShapeType="1"/>
          </p:cNvSpPr>
          <p:nvPr/>
        </p:nvSpPr>
        <p:spPr bwMode="auto">
          <a:xfrm rot="-5400000">
            <a:off x="7867987" y="1565725"/>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79" name="Freeform 89"/>
          <p:cNvSpPr>
            <a:spLocks/>
          </p:cNvSpPr>
          <p:nvPr/>
        </p:nvSpPr>
        <p:spPr bwMode="auto">
          <a:xfrm>
            <a:off x="8046844" y="2578550"/>
            <a:ext cx="3177117" cy="2593975"/>
          </a:xfrm>
          <a:custGeom>
            <a:avLst/>
            <a:gdLst>
              <a:gd name="T0" fmla="*/ 2147483647 w 1501"/>
              <a:gd name="T1" fmla="*/ 0 h 1634"/>
              <a:gd name="T2" fmla="*/ 2147483647 w 1501"/>
              <a:gd name="T3" fmla="*/ 0 h 1634"/>
              <a:gd name="T4" fmla="*/ 2147483647 w 1501"/>
              <a:gd name="T5" fmla="*/ 2147483647 h 1634"/>
              <a:gd name="T6" fmla="*/ 2147483647 w 1501"/>
              <a:gd name="T7" fmla="*/ 2147483647 h 1634"/>
              <a:gd name="T8" fmla="*/ 2147483647 w 1501"/>
              <a:gd name="T9" fmla="*/ 2147483647 h 1634"/>
              <a:gd name="T10" fmla="*/ 2147483647 w 1501"/>
              <a:gd name="T11" fmla="*/ 2147483647 h 1634"/>
              <a:gd name="T12" fmla="*/ 2147483647 w 1501"/>
              <a:gd name="T13" fmla="*/ 2147483647 h 1634"/>
              <a:gd name="T14" fmla="*/ 2147483647 w 1501"/>
              <a:gd name="T15" fmla="*/ 2147483647 h 1634"/>
              <a:gd name="T16" fmla="*/ 2147483647 w 1501"/>
              <a:gd name="T17" fmla="*/ 2147483647 h 1634"/>
              <a:gd name="T18" fmla="*/ 2147483647 w 1501"/>
              <a:gd name="T19" fmla="*/ 2147483647 h 1634"/>
              <a:gd name="T20" fmla="*/ 2147483647 w 1501"/>
              <a:gd name="T21" fmla="*/ 2147483647 h 1634"/>
              <a:gd name="T22" fmla="*/ 2147483647 w 1501"/>
              <a:gd name="T23" fmla="*/ 2147483647 h 1634"/>
              <a:gd name="T24" fmla="*/ 2147483647 w 1501"/>
              <a:gd name="T25" fmla="*/ 2147483647 h 1634"/>
              <a:gd name="T26" fmla="*/ 2147483647 w 1501"/>
              <a:gd name="T27" fmla="*/ 2147483647 h 1634"/>
              <a:gd name="T28" fmla="*/ 2147483647 w 1501"/>
              <a:gd name="T29" fmla="*/ 2147483647 h 1634"/>
              <a:gd name="T30" fmla="*/ 2147483647 w 1501"/>
              <a:gd name="T31" fmla="*/ 2147483647 h 1634"/>
              <a:gd name="T32" fmla="*/ 2147483647 w 1501"/>
              <a:gd name="T33" fmla="*/ 2147483647 h 1634"/>
              <a:gd name="T34" fmla="*/ 2147483647 w 1501"/>
              <a:gd name="T35" fmla="*/ 2147483647 h 1634"/>
              <a:gd name="T36" fmla="*/ 2147483647 w 1501"/>
              <a:gd name="T37" fmla="*/ 2147483647 h 1634"/>
              <a:gd name="T38" fmla="*/ 2147483647 w 1501"/>
              <a:gd name="T39" fmla="*/ 2147483647 h 1634"/>
              <a:gd name="T40" fmla="*/ 2147483647 w 1501"/>
              <a:gd name="T41" fmla="*/ 2147483647 h 1634"/>
              <a:gd name="T42" fmla="*/ 2147483647 w 1501"/>
              <a:gd name="T43" fmla="*/ 2147483647 h 1634"/>
              <a:gd name="T44" fmla="*/ 2147483647 w 1501"/>
              <a:gd name="T45" fmla="*/ 2147483647 h 1634"/>
              <a:gd name="T46" fmla="*/ 2147483647 w 1501"/>
              <a:gd name="T47" fmla="*/ 2147483647 h 1634"/>
              <a:gd name="T48" fmla="*/ 2147483647 w 1501"/>
              <a:gd name="T49" fmla="*/ 2147483647 h 1634"/>
              <a:gd name="T50" fmla="*/ 2147483647 w 1501"/>
              <a:gd name="T51" fmla="*/ 2147483647 h 1634"/>
              <a:gd name="T52" fmla="*/ 2147483647 w 1501"/>
              <a:gd name="T53" fmla="*/ 2147483647 h 1634"/>
              <a:gd name="T54" fmla="*/ 2147483647 w 1501"/>
              <a:gd name="T55" fmla="*/ 2147483647 h 1634"/>
              <a:gd name="T56" fmla="*/ 2147483647 w 1501"/>
              <a:gd name="T57" fmla="*/ 2147483647 h 1634"/>
              <a:gd name="T58" fmla="*/ 2147483647 w 1501"/>
              <a:gd name="T59" fmla="*/ 2147483647 h 1634"/>
              <a:gd name="T60" fmla="*/ 2147483647 w 1501"/>
              <a:gd name="T61" fmla="*/ 2147483647 h 1634"/>
              <a:gd name="T62" fmla="*/ 2147483647 w 1501"/>
              <a:gd name="T63" fmla="*/ 2147483647 h 1634"/>
              <a:gd name="T64" fmla="*/ 2147483647 w 1501"/>
              <a:gd name="T65" fmla="*/ 2147483647 h 1634"/>
              <a:gd name="T66" fmla="*/ 2147483647 w 1501"/>
              <a:gd name="T67" fmla="*/ 2147483647 h 1634"/>
              <a:gd name="T68" fmla="*/ 2147483647 w 1501"/>
              <a:gd name="T69" fmla="*/ 2147483647 h 1634"/>
              <a:gd name="T70" fmla="*/ 2147483647 w 1501"/>
              <a:gd name="T71" fmla="*/ 2147483647 h 1634"/>
              <a:gd name="T72" fmla="*/ 2147483647 w 1501"/>
              <a:gd name="T73" fmla="*/ 2147483647 h 1634"/>
              <a:gd name="T74" fmla="*/ 2147483647 w 1501"/>
              <a:gd name="T75" fmla="*/ 2147483647 h 1634"/>
              <a:gd name="T76" fmla="*/ 2147483647 w 1501"/>
              <a:gd name="T77" fmla="*/ 2147483647 h 1634"/>
              <a:gd name="T78" fmla="*/ 2147483647 w 1501"/>
              <a:gd name="T79" fmla="*/ 2147483647 h 1634"/>
              <a:gd name="T80" fmla="*/ 2147483647 w 1501"/>
              <a:gd name="T81" fmla="*/ 2147483647 h 1634"/>
              <a:gd name="T82" fmla="*/ 2147483647 w 1501"/>
              <a:gd name="T83" fmla="*/ 2147483647 h 1634"/>
              <a:gd name="T84" fmla="*/ 2147483647 w 1501"/>
              <a:gd name="T85" fmla="*/ 2147483647 h 1634"/>
              <a:gd name="T86" fmla="*/ 2147483647 w 1501"/>
              <a:gd name="T87" fmla="*/ 2147483647 h 1634"/>
              <a:gd name="T88" fmla="*/ 2147483647 w 1501"/>
              <a:gd name="T89" fmla="*/ 2147483647 h 1634"/>
              <a:gd name="T90" fmla="*/ 2147483647 w 1501"/>
              <a:gd name="T91" fmla="*/ 2147483647 h 1634"/>
              <a:gd name="T92" fmla="*/ 2147483647 w 1501"/>
              <a:gd name="T93" fmla="*/ 2147483647 h 1634"/>
              <a:gd name="T94" fmla="*/ 2147483647 w 1501"/>
              <a:gd name="T95" fmla="*/ 2147483647 h 1634"/>
              <a:gd name="T96" fmla="*/ 2147483647 w 1501"/>
              <a:gd name="T97" fmla="*/ 2147483647 h 1634"/>
              <a:gd name="T98" fmla="*/ 2147483647 w 1501"/>
              <a:gd name="T99" fmla="*/ 2147483647 h 1634"/>
              <a:gd name="T100" fmla="*/ 2147483647 w 1501"/>
              <a:gd name="T101" fmla="*/ 2147483647 h 1634"/>
              <a:gd name="T102" fmla="*/ 2147483647 w 1501"/>
              <a:gd name="T103" fmla="*/ 2147483647 h 1634"/>
              <a:gd name="T104" fmla="*/ 2147483647 w 1501"/>
              <a:gd name="T105" fmla="*/ 2147483647 h 1634"/>
              <a:gd name="T106" fmla="*/ 2147483647 w 1501"/>
              <a:gd name="T107" fmla="*/ 2147483647 h 1634"/>
              <a:gd name="T108" fmla="*/ 2147483647 w 1501"/>
              <a:gd name="T109" fmla="*/ 2147483647 h 1634"/>
              <a:gd name="T110" fmla="*/ 2147483647 w 1501"/>
              <a:gd name="T111" fmla="*/ 2147483647 h 1634"/>
              <a:gd name="T112" fmla="*/ 2147483647 w 1501"/>
              <a:gd name="T113" fmla="*/ 2147483647 h 1634"/>
              <a:gd name="T114" fmla="*/ 2147483647 w 1501"/>
              <a:gd name="T115" fmla="*/ 2147483647 h 1634"/>
              <a:gd name="T116" fmla="*/ 2147483647 w 1501"/>
              <a:gd name="T117" fmla="*/ 2147483647 h 1634"/>
              <a:gd name="T118" fmla="*/ 2147483647 w 1501"/>
              <a:gd name="T119" fmla="*/ 2147483647 h 1634"/>
              <a:gd name="T120" fmla="*/ 2147483647 w 1501"/>
              <a:gd name="T121" fmla="*/ 2147483647 h 1634"/>
              <a:gd name="T122" fmla="*/ 0 w 1501"/>
              <a:gd name="T123" fmla="*/ 2147483647 h 16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1"/>
              <a:gd name="T187" fmla="*/ 0 h 1634"/>
              <a:gd name="T188" fmla="*/ 1501 w 1501"/>
              <a:gd name="T189" fmla="*/ 1634 h 16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1" h="1634">
                <a:moveTo>
                  <a:pt x="1501" y="0"/>
                </a:moveTo>
                <a:lnTo>
                  <a:pt x="1249" y="0"/>
                </a:lnTo>
                <a:lnTo>
                  <a:pt x="1249" y="123"/>
                </a:lnTo>
                <a:lnTo>
                  <a:pt x="1120" y="123"/>
                </a:lnTo>
                <a:lnTo>
                  <a:pt x="1120" y="213"/>
                </a:lnTo>
                <a:lnTo>
                  <a:pt x="922" y="213"/>
                </a:lnTo>
                <a:lnTo>
                  <a:pt x="922" y="291"/>
                </a:lnTo>
                <a:lnTo>
                  <a:pt x="889" y="291"/>
                </a:lnTo>
                <a:lnTo>
                  <a:pt x="889" y="366"/>
                </a:lnTo>
                <a:lnTo>
                  <a:pt x="802" y="366"/>
                </a:lnTo>
                <a:lnTo>
                  <a:pt x="802" y="429"/>
                </a:lnTo>
                <a:lnTo>
                  <a:pt x="622" y="429"/>
                </a:lnTo>
                <a:lnTo>
                  <a:pt x="622" y="474"/>
                </a:lnTo>
                <a:lnTo>
                  <a:pt x="610" y="476"/>
                </a:lnTo>
                <a:lnTo>
                  <a:pt x="610" y="519"/>
                </a:lnTo>
                <a:lnTo>
                  <a:pt x="544" y="522"/>
                </a:lnTo>
                <a:lnTo>
                  <a:pt x="544" y="569"/>
                </a:lnTo>
                <a:lnTo>
                  <a:pt x="529" y="569"/>
                </a:lnTo>
                <a:lnTo>
                  <a:pt x="529" y="615"/>
                </a:lnTo>
                <a:lnTo>
                  <a:pt x="499" y="615"/>
                </a:lnTo>
                <a:lnTo>
                  <a:pt x="498" y="659"/>
                </a:lnTo>
                <a:lnTo>
                  <a:pt x="472" y="657"/>
                </a:lnTo>
                <a:lnTo>
                  <a:pt x="472" y="701"/>
                </a:lnTo>
                <a:lnTo>
                  <a:pt x="465" y="702"/>
                </a:lnTo>
                <a:lnTo>
                  <a:pt x="465" y="743"/>
                </a:lnTo>
                <a:lnTo>
                  <a:pt x="459" y="744"/>
                </a:lnTo>
                <a:lnTo>
                  <a:pt x="459" y="786"/>
                </a:lnTo>
                <a:lnTo>
                  <a:pt x="454" y="789"/>
                </a:lnTo>
                <a:lnTo>
                  <a:pt x="454" y="830"/>
                </a:lnTo>
                <a:lnTo>
                  <a:pt x="445" y="830"/>
                </a:lnTo>
                <a:lnTo>
                  <a:pt x="445" y="875"/>
                </a:lnTo>
                <a:lnTo>
                  <a:pt x="441" y="876"/>
                </a:lnTo>
                <a:lnTo>
                  <a:pt x="439" y="918"/>
                </a:lnTo>
                <a:lnTo>
                  <a:pt x="415" y="918"/>
                </a:lnTo>
                <a:lnTo>
                  <a:pt x="412" y="969"/>
                </a:lnTo>
                <a:lnTo>
                  <a:pt x="400" y="969"/>
                </a:lnTo>
                <a:lnTo>
                  <a:pt x="400" y="1008"/>
                </a:lnTo>
                <a:lnTo>
                  <a:pt x="352" y="1010"/>
                </a:lnTo>
                <a:lnTo>
                  <a:pt x="352" y="1052"/>
                </a:lnTo>
                <a:lnTo>
                  <a:pt x="334" y="1053"/>
                </a:lnTo>
                <a:lnTo>
                  <a:pt x="334" y="1094"/>
                </a:lnTo>
                <a:lnTo>
                  <a:pt x="327" y="1095"/>
                </a:lnTo>
                <a:lnTo>
                  <a:pt x="322" y="1137"/>
                </a:lnTo>
                <a:lnTo>
                  <a:pt x="321" y="1139"/>
                </a:lnTo>
                <a:lnTo>
                  <a:pt x="324" y="1176"/>
                </a:lnTo>
                <a:lnTo>
                  <a:pt x="321" y="1178"/>
                </a:lnTo>
                <a:lnTo>
                  <a:pt x="321" y="1218"/>
                </a:lnTo>
                <a:lnTo>
                  <a:pt x="315" y="1220"/>
                </a:lnTo>
                <a:lnTo>
                  <a:pt x="312" y="1263"/>
                </a:lnTo>
                <a:lnTo>
                  <a:pt x="303" y="1263"/>
                </a:lnTo>
                <a:lnTo>
                  <a:pt x="301" y="1301"/>
                </a:lnTo>
                <a:lnTo>
                  <a:pt x="178" y="1302"/>
                </a:lnTo>
                <a:lnTo>
                  <a:pt x="177" y="1335"/>
                </a:lnTo>
                <a:lnTo>
                  <a:pt x="174" y="1337"/>
                </a:lnTo>
                <a:lnTo>
                  <a:pt x="169" y="1379"/>
                </a:lnTo>
                <a:lnTo>
                  <a:pt x="159" y="1380"/>
                </a:lnTo>
                <a:lnTo>
                  <a:pt x="159" y="1410"/>
                </a:lnTo>
                <a:lnTo>
                  <a:pt x="154" y="1413"/>
                </a:lnTo>
                <a:lnTo>
                  <a:pt x="154" y="1596"/>
                </a:lnTo>
                <a:lnTo>
                  <a:pt x="118" y="1596"/>
                </a:lnTo>
                <a:lnTo>
                  <a:pt x="117" y="1634"/>
                </a:lnTo>
                <a:lnTo>
                  <a:pt x="0" y="1634"/>
                </a:lnTo>
              </a:path>
            </a:pathLst>
          </a:custGeom>
          <a:ln w="19050">
            <a:solidFill>
              <a:schemeClr val="accent1"/>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2400">
              <a:solidFill>
                <a:srgbClr val="000000"/>
              </a:solidFill>
              <a:latin typeface="Calibri" panose="020F0502020204030204" pitchFamily="34" charset="0"/>
              <a:cs typeface="Calibri" panose="020F0502020204030204" pitchFamily="34" charset="0"/>
            </a:endParaRPr>
          </a:p>
        </p:txBody>
      </p:sp>
      <p:sp>
        <p:nvSpPr>
          <p:cNvPr id="80" name="Freeform 90"/>
          <p:cNvSpPr>
            <a:spLocks/>
          </p:cNvSpPr>
          <p:nvPr/>
        </p:nvSpPr>
        <p:spPr bwMode="auto">
          <a:xfrm>
            <a:off x="8048961" y="3240538"/>
            <a:ext cx="3175000" cy="1928812"/>
          </a:xfrm>
          <a:custGeom>
            <a:avLst/>
            <a:gdLst>
              <a:gd name="T0" fmla="*/ 2147483647 w 1500"/>
              <a:gd name="T1" fmla="*/ 0 h 1215"/>
              <a:gd name="T2" fmla="*/ 2147483647 w 1500"/>
              <a:gd name="T3" fmla="*/ 0 h 1215"/>
              <a:gd name="T4" fmla="*/ 2147483647 w 1500"/>
              <a:gd name="T5" fmla="*/ 2147483647 h 1215"/>
              <a:gd name="T6" fmla="*/ 2147483647 w 1500"/>
              <a:gd name="T7" fmla="*/ 2147483647 h 1215"/>
              <a:gd name="T8" fmla="*/ 2147483647 w 1500"/>
              <a:gd name="T9" fmla="*/ 2147483647 h 1215"/>
              <a:gd name="T10" fmla="*/ 2147483647 w 1500"/>
              <a:gd name="T11" fmla="*/ 2147483647 h 1215"/>
              <a:gd name="T12" fmla="*/ 2147483647 w 1500"/>
              <a:gd name="T13" fmla="*/ 2147483647 h 1215"/>
              <a:gd name="T14" fmla="*/ 2147483647 w 1500"/>
              <a:gd name="T15" fmla="*/ 2147483647 h 1215"/>
              <a:gd name="T16" fmla="*/ 2147483647 w 1500"/>
              <a:gd name="T17" fmla="*/ 2147483647 h 1215"/>
              <a:gd name="T18" fmla="*/ 2147483647 w 1500"/>
              <a:gd name="T19" fmla="*/ 2147483647 h 1215"/>
              <a:gd name="T20" fmla="*/ 2147483647 w 1500"/>
              <a:gd name="T21" fmla="*/ 2147483647 h 1215"/>
              <a:gd name="T22" fmla="*/ 2147483647 w 1500"/>
              <a:gd name="T23" fmla="*/ 2147483647 h 1215"/>
              <a:gd name="T24" fmla="*/ 2147483647 w 1500"/>
              <a:gd name="T25" fmla="*/ 2147483647 h 1215"/>
              <a:gd name="T26" fmla="*/ 2147483647 w 1500"/>
              <a:gd name="T27" fmla="*/ 2147483647 h 1215"/>
              <a:gd name="T28" fmla="*/ 2147483647 w 1500"/>
              <a:gd name="T29" fmla="*/ 2147483647 h 1215"/>
              <a:gd name="T30" fmla="*/ 2147483647 w 1500"/>
              <a:gd name="T31" fmla="*/ 2147483647 h 1215"/>
              <a:gd name="T32" fmla="*/ 2147483647 w 1500"/>
              <a:gd name="T33" fmla="*/ 2147483647 h 1215"/>
              <a:gd name="T34" fmla="*/ 2147483647 w 1500"/>
              <a:gd name="T35" fmla="*/ 2147483647 h 1215"/>
              <a:gd name="T36" fmla="*/ 2147483647 w 1500"/>
              <a:gd name="T37" fmla="*/ 2147483647 h 1215"/>
              <a:gd name="T38" fmla="*/ 2147483647 w 1500"/>
              <a:gd name="T39" fmla="*/ 2147483647 h 1215"/>
              <a:gd name="T40" fmla="*/ 2147483647 w 1500"/>
              <a:gd name="T41" fmla="*/ 2147483647 h 1215"/>
              <a:gd name="T42" fmla="*/ 2147483647 w 1500"/>
              <a:gd name="T43" fmla="*/ 2147483647 h 1215"/>
              <a:gd name="T44" fmla="*/ 2147483647 w 1500"/>
              <a:gd name="T45" fmla="*/ 2147483647 h 1215"/>
              <a:gd name="T46" fmla="*/ 2147483647 w 1500"/>
              <a:gd name="T47" fmla="*/ 2147483647 h 1215"/>
              <a:gd name="T48" fmla="*/ 2147483647 w 1500"/>
              <a:gd name="T49" fmla="*/ 2147483647 h 1215"/>
              <a:gd name="T50" fmla="*/ 2147483647 w 1500"/>
              <a:gd name="T51" fmla="*/ 2147483647 h 1215"/>
              <a:gd name="T52" fmla="*/ 2147483647 w 1500"/>
              <a:gd name="T53" fmla="*/ 2147483647 h 1215"/>
              <a:gd name="T54" fmla="*/ 2147483647 w 1500"/>
              <a:gd name="T55" fmla="*/ 2147483647 h 1215"/>
              <a:gd name="T56" fmla="*/ 2147483647 w 1500"/>
              <a:gd name="T57" fmla="*/ 2147483647 h 1215"/>
              <a:gd name="T58" fmla="*/ 2147483647 w 1500"/>
              <a:gd name="T59" fmla="*/ 2147483647 h 1215"/>
              <a:gd name="T60" fmla="*/ 2147483647 w 1500"/>
              <a:gd name="T61" fmla="*/ 2147483647 h 1215"/>
              <a:gd name="T62" fmla="*/ 2147483647 w 1500"/>
              <a:gd name="T63" fmla="*/ 2147483647 h 1215"/>
              <a:gd name="T64" fmla="*/ 2147483647 w 1500"/>
              <a:gd name="T65" fmla="*/ 2147483647 h 1215"/>
              <a:gd name="T66" fmla="*/ 2147483647 w 1500"/>
              <a:gd name="T67" fmla="*/ 2147483647 h 1215"/>
              <a:gd name="T68" fmla="*/ 2147483647 w 1500"/>
              <a:gd name="T69" fmla="*/ 2147483647 h 1215"/>
              <a:gd name="T70" fmla="*/ 2147483647 w 1500"/>
              <a:gd name="T71" fmla="*/ 2147483647 h 1215"/>
              <a:gd name="T72" fmla="*/ 2147483647 w 1500"/>
              <a:gd name="T73" fmla="*/ 2147483647 h 1215"/>
              <a:gd name="T74" fmla="*/ 2147483647 w 1500"/>
              <a:gd name="T75" fmla="*/ 2147483647 h 1215"/>
              <a:gd name="T76" fmla="*/ 2147483647 w 1500"/>
              <a:gd name="T77" fmla="*/ 2147483647 h 1215"/>
              <a:gd name="T78" fmla="*/ 2147483647 w 1500"/>
              <a:gd name="T79" fmla="*/ 2147483647 h 1215"/>
              <a:gd name="T80" fmla="*/ 2147483647 w 1500"/>
              <a:gd name="T81" fmla="*/ 2147483647 h 1215"/>
              <a:gd name="T82" fmla="*/ 2147483647 w 1500"/>
              <a:gd name="T83" fmla="*/ 2147483647 h 1215"/>
              <a:gd name="T84" fmla="*/ 2147483647 w 1500"/>
              <a:gd name="T85" fmla="*/ 2147483647 h 1215"/>
              <a:gd name="T86" fmla="*/ 2147483647 w 1500"/>
              <a:gd name="T87" fmla="*/ 2147483647 h 1215"/>
              <a:gd name="T88" fmla="*/ 2147483647 w 1500"/>
              <a:gd name="T89" fmla="*/ 2147483647 h 1215"/>
              <a:gd name="T90" fmla="*/ 0 w 1500"/>
              <a:gd name="T91" fmla="*/ 2147483647 h 12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0"/>
              <a:gd name="T139" fmla="*/ 0 h 1215"/>
              <a:gd name="T140" fmla="*/ 1500 w 1500"/>
              <a:gd name="T141" fmla="*/ 1215 h 12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0" h="1215">
                <a:moveTo>
                  <a:pt x="1500" y="0"/>
                </a:moveTo>
                <a:lnTo>
                  <a:pt x="1230" y="0"/>
                </a:lnTo>
                <a:lnTo>
                  <a:pt x="1230" y="81"/>
                </a:lnTo>
                <a:lnTo>
                  <a:pt x="1131" y="81"/>
                </a:lnTo>
                <a:lnTo>
                  <a:pt x="1131" y="147"/>
                </a:lnTo>
                <a:lnTo>
                  <a:pt x="1080" y="147"/>
                </a:lnTo>
                <a:lnTo>
                  <a:pt x="1080" y="204"/>
                </a:lnTo>
                <a:lnTo>
                  <a:pt x="1029" y="204"/>
                </a:lnTo>
                <a:lnTo>
                  <a:pt x="1029" y="261"/>
                </a:lnTo>
                <a:lnTo>
                  <a:pt x="957" y="261"/>
                </a:lnTo>
                <a:lnTo>
                  <a:pt x="957" y="312"/>
                </a:lnTo>
                <a:lnTo>
                  <a:pt x="888" y="312"/>
                </a:lnTo>
                <a:lnTo>
                  <a:pt x="888" y="360"/>
                </a:lnTo>
                <a:lnTo>
                  <a:pt x="807" y="360"/>
                </a:lnTo>
                <a:lnTo>
                  <a:pt x="807" y="408"/>
                </a:lnTo>
                <a:lnTo>
                  <a:pt x="771" y="408"/>
                </a:lnTo>
                <a:lnTo>
                  <a:pt x="768" y="504"/>
                </a:lnTo>
                <a:lnTo>
                  <a:pt x="636" y="504"/>
                </a:lnTo>
                <a:lnTo>
                  <a:pt x="636" y="546"/>
                </a:lnTo>
                <a:lnTo>
                  <a:pt x="623" y="548"/>
                </a:lnTo>
                <a:lnTo>
                  <a:pt x="624" y="591"/>
                </a:lnTo>
                <a:lnTo>
                  <a:pt x="561" y="591"/>
                </a:lnTo>
                <a:lnTo>
                  <a:pt x="561" y="633"/>
                </a:lnTo>
                <a:lnTo>
                  <a:pt x="492" y="633"/>
                </a:lnTo>
                <a:lnTo>
                  <a:pt x="492" y="687"/>
                </a:lnTo>
                <a:lnTo>
                  <a:pt x="459" y="687"/>
                </a:lnTo>
                <a:lnTo>
                  <a:pt x="459" y="852"/>
                </a:lnTo>
                <a:lnTo>
                  <a:pt x="396" y="852"/>
                </a:lnTo>
                <a:lnTo>
                  <a:pt x="396" y="900"/>
                </a:lnTo>
                <a:lnTo>
                  <a:pt x="386" y="900"/>
                </a:lnTo>
                <a:lnTo>
                  <a:pt x="387" y="939"/>
                </a:lnTo>
                <a:lnTo>
                  <a:pt x="366" y="938"/>
                </a:lnTo>
                <a:lnTo>
                  <a:pt x="366" y="980"/>
                </a:lnTo>
                <a:lnTo>
                  <a:pt x="327" y="981"/>
                </a:lnTo>
                <a:lnTo>
                  <a:pt x="327" y="1020"/>
                </a:lnTo>
                <a:lnTo>
                  <a:pt x="303" y="1020"/>
                </a:lnTo>
                <a:lnTo>
                  <a:pt x="302" y="1055"/>
                </a:lnTo>
                <a:lnTo>
                  <a:pt x="246" y="1056"/>
                </a:lnTo>
                <a:lnTo>
                  <a:pt x="246" y="1101"/>
                </a:lnTo>
                <a:lnTo>
                  <a:pt x="162" y="1101"/>
                </a:lnTo>
                <a:lnTo>
                  <a:pt x="156" y="1124"/>
                </a:lnTo>
                <a:lnTo>
                  <a:pt x="134" y="1137"/>
                </a:lnTo>
                <a:lnTo>
                  <a:pt x="126" y="1168"/>
                </a:lnTo>
                <a:lnTo>
                  <a:pt x="96" y="1176"/>
                </a:lnTo>
                <a:lnTo>
                  <a:pt x="90" y="1199"/>
                </a:lnTo>
                <a:lnTo>
                  <a:pt x="0" y="1215"/>
                </a:lnTo>
              </a:path>
            </a:pathLst>
          </a:custGeom>
          <a:ln w="19050">
            <a:solidFill>
              <a:schemeClr val="accent2"/>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2400">
              <a:solidFill>
                <a:srgbClr val="000000"/>
              </a:solidFill>
              <a:latin typeface="Calibri" panose="020F0502020204030204" pitchFamily="34" charset="0"/>
              <a:cs typeface="Calibri" panose="020F0502020204030204" pitchFamily="34" charset="0"/>
            </a:endParaRPr>
          </a:p>
        </p:txBody>
      </p:sp>
      <p:sp>
        <p:nvSpPr>
          <p:cNvPr id="81" name="Freeform 91"/>
          <p:cNvSpPr>
            <a:spLocks/>
          </p:cNvSpPr>
          <p:nvPr/>
        </p:nvSpPr>
        <p:spPr bwMode="auto">
          <a:xfrm>
            <a:off x="8036262" y="3612012"/>
            <a:ext cx="3206749" cy="1566863"/>
          </a:xfrm>
          <a:custGeom>
            <a:avLst/>
            <a:gdLst>
              <a:gd name="T0" fmla="*/ 2147483647 w 1515"/>
              <a:gd name="T1" fmla="*/ 0 h 987"/>
              <a:gd name="T2" fmla="*/ 2147483647 w 1515"/>
              <a:gd name="T3" fmla="*/ 0 h 987"/>
              <a:gd name="T4" fmla="*/ 2147483647 w 1515"/>
              <a:gd name="T5" fmla="*/ 2147483647 h 987"/>
              <a:gd name="T6" fmla="*/ 2147483647 w 1515"/>
              <a:gd name="T7" fmla="*/ 2147483647 h 987"/>
              <a:gd name="T8" fmla="*/ 2147483647 w 1515"/>
              <a:gd name="T9" fmla="*/ 2147483647 h 987"/>
              <a:gd name="T10" fmla="*/ 2147483647 w 1515"/>
              <a:gd name="T11" fmla="*/ 2147483647 h 987"/>
              <a:gd name="T12" fmla="*/ 2147483647 w 1515"/>
              <a:gd name="T13" fmla="*/ 2147483647 h 987"/>
              <a:gd name="T14" fmla="*/ 2147483647 w 1515"/>
              <a:gd name="T15" fmla="*/ 2147483647 h 987"/>
              <a:gd name="T16" fmla="*/ 2147483647 w 1515"/>
              <a:gd name="T17" fmla="*/ 2147483647 h 987"/>
              <a:gd name="T18" fmla="*/ 2147483647 w 1515"/>
              <a:gd name="T19" fmla="*/ 2147483647 h 987"/>
              <a:gd name="T20" fmla="*/ 2147483647 w 1515"/>
              <a:gd name="T21" fmla="*/ 2147483647 h 987"/>
              <a:gd name="T22" fmla="*/ 2147483647 w 1515"/>
              <a:gd name="T23" fmla="*/ 2147483647 h 987"/>
              <a:gd name="T24" fmla="*/ 2147483647 w 1515"/>
              <a:gd name="T25" fmla="*/ 2147483647 h 987"/>
              <a:gd name="T26" fmla="*/ 2147483647 w 1515"/>
              <a:gd name="T27" fmla="*/ 2147483647 h 987"/>
              <a:gd name="T28" fmla="*/ 2147483647 w 1515"/>
              <a:gd name="T29" fmla="*/ 2147483647 h 987"/>
              <a:gd name="T30" fmla="*/ 2147483647 w 1515"/>
              <a:gd name="T31" fmla="*/ 2147483647 h 987"/>
              <a:gd name="T32" fmla="*/ 2147483647 w 1515"/>
              <a:gd name="T33" fmla="*/ 2147483647 h 987"/>
              <a:gd name="T34" fmla="*/ 2147483647 w 1515"/>
              <a:gd name="T35" fmla="*/ 2147483647 h 987"/>
              <a:gd name="T36" fmla="*/ 2147483647 w 1515"/>
              <a:gd name="T37" fmla="*/ 2147483647 h 987"/>
              <a:gd name="T38" fmla="*/ 2147483647 w 1515"/>
              <a:gd name="T39" fmla="*/ 2147483647 h 987"/>
              <a:gd name="T40" fmla="*/ 2147483647 w 1515"/>
              <a:gd name="T41" fmla="*/ 2147483647 h 987"/>
              <a:gd name="T42" fmla="*/ 2147483647 w 1515"/>
              <a:gd name="T43" fmla="*/ 2147483647 h 987"/>
              <a:gd name="T44" fmla="*/ 2147483647 w 1515"/>
              <a:gd name="T45" fmla="*/ 2147483647 h 987"/>
              <a:gd name="T46" fmla="*/ 0 w 1515"/>
              <a:gd name="T47" fmla="*/ 2147483647 h 9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5"/>
              <a:gd name="T73" fmla="*/ 0 h 987"/>
              <a:gd name="T74" fmla="*/ 1515 w 1515"/>
              <a:gd name="T75" fmla="*/ 987 h 9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5" h="987">
                <a:moveTo>
                  <a:pt x="1515" y="0"/>
                </a:moveTo>
                <a:lnTo>
                  <a:pt x="1353" y="0"/>
                </a:lnTo>
                <a:lnTo>
                  <a:pt x="1353" y="318"/>
                </a:lnTo>
                <a:lnTo>
                  <a:pt x="1095" y="318"/>
                </a:lnTo>
                <a:lnTo>
                  <a:pt x="1095" y="444"/>
                </a:lnTo>
                <a:lnTo>
                  <a:pt x="1026" y="444"/>
                </a:lnTo>
                <a:lnTo>
                  <a:pt x="1026" y="507"/>
                </a:lnTo>
                <a:lnTo>
                  <a:pt x="927" y="507"/>
                </a:lnTo>
                <a:lnTo>
                  <a:pt x="927" y="558"/>
                </a:lnTo>
                <a:lnTo>
                  <a:pt x="858" y="558"/>
                </a:lnTo>
                <a:lnTo>
                  <a:pt x="858" y="603"/>
                </a:lnTo>
                <a:lnTo>
                  <a:pt x="837" y="603"/>
                </a:lnTo>
                <a:lnTo>
                  <a:pt x="837" y="648"/>
                </a:lnTo>
                <a:lnTo>
                  <a:pt x="654" y="648"/>
                </a:lnTo>
                <a:lnTo>
                  <a:pt x="654" y="693"/>
                </a:lnTo>
                <a:lnTo>
                  <a:pt x="483" y="693"/>
                </a:lnTo>
                <a:lnTo>
                  <a:pt x="483" y="786"/>
                </a:lnTo>
                <a:lnTo>
                  <a:pt x="201" y="786"/>
                </a:lnTo>
                <a:lnTo>
                  <a:pt x="201" y="828"/>
                </a:lnTo>
                <a:lnTo>
                  <a:pt x="174" y="828"/>
                </a:lnTo>
                <a:lnTo>
                  <a:pt x="174" y="945"/>
                </a:lnTo>
                <a:lnTo>
                  <a:pt x="123" y="945"/>
                </a:lnTo>
                <a:lnTo>
                  <a:pt x="123" y="984"/>
                </a:lnTo>
                <a:lnTo>
                  <a:pt x="0" y="987"/>
                </a:lnTo>
              </a:path>
            </a:pathLst>
          </a:custGeom>
          <a:ln w="19050">
            <a:solidFill>
              <a:schemeClr val="tx2"/>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2400">
              <a:solidFill>
                <a:srgbClr val="000000"/>
              </a:solidFill>
              <a:latin typeface="Calibri" panose="020F0502020204030204" pitchFamily="34" charset="0"/>
              <a:cs typeface="Calibri" panose="020F0502020204030204" pitchFamily="34" charset="0"/>
            </a:endParaRPr>
          </a:p>
        </p:txBody>
      </p:sp>
      <p:sp>
        <p:nvSpPr>
          <p:cNvPr id="82" name="Line 28"/>
          <p:cNvSpPr>
            <a:spLocks noChangeShapeType="1"/>
          </p:cNvSpPr>
          <p:nvPr/>
        </p:nvSpPr>
        <p:spPr bwMode="auto">
          <a:xfrm rot="-5400000">
            <a:off x="7867987" y="5269363"/>
            <a:ext cx="0" cy="1206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en-US" sz="1867">
              <a:solidFill>
                <a:srgbClr val="000000"/>
              </a:solidFill>
              <a:latin typeface="Calibri" panose="020F0502020204030204" pitchFamily="34" charset="0"/>
              <a:cs typeface="Calibri" panose="020F0502020204030204" pitchFamily="34" charset="0"/>
            </a:endParaRPr>
          </a:p>
        </p:txBody>
      </p:sp>
      <p:sp>
        <p:nvSpPr>
          <p:cNvPr id="83" name="Text Box 27"/>
          <p:cNvSpPr txBox="1">
            <a:spLocks noChangeArrowheads="1"/>
          </p:cNvSpPr>
          <p:nvPr/>
        </p:nvSpPr>
        <p:spPr bwMode="auto">
          <a:xfrm>
            <a:off x="7415970" y="5191573"/>
            <a:ext cx="31771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r>
              <a:rPr lang="en-GB"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rPr>
              <a:t>0</a:t>
            </a:r>
            <a:endParaRPr lang="en-US" altLang="en-US" sz="1867" b="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84" name="TextBox 25"/>
          <p:cNvSpPr txBox="1">
            <a:spLocks noChangeArrowheads="1"/>
          </p:cNvSpPr>
          <p:nvPr/>
        </p:nvSpPr>
        <p:spPr bwMode="auto">
          <a:xfrm rot="16200000">
            <a:off x="5027929" y="3165805"/>
            <a:ext cx="3901440" cy="574644"/>
          </a:xfrm>
          <a:prstGeom prst="rect">
            <a:avLst/>
          </a:prstGeom>
          <a:noFill/>
          <a:ln w="9525">
            <a:noFill/>
            <a:miter lim="800000"/>
            <a:headEnd/>
            <a:tailEnd/>
          </a:ln>
        </p:spPr>
        <p:txBody>
          <a:bodyPr wrap="square" lIns="0" tIns="0" rIns="120000" bIns="0" anchor="ctr">
            <a:spAutoFit/>
          </a:bodyPr>
          <a:lstStyle/>
          <a:p>
            <a:pPr algn="ctr" defTabSz="1219170" eaLnBrk="0" hangingPunct="0">
              <a:defRPr/>
            </a:pPr>
            <a:r>
              <a:rPr kumimoji="1" lang="en-GB" altLang="en-US" b="1" dirty="0">
                <a:solidFill>
                  <a:srgbClr val="000000"/>
                </a:solidFill>
                <a:latin typeface="Calibri" panose="020F0502020204030204" pitchFamily="34" charset="0"/>
                <a:ea typeface="MS PGothic"/>
                <a:cs typeface="Calibri" panose="020F0502020204030204" pitchFamily="34" charset="0"/>
              </a:rPr>
              <a:t>Proportion of patients </a:t>
            </a:r>
          </a:p>
          <a:p>
            <a:pPr algn="ctr" defTabSz="1219170" eaLnBrk="0" hangingPunct="0">
              <a:defRPr/>
            </a:pPr>
            <a:r>
              <a:rPr kumimoji="1" lang="en-GB" altLang="en-US" b="1" dirty="0">
                <a:solidFill>
                  <a:srgbClr val="000000"/>
                </a:solidFill>
                <a:latin typeface="Calibri" panose="020F0502020204030204" pitchFamily="34" charset="0"/>
                <a:ea typeface="MS PGothic"/>
                <a:cs typeface="Calibri" panose="020F0502020204030204" pitchFamily="34" charset="0"/>
              </a:rPr>
              <a:t>with bone metastases or dead</a:t>
            </a:r>
          </a:p>
        </p:txBody>
      </p:sp>
      <p:sp>
        <p:nvSpPr>
          <p:cNvPr id="85" name="TextBox 25"/>
          <p:cNvSpPr txBox="1">
            <a:spLocks noChangeArrowheads="1"/>
          </p:cNvSpPr>
          <p:nvPr/>
        </p:nvSpPr>
        <p:spPr bwMode="auto">
          <a:xfrm rot="16200000">
            <a:off x="-812067" y="3165805"/>
            <a:ext cx="3901440" cy="574644"/>
          </a:xfrm>
          <a:prstGeom prst="rect">
            <a:avLst/>
          </a:prstGeom>
          <a:noFill/>
          <a:ln w="9525">
            <a:noFill/>
            <a:miter lim="800000"/>
            <a:headEnd/>
            <a:tailEnd/>
          </a:ln>
        </p:spPr>
        <p:txBody>
          <a:bodyPr wrap="square" lIns="0" tIns="0" rIns="120000" bIns="0" anchor="ctr">
            <a:spAutoFit/>
          </a:bodyPr>
          <a:lstStyle/>
          <a:p>
            <a:pPr algn="ctr" defTabSz="1219170" eaLnBrk="0" hangingPunct="0">
              <a:defRPr/>
            </a:pPr>
            <a:r>
              <a:rPr kumimoji="1" lang="en-GB" altLang="en-US" b="1" dirty="0">
                <a:solidFill>
                  <a:srgbClr val="000000"/>
                </a:solidFill>
                <a:latin typeface="Calibri" panose="020F0502020204030204" pitchFamily="34" charset="0"/>
                <a:ea typeface="MS PGothic"/>
                <a:cs typeface="Calibri" panose="020F0502020204030204" pitchFamily="34" charset="0"/>
              </a:rPr>
              <a:t>Proportion of patients </a:t>
            </a:r>
          </a:p>
          <a:p>
            <a:pPr algn="ctr" defTabSz="1219170" eaLnBrk="0" hangingPunct="0">
              <a:defRPr/>
            </a:pPr>
            <a:r>
              <a:rPr kumimoji="1" lang="en-GB" altLang="en-US" b="1" dirty="0">
                <a:solidFill>
                  <a:srgbClr val="000000"/>
                </a:solidFill>
                <a:latin typeface="Calibri" panose="020F0502020204030204" pitchFamily="34" charset="0"/>
                <a:ea typeface="MS PGothic"/>
                <a:cs typeface="Calibri" panose="020F0502020204030204" pitchFamily="34" charset="0"/>
              </a:rPr>
              <a:t>with bone metastases or dead</a:t>
            </a:r>
          </a:p>
        </p:txBody>
      </p:sp>
      <p:sp>
        <p:nvSpPr>
          <p:cNvPr id="86" name="TextBox 25"/>
          <p:cNvSpPr txBox="1">
            <a:spLocks noChangeArrowheads="1"/>
          </p:cNvSpPr>
          <p:nvPr/>
        </p:nvSpPr>
        <p:spPr bwMode="auto">
          <a:xfrm>
            <a:off x="1877744" y="5733965"/>
            <a:ext cx="3901440" cy="287323"/>
          </a:xfrm>
          <a:prstGeom prst="rect">
            <a:avLst/>
          </a:prstGeom>
          <a:noFill/>
          <a:ln w="9525">
            <a:noFill/>
            <a:miter lim="800000"/>
            <a:headEnd/>
            <a:tailEnd/>
          </a:ln>
        </p:spPr>
        <p:txBody>
          <a:bodyPr wrap="square" lIns="0" tIns="0" rIns="120000" bIns="0" anchor="ctr">
            <a:spAutoFit/>
          </a:bodyPr>
          <a:lstStyle/>
          <a:p>
            <a:pPr algn="ctr" defTabSz="1219170" eaLnBrk="0" hangingPunct="0">
              <a:defRPr/>
            </a:pPr>
            <a:r>
              <a:rPr kumimoji="1" lang="en-GB" altLang="en-US" b="1" dirty="0">
                <a:solidFill>
                  <a:srgbClr val="000000"/>
                </a:solidFill>
                <a:latin typeface="Calibri" panose="020F0502020204030204" pitchFamily="34" charset="0"/>
                <a:ea typeface="MS PGothic"/>
                <a:cs typeface="Calibri" panose="020F0502020204030204" pitchFamily="34" charset="0"/>
              </a:rPr>
              <a:t>Time since randomization, years</a:t>
            </a:r>
          </a:p>
        </p:txBody>
      </p:sp>
      <p:sp>
        <p:nvSpPr>
          <p:cNvPr id="87" name="TextBox 25"/>
          <p:cNvSpPr txBox="1">
            <a:spLocks noChangeArrowheads="1"/>
          </p:cNvSpPr>
          <p:nvPr/>
        </p:nvSpPr>
        <p:spPr bwMode="auto">
          <a:xfrm>
            <a:off x="7680380" y="5733965"/>
            <a:ext cx="3901440" cy="287323"/>
          </a:xfrm>
          <a:prstGeom prst="rect">
            <a:avLst/>
          </a:prstGeom>
          <a:noFill/>
          <a:ln w="9525">
            <a:noFill/>
            <a:miter lim="800000"/>
            <a:headEnd/>
            <a:tailEnd/>
          </a:ln>
        </p:spPr>
        <p:txBody>
          <a:bodyPr wrap="square" lIns="0" tIns="0" rIns="120000" bIns="0" anchor="ctr">
            <a:spAutoFit/>
          </a:bodyPr>
          <a:lstStyle/>
          <a:p>
            <a:pPr algn="ctr" defTabSz="1219170" eaLnBrk="0" hangingPunct="0">
              <a:defRPr/>
            </a:pPr>
            <a:r>
              <a:rPr kumimoji="1" lang="en-GB" altLang="en-US" b="1" dirty="0">
                <a:solidFill>
                  <a:srgbClr val="000000"/>
                </a:solidFill>
                <a:latin typeface="Calibri" panose="020F0502020204030204" pitchFamily="34" charset="0"/>
                <a:ea typeface="MS PGothic"/>
                <a:cs typeface="Calibri" panose="020F0502020204030204" pitchFamily="34" charset="0"/>
              </a:rPr>
              <a:t>Time since randomization, years</a:t>
            </a:r>
          </a:p>
        </p:txBody>
      </p:sp>
      <p:sp>
        <p:nvSpPr>
          <p:cNvPr id="90" name="Line 75">
            <a:extLst>
              <a:ext uri="{FF2B5EF4-FFF2-40B4-BE49-F238E27FC236}">
                <a16:creationId xmlns:a16="http://schemas.microsoft.com/office/drawing/2014/main" id="{914882E0-9C08-C645-A8B0-CF5EB6CFB89F}"/>
              </a:ext>
            </a:extLst>
          </p:cNvPr>
          <p:cNvSpPr>
            <a:spLocks noChangeShapeType="1"/>
          </p:cNvSpPr>
          <p:nvPr/>
        </p:nvSpPr>
        <p:spPr bwMode="auto">
          <a:xfrm>
            <a:off x="2249494" y="2066434"/>
            <a:ext cx="365760" cy="0"/>
          </a:xfrm>
          <a:prstGeom prst="line">
            <a:avLst/>
          </a:prstGeom>
          <a:ln w="28575">
            <a:solidFill>
              <a:schemeClr val="accent2"/>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1867">
              <a:solidFill>
                <a:srgbClr val="000000"/>
              </a:solidFill>
              <a:latin typeface="Calibri" panose="020F0502020204030204" pitchFamily="34" charset="0"/>
              <a:cs typeface="Calibri" panose="020F0502020204030204" pitchFamily="34" charset="0"/>
            </a:endParaRPr>
          </a:p>
        </p:txBody>
      </p:sp>
      <p:sp>
        <p:nvSpPr>
          <p:cNvPr id="91" name="Line 76">
            <a:extLst>
              <a:ext uri="{FF2B5EF4-FFF2-40B4-BE49-F238E27FC236}">
                <a16:creationId xmlns:a16="http://schemas.microsoft.com/office/drawing/2014/main" id="{67B984DA-3C7D-B044-8B59-386C99534917}"/>
              </a:ext>
            </a:extLst>
          </p:cNvPr>
          <p:cNvSpPr>
            <a:spLocks noChangeShapeType="1"/>
          </p:cNvSpPr>
          <p:nvPr/>
        </p:nvSpPr>
        <p:spPr bwMode="auto">
          <a:xfrm>
            <a:off x="2257963" y="2338352"/>
            <a:ext cx="365760" cy="0"/>
          </a:xfrm>
          <a:prstGeom prst="line">
            <a:avLst/>
          </a:prstGeom>
          <a:ln w="28575">
            <a:solidFill>
              <a:schemeClr val="tx2"/>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1867">
              <a:solidFill>
                <a:srgbClr val="000000"/>
              </a:solidFill>
              <a:latin typeface="Calibri" panose="020F0502020204030204" pitchFamily="34" charset="0"/>
              <a:cs typeface="Calibri" panose="020F0502020204030204" pitchFamily="34" charset="0"/>
            </a:endParaRPr>
          </a:p>
        </p:txBody>
      </p:sp>
      <p:sp>
        <p:nvSpPr>
          <p:cNvPr id="92" name="Line 83">
            <a:extLst>
              <a:ext uri="{FF2B5EF4-FFF2-40B4-BE49-F238E27FC236}">
                <a16:creationId xmlns:a16="http://schemas.microsoft.com/office/drawing/2014/main" id="{92A26179-C5A6-0E45-AB66-E567F45B93C2}"/>
              </a:ext>
            </a:extLst>
          </p:cNvPr>
          <p:cNvSpPr>
            <a:spLocks noChangeShapeType="1"/>
          </p:cNvSpPr>
          <p:nvPr/>
        </p:nvSpPr>
        <p:spPr bwMode="auto">
          <a:xfrm>
            <a:off x="2249495" y="1794517"/>
            <a:ext cx="365760" cy="0"/>
          </a:xfrm>
          <a:prstGeom prst="line">
            <a:avLst/>
          </a:prstGeom>
          <a:ln w="28575">
            <a:solidFill>
              <a:schemeClr val="accent1"/>
            </a:solidFill>
            <a:headEnd/>
            <a:tailEnd/>
          </a:ln>
        </p:spPr>
        <p:style>
          <a:lnRef idx="1">
            <a:schemeClr val="dk1"/>
          </a:lnRef>
          <a:fillRef idx="0">
            <a:schemeClr val="dk1"/>
          </a:fillRef>
          <a:effectRef idx="0">
            <a:schemeClr val="dk1"/>
          </a:effectRef>
          <a:fontRef idx="minor">
            <a:schemeClr val="tx1"/>
          </a:fontRef>
        </p:style>
        <p:txBody>
          <a:bodyPr/>
          <a:lstStyle/>
          <a:p>
            <a:pPr defTabSz="1219170" eaLnBrk="0" hangingPunct="0">
              <a:defRPr/>
            </a:pPr>
            <a:endParaRPr lang="en-CA" sz="1867">
              <a:solidFill>
                <a:srgbClr val="000000"/>
              </a:solidFill>
              <a:latin typeface="Calibri" panose="020F0502020204030204" pitchFamily="34" charset="0"/>
              <a:cs typeface="Calibri" panose="020F0502020204030204" pitchFamily="34" charset="0"/>
            </a:endParaRPr>
          </a:p>
        </p:txBody>
      </p:sp>
      <p:sp>
        <p:nvSpPr>
          <p:cNvPr id="93" name="Content Placeholder 11">
            <a:extLst>
              <a:ext uri="{FF2B5EF4-FFF2-40B4-BE49-F238E27FC236}">
                <a16:creationId xmlns:a16="http://schemas.microsoft.com/office/drawing/2014/main" id="{DE00998C-4064-7446-80B0-6F963124A56A}"/>
              </a:ext>
            </a:extLst>
          </p:cNvPr>
          <p:cNvSpPr txBox="1">
            <a:spLocks/>
          </p:cNvSpPr>
          <p:nvPr/>
        </p:nvSpPr>
        <p:spPr bwMode="auto">
          <a:xfrm>
            <a:off x="3220207" y="1192027"/>
            <a:ext cx="1453805" cy="29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b="1">
                <a:solidFill>
                  <a:schemeClr val="tx1"/>
                </a:solidFill>
                <a:latin typeface="Arial" panose="020B0604020202020204" pitchFamily="34" charset="0"/>
                <a:ea typeface="ヒラギノ角ゴ Pro W3" charset="-128"/>
              </a:defRPr>
            </a:lvl1pPr>
            <a:lvl2pPr marL="742950" indent="-285750" eaLnBrk="0" hangingPunct="0">
              <a:defRPr sz="2400" b="1">
                <a:solidFill>
                  <a:schemeClr val="tx1"/>
                </a:solidFill>
                <a:latin typeface="Arial" panose="020B0604020202020204" pitchFamily="34" charset="0"/>
                <a:ea typeface="ヒラギノ角ゴ Pro W3" charset="-128"/>
              </a:defRPr>
            </a:lvl2pPr>
            <a:lvl3pPr marL="1143000" indent="-228600" eaLnBrk="0" hangingPunct="0">
              <a:defRPr sz="2400" b="1">
                <a:solidFill>
                  <a:schemeClr val="tx1"/>
                </a:solidFill>
                <a:latin typeface="Arial" panose="020B0604020202020204" pitchFamily="34" charset="0"/>
                <a:ea typeface="ヒラギノ角ゴ Pro W3" charset="-128"/>
              </a:defRPr>
            </a:lvl3pPr>
            <a:lvl4pPr marL="1600200" indent="-228600" eaLnBrk="0" hangingPunct="0">
              <a:defRPr sz="2400" b="1">
                <a:solidFill>
                  <a:schemeClr val="tx1"/>
                </a:solidFill>
                <a:latin typeface="Arial" panose="020B0604020202020204" pitchFamily="34" charset="0"/>
                <a:ea typeface="ヒラギノ角ゴ Pro W3" charset="-128"/>
              </a:defRPr>
            </a:lvl4pPr>
            <a:lvl5pPr marL="2057400" indent="-228600" eaLnBrk="0" hangingPunct="0">
              <a:defRPr sz="24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charset="-128"/>
              </a:defRPr>
            </a:lvl9pPr>
          </a:lstStyle>
          <a:p>
            <a:pPr algn="ctr" defTabSz="1219170">
              <a:buClr>
                <a:srgbClr val="5C182A"/>
              </a:buClr>
            </a:pPr>
            <a:r>
              <a:rPr lang="en-US" altLang="en-US" sz="2000" dirty="0">
                <a:solidFill>
                  <a:schemeClr val="accent1"/>
                </a:solidFill>
                <a:latin typeface="Calibri" panose="020F0502020204030204" pitchFamily="34" charset="0"/>
                <a:cs typeface="Calibri" panose="020F0502020204030204" pitchFamily="34" charset="0"/>
              </a:rPr>
              <a:t>PSA</a:t>
            </a:r>
            <a:endParaRPr lang="en-US" altLang="en-US" sz="2000" b="0" dirty="0">
              <a:solidFill>
                <a:schemeClr val="accent1"/>
              </a:solidFill>
              <a:latin typeface="Calibri" panose="020F0502020204030204" pitchFamily="34" charset="0"/>
              <a:cs typeface="Calibri" panose="020F0502020204030204" pitchFamily="34" charset="0"/>
            </a:endParaRPr>
          </a:p>
          <a:p>
            <a:pPr algn="ctr" defTabSz="1219170">
              <a:buClr>
                <a:srgbClr val="5C182A"/>
              </a:buClr>
              <a:buFontTx/>
              <a:buChar char="•"/>
            </a:pPr>
            <a:endParaRPr lang="en-US" altLang="en-US" sz="2000" b="0" dirty="0">
              <a:solidFill>
                <a:schemeClr val="accent1"/>
              </a:solidFill>
              <a:latin typeface="Calibri" panose="020F0502020204030204" pitchFamily="34" charset="0"/>
              <a:cs typeface="Calibri" panose="020F0502020204030204" pitchFamily="34" charset="0"/>
            </a:endParaRPr>
          </a:p>
        </p:txBody>
      </p:sp>
      <p:sp>
        <p:nvSpPr>
          <p:cNvPr id="100" name="Slide Number Placeholder 99">
            <a:extLst>
              <a:ext uri="{FF2B5EF4-FFF2-40B4-BE49-F238E27FC236}">
                <a16:creationId xmlns:a16="http://schemas.microsoft.com/office/drawing/2014/main" id="{3C2F2FC8-F91F-F448-9F7C-47927D3F28AE}"/>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14564453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0C9AB1-2CFD-B747-9D4E-F5C33FE2863E}"/>
              </a:ext>
            </a:extLst>
          </p:cNvPr>
          <p:cNvSpPr>
            <a:spLocks noGrp="1"/>
          </p:cNvSpPr>
          <p:nvPr>
            <p:ph sz="quarter" idx="12"/>
          </p:nvPr>
        </p:nvSpPr>
        <p:spPr/>
        <p:txBody>
          <a:bodyPr/>
          <a:lstStyle/>
          <a:p>
            <a:r>
              <a:rPr lang="en-GB"/>
              <a:t>Phase 3 trial of denosumab in patients with nmCRPC</a:t>
            </a:r>
          </a:p>
          <a:p>
            <a:endParaRPr lang="en-GB" dirty="0"/>
          </a:p>
        </p:txBody>
      </p:sp>
      <p:sp>
        <p:nvSpPr>
          <p:cNvPr id="3" name="Title 2">
            <a:extLst>
              <a:ext uri="{FF2B5EF4-FFF2-40B4-BE49-F238E27FC236}">
                <a16:creationId xmlns:a16="http://schemas.microsoft.com/office/drawing/2014/main" id="{1FF08D7F-DF75-EF4C-8EB1-6218037B4309}"/>
              </a:ext>
            </a:extLst>
          </p:cNvPr>
          <p:cNvSpPr>
            <a:spLocks noGrp="1"/>
          </p:cNvSpPr>
          <p:nvPr>
            <p:ph type="title"/>
          </p:nvPr>
        </p:nvSpPr>
        <p:spPr/>
        <p:txBody>
          <a:bodyPr/>
          <a:lstStyle/>
          <a:p>
            <a:r>
              <a:rPr lang="en-GB" cap="none" dirty="0" err="1"/>
              <a:t>nm</a:t>
            </a:r>
            <a:r>
              <a:rPr lang="en-GB" dirty="0" err="1"/>
              <a:t>CRPC</a:t>
            </a:r>
            <a:r>
              <a:rPr lang="en-GB" dirty="0"/>
              <a:t> is a Deadly Disease</a:t>
            </a:r>
          </a:p>
        </p:txBody>
      </p:sp>
      <p:sp>
        <p:nvSpPr>
          <p:cNvPr id="4" name="Slide Number Placeholder 3">
            <a:extLst>
              <a:ext uri="{FF2B5EF4-FFF2-40B4-BE49-F238E27FC236}">
                <a16:creationId xmlns:a16="http://schemas.microsoft.com/office/drawing/2014/main" id="{9B449D2C-809B-3E4E-8C4C-E271EF3ACC14}"/>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Content Placeholder 4">
            <a:extLst>
              <a:ext uri="{FF2B5EF4-FFF2-40B4-BE49-F238E27FC236}">
                <a16:creationId xmlns:a16="http://schemas.microsoft.com/office/drawing/2014/main" id="{10F2E4F6-9D44-3B49-A7BE-F3B26F041904}"/>
              </a:ext>
            </a:extLst>
          </p:cNvPr>
          <p:cNvSpPr>
            <a:spLocks noGrp="1"/>
          </p:cNvSpPr>
          <p:nvPr>
            <p:ph sz="quarter" idx="15"/>
          </p:nvPr>
        </p:nvSpPr>
        <p:spPr>
          <a:xfrm>
            <a:off x="620184" y="6309320"/>
            <a:ext cx="10084328" cy="365125"/>
          </a:xfrm>
        </p:spPr>
        <p:txBody>
          <a:bodyPr/>
          <a:lstStyle/>
          <a:p>
            <a:pPr>
              <a:spcBef>
                <a:spcPts val="300"/>
              </a:spcBef>
            </a:pPr>
            <a:r>
              <a:rPr lang="en-GB" dirty="0"/>
              <a:t>BM, bone metastasis; BMFS, bone metastasis-free survival; CI, confidence interval; HR, hazard ratio; </a:t>
            </a:r>
            <a:r>
              <a:rPr lang="en-GB" dirty="0" err="1"/>
              <a:t>nmCRPC</a:t>
            </a:r>
            <a:r>
              <a:rPr lang="en-GB" dirty="0"/>
              <a:t>, nonmetastatic castration-resistant prostate cancer; OS, overall survival</a:t>
            </a:r>
          </a:p>
          <a:p>
            <a:pPr>
              <a:spcBef>
                <a:spcPts val="300"/>
              </a:spcBef>
            </a:pPr>
            <a:r>
              <a:rPr lang="en-GB" dirty="0"/>
              <a:t>Smith MR, et al. Lancet. 2012;379:39-46</a:t>
            </a:r>
          </a:p>
        </p:txBody>
      </p:sp>
      <p:sp>
        <p:nvSpPr>
          <p:cNvPr id="6" name="Content Placeholder 1">
            <a:extLst>
              <a:ext uri="{FF2B5EF4-FFF2-40B4-BE49-F238E27FC236}">
                <a16:creationId xmlns:a16="http://schemas.microsoft.com/office/drawing/2014/main" id="{F7D960AC-258E-674E-81A9-DE43299651E4}"/>
              </a:ext>
            </a:extLst>
          </p:cNvPr>
          <p:cNvSpPr txBox="1">
            <a:spLocks/>
          </p:cNvSpPr>
          <p:nvPr/>
        </p:nvSpPr>
        <p:spPr>
          <a:xfrm>
            <a:off x="620184" y="4186052"/>
            <a:ext cx="10963200" cy="707256"/>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Median time to metastasis: 29.5 months</a:t>
            </a:r>
          </a:p>
          <a:p>
            <a:pPr marL="285750" indent="-285750">
              <a:buFont typeface="Arial" panose="020B0604020202020204" pitchFamily="34" charset="0"/>
              <a:buChar char="•"/>
            </a:pPr>
            <a:r>
              <a:rPr lang="en-GB" dirty="0"/>
              <a:t>Median overall survival: 44.8 months</a:t>
            </a:r>
          </a:p>
        </p:txBody>
      </p:sp>
      <p:graphicFrame>
        <p:nvGraphicFramePr>
          <p:cNvPr id="12" name="Table 11">
            <a:extLst>
              <a:ext uri="{FF2B5EF4-FFF2-40B4-BE49-F238E27FC236}">
                <a16:creationId xmlns:a16="http://schemas.microsoft.com/office/drawing/2014/main" id="{BBCCF5A4-95A7-2142-A603-8DE47B7FEBF2}"/>
              </a:ext>
            </a:extLst>
          </p:cNvPr>
          <p:cNvGraphicFramePr>
            <a:graphicFrameLocks noGrp="1"/>
          </p:cNvGraphicFramePr>
          <p:nvPr/>
        </p:nvGraphicFramePr>
        <p:xfrm>
          <a:off x="619200" y="2191970"/>
          <a:ext cx="10963200" cy="1483360"/>
        </p:xfrm>
        <a:graphic>
          <a:graphicData uri="http://schemas.openxmlformats.org/drawingml/2006/table">
            <a:tbl>
              <a:tblPr firstRow="1" bandRow="1">
                <a:tableStyleId>{5C22544A-7EE6-4342-B048-85BDC9FD1C3A}</a:tableStyleId>
              </a:tblPr>
              <a:tblGrid>
                <a:gridCol w="2596480">
                  <a:extLst>
                    <a:ext uri="{9D8B030D-6E8A-4147-A177-3AD203B41FA5}">
                      <a16:colId xmlns:a16="http://schemas.microsoft.com/office/drawing/2014/main" val="2533695330"/>
                    </a:ext>
                  </a:extLst>
                </a:gridCol>
                <a:gridCol w="1788800">
                  <a:extLst>
                    <a:ext uri="{9D8B030D-6E8A-4147-A177-3AD203B41FA5}">
                      <a16:colId xmlns:a16="http://schemas.microsoft.com/office/drawing/2014/main" val="990815969"/>
                    </a:ext>
                  </a:extLst>
                </a:gridCol>
                <a:gridCol w="2192640">
                  <a:extLst>
                    <a:ext uri="{9D8B030D-6E8A-4147-A177-3AD203B41FA5}">
                      <a16:colId xmlns:a16="http://schemas.microsoft.com/office/drawing/2014/main" val="3998481664"/>
                    </a:ext>
                  </a:extLst>
                </a:gridCol>
                <a:gridCol w="2192640">
                  <a:extLst>
                    <a:ext uri="{9D8B030D-6E8A-4147-A177-3AD203B41FA5}">
                      <a16:colId xmlns:a16="http://schemas.microsoft.com/office/drawing/2014/main" val="2727892482"/>
                    </a:ext>
                  </a:extLst>
                </a:gridCol>
                <a:gridCol w="2192640">
                  <a:extLst>
                    <a:ext uri="{9D8B030D-6E8A-4147-A177-3AD203B41FA5}">
                      <a16:colId xmlns:a16="http://schemas.microsoft.com/office/drawing/2014/main" val="807186858"/>
                    </a:ext>
                  </a:extLst>
                </a:gridCol>
              </a:tblGrid>
              <a:tr h="370840">
                <a:tc>
                  <a:txBody>
                    <a:bodyPr/>
                    <a:lstStyle/>
                    <a:p>
                      <a:r>
                        <a:rPr lang="en-GB" dirty="0"/>
                        <a:t>Endpoint</a:t>
                      </a:r>
                    </a:p>
                  </a:txBody>
                  <a:tcPr/>
                </a:tc>
                <a:tc>
                  <a:txBody>
                    <a:bodyPr/>
                    <a:lstStyle/>
                    <a:p>
                      <a:pPr algn="ctr"/>
                      <a:r>
                        <a:rPr lang="en-GB" dirty="0"/>
                        <a:t>Denosumab</a:t>
                      </a:r>
                    </a:p>
                  </a:txBody>
                  <a:tcPr/>
                </a:tc>
                <a:tc>
                  <a:txBody>
                    <a:bodyPr/>
                    <a:lstStyle/>
                    <a:p>
                      <a:pPr algn="ctr"/>
                      <a:r>
                        <a:rPr lang="en-GB" dirty="0"/>
                        <a:t>Placebo</a:t>
                      </a:r>
                    </a:p>
                  </a:txBody>
                  <a:tcPr/>
                </a:tc>
                <a:tc>
                  <a:txBody>
                    <a:bodyPr/>
                    <a:lstStyle/>
                    <a:p>
                      <a:pPr algn="ctr"/>
                      <a:r>
                        <a:rPr lang="en-GB" dirty="0"/>
                        <a:t>HR (95% CI)</a:t>
                      </a:r>
                    </a:p>
                  </a:txBody>
                  <a:tcPr/>
                </a:tc>
                <a:tc>
                  <a:txBody>
                    <a:bodyPr/>
                    <a:lstStyle/>
                    <a:p>
                      <a:pPr algn="ctr"/>
                      <a:r>
                        <a:rPr lang="en-GB" dirty="0"/>
                        <a:t>P value</a:t>
                      </a:r>
                    </a:p>
                  </a:txBody>
                  <a:tcPr/>
                </a:tc>
                <a:extLst>
                  <a:ext uri="{0D108BD9-81ED-4DB2-BD59-A6C34878D82A}">
                    <a16:rowId xmlns:a16="http://schemas.microsoft.com/office/drawing/2014/main" val="2134711631"/>
                  </a:ext>
                </a:extLst>
              </a:tr>
              <a:tr h="370840">
                <a:tc>
                  <a:txBody>
                    <a:bodyPr/>
                    <a:lstStyle/>
                    <a:p>
                      <a:r>
                        <a:rPr lang="en-GB" dirty="0"/>
                        <a:t>Median BMFS, months</a:t>
                      </a:r>
                    </a:p>
                  </a:txBody>
                  <a:tcPr/>
                </a:tc>
                <a:tc>
                  <a:txBody>
                    <a:bodyPr/>
                    <a:lstStyle/>
                    <a:p>
                      <a:pPr algn="ctr"/>
                      <a:r>
                        <a:rPr lang="en-GB" dirty="0"/>
                        <a:t>29.5</a:t>
                      </a:r>
                    </a:p>
                  </a:txBody>
                  <a:tcPr/>
                </a:tc>
                <a:tc>
                  <a:txBody>
                    <a:bodyPr/>
                    <a:lstStyle/>
                    <a:p>
                      <a:pPr algn="ctr"/>
                      <a:r>
                        <a:rPr lang="en-GB" dirty="0"/>
                        <a:t>25.2</a:t>
                      </a:r>
                    </a:p>
                  </a:txBody>
                  <a:tcPr/>
                </a:tc>
                <a:tc>
                  <a:txBody>
                    <a:bodyPr/>
                    <a:lstStyle/>
                    <a:p>
                      <a:pPr algn="ctr"/>
                      <a:r>
                        <a:rPr lang="en-GB" dirty="0"/>
                        <a:t>0.85 (0.73–0.98)</a:t>
                      </a:r>
                    </a:p>
                  </a:txBody>
                  <a:tcPr/>
                </a:tc>
                <a:tc>
                  <a:txBody>
                    <a:bodyPr/>
                    <a:lstStyle/>
                    <a:p>
                      <a:pPr algn="ctr"/>
                      <a:r>
                        <a:rPr lang="en-GB" dirty="0"/>
                        <a:t>0.028</a:t>
                      </a:r>
                    </a:p>
                  </a:txBody>
                  <a:tcPr/>
                </a:tc>
                <a:extLst>
                  <a:ext uri="{0D108BD9-81ED-4DB2-BD59-A6C34878D82A}">
                    <a16:rowId xmlns:a16="http://schemas.microsoft.com/office/drawing/2014/main" val="2184318774"/>
                  </a:ext>
                </a:extLst>
              </a:tr>
              <a:tr h="370840">
                <a:tc>
                  <a:txBody>
                    <a:bodyPr/>
                    <a:lstStyle/>
                    <a:p>
                      <a:r>
                        <a:rPr lang="en-GB" dirty="0"/>
                        <a:t>Time to first BM, months</a:t>
                      </a:r>
                    </a:p>
                  </a:txBody>
                  <a:tcPr/>
                </a:tc>
                <a:tc>
                  <a:txBody>
                    <a:bodyPr/>
                    <a:lstStyle/>
                    <a:p>
                      <a:pPr algn="ctr"/>
                      <a:r>
                        <a:rPr lang="en-GB" dirty="0"/>
                        <a:t>33.2</a:t>
                      </a:r>
                    </a:p>
                  </a:txBody>
                  <a:tcPr/>
                </a:tc>
                <a:tc>
                  <a:txBody>
                    <a:bodyPr/>
                    <a:lstStyle/>
                    <a:p>
                      <a:pPr algn="ctr"/>
                      <a:r>
                        <a:rPr lang="en-GB" dirty="0"/>
                        <a:t>29.5</a:t>
                      </a:r>
                    </a:p>
                  </a:txBody>
                  <a:tcPr/>
                </a:tc>
                <a:tc>
                  <a:txBody>
                    <a:bodyPr/>
                    <a:lstStyle/>
                    <a:p>
                      <a:pPr algn="ctr"/>
                      <a:r>
                        <a:rPr lang="en-GB" dirty="0"/>
                        <a:t>0.84 (0.71–0.98)</a:t>
                      </a:r>
                    </a:p>
                  </a:txBody>
                  <a:tcPr/>
                </a:tc>
                <a:tc>
                  <a:txBody>
                    <a:bodyPr/>
                    <a:lstStyle/>
                    <a:p>
                      <a:pPr algn="ctr"/>
                      <a:r>
                        <a:rPr lang="en-GB" dirty="0"/>
                        <a:t>0.032</a:t>
                      </a:r>
                    </a:p>
                  </a:txBody>
                  <a:tcPr/>
                </a:tc>
                <a:extLst>
                  <a:ext uri="{0D108BD9-81ED-4DB2-BD59-A6C34878D82A}">
                    <a16:rowId xmlns:a16="http://schemas.microsoft.com/office/drawing/2014/main" val="513332311"/>
                  </a:ext>
                </a:extLst>
              </a:tr>
              <a:tr h="370840">
                <a:tc>
                  <a:txBody>
                    <a:bodyPr/>
                    <a:lstStyle/>
                    <a:p>
                      <a:r>
                        <a:rPr lang="en-GB" dirty="0"/>
                        <a:t>OS, months</a:t>
                      </a:r>
                    </a:p>
                  </a:txBody>
                  <a:tcPr/>
                </a:tc>
                <a:tc>
                  <a:txBody>
                    <a:bodyPr/>
                    <a:lstStyle/>
                    <a:p>
                      <a:pPr algn="ctr"/>
                      <a:r>
                        <a:rPr lang="en-GB" dirty="0"/>
                        <a:t>43.9</a:t>
                      </a:r>
                    </a:p>
                  </a:txBody>
                  <a:tcPr/>
                </a:tc>
                <a:tc>
                  <a:txBody>
                    <a:bodyPr/>
                    <a:lstStyle/>
                    <a:p>
                      <a:pPr algn="ctr"/>
                      <a:r>
                        <a:rPr lang="en-GB" dirty="0"/>
                        <a:t>44.8</a:t>
                      </a:r>
                    </a:p>
                  </a:txBody>
                  <a:tcPr/>
                </a:tc>
                <a:tc>
                  <a:txBody>
                    <a:bodyPr/>
                    <a:lstStyle/>
                    <a:p>
                      <a:pPr algn="ctr"/>
                      <a:r>
                        <a:rPr lang="en-GB" dirty="0"/>
                        <a:t>1.01 (0.85–1.20)</a:t>
                      </a:r>
                    </a:p>
                  </a:txBody>
                  <a:tcPr/>
                </a:tc>
                <a:tc>
                  <a:txBody>
                    <a:bodyPr/>
                    <a:lstStyle/>
                    <a:p>
                      <a:pPr algn="ctr"/>
                      <a:r>
                        <a:rPr lang="en-GB" dirty="0"/>
                        <a:t>0.91</a:t>
                      </a:r>
                    </a:p>
                  </a:txBody>
                  <a:tcPr/>
                </a:tc>
                <a:extLst>
                  <a:ext uri="{0D108BD9-81ED-4DB2-BD59-A6C34878D82A}">
                    <a16:rowId xmlns:a16="http://schemas.microsoft.com/office/drawing/2014/main" val="1703260327"/>
                  </a:ext>
                </a:extLst>
              </a:tr>
            </a:tbl>
          </a:graphicData>
        </a:graphic>
      </p:graphicFrame>
      <p:sp>
        <p:nvSpPr>
          <p:cNvPr id="13" name="Rectangle 12">
            <a:extLst>
              <a:ext uri="{FF2B5EF4-FFF2-40B4-BE49-F238E27FC236}">
                <a16:creationId xmlns:a16="http://schemas.microsoft.com/office/drawing/2014/main" id="{FF69A440-A816-5244-A7AC-0B64BEDE67F3}"/>
              </a:ext>
            </a:extLst>
          </p:cNvPr>
          <p:cNvSpPr/>
          <p:nvPr/>
        </p:nvSpPr>
        <p:spPr>
          <a:xfrm>
            <a:off x="5003321" y="2199736"/>
            <a:ext cx="2191109" cy="146649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807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2"/>
          </p:nvPr>
        </p:nvSpPr>
        <p:spPr>
          <a:xfrm>
            <a:off x="620184" y="4049938"/>
            <a:ext cx="10963200" cy="1904461"/>
          </a:xfrm>
        </p:spPr>
        <p:txBody>
          <a:bodyPr/>
          <a:lstStyle/>
          <a:p>
            <a:r>
              <a:rPr lang="en-US" dirty="0" err="1"/>
              <a:t>darolutamide</a:t>
            </a:r>
            <a:r>
              <a:rPr lang="en-US" dirty="0"/>
              <a:t> is structurally distinct from apalutamide and enzalutamide and is characterized by low blood–brain barrier penetration</a:t>
            </a:r>
            <a:r>
              <a:rPr lang="en-US" baseline="30000" dirty="0"/>
              <a:t>1,2</a:t>
            </a:r>
          </a:p>
          <a:p>
            <a:pPr lvl="1"/>
            <a:r>
              <a:rPr lang="en-US" dirty="0"/>
              <a:t>This could result in less CNS toxicity and improved tolerability</a:t>
            </a:r>
          </a:p>
        </p:txBody>
      </p:sp>
      <p:sp>
        <p:nvSpPr>
          <p:cNvPr id="2" name="Title 1"/>
          <p:cNvSpPr>
            <a:spLocks noGrp="1"/>
          </p:cNvSpPr>
          <p:nvPr>
            <p:ph type="title"/>
          </p:nvPr>
        </p:nvSpPr>
        <p:spPr/>
        <p:txBody>
          <a:bodyPr/>
          <a:lstStyle/>
          <a:p>
            <a:r>
              <a:rPr lang="en-US"/>
              <a:t>next-generation androgen receptor inhibitors</a:t>
            </a:r>
            <a:endParaRPr lang="en-US" dirty="0"/>
          </a:p>
        </p:txBody>
      </p:sp>
      <p:sp>
        <p:nvSpPr>
          <p:cNvPr id="18" name="Slide Number Placeholder 17"/>
          <p:cNvSpPr>
            <a:spLocks noGrp="1"/>
          </p:cNvSpPr>
          <p:nvPr>
            <p:ph type="sldNum" sz="quarter" idx="4"/>
          </p:nvPr>
        </p:nvSpPr>
        <p:spPr/>
        <p:txBody>
          <a:bodyPr/>
          <a:lstStyle/>
          <a:p>
            <a:fld id="{FCE43C0F-8A7B-3A4B-9DB5-B3472E36E833}" type="slidenum">
              <a:rPr lang="en-GB" smtClean="0"/>
              <a:pPr/>
              <a:t>8</a:t>
            </a:fld>
            <a:endParaRPr lang="en-GB" dirty="0"/>
          </a:p>
        </p:txBody>
      </p:sp>
      <p:sp>
        <p:nvSpPr>
          <p:cNvPr id="8" name="Content Placeholder 7"/>
          <p:cNvSpPr>
            <a:spLocks noGrp="1"/>
          </p:cNvSpPr>
          <p:nvPr>
            <p:ph sz="quarter" idx="15"/>
          </p:nvPr>
        </p:nvSpPr>
        <p:spPr>
          <a:xfrm>
            <a:off x="620184" y="6309320"/>
            <a:ext cx="10962216" cy="365125"/>
          </a:xfrm>
        </p:spPr>
        <p:txBody>
          <a:bodyPr/>
          <a:lstStyle/>
          <a:p>
            <a:pPr>
              <a:spcBef>
                <a:spcPts val="300"/>
              </a:spcBef>
            </a:pPr>
            <a:r>
              <a:rPr lang="en-US" dirty="0"/>
              <a:t>CNS, central nervous system</a:t>
            </a:r>
          </a:p>
          <a:p>
            <a:pPr>
              <a:spcBef>
                <a:spcPts val="300"/>
              </a:spcBef>
            </a:pPr>
            <a:r>
              <a:rPr lang="en-US" dirty="0"/>
              <a:t>1. </a:t>
            </a:r>
            <a:r>
              <a:rPr lang="en-US" dirty="0" err="1"/>
              <a:t>Zurth</a:t>
            </a:r>
            <a:r>
              <a:rPr lang="en-US" dirty="0"/>
              <a:t> C, et al. J Clin Oncol. 2018;36 suppl 6S:345; 2. </a:t>
            </a:r>
            <a:r>
              <a:rPr lang="en-US" dirty="0" err="1"/>
              <a:t>Zurth</a:t>
            </a:r>
            <a:r>
              <a:rPr lang="en-US" dirty="0"/>
              <a:t> C, et al. J Clin Oncol. 2019;37 suppl 7S:156</a:t>
            </a:r>
            <a:br>
              <a:rPr lang="en-US" dirty="0"/>
            </a:br>
            <a:r>
              <a:rPr lang="en-GB" dirty="0" err="1"/>
              <a:t>Fizazi</a:t>
            </a:r>
            <a:r>
              <a:rPr lang="en-GB" dirty="0"/>
              <a:t> K, et al. </a:t>
            </a:r>
            <a:r>
              <a:rPr lang="en-US" dirty="0"/>
              <a:t>J Clin Oncol. 2019;37 suppl 7S:</a:t>
            </a:r>
            <a:r>
              <a:rPr lang="en-GB" dirty="0"/>
              <a:t>140; </a:t>
            </a:r>
            <a:r>
              <a:rPr lang="en-US" dirty="0"/>
              <a:t>Images from PubChem database: https://pubchem.ncbi.nlm.nih.gov/</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41" t="29695" r="36613" b="33915"/>
          <a:stretch/>
        </p:blipFill>
        <p:spPr bwMode="auto">
          <a:xfrm>
            <a:off x="4881605" y="1772816"/>
            <a:ext cx="2509770" cy="1871694"/>
          </a:xfrm>
          <a:prstGeom prst="rect">
            <a:avLst/>
          </a:prstGeom>
          <a:noFill/>
          <a:ln w="28575" cmpd="sng">
            <a:solidFill>
              <a:srgbClr val="03C74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7" t="29695" r="66710" b="33915"/>
          <a:stretch/>
        </p:blipFill>
        <p:spPr bwMode="auto">
          <a:xfrm>
            <a:off x="2023901" y="1772816"/>
            <a:ext cx="2573481" cy="1871694"/>
          </a:xfrm>
          <a:prstGeom prst="rect">
            <a:avLst/>
          </a:prstGeom>
          <a:noFill/>
          <a:ln w="28575" cmpd="sng">
            <a:solidFill>
              <a:srgbClr val="03C74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68" t="29695" r="5932" b="33915"/>
          <a:stretch/>
        </p:blipFill>
        <p:spPr bwMode="auto">
          <a:xfrm>
            <a:off x="7675600" y="1772816"/>
            <a:ext cx="2523877" cy="1871694"/>
          </a:xfrm>
          <a:prstGeom prst="rect">
            <a:avLst/>
          </a:prstGeom>
          <a:noFill/>
          <a:ln w="28575" cmpd="sng">
            <a:solidFill>
              <a:srgbClr val="03C74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25262" y="1797086"/>
            <a:ext cx="1413951" cy="344128"/>
          </a:xfrm>
          <a:prstGeom prst="rect">
            <a:avLst/>
          </a:prstGeom>
          <a:solidFill>
            <a:schemeClr val="bg1"/>
          </a:solidFill>
        </p:spPr>
        <p:txBody>
          <a:bodyPr wrap="none" lIns="108000" tIns="18000" rIns="108000" bIns="18000" rtlCol="0">
            <a:spAutoFit/>
          </a:bodyPr>
          <a:lstStyle/>
          <a:p>
            <a:pPr algn="ctr"/>
            <a:r>
              <a:rPr lang="en-US" sz="2000" dirty="0">
                <a:solidFill>
                  <a:srgbClr val="505050"/>
                </a:solidFill>
                <a:latin typeface="PT Sans Narrow"/>
                <a:ea typeface="Aileron" charset="0"/>
                <a:cs typeface="PT Sans Narrow"/>
              </a:rPr>
              <a:t>enzalutamide</a:t>
            </a:r>
          </a:p>
        </p:txBody>
      </p:sp>
      <p:sp>
        <p:nvSpPr>
          <p:cNvPr id="13" name="TextBox 12"/>
          <p:cNvSpPr txBox="1"/>
          <p:nvPr/>
        </p:nvSpPr>
        <p:spPr>
          <a:xfrm>
            <a:off x="5441255" y="1797086"/>
            <a:ext cx="1390473" cy="344128"/>
          </a:xfrm>
          <a:prstGeom prst="rect">
            <a:avLst/>
          </a:prstGeom>
          <a:solidFill>
            <a:schemeClr val="bg1"/>
          </a:solidFill>
        </p:spPr>
        <p:txBody>
          <a:bodyPr wrap="none" lIns="144000" tIns="18000" rIns="144000" bIns="18000" rtlCol="0">
            <a:spAutoFit/>
          </a:bodyPr>
          <a:lstStyle/>
          <a:p>
            <a:pPr algn="ctr"/>
            <a:r>
              <a:rPr lang="en-US" sz="2000" dirty="0">
                <a:solidFill>
                  <a:srgbClr val="505050"/>
                </a:solidFill>
                <a:latin typeface="PT Sans Narrow"/>
                <a:ea typeface="Aileron" charset="0"/>
                <a:cs typeface="PT Sans Narrow"/>
              </a:rPr>
              <a:t>apalutamide</a:t>
            </a:r>
          </a:p>
        </p:txBody>
      </p:sp>
      <p:sp>
        <p:nvSpPr>
          <p:cNvPr id="14" name="TextBox 13"/>
          <p:cNvSpPr txBox="1"/>
          <p:nvPr/>
        </p:nvSpPr>
        <p:spPr>
          <a:xfrm>
            <a:off x="8094776" y="1797086"/>
            <a:ext cx="1685526" cy="344128"/>
          </a:xfrm>
          <a:prstGeom prst="rect">
            <a:avLst/>
          </a:prstGeom>
          <a:solidFill>
            <a:schemeClr val="bg1"/>
          </a:solidFill>
        </p:spPr>
        <p:txBody>
          <a:bodyPr wrap="none" lIns="252000" tIns="18000" rIns="252000" bIns="18000" rtlCol="0">
            <a:spAutoFit/>
          </a:bodyPr>
          <a:lstStyle/>
          <a:p>
            <a:pPr algn="ctr"/>
            <a:r>
              <a:rPr lang="en-US" sz="2000" dirty="0" err="1">
                <a:solidFill>
                  <a:srgbClr val="505050"/>
                </a:solidFill>
                <a:latin typeface="PT Sans Narrow"/>
                <a:ea typeface="Aileron" charset="0"/>
                <a:cs typeface="PT Sans Narrow"/>
              </a:rPr>
              <a:t>darolutamide</a:t>
            </a:r>
            <a:endParaRPr lang="en-US" sz="2000" dirty="0">
              <a:solidFill>
                <a:srgbClr val="505050"/>
              </a:solidFill>
              <a:latin typeface="PT Sans Narrow"/>
              <a:ea typeface="Aileron" charset="0"/>
              <a:cs typeface="PT Sans Narrow"/>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620184" y="4696616"/>
            <a:ext cx="6339912" cy="1257783"/>
          </a:xfrm>
        </p:spPr>
        <p:txBody>
          <a:bodyPr/>
          <a:lstStyle/>
          <a:p>
            <a:r>
              <a:rPr lang="en-US" b="1" dirty="0">
                <a:solidFill>
                  <a:schemeClr val="accent1"/>
                </a:solidFill>
              </a:rPr>
              <a:t>Primary endpoint: </a:t>
            </a:r>
            <a:r>
              <a:rPr lang="en-US" dirty="0"/>
              <a:t>MFS</a:t>
            </a:r>
          </a:p>
          <a:p>
            <a:r>
              <a:rPr lang="en-US" b="1" dirty="0">
                <a:solidFill>
                  <a:schemeClr val="accent1"/>
                </a:solidFill>
              </a:rPr>
              <a:t>Secondary endpoints: </a:t>
            </a:r>
            <a:r>
              <a:rPr lang="en-US" dirty="0"/>
              <a:t>Safety, time to PSA progression, </a:t>
            </a:r>
            <a:br>
              <a:rPr lang="en-US" dirty="0"/>
            </a:br>
            <a:r>
              <a:rPr lang="en-US" dirty="0"/>
              <a:t>time to symptomatic progression, OS, PSA response, QoL </a:t>
            </a:r>
          </a:p>
        </p:txBody>
      </p:sp>
      <p:sp>
        <p:nvSpPr>
          <p:cNvPr id="5" name="Title 4"/>
          <p:cNvSpPr>
            <a:spLocks noGrp="1"/>
          </p:cNvSpPr>
          <p:nvPr>
            <p:ph type="title"/>
          </p:nvPr>
        </p:nvSpPr>
        <p:spPr/>
        <p:txBody>
          <a:bodyPr/>
          <a:lstStyle/>
          <a:p>
            <a:r>
              <a:rPr lang="en-US" noProof="0" dirty="0"/>
              <a:t>SPARTAN (Apalutamide vs Placebo):</a:t>
            </a:r>
            <a:br>
              <a:rPr lang="en-US" noProof="0" dirty="0"/>
            </a:br>
            <a:r>
              <a:rPr lang="en-US" noProof="0" dirty="0"/>
              <a:t>Study Design</a:t>
            </a:r>
            <a:endParaRPr lang="en-US" baseline="30000" noProof="0" dirty="0"/>
          </a:p>
        </p:txBody>
      </p:sp>
      <p:sp>
        <p:nvSpPr>
          <p:cNvPr id="12" name="Content Placeholder 11">
            <a:extLst>
              <a:ext uri="{FF2B5EF4-FFF2-40B4-BE49-F238E27FC236}">
                <a16:creationId xmlns:a16="http://schemas.microsoft.com/office/drawing/2014/main" id="{B8C611F0-6C5A-604E-A5B6-E4DAB2631C0A}"/>
              </a:ext>
            </a:extLst>
          </p:cNvPr>
          <p:cNvSpPr>
            <a:spLocks noGrp="1"/>
          </p:cNvSpPr>
          <p:nvPr>
            <p:ph sz="quarter" idx="15"/>
          </p:nvPr>
        </p:nvSpPr>
        <p:spPr>
          <a:xfrm>
            <a:off x="620184" y="6309320"/>
            <a:ext cx="10660392" cy="365125"/>
          </a:xfrm>
        </p:spPr>
        <p:txBody>
          <a:bodyPr/>
          <a:lstStyle/>
          <a:p>
            <a:pPr>
              <a:spcBef>
                <a:spcPts val="300"/>
              </a:spcBef>
            </a:pPr>
            <a:r>
              <a:rPr lang="en-US" dirty="0"/>
              <a:t>ADT, androgen deprivation therapy; </a:t>
            </a:r>
            <a:r>
              <a:rPr lang="en-US" dirty="0" err="1"/>
              <a:t>mCRPC</a:t>
            </a:r>
            <a:r>
              <a:rPr lang="en-US" dirty="0"/>
              <a:t>, metastatic castration-resistant prostate cancer; MFS, metastasis-free survival; </a:t>
            </a:r>
            <a:r>
              <a:rPr lang="en-US" dirty="0" err="1"/>
              <a:t>nmCRPC</a:t>
            </a:r>
            <a:r>
              <a:rPr lang="en-US" dirty="0"/>
              <a:t>, nonmetastatic castration-resistant prostate cancer; OS, overall survival; PSA, prostate specific antigen; PSADT, prostate specific antigen doubling time; QoL, quality of life; R, randomization</a:t>
            </a:r>
            <a:endParaRPr lang="en-US" altLang="en-US" dirty="0"/>
          </a:p>
          <a:p>
            <a:pPr>
              <a:spcBef>
                <a:spcPts val="300"/>
              </a:spcBef>
            </a:pPr>
            <a:r>
              <a:rPr lang="en-US" dirty="0"/>
              <a:t>Small EJ, et al. J Clin Oncol. 2018;36 suppl 6S:161; Smith MR, et al. N </a:t>
            </a:r>
            <a:r>
              <a:rPr lang="en-US" dirty="0" err="1"/>
              <a:t>Eng</a:t>
            </a:r>
            <a:r>
              <a:rPr lang="en-US" dirty="0"/>
              <a:t> J Med. 2018;378:1408-18</a:t>
            </a:r>
          </a:p>
        </p:txBody>
      </p:sp>
      <p:grpSp>
        <p:nvGrpSpPr>
          <p:cNvPr id="6" name="Group 5"/>
          <p:cNvGrpSpPr/>
          <p:nvPr/>
        </p:nvGrpSpPr>
        <p:grpSpPr>
          <a:xfrm>
            <a:off x="4728840" y="2014449"/>
            <a:ext cx="2166587" cy="1345719"/>
            <a:chOff x="2099077" y="1940293"/>
            <a:chExt cx="1624940" cy="1009290"/>
          </a:xfrm>
        </p:grpSpPr>
        <p:cxnSp>
          <p:nvCxnSpPr>
            <p:cNvPr id="22" name="Straight Arrow Connector 20"/>
            <p:cNvCxnSpPr>
              <a:cxnSpLocks noChangeShapeType="1"/>
              <a:stCxn id="25" idx="6"/>
              <a:endCxn id="30" idx="1"/>
            </p:cNvCxnSpPr>
            <p:nvPr/>
          </p:nvCxnSpPr>
          <p:spPr bwMode="auto">
            <a:xfrm>
              <a:off x="2953326" y="2448550"/>
              <a:ext cx="770691" cy="501033"/>
            </a:xfrm>
            <a:prstGeom prst="straightConnector1">
              <a:avLst/>
            </a:prstGeom>
            <a:noFill/>
            <a:ln w="38100">
              <a:solidFill>
                <a:srgbClr val="262626"/>
              </a:solidFill>
              <a:round/>
              <a:headEnd type="none" w="med" len="med"/>
              <a:tailEnd type="triangle" w="med" len="med"/>
            </a:ln>
            <a:extLst>
              <a:ext uri="{909E8E84-426E-40DD-AFC4-6F175D3DCCD1}">
                <a14:hiddenFill xmlns:a14="http://schemas.microsoft.com/office/drawing/2010/main">
                  <a:noFill/>
                </a14:hiddenFill>
              </a:ext>
            </a:extLst>
          </p:spPr>
        </p:cxnSp>
        <p:cxnSp>
          <p:nvCxnSpPr>
            <p:cNvPr id="23" name="Straight Arrow Connector 21"/>
            <p:cNvCxnSpPr>
              <a:cxnSpLocks noChangeShapeType="1"/>
              <a:stCxn id="25" idx="6"/>
              <a:endCxn id="28" idx="1"/>
            </p:cNvCxnSpPr>
            <p:nvPr/>
          </p:nvCxnSpPr>
          <p:spPr bwMode="auto">
            <a:xfrm flipV="1">
              <a:off x="2953326" y="1940293"/>
              <a:ext cx="770691" cy="508257"/>
            </a:xfrm>
            <a:prstGeom prst="straightConnector1">
              <a:avLst/>
            </a:prstGeom>
            <a:noFill/>
            <a:ln w="38100">
              <a:solidFill>
                <a:srgbClr val="262626"/>
              </a:solidFill>
              <a:round/>
              <a:headEnd type="none" w="med" len="med"/>
              <a:tailEnd type="triangle" w="med" len="med"/>
            </a:ln>
            <a:extLst>
              <a:ext uri="{909E8E84-426E-40DD-AFC4-6F175D3DCCD1}">
                <a14:hiddenFill xmlns:a14="http://schemas.microsoft.com/office/drawing/2010/main">
                  <a:noFill/>
                </a14:hiddenFill>
              </a:ext>
            </a:extLst>
          </p:spPr>
        </p:cxnSp>
        <p:cxnSp>
          <p:nvCxnSpPr>
            <p:cNvPr id="24" name="Straight Arrow Connector 22"/>
            <p:cNvCxnSpPr>
              <a:cxnSpLocks noChangeShapeType="1"/>
            </p:cNvCxnSpPr>
            <p:nvPr/>
          </p:nvCxnSpPr>
          <p:spPr bwMode="auto">
            <a:xfrm flipV="1">
              <a:off x="2099077" y="2448550"/>
              <a:ext cx="433135"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sp>
          <p:nvSpPr>
            <p:cNvPr id="25" name="Oval 24"/>
            <p:cNvSpPr/>
            <p:nvPr/>
          </p:nvSpPr>
          <p:spPr bwMode="auto">
            <a:xfrm>
              <a:off x="2508826" y="2244089"/>
              <a:ext cx="444500" cy="408922"/>
            </a:xfrm>
            <a:prstGeom prst="ellipse">
              <a:avLst/>
            </a:prstGeom>
            <a:solidFill>
              <a:schemeClr val="bg1"/>
            </a:solidFill>
            <a:ln w="38100">
              <a:solidFill>
                <a:schemeClr val="tx1"/>
              </a:solidFill>
            </a:ln>
          </p:spPr>
          <p:txBody>
            <a:bodyPr anchor="ctr">
              <a:spAutoFit/>
            </a:bodyPr>
            <a:lstStyle/>
            <a:p>
              <a:pPr algn="ctr" defTabSz="1219170">
                <a:lnSpc>
                  <a:spcPct val="90000"/>
                </a:lnSpc>
                <a:defRPr/>
              </a:pPr>
              <a:r>
                <a:rPr lang="en-US" sz="2133" b="1" kern="0" dirty="0">
                  <a:latin typeface="Calibri" panose="020F0502020204030204" pitchFamily="34" charset="0"/>
                  <a:ea typeface="MS PGothic" panose="020B0600070205080204" pitchFamily="34" charset="-128"/>
                  <a:cs typeface="Calibri" panose="020F0502020204030204" pitchFamily="34" charset="0"/>
                </a:rPr>
                <a:t>R</a:t>
              </a:r>
            </a:p>
          </p:txBody>
        </p:sp>
      </p:grpSp>
      <p:sp>
        <p:nvSpPr>
          <p:cNvPr id="7" name="TextBox 6"/>
          <p:cNvSpPr txBox="1"/>
          <p:nvPr/>
        </p:nvSpPr>
        <p:spPr>
          <a:xfrm>
            <a:off x="5336715" y="3025537"/>
            <a:ext cx="494045" cy="379656"/>
          </a:xfrm>
          <a:prstGeom prst="rect">
            <a:avLst/>
          </a:prstGeom>
          <a:noFill/>
        </p:spPr>
        <p:txBody>
          <a:bodyPr wrap="none" rtlCol="0">
            <a:spAutoFit/>
          </a:bodyPr>
          <a:lstStyle/>
          <a:p>
            <a:pPr algn="ctr" defTabSz="1219170"/>
            <a:r>
              <a:rPr lang="en-US" sz="1867" b="1" dirty="0">
                <a:solidFill>
                  <a:srgbClr val="000000"/>
                </a:solidFill>
                <a:latin typeface="Calibri" panose="020F0502020204030204" pitchFamily="34" charset="0"/>
                <a:cs typeface="Calibri" panose="020F0502020204030204" pitchFamily="34" charset="0"/>
              </a:rPr>
              <a:t>2:1</a:t>
            </a:r>
          </a:p>
        </p:txBody>
      </p:sp>
      <p:sp>
        <p:nvSpPr>
          <p:cNvPr id="14" name="Rectangle 1"/>
          <p:cNvSpPr>
            <a:spLocks noChangeArrowheads="1"/>
          </p:cNvSpPr>
          <p:nvPr/>
        </p:nvSpPr>
        <p:spPr bwMode="auto">
          <a:xfrm>
            <a:off x="4993363" y="1970459"/>
            <a:ext cx="1180750" cy="41042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none" lIns="121909" tIns="60955" rIns="121909" bIns="60955">
            <a:spAutoFit/>
          </a:bodyP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defTabSz="1219170"/>
            <a:r>
              <a:rPr lang="en-US" altLang="en-US" sz="1867" b="1" dirty="0">
                <a:solidFill>
                  <a:srgbClr val="000000"/>
                </a:solidFill>
                <a:latin typeface="Calibri" panose="020F0502020204030204" pitchFamily="34" charset="0"/>
                <a:ea typeface="ＭＳ Ｐゴシック" pitchFamily="34" charset="-128"/>
                <a:cs typeface="Calibri" panose="020F0502020204030204" pitchFamily="34" charset="0"/>
              </a:rPr>
              <a:t>n = 1,207</a:t>
            </a:r>
          </a:p>
        </p:txBody>
      </p:sp>
      <p:sp>
        <p:nvSpPr>
          <p:cNvPr id="18" name="Slide Number Placeholder 17">
            <a:extLst>
              <a:ext uri="{FF2B5EF4-FFF2-40B4-BE49-F238E27FC236}">
                <a16:creationId xmlns:a16="http://schemas.microsoft.com/office/drawing/2014/main" id="{BBD8BBFD-BF95-F24D-8AEE-A37405B7EC16}"/>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26" name="AutoShape 4">
            <a:extLst>
              <a:ext uri="{FF2B5EF4-FFF2-40B4-BE49-F238E27FC236}">
                <a16:creationId xmlns:a16="http://schemas.microsoft.com/office/drawing/2014/main" id="{20613E6E-4553-5B4A-9220-58E20A5B8B3B}"/>
              </a:ext>
            </a:extLst>
          </p:cNvPr>
          <p:cNvSpPr>
            <a:spLocks noChangeArrowheads="1"/>
          </p:cNvSpPr>
          <p:nvPr/>
        </p:nvSpPr>
        <p:spPr bwMode="auto">
          <a:xfrm>
            <a:off x="1395865" y="1493845"/>
            <a:ext cx="3398948" cy="2379131"/>
          </a:xfrm>
          <a:prstGeom prst="roundRect">
            <a:avLst>
              <a:gd name="adj" fmla="val 12228"/>
            </a:avLst>
          </a:prstGeom>
          <a:solidFill>
            <a:schemeClr val="bg1"/>
          </a:solidFill>
          <a:ln w="28575" algn="ctr">
            <a:solidFill>
              <a:schemeClr val="accent1"/>
            </a:solidFill>
            <a:round/>
            <a:headEnd/>
            <a:tailEnd/>
          </a:ln>
          <a:effectLst>
            <a:outerShdw blurRad="50800" dist="38100" dir="2700000" algn="tl" rotWithShape="0">
              <a:prstClr val="black">
                <a:alpha val="40000"/>
              </a:prstClr>
            </a:outerShdw>
          </a:effectLst>
        </p:spPr>
        <p:txBody>
          <a:bodyPr lIns="72000" rIns="72000" anchor="ctr"/>
          <a:lstStyle/>
          <a:p>
            <a:pPr defTabSz="609523" eaLnBrk="0" fontAlgn="base" hangingPunct="0">
              <a:spcAft>
                <a:spcPts val="800"/>
              </a:spcAft>
              <a:buClr>
                <a:schemeClr val="accent1"/>
              </a:buClr>
              <a:defRPr/>
            </a:pPr>
            <a:r>
              <a:rPr lang="en-CA" b="1" dirty="0">
                <a:solidFill>
                  <a:schemeClr val="accent1"/>
                </a:solidFill>
                <a:latin typeface="Calibri" panose="020F0502020204030204" pitchFamily="34" charset="0"/>
                <a:ea typeface="ＭＳ Ｐゴシック" pitchFamily="34" charset="-128"/>
                <a:cs typeface="Calibri" panose="020F0502020204030204" pitchFamily="34" charset="0"/>
              </a:rPr>
              <a:t>Key eligibility criteria </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err="1">
                <a:latin typeface="Calibri" panose="020F0502020204030204" pitchFamily="34" charset="0"/>
                <a:ea typeface="ＭＳ Ｐゴシック" pitchFamily="34" charset="-128"/>
                <a:cs typeface="Calibri" panose="020F0502020204030204" pitchFamily="34" charset="0"/>
              </a:rPr>
              <a:t>nmCRPC</a:t>
            </a:r>
            <a:r>
              <a:rPr lang="en-CA" dirty="0">
                <a:latin typeface="Calibri" panose="020F0502020204030204" pitchFamily="34" charset="0"/>
                <a:ea typeface="ＭＳ Ｐゴシック" pitchFamily="34" charset="-128"/>
                <a:cs typeface="Calibri" panose="020F0502020204030204" pitchFamily="34" charset="0"/>
              </a:rPr>
              <a:t> (central review)</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a:latin typeface="Calibri" panose="020F0502020204030204" pitchFamily="34" charset="0"/>
                <a:ea typeface="ＭＳ Ｐゴシック" pitchFamily="34" charset="-128"/>
                <a:cs typeface="Calibri" panose="020F0502020204030204" pitchFamily="34" charset="0"/>
              </a:rPr>
              <a:t>Baseline PSA ≥ 2 ng/mL</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a:latin typeface="Calibri" panose="020F0502020204030204" pitchFamily="34" charset="0"/>
                <a:ea typeface="ＭＳ Ｐゴシック" pitchFamily="34" charset="-128"/>
                <a:cs typeface="Calibri" panose="020F0502020204030204" pitchFamily="34" charset="0"/>
              </a:rPr>
              <a:t>Rising PSA despite castrate testosterone level (≤ 50 ng/dL)</a:t>
            </a:r>
          </a:p>
          <a:p>
            <a:pPr marL="222250" indent="-222250" defTabSz="609523" eaLnBrk="0" fontAlgn="base" hangingPunct="0">
              <a:spcAft>
                <a:spcPts val="800"/>
              </a:spcAft>
              <a:buClr>
                <a:schemeClr val="accent1"/>
              </a:buClr>
              <a:buFont typeface="Arial" panose="020B0604020202020204" pitchFamily="34" charset="0"/>
              <a:buChar char="•"/>
              <a:defRPr/>
            </a:pPr>
            <a:r>
              <a:rPr lang="en-CA" dirty="0">
                <a:latin typeface="Calibri" panose="020F0502020204030204" pitchFamily="34" charset="0"/>
                <a:ea typeface="ＭＳ Ｐゴシック" pitchFamily="34" charset="-128"/>
                <a:cs typeface="Calibri" panose="020F0502020204030204" pitchFamily="34" charset="0"/>
              </a:rPr>
              <a:t>PSADT ≤ 10 months</a:t>
            </a:r>
            <a:endParaRPr lang="en-CA" b="1" dirty="0">
              <a:latin typeface="Calibri" panose="020F0502020204030204" pitchFamily="34" charset="0"/>
              <a:ea typeface="ＭＳ Ｐゴシック" pitchFamily="34" charset="-128"/>
              <a:cs typeface="Calibri" panose="020F0502020204030204" pitchFamily="34" charset="0"/>
            </a:endParaRPr>
          </a:p>
        </p:txBody>
      </p:sp>
      <p:sp>
        <p:nvSpPr>
          <p:cNvPr id="28" name="Rounded Rectangle 27">
            <a:extLst>
              <a:ext uri="{FF2B5EF4-FFF2-40B4-BE49-F238E27FC236}">
                <a16:creationId xmlns:a16="http://schemas.microsoft.com/office/drawing/2014/main" id="{E04EFB3B-695B-DC4E-9BB1-8A74D2E14744}"/>
              </a:ext>
            </a:extLst>
          </p:cNvPr>
          <p:cNvSpPr/>
          <p:nvPr/>
        </p:nvSpPr>
        <p:spPr>
          <a:xfrm>
            <a:off x="6895427" y="1484784"/>
            <a:ext cx="4084760" cy="105933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a:solidFill>
                  <a:prstClr val="white"/>
                </a:solidFill>
                <a:latin typeface="Calibri" panose="020F0502020204030204" pitchFamily="34" charset="0"/>
                <a:ea typeface="ＭＳ Ｐゴシック" pitchFamily="34" charset="-128"/>
                <a:cs typeface="Calibri" panose="020F0502020204030204" pitchFamily="34" charset="0"/>
              </a:rPr>
              <a:t>apalutamide (240 mg/day) </a:t>
            </a:r>
            <a:br>
              <a:rPr lang="en-US" b="1" dirty="0">
                <a:solidFill>
                  <a:prstClr val="white"/>
                </a:solidFill>
                <a:latin typeface="Calibri" panose="020F0502020204030204" pitchFamily="34" charset="0"/>
                <a:ea typeface="ＭＳ Ｐゴシック" pitchFamily="34" charset="-128"/>
                <a:cs typeface="Calibri" panose="020F0502020204030204" pitchFamily="34" charset="0"/>
              </a:rPr>
            </a:br>
            <a:r>
              <a:rPr lang="en-US" b="1" dirty="0">
                <a:solidFill>
                  <a:prstClr val="white"/>
                </a:solidFill>
                <a:latin typeface="Calibri" panose="020F0502020204030204" pitchFamily="34" charset="0"/>
                <a:ea typeface="ＭＳ Ｐゴシック" pitchFamily="34" charset="-128"/>
                <a:cs typeface="Calibri" panose="020F0502020204030204" pitchFamily="34" charset="0"/>
              </a:rPr>
              <a:t>+ ADT</a:t>
            </a:r>
          </a:p>
        </p:txBody>
      </p:sp>
      <p:sp>
        <p:nvSpPr>
          <p:cNvPr id="30" name="Rounded Rectangle 29">
            <a:extLst>
              <a:ext uri="{FF2B5EF4-FFF2-40B4-BE49-F238E27FC236}">
                <a16:creationId xmlns:a16="http://schemas.microsoft.com/office/drawing/2014/main" id="{26D696C0-83E5-B845-8FBA-7397289B68CE}"/>
              </a:ext>
            </a:extLst>
          </p:cNvPr>
          <p:cNvSpPr/>
          <p:nvPr/>
        </p:nvSpPr>
        <p:spPr>
          <a:xfrm>
            <a:off x="6895427" y="2830504"/>
            <a:ext cx="4084760" cy="1059330"/>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a:solidFill>
                  <a:prstClr val="white"/>
                </a:solidFill>
                <a:latin typeface="Calibri" panose="020F0502020204030204" pitchFamily="34" charset="0"/>
                <a:ea typeface="ＭＳ Ｐゴシック" pitchFamily="34" charset="-128"/>
                <a:cs typeface="Calibri" panose="020F0502020204030204" pitchFamily="34" charset="0"/>
              </a:rPr>
              <a:t>Placebo </a:t>
            </a:r>
            <a:br>
              <a:rPr lang="en-US" b="1" dirty="0">
                <a:solidFill>
                  <a:prstClr val="white"/>
                </a:solidFill>
                <a:latin typeface="Calibri" panose="020F0502020204030204" pitchFamily="34" charset="0"/>
                <a:ea typeface="ＭＳ Ｐゴシック" pitchFamily="34" charset="-128"/>
                <a:cs typeface="Calibri" panose="020F0502020204030204" pitchFamily="34" charset="0"/>
              </a:rPr>
            </a:br>
            <a:r>
              <a:rPr lang="en-US" b="1" dirty="0">
                <a:solidFill>
                  <a:prstClr val="white"/>
                </a:solidFill>
                <a:latin typeface="Calibri" panose="020F0502020204030204" pitchFamily="34" charset="0"/>
                <a:ea typeface="ＭＳ Ｐゴシック" pitchFamily="34" charset="-128"/>
                <a:cs typeface="Calibri" panose="020F0502020204030204" pitchFamily="34" charset="0"/>
              </a:rPr>
              <a:t>+ ADT</a:t>
            </a:r>
          </a:p>
        </p:txBody>
      </p:sp>
      <p:sp>
        <p:nvSpPr>
          <p:cNvPr id="33" name="Rectangle 1157">
            <a:extLst>
              <a:ext uri="{FF2B5EF4-FFF2-40B4-BE49-F238E27FC236}">
                <a16:creationId xmlns:a16="http://schemas.microsoft.com/office/drawing/2014/main" id="{E0B9486D-90C5-BE42-BAB1-9C78C5100587}"/>
              </a:ext>
            </a:extLst>
          </p:cNvPr>
          <p:cNvSpPr>
            <a:spLocks noChangeArrowheads="1"/>
          </p:cNvSpPr>
          <p:nvPr/>
        </p:nvSpPr>
        <p:spPr bwMode="auto">
          <a:xfrm>
            <a:off x="7896200" y="4473288"/>
            <a:ext cx="3083987" cy="1373707"/>
          </a:xfrm>
          <a:prstGeom prst="roundRect">
            <a:avLst/>
          </a:prstGeom>
          <a:solidFill>
            <a:schemeClr val="accent2"/>
          </a:solidFill>
          <a:ln w="12700">
            <a:noFill/>
            <a:miter lim="800000"/>
            <a:headEnd/>
            <a:tailEnd/>
          </a:ln>
          <a:effectLst>
            <a:outerShdw blurRad="50800" dist="38100" dir="2700000" algn="tl" rotWithShape="0">
              <a:prstClr val="black">
                <a:alpha val="40000"/>
              </a:prstClr>
            </a:outerShdw>
          </a:effectLst>
        </p:spPr>
        <p:txBody>
          <a:bodyPr wrap="square" lIns="91403" tIns="45719" rIns="91403" bIns="45719" anchor="ctr" anchorCtr="0">
            <a:spAutoFit/>
          </a:bodyPr>
          <a:lstStyle/>
          <a:p>
            <a:pPr algn="ctr" defTabSz="1219170" fontAlgn="base">
              <a:spcBef>
                <a:spcPct val="0"/>
              </a:spcBef>
              <a:spcAft>
                <a:spcPct val="0"/>
              </a:spcAft>
              <a:defRPr/>
            </a:pPr>
            <a:r>
              <a:rPr lang="en-US" b="1" dirty="0">
                <a:solidFill>
                  <a:prstClr val="white"/>
                </a:solidFill>
                <a:latin typeface="Calibri" panose="020F0502020204030204" pitchFamily="34" charset="0"/>
                <a:ea typeface="MS PGothic" pitchFamily="34" charset="-128"/>
                <a:cs typeface="Calibri" panose="020F0502020204030204" pitchFamily="34" charset="0"/>
              </a:rPr>
              <a:t>78% of patients in placebo group received subsequent approved therapy </a:t>
            </a:r>
            <a:br>
              <a:rPr lang="en-US" b="1" dirty="0">
                <a:solidFill>
                  <a:prstClr val="white"/>
                </a:solidFill>
                <a:latin typeface="Calibri" panose="020F0502020204030204" pitchFamily="34" charset="0"/>
                <a:ea typeface="MS PGothic" pitchFamily="34" charset="-128"/>
                <a:cs typeface="Calibri" panose="020F0502020204030204" pitchFamily="34" charset="0"/>
              </a:rPr>
            </a:br>
            <a:r>
              <a:rPr lang="en-US" b="1" dirty="0">
                <a:solidFill>
                  <a:prstClr val="white"/>
                </a:solidFill>
                <a:latin typeface="Calibri" panose="020F0502020204030204" pitchFamily="34" charset="0"/>
                <a:ea typeface="MS PGothic" pitchFamily="34" charset="-128"/>
                <a:cs typeface="Calibri" panose="020F0502020204030204" pitchFamily="34" charset="0"/>
              </a:rPr>
              <a:t>for </a:t>
            </a:r>
            <a:r>
              <a:rPr lang="en-US" b="1" dirty="0" err="1">
                <a:solidFill>
                  <a:prstClr val="white"/>
                </a:solidFill>
                <a:latin typeface="Calibri" panose="020F0502020204030204" pitchFamily="34" charset="0"/>
                <a:ea typeface="MS PGothic" pitchFamily="34" charset="-128"/>
                <a:cs typeface="Calibri" panose="020F0502020204030204" pitchFamily="34" charset="0"/>
              </a:rPr>
              <a:t>mCRPC</a:t>
            </a:r>
            <a:endParaRPr lang="en-US" b="1" dirty="0">
              <a:solidFill>
                <a:prstClr val="white"/>
              </a:solidFill>
              <a:latin typeface="Calibri" panose="020F0502020204030204"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3512826629"/>
      </p:ext>
    </p:extLst>
  </p:cSld>
  <p:clrMapOvr>
    <a:masterClrMapping/>
  </p:clrMapOvr>
  <p:transition>
    <p:fade/>
  </p:transition>
</p:sld>
</file>

<file path=ppt/theme/theme1.xml><?xml version="1.0" encoding="utf-8"?>
<a:theme xmlns:a="http://schemas.openxmlformats.org/drawingml/2006/main" name="Thème Office">
  <a:themeElements>
    <a:clrScheme name="Cor2Ed - GU Connect Palette">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6919</TotalTime>
  <Words>12535</Words>
  <Application>Microsoft Office PowerPoint</Application>
  <PresentationFormat>Widescreen</PresentationFormat>
  <Paragraphs>2833</Paragraphs>
  <Slides>57</Slides>
  <Notes>25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57</vt:i4>
      </vt:variant>
    </vt:vector>
  </HeadingPairs>
  <TitlesOfParts>
    <vt:vector size="73" baseType="lpstr">
      <vt:lpstr>Aileron</vt:lpstr>
      <vt:lpstr>Arial</vt:lpstr>
      <vt:lpstr>Arial Narrow</vt:lpstr>
      <vt:lpstr>Calibri</vt:lpstr>
      <vt:lpstr>Helvetica</vt:lpstr>
      <vt:lpstr>Lucida Grande</vt:lpstr>
      <vt:lpstr>News Gothic MT</vt:lpstr>
      <vt:lpstr>Noto Sans</vt:lpstr>
      <vt:lpstr>PT Sans</vt:lpstr>
      <vt:lpstr>PT Sans Narrow</vt:lpstr>
      <vt:lpstr>System Font Regular</vt:lpstr>
      <vt:lpstr>Times</vt:lpstr>
      <vt:lpstr>Times New Roman</vt:lpstr>
      <vt:lpstr>titillium web</vt:lpstr>
      <vt:lpstr>Wingdings</vt:lpstr>
      <vt:lpstr>Thème Office</vt:lpstr>
      <vt:lpstr>PowerPoint Presentation</vt:lpstr>
      <vt:lpstr>“Next-Generation” sequencing of therapy for castration-resistant prostate cancer (CRPC) </vt:lpstr>
      <vt:lpstr>Non Metastatic  castration-resistant  prostate cancer (nmCRPC)</vt:lpstr>
      <vt:lpstr>Clinical Disease-States Model of Prostate Cancer</vt:lpstr>
      <vt:lpstr>Definition of nmCRPC</vt:lpstr>
      <vt:lpstr>PSA and PSADT Are Associated With Shorter Time to Metastasis</vt:lpstr>
      <vt:lpstr>nmCRPC is a Deadly Disease</vt:lpstr>
      <vt:lpstr>next-generation androgen receptor inhibitors</vt:lpstr>
      <vt:lpstr>SPARTAN (Apalutamide vs Placebo): Study Design</vt:lpstr>
      <vt:lpstr>PROSPER (Enzalutamide vs Placebo): Study Design</vt:lpstr>
      <vt:lpstr>ARAMIS (Darolutamide vs Placebo): Study Design</vt:lpstr>
      <vt:lpstr>Primary Endpoint: Metastasis-Free Survival</vt:lpstr>
      <vt:lpstr>Secondary Endpoint: Final Overall Survival </vt:lpstr>
      <vt:lpstr>Adverse Events of Interest</vt:lpstr>
      <vt:lpstr>Treatment Is Associated With Maintenance  of HRQoL</vt:lpstr>
      <vt:lpstr>Next Generation Imaging</vt:lpstr>
      <vt:lpstr>Key Points</vt:lpstr>
      <vt:lpstr>Metastatic  castration-resistant  prostate cancer (mCrpc)</vt:lpstr>
      <vt:lpstr>Objectives</vt:lpstr>
      <vt:lpstr>Current Paradigms for  metastatic prostate cancer</vt:lpstr>
      <vt:lpstr>Optimizing use of existing therapies:  don’t change for PSA alone</vt:lpstr>
      <vt:lpstr>Combinations have not been successful</vt:lpstr>
      <vt:lpstr>docetaxel combinations</vt:lpstr>
      <vt:lpstr>Combinations with Radium 223</vt:lpstr>
      <vt:lpstr>Sequencing: lower effects of abiraterone after enzalutamide and enzalutamide after abiraterone</vt:lpstr>
      <vt:lpstr>AR-V7 explains some of the cross-resistance</vt:lpstr>
      <vt:lpstr>Chemotherapy vs Radium 223: which sequence?</vt:lpstr>
      <vt:lpstr>DNA repair mutations (HRD) may predict response to radium 223</vt:lpstr>
      <vt:lpstr>CARD: cabazitaxel more effective than abi or enza after abi or enza</vt:lpstr>
      <vt:lpstr>New Agents</vt:lpstr>
      <vt:lpstr>New agents: PARP inhibitors</vt:lpstr>
      <vt:lpstr>PROfound: phase 3 study of PARP inhibitor Olaparib</vt:lpstr>
      <vt:lpstr>profound study: Progression-free survival</vt:lpstr>
      <vt:lpstr>profound: FINAL OVERALL SURVIVAL</vt:lpstr>
      <vt:lpstr>IPATential150: Background and study design</vt:lpstr>
      <vt:lpstr>IPATential150: results</vt:lpstr>
      <vt:lpstr>IPATential150: results (CONT.)</vt:lpstr>
      <vt:lpstr>Radiopharmaceutical future: theranostics</vt:lpstr>
      <vt:lpstr>New Agents: 177Lu-PSMA</vt:lpstr>
      <vt:lpstr>New Agents: 177Lu-PSMA</vt:lpstr>
      <vt:lpstr>New Agents: 177Lu-PSMA</vt:lpstr>
      <vt:lpstr>Immunotherapy: Pembrolizumab minimally effective in unselected mCRPC (KEYNOTE-199)</vt:lpstr>
      <vt:lpstr>Immunotherapy: Pembrolizumab minimally effective in unselected mCRPC patients (KEYNOTE-199)</vt:lpstr>
      <vt:lpstr>Pembrolizumab in MSI-high prostate cancer</vt:lpstr>
      <vt:lpstr>CheckMate 650: dual checkpoint inhibition better, but still need to select</vt:lpstr>
      <vt:lpstr>CheckMate 650: dual checkpoint inhibition better, but still need to select</vt:lpstr>
      <vt:lpstr>CheckMate 650: Toxicity of ipilimumab + nivolumab in mCRPC</vt:lpstr>
      <vt:lpstr>Combinations to enhance the activity of checkpoint inhibitors: Sipuleucel-T + Atezolizumab</vt:lpstr>
      <vt:lpstr>Combinations to enhance activity of checkpoint inhibitors: cabozantinib + atezolizumab</vt:lpstr>
      <vt:lpstr>Immune effects of Cabozantinib:  Targeting MDSC</vt:lpstr>
      <vt:lpstr>COSMIC-021: Cabozantinib + Atezolizumab (cohort 6)</vt:lpstr>
      <vt:lpstr>Is there still a role for sipuleucel-T?</vt:lpstr>
      <vt:lpstr>Sipuleucel-T with or without Radium 223 in patients with bone-mCRPC</vt:lpstr>
      <vt:lpstr>Changing Landscape of advanced Prostate Cancer treatment in 2020</vt:lpstr>
      <vt:lpstr>summary</vt:lpstr>
      <vt:lpstr>REACH GU CONNECT VIA  TWITTER, LINKEDIN, VIMEO, or EMAIL OR VISIT THE GROUP’S WEBSITE http://www.guconnect.info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Gashi</dc:creator>
  <cp:lastModifiedBy>Tracey Gashi</cp:lastModifiedBy>
  <cp:revision>95</cp:revision>
  <dcterms:modified xsi:type="dcterms:W3CDTF">2021-01-29T00:03:12Z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76c141-ac86-40e5-abf2-c6f60e474cee_Enabled">
    <vt:lpwstr>True</vt:lpwstr>
  </property>
  <property fmtid="{D5CDD505-2E9C-101B-9397-08002B2CF9AE}" pid="3" name="MSIP_Label_2c76c141-ac86-40e5-abf2-c6f60e474cee_SiteId">
    <vt:lpwstr>fcb2b37b-5da0-466b-9b83-0014b67a7c78</vt:lpwstr>
  </property>
  <property fmtid="{D5CDD505-2E9C-101B-9397-08002B2CF9AE}" pid="4" name="MSIP_Label_2c76c141-ac86-40e5-abf2-c6f60e474cee_Owner">
    <vt:lpwstr>daina.nanchanatt@bayer.com</vt:lpwstr>
  </property>
  <property fmtid="{D5CDD505-2E9C-101B-9397-08002B2CF9AE}" pid="5" name="MSIP_Label_2c76c141-ac86-40e5-abf2-c6f60e474cee_SetDate">
    <vt:lpwstr>2020-10-02T17:40:14.8686808Z</vt:lpwstr>
  </property>
  <property fmtid="{D5CDD505-2E9C-101B-9397-08002B2CF9AE}" pid="6" name="MSIP_Label_2c76c141-ac86-40e5-abf2-c6f60e474cee_Name">
    <vt:lpwstr>RESTRICTED</vt:lpwstr>
  </property>
  <property fmtid="{D5CDD505-2E9C-101B-9397-08002B2CF9AE}" pid="7" name="MSIP_Label_2c76c141-ac86-40e5-abf2-c6f60e474cee_Application">
    <vt:lpwstr>Microsoft Azure Information Protection</vt:lpwstr>
  </property>
  <property fmtid="{D5CDD505-2E9C-101B-9397-08002B2CF9AE}" pid="8" name="MSIP_Label_2c76c141-ac86-40e5-abf2-c6f60e474cee_Extended_MSFT_Method">
    <vt:lpwstr>Automatic</vt:lpwstr>
  </property>
  <property fmtid="{D5CDD505-2E9C-101B-9397-08002B2CF9AE}" pid="9" name="Sensitivity">
    <vt:lpwstr>RESTRICTED</vt:lpwstr>
  </property>
</Properties>
</file>