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706" r:id="rId2"/>
  </p:sldMasterIdLst>
  <p:notesMasterIdLst>
    <p:notesMasterId r:id="rId27"/>
  </p:notesMasterIdLst>
  <p:sldIdLst>
    <p:sldId id="256" r:id="rId3"/>
    <p:sldId id="2317" r:id="rId4"/>
    <p:sldId id="2311" r:id="rId5"/>
    <p:sldId id="1037" r:id="rId6"/>
    <p:sldId id="2301" r:id="rId7"/>
    <p:sldId id="1412" r:id="rId8"/>
    <p:sldId id="642" r:id="rId9"/>
    <p:sldId id="2318" r:id="rId10"/>
    <p:sldId id="728" r:id="rId11"/>
    <p:sldId id="259" r:id="rId12"/>
    <p:sldId id="1045" r:id="rId13"/>
    <p:sldId id="354" r:id="rId14"/>
    <p:sldId id="266" r:id="rId15"/>
    <p:sldId id="351" r:id="rId16"/>
    <p:sldId id="270" r:id="rId17"/>
    <p:sldId id="298" r:id="rId18"/>
    <p:sldId id="268" r:id="rId19"/>
    <p:sldId id="2325" r:id="rId20"/>
    <p:sldId id="2324" r:id="rId21"/>
    <p:sldId id="2323" r:id="rId22"/>
    <p:sldId id="2322" r:id="rId23"/>
    <p:sldId id="301" r:id="rId24"/>
    <p:sldId id="293" r:id="rId25"/>
    <p:sldId id="280" r:id="rId26"/>
  </p:sldIdLst>
  <p:sldSz cx="12192000" cy="6858000"/>
  <p:notesSz cx="6858000" cy="9144000"/>
  <p:defaultTextStyle>
    <a:defPPr lvl="0">
      <a:defRPr lang="fr-FR"/>
    </a:defPPr>
    <a:lvl1pPr marL="0" lvl="0" algn="l" defTabSz="457200" rtl="0" eaLnBrk="1" latinLnBrk="0" hangingPunct="1">
      <a:defRPr sz="1800" kern="1200">
        <a:solidFill>
          <a:schemeClr val="tx1"/>
        </a:solidFill>
        <a:latin typeface="+mn-lt"/>
        <a:ea typeface="+mn-ea"/>
        <a:cs typeface="+mn-cs"/>
      </a:defRPr>
    </a:lvl1pPr>
    <a:lvl2pPr marL="457200" lvl="1" algn="l" defTabSz="457200" rtl="0" eaLnBrk="1" latinLnBrk="0" hangingPunct="1">
      <a:defRPr sz="1800" kern="1200">
        <a:solidFill>
          <a:schemeClr val="tx1"/>
        </a:solidFill>
        <a:latin typeface="+mn-lt"/>
        <a:ea typeface="+mn-ea"/>
        <a:cs typeface="+mn-cs"/>
      </a:defRPr>
    </a:lvl2pPr>
    <a:lvl3pPr marL="914400" lvl="2" algn="l" defTabSz="457200" rtl="0" eaLnBrk="1" latinLnBrk="0" hangingPunct="1">
      <a:defRPr sz="1800" kern="1200">
        <a:solidFill>
          <a:schemeClr val="tx1"/>
        </a:solidFill>
        <a:latin typeface="+mn-lt"/>
        <a:ea typeface="+mn-ea"/>
        <a:cs typeface="+mn-cs"/>
      </a:defRPr>
    </a:lvl3pPr>
    <a:lvl4pPr marL="1371600" lvl="3" algn="l" defTabSz="457200" rtl="0" eaLnBrk="1" latinLnBrk="0" hangingPunct="1">
      <a:defRPr sz="1800" kern="1200">
        <a:solidFill>
          <a:schemeClr val="tx1"/>
        </a:solidFill>
        <a:latin typeface="+mn-lt"/>
        <a:ea typeface="+mn-ea"/>
        <a:cs typeface="+mn-cs"/>
      </a:defRPr>
    </a:lvl4pPr>
    <a:lvl5pPr marL="1828800" lvl="4" algn="l" defTabSz="457200" rtl="0" eaLnBrk="1" latinLnBrk="0" hangingPunct="1">
      <a:defRPr sz="1800" kern="1200">
        <a:solidFill>
          <a:schemeClr val="tx1"/>
        </a:solidFill>
        <a:latin typeface="+mn-lt"/>
        <a:ea typeface="+mn-ea"/>
        <a:cs typeface="+mn-cs"/>
      </a:defRPr>
    </a:lvl5pPr>
    <a:lvl6pPr marL="2286000" lvl="5" algn="l" defTabSz="457200" rtl="0" eaLnBrk="1" latinLnBrk="0" hangingPunct="1">
      <a:defRPr sz="1800" kern="1200">
        <a:solidFill>
          <a:schemeClr val="tx1"/>
        </a:solidFill>
        <a:latin typeface="+mn-lt"/>
        <a:ea typeface="+mn-ea"/>
        <a:cs typeface="+mn-cs"/>
      </a:defRPr>
    </a:lvl6pPr>
    <a:lvl7pPr marL="2743200" lvl="6" algn="l" defTabSz="457200" rtl="0" eaLnBrk="1" latinLnBrk="0" hangingPunct="1">
      <a:defRPr sz="1800" kern="1200">
        <a:solidFill>
          <a:schemeClr val="tx1"/>
        </a:solidFill>
        <a:latin typeface="+mn-lt"/>
        <a:ea typeface="+mn-ea"/>
        <a:cs typeface="+mn-cs"/>
      </a:defRPr>
    </a:lvl7pPr>
    <a:lvl8pPr marL="3200400" lvl="7" algn="l" defTabSz="457200" rtl="0" eaLnBrk="1" latinLnBrk="0" hangingPunct="1">
      <a:defRPr sz="1800" kern="1200">
        <a:solidFill>
          <a:schemeClr val="tx1"/>
        </a:solidFill>
        <a:latin typeface="+mn-lt"/>
        <a:ea typeface="+mn-ea"/>
        <a:cs typeface="+mn-cs"/>
      </a:defRPr>
    </a:lvl8pPr>
    <a:lvl9pPr marL="3657600" lvl="8"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18">
          <p15:clr>
            <a:srgbClr val="A4A3A4"/>
          </p15:clr>
        </p15:guide>
        <p15:guide id="2" pos="4565">
          <p15:clr>
            <a:srgbClr val="A4A3A4"/>
          </p15:clr>
        </p15:guide>
        <p15:guide id="3" pos="513">
          <p15:clr>
            <a:srgbClr val="A4A3A4"/>
          </p15:clr>
        </p15:guide>
        <p15:guide id="4" pos="3809">
          <p15:clr>
            <a:srgbClr val="A4A3A4"/>
          </p15:clr>
        </p15:guide>
        <p15:guide id="5" pos="1456">
          <p15:clr>
            <a:srgbClr val="A4A3A4"/>
          </p15:clr>
        </p15:guide>
        <p15:guide id="6" orient="horz"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et Davies" initials="JD" lastIdx="27" clrIdx="0">
    <p:extLst>
      <p:ext uri="{19B8F6BF-5375-455C-9EA6-DF929625EA0E}">
        <p15:presenceInfo xmlns:p15="http://schemas.microsoft.com/office/powerpoint/2012/main" userId="bd82dc67ad9089fb" providerId="Windows Live"/>
      </p:ext>
    </p:extLst>
  </p:cmAuthor>
  <p:cmAuthor id="2" name="Daina Nanchanatt" initials="DN" lastIdx="5" clrIdx="1">
    <p:extLst>
      <p:ext uri="{19B8F6BF-5375-455C-9EA6-DF929625EA0E}">
        <p15:presenceInfo xmlns:p15="http://schemas.microsoft.com/office/powerpoint/2012/main" userId="S::daina.nanchanatt@bayer.com::7c99035d-649c-4f51-9b59-1d5d5e316e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74F"/>
    <a:srgbClr val="000000"/>
    <a:srgbClr val="060606"/>
    <a:srgbClr val="5D82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20" autoAdjust="0"/>
    <p:restoredTop sz="94061" autoAdjust="0"/>
  </p:normalViewPr>
  <p:slideViewPr>
    <p:cSldViewPr snapToGrid="0">
      <p:cViewPr varScale="1">
        <p:scale>
          <a:sx n="106" d="100"/>
          <a:sy n="106" d="100"/>
        </p:scale>
        <p:origin x="1104" y="96"/>
      </p:cViewPr>
      <p:guideLst>
        <p:guide orient="horz" pos="1918"/>
        <p:guide pos="4565"/>
        <p:guide pos="513"/>
        <p:guide pos="3809"/>
        <p:guide pos="1456"/>
        <p:guide orient="horz" pos="288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A2D364-CD50-1942-A8D0-558BD1BC24CC}" type="datetime1">
              <a:rPr lang="en-US" smtClean="0"/>
              <a:pPr/>
              <a:t>8/17/2021</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53626E-BC0F-674C-9570-A9D62C09EB52}" type="slidenum">
              <a:rPr lang="fr-FR" smtClean="0"/>
              <a:pPr/>
              <a:t>‹#›</a:t>
            </a:fld>
            <a:endParaRPr lang="fr-FR"/>
          </a:p>
        </p:txBody>
      </p:sp>
    </p:spTree>
    <p:extLst>
      <p:ext uri="{BB962C8B-B14F-4D97-AF65-F5344CB8AC3E}">
        <p14:creationId xmlns:p14="http://schemas.microsoft.com/office/powerpoint/2010/main" val="1477171087"/>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a:p>
        </p:txBody>
      </p:sp>
      <p:sp>
        <p:nvSpPr>
          <p:cNvPr id="5" name="Slide Number Placeholder 4"/>
          <p:cNvSpPr>
            <a:spLocks noGrp="1"/>
          </p:cNvSpPr>
          <p:nvPr>
            <p:ph type="sldNum" sz="quarter" idx="5"/>
          </p:nvPr>
        </p:nvSpPr>
        <p:spPr/>
        <p:txBody>
          <a:bodyPr/>
          <a:lstStyle/>
          <a:p>
            <a:fld id="{3C53626E-BC0F-674C-9570-A9D62C09EB52}" type="slidenum">
              <a:rPr lang="fr-FR" smtClean="0"/>
              <a:pPr/>
              <a:t>3</a:t>
            </a:fld>
            <a:endParaRPr lang="fr-FR"/>
          </a:p>
        </p:txBody>
      </p:sp>
    </p:spTree>
    <p:extLst>
      <p:ext uri="{BB962C8B-B14F-4D97-AF65-F5344CB8AC3E}">
        <p14:creationId xmlns:p14="http://schemas.microsoft.com/office/powerpoint/2010/main" val="1101109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fr-FR"/>
          </a:p>
        </p:txBody>
      </p:sp>
      <p:sp>
        <p:nvSpPr>
          <p:cNvPr id="5" name="Slide Number Placeholder 4"/>
          <p:cNvSpPr>
            <a:spLocks noGrp="1"/>
          </p:cNvSpPr>
          <p:nvPr>
            <p:ph type="sldNum" sz="quarter" idx="11"/>
          </p:nvPr>
        </p:nvSpPr>
        <p:spPr/>
        <p:txBody>
          <a:bodyPr/>
          <a:lstStyle/>
          <a:p>
            <a:fld id="{3C53626E-BC0F-674C-9570-A9D62C09EB52}" type="slidenum">
              <a:rPr lang="fr-FR" smtClean="0"/>
              <a:pPr/>
              <a:t>23</a:t>
            </a:fld>
            <a:endParaRPr lang="fr-FR"/>
          </a:p>
        </p:txBody>
      </p:sp>
    </p:spTree>
    <p:extLst>
      <p:ext uri="{BB962C8B-B14F-4D97-AF65-F5344CB8AC3E}">
        <p14:creationId xmlns:p14="http://schemas.microsoft.com/office/powerpoint/2010/main" val="961405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4</a:t>
            </a:fld>
            <a:endParaRPr lang="fr-FR" dirty="0"/>
          </a:p>
        </p:txBody>
      </p:sp>
    </p:spTree>
    <p:extLst>
      <p:ext uri="{BB962C8B-B14F-4D97-AF65-F5344CB8AC3E}">
        <p14:creationId xmlns:p14="http://schemas.microsoft.com/office/powerpoint/2010/main" val="3690850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2B9DCF-9DEC-D546-ADCF-9F935D64794C}" type="slidenum">
              <a:rPr lang="en-US" smtClean="0"/>
              <a:t>5</a:t>
            </a:fld>
            <a:endParaRPr lang="en-US" dirty="0"/>
          </a:p>
        </p:txBody>
      </p:sp>
    </p:spTree>
    <p:extLst>
      <p:ext uri="{BB962C8B-B14F-4D97-AF65-F5344CB8AC3E}">
        <p14:creationId xmlns:p14="http://schemas.microsoft.com/office/powerpoint/2010/main" val="3010752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kern="0" dirty="0">
              <a:solidFill>
                <a:schemeClr val="bg1"/>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8C43589-4510-2B4C-979C-DF6AC47F986C}" type="slidenum">
              <a:rPr lang="en-US" smtClean="0"/>
              <a:t>9</a:t>
            </a:fld>
            <a:endParaRPr lang="en-US" dirty="0"/>
          </a:p>
        </p:txBody>
      </p:sp>
    </p:spTree>
    <p:extLst>
      <p:ext uri="{BB962C8B-B14F-4D97-AF65-F5344CB8AC3E}">
        <p14:creationId xmlns:p14="http://schemas.microsoft.com/office/powerpoint/2010/main" val="1314624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63C63D-0C1A-0E4C-A0BD-8D65A9542426}" type="slidenum">
              <a:rPr lang="en-US" smtClean="0"/>
              <a:t>12</a:t>
            </a:fld>
            <a:endParaRPr lang="en-US" dirty="0"/>
          </a:p>
        </p:txBody>
      </p:sp>
    </p:spTree>
    <p:extLst>
      <p:ext uri="{BB962C8B-B14F-4D97-AF65-F5344CB8AC3E}">
        <p14:creationId xmlns:p14="http://schemas.microsoft.com/office/powerpoint/2010/main" val="2475721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C24DB894-641F-4F78-9F31-8D1EDFDD70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BF074029-42D1-4FB7-9C2A-7948C76FEAD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4025"/>
            <a:r>
              <a:rPr lang="en-US" altLang="en-US" i="1" dirty="0">
                <a:solidFill>
                  <a:srgbClr val="000000"/>
                </a:solidFill>
              </a:rPr>
              <a:t>CRPC, castration-resistant prostate cancer; PSA, prostate-specific antigen. </a:t>
            </a:r>
            <a:endParaRPr lang="en-US" altLang="en-US" dirty="0">
              <a:solidFill>
                <a:srgbClr val="000000"/>
              </a:solidFill>
            </a:endParaRPr>
          </a:p>
          <a:p>
            <a:pPr defTabSz="454025"/>
            <a:endParaRPr lang="en-US" altLang="en-US" dirty="0"/>
          </a:p>
          <a:p>
            <a:pPr defTabSz="454025"/>
            <a:r>
              <a:rPr lang="en-US" altLang="en-US" dirty="0"/>
              <a:t>Retrospective reports such as that by </a:t>
            </a:r>
            <a:r>
              <a:rPr lang="en-US" altLang="en-US" dirty="0" err="1"/>
              <a:t>Loriot</a:t>
            </a:r>
            <a:r>
              <a:rPr lang="en-US" altLang="en-US" dirty="0"/>
              <a:t> and colleagues indicate that we see far fewer responses to abiraterone in patients who have been treated with enzalutamide than we had seen in the registrational trials, in which prior therapy was excluded. Similarly, Schrader and colleagues presented a relatively disappointing experience with enzalutamide after abiraterone pre-treatment. Interestingly, with the overlapped waterfall plots, one can see that there are responses in both abi – responsive and abi-nonresponsive patient populations. One can almost see 4 subgroups of patients here.</a:t>
            </a:r>
          </a:p>
        </p:txBody>
      </p:sp>
    </p:spTree>
    <p:extLst>
      <p:ext uri="{BB962C8B-B14F-4D97-AF65-F5344CB8AC3E}">
        <p14:creationId xmlns:p14="http://schemas.microsoft.com/office/powerpoint/2010/main" val="3279123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4 studies of sequencing, all in mCRPC.  Smith is post-hoc COU-302 analysis (treatment with </a:t>
            </a:r>
            <a:r>
              <a:rPr lang="en-US" dirty="0" err="1"/>
              <a:t>abi</a:t>
            </a:r>
            <a:r>
              <a:rPr lang="en-US" dirty="0"/>
              <a:t> or </a:t>
            </a:r>
            <a:r>
              <a:rPr lang="en-US" dirty="0" err="1"/>
              <a:t>enza</a:t>
            </a:r>
            <a:r>
              <a:rPr lang="en-US" dirty="0"/>
              <a:t> with intervening</a:t>
            </a:r>
            <a:r>
              <a:rPr lang="en-US" baseline="0" dirty="0"/>
              <a:t> chemo). Zhang is chart review at Duke.  </a:t>
            </a:r>
            <a:r>
              <a:rPr lang="en-US" baseline="0" dirty="0" err="1"/>
              <a:t>Khalaf</a:t>
            </a:r>
            <a:r>
              <a:rPr lang="en-US" baseline="0" dirty="0"/>
              <a:t> is crossover trial with Chi.  Attard is PLATO.  Azad is 115 pts from Canadian registry. </a:t>
            </a:r>
            <a:endParaRPr lang="en-US" dirty="0"/>
          </a:p>
        </p:txBody>
      </p:sp>
      <p:sp>
        <p:nvSpPr>
          <p:cNvPr id="4" name="Slide Number Placeholder 3"/>
          <p:cNvSpPr>
            <a:spLocks noGrp="1"/>
          </p:cNvSpPr>
          <p:nvPr>
            <p:ph type="sldNum" sz="quarter" idx="10"/>
          </p:nvPr>
        </p:nvSpPr>
        <p:spPr/>
        <p:txBody>
          <a:bodyPr/>
          <a:lstStyle/>
          <a:p>
            <a:fld id="{6363C63D-0C1A-0E4C-A0BD-8D65A9542426}" type="slidenum">
              <a:rPr lang="en-US" smtClean="0"/>
              <a:t>14</a:t>
            </a:fld>
            <a:endParaRPr lang="en-US" dirty="0"/>
          </a:p>
        </p:txBody>
      </p:sp>
    </p:spTree>
    <p:extLst>
      <p:ext uri="{BB962C8B-B14F-4D97-AF65-F5344CB8AC3E}">
        <p14:creationId xmlns:p14="http://schemas.microsoft.com/office/powerpoint/2010/main" val="1126848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found these data quite compelling and practice changing, I’m using a lot more </a:t>
            </a:r>
            <a:r>
              <a:rPr lang="en-US" dirty="0" err="1"/>
              <a:t>cabazitaxel</a:t>
            </a:r>
            <a:r>
              <a:rPr lang="en-US" dirty="0"/>
              <a:t> now. The efficacy is clearly higher. But is it for everyone? There were a good proportion of men in their 70s and 80s included which is reassuring when facing an older patient in our practices, but of course these were ECOG 0-1 patients. Toxicity profile was tolerable – although high rate of neutropenia, little febrile neutropenia and there were 2 deaths from infection on each arm. Notably, however, most men entered the study with pain progression as a qualifying form of progression, very few for PSA alone. Thus when faced with an asymptomatic patient, we might not choose to jump right in with </a:t>
            </a:r>
            <a:r>
              <a:rPr lang="en-US" dirty="0" err="1"/>
              <a:t>cabazi</a:t>
            </a:r>
            <a:r>
              <a:rPr lang="en-US" dirty="0"/>
              <a:t>, there may be room to use abi/enza first, especially if the patient is coming right off </a:t>
            </a:r>
            <a:r>
              <a:rPr lang="en-US" dirty="0" err="1"/>
              <a:t>doce</a:t>
            </a:r>
            <a:r>
              <a:rPr lang="en-US" dirty="0"/>
              <a:t> and could use some recovery time. This was largely NOT an asymptomatic population.  Pain response 45% with </a:t>
            </a:r>
            <a:r>
              <a:rPr lang="en-US" dirty="0" err="1"/>
              <a:t>cabazi</a:t>
            </a:r>
            <a:r>
              <a:rPr lang="en-US" dirty="0"/>
              <a:t> vs 19.3% with </a:t>
            </a:r>
            <a:r>
              <a:rPr lang="en-US" dirty="0" err="1"/>
              <a:t>ASTi</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CE1244-ED8F-7E46-AC07-DB7A043412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7237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22</a:t>
            </a:fld>
            <a:endParaRPr lang="fr-FR" dirty="0"/>
          </a:p>
        </p:txBody>
      </p:sp>
    </p:spTree>
    <p:extLst>
      <p:ext uri="{BB962C8B-B14F-4D97-AF65-F5344CB8AC3E}">
        <p14:creationId xmlns:p14="http://schemas.microsoft.com/office/powerpoint/2010/main" val="31966097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8" Type="http://schemas.openxmlformats.org/officeDocument/2006/relationships/hyperlink" Target="mailto:antoine.lacombe@cor2ed.com" TargetMode="External"/><Relationship Id="rId13" Type="http://schemas.openxmlformats.org/officeDocument/2006/relationships/image" Target="../media/image13.png"/><Relationship Id="rId18" Type="http://schemas.openxmlformats.org/officeDocument/2006/relationships/image" Target="../media/image17.png"/><Relationship Id="rId3" Type="http://schemas.openxmlformats.org/officeDocument/2006/relationships/image" Target="../media/image11.png"/><Relationship Id="rId7" Type="http://schemas.openxmlformats.org/officeDocument/2006/relationships/hyperlink" Target="mailto:froukje.sosef@cor2ed.com" TargetMode="External"/><Relationship Id="rId12" Type="http://schemas.openxmlformats.org/officeDocument/2006/relationships/hyperlink" Target="https://vimeo.com/channels/guconnect" TargetMode="External"/><Relationship Id="rId17" Type="http://schemas.microsoft.com/office/2007/relationships/hdphoto" Target="../media/hdphoto1.wdp"/><Relationship Id="rId2" Type="http://schemas.openxmlformats.org/officeDocument/2006/relationships/image" Target="../media/image1.png"/><Relationship Id="rId16" Type="http://schemas.openxmlformats.org/officeDocument/2006/relationships/image" Target="../media/image16.png"/><Relationship Id="rId1" Type="http://schemas.openxmlformats.org/officeDocument/2006/relationships/slideMaster" Target="../slideMasters/slideMaster2.xml"/><Relationship Id="rId6" Type="http://schemas.openxmlformats.org/officeDocument/2006/relationships/image" Target="../media/image7.svg"/><Relationship Id="rId11" Type="http://schemas.openxmlformats.org/officeDocument/2006/relationships/hyperlink" Target="https://twitter.com/guconnectinfo" TargetMode="External"/><Relationship Id="rId5" Type="http://schemas.openxmlformats.org/officeDocument/2006/relationships/image" Target="../media/image12.png"/><Relationship Id="rId15" Type="http://schemas.openxmlformats.org/officeDocument/2006/relationships/image" Target="../media/image15.svg"/><Relationship Id="rId10" Type="http://schemas.openxmlformats.org/officeDocument/2006/relationships/hyperlink" Target="https://guconnect.info/" TargetMode="External"/><Relationship Id="rId19" Type="http://schemas.openxmlformats.org/officeDocument/2006/relationships/image" Target="../media/image18.png"/><Relationship Id="rId4" Type="http://schemas.openxmlformats.org/officeDocument/2006/relationships/image" Target="../media/image5.svg"/><Relationship Id="rId9" Type="http://schemas.openxmlformats.org/officeDocument/2006/relationships/hyperlink" Target="https://www.linkedin.com/company/23742475" TargetMode="External"/><Relationship Id="rId14"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B9E8BA-49BF-4B45-85D7-A2C9BA5D65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75195" y="2010629"/>
            <a:ext cx="7041609" cy="2836742"/>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Image text">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09600" y="1412876"/>
            <a:ext cx="5181600" cy="4472781"/>
          </a:xfrm>
          <a:prstGeom prst="rect">
            <a:avLst/>
          </a:prstGeom>
        </p:spPr>
        <p:txBody>
          <a:bodyPr>
            <a:normAutofit/>
          </a:bodyPr>
          <a:lstStyle>
            <a:lvl1pPr marL="0" indent="0">
              <a:buNone/>
              <a:defRPr sz="28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a:t>Drop an image or click on the icon to add one </a:t>
            </a:r>
          </a:p>
        </p:txBody>
      </p:sp>
      <p:sp>
        <p:nvSpPr>
          <p:cNvPr id="9" name="Content Placeholder 2">
            <a:extLst>
              <a:ext uri="{FF2B5EF4-FFF2-40B4-BE49-F238E27FC236}">
                <a16:creationId xmlns:a16="http://schemas.microsoft.com/office/drawing/2014/main" id="{7C4DDB2A-D091-4603-B954-F1F7415B5854}"/>
              </a:ext>
            </a:extLst>
          </p:cNvPr>
          <p:cNvSpPr>
            <a:spLocks noGrp="1"/>
          </p:cNvSpPr>
          <p:nvPr>
            <p:ph sz="quarter" idx="17"/>
          </p:nvPr>
        </p:nvSpPr>
        <p:spPr>
          <a:xfrm>
            <a:off x="6161452" y="1412876"/>
            <a:ext cx="5186755" cy="4473125"/>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466B5AD6-CE67-4BBC-9EB2-93460D1CB785}"/>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3" name="Espace réservé du numéro de diapositive 6">
            <a:extLst>
              <a:ext uri="{FF2B5EF4-FFF2-40B4-BE49-F238E27FC236}">
                <a16:creationId xmlns:a16="http://schemas.microsoft.com/office/drawing/2014/main" id="{0221FD13-185B-46DF-BA72-E12DA2E55F0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a:p>
        </p:txBody>
      </p:sp>
      <p:sp>
        <p:nvSpPr>
          <p:cNvPr id="10" name="Content Placeholder 5">
            <a:extLst>
              <a:ext uri="{FF2B5EF4-FFF2-40B4-BE49-F238E27FC236}">
                <a16:creationId xmlns:a16="http://schemas.microsoft.com/office/drawing/2014/main" id="{4B1FAC36-8967-D04C-8BC9-B8599B8B9C57}"/>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2 columns tex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3162B263-5EE9-4AEE-8654-DD3CA21ACE82}"/>
              </a:ext>
            </a:extLst>
          </p:cNvPr>
          <p:cNvSpPr>
            <a:spLocks noGrp="1"/>
          </p:cNvSpPr>
          <p:nvPr>
            <p:ph sz="quarter" idx="16"/>
          </p:nvPr>
        </p:nvSpPr>
        <p:spPr>
          <a:xfrm>
            <a:off x="620184" y="1412876"/>
            <a:ext cx="5186755" cy="4473125"/>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Content Placeholder 2">
            <a:extLst>
              <a:ext uri="{FF2B5EF4-FFF2-40B4-BE49-F238E27FC236}">
                <a16:creationId xmlns:a16="http://schemas.microsoft.com/office/drawing/2014/main" id="{E81C97C1-EB70-41CB-8E10-ED8420DF6B37}"/>
              </a:ext>
            </a:extLst>
          </p:cNvPr>
          <p:cNvSpPr>
            <a:spLocks noGrp="1"/>
          </p:cNvSpPr>
          <p:nvPr>
            <p:ph sz="quarter" idx="17"/>
          </p:nvPr>
        </p:nvSpPr>
        <p:spPr>
          <a:xfrm>
            <a:off x="6161452" y="1412876"/>
            <a:ext cx="5186755" cy="4473125"/>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AD0C9F4F-B9B1-48AF-B0EA-B2DC04A96707}"/>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4" name="Espace réservé du numéro de diapositive 6">
            <a:extLst>
              <a:ext uri="{FF2B5EF4-FFF2-40B4-BE49-F238E27FC236}">
                <a16:creationId xmlns:a16="http://schemas.microsoft.com/office/drawing/2014/main" id="{D4634937-A53D-4397-98D3-B9CB083009B1}"/>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a:p>
        </p:txBody>
      </p:sp>
      <p:sp>
        <p:nvSpPr>
          <p:cNvPr id="9" name="Content Placeholder 5">
            <a:extLst>
              <a:ext uri="{FF2B5EF4-FFF2-40B4-BE49-F238E27FC236}">
                <a16:creationId xmlns:a16="http://schemas.microsoft.com/office/drawing/2014/main" id="{18650831-B8DB-DB46-ACE2-EAE3A90998A5}"/>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115654131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2 columns tex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3162B263-5EE9-4AEE-8654-DD3CA21ACE82}"/>
              </a:ext>
            </a:extLst>
          </p:cNvPr>
          <p:cNvSpPr>
            <a:spLocks noGrp="1"/>
          </p:cNvSpPr>
          <p:nvPr>
            <p:ph sz="quarter" idx="16"/>
          </p:nvPr>
        </p:nvSpPr>
        <p:spPr>
          <a:xfrm>
            <a:off x="620184" y="2276872"/>
            <a:ext cx="5186755" cy="3609128"/>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Content Placeholder 2">
            <a:extLst>
              <a:ext uri="{FF2B5EF4-FFF2-40B4-BE49-F238E27FC236}">
                <a16:creationId xmlns:a16="http://schemas.microsoft.com/office/drawing/2014/main" id="{E81C97C1-EB70-41CB-8E10-ED8420DF6B37}"/>
              </a:ext>
            </a:extLst>
          </p:cNvPr>
          <p:cNvSpPr>
            <a:spLocks noGrp="1"/>
          </p:cNvSpPr>
          <p:nvPr>
            <p:ph sz="quarter" idx="17"/>
          </p:nvPr>
        </p:nvSpPr>
        <p:spPr>
          <a:xfrm>
            <a:off x="6161452" y="2276872"/>
            <a:ext cx="5186755" cy="3609128"/>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Espace réservé du texte 16">
            <a:extLst>
              <a:ext uri="{FF2B5EF4-FFF2-40B4-BE49-F238E27FC236}">
                <a16:creationId xmlns:a16="http://schemas.microsoft.com/office/drawing/2014/main" id="{AFEDB953-883A-4AA5-8CB4-3BCDFAC17C08}"/>
              </a:ext>
            </a:extLst>
          </p:cNvPr>
          <p:cNvSpPr>
            <a:spLocks noGrp="1"/>
          </p:cNvSpPr>
          <p:nvPr>
            <p:ph type="body" sz="quarter" idx="18" hasCustomPrompt="1"/>
          </p:nvPr>
        </p:nvSpPr>
        <p:spPr>
          <a:xfrm>
            <a:off x="6158414" y="1412776"/>
            <a:ext cx="5189793" cy="710664"/>
          </a:xfrm>
          <a:prstGeom prst="rect">
            <a:avLst/>
          </a:prstGeom>
        </p:spPr>
        <p:txBody>
          <a:bodyPr lIns="0" tIns="0" rIns="0" bIns="0"/>
          <a:lstStyle>
            <a:lvl1pPr marL="0" indent="0">
              <a:buNone/>
              <a:defRPr sz="2000" b="1" cap="all" spc="100" baseline="0">
                <a:solidFill>
                  <a:schemeClr val="accent1"/>
                </a:solidFill>
                <a:latin typeface="+mj-lt"/>
                <a:ea typeface="Verdana" panose="020B0604030504040204" pitchFamily="34" charset="0"/>
                <a:cs typeface="Verdana" panose="020B0604030504040204" pitchFamily="34" charset="0"/>
              </a:defRPr>
            </a:lvl1pPr>
          </a:lstStyle>
          <a:p>
            <a:pPr lvl="0"/>
            <a:r>
              <a:rPr lang="en-GB" noProof="0" dirty="0"/>
              <a:t>ADD TEXT</a:t>
            </a:r>
          </a:p>
        </p:txBody>
      </p:sp>
      <p:sp>
        <p:nvSpPr>
          <p:cNvPr id="15" name="Espace réservé du texte 16">
            <a:extLst>
              <a:ext uri="{FF2B5EF4-FFF2-40B4-BE49-F238E27FC236}">
                <a16:creationId xmlns:a16="http://schemas.microsoft.com/office/drawing/2014/main" id="{9BDE935D-F794-436A-87C3-56818AEA0041}"/>
              </a:ext>
            </a:extLst>
          </p:cNvPr>
          <p:cNvSpPr>
            <a:spLocks noGrp="1"/>
          </p:cNvSpPr>
          <p:nvPr>
            <p:ph type="body" sz="quarter" idx="19" hasCustomPrompt="1"/>
          </p:nvPr>
        </p:nvSpPr>
        <p:spPr>
          <a:xfrm>
            <a:off x="624418" y="1412776"/>
            <a:ext cx="5189793" cy="710664"/>
          </a:xfrm>
          <a:prstGeom prst="rect">
            <a:avLst/>
          </a:prstGeom>
        </p:spPr>
        <p:txBody>
          <a:bodyPr lIns="0" tIns="0" rIns="0" bIns="0"/>
          <a:lstStyle>
            <a:lvl1pPr marL="0" indent="0">
              <a:buNone/>
              <a:defRPr sz="2000" b="1" cap="all" spc="100" baseline="0">
                <a:solidFill>
                  <a:schemeClr val="accent1"/>
                </a:solidFill>
                <a:latin typeface="+mj-lt"/>
                <a:ea typeface="Verdana" panose="020B0604030504040204" pitchFamily="34" charset="0"/>
                <a:cs typeface="Verdana" panose="020B0604030504040204" pitchFamily="34" charset="0"/>
              </a:defRPr>
            </a:lvl1pPr>
          </a:lstStyle>
          <a:p>
            <a:pPr lvl="0"/>
            <a:r>
              <a:rPr lang="en-GB" noProof="0" dirty="0"/>
              <a:t>ADD TEXT</a:t>
            </a:r>
          </a:p>
        </p:txBody>
      </p:sp>
      <p:sp>
        <p:nvSpPr>
          <p:cNvPr id="14" name="Title 4">
            <a:extLst>
              <a:ext uri="{FF2B5EF4-FFF2-40B4-BE49-F238E27FC236}">
                <a16:creationId xmlns:a16="http://schemas.microsoft.com/office/drawing/2014/main" id="{B6B0310D-A0F1-4B76-98F1-54EC3C47F0DB}"/>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8" name="Espace réservé du numéro de diapositive 6">
            <a:extLst>
              <a:ext uri="{FF2B5EF4-FFF2-40B4-BE49-F238E27FC236}">
                <a16:creationId xmlns:a16="http://schemas.microsoft.com/office/drawing/2014/main" id="{444C8659-EDDD-4772-9C1F-9B4636FE34C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a:p>
        </p:txBody>
      </p:sp>
      <p:sp>
        <p:nvSpPr>
          <p:cNvPr id="13" name="Content Placeholder 5">
            <a:extLst>
              <a:ext uri="{FF2B5EF4-FFF2-40B4-BE49-F238E27FC236}">
                <a16:creationId xmlns:a16="http://schemas.microsoft.com/office/drawing/2014/main" id="{2C132D6C-7DB9-7A41-BB64-913C2A55D9B9}"/>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140259151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nd slide deck">
    <p:spTree>
      <p:nvGrpSpPr>
        <p:cNvPr id="1" name=""/>
        <p:cNvGrpSpPr/>
        <p:nvPr/>
      </p:nvGrpSpPr>
      <p:grpSpPr>
        <a:xfrm>
          <a:off x="0" y="0"/>
          <a:ext cx="0" cy="0"/>
          <a:chOff x="0" y="0"/>
          <a:chExt cx="0" cy="0"/>
        </a:xfrm>
      </p:grpSpPr>
      <p:pic>
        <p:nvPicPr>
          <p:cNvPr id="5" name="Picture 4" descr="A necklace with a black background&#10;&#10;Description automatically generated">
            <a:extLst>
              <a:ext uri="{FF2B5EF4-FFF2-40B4-BE49-F238E27FC236}">
                <a16:creationId xmlns:a16="http://schemas.microsoft.com/office/drawing/2014/main" id="{E0F306F7-8C52-9740-BD73-FB14424501F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2823" b="3914"/>
          <a:stretch/>
        </p:blipFill>
        <p:spPr>
          <a:xfrm>
            <a:off x="3587552" y="0"/>
            <a:ext cx="8604448" cy="6858000"/>
          </a:xfrm>
          <a:prstGeom prst="rect">
            <a:avLst/>
          </a:prstGeom>
        </p:spPr>
      </p:pic>
      <p:sp>
        <p:nvSpPr>
          <p:cNvPr id="7" name="Titre 1">
            <a:extLst>
              <a:ext uri="{FF2B5EF4-FFF2-40B4-BE49-F238E27FC236}">
                <a16:creationId xmlns:a16="http://schemas.microsoft.com/office/drawing/2014/main" id="{19BA4103-15B4-F94B-94DE-B26D01913816}"/>
              </a:ext>
            </a:extLst>
          </p:cNvPr>
          <p:cNvSpPr txBox="1">
            <a:spLocks/>
          </p:cNvSpPr>
          <p:nvPr userDrawn="1"/>
        </p:nvSpPr>
        <p:spPr>
          <a:xfrm>
            <a:off x="323528" y="4587992"/>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800" b="1" noProof="0" err="1">
                <a:solidFill>
                  <a:schemeClr val="accent1"/>
                </a:solidFill>
                <a:latin typeface="Calibri" charset="0"/>
                <a:ea typeface="Calibri" charset="0"/>
                <a:cs typeface="Calibri" charset="0"/>
              </a:rPr>
              <a:t>Dr.</a:t>
            </a:r>
            <a:r>
              <a:rPr lang="en-GB" sz="1800" b="1" noProof="0">
                <a:solidFill>
                  <a:schemeClr val="accent1"/>
                </a:solidFill>
                <a:latin typeface="Calibri" charset="0"/>
                <a:ea typeface="Calibri" charset="0"/>
                <a:cs typeface="Calibri" charset="0"/>
              </a:rPr>
              <a:t> Antoine Lacombe </a:t>
            </a:r>
            <a:r>
              <a:rPr lang="en-GB" sz="1400" b="1" noProof="0">
                <a:solidFill>
                  <a:schemeClr val="accent1"/>
                </a:solidFill>
                <a:latin typeface="Calibri" charset="0"/>
                <a:ea typeface="Calibri" charset="0"/>
                <a:cs typeface="Calibri" charset="0"/>
              </a:rPr>
              <a:t>Pharm D, MBA</a:t>
            </a:r>
            <a:endParaRPr kumimoji="0" lang="en-GB" sz="1400" b="0" i="0" u="sng" strike="noStrike" kern="1200" cap="none" spc="0" normalizeH="0" baseline="0" noProof="0">
              <a:ln>
                <a:noFill/>
              </a:ln>
              <a:solidFill>
                <a:schemeClr val="accent1"/>
              </a:solidFill>
              <a:effectLst/>
              <a:uLnTx/>
              <a:uFillTx/>
              <a:latin typeface="Calibri" charset="0"/>
              <a:ea typeface="Calibri" charset="0"/>
              <a:cs typeface="Calibri" charset="0"/>
            </a:endParaRPr>
          </a:p>
        </p:txBody>
      </p:sp>
      <p:sp>
        <p:nvSpPr>
          <p:cNvPr id="8" name="Titre 1">
            <a:extLst>
              <a:ext uri="{FF2B5EF4-FFF2-40B4-BE49-F238E27FC236}">
                <a16:creationId xmlns:a16="http://schemas.microsoft.com/office/drawing/2014/main" id="{9A219151-3E6A-C845-9127-74265E76E29D}"/>
              </a:ext>
            </a:extLst>
          </p:cNvPr>
          <p:cNvSpPr txBox="1">
            <a:spLocks/>
          </p:cNvSpPr>
          <p:nvPr userDrawn="1"/>
        </p:nvSpPr>
        <p:spPr>
          <a:xfrm>
            <a:off x="787828" y="499767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800" b="0" noProof="0">
                <a:solidFill>
                  <a:srgbClr val="5D8298"/>
                </a:solidFill>
                <a:latin typeface="Calibri" charset="0"/>
                <a:ea typeface="Calibri" charset="0"/>
                <a:cs typeface="Calibri" charset="0"/>
              </a:rPr>
              <a:t>+41 79 529 42 79</a:t>
            </a:r>
            <a:endParaRPr kumimoji="0" lang="en-GB" sz="1800" b="0" i="0" u="sng" strike="noStrike" kern="1200" cap="none" spc="0" normalizeH="0" baseline="0" noProof="0">
              <a:ln>
                <a:noFill/>
              </a:ln>
              <a:solidFill>
                <a:srgbClr val="5D8298"/>
              </a:solidFill>
              <a:effectLst/>
              <a:uLnTx/>
              <a:uFillTx/>
              <a:latin typeface="Calibri" charset="0"/>
              <a:ea typeface="Calibri" charset="0"/>
              <a:cs typeface="Calibri" charset="0"/>
            </a:endParaRPr>
          </a:p>
        </p:txBody>
      </p:sp>
      <p:sp>
        <p:nvSpPr>
          <p:cNvPr id="11" name="Titre 1">
            <a:extLst>
              <a:ext uri="{FF2B5EF4-FFF2-40B4-BE49-F238E27FC236}">
                <a16:creationId xmlns:a16="http://schemas.microsoft.com/office/drawing/2014/main" id="{BA31DD20-5B4D-8D41-B05B-3F7950C49B5A}"/>
              </a:ext>
            </a:extLst>
          </p:cNvPr>
          <p:cNvSpPr txBox="1">
            <a:spLocks/>
          </p:cNvSpPr>
          <p:nvPr userDrawn="1"/>
        </p:nvSpPr>
        <p:spPr>
          <a:xfrm>
            <a:off x="787828" y="5440904"/>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800" b="0" noProof="0">
                <a:solidFill>
                  <a:srgbClr val="5D8298"/>
                </a:solidFill>
                <a:latin typeface="Calibri" charset="0"/>
                <a:ea typeface="Calibri" charset="0"/>
                <a:cs typeface="Calibri" charset="0"/>
              </a:rPr>
              <a:t>antoine.lacombe@cor2ed.com</a:t>
            </a:r>
            <a:endParaRPr kumimoji="0" lang="en-GB" sz="1800" b="0" i="0" u="sng" strike="noStrike" kern="1200" cap="none" spc="0" normalizeH="0" baseline="0" noProof="0">
              <a:ln>
                <a:noFill/>
              </a:ln>
              <a:solidFill>
                <a:srgbClr val="5D8298"/>
              </a:solidFill>
              <a:effectLst/>
              <a:uLnTx/>
              <a:uFillTx/>
              <a:latin typeface="Calibri" charset="0"/>
              <a:ea typeface="Calibri" charset="0"/>
              <a:cs typeface="Calibri" charset="0"/>
            </a:endParaRPr>
          </a:p>
        </p:txBody>
      </p:sp>
      <p:sp>
        <p:nvSpPr>
          <p:cNvPr id="12" name="Titre 1">
            <a:extLst>
              <a:ext uri="{FF2B5EF4-FFF2-40B4-BE49-F238E27FC236}">
                <a16:creationId xmlns:a16="http://schemas.microsoft.com/office/drawing/2014/main" id="{A1D30E34-C5AA-EA41-B3D0-4F89C0645E49}"/>
              </a:ext>
            </a:extLst>
          </p:cNvPr>
          <p:cNvSpPr txBox="1">
            <a:spLocks/>
          </p:cNvSpPr>
          <p:nvPr userDrawn="1"/>
        </p:nvSpPr>
        <p:spPr>
          <a:xfrm>
            <a:off x="348739" y="175850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a:ln>
                  <a:noFill/>
                </a:ln>
                <a:solidFill>
                  <a:srgbClr val="5D8298"/>
                </a:solidFill>
                <a:effectLst/>
                <a:uLnTx/>
                <a:uFillTx/>
                <a:latin typeface="Calibri" charset="0"/>
                <a:ea typeface="Calibri" charset="0"/>
                <a:cs typeface="Calibri" charset="0"/>
              </a:rPr>
              <a:t>GU CONNECT</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err="1">
                <a:ln>
                  <a:noFill/>
                </a:ln>
                <a:solidFill>
                  <a:srgbClr val="5D8298"/>
                </a:solidFill>
                <a:effectLst/>
                <a:uLnTx/>
                <a:uFillTx/>
                <a:latin typeface="Calibri" charset="0"/>
                <a:ea typeface="Calibri" charset="0"/>
                <a:cs typeface="Calibri" charset="0"/>
              </a:rPr>
              <a:t>Bodenackerstrasse</a:t>
            </a:r>
            <a:r>
              <a:rPr kumimoji="0" lang="fr-FR" sz="1800" b="0" i="0" u="none" strike="noStrike" kern="1200" cap="none" spc="0" normalizeH="0" baseline="0" noProof="0">
                <a:ln>
                  <a:noFill/>
                </a:ln>
                <a:solidFill>
                  <a:srgbClr val="5D8298"/>
                </a:solidFill>
                <a:effectLst/>
                <a:uLnTx/>
                <a:uFillTx/>
                <a:latin typeface="Calibri" charset="0"/>
                <a:ea typeface="Calibri" charset="0"/>
                <a:cs typeface="Calibri" charset="0"/>
              </a:rPr>
              <a:t>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a:ln>
                  <a:noFill/>
                </a:ln>
                <a:solidFill>
                  <a:srgbClr val="5D8298"/>
                </a:solidFill>
                <a:effectLst/>
                <a:uLnTx/>
                <a:uFillTx/>
                <a:latin typeface="Calibri" charset="0"/>
                <a:ea typeface="Calibri" charset="0"/>
                <a:cs typeface="Calibri"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a:ln>
                  <a:noFill/>
                </a:ln>
                <a:solidFill>
                  <a:srgbClr val="5D8298"/>
                </a:solidFill>
                <a:effectLst/>
                <a:uLnTx/>
                <a:uFillTx/>
                <a:latin typeface="Calibri" charset="0"/>
                <a:ea typeface="Calibri" charset="0"/>
                <a:cs typeface="Calibri" charset="0"/>
              </a:rPr>
              <a:t>SWITZERLAND</a:t>
            </a:r>
          </a:p>
        </p:txBody>
      </p:sp>
      <p:sp>
        <p:nvSpPr>
          <p:cNvPr id="13" name="Titre 1">
            <a:extLst>
              <a:ext uri="{FF2B5EF4-FFF2-40B4-BE49-F238E27FC236}">
                <a16:creationId xmlns:a16="http://schemas.microsoft.com/office/drawing/2014/main" id="{C089CE13-1BFE-1D4A-A6B8-B7B211100877}"/>
              </a:ext>
            </a:extLst>
          </p:cNvPr>
          <p:cNvSpPr txBox="1">
            <a:spLocks/>
          </p:cNvSpPr>
          <p:nvPr userDrawn="1"/>
        </p:nvSpPr>
        <p:spPr>
          <a:xfrm>
            <a:off x="5087888" y="6322958"/>
            <a:ext cx="6959903" cy="1282506"/>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GB" sz="1800" b="1" noProof="0">
                <a:solidFill>
                  <a:schemeClr val="accent1"/>
                </a:solidFill>
                <a:latin typeface="Calibri" charset="0"/>
                <a:ea typeface="Calibri" charset="0"/>
                <a:cs typeface="Calibri" charset="0"/>
              </a:rPr>
              <a:t>Heading to the heart of independent medical education since 2012</a:t>
            </a:r>
            <a:endParaRPr kumimoji="0" lang="en-GB" sz="1800" b="1" i="0" u="sng" strike="noStrike" kern="1200" cap="none" spc="0" normalizeH="0" baseline="0" noProof="0">
              <a:ln>
                <a:noFill/>
              </a:ln>
              <a:solidFill>
                <a:schemeClr val="accent1"/>
              </a:solidFill>
              <a:effectLst/>
              <a:uLnTx/>
              <a:uFillTx/>
              <a:latin typeface="Calibri" charset="0"/>
              <a:ea typeface="Calibri" charset="0"/>
              <a:cs typeface="Calibri" charset="0"/>
            </a:endParaRPr>
          </a:p>
        </p:txBody>
      </p:sp>
      <p:sp>
        <p:nvSpPr>
          <p:cNvPr id="14" name="Titre 1">
            <a:extLst>
              <a:ext uri="{FF2B5EF4-FFF2-40B4-BE49-F238E27FC236}">
                <a16:creationId xmlns:a16="http://schemas.microsoft.com/office/drawing/2014/main" id="{60A2B3AB-25DD-D247-8035-0275D2408C08}"/>
              </a:ext>
            </a:extLst>
          </p:cNvPr>
          <p:cNvSpPr txBox="1">
            <a:spLocks/>
          </p:cNvSpPr>
          <p:nvPr userDrawn="1"/>
        </p:nvSpPr>
        <p:spPr>
          <a:xfrm>
            <a:off x="323528" y="2942991"/>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800" b="1" noProof="0" err="1">
                <a:solidFill>
                  <a:schemeClr val="accent1"/>
                </a:solidFill>
                <a:latin typeface="Calibri" charset="0"/>
                <a:ea typeface="Calibri" charset="0"/>
                <a:cs typeface="Calibri" charset="0"/>
              </a:rPr>
              <a:t>Dr.</a:t>
            </a:r>
            <a:r>
              <a:rPr lang="en-GB" sz="1800" b="1" noProof="0">
                <a:solidFill>
                  <a:schemeClr val="accent1"/>
                </a:solidFill>
                <a:latin typeface="Calibri" charset="0"/>
                <a:ea typeface="Calibri" charset="0"/>
                <a:cs typeface="Calibri" charset="0"/>
              </a:rPr>
              <a:t> </a:t>
            </a:r>
            <a:r>
              <a:rPr lang="en-GB" sz="1800" b="1" noProof="0" err="1">
                <a:solidFill>
                  <a:schemeClr val="accent1"/>
                </a:solidFill>
                <a:latin typeface="Calibri" charset="0"/>
                <a:ea typeface="Calibri" charset="0"/>
                <a:cs typeface="Calibri" charset="0"/>
              </a:rPr>
              <a:t>Froukje</a:t>
            </a:r>
            <a:r>
              <a:rPr lang="en-GB" sz="1800" b="1" noProof="0">
                <a:solidFill>
                  <a:schemeClr val="accent1"/>
                </a:solidFill>
                <a:latin typeface="Calibri" charset="0"/>
                <a:ea typeface="Calibri" charset="0"/>
                <a:cs typeface="Calibri" charset="0"/>
              </a:rPr>
              <a:t> </a:t>
            </a:r>
            <a:r>
              <a:rPr lang="en-GB" sz="1800" b="1" noProof="0" err="1">
                <a:solidFill>
                  <a:schemeClr val="accent1"/>
                </a:solidFill>
                <a:latin typeface="Calibri" charset="0"/>
                <a:ea typeface="Calibri" charset="0"/>
                <a:cs typeface="Calibri" charset="0"/>
              </a:rPr>
              <a:t>Sosef</a:t>
            </a:r>
            <a:r>
              <a:rPr lang="en-GB" sz="1800" b="1" noProof="0">
                <a:solidFill>
                  <a:schemeClr val="accent1"/>
                </a:solidFill>
                <a:latin typeface="Calibri" charset="0"/>
                <a:ea typeface="Calibri" charset="0"/>
                <a:cs typeface="Calibri" charset="0"/>
              </a:rPr>
              <a:t> </a:t>
            </a:r>
            <a:r>
              <a:rPr lang="en-GB" sz="1400" b="1" noProof="0">
                <a:solidFill>
                  <a:schemeClr val="accent1"/>
                </a:solidFill>
                <a:latin typeface="Calibri" charset="0"/>
                <a:ea typeface="Calibri" charset="0"/>
                <a:cs typeface="Calibri" charset="0"/>
              </a:rPr>
              <a:t>MD</a:t>
            </a:r>
            <a:endParaRPr kumimoji="0" lang="en-GB" sz="1400" b="0" i="0" u="sng" strike="noStrike" kern="1200" cap="none" spc="0" normalizeH="0" baseline="0" noProof="0">
              <a:ln>
                <a:noFill/>
              </a:ln>
              <a:solidFill>
                <a:schemeClr val="accent1"/>
              </a:solidFill>
              <a:effectLst/>
              <a:uLnTx/>
              <a:uFillTx/>
              <a:latin typeface="Calibri" charset="0"/>
              <a:ea typeface="Calibri" charset="0"/>
              <a:cs typeface="Calibri" charset="0"/>
            </a:endParaRPr>
          </a:p>
        </p:txBody>
      </p:sp>
      <p:sp>
        <p:nvSpPr>
          <p:cNvPr id="15" name="Titre 1">
            <a:extLst>
              <a:ext uri="{FF2B5EF4-FFF2-40B4-BE49-F238E27FC236}">
                <a16:creationId xmlns:a16="http://schemas.microsoft.com/office/drawing/2014/main" id="{426F556A-56F5-5148-A8F1-4854B6650CF3}"/>
              </a:ext>
            </a:extLst>
          </p:cNvPr>
          <p:cNvSpPr txBox="1">
            <a:spLocks/>
          </p:cNvSpPr>
          <p:nvPr userDrawn="1"/>
        </p:nvSpPr>
        <p:spPr>
          <a:xfrm>
            <a:off x="787828" y="335267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800" b="0" noProof="0">
                <a:solidFill>
                  <a:srgbClr val="5D8298"/>
                </a:solidFill>
                <a:latin typeface="Calibri" charset="0"/>
                <a:ea typeface="Calibri" charset="0"/>
                <a:cs typeface="Calibri" charset="0"/>
              </a:rPr>
              <a:t>+31 6 2324 3636</a:t>
            </a:r>
            <a:endParaRPr kumimoji="0" lang="en-GB" sz="1800" b="0" i="0" u="sng" strike="noStrike" kern="1200" cap="none" spc="0" normalizeH="0" baseline="0" noProof="0">
              <a:ln>
                <a:noFill/>
              </a:ln>
              <a:solidFill>
                <a:srgbClr val="5D8298"/>
              </a:solidFill>
              <a:effectLst/>
              <a:uLnTx/>
              <a:uFillTx/>
              <a:latin typeface="Calibri" charset="0"/>
              <a:ea typeface="Calibri" charset="0"/>
              <a:cs typeface="Calibri" charset="0"/>
            </a:endParaRPr>
          </a:p>
        </p:txBody>
      </p:sp>
      <p:sp>
        <p:nvSpPr>
          <p:cNvPr id="16" name="Titre 1">
            <a:extLst>
              <a:ext uri="{FF2B5EF4-FFF2-40B4-BE49-F238E27FC236}">
                <a16:creationId xmlns:a16="http://schemas.microsoft.com/office/drawing/2014/main" id="{9B491141-44D5-6042-89F0-D58A014428CF}"/>
              </a:ext>
            </a:extLst>
          </p:cNvPr>
          <p:cNvSpPr txBox="1">
            <a:spLocks/>
          </p:cNvSpPr>
          <p:nvPr userDrawn="1"/>
        </p:nvSpPr>
        <p:spPr>
          <a:xfrm>
            <a:off x="787828" y="379590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800" b="0" noProof="0">
                <a:solidFill>
                  <a:srgbClr val="5D8298"/>
                </a:solidFill>
                <a:latin typeface="Calibri" charset="0"/>
                <a:ea typeface="Calibri" charset="0"/>
                <a:cs typeface="Calibri" charset="0"/>
              </a:rPr>
              <a:t>froukje.sosef@cor2ed.com</a:t>
            </a:r>
            <a:endParaRPr kumimoji="0" lang="en-GB" sz="1800" b="0" i="0" u="sng" strike="noStrike" kern="1200" cap="none" spc="0" normalizeH="0" baseline="0" noProof="0">
              <a:ln>
                <a:noFill/>
              </a:ln>
              <a:solidFill>
                <a:srgbClr val="5D8298"/>
              </a:solidFill>
              <a:effectLst/>
              <a:uLnTx/>
              <a:uFillTx/>
              <a:latin typeface="Calibri" charset="0"/>
              <a:ea typeface="Calibri" charset="0"/>
              <a:cs typeface="Calibri" charset="0"/>
            </a:endParaRPr>
          </a:p>
        </p:txBody>
      </p:sp>
      <p:grpSp>
        <p:nvGrpSpPr>
          <p:cNvPr id="18" name="Group 17">
            <a:extLst>
              <a:ext uri="{FF2B5EF4-FFF2-40B4-BE49-F238E27FC236}">
                <a16:creationId xmlns:a16="http://schemas.microsoft.com/office/drawing/2014/main" id="{ADB9012A-2432-4143-BFCE-2DD0A3AE086B}"/>
              </a:ext>
            </a:extLst>
          </p:cNvPr>
          <p:cNvGrpSpPr/>
          <p:nvPr userDrawn="1"/>
        </p:nvGrpSpPr>
        <p:grpSpPr>
          <a:xfrm>
            <a:off x="418902" y="3378306"/>
            <a:ext cx="356400" cy="356400"/>
            <a:chOff x="761970" y="3386221"/>
            <a:chExt cx="356400" cy="356400"/>
          </a:xfrm>
        </p:grpSpPr>
        <p:sp>
          <p:nvSpPr>
            <p:cNvPr id="19" name="Oval 18">
              <a:extLst>
                <a:ext uri="{FF2B5EF4-FFF2-40B4-BE49-F238E27FC236}">
                  <a16:creationId xmlns:a16="http://schemas.microsoft.com/office/drawing/2014/main" id="{1BDD8C40-0F40-9B40-A46A-9B41F5FDCF28}"/>
                </a:ext>
              </a:extLst>
            </p:cNvPr>
            <p:cNvSpPr/>
            <p:nvPr userDrawn="1"/>
          </p:nvSpPr>
          <p:spPr>
            <a:xfrm>
              <a:off x="761970" y="3386221"/>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Graphic 19" descr="Speaker Phone">
              <a:extLst>
                <a:ext uri="{FF2B5EF4-FFF2-40B4-BE49-F238E27FC236}">
                  <a16:creationId xmlns:a16="http://schemas.microsoft.com/office/drawing/2014/main" id="{20E24DEC-A14E-C142-8DFF-3E1C4CDC91A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83725" y="3406712"/>
              <a:ext cx="310320" cy="310320"/>
            </a:xfrm>
            <a:prstGeom prst="rect">
              <a:avLst/>
            </a:prstGeom>
          </p:spPr>
        </p:pic>
      </p:grpSp>
      <p:grpSp>
        <p:nvGrpSpPr>
          <p:cNvPr id="21" name="Group 20">
            <a:extLst>
              <a:ext uri="{FF2B5EF4-FFF2-40B4-BE49-F238E27FC236}">
                <a16:creationId xmlns:a16="http://schemas.microsoft.com/office/drawing/2014/main" id="{9235CEFD-64A3-1D4E-98E4-6AB14A3CB04B}"/>
              </a:ext>
            </a:extLst>
          </p:cNvPr>
          <p:cNvGrpSpPr/>
          <p:nvPr userDrawn="1"/>
        </p:nvGrpSpPr>
        <p:grpSpPr>
          <a:xfrm>
            <a:off x="417732" y="3810727"/>
            <a:ext cx="356400" cy="356400"/>
            <a:chOff x="417732" y="3810727"/>
            <a:chExt cx="356400" cy="356400"/>
          </a:xfrm>
        </p:grpSpPr>
        <p:sp>
          <p:nvSpPr>
            <p:cNvPr id="22" name="Oval 21">
              <a:extLst>
                <a:ext uri="{FF2B5EF4-FFF2-40B4-BE49-F238E27FC236}">
                  <a16:creationId xmlns:a16="http://schemas.microsoft.com/office/drawing/2014/main" id="{98E24CDE-612E-AB46-BF12-A0D8238C5811}"/>
                </a:ext>
              </a:extLst>
            </p:cNvPr>
            <p:cNvSpPr/>
            <p:nvPr userDrawn="1"/>
          </p:nvSpPr>
          <p:spPr>
            <a:xfrm>
              <a:off x="417732" y="3810727"/>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3" name="Graphic 22" descr="Envelope">
              <a:extLst>
                <a:ext uri="{FF2B5EF4-FFF2-40B4-BE49-F238E27FC236}">
                  <a16:creationId xmlns:a16="http://schemas.microsoft.com/office/drawing/2014/main" id="{1651D888-9FEB-8743-9661-BF424066F3F8}"/>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75066" y="3867430"/>
              <a:ext cx="239704" cy="239704"/>
            </a:xfrm>
            <a:prstGeom prst="rect">
              <a:avLst/>
            </a:prstGeom>
          </p:spPr>
        </p:pic>
      </p:grpSp>
      <p:grpSp>
        <p:nvGrpSpPr>
          <p:cNvPr id="24" name="Group 23">
            <a:extLst>
              <a:ext uri="{FF2B5EF4-FFF2-40B4-BE49-F238E27FC236}">
                <a16:creationId xmlns:a16="http://schemas.microsoft.com/office/drawing/2014/main" id="{A90A8BA0-23F8-C04E-AAAA-AF500D3E7EE8}"/>
              </a:ext>
            </a:extLst>
          </p:cNvPr>
          <p:cNvGrpSpPr/>
          <p:nvPr userDrawn="1"/>
        </p:nvGrpSpPr>
        <p:grpSpPr>
          <a:xfrm>
            <a:off x="423995" y="5024095"/>
            <a:ext cx="356400" cy="356400"/>
            <a:chOff x="761970" y="3386221"/>
            <a:chExt cx="356400" cy="356400"/>
          </a:xfrm>
        </p:grpSpPr>
        <p:sp>
          <p:nvSpPr>
            <p:cNvPr id="25" name="Oval 24">
              <a:extLst>
                <a:ext uri="{FF2B5EF4-FFF2-40B4-BE49-F238E27FC236}">
                  <a16:creationId xmlns:a16="http://schemas.microsoft.com/office/drawing/2014/main" id="{79D19A7C-A026-1B41-9BA5-3F30B8C93697}"/>
                </a:ext>
              </a:extLst>
            </p:cNvPr>
            <p:cNvSpPr/>
            <p:nvPr userDrawn="1"/>
          </p:nvSpPr>
          <p:spPr>
            <a:xfrm>
              <a:off x="761970" y="3386221"/>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6" name="Graphic 25" descr="Speaker Phone">
              <a:extLst>
                <a:ext uri="{FF2B5EF4-FFF2-40B4-BE49-F238E27FC236}">
                  <a16:creationId xmlns:a16="http://schemas.microsoft.com/office/drawing/2014/main" id="{ADBEBBC6-0664-3C4C-8FE0-908D74C27C0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83725" y="3406712"/>
              <a:ext cx="310320" cy="310320"/>
            </a:xfrm>
            <a:prstGeom prst="rect">
              <a:avLst/>
            </a:prstGeom>
          </p:spPr>
        </p:pic>
      </p:grpSp>
      <p:grpSp>
        <p:nvGrpSpPr>
          <p:cNvPr id="27" name="Group 26">
            <a:extLst>
              <a:ext uri="{FF2B5EF4-FFF2-40B4-BE49-F238E27FC236}">
                <a16:creationId xmlns:a16="http://schemas.microsoft.com/office/drawing/2014/main" id="{047AC659-201C-9548-A624-E61C72312DFA}"/>
              </a:ext>
            </a:extLst>
          </p:cNvPr>
          <p:cNvGrpSpPr/>
          <p:nvPr userDrawn="1"/>
        </p:nvGrpSpPr>
        <p:grpSpPr>
          <a:xfrm>
            <a:off x="422825" y="5456516"/>
            <a:ext cx="356400" cy="356400"/>
            <a:chOff x="422825" y="5456516"/>
            <a:chExt cx="356400" cy="356400"/>
          </a:xfrm>
        </p:grpSpPr>
        <p:sp>
          <p:nvSpPr>
            <p:cNvPr id="28" name="Oval 27">
              <a:extLst>
                <a:ext uri="{FF2B5EF4-FFF2-40B4-BE49-F238E27FC236}">
                  <a16:creationId xmlns:a16="http://schemas.microsoft.com/office/drawing/2014/main" id="{EADEF091-E4F0-6145-9FC5-19F5E217FD9D}"/>
                </a:ext>
              </a:extLst>
            </p:cNvPr>
            <p:cNvSpPr/>
            <p:nvPr userDrawn="1"/>
          </p:nvSpPr>
          <p:spPr>
            <a:xfrm>
              <a:off x="422825" y="5456516"/>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9" name="Graphic 28" descr="Envelope">
              <a:extLst>
                <a:ext uri="{FF2B5EF4-FFF2-40B4-BE49-F238E27FC236}">
                  <a16:creationId xmlns:a16="http://schemas.microsoft.com/office/drawing/2014/main" id="{00DDC0CE-8DCF-224D-8727-9125037092F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82343" y="5512255"/>
              <a:ext cx="239704" cy="239704"/>
            </a:xfrm>
            <a:prstGeom prst="rect">
              <a:avLst/>
            </a:prstGeom>
          </p:spPr>
        </p:pic>
      </p:grpSp>
      <p:pic>
        <p:nvPicPr>
          <p:cNvPr id="31" name="Picture 30">
            <a:extLst>
              <a:ext uri="{FF2B5EF4-FFF2-40B4-BE49-F238E27FC236}">
                <a16:creationId xmlns:a16="http://schemas.microsoft.com/office/drawing/2014/main" id="{4838F1C1-0AD9-534B-B0E7-DACE9A16CDBD}"/>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35360" y="584487"/>
            <a:ext cx="2592288" cy="1044314"/>
          </a:xfrm>
          <a:prstGeom prst="rect">
            <a:avLst/>
          </a:prstGeom>
        </p:spPr>
      </p:pic>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A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8ABFED9-3A6E-2C4D-8504-2BA12B1C05A7}" type="slidenum">
              <a:rPr lang="en-US" smtClean="0"/>
              <a:pPr/>
              <a:t>‹#›</a:t>
            </a:fld>
            <a:endParaRPr lang="en-US"/>
          </a:p>
        </p:txBody>
      </p:sp>
      <p:sp>
        <p:nvSpPr>
          <p:cNvPr id="5" name="Text Placeholder 4"/>
          <p:cNvSpPr>
            <a:spLocks noGrp="1"/>
          </p:cNvSpPr>
          <p:nvPr>
            <p:ph type="body" sz="quarter" idx="11" hasCustomPrompt="1"/>
          </p:nvPr>
        </p:nvSpPr>
        <p:spPr>
          <a:xfrm>
            <a:off x="838200" y="1398588"/>
            <a:ext cx="10515600" cy="4322762"/>
          </a:xfrm>
          <a:prstGeom prst="rect">
            <a:avLst/>
          </a:prstGeom>
        </p:spPr>
        <p:txBody>
          <a:bodyPr/>
          <a:lstStyle>
            <a:lvl1pPr>
              <a:defRPr baseline="0"/>
            </a:lvl1pPr>
          </a:lstStyle>
          <a:p>
            <a:pPr lvl="0"/>
            <a:r>
              <a:rPr lang="en-US" dirty="0"/>
              <a:t>Content goes here – </a:t>
            </a:r>
          </a:p>
        </p:txBody>
      </p:sp>
    </p:spTree>
    <p:extLst>
      <p:ext uri="{BB962C8B-B14F-4D97-AF65-F5344CB8AC3E}">
        <p14:creationId xmlns:p14="http://schemas.microsoft.com/office/powerpoint/2010/main" val="30651009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Tex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2207A51-8DA2-44A8-9B09-271319D7AD4F}"/>
              </a:ext>
            </a:extLst>
          </p:cNvPr>
          <p:cNvCxnSpPr/>
          <p:nvPr/>
        </p:nvCxnSpPr>
        <p:spPr bwMode="auto">
          <a:xfrm>
            <a:off x="609600" y="634206"/>
            <a:ext cx="10972800" cy="0"/>
          </a:xfrm>
          <a:prstGeom prst="line">
            <a:avLst/>
          </a:prstGeom>
          <a:ln w="38100" cap="rnd">
            <a:gradFill flip="none" rotWithShape="1">
              <a:gsLst>
                <a:gs pos="0">
                  <a:schemeClr val="bg1"/>
                </a:gs>
                <a:gs pos="49000">
                  <a:srgbClr val="C1D830"/>
                </a:gs>
                <a:gs pos="7000">
                  <a:schemeClr val="bg1"/>
                </a:gs>
                <a:gs pos="80000">
                  <a:srgbClr val="6C9F4D"/>
                </a:gs>
              </a:gsLst>
              <a:lin ang="10800000" scaled="1"/>
              <a:tileRect/>
            </a:gradFill>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tyle>
          <a:lnRef idx="3">
            <a:schemeClr val="dk1"/>
          </a:lnRef>
          <a:fillRef idx="0">
            <a:schemeClr val="dk1"/>
          </a:fillRef>
          <a:effectRef idx="2">
            <a:schemeClr val="dk1"/>
          </a:effectRef>
          <a:fontRef idx="minor">
            <a:schemeClr val="tx1"/>
          </a:fontRef>
        </p:style>
      </p:cxnSp>
      <p:cxnSp>
        <p:nvCxnSpPr>
          <p:cNvPr id="7" name="Straight Connector 6">
            <a:extLst>
              <a:ext uri="{FF2B5EF4-FFF2-40B4-BE49-F238E27FC236}">
                <a16:creationId xmlns:a16="http://schemas.microsoft.com/office/drawing/2014/main" id="{FD7CCC68-332D-4EEE-82F9-B4EDE01C5A08}"/>
              </a:ext>
            </a:extLst>
          </p:cNvPr>
          <p:cNvCxnSpPr/>
          <p:nvPr userDrawn="1"/>
        </p:nvCxnSpPr>
        <p:spPr bwMode="auto">
          <a:xfrm>
            <a:off x="609600" y="634206"/>
            <a:ext cx="10972800" cy="0"/>
          </a:xfrm>
          <a:prstGeom prst="line">
            <a:avLst/>
          </a:prstGeom>
          <a:ln w="38100" cap="rnd">
            <a:gradFill flip="none" rotWithShape="1">
              <a:gsLst>
                <a:gs pos="0">
                  <a:schemeClr val="bg1"/>
                </a:gs>
                <a:gs pos="49000">
                  <a:srgbClr val="C1D830"/>
                </a:gs>
                <a:gs pos="7000">
                  <a:schemeClr val="bg1"/>
                </a:gs>
                <a:gs pos="80000">
                  <a:srgbClr val="6C9F4D"/>
                </a:gs>
              </a:gsLst>
              <a:lin ang="10800000" scaled="1"/>
              <a:tileRect/>
            </a:gradFill>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tyle>
          <a:lnRef idx="3">
            <a:schemeClr val="dk1"/>
          </a:lnRef>
          <a:fillRef idx="0">
            <a:schemeClr val="dk1"/>
          </a:fillRef>
          <a:effectRef idx="2">
            <a:schemeClr val="dk1"/>
          </a:effectRef>
          <a:fontRef idx="minor">
            <a:schemeClr val="tx1"/>
          </a:fontRef>
        </p:style>
      </p:cxnSp>
      <p:sp>
        <p:nvSpPr>
          <p:cNvPr id="2" name="Title 1"/>
          <p:cNvSpPr>
            <a:spLocks noGrp="1"/>
          </p:cNvSpPr>
          <p:nvPr>
            <p:ph type="title"/>
          </p:nvPr>
        </p:nvSpPr>
        <p:spPr/>
        <p:txBody>
          <a:bodyPr anchor="t"/>
          <a:lstStyle>
            <a:lvl1pPr algn="l">
              <a:defRPr/>
            </a:lvl1pPr>
          </a:lstStyle>
          <a:p>
            <a:r>
              <a:rPr lang="en-US"/>
              <a:t>Click to edit Master title style</a:t>
            </a:r>
            <a:endParaRPr lang="en-US" dirty="0"/>
          </a:p>
        </p:txBody>
      </p:sp>
      <p:sp>
        <p:nvSpPr>
          <p:cNvPr id="13" name="Text Placeholder 12"/>
          <p:cNvSpPr>
            <a:spLocks noGrp="1"/>
          </p:cNvSpPr>
          <p:nvPr>
            <p:ph type="body" sz="quarter" idx="12"/>
          </p:nvPr>
        </p:nvSpPr>
        <p:spPr>
          <a:xfrm>
            <a:off x="193575" y="6575082"/>
            <a:ext cx="1689565" cy="153888"/>
          </a:xfrm>
        </p:spPr>
        <p:txBody>
          <a:bodyPr wrap="none" lIns="0" tIns="0" rIns="0" bIns="0" anchor="b">
            <a:spAutoFit/>
          </a:bodyPr>
          <a:lstStyle>
            <a:lvl1pPr marL="0" indent="0">
              <a:buNone/>
              <a:defRPr sz="1000" baseline="0"/>
            </a:lvl1pPr>
          </a:lstStyle>
          <a:p>
            <a:pPr lvl="0"/>
            <a:r>
              <a:rPr lang="en-US"/>
              <a:t>Click to edit Master text styles</a:t>
            </a:r>
          </a:p>
        </p:txBody>
      </p:sp>
      <p:sp>
        <p:nvSpPr>
          <p:cNvPr id="6" name="Rectangle 17"/>
          <p:cNvSpPr>
            <a:spLocks noGrp="1" noChangeArrowheads="1"/>
          </p:cNvSpPr>
          <p:nvPr>
            <p:ph idx="1"/>
          </p:nvPr>
        </p:nvSpPr>
        <p:spPr bwMode="auto">
          <a:xfrm>
            <a:off x="609600" y="1604926"/>
            <a:ext cx="10972800" cy="437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lvl1pPr marL="457200" indent="-457200">
              <a:buSzPct val="100000"/>
              <a:buFontTx/>
              <a:buBlip>
                <a:blip r:embed="rId2"/>
              </a:buBlip>
              <a:defRPr/>
            </a:lvl1pPr>
            <a:lvl2pPr marL="863600" indent="-406400">
              <a:buSzPct val="100000"/>
              <a:buFontTx/>
              <a:buBlip>
                <a:blip r:embed="rId3"/>
              </a:buBlip>
              <a:defRPr/>
            </a:lvl2pPr>
            <a:lvl3pPr>
              <a:buSzPct val="90000"/>
              <a:defRPr/>
            </a:lvl3pPr>
            <a:lvl4pPr marL="1828800" indent="-344488">
              <a:buSzPct val="100000"/>
              <a:buFontTx/>
              <a:buBlip>
                <a:blip r:embed="rId4"/>
              </a:buBlip>
              <a:defRPr/>
            </a:lvl4pPr>
            <a:lvl5pPr>
              <a:buSzPct val="1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256563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Blank">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B139E2A-71F7-4654-B958-09DE7126DEA6}"/>
              </a:ext>
            </a:extLst>
          </p:cNvPr>
          <p:cNvCxnSpPr/>
          <p:nvPr userDrawn="1"/>
        </p:nvCxnSpPr>
        <p:spPr>
          <a:xfrm flipV="1">
            <a:off x="753533" y="1411288"/>
            <a:ext cx="11438467" cy="30162"/>
          </a:xfrm>
          <a:prstGeom prst="line">
            <a:avLst/>
          </a:prstGeom>
          <a:ln>
            <a:solidFill>
              <a:schemeClr val="accent5">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5" name="Title Placeholder 1"/>
          <p:cNvSpPr>
            <a:spLocks noGrp="1"/>
          </p:cNvSpPr>
          <p:nvPr>
            <p:ph type="title"/>
          </p:nvPr>
        </p:nvSpPr>
        <p:spPr>
          <a:xfrm>
            <a:off x="609600" y="274638"/>
            <a:ext cx="10972800" cy="1143000"/>
          </a:xfrm>
          <a:prstGeom prst="rect">
            <a:avLst/>
          </a:prstGeom>
        </p:spPr>
        <p:txBody>
          <a:bodyPr lIns="102376" tIns="51188" rIns="102376" bIns="51188" rtlCol="0">
            <a:normAutofit/>
          </a:bodyPr>
          <a:lstStyle>
            <a:lvl1pPr algn="l">
              <a:defRPr sz="4100">
                <a:solidFill>
                  <a:schemeClr val="accent6"/>
                </a:solidFill>
                <a:latin typeface="Helvetica"/>
                <a:cs typeface="Helvetica"/>
              </a:defRPr>
            </a:lvl1pPr>
          </a:lstStyle>
          <a:p>
            <a:r>
              <a:rPr lang="en-US" dirty="0"/>
              <a:t>Click to edit Master title style</a:t>
            </a:r>
          </a:p>
        </p:txBody>
      </p:sp>
      <p:sp>
        <p:nvSpPr>
          <p:cNvPr id="6" name="Text Placeholder 2"/>
          <p:cNvSpPr>
            <a:spLocks noGrp="1"/>
          </p:cNvSpPr>
          <p:nvPr>
            <p:ph idx="1"/>
          </p:nvPr>
        </p:nvSpPr>
        <p:spPr>
          <a:xfrm>
            <a:off x="924398" y="1600206"/>
            <a:ext cx="10658004" cy="4525963"/>
          </a:xfrm>
          <a:prstGeom prst="rect">
            <a:avLst/>
          </a:prstGeom>
        </p:spPr>
        <p:txBody>
          <a:bodyPr lIns="102376" tIns="51188" rIns="102376" bIns="51188" rtlCol="0">
            <a:normAutofit/>
          </a:bodyPr>
          <a:lstStyle>
            <a:lvl1pPr marL="383911" indent="-383911">
              <a:buClr>
                <a:schemeClr val="accent6"/>
              </a:buClr>
              <a:buFont typeface="Wingdings" charset="2"/>
              <a:buChar char="§"/>
              <a:defRPr>
                <a:latin typeface="Helvetica"/>
                <a:cs typeface="Helvetica"/>
              </a:defRPr>
            </a:lvl1pPr>
            <a:lvl2pPr marL="831807" indent="-319926">
              <a:buClr>
                <a:schemeClr val="accent6"/>
              </a:buClr>
              <a:buFont typeface="Arial"/>
              <a:buChar char="•"/>
              <a:defRPr>
                <a:solidFill>
                  <a:schemeClr val="accent5"/>
                </a:solidFill>
                <a:latin typeface="Helvetica"/>
                <a:cs typeface="Helvetica"/>
              </a:defRPr>
            </a:lvl2pPr>
            <a:lvl3pPr marL="1279703" indent="-255940">
              <a:buClr>
                <a:schemeClr val="accent6"/>
              </a:buClr>
              <a:buFont typeface="Lucida Grande"/>
              <a:buChar char="–"/>
              <a:defRPr>
                <a:solidFill>
                  <a:schemeClr val="accent5"/>
                </a:solidFill>
                <a:latin typeface="Helvetica"/>
                <a:cs typeface="Helvetica"/>
              </a:defRPr>
            </a:lvl3pPr>
            <a:lvl4pPr marL="1791584" indent="-255940">
              <a:buClr>
                <a:schemeClr val="accent6"/>
              </a:buClr>
              <a:buFont typeface="Wingdings" charset="2"/>
              <a:buChar char="§"/>
              <a:defRPr>
                <a:solidFill>
                  <a:schemeClr val="accent5"/>
                </a:solidFill>
                <a:latin typeface="Helvetica"/>
                <a:cs typeface="Helvetica"/>
              </a:defRPr>
            </a:lvl4pPr>
            <a:lvl5pPr marL="2559406" indent="-511881">
              <a:buClr>
                <a:schemeClr val="accent6"/>
              </a:buClr>
              <a:buFont typeface="Lucida Grande"/>
              <a:buChar char="-"/>
              <a:defRPr>
                <a:solidFill>
                  <a:schemeClr val="accent5"/>
                </a:solidFill>
                <a:latin typeface="Helvetica"/>
                <a:cs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a:extLst>
              <a:ext uri="{FF2B5EF4-FFF2-40B4-BE49-F238E27FC236}">
                <a16:creationId xmlns:a16="http://schemas.microsoft.com/office/drawing/2014/main" id="{F94459E9-1CEA-4C01-A02E-FC0F4D5955CD}"/>
              </a:ext>
            </a:extLst>
          </p:cNvPr>
          <p:cNvSpPr>
            <a:spLocks noGrp="1"/>
          </p:cNvSpPr>
          <p:nvPr>
            <p:ph type="ftr" sz="quarter" idx="10"/>
          </p:nvPr>
        </p:nvSpPr>
        <p:spPr>
          <a:xfrm>
            <a:off x="624417" y="6356351"/>
            <a:ext cx="10549467" cy="365125"/>
          </a:xfrm>
          <a:prstGeom prst="rect">
            <a:avLst/>
          </a:prstGeom>
          <a:ln w="0"/>
        </p:spPr>
        <p:txBody>
          <a:bodyPr vert="horz" lIns="102376" tIns="51188" rIns="102376" bIns="51188" rtlCol="0" anchor="ctr"/>
          <a:lstStyle>
            <a:lvl1pPr algn="l">
              <a:defRPr sz="1400">
                <a:solidFill>
                  <a:srgbClr val="3E3538">
                    <a:lumMod val="60000"/>
                    <a:lumOff val="40000"/>
                  </a:srgbClr>
                </a:solidFill>
                <a:latin typeface="Arial" panose="020B0604020202020204" pitchFamily="34" charset="0"/>
              </a:defRPr>
            </a:lvl1pPr>
          </a:lstStyle>
          <a:p>
            <a:pPr>
              <a:defRPr/>
            </a:pPr>
            <a:endParaRPr lang="en-US"/>
          </a:p>
        </p:txBody>
      </p:sp>
    </p:spTree>
    <p:extLst>
      <p:ext uri="{BB962C8B-B14F-4D97-AF65-F5344CB8AC3E}">
        <p14:creationId xmlns:p14="http://schemas.microsoft.com/office/powerpoint/2010/main" val="24258323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636117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A6F65DC-B5D6-415A-B5A2-92E42AFB5C41}"/>
              </a:ext>
            </a:extLst>
          </p:cNvPr>
          <p:cNvCxnSpPr/>
          <p:nvPr userDrawn="1"/>
        </p:nvCxnSpPr>
        <p:spPr bwMode="auto">
          <a:xfrm>
            <a:off x="609600" y="835819"/>
            <a:ext cx="10972800" cy="0"/>
          </a:xfrm>
          <a:prstGeom prst="line">
            <a:avLst/>
          </a:prstGeom>
          <a:ln w="38100" cap="rnd">
            <a:gradFill flip="none" rotWithShape="1">
              <a:gsLst>
                <a:gs pos="0">
                  <a:schemeClr val="bg1"/>
                </a:gs>
                <a:gs pos="49000">
                  <a:srgbClr val="C1D830"/>
                </a:gs>
                <a:gs pos="7000">
                  <a:schemeClr val="bg1"/>
                </a:gs>
                <a:gs pos="80000">
                  <a:srgbClr val="6C9F4D"/>
                </a:gs>
              </a:gsLst>
              <a:lin ang="10800000" scaled="1"/>
              <a:tileRect/>
            </a:gradFill>
            <a:bevel/>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tyle>
          <a:lnRef idx="3">
            <a:schemeClr val="dk1"/>
          </a:lnRef>
          <a:fillRef idx="0">
            <a:schemeClr val="dk1"/>
          </a:fillRef>
          <a:effectRef idx="2">
            <a:schemeClr val="dk1"/>
          </a:effectRef>
          <a:fontRef idx="minor">
            <a:schemeClr val="tx1"/>
          </a:fontRef>
        </p:style>
      </p:cxnSp>
      <p:sp>
        <p:nvSpPr>
          <p:cNvPr id="15" name="Title 1"/>
          <p:cNvSpPr>
            <a:spLocks noGrp="1"/>
          </p:cNvSpPr>
          <p:nvPr>
            <p:ph type="title"/>
          </p:nvPr>
        </p:nvSpPr>
        <p:spPr>
          <a:xfrm>
            <a:off x="609600" y="233256"/>
            <a:ext cx="10972800" cy="646331"/>
          </a:xfrm>
          <a:prstGeom prst="rect">
            <a:avLst/>
          </a:prstGeom>
        </p:spPr>
        <p:txBody>
          <a:bodyPr anchor="t"/>
          <a:lstStyle/>
          <a:p>
            <a:r>
              <a:rPr lang="en-US"/>
              <a:t>Click to edit Master title style</a:t>
            </a:r>
            <a:endParaRPr lang="en-US" dirty="0"/>
          </a:p>
        </p:txBody>
      </p:sp>
      <p:sp>
        <p:nvSpPr>
          <p:cNvPr id="17" name="Text Placeholder 12"/>
          <p:cNvSpPr>
            <a:spLocks noGrp="1"/>
          </p:cNvSpPr>
          <p:nvPr>
            <p:ph type="body" sz="quarter" idx="12"/>
          </p:nvPr>
        </p:nvSpPr>
        <p:spPr>
          <a:xfrm>
            <a:off x="195072" y="6574536"/>
            <a:ext cx="3333749" cy="153888"/>
          </a:xfrm>
        </p:spPr>
        <p:txBody>
          <a:bodyPr lIns="0" tIns="0" rIns="0" bIns="0" anchor="b">
            <a:spAutoFit/>
          </a:bodyPr>
          <a:lstStyle>
            <a:lvl1pPr marL="0" indent="0">
              <a:buNone/>
              <a:defRPr sz="1000" baseline="0"/>
            </a:lvl1pPr>
          </a:lstStyle>
          <a:p>
            <a:pPr lvl="0"/>
            <a:r>
              <a:rPr lang="en-US"/>
              <a:t>Click to edit Master text styles</a:t>
            </a:r>
          </a:p>
        </p:txBody>
      </p:sp>
    </p:spTree>
    <p:extLst>
      <p:ext uri="{BB962C8B-B14F-4D97-AF65-F5344CB8AC3E}">
        <p14:creationId xmlns:p14="http://schemas.microsoft.com/office/powerpoint/2010/main" val="8529174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Subtitle Tex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28F6EB9-E819-4C9E-BDE2-9DFD0D7624DA}"/>
              </a:ext>
            </a:extLst>
          </p:cNvPr>
          <p:cNvCxnSpPr/>
          <p:nvPr userDrawn="1"/>
        </p:nvCxnSpPr>
        <p:spPr bwMode="auto">
          <a:xfrm>
            <a:off x="609600" y="615156"/>
            <a:ext cx="10972800" cy="0"/>
          </a:xfrm>
          <a:prstGeom prst="line">
            <a:avLst/>
          </a:prstGeom>
          <a:ln w="38100" cap="rnd">
            <a:gradFill flip="none" rotWithShape="1">
              <a:gsLst>
                <a:gs pos="0">
                  <a:schemeClr val="bg1"/>
                </a:gs>
                <a:gs pos="49000">
                  <a:srgbClr val="C1D830"/>
                </a:gs>
                <a:gs pos="7000">
                  <a:schemeClr val="bg1"/>
                </a:gs>
                <a:gs pos="80000">
                  <a:srgbClr val="6C9F4D"/>
                </a:gs>
              </a:gsLst>
              <a:lin ang="10800000" scaled="1"/>
              <a:tileRect/>
            </a:gradFill>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tyle>
          <a:lnRef idx="3">
            <a:schemeClr val="dk1"/>
          </a:lnRef>
          <a:fillRef idx="0">
            <a:schemeClr val="dk1"/>
          </a:fillRef>
          <a:effectRef idx="2">
            <a:schemeClr val="dk1"/>
          </a:effectRef>
          <a:fontRef idx="minor">
            <a:schemeClr val="tx1"/>
          </a:fontRef>
        </p:style>
      </p:cxnSp>
      <p:sp>
        <p:nvSpPr>
          <p:cNvPr id="2" name="Title 1"/>
          <p:cNvSpPr>
            <a:spLocks noGrp="1"/>
          </p:cNvSpPr>
          <p:nvPr>
            <p:ph type="title"/>
          </p:nvPr>
        </p:nvSpPr>
        <p:spPr>
          <a:xfrm>
            <a:off x="609600" y="231314"/>
            <a:ext cx="10972800" cy="646331"/>
          </a:xfrm>
        </p:spPr>
        <p:txBody>
          <a:bodyPr anchor="t"/>
          <a:lstStyle>
            <a:lvl1pPr algn="l">
              <a:defRPr sz="3600" b="0">
                <a:latin typeface="News Gothic MT" charset="0"/>
                <a:ea typeface="News Gothic MT" charset="0"/>
                <a:cs typeface="News Gothic MT" charset="0"/>
              </a:defRPr>
            </a:lvl1pPr>
          </a:lstStyle>
          <a:p>
            <a:r>
              <a:rPr lang="en-US"/>
              <a:t>Click to edit Master title style</a:t>
            </a:r>
            <a:endParaRPr lang="en-US" dirty="0"/>
          </a:p>
        </p:txBody>
      </p:sp>
      <p:sp>
        <p:nvSpPr>
          <p:cNvPr id="12" name="Rectangle 17"/>
          <p:cNvSpPr>
            <a:spLocks noGrp="1" noChangeArrowheads="1"/>
          </p:cNvSpPr>
          <p:nvPr>
            <p:ph idx="1"/>
          </p:nvPr>
        </p:nvSpPr>
        <p:spPr bwMode="auto">
          <a:xfrm>
            <a:off x="609600" y="1604926"/>
            <a:ext cx="10972800" cy="437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lvl1pPr marL="457200" indent="-457200">
              <a:buSzPct val="100000"/>
              <a:buFontTx/>
              <a:buBlip>
                <a:blip r:embed="rId2"/>
              </a:buBlip>
              <a:defRPr/>
            </a:lvl1pPr>
            <a:lvl2pPr marL="863600" indent="-406400">
              <a:buSzPct val="100000"/>
              <a:buFontTx/>
              <a:buBlip>
                <a:blip r:embed="rId3"/>
              </a:buBlip>
              <a:defRPr/>
            </a:lvl2pPr>
            <a:lvl3pPr>
              <a:buSzPct val="90000"/>
              <a:defRPr/>
            </a:lvl3pPr>
            <a:lvl4pPr marL="1828800" indent="-344488">
              <a:buSzPct val="100000"/>
              <a:buFontTx/>
              <a:buBlip>
                <a:blip r:embed="rId4"/>
              </a:buBlip>
              <a:defRPr/>
            </a:lvl4pPr>
            <a:lvl5pPr>
              <a:buSzPct val="1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2"/>
          <p:cNvSpPr>
            <a:spLocks noGrp="1"/>
          </p:cNvSpPr>
          <p:nvPr>
            <p:ph type="body" sz="quarter" idx="12"/>
          </p:nvPr>
        </p:nvSpPr>
        <p:spPr>
          <a:xfrm>
            <a:off x="193575" y="6574536"/>
            <a:ext cx="1689565" cy="153888"/>
          </a:xfrm>
        </p:spPr>
        <p:txBody>
          <a:bodyPr wrap="none" lIns="0" tIns="0" rIns="0" bIns="0" anchor="b">
            <a:spAutoFit/>
          </a:bodyPr>
          <a:lstStyle>
            <a:lvl1pPr marL="0" indent="0">
              <a:buNone/>
              <a:defRPr sz="1000" baseline="0"/>
            </a:lvl1pPr>
          </a:lstStyle>
          <a:p>
            <a:pPr lvl="0"/>
            <a:r>
              <a:rPr lang="en-US"/>
              <a:t>Click to edit Master text styles</a:t>
            </a:r>
          </a:p>
        </p:txBody>
      </p:sp>
      <p:sp>
        <p:nvSpPr>
          <p:cNvPr id="19" name="Text Placeholder 18"/>
          <p:cNvSpPr>
            <a:spLocks noGrp="1"/>
          </p:cNvSpPr>
          <p:nvPr>
            <p:ph type="body" sz="quarter" idx="13"/>
          </p:nvPr>
        </p:nvSpPr>
        <p:spPr>
          <a:xfrm>
            <a:off x="622009" y="869747"/>
            <a:ext cx="10974916" cy="482133"/>
          </a:xfrm>
        </p:spPr>
        <p:txBody>
          <a:bodyPr>
            <a:noAutofit/>
          </a:bodyPr>
          <a:lstStyle>
            <a:lvl1pPr marL="0" indent="0" algn="l">
              <a:spcBef>
                <a:spcPts val="0"/>
              </a:spcBef>
              <a:buNone/>
              <a:defRPr sz="2800" baseline="0"/>
            </a:lvl1pPr>
          </a:lstStyle>
          <a:p>
            <a:pPr lvl="0"/>
            <a:r>
              <a:rPr lang="en-US"/>
              <a:t>Click to edit Master text styles</a:t>
            </a:r>
          </a:p>
        </p:txBody>
      </p:sp>
    </p:spTree>
    <p:extLst>
      <p:ext uri="{BB962C8B-B14F-4D97-AF65-F5344CB8AC3E}">
        <p14:creationId xmlns:p14="http://schemas.microsoft.com/office/powerpoint/2010/main" val="614682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only Separator Pale">
    <p:spTree>
      <p:nvGrpSpPr>
        <p:cNvPr id="1" name=""/>
        <p:cNvGrpSpPr/>
        <p:nvPr/>
      </p:nvGrpSpPr>
      <p:grpSpPr>
        <a:xfrm>
          <a:off x="0" y="0"/>
          <a:ext cx="0" cy="0"/>
          <a:chOff x="0" y="0"/>
          <a:chExt cx="0" cy="0"/>
        </a:xfrm>
      </p:grpSpPr>
      <p:pic>
        <p:nvPicPr>
          <p:cNvPr id="5" name="Picture 4" descr="A picture containing drawing, light&#10;&#10;Description automatically generated">
            <a:extLst>
              <a:ext uri="{FF2B5EF4-FFF2-40B4-BE49-F238E27FC236}">
                <a16:creationId xmlns:a16="http://schemas.microsoft.com/office/drawing/2014/main" id="{ACFC416F-D710-3A45-87DD-2DE1FCF77B33}"/>
              </a:ext>
            </a:extLst>
          </p:cNvPr>
          <p:cNvPicPr>
            <a:picLocks noChangeAspect="1"/>
          </p:cNvPicPr>
          <p:nvPr userDrawn="1"/>
        </p:nvPicPr>
        <p:blipFill>
          <a:blip r:embed="rId2">
            <a:alphaModFix amt="20000"/>
          </a:blip>
          <a:stretch>
            <a:fillRect/>
          </a:stretch>
        </p:blipFill>
        <p:spPr>
          <a:xfrm>
            <a:off x="0" y="0"/>
            <a:ext cx="12192000" cy="6858000"/>
          </a:xfrm>
          <a:prstGeom prst="rect">
            <a:avLst/>
          </a:prstGeom>
        </p:spPr>
      </p:pic>
      <p:sp>
        <p:nvSpPr>
          <p:cNvPr id="8"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b="1" i="0">
                <a:solidFill>
                  <a:schemeClr val="accent1"/>
                </a:solidFill>
                <a:latin typeface="+mj-lt"/>
                <a:ea typeface="Verdana" panose="020B0604030504040204" pitchFamily="34" charset="0"/>
                <a:cs typeface="Verdana" panose="020B0604030504040204" pitchFamily="34" charset="0"/>
              </a:defRPr>
            </a:lvl1pPr>
          </a:lstStyle>
          <a:p>
            <a:r>
              <a:rPr lang="en-GB" noProof="0" dirty="0"/>
              <a:t>Click and Modify </a:t>
            </a:r>
            <a:br>
              <a:rPr lang="en-GB" noProof="0" dirty="0"/>
            </a:br>
            <a:r>
              <a:rPr lang="en-GB" noProof="0" dirty="0"/>
              <a:t>the text</a:t>
            </a:r>
          </a:p>
        </p:txBody>
      </p:sp>
      <p:sp>
        <p:nvSpPr>
          <p:cNvPr id="4"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a:p>
        </p:txBody>
      </p:sp>
    </p:spTree>
    <p:extLst>
      <p:ext uri="{BB962C8B-B14F-4D97-AF65-F5344CB8AC3E}">
        <p14:creationId xmlns:p14="http://schemas.microsoft.com/office/powerpoint/2010/main" val="1398295499"/>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332318" y="1600200"/>
            <a:ext cx="5564716" cy="4554110"/>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00234" y="1600200"/>
            <a:ext cx="5564717" cy="4554110"/>
          </a:xfrm>
        </p:spPr>
        <p:txBody>
          <a:bodyPr/>
          <a:lstStyle>
            <a:lvl1pPr>
              <a:defRPr sz="2400"/>
            </a:lvl1pPr>
            <a:lvl2pPr>
              <a:defRPr sz="22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19800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Title No logo or line">
    <p:spTree>
      <p:nvGrpSpPr>
        <p:cNvPr id="1" name=""/>
        <p:cNvGrpSpPr/>
        <p:nvPr/>
      </p:nvGrpSpPr>
      <p:grpSpPr>
        <a:xfrm>
          <a:off x="0" y="0"/>
          <a:ext cx="0" cy="0"/>
          <a:chOff x="0" y="0"/>
          <a:chExt cx="0" cy="0"/>
        </a:xfrm>
      </p:grpSpPr>
      <p:sp>
        <p:nvSpPr>
          <p:cNvPr id="2" name="Title 1"/>
          <p:cNvSpPr>
            <a:spLocks noGrp="1"/>
          </p:cNvSpPr>
          <p:nvPr>
            <p:ph type="title"/>
          </p:nvPr>
        </p:nvSpPr>
        <p:spPr>
          <a:xfrm>
            <a:off x="619200" y="259200"/>
            <a:ext cx="10990717" cy="1081568"/>
          </a:xfrm>
        </p:spPr>
        <p:txBody>
          <a:bodyPr/>
          <a:lstStyle>
            <a:lvl1pPr>
              <a:defRPr>
                <a:solidFill>
                  <a:srgbClr val="002060"/>
                </a:solidFill>
              </a:defRPr>
            </a:lvl1pPr>
          </a:lstStyle>
          <a:p>
            <a:r>
              <a:rPr lang="en-GB"/>
              <a:t>Click to edit Master title style</a:t>
            </a:r>
            <a:endParaRPr lang="en-US"/>
          </a:p>
        </p:txBody>
      </p:sp>
      <p:sp>
        <p:nvSpPr>
          <p:cNvPr id="3"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rgbClr val="5D8298"/>
                </a:solidFill>
                <a:latin typeface="PT Sans Narrow" charset="-52"/>
                <a:ea typeface="PT Sans Narrow" charset="-52"/>
                <a:cs typeface="PT Sans Narrow" charset="-52"/>
              </a:defRPr>
            </a:lvl1pPr>
          </a:lstStyle>
          <a:p>
            <a:fld id="{FCE43C0F-8A7B-3A4B-9DB5-B3472E36E833}" type="slidenum">
              <a:rPr lang="en-GB" smtClean="0"/>
              <a:pPr/>
              <a:t>‹#›</a:t>
            </a:fld>
            <a:endParaRPr lang="en-GB"/>
          </a:p>
        </p:txBody>
      </p:sp>
      <p:sp>
        <p:nvSpPr>
          <p:cNvPr id="4" name="Content Placeholder 5"/>
          <p:cNvSpPr>
            <a:spLocks noGrp="1"/>
          </p:cNvSpPr>
          <p:nvPr>
            <p:ph sz="quarter" idx="13"/>
          </p:nvPr>
        </p:nvSpPr>
        <p:spPr>
          <a:xfrm>
            <a:off x="620184" y="6356351"/>
            <a:ext cx="9796296" cy="365125"/>
          </a:xfrm>
          <a:prstGeom prst="rect">
            <a:avLst/>
          </a:prstGeom>
        </p:spPr>
        <p:txBody>
          <a:bodyPr anchor="ctr" anchorCtr="0">
            <a:noAutofit/>
          </a:bodyPr>
          <a:lstStyle>
            <a:lvl1pPr marL="0" indent="0">
              <a:spcBef>
                <a:spcPts val="300"/>
              </a:spcBef>
              <a:buNone/>
              <a:defRPr sz="1200">
                <a:solidFill>
                  <a:srgbClr val="5D8298"/>
                </a:solidFill>
                <a:latin typeface="PT Sans Narrow"/>
                <a:cs typeface="PT Sans Narrow"/>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
        <p:nvSpPr>
          <p:cNvPr id="5" name="Content Placeholder 3"/>
          <p:cNvSpPr>
            <a:spLocks noGrp="1"/>
          </p:cNvSpPr>
          <p:nvPr>
            <p:ph sz="quarter" idx="14"/>
          </p:nvPr>
        </p:nvSpPr>
        <p:spPr>
          <a:xfrm>
            <a:off x="620184" y="1425600"/>
            <a:ext cx="10962216" cy="44604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8693284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E40716-9FB3-44CA-937B-331B3B0BAC5A}"/>
              </a:ext>
            </a:extLst>
          </p:cNvPr>
          <p:cNvSpPr>
            <a:spLocks noGrp="1"/>
          </p:cNvSpPr>
          <p:nvPr>
            <p:ph type="dt" sz="half" idx="10"/>
          </p:nvPr>
        </p:nvSpPr>
        <p:spPr/>
        <p:txBody>
          <a:bodyPr/>
          <a:lstStyle/>
          <a:p>
            <a:fld id="{C4E56E0F-878B-6C42-92E5-7CF831D9C84C}" type="datetime1">
              <a:rPr lang="en-GB" smtClean="0"/>
              <a:t>17/08/2021</a:t>
            </a:fld>
            <a:endParaRPr lang="en-US"/>
          </a:p>
        </p:txBody>
      </p:sp>
      <p:sp>
        <p:nvSpPr>
          <p:cNvPr id="3" name="Footer Placeholder 2">
            <a:extLst>
              <a:ext uri="{FF2B5EF4-FFF2-40B4-BE49-F238E27FC236}">
                <a16:creationId xmlns:a16="http://schemas.microsoft.com/office/drawing/2014/main" id="{32546985-6CC1-458C-A3A3-7A67817771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5D48E12-B602-4DC5-ACFF-EE8D8224914C}"/>
              </a:ext>
            </a:extLst>
          </p:cNvPr>
          <p:cNvSpPr>
            <a:spLocks noGrp="1"/>
          </p:cNvSpPr>
          <p:nvPr>
            <p:ph type="sldNum" sz="quarter" idx="12"/>
          </p:nvPr>
        </p:nvSpPr>
        <p:spPr/>
        <p:txBody>
          <a:bodyPr/>
          <a:lstStyle/>
          <a:p>
            <a:fld id="{ED2A3D53-9E8C-4B52-B905-9AB47CA98362}" type="slidenum">
              <a:rPr lang="en-US" smtClean="0"/>
              <a:t>‹#›</a:t>
            </a:fld>
            <a:endParaRPr lang="en-US"/>
          </a:p>
        </p:txBody>
      </p:sp>
    </p:spTree>
    <p:extLst>
      <p:ext uri="{BB962C8B-B14F-4D97-AF65-F5344CB8AC3E}">
        <p14:creationId xmlns:p14="http://schemas.microsoft.com/office/powerpoint/2010/main" val="26777286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rgbClr val="5D8298"/>
                </a:solidFill>
                <a:latin typeface="PT Sans Narrow" charset="-52"/>
                <a:ea typeface="PT Sans Narrow" charset="-52"/>
                <a:cs typeface="PT Sans Narrow" charset="-52"/>
              </a:defRPr>
            </a:lvl1pPr>
          </a:lstStyle>
          <a:p>
            <a:fld id="{FCE43C0F-8A7B-3A4B-9DB5-B3472E36E833}" type="slidenum">
              <a:rPr lang="en-GB" smtClean="0"/>
              <a:pPr/>
              <a:t>‹#›</a:t>
            </a:fld>
            <a:endParaRPr lang="en-GB" dirty="0"/>
          </a:p>
        </p:txBody>
      </p:sp>
      <p:sp>
        <p:nvSpPr>
          <p:cNvPr id="5" name="Content Placeholder 5"/>
          <p:cNvSpPr>
            <a:spLocks noGrp="1"/>
          </p:cNvSpPr>
          <p:nvPr>
            <p:ph sz="quarter" idx="13"/>
          </p:nvPr>
        </p:nvSpPr>
        <p:spPr>
          <a:xfrm>
            <a:off x="620184" y="6356351"/>
            <a:ext cx="8116800" cy="365125"/>
          </a:xfrm>
          <a:prstGeom prst="rect">
            <a:avLst/>
          </a:prstGeom>
        </p:spPr>
        <p:txBody>
          <a:bodyPr anchor="ctr" anchorCtr="0">
            <a:noAutofit/>
          </a:bodyPr>
          <a:lstStyle>
            <a:lvl1pPr marL="0" indent="0">
              <a:spcBef>
                <a:spcPts val="300"/>
              </a:spcBef>
              <a:buNone/>
              <a:defRPr sz="1200">
                <a:solidFill>
                  <a:srgbClr val="5D8298"/>
                </a:solidFill>
                <a:latin typeface="PT Sans Narrow"/>
                <a:cs typeface="PT Sans Narrow"/>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31525607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rgbClr val="5D8298"/>
                </a:solidFill>
                <a:latin typeface="PT Sans Narrow" charset="-52"/>
                <a:ea typeface="PT Sans Narrow" charset="-52"/>
                <a:cs typeface="PT Sans Narrow" charset="-52"/>
              </a:defRPr>
            </a:lvl1pPr>
          </a:lstStyle>
          <a:p>
            <a:fld id="{FCE43C0F-8A7B-3A4B-9DB5-B3472E36E833}" type="slidenum">
              <a:rPr lang="en-GB" smtClean="0"/>
              <a:pPr/>
              <a:t>‹#›</a:t>
            </a:fld>
            <a:endParaRPr lang="en-GB" dirty="0"/>
          </a:p>
        </p:txBody>
      </p:sp>
      <p:sp>
        <p:nvSpPr>
          <p:cNvPr id="5" name="Content Placeholder 5"/>
          <p:cNvSpPr>
            <a:spLocks noGrp="1"/>
          </p:cNvSpPr>
          <p:nvPr>
            <p:ph sz="quarter" idx="13"/>
          </p:nvPr>
        </p:nvSpPr>
        <p:spPr>
          <a:xfrm>
            <a:off x="620184" y="6356351"/>
            <a:ext cx="8116800" cy="365125"/>
          </a:xfrm>
          <a:prstGeom prst="rect">
            <a:avLst/>
          </a:prstGeom>
        </p:spPr>
        <p:txBody>
          <a:bodyPr anchor="ctr" anchorCtr="0">
            <a:noAutofit/>
          </a:bodyPr>
          <a:lstStyle>
            <a:lvl1pPr marL="0" indent="0">
              <a:spcBef>
                <a:spcPts val="300"/>
              </a:spcBef>
              <a:buNone/>
              <a:defRPr sz="1200">
                <a:solidFill>
                  <a:srgbClr val="5D8298"/>
                </a:solidFill>
                <a:latin typeface="PT Sans Narrow"/>
                <a:cs typeface="PT Sans Narrow"/>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37230594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B9E8BA-49BF-4B45-85D7-A2C9BA5D65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75195" y="2010629"/>
            <a:ext cx="7041609" cy="2836742"/>
          </a:xfrm>
          <a:prstGeom prst="rect">
            <a:avLst/>
          </a:prstGeom>
        </p:spPr>
      </p:pic>
    </p:spTree>
    <p:extLst>
      <p:ext uri="{BB962C8B-B14F-4D97-AF65-F5344CB8AC3E}">
        <p14:creationId xmlns:p14="http://schemas.microsoft.com/office/powerpoint/2010/main" val="2195393908"/>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only Separator Pale">
    <p:spTree>
      <p:nvGrpSpPr>
        <p:cNvPr id="1" name=""/>
        <p:cNvGrpSpPr/>
        <p:nvPr/>
      </p:nvGrpSpPr>
      <p:grpSpPr>
        <a:xfrm>
          <a:off x="0" y="0"/>
          <a:ext cx="0" cy="0"/>
          <a:chOff x="0" y="0"/>
          <a:chExt cx="0" cy="0"/>
        </a:xfrm>
      </p:grpSpPr>
      <p:pic>
        <p:nvPicPr>
          <p:cNvPr id="5" name="Picture 4" descr="A picture containing drawing, light&#10;&#10;Description automatically generated">
            <a:extLst>
              <a:ext uri="{FF2B5EF4-FFF2-40B4-BE49-F238E27FC236}">
                <a16:creationId xmlns:a16="http://schemas.microsoft.com/office/drawing/2014/main" id="{ACFC416F-D710-3A45-87DD-2DE1FCF77B33}"/>
              </a:ext>
            </a:extLst>
          </p:cNvPr>
          <p:cNvPicPr>
            <a:picLocks noChangeAspect="1"/>
          </p:cNvPicPr>
          <p:nvPr userDrawn="1"/>
        </p:nvPicPr>
        <p:blipFill>
          <a:blip r:embed="rId2">
            <a:alphaModFix amt="20000"/>
          </a:blip>
          <a:stretch>
            <a:fillRect/>
          </a:stretch>
        </p:blipFill>
        <p:spPr>
          <a:xfrm>
            <a:off x="0" y="0"/>
            <a:ext cx="12192000" cy="6858000"/>
          </a:xfrm>
          <a:prstGeom prst="rect">
            <a:avLst/>
          </a:prstGeom>
        </p:spPr>
      </p:pic>
      <p:sp>
        <p:nvSpPr>
          <p:cNvPr id="8"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b="1" i="0">
                <a:solidFill>
                  <a:schemeClr val="accent1"/>
                </a:solidFill>
                <a:latin typeface="+mj-lt"/>
                <a:ea typeface="Verdana" panose="020B0604030504040204" pitchFamily="34" charset="0"/>
                <a:cs typeface="Verdana" panose="020B0604030504040204" pitchFamily="34" charset="0"/>
              </a:defRPr>
            </a:lvl1pPr>
          </a:lstStyle>
          <a:p>
            <a:r>
              <a:rPr lang="en-GB" noProof="0" dirty="0"/>
              <a:t>Click and Modify </a:t>
            </a:r>
            <a:br>
              <a:rPr lang="en-GB" noProof="0" dirty="0"/>
            </a:br>
            <a:r>
              <a:rPr lang="en-GB" noProof="0" dirty="0"/>
              <a:t>the text</a:t>
            </a:r>
          </a:p>
        </p:txBody>
      </p:sp>
      <p:sp>
        <p:nvSpPr>
          <p:cNvPr id="4"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60344890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amp; sub separator pale">
    <p:spTree>
      <p:nvGrpSpPr>
        <p:cNvPr id="1" name=""/>
        <p:cNvGrpSpPr/>
        <p:nvPr/>
      </p:nvGrpSpPr>
      <p:grpSpPr>
        <a:xfrm>
          <a:off x="0" y="0"/>
          <a:ext cx="0" cy="0"/>
          <a:chOff x="0" y="0"/>
          <a:chExt cx="0" cy="0"/>
        </a:xfrm>
      </p:grpSpPr>
      <p:pic>
        <p:nvPicPr>
          <p:cNvPr id="9" name="Picture 8" descr="A picture containing drawing, light&#10;&#10;Description automatically generated">
            <a:extLst>
              <a:ext uri="{FF2B5EF4-FFF2-40B4-BE49-F238E27FC236}">
                <a16:creationId xmlns:a16="http://schemas.microsoft.com/office/drawing/2014/main" id="{9D033C0A-B3FE-7E4D-9435-7FC5A8EE3960}"/>
              </a:ext>
            </a:extLst>
          </p:cNvPr>
          <p:cNvPicPr>
            <a:picLocks noChangeAspect="1"/>
          </p:cNvPicPr>
          <p:nvPr userDrawn="1"/>
        </p:nvPicPr>
        <p:blipFill>
          <a:blip r:embed="rId2">
            <a:alphaModFix amt="20000"/>
          </a:blip>
          <a:stretch>
            <a:fillRect/>
          </a:stretch>
        </p:blipFill>
        <p:spPr>
          <a:xfrm>
            <a:off x="0" y="0"/>
            <a:ext cx="12192000" cy="6858000"/>
          </a:xfrm>
          <a:prstGeom prst="rect">
            <a:avLst/>
          </a:prstGeom>
        </p:spPr>
      </p:pic>
      <p:sp>
        <p:nvSpPr>
          <p:cNvPr id="5"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accent1"/>
                </a:solidFill>
                <a:latin typeface="+mj-lt"/>
                <a:ea typeface="PT Sans Narrow" charset="-52"/>
                <a:cs typeface="PT Sans Narrow" charset="-52"/>
              </a:defRPr>
            </a:lvl1pPr>
          </a:lstStyle>
          <a:p>
            <a:r>
              <a:rPr lang="en-GB" dirty="0"/>
              <a:t>Click and </a:t>
            </a:r>
            <a:r>
              <a:rPr lang="en-GB" noProof="0" dirty="0"/>
              <a:t>Modify</a:t>
            </a:r>
            <a:r>
              <a:rPr lang="en-GB" dirty="0"/>
              <a:t> the text</a:t>
            </a:r>
          </a:p>
        </p:txBody>
      </p:sp>
      <p:sp>
        <p:nvSpPr>
          <p:cNvPr id="6"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accent1"/>
                </a:solidFill>
                <a:latin typeface="+mj-lt"/>
              </a:defRPr>
            </a:lvl1pPr>
          </a:lstStyle>
          <a:p>
            <a:endParaRPr lang="en-GB"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717705325"/>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itle separator dark">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mj-lt"/>
                <a:ea typeface="Verdana" panose="020B0604030504040204" pitchFamily="34" charset="0"/>
                <a:cs typeface="Verdana" panose="020B0604030504040204" pitchFamily="34" charset="0"/>
              </a:defRPr>
            </a:lvl1pPr>
          </a:lstStyle>
          <a:p>
            <a:r>
              <a:rPr lang="en-GB" noProof="0" dirty="0"/>
              <a:t>Click and Modify the text</a:t>
            </a:r>
          </a:p>
        </p:txBody>
      </p:sp>
      <p:sp>
        <p:nvSpPr>
          <p:cNvPr id="3"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3002953977"/>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amp; sub separator dark">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bg1"/>
                </a:solidFill>
                <a:latin typeface="+mj-lt"/>
                <a:ea typeface="Verdana" panose="020B0604030504040204" pitchFamily="34" charset="0"/>
                <a:cs typeface="Verdana" panose="020B0604030504040204" pitchFamily="34" charset="0"/>
              </a:defRPr>
            </a:lvl1pPr>
          </a:lstStyle>
          <a:p>
            <a:r>
              <a:rPr lang="en-GB" noProof="0" dirty="0"/>
              <a:t>Click and Modify the text</a:t>
            </a:r>
          </a:p>
        </p:txBody>
      </p:sp>
      <p:sp>
        <p:nvSpPr>
          <p:cNvPr id="3"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bg1"/>
                </a:solidFill>
                <a:latin typeface="+mj-lt"/>
                <a:ea typeface="Verdana" panose="020B0604030504040204" pitchFamily="34" charset="0"/>
              </a:defRPr>
            </a:lvl1pPr>
          </a:lstStyle>
          <a:p>
            <a:endParaRPr lang="en-GB" noProof="0" dirty="0"/>
          </a:p>
        </p:txBody>
      </p:sp>
      <p:sp>
        <p:nvSpPr>
          <p:cNvPr id="4"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44638494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mp; sub separator pale">
    <p:spTree>
      <p:nvGrpSpPr>
        <p:cNvPr id="1" name=""/>
        <p:cNvGrpSpPr/>
        <p:nvPr/>
      </p:nvGrpSpPr>
      <p:grpSpPr>
        <a:xfrm>
          <a:off x="0" y="0"/>
          <a:ext cx="0" cy="0"/>
          <a:chOff x="0" y="0"/>
          <a:chExt cx="0" cy="0"/>
        </a:xfrm>
      </p:grpSpPr>
      <p:pic>
        <p:nvPicPr>
          <p:cNvPr id="9" name="Picture 8" descr="A picture containing drawing, light&#10;&#10;Description automatically generated">
            <a:extLst>
              <a:ext uri="{FF2B5EF4-FFF2-40B4-BE49-F238E27FC236}">
                <a16:creationId xmlns:a16="http://schemas.microsoft.com/office/drawing/2014/main" id="{9D033C0A-B3FE-7E4D-9435-7FC5A8EE3960}"/>
              </a:ext>
            </a:extLst>
          </p:cNvPr>
          <p:cNvPicPr>
            <a:picLocks noChangeAspect="1"/>
          </p:cNvPicPr>
          <p:nvPr userDrawn="1"/>
        </p:nvPicPr>
        <p:blipFill>
          <a:blip r:embed="rId2">
            <a:alphaModFix amt="20000"/>
          </a:blip>
          <a:stretch>
            <a:fillRect/>
          </a:stretch>
        </p:blipFill>
        <p:spPr>
          <a:xfrm>
            <a:off x="0" y="0"/>
            <a:ext cx="12192000" cy="6858000"/>
          </a:xfrm>
          <a:prstGeom prst="rect">
            <a:avLst/>
          </a:prstGeom>
        </p:spPr>
      </p:pic>
      <p:sp>
        <p:nvSpPr>
          <p:cNvPr id="5"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accent1"/>
                </a:solidFill>
                <a:latin typeface="+mj-lt"/>
                <a:ea typeface="PT Sans Narrow" charset="-52"/>
                <a:cs typeface="PT Sans Narrow" charset="-52"/>
              </a:defRPr>
            </a:lvl1pPr>
          </a:lstStyle>
          <a:p>
            <a:r>
              <a:rPr lang="en-GB" dirty="0"/>
              <a:t>Click and </a:t>
            </a:r>
            <a:r>
              <a:rPr lang="en-GB" noProof="0" dirty="0"/>
              <a:t>Modify</a:t>
            </a:r>
            <a:r>
              <a:rPr lang="en-GB" dirty="0"/>
              <a:t> the text</a:t>
            </a:r>
          </a:p>
        </p:txBody>
      </p:sp>
      <p:sp>
        <p:nvSpPr>
          <p:cNvPr id="6"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accent1"/>
                </a:solidFill>
                <a:latin typeface="+mj-lt"/>
              </a:defRPr>
            </a:lvl1pPr>
          </a:lstStyle>
          <a:p>
            <a:endParaRPr lang="en-GB"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a:p>
        </p:txBody>
      </p:sp>
    </p:spTree>
    <p:extLst>
      <p:ext uri="{BB962C8B-B14F-4D97-AF65-F5344CB8AC3E}">
        <p14:creationId xmlns:p14="http://schemas.microsoft.com/office/powerpoint/2010/main" val="1137949908"/>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8800"/>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ts val="3000"/>
              </a:lnSpc>
              <a:defRPr>
                <a:latin typeface="+mj-lt"/>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FD972486-CB4A-8C43-B144-BABC948315A1}"/>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3951976710"/>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Espace réservé du numéro de diapositive 6">
            <a:extLst>
              <a:ext uri="{FF2B5EF4-FFF2-40B4-BE49-F238E27FC236}">
                <a16:creationId xmlns:a16="http://schemas.microsoft.com/office/drawing/2014/main" id="{F046E0A4-E965-4C18-8444-05C49D8DD6B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7" name="Title 4">
            <a:extLst>
              <a:ext uri="{FF2B5EF4-FFF2-40B4-BE49-F238E27FC236}">
                <a16:creationId xmlns:a16="http://schemas.microsoft.com/office/drawing/2014/main" id="{DE0BFF55-A527-48E6-AAD6-78DF86EF1158}"/>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5" name="Content Placeholder 5">
            <a:extLst>
              <a:ext uri="{FF2B5EF4-FFF2-40B4-BE49-F238E27FC236}">
                <a16:creationId xmlns:a16="http://schemas.microsoft.com/office/drawing/2014/main" id="{C98DCE08-41C6-754C-8B94-1E817D13B56F}"/>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5048419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430386"/>
            <a:ext cx="10972800" cy="702470"/>
          </a:xfrm>
          <a:prstGeom prst="rect">
            <a:avLst/>
          </a:prstGeom>
        </p:spPr>
        <p:txBody>
          <a:bodyPr wrap="square" lIns="0" tIns="0" rIns="0" bIns="0" anchor="t"/>
          <a:lstStyle>
            <a:lvl1pPr marL="0" indent="0" algn="l">
              <a:buNone/>
              <a:defRPr sz="2000" b="1" i="0" cap="all" spc="100" baseline="0">
                <a:solidFill>
                  <a:schemeClr val="accent1"/>
                </a:solidFill>
                <a:latin typeface="+mj-lt"/>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3" name="Content Placeholder 2"/>
          <p:cNvSpPr>
            <a:spLocks noGrp="1"/>
          </p:cNvSpPr>
          <p:nvPr>
            <p:ph sz="quarter" idx="12"/>
          </p:nvPr>
        </p:nvSpPr>
        <p:spPr>
          <a:xfrm>
            <a:off x="620184" y="2132856"/>
            <a:ext cx="10963200" cy="3816424"/>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E7BED270-F252-40E9-B649-31059F163421}"/>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3" name="Espace réservé du numéro de diapositive 6">
            <a:extLst>
              <a:ext uri="{FF2B5EF4-FFF2-40B4-BE49-F238E27FC236}">
                <a16:creationId xmlns:a16="http://schemas.microsoft.com/office/drawing/2014/main" id="{2C97B588-8F7E-484F-9C45-CC6F089B2D5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10" name="Content Placeholder 5">
            <a:extLst>
              <a:ext uri="{FF2B5EF4-FFF2-40B4-BE49-F238E27FC236}">
                <a16:creationId xmlns:a16="http://schemas.microsoft.com/office/drawing/2014/main" id="{B671EB7F-1F36-3C4C-BEFF-8B7AD564F59B}"/>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2490496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amp; legend">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21216" y="239346"/>
            <a:ext cx="8931169" cy="4465706"/>
          </a:xfrm>
          <a:prstGeom prst="rect">
            <a:avLst/>
          </a:prstGeom>
        </p:spPr>
        <p:txBody>
          <a:bodyPr>
            <a:normAutofit/>
          </a:bodyPr>
          <a:lstStyle>
            <a:lvl1pPr marL="0" indent="0">
              <a:buNone/>
              <a:defRPr sz="2800" baseline="0">
                <a:latin typeface="+mj-lt"/>
                <a:ea typeface="Verdana" panose="020B0604030504040204" pitchFamily="34" charset="0"/>
                <a:cs typeface="Verdana" panose="020B060403050404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Drop an image or click on the </a:t>
            </a:r>
            <a:r>
              <a:rPr lang="en-GB" noProof="0" dirty="0"/>
              <a:t>icon</a:t>
            </a:r>
            <a:r>
              <a:rPr lang="en-GB" dirty="0"/>
              <a:t> to add one </a:t>
            </a:r>
          </a:p>
        </p:txBody>
      </p:sp>
      <p:sp>
        <p:nvSpPr>
          <p:cNvPr id="4" name="Espace réservé du texte 3"/>
          <p:cNvSpPr>
            <a:spLocks noGrp="1"/>
          </p:cNvSpPr>
          <p:nvPr>
            <p:ph type="body" sz="half" idx="2" hasCustomPrompt="1"/>
          </p:nvPr>
        </p:nvSpPr>
        <p:spPr>
          <a:xfrm>
            <a:off x="609600" y="5013176"/>
            <a:ext cx="8942784" cy="804862"/>
          </a:xfrm>
          <a:prstGeom prst="rect">
            <a:avLst/>
          </a:prstGeom>
        </p:spPr>
        <p:txBody>
          <a:bodyPr lIns="0" tIns="0" rIns="0" bIns="0">
            <a:normAutofit/>
          </a:bodyPr>
          <a:lstStyle>
            <a:lvl1pPr marL="0" indent="0" algn="l">
              <a:buNone/>
              <a:defRPr sz="1800" b="0" i="0" baseline="0">
                <a:solidFill>
                  <a:srgbClr val="5D8298"/>
                </a:solidFill>
                <a:latin typeface="+mj-lt"/>
                <a:ea typeface="Verdana" panose="020B0604030504040204" pitchFamily="34" charset="0"/>
                <a:cs typeface="Verdana" panose="020B060403050404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and add text</a:t>
            </a:r>
          </a:p>
        </p:txBody>
      </p:sp>
      <p:sp>
        <p:nvSpPr>
          <p:cNvPr id="9" name="Espace réservé du numéro de diapositive 6">
            <a:extLst>
              <a:ext uri="{FF2B5EF4-FFF2-40B4-BE49-F238E27FC236}">
                <a16:creationId xmlns:a16="http://schemas.microsoft.com/office/drawing/2014/main" id="{610BCDA3-369C-43C8-A135-679B9AC3D31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6" name="Content Placeholder 5">
            <a:extLst>
              <a:ext uri="{FF2B5EF4-FFF2-40B4-BE49-F238E27FC236}">
                <a16:creationId xmlns:a16="http://schemas.microsoft.com/office/drawing/2014/main" id="{B746CDA0-4C68-CD4C-95C1-0D0553F810F1}"/>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3905449769"/>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Image text">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09600" y="1412876"/>
            <a:ext cx="5181600" cy="4472781"/>
          </a:xfrm>
          <a:prstGeom prst="rect">
            <a:avLst/>
          </a:prstGeom>
        </p:spPr>
        <p:txBody>
          <a:bodyPr>
            <a:normAutofit/>
          </a:bodyPr>
          <a:lstStyle>
            <a:lvl1pPr marL="0" indent="0">
              <a:buNone/>
              <a:defRPr sz="28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Drop an image or click on the icon to add one </a:t>
            </a:r>
          </a:p>
        </p:txBody>
      </p:sp>
      <p:sp>
        <p:nvSpPr>
          <p:cNvPr id="9" name="Content Placeholder 2">
            <a:extLst>
              <a:ext uri="{FF2B5EF4-FFF2-40B4-BE49-F238E27FC236}">
                <a16:creationId xmlns:a16="http://schemas.microsoft.com/office/drawing/2014/main" id="{7C4DDB2A-D091-4603-B954-F1F7415B5854}"/>
              </a:ext>
            </a:extLst>
          </p:cNvPr>
          <p:cNvSpPr>
            <a:spLocks noGrp="1"/>
          </p:cNvSpPr>
          <p:nvPr>
            <p:ph sz="quarter" idx="17"/>
          </p:nvPr>
        </p:nvSpPr>
        <p:spPr>
          <a:xfrm>
            <a:off x="6161452" y="1412876"/>
            <a:ext cx="5186755" cy="4473125"/>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466B5AD6-CE67-4BBC-9EB2-93460D1CB785}"/>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3" name="Espace réservé du numéro de diapositive 6">
            <a:extLst>
              <a:ext uri="{FF2B5EF4-FFF2-40B4-BE49-F238E27FC236}">
                <a16:creationId xmlns:a16="http://schemas.microsoft.com/office/drawing/2014/main" id="{0221FD13-185B-46DF-BA72-E12DA2E55F0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10" name="Content Placeholder 5">
            <a:extLst>
              <a:ext uri="{FF2B5EF4-FFF2-40B4-BE49-F238E27FC236}">
                <a16:creationId xmlns:a16="http://schemas.microsoft.com/office/drawing/2014/main" id="{4B1FAC36-8967-D04C-8BC9-B8599B8B9C57}"/>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2753228297"/>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2 columns tex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3162B263-5EE9-4AEE-8654-DD3CA21ACE82}"/>
              </a:ext>
            </a:extLst>
          </p:cNvPr>
          <p:cNvSpPr>
            <a:spLocks noGrp="1"/>
          </p:cNvSpPr>
          <p:nvPr>
            <p:ph sz="quarter" idx="16"/>
          </p:nvPr>
        </p:nvSpPr>
        <p:spPr>
          <a:xfrm>
            <a:off x="620184" y="1412876"/>
            <a:ext cx="5186755" cy="4473125"/>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Content Placeholder 2">
            <a:extLst>
              <a:ext uri="{FF2B5EF4-FFF2-40B4-BE49-F238E27FC236}">
                <a16:creationId xmlns:a16="http://schemas.microsoft.com/office/drawing/2014/main" id="{E81C97C1-EB70-41CB-8E10-ED8420DF6B37}"/>
              </a:ext>
            </a:extLst>
          </p:cNvPr>
          <p:cNvSpPr>
            <a:spLocks noGrp="1"/>
          </p:cNvSpPr>
          <p:nvPr>
            <p:ph sz="quarter" idx="17"/>
          </p:nvPr>
        </p:nvSpPr>
        <p:spPr>
          <a:xfrm>
            <a:off x="6161452" y="1412876"/>
            <a:ext cx="5186755" cy="4473125"/>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AD0C9F4F-B9B1-48AF-B0EA-B2DC04A96707}"/>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4" name="Espace réservé du numéro de diapositive 6">
            <a:extLst>
              <a:ext uri="{FF2B5EF4-FFF2-40B4-BE49-F238E27FC236}">
                <a16:creationId xmlns:a16="http://schemas.microsoft.com/office/drawing/2014/main" id="{D4634937-A53D-4397-98D3-B9CB083009B1}"/>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9" name="Content Placeholder 5">
            <a:extLst>
              <a:ext uri="{FF2B5EF4-FFF2-40B4-BE49-F238E27FC236}">
                <a16:creationId xmlns:a16="http://schemas.microsoft.com/office/drawing/2014/main" id="{18650831-B8DB-DB46-ACE2-EAE3A90998A5}"/>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2915813204"/>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ubtitle 2 columns tex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3162B263-5EE9-4AEE-8654-DD3CA21ACE82}"/>
              </a:ext>
            </a:extLst>
          </p:cNvPr>
          <p:cNvSpPr>
            <a:spLocks noGrp="1"/>
          </p:cNvSpPr>
          <p:nvPr>
            <p:ph sz="quarter" idx="16"/>
          </p:nvPr>
        </p:nvSpPr>
        <p:spPr>
          <a:xfrm>
            <a:off x="620184" y="2276872"/>
            <a:ext cx="5186755" cy="3609128"/>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Content Placeholder 2">
            <a:extLst>
              <a:ext uri="{FF2B5EF4-FFF2-40B4-BE49-F238E27FC236}">
                <a16:creationId xmlns:a16="http://schemas.microsoft.com/office/drawing/2014/main" id="{E81C97C1-EB70-41CB-8E10-ED8420DF6B37}"/>
              </a:ext>
            </a:extLst>
          </p:cNvPr>
          <p:cNvSpPr>
            <a:spLocks noGrp="1"/>
          </p:cNvSpPr>
          <p:nvPr>
            <p:ph sz="quarter" idx="17"/>
          </p:nvPr>
        </p:nvSpPr>
        <p:spPr>
          <a:xfrm>
            <a:off x="6161452" y="2276872"/>
            <a:ext cx="5186755" cy="3609128"/>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Espace réservé du texte 16">
            <a:extLst>
              <a:ext uri="{FF2B5EF4-FFF2-40B4-BE49-F238E27FC236}">
                <a16:creationId xmlns:a16="http://schemas.microsoft.com/office/drawing/2014/main" id="{AFEDB953-883A-4AA5-8CB4-3BCDFAC17C08}"/>
              </a:ext>
            </a:extLst>
          </p:cNvPr>
          <p:cNvSpPr>
            <a:spLocks noGrp="1"/>
          </p:cNvSpPr>
          <p:nvPr>
            <p:ph type="body" sz="quarter" idx="18" hasCustomPrompt="1"/>
          </p:nvPr>
        </p:nvSpPr>
        <p:spPr>
          <a:xfrm>
            <a:off x="6158414" y="1412776"/>
            <a:ext cx="5189793" cy="710664"/>
          </a:xfrm>
          <a:prstGeom prst="rect">
            <a:avLst/>
          </a:prstGeom>
        </p:spPr>
        <p:txBody>
          <a:bodyPr lIns="0" tIns="0" rIns="0" bIns="0"/>
          <a:lstStyle>
            <a:lvl1pPr marL="0" indent="0">
              <a:buNone/>
              <a:defRPr sz="2000" b="1" cap="all" spc="100" baseline="0">
                <a:solidFill>
                  <a:schemeClr val="accent1"/>
                </a:solidFill>
                <a:latin typeface="+mj-lt"/>
                <a:ea typeface="Verdana" panose="020B0604030504040204" pitchFamily="34" charset="0"/>
                <a:cs typeface="Verdana" panose="020B0604030504040204" pitchFamily="34" charset="0"/>
              </a:defRPr>
            </a:lvl1pPr>
          </a:lstStyle>
          <a:p>
            <a:pPr lvl="0"/>
            <a:r>
              <a:rPr lang="en-GB" noProof="0" dirty="0"/>
              <a:t>ADD TEXT</a:t>
            </a:r>
          </a:p>
        </p:txBody>
      </p:sp>
      <p:sp>
        <p:nvSpPr>
          <p:cNvPr id="15" name="Espace réservé du texte 16">
            <a:extLst>
              <a:ext uri="{FF2B5EF4-FFF2-40B4-BE49-F238E27FC236}">
                <a16:creationId xmlns:a16="http://schemas.microsoft.com/office/drawing/2014/main" id="{9BDE935D-F794-436A-87C3-56818AEA0041}"/>
              </a:ext>
            </a:extLst>
          </p:cNvPr>
          <p:cNvSpPr>
            <a:spLocks noGrp="1"/>
          </p:cNvSpPr>
          <p:nvPr>
            <p:ph type="body" sz="quarter" idx="19" hasCustomPrompt="1"/>
          </p:nvPr>
        </p:nvSpPr>
        <p:spPr>
          <a:xfrm>
            <a:off x="624418" y="1412776"/>
            <a:ext cx="5189793" cy="710664"/>
          </a:xfrm>
          <a:prstGeom prst="rect">
            <a:avLst/>
          </a:prstGeom>
        </p:spPr>
        <p:txBody>
          <a:bodyPr lIns="0" tIns="0" rIns="0" bIns="0"/>
          <a:lstStyle>
            <a:lvl1pPr marL="0" indent="0">
              <a:buNone/>
              <a:defRPr sz="2000" b="1" cap="all" spc="100" baseline="0">
                <a:solidFill>
                  <a:schemeClr val="accent1"/>
                </a:solidFill>
                <a:latin typeface="+mj-lt"/>
                <a:ea typeface="Verdana" panose="020B0604030504040204" pitchFamily="34" charset="0"/>
                <a:cs typeface="Verdana" panose="020B0604030504040204" pitchFamily="34" charset="0"/>
              </a:defRPr>
            </a:lvl1pPr>
          </a:lstStyle>
          <a:p>
            <a:pPr lvl="0"/>
            <a:r>
              <a:rPr lang="en-GB" noProof="0" dirty="0"/>
              <a:t>ADD TEXT</a:t>
            </a:r>
          </a:p>
        </p:txBody>
      </p:sp>
      <p:sp>
        <p:nvSpPr>
          <p:cNvPr id="14" name="Title 4">
            <a:extLst>
              <a:ext uri="{FF2B5EF4-FFF2-40B4-BE49-F238E27FC236}">
                <a16:creationId xmlns:a16="http://schemas.microsoft.com/office/drawing/2014/main" id="{B6B0310D-A0F1-4B76-98F1-54EC3C47F0DB}"/>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8" name="Espace réservé du numéro de diapositive 6">
            <a:extLst>
              <a:ext uri="{FF2B5EF4-FFF2-40B4-BE49-F238E27FC236}">
                <a16:creationId xmlns:a16="http://schemas.microsoft.com/office/drawing/2014/main" id="{444C8659-EDDD-4772-9C1F-9B4636FE34C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13" name="Content Placeholder 5">
            <a:extLst>
              <a:ext uri="{FF2B5EF4-FFF2-40B4-BE49-F238E27FC236}">
                <a16:creationId xmlns:a16="http://schemas.microsoft.com/office/drawing/2014/main" id="{2C132D6C-7DB9-7A41-BB64-913C2A55D9B9}"/>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2458800277"/>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End slide deck">
    <p:spTree>
      <p:nvGrpSpPr>
        <p:cNvPr id="1" name=""/>
        <p:cNvGrpSpPr/>
        <p:nvPr/>
      </p:nvGrpSpPr>
      <p:grpSpPr>
        <a:xfrm>
          <a:off x="0" y="0"/>
          <a:ext cx="0" cy="0"/>
          <a:chOff x="0" y="0"/>
          <a:chExt cx="0" cy="0"/>
        </a:xfrm>
      </p:grpSpPr>
      <p:sp>
        <p:nvSpPr>
          <p:cNvPr id="13" name="Titre 1">
            <a:extLst>
              <a:ext uri="{FF2B5EF4-FFF2-40B4-BE49-F238E27FC236}">
                <a16:creationId xmlns:a16="http://schemas.microsoft.com/office/drawing/2014/main" id="{C089CE13-1BFE-1D4A-A6B8-B7B211100877}"/>
              </a:ext>
            </a:extLst>
          </p:cNvPr>
          <p:cNvSpPr txBox="1">
            <a:spLocks/>
          </p:cNvSpPr>
          <p:nvPr userDrawn="1"/>
        </p:nvSpPr>
        <p:spPr>
          <a:xfrm>
            <a:off x="5087888" y="6322958"/>
            <a:ext cx="6959903" cy="1282506"/>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GB" sz="1800" b="1" noProof="0" dirty="0">
                <a:solidFill>
                  <a:schemeClr val="accent1"/>
                </a:solidFill>
                <a:latin typeface="Calibri" charset="0"/>
                <a:ea typeface="Calibri" charset="0"/>
                <a:cs typeface="Calibri" charset="0"/>
              </a:rPr>
              <a:t>Heading to the heart of Independent Medical Education Since 2012</a:t>
            </a:r>
            <a:endParaRPr kumimoji="0" lang="en-GB" sz="1800" b="1" i="0" u="sng" strike="noStrike" kern="1200" cap="none" spc="0" normalizeH="0" baseline="0" noProof="0" dirty="0">
              <a:ln>
                <a:noFill/>
              </a:ln>
              <a:solidFill>
                <a:schemeClr val="accent1"/>
              </a:solidFill>
              <a:effectLst/>
              <a:uLnTx/>
              <a:uFillTx/>
              <a:latin typeface="Calibri" charset="0"/>
              <a:ea typeface="Calibri" charset="0"/>
              <a:cs typeface="Calibri" charset="0"/>
            </a:endParaRPr>
          </a:p>
        </p:txBody>
      </p:sp>
      <p:pic>
        <p:nvPicPr>
          <p:cNvPr id="30" name="Picture 29">
            <a:extLst>
              <a:ext uri="{FF2B5EF4-FFF2-40B4-BE49-F238E27FC236}">
                <a16:creationId xmlns:a16="http://schemas.microsoft.com/office/drawing/2014/main" id="{53B0EC65-483A-0B43-B211-F3D3B4C95A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8738" y="586300"/>
            <a:ext cx="2578909" cy="1038924"/>
          </a:xfrm>
          <a:prstGeom prst="rect">
            <a:avLst/>
          </a:prstGeom>
        </p:spPr>
      </p:pic>
      <p:sp>
        <p:nvSpPr>
          <p:cNvPr id="33" name="Titre 1">
            <a:extLst>
              <a:ext uri="{FF2B5EF4-FFF2-40B4-BE49-F238E27FC236}">
                <a16:creationId xmlns:a16="http://schemas.microsoft.com/office/drawing/2014/main" id="{30D9B83E-3D49-9A43-848F-2C7088C16D3D}"/>
              </a:ext>
            </a:extLst>
          </p:cNvPr>
          <p:cNvSpPr txBox="1">
            <a:spLocks/>
          </p:cNvSpPr>
          <p:nvPr userDrawn="1"/>
        </p:nvSpPr>
        <p:spPr>
          <a:xfrm>
            <a:off x="323528" y="3978378"/>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err="1">
                <a:solidFill>
                  <a:schemeClr val="accent1"/>
                </a:solidFill>
                <a:latin typeface="Calibri" charset="0"/>
                <a:ea typeface="Calibri" charset="0"/>
                <a:cs typeface="Calibri" charset="0"/>
              </a:rPr>
              <a:t>Dr.</a:t>
            </a:r>
            <a:r>
              <a:rPr lang="en-GB" sz="1400" b="1" noProof="0" dirty="0">
                <a:solidFill>
                  <a:schemeClr val="accent1"/>
                </a:solidFill>
                <a:latin typeface="Calibri" charset="0"/>
                <a:ea typeface="Calibri" charset="0"/>
                <a:cs typeface="Calibri" charset="0"/>
              </a:rPr>
              <a:t> Antoine Lacombe </a:t>
            </a:r>
            <a:r>
              <a:rPr lang="en-GB" sz="1100" b="1" noProof="0" dirty="0">
                <a:solidFill>
                  <a:schemeClr val="accent1"/>
                </a:solidFill>
                <a:latin typeface="Calibri" charset="0"/>
                <a:ea typeface="Calibri" charset="0"/>
                <a:cs typeface="Calibri" charset="0"/>
              </a:rPr>
              <a:t>Pharm D, MBA</a:t>
            </a:r>
            <a:endParaRPr kumimoji="0" lang="en-GB" sz="1100" b="0" i="0" u="sng" strike="noStrike" kern="1200" cap="none" spc="0" normalizeH="0" baseline="0" noProof="0" dirty="0">
              <a:ln>
                <a:noFill/>
              </a:ln>
              <a:solidFill>
                <a:schemeClr val="accent1"/>
              </a:solidFill>
              <a:effectLst/>
              <a:uLnTx/>
              <a:uFillTx/>
              <a:latin typeface="Calibri" charset="0"/>
              <a:ea typeface="Calibri" charset="0"/>
              <a:cs typeface="Calibri" charset="0"/>
            </a:endParaRPr>
          </a:p>
        </p:txBody>
      </p:sp>
      <p:sp>
        <p:nvSpPr>
          <p:cNvPr id="34" name="Titre 1">
            <a:extLst>
              <a:ext uri="{FF2B5EF4-FFF2-40B4-BE49-F238E27FC236}">
                <a16:creationId xmlns:a16="http://schemas.microsoft.com/office/drawing/2014/main" id="{211C4F2C-FAB1-F340-95E4-EA2A11675848}"/>
              </a:ext>
            </a:extLst>
          </p:cNvPr>
          <p:cNvSpPr txBox="1">
            <a:spLocks/>
          </p:cNvSpPr>
          <p:nvPr userDrawn="1"/>
        </p:nvSpPr>
        <p:spPr>
          <a:xfrm>
            <a:off x="787828" y="4475570"/>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Calibri" charset="0"/>
                <a:ea typeface="Calibri" charset="0"/>
                <a:cs typeface="Calibri" charset="0"/>
              </a:rPr>
              <a:t>+41 79 529 42 79</a:t>
            </a:r>
            <a:endParaRPr kumimoji="0" lang="en-GB" sz="14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sp>
        <p:nvSpPr>
          <p:cNvPr id="35" name="Titre 1">
            <a:extLst>
              <a:ext uri="{FF2B5EF4-FFF2-40B4-BE49-F238E27FC236}">
                <a16:creationId xmlns:a16="http://schemas.microsoft.com/office/drawing/2014/main" id="{A0C21822-41B9-CA49-B06D-38EC2CB48436}"/>
              </a:ext>
            </a:extLst>
          </p:cNvPr>
          <p:cNvSpPr txBox="1">
            <a:spLocks/>
          </p:cNvSpPr>
          <p:nvPr userDrawn="1"/>
        </p:nvSpPr>
        <p:spPr>
          <a:xfrm>
            <a:off x="348739" y="155679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GU CONNECT</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err="1">
                <a:ln>
                  <a:noFill/>
                </a:ln>
                <a:solidFill>
                  <a:srgbClr val="5D8298"/>
                </a:solidFill>
                <a:effectLst/>
                <a:uLnTx/>
                <a:uFillTx/>
                <a:latin typeface="Calibri" charset="0"/>
                <a:ea typeface="Calibri" charset="0"/>
                <a:cs typeface="Calibri" charset="0"/>
              </a:rPr>
              <a:t>Bodenackerstrasse</a:t>
            </a: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SWITZERLAND</a:t>
            </a:r>
          </a:p>
        </p:txBody>
      </p:sp>
      <p:sp>
        <p:nvSpPr>
          <p:cNvPr id="37" name="Titre 1">
            <a:extLst>
              <a:ext uri="{FF2B5EF4-FFF2-40B4-BE49-F238E27FC236}">
                <a16:creationId xmlns:a16="http://schemas.microsoft.com/office/drawing/2014/main" id="{7238A4CF-B8D0-844F-9DEF-25CDF8B224F6}"/>
              </a:ext>
            </a:extLst>
          </p:cNvPr>
          <p:cNvSpPr txBox="1">
            <a:spLocks/>
          </p:cNvSpPr>
          <p:nvPr userDrawn="1"/>
        </p:nvSpPr>
        <p:spPr>
          <a:xfrm>
            <a:off x="323528" y="2628273"/>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err="1">
                <a:solidFill>
                  <a:schemeClr val="accent1"/>
                </a:solidFill>
                <a:latin typeface="Calibri" charset="0"/>
                <a:ea typeface="Calibri" charset="0"/>
                <a:cs typeface="Calibri" charset="0"/>
              </a:rPr>
              <a:t>Dr.</a:t>
            </a:r>
            <a:r>
              <a:rPr lang="en-GB" sz="1400" b="1" noProof="0" dirty="0">
                <a:solidFill>
                  <a:schemeClr val="accent1"/>
                </a:solidFill>
                <a:latin typeface="Calibri" charset="0"/>
                <a:ea typeface="Calibri" charset="0"/>
                <a:cs typeface="Calibri" charset="0"/>
              </a:rPr>
              <a:t> </a:t>
            </a:r>
            <a:r>
              <a:rPr lang="en-GB" sz="1400" b="1" noProof="0" dirty="0" err="1">
                <a:solidFill>
                  <a:schemeClr val="accent1"/>
                </a:solidFill>
                <a:latin typeface="Calibri" charset="0"/>
                <a:ea typeface="Calibri" charset="0"/>
                <a:cs typeface="Calibri" charset="0"/>
              </a:rPr>
              <a:t>Froukje</a:t>
            </a:r>
            <a:r>
              <a:rPr lang="en-GB" sz="1400" b="1" noProof="0" dirty="0">
                <a:solidFill>
                  <a:schemeClr val="accent1"/>
                </a:solidFill>
                <a:latin typeface="Calibri" charset="0"/>
                <a:ea typeface="Calibri" charset="0"/>
                <a:cs typeface="Calibri" charset="0"/>
              </a:rPr>
              <a:t> </a:t>
            </a:r>
            <a:r>
              <a:rPr lang="en-GB" sz="1400" b="1" noProof="0" dirty="0" err="1">
                <a:solidFill>
                  <a:schemeClr val="accent1"/>
                </a:solidFill>
                <a:latin typeface="Calibri" charset="0"/>
                <a:ea typeface="Calibri" charset="0"/>
                <a:cs typeface="Calibri" charset="0"/>
              </a:rPr>
              <a:t>Sosef</a:t>
            </a:r>
            <a:r>
              <a:rPr lang="en-GB" sz="1400" b="1" noProof="0" dirty="0">
                <a:solidFill>
                  <a:schemeClr val="accent1"/>
                </a:solidFill>
                <a:latin typeface="Calibri" charset="0"/>
                <a:ea typeface="Calibri" charset="0"/>
                <a:cs typeface="Calibri" charset="0"/>
              </a:rPr>
              <a:t> </a:t>
            </a:r>
            <a:r>
              <a:rPr lang="en-GB" sz="1100" b="1" noProof="0" dirty="0">
                <a:solidFill>
                  <a:schemeClr val="accent1"/>
                </a:solidFill>
                <a:latin typeface="Calibri" charset="0"/>
                <a:ea typeface="Calibri" charset="0"/>
                <a:cs typeface="Calibri" charset="0"/>
              </a:rPr>
              <a:t>MD</a:t>
            </a:r>
            <a:endParaRPr kumimoji="0" lang="en-GB" sz="1100" b="0" i="0" u="sng" strike="noStrike" kern="1200" cap="none" spc="0" normalizeH="0" baseline="0" noProof="0" dirty="0">
              <a:ln>
                <a:noFill/>
              </a:ln>
              <a:solidFill>
                <a:schemeClr val="accent1"/>
              </a:solidFill>
              <a:effectLst/>
              <a:uLnTx/>
              <a:uFillTx/>
              <a:latin typeface="Calibri" charset="0"/>
              <a:ea typeface="Calibri" charset="0"/>
              <a:cs typeface="Calibri" charset="0"/>
            </a:endParaRPr>
          </a:p>
        </p:txBody>
      </p:sp>
      <p:sp>
        <p:nvSpPr>
          <p:cNvPr id="38" name="Titre 1">
            <a:extLst>
              <a:ext uri="{FF2B5EF4-FFF2-40B4-BE49-F238E27FC236}">
                <a16:creationId xmlns:a16="http://schemas.microsoft.com/office/drawing/2014/main" id="{845B4609-3133-6145-B894-54903F34A6B6}"/>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Calibri" charset="0"/>
                <a:ea typeface="Calibri" charset="0"/>
                <a:cs typeface="Calibri" charset="0"/>
              </a:rPr>
              <a:t>+31 6 2324 3636</a:t>
            </a:r>
            <a:endParaRPr kumimoji="0" lang="en-GB" sz="14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grpSp>
        <p:nvGrpSpPr>
          <p:cNvPr id="39" name="Group 38">
            <a:extLst>
              <a:ext uri="{FF2B5EF4-FFF2-40B4-BE49-F238E27FC236}">
                <a16:creationId xmlns:a16="http://schemas.microsoft.com/office/drawing/2014/main" id="{E48C88F5-BADD-6544-9BE2-3DE731661BDB}"/>
              </a:ext>
            </a:extLst>
          </p:cNvPr>
          <p:cNvGrpSpPr/>
          <p:nvPr userDrawn="1"/>
        </p:nvGrpSpPr>
        <p:grpSpPr>
          <a:xfrm>
            <a:off x="418902" y="3063588"/>
            <a:ext cx="356400" cy="356400"/>
            <a:chOff x="761970" y="3386221"/>
            <a:chExt cx="356400" cy="356400"/>
          </a:xfrm>
        </p:grpSpPr>
        <p:sp>
          <p:nvSpPr>
            <p:cNvPr id="40" name="Oval 39">
              <a:extLst>
                <a:ext uri="{FF2B5EF4-FFF2-40B4-BE49-F238E27FC236}">
                  <a16:creationId xmlns:a16="http://schemas.microsoft.com/office/drawing/2014/main" id="{FE9B20A3-5A45-944C-9336-BE3E37336B56}"/>
                </a:ext>
              </a:extLst>
            </p:cNvPr>
            <p:cNvSpPr/>
            <p:nvPr userDrawn="1"/>
          </p:nvSpPr>
          <p:spPr>
            <a:xfrm>
              <a:off x="761970" y="3386221"/>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pic>
          <p:nvPicPr>
            <p:cNvPr id="41" name="Graphic 40" descr="Speaker Phone">
              <a:extLst>
                <a:ext uri="{FF2B5EF4-FFF2-40B4-BE49-F238E27FC236}">
                  <a16:creationId xmlns:a16="http://schemas.microsoft.com/office/drawing/2014/main" id="{06B8A188-B275-1749-B220-6BFC84E14DDB}"/>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83725" y="3406712"/>
              <a:ext cx="310320" cy="310320"/>
            </a:xfrm>
            <a:prstGeom prst="rect">
              <a:avLst/>
            </a:prstGeom>
          </p:spPr>
        </p:pic>
      </p:grpSp>
      <p:sp>
        <p:nvSpPr>
          <p:cNvPr id="42" name="Oval 41">
            <a:extLst>
              <a:ext uri="{FF2B5EF4-FFF2-40B4-BE49-F238E27FC236}">
                <a16:creationId xmlns:a16="http://schemas.microsoft.com/office/drawing/2014/main" id="{D6C6D3B7-EFD6-4F4E-8BF7-846A4E2ED40F}"/>
              </a:ext>
            </a:extLst>
          </p:cNvPr>
          <p:cNvSpPr/>
          <p:nvPr userDrawn="1"/>
        </p:nvSpPr>
        <p:spPr>
          <a:xfrm>
            <a:off x="417732" y="3496009"/>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pic>
        <p:nvPicPr>
          <p:cNvPr id="43" name="Graphic 42" descr="Envelope">
            <a:extLst>
              <a:ext uri="{FF2B5EF4-FFF2-40B4-BE49-F238E27FC236}">
                <a16:creationId xmlns:a16="http://schemas.microsoft.com/office/drawing/2014/main" id="{203BF032-9D76-8446-90A2-81167A6F9E2B}"/>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75066" y="3552712"/>
            <a:ext cx="239704" cy="239704"/>
          </a:xfrm>
          <a:prstGeom prst="rect">
            <a:avLst/>
          </a:prstGeom>
        </p:spPr>
      </p:pic>
      <p:grpSp>
        <p:nvGrpSpPr>
          <p:cNvPr id="44" name="Group 43">
            <a:extLst>
              <a:ext uri="{FF2B5EF4-FFF2-40B4-BE49-F238E27FC236}">
                <a16:creationId xmlns:a16="http://schemas.microsoft.com/office/drawing/2014/main" id="{F688AFCF-7F8E-FB44-9041-B6F892F9DED9}"/>
              </a:ext>
            </a:extLst>
          </p:cNvPr>
          <p:cNvGrpSpPr/>
          <p:nvPr userDrawn="1"/>
        </p:nvGrpSpPr>
        <p:grpSpPr>
          <a:xfrm>
            <a:off x="423995" y="4414481"/>
            <a:ext cx="356400" cy="356400"/>
            <a:chOff x="761970" y="3386221"/>
            <a:chExt cx="356400" cy="356400"/>
          </a:xfrm>
        </p:grpSpPr>
        <p:sp>
          <p:nvSpPr>
            <p:cNvPr id="45" name="Oval 44">
              <a:extLst>
                <a:ext uri="{FF2B5EF4-FFF2-40B4-BE49-F238E27FC236}">
                  <a16:creationId xmlns:a16="http://schemas.microsoft.com/office/drawing/2014/main" id="{C64BC49A-DF7C-7A4A-9FC5-6671D04F56EE}"/>
                </a:ext>
              </a:extLst>
            </p:cNvPr>
            <p:cNvSpPr/>
            <p:nvPr userDrawn="1"/>
          </p:nvSpPr>
          <p:spPr>
            <a:xfrm>
              <a:off x="761970" y="3386221"/>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pic>
          <p:nvPicPr>
            <p:cNvPr id="46" name="Graphic 45" descr="Speaker Phone">
              <a:extLst>
                <a:ext uri="{FF2B5EF4-FFF2-40B4-BE49-F238E27FC236}">
                  <a16:creationId xmlns:a16="http://schemas.microsoft.com/office/drawing/2014/main" id="{09189DD2-B0C0-D841-85CC-7369BEA6FF0F}"/>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83725" y="3406712"/>
              <a:ext cx="310320" cy="310320"/>
            </a:xfrm>
            <a:prstGeom prst="rect">
              <a:avLst/>
            </a:prstGeom>
          </p:spPr>
        </p:pic>
      </p:grpSp>
      <p:sp>
        <p:nvSpPr>
          <p:cNvPr id="47" name="Oval 46">
            <a:extLst>
              <a:ext uri="{FF2B5EF4-FFF2-40B4-BE49-F238E27FC236}">
                <a16:creationId xmlns:a16="http://schemas.microsoft.com/office/drawing/2014/main" id="{1AAE6246-96AE-DC49-8DE7-D838CD625CFC}"/>
              </a:ext>
            </a:extLst>
          </p:cNvPr>
          <p:cNvSpPr/>
          <p:nvPr userDrawn="1"/>
        </p:nvSpPr>
        <p:spPr>
          <a:xfrm>
            <a:off x="422825" y="4846902"/>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pic>
        <p:nvPicPr>
          <p:cNvPr id="48" name="Graphic 47" descr="Envelope">
            <a:extLst>
              <a:ext uri="{FF2B5EF4-FFF2-40B4-BE49-F238E27FC236}">
                <a16:creationId xmlns:a16="http://schemas.microsoft.com/office/drawing/2014/main" id="{55462033-D5C5-2249-9B36-25F0C401F36C}"/>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82343" y="4902641"/>
            <a:ext cx="239704" cy="239704"/>
          </a:xfrm>
          <a:prstGeom prst="rect">
            <a:avLst/>
          </a:prstGeom>
        </p:spPr>
      </p:pic>
      <p:sp>
        <p:nvSpPr>
          <p:cNvPr id="49" name="Titre 1">
            <a:extLst>
              <a:ext uri="{FF2B5EF4-FFF2-40B4-BE49-F238E27FC236}">
                <a16:creationId xmlns:a16="http://schemas.microsoft.com/office/drawing/2014/main" id="{E8583C5A-FD0A-BD46-BBC5-BD13714A25BB}"/>
              </a:ext>
            </a:extLst>
          </p:cNvPr>
          <p:cNvSpPr txBox="1">
            <a:spLocks/>
          </p:cNvSpPr>
          <p:nvPr userDrawn="1"/>
        </p:nvSpPr>
        <p:spPr>
          <a:xfrm>
            <a:off x="787828" y="4885348"/>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Calibri" charset="0"/>
                <a:ea typeface="Calibri" charset="0"/>
                <a:cs typeface="Calibri" charset="0"/>
              </a:rPr>
              <a:t>antoine.lacombe@cor2ed.com</a:t>
            </a:r>
            <a:endParaRPr kumimoji="0" lang="en-GB" sz="14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sp>
        <p:nvSpPr>
          <p:cNvPr id="50" name="Titre 1">
            <a:extLst>
              <a:ext uri="{FF2B5EF4-FFF2-40B4-BE49-F238E27FC236}">
                <a16:creationId xmlns:a16="http://schemas.microsoft.com/office/drawing/2014/main" id="{CFC48485-78A5-8A42-80FC-22461B1B7983}"/>
              </a:ext>
            </a:extLst>
          </p:cNvPr>
          <p:cNvSpPr txBox="1">
            <a:spLocks/>
          </p:cNvSpPr>
          <p:nvPr userDrawn="1"/>
        </p:nvSpPr>
        <p:spPr>
          <a:xfrm>
            <a:off x="787828" y="355751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Calibri" charset="0"/>
                <a:ea typeface="Calibri" charset="0"/>
                <a:cs typeface="Calibri" charset="0"/>
              </a:rPr>
              <a:t>froukje.sosef@cor2ed.com</a:t>
            </a:r>
            <a:endParaRPr kumimoji="0" lang="en-GB" sz="14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sp>
        <p:nvSpPr>
          <p:cNvPr id="52" name="Rounded Rectangle 51">
            <a:extLst>
              <a:ext uri="{FF2B5EF4-FFF2-40B4-BE49-F238E27FC236}">
                <a16:creationId xmlns:a16="http://schemas.microsoft.com/office/drawing/2014/main" id="{6DCF7B01-6C44-C043-BFD8-FFEF8F4FFBF8}"/>
              </a:ext>
            </a:extLst>
          </p:cNvPr>
          <p:cNvSpPr/>
          <p:nvPr userDrawn="1"/>
        </p:nvSpPr>
        <p:spPr>
          <a:xfrm>
            <a:off x="418160" y="5510895"/>
            <a:ext cx="369911" cy="369769"/>
          </a:xfrm>
          <a:prstGeom prst="roundRect">
            <a:avLst>
              <a:gd name="adj" fmla="val 11151"/>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ounded Rectangle 52">
            <a:extLst>
              <a:ext uri="{FF2B5EF4-FFF2-40B4-BE49-F238E27FC236}">
                <a16:creationId xmlns:a16="http://schemas.microsoft.com/office/drawing/2014/main" id="{17C634CE-E48A-2A4D-AB27-2406D835CDEF}"/>
              </a:ext>
            </a:extLst>
          </p:cNvPr>
          <p:cNvSpPr/>
          <p:nvPr userDrawn="1"/>
        </p:nvSpPr>
        <p:spPr>
          <a:xfrm>
            <a:off x="2812231" y="6036410"/>
            <a:ext cx="369911" cy="369769"/>
          </a:xfrm>
          <a:prstGeom prst="roundRect">
            <a:avLst>
              <a:gd name="adj" fmla="val 11151"/>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545D23-3443-4B4E-B16A-53F679FD88AC}"/>
              </a:ext>
            </a:extLst>
          </p:cNvPr>
          <p:cNvSpPr txBox="1"/>
          <p:nvPr userDrawn="1"/>
        </p:nvSpPr>
        <p:spPr>
          <a:xfrm>
            <a:off x="787049" y="5497848"/>
            <a:ext cx="2634939" cy="424732"/>
          </a:xfrm>
          <a:prstGeom prst="rect">
            <a:avLst/>
          </a:prstGeom>
          <a:noFill/>
        </p:spPr>
        <p:txBody>
          <a:bodyPr wrap="square" rtlCol="0">
            <a:spAutoFit/>
          </a:bodyPr>
          <a:lstStyle/>
          <a:p>
            <a:pPr>
              <a:lnSpc>
                <a:spcPct val="90000"/>
              </a:lnSpc>
            </a:pPr>
            <a:r>
              <a:rPr lang="en-GB" sz="1000" b="1" dirty="0">
                <a:solidFill>
                  <a:schemeClr val="tx2"/>
                </a:solidFill>
                <a:ea typeface="Aileron" charset="0"/>
                <a:cs typeface="PT Sans Narrow"/>
              </a:rPr>
              <a:t>Connect on</a:t>
            </a:r>
          </a:p>
          <a:p>
            <a:pPr marL="0" marR="0" indent="0" algn="l" defTabSz="457200" rtl="0" eaLnBrk="1" fontAlgn="auto" latinLnBrk="0" hangingPunct="1">
              <a:lnSpc>
                <a:spcPct val="90000"/>
              </a:lnSpc>
              <a:spcBef>
                <a:spcPts val="0"/>
              </a:spcBef>
              <a:spcAft>
                <a:spcPts val="0"/>
              </a:spcAft>
              <a:buClrTx/>
              <a:buSzTx/>
              <a:buFontTx/>
              <a:buNone/>
              <a:tabLst/>
              <a:defRPr/>
            </a:pPr>
            <a:r>
              <a:rPr lang="en-GB" sz="1400" dirty="0">
                <a:solidFill>
                  <a:schemeClr val="tx2"/>
                </a:solidFill>
                <a:ea typeface="Aileron" charset="0"/>
                <a:cs typeface="PT Sans Narrow"/>
              </a:rPr>
              <a:t>LinkedIn @GU CONNECT</a:t>
            </a:r>
          </a:p>
        </p:txBody>
      </p:sp>
      <p:sp>
        <p:nvSpPr>
          <p:cNvPr id="55" name="TextBox 54">
            <a:extLst>
              <a:ext uri="{FF2B5EF4-FFF2-40B4-BE49-F238E27FC236}">
                <a16:creationId xmlns:a16="http://schemas.microsoft.com/office/drawing/2014/main" id="{B8BF9290-E004-3540-868B-E4C5A9318280}"/>
              </a:ext>
            </a:extLst>
          </p:cNvPr>
          <p:cNvSpPr txBox="1"/>
          <p:nvPr userDrawn="1"/>
        </p:nvSpPr>
        <p:spPr>
          <a:xfrm>
            <a:off x="3233205" y="5497848"/>
            <a:ext cx="2634939" cy="431657"/>
          </a:xfrm>
          <a:prstGeom prst="rect">
            <a:avLst/>
          </a:prstGeom>
          <a:noFill/>
        </p:spPr>
        <p:txBody>
          <a:bodyPr wrap="square" rtlCol="0">
            <a:spAutoFit/>
          </a:bodyPr>
          <a:lstStyle/>
          <a:p>
            <a:pPr>
              <a:lnSpc>
                <a:spcPct val="90000"/>
              </a:lnSpc>
            </a:pPr>
            <a:r>
              <a:rPr lang="en-GB" sz="1000" b="1" dirty="0">
                <a:solidFill>
                  <a:schemeClr val="tx2"/>
                </a:solidFill>
                <a:ea typeface="Aileron" charset="0"/>
                <a:cs typeface="PT Sans Narrow"/>
              </a:rPr>
              <a:t>Watch on</a:t>
            </a:r>
          </a:p>
          <a:p>
            <a:pPr>
              <a:lnSpc>
                <a:spcPct val="90000"/>
              </a:lnSpc>
            </a:pPr>
            <a:r>
              <a:rPr lang="en-GB" sz="1400" dirty="0">
                <a:solidFill>
                  <a:schemeClr val="tx2"/>
                </a:solidFill>
                <a:ea typeface="Aileron" charset="0"/>
                <a:cs typeface="PT Sans Narrow"/>
              </a:rPr>
              <a:t>Vimeo @GU CONNECT</a:t>
            </a:r>
          </a:p>
        </p:txBody>
      </p:sp>
      <p:sp>
        <p:nvSpPr>
          <p:cNvPr id="56" name="Rectangle 55">
            <a:hlinkClick r:id="rId7"/>
            <a:extLst>
              <a:ext uri="{FF2B5EF4-FFF2-40B4-BE49-F238E27FC236}">
                <a16:creationId xmlns:a16="http://schemas.microsoft.com/office/drawing/2014/main" id="{ECC34AA8-766A-EB43-8FE2-E8FB6E9C3D2A}"/>
              </a:ext>
            </a:extLst>
          </p:cNvPr>
          <p:cNvSpPr/>
          <p:nvPr userDrawn="1"/>
        </p:nvSpPr>
        <p:spPr>
          <a:xfrm>
            <a:off x="787049" y="3551583"/>
            <a:ext cx="2141681" cy="33130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7" name="Rectangle 56">
            <a:hlinkClick r:id="rId8"/>
            <a:extLst>
              <a:ext uri="{FF2B5EF4-FFF2-40B4-BE49-F238E27FC236}">
                <a16:creationId xmlns:a16="http://schemas.microsoft.com/office/drawing/2014/main" id="{4E7802E3-ED32-404A-8126-A4B56AFCEABE}"/>
              </a:ext>
            </a:extLst>
          </p:cNvPr>
          <p:cNvSpPr/>
          <p:nvPr userDrawn="1"/>
        </p:nvSpPr>
        <p:spPr>
          <a:xfrm>
            <a:off x="832866" y="4884954"/>
            <a:ext cx="2360908" cy="33130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8" name="Rectangle 57">
            <a:hlinkClick r:id="rId9"/>
            <a:extLst>
              <a:ext uri="{FF2B5EF4-FFF2-40B4-BE49-F238E27FC236}">
                <a16:creationId xmlns:a16="http://schemas.microsoft.com/office/drawing/2014/main" id="{341CA860-02BB-924D-9BBB-24243CD225F6}"/>
              </a:ext>
            </a:extLst>
          </p:cNvPr>
          <p:cNvSpPr/>
          <p:nvPr userDrawn="1"/>
        </p:nvSpPr>
        <p:spPr>
          <a:xfrm>
            <a:off x="403163" y="5500414"/>
            <a:ext cx="2224621"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9" name="Rounded Rectangle 58">
            <a:extLst>
              <a:ext uri="{FF2B5EF4-FFF2-40B4-BE49-F238E27FC236}">
                <a16:creationId xmlns:a16="http://schemas.microsoft.com/office/drawing/2014/main" id="{44A6321E-3861-F043-A0C0-E5004BE12DEF}"/>
              </a:ext>
            </a:extLst>
          </p:cNvPr>
          <p:cNvSpPr/>
          <p:nvPr userDrawn="1"/>
        </p:nvSpPr>
        <p:spPr>
          <a:xfrm>
            <a:off x="416331" y="6033094"/>
            <a:ext cx="369911" cy="369769"/>
          </a:xfrm>
          <a:prstGeom prst="roundRect">
            <a:avLst>
              <a:gd name="adj" fmla="val 11151"/>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D588CC85-387A-AD4E-8865-A2F68822E936}"/>
              </a:ext>
            </a:extLst>
          </p:cNvPr>
          <p:cNvSpPr txBox="1"/>
          <p:nvPr userDrawn="1"/>
        </p:nvSpPr>
        <p:spPr>
          <a:xfrm>
            <a:off x="805458" y="6013567"/>
            <a:ext cx="1382329" cy="424732"/>
          </a:xfrm>
          <a:prstGeom prst="rect">
            <a:avLst/>
          </a:prstGeom>
          <a:noFill/>
          <a:ln>
            <a:noFill/>
          </a:ln>
        </p:spPr>
        <p:txBody>
          <a:bodyPr wrap="square" rtlCol="0">
            <a:spAutoFit/>
          </a:bodyPr>
          <a:lstStyle/>
          <a:p>
            <a:pPr>
              <a:lnSpc>
                <a:spcPct val="90000"/>
              </a:lnSpc>
            </a:pPr>
            <a:r>
              <a:rPr lang="en-GB" sz="1000" b="1" dirty="0">
                <a:solidFill>
                  <a:schemeClr val="tx2"/>
                </a:solidFill>
                <a:ea typeface="Aileron" charset="0"/>
                <a:cs typeface="PT Sans Narrow"/>
              </a:rPr>
              <a:t>Visit us at</a:t>
            </a:r>
          </a:p>
          <a:p>
            <a:pPr>
              <a:lnSpc>
                <a:spcPct val="90000"/>
              </a:lnSpc>
            </a:pPr>
            <a:r>
              <a:rPr lang="en-GB" sz="1400" dirty="0" err="1">
                <a:solidFill>
                  <a:schemeClr val="tx2"/>
                </a:solidFill>
                <a:ea typeface="Aileron" charset="0"/>
                <a:cs typeface="PT Sans Narrow"/>
              </a:rPr>
              <a:t>guconnect.info</a:t>
            </a:r>
            <a:endParaRPr lang="en-GB" sz="1400" dirty="0">
              <a:solidFill>
                <a:schemeClr val="tx2"/>
              </a:solidFill>
              <a:ea typeface="Aileron" charset="0"/>
              <a:cs typeface="PT Sans Narrow"/>
            </a:endParaRPr>
          </a:p>
        </p:txBody>
      </p:sp>
      <p:sp>
        <p:nvSpPr>
          <p:cNvPr id="61" name="Rectangle 60">
            <a:hlinkClick r:id="rId10"/>
            <a:extLst>
              <a:ext uri="{FF2B5EF4-FFF2-40B4-BE49-F238E27FC236}">
                <a16:creationId xmlns:a16="http://schemas.microsoft.com/office/drawing/2014/main" id="{0094C2BB-7685-5B42-AEF5-B7618D606169}"/>
              </a:ext>
            </a:extLst>
          </p:cNvPr>
          <p:cNvSpPr/>
          <p:nvPr userDrawn="1"/>
        </p:nvSpPr>
        <p:spPr>
          <a:xfrm>
            <a:off x="391317" y="6023566"/>
            <a:ext cx="1619246"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2" name="TextBox 61">
            <a:extLst>
              <a:ext uri="{FF2B5EF4-FFF2-40B4-BE49-F238E27FC236}">
                <a16:creationId xmlns:a16="http://schemas.microsoft.com/office/drawing/2014/main" id="{4F811B57-F314-D249-B405-4E201720F927}"/>
              </a:ext>
            </a:extLst>
          </p:cNvPr>
          <p:cNvSpPr txBox="1"/>
          <p:nvPr userDrawn="1"/>
        </p:nvSpPr>
        <p:spPr>
          <a:xfrm>
            <a:off x="3233018" y="6013567"/>
            <a:ext cx="2634939" cy="424732"/>
          </a:xfrm>
          <a:prstGeom prst="rect">
            <a:avLst/>
          </a:prstGeom>
          <a:noFill/>
        </p:spPr>
        <p:txBody>
          <a:bodyPr wrap="square" rtlCol="0">
            <a:spAutoFit/>
          </a:bodyPr>
          <a:lstStyle/>
          <a:p>
            <a:pPr>
              <a:lnSpc>
                <a:spcPct val="90000"/>
              </a:lnSpc>
            </a:pPr>
            <a:r>
              <a:rPr lang="en-GB" sz="1000" b="1" dirty="0">
                <a:solidFill>
                  <a:schemeClr val="tx2"/>
                </a:solidFill>
                <a:ea typeface="Aileron" charset="0"/>
                <a:cs typeface="PT Sans Narrow"/>
              </a:rPr>
              <a:t>Follow us on</a:t>
            </a:r>
          </a:p>
          <a:p>
            <a:pPr marL="0" marR="0" indent="0" algn="l" defTabSz="457200" rtl="0" eaLnBrk="1" fontAlgn="auto" latinLnBrk="0" hangingPunct="1">
              <a:lnSpc>
                <a:spcPct val="90000"/>
              </a:lnSpc>
              <a:spcBef>
                <a:spcPts val="0"/>
              </a:spcBef>
              <a:spcAft>
                <a:spcPts val="0"/>
              </a:spcAft>
              <a:buClrTx/>
              <a:buSzTx/>
              <a:buFontTx/>
              <a:buNone/>
              <a:tabLst/>
              <a:defRPr/>
            </a:pPr>
            <a:r>
              <a:rPr lang="en-GB" sz="1400" dirty="0">
                <a:solidFill>
                  <a:schemeClr val="tx2"/>
                </a:solidFill>
                <a:ea typeface="Aileron" charset="0"/>
                <a:cs typeface="PT Sans Narrow"/>
              </a:rPr>
              <a:t>Twitter @</a:t>
            </a:r>
            <a:r>
              <a:rPr lang="en-GB" sz="1400" dirty="0" err="1">
                <a:solidFill>
                  <a:schemeClr val="tx2"/>
                </a:solidFill>
                <a:ea typeface="Aileron" charset="0"/>
                <a:cs typeface="PT Sans Narrow"/>
              </a:rPr>
              <a:t>guconnectinfo</a:t>
            </a:r>
            <a:endParaRPr lang="en-GB" sz="1400" dirty="0">
              <a:solidFill>
                <a:schemeClr val="tx2"/>
              </a:solidFill>
              <a:ea typeface="Aileron" charset="0"/>
              <a:cs typeface="PT Sans Narrow"/>
            </a:endParaRPr>
          </a:p>
        </p:txBody>
      </p:sp>
      <p:sp>
        <p:nvSpPr>
          <p:cNvPr id="63" name="Rectangle 62">
            <a:hlinkClick r:id="rId11"/>
            <a:extLst>
              <a:ext uri="{FF2B5EF4-FFF2-40B4-BE49-F238E27FC236}">
                <a16:creationId xmlns:a16="http://schemas.microsoft.com/office/drawing/2014/main" id="{20D601F6-C3B3-7D44-8BD5-D679D7FD4EEB}"/>
              </a:ext>
            </a:extLst>
          </p:cNvPr>
          <p:cNvSpPr/>
          <p:nvPr userDrawn="1"/>
        </p:nvSpPr>
        <p:spPr>
          <a:xfrm>
            <a:off x="2792506" y="6033097"/>
            <a:ext cx="2475809"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4" name="Rounded Rectangle 63">
            <a:extLst>
              <a:ext uri="{FF2B5EF4-FFF2-40B4-BE49-F238E27FC236}">
                <a16:creationId xmlns:a16="http://schemas.microsoft.com/office/drawing/2014/main" id="{B103F255-4F6A-CA42-85A6-9FFB2A5D902D}"/>
              </a:ext>
            </a:extLst>
          </p:cNvPr>
          <p:cNvSpPr/>
          <p:nvPr userDrawn="1"/>
        </p:nvSpPr>
        <p:spPr>
          <a:xfrm>
            <a:off x="2816661" y="5510895"/>
            <a:ext cx="369911" cy="369769"/>
          </a:xfrm>
          <a:prstGeom prst="roundRect">
            <a:avLst>
              <a:gd name="adj" fmla="val 11151"/>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a:hlinkClick r:id="rId12"/>
            <a:extLst>
              <a:ext uri="{FF2B5EF4-FFF2-40B4-BE49-F238E27FC236}">
                <a16:creationId xmlns:a16="http://schemas.microsoft.com/office/drawing/2014/main" id="{813F0D47-5A38-8F45-9EEC-88942D676D03}"/>
              </a:ext>
            </a:extLst>
          </p:cNvPr>
          <p:cNvSpPr/>
          <p:nvPr userDrawn="1"/>
        </p:nvSpPr>
        <p:spPr>
          <a:xfrm>
            <a:off x="2772680" y="5507360"/>
            <a:ext cx="2362295"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66" name="Picture 2" descr="Linkedin logo logo website icon - Popular Social Media Flat">
            <a:extLst>
              <a:ext uri="{FF2B5EF4-FFF2-40B4-BE49-F238E27FC236}">
                <a16:creationId xmlns:a16="http://schemas.microsoft.com/office/drawing/2014/main" id="{22CE719D-BF7E-6348-A086-82D4B96325CC}"/>
              </a:ext>
            </a:extLst>
          </p:cNvPr>
          <p:cNvPicPr>
            <a:picLocks noChangeAspect="1" noChangeArrowheads="1"/>
          </p:cNvPicPr>
          <p:nvPr userDrawn="1"/>
        </p:nvPicPr>
        <p:blipFill>
          <a:blip r:embed="rId13">
            <a:biLevel thresh="25000"/>
            <a:extLst>
              <a:ext uri="{28A0092B-C50C-407E-A947-70E740481C1C}">
                <a14:useLocalDpi xmlns:a14="http://schemas.microsoft.com/office/drawing/2010/main" val="0"/>
              </a:ext>
            </a:extLst>
          </a:blip>
          <a:srcRect/>
          <a:stretch>
            <a:fillRect/>
          </a:stretch>
        </p:blipFill>
        <p:spPr bwMode="auto">
          <a:xfrm>
            <a:off x="341784" y="5424935"/>
            <a:ext cx="526472" cy="526472"/>
          </a:xfrm>
          <a:prstGeom prst="rect">
            <a:avLst/>
          </a:prstGeom>
          <a:noFill/>
          <a:extLst>
            <a:ext uri="{909E8E84-426E-40DD-AFC4-6F175D3DCCD1}">
              <a14:hiddenFill xmlns:a14="http://schemas.microsoft.com/office/drawing/2010/main">
                <a:solidFill>
                  <a:srgbClr val="FFFFFF"/>
                </a:solidFill>
              </a14:hiddenFill>
            </a:ext>
          </a:extLst>
        </p:spPr>
      </p:pic>
      <p:pic>
        <p:nvPicPr>
          <p:cNvPr id="67" name="Graphic 66" descr="World">
            <a:extLst>
              <a:ext uri="{FF2B5EF4-FFF2-40B4-BE49-F238E27FC236}">
                <a16:creationId xmlns:a16="http://schemas.microsoft.com/office/drawing/2014/main" id="{4BB1D94F-DD59-E548-9CEB-1FCCF0910231}"/>
              </a:ext>
            </a:extLst>
          </p:cNvPr>
          <p:cNvPicPr>
            <a:picLocks noChangeAspect="1"/>
          </p:cNvPicPr>
          <p:nvPr userDrawn="1"/>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447989" y="6070903"/>
            <a:ext cx="306593" cy="306593"/>
          </a:xfrm>
          <a:prstGeom prst="rect">
            <a:avLst/>
          </a:prstGeom>
        </p:spPr>
      </p:pic>
      <p:pic>
        <p:nvPicPr>
          <p:cNvPr id="68" name="Picture 4" descr="Vimeo Icon Logo - Free vector graphic on Pixabay">
            <a:extLst>
              <a:ext uri="{FF2B5EF4-FFF2-40B4-BE49-F238E27FC236}">
                <a16:creationId xmlns:a16="http://schemas.microsoft.com/office/drawing/2014/main" id="{4A49D902-C062-0342-8928-6BF39FAB3487}"/>
              </a:ext>
            </a:extLst>
          </p:cNvPr>
          <p:cNvPicPr>
            <a:picLocks noChangeAspect="1" noChangeArrowheads="1"/>
          </p:cNvPicPr>
          <p:nvPr userDrawn="1"/>
        </p:nvPicPr>
        <p:blipFill>
          <a:blip r:embed="rId16">
            <a:biLevel thresh="25000"/>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719827" y="5424935"/>
            <a:ext cx="563578" cy="563578"/>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2" descr="Free White Twitter Icon - Download White Twitter Icon">
            <a:extLst>
              <a:ext uri="{FF2B5EF4-FFF2-40B4-BE49-F238E27FC236}">
                <a16:creationId xmlns:a16="http://schemas.microsoft.com/office/drawing/2014/main" id="{D0331001-11A8-BB4B-AB85-368EF2DF687C}"/>
              </a:ext>
            </a:extLst>
          </p:cNvPr>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2854947" y="6086443"/>
            <a:ext cx="278977" cy="278977"/>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69">
            <a:extLst>
              <a:ext uri="{FF2B5EF4-FFF2-40B4-BE49-F238E27FC236}">
                <a16:creationId xmlns:a16="http://schemas.microsoft.com/office/drawing/2014/main" id="{2FD9B846-2B41-4DA2-9050-B2E26D831AA2}"/>
              </a:ext>
            </a:extLst>
          </p:cNvPr>
          <p:cNvPicPr>
            <a:picLocks noChangeAspect="1"/>
          </p:cNvPicPr>
          <p:nvPr userDrawn="1"/>
        </p:nvPicPr>
        <p:blipFill rotWithShape="1">
          <a:blip r:embed="rId19"/>
          <a:srcRect t="14289" r="9986" b="7406"/>
          <a:stretch/>
        </p:blipFill>
        <p:spPr>
          <a:xfrm>
            <a:off x="6080149" y="0"/>
            <a:ext cx="6111851" cy="6858000"/>
          </a:xfrm>
          <a:prstGeom prst="rect">
            <a:avLst/>
          </a:prstGeom>
        </p:spPr>
      </p:pic>
    </p:spTree>
    <p:extLst>
      <p:ext uri="{BB962C8B-B14F-4D97-AF65-F5344CB8AC3E}">
        <p14:creationId xmlns:p14="http://schemas.microsoft.com/office/powerpoint/2010/main" val="372639886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eparator dark">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mj-lt"/>
                <a:ea typeface="Verdana" panose="020B0604030504040204" pitchFamily="34" charset="0"/>
                <a:cs typeface="Verdana" panose="020B0604030504040204" pitchFamily="34" charset="0"/>
              </a:defRPr>
            </a:lvl1pPr>
          </a:lstStyle>
          <a:p>
            <a:r>
              <a:rPr lang="en-GB" noProof="0" dirty="0"/>
              <a:t>Click and Modify the text</a:t>
            </a:r>
          </a:p>
        </p:txBody>
      </p:sp>
      <p:sp>
        <p:nvSpPr>
          <p:cNvPr id="3"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mp; sub separator dark">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bg1"/>
                </a:solidFill>
                <a:latin typeface="+mj-lt"/>
                <a:ea typeface="Verdana" panose="020B0604030504040204" pitchFamily="34" charset="0"/>
                <a:cs typeface="Verdana" panose="020B0604030504040204" pitchFamily="34" charset="0"/>
              </a:defRPr>
            </a:lvl1pPr>
          </a:lstStyle>
          <a:p>
            <a:r>
              <a:rPr lang="en-GB" noProof="0" dirty="0"/>
              <a:t>Click and Modify the text</a:t>
            </a:r>
          </a:p>
        </p:txBody>
      </p:sp>
      <p:sp>
        <p:nvSpPr>
          <p:cNvPr id="3"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bg1"/>
                </a:solidFill>
                <a:latin typeface="+mj-lt"/>
                <a:ea typeface="Verdana" panose="020B0604030504040204" pitchFamily="34" charset="0"/>
              </a:defRPr>
            </a:lvl1pPr>
          </a:lstStyle>
          <a:p>
            <a:endParaRPr lang="en-GB" noProof="0" dirty="0"/>
          </a:p>
        </p:txBody>
      </p:sp>
      <p:sp>
        <p:nvSpPr>
          <p:cNvPr id="4"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a:p>
        </p:txBody>
      </p:sp>
    </p:spTree>
    <p:extLst>
      <p:ext uri="{BB962C8B-B14F-4D97-AF65-F5344CB8AC3E}">
        <p14:creationId xmlns:p14="http://schemas.microsoft.com/office/powerpoint/2010/main" val="175691566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8800"/>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ts val="3000"/>
              </a:lnSpc>
              <a:defRPr>
                <a:latin typeface="+mj-lt"/>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a:p>
        </p:txBody>
      </p:sp>
      <p:sp>
        <p:nvSpPr>
          <p:cNvPr id="7" name="Content Placeholder 5">
            <a:extLst>
              <a:ext uri="{FF2B5EF4-FFF2-40B4-BE49-F238E27FC236}">
                <a16:creationId xmlns:a16="http://schemas.microsoft.com/office/drawing/2014/main" id="{FD972486-CB4A-8C43-B144-BABC948315A1}"/>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Espace réservé du numéro de diapositive 6">
            <a:extLst>
              <a:ext uri="{FF2B5EF4-FFF2-40B4-BE49-F238E27FC236}">
                <a16:creationId xmlns:a16="http://schemas.microsoft.com/office/drawing/2014/main" id="{F046E0A4-E965-4C18-8444-05C49D8DD6B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a:p>
        </p:txBody>
      </p:sp>
      <p:sp>
        <p:nvSpPr>
          <p:cNvPr id="7" name="Title 4">
            <a:extLst>
              <a:ext uri="{FF2B5EF4-FFF2-40B4-BE49-F238E27FC236}">
                <a16:creationId xmlns:a16="http://schemas.microsoft.com/office/drawing/2014/main" id="{DE0BFF55-A527-48E6-AAD6-78DF86EF1158}"/>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5" name="Content Placeholder 5">
            <a:extLst>
              <a:ext uri="{FF2B5EF4-FFF2-40B4-BE49-F238E27FC236}">
                <a16:creationId xmlns:a16="http://schemas.microsoft.com/office/drawing/2014/main" id="{C98DCE08-41C6-754C-8B94-1E817D13B56F}"/>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2584859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430386"/>
            <a:ext cx="10972800" cy="702470"/>
          </a:xfrm>
          <a:prstGeom prst="rect">
            <a:avLst/>
          </a:prstGeom>
        </p:spPr>
        <p:txBody>
          <a:bodyPr wrap="square" lIns="0" tIns="0" rIns="0" bIns="0" anchor="t"/>
          <a:lstStyle>
            <a:lvl1pPr marL="0" indent="0" algn="l">
              <a:buNone/>
              <a:defRPr sz="2000" b="1" i="0" cap="all" spc="100" baseline="0">
                <a:solidFill>
                  <a:schemeClr val="accent1"/>
                </a:solidFill>
                <a:latin typeface="+mj-lt"/>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3" name="Content Placeholder 2"/>
          <p:cNvSpPr>
            <a:spLocks noGrp="1"/>
          </p:cNvSpPr>
          <p:nvPr>
            <p:ph sz="quarter" idx="12"/>
          </p:nvPr>
        </p:nvSpPr>
        <p:spPr>
          <a:xfrm>
            <a:off x="620184" y="2132856"/>
            <a:ext cx="10963200" cy="3816424"/>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E7BED270-F252-40E9-B649-31059F163421}"/>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3" name="Espace réservé du numéro de diapositive 6">
            <a:extLst>
              <a:ext uri="{FF2B5EF4-FFF2-40B4-BE49-F238E27FC236}">
                <a16:creationId xmlns:a16="http://schemas.microsoft.com/office/drawing/2014/main" id="{2C97B588-8F7E-484F-9C45-CC6F089B2D5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a:p>
        </p:txBody>
      </p:sp>
      <p:sp>
        <p:nvSpPr>
          <p:cNvPr id="10" name="Content Placeholder 5">
            <a:extLst>
              <a:ext uri="{FF2B5EF4-FFF2-40B4-BE49-F238E27FC236}">
                <a16:creationId xmlns:a16="http://schemas.microsoft.com/office/drawing/2014/main" id="{B671EB7F-1F36-3C4C-BEFF-8B7AD564F59B}"/>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2145174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amp; legend">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21216" y="239346"/>
            <a:ext cx="8931169" cy="4465706"/>
          </a:xfrm>
          <a:prstGeom prst="rect">
            <a:avLst/>
          </a:prstGeom>
        </p:spPr>
        <p:txBody>
          <a:bodyPr>
            <a:normAutofit/>
          </a:bodyPr>
          <a:lstStyle>
            <a:lvl1pPr marL="0" indent="0">
              <a:buNone/>
              <a:defRPr sz="2800" baseline="0">
                <a:latin typeface="+mj-lt"/>
                <a:ea typeface="Verdana" panose="020B0604030504040204" pitchFamily="34" charset="0"/>
                <a:cs typeface="Verdana" panose="020B060403050404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Drop an image or click on the </a:t>
            </a:r>
            <a:r>
              <a:rPr lang="en-GB" noProof="0"/>
              <a:t>icon</a:t>
            </a:r>
            <a:r>
              <a:rPr lang="en-GB"/>
              <a:t> to add one </a:t>
            </a:r>
          </a:p>
        </p:txBody>
      </p:sp>
      <p:sp>
        <p:nvSpPr>
          <p:cNvPr id="4" name="Espace réservé du texte 3"/>
          <p:cNvSpPr>
            <a:spLocks noGrp="1"/>
          </p:cNvSpPr>
          <p:nvPr>
            <p:ph type="body" sz="half" idx="2" hasCustomPrompt="1"/>
          </p:nvPr>
        </p:nvSpPr>
        <p:spPr>
          <a:xfrm>
            <a:off x="609600" y="5013176"/>
            <a:ext cx="8942784" cy="804862"/>
          </a:xfrm>
          <a:prstGeom prst="rect">
            <a:avLst/>
          </a:prstGeom>
        </p:spPr>
        <p:txBody>
          <a:bodyPr lIns="0" tIns="0" rIns="0" bIns="0">
            <a:normAutofit/>
          </a:bodyPr>
          <a:lstStyle>
            <a:lvl1pPr marL="0" indent="0" algn="l">
              <a:buNone/>
              <a:defRPr sz="1800" b="0" i="0" baseline="0">
                <a:solidFill>
                  <a:srgbClr val="5D8298"/>
                </a:solidFill>
                <a:latin typeface="+mj-lt"/>
                <a:ea typeface="Verdana" panose="020B0604030504040204" pitchFamily="34" charset="0"/>
                <a:cs typeface="Verdana" panose="020B060403050404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and add text</a:t>
            </a:r>
          </a:p>
        </p:txBody>
      </p:sp>
      <p:sp>
        <p:nvSpPr>
          <p:cNvPr id="9" name="Espace réservé du numéro de diapositive 6">
            <a:extLst>
              <a:ext uri="{FF2B5EF4-FFF2-40B4-BE49-F238E27FC236}">
                <a16:creationId xmlns:a16="http://schemas.microsoft.com/office/drawing/2014/main" id="{610BCDA3-369C-43C8-A135-679B9AC3D31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a:p>
        </p:txBody>
      </p:sp>
      <p:sp>
        <p:nvSpPr>
          <p:cNvPr id="6" name="Content Placeholder 5">
            <a:extLst>
              <a:ext uri="{FF2B5EF4-FFF2-40B4-BE49-F238E27FC236}">
                <a16:creationId xmlns:a16="http://schemas.microsoft.com/office/drawing/2014/main" id="{B746CDA0-4C68-CD4C-95C1-0D0553F810F1}"/>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3" name="Connecteur droit 4"/>
          <p:cNvCxnSpPr/>
          <p:nvPr userDrawn="1"/>
        </p:nvCxnSpPr>
        <p:spPr>
          <a:xfrm>
            <a:off x="621215" y="6126163"/>
            <a:ext cx="109728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4" name="Title Placeholder 3"/>
          <p:cNvSpPr>
            <a:spLocks noGrp="1"/>
          </p:cNvSpPr>
          <p:nvPr>
            <p:ph type="title"/>
          </p:nvPr>
        </p:nvSpPr>
        <p:spPr>
          <a:xfrm>
            <a:off x="619200" y="246566"/>
            <a:ext cx="8740800" cy="807285"/>
          </a:xfrm>
          <a:prstGeom prst="rect">
            <a:avLst/>
          </a:prstGeom>
        </p:spPr>
        <p:txBody>
          <a:bodyPr vert="horz" lIns="0" tIns="0" rIns="0" bIns="0" rtlCol="0" anchor="t" anchorCtr="0">
            <a:noAutofit/>
          </a:bodyPr>
          <a:lstStyle/>
          <a:p>
            <a:r>
              <a:rPr lang="en-GB" dirty="0"/>
              <a:t>Click to edit Master title style</a:t>
            </a:r>
            <a:endParaRPr lang="en-US" dirty="0"/>
          </a:p>
        </p:txBody>
      </p:sp>
      <p:sp>
        <p:nvSpPr>
          <p:cNvPr id="5" name="Text Placeholder 4"/>
          <p:cNvSpPr>
            <a:spLocks noGrp="1"/>
          </p:cNvSpPr>
          <p:nvPr>
            <p:ph type="body" idx="1"/>
          </p:nvPr>
        </p:nvSpPr>
        <p:spPr>
          <a:xfrm>
            <a:off x="619200" y="1425600"/>
            <a:ext cx="10963200" cy="44604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Espace réservé du numéro de diapositive 6"/>
          <p:cNvSpPr>
            <a:spLocks noGrp="1"/>
          </p:cNvSpPr>
          <p:nvPr>
            <p:ph type="sldNum" sz="quarter" idx="4"/>
          </p:nvPr>
        </p:nvSpPr>
        <p:spPr>
          <a:xfrm>
            <a:off x="10800523" y="6356351"/>
            <a:ext cx="781877" cy="365125"/>
          </a:xfrm>
          <a:prstGeom prst="rect">
            <a:avLst/>
          </a:prstGeom>
        </p:spPr>
        <p:txBody>
          <a:bodyPr vert="horz" lIns="0" tIns="0" rIns="0" bIns="0" rtlCol="0" anchor="ctr"/>
          <a:lstStyle>
            <a:lvl1pPr algn="r">
              <a:defRPr sz="1100">
                <a:solidFill>
                  <a:srgbClr val="5D8298"/>
                </a:solidFill>
                <a:latin typeface="+mn-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a:p>
        </p:txBody>
      </p:sp>
      <p:pic>
        <p:nvPicPr>
          <p:cNvPr id="10" name="Picture 9">
            <a:extLst>
              <a:ext uri="{FF2B5EF4-FFF2-40B4-BE49-F238E27FC236}">
                <a16:creationId xmlns:a16="http://schemas.microsoft.com/office/drawing/2014/main" id="{0BF55CE1-A0F5-A040-81E6-287EE6A8F266}"/>
              </a:ext>
            </a:extLst>
          </p:cNvPr>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9992579" y="271381"/>
            <a:ext cx="1785308" cy="71921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8" r:id="rId2"/>
    <p:sldLayoutId id="2147483662" r:id="rId3"/>
    <p:sldLayoutId id="2147483650" r:id="rId4"/>
    <p:sldLayoutId id="2147483661" r:id="rId5"/>
    <p:sldLayoutId id="2147483652" r:id="rId6"/>
    <p:sldLayoutId id="2147483677" r:id="rId7"/>
    <p:sldLayoutId id="2147483657" r:id="rId8"/>
    <p:sldLayoutId id="2147483654" r:id="rId9"/>
    <p:sldLayoutId id="2147483655" r:id="rId10"/>
    <p:sldLayoutId id="2147483675" r:id="rId11"/>
    <p:sldLayoutId id="2147483678" r:id="rId12"/>
    <p:sldLayoutId id="2147483656" r:id="rId13"/>
    <p:sldLayoutId id="2147483680" r:id="rId14"/>
    <p:sldLayoutId id="2147483681" r:id="rId15"/>
    <p:sldLayoutId id="2147483682" r:id="rId16"/>
    <p:sldLayoutId id="2147483684" r:id="rId17"/>
    <p:sldLayoutId id="2147483685" r:id="rId18"/>
    <p:sldLayoutId id="2147483686" r:id="rId19"/>
    <p:sldLayoutId id="2147483687" r:id="rId20"/>
    <p:sldLayoutId id="2147483700" r:id="rId21"/>
    <p:sldLayoutId id="2147483701" r:id="rId22"/>
    <p:sldLayoutId id="2147483702" r:id="rId23"/>
    <p:sldLayoutId id="2147483705" r:id="rId24"/>
  </p:sldLayoutIdLst>
  <p:hf hdr="0" ftr="0" dt="0"/>
  <p:txStyles>
    <p:titleStyle>
      <a:lvl1pPr algn="l" defTabSz="457200" rtl="0" eaLnBrk="1" latinLnBrk="0" hangingPunct="1">
        <a:spcBef>
          <a:spcPct val="0"/>
        </a:spcBef>
        <a:buNone/>
        <a:defRPr sz="2800" b="1" i="0" kern="1200" cap="all" spc="100" baseline="0">
          <a:solidFill>
            <a:srgbClr val="5D8298"/>
          </a:solidFill>
          <a:latin typeface="+mj-lt"/>
          <a:ea typeface="Verdana" panose="020B0604030504040204" pitchFamily="34" charset="0"/>
          <a:cs typeface="Verdana" panose="020B0604030504040204" pitchFamily="34" charset="0"/>
        </a:defRPr>
      </a:lvl1pPr>
    </p:titleStyle>
    <p:bodyStyle>
      <a:lvl1pPr marL="288000" indent="-288000" algn="l" defTabSz="457200" rtl="0" eaLnBrk="1" latinLnBrk="0" hangingPunct="1">
        <a:spcBef>
          <a:spcPts val="1200"/>
        </a:spcBef>
        <a:buClr>
          <a:schemeClr val="accent1"/>
        </a:buClr>
        <a:buFont typeface="Arial"/>
        <a:buChar char="•"/>
        <a:defRPr sz="2000" b="0" i="0" kern="1200">
          <a:solidFill>
            <a:srgbClr val="5D8298"/>
          </a:solidFill>
          <a:latin typeface="+mj-lt"/>
          <a:ea typeface="+mn-ea"/>
          <a:cs typeface="PT Sans"/>
        </a:defRPr>
      </a:lvl1pPr>
      <a:lvl2pPr marL="576000" indent="-288000" algn="l" defTabSz="457200" rtl="0" eaLnBrk="1" latinLnBrk="0" hangingPunct="1">
        <a:spcBef>
          <a:spcPts val="600"/>
        </a:spcBef>
        <a:buClr>
          <a:schemeClr val="accent1"/>
        </a:buClr>
        <a:buFont typeface="Lucida Grande"/>
        <a:buChar char="–"/>
        <a:defRPr sz="1800" b="0" i="0" kern="1200">
          <a:solidFill>
            <a:srgbClr val="5D8298"/>
          </a:solidFill>
          <a:latin typeface="+mj-lt"/>
          <a:ea typeface="+mn-ea"/>
          <a:cs typeface="PT Sans"/>
        </a:defRPr>
      </a:lvl2pPr>
      <a:lvl3pPr marL="864000" indent="-288000" algn="l" defTabSz="457200" rtl="0" eaLnBrk="1" latinLnBrk="0" hangingPunct="1">
        <a:spcBef>
          <a:spcPts val="400"/>
        </a:spcBef>
        <a:buClr>
          <a:schemeClr val="accent1"/>
        </a:buClr>
        <a:buFont typeface="Arial"/>
        <a:buChar char="•"/>
        <a:defRPr sz="1600" b="0" i="0" kern="1200">
          <a:solidFill>
            <a:srgbClr val="5D8298"/>
          </a:solidFill>
          <a:latin typeface="+mj-lt"/>
          <a:ea typeface="+mn-ea"/>
          <a:cs typeface="PT Sans"/>
        </a:defRPr>
      </a:lvl3pPr>
      <a:lvl4pPr marL="1152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4pPr>
      <a:lvl5pPr marL="1440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90" userDrawn="1">
          <p15:clr>
            <a:srgbClr val="F26B43"/>
          </p15:clr>
        </p15:guide>
        <p15:guide id="2" pos="393" userDrawn="1">
          <p15:clr>
            <a:srgbClr val="F26B43"/>
          </p15:clr>
        </p15:guide>
        <p15:guide id="3" pos="7287" userDrawn="1">
          <p15:clr>
            <a:srgbClr val="F26B43"/>
          </p15:clr>
        </p15:guide>
        <p15:guide id="4" orient="horz" pos="22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3" name="Connecteur droit 4"/>
          <p:cNvCxnSpPr/>
          <p:nvPr userDrawn="1"/>
        </p:nvCxnSpPr>
        <p:spPr>
          <a:xfrm>
            <a:off x="621215" y="6126163"/>
            <a:ext cx="109728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4" name="Title Placeholder 3"/>
          <p:cNvSpPr>
            <a:spLocks noGrp="1"/>
          </p:cNvSpPr>
          <p:nvPr>
            <p:ph type="title"/>
          </p:nvPr>
        </p:nvSpPr>
        <p:spPr>
          <a:xfrm>
            <a:off x="619200" y="246566"/>
            <a:ext cx="8740800" cy="807285"/>
          </a:xfrm>
          <a:prstGeom prst="rect">
            <a:avLst/>
          </a:prstGeom>
        </p:spPr>
        <p:txBody>
          <a:bodyPr vert="horz" lIns="0" tIns="0" rIns="0" bIns="0" rtlCol="0" anchor="t" anchorCtr="0">
            <a:noAutofit/>
          </a:bodyPr>
          <a:lstStyle/>
          <a:p>
            <a:r>
              <a:rPr lang="en-GB" dirty="0"/>
              <a:t>Click to edit Master title style</a:t>
            </a:r>
            <a:endParaRPr lang="en-US" dirty="0"/>
          </a:p>
        </p:txBody>
      </p:sp>
      <p:sp>
        <p:nvSpPr>
          <p:cNvPr id="5" name="Text Placeholder 4"/>
          <p:cNvSpPr>
            <a:spLocks noGrp="1"/>
          </p:cNvSpPr>
          <p:nvPr>
            <p:ph type="body" idx="1"/>
          </p:nvPr>
        </p:nvSpPr>
        <p:spPr>
          <a:xfrm>
            <a:off x="619200" y="1425600"/>
            <a:ext cx="10963200" cy="44604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Espace réservé du numéro de diapositive 6"/>
          <p:cNvSpPr>
            <a:spLocks noGrp="1"/>
          </p:cNvSpPr>
          <p:nvPr>
            <p:ph type="sldNum" sz="quarter" idx="4"/>
          </p:nvPr>
        </p:nvSpPr>
        <p:spPr>
          <a:xfrm>
            <a:off x="10800523" y="6356351"/>
            <a:ext cx="781877" cy="365125"/>
          </a:xfrm>
          <a:prstGeom prst="rect">
            <a:avLst/>
          </a:prstGeom>
        </p:spPr>
        <p:txBody>
          <a:bodyPr vert="horz" lIns="0" tIns="0" rIns="0" bIns="0" rtlCol="0" anchor="ctr"/>
          <a:lstStyle>
            <a:lvl1pPr algn="r">
              <a:defRPr sz="1100">
                <a:solidFill>
                  <a:srgbClr val="5D8298"/>
                </a:solidFill>
                <a:latin typeface="+mn-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pic>
        <p:nvPicPr>
          <p:cNvPr id="10" name="Picture 9">
            <a:extLst>
              <a:ext uri="{FF2B5EF4-FFF2-40B4-BE49-F238E27FC236}">
                <a16:creationId xmlns:a16="http://schemas.microsoft.com/office/drawing/2014/main" id="{0BF55CE1-A0F5-A040-81E6-287EE6A8F266}"/>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9992579" y="271381"/>
            <a:ext cx="1785308" cy="719219"/>
          </a:xfrm>
          <a:prstGeom prst="rect">
            <a:avLst/>
          </a:prstGeom>
        </p:spPr>
      </p:pic>
    </p:spTree>
    <p:extLst>
      <p:ext uri="{BB962C8B-B14F-4D97-AF65-F5344CB8AC3E}">
        <p14:creationId xmlns:p14="http://schemas.microsoft.com/office/powerpoint/2010/main" val="2312902065"/>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Lst>
  <p:hf hdr="0" ftr="0" dt="0"/>
  <p:txStyles>
    <p:titleStyle>
      <a:lvl1pPr algn="l" defTabSz="457200" rtl="0" eaLnBrk="1" latinLnBrk="0" hangingPunct="1">
        <a:spcBef>
          <a:spcPct val="0"/>
        </a:spcBef>
        <a:buNone/>
        <a:defRPr sz="2800" b="1" i="0" kern="1200" cap="all" spc="100" baseline="0">
          <a:solidFill>
            <a:srgbClr val="5D8298"/>
          </a:solidFill>
          <a:latin typeface="+mj-lt"/>
          <a:ea typeface="Verdana" panose="020B0604030504040204" pitchFamily="34" charset="0"/>
          <a:cs typeface="Verdana" panose="020B0604030504040204" pitchFamily="34" charset="0"/>
        </a:defRPr>
      </a:lvl1pPr>
    </p:titleStyle>
    <p:bodyStyle>
      <a:lvl1pPr marL="288000" indent="-288000" algn="l" defTabSz="457200" rtl="0" eaLnBrk="1" latinLnBrk="0" hangingPunct="1">
        <a:spcBef>
          <a:spcPts val="1200"/>
        </a:spcBef>
        <a:buClr>
          <a:schemeClr val="accent1"/>
        </a:buClr>
        <a:buFont typeface="Arial"/>
        <a:buChar char="•"/>
        <a:defRPr sz="2000" b="0" i="0" kern="1200">
          <a:solidFill>
            <a:srgbClr val="5D8298"/>
          </a:solidFill>
          <a:latin typeface="+mj-lt"/>
          <a:ea typeface="+mn-ea"/>
          <a:cs typeface="PT Sans"/>
        </a:defRPr>
      </a:lvl1pPr>
      <a:lvl2pPr marL="576000" indent="-288000" algn="l" defTabSz="457200" rtl="0" eaLnBrk="1" latinLnBrk="0" hangingPunct="1">
        <a:spcBef>
          <a:spcPts val="600"/>
        </a:spcBef>
        <a:buClr>
          <a:schemeClr val="accent1"/>
        </a:buClr>
        <a:buFont typeface="Lucida Grande"/>
        <a:buChar char="–"/>
        <a:defRPr sz="1800" b="0" i="0" kern="1200">
          <a:solidFill>
            <a:srgbClr val="5D8298"/>
          </a:solidFill>
          <a:latin typeface="+mj-lt"/>
          <a:ea typeface="+mn-ea"/>
          <a:cs typeface="PT Sans"/>
        </a:defRPr>
      </a:lvl2pPr>
      <a:lvl3pPr marL="864000" indent="-288000" algn="l" defTabSz="457200" rtl="0" eaLnBrk="1" latinLnBrk="0" hangingPunct="1">
        <a:spcBef>
          <a:spcPts val="400"/>
        </a:spcBef>
        <a:buClr>
          <a:schemeClr val="accent1"/>
        </a:buClr>
        <a:buFont typeface="Arial"/>
        <a:buChar char="•"/>
        <a:defRPr sz="1600" b="0" i="0" kern="1200">
          <a:solidFill>
            <a:srgbClr val="5D8298"/>
          </a:solidFill>
          <a:latin typeface="+mj-lt"/>
          <a:ea typeface="+mn-ea"/>
          <a:cs typeface="PT Sans"/>
        </a:defRPr>
      </a:lvl3pPr>
      <a:lvl4pPr marL="1152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4pPr>
      <a:lvl5pPr marL="1440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90">
          <p15:clr>
            <a:srgbClr val="F26B43"/>
          </p15:clr>
        </p15:guide>
        <p15:guide id="2" pos="393">
          <p15:clr>
            <a:srgbClr val="F26B43"/>
          </p15:clr>
        </p15:guide>
        <p15:guide id="3" pos="7287">
          <p15:clr>
            <a:srgbClr val="F26B43"/>
          </p15:clr>
        </p15:guide>
        <p15:guide id="4" orient="horz" pos="22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hyperlink" Target="mailto:elaine.wills@cor2ed.com?subject=GU%20connect" TargetMode="External"/><Relationship Id="rId3" Type="http://schemas.openxmlformats.org/officeDocument/2006/relationships/hyperlink" Target="https://twitter.com/guconnectinfo" TargetMode="External"/><Relationship Id="rId7" Type="http://schemas.openxmlformats.org/officeDocument/2006/relationships/hyperlink" Target="http://www.guconnect.info/"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vimeo.com/channels/guconnect" TargetMode="External"/><Relationship Id="rId5" Type="http://schemas.openxmlformats.org/officeDocument/2006/relationships/hyperlink" Target="mailto:sam.brightwell@cor2ed.com" TargetMode="External"/><Relationship Id="rId4" Type="http://schemas.openxmlformats.org/officeDocument/2006/relationships/hyperlink" Target="https://www.linkedin.com/company/23742475" TargetMode="External"/><Relationship Id="rId9" Type="http://schemas.openxmlformats.org/officeDocument/2006/relationships/image" Target="../media/image3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www.auanet.org/guidelines/advanced-prostate-cancer"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2744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87EF86-CE3F-419A-9B24-0A7A53412087}"/>
              </a:ext>
            </a:extLst>
          </p:cNvPr>
          <p:cNvPicPr>
            <a:picLocks noChangeAspect="1"/>
          </p:cNvPicPr>
          <p:nvPr/>
        </p:nvPicPr>
        <p:blipFill rotWithShape="1">
          <a:blip r:embed="rId2"/>
          <a:srcRect l="1313" r="2286"/>
          <a:stretch/>
        </p:blipFill>
        <p:spPr>
          <a:xfrm>
            <a:off x="900914" y="0"/>
            <a:ext cx="9563172" cy="6312141"/>
          </a:xfrm>
          <a:prstGeom prst="rect">
            <a:avLst/>
          </a:prstGeom>
        </p:spPr>
      </p:pic>
      <p:sp>
        <p:nvSpPr>
          <p:cNvPr id="4" name="Slide Number Placeholder 3">
            <a:extLst>
              <a:ext uri="{FF2B5EF4-FFF2-40B4-BE49-F238E27FC236}">
                <a16:creationId xmlns:a16="http://schemas.microsoft.com/office/drawing/2014/main" id="{55C2A6FF-A336-584C-BBFF-A05543F4B95B}"/>
              </a:ext>
            </a:extLst>
          </p:cNvPr>
          <p:cNvSpPr>
            <a:spLocks noGrp="1"/>
          </p:cNvSpPr>
          <p:nvPr>
            <p:ph type="sldNum" sz="quarter" idx="12"/>
          </p:nvPr>
        </p:nvSpPr>
        <p:spPr/>
        <p:txBody>
          <a:bodyPr/>
          <a:lstStyle/>
          <a:p>
            <a:fld id="{ED2A3D53-9E8C-4B52-B905-9AB47CA98362}" type="slidenum">
              <a:rPr lang="en-US" smtClean="0"/>
              <a:t>10</a:t>
            </a:fld>
            <a:endParaRPr lang="en-US"/>
          </a:p>
        </p:txBody>
      </p:sp>
      <p:sp>
        <p:nvSpPr>
          <p:cNvPr id="7" name="Content Placeholder 7">
            <a:extLst>
              <a:ext uri="{FF2B5EF4-FFF2-40B4-BE49-F238E27FC236}">
                <a16:creationId xmlns:a16="http://schemas.microsoft.com/office/drawing/2014/main" id="{8274A7F9-3E2C-AD43-9BE7-B5403446136B}"/>
              </a:ext>
            </a:extLst>
          </p:cNvPr>
          <p:cNvSpPr txBox="1">
            <a:spLocks/>
          </p:cNvSpPr>
          <p:nvPr/>
        </p:nvSpPr>
        <p:spPr>
          <a:xfrm>
            <a:off x="543981" y="6312141"/>
            <a:ext cx="10716683" cy="365125"/>
          </a:xfrm>
          <a:prstGeom prst="rect">
            <a:avLst/>
          </a:prstGeom>
        </p:spPr>
        <p:txBody>
          <a:bodyPr/>
          <a:lstStyle>
            <a:lvl1pPr marL="288000" indent="-288000" algn="l" defTabSz="457200" rtl="0" eaLnBrk="1" latinLnBrk="0" hangingPunct="1">
              <a:spcBef>
                <a:spcPts val="1200"/>
              </a:spcBef>
              <a:buClr>
                <a:schemeClr val="accent1"/>
              </a:buClr>
              <a:buFont typeface="Arial"/>
              <a:buChar char="•"/>
              <a:defRPr sz="2000" b="0" i="0" kern="1200">
                <a:solidFill>
                  <a:srgbClr val="5D8298"/>
                </a:solidFill>
                <a:latin typeface="+mj-lt"/>
                <a:ea typeface="+mn-ea"/>
                <a:cs typeface="PT Sans"/>
              </a:defRPr>
            </a:lvl1pPr>
            <a:lvl2pPr marL="576000" indent="-288000" algn="l" defTabSz="457200" rtl="0" eaLnBrk="1" latinLnBrk="0" hangingPunct="1">
              <a:spcBef>
                <a:spcPts val="600"/>
              </a:spcBef>
              <a:buClr>
                <a:schemeClr val="accent1"/>
              </a:buClr>
              <a:buFont typeface="Lucida Grande"/>
              <a:buChar char="–"/>
              <a:defRPr sz="1800" b="0" i="0" kern="1200">
                <a:solidFill>
                  <a:srgbClr val="5D8298"/>
                </a:solidFill>
                <a:latin typeface="+mj-lt"/>
                <a:ea typeface="+mn-ea"/>
                <a:cs typeface="PT Sans"/>
              </a:defRPr>
            </a:lvl2pPr>
            <a:lvl3pPr marL="864000" indent="-288000" algn="l" defTabSz="457200" rtl="0" eaLnBrk="1" latinLnBrk="0" hangingPunct="1">
              <a:spcBef>
                <a:spcPts val="400"/>
              </a:spcBef>
              <a:buClr>
                <a:schemeClr val="accent1"/>
              </a:buClr>
              <a:buFont typeface="Arial"/>
              <a:buChar char="•"/>
              <a:defRPr sz="1600" b="0" i="0" kern="1200">
                <a:solidFill>
                  <a:srgbClr val="5D8298"/>
                </a:solidFill>
                <a:latin typeface="+mj-lt"/>
                <a:ea typeface="+mn-ea"/>
                <a:cs typeface="PT Sans"/>
              </a:defRPr>
            </a:lvl3pPr>
            <a:lvl4pPr marL="1152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4pPr>
            <a:lvl5pPr marL="1440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spcBef>
                <a:spcPts val="0"/>
              </a:spcBef>
              <a:buNone/>
            </a:pPr>
            <a:r>
              <a:rPr lang="en-GB" sz="1200" dirty="0" err="1">
                <a:solidFill>
                  <a:schemeClr val="tx2"/>
                </a:solidFill>
                <a:latin typeface="Calibri" panose="020F0502020204030204" pitchFamily="34" charset="0"/>
                <a:cs typeface="Calibri" panose="020F0502020204030204" pitchFamily="34" charset="0"/>
              </a:rPr>
              <a:t>BRCAm</a:t>
            </a:r>
            <a:r>
              <a:rPr lang="en-GB" sz="1200" dirty="0">
                <a:solidFill>
                  <a:schemeClr val="tx2"/>
                </a:solidFill>
                <a:latin typeface="Calibri" panose="020F0502020204030204" pitchFamily="34" charset="0"/>
                <a:cs typeface="Calibri" panose="020F0502020204030204" pitchFamily="34" charset="0"/>
              </a:rPr>
              <a:t>, </a:t>
            </a:r>
            <a:r>
              <a:rPr lang="en-GB" altLang="en-US" sz="1200" dirty="0"/>
              <a:t>breast cancer </a:t>
            </a:r>
            <a:r>
              <a:rPr lang="en-GB" sz="1200" dirty="0">
                <a:solidFill>
                  <a:schemeClr val="tx2"/>
                </a:solidFill>
                <a:latin typeface="Calibri" panose="020F0502020204030204" pitchFamily="34" charset="0"/>
                <a:cs typeface="Calibri" panose="020F0502020204030204" pitchFamily="34" charset="0"/>
              </a:rPr>
              <a:t>mutated; </a:t>
            </a:r>
            <a:r>
              <a:rPr lang="en-GB" sz="1200" dirty="0" err="1">
                <a:solidFill>
                  <a:schemeClr val="tx2"/>
                </a:solidFill>
                <a:latin typeface="Calibri" panose="020F0502020204030204" pitchFamily="34" charset="0"/>
                <a:cs typeface="Calibri" panose="020F0502020204030204" pitchFamily="34" charset="0"/>
              </a:rPr>
              <a:t>dMMR</a:t>
            </a:r>
            <a:r>
              <a:rPr lang="en-GB" sz="1200" dirty="0">
                <a:solidFill>
                  <a:schemeClr val="tx2"/>
                </a:solidFill>
                <a:latin typeface="Calibri" panose="020F0502020204030204" pitchFamily="34" charset="0"/>
                <a:cs typeface="Calibri" panose="020F0502020204030204" pitchFamily="34" charset="0"/>
              </a:rPr>
              <a:t>, deficient DNA mismatch repair; </a:t>
            </a:r>
            <a:r>
              <a:rPr lang="en-GB" sz="1200" dirty="0" err="1">
                <a:solidFill>
                  <a:schemeClr val="tx2"/>
                </a:solidFill>
                <a:latin typeface="Calibri" panose="020F0502020204030204" pitchFamily="34" charset="0"/>
                <a:cs typeface="Calibri" panose="020F0502020204030204" pitchFamily="34" charset="0"/>
              </a:rPr>
              <a:t>HRRm</a:t>
            </a:r>
            <a:r>
              <a:rPr lang="en-GB" sz="1200" dirty="0">
                <a:solidFill>
                  <a:schemeClr val="tx2"/>
                </a:solidFill>
                <a:latin typeface="Calibri" panose="020F0502020204030204" pitchFamily="34" charset="0"/>
                <a:cs typeface="Calibri" panose="020F0502020204030204" pitchFamily="34" charset="0"/>
              </a:rPr>
              <a:t>, homologous recombination repair mutated; CRPC, metastatic castration-resistant prostate cancer; MSI-H, microsatellite instability-high</a:t>
            </a:r>
          </a:p>
          <a:p>
            <a:pPr marL="0" indent="0">
              <a:lnSpc>
                <a:spcPct val="90000"/>
              </a:lnSpc>
              <a:spcBef>
                <a:spcPts val="0"/>
              </a:spcBef>
              <a:buNone/>
            </a:pPr>
            <a:r>
              <a:rPr lang="en-GB" sz="1200" dirty="0">
                <a:solidFill>
                  <a:schemeClr val="tx2"/>
                </a:solidFill>
                <a:latin typeface="Calibri" panose="020F0502020204030204" pitchFamily="34" charset="0"/>
                <a:cs typeface="Calibri" panose="020F0502020204030204" pitchFamily="34" charset="0"/>
              </a:rPr>
              <a:t>NCCN Clinical Practice Guidelines in Oncology – Prostate Cancer, version 2.2021. Accessed Jul 30th, 2021</a:t>
            </a:r>
          </a:p>
        </p:txBody>
      </p:sp>
    </p:spTree>
    <p:extLst>
      <p:ext uri="{BB962C8B-B14F-4D97-AF65-F5344CB8AC3E}">
        <p14:creationId xmlns:p14="http://schemas.microsoft.com/office/powerpoint/2010/main" val="533849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09CFE2BA-E892-425C-A118-5F2FF413B713}"/>
              </a:ext>
            </a:extLst>
          </p:cNvPr>
          <p:cNvSpPr>
            <a:spLocks noGrp="1"/>
          </p:cNvSpPr>
          <p:nvPr>
            <p:ph type="body" idx="1"/>
          </p:nvPr>
        </p:nvSpPr>
        <p:spPr>
          <a:xfrm>
            <a:off x="619200" y="702616"/>
            <a:ext cx="10972800" cy="702470"/>
          </a:xfrm>
        </p:spPr>
        <p:txBody>
          <a:bodyPr/>
          <a:lstStyle/>
          <a:p>
            <a:r>
              <a:rPr lang="en-GB" dirty="0"/>
              <a:t>Overall survival results</a:t>
            </a:r>
          </a:p>
        </p:txBody>
      </p:sp>
      <p:graphicFrame>
        <p:nvGraphicFramePr>
          <p:cNvPr id="10" name="Table 10">
            <a:extLst>
              <a:ext uri="{FF2B5EF4-FFF2-40B4-BE49-F238E27FC236}">
                <a16:creationId xmlns:a16="http://schemas.microsoft.com/office/drawing/2014/main" id="{69B2CC34-C49E-416B-98F8-345CCBAC294B}"/>
              </a:ext>
            </a:extLst>
          </p:cNvPr>
          <p:cNvGraphicFramePr>
            <a:graphicFrameLocks noGrp="1"/>
          </p:cNvGraphicFramePr>
          <p:nvPr>
            <p:ph sz="quarter" idx="12"/>
            <p:extLst>
              <p:ext uri="{D42A27DB-BD31-4B8C-83A1-F6EECF244321}">
                <p14:modId xmlns:p14="http://schemas.microsoft.com/office/powerpoint/2010/main" val="880020651"/>
              </p:ext>
            </p:extLst>
          </p:nvPr>
        </p:nvGraphicFramePr>
        <p:xfrm>
          <a:off x="628728" y="1092226"/>
          <a:ext cx="10963272" cy="4350310"/>
        </p:xfrm>
        <a:graphic>
          <a:graphicData uri="http://schemas.openxmlformats.org/drawingml/2006/table">
            <a:tbl>
              <a:tblPr firstRow="1" bandRow="1">
                <a:tableStyleId>{5C22544A-7EE6-4342-B048-85BDC9FD1C3A}</a:tableStyleId>
              </a:tblPr>
              <a:tblGrid>
                <a:gridCol w="1827212">
                  <a:extLst>
                    <a:ext uri="{9D8B030D-6E8A-4147-A177-3AD203B41FA5}">
                      <a16:colId xmlns:a16="http://schemas.microsoft.com/office/drawing/2014/main" val="858646007"/>
                    </a:ext>
                  </a:extLst>
                </a:gridCol>
                <a:gridCol w="1827212">
                  <a:extLst>
                    <a:ext uri="{9D8B030D-6E8A-4147-A177-3AD203B41FA5}">
                      <a16:colId xmlns:a16="http://schemas.microsoft.com/office/drawing/2014/main" val="3483492434"/>
                    </a:ext>
                  </a:extLst>
                </a:gridCol>
                <a:gridCol w="732623">
                  <a:extLst>
                    <a:ext uri="{9D8B030D-6E8A-4147-A177-3AD203B41FA5}">
                      <a16:colId xmlns:a16="http://schemas.microsoft.com/office/drawing/2014/main" val="3125085276"/>
                    </a:ext>
                  </a:extLst>
                </a:gridCol>
                <a:gridCol w="3537916">
                  <a:extLst>
                    <a:ext uri="{9D8B030D-6E8A-4147-A177-3AD203B41FA5}">
                      <a16:colId xmlns:a16="http://schemas.microsoft.com/office/drawing/2014/main" val="3996116839"/>
                    </a:ext>
                  </a:extLst>
                </a:gridCol>
                <a:gridCol w="1211097">
                  <a:extLst>
                    <a:ext uri="{9D8B030D-6E8A-4147-A177-3AD203B41FA5}">
                      <a16:colId xmlns:a16="http://schemas.microsoft.com/office/drawing/2014/main" val="945487671"/>
                    </a:ext>
                  </a:extLst>
                </a:gridCol>
                <a:gridCol w="1827212">
                  <a:extLst>
                    <a:ext uri="{9D8B030D-6E8A-4147-A177-3AD203B41FA5}">
                      <a16:colId xmlns:a16="http://schemas.microsoft.com/office/drawing/2014/main" val="1395233556"/>
                    </a:ext>
                  </a:extLst>
                </a:gridCol>
              </a:tblGrid>
              <a:tr h="330340">
                <a:tc>
                  <a:txBody>
                    <a:bodyPr/>
                    <a:lstStyle/>
                    <a:p>
                      <a:pPr>
                        <a:lnSpc>
                          <a:spcPct val="95000"/>
                        </a:lnSpc>
                      </a:pPr>
                      <a:r>
                        <a:rPr lang="en-GB" sz="1200" dirty="0"/>
                        <a:t>Study</a:t>
                      </a:r>
                    </a:p>
                  </a:txBody>
                  <a:tcPr anchor="ctr"/>
                </a:tc>
                <a:tc>
                  <a:txBody>
                    <a:bodyPr/>
                    <a:lstStyle/>
                    <a:p>
                      <a:pPr algn="ctr">
                        <a:lnSpc>
                          <a:spcPct val="95000"/>
                        </a:lnSpc>
                      </a:pPr>
                      <a:r>
                        <a:rPr lang="en-GB" sz="1200" dirty="0"/>
                        <a:t>Treatments</a:t>
                      </a:r>
                    </a:p>
                  </a:txBody>
                  <a:tcPr anchor="ctr"/>
                </a:tc>
                <a:tc>
                  <a:txBody>
                    <a:bodyPr/>
                    <a:lstStyle/>
                    <a:p>
                      <a:pPr algn="ctr">
                        <a:lnSpc>
                          <a:spcPct val="95000"/>
                        </a:lnSpc>
                      </a:pPr>
                      <a:r>
                        <a:rPr lang="en-GB" sz="1200" dirty="0"/>
                        <a:t>N</a:t>
                      </a:r>
                    </a:p>
                  </a:txBody>
                  <a:tcPr anchor="ctr"/>
                </a:tc>
                <a:tc>
                  <a:txBody>
                    <a:bodyPr/>
                    <a:lstStyle/>
                    <a:p>
                      <a:pPr algn="ctr">
                        <a:lnSpc>
                          <a:spcPct val="95000"/>
                        </a:lnSpc>
                      </a:pPr>
                      <a:r>
                        <a:rPr lang="en-GB" sz="1200" dirty="0"/>
                        <a:t>Population</a:t>
                      </a:r>
                    </a:p>
                  </a:txBody>
                  <a:tcPr anchor="ctr"/>
                </a:tc>
                <a:tc>
                  <a:txBody>
                    <a:bodyPr/>
                    <a:lstStyle/>
                    <a:p>
                      <a:pPr algn="ctr">
                        <a:lnSpc>
                          <a:spcPct val="95000"/>
                        </a:lnSpc>
                      </a:pPr>
                      <a:r>
                        <a:rPr lang="en-GB" sz="1200" dirty="0"/>
                        <a:t>HR</a:t>
                      </a:r>
                    </a:p>
                  </a:txBody>
                  <a:tcPr anchor="ctr"/>
                </a:tc>
                <a:tc>
                  <a:txBody>
                    <a:bodyPr/>
                    <a:lstStyle/>
                    <a:p>
                      <a:pPr algn="ctr">
                        <a:lnSpc>
                          <a:spcPct val="95000"/>
                        </a:lnSpc>
                      </a:pPr>
                      <a:r>
                        <a:rPr lang="en-GB" sz="1200" dirty="0"/>
                        <a:t>95% CI; p value</a:t>
                      </a:r>
                    </a:p>
                  </a:txBody>
                  <a:tcPr anchor="ctr"/>
                </a:tc>
                <a:extLst>
                  <a:ext uri="{0D108BD9-81ED-4DB2-BD59-A6C34878D82A}">
                    <a16:rowId xmlns:a16="http://schemas.microsoft.com/office/drawing/2014/main" val="1840914539"/>
                  </a:ext>
                </a:extLst>
              </a:tr>
              <a:tr h="400993">
                <a:tc>
                  <a:txBody>
                    <a:bodyPr/>
                    <a:lstStyle/>
                    <a:p>
                      <a:pPr>
                        <a:lnSpc>
                          <a:spcPct val="95000"/>
                        </a:lnSpc>
                      </a:pPr>
                      <a:r>
                        <a:rPr lang="en-GB" sz="1100" b="1" dirty="0"/>
                        <a:t>TAX 327</a:t>
                      </a:r>
                      <a:r>
                        <a:rPr lang="en-GB" sz="1100" b="1" baseline="30000" dirty="0"/>
                        <a:t>1</a:t>
                      </a:r>
                    </a:p>
                  </a:txBody>
                  <a:tcPr/>
                </a:tc>
                <a:tc>
                  <a:txBody>
                    <a:bodyPr/>
                    <a:lstStyle/>
                    <a:p>
                      <a:pPr algn="ctr">
                        <a:lnSpc>
                          <a:spcPct val="95000"/>
                        </a:lnSpc>
                      </a:pPr>
                      <a:r>
                        <a:rPr lang="en-GB" sz="1100" dirty="0"/>
                        <a:t>Docetaxel</a:t>
                      </a:r>
                      <a:r>
                        <a:rPr lang="en-GB" sz="1100" baseline="30000" dirty="0"/>
                        <a:t>a</a:t>
                      </a:r>
                      <a:r>
                        <a:rPr lang="en-GB" sz="1100" dirty="0">
                          <a:solidFill>
                            <a:schemeClr val="tx1"/>
                          </a:solidFill>
                        </a:rPr>
                        <a:t>/prednisone</a:t>
                      </a:r>
                      <a:r>
                        <a:rPr lang="en-GB" sz="1100" dirty="0"/>
                        <a:t> vs </a:t>
                      </a:r>
                      <a:r>
                        <a:rPr lang="en-GB" sz="1100" kern="1200" dirty="0">
                          <a:solidFill>
                            <a:schemeClr val="dk1"/>
                          </a:solidFill>
                          <a:latin typeface="+mn-lt"/>
                          <a:ea typeface="+mn-ea"/>
                          <a:cs typeface="+mn-cs"/>
                        </a:rPr>
                        <a:t>mitoxantrone/prednisone</a:t>
                      </a:r>
                    </a:p>
                  </a:txBody>
                  <a:tcPr/>
                </a:tc>
                <a:tc>
                  <a:txBody>
                    <a:bodyPr/>
                    <a:lstStyle/>
                    <a:p>
                      <a:pPr algn="ctr">
                        <a:lnSpc>
                          <a:spcPct val="95000"/>
                        </a:lnSpc>
                      </a:pPr>
                      <a:r>
                        <a:rPr lang="en-GB" sz="1100" dirty="0"/>
                        <a:t>1,006</a:t>
                      </a:r>
                    </a:p>
                  </a:txBody>
                  <a:tcPr/>
                </a:tc>
                <a:tc>
                  <a:txBody>
                    <a:bodyPr/>
                    <a:lstStyle/>
                    <a:p>
                      <a:pPr algn="ctr">
                        <a:lnSpc>
                          <a:spcPct val="95000"/>
                        </a:lnSpc>
                      </a:pPr>
                      <a:r>
                        <a:rPr lang="en-GB" sz="1100" dirty="0"/>
                        <a:t>mCRPC</a:t>
                      </a:r>
                    </a:p>
                  </a:txBody>
                  <a:tcPr/>
                </a:tc>
                <a:tc>
                  <a:txBody>
                    <a:bodyPr/>
                    <a:lstStyle/>
                    <a:p>
                      <a:pPr algn="ctr">
                        <a:lnSpc>
                          <a:spcPct val="95000"/>
                        </a:lnSpc>
                      </a:pPr>
                      <a:r>
                        <a:rPr lang="en-GB" sz="1100" dirty="0"/>
                        <a:t>0.76</a:t>
                      </a:r>
                    </a:p>
                  </a:txBody>
                  <a:tcPr/>
                </a:tc>
                <a:tc>
                  <a:txBody>
                    <a:bodyPr/>
                    <a:lstStyle/>
                    <a:p>
                      <a:pPr algn="ctr">
                        <a:lnSpc>
                          <a:spcPct val="95000"/>
                        </a:lnSpc>
                      </a:pPr>
                      <a:r>
                        <a:rPr lang="en-GB" sz="1100" dirty="0">
                          <a:solidFill>
                            <a:schemeClr val="tx1"/>
                          </a:solidFill>
                        </a:rPr>
                        <a:t>0.62-0.94; p=0.009</a:t>
                      </a:r>
                    </a:p>
                  </a:txBody>
                  <a:tcPr/>
                </a:tc>
                <a:extLst>
                  <a:ext uri="{0D108BD9-81ED-4DB2-BD59-A6C34878D82A}">
                    <a16:rowId xmlns:a16="http://schemas.microsoft.com/office/drawing/2014/main" val="4111347027"/>
                  </a:ext>
                </a:extLst>
              </a:tr>
              <a:tr h="330340">
                <a:tc>
                  <a:txBody>
                    <a:bodyPr/>
                    <a:lstStyle/>
                    <a:p>
                      <a:pPr>
                        <a:lnSpc>
                          <a:spcPct val="95000"/>
                        </a:lnSpc>
                      </a:pPr>
                      <a:r>
                        <a:rPr lang="en-GB" sz="1100" b="1" dirty="0"/>
                        <a:t>TROPIC</a:t>
                      </a:r>
                      <a:r>
                        <a:rPr lang="en-GB" sz="1100" b="1" baseline="30000" dirty="0"/>
                        <a:t>2</a:t>
                      </a:r>
                    </a:p>
                  </a:txBody>
                  <a:tcPr/>
                </a:tc>
                <a:tc>
                  <a:txBody>
                    <a:bodyPr/>
                    <a:lstStyle/>
                    <a:p>
                      <a:pPr algn="ctr">
                        <a:lnSpc>
                          <a:spcPct val="95000"/>
                        </a:lnSpc>
                      </a:pPr>
                      <a:r>
                        <a:rPr lang="en-GB" sz="1100" dirty="0"/>
                        <a:t>Cabazitaxel/prednisone vs </a:t>
                      </a:r>
                      <a:r>
                        <a:rPr lang="en-GB" sz="1100" kern="1200" dirty="0">
                          <a:solidFill>
                            <a:schemeClr val="dk1"/>
                          </a:solidFill>
                          <a:latin typeface="+mn-lt"/>
                          <a:ea typeface="+mn-ea"/>
                          <a:cs typeface="+mn-cs"/>
                        </a:rPr>
                        <a:t>mitoxantrone</a:t>
                      </a:r>
                      <a:r>
                        <a:rPr lang="en-GB" sz="1100" dirty="0"/>
                        <a:t>/prednisone</a:t>
                      </a:r>
                    </a:p>
                  </a:txBody>
                  <a:tcPr/>
                </a:tc>
                <a:tc>
                  <a:txBody>
                    <a:bodyPr/>
                    <a:lstStyle/>
                    <a:p>
                      <a:pPr algn="ctr">
                        <a:lnSpc>
                          <a:spcPct val="95000"/>
                        </a:lnSpc>
                      </a:pPr>
                      <a:r>
                        <a:rPr lang="en-GB" sz="1100" dirty="0"/>
                        <a:t>755</a:t>
                      </a:r>
                    </a:p>
                  </a:txBody>
                  <a:tcPr/>
                </a:tc>
                <a:tc>
                  <a:txBody>
                    <a:bodyPr/>
                    <a:lstStyle/>
                    <a:p>
                      <a:pPr algn="ctr">
                        <a:lnSpc>
                          <a:spcPct val="95000"/>
                        </a:lnSpc>
                      </a:pPr>
                      <a:r>
                        <a:rPr lang="en-GB" sz="1100" dirty="0"/>
                        <a:t>mCRPC (post docetaxel)</a:t>
                      </a:r>
                    </a:p>
                  </a:txBody>
                  <a:tcPr/>
                </a:tc>
                <a:tc>
                  <a:txBody>
                    <a:bodyPr/>
                    <a:lstStyle/>
                    <a:p>
                      <a:pPr algn="ctr">
                        <a:lnSpc>
                          <a:spcPct val="95000"/>
                        </a:lnSpc>
                      </a:pPr>
                      <a:r>
                        <a:rPr lang="en-GB" sz="1100" dirty="0"/>
                        <a:t>0.70</a:t>
                      </a:r>
                    </a:p>
                  </a:txBody>
                  <a:tcPr/>
                </a:tc>
                <a:tc>
                  <a:txBody>
                    <a:bodyPr/>
                    <a:lstStyle/>
                    <a:p>
                      <a:pPr algn="ctr">
                        <a:lnSpc>
                          <a:spcPct val="95000"/>
                        </a:lnSpc>
                      </a:pPr>
                      <a:r>
                        <a:rPr lang="en-GB" sz="1100" dirty="0"/>
                        <a:t>0.59-0.83; p&lt;0.0001</a:t>
                      </a:r>
                    </a:p>
                  </a:txBody>
                  <a:tcPr/>
                </a:tc>
                <a:extLst>
                  <a:ext uri="{0D108BD9-81ED-4DB2-BD59-A6C34878D82A}">
                    <a16:rowId xmlns:a16="http://schemas.microsoft.com/office/drawing/2014/main" val="1531358700"/>
                  </a:ext>
                </a:extLst>
              </a:tr>
              <a:tr h="400993">
                <a:tc>
                  <a:txBody>
                    <a:bodyPr/>
                    <a:lstStyle/>
                    <a:p>
                      <a:pPr>
                        <a:lnSpc>
                          <a:spcPct val="95000"/>
                        </a:lnSpc>
                      </a:pPr>
                      <a:r>
                        <a:rPr lang="en-GB" sz="1100" b="1" dirty="0"/>
                        <a:t>COU-AA-301</a:t>
                      </a:r>
                      <a:r>
                        <a:rPr lang="en-GB" sz="1100" b="1" baseline="30000" dirty="0"/>
                        <a:t>3</a:t>
                      </a:r>
                    </a:p>
                  </a:txBody>
                  <a:tcPr/>
                </a:tc>
                <a:tc>
                  <a:txBody>
                    <a:bodyPr/>
                    <a:lstStyle/>
                    <a:p>
                      <a:pPr algn="ctr">
                        <a:lnSpc>
                          <a:spcPct val="95000"/>
                        </a:lnSpc>
                      </a:pPr>
                      <a:r>
                        <a:rPr lang="en-GB" sz="1100" dirty="0">
                          <a:solidFill>
                            <a:schemeClr val="tx1"/>
                          </a:solidFill>
                        </a:rPr>
                        <a:t>Abiraterone/prednisone vs placebo/prednisone</a:t>
                      </a:r>
                    </a:p>
                  </a:txBody>
                  <a:tcPr/>
                </a:tc>
                <a:tc>
                  <a:txBody>
                    <a:bodyPr/>
                    <a:lstStyle/>
                    <a:p>
                      <a:pPr algn="ctr">
                        <a:lnSpc>
                          <a:spcPct val="95000"/>
                        </a:lnSpc>
                      </a:pPr>
                      <a:r>
                        <a:rPr lang="en-GB" sz="1100" dirty="0"/>
                        <a:t>1,195</a:t>
                      </a:r>
                    </a:p>
                  </a:txBody>
                  <a:tcPr/>
                </a:tc>
                <a:tc>
                  <a:txBody>
                    <a:bodyPr/>
                    <a:lstStyle/>
                    <a:p>
                      <a:pPr marL="0" marR="0" lvl="0" indent="0" algn="ctr" defTabSz="457200" rtl="0" eaLnBrk="1" fontAlgn="auto" latinLnBrk="0" hangingPunct="1">
                        <a:lnSpc>
                          <a:spcPct val="95000"/>
                        </a:lnSpc>
                        <a:spcBef>
                          <a:spcPts val="0"/>
                        </a:spcBef>
                        <a:spcAft>
                          <a:spcPts val="0"/>
                        </a:spcAft>
                        <a:buClrTx/>
                        <a:buSzTx/>
                        <a:buFontTx/>
                        <a:buNone/>
                        <a:tabLst/>
                        <a:defRPr/>
                      </a:pPr>
                      <a:r>
                        <a:rPr lang="en-GB" sz="1100" dirty="0"/>
                        <a:t>mCRPC (post docetaxel)</a:t>
                      </a:r>
                    </a:p>
                  </a:txBody>
                  <a:tcPr/>
                </a:tc>
                <a:tc>
                  <a:txBody>
                    <a:bodyPr/>
                    <a:lstStyle/>
                    <a:p>
                      <a:pPr algn="ctr">
                        <a:lnSpc>
                          <a:spcPct val="95000"/>
                        </a:lnSpc>
                      </a:pPr>
                      <a:r>
                        <a:rPr lang="en-GB" sz="1100" kern="1200" dirty="0">
                          <a:solidFill>
                            <a:schemeClr val="dk1"/>
                          </a:solidFill>
                          <a:latin typeface="+mn-lt"/>
                          <a:ea typeface="+mn-ea"/>
                          <a:cs typeface="+mn-cs"/>
                        </a:rPr>
                        <a:t>0.74</a:t>
                      </a:r>
                    </a:p>
                  </a:txBody>
                  <a:tcPr/>
                </a:tc>
                <a:tc>
                  <a:txBody>
                    <a:bodyPr/>
                    <a:lstStyle/>
                    <a:p>
                      <a:pPr algn="ctr">
                        <a:lnSpc>
                          <a:spcPct val="95000"/>
                        </a:lnSpc>
                      </a:pPr>
                      <a:r>
                        <a:rPr lang="it-IT" sz="1100" kern="1200" dirty="0">
                          <a:solidFill>
                            <a:schemeClr val="dk1"/>
                          </a:solidFill>
                          <a:latin typeface="+mn-lt"/>
                          <a:ea typeface="+mn-ea"/>
                          <a:cs typeface="+mn-cs"/>
                        </a:rPr>
                        <a:t>0.64</a:t>
                      </a:r>
                      <a:r>
                        <a:rPr lang="en-GB" sz="1100" dirty="0"/>
                        <a:t>-</a:t>
                      </a:r>
                      <a:r>
                        <a:rPr lang="it-IT" sz="1100" kern="1200" dirty="0">
                          <a:solidFill>
                            <a:schemeClr val="dk1"/>
                          </a:solidFill>
                          <a:latin typeface="+mn-lt"/>
                          <a:ea typeface="+mn-ea"/>
                          <a:cs typeface="+mn-cs"/>
                        </a:rPr>
                        <a:t>0.86; p&lt;0.0001</a:t>
                      </a:r>
                      <a:endParaRPr lang="en-GB" sz="1100" kern="1200" dirty="0">
                        <a:solidFill>
                          <a:schemeClr val="dk1"/>
                        </a:solidFill>
                        <a:latin typeface="+mn-lt"/>
                        <a:ea typeface="+mn-ea"/>
                        <a:cs typeface="+mn-cs"/>
                      </a:endParaRPr>
                    </a:p>
                  </a:txBody>
                  <a:tcPr/>
                </a:tc>
                <a:extLst>
                  <a:ext uri="{0D108BD9-81ED-4DB2-BD59-A6C34878D82A}">
                    <a16:rowId xmlns:a16="http://schemas.microsoft.com/office/drawing/2014/main" val="3463478633"/>
                  </a:ext>
                </a:extLst>
              </a:tr>
              <a:tr h="400993">
                <a:tc>
                  <a:txBody>
                    <a:bodyPr/>
                    <a:lstStyle/>
                    <a:p>
                      <a:pPr marL="0" marR="0" lvl="0" indent="0" algn="l" defTabSz="457200" rtl="0" eaLnBrk="1" fontAlgn="auto" latinLnBrk="0" hangingPunct="1">
                        <a:lnSpc>
                          <a:spcPct val="95000"/>
                        </a:lnSpc>
                        <a:spcBef>
                          <a:spcPts val="0"/>
                        </a:spcBef>
                        <a:spcAft>
                          <a:spcPts val="0"/>
                        </a:spcAft>
                        <a:buClrTx/>
                        <a:buSzTx/>
                        <a:buFontTx/>
                        <a:buNone/>
                        <a:tabLst/>
                        <a:defRPr/>
                      </a:pPr>
                      <a:r>
                        <a:rPr lang="en-GB" sz="1100" b="1" dirty="0"/>
                        <a:t>COU-AA-302</a:t>
                      </a:r>
                      <a:r>
                        <a:rPr lang="en-GB" sz="1100" b="1" baseline="30000" dirty="0"/>
                        <a:t>4</a:t>
                      </a:r>
                    </a:p>
                  </a:txBody>
                  <a:tcPr/>
                </a:tc>
                <a:tc>
                  <a:txBody>
                    <a:bodyPr/>
                    <a:lstStyle/>
                    <a:p>
                      <a:pPr algn="ctr">
                        <a:lnSpc>
                          <a:spcPct val="95000"/>
                        </a:lnSpc>
                      </a:pPr>
                      <a:r>
                        <a:rPr lang="en-GB" sz="1100" dirty="0">
                          <a:solidFill>
                            <a:schemeClr val="tx1"/>
                          </a:solidFill>
                        </a:rPr>
                        <a:t>Abiraterone/prednisone vs placebo/prednisone</a:t>
                      </a:r>
                    </a:p>
                  </a:txBody>
                  <a:tcPr/>
                </a:tc>
                <a:tc>
                  <a:txBody>
                    <a:bodyPr/>
                    <a:lstStyle/>
                    <a:p>
                      <a:pPr algn="ctr">
                        <a:lnSpc>
                          <a:spcPct val="95000"/>
                        </a:lnSpc>
                      </a:pPr>
                      <a:r>
                        <a:rPr lang="en-GB" sz="1100" dirty="0"/>
                        <a:t>1,088</a:t>
                      </a:r>
                    </a:p>
                  </a:txBody>
                  <a:tcPr/>
                </a:tc>
                <a:tc>
                  <a:txBody>
                    <a:bodyPr/>
                    <a:lstStyle/>
                    <a:p>
                      <a:pPr marL="0" marR="0" lvl="0" indent="0" algn="ctr" defTabSz="457200" rtl="0" eaLnBrk="1" fontAlgn="auto" latinLnBrk="0" hangingPunct="1">
                        <a:lnSpc>
                          <a:spcPct val="95000"/>
                        </a:lnSpc>
                        <a:spcBef>
                          <a:spcPts val="0"/>
                        </a:spcBef>
                        <a:spcAft>
                          <a:spcPts val="0"/>
                        </a:spcAft>
                        <a:buClrTx/>
                        <a:buSzTx/>
                        <a:buFontTx/>
                        <a:buNone/>
                        <a:tabLst/>
                        <a:defRPr/>
                      </a:pPr>
                      <a:r>
                        <a:rPr lang="en-GB" sz="1100" dirty="0"/>
                        <a:t>mCRPC (pre docetaxel)</a:t>
                      </a:r>
                    </a:p>
                  </a:txBody>
                  <a:tcPr/>
                </a:tc>
                <a:tc>
                  <a:txBody>
                    <a:bodyPr/>
                    <a:lstStyle/>
                    <a:p>
                      <a:pPr algn="ctr">
                        <a:lnSpc>
                          <a:spcPct val="95000"/>
                        </a:lnSpc>
                      </a:pPr>
                      <a:r>
                        <a:rPr lang="en-GB" sz="1100" dirty="0"/>
                        <a:t>0.81</a:t>
                      </a:r>
                    </a:p>
                  </a:txBody>
                  <a:tcPr/>
                </a:tc>
                <a:tc>
                  <a:txBody>
                    <a:bodyPr/>
                    <a:lstStyle/>
                    <a:p>
                      <a:pPr algn="ctr">
                        <a:lnSpc>
                          <a:spcPct val="95000"/>
                        </a:lnSpc>
                      </a:pPr>
                      <a:r>
                        <a:rPr lang="it-IT" sz="1100" kern="1200" dirty="0">
                          <a:solidFill>
                            <a:schemeClr val="dk1"/>
                          </a:solidFill>
                          <a:latin typeface="+mn-lt"/>
                          <a:ea typeface="+mn-ea"/>
                          <a:cs typeface="+mn-cs"/>
                        </a:rPr>
                        <a:t>0.70</a:t>
                      </a:r>
                      <a:r>
                        <a:rPr lang="en-GB" sz="1100" dirty="0"/>
                        <a:t>-</a:t>
                      </a:r>
                      <a:r>
                        <a:rPr lang="it-IT" sz="1100" kern="1200" dirty="0">
                          <a:solidFill>
                            <a:schemeClr val="dk1"/>
                          </a:solidFill>
                          <a:latin typeface="+mn-lt"/>
                          <a:ea typeface="+mn-ea"/>
                          <a:cs typeface="+mn-cs"/>
                        </a:rPr>
                        <a:t>0.93; p=0.0033</a:t>
                      </a:r>
                      <a:endParaRPr lang="en-GB" sz="1100" kern="1200" dirty="0">
                        <a:solidFill>
                          <a:schemeClr val="dk1"/>
                        </a:solidFill>
                        <a:latin typeface="+mn-lt"/>
                        <a:ea typeface="+mn-ea"/>
                        <a:cs typeface="+mn-cs"/>
                      </a:endParaRPr>
                    </a:p>
                  </a:txBody>
                  <a:tcPr/>
                </a:tc>
                <a:extLst>
                  <a:ext uri="{0D108BD9-81ED-4DB2-BD59-A6C34878D82A}">
                    <a16:rowId xmlns:a16="http://schemas.microsoft.com/office/drawing/2014/main" val="2277835310"/>
                  </a:ext>
                </a:extLst>
              </a:tr>
              <a:tr h="330340">
                <a:tc>
                  <a:txBody>
                    <a:bodyPr/>
                    <a:lstStyle/>
                    <a:p>
                      <a:pPr>
                        <a:lnSpc>
                          <a:spcPct val="95000"/>
                        </a:lnSpc>
                      </a:pPr>
                      <a:r>
                        <a:rPr lang="en-GB" sz="1100" b="1" dirty="0"/>
                        <a:t>PREVAIL</a:t>
                      </a:r>
                      <a:r>
                        <a:rPr lang="en-GB" sz="1100" b="1" baseline="30000" dirty="0"/>
                        <a:t>5</a:t>
                      </a:r>
                    </a:p>
                  </a:txBody>
                  <a:tcPr/>
                </a:tc>
                <a:tc>
                  <a:txBody>
                    <a:bodyPr/>
                    <a:lstStyle/>
                    <a:p>
                      <a:pPr algn="ctr">
                        <a:lnSpc>
                          <a:spcPct val="95000"/>
                        </a:lnSpc>
                      </a:pPr>
                      <a:r>
                        <a:rPr lang="en-GB" sz="1100" kern="1200" dirty="0">
                          <a:solidFill>
                            <a:schemeClr val="dk1"/>
                          </a:solidFill>
                          <a:latin typeface="+mn-lt"/>
                          <a:ea typeface="+mn-ea"/>
                          <a:cs typeface="+mn-cs"/>
                        </a:rPr>
                        <a:t>Enzalutamide vs placebo</a:t>
                      </a:r>
                    </a:p>
                  </a:txBody>
                  <a:tcPr/>
                </a:tc>
                <a:tc>
                  <a:txBody>
                    <a:bodyPr/>
                    <a:lstStyle/>
                    <a:p>
                      <a:pPr algn="ctr">
                        <a:lnSpc>
                          <a:spcPct val="95000"/>
                        </a:lnSpc>
                      </a:pPr>
                      <a:r>
                        <a:rPr lang="en-GB" sz="1100" dirty="0"/>
                        <a:t>1,717</a:t>
                      </a:r>
                    </a:p>
                  </a:txBody>
                  <a:tcPr/>
                </a:tc>
                <a:tc>
                  <a:txBody>
                    <a:bodyPr/>
                    <a:lstStyle/>
                    <a:p>
                      <a:pPr marL="0" marR="0" lvl="0" indent="0" algn="ctr" defTabSz="457200" rtl="0" eaLnBrk="1" fontAlgn="auto" latinLnBrk="0" hangingPunct="1">
                        <a:lnSpc>
                          <a:spcPct val="95000"/>
                        </a:lnSpc>
                        <a:spcBef>
                          <a:spcPts val="0"/>
                        </a:spcBef>
                        <a:spcAft>
                          <a:spcPts val="0"/>
                        </a:spcAft>
                        <a:buClrTx/>
                        <a:buSzTx/>
                        <a:buFontTx/>
                        <a:buNone/>
                        <a:tabLst/>
                        <a:defRPr/>
                      </a:pPr>
                      <a:r>
                        <a:rPr lang="en-GB" sz="1100" dirty="0"/>
                        <a:t>mCRPC (pre docetaxel)</a:t>
                      </a:r>
                    </a:p>
                  </a:txBody>
                  <a:tcPr/>
                </a:tc>
                <a:tc>
                  <a:txBody>
                    <a:bodyPr/>
                    <a:lstStyle/>
                    <a:p>
                      <a:pPr algn="ctr">
                        <a:lnSpc>
                          <a:spcPct val="95000"/>
                        </a:lnSpc>
                      </a:pPr>
                      <a:r>
                        <a:rPr lang="en-GB" sz="1100" dirty="0"/>
                        <a:t>0.71</a:t>
                      </a:r>
                    </a:p>
                  </a:txBody>
                  <a:tcPr/>
                </a:tc>
                <a:tc>
                  <a:txBody>
                    <a:bodyPr/>
                    <a:lstStyle/>
                    <a:p>
                      <a:pPr algn="ctr">
                        <a:lnSpc>
                          <a:spcPct val="95000"/>
                        </a:lnSpc>
                      </a:pPr>
                      <a:r>
                        <a:rPr lang="pl-PL" sz="1100" kern="1200" dirty="0">
                          <a:solidFill>
                            <a:schemeClr val="dk1"/>
                          </a:solidFill>
                          <a:latin typeface="+mn-lt"/>
                          <a:ea typeface="+mn-ea"/>
                          <a:cs typeface="+mn-cs"/>
                        </a:rPr>
                        <a:t>0.60</a:t>
                      </a:r>
                      <a:r>
                        <a:rPr lang="en-GB" sz="1100" dirty="0"/>
                        <a:t>-</a:t>
                      </a:r>
                      <a:r>
                        <a:rPr lang="pl-PL" sz="1100" kern="1200" dirty="0">
                          <a:solidFill>
                            <a:schemeClr val="dk1"/>
                          </a:solidFill>
                          <a:latin typeface="+mn-lt"/>
                          <a:ea typeface="+mn-ea"/>
                          <a:cs typeface="+mn-cs"/>
                        </a:rPr>
                        <a:t>0.84; </a:t>
                      </a:r>
                      <a:r>
                        <a:rPr lang="en-GB" sz="1100" kern="1200" dirty="0">
                          <a:solidFill>
                            <a:schemeClr val="dk1"/>
                          </a:solidFill>
                          <a:latin typeface="+mn-lt"/>
                          <a:ea typeface="+mn-ea"/>
                          <a:cs typeface="+mn-cs"/>
                        </a:rPr>
                        <a:t>p</a:t>
                      </a:r>
                      <a:r>
                        <a:rPr lang="pl-PL" sz="1100" kern="1200" dirty="0">
                          <a:solidFill>
                            <a:schemeClr val="dk1"/>
                          </a:solidFill>
                          <a:latin typeface="+mn-lt"/>
                          <a:ea typeface="+mn-ea"/>
                          <a:cs typeface="+mn-cs"/>
                        </a:rPr>
                        <a:t>&lt;0.001</a:t>
                      </a:r>
                      <a:endParaRPr lang="en-GB" sz="1100" kern="1200" dirty="0">
                        <a:solidFill>
                          <a:schemeClr val="dk1"/>
                        </a:solidFill>
                        <a:latin typeface="+mn-lt"/>
                        <a:ea typeface="+mn-ea"/>
                        <a:cs typeface="+mn-cs"/>
                      </a:endParaRPr>
                    </a:p>
                  </a:txBody>
                  <a:tcPr/>
                </a:tc>
                <a:extLst>
                  <a:ext uri="{0D108BD9-81ED-4DB2-BD59-A6C34878D82A}">
                    <a16:rowId xmlns:a16="http://schemas.microsoft.com/office/drawing/2014/main" val="1671753826"/>
                  </a:ext>
                </a:extLst>
              </a:tr>
              <a:tr h="400993">
                <a:tc>
                  <a:txBody>
                    <a:bodyPr/>
                    <a:lstStyle/>
                    <a:p>
                      <a:pPr>
                        <a:lnSpc>
                          <a:spcPct val="95000"/>
                        </a:lnSpc>
                      </a:pPr>
                      <a:r>
                        <a:rPr lang="en-GB" sz="1100" b="1" dirty="0"/>
                        <a:t>AFFIRM</a:t>
                      </a:r>
                      <a:r>
                        <a:rPr lang="en-GB" sz="1100" b="1" baseline="30000" dirty="0"/>
                        <a:t>6</a:t>
                      </a:r>
                    </a:p>
                  </a:txBody>
                  <a:tcPr/>
                </a:tc>
                <a:tc>
                  <a:txBody>
                    <a:bodyPr/>
                    <a:lstStyle/>
                    <a:p>
                      <a:pPr algn="ctr">
                        <a:lnSpc>
                          <a:spcPct val="95000"/>
                        </a:lnSpc>
                      </a:pPr>
                      <a:r>
                        <a:rPr lang="en-GB" sz="1100" kern="1200" dirty="0">
                          <a:solidFill>
                            <a:schemeClr val="dk1"/>
                          </a:solidFill>
                          <a:latin typeface="+mn-lt"/>
                          <a:ea typeface="+mn-ea"/>
                          <a:cs typeface="+mn-cs"/>
                        </a:rPr>
                        <a:t>Enzalutamide vs placebo </a:t>
                      </a:r>
                      <a:br>
                        <a:rPr lang="en-GB" sz="1100" kern="1200" dirty="0">
                          <a:solidFill>
                            <a:schemeClr val="dk1"/>
                          </a:solidFill>
                          <a:latin typeface="+mn-lt"/>
                          <a:ea typeface="+mn-ea"/>
                          <a:cs typeface="+mn-cs"/>
                        </a:rPr>
                      </a:br>
                      <a:endParaRPr lang="en-GB" sz="1100" kern="1200" dirty="0">
                        <a:solidFill>
                          <a:srgbClr val="FF0000"/>
                        </a:solidFill>
                        <a:latin typeface="+mn-lt"/>
                        <a:ea typeface="+mn-ea"/>
                        <a:cs typeface="+mn-cs"/>
                      </a:endParaRPr>
                    </a:p>
                  </a:txBody>
                  <a:tcPr/>
                </a:tc>
                <a:tc>
                  <a:txBody>
                    <a:bodyPr/>
                    <a:lstStyle/>
                    <a:p>
                      <a:pPr algn="ctr">
                        <a:lnSpc>
                          <a:spcPct val="95000"/>
                        </a:lnSpc>
                      </a:pPr>
                      <a:r>
                        <a:rPr lang="en-GB" sz="1100" dirty="0"/>
                        <a:t>1,199</a:t>
                      </a:r>
                    </a:p>
                  </a:txBody>
                  <a:tcPr/>
                </a:tc>
                <a:tc>
                  <a:txBody>
                    <a:bodyPr/>
                    <a:lstStyle/>
                    <a:p>
                      <a:pPr marL="0" marR="0" lvl="0" indent="0" algn="ctr" defTabSz="457200" rtl="0" eaLnBrk="1" fontAlgn="auto" latinLnBrk="0" hangingPunct="1">
                        <a:lnSpc>
                          <a:spcPct val="95000"/>
                        </a:lnSpc>
                        <a:spcBef>
                          <a:spcPts val="0"/>
                        </a:spcBef>
                        <a:spcAft>
                          <a:spcPts val="0"/>
                        </a:spcAft>
                        <a:buClrTx/>
                        <a:buSzTx/>
                        <a:buFontTx/>
                        <a:buNone/>
                        <a:tabLst/>
                        <a:defRPr/>
                      </a:pPr>
                      <a:r>
                        <a:rPr lang="en-GB" sz="1100" dirty="0">
                          <a:solidFill>
                            <a:schemeClr val="tx1"/>
                          </a:solidFill>
                        </a:rPr>
                        <a:t>mCRPC (</a:t>
                      </a:r>
                      <a:r>
                        <a:rPr lang="en-GB" sz="1100" dirty="0"/>
                        <a:t>post docetaxel)</a:t>
                      </a:r>
                    </a:p>
                  </a:txBody>
                  <a:tcPr/>
                </a:tc>
                <a:tc>
                  <a:txBody>
                    <a:bodyPr/>
                    <a:lstStyle/>
                    <a:p>
                      <a:pPr algn="ctr">
                        <a:lnSpc>
                          <a:spcPct val="95000"/>
                        </a:lnSpc>
                      </a:pPr>
                      <a:r>
                        <a:rPr lang="en-GB" sz="1100" dirty="0"/>
                        <a:t>0.63</a:t>
                      </a:r>
                    </a:p>
                  </a:txBody>
                  <a:tcPr/>
                </a:tc>
                <a:tc>
                  <a:txBody>
                    <a:bodyPr/>
                    <a:lstStyle/>
                    <a:p>
                      <a:pPr algn="ctr">
                        <a:lnSpc>
                          <a:spcPct val="95000"/>
                        </a:lnSpc>
                      </a:pPr>
                      <a:r>
                        <a:rPr lang="en-GB" sz="1100" dirty="0"/>
                        <a:t>0.53-0.75; p&lt;0.001</a:t>
                      </a:r>
                    </a:p>
                  </a:txBody>
                  <a:tcPr/>
                </a:tc>
                <a:extLst>
                  <a:ext uri="{0D108BD9-81ED-4DB2-BD59-A6C34878D82A}">
                    <a16:rowId xmlns:a16="http://schemas.microsoft.com/office/drawing/2014/main" val="4008688231"/>
                  </a:ext>
                </a:extLst>
              </a:tr>
              <a:tr h="330340">
                <a:tc>
                  <a:txBody>
                    <a:bodyPr/>
                    <a:lstStyle/>
                    <a:p>
                      <a:pPr>
                        <a:lnSpc>
                          <a:spcPct val="95000"/>
                        </a:lnSpc>
                      </a:pPr>
                      <a:r>
                        <a:rPr lang="en-GB" sz="1100" b="1" dirty="0"/>
                        <a:t>ALSYMPCA</a:t>
                      </a:r>
                      <a:r>
                        <a:rPr lang="en-GB" sz="1100" b="1" baseline="30000" dirty="0"/>
                        <a:t>7</a:t>
                      </a:r>
                    </a:p>
                  </a:txBody>
                  <a:tcPr/>
                </a:tc>
                <a:tc>
                  <a:txBody>
                    <a:bodyPr/>
                    <a:lstStyle/>
                    <a:p>
                      <a:pPr algn="ctr">
                        <a:lnSpc>
                          <a:spcPct val="95000"/>
                        </a:lnSpc>
                      </a:pPr>
                      <a:r>
                        <a:rPr lang="en-GB" sz="1100" dirty="0"/>
                        <a:t>Radium-223 vs placebo</a:t>
                      </a:r>
                    </a:p>
                  </a:txBody>
                  <a:tcPr/>
                </a:tc>
                <a:tc>
                  <a:txBody>
                    <a:bodyPr/>
                    <a:lstStyle/>
                    <a:p>
                      <a:pPr algn="ctr">
                        <a:lnSpc>
                          <a:spcPct val="95000"/>
                        </a:lnSpc>
                      </a:pPr>
                      <a:r>
                        <a:rPr lang="en-GB" sz="1100" dirty="0"/>
                        <a:t>921</a:t>
                      </a:r>
                    </a:p>
                  </a:txBody>
                  <a:tcPr/>
                </a:tc>
                <a:tc>
                  <a:txBody>
                    <a:bodyPr/>
                    <a:lstStyle/>
                    <a:p>
                      <a:pPr algn="ctr">
                        <a:lnSpc>
                          <a:spcPct val="95000"/>
                        </a:lnSpc>
                      </a:pPr>
                      <a:r>
                        <a:rPr lang="en-GB" sz="1100" dirty="0"/>
                        <a:t>mCRPC</a:t>
                      </a:r>
                    </a:p>
                  </a:txBody>
                  <a:tcPr/>
                </a:tc>
                <a:tc>
                  <a:txBody>
                    <a:bodyPr/>
                    <a:lstStyle/>
                    <a:p>
                      <a:pPr algn="ctr">
                        <a:lnSpc>
                          <a:spcPct val="95000"/>
                        </a:lnSpc>
                      </a:pPr>
                      <a:r>
                        <a:rPr lang="en-GB" sz="1100" dirty="0"/>
                        <a:t>0.70</a:t>
                      </a:r>
                    </a:p>
                  </a:txBody>
                  <a:tcPr/>
                </a:tc>
                <a:tc>
                  <a:txBody>
                    <a:bodyPr/>
                    <a:lstStyle/>
                    <a:p>
                      <a:pPr algn="ctr">
                        <a:lnSpc>
                          <a:spcPct val="95000"/>
                        </a:lnSpc>
                      </a:pPr>
                      <a:r>
                        <a:rPr lang="en-GB" sz="1100" dirty="0"/>
                        <a:t>0.58-0.83; p&lt;0.0001</a:t>
                      </a:r>
                    </a:p>
                  </a:txBody>
                  <a:tcPr/>
                </a:tc>
                <a:extLst>
                  <a:ext uri="{0D108BD9-81ED-4DB2-BD59-A6C34878D82A}">
                    <a16:rowId xmlns:a16="http://schemas.microsoft.com/office/drawing/2014/main" val="1567475296"/>
                  </a:ext>
                </a:extLst>
              </a:tr>
              <a:tr h="330340">
                <a:tc>
                  <a:txBody>
                    <a:bodyPr/>
                    <a:lstStyle/>
                    <a:p>
                      <a:pPr>
                        <a:lnSpc>
                          <a:spcPct val="95000"/>
                        </a:lnSpc>
                      </a:pPr>
                      <a:r>
                        <a:rPr lang="en-GB" sz="1100" b="1" dirty="0"/>
                        <a:t>IMPACT</a:t>
                      </a:r>
                      <a:r>
                        <a:rPr lang="en-GB" sz="1100" b="1" baseline="30000" dirty="0"/>
                        <a:t>8</a:t>
                      </a:r>
                    </a:p>
                  </a:txBody>
                  <a:tcPr/>
                </a:tc>
                <a:tc>
                  <a:txBody>
                    <a:bodyPr/>
                    <a:lstStyle/>
                    <a:p>
                      <a:pPr algn="ctr">
                        <a:lnSpc>
                          <a:spcPct val="95000"/>
                        </a:lnSpc>
                      </a:pPr>
                      <a:r>
                        <a:rPr lang="en-GB" sz="1100" dirty="0"/>
                        <a:t>Sipuleucel-T vs placebo</a:t>
                      </a:r>
                    </a:p>
                  </a:txBody>
                  <a:tcPr/>
                </a:tc>
                <a:tc>
                  <a:txBody>
                    <a:bodyPr/>
                    <a:lstStyle/>
                    <a:p>
                      <a:pPr algn="ctr">
                        <a:lnSpc>
                          <a:spcPct val="95000"/>
                        </a:lnSpc>
                      </a:pPr>
                      <a:r>
                        <a:rPr lang="en-GB" sz="1100" dirty="0"/>
                        <a:t>512</a:t>
                      </a:r>
                    </a:p>
                  </a:txBody>
                  <a:tcPr/>
                </a:tc>
                <a:tc>
                  <a:txBody>
                    <a:bodyPr/>
                    <a:lstStyle/>
                    <a:p>
                      <a:pPr marL="0" marR="0" lvl="0" indent="0" algn="ctr" defTabSz="457200" rtl="0" eaLnBrk="1" fontAlgn="auto" latinLnBrk="0" hangingPunct="1">
                        <a:lnSpc>
                          <a:spcPct val="95000"/>
                        </a:lnSpc>
                        <a:spcBef>
                          <a:spcPts val="0"/>
                        </a:spcBef>
                        <a:spcAft>
                          <a:spcPts val="0"/>
                        </a:spcAft>
                        <a:buClrTx/>
                        <a:buSzTx/>
                        <a:buFontTx/>
                        <a:buNone/>
                        <a:tabLst/>
                        <a:defRPr/>
                      </a:pPr>
                      <a:r>
                        <a:rPr lang="en-GB" sz="1100" dirty="0"/>
                        <a:t>mCRPC (pre </a:t>
                      </a:r>
                      <a:r>
                        <a:rPr lang="en-GB" sz="1100" dirty="0" err="1"/>
                        <a:t>chemotherapy</a:t>
                      </a:r>
                      <a:r>
                        <a:rPr lang="en-GB" sz="1100" baseline="30000" dirty="0" err="1"/>
                        <a:t>b</a:t>
                      </a:r>
                      <a:r>
                        <a:rPr lang="en-GB" sz="1100" dirty="0"/>
                        <a:t>)</a:t>
                      </a:r>
                    </a:p>
                  </a:txBody>
                  <a:tcPr/>
                </a:tc>
                <a:tc>
                  <a:txBody>
                    <a:bodyPr/>
                    <a:lstStyle/>
                    <a:p>
                      <a:pPr algn="ctr">
                        <a:lnSpc>
                          <a:spcPct val="95000"/>
                        </a:lnSpc>
                      </a:pPr>
                      <a:r>
                        <a:rPr lang="en-GB" sz="1100" dirty="0"/>
                        <a:t>0.78</a:t>
                      </a:r>
                    </a:p>
                  </a:txBody>
                  <a:tcPr/>
                </a:tc>
                <a:tc>
                  <a:txBody>
                    <a:bodyPr/>
                    <a:lstStyle/>
                    <a:p>
                      <a:pPr algn="ctr">
                        <a:lnSpc>
                          <a:spcPct val="95000"/>
                        </a:lnSpc>
                      </a:pPr>
                      <a:r>
                        <a:rPr lang="en-GB" sz="1100" dirty="0"/>
                        <a:t>0.61-0.98; p=0.03</a:t>
                      </a:r>
                    </a:p>
                  </a:txBody>
                  <a:tcPr/>
                </a:tc>
                <a:extLst>
                  <a:ext uri="{0D108BD9-81ED-4DB2-BD59-A6C34878D82A}">
                    <a16:rowId xmlns:a16="http://schemas.microsoft.com/office/drawing/2014/main" val="461578607"/>
                  </a:ext>
                </a:extLst>
              </a:tr>
              <a:tr h="330340">
                <a:tc>
                  <a:txBody>
                    <a:bodyPr/>
                    <a:lstStyle/>
                    <a:p>
                      <a:pPr>
                        <a:lnSpc>
                          <a:spcPct val="95000"/>
                        </a:lnSpc>
                      </a:pPr>
                      <a:r>
                        <a:rPr lang="en-GB" sz="1100" b="1" dirty="0"/>
                        <a:t>CARD</a:t>
                      </a:r>
                      <a:r>
                        <a:rPr lang="en-GB" sz="1100" b="1" baseline="30000" dirty="0"/>
                        <a:t>9</a:t>
                      </a:r>
                    </a:p>
                  </a:txBody>
                  <a:tcPr/>
                </a:tc>
                <a:tc>
                  <a:txBody>
                    <a:bodyPr/>
                    <a:lstStyle/>
                    <a:p>
                      <a:pPr algn="ctr">
                        <a:lnSpc>
                          <a:spcPct val="95000"/>
                        </a:lnSpc>
                      </a:pPr>
                      <a:r>
                        <a:rPr lang="en-GB" sz="1100" dirty="0" err="1">
                          <a:solidFill>
                            <a:schemeClr val="tx1"/>
                          </a:solidFill>
                        </a:rPr>
                        <a:t>Cabazitaxel</a:t>
                      </a:r>
                      <a:r>
                        <a:rPr lang="en-GB" sz="1100" dirty="0">
                          <a:solidFill>
                            <a:schemeClr val="tx1"/>
                          </a:solidFill>
                        </a:rPr>
                        <a:t>/prednisone vs </a:t>
                      </a:r>
                      <a:r>
                        <a:rPr lang="en-GB" sz="1100" dirty="0" err="1">
                          <a:solidFill>
                            <a:schemeClr val="tx1"/>
                          </a:solidFill>
                        </a:rPr>
                        <a:t>ASTI</a:t>
                      </a:r>
                      <a:r>
                        <a:rPr lang="en-GB" sz="1100" baseline="30000" dirty="0" err="1">
                          <a:solidFill>
                            <a:schemeClr val="tx1"/>
                          </a:solidFill>
                        </a:rPr>
                        <a:t>c</a:t>
                      </a:r>
                      <a:endParaRPr lang="en-GB" sz="1100" baseline="30000" dirty="0">
                        <a:solidFill>
                          <a:schemeClr val="tx1"/>
                        </a:solidFill>
                      </a:endParaRPr>
                    </a:p>
                  </a:txBody>
                  <a:tcPr/>
                </a:tc>
                <a:tc>
                  <a:txBody>
                    <a:bodyPr/>
                    <a:lstStyle/>
                    <a:p>
                      <a:pPr algn="ctr">
                        <a:lnSpc>
                          <a:spcPct val="95000"/>
                        </a:lnSpc>
                      </a:pPr>
                      <a:r>
                        <a:rPr lang="en-GB" sz="1100" dirty="0"/>
                        <a:t>255</a:t>
                      </a:r>
                    </a:p>
                  </a:txBody>
                  <a:tcPr/>
                </a:tc>
                <a:tc>
                  <a:txBody>
                    <a:bodyPr/>
                    <a:lstStyle/>
                    <a:p>
                      <a:pPr algn="ctr">
                        <a:lnSpc>
                          <a:spcPct val="95000"/>
                        </a:lnSpc>
                      </a:pPr>
                      <a:r>
                        <a:rPr lang="en-GB" sz="1100" dirty="0"/>
                        <a:t>mCRPC (post docetaxel and post </a:t>
                      </a:r>
                      <a:r>
                        <a:rPr lang="en-US" sz="1100" dirty="0"/>
                        <a:t>abiraterone or enzalutamide)</a:t>
                      </a:r>
                      <a:endParaRPr lang="en-GB" sz="1100" dirty="0"/>
                    </a:p>
                  </a:txBody>
                  <a:tcPr/>
                </a:tc>
                <a:tc>
                  <a:txBody>
                    <a:bodyPr/>
                    <a:lstStyle/>
                    <a:p>
                      <a:pPr algn="ctr">
                        <a:lnSpc>
                          <a:spcPct val="95000"/>
                        </a:lnSpc>
                      </a:pPr>
                      <a:r>
                        <a:rPr lang="en-GB" sz="1100" dirty="0"/>
                        <a:t>0.64</a:t>
                      </a:r>
                    </a:p>
                  </a:txBody>
                  <a:tcPr/>
                </a:tc>
                <a:tc>
                  <a:txBody>
                    <a:bodyPr/>
                    <a:lstStyle/>
                    <a:p>
                      <a:pPr algn="ctr">
                        <a:lnSpc>
                          <a:spcPct val="95000"/>
                        </a:lnSpc>
                      </a:pPr>
                      <a:r>
                        <a:rPr lang="en-GB" sz="1100" dirty="0"/>
                        <a:t>0.46-0.89; p=0.008</a:t>
                      </a:r>
                    </a:p>
                  </a:txBody>
                  <a:tcPr/>
                </a:tc>
                <a:extLst>
                  <a:ext uri="{0D108BD9-81ED-4DB2-BD59-A6C34878D82A}">
                    <a16:rowId xmlns:a16="http://schemas.microsoft.com/office/drawing/2014/main" val="1469266535"/>
                  </a:ext>
                </a:extLst>
              </a:tr>
              <a:tr h="493269">
                <a:tc>
                  <a:txBody>
                    <a:bodyPr/>
                    <a:lstStyle/>
                    <a:p>
                      <a:pPr>
                        <a:lnSpc>
                          <a:spcPct val="95000"/>
                        </a:lnSpc>
                      </a:pPr>
                      <a:r>
                        <a:rPr lang="en-GB" sz="1100" b="1" dirty="0"/>
                        <a:t>PROfound</a:t>
                      </a:r>
                      <a:r>
                        <a:rPr lang="en-GB" sz="1100" b="1" baseline="30000" dirty="0"/>
                        <a:t>10</a:t>
                      </a:r>
                    </a:p>
                  </a:txBody>
                  <a:tcPr/>
                </a:tc>
                <a:tc>
                  <a:txBody>
                    <a:bodyPr/>
                    <a:lstStyle/>
                    <a:p>
                      <a:pPr algn="ctr">
                        <a:lnSpc>
                          <a:spcPct val="95000"/>
                        </a:lnSpc>
                      </a:pPr>
                      <a:r>
                        <a:rPr lang="en-GB" sz="1100" dirty="0"/>
                        <a:t>Olaparib </a:t>
                      </a:r>
                      <a:r>
                        <a:rPr lang="en-GB" sz="1100" dirty="0">
                          <a:solidFill>
                            <a:srgbClr val="000000"/>
                          </a:solidFill>
                        </a:rPr>
                        <a:t>vs </a:t>
                      </a:r>
                      <a:r>
                        <a:rPr lang="en-GB" sz="1100" dirty="0" err="1">
                          <a:solidFill>
                            <a:srgbClr val="000000"/>
                          </a:solidFill>
                        </a:rPr>
                        <a:t>ASTI</a:t>
                      </a:r>
                      <a:r>
                        <a:rPr lang="en-GB" sz="1100" baseline="30000" dirty="0" err="1">
                          <a:solidFill>
                            <a:srgbClr val="000000"/>
                          </a:solidFill>
                        </a:rPr>
                        <a:t>c</a:t>
                      </a:r>
                      <a:endParaRPr lang="en-GB" sz="1100" baseline="30000" dirty="0">
                        <a:solidFill>
                          <a:srgbClr val="000000"/>
                        </a:solidFill>
                      </a:endParaRPr>
                    </a:p>
                  </a:txBody>
                  <a:tcPr/>
                </a:tc>
                <a:tc>
                  <a:txBody>
                    <a:bodyPr/>
                    <a:lstStyle/>
                    <a:p>
                      <a:pPr algn="ctr">
                        <a:lnSpc>
                          <a:spcPct val="95000"/>
                        </a:lnSpc>
                      </a:pPr>
                      <a:r>
                        <a:rPr lang="en-GB" sz="1100" dirty="0"/>
                        <a:t>387</a:t>
                      </a:r>
                    </a:p>
                  </a:txBody>
                  <a:tcPr/>
                </a:tc>
                <a:tc>
                  <a:txBody>
                    <a:bodyPr/>
                    <a:lstStyle/>
                    <a:p>
                      <a:pPr marL="0" marR="0" lvl="0" indent="0" algn="ctr" defTabSz="457200" rtl="0" eaLnBrk="1" fontAlgn="auto" latinLnBrk="0" hangingPunct="1">
                        <a:lnSpc>
                          <a:spcPct val="95000"/>
                        </a:lnSpc>
                        <a:spcBef>
                          <a:spcPts val="0"/>
                        </a:spcBef>
                        <a:spcAft>
                          <a:spcPts val="0"/>
                        </a:spcAft>
                        <a:buClrTx/>
                        <a:buSzTx/>
                        <a:buFontTx/>
                        <a:buNone/>
                        <a:tabLst/>
                        <a:defRPr/>
                      </a:pPr>
                      <a:r>
                        <a:rPr lang="en-GB" sz="1100" dirty="0"/>
                        <a:t>mCRPC with HRR mutations </a:t>
                      </a:r>
                      <a:r>
                        <a:rPr lang="en-GB" sz="1100" dirty="0">
                          <a:highlight>
                            <a:srgbClr val="FFFF00"/>
                          </a:highlight>
                        </a:rPr>
                        <a:t> </a:t>
                      </a:r>
                      <a:br>
                        <a:rPr lang="en-GB" sz="1100" dirty="0"/>
                      </a:br>
                      <a:r>
                        <a:rPr lang="en-GB" sz="1100" dirty="0"/>
                        <a:t>(post a</a:t>
                      </a:r>
                      <a:r>
                        <a:rPr lang="en-US" sz="1100" dirty="0"/>
                        <a:t>biraterone or enzalutamide and </a:t>
                      </a:r>
                      <a:r>
                        <a:rPr lang="en-GB" sz="1100" dirty="0"/>
                        <a:t>post </a:t>
                      </a:r>
                      <a:r>
                        <a:rPr lang="en-GB" sz="1100" dirty="0" err="1"/>
                        <a:t>chemotherapy</a:t>
                      </a:r>
                      <a:r>
                        <a:rPr lang="en-GB" sz="1100" baseline="30000" dirty="0" err="1"/>
                        <a:t>d</a:t>
                      </a:r>
                      <a:endParaRPr lang="en-US" sz="1100" dirty="0"/>
                    </a:p>
                  </a:txBody>
                  <a:tcPr/>
                </a:tc>
                <a:tc>
                  <a:txBody>
                    <a:bodyPr/>
                    <a:lstStyle/>
                    <a:p>
                      <a:pPr algn="ctr">
                        <a:lnSpc>
                          <a:spcPct val="95000"/>
                        </a:lnSpc>
                      </a:pPr>
                      <a:r>
                        <a:rPr lang="en-GB" sz="1100" dirty="0"/>
                        <a:t>0.69</a:t>
                      </a:r>
                      <a:r>
                        <a:rPr lang="en-GB" sz="1100" baseline="30000" dirty="0"/>
                        <a:t>e</a:t>
                      </a:r>
                    </a:p>
                  </a:txBody>
                  <a:tcPr/>
                </a:tc>
                <a:tc>
                  <a:txBody>
                    <a:bodyPr/>
                    <a:lstStyle/>
                    <a:p>
                      <a:pPr algn="ctr">
                        <a:lnSpc>
                          <a:spcPct val="95000"/>
                        </a:lnSpc>
                      </a:pPr>
                      <a:r>
                        <a:rPr lang="en-GB" sz="1100" dirty="0"/>
                        <a:t>0.50-0.97; p=0.02</a:t>
                      </a:r>
                    </a:p>
                  </a:txBody>
                  <a:tcPr/>
                </a:tc>
                <a:extLst>
                  <a:ext uri="{0D108BD9-81ED-4DB2-BD59-A6C34878D82A}">
                    <a16:rowId xmlns:a16="http://schemas.microsoft.com/office/drawing/2014/main" val="840682766"/>
                  </a:ext>
                </a:extLst>
              </a:tr>
            </a:tbl>
          </a:graphicData>
        </a:graphic>
      </p:graphicFrame>
      <p:sp>
        <p:nvSpPr>
          <p:cNvPr id="2" name="Title 1">
            <a:extLst>
              <a:ext uri="{FF2B5EF4-FFF2-40B4-BE49-F238E27FC236}">
                <a16:creationId xmlns:a16="http://schemas.microsoft.com/office/drawing/2014/main" id="{EBF9AA2B-9D43-45DD-A9C8-5373D448FAF7}"/>
              </a:ext>
            </a:extLst>
          </p:cNvPr>
          <p:cNvSpPr>
            <a:spLocks noGrp="1"/>
          </p:cNvSpPr>
          <p:nvPr>
            <p:ph type="title"/>
          </p:nvPr>
        </p:nvSpPr>
        <p:spPr/>
        <p:txBody>
          <a:bodyPr/>
          <a:lstStyle/>
          <a:p>
            <a:r>
              <a:rPr lang="en-GB" dirty="0"/>
              <a:t>Key </a:t>
            </a:r>
            <a:r>
              <a:rPr lang="en-GB" dirty="0">
                <a:solidFill>
                  <a:schemeClr val="tx2"/>
                </a:solidFill>
              </a:rPr>
              <a:t>phase 3/4 trials </a:t>
            </a:r>
            <a:r>
              <a:rPr lang="en-GB" dirty="0"/>
              <a:t>in </a:t>
            </a:r>
            <a:r>
              <a:rPr lang="en-GB" cap="none" dirty="0"/>
              <a:t>m</a:t>
            </a:r>
            <a:r>
              <a:rPr lang="en-GB" dirty="0"/>
              <a:t>crpc</a:t>
            </a:r>
          </a:p>
        </p:txBody>
      </p:sp>
      <p:sp>
        <p:nvSpPr>
          <p:cNvPr id="4" name="Slide Number Placeholder 3">
            <a:extLst>
              <a:ext uri="{FF2B5EF4-FFF2-40B4-BE49-F238E27FC236}">
                <a16:creationId xmlns:a16="http://schemas.microsoft.com/office/drawing/2014/main" id="{8D2B25BE-9815-4BB9-B7FC-F6D3DF9AF922}"/>
              </a:ext>
            </a:extLst>
          </p:cNvPr>
          <p:cNvSpPr>
            <a:spLocks noGrp="1"/>
          </p:cNvSpPr>
          <p:nvPr>
            <p:ph type="sldNum" sz="quarter" idx="4"/>
          </p:nvPr>
        </p:nvSpPr>
        <p:spPr/>
        <p:txBody>
          <a:bodyPr/>
          <a:lstStyle/>
          <a:p>
            <a:fld id="{FCE43C0F-8A7B-3A4B-9DB5-B3472E36E833}" type="slidenum">
              <a:rPr lang="en-GB" smtClean="0"/>
              <a:pPr/>
              <a:t>11</a:t>
            </a:fld>
            <a:endParaRPr lang="en-GB" dirty="0"/>
          </a:p>
        </p:txBody>
      </p:sp>
      <p:sp>
        <p:nvSpPr>
          <p:cNvPr id="12" name="Content Placeholder 11">
            <a:extLst>
              <a:ext uri="{FF2B5EF4-FFF2-40B4-BE49-F238E27FC236}">
                <a16:creationId xmlns:a16="http://schemas.microsoft.com/office/drawing/2014/main" id="{03C2B0FA-2FA0-4349-A0C4-8BA7F8D2A256}"/>
              </a:ext>
            </a:extLst>
          </p:cNvPr>
          <p:cNvSpPr>
            <a:spLocks noGrp="1"/>
          </p:cNvSpPr>
          <p:nvPr>
            <p:ph sz="quarter" idx="15"/>
          </p:nvPr>
        </p:nvSpPr>
        <p:spPr>
          <a:xfrm>
            <a:off x="609600" y="6115863"/>
            <a:ext cx="10778068" cy="801246"/>
          </a:xfrm>
        </p:spPr>
        <p:txBody>
          <a:bodyPr/>
          <a:lstStyle/>
          <a:p>
            <a:pPr>
              <a:lnSpc>
                <a:spcPts val="1100"/>
              </a:lnSpc>
              <a:spcBef>
                <a:spcPts val="0"/>
              </a:spcBef>
            </a:pPr>
            <a:r>
              <a:rPr lang="en-GB" sz="1050" dirty="0">
                <a:solidFill>
                  <a:schemeClr val="tx2"/>
                </a:solidFill>
                <a:latin typeface="+mn-lt"/>
              </a:rPr>
              <a:t>ASTI, </a:t>
            </a:r>
            <a:r>
              <a:rPr lang="en-US" sz="1050" dirty="0">
                <a:solidFill>
                  <a:schemeClr val="tx2"/>
                </a:solidFill>
                <a:latin typeface="+mn-lt"/>
              </a:rPr>
              <a:t>androgen signaling targeted inhibitor; ATM, ataxia telangiectasia mutated; BRCA1/2, breast cancer 1/2; </a:t>
            </a:r>
            <a:r>
              <a:rPr lang="en-GB" sz="1050" dirty="0">
                <a:solidFill>
                  <a:schemeClr val="tx2"/>
                </a:solidFill>
                <a:latin typeface="+mn-lt"/>
              </a:rPr>
              <a:t>CI, confidence interval; HR, hazard ratio; HRR, homologous recombination repair; mCRPC, metastatic castration-resistant prostate cancer</a:t>
            </a:r>
            <a:endParaRPr lang="en-GB" sz="1050" dirty="0">
              <a:solidFill>
                <a:schemeClr val="tx2"/>
              </a:solidFill>
              <a:latin typeface="+mn-lt"/>
              <a:ea typeface="Aileron" charset="0"/>
              <a:cs typeface="Aileron" charset="0"/>
            </a:endParaRPr>
          </a:p>
          <a:p>
            <a:pPr>
              <a:lnSpc>
                <a:spcPts val="1100"/>
              </a:lnSpc>
              <a:spcBef>
                <a:spcPts val="0"/>
              </a:spcBef>
            </a:pPr>
            <a:r>
              <a:rPr lang="en-US" sz="1050" kern="0" dirty="0">
                <a:latin typeface="+mn-lt"/>
              </a:rPr>
              <a:t>1. Tannock IF, et al. N Engl J Med. 2004;351:1502-12; 2. de Bono JS, et al. Lancet. 2010;376:1147-54; 3. Fizazi K, et al. Lancet Oncol. 2012;13; 983-92; 4. Ryan CJ, et al. Lancet Oncol. 2015;16:152-60; 5. </a:t>
            </a:r>
            <a:r>
              <a:rPr lang="da-DK" sz="1050" dirty="0">
                <a:latin typeface="+mn-lt"/>
              </a:rPr>
              <a:t>Beer TM, et al. N Engl J Med. 2014;371:424-33; </a:t>
            </a:r>
            <a:r>
              <a:rPr lang="en-US" sz="1050" kern="0" dirty="0">
                <a:latin typeface="+mn-lt"/>
              </a:rPr>
              <a:t>6. Scher HI, et al. N Engl J Med. 2012;367:1187-97; 7. Parker C, et al. N Engl J Med. 2013;369: 213-23; 8. Kantoff PW, et al. N Engl J Med. 2010;363:411-22;</a:t>
            </a:r>
            <a:r>
              <a:rPr lang="en-US" altLang="en-US" sz="1050" dirty="0">
                <a:latin typeface="+mn-lt"/>
              </a:rPr>
              <a:t> 9. de Wit R, et al. N Engl J Med. </a:t>
            </a:r>
            <a:r>
              <a:rPr lang="en-US" altLang="en-US" sz="1050" dirty="0">
                <a:solidFill>
                  <a:schemeClr val="tx2"/>
                </a:solidFill>
                <a:latin typeface="+mn-lt"/>
              </a:rPr>
              <a:t>2019;381:2506-18; 10</a:t>
            </a:r>
            <a:r>
              <a:rPr lang="en-US" altLang="en-US" sz="1050" dirty="0">
                <a:latin typeface="+mn-lt"/>
              </a:rPr>
              <a:t>. Hussain M, et al. N Engl J Med. 2020;383:2345-57</a:t>
            </a:r>
            <a:endParaRPr lang="en-GB" sz="1050" dirty="0">
              <a:latin typeface="+mn-lt"/>
            </a:endParaRPr>
          </a:p>
        </p:txBody>
      </p:sp>
      <p:sp>
        <p:nvSpPr>
          <p:cNvPr id="13" name="TextBox 12">
            <a:extLst>
              <a:ext uri="{FF2B5EF4-FFF2-40B4-BE49-F238E27FC236}">
                <a16:creationId xmlns:a16="http://schemas.microsoft.com/office/drawing/2014/main" id="{56EFC387-5D6F-4299-AFE4-FF1CB514BE9F}"/>
              </a:ext>
            </a:extLst>
          </p:cNvPr>
          <p:cNvSpPr txBox="1"/>
          <p:nvPr/>
        </p:nvSpPr>
        <p:spPr>
          <a:xfrm>
            <a:off x="563813" y="5454161"/>
            <a:ext cx="10972800" cy="430887"/>
          </a:xfrm>
          <a:prstGeom prst="rect">
            <a:avLst/>
          </a:prstGeom>
          <a:noFill/>
        </p:spPr>
        <p:txBody>
          <a:bodyPr wrap="square" rtlCol="0">
            <a:spAutoFit/>
          </a:bodyPr>
          <a:lstStyle/>
          <a:p>
            <a:r>
              <a:rPr lang="en-GB" sz="1100" baseline="30000" dirty="0">
                <a:solidFill>
                  <a:srgbClr val="000000"/>
                </a:solidFill>
                <a:ea typeface="Aileron" charset="0"/>
                <a:cs typeface="Aileron" charset="0"/>
              </a:rPr>
              <a:t>a</a:t>
            </a:r>
            <a:r>
              <a:rPr lang="en-GB" sz="1100" dirty="0">
                <a:solidFill>
                  <a:srgbClr val="000000"/>
                </a:solidFill>
                <a:ea typeface="Aileron" charset="0"/>
                <a:cs typeface="Aileron" charset="0"/>
              </a:rPr>
              <a:t>3-weekly docetaxel cycle; </a:t>
            </a:r>
            <a:r>
              <a:rPr lang="en-GB" sz="1100" baseline="30000" dirty="0">
                <a:solidFill>
                  <a:srgbClr val="000000"/>
                </a:solidFill>
                <a:ea typeface="Aileron" charset="0"/>
                <a:cs typeface="Aileron" charset="0"/>
              </a:rPr>
              <a:t>b</a:t>
            </a:r>
            <a:r>
              <a:rPr lang="en-GB" sz="1100" dirty="0">
                <a:solidFill>
                  <a:srgbClr val="000000"/>
                </a:solidFill>
                <a:ea typeface="Aileron" charset="0"/>
                <a:cs typeface="Aileron" charset="0"/>
              </a:rPr>
              <a:t>18.2% had received previous treatment with chemotherapy; </a:t>
            </a:r>
            <a:r>
              <a:rPr lang="en-GB" sz="1100" baseline="30000" dirty="0" err="1">
                <a:ea typeface="Aileron" charset="0"/>
                <a:cs typeface="Aileron" charset="0"/>
              </a:rPr>
              <a:t>c</a:t>
            </a:r>
            <a:r>
              <a:rPr lang="en-GB" sz="1100" dirty="0" err="1">
                <a:ea typeface="Aileron" charset="0"/>
                <a:cs typeface="Aileron" charset="0"/>
              </a:rPr>
              <a:t>enzalutamide</a:t>
            </a:r>
            <a:r>
              <a:rPr lang="en-GB" sz="1100" dirty="0">
                <a:ea typeface="Aileron" charset="0"/>
                <a:cs typeface="Aileron" charset="0"/>
              </a:rPr>
              <a:t> or abiraterone plus prednisone; </a:t>
            </a:r>
            <a:r>
              <a:rPr lang="en-GB" sz="1100" baseline="30000" dirty="0" err="1">
                <a:ea typeface="Aileron" charset="0"/>
                <a:cs typeface="Aileron" charset="0"/>
              </a:rPr>
              <a:t>d</a:t>
            </a:r>
            <a:r>
              <a:rPr lang="en-GB" sz="1100" dirty="0" err="1">
                <a:ea typeface="Aileron" charset="0"/>
                <a:cs typeface="Aileron" charset="0"/>
              </a:rPr>
              <a:t>approximately</a:t>
            </a:r>
            <a:r>
              <a:rPr lang="en-GB" sz="1100" dirty="0">
                <a:ea typeface="Aileron" charset="0"/>
                <a:cs typeface="Aileron" charset="0"/>
              </a:rPr>
              <a:t> 65% of patients had previously progressed on </a:t>
            </a:r>
            <a:r>
              <a:rPr lang="en-GB" sz="1100" dirty="0" err="1">
                <a:ea typeface="Aileron" charset="0"/>
                <a:cs typeface="Aileron" charset="0"/>
              </a:rPr>
              <a:t>taxanes</a:t>
            </a:r>
            <a:r>
              <a:rPr lang="en-GB" sz="1100" dirty="0">
                <a:ea typeface="Aileron" charset="0"/>
                <a:cs typeface="Aileron" charset="0"/>
              </a:rPr>
              <a:t>; </a:t>
            </a:r>
            <a:r>
              <a:rPr lang="en-GB" sz="1100" baseline="30000" dirty="0" err="1">
                <a:ea typeface="Aileron" charset="0"/>
                <a:cs typeface="Aileron" charset="0"/>
              </a:rPr>
              <a:t>e</a:t>
            </a:r>
            <a:r>
              <a:rPr lang="en-GB" sz="1100" dirty="0" err="1">
                <a:ea typeface="Aileron" charset="0"/>
                <a:cs typeface="Aileron" charset="0"/>
              </a:rPr>
              <a:t>Results</a:t>
            </a:r>
            <a:r>
              <a:rPr lang="en-GB" sz="1100" dirty="0">
                <a:ea typeface="Aileron" charset="0"/>
                <a:cs typeface="Aileron" charset="0"/>
              </a:rPr>
              <a:t> for cohort A of study: patients with alterations in </a:t>
            </a:r>
            <a:r>
              <a:rPr lang="en-GB" sz="1100" i="1" dirty="0">
                <a:ea typeface="Aileron" charset="0"/>
                <a:cs typeface="Aileron" charset="0"/>
              </a:rPr>
              <a:t>BRCA1, BRCA2, ATM</a:t>
            </a:r>
          </a:p>
        </p:txBody>
      </p:sp>
    </p:spTree>
    <p:extLst>
      <p:ext uri="{BB962C8B-B14F-4D97-AF65-F5344CB8AC3E}">
        <p14:creationId xmlns:p14="http://schemas.microsoft.com/office/powerpoint/2010/main" val="4207549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normAutofit/>
          </a:bodyPr>
          <a:lstStyle/>
          <a:p>
            <a:r>
              <a:rPr lang="en-US" dirty="0"/>
              <a:t>Consider prior treatments. </a:t>
            </a:r>
            <a:r>
              <a:rPr lang="en-US" b="1" dirty="0">
                <a:solidFill>
                  <a:schemeClr val="accent1"/>
                </a:solidFill>
              </a:rPr>
              <a:t>Novel mechanism of action preferred</a:t>
            </a:r>
          </a:p>
          <a:p>
            <a:r>
              <a:rPr lang="en-GB" dirty="0"/>
              <a:t>Is the patient symptomatic or asymptomatic?</a:t>
            </a:r>
          </a:p>
          <a:p>
            <a:r>
              <a:rPr lang="en-US" dirty="0"/>
              <a:t>Consider sites of metastases: visceral vs bone-only disease </a:t>
            </a:r>
          </a:p>
          <a:p>
            <a:r>
              <a:rPr lang="en-US" dirty="0">
                <a:solidFill>
                  <a:schemeClr val="tx2"/>
                </a:solidFill>
              </a:rPr>
              <a:t>Is the patient suitable for chemotherapy?</a:t>
            </a:r>
          </a:p>
          <a:p>
            <a:r>
              <a:rPr lang="en-US" dirty="0">
                <a:solidFill>
                  <a:schemeClr val="tx2"/>
                </a:solidFill>
              </a:rPr>
              <a:t>Is there small cell/neuroendocrine differentiation?</a:t>
            </a:r>
          </a:p>
          <a:p>
            <a:r>
              <a:rPr lang="en-US" dirty="0">
                <a:solidFill>
                  <a:schemeClr val="tx2"/>
                </a:solidFill>
              </a:rPr>
              <a:t>Are there targetable DNA repair mutations? </a:t>
            </a:r>
          </a:p>
          <a:p>
            <a:r>
              <a:rPr lang="en-US" dirty="0">
                <a:solidFill>
                  <a:schemeClr val="tx2"/>
                </a:solidFill>
              </a:rPr>
              <a:t>Is there microsatellite instability?</a:t>
            </a:r>
          </a:p>
          <a:p>
            <a:r>
              <a:rPr lang="en-US" dirty="0"/>
              <a:t>Consider co-morbidities, quality of life, patient preference</a:t>
            </a:r>
          </a:p>
          <a:p>
            <a:r>
              <a:rPr lang="en-US" dirty="0"/>
              <a:t>Are there suitable clinical trial options?</a:t>
            </a:r>
          </a:p>
        </p:txBody>
      </p:sp>
      <p:sp>
        <p:nvSpPr>
          <p:cNvPr id="8" name="Title 7"/>
          <p:cNvSpPr>
            <a:spLocks noGrp="1"/>
          </p:cNvSpPr>
          <p:nvPr>
            <p:ph type="title"/>
          </p:nvPr>
        </p:nvSpPr>
        <p:spPr/>
        <p:txBody>
          <a:bodyPr/>
          <a:lstStyle/>
          <a:p>
            <a:r>
              <a:rPr lang="en-US"/>
              <a:t>Clinical Factors to support Treatment Choice</a:t>
            </a:r>
            <a:endParaRPr lang="en-US" dirty="0"/>
          </a:p>
        </p:txBody>
      </p:sp>
      <p:sp>
        <p:nvSpPr>
          <p:cNvPr id="3" name="Slide Number Placeholder 2"/>
          <p:cNvSpPr>
            <a:spLocks noGrp="1"/>
          </p:cNvSpPr>
          <p:nvPr>
            <p:ph type="sldNum" sz="quarter" idx="4"/>
          </p:nvPr>
        </p:nvSpPr>
        <p:spPr/>
        <p:txBody>
          <a:bodyPr/>
          <a:lstStyle/>
          <a:p>
            <a:fld id="{C9F4FB82-EEAE-4B37-BC83-99B3AE1491D7}" type="slidenum">
              <a:rPr lang="en-US" altLang="en-US" smtClean="0"/>
              <a:pPr/>
              <a:t>12</a:t>
            </a:fld>
            <a:endParaRPr lang="en-US" altLang="en-US" dirty="0"/>
          </a:p>
        </p:txBody>
      </p:sp>
      <p:sp>
        <p:nvSpPr>
          <p:cNvPr id="10" name="Content Placeholder 9">
            <a:extLst>
              <a:ext uri="{FF2B5EF4-FFF2-40B4-BE49-F238E27FC236}">
                <a16:creationId xmlns:a16="http://schemas.microsoft.com/office/drawing/2014/main" id="{B27E4627-2175-8D48-BAEB-A66C62B7667F}"/>
              </a:ext>
            </a:extLst>
          </p:cNvPr>
          <p:cNvSpPr>
            <a:spLocks noGrp="1"/>
          </p:cNvSpPr>
          <p:nvPr>
            <p:ph sz="quarter" idx="15"/>
          </p:nvPr>
        </p:nvSpPr>
        <p:spPr/>
        <p:txBody>
          <a:bodyPr/>
          <a:lstStyle/>
          <a:p>
            <a:r>
              <a:rPr lang="en-GB" dirty="0" err="1">
                <a:solidFill>
                  <a:schemeClr val="tx2"/>
                </a:solidFill>
                <a:ea typeface="Aileron" charset="0"/>
                <a:cs typeface="Aileron" charset="0"/>
              </a:rPr>
              <a:t>PARPi</a:t>
            </a:r>
            <a:r>
              <a:rPr lang="en-GB" dirty="0">
                <a:solidFill>
                  <a:schemeClr val="tx2"/>
                </a:solidFill>
                <a:ea typeface="Aileron" charset="0"/>
                <a:cs typeface="Aileron" charset="0"/>
              </a:rPr>
              <a:t>, </a:t>
            </a:r>
            <a:r>
              <a:rPr lang="en-GB" dirty="0">
                <a:solidFill>
                  <a:schemeClr val="tx2"/>
                </a:solidFill>
              </a:rPr>
              <a:t>Poly (ADP-ribose) polymerase inhibitor</a:t>
            </a:r>
            <a:endParaRPr lang="en-GB" dirty="0">
              <a:solidFill>
                <a:schemeClr val="tx2"/>
              </a:solidFill>
              <a:ea typeface="Aileron" charset="0"/>
              <a:cs typeface="Aileron" charset="0"/>
            </a:endParaRPr>
          </a:p>
        </p:txBody>
      </p:sp>
    </p:spTree>
    <p:extLst>
      <p:ext uri="{BB962C8B-B14F-4D97-AF65-F5344CB8AC3E}">
        <p14:creationId xmlns:p14="http://schemas.microsoft.com/office/powerpoint/2010/main" val="1285475942"/>
      </p:ext>
    </p:extLst>
  </p:cSld>
  <p:clrMapOvr>
    <a:masterClrMapping/>
  </p:clrMapOvr>
  <mc:AlternateContent xmlns:mc="http://schemas.openxmlformats.org/markup-compatibility/2006" xmlns:p14="http://schemas.microsoft.com/office/powerpoint/2010/main">
    <mc:Choice Requires="p14">
      <p:transition spd="slow" p14:dur="2000" advTm="4759"/>
    </mc:Choice>
    <mc:Fallback xmlns="">
      <p:transition spd="slow" advTm="4759"/>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6" name="Straight Connector 95">
            <a:extLst>
              <a:ext uri="{FF2B5EF4-FFF2-40B4-BE49-F238E27FC236}">
                <a16:creationId xmlns:a16="http://schemas.microsoft.com/office/drawing/2014/main" id="{B4C5F969-39C4-9D4E-A06E-F4CC51DC674E}"/>
              </a:ext>
            </a:extLst>
          </p:cNvPr>
          <p:cNvCxnSpPr>
            <a:cxnSpLocks/>
          </p:cNvCxnSpPr>
          <p:nvPr/>
        </p:nvCxnSpPr>
        <p:spPr>
          <a:xfrm flipH="1">
            <a:off x="6711949" y="5011755"/>
            <a:ext cx="4932000" cy="0"/>
          </a:xfrm>
          <a:prstGeom prst="line">
            <a:avLst/>
          </a:prstGeom>
          <a:ln w="952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E6C9B329-16E1-9D41-BEB8-E97170DF79D2}"/>
              </a:ext>
            </a:extLst>
          </p:cNvPr>
          <p:cNvCxnSpPr>
            <a:cxnSpLocks/>
          </p:cNvCxnSpPr>
          <p:nvPr/>
        </p:nvCxnSpPr>
        <p:spPr>
          <a:xfrm flipH="1">
            <a:off x="6711949" y="4760930"/>
            <a:ext cx="4932000" cy="0"/>
          </a:xfrm>
          <a:prstGeom prst="line">
            <a:avLst/>
          </a:prstGeom>
          <a:ln w="952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11" name="Text Placeholder 10">
            <a:extLst>
              <a:ext uri="{FF2B5EF4-FFF2-40B4-BE49-F238E27FC236}">
                <a16:creationId xmlns:a16="http://schemas.microsoft.com/office/drawing/2014/main" id="{EA5D9AD5-D09D-304E-91D0-79316D29F7BE}"/>
              </a:ext>
            </a:extLst>
          </p:cNvPr>
          <p:cNvSpPr>
            <a:spLocks noGrp="1"/>
          </p:cNvSpPr>
          <p:nvPr>
            <p:ph type="body" sz="quarter" idx="18"/>
          </p:nvPr>
        </p:nvSpPr>
        <p:spPr>
          <a:xfrm>
            <a:off x="6429633" y="1412776"/>
            <a:ext cx="5189793" cy="710664"/>
          </a:xfrm>
        </p:spPr>
        <p:txBody>
          <a:bodyPr>
            <a:normAutofit fontScale="92500"/>
          </a:bodyPr>
          <a:lstStyle/>
          <a:p>
            <a:pPr algn="ctr"/>
            <a:r>
              <a:rPr lang="en-US" altLang="en-US" dirty="0"/>
              <a:t>Enzalutamide vs docetaxel in men with CRPC progressing on abiraterone</a:t>
            </a:r>
            <a:r>
              <a:rPr lang="en-US" altLang="en-US" baseline="30000" dirty="0"/>
              <a:t>2</a:t>
            </a:r>
          </a:p>
        </p:txBody>
      </p:sp>
      <p:sp>
        <p:nvSpPr>
          <p:cNvPr id="12" name="Text Placeholder 11">
            <a:extLst>
              <a:ext uri="{FF2B5EF4-FFF2-40B4-BE49-F238E27FC236}">
                <a16:creationId xmlns:a16="http://schemas.microsoft.com/office/drawing/2014/main" id="{959F1460-D3DB-164F-BE12-0E78741A214C}"/>
              </a:ext>
            </a:extLst>
          </p:cNvPr>
          <p:cNvSpPr>
            <a:spLocks noGrp="1"/>
          </p:cNvSpPr>
          <p:nvPr>
            <p:ph type="body" sz="quarter" idx="19"/>
          </p:nvPr>
        </p:nvSpPr>
        <p:spPr>
          <a:xfrm>
            <a:off x="709657" y="1412776"/>
            <a:ext cx="5189793" cy="710664"/>
          </a:xfrm>
        </p:spPr>
        <p:txBody>
          <a:bodyPr>
            <a:normAutofit fontScale="92500" lnSpcReduction="20000"/>
          </a:bodyPr>
          <a:lstStyle/>
          <a:p>
            <a:pPr algn="ctr"/>
            <a:r>
              <a:rPr lang="en-US" altLang="en-US" dirty="0"/>
              <a:t>response to Abiraterone after treatment with enzalutamide in </a:t>
            </a:r>
            <a:r>
              <a:rPr lang="en-US" altLang="en-US" cap="none" dirty="0" err="1"/>
              <a:t>m</a:t>
            </a:r>
            <a:r>
              <a:rPr lang="en-US" altLang="en-US" dirty="0" err="1"/>
              <a:t>crpc</a:t>
            </a:r>
            <a:r>
              <a:rPr lang="en-US" altLang="en-US" dirty="0"/>
              <a:t> patients</a:t>
            </a:r>
            <a:r>
              <a:rPr lang="en-US" altLang="en-US" baseline="30000" dirty="0"/>
              <a:t>1</a:t>
            </a:r>
          </a:p>
        </p:txBody>
      </p:sp>
      <p:sp>
        <p:nvSpPr>
          <p:cNvPr id="43010" name="Title 1">
            <a:extLst>
              <a:ext uri="{FF2B5EF4-FFF2-40B4-BE49-F238E27FC236}">
                <a16:creationId xmlns:a16="http://schemas.microsoft.com/office/drawing/2014/main" id="{1403CF7D-0664-4F9A-815F-9EFA082D9FEC}"/>
              </a:ext>
            </a:extLst>
          </p:cNvPr>
          <p:cNvSpPr>
            <a:spLocks noGrp="1"/>
          </p:cNvSpPr>
          <p:nvPr>
            <p:ph type="title"/>
          </p:nvPr>
        </p:nvSpPr>
        <p:spPr>
          <a:xfrm>
            <a:off x="619200" y="246566"/>
            <a:ext cx="9378790" cy="807285"/>
          </a:xfrm>
        </p:spPr>
        <p:txBody>
          <a:bodyPr/>
          <a:lstStyle/>
          <a:p>
            <a:r>
              <a:rPr lang="en-US" altLang="en-US" dirty="0"/>
              <a:t>Sequencing</a:t>
            </a:r>
            <a:r>
              <a:rPr lang="en-US" altLang="en-US" dirty="0">
                <a:solidFill>
                  <a:schemeClr val="tx2"/>
                </a:solidFill>
              </a:rPr>
              <a:t>: modest effects of </a:t>
            </a:r>
            <a:r>
              <a:rPr lang="en-US" altLang="en-US" dirty="0"/>
              <a:t>abiraterone after enzalutamide and enzalutamide after abiraterone</a:t>
            </a:r>
          </a:p>
        </p:txBody>
      </p:sp>
      <p:sp>
        <p:nvSpPr>
          <p:cNvPr id="4" name="Content Placeholder 3">
            <a:extLst>
              <a:ext uri="{FF2B5EF4-FFF2-40B4-BE49-F238E27FC236}">
                <a16:creationId xmlns:a16="http://schemas.microsoft.com/office/drawing/2014/main" id="{D09FAE44-DF1E-1646-8F4B-760CCD42EC93}"/>
              </a:ext>
            </a:extLst>
          </p:cNvPr>
          <p:cNvSpPr>
            <a:spLocks noGrp="1"/>
          </p:cNvSpPr>
          <p:nvPr>
            <p:ph sz="quarter" idx="15"/>
          </p:nvPr>
        </p:nvSpPr>
        <p:spPr>
          <a:xfrm>
            <a:off x="620184" y="6309320"/>
            <a:ext cx="8116800" cy="365125"/>
          </a:xfrm>
        </p:spPr>
        <p:txBody>
          <a:bodyPr/>
          <a:lstStyle/>
          <a:p>
            <a:pPr>
              <a:spcBef>
                <a:spcPts val="300"/>
              </a:spcBef>
            </a:pPr>
            <a:r>
              <a:rPr lang="en-GB" dirty="0"/>
              <a:t>CRPC, castration-resistant prostate cancer; PSA, prostate-specific antigen</a:t>
            </a:r>
            <a:endParaRPr lang="en-GB" altLang="en-US" dirty="0"/>
          </a:p>
          <a:p>
            <a:pPr>
              <a:spcBef>
                <a:spcPts val="300"/>
              </a:spcBef>
            </a:pPr>
            <a:r>
              <a:rPr lang="en-GB" altLang="en-US" dirty="0"/>
              <a:t>1. </a:t>
            </a:r>
            <a:r>
              <a:rPr lang="en-GB" altLang="en-US" dirty="0" err="1"/>
              <a:t>Loriot</a:t>
            </a:r>
            <a:r>
              <a:rPr lang="en-GB" altLang="en-US" dirty="0"/>
              <a:t> Y, et al. Ann </a:t>
            </a:r>
            <a:r>
              <a:rPr lang="en-GB" altLang="en-US" dirty="0" err="1"/>
              <a:t>Oncol</a:t>
            </a:r>
            <a:r>
              <a:rPr lang="en-GB" altLang="en-US" dirty="0"/>
              <a:t>. 2013;24:1807-12; 2. </a:t>
            </a:r>
            <a:r>
              <a:rPr lang="en-GB" altLang="en-US" dirty="0" err="1"/>
              <a:t>Suzman</a:t>
            </a:r>
            <a:r>
              <a:rPr lang="en-GB" altLang="en-US" dirty="0"/>
              <a:t> DL, et al. Prostate. 2014;74:1278-85</a:t>
            </a:r>
          </a:p>
        </p:txBody>
      </p:sp>
      <p:sp>
        <p:nvSpPr>
          <p:cNvPr id="20" name="TextBox 19">
            <a:extLst>
              <a:ext uri="{FF2B5EF4-FFF2-40B4-BE49-F238E27FC236}">
                <a16:creationId xmlns:a16="http://schemas.microsoft.com/office/drawing/2014/main" id="{326B2B7E-95B0-0646-A650-F159FEA95A82}"/>
              </a:ext>
            </a:extLst>
          </p:cNvPr>
          <p:cNvSpPr txBox="1"/>
          <p:nvPr/>
        </p:nvSpPr>
        <p:spPr>
          <a:xfrm>
            <a:off x="3098786" y="5722214"/>
            <a:ext cx="605487" cy="193899"/>
          </a:xfrm>
          <a:prstGeom prst="rect">
            <a:avLst/>
          </a:prstGeom>
          <a:noFill/>
        </p:spPr>
        <p:txBody>
          <a:bodyPr wrap="none" lIns="0" tIns="0" rIns="0" bIns="0" rtlCol="0">
            <a:spAutoFit/>
          </a:bodyPr>
          <a:lstStyle/>
          <a:p>
            <a:pPr algn="ctr">
              <a:lnSpc>
                <a:spcPct val="90000"/>
              </a:lnSpc>
            </a:pPr>
            <a:r>
              <a:rPr lang="en-GB" sz="1400" b="1">
                <a:latin typeface="Calibri" panose="020F0502020204030204" pitchFamily="34" charset="0"/>
                <a:ea typeface="Aileron" charset="0"/>
                <a:cs typeface="Calibri" panose="020F0502020204030204" pitchFamily="34" charset="0"/>
              </a:rPr>
              <a:t>Patients</a:t>
            </a:r>
          </a:p>
        </p:txBody>
      </p:sp>
      <p:sp>
        <p:nvSpPr>
          <p:cNvPr id="22" name="TextBox 21">
            <a:extLst>
              <a:ext uri="{FF2B5EF4-FFF2-40B4-BE49-F238E27FC236}">
                <a16:creationId xmlns:a16="http://schemas.microsoft.com/office/drawing/2014/main" id="{7DA43790-DA46-8648-91C6-6B50266C14FA}"/>
              </a:ext>
            </a:extLst>
          </p:cNvPr>
          <p:cNvSpPr txBox="1"/>
          <p:nvPr/>
        </p:nvSpPr>
        <p:spPr>
          <a:xfrm rot="16200000">
            <a:off x="-215402" y="4268085"/>
            <a:ext cx="1938672" cy="193899"/>
          </a:xfrm>
          <a:prstGeom prst="rect">
            <a:avLst/>
          </a:prstGeom>
          <a:noFill/>
        </p:spPr>
        <p:txBody>
          <a:bodyPr wrap="none" lIns="0" tIns="0" rIns="0" bIns="0" rtlCol="0">
            <a:spAutoFit/>
          </a:bodyPr>
          <a:lstStyle/>
          <a:p>
            <a:pPr algn="ctr">
              <a:lnSpc>
                <a:spcPct val="90000"/>
              </a:lnSpc>
            </a:pPr>
            <a:r>
              <a:rPr lang="en-GB" sz="1400" b="1">
                <a:latin typeface="Calibri" panose="020F0502020204030204" pitchFamily="34" charset="0"/>
                <a:ea typeface="Aileron" charset="0"/>
                <a:cs typeface="Calibri" panose="020F0502020204030204" pitchFamily="34" charset="0"/>
              </a:rPr>
              <a:t>Maximum PSA change (%)</a:t>
            </a:r>
          </a:p>
        </p:txBody>
      </p:sp>
      <p:sp>
        <p:nvSpPr>
          <p:cNvPr id="23" name="TextBox 22">
            <a:extLst>
              <a:ext uri="{FF2B5EF4-FFF2-40B4-BE49-F238E27FC236}">
                <a16:creationId xmlns:a16="http://schemas.microsoft.com/office/drawing/2014/main" id="{25C5FAB1-BD35-E341-B0D0-8071DDAFFE29}"/>
              </a:ext>
            </a:extLst>
          </p:cNvPr>
          <p:cNvSpPr txBox="1"/>
          <p:nvPr/>
        </p:nvSpPr>
        <p:spPr>
          <a:xfrm>
            <a:off x="999866" y="3032370"/>
            <a:ext cx="197170"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100</a:t>
            </a:r>
          </a:p>
        </p:txBody>
      </p:sp>
      <p:cxnSp>
        <p:nvCxnSpPr>
          <p:cNvPr id="24" name="Straight Connector 23">
            <a:extLst>
              <a:ext uri="{FF2B5EF4-FFF2-40B4-BE49-F238E27FC236}">
                <a16:creationId xmlns:a16="http://schemas.microsoft.com/office/drawing/2014/main" id="{2211A4CA-496E-5749-8105-83BA36914D54}"/>
              </a:ext>
            </a:extLst>
          </p:cNvPr>
          <p:cNvCxnSpPr>
            <a:cxnSpLocks/>
          </p:cNvCxnSpPr>
          <p:nvPr/>
        </p:nvCxnSpPr>
        <p:spPr>
          <a:xfrm>
            <a:off x="1290377" y="2743200"/>
            <a:ext cx="0" cy="288925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0C9DB129-C647-2B42-8267-342B206C4165}"/>
              </a:ext>
            </a:extLst>
          </p:cNvPr>
          <p:cNvCxnSpPr>
            <a:cxnSpLocks/>
          </p:cNvCxnSpPr>
          <p:nvPr/>
        </p:nvCxnSpPr>
        <p:spPr>
          <a:xfrm flipH="1">
            <a:off x="1218377" y="3093835"/>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75FBBCD6-DEFA-754B-A015-ECBBB569A7FD}"/>
              </a:ext>
            </a:extLst>
          </p:cNvPr>
          <p:cNvSpPr txBox="1"/>
          <p:nvPr/>
        </p:nvSpPr>
        <p:spPr>
          <a:xfrm>
            <a:off x="1065589" y="3673720"/>
            <a:ext cx="131447"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50</a:t>
            </a:r>
          </a:p>
        </p:txBody>
      </p:sp>
      <p:cxnSp>
        <p:nvCxnSpPr>
          <p:cNvPr id="30" name="Straight Connector 29">
            <a:extLst>
              <a:ext uri="{FF2B5EF4-FFF2-40B4-BE49-F238E27FC236}">
                <a16:creationId xmlns:a16="http://schemas.microsoft.com/office/drawing/2014/main" id="{6CEE20F7-5EBE-0C48-AA91-892C26DAE873}"/>
              </a:ext>
            </a:extLst>
          </p:cNvPr>
          <p:cNvCxnSpPr>
            <a:cxnSpLocks/>
          </p:cNvCxnSpPr>
          <p:nvPr/>
        </p:nvCxnSpPr>
        <p:spPr>
          <a:xfrm flipH="1">
            <a:off x="1218377" y="3735185"/>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EA543178-F852-7B40-9820-8B97ABF5FCD6}"/>
              </a:ext>
            </a:extLst>
          </p:cNvPr>
          <p:cNvSpPr txBox="1"/>
          <p:nvPr/>
        </p:nvSpPr>
        <p:spPr>
          <a:xfrm>
            <a:off x="1001470" y="4927845"/>
            <a:ext cx="195566"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−50</a:t>
            </a:r>
          </a:p>
        </p:txBody>
      </p:sp>
      <p:cxnSp>
        <p:nvCxnSpPr>
          <p:cNvPr id="34" name="Straight Connector 33">
            <a:extLst>
              <a:ext uri="{FF2B5EF4-FFF2-40B4-BE49-F238E27FC236}">
                <a16:creationId xmlns:a16="http://schemas.microsoft.com/office/drawing/2014/main" id="{AEE4C28E-75AA-9443-8F4E-19E910F0EA5A}"/>
              </a:ext>
            </a:extLst>
          </p:cNvPr>
          <p:cNvCxnSpPr>
            <a:cxnSpLocks/>
          </p:cNvCxnSpPr>
          <p:nvPr/>
        </p:nvCxnSpPr>
        <p:spPr>
          <a:xfrm flipH="1">
            <a:off x="1218377" y="4976610"/>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042419ED-7ACC-A943-9D2C-970F7A76DCEE}"/>
              </a:ext>
            </a:extLst>
          </p:cNvPr>
          <p:cNvSpPr txBox="1"/>
          <p:nvPr/>
        </p:nvSpPr>
        <p:spPr>
          <a:xfrm>
            <a:off x="1131313" y="4296020"/>
            <a:ext cx="65723"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0</a:t>
            </a:r>
          </a:p>
        </p:txBody>
      </p:sp>
      <p:cxnSp>
        <p:nvCxnSpPr>
          <p:cNvPr id="36" name="Straight Connector 35">
            <a:extLst>
              <a:ext uri="{FF2B5EF4-FFF2-40B4-BE49-F238E27FC236}">
                <a16:creationId xmlns:a16="http://schemas.microsoft.com/office/drawing/2014/main" id="{D25A26BC-45CC-124A-97ED-EBC514F0D608}"/>
              </a:ext>
            </a:extLst>
          </p:cNvPr>
          <p:cNvCxnSpPr>
            <a:cxnSpLocks/>
          </p:cNvCxnSpPr>
          <p:nvPr/>
        </p:nvCxnSpPr>
        <p:spPr>
          <a:xfrm flipH="1">
            <a:off x="1218377" y="4363835"/>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A2510B39-3AD9-ED43-9AA9-2D7467DE85DA}"/>
              </a:ext>
            </a:extLst>
          </p:cNvPr>
          <p:cNvSpPr txBox="1"/>
          <p:nvPr/>
        </p:nvSpPr>
        <p:spPr>
          <a:xfrm>
            <a:off x="2811627" y="4807814"/>
            <a:ext cx="1179810" cy="166199"/>
          </a:xfrm>
          <a:prstGeom prst="rect">
            <a:avLst/>
          </a:prstGeom>
          <a:noFill/>
        </p:spPr>
        <p:txBody>
          <a:bodyPr wrap="none" lIns="0" tIns="0" rIns="0" bIns="0" rtlCol="0">
            <a:spAutoFit/>
          </a:bodyPr>
          <a:lstStyle/>
          <a:p>
            <a:pPr algn="ctr">
              <a:lnSpc>
                <a:spcPct val="90000"/>
              </a:lnSpc>
            </a:pPr>
            <a:r>
              <a:rPr lang="en-GB" sz="1200">
                <a:latin typeface="Calibri" panose="020F0502020204030204" pitchFamily="34" charset="0"/>
                <a:ea typeface="Aileron" charset="0"/>
                <a:cs typeface="Calibri" panose="020F0502020204030204" pitchFamily="34" charset="0"/>
              </a:rPr>
              <a:t>PSA reduction 50%</a:t>
            </a:r>
          </a:p>
        </p:txBody>
      </p:sp>
      <p:sp>
        <p:nvSpPr>
          <p:cNvPr id="41" name="TextBox 40">
            <a:extLst>
              <a:ext uri="{FF2B5EF4-FFF2-40B4-BE49-F238E27FC236}">
                <a16:creationId xmlns:a16="http://schemas.microsoft.com/office/drawing/2014/main" id="{12DFB18C-2B37-A347-825B-04C49D839E58}"/>
              </a:ext>
            </a:extLst>
          </p:cNvPr>
          <p:cNvSpPr txBox="1"/>
          <p:nvPr/>
        </p:nvSpPr>
        <p:spPr>
          <a:xfrm>
            <a:off x="2811627" y="4588739"/>
            <a:ext cx="1179810" cy="166199"/>
          </a:xfrm>
          <a:prstGeom prst="rect">
            <a:avLst/>
          </a:prstGeom>
          <a:noFill/>
        </p:spPr>
        <p:txBody>
          <a:bodyPr wrap="none" lIns="0" tIns="0" rIns="0" bIns="0" rtlCol="0">
            <a:spAutoFit/>
          </a:bodyPr>
          <a:lstStyle/>
          <a:p>
            <a:pPr algn="ctr">
              <a:lnSpc>
                <a:spcPct val="90000"/>
              </a:lnSpc>
            </a:pPr>
            <a:r>
              <a:rPr lang="en-GB" sz="1200">
                <a:latin typeface="Calibri" panose="020F0502020204030204" pitchFamily="34" charset="0"/>
                <a:ea typeface="Aileron" charset="0"/>
                <a:cs typeface="Calibri" panose="020F0502020204030204" pitchFamily="34" charset="0"/>
              </a:rPr>
              <a:t>PSA reduction 30%</a:t>
            </a:r>
          </a:p>
        </p:txBody>
      </p:sp>
      <p:sp>
        <p:nvSpPr>
          <p:cNvPr id="42" name="TextBox 41">
            <a:extLst>
              <a:ext uri="{FF2B5EF4-FFF2-40B4-BE49-F238E27FC236}">
                <a16:creationId xmlns:a16="http://schemas.microsoft.com/office/drawing/2014/main" id="{7C183B54-6D22-E541-B88A-524EEDB48769}"/>
              </a:ext>
            </a:extLst>
          </p:cNvPr>
          <p:cNvSpPr txBox="1"/>
          <p:nvPr/>
        </p:nvSpPr>
        <p:spPr>
          <a:xfrm>
            <a:off x="935747" y="5566020"/>
            <a:ext cx="261289"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−100</a:t>
            </a:r>
          </a:p>
        </p:txBody>
      </p:sp>
      <p:cxnSp>
        <p:nvCxnSpPr>
          <p:cNvPr id="43" name="Straight Connector 42">
            <a:extLst>
              <a:ext uri="{FF2B5EF4-FFF2-40B4-BE49-F238E27FC236}">
                <a16:creationId xmlns:a16="http://schemas.microsoft.com/office/drawing/2014/main" id="{E60C1A72-4815-C749-8423-BA478F3212B6}"/>
              </a:ext>
            </a:extLst>
          </p:cNvPr>
          <p:cNvCxnSpPr>
            <a:cxnSpLocks/>
          </p:cNvCxnSpPr>
          <p:nvPr/>
        </p:nvCxnSpPr>
        <p:spPr>
          <a:xfrm flipH="1">
            <a:off x="1218377" y="5627705"/>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139FD14C-ACF3-F349-AFAC-8D534227FBD3}"/>
              </a:ext>
            </a:extLst>
          </p:cNvPr>
          <p:cNvSpPr/>
          <p:nvPr/>
        </p:nvSpPr>
        <p:spPr>
          <a:xfrm>
            <a:off x="1441450" y="4363835"/>
            <a:ext cx="92075" cy="100826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20DF35B9-D8A7-484E-9ED4-9AB839F2A3E0}"/>
              </a:ext>
            </a:extLst>
          </p:cNvPr>
          <p:cNvSpPr/>
          <p:nvPr/>
        </p:nvSpPr>
        <p:spPr>
          <a:xfrm>
            <a:off x="1553152" y="4363835"/>
            <a:ext cx="92075" cy="84316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77B1DD3F-2D77-094E-8240-781AE989197D}"/>
              </a:ext>
            </a:extLst>
          </p:cNvPr>
          <p:cNvSpPr/>
          <p:nvPr/>
        </p:nvSpPr>
        <p:spPr>
          <a:xfrm>
            <a:off x="1664854" y="4363836"/>
            <a:ext cx="92075" cy="67489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DCD9259-7B67-CF4A-AB88-D4D67A47D5B4}"/>
              </a:ext>
            </a:extLst>
          </p:cNvPr>
          <p:cNvSpPr/>
          <p:nvPr/>
        </p:nvSpPr>
        <p:spPr>
          <a:xfrm>
            <a:off x="1776556" y="4363836"/>
            <a:ext cx="92075" cy="58598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A8B48A19-6DED-6149-9718-852939229B15}"/>
              </a:ext>
            </a:extLst>
          </p:cNvPr>
          <p:cNvSpPr/>
          <p:nvPr/>
        </p:nvSpPr>
        <p:spPr>
          <a:xfrm>
            <a:off x="1888258" y="4363836"/>
            <a:ext cx="92075" cy="57328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0C50B139-405E-DD4C-9E92-1FC968234F94}"/>
              </a:ext>
            </a:extLst>
          </p:cNvPr>
          <p:cNvSpPr/>
          <p:nvPr/>
        </p:nvSpPr>
        <p:spPr>
          <a:xfrm>
            <a:off x="1999960" y="4363836"/>
            <a:ext cx="92075" cy="56058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99557A5C-E7F2-CF42-A646-718A551A5845}"/>
              </a:ext>
            </a:extLst>
          </p:cNvPr>
          <p:cNvSpPr/>
          <p:nvPr/>
        </p:nvSpPr>
        <p:spPr>
          <a:xfrm>
            <a:off x="2111662" y="4363836"/>
            <a:ext cx="92075" cy="52248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DC408BE5-6361-5D42-BB5E-DD313D4A32CB}"/>
              </a:ext>
            </a:extLst>
          </p:cNvPr>
          <p:cNvSpPr/>
          <p:nvPr/>
        </p:nvSpPr>
        <p:spPr>
          <a:xfrm>
            <a:off x="2223364" y="4363836"/>
            <a:ext cx="92075" cy="376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F62EAA92-B558-1B4C-BB3F-FFAF6B1C9237}"/>
              </a:ext>
            </a:extLst>
          </p:cNvPr>
          <p:cNvSpPr/>
          <p:nvPr/>
        </p:nvSpPr>
        <p:spPr>
          <a:xfrm>
            <a:off x="2335066" y="4363836"/>
            <a:ext cx="92075" cy="34468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397C107F-453E-044A-90FA-373738DF7418}"/>
              </a:ext>
            </a:extLst>
          </p:cNvPr>
          <p:cNvSpPr/>
          <p:nvPr/>
        </p:nvSpPr>
        <p:spPr>
          <a:xfrm>
            <a:off x="2446768" y="4363837"/>
            <a:ext cx="92075" cy="30976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4513B2BA-8BE5-4D4D-B686-AD3AF342AA87}"/>
              </a:ext>
            </a:extLst>
          </p:cNvPr>
          <p:cNvSpPr/>
          <p:nvPr/>
        </p:nvSpPr>
        <p:spPr>
          <a:xfrm>
            <a:off x="2558470" y="4363837"/>
            <a:ext cx="92075" cy="2716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B850811D-C11E-6F4E-BD6B-D5CA5FD20298}"/>
              </a:ext>
            </a:extLst>
          </p:cNvPr>
          <p:cNvSpPr/>
          <p:nvPr/>
        </p:nvSpPr>
        <p:spPr>
          <a:xfrm>
            <a:off x="2670175" y="4363837"/>
            <a:ext cx="92075" cy="6211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6" name="Straight Connector 55">
            <a:extLst>
              <a:ext uri="{FF2B5EF4-FFF2-40B4-BE49-F238E27FC236}">
                <a16:creationId xmlns:a16="http://schemas.microsoft.com/office/drawing/2014/main" id="{CECE2DF7-75CC-9846-ADA9-8785F92B7669}"/>
              </a:ext>
            </a:extLst>
          </p:cNvPr>
          <p:cNvCxnSpPr>
            <a:cxnSpLocks/>
          </p:cNvCxnSpPr>
          <p:nvPr/>
        </p:nvCxnSpPr>
        <p:spPr>
          <a:xfrm flipH="1">
            <a:off x="1414502" y="4773410"/>
            <a:ext cx="3960000" cy="0"/>
          </a:xfrm>
          <a:prstGeom prst="line">
            <a:avLst/>
          </a:prstGeom>
          <a:ln w="952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FF833E06-9E2F-0A46-913D-9627CB77F612}"/>
              </a:ext>
            </a:extLst>
          </p:cNvPr>
          <p:cNvCxnSpPr>
            <a:cxnSpLocks/>
          </p:cNvCxnSpPr>
          <p:nvPr/>
        </p:nvCxnSpPr>
        <p:spPr>
          <a:xfrm flipH="1">
            <a:off x="1414502" y="4976610"/>
            <a:ext cx="3960000" cy="0"/>
          </a:xfrm>
          <a:prstGeom prst="line">
            <a:avLst/>
          </a:prstGeom>
          <a:ln w="952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58" name="Rectangle 57">
            <a:extLst>
              <a:ext uri="{FF2B5EF4-FFF2-40B4-BE49-F238E27FC236}">
                <a16:creationId xmlns:a16="http://schemas.microsoft.com/office/drawing/2014/main" id="{1BA6F8A5-5EB7-AB45-9757-DC663311F994}"/>
              </a:ext>
            </a:extLst>
          </p:cNvPr>
          <p:cNvSpPr/>
          <p:nvPr/>
        </p:nvSpPr>
        <p:spPr>
          <a:xfrm>
            <a:off x="5234995" y="2584450"/>
            <a:ext cx="92075" cy="17811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69792CB4-1B29-A54B-8240-45B783BDF9A5}"/>
              </a:ext>
            </a:extLst>
          </p:cNvPr>
          <p:cNvSpPr/>
          <p:nvPr/>
        </p:nvSpPr>
        <p:spPr>
          <a:xfrm>
            <a:off x="5123560" y="2584450"/>
            <a:ext cx="92075" cy="17811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824AA3F6-8732-714E-AE49-10794E57AF3B}"/>
              </a:ext>
            </a:extLst>
          </p:cNvPr>
          <p:cNvSpPr/>
          <p:nvPr/>
        </p:nvSpPr>
        <p:spPr>
          <a:xfrm>
            <a:off x="5012133" y="2584450"/>
            <a:ext cx="92075" cy="17811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9B8068EB-E9C5-5B44-908F-666EF9E117D9}"/>
              </a:ext>
            </a:extLst>
          </p:cNvPr>
          <p:cNvSpPr/>
          <p:nvPr/>
        </p:nvSpPr>
        <p:spPr>
          <a:xfrm>
            <a:off x="4900706" y="2584450"/>
            <a:ext cx="92075" cy="17811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DD1181FF-0443-414E-A33A-70DD9AA52E29}"/>
              </a:ext>
            </a:extLst>
          </p:cNvPr>
          <p:cNvSpPr/>
          <p:nvPr/>
        </p:nvSpPr>
        <p:spPr>
          <a:xfrm>
            <a:off x="4789279" y="2606675"/>
            <a:ext cx="92075" cy="1758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DD780B6A-F9B0-ED44-AC1F-C52598D177EC}"/>
              </a:ext>
            </a:extLst>
          </p:cNvPr>
          <p:cNvSpPr/>
          <p:nvPr/>
        </p:nvSpPr>
        <p:spPr>
          <a:xfrm>
            <a:off x="4677852" y="2613025"/>
            <a:ext cx="92075" cy="175259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F27CACB9-BC9D-AB4E-8AC5-8252C75AE6DA}"/>
              </a:ext>
            </a:extLst>
          </p:cNvPr>
          <p:cNvSpPr/>
          <p:nvPr/>
        </p:nvSpPr>
        <p:spPr>
          <a:xfrm>
            <a:off x="4566425" y="3171825"/>
            <a:ext cx="92075" cy="119379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28ACD412-CB46-B94F-8C80-352E23FD1CB4}"/>
              </a:ext>
            </a:extLst>
          </p:cNvPr>
          <p:cNvSpPr/>
          <p:nvPr/>
        </p:nvSpPr>
        <p:spPr>
          <a:xfrm>
            <a:off x="4454998" y="3171825"/>
            <a:ext cx="92075" cy="119379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ABFA0AC1-92CC-C34D-A7C2-90C400CECC7F}"/>
              </a:ext>
            </a:extLst>
          </p:cNvPr>
          <p:cNvSpPr/>
          <p:nvPr/>
        </p:nvSpPr>
        <p:spPr>
          <a:xfrm>
            <a:off x="4343571" y="3482975"/>
            <a:ext cx="92075" cy="88264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E76AD62A-722F-0E4B-9EFD-20871D7643C8}"/>
              </a:ext>
            </a:extLst>
          </p:cNvPr>
          <p:cNvSpPr/>
          <p:nvPr/>
        </p:nvSpPr>
        <p:spPr>
          <a:xfrm>
            <a:off x="4232144" y="3546475"/>
            <a:ext cx="92075" cy="81914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3F95F980-1451-C348-87C0-F550681D3BAE}"/>
              </a:ext>
            </a:extLst>
          </p:cNvPr>
          <p:cNvSpPr/>
          <p:nvPr/>
        </p:nvSpPr>
        <p:spPr>
          <a:xfrm>
            <a:off x="4120717" y="3613150"/>
            <a:ext cx="92075" cy="75247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AFCB19CE-2A56-2940-BFE4-ADCC2CF0DE61}"/>
              </a:ext>
            </a:extLst>
          </p:cNvPr>
          <p:cNvSpPr/>
          <p:nvPr/>
        </p:nvSpPr>
        <p:spPr>
          <a:xfrm>
            <a:off x="4009290" y="3771900"/>
            <a:ext cx="92075" cy="5937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11B6BE91-64E8-A54A-B6F9-7DBD367CEADD}"/>
              </a:ext>
            </a:extLst>
          </p:cNvPr>
          <p:cNvSpPr/>
          <p:nvPr/>
        </p:nvSpPr>
        <p:spPr>
          <a:xfrm>
            <a:off x="3897863" y="3822700"/>
            <a:ext cx="92075" cy="5429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52876127-F186-D54F-876C-76DD085B4BE8}"/>
              </a:ext>
            </a:extLst>
          </p:cNvPr>
          <p:cNvSpPr/>
          <p:nvPr/>
        </p:nvSpPr>
        <p:spPr>
          <a:xfrm>
            <a:off x="3786436" y="3867150"/>
            <a:ext cx="92075" cy="49847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4982A63F-9633-E242-BCB9-5713D4BACC6E}"/>
              </a:ext>
            </a:extLst>
          </p:cNvPr>
          <p:cNvSpPr/>
          <p:nvPr/>
        </p:nvSpPr>
        <p:spPr>
          <a:xfrm>
            <a:off x="3675009" y="3911600"/>
            <a:ext cx="92075" cy="4540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AA15CC7E-9BD7-0A4F-A53E-F6CF4FED39EE}"/>
              </a:ext>
            </a:extLst>
          </p:cNvPr>
          <p:cNvSpPr/>
          <p:nvPr/>
        </p:nvSpPr>
        <p:spPr>
          <a:xfrm>
            <a:off x="3563582" y="3937000"/>
            <a:ext cx="92075" cy="4286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0760DC84-EC2F-E94C-9360-3A1680D9EA10}"/>
              </a:ext>
            </a:extLst>
          </p:cNvPr>
          <p:cNvSpPr/>
          <p:nvPr/>
        </p:nvSpPr>
        <p:spPr>
          <a:xfrm>
            <a:off x="3452155" y="3962400"/>
            <a:ext cx="92075" cy="4032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EAB807DE-D378-8043-B329-0A337B2373A1}"/>
              </a:ext>
            </a:extLst>
          </p:cNvPr>
          <p:cNvSpPr/>
          <p:nvPr/>
        </p:nvSpPr>
        <p:spPr>
          <a:xfrm>
            <a:off x="3340728" y="3994150"/>
            <a:ext cx="92075" cy="37147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B8044666-F75D-7C4F-BC18-B1D55BEDA11D}"/>
              </a:ext>
            </a:extLst>
          </p:cNvPr>
          <p:cNvSpPr/>
          <p:nvPr/>
        </p:nvSpPr>
        <p:spPr>
          <a:xfrm>
            <a:off x="3229301" y="4146550"/>
            <a:ext cx="92075" cy="21907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162493F8-99CC-DE41-9010-B1B10FF05253}"/>
              </a:ext>
            </a:extLst>
          </p:cNvPr>
          <p:cNvSpPr/>
          <p:nvPr/>
        </p:nvSpPr>
        <p:spPr>
          <a:xfrm>
            <a:off x="3117874" y="4194174"/>
            <a:ext cx="92075" cy="17144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8357974B-2C5E-2C44-B746-10AD21A0BCF0}"/>
              </a:ext>
            </a:extLst>
          </p:cNvPr>
          <p:cNvSpPr/>
          <p:nvPr/>
        </p:nvSpPr>
        <p:spPr>
          <a:xfrm>
            <a:off x="3006447" y="4229100"/>
            <a:ext cx="92075" cy="13652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A8A51FEE-0045-A143-B533-FABA171CAFFE}"/>
              </a:ext>
            </a:extLst>
          </p:cNvPr>
          <p:cNvSpPr/>
          <p:nvPr/>
        </p:nvSpPr>
        <p:spPr>
          <a:xfrm>
            <a:off x="2895020" y="4241800"/>
            <a:ext cx="92075" cy="12382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73D723BC-80B6-3942-8377-6EEF3981072A}"/>
              </a:ext>
            </a:extLst>
          </p:cNvPr>
          <p:cNvCxnSpPr>
            <a:cxnSpLocks/>
          </p:cNvCxnSpPr>
          <p:nvPr/>
        </p:nvCxnSpPr>
        <p:spPr>
          <a:xfrm flipH="1">
            <a:off x="1287505" y="4363835"/>
            <a:ext cx="414492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3" name="TextBox 82">
            <a:extLst>
              <a:ext uri="{FF2B5EF4-FFF2-40B4-BE49-F238E27FC236}">
                <a16:creationId xmlns:a16="http://schemas.microsoft.com/office/drawing/2014/main" id="{8C155F4A-7A14-A64B-A1A1-4F70D9228C2E}"/>
              </a:ext>
            </a:extLst>
          </p:cNvPr>
          <p:cNvSpPr txBox="1"/>
          <p:nvPr/>
        </p:nvSpPr>
        <p:spPr>
          <a:xfrm rot="16200000">
            <a:off x="5062082" y="4268085"/>
            <a:ext cx="2218492" cy="193899"/>
          </a:xfrm>
          <a:prstGeom prst="rect">
            <a:avLst/>
          </a:prstGeom>
          <a:noFill/>
        </p:spPr>
        <p:txBody>
          <a:bodyPr wrap="none" lIns="0" tIns="0" rIns="0" bIns="0" rtlCol="0">
            <a:spAutoFit/>
          </a:bodyPr>
          <a:lstStyle/>
          <a:p>
            <a:pPr algn="ctr">
              <a:lnSpc>
                <a:spcPct val="90000"/>
              </a:lnSpc>
            </a:pPr>
            <a:r>
              <a:rPr lang="en-GB" sz="1400" b="1">
                <a:latin typeface="Calibri" panose="020F0502020204030204" pitchFamily="34" charset="0"/>
                <a:ea typeface="Aileron" charset="0"/>
                <a:cs typeface="Calibri" panose="020F0502020204030204" pitchFamily="34" charset="0"/>
              </a:rPr>
              <a:t>Best PSA response (% change)</a:t>
            </a:r>
          </a:p>
        </p:txBody>
      </p:sp>
      <p:sp>
        <p:nvSpPr>
          <p:cNvPr id="84" name="TextBox 83">
            <a:extLst>
              <a:ext uri="{FF2B5EF4-FFF2-40B4-BE49-F238E27FC236}">
                <a16:creationId xmlns:a16="http://schemas.microsoft.com/office/drawing/2014/main" id="{3A2FE6AA-514C-E34C-8E58-5D2DB4EDAE6F}"/>
              </a:ext>
            </a:extLst>
          </p:cNvPr>
          <p:cNvSpPr txBox="1"/>
          <p:nvPr/>
        </p:nvSpPr>
        <p:spPr>
          <a:xfrm>
            <a:off x="6417255" y="3048245"/>
            <a:ext cx="197170"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100</a:t>
            </a:r>
          </a:p>
        </p:txBody>
      </p:sp>
      <p:cxnSp>
        <p:nvCxnSpPr>
          <p:cNvPr id="85" name="Straight Connector 84">
            <a:extLst>
              <a:ext uri="{FF2B5EF4-FFF2-40B4-BE49-F238E27FC236}">
                <a16:creationId xmlns:a16="http://schemas.microsoft.com/office/drawing/2014/main" id="{918828B7-FE48-884A-9272-231C6E6995E6}"/>
              </a:ext>
            </a:extLst>
          </p:cNvPr>
          <p:cNvCxnSpPr>
            <a:cxnSpLocks/>
          </p:cNvCxnSpPr>
          <p:nvPr/>
        </p:nvCxnSpPr>
        <p:spPr>
          <a:xfrm>
            <a:off x="6707766" y="2844800"/>
            <a:ext cx="0" cy="286702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2233E767-824D-E34F-977C-73874B81D84B}"/>
              </a:ext>
            </a:extLst>
          </p:cNvPr>
          <p:cNvCxnSpPr>
            <a:cxnSpLocks/>
          </p:cNvCxnSpPr>
          <p:nvPr/>
        </p:nvCxnSpPr>
        <p:spPr>
          <a:xfrm flipH="1">
            <a:off x="6635766" y="3109710"/>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7" name="TextBox 86">
            <a:extLst>
              <a:ext uri="{FF2B5EF4-FFF2-40B4-BE49-F238E27FC236}">
                <a16:creationId xmlns:a16="http://schemas.microsoft.com/office/drawing/2014/main" id="{CB66D7A9-3319-8E4F-B0CD-B3617ED34CB2}"/>
              </a:ext>
            </a:extLst>
          </p:cNvPr>
          <p:cNvSpPr txBox="1"/>
          <p:nvPr/>
        </p:nvSpPr>
        <p:spPr>
          <a:xfrm>
            <a:off x="6482978" y="3673720"/>
            <a:ext cx="131447"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50</a:t>
            </a:r>
          </a:p>
        </p:txBody>
      </p:sp>
      <p:cxnSp>
        <p:nvCxnSpPr>
          <p:cNvPr id="88" name="Straight Connector 87">
            <a:extLst>
              <a:ext uri="{FF2B5EF4-FFF2-40B4-BE49-F238E27FC236}">
                <a16:creationId xmlns:a16="http://schemas.microsoft.com/office/drawing/2014/main" id="{E506F4F7-458D-6048-B2D1-E6564AED9EDB}"/>
              </a:ext>
            </a:extLst>
          </p:cNvPr>
          <p:cNvCxnSpPr>
            <a:cxnSpLocks/>
          </p:cNvCxnSpPr>
          <p:nvPr/>
        </p:nvCxnSpPr>
        <p:spPr>
          <a:xfrm flipH="1">
            <a:off x="6635766" y="3735185"/>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9" name="TextBox 88">
            <a:extLst>
              <a:ext uri="{FF2B5EF4-FFF2-40B4-BE49-F238E27FC236}">
                <a16:creationId xmlns:a16="http://schemas.microsoft.com/office/drawing/2014/main" id="{58891585-160E-1A47-A35E-D2FDE642A9F5}"/>
              </a:ext>
            </a:extLst>
          </p:cNvPr>
          <p:cNvSpPr txBox="1"/>
          <p:nvPr/>
        </p:nvSpPr>
        <p:spPr>
          <a:xfrm>
            <a:off x="6418859" y="4950070"/>
            <a:ext cx="195566"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−50</a:t>
            </a:r>
          </a:p>
        </p:txBody>
      </p:sp>
      <p:cxnSp>
        <p:nvCxnSpPr>
          <p:cNvPr id="90" name="Straight Connector 89">
            <a:extLst>
              <a:ext uri="{FF2B5EF4-FFF2-40B4-BE49-F238E27FC236}">
                <a16:creationId xmlns:a16="http://schemas.microsoft.com/office/drawing/2014/main" id="{8FD45ABF-B62E-6249-8C3B-3F86100F7CD9}"/>
              </a:ext>
            </a:extLst>
          </p:cNvPr>
          <p:cNvCxnSpPr>
            <a:cxnSpLocks/>
          </p:cNvCxnSpPr>
          <p:nvPr/>
        </p:nvCxnSpPr>
        <p:spPr>
          <a:xfrm flipH="1">
            <a:off x="6635766" y="5011755"/>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1" name="TextBox 90">
            <a:extLst>
              <a:ext uri="{FF2B5EF4-FFF2-40B4-BE49-F238E27FC236}">
                <a16:creationId xmlns:a16="http://schemas.microsoft.com/office/drawing/2014/main" id="{775EF397-A699-964D-B0D2-FEC1F8742A42}"/>
              </a:ext>
            </a:extLst>
          </p:cNvPr>
          <p:cNvSpPr txBox="1"/>
          <p:nvPr/>
        </p:nvSpPr>
        <p:spPr>
          <a:xfrm>
            <a:off x="6548702" y="4305545"/>
            <a:ext cx="65723"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0</a:t>
            </a:r>
          </a:p>
        </p:txBody>
      </p:sp>
      <p:cxnSp>
        <p:nvCxnSpPr>
          <p:cNvPr id="92" name="Straight Connector 91">
            <a:extLst>
              <a:ext uri="{FF2B5EF4-FFF2-40B4-BE49-F238E27FC236}">
                <a16:creationId xmlns:a16="http://schemas.microsoft.com/office/drawing/2014/main" id="{918E6DC4-8406-9442-95F4-43281D99E781}"/>
              </a:ext>
            </a:extLst>
          </p:cNvPr>
          <p:cNvCxnSpPr>
            <a:cxnSpLocks/>
          </p:cNvCxnSpPr>
          <p:nvPr/>
        </p:nvCxnSpPr>
        <p:spPr>
          <a:xfrm flipH="1">
            <a:off x="6635766" y="4373360"/>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3" name="TextBox 92">
            <a:extLst>
              <a:ext uri="{FF2B5EF4-FFF2-40B4-BE49-F238E27FC236}">
                <a16:creationId xmlns:a16="http://schemas.microsoft.com/office/drawing/2014/main" id="{6DE361FF-6FF9-0242-AD54-B10E29853E84}"/>
              </a:ext>
            </a:extLst>
          </p:cNvPr>
          <p:cNvSpPr txBox="1"/>
          <p:nvPr/>
        </p:nvSpPr>
        <p:spPr>
          <a:xfrm>
            <a:off x="6353135" y="5581895"/>
            <a:ext cx="261290"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−100</a:t>
            </a:r>
          </a:p>
        </p:txBody>
      </p:sp>
      <p:cxnSp>
        <p:nvCxnSpPr>
          <p:cNvPr id="94" name="Straight Connector 93">
            <a:extLst>
              <a:ext uri="{FF2B5EF4-FFF2-40B4-BE49-F238E27FC236}">
                <a16:creationId xmlns:a16="http://schemas.microsoft.com/office/drawing/2014/main" id="{D1391B68-6D45-F341-AFE4-F8E8B2A37B2B}"/>
              </a:ext>
            </a:extLst>
          </p:cNvPr>
          <p:cNvCxnSpPr>
            <a:cxnSpLocks/>
          </p:cNvCxnSpPr>
          <p:nvPr/>
        </p:nvCxnSpPr>
        <p:spPr>
          <a:xfrm flipH="1">
            <a:off x="6635766" y="5643580"/>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9" name="TextBox 98">
            <a:extLst>
              <a:ext uri="{FF2B5EF4-FFF2-40B4-BE49-F238E27FC236}">
                <a16:creationId xmlns:a16="http://schemas.microsoft.com/office/drawing/2014/main" id="{3DD4A6D3-BDEB-714D-8F53-12A02575145C}"/>
              </a:ext>
            </a:extLst>
          </p:cNvPr>
          <p:cNvSpPr txBox="1"/>
          <p:nvPr/>
        </p:nvSpPr>
        <p:spPr>
          <a:xfrm>
            <a:off x="6418859" y="4699245"/>
            <a:ext cx="195566"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−30</a:t>
            </a:r>
          </a:p>
        </p:txBody>
      </p:sp>
      <p:cxnSp>
        <p:nvCxnSpPr>
          <p:cNvPr id="100" name="Straight Connector 99">
            <a:extLst>
              <a:ext uri="{FF2B5EF4-FFF2-40B4-BE49-F238E27FC236}">
                <a16:creationId xmlns:a16="http://schemas.microsoft.com/office/drawing/2014/main" id="{4730086A-776E-BD41-84F6-FF910FDDBBA5}"/>
              </a:ext>
            </a:extLst>
          </p:cNvPr>
          <p:cNvCxnSpPr>
            <a:cxnSpLocks/>
          </p:cNvCxnSpPr>
          <p:nvPr/>
        </p:nvCxnSpPr>
        <p:spPr>
          <a:xfrm flipH="1">
            <a:off x="6635766" y="4760930"/>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6" name="Rectangle 105">
            <a:extLst>
              <a:ext uri="{FF2B5EF4-FFF2-40B4-BE49-F238E27FC236}">
                <a16:creationId xmlns:a16="http://schemas.microsoft.com/office/drawing/2014/main" id="{88B61550-C30E-8047-A2DF-61CE1E35573D}"/>
              </a:ext>
            </a:extLst>
          </p:cNvPr>
          <p:cNvSpPr/>
          <p:nvPr/>
        </p:nvSpPr>
        <p:spPr>
          <a:xfrm>
            <a:off x="6930445" y="3108324"/>
            <a:ext cx="45719" cy="126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C401E7FA-26FC-5B4B-9C12-C3271D90951A}"/>
              </a:ext>
            </a:extLst>
          </p:cNvPr>
          <p:cNvSpPr txBox="1"/>
          <p:nvPr/>
        </p:nvSpPr>
        <p:spPr>
          <a:xfrm>
            <a:off x="10668779" y="3010563"/>
            <a:ext cx="988732" cy="387798"/>
          </a:xfrm>
          <a:prstGeom prst="rect">
            <a:avLst/>
          </a:prstGeom>
          <a:noFill/>
        </p:spPr>
        <p:txBody>
          <a:bodyPr wrap="none" lIns="0" tIns="0" rIns="0" bIns="0" rtlCol="0">
            <a:spAutoFit/>
          </a:bodyPr>
          <a:lstStyle/>
          <a:p>
            <a:pPr>
              <a:lnSpc>
                <a:spcPct val="90000"/>
              </a:lnSpc>
            </a:pPr>
            <a:r>
              <a:rPr lang="en-GB" sz="1400">
                <a:latin typeface="Calibri" panose="020F0502020204030204" pitchFamily="34" charset="0"/>
                <a:ea typeface="Aileron" charset="0"/>
                <a:cs typeface="Calibri" panose="020F0502020204030204" pitchFamily="34" charset="0"/>
              </a:rPr>
              <a:t>enzalutamide</a:t>
            </a:r>
          </a:p>
          <a:p>
            <a:pPr>
              <a:lnSpc>
                <a:spcPct val="90000"/>
              </a:lnSpc>
            </a:pPr>
            <a:r>
              <a:rPr lang="en-GB" sz="1400">
                <a:latin typeface="Calibri" panose="020F0502020204030204" pitchFamily="34" charset="0"/>
                <a:ea typeface="Aileron" charset="0"/>
                <a:cs typeface="Calibri" panose="020F0502020204030204" pitchFamily="34" charset="0"/>
              </a:rPr>
              <a:t>docetaxel</a:t>
            </a:r>
          </a:p>
        </p:txBody>
      </p:sp>
      <p:sp>
        <p:nvSpPr>
          <p:cNvPr id="44" name="Rectangle 43">
            <a:extLst>
              <a:ext uri="{FF2B5EF4-FFF2-40B4-BE49-F238E27FC236}">
                <a16:creationId xmlns:a16="http://schemas.microsoft.com/office/drawing/2014/main" id="{784CDF88-EAA1-6840-86E1-AA52B0038AC8}"/>
              </a:ext>
            </a:extLst>
          </p:cNvPr>
          <p:cNvSpPr/>
          <p:nvPr/>
        </p:nvSpPr>
        <p:spPr>
          <a:xfrm>
            <a:off x="10416480" y="3041650"/>
            <a:ext cx="171450" cy="117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5C6AF2CF-34B4-2546-AA4A-6F57411E60F6}"/>
              </a:ext>
            </a:extLst>
          </p:cNvPr>
          <p:cNvSpPr/>
          <p:nvPr/>
        </p:nvSpPr>
        <p:spPr>
          <a:xfrm>
            <a:off x="10416480" y="3238500"/>
            <a:ext cx="171450" cy="117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5F2479C6-8CD9-4A4A-9647-25C5D04371EC}"/>
              </a:ext>
            </a:extLst>
          </p:cNvPr>
          <p:cNvSpPr txBox="1"/>
          <p:nvPr/>
        </p:nvSpPr>
        <p:spPr>
          <a:xfrm>
            <a:off x="10416480" y="2820063"/>
            <a:ext cx="772519" cy="193899"/>
          </a:xfrm>
          <a:prstGeom prst="rect">
            <a:avLst/>
          </a:prstGeom>
          <a:noFill/>
        </p:spPr>
        <p:txBody>
          <a:bodyPr wrap="none" lIns="0" tIns="0" rIns="0" bIns="0" rtlCol="0">
            <a:spAutoFit/>
          </a:bodyPr>
          <a:lstStyle/>
          <a:p>
            <a:pPr>
              <a:lnSpc>
                <a:spcPct val="90000"/>
              </a:lnSpc>
            </a:pPr>
            <a:r>
              <a:rPr lang="en-GB" sz="1400" b="1">
                <a:latin typeface="Calibri" panose="020F0502020204030204" pitchFamily="34" charset="0"/>
                <a:ea typeface="Aileron" charset="0"/>
                <a:cs typeface="Calibri" panose="020F0502020204030204" pitchFamily="34" charset="0"/>
              </a:rPr>
              <a:t>Treatment</a:t>
            </a:r>
          </a:p>
        </p:txBody>
      </p:sp>
      <p:sp>
        <p:nvSpPr>
          <p:cNvPr id="114" name="Rectangle 113">
            <a:extLst>
              <a:ext uri="{FF2B5EF4-FFF2-40B4-BE49-F238E27FC236}">
                <a16:creationId xmlns:a16="http://schemas.microsoft.com/office/drawing/2014/main" id="{10AC3FC8-8E6C-D644-B228-ABEE6DBBA8CD}"/>
              </a:ext>
            </a:extLst>
          </p:cNvPr>
          <p:cNvSpPr/>
          <p:nvPr/>
        </p:nvSpPr>
        <p:spPr>
          <a:xfrm>
            <a:off x="7007042" y="3108324"/>
            <a:ext cx="45719" cy="126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178E8071-B941-744B-88C8-C37CE2B5C171}"/>
              </a:ext>
            </a:extLst>
          </p:cNvPr>
          <p:cNvSpPr/>
          <p:nvPr/>
        </p:nvSpPr>
        <p:spPr>
          <a:xfrm>
            <a:off x="7083639" y="3108324"/>
            <a:ext cx="45719" cy="1267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0B6376A0-E398-9B47-84C2-81A4EFC0D2A6}"/>
              </a:ext>
            </a:extLst>
          </p:cNvPr>
          <p:cNvSpPr/>
          <p:nvPr/>
        </p:nvSpPr>
        <p:spPr>
          <a:xfrm>
            <a:off x="7160236" y="3409949"/>
            <a:ext cx="45719" cy="96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275BB284-D1E4-C74C-B8DE-BCFA4B67FD17}"/>
              </a:ext>
            </a:extLst>
          </p:cNvPr>
          <p:cNvSpPr/>
          <p:nvPr/>
        </p:nvSpPr>
        <p:spPr>
          <a:xfrm>
            <a:off x="7236833" y="3543299"/>
            <a:ext cx="45719" cy="82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90D910F4-09CA-514B-903C-69679F825952}"/>
              </a:ext>
            </a:extLst>
          </p:cNvPr>
          <p:cNvSpPr/>
          <p:nvPr/>
        </p:nvSpPr>
        <p:spPr>
          <a:xfrm>
            <a:off x="7313430" y="3578224"/>
            <a:ext cx="45719" cy="792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FB779642-47E9-1640-B671-430311ADDD4B}"/>
              </a:ext>
            </a:extLst>
          </p:cNvPr>
          <p:cNvSpPr/>
          <p:nvPr/>
        </p:nvSpPr>
        <p:spPr>
          <a:xfrm>
            <a:off x="7390027" y="3651249"/>
            <a:ext cx="45719" cy="720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0E647192-03C7-1A4C-B052-BE718B75443F}"/>
              </a:ext>
            </a:extLst>
          </p:cNvPr>
          <p:cNvSpPr/>
          <p:nvPr/>
        </p:nvSpPr>
        <p:spPr>
          <a:xfrm>
            <a:off x="7466624" y="3679824"/>
            <a:ext cx="45719" cy="694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70FD63B7-DE7F-1D4F-8166-A9117FF42DBE}"/>
              </a:ext>
            </a:extLst>
          </p:cNvPr>
          <p:cNvSpPr/>
          <p:nvPr/>
        </p:nvSpPr>
        <p:spPr>
          <a:xfrm>
            <a:off x="7543221" y="3829049"/>
            <a:ext cx="45719" cy="54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81EFDC5B-5B1E-6149-BB15-2CB1A57CD95B}"/>
              </a:ext>
            </a:extLst>
          </p:cNvPr>
          <p:cNvSpPr/>
          <p:nvPr/>
        </p:nvSpPr>
        <p:spPr>
          <a:xfrm>
            <a:off x="7619818" y="4048124"/>
            <a:ext cx="45719" cy="324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8CEB25D2-9195-6A42-8296-801D9032B993}"/>
              </a:ext>
            </a:extLst>
          </p:cNvPr>
          <p:cNvSpPr/>
          <p:nvPr/>
        </p:nvSpPr>
        <p:spPr>
          <a:xfrm>
            <a:off x="7696415" y="4137024"/>
            <a:ext cx="45719" cy="241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047753F5-5008-9C4B-B1D6-BD6FFDBFB567}"/>
              </a:ext>
            </a:extLst>
          </p:cNvPr>
          <p:cNvSpPr/>
          <p:nvPr/>
        </p:nvSpPr>
        <p:spPr>
          <a:xfrm>
            <a:off x="7773012" y="4146549"/>
            <a:ext cx="45719" cy="230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CF613E72-9CA4-7144-B13D-105E42E62D0D}"/>
              </a:ext>
            </a:extLst>
          </p:cNvPr>
          <p:cNvSpPr/>
          <p:nvPr/>
        </p:nvSpPr>
        <p:spPr>
          <a:xfrm>
            <a:off x="7849609" y="4241799"/>
            <a:ext cx="45719" cy="133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5C13689A-5C0F-B947-B0A9-4185EEEDC7E1}"/>
              </a:ext>
            </a:extLst>
          </p:cNvPr>
          <p:cNvSpPr/>
          <p:nvPr/>
        </p:nvSpPr>
        <p:spPr>
          <a:xfrm>
            <a:off x="7926206" y="4283074"/>
            <a:ext cx="45719" cy="90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283AD381-F825-364F-8AD1-4483F8E80C9D}"/>
              </a:ext>
            </a:extLst>
          </p:cNvPr>
          <p:cNvSpPr/>
          <p:nvPr/>
        </p:nvSpPr>
        <p:spPr>
          <a:xfrm>
            <a:off x="8002803" y="4298949"/>
            <a:ext cx="45719" cy="79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73D43B92-DA03-5F4A-9D75-B7C12ABDCF25}"/>
              </a:ext>
            </a:extLst>
          </p:cNvPr>
          <p:cNvSpPr/>
          <p:nvPr/>
        </p:nvSpPr>
        <p:spPr>
          <a:xfrm>
            <a:off x="8091592" y="4317999"/>
            <a:ext cx="45719" cy="61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859BB1EA-3B0F-7844-97FA-6BF24AEE38E6}"/>
              </a:ext>
            </a:extLst>
          </p:cNvPr>
          <p:cNvSpPr/>
          <p:nvPr/>
        </p:nvSpPr>
        <p:spPr>
          <a:xfrm>
            <a:off x="8137707" y="4349749"/>
            <a:ext cx="45719" cy="28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D221B685-9CB1-0D4C-82B6-96DB87A690AC}"/>
              </a:ext>
            </a:extLst>
          </p:cNvPr>
          <p:cNvSpPr txBox="1"/>
          <p:nvPr/>
        </p:nvSpPr>
        <p:spPr>
          <a:xfrm>
            <a:off x="6921780" y="3035545"/>
            <a:ext cx="64120"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a:t>
            </a:r>
          </a:p>
        </p:txBody>
      </p:sp>
      <p:sp>
        <p:nvSpPr>
          <p:cNvPr id="132" name="TextBox 131">
            <a:extLst>
              <a:ext uri="{FF2B5EF4-FFF2-40B4-BE49-F238E27FC236}">
                <a16:creationId xmlns:a16="http://schemas.microsoft.com/office/drawing/2014/main" id="{2EE9465A-9677-A24A-8336-3C1A36A854A1}"/>
              </a:ext>
            </a:extLst>
          </p:cNvPr>
          <p:cNvSpPr txBox="1"/>
          <p:nvPr/>
        </p:nvSpPr>
        <p:spPr>
          <a:xfrm>
            <a:off x="7001155" y="3035545"/>
            <a:ext cx="64120"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a:t>
            </a:r>
          </a:p>
        </p:txBody>
      </p:sp>
      <p:sp>
        <p:nvSpPr>
          <p:cNvPr id="133" name="TextBox 132">
            <a:extLst>
              <a:ext uri="{FF2B5EF4-FFF2-40B4-BE49-F238E27FC236}">
                <a16:creationId xmlns:a16="http://schemas.microsoft.com/office/drawing/2014/main" id="{E4DBDF0B-A32F-5844-8F19-7AB576AC9E13}"/>
              </a:ext>
            </a:extLst>
          </p:cNvPr>
          <p:cNvSpPr txBox="1"/>
          <p:nvPr/>
        </p:nvSpPr>
        <p:spPr>
          <a:xfrm>
            <a:off x="7080530" y="3035545"/>
            <a:ext cx="64120"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a:t>
            </a:r>
          </a:p>
        </p:txBody>
      </p:sp>
      <p:sp>
        <p:nvSpPr>
          <p:cNvPr id="134" name="Rectangle 133">
            <a:extLst>
              <a:ext uri="{FF2B5EF4-FFF2-40B4-BE49-F238E27FC236}">
                <a16:creationId xmlns:a16="http://schemas.microsoft.com/office/drawing/2014/main" id="{F3D7467F-E816-D746-B298-E3DFA7472502}"/>
              </a:ext>
            </a:extLst>
          </p:cNvPr>
          <p:cNvSpPr/>
          <p:nvPr/>
        </p:nvSpPr>
        <p:spPr>
          <a:xfrm>
            <a:off x="8463970" y="4375149"/>
            <a:ext cx="45719" cy="36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a16="http://schemas.microsoft.com/office/drawing/2014/main" id="{E65B614A-FDBF-DF42-8857-29C27D2B1E93}"/>
              </a:ext>
            </a:extLst>
          </p:cNvPr>
          <p:cNvSpPr/>
          <p:nvPr/>
        </p:nvSpPr>
        <p:spPr>
          <a:xfrm>
            <a:off x="8540671" y="4375149"/>
            <a:ext cx="4571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Rectangle 135">
            <a:extLst>
              <a:ext uri="{FF2B5EF4-FFF2-40B4-BE49-F238E27FC236}">
                <a16:creationId xmlns:a16="http://schemas.microsoft.com/office/drawing/2014/main" id="{CC18C2F9-C657-344A-933C-9CFAA1650A39}"/>
              </a:ext>
            </a:extLst>
          </p:cNvPr>
          <p:cNvSpPr/>
          <p:nvPr/>
        </p:nvSpPr>
        <p:spPr>
          <a:xfrm>
            <a:off x="8617372" y="4375149"/>
            <a:ext cx="45719" cy="1224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AFB0926F-2EF5-C746-BEC9-03F7D594EE50}"/>
              </a:ext>
            </a:extLst>
          </p:cNvPr>
          <p:cNvSpPr/>
          <p:nvPr/>
        </p:nvSpPr>
        <p:spPr>
          <a:xfrm>
            <a:off x="8694073" y="4375149"/>
            <a:ext cx="45719" cy="151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0BF23364-57F7-454F-BE6A-0D7844C8FDFE}"/>
              </a:ext>
            </a:extLst>
          </p:cNvPr>
          <p:cNvSpPr/>
          <p:nvPr/>
        </p:nvSpPr>
        <p:spPr>
          <a:xfrm>
            <a:off x="8770774" y="4375149"/>
            <a:ext cx="45719" cy="18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7ED4FFF6-7F78-5049-9E14-E39390DB33F4}"/>
              </a:ext>
            </a:extLst>
          </p:cNvPr>
          <p:cNvSpPr/>
          <p:nvPr/>
        </p:nvSpPr>
        <p:spPr>
          <a:xfrm>
            <a:off x="8847475" y="4375149"/>
            <a:ext cx="45719" cy="216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87754F7B-B898-C74B-AD41-2C663283155E}"/>
              </a:ext>
            </a:extLst>
          </p:cNvPr>
          <p:cNvSpPr/>
          <p:nvPr/>
        </p:nvSpPr>
        <p:spPr>
          <a:xfrm>
            <a:off x="8924176" y="4375149"/>
            <a:ext cx="45719" cy="241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ADDAAC3D-D21D-CD4E-B9EB-7435AABEFD86}"/>
              </a:ext>
            </a:extLst>
          </p:cNvPr>
          <p:cNvSpPr/>
          <p:nvPr/>
        </p:nvSpPr>
        <p:spPr>
          <a:xfrm>
            <a:off x="9000877" y="4375149"/>
            <a:ext cx="45719" cy="24839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Rectangle 141">
            <a:extLst>
              <a:ext uri="{FF2B5EF4-FFF2-40B4-BE49-F238E27FC236}">
                <a16:creationId xmlns:a16="http://schemas.microsoft.com/office/drawing/2014/main" id="{9CEBE7C5-146D-3C4C-BAE7-68934C836BD8}"/>
              </a:ext>
            </a:extLst>
          </p:cNvPr>
          <p:cNvSpPr/>
          <p:nvPr/>
        </p:nvSpPr>
        <p:spPr>
          <a:xfrm>
            <a:off x="9077578" y="4375149"/>
            <a:ext cx="45719" cy="262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3F16AB00-A652-6F4D-B854-6E275007749A}"/>
              </a:ext>
            </a:extLst>
          </p:cNvPr>
          <p:cNvSpPr/>
          <p:nvPr/>
        </p:nvSpPr>
        <p:spPr>
          <a:xfrm>
            <a:off x="9154279" y="4375148"/>
            <a:ext cx="45719" cy="370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a16="http://schemas.microsoft.com/office/drawing/2014/main" id="{E7A452E2-190A-144B-8E5B-401B77951205}"/>
              </a:ext>
            </a:extLst>
          </p:cNvPr>
          <p:cNvSpPr/>
          <p:nvPr/>
        </p:nvSpPr>
        <p:spPr>
          <a:xfrm>
            <a:off x="9230980" y="4375148"/>
            <a:ext cx="45719" cy="370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2707D109-E628-A140-88F4-E6167560EA50}"/>
              </a:ext>
            </a:extLst>
          </p:cNvPr>
          <p:cNvSpPr/>
          <p:nvPr/>
        </p:nvSpPr>
        <p:spPr>
          <a:xfrm>
            <a:off x="9307681" y="4375148"/>
            <a:ext cx="45719" cy="457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Rectangle 145">
            <a:extLst>
              <a:ext uri="{FF2B5EF4-FFF2-40B4-BE49-F238E27FC236}">
                <a16:creationId xmlns:a16="http://schemas.microsoft.com/office/drawing/2014/main" id="{72D0E2B7-F3F4-9F43-AD4B-84CD70929CB8}"/>
              </a:ext>
            </a:extLst>
          </p:cNvPr>
          <p:cNvSpPr/>
          <p:nvPr/>
        </p:nvSpPr>
        <p:spPr>
          <a:xfrm>
            <a:off x="9384382" y="4375148"/>
            <a:ext cx="45719" cy="45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id="{984286E0-5515-BD4E-991B-AD97094B4B9C}"/>
              </a:ext>
            </a:extLst>
          </p:cNvPr>
          <p:cNvSpPr/>
          <p:nvPr/>
        </p:nvSpPr>
        <p:spPr>
          <a:xfrm>
            <a:off x="9461083" y="4375148"/>
            <a:ext cx="45719" cy="504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1F97A264-60BC-9846-9CCF-83FA580CC26F}"/>
              </a:ext>
            </a:extLst>
          </p:cNvPr>
          <p:cNvSpPr/>
          <p:nvPr/>
        </p:nvSpPr>
        <p:spPr>
          <a:xfrm>
            <a:off x="9537784" y="4375148"/>
            <a:ext cx="45719" cy="504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Rectangle 148">
            <a:extLst>
              <a:ext uri="{FF2B5EF4-FFF2-40B4-BE49-F238E27FC236}">
                <a16:creationId xmlns:a16="http://schemas.microsoft.com/office/drawing/2014/main" id="{07C00408-DD56-C346-A133-794C5B7F6786}"/>
              </a:ext>
            </a:extLst>
          </p:cNvPr>
          <p:cNvSpPr/>
          <p:nvPr/>
        </p:nvSpPr>
        <p:spPr>
          <a:xfrm>
            <a:off x="9614485" y="4375148"/>
            <a:ext cx="45719" cy="51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Rectangle 149">
            <a:extLst>
              <a:ext uri="{FF2B5EF4-FFF2-40B4-BE49-F238E27FC236}">
                <a16:creationId xmlns:a16="http://schemas.microsoft.com/office/drawing/2014/main" id="{E2B33CD7-F2E7-E747-AB79-5C8F4474C521}"/>
              </a:ext>
            </a:extLst>
          </p:cNvPr>
          <p:cNvSpPr/>
          <p:nvPr/>
        </p:nvSpPr>
        <p:spPr>
          <a:xfrm>
            <a:off x="9691186" y="4375148"/>
            <a:ext cx="45719" cy="576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Rectangle 150">
            <a:extLst>
              <a:ext uri="{FF2B5EF4-FFF2-40B4-BE49-F238E27FC236}">
                <a16:creationId xmlns:a16="http://schemas.microsoft.com/office/drawing/2014/main" id="{7B224F89-A935-D34A-8A18-CE4CB27CAF32}"/>
              </a:ext>
            </a:extLst>
          </p:cNvPr>
          <p:cNvSpPr/>
          <p:nvPr/>
        </p:nvSpPr>
        <p:spPr>
          <a:xfrm>
            <a:off x="9767887" y="4375148"/>
            <a:ext cx="45719" cy="63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Rectangle 151">
            <a:extLst>
              <a:ext uri="{FF2B5EF4-FFF2-40B4-BE49-F238E27FC236}">
                <a16:creationId xmlns:a16="http://schemas.microsoft.com/office/drawing/2014/main" id="{E40DA9DE-2398-CE49-B89F-10720B6D5051}"/>
              </a:ext>
            </a:extLst>
          </p:cNvPr>
          <p:cNvSpPr/>
          <p:nvPr/>
        </p:nvSpPr>
        <p:spPr>
          <a:xfrm>
            <a:off x="9844588" y="4375148"/>
            <a:ext cx="45719" cy="637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Rectangle 152">
            <a:extLst>
              <a:ext uri="{FF2B5EF4-FFF2-40B4-BE49-F238E27FC236}">
                <a16:creationId xmlns:a16="http://schemas.microsoft.com/office/drawing/2014/main" id="{300458F6-471F-9348-B6FA-639CD83E438F}"/>
              </a:ext>
            </a:extLst>
          </p:cNvPr>
          <p:cNvSpPr/>
          <p:nvPr/>
        </p:nvSpPr>
        <p:spPr>
          <a:xfrm>
            <a:off x="9921289" y="4375148"/>
            <a:ext cx="45719" cy="64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 name="Rectangle 153">
            <a:extLst>
              <a:ext uri="{FF2B5EF4-FFF2-40B4-BE49-F238E27FC236}">
                <a16:creationId xmlns:a16="http://schemas.microsoft.com/office/drawing/2014/main" id="{382F8AAC-F72D-9449-B7AB-EF81E23C51F9}"/>
              </a:ext>
            </a:extLst>
          </p:cNvPr>
          <p:cNvSpPr/>
          <p:nvPr/>
        </p:nvSpPr>
        <p:spPr>
          <a:xfrm>
            <a:off x="9997990" y="4375148"/>
            <a:ext cx="45719" cy="676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Rectangle 154">
            <a:extLst>
              <a:ext uri="{FF2B5EF4-FFF2-40B4-BE49-F238E27FC236}">
                <a16:creationId xmlns:a16="http://schemas.microsoft.com/office/drawing/2014/main" id="{6C4936DD-1B56-B844-891B-1F5539206869}"/>
              </a:ext>
            </a:extLst>
          </p:cNvPr>
          <p:cNvSpPr/>
          <p:nvPr/>
        </p:nvSpPr>
        <p:spPr>
          <a:xfrm>
            <a:off x="10074691" y="4375148"/>
            <a:ext cx="45719" cy="676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Rectangle 155">
            <a:extLst>
              <a:ext uri="{FF2B5EF4-FFF2-40B4-BE49-F238E27FC236}">
                <a16:creationId xmlns:a16="http://schemas.microsoft.com/office/drawing/2014/main" id="{8FBF39FD-7207-924F-9249-CC32D7652DFA}"/>
              </a:ext>
            </a:extLst>
          </p:cNvPr>
          <p:cNvSpPr/>
          <p:nvPr/>
        </p:nvSpPr>
        <p:spPr>
          <a:xfrm>
            <a:off x="10151392" y="4375148"/>
            <a:ext cx="45719" cy="702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 name="Rectangle 156">
            <a:extLst>
              <a:ext uri="{FF2B5EF4-FFF2-40B4-BE49-F238E27FC236}">
                <a16:creationId xmlns:a16="http://schemas.microsoft.com/office/drawing/2014/main" id="{26474217-A62E-AF44-B84D-652A31EFEC07}"/>
              </a:ext>
            </a:extLst>
          </p:cNvPr>
          <p:cNvSpPr/>
          <p:nvPr/>
        </p:nvSpPr>
        <p:spPr>
          <a:xfrm>
            <a:off x="10228093" y="4375148"/>
            <a:ext cx="45719" cy="709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Rectangle 157">
            <a:extLst>
              <a:ext uri="{FF2B5EF4-FFF2-40B4-BE49-F238E27FC236}">
                <a16:creationId xmlns:a16="http://schemas.microsoft.com/office/drawing/2014/main" id="{1CD91F4B-ACBF-FE49-88A9-4167CC1F42E9}"/>
              </a:ext>
            </a:extLst>
          </p:cNvPr>
          <p:cNvSpPr/>
          <p:nvPr/>
        </p:nvSpPr>
        <p:spPr>
          <a:xfrm>
            <a:off x="10304794" y="4375148"/>
            <a:ext cx="45719" cy="720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 name="Rectangle 158">
            <a:extLst>
              <a:ext uri="{FF2B5EF4-FFF2-40B4-BE49-F238E27FC236}">
                <a16:creationId xmlns:a16="http://schemas.microsoft.com/office/drawing/2014/main" id="{0D5E0136-399A-9646-8322-FFB2046AC57C}"/>
              </a:ext>
            </a:extLst>
          </p:cNvPr>
          <p:cNvSpPr/>
          <p:nvPr/>
        </p:nvSpPr>
        <p:spPr>
          <a:xfrm>
            <a:off x="10381495" y="4375147"/>
            <a:ext cx="45719" cy="925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Rectangle 159">
            <a:extLst>
              <a:ext uri="{FF2B5EF4-FFF2-40B4-BE49-F238E27FC236}">
                <a16:creationId xmlns:a16="http://schemas.microsoft.com/office/drawing/2014/main" id="{148106B4-1061-EB43-9505-861E833A3A33}"/>
              </a:ext>
            </a:extLst>
          </p:cNvPr>
          <p:cNvSpPr/>
          <p:nvPr/>
        </p:nvSpPr>
        <p:spPr>
          <a:xfrm>
            <a:off x="10458196" y="4375147"/>
            <a:ext cx="45719" cy="997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Rectangle 160">
            <a:extLst>
              <a:ext uri="{FF2B5EF4-FFF2-40B4-BE49-F238E27FC236}">
                <a16:creationId xmlns:a16="http://schemas.microsoft.com/office/drawing/2014/main" id="{40D4CBB8-9B0A-1D41-A926-E64B2EB7A9F8}"/>
              </a:ext>
            </a:extLst>
          </p:cNvPr>
          <p:cNvSpPr/>
          <p:nvPr/>
        </p:nvSpPr>
        <p:spPr>
          <a:xfrm>
            <a:off x="10534897" y="4375148"/>
            <a:ext cx="45719" cy="100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Rectangle 161">
            <a:extLst>
              <a:ext uri="{FF2B5EF4-FFF2-40B4-BE49-F238E27FC236}">
                <a16:creationId xmlns:a16="http://schemas.microsoft.com/office/drawing/2014/main" id="{57B6705A-A1D3-7A4D-9095-EFDEC96CFA0B}"/>
              </a:ext>
            </a:extLst>
          </p:cNvPr>
          <p:cNvSpPr/>
          <p:nvPr/>
        </p:nvSpPr>
        <p:spPr>
          <a:xfrm>
            <a:off x="10611598" y="4375147"/>
            <a:ext cx="45719" cy="1051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Rectangle 162">
            <a:extLst>
              <a:ext uri="{FF2B5EF4-FFF2-40B4-BE49-F238E27FC236}">
                <a16:creationId xmlns:a16="http://schemas.microsoft.com/office/drawing/2014/main" id="{2369199C-DD38-7545-94A9-DDBE09B30B30}"/>
              </a:ext>
            </a:extLst>
          </p:cNvPr>
          <p:cNvSpPr/>
          <p:nvPr/>
        </p:nvSpPr>
        <p:spPr>
          <a:xfrm>
            <a:off x="10688299" y="4375148"/>
            <a:ext cx="45719" cy="1044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Rectangle 163">
            <a:extLst>
              <a:ext uri="{FF2B5EF4-FFF2-40B4-BE49-F238E27FC236}">
                <a16:creationId xmlns:a16="http://schemas.microsoft.com/office/drawing/2014/main" id="{48BF7F96-2DC3-744C-AF67-7428C76057F2}"/>
              </a:ext>
            </a:extLst>
          </p:cNvPr>
          <p:cNvSpPr/>
          <p:nvPr/>
        </p:nvSpPr>
        <p:spPr>
          <a:xfrm>
            <a:off x="10765000" y="4375148"/>
            <a:ext cx="45719" cy="1058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Rectangle 164">
            <a:extLst>
              <a:ext uri="{FF2B5EF4-FFF2-40B4-BE49-F238E27FC236}">
                <a16:creationId xmlns:a16="http://schemas.microsoft.com/office/drawing/2014/main" id="{D9BF7E49-4534-3645-AF65-6AE5C9C55C71}"/>
              </a:ext>
            </a:extLst>
          </p:cNvPr>
          <p:cNvSpPr/>
          <p:nvPr/>
        </p:nvSpPr>
        <p:spPr>
          <a:xfrm>
            <a:off x="10841701" y="4375148"/>
            <a:ext cx="45719" cy="1062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Rectangle 165">
            <a:extLst>
              <a:ext uri="{FF2B5EF4-FFF2-40B4-BE49-F238E27FC236}">
                <a16:creationId xmlns:a16="http://schemas.microsoft.com/office/drawing/2014/main" id="{965EC96B-73A9-B94E-9620-21C2C0DDCC00}"/>
              </a:ext>
            </a:extLst>
          </p:cNvPr>
          <p:cNvSpPr/>
          <p:nvPr/>
        </p:nvSpPr>
        <p:spPr>
          <a:xfrm>
            <a:off x="10918402" y="4375148"/>
            <a:ext cx="45719" cy="1069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Rectangle 166">
            <a:extLst>
              <a:ext uri="{FF2B5EF4-FFF2-40B4-BE49-F238E27FC236}">
                <a16:creationId xmlns:a16="http://schemas.microsoft.com/office/drawing/2014/main" id="{C4803416-85EF-DA42-B888-51D88C80937A}"/>
              </a:ext>
            </a:extLst>
          </p:cNvPr>
          <p:cNvSpPr/>
          <p:nvPr/>
        </p:nvSpPr>
        <p:spPr>
          <a:xfrm>
            <a:off x="10995103" y="4375148"/>
            <a:ext cx="45719" cy="11376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Rectangle 167">
            <a:extLst>
              <a:ext uri="{FF2B5EF4-FFF2-40B4-BE49-F238E27FC236}">
                <a16:creationId xmlns:a16="http://schemas.microsoft.com/office/drawing/2014/main" id="{487C65B1-B0A9-0D4D-AB55-9D21B0A499F6}"/>
              </a:ext>
            </a:extLst>
          </p:cNvPr>
          <p:cNvSpPr/>
          <p:nvPr/>
        </p:nvSpPr>
        <p:spPr>
          <a:xfrm>
            <a:off x="11071804" y="4375147"/>
            <a:ext cx="45719" cy="1159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 name="Rectangle 168">
            <a:extLst>
              <a:ext uri="{FF2B5EF4-FFF2-40B4-BE49-F238E27FC236}">
                <a16:creationId xmlns:a16="http://schemas.microsoft.com/office/drawing/2014/main" id="{E9E5BA07-2B93-514C-AD00-FFC2EDB908F5}"/>
              </a:ext>
            </a:extLst>
          </p:cNvPr>
          <p:cNvSpPr/>
          <p:nvPr/>
        </p:nvSpPr>
        <p:spPr>
          <a:xfrm>
            <a:off x="11148505" y="4375148"/>
            <a:ext cx="45719" cy="1159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 name="Rectangle 169">
            <a:extLst>
              <a:ext uri="{FF2B5EF4-FFF2-40B4-BE49-F238E27FC236}">
                <a16:creationId xmlns:a16="http://schemas.microsoft.com/office/drawing/2014/main" id="{B35F83E4-79AD-1D4E-ACCA-7F94CCAF0DF1}"/>
              </a:ext>
            </a:extLst>
          </p:cNvPr>
          <p:cNvSpPr/>
          <p:nvPr/>
        </p:nvSpPr>
        <p:spPr>
          <a:xfrm>
            <a:off x="11225206" y="4375147"/>
            <a:ext cx="45719" cy="117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Rectangle 170">
            <a:extLst>
              <a:ext uri="{FF2B5EF4-FFF2-40B4-BE49-F238E27FC236}">
                <a16:creationId xmlns:a16="http://schemas.microsoft.com/office/drawing/2014/main" id="{11CD7647-9252-C241-A7B5-7DF00BEBE567}"/>
              </a:ext>
            </a:extLst>
          </p:cNvPr>
          <p:cNvSpPr/>
          <p:nvPr/>
        </p:nvSpPr>
        <p:spPr>
          <a:xfrm>
            <a:off x="11301907" y="4375148"/>
            <a:ext cx="45719" cy="1252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Rectangle 171">
            <a:extLst>
              <a:ext uri="{FF2B5EF4-FFF2-40B4-BE49-F238E27FC236}">
                <a16:creationId xmlns:a16="http://schemas.microsoft.com/office/drawing/2014/main" id="{9C77A45D-1FF2-9E4C-95E6-8F934A00D7B3}"/>
              </a:ext>
            </a:extLst>
          </p:cNvPr>
          <p:cNvSpPr/>
          <p:nvPr/>
        </p:nvSpPr>
        <p:spPr>
          <a:xfrm>
            <a:off x="11378620" y="4375148"/>
            <a:ext cx="45719" cy="126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7" name="Straight Connector 96">
            <a:extLst>
              <a:ext uri="{FF2B5EF4-FFF2-40B4-BE49-F238E27FC236}">
                <a16:creationId xmlns:a16="http://schemas.microsoft.com/office/drawing/2014/main" id="{39BBA8DB-C463-E342-85FD-8B1EEDD7E312}"/>
              </a:ext>
            </a:extLst>
          </p:cNvPr>
          <p:cNvCxnSpPr>
            <a:cxnSpLocks/>
          </p:cNvCxnSpPr>
          <p:nvPr/>
        </p:nvCxnSpPr>
        <p:spPr>
          <a:xfrm flipH="1">
            <a:off x="6704894" y="4373360"/>
            <a:ext cx="493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3008" name="Slide Number Placeholder 43007">
            <a:extLst>
              <a:ext uri="{FF2B5EF4-FFF2-40B4-BE49-F238E27FC236}">
                <a16:creationId xmlns:a16="http://schemas.microsoft.com/office/drawing/2014/main" id="{0ABC86DF-AA68-514D-AE65-3F6BE810CF40}"/>
              </a:ext>
            </a:extLst>
          </p:cNvPr>
          <p:cNvSpPr>
            <a:spLocks noGrp="1"/>
          </p:cNvSpPr>
          <p:nvPr>
            <p:ph type="sldNum" sz="quarter" idx="4"/>
          </p:nvPr>
        </p:nvSpPr>
        <p:spPr/>
        <p:txBody>
          <a:bodyPr/>
          <a:lstStyle/>
          <a:p>
            <a:fld id="{FCE43C0F-8A7B-3A4B-9DB5-B3472E36E833}" type="slidenum">
              <a:rPr lang="en-GB" smtClean="0"/>
              <a:pPr/>
              <a:t>13</a:t>
            </a:fld>
            <a:endParaRPr lang="en-GB"/>
          </a:p>
        </p:txBody>
      </p:sp>
      <p:sp>
        <p:nvSpPr>
          <p:cNvPr id="2" name="Rectangle 1">
            <a:extLst>
              <a:ext uri="{FF2B5EF4-FFF2-40B4-BE49-F238E27FC236}">
                <a16:creationId xmlns:a16="http://schemas.microsoft.com/office/drawing/2014/main" id="{0C7862DE-156D-2540-B02D-ACAE8F37451B}"/>
              </a:ext>
            </a:extLst>
          </p:cNvPr>
          <p:cNvSpPr/>
          <p:nvPr/>
        </p:nvSpPr>
        <p:spPr>
          <a:xfrm>
            <a:off x="6711837" y="5839741"/>
            <a:ext cx="3058851" cy="253916"/>
          </a:xfrm>
          <a:prstGeom prst="rect">
            <a:avLst/>
          </a:prstGeom>
        </p:spPr>
        <p:txBody>
          <a:bodyPr wrap="none">
            <a:spAutoFit/>
          </a:bodyPr>
          <a:lstStyle/>
          <a:p>
            <a:r>
              <a:rPr lang="en-GB" sz="1050" dirty="0"/>
              <a:t>*Bar is truncated because of a PSA increase &gt; 100%</a:t>
            </a:r>
            <a:endParaRPr lang="en-US" sz="1050" dirty="0"/>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200" y="246566"/>
            <a:ext cx="8740800" cy="807285"/>
          </a:xfrm>
        </p:spPr>
        <p:txBody>
          <a:bodyPr/>
          <a:lstStyle/>
          <a:p>
            <a:r>
              <a:rPr lang="en-US" dirty="0"/>
              <a:t>Body of evidence suggests Limited Benefit to Sequencing AR-PATHWAY INHIBITORS</a:t>
            </a:r>
          </a:p>
        </p:txBody>
      </p:sp>
      <p:sp>
        <p:nvSpPr>
          <p:cNvPr id="3" name="Slide Number Placeholder 2"/>
          <p:cNvSpPr>
            <a:spLocks noGrp="1"/>
          </p:cNvSpPr>
          <p:nvPr>
            <p:ph type="sldNum" sz="quarter" idx="4"/>
          </p:nvPr>
        </p:nvSpPr>
        <p:spPr/>
        <p:txBody>
          <a:bodyPr/>
          <a:lstStyle/>
          <a:p>
            <a:fld id="{C9F4FB82-EEAE-4B37-BC83-99B3AE1491D7}" type="slidenum">
              <a:rPr lang="en-US" altLang="en-US" smtClean="0"/>
              <a:pPr/>
              <a:t>14</a:t>
            </a:fld>
            <a:endParaRPr lang="en-US" altLang="en-US" dirty="0"/>
          </a:p>
        </p:txBody>
      </p:sp>
      <p:sp>
        <p:nvSpPr>
          <p:cNvPr id="12" name="Content Placeholder 11">
            <a:extLst>
              <a:ext uri="{FF2B5EF4-FFF2-40B4-BE49-F238E27FC236}">
                <a16:creationId xmlns:a16="http://schemas.microsoft.com/office/drawing/2014/main" id="{C15E5813-B1A8-BF42-B6A1-89278FFB321B}"/>
              </a:ext>
            </a:extLst>
          </p:cNvPr>
          <p:cNvSpPr>
            <a:spLocks noGrp="1"/>
          </p:cNvSpPr>
          <p:nvPr>
            <p:ph sz="quarter" idx="15"/>
          </p:nvPr>
        </p:nvSpPr>
        <p:spPr>
          <a:xfrm>
            <a:off x="620183" y="6310800"/>
            <a:ext cx="10603469" cy="365125"/>
          </a:xfrm>
        </p:spPr>
        <p:txBody>
          <a:bodyPr/>
          <a:lstStyle/>
          <a:p>
            <a:pPr>
              <a:spcBef>
                <a:spcPts val="0"/>
              </a:spcBef>
            </a:pPr>
            <a:r>
              <a:rPr lang="en-GB" dirty="0">
                <a:solidFill>
                  <a:schemeClr val="tx2"/>
                </a:solidFill>
              </a:rPr>
              <a:t>AR, androgen receptor; OS, overall survival; PFS, progression-free survival; PSA, prostate-specific antigen; TTPP, time to PSA progression</a:t>
            </a:r>
          </a:p>
          <a:p>
            <a:pPr>
              <a:spcBef>
                <a:spcPts val="0"/>
              </a:spcBef>
            </a:pPr>
            <a:r>
              <a:rPr lang="en-GB" dirty="0"/>
              <a:t>1. </a:t>
            </a:r>
            <a:r>
              <a:rPr lang="en-GB" dirty="0" err="1"/>
              <a:t>Attard</a:t>
            </a:r>
            <a:r>
              <a:rPr lang="en-GB" dirty="0"/>
              <a:t> G, et al. J </a:t>
            </a:r>
            <a:r>
              <a:rPr lang="en-GB" dirty="0" err="1"/>
              <a:t>Clin</a:t>
            </a:r>
            <a:r>
              <a:rPr lang="en-GB" dirty="0"/>
              <a:t> </a:t>
            </a:r>
            <a:r>
              <a:rPr lang="en-GB" dirty="0" err="1"/>
              <a:t>Oncol</a:t>
            </a:r>
            <a:r>
              <a:rPr lang="en-GB" dirty="0"/>
              <a:t>. 2018;36:2639-46; 2. </a:t>
            </a:r>
            <a:r>
              <a:rPr lang="en-GB" dirty="0" err="1"/>
              <a:t>Khalaf</a:t>
            </a:r>
            <a:r>
              <a:rPr lang="en-GB" dirty="0"/>
              <a:t> D, et al. Lancet </a:t>
            </a:r>
            <a:r>
              <a:rPr lang="en-GB" dirty="0" err="1"/>
              <a:t>Oncol</a:t>
            </a:r>
            <a:r>
              <a:rPr lang="en-GB" dirty="0"/>
              <a:t>. 2019;20:1730-39; 3. Smith MR, et al. </a:t>
            </a:r>
            <a:r>
              <a:rPr lang="en-GB" dirty="0" err="1"/>
              <a:t>Eur</a:t>
            </a:r>
            <a:r>
              <a:rPr lang="en-GB" dirty="0"/>
              <a:t> Urol. 2017;72:10-13; </a:t>
            </a:r>
            <a:br>
              <a:rPr lang="en-GB" dirty="0"/>
            </a:br>
            <a:r>
              <a:rPr lang="en-GB" dirty="0"/>
              <a:t>4. Zhang T, et al. </a:t>
            </a:r>
            <a:r>
              <a:rPr lang="en-GB" dirty="0" err="1"/>
              <a:t>Clin</a:t>
            </a:r>
            <a:r>
              <a:rPr lang="en-GB" dirty="0"/>
              <a:t> </a:t>
            </a:r>
            <a:r>
              <a:rPr lang="en-GB" dirty="0" err="1"/>
              <a:t>Genitourin</a:t>
            </a:r>
            <a:r>
              <a:rPr lang="en-GB" dirty="0"/>
              <a:t> Cancer. 2015;13:392-9; 5. Azad AA, et al. </a:t>
            </a:r>
            <a:r>
              <a:rPr lang="en-GB" dirty="0" err="1"/>
              <a:t>Eur</a:t>
            </a:r>
            <a:r>
              <a:rPr lang="en-GB" dirty="0"/>
              <a:t> Urol. 2015;67:23-9  </a:t>
            </a:r>
          </a:p>
        </p:txBody>
      </p:sp>
      <p:graphicFrame>
        <p:nvGraphicFramePr>
          <p:cNvPr id="7" name="Table 6"/>
          <p:cNvGraphicFramePr>
            <a:graphicFrameLocks noGrp="1"/>
          </p:cNvGraphicFramePr>
          <p:nvPr>
            <p:extLst>
              <p:ext uri="{D42A27DB-BD31-4B8C-83A1-F6EECF244321}">
                <p14:modId xmlns:p14="http://schemas.microsoft.com/office/powerpoint/2010/main" val="3105217428"/>
              </p:ext>
            </p:extLst>
          </p:nvPr>
        </p:nvGraphicFramePr>
        <p:xfrm>
          <a:off x="619200" y="1484284"/>
          <a:ext cx="10963201" cy="4194720"/>
        </p:xfrm>
        <a:graphic>
          <a:graphicData uri="http://schemas.openxmlformats.org/drawingml/2006/table">
            <a:tbl>
              <a:tblPr firstRow="1" firstCol="1" bandRow="1">
                <a:tableStyleId>{5C22544A-7EE6-4342-B048-85BDC9FD1C3A}</a:tableStyleId>
              </a:tblPr>
              <a:tblGrid>
                <a:gridCol w="2254890">
                  <a:extLst>
                    <a:ext uri="{9D8B030D-6E8A-4147-A177-3AD203B41FA5}">
                      <a16:colId xmlns:a16="http://schemas.microsoft.com/office/drawing/2014/main" val="20000"/>
                    </a:ext>
                  </a:extLst>
                </a:gridCol>
                <a:gridCol w="1089383">
                  <a:extLst>
                    <a:ext uri="{9D8B030D-6E8A-4147-A177-3AD203B41FA5}">
                      <a16:colId xmlns:a16="http://schemas.microsoft.com/office/drawing/2014/main" val="20001"/>
                    </a:ext>
                  </a:extLst>
                </a:gridCol>
                <a:gridCol w="2450027">
                  <a:extLst>
                    <a:ext uri="{9D8B030D-6E8A-4147-A177-3AD203B41FA5}">
                      <a16:colId xmlns:a16="http://schemas.microsoft.com/office/drawing/2014/main" val="20002"/>
                    </a:ext>
                  </a:extLst>
                </a:gridCol>
                <a:gridCol w="2853531">
                  <a:extLst>
                    <a:ext uri="{9D8B030D-6E8A-4147-A177-3AD203B41FA5}">
                      <a16:colId xmlns:a16="http://schemas.microsoft.com/office/drawing/2014/main" val="20003"/>
                    </a:ext>
                  </a:extLst>
                </a:gridCol>
                <a:gridCol w="2315370">
                  <a:extLst>
                    <a:ext uri="{9D8B030D-6E8A-4147-A177-3AD203B41FA5}">
                      <a16:colId xmlns:a16="http://schemas.microsoft.com/office/drawing/2014/main" val="20004"/>
                    </a:ext>
                  </a:extLst>
                </a:gridCol>
              </a:tblGrid>
              <a:tr h="233604">
                <a:tc>
                  <a:txBody>
                    <a:bodyPr/>
                    <a:lstStyle/>
                    <a:p>
                      <a:pPr algn="ctr"/>
                      <a:r>
                        <a:rPr lang="en-US" sz="1600" dirty="0">
                          <a:latin typeface="+mn-lt"/>
                          <a:cs typeface="PT Sans Narrow"/>
                        </a:rPr>
                        <a:t>Drug</a:t>
                      </a:r>
                      <a:endParaRPr lang="en-US" sz="1600" dirty="0">
                        <a:solidFill>
                          <a:schemeClr val="tx1"/>
                        </a:solidFill>
                        <a:latin typeface="+mn-lt"/>
                        <a:cs typeface="PT Sans Narrow"/>
                      </a:endParaRPr>
                    </a:p>
                  </a:txBody>
                  <a:tcPr marL="68580" marR="68580" marT="81720" marB="81720" anchor="ctr"/>
                </a:tc>
                <a:tc>
                  <a:txBody>
                    <a:bodyPr/>
                    <a:lstStyle/>
                    <a:p>
                      <a:pPr algn="ctr"/>
                      <a:r>
                        <a:rPr lang="en-US" sz="1600" dirty="0">
                          <a:latin typeface="+mn-lt"/>
                          <a:cs typeface="PT Sans Narrow"/>
                        </a:rPr>
                        <a:t>N</a:t>
                      </a:r>
                      <a:endParaRPr lang="en-US" sz="1600" dirty="0">
                        <a:solidFill>
                          <a:schemeClr val="tx1"/>
                        </a:solidFill>
                        <a:latin typeface="+mn-lt"/>
                        <a:cs typeface="PT Sans Narrow"/>
                      </a:endParaRPr>
                    </a:p>
                  </a:txBody>
                  <a:tcPr marL="68580" marR="68580" marT="81720" marB="81720" anchor="ctr"/>
                </a:tc>
                <a:tc>
                  <a:txBody>
                    <a:bodyPr/>
                    <a:lstStyle/>
                    <a:p>
                      <a:pPr algn="ctr"/>
                      <a:r>
                        <a:rPr lang="en-US" sz="1600" dirty="0">
                          <a:latin typeface="+mn-lt"/>
                          <a:cs typeface="PT Sans Narrow"/>
                        </a:rPr>
                        <a:t>≥50% PSA response</a:t>
                      </a:r>
                      <a:endParaRPr lang="en-US" sz="1600" dirty="0">
                        <a:solidFill>
                          <a:schemeClr val="tx1"/>
                        </a:solidFill>
                        <a:latin typeface="+mn-lt"/>
                        <a:cs typeface="PT Sans Narrow"/>
                      </a:endParaRPr>
                    </a:p>
                  </a:txBody>
                  <a:tcPr marL="68580" marR="68580" marT="81720" marB="81720" anchor="ctr"/>
                </a:tc>
                <a:tc>
                  <a:txBody>
                    <a:bodyPr/>
                    <a:lstStyle/>
                    <a:p>
                      <a:pPr algn="ctr"/>
                      <a:r>
                        <a:rPr lang="en-US" sz="1600" dirty="0">
                          <a:latin typeface="+mn-lt"/>
                          <a:cs typeface="PT Sans Narrow"/>
                        </a:rPr>
                        <a:t>Median PFS/TTPP (months)</a:t>
                      </a:r>
                      <a:endParaRPr lang="en-US" sz="1600" dirty="0">
                        <a:solidFill>
                          <a:schemeClr val="tx1"/>
                        </a:solidFill>
                        <a:latin typeface="+mn-lt"/>
                        <a:cs typeface="PT Sans Narrow"/>
                      </a:endParaRPr>
                    </a:p>
                  </a:txBody>
                  <a:tcPr marL="68580" marR="68580" marT="81720" marB="81720" anchor="ctr"/>
                </a:tc>
                <a:tc>
                  <a:txBody>
                    <a:bodyPr/>
                    <a:lstStyle/>
                    <a:p>
                      <a:pPr algn="ctr"/>
                      <a:r>
                        <a:rPr lang="en-US" sz="1600" dirty="0">
                          <a:latin typeface="+mn-lt"/>
                          <a:cs typeface="PT Sans Narrow"/>
                        </a:rPr>
                        <a:t>Median OS (months)</a:t>
                      </a:r>
                      <a:endParaRPr lang="en-US" sz="1600" dirty="0">
                        <a:solidFill>
                          <a:schemeClr val="tx1"/>
                        </a:solidFill>
                        <a:latin typeface="+mn-lt"/>
                        <a:cs typeface="PT Sans Narrow"/>
                      </a:endParaRPr>
                    </a:p>
                  </a:txBody>
                  <a:tcPr marL="68580" marR="68580" marT="81720" marB="81720" anchor="ctr"/>
                </a:tc>
                <a:extLst>
                  <a:ext uri="{0D108BD9-81ED-4DB2-BD59-A6C34878D82A}">
                    <a16:rowId xmlns:a16="http://schemas.microsoft.com/office/drawing/2014/main" val="10000"/>
                  </a:ext>
                </a:extLst>
              </a:tr>
              <a:tr h="0">
                <a:tc gridSpan="5">
                  <a:txBody>
                    <a:bodyPr/>
                    <a:lstStyle/>
                    <a:p>
                      <a:r>
                        <a:rPr lang="en-US" sz="1600" dirty="0">
                          <a:latin typeface="+mn-lt"/>
                          <a:cs typeface="PT Sans Narrow"/>
                        </a:rPr>
                        <a:t>Enzalutamide </a:t>
                      </a:r>
                      <a:r>
                        <a:rPr lang="en-US" sz="1600" dirty="0">
                          <a:latin typeface="+mn-lt"/>
                          <a:ea typeface="Wingdings"/>
                          <a:cs typeface="Wingdings"/>
                          <a:sym typeface="Wingdings"/>
                        </a:rPr>
                        <a:t></a:t>
                      </a:r>
                      <a:r>
                        <a:rPr lang="en-US" sz="1600" dirty="0">
                          <a:latin typeface="+mn-lt"/>
                          <a:cs typeface="PT Sans Narrow"/>
                        </a:rPr>
                        <a:t> abiraterone</a:t>
                      </a:r>
                      <a:r>
                        <a:rPr lang="en-US" sz="1600" baseline="0" dirty="0">
                          <a:latin typeface="+mn-lt"/>
                          <a:cs typeface="PT Sans Narrow"/>
                        </a:rPr>
                        <a:t> + prednisone</a:t>
                      </a:r>
                      <a:endParaRPr lang="en-US" sz="1600" b="1" dirty="0">
                        <a:solidFill>
                          <a:schemeClr val="tx1"/>
                        </a:solidFill>
                        <a:latin typeface="+mn-lt"/>
                        <a:cs typeface="PT Sans Narrow"/>
                      </a:endParaRPr>
                    </a:p>
                  </a:txBody>
                  <a:tcPr marL="68580" marR="68580" marT="81720" marB="81720" anchor="ctr">
                    <a:solidFill>
                      <a:schemeClr val="accent6"/>
                    </a:solidFill>
                  </a:tcPr>
                </a:tc>
                <a:tc hMerge="1">
                  <a:txBody>
                    <a:bodyPr/>
                    <a:lstStyle/>
                    <a:p>
                      <a:pPr algn="ctr"/>
                      <a:endParaRPr lang="en-US" sz="1400" dirty="0"/>
                    </a:p>
                  </a:txBody>
                  <a:tcPr anchor="ctr"/>
                </a:tc>
                <a:tc hMerge="1">
                  <a:txBody>
                    <a:bodyPr/>
                    <a:lstStyle/>
                    <a:p>
                      <a:pPr algn="ctr"/>
                      <a:endParaRPr lang="en-US" sz="1400" dirty="0"/>
                    </a:p>
                  </a:txBody>
                  <a:tcPr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0">
                <a:tc>
                  <a:txBody>
                    <a:bodyPr/>
                    <a:lstStyle/>
                    <a:p>
                      <a:pPr marL="0" indent="0"/>
                      <a:r>
                        <a:rPr lang="en-US" sz="1600" baseline="0" dirty="0">
                          <a:solidFill>
                            <a:schemeClr val="bg1"/>
                          </a:solidFill>
                          <a:latin typeface="+mn-lt"/>
                          <a:cs typeface="PT Sans Narrow"/>
                        </a:rPr>
                        <a:t>Attard G et al.</a:t>
                      </a:r>
                      <a:r>
                        <a:rPr lang="en-US" sz="1600" baseline="30000" dirty="0">
                          <a:solidFill>
                            <a:schemeClr val="bg1"/>
                          </a:solidFill>
                          <a:latin typeface="+mn-lt"/>
                          <a:cs typeface="PT Sans Narrow"/>
                        </a:rPr>
                        <a:t>1</a:t>
                      </a:r>
                      <a:r>
                        <a:rPr lang="en-US" sz="1600" baseline="30000" dirty="0">
                          <a:solidFill>
                            <a:schemeClr val="bg1"/>
                          </a:solidFill>
                          <a:latin typeface="PT Sans" panose="020B0503020203020204" pitchFamily="34" charset="0"/>
                          <a:cs typeface="PT Sans Narrow"/>
                        </a:rPr>
                        <a:t>a</a:t>
                      </a:r>
                      <a:endParaRPr lang="en-US" sz="1600" b="0" i="0" baseline="0" dirty="0">
                        <a:solidFill>
                          <a:schemeClr val="bg1"/>
                        </a:solidFill>
                        <a:latin typeface="+mn-lt"/>
                        <a:cs typeface="PT Sans Narrow"/>
                      </a:endParaRPr>
                    </a:p>
                  </a:txBody>
                  <a:tcPr marL="68580" marR="68580" marT="81720" marB="81720" anchor="ctr"/>
                </a:tc>
                <a:tc>
                  <a:txBody>
                    <a:bodyPr/>
                    <a:lstStyle/>
                    <a:p>
                      <a:pPr marL="0" algn="ctr" defTabSz="914400" rtl="0" eaLnBrk="1" latinLnBrk="0" hangingPunct="1"/>
                      <a:r>
                        <a:rPr lang="en-US" sz="1600" kern="1200" dirty="0">
                          <a:latin typeface="+mn-lt"/>
                          <a:cs typeface="PT Sans Narrow"/>
                        </a:rPr>
                        <a:t>125</a:t>
                      </a:r>
                      <a:endParaRPr lang="en-US" sz="1600" kern="1200" dirty="0">
                        <a:solidFill>
                          <a:schemeClr val="tx1"/>
                        </a:solidFill>
                        <a:latin typeface="+mn-lt"/>
                        <a:ea typeface="+mn-ea"/>
                        <a:cs typeface="PT Sans Narrow"/>
                      </a:endParaRPr>
                    </a:p>
                  </a:txBody>
                  <a:tcPr marL="68580" marR="68580" marT="81720" marB="81720" anchor="ctr"/>
                </a:tc>
                <a:tc>
                  <a:txBody>
                    <a:bodyPr/>
                    <a:lstStyle/>
                    <a:p>
                      <a:pPr marL="0" algn="ctr" defTabSz="914400" rtl="0" eaLnBrk="1" latinLnBrk="0" hangingPunct="1"/>
                      <a:r>
                        <a:rPr lang="en-US" sz="1600" kern="1200" dirty="0">
                          <a:latin typeface="+mn-lt"/>
                          <a:cs typeface="PT Sans Narrow"/>
                        </a:rPr>
                        <a:t>2%</a:t>
                      </a:r>
                      <a:endParaRPr lang="en-US" sz="1600" kern="1200" dirty="0">
                        <a:solidFill>
                          <a:schemeClr val="tx1"/>
                        </a:solidFill>
                        <a:latin typeface="+mn-lt"/>
                        <a:ea typeface="+mn-ea"/>
                        <a:cs typeface="PT Sans Narrow"/>
                      </a:endParaRPr>
                    </a:p>
                  </a:txBody>
                  <a:tcPr marL="68580" marR="68580" marT="81720" marB="81720" anchor="ctr"/>
                </a:tc>
                <a:tc>
                  <a:txBody>
                    <a:bodyPr/>
                    <a:lstStyle/>
                    <a:p>
                      <a:pPr marL="0" algn="ctr" defTabSz="914400" rtl="0" eaLnBrk="1" latinLnBrk="0" hangingPunct="1"/>
                      <a:r>
                        <a:rPr lang="en-US" sz="1600" kern="1200" dirty="0">
                          <a:latin typeface="+mn-lt"/>
                          <a:cs typeface="PT Sans Narrow"/>
                        </a:rPr>
                        <a:t>5.6</a:t>
                      </a:r>
                      <a:endParaRPr lang="en-US" sz="1600" kern="1200" dirty="0">
                        <a:solidFill>
                          <a:schemeClr val="tx1"/>
                        </a:solidFill>
                        <a:latin typeface="+mn-lt"/>
                        <a:ea typeface="+mn-ea"/>
                        <a:cs typeface="PT Sans Narrow"/>
                      </a:endParaRPr>
                    </a:p>
                  </a:txBody>
                  <a:tcPr marL="68580" marR="68580" marT="81720" marB="81720" anchor="ctr"/>
                </a:tc>
                <a:tc>
                  <a:txBody>
                    <a:bodyPr/>
                    <a:lstStyle/>
                    <a:p>
                      <a:pPr marL="0" algn="ctr" defTabSz="914400" rtl="0" eaLnBrk="1" latinLnBrk="0" hangingPunct="1"/>
                      <a:r>
                        <a:rPr lang="en-US" sz="1600" kern="1200" dirty="0">
                          <a:latin typeface="+mn-lt"/>
                          <a:cs typeface="PT Sans Narrow"/>
                        </a:rPr>
                        <a:t>Not Reported</a:t>
                      </a:r>
                      <a:endParaRPr lang="en-US" sz="1600" kern="1200" dirty="0">
                        <a:solidFill>
                          <a:schemeClr val="tx1"/>
                        </a:solidFill>
                        <a:latin typeface="+mn-lt"/>
                        <a:ea typeface="+mn-ea"/>
                        <a:cs typeface="PT Sans Narrow"/>
                      </a:endParaRPr>
                    </a:p>
                  </a:txBody>
                  <a:tcPr marL="68580" marR="68580" marT="81720" marB="81720" anchor="ctr"/>
                </a:tc>
                <a:extLst>
                  <a:ext uri="{0D108BD9-81ED-4DB2-BD59-A6C34878D82A}">
                    <a16:rowId xmlns:a16="http://schemas.microsoft.com/office/drawing/2014/main" val="10002"/>
                  </a:ext>
                </a:extLst>
              </a:tr>
              <a:tr h="0">
                <a:tc>
                  <a:txBody>
                    <a:bodyPr/>
                    <a:lstStyle/>
                    <a:p>
                      <a:pPr marL="0" indent="0"/>
                      <a:r>
                        <a:rPr lang="en-US" sz="1600" baseline="0" dirty="0" err="1">
                          <a:latin typeface="+mn-lt"/>
                          <a:cs typeface="PT Sans Narrow"/>
                        </a:rPr>
                        <a:t>Khalaf</a:t>
                      </a:r>
                      <a:r>
                        <a:rPr lang="en-US" sz="1600" baseline="0" dirty="0">
                          <a:latin typeface="+mn-lt"/>
                          <a:cs typeface="PT Sans Narrow"/>
                        </a:rPr>
                        <a:t> D et al.</a:t>
                      </a:r>
                      <a:r>
                        <a:rPr lang="en-US" sz="1600" baseline="30000" dirty="0">
                          <a:latin typeface="+mn-lt"/>
                          <a:cs typeface="PT Sans Narrow"/>
                        </a:rPr>
                        <a:t>2</a:t>
                      </a:r>
                      <a:endParaRPr lang="en-US" sz="1600" b="0" i="0" baseline="0" dirty="0">
                        <a:solidFill>
                          <a:schemeClr val="tx1"/>
                        </a:solidFill>
                        <a:latin typeface="+mn-lt"/>
                        <a:cs typeface="PT Sans Narrow"/>
                      </a:endParaRPr>
                    </a:p>
                  </a:txBody>
                  <a:tcPr marL="68580" marR="68580" marT="81720" marB="81720" anchor="ctr"/>
                </a:tc>
                <a:tc>
                  <a:txBody>
                    <a:bodyPr/>
                    <a:lstStyle/>
                    <a:p>
                      <a:pPr marL="0" algn="ctr" defTabSz="914400" rtl="0" eaLnBrk="1" latinLnBrk="0" hangingPunct="1"/>
                      <a:r>
                        <a:rPr lang="en-US" sz="1600" kern="1200" dirty="0">
                          <a:solidFill>
                            <a:schemeClr val="tx1"/>
                          </a:solidFill>
                          <a:latin typeface="+mn-lt"/>
                          <a:cs typeface="PT Sans Narrow"/>
                        </a:rPr>
                        <a:t>75</a:t>
                      </a:r>
                      <a:endParaRPr lang="en-US" sz="1600" kern="1200" dirty="0">
                        <a:solidFill>
                          <a:schemeClr val="tx1"/>
                        </a:solidFill>
                        <a:latin typeface="+mn-lt"/>
                        <a:ea typeface="+mn-ea"/>
                        <a:cs typeface="PT Sans Narrow"/>
                      </a:endParaRPr>
                    </a:p>
                  </a:txBody>
                  <a:tcPr marL="68580" marR="68580" marT="81720" marB="81720" anchor="ctr"/>
                </a:tc>
                <a:tc>
                  <a:txBody>
                    <a:bodyPr/>
                    <a:lstStyle/>
                    <a:p>
                      <a:pPr marL="0" algn="ctr" defTabSz="914400" rtl="0" eaLnBrk="1" latinLnBrk="0" hangingPunct="1"/>
                      <a:r>
                        <a:rPr lang="en-US" sz="1600" kern="1200" dirty="0">
                          <a:latin typeface="+mn-lt"/>
                          <a:cs typeface="PT Sans Narrow"/>
                        </a:rPr>
                        <a:t>4%</a:t>
                      </a:r>
                      <a:r>
                        <a:rPr lang="en-US" sz="1600" kern="1200" baseline="30000" dirty="0">
                          <a:latin typeface="PT Sans" panose="020B0503020203020204" pitchFamily="34" charset="0"/>
                          <a:cs typeface="PT Sans Narrow"/>
                        </a:rPr>
                        <a:t>†</a:t>
                      </a:r>
                      <a:endParaRPr lang="en-US" sz="1600" kern="1200" baseline="30000" dirty="0">
                        <a:solidFill>
                          <a:schemeClr val="tx1"/>
                        </a:solidFill>
                        <a:latin typeface="+mn-lt"/>
                        <a:ea typeface="+mn-ea"/>
                        <a:cs typeface="PT Sans Narrow"/>
                      </a:endParaRPr>
                    </a:p>
                  </a:txBody>
                  <a:tcPr marL="68580" marR="68580" marT="81720" marB="81720" anchor="ctr"/>
                </a:tc>
                <a:tc>
                  <a:txBody>
                    <a:bodyPr/>
                    <a:lstStyle/>
                    <a:p>
                      <a:pPr marL="0" algn="ctr" defTabSz="914400" rtl="0" eaLnBrk="1" latinLnBrk="0" hangingPunct="1"/>
                      <a:r>
                        <a:rPr lang="en-US" sz="1600" kern="1200" dirty="0">
                          <a:latin typeface="+mn-lt"/>
                          <a:cs typeface="PT Sans Narrow"/>
                        </a:rPr>
                        <a:t>TTPP: </a:t>
                      </a:r>
                      <a:r>
                        <a:rPr lang="en-US" sz="1600" kern="1200" dirty="0">
                          <a:solidFill>
                            <a:schemeClr val="tx1"/>
                          </a:solidFill>
                          <a:latin typeface="+mn-lt"/>
                          <a:cs typeface="PT Sans Narrow"/>
                        </a:rPr>
                        <a:t>1.7 </a:t>
                      </a:r>
                      <a:r>
                        <a:rPr lang="en-US" sz="1600" kern="1200" dirty="0" err="1">
                          <a:latin typeface="+mn-lt"/>
                          <a:cs typeface="PT Sans Narrow"/>
                        </a:rPr>
                        <a:t>months</a:t>
                      </a:r>
                      <a:r>
                        <a:rPr lang="en-US" sz="1600" kern="1200" baseline="30000" dirty="0" err="1">
                          <a:latin typeface="+mn-lt"/>
                          <a:cs typeface="PT Sans Narrow"/>
                        </a:rPr>
                        <a:t>b</a:t>
                      </a:r>
                      <a:endParaRPr lang="en-US" sz="1600" kern="1200" baseline="30000" dirty="0">
                        <a:solidFill>
                          <a:schemeClr val="tx1"/>
                        </a:solidFill>
                        <a:latin typeface="+mn-lt"/>
                        <a:ea typeface="+mn-ea"/>
                        <a:cs typeface="PT Sans Narrow"/>
                      </a:endParaRPr>
                    </a:p>
                  </a:txBody>
                  <a:tcPr marL="68580" marR="68580" marT="81720" marB="81720" anchor="ctr"/>
                </a:tc>
                <a:tc>
                  <a:txBody>
                    <a:bodyPr/>
                    <a:lstStyle/>
                    <a:p>
                      <a:pPr marL="0" algn="ctr" defTabSz="914400" rtl="0" eaLnBrk="1" latinLnBrk="0" hangingPunct="1"/>
                      <a:r>
                        <a:rPr lang="en-US" sz="1600" kern="1200" dirty="0">
                          <a:latin typeface="+mn-lt"/>
                          <a:cs typeface="PT Sans Narrow"/>
                        </a:rPr>
                        <a:t>24.7</a:t>
                      </a:r>
                      <a:endParaRPr lang="en-US" sz="1600" kern="1200" dirty="0">
                        <a:solidFill>
                          <a:schemeClr val="tx1"/>
                        </a:solidFill>
                        <a:latin typeface="+mn-lt"/>
                        <a:ea typeface="+mn-ea"/>
                        <a:cs typeface="PT Sans Narrow"/>
                      </a:endParaRPr>
                    </a:p>
                  </a:txBody>
                  <a:tcPr marL="68580" marR="68580" marT="81720" marB="81720" anchor="ctr"/>
                </a:tc>
                <a:extLst>
                  <a:ext uri="{0D108BD9-81ED-4DB2-BD59-A6C34878D82A}">
                    <a16:rowId xmlns:a16="http://schemas.microsoft.com/office/drawing/2014/main" val="10003"/>
                  </a:ext>
                </a:extLst>
              </a:tr>
              <a:tr h="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mn-lt"/>
                          <a:cs typeface="PT Sans Narrow"/>
                        </a:rPr>
                        <a:t>Abiraterone</a:t>
                      </a:r>
                      <a:r>
                        <a:rPr lang="en-US" sz="1600" baseline="0" dirty="0">
                          <a:latin typeface="+mn-lt"/>
                          <a:cs typeface="PT Sans Narrow"/>
                        </a:rPr>
                        <a:t> + prednisone </a:t>
                      </a:r>
                      <a:r>
                        <a:rPr lang="en-US" sz="1600" dirty="0">
                          <a:latin typeface="+mn-lt"/>
                          <a:ea typeface="Wingdings"/>
                          <a:cs typeface="Wingdings"/>
                          <a:sym typeface="Wingdings"/>
                        </a:rPr>
                        <a:t></a:t>
                      </a:r>
                      <a:r>
                        <a:rPr lang="en-US" sz="1600" dirty="0">
                          <a:latin typeface="+mn-lt"/>
                          <a:cs typeface="PT Sans Narrow"/>
                        </a:rPr>
                        <a:t> enzalutamide</a:t>
                      </a:r>
                      <a:endParaRPr lang="en-US" sz="1600" b="1" dirty="0">
                        <a:solidFill>
                          <a:schemeClr val="tx1"/>
                        </a:solidFill>
                        <a:latin typeface="+mn-lt"/>
                        <a:cs typeface="PT Sans Narrow"/>
                      </a:endParaRPr>
                    </a:p>
                  </a:txBody>
                  <a:tcPr marL="68580" marR="68580" marT="81720" marB="81720" anchor="ctr">
                    <a:solidFill>
                      <a:srgbClr val="8B878B"/>
                    </a:solidFill>
                  </a:tcPr>
                </a:tc>
                <a:tc hMerge="1">
                  <a:txBody>
                    <a:bodyPr/>
                    <a:lstStyle/>
                    <a:p>
                      <a:pPr algn="ctr"/>
                      <a:endParaRPr lang="en-US" sz="1400"/>
                    </a:p>
                  </a:txBody>
                  <a:tcPr anchor="ctr"/>
                </a:tc>
                <a:tc hMerge="1">
                  <a:txBody>
                    <a:bodyPr/>
                    <a:lstStyle/>
                    <a:p>
                      <a:pPr algn="ctr"/>
                      <a:endParaRPr lang="en-US" sz="1400"/>
                    </a:p>
                  </a:txBody>
                  <a:tcPr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0">
                <a:tc>
                  <a:txBody>
                    <a:bodyPr/>
                    <a:lstStyle/>
                    <a:p>
                      <a:pPr marL="0" indent="0"/>
                      <a:r>
                        <a:rPr lang="en-US" sz="1600" dirty="0">
                          <a:latin typeface="+mn-lt"/>
                          <a:cs typeface="PT Sans Narrow"/>
                        </a:rPr>
                        <a:t>Smith MR et al.</a:t>
                      </a:r>
                      <a:r>
                        <a:rPr lang="en-US" sz="1600" baseline="30000" dirty="0">
                          <a:latin typeface="+mn-lt"/>
                          <a:cs typeface="PT Sans Narrow"/>
                        </a:rPr>
                        <a:t>3</a:t>
                      </a:r>
                      <a:endParaRPr lang="en-US" sz="1600" b="0" i="0" baseline="30000" dirty="0">
                        <a:solidFill>
                          <a:schemeClr val="tx1"/>
                        </a:solidFill>
                        <a:latin typeface="+mn-lt"/>
                        <a:cs typeface="PT Sans Narrow"/>
                      </a:endParaRPr>
                    </a:p>
                  </a:txBody>
                  <a:tcPr marL="68580" marR="68580" marT="81720" marB="81720" anchor="ctr"/>
                </a:tc>
                <a:tc>
                  <a:txBody>
                    <a:bodyPr/>
                    <a:lstStyle/>
                    <a:p>
                      <a:pPr algn="ctr"/>
                      <a:r>
                        <a:rPr lang="en-US" sz="1600" dirty="0">
                          <a:latin typeface="+mn-lt"/>
                          <a:cs typeface="PT Sans Narrow"/>
                        </a:rPr>
                        <a:t>33</a:t>
                      </a:r>
                      <a:endParaRPr lang="en-US" sz="1600" dirty="0">
                        <a:solidFill>
                          <a:schemeClr val="tx1"/>
                        </a:solidFill>
                        <a:latin typeface="+mn-lt"/>
                        <a:cs typeface="PT Sans Narrow"/>
                      </a:endParaRPr>
                    </a:p>
                  </a:txBody>
                  <a:tcPr marL="68580" marR="68580" marT="81720" marB="81720" anchor="ctr"/>
                </a:tc>
                <a:tc>
                  <a:txBody>
                    <a:bodyPr/>
                    <a:lstStyle/>
                    <a:p>
                      <a:pPr algn="ctr"/>
                      <a:r>
                        <a:rPr lang="en-US" sz="1600" dirty="0">
                          <a:latin typeface="+mn-lt"/>
                          <a:cs typeface="PT Sans Narrow"/>
                        </a:rPr>
                        <a:t>67%</a:t>
                      </a:r>
                      <a:endParaRPr lang="en-US" sz="1600" dirty="0">
                        <a:solidFill>
                          <a:schemeClr val="tx1"/>
                        </a:solidFill>
                        <a:latin typeface="+mn-lt"/>
                        <a:cs typeface="PT Sans Narrow"/>
                      </a:endParaRPr>
                    </a:p>
                  </a:txBody>
                  <a:tcPr marL="68580" marR="68580" marT="81720" marB="81720" anchor="ctr"/>
                </a:tc>
                <a:tc>
                  <a:txBody>
                    <a:bodyPr/>
                    <a:lstStyle/>
                    <a:p>
                      <a:pPr algn="ctr"/>
                      <a:r>
                        <a:rPr lang="en-US" sz="1600" dirty="0">
                          <a:latin typeface="+mn-lt"/>
                          <a:cs typeface="PT Sans Narrow"/>
                        </a:rPr>
                        <a:t>TTPP: 2.8 months</a:t>
                      </a:r>
                      <a:endParaRPr lang="en-US" sz="1600" dirty="0">
                        <a:solidFill>
                          <a:schemeClr val="tx1"/>
                        </a:solidFill>
                        <a:latin typeface="+mn-lt"/>
                        <a:cs typeface="PT Sans Narrow"/>
                      </a:endParaRPr>
                    </a:p>
                  </a:txBody>
                  <a:tcPr marL="68580" marR="68580" marT="81720" marB="81720" anchor="ctr"/>
                </a:tc>
                <a:tc>
                  <a:txBody>
                    <a:bodyPr/>
                    <a:lstStyle/>
                    <a:p>
                      <a:pPr algn="ctr"/>
                      <a:r>
                        <a:rPr lang="en-US" sz="1600" dirty="0">
                          <a:latin typeface="+mn-lt"/>
                          <a:cs typeface="PT Sans Narrow"/>
                        </a:rPr>
                        <a:t>Not Reported</a:t>
                      </a:r>
                      <a:endParaRPr lang="en-US" sz="1600" dirty="0">
                        <a:solidFill>
                          <a:schemeClr val="tx1"/>
                        </a:solidFill>
                        <a:latin typeface="+mn-lt"/>
                        <a:cs typeface="PT Sans Narrow"/>
                      </a:endParaRPr>
                    </a:p>
                  </a:txBody>
                  <a:tcPr marL="68580" marR="68580" marT="81720" marB="81720" anchor="ctr"/>
                </a:tc>
                <a:extLst>
                  <a:ext uri="{0D108BD9-81ED-4DB2-BD59-A6C34878D82A}">
                    <a16:rowId xmlns:a16="http://schemas.microsoft.com/office/drawing/2014/main" val="10007"/>
                  </a:ext>
                </a:extLst>
              </a:tr>
              <a:tr h="0">
                <a:tc>
                  <a:txBody>
                    <a:bodyPr/>
                    <a:lstStyle/>
                    <a:p>
                      <a:pPr marL="0" indent="0"/>
                      <a:r>
                        <a:rPr lang="en-US" sz="1600" baseline="0" dirty="0">
                          <a:latin typeface="+mn-lt"/>
                          <a:cs typeface="PT Sans Narrow"/>
                        </a:rPr>
                        <a:t>Zhang T et al.</a:t>
                      </a:r>
                      <a:r>
                        <a:rPr lang="en-US" sz="1600" baseline="30000" dirty="0">
                          <a:latin typeface="+mn-lt"/>
                          <a:cs typeface="PT Sans Narrow"/>
                        </a:rPr>
                        <a:t>4</a:t>
                      </a:r>
                      <a:endParaRPr lang="en-US" sz="1600" b="0" i="0" baseline="30000" dirty="0">
                        <a:solidFill>
                          <a:schemeClr val="tx1"/>
                        </a:solidFill>
                        <a:latin typeface="+mn-lt"/>
                        <a:cs typeface="PT Sans Narrow"/>
                      </a:endParaRPr>
                    </a:p>
                  </a:txBody>
                  <a:tcPr marL="68580" marR="68580" marT="81720" marB="81720" anchor="ctr"/>
                </a:tc>
                <a:tc>
                  <a:txBody>
                    <a:bodyPr/>
                    <a:lstStyle/>
                    <a:p>
                      <a:pPr algn="ctr"/>
                      <a:r>
                        <a:rPr lang="en-US" sz="1600" kern="1200" dirty="0">
                          <a:latin typeface="+mn-lt"/>
                          <a:cs typeface="PT Sans Narrow"/>
                        </a:rPr>
                        <a:t>9</a:t>
                      </a:r>
                      <a:endParaRPr lang="en-US" sz="1600" kern="1200" dirty="0">
                        <a:solidFill>
                          <a:schemeClr val="tx1"/>
                        </a:solidFill>
                        <a:latin typeface="+mn-lt"/>
                        <a:ea typeface="+mn-ea"/>
                        <a:cs typeface="PT Sans Narrow"/>
                      </a:endParaRPr>
                    </a:p>
                  </a:txBody>
                  <a:tcPr marL="68580" marR="68580" marT="81720" marB="81720" anchor="ctr"/>
                </a:tc>
                <a:tc>
                  <a:txBody>
                    <a:bodyPr/>
                    <a:lstStyle/>
                    <a:p>
                      <a:pPr marL="0" algn="ctr" defTabSz="914400" rtl="0" eaLnBrk="1" latinLnBrk="0" hangingPunct="1"/>
                      <a:r>
                        <a:rPr lang="en-US" sz="1600" kern="1200" dirty="0">
                          <a:latin typeface="+mn-lt"/>
                          <a:cs typeface="PT Sans Narrow"/>
                        </a:rPr>
                        <a:t>11%</a:t>
                      </a:r>
                      <a:endParaRPr lang="en-US" sz="1600" kern="1200" dirty="0">
                        <a:solidFill>
                          <a:schemeClr val="tx1"/>
                        </a:solidFill>
                        <a:latin typeface="+mn-lt"/>
                        <a:ea typeface="+mn-ea"/>
                        <a:cs typeface="PT Sans Narrow"/>
                      </a:endParaRPr>
                    </a:p>
                  </a:txBody>
                  <a:tcPr marL="68580" marR="68580" marT="81720" marB="81720" anchor="ctr"/>
                </a:tc>
                <a:tc>
                  <a:txBody>
                    <a:bodyPr/>
                    <a:lstStyle/>
                    <a:p>
                      <a:pPr algn="ctr"/>
                      <a:r>
                        <a:rPr lang="en-US" sz="1600" kern="1200" dirty="0">
                          <a:latin typeface="+mn-lt"/>
                          <a:cs typeface="PT Sans Narrow"/>
                        </a:rPr>
                        <a:t>3.6</a:t>
                      </a:r>
                      <a:endParaRPr lang="en-US" sz="1600" kern="1200" dirty="0">
                        <a:solidFill>
                          <a:schemeClr val="tx1"/>
                        </a:solidFill>
                        <a:latin typeface="+mn-lt"/>
                        <a:ea typeface="+mn-ea"/>
                        <a:cs typeface="PT Sans Narrow"/>
                      </a:endParaRPr>
                    </a:p>
                  </a:txBody>
                  <a:tcPr marL="68580" marR="68580" marT="81720" marB="81720" anchor="ctr"/>
                </a:tc>
                <a:tc>
                  <a:txBody>
                    <a:bodyPr/>
                    <a:lstStyle/>
                    <a:p>
                      <a:pPr algn="ctr"/>
                      <a:r>
                        <a:rPr lang="en-US" sz="1600" kern="1200" dirty="0">
                          <a:latin typeface="+mn-lt"/>
                          <a:cs typeface="PT Sans Narrow"/>
                        </a:rPr>
                        <a:t>8.5</a:t>
                      </a:r>
                      <a:endParaRPr lang="en-US" sz="1600" kern="1200" dirty="0">
                        <a:solidFill>
                          <a:schemeClr val="tx1"/>
                        </a:solidFill>
                        <a:latin typeface="+mn-lt"/>
                        <a:ea typeface="+mn-ea"/>
                        <a:cs typeface="PT Sans Narrow"/>
                      </a:endParaRPr>
                    </a:p>
                  </a:txBody>
                  <a:tcPr marL="68580" marR="68580" marT="81720" marB="81720" anchor="ctr"/>
                </a:tc>
                <a:extLst>
                  <a:ext uri="{0D108BD9-81ED-4DB2-BD59-A6C34878D82A}">
                    <a16:rowId xmlns:a16="http://schemas.microsoft.com/office/drawing/2014/main" val="10005"/>
                  </a:ext>
                </a:extLst>
              </a:tr>
              <a:tr h="0">
                <a:tc>
                  <a:txBody>
                    <a:bodyPr/>
                    <a:lstStyle/>
                    <a:p>
                      <a:pPr marL="0" indent="0"/>
                      <a:r>
                        <a:rPr lang="en-US" sz="1600" baseline="0" dirty="0">
                          <a:latin typeface="+mn-lt"/>
                          <a:cs typeface="PT Sans Narrow"/>
                        </a:rPr>
                        <a:t>Azad AA et al.</a:t>
                      </a:r>
                      <a:r>
                        <a:rPr lang="en-US" sz="1600" baseline="30000" dirty="0">
                          <a:latin typeface="+mn-lt"/>
                          <a:cs typeface="PT Sans Narrow"/>
                        </a:rPr>
                        <a:t>5</a:t>
                      </a:r>
                      <a:endParaRPr lang="en-US" sz="1600" b="0" i="0" baseline="30000" dirty="0">
                        <a:solidFill>
                          <a:schemeClr val="tx1"/>
                        </a:solidFill>
                        <a:latin typeface="+mn-lt"/>
                        <a:cs typeface="PT Sans Narrow"/>
                      </a:endParaRPr>
                    </a:p>
                  </a:txBody>
                  <a:tcPr marL="68580" marR="68580" marT="81720" marB="81720" anchor="ctr"/>
                </a:tc>
                <a:tc>
                  <a:txBody>
                    <a:bodyPr/>
                    <a:lstStyle/>
                    <a:p>
                      <a:pPr algn="ctr"/>
                      <a:r>
                        <a:rPr lang="en-US" sz="1600" kern="1200" dirty="0">
                          <a:latin typeface="+mn-lt"/>
                          <a:cs typeface="PT Sans Narrow"/>
                        </a:rPr>
                        <a:t>47</a:t>
                      </a:r>
                      <a:endParaRPr lang="en-US" sz="1600" kern="1200" dirty="0">
                        <a:solidFill>
                          <a:schemeClr val="tx1"/>
                        </a:solidFill>
                        <a:latin typeface="+mn-lt"/>
                        <a:ea typeface="+mn-ea"/>
                        <a:cs typeface="PT Sans Narrow"/>
                      </a:endParaRPr>
                    </a:p>
                  </a:txBody>
                  <a:tcPr marL="68580" marR="68580" marT="81720" marB="81720" anchor="ctr"/>
                </a:tc>
                <a:tc>
                  <a:txBody>
                    <a:bodyPr/>
                    <a:lstStyle/>
                    <a:p>
                      <a:pPr algn="ctr"/>
                      <a:r>
                        <a:rPr lang="en-US" sz="1600" kern="1200" dirty="0">
                          <a:latin typeface="+mn-lt"/>
                          <a:cs typeface="PT Sans Narrow"/>
                        </a:rPr>
                        <a:t>26%</a:t>
                      </a:r>
                      <a:endParaRPr lang="en-US" sz="1600" kern="1200" dirty="0">
                        <a:solidFill>
                          <a:schemeClr val="tx1"/>
                        </a:solidFill>
                        <a:latin typeface="+mn-lt"/>
                        <a:ea typeface="+mn-ea"/>
                        <a:cs typeface="PT Sans Narrow"/>
                      </a:endParaRPr>
                    </a:p>
                  </a:txBody>
                  <a:tcPr marL="68580" marR="68580" marT="81720" marB="81720" anchor="ctr"/>
                </a:tc>
                <a:tc>
                  <a:txBody>
                    <a:bodyPr/>
                    <a:lstStyle/>
                    <a:p>
                      <a:pPr algn="ctr"/>
                      <a:r>
                        <a:rPr lang="en-US" sz="1600" kern="1200" dirty="0">
                          <a:latin typeface="+mn-lt"/>
                          <a:cs typeface="PT Sans Narrow"/>
                        </a:rPr>
                        <a:t>6.6</a:t>
                      </a:r>
                      <a:endParaRPr lang="en-US" sz="1600" kern="1200" dirty="0">
                        <a:solidFill>
                          <a:schemeClr val="tx1"/>
                        </a:solidFill>
                        <a:latin typeface="+mn-lt"/>
                        <a:ea typeface="+mn-ea"/>
                        <a:cs typeface="PT Sans Narrow"/>
                      </a:endParaRPr>
                    </a:p>
                  </a:txBody>
                  <a:tcPr marL="68580" marR="68580" marT="81720" marB="81720" anchor="ctr"/>
                </a:tc>
                <a:tc>
                  <a:txBody>
                    <a:bodyPr/>
                    <a:lstStyle/>
                    <a:p>
                      <a:pPr algn="ctr"/>
                      <a:r>
                        <a:rPr lang="en-US" sz="1600" kern="1200" dirty="0">
                          <a:latin typeface="+mn-lt"/>
                          <a:cs typeface="PT Sans Narrow"/>
                        </a:rPr>
                        <a:t>8.6</a:t>
                      </a:r>
                      <a:endParaRPr lang="en-US" sz="1600" kern="1200" dirty="0">
                        <a:solidFill>
                          <a:schemeClr val="tx1"/>
                        </a:solidFill>
                        <a:latin typeface="+mn-lt"/>
                        <a:ea typeface="+mn-ea"/>
                        <a:cs typeface="PT Sans Narrow"/>
                      </a:endParaRPr>
                    </a:p>
                  </a:txBody>
                  <a:tcPr marL="68580" marR="68580" marT="81720" marB="81720" anchor="ctr"/>
                </a:tc>
                <a:extLst>
                  <a:ext uri="{0D108BD9-81ED-4DB2-BD59-A6C34878D82A}">
                    <a16:rowId xmlns:a16="http://schemas.microsoft.com/office/drawing/2014/main" val="10008"/>
                  </a:ext>
                </a:extLst>
              </a:tr>
              <a:tr h="0">
                <a:tc>
                  <a:txBody>
                    <a:bodyPr/>
                    <a:lstStyle/>
                    <a:p>
                      <a:pPr marL="0" indent="0"/>
                      <a:r>
                        <a:rPr lang="en-US" sz="1600" baseline="0" dirty="0" err="1">
                          <a:latin typeface="+mn-lt"/>
                          <a:cs typeface="PT Sans Narrow"/>
                        </a:rPr>
                        <a:t>Khalaf</a:t>
                      </a:r>
                      <a:r>
                        <a:rPr lang="en-US" sz="1600" baseline="0" dirty="0">
                          <a:latin typeface="+mn-lt"/>
                          <a:cs typeface="PT Sans Narrow"/>
                        </a:rPr>
                        <a:t> D et al.</a:t>
                      </a:r>
                      <a:r>
                        <a:rPr lang="en-US" sz="1600" baseline="30000" dirty="0">
                          <a:latin typeface="+mn-lt"/>
                          <a:cs typeface="PT Sans Narrow"/>
                        </a:rPr>
                        <a:t>2</a:t>
                      </a:r>
                      <a:endParaRPr lang="en-US" sz="1600" b="0" i="0" baseline="0" dirty="0">
                        <a:solidFill>
                          <a:schemeClr val="tx1"/>
                        </a:solidFill>
                        <a:latin typeface="+mn-lt"/>
                        <a:cs typeface="PT Sans Narrow"/>
                      </a:endParaRPr>
                    </a:p>
                  </a:txBody>
                  <a:tcPr marL="68580" marR="68580" marT="81720" marB="81720" anchor="ctr"/>
                </a:tc>
                <a:tc>
                  <a:txBody>
                    <a:bodyPr/>
                    <a:lstStyle/>
                    <a:p>
                      <a:pPr algn="ctr"/>
                      <a:r>
                        <a:rPr lang="en-US" sz="1600" kern="1200" dirty="0">
                          <a:solidFill>
                            <a:schemeClr val="tx1"/>
                          </a:solidFill>
                          <a:latin typeface="+mn-lt"/>
                          <a:cs typeface="PT Sans Narrow"/>
                        </a:rPr>
                        <a:t>73</a:t>
                      </a:r>
                      <a:endParaRPr lang="en-US" sz="1600" kern="1200" dirty="0">
                        <a:solidFill>
                          <a:schemeClr val="tx1"/>
                        </a:solidFill>
                        <a:latin typeface="+mn-lt"/>
                        <a:ea typeface="+mn-ea"/>
                        <a:cs typeface="PT Sans Narrow"/>
                      </a:endParaRPr>
                    </a:p>
                  </a:txBody>
                  <a:tcPr marL="68580" marR="68580" marT="81720" marB="81720" anchor="ctr"/>
                </a:tc>
                <a:tc>
                  <a:txBody>
                    <a:bodyPr/>
                    <a:lstStyle/>
                    <a:p>
                      <a:pPr algn="ctr"/>
                      <a:r>
                        <a:rPr lang="en-US" sz="1600" kern="1200" dirty="0">
                          <a:solidFill>
                            <a:schemeClr val="tx1"/>
                          </a:solidFill>
                          <a:latin typeface="+mn-lt"/>
                          <a:cs typeface="PT Sans Narrow"/>
                        </a:rPr>
                        <a:t>36%</a:t>
                      </a:r>
                      <a:r>
                        <a:rPr lang="en-US" sz="1600" kern="1200" baseline="30000" dirty="0">
                          <a:solidFill>
                            <a:schemeClr val="tx1"/>
                          </a:solidFill>
                          <a:latin typeface="PT Sans" panose="020B0503020203020204" pitchFamily="34" charset="0"/>
                          <a:cs typeface="PT Sans Narrow"/>
                        </a:rPr>
                        <a:t>c</a:t>
                      </a:r>
                      <a:endParaRPr lang="en-US" sz="1600" kern="1200" dirty="0">
                        <a:solidFill>
                          <a:schemeClr val="tx1"/>
                        </a:solidFill>
                        <a:latin typeface="+mn-lt"/>
                        <a:ea typeface="+mn-ea"/>
                        <a:cs typeface="PT Sans Narrow"/>
                      </a:endParaRPr>
                    </a:p>
                  </a:txBody>
                  <a:tcPr marL="68580" marR="68580" marT="81720" marB="81720" anchor="ctr"/>
                </a:tc>
                <a:tc>
                  <a:txBody>
                    <a:bodyPr/>
                    <a:lstStyle/>
                    <a:p>
                      <a:pPr algn="ctr"/>
                      <a:r>
                        <a:rPr lang="en-US" sz="1600" kern="1200" dirty="0">
                          <a:solidFill>
                            <a:schemeClr val="tx1"/>
                          </a:solidFill>
                          <a:latin typeface="+mn-lt"/>
                          <a:cs typeface="PT Sans Narrow"/>
                        </a:rPr>
                        <a:t>TTPP: 3.5 </a:t>
                      </a:r>
                      <a:r>
                        <a:rPr lang="en-US" sz="1600" kern="1200" dirty="0" err="1">
                          <a:solidFill>
                            <a:schemeClr val="tx1"/>
                          </a:solidFill>
                          <a:latin typeface="+mn-lt"/>
                          <a:cs typeface="PT Sans Narrow"/>
                        </a:rPr>
                        <a:t>months</a:t>
                      </a:r>
                      <a:r>
                        <a:rPr lang="en-US" sz="1600" kern="1200" baseline="30000" dirty="0" err="1">
                          <a:solidFill>
                            <a:schemeClr val="tx1"/>
                          </a:solidFill>
                          <a:latin typeface="+mn-lt"/>
                          <a:cs typeface="PT Sans Narrow"/>
                        </a:rPr>
                        <a:t>b</a:t>
                      </a:r>
                      <a:endParaRPr lang="en-US" sz="1600" kern="1200" baseline="30000" dirty="0">
                        <a:solidFill>
                          <a:schemeClr val="tx1"/>
                        </a:solidFill>
                        <a:latin typeface="+mn-lt"/>
                        <a:ea typeface="+mn-ea"/>
                        <a:cs typeface="PT Sans Narrow"/>
                      </a:endParaRPr>
                    </a:p>
                  </a:txBody>
                  <a:tcPr marL="68580" marR="68580" marT="81720" marB="81720" anchor="ctr"/>
                </a:tc>
                <a:tc>
                  <a:txBody>
                    <a:bodyPr/>
                    <a:lstStyle/>
                    <a:p>
                      <a:pPr algn="ctr"/>
                      <a:r>
                        <a:rPr lang="en-US" sz="1600" kern="1200" dirty="0">
                          <a:solidFill>
                            <a:schemeClr val="tx1"/>
                          </a:solidFill>
                          <a:latin typeface="+mn-lt"/>
                          <a:cs typeface="PT Sans Narrow"/>
                        </a:rPr>
                        <a:t>28.8</a:t>
                      </a:r>
                      <a:endParaRPr lang="en-US" sz="1600" kern="1200" dirty="0">
                        <a:solidFill>
                          <a:schemeClr val="tx1"/>
                        </a:solidFill>
                        <a:latin typeface="+mn-lt"/>
                        <a:ea typeface="+mn-ea"/>
                        <a:cs typeface="PT Sans Narrow"/>
                      </a:endParaRPr>
                    </a:p>
                  </a:txBody>
                  <a:tcPr marL="68580" marR="68580" marT="81720" marB="81720" anchor="ctr"/>
                </a:tc>
                <a:extLst>
                  <a:ext uri="{0D108BD9-81ED-4DB2-BD59-A6C34878D82A}">
                    <a16:rowId xmlns:a16="http://schemas.microsoft.com/office/drawing/2014/main" val="10009"/>
                  </a:ext>
                </a:extLst>
              </a:tr>
              <a:tr h="0">
                <a:tc gridSpan="5">
                  <a:txBody>
                    <a:bodyPr/>
                    <a:lstStyle/>
                    <a:p>
                      <a:r>
                        <a:rPr lang="en-US" sz="1200" b="0" baseline="30000" dirty="0" err="1">
                          <a:solidFill>
                            <a:srgbClr val="000000"/>
                          </a:solidFill>
                          <a:latin typeface="Calibri" panose="020F0502020204030204" pitchFamily="34" charset="0"/>
                          <a:cs typeface="Calibri" panose="020F0502020204030204" pitchFamily="34" charset="0"/>
                        </a:rPr>
                        <a:t>a</a:t>
                      </a:r>
                      <a:r>
                        <a:rPr lang="en-US" sz="1200" b="0" dirty="0" err="1">
                          <a:solidFill>
                            <a:srgbClr val="000000"/>
                          </a:solidFill>
                          <a:latin typeface="Calibri" panose="020F0502020204030204" pitchFamily="34" charset="0"/>
                          <a:cs typeface="Calibri" panose="020F0502020204030204" pitchFamily="34" charset="0"/>
                        </a:rPr>
                        <a:t>Limited</a:t>
                      </a:r>
                      <a:r>
                        <a:rPr lang="en-US" sz="1200" b="0" dirty="0">
                          <a:solidFill>
                            <a:srgbClr val="000000"/>
                          </a:solidFill>
                          <a:latin typeface="Calibri" panose="020F0502020204030204" pitchFamily="34" charset="0"/>
                          <a:cs typeface="Calibri" panose="020F0502020204030204" pitchFamily="34" charset="0"/>
                        </a:rPr>
                        <a:t> benefit of using abiraterone after enzalutamide in the PLATO trial – however was not the primary aim of this trial; </a:t>
                      </a:r>
                      <a:r>
                        <a:rPr lang="en-US" sz="1200" b="0" baseline="30000" dirty="0" err="1">
                          <a:solidFill>
                            <a:srgbClr val="000000"/>
                          </a:solidFill>
                          <a:cs typeface="Myanmar Text" panose="020B0502040204020203" pitchFamily="34" charset="0"/>
                        </a:rPr>
                        <a:t>c</a:t>
                      </a:r>
                      <a:r>
                        <a:rPr lang="en-US" sz="1200" b="0" dirty="0" err="1">
                          <a:solidFill>
                            <a:srgbClr val="000000"/>
                          </a:solidFill>
                          <a:cs typeface="Myanmar Text" panose="020B0502040204020203" pitchFamily="34" charset="0"/>
                        </a:rPr>
                        <a:t>PSA</a:t>
                      </a:r>
                      <a:r>
                        <a:rPr lang="en-US" sz="1200" b="0" dirty="0">
                          <a:solidFill>
                            <a:srgbClr val="000000"/>
                          </a:solidFill>
                          <a:cs typeface="Myanmar Text" panose="020B0502040204020203" pitchFamily="34" charset="0"/>
                        </a:rPr>
                        <a:t> ≥30% decline from baseline; </a:t>
                      </a:r>
                      <a:br>
                        <a:rPr lang="en-US" sz="1200" b="0" dirty="0">
                          <a:solidFill>
                            <a:srgbClr val="000000"/>
                          </a:solidFill>
                          <a:cs typeface="Myanmar Text" panose="020B0502040204020203" pitchFamily="34" charset="0"/>
                        </a:rPr>
                      </a:br>
                      <a:r>
                        <a:rPr lang="en-US" sz="1200" b="0" baseline="30000" dirty="0" err="1">
                          <a:solidFill>
                            <a:srgbClr val="000000"/>
                          </a:solidFill>
                          <a:cs typeface="Myanmar Text" panose="020B0502040204020203" pitchFamily="34" charset="0"/>
                        </a:rPr>
                        <a:t>b</a:t>
                      </a:r>
                      <a:r>
                        <a:rPr lang="en-US" sz="1200" b="0" dirty="0" err="1">
                          <a:solidFill>
                            <a:srgbClr val="000000"/>
                          </a:solidFill>
                          <a:cs typeface="Myanmar Text" panose="020B0502040204020203" pitchFamily="34" charset="0"/>
                        </a:rPr>
                        <a:t>Time</a:t>
                      </a:r>
                      <a:r>
                        <a:rPr lang="en-US" sz="1200" b="0" dirty="0">
                          <a:solidFill>
                            <a:srgbClr val="000000"/>
                          </a:solidFill>
                          <a:cs typeface="Myanmar Text" panose="020B0502040204020203" pitchFamily="34" charset="0"/>
                        </a:rPr>
                        <a:t> to second PSA progression on second therapy </a:t>
                      </a:r>
                      <a:endParaRPr lang="en-GB" sz="1200" b="0" dirty="0">
                        <a:solidFill>
                          <a:srgbClr val="000000"/>
                        </a:solidFill>
                        <a:ea typeface="Aileron" charset="0"/>
                        <a:cs typeface="Myanmar Text" panose="020B0502040204020203" pitchFamily="34" charset="0"/>
                      </a:endParaRPr>
                    </a:p>
                  </a:txBody>
                  <a:tcPr marL="68580" marR="68580" marT="81720" marB="81720" anchor="ctr">
                    <a:noFill/>
                  </a:tcPr>
                </a:tc>
                <a:tc hMerge="1">
                  <a:txBody>
                    <a:bodyPr/>
                    <a:lstStyle/>
                    <a:p>
                      <a:pPr algn="ctr"/>
                      <a:endParaRPr lang="en-US" sz="1600" kern="1200" dirty="0">
                        <a:solidFill>
                          <a:schemeClr val="tx1"/>
                        </a:solidFill>
                        <a:latin typeface="+mn-lt"/>
                        <a:ea typeface="+mn-ea"/>
                        <a:cs typeface="PT Sans Narrow"/>
                      </a:endParaRPr>
                    </a:p>
                  </a:txBody>
                  <a:tcPr marL="68580" marR="68580" marT="81720" marB="81720" anchor="ctr"/>
                </a:tc>
                <a:tc hMerge="1">
                  <a:txBody>
                    <a:bodyPr/>
                    <a:lstStyle/>
                    <a:p>
                      <a:pPr algn="ctr"/>
                      <a:endParaRPr lang="en-US" sz="1600" kern="1200" dirty="0">
                        <a:solidFill>
                          <a:schemeClr val="tx1"/>
                        </a:solidFill>
                        <a:latin typeface="+mn-lt"/>
                        <a:ea typeface="+mn-ea"/>
                        <a:cs typeface="PT Sans Narrow"/>
                      </a:endParaRPr>
                    </a:p>
                  </a:txBody>
                  <a:tcPr marL="68580" marR="68580" marT="81720" marB="81720" anchor="ctr"/>
                </a:tc>
                <a:tc hMerge="1">
                  <a:txBody>
                    <a:bodyPr/>
                    <a:lstStyle/>
                    <a:p>
                      <a:pPr algn="ctr"/>
                      <a:endParaRPr lang="en-US" sz="1600" kern="1200" baseline="30000" dirty="0">
                        <a:solidFill>
                          <a:schemeClr val="tx1"/>
                        </a:solidFill>
                        <a:latin typeface="+mn-lt"/>
                        <a:ea typeface="+mn-ea"/>
                        <a:cs typeface="PT Sans Narrow"/>
                      </a:endParaRPr>
                    </a:p>
                  </a:txBody>
                  <a:tcPr marL="68580" marR="68580" marT="81720" marB="81720" anchor="ctr"/>
                </a:tc>
                <a:tc hMerge="1">
                  <a:txBody>
                    <a:bodyPr/>
                    <a:lstStyle/>
                    <a:p>
                      <a:pPr algn="ctr"/>
                      <a:endParaRPr lang="en-US" sz="1600" kern="1200" dirty="0">
                        <a:solidFill>
                          <a:schemeClr val="tx1"/>
                        </a:solidFill>
                        <a:latin typeface="+mn-lt"/>
                        <a:ea typeface="+mn-ea"/>
                        <a:cs typeface="PT Sans Narrow"/>
                      </a:endParaRPr>
                    </a:p>
                  </a:txBody>
                  <a:tcPr marL="68580" marR="68580" marT="81720" marB="81720" anchor="ctr"/>
                </a:tc>
                <a:extLst>
                  <a:ext uri="{0D108BD9-81ED-4DB2-BD59-A6C34878D82A}">
                    <a16:rowId xmlns:a16="http://schemas.microsoft.com/office/drawing/2014/main" val="1249330912"/>
                  </a:ext>
                </a:extLst>
              </a:tr>
            </a:tbl>
          </a:graphicData>
        </a:graphic>
      </p:graphicFrame>
    </p:spTree>
    <p:extLst>
      <p:ext uri="{BB962C8B-B14F-4D97-AF65-F5344CB8AC3E}">
        <p14:creationId xmlns:p14="http://schemas.microsoft.com/office/powerpoint/2010/main" val="372041327"/>
      </p:ext>
    </p:extLst>
  </p:cSld>
  <p:clrMapOvr>
    <a:masterClrMapping/>
  </p:clrMapOvr>
  <mc:AlternateContent xmlns:mc="http://schemas.openxmlformats.org/markup-compatibility/2006" xmlns:p14="http://schemas.microsoft.com/office/powerpoint/2010/main">
    <mc:Choice Requires="p14">
      <p:transition spd="slow" p14:dur="2000" advTm="4759"/>
    </mc:Choice>
    <mc:Fallback xmlns="">
      <p:transition spd="slow" advTm="4759"/>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 name="Picture 132">
            <a:extLst>
              <a:ext uri="{FF2B5EF4-FFF2-40B4-BE49-F238E27FC236}">
                <a16:creationId xmlns:a16="http://schemas.microsoft.com/office/drawing/2014/main" id="{D17897EE-68C4-584D-8ACA-7264AF1D7F24}"/>
              </a:ext>
            </a:extLst>
          </p:cNvPr>
          <p:cNvPicPr>
            <a:picLocks noChangeAspect="1"/>
          </p:cNvPicPr>
          <p:nvPr/>
        </p:nvPicPr>
        <p:blipFill>
          <a:blip r:embed="rId3"/>
          <a:stretch>
            <a:fillRect/>
          </a:stretch>
        </p:blipFill>
        <p:spPr>
          <a:xfrm>
            <a:off x="7148526" y="3835928"/>
            <a:ext cx="2717800" cy="1351891"/>
          </a:xfrm>
          <a:prstGeom prst="rect">
            <a:avLst/>
          </a:prstGeom>
        </p:spPr>
      </p:pic>
      <p:sp>
        <p:nvSpPr>
          <p:cNvPr id="3" name="Content Placeholder 2">
            <a:extLst>
              <a:ext uri="{FF2B5EF4-FFF2-40B4-BE49-F238E27FC236}">
                <a16:creationId xmlns:a16="http://schemas.microsoft.com/office/drawing/2014/main" id="{EDD2A044-ED30-4E09-BFC4-E6FB16869BD8}"/>
              </a:ext>
            </a:extLst>
          </p:cNvPr>
          <p:cNvSpPr>
            <a:spLocks noGrp="1"/>
          </p:cNvSpPr>
          <p:nvPr>
            <p:ph sz="quarter" idx="12"/>
          </p:nvPr>
        </p:nvSpPr>
        <p:spPr>
          <a:xfrm>
            <a:off x="620184" y="1425600"/>
            <a:ext cx="5091835" cy="4528800"/>
          </a:xfrm>
        </p:spPr>
        <p:txBody>
          <a:bodyPr/>
          <a:lstStyle/>
          <a:p>
            <a:r>
              <a:rPr lang="en-US" dirty="0"/>
              <a:t>Men previously treated with both docetaxel </a:t>
            </a:r>
            <a:br>
              <a:rPr lang="en-US" dirty="0"/>
            </a:br>
            <a:r>
              <a:rPr lang="en-US" dirty="0"/>
              <a:t>and ARPI (abi or enza)</a:t>
            </a:r>
          </a:p>
          <a:p>
            <a:pPr lvl="1"/>
            <a:r>
              <a:rPr lang="en-US" dirty="0"/>
              <a:t>Median age 70 (range 46–85) years in </a:t>
            </a:r>
            <a:r>
              <a:rPr lang="en-US" dirty="0" err="1"/>
              <a:t>cabazitaxel</a:t>
            </a:r>
            <a:r>
              <a:rPr lang="en-US" dirty="0"/>
              <a:t> group</a:t>
            </a:r>
          </a:p>
          <a:p>
            <a:pPr lvl="1"/>
            <a:r>
              <a:rPr lang="en-US" dirty="0"/>
              <a:t>69% had pain progression at trial entry</a:t>
            </a:r>
          </a:p>
          <a:p>
            <a:r>
              <a:rPr lang="en-US" dirty="0"/>
              <a:t>14% of patients in ARPI treatment group </a:t>
            </a:r>
            <a:br>
              <a:rPr lang="en-US" dirty="0"/>
            </a:br>
            <a:r>
              <a:rPr lang="en-US" dirty="0"/>
              <a:t>had a ≥50% PSA response to second </a:t>
            </a:r>
            <a:br>
              <a:rPr lang="en-US" dirty="0"/>
            </a:br>
            <a:r>
              <a:rPr lang="en-US" dirty="0"/>
              <a:t>AR targeted agent</a:t>
            </a:r>
          </a:p>
          <a:p>
            <a:r>
              <a:rPr lang="en-US" dirty="0"/>
              <a:t>Median PFS of 2.7 months for second AR agent</a:t>
            </a:r>
          </a:p>
        </p:txBody>
      </p:sp>
      <p:sp>
        <p:nvSpPr>
          <p:cNvPr id="2" name="Title 1">
            <a:extLst>
              <a:ext uri="{FF2B5EF4-FFF2-40B4-BE49-F238E27FC236}">
                <a16:creationId xmlns:a16="http://schemas.microsoft.com/office/drawing/2014/main" id="{21CB3F89-1657-4D73-A3FE-80AFBE7BE09C}"/>
              </a:ext>
            </a:extLst>
          </p:cNvPr>
          <p:cNvSpPr>
            <a:spLocks noGrp="1"/>
          </p:cNvSpPr>
          <p:nvPr>
            <p:ph type="title"/>
          </p:nvPr>
        </p:nvSpPr>
        <p:spPr>
          <a:xfrm>
            <a:off x="619200" y="246566"/>
            <a:ext cx="9129234" cy="807285"/>
          </a:xfrm>
        </p:spPr>
        <p:txBody>
          <a:bodyPr/>
          <a:lstStyle/>
          <a:p>
            <a:r>
              <a:rPr lang="en-US" dirty="0"/>
              <a:t>CARD: </a:t>
            </a:r>
            <a:r>
              <a:rPr lang="en-US" dirty="0" err="1"/>
              <a:t>cabazitaxel</a:t>
            </a:r>
            <a:r>
              <a:rPr lang="en-US" dirty="0"/>
              <a:t> more effective than abi or </a:t>
            </a:r>
            <a:br>
              <a:rPr lang="en-US" dirty="0"/>
            </a:br>
            <a:r>
              <a:rPr lang="en-US" dirty="0" err="1"/>
              <a:t>enza</a:t>
            </a:r>
            <a:r>
              <a:rPr lang="en-US" dirty="0"/>
              <a:t> after abi or enza</a:t>
            </a:r>
          </a:p>
        </p:txBody>
      </p:sp>
      <p:sp>
        <p:nvSpPr>
          <p:cNvPr id="10" name="Content Placeholder 9">
            <a:extLst>
              <a:ext uri="{FF2B5EF4-FFF2-40B4-BE49-F238E27FC236}">
                <a16:creationId xmlns:a16="http://schemas.microsoft.com/office/drawing/2014/main" id="{D455325A-9590-224D-AF40-9107F5AA3131}"/>
              </a:ext>
            </a:extLst>
          </p:cNvPr>
          <p:cNvSpPr>
            <a:spLocks noGrp="1"/>
          </p:cNvSpPr>
          <p:nvPr>
            <p:ph sz="quarter" idx="15"/>
          </p:nvPr>
        </p:nvSpPr>
        <p:spPr>
          <a:xfrm>
            <a:off x="620184" y="6309320"/>
            <a:ext cx="10461104" cy="365125"/>
          </a:xfrm>
        </p:spPr>
        <p:txBody>
          <a:bodyPr/>
          <a:lstStyle/>
          <a:p>
            <a:pPr>
              <a:spcBef>
                <a:spcPts val="300"/>
              </a:spcBef>
            </a:pPr>
            <a:r>
              <a:rPr lang="en-US" dirty="0">
                <a:solidFill>
                  <a:schemeClr val="tx2"/>
                </a:solidFill>
              </a:rPr>
              <a:t>abi, abiraterone; AR, androgen receptor; ARPI, androgen receptor pathway inhibitor; CI, confidence interval; enza, enzalutamide; PFS, progression-free survival; </a:t>
            </a:r>
            <a:br>
              <a:rPr lang="en-US" dirty="0">
                <a:solidFill>
                  <a:schemeClr val="tx2"/>
                </a:solidFill>
              </a:rPr>
            </a:br>
            <a:r>
              <a:rPr lang="en-US" dirty="0">
                <a:solidFill>
                  <a:schemeClr val="tx2"/>
                </a:solidFill>
              </a:rPr>
              <a:t>PSA, prostate-specific antigen</a:t>
            </a:r>
          </a:p>
          <a:p>
            <a:pPr>
              <a:spcBef>
                <a:spcPts val="0"/>
              </a:spcBef>
            </a:pPr>
            <a:r>
              <a:rPr lang="en-US" dirty="0">
                <a:solidFill>
                  <a:schemeClr val="tx2"/>
                </a:solidFill>
              </a:rPr>
              <a:t>de Wit R, et al. N </a:t>
            </a:r>
            <a:r>
              <a:rPr lang="en-US" dirty="0" err="1">
                <a:solidFill>
                  <a:schemeClr val="tx2"/>
                </a:solidFill>
              </a:rPr>
              <a:t>Engl</a:t>
            </a:r>
            <a:r>
              <a:rPr lang="en-US" dirty="0">
                <a:solidFill>
                  <a:schemeClr val="tx2"/>
                </a:solidFill>
              </a:rPr>
              <a:t> J Med. 2019;381:2506-18</a:t>
            </a:r>
          </a:p>
        </p:txBody>
      </p:sp>
      <p:sp>
        <p:nvSpPr>
          <p:cNvPr id="11" name="Slide Number Placeholder 10">
            <a:extLst>
              <a:ext uri="{FF2B5EF4-FFF2-40B4-BE49-F238E27FC236}">
                <a16:creationId xmlns:a16="http://schemas.microsoft.com/office/drawing/2014/main" id="{B63C777D-EF68-9C4A-9CB4-70D3AB2A05CF}"/>
              </a:ext>
            </a:extLst>
          </p:cNvPr>
          <p:cNvSpPr>
            <a:spLocks noGrp="1"/>
          </p:cNvSpPr>
          <p:nvPr>
            <p:ph type="sldNum" sz="quarter" idx="4"/>
          </p:nvPr>
        </p:nvSpPr>
        <p:spPr/>
        <p:txBody>
          <a:bodyPr/>
          <a:lstStyle/>
          <a:p>
            <a:fld id="{FCE43C0F-8A7B-3A4B-9DB5-B3472E36E833}" type="slidenum">
              <a:rPr lang="en-GB" smtClean="0"/>
              <a:pPr/>
              <a:t>15</a:t>
            </a:fld>
            <a:endParaRPr lang="en-GB"/>
          </a:p>
        </p:txBody>
      </p:sp>
      <p:sp>
        <p:nvSpPr>
          <p:cNvPr id="12" name="TextBox 11">
            <a:extLst>
              <a:ext uri="{FF2B5EF4-FFF2-40B4-BE49-F238E27FC236}">
                <a16:creationId xmlns:a16="http://schemas.microsoft.com/office/drawing/2014/main" id="{90FFC66B-C489-9C48-92A9-B87A6F39AF42}"/>
              </a:ext>
            </a:extLst>
          </p:cNvPr>
          <p:cNvSpPr txBox="1"/>
          <p:nvPr/>
        </p:nvSpPr>
        <p:spPr>
          <a:xfrm>
            <a:off x="6371593" y="2947028"/>
            <a:ext cx="593111" cy="415498"/>
          </a:xfrm>
          <a:prstGeom prst="rect">
            <a:avLst/>
          </a:prstGeom>
          <a:noFill/>
        </p:spPr>
        <p:txBody>
          <a:bodyPr wrap="none" lIns="0" tIns="0" rIns="0" bIns="0" rtlCol="0">
            <a:spAutoFit/>
          </a:bodyPr>
          <a:lstStyle/>
          <a:p>
            <a:pPr algn="r">
              <a:lnSpc>
                <a:spcPct val="90000"/>
              </a:lnSpc>
            </a:pPr>
            <a:r>
              <a:rPr lang="en-GB" sz="1000" b="1" dirty="0">
                <a:latin typeface="Calibri" panose="020F0502020204030204" pitchFamily="34" charset="0"/>
                <a:ea typeface="Aileron" charset="0"/>
                <a:cs typeface="Calibri" panose="020F0502020204030204" pitchFamily="34" charset="0"/>
              </a:rPr>
              <a:t>No. at risk</a:t>
            </a:r>
          </a:p>
          <a:p>
            <a:pPr algn="r">
              <a:lnSpc>
                <a:spcPct val="90000"/>
              </a:lnSpc>
            </a:pPr>
            <a:r>
              <a:rPr lang="en-GB" sz="1000" b="1" dirty="0">
                <a:latin typeface="Calibri" panose="020F0502020204030204" pitchFamily="34" charset="0"/>
                <a:ea typeface="Aileron" charset="0"/>
                <a:cs typeface="Calibri" panose="020F0502020204030204" pitchFamily="34" charset="0"/>
              </a:rPr>
              <a:t>cabazitaxel</a:t>
            </a:r>
            <a:br>
              <a:rPr lang="en-GB" sz="1000" b="1" dirty="0">
                <a:latin typeface="Calibri" panose="020F0502020204030204" pitchFamily="34" charset="0"/>
                <a:ea typeface="Aileron" charset="0"/>
                <a:cs typeface="Calibri" panose="020F0502020204030204" pitchFamily="34" charset="0"/>
              </a:rPr>
            </a:br>
            <a:r>
              <a:rPr lang="en-GB" sz="1000" b="1" dirty="0">
                <a:latin typeface="Calibri" panose="020F0502020204030204" pitchFamily="34" charset="0"/>
                <a:ea typeface="Aileron" charset="0"/>
                <a:cs typeface="Calibri" panose="020F0502020204030204" pitchFamily="34" charset="0"/>
              </a:rPr>
              <a:t>ASTI</a:t>
            </a:r>
          </a:p>
        </p:txBody>
      </p:sp>
      <p:sp>
        <p:nvSpPr>
          <p:cNvPr id="13" name="TextBox 12">
            <a:extLst>
              <a:ext uri="{FF2B5EF4-FFF2-40B4-BE49-F238E27FC236}">
                <a16:creationId xmlns:a16="http://schemas.microsoft.com/office/drawing/2014/main" id="{6EDEDCDC-C233-2D45-B2D4-9EB7A795C07E}"/>
              </a:ext>
            </a:extLst>
          </p:cNvPr>
          <p:cNvSpPr txBox="1"/>
          <p:nvPr/>
        </p:nvSpPr>
        <p:spPr>
          <a:xfrm>
            <a:off x="7335542" y="3085527"/>
            <a:ext cx="197170" cy="276999"/>
          </a:xfrm>
          <a:prstGeom prst="rect">
            <a:avLst/>
          </a:prstGeom>
          <a:noFill/>
        </p:spPr>
        <p:txBody>
          <a:bodyPr wrap="none" lIns="0" tIns="0" rIns="0" bIns="0" rtlCol="0">
            <a:spAutoFit/>
          </a:bodyPr>
          <a:lstStyle/>
          <a:p>
            <a:pPr algn="ctr">
              <a:lnSpc>
                <a:spcPct val="90000"/>
              </a:lnSpc>
            </a:pPr>
            <a:r>
              <a:rPr lang="en-GB" sz="1000">
                <a:latin typeface="Calibri" panose="020F0502020204030204" pitchFamily="34" charset="0"/>
                <a:ea typeface="Aileron" charset="0"/>
                <a:cs typeface="Calibri" panose="020F0502020204030204" pitchFamily="34" charset="0"/>
              </a:rPr>
              <a:t>122</a:t>
            </a:r>
          </a:p>
          <a:p>
            <a:pPr algn="ctr">
              <a:lnSpc>
                <a:spcPct val="90000"/>
              </a:lnSpc>
            </a:pPr>
            <a:r>
              <a:rPr lang="en-GB" sz="1000">
                <a:latin typeface="Calibri" panose="020F0502020204030204" pitchFamily="34" charset="0"/>
                <a:ea typeface="Aileron" charset="0"/>
                <a:cs typeface="Calibri" panose="020F0502020204030204" pitchFamily="34" charset="0"/>
              </a:rPr>
              <a:t>116</a:t>
            </a:r>
          </a:p>
        </p:txBody>
      </p:sp>
      <p:sp>
        <p:nvSpPr>
          <p:cNvPr id="14" name="TextBox 13">
            <a:extLst>
              <a:ext uri="{FF2B5EF4-FFF2-40B4-BE49-F238E27FC236}">
                <a16:creationId xmlns:a16="http://schemas.microsoft.com/office/drawing/2014/main" id="{F367AABA-3D91-734B-8C59-93C816AA7662}"/>
              </a:ext>
            </a:extLst>
          </p:cNvPr>
          <p:cNvSpPr txBox="1"/>
          <p:nvPr/>
        </p:nvSpPr>
        <p:spPr>
          <a:xfrm>
            <a:off x="7911468" y="3085527"/>
            <a:ext cx="131446" cy="276999"/>
          </a:xfrm>
          <a:prstGeom prst="rect">
            <a:avLst/>
          </a:prstGeom>
          <a:noFill/>
        </p:spPr>
        <p:txBody>
          <a:bodyPr wrap="none" lIns="0" tIns="0" rIns="0" bIns="0" rtlCol="0">
            <a:spAutoFit/>
          </a:bodyPr>
          <a:lstStyle/>
          <a:p>
            <a:pPr algn="ctr">
              <a:lnSpc>
                <a:spcPct val="90000"/>
              </a:lnSpc>
            </a:pPr>
            <a:r>
              <a:rPr lang="en-GB" sz="1000">
                <a:latin typeface="Calibri" panose="020F0502020204030204" pitchFamily="34" charset="0"/>
                <a:ea typeface="Aileron" charset="0"/>
                <a:cs typeface="Calibri" panose="020F0502020204030204" pitchFamily="34" charset="0"/>
              </a:rPr>
              <a:t>77</a:t>
            </a:r>
          </a:p>
          <a:p>
            <a:pPr algn="ctr">
              <a:lnSpc>
                <a:spcPct val="90000"/>
              </a:lnSpc>
            </a:pPr>
            <a:r>
              <a:rPr lang="en-GB" sz="1000">
                <a:latin typeface="Calibri" panose="020F0502020204030204" pitchFamily="34" charset="0"/>
                <a:ea typeface="Aileron" charset="0"/>
                <a:cs typeface="Calibri" panose="020F0502020204030204" pitchFamily="34" charset="0"/>
              </a:rPr>
              <a:t>64</a:t>
            </a:r>
          </a:p>
        </p:txBody>
      </p:sp>
      <p:sp>
        <p:nvSpPr>
          <p:cNvPr id="15" name="TextBox 14">
            <a:extLst>
              <a:ext uri="{FF2B5EF4-FFF2-40B4-BE49-F238E27FC236}">
                <a16:creationId xmlns:a16="http://schemas.microsoft.com/office/drawing/2014/main" id="{F2A0DF41-0080-3A49-9170-020BEE009441}"/>
              </a:ext>
            </a:extLst>
          </p:cNvPr>
          <p:cNvSpPr txBox="1"/>
          <p:nvPr/>
        </p:nvSpPr>
        <p:spPr>
          <a:xfrm>
            <a:off x="8187985" y="3085527"/>
            <a:ext cx="131446" cy="276999"/>
          </a:xfrm>
          <a:prstGeom prst="rect">
            <a:avLst/>
          </a:prstGeom>
          <a:noFill/>
        </p:spPr>
        <p:txBody>
          <a:bodyPr wrap="none" lIns="0" tIns="0" rIns="0" bIns="0" rtlCol="0">
            <a:spAutoFit/>
          </a:bodyPr>
          <a:lstStyle/>
          <a:p>
            <a:pPr algn="ctr">
              <a:lnSpc>
                <a:spcPct val="90000"/>
              </a:lnSpc>
            </a:pPr>
            <a:r>
              <a:rPr lang="en-GB" sz="1000">
                <a:latin typeface="Calibri" panose="020F0502020204030204" pitchFamily="34" charset="0"/>
                <a:ea typeface="Aileron" charset="0"/>
                <a:cs typeface="Calibri" panose="020F0502020204030204" pitchFamily="34" charset="0"/>
              </a:rPr>
              <a:t>51</a:t>
            </a:r>
          </a:p>
          <a:p>
            <a:pPr algn="ctr">
              <a:lnSpc>
                <a:spcPct val="90000"/>
              </a:lnSpc>
            </a:pPr>
            <a:r>
              <a:rPr lang="en-GB" sz="1000">
                <a:latin typeface="Calibri" panose="020F0502020204030204" pitchFamily="34" charset="0"/>
                <a:ea typeface="Aileron" charset="0"/>
                <a:cs typeface="Calibri" panose="020F0502020204030204" pitchFamily="34" charset="0"/>
              </a:rPr>
              <a:t>39</a:t>
            </a:r>
          </a:p>
        </p:txBody>
      </p:sp>
      <p:sp>
        <p:nvSpPr>
          <p:cNvPr id="16" name="TextBox 15">
            <a:extLst>
              <a:ext uri="{FF2B5EF4-FFF2-40B4-BE49-F238E27FC236}">
                <a16:creationId xmlns:a16="http://schemas.microsoft.com/office/drawing/2014/main" id="{7E2DDD5B-383D-B94D-80DC-CD6FE38FD1CB}"/>
              </a:ext>
            </a:extLst>
          </p:cNvPr>
          <p:cNvSpPr txBox="1"/>
          <p:nvPr/>
        </p:nvSpPr>
        <p:spPr>
          <a:xfrm>
            <a:off x="8739755" y="3085527"/>
            <a:ext cx="131446" cy="276999"/>
          </a:xfrm>
          <a:prstGeom prst="rect">
            <a:avLst/>
          </a:prstGeom>
          <a:noFill/>
        </p:spPr>
        <p:txBody>
          <a:bodyPr wrap="none" lIns="0" tIns="0" rIns="0" bIns="0" rtlCol="0">
            <a:spAutoFit/>
          </a:bodyPr>
          <a:lstStyle/>
          <a:p>
            <a:pPr algn="ctr">
              <a:lnSpc>
                <a:spcPct val="90000"/>
              </a:lnSpc>
            </a:pPr>
            <a:r>
              <a:rPr lang="en-GB" sz="1000">
                <a:latin typeface="Calibri" panose="020F0502020204030204" pitchFamily="34" charset="0"/>
                <a:ea typeface="Aileron" charset="0"/>
                <a:cs typeface="Calibri" panose="020F0502020204030204" pitchFamily="34" charset="0"/>
              </a:rPr>
              <a:t>21</a:t>
            </a:r>
          </a:p>
          <a:p>
            <a:pPr algn="ctr">
              <a:lnSpc>
                <a:spcPct val="90000"/>
              </a:lnSpc>
            </a:pPr>
            <a:r>
              <a:rPr lang="en-GB" sz="1000">
                <a:latin typeface="Calibri" panose="020F0502020204030204" pitchFamily="34" charset="0"/>
                <a:ea typeface="Aileron" charset="0"/>
                <a:cs typeface="Calibri" panose="020F0502020204030204" pitchFamily="34" charset="0"/>
              </a:rPr>
              <a:t>11</a:t>
            </a:r>
          </a:p>
        </p:txBody>
      </p:sp>
      <p:sp>
        <p:nvSpPr>
          <p:cNvPr id="17" name="TextBox 16">
            <a:extLst>
              <a:ext uri="{FF2B5EF4-FFF2-40B4-BE49-F238E27FC236}">
                <a16:creationId xmlns:a16="http://schemas.microsoft.com/office/drawing/2014/main" id="{C9159871-A5ED-AD49-8E80-845930E5954C}"/>
              </a:ext>
            </a:extLst>
          </p:cNvPr>
          <p:cNvSpPr txBox="1"/>
          <p:nvPr/>
        </p:nvSpPr>
        <p:spPr>
          <a:xfrm>
            <a:off x="9326881" y="3085527"/>
            <a:ext cx="65724" cy="276999"/>
          </a:xfrm>
          <a:prstGeom prst="rect">
            <a:avLst/>
          </a:prstGeom>
          <a:noFill/>
        </p:spPr>
        <p:txBody>
          <a:bodyPr wrap="none" lIns="0" tIns="0" rIns="0" bIns="0" rtlCol="0">
            <a:spAutoFit/>
          </a:bodyPr>
          <a:lstStyle/>
          <a:p>
            <a:pPr algn="ctr">
              <a:lnSpc>
                <a:spcPct val="90000"/>
              </a:lnSpc>
            </a:pPr>
            <a:r>
              <a:rPr lang="en-GB" sz="1000">
                <a:latin typeface="Calibri" panose="020F0502020204030204" pitchFamily="34" charset="0"/>
                <a:ea typeface="Aileron" charset="0"/>
                <a:cs typeface="Calibri" panose="020F0502020204030204" pitchFamily="34" charset="0"/>
              </a:rPr>
              <a:t>8</a:t>
            </a:r>
          </a:p>
          <a:p>
            <a:pPr algn="ctr">
              <a:lnSpc>
                <a:spcPct val="90000"/>
              </a:lnSpc>
            </a:pPr>
            <a:r>
              <a:rPr lang="en-GB" sz="1000">
                <a:latin typeface="Calibri" panose="020F0502020204030204" pitchFamily="34" charset="0"/>
                <a:ea typeface="Aileron" charset="0"/>
                <a:cs typeface="Calibri" panose="020F0502020204030204" pitchFamily="34" charset="0"/>
              </a:rPr>
              <a:t>3</a:t>
            </a:r>
          </a:p>
        </p:txBody>
      </p:sp>
      <p:sp>
        <p:nvSpPr>
          <p:cNvPr id="18" name="TextBox 17">
            <a:extLst>
              <a:ext uri="{FF2B5EF4-FFF2-40B4-BE49-F238E27FC236}">
                <a16:creationId xmlns:a16="http://schemas.microsoft.com/office/drawing/2014/main" id="{C0B16274-4E06-BB4C-9EE7-A66D79003772}"/>
              </a:ext>
            </a:extLst>
          </p:cNvPr>
          <p:cNvSpPr txBox="1"/>
          <p:nvPr/>
        </p:nvSpPr>
        <p:spPr>
          <a:xfrm>
            <a:off x="7121386" y="2764020"/>
            <a:ext cx="65724" cy="138499"/>
          </a:xfrm>
          <a:prstGeom prst="rect">
            <a:avLst/>
          </a:prstGeom>
          <a:noFill/>
        </p:spPr>
        <p:txBody>
          <a:bodyPr wrap="none" lIns="0" tIns="0" rIns="0" bIns="0" rtlCol="0">
            <a:spAutoFit/>
          </a:bodyPr>
          <a:lstStyle/>
          <a:p>
            <a:pPr algn="ctr">
              <a:lnSpc>
                <a:spcPct val="90000"/>
              </a:lnSpc>
            </a:pPr>
            <a:r>
              <a:rPr lang="en-GB" sz="1000">
                <a:latin typeface="Calibri" panose="020F0502020204030204" pitchFamily="34" charset="0"/>
                <a:ea typeface="Aileron" charset="0"/>
                <a:cs typeface="Calibri" panose="020F0502020204030204" pitchFamily="34" charset="0"/>
              </a:rPr>
              <a:t>0</a:t>
            </a:r>
          </a:p>
        </p:txBody>
      </p:sp>
      <p:sp>
        <p:nvSpPr>
          <p:cNvPr id="19" name="TextBox 18">
            <a:extLst>
              <a:ext uri="{FF2B5EF4-FFF2-40B4-BE49-F238E27FC236}">
                <a16:creationId xmlns:a16="http://schemas.microsoft.com/office/drawing/2014/main" id="{60905BB4-E212-8244-9032-709F6D986B09}"/>
              </a:ext>
            </a:extLst>
          </p:cNvPr>
          <p:cNvSpPr txBox="1"/>
          <p:nvPr/>
        </p:nvSpPr>
        <p:spPr>
          <a:xfrm>
            <a:off x="8132730" y="2898442"/>
            <a:ext cx="780663" cy="138499"/>
          </a:xfrm>
          <a:prstGeom prst="rect">
            <a:avLst/>
          </a:prstGeom>
          <a:noFill/>
        </p:spPr>
        <p:txBody>
          <a:bodyPr wrap="none" lIns="0" tIns="0" rIns="0" bIns="0" rtlCol="0">
            <a:spAutoFit/>
          </a:bodyPr>
          <a:lstStyle/>
          <a:p>
            <a:pPr algn="ctr">
              <a:lnSpc>
                <a:spcPct val="90000"/>
              </a:lnSpc>
            </a:pPr>
            <a:r>
              <a:rPr lang="en-GB" sz="1000" b="1">
                <a:latin typeface="Calibri" panose="020F0502020204030204" pitchFamily="34" charset="0"/>
                <a:ea typeface="Aileron" charset="0"/>
                <a:cs typeface="Calibri" panose="020F0502020204030204" pitchFamily="34" charset="0"/>
              </a:rPr>
              <a:t>Time (months)</a:t>
            </a:r>
          </a:p>
        </p:txBody>
      </p:sp>
      <p:sp>
        <p:nvSpPr>
          <p:cNvPr id="20" name="TextBox 19">
            <a:extLst>
              <a:ext uri="{FF2B5EF4-FFF2-40B4-BE49-F238E27FC236}">
                <a16:creationId xmlns:a16="http://schemas.microsoft.com/office/drawing/2014/main" id="{58BCCBCA-F304-0C4C-9027-86D5474078B9}"/>
              </a:ext>
            </a:extLst>
          </p:cNvPr>
          <p:cNvSpPr txBox="1"/>
          <p:nvPr/>
        </p:nvSpPr>
        <p:spPr>
          <a:xfrm rot="16200000">
            <a:off x="6212287" y="1921503"/>
            <a:ext cx="1069975" cy="138499"/>
          </a:xfrm>
          <a:prstGeom prst="rect">
            <a:avLst/>
          </a:prstGeom>
          <a:noFill/>
        </p:spPr>
        <p:txBody>
          <a:bodyPr wrap="square" lIns="0" tIns="0" rIns="0" bIns="0" rtlCol="0">
            <a:spAutoFit/>
          </a:bodyPr>
          <a:lstStyle/>
          <a:p>
            <a:pPr algn="ctr">
              <a:lnSpc>
                <a:spcPct val="90000"/>
              </a:lnSpc>
            </a:pPr>
            <a:r>
              <a:rPr lang="en-GB" sz="1000" b="1">
                <a:latin typeface="Calibri" panose="020F0502020204030204" pitchFamily="34" charset="0"/>
                <a:ea typeface="Aileron" charset="0"/>
                <a:cs typeface="Calibri" panose="020F0502020204030204" pitchFamily="34" charset="0"/>
              </a:rPr>
              <a:t>Patients alive (%)</a:t>
            </a:r>
          </a:p>
        </p:txBody>
      </p:sp>
      <p:sp>
        <p:nvSpPr>
          <p:cNvPr id="21" name="TextBox 20">
            <a:extLst>
              <a:ext uri="{FF2B5EF4-FFF2-40B4-BE49-F238E27FC236}">
                <a16:creationId xmlns:a16="http://schemas.microsoft.com/office/drawing/2014/main" id="{89381BD3-1596-E243-B692-D12A42F3C850}"/>
              </a:ext>
            </a:extLst>
          </p:cNvPr>
          <p:cNvSpPr txBox="1"/>
          <p:nvPr/>
        </p:nvSpPr>
        <p:spPr>
          <a:xfrm>
            <a:off x="6857201" y="1254601"/>
            <a:ext cx="197170"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100</a:t>
            </a:r>
          </a:p>
        </p:txBody>
      </p:sp>
      <p:cxnSp>
        <p:nvCxnSpPr>
          <p:cNvPr id="22" name="Straight Connector 21">
            <a:extLst>
              <a:ext uri="{FF2B5EF4-FFF2-40B4-BE49-F238E27FC236}">
                <a16:creationId xmlns:a16="http://schemas.microsoft.com/office/drawing/2014/main" id="{A3F21A14-3C64-A249-B016-A61CE69F384A}"/>
              </a:ext>
            </a:extLst>
          </p:cNvPr>
          <p:cNvCxnSpPr>
            <a:cxnSpLocks/>
          </p:cNvCxnSpPr>
          <p:nvPr/>
        </p:nvCxnSpPr>
        <p:spPr>
          <a:xfrm flipH="1">
            <a:off x="7144840" y="2665661"/>
            <a:ext cx="3151685"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BC6A98A1-8418-254B-845A-EF2261D7DC15}"/>
              </a:ext>
            </a:extLst>
          </p:cNvPr>
          <p:cNvCxnSpPr>
            <a:cxnSpLocks/>
          </p:cNvCxnSpPr>
          <p:nvPr/>
        </p:nvCxnSpPr>
        <p:spPr>
          <a:xfrm flipH="1">
            <a:off x="7075712" y="1316066"/>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2668E195-D18E-B847-9D3F-F1BD0746B25D}"/>
              </a:ext>
            </a:extLst>
          </p:cNvPr>
          <p:cNvSpPr txBox="1"/>
          <p:nvPr/>
        </p:nvSpPr>
        <p:spPr>
          <a:xfrm>
            <a:off x="6922924" y="1524476"/>
            <a:ext cx="131447"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80</a:t>
            </a:r>
          </a:p>
        </p:txBody>
      </p:sp>
      <p:cxnSp>
        <p:nvCxnSpPr>
          <p:cNvPr id="25" name="Straight Connector 24">
            <a:extLst>
              <a:ext uri="{FF2B5EF4-FFF2-40B4-BE49-F238E27FC236}">
                <a16:creationId xmlns:a16="http://schemas.microsoft.com/office/drawing/2014/main" id="{3D3BB627-8054-CC47-8ECF-86899AE406C3}"/>
              </a:ext>
            </a:extLst>
          </p:cNvPr>
          <p:cNvCxnSpPr>
            <a:cxnSpLocks/>
          </p:cNvCxnSpPr>
          <p:nvPr/>
        </p:nvCxnSpPr>
        <p:spPr>
          <a:xfrm flipH="1">
            <a:off x="7075712" y="158594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67EB620F-0E5C-6B4C-87F6-85C860AD4DBF}"/>
              </a:ext>
            </a:extLst>
          </p:cNvPr>
          <p:cNvSpPr txBox="1"/>
          <p:nvPr/>
        </p:nvSpPr>
        <p:spPr>
          <a:xfrm>
            <a:off x="6988648" y="2603976"/>
            <a:ext cx="65723"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0</a:t>
            </a:r>
          </a:p>
        </p:txBody>
      </p:sp>
      <p:cxnSp>
        <p:nvCxnSpPr>
          <p:cNvPr id="31" name="Straight Connector 30">
            <a:extLst>
              <a:ext uri="{FF2B5EF4-FFF2-40B4-BE49-F238E27FC236}">
                <a16:creationId xmlns:a16="http://schemas.microsoft.com/office/drawing/2014/main" id="{5EAC8828-B7F0-A84D-9BBF-EAEF106A03D7}"/>
              </a:ext>
            </a:extLst>
          </p:cNvPr>
          <p:cNvCxnSpPr>
            <a:cxnSpLocks/>
          </p:cNvCxnSpPr>
          <p:nvPr/>
        </p:nvCxnSpPr>
        <p:spPr>
          <a:xfrm flipH="1">
            <a:off x="7075712" y="266566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22197129-A893-4845-B952-15B951C32C91}"/>
              </a:ext>
            </a:extLst>
          </p:cNvPr>
          <p:cNvSpPr txBox="1"/>
          <p:nvPr/>
        </p:nvSpPr>
        <p:spPr>
          <a:xfrm>
            <a:off x="6922924" y="2321401"/>
            <a:ext cx="131447"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20</a:t>
            </a:r>
          </a:p>
        </p:txBody>
      </p:sp>
      <p:cxnSp>
        <p:nvCxnSpPr>
          <p:cNvPr id="33" name="Straight Connector 32">
            <a:extLst>
              <a:ext uri="{FF2B5EF4-FFF2-40B4-BE49-F238E27FC236}">
                <a16:creationId xmlns:a16="http://schemas.microsoft.com/office/drawing/2014/main" id="{9DDE966B-A636-7341-8AD3-91C1D3810654}"/>
              </a:ext>
            </a:extLst>
          </p:cNvPr>
          <p:cNvCxnSpPr>
            <a:cxnSpLocks/>
          </p:cNvCxnSpPr>
          <p:nvPr/>
        </p:nvCxnSpPr>
        <p:spPr>
          <a:xfrm flipH="1">
            <a:off x="7075712" y="2389216"/>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E9135A81-A818-3548-AD25-2EF69EA54628}"/>
              </a:ext>
            </a:extLst>
          </p:cNvPr>
          <p:cNvCxnSpPr>
            <a:cxnSpLocks/>
          </p:cNvCxnSpPr>
          <p:nvPr/>
        </p:nvCxnSpPr>
        <p:spPr>
          <a:xfrm>
            <a:off x="7147712" y="1285336"/>
            <a:ext cx="0" cy="145420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F2F41781-E922-0B4C-A2F4-F6A8579A3A03}"/>
              </a:ext>
            </a:extLst>
          </p:cNvPr>
          <p:cNvSpPr txBox="1"/>
          <p:nvPr/>
        </p:nvSpPr>
        <p:spPr>
          <a:xfrm>
            <a:off x="8190167" y="2764020"/>
            <a:ext cx="131446" cy="138499"/>
          </a:xfrm>
          <a:prstGeom prst="rect">
            <a:avLst/>
          </a:prstGeom>
          <a:noFill/>
        </p:spPr>
        <p:txBody>
          <a:bodyPr wrap="none" lIns="0" tIns="0" rIns="0" bIns="0" rtlCol="0">
            <a:spAutoFit/>
          </a:bodyPr>
          <a:lstStyle/>
          <a:p>
            <a:pPr algn="ctr">
              <a:lnSpc>
                <a:spcPct val="90000"/>
              </a:lnSpc>
            </a:pPr>
            <a:r>
              <a:rPr lang="en-GB" sz="1000">
                <a:latin typeface="Calibri" panose="020F0502020204030204" pitchFamily="34" charset="0"/>
                <a:ea typeface="Aileron" charset="0"/>
                <a:cs typeface="Calibri" panose="020F0502020204030204" pitchFamily="34" charset="0"/>
              </a:rPr>
              <a:t>12</a:t>
            </a:r>
          </a:p>
        </p:txBody>
      </p:sp>
      <p:cxnSp>
        <p:nvCxnSpPr>
          <p:cNvPr id="36" name="Straight Connector 35">
            <a:extLst>
              <a:ext uri="{FF2B5EF4-FFF2-40B4-BE49-F238E27FC236}">
                <a16:creationId xmlns:a16="http://schemas.microsoft.com/office/drawing/2014/main" id="{69BB8573-72F8-B646-B2EF-0292065C6FE9}"/>
              </a:ext>
            </a:extLst>
          </p:cNvPr>
          <p:cNvCxnSpPr>
            <a:cxnSpLocks/>
          </p:cNvCxnSpPr>
          <p:nvPr/>
        </p:nvCxnSpPr>
        <p:spPr>
          <a:xfrm rot="16200000" flipH="1">
            <a:off x="8219890" y="270354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8B168BF3-1856-6B41-A31C-3EF2A98071A6}"/>
              </a:ext>
            </a:extLst>
          </p:cNvPr>
          <p:cNvSpPr txBox="1"/>
          <p:nvPr/>
        </p:nvSpPr>
        <p:spPr>
          <a:xfrm>
            <a:off x="8742617" y="2764020"/>
            <a:ext cx="131446" cy="138499"/>
          </a:xfrm>
          <a:prstGeom prst="rect">
            <a:avLst/>
          </a:prstGeom>
          <a:noFill/>
        </p:spPr>
        <p:txBody>
          <a:bodyPr wrap="none" lIns="0" tIns="0" rIns="0" bIns="0" rtlCol="0">
            <a:spAutoFit/>
          </a:bodyPr>
          <a:lstStyle/>
          <a:p>
            <a:pPr algn="ctr">
              <a:lnSpc>
                <a:spcPct val="90000"/>
              </a:lnSpc>
            </a:pPr>
            <a:r>
              <a:rPr lang="en-GB" sz="1000">
                <a:latin typeface="Calibri" panose="020F0502020204030204" pitchFamily="34" charset="0"/>
                <a:ea typeface="Aileron" charset="0"/>
                <a:cs typeface="Calibri" panose="020F0502020204030204" pitchFamily="34" charset="0"/>
              </a:rPr>
              <a:t>18</a:t>
            </a:r>
          </a:p>
        </p:txBody>
      </p:sp>
      <p:cxnSp>
        <p:nvCxnSpPr>
          <p:cNvPr id="38" name="Straight Connector 37">
            <a:extLst>
              <a:ext uri="{FF2B5EF4-FFF2-40B4-BE49-F238E27FC236}">
                <a16:creationId xmlns:a16="http://schemas.microsoft.com/office/drawing/2014/main" id="{F957EF2A-6F1E-894D-92D0-39872892F404}"/>
              </a:ext>
            </a:extLst>
          </p:cNvPr>
          <p:cNvCxnSpPr>
            <a:cxnSpLocks/>
          </p:cNvCxnSpPr>
          <p:nvPr/>
        </p:nvCxnSpPr>
        <p:spPr>
          <a:xfrm rot="16200000" flipH="1">
            <a:off x="8772340" y="270354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9" name="TextBox 38">
            <a:extLst>
              <a:ext uri="{FF2B5EF4-FFF2-40B4-BE49-F238E27FC236}">
                <a16:creationId xmlns:a16="http://schemas.microsoft.com/office/drawing/2014/main" id="{B8E9DE0A-9BC7-8D40-981D-302F07CF77AA}"/>
              </a:ext>
            </a:extLst>
          </p:cNvPr>
          <p:cNvSpPr txBox="1"/>
          <p:nvPr/>
        </p:nvSpPr>
        <p:spPr>
          <a:xfrm>
            <a:off x="9844342" y="2764020"/>
            <a:ext cx="131446" cy="138499"/>
          </a:xfrm>
          <a:prstGeom prst="rect">
            <a:avLst/>
          </a:prstGeom>
          <a:noFill/>
        </p:spPr>
        <p:txBody>
          <a:bodyPr wrap="none" lIns="0" tIns="0" rIns="0" bIns="0" rtlCol="0">
            <a:spAutoFit/>
          </a:bodyPr>
          <a:lstStyle/>
          <a:p>
            <a:pPr algn="ctr">
              <a:lnSpc>
                <a:spcPct val="90000"/>
              </a:lnSpc>
            </a:pPr>
            <a:r>
              <a:rPr lang="en-GB" sz="1000">
                <a:latin typeface="Calibri" panose="020F0502020204030204" pitchFamily="34" charset="0"/>
                <a:ea typeface="Aileron" charset="0"/>
                <a:cs typeface="Calibri" panose="020F0502020204030204" pitchFamily="34" charset="0"/>
              </a:rPr>
              <a:t>30</a:t>
            </a:r>
          </a:p>
        </p:txBody>
      </p:sp>
      <p:cxnSp>
        <p:nvCxnSpPr>
          <p:cNvPr id="40" name="Straight Connector 39">
            <a:extLst>
              <a:ext uri="{FF2B5EF4-FFF2-40B4-BE49-F238E27FC236}">
                <a16:creationId xmlns:a16="http://schemas.microsoft.com/office/drawing/2014/main" id="{8A6A40E1-2154-CE46-824A-A433C526C048}"/>
              </a:ext>
            </a:extLst>
          </p:cNvPr>
          <p:cNvCxnSpPr>
            <a:cxnSpLocks/>
          </p:cNvCxnSpPr>
          <p:nvPr/>
        </p:nvCxnSpPr>
        <p:spPr>
          <a:xfrm rot="16200000" flipH="1">
            <a:off x="9874065" y="270354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3" name="TextBox 42">
            <a:extLst>
              <a:ext uri="{FF2B5EF4-FFF2-40B4-BE49-F238E27FC236}">
                <a16:creationId xmlns:a16="http://schemas.microsoft.com/office/drawing/2014/main" id="{6EE5573F-9039-2C47-956E-3EAD7D0A9F7F}"/>
              </a:ext>
            </a:extLst>
          </p:cNvPr>
          <p:cNvSpPr txBox="1"/>
          <p:nvPr/>
        </p:nvSpPr>
        <p:spPr>
          <a:xfrm>
            <a:off x="7949978" y="2764020"/>
            <a:ext cx="65724" cy="138499"/>
          </a:xfrm>
          <a:prstGeom prst="rect">
            <a:avLst/>
          </a:prstGeom>
          <a:noFill/>
        </p:spPr>
        <p:txBody>
          <a:bodyPr wrap="none" lIns="0" tIns="0" rIns="0" bIns="0" rtlCol="0">
            <a:spAutoFit/>
          </a:bodyPr>
          <a:lstStyle/>
          <a:p>
            <a:pPr algn="ctr">
              <a:lnSpc>
                <a:spcPct val="90000"/>
              </a:lnSpc>
            </a:pPr>
            <a:r>
              <a:rPr lang="en-GB" sz="1000">
                <a:latin typeface="Calibri" panose="020F0502020204030204" pitchFamily="34" charset="0"/>
                <a:ea typeface="Aileron" charset="0"/>
                <a:cs typeface="Calibri" panose="020F0502020204030204" pitchFamily="34" charset="0"/>
              </a:rPr>
              <a:t>9</a:t>
            </a:r>
          </a:p>
        </p:txBody>
      </p:sp>
      <p:cxnSp>
        <p:nvCxnSpPr>
          <p:cNvPr id="44" name="Straight Connector 43">
            <a:extLst>
              <a:ext uri="{FF2B5EF4-FFF2-40B4-BE49-F238E27FC236}">
                <a16:creationId xmlns:a16="http://schemas.microsoft.com/office/drawing/2014/main" id="{835517E6-EE5B-A14B-B342-602D1B9CC77A}"/>
              </a:ext>
            </a:extLst>
          </p:cNvPr>
          <p:cNvCxnSpPr>
            <a:cxnSpLocks/>
          </p:cNvCxnSpPr>
          <p:nvPr/>
        </p:nvCxnSpPr>
        <p:spPr>
          <a:xfrm rot="16200000" flipH="1">
            <a:off x="7946840" y="270354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5" name="TextBox 44">
            <a:extLst>
              <a:ext uri="{FF2B5EF4-FFF2-40B4-BE49-F238E27FC236}">
                <a16:creationId xmlns:a16="http://schemas.microsoft.com/office/drawing/2014/main" id="{37E155B4-DDCA-2645-95A0-A79E57C10556}"/>
              </a:ext>
            </a:extLst>
          </p:cNvPr>
          <p:cNvSpPr txBox="1"/>
          <p:nvPr/>
        </p:nvSpPr>
        <p:spPr>
          <a:xfrm>
            <a:off x="9879813" y="3085527"/>
            <a:ext cx="65724" cy="276999"/>
          </a:xfrm>
          <a:prstGeom prst="rect">
            <a:avLst/>
          </a:prstGeom>
          <a:noFill/>
        </p:spPr>
        <p:txBody>
          <a:bodyPr wrap="none" lIns="0" tIns="0" rIns="0" bIns="0" rtlCol="0">
            <a:spAutoFit/>
          </a:bodyPr>
          <a:lstStyle/>
          <a:p>
            <a:pPr algn="ctr">
              <a:lnSpc>
                <a:spcPct val="90000"/>
              </a:lnSpc>
            </a:pPr>
            <a:r>
              <a:rPr lang="en-GB" sz="1000">
                <a:latin typeface="Calibri" panose="020F0502020204030204" pitchFamily="34" charset="0"/>
                <a:ea typeface="Aileron" charset="0"/>
                <a:cs typeface="Calibri" panose="020F0502020204030204" pitchFamily="34" charset="0"/>
              </a:rPr>
              <a:t>2</a:t>
            </a:r>
          </a:p>
          <a:p>
            <a:pPr algn="ctr">
              <a:lnSpc>
                <a:spcPct val="90000"/>
              </a:lnSpc>
            </a:pPr>
            <a:r>
              <a:rPr lang="en-GB" sz="1000">
                <a:latin typeface="Calibri" panose="020F0502020204030204" pitchFamily="34" charset="0"/>
                <a:ea typeface="Aileron" charset="0"/>
                <a:cs typeface="Calibri" panose="020F0502020204030204" pitchFamily="34" charset="0"/>
              </a:rPr>
              <a:t>0</a:t>
            </a:r>
          </a:p>
        </p:txBody>
      </p:sp>
      <p:sp>
        <p:nvSpPr>
          <p:cNvPr id="48" name="TextBox 47">
            <a:extLst>
              <a:ext uri="{FF2B5EF4-FFF2-40B4-BE49-F238E27FC236}">
                <a16:creationId xmlns:a16="http://schemas.microsoft.com/office/drawing/2014/main" id="{0AFF7687-6558-7D4F-A0EB-AFB43FF6542C}"/>
              </a:ext>
            </a:extLst>
          </p:cNvPr>
          <p:cNvSpPr txBox="1"/>
          <p:nvPr/>
        </p:nvSpPr>
        <p:spPr>
          <a:xfrm>
            <a:off x="7394353" y="2764020"/>
            <a:ext cx="65724" cy="138499"/>
          </a:xfrm>
          <a:prstGeom prst="rect">
            <a:avLst/>
          </a:prstGeom>
          <a:noFill/>
        </p:spPr>
        <p:txBody>
          <a:bodyPr wrap="none" lIns="0" tIns="0" rIns="0" bIns="0" rtlCol="0">
            <a:spAutoFit/>
          </a:bodyPr>
          <a:lstStyle/>
          <a:p>
            <a:pPr algn="ctr">
              <a:lnSpc>
                <a:spcPct val="90000"/>
              </a:lnSpc>
            </a:pPr>
            <a:r>
              <a:rPr lang="en-GB" sz="1000">
                <a:latin typeface="Calibri" panose="020F0502020204030204" pitchFamily="34" charset="0"/>
                <a:ea typeface="Aileron" charset="0"/>
                <a:cs typeface="Calibri" panose="020F0502020204030204" pitchFamily="34" charset="0"/>
              </a:rPr>
              <a:t>3</a:t>
            </a:r>
          </a:p>
        </p:txBody>
      </p:sp>
      <p:cxnSp>
        <p:nvCxnSpPr>
          <p:cNvPr id="49" name="Straight Connector 48">
            <a:extLst>
              <a:ext uri="{FF2B5EF4-FFF2-40B4-BE49-F238E27FC236}">
                <a16:creationId xmlns:a16="http://schemas.microsoft.com/office/drawing/2014/main" id="{FE092F12-08E8-5845-9CB3-C60AABCF8348}"/>
              </a:ext>
            </a:extLst>
          </p:cNvPr>
          <p:cNvCxnSpPr>
            <a:cxnSpLocks/>
          </p:cNvCxnSpPr>
          <p:nvPr/>
        </p:nvCxnSpPr>
        <p:spPr>
          <a:xfrm rot="16200000" flipH="1">
            <a:off x="7391215" y="270354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0" name="TextBox 49">
            <a:extLst>
              <a:ext uri="{FF2B5EF4-FFF2-40B4-BE49-F238E27FC236}">
                <a16:creationId xmlns:a16="http://schemas.microsoft.com/office/drawing/2014/main" id="{7B642DD6-B321-6E4E-AB0F-F49B4D2E4192}"/>
              </a:ext>
            </a:extLst>
          </p:cNvPr>
          <p:cNvSpPr txBox="1"/>
          <p:nvPr/>
        </p:nvSpPr>
        <p:spPr>
          <a:xfrm>
            <a:off x="7670578" y="2764020"/>
            <a:ext cx="65724" cy="138499"/>
          </a:xfrm>
          <a:prstGeom prst="rect">
            <a:avLst/>
          </a:prstGeom>
          <a:noFill/>
        </p:spPr>
        <p:txBody>
          <a:bodyPr wrap="none" lIns="0" tIns="0" rIns="0" bIns="0" rtlCol="0">
            <a:spAutoFit/>
          </a:bodyPr>
          <a:lstStyle/>
          <a:p>
            <a:pPr algn="ctr">
              <a:lnSpc>
                <a:spcPct val="90000"/>
              </a:lnSpc>
            </a:pPr>
            <a:r>
              <a:rPr lang="en-GB" sz="1000">
                <a:latin typeface="Calibri" panose="020F0502020204030204" pitchFamily="34" charset="0"/>
                <a:ea typeface="Aileron" charset="0"/>
                <a:cs typeface="Calibri" panose="020F0502020204030204" pitchFamily="34" charset="0"/>
              </a:rPr>
              <a:t>6</a:t>
            </a:r>
          </a:p>
        </p:txBody>
      </p:sp>
      <p:cxnSp>
        <p:nvCxnSpPr>
          <p:cNvPr id="51" name="Straight Connector 50">
            <a:extLst>
              <a:ext uri="{FF2B5EF4-FFF2-40B4-BE49-F238E27FC236}">
                <a16:creationId xmlns:a16="http://schemas.microsoft.com/office/drawing/2014/main" id="{F2BF04B0-EA06-0849-88FC-0B24DDF8C8DC}"/>
              </a:ext>
            </a:extLst>
          </p:cNvPr>
          <p:cNvCxnSpPr>
            <a:cxnSpLocks/>
          </p:cNvCxnSpPr>
          <p:nvPr/>
        </p:nvCxnSpPr>
        <p:spPr>
          <a:xfrm rot="16200000" flipH="1">
            <a:off x="7667440" y="270354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D6CD453F-1F11-6F4A-B324-071CEDE082EB}"/>
              </a:ext>
            </a:extLst>
          </p:cNvPr>
          <p:cNvSpPr txBox="1"/>
          <p:nvPr/>
        </p:nvSpPr>
        <p:spPr>
          <a:xfrm>
            <a:off x="9291892" y="2764020"/>
            <a:ext cx="131446" cy="138499"/>
          </a:xfrm>
          <a:prstGeom prst="rect">
            <a:avLst/>
          </a:prstGeom>
          <a:noFill/>
        </p:spPr>
        <p:txBody>
          <a:bodyPr wrap="none" lIns="0" tIns="0" rIns="0" bIns="0" rtlCol="0">
            <a:spAutoFit/>
          </a:bodyPr>
          <a:lstStyle/>
          <a:p>
            <a:pPr algn="ctr">
              <a:lnSpc>
                <a:spcPct val="90000"/>
              </a:lnSpc>
            </a:pPr>
            <a:r>
              <a:rPr lang="en-GB" sz="1000">
                <a:latin typeface="Calibri" panose="020F0502020204030204" pitchFamily="34" charset="0"/>
                <a:ea typeface="Aileron" charset="0"/>
                <a:cs typeface="Calibri" panose="020F0502020204030204" pitchFamily="34" charset="0"/>
              </a:rPr>
              <a:t>24</a:t>
            </a:r>
          </a:p>
        </p:txBody>
      </p:sp>
      <p:cxnSp>
        <p:nvCxnSpPr>
          <p:cNvPr id="53" name="Straight Connector 52">
            <a:extLst>
              <a:ext uri="{FF2B5EF4-FFF2-40B4-BE49-F238E27FC236}">
                <a16:creationId xmlns:a16="http://schemas.microsoft.com/office/drawing/2014/main" id="{09C11058-0048-524B-90E6-DDF809555278}"/>
              </a:ext>
            </a:extLst>
          </p:cNvPr>
          <p:cNvCxnSpPr>
            <a:cxnSpLocks/>
          </p:cNvCxnSpPr>
          <p:nvPr/>
        </p:nvCxnSpPr>
        <p:spPr>
          <a:xfrm rot="16200000" flipH="1">
            <a:off x="9321615" y="270354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4" name="TextBox 53">
            <a:extLst>
              <a:ext uri="{FF2B5EF4-FFF2-40B4-BE49-F238E27FC236}">
                <a16:creationId xmlns:a16="http://schemas.microsoft.com/office/drawing/2014/main" id="{7A0A9DE5-5485-E641-9B7B-1B5ACA0B25CF}"/>
              </a:ext>
            </a:extLst>
          </p:cNvPr>
          <p:cNvSpPr txBox="1"/>
          <p:nvPr/>
        </p:nvSpPr>
        <p:spPr>
          <a:xfrm>
            <a:off x="6922924" y="2457926"/>
            <a:ext cx="131447"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10</a:t>
            </a:r>
          </a:p>
        </p:txBody>
      </p:sp>
      <p:cxnSp>
        <p:nvCxnSpPr>
          <p:cNvPr id="55" name="Straight Connector 54">
            <a:extLst>
              <a:ext uri="{FF2B5EF4-FFF2-40B4-BE49-F238E27FC236}">
                <a16:creationId xmlns:a16="http://schemas.microsoft.com/office/drawing/2014/main" id="{4EE1ED11-76C9-794B-A994-25AEA92168B0}"/>
              </a:ext>
            </a:extLst>
          </p:cNvPr>
          <p:cNvCxnSpPr>
            <a:cxnSpLocks/>
          </p:cNvCxnSpPr>
          <p:nvPr/>
        </p:nvCxnSpPr>
        <p:spPr>
          <a:xfrm flipH="1">
            <a:off x="7075712" y="252574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6" name="TextBox 55">
            <a:extLst>
              <a:ext uri="{FF2B5EF4-FFF2-40B4-BE49-F238E27FC236}">
                <a16:creationId xmlns:a16="http://schemas.microsoft.com/office/drawing/2014/main" id="{EA1B82A0-B323-2245-9A6A-80ECC923ECDC}"/>
              </a:ext>
            </a:extLst>
          </p:cNvPr>
          <p:cNvSpPr txBox="1"/>
          <p:nvPr/>
        </p:nvSpPr>
        <p:spPr>
          <a:xfrm>
            <a:off x="6922924" y="2191226"/>
            <a:ext cx="131447"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30</a:t>
            </a:r>
          </a:p>
        </p:txBody>
      </p:sp>
      <p:cxnSp>
        <p:nvCxnSpPr>
          <p:cNvPr id="57" name="Straight Connector 56">
            <a:extLst>
              <a:ext uri="{FF2B5EF4-FFF2-40B4-BE49-F238E27FC236}">
                <a16:creationId xmlns:a16="http://schemas.microsoft.com/office/drawing/2014/main" id="{33334C34-6865-B549-8AB5-1CD781A608D7}"/>
              </a:ext>
            </a:extLst>
          </p:cNvPr>
          <p:cNvCxnSpPr>
            <a:cxnSpLocks/>
          </p:cNvCxnSpPr>
          <p:nvPr/>
        </p:nvCxnSpPr>
        <p:spPr>
          <a:xfrm flipH="1">
            <a:off x="7075712" y="225904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8" name="TextBox 57">
            <a:extLst>
              <a:ext uri="{FF2B5EF4-FFF2-40B4-BE49-F238E27FC236}">
                <a16:creationId xmlns:a16="http://schemas.microsoft.com/office/drawing/2014/main" id="{F30A7C1B-40DD-B34D-ACA6-9B1259884E05}"/>
              </a:ext>
            </a:extLst>
          </p:cNvPr>
          <p:cNvSpPr txBox="1"/>
          <p:nvPr/>
        </p:nvSpPr>
        <p:spPr>
          <a:xfrm>
            <a:off x="6922924" y="2054701"/>
            <a:ext cx="131447"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40</a:t>
            </a:r>
          </a:p>
        </p:txBody>
      </p:sp>
      <p:cxnSp>
        <p:nvCxnSpPr>
          <p:cNvPr id="59" name="Straight Connector 58">
            <a:extLst>
              <a:ext uri="{FF2B5EF4-FFF2-40B4-BE49-F238E27FC236}">
                <a16:creationId xmlns:a16="http://schemas.microsoft.com/office/drawing/2014/main" id="{578D6B23-B439-4A45-8854-F92C493AED09}"/>
              </a:ext>
            </a:extLst>
          </p:cNvPr>
          <p:cNvCxnSpPr>
            <a:cxnSpLocks/>
          </p:cNvCxnSpPr>
          <p:nvPr/>
        </p:nvCxnSpPr>
        <p:spPr>
          <a:xfrm flipH="1">
            <a:off x="7075712" y="2122516"/>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0" name="TextBox 59">
            <a:extLst>
              <a:ext uri="{FF2B5EF4-FFF2-40B4-BE49-F238E27FC236}">
                <a16:creationId xmlns:a16="http://schemas.microsoft.com/office/drawing/2014/main" id="{CE49D24E-1AEE-F742-BD65-E2F7D44CCD9E}"/>
              </a:ext>
            </a:extLst>
          </p:cNvPr>
          <p:cNvSpPr txBox="1"/>
          <p:nvPr/>
        </p:nvSpPr>
        <p:spPr>
          <a:xfrm>
            <a:off x="6922924" y="1921351"/>
            <a:ext cx="131447"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50</a:t>
            </a:r>
          </a:p>
        </p:txBody>
      </p:sp>
      <p:cxnSp>
        <p:nvCxnSpPr>
          <p:cNvPr id="61" name="Straight Connector 60">
            <a:extLst>
              <a:ext uri="{FF2B5EF4-FFF2-40B4-BE49-F238E27FC236}">
                <a16:creationId xmlns:a16="http://schemas.microsoft.com/office/drawing/2014/main" id="{C0944583-DB72-7740-A6A1-BA7423CCAFEF}"/>
              </a:ext>
            </a:extLst>
          </p:cNvPr>
          <p:cNvCxnSpPr>
            <a:cxnSpLocks/>
          </p:cNvCxnSpPr>
          <p:nvPr/>
        </p:nvCxnSpPr>
        <p:spPr>
          <a:xfrm flipH="1">
            <a:off x="7075712" y="1989166"/>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2" name="TextBox 61">
            <a:extLst>
              <a:ext uri="{FF2B5EF4-FFF2-40B4-BE49-F238E27FC236}">
                <a16:creationId xmlns:a16="http://schemas.microsoft.com/office/drawing/2014/main" id="{E0FA8527-A2FC-4E4B-ADFA-DCDFD98028CE}"/>
              </a:ext>
            </a:extLst>
          </p:cNvPr>
          <p:cNvSpPr txBox="1"/>
          <p:nvPr/>
        </p:nvSpPr>
        <p:spPr>
          <a:xfrm>
            <a:off x="6922924" y="1788001"/>
            <a:ext cx="131447"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60</a:t>
            </a:r>
          </a:p>
        </p:txBody>
      </p:sp>
      <p:cxnSp>
        <p:nvCxnSpPr>
          <p:cNvPr id="63" name="Straight Connector 62">
            <a:extLst>
              <a:ext uri="{FF2B5EF4-FFF2-40B4-BE49-F238E27FC236}">
                <a16:creationId xmlns:a16="http://schemas.microsoft.com/office/drawing/2014/main" id="{5F24C760-C7E7-E343-BCCD-A53D018C6364}"/>
              </a:ext>
            </a:extLst>
          </p:cNvPr>
          <p:cNvCxnSpPr>
            <a:cxnSpLocks/>
          </p:cNvCxnSpPr>
          <p:nvPr/>
        </p:nvCxnSpPr>
        <p:spPr>
          <a:xfrm flipH="1">
            <a:off x="7075712" y="1855816"/>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4" name="TextBox 63">
            <a:extLst>
              <a:ext uri="{FF2B5EF4-FFF2-40B4-BE49-F238E27FC236}">
                <a16:creationId xmlns:a16="http://schemas.microsoft.com/office/drawing/2014/main" id="{F0918901-7D94-1F49-B844-B8F51FF4D09C}"/>
              </a:ext>
            </a:extLst>
          </p:cNvPr>
          <p:cNvSpPr txBox="1"/>
          <p:nvPr/>
        </p:nvSpPr>
        <p:spPr>
          <a:xfrm>
            <a:off x="6922924" y="1651476"/>
            <a:ext cx="131447"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70</a:t>
            </a:r>
          </a:p>
        </p:txBody>
      </p:sp>
      <p:cxnSp>
        <p:nvCxnSpPr>
          <p:cNvPr id="65" name="Straight Connector 64">
            <a:extLst>
              <a:ext uri="{FF2B5EF4-FFF2-40B4-BE49-F238E27FC236}">
                <a16:creationId xmlns:a16="http://schemas.microsoft.com/office/drawing/2014/main" id="{94F77D6F-D41E-874D-906B-AAA88E58DB06}"/>
              </a:ext>
            </a:extLst>
          </p:cNvPr>
          <p:cNvCxnSpPr>
            <a:cxnSpLocks/>
          </p:cNvCxnSpPr>
          <p:nvPr/>
        </p:nvCxnSpPr>
        <p:spPr>
          <a:xfrm flipH="1">
            <a:off x="7075712" y="171929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6" name="TextBox 65">
            <a:extLst>
              <a:ext uri="{FF2B5EF4-FFF2-40B4-BE49-F238E27FC236}">
                <a16:creationId xmlns:a16="http://schemas.microsoft.com/office/drawing/2014/main" id="{FF99311B-631B-E241-A174-1EE94C66F105}"/>
              </a:ext>
            </a:extLst>
          </p:cNvPr>
          <p:cNvSpPr txBox="1"/>
          <p:nvPr/>
        </p:nvSpPr>
        <p:spPr>
          <a:xfrm>
            <a:off x="6922924" y="1394301"/>
            <a:ext cx="131447"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90</a:t>
            </a:r>
          </a:p>
        </p:txBody>
      </p:sp>
      <p:cxnSp>
        <p:nvCxnSpPr>
          <p:cNvPr id="67" name="Straight Connector 66">
            <a:extLst>
              <a:ext uri="{FF2B5EF4-FFF2-40B4-BE49-F238E27FC236}">
                <a16:creationId xmlns:a16="http://schemas.microsoft.com/office/drawing/2014/main" id="{9BDB6B49-EB66-1243-BF4C-FDEB496F7F7F}"/>
              </a:ext>
            </a:extLst>
          </p:cNvPr>
          <p:cNvCxnSpPr>
            <a:cxnSpLocks/>
          </p:cNvCxnSpPr>
          <p:nvPr/>
        </p:nvCxnSpPr>
        <p:spPr>
          <a:xfrm flipH="1">
            <a:off x="7075712" y="1455766"/>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9" name="TextBox 68">
            <a:extLst>
              <a:ext uri="{FF2B5EF4-FFF2-40B4-BE49-F238E27FC236}">
                <a16:creationId xmlns:a16="http://schemas.microsoft.com/office/drawing/2014/main" id="{18F42D77-474E-E74E-83FD-FF59941C7EAD}"/>
              </a:ext>
            </a:extLst>
          </p:cNvPr>
          <p:cNvSpPr txBox="1"/>
          <p:nvPr/>
        </p:nvSpPr>
        <p:spPr>
          <a:xfrm>
            <a:off x="7638418" y="3085527"/>
            <a:ext cx="131446" cy="276999"/>
          </a:xfrm>
          <a:prstGeom prst="rect">
            <a:avLst/>
          </a:prstGeom>
          <a:noFill/>
        </p:spPr>
        <p:txBody>
          <a:bodyPr wrap="none" lIns="0" tIns="0" rIns="0" bIns="0" rtlCol="0">
            <a:spAutoFit/>
          </a:bodyPr>
          <a:lstStyle/>
          <a:p>
            <a:pPr algn="ctr">
              <a:lnSpc>
                <a:spcPct val="90000"/>
              </a:lnSpc>
            </a:pPr>
            <a:r>
              <a:rPr lang="en-GB" sz="1000">
                <a:latin typeface="Calibri" panose="020F0502020204030204" pitchFamily="34" charset="0"/>
                <a:ea typeface="Aileron" charset="0"/>
                <a:cs typeface="Calibri" panose="020F0502020204030204" pitchFamily="34" charset="0"/>
              </a:rPr>
              <a:t>96</a:t>
            </a:r>
          </a:p>
          <a:p>
            <a:pPr algn="ctr">
              <a:lnSpc>
                <a:spcPct val="90000"/>
              </a:lnSpc>
            </a:pPr>
            <a:r>
              <a:rPr lang="en-GB" sz="1000">
                <a:latin typeface="Calibri" panose="020F0502020204030204" pitchFamily="34" charset="0"/>
                <a:ea typeface="Aileron" charset="0"/>
                <a:cs typeface="Calibri" panose="020F0502020204030204" pitchFamily="34" charset="0"/>
              </a:rPr>
              <a:t>88</a:t>
            </a:r>
          </a:p>
        </p:txBody>
      </p:sp>
      <p:sp>
        <p:nvSpPr>
          <p:cNvPr id="70" name="TextBox 69">
            <a:extLst>
              <a:ext uri="{FF2B5EF4-FFF2-40B4-BE49-F238E27FC236}">
                <a16:creationId xmlns:a16="http://schemas.microsoft.com/office/drawing/2014/main" id="{C0F2384C-9691-F443-BEAB-47852463F68F}"/>
              </a:ext>
            </a:extLst>
          </p:cNvPr>
          <p:cNvSpPr txBox="1"/>
          <p:nvPr/>
        </p:nvSpPr>
        <p:spPr>
          <a:xfrm>
            <a:off x="7056142" y="3085527"/>
            <a:ext cx="197170" cy="276999"/>
          </a:xfrm>
          <a:prstGeom prst="rect">
            <a:avLst/>
          </a:prstGeom>
          <a:noFill/>
        </p:spPr>
        <p:txBody>
          <a:bodyPr wrap="none" lIns="0" tIns="0" rIns="0" bIns="0" rtlCol="0">
            <a:spAutoFit/>
          </a:bodyPr>
          <a:lstStyle/>
          <a:p>
            <a:pPr algn="ctr">
              <a:lnSpc>
                <a:spcPct val="90000"/>
              </a:lnSpc>
            </a:pPr>
            <a:r>
              <a:rPr lang="en-GB" sz="1000">
                <a:latin typeface="Calibri" panose="020F0502020204030204" pitchFamily="34" charset="0"/>
                <a:ea typeface="Aileron" charset="0"/>
                <a:cs typeface="Calibri" panose="020F0502020204030204" pitchFamily="34" charset="0"/>
              </a:rPr>
              <a:t>129</a:t>
            </a:r>
          </a:p>
          <a:p>
            <a:pPr algn="ctr">
              <a:lnSpc>
                <a:spcPct val="90000"/>
              </a:lnSpc>
            </a:pPr>
            <a:r>
              <a:rPr lang="en-GB" sz="1000">
                <a:latin typeface="Calibri" panose="020F0502020204030204" pitchFamily="34" charset="0"/>
                <a:ea typeface="Aileron" charset="0"/>
                <a:cs typeface="Calibri" panose="020F0502020204030204" pitchFamily="34" charset="0"/>
              </a:rPr>
              <a:t>126</a:t>
            </a:r>
          </a:p>
        </p:txBody>
      </p:sp>
      <p:sp>
        <p:nvSpPr>
          <p:cNvPr id="74" name="TextBox 73">
            <a:extLst>
              <a:ext uri="{FF2B5EF4-FFF2-40B4-BE49-F238E27FC236}">
                <a16:creationId xmlns:a16="http://schemas.microsoft.com/office/drawing/2014/main" id="{83167432-9F46-E04B-86A6-2700811DD79A}"/>
              </a:ext>
            </a:extLst>
          </p:cNvPr>
          <p:cNvSpPr txBox="1"/>
          <p:nvPr/>
        </p:nvSpPr>
        <p:spPr>
          <a:xfrm>
            <a:off x="5859726" y="1052736"/>
            <a:ext cx="984950" cy="166199"/>
          </a:xfrm>
          <a:prstGeom prst="rect">
            <a:avLst/>
          </a:prstGeom>
          <a:noFill/>
        </p:spPr>
        <p:txBody>
          <a:bodyPr wrap="none" lIns="0" tIns="0" rIns="0" bIns="0" rtlCol="0">
            <a:spAutoFit/>
          </a:bodyPr>
          <a:lstStyle/>
          <a:p>
            <a:pPr>
              <a:lnSpc>
                <a:spcPct val="90000"/>
              </a:lnSpc>
            </a:pPr>
            <a:r>
              <a:rPr lang="en-GB" sz="1200" b="1">
                <a:latin typeface="Calibri" panose="020F0502020204030204" pitchFamily="34" charset="0"/>
                <a:ea typeface="Aileron" charset="0"/>
                <a:cs typeface="Calibri" panose="020F0502020204030204" pitchFamily="34" charset="0"/>
              </a:rPr>
              <a:t>Overall survival</a:t>
            </a:r>
          </a:p>
        </p:txBody>
      </p:sp>
      <p:pic>
        <p:nvPicPr>
          <p:cNvPr id="76" name="Picture 75">
            <a:extLst>
              <a:ext uri="{FF2B5EF4-FFF2-40B4-BE49-F238E27FC236}">
                <a16:creationId xmlns:a16="http://schemas.microsoft.com/office/drawing/2014/main" id="{A4E35D4C-388B-9B48-8283-B78DFB8B975B}"/>
              </a:ext>
            </a:extLst>
          </p:cNvPr>
          <p:cNvPicPr>
            <a:picLocks noChangeAspect="1"/>
          </p:cNvPicPr>
          <p:nvPr/>
        </p:nvPicPr>
        <p:blipFill>
          <a:blip r:embed="rId4"/>
          <a:stretch>
            <a:fillRect/>
          </a:stretch>
        </p:blipFill>
        <p:spPr>
          <a:xfrm>
            <a:off x="7154248" y="1309914"/>
            <a:ext cx="3151802" cy="1270000"/>
          </a:xfrm>
          <a:prstGeom prst="rect">
            <a:avLst/>
          </a:prstGeom>
        </p:spPr>
      </p:pic>
      <p:sp>
        <p:nvSpPr>
          <p:cNvPr id="77" name="TextBox 76">
            <a:extLst>
              <a:ext uri="{FF2B5EF4-FFF2-40B4-BE49-F238E27FC236}">
                <a16:creationId xmlns:a16="http://schemas.microsoft.com/office/drawing/2014/main" id="{B8C8E897-559A-CC41-A057-609EFB5977A7}"/>
              </a:ext>
            </a:extLst>
          </p:cNvPr>
          <p:cNvSpPr txBox="1"/>
          <p:nvPr/>
        </p:nvSpPr>
        <p:spPr>
          <a:xfrm>
            <a:off x="6371593" y="5501814"/>
            <a:ext cx="593111" cy="415498"/>
          </a:xfrm>
          <a:prstGeom prst="rect">
            <a:avLst/>
          </a:prstGeom>
          <a:noFill/>
        </p:spPr>
        <p:txBody>
          <a:bodyPr wrap="none" lIns="0" tIns="0" rIns="0" bIns="0" rtlCol="0">
            <a:spAutoFit/>
          </a:bodyPr>
          <a:lstStyle/>
          <a:p>
            <a:pPr algn="r">
              <a:lnSpc>
                <a:spcPct val="90000"/>
              </a:lnSpc>
            </a:pPr>
            <a:r>
              <a:rPr lang="en-GB" sz="1000" b="1" dirty="0">
                <a:latin typeface="Calibri" panose="020F0502020204030204" pitchFamily="34" charset="0"/>
                <a:ea typeface="Aileron" charset="0"/>
                <a:cs typeface="Calibri" panose="020F0502020204030204" pitchFamily="34" charset="0"/>
              </a:rPr>
              <a:t>No. at risk</a:t>
            </a:r>
          </a:p>
          <a:p>
            <a:pPr algn="r">
              <a:lnSpc>
                <a:spcPct val="90000"/>
              </a:lnSpc>
            </a:pPr>
            <a:r>
              <a:rPr lang="en-GB" sz="1000" b="1" dirty="0">
                <a:latin typeface="Calibri" panose="020F0502020204030204" pitchFamily="34" charset="0"/>
                <a:ea typeface="Aileron" charset="0"/>
                <a:cs typeface="Calibri" panose="020F0502020204030204" pitchFamily="34" charset="0"/>
              </a:rPr>
              <a:t>cabazitaxel</a:t>
            </a:r>
            <a:br>
              <a:rPr lang="en-GB" sz="1000" b="1" dirty="0">
                <a:latin typeface="Calibri" panose="020F0502020204030204" pitchFamily="34" charset="0"/>
                <a:ea typeface="Aileron" charset="0"/>
                <a:cs typeface="Calibri" panose="020F0502020204030204" pitchFamily="34" charset="0"/>
              </a:rPr>
            </a:br>
            <a:r>
              <a:rPr lang="en-GB" sz="1000" b="1" dirty="0">
                <a:latin typeface="Calibri" panose="020F0502020204030204" pitchFamily="34" charset="0"/>
                <a:ea typeface="Aileron" charset="0"/>
                <a:cs typeface="Calibri" panose="020F0502020204030204" pitchFamily="34" charset="0"/>
              </a:rPr>
              <a:t>ASTI</a:t>
            </a:r>
          </a:p>
        </p:txBody>
      </p:sp>
      <p:sp>
        <p:nvSpPr>
          <p:cNvPr id="78" name="TextBox 77">
            <a:extLst>
              <a:ext uri="{FF2B5EF4-FFF2-40B4-BE49-F238E27FC236}">
                <a16:creationId xmlns:a16="http://schemas.microsoft.com/office/drawing/2014/main" id="{83EAB905-5C5E-2E49-9259-B812ECEA61A7}"/>
              </a:ext>
            </a:extLst>
          </p:cNvPr>
          <p:cNvSpPr txBox="1"/>
          <p:nvPr/>
        </p:nvSpPr>
        <p:spPr>
          <a:xfrm>
            <a:off x="7438254" y="5640313"/>
            <a:ext cx="131446" cy="276999"/>
          </a:xfrm>
          <a:prstGeom prst="rect">
            <a:avLst/>
          </a:prstGeom>
          <a:noFill/>
        </p:spPr>
        <p:txBody>
          <a:bodyPr wrap="none" lIns="0" tIns="0" rIns="0" bIns="0" rtlCol="0">
            <a:spAutoFit/>
          </a:bodyPr>
          <a:lstStyle/>
          <a:p>
            <a:pPr algn="ctr">
              <a:lnSpc>
                <a:spcPct val="90000"/>
              </a:lnSpc>
            </a:pPr>
            <a:r>
              <a:rPr lang="en-GB" sz="1000">
                <a:latin typeface="Calibri" panose="020F0502020204030204" pitchFamily="34" charset="0"/>
                <a:ea typeface="Aileron" charset="0"/>
                <a:cs typeface="Calibri" panose="020F0502020204030204" pitchFamily="34" charset="0"/>
              </a:rPr>
              <a:t>82</a:t>
            </a:r>
          </a:p>
          <a:p>
            <a:pPr algn="ctr">
              <a:lnSpc>
                <a:spcPct val="90000"/>
              </a:lnSpc>
            </a:pPr>
            <a:r>
              <a:rPr lang="en-GB" sz="1000">
                <a:latin typeface="Calibri" panose="020F0502020204030204" pitchFamily="34" charset="0"/>
                <a:ea typeface="Aileron" charset="0"/>
                <a:cs typeface="Calibri" panose="020F0502020204030204" pitchFamily="34" charset="0"/>
              </a:rPr>
              <a:t>42</a:t>
            </a:r>
          </a:p>
        </p:txBody>
      </p:sp>
      <p:sp>
        <p:nvSpPr>
          <p:cNvPr id="79" name="TextBox 78">
            <a:extLst>
              <a:ext uri="{FF2B5EF4-FFF2-40B4-BE49-F238E27FC236}">
                <a16:creationId xmlns:a16="http://schemas.microsoft.com/office/drawing/2014/main" id="{9A8CF7F6-DA5A-8C4C-A086-E3A76EA37FA8}"/>
              </a:ext>
            </a:extLst>
          </p:cNvPr>
          <p:cNvSpPr txBox="1"/>
          <p:nvPr/>
        </p:nvSpPr>
        <p:spPr>
          <a:xfrm>
            <a:off x="7768593" y="5640313"/>
            <a:ext cx="131446" cy="276999"/>
          </a:xfrm>
          <a:prstGeom prst="rect">
            <a:avLst/>
          </a:prstGeom>
          <a:noFill/>
        </p:spPr>
        <p:txBody>
          <a:bodyPr wrap="none" lIns="0" tIns="0" rIns="0" bIns="0" rtlCol="0">
            <a:spAutoFit/>
          </a:bodyPr>
          <a:lstStyle/>
          <a:p>
            <a:pPr algn="ctr">
              <a:lnSpc>
                <a:spcPct val="90000"/>
              </a:lnSpc>
            </a:pPr>
            <a:r>
              <a:rPr lang="en-GB" sz="1000">
                <a:latin typeface="Calibri" panose="020F0502020204030204" pitchFamily="34" charset="0"/>
                <a:ea typeface="Aileron" charset="0"/>
                <a:cs typeface="Calibri" panose="020F0502020204030204" pitchFamily="34" charset="0"/>
              </a:rPr>
              <a:t>39</a:t>
            </a:r>
          </a:p>
          <a:p>
            <a:pPr algn="ctr">
              <a:lnSpc>
                <a:spcPct val="90000"/>
              </a:lnSpc>
            </a:pPr>
            <a:r>
              <a:rPr lang="en-GB" sz="1000">
                <a:latin typeface="Calibri" panose="020F0502020204030204" pitchFamily="34" charset="0"/>
                <a:ea typeface="Aileron" charset="0"/>
                <a:cs typeface="Calibri" panose="020F0502020204030204" pitchFamily="34" charset="0"/>
              </a:rPr>
              <a:t>16</a:t>
            </a:r>
          </a:p>
        </p:txBody>
      </p:sp>
      <p:sp>
        <p:nvSpPr>
          <p:cNvPr id="80" name="TextBox 79">
            <a:extLst>
              <a:ext uri="{FF2B5EF4-FFF2-40B4-BE49-F238E27FC236}">
                <a16:creationId xmlns:a16="http://schemas.microsoft.com/office/drawing/2014/main" id="{7BF4D8B9-9C47-AD46-917E-94C84272F826}"/>
              </a:ext>
            </a:extLst>
          </p:cNvPr>
          <p:cNvSpPr txBox="1"/>
          <p:nvPr/>
        </p:nvSpPr>
        <p:spPr>
          <a:xfrm>
            <a:off x="8118135" y="5640313"/>
            <a:ext cx="131446" cy="2769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20</a:t>
            </a:r>
          </a:p>
          <a:p>
            <a:pPr algn="r">
              <a:lnSpc>
                <a:spcPct val="90000"/>
              </a:lnSpc>
            </a:pPr>
            <a:r>
              <a:rPr lang="en-GB" sz="1000">
                <a:latin typeface="Calibri" panose="020F0502020204030204" pitchFamily="34" charset="0"/>
                <a:ea typeface="Aileron" charset="0"/>
                <a:cs typeface="Calibri" panose="020F0502020204030204" pitchFamily="34" charset="0"/>
              </a:rPr>
              <a:t>7</a:t>
            </a:r>
          </a:p>
        </p:txBody>
      </p:sp>
      <p:sp>
        <p:nvSpPr>
          <p:cNvPr id="81" name="TextBox 80">
            <a:extLst>
              <a:ext uri="{FF2B5EF4-FFF2-40B4-BE49-F238E27FC236}">
                <a16:creationId xmlns:a16="http://schemas.microsoft.com/office/drawing/2014/main" id="{49D79B57-B928-E142-BDB0-C5FDC4E00DB0}"/>
              </a:ext>
            </a:extLst>
          </p:cNvPr>
          <p:cNvSpPr txBox="1"/>
          <p:nvPr/>
        </p:nvSpPr>
        <p:spPr>
          <a:xfrm>
            <a:off x="8493216" y="5640313"/>
            <a:ext cx="65724" cy="276999"/>
          </a:xfrm>
          <a:prstGeom prst="rect">
            <a:avLst/>
          </a:prstGeom>
          <a:noFill/>
        </p:spPr>
        <p:txBody>
          <a:bodyPr wrap="none" lIns="0" tIns="0" rIns="0" bIns="0" rtlCol="0">
            <a:spAutoFit/>
          </a:bodyPr>
          <a:lstStyle/>
          <a:p>
            <a:pPr algn="ctr">
              <a:lnSpc>
                <a:spcPct val="90000"/>
              </a:lnSpc>
            </a:pPr>
            <a:r>
              <a:rPr lang="en-GB" sz="1000">
                <a:latin typeface="Calibri" panose="020F0502020204030204" pitchFamily="34" charset="0"/>
                <a:ea typeface="Aileron" charset="0"/>
                <a:cs typeface="Calibri" panose="020F0502020204030204" pitchFamily="34" charset="0"/>
              </a:rPr>
              <a:t>8</a:t>
            </a:r>
          </a:p>
          <a:p>
            <a:pPr algn="ctr">
              <a:lnSpc>
                <a:spcPct val="90000"/>
              </a:lnSpc>
            </a:pPr>
            <a:r>
              <a:rPr lang="en-GB" sz="1000">
                <a:latin typeface="Calibri" panose="020F0502020204030204" pitchFamily="34" charset="0"/>
                <a:ea typeface="Aileron" charset="0"/>
                <a:cs typeface="Calibri" panose="020F0502020204030204" pitchFamily="34" charset="0"/>
              </a:rPr>
              <a:t>2</a:t>
            </a:r>
          </a:p>
        </p:txBody>
      </p:sp>
      <p:sp>
        <p:nvSpPr>
          <p:cNvPr id="82" name="TextBox 81">
            <a:extLst>
              <a:ext uri="{FF2B5EF4-FFF2-40B4-BE49-F238E27FC236}">
                <a16:creationId xmlns:a16="http://schemas.microsoft.com/office/drawing/2014/main" id="{7ABFE30B-9216-9846-A051-46BA714FBA31}"/>
              </a:ext>
            </a:extLst>
          </p:cNvPr>
          <p:cNvSpPr txBox="1"/>
          <p:nvPr/>
        </p:nvSpPr>
        <p:spPr>
          <a:xfrm>
            <a:off x="9190356" y="5640313"/>
            <a:ext cx="65724" cy="276999"/>
          </a:xfrm>
          <a:prstGeom prst="rect">
            <a:avLst/>
          </a:prstGeom>
          <a:noFill/>
        </p:spPr>
        <p:txBody>
          <a:bodyPr wrap="none" lIns="0" tIns="0" rIns="0" bIns="0" rtlCol="0">
            <a:spAutoFit/>
          </a:bodyPr>
          <a:lstStyle/>
          <a:p>
            <a:pPr algn="ctr">
              <a:lnSpc>
                <a:spcPct val="90000"/>
              </a:lnSpc>
            </a:pPr>
            <a:r>
              <a:rPr lang="en-GB" sz="1000">
                <a:latin typeface="Calibri" panose="020F0502020204030204" pitchFamily="34" charset="0"/>
                <a:ea typeface="Aileron" charset="0"/>
                <a:cs typeface="Calibri" panose="020F0502020204030204" pitchFamily="34" charset="0"/>
              </a:rPr>
              <a:t>4</a:t>
            </a:r>
          </a:p>
          <a:p>
            <a:pPr algn="ctr">
              <a:lnSpc>
                <a:spcPct val="90000"/>
              </a:lnSpc>
            </a:pPr>
            <a:r>
              <a:rPr lang="en-GB" sz="1000">
                <a:latin typeface="Calibri" panose="020F0502020204030204" pitchFamily="34" charset="0"/>
                <a:ea typeface="Aileron" charset="0"/>
                <a:cs typeface="Calibri" panose="020F0502020204030204" pitchFamily="34" charset="0"/>
              </a:rPr>
              <a:t>1</a:t>
            </a:r>
          </a:p>
        </p:txBody>
      </p:sp>
      <p:sp>
        <p:nvSpPr>
          <p:cNvPr id="83" name="TextBox 82">
            <a:extLst>
              <a:ext uri="{FF2B5EF4-FFF2-40B4-BE49-F238E27FC236}">
                <a16:creationId xmlns:a16="http://schemas.microsoft.com/office/drawing/2014/main" id="{E70EF5E5-E4EB-6444-972B-A217208E9FC1}"/>
              </a:ext>
            </a:extLst>
          </p:cNvPr>
          <p:cNvSpPr txBox="1"/>
          <p:nvPr/>
        </p:nvSpPr>
        <p:spPr>
          <a:xfrm>
            <a:off x="7121386" y="5284300"/>
            <a:ext cx="65724" cy="138499"/>
          </a:xfrm>
          <a:prstGeom prst="rect">
            <a:avLst/>
          </a:prstGeom>
          <a:noFill/>
        </p:spPr>
        <p:txBody>
          <a:bodyPr wrap="none" lIns="0" tIns="0" rIns="0" bIns="0" rtlCol="0">
            <a:spAutoFit/>
          </a:bodyPr>
          <a:lstStyle/>
          <a:p>
            <a:pPr algn="ctr">
              <a:lnSpc>
                <a:spcPct val="90000"/>
              </a:lnSpc>
            </a:pPr>
            <a:r>
              <a:rPr lang="en-GB" sz="1000">
                <a:latin typeface="Calibri" panose="020F0502020204030204" pitchFamily="34" charset="0"/>
                <a:ea typeface="Aileron" charset="0"/>
                <a:cs typeface="Calibri" panose="020F0502020204030204" pitchFamily="34" charset="0"/>
              </a:rPr>
              <a:t>0</a:t>
            </a:r>
          </a:p>
        </p:txBody>
      </p:sp>
      <p:sp>
        <p:nvSpPr>
          <p:cNvPr id="84" name="TextBox 83">
            <a:extLst>
              <a:ext uri="{FF2B5EF4-FFF2-40B4-BE49-F238E27FC236}">
                <a16:creationId xmlns:a16="http://schemas.microsoft.com/office/drawing/2014/main" id="{A4E0ECFB-1F23-2748-968A-144443BAB997}"/>
              </a:ext>
            </a:extLst>
          </p:cNvPr>
          <p:cNvSpPr txBox="1"/>
          <p:nvPr/>
        </p:nvSpPr>
        <p:spPr>
          <a:xfrm>
            <a:off x="8132729" y="5453228"/>
            <a:ext cx="780663" cy="138499"/>
          </a:xfrm>
          <a:prstGeom prst="rect">
            <a:avLst/>
          </a:prstGeom>
          <a:noFill/>
        </p:spPr>
        <p:txBody>
          <a:bodyPr wrap="none" lIns="0" tIns="0" rIns="0" bIns="0" rtlCol="0">
            <a:spAutoFit/>
          </a:bodyPr>
          <a:lstStyle/>
          <a:p>
            <a:pPr algn="ctr">
              <a:lnSpc>
                <a:spcPct val="90000"/>
              </a:lnSpc>
            </a:pPr>
            <a:r>
              <a:rPr lang="en-GB" sz="1000" b="1">
                <a:latin typeface="Calibri" panose="020F0502020204030204" pitchFamily="34" charset="0"/>
                <a:ea typeface="Aileron" charset="0"/>
                <a:cs typeface="Calibri" panose="020F0502020204030204" pitchFamily="34" charset="0"/>
              </a:rPr>
              <a:t>Time (months)</a:t>
            </a:r>
          </a:p>
        </p:txBody>
      </p:sp>
      <p:sp>
        <p:nvSpPr>
          <p:cNvPr id="85" name="TextBox 84">
            <a:extLst>
              <a:ext uri="{FF2B5EF4-FFF2-40B4-BE49-F238E27FC236}">
                <a16:creationId xmlns:a16="http://schemas.microsoft.com/office/drawing/2014/main" id="{33775E4C-1235-2F41-86B8-33F71C92329C}"/>
              </a:ext>
            </a:extLst>
          </p:cNvPr>
          <p:cNvSpPr txBox="1"/>
          <p:nvPr/>
        </p:nvSpPr>
        <p:spPr>
          <a:xfrm rot="16200000">
            <a:off x="6075883" y="4373470"/>
            <a:ext cx="1171796" cy="276999"/>
          </a:xfrm>
          <a:prstGeom prst="rect">
            <a:avLst/>
          </a:prstGeom>
          <a:noFill/>
        </p:spPr>
        <p:txBody>
          <a:bodyPr wrap="none" lIns="0" tIns="0" rIns="0" bIns="0" rtlCol="0">
            <a:spAutoFit/>
          </a:bodyPr>
          <a:lstStyle/>
          <a:p>
            <a:pPr algn="ctr">
              <a:lnSpc>
                <a:spcPct val="90000"/>
              </a:lnSpc>
            </a:pPr>
            <a:r>
              <a:rPr lang="en-GB" sz="1000" b="1">
                <a:latin typeface="Calibri" panose="020F0502020204030204" pitchFamily="34" charset="0"/>
                <a:ea typeface="Aileron" charset="0"/>
                <a:cs typeface="Calibri" panose="020F0502020204030204" pitchFamily="34" charset="0"/>
              </a:rPr>
              <a:t>Patients alive without</a:t>
            </a:r>
            <a:br>
              <a:rPr lang="en-GB" sz="1000" b="1">
                <a:latin typeface="Calibri" panose="020F0502020204030204" pitchFamily="34" charset="0"/>
                <a:ea typeface="Aileron" charset="0"/>
                <a:cs typeface="Calibri" panose="020F0502020204030204" pitchFamily="34" charset="0"/>
              </a:rPr>
            </a:br>
            <a:r>
              <a:rPr lang="en-GB" sz="1000" b="1">
                <a:latin typeface="Calibri" panose="020F0502020204030204" pitchFamily="34" charset="0"/>
                <a:ea typeface="Aileron" charset="0"/>
                <a:cs typeface="Calibri" panose="020F0502020204030204" pitchFamily="34" charset="0"/>
              </a:rPr>
              <a:t>progression (%)</a:t>
            </a:r>
          </a:p>
        </p:txBody>
      </p:sp>
      <p:sp>
        <p:nvSpPr>
          <p:cNvPr id="86" name="TextBox 85">
            <a:extLst>
              <a:ext uri="{FF2B5EF4-FFF2-40B4-BE49-F238E27FC236}">
                <a16:creationId xmlns:a16="http://schemas.microsoft.com/office/drawing/2014/main" id="{5241E288-CEB9-6B42-8154-4C1428EB2778}"/>
              </a:ext>
            </a:extLst>
          </p:cNvPr>
          <p:cNvSpPr txBox="1"/>
          <p:nvPr/>
        </p:nvSpPr>
        <p:spPr>
          <a:xfrm>
            <a:off x="6857201" y="3774881"/>
            <a:ext cx="197170"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100</a:t>
            </a:r>
          </a:p>
        </p:txBody>
      </p:sp>
      <p:cxnSp>
        <p:nvCxnSpPr>
          <p:cNvPr id="87" name="Straight Connector 86">
            <a:extLst>
              <a:ext uri="{FF2B5EF4-FFF2-40B4-BE49-F238E27FC236}">
                <a16:creationId xmlns:a16="http://schemas.microsoft.com/office/drawing/2014/main" id="{D31B11CC-A316-C041-A767-B078D68CEBB8}"/>
              </a:ext>
            </a:extLst>
          </p:cNvPr>
          <p:cNvCxnSpPr>
            <a:cxnSpLocks/>
          </p:cNvCxnSpPr>
          <p:nvPr/>
        </p:nvCxnSpPr>
        <p:spPr>
          <a:xfrm flipH="1">
            <a:off x="7144841" y="5185941"/>
            <a:ext cx="3046909"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719C981E-871A-754F-A36B-E69DC7B27207}"/>
              </a:ext>
            </a:extLst>
          </p:cNvPr>
          <p:cNvCxnSpPr>
            <a:cxnSpLocks/>
          </p:cNvCxnSpPr>
          <p:nvPr/>
        </p:nvCxnSpPr>
        <p:spPr>
          <a:xfrm flipH="1">
            <a:off x="7075712" y="3836346"/>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9" name="TextBox 88">
            <a:extLst>
              <a:ext uri="{FF2B5EF4-FFF2-40B4-BE49-F238E27FC236}">
                <a16:creationId xmlns:a16="http://schemas.microsoft.com/office/drawing/2014/main" id="{82381D50-939C-3540-B0F5-562295C40FFA}"/>
              </a:ext>
            </a:extLst>
          </p:cNvPr>
          <p:cNvSpPr txBox="1"/>
          <p:nvPr/>
        </p:nvSpPr>
        <p:spPr>
          <a:xfrm>
            <a:off x="6922924" y="4044756"/>
            <a:ext cx="131447"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80</a:t>
            </a:r>
          </a:p>
        </p:txBody>
      </p:sp>
      <p:cxnSp>
        <p:nvCxnSpPr>
          <p:cNvPr id="90" name="Straight Connector 89">
            <a:extLst>
              <a:ext uri="{FF2B5EF4-FFF2-40B4-BE49-F238E27FC236}">
                <a16:creationId xmlns:a16="http://schemas.microsoft.com/office/drawing/2014/main" id="{64D5EF5B-FEA0-5A43-B77E-96868CB73DD3}"/>
              </a:ext>
            </a:extLst>
          </p:cNvPr>
          <p:cNvCxnSpPr>
            <a:cxnSpLocks/>
          </p:cNvCxnSpPr>
          <p:nvPr/>
        </p:nvCxnSpPr>
        <p:spPr>
          <a:xfrm flipH="1">
            <a:off x="7075712" y="410622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1" name="TextBox 90">
            <a:extLst>
              <a:ext uri="{FF2B5EF4-FFF2-40B4-BE49-F238E27FC236}">
                <a16:creationId xmlns:a16="http://schemas.microsoft.com/office/drawing/2014/main" id="{2E8F2C0C-B068-404F-BE5E-2417691DE0C8}"/>
              </a:ext>
            </a:extLst>
          </p:cNvPr>
          <p:cNvSpPr txBox="1"/>
          <p:nvPr/>
        </p:nvSpPr>
        <p:spPr>
          <a:xfrm>
            <a:off x="6988648" y="5124256"/>
            <a:ext cx="65723"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0</a:t>
            </a:r>
          </a:p>
        </p:txBody>
      </p:sp>
      <p:cxnSp>
        <p:nvCxnSpPr>
          <p:cNvPr id="92" name="Straight Connector 91">
            <a:extLst>
              <a:ext uri="{FF2B5EF4-FFF2-40B4-BE49-F238E27FC236}">
                <a16:creationId xmlns:a16="http://schemas.microsoft.com/office/drawing/2014/main" id="{67C5B590-7CED-3944-ABF3-2C1EACDD37BE}"/>
              </a:ext>
            </a:extLst>
          </p:cNvPr>
          <p:cNvCxnSpPr>
            <a:cxnSpLocks/>
          </p:cNvCxnSpPr>
          <p:nvPr/>
        </p:nvCxnSpPr>
        <p:spPr>
          <a:xfrm flipH="1">
            <a:off x="7075712" y="518594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3" name="TextBox 92">
            <a:extLst>
              <a:ext uri="{FF2B5EF4-FFF2-40B4-BE49-F238E27FC236}">
                <a16:creationId xmlns:a16="http://schemas.microsoft.com/office/drawing/2014/main" id="{49C791E1-E392-5B48-984D-5838A570A7EF}"/>
              </a:ext>
            </a:extLst>
          </p:cNvPr>
          <p:cNvSpPr txBox="1"/>
          <p:nvPr/>
        </p:nvSpPr>
        <p:spPr>
          <a:xfrm>
            <a:off x="6922924" y="4841681"/>
            <a:ext cx="131447"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20</a:t>
            </a:r>
          </a:p>
        </p:txBody>
      </p:sp>
      <p:cxnSp>
        <p:nvCxnSpPr>
          <p:cNvPr id="94" name="Straight Connector 93">
            <a:extLst>
              <a:ext uri="{FF2B5EF4-FFF2-40B4-BE49-F238E27FC236}">
                <a16:creationId xmlns:a16="http://schemas.microsoft.com/office/drawing/2014/main" id="{8281D0CC-E4F4-AE45-9F7D-C9E2C15570D3}"/>
              </a:ext>
            </a:extLst>
          </p:cNvPr>
          <p:cNvCxnSpPr>
            <a:cxnSpLocks/>
          </p:cNvCxnSpPr>
          <p:nvPr/>
        </p:nvCxnSpPr>
        <p:spPr>
          <a:xfrm flipH="1">
            <a:off x="7075712" y="4909496"/>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3665FEB8-FD0C-4940-93B2-AA23EB67D92D}"/>
              </a:ext>
            </a:extLst>
          </p:cNvPr>
          <p:cNvCxnSpPr>
            <a:cxnSpLocks/>
          </p:cNvCxnSpPr>
          <p:nvPr/>
        </p:nvCxnSpPr>
        <p:spPr>
          <a:xfrm>
            <a:off x="7147712" y="3804249"/>
            <a:ext cx="0" cy="1455572"/>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6" name="TextBox 95">
            <a:extLst>
              <a:ext uri="{FF2B5EF4-FFF2-40B4-BE49-F238E27FC236}">
                <a16:creationId xmlns:a16="http://schemas.microsoft.com/office/drawing/2014/main" id="{3F5B8FB3-DFD4-BF48-9BFC-4160C2811401}"/>
              </a:ext>
            </a:extLst>
          </p:cNvPr>
          <p:cNvSpPr txBox="1"/>
          <p:nvPr/>
        </p:nvSpPr>
        <p:spPr>
          <a:xfrm>
            <a:off x="8153178" y="5284300"/>
            <a:ext cx="65724" cy="138499"/>
          </a:xfrm>
          <a:prstGeom prst="rect">
            <a:avLst/>
          </a:prstGeom>
          <a:noFill/>
        </p:spPr>
        <p:txBody>
          <a:bodyPr wrap="none" lIns="0" tIns="0" rIns="0" bIns="0" rtlCol="0">
            <a:spAutoFit/>
          </a:bodyPr>
          <a:lstStyle/>
          <a:p>
            <a:pPr algn="ctr">
              <a:lnSpc>
                <a:spcPct val="90000"/>
              </a:lnSpc>
            </a:pPr>
            <a:r>
              <a:rPr lang="en-GB" sz="1000">
                <a:latin typeface="Calibri" panose="020F0502020204030204" pitchFamily="34" charset="0"/>
                <a:ea typeface="Aileron" charset="0"/>
                <a:cs typeface="Calibri" panose="020F0502020204030204" pitchFamily="34" charset="0"/>
              </a:rPr>
              <a:t>9</a:t>
            </a:r>
          </a:p>
        </p:txBody>
      </p:sp>
      <p:cxnSp>
        <p:nvCxnSpPr>
          <p:cNvPr id="97" name="Straight Connector 96">
            <a:extLst>
              <a:ext uri="{FF2B5EF4-FFF2-40B4-BE49-F238E27FC236}">
                <a16:creationId xmlns:a16="http://schemas.microsoft.com/office/drawing/2014/main" id="{1EB47B0C-7071-7543-8191-77015C810FAF}"/>
              </a:ext>
            </a:extLst>
          </p:cNvPr>
          <p:cNvCxnSpPr>
            <a:cxnSpLocks/>
          </p:cNvCxnSpPr>
          <p:nvPr/>
        </p:nvCxnSpPr>
        <p:spPr>
          <a:xfrm rot="16200000" flipH="1">
            <a:off x="8150040" y="522382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8" name="TextBox 97">
            <a:extLst>
              <a:ext uri="{FF2B5EF4-FFF2-40B4-BE49-F238E27FC236}">
                <a16:creationId xmlns:a16="http://schemas.microsoft.com/office/drawing/2014/main" id="{C57495A4-FAA1-5844-80AC-761E7288EDFB}"/>
              </a:ext>
            </a:extLst>
          </p:cNvPr>
          <p:cNvSpPr txBox="1"/>
          <p:nvPr/>
        </p:nvSpPr>
        <p:spPr>
          <a:xfrm>
            <a:off x="8463217" y="5284300"/>
            <a:ext cx="131446" cy="138499"/>
          </a:xfrm>
          <a:prstGeom prst="rect">
            <a:avLst/>
          </a:prstGeom>
          <a:noFill/>
        </p:spPr>
        <p:txBody>
          <a:bodyPr wrap="none" lIns="0" tIns="0" rIns="0" bIns="0" rtlCol="0">
            <a:spAutoFit/>
          </a:bodyPr>
          <a:lstStyle/>
          <a:p>
            <a:pPr algn="ctr">
              <a:lnSpc>
                <a:spcPct val="90000"/>
              </a:lnSpc>
            </a:pPr>
            <a:r>
              <a:rPr lang="en-GB" sz="1000">
                <a:latin typeface="Calibri" panose="020F0502020204030204" pitchFamily="34" charset="0"/>
                <a:ea typeface="Aileron" charset="0"/>
                <a:cs typeface="Calibri" panose="020F0502020204030204" pitchFamily="34" charset="0"/>
              </a:rPr>
              <a:t>12</a:t>
            </a:r>
          </a:p>
        </p:txBody>
      </p:sp>
      <p:cxnSp>
        <p:nvCxnSpPr>
          <p:cNvPr id="99" name="Straight Connector 98">
            <a:extLst>
              <a:ext uri="{FF2B5EF4-FFF2-40B4-BE49-F238E27FC236}">
                <a16:creationId xmlns:a16="http://schemas.microsoft.com/office/drawing/2014/main" id="{DE41D2A5-6AA1-5C47-A32E-D9A0C01CA8F5}"/>
              </a:ext>
            </a:extLst>
          </p:cNvPr>
          <p:cNvCxnSpPr>
            <a:cxnSpLocks/>
          </p:cNvCxnSpPr>
          <p:nvPr/>
        </p:nvCxnSpPr>
        <p:spPr>
          <a:xfrm rot="16200000" flipH="1">
            <a:off x="8492940" y="522382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0" name="TextBox 99">
            <a:extLst>
              <a:ext uri="{FF2B5EF4-FFF2-40B4-BE49-F238E27FC236}">
                <a16:creationId xmlns:a16="http://schemas.microsoft.com/office/drawing/2014/main" id="{4AF53E73-420B-3F44-85D8-00F7C8F2005C}"/>
              </a:ext>
            </a:extLst>
          </p:cNvPr>
          <p:cNvSpPr txBox="1"/>
          <p:nvPr/>
        </p:nvSpPr>
        <p:spPr>
          <a:xfrm>
            <a:off x="9844342" y="5284300"/>
            <a:ext cx="131446" cy="138499"/>
          </a:xfrm>
          <a:prstGeom prst="rect">
            <a:avLst/>
          </a:prstGeom>
          <a:noFill/>
        </p:spPr>
        <p:txBody>
          <a:bodyPr wrap="none" lIns="0" tIns="0" rIns="0" bIns="0" rtlCol="0">
            <a:spAutoFit/>
          </a:bodyPr>
          <a:lstStyle/>
          <a:p>
            <a:pPr algn="ctr">
              <a:lnSpc>
                <a:spcPct val="90000"/>
              </a:lnSpc>
            </a:pPr>
            <a:r>
              <a:rPr lang="en-GB" sz="1000">
                <a:latin typeface="Calibri" panose="020F0502020204030204" pitchFamily="34" charset="0"/>
                <a:ea typeface="Aileron" charset="0"/>
                <a:cs typeface="Calibri" panose="020F0502020204030204" pitchFamily="34" charset="0"/>
              </a:rPr>
              <a:t>24</a:t>
            </a:r>
          </a:p>
        </p:txBody>
      </p:sp>
      <p:cxnSp>
        <p:nvCxnSpPr>
          <p:cNvPr id="101" name="Straight Connector 100">
            <a:extLst>
              <a:ext uri="{FF2B5EF4-FFF2-40B4-BE49-F238E27FC236}">
                <a16:creationId xmlns:a16="http://schemas.microsoft.com/office/drawing/2014/main" id="{31E74740-44FF-5C4C-AE40-6332C4A10186}"/>
              </a:ext>
            </a:extLst>
          </p:cNvPr>
          <p:cNvCxnSpPr>
            <a:cxnSpLocks/>
          </p:cNvCxnSpPr>
          <p:nvPr/>
        </p:nvCxnSpPr>
        <p:spPr>
          <a:xfrm rot="16200000" flipH="1">
            <a:off x="9874065" y="522382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2" name="TextBox 101">
            <a:extLst>
              <a:ext uri="{FF2B5EF4-FFF2-40B4-BE49-F238E27FC236}">
                <a16:creationId xmlns:a16="http://schemas.microsoft.com/office/drawing/2014/main" id="{DB01C8C1-D9B3-E446-BCB9-2ECCE52BCC42}"/>
              </a:ext>
            </a:extLst>
          </p:cNvPr>
          <p:cNvSpPr txBox="1"/>
          <p:nvPr/>
        </p:nvSpPr>
        <p:spPr>
          <a:xfrm>
            <a:off x="7807103" y="5284300"/>
            <a:ext cx="65724" cy="138499"/>
          </a:xfrm>
          <a:prstGeom prst="rect">
            <a:avLst/>
          </a:prstGeom>
          <a:noFill/>
        </p:spPr>
        <p:txBody>
          <a:bodyPr wrap="none" lIns="0" tIns="0" rIns="0" bIns="0" rtlCol="0">
            <a:spAutoFit/>
          </a:bodyPr>
          <a:lstStyle/>
          <a:p>
            <a:pPr algn="ctr">
              <a:lnSpc>
                <a:spcPct val="90000"/>
              </a:lnSpc>
            </a:pPr>
            <a:r>
              <a:rPr lang="en-GB" sz="1000">
                <a:latin typeface="Calibri" panose="020F0502020204030204" pitchFamily="34" charset="0"/>
                <a:ea typeface="Aileron" charset="0"/>
                <a:cs typeface="Calibri" panose="020F0502020204030204" pitchFamily="34" charset="0"/>
              </a:rPr>
              <a:t>6</a:t>
            </a:r>
          </a:p>
        </p:txBody>
      </p:sp>
      <p:cxnSp>
        <p:nvCxnSpPr>
          <p:cNvPr id="103" name="Straight Connector 102">
            <a:extLst>
              <a:ext uri="{FF2B5EF4-FFF2-40B4-BE49-F238E27FC236}">
                <a16:creationId xmlns:a16="http://schemas.microsoft.com/office/drawing/2014/main" id="{010C49FE-1492-6048-B353-6D444C4F8067}"/>
              </a:ext>
            </a:extLst>
          </p:cNvPr>
          <p:cNvCxnSpPr>
            <a:cxnSpLocks/>
          </p:cNvCxnSpPr>
          <p:nvPr/>
        </p:nvCxnSpPr>
        <p:spPr>
          <a:xfrm rot="16200000" flipH="1">
            <a:off x="7803965" y="522382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4" name="TextBox 103">
            <a:extLst>
              <a:ext uri="{FF2B5EF4-FFF2-40B4-BE49-F238E27FC236}">
                <a16:creationId xmlns:a16="http://schemas.microsoft.com/office/drawing/2014/main" id="{6579A5E3-6BB5-5D41-BA57-5187C23C4E9A}"/>
              </a:ext>
            </a:extLst>
          </p:cNvPr>
          <p:cNvSpPr txBox="1"/>
          <p:nvPr/>
        </p:nvSpPr>
        <p:spPr>
          <a:xfrm>
            <a:off x="9879813" y="5640313"/>
            <a:ext cx="65724" cy="276999"/>
          </a:xfrm>
          <a:prstGeom prst="rect">
            <a:avLst/>
          </a:prstGeom>
          <a:noFill/>
        </p:spPr>
        <p:txBody>
          <a:bodyPr wrap="none" lIns="0" tIns="0" rIns="0" bIns="0" rtlCol="0">
            <a:spAutoFit/>
          </a:bodyPr>
          <a:lstStyle/>
          <a:p>
            <a:pPr algn="ctr">
              <a:lnSpc>
                <a:spcPct val="90000"/>
              </a:lnSpc>
            </a:pPr>
            <a:r>
              <a:rPr lang="en-GB" sz="1000">
                <a:latin typeface="Calibri" panose="020F0502020204030204" pitchFamily="34" charset="0"/>
                <a:ea typeface="Aileron" charset="0"/>
                <a:cs typeface="Calibri" panose="020F0502020204030204" pitchFamily="34" charset="0"/>
              </a:rPr>
              <a:t>0</a:t>
            </a:r>
          </a:p>
          <a:p>
            <a:pPr algn="ctr">
              <a:lnSpc>
                <a:spcPct val="90000"/>
              </a:lnSpc>
            </a:pPr>
            <a:r>
              <a:rPr lang="en-GB" sz="1000">
                <a:latin typeface="Calibri" panose="020F0502020204030204" pitchFamily="34" charset="0"/>
                <a:ea typeface="Aileron" charset="0"/>
                <a:cs typeface="Calibri" panose="020F0502020204030204" pitchFamily="34" charset="0"/>
              </a:rPr>
              <a:t>0</a:t>
            </a:r>
          </a:p>
        </p:txBody>
      </p:sp>
      <p:sp>
        <p:nvSpPr>
          <p:cNvPr id="105" name="TextBox 104">
            <a:extLst>
              <a:ext uri="{FF2B5EF4-FFF2-40B4-BE49-F238E27FC236}">
                <a16:creationId xmlns:a16="http://schemas.microsoft.com/office/drawing/2014/main" id="{978DC118-F157-B449-8A08-2D5F8BED68C3}"/>
              </a:ext>
            </a:extLst>
          </p:cNvPr>
          <p:cNvSpPr txBox="1"/>
          <p:nvPr/>
        </p:nvSpPr>
        <p:spPr>
          <a:xfrm>
            <a:off x="7713952" y="5000920"/>
            <a:ext cx="205184" cy="124650"/>
          </a:xfrm>
          <a:prstGeom prst="rect">
            <a:avLst/>
          </a:prstGeom>
          <a:noFill/>
        </p:spPr>
        <p:txBody>
          <a:bodyPr wrap="none" lIns="0" tIns="0" rIns="0" bIns="0" rtlCol="0">
            <a:spAutoFit/>
          </a:bodyPr>
          <a:lstStyle/>
          <a:p>
            <a:pPr>
              <a:lnSpc>
                <a:spcPct val="90000"/>
              </a:lnSpc>
            </a:pPr>
            <a:r>
              <a:rPr lang="en-GB" sz="900">
                <a:solidFill>
                  <a:schemeClr val="tx2"/>
                </a:solidFill>
                <a:latin typeface="Calibri" panose="020F0502020204030204" pitchFamily="34" charset="0"/>
                <a:ea typeface="Aileron" charset="0"/>
                <a:cs typeface="Calibri" panose="020F0502020204030204" pitchFamily="34" charset="0"/>
              </a:rPr>
              <a:t>ASTI</a:t>
            </a:r>
          </a:p>
        </p:txBody>
      </p:sp>
      <p:sp>
        <p:nvSpPr>
          <p:cNvPr id="106" name="TextBox 105">
            <a:extLst>
              <a:ext uri="{FF2B5EF4-FFF2-40B4-BE49-F238E27FC236}">
                <a16:creationId xmlns:a16="http://schemas.microsoft.com/office/drawing/2014/main" id="{14703826-553D-BC4E-9540-B82AD6ACD33D}"/>
              </a:ext>
            </a:extLst>
          </p:cNvPr>
          <p:cNvSpPr txBox="1"/>
          <p:nvPr/>
        </p:nvSpPr>
        <p:spPr>
          <a:xfrm>
            <a:off x="7464203" y="5284300"/>
            <a:ext cx="65724" cy="138499"/>
          </a:xfrm>
          <a:prstGeom prst="rect">
            <a:avLst/>
          </a:prstGeom>
          <a:noFill/>
        </p:spPr>
        <p:txBody>
          <a:bodyPr wrap="none" lIns="0" tIns="0" rIns="0" bIns="0" rtlCol="0">
            <a:spAutoFit/>
          </a:bodyPr>
          <a:lstStyle/>
          <a:p>
            <a:pPr algn="ctr">
              <a:lnSpc>
                <a:spcPct val="90000"/>
              </a:lnSpc>
            </a:pPr>
            <a:r>
              <a:rPr lang="en-GB" sz="1000">
                <a:latin typeface="Calibri" panose="020F0502020204030204" pitchFamily="34" charset="0"/>
                <a:ea typeface="Aileron" charset="0"/>
                <a:cs typeface="Calibri" panose="020F0502020204030204" pitchFamily="34" charset="0"/>
              </a:rPr>
              <a:t>3</a:t>
            </a:r>
          </a:p>
        </p:txBody>
      </p:sp>
      <p:cxnSp>
        <p:nvCxnSpPr>
          <p:cNvPr id="107" name="Straight Connector 106">
            <a:extLst>
              <a:ext uri="{FF2B5EF4-FFF2-40B4-BE49-F238E27FC236}">
                <a16:creationId xmlns:a16="http://schemas.microsoft.com/office/drawing/2014/main" id="{0F2087B4-10FD-8440-9B89-997BA023A4F2}"/>
              </a:ext>
            </a:extLst>
          </p:cNvPr>
          <p:cNvCxnSpPr>
            <a:cxnSpLocks/>
          </p:cNvCxnSpPr>
          <p:nvPr/>
        </p:nvCxnSpPr>
        <p:spPr>
          <a:xfrm rot="16200000" flipH="1">
            <a:off x="7461065" y="522382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0" name="TextBox 109">
            <a:extLst>
              <a:ext uri="{FF2B5EF4-FFF2-40B4-BE49-F238E27FC236}">
                <a16:creationId xmlns:a16="http://schemas.microsoft.com/office/drawing/2014/main" id="{75D0ACC3-4210-B941-8FA5-2A91688F8F68}"/>
              </a:ext>
            </a:extLst>
          </p:cNvPr>
          <p:cNvSpPr txBox="1"/>
          <p:nvPr/>
        </p:nvSpPr>
        <p:spPr>
          <a:xfrm>
            <a:off x="9155367" y="5284300"/>
            <a:ext cx="131446" cy="138499"/>
          </a:xfrm>
          <a:prstGeom prst="rect">
            <a:avLst/>
          </a:prstGeom>
          <a:noFill/>
        </p:spPr>
        <p:txBody>
          <a:bodyPr wrap="none" lIns="0" tIns="0" rIns="0" bIns="0" rtlCol="0">
            <a:spAutoFit/>
          </a:bodyPr>
          <a:lstStyle/>
          <a:p>
            <a:pPr algn="ctr">
              <a:lnSpc>
                <a:spcPct val="90000"/>
              </a:lnSpc>
            </a:pPr>
            <a:r>
              <a:rPr lang="en-GB" sz="1000">
                <a:latin typeface="Calibri" panose="020F0502020204030204" pitchFamily="34" charset="0"/>
                <a:ea typeface="Aileron" charset="0"/>
                <a:cs typeface="Calibri" panose="020F0502020204030204" pitchFamily="34" charset="0"/>
              </a:rPr>
              <a:t>18</a:t>
            </a:r>
          </a:p>
        </p:txBody>
      </p:sp>
      <p:cxnSp>
        <p:nvCxnSpPr>
          <p:cNvPr id="111" name="Straight Connector 110">
            <a:extLst>
              <a:ext uri="{FF2B5EF4-FFF2-40B4-BE49-F238E27FC236}">
                <a16:creationId xmlns:a16="http://schemas.microsoft.com/office/drawing/2014/main" id="{0E771E53-1BB9-3443-9EDC-D40415B68CBA}"/>
              </a:ext>
            </a:extLst>
          </p:cNvPr>
          <p:cNvCxnSpPr>
            <a:cxnSpLocks/>
          </p:cNvCxnSpPr>
          <p:nvPr/>
        </p:nvCxnSpPr>
        <p:spPr>
          <a:xfrm rot="16200000" flipH="1">
            <a:off x="9185090" y="522382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2" name="TextBox 111">
            <a:extLst>
              <a:ext uri="{FF2B5EF4-FFF2-40B4-BE49-F238E27FC236}">
                <a16:creationId xmlns:a16="http://schemas.microsoft.com/office/drawing/2014/main" id="{758E2750-E861-4342-99F4-B77B34C310E7}"/>
              </a:ext>
            </a:extLst>
          </p:cNvPr>
          <p:cNvSpPr txBox="1"/>
          <p:nvPr/>
        </p:nvSpPr>
        <p:spPr>
          <a:xfrm>
            <a:off x="6922924" y="4978206"/>
            <a:ext cx="131447"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10</a:t>
            </a:r>
          </a:p>
        </p:txBody>
      </p:sp>
      <p:cxnSp>
        <p:nvCxnSpPr>
          <p:cNvPr id="113" name="Straight Connector 112">
            <a:extLst>
              <a:ext uri="{FF2B5EF4-FFF2-40B4-BE49-F238E27FC236}">
                <a16:creationId xmlns:a16="http://schemas.microsoft.com/office/drawing/2014/main" id="{9A6C5BB3-7C9F-5846-83F2-1DDB069BC80B}"/>
              </a:ext>
            </a:extLst>
          </p:cNvPr>
          <p:cNvCxnSpPr>
            <a:cxnSpLocks/>
          </p:cNvCxnSpPr>
          <p:nvPr/>
        </p:nvCxnSpPr>
        <p:spPr>
          <a:xfrm flipH="1">
            <a:off x="7075712" y="504602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4" name="TextBox 113">
            <a:extLst>
              <a:ext uri="{FF2B5EF4-FFF2-40B4-BE49-F238E27FC236}">
                <a16:creationId xmlns:a16="http://schemas.microsoft.com/office/drawing/2014/main" id="{32801C24-5B66-574C-8A31-D913B17E6F65}"/>
              </a:ext>
            </a:extLst>
          </p:cNvPr>
          <p:cNvSpPr txBox="1"/>
          <p:nvPr/>
        </p:nvSpPr>
        <p:spPr>
          <a:xfrm>
            <a:off x="6922924" y="4711506"/>
            <a:ext cx="131447"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30</a:t>
            </a:r>
          </a:p>
        </p:txBody>
      </p:sp>
      <p:cxnSp>
        <p:nvCxnSpPr>
          <p:cNvPr id="115" name="Straight Connector 114">
            <a:extLst>
              <a:ext uri="{FF2B5EF4-FFF2-40B4-BE49-F238E27FC236}">
                <a16:creationId xmlns:a16="http://schemas.microsoft.com/office/drawing/2014/main" id="{3DEEDBAF-1B5F-7642-A8CF-A9B6281F4B4F}"/>
              </a:ext>
            </a:extLst>
          </p:cNvPr>
          <p:cNvCxnSpPr>
            <a:cxnSpLocks/>
          </p:cNvCxnSpPr>
          <p:nvPr/>
        </p:nvCxnSpPr>
        <p:spPr>
          <a:xfrm flipH="1">
            <a:off x="7075712" y="477932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6" name="TextBox 115">
            <a:extLst>
              <a:ext uri="{FF2B5EF4-FFF2-40B4-BE49-F238E27FC236}">
                <a16:creationId xmlns:a16="http://schemas.microsoft.com/office/drawing/2014/main" id="{8EE0FAD5-560C-0049-BB8A-BE3F1CC28E34}"/>
              </a:ext>
            </a:extLst>
          </p:cNvPr>
          <p:cNvSpPr txBox="1"/>
          <p:nvPr/>
        </p:nvSpPr>
        <p:spPr>
          <a:xfrm>
            <a:off x="6922924" y="4574981"/>
            <a:ext cx="131447"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40</a:t>
            </a:r>
          </a:p>
        </p:txBody>
      </p:sp>
      <p:cxnSp>
        <p:nvCxnSpPr>
          <p:cNvPr id="117" name="Straight Connector 116">
            <a:extLst>
              <a:ext uri="{FF2B5EF4-FFF2-40B4-BE49-F238E27FC236}">
                <a16:creationId xmlns:a16="http://schemas.microsoft.com/office/drawing/2014/main" id="{F092CFA1-3581-2C4C-92D3-EC360EDB2E8C}"/>
              </a:ext>
            </a:extLst>
          </p:cNvPr>
          <p:cNvCxnSpPr>
            <a:cxnSpLocks/>
          </p:cNvCxnSpPr>
          <p:nvPr/>
        </p:nvCxnSpPr>
        <p:spPr>
          <a:xfrm flipH="1">
            <a:off x="7075712" y="4642796"/>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8" name="TextBox 117">
            <a:extLst>
              <a:ext uri="{FF2B5EF4-FFF2-40B4-BE49-F238E27FC236}">
                <a16:creationId xmlns:a16="http://schemas.microsoft.com/office/drawing/2014/main" id="{F07E173F-D1FF-E042-AD88-195D0E82CE4E}"/>
              </a:ext>
            </a:extLst>
          </p:cNvPr>
          <p:cNvSpPr txBox="1"/>
          <p:nvPr/>
        </p:nvSpPr>
        <p:spPr>
          <a:xfrm>
            <a:off x="6922924" y="4441631"/>
            <a:ext cx="131447"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50</a:t>
            </a:r>
          </a:p>
        </p:txBody>
      </p:sp>
      <p:cxnSp>
        <p:nvCxnSpPr>
          <p:cNvPr id="119" name="Straight Connector 118">
            <a:extLst>
              <a:ext uri="{FF2B5EF4-FFF2-40B4-BE49-F238E27FC236}">
                <a16:creationId xmlns:a16="http://schemas.microsoft.com/office/drawing/2014/main" id="{1DE4DAFA-373E-7E42-A12B-ABB6F935F66D}"/>
              </a:ext>
            </a:extLst>
          </p:cNvPr>
          <p:cNvCxnSpPr>
            <a:cxnSpLocks/>
          </p:cNvCxnSpPr>
          <p:nvPr/>
        </p:nvCxnSpPr>
        <p:spPr>
          <a:xfrm flipH="1">
            <a:off x="7075712" y="4509446"/>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0" name="TextBox 119">
            <a:extLst>
              <a:ext uri="{FF2B5EF4-FFF2-40B4-BE49-F238E27FC236}">
                <a16:creationId xmlns:a16="http://schemas.microsoft.com/office/drawing/2014/main" id="{B40469F1-6CE4-074E-9409-CFF52839A5A2}"/>
              </a:ext>
            </a:extLst>
          </p:cNvPr>
          <p:cNvSpPr txBox="1"/>
          <p:nvPr/>
        </p:nvSpPr>
        <p:spPr>
          <a:xfrm>
            <a:off x="6922924" y="4308281"/>
            <a:ext cx="131447"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60</a:t>
            </a:r>
          </a:p>
        </p:txBody>
      </p:sp>
      <p:cxnSp>
        <p:nvCxnSpPr>
          <p:cNvPr id="121" name="Straight Connector 120">
            <a:extLst>
              <a:ext uri="{FF2B5EF4-FFF2-40B4-BE49-F238E27FC236}">
                <a16:creationId xmlns:a16="http://schemas.microsoft.com/office/drawing/2014/main" id="{DF3DE426-B691-D445-9E91-E8FB30DDE81B}"/>
              </a:ext>
            </a:extLst>
          </p:cNvPr>
          <p:cNvCxnSpPr>
            <a:cxnSpLocks/>
          </p:cNvCxnSpPr>
          <p:nvPr/>
        </p:nvCxnSpPr>
        <p:spPr>
          <a:xfrm flipH="1">
            <a:off x="7075712" y="4376096"/>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2" name="TextBox 121">
            <a:extLst>
              <a:ext uri="{FF2B5EF4-FFF2-40B4-BE49-F238E27FC236}">
                <a16:creationId xmlns:a16="http://schemas.microsoft.com/office/drawing/2014/main" id="{A42332B6-0A79-CA4A-8ACD-77525AEE3C29}"/>
              </a:ext>
            </a:extLst>
          </p:cNvPr>
          <p:cNvSpPr txBox="1"/>
          <p:nvPr/>
        </p:nvSpPr>
        <p:spPr>
          <a:xfrm>
            <a:off x="6922924" y="4171756"/>
            <a:ext cx="131447"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70</a:t>
            </a:r>
          </a:p>
        </p:txBody>
      </p:sp>
      <p:cxnSp>
        <p:nvCxnSpPr>
          <p:cNvPr id="123" name="Straight Connector 122">
            <a:extLst>
              <a:ext uri="{FF2B5EF4-FFF2-40B4-BE49-F238E27FC236}">
                <a16:creationId xmlns:a16="http://schemas.microsoft.com/office/drawing/2014/main" id="{53A96B08-59DE-1F43-8C44-F2433AE00FD6}"/>
              </a:ext>
            </a:extLst>
          </p:cNvPr>
          <p:cNvCxnSpPr>
            <a:cxnSpLocks/>
          </p:cNvCxnSpPr>
          <p:nvPr/>
        </p:nvCxnSpPr>
        <p:spPr>
          <a:xfrm flipH="1">
            <a:off x="7075712" y="423957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4" name="TextBox 123">
            <a:extLst>
              <a:ext uri="{FF2B5EF4-FFF2-40B4-BE49-F238E27FC236}">
                <a16:creationId xmlns:a16="http://schemas.microsoft.com/office/drawing/2014/main" id="{069D594F-23BE-784E-BF68-32528C89AB34}"/>
              </a:ext>
            </a:extLst>
          </p:cNvPr>
          <p:cNvSpPr txBox="1"/>
          <p:nvPr/>
        </p:nvSpPr>
        <p:spPr>
          <a:xfrm>
            <a:off x="6922924" y="3914581"/>
            <a:ext cx="131447" cy="138499"/>
          </a:xfrm>
          <a:prstGeom prst="rect">
            <a:avLst/>
          </a:prstGeom>
          <a:noFill/>
        </p:spPr>
        <p:txBody>
          <a:bodyPr wrap="none" lIns="0" tIns="0" rIns="0" bIns="0" rtlCol="0">
            <a:spAutoFit/>
          </a:bodyPr>
          <a:lstStyle/>
          <a:p>
            <a:pPr algn="r">
              <a:lnSpc>
                <a:spcPct val="90000"/>
              </a:lnSpc>
            </a:pPr>
            <a:r>
              <a:rPr lang="en-GB" sz="1000">
                <a:latin typeface="Calibri" panose="020F0502020204030204" pitchFamily="34" charset="0"/>
                <a:ea typeface="Aileron" charset="0"/>
                <a:cs typeface="Calibri" panose="020F0502020204030204" pitchFamily="34" charset="0"/>
              </a:rPr>
              <a:t>90</a:t>
            </a:r>
          </a:p>
        </p:txBody>
      </p:sp>
      <p:cxnSp>
        <p:nvCxnSpPr>
          <p:cNvPr id="125" name="Straight Connector 124">
            <a:extLst>
              <a:ext uri="{FF2B5EF4-FFF2-40B4-BE49-F238E27FC236}">
                <a16:creationId xmlns:a16="http://schemas.microsoft.com/office/drawing/2014/main" id="{5293F86A-C494-5749-ADAE-AB90D89F9FF1}"/>
              </a:ext>
            </a:extLst>
          </p:cNvPr>
          <p:cNvCxnSpPr>
            <a:cxnSpLocks/>
          </p:cNvCxnSpPr>
          <p:nvPr/>
        </p:nvCxnSpPr>
        <p:spPr>
          <a:xfrm flipH="1">
            <a:off x="7075712" y="3976046"/>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7" name="TextBox 126">
            <a:extLst>
              <a:ext uri="{FF2B5EF4-FFF2-40B4-BE49-F238E27FC236}">
                <a16:creationId xmlns:a16="http://schemas.microsoft.com/office/drawing/2014/main" id="{27B711DC-FF24-6E47-B03F-3BBA0FF9DEEB}"/>
              </a:ext>
            </a:extLst>
          </p:cNvPr>
          <p:cNvSpPr txBox="1"/>
          <p:nvPr/>
        </p:nvSpPr>
        <p:spPr>
          <a:xfrm>
            <a:off x="7056142" y="5640313"/>
            <a:ext cx="197170" cy="276999"/>
          </a:xfrm>
          <a:prstGeom prst="rect">
            <a:avLst/>
          </a:prstGeom>
          <a:noFill/>
        </p:spPr>
        <p:txBody>
          <a:bodyPr wrap="none" lIns="0" tIns="0" rIns="0" bIns="0" rtlCol="0">
            <a:spAutoFit/>
          </a:bodyPr>
          <a:lstStyle/>
          <a:p>
            <a:pPr algn="ctr">
              <a:lnSpc>
                <a:spcPct val="90000"/>
              </a:lnSpc>
            </a:pPr>
            <a:r>
              <a:rPr lang="en-GB" sz="1000">
                <a:latin typeface="Calibri" panose="020F0502020204030204" pitchFamily="34" charset="0"/>
                <a:ea typeface="Aileron" charset="0"/>
                <a:cs typeface="Calibri" panose="020F0502020204030204" pitchFamily="34" charset="0"/>
              </a:rPr>
              <a:t>129</a:t>
            </a:r>
          </a:p>
          <a:p>
            <a:pPr algn="ctr">
              <a:lnSpc>
                <a:spcPct val="90000"/>
              </a:lnSpc>
            </a:pPr>
            <a:r>
              <a:rPr lang="en-GB" sz="1000">
                <a:latin typeface="Calibri" panose="020F0502020204030204" pitchFamily="34" charset="0"/>
                <a:ea typeface="Aileron" charset="0"/>
                <a:cs typeface="Calibri" panose="020F0502020204030204" pitchFamily="34" charset="0"/>
              </a:rPr>
              <a:t>126</a:t>
            </a:r>
          </a:p>
        </p:txBody>
      </p:sp>
      <p:sp>
        <p:nvSpPr>
          <p:cNvPr id="128" name="TextBox 127">
            <a:extLst>
              <a:ext uri="{FF2B5EF4-FFF2-40B4-BE49-F238E27FC236}">
                <a16:creationId xmlns:a16="http://schemas.microsoft.com/office/drawing/2014/main" id="{55B9217D-1628-8146-B4BD-FC65A01C1E71}"/>
              </a:ext>
            </a:extLst>
          </p:cNvPr>
          <p:cNvSpPr txBox="1"/>
          <p:nvPr/>
        </p:nvSpPr>
        <p:spPr>
          <a:xfrm>
            <a:off x="7900039" y="4595665"/>
            <a:ext cx="530594" cy="124650"/>
          </a:xfrm>
          <a:prstGeom prst="rect">
            <a:avLst/>
          </a:prstGeom>
          <a:noFill/>
        </p:spPr>
        <p:txBody>
          <a:bodyPr wrap="none" lIns="0" tIns="0" rIns="0" bIns="0" rtlCol="0">
            <a:spAutoFit/>
          </a:bodyPr>
          <a:lstStyle/>
          <a:p>
            <a:pPr>
              <a:lnSpc>
                <a:spcPct val="90000"/>
              </a:lnSpc>
            </a:pPr>
            <a:r>
              <a:rPr lang="en-GB" sz="900" dirty="0">
                <a:solidFill>
                  <a:schemeClr val="accent1"/>
                </a:solidFill>
                <a:latin typeface="Calibri" panose="020F0502020204030204" pitchFamily="34" charset="0"/>
                <a:ea typeface="Aileron" charset="0"/>
                <a:cs typeface="Calibri" panose="020F0502020204030204" pitchFamily="34" charset="0"/>
              </a:rPr>
              <a:t>cabazitaxel</a:t>
            </a:r>
          </a:p>
        </p:txBody>
      </p:sp>
      <p:graphicFrame>
        <p:nvGraphicFramePr>
          <p:cNvPr id="129" name="Table 128">
            <a:extLst>
              <a:ext uri="{FF2B5EF4-FFF2-40B4-BE49-F238E27FC236}">
                <a16:creationId xmlns:a16="http://schemas.microsoft.com/office/drawing/2014/main" id="{9FE396E3-8202-CA40-8665-693B7083A88C}"/>
              </a:ext>
            </a:extLst>
          </p:cNvPr>
          <p:cNvGraphicFramePr>
            <a:graphicFrameLocks noGrp="1"/>
          </p:cNvGraphicFramePr>
          <p:nvPr/>
        </p:nvGraphicFramePr>
        <p:xfrm>
          <a:off x="9049650" y="3630503"/>
          <a:ext cx="2787104" cy="916510"/>
        </p:xfrm>
        <a:graphic>
          <a:graphicData uri="http://schemas.openxmlformats.org/drawingml/2006/table">
            <a:tbl>
              <a:tblPr firstRow="1" bandRow="1">
                <a:tableStyleId>{5C22544A-7EE6-4342-B048-85BDC9FD1C3A}</a:tableStyleId>
              </a:tblPr>
              <a:tblGrid>
                <a:gridCol w="948271">
                  <a:extLst>
                    <a:ext uri="{9D8B030D-6E8A-4147-A177-3AD203B41FA5}">
                      <a16:colId xmlns:a16="http://schemas.microsoft.com/office/drawing/2014/main" val="3115765063"/>
                    </a:ext>
                  </a:extLst>
                </a:gridCol>
                <a:gridCol w="419881">
                  <a:extLst>
                    <a:ext uri="{9D8B030D-6E8A-4147-A177-3AD203B41FA5}">
                      <a16:colId xmlns:a16="http://schemas.microsoft.com/office/drawing/2014/main" val="784222494"/>
                    </a:ext>
                  </a:extLst>
                </a:gridCol>
                <a:gridCol w="1418952">
                  <a:extLst>
                    <a:ext uri="{9D8B030D-6E8A-4147-A177-3AD203B41FA5}">
                      <a16:colId xmlns:a16="http://schemas.microsoft.com/office/drawing/2014/main" val="603789990"/>
                    </a:ext>
                  </a:extLst>
                </a:gridCol>
              </a:tblGrid>
              <a:tr h="239334">
                <a:tc>
                  <a:txBody>
                    <a:bodyPr/>
                    <a:lstStyle/>
                    <a:p>
                      <a:endParaRPr lang="en-US" sz="800"/>
                    </a:p>
                  </a:txBody>
                  <a:tcPr marL="19440" marR="19440" marT="9720" marB="972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sz="800">
                          <a:solidFill>
                            <a:schemeClr val="tx1"/>
                          </a:solidFill>
                        </a:rPr>
                        <a:t>No. of patients</a:t>
                      </a:r>
                    </a:p>
                  </a:txBody>
                  <a:tcPr marL="19440" marR="19440" marT="9720" marB="972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sz="800">
                          <a:solidFill>
                            <a:schemeClr val="tx1"/>
                          </a:solidFill>
                        </a:rPr>
                        <a:t>Median progression-free survival (95% CI), months</a:t>
                      </a:r>
                    </a:p>
                  </a:txBody>
                  <a:tcPr marL="19440" marR="19440" marT="9720" marB="972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43972189"/>
                  </a:ext>
                </a:extLst>
              </a:tr>
              <a:tr h="152303">
                <a:tc>
                  <a:txBody>
                    <a:bodyPr/>
                    <a:lstStyle/>
                    <a:p>
                      <a:pPr algn="r"/>
                      <a:r>
                        <a:rPr lang="en-US" sz="800" b="1" err="1"/>
                        <a:t>cabazitaxel</a:t>
                      </a:r>
                      <a:endParaRPr lang="en-US" sz="800" b="1"/>
                    </a:p>
                  </a:txBody>
                  <a:tcPr marL="19440" marR="55440" marT="9720" marB="972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800"/>
                        <a:t>129</a:t>
                      </a:r>
                    </a:p>
                  </a:txBody>
                  <a:tcPr marL="19440" marR="19440" marT="9720" marB="972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800"/>
                        <a:t>4.4 (3.6–5.4)</a:t>
                      </a:r>
                    </a:p>
                  </a:txBody>
                  <a:tcPr marL="19440" marR="19440" marT="9720" marB="972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33936334"/>
                  </a:ext>
                </a:extLst>
              </a:tr>
              <a:tr h="152303">
                <a:tc>
                  <a:txBody>
                    <a:bodyPr/>
                    <a:lstStyle/>
                    <a:p>
                      <a:pPr algn="r"/>
                      <a:r>
                        <a:rPr lang="en-US" sz="800" b="1"/>
                        <a:t>ASTI</a:t>
                      </a:r>
                    </a:p>
                  </a:txBody>
                  <a:tcPr marL="19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800"/>
                        <a:t>126</a:t>
                      </a:r>
                    </a:p>
                  </a:txBody>
                  <a:tcPr marL="19440" marR="1944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800"/>
                        <a:t>2.7 (2.4–2.8)</a:t>
                      </a:r>
                    </a:p>
                  </a:txBody>
                  <a:tcPr marL="19440" marR="1944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36815417"/>
                  </a:ext>
                </a:extLst>
              </a:tr>
              <a:tr h="152303">
                <a:tc>
                  <a:txBody>
                    <a:bodyPr/>
                    <a:lstStyle/>
                    <a:p>
                      <a:endParaRPr lang="en-US" sz="800"/>
                    </a:p>
                  </a:txBody>
                  <a:tcPr marL="19440" marR="1944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gridSpan="2">
                  <a:txBody>
                    <a:bodyPr/>
                    <a:lstStyle/>
                    <a:p>
                      <a:pPr marL="133350" indent="0">
                        <a:lnSpc>
                          <a:spcPct val="90000"/>
                        </a:lnSpc>
                        <a:tabLst/>
                      </a:pPr>
                      <a:r>
                        <a:rPr lang="en-GB" sz="800">
                          <a:latin typeface="Calibri" panose="020F0502020204030204" pitchFamily="34" charset="0"/>
                          <a:ea typeface="Aileron" charset="0"/>
                          <a:cs typeface="Calibri" panose="020F0502020204030204" pitchFamily="34" charset="0"/>
                        </a:rPr>
                        <a:t>Hazard ratio for progression or death</a:t>
                      </a:r>
                      <a:br>
                        <a:rPr lang="en-GB" sz="800">
                          <a:latin typeface="Calibri" panose="020F0502020204030204" pitchFamily="34" charset="0"/>
                          <a:ea typeface="Aileron" charset="0"/>
                          <a:cs typeface="Calibri" panose="020F0502020204030204" pitchFamily="34" charset="0"/>
                        </a:rPr>
                      </a:br>
                      <a:r>
                        <a:rPr lang="en-GB" sz="800">
                          <a:latin typeface="Calibri" panose="020F0502020204030204" pitchFamily="34" charset="0"/>
                          <a:ea typeface="Aileron" charset="0"/>
                          <a:cs typeface="Calibri" panose="020F0502020204030204" pitchFamily="34" charset="0"/>
                        </a:rPr>
                        <a:t>0.52 (95% CI 0.40–0.68)</a:t>
                      </a:r>
                    </a:p>
                    <a:p>
                      <a:pPr marL="133350" indent="0">
                        <a:lnSpc>
                          <a:spcPct val="90000"/>
                        </a:lnSpc>
                        <a:tabLst/>
                      </a:pPr>
                      <a:r>
                        <a:rPr lang="en-GB" sz="800" i="0">
                          <a:latin typeface="Calibri" panose="020F0502020204030204" pitchFamily="34" charset="0"/>
                          <a:ea typeface="Aileron" charset="0"/>
                          <a:cs typeface="Calibri" panose="020F0502020204030204" pitchFamily="34" charset="0"/>
                        </a:rPr>
                        <a:t>P </a:t>
                      </a:r>
                      <a:r>
                        <a:rPr lang="en-GB" sz="800">
                          <a:latin typeface="Calibri" panose="020F0502020204030204" pitchFamily="34" charset="0"/>
                          <a:ea typeface="Aileron" charset="0"/>
                          <a:cs typeface="Calibri" panose="020F0502020204030204" pitchFamily="34" charset="0"/>
                        </a:rPr>
                        <a:t>&lt; 0.001</a:t>
                      </a:r>
                    </a:p>
                  </a:txBody>
                  <a:tcPr marL="19440" marR="1944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US" sz="800" dirty="0"/>
                    </a:p>
                  </a:txBody>
                  <a:tcPr marL="19440" marR="19440" marT="9720" marB="9720"/>
                </a:tc>
                <a:extLst>
                  <a:ext uri="{0D108BD9-81ED-4DB2-BD59-A6C34878D82A}">
                    <a16:rowId xmlns:a16="http://schemas.microsoft.com/office/drawing/2014/main" val="1874375247"/>
                  </a:ext>
                </a:extLst>
              </a:tr>
            </a:tbl>
          </a:graphicData>
        </a:graphic>
      </p:graphicFrame>
      <p:sp>
        <p:nvSpPr>
          <p:cNvPr id="130" name="TextBox 129">
            <a:extLst>
              <a:ext uri="{FF2B5EF4-FFF2-40B4-BE49-F238E27FC236}">
                <a16:creationId xmlns:a16="http://schemas.microsoft.com/office/drawing/2014/main" id="{FFDA4ED0-FFE9-DA44-A002-3B88C1757049}"/>
              </a:ext>
            </a:extLst>
          </p:cNvPr>
          <p:cNvSpPr txBox="1"/>
          <p:nvPr/>
        </p:nvSpPr>
        <p:spPr>
          <a:xfrm>
            <a:off x="5859726" y="3573016"/>
            <a:ext cx="1577996" cy="166199"/>
          </a:xfrm>
          <a:prstGeom prst="rect">
            <a:avLst/>
          </a:prstGeom>
          <a:noFill/>
        </p:spPr>
        <p:txBody>
          <a:bodyPr wrap="none" lIns="0" tIns="0" rIns="0" bIns="0" rtlCol="0">
            <a:spAutoFit/>
          </a:bodyPr>
          <a:lstStyle/>
          <a:p>
            <a:pPr>
              <a:lnSpc>
                <a:spcPct val="90000"/>
              </a:lnSpc>
            </a:pPr>
            <a:r>
              <a:rPr lang="en-GB" sz="1200" b="1">
                <a:latin typeface="Calibri" panose="020F0502020204030204" pitchFamily="34" charset="0"/>
                <a:ea typeface="Aileron" charset="0"/>
                <a:cs typeface="Calibri" panose="020F0502020204030204" pitchFamily="34" charset="0"/>
              </a:rPr>
              <a:t>Progression-free survival</a:t>
            </a:r>
          </a:p>
        </p:txBody>
      </p:sp>
      <p:sp>
        <p:nvSpPr>
          <p:cNvPr id="46" name="TextBox 45">
            <a:extLst>
              <a:ext uri="{FF2B5EF4-FFF2-40B4-BE49-F238E27FC236}">
                <a16:creationId xmlns:a16="http://schemas.microsoft.com/office/drawing/2014/main" id="{559F0279-86F0-9B40-A1C6-C7EC1AE9A8E6}"/>
              </a:ext>
            </a:extLst>
          </p:cNvPr>
          <p:cNvSpPr txBox="1"/>
          <p:nvPr/>
        </p:nvSpPr>
        <p:spPr>
          <a:xfrm>
            <a:off x="8865552" y="2491832"/>
            <a:ext cx="205185" cy="124650"/>
          </a:xfrm>
          <a:prstGeom prst="rect">
            <a:avLst/>
          </a:prstGeom>
          <a:noFill/>
        </p:spPr>
        <p:txBody>
          <a:bodyPr wrap="none" lIns="0" tIns="0" rIns="0" bIns="0" rtlCol="0">
            <a:spAutoFit/>
          </a:bodyPr>
          <a:lstStyle/>
          <a:p>
            <a:pPr algn="r">
              <a:lnSpc>
                <a:spcPct val="90000"/>
              </a:lnSpc>
            </a:pPr>
            <a:r>
              <a:rPr lang="en-GB" sz="900">
                <a:solidFill>
                  <a:schemeClr val="tx2"/>
                </a:solidFill>
                <a:latin typeface="Calibri" panose="020F0502020204030204" pitchFamily="34" charset="0"/>
                <a:ea typeface="Aileron" charset="0"/>
                <a:cs typeface="Calibri" panose="020F0502020204030204" pitchFamily="34" charset="0"/>
              </a:rPr>
              <a:t>ASTI</a:t>
            </a:r>
          </a:p>
        </p:txBody>
      </p:sp>
      <p:sp>
        <p:nvSpPr>
          <p:cNvPr id="72" name="TextBox 71">
            <a:extLst>
              <a:ext uri="{FF2B5EF4-FFF2-40B4-BE49-F238E27FC236}">
                <a16:creationId xmlns:a16="http://schemas.microsoft.com/office/drawing/2014/main" id="{727E226C-2533-E544-A9EB-203369D79F3C}"/>
              </a:ext>
            </a:extLst>
          </p:cNvPr>
          <p:cNvSpPr txBox="1"/>
          <p:nvPr/>
        </p:nvSpPr>
        <p:spPr>
          <a:xfrm>
            <a:off x="9476662" y="2215607"/>
            <a:ext cx="517770" cy="124650"/>
          </a:xfrm>
          <a:prstGeom prst="rect">
            <a:avLst/>
          </a:prstGeom>
          <a:noFill/>
        </p:spPr>
        <p:txBody>
          <a:bodyPr wrap="none" lIns="0" tIns="0" rIns="0" bIns="0" rtlCol="0">
            <a:spAutoFit/>
          </a:bodyPr>
          <a:lstStyle/>
          <a:p>
            <a:pPr>
              <a:lnSpc>
                <a:spcPct val="90000"/>
              </a:lnSpc>
            </a:pPr>
            <a:r>
              <a:rPr lang="en-GB" sz="900" dirty="0">
                <a:solidFill>
                  <a:schemeClr val="accent1"/>
                </a:solidFill>
                <a:latin typeface="Calibri" panose="020F0502020204030204" pitchFamily="34" charset="0"/>
                <a:ea typeface="Aileron" charset="0"/>
                <a:cs typeface="Calibri" panose="020F0502020204030204" pitchFamily="34" charset="0"/>
              </a:rPr>
              <a:t>cabazitaxel</a:t>
            </a:r>
          </a:p>
        </p:txBody>
      </p:sp>
      <p:graphicFrame>
        <p:nvGraphicFramePr>
          <p:cNvPr id="73" name="Table 72">
            <a:extLst>
              <a:ext uri="{FF2B5EF4-FFF2-40B4-BE49-F238E27FC236}">
                <a16:creationId xmlns:a16="http://schemas.microsoft.com/office/drawing/2014/main" id="{467F5BB6-B7A2-444E-84D4-8920CAA4EB13}"/>
              </a:ext>
            </a:extLst>
          </p:cNvPr>
          <p:cNvGraphicFramePr>
            <a:graphicFrameLocks noGrp="1"/>
          </p:cNvGraphicFramePr>
          <p:nvPr/>
        </p:nvGraphicFramePr>
        <p:xfrm>
          <a:off x="9049650" y="1110223"/>
          <a:ext cx="2448272" cy="916510"/>
        </p:xfrm>
        <a:graphic>
          <a:graphicData uri="http://schemas.openxmlformats.org/drawingml/2006/table">
            <a:tbl>
              <a:tblPr firstRow="1" bandRow="1">
                <a:tableStyleId>{5C22544A-7EE6-4342-B048-85BDC9FD1C3A}</a:tableStyleId>
              </a:tblPr>
              <a:tblGrid>
                <a:gridCol w="948271">
                  <a:extLst>
                    <a:ext uri="{9D8B030D-6E8A-4147-A177-3AD203B41FA5}">
                      <a16:colId xmlns:a16="http://schemas.microsoft.com/office/drawing/2014/main" val="3115765063"/>
                    </a:ext>
                  </a:extLst>
                </a:gridCol>
                <a:gridCol w="419881">
                  <a:extLst>
                    <a:ext uri="{9D8B030D-6E8A-4147-A177-3AD203B41FA5}">
                      <a16:colId xmlns:a16="http://schemas.microsoft.com/office/drawing/2014/main" val="784222494"/>
                    </a:ext>
                  </a:extLst>
                </a:gridCol>
                <a:gridCol w="1080120">
                  <a:extLst>
                    <a:ext uri="{9D8B030D-6E8A-4147-A177-3AD203B41FA5}">
                      <a16:colId xmlns:a16="http://schemas.microsoft.com/office/drawing/2014/main" val="603789990"/>
                    </a:ext>
                  </a:extLst>
                </a:gridCol>
              </a:tblGrid>
              <a:tr h="239334">
                <a:tc>
                  <a:txBody>
                    <a:bodyPr/>
                    <a:lstStyle/>
                    <a:p>
                      <a:endParaRPr lang="en-US" sz="800"/>
                    </a:p>
                  </a:txBody>
                  <a:tcPr marL="19440" marR="19440" marT="9720" marB="972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sz="800">
                          <a:solidFill>
                            <a:schemeClr val="tx1"/>
                          </a:solidFill>
                        </a:rPr>
                        <a:t>No. of patients</a:t>
                      </a:r>
                    </a:p>
                  </a:txBody>
                  <a:tcPr marL="19440" marR="19440" marT="9720" marB="972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sz="800">
                          <a:solidFill>
                            <a:schemeClr val="tx1"/>
                          </a:solidFill>
                        </a:rPr>
                        <a:t>Median overall survival</a:t>
                      </a:r>
                      <a:br>
                        <a:rPr lang="en-US" sz="800">
                          <a:solidFill>
                            <a:schemeClr val="tx1"/>
                          </a:solidFill>
                        </a:rPr>
                      </a:br>
                      <a:r>
                        <a:rPr lang="en-US" sz="800">
                          <a:solidFill>
                            <a:schemeClr val="tx1"/>
                          </a:solidFill>
                        </a:rPr>
                        <a:t>(95% CI), months</a:t>
                      </a:r>
                    </a:p>
                  </a:txBody>
                  <a:tcPr marL="19440" marR="19440" marT="9720" marB="972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43972189"/>
                  </a:ext>
                </a:extLst>
              </a:tr>
              <a:tr h="152303">
                <a:tc>
                  <a:txBody>
                    <a:bodyPr/>
                    <a:lstStyle/>
                    <a:p>
                      <a:pPr algn="r"/>
                      <a:r>
                        <a:rPr lang="en-US" sz="800" b="1" err="1"/>
                        <a:t>cabazitaxel</a:t>
                      </a:r>
                      <a:endParaRPr lang="en-US" sz="800" b="1"/>
                    </a:p>
                  </a:txBody>
                  <a:tcPr marL="19440" marR="55440" marT="9720" marB="972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800"/>
                        <a:t>129</a:t>
                      </a:r>
                    </a:p>
                  </a:txBody>
                  <a:tcPr marL="19440" marR="19440" marT="9720" marB="972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800"/>
                        <a:t>13.6 (11.5–17.5)</a:t>
                      </a:r>
                    </a:p>
                  </a:txBody>
                  <a:tcPr marL="19440" marR="19440" marT="9720" marB="972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33936334"/>
                  </a:ext>
                </a:extLst>
              </a:tr>
              <a:tr h="152303">
                <a:tc>
                  <a:txBody>
                    <a:bodyPr/>
                    <a:lstStyle/>
                    <a:p>
                      <a:pPr algn="r"/>
                      <a:r>
                        <a:rPr lang="en-US" sz="800" b="1"/>
                        <a:t>ASTI</a:t>
                      </a:r>
                    </a:p>
                  </a:txBody>
                  <a:tcPr marL="19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800"/>
                        <a:t>126</a:t>
                      </a:r>
                    </a:p>
                  </a:txBody>
                  <a:tcPr marL="19440" marR="1944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800"/>
                        <a:t>11.0 (9.2–12.9)</a:t>
                      </a:r>
                    </a:p>
                  </a:txBody>
                  <a:tcPr marL="19440" marR="1944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36815417"/>
                  </a:ext>
                </a:extLst>
              </a:tr>
              <a:tr h="152303">
                <a:tc>
                  <a:txBody>
                    <a:bodyPr/>
                    <a:lstStyle/>
                    <a:p>
                      <a:endParaRPr lang="en-US" sz="800"/>
                    </a:p>
                  </a:txBody>
                  <a:tcPr marL="19440" marR="1944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gridSpan="2">
                  <a:txBody>
                    <a:bodyPr/>
                    <a:lstStyle/>
                    <a:p>
                      <a:pPr marL="133350" indent="0">
                        <a:lnSpc>
                          <a:spcPct val="90000"/>
                        </a:lnSpc>
                        <a:tabLst/>
                      </a:pPr>
                      <a:r>
                        <a:rPr lang="en-GB" sz="800">
                          <a:latin typeface="Calibri" panose="020F0502020204030204" pitchFamily="34" charset="0"/>
                          <a:ea typeface="Aileron" charset="0"/>
                          <a:cs typeface="Calibri" panose="020F0502020204030204" pitchFamily="34" charset="0"/>
                        </a:rPr>
                        <a:t>Hazard ratio for death</a:t>
                      </a:r>
                      <a:br>
                        <a:rPr lang="en-GB" sz="800">
                          <a:latin typeface="Calibri" panose="020F0502020204030204" pitchFamily="34" charset="0"/>
                          <a:ea typeface="Aileron" charset="0"/>
                          <a:cs typeface="Calibri" panose="020F0502020204030204" pitchFamily="34" charset="0"/>
                        </a:rPr>
                      </a:br>
                      <a:r>
                        <a:rPr lang="en-GB" sz="800">
                          <a:latin typeface="Calibri" panose="020F0502020204030204" pitchFamily="34" charset="0"/>
                          <a:ea typeface="Aileron" charset="0"/>
                          <a:cs typeface="Calibri" panose="020F0502020204030204" pitchFamily="34" charset="0"/>
                        </a:rPr>
                        <a:t>0.64 (95% CI 0.46–0.89)</a:t>
                      </a:r>
                    </a:p>
                    <a:p>
                      <a:pPr marL="133350" indent="0">
                        <a:lnSpc>
                          <a:spcPct val="90000"/>
                        </a:lnSpc>
                        <a:tabLst/>
                      </a:pPr>
                      <a:r>
                        <a:rPr lang="en-GB" sz="800" i="0">
                          <a:latin typeface="Calibri" panose="020F0502020204030204" pitchFamily="34" charset="0"/>
                          <a:ea typeface="Aileron" charset="0"/>
                          <a:cs typeface="Calibri" panose="020F0502020204030204" pitchFamily="34" charset="0"/>
                        </a:rPr>
                        <a:t>P </a:t>
                      </a:r>
                      <a:r>
                        <a:rPr lang="en-GB" sz="800">
                          <a:latin typeface="Calibri" panose="020F0502020204030204" pitchFamily="34" charset="0"/>
                          <a:ea typeface="Aileron" charset="0"/>
                          <a:cs typeface="Calibri" panose="020F0502020204030204" pitchFamily="34" charset="0"/>
                        </a:rPr>
                        <a:t>= 0.008</a:t>
                      </a:r>
                    </a:p>
                  </a:txBody>
                  <a:tcPr marL="19440" marR="1944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US" sz="800" dirty="0"/>
                    </a:p>
                  </a:txBody>
                  <a:tcPr marL="19440" marR="19440" marT="9720" marB="9720"/>
                </a:tc>
                <a:extLst>
                  <a:ext uri="{0D108BD9-81ED-4DB2-BD59-A6C34878D82A}">
                    <a16:rowId xmlns:a16="http://schemas.microsoft.com/office/drawing/2014/main" val="1874375247"/>
                  </a:ext>
                </a:extLst>
              </a:tr>
            </a:tbl>
          </a:graphicData>
        </a:graphic>
      </p:graphicFrame>
    </p:spTree>
    <p:extLst>
      <p:ext uri="{BB962C8B-B14F-4D97-AF65-F5344CB8AC3E}">
        <p14:creationId xmlns:p14="http://schemas.microsoft.com/office/powerpoint/2010/main" val="119418243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DB58303-4726-4D0D-88E8-14D52A9C46FB}"/>
              </a:ext>
            </a:extLst>
          </p:cNvPr>
          <p:cNvSpPr>
            <a:spLocks noGrp="1"/>
          </p:cNvSpPr>
          <p:nvPr>
            <p:ph sz="quarter" idx="12"/>
          </p:nvPr>
        </p:nvSpPr>
        <p:spPr>
          <a:xfrm>
            <a:off x="620184" y="1425600"/>
            <a:ext cx="10963200" cy="814791"/>
          </a:xfrm>
        </p:spPr>
        <p:txBody>
          <a:bodyPr/>
          <a:lstStyle/>
          <a:p>
            <a:pPr marL="285750" indent="-285750">
              <a:buFont typeface="Arial" panose="020B0604020202020204" pitchFamily="34" charset="0"/>
              <a:buChar char="•"/>
            </a:pPr>
            <a:r>
              <a:rPr lang="en-GB" dirty="0">
                <a:solidFill>
                  <a:schemeClr val="tx2"/>
                </a:solidFill>
              </a:rPr>
              <a:t>Sequencing AR agents not effective</a:t>
            </a:r>
          </a:p>
          <a:p>
            <a:pPr marL="285750" indent="-285750">
              <a:buFont typeface="Arial" panose="020B0604020202020204" pitchFamily="34" charset="0"/>
              <a:buChar char="•"/>
            </a:pPr>
            <a:r>
              <a:rPr lang="en-GB" dirty="0">
                <a:solidFill>
                  <a:schemeClr val="tx2"/>
                </a:solidFill>
              </a:rPr>
              <a:t>Median PFS of 3.6 months for second ARI</a:t>
            </a:r>
          </a:p>
        </p:txBody>
      </p:sp>
      <p:sp>
        <p:nvSpPr>
          <p:cNvPr id="2" name="Title 1"/>
          <p:cNvSpPr>
            <a:spLocks noGrp="1"/>
          </p:cNvSpPr>
          <p:nvPr>
            <p:ph type="title"/>
          </p:nvPr>
        </p:nvSpPr>
        <p:spPr/>
        <p:txBody>
          <a:bodyPr/>
          <a:lstStyle/>
          <a:p>
            <a:r>
              <a:rPr lang="en-US"/>
              <a:t>profound study: Progression-free survival</a:t>
            </a:r>
            <a:endParaRPr lang="en-US" dirty="0"/>
          </a:p>
        </p:txBody>
      </p:sp>
      <p:sp>
        <p:nvSpPr>
          <p:cNvPr id="9" name="Slide Number Placeholder 8"/>
          <p:cNvSpPr>
            <a:spLocks noGrp="1"/>
          </p:cNvSpPr>
          <p:nvPr>
            <p:ph type="sldNum" sz="quarter" idx="4"/>
          </p:nvPr>
        </p:nvSpPr>
        <p:spPr/>
        <p:txBody>
          <a:bodyPr/>
          <a:lstStyle/>
          <a:p>
            <a:fld id="{FCE43C0F-8A7B-3A4B-9DB5-B3472E36E833}" type="slidenum">
              <a:rPr lang="en-GB" smtClean="0"/>
              <a:pPr/>
              <a:t>16</a:t>
            </a:fld>
            <a:endParaRPr lang="en-GB"/>
          </a:p>
        </p:txBody>
      </p:sp>
      <p:sp>
        <p:nvSpPr>
          <p:cNvPr id="3" name="Text Placeholder 2">
            <a:extLst>
              <a:ext uri="{FF2B5EF4-FFF2-40B4-BE49-F238E27FC236}">
                <a16:creationId xmlns:a16="http://schemas.microsoft.com/office/drawing/2014/main" id="{9D79967F-32A0-4EB5-888F-DC8BC66AF3E9}"/>
              </a:ext>
            </a:extLst>
          </p:cNvPr>
          <p:cNvSpPr>
            <a:spLocks noGrp="1"/>
          </p:cNvSpPr>
          <p:nvPr>
            <p:ph sz="quarter" idx="15"/>
          </p:nvPr>
        </p:nvSpPr>
        <p:spPr>
          <a:xfrm>
            <a:off x="620183" y="6310800"/>
            <a:ext cx="10736553" cy="365125"/>
          </a:xfrm>
        </p:spPr>
        <p:txBody>
          <a:bodyPr/>
          <a:lstStyle/>
          <a:p>
            <a:pPr>
              <a:spcBef>
                <a:spcPts val="0"/>
              </a:spcBef>
            </a:pPr>
            <a:r>
              <a:rPr lang="en-US" dirty="0">
                <a:solidFill>
                  <a:schemeClr val="tx2"/>
                </a:solidFill>
              </a:rPr>
              <a:t>AR(I), androgen receptor (inhibitor); </a:t>
            </a:r>
            <a:r>
              <a:rPr lang="en-GB" altLang="en-US" dirty="0">
                <a:solidFill>
                  <a:schemeClr val="tx2"/>
                </a:solidFill>
              </a:rPr>
              <a:t>ATM, ataxia telangiectasia mutated; BICR, blinded independent central review; BID, twice daily; BRCA1/2, breast cancer 1/2; CI, confidence interval; HRR, homologous recombination repair; mCRPC, metastatic castration-resistant prostate cancer; NHA, new hormonal agent; (r)</a:t>
            </a:r>
            <a:r>
              <a:rPr lang="en-GB" dirty="0">
                <a:solidFill>
                  <a:schemeClr val="tx2"/>
                </a:solidFill>
              </a:rPr>
              <a:t>PFS, (radiographic) progression-free survival</a:t>
            </a:r>
          </a:p>
          <a:p>
            <a:pPr>
              <a:spcBef>
                <a:spcPts val="0"/>
              </a:spcBef>
            </a:pPr>
            <a:r>
              <a:rPr lang="en-US" altLang="en-US" dirty="0">
                <a:solidFill>
                  <a:schemeClr val="tx2"/>
                </a:solidFill>
              </a:rPr>
              <a:t>de Bono J, et al. N </a:t>
            </a:r>
            <a:r>
              <a:rPr lang="en-US" altLang="en-US" dirty="0" err="1">
                <a:solidFill>
                  <a:schemeClr val="tx2"/>
                </a:solidFill>
              </a:rPr>
              <a:t>Engl</a:t>
            </a:r>
            <a:r>
              <a:rPr lang="en-US" altLang="en-US" dirty="0">
                <a:solidFill>
                  <a:schemeClr val="tx2"/>
                </a:solidFill>
              </a:rPr>
              <a:t> J Med. 2020;382:2091-102; Hussain M, et al. Ann Oncol. 2019;30(</a:t>
            </a:r>
            <a:r>
              <a:rPr lang="en-US" altLang="en-US" dirty="0" err="1">
                <a:solidFill>
                  <a:schemeClr val="tx2"/>
                </a:solidFill>
              </a:rPr>
              <a:t>suppl</a:t>
            </a:r>
            <a:r>
              <a:rPr lang="en-US" altLang="en-US" dirty="0">
                <a:solidFill>
                  <a:schemeClr val="tx2"/>
                </a:solidFill>
              </a:rPr>
              <a:t> 5):v881-2 (ESMO 2019 oral presentation)</a:t>
            </a:r>
            <a:endParaRPr lang="en-US" dirty="0">
              <a:solidFill>
                <a:schemeClr val="tx2"/>
              </a:solidFill>
            </a:endParaRPr>
          </a:p>
        </p:txBody>
      </p:sp>
      <p:graphicFrame>
        <p:nvGraphicFramePr>
          <p:cNvPr id="14" name="Table 13">
            <a:extLst>
              <a:ext uri="{FF2B5EF4-FFF2-40B4-BE49-F238E27FC236}">
                <a16:creationId xmlns:a16="http://schemas.microsoft.com/office/drawing/2014/main" id="{D999378F-4C4A-4460-8DDD-1BEC48AD9E78}"/>
              </a:ext>
            </a:extLst>
          </p:cNvPr>
          <p:cNvGraphicFramePr>
            <a:graphicFrameLocks noGrp="1"/>
          </p:cNvGraphicFramePr>
          <p:nvPr>
            <p:extLst>
              <p:ext uri="{D42A27DB-BD31-4B8C-83A1-F6EECF244321}">
                <p14:modId xmlns:p14="http://schemas.microsoft.com/office/powerpoint/2010/main" val="3799694721"/>
              </p:ext>
            </p:extLst>
          </p:nvPr>
        </p:nvGraphicFramePr>
        <p:xfrm>
          <a:off x="6969691" y="4842533"/>
          <a:ext cx="4353331" cy="1188720"/>
        </p:xfrm>
        <a:graphic>
          <a:graphicData uri="http://schemas.openxmlformats.org/drawingml/2006/table">
            <a:tbl>
              <a:tblPr firstRow="1" bandRow="1">
                <a:tableStyleId>{5C22544A-7EE6-4342-B048-85BDC9FD1C3A}</a:tableStyleId>
              </a:tblPr>
              <a:tblGrid>
                <a:gridCol w="1705575">
                  <a:extLst>
                    <a:ext uri="{9D8B030D-6E8A-4147-A177-3AD203B41FA5}">
                      <a16:colId xmlns:a16="http://schemas.microsoft.com/office/drawing/2014/main" val="20000"/>
                    </a:ext>
                  </a:extLst>
                </a:gridCol>
                <a:gridCol w="815099">
                  <a:extLst>
                    <a:ext uri="{9D8B030D-6E8A-4147-A177-3AD203B41FA5}">
                      <a16:colId xmlns:a16="http://schemas.microsoft.com/office/drawing/2014/main" val="1425056306"/>
                    </a:ext>
                  </a:extLst>
                </a:gridCol>
                <a:gridCol w="1832657">
                  <a:extLst>
                    <a:ext uri="{9D8B030D-6E8A-4147-A177-3AD203B41FA5}">
                      <a16:colId xmlns:a16="http://schemas.microsoft.com/office/drawing/2014/main" val="3135752550"/>
                    </a:ext>
                  </a:extLst>
                </a:gridCol>
              </a:tblGrid>
              <a:tr h="200910">
                <a:tc>
                  <a:txBody>
                    <a:bodyPr/>
                    <a:lstStyle/>
                    <a:p>
                      <a:pPr algn="ctr"/>
                      <a:endParaRPr lang="en-US" sz="1200" dirty="0">
                        <a:latin typeface="Calibri" panose="020F0502020204030204" pitchFamily="34" charset="0"/>
                        <a:cs typeface="Calibri" panose="020F0502020204030204" pitchFamily="34" charset="0"/>
                      </a:endParaRPr>
                    </a:p>
                  </a:txBody>
                  <a:tcPr anchor="ctr"/>
                </a:tc>
                <a:tc>
                  <a:txBody>
                    <a:bodyPr/>
                    <a:lstStyle/>
                    <a:p>
                      <a:pPr algn="ctr"/>
                      <a:r>
                        <a:rPr lang="en-US" sz="1200" dirty="0" err="1">
                          <a:latin typeface="Calibri" panose="020F0502020204030204" pitchFamily="34" charset="0"/>
                          <a:cs typeface="Calibri" panose="020F0502020204030204" pitchFamily="34" charset="0"/>
                        </a:rPr>
                        <a:t>Olaparib</a:t>
                      </a:r>
                      <a:endParaRPr lang="en-US" sz="1200" dirty="0">
                        <a:latin typeface="Calibri" panose="020F0502020204030204" pitchFamily="34" charset="0"/>
                        <a:cs typeface="Calibri" panose="020F0502020204030204" pitchFamily="34" charset="0"/>
                      </a:endParaRPr>
                    </a:p>
                    <a:p>
                      <a:pPr algn="ctr"/>
                      <a:r>
                        <a:rPr lang="en-US" sz="1200" dirty="0">
                          <a:latin typeface="Calibri" panose="020F0502020204030204" pitchFamily="34" charset="0"/>
                          <a:cs typeface="Calibri" panose="020F0502020204030204" pitchFamily="34" charset="0"/>
                        </a:rPr>
                        <a:t>(n=162)</a:t>
                      </a:r>
                    </a:p>
                  </a:txBody>
                  <a:tcPr anchor="b"/>
                </a:tc>
                <a:tc>
                  <a:txBody>
                    <a:bodyPr/>
                    <a:lstStyle/>
                    <a:p>
                      <a:pPr algn="ctr"/>
                      <a:r>
                        <a:rPr lang="en-US" sz="1200" dirty="0">
                          <a:latin typeface="Calibri" panose="020F0502020204030204" pitchFamily="34" charset="0"/>
                          <a:cs typeface="Calibri" panose="020F0502020204030204" pitchFamily="34" charset="0"/>
                        </a:rPr>
                        <a:t>Physician’s choice</a:t>
                      </a:r>
                    </a:p>
                    <a:p>
                      <a:pPr algn="ctr"/>
                      <a:r>
                        <a:rPr lang="en-US" sz="1200" dirty="0">
                          <a:latin typeface="Calibri" panose="020F0502020204030204" pitchFamily="34" charset="0"/>
                          <a:cs typeface="Calibri" panose="020F0502020204030204" pitchFamily="34" charset="0"/>
                        </a:rPr>
                        <a:t>(n=83)</a:t>
                      </a:r>
                    </a:p>
                  </a:txBody>
                  <a:tcPr anchor="b"/>
                </a:tc>
                <a:extLst>
                  <a:ext uri="{0D108BD9-81ED-4DB2-BD59-A6C34878D82A}">
                    <a16:rowId xmlns:a16="http://schemas.microsoft.com/office/drawing/2014/main" val="10000"/>
                  </a:ext>
                </a:extLst>
              </a:tr>
              <a:tr h="261937">
                <a:tc>
                  <a:txBody>
                    <a:bodyPr/>
                    <a:lstStyle/>
                    <a:p>
                      <a:pPr algn="ctr"/>
                      <a:r>
                        <a:rPr lang="en-US" sz="1200" b="1" dirty="0">
                          <a:latin typeface="Calibri" panose="020F0502020204030204" pitchFamily="34" charset="0"/>
                          <a:cs typeface="Calibri" panose="020F0502020204030204" pitchFamily="34" charset="0"/>
                        </a:rPr>
                        <a:t>Median </a:t>
                      </a:r>
                      <a:r>
                        <a:rPr lang="en-US" sz="1200" b="1" dirty="0" err="1">
                          <a:latin typeface="Calibri" panose="020F0502020204030204" pitchFamily="34" charset="0"/>
                          <a:cs typeface="Calibri" panose="020F0502020204030204" pitchFamily="34" charset="0"/>
                        </a:rPr>
                        <a:t>rPFS</a:t>
                      </a:r>
                      <a:r>
                        <a:rPr lang="en-US" sz="1200" b="1" dirty="0">
                          <a:latin typeface="Calibri" panose="020F0502020204030204" pitchFamily="34" charset="0"/>
                          <a:cs typeface="Calibri" panose="020F0502020204030204" pitchFamily="34" charset="0"/>
                        </a:rPr>
                        <a:t>, months</a:t>
                      </a:r>
                    </a:p>
                  </a:txBody>
                  <a:tcPr anchor="ctr"/>
                </a:tc>
                <a:tc>
                  <a:txBody>
                    <a:bodyPr/>
                    <a:lstStyle/>
                    <a:p>
                      <a:pPr marL="0" algn="ctr" defTabSz="457200" rtl="0" eaLnBrk="1" latinLnBrk="0" hangingPunct="1"/>
                      <a:r>
                        <a:rPr lang="en-GB" sz="1200" b="0" kern="1200" dirty="0">
                          <a:solidFill>
                            <a:schemeClr val="dk1"/>
                          </a:solidFill>
                          <a:latin typeface="Calibri" panose="020F0502020204030204" pitchFamily="34" charset="0"/>
                          <a:ea typeface="+mn-ea"/>
                          <a:cs typeface="Calibri" panose="020F0502020204030204" pitchFamily="34" charset="0"/>
                        </a:rPr>
                        <a:t>7.4</a:t>
                      </a:r>
                    </a:p>
                  </a:txBody>
                  <a:tcPr anchor="ctr"/>
                </a:tc>
                <a:tc>
                  <a:txBody>
                    <a:bodyPr/>
                    <a:lstStyle/>
                    <a:p>
                      <a:pPr marL="0" algn="ctr" defTabSz="457200" rtl="0" eaLnBrk="1" latinLnBrk="0" hangingPunct="1"/>
                      <a:r>
                        <a:rPr lang="en-GB" sz="1200" b="0" kern="1200" dirty="0">
                          <a:solidFill>
                            <a:schemeClr val="dk1"/>
                          </a:solidFill>
                          <a:latin typeface="Calibri" panose="020F0502020204030204" pitchFamily="34" charset="0"/>
                          <a:ea typeface="+mn-ea"/>
                          <a:cs typeface="Calibri" panose="020F0502020204030204" pitchFamily="34" charset="0"/>
                        </a:rPr>
                        <a:t>3.6</a:t>
                      </a:r>
                    </a:p>
                  </a:txBody>
                  <a:tcPr anchor="ctr"/>
                </a:tc>
                <a:extLst>
                  <a:ext uri="{0D108BD9-81ED-4DB2-BD59-A6C34878D82A}">
                    <a16:rowId xmlns:a16="http://schemas.microsoft.com/office/drawing/2014/main" val="22658681"/>
                  </a:ext>
                </a:extLst>
              </a:tr>
              <a:tr h="297180">
                <a:tc>
                  <a:txBody>
                    <a:bodyPr/>
                    <a:lstStyle/>
                    <a:p>
                      <a:pPr algn="ctr"/>
                      <a:r>
                        <a:rPr lang="en-US" sz="1200" b="1">
                          <a:latin typeface="Calibri" panose="020F0502020204030204" pitchFamily="34" charset="0"/>
                          <a:cs typeface="Calibri" panose="020F0502020204030204" pitchFamily="34" charset="0"/>
                        </a:rPr>
                        <a:t>Hazard ratio</a:t>
                      </a:r>
                    </a:p>
                    <a:p>
                      <a:pPr algn="ctr"/>
                      <a:r>
                        <a:rPr lang="en-US" sz="1200" b="1">
                          <a:latin typeface="Calibri" panose="020F0502020204030204" pitchFamily="34" charset="0"/>
                          <a:cs typeface="Calibri" panose="020F0502020204030204" pitchFamily="34" charset="0"/>
                        </a:rPr>
                        <a:t>(95% CI)</a:t>
                      </a:r>
                    </a:p>
                  </a:txBody>
                  <a:tcPr anchor="ctr"/>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b="0" kern="1200" dirty="0">
                          <a:solidFill>
                            <a:schemeClr val="dk1"/>
                          </a:solidFill>
                          <a:latin typeface="Calibri" panose="020F0502020204030204" pitchFamily="34" charset="0"/>
                          <a:ea typeface="+mn-ea"/>
                          <a:cs typeface="Calibri" panose="020F0502020204030204" pitchFamily="34" charset="0"/>
                        </a:rPr>
                        <a:t>0.34 (0.25–0.47)</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latin typeface="Calibri" panose="020F0502020204030204" pitchFamily="34" charset="0"/>
                          <a:ea typeface="+mn-ea"/>
                          <a:cs typeface="Calibri" panose="020F0502020204030204" pitchFamily="34" charset="0"/>
                        </a:rPr>
                        <a:t>p</a:t>
                      </a:r>
                      <a:r>
                        <a:rPr lang="en-GB" sz="1200" b="0" kern="1200" dirty="0">
                          <a:solidFill>
                            <a:schemeClr val="dk1"/>
                          </a:solidFill>
                          <a:latin typeface="Calibri" panose="020F0502020204030204" pitchFamily="34" charset="0"/>
                          <a:ea typeface="+mn-ea"/>
                          <a:cs typeface="Calibri" panose="020F0502020204030204" pitchFamily="34" charset="0"/>
                        </a:rPr>
                        <a:t>&lt;0.001</a:t>
                      </a:r>
                    </a:p>
                  </a:txBody>
                  <a:tcPr anchor="ctr"/>
                </a:tc>
                <a:tc hMerge="1">
                  <a:txBody>
                    <a:bodyPr/>
                    <a:lstStyle/>
                    <a:p>
                      <a:pPr algn="ctr"/>
                      <a:endParaRPr lang="en-US" sz="1000" b="0" dirty="0">
                        <a:latin typeface="PT Sans Narrow"/>
                        <a:cs typeface="PT Sans Narrow"/>
                      </a:endParaRPr>
                    </a:p>
                  </a:txBody>
                  <a:tcPr anchor="ctr"/>
                </a:tc>
                <a:extLst>
                  <a:ext uri="{0D108BD9-81ED-4DB2-BD59-A6C34878D82A}">
                    <a16:rowId xmlns:a16="http://schemas.microsoft.com/office/drawing/2014/main" val="10004"/>
                  </a:ext>
                </a:extLst>
              </a:tr>
            </a:tbl>
          </a:graphicData>
        </a:graphic>
      </p:graphicFrame>
      <p:sp>
        <p:nvSpPr>
          <p:cNvPr id="86" name="TextBox 85">
            <a:extLst>
              <a:ext uri="{FF2B5EF4-FFF2-40B4-BE49-F238E27FC236}">
                <a16:creationId xmlns:a16="http://schemas.microsoft.com/office/drawing/2014/main" id="{E6839614-3AB9-CC45-A8B8-4EEF84076779}"/>
              </a:ext>
            </a:extLst>
          </p:cNvPr>
          <p:cNvSpPr txBox="1"/>
          <p:nvPr/>
        </p:nvSpPr>
        <p:spPr>
          <a:xfrm>
            <a:off x="8607001" y="4363602"/>
            <a:ext cx="1521250" cy="138499"/>
          </a:xfrm>
          <a:prstGeom prst="rect">
            <a:avLst/>
          </a:prstGeom>
          <a:noFill/>
        </p:spPr>
        <p:txBody>
          <a:bodyPr wrap="none" lIns="0" tIns="0" rIns="0" bIns="0" rtlCol="0">
            <a:spAutoFit/>
          </a:bodyPr>
          <a:lstStyle/>
          <a:p>
            <a:pPr algn="ctr">
              <a:lnSpc>
                <a:spcPct val="90000"/>
              </a:lnSpc>
            </a:pPr>
            <a:r>
              <a:rPr lang="en-GB" sz="1000" b="1" dirty="0">
                <a:latin typeface="Calibri" panose="020F0502020204030204" pitchFamily="34" charset="0"/>
                <a:ea typeface="Aileron" charset="0"/>
                <a:cs typeface="Calibri" panose="020F0502020204030204" pitchFamily="34" charset="0"/>
              </a:rPr>
              <a:t>Months since randomization</a:t>
            </a:r>
          </a:p>
        </p:txBody>
      </p:sp>
      <p:grpSp>
        <p:nvGrpSpPr>
          <p:cNvPr id="4" name="Group 3">
            <a:extLst>
              <a:ext uri="{FF2B5EF4-FFF2-40B4-BE49-F238E27FC236}">
                <a16:creationId xmlns:a16="http://schemas.microsoft.com/office/drawing/2014/main" id="{5F16E4A8-EB3D-4F9C-B73C-BBF5AE09B856}"/>
              </a:ext>
            </a:extLst>
          </p:cNvPr>
          <p:cNvGrpSpPr/>
          <p:nvPr/>
        </p:nvGrpSpPr>
        <p:grpSpPr>
          <a:xfrm>
            <a:off x="6302476" y="4385370"/>
            <a:ext cx="5480942" cy="373949"/>
            <a:chOff x="651484" y="4584752"/>
            <a:chExt cx="5480942" cy="373949"/>
          </a:xfrm>
        </p:grpSpPr>
        <p:sp>
          <p:nvSpPr>
            <p:cNvPr id="10" name="TextBox 9">
              <a:extLst>
                <a:ext uri="{FF2B5EF4-FFF2-40B4-BE49-F238E27FC236}">
                  <a16:creationId xmlns:a16="http://schemas.microsoft.com/office/drawing/2014/main" id="{6FB9BE07-D5C5-B946-833C-363C613AAEC9}"/>
                </a:ext>
              </a:extLst>
            </p:cNvPr>
            <p:cNvSpPr txBox="1"/>
            <p:nvPr/>
          </p:nvSpPr>
          <p:spPr>
            <a:xfrm>
              <a:off x="651484" y="4584752"/>
              <a:ext cx="490519" cy="373949"/>
            </a:xfrm>
            <a:prstGeom prst="rect">
              <a:avLst/>
            </a:prstGeom>
            <a:noFill/>
          </p:spPr>
          <p:txBody>
            <a:bodyPr wrap="none" lIns="0" tIns="0" rIns="0" bIns="0" rtlCol="0">
              <a:spAutoFit/>
            </a:bodyPr>
            <a:lstStyle/>
            <a:p>
              <a:pPr algn="r">
                <a:lnSpc>
                  <a:spcPct val="90000"/>
                </a:lnSpc>
              </a:pPr>
              <a:r>
                <a:rPr lang="en-GB" sz="900" b="1" dirty="0">
                  <a:latin typeface="Calibri" panose="020F0502020204030204" pitchFamily="34" charset="0"/>
                  <a:ea typeface="Aileron" charset="0"/>
                  <a:cs typeface="Calibri" panose="020F0502020204030204" pitchFamily="34" charset="0"/>
                </a:rPr>
                <a:t>No. at risk</a:t>
              </a:r>
            </a:p>
            <a:p>
              <a:pPr algn="r">
                <a:lnSpc>
                  <a:spcPct val="90000"/>
                </a:lnSpc>
              </a:pPr>
              <a:r>
                <a:rPr lang="en-GB" sz="900" b="1" dirty="0" err="1">
                  <a:latin typeface="Calibri" panose="020F0502020204030204" pitchFamily="34" charset="0"/>
                  <a:ea typeface="Aileron" charset="0"/>
                  <a:cs typeface="Calibri" panose="020F0502020204030204" pitchFamily="34" charset="0"/>
                </a:rPr>
                <a:t>Olaparib</a:t>
              </a:r>
              <a:br>
                <a:rPr lang="en-GB" sz="900" b="1" dirty="0">
                  <a:latin typeface="Calibri" panose="020F0502020204030204" pitchFamily="34" charset="0"/>
                  <a:ea typeface="Aileron" charset="0"/>
                  <a:cs typeface="Calibri" panose="020F0502020204030204" pitchFamily="34" charset="0"/>
                </a:rPr>
              </a:br>
              <a:r>
                <a:rPr lang="en-GB" sz="900" b="1" dirty="0">
                  <a:latin typeface="Calibri" panose="020F0502020204030204" pitchFamily="34" charset="0"/>
                  <a:ea typeface="Aileron" charset="0"/>
                  <a:cs typeface="Calibri" panose="020F0502020204030204" pitchFamily="34" charset="0"/>
                </a:rPr>
                <a:t>Control</a:t>
              </a:r>
            </a:p>
          </p:txBody>
        </p:sp>
        <p:sp>
          <p:nvSpPr>
            <p:cNvPr id="38" name="TextBox 37">
              <a:extLst>
                <a:ext uri="{FF2B5EF4-FFF2-40B4-BE49-F238E27FC236}">
                  <a16:creationId xmlns:a16="http://schemas.microsoft.com/office/drawing/2014/main" id="{8A3EF510-F02A-394D-8FEF-E899DFA13610}"/>
                </a:ext>
              </a:extLst>
            </p:cNvPr>
            <p:cNvSpPr txBox="1"/>
            <p:nvPr/>
          </p:nvSpPr>
          <p:spPr>
            <a:xfrm>
              <a:off x="1245464" y="4709402"/>
              <a:ext cx="173124" cy="249299"/>
            </a:xfrm>
            <a:prstGeom prst="rect">
              <a:avLst/>
            </a:prstGeom>
            <a:noFill/>
          </p:spPr>
          <p:txBody>
            <a:bodyPr wrap="none" lIns="0" tIns="0" rIns="0" bIns="0" rtlCol="0">
              <a:spAutoFit/>
            </a:bodyPr>
            <a:lstStyle/>
            <a:p>
              <a:pPr algn="r">
                <a:lnSpc>
                  <a:spcPct val="90000"/>
                </a:lnSpc>
              </a:pPr>
              <a:r>
                <a:rPr lang="en-GB" sz="900" dirty="0">
                  <a:latin typeface="Calibri" panose="020F0502020204030204" pitchFamily="34" charset="0"/>
                  <a:ea typeface="Aileron" charset="0"/>
                  <a:cs typeface="Calibri" panose="020F0502020204030204" pitchFamily="34" charset="0"/>
                </a:rPr>
                <a:t>162</a:t>
              </a:r>
            </a:p>
            <a:p>
              <a:pPr algn="r">
                <a:lnSpc>
                  <a:spcPct val="90000"/>
                </a:lnSpc>
              </a:pPr>
              <a:r>
                <a:rPr lang="en-GB" sz="900" dirty="0">
                  <a:latin typeface="Calibri" panose="020F0502020204030204" pitchFamily="34" charset="0"/>
                  <a:ea typeface="Aileron" charset="0"/>
                  <a:cs typeface="Calibri" panose="020F0502020204030204" pitchFamily="34" charset="0"/>
                </a:rPr>
                <a:t>83</a:t>
              </a:r>
            </a:p>
          </p:txBody>
        </p:sp>
        <p:sp>
          <p:nvSpPr>
            <p:cNvPr id="87" name="TextBox 86">
              <a:extLst>
                <a:ext uri="{FF2B5EF4-FFF2-40B4-BE49-F238E27FC236}">
                  <a16:creationId xmlns:a16="http://schemas.microsoft.com/office/drawing/2014/main" id="{D228B645-B8AC-894F-BFDB-88C7D9CD60A2}"/>
                </a:ext>
              </a:extLst>
            </p:cNvPr>
            <p:cNvSpPr txBox="1"/>
            <p:nvPr/>
          </p:nvSpPr>
          <p:spPr>
            <a:xfrm>
              <a:off x="1457710" y="4709402"/>
              <a:ext cx="173124" cy="249299"/>
            </a:xfrm>
            <a:prstGeom prst="rect">
              <a:avLst/>
            </a:prstGeom>
            <a:noFill/>
          </p:spPr>
          <p:txBody>
            <a:bodyPr wrap="none" lIns="0" tIns="0" rIns="0" bIns="0" rtlCol="0">
              <a:spAutoFit/>
            </a:bodyPr>
            <a:lstStyle/>
            <a:p>
              <a:pPr algn="r">
                <a:lnSpc>
                  <a:spcPct val="90000"/>
                </a:lnSpc>
              </a:pPr>
              <a:r>
                <a:rPr lang="en-GB" sz="900" dirty="0">
                  <a:latin typeface="Calibri" panose="020F0502020204030204" pitchFamily="34" charset="0"/>
                  <a:ea typeface="Aileron" charset="0"/>
                  <a:cs typeface="Calibri" panose="020F0502020204030204" pitchFamily="34" charset="0"/>
                </a:rPr>
                <a:t>149</a:t>
              </a:r>
            </a:p>
            <a:p>
              <a:pPr algn="r">
                <a:lnSpc>
                  <a:spcPct val="90000"/>
                </a:lnSpc>
              </a:pPr>
              <a:r>
                <a:rPr lang="en-GB" sz="900" dirty="0">
                  <a:latin typeface="Calibri" panose="020F0502020204030204" pitchFamily="34" charset="0"/>
                  <a:ea typeface="Aileron" charset="0"/>
                  <a:cs typeface="Calibri" panose="020F0502020204030204" pitchFamily="34" charset="0"/>
                </a:rPr>
                <a:t>79</a:t>
              </a:r>
            </a:p>
          </p:txBody>
        </p:sp>
        <p:sp>
          <p:nvSpPr>
            <p:cNvPr id="88" name="TextBox 87">
              <a:extLst>
                <a:ext uri="{FF2B5EF4-FFF2-40B4-BE49-F238E27FC236}">
                  <a16:creationId xmlns:a16="http://schemas.microsoft.com/office/drawing/2014/main" id="{9020291C-D550-964E-8CB5-3FD2D7D9B8E3}"/>
                </a:ext>
              </a:extLst>
            </p:cNvPr>
            <p:cNvSpPr txBox="1"/>
            <p:nvPr/>
          </p:nvSpPr>
          <p:spPr>
            <a:xfrm>
              <a:off x="4667914" y="4709402"/>
              <a:ext cx="115416" cy="249299"/>
            </a:xfrm>
            <a:prstGeom prst="rect">
              <a:avLst/>
            </a:prstGeom>
            <a:noFill/>
          </p:spPr>
          <p:txBody>
            <a:bodyPr wrap="none" lIns="0" tIns="0" rIns="0" bIns="0" rtlCol="0">
              <a:spAutoFit/>
            </a:bodyPr>
            <a:lstStyle/>
            <a:p>
              <a:pPr algn="r">
                <a:lnSpc>
                  <a:spcPct val="90000"/>
                </a:lnSpc>
              </a:pPr>
              <a:r>
                <a:rPr lang="en-GB" sz="900" dirty="0">
                  <a:latin typeface="Calibri" panose="020F0502020204030204" pitchFamily="34" charset="0"/>
                  <a:ea typeface="Aileron" charset="0"/>
                  <a:cs typeface="Calibri" panose="020F0502020204030204" pitchFamily="34" charset="0"/>
                </a:rPr>
                <a:t>11</a:t>
              </a:r>
            </a:p>
            <a:p>
              <a:pPr algn="r">
                <a:lnSpc>
                  <a:spcPct val="90000"/>
                </a:lnSpc>
              </a:pPr>
              <a:r>
                <a:rPr lang="en-GB" sz="900" dirty="0">
                  <a:latin typeface="Calibri" panose="020F0502020204030204" pitchFamily="34" charset="0"/>
                  <a:ea typeface="Aileron" charset="0"/>
                  <a:cs typeface="Calibri" panose="020F0502020204030204" pitchFamily="34" charset="0"/>
                </a:rPr>
                <a:t>1</a:t>
              </a:r>
            </a:p>
          </p:txBody>
        </p:sp>
        <p:sp>
          <p:nvSpPr>
            <p:cNvPr id="89" name="TextBox 88">
              <a:extLst>
                <a:ext uri="{FF2B5EF4-FFF2-40B4-BE49-F238E27FC236}">
                  <a16:creationId xmlns:a16="http://schemas.microsoft.com/office/drawing/2014/main" id="{9802CF70-C2D8-DC4F-BBE9-0B159B26DAFC}"/>
                </a:ext>
              </a:extLst>
            </p:cNvPr>
            <p:cNvSpPr txBox="1"/>
            <p:nvPr/>
          </p:nvSpPr>
          <p:spPr>
            <a:xfrm>
              <a:off x="4442489" y="4709402"/>
              <a:ext cx="115416" cy="249299"/>
            </a:xfrm>
            <a:prstGeom prst="rect">
              <a:avLst/>
            </a:prstGeom>
            <a:noFill/>
          </p:spPr>
          <p:txBody>
            <a:bodyPr wrap="none" lIns="0" tIns="0" rIns="0" bIns="0" rtlCol="0">
              <a:spAutoFit/>
            </a:bodyPr>
            <a:lstStyle/>
            <a:p>
              <a:pPr algn="r">
                <a:lnSpc>
                  <a:spcPct val="90000"/>
                </a:lnSpc>
              </a:pPr>
              <a:r>
                <a:rPr lang="en-GB" sz="900" dirty="0">
                  <a:latin typeface="Calibri" panose="020F0502020204030204" pitchFamily="34" charset="0"/>
                  <a:ea typeface="Aileron" charset="0"/>
                  <a:cs typeface="Calibri" panose="020F0502020204030204" pitchFamily="34" charset="0"/>
                </a:rPr>
                <a:t>18</a:t>
              </a:r>
            </a:p>
            <a:p>
              <a:pPr algn="r">
                <a:lnSpc>
                  <a:spcPct val="90000"/>
                </a:lnSpc>
              </a:pPr>
              <a:r>
                <a:rPr lang="en-GB" sz="900" dirty="0">
                  <a:latin typeface="Calibri" panose="020F0502020204030204" pitchFamily="34" charset="0"/>
                  <a:ea typeface="Aileron" charset="0"/>
                  <a:cs typeface="Calibri" panose="020F0502020204030204" pitchFamily="34" charset="0"/>
                </a:rPr>
                <a:t>2</a:t>
              </a:r>
            </a:p>
          </p:txBody>
        </p:sp>
        <p:sp>
          <p:nvSpPr>
            <p:cNvPr id="90" name="TextBox 89">
              <a:extLst>
                <a:ext uri="{FF2B5EF4-FFF2-40B4-BE49-F238E27FC236}">
                  <a16:creationId xmlns:a16="http://schemas.microsoft.com/office/drawing/2014/main" id="{72BC62F7-D2F4-6040-A43F-39D706B3E2B7}"/>
                </a:ext>
              </a:extLst>
            </p:cNvPr>
            <p:cNvSpPr txBox="1"/>
            <p:nvPr/>
          </p:nvSpPr>
          <p:spPr>
            <a:xfrm>
              <a:off x="4220239" y="4709402"/>
              <a:ext cx="115416" cy="249299"/>
            </a:xfrm>
            <a:prstGeom prst="rect">
              <a:avLst/>
            </a:prstGeom>
            <a:noFill/>
          </p:spPr>
          <p:txBody>
            <a:bodyPr wrap="none" lIns="0" tIns="0" rIns="0" bIns="0" rtlCol="0">
              <a:spAutoFit/>
            </a:bodyPr>
            <a:lstStyle/>
            <a:p>
              <a:pPr algn="r">
                <a:lnSpc>
                  <a:spcPct val="90000"/>
                </a:lnSpc>
              </a:pPr>
              <a:r>
                <a:rPr lang="en-GB" sz="900" dirty="0">
                  <a:latin typeface="Calibri" panose="020F0502020204030204" pitchFamily="34" charset="0"/>
                  <a:ea typeface="Aileron" charset="0"/>
                  <a:cs typeface="Calibri" panose="020F0502020204030204" pitchFamily="34" charset="0"/>
                </a:rPr>
                <a:t>24</a:t>
              </a:r>
            </a:p>
            <a:p>
              <a:pPr algn="r">
                <a:lnSpc>
                  <a:spcPct val="90000"/>
                </a:lnSpc>
              </a:pPr>
              <a:r>
                <a:rPr lang="en-GB" sz="900" dirty="0">
                  <a:latin typeface="Calibri" panose="020F0502020204030204" pitchFamily="34" charset="0"/>
                  <a:ea typeface="Aileron" charset="0"/>
                  <a:cs typeface="Calibri" panose="020F0502020204030204" pitchFamily="34" charset="0"/>
                </a:rPr>
                <a:t>2</a:t>
              </a:r>
            </a:p>
          </p:txBody>
        </p:sp>
        <p:sp>
          <p:nvSpPr>
            <p:cNvPr id="91" name="TextBox 90">
              <a:extLst>
                <a:ext uri="{FF2B5EF4-FFF2-40B4-BE49-F238E27FC236}">
                  <a16:creationId xmlns:a16="http://schemas.microsoft.com/office/drawing/2014/main" id="{6F92E7A5-B2D1-AE45-9190-E435168AF7E5}"/>
                </a:ext>
              </a:extLst>
            </p:cNvPr>
            <p:cNvSpPr txBox="1"/>
            <p:nvPr/>
          </p:nvSpPr>
          <p:spPr>
            <a:xfrm>
              <a:off x="3988464" y="4709402"/>
              <a:ext cx="115416" cy="249299"/>
            </a:xfrm>
            <a:prstGeom prst="rect">
              <a:avLst/>
            </a:prstGeom>
            <a:noFill/>
          </p:spPr>
          <p:txBody>
            <a:bodyPr wrap="none" lIns="0" tIns="0" rIns="0" bIns="0" rtlCol="0">
              <a:spAutoFit/>
            </a:bodyPr>
            <a:lstStyle/>
            <a:p>
              <a:pPr algn="r">
                <a:lnSpc>
                  <a:spcPct val="90000"/>
                </a:lnSpc>
              </a:pPr>
              <a:r>
                <a:rPr lang="en-GB" sz="900" dirty="0">
                  <a:latin typeface="Calibri" panose="020F0502020204030204" pitchFamily="34" charset="0"/>
                  <a:ea typeface="Aileron" charset="0"/>
                  <a:cs typeface="Calibri" panose="020F0502020204030204" pitchFamily="34" charset="0"/>
                </a:rPr>
                <a:t>26</a:t>
              </a:r>
            </a:p>
            <a:p>
              <a:pPr algn="r">
                <a:lnSpc>
                  <a:spcPct val="90000"/>
                </a:lnSpc>
              </a:pPr>
              <a:r>
                <a:rPr lang="en-GB" sz="900" dirty="0">
                  <a:latin typeface="Calibri" panose="020F0502020204030204" pitchFamily="34" charset="0"/>
                  <a:ea typeface="Aileron" charset="0"/>
                  <a:cs typeface="Calibri" panose="020F0502020204030204" pitchFamily="34" charset="0"/>
                </a:rPr>
                <a:t>3</a:t>
              </a:r>
            </a:p>
          </p:txBody>
        </p:sp>
        <p:sp>
          <p:nvSpPr>
            <p:cNvPr id="92" name="TextBox 91">
              <a:extLst>
                <a:ext uri="{FF2B5EF4-FFF2-40B4-BE49-F238E27FC236}">
                  <a16:creationId xmlns:a16="http://schemas.microsoft.com/office/drawing/2014/main" id="{268F0095-CC15-884C-B86D-3621B54F6704}"/>
                </a:ext>
              </a:extLst>
            </p:cNvPr>
            <p:cNvSpPr txBox="1"/>
            <p:nvPr/>
          </p:nvSpPr>
          <p:spPr>
            <a:xfrm>
              <a:off x="3763039" y="4709402"/>
              <a:ext cx="115416" cy="249299"/>
            </a:xfrm>
            <a:prstGeom prst="rect">
              <a:avLst/>
            </a:prstGeom>
            <a:noFill/>
          </p:spPr>
          <p:txBody>
            <a:bodyPr wrap="none" lIns="0" tIns="0" rIns="0" bIns="0" rtlCol="0">
              <a:spAutoFit/>
            </a:bodyPr>
            <a:lstStyle/>
            <a:p>
              <a:pPr algn="r">
                <a:lnSpc>
                  <a:spcPct val="90000"/>
                </a:lnSpc>
              </a:pPr>
              <a:r>
                <a:rPr lang="en-GB" sz="900" dirty="0">
                  <a:latin typeface="Calibri" panose="020F0502020204030204" pitchFamily="34" charset="0"/>
                  <a:ea typeface="Aileron" charset="0"/>
                  <a:cs typeface="Calibri" panose="020F0502020204030204" pitchFamily="34" charset="0"/>
                </a:rPr>
                <a:t>37</a:t>
              </a:r>
            </a:p>
            <a:p>
              <a:pPr algn="r">
                <a:lnSpc>
                  <a:spcPct val="90000"/>
                </a:lnSpc>
              </a:pPr>
              <a:r>
                <a:rPr lang="en-GB" sz="900" dirty="0">
                  <a:latin typeface="Calibri" panose="020F0502020204030204" pitchFamily="34" charset="0"/>
                  <a:ea typeface="Aileron" charset="0"/>
                  <a:cs typeface="Calibri" panose="020F0502020204030204" pitchFamily="34" charset="0"/>
                </a:rPr>
                <a:t>3</a:t>
              </a:r>
            </a:p>
          </p:txBody>
        </p:sp>
        <p:sp>
          <p:nvSpPr>
            <p:cNvPr id="93" name="TextBox 92">
              <a:extLst>
                <a:ext uri="{FF2B5EF4-FFF2-40B4-BE49-F238E27FC236}">
                  <a16:creationId xmlns:a16="http://schemas.microsoft.com/office/drawing/2014/main" id="{6A77E47B-D15F-244A-92A7-BC069C320EC6}"/>
                </a:ext>
              </a:extLst>
            </p:cNvPr>
            <p:cNvSpPr txBox="1"/>
            <p:nvPr/>
          </p:nvSpPr>
          <p:spPr>
            <a:xfrm>
              <a:off x="3537614" y="4709402"/>
              <a:ext cx="115416" cy="249299"/>
            </a:xfrm>
            <a:prstGeom prst="rect">
              <a:avLst/>
            </a:prstGeom>
            <a:noFill/>
          </p:spPr>
          <p:txBody>
            <a:bodyPr wrap="none" lIns="0" tIns="0" rIns="0" bIns="0" rtlCol="0">
              <a:spAutoFit/>
            </a:bodyPr>
            <a:lstStyle/>
            <a:p>
              <a:pPr algn="r">
                <a:lnSpc>
                  <a:spcPct val="90000"/>
                </a:lnSpc>
              </a:pPr>
              <a:r>
                <a:rPr lang="en-GB" sz="900" dirty="0">
                  <a:latin typeface="Calibri" panose="020F0502020204030204" pitchFamily="34" charset="0"/>
                  <a:ea typeface="Aileron" charset="0"/>
                  <a:cs typeface="Calibri" panose="020F0502020204030204" pitchFamily="34" charset="0"/>
                </a:rPr>
                <a:t>42</a:t>
              </a:r>
            </a:p>
            <a:p>
              <a:pPr algn="r">
                <a:lnSpc>
                  <a:spcPct val="90000"/>
                </a:lnSpc>
              </a:pPr>
              <a:r>
                <a:rPr lang="en-GB" sz="900" dirty="0">
                  <a:latin typeface="Calibri" panose="020F0502020204030204" pitchFamily="34" charset="0"/>
                  <a:ea typeface="Aileron" charset="0"/>
                  <a:cs typeface="Calibri" panose="020F0502020204030204" pitchFamily="34" charset="0"/>
                </a:rPr>
                <a:t>3</a:t>
              </a:r>
            </a:p>
          </p:txBody>
        </p:sp>
        <p:sp>
          <p:nvSpPr>
            <p:cNvPr id="94" name="TextBox 93">
              <a:extLst>
                <a:ext uri="{FF2B5EF4-FFF2-40B4-BE49-F238E27FC236}">
                  <a16:creationId xmlns:a16="http://schemas.microsoft.com/office/drawing/2014/main" id="{1FA1EEEA-5C33-834C-BC48-74D53E040B41}"/>
                </a:ext>
              </a:extLst>
            </p:cNvPr>
            <p:cNvSpPr txBox="1"/>
            <p:nvPr/>
          </p:nvSpPr>
          <p:spPr>
            <a:xfrm>
              <a:off x="3312189" y="4709402"/>
              <a:ext cx="115416" cy="249299"/>
            </a:xfrm>
            <a:prstGeom prst="rect">
              <a:avLst/>
            </a:prstGeom>
            <a:noFill/>
          </p:spPr>
          <p:txBody>
            <a:bodyPr wrap="none" lIns="0" tIns="0" rIns="0" bIns="0" rtlCol="0">
              <a:spAutoFit/>
            </a:bodyPr>
            <a:lstStyle/>
            <a:p>
              <a:pPr algn="r">
                <a:lnSpc>
                  <a:spcPct val="90000"/>
                </a:lnSpc>
              </a:pPr>
              <a:r>
                <a:rPr lang="en-GB" sz="900" dirty="0">
                  <a:latin typeface="Calibri" panose="020F0502020204030204" pitchFamily="34" charset="0"/>
                  <a:ea typeface="Aileron" charset="0"/>
                  <a:cs typeface="Calibri" panose="020F0502020204030204" pitchFamily="34" charset="0"/>
                </a:rPr>
                <a:t>53</a:t>
              </a:r>
            </a:p>
            <a:p>
              <a:pPr algn="r">
                <a:lnSpc>
                  <a:spcPct val="90000"/>
                </a:lnSpc>
              </a:pPr>
              <a:r>
                <a:rPr lang="en-GB" sz="900" dirty="0">
                  <a:latin typeface="Calibri" panose="020F0502020204030204" pitchFamily="34" charset="0"/>
                  <a:ea typeface="Aileron" charset="0"/>
                  <a:cs typeface="Calibri" panose="020F0502020204030204" pitchFamily="34" charset="0"/>
                </a:rPr>
                <a:t>6</a:t>
              </a:r>
            </a:p>
          </p:txBody>
        </p:sp>
        <p:sp>
          <p:nvSpPr>
            <p:cNvPr id="95" name="TextBox 94">
              <a:extLst>
                <a:ext uri="{FF2B5EF4-FFF2-40B4-BE49-F238E27FC236}">
                  <a16:creationId xmlns:a16="http://schemas.microsoft.com/office/drawing/2014/main" id="{6BB48CD3-E858-1343-A2A6-597410423BAC}"/>
                </a:ext>
              </a:extLst>
            </p:cNvPr>
            <p:cNvSpPr txBox="1"/>
            <p:nvPr/>
          </p:nvSpPr>
          <p:spPr>
            <a:xfrm>
              <a:off x="3083589" y="4709402"/>
              <a:ext cx="115416" cy="249299"/>
            </a:xfrm>
            <a:prstGeom prst="rect">
              <a:avLst/>
            </a:prstGeom>
            <a:noFill/>
          </p:spPr>
          <p:txBody>
            <a:bodyPr wrap="none" lIns="0" tIns="0" rIns="0" bIns="0" rtlCol="0">
              <a:spAutoFit/>
            </a:bodyPr>
            <a:lstStyle/>
            <a:p>
              <a:pPr algn="r">
                <a:lnSpc>
                  <a:spcPct val="90000"/>
                </a:lnSpc>
              </a:pPr>
              <a:r>
                <a:rPr lang="en-GB" sz="900" dirty="0">
                  <a:latin typeface="Calibri" panose="020F0502020204030204" pitchFamily="34" charset="0"/>
                  <a:ea typeface="Aileron" charset="0"/>
                  <a:cs typeface="Calibri" panose="020F0502020204030204" pitchFamily="34" charset="0"/>
                </a:rPr>
                <a:t>56</a:t>
              </a:r>
            </a:p>
            <a:p>
              <a:pPr algn="r">
                <a:lnSpc>
                  <a:spcPct val="90000"/>
                </a:lnSpc>
              </a:pPr>
              <a:r>
                <a:rPr lang="en-GB" sz="900" dirty="0">
                  <a:latin typeface="Calibri" panose="020F0502020204030204" pitchFamily="34" charset="0"/>
                  <a:ea typeface="Aileron" charset="0"/>
                  <a:cs typeface="Calibri" panose="020F0502020204030204" pitchFamily="34" charset="0"/>
                </a:rPr>
                <a:t>7</a:t>
              </a:r>
            </a:p>
          </p:txBody>
        </p:sp>
        <p:sp>
          <p:nvSpPr>
            <p:cNvPr id="96" name="TextBox 95">
              <a:extLst>
                <a:ext uri="{FF2B5EF4-FFF2-40B4-BE49-F238E27FC236}">
                  <a16:creationId xmlns:a16="http://schemas.microsoft.com/office/drawing/2014/main" id="{C4ADA048-03FD-C445-87EC-0BAC469C1AC3}"/>
                </a:ext>
              </a:extLst>
            </p:cNvPr>
            <p:cNvSpPr txBox="1"/>
            <p:nvPr/>
          </p:nvSpPr>
          <p:spPr>
            <a:xfrm>
              <a:off x="2823197" y="4709402"/>
              <a:ext cx="131446" cy="249299"/>
            </a:xfrm>
            <a:prstGeom prst="rect">
              <a:avLst/>
            </a:prstGeom>
            <a:noFill/>
          </p:spPr>
          <p:txBody>
            <a:bodyPr wrap="square" lIns="0" tIns="0" rIns="0" bIns="0" rtlCol="0">
              <a:spAutoFit/>
            </a:bodyPr>
            <a:lstStyle/>
            <a:p>
              <a:pPr algn="r">
                <a:lnSpc>
                  <a:spcPct val="90000"/>
                </a:lnSpc>
              </a:pPr>
              <a:r>
                <a:rPr lang="en-GB" sz="900" dirty="0">
                  <a:latin typeface="Calibri" panose="020F0502020204030204" pitchFamily="34" charset="0"/>
                  <a:ea typeface="Aileron" charset="0"/>
                  <a:cs typeface="Calibri" panose="020F0502020204030204" pitchFamily="34" charset="0"/>
                </a:rPr>
                <a:t>77</a:t>
              </a:r>
            </a:p>
            <a:p>
              <a:pPr algn="r">
                <a:lnSpc>
                  <a:spcPct val="90000"/>
                </a:lnSpc>
              </a:pPr>
              <a:r>
                <a:rPr lang="en-GB" sz="900" dirty="0">
                  <a:latin typeface="Calibri" panose="020F0502020204030204" pitchFamily="34" charset="0"/>
                  <a:ea typeface="Aileron" charset="0"/>
                  <a:cs typeface="Calibri" panose="020F0502020204030204" pitchFamily="34" charset="0"/>
                </a:rPr>
                <a:t>12</a:t>
              </a:r>
            </a:p>
          </p:txBody>
        </p:sp>
        <p:sp>
          <p:nvSpPr>
            <p:cNvPr id="97" name="TextBox 96">
              <a:extLst>
                <a:ext uri="{FF2B5EF4-FFF2-40B4-BE49-F238E27FC236}">
                  <a16:creationId xmlns:a16="http://schemas.microsoft.com/office/drawing/2014/main" id="{FE9ABA13-97F0-DE4D-9202-A730F5951EFC}"/>
                </a:ext>
              </a:extLst>
            </p:cNvPr>
            <p:cNvSpPr txBox="1"/>
            <p:nvPr/>
          </p:nvSpPr>
          <p:spPr>
            <a:xfrm>
              <a:off x="2618374" y="4709402"/>
              <a:ext cx="131446" cy="249299"/>
            </a:xfrm>
            <a:prstGeom prst="rect">
              <a:avLst/>
            </a:prstGeom>
            <a:noFill/>
          </p:spPr>
          <p:txBody>
            <a:bodyPr wrap="square" lIns="0" tIns="0" rIns="0" bIns="0" rtlCol="0">
              <a:spAutoFit/>
            </a:bodyPr>
            <a:lstStyle/>
            <a:p>
              <a:pPr algn="r">
                <a:lnSpc>
                  <a:spcPct val="90000"/>
                </a:lnSpc>
              </a:pPr>
              <a:r>
                <a:rPr lang="en-GB" sz="900" dirty="0">
                  <a:latin typeface="Calibri" panose="020F0502020204030204" pitchFamily="34" charset="0"/>
                  <a:ea typeface="Aileron" charset="0"/>
                  <a:cs typeface="Calibri" panose="020F0502020204030204" pitchFamily="34" charset="0"/>
                </a:rPr>
                <a:t>82</a:t>
              </a:r>
            </a:p>
            <a:p>
              <a:pPr algn="r">
                <a:lnSpc>
                  <a:spcPct val="90000"/>
                </a:lnSpc>
              </a:pPr>
              <a:r>
                <a:rPr lang="en-GB" sz="900" dirty="0">
                  <a:latin typeface="Calibri" panose="020F0502020204030204" pitchFamily="34" charset="0"/>
                  <a:ea typeface="Aileron" charset="0"/>
                  <a:cs typeface="Calibri" panose="020F0502020204030204" pitchFamily="34" charset="0"/>
                </a:rPr>
                <a:t>13</a:t>
              </a:r>
            </a:p>
          </p:txBody>
        </p:sp>
        <p:sp>
          <p:nvSpPr>
            <p:cNvPr id="98" name="TextBox 97">
              <a:extLst>
                <a:ext uri="{FF2B5EF4-FFF2-40B4-BE49-F238E27FC236}">
                  <a16:creationId xmlns:a16="http://schemas.microsoft.com/office/drawing/2014/main" id="{622E9A84-000F-9C46-8004-389728EEDD58}"/>
                </a:ext>
              </a:extLst>
            </p:cNvPr>
            <p:cNvSpPr txBox="1"/>
            <p:nvPr/>
          </p:nvSpPr>
          <p:spPr>
            <a:xfrm>
              <a:off x="2389774" y="4709402"/>
              <a:ext cx="173886" cy="249299"/>
            </a:xfrm>
            <a:prstGeom prst="rect">
              <a:avLst/>
            </a:prstGeom>
            <a:noFill/>
          </p:spPr>
          <p:txBody>
            <a:bodyPr wrap="square" lIns="0" tIns="0" rIns="0" bIns="0" rtlCol="0">
              <a:spAutoFit/>
            </a:bodyPr>
            <a:lstStyle/>
            <a:p>
              <a:pPr algn="r">
                <a:lnSpc>
                  <a:spcPct val="90000"/>
                </a:lnSpc>
              </a:pPr>
              <a:r>
                <a:rPr lang="en-GB" sz="900" dirty="0">
                  <a:latin typeface="Calibri" panose="020F0502020204030204" pitchFamily="34" charset="0"/>
                  <a:ea typeface="Aileron" charset="0"/>
                  <a:cs typeface="Calibri" panose="020F0502020204030204" pitchFamily="34" charset="0"/>
                </a:rPr>
                <a:t>101</a:t>
              </a:r>
            </a:p>
            <a:p>
              <a:pPr algn="r">
                <a:lnSpc>
                  <a:spcPct val="90000"/>
                </a:lnSpc>
              </a:pPr>
              <a:r>
                <a:rPr lang="en-GB" sz="900" dirty="0">
                  <a:latin typeface="Calibri" panose="020F0502020204030204" pitchFamily="34" charset="0"/>
                  <a:ea typeface="Aileron" charset="0"/>
                  <a:cs typeface="Calibri" panose="020F0502020204030204" pitchFamily="34" charset="0"/>
                </a:rPr>
                <a:t>20</a:t>
              </a:r>
            </a:p>
          </p:txBody>
        </p:sp>
        <p:sp>
          <p:nvSpPr>
            <p:cNvPr id="99" name="TextBox 98">
              <a:extLst>
                <a:ext uri="{FF2B5EF4-FFF2-40B4-BE49-F238E27FC236}">
                  <a16:creationId xmlns:a16="http://schemas.microsoft.com/office/drawing/2014/main" id="{4F33EC6D-3E94-FD48-ADE3-3DC171A672D0}"/>
                </a:ext>
              </a:extLst>
            </p:cNvPr>
            <p:cNvSpPr txBox="1"/>
            <p:nvPr/>
          </p:nvSpPr>
          <p:spPr>
            <a:xfrm>
              <a:off x="2167523" y="4709402"/>
              <a:ext cx="196111" cy="249299"/>
            </a:xfrm>
            <a:prstGeom prst="rect">
              <a:avLst/>
            </a:prstGeom>
            <a:noFill/>
          </p:spPr>
          <p:txBody>
            <a:bodyPr wrap="square" lIns="0" tIns="0" rIns="0" bIns="0" rtlCol="0">
              <a:spAutoFit/>
            </a:bodyPr>
            <a:lstStyle/>
            <a:p>
              <a:pPr algn="r">
                <a:lnSpc>
                  <a:spcPct val="90000"/>
                </a:lnSpc>
              </a:pPr>
              <a:r>
                <a:rPr lang="en-GB" sz="900" dirty="0">
                  <a:latin typeface="Calibri" panose="020F0502020204030204" pitchFamily="34" charset="0"/>
                  <a:ea typeface="Aileron" charset="0"/>
                  <a:cs typeface="Calibri" panose="020F0502020204030204" pitchFamily="34" charset="0"/>
                </a:rPr>
                <a:t>102</a:t>
              </a:r>
            </a:p>
            <a:p>
              <a:pPr algn="r">
                <a:lnSpc>
                  <a:spcPct val="90000"/>
                </a:lnSpc>
              </a:pPr>
              <a:r>
                <a:rPr lang="en-GB" sz="900" dirty="0">
                  <a:latin typeface="Calibri" panose="020F0502020204030204" pitchFamily="34" charset="0"/>
                  <a:ea typeface="Aileron" charset="0"/>
                  <a:cs typeface="Calibri" panose="020F0502020204030204" pitchFamily="34" charset="0"/>
                </a:rPr>
                <a:t>22</a:t>
              </a:r>
            </a:p>
          </p:txBody>
        </p:sp>
        <p:sp>
          <p:nvSpPr>
            <p:cNvPr id="100" name="TextBox 99">
              <a:extLst>
                <a:ext uri="{FF2B5EF4-FFF2-40B4-BE49-F238E27FC236}">
                  <a16:creationId xmlns:a16="http://schemas.microsoft.com/office/drawing/2014/main" id="{166B6330-B763-D841-BDEB-1C17F7716D83}"/>
                </a:ext>
              </a:extLst>
            </p:cNvPr>
            <p:cNvSpPr txBox="1"/>
            <p:nvPr/>
          </p:nvSpPr>
          <p:spPr>
            <a:xfrm>
              <a:off x="1938923" y="4709402"/>
              <a:ext cx="189761" cy="249299"/>
            </a:xfrm>
            <a:prstGeom prst="rect">
              <a:avLst/>
            </a:prstGeom>
            <a:noFill/>
          </p:spPr>
          <p:txBody>
            <a:bodyPr wrap="square" lIns="0" tIns="0" rIns="0" bIns="0" rtlCol="0">
              <a:spAutoFit/>
            </a:bodyPr>
            <a:lstStyle/>
            <a:p>
              <a:pPr algn="r">
                <a:lnSpc>
                  <a:spcPct val="90000"/>
                </a:lnSpc>
              </a:pPr>
              <a:r>
                <a:rPr lang="en-GB" sz="900" dirty="0">
                  <a:latin typeface="Calibri" panose="020F0502020204030204" pitchFamily="34" charset="0"/>
                  <a:ea typeface="Aileron" charset="0"/>
                  <a:cs typeface="Calibri" panose="020F0502020204030204" pitchFamily="34" charset="0"/>
                </a:rPr>
                <a:t>116</a:t>
              </a:r>
            </a:p>
            <a:p>
              <a:pPr algn="r">
                <a:lnSpc>
                  <a:spcPct val="90000"/>
                </a:lnSpc>
              </a:pPr>
              <a:r>
                <a:rPr lang="en-GB" sz="900" dirty="0">
                  <a:latin typeface="Calibri" panose="020F0502020204030204" pitchFamily="34" charset="0"/>
                  <a:ea typeface="Aileron" charset="0"/>
                  <a:cs typeface="Calibri" panose="020F0502020204030204" pitchFamily="34" charset="0"/>
                </a:rPr>
                <a:t>44</a:t>
              </a:r>
            </a:p>
          </p:txBody>
        </p:sp>
        <p:sp>
          <p:nvSpPr>
            <p:cNvPr id="101" name="TextBox 100">
              <a:extLst>
                <a:ext uri="{FF2B5EF4-FFF2-40B4-BE49-F238E27FC236}">
                  <a16:creationId xmlns:a16="http://schemas.microsoft.com/office/drawing/2014/main" id="{CB2138CE-834F-8144-83F5-E9F162575154}"/>
                </a:ext>
              </a:extLst>
            </p:cNvPr>
            <p:cNvSpPr txBox="1"/>
            <p:nvPr/>
          </p:nvSpPr>
          <p:spPr>
            <a:xfrm>
              <a:off x="1707149" y="4709402"/>
              <a:ext cx="180236" cy="249299"/>
            </a:xfrm>
            <a:prstGeom prst="rect">
              <a:avLst/>
            </a:prstGeom>
            <a:noFill/>
          </p:spPr>
          <p:txBody>
            <a:bodyPr wrap="square" lIns="0" tIns="0" rIns="0" bIns="0" rtlCol="0">
              <a:spAutoFit/>
            </a:bodyPr>
            <a:lstStyle/>
            <a:p>
              <a:pPr algn="r">
                <a:lnSpc>
                  <a:spcPct val="90000"/>
                </a:lnSpc>
              </a:pPr>
              <a:r>
                <a:rPr lang="en-GB" sz="900" dirty="0">
                  <a:latin typeface="Calibri" panose="020F0502020204030204" pitchFamily="34" charset="0"/>
                  <a:ea typeface="Aileron" charset="0"/>
                  <a:cs typeface="Calibri" panose="020F0502020204030204" pitchFamily="34" charset="0"/>
                </a:rPr>
                <a:t>126</a:t>
              </a:r>
            </a:p>
            <a:p>
              <a:pPr algn="r">
                <a:lnSpc>
                  <a:spcPct val="90000"/>
                </a:lnSpc>
              </a:pPr>
              <a:r>
                <a:rPr lang="en-GB" sz="900" dirty="0">
                  <a:latin typeface="Calibri" panose="020F0502020204030204" pitchFamily="34" charset="0"/>
                  <a:ea typeface="Aileron" charset="0"/>
                  <a:cs typeface="Calibri" panose="020F0502020204030204" pitchFamily="34" charset="0"/>
                </a:rPr>
                <a:t>47</a:t>
              </a:r>
            </a:p>
          </p:txBody>
        </p:sp>
        <p:sp>
          <p:nvSpPr>
            <p:cNvPr id="102" name="TextBox 101">
              <a:extLst>
                <a:ext uri="{FF2B5EF4-FFF2-40B4-BE49-F238E27FC236}">
                  <a16:creationId xmlns:a16="http://schemas.microsoft.com/office/drawing/2014/main" id="{2BE2BED6-F9BC-804B-A2E0-E6D1444C0291}"/>
                </a:ext>
              </a:extLst>
            </p:cNvPr>
            <p:cNvSpPr txBox="1"/>
            <p:nvPr/>
          </p:nvSpPr>
          <p:spPr>
            <a:xfrm>
              <a:off x="4934614" y="4709402"/>
              <a:ext cx="115416" cy="249299"/>
            </a:xfrm>
            <a:prstGeom prst="rect">
              <a:avLst/>
            </a:prstGeom>
            <a:noFill/>
          </p:spPr>
          <p:txBody>
            <a:bodyPr wrap="none" lIns="0" tIns="0" rIns="0" bIns="0" rtlCol="0">
              <a:spAutoFit/>
            </a:bodyPr>
            <a:lstStyle/>
            <a:p>
              <a:pPr algn="r">
                <a:lnSpc>
                  <a:spcPct val="90000"/>
                </a:lnSpc>
              </a:pPr>
              <a:r>
                <a:rPr lang="en-GB" sz="900" dirty="0">
                  <a:latin typeface="Calibri" panose="020F0502020204030204" pitchFamily="34" charset="0"/>
                  <a:ea typeface="Aileron" charset="0"/>
                  <a:cs typeface="Calibri" panose="020F0502020204030204" pitchFamily="34" charset="0"/>
                </a:rPr>
                <a:t>11</a:t>
              </a:r>
            </a:p>
            <a:p>
              <a:pPr algn="r">
                <a:lnSpc>
                  <a:spcPct val="90000"/>
                </a:lnSpc>
              </a:pPr>
              <a:r>
                <a:rPr lang="en-GB" sz="900" dirty="0">
                  <a:latin typeface="Calibri" panose="020F0502020204030204" pitchFamily="34" charset="0"/>
                  <a:ea typeface="Aileron" charset="0"/>
                  <a:cs typeface="Calibri" panose="020F0502020204030204" pitchFamily="34" charset="0"/>
                </a:rPr>
                <a:t>1</a:t>
              </a:r>
            </a:p>
          </p:txBody>
        </p:sp>
        <p:sp>
          <p:nvSpPr>
            <p:cNvPr id="103" name="TextBox 102">
              <a:extLst>
                <a:ext uri="{FF2B5EF4-FFF2-40B4-BE49-F238E27FC236}">
                  <a16:creationId xmlns:a16="http://schemas.microsoft.com/office/drawing/2014/main" id="{48CF702A-D89B-B14A-86E5-F5AD18657096}"/>
                </a:ext>
              </a:extLst>
            </p:cNvPr>
            <p:cNvSpPr txBox="1"/>
            <p:nvPr/>
          </p:nvSpPr>
          <p:spPr>
            <a:xfrm>
              <a:off x="5173018" y="4709402"/>
              <a:ext cx="57708" cy="249299"/>
            </a:xfrm>
            <a:prstGeom prst="rect">
              <a:avLst/>
            </a:prstGeom>
            <a:noFill/>
          </p:spPr>
          <p:txBody>
            <a:bodyPr wrap="none" lIns="0" tIns="0" rIns="0" bIns="0" rtlCol="0">
              <a:spAutoFit/>
            </a:bodyPr>
            <a:lstStyle/>
            <a:p>
              <a:pPr algn="r">
                <a:lnSpc>
                  <a:spcPct val="90000"/>
                </a:lnSpc>
              </a:pPr>
              <a:r>
                <a:rPr lang="en-GB" sz="900" dirty="0">
                  <a:latin typeface="Calibri" panose="020F0502020204030204" pitchFamily="34" charset="0"/>
                  <a:ea typeface="Aileron" charset="0"/>
                  <a:cs typeface="Calibri" panose="020F0502020204030204" pitchFamily="34" charset="0"/>
                </a:rPr>
                <a:t>3</a:t>
              </a:r>
            </a:p>
            <a:p>
              <a:pPr algn="r">
                <a:lnSpc>
                  <a:spcPct val="90000"/>
                </a:lnSpc>
              </a:pPr>
              <a:r>
                <a:rPr lang="en-GB" sz="900" dirty="0">
                  <a:latin typeface="Calibri" panose="020F0502020204030204" pitchFamily="34" charset="0"/>
                  <a:ea typeface="Aileron" charset="0"/>
                  <a:cs typeface="Calibri" panose="020F0502020204030204" pitchFamily="34" charset="0"/>
                </a:rPr>
                <a:t>1</a:t>
              </a:r>
            </a:p>
          </p:txBody>
        </p:sp>
        <p:sp>
          <p:nvSpPr>
            <p:cNvPr id="104" name="TextBox 103">
              <a:extLst>
                <a:ext uri="{FF2B5EF4-FFF2-40B4-BE49-F238E27FC236}">
                  <a16:creationId xmlns:a16="http://schemas.microsoft.com/office/drawing/2014/main" id="{BFC0FE8E-8A4A-FB42-8E28-1413FEB3D473}"/>
                </a:ext>
              </a:extLst>
            </p:cNvPr>
            <p:cNvSpPr txBox="1"/>
            <p:nvPr/>
          </p:nvSpPr>
          <p:spPr>
            <a:xfrm>
              <a:off x="5385743" y="4709402"/>
              <a:ext cx="57708" cy="249299"/>
            </a:xfrm>
            <a:prstGeom prst="rect">
              <a:avLst/>
            </a:prstGeom>
            <a:noFill/>
          </p:spPr>
          <p:txBody>
            <a:bodyPr wrap="none" lIns="0" tIns="0" rIns="0" bIns="0" rtlCol="0">
              <a:spAutoFit/>
            </a:bodyPr>
            <a:lstStyle/>
            <a:p>
              <a:pPr algn="r">
                <a:lnSpc>
                  <a:spcPct val="90000"/>
                </a:lnSpc>
              </a:pPr>
              <a:r>
                <a:rPr lang="en-GB" sz="900" dirty="0">
                  <a:latin typeface="Calibri" panose="020F0502020204030204" pitchFamily="34" charset="0"/>
                  <a:ea typeface="Aileron" charset="0"/>
                  <a:cs typeface="Calibri" panose="020F0502020204030204" pitchFamily="34" charset="0"/>
                </a:rPr>
                <a:t>2</a:t>
              </a:r>
            </a:p>
            <a:p>
              <a:pPr algn="r">
                <a:lnSpc>
                  <a:spcPct val="90000"/>
                </a:lnSpc>
              </a:pPr>
              <a:r>
                <a:rPr lang="en-GB" sz="900" dirty="0">
                  <a:latin typeface="Calibri" panose="020F0502020204030204" pitchFamily="34" charset="0"/>
                  <a:ea typeface="Aileron" charset="0"/>
                  <a:cs typeface="Calibri" panose="020F0502020204030204" pitchFamily="34" charset="0"/>
                </a:rPr>
                <a:t>1</a:t>
              </a:r>
            </a:p>
          </p:txBody>
        </p:sp>
        <p:sp>
          <p:nvSpPr>
            <p:cNvPr id="105" name="TextBox 104">
              <a:extLst>
                <a:ext uri="{FF2B5EF4-FFF2-40B4-BE49-F238E27FC236}">
                  <a16:creationId xmlns:a16="http://schemas.microsoft.com/office/drawing/2014/main" id="{DD2CB42D-2DE0-DD4F-9571-8818F441C658}"/>
                </a:ext>
              </a:extLst>
            </p:cNvPr>
            <p:cNvSpPr txBox="1"/>
            <p:nvPr/>
          </p:nvSpPr>
          <p:spPr>
            <a:xfrm>
              <a:off x="5617518" y="4709402"/>
              <a:ext cx="57708" cy="249299"/>
            </a:xfrm>
            <a:prstGeom prst="rect">
              <a:avLst/>
            </a:prstGeom>
            <a:noFill/>
          </p:spPr>
          <p:txBody>
            <a:bodyPr wrap="none" lIns="0" tIns="0" rIns="0" bIns="0" rtlCol="0">
              <a:spAutoFit/>
            </a:bodyPr>
            <a:lstStyle/>
            <a:p>
              <a:pPr algn="r">
                <a:lnSpc>
                  <a:spcPct val="90000"/>
                </a:lnSpc>
              </a:pPr>
              <a:r>
                <a:rPr lang="en-GB" sz="900" dirty="0">
                  <a:latin typeface="Calibri" panose="020F0502020204030204" pitchFamily="34" charset="0"/>
                  <a:ea typeface="Aileron" charset="0"/>
                  <a:cs typeface="Calibri" panose="020F0502020204030204" pitchFamily="34" charset="0"/>
                </a:rPr>
                <a:t>0</a:t>
              </a:r>
            </a:p>
            <a:p>
              <a:pPr algn="r">
                <a:lnSpc>
                  <a:spcPct val="90000"/>
                </a:lnSpc>
              </a:pPr>
              <a:r>
                <a:rPr lang="en-GB" sz="900" dirty="0">
                  <a:latin typeface="Calibri" panose="020F0502020204030204" pitchFamily="34" charset="0"/>
                  <a:ea typeface="Aileron" charset="0"/>
                  <a:cs typeface="Calibri" panose="020F0502020204030204" pitchFamily="34" charset="0"/>
                </a:rPr>
                <a:t>0</a:t>
              </a:r>
            </a:p>
          </p:txBody>
        </p:sp>
        <p:sp>
          <p:nvSpPr>
            <p:cNvPr id="106" name="TextBox 105">
              <a:extLst>
                <a:ext uri="{FF2B5EF4-FFF2-40B4-BE49-F238E27FC236}">
                  <a16:creationId xmlns:a16="http://schemas.microsoft.com/office/drawing/2014/main" id="{15910CA1-A5CE-6C4C-AD07-7CB68AF079D5}"/>
                </a:ext>
              </a:extLst>
            </p:cNvPr>
            <p:cNvSpPr txBox="1"/>
            <p:nvPr/>
          </p:nvSpPr>
          <p:spPr>
            <a:xfrm>
              <a:off x="5855643" y="4709402"/>
              <a:ext cx="57708" cy="249299"/>
            </a:xfrm>
            <a:prstGeom prst="rect">
              <a:avLst/>
            </a:prstGeom>
            <a:noFill/>
          </p:spPr>
          <p:txBody>
            <a:bodyPr wrap="none" lIns="0" tIns="0" rIns="0" bIns="0" rtlCol="0">
              <a:spAutoFit/>
            </a:bodyPr>
            <a:lstStyle/>
            <a:p>
              <a:pPr algn="r">
                <a:lnSpc>
                  <a:spcPct val="90000"/>
                </a:lnSpc>
              </a:pPr>
              <a:r>
                <a:rPr lang="en-GB" sz="900" dirty="0">
                  <a:latin typeface="Calibri" panose="020F0502020204030204" pitchFamily="34" charset="0"/>
                  <a:ea typeface="Aileron" charset="0"/>
                  <a:cs typeface="Calibri" panose="020F0502020204030204" pitchFamily="34" charset="0"/>
                </a:rPr>
                <a:t>0</a:t>
              </a:r>
            </a:p>
            <a:p>
              <a:pPr algn="r">
                <a:lnSpc>
                  <a:spcPct val="90000"/>
                </a:lnSpc>
              </a:pPr>
              <a:r>
                <a:rPr lang="en-GB" sz="900" dirty="0">
                  <a:latin typeface="Calibri" panose="020F0502020204030204" pitchFamily="34" charset="0"/>
                  <a:ea typeface="Aileron" charset="0"/>
                  <a:cs typeface="Calibri" panose="020F0502020204030204" pitchFamily="34" charset="0"/>
                </a:rPr>
                <a:t>0</a:t>
              </a:r>
            </a:p>
          </p:txBody>
        </p:sp>
        <p:sp>
          <p:nvSpPr>
            <p:cNvPr id="107" name="TextBox 106">
              <a:extLst>
                <a:ext uri="{FF2B5EF4-FFF2-40B4-BE49-F238E27FC236}">
                  <a16:creationId xmlns:a16="http://schemas.microsoft.com/office/drawing/2014/main" id="{E78EE1E3-D7DD-0641-B51F-923B4F044CF5}"/>
                </a:ext>
              </a:extLst>
            </p:cNvPr>
            <p:cNvSpPr txBox="1"/>
            <p:nvPr/>
          </p:nvSpPr>
          <p:spPr>
            <a:xfrm>
              <a:off x="6074718" y="4709402"/>
              <a:ext cx="57708" cy="249299"/>
            </a:xfrm>
            <a:prstGeom prst="rect">
              <a:avLst/>
            </a:prstGeom>
            <a:noFill/>
          </p:spPr>
          <p:txBody>
            <a:bodyPr wrap="none" lIns="0" tIns="0" rIns="0" bIns="0" rtlCol="0">
              <a:spAutoFit/>
            </a:bodyPr>
            <a:lstStyle/>
            <a:p>
              <a:pPr algn="r">
                <a:lnSpc>
                  <a:spcPct val="90000"/>
                </a:lnSpc>
              </a:pPr>
              <a:r>
                <a:rPr lang="en-GB" sz="900" dirty="0">
                  <a:latin typeface="Calibri" panose="020F0502020204030204" pitchFamily="34" charset="0"/>
                  <a:ea typeface="Aileron" charset="0"/>
                  <a:cs typeface="Calibri" panose="020F0502020204030204" pitchFamily="34" charset="0"/>
                </a:rPr>
                <a:t>0</a:t>
              </a:r>
            </a:p>
            <a:p>
              <a:pPr algn="r">
                <a:lnSpc>
                  <a:spcPct val="90000"/>
                </a:lnSpc>
              </a:pPr>
              <a:r>
                <a:rPr lang="en-GB" sz="900" dirty="0">
                  <a:latin typeface="Calibri" panose="020F0502020204030204" pitchFamily="34" charset="0"/>
                  <a:ea typeface="Aileron" charset="0"/>
                  <a:cs typeface="Calibri" panose="020F0502020204030204" pitchFamily="34" charset="0"/>
                </a:rPr>
                <a:t>0</a:t>
              </a:r>
            </a:p>
          </p:txBody>
        </p:sp>
      </p:grpSp>
      <p:grpSp>
        <p:nvGrpSpPr>
          <p:cNvPr id="227" name="Group 226">
            <a:extLst>
              <a:ext uri="{FF2B5EF4-FFF2-40B4-BE49-F238E27FC236}">
                <a16:creationId xmlns:a16="http://schemas.microsoft.com/office/drawing/2014/main" id="{AD5B9814-E2E5-45B9-8AC5-E7E7FAE35052}"/>
              </a:ext>
            </a:extLst>
          </p:cNvPr>
          <p:cNvGrpSpPr/>
          <p:nvPr/>
        </p:nvGrpSpPr>
        <p:grpSpPr>
          <a:xfrm>
            <a:off x="6271517" y="1834045"/>
            <a:ext cx="5548770" cy="2472874"/>
            <a:chOff x="620525" y="1834045"/>
            <a:chExt cx="5548770" cy="2472874"/>
          </a:xfrm>
        </p:grpSpPr>
        <p:sp>
          <p:nvSpPr>
            <p:cNvPr id="11" name="TextBox 10">
              <a:extLst>
                <a:ext uri="{FF2B5EF4-FFF2-40B4-BE49-F238E27FC236}">
                  <a16:creationId xmlns:a16="http://schemas.microsoft.com/office/drawing/2014/main" id="{3E5E1DD0-161A-7646-82FA-76E5C666F9F8}"/>
                </a:ext>
              </a:extLst>
            </p:cNvPr>
            <p:cNvSpPr txBox="1"/>
            <p:nvPr/>
          </p:nvSpPr>
          <p:spPr>
            <a:xfrm>
              <a:off x="1298685" y="4168420"/>
              <a:ext cx="65724" cy="1384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0</a:t>
              </a:r>
            </a:p>
          </p:txBody>
        </p:sp>
        <p:sp>
          <p:nvSpPr>
            <p:cNvPr id="12" name="TextBox 11">
              <a:extLst>
                <a:ext uri="{FF2B5EF4-FFF2-40B4-BE49-F238E27FC236}">
                  <a16:creationId xmlns:a16="http://schemas.microsoft.com/office/drawing/2014/main" id="{64F45639-EA68-8645-8890-D5C839FB7AF3}"/>
                </a:ext>
              </a:extLst>
            </p:cNvPr>
            <p:cNvSpPr txBox="1"/>
            <p:nvPr/>
          </p:nvSpPr>
          <p:spPr>
            <a:xfrm rot="16200000">
              <a:off x="-4806" y="2844840"/>
              <a:ext cx="1527662" cy="276999"/>
            </a:xfrm>
            <a:prstGeom prst="rect">
              <a:avLst/>
            </a:prstGeom>
            <a:noFill/>
          </p:spPr>
          <p:txBody>
            <a:bodyPr wrap="none" lIns="0" tIns="0" rIns="0" bIns="0" rtlCol="0">
              <a:spAutoFit/>
            </a:bodyPr>
            <a:lstStyle/>
            <a:p>
              <a:pPr algn="ctr">
                <a:lnSpc>
                  <a:spcPct val="90000"/>
                </a:lnSpc>
              </a:pPr>
              <a:r>
                <a:rPr lang="en-GB" sz="1000" b="1" dirty="0">
                  <a:latin typeface="Calibri" panose="020F0502020204030204" pitchFamily="34" charset="0"/>
                  <a:ea typeface="Aileron" charset="0"/>
                  <a:cs typeface="Calibri" panose="020F0502020204030204" pitchFamily="34" charset="0"/>
                </a:rPr>
                <a:t>Probability of imaging-based</a:t>
              </a:r>
              <a:br>
                <a:rPr lang="en-GB" sz="1000" b="1" dirty="0">
                  <a:latin typeface="Calibri" panose="020F0502020204030204" pitchFamily="34" charset="0"/>
                  <a:ea typeface="Aileron" charset="0"/>
                  <a:cs typeface="Calibri" panose="020F0502020204030204" pitchFamily="34" charset="0"/>
                </a:rPr>
              </a:br>
              <a:r>
                <a:rPr lang="en-GB" sz="1000" b="1" dirty="0">
                  <a:latin typeface="Calibri" panose="020F0502020204030204" pitchFamily="34" charset="0"/>
                  <a:ea typeface="Aileron" charset="0"/>
                  <a:cs typeface="Calibri" panose="020F0502020204030204" pitchFamily="34" charset="0"/>
                </a:rPr>
                <a:t>progression-free survival</a:t>
              </a:r>
            </a:p>
          </p:txBody>
        </p:sp>
        <p:sp>
          <p:nvSpPr>
            <p:cNvPr id="13" name="TextBox 12">
              <a:extLst>
                <a:ext uri="{FF2B5EF4-FFF2-40B4-BE49-F238E27FC236}">
                  <a16:creationId xmlns:a16="http://schemas.microsoft.com/office/drawing/2014/main" id="{167808AB-B588-464F-B1FD-6F553F73A8FB}"/>
                </a:ext>
              </a:extLst>
            </p:cNvPr>
            <p:cNvSpPr txBox="1"/>
            <p:nvPr/>
          </p:nvSpPr>
          <p:spPr>
            <a:xfrm>
              <a:off x="1002440" y="1834045"/>
              <a:ext cx="229230"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1.00</a:t>
              </a:r>
            </a:p>
          </p:txBody>
        </p:sp>
        <p:cxnSp>
          <p:nvCxnSpPr>
            <p:cNvPr id="15" name="Straight Connector 14">
              <a:extLst>
                <a:ext uri="{FF2B5EF4-FFF2-40B4-BE49-F238E27FC236}">
                  <a16:creationId xmlns:a16="http://schemas.microsoft.com/office/drawing/2014/main" id="{194F1CB1-B82A-9A48-AEA4-BD343663B140}"/>
                </a:ext>
              </a:extLst>
            </p:cNvPr>
            <p:cNvCxnSpPr>
              <a:cxnSpLocks/>
            </p:cNvCxnSpPr>
            <p:nvPr/>
          </p:nvCxnSpPr>
          <p:spPr>
            <a:xfrm flipH="1">
              <a:off x="1322141" y="4070061"/>
              <a:ext cx="4781644"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C3AD7926-063D-F747-9FB3-F3BC01EBE283}"/>
                </a:ext>
              </a:extLst>
            </p:cNvPr>
            <p:cNvCxnSpPr>
              <a:cxnSpLocks/>
            </p:cNvCxnSpPr>
            <p:nvPr/>
          </p:nvCxnSpPr>
          <p:spPr>
            <a:xfrm flipH="1">
              <a:off x="1253011" y="1895510"/>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33ED1327-77FE-6644-B866-DFBEAA1E36F3}"/>
                </a:ext>
              </a:extLst>
            </p:cNvPr>
            <p:cNvSpPr txBox="1"/>
            <p:nvPr/>
          </p:nvSpPr>
          <p:spPr>
            <a:xfrm>
              <a:off x="1002440" y="2271651"/>
              <a:ext cx="229230"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0.80</a:t>
              </a:r>
            </a:p>
          </p:txBody>
        </p:sp>
        <p:cxnSp>
          <p:nvCxnSpPr>
            <p:cNvPr id="18" name="Straight Connector 17">
              <a:extLst>
                <a:ext uri="{FF2B5EF4-FFF2-40B4-BE49-F238E27FC236}">
                  <a16:creationId xmlns:a16="http://schemas.microsoft.com/office/drawing/2014/main" id="{85678608-71E3-2446-83FD-09348ABF1D8E}"/>
                </a:ext>
              </a:extLst>
            </p:cNvPr>
            <p:cNvCxnSpPr>
              <a:cxnSpLocks/>
            </p:cNvCxnSpPr>
            <p:nvPr/>
          </p:nvCxnSpPr>
          <p:spPr>
            <a:xfrm flipH="1">
              <a:off x="1253011" y="2333116"/>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DC339451-3043-7540-9FAE-C50258E7FF9B}"/>
                </a:ext>
              </a:extLst>
            </p:cNvPr>
            <p:cNvSpPr txBox="1"/>
            <p:nvPr/>
          </p:nvSpPr>
          <p:spPr>
            <a:xfrm>
              <a:off x="1002440" y="4008376"/>
              <a:ext cx="229230"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0.00</a:t>
              </a:r>
            </a:p>
          </p:txBody>
        </p:sp>
        <p:cxnSp>
          <p:nvCxnSpPr>
            <p:cNvPr id="20" name="Straight Connector 19">
              <a:extLst>
                <a:ext uri="{FF2B5EF4-FFF2-40B4-BE49-F238E27FC236}">
                  <a16:creationId xmlns:a16="http://schemas.microsoft.com/office/drawing/2014/main" id="{55FE1F2C-F0EB-604D-951B-7DB5FD2CB77F}"/>
                </a:ext>
              </a:extLst>
            </p:cNvPr>
            <p:cNvCxnSpPr>
              <a:cxnSpLocks/>
            </p:cNvCxnSpPr>
            <p:nvPr/>
          </p:nvCxnSpPr>
          <p:spPr>
            <a:xfrm flipH="1">
              <a:off x="1253011" y="407006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7AD65E01-72B6-B242-BAEB-256C1224C2A6}"/>
                </a:ext>
              </a:extLst>
            </p:cNvPr>
            <p:cNvSpPr txBox="1"/>
            <p:nvPr/>
          </p:nvSpPr>
          <p:spPr>
            <a:xfrm>
              <a:off x="1002440" y="3563876"/>
              <a:ext cx="229230"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0.20</a:t>
              </a:r>
            </a:p>
          </p:txBody>
        </p:sp>
        <p:cxnSp>
          <p:nvCxnSpPr>
            <p:cNvPr id="22" name="Straight Connector 21">
              <a:extLst>
                <a:ext uri="{FF2B5EF4-FFF2-40B4-BE49-F238E27FC236}">
                  <a16:creationId xmlns:a16="http://schemas.microsoft.com/office/drawing/2014/main" id="{A862B6D0-05BB-BF4D-986C-8C4F955DF6D9}"/>
                </a:ext>
              </a:extLst>
            </p:cNvPr>
            <p:cNvCxnSpPr>
              <a:cxnSpLocks/>
            </p:cNvCxnSpPr>
            <p:nvPr/>
          </p:nvCxnSpPr>
          <p:spPr>
            <a:xfrm flipH="1">
              <a:off x="1253011" y="363169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2C44F7C8-F609-A044-B75C-16DD375B4285}"/>
                </a:ext>
              </a:extLst>
            </p:cNvPr>
            <p:cNvCxnSpPr>
              <a:cxnSpLocks/>
            </p:cNvCxnSpPr>
            <p:nvPr/>
          </p:nvCxnSpPr>
          <p:spPr>
            <a:xfrm>
              <a:off x="1325011" y="1889393"/>
              <a:ext cx="0" cy="2254548"/>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A3A00D34-137E-4543-B1E9-81DB86AC61B0}"/>
                </a:ext>
              </a:extLst>
            </p:cNvPr>
            <p:cNvSpPr txBox="1"/>
            <p:nvPr/>
          </p:nvSpPr>
          <p:spPr>
            <a:xfrm>
              <a:off x="1002440" y="3782951"/>
              <a:ext cx="229230"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0.10</a:t>
              </a:r>
            </a:p>
          </p:txBody>
        </p:sp>
        <p:cxnSp>
          <p:nvCxnSpPr>
            <p:cNvPr id="25" name="Straight Connector 24">
              <a:extLst>
                <a:ext uri="{FF2B5EF4-FFF2-40B4-BE49-F238E27FC236}">
                  <a16:creationId xmlns:a16="http://schemas.microsoft.com/office/drawing/2014/main" id="{66D55C8A-B31F-7B4F-B6C6-9B6662BFD9B4}"/>
                </a:ext>
              </a:extLst>
            </p:cNvPr>
            <p:cNvCxnSpPr>
              <a:cxnSpLocks/>
            </p:cNvCxnSpPr>
            <p:nvPr/>
          </p:nvCxnSpPr>
          <p:spPr>
            <a:xfrm flipH="1">
              <a:off x="1253011" y="3850766"/>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948E2C85-A327-EE41-B8C5-B99F896B05CF}"/>
                </a:ext>
              </a:extLst>
            </p:cNvPr>
            <p:cNvSpPr txBox="1"/>
            <p:nvPr/>
          </p:nvSpPr>
          <p:spPr>
            <a:xfrm>
              <a:off x="1002440" y="3344801"/>
              <a:ext cx="229230"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0.30</a:t>
              </a:r>
            </a:p>
          </p:txBody>
        </p:sp>
        <p:cxnSp>
          <p:nvCxnSpPr>
            <p:cNvPr id="27" name="Straight Connector 26">
              <a:extLst>
                <a:ext uri="{FF2B5EF4-FFF2-40B4-BE49-F238E27FC236}">
                  <a16:creationId xmlns:a16="http://schemas.microsoft.com/office/drawing/2014/main" id="{085DD2E2-8D33-D24C-94C5-3977F90DC537}"/>
                </a:ext>
              </a:extLst>
            </p:cNvPr>
            <p:cNvCxnSpPr>
              <a:cxnSpLocks/>
            </p:cNvCxnSpPr>
            <p:nvPr/>
          </p:nvCxnSpPr>
          <p:spPr>
            <a:xfrm flipH="1">
              <a:off x="1253011" y="3412616"/>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A6878B5A-A398-A247-AB46-F441561C4B70}"/>
                </a:ext>
              </a:extLst>
            </p:cNvPr>
            <p:cNvSpPr txBox="1"/>
            <p:nvPr/>
          </p:nvSpPr>
          <p:spPr>
            <a:xfrm>
              <a:off x="1002440" y="3128901"/>
              <a:ext cx="229230"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0.40</a:t>
              </a:r>
            </a:p>
          </p:txBody>
        </p:sp>
        <p:cxnSp>
          <p:nvCxnSpPr>
            <p:cNvPr id="29" name="Straight Connector 28">
              <a:extLst>
                <a:ext uri="{FF2B5EF4-FFF2-40B4-BE49-F238E27FC236}">
                  <a16:creationId xmlns:a16="http://schemas.microsoft.com/office/drawing/2014/main" id="{4B5CC371-0CF2-0F4A-A949-C2A69D6EBE93}"/>
                </a:ext>
              </a:extLst>
            </p:cNvPr>
            <p:cNvCxnSpPr>
              <a:cxnSpLocks/>
            </p:cNvCxnSpPr>
            <p:nvPr/>
          </p:nvCxnSpPr>
          <p:spPr>
            <a:xfrm flipH="1">
              <a:off x="1253011" y="3196716"/>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27B16494-8249-2543-8BB5-920CBDE56701}"/>
                </a:ext>
              </a:extLst>
            </p:cNvPr>
            <p:cNvSpPr txBox="1"/>
            <p:nvPr/>
          </p:nvSpPr>
          <p:spPr>
            <a:xfrm>
              <a:off x="1002440" y="2909826"/>
              <a:ext cx="229230"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0.50</a:t>
              </a:r>
            </a:p>
          </p:txBody>
        </p:sp>
        <p:cxnSp>
          <p:nvCxnSpPr>
            <p:cNvPr id="31" name="Straight Connector 30">
              <a:extLst>
                <a:ext uri="{FF2B5EF4-FFF2-40B4-BE49-F238E27FC236}">
                  <a16:creationId xmlns:a16="http://schemas.microsoft.com/office/drawing/2014/main" id="{D4745775-1DF9-D24F-BC93-DFE3A1D36482}"/>
                </a:ext>
              </a:extLst>
            </p:cNvPr>
            <p:cNvCxnSpPr>
              <a:cxnSpLocks/>
            </p:cNvCxnSpPr>
            <p:nvPr/>
          </p:nvCxnSpPr>
          <p:spPr>
            <a:xfrm flipH="1">
              <a:off x="1253011" y="297764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0EA842E9-3349-9545-8FF3-AF295D05C5C3}"/>
                </a:ext>
              </a:extLst>
            </p:cNvPr>
            <p:cNvSpPr txBox="1"/>
            <p:nvPr/>
          </p:nvSpPr>
          <p:spPr>
            <a:xfrm>
              <a:off x="1002440" y="2693926"/>
              <a:ext cx="229230"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0.60</a:t>
              </a:r>
            </a:p>
          </p:txBody>
        </p:sp>
        <p:cxnSp>
          <p:nvCxnSpPr>
            <p:cNvPr id="33" name="Straight Connector 32">
              <a:extLst>
                <a:ext uri="{FF2B5EF4-FFF2-40B4-BE49-F238E27FC236}">
                  <a16:creationId xmlns:a16="http://schemas.microsoft.com/office/drawing/2014/main" id="{AA509759-30FC-ED42-A639-8AA9199A26D7}"/>
                </a:ext>
              </a:extLst>
            </p:cNvPr>
            <p:cNvCxnSpPr>
              <a:cxnSpLocks/>
            </p:cNvCxnSpPr>
            <p:nvPr/>
          </p:nvCxnSpPr>
          <p:spPr>
            <a:xfrm flipH="1">
              <a:off x="1253011" y="276174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619F0AC1-436B-2443-8A84-F0662F03018B}"/>
                </a:ext>
              </a:extLst>
            </p:cNvPr>
            <p:cNvSpPr txBox="1"/>
            <p:nvPr/>
          </p:nvSpPr>
          <p:spPr>
            <a:xfrm>
              <a:off x="1002440" y="2481201"/>
              <a:ext cx="229230"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0.70</a:t>
              </a:r>
            </a:p>
          </p:txBody>
        </p:sp>
        <p:cxnSp>
          <p:nvCxnSpPr>
            <p:cNvPr id="35" name="Straight Connector 34">
              <a:extLst>
                <a:ext uri="{FF2B5EF4-FFF2-40B4-BE49-F238E27FC236}">
                  <a16:creationId xmlns:a16="http://schemas.microsoft.com/office/drawing/2014/main" id="{96A90381-75FA-FC4D-BCC8-D1FD7FA8936F}"/>
                </a:ext>
              </a:extLst>
            </p:cNvPr>
            <p:cNvCxnSpPr>
              <a:cxnSpLocks/>
            </p:cNvCxnSpPr>
            <p:nvPr/>
          </p:nvCxnSpPr>
          <p:spPr>
            <a:xfrm flipH="1">
              <a:off x="1253011" y="2549016"/>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5ECDE3FB-DB0E-F844-86B2-7B2303851707}"/>
                </a:ext>
              </a:extLst>
            </p:cNvPr>
            <p:cNvSpPr txBox="1"/>
            <p:nvPr/>
          </p:nvSpPr>
          <p:spPr>
            <a:xfrm>
              <a:off x="1002440" y="2049401"/>
              <a:ext cx="229230"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0.90</a:t>
              </a:r>
            </a:p>
          </p:txBody>
        </p:sp>
        <p:cxnSp>
          <p:nvCxnSpPr>
            <p:cNvPr id="37" name="Straight Connector 36">
              <a:extLst>
                <a:ext uri="{FF2B5EF4-FFF2-40B4-BE49-F238E27FC236}">
                  <a16:creationId xmlns:a16="http://schemas.microsoft.com/office/drawing/2014/main" id="{37AEBAA6-078F-7F45-A8DB-0F2514056A9C}"/>
                </a:ext>
              </a:extLst>
            </p:cNvPr>
            <p:cNvCxnSpPr>
              <a:cxnSpLocks/>
            </p:cNvCxnSpPr>
            <p:nvPr/>
          </p:nvCxnSpPr>
          <p:spPr>
            <a:xfrm flipH="1">
              <a:off x="1253011" y="2110866"/>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4B897C6-B85F-A04D-88BB-4AD3820E0677}"/>
                </a:ext>
              </a:extLst>
            </p:cNvPr>
            <p:cNvCxnSpPr>
              <a:cxnSpLocks/>
            </p:cNvCxnSpPr>
            <p:nvPr/>
          </p:nvCxnSpPr>
          <p:spPr>
            <a:xfrm rot="16200000" flipH="1">
              <a:off x="1507011" y="410606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1" name="TextBox 40">
              <a:extLst>
                <a:ext uri="{FF2B5EF4-FFF2-40B4-BE49-F238E27FC236}">
                  <a16:creationId xmlns:a16="http://schemas.microsoft.com/office/drawing/2014/main" id="{DB321DC3-0192-B24B-BC59-6DD42C045675}"/>
                </a:ext>
              </a:extLst>
            </p:cNvPr>
            <p:cNvSpPr txBox="1"/>
            <p:nvPr/>
          </p:nvSpPr>
          <p:spPr>
            <a:xfrm>
              <a:off x="1511410" y="4168420"/>
              <a:ext cx="65724" cy="1384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1</a:t>
              </a:r>
            </a:p>
          </p:txBody>
        </p:sp>
        <p:cxnSp>
          <p:nvCxnSpPr>
            <p:cNvPr id="44" name="Straight Connector 43">
              <a:extLst>
                <a:ext uri="{FF2B5EF4-FFF2-40B4-BE49-F238E27FC236}">
                  <a16:creationId xmlns:a16="http://schemas.microsoft.com/office/drawing/2014/main" id="{9A93A4C9-756F-D945-8532-324F353B6E9A}"/>
                </a:ext>
              </a:extLst>
            </p:cNvPr>
            <p:cNvCxnSpPr>
              <a:cxnSpLocks/>
            </p:cNvCxnSpPr>
            <p:nvPr/>
          </p:nvCxnSpPr>
          <p:spPr>
            <a:xfrm rot="16200000" flipH="1">
              <a:off x="6067572" y="410606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5" name="TextBox 44">
              <a:extLst>
                <a:ext uri="{FF2B5EF4-FFF2-40B4-BE49-F238E27FC236}">
                  <a16:creationId xmlns:a16="http://schemas.microsoft.com/office/drawing/2014/main" id="{6F04A074-A754-B74E-9D87-93A937FDAF72}"/>
                </a:ext>
              </a:extLst>
            </p:cNvPr>
            <p:cNvSpPr txBox="1"/>
            <p:nvPr/>
          </p:nvSpPr>
          <p:spPr>
            <a:xfrm>
              <a:off x="6037849" y="4168420"/>
              <a:ext cx="131446" cy="1384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21</a:t>
              </a:r>
            </a:p>
          </p:txBody>
        </p:sp>
        <p:cxnSp>
          <p:nvCxnSpPr>
            <p:cNvPr id="47" name="Straight Connector 46">
              <a:extLst>
                <a:ext uri="{FF2B5EF4-FFF2-40B4-BE49-F238E27FC236}">
                  <a16:creationId xmlns:a16="http://schemas.microsoft.com/office/drawing/2014/main" id="{2ABBA80E-1C19-9744-965E-01089DB408CF}"/>
                </a:ext>
              </a:extLst>
            </p:cNvPr>
            <p:cNvCxnSpPr>
              <a:cxnSpLocks/>
            </p:cNvCxnSpPr>
            <p:nvPr/>
          </p:nvCxnSpPr>
          <p:spPr>
            <a:xfrm rot="16200000" flipH="1">
              <a:off x="5835797" y="410606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8" name="TextBox 47">
              <a:extLst>
                <a:ext uri="{FF2B5EF4-FFF2-40B4-BE49-F238E27FC236}">
                  <a16:creationId xmlns:a16="http://schemas.microsoft.com/office/drawing/2014/main" id="{2551D4C7-8D89-304A-8CCD-20922AED4D83}"/>
                </a:ext>
              </a:extLst>
            </p:cNvPr>
            <p:cNvSpPr txBox="1"/>
            <p:nvPr/>
          </p:nvSpPr>
          <p:spPr>
            <a:xfrm>
              <a:off x="5806074" y="4168420"/>
              <a:ext cx="131446" cy="1384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20</a:t>
              </a:r>
            </a:p>
          </p:txBody>
        </p:sp>
        <p:cxnSp>
          <p:nvCxnSpPr>
            <p:cNvPr id="49" name="Straight Connector 48">
              <a:extLst>
                <a:ext uri="{FF2B5EF4-FFF2-40B4-BE49-F238E27FC236}">
                  <a16:creationId xmlns:a16="http://schemas.microsoft.com/office/drawing/2014/main" id="{D3830984-887B-5A40-B837-AA74D6AD60DE}"/>
                </a:ext>
              </a:extLst>
            </p:cNvPr>
            <p:cNvCxnSpPr>
              <a:cxnSpLocks/>
            </p:cNvCxnSpPr>
            <p:nvPr/>
          </p:nvCxnSpPr>
          <p:spPr>
            <a:xfrm rot="16200000" flipH="1">
              <a:off x="5604022" y="410606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0" name="TextBox 49">
              <a:extLst>
                <a:ext uri="{FF2B5EF4-FFF2-40B4-BE49-F238E27FC236}">
                  <a16:creationId xmlns:a16="http://schemas.microsoft.com/office/drawing/2014/main" id="{EC3D845A-4548-A742-9927-FBF66D84AE88}"/>
                </a:ext>
              </a:extLst>
            </p:cNvPr>
            <p:cNvSpPr txBox="1"/>
            <p:nvPr/>
          </p:nvSpPr>
          <p:spPr>
            <a:xfrm>
              <a:off x="5574299" y="4168420"/>
              <a:ext cx="131446" cy="1384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19</a:t>
              </a:r>
            </a:p>
          </p:txBody>
        </p:sp>
        <p:cxnSp>
          <p:nvCxnSpPr>
            <p:cNvPr id="51" name="Straight Connector 50">
              <a:extLst>
                <a:ext uri="{FF2B5EF4-FFF2-40B4-BE49-F238E27FC236}">
                  <a16:creationId xmlns:a16="http://schemas.microsoft.com/office/drawing/2014/main" id="{9464994C-B9BB-8242-B72F-7DF954DC322A}"/>
                </a:ext>
              </a:extLst>
            </p:cNvPr>
            <p:cNvCxnSpPr>
              <a:cxnSpLocks/>
            </p:cNvCxnSpPr>
            <p:nvPr/>
          </p:nvCxnSpPr>
          <p:spPr>
            <a:xfrm rot="16200000" flipH="1">
              <a:off x="5378597" y="410606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9BD7527D-68F2-0146-A67B-0EE16F6DF476}"/>
                </a:ext>
              </a:extLst>
            </p:cNvPr>
            <p:cNvSpPr txBox="1"/>
            <p:nvPr/>
          </p:nvSpPr>
          <p:spPr>
            <a:xfrm>
              <a:off x="5348874" y="4168420"/>
              <a:ext cx="131446" cy="1384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18</a:t>
              </a:r>
            </a:p>
          </p:txBody>
        </p:sp>
        <p:cxnSp>
          <p:nvCxnSpPr>
            <p:cNvPr id="53" name="Straight Connector 52">
              <a:extLst>
                <a:ext uri="{FF2B5EF4-FFF2-40B4-BE49-F238E27FC236}">
                  <a16:creationId xmlns:a16="http://schemas.microsoft.com/office/drawing/2014/main" id="{2880B411-14C6-D844-B264-BEC5E89902D5}"/>
                </a:ext>
              </a:extLst>
            </p:cNvPr>
            <p:cNvCxnSpPr>
              <a:cxnSpLocks/>
            </p:cNvCxnSpPr>
            <p:nvPr/>
          </p:nvCxnSpPr>
          <p:spPr>
            <a:xfrm rot="16200000" flipH="1">
              <a:off x="5153172" y="410606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4" name="TextBox 53">
              <a:extLst>
                <a:ext uri="{FF2B5EF4-FFF2-40B4-BE49-F238E27FC236}">
                  <a16:creationId xmlns:a16="http://schemas.microsoft.com/office/drawing/2014/main" id="{F81246C7-A3F5-F649-AC1F-9C9177CA759B}"/>
                </a:ext>
              </a:extLst>
            </p:cNvPr>
            <p:cNvSpPr txBox="1"/>
            <p:nvPr/>
          </p:nvSpPr>
          <p:spPr>
            <a:xfrm>
              <a:off x="5123449" y="4168420"/>
              <a:ext cx="131446" cy="1384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17</a:t>
              </a:r>
            </a:p>
          </p:txBody>
        </p:sp>
        <p:cxnSp>
          <p:nvCxnSpPr>
            <p:cNvPr id="55" name="Straight Connector 54">
              <a:extLst>
                <a:ext uri="{FF2B5EF4-FFF2-40B4-BE49-F238E27FC236}">
                  <a16:creationId xmlns:a16="http://schemas.microsoft.com/office/drawing/2014/main" id="{6C604CD2-733B-B24F-997C-54E6AF79397C}"/>
                </a:ext>
              </a:extLst>
            </p:cNvPr>
            <p:cNvCxnSpPr>
              <a:cxnSpLocks/>
            </p:cNvCxnSpPr>
            <p:nvPr/>
          </p:nvCxnSpPr>
          <p:spPr>
            <a:xfrm rot="16200000" flipH="1">
              <a:off x="4924572" y="410606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6" name="TextBox 55">
              <a:extLst>
                <a:ext uri="{FF2B5EF4-FFF2-40B4-BE49-F238E27FC236}">
                  <a16:creationId xmlns:a16="http://schemas.microsoft.com/office/drawing/2014/main" id="{66F6A4F5-B8C1-6C46-8061-989F385BEBD7}"/>
                </a:ext>
              </a:extLst>
            </p:cNvPr>
            <p:cNvSpPr txBox="1"/>
            <p:nvPr/>
          </p:nvSpPr>
          <p:spPr>
            <a:xfrm>
              <a:off x="4894849" y="4168420"/>
              <a:ext cx="131446" cy="1384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16</a:t>
              </a:r>
            </a:p>
          </p:txBody>
        </p:sp>
        <p:cxnSp>
          <p:nvCxnSpPr>
            <p:cNvPr id="57" name="Straight Connector 56">
              <a:extLst>
                <a:ext uri="{FF2B5EF4-FFF2-40B4-BE49-F238E27FC236}">
                  <a16:creationId xmlns:a16="http://schemas.microsoft.com/office/drawing/2014/main" id="{8EF22BDD-E7C9-2348-A302-F6D8AC4B8D7D}"/>
                </a:ext>
              </a:extLst>
            </p:cNvPr>
            <p:cNvCxnSpPr>
              <a:cxnSpLocks/>
            </p:cNvCxnSpPr>
            <p:nvPr/>
          </p:nvCxnSpPr>
          <p:spPr>
            <a:xfrm rot="16200000" flipH="1">
              <a:off x="4689622" y="410606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8" name="TextBox 57">
              <a:extLst>
                <a:ext uri="{FF2B5EF4-FFF2-40B4-BE49-F238E27FC236}">
                  <a16:creationId xmlns:a16="http://schemas.microsoft.com/office/drawing/2014/main" id="{E826A1BB-5AA2-C243-B74E-1B772AFDB38A}"/>
                </a:ext>
              </a:extLst>
            </p:cNvPr>
            <p:cNvSpPr txBox="1"/>
            <p:nvPr/>
          </p:nvSpPr>
          <p:spPr>
            <a:xfrm>
              <a:off x="4659899" y="4168420"/>
              <a:ext cx="131446" cy="1384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15</a:t>
              </a:r>
            </a:p>
          </p:txBody>
        </p:sp>
        <p:cxnSp>
          <p:nvCxnSpPr>
            <p:cNvPr id="59" name="Straight Connector 58">
              <a:extLst>
                <a:ext uri="{FF2B5EF4-FFF2-40B4-BE49-F238E27FC236}">
                  <a16:creationId xmlns:a16="http://schemas.microsoft.com/office/drawing/2014/main" id="{7F159DA1-5637-434A-A455-1F92A8C83E6C}"/>
                </a:ext>
              </a:extLst>
            </p:cNvPr>
            <p:cNvCxnSpPr>
              <a:cxnSpLocks/>
            </p:cNvCxnSpPr>
            <p:nvPr/>
          </p:nvCxnSpPr>
          <p:spPr>
            <a:xfrm rot="16200000" flipH="1">
              <a:off x="4464197" y="410606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0" name="TextBox 59">
              <a:extLst>
                <a:ext uri="{FF2B5EF4-FFF2-40B4-BE49-F238E27FC236}">
                  <a16:creationId xmlns:a16="http://schemas.microsoft.com/office/drawing/2014/main" id="{1A826AE8-191E-9B4A-B0AA-3BE029CAB05A}"/>
                </a:ext>
              </a:extLst>
            </p:cNvPr>
            <p:cNvSpPr txBox="1"/>
            <p:nvPr/>
          </p:nvSpPr>
          <p:spPr>
            <a:xfrm>
              <a:off x="4434474" y="4168420"/>
              <a:ext cx="131446" cy="1384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14</a:t>
              </a:r>
            </a:p>
          </p:txBody>
        </p:sp>
        <p:cxnSp>
          <p:nvCxnSpPr>
            <p:cNvPr id="61" name="Straight Connector 60">
              <a:extLst>
                <a:ext uri="{FF2B5EF4-FFF2-40B4-BE49-F238E27FC236}">
                  <a16:creationId xmlns:a16="http://schemas.microsoft.com/office/drawing/2014/main" id="{52E8C131-0DCF-8544-ADFA-125D87642C52}"/>
                </a:ext>
              </a:extLst>
            </p:cNvPr>
            <p:cNvCxnSpPr>
              <a:cxnSpLocks/>
            </p:cNvCxnSpPr>
            <p:nvPr/>
          </p:nvCxnSpPr>
          <p:spPr>
            <a:xfrm rot="16200000" flipH="1">
              <a:off x="4241947" y="410606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2" name="TextBox 61">
              <a:extLst>
                <a:ext uri="{FF2B5EF4-FFF2-40B4-BE49-F238E27FC236}">
                  <a16:creationId xmlns:a16="http://schemas.microsoft.com/office/drawing/2014/main" id="{9CA341CC-1879-774A-86F5-98C95E0CBC08}"/>
                </a:ext>
              </a:extLst>
            </p:cNvPr>
            <p:cNvSpPr txBox="1"/>
            <p:nvPr/>
          </p:nvSpPr>
          <p:spPr>
            <a:xfrm>
              <a:off x="4212224" y="4168420"/>
              <a:ext cx="131446" cy="1384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13</a:t>
              </a:r>
            </a:p>
          </p:txBody>
        </p:sp>
        <p:cxnSp>
          <p:nvCxnSpPr>
            <p:cNvPr id="63" name="Straight Connector 62">
              <a:extLst>
                <a:ext uri="{FF2B5EF4-FFF2-40B4-BE49-F238E27FC236}">
                  <a16:creationId xmlns:a16="http://schemas.microsoft.com/office/drawing/2014/main" id="{CA403563-59A7-4244-AF51-4790DFE41BAE}"/>
                </a:ext>
              </a:extLst>
            </p:cNvPr>
            <p:cNvCxnSpPr>
              <a:cxnSpLocks/>
            </p:cNvCxnSpPr>
            <p:nvPr/>
          </p:nvCxnSpPr>
          <p:spPr>
            <a:xfrm rot="16200000" flipH="1">
              <a:off x="4006997" y="410606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4" name="TextBox 63">
              <a:extLst>
                <a:ext uri="{FF2B5EF4-FFF2-40B4-BE49-F238E27FC236}">
                  <a16:creationId xmlns:a16="http://schemas.microsoft.com/office/drawing/2014/main" id="{961CD629-5175-0648-9871-692FF906BF6D}"/>
                </a:ext>
              </a:extLst>
            </p:cNvPr>
            <p:cNvSpPr txBox="1"/>
            <p:nvPr/>
          </p:nvSpPr>
          <p:spPr>
            <a:xfrm>
              <a:off x="3980449" y="4168420"/>
              <a:ext cx="131446" cy="1384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12</a:t>
              </a:r>
            </a:p>
          </p:txBody>
        </p:sp>
        <p:cxnSp>
          <p:nvCxnSpPr>
            <p:cNvPr id="65" name="Straight Connector 64">
              <a:extLst>
                <a:ext uri="{FF2B5EF4-FFF2-40B4-BE49-F238E27FC236}">
                  <a16:creationId xmlns:a16="http://schemas.microsoft.com/office/drawing/2014/main" id="{87C64C12-3FFC-9147-BB78-8230D067EF3B}"/>
                </a:ext>
              </a:extLst>
            </p:cNvPr>
            <p:cNvCxnSpPr>
              <a:cxnSpLocks/>
            </p:cNvCxnSpPr>
            <p:nvPr/>
          </p:nvCxnSpPr>
          <p:spPr>
            <a:xfrm rot="16200000" flipH="1">
              <a:off x="3784747" y="410606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6" name="TextBox 65">
              <a:extLst>
                <a:ext uri="{FF2B5EF4-FFF2-40B4-BE49-F238E27FC236}">
                  <a16:creationId xmlns:a16="http://schemas.microsoft.com/office/drawing/2014/main" id="{82C23DE8-2C90-654E-93BB-1272DBD603FA}"/>
                </a:ext>
              </a:extLst>
            </p:cNvPr>
            <p:cNvSpPr txBox="1"/>
            <p:nvPr/>
          </p:nvSpPr>
          <p:spPr>
            <a:xfrm>
              <a:off x="3755024" y="4168420"/>
              <a:ext cx="131446" cy="1384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11</a:t>
              </a:r>
            </a:p>
          </p:txBody>
        </p:sp>
        <p:cxnSp>
          <p:nvCxnSpPr>
            <p:cNvPr id="67" name="Straight Connector 66">
              <a:extLst>
                <a:ext uri="{FF2B5EF4-FFF2-40B4-BE49-F238E27FC236}">
                  <a16:creationId xmlns:a16="http://schemas.microsoft.com/office/drawing/2014/main" id="{D9A45F99-D485-2E41-B32E-86DF694AF621}"/>
                </a:ext>
              </a:extLst>
            </p:cNvPr>
            <p:cNvCxnSpPr>
              <a:cxnSpLocks/>
            </p:cNvCxnSpPr>
            <p:nvPr/>
          </p:nvCxnSpPr>
          <p:spPr>
            <a:xfrm rot="16200000" flipH="1">
              <a:off x="3559322" y="410606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8" name="TextBox 67">
              <a:extLst>
                <a:ext uri="{FF2B5EF4-FFF2-40B4-BE49-F238E27FC236}">
                  <a16:creationId xmlns:a16="http://schemas.microsoft.com/office/drawing/2014/main" id="{AD10F102-7135-0C4F-AC55-1EFD77593060}"/>
                </a:ext>
              </a:extLst>
            </p:cNvPr>
            <p:cNvSpPr txBox="1"/>
            <p:nvPr/>
          </p:nvSpPr>
          <p:spPr>
            <a:xfrm>
              <a:off x="3529599" y="4168420"/>
              <a:ext cx="131446" cy="1384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10</a:t>
              </a:r>
            </a:p>
          </p:txBody>
        </p:sp>
        <p:cxnSp>
          <p:nvCxnSpPr>
            <p:cNvPr id="69" name="Straight Connector 68">
              <a:extLst>
                <a:ext uri="{FF2B5EF4-FFF2-40B4-BE49-F238E27FC236}">
                  <a16:creationId xmlns:a16="http://schemas.microsoft.com/office/drawing/2014/main" id="{AD324373-8D6A-464C-8BBC-B1069427A47D}"/>
                </a:ext>
              </a:extLst>
            </p:cNvPr>
            <p:cNvCxnSpPr>
              <a:cxnSpLocks/>
            </p:cNvCxnSpPr>
            <p:nvPr/>
          </p:nvCxnSpPr>
          <p:spPr>
            <a:xfrm rot="16200000" flipH="1">
              <a:off x="3333897" y="410606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0" name="TextBox 69">
              <a:extLst>
                <a:ext uri="{FF2B5EF4-FFF2-40B4-BE49-F238E27FC236}">
                  <a16:creationId xmlns:a16="http://schemas.microsoft.com/office/drawing/2014/main" id="{6233410E-3220-E948-93BD-208ADA7ACF18}"/>
                </a:ext>
              </a:extLst>
            </p:cNvPr>
            <p:cNvSpPr txBox="1"/>
            <p:nvPr/>
          </p:nvSpPr>
          <p:spPr>
            <a:xfrm>
              <a:off x="3337035" y="4168420"/>
              <a:ext cx="65724" cy="1384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9</a:t>
              </a:r>
            </a:p>
          </p:txBody>
        </p:sp>
        <p:cxnSp>
          <p:nvCxnSpPr>
            <p:cNvPr id="71" name="Straight Connector 70">
              <a:extLst>
                <a:ext uri="{FF2B5EF4-FFF2-40B4-BE49-F238E27FC236}">
                  <a16:creationId xmlns:a16="http://schemas.microsoft.com/office/drawing/2014/main" id="{E6546DC5-CC19-0647-807D-6C667B47DAE1}"/>
                </a:ext>
              </a:extLst>
            </p:cNvPr>
            <p:cNvCxnSpPr>
              <a:cxnSpLocks/>
            </p:cNvCxnSpPr>
            <p:nvPr/>
          </p:nvCxnSpPr>
          <p:spPr>
            <a:xfrm rot="16200000" flipH="1">
              <a:off x="3105297" y="410606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2" name="TextBox 71">
              <a:extLst>
                <a:ext uri="{FF2B5EF4-FFF2-40B4-BE49-F238E27FC236}">
                  <a16:creationId xmlns:a16="http://schemas.microsoft.com/office/drawing/2014/main" id="{D88E3548-C7BB-4748-8AD1-68104CB889DC}"/>
                </a:ext>
              </a:extLst>
            </p:cNvPr>
            <p:cNvSpPr txBox="1"/>
            <p:nvPr/>
          </p:nvSpPr>
          <p:spPr>
            <a:xfrm>
              <a:off x="3108435" y="4168420"/>
              <a:ext cx="65724" cy="1384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8</a:t>
              </a:r>
            </a:p>
          </p:txBody>
        </p:sp>
        <p:cxnSp>
          <p:nvCxnSpPr>
            <p:cNvPr id="73" name="Straight Connector 72">
              <a:extLst>
                <a:ext uri="{FF2B5EF4-FFF2-40B4-BE49-F238E27FC236}">
                  <a16:creationId xmlns:a16="http://schemas.microsoft.com/office/drawing/2014/main" id="{5707053B-6A1B-DC4E-A227-F92C555398F0}"/>
                </a:ext>
              </a:extLst>
            </p:cNvPr>
            <p:cNvCxnSpPr>
              <a:cxnSpLocks/>
            </p:cNvCxnSpPr>
            <p:nvPr/>
          </p:nvCxnSpPr>
          <p:spPr>
            <a:xfrm rot="16200000" flipH="1">
              <a:off x="2873522" y="410606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4" name="TextBox 73">
              <a:extLst>
                <a:ext uri="{FF2B5EF4-FFF2-40B4-BE49-F238E27FC236}">
                  <a16:creationId xmlns:a16="http://schemas.microsoft.com/office/drawing/2014/main" id="{C53DEE74-FCD0-374D-9EF5-D9C4B294F5C1}"/>
                </a:ext>
              </a:extLst>
            </p:cNvPr>
            <p:cNvSpPr txBox="1"/>
            <p:nvPr/>
          </p:nvSpPr>
          <p:spPr>
            <a:xfrm>
              <a:off x="2843799" y="4168420"/>
              <a:ext cx="131446" cy="138499"/>
            </a:xfrm>
            <a:prstGeom prst="rect">
              <a:avLst/>
            </a:prstGeom>
            <a:noFill/>
          </p:spPr>
          <p:txBody>
            <a:bodyPr wrap="squar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7</a:t>
              </a:r>
            </a:p>
          </p:txBody>
        </p:sp>
        <p:cxnSp>
          <p:nvCxnSpPr>
            <p:cNvPr id="76" name="Straight Connector 75">
              <a:extLst>
                <a:ext uri="{FF2B5EF4-FFF2-40B4-BE49-F238E27FC236}">
                  <a16:creationId xmlns:a16="http://schemas.microsoft.com/office/drawing/2014/main" id="{A29364AD-9033-8B4B-864B-2DD9376621E7}"/>
                </a:ext>
              </a:extLst>
            </p:cNvPr>
            <p:cNvCxnSpPr>
              <a:cxnSpLocks/>
            </p:cNvCxnSpPr>
            <p:nvPr/>
          </p:nvCxnSpPr>
          <p:spPr>
            <a:xfrm rot="16200000" flipH="1">
              <a:off x="2648097" y="410606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7" name="TextBox 76">
              <a:extLst>
                <a:ext uri="{FF2B5EF4-FFF2-40B4-BE49-F238E27FC236}">
                  <a16:creationId xmlns:a16="http://schemas.microsoft.com/office/drawing/2014/main" id="{3D1B0843-D04E-624E-8BEF-EF6A71B9043C}"/>
                </a:ext>
              </a:extLst>
            </p:cNvPr>
            <p:cNvSpPr txBox="1"/>
            <p:nvPr/>
          </p:nvSpPr>
          <p:spPr>
            <a:xfrm>
              <a:off x="2618374" y="4168420"/>
              <a:ext cx="131446" cy="138499"/>
            </a:xfrm>
            <a:prstGeom prst="rect">
              <a:avLst/>
            </a:prstGeom>
            <a:noFill/>
          </p:spPr>
          <p:txBody>
            <a:bodyPr wrap="squar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6</a:t>
              </a:r>
            </a:p>
          </p:txBody>
        </p:sp>
        <p:cxnSp>
          <p:nvCxnSpPr>
            <p:cNvPr id="78" name="Straight Connector 77">
              <a:extLst>
                <a:ext uri="{FF2B5EF4-FFF2-40B4-BE49-F238E27FC236}">
                  <a16:creationId xmlns:a16="http://schemas.microsoft.com/office/drawing/2014/main" id="{33EEAF43-1796-4C4B-887B-14E85B7EB1AC}"/>
                </a:ext>
              </a:extLst>
            </p:cNvPr>
            <p:cNvCxnSpPr>
              <a:cxnSpLocks/>
            </p:cNvCxnSpPr>
            <p:nvPr/>
          </p:nvCxnSpPr>
          <p:spPr>
            <a:xfrm rot="16200000" flipH="1">
              <a:off x="2419497" y="410606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9" name="TextBox 78">
              <a:extLst>
                <a:ext uri="{FF2B5EF4-FFF2-40B4-BE49-F238E27FC236}">
                  <a16:creationId xmlns:a16="http://schemas.microsoft.com/office/drawing/2014/main" id="{57869E47-1EDE-244A-8CB3-1B4C69FE7BE0}"/>
                </a:ext>
              </a:extLst>
            </p:cNvPr>
            <p:cNvSpPr txBox="1"/>
            <p:nvPr/>
          </p:nvSpPr>
          <p:spPr>
            <a:xfrm>
              <a:off x="2389774" y="4168420"/>
              <a:ext cx="131446" cy="138499"/>
            </a:xfrm>
            <a:prstGeom prst="rect">
              <a:avLst/>
            </a:prstGeom>
            <a:noFill/>
          </p:spPr>
          <p:txBody>
            <a:bodyPr wrap="squar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5</a:t>
              </a:r>
            </a:p>
          </p:txBody>
        </p:sp>
        <p:cxnSp>
          <p:nvCxnSpPr>
            <p:cNvPr id="80" name="Straight Connector 79">
              <a:extLst>
                <a:ext uri="{FF2B5EF4-FFF2-40B4-BE49-F238E27FC236}">
                  <a16:creationId xmlns:a16="http://schemas.microsoft.com/office/drawing/2014/main" id="{4498D1BB-BCB5-3047-968B-8501332B2E35}"/>
                </a:ext>
              </a:extLst>
            </p:cNvPr>
            <p:cNvCxnSpPr>
              <a:cxnSpLocks/>
            </p:cNvCxnSpPr>
            <p:nvPr/>
          </p:nvCxnSpPr>
          <p:spPr>
            <a:xfrm rot="16200000" flipH="1">
              <a:off x="2197247" y="410606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1" name="TextBox 80">
              <a:extLst>
                <a:ext uri="{FF2B5EF4-FFF2-40B4-BE49-F238E27FC236}">
                  <a16:creationId xmlns:a16="http://schemas.microsoft.com/office/drawing/2014/main" id="{13D9A8B8-79ED-CF4C-B9BD-BD21D1B3C230}"/>
                </a:ext>
              </a:extLst>
            </p:cNvPr>
            <p:cNvSpPr txBox="1"/>
            <p:nvPr/>
          </p:nvSpPr>
          <p:spPr>
            <a:xfrm>
              <a:off x="2167524" y="4168420"/>
              <a:ext cx="131446" cy="138499"/>
            </a:xfrm>
            <a:prstGeom prst="rect">
              <a:avLst/>
            </a:prstGeom>
            <a:noFill/>
          </p:spPr>
          <p:txBody>
            <a:bodyPr wrap="squar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4</a:t>
              </a:r>
            </a:p>
          </p:txBody>
        </p:sp>
        <p:cxnSp>
          <p:nvCxnSpPr>
            <p:cNvPr id="82" name="Straight Connector 81">
              <a:extLst>
                <a:ext uri="{FF2B5EF4-FFF2-40B4-BE49-F238E27FC236}">
                  <a16:creationId xmlns:a16="http://schemas.microsoft.com/office/drawing/2014/main" id="{2C1A9B26-CF69-314B-A7B6-7F4A43B0377E}"/>
                </a:ext>
              </a:extLst>
            </p:cNvPr>
            <p:cNvCxnSpPr>
              <a:cxnSpLocks/>
            </p:cNvCxnSpPr>
            <p:nvPr/>
          </p:nvCxnSpPr>
          <p:spPr>
            <a:xfrm rot="16200000" flipH="1">
              <a:off x="1968647" y="410606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3" name="TextBox 82">
              <a:extLst>
                <a:ext uri="{FF2B5EF4-FFF2-40B4-BE49-F238E27FC236}">
                  <a16:creationId xmlns:a16="http://schemas.microsoft.com/office/drawing/2014/main" id="{8F7AF69E-D573-3947-9D7A-D9E20801BCA2}"/>
                </a:ext>
              </a:extLst>
            </p:cNvPr>
            <p:cNvSpPr txBox="1"/>
            <p:nvPr/>
          </p:nvSpPr>
          <p:spPr>
            <a:xfrm>
              <a:off x="1938924" y="4168420"/>
              <a:ext cx="131446" cy="138499"/>
            </a:xfrm>
            <a:prstGeom prst="rect">
              <a:avLst/>
            </a:prstGeom>
            <a:noFill/>
          </p:spPr>
          <p:txBody>
            <a:bodyPr wrap="squar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3</a:t>
              </a:r>
            </a:p>
          </p:txBody>
        </p:sp>
        <p:cxnSp>
          <p:nvCxnSpPr>
            <p:cNvPr id="84" name="Straight Connector 83">
              <a:extLst>
                <a:ext uri="{FF2B5EF4-FFF2-40B4-BE49-F238E27FC236}">
                  <a16:creationId xmlns:a16="http://schemas.microsoft.com/office/drawing/2014/main" id="{99D032F7-3765-D74C-8C81-0F89579469E9}"/>
                </a:ext>
              </a:extLst>
            </p:cNvPr>
            <p:cNvCxnSpPr>
              <a:cxnSpLocks/>
            </p:cNvCxnSpPr>
            <p:nvPr/>
          </p:nvCxnSpPr>
          <p:spPr>
            <a:xfrm rot="16200000" flipH="1">
              <a:off x="1736872" y="410606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5" name="TextBox 84">
              <a:extLst>
                <a:ext uri="{FF2B5EF4-FFF2-40B4-BE49-F238E27FC236}">
                  <a16:creationId xmlns:a16="http://schemas.microsoft.com/office/drawing/2014/main" id="{60DDBE09-0996-6E40-90E7-241342F94BC8}"/>
                </a:ext>
              </a:extLst>
            </p:cNvPr>
            <p:cNvSpPr txBox="1"/>
            <p:nvPr/>
          </p:nvSpPr>
          <p:spPr>
            <a:xfrm>
              <a:off x="1707149" y="4168420"/>
              <a:ext cx="131446" cy="138499"/>
            </a:xfrm>
            <a:prstGeom prst="rect">
              <a:avLst/>
            </a:prstGeom>
            <a:noFill/>
          </p:spPr>
          <p:txBody>
            <a:bodyPr wrap="squar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2</a:t>
              </a:r>
            </a:p>
          </p:txBody>
        </p:sp>
        <p:sp>
          <p:nvSpPr>
            <p:cNvPr id="108" name="TextBox 107">
              <a:extLst>
                <a:ext uri="{FF2B5EF4-FFF2-40B4-BE49-F238E27FC236}">
                  <a16:creationId xmlns:a16="http://schemas.microsoft.com/office/drawing/2014/main" id="{D5C56A7B-3E27-9E42-A7D8-2E2C157BD3F6}"/>
                </a:ext>
              </a:extLst>
            </p:cNvPr>
            <p:cNvSpPr txBox="1"/>
            <p:nvPr/>
          </p:nvSpPr>
          <p:spPr>
            <a:xfrm>
              <a:off x="3820927" y="2983338"/>
              <a:ext cx="439223" cy="2769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Value at</a:t>
              </a:r>
              <a:br>
                <a:rPr lang="en-GB" sz="1000" dirty="0">
                  <a:latin typeface="Calibri" panose="020F0502020204030204" pitchFamily="34" charset="0"/>
                  <a:ea typeface="Aileron" charset="0"/>
                  <a:cs typeface="Calibri" panose="020F0502020204030204" pitchFamily="34" charset="0"/>
                </a:rPr>
              </a:br>
              <a:r>
                <a:rPr lang="en-GB" sz="1000" dirty="0">
                  <a:latin typeface="Calibri" panose="020F0502020204030204" pitchFamily="34" charset="0"/>
                  <a:ea typeface="Aileron" charset="0"/>
                  <a:cs typeface="Calibri" panose="020F0502020204030204" pitchFamily="34" charset="0"/>
                </a:rPr>
                <a:t>12 </a:t>
              </a:r>
              <a:r>
                <a:rPr lang="en-GB" sz="1000" dirty="0" err="1">
                  <a:latin typeface="Calibri" panose="020F0502020204030204" pitchFamily="34" charset="0"/>
                  <a:ea typeface="Aileron" charset="0"/>
                  <a:cs typeface="Calibri" panose="020F0502020204030204" pitchFamily="34" charset="0"/>
                </a:rPr>
                <a:t>mo</a:t>
              </a:r>
              <a:endParaRPr lang="en-GB" sz="1000" dirty="0">
                <a:latin typeface="Calibri" panose="020F0502020204030204" pitchFamily="34" charset="0"/>
                <a:ea typeface="Aileron" charset="0"/>
                <a:cs typeface="Calibri" panose="020F0502020204030204" pitchFamily="34" charset="0"/>
              </a:endParaRPr>
            </a:p>
          </p:txBody>
        </p:sp>
        <p:sp>
          <p:nvSpPr>
            <p:cNvPr id="109" name="TextBox 108">
              <a:extLst>
                <a:ext uri="{FF2B5EF4-FFF2-40B4-BE49-F238E27FC236}">
                  <a16:creationId xmlns:a16="http://schemas.microsoft.com/office/drawing/2014/main" id="{C2D36C9B-9015-8148-ACBB-E005BD9545E7}"/>
                </a:ext>
              </a:extLst>
            </p:cNvPr>
            <p:cNvSpPr txBox="1"/>
            <p:nvPr/>
          </p:nvSpPr>
          <p:spPr>
            <a:xfrm>
              <a:off x="4774198" y="3434188"/>
              <a:ext cx="444032" cy="138499"/>
            </a:xfrm>
            <a:prstGeom prst="rect">
              <a:avLst/>
            </a:prstGeom>
            <a:noFill/>
          </p:spPr>
          <p:txBody>
            <a:bodyPr wrap="none" lIns="0" tIns="0" rIns="0" bIns="0" rtlCol="0">
              <a:spAutoFit/>
            </a:bodyPr>
            <a:lstStyle/>
            <a:p>
              <a:pPr algn="ctr">
                <a:lnSpc>
                  <a:spcPct val="90000"/>
                </a:lnSpc>
              </a:pPr>
              <a:r>
                <a:rPr lang="en-GB" sz="1000" dirty="0" err="1">
                  <a:solidFill>
                    <a:schemeClr val="accent1"/>
                  </a:solidFill>
                  <a:latin typeface="Calibri" panose="020F0502020204030204" pitchFamily="34" charset="0"/>
                  <a:ea typeface="Aileron" charset="0"/>
                  <a:cs typeface="Calibri" panose="020F0502020204030204" pitchFamily="34" charset="0"/>
                </a:rPr>
                <a:t>Olaparib</a:t>
              </a:r>
              <a:endParaRPr lang="en-GB" sz="1000" dirty="0">
                <a:solidFill>
                  <a:schemeClr val="accent1"/>
                </a:solidFill>
                <a:latin typeface="Calibri" panose="020F0502020204030204" pitchFamily="34" charset="0"/>
                <a:ea typeface="Aileron" charset="0"/>
                <a:cs typeface="Calibri" panose="020F0502020204030204" pitchFamily="34" charset="0"/>
              </a:endParaRPr>
            </a:p>
          </p:txBody>
        </p:sp>
        <p:sp>
          <p:nvSpPr>
            <p:cNvPr id="110" name="TextBox 109">
              <a:extLst>
                <a:ext uri="{FF2B5EF4-FFF2-40B4-BE49-F238E27FC236}">
                  <a16:creationId xmlns:a16="http://schemas.microsoft.com/office/drawing/2014/main" id="{02AEF9BC-287A-F944-AEFB-BA9BB644C689}"/>
                </a:ext>
              </a:extLst>
            </p:cNvPr>
            <p:cNvSpPr txBox="1"/>
            <p:nvPr/>
          </p:nvSpPr>
          <p:spPr>
            <a:xfrm>
              <a:off x="4084674" y="3246863"/>
              <a:ext cx="229230" cy="138499"/>
            </a:xfrm>
            <a:prstGeom prst="rect">
              <a:avLst/>
            </a:prstGeom>
            <a:noFill/>
          </p:spPr>
          <p:txBody>
            <a:bodyPr wrap="none" lIns="0" tIns="0" rIns="0" bIns="0" rtlCol="0">
              <a:spAutoFit/>
            </a:bodyPr>
            <a:lstStyle/>
            <a:p>
              <a:pPr algn="ctr">
                <a:lnSpc>
                  <a:spcPct val="90000"/>
                </a:lnSpc>
              </a:pPr>
              <a:r>
                <a:rPr lang="en-GB" sz="1000" dirty="0">
                  <a:solidFill>
                    <a:schemeClr val="accent1"/>
                  </a:solidFill>
                  <a:latin typeface="Calibri" panose="020F0502020204030204" pitchFamily="34" charset="0"/>
                  <a:ea typeface="Aileron" charset="0"/>
                  <a:cs typeface="Calibri" panose="020F0502020204030204" pitchFamily="34" charset="0"/>
                </a:rPr>
                <a:t>0.28</a:t>
              </a:r>
            </a:p>
          </p:txBody>
        </p:sp>
        <p:sp>
          <p:nvSpPr>
            <p:cNvPr id="111" name="TextBox 110">
              <a:extLst>
                <a:ext uri="{FF2B5EF4-FFF2-40B4-BE49-F238E27FC236}">
                  <a16:creationId xmlns:a16="http://schemas.microsoft.com/office/drawing/2014/main" id="{4FF52A16-20FB-8443-9852-4F9F7C154385}"/>
                </a:ext>
              </a:extLst>
            </p:cNvPr>
            <p:cNvSpPr txBox="1"/>
            <p:nvPr/>
          </p:nvSpPr>
          <p:spPr>
            <a:xfrm>
              <a:off x="4319652" y="3748513"/>
              <a:ext cx="387927" cy="138499"/>
            </a:xfrm>
            <a:prstGeom prst="rect">
              <a:avLst/>
            </a:prstGeom>
            <a:noFill/>
          </p:spPr>
          <p:txBody>
            <a:bodyPr wrap="none" lIns="0" tIns="0" rIns="0" bIns="0" rtlCol="0">
              <a:spAutoFit/>
            </a:bodyPr>
            <a:lstStyle/>
            <a:p>
              <a:pPr algn="ctr">
                <a:lnSpc>
                  <a:spcPct val="90000"/>
                </a:lnSpc>
              </a:pPr>
              <a:r>
                <a:rPr lang="en-GB" sz="1000" dirty="0">
                  <a:solidFill>
                    <a:schemeClr val="accent6"/>
                  </a:solidFill>
                  <a:latin typeface="Calibri" panose="020F0502020204030204" pitchFamily="34" charset="0"/>
                  <a:ea typeface="Aileron" charset="0"/>
                  <a:cs typeface="Calibri" panose="020F0502020204030204" pitchFamily="34" charset="0"/>
                </a:rPr>
                <a:t>Control</a:t>
              </a:r>
            </a:p>
          </p:txBody>
        </p:sp>
        <p:sp>
          <p:nvSpPr>
            <p:cNvPr id="112" name="TextBox 111">
              <a:extLst>
                <a:ext uri="{FF2B5EF4-FFF2-40B4-BE49-F238E27FC236}">
                  <a16:creationId xmlns:a16="http://schemas.microsoft.com/office/drawing/2014/main" id="{29B37D1D-FD37-064B-8244-297730DCEFAD}"/>
                </a:ext>
              </a:extLst>
            </p:cNvPr>
            <p:cNvSpPr txBox="1"/>
            <p:nvPr/>
          </p:nvSpPr>
          <p:spPr>
            <a:xfrm>
              <a:off x="3819302" y="3886848"/>
              <a:ext cx="229230" cy="138499"/>
            </a:xfrm>
            <a:prstGeom prst="rect">
              <a:avLst/>
            </a:prstGeom>
            <a:noFill/>
          </p:spPr>
          <p:txBody>
            <a:bodyPr wrap="none" lIns="0" tIns="0" rIns="0" bIns="0" rtlCol="0">
              <a:spAutoFit/>
            </a:bodyPr>
            <a:lstStyle/>
            <a:p>
              <a:pPr algn="ctr">
                <a:lnSpc>
                  <a:spcPct val="90000"/>
                </a:lnSpc>
              </a:pPr>
              <a:r>
                <a:rPr lang="en-GB" sz="1000" dirty="0">
                  <a:solidFill>
                    <a:schemeClr val="accent6"/>
                  </a:solidFill>
                  <a:latin typeface="Calibri" panose="020F0502020204030204" pitchFamily="34" charset="0"/>
                  <a:ea typeface="Aileron" charset="0"/>
                  <a:cs typeface="Calibri" panose="020F0502020204030204" pitchFamily="34" charset="0"/>
                </a:rPr>
                <a:t>0.09</a:t>
              </a:r>
            </a:p>
          </p:txBody>
        </p:sp>
        <p:sp>
          <p:nvSpPr>
            <p:cNvPr id="113" name="TextBox 112">
              <a:extLst>
                <a:ext uri="{FF2B5EF4-FFF2-40B4-BE49-F238E27FC236}">
                  <a16:creationId xmlns:a16="http://schemas.microsoft.com/office/drawing/2014/main" id="{3AE5AC90-7CDA-9346-A1F8-7419FFD1E6B5}"/>
                </a:ext>
              </a:extLst>
            </p:cNvPr>
            <p:cNvSpPr txBox="1"/>
            <p:nvPr/>
          </p:nvSpPr>
          <p:spPr>
            <a:xfrm>
              <a:off x="2428038" y="3620596"/>
              <a:ext cx="229230" cy="138499"/>
            </a:xfrm>
            <a:prstGeom prst="rect">
              <a:avLst/>
            </a:prstGeom>
            <a:noFill/>
          </p:spPr>
          <p:txBody>
            <a:bodyPr wrap="none" lIns="0" tIns="0" rIns="0" bIns="0" rtlCol="0">
              <a:spAutoFit/>
            </a:bodyPr>
            <a:lstStyle/>
            <a:p>
              <a:pPr algn="ctr">
                <a:lnSpc>
                  <a:spcPct val="90000"/>
                </a:lnSpc>
              </a:pPr>
              <a:r>
                <a:rPr lang="en-GB" sz="1000" dirty="0">
                  <a:solidFill>
                    <a:schemeClr val="accent6"/>
                  </a:solidFill>
                  <a:latin typeface="Calibri" panose="020F0502020204030204" pitchFamily="34" charset="0"/>
                  <a:ea typeface="Aileron" charset="0"/>
                  <a:cs typeface="Calibri" panose="020F0502020204030204" pitchFamily="34" charset="0"/>
                </a:rPr>
                <a:t>0.23</a:t>
              </a:r>
            </a:p>
          </p:txBody>
        </p:sp>
        <p:sp>
          <p:nvSpPr>
            <p:cNvPr id="114" name="TextBox 113">
              <a:extLst>
                <a:ext uri="{FF2B5EF4-FFF2-40B4-BE49-F238E27FC236}">
                  <a16:creationId xmlns:a16="http://schemas.microsoft.com/office/drawing/2014/main" id="{92CDB8FD-88B4-DC4E-B514-B9A1AEDB3D4F}"/>
                </a:ext>
              </a:extLst>
            </p:cNvPr>
            <p:cNvSpPr txBox="1"/>
            <p:nvPr/>
          </p:nvSpPr>
          <p:spPr>
            <a:xfrm>
              <a:off x="2725671" y="2596895"/>
              <a:ext cx="229230" cy="138499"/>
            </a:xfrm>
            <a:prstGeom prst="rect">
              <a:avLst/>
            </a:prstGeom>
            <a:noFill/>
          </p:spPr>
          <p:txBody>
            <a:bodyPr wrap="none" lIns="0" tIns="0" rIns="0" bIns="0" rtlCol="0">
              <a:spAutoFit/>
            </a:bodyPr>
            <a:lstStyle/>
            <a:p>
              <a:pPr algn="ctr">
                <a:lnSpc>
                  <a:spcPct val="90000"/>
                </a:lnSpc>
              </a:pPr>
              <a:r>
                <a:rPr lang="en-GB" sz="1000" dirty="0">
                  <a:solidFill>
                    <a:schemeClr val="accent1"/>
                  </a:solidFill>
                  <a:latin typeface="Calibri" panose="020F0502020204030204" pitchFamily="34" charset="0"/>
                  <a:ea typeface="Aileron" charset="0"/>
                  <a:cs typeface="Calibri" panose="020F0502020204030204" pitchFamily="34" charset="0"/>
                </a:rPr>
                <a:t>0.60</a:t>
              </a:r>
            </a:p>
          </p:txBody>
        </p:sp>
        <p:sp>
          <p:nvSpPr>
            <p:cNvPr id="115" name="TextBox 114">
              <a:extLst>
                <a:ext uri="{FF2B5EF4-FFF2-40B4-BE49-F238E27FC236}">
                  <a16:creationId xmlns:a16="http://schemas.microsoft.com/office/drawing/2014/main" id="{8D60A3FB-F4EA-6B4E-A5F0-4F8FF70CE577}"/>
                </a:ext>
              </a:extLst>
            </p:cNvPr>
            <p:cNvSpPr txBox="1"/>
            <p:nvPr/>
          </p:nvSpPr>
          <p:spPr>
            <a:xfrm>
              <a:off x="2484252" y="2208638"/>
              <a:ext cx="439223" cy="2769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Value at</a:t>
              </a:r>
              <a:br>
                <a:rPr lang="en-GB" sz="1000" dirty="0">
                  <a:latin typeface="Calibri" panose="020F0502020204030204" pitchFamily="34" charset="0"/>
                  <a:ea typeface="Aileron" charset="0"/>
                  <a:cs typeface="Calibri" panose="020F0502020204030204" pitchFamily="34" charset="0"/>
                </a:rPr>
              </a:br>
              <a:r>
                <a:rPr lang="en-GB" sz="1000" dirty="0">
                  <a:latin typeface="Calibri" panose="020F0502020204030204" pitchFamily="34" charset="0"/>
                  <a:ea typeface="Aileron" charset="0"/>
                  <a:cs typeface="Calibri" panose="020F0502020204030204" pitchFamily="34" charset="0"/>
                </a:rPr>
                <a:t>6 </a:t>
              </a:r>
              <a:r>
                <a:rPr lang="en-GB" sz="1000" dirty="0" err="1">
                  <a:latin typeface="Calibri" panose="020F0502020204030204" pitchFamily="34" charset="0"/>
                  <a:ea typeface="Aileron" charset="0"/>
                  <a:cs typeface="Calibri" panose="020F0502020204030204" pitchFamily="34" charset="0"/>
                </a:rPr>
                <a:t>mo</a:t>
              </a:r>
              <a:endParaRPr lang="en-GB" sz="1000" dirty="0">
                <a:latin typeface="Calibri" panose="020F0502020204030204" pitchFamily="34" charset="0"/>
                <a:ea typeface="Aileron" charset="0"/>
                <a:cs typeface="Calibri" panose="020F0502020204030204" pitchFamily="34" charset="0"/>
              </a:endParaRPr>
            </a:p>
          </p:txBody>
        </p:sp>
        <p:cxnSp>
          <p:nvCxnSpPr>
            <p:cNvPr id="119" name="Straight Connector 118">
              <a:extLst>
                <a:ext uri="{FF2B5EF4-FFF2-40B4-BE49-F238E27FC236}">
                  <a16:creationId xmlns:a16="http://schemas.microsoft.com/office/drawing/2014/main" id="{2E376D5A-4A09-EB44-AA3F-0404AF872F13}"/>
                </a:ext>
              </a:extLst>
            </p:cNvPr>
            <p:cNvCxnSpPr>
              <a:cxnSpLocks/>
            </p:cNvCxnSpPr>
            <p:nvPr/>
          </p:nvCxnSpPr>
          <p:spPr>
            <a:xfrm>
              <a:off x="2684097" y="2489468"/>
              <a:ext cx="0" cy="1577975"/>
            </a:xfrm>
            <a:prstGeom prst="line">
              <a:avLst/>
            </a:prstGeom>
            <a:ln w="952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BD084F16-169C-994E-87FA-8BF91C75EFF3}"/>
                </a:ext>
              </a:extLst>
            </p:cNvPr>
            <p:cNvCxnSpPr>
              <a:cxnSpLocks/>
            </p:cNvCxnSpPr>
            <p:nvPr/>
          </p:nvCxnSpPr>
          <p:spPr>
            <a:xfrm>
              <a:off x="4042997" y="3276868"/>
              <a:ext cx="0" cy="790575"/>
            </a:xfrm>
            <a:prstGeom prst="line">
              <a:avLst/>
            </a:prstGeom>
            <a:ln w="952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a:extLst>
                <a:ext uri="{FF2B5EF4-FFF2-40B4-BE49-F238E27FC236}">
                  <a16:creationId xmlns:a16="http://schemas.microsoft.com/office/drawing/2014/main" id="{2B75884A-A8D3-D84A-A7F1-FCD3273712DB}"/>
                </a:ext>
              </a:extLst>
            </p:cNvPr>
            <p:cNvCxnSpPr>
              <a:cxnSpLocks/>
            </p:cNvCxnSpPr>
            <p:nvPr/>
          </p:nvCxnSpPr>
          <p:spPr>
            <a:xfrm flipH="1">
              <a:off x="1332386" y="2977641"/>
              <a:ext cx="4771186" cy="0"/>
            </a:xfrm>
            <a:prstGeom prst="line">
              <a:avLst/>
            </a:prstGeom>
            <a:ln w="952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pic>
          <p:nvPicPr>
            <p:cNvPr id="116" name="Picture 115">
              <a:extLst>
                <a:ext uri="{FF2B5EF4-FFF2-40B4-BE49-F238E27FC236}">
                  <a16:creationId xmlns:a16="http://schemas.microsoft.com/office/drawing/2014/main" id="{EB6016ED-32A5-3E48-8E72-2B358BBD35F2}"/>
                </a:ext>
              </a:extLst>
            </p:cNvPr>
            <p:cNvPicPr>
              <a:picLocks noChangeAspect="1"/>
            </p:cNvPicPr>
            <p:nvPr/>
          </p:nvPicPr>
          <p:blipFill>
            <a:blip r:embed="rId2"/>
            <a:stretch>
              <a:fillRect/>
            </a:stretch>
          </p:blipFill>
          <p:spPr>
            <a:xfrm>
              <a:off x="1284135" y="1854419"/>
              <a:ext cx="4290632" cy="2130473"/>
            </a:xfrm>
            <a:prstGeom prst="rect">
              <a:avLst/>
            </a:prstGeom>
          </p:spPr>
        </p:pic>
      </p:grpSp>
      <p:grpSp>
        <p:nvGrpSpPr>
          <p:cNvPr id="255" name="Group 254">
            <a:extLst>
              <a:ext uri="{FF2B5EF4-FFF2-40B4-BE49-F238E27FC236}">
                <a16:creationId xmlns:a16="http://schemas.microsoft.com/office/drawing/2014/main" id="{2D352F9B-1711-4628-B9C5-C6374BAD3045}"/>
              </a:ext>
            </a:extLst>
          </p:cNvPr>
          <p:cNvGrpSpPr/>
          <p:nvPr/>
        </p:nvGrpSpPr>
        <p:grpSpPr>
          <a:xfrm>
            <a:off x="251801" y="2421559"/>
            <a:ext cx="5761534" cy="2798659"/>
            <a:chOff x="895428" y="1838157"/>
            <a:chExt cx="6424207" cy="3113654"/>
          </a:xfrm>
        </p:grpSpPr>
        <p:sp>
          <p:nvSpPr>
            <p:cNvPr id="256" name="Rounded Rectangle 12">
              <a:extLst>
                <a:ext uri="{FF2B5EF4-FFF2-40B4-BE49-F238E27FC236}">
                  <a16:creationId xmlns:a16="http://schemas.microsoft.com/office/drawing/2014/main" id="{D02C309F-EC68-43D6-B3BB-49F3568BC557}"/>
                </a:ext>
              </a:extLst>
            </p:cNvPr>
            <p:cNvSpPr/>
            <p:nvPr/>
          </p:nvSpPr>
          <p:spPr>
            <a:xfrm>
              <a:off x="5299821" y="1838157"/>
              <a:ext cx="1758874" cy="432000"/>
            </a:xfrm>
            <a:prstGeom prst="roundRect">
              <a:avLst>
                <a:gd name="adj" fmla="val 12540"/>
              </a:avLst>
            </a:prstGeom>
            <a:solidFill>
              <a:schemeClr val="accent1"/>
            </a:solidFill>
            <a:ln w="28575">
              <a:noFill/>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0" tIns="45718" rIns="0" bIns="45718" anchor="ctr"/>
            <a:lstStyle/>
            <a:p>
              <a:pPr algn="ctr" fontAlgn="base">
                <a:lnSpc>
                  <a:spcPct val="90000"/>
                </a:lnSpc>
                <a:spcBef>
                  <a:spcPct val="0"/>
                </a:spcBef>
                <a:spcAft>
                  <a:spcPct val="0"/>
                </a:spcAft>
                <a:defRPr/>
              </a:pPr>
              <a:r>
                <a:rPr lang="en-GB" sz="1200" b="1" dirty="0">
                  <a:solidFill>
                    <a:srgbClr val="FFFFFF"/>
                  </a:solidFill>
                  <a:latin typeface="Calibri" panose="020F0502020204030204" pitchFamily="34" charset="0"/>
                  <a:cs typeface="Calibri" panose="020F0502020204030204" pitchFamily="34" charset="0"/>
                </a:rPr>
                <a:t>Olaparib 300 mg BID</a:t>
              </a:r>
              <a:br>
                <a:rPr lang="en-GB" sz="1200" b="1" dirty="0">
                  <a:solidFill>
                    <a:srgbClr val="FFFFFF"/>
                  </a:solidFill>
                  <a:latin typeface="Calibri" panose="020F0502020204030204" pitchFamily="34" charset="0"/>
                  <a:cs typeface="Calibri" panose="020F0502020204030204" pitchFamily="34" charset="0"/>
                </a:rPr>
              </a:br>
              <a:r>
                <a:rPr lang="en-GB" sz="1200" b="1" dirty="0">
                  <a:solidFill>
                    <a:srgbClr val="FFFFFF"/>
                  </a:solidFill>
                  <a:latin typeface="Calibri" panose="020F0502020204030204" pitchFamily="34" charset="0"/>
                  <a:cs typeface="Calibri" panose="020F0502020204030204" pitchFamily="34" charset="0"/>
                </a:rPr>
                <a:t>(n=162)</a:t>
              </a:r>
            </a:p>
          </p:txBody>
        </p:sp>
        <p:sp>
          <p:nvSpPr>
            <p:cNvPr id="257" name="Rounded Rectangle 13">
              <a:extLst>
                <a:ext uri="{FF2B5EF4-FFF2-40B4-BE49-F238E27FC236}">
                  <a16:creationId xmlns:a16="http://schemas.microsoft.com/office/drawing/2014/main" id="{C89CE0EA-C3E1-4EB1-B6B7-5D8B81639DEE}"/>
                </a:ext>
              </a:extLst>
            </p:cNvPr>
            <p:cNvSpPr/>
            <p:nvPr/>
          </p:nvSpPr>
          <p:spPr>
            <a:xfrm>
              <a:off x="5299821" y="2323440"/>
              <a:ext cx="1758874" cy="432000"/>
            </a:xfrm>
            <a:prstGeom prst="roundRect">
              <a:avLst>
                <a:gd name="adj" fmla="val 12540"/>
              </a:avLst>
            </a:prstGeom>
            <a:solidFill>
              <a:schemeClr val="accent6"/>
            </a:solidFill>
            <a:ln w="28575">
              <a:noFill/>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0" tIns="45718" rIns="0" bIns="45718" anchor="ctr"/>
            <a:lstStyle/>
            <a:p>
              <a:pPr algn="ctr" fontAlgn="base">
                <a:lnSpc>
                  <a:spcPct val="90000"/>
                </a:lnSpc>
                <a:spcBef>
                  <a:spcPct val="0"/>
                </a:spcBef>
                <a:spcAft>
                  <a:spcPct val="0"/>
                </a:spcAft>
                <a:defRPr/>
              </a:pPr>
              <a:r>
                <a:rPr lang="en-GB" sz="1200" b="1" dirty="0">
                  <a:solidFill>
                    <a:srgbClr val="FFFFFF"/>
                  </a:solidFill>
                  <a:latin typeface="Calibri" panose="020F0502020204030204" pitchFamily="34" charset="0"/>
                  <a:cs typeface="Calibri" panose="020F0502020204030204" pitchFamily="34" charset="0"/>
                </a:rPr>
                <a:t>Physician’s </a:t>
              </a:r>
              <a:r>
                <a:rPr lang="en-GB" sz="1200" b="1" dirty="0" err="1">
                  <a:solidFill>
                    <a:srgbClr val="FFFFFF"/>
                  </a:solidFill>
                  <a:latin typeface="Calibri" panose="020F0502020204030204" pitchFamily="34" charset="0"/>
                  <a:cs typeface="Calibri" panose="020F0502020204030204" pitchFamily="34" charset="0"/>
                </a:rPr>
                <a:t>choice</a:t>
              </a:r>
              <a:r>
                <a:rPr lang="en-GB" sz="1200" b="1" baseline="30000" dirty="0" err="1">
                  <a:solidFill>
                    <a:srgbClr val="FFFFFF"/>
                  </a:solidFill>
                  <a:latin typeface="Calibri" panose="020F0502020204030204" pitchFamily="34" charset="0"/>
                  <a:cs typeface="Calibri" panose="020F0502020204030204" pitchFamily="34" charset="0"/>
                </a:rPr>
                <a:t>a</a:t>
              </a:r>
              <a:br>
                <a:rPr lang="en-GB" sz="1200" b="1" dirty="0">
                  <a:solidFill>
                    <a:srgbClr val="FFFFFF"/>
                  </a:solidFill>
                  <a:latin typeface="Calibri" panose="020F0502020204030204" pitchFamily="34" charset="0"/>
                  <a:cs typeface="Calibri" panose="020F0502020204030204" pitchFamily="34" charset="0"/>
                </a:rPr>
              </a:br>
              <a:r>
                <a:rPr lang="en-GB" sz="1200" b="1" dirty="0">
                  <a:solidFill>
                    <a:srgbClr val="FFFFFF"/>
                  </a:solidFill>
                  <a:latin typeface="Calibri" panose="020F0502020204030204" pitchFamily="34" charset="0"/>
                  <a:cs typeface="Calibri" panose="020F0502020204030204" pitchFamily="34" charset="0"/>
                </a:rPr>
                <a:t>(n=83)</a:t>
              </a:r>
              <a:endParaRPr lang="en-GB" sz="1200" b="1" baseline="30000" dirty="0">
                <a:solidFill>
                  <a:srgbClr val="FFFFFF"/>
                </a:solidFill>
                <a:latin typeface="Calibri" panose="020F0502020204030204" pitchFamily="34" charset="0"/>
                <a:cs typeface="Calibri" panose="020F0502020204030204" pitchFamily="34" charset="0"/>
              </a:endParaRPr>
            </a:p>
          </p:txBody>
        </p:sp>
        <p:sp>
          <p:nvSpPr>
            <p:cNvPr id="258" name="TextBox 257">
              <a:extLst>
                <a:ext uri="{FF2B5EF4-FFF2-40B4-BE49-F238E27FC236}">
                  <a16:creationId xmlns:a16="http://schemas.microsoft.com/office/drawing/2014/main" id="{775F923C-A82A-4CD3-B8D2-13DAC33FE2F4}"/>
                </a:ext>
              </a:extLst>
            </p:cNvPr>
            <p:cNvSpPr txBox="1"/>
            <p:nvPr/>
          </p:nvSpPr>
          <p:spPr>
            <a:xfrm>
              <a:off x="3585332" y="2889053"/>
              <a:ext cx="1271110" cy="410901"/>
            </a:xfrm>
            <a:prstGeom prst="rect">
              <a:avLst/>
            </a:prstGeom>
            <a:noFill/>
          </p:spPr>
          <p:txBody>
            <a:bodyPr wrap="none" lIns="0" tIns="0" rIns="0" bIns="0" rtlCol="0">
              <a:spAutoFit/>
            </a:bodyPr>
            <a:lstStyle/>
            <a:p>
              <a:pPr algn="ctr"/>
              <a:r>
                <a:rPr lang="en-GB" sz="1200" dirty="0">
                  <a:solidFill>
                    <a:srgbClr val="000000"/>
                  </a:solidFill>
                  <a:latin typeface="Calibri" panose="020F0502020204030204" pitchFamily="34" charset="0"/>
                  <a:ea typeface="PT Sans Narrow" charset="-52"/>
                  <a:cs typeface="Calibri" panose="020F0502020204030204" pitchFamily="34" charset="0"/>
                </a:rPr>
                <a:t>2:1 randomisation</a:t>
              </a:r>
              <a:br>
                <a:rPr lang="en-GB" sz="1200" dirty="0">
                  <a:solidFill>
                    <a:srgbClr val="000000"/>
                  </a:solidFill>
                  <a:latin typeface="Calibri" panose="020F0502020204030204" pitchFamily="34" charset="0"/>
                  <a:ea typeface="PT Sans Narrow" charset="-52"/>
                  <a:cs typeface="Calibri" panose="020F0502020204030204" pitchFamily="34" charset="0"/>
                </a:rPr>
              </a:br>
              <a:r>
                <a:rPr lang="en-GB" sz="1200" dirty="0">
                  <a:solidFill>
                    <a:srgbClr val="000000"/>
                  </a:solidFill>
                  <a:latin typeface="Calibri" panose="020F0502020204030204" pitchFamily="34" charset="0"/>
                  <a:ea typeface="PT Sans Narrow" charset="-52"/>
                  <a:cs typeface="Calibri" panose="020F0502020204030204" pitchFamily="34" charset="0"/>
                </a:rPr>
                <a:t>(Open label)</a:t>
              </a:r>
            </a:p>
          </p:txBody>
        </p:sp>
        <p:sp>
          <p:nvSpPr>
            <p:cNvPr id="259" name="Rounded Rectangle 17">
              <a:extLst>
                <a:ext uri="{FF2B5EF4-FFF2-40B4-BE49-F238E27FC236}">
                  <a16:creationId xmlns:a16="http://schemas.microsoft.com/office/drawing/2014/main" id="{1D7E36DF-4092-4FC7-AFC7-27B8D5A7D2FA}"/>
                </a:ext>
              </a:extLst>
            </p:cNvPr>
            <p:cNvSpPr/>
            <p:nvPr/>
          </p:nvSpPr>
          <p:spPr>
            <a:xfrm>
              <a:off x="3353721" y="1924654"/>
              <a:ext cx="1703926" cy="792037"/>
            </a:xfrm>
            <a:prstGeom prst="roundRect">
              <a:avLst>
                <a:gd name="adj" fmla="val 12540"/>
              </a:avLst>
            </a:prstGeom>
            <a:solidFill>
              <a:schemeClr val="bg1"/>
            </a:solidFill>
            <a:ln w="28575">
              <a:solidFill>
                <a:schemeClr val="accent6"/>
              </a:solidFill>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0" tIns="45718" rIns="0" bIns="45718" anchor="ctr"/>
            <a:lstStyle/>
            <a:p>
              <a:pPr algn="ctr" fontAlgn="base">
                <a:lnSpc>
                  <a:spcPct val="90000"/>
                </a:lnSpc>
                <a:spcBef>
                  <a:spcPct val="0"/>
                </a:spcBef>
                <a:spcAft>
                  <a:spcPct val="0"/>
                </a:spcAft>
                <a:defRPr/>
              </a:pPr>
              <a:r>
                <a:rPr lang="en-GB" sz="1200" b="1" dirty="0">
                  <a:solidFill>
                    <a:srgbClr val="03C74F"/>
                  </a:solidFill>
                  <a:latin typeface="Calibri" panose="020F0502020204030204" pitchFamily="34" charset="0"/>
                  <a:cs typeface="Calibri" panose="020F0502020204030204" pitchFamily="34" charset="0"/>
                </a:rPr>
                <a:t>Cohort A</a:t>
              </a:r>
              <a:br>
                <a:rPr lang="en-GB" sz="1200" b="1" dirty="0">
                  <a:solidFill>
                    <a:srgbClr val="000000"/>
                  </a:solidFill>
                  <a:latin typeface="Calibri" panose="020F0502020204030204" pitchFamily="34" charset="0"/>
                  <a:cs typeface="Calibri" panose="020F0502020204030204" pitchFamily="34" charset="0"/>
                </a:rPr>
              </a:br>
              <a:r>
                <a:rPr lang="en-GB" sz="1200" i="1" dirty="0">
                  <a:solidFill>
                    <a:srgbClr val="000000"/>
                  </a:solidFill>
                  <a:latin typeface="Calibri" panose="020F0502020204030204" pitchFamily="34" charset="0"/>
                  <a:cs typeface="Calibri" panose="020F0502020204030204" pitchFamily="34" charset="0"/>
                </a:rPr>
                <a:t>BRCA1</a:t>
              </a:r>
              <a:r>
                <a:rPr lang="en-GB" sz="1200" dirty="0">
                  <a:solidFill>
                    <a:srgbClr val="000000"/>
                  </a:solidFill>
                  <a:latin typeface="Calibri" panose="020F0502020204030204" pitchFamily="34" charset="0"/>
                  <a:cs typeface="Calibri" panose="020F0502020204030204" pitchFamily="34" charset="0"/>
                </a:rPr>
                <a:t>,</a:t>
              </a:r>
              <a:r>
                <a:rPr lang="en-GB" sz="1200" i="1" dirty="0">
                  <a:solidFill>
                    <a:srgbClr val="000000"/>
                  </a:solidFill>
                  <a:latin typeface="Calibri" panose="020F0502020204030204" pitchFamily="34" charset="0"/>
                  <a:cs typeface="Calibri" panose="020F0502020204030204" pitchFamily="34" charset="0"/>
                </a:rPr>
                <a:t> BRCA2</a:t>
              </a:r>
              <a:r>
                <a:rPr lang="en-GB" sz="1200" dirty="0">
                  <a:solidFill>
                    <a:srgbClr val="000000"/>
                  </a:solidFill>
                  <a:latin typeface="Calibri" panose="020F0502020204030204" pitchFamily="34" charset="0"/>
                  <a:cs typeface="Calibri" panose="020F0502020204030204" pitchFamily="34" charset="0"/>
                </a:rPr>
                <a:t>,</a:t>
              </a:r>
              <a:r>
                <a:rPr lang="en-GB" sz="1200" i="1" dirty="0">
                  <a:solidFill>
                    <a:srgbClr val="000000"/>
                  </a:solidFill>
                  <a:latin typeface="Calibri" panose="020F0502020204030204" pitchFamily="34" charset="0"/>
                  <a:cs typeface="Calibri" panose="020F0502020204030204" pitchFamily="34" charset="0"/>
                </a:rPr>
                <a:t> </a:t>
              </a:r>
              <a:r>
                <a:rPr lang="en-GB" sz="1200" dirty="0">
                  <a:solidFill>
                    <a:srgbClr val="000000"/>
                  </a:solidFill>
                  <a:latin typeface="Calibri" panose="020F0502020204030204" pitchFamily="34" charset="0"/>
                  <a:cs typeface="Calibri" panose="020F0502020204030204" pitchFamily="34" charset="0"/>
                </a:rPr>
                <a:t>or </a:t>
              </a:r>
              <a:r>
                <a:rPr lang="en-GB" sz="1200" i="1" dirty="0">
                  <a:solidFill>
                    <a:srgbClr val="000000"/>
                  </a:solidFill>
                  <a:latin typeface="Calibri" panose="020F0502020204030204" pitchFamily="34" charset="0"/>
                  <a:cs typeface="Calibri" panose="020F0502020204030204" pitchFamily="34" charset="0"/>
                </a:rPr>
                <a:t>ATM </a:t>
              </a:r>
              <a:r>
                <a:rPr lang="en-GB" sz="1200" dirty="0">
                  <a:solidFill>
                    <a:srgbClr val="000000"/>
                  </a:solidFill>
                  <a:latin typeface="Calibri" panose="020F0502020204030204" pitchFamily="34" charset="0"/>
                  <a:cs typeface="Calibri" panose="020F0502020204030204" pitchFamily="34" charset="0"/>
                </a:rPr>
                <a:t>alteration</a:t>
              </a:r>
              <a:br>
                <a:rPr lang="en-GB" sz="1200" i="1" dirty="0">
                  <a:solidFill>
                    <a:srgbClr val="000000"/>
                  </a:solidFill>
                  <a:latin typeface="Calibri" panose="020F0502020204030204" pitchFamily="34" charset="0"/>
                  <a:cs typeface="Calibri" panose="020F0502020204030204" pitchFamily="34" charset="0"/>
                </a:rPr>
              </a:br>
              <a:r>
                <a:rPr lang="en-GB" sz="1200" b="1" dirty="0">
                  <a:solidFill>
                    <a:srgbClr val="03C74F"/>
                  </a:solidFill>
                  <a:latin typeface="Calibri" panose="020F0502020204030204" pitchFamily="34" charset="0"/>
                  <a:cs typeface="Calibri" panose="020F0502020204030204" pitchFamily="34" charset="0"/>
                </a:rPr>
                <a:t>(N=245)</a:t>
              </a:r>
            </a:p>
          </p:txBody>
        </p:sp>
        <p:sp>
          <p:nvSpPr>
            <p:cNvPr id="260" name="Line 5">
              <a:extLst>
                <a:ext uri="{FF2B5EF4-FFF2-40B4-BE49-F238E27FC236}">
                  <a16:creationId xmlns:a16="http://schemas.microsoft.com/office/drawing/2014/main" id="{45E01D53-0EC5-4AD5-95E3-A9A022798F33}"/>
                </a:ext>
              </a:extLst>
            </p:cNvPr>
            <p:cNvSpPr>
              <a:spLocks noChangeShapeType="1"/>
            </p:cNvSpPr>
            <p:nvPr/>
          </p:nvSpPr>
          <p:spPr bwMode="auto">
            <a:xfrm>
              <a:off x="5083821" y="2054157"/>
              <a:ext cx="216000" cy="0"/>
            </a:xfrm>
            <a:prstGeom prst="line">
              <a:avLst/>
            </a:prstGeom>
            <a:noFill/>
            <a:ln w="28575" cmpd="sng">
              <a:solidFill>
                <a:srgbClr val="5D8298"/>
              </a:solidFill>
              <a:round/>
              <a:headEnd/>
              <a:tailEnd type="triangle" w="med" len="med"/>
            </a:ln>
            <a:extLst>
              <a:ext uri="{909E8E84-426E-40DD-AFC4-6F175D3DCCD1}">
                <a14:hiddenFill xmlns:a14="http://schemas.microsoft.com/office/drawing/2010/main">
                  <a:noFill/>
                </a14:hiddenFill>
              </a:ext>
            </a:extLst>
          </p:spPr>
          <p:txBody>
            <a:bodyPr/>
            <a:lstStyle/>
            <a:p>
              <a:endParaRPr lang="en-GB" sz="1200" dirty="0">
                <a:solidFill>
                  <a:srgbClr val="000000"/>
                </a:solidFill>
                <a:latin typeface="Calibri" panose="020F0502020204030204" pitchFamily="34" charset="0"/>
                <a:cs typeface="Calibri" panose="020F0502020204030204" pitchFamily="34" charset="0"/>
              </a:endParaRPr>
            </a:p>
          </p:txBody>
        </p:sp>
        <p:sp>
          <p:nvSpPr>
            <p:cNvPr id="261" name="Line 5">
              <a:extLst>
                <a:ext uri="{FF2B5EF4-FFF2-40B4-BE49-F238E27FC236}">
                  <a16:creationId xmlns:a16="http://schemas.microsoft.com/office/drawing/2014/main" id="{81E88C0E-8B48-4828-81C4-42B722E95BA9}"/>
                </a:ext>
              </a:extLst>
            </p:cNvPr>
            <p:cNvSpPr>
              <a:spLocks noChangeShapeType="1"/>
            </p:cNvSpPr>
            <p:nvPr/>
          </p:nvSpPr>
          <p:spPr bwMode="auto">
            <a:xfrm>
              <a:off x="5083821" y="2539440"/>
              <a:ext cx="216000" cy="0"/>
            </a:xfrm>
            <a:prstGeom prst="line">
              <a:avLst/>
            </a:prstGeom>
            <a:noFill/>
            <a:ln w="28575" cmpd="sng">
              <a:solidFill>
                <a:srgbClr val="5D8298"/>
              </a:solidFill>
              <a:round/>
              <a:headEnd/>
              <a:tailEnd type="triangle" w="med" len="med"/>
            </a:ln>
            <a:extLst>
              <a:ext uri="{909E8E84-426E-40DD-AFC4-6F175D3DCCD1}">
                <a14:hiddenFill xmlns:a14="http://schemas.microsoft.com/office/drawing/2010/main">
                  <a:noFill/>
                </a14:hiddenFill>
              </a:ext>
            </a:extLst>
          </p:spPr>
          <p:txBody>
            <a:bodyPr/>
            <a:lstStyle/>
            <a:p>
              <a:endParaRPr lang="en-GB" sz="1200" dirty="0">
                <a:solidFill>
                  <a:srgbClr val="000000"/>
                </a:solidFill>
                <a:latin typeface="Calibri" panose="020F0502020204030204" pitchFamily="34" charset="0"/>
                <a:cs typeface="Calibri" panose="020F0502020204030204" pitchFamily="34" charset="0"/>
              </a:endParaRPr>
            </a:p>
          </p:txBody>
        </p:sp>
        <p:sp>
          <p:nvSpPr>
            <p:cNvPr id="262" name="TextBox 261">
              <a:extLst>
                <a:ext uri="{FF2B5EF4-FFF2-40B4-BE49-F238E27FC236}">
                  <a16:creationId xmlns:a16="http://schemas.microsoft.com/office/drawing/2014/main" id="{4A797B1A-755D-45B2-8CBF-4B610B99F842}"/>
                </a:ext>
              </a:extLst>
            </p:cNvPr>
            <p:cNvSpPr txBox="1"/>
            <p:nvPr/>
          </p:nvSpPr>
          <p:spPr>
            <a:xfrm>
              <a:off x="5042447" y="2827496"/>
              <a:ext cx="2277188" cy="616352"/>
            </a:xfrm>
            <a:prstGeom prst="rect">
              <a:avLst/>
            </a:prstGeom>
            <a:noFill/>
          </p:spPr>
          <p:txBody>
            <a:bodyPr wrap="none" lIns="0" tIns="0" rIns="0" bIns="0" rtlCol="0">
              <a:spAutoFit/>
            </a:bodyPr>
            <a:lstStyle/>
            <a:p>
              <a:pPr algn="ctr"/>
              <a:r>
                <a:rPr lang="en-GB" sz="1200" dirty="0">
                  <a:solidFill>
                    <a:srgbClr val="000000"/>
                  </a:solidFill>
                  <a:latin typeface="Calibri" panose="020F0502020204030204" pitchFamily="34" charset="0"/>
                  <a:ea typeface="PT Sans Narrow" charset="-52"/>
                  <a:cs typeface="Calibri" panose="020F0502020204030204" pitchFamily="34" charset="0"/>
                </a:rPr>
                <a:t>Upon progression by BICR,</a:t>
              </a:r>
              <a:br>
                <a:rPr lang="en-GB" sz="1200" dirty="0">
                  <a:solidFill>
                    <a:srgbClr val="000000"/>
                  </a:solidFill>
                  <a:latin typeface="Calibri" panose="020F0502020204030204" pitchFamily="34" charset="0"/>
                  <a:ea typeface="PT Sans Narrow" charset="-52"/>
                  <a:cs typeface="Calibri" panose="020F0502020204030204" pitchFamily="34" charset="0"/>
                </a:rPr>
              </a:br>
              <a:r>
                <a:rPr lang="en-GB" sz="1200" dirty="0">
                  <a:solidFill>
                    <a:srgbClr val="000000"/>
                  </a:solidFill>
                  <a:latin typeface="Calibri" panose="020F0502020204030204" pitchFamily="34" charset="0"/>
                  <a:ea typeface="PT Sans Narrow" charset="-52"/>
                  <a:cs typeface="Calibri" panose="020F0502020204030204" pitchFamily="34" charset="0"/>
                </a:rPr>
                <a:t>physician’s choice patients were</a:t>
              </a:r>
              <a:br>
                <a:rPr lang="en-GB" sz="1200" dirty="0">
                  <a:solidFill>
                    <a:srgbClr val="000000"/>
                  </a:solidFill>
                  <a:latin typeface="Calibri" panose="020F0502020204030204" pitchFamily="34" charset="0"/>
                  <a:ea typeface="PT Sans Narrow" charset="-52"/>
                  <a:cs typeface="Calibri" panose="020F0502020204030204" pitchFamily="34" charset="0"/>
                </a:rPr>
              </a:br>
              <a:r>
                <a:rPr lang="en-GB" sz="1200" dirty="0">
                  <a:solidFill>
                    <a:srgbClr val="000000"/>
                  </a:solidFill>
                  <a:latin typeface="Calibri" panose="020F0502020204030204" pitchFamily="34" charset="0"/>
                  <a:ea typeface="PT Sans Narrow" charset="-52"/>
                  <a:cs typeface="Calibri" panose="020F0502020204030204" pitchFamily="34" charset="0"/>
                </a:rPr>
                <a:t>allowed to cross over to olaparib</a:t>
              </a:r>
            </a:p>
          </p:txBody>
        </p:sp>
        <p:grpSp>
          <p:nvGrpSpPr>
            <p:cNvPr id="263" name="Group 262">
              <a:extLst>
                <a:ext uri="{FF2B5EF4-FFF2-40B4-BE49-F238E27FC236}">
                  <a16:creationId xmlns:a16="http://schemas.microsoft.com/office/drawing/2014/main" id="{BC58A1A1-B285-4037-B059-2B1DB5CD4C9B}"/>
                </a:ext>
              </a:extLst>
            </p:cNvPr>
            <p:cNvGrpSpPr/>
            <p:nvPr/>
          </p:nvGrpSpPr>
          <p:grpSpPr>
            <a:xfrm>
              <a:off x="7050532" y="2054157"/>
              <a:ext cx="234000" cy="537568"/>
              <a:chOff x="5436096" y="1575541"/>
              <a:chExt cx="234000" cy="537568"/>
            </a:xfrm>
          </p:grpSpPr>
          <p:sp>
            <p:nvSpPr>
              <p:cNvPr id="280" name="Line 5">
                <a:extLst>
                  <a:ext uri="{FF2B5EF4-FFF2-40B4-BE49-F238E27FC236}">
                    <a16:creationId xmlns:a16="http://schemas.microsoft.com/office/drawing/2014/main" id="{900CD64C-4116-48EF-BE80-0D51344B4EFE}"/>
                  </a:ext>
                </a:extLst>
              </p:cNvPr>
              <p:cNvSpPr>
                <a:spLocks noChangeShapeType="1"/>
              </p:cNvSpPr>
              <p:nvPr/>
            </p:nvSpPr>
            <p:spPr bwMode="auto">
              <a:xfrm flipH="1">
                <a:off x="5436096" y="1575541"/>
                <a:ext cx="234000" cy="0"/>
              </a:xfrm>
              <a:prstGeom prst="line">
                <a:avLst/>
              </a:prstGeom>
              <a:noFill/>
              <a:ln w="28575" cmpd="sng">
                <a:solidFill>
                  <a:srgbClr val="5D8298"/>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GB" sz="1200" dirty="0">
                  <a:solidFill>
                    <a:srgbClr val="000000"/>
                  </a:solidFill>
                  <a:latin typeface="Calibri" panose="020F0502020204030204" pitchFamily="34" charset="0"/>
                  <a:cs typeface="Calibri" panose="020F0502020204030204" pitchFamily="34" charset="0"/>
                </a:endParaRPr>
              </a:p>
            </p:txBody>
          </p:sp>
          <p:sp>
            <p:nvSpPr>
              <p:cNvPr id="281" name="Line 5">
                <a:extLst>
                  <a:ext uri="{FF2B5EF4-FFF2-40B4-BE49-F238E27FC236}">
                    <a16:creationId xmlns:a16="http://schemas.microsoft.com/office/drawing/2014/main" id="{3CC3E7AA-5E68-405A-97BC-7B3B3E1EEBB1}"/>
                  </a:ext>
                </a:extLst>
              </p:cNvPr>
              <p:cNvSpPr>
                <a:spLocks noChangeShapeType="1"/>
              </p:cNvSpPr>
              <p:nvPr/>
            </p:nvSpPr>
            <p:spPr bwMode="auto">
              <a:xfrm flipH="1">
                <a:off x="5436096" y="2098055"/>
                <a:ext cx="216000" cy="0"/>
              </a:xfrm>
              <a:prstGeom prst="line">
                <a:avLst/>
              </a:prstGeom>
              <a:noFill/>
              <a:ln w="28575" cmpd="sng">
                <a:solidFill>
                  <a:srgbClr val="5D8298"/>
                </a:solidFill>
                <a:prstDash val="sysDot"/>
                <a:round/>
                <a:headEnd type="none" w="med" len="med"/>
                <a:tailEnd type="none" w="med" len="med"/>
              </a:ln>
              <a:extLst>
                <a:ext uri="{909E8E84-426E-40DD-AFC4-6F175D3DCCD1}">
                  <a14:hiddenFill xmlns:a14="http://schemas.microsoft.com/office/drawing/2010/main">
                    <a:noFill/>
                  </a14:hiddenFill>
                </a:ext>
              </a:extLst>
            </p:spPr>
            <p:txBody>
              <a:bodyPr/>
              <a:lstStyle/>
              <a:p>
                <a:endParaRPr lang="en-GB" sz="1200" dirty="0">
                  <a:solidFill>
                    <a:srgbClr val="000000"/>
                  </a:solidFill>
                  <a:latin typeface="Calibri" panose="020F0502020204030204" pitchFamily="34" charset="0"/>
                  <a:cs typeface="Calibri" panose="020F0502020204030204" pitchFamily="34" charset="0"/>
                </a:endParaRPr>
              </a:p>
            </p:txBody>
          </p:sp>
          <p:sp>
            <p:nvSpPr>
              <p:cNvPr id="282" name="Line 5">
                <a:extLst>
                  <a:ext uri="{FF2B5EF4-FFF2-40B4-BE49-F238E27FC236}">
                    <a16:creationId xmlns:a16="http://schemas.microsoft.com/office/drawing/2014/main" id="{66D58EF0-18FB-4004-8A46-3EC6695D2F55}"/>
                  </a:ext>
                </a:extLst>
              </p:cNvPr>
              <p:cNvSpPr>
                <a:spLocks noChangeShapeType="1"/>
              </p:cNvSpPr>
              <p:nvPr/>
            </p:nvSpPr>
            <p:spPr bwMode="auto">
              <a:xfrm rot="16200000" flipH="1">
                <a:off x="5383336" y="1844325"/>
                <a:ext cx="537568" cy="0"/>
              </a:xfrm>
              <a:prstGeom prst="line">
                <a:avLst/>
              </a:prstGeom>
              <a:noFill/>
              <a:ln w="28575" cmpd="sng">
                <a:solidFill>
                  <a:srgbClr val="5D8298"/>
                </a:solidFill>
                <a:prstDash val="sysDot"/>
                <a:round/>
                <a:headEnd type="none" w="med" len="med"/>
                <a:tailEnd type="none" w="med" len="med"/>
              </a:ln>
              <a:extLst>
                <a:ext uri="{909E8E84-426E-40DD-AFC4-6F175D3DCCD1}">
                  <a14:hiddenFill xmlns:a14="http://schemas.microsoft.com/office/drawing/2010/main">
                    <a:noFill/>
                  </a14:hiddenFill>
                </a:ext>
              </a:extLst>
            </p:spPr>
            <p:txBody>
              <a:bodyPr/>
              <a:lstStyle/>
              <a:p>
                <a:endParaRPr lang="en-GB" sz="1200" dirty="0">
                  <a:solidFill>
                    <a:srgbClr val="000000"/>
                  </a:solidFill>
                  <a:latin typeface="Calibri" panose="020F0502020204030204" pitchFamily="34" charset="0"/>
                  <a:cs typeface="Calibri" panose="020F0502020204030204" pitchFamily="34" charset="0"/>
                </a:endParaRPr>
              </a:p>
            </p:txBody>
          </p:sp>
        </p:grpSp>
        <p:sp>
          <p:nvSpPr>
            <p:cNvPr id="264" name="Rounded Rectangle 28">
              <a:extLst>
                <a:ext uri="{FF2B5EF4-FFF2-40B4-BE49-F238E27FC236}">
                  <a16:creationId xmlns:a16="http://schemas.microsoft.com/office/drawing/2014/main" id="{9E523F6C-8F07-4914-9700-5587802C2344}"/>
                </a:ext>
              </a:extLst>
            </p:cNvPr>
            <p:cNvSpPr/>
            <p:nvPr/>
          </p:nvSpPr>
          <p:spPr>
            <a:xfrm>
              <a:off x="5299821" y="3451804"/>
              <a:ext cx="1758874" cy="432000"/>
            </a:xfrm>
            <a:prstGeom prst="roundRect">
              <a:avLst>
                <a:gd name="adj" fmla="val 12540"/>
              </a:avLst>
            </a:prstGeom>
            <a:solidFill>
              <a:schemeClr val="accent1"/>
            </a:solidFill>
            <a:ln w="28575">
              <a:noFill/>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0" tIns="45718" rIns="0" bIns="45718" anchor="ctr"/>
            <a:lstStyle/>
            <a:p>
              <a:pPr algn="ctr" fontAlgn="base">
                <a:lnSpc>
                  <a:spcPct val="90000"/>
                </a:lnSpc>
                <a:spcBef>
                  <a:spcPct val="0"/>
                </a:spcBef>
                <a:spcAft>
                  <a:spcPct val="0"/>
                </a:spcAft>
                <a:defRPr/>
              </a:pPr>
              <a:r>
                <a:rPr lang="en-GB" sz="1200" b="1" dirty="0">
                  <a:solidFill>
                    <a:srgbClr val="FFFFFF"/>
                  </a:solidFill>
                  <a:latin typeface="Calibri" panose="020F0502020204030204" pitchFamily="34" charset="0"/>
                  <a:cs typeface="Calibri" panose="020F0502020204030204" pitchFamily="34" charset="0"/>
                </a:rPr>
                <a:t>Olaparib 300 mg BID</a:t>
              </a:r>
              <a:br>
                <a:rPr lang="en-GB" sz="1200" b="1" dirty="0">
                  <a:solidFill>
                    <a:srgbClr val="FFFFFF"/>
                  </a:solidFill>
                  <a:latin typeface="Calibri" panose="020F0502020204030204" pitchFamily="34" charset="0"/>
                  <a:cs typeface="Calibri" panose="020F0502020204030204" pitchFamily="34" charset="0"/>
                </a:rPr>
              </a:br>
              <a:r>
                <a:rPr lang="en-GB" sz="1200" b="1" dirty="0">
                  <a:solidFill>
                    <a:srgbClr val="FFFFFF"/>
                  </a:solidFill>
                  <a:latin typeface="Calibri" panose="020F0502020204030204" pitchFamily="34" charset="0"/>
                  <a:cs typeface="Calibri" panose="020F0502020204030204" pitchFamily="34" charset="0"/>
                </a:rPr>
                <a:t>(n=94)</a:t>
              </a:r>
            </a:p>
          </p:txBody>
        </p:sp>
        <p:sp>
          <p:nvSpPr>
            <p:cNvPr id="265" name="Rounded Rectangle 30">
              <a:extLst>
                <a:ext uri="{FF2B5EF4-FFF2-40B4-BE49-F238E27FC236}">
                  <a16:creationId xmlns:a16="http://schemas.microsoft.com/office/drawing/2014/main" id="{C32E9949-A2F1-48ED-B475-2326111265D8}"/>
                </a:ext>
              </a:extLst>
            </p:cNvPr>
            <p:cNvSpPr/>
            <p:nvPr/>
          </p:nvSpPr>
          <p:spPr>
            <a:xfrm>
              <a:off x="5299821" y="3937087"/>
              <a:ext cx="1758874" cy="432000"/>
            </a:xfrm>
            <a:prstGeom prst="roundRect">
              <a:avLst>
                <a:gd name="adj" fmla="val 12540"/>
              </a:avLst>
            </a:prstGeom>
            <a:solidFill>
              <a:schemeClr val="accent6"/>
            </a:solidFill>
            <a:ln w="28575">
              <a:noFill/>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0" tIns="45718" rIns="0" bIns="45718" anchor="ctr"/>
            <a:lstStyle/>
            <a:p>
              <a:pPr algn="ctr" fontAlgn="base">
                <a:lnSpc>
                  <a:spcPct val="90000"/>
                </a:lnSpc>
                <a:spcBef>
                  <a:spcPct val="0"/>
                </a:spcBef>
                <a:spcAft>
                  <a:spcPct val="0"/>
                </a:spcAft>
                <a:defRPr/>
              </a:pPr>
              <a:r>
                <a:rPr lang="en-GB" sz="1200" b="1" dirty="0">
                  <a:solidFill>
                    <a:srgbClr val="FFFFFF"/>
                  </a:solidFill>
                  <a:latin typeface="Calibri" panose="020F0502020204030204" pitchFamily="34" charset="0"/>
                  <a:cs typeface="Calibri" panose="020F0502020204030204" pitchFamily="34" charset="0"/>
                </a:rPr>
                <a:t>Physician’s choice</a:t>
              </a:r>
              <a:r>
                <a:rPr lang="en-GB" sz="1200" b="1" baseline="30000" dirty="0">
                  <a:solidFill>
                    <a:srgbClr val="FFFFFF"/>
                  </a:solidFill>
                  <a:latin typeface="Calibri" panose="020F0502020204030204" pitchFamily="34" charset="0"/>
                  <a:cs typeface="Calibri" panose="020F0502020204030204" pitchFamily="34" charset="0"/>
                </a:rPr>
                <a:t> </a:t>
              </a:r>
              <a:br>
                <a:rPr lang="en-GB" sz="1200" b="1" dirty="0">
                  <a:solidFill>
                    <a:srgbClr val="FFFFFF"/>
                  </a:solidFill>
                  <a:latin typeface="Calibri" panose="020F0502020204030204" pitchFamily="34" charset="0"/>
                  <a:cs typeface="Calibri" panose="020F0502020204030204" pitchFamily="34" charset="0"/>
                </a:rPr>
              </a:br>
              <a:r>
                <a:rPr lang="en-GB" sz="1200" b="1" dirty="0">
                  <a:solidFill>
                    <a:srgbClr val="FFFFFF"/>
                  </a:solidFill>
                  <a:latin typeface="Calibri" panose="020F0502020204030204" pitchFamily="34" charset="0"/>
                  <a:cs typeface="Calibri" panose="020F0502020204030204" pitchFamily="34" charset="0"/>
                </a:rPr>
                <a:t>(n=48)</a:t>
              </a:r>
            </a:p>
          </p:txBody>
        </p:sp>
        <p:sp>
          <p:nvSpPr>
            <p:cNvPr id="266" name="Rounded Rectangle 32">
              <a:extLst>
                <a:ext uri="{FF2B5EF4-FFF2-40B4-BE49-F238E27FC236}">
                  <a16:creationId xmlns:a16="http://schemas.microsoft.com/office/drawing/2014/main" id="{201F6C96-5FA1-4515-85C3-7211ED519DEC}"/>
                </a:ext>
              </a:extLst>
            </p:cNvPr>
            <p:cNvSpPr/>
            <p:nvPr/>
          </p:nvSpPr>
          <p:spPr>
            <a:xfrm>
              <a:off x="3353721" y="3577047"/>
              <a:ext cx="1703926" cy="684718"/>
            </a:xfrm>
            <a:prstGeom prst="roundRect">
              <a:avLst>
                <a:gd name="adj" fmla="val 12540"/>
              </a:avLst>
            </a:prstGeom>
            <a:solidFill>
              <a:schemeClr val="bg1"/>
            </a:solidFill>
            <a:ln w="28575">
              <a:solidFill>
                <a:schemeClr val="accent6"/>
              </a:solidFill>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0" tIns="45718" rIns="0" bIns="45718" anchor="ctr"/>
            <a:lstStyle/>
            <a:p>
              <a:pPr algn="ctr" fontAlgn="base">
                <a:lnSpc>
                  <a:spcPct val="90000"/>
                </a:lnSpc>
                <a:spcBef>
                  <a:spcPct val="0"/>
                </a:spcBef>
                <a:spcAft>
                  <a:spcPct val="0"/>
                </a:spcAft>
                <a:defRPr/>
              </a:pPr>
              <a:r>
                <a:rPr lang="en-GB" sz="1200" b="1" dirty="0">
                  <a:solidFill>
                    <a:srgbClr val="03C74F"/>
                  </a:solidFill>
                  <a:latin typeface="Calibri" panose="020F0502020204030204" pitchFamily="34" charset="0"/>
                  <a:cs typeface="Calibri" panose="020F0502020204030204" pitchFamily="34" charset="0"/>
                </a:rPr>
                <a:t>Cohort B</a:t>
              </a:r>
              <a:br>
                <a:rPr lang="en-GB" sz="1200" b="1" dirty="0">
                  <a:solidFill>
                    <a:srgbClr val="000000"/>
                  </a:solidFill>
                  <a:latin typeface="Calibri" panose="020F0502020204030204" pitchFamily="34" charset="0"/>
                  <a:cs typeface="Calibri" panose="020F0502020204030204" pitchFamily="34" charset="0"/>
                </a:rPr>
              </a:br>
              <a:r>
                <a:rPr lang="en-GB" sz="1200" dirty="0">
                  <a:solidFill>
                    <a:srgbClr val="000000"/>
                  </a:solidFill>
                  <a:latin typeface="Calibri" panose="020F0502020204030204" pitchFamily="34" charset="0"/>
                  <a:cs typeface="Calibri" panose="020F0502020204030204" pitchFamily="34" charset="0"/>
                </a:rPr>
                <a:t>Other alterations</a:t>
              </a:r>
              <a:br>
                <a:rPr lang="en-GB" sz="1200" dirty="0">
                  <a:solidFill>
                    <a:srgbClr val="000000"/>
                  </a:solidFill>
                  <a:latin typeface="Calibri" panose="020F0502020204030204" pitchFamily="34" charset="0"/>
                  <a:cs typeface="Calibri" panose="020F0502020204030204" pitchFamily="34" charset="0"/>
                </a:rPr>
              </a:br>
              <a:r>
                <a:rPr lang="en-GB" sz="1200" b="1" dirty="0">
                  <a:solidFill>
                    <a:srgbClr val="03C74F"/>
                  </a:solidFill>
                  <a:latin typeface="Calibri" panose="020F0502020204030204" pitchFamily="34" charset="0"/>
                  <a:cs typeface="Calibri" panose="020F0502020204030204" pitchFamily="34" charset="0"/>
                </a:rPr>
                <a:t>(N=142)</a:t>
              </a:r>
            </a:p>
          </p:txBody>
        </p:sp>
        <p:sp>
          <p:nvSpPr>
            <p:cNvPr id="267" name="Line 5">
              <a:extLst>
                <a:ext uri="{FF2B5EF4-FFF2-40B4-BE49-F238E27FC236}">
                  <a16:creationId xmlns:a16="http://schemas.microsoft.com/office/drawing/2014/main" id="{54F2101B-8E69-4247-866F-612BFCA0BBA5}"/>
                </a:ext>
              </a:extLst>
            </p:cNvPr>
            <p:cNvSpPr>
              <a:spLocks noChangeShapeType="1"/>
            </p:cNvSpPr>
            <p:nvPr/>
          </p:nvSpPr>
          <p:spPr bwMode="auto">
            <a:xfrm>
              <a:off x="5083821" y="3667804"/>
              <a:ext cx="216000" cy="0"/>
            </a:xfrm>
            <a:prstGeom prst="line">
              <a:avLst/>
            </a:prstGeom>
            <a:noFill/>
            <a:ln w="28575" cmpd="sng">
              <a:solidFill>
                <a:srgbClr val="5D8298"/>
              </a:solidFill>
              <a:round/>
              <a:headEnd/>
              <a:tailEnd type="triangle" w="med" len="med"/>
            </a:ln>
            <a:extLst>
              <a:ext uri="{909E8E84-426E-40DD-AFC4-6F175D3DCCD1}">
                <a14:hiddenFill xmlns:a14="http://schemas.microsoft.com/office/drawing/2010/main">
                  <a:noFill/>
                </a14:hiddenFill>
              </a:ext>
            </a:extLst>
          </p:spPr>
          <p:txBody>
            <a:bodyPr/>
            <a:lstStyle/>
            <a:p>
              <a:endParaRPr lang="en-GB" sz="1200" dirty="0">
                <a:solidFill>
                  <a:srgbClr val="000000"/>
                </a:solidFill>
                <a:latin typeface="Calibri" panose="020F0502020204030204" pitchFamily="34" charset="0"/>
                <a:cs typeface="Calibri" panose="020F0502020204030204" pitchFamily="34" charset="0"/>
              </a:endParaRPr>
            </a:p>
          </p:txBody>
        </p:sp>
        <p:sp>
          <p:nvSpPr>
            <p:cNvPr id="268" name="Line 5">
              <a:extLst>
                <a:ext uri="{FF2B5EF4-FFF2-40B4-BE49-F238E27FC236}">
                  <a16:creationId xmlns:a16="http://schemas.microsoft.com/office/drawing/2014/main" id="{D539B7AA-7B4E-48CA-8804-6997EED8ABDF}"/>
                </a:ext>
              </a:extLst>
            </p:cNvPr>
            <p:cNvSpPr>
              <a:spLocks noChangeShapeType="1"/>
            </p:cNvSpPr>
            <p:nvPr/>
          </p:nvSpPr>
          <p:spPr bwMode="auto">
            <a:xfrm>
              <a:off x="5083821" y="4153087"/>
              <a:ext cx="216000" cy="0"/>
            </a:xfrm>
            <a:prstGeom prst="line">
              <a:avLst/>
            </a:prstGeom>
            <a:noFill/>
            <a:ln w="28575" cmpd="sng">
              <a:solidFill>
                <a:srgbClr val="5D8298"/>
              </a:solidFill>
              <a:round/>
              <a:headEnd/>
              <a:tailEnd type="triangle" w="med" len="med"/>
            </a:ln>
            <a:extLst>
              <a:ext uri="{909E8E84-426E-40DD-AFC4-6F175D3DCCD1}">
                <a14:hiddenFill xmlns:a14="http://schemas.microsoft.com/office/drawing/2010/main">
                  <a:noFill/>
                </a14:hiddenFill>
              </a:ext>
            </a:extLst>
          </p:spPr>
          <p:txBody>
            <a:bodyPr/>
            <a:lstStyle/>
            <a:p>
              <a:endParaRPr lang="en-GB" sz="1200" dirty="0">
                <a:solidFill>
                  <a:srgbClr val="000000"/>
                </a:solidFill>
                <a:latin typeface="Calibri" panose="020F0502020204030204" pitchFamily="34" charset="0"/>
                <a:cs typeface="Calibri" panose="020F0502020204030204" pitchFamily="34" charset="0"/>
              </a:endParaRPr>
            </a:p>
          </p:txBody>
        </p:sp>
        <p:grpSp>
          <p:nvGrpSpPr>
            <p:cNvPr id="269" name="Group 268">
              <a:extLst>
                <a:ext uri="{FF2B5EF4-FFF2-40B4-BE49-F238E27FC236}">
                  <a16:creationId xmlns:a16="http://schemas.microsoft.com/office/drawing/2014/main" id="{51AA2046-331D-4A3C-81E7-AC0DB4AA78B2}"/>
                </a:ext>
              </a:extLst>
            </p:cNvPr>
            <p:cNvGrpSpPr/>
            <p:nvPr/>
          </p:nvGrpSpPr>
          <p:grpSpPr>
            <a:xfrm>
              <a:off x="7050532" y="3667804"/>
              <a:ext cx="234000" cy="537568"/>
              <a:chOff x="5436096" y="1575541"/>
              <a:chExt cx="234000" cy="537568"/>
            </a:xfrm>
          </p:grpSpPr>
          <p:sp>
            <p:nvSpPr>
              <p:cNvPr id="277" name="Line 5">
                <a:extLst>
                  <a:ext uri="{FF2B5EF4-FFF2-40B4-BE49-F238E27FC236}">
                    <a16:creationId xmlns:a16="http://schemas.microsoft.com/office/drawing/2014/main" id="{E2EA6F39-8F15-4F3D-A48C-9167E38B3D1D}"/>
                  </a:ext>
                </a:extLst>
              </p:cNvPr>
              <p:cNvSpPr>
                <a:spLocks noChangeShapeType="1"/>
              </p:cNvSpPr>
              <p:nvPr/>
            </p:nvSpPr>
            <p:spPr bwMode="auto">
              <a:xfrm flipH="1">
                <a:off x="5436096" y="1575541"/>
                <a:ext cx="234000" cy="0"/>
              </a:xfrm>
              <a:prstGeom prst="line">
                <a:avLst/>
              </a:prstGeom>
              <a:noFill/>
              <a:ln w="28575" cmpd="sng">
                <a:solidFill>
                  <a:srgbClr val="5D8298"/>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GB" sz="1200" dirty="0">
                  <a:solidFill>
                    <a:srgbClr val="000000"/>
                  </a:solidFill>
                  <a:latin typeface="Calibri" panose="020F0502020204030204" pitchFamily="34" charset="0"/>
                  <a:cs typeface="Calibri" panose="020F0502020204030204" pitchFamily="34" charset="0"/>
                </a:endParaRPr>
              </a:p>
            </p:txBody>
          </p:sp>
          <p:sp>
            <p:nvSpPr>
              <p:cNvPr id="278" name="Line 5">
                <a:extLst>
                  <a:ext uri="{FF2B5EF4-FFF2-40B4-BE49-F238E27FC236}">
                    <a16:creationId xmlns:a16="http://schemas.microsoft.com/office/drawing/2014/main" id="{A6094E7F-D0CB-4603-A3F0-4F36FC700C4D}"/>
                  </a:ext>
                </a:extLst>
              </p:cNvPr>
              <p:cNvSpPr>
                <a:spLocks noChangeShapeType="1"/>
              </p:cNvSpPr>
              <p:nvPr/>
            </p:nvSpPr>
            <p:spPr bwMode="auto">
              <a:xfrm flipH="1">
                <a:off x="5436096" y="2098055"/>
                <a:ext cx="216000" cy="0"/>
              </a:xfrm>
              <a:prstGeom prst="line">
                <a:avLst/>
              </a:prstGeom>
              <a:noFill/>
              <a:ln w="28575" cmpd="sng">
                <a:solidFill>
                  <a:srgbClr val="5D8298"/>
                </a:solidFill>
                <a:prstDash val="sysDot"/>
                <a:round/>
                <a:headEnd type="none" w="med" len="med"/>
                <a:tailEnd type="none" w="med" len="med"/>
              </a:ln>
              <a:extLst>
                <a:ext uri="{909E8E84-426E-40DD-AFC4-6F175D3DCCD1}">
                  <a14:hiddenFill xmlns:a14="http://schemas.microsoft.com/office/drawing/2010/main">
                    <a:noFill/>
                  </a14:hiddenFill>
                </a:ext>
              </a:extLst>
            </p:spPr>
            <p:txBody>
              <a:bodyPr/>
              <a:lstStyle/>
              <a:p>
                <a:endParaRPr lang="en-GB" sz="1200" dirty="0">
                  <a:solidFill>
                    <a:srgbClr val="000000"/>
                  </a:solidFill>
                  <a:latin typeface="Calibri" panose="020F0502020204030204" pitchFamily="34" charset="0"/>
                  <a:cs typeface="Calibri" panose="020F0502020204030204" pitchFamily="34" charset="0"/>
                </a:endParaRPr>
              </a:p>
            </p:txBody>
          </p:sp>
          <p:sp>
            <p:nvSpPr>
              <p:cNvPr id="279" name="Line 5">
                <a:extLst>
                  <a:ext uri="{FF2B5EF4-FFF2-40B4-BE49-F238E27FC236}">
                    <a16:creationId xmlns:a16="http://schemas.microsoft.com/office/drawing/2014/main" id="{E8C8699B-7316-4A84-BC79-7D3B081511E9}"/>
                  </a:ext>
                </a:extLst>
              </p:cNvPr>
              <p:cNvSpPr>
                <a:spLocks noChangeShapeType="1"/>
              </p:cNvSpPr>
              <p:nvPr/>
            </p:nvSpPr>
            <p:spPr bwMode="auto">
              <a:xfrm rot="16200000" flipH="1">
                <a:off x="5383336" y="1844325"/>
                <a:ext cx="537568" cy="0"/>
              </a:xfrm>
              <a:prstGeom prst="line">
                <a:avLst/>
              </a:prstGeom>
              <a:noFill/>
              <a:ln w="28575" cmpd="sng">
                <a:solidFill>
                  <a:srgbClr val="5D8298"/>
                </a:solidFill>
                <a:prstDash val="sysDot"/>
                <a:round/>
                <a:headEnd type="none" w="med" len="med"/>
                <a:tailEnd type="none" w="med" len="med"/>
              </a:ln>
              <a:extLst>
                <a:ext uri="{909E8E84-426E-40DD-AFC4-6F175D3DCCD1}">
                  <a14:hiddenFill xmlns:a14="http://schemas.microsoft.com/office/drawing/2010/main">
                    <a:noFill/>
                  </a14:hiddenFill>
                </a:ext>
              </a:extLst>
            </p:spPr>
            <p:txBody>
              <a:bodyPr/>
              <a:lstStyle/>
              <a:p>
                <a:endParaRPr lang="en-GB" sz="1200" dirty="0">
                  <a:solidFill>
                    <a:srgbClr val="000000"/>
                  </a:solidFill>
                  <a:latin typeface="Calibri" panose="020F0502020204030204" pitchFamily="34" charset="0"/>
                  <a:cs typeface="Calibri" panose="020F0502020204030204" pitchFamily="34" charset="0"/>
                </a:endParaRPr>
              </a:p>
            </p:txBody>
          </p:sp>
        </p:grpSp>
        <p:grpSp>
          <p:nvGrpSpPr>
            <p:cNvPr id="270" name="Group 269">
              <a:extLst>
                <a:ext uri="{FF2B5EF4-FFF2-40B4-BE49-F238E27FC236}">
                  <a16:creationId xmlns:a16="http://schemas.microsoft.com/office/drawing/2014/main" id="{B288D0EB-48DC-4B48-B823-28BA13055BF5}"/>
                </a:ext>
              </a:extLst>
            </p:cNvPr>
            <p:cNvGrpSpPr/>
            <p:nvPr/>
          </p:nvGrpSpPr>
          <p:grpSpPr>
            <a:xfrm>
              <a:off x="2947577" y="2310834"/>
              <a:ext cx="394917" cy="1645701"/>
              <a:chOff x="1979736" y="1832217"/>
              <a:chExt cx="394917" cy="1645701"/>
            </a:xfrm>
          </p:grpSpPr>
          <p:sp>
            <p:nvSpPr>
              <p:cNvPr id="273" name="Line 5">
                <a:extLst>
                  <a:ext uri="{FF2B5EF4-FFF2-40B4-BE49-F238E27FC236}">
                    <a16:creationId xmlns:a16="http://schemas.microsoft.com/office/drawing/2014/main" id="{27FCEA21-FEE9-4847-BA73-51CAA4BE8681}"/>
                  </a:ext>
                </a:extLst>
              </p:cNvPr>
              <p:cNvSpPr>
                <a:spLocks noChangeShapeType="1"/>
              </p:cNvSpPr>
              <p:nvPr/>
            </p:nvSpPr>
            <p:spPr bwMode="auto">
              <a:xfrm>
                <a:off x="2158653" y="1847999"/>
                <a:ext cx="216000" cy="0"/>
              </a:xfrm>
              <a:prstGeom prst="line">
                <a:avLst/>
              </a:prstGeom>
              <a:noFill/>
              <a:ln w="28575" cmpd="sng">
                <a:solidFill>
                  <a:srgbClr val="5D8298"/>
                </a:solidFill>
                <a:round/>
                <a:headEnd/>
                <a:tailEnd type="triangle" w="med" len="med"/>
              </a:ln>
              <a:extLst>
                <a:ext uri="{909E8E84-426E-40DD-AFC4-6F175D3DCCD1}">
                  <a14:hiddenFill xmlns:a14="http://schemas.microsoft.com/office/drawing/2010/main">
                    <a:noFill/>
                  </a14:hiddenFill>
                </a:ext>
              </a:extLst>
            </p:spPr>
            <p:txBody>
              <a:bodyPr/>
              <a:lstStyle/>
              <a:p>
                <a:endParaRPr lang="en-GB" sz="1200" dirty="0">
                  <a:solidFill>
                    <a:srgbClr val="000000"/>
                  </a:solidFill>
                  <a:latin typeface="Calibri" panose="020F0502020204030204" pitchFamily="34" charset="0"/>
                  <a:cs typeface="Calibri" panose="020F0502020204030204" pitchFamily="34" charset="0"/>
                </a:endParaRPr>
              </a:p>
            </p:txBody>
          </p:sp>
          <p:sp>
            <p:nvSpPr>
              <p:cNvPr id="274" name="Line 5">
                <a:extLst>
                  <a:ext uri="{FF2B5EF4-FFF2-40B4-BE49-F238E27FC236}">
                    <a16:creationId xmlns:a16="http://schemas.microsoft.com/office/drawing/2014/main" id="{8170E83A-F4BD-4DA4-A828-10C4266B5AAB}"/>
                  </a:ext>
                </a:extLst>
              </p:cNvPr>
              <p:cNvSpPr>
                <a:spLocks noChangeShapeType="1"/>
              </p:cNvSpPr>
              <p:nvPr/>
            </p:nvSpPr>
            <p:spPr bwMode="auto">
              <a:xfrm>
                <a:off x="2158653" y="3461646"/>
                <a:ext cx="216000" cy="0"/>
              </a:xfrm>
              <a:prstGeom prst="line">
                <a:avLst/>
              </a:prstGeom>
              <a:noFill/>
              <a:ln w="28575" cmpd="sng">
                <a:solidFill>
                  <a:srgbClr val="5D8298"/>
                </a:solidFill>
                <a:round/>
                <a:headEnd/>
                <a:tailEnd type="triangle" w="med" len="med"/>
              </a:ln>
              <a:extLst>
                <a:ext uri="{909E8E84-426E-40DD-AFC4-6F175D3DCCD1}">
                  <a14:hiddenFill xmlns:a14="http://schemas.microsoft.com/office/drawing/2010/main">
                    <a:noFill/>
                  </a14:hiddenFill>
                </a:ext>
              </a:extLst>
            </p:spPr>
            <p:txBody>
              <a:bodyPr/>
              <a:lstStyle/>
              <a:p>
                <a:endParaRPr lang="en-GB" sz="1200" dirty="0">
                  <a:solidFill>
                    <a:srgbClr val="000000"/>
                  </a:solidFill>
                  <a:latin typeface="Calibri" panose="020F0502020204030204" pitchFamily="34" charset="0"/>
                  <a:cs typeface="Calibri" panose="020F0502020204030204" pitchFamily="34" charset="0"/>
                </a:endParaRPr>
              </a:p>
            </p:txBody>
          </p:sp>
          <p:sp>
            <p:nvSpPr>
              <p:cNvPr id="275" name="Line 5">
                <a:extLst>
                  <a:ext uri="{FF2B5EF4-FFF2-40B4-BE49-F238E27FC236}">
                    <a16:creationId xmlns:a16="http://schemas.microsoft.com/office/drawing/2014/main" id="{62443AF5-5B3E-47B3-898A-D57E943D1A70}"/>
                  </a:ext>
                </a:extLst>
              </p:cNvPr>
              <p:cNvSpPr>
                <a:spLocks noChangeShapeType="1"/>
              </p:cNvSpPr>
              <p:nvPr/>
            </p:nvSpPr>
            <p:spPr bwMode="auto">
              <a:xfrm>
                <a:off x="1979736" y="2625753"/>
                <a:ext cx="193014" cy="0"/>
              </a:xfrm>
              <a:prstGeom prst="line">
                <a:avLst/>
              </a:prstGeom>
              <a:noFill/>
              <a:ln w="28575" cmpd="sng">
                <a:solidFill>
                  <a:srgbClr val="5D8298"/>
                </a:solidFill>
                <a:round/>
                <a:headEnd type="none" w="med" len="med"/>
                <a:tailEnd type="none" w="med" len="med"/>
              </a:ln>
              <a:extLst>
                <a:ext uri="{909E8E84-426E-40DD-AFC4-6F175D3DCCD1}">
                  <a14:hiddenFill xmlns:a14="http://schemas.microsoft.com/office/drawing/2010/main">
                    <a:noFill/>
                  </a14:hiddenFill>
                </a:ext>
              </a:extLst>
            </p:spPr>
            <p:txBody>
              <a:bodyPr/>
              <a:lstStyle/>
              <a:p>
                <a:endParaRPr lang="en-GB" sz="1200" dirty="0">
                  <a:solidFill>
                    <a:srgbClr val="000000"/>
                  </a:solidFill>
                  <a:latin typeface="Calibri" panose="020F0502020204030204" pitchFamily="34" charset="0"/>
                  <a:cs typeface="Calibri" panose="020F0502020204030204" pitchFamily="34" charset="0"/>
                </a:endParaRPr>
              </a:p>
            </p:txBody>
          </p:sp>
          <p:sp>
            <p:nvSpPr>
              <p:cNvPr id="276" name="Line 5">
                <a:extLst>
                  <a:ext uri="{FF2B5EF4-FFF2-40B4-BE49-F238E27FC236}">
                    <a16:creationId xmlns:a16="http://schemas.microsoft.com/office/drawing/2014/main" id="{DE2679F5-B952-44FC-8B70-DB71678BE70B}"/>
                  </a:ext>
                </a:extLst>
              </p:cNvPr>
              <p:cNvSpPr>
                <a:spLocks noChangeShapeType="1"/>
              </p:cNvSpPr>
              <p:nvPr/>
            </p:nvSpPr>
            <p:spPr bwMode="auto">
              <a:xfrm rot="16200000">
                <a:off x="1346670" y="2651839"/>
                <a:ext cx="1645701" cy="6458"/>
              </a:xfrm>
              <a:prstGeom prst="line">
                <a:avLst/>
              </a:prstGeom>
              <a:noFill/>
              <a:ln w="28575" cmpd="sng">
                <a:solidFill>
                  <a:srgbClr val="5D8298"/>
                </a:solidFill>
                <a:round/>
                <a:headEnd type="none" w="med" len="med"/>
                <a:tailEnd type="none" w="med" len="med"/>
              </a:ln>
              <a:extLst>
                <a:ext uri="{909E8E84-426E-40DD-AFC4-6F175D3DCCD1}">
                  <a14:hiddenFill xmlns:a14="http://schemas.microsoft.com/office/drawing/2010/main">
                    <a:noFill/>
                  </a14:hiddenFill>
                </a:ext>
              </a:extLst>
            </p:spPr>
            <p:txBody>
              <a:bodyPr/>
              <a:lstStyle/>
              <a:p>
                <a:endParaRPr lang="en-GB" sz="1200" dirty="0">
                  <a:solidFill>
                    <a:srgbClr val="000000"/>
                  </a:solidFill>
                  <a:latin typeface="Calibri" panose="020F0502020204030204" pitchFamily="34" charset="0"/>
                  <a:cs typeface="Calibri" panose="020F0502020204030204" pitchFamily="34" charset="0"/>
                </a:endParaRPr>
              </a:p>
            </p:txBody>
          </p:sp>
        </p:grpSp>
        <p:sp>
          <p:nvSpPr>
            <p:cNvPr id="271" name="Rounded Rectangle 14">
              <a:extLst>
                <a:ext uri="{FF2B5EF4-FFF2-40B4-BE49-F238E27FC236}">
                  <a16:creationId xmlns:a16="http://schemas.microsoft.com/office/drawing/2014/main" id="{49287938-7257-4B13-BD88-E7DEAFE18DAA}"/>
                </a:ext>
              </a:extLst>
            </p:cNvPr>
            <p:cNvSpPr/>
            <p:nvPr/>
          </p:nvSpPr>
          <p:spPr>
            <a:xfrm>
              <a:off x="895428" y="1963400"/>
              <a:ext cx="2032220" cy="2281938"/>
            </a:xfrm>
            <a:prstGeom prst="roundRect">
              <a:avLst>
                <a:gd name="adj" fmla="val 13852"/>
              </a:avLst>
            </a:prstGeom>
            <a:solidFill>
              <a:schemeClr val="bg1"/>
            </a:solidFill>
            <a:ln>
              <a:solidFill>
                <a:srgbClr val="5D8298"/>
              </a:solidFill>
            </a:ln>
            <a:effectLst>
              <a:outerShdw blurRad="50800" dist="38100" dir="2700000" algn="tl" rotWithShape="0">
                <a:prstClr val="black">
                  <a:alpha val="4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72000" tIns="45718" rIns="72000" bIns="45718" anchor="ctr"/>
            <a:lstStyle/>
            <a:p>
              <a:pPr>
                <a:buClr>
                  <a:srgbClr val="03C74F"/>
                </a:buClr>
                <a:defRPr/>
              </a:pPr>
              <a:r>
                <a:rPr lang="en-GB" sz="1200" b="1" dirty="0">
                  <a:solidFill>
                    <a:srgbClr val="03C74F"/>
                  </a:solidFill>
                  <a:latin typeface="Calibri" panose="020F0502020204030204" pitchFamily="34" charset="0"/>
                  <a:ea typeface="ＭＳ Ｐゴシック" charset="-128"/>
                  <a:cs typeface="Calibri" panose="020F0502020204030204" pitchFamily="34" charset="0"/>
                </a:rPr>
                <a:t>Key eligibility criteria</a:t>
              </a:r>
            </a:p>
            <a:p>
              <a:pPr marL="174625" indent="-174625">
                <a:buClr>
                  <a:srgbClr val="03C74F"/>
                </a:buClr>
                <a:buFont typeface="Arial"/>
                <a:buChar char="•"/>
                <a:defRPr/>
              </a:pPr>
              <a:r>
                <a:rPr lang="en-GB" sz="1200" dirty="0">
                  <a:solidFill>
                    <a:srgbClr val="000000"/>
                  </a:solidFill>
                  <a:latin typeface="Calibri" panose="020F0502020204030204" pitchFamily="34" charset="0"/>
                  <a:ea typeface="ＭＳ Ｐゴシック" charset="-128"/>
                  <a:cs typeface="Calibri" panose="020F0502020204030204" pitchFamily="34" charset="0"/>
                </a:rPr>
                <a:t>mCRPC with disease progression on prior NHA (e.g. abiraterone acetate or enzalutamide)</a:t>
              </a:r>
            </a:p>
            <a:p>
              <a:pPr marL="174625" indent="-174625">
                <a:buClr>
                  <a:srgbClr val="03C74F"/>
                </a:buClr>
                <a:buFont typeface="Arial"/>
                <a:buChar char="•"/>
                <a:defRPr/>
              </a:pPr>
              <a:r>
                <a:rPr lang="en-GB" sz="1200" dirty="0">
                  <a:solidFill>
                    <a:srgbClr val="000000"/>
                  </a:solidFill>
                  <a:latin typeface="Calibri" panose="020F0502020204030204" pitchFamily="34" charset="0"/>
                  <a:ea typeface="ＭＳ Ｐゴシック" charset="-128"/>
                  <a:cs typeface="Calibri" panose="020F0502020204030204" pitchFamily="34" charset="0"/>
                </a:rPr>
                <a:t>Alterations in ≥1 of any qualifying gene with a direct or indirect role in HRR</a:t>
              </a:r>
              <a:endParaRPr lang="en-GB" sz="1200" baseline="30000" dirty="0">
                <a:solidFill>
                  <a:srgbClr val="000000"/>
                </a:solidFill>
                <a:latin typeface="Calibri" panose="020F0502020204030204" pitchFamily="34" charset="0"/>
                <a:cs typeface="Calibri" panose="020F0502020204030204" pitchFamily="34" charset="0"/>
              </a:endParaRPr>
            </a:p>
          </p:txBody>
        </p:sp>
        <p:sp>
          <p:nvSpPr>
            <p:cNvPr id="272" name="TextBox 271">
              <a:extLst>
                <a:ext uri="{FF2B5EF4-FFF2-40B4-BE49-F238E27FC236}">
                  <a16:creationId xmlns:a16="http://schemas.microsoft.com/office/drawing/2014/main" id="{0606F0BB-3822-40CC-BE78-3904DF710AFE}"/>
                </a:ext>
              </a:extLst>
            </p:cNvPr>
            <p:cNvSpPr txBox="1"/>
            <p:nvPr/>
          </p:nvSpPr>
          <p:spPr>
            <a:xfrm>
              <a:off x="895428" y="4232734"/>
              <a:ext cx="6096000" cy="719077"/>
            </a:xfrm>
            <a:prstGeom prst="rect">
              <a:avLst/>
            </a:prstGeom>
            <a:noFill/>
          </p:spPr>
          <p:txBody>
            <a:bodyPr wrap="square">
              <a:spAutoFit/>
            </a:bodyPr>
            <a:lstStyle/>
            <a:p>
              <a:pPr>
                <a:buClr>
                  <a:srgbClr val="03C74F"/>
                </a:buClr>
                <a:defRPr/>
              </a:pPr>
              <a:r>
                <a:rPr lang="en-GB" sz="1200" b="1" dirty="0">
                  <a:solidFill>
                    <a:srgbClr val="03C74F"/>
                  </a:solidFill>
                  <a:latin typeface="Calibri" panose="020F0502020204030204" pitchFamily="34" charset="0"/>
                  <a:ea typeface="ＭＳ Ｐゴシック" charset="-128"/>
                  <a:cs typeface="Calibri" panose="020F0502020204030204" pitchFamily="34" charset="0"/>
                </a:rPr>
                <a:t>Stratification factors</a:t>
              </a:r>
            </a:p>
            <a:p>
              <a:pPr marL="174625" indent="-174625">
                <a:buClr>
                  <a:srgbClr val="03C74F"/>
                </a:buClr>
                <a:buFont typeface="Arial"/>
                <a:buChar char="•"/>
                <a:defRPr/>
              </a:pPr>
              <a:r>
                <a:rPr lang="en-GB" sz="1200" dirty="0">
                  <a:solidFill>
                    <a:schemeClr val="tx2"/>
                  </a:solidFill>
                  <a:latin typeface="Calibri" panose="020F0502020204030204" pitchFamily="34" charset="0"/>
                  <a:ea typeface="ＭＳ Ｐゴシック" charset="-128"/>
                  <a:cs typeface="Calibri" panose="020F0502020204030204" pitchFamily="34" charset="0"/>
                </a:rPr>
                <a:t>Previous </a:t>
              </a:r>
              <a:r>
                <a:rPr lang="en-GB" sz="1200" dirty="0" err="1">
                  <a:solidFill>
                    <a:schemeClr val="tx2"/>
                  </a:solidFill>
                  <a:latin typeface="Calibri" panose="020F0502020204030204" pitchFamily="34" charset="0"/>
                  <a:ea typeface="ＭＳ Ｐゴシック" charset="-128"/>
                  <a:cs typeface="Calibri" panose="020F0502020204030204" pitchFamily="34" charset="0"/>
                </a:rPr>
                <a:t>taxane</a:t>
              </a:r>
              <a:endParaRPr lang="en-GB" sz="1200" dirty="0">
                <a:solidFill>
                  <a:schemeClr val="tx2"/>
                </a:solidFill>
                <a:latin typeface="Calibri" panose="020F0502020204030204" pitchFamily="34" charset="0"/>
                <a:ea typeface="ＭＳ Ｐゴシック" charset="-128"/>
                <a:cs typeface="Calibri" panose="020F0502020204030204" pitchFamily="34" charset="0"/>
              </a:endParaRPr>
            </a:p>
            <a:p>
              <a:pPr marL="174625" indent="-174625">
                <a:buClr>
                  <a:srgbClr val="03C74F"/>
                </a:buClr>
                <a:buFont typeface="Arial"/>
                <a:buChar char="•"/>
                <a:defRPr/>
              </a:pPr>
              <a:r>
                <a:rPr lang="en-GB" sz="1200" dirty="0">
                  <a:solidFill>
                    <a:schemeClr val="tx2"/>
                  </a:solidFill>
                  <a:latin typeface="Calibri" panose="020F0502020204030204" pitchFamily="34" charset="0"/>
                  <a:ea typeface="ＭＳ Ｐゴシック" charset="-128"/>
                  <a:cs typeface="Calibri" panose="020F0502020204030204" pitchFamily="34" charset="0"/>
                </a:rPr>
                <a:t>Measurable disease</a:t>
              </a:r>
              <a:endParaRPr lang="en-GB" sz="1200" dirty="0"/>
            </a:p>
          </p:txBody>
        </p:sp>
      </p:grpSp>
      <p:sp>
        <p:nvSpPr>
          <p:cNvPr id="8" name="Rectangle 7">
            <a:extLst>
              <a:ext uri="{FF2B5EF4-FFF2-40B4-BE49-F238E27FC236}">
                <a16:creationId xmlns:a16="http://schemas.microsoft.com/office/drawing/2014/main" id="{3D07A78B-7098-47CE-A97D-53296209890E}"/>
              </a:ext>
            </a:extLst>
          </p:cNvPr>
          <p:cNvSpPr/>
          <p:nvPr/>
        </p:nvSpPr>
        <p:spPr>
          <a:xfrm>
            <a:off x="9529447" y="5294933"/>
            <a:ext cx="1793575" cy="255798"/>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83" name="TextBox 282">
            <a:extLst>
              <a:ext uri="{FF2B5EF4-FFF2-40B4-BE49-F238E27FC236}">
                <a16:creationId xmlns:a16="http://schemas.microsoft.com/office/drawing/2014/main" id="{2C98C6FD-A902-4EEC-B2E4-903A970B4FA6}"/>
              </a:ext>
            </a:extLst>
          </p:cNvPr>
          <p:cNvSpPr txBox="1"/>
          <p:nvPr/>
        </p:nvSpPr>
        <p:spPr>
          <a:xfrm>
            <a:off x="314017" y="5326298"/>
            <a:ext cx="6096000" cy="261610"/>
          </a:xfrm>
          <a:prstGeom prst="rect">
            <a:avLst/>
          </a:prstGeom>
          <a:noFill/>
        </p:spPr>
        <p:txBody>
          <a:bodyPr wrap="square">
            <a:spAutoFit/>
          </a:bodyPr>
          <a:lstStyle/>
          <a:p>
            <a:r>
              <a:rPr lang="en-GB" sz="1100" baseline="30000" dirty="0" err="1">
                <a:solidFill>
                  <a:srgbClr val="5D8298"/>
                </a:solidFill>
                <a:latin typeface="Calibri" panose="020F0502020204030204" pitchFamily="34" charset="0"/>
                <a:ea typeface="Aileron" charset="0"/>
                <a:cs typeface="Calibri" panose="020F0502020204030204" pitchFamily="34" charset="0"/>
              </a:rPr>
              <a:t>a</a:t>
            </a:r>
            <a:r>
              <a:rPr lang="en-GB" sz="1100" dirty="0" err="1">
                <a:solidFill>
                  <a:srgbClr val="5D8298"/>
                </a:solidFill>
                <a:latin typeface="Calibri" panose="020F0502020204030204" pitchFamily="34" charset="0"/>
                <a:ea typeface="Aileron" charset="0"/>
                <a:cs typeface="Calibri" panose="020F0502020204030204" pitchFamily="34" charset="0"/>
              </a:rPr>
              <a:t>Physician’s</a:t>
            </a:r>
            <a:r>
              <a:rPr lang="en-GB" sz="1100" dirty="0">
                <a:solidFill>
                  <a:srgbClr val="5D8298"/>
                </a:solidFill>
                <a:latin typeface="Calibri" panose="020F0502020204030204" pitchFamily="34" charset="0"/>
                <a:ea typeface="Aileron" charset="0"/>
                <a:cs typeface="Calibri" panose="020F0502020204030204" pitchFamily="34" charset="0"/>
              </a:rPr>
              <a:t> choice: enzalutamide 160 mg/day, or abiraterone 1,000 mg/day + prednisone 5 mg BID</a:t>
            </a:r>
            <a:endParaRPr lang="en-GB" sz="1100" dirty="0"/>
          </a:p>
        </p:txBody>
      </p:sp>
      <p:sp>
        <p:nvSpPr>
          <p:cNvPr id="284" name="Text Placeholder 2">
            <a:extLst>
              <a:ext uri="{FF2B5EF4-FFF2-40B4-BE49-F238E27FC236}">
                <a16:creationId xmlns:a16="http://schemas.microsoft.com/office/drawing/2014/main" id="{DEF9065C-F8EA-41DC-A4B3-F8489EF21E39}"/>
              </a:ext>
            </a:extLst>
          </p:cNvPr>
          <p:cNvSpPr txBox="1">
            <a:spLocks/>
          </p:cNvSpPr>
          <p:nvPr/>
        </p:nvSpPr>
        <p:spPr>
          <a:xfrm>
            <a:off x="6915988" y="1389749"/>
            <a:ext cx="4910283" cy="368569"/>
          </a:xfrm>
          <a:prstGeom prst="rect">
            <a:avLst/>
          </a:prstGeom>
        </p:spPr>
        <p:txBody>
          <a:bodyPr vert="horz" wrap="square" lIns="0" tIns="0" rIns="0" bIns="0" rtlCol="0" anchor="t">
            <a:normAutofit/>
          </a:bodyPr>
          <a:lstStyle>
            <a:lvl1pPr marL="0" indent="0" algn="l" defTabSz="457200" rtl="0" eaLnBrk="1" latinLnBrk="0" hangingPunct="1">
              <a:spcBef>
                <a:spcPts val="1200"/>
              </a:spcBef>
              <a:buClr>
                <a:schemeClr val="accent1"/>
              </a:buClr>
              <a:buFont typeface="Arial"/>
              <a:buNone/>
              <a:defRPr sz="2000" b="1" i="0" kern="1200" cap="all" spc="100" baseline="0">
                <a:solidFill>
                  <a:schemeClr val="accent1"/>
                </a:solidFill>
                <a:latin typeface="+mj-lt"/>
                <a:ea typeface="Verdana" panose="020B0604030504040204" pitchFamily="34" charset="0"/>
                <a:cs typeface="Verdana" panose="020B0604030504040204" pitchFamily="34" charset="0"/>
              </a:defRPr>
            </a:lvl1pPr>
            <a:lvl2pPr marL="457200" indent="0" algn="l" defTabSz="457200" rtl="0" eaLnBrk="1" latinLnBrk="0" hangingPunct="1">
              <a:spcBef>
                <a:spcPts val="600"/>
              </a:spcBef>
              <a:buClr>
                <a:schemeClr val="accent1"/>
              </a:buClr>
              <a:buFont typeface="Lucida Grande"/>
              <a:buNone/>
              <a:defRPr sz="2000" b="1" i="0" kern="1200">
                <a:solidFill>
                  <a:srgbClr val="5D8298"/>
                </a:solidFill>
                <a:latin typeface="+mj-lt"/>
                <a:ea typeface="+mn-ea"/>
                <a:cs typeface="PT Sans"/>
              </a:defRPr>
            </a:lvl2pPr>
            <a:lvl3pPr marL="914400" indent="0" algn="l" defTabSz="457200" rtl="0" eaLnBrk="1" latinLnBrk="0" hangingPunct="1">
              <a:spcBef>
                <a:spcPts val="400"/>
              </a:spcBef>
              <a:buClr>
                <a:schemeClr val="accent1"/>
              </a:buClr>
              <a:buFont typeface="Arial"/>
              <a:buNone/>
              <a:defRPr sz="1800" b="1" i="0" kern="1200">
                <a:solidFill>
                  <a:srgbClr val="5D8298"/>
                </a:solidFill>
                <a:latin typeface="+mj-lt"/>
                <a:ea typeface="+mn-ea"/>
                <a:cs typeface="PT Sans"/>
              </a:defRPr>
            </a:lvl3pPr>
            <a:lvl4pPr marL="1371600" indent="0" algn="l" defTabSz="457200" rtl="0" eaLnBrk="1" latinLnBrk="0" hangingPunct="1">
              <a:spcBef>
                <a:spcPts val="0"/>
              </a:spcBef>
              <a:buClr>
                <a:schemeClr val="accent1"/>
              </a:buClr>
              <a:buFont typeface="Arial"/>
              <a:buNone/>
              <a:defRPr sz="1600" b="1" i="0" kern="1200">
                <a:solidFill>
                  <a:srgbClr val="5D8298"/>
                </a:solidFill>
                <a:latin typeface="+mj-lt"/>
                <a:ea typeface="+mn-ea"/>
                <a:cs typeface="PT Sans"/>
              </a:defRPr>
            </a:lvl4pPr>
            <a:lvl5pPr marL="1828800" indent="0" algn="l" defTabSz="457200" rtl="0" eaLnBrk="1" latinLnBrk="0" hangingPunct="1">
              <a:spcBef>
                <a:spcPts val="0"/>
              </a:spcBef>
              <a:buClr>
                <a:schemeClr val="accent1"/>
              </a:buClr>
              <a:buFont typeface="Arial"/>
              <a:buNone/>
              <a:defRPr sz="1600" b="1" i="0" kern="1200">
                <a:solidFill>
                  <a:srgbClr val="5D8298"/>
                </a:solidFill>
                <a:latin typeface="+mj-lt"/>
                <a:ea typeface="+mn-ea"/>
                <a:cs typeface="PT San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GB" cap="none"/>
              <a:t>r</a:t>
            </a:r>
            <a:r>
              <a:rPr lang="en-GB"/>
              <a:t>pfs IN cohort A (PRIMARY ENDPOINT)</a:t>
            </a:r>
            <a:endParaRPr lang="en-GB" dirty="0"/>
          </a:p>
        </p:txBody>
      </p:sp>
    </p:spTree>
    <p:extLst>
      <p:ext uri="{BB962C8B-B14F-4D97-AF65-F5344CB8AC3E}">
        <p14:creationId xmlns:p14="http://schemas.microsoft.com/office/powerpoint/2010/main" val="148793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itle 1">
            <a:extLst>
              <a:ext uri="{FF2B5EF4-FFF2-40B4-BE49-F238E27FC236}">
                <a16:creationId xmlns:a16="http://schemas.microsoft.com/office/drawing/2014/main" id="{8993AF0F-9C47-402E-9F0E-14D537A38AD8}"/>
              </a:ext>
            </a:extLst>
          </p:cNvPr>
          <p:cNvSpPr>
            <a:spLocks noGrp="1"/>
          </p:cNvSpPr>
          <p:nvPr>
            <p:ph type="title"/>
          </p:nvPr>
        </p:nvSpPr>
        <p:spPr/>
        <p:txBody>
          <a:bodyPr/>
          <a:lstStyle/>
          <a:p>
            <a:r>
              <a:rPr lang="en-US" altLang="en-US" dirty="0"/>
              <a:t>Chemotherapy vs Radium-223: which sequence?</a:t>
            </a:r>
          </a:p>
        </p:txBody>
      </p:sp>
      <p:sp>
        <p:nvSpPr>
          <p:cNvPr id="10" name="Content Placeholder 9">
            <a:extLst>
              <a:ext uri="{FF2B5EF4-FFF2-40B4-BE49-F238E27FC236}">
                <a16:creationId xmlns:a16="http://schemas.microsoft.com/office/drawing/2014/main" id="{F18EDBB7-F687-4642-B356-5D049C579F8D}"/>
              </a:ext>
            </a:extLst>
          </p:cNvPr>
          <p:cNvSpPr>
            <a:spLocks noGrp="1"/>
          </p:cNvSpPr>
          <p:nvPr>
            <p:ph sz="quarter" idx="15"/>
          </p:nvPr>
        </p:nvSpPr>
        <p:spPr/>
        <p:txBody>
          <a:bodyPr/>
          <a:lstStyle/>
          <a:p>
            <a:r>
              <a:rPr lang="en-GB" dirty="0"/>
              <a:t>EBXRT, external beam radiation therapy; </a:t>
            </a:r>
            <a:r>
              <a:rPr lang="en-GB" baseline="30000" dirty="0"/>
              <a:t>177</a:t>
            </a:r>
            <a:r>
              <a:rPr lang="en-GB" dirty="0"/>
              <a:t>Lu, lutetium 177; PSMA, prostate-specific membrane antigen; Ra-223, radium-223</a:t>
            </a:r>
          </a:p>
        </p:txBody>
      </p:sp>
      <p:sp>
        <p:nvSpPr>
          <p:cNvPr id="14" name="Slide Number Placeholder 13">
            <a:extLst>
              <a:ext uri="{FF2B5EF4-FFF2-40B4-BE49-F238E27FC236}">
                <a16:creationId xmlns:a16="http://schemas.microsoft.com/office/drawing/2014/main" id="{53F83A74-B374-4248-BD41-BD8CDD24CE1F}"/>
              </a:ext>
            </a:extLst>
          </p:cNvPr>
          <p:cNvSpPr>
            <a:spLocks noGrp="1"/>
          </p:cNvSpPr>
          <p:nvPr>
            <p:ph type="sldNum" sz="quarter" idx="4"/>
          </p:nvPr>
        </p:nvSpPr>
        <p:spPr/>
        <p:txBody>
          <a:bodyPr/>
          <a:lstStyle/>
          <a:p>
            <a:fld id="{FCE43C0F-8A7B-3A4B-9DB5-B3472E36E833}" type="slidenum">
              <a:rPr lang="en-GB" smtClean="0"/>
              <a:pPr/>
              <a:t>17</a:t>
            </a:fld>
            <a:endParaRPr lang="en-GB"/>
          </a:p>
        </p:txBody>
      </p:sp>
      <p:sp>
        <p:nvSpPr>
          <p:cNvPr id="17" name="Rectangle 1157">
            <a:extLst>
              <a:ext uri="{FF2B5EF4-FFF2-40B4-BE49-F238E27FC236}">
                <a16:creationId xmlns:a16="http://schemas.microsoft.com/office/drawing/2014/main" id="{3D560F19-D674-BA46-A103-4FA883E937B3}"/>
              </a:ext>
            </a:extLst>
          </p:cNvPr>
          <p:cNvSpPr>
            <a:spLocks noChangeArrowheads="1"/>
          </p:cNvSpPr>
          <p:nvPr/>
        </p:nvSpPr>
        <p:spPr bwMode="auto">
          <a:xfrm>
            <a:off x="2639616" y="5163295"/>
            <a:ext cx="6707187" cy="476724"/>
          </a:xfrm>
          <a:prstGeom prst="roundRect">
            <a:avLst/>
          </a:prstGeom>
          <a:solidFill>
            <a:schemeClr val="accent2"/>
          </a:solidFill>
          <a:ln w="12700">
            <a:noFill/>
            <a:miter lim="800000"/>
            <a:headEnd/>
            <a:tailEnd/>
          </a:ln>
          <a:effectLst>
            <a:outerShdw blurRad="50800" dist="38100" dir="2700000" algn="tl" rotWithShape="0">
              <a:prstClr val="black">
                <a:alpha val="40000"/>
              </a:prstClr>
            </a:outerShdw>
          </a:effectLst>
        </p:spPr>
        <p:txBody>
          <a:bodyPr wrap="square" lIns="91403" tIns="45719" rIns="91403" bIns="45719" anchor="ctr" anchorCtr="0">
            <a:spAutoFit/>
          </a:bodyPr>
          <a:lstStyle/>
          <a:p>
            <a:pPr algn="ctr" defTabSz="1219170" fontAlgn="base">
              <a:spcBef>
                <a:spcPct val="0"/>
              </a:spcBef>
              <a:spcAft>
                <a:spcPct val="0"/>
              </a:spcAft>
              <a:defRPr/>
            </a:pPr>
            <a:r>
              <a:rPr lang="en-US" sz="2200" b="1" dirty="0">
                <a:solidFill>
                  <a:prstClr val="white"/>
                </a:solidFill>
                <a:latin typeface="Calibri" panose="020F0502020204030204" pitchFamily="34" charset="0"/>
                <a:ea typeface="MS PGothic" pitchFamily="34" charset="-128"/>
                <a:cs typeface="Calibri" panose="020F0502020204030204" pitchFamily="34" charset="0"/>
              </a:rPr>
              <a:t>Clinical trial availability</a:t>
            </a:r>
          </a:p>
        </p:txBody>
      </p:sp>
      <p:cxnSp>
        <p:nvCxnSpPr>
          <p:cNvPr id="24" name="Straight Arrow Connector 21">
            <a:extLst>
              <a:ext uri="{FF2B5EF4-FFF2-40B4-BE49-F238E27FC236}">
                <a16:creationId xmlns:a16="http://schemas.microsoft.com/office/drawing/2014/main" id="{0EEC8C6F-372E-E646-950A-31D30AB33BE4}"/>
              </a:ext>
            </a:extLst>
          </p:cNvPr>
          <p:cNvCxnSpPr>
            <a:cxnSpLocks noChangeShapeType="1"/>
          </p:cNvCxnSpPr>
          <p:nvPr/>
        </p:nvCxnSpPr>
        <p:spPr bwMode="auto">
          <a:xfrm>
            <a:off x="2021326" y="2067219"/>
            <a:ext cx="0" cy="2651858"/>
          </a:xfrm>
          <a:prstGeom prst="straightConnector1">
            <a:avLst/>
          </a:prstGeom>
          <a:noFill/>
          <a:ln w="38100">
            <a:solidFill>
              <a:srgbClr val="262626"/>
            </a:solidFill>
            <a:round/>
            <a:headEnd type="none" w="med" len="med"/>
            <a:tailEnd type="none" w="med" len="med"/>
          </a:ln>
          <a:extLst>
            <a:ext uri="{909E8E84-426E-40DD-AFC4-6F175D3DCCD1}">
              <a14:hiddenFill xmlns:a14="http://schemas.microsoft.com/office/drawing/2010/main">
                <a:noFill/>
              </a14:hiddenFill>
            </a:ext>
          </a:extLst>
        </p:spPr>
      </p:cxnSp>
      <p:cxnSp>
        <p:nvCxnSpPr>
          <p:cNvPr id="26" name="Straight Arrow Connector 21">
            <a:extLst>
              <a:ext uri="{FF2B5EF4-FFF2-40B4-BE49-F238E27FC236}">
                <a16:creationId xmlns:a16="http://schemas.microsoft.com/office/drawing/2014/main" id="{9ADB261D-B3C7-0748-94E0-8A48F146D8CB}"/>
              </a:ext>
            </a:extLst>
          </p:cNvPr>
          <p:cNvCxnSpPr>
            <a:cxnSpLocks noChangeShapeType="1"/>
          </p:cNvCxnSpPr>
          <p:nvPr/>
        </p:nvCxnSpPr>
        <p:spPr bwMode="auto">
          <a:xfrm flipH="1">
            <a:off x="2023864" y="2584519"/>
            <a:ext cx="729074" cy="0"/>
          </a:xfrm>
          <a:prstGeom prst="straightConnector1">
            <a:avLst/>
          </a:prstGeom>
          <a:noFill/>
          <a:ln w="38100">
            <a:solidFill>
              <a:srgbClr val="262626"/>
            </a:solidFill>
            <a:round/>
            <a:headEnd type="none" w="med" len="med"/>
            <a:tailEnd type="none" w="med" len="med"/>
          </a:ln>
          <a:extLst>
            <a:ext uri="{909E8E84-426E-40DD-AFC4-6F175D3DCCD1}">
              <a14:hiddenFill xmlns:a14="http://schemas.microsoft.com/office/drawing/2010/main">
                <a:noFill/>
              </a14:hiddenFill>
            </a:ext>
          </a:extLst>
        </p:spPr>
      </p:cxnSp>
      <p:cxnSp>
        <p:nvCxnSpPr>
          <p:cNvPr id="28" name="Straight Arrow Connector 21">
            <a:extLst>
              <a:ext uri="{FF2B5EF4-FFF2-40B4-BE49-F238E27FC236}">
                <a16:creationId xmlns:a16="http://schemas.microsoft.com/office/drawing/2014/main" id="{5C994F45-5293-2D47-8958-692791D7DCE5}"/>
              </a:ext>
            </a:extLst>
          </p:cNvPr>
          <p:cNvCxnSpPr>
            <a:cxnSpLocks noChangeShapeType="1"/>
          </p:cNvCxnSpPr>
          <p:nvPr/>
        </p:nvCxnSpPr>
        <p:spPr bwMode="auto">
          <a:xfrm flipH="1">
            <a:off x="2023864" y="3289010"/>
            <a:ext cx="729074" cy="0"/>
          </a:xfrm>
          <a:prstGeom prst="straightConnector1">
            <a:avLst/>
          </a:prstGeom>
          <a:noFill/>
          <a:ln w="38100">
            <a:solidFill>
              <a:srgbClr val="262626"/>
            </a:solidFill>
            <a:round/>
            <a:headEnd type="none" w="med" len="med"/>
            <a:tailEnd type="none" w="med" len="med"/>
          </a:ln>
          <a:extLst>
            <a:ext uri="{909E8E84-426E-40DD-AFC4-6F175D3DCCD1}">
              <a14:hiddenFill xmlns:a14="http://schemas.microsoft.com/office/drawing/2010/main">
                <a:noFill/>
              </a14:hiddenFill>
            </a:ext>
          </a:extLst>
        </p:spPr>
      </p:cxnSp>
      <p:cxnSp>
        <p:nvCxnSpPr>
          <p:cNvPr id="29" name="Straight Arrow Connector 21">
            <a:extLst>
              <a:ext uri="{FF2B5EF4-FFF2-40B4-BE49-F238E27FC236}">
                <a16:creationId xmlns:a16="http://schemas.microsoft.com/office/drawing/2014/main" id="{FC632EDD-D149-824B-B7F9-0FF6A2556168}"/>
              </a:ext>
            </a:extLst>
          </p:cNvPr>
          <p:cNvCxnSpPr>
            <a:cxnSpLocks noChangeShapeType="1"/>
          </p:cNvCxnSpPr>
          <p:nvPr/>
        </p:nvCxnSpPr>
        <p:spPr bwMode="auto">
          <a:xfrm flipH="1">
            <a:off x="2023864" y="3993501"/>
            <a:ext cx="729074" cy="0"/>
          </a:xfrm>
          <a:prstGeom prst="straightConnector1">
            <a:avLst/>
          </a:prstGeom>
          <a:noFill/>
          <a:ln w="38100">
            <a:solidFill>
              <a:srgbClr val="262626"/>
            </a:solidFill>
            <a:round/>
            <a:headEnd type="none" w="med" len="med"/>
            <a:tailEnd type="none" w="med" len="med"/>
          </a:ln>
          <a:extLst>
            <a:ext uri="{909E8E84-426E-40DD-AFC4-6F175D3DCCD1}">
              <a14:hiddenFill xmlns:a14="http://schemas.microsoft.com/office/drawing/2010/main">
                <a:noFill/>
              </a14:hiddenFill>
            </a:ext>
          </a:extLst>
        </p:spPr>
      </p:cxnSp>
      <p:cxnSp>
        <p:nvCxnSpPr>
          <p:cNvPr id="30" name="Straight Arrow Connector 21">
            <a:extLst>
              <a:ext uri="{FF2B5EF4-FFF2-40B4-BE49-F238E27FC236}">
                <a16:creationId xmlns:a16="http://schemas.microsoft.com/office/drawing/2014/main" id="{AB3B9521-8D72-1647-A823-85E369FF7F84}"/>
              </a:ext>
            </a:extLst>
          </p:cNvPr>
          <p:cNvCxnSpPr>
            <a:cxnSpLocks noChangeShapeType="1"/>
          </p:cNvCxnSpPr>
          <p:nvPr/>
        </p:nvCxnSpPr>
        <p:spPr bwMode="auto">
          <a:xfrm flipH="1">
            <a:off x="2023864" y="4697991"/>
            <a:ext cx="729074" cy="0"/>
          </a:xfrm>
          <a:prstGeom prst="straightConnector1">
            <a:avLst/>
          </a:prstGeom>
          <a:noFill/>
          <a:ln w="38100">
            <a:solidFill>
              <a:srgbClr val="262626"/>
            </a:solidFill>
            <a:round/>
            <a:headEnd type="none" w="med" len="med"/>
            <a:tailEnd type="none" w="med" len="med"/>
          </a:ln>
          <a:extLst>
            <a:ext uri="{909E8E84-426E-40DD-AFC4-6F175D3DCCD1}">
              <a14:hiddenFill xmlns:a14="http://schemas.microsoft.com/office/drawing/2010/main">
                <a:noFill/>
              </a14:hiddenFill>
            </a:ext>
          </a:extLst>
        </p:spPr>
      </p:cxnSp>
      <p:sp>
        <p:nvSpPr>
          <p:cNvPr id="20" name="Rounded Rectangle 19">
            <a:extLst>
              <a:ext uri="{FF2B5EF4-FFF2-40B4-BE49-F238E27FC236}">
                <a16:creationId xmlns:a16="http://schemas.microsoft.com/office/drawing/2014/main" id="{2FF7ADC0-603A-724D-99DE-B93CCF573CAA}"/>
              </a:ext>
            </a:extLst>
          </p:cNvPr>
          <p:cNvSpPr/>
          <p:nvPr/>
        </p:nvSpPr>
        <p:spPr>
          <a:xfrm>
            <a:off x="2477849" y="3705303"/>
            <a:ext cx="3378061" cy="586596"/>
          </a:xfrm>
          <a:prstGeom prst="round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23" eaLnBrk="0" fontAlgn="base" hangingPunct="0">
              <a:spcBef>
                <a:spcPct val="0"/>
              </a:spcBef>
              <a:spcAft>
                <a:spcPct val="0"/>
              </a:spcAft>
            </a:pPr>
            <a:r>
              <a:rPr lang="en-US" b="1">
                <a:solidFill>
                  <a:schemeClr val="bg1"/>
                </a:solidFill>
                <a:latin typeface="Calibri" panose="020F0502020204030204" pitchFamily="34" charset="0"/>
                <a:ea typeface="ＭＳ Ｐゴシック" pitchFamily="34" charset="-128"/>
                <a:cs typeface="Calibri" panose="020F0502020204030204" pitchFamily="34" charset="0"/>
              </a:rPr>
              <a:t>Peripheral neuropathy</a:t>
            </a:r>
            <a:endParaRPr lang="en-US">
              <a:solidFill>
                <a:schemeClr val="bg1"/>
              </a:solidFill>
              <a:latin typeface="Calibri" panose="020F0502020204030204" pitchFamily="34" charset="0"/>
              <a:ea typeface="ＭＳ Ｐゴシック" pitchFamily="34" charset="-128"/>
              <a:cs typeface="Calibri" panose="020F0502020204030204" pitchFamily="34" charset="0"/>
            </a:endParaRPr>
          </a:p>
        </p:txBody>
      </p:sp>
      <p:sp>
        <p:nvSpPr>
          <p:cNvPr id="21" name="Rounded Rectangle 20">
            <a:extLst>
              <a:ext uri="{FF2B5EF4-FFF2-40B4-BE49-F238E27FC236}">
                <a16:creationId xmlns:a16="http://schemas.microsoft.com/office/drawing/2014/main" id="{1F18DF68-0629-0843-8682-E434717EFF05}"/>
              </a:ext>
            </a:extLst>
          </p:cNvPr>
          <p:cNvSpPr/>
          <p:nvPr/>
        </p:nvSpPr>
        <p:spPr>
          <a:xfrm>
            <a:off x="2480386" y="4404693"/>
            <a:ext cx="3378061" cy="586596"/>
          </a:xfrm>
          <a:prstGeom prst="round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23" eaLnBrk="0" fontAlgn="base" hangingPunct="0">
              <a:spcBef>
                <a:spcPct val="0"/>
              </a:spcBef>
              <a:spcAft>
                <a:spcPct val="0"/>
              </a:spcAft>
            </a:pPr>
            <a:r>
              <a:rPr lang="en-US" b="1">
                <a:solidFill>
                  <a:schemeClr val="bg1"/>
                </a:solidFill>
                <a:latin typeface="Calibri" panose="020F0502020204030204" pitchFamily="34" charset="0"/>
                <a:ea typeface="ＭＳ Ｐゴシック" pitchFamily="34" charset="-128"/>
                <a:cs typeface="Calibri" panose="020F0502020204030204" pitchFamily="34" charset="0"/>
              </a:rPr>
              <a:t>Fragile diabetes</a:t>
            </a:r>
            <a:endParaRPr lang="en-US">
              <a:solidFill>
                <a:schemeClr val="bg1"/>
              </a:solidFill>
              <a:latin typeface="Calibri" panose="020F0502020204030204" pitchFamily="34" charset="0"/>
              <a:ea typeface="ＭＳ Ｐゴシック" pitchFamily="34" charset="-128"/>
              <a:cs typeface="Calibri" panose="020F0502020204030204" pitchFamily="34" charset="0"/>
            </a:endParaRPr>
          </a:p>
        </p:txBody>
      </p:sp>
      <p:sp>
        <p:nvSpPr>
          <p:cNvPr id="22" name="Rounded Rectangle 21">
            <a:extLst>
              <a:ext uri="{FF2B5EF4-FFF2-40B4-BE49-F238E27FC236}">
                <a16:creationId xmlns:a16="http://schemas.microsoft.com/office/drawing/2014/main" id="{AC08BE19-A1F4-634B-A603-283354828CD2}"/>
              </a:ext>
            </a:extLst>
          </p:cNvPr>
          <p:cNvSpPr/>
          <p:nvPr/>
        </p:nvSpPr>
        <p:spPr>
          <a:xfrm>
            <a:off x="2477848" y="2296322"/>
            <a:ext cx="3378061" cy="586596"/>
          </a:xfrm>
          <a:prstGeom prst="round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23" eaLnBrk="0" fontAlgn="base" hangingPunct="0">
              <a:spcBef>
                <a:spcPct val="0"/>
              </a:spcBef>
              <a:spcAft>
                <a:spcPct val="0"/>
              </a:spcAft>
            </a:pPr>
            <a:r>
              <a:rPr lang="en-US" b="1" dirty="0">
                <a:solidFill>
                  <a:schemeClr val="bg1"/>
                </a:solidFill>
                <a:latin typeface="Calibri" panose="020F0502020204030204" pitchFamily="34" charset="0"/>
                <a:ea typeface="ＭＳ Ｐゴシック" pitchFamily="34" charset="-128"/>
                <a:cs typeface="Calibri" panose="020F0502020204030204" pitchFamily="34" charset="0"/>
              </a:rPr>
              <a:t>Bone-predominant disease with symptoms</a:t>
            </a:r>
            <a:endParaRPr lang="en-US" dirty="0">
              <a:solidFill>
                <a:schemeClr val="bg1"/>
              </a:solidFill>
              <a:latin typeface="Calibri" panose="020F0502020204030204" pitchFamily="34" charset="0"/>
              <a:ea typeface="ＭＳ Ｐゴシック" pitchFamily="34" charset="-128"/>
              <a:cs typeface="Calibri" panose="020F0502020204030204" pitchFamily="34" charset="0"/>
            </a:endParaRPr>
          </a:p>
        </p:txBody>
      </p:sp>
      <p:sp>
        <p:nvSpPr>
          <p:cNvPr id="23" name="Rounded Rectangle 22">
            <a:extLst>
              <a:ext uri="{FF2B5EF4-FFF2-40B4-BE49-F238E27FC236}">
                <a16:creationId xmlns:a16="http://schemas.microsoft.com/office/drawing/2014/main" id="{251FDD7C-33A6-8D40-93DE-C6282E6801CD}"/>
              </a:ext>
            </a:extLst>
          </p:cNvPr>
          <p:cNvSpPr/>
          <p:nvPr/>
        </p:nvSpPr>
        <p:spPr>
          <a:xfrm>
            <a:off x="2480386" y="2995712"/>
            <a:ext cx="3378061" cy="586596"/>
          </a:xfrm>
          <a:prstGeom prst="round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23" eaLnBrk="0" fontAlgn="base" hangingPunct="0">
              <a:spcBef>
                <a:spcPct val="0"/>
              </a:spcBef>
              <a:spcAft>
                <a:spcPct val="0"/>
              </a:spcAft>
            </a:pPr>
            <a:r>
              <a:rPr lang="en-US" b="1">
                <a:solidFill>
                  <a:schemeClr val="bg1"/>
                </a:solidFill>
                <a:latin typeface="Calibri" panose="020F0502020204030204" pitchFamily="34" charset="0"/>
                <a:ea typeface="ＭＳ Ｐゴシック" pitchFamily="34" charset="-128"/>
                <a:cs typeface="Calibri" panose="020F0502020204030204" pitchFamily="34" charset="0"/>
              </a:rPr>
              <a:t>DNA repair mutation?</a:t>
            </a:r>
            <a:endParaRPr lang="en-US">
              <a:solidFill>
                <a:schemeClr val="bg1"/>
              </a:solidFill>
              <a:latin typeface="Calibri" panose="020F0502020204030204" pitchFamily="34" charset="0"/>
              <a:ea typeface="ＭＳ Ｐゴシック" pitchFamily="34" charset="-128"/>
              <a:cs typeface="Calibri" panose="020F0502020204030204" pitchFamily="34" charset="0"/>
            </a:endParaRPr>
          </a:p>
        </p:txBody>
      </p:sp>
      <p:sp>
        <p:nvSpPr>
          <p:cNvPr id="16" name="Rounded Rectangle 15">
            <a:extLst>
              <a:ext uri="{FF2B5EF4-FFF2-40B4-BE49-F238E27FC236}">
                <a16:creationId xmlns:a16="http://schemas.microsoft.com/office/drawing/2014/main" id="{01979C2D-7475-9D4C-8471-5DBDB6C07E40}"/>
              </a:ext>
            </a:extLst>
          </p:cNvPr>
          <p:cNvSpPr/>
          <p:nvPr/>
        </p:nvSpPr>
        <p:spPr>
          <a:xfrm>
            <a:off x="1631504" y="1340768"/>
            <a:ext cx="4226943" cy="751379"/>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23" eaLnBrk="0" fontAlgn="base" hangingPunct="0">
              <a:spcBef>
                <a:spcPct val="0"/>
              </a:spcBef>
              <a:spcAft>
                <a:spcPct val="0"/>
              </a:spcAft>
            </a:pPr>
            <a:r>
              <a:rPr lang="en-US" b="1" dirty="0">
                <a:solidFill>
                  <a:prstClr val="white"/>
                </a:solidFill>
                <a:latin typeface="Calibri" panose="020F0502020204030204" pitchFamily="34" charset="0"/>
                <a:ea typeface="ＭＳ Ｐゴシック" pitchFamily="34" charset="-128"/>
                <a:cs typeface="Calibri" panose="020F0502020204030204" pitchFamily="34" charset="0"/>
              </a:rPr>
              <a:t>Consider Ra-223 first</a:t>
            </a:r>
            <a:endParaRPr lang="en-US" dirty="0">
              <a:solidFill>
                <a:prstClr val="white"/>
              </a:solidFill>
              <a:latin typeface="Calibri" panose="020F0502020204030204" pitchFamily="34" charset="0"/>
              <a:ea typeface="ＭＳ Ｐゴシック" pitchFamily="34" charset="-128"/>
              <a:cs typeface="Calibri" panose="020F0502020204030204" pitchFamily="34" charset="0"/>
            </a:endParaRPr>
          </a:p>
        </p:txBody>
      </p:sp>
      <p:cxnSp>
        <p:nvCxnSpPr>
          <p:cNvPr id="31" name="Straight Arrow Connector 21">
            <a:extLst>
              <a:ext uri="{FF2B5EF4-FFF2-40B4-BE49-F238E27FC236}">
                <a16:creationId xmlns:a16="http://schemas.microsoft.com/office/drawing/2014/main" id="{989435B9-3973-7A4A-9F0C-765214FBA26A}"/>
              </a:ext>
            </a:extLst>
          </p:cNvPr>
          <p:cNvCxnSpPr>
            <a:cxnSpLocks noChangeShapeType="1"/>
          </p:cNvCxnSpPr>
          <p:nvPr/>
        </p:nvCxnSpPr>
        <p:spPr bwMode="auto">
          <a:xfrm>
            <a:off x="6481183" y="2067219"/>
            <a:ext cx="0" cy="2651858"/>
          </a:xfrm>
          <a:prstGeom prst="straightConnector1">
            <a:avLst/>
          </a:prstGeom>
          <a:noFill/>
          <a:ln w="38100">
            <a:solidFill>
              <a:srgbClr val="262626"/>
            </a:solidFill>
            <a:round/>
            <a:headEnd type="none" w="med" len="med"/>
            <a:tailEnd type="none" w="med" len="med"/>
          </a:ln>
          <a:extLst>
            <a:ext uri="{909E8E84-426E-40DD-AFC4-6F175D3DCCD1}">
              <a14:hiddenFill xmlns:a14="http://schemas.microsoft.com/office/drawing/2010/main">
                <a:noFill/>
              </a14:hiddenFill>
            </a:ext>
          </a:extLst>
        </p:spPr>
      </p:cxnSp>
      <p:cxnSp>
        <p:nvCxnSpPr>
          <p:cNvPr id="32" name="Straight Arrow Connector 21">
            <a:extLst>
              <a:ext uri="{FF2B5EF4-FFF2-40B4-BE49-F238E27FC236}">
                <a16:creationId xmlns:a16="http://schemas.microsoft.com/office/drawing/2014/main" id="{550EDC18-4BB0-4444-B0BF-CFC7019B8871}"/>
              </a:ext>
            </a:extLst>
          </p:cNvPr>
          <p:cNvCxnSpPr>
            <a:cxnSpLocks noChangeShapeType="1"/>
          </p:cNvCxnSpPr>
          <p:nvPr/>
        </p:nvCxnSpPr>
        <p:spPr bwMode="auto">
          <a:xfrm flipH="1">
            <a:off x="6483721" y="2584519"/>
            <a:ext cx="729074" cy="0"/>
          </a:xfrm>
          <a:prstGeom prst="straightConnector1">
            <a:avLst/>
          </a:prstGeom>
          <a:noFill/>
          <a:ln w="38100">
            <a:solidFill>
              <a:srgbClr val="262626"/>
            </a:solidFill>
            <a:round/>
            <a:headEnd type="none" w="med" len="med"/>
            <a:tailEnd type="none" w="med" len="med"/>
          </a:ln>
          <a:extLst>
            <a:ext uri="{909E8E84-426E-40DD-AFC4-6F175D3DCCD1}">
              <a14:hiddenFill xmlns:a14="http://schemas.microsoft.com/office/drawing/2010/main">
                <a:noFill/>
              </a14:hiddenFill>
            </a:ext>
          </a:extLst>
        </p:spPr>
      </p:cxnSp>
      <p:cxnSp>
        <p:nvCxnSpPr>
          <p:cNvPr id="33" name="Straight Arrow Connector 21">
            <a:extLst>
              <a:ext uri="{FF2B5EF4-FFF2-40B4-BE49-F238E27FC236}">
                <a16:creationId xmlns:a16="http://schemas.microsoft.com/office/drawing/2014/main" id="{52BF3662-4ACC-5F43-9799-4B4F7CCED2B1}"/>
              </a:ext>
            </a:extLst>
          </p:cNvPr>
          <p:cNvCxnSpPr>
            <a:cxnSpLocks noChangeShapeType="1"/>
          </p:cNvCxnSpPr>
          <p:nvPr/>
        </p:nvCxnSpPr>
        <p:spPr bwMode="auto">
          <a:xfrm flipH="1">
            <a:off x="6483721" y="3289010"/>
            <a:ext cx="729074" cy="0"/>
          </a:xfrm>
          <a:prstGeom prst="straightConnector1">
            <a:avLst/>
          </a:prstGeom>
          <a:noFill/>
          <a:ln w="38100">
            <a:solidFill>
              <a:srgbClr val="262626"/>
            </a:solidFill>
            <a:round/>
            <a:headEnd type="none" w="med" len="med"/>
            <a:tailEnd type="none" w="med" len="med"/>
          </a:ln>
          <a:extLst>
            <a:ext uri="{909E8E84-426E-40DD-AFC4-6F175D3DCCD1}">
              <a14:hiddenFill xmlns:a14="http://schemas.microsoft.com/office/drawing/2010/main">
                <a:noFill/>
              </a14:hiddenFill>
            </a:ext>
          </a:extLst>
        </p:spPr>
      </p:cxnSp>
      <p:cxnSp>
        <p:nvCxnSpPr>
          <p:cNvPr id="34" name="Straight Arrow Connector 21">
            <a:extLst>
              <a:ext uri="{FF2B5EF4-FFF2-40B4-BE49-F238E27FC236}">
                <a16:creationId xmlns:a16="http://schemas.microsoft.com/office/drawing/2014/main" id="{8F732E44-BC1C-924A-94CD-FC62BA651B38}"/>
              </a:ext>
            </a:extLst>
          </p:cNvPr>
          <p:cNvCxnSpPr>
            <a:cxnSpLocks noChangeShapeType="1"/>
          </p:cNvCxnSpPr>
          <p:nvPr/>
        </p:nvCxnSpPr>
        <p:spPr bwMode="auto">
          <a:xfrm flipH="1">
            <a:off x="6483721" y="3993501"/>
            <a:ext cx="729074" cy="0"/>
          </a:xfrm>
          <a:prstGeom prst="straightConnector1">
            <a:avLst/>
          </a:prstGeom>
          <a:noFill/>
          <a:ln w="38100">
            <a:solidFill>
              <a:srgbClr val="262626"/>
            </a:solidFill>
            <a:round/>
            <a:headEnd type="none" w="med" len="med"/>
            <a:tailEnd type="none" w="med" len="med"/>
          </a:ln>
          <a:extLst>
            <a:ext uri="{909E8E84-426E-40DD-AFC4-6F175D3DCCD1}">
              <a14:hiddenFill xmlns:a14="http://schemas.microsoft.com/office/drawing/2010/main">
                <a:noFill/>
              </a14:hiddenFill>
            </a:ext>
          </a:extLst>
        </p:spPr>
      </p:cxnSp>
      <p:cxnSp>
        <p:nvCxnSpPr>
          <p:cNvPr id="35" name="Straight Arrow Connector 21">
            <a:extLst>
              <a:ext uri="{FF2B5EF4-FFF2-40B4-BE49-F238E27FC236}">
                <a16:creationId xmlns:a16="http://schemas.microsoft.com/office/drawing/2014/main" id="{9AEADD64-E255-B047-8D4A-6592872AD1C1}"/>
              </a:ext>
            </a:extLst>
          </p:cNvPr>
          <p:cNvCxnSpPr>
            <a:cxnSpLocks noChangeShapeType="1"/>
          </p:cNvCxnSpPr>
          <p:nvPr/>
        </p:nvCxnSpPr>
        <p:spPr bwMode="auto">
          <a:xfrm flipH="1">
            <a:off x="6483721" y="4697991"/>
            <a:ext cx="729074" cy="0"/>
          </a:xfrm>
          <a:prstGeom prst="straightConnector1">
            <a:avLst/>
          </a:prstGeom>
          <a:noFill/>
          <a:ln w="38100">
            <a:solidFill>
              <a:srgbClr val="262626"/>
            </a:solidFill>
            <a:round/>
            <a:headEnd type="none" w="med" len="med"/>
            <a:tailEnd type="none" w="med" len="med"/>
          </a:ln>
          <a:extLst>
            <a:ext uri="{909E8E84-426E-40DD-AFC4-6F175D3DCCD1}">
              <a14:hiddenFill xmlns:a14="http://schemas.microsoft.com/office/drawing/2010/main">
                <a:noFill/>
              </a14:hiddenFill>
            </a:ext>
          </a:extLst>
        </p:spPr>
      </p:cxnSp>
      <p:sp>
        <p:nvSpPr>
          <p:cNvPr id="36" name="Rounded Rectangle 35">
            <a:extLst>
              <a:ext uri="{FF2B5EF4-FFF2-40B4-BE49-F238E27FC236}">
                <a16:creationId xmlns:a16="http://schemas.microsoft.com/office/drawing/2014/main" id="{4423119A-0878-FD46-A465-02E6E338E7C6}"/>
              </a:ext>
            </a:extLst>
          </p:cNvPr>
          <p:cNvSpPr/>
          <p:nvPr/>
        </p:nvSpPr>
        <p:spPr>
          <a:xfrm>
            <a:off x="6940243" y="2291221"/>
            <a:ext cx="3378061" cy="586596"/>
          </a:xfrm>
          <a:prstGeom prst="round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23" eaLnBrk="0" fontAlgn="base" hangingPunct="0">
              <a:lnSpc>
                <a:spcPct val="90000"/>
              </a:lnSpc>
              <a:spcBef>
                <a:spcPct val="0"/>
              </a:spcBef>
              <a:spcAft>
                <a:spcPct val="0"/>
              </a:spcAft>
            </a:pPr>
            <a:r>
              <a:rPr lang="en-US" b="1">
                <a:solidFill>
                  <a:schemeClr val="bg1"/>
                </a:solidFill>
                <a:latin typeface="Calibri" panose="020F0502020204030204" pitchFamily="34" charset="0"/>
                <a:ea typeface="ＭＳ Ｐゴシック" pitchFamily="34" charset="-128"/>
                <a:cs typeface="Calibri" panose="020F0502020204030204" pitchFamily="34" charset="0"/>
              </a:rPr>
              <a:t>Visceral metastasis or significant</a:t>
            </a:r>
            <a:br>
              <a:rPr lang="en-US" b="1">
                <a:solidFill>
                  <a:schemeClr val="bg1"/>
                </a:solidFill>
                <a:latin typeface="Calibri" panose="020F0502020204030204" pitchFamily="34" charset="0"/>
                <a:ea typeface="ＭＳ Ｐゴシック" pitchFamily="34" charset="-128"/>
                <a:cs typeface="Calibri" panose="020F0502020204030204" pitchFamily="34" charset="0"/>
              </a:rPr>
            </a:br>
            <a:r>
              <a:rPr lang="en-US" b="1">
                <a:solidFill>
                  <a:schemeClr val="bg1"/>
                </a:solidFill>
                <a:latin typeface="Calibri" panose="020F0502020204030204" pitchFamily="34" charset="0"/>
                <a:ea typeface="ＭＳ Ｐゴシック" pitchFamily="34" charset="-128"/>
                <a:cs typeface="Calibri" panose="020F0502020204030204" pitchFamily="34" charset="0"/>
              </a:rPr>
              <a:t>nodal involvement</a:t>
            </a:r>
            <a:endParaRPr lang="en-US">
              <a:solidFill>
                <a:schemeClr val="bg1"/>
              </a:solidFill>
              <a:latin typeface="Calibri" panose="020F0502020204030204" pitchFamily="34" charset="0"/>
              <a:ea typeface="ＭＳ Ｐゴシック" pitchFamily="34" charset="-128"/>
              <a:cs typeface="Calibri" panose="020F0502020204030204" pitchFamily="34" charset="0"/>
            </a:endParaRPr>
          </a:p>
        </p:txBody>
      </p:sp>
      <p:sp>
        <p:nvSpPr>
          <p:cNvPr id="37" name="Rounded Rectangle 36">
            <a:extLst>
              <a:ext uri="{FF2B5EF4-FFF2-40B4-BE49-F238E27FC236}">
                <a16:creationId xmlns:a16="http://schemas.microsoft.com/office/drawing/2014/main" id="{B00682B4-EBE1-E648-98C2-12B2338301D8}"/>
              </a:ext>
            </a:extLst>
          </p:cNvPr>
          <p:cNvSpPr/>
          <p:nvPr/>
        </p:nvSpPr>
        <p:spPr>
          <a:xfrm>
            <a:off x="6940243" y="4404693"/>
            <a:ext cx="3378061" cy="586596"/>
          </a:xfrm>
          <a:prstGeom prst="round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23" eaLnBrk="0" fontAlgn="base" hangingPunct="0">
              <a:lnSpc>
                <a:spcPct val="90000"/>
              </a:lnSpc>
              <a:spcBef>
                <a:spcPct val="0"/>
              </a:spcBef>
              <a:spcAft>
                <a:spcPct val="0"/>
              </a:spcAft>
            </a:pPr>
            <a:r>
              <a:rPr lang="en-US" b="1" dirty="0">
                <a:solidFill>
                  <a:schemeClr val="bg1"/>
                </a:solidFill>
                <a:latin typeface="Calibri" panose="020F0502020204030204" pitchFamily="34" charset="0"/>
                <a:ea typeface="ＭＳ Ｐゴシック" pitchFamily="34" charset="-128"/>
                <a:cs typeface="Calibri" panose="020F0502020204030204" pitchFamily="34" charset="0"/>
              </a:rPr>
              <a:t>Aggressive disease with fast progression</a:t>
            </a:r>
            <a:endParaRPr lang="en-US" dirty="0">
              <a:solidFill>
                <a:schemeClr val="bg1"/>
              </a:solidFill>
              <a:latin typeface="Calibri" panose="020F0502020204030204" pitchFamily="34" charset="0"/>
              <a:ea typeface="ＭＳ Ｐゴシック" pitchFamily="34" charset="-128"/>
              <a:cs typeface="Calibri" panose="020F0502020204030204" pitchFamily="34" charset="0"/>
            </a:endParaRPr>
          </a:p>
        </p:txBody>
      </p:sp>
      <p:sp>
        <p:nvSpPr>
          <p:cNvPr id="38" name="Rounded Rectangle 37">
            <a:extLst>
              <a:ext uri="{FF2B5EF4-FFF2-40B4-BE49-F238E27FC236}">
                <a16:creationId xmlns:a16="http://schemas.microsoft.com/office/drawing/2014/main" id="{2E2E11D1-FCC8-4047-B769-55C9832356CD}"/>
              </a:ext>
            </a:extLst>
          </p:cNvPr>
          <p:cNvSpPr/>
          <p:nvPr/>
        </p:nvSpPr>
        <p:spPr>
          <a:xfrm>
            <a:off x="6940243" y="3700203"/>
            <a:ext cx="3378061" cy="586596"/>
          </a:xfrm>
          <a:prstGeom prst="round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23" eaLnBrk="0" fontAlgn="base" hangingPunct="0">
              <a:spcBef>
                <a:spcPct val="0"/>
              </a:spcBef>
              <a:spcAft>
                <a:spcPct val="0"/>
              </a:spcAft>
            </a:pPr>
            <a:r>
              <a:rPr lang="en-US" b="1">
                <a:solidFill>
                  <a:schemeClr val="bg1"/>
                </a:solidFill>
                <a:latin typeface="Calibri" panose="020F0502020204030204" pitchFamily="34" charset="0"/>
                <a:ea typeface="ＭＳ Ｐゴシック" pitchFamily="34" charset="-128"/>
                <a:cs typeface="Calibri" panose="020F0502020204030204" pitchFamily="34" charset="0"/>
              </a:rPr>
              <a:t>“</a:t>
            </a:r>
            <a:r>
              <a:rPr lang="en-US" b="1" err="1">
                <a:solidFill>
                  <a:schemeClr val="bg1"/>
                </a:solidFill>
                <a:latin typeface="Calibri" panose="020F0502020204030204" pitchFamily="34" charset="0"/>
                <a:ea typeface="ＭＳ Ｐゴシック" pitchFamily="34" charset="-128"/>
                <a:cs typeface="Calibri" panose="020F0502020204030204" pitchFamily="34" charset="0"/>
              </a:rPr>
              <a:t>Superscan</a:t>
            </a:r>
            <a:r>
              <a:rPr lang="en-US" b="1">
                <a:solidFill>
                  <a:schemeClr val="bg1"/>
                </a:solidFill>
                <a:latin typeface="Calibri" panose="020F0502020204030204" pitchFamily="34" charset="0"/>
                <a:ea typeface="ＭＳ Ｐゴシック" pitchFamily="34" charset="-128"/>
                <a:cs typeface="Calibri" panose="020F0502020204030204" pitchFamily="34" charset="0"/>
              </a:rPr>
              <a:t>”</a:t>
            </a:r>
            <a:endParaRPr lang="en-US">
              <a:solidFill>
                <a:schemeClr val="bg1"/>
              </a:solidFill>
              <a:latin typeface="Calibri" panose="020F0502020204030204" pitchFamily="34" charset="0"/>
              <a:ea typeface="ＭＳ Ｐゴシック" pitchFamily="34" charset="-128"/>
              <a:cs typeface="Calibri" panose="020F0502020204030204" pitchFamily="34" charset="0"/>
            </a:endParaRPr>
          </a:p>
        </p:txBody>
      </p:sp>
      <p:sp>
        <p:nvSpPr>
          <p:cNvPr id="39" name="Rounded Rectangle 38">
            <a:extLst>
              <a:ext uri="{FF2B5EF4-FFF2-40B4-BE49-F238E27FC236}">
                <a16:creationId xmlns:a16="http://schemas.microsoft.com/office/drawing/2014/main" id="{45A4B143-C465-1447-8C0A-7790E0D31D35}"/>
              </a:ext>
            </a:extLst>
          </p:cNvPr>
          <p:cNvSpPr/>
          <p:nvPr/>
        </p:nvSpPr>
        <p:spPr>
          <a:xfrm>
            <a:off x="6940243" y="2995712"/>
            <a:ext cx="3378061" cy="586596"/>
          </a:xfrm>
          <a:prstGeom prst="round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23" eaLnBrk="0" fontAlgn="base" hangingPunct="0">
              <a:spcBef>
                <a:spcPct val="0"/>
              </a:spcBef>
              <a:spcAft>
                <a:spcPct val="0"/>
              </a:spcAft>
            </a:pPr>
            <a:r>
              <a:rPr lang="en-US" b="1">
                <a:solidFill>
                  <a:schemeClr val="bg1"/>
                </a:solidFill>
                <a:latin typeface="Calibri" panose="020F0502020204030204" pitchFamily="34" charset="0"/>
                <a:ea typeface="ＭＳ Ｐゴシック" pitchFamily="34" charset="-128"/>
                <a:cs typeface="Calibri" panose="020F0502020204030204" pitchFamily="34" charset="0"/>
              </a:rPr>
              <a:t>Prostate primary in place</a:t>
            </a:r>
            <a:endParaRPr lang="en-US">
              <a:solidFill>
                <a:schemeClr val="bg1"/>
              </a:solidFill>
              <a:latin typeface="Calibri" panose="020F0502020204030204" pitchFamily="34" charset="0"/>
              <a:ea typeface="ＭＳ Ｐゴシック" pitchFamily="34" charset="-128"/>
              <a:cs typeface="Calibri" panose="020F0502020204030204" pitchFamily="34" charset="0"/>
            </a:endParaRPr>
          </a:p>
        </p:txBody>
      </p:sp>
      <p:sp>
        <p:nvSpPr>
          <p:cNvPr id="40" name="Rounded Rectangle 39">
            <a:extLst>
              <a:ext uri="{FF2B5EF4-FFF2-40B4-BE49-F238E27FC236}">
                <a16:creationId xmlns:a16="http://schemas.microsoft.com/office/drawing/2014/main" id="{909D714F-3A16-2842-833E-CAC89A799832}"/>
              </a:ext>
            </a:extLst>
          </p:cNvPr>
          <p:cNvSpPr/>
          <p:nvPr/>
        </p:nvSpPr>
        <p:spPr>
          <a:xfrm>
            <a:off x="6091361" y="1340768"/>
            <a:ext cx="4226943" cy="751379"/>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23" eaLnBrk="0" fontAlgn="base" hangingPunct="0">
              <a:spcBef>
                <a:spcPct val="0"/>
              </a:spcBef>
              <a:spcAft>
                <a:spcPct val="0"/>
              </a:spcAft>
            </a:pPr>
            <a:r>
              <a:rPr lang="en-US" b="1">
                <a:solidFill>
                  <a:prstClr val="white"/>
                </a:solidFill>
                <a:latin typeface="Calibri" panose="020F0502020204030204" pitchFamily="34" charset="0"/>
                <a:ea typeface="ＭＳ Ｐゴシック" pitchFamily="34" charset="-128"/>
                <a:cs typeface="Calibri" panose="020F0502020204030204" pitchFamily="34" charset="0"/>
              </a:rPr>
              <a:t>Consider docetaxel first</a:t>
            </a:r>
            <a:endParaRPr lang="en-US">
              <a:solidFill>
                <a:prstClr val="white"/>
              </a:solidFill>
              <a:latin typeface="Calibri" panose="020F0502020204030204" pitchFamily="34" charset="0"/>
              <a:ea typeface="ＭＳ Ｐゴシック" pitchFamily="34" charset="-128"/>
              <a:cs typeface="Calibri" panose="020F0502020204030204" pitchFamily="34" charset="0"/>
            </a:endParaRP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14AFCE21-4EEB-C24E-B790-985B2596CE24}"/>
              </a:ext>
            </a:extLst>
          </p:cNvPr>
          <p:cNvSpPr>
            <a:spLocks noGrp="1"/>
          </p:cNvSpPr>
          <p:nvPr>
            <p:ph sz="quarter" idx="12"/>
          </p:nvPr>
        </p:nvSpPr>
        <p:spPr>
          <a:xfrm>
            <a:off x="620184" y="1425600"/>
            <a:ext cx="10963200" cy="986292"/>
          </a:xfrm>
        </p:spPr>
        <p:txBody>
          <a:bodyPr/>
          <a:lstStyle/>
          <a:p>
            <a:r>
              <a:rPr lang="en-GB" dirty="0"/>
              <a:t>Longest OS was observed in the radium-223 pre-chemotherapy cohort</a:t>
            </a:r>
          </a:p>
          <a:p>
            <a:r>
              <a:rPr lang="en-GB" dirty="0"/>
              <a:t>OS did not differ significantly between radium-233 pre-chemotherapy or post-chemotherapy cohort, or between the radium-223 monotherapy and radium-223 combination cohorts</a:t>
            </a:r>
          </a:p>
        </p:txBody>
      </p:sp>
      <p:sp>
        <p:nvSpPr>
          <p:cNvPr id="3" name="Title 2">
            <a:extLst>
              <a:ext uri="{FF2B5EF4-FFF2-40B4-BE49-F238E27FC236}">
                <a16:creationId xmlns:a16="http://schemas.microsoft.com/office/drawing/2014/main" id="{E43DE7C1-92FB-442D-88E7-7A7AD7CC7B18}"/>
              </a:ext>
            </a:extLst>
          </p:cNvPr>
          <p:cNvSpPr>
            <a:spLocks noGrp="1"/>
          </p:cNvSpPr>
          <p:nvPr>
            <p:ph type="title"/>
          </p:nvPr>
        </p:nvSpPr>
        <p:spPr>
          <a:xfrm>
            <a:off x="619200" y="246566"/>
            <a:ext cx="8740800" cy="807285"/>
          </a:xfrm>
        </p:spPr>
        <p:txBody>
          <a:bodyPr/>
          <a:lstStyle/>
          <a:p>
            <a:r>
              <a:rPr lang="en-GB" dirty="0"/>
              <a:t>Chemotherapy after R</a:t>
            </a:r>
            <a:r>
              <a:rPr lang="en-GB" cap="none" dirty="0"/>
              <a:t>a</a:t>
            </a:r>
            <a:r>
              <a:rPr lang="en-GB" dirty="0"/>
              <a:t>-223 treatment still provides OS benefit for </a:t>
            </a:r>
            <a:r>
              <a:rPr lang="en-GB" cap="none" dirty="0"/>
              <a:t>m</a:t>
            </a:r>
            <a:r>
              <a:rPr lang="en-GB" dirty="0"/>
              <a:t>CRPC patients </a:t>
            </a:r>
            <a:br>
              <a:rPr lang="en-GB" dirty="0"/>
            </a:br>
            <a:r>
              <a:rPr lang="en-GB" dirty="0"/>
              <a:t>(Real-world data)</a:t>
            </a:r>
          </a:p>
        </p:txBody>
      </p:sp>
      <p:sp>
        <p:nvSpPr>
          <p:cNvPr id="4" name="Slide Number Placeholder 3">
            <a:extLst>
              <a:ext uri="{FF2B5EF4-FFF2-40B4-BE49-F238E27FC236}">
                <a16:creationId xmlns:a16="http://schemas.microsoft.com/office/drawing/2014/main" id="{6BB911C1-2BFB-4591-B954-80A2E7FB5D4F}"/>
              </a:ext>
            </a:extLst>
          </p:cNvPr>
          <p:cNvSpPr>
            <a:spLocks noGrp="1"/>
          </p:cNvSpPr>
          <p:nvPr>
            <p:ph type="sldNum" sz="quarter" idx="4"/>
          </p:nvPr>
        </p:nvSpPr>
        <p:spPr/>
        <p:txBody>
          <a:bodyPr/>
          <a:lstStyle/>
          <a:p>
            <a:fld id="{FCE43C0F-8A7B-3A4B-9DB5-B3472E36E833}" type="slidenum">
              <a:rPr lang="en-GB" smtClean="0"/>
              <a:pPr/>
              <a:t>18</a:t>
            </a:fld>
            <a:endParaRPr lang="en-GB"/>
          </a:p>
        </p:txBody>
      </p:sp>
      <p:sp>
        <p:nvSpPr>
          <p:cNvPr id="5" name="Content Placeholder 4">
            <a:extLst>
              <a:ext uri="{FF2B5EF4-FFF2-40B4-BE49-F238E27FC236}">
                <a16:creationId xmlns:a16="http://schemas.microsoft.com/office/drawing/2014/main" id="{A7268EA7-090A-4726-9F8E-5B8A06B0D0EB}"/>
              </a:ext>
            </a:extLst>
          </p:cNvPr>
          <p:cNvSpPr>
            <a:spLocks noGrp="1"/>
          </p:cNvSpPr>
          <p:nvPr>
            <p:ph sz="quarter" idx="15"/>
          </p:nvPr>
        </p:nvSpPr>
        <p:spPr>
          <a:xfrm>
            <a:off x="620184" y="6314400"/>
            <a:ext cx="8116800" cy="365125"/>
          </a:xfrm>
        </p:spPr>
        <p:txBody>
          <a:bodyPr/>
          <a:lstStyle/>
          <a:p>
            <a:pPr>
              <a:spcBef>
                <a:spcPts val="300"/>
              </a:spcBef>
            </a:pPr>
            <a:r>
              <a:rPr lang="en-GB" dirty="0"/>
              <a:t>CI, confidence interval; </a:t>
            </a:r>
            <a:r>
              <a:rPr lang="en-US" dirty="0" err="1"/>
              <a:t>mCRPC</a:t>
            </a:r>
            <a:r>
              <a:rPr lang="en-US" dirty="0"/>
              <a:t>, metastatic castration-resistant prostate cancer; </a:t>
            </a:r>
            <a:r>
              <a:rPr lang="en-GB" dirty="0"/>
              <a:t>OS, overall survival; Ra-223, radium-223</a:t>
            </a:r>
          </a:p>
          <a:p>
            <a:pPr>
              <a:spcBef>
                <a:spcPts val="300"/>
              </a:spcBef>
            </a:pPr>
            <a:r>
              <a:rPr lang="en-GB" dirty="0"/>
              <a:t>McKay R, J </a:t>
            </a:r>
            <a:r>
              <a:rPr lang="en-GB" dirty="0" err="1"/>
              <a:t>Clin</a:t>
            </a:r>
            <a:r>
              <a:rPr lang="en-GB" dirty="0"/>
              <a:t> Oncol. 2020;38(6_suppl):223 (poster)</a:t>
            </a:r>
          </a:p>
        </p:txBody>
      </p:sp>
      <p:sp>
        <p:nvSpPr>
          <p:cNvPr id="18" name="Text Placeholder 10">
            <a:extLst>
              <a:ext uri="{FF2B5EF4-FFF2-40B4-BE49-F238E27FC236}">
                <a16:creationId xmlns:a16="http://schemas.microsoft.com/office/drawing/2014/main" id="{4734A98B-5340-FE4F-87B8-24637FF953D2}"/>
              </a:ext>
            </a:extLst>
          </p:cNvPr>
          <p:cNvSpPr txBox="1">
            <a:spLocks/>
          </p:cNvSpPr>
          <p:nvPr/>
        </p:nvSpPr>
        <p:spPr>
          <a:xfrm>
            <a:off x="5632057" y="2631176"/>
            <a:ext cx="5987369" cy="372448"/>
          </a:xfrm>
          <a:prstGeom prst="rect">
            <a:avLst/>
          </a:prstGeom>
        </p:spPr>
        <p:txBody>
          <a:bodyPr>
            <a:normAutofit/>
          </a:bodyPr>
          <a:lstStyle>
            <a:lvl1pPr marL="288000" indent="-288000" algn="l" defTabSz="457200" rtl="0" eaLnBrk="1" latinLnBrk="0" hangingPunct="1">
              <a:spcBef>
                <a:spcPts val="1200"/>
              </a:spcBef>
              <a:buClr>
                <a:schemeClr val="accent1"/>
              </a:buClr>
              <a:buFont typeface="Arial"/>
              <a:buChar char="•"/>
              <a:defRPr sz="2000" b="0" i="0" kern="1200">
                <a:solidFill>
                  <a:srgbClr val="5D8298"/>
                </a:solidFill>
                <a:latin typeface="+mj-lt"/>
                <a:ea typeface="+mn-ea"/>
                <a:cs typeface="PT Sans"/>
              </a:defRPr>
            </a:lvl1pPr>
            <a:lvl2pPr marL="576000" indent="-288000" algn="l" defTabSz="457200" rtl="0" eaLnBrk="1" latinLnBrk="0" hangingPunct="1">
              <a:spcBef>
                <a:spcPts val="600"/>
              </a:spcBef>
              <a:buClr>
                <a:schemeClr val="accent1"/>
              </a:buClr>
              <a:buFont typeface="Lucida Grande"/>
              <a:buChar char="–"/>
              <a:defRPr sz="1800" b="0" i="0" kern="1200">
                <a:solidFill>
                  <a:srgbClr val="5D8298"/>
                </a:solidFill>
                <a:latin typeface="+mj-lt"/>
                <a:ea typeface="+mn-ea"/>
                <a:cs typeface="PT Sans"/>
              </a:defRPr>
            </a:lvl2pPr>
            <a:lvl3pPr marL="864000" indent="-288000" algn="l" defTabSz="457200" rtl="0" eaLnBrk="1" latinLnBrk="0" hangingPunct="1">
              <a:spcBef>
                <a:spcPts val="400"/>
              </a:spcBef>
              <a:buClr>
                <a:schemeClr val="accent1"/>
              </a:buClr>
              <a:buFont typeface="Arial"/>
              <a:buChar char="•"/>
              <a:defRPr sz="1600" b="0" i="0" kern="1200">
                <a:solidFill>
                  <a:srgbClr val="5D8298"/>
                </a:solidFill>
                <a:latin typeface="+mj-lt"/>
                <a:ea typeface="+mn-ea"/>
                <a:cs typeface="PT Sans"/>
              </a:defRPr>
            </a:lvl3pPr>
            <a:lvl4pPr marL="1152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4pPr>
            <a:lvl5pPr marL="1440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altLang="en-US" sz="1800" b="1" spc="100" dirty="0">
                <a:solidFill>
                  <a:schemeClr val="accent1"/>
                </a:solidFill>
              </a:rPr>
              <a:t>OS FROM INITIATION OF FIRST-LINE </a:t>
            </a:r>
            <a:r>
              <a:rPr lang="en-US" altLang="en-US" sz="1800" b="1" spc="100" dirty="0" err="1">
                <a:solidFill>
                  <a:schemeClr val="accent1"/>
                </a:solidFill>
              </a:rPr>
              <a:t>mCRPC</a:t>
            </a:r>
            <a:r>
              <a:rPr lang="en-US" altLang="en-US" sz="1800" b="1" spc="100" dirty="0">
                <a:solidFill>
                  <a:schemeClr val="accent1"/>
                </a:solidFill>
              </a:rPr>
              <a:t> THERAPY</a:t>
            </a:r>
            <a:endParaRPr lang="en-US" altLang="en-US" sz="1800" b="1" spc="100" baseline="30000" dirty="0">
              <a:solidFill>
                <a:schemeClr val="accent1"/>
              </a:solidFill>
            </a:endParaRPr>
          </a:p>
        </p:txBody>
      </p:sp>
      <p:sp>
        <p:nvSpPr>
          <p:cNvPr id="19" name="Text Placeholder 11">
            <a:extLst>
              <a:ext uri="{FF2B5EF4-FFF2-40B4-BE49-F238E27FC236}">
                <a16:creationId xmlns:a16="http://schemas.microsoft.com/office/drawing/2014/main" id="{CE45D963-933C-F343-964A-2670B4023C70}"/>
              </a:ext>
            </a:extLst>
          </p:cNvPr>
          <p:cNvSpPr txBox="1">
            <a:spLocks/>
          </p:cNvSpPr>
          <p:nvPr/>
        </p:nvSpPr>
        <p:spPr>
          <a:xfrm>
            <a:off x="619200" y="2631176"/>
            <a:ext cx="4600163" cy="372448"/>
          </a:xfrm>
          <a:prstGeom prst="rect">
            <a:avLst/>
          </a:prstGeom>
        </p:spPr>
        <p:txBody>
          <a:bodyPr/>
          <a:lstStyle>
            <a:lvl1pPr marL="288000" indent="-288000" algn="l" defTabSz="457200" rtl="0" eaLnBrk="1" latinLnBrk="0" hangingPunct="1">
              <a:spcBef>
                <a:spcPts val="1200"/>
              </a:spcBef>
              <a:buClr>
                <a:schemeClr val="accent1"/>
              </a:buClr>
              <a:buFont typeface="Arial"/>
              <a:buChar char="•"/>
              <a:defRPr sz="2000" b="0" i="0" kern="1200">
                <a:solidFill>
                  <a:srgbClr val="5D8298"/>
                </a:solidFill>
                <a:latin typeface="+mj-lt"/>
                <a:ea typeface="+mn-ea"/>
                <a:cs typeface="PT Sans"/>
              </a:defRPr>
            </a:lvl1pPr>
            <a:lvl2pPr marL="576000" indent="-288000" algn="l" defTabSz="457200" rtl="0" eaLnBrk="1" latinLnBrk="0" hangingPunct="1">
              <a:spcBef>
                <a:spcPts val="600"/>
              </a:spcBef>
              <a:buClr>
                <a:schemeClr val="accent1"/>
              </a:buClr>
              <a:buFont typeface="Lucida Grande"/>
              <a:buChar char="–"/>
              <a:defRPr sz="1800" b="0" i="0" kern="1200">
                <a:solidFill>
                  <a:srgbClr val="5D8298"/>
                </a:solidFill>
                <a:latin typeface="+mj-lt"/>
                <a:ea typeface="+mn-ea"/>
                <a:cs typeface="PT Sans"/>
              </a:defRPr>
            </a:lvl2pPr>
            <a:lvl3pPr marL="864000" indent="-288000" algn="l" defTabSz="457200" rtl="0" eaLnBrk="1" latinLnBrk="0" hangingPunct="1">
              <a:spcBef>
                <a:spcPts val="400"/>
              </a:spcBef>
              <a:buClr>
                <a:schemeClr val="accent1"/>
              </a:buClr>
              <a:buFont typeface="Arial"/>
              <a:buChar char="•"/>
              <a:defRPr sz="1600" b="0" i="0" kern="1200">
                <a:solidFill>
                  <a:srgbClr val="5D8298"/>
                </a:solidFill>
                <a:latin typeface="+mj-lt"/>
                <a:ea typeface="+mn-ea"/>
                <a:cs typeface="PT Sans"/>
              </a:defRPr>
            </a:lvl3pPr>
            <a:lvl4pPr marL="1152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4pPr>
            <a:lvl5pPr marL="1440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altLang="en-US" sz="1800" b="1" spc="100" dirty="0">
                <a:solidFill>
                  <a:schemeClr val="accent1"/>
                </a:solidFill>
              </a:rPr>
              <a:t>OS FROM RADIUM-223 INITIATION</a:t>
            </a:r>
            <a:endParaRPr lang="en-US" altLang="en-US" sz="1800" b="1" spc="100" baseline="30000" dirty="0">
              <a:solidFill>
                <a:schemeClr val="accent1"/>
              </a:solidFill>
            </a:endParaRPr>
          </a:p>
        </p:txBody>
      </p:sp>
      <p:graphicFrame>
        <p:nvGraphicFramePr>
          <p:cNvPr id="20" name="Table 19">
            <a:extLst>
              <a:ext uri="{FF2B5EF4-FFF2-40B4-BE49-F238E27FC236}">
                <a16:creationId xmlns:a16="http://schemas.microsoft.com/office/drawing/2014/main" id="{5C2F4EB2-C8A3-1E45-864D-5F5F9765813D}"/>
              </a:ext>
            </a:extLst>
          </p:cNvPr>
          <p:cNvGraphicFramePr>
            <a:graphicFrameLocks noGrp="1"/>
          </p:cNvGraphicFramePr>
          <p:nvPr>
            <p:extLst>
              <p:ext uri="{D42A27DB-BD31-4B8C-83A1-F6EECF244321}">
                <p14:modId xmlns:p14="http://schemas.microsoft.com/office/powerpoint/2010/main" val="711623935"/>
              </p:ext>
            </p:extLst>
          </p:nvPr>
        </p:nvGraphicFramePr>
        <p:xfrm>
          <a:off x="5704288" y="3037561"/>
          <a:ext cx="5878112" cy="2057400"/>
        </p:xfrm>
        <a:graphic>
          <a:graphicData uri="http://schemas.openxmlformats.org/drawingml/2006/table">
            <a:tbl>
              <a:tblPr firstRow="1" bandRow="1">
                <a:tableStyleId>{5C22544A-7EE6-4342-B048-85BDC9FD1C3A}</a:tableStyleId>
              </a:tblPr>
              <a:tblGrid>
                <a:gridCol w="4082263">
                  <a:extLst>
                    <a:ext uri="{9D8B030D-6E8A-4147-A177-3AD203B41FA5}">
                      <a16:colId xmlns:a16="http://schemas.microsoft.com/office/drawing/2014/main" val="4052154394"/>
                    </a:ext>
                  </a:extLst>
                </a:gridCol>
                <a:gridCol w="461319">
                  <a:extLst>
                    <a:ext uri="{9D8B030D-6E8A-4147-A177-3AD203B41FA5}">
                      <a16:colId xmlns:a16="http://schemas.microsoft.com/office/drawing/2014/main" val="1181102768"/>
                    </a:ext>
                  </a:extLst>
                </a:gridCol>
                <a:gridCol w="1334530">
                  <a:extLst>
                    <a:ext uri="{9D8B030D-6E8A-4147-A177-3AD203B41FA5}">
                      <a16:colId xmlns:a16="http://schemas.microsoft.com/office/drawing/2014/main" val="2032078548"/>
                    </a:ext>
                  </a:extLst>
                </a:gridCol>
              </a:tblGrid>
              <a:tr h="163897">
                <a:tc>
                  <a:txBody>
                    <a:bodyPr/>
                    <a:lstStyle/>
                    <a:p>
                      <a:endParaRPr lang="en-US" sz="1300" dirty="0"/>
                    </a:p>
                  </a:txBody>
                  <a:tcPr/>
                </a:tc>
                <a:tc>
                  <a:txBody>
                    <a:bodyPr/>
                    <a:lstStyle/>
                    <a:p>
                      <a:pPr algn="ctr"/>
                      <a:r>
                        <a:rPr lang="en-US" sz="1300" dirty="0"/>
                        <a:t>N</a:t>
                      </a:r>
                    </a:p>
                  </a:txBody>
                  <a:tcPr marL="0" marR="0"/>
                </a:tc>
                <a:tc>
                  <a:txBody>
                    <a:bodyPr/>
                    <a:lstStyle/>
                    <a:p>
                      <a:pPr algn="ctr"/>
                      <a:r>
                        <a:rPr lang="en-US" sz="1300" dirty="0"/>
                        <a:t>Median OS,</a:t>
                      </a:r>
                      <a:br>
                        <a:rPr lang="en-US" sz="1300" dirty="0"/>
                      </a:br>
                      <a:r>
                        <a:rPr lang="en-US" sz="1300" dirty="0"/>
                        <a:t>months (95% CI)</a:t>
                      </a:r>
                    </a:p>
                  </a:txBody>
                  <a:tcPr marL="0" marR="0"/>
                </a:tc>
                <a:extLst>
                  <a:ext uri="{0D108BD9-81ED-4DB2-BD59-A6C34878D82A}">
                    <a16:rowId xmlns:a16="http://schemas.microsoft.com/office/drawing/2014/main" val="464984740"/>
                  </a:ext>
                </a:extLst>
              </a:tr>
              <a:tr h="163897">
                <a:tc>
                  <a:txBody>
                    <a:bodyPr/>
                    <a:lstStyle/>
                    <a:p>
                      <a:r>
                        <a:rPr lang="en-US" sz="1300" b="1" dirty="0"/>
                        <a:t>Chemotherapy subgroups</a:t>
                      </a:r>
                    </a:p>
                    <a:p>
                      <a:pPr marL="179388" indent="0">
                        <a:tabLst/>
                      </a:pPr>
                      <a:r>
                        <a:rPr lang="en-US" sz="1300" dirty="0"/>
                        <a:t>Patients treated with chemotherapy</a:t>
                      </a:r>
                    </a:p>
                    <a:p>
                      <a:pPr marL="179388" indent="0">
                        <a:tabLst/>
                      </a:pPr>
                      <a:r>
                        <a:rPr lang="en-US" sz="1300" dirty="0"/>
                        <a:t>Patients treated with radium-223 pre-chemotherapy</a:t>
                      </a:r>
                      <a:br>
                        <a:rPr lang="en-US" sz="1300" dirty="0"/>
                      </a:br>
                      <a:r>
                        <a:rPr lang="en-US" sz="1300" dirty="0"/>
                        <a:t>Patients treated with radium-223 post-chemotherapy</a:t>
                      </a:r>
                    </a:p>
                  </a:txBody>
                  <a:tcPr marR="0"/>
                </a:tc>
                <a:tc>
                  <a:txBody>
                    <a:bodyPr/>
                    <a:lstStyle/>
                    <a:p>
                      <a:pPr algn="ctr"/>
                      <a:br>
                        <a:rPr lang="en-US" sz="1300" dirty="0"/>
                      </a:br>
                      <a:r>
                        <a:rPr lang="en-US" sz="1300" dirty="0"/>
                        <a:t>147</a:t>
                      </a:r>
                      <a:br>
                        <a:rPr lang="en-US" sz="1300" dirty="0"/>
                      </a:br>
                      <a:r>
                        <a:rPr lang="en-US" sz="1300" dirty="0"/>
                        <a:t>64</a:t>
                      </a:r>
                      <a:br>
                        <a:rPr lang="en-US" sz="1300" dirty="0"/>
                      </a:br>
                      <a:r>
                        <a:rPr lang="en-US" sz="1300" dirty="0"/>
                        <a:t>83</a:t>
                      </a:r>
                    </a:p>
                  </a:txBody>
                  <a:tcPr marL="0" marR="0"/>
                </a:tc>
                <a:tc>
                  <a:txBody>
                    <a:bodyPr/>
                    <a:lstStyle/>
                    <a:p>
                      <a:pPr algn="ctr"/>
                      <a:br>
                        <a:rPr lang="en-US" sz="1300" dirty="0"/>
                      </a:br>
                      <a:r>
                        <a:rPr lang="en-US" sz="1300" dirty="0"/>
                        <a:t>38.7 (34.4, 44.2)</a:t>
                      </a:r>
                    </a:p>
                    <a:p>
                      <a:pPr algn="ctr"/>
                      <a:r>
                        <a:rPr lang="en-US" sz="1300" dirty="0"/>
                        <a:t>39.4 (33.0, 48.8)</a:t>
                      </a:r>
                    </a:p>
                    <a:p>
                      <a:pPr algn="ctr"/>
                      <a:r>
                        <a:rPr lang="en-US" sz="1300" dirty="0"/>
                        <a:t>37.4 (32.0, 43.5)</a:t>
                      </a:r>
                    </a:p>
                  </a:txBody>
                  <a:tcPr marL="0" marR="0"/>
                </a:tc>
                <a:extLst>
                  <a:ext uri="{0D108BD9-81ED-4DB2-BD59-A6C34878D82A}">
                    <a16:rowId xmlns:a16="http://schemas.microsoft.com/office/drawing/2014/main" val="3934951066"/>
                  </a:ext>
                </a:extLst>
              </a:tr>
              <a:tr h="163897">
                <a:tc>
                  <a:txBody>
                    <a:bodyPr/>
                    <a:lstStyle/>
                    <a:p>
                      <a:r>
                        <a:rPr lang="en-US" sz="1300" b="1" dirty="0"/>
                        <a:t>Radium-223 therapy subgroups</a:t>
                      </a:r>
                    </a:p>
                    <a:p>
                      <a:pPr marL="179388" indent="0">
                        <a:tabLst/>
                      </a:pPr>
                      <a:r>
                        <a:rPr lang="en-US" sz="1300" dirty="0"/>
                        <a:t>Patients treated with radium-223 combination therapy</a:t>
                      </a:r>
                    </a:p>
                    <a:p>
                      <a:pPr marL="179388" indent="0">
                        <a:tabLst/>
                      </a:pPr>
                      <a:r>
                        <a:rPr lang="en-US" sz="1300" dirty="0"/>
                        <a:t>Patients treated with radium-223 monotherapy</a:t>
                      </a:r>
                    </a:p>
                  </a:txBody>
                  <a:tcPr/>
                </a:tc>
                <a:tc>
                  <a:txBody>
                    <a:bodyPr/>
                    <a:lstStyle/>
                    <a:p>
                      <a:pPr algn="ctr"/>
                      <a:br>
                        <a:rPr lang="en-US" sz="1300" dirty="0"/>
                      </a:br>
                      <a:r>
                        <a:rPr lang="en-US" sz="1300" dirty="0"/>
                        <a:t>92</a:t>
                      </a:r>
                    </a:p>
                    <a:p>
                      <a:pPr algn="ctr"/>
                      <a:r>
                        <a:rPr lang="en-US" sz="1300" dirty="0"/>
                        <a:t>128</a:t>
                      </a:r>
                    </a:p>
                  </a:txBody>
                  <a:tcPr marL="0" marR="0"/>
                </a:tc>
                <a:tc>
                  <a:txBody>
                    <a:bodyPr/>
                    <a:lstStyle/>
                    <a:p>
                      <a:pPr algn="ctr"/>
                      <a:br>
                        <a:rPr lang="en-US" sz="1300" dirty="0"/>
                      </a:br>
                      <a:r>
                        <a:rPr lang="en-US" sz="1300" dirty="0"/>
                        <a:t>35.2 (27.9, 43.3)</a:t>
                      </a:r>
                      <a:br>
                        <a:rPr lang="en-US" sz="1300" dirty="0"/>
                      </a:br>
                      <a:r>
                        <a:rPr lang="en-US" sz="1300" dirty="0"/>
                        <a:t>32.0 (26.9, 36.0)</a:t>
                      </a:r>
                    </a:p>
                  </a:txBody>
                  <a:tcPr marL="0" marR="0"/>
                </a:tc>
                <a:extLst>
                  <a:ext uri="{0D108BD9-81ED-4DB2-BD59-A6C34878D82A}">
                    <a16:rowId xmlns:a16="http://schemas.microsoft.com/office/drawing/2014/main" val="502014924"/>
                  </a:ext>
                </a:extLst>
              </a:tr>
            </a:tbl>
          </a:graphicData>
        </a:graphic>
      </p:graphicFrame>
      <p:sp>
        <p:nvSpPr>
          <p:cNvPr id="21" name="TextBox 20">
            <a:extLst>
              <a:ext uri="{FF2B5EF4-FFF2-40B4-BE49-F238E27FC236}">
                <a16:creationId xmlns:a16="http://schemas.microsoft.com/office/drawing/2014/main" id="{92FBD5AB-8DC4-A744-A1F1-6E7FAD46ADAB}"/>
              </a:ext>
            </a:extLst>
          </p:cNvPr>
          <p:cNvSpPr txBox="1"/>
          <p:nvPr/>
        </p:nvSpPr>
        <p:spPr>
          <a:xfrm>
            <a:off x="2889970" y="5198339"/>
            <a:ext cx="578620" cy="193899"/>
          </a:xfrm>
          <a:prstGeom prst="rect">
            <a:avLst/>
          </a:prstGeom>
          <a:noFill/>
        </p:spPr>
        <p:txBody>
          <a:bodyPr wrap="none" lIns="0" tIns="0" rIns="0" bIns="0" rtlCol="0">
            <a:spAutoFit/>
          </a:bodyPr>
          <a:lstStyle/>
          <a:p>
            <a:pPr algn="ctr">
              <a:lnSpc>
                <a:spcPct val="90000"/>
              </a:lnSpc>
            </a:pPr>
            <a:r>
              <a:rPr lang="en-GB" sz="1400" b="1" dirty="0">
                <a:latin typeface="Calibri" panose="020F0502020204030204" pitchFamily="34" charset="0"/>
                <a:ea typeface="Aileron" charset="0"/>
                <a:cs typeface="Calibri" panose="020F0502020204030204" pitchFamily="34" charset="0"/>
              </a:rPr>
              <a:t>Months</a:t>
            </a:r>
          </a:p>
        </p:txBody>
      </p:sp>
      <p:sp>
        <p:nvSpPr>
          <p:cNvPr id="22" name="TextBox 21">
            <a:extLst>
              <a:ext uri="{FF2B5EF4-FFF2-40B4-BE49-F238E27FC236}">
                <a16:creationId xmlns:a16="http://schemas.microsoft.com/office/drawing/2014/main" id="{F5A6706B-8D88-3E46-831B-EE893E6109D6}"/>
              </a:ext>
            </a:extLst>
          </p:cNvPr>
          <p:cNvSpPr txBox="1"/>
          <p:nvPr/>
        </p:nvSpPr>
        <p:spPr>
          <a:xfrm rot="16200000">
            <a:off x="345459" y="4268085"/>
            <a:ext cx="816955" cy="193899"/>
          </a:xfrm>
          <a:prstGeom prst="rect">
            <a:avLst/>
          </a:prstGeom>
          <a:noFill/>
        </p:spPr>
        <p:txBody>
          <a:bodyPr wrap="none" lIns="0" tIns="0" rIns="0" bIns="0" rtlCol="0">
            <a:spAutoFit/>
          </a:bodyPr>
          <a:lstStyle/>
          <a:p>
            <a:pPr algn="ctr">
              <a:lnSpc>
                <a:spcPct val="90000"/>
              </a:lnSpc>
            </a:pPr>
            <a:r>
              <a:rPr lang="en-GB" sz="1400" b="1" dirty="0">
                <a:latin typeface="Calibri" panose="020F0502020204030204" pitchFamily="34" charset="0"/>
                <a:ea typeface="Aileron" charset="0"/>
                <a:cs typeface="Calibri" panose="020F0502020204030204" pitchFamily="34" charset="0"/>
              </a:rPr>
              <a:t>Probability</a:t>
            </a:r>
          </a:p>
        </p:txBody>
      </p:sp>
      <p:sp>
        <p:nvSpPr>
          <p:cNvPr id="23" name="TextBox 22">
            <a:extLst>
              <a:ext uri="{FF2B5EF4-FFF2-40B4-BE49-F238E27FC236}">
                <a16:creationId xmlns:a16="http://schemas.microsoft.com/office/drawing/2014/main" id="{C7547D00-0613-0444-BD8C-65CE53AE02DD}"/>
              </a:ext>
            </a:extLst>
          </p:cNvPr>
          <p:cNvSpPr txBox="1"/>
          <p:nvPr/>
        </p:nvSpPr>
        <p:spPr>
          <a:xfrm>
            <a:off x="1033529" y="3378445"/>
            <a:ext cx="163507"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1.0</a:t>
            </a:r>
          </a:p>
        </p:txBody>
      </p:sp>
      <p:cxnSp>
        <p:nvCxnSpPr>
          <p:cNvPr id="25" name="Straight Connector 24">
            <a:extLst>
              <a:ext uri="{FF2B5EF4-FFF2-40B4-BE49-F238E27FC236}">
                <a16:creationId xmlns:a16="http://schemas.microsoft.com/office/drawing/2014/main" id="{EA227EC8-B5AA-9F4C-88C1-46B08132BDF1}"/>
              </a:ext>
            </a:extLst>
          </p:cNvPr>
          <p:cNvCxnSpPr>
            <a:cxnSpLocks/>
          </p:cNvCxnSpPr>
          <p:nvPr/>
        </p:nvCxnSpPr>
        <p:spPr>
          <a:xfrm flipH="1">
            <a:off x="1218377" y="3439910"/>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53035CF5-6603-8E42-939B-4522C515436D}"/>
              </a:ext>
            </a:extLst>
          </p:cNvPr>
          <p:cNvSpPr txBox="1"/>
          <p:nvPr/>
        </p:nvSpPr>
        <p:spPr>
          <a:xfrm>
            <a:off x="1033529" y="3673720"/>
            <a:ext cx="163507"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0.8</a:t>
            </a:r>
          </a:p>
        </p:txBody>
      </p:sp>
      <p:cxnSp>
        <p:nvCxnSpPr>
          <p:cNvPr id="27" name="Straight Connector 26">
            <a:extLst>
              <a:ext uri="{FF2B5EF4-FFF2-40B4-BE49-F238E27FC236}">
                <a16:creationId xmlns:a16="http://schemas.microsoft.com/office/drawing/2014/main" id="{6AE80185-16EF-0844-9BD4-F1B245226213}"/>
              </a:ext>
            </a:extLst>
          </p:cNvPr>
          <p:cNvCxnSpPr>
            <a:cxnSpLocks/>
          </p:cNvCxnSpPr>
          <p:nvPr/>
        </p:nvCxnSpPr>
        <p:spPr>
          <a:xfrm flipH="1">
            <a:off x="1218377" y="3735185"/>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CF719788-B37F-0C4E-AABB-0232C7001C2B}"/>
              </a:ext>
            </a:extLst>
          </p:cNvPr>
          <p:cNvSpPr txBox="1"/>
          <p:nvPr/>
        </p:nvSpPr>
        <p:spPr>
          <a:xfrm>
            <a:off x="1131312" y="4892920"/>
            <a:ext cx="65724"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0</a:t>
            </a:r>
          </a:p>
        </p:txBody>
      </p:sp>
      <p:cxnSp>
        <p:nvCxnSpPr>
          <p:cNvPr id="29" name="Straight Connector 28">
            <a:extLst>
              <a:ext uri="{FF2B5EF4-FFF2-40B4-BE49-F238E27FC236}">
                <a16:creationId xmlns:a16="http://schemas.microsoft.com/office/drawing/2014/main" id="{80731DB3-882B-8C42-81C6-12B02C7AB2B2}"/>
              </a:ext>
            </a:extLst>
          </p:cNvPr>
          <p:cNvCxnSpPr>
            <a:cxnSpLocks/>
          </p:cNvCxnSpPr>
          <p:nvPr/>
        </p:nvCxnSpPr>
        <p:spPr>
          <a:xfrm flipH="1">
            <a:off x="1218377" y="4956358"/>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9D0687E3-53D6-1F4E-82D1-A74AA45BB306}"/>
              </a:ext>
            </a:extLst>
          </p:cNvPr>
          <p:cNvSpPr txBox="1"/>
          <p:nvPr/>
        </p:nvSpPr>
        <p:spPr>
          <a:xfrm>
            <a:off x="1033529" y="3975345"/>
            <a:ext cx="163507"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0.6</a:t>
            </a:r>
          </a:p>
        </p:txBody>
      </p:sp>
      <p:cxnSp>
        <p:nvCxnSpPr>
          <p:cNvPr id="31" name="Straight Connector 30">
            <a:extLst>
              <a:ext uri="{FF2B5EF4-FFF2-40B4-BE49-F238E27FC236}">
                <a16:creationId xmlns:a16="http://schemas.microsoft.com/office/drawing/2014/main" id="{8ED95BF3-0168-7346-8890-B3CFB3C93E35}"/>
              </a:ext>
            </a:extLst>
          </p:cNvPr>
          <p:cNvCxnSpPr>
            <a:cxnSpLocks/>
          </p:cNvCxnSpPr>
          <p:nvPr/>
        </p:nvCxnSpPr>
        <p:spPr>
          <a:xfrm flipH="1">
            <a:off x="1218377" y="4043160"/>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EB448858-8960-B841-9E24-DFA797C83C56}"/>
              </a:ext>
            </a:extLst>
          </p:cNvPr>
          <p:cNvCxnSpPr>
            <a:cxnSpLocks/>
          </p:cNvCxnSpPr>
          <p:nvPr/>
        </p:nvCxnSpPr>
        <p:spPr>
          <a:xfrm flipH="1">
            <a:off x="1287505" y="4956358"/>
            <a:ext cx="368772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5EBBAAE3-111B-4946-950B-ECF623437B74}"/>
              </a:ext>
            </a:extLst>
          </p:cNvPr>
          <p:cNvSpPr txBox="1"/>
          <p:nvPr/>
        </p:nvSpPr>
        <p:spPr>
          <a:xfrm>
            <a:off x="1033529" y="4280145"/>
            <a:ext cx="163507"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0.4</a:t>
            </a:r>
          </a:p>
        </p:txBody>
      </p:sp>
      <p:cxnSp>
        <p:nvCxnSpPr>
          <p:cNvPr id="37" name="Straight Connector 36">
            <a:extLst>
              <a:ext uri="{FF2B5EF4-FFF2-40B4-BE49-F238E27FC236}">
                <a16:creationId xmlns:a16="http://schemas.microsoft.com/office/drawing/2014/main" id="{8A0A7634-5749-894B-ADE0-4C54F2035F1E}"/>
              </a:ext>
            </a:extLst>
          </p:cNvPr>
          <p:cNvCxnSpPr>
            <a:cxnSpLocks/>
          </p:cNvCxnSpPr>
          <p:nvPr/>
        </p:nvCxnSpPr>
        <p:spPr>
          <a:xfrm flipH="1">
            <a:off x="1218377" y="4347960"/>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1DF7E57D-194A-AB41-8935-78AE4C692185}"/>
              </a:ext>
            </a:extLst>
          </p:cNvPr>
          <p:cNvSpPr txBox="1"/>
          <p:nvPr/>
        </p:nvSpPr>
        <p:spPr>
          <a:xfrm>
            <a:off x="1033529" y="4581770"/>
            <a:ext cx="163507"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0.2</a:t>
            </a:r>
          </a:p>
        </p:txBody>
      </p:sp>
      <p:cxnSp>
        <p:nvCxnSpPr>
          <p:cNvPr id="39" name="Straight Connector 38">
            <a:extLst>
              <a:ext uri="{FF2B5EF4-FFF2-40B4-BE49-F238E27FC236}">
                <a16:creationId xmlns:a16="http://schemas.microsoft.com/office/drawing/2014/main" id="{CA3C98AA-4A18-F345-A491-C4F605C3B44C}"/>
              </a:ext>
            </a:extLst>
          </p:cNvPr>
          <p:cNvCxnSpPr>
            <a:cxnSpLocks/>
          </p:cNvCxnSpPr>
          <p:nvPr/>
        </p:nvCxnSpPr>
        <p:spPr>
          <a:xfrm flipH="1">
            <a:off x="1218377" y="4649585"/>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6103A55A-F351-3B42-A950-55BE3A952B0A}"/>
              </a:ext>
            </a:extLst>
          </p:cNvPr>
          <p:cNvCxnSpPr>
            <a:cxnSpLocks/>
          </p:cNvCxnSpPr>
          <p:nvPr/>
        </p:nvCxnSpPr>
        <p:spPr>
          <a:xfrm rot="16200000" flipH="1">
            <a:off x="1254377" y="4992485"/>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AF51ACC3-81CC-2D42-9D94-7D88669BB0A9}"/>
              </a:ext>
            </a:extLst>
          </p:cNvPr>
          <p:cNvSpPr txBox="1"/>
          <p:nvPr/>
        </p:nvSpPr>
        <p:spPr>
          <a:xfrm>
            <a:off x="1261487" y="5045320"/>
            <a:ext cx="65724" cy="1384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0</a:t>
            </a:r>
          </a:p>
        </p:txBody>
      </p:sp>
      <p:cxnSp>
        <p:nvCxnSpPr>
          <p:cNvPr id="43" name="Straight Connector 42">
            <a:extLst>
              <a:ext uri="{FF2B5EF4-FFF2-40B4-BE49-F238E27FC236}">
                <a16:creationId xmlns:a16="http://schemas.microsoft.com/office/drawing/2014/main" id="{63A826E8-2F07-3A41-82DB-0B4949EEF1A6}"/>
              </a:ext>
            </a:extLst>
          </p:cNvPr>
          <p:cNvCxnSpPr>
            <a:cxnSpLocks/>
          </p:cNvCxnSpPr>
          <p:nvPr/>
        </p:nvCxnSpPr>
        <p:spPr>
          <a:xfrm rot="16200000" flipH="1">
            <a:off x="1874299" y="4992485"/>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F35DE881-EE29-C049-A3C2-CA4641DAA2E9}"/>
              </a:ext>
            </a:extLst>
          </p:cNvPr>
          <p:cNvSpPr txBox="1"/>
          <p:nvPr/>
        </p:nvSpPr>
        <p:spPr>
          <a:xfrm>
            <a:off x="1844576" y="5045320"/>
            <a:ext cx="131446" cy="1384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10</a:t>
            </a:r>
          </a:p>
        </p:txBody>
      </p:sp>
      <p:cxnSp>
        <p:nvCxnSpPr>
          <p:cNvPr id="45" name="Straight Connector 44">
            <a:extLst>
              <a:ext uri="{FF2B5EF4-FFF2-40B4-BE49-F238E27FC236}">
                <a16:creationId xmlns:a16="http://schemas.microsoft.com/office/drawing/2014/main" id="{A710002C-96B6-8043-B04E-E2748C4E5471}"/>
              </a:ext>
            </a:extLst>
          </p:cNvPr>
          <p:cNvCxnSpPr>
            <a:cxnSpLocks/>
          </p:cNvCxnSpPr>
          <p:nvPr/>
        </p:nvCxnSpPr>
        <p:spPr>
          <a:xfrm rot="16200000" flipH="1">
            <a:off x="2480724" y="4992485"/>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6" name="TextBox 45">
            <a:extLst>
              <a:ext uri="{FF2B5EF4-FFF2-40B4-BE49-F238E27FC236}">
                <a16:creationId xmlns:a16="http://schemas.microsoft.com/office/drawing/2014/main" id="{3CEB9409-60A0-4A41-9CFB-1D7F02759609}"/>
              </a:ext>
            </a:extLst>
          </p:cNvPr>
          <p:cNvSpPr txBox="1"/>
          <p:nvPr/>
        </p:nvSpPr>
        <p:spPr>
          <a:xfrm>
            <a:off x="2451001" y="5045320"/>
            <a:ext cx="131446" cy="1384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20</a:t>
            </a:r>
          </a:p>
        </p:txBody>
      </p:sp>
      <p:cxnSp>
        <p:nvCxnSpPr>
          <p:cNvPr id="47" name="Straight Connector 46">
            <a:extLst>
              <a:ext uri="{FF2B5EF4-FFF2-40B4-BE49-F238E27FC236}">
                <a16:creationId xmlns:a16="http://schemas.microsoft.com/office/drawing/2014/main" id="{0D854105-E93E-7840-93C5-FDE2C1BE68AC}"/>
              </a:ext>
            </a:extLst>
          </p:cNvPr>
          <p:cNvCxnSpPr>
            <a:cxnSpLocks/>
          </p:cNvCxnSpPr>
          <p:nvPr/>
        </p:nvCxnSpPr>
        <p:spPr>
          <a:xfrm rot="16200000" flipH="1">
            <a:off x="3093499" y="4992485"/>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8" name="TextBox 47">
            <a:extLst>
              <a:ext uri="{FF2B5EF4-FFF2-40B4-BE49-F238E27FC236}">
                <a16:creationId xmlns:a16="http://schemas.microsoft.com/office/drawing/2014/main" id="{94A4D4FD-4975-A543-BD44-213F4BF6ECBE}"/>
              </a:ext>
            </a:extLst>
          </p:cNvPr>
          <p:cNvSpPr txBox="1"/>
          <p:nvPr/>
        </p:nvSpPr>
        <p:spPr>
          <a:xfrm>
            <a:off x="3063776" y="5045320"/>
            <a:ext cx="131446" cy="1384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30</a:t>
            </a:r>
          </a:p>
        </p:txBody>
      </p:sp>
      <p:cxnSp>
        <p:nvCxnSpPr>
          <p:cNvPr id="49" name="Straight Connector 48">
            <a:extLst>
              <a:ext uri="{FF2B5EF4-FFF2-40B4-BE49-F238E27FC236}">
                <a16:creationId xmlns:a16="http://schemas.microsoft.com/office/drawing/2014/main" id="{3FEFCC2F-A792-BD45-BFA7-D1979EF1047D}"/>
              </a:ext>
            </a:extLst>
          </p:cNvPr>
          <p:cNvCxnSpPr>
            <a:cxnSpLocks/>
          </p:cNvCxnSpPr>
          <p:nvPr/>
        </p:nvCxnSpPr>
        <p:spPr>
          <a:xfrm rot="16200000" flipH="1">
            <a:off x="3709449" y="4992485"/>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0" name="TextBox 49">
            <a:extLst>
              <a:ext uri="{FF2B5EF4-FFF2-40B4-BE49-F238E27FC236}">
                <a16:creationId xmlns:a16="http://schemas.microsoft.com/office/drawing/2014/main" id="{0A06154D-A8BE-B840-99F3-C51E0DE159A4}"/>
              </a:ext>
            </a:extLst>
          </p:cNvPr>
          <p:cNvSpPr txBox="1"/>
          <p:nvPr/>
        </p:nvSpPr>
        <p:spPr>
          <a:xfrm>
            <a:off x="3679726" y="5045320"/>
            <a:ext cx="131446" cy="1384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40</a:t>
            </a:r>
          </a:p>
        </p:txBody>
      </p:sp>
      <p:cxnSp>
        <p:nvCxnSpPr>
          <p:cNvPr id="51" name="Straight Connector 50">
            <a:extLst>
              <a:ext uri="{FF2B5EF4-FFF2-40B4-BE49-F238E27FC236}">
                <a16:creationId xmlns:a16="http://schemas.microsoft.com/office/drawing/2014/main" id="{CAB8F52C-4432-1345-BA3B-76CB54391C97}"/>
              </a:ext>
            </a:extLst>
          </p:cNvPr>
          <p:cNvCxnSpPr>
            <a:cxnSpLocks/>
          </p:cNvCxnSpPr>
          <p:nvPr/>
        </p:nvCxnSpPr>
        <p:spPr>
          <a:xfrm rot="16200000" flipH="1">
            <a:off x="4322224" y="4992485"/>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24EF5C83-8986-F44B-A34C-A15B46892FEB}"/>
              </a:ext>
            </a:extLst>
          </p:cNvPr>
          <p:cNvSpPr txBox="1"/>
          <p:nvPr/>
        </p:nvSpPr>
        <p:spPr>
          <a:xfrm>
            <a:off x="4292501" y="5045320"/>
            <a:ext cx="131446" cy="1384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50</a:t>
            </a:r>
          </a:p>
        </p:txBody>
      </p:sp>
      <p:cxnSp>
        <p:nvCxnSpPr>
          <p:cNvPr id="53" name="Straight Connector 52">
            <a:extLst>
              <a:ext uri="{FF2B5EF4-FFF2-40B4-BE49-F238E27FC236}">
                <a16:creationId xmlns:a16="http://schemas.microsoft.com/office/drawing/2014/main" id="{C25767F0-4EE6-664A-8863-0D2E115C8A93}"/>
              </a:ext>
            </a:extLst>
          </p:cNvPr>
          <p:cNvCxnSpPr>
            <a:cxnSpLocks/>
          </p:cNvCxnSpPr>
          <p:nvPr/>
        </p:nvCxnSpPr>
        <p:spPr>
          <a:xfrm rot="16200000" flipH="1">
            <a:off x="4931824" y="4992485"/>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4" name="TextBox 53">
            <a:extLst>
              <a:ext uri="{FF2B5EF4-FFF2-40B4-BE49-F238E27FC236}">
                <a16:creationId xmlns:a16="http://schemas.microsoft.com/office/drawing/2014/main" id="{83EE7C56-39E0-A246-BBBE-E7A7ACD91235}"/>
              </a:ext>
            </a:extLst>
          </p:cNvPr>
          <p:cNvSpPr txBox="1"/>
          <p:nvPr/>
        </p:nvSpPr>
        <p:spPr>
          <a:xfrm>
            <a:off x="4902101" y="5045320"/>
            <a:ext cx="131446" cy="1384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60</a:t>
            </a:r>
          </a:p>
        </p:txBody>
      </p:sp>
      <p:sp>
        <p:nvSpPr>
          <p:cNvPr id="56" name="TextBox 55">
            <a:extLst>
              <a:ext uri="{FF2B5EF4-FFF2-40B4-BE49-F238E27FC236}">
                <a16:creationId xmlns:a16="http://schemas.microsoft.com/office/drawing/2014/main" id="{BDCAF02C-F9EA-9C43-9CE1-A2BD26717B95}"/>
              </a:ext>
            </a:extLst>
          </p:cNvPr>
          <p:cNvSpPr txBox="1"/>
          <p:nvPr/>
        </p:nvSpPr>
        <p:spPr>
          <a:xfrm>
            <a:off x="1195764" y="5416795"/>
            <a:ext cx="197170" cy="1384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220</a:t>
            </a:r>
          </a:p>
        </p:txBody>
      </p:sp>
      <p:sp>
        <p:nvSpPr>
          <p:cNvPr id="57" name="TextBox 56">
            <a:extLst>
              <a:ext uri="{FF2B5EF4-FFF2-40B4-BE49-F238E27FC236}">
                <a16:creationId xmlns:a16="http://schemas.microsoft.com/office/drawing/2014/main" id="{1310B640-FB5F-4447-8A03-663C0D394F14}"/>
              </a:ext>
            </a:extLst>
          </p:cNvPr>
          <p:cNvSpPr txBox="1"/>
          <p:nvPr/>
        </p:nvSpPr>
        <p:spPr>
          <a:xfrm>
            <a:off x="1811714" y="5416795"/>
            <a:ext cx="197170" cy="1384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122</a:t>
            </a:r>
          </a:p>
        </p:txBody>
      </p:sp>
      <p:sp>
        <p:nvSpPr>
          <p:cNvPr id="58" name="TextBox 57">
            <a:extLst>
              <a:ext uri="{FF2B5EF4-FFF2-40B4-BE49-F238E27FC236}">
                <a16:creationId xmlns:a16="http://schemas.microsoft.com/office/drawing/2014/main" id="{595316E5-0153-DA4C-9DAC-6598006A9CAE}"/>
              </a:ext>
            </a:extLst>
          </p:cNvPr>
          <p:cNvSpPr txBox="1"/>
          <p:nvPr/>
        </p:nvSpPr>
        <p:spPr>
          <a:xfrm>
            <a:off x="2451001" y="5416795"/>
            <a:ext cx="131446" cy="1384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53</a:t>
            </a:r>
          </a:p>
        </p:txBody>
      </p:sp>
      <p:sp>
        <p:nvSpPr>
          <p:cNvPr id="59" name="TextBox 58">
            <a:extLst>
              <a:ext uri="{FF2B5EF4-FFF2-40B4-BE49-F238E27FC236}">
                <a16:creationId xmlns:a16="http://schemas.microsoft.com/office/drawing/2014/main" id="{779BEB55-1DA9-A543-B0C8-C7A2C964BBA1}"/>
              </a:ext>
            </a:extLst>
          </p:cNvPr>
          <p:cNvSpPr txBox="1"/>
          <p:nvPr/>
        </p:nvSpPr>
        <p:spPr>
          <a:xfrm>
            <a:off x="3063776" y="5416795"/>
            <a:ext cx="131446" cy="1384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23</a:t>
            </a:r>
          </a:p>
        </p:txBody>
      </p:sp>
      <p:sp>
        <p:nvSpPr>
          <p:cNvPr id="60" name="TextBox 59">
            <a:extLst>
              <a:ext uri="{FF2B5EF4-FFF2-40B4-BE49-F238E27FC236}">
                <a16:creationId xmlns:a16="http://schemas.microsoft.com/office/drawing/2014/main" id="{1BBF81CB-9221-3842-9EF6-2D99A762D464}"/>
              </a:ext>
            </a:extLst>
          </p:cNvPr>
          <p:cNvSpPr txBox="1"/>
          <p:nvPr/>
        </p:nvSpPr>
        <p:spPr>
          <a:xfrm>
            <a:off x="3712587" y="5416795"/>
            <a:ext cx="65724" cy="1384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8</a:t>
            </a:r>
          </a:p>
        </p:txBody>
      </p:sp>
      <p:sp>
        <p:nvSpPr>
          <p:cNvPr id="61" name="TextBox 60">
            <a:extLst>
              <a:ext uri="{FF2B5EF4-FFF2-40B4-BE49-F238E27FC236}">
                <a16:creationId xmlns:a16="http://schemas.microsoft.com/office/drawing/2014/main" id="{39DEED9A-AA62-6347-8C0E-7CAA08182361}"/>
              </a:ext>
            </a:extLst>
          </p:cNvPr>
          <p:cNvSpPr txBox="1"/>
          <p:nvPr/>
        </p:nvSpPr>
        <p:spPr>
          <a:xfrm>
            <a:off x="4325362" y="5416795"/>
            <a:ext cx="65724" cy="1384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2</a:t>
            </a:r>
          </a:p>
        </p:txBody>
      </p:sp>
      <p:sp>
        <p:nvSpPr>
          <p:cNvPr id="62" name="TextBox 61">
            <a:extLst>
              <a:ext uri="{FF2B5EF4-FFF2-40B4-BE49-F238E27FC236}">
                <a16:creationId xmlns:a16="http://schemas.microsoft.com/office/drawing/2014/main" id="{C6CCA2CA-427E-2846-8891-FA41B1EA73E5}"/>
              </a:ext>
            </a:extLst>
          </p:cNvPr>
          <p:cNvSpPr txBox="1"/>
          <p:nvPr/>
        </p:nvSpPr>
        <p:spPr>
          <a:xfrm>
            <a:off x="4934962" y="5416795"/>
            <a:ext cx="65724" cy="1384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0</a:t>
            </a:r>
          </a:p>
        </p:txBody>
      </p:sp>
      <p:sp>
        <p:nvSpPr>
          <p:cNvPr id="63" name="TextBox 62">
            <a:extLst>
              <a:ext uri="{FF2B5EF4-FFF2-40B4-BE49-F238E27FC236}">
                <a16:creationId xmlns:a16="http://schemas.microsoft.com/office/drawing/2014/main" id="{A57F8638-0576-1844-9088-F3B7EE17C44D}"/>
              </a:ext>
            </a:extLst>
          </p:cNvPr>
          <p:cNvSpPr txBox="1"/>
          <p:nvPr/>
        </p:nvSpPr>
        <p:spPr>
          <a:xfrm>
            <a:off x="775180" y="5416795"/>
            <a:ext cx="339838" cy="138499"/>
          </a:xfrm>
          <a:prstGeom prst="rect">
            <a:avLst/>
          </a:prstGeom>
          <a:noFill/>
        </p:spPr>
        <p:txBody>
          <a:bodyPr wrap="none" lIns="0" tIns="0" rIns="0" bIns="0" rtlCol="0">
            <a:spAutoFit/>
          </a:bodyPr>
          <a:lstStyle/>
          <a:p>
            <a:pPr algn="r">
              <a:lnSpc>
                <a:spcPct val="90000"/>
              </a:lnSpc>
            </a:pPr>
            <a:r>
              <a:rPr lang="en-GB" sz="1000" b="1" dirty="0">
                <a:latin typeface="Calibri" panose="020F0502020204030204" pitchFamily="34" charset="0"/>
                <a:ea typeface="Aileron" charset="0"/>
                <a:cs typeface="Calibri" panose="020F0502020204030204" pitchFamily="34" charset="0"/>
              </a:rPr>
              <a:t>At risk</a:t>
            </a:r>
          </a:p>
        </p:txBody>
      </p:sp>
      <p:sp>
        <p:nvSpPr>
          <p:cNvPr id="65" name="TextBox 64">
            <a:extLst>
              <a:ext uri="{FF2B5EF4-FFF2-40B4-BE49-F238E27FC236}">
                <a16:creationId xmlns:a16="http://schemas.microsoft.com/office/drawing/2014/main" id="{24A8BDF1-06AC-624E-AF50-21250737C4DC}"/>
              </a:ext>
            </a:extLst>
          </p:cNvPr>
          <p:cNvSpPr txBox="1"/>
          <p:nvPr/>
        </p:nvSpPr>
        <p:spPr>
          <a:xfrm>
            <a:off x="4099933" y="3476267"/>
            <a:ext cx="889667" cy="2769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Median (95% CI):</a:t>
            </a:r>
            <a:br>
              <a:rPr lang="en-GB" sz="1000" dirty="0">
                <a:latin typeface="Calibri" panose="020F0502020204030204" pitchFamily="34" charset="0"/>
                <a:ea typeface="Aileron" charset="0"/>
                <a:cs typeface="Calibri" panose="020F0502020204030204" pitchFamily="34" charset="0"/>
              </a:rPr>
            </a:br>
            <a:r>
              <a:rPr lang="en-GB" sz="1000" dirty="0">
                <a:latin typeface="Calibri" panose="020F0502020204030204" pitchFamily="34" charset="0"/>
                <a:ea typeface="Aileron" charset="0"/>
                <a:cs typeface="Calibri" panose="020F0502020204030204" pitchFamily="34" charset="0"/>
              </a:rPr>
              <a:t>12.4 (10.2, 13.9)</a:t>
            </a:r>
          </a:p>
        </p:txBody>
      </p:sp>
      <p:sp>
        <p:nvSpPr>
          <p:cNvPr id="66" name="TextBox 65">
            <a:extLst>
              <a:ext uri="{FF2B5EF4-FFF2-40B4-BE49-F238E27FC236}">
                <a16:creationId xmlns:a16="http://schemas.microsoft.com/office/drawing/2014/main" id="{8EBC6065-BD13-E149-A559-5DBE07D9458D}"/>
              </a:ext>
            </a:extLst>
          </p:cNvPr>
          <p:cNvSpPr txBox="1"/>
          <p:nvPr/>
        </p:nvSpPr>
        <p:spPr>
          <a:xfrm>
            <a:off x="4234871" y="3844984"/>
            <a:ext cx="493725" cy="1384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Censored</a:t>
            </a:r>
          </a:p>
        </p:txBody>
      </p:sp>
      <p:pic>
        <p:nvPicPr>
          <p:cNvPr id="69" name="Picture 68">
            <a:extLst>
              <a:ext uri="{FF2B5EF4-FFF2-40B4-BE49-F238E27FC236}">
                <a16:creationId xmlns:a16="http://schemas.microsoft.com/office/drawing/2014/main" id="{8021C094-7CDD-1349-81A3-77C00EA70230}"/>
              </a:ext>
            </a:extLst>
          </p:cNvPr>
          <p:cNvPicPr>
            <a:picLocks noChangeAspect="1"/>
          </p:cNvPicPr>
          <p:nvPr/>
        </p:nvPicPr>
        <p:blipFill>
          <a:blip r:embed="rId2"/>
          <a:stretch>
            <a:fillRect/>
          </a:stretch>
        </p:blipFill>
        <p:spPr>
          <a:xfrm>
            <a:off x="1287504" y="3433387"/>
            <a:ext cx="3322595" cy="1491037"/>
          </a:xfrm>
          <a:prstGeom prst="rect">
            <a:avLst/>
          </a:prstGeom>
        </p:spPr>
      </p:pic>
      <p:cxnSp>
        <p:nvCxnSpPr>
          <p:cNvPr id="24" name="Straight Connector 23">
            <a:extLst>
              <a:ext uri="{FF2B5EF4-FFF2-40B4-BE49-F238E27FC236}">
                <a16:creationId xmlns:a16="http://schemas.microsoft.com/office/drawing/2014/main" id="{9B11988E-178D-0448-BF11-465E6E44B43A}"/>
              </a:ext>
            </a:extLst>
          </p:cNvPr>
          <p:cNvCxnSpPr>
            <a:cxnSpLocks/>
          </p:cNvCxnSpPr>
          <p:nvPr/>
        </p:nvCxnSpPr>
        <p:spPr>
          <a:xfrm>
            <a:off x="1290377" y="3435178"/>
            <a:ext cx="0" cy="1524172"/>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72" name="Group 71">
            <a:extLst>
              <a:ext uri="{FF2B5EF4-FFF2-40B4-BE49-F238E27FC236}">
                <a16:creationId xmlns:a16="http://schemas.microsoft.com/office/drawing/2014/main" id="{520A0E4B-E204-224B-9C9D-877898225848}"/>
              </a:ext>
            </a:extLst>
          </p:cNvPr>
          <p:cNvGrpSpPr/>
          <p:nvPr/>
        </p:nvGrpSpPr>
        <p:grpSpPr>
          <a:xfrm>
            <a:off x="4106862" y="3883335"/>
            <a:ext cx="72000" cy="72000"/>
            <a:chOff x="3500437" y="3953185"/>
            <a:chExt cx="72000" cy="72000"/>
          </a:xfrm>
        </p:grpSpPr>
        <p:cxnSp>
          <p:nvCxnSpPr>
            <p:cNvPr id="70" name="Straight Connector 69">
              <a:extLst>
                <a:ext uri="{FF2B5EF4-FFF2-40B4-BE49-F238E27FC236}">
                  <a16:creationId xmlns:a16="http://schemas.microsoft.com/office/drawing/2014/main" id="{A8D4EC47-4257-FC46-B481-61454EA376CB}"/>
                </a:ext>
              </a:extLst>
            </p:cNvPr>
            <p:cNvCxnSpPr>
              <a:cxnSpLocks/>
            </p:cNvCxnSpPr>
            <p:nvPr/>
          </p:nvCxnSpPr>
          <p:spPr>
            <a:xfrm rot="16200000" flipH="1">
              <a:off x="3500436" y="3989185"/>
              <a:ext cx="72000" cy="0"/>
            </a:xfrm>
            <a:prstGeom prst="line">
              <a:avLst/>
            </a:prstGeom>
            <a:ln w="1905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0CFFDC6E-3FBC-3F46-879E-2ECD4C056B5C}"/>
                </a:ext>
              </a:extLst>
            </p:cNvPr>
            <p:cNvCxnSpPr>
              <a:cxnSpLocks/>
            </p:cNvCxnSpPr>
            <p:nvPr/>
          </p:nvCxnSpPr>
          <p:spPr>
            <a:xfrm rot="10800000" flipH="1">
              <a:off x="3500437" y="3989185"/>
              <a:ext cx="72000" cy="0"/>
            </a:xfrm>
            <a:prstGeom prst="line">
              <a:avLst/>
            </a:prstGeom>
            <a:ln w="19050">
              <a:solidFill>
                <a:schemeClr val="accent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33919338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DD9F0F-A346-4442-9FE4-D7D34FDBBA8D}"/>
              </a:ext>
            </a:extLst>
          </p:cNvPr>
          <p:cNvSpPr>
            <a:spLocks noGrp="1"/>
          </p:cNvSpPr>
          <p:nvPr>
            <p:ph sz="quarter" idx="12"/>
          </p:nvPr>
        </p:nvSpPr>
        <p:spPr/>
        <p:txBody>
          <a:bodyPr/>
          <a:lstStyle/>
          <a:p>
            <a:r>
              <a:rPr lang="en-US" dirty="0"/>
              <a:t>Patients who received Ra-223 in second-line versus third-line or later had better outcomes</a:t>
            </a:r>
          </a:p>
          <a:p>
            <a:r>
              <a:rPr lang="en-US" dirty="0"/>
              <a:t>Patients who received Ra-223 early received less chemotherapy, but had better survival</a:t>
            </a:r>
          </a:p>
          <a:p>
            <a:endParaRPr lang="en-GB" dirty="0"/>
          </a:p>
        </p:txBody>
      </p:sp>
      <p:sp>
        <p:nvSpPr>
          <p:cNvPr id="3" name="Title 2">
            <a:extLst>
              <a:ext uri="{FF2B5EF4-FFF2-40B4-BE49-F238E27FC236}">
                <a16:creationId xmlns:a16="http://schemas.microsoft.com/office/drawing/2014/main" id="{852A61FE-2EFA-46F5-9094-255ED0B3E34C}"/>
              </a:ext>
            </a:extLst>
          </p:cNvPr>
          <p:cNvSpPr>
            <a:spLocks noGrp="1"/>
          </p:cNvSpPr>
          <p:nvPr>
            <p:ph type="title"/>
          </p:nvPr>
        </p:nvSpPr>
        <p:spPr/>
        <p:txBody>
          <a:bodyPr/>
          <a:lstStyle/>
          <a:p>
            <a:r>
              <a:rPr lang="en-GB" dirty="0"/>
              <a:t>R</a:t>
            </a:r>
            <a:r>
              <a:rPr lang="en-GB" cap="none" dirty="0"/>
              <a:t>a</a:t>
            </a:r>
            <a:r>
              <a:rPr lang="en-GB" dirty="0"/>
              <a:t>-223 early vs late in the treatment sequence (retrospective analysis)</a:t>
            </a:r>
          </a:p>
        </p:txBody>
      </p:sp>
      <p:sp>
        <p:nvSpPr>
          <p:cNvPr id="4" name="Slide Number Placeholder 3">
            <a:extLst>
              <a:ext uri="{FF2B5EF4-FFF2-40B4-BE49-F238E27FC236}">
                <a16:creationId xmlns:a16="http://schemas.microsoft.com/office/drawing/2014/main" id="{461DFF9C-A5EF-400D-A143-554B4B7D9B77}"/>
              </a:ext>
            </a:extLst>
          </p:cNvPr>
          <p:cNvSpPr>
            <a:spLocks noGrp="1"/>
          </p:cNvSpPr>
          <p:nvPr>
            <p:ph type="sldNum" sz="quarter" idx="4"/>
          </p:nvPr>
        </p:nvSpPr>
        <p:spPr/>
        <p:txBody>
          <a:bodyPr/>
          <a:lstStyle/>
          <a:p>
            <a:fld id="{FCE43C0F-8A7B-3A4B-9DB5-B3472E36E833}" type="slidenum">
              <a:rPr lang="en-GB" smtClean="0"/>
              <a:pPr/>
              <a:t>19</a:t>
            </a:fld>
            <a:endParaRPr lang="en-GB"/>
          </a:p>
        </p:txBody>
      </p:sp>
      <p:sp>
        <p:nvSpPr>
          <p:cNvPr id="5" name="Content Placeholder 4">
            <a:extLst>
              <a:ext uri="{FF2B5EF4-FFF2-40B4-BE49-F238E27FC236}">
                <a16:creationId xmlns:a16="http://schemas.microsoft.com/office/drawing/2014/main" id="{CB38DDEF-0BF1-4808-8140-D48BD66C0313}"/>
              </a:ext>
            </a:extLst>
          </p:cNvPr>
          <p:cNvSpPr>
            <a:spLocks noGrp="1"/>
          </p:cNvSpPr>
          <p:nvPr>
            <p:ph sz="quarter" idx="15"/>
          </p:nvPr>
        </p:nvSpPr>
        <p:spPr>
          <a:xfrm>
            <a:off x="620184" y="6315891"/>
            <a:ext cx="9765050" cy="365125"/>
          </a:xfrm>
        </p:spPr>
        <p:txBody>
          <a:bodyPr/>
          <a:lstStyle/>
          <a:p>
            <a:pPr>
              <a:spcBef>
                <a:spcPts val="300"/>
              </a:spcBef>
            </a:pPr>
            <a:r>
              <a:rPr lang="en-GB" dirty="0"/>
              <a:t>ADT, </a:t>
            </a:r>
            <a:r>
              <a:rPr lang="en-GB" dirty="0">
                <a:ea typeface="Aileron" charset="0"/>
              </a:rPr>
              <a:t>androgen deprivation therapy; </a:t>
            </a:r>
            <a:r>
              <a:rPr lang="en-GB" dirty="0"/>
              <a:t>CCI, </a:t>
            </a:r>
            <a:r>
              <a:rPr lang="en-GB" dirty="0" err="1">
                <a:ea typeface="Aileron" charset="0"/>
              </a:rPr>
              <a:t>Charlson</a:t>
            </a:r>
            <a:r>
              <a:rPr lang="en-GB" dirty="0">
                <a:ea typeface="Aileron" charset="0"/>
              </a:rPr>
              <a:t> Comorbidity Index; </a:t>
            </a:r>
            <a:r>
              <a:rPr lang="en-GB" dirty="0"/>
              <a:t>CI, confidence interval; HR, hazard ratio; LPT, life-prolonging therapy; </a:t>
            </a:r>
            <a:r>
              <a:rPr lang="en-US" dirty="0" err="1"/>
              <a:t>mCRPC</a:t>
            </a:r>
            <a:r>
              <a:rPr lang="en-US" dirty="0"/>
              <a:t>, metastatic castration-resistant prostate cancer; </a:t>
            </a:r>
            <a:r>
              <a:rPr lang="en-GB" dirty="0"/>
              <a:t>Ra-223, radium-223; TNM, </a:t>
            </a:r>
            <a:r>
              <a:rPr lang="en-US" dirty="0" err="1"/>
              <a:t>tumour</a:t>
            </a:r>
            <a:r>
              <a:rPr lang="en-US" dirty="0"/>
              <a:t>, node, metastasis</a:t>
            </a:r>
            <a:endParaRPr lang="en-GB" dirty="0"/>
          </a:p>
          <a:p>
            <a:pPr>
              <a:spcBef>
                <a:spcPts val="0"/>
              </a:spcBef>
            </a:pPr>
            <a:r>
              <a:rPr lang="en-GB" dirty="0" err="1"/>
              <a:t>Mbuagbaw</a:t>
            </a:r>
            <a:r>
              <a:rPr lang="en-GB" dirty="0"/>
              <a:t> L, et al. J </a:t>
            </a:r>
            <a:r>
              <a:rPr lang="en-GB" dirty="0" err="1"/>
              <a:t>Clin</a:t>
            </a:r>
            <a:r>
              <a:rPr lang="en-GB" dirty="0"/>
              <a:t> </a:t>
            </a:r>
            <a:r>
              <a:rPr lang="en-GB" dirty="0" err="1"/>
              <a:t>Oncol</a:t>
            </a:r>
            <a:r>
              <a:rPr lang="en-GB" dirty="0"/>
              <a:t>. 2021;39(6_suppl):136 (Poster session)</a:t>
            </a:r>
          </a:p>
        </p:txBody>
      </p:sp>
      <p:sp>
        <p:nvSpPr>
          <p:cNvPr id="14" name="Text Placeholder 11">
            <a:extLst>
              <a:ext uri="{FF2B5EF4-FFF2-40B4-BE49-F238E27FC236}">
                <a16:creationId xmlns:a16="http://schemas.microsoft.com/office/drawing/2014/main" id="{F1633F4B-933D-114C-9EBD-56364D1AD544}"/>
              </a:ext>
            </a:extLst>
          </p:cNvPr>
          <p:cNvSpPr txBox="1">
            <a:spLocks/>
          </p:cNvSpPr>
          <p:nvPr/>
        </p:nvSpPr>
        <p:spPr>
          <a:xfrm>
            <a:off x="6291669" y="2285187"/>
            <a:ext cx="5373110" cy="372448"/>
          </a:xfrm>
          <a:prstGeom prst="rect">
            <a:avLst/>
          </a:prstGeom>
        </p:spPr>
        <p:txBody>
          <a:bodyPr/>
          <a:lstStyle>
            <a:lvl1pPr marL="288000" indent="-288000" algn="l" defTabSz="457200" rtl="0" eaLnBrk="1" latinLnBrk="0" hangingPunct="1">
              <a:spcBef>
                <a:spcPts val="1200"/>
              </a:spcBef>
              <a:buClr>
                <a:schemeClr val="accent1"/>
              </a:buClr>
              <a:buFont typeface="Arial"/>
              <a:buChar char="•"/>
              <a:defRPr sz="2000" b="0" i="0" kern="1200">
                <a:solidFill>
                  <a:srgbClr val="5D8298"/>
                </a:solidFill>
                <a:latin typeface="+mj-lt"/>
                <a:ea typeface="+mn-ea"/>
                <a:cs typeface="PT Sans"/>
              </a:defRPr>
            </a:lvl1pPr>
            <a:lvl2pPr marL="576000" indent="-288000" algn="l" defTabSz="457200" rtl="0" eaLnBrk="1" latinLnBrk="0" hangingPunct="1">
              <a:spcBef>
                <a:spcPts val="600"/>
              </a:spcBef>
              <a:buClr>
                <a:schemeClr val="accent1"/>
              </a:buClr>
              <a:buFont typeface="Lucida Grande"/>
              <a:buChar char="–"/>
              <a:defRPr sz="1800" b="0" i="0" kern="1200">
                <a:solidFill>
                  <a:srgbClr val="5D8298"/>
                </a:solidFill>
                <a:latin typeface="+mj-lt"/>
                <a:ea typeface="+mn-ea"/>
                <a:cs typeface="PT Sans"/>
              </a:defRPr>
            </a:lvl2pPr>
            <a:lvl3pPr marL="864000" indent="-288000" algn="l" defTabSz="457200" rtl="0" eaLnBrk="1" latinLnBrk="0" hangingPunct="1">
              <a:spcBef>
                <a:spcPts val="400"/>
              </a:spcBef>
              <a:buClr>
                <a:schemeClr val="accent1"/>
              </a:buClr>
              <a:buFont typeface="Arial"/>
              <a:buChar char="•"/>
              <a:defRPr sz="1600" b="0" i="0" kern="1200">
                <a:solidFill>
                  <a:srgbClr val="5D8298"/>
                </a:solidFill>
                <a:latin typeface="+mj-lt"/>
                <a:ea typeface="+mn-ea"/>
                <a:cs typeface="PT Sans"/>
              </a:defRPr>
            </a:lvl3pPr>
            <a:lvl4pPr marL="1152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4pPr>
            <a:lvl5pPr marL="1440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altLang="en-US" b="1" spc="100" dirty="0">
                <a:solidFill>
                  <a:schemeClr val="accent1"/>
                </a:solidFill>
              </a:rPr>
              <a:t>OVERALL SURVIVAL</a:t>
            </a:r>
            <a:endParaRPr lang="en-US" altLang="en-US" b="1" spc="100" baseline="30000" dirty="0">
              <a:solidFill>
                <a:schemeClr val="accent1"/>
              </a:solidFill>
            </a:endParaRPr>
          </a:p>
        </p:txBody>
      </p:sp>
      <p:sp>
        <p:nvSpPr>
          <p:cNvPr id="15" name="TextBox 14">
            <a:extLst>
              <a:ext uri="{FF2B5EF4-FFF2-40B4-BE49-F238E27FC236}">
                <a16:creationId xmlns:a16="http://schemas.microsoft.com/office/drawing/2014/main" id="{049EBB2D-B1B9-2049-B832-6F34C1BD82D0}"/>
              </a:ext>
            </a:extLst>
          </p:cNvPr>
          <p:cNvSpPr txBox="1"/>
          <p:nvPr/>
        </p:nvSpPr>
        <p:spPr>
          <a:xfrm>
            <a:off x="8333185" y="5468221"/>
            <a:ext cx="1841466" cy="193899"/>
          </a:xfrm>
          <a:prstGeom prst="rect">
            <a:avLst/>
          </a:prstGeom>
          <a:noFill/>
        </p:spPr>
        <p:txBody>
          <a:bodyPr wrap="none" lIns="0" tIns="0" rIns="0" bIns="0" rtlCol="0">
            <a:spAutoFit/>
          </a:bodyPr>
          <a:lstStyle/>
          <a:p>
            <a:pPr algn="ctr">
              <a:lnSpc>
                <a:spcPct val="90000"/>
              </a:lnSpc>
            </a:pPr>
            <a:r>
              <a:rPr lang="en-GB" sz="1400" b="1" dirty="0">
                <a:latin typeface="Calibri" panose="020F0502020204030204" pitchFamily="34" charset="0"/>
                <a:ea typeface="Aileron" charset="0"/>
                <a:cs typeface="Calibri" panose="020F0502020204030204" pitchFamily="34" charset="0"/>
              </a:rPr>
              <a:t>Follow-up time (months)</a:t>
            </a:r>
          </a:p>
        </p:txBody>
      </p:sp>
      <p:sp>
        <p:nvSpPr>
          <p:cNvPr id="16" name="TextBox 15">
            <a:extLst>
              <a:ext uri="{FF2B5EF4-FFF2-40B4-BE49-F238E27FC236}">
                <a16:creationId xmlns:a16="http://schemas.microsoft.com/office/drawing/2014/main" id="{21D810DC-A44E-4B47-B859-93CC7D1ABA91}"/>
              </a:ext>
            </a:extLst>
          </p:cNvPr>
          <p:cNvSpPr txBox="1"/>
          <p:nvPr/>
        </p:nvSpPr>
        <p:spPr>
          <a:xfrm rot="16200000">
            <a:off x="5623722" y="3901844"/>
            <a:ext cx="1628652" cy="193899"/>
          </a:xfrm>
          <a:prstGeom prst="rect">
            <a:avLst/>
          </a:prstGeom>
          <a:noFill/>
        </p:spPr>
        <p:txBody>
          <a:bodyPr wrap="none" lIns="0" tIns="0" rIns="0" bIns="0" rtlCol="0">
            <a:spAutoFit/>
          </a:bodyPr>
          <a:lstStyle/>
          <a:p>
            <a:pPr algn="ctr">
              <a:lnSpc>
                <a:spcPct val="90000"/>
              </a:lnSpc>
            </a:pPr>
            <a:r>
              <a:rPr lang="en-GB" sz="1400" b="1" dirty="0">
                <a:latin typeface="Calibri" panose="020F0502020204030204" pitchFamily="34" charset="0"/>
                <a:ea typeface="Aileron" charset="0"/>
                <a:cs typeface="Calibri" panose="020F0502020204030204" pitchFamily="34" charset="0"/>
              </a:rPr>
              <a:t>Probability of survival</a:t>
            </a:r>
          </a:p>
        </p:txBody>
      </p:sp>
      <p:sp>
        <p:nvSpPr>
          <p:cNvPr id="17" name="TextBox 16">
            <a:extLst>
              <a:ext uri="{FF2B5EF4-FFF2-40B4-BE49-F238E27FC236}">
                <a16:creationId xmlns:a16="http://schemas.microsoft.com/office/drawing/2014/main" id="{66B68A9C-031A-804A-B4A0-AFF9A8549491}"/>
              </a:ext>
            </a:extLst>
          </p:cNvPr>
          <p:cNvSpPr txBox="1"/>
          <p:nvPr/>
        </p:nvSpPr>
        <p:spPr>
          <a:xfrm>
            <a:off x="6717639" y="2643904"/>
            <a:ext cx="163507"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1.0</a:t>
            </a:r>
          </a:p>
        </p:txBody>
      </p:sp>
      <p:cxnSp>
        <p:nvCxnSpPr>
          <p:cNvPr id="18" name="Straight Connector 17">
            <a:extLst>
              <a:ext uri="{FF2B5EF4-FFF2-40B4-BE49-F238E27FC236}">
                <a16:creationId xmlns:a16="http://schemas.microsoft.com/office/drawing/2014/main" id="{C4B9A32E-44BA-3445-8CAE-44F51B462DA1}"/>
              </a:ext>
            </a:extLst>
          </p:cNvPr>
          <p:cNvCxnSpPr>
            <a:cxnSpLocks/>
          </p:cNvCxnSpPr>
          <p:nvPr/>
        </p:nvCxnSpPr>
        <p:spPr>
          <a:xfrm flipH="1">
            <a:off x="6902487" y="2705369"/>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CC95CEC5-8E32-1E42-A88A-6C3EC842CE91}"/>
              </a:ext>
            </a:extLst>
          </p:cNvPr>
          <p:cNvSpPr txBox="1"/>
          <p:nvPr/>
        </p:nvSpPr>
        <p:spPr>
          <a:xfrm>
            <a:off x="6717639" y="3142379"/>
            <a:ext cx="163507"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0.8</a:t>
            </a:r>
          </a:p>
        </p:txBody>
      </p:sp>
      <p:cxnSp>
        <p:nvCxnSpPr>
          <p:cNvPr id="20" name="Straight Connector 19">
            <a:extLst>
              <a:ext uri="{FF2B5EF4-FFF2-40B4-BE49-F238E27FC236}">
                <a16:creationId xmlns:a16="http://schemas.microsoft.com/office/drawing/2014/main" id="{267A8ABD-CDFD-7A40-B571-CF1220D82E22}"/>
              </a:ext>
            </a:extLst>
          </p:cNvPr>
          <p:cNvCxnSpPr>
            <a:cxnSpLocks/>
          </p:cNvCxnSpPr>
          <p:nvPr/>
        </p:nvCxnSpPr>
        <p:spPr>
          <a:xfrm flipH="1">
            <a:off x="6902487" y="320384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48A20E0E-83D5-5B47-8FDB-6DBC6852F3D2}"/>
              </a:ext>
            </a:extLst>
          </p:cNvPr>
          <p:cNvSpPr txBox="1"/>
          <p:nvPr/>
        </p:nvSpPr>
        <p:spPr>
          <a:xfrm>
            <a:off x="6815422" y="5168029"/>
            <a:ext cx="65724"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0</a:t>
            </a:r>
          </a:p>
        </p:txBody>
      </p:sp>
      <p:cxnSp>
        <p:nvCxnSpPr>
          <p:cNvPr id="22" name="Straight Connector 21">
            <a:extLst>
              <a:ext uri="{FF2B5EF4-FFF2-40B4-BE49-F238E27FC236}">
                <a16:creationId xmlns:a16="http://schemas.microsoft.com/office/drawing/2014/main" id="{3FC2FA4A-B5D2-B744-94FA-828EC09E5FE6}"/>
              </a:ext>
            </a:extLst>
          </p:cNvPr>
          <p:cNvCxnSpPr>
            <a:cxnSpLocks/>
          </p:cNvCxnSpPr>
          <p:nvPr/>
        </p:nvCxnSpPr>
        <p:spPr>
          <a:xfrm flipH="1">
            <a:off x="6902487" y="5231467"/>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31111BA2-DB3B-0445-BEFC-8C69C8AD8BC7}"/>
              </a:ext>
            </a:extLst>
          </p:cNvPr>
          <p:cNvSpPr txBox="1"/>
          <p:nvPr/>
        </p:nvSpPr>
        <p:spPr>
          <a:xfrm>
            <a:off x="6717639" y="3644029"/>
            <a:ext cx="163507"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0.6</a:t>
            </a:r>
          </a:p>
        </p:txBody>
      </p:sp>
      <p:cxnSp>
        <p:nvCxnSpPr>
          <p:cNvPr id="24" name="Straight Connector 23">
            <a:extLst>
              <a:ext uri="{FF2B5EF4-FFF2-40B4-BE49-F238E27FC236}">
                <a16:creationId xmlns:a16="http://schemas.microsoft.com/office/drawing/2014/main" id="{ACCC2D06-2553-544B-B0C1-6654220864F4}"/>
              </a:ext>
            </a:extLst>
          </p:cNvPr>
          <p:cNvCxnSpPr>
            <a:cxnSpLocks/>
          </p:cNvCxnSpPr>
          <p:nvPr/>
        </p:nvCxnSpPr>
        <p:spPr>
          <a:xfrm flipH="1">
            <a:off x="6902487" y="371184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29DB2886-6A04-964F-B2E3-AC501521BDBD}"/>
              </a:ext>
            </a:extLst>
          </p:cNvPr>
          <p:cNvCxnSpPr>
            <a:cxnSpLocks/>
          </p:cNvCxnSpPr>
          <p:nvPr/>
        </p:nvCxnSpPr>
        <p:spPr>
          <a:xfrm flipH="1">
            <a:off x="6971615" y="5231467"/>
            <a:ext cx="4549088"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F4540CC3-05C2-FD42-BF55-049BDA8E0947}"/>
              </a:ext>
            </a:extLst>
          </p:cNvPr>
          <p:cNvSpPr txBox="1"/>
          <p:nvPr/>
        </p:nvSpPr>
        <p:spPr>
          <a:xfrm>
            <a:off x="6717639" y="4148854"/>
            <a:ext cx="163507"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0.4</a:t>
            </a:r>
          </a:p>
        </p:txBody>
      </p:sp>
      <p:cxnSp>
        <p:nvCxnSpPr>
          <p:cNvPr id="27" name="Straight Connector 26">
            <a:extLst>
              <a:ext uri="{FF2B5EF4-FFF2-40B4-BE49-F238E27FC236}">
                <a16:creationId xmlns:a16="http://schemas.microsoft.com/office/drawing/2014/main" id="{26B1210D-688A-074C-B7EE-55C207E5D79F}"/>
              </a:ext>
            </a:extLst>
          </p:cNvPr>
          <p:cNvCxnSpPr>
            <a:cxnSpLocks/>
          </p:cNvCxnSpPr>
          <p:nvPr/>
        </p:nvCxnSpPr>
        <p:spPr>
          <a:xfrm flipH="1">
            <a:off x="6902487" y="4216669"/>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F1BC2A1A-7E08-5A44-9439-78124F119382}"/>
              </a:ext>
            </a:extLst>
          </p:cNvPr>
          <p:cNvSpPr txBox="1"/>
          <p:nvPr/>
        </p:nvSpPr>
        <p:spPr>
          <a:xfrm>
            <a:off x="6717639" y="4644154"/>
            <a:ext cx="163507"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0.2</a:t>
            </a:r>
          </a:p>
        </p:txBody>
      </p:sp>
      <p:cxnSp>
        <p:nvCxnSpPr>
          <p:cNvPr id="29" name="Straight Connector 28">
            <a:extLst>
              <a:ext uri="{FF2B5EF4-FFF2-40B4-BE49-F238E27FC236}">
                <a16:creationId xmlns:a16="http://schemas.microsoft.com/office/drawing/2014/main" id="{304584F3-E07B-E048-B6C3-C59D31A4CB77}"/>
              </a:ext>
            </a:extLst>
          </p:cNvPr>
          <p:cNvCxnSpPr>
            <a:cxnSpLocks/>
          </p:cNvCxnSpPr>
          <p:nvPr/>
        </p:nvCxnSpPr>
        <p:spPr>
          <a:xfrm flipH="1">
            <a:off x="6902487" y="4711969"/>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96BCCEA7-E3E1-D446-8A65-0945D1ECF336}"/>
              </a:ext>
            </a:extLst>
          </p:cNvPr>
          <p:cNvCxnSpPr>
            <a:cxnSpLocks/>
          </p:cNvCxnSpPr>
          <p:nvPr/>
        </p:nvCxnSpPr>
        <p:spPr>
          <a:xfrm rot="16200000" flipH="1">
            <a:off x="6938487" y="526759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3DA03CBD-9D00-5847-8C92-AC318D86EBB2}"/>
              </a:ext>
            </a:extLst>
          </p:cNvPr>
          <p:cNvSpPr txBox="1"/>
          <p:nvPr/>
        </p:nvSpPr>
        <p:spPr>
          <a:xfrm>
            <a:off x="6945597" y="5320429"/>
            <a:ext cx="65724" cy="1384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0</a:t>
            </a:r>
          </a:p>
        </p:txBody>
      </p:sp>
      <p:cxnSp>
        <p:nvCxnSpPr>
          <p:cNvPr id="32" name="Straight Connector 31">
            <a:extLst>
              <a:ext uri="{FF2B5EF4-FFF2-40B4-BE49-F238E27FC236}">
                <a16:creationId xmlns:a16="http://schemas.microsoft.com/office/drawing/2014/main" id="{D91B455A-98F2-3C48-9591-CD502D7A1FC1}"/>
              </a:ext>
            </a:extLst>
          </p:cNvPr>
          <p:cNvCxnSpPr>
            <a:cxnSpLocks/>
          </p:cNvCxnSpPr>
          <p:nvPr/>
        </p:nvCxnSpPr>
        <p:spPr>
          <a:xfrm rot="16200000" flipH="1">
            <a:off x="7326634" y="526759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E11329C7-A8B7-0E41-B069-6D4A01765053}"/>
              </a:ext>
            </a:extLst>
          </p:cNvPr>
          <p:cNvSpPr txBox="1"/>
          <p:nvPr/>
        </p:nvSpPr>
        <p:spPr>
          <a:xfrm>
            <a:off x="7329772" y="5320429"/>
            <a:ext cx="65724" cy="1384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6</a:t>
            </a:r>
          </a:p>
        </p:txBody>
      </p:sp>
      <p:sp>
        <p:nvSpPr>
          <p:cNvPr id="51" name="TextBox 50">
            <a:extLst>
              <a:ext uri="{FF2B5EF4-FFF2-40B4-BE49-F238E27FC236}">
                <a16:creationId xmlns:a16="http://schemas.microsoft.com/office/drawing/2014/main" id="{B62D7658-003C-944A-BBAB-87479D17C36F}"/>
              </a:ext>
            </a:extLst>
          </p:cNvPr>
          <p:cNvSpPr txBox="1"/>
          <p:nvPr/>
        </p:nvSpPr>
        <p:spPr>
          <a:xfrm>
            <a:off x="6323036" y="5550230"/>
            <a:ext cx="476092" cy="415498"/>
          </a:xfrm>
          <a:prstGeom prst="rect">
            <a:avLst/>
          </a:prstGeom>
          <a:noFill/>
        </p:spPr>
        <p:txBody>
          <a:bodyPr wrap="none" lIns="0" tIns="0" rIns="0" bIns="0" rtlCol="0">
            <a:spAutoFit/>
          </a:bodyPr>
          <a:lstStyle/>
          <a:p>
            <a:pPr algn="r">
              <a:lnSpc>
                <a:spcPct val="90000"/>
              </a:lnSpc>
            </a:pPr>
            <a:r>
              <a:rPr lang="en-GB" sz="1000" b="1" dirty="0">
                <a:latin typeface="Calibri" panose="020F0502020204030204" pitchFamily="34" charset="0"/>
                <a:ea typeface="Aileron" charset="0"/>
                <a:cs typeface="Calibri" panose="020F0502020204030204" pitchFamily="34" charset="0"/>
              </a:rPr>
              <a:t>At risk</a:t>
            </a:r>
          </a:p>
          <a:p>
            <a:pPr algn="r">
              <a:lnSpc>
                <a:spcPct val="90000"/>
              </a:lnSpc>
            </a:pPr>
            <a:r>
              <a:rPr lang="en-GB" sz="1000" b="1" dirty="0">
                <a:solidFill>
                  <a:schemeClr val="tx2"/>
                </a:solidFill>
                <a:latin typeface="Calibri" panose="020F0502020204030204" pitchFamily="34" charset="0"/>
                <a:ea typeface="Aileron" charset="0"/>
                <a:cs typeface="Calibri" panose="020F0502020204030204" pitchFamily="34" charset="0"/>
              </a:rPr>
              <a:t>Early use</a:t>
            </a:r>
          </a:p>
          <a:p>
            <a:pPr algn="r">
              <a:lnSpc>
                <a:spcPct val="90000"/>
              </a:lnSpc>
            </a:pPr>
            <a:r>
              <a:rPr lang="en-GB" sz="1000" b="1" dirty="0">
                <a:solidFill>
                  <a:schemeClr val="accent1"/>
                </a:solidFill>
                <a:latin typeface="Calibri" panose="020F0502020204030204" pitchFamily="34" charset="0"/>
                <a:ea typeface="Aileron" charset="0"/>
                <a:cs typeface="Calibri" panose="020F0502020204030204" pitchFamily="34" charset="0"/>
              </a:rPr>
              <a:t>Late use</a:t>
            </a:r>
          </a:p>
        </p:txBody>
      </p:sp>
      <p:cxnSp>
        <p:nvCxnSpPr>
          <p:cNvPr id="55" name="Straight Connector 54">
            <a:extLst>
              <a:ext uri="{FF2B5EF4-FFF2-40B4-BE49-F238E27FC236}">
                <a16:creationId xmlns:a16="http://schemas.microsoft.com/office/drawing/2014/main" id="{A71827B5-0968-8F43-AB82-946FD8A51A10}"/>
              </a:ext>
            </a:extLst>
          </p:cNvPr>
          <p:cNvCxnSpPr>
            <a:cxnSpLocks/>
          </p:cNvCxnSpPr>
          <p:nvPr/>
        </p:nvCxnSpPr>
        <p:spPr>
          <a:xfrm>
            <a:off x="6974487" y="2700809"/>
            <a:ext cx="0" cy="253047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4BF0275B-DFA7-6446-A0E1-F6A9F4B6B69B}"/>
              </a:ext>
            </a:extLst>
          </p:cNvPr>
          <p:cNvCxnSpPr>
            <a:cxnSpLocks/>
          </p:cNvCxnSpPr>
          <p:nvPr/>
        </p:nvCxnSpPr>
        <p:spPr>
          <a:xfrm rot="16200000" flipH="1">
            <a:off x="11482709" y="526759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3" name="TextBox 62">
            <a:extLst>
              <a:ext uri="{FF2B5EF4-FFF2-40B4-BE49-F238E27FC236}">
                <a16:creationId xmlns:a16="http://schemas.microsoft.com/office/drawing/2014/main" id="{F09E0C42-2B0F-0D43-A641-73E951253BA0}"/>
              </a:ext>
            </a:extLst>
          </p:cNvPr>
          <p:cNvSpPr txBox="1"/>
          <p:nvPr/>
        </p:nvSpPr>
        <p:spPr>
          <a:xfrm>
            <a:off x="11452986" y="5320429"/>
            <a:ext cx="131446" cy="1384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72</a:t>
            </a:r>
          </a:p>
        </p:txBody>
      </p:sp>
      <p:cxnSp>
        <p:nvCxnSpPr>
          <p:cNvPr id="64" name="Straight Connector 63">
            <a:extLst>
              <a:ext uri="{FF2B5EF4-FFF2-40B4-BE49-F238E27FC236}">
                <a16:creationId xmlns:a16="http://schemas.microsoft.com/office/drawing/2014/main" id="{18990B70-F80A-0A48-955E-5094F152153C}"/>
              </a:ext>
            </a:extLst>
          </p:cNvPr>
          <p:cNvCxnSpPr>
            <a:cxnSpLocks/>
          </p:cNvCxnSpPr>
          <p:nvPr/>
        </p:nvCxnSpPr>
        <p:spPr>
          <a:xfrm rot="16200000" flipH="1">
            <a:off x="11104884" y="526759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a:extLst>
              <a:ext uri="{FF2B5EF4-FFF2-40B4-BE49-F238E27FC236}">
                <a16:creationId xmlns:a16="http://schemas.microsoft.com/office/drawing/2014/main" id="{A07471D4-3B3B-2F45-A2C9-3B9CCC35C15E}"/>
              </a:ext>
            </a:extLst>
          </p:cNvPr>
          <p:cNvSpPr txBox="1"/>
          <p:nvPr/>
        </p:nvSpPr>
        <p:spPr>
          <a:xfrm>
            <a:off x="11075161" y="5320429"/>
            <a:ext cx="131446" cy="1384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66</a:t>
            </a:r>
          </a:p>
        </p:txBody>
      </p:sp>
      <p:cxnSp>
        <p:nvCxnSpPr>
          <p:cNvPr id="66" name="Straight Connector 65">
            <a:extLst>
              <a:ext uri="{FF2B5EF4-FFF2-40B4-BE49-F238E27FC236}">
                <a16:creationId xmlns:a16="http://schemas.microsoft.com/office/drawing/2014/main" id="{AB8C0945-1782-F548-B8DB-76AC0324D164}"/>
              </a:ext>
            </a:extLst>
          </p:cNvPr>
          <p:cNvCxnSpPr>
            <a:cxnSpLocks/>
          </p:cNvCxnSpPr>
          <p:nvPr/>
        </p:nvCxnSpPr>
        <p:spPr>
          <a:xfrm rot="16200000" flipH="1">
            <a:off x="10727059" y="526759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7" name="TextBox 66">
            <a:extLst>
              <a:ext uri="{FF2B5EF4-FFF2-40B4-BE49-F238E27FC236}">
                <a16:creationId xmlns:a16="http://schemas.microsoft.com/office/drawing/2014/main" id="{46C7920F-C73D-1043-A6DF-F3CFD3EB8893}"/>
              </a:ext>
            </a:extLst>
          </p:cNvPr>
          <p:cNvSpPr txBox="1"/>
          <p:nvPr/>
        </p:nvSpPr>
        <p:spPr>
          <a:xfrm>
            <a:off x="10697336" y="5320429"/>
            <a:ext cx="131446" cy="1384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60</a:t>
            </a:r>
          </a:p>
        </p:txBody>
      </p:sp>
      <p:cxnSp>
        <p:nvCxnSpPr>
          <p:cNvPr id="68" name="Straight Connector 67">
            <a:extLst>
              <a:ext uri="{FF2B5EF4-FFF2-40B4-BE49-F238E27FC236}">
                <a16:creationId xmlns:a16="http://schemas.microsoft.com/office/drawing/2014/main" id="{0C5573E6-FCE0-E64A-9563-75769061BBE6}"/>
              </a:ext>
            </a:extLst>
          </p:cNvPr>
          <p:cNvCxnSpPr>
            <a:cxnSpLocks/>
          </p:cNvCxnSpPr>
          <p:nvPr/>
        </p:nvCxnSpPr>
        <p:spPr>
          <a:xfrm rot="16200000" flipH="1">
            <a:off x="10349234" y="526759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9" name="TextBox 68">
            <a:extLst>
              <a:ext uri="{FF2B5EF4-FFF2-40B4-BE49-F238E27FC236}">
                <a16:creationId xmlns:a16="http://schemas.microsoft.com/office/drawing/2014/main" id="{8B7685A8-13EE-2649-9ED1-95E6D33CDE79}"/>
              </a:ext>
            </a:extLst>
          </p:cNvPr>
          <p:cNvSpPr txBox="1"/>
          <p:nvPr/>
        </p:nvSpPr>
        <p:spPr>
          <a:xfrm>
            <a:off x="10319511" y="5320429"/>
            <a:ext cx="131446" cy="1384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54</a:t>
            </a:r>
          </a:p>
        </p:txBody>
      </p:sp>
      <p:cxnSp>
        <p:nvCxnSpPr>
          <p:cNvPr id="70" name="Straight Connector 69">
            <a:extLst>
              <a:ext uri="{FF2B5EF4-FFF2-40B4-BE49-F238E27FC236}">
                <a16:creationId xmlns:a16="http://schemas.microsoft.com/office/drawing/2014/main" id="{1F3D2907-6431-9242-87E7-4AF3FFB9C472}"/>
              </a:ext>
            </a:extLst>
          </p:cNvPr>
          <p:cNvCxnSpPr>
            <a:cxnSpLocks/>
          </p:cNvCxnSpPr>
          <p:nvPr/>
        </p:nvCxnSpPr>
        <p:spPr>
          <a:xfrm rot="16200000" flipH="1">
            <a:off x="9974584" y="526759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1" name="TextBox 70">
            <a:extLst>
              <a:ext uri="{FF2B5EF4-FFF2-40B4-BE49-F238E27FC236}">
                <a16:creationId xmlns:a16="http://schemas.microsoft.com/office/drawing/2014/main" id="{2D79FE1F-DFDC-654E-B3DE-DDBA100372AA}"/>
              </a:ext>
            </a:extLst>
          </p:cNvPr>
          <p:cNvSpPr txBox="1"/>
          <p:nvPr/>
        </p:nvSpPr>
        <p:spPr>
          <a:xfrm>
            <a:off x="9944861" y="5320429"/>
            <a:ext cx="131446" cy="1384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48</a:t>
            </a:r>
          </a:p>
        </p:txBody>
      </p:sp>
      <p:cxnSp>
        <p:nvCxnSpPr>
          <p:cNvPr id="72" name="Straight Connector 71">
            <a:extLst>
              <a:ext uri="{FF2B5EF4-FFF2-40B4-BE49-F238E27FC236}">
                <a16:creationId xmlns:a16="http://schemas.microsoft.com/office/drawing/2014/main" id="{B907EC0E-BC35-364C-A188-F8558F8E5338}"/>
              </a:ext>
            </a:extLst>
          </p:cNvPr>
          <p:cNvCxnSpPr>
            <a:cxnSpLocks/>
          </p:cNvCxnSpPr>
          <p:nvPr/>
        </p:nvCxnSpPr>
        <p:spPr>
          <a:xfrm rot="16200000" flipH="1">
            <a:off x="9596759" y="526759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3" name="TextBox 72">
            <a:extLst>
              <a:ext uri="{FF2B5EF4-FFF2-40B4-BE49-F238E27FC236}">
                <a16:creationId xmlns:a16="http://schemas.microsoft.com/office/drawing/2014/main" id="{7EC6D469-97A3-194B-9DCC-736CDC3832C3}"/>
              </a:ext>
            </a:extLst>
          </p:cNvPr>
          <p:cNvSpPr txBox="1"/>
          <p:nvPr/>
        </p:nvSpPr>
        <p:spPr>
          <a:xfrm>
            <a:off x="9567036" y="5320429"/>
            <a:ext cx="131446" cy="1384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42</a:t>
            </a:r>
          </a:p>
        </p:txBody>
      </p:sp>
      <p:cxnSp>
        <p:nvCxnSpPr>
          <p:cNvPr id="74" name="Straight Connector 73">
            <a:extLst>
              <a:ext uri="{FF2B5EF4-FFF2-40B4-BE49-F238E27FC236}">
                <a16:creationId xmlns:a16="http://schemas.microsoft.com/office/drawing/2014/main" id="{0CFE442D-AF3A-1D40-A639-C1FDA1D1D4B8}"/>
              </a:ext>
            </a:extLst>
          </p:cNvPr>
          <p:cNvCxnSpPr>
            <a:cxnSpLocks/>
          </p:cNvCxnSpPr>
          <p:nvPr/>
        </p:nvCxnSpPr>
        <p:spPr>
          <a:xfrm rot="16200000" flipH="1">
            <a:off x="9215759" y="526759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5" name="TextBox 74">
            <a:extLst>
              <a:ext uri="{FF2B5EF4-FFF2-40B4-BE49-F238E27FC236}">
                <a16:creationId xmlns:a16="http://schemas.microsoft.com/office/drawing/2014/main" id="{202C252E-A8BD-2C45-885F-00542B4CB029}"/>
              </a:ext>
            </a:extLst>
          </p:cNvPr>
          <p:cNvSpPr txBox="1"/>
          <p:nvPr/>
        </p:nvSpPr>
        <p:spPr>
          <a:xfrm>
            <a:off x="9186036" y="5320429"/>
            <a:ext cx="131446" cy="1384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36</a:t>
            </a:r>
          </a:p>
        </p:txBody>
      </p:sp>
      <p:cxnSp>
        <p:nvCxnSpPr>
          <p:cNvPr id="76" name="Straight Connector 75">
            <a:extLst>
              <a:ext uri="{FF2B5EF4-FFF2-40B4-BE49-F238E27FC236}">
                <a16:creationId xmlns:a16="http://schemas.microsoft.com/office/drawing/2014/main" id="{E1547E97-0414-6D41-A4CA-E1A8FE2583AD}"/>
              </a:ext>
            </a:extLst>
          </p:cNvPr>
          <p:cNvCxnSpPr>
            <a:cxnSpLocks/>
          </p:cNvCxnSpPr>
          <p:nvPr/>
        </p:nvCxnSpPr>
        <p:spPr>
          <a:xfrm rot="16200000" flipH="1">
            <a:off x="8837934" y="526759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7" name="TextBox 76">
            <a:extLst>
              <a:ext uri="{FF2B5EF4-FFF2-40B4-BE49-F238E27FC236}">
                <a16:creationId xmlns:a16="http://schemas.microsoft.com/office/drawing/2014/main" id="{6990E63A-F7FA-E64E-9CBA-945CE37B2198}"/>
              </a:ext>
            </a:extLst>
          </p:cNvPr>
          <p:cNvSpPr txBox="1"/>
          <p:nvPr/>
        </p:nvSpPr>
        <p:spPr>
          <a:xfrm>
            <a:off x="8808211" y="5320429"/>
            <a:ext cx="131446" cy="1384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30</a:t>
            </a:r>
          </a:p>
        </p:txBody>
      </p:sp>
      <p:cxnSp>
        <p:nvCxnSpPr>
          <p:cNvPr id="78" name="Straight Connector 77">
            <a:extLst>
              <a:ext uri="{FF2B5EF4-FFF2-40B4-BE49-F238E27FC236}">
                <a16:creationId xmlns:a16="http://schemas.microsoft.com/office/drawing/2014/main" id="{5EE4A9C9-FAA4-4640-BDAD-673EC763D3F1}"/>
              </a:ext>
            </a:extLst>
          </p:cNvPr>
          <p:cNvCxnSpPr>
            <a:cxnSpLocks/>
          </p:cNvCxnSpPr>
          <p:nvPr/>
        </p:nvCxnSpPr>
        <p:spPr>
          <a:xfrm rot="16200000" flipH="1">
            <a:off x="8463284" y="526759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9" name="TextBox 78">
            <a:extLst>
              <a:ext uri="{FF2B5EF4-FFF2-40B4-BE49-F238E27FC236}">
                <a16:creationId xmlns:a16="http://schemas.microsoft.com/office/drawing/2014/main" id="{92A8AA49-8459-4440-8360-C1672CAEE0CE}"/>
              </a:ext>
            </a:extLst>
          </p:cNvPr>
          <p:cNvSpPr txBox="1"/>
          <p:nvPr/>
        </p:nvSpPr>
        <p:spPr>
          <a:xfrm>
            <a:off x="8433561" y="5320429"/>
            <a:ext cx="131446" cy="1384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24</a:t>
            </a:r>
          </a:p>
        </p:txBody>
      </p:sp>
      <p:cxnSp>
        <p:nvCxnSpPr>
          <p:cNvPr id="80" name="Straight Connector 79">
            <a:extLst>
              <a:ext uri="{FF2B5EF4-FFF2-40B4-BE49-F238E27FC236}">
                <a16:creationId xmlns:a16="http://schemas.microsoft.com/office/drawing/2014/main" id="{32367061-1BBD-DD43-A8C1-1F89409218D0}"/>
              </a:ext>
            </a:extLst>
          </p:cNvPr>
          <p:cNvCxnSpPr>
            <a:cxnSpLocks/>
          </p:cNvCxnSpPr>
          <p:nvPr/>
        </p:nvCxnSpPr>
        <p:spPr>
          <a:xfrm rot="16200000" flipH="1">
            <a:off x="8088634" y="526759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1" name="TextBox 80">
            <a:extLst>
              <a:ext uri="{FF2B5EF4-FFF2-40B4-BE49-F238E27FC236}">
                <a16:creationId xmlns:a16="http://schemas.microsoft.com/office/drawing/2014/main" id="{3CF5C8D0-233F-AA42-8995-9770B6940B12}"/>
              </a:ext>
            </a:extLst>
          </p:cNvPr>
          <p:cNvSpPr txBox="1"/>
          <p:nvPr/>
        </p:nvSpPr>
        <p:spPr>
          <a:xfrm>
            <a:off x="8058911" y="5320429"/>
            <a:ext cx="131446" cy="1384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18</a:t>
            </a:r>
          </a:p>
        </p:txBody>
      </p:sp>
      <p:cxnSp>
        <p:nvCxnSpPr>
          <p:cNvPr id="82" name="Straight Connector 81">
            <a:extLst>
              <a:ext uri="{FF2B5EF4-FFF2-40B4-BE49-F238E27FC236}">
                <a16:creationId xmlns:a16="http://schemas.microsoft.com/office/drawing/2014/main" id="{EB053A02-E2B0-954C-AFC3-C871B8CDDD60}"/>
              </a:ext>
            </a:extLst>
          </p:cNvPr>
          <p:cNvCxnSpPr>
            <a:cxnSpLocks/>
          </p:cNvCxnSpPr>
          <p:nvPr/>
        </p:nvCxnSpPr>
        <p:spPr>
          <a:xfrm rot="16200000" flipH="1">
            <a:off x="7707634" y="526759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3" name="TextBox 82">
            <a:extLst>
              <a:ext uri="{FF2B5EF4-FFF2-40B4-BE49-F238E27FC236}">
                <a16:creationId xmlns:a16="http://schemas.microsoft.com/office/drawing/2014/main" id="{E52924D7-C446-9D4D-8030-F0134AAE5CCD}"/>
              </a:ext>
            </a:extLst>
          </p:cNvPr>
          <p:cNvSpPr txBox="1"/>
          <p:nvPr/>
        </p:nvSpPr>
        <p:spPr>
          <a:xfrm>
            <a:off x="7677911" y="5320429"/>
            <a:ext cx="131446" cy="1384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12</a:t>
            </a:r>
          </a:p>
        </p:txBody>
      </p:sp>
      <p:sp>
        <p:nvSpPr>
          <p:cNvPr id="84" name="TextBox 83">
            <a:extLst>
              <a:ext uri="{FF2B5EF4-FFF2-40B4-BE49-F238E27FC236}">
                <a16:creationId xmlns:a16="http://schemas.microsoft.com/office/drawing/2014/main" id="{AD2FF41A-CBE6-8441-8606-9A8047930696}"/>
              </a:ext>
            </a:extLst>
          </p:cNvPr>
          <p:cNvSpPr txBox="1"/>
          <p:nvPr/>
        </p:nvSpPr>
        <p:spPr>
          <a:xfrm>
            <a:off x="6879874" y="5688729"/>
            <a:ext cx="197170" cy="2769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442</a:t>
            </a:r>
          </a:p>
          <a:p>
            <a:pPr algn="ctr">
              <a:lnSpc>
                <a:spcPct val="90000"/>
              </a:lnSpc>
            </a:pPr>
            <a:r>
              <a:rPr lang="en-GB" sz="1000" dirty="0">
                <a:latin typeface="Calibri" panose="020F0502020204030204" pitchFamily="34" charset="0"/>
                <a:ea typeface="Aileron" charset="0"/>
                <a:cs typeface="Calibri" panose="020F0502020204030204" pitchFamily="34" charset="0"/>
              </a:rPr>
              <a:t>496</a:t>
            </a:r>
          </a:p>
        </p:txBody>
      </p:sp>
      <p:sp>
        <p:nvSpPr>
          <p:cNvPr id="85" name="TextBox 84">
            <a:extLst>
              <a:ext uri="{FF2B5EF4-FFF2-40B4-BE49-F238E27FC236}">
                <a16:creationId xmlns:a16="http://schemas.microsoft.com/office/drawing/2014/main" id="{4A2A1515-1FE8-7D40-B800-3FD885451184}"/>
              </a:ext>
            </a:extLst>
          </p:cNvPr>
          <p:cNvSpPr txBox="1"/>
          <p:nvPr/>
        </p:nvSpPr>
        <p:spPr>
          <a:xfrm>
            <a:off x="9977722" y="5688729"/>
            <a:ext cx="65724" cy="2769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0</a:t>
            </a:r>
          </a:p>
          <a:p>
            <a:pPr algn="ctr">
              <a:lnSpc>
                <a:spcPct val="90000"/>
              </a:lnSpc>
            </a:pPr>
            <a:r>
              <a:rPr lang="en-GB" sz="1000" dirty="0">
                <a:latin typeface="Calibri" panose="020F0502020204030204" pitchFamily="34" charset="0"/>
                <a:ea typeface="Aileron" charset="0"/>
                <a:cs typeface="Calibri" panose="020F0502020204030204" pitchFamily="34" charset="0"/>
              </a:rPr>
              <a:t>0</a:t>
            </a:r>
          </a:p>
        </p:txBody>
      </p:sp>
      <p:sp>
        <p:nvSpPr>
          <p:cNvPr id="86" name="TextBox 85">
            <a:extLst>
              <a:ext uri="{FF2B5EF4-FFF2-40B4-BE49-F238E27FC236}">
                <a16:creationId xmlns:a16="http://schemas.microsoft.com/office/drawing/2014/main" id="{EFC0982F-2BC3-2F4B-964E-B499018705C8}"/>
              </a:ext>
            </a:extLst>
          </p:cNvPr>
          <p:cNvSpPr txBox="1"/>
          <p:nvPr/>
        </p:nvSpPr>
        <p:spPr>
          <a:xfrm>
            <a:off x="9186837" y="5688729"/>
            <a:ext cx="129844" cy="2769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≤5</a:t>
            </a:r>
          </a:p>
          <a:p>
            <a:pPr algn="ctr">
              <a:lnSpc>
                <a:spcPct val="90000"/>
              </a:lnSpc>
            </a:pPr>
            <a:r>
              <a:rPr lang="en-GB" sz="1000" dirty="0">
                <a:latin typeface="Calibri" panose="020F0502020204030204" pitchFamily="34" charset="0"/>
                <a:ea typeface="Aileron" charset="0"/>
                <a:cs typeface="Calibri" panose="020F0502020204030204" pitchFamily="34" charset="0"/>
              </a:rPr>
              <a:t>≤5</a:t>
            </a:r>
          </a:p>
        </p:txBody>
      </p:sp>
      <p:sp>
        <p:nvSpPr>
          <p:cNvPr id="87" name="TextBox 86">
            <a:extLst>
              <a:ext uri="{FF2B5EF4-FFF2-40B4-BE49-F238E27FC236}">
                <a16:creationId xmlns:a16="http://schemas.microsoft.com/office/drawing/2014/main" id="{B015BB19-BF50-974A-B86B-701B709D1CA6}"/>
              </a:ext>
            </a:extLst>
          </p:cNvPr>
          <p:cNvSpPr txBox="1"/>
          <p:nvPr/>
        </p:nvSpPr>
        <p:spPr>
          <a:xfrm>
            <a:off x="8433561" y="5688729"/>
            <a:ext cx="131446" cy="2769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20</a:t>
            </a:r>
          </a:p>
          <a:p>
            <a:pPr algn="ctr">
              <a:lnSpc>
                <a:spcPct val="90000"/>
              </a:lnSpc>
            </a:pPr>
            <a:r>
              <a:rPr lang="en-GB" sz="1000" dirty="0">
                <a:latin typeface="Calibri" panose="020F0502020204030204" pitchFamily="34" charset="0"/>
                <a:ea typeface="Aileron" charset="0"/>
                <a:cs typeface="Calibri" panose="020F0502020204030204" pitchFamily="34" charset="0"/>
              </a:rPr>
              <a:t>13</a:t>
            </a:r>
          </a:p>
        </p:txBody>
      </p:sp>
      <p:sp>
        <p:nvSpPr>
          <p:cNvPr id="88" name="TextBox 87">
            <a:extLst>
              <a:ext uri="{FF2B5EF4-FFF2-40B4-BE49-F238E27FC236}">
                <a16:creationId xmlns:a16="http://schemas.microsoft.com/office/drawing/2014/main" id="{DE85CABC-411D-F14B-9456-3C08095302B2}"/>
              </a:ext>
            </a:extLst>
          </p:cNvPr>
          <p:cNvSpPr txBox="1"/>
          <p:nvPr/>
        </p:nvSpPr>
        <p:spPr>
          <a:xfrm>
            <a:off x="7677911" y="5688729"/>
            <a:ext cx="131446" cy="2769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89</a:t>
            </a:r>
          </a:p>
          <a:p>
            <a:pPr algn="ctr">
              <a:lnSpc>
                <a:spcPct val="90000"/>
              </a:lnSpc>
            </a:pPr>
            <a:r>
              <a:rPr lang="en-GB" sz="1000" dirty="0">
                <a:latin typeface="Calibri" panose="020F0502020204030204" pitchFamily="34" charset="0"/>
                <a:ea typeface="Aileron" charset="0"/>
                <a:cs typeface="Calibri" panose="020F0502020204030204" pitchFamily="34" charset="0"/>
              </a:rPr>
              <a:t>75</a:t>
            </a:r>
          </a:p>
        </p:txBody>
      </p:sp>
      <p:grpSp>
        <p:nvGrpSpPr>
          <p:cNvPr id="151" name="Group 150">
            <a:extLst>
              <a:ext uri="{FF2B5EF4-FFF2-40B4-BE49-F238E27FC236}">
                <a16:creationId xmlns:a16="http://schemas.microsoft.com/office/drawing/2014/main" id="{F133780A-C853-2E40-B01B-AC3A7F498614}"/>
              </a:ext>
            </a:extLst>
          </p:cNvPr>
          <p:cNvGrpSpPr/>
          <p:nvPr/>
        </p:nvGrpSpPr>
        <p:grpSpPr>
          <a:xfrm>
            <a:off x="778270" y="3375950"/>
            <a:ext cx="531547" cy="508508"/>
            <a:chOff x="778270" y="3186476"/>
            <a:chExt cx="531547" cy="508508"/>
          </a:xfrm>
        </p:grpSpPr>
        <p:grpSp>
          <p:nvGrpSpPr>
            <p:cNvPr id="101" name="Group 100">
              <a:extLst>
                <a:ext uri="{FF2B5EF4-FFF2-40B4-BE49-F238E27FC236}">
                  <a16:creationId xmlns:a16="http://schemas.microsoft.com/office/drawing/2014/main" id="{FAA88947-CD3B-7A44-A630-E1F9E0B69BD4}"/>
                </a:ext>
              </a:extLst>
            </p:cNvPr>
            <p:cNvGrpSpPr/>
            <p:nvPr/>
          </p:nvGrpSpPr>
          <p:grpSpPr>
            <a:xfrm>
              <a:off x="778270" y="3186476"/>
              <a:ext cx="251460" cy="508508"/>
              <a:chOff x="7335589" y="1207157"/>
              <a:chExt cx="428625" cy="866775"/>
            </a:xfrm>
          </p:grpSpPr>
          <p:sp>
            <p:nvSpPr>
              <p:cNvPr id="99" name="Freeform 98">
                <a:extLst>
                  <a:ext uri="{FF2B5EF4-FFF2-40B4-BE49-F238E27FC236}">
                    <a16:creationId xmlns:a16="http://schemas.microsoft.com/office/drawing/2014/main" id="{581B6D5E-E655-E14E-9AA0-F0F696ACE2EE}"/>
                  </a:ext>
                </a:extLst>
              </p:cNvPr>
              <p:cNvSpPr/>
              <p:nvPr/>
            </p:nvSpPr>
            <p:spPr>
              <a:xfrm>
                <a:off x="7468939" y="1207157"/>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solidFill>
                <a:schemeClr val="accent1"/>
              </a:solidFill>
              <a:ln w="9525" cap="flat">
                <a:solidFill>
                  <a:schemeClr val="bg1"/>
                </a:solid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FD3ED0D9-AC05-104C-BA44-F7DFAD8A51B1}"/>
                  </a:ext>
                </a:extLst>
              </p:cNvPr>
              <p:cNvSpPr/>
              <p:nvPr/>
            </p:nvSpPr>
            <p:spPr>
              <a:xfrm>
                <a:off x="7335589" y="1378607"/>
                <a:ext cx="428625" cy="695325"/>
              </a:xfrm>
              <a:custGeom>
                <a:avLst/>
                <a:gdLst>
                  <a:gd name="connsiteX0" fmla="*/ 424339 w 428625"/>
                  <a:gd name="connsiteY0" fmla="*/ 304324 h 695325"/>
                  <a:gd name="connsiteX1" fmla="*/ 370999 w 428625"/>
                  <a:gd name="connsiteY1" fmla="*/ 77629 h 695325"/>
                  <a:gd name="connsiteX2" fmla="*/ 359569 w 428625"/>
                  <a:gd name="connsiteY2" fmla="*/ 56674 h 695325"/>
                  <a:gd name="connsiteX3" fmla="*/ 279559 w 428625"/>
                  <a:gd name="connsiteY3" fmla="*/ 14764 h 695325"/>
                  <a:gd name="connsiteX4" fmla="*/ 216694 w 428625"/>
                  <a:gd name="connsiteY4" fmla="*/ 7144 h 695325"/>
                  <a:gd name="connsiteX5" fmla="*/ 153829 w 428625"/>
                  <a:gd name="connsiteY5" fmla="*/ 16669 h 695325"/>
                  <a:gd name="connsiteX6" fmla="*/ 73819 w 428625"/>
                  <a:gd name="connsiteY6" fmla="*/ 58579 h 695325"/>
                  <a:gd name="connsiteX7" fmla="*/ 62389 w 428625"/>
                  <a:gd name="connsiteY7" fmla="*/ 79534 h 695325"/>
                  <a:gd name="connsiteX8" fmla="*/ 9049 w 428625"/>
                  <a:gd name="connsiteY8" fmla="*/ 306229 h 695325"/>
                  <a:gd name="connsiteX9" fmla="*/ 7144 w 428625"/>
                  <a:gd name="connsiteY9" fmla="*/ 315754 h 695325"/>
                  <a:gd name="connsiteX10" fmla="*/ 45244 w 428625"/>
                  <a:gd name="connsiteY10" fmla="*/ 353854 h 695325"/>
                  <a:gd name="connsiteX11" fmla="*/ 81439 w 428625"/>
                  <a:gd name="connsiteY11" fmla="*/ 325279 h 695325"/>
                  <a:gd name="connsiteX12" fmla="*/ 121444 w 428625"/>
                  <a:gd name="connsiteY12" fmla="*/ 159544 h 695325"/>
                  <a:gd name="connsiteX13" fmla="*/ 121444 w 428625"/>
                  <a:gd name="connsiteY13" fmla="*/ 692944 h 695325"/>
                  <a:gd name="connsiteX14" fmla="*/ 197644 w 428625"/>
                  <a:gd name="connsiteY14" fmla="*/ 692944 h 695325"/>
                  <a:gd name="connsiteX15" fmla="*/ 197644 w 428625"/>
                  <a:gd name="connsiteY15" fmla="*/ 350044 h 695325"/>
                  <a:gd name="connsiteX16" fmla="*/ 235744 w 428625"/>
                  <a:gd name="connsiteY16" fmla="*/ 350044 h 695325"/>
                  <a:gd name="connsiteX17" fmla="*/ 235744 w 428625"/>
                  <a:gd name="connsiteY17" fmla="*/ 692944 h 695325"/>
                  <a:gd name="connsiteX18" fmla="*/ 311944 w 428625"/>
                  <a:gd name="connsiteY18" fmla="*/ 692944 h 695325"/>
                  <a:gd name="connsiteX19" fmla="*/ 311944 w 428625"/>
                  <a:gd name="connsiteY19" fmla="*/ 157639 h 695325"/>
                  <a:gd name="connsiteX20" fmla="*/ 351949 w 428625"/>
                  <a:gd name="connsiteY20" fmla="*/ 323374 h 695325"/>
                  <a:gd name="connsiteX21" fmla="*/ 388144 w 428625"/>
                  <a:gd name="connsiteY21" fmla="*/ 351949 h 695325"/>
                  <a:gd name="connsiteX22" fmla="*/ 426244 w 428625"/>
                  <a:gd name="connsiteY22" fmla="*/ 313849 h 695325"/>
                  <a:gd name="connsiteX23" fmla="*/ 424339 w 428625"/>
                  <a:gd name="connsiteY23" fmla="*/ 30432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8625" h="695325">
                    <a:moveTo>
                      <a:pt x="424339" y="304324"/>
                    </a:moveTo>
                    <a:lnTo>
                      <a:pt x="370999" y="77629"/>
                    </a:lnTo>
                    <a:cubicBezTo>
                      <a:pt x="369094" y="70009"/>
                      <a:pt x="365284" y="62389"/>
                      <a:pt x="359569" y="56674"/>
                    </a:cubicBezTo>
                    <a:cubicBezTo>
                      <a:pt x="336709" y="37624"/>
                      <a:pt x="310039" y="24289"/>
                      <a:pt x="279559" y="14764"/>
                    </a:cubicBezTo>
                    <a:cubicBezTo>
                      <a:pt x="258604" y="10954"/>
                      <a:pt x="237649" y="7144"/>
                      <a:pt x="216694" y="7144"/>
                    </a:cubicBezTo>
                    <a:cubicBezTo>
                      <a:pt x="195739" y="7144"/>
                      <a:pt x="174784" y="10954"/>
                      <a:pt x="153829" y="16669"/>
                    </a:cubicBezTo>
                    <a:cubicBezTo>
                      <a:pt x="123349" y="24289"/>
                      <a:pt x="96679" y="39529"/>
                      <a:pt x="73819" y="58579"/>
                    </a:cubicBezTo>
                    <a:cubicBezTo>
                      <a:pt x="68104" y="64294"/>
                      <a:pt x="64294" y="71914"/>
                      <a:pt x="62389" y="79534"/>
                    </a:cubicBezTo>
                    <a:lnTo>
                      <a:pt x="9049" y="306229"/>
                    </a:lnTo>
                    <a:cubicBezTo>
                      <a:pt x="9049" y="308134"/>
                      <a:pt x="7144" y="311944"/>
                      <a:pt x="7144" y="315754"/>
                    </a:cubicBezTo>
                    <a:cubicBezTo>
                      <a:pt x="7144" y="336709"/>
                      <a:pt x="24289" y="353854"/>
                      <a:pt x="45244" y="353854"/>
                    </a:cubicBezTo>
                    <a:cubicBezTo>
                      <a:pt x="62389" y="353854"/>
                      <a:pt x="77629" y="340519"/>
                      <a:pt x="81439" y="325279"/>
                    </a:cubicBezTo>
                    <a:lnTo>
                      <a:pt x="121444" y="159544"/>
                    </a:lnTo>
                    <a:lnTo>
                      <a:pt x="121444" y="692944"/>
                    </a:lnTo>
                    <a:lnTo>
                      <a:pt x="197644" y="692944"/>
                    </a:lnTo>
                    <a:lnTo>
                      <a:pt x="197644" y="350044"/>
                    </a:lnTo>
                    <a:lnTo>
                      <a:pt x="235744" y="350044"/>
                    </a:lnTo>
                    <a:lnTo>
                      <a:pt x="235744" y="692944"/>
                    </a:lnTo>
                    <a:lnTo>
                      <a:pt x="311944" y="692944"/>
                    </a:lnTo>
                    <a:lnTo>
                      <a:pt x="311944" y="157639"/>
                    </a:lnTo>
                    <a:lnTo>
                      <a:pt x="351949" y="323374"/>
                    </a:lnTo>
                    <a:cubicBezTo>
                      <a:pt x="355759" y="338614"/>
                      <a:pt x="370999" y="351949"/>
                      <a:pt x="388144" y="351949"/>
                    </a:cubicBezTo>
                    <a:cubicBezTo>
                      <a:pt x="409099" y="351949"/>
                      <a:pt x="426244" y="334804"/>
                      <a:pt x="426244" y="313849"/>
                    </a:cubicBezTo>
                    <a:cubicBezTo>
                      <a:pt x="426244" y="310039"/>
                      <a:pt x="424339" y="306229"/>
                      <a:pt x="424339" y="304324"/>
                    </a:cubicBezTo>
                    <a:close/>
                  </a:path>
                </a:pathLst>
              </a:custGeom>
              <a:solidFill>
                <a:schemeClr val="accent1"/>
              </a:solidFill>
              <a:ln w="9525" cap="flat">
                <a:solidFill>
                  <a:schemeClr val="bg1"/>
                </a:solidFill>
                <a:prstDash val="solid"/>
                <a:miter/>
              </a:ln>
            </p:spPr>
            <p:txBody>
              <a:bodyPr rtlCol="0" anchor="ctr"/>
              <a:lstStyle/>
              <a:p>
                <a:endParaRPr lang="en-US"/>
              </a:p>
            </p:txBody>
          </p:sp>
        </p:grpSp>
        <p:grpSp>
          <p:nvGrpSpPr>
            <p:cNvPr id="105" name="Group 104">
              <a:extLst>
                <a:ext uri="{FF2B5EF4-FFF2-40B4-BE49-F238E27FC236}">
                  <a16:creationId xmlns:a16="http://schemas.microsoft.com/office/drawing/2014/main" id="{38121725-3EB8-1E48-87B4-4A1FAD08CF6A}"/>
                </a:ext>
              </a:extLst>
            </p:cNvPr>
            <p:cNvGrpSpPr/>
            <p:nvPr/>
          </p:nvGrpSpPr>
          <p:grpSpPr>
            <a:xfrm>
              <a:off x="1058357" y="3186476"/>
              <a:ext cx="251460" cy="508508"/>
              <a:chOff x="7335589" y="1207157"/>
              <a:chExt cx="428625" cy="866775"/>
            </a:xfrm>
          </p:grpSpPr>
          <p:sp>
            <p:nvSpPr>
              <p:cNvPr id="106" name="Freeform 105">
                <a:extLst>
                  <a:ext uri="{FF2B5EF4-FFF2-40B4-BE49-F238E27FC236}">
                    <a16:creationId xmlns:a16="http://schemas.microsoft.com/office/drawing/2014/main" id="{85BD6502-CA8F-3249-9002-6A28A3DD5C0F}"/>
                  </a:ext>
                </a:extLst>
              </p:cNvPr>
              <p:cNvSpPr/>
              <p:nvPr/>
            </p:nvSpPr>
            <p:spPr>
              <a:xfrm>
                <a:off x="7468939" y="1207157"/>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solidFill>
                <a:schemeClr val="accent1"/>
              </a:solidFill>
              <a:ln w="9525" cap="flat">
                <a:solidFill>
                  <a:schemeClr val="bg1"/>
                </a:solid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AB40C914-5DA2-CD4B-9F2E-4D179F8F01AD}"/>
                  </a:ext>
                </a:extLst>
              </p:cNvPr>
              <p:cNvSpPr/>
              <p:nvPr/>
            </p:nvSpPr>
            <p:spPr>
              <a:xfrm>
                <a:off x="7335589" y="1378607"/>
                <a:ext cx="428625" cy="695325"/>
              </a:xfrm>
              <a:custGeom>
                <a:avLst/>
                <a:gdLst>
                  <a:gd name="connsiteX0" fmla="*/ 424339 w 428625"/>
                  <a:gd name="connsiteY0" fmla="*/ 304324 h 695325"/>
                  <a:gd name="connsiteX1" fmla="*/ 370999 w 428625"/>
                  <a:gd name="connsiteY1" fmla="*/ 77629 h 695325"/>
                  <a:gd name="connsiteX2" fmla="*/ 359569 w 428625"/>
                  <a:gd name="connsiteY2" fmla="*/ 56674 h 695325"/>
                  <a:gd name="connsiteX3" fmla="*/ 279559 w 428625"/>
                  <a:gd name="connsiteY3" fmla="*/ 14764 h 695325"/>
                  <a:gd name="connsiteX4" fmla="*/ 216694 w 428625"/>
                  <a:gd name="connsiteY4" fmla="*/ 7144 h 695325"/>
                  <a:gd name="connsiteX5" fmla="*/ 153829 w 428625"/>
                  <a:gd name="connsiteY5" fmla="*/ 16669 h 695325"/>
                  <a:gd name="connsiteX6" fmla="*/ 73819 w 428625"/>
                  <a:gd name="connsiteY6" fmla="*/ 58579 h 695325"/>
                  <a:gd name="connsiteX7" fmla="*/ 62389 w 428625"/>
                  <a:gd name="connsiteY7" fmla="*/ 79534 h 695325"/>
                  <a:gd name="connsiteX8" fmla="*/ 9049 w 428625"/>
                  <a:gd name="connsiteY8" fmla="*/ 306229 h 695325"/>
                  <a:gd name="connsiteX9" fmla="*/ 7144 w 428625"/>
                  <a:gd name="connsiteY9" fmla="*/ 315754 h 695325"/>
                  <a:gd name="connsiteX10" fmla="*/ 45244 w 428625"/>
                  <a:gd name="connsiteY10" fmla="*/ 353854 h 695325"/>
                  <a:gd name="connsiteX11" fmla="*/ 81439 w 428625"/>
                  <a:gd name="connsiteY11" fmla="*/ 325279 h 695325"/>
                  <a:gd name="connsiteX12" fmla="*/ 121444 w 428625"/>
                  <a:gd name="connsiteY12" fmla="*/ 159544 h 695325"/>
                  <a:gd name="connsiteX13" fmla="*/ 121444 w 428625"/>
                  <a:gd name="connsiteY13" fmla="*/ 692944 h 695325"/>
                  <a:gd name="connsiteX14" fmla="*/ 197644 w 428625"/>
                  <a:gd name="connsiteY14" fmla="*/ 692944 h 695325"/>
                  <a:gd name="connsiteX15" fmla="*/ 197644 w 428625"/>
                  <a:gd name="connsiteY15" fmla="*/ 350044 h 695325"/>
                  <a:gd name="connsiteX16" fmla="*/ 235744 w 428625"/>
                  <a:gd name="connsiteY16" fmla="*/ 350044 h 695325"/>
                  <a:gd name="connsiteX17" fmla="*/ 235744 w 428625"/>
                  <a:gd name="connsiteY17" fmla="*/ 692944 h 695325"/>
                  <a:gd name="connsiteX18" fmla="*/ 311944 w 428625"/>
                  <a:gd name="connsiteY18" fmla="*/ 692944 h 695325"/>
                  <a:gd name="connsiteX19" fmla="*/ 311944 w 428625"/>
                  <a:gd name="connsiteY19" fmla="*/ 157639 h 695325"/>
                  <a:gd name="connsiteX20" fmla="*/ 351949 w 428625"/>
                  <a:gd name="connsiteY20" fmla="*/ 323374 h 695325"/>
                  <a:gd name="connsiteX21" fmla="*/ 388144 w 428625"/>
                  <a:gd name="connsiteY21" fmla="*/ 351949 h 695325"/>
                  <a:gd name="connsiteX22" fmla="*/ 426244 w 428625"/>
                  <a:gd name="connsiteY22" fmla="*/ 313849 h 695325"/>
                  <a:gd name="connsiteX23" fmla="*/ 424339 w 428625"/>
                  <a:gd name="connsiteY23" fmla="*/ 30432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8625" h="695325">
                    <a:moveTo>
                      <a:pt x="424339" y="304324"/>
                    </a:moveTo>
                    <a:lnTo>
                      <a:pt x="370999" y="77629"/>
                    </a:lnTo>
                    <a:cubicBezTo>
                      <a:pt x="369094" y="70009"/>
                      <a:pt x="365284" y="62389"/>
                      <a:pt x="359569" y="56674"/>
                    </a:cubicBezTo>
                    <a:cubicBezTo>
                      <a:pt x="336709" y="37624"/>
                      <a:pt x="310039" y="24289"/>
                      <a:pt x="279559" y="14764"/>
                    </a:cubicBezTo>
                    <a:cubicBezTo>
                      <a:pt x="258604" y="10954"/>
                      <a:pt x="237649" y="7144"/>
                      <a:pt x="216694" y="7144"/>
                    </a:cubicBezTo>
                    <a:cubicBezTo>
                      <a:pt x="195739" y="7144"/>
                      <a:pt x="174784" y="10954"/>
                      <a:pt x="153829" y="16669"/>
                    </a:cubicBezTo>
                    <a:cubicBezTo>
                      <a:pt x="123349" y="24289"/>
                      <a:pt x="96679" y="39529"/>
                      <a:pt x="73819" y="58579"/>
                    </a:cubicBezTo>
                    <a:cubicBezTo>
                      <a:pt x="68104" y="64294"/>
                      <a:pt x="64294" y="71914"/>
                      <a:pt x="62389" y="79534"/>
                    </a:cubicBezTo>
                    <a:lnTo>
                      <a:pt x="9049" y="306229"/>
                    </a:lnTo>
                    <a:cubicBezTo>
                      <a:pt x="9049" y="308134"/>
                      <a:pt x="7144" y="311944"/>
                      <a:pt x="7144" y="315754"/>
                    </a:cubicBezTo>
                    <a:cubicBezTo>
                      <a:pt x="7144" y="336709"/>
                      <a:pt x="24289" y="353854"/>
                      <a:pt x="45244" y="353854"/>
                    </a:cubicBezTo>
                    <a:cubicBezTo>
                      <a:pt x="62389" y="353854"/>
                      <a:pt x="77629" y="340519"/>
                      <a:pt x="81439" y="325279"/>
                    </a:cubicBezTo>
                    <a:lnTo>
                      <a:pt x="121444" y="159544"/>
                    </a:lnTo>
                    <a:lnTo>
                      <a:pt x="121444" y="692944"/>
                    </a:lnTo>
                    <a:lnTo>
                      <a:pt x="197644" y="692944"/>
                    </a:lnTo>
                    <a:lnTo>
                      <a:pt x="197644" y="350044"/>
                    </a:lnTo>
                    <a:lnTo>
                      <a:pt x="235744" y="350044"/>
                    </a:lnTo>
                    <a:lnTo>
                      <a:pt x="235744" y="692944"/>
                    </a:lnTo>
                    <a:lnTo>
                      <a:pt x="311944" y="692944"/>
                    </a:lnTo>
                    <a:lnTo>
                      <a:pt x="311944" y="157639"/>
                    </a:lnTo>
                    <a:lnTo>
                      <a:pt x="351949" y="323374"/>
                    </a:lnTo>
                    <a:cubicBezTo>
                      <a:pt x="355759" y="338614"/>
                      <a:pt x="370999" y="351949"/>
                      <a:pt x="388144" y="351949"/>
                    </a:cubicBezTo>
                    <a:cubicBezTo>
                      <a:pt x="409099" y="351949"/>
                      <a:pt x="426244" y="334804"/>
                      <a:pt x="426244" y="313849"/>
                    </a:cubicBezTo>
                    <a:cubicBezTo>
                      <a:pt x="426244" y="310039"/>
                      <a:pt x="424339" y="306229"/>
                      <a:pt x="424339" y="304324"/>
                    </a:cubicBezTo>
                    <a:close/>
                  </a:path>
                </a:pathLst>
              </a:custGeom>
              <a:solidFill>
                <a:schemeClr val="accent1"/>
              </a:solidFill>
              <a:ln w="9525" cap="flat">
                <a:solidFill>
                  <a:schemeClr val="bg1"/>
                </a:solidFill>
                <a:prstDash val="solid"/>
                <a:miter/>
              </a:ln>
            </p:spPr>
            <p:txBody>
              <a:bodyPr rtlCol="0" anchor="ctr"/>
              <a:lstStyle/>
              <a:p>
                <a:endParaRPr lang="en-US"/>
              </a:p>
            </p:txBody>
          </p:sp>
        </p:grpSp>
        <p:grpSp>
          <p:nvGrpSpPr>
            <p:cNvPr id="102" name="Group 101">
              <a:extLst>
                <a:ext uri="{FF2B5EF4-FFF2-40B4-BE49-F238E27FC236}">
                  <a16:creationId xmlns:a16="http://schemas.microsoft.com/office/drawing/2014/main" id="{68AF1FE9-C974-314E-9594-0A9BDF66ED3F}"/>
                </a:ext>
              </a:extLst>
            </p:cNvPr>
            <p:cNvGrpSpPr/>
            <p:nvPr/>
          </p:nvGrpSpPr>
          <p:grpSpPr>
            <a:xfrm>
              <a:off x="918314" y="3186476"/>
              <a:ext cx="251460" cy="508508"/>
              <a:chOff x="7335589" y="1207157"/>
              <a:chExt cx="428625" cy="866775"/>
            </a:xfrm>
          </p:grpSpPr>
          <p:sp>
            <p:nvSpPr>
              <p:cNvPr id="103" name="Freeform 102">
                <a:extLst>
                  <a:ext uri="{FF2B5EF4-FFF2-40B4-BE49-F238E27FC236}">
                    <a16:creationId xmlns:a16="http://schemas.microsoft.com/office/drawing/2014/main" id="{E753C6CC-5E57-FD47-B471-54A3914E3748}"/>
                  </a:ext>
                </a:extLst>
              </p:cNvPr>
              <p:cNvSpPr/>
              <p:nvPr/>
            </p:nvSpPr>
            <p:spPr>
              <a:xfrm>
                <a:off x="7468939" y="1207157"/>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solidFill>
                <a:schemeClr val="accent1"/>
              </a:solidFill>
              <a:ln w="9525" cap="flat">
                <a:solidFill>
                  <a:schemeClr val="bg1"/>
                </a:solid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BE1EBEA2-4A52-C943-9C01-0BE3DD744E1F}"/>
                  </a:ext>
                </a:extLst>
              </p:cNvPr>
              <p:cNvSpPr/>
              <p:nvPr/>
            </p:nvSpPr>
            <p:spPr>
              <a:xfrm>
                <a:off x="7335589" y="1378607"/>
                <a:ext cx="428625" cy="695325"/>
              </a:xfrm>
              <a:custGeom>
                <a:avLst/>
                <a:gdLst>
                  <a:gd name="connsiteX0" fmla="*/ 424339 w 428625"/>
                  <a:gd name="connsiteY0" fmla="*/ 304324 h 695325"/>
                  <a:gd name="connsiteX1" fmla="*/ 370999 w 428625"/>
                  <a:gd name="connsiteY1" fmla="*/ 77629 h 695325"/>
                  <a:gd name="connsiteX2" fmla="*/ 359569 w 428625"/>
                  <a:gd name="connsiteY2" fmla="*/ 56674 h 695325"/>
                  <a:gd name="connsiteX3" fmla="*/ 279559 w 428625"/>
                  <a:gd name="connsiteY3" fmla="*/ 14764 h 695325"/>
                  <a:gd name="connsiteX4" fmla="*/ 216694 w 428625"/>
                  <a:gd name="connsiteY4" fmla="*/ 7144 h 695325"/>
                  <a:gd name="connsiteX5" fmla="*/ 153829 w 428625"/>
                  <a:gd name="connsiteY5" fmla="*/ 16669 h 695325"/>
                  <a:gd name="connsiteX6" fmla="*/ 73819 w 428625"/>
                  <a:gd name="connsiteY6" fmla="*/ 58579 h 695325"/>
                  <a:gd name="connsiteX7" fmla="*/ 62389 w 428625"/>
                  <a:gd name="connsiteY7" fmla="*/ 79534 h 695325"/>
                  <a:gd name="connsiteX8" fmla="*/ 9049 w 428625"/>
                  <a:gd name="connsiteY8" fmla="*/ 306229 h 695325"/>
                  <a:gd name="connsiteX9" fmla="*/ 7144 w 428625"/>
                  <a:gd name="connsiteY9" fmla="*/ 315754 h 695325"/>
                  <a:gd name="connsiteX10" fmla="*/ 45244 w 428625"/>
                  <a:gd name="connsiteY10" fmla="*/ 353854 h 695325"/>
                  <a:gd name="connsiteX11" fmla="*/ 81439 w 428625"/>
                  <a:gd name="connsiteY11" fmla="*/ 325279 h 695325"/>
                  <a:gd name="connsiteX12" fmla="*/ 121444 w 428625"/>
                  <a:gd name="connsiteY12" fmla="*/ 159544 h 695325"/>
                  <a:gd name="connsiteX13" fmla="*/ 121444 w 428625"/>
                  <a:gd name="connsiteY13" fmla="*/ 692944 h 695325"/>
                  <a:gd name="connsiteX14" fmla="*/ 197644 w 428625"/>
                  <a:gd name="connsiteY14" fmla="*/ 692944 h 695325"/>
                  <a:gd name="connsiteX15" fmla="*/ 197644 w 428625"/>
                  <a:gd name="connsiteY15" fmla="*/ 350044 h 695325"/>
                  <a:gd name="connsiteX16" fmla="*/ 235744 w 428625"/>
                  <a:gd name="connsiteY16" fmla="*/ 350044 h 695325"/>
                  <a:gd name="connsiteX17" fmla="*/ 235744 w 428625"/>
                  <a:gd name="connsiteY17" fmla="*/ 692944 h 695325"/>
                  <a:gd name="connsiteX18" fmla="*/ 311944 w 428625"/>
                  <a:gd name="connsiteY18" fmla="*/ 692944 h 695325"/>
                  <a:gd name="connsiteX19" fmla="*/ 311944 w 428625"/>
                  <a:gd name="connsiteY19" fmla="*/ 157639 h 695325"/>
                  <a:gd name="connsiteX20" fmla="*/ 351949 w 428625"/>
                  <a:gd name="connsiteY20" fmla="*/ 323374 h 695325"/>
                  <a:gd name="connsiteX21" fmla="*/ 388144 w 428625"/>
                  <a:gd name="connsiteY21" fmla="*/ 351949 h 695325"/>
                  <a:gd name="connsiteX22" fmla="*/ 426244 w 428625"/>
                  <a:gd name="connsiteY22" fmla="*/ 313849 h 695325"/>
                  <a:gd name="connsiteX23" fmla="*/ 424339 w 428625"/>
                  <a:gd name="connsiteY23" fmla="*/ 30432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8625" h="695325">
                    <a:moveTo>
                      <a:pt x="424339" y="304324"/>
                    </a:moveTo>
                    <a:lnTo>
                      <a:pt x="370999" y="77629"/>
                    </a:lnTo>
                    <a:cubicBezTo>
                      <a:pt x="369094" y="70009"/>
                      <a:pt x="365284" y="62389"/>
                      <a:pt x="359569" y="56674"/>
                    </a:cubicBezTo>
                    <a:cubicBezTo>
                      <a:pt x="336709" y="37624"/>
                      <a:pt x="310039" y="24289"/>
                      <a:pt x="279559" y="14764"/>
                    </a:cubicBezTo>
                    <a:cubicBezTo>
                      <a:pt x="258604" y="10954"/>
                      <a:pt x="237649" y="7144"/>
                      <a:pt x="216694" y="7144"/>
                    </a:cubicBezTo>
                    <a:cubicBezTo>
                      <a:pt x="195739" y="7144"/>
                      <a:pt x="174784" y="10954"/>
                      <a:pt x="153829" y="16669"/>
                    </a:cubicBezTo>
                    <a:cubicBezTo>
                      <a:pt x="123349" y="24289"/>
                      <a:pt x="96679" y="39529"/>
                      <a:pt x="73819" y="58579"/>
                    </a:cubicBezTo>
                    <a:cubicBezTo>
                      <a:pt x="68104" y="64294"/>
                      <a:pt x="64294" y="71914"/>
                      <a:pt x="62389" y="79534"/>
                    </a:cubicBezTo>
                    <a:lnTo>
                      <a:pt x="9049" y="306229"/>
                    </a:lnTo>
                    <a:cubicBezTo>
                      <a:pt x="9049" y="308134"/>
                      <a:pt x="7144" y="311944"/>
                      <a:pt x="7144" y="315754"/>
                    </a:cubicBezTo>
                    <a:cubicBezTo>
                      <a:pt x="7144" y="336709"/>
                      <a:pt x="24289" y="353854"/>
                      <a:pt x="45244" y="353854"/>
                    </a:cubicBezTo>
                    <a:cubicBezTo>
                      <a:pt x="62389" y="353854"/>
                      <a:pt x="77629" y="340519"/>
                      <a:pt x="81439" y="325279"/>
                    </a:cubicBezTo>
                    <a:lnTo>
                      <a:pt x="121444" y="159544"/>
                    </a:lnTo>
                    <a:lnTo>
                      <a:pt x="121444" y="692944"/>
                    </a:lnTo>
                    <a:lnTo>
                      <a:pt x="197644" y="692944"/>
                    </a:lnTo>
                    <a:lnTo>
                      <a:pt x="197644" y="350044"/>
                    </a:lnTo>
                    <a:lnTo>
                      <a:pt x="235744" y="350044"/>
                    </a:lnTo>
                    <a:lnTo>
                      <a:pt x="235744" y="692944"/>
                    </a:lnTo>
                    <a:lnTo>
                      <a:pt x="311944" y="692944"/>
                    </a:lnTo>
                    <a:lnTo>
                      <a:pt x="311944" y="157639"/>
                    </a:lnTo>
                    <a:lnTo>
                      <a:pt x="351949" y="323374"/>
                    </a:lnTo>
                    <a:cubicBezTo>
                      <a:pt x="355759" y="338614"/>
                      <a:pt x="370999" y="351949"/>
                      <a:pt x="388144" y="351949"/>
                    </a:cubicBezTo>
                    <a:cubicBezTo>
                      <a:pt x="409099" y="351949"/>
                      <a:pt x="426244" y="334804"/>
                      <a:pt x="426244" y="313849"/>
                    </a:cubicBezTo>
                    <a:cubicBezTo>
                      <a:pt x="426244" y="310039"/>
                      <a:pt x="424339" y="306229"/>
                      <a:pt x="424339" y="304324"/>
                    </a:cubicBezTo>
                    <a:close/>
                  </a:path>
                </a:pathLst>
              </a:custGeom>
              <a:solidFill>
                <a:schemeClr val="accent1"/>
              </a:solidFill>
              <a:ln w="9525" cap="flat">
                <a:solidFill>
                  <a:schemeClr val="bg1"/>
                </a:solidFill>
                <a:prstDash val="solid"/>
                <a:miter/>
              </a:ln>
            </p:spPr>
            <p:txBody>
              <a:bodyPr rtlCol="0" anchor="ctr"/>
              <a:lstStyle/>
              <a:p>
                <a:endParaRPr lang="en-US"/>
              </a:p>
            </p:txBody>
          </p:sp>
        </p:grpSp>
      </p:grpSp>
      <p:grpSp>
        <p:nvGrpSpPr>
          <p:cNvPr id="152" name="Group 151">
            <a:extLst>
              <a:ext uri="{FF2B5EF4-FFF2-40B4-BE49-F238E27FC236}">
                <a16:creationId xmlns:a16="http://schemas.microsoft.com/office/drawing/2014/main" id="{47A327C2-DF91-AB42-A2BE-078EE5F3A1F5}"/>
              </a:ext>
            </a:extLst>
          </p:cNvPr>
          <p:cNvGrpSpPr/>
          <p:nvPr/>
        </p:nvGrpSpPr>
        <p:grpSpPr>
          <a:xfrm>
            <a:off x="1997472" y="2527451"/>
            <a:ext cx="531547" cy="508508"/>
            <a:chOff x="1931568" y="2420357"/>
            <a:chExt cx="531547" cy="508508"/>
          </a:xfrm>
        </p:grpSpPr>
        <p:grpSp>
          <p:nvGrpSpPr>
            <p:cNvPr id="108" name="Group 107">
              <a:extLst>
                <a:ext uri="{FF2B5EF4-FFF2-40B4-BE49-F238E27FC236}">
                  <a16:creationId xmlns:a16="http://schemas.microsoft.com/office/drawing/2014/main" id="{E60C8C27-EDED-714F-B5FD-75027606A233}"/>
                </a:ext>
              </a:extLst>
            </p:cNvPr>
            <p:cNvGrpSpPr/>
            <p:nvPr/>
          </p:nvGrpSpPr>
          <p:grpSpPr>
            <a:xfrm>
              <a:off x="1931568" y="2420357"/>
              <a:ext cx="251460" cy="508508"/>
              <a:chOff x="7335589" y="1207157"/>
              <a:chExt cx="428625" cy="866775"/>
            </a:xfrm>
          </p:grpSpPr>
          <p:sp>
            <p:nvSpPr>
              <p:cNvPr id="109" name="Freeform 108">
                <a:extLst>
                  <a:ext uri="{FF2B5EF4-FFF2-40B4-BE49-F238E27FC236}">
                    <a16:creationId xmlns:a16="http://schemas.microsoft.com/office/drawing/2014/main" id="{E48EE77E-95E7-FF44-A2ED-9D94303F599A}"/>
                  </a:ext>
                </a:extLst>
              </p:cNvPr>
              <p:cNvSpPr/>
              <p:nvPr/>
            </p:nvSpPr>
            <p:spPr>
              <a:xfrm>
                <a:off x="7468939" y="1207157"/>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solidFill>
                <a:schemeClr val="accent1"/>
              </a:solidFill>
              <a:ln w="9525" cap="flat">
                <a:solidFill>
                  <a:schemeClr val="bg1"/>
                </a:solid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36C9DD12-F4AD-8543-BA63-83AA05E11948}"/>
                  </a:ext>
                </a:extLst>
              </p:cNvPr>
              <p:cNvSpPr/>
              <p:nvPr/>
            </p:nvSpPr>
            <p:spPr>
              <a:xfrm>
                <a:off x="7335589" y="1378607"/>
                <a:ext cx="428625" cy="695325"/>
              </a:xfrm>
              <a:custGeom>
                <a:avLst/>
                <a:gdLst>
                  <a:gd name="connsiteX0" fmla="*/ 424339 w 428625"/>
                  <a:gd name="connsiteY0" fmla="*/ 304324 h 695325"/>
                  <a:gd name="connsiteX1" fmla="*/ 370999 w 428625"/>
                  <a:gd name="connsiteY1" fmla="*/ 77629 h 695325"/>
                  <a:gd name="connsiteX2" fmla="*/ 359569 w 428625"/>
                  <a:gd name="connsiteY2" fmla="*/ 56674 h 695325"/>
                  <a:gd name="connsiteX3" fmla="*/ 279559 w 428625"/>
                  <a:gd name="connsiteY3" fmla="*/ 14764 h 695325"/>
                  <a:gd name="connsiteX4" fmla="*/ 216694 w 428625"/>
                  <a:gd name="connsiteY4" fmla="*/ 7144 h 695325"/>
                  <a:gd name="connsiteX5" fmla="*/ 153829 w 428625"/>
                  <a:gd name="connsiteY5" fmla="*/ 16669 h 695325"/>
                  <a:gd name="connsiteX6" fmla="*/ 73819 w 428625"/>
                  <a:gd name="connsiteY6" fmla="*/ 58579 h 695325"/>
                  <a:gd name="connsiteX7" fmla="*/ 62389 w 428625"/>
                  <a:gd name="connsiteY7" fmla="*/ 79534 h 695325"/>
                  <a:gd name="connsiteX8" fmla="*/ 9049 w 428625"/>
                  <a:gd name="connsiteY8" fmla="*/ 306229 h 695325"/>
                  <a:gd name="connsiteX9" fmla="*/ 7144 w 428625"/>
                  <a:gd name="connsiteY9" fmla="*/ 315754 h 695325"/>
                  <a:gd name="connsiteX10" fmla="*/ 45244 w 428625"/>
                  <a:gd name="connsiteY10" fmla="*/ 353854 h 695325"/>
                  <a:gd name="connsiteX11" fmla="*/ 81439 w 428625"/>
                  <a:gd name="connsiteY11" fmla="*/ 325279 h 695325"/>
                  <a:gd name="connsiteX12" fmla="*/ 121444 w 428625"/>
                  <a:gd name="connsiteY12" fmla="*/ 159544 h 695325"/>
                  <a:gd name="connsiteX13" fmla="*/ 121444 w 428625"/>
                  <a:gd name="connsiteY13" fmla="*/ 692944 h 695325"/>
                  <a:gd name="connsiteX14" fmla="*/ 197644 w 428625"/>
                  <a:gd name="connsiteY14" fmla="*/ 692944 h 695325"/>
                  <a:gd name="connsiteX15" fmla="*/ 197644 w 428625"/>
                  <a:gd name="connsiteY15" fmla="*/ 350044 h 695325"/>
                  <a:gd name="connsiteX16" fmla="*/ 235744 w 428625"/>
                  <a:gd name="connsiteY16" fmla="*/ 350044 h 695325"/>
                  <a:gd name="connsiteX17" fmla="*/ 235744 w 428625"/>
                  <a:gd name="connsiteY17" fmla="*/ 692944 h 695325"/>
                  <a:gd name="connsiteX18" fmla="*/ 311944 w 428625"/>
                  <a:gd name="connsiteY18" fmla="*/ 692944 h 695325"/>
                  <a:gd name="connsiteX19" fmla="*/ 311944 w 428625"/>
                  <a:gd name="connsiteY19" fmla="*/ 157639 h 695325"/>
                  <a:gd name="connsiteX20" fmla="*/ 351949 w 428625"/>
                  <a:gd name="connsiteY20" fmla="*/ 323374 h 695325"/>
                  <a:gd name="connsiteX21" fmla="*/ 388144 w 428625"/>
                  <a:gd name="connsiteY21" fmla="*/ 351949 h 695325"/>
                  <a:gd name="connsiteX22" fmla="*/ 426244 w 428625"/>
                  <a:gd name="connsiteY22" fmla="*/ 313849 h 695325"/>
                  <a:gd name="connsiteX23" fmla="*/ 424339 w 428625"/>
                  <a:gd name="connsiteY23" fmla="*/ 30432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8625" h="695325">
                    <a:moveTo>
                      <a:pt x="424339" y="304324"/>
                    </a:moveTo>
                    <a:lnTo>
                      <a:pt x="370999" y="77629"/>
                    </a:lnTo>
                    <a:cubicBezTo>
                      <a:pt x="369094" y="70009"/>
                      <a:pt x="365284" y="62389"/>
                      <a:pt x="359569" y="56674"/>
                    </a:cubicBezTo>
                    <a:cubicBezTo>
                      <a:pt x="336709" y="37624"/>
                      <a:pt x="310039" y="24289"/>
                      <a:pt x="279559" y="14764"/>
                    </a:cubicBezTo>
                    <a:cubicBezTo>
                      <a:pt x="258604" y="10954"/>
                      <a:pt x="237649" y="7144"/>
                      <a:pt x="216694" y="7144"/>
                    </a:cubicBezTo>
                    <a:cubicBezTo>
                      <a:pt x="195739" y="7144"/>
                      <a:pt x="174784" y="10954"/>
                      <a:pt x="153829" y="16669"/>
                    </a:cubicBezTo>
                    <a:cubicBezTo>
                      <a:pt x="123349" y="24289"/>
                      <a:pt x="96679" y="39529"/>
                      <a:pt x="73819" y="58579"/>
                    </a:cubicBezTo>
                    <a:cubicBezTo>
                      <a:pt x="68104" y="64294"/>
                      <a:pt x="64294" y="71914"/>
                      <a:pt x="62389" y="79534"/>
                    </a:cubicBezTo>
                    <a:lnTo>
                      <a:pt x="9049" y="306229"/>
                    </a:lnTo>
                    <a:cubicBezTo>
                      <a:pt x="9049" y="308134"/>
                      <a:pt x="7144" y="311944"/>
                      <a:pt x="7144" y="315754"/>
                    </a:cubicBezTo>
                    <a:cubicBezTo>
                      <a:pt x="7144" y="336709"/>
                      <a:pt x="24289" y="353854"/>
                      <a:pt x="45244" y="353854"/>
                    </a:cubicBezTo>
                    <a:cubicBezTo>
                      <a:pt x="62389" y="353854"/>
                      <a:pt x="77629" y="340519"/>
                      <a:pt x="81439" y="325279"/>
                    </a:cubicBezTo>
                    <a:lnTo>
                      <a:pt x="121444" y="159544"/>
                    </a:lnTo>
                    <a:lnTo>
                      <a:pt x="121444" y="692944"/>
                    </a:lnTo>
                    <a:lnTo>
                      <a:pt x="197644" y="692944"/>
                    </a:lnTo>
                    <a:lnTo>
                      <a:pt x="197644" y="350044"/>
                    </a:lnTo>
                    <a:lnTo>
                      <a:pt x="235744" y="350044"/>
                    </a:lnTo>
                    <a:lnTo>
                      <a:pt x="235744" y="692944"/>
                    </a:lnTo>
                    <a:lnTo>
                      <a:pt x="311944" y="692944"/>
                    </a:lnTo>
                    <a:lnTo>
                      <a:pt x="311944" y="157639"/>
                    </a:lnTo>
                    <a:lnTo>
                      <a:pt x="351949" y="323374"/>
                    </a:lnTo>
                    <a:cubicBezTo>
                      <a:pt x="355759" y="338614"/>
                      <a:pt x="370999" y="351949"/>
                      <a:pt x="388144" y="351949"/>
                    </a:cubicBezTo>
                    <a:cubicBezTo>
                      <a:pt x="409099" y="351949"/>
                      <a:pt x="426244" y="334804"/>
                      <a:pt x="426244" y="313849"/>
                    </a:cubicBezTo>
                    <a:cubicBezTo>
                      <a:pt x="426244" y="310039"/>
                      <a:pt x="424339" y="306229"/>
                      <a:pt x="424339" y="304324"/>
                    </a:cubicBezTo>
                    <a:close/>
                  </a:path>
                </a:pathLst>
              </a:custGeom>
              <a:solidFill>
                <a:schemeClr val="accent1"/>
              </a:solidFill>
              <a:ln w="9525" cap="flat">
                <a:solidFill>
                  <a:schemeClr val="bg1"/>
                </a:solidFill>
                <a:prstDash val="solid"/>
                <a:miter/>
              </a:ln>
            </p:spPr>
            <p:txBody>
              <a:bodyPr rtlCol="0" anchor="ctr"/>
              <a:lstStyle/>
              <a:p>
                <a:endParaRPr lang="en-US"/>
              </a:p>
            </p:txBody>
          </p:sp>
        </p:grpSp>
        <p:grpSp>
          <p:nvGrpSpPr>
            <p:cNvPr id="111" name="Group 110">
              <a:extLst>
                <a:ext uri="{FF2B5EF4-FFF2-40B4-BE49-F238E27FC236}">
                  <a16:creationId xmlns:a16="http://schemas.microsoft.com/office/drawing/2014/main" id="{03F6D836-96E9-6C45-BF2F-22BC4C46346C}"/>
                </a:ext>
              </a:extLst>
            </p:cNvPr>
            <p:cNvGrpSpPr/>
            <p:nvPr/>
          </p:nvGrpSpPr>
          <p:grpSpPr>
            <a:xfrm>
              <a:off x="2211655" y="2420357"/>
              <a:ext cx="251460" cy="508508"/>
              <a:chOff x="7335589" y="1207157"/>
              <a:chExt cx="428625" cy="866775"/>
            </a:xfrm>
          </p:grpSpPr>
          <p:sp>
            <p:nvSpPr>
              <p:cNvPr id="112" name="Freeform 111">
                <a:extLst>
                  <a:ext uri="{FF2B5EF4-FFF2-40B4-BE49-F238E27FC236}">
                    <a16:creationId xmlns:a16="http://schemas.microsoft.com/office/drawing/2014/main" id="{35C46555-D0B1-F342-ACCD-E5BBAE38EA2B}"/>
                  </a:ext>
                </a:extLst>
              </p:cNvPr>
              <p:cNvSpPr/>
              <p:nvPr/>
            </p:nvSpPr>
            <p:spPr>
              <a:xfrm>
                <a:off x="7468939" y="1207157"/>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solidFill>
                <a:schemeClr val="accent1"/>
              </a:solidFill>
              <a:ln w="9525" cap="flat">
                <a:solidFill>
                  <a:schemeClr val="bg1"/>
                </a:solid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65206342-FFFC-5E4B-96F1-F0D64113DD9F}"/>
                  </a:ext>
                </a:extLst>
              </p:cNvPr>
              <p:cNvSpPr/>
              <p:nvPr/>
            </p:nvSpPr>
            <p:spPr>
              <a:xfrm>
                <a:off x="7335589" y="1378607"/>
                <a:ext cx="428625" cy="695325"/>
              </a:xfrm>
              <a:custGeom>
                <a:avLst/>
                <a:gdLst>
                  <a:gd name="connsiteX0" fmla="*/ 424339 w 428625"/>
                  <a:gd name="connsiteY0" fmla="*/ 304324 h 695325"/>
                  <a:gd name="connsiteX1" fmla="*/ 370999 w 428625"/>
                  <a:gd name="connsiteY1" fmla="*/ 77629 h 695325"/>
                  <a:gd name="connsiteX2" fmla="*/ 359569 w 428625"/>
                  <a:gd name="connsiteY2" fmla="*/ 56674 h 695325"/>
                  <a:gd name="connsiteX3" fmla="*/ 279559 w 428625"/>
                  <a:gd name="connsiteY3" fmla="*/ 14764 h 695325"/>
                  <a:gd name="connsiteX4" fmla="*/ 216694 w 428625"/>
                  <a:gd name="connsiteY4" fmla="*/ 7144 h 695325"/>
                  <a:gd name="connsiteX5" fmla="*/ 153829 w 428625"/>
                  <a:gd name="connsiteY5" fmla="*/ 16669 h 695325"/>
                  <a:gd name="connsiteX6" fmla="*/ 73819 w 428625"/>
                  <a:gd name="connsiteY6" fmla="*/ 58579 h 695325"/>
                  <a:gd name="connsiteX7" fmla="*/ 62389 w 428625"/>
                  <a:gd name="connsiteY7" fmla="*/ 79534 h 695325"/>
                  <a:gd name="connsiteX8" fmla="*/ 9049 w 428625"/>
                  <a:gd name="connsiteY8" fmla="*/ 306229 h 695325"/>
                  <a:gd name="connsiteX9" fmla="*/ 7144 w 428625"/>
                  <a:gd name="connsiteY9" fmla="*/ 315754 h 695325"/>
                  <a:gd name="connsiteX10" fmla="*/ 45244 w 428625"/>
                  <a:gd name="connsiteY10" fmla="*/ 353854 h 695325"/>
                  <a:gd name="connsiteX11" fmla="*/ 81439 w 428625"/>
                  <a:gd name="connsiteY11" fmla="*/ 325279 h 695325"/>
                  <a:gd name="connsiteX12" fmla="*/ 121444 w 428625"/>
                  <a:gd name="connsiteY12" fmla="*/ 159544 h 695325"/>
                  <a:gd name="connsiteX13" fmla="*/ 121444 w 428625"/>
                  <a:gd name="connsiteY13" fmla="*/ 692944 h 695325"/>
                  <a:gd name="connsiteX14" fmla="*/ 197644 w 428625"/>
                  <a:gd name="connsiteY14" fmla="*/ 692944 h 695325"/>
                  <a:gd name="connsiteX15" fmla="*/ 197644 w 428625"/>
                  <a:gd name="connsiteY15" fmla="*/ 350044 h 695325"/>
                  <a:gd name="connsiteX16" fmla="*/ 235744 w 428625"/>
                  <a:gd name="connsiteY16" fmla="*/ 350044 h 695325"/>
                  <a:gd name="connsiteX17" fmla="*/ 235744 w 428625"/>
                  <a:gd name="connsiteY17" fmla="*/ 692944 h 695325"/>
                  <a:gd name="connsiteX18" fmla="*/ 311944 w 428625"/>
                  <a:gd name="connsiteY18" fmla="*/ 692944 h 695325"/>
                  <a:gd name="connsiteX19" fmla="*/ 311944 w 428625"/>
                  <a:gd name="connsiteY19" fmla="*/ 157639 h 695325"/>
                  <a:gd name="connsiteX20" fmla="*/ 351949 w 428625"/>
                  <a:gd name="connsiteY20" fmla="*/ 323374 h 695325"/>
                  <a:gd name="connsiteX21" fmla="*/ 388144 w 428625"/>
                  <a:gd name="connsiteY21" fmla="*/ 351949 h 695325"/>
                  <a:gd name="connsiteX22" fmla="*/ 426244 w 428625"/>
                  <a:gd name="connsiteY22" fmla="*/ 313849 h 695325"/>
                  <a:gd name="connsiteX23" fmla="*/ 424339 w 428625"/>
                  <a:gd name="connsiteY23" fmla="*/ 30432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8625" h="695325">
                    <a:moveTo>
                      <a:pt x="424339" y="304324"/>
                    </a:moveTo>
                    <a:lnTo>
                      <a:pt x="370999" y="77629"/>
                    </a:lnTo>
                    <a:cubicBezTo>
                      <a:pt x="369094" y="70009"/>
                      <a:pt x="365284" y="62389"/>
                      <a:pt x="359569" y="56674"/>
                    </a:cubicBezTo>
                    <a:cubicBezTo>
                      <a:pt x="336709" y="37624"/>
                      <a:pt x="310039" y="24289"/>
                      <a:pt x="279559" y="14764"/>
                    </a:cubicBezTo>
                    <a:cubicBezTo>
                      <a:pt x="258604" y="10954"/>
                      <a:pt x="237649" y="7144"/>
                      <a:pt x="216694" y="7144"/>
                    </a:cubicBezTo>
                    <a:cubicBezTo>
                      <a:pt x="195739" y="7144"/>
                      <a:pt x="174784" y="10954"/>
                      <a:pt x="153829" y="16669"/>
                    </a:cubicBezTo>
                    <a:cubicBezTo>
                      <a:pt x="123349" y="24289"/>
                      <a:pt x="96679" y="39529"/>
                      <a:pt x="73819" y="58579"/>
                    </a:cubicBezTo>
                    <a:cubicBezTo>
                      <a:pt x="68104" y="64294"/>
                      <a:pt x="64294" y="71914"/>
                      <a:pt x="62389" y="79534"/>
                    </a:cubicBezTo>
                    <a:lnTo>
                      <a:pt x="9049" y="306229"/>
                    </a:lnTo>
                    <a:cubicBezTo>
                      <a:pt x="9049" y="308134"/>
                      <a:pt x="7144" y="311944"/>
                      <a:pt x="7144" y="315754"/>
                    </a:cubicBezTo>
                    <a:cubicBezTo>
                      <a:pt x="7144" y="336709"/>
                      <a:pt x="24289" y="353854"/>
                      <a:pt x="45244" y="353854"/>
                    </a:cubicBezTo>
                    <a:cubicBezTo>
                      <a:pt x="62389" y="353854"/>
                      <a:pt x="77629" y="340519"/>
                      <a:pt x="81439" y="325279"/>
                    </a:cubicBezTo>
                    <a:lnTo>
                      <a:pt x="121444" y="159544"/>
                    </a:lnTo>
                    <a:lnTo>
                      <a:pt x="121444" y="692944"/>
                    </a:lnTo>
                    <a:lnTo>
                      <a:pt x="197644" y="692944"/>
                    </a:lnTo>
                    <a:lnTo>
                      <a:pt x="197644" y="350044"/>
                    </a:lnTo>
                    <a:lnTo>
                      <a:pt x="235744" y="350044"/>
                    </a:lnTo>
                    <a:lnTo>
                      <a:pt x="235744" y="692944"/>
                    </a:lnTo>
                    <a:lnTo>
                      <a:pt x="311944" y="692944"/>
                    </a:lnTo>
                    <a:lnTo>
                      <a:pt x="311944" y="157639"/>
                    </a:lnTo>
                    <a:lnTo>
                      <a:pt x="351949" y="323374"/>
                    </a:lnTo>
                    <a:cubicBezTo>
                      <a:pt x="355759" y="338614"/>
                      <a:pt x="370999" y="351949"/>
                      <a:pt x="388144" y="351949"/>
                    </a:cubicBezTo>
                    <a:cubicBezTo>
                      <a:pt x="409099" y="351949"/>
                      <a:pt x="426244" y="334804"/>
                      <a:pt x="426244" y="313849"/>
                    </a:cubicBezTo>
                    <a:cubicBezTo>
                      <a:pt x="426244" y="310039"/>
                      <a:pt x="424339" y="306229"/>
                      <a:pt x="424339" y="304324"/>
                    </a:cubicBezTo>
                    <a:close/>
                  </a:path>
                </a:pathLst>
              </a:custGeom>
              <a:solidFill>
                <a:schemeClr val="accent1"/>
              </a:solidFill>
              <a:ln w="9525" cap="flat">
                <a:solidFill>
                  <a:schemeClr val="bg1"/>
                </a:solidFill>
                <a:prstDash val="solid"/>
                <a:miter/>
              </a:ln>
            </p:spPr>
            <p:txBody>
              <a:bodyPr rtlCol="0" anchor="ctr"/>
              <a:lstStyle/>
              <a:p>
                <a:endParaRPr lang="en-US"/>
              </a:p>
            </p:txBody>
          </p:sp>
        </p:grpSp>
        <p:grpSp>
          <p:nvGrpSpPr>
            <p:cNvPr id="114" name="Group 113">
              <a:extLst>
                <a:ext uri="{FF2B5EF4-FFF2-40B4-BE49-F238E27FC236}">
                  <a16:creationId xmlns:a16="http://schemas.microsoft.com/office/drawing/2014/main" id="{41127D2B-3CE4-3241-AA2D-C57F8D96BF67}"/>
                </a:ext>
              </a:extLst>
            </p:cNvPr>
            <p:cNvGrpSpPr/>
            <p:nvPr/>
          </p:nvGrpSpPr>
          <p:grpSpPr>
            <a:xfrm>
              <a:off x="2071612" y="2420357"/>
              <a:ext cx="251460" cy="508508"/>
              <a:chOff x="7335589" y="1207157"/>
              <a:chExt cx="428625" cy="866775"/>
            </a:xfrm>
          </p:grpSpPr>
          <p:sp>
            <p:nvSpPr>
              <p:cNvPr id="115" name="Freeform 114">
                <a:extLst>
                  <a:ext uri="{FF2B5EF4-FFF2-40B4-BE49-F238E27FC236}">
                    <a16:creationId xmlns:a16="http://schemas.microsoft.com/office/drawing/2014/main" id="{CE73E73B-AAB5-3449-9590-CD716E6AE523}"/>
                  </a:ext>
                </a:extLst>
              </p:cNvPr>
              <p:cNvSpPr/>
              <p:nvPr/>
            </p:nvSpPr>
            <p:spPr>
              <a:xfrm>
                <a:off x="7468939" y="1207157"/>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solidFill>
                <a:schemeClr val="accent1"/>
              </a:solidFill>
              <a:ln w="9525" cap="flat">
                <a:solidFill>
                  <a:schemeClr val="bg1"/>
                </a:solid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3D3FDFEE-956F-D74D-ADB2-44AC16377877}"/>
                  </a:ext>
                </a:extLst>
              </p:cNvPr>
              <p:cNvSpPr/>
              <p:nvPr/>
            </p:nvSpPr>
            <p:spPr>
              <a:xfrm>
                <a:off x="7335589" y="1378607"/>
                <a:ext cx="428625" cy="695325"/>
              </a:xfrm>
              <a:custGeom>
                <a:avLst/>
                <a:gdLst>
                  <a:gd name="connsiteX0" fmla="*/ 424339 w 428625"/>
                  <a:gd name="connsiteY0" fmla="*/ 304324 h 695325"/>
                  <a:gd name="connsiteX1" fmla="*/ 370999 w 428625"/>
                  <a:gd name="connsiteY1" fmla="*/ 77629 h 695325"/>
                  <a:gd name="connsiteX2" fmla="*/ 359569 w 428625"/>
                  <a:gd name="connsiteY2" fmla="*/ 56674 h 695325"/>
                  <a:gd name="connsiteX3" fmla="*/ 279559 w 428625"/>
                  <a:gd name="connsiteY3" fmla="*/ 14764 h 695325"/>
                  <a:gd name="connsiteX4" fmla="*/ 216694 w 428625"/>
                  <a:gd name="connsiteY4" fmla="*/ 7144 h 695325"/>
                  <a:gd name="connsiteX5" fmla="*/ 153829 w 428625"/>
                  <a:gd name="connsiteY5" fmla="*/ 16669 h 695325"/>
                  <a:gd name="connsiteX6" fmla="*/ 73819 w 428625"/>
                  <a:gd name="connsiteY6" fmla="*/ 58579 h 695325"/>
                  <a:gd name="connsiteX7" fmla="*/ 62389 w 428625"/>
                  <a:gd name="connsiteY7" fmla="*/ 79534 h 695325"/>
                  <a:gd name="connsiteX8" fmla="*/ 9049 w 428625"/>
                  <a:gd name="connsiteY8" fmla="*/ 306229 h 695325"/>
                  <a:gd name="connsiteX9" fmla="*/ 7144 w 428625"/>
                  <a:gd name="connsiteY9" fmla="*/ 315754 h 695325"/>
                  <a:gd name="connsiteX10" fmla="*/ 45244 w 428625"/>
                  <a:gd name="connsiteY10" fmla="*/ 353854 h 695325"/>
                  <a:gd name="connsiteX11" fmla="*/ 81439 w 428625"/>
                  <a:gd name="connsiteY11" fmla="*/ 325279 h 695325"/>
                  <a:gd name="connsiteX12" fmla="*/ 121444 w 428625"/>
                  <a:gd name="connsiteY12" fmla="*/ 159544 h 695325"/>
                  <a:gd name="connsiteX13" fmla="*/ 121444 w 428625"/>
                  <a:gd name="connsiteY13" fmla="*/ 692944 h 695325"/>
                  <a:gd name="connsiteX14" fmla="*/ 197644 w 428625"/>
                  <a:gd name="connsiteY14" fmla="*/ 692944 h 695325"/>
                  <a:gd name="connsiteX15" fmla="*/ 197644 w 428625"/>
                  <a:gd name="connsiteY15" fmla="*/ 350044 h 695325"/>
                  <a:gd name="connsiteX16" fmla="*/ 235744 w 428625"/>
                  <a:gd name="connsiteY16" fmla="*/ 350044 h 695325"/>
                  <a:gd name="connsiteX17" fmla="*/ 235744 w 428625"/>
                  <a:gd name="connsiteY17" fmla="*/ 692944 h 695325"/>
                  <a:gd name="connsiteX18" fmla="*/ 311944 w 428625"/>
                  <a:gd name="connsiteY18" fmla="*/ 692944 h 695325"/>
                  <a:gd name="connsiteX19" fmla="*/ 311944 w 428625"/>
                  <a:gd name="connsiteY19" fmla="*/ 157639 h 695325"/>
                  <a:gd name="connsiteX20" fmla="*/ 351949 w 428625"/>
                  <a:gd name="connsiteY20" fmla="*/ 323374 h 695325"/>
                  <a:gd name="connsiteX21" fmla="*/ 388144 w 428625"/>
                  <a:gd name="connsiteY21" fmla="*/ 351949 h 695325"/>
                  <a:gd name="connsiteX22" fmla="*/ 426244 w 428625"/>
                  <a:gd name="connsiteY22" fmla="*/ 313849 h 695325"/>
                  <a:gd name="connsiteX23" fmla="*/ 424339 w 428625"/>
                  <a:gd name="connsiteY23" fmla="*/ 30432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8625" h="695325">
                    <a:moveTo>
                      <a:pt x="424339" y="304324"/>
                    </a:moveTo>
                    <a:lnTo>
                      <a:pt x="370999" y="77629"/>
                    </a:lnTo>
                    <a:cubicBezTo>
                      <a:pt x="369094" y="70009"/>
                      <a:pt x="365284" y="62389"/>
                      <a:pt x="359569" y="56674"/>
                    </a:cubicBezTo>
                    <a:cubicBezTo>
                      <a:pt x="336709" y="37624"/>
                      <a:pt x="310039" y="24289"/>
                      <a:pt x="279559" y="14764"/>
                    </a:cubicBezTo>
                    <a:cubicBezTo>
                      <a:pt x="258604" y="10954"/>
                      <a:pt x="237649" y="7144"/>
                      <a:pt x="216694" y="7144"/>
                    </a:cubicBezTo>
                    <a:cubicBezTo>
                      <a:pt x="195739" y="7144"/>
                      <a:pt x="174784" y="10954"/>
                      <a:pt x="153829" y="16669"/>
                    </a:cubicBezTo>
                    <a:cubicBezTo>
                      <a:pt x="123349" y="24289"/>
                      <a:pt x="96679" y="39529"/>
                      <a:pt x="73819" y="58579"/>
                    </a:cubicBezTo>
                    <a:cubicBezTo>
                      <a:pt x="68104" y="64294"/>
                      <a:pt x="64294" y="71914"/>
                      <a:pt x="62389" y="79534"/>
                    </a:cubicBezTo>
                    <a:lnTo>
                      <a:pt x="9049" y="306229"/>
                    </a:lnTo>
                    <a:cubicBezTo>
                      <a:pt x="9049" y="308134"/>
                      <a:pt x="7144" y="311944"/>
                      <a:pt x="7144" y="315754"/>
                    </a:cubicBezTo>
                    <a:cubicBezTo>
                      <a:pt x="7144" y="336709"/>
                      <a:pt x="24289" y="353854"/>
                      <a:pt x="45244" y="353854"/>
                    </a:cubicBezTo>
                    <a:cubicBezTo>
                      <a:pt x="62389" y="353854"/>
                      <a:pt x="77629" y="340519"/>
                      <a:pt x="81439" y="325279"/>
                    </a:cubicBezTo>
                    <a:lnTo>
                      <a:pt x="121444" y="159544"/>
                    </a:lnTo>
                    <a:lnTo>
                      <a:pt x="121444" y="692944"/>
                    </a:lnTo>
                    <a:lnTo>
                      <a:pt x="197644" y="692944"/>
                    </a:lnTo>
                    <a:lnTo>
                      <a:pt x="197644" y="350044"/>
                    </a:lnTo>
                    <a:lnTo>
                      <a:pt x="235744" y="350044"/>
                    </a:lnTo>
                    <a:lnTo>
                      <a:pt x="235744" y="692944"/>
                    </a:lnTo>
                    <a:lnTo>
                      <a:pt x="311944" y="692944"/>
                    </a:lnTo>
                    <a:lnTo>
                      <a:pt x="311944" y="157639"/>
                    </a:lnTo>
                    <a:lnTo>
                      <a:pt x="351949" y="323374"/>
                    </a:lnTo>
                    <a:cubicBezTo>
                      <a:pt x="355759" y="338614"/>
                      <a:pt x="370999" y="351949"/>
                      <a:pt x="388144" y="351949"/>
                    </a:cubicBezTo>
                    <a:cubicBezTo>
                      <a:pt x="409099" y="351949"/>
                      <a:pt x="426244" y="334804"/>
                      <a:pt x="426244" y="313849"/>
                    </a:cubicBezTo>
                    <a:cubicBezTo>
                      <a:pt x="426244" y="310039"/>
                      <a:pt x="424339" y="306229"/>
                      <a:pt x="424339" y="304324"/>
                    </a:cubicBezTo>
                    <a:close/>
                  </a:path>
                </a:pathLst>
              </a:custGeom>
              <a:solidFill>
                <a:schemeClr val="accent1"/>
              </a:solidFill>
              <a:ln w="9525" cap="flat">
                <a:solidFill>
                  <a:schemeClr val="bg1"/>
                </a:solidFill>
                <a:prstDash val="solid"/>
                <a:miter/>
              </a:ln>
            </p:spPr>
            <p:txBody>
              <a:bodyPr rtlCol="0" anchor="ctr"/>
              <a:lstStyle/>
              <a:p>
                <a:endParaRPr lang="en-US"/>
              </a:p>
            </p:txBody>
          </p:sp>
        </p:grpSp>
      </p:grpSp>
      <p:grpSp>
        <p:nvGrpSpPr>
          <p:cNvPr id="153" name="Group 152">
            <a:extLst>
              <a:ext uri="{FF2B5EF4-FFF2-40B4-BE49-F238E27FC236}">
                <a16:creationId xmlns:a16="http://schemas.microsoft.com/office/drawing/2014/main" id="{94ABEEDF-E46E-6646-B2F8-CE4CD2D85DB4}"/>
              </a:ext>
            </a:extLst>
          </p:cNvPr>
          <p:cNvGrpSpPr/>
          <p:nvPr/>
        </p:nvGrpSpPr>
        <p:grpSpPr>
          <a:xfrm>
            <a:off x="1997472" y="3738415"/>
            <a:ext cx="531547" cy="508508"/>
            <a:chOff x="1931568" y="3548941"/>
            <a:chExt cx="531547" cy="508508"/>
          </a:xfrm>
        </p:grpSpPr>
        <p:grpSp>
          <p:nvGrpSpPr>
            <p:cNvPr id="117" name="Group 116">
              <a:extLst>
                <a:ext uri="{FF2B5EF4-FFF2-40B4-BE49-F238E27FC236}">
                  <a16:creationId xmlns:a16="http://schemas.microsoft.com/office/drawing/2014/main" id="{9E9EA5E8-D47E-C34E-8AE4-0D2F3F823C27}"/>
                </a:ext>
              </a:extLst>
            </p:cNvPr>
            <p:cNvGrpSpPr/>
            <p:nvPr/>
          </p:nvGrpSpPr>
          <p:grpSpPr>
            <a:xfrm>
              <a:off x="1931568" y="3548941"/>
              <a:ext cx="251460" cy="508508"/>
              <a:chOff x="7335589" y="1207157"/>
              <a:chExt cx="428625" cy="866775"/>
            </a:xfrm>
          </p:grpSpPr>
          <p:sp>
            <p:nvSpPr>
              <p:cNvPr id="118" name="Freeform 117">
                <a:extLst>
                  <a:ext uri="{FF2B5EF4-FFF2-40B4-BE49-F238E27FC236}">
                    <a16:creationId xmlns:a16="http://schemas.microsoft.com/office/drawing/2014/main" id="{7E331B80-B975-FE47-BA01-CF83F7AC27F2}"/>
                  </a:ext>
                </a:extLst>
              </p:cNvPr>
              <p:cNvSpPr/>
              <p:nvPr/>
            </p:nvSpPr>
            <p:spPr>
              <a:xfrm>
                <a:off x="7468939" y="1207157"/>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solidFill>
                <a:schemeClr val="accent1"/>
              </a:solidFill>
              <a:ln w="9525" cap="flat">
                <a:solidFill>
                  <a:schemeClr val="bg1"/>
                </a:solid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E5E6E895-5EC3-8A47-98CE-99668A25BD7A}"/>
                  </a:ext>
                </a:extLst>
              </p:cNvPr>
              <p:cNvSpPr/>
              <p:nvPr/>
            </p:nvSpPr>
            <p:spPr>
              <a:xfrm>
                <a:off x="7335589" y="1378607"/>
                <a:ext cx="428625" cy="695325"/>
              </a:xfrm>
              <a:custGeom>
                <a:avLst/>
                <a:gdLst>
                  <a:gd name="connsiteX0" fmla="*/ 424339 w 428625"/>
                  <a:gd name="connsiteY0" fmla="*/ 304324 h 695325"/>
                  <a:gd name="connsiteX1" fmla="*/ 370999 w 428625"/>
                  <a:gd name="connsiteY1" fmla="*/ 77629 h 695325"/>
                  <a:gd name="connsiteX2" fmla="*/ 359569 w 428625"/>
                  <a:gd name="connsiteY2" fmla="*/ 56674 h 695325"/>
                  <a:gd name="connsiteX3" fmla="*/ 279559 w 428625"/>
                  <a:gd name="connsiteY3" fmla="*/ 14764 h 695325"/>
                  <a:gd name="connsiteX4" fmla="*/ 216694 w 428625"/>
                  <a:gd name="connsiteY4" fmla="*/ 7144 h 695325"/>
                  <a:gd name="connsiteX5" fmla="*/ 153829 w 428625"/>
                  <a:gd name="connsiteY5" fmla="*/ 16669 h 695325"/>
                  <a:gd name="connsiteX6" fmla="*/ 73819 w 428625"/>
                  <a:gd name="connsiteY6" fmla="*/ 58579 h 695325"/>
                  <a:gd name="connsiteX7" fmla="*/ 62389 w 428625"/>
                  <a:gd name="connsiteY7" fmla="*/ 79534 h 695325"/>
                  <a:gd name="connsiteX8" fmla="*/ 9049 w 428625"/>
                  <a:gd name="connsiteY8" fmla="*/ 306229 h 695325"/>
                  <a:gd name="connsiteX9" fmla="*/ 7144 w 428625"/>
                  <a:gd name="connsiteY9" fmla="*/ 315754 h 695325"/>
                  <a:gd name="connsiteX10" fmla="*/ 45244 w 428625"/>
                  <a:gd name="connsiteY10" fmla="*/ 353854 h 695325"/>
                  <a:gd name="connsiteX11" fmla="*/ 81439 w 428625"/>
                  <a:gd name="connsiteY11" fmla="*/ 325279 h 695325"/>
                  <a:gd name="connsiteX12" fmla="*/ 121444 w 428625"/>
                  <a:gd name="connsiteY12" fmla="*/ 159544 h 695325"/>
                  <a:gd name="connsiteX13" fmla="*/ 121444 w 428625"/>
                  <a:gd name="connsiteY13" fmla="*/ 692944 h 695325"/>
                  <a:gd name="connsiteX14" fmla="*/ 197644 w 428625"/>
                  <a:gd name="connsiteY14" fmla="*/ 692944 h 695325"/>
                  <a:gd name="connsiteX15" fmla="*/ 197644 w 428625"/>
                  <a:gd name="connsiteY15" fmla="*/ 350044 h 695325"/>
                  <a:gd name="connsiteX16" fmla="*/ 235744 w 428625"/>
                  <a:gd name="connsiteY16" fmla="*/ 350044 h 695325"/>
                  <a:gd name="connsiteX17" fmla="*/ 235744 w 428625"/>
                  <a:gd name="connsiteY17" fmla="*/ 692944 h 695325"/>
                  <a:gd name="connsiteX18" fmla="*/ 311944 w 428625"/>
                  <a:gd name="connsiteY18" fmla="*/ 692944 h 695325"/>
                  <a:gd name="connsiteX19" fmla="*/ 311944 w 428625"/>
                  <a:gd name="connsiteY19" fmla="*/ 157639 h 695325"/>
                  <a:gd name="connsiteX20" fmla="*/ 351949 w 428625"/>
                  <a:gd name="connsiteY20" fmla="*/ 323374 h 695325"/>
                  <a:gd name="connsiteX21" fmla="*/ 388144 w 428625"/>
                  <a:gd name="connsiteY21" fmla="*/ 351949 h 695325"/>
                  <a:gd name="connsiteX22" fmla="*/ 426244 w 428625"/>
                  <a:gd name="connsiteY22" fmla="*/ 313849 h 695325"/>
                  <a:gd name="connsiteX23" fmla="*/ 424339 w 428625"/>
                  <a:gd name="connsiteY23" fmla="*/ 30432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8625" h="695325">
                    <a:moveTo>
                      <a:pt x="424339" y="304324"/>
                    </a:moveTo>
                    <a:lnTo>
                      <a:pt x="370999" y="77629"/>
                    </a:lnTo>
                    <a:cubicBezTo>
                      <a:pt x="369094" y="70009"/>
                      <a:pt x="365284" y="62389"/>
                      <a:pt x="359569" y="56674"/>
                    </a:cubicBezTo>
                    <a:cubicBezTo>
                      <a:pt x="336709" y="37624"/>
                      <a:pt x="310039" y="24289"/>
                      <a:pt x="279559" y="14764"/>
                    </a:cubicBezTo>
                    <a:cubicBezTo>
                      <a:pt x="258604" y="10954"/>
                      <a:pt x="237649" y="7144"/>
                      <a:pt x="216694" y="7144"/>
                    </a:cubicBezTo>
                    <a:cubicBezTo>
                      <a:pt x="195739" y="7144"/>
                      <a:pt x="174784" y="10954"/>
                      <a:pt x="153829" y="16669"/>
                    </a:cubicBezTo>
                    <a:cubicBezTo>
                      <a:pt x="123349" y="24289"/>
                      <a:pt x="96679" y="39529"/>
                      <a:pt x="73819" y="58579"/>
                    </a:cubicBezTo>
                    <a:cubicBezTo>
                      <a:pt x="68104" y="64294"/>
                      <a:pt x="64294" y="71914"/>
                      <a:pt x="62389" y="79534"/>
                    </a:cubicBezTo>
                    <a:lnTo>
                      <a:pt x="9049" y="306229"/>
                    </a:lnTo>
                    <a:cubicBezTo>
                      <a:pt x="9049" y="308134"/>
                      <a:pt x="7144" y="311944"/>
                      <a:pt x="7144" y="315754"/>
                    </a:cubicBezTo>
                    <a:cubicBezTo>
                      <a:pt x="7144" y="336709"/>
                      <a:pt x="24289" y="353854"/>
                      <a:pt x="45244" y="353854"/>
                    </a:cubicBezTo>
                    <a:cubicBezTo>
                      <a:pt x="62389" y="353854"/>
                      <a:pt x="77629" y="340519"/>
                      <a:pt x="81439" y="325279"/>
                    </a:cubicBezTo>
                    <a:lnTo>
                      <a:pt x="121444" y="159544"/>
                    </a:lnTo>
                    <a:lnTo>
                      <a:pt x="121444" y="692944"/>
                    </a:lnTo>
                    <a:lnTo>
                      <a:pt x="197644" y="692944"/>
                    </a:lnTo>
                    <a:lnTo>
                      <a:pt x="197644" y="350044"/>
                    </a:lnTo>
                    <a:lnTo>
                      <a:pt x="235744" y="350044"/>
                    </a:lnTo>
                    <a:lnTo>
                      <a:pt x="235744" y="692944"/>
                    </a:lnTo>
                    <a:lnTo>
                      <a:pt x="311944" y="692944"/>
                    </a:lnTo>
                    <a:lnTo>
                      <a:pt x="311944" y="157639"/>
                    </a:lnTo>
                    <a:lnTo>
                      <a:pt x="351949" y="323374"/>
                    </a:lnTo>
                    <a:cubicBezTo>
                      <a:pt x="355759" y="338614"/>
                      <a:pt x="370999" y="351949"/>
                      <a:pt x="388144" y="351949"/>
                    </a:cubicBezTo>
                    <a:cubicBezTo>
                      <a:pt x="409099" y="351949"/>
                      <a:pt x="426244" y="334804"/>
                      <a:pt x="426244" y="313849"/>
                    </a:cubicBezTo>
                    <a:cubicBezTo>
                      <a:pt x="426244" y="310039"/>
                      <a:pt x="424339" y="306229"/>
                      <a:pt x="424339" y="304324"/>
                    </a:cubicBezTo>
                    <a:close/>
                  </a:path>
                </a:pathLst>
              </a:custGeom>
              <a:solidFill>
                <a:schemeClr val="accent1"/>
              </a:solidFill>
              <a:ln w="9525" cap="flat">
                <a:solidFill>
                  <a:schemeClr val="bg1"/>
                </a:solidFill>
                <a:prstDash val="solid"/>
                <a:miter/>
              </a:ln>
            </p:spPr>
            <p:txBody>
              <a:bodyPr rtlCol="0" anchor="ctr"/>
              <a:lstStyle/>
              <a:p>
                <a:endParaRPr lang="en-US"/>
              </a:p>
            </p:txBody>
          </p:sp>
        </p:grpSp>
        <p:grpSp>
          <p:nvGrpSpPr>
            <p:cNvPr id="120" name="Group 119">
              <a:extLst>
                <a:ext uri="{FF2B5EF4-FFF2-40B4-BE49-F238E27FC236}">
                  <a16:creationId xmlns:a16="http://schemas.microsoft.com/office/drawing/2014/main" id="{A3F75896-3D66-6943-B094-FF4A97E13BCD}"/>
                </a:ext>
              </a:extLst>
            </p:cNvPr>
            <p:cNvGrpSpPr/>
            <p:nvPr/>
          </p:nvGrpSpPr>
          <p:grpSpPr>
            <a:xfrm>
              <a:off x="2211655" y="3548941"/>
              <a:ext cx="251460" cy="508508"/>
              <a:chOff x="7335589" y="1207157"/>
              <a:chExt cx="428625" cy="866775"/>
            </a:xfrm>
          </p:grpSpPr>
          <p:sp>
            <p:nvSpPr>
              <p:cNvPr id="121" name="Freeform 120">
                <a:extLst>
                  <a:ext uri="{FF2B5EF4-FFF2-40B4-BE49-F238E27FC236}">
                    <a16:creationId xmlns:a16="http://schemas.microsoft.com/office/drawing/2014/main" id="{E3A14CE8-0A63-AA42-A085-091B3E1DBC3E}"/>
                  </a:ext>
                </a:extLst>
              </p:cNvPr>
              <p:cNvSpPr/>
              <p:nvPr/>
            </p:nvSpPr>
            <p:spPr>
              <a:xfrm>
                <a:off x="7468939" y="1207157"/>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solidFill>
                <a:schemeClr val="accent1"/>
              </a:solidFill>
              <a:ln w="9525" cap="flat">
                <a:solidFill>
                  <a:schemeClr val="bg1"/>
                </a:solid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6F17F356-E03D-5446-AE23-8C31334D1B04}"/>
                  </a:ext>
                </a:extLst>
              </p:cNvPr>
              <p:cNvSpPr/>
              <p:nvPr/>
            </p:nvSpPr>
            <p:spPr>
              <a:xfrm>
                <a:off x="7335589" y="1378607"/>
                <a:ext cx="428625" cy="695325"/>
              </a:xfrm>
              <a:custGeom>
                <a:avLst/>
                <a:gdLst>
                  <a:gd name="connsiteX0" fmla="*/ 424339 w 428625"/>
                  <a:gd name="connsiteY0" fmla="*/ 304324 h 695325"/>
                  <a:gd name="connsiteX1" fmla="*/ 370999 w 428625"/>
                  <a:gd name="connsiteY1" fmla="*/ 77629 h 695325"/>
                  <a:gd name="connsiteX2" fmla="*/ 359569 w 428625"/>
                  <a:gd name="connsiteY2" fmla="*/ 56674 h 695325"/>
                  <a:gd name="connsiteX3" fmla="*/ 279559 w 428625"/>
                  <a:gd name="connsiteY3" fmla="*/ 14764 h 695325"/>
                  <a:gd name="connsiteX4" fmla="*/ 216694 w 428625"/>
                  <a:gd name="connsiteY4" fmla="*/ 7144 h 695325"/>
                  <a:gd name="connsiteX5" fmla="*/ 153829 w 428625"/>
                  <a:gd name="connsiteY5" fmla="*/ 16669 h 695325"/>
                  <a:gd name="connsiteX6" fmla="*/ 73819 w 428625"/>
                  <a:gd name="connsiteY6" fmla="*/ 58579 h 695325"/>
                  <a:gd name="connsiteX7" fmla="*/ 62389 w 428625"/>
                  <a:gd name="connsiteY7" fmla="*/ 79534 h 695325"/>
                  <a:gd name="connsiteX8" fmla="*/ 9049 w 428625"/>
                  <a:gd name="connsiteY8" fmla="*/ 306229 h 695325"/>
                  <a:gd name="connsiteX9" fmla="*/ 7144 w 428625"/>
                  <a:gd name="connsiteY9" fmla="*/ 315754 h 695325"/>
                  <a:gd name="connsiteX10" fmla="*/ 45244 w 428625"/>
                  <a:gd name="connsiteY10" fmla="*/ 353854 h 695325"/>
                  <a:gd name="connsiteX11" fmla="*/ 81439 w 428625"/>
                  <a:gd name="connsiteY11" fmla="*/ 325279 h 695325"/>
                  <a:gd name="connsiteX12" fmla="*/ 121444 w 428625"/>
                  <a:gd name="connsiteY12" fmla="*/ 159544 h 695325"/>
                  <a:gd name="connsiteX13" fmla="*/ 121444 w 428625"/>
                  <a:gd name="connsiteY13" fmla="*/ 692944 h 695325"/>
                  <a:gd name="connsiteX14" fmla="*/ 197644 w 428625"/>
                  <a:gd name="connsiteY14" fmla="*/ 692944 h 695325"/>
                  <a:gd name="connsiteX15" fmla="*/ 197644 w 428625"/>
                  <a:gd name="connsiteY15" fmla="*/ 350044 h 695325"/>
                  <a:gd name="connsiteX16" fmla="*/ 235744 w 428625"/>
                  <a:gd name="connsiteY16" fmla="*/ 350044 h 695325"/>
                  <a:gd name="connsiteX17" fmla="*/ 235744 w 428625"/>
                  <a:gd name="connsiteY17" fmla="*/ 692944 h 695325"/>
                  <a:gd name="connsiteX18" fmla="*/ 311944 w 428625"/>
                  <a:gd name="connsiteY18" fmla="*/ 692944 h 695325"/>
                  <a:gd name="connsiteX19" fmla="*/ 311944 w 428625"/>
                  <a:gd name="connsiteY19" fmla="*/ 157639 h 695325"/>
                  <a:gd name="connsiteX20" fmla="*/ 351949 w 428625"/>
                  <a:gd name="connsiteY20" fmla="*/ 323374 h 695325"/>
                  <a:gd name="connsiteX21" fmla="*/ 388144 w 428625"/>
                  <a:gd name="connsiteY21" fmla="*/ 351949 h 695325"/>
                  <a:gd name="connsiteX22" fmla="*/ 426244 w 428625"/>
                  <a:gd name="connsiteY22" fmla="*/ 313849 h 695325"/>
                  <a:gd name="connsiteX23" fmla="*/ 424339 w 428625"/>
                  <a:gd name="connsiteY23" fmla="*/ 30432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8625" h="695325">
                    <a:moveTo>
                      <a:pt x="424339" y="304324"/>
                    </a:moveTo>
                    <a:lnTo>
                      <a:pt x="370999" y="77629"/>
                    </a:lnTo>
                    <a:cubicBezTo>
                      <a:pt x="369094" y="70009"/>
                      <a:pt x="365284" y="62389"/>
                      <a:pt x="359569" y="56674"/>
                    </a:cubicBezTo>
                    <a:cubicBezTo>
                      <a:pt x="336709" y="37624"/>
                      <a:pt x="310039" y="24289"/>
                      <a:pt x="279559" y="14764"/>
                    </a:cubicBezTo>
                    <a:cubicBezTo>
                      <a:pt x="258604" y="10954"/>
                      <a:pt x="237649" y="7144"/>
                      <a:pt x="216694" y="7144"/>
                    </a:cubicBezTo>
                    <a:cubicBezTo>
                      <a:pt x="195739" y="7144"/>
                      <a:pt x="174784" y="10954"/>
                      <a:pt x="153829" y="16669"/>
                    </a:cubicBezTo>
                    <a:cubicBezTo>
                      <a:pt x="123349" y="24289"/>
                      <a:pt x="96679" y="39529"/>
                      <a:pt x="73819" y="58579"/>
                    </a:cubicBezTo>
                    <a:cubicBezTo>
                      <a:pt x="68104" y="64294"/>
                      <a:pt x="64294" y="71914"/>
                      <a:pt x="62389" y="79534"/>
                    </a:cubicBezTo>
                    <a:lnTo>
                      <a:pt x="9049" y="306229"/>
                    </a:lnTo>
                    <a:cubicBezTo>
                      <a:pt x="9049" y="308134"/>
                      <a:pt x="7144" y="311944"/>
                      <a:pt x="7144" y="315754"/>
                    </a:cubicBezTo>
                    <a:cubicBezTo>
                      <a:pt x="7144" y="336709"/>
                      <a:pt x="24289" y="353854"/>
                      <a:pt x="45244" y="353854"/>
                    </a:cubicBezTo>
                    <a:cubicBezTo>
                      <a:pt x="62389" y="353854"/>
                      <a:pt x="77629" y="340519"/>
                      <a:pt x="81439" y="325279"/>
                    </a:cubicBezTo>
                    <a:lnTo>
                      <a:pt x="121444" y="159544"/>
                    </a:lnTo>
                    <a:lnTo>
                      <a:pt x="121444" y="692944"/>
                    </a:lnTo>
                    <a:lnTo>
                      <a:pt x="197644" y="692944"/>
                    </a:lnTo>
                    <a:lnTo>
                      <a:pt x="197644" y="350044"/>
                    </a:lnTo>
                    <a:lnTo>
                      <a:pt x="235744" y="350044"/>
                    </a:lnTo>
                    <a:lnTo>
                      <a:pt x="235744" y="692944"/>
                    </a:lnTo>
                    <a:lnTo>
                      <a:pt x="311944" y="692944"/>
                    </a:lnTo>
                    <a:lnTo>
                      <a:pt x="311944" y="157639"/>
                    </a:lnTo>
                    <a:lnTo>
                      <a:pt x="351949" y="323374"/>
                    </a:lnTo>
                    <a:cubicBezTo>
                      <a:pt x="355759" y="338614"/>
                      <a:pt x="370999" y="351949"/>
                      <a:pt x="388144" y="351949"/>
                    </a:cubicBezTo>
                    <a:cubicBezTo>
                      <a:pt x="409099" y="351949"/>
                      <a:pt x="426244" y="334804"/>
                      <a:pt x="426244" y="313849"/>
                    </a:cubicBezTo>
                    <a:cubicBezTo>
                      <a:pt x="426244" y="310039"/>
                      <a:pt x="424339" y="306229"/>
                      <a:pt x="424339" y="304324"/>
                    </a:cubicBezTo>
                    <a:close/>
                  </a:path>
                </a:pathLst>
              </a:custGeom>
              <a:solidFill>
                <a:schemeClr val="accent1"/>
              </a:solidFill>
              <a:ln w="9525" cap="flat">
                <a:solidFill>
                  <a:schemeClr val="bg1"/>
                </a:solidFill>
                <a:prstDash val="solid"/>
                <a:miter/>
              </a:ln>
            </p:spPr>
            <p:txBody>
              <a:bodyPr rtlCol="0" anchor="ctr"/>
              <a:lstStyle/>
              <a:p>
                <a:endParaRPr lang="en-US"/>
              </a:p>
            </p:txBody>
          </p:sp>
        </p:grpSp>
        <p:grpSp>
          <p:nvGrpSpPr>
            <p:cNvPr id="123" name="Group 122">
              <a:extLst>
                <a:ext uri="{FF2B5EF4-FFF2-40B4-BE49-F238E27FC236}">
                  <a16:creationId xmlns:a16="http://schemas.microsoft.com/office/drawing/2014/main" id="{D4C47320-14BF-9B41-99CF-0F79095A18F5}"/>
                </a:ext>
              </a:extLst>
            </p:cNvPr>
            <p:cNvGrpSpPr/>
            <p:nvPr/>
          </p:nvGrpSpPr>
          <p:grpSpPr>
            <a:xfrm>
              <a:off x="2071612" y="3548941"/>
              <a:ext cx="251460" cy="508508"/>
              <a:chOff x="7335589" y="1207157"/>
              <a:chExt cx="428625" cy="866775"/>
            </a:xfrm>
          </p:grpSpPr>
          <p:sp>
            <p:nvSpPr>
              <p:cNvPr id="124" name="Freeform 123">
                <a:extLst>
                  <a:ext uri="{FF2B5EF4-FFF2-40B4-BE49-F238E27FC236}">
                    <a16:creationId xmlns:a16="http://schemas.microsoft.com/office/drawing/2014/main" id="{DD94821A-2D4B-1744-9F88-4E33690C0A59}"/>
                  </a:ext>
                </a:extLst>
              </p:cNvPr>
              <p:cNvSpPr/>
              <p:nvPr/>
            </p:nvSpPr>
            <p:spPr>
              <a:xfrm>
                <a:off x="7468939" y="1207157"/>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solidFill>
                <a:schemeClr val="accent1"/>
              </a:solidFill>
              <a:ln w="9525" cap="flat">
                <a:solidFill>
                  <a:schemeClr val="bg1"/>
                </a:solid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68654FD0-25E4-084F-AFE8-E8C13883E25D}"/>
                  </a:ext>
                </a:extLst>
              </p:cNvPr>
              <p:cNvSpPr/>
              <p:nvPr/>
            </p:nvSpPr>
            <p:spPr>
              <a:xfrm>
                <a:off x="7335589" y="1378607"/>
                <a:ext cx="428625" cy="695325"/>
              </a:xfrm>
              <a:custGeom>
                <a:avLst/>
                <a:gdLst>
                  <a:gd name="connsiteX0" fmla="*/ 424339 w 428625"/>
                  <a:gd name="connsiteY0" fmla="*/ 304324 h 695325"/>
                  <a:gd name="connsiteX1" fmla="*/ 370999 w 428625"/>
                  <a:gd name="connsiteY1" fmla="*/ 77629 h 695325"/>
                  <a:gd name="connsiteX2" fmla="*/ 359569 w 428625"/>
                  <a:gd name="connsiteY2" fmla="*/ 56674 h 695325"/>
                  <a:gd name="connsiteX3" fmla="*/ 279559 w 428625"/>
                  <a:gd name="connsiteY3" fmla="*/ 14764 h 695325"/>
                  <a:gd name="connsiteX4" fmla="*/ 216694 w 428625"/>
                  <a:gd name="connsiteY4" fmla="*/ 7144 h 695325"/>
                  <a:gd name="connsiteX5" fmla="*/ 153829 w 428625"/>
                  <a:gd name="connsiteY5" fmla="*/ 16669 h 695325"/>
                  <a:gd name="connsiteX6" fmla="*/ 73819 w 428625"/>
                  <a:gd name="connsiteY6" fmla="*/ 58579 h 695325"/>
                  <a:gd name="connsiteX7" fmla="*/ 62389 w 428625"/>
                  <a:gd name="connsiteY7" fmla="*/ 79534 h 695325"/>
                  <a:gd name="connsiteX8" fmla="*/ 9049 w 428625"/>
                  <a:gd name="connsiteY8" fmla="*/ 306229 h 695325"/>
                  <a:gd name="connsiteX9" fmla="*/ 7144 w 428625"/>
                  <a:gd name="connsiteY9" fmla="*/ 315754 h 695325"/>
                  <a:gd name="connsiteX10" fmla="*/ 45244 w 428625"/>
                  <a:gd name="connsiteY10" fmla="*/ 353854 h 695325"/>
                  <a:gd name="connsiteX11" fmla="*/ 81439 w 428625"/>
                  <a:gd name="connsiteY11" fmla="*/ 325279 h 695325"/>
                  <a:gd name="connsiteX12" fmla="*/ 121444 w 428625"/>
                  <a:gd name="connsiteY12" fmla="*/ 159544 h 695325"/>
                  <a:gd name="connsiteX13" fmla="*/ 121444 w 428625"/>
                  <a:gd name="connsiteY13" fmla="*/ 692944 h 695325"/>
                  <a:gd name="connsiteX14" fmla="*/ 197644 w 428625"/>
                  <a:gd name="connsiteY14" fmla="*/ 692944 h 695325"/>
                  <a:gd name="connsiteX15" fmla="*/ 197644 w 428625"/>
                  <a:gd name="connsiteY15" fmla="*/ 350044 h 695325"/>
                  <a:gd name="connsiteX16" fmla="*/ 235744 w 428625"/>
                  <a:gd name="connsiteY16" fmla="*/ 350044 h 695325"/>
                  <a:gd name="connsiteX17" fmla="*/ 235744 w 428625"/>
                  <a:gd name="connsiteY17" fmla="*/ 692944 h 695325"/>
                  <a:gd name="connsiteX18" fmla="*/ 311944 w 428625"/>
                  <a:gd name="connsiteY18" fmla="*/ 692944 h 695325"/>
                  <a:gd name="connsiteX19" fmla="*/ 311944 w 428625"/>
                  <a:gd name="connsiteY19" fmla="*/ 157639 h 695325"/>
                  <a:gd name="connsiteX20" fmla="*/ 351949 w 428625"/>
                  <a:gd name="connsiteY20" fmla="*/ 323374 h 695325"/>
                  <a:gd name="connsiteX21" fmla="*/ 388144 w 428625"/>
                  <a:gd name="connsiteY21" fmla="*/ 351949 h 695325"/>
                  <a:gd name="connsiteX22" fmla="*/ 426244 w 428625"/>
                  <a:gd name="connsiteY22" fmla="*/ 313849 h 695325"/>
                  <a:gd name="connsiteX23" fmla="*/ 424339 w 428625"/>
                  <a:gd name="connsiteY23" fmla="*/ 30432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8625" h="695325">
                    <a:moveTo>
                      <a:pt x="424339" y="304324"/>
                    </a:moveTo>
                    <a:lnTo>
                      <a:pt x="370999" y="77629"/>
                    </a:lnTo>
                    <a:cubicBezTo>
                      <a:pt x="369094" y="70009"/>
                      <a:pt x="365284" y="62389"/>
                      <a:pt x="359569" y="56674"/>
                    </a:cubicBezTo>
                    <a:cubicBezTo>
                      <a:pt x="336709" y="37624"/>
                      <a:pt x="310039" y="24289"/>
                      <a:pt x="279559" y="14764"/>
                    </a:cubicBezTo>
                    <a:cubicBezTo>
                      <a:pt x="258604" y="10954"/>
                      <a:pt x="237649" y="7144"/>
                      <a:pt x="216694" y="7144"/>
                    </a:cubicBezTo>
                    <a:cubicBezTo>
                      <a:pt x="195739" y="7144"/>
                      <a:pt x="174784" y="10954"/>
                      <a:pt x="153829" y="16669"/>
                    </a:cubicBezTo>
                    <a:cubicBezTo>
                      <a:pt x="123349" y="24289"/>
                      <a:pt x="96679" y="39529"/>
                      <a:pt x="73819" y="58579"/>
                    </a:cubicBezTo>
                    <a:cubicBezTo>
                      <a:pt x="68104" y="64294"/>
                      <a:pt x="64294" y="71914"/>
                      <a:pt x="62389" y="79534"/>
                    </a:cubicBezTo>
                    <a:lnTo>
                      <a:pt x="9049" y="306229"/>
                    </a:lnTo>
                    <a:cubicBezTo>
                      <a:pt x="9049" y="308134"/>
                      <a:pt x="7144" y="311944"/>
                      <a:pt x="7144" y="315754"/>
                    </a:cubicBezTo>
                    <a:cubicBezTo>
                      <a:pt x="7144" y="336709"/>
                      <a:pt x="24289" y="353854"/>
                      <a:pt x="45244" y="353854"/>
                    </a:cubicBezTo>
                    <a:cubicBezTo>
                      <a:pt x="62389" y="353854"/>
                      <a:pt x="77629" y="340519"/>
                      <a:pt x="81439" y="325279"/>
                    </a:cubicBezTo>
                    <a:lnTo>
                      <a:pt x="121444" y="159544"/>
                    </a:lnTo>
                    <a:lnTo>
                      <a:pt x="121444" y="692944"/>
                    </a:lnTo>
                    <a:lnTo>
                      <a:pt x="197644" y="692944"/>
                    </a:lnTo>
                    <a:lnTo>
                      <a:pt x="197644" y="350044"/>
                    </a:lnTo>
                    <a:lnTo>
                      <a:pt x="235744" y="350044"/>
                    </a:lnTo>
                    <a:lnTo>
                      <a:pt x="235744" y="692944"/>
                    </a:lnTo>
                    <a:lnTo>
                      <a:pt x="311944" y="692944"/>
                    </a:lnTo>
                    <a:lnTo>
                      <a:pt x="311944" y="157639"/>
                    </a:lnTo>
                    <a:lnTo>
                      <a:pt x="351949" y="323374"/>
                    </a:lnTo>
                    <a:cubicBezTo>
                      <a:pt x="355759" y="338614"/>
                      <a:pt x="370999" y="351949"/>
                      <a:pt x="388144" y="351949"/>
                    </a:cubicBezTo>
                    <a:cubicBezTo>
                      <a:pt x="409099" y="351949"/>
                      <a:pt x="426244" y="334804"/>
                      <a:pt x="426244" y="313849"/>
                    </a:cubicBezTo>
                    <a:cubicBezTo>
                      <a:pt x="426244" y="310039"/>
                      <a:pt x="424339" y="306229"/>
                      <a:pt x="424339" y="304324"/>
                    </a:cubicBezTo>
                    <a:close/>
                  </a:path>
                </a:pathLst>
              </a:custGeom>
              <a:solidFill>
                <a:schemeClr val="accent1"/>
              </a:solidFill>
              <a:ln w="9525" cap="flat">
                <a:solidFill>
                  <a:schemeClr val="bg1"/>
                </a:solidFill>
                <a:prstDash val="solid"/>
                <a:miter/>
              </a:ln>
            </p:spPr>
            <p:txBody>
              <a:bodyPr rtlCol="0" anchor="ctr"/>
              <a:lstStyle/>
              <a:p>
                <a:endParaRPr lang="en-US"/>
              </a:p>
            </p:txBody>
          </p:sp>
        </p:grpSp>
      </p:grpSp>
      <p:sp>
        <p:nvSpPr>
          <p:cNvPr id="126" name="TextBox 125">
            <a:extLst>
              <a:ext uri="{FF2B5EF4-FFF2-40B4-BE49-F238E27FC236}">
                <a16:creationId xmlns:a16="http://schemas.microsoft.com/office/drawing/2014/main" id="{10D9923C-0E07-4A40-A11F-CA0A77C58072}"/>
              </a:ext>
            </a:extLst>
          </p:cNvPr>
          <p:cNvSpPr txBox="1"/>
          <p:nvPr/>
        </p:nvSpPr>
        <p:spPr>
          <a:xfrm>
            <a:off x="519294" y="3968738"/>
            <a:ext cx="1049500" cy="1180699"/>
          </a:xfrm>
          <a:prstGeom prst="rect">
            <a:avLst/>
          </a:prstGeom>
          <a:solidFill>
            <a:schemeClr val="bg1"/>
          </a:solidFill>
          <a:ln w="12700">
            <a:solidFill>
              <a:schemeClr val="tx2"/>
            </a:solidFill>
          </a:ln>
        </p:spPr>
        <p:txBody>
          <a:bodyPr wrap="none" lIns="72000" tIns="36000" rIns="72000" bIns="36000" rtlCol="0">
            <a:noAutofit/>
          </a:bodyPr>
          <a:lstStyle/>
          <a:p>
            <a:pPr>
              <a:lnSpc>
                <a:spcPct val="90000"/>
              </a:lnSpc>
            </a:pPr>
            <a:r>
              <a:rPr lang="en-GB" sz="1000" dirty="0">
                <a:latin typeface="Calibri" panose="020F0502020204030204" pitchFamily="34" charset="0"/>
                <a:ea typeface="Aileron" charset="0"/>
                <a:cs typeface="Calibri" panose="020F0502020204030204" pitchFamily="34" charset="0"/>
              </a:rPr>
              <a:t>All men with</a:t>
            </a:r>
            <a:br>
              <a:rPr lang="en-GB" sz="1000" dirty="0">
                <a:latin typeface="Calibri" panose="020F0502020204030204" pitchFamily="34" charset="0"/>
                <a:ea typeface="Aileron" charset="0"/>
                <a:cs typeface="Calibri" panose="020F0502020204030204" pitchFamily="34" charset="0"/>
              </a:rPr>
            </a:br>
            <a:r>
              <a:rPr lang="en-GB" sz="1000" dirty="0">
                <a:latin typeface="Calibri" panose="020F0502020204030204" pitchFamily="34" charset="0"/>
                <a:ea typeface="Aileron" charset="0"/>
                <a:cs typeface="Calibri" panose="020F0502020204030204" pitchFamily="34" charset="0"/>
              </a:rPr>
              <a:t>mCRPC receiving</a:t>
            </a:r>
            <a:br>
              <a:rPr lang="en-GB" sz="1000" dirty="0">
                <a:latin typeface="Calibri" panose="020F0502020204030204" pitchFamily="34" charset="0"/>
                <a:ea typeface="Aileron" charset="0"/>
                <a:cs typeface="Calibri" panose="020F0502020204030204" pitchFamily="34" charset="0"/>
              </a:rPr>
            </a:br>
            <a:r>
              <a:rPr lang="en-GB" sz="1000" dirty="0">
                <a:latin typeface="Calibri" panose="020F0502020204030204" pitchFamily="34" charset="0"/>
                <a:ea typeface="Aileron" charset="0"/>
                <a:cs typeface="Calibri" panose="020F0502020204030204" pitchFamily="34" charset="0"/>
              </a:rPr>
              <a:t>at least 2 lines of</a:t>
            </a:r>
            <a:br>
              <a:rPr lang="en-GB" sz="1000" dirty="0">
                <a:latin typeface="Calibri" panose="020F0502020204030204" pitchFamily="34" charset="0"/>
                <a:ea typeface="Aileron" charset="0"/>
                <a:cs typeface="Calibri" panose="020F0502020204030204" pitchFamily="34" charset="0"/>
              </a:rPr>
            </a:br>
            <a:r>
              <a:rPr lang="en-GB" sz="1000" dirty="0">
                <a:latin typeface="Calibri" panose="020F0502020204030204" pitchFamily="34" charset="0"/>
                <a:ea typeface="Aileron" charset="0"/>
                <a:cs typeface="Calibri" panose="020F0502020204030204" pitchFamily="34" charset="0"/>
              </a:rPr>
              <a:t>life-prolonging </a:t>
            </a:r>
            <a:br>
              <a:rPr lang="en-GB" sz="1000" dirty="0">
                <a:latin typeface="Calibri" panose="020F0502020204030204" pitchFamily="34" charset="0"/>
                <a:ea typeface="Aileron" charset="0"/>
                <a:cs typeface="Calibri" panose="020F0502020204030204" pitchFamily="34" charset="0"/>
              </a:rPr>
            </a:br>
            <a:r>
              <a:rPr lang="en-GB" sz="1000" dirty="0">
                <a:latin typeface="Calibri" panose="020F0502020204030204" pitchFamily="34" charset="0"/>
                <a:ea typeface="Aileron" charset="0"/>
                <a:cs typeface="Calibri" panose="020F0502020204030204" pitchFamily="34" charset="0"/>
              </a:rPr>
              <a:t>therapy (LPT) for</a:t>
            </a:r>
            <a:br>
              <a:rPr lang="en-GB" sz="1000" dirty="0">
                <a:latin typeface="Calibri" panose="020F0502020204030204" pitchFamily="34" charset="0"/>
                <a:ea typeface="Aileron" charset="0"/>
                <a:cs typeface="Calibri" panose="020F0502020204030204" pitchFamily="34" charset="0"/>
              </a:rPr>
            </a:br>
            <a:r>
              <a:rPr lang="en-GB" sz="1000" dirty="0">
                <a:latin typeface="Calibri" panose="020F0502020204030204" pitchFamily="34" charset="0"/>
                <a:ea typeface="Aileron" charset="0"/>
                <a:cs typeface="Calibri" panose="020F0502020204030204" pitchFamily="34" charset="0"/>
              </a:rPr>
              <a:t>mCRPC between</a:t>
            </a:r>
            <a:br>
              <a:rPr lang="en-GB" sz="1000" dirty="0">
                <a:latin typeface="Calibri" panose="020F0502020204030204" pitchFamily="34" charset="0"/>
                <a:ea typeface="Aileron" charset="0"/>
                <a:cs typeface="Calibri" panose="020F0502020204030204" pitchFamily="34" charset="0"/>
              </a:rPr>
            </a:br>
            <a:r>
              <a:rPr lang="en-GB" sz="1000" dirty="0">
                <a:latin typeface="Calibri" panose="020F0502020204030204" pitchFamily="34" charset="0"/>
                <a:ea typeface="Aileron" charset="0"/>
                <a:cs typeface="Calibri" panose="020F0502020204030204" pitchFamily="34" charset="0"/>
              </a:rPr>
              <a:t>2012 and 2017 in</a:t>
            </a:r>
            <a:br>
              <a:rPr lang="en-GB" sz="1000" dirty="0">
                <a:latin typeface="Calibri" panose="020F0502020204030204" pitchFamily="34" charset="0"/>
                <a:ea typeface="Aileron" charset="0"/>
                <a:cs typeface="Calibri" panose="020F0502020204030204" pitchFamily="34" charset="0"/>
              </a:rPr>
            </a:br>
            <a:r>
              <a:rPr lang="en-GB" sz="1000" dirty="0">
                <a:latin typeface="Calibri" panose="020F0502020204030204" pitchFamily="34" charset="0"/>
                <a:ea typeface="Aileron" charset="0"/>
                <a:cs typeface="Calibri" panose="020F0502020204030204" pitchFamily="34" charset="0"/>
              </a:rPr>
              <a:t>Ontario, Canada</a:t>
            </a:r>
          </a:p>
        </p:txBody>
      </p:sp>
      <p:sp>
        <p:nvSpPr>
          <p:cNvPr id="127" name="TextBox 126">
            <a:extLst>
              <a:ext uri="{FF2B5EF4-FFF2-40B4-BE49-F238E27FC236}">
                <a16:creationId xmlns:a16="http://schemas.microsoft.com/office/drawing/2014/main" id="{0F8C9E0A-D2B5-CD43-B076-7E7A83140AC4}"/>
              </a:ext>
            </a:extLst>
          </p:cNvPr>
          <p:cNvSpPr txBox="1"/>
          <p:nvPr/>
        </p:nvSpPr>
        <p:spPr>
          <a:xfrm>
            <a:off x="1696447" y="4308463"/>
            <a:ext cx="1395301" cy="186751"/>
          </a:xfrm>
          <a:prstGeom prst="rect">
            <a:avLst/>
          </a:prstGeom>
          <a:solidFill>
            <a:schemeClr val="bg1"/>
          </a:solidFill>
          <a:ln w="12700">
            <a:solidFill>
              <a:schemeClr val="tx2"/>
            </a:solidFill>
          </a:ln>
        </p:spPr>
        <p:txBody>
          <a:bodyPr wrap="none" lIns="72000" tIns="36000" rIns="72000" bIns="36000" rtlCol="0">
            <a:noAutofit/>
          </a:bodyPr>
          <a:lstStyle/>
          <a:p>
            <a:pPr>
              <a:lnSpc>
                <a:spcPct val="90000"/>
              </a:lnSpc>
            </a:pPr>
            <a:r>
              <a:rPr lang="en-GB" sz="1000" dirty="0">
                <a:latin typeface="Calibri" panose="020F0502020204030204" pitchFamily="34" charset="0"/>
                <a:ea typeface="Aileron" charset="0"/>
                <a:cs typeface="Calibri" panose="020F0502020204030204" pitchFamily="34" charset="0"/>
              </a:rPr>
              <a:t>Late Ra-223 (3</a:t>
            </a:r>
            <a:r>
              <a:rPr lang="en-GB" sz="1000" baseline="30000" dirty="0">
                <a:latin typeface="Calibri" panose="020F0502020204030204" pitchFamily="34" charset="0"/>
                <a:ea typeface="Aileron" charset="0"/>
                <a:cs typeface="Calibri" panose="020F0502020204030204" pitchFamily="34" charset="0"/>
              </a:rPr>
              <a:t>rd</a:t>
            </a:r>
            <a:r>
              <a:rPr lang="en-GB" sz="1000" dirty="0">
                <a:latin typeface="Calibri" panose="020F0502020204030204" pitchFamily="34" charset="0"/>
                <a:ea typeface="Aileron" charset="0"/>
                <a:cs typeface="Calibri" panose="020F0502020204030204" pitchFamily="34" charset="0"/>
              </a:rPr>
              <a:t> or later)</a:t>
            </a:r>
          </a:p>
        </p:txBody>
      </p:sp>
      <p:sp>
        <p:nvSpPr>
          <p:cNvPr id="129" name="TextBox 128">
            <a:extLst>
              <a:ext uri="{FF2B5EF4-FFF2-40B4-BE49-F238E27FC236}">
                <a16:creationId xmlns:a16="http://schemas.microsoft.com/office/drawing/2014/main" id="{C71515BA-D884-5C4D-AB79-0EEBA4791A75}"/>
              </a:ext>
            </a:extLst>
          </p:cNvPr>
          <p:cNvSpPr txBox="1"/>
          <p:nvPr/>
        </p:nvSpPr>
        <p:spPr>
          <a:xfrm>
            <a:off x="1696447" y="3089433"/>
            <a:ext cx="1252357" cy="186751"/>
          </a:xfrm>
          <a:prstGeom prst="rect">
            <a:avLst/>
          </a:prstGeom>
          <a:solidFill>
            <a:schemeClr val="bg1"/>
          </a:solidFill>
          <a:ln w="12700">
            <a:solidFill>
              <a:schemeClr val="tx2"/>
            </a:solidFill>
          </a:ln>
        </p:spPr>
        <p:txBody>
          <a:bodyPr wrap="none" lIns="72000" tIns="36000" rIns="72000" bIns="36000" rtlCol="0">
            <a:noAutofit/>
          </a:bodyPr>
          <a:lstStyle/>
          <a:p>
            <a:pPr>
              <a:lnSpc>
                <a:spcPct val="90000"/>
              </a:lnSpc>
            </a:pPr>
            <a:r>
              <a:rPr lang="en-GB" sz="1000" dirty="0">
                <a:latin typeface="Calibri" panose="020F0502020204030204" pitchFamily="34" charset="0"/>
                <a:ea typeface="Aileron" charset="0"/>
                <a:cs typeface="Calibri" panose="020F0502020204030204" pitchFamily="34" charset="0"/>
              </a:rPr>
              <a:t>Early Ra-223 (2</a:t>
            </a:r>
            <a:r>
              <a:rPr lang="en-GB" sz="1000" baseline="30000" dirty="0">
                <a:latin typeface="Calibri" panose="020F0502020204030204" pitchFamily="34" charset="0"/>
                <a:ea typeface="Aileron" charset="0"/>
                <a:cs typeface="Calibri" panose="020F0502020204030204" pitchFamily="34" charset="0"/>
              </a:rPr>
              <a:t>nd</a:t>
            </a:r>
            <a:r>
              <a:rPr lang="en-GB" sz="1000" dirty="0">
                <a:latin typeface="Calibri" panose="020F0502020204030204" pitchFamily="34" charset="0"/>
                <a:ea typeface="Aileron" charset="0"/>
                <a:cs typeface="Calibri" panose="020F0502020204030204" pitchFamily="34" charset="0"/>
              </a:rPr>
              <a:t> line)</a:t>
            </a:r>
          </a:p>
        </p:txBody>
      </p:sp>
      <p:pic>
        <p:nvPicPr>
          <p:cNvPr id="132" name="Picture 131">
            <a:extLst>
              <a:ext uri="{FF2B5EF4-FFF2-40B4-BE49-F238E27FC236}">
                <a16:creationId xmlns:a16="http://schemas.microsoft.com/office/drawing/2014/main" id="{67176670-90B8-AD4D-88D5-118BF839E859}"/>
              </a:ext>
            </a:extLst>
          </p:cNvPr>
          <p:cNvPicPr>
            <a:picLocks noChangeAspect="1"/>
          </p:cNvPicPr>
          <p:nvPr/>
        </p:nvPicPr>
        <p:blipFill>
          <a:blip r:embed="rId2"/>
          <a:stretch>
            <a:fillRect/>
          </a:stretch>
        </p:blipFill>
        <p:spPr>
          <a:xfrm>
            <a:off x="6954732" y="2683974"/>
            <a:ext cx="4368800" cy="2514600"/>
          </a:xfrm>
          <a:prstGeom prst="rect">
            <a:avLst/>
          </a:prstGeom>
        </p:spPr>
      </p:pic>
      <p:sp>
        <p:nvSpPr>
          <p:cNvPr id="52" name="TextBox 51">
            <a:extLst>
              <a:ext uri="{FF2B5EF4-FFF2-40B4-BE49-F238E27FC236}">
                <a16:creationId xmlns:a16="http://schemas.microsoft.com/office/drawing/2014/main" id="{0EECB52D-9884-B64B-B5D1-CBABACFC1394}"/>
              </a:ext>
            </a:extLst>
          </p:cNvPr>
          <p:cNvSpPr txBox="1"/>
          <p:nvPr/>
        </p:nvSpPr>
        <p:spPr>
          <a:xfrm>
            <a:off x="8223050" y="2839361"/>
            <a:ext cx="2401876" cy="332399"/>
          </a:xfrm>
          <a:prstGeom prst="rect">
            <a:avLst/>
          </a:prstGeom>
          <a:noFill/>
        </p:spPr>
        <p:txBody>
          <a:bodyPr wrap="none" lIns="0" tIns="0" rIns="0" bIns="0" rtlCol="0">
            <a:spAutoFit/>
          </a:bodyPr>
          <a:lstStyle/>
          <a:p>
            <a:pPr algn="ctr">
              <a:lnSpc>
                <a:spcPct val="90000"/>
              </a:lnSpc>
            </a:pPr>
            <a:r>
              <a:rPr lang="en-GB" sz="1200" dirty="0">
                <a:latin typeface="Calibri" panose="020F0502020204030204" pitchFamily="34" charset="0"/>
                <a:ea typeface="Aileron" charset="0"/>
                <a:cs typeface="Calibri" panose="020F0502020204030204" pitchFamily="34" charset="0"/>
              </a:rPr>
              <a:t>Adjusted Cox model of overall survival:</a:t>
            </a:r>
          </a:p>
          <a:p>
            <a:pPr algn="ctr">
              <a:lnSpc>
                <a:spcPct val="90000"/>
              </a:lnSpc>
            </a:pPr>
            <a:r>
              <a:rPr lang="en-GB" sz="1200" dirty="0">
                <a:latin typeface="Calibri" panose="020F0502020204030204" pitchFamily="34" charset="0"/>
                <a:ea typeface="Aileron" charset="0"/>
                <a:cs typeface="Calibri" panose="020F0502020204030204" pitchFamily="34" charset="0"/>
              </a:rPr>
              <a:t>Early-use vs late-use of Ra-223</a:t>
            </a:r>
          </a:p>
        </p:txBody>
      </p:sp>
      <p:cxnSp>
        <p:nvCxnSpPr>
          <p:cNvPr id="58" name="Straight Connector 57">
            <a:extLst>
              <a:ext uri="{FF2B5EF4-FFF2-40B4-BE49-F238E27FC236}">
                <a16:creationId xmlns:a16="http://schemas.microsoft.com/office/drawing/2014/main" id="{110578A2-AB31-B748-B0FC-C5EC096A07C8}"/>
              </a:ext>
            </a:extLst>
          </p:cNvPr>
          <p:cNvCxnSpPr>
            <a:cxnSpLocks/>
          </p:cNvCxnSpPr>
          <p:nvPr/>
        </p:nvCxnSpPr>
        <p:spPr>
          <a:xfrm>
            <a:off x="10128680" y="4189295"/>
            <a:ext cx="225044"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89" name="TextBox 88">
            <a:extLst>
              <a:ext uri="{FF2B5EF4-FFF2-40B4-BE49-F238E27FC236}">
                <a16:creationId xmlns:a16="http://schemas.microsoft.com/office/drawing/2014/main" id="{A1C6D11C-65DE-FA4C-BFFB-E6CE5AD2838F}"/>
              </a:ext>
            </a:extLst>
          </p:cNvPr>
          <p:cNvSpPr txBox="1"/>
          <p:nvPr/>
        </p:nvSpPr>
        <p:spPr>
          <a:xfrm>
            <a:off x="10464188" y="4106476"/>
            <a:ext cx="1031373" cy="332399"/>
          </a:xfrm>
          <a:prstGeom prst="rect">
            <a:avLst/>
          </a:prstGeom>
          <a:noFill/>
        </p:spPr>
        <p:txBody>
          <a:bodyPr wrap="none" lIns="0" tIns="0" rIns="0" bIns="0" rtlCol="0">
            <a:spAutoFit/>
          </a:bodyPr>
          <a:lstStyle/>
          <a:p>
            <a:pPr>
              <a:lnSpc>
                <a:spcPct val="90000"/>
              </a:lnSpc>
            </a:pPr>
            <a:r>
              <a:rPr lang="en-GB" sz="1200" dirty="0">
                <a:latin typeface="Calibri" panose="020F0502020204030204" pitchFamily="34" charset="0"/>
                <a:ea typeface="Aileron" charset="0"/>
                <a:cs typeface="Calibri" panose="020F0502020204030204" pitchFamily="34" charset="0"/>
              </a:rPr>
              <a:t>Ra-223 Early use</a:t>
            </a:r>
          </a:p>
          <a:p>
            <a:pPr>
              <a:lnSpc>
                <a:spcPct val="90000"/>
              </a:lnSpc>
            </a:pPr>
            <a:r>
              <a:rPr lang="en-GB" sz="1200" dirty="0">
                <a:latin typeface="Calibri" panose="020F0502020204030204" pitchFamily="34" charset="0"/>
                <a:ea typeface="Aileron" charset="0"/>
                <a:cs typeface="Calibri" panose="020F0502020204030204" pitchFamily="34" charset="0"/>
              </a:rPr>
              <a:t>Ra-223 Late use</a:t>
            </a:r>
          </a:p>
        </p:txBody>
      </p:sp>
      <p:sp>
        <p:nvSpPr>
          <p:cNvPr id="90" name="TextBox 89">
            <a:extLst>
              <a:ext uri="{FF2B5EF4-FFF2-40B4-BE49-F238E27FC236}">
                <a16:creationId xmlns:a16="http://schemas.microsoft.com/office/drawing/2014/main" id="{DBB924ED-0F5B-AF4A-9307-351F67517A1A}"/>
              </a:ext>
            </a:extLst>
          </p:cNvPr>
          <p:cNvSpPr txBox="1"/>
          <p:nvPr/>
        </p:nvSpPr>
        <p:spPr>
          <a:xfrm>
            <a:off x="8556768" y="3230654"/>
            <a:ext cx="1734449" cy="166199"/>
          </a:xfrm>
          <a:prstGeom prst="rect">
            <a:avLst/>
          </a:prstGeom>
          <a:noFill/>
        </p:spPr>
        <p:txBody>
          <a:bodyPr wrap="none" lIns="0" tIns="0" rIns="0" bIns="0" rtlCol="0">
            <a:spAutoFit/>
          </a:bodyPr>
          <a:lstStyle/>
          <a:p>
            <a:pPr algn="ctr">
              <a:lnSpc>
                <a:spcPct val="90000"/>
              </a:lnSpc>
            </a:pPr>
            <a:r>
              <a:rPr lang="en-GB" sz="1200" dirty="0">
                <a:latin typeface="Calibri" panose="020F0502020204030204" pitchFamily="34" charset="0"/>
                <a:ea typeface="Aileron" charset="0"/>
                <a:cs typeface="Calibri" panose="020F0502020204030204" pitchFamily="34" charset="0"/>
              </a:rPr>
              <a:t>HR 0.79 (95% CI: 0.66-0.95)</a:t>
            </a:r>
          </a:p>
        </p:txBody>
      </p:sp>
      <p:cxnSp>
        <p:nvCxnSpPr>
          <p:cNvPr id="92" name="Straight Connector 91">
            <a:extLst>
              <a:ext uri="{FF2B5EF4-FFF2-40B4-BE49-F238E27FC236}">
                <a16:creationId xmlns:a16="http://schemas.microsoft.com/office/drawing/2014/main" id="{721453CD-5FB6-7B4B-BEE8-AADE3D43C990}"/>
              </a:ext>
            </a:extLst>
          </p:cNvPr>
          <p:cNvCxnSpPr>
            <a:cxnSpLocks/>
          </p:cNvCxnSpPr>
          <p:nvPr/>
        </p:nvCxnSpPr>
        <p:spPr>
          <a:xfrm>
            <a:off x="10128680" y="4344870"/>
            <a:ext cx="225044" cy="0"/>
          </a:xfrm>
          <a:prstGeom prst="line">
            <a:avLst/>
          </a:prstGeom>
          <a:ln w="1905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3" name="TextBox 92">
            <a:extLst>
              <a:ext uri="{FF2B5EF4-FFF2-40B4-BE49-F238E27FC236}">
                <a16:creationId xmlns:a16="http://schemas.microsoft.com/office/drawing/2014/main" id="{0B5A0432-9D50-A545-85BB-4505C6A18BDE}"/>
              </a:ext>
            </a:extLst>
          </p:cNvPr>
          <p:cNvSpPr txBox="1"/>
          <p:nvPr/>
        </p:nvSpPr>
        <p:spPr>
          <a:xfrm>
            <a:off x="7858667" y="3459254"/>
            <a:ext cx="3130665" cy="2769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Adjusted median survival time:</a:t>
            </a:r>
            <a:br>
              <a:rPr lang="en-GB" sz="1000" dirty="0">
                <a:latin typeface="Calibri" panose="020F0502020204030204" pitchFamily="34" charset="0"/>
                <a:ea typeface="Aileron" charset="0"/>
                <a:cs typeface="Calibri" panose="020F0502020204030204" pitchFamily="34" charset="0"/>
              </a:rPr>
            </a:br>
            <a:r>
              <a:rPr lang="en-GB" sz="1000" dirty="0">
                <a:latin typeface="Calibri" panose="020F0502020204030204" pitchFamily="34" charset="0"/>
                <a:ea typeface="Aileron" charset="0"/>
                <a:cs typeface="Calibri" panose="020F0502020204030204" pitchFamily="34" charset="0"/>
              </a:rPr>
              <a:t>10.7 months in early-use and 8.3 months in late-use groups</a:t>
            </a:r>
          </a:p>
        </p:txBody>
      </p:sp>
      <p:sp>
        <p:nvSpPr>
          <p:cNvPr id="133" name="Oval 132">
            <a:extLst>
              <a:ext uri="{FF2B5EF4-FFF2-40B4-BE49-F238E27FC236}">
                <a16:creationId xmlns:a16="http://schemas.microsoft.com/office/drawing/2014/main" id="{2CF5181C-842D-8341-993E-24AB1241B6FA}"/>
              </a:ext>
            </a:extLst>
          </p:cNvPr>
          <p:cNvSpPr/>
          <p:nvPr/>
        </p:nvSpPr>
        <p:spPr>
          <a:xfrm>
            <a:off x="10207510" y="4307851"/>
            <a:ext cx="67384" cy="6738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329EBE5C-80E3-9241-A4B8-44B553EC367A}"/>
              </a:ext>
            </a:extLst>
          </p:cNvPr>
          <p:cNvSpPr/>
          <p:nvPr/>
        </p:nvSpPr>
        <p:spPr>
          <a:xfrm>
            <a:off x="10207510" y="4155451"/>
            <a:ext cx="67384" cy="67384"/>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TextBox 134">
            <a:extLst>
              <a:ext uri="{FF2B5EF4-FFF2-40B4-BE49-F238E27FC236}">
                <a16:creationId xmlns:a16="http://schemas.microsoft.com/office/drawing/2014/main" id="{98E12332-1721-EB4C-8F56-F26A356C09C8}"/>
              </a:ext>
            </a:extLst>
          </p:cNvPr>
          <p:cNvSpPr txBox="1"/>
          <p:nvPr/>
        </p:nvSpPr>
        <p:spPr>
          <a:xfrm>
            <a:off x="1903458" y="4816295"/>
            <a:ext cx="4126848" cy="624729"/>
          </a:xfrm>
          <a:prstGeom prst="rect">
            <a:avLst/>
          </a:prstGeom>
          <a:solidFill>
            <a:schemeClr val="bg1"/>
          </a:solidFill>
          <a:ln w="12700">
            <a:solidFill>
              <a:schemeClr val="tx2"/>
            </a:solidFill>
          </a:ln>
        </p:spPr>
        <p:txBody>
          <a:bodyPr wrap="none" lIns="72000" tIns="36000" rIns="72000" bIns="36000" rtlCol="0">
            <a:noAutofit/>
          </a:bodyPr>
          <a:lstStyle/>
          <a:p>
            <a:pPr>
              <a:lnSpc>
                <a:spcPct val="90000"/>
              </a:lnSpc>
            </a:pPr>
            <a:r>
              <a:rPr lang="en-GB" sz="1000" dirty="0">
                <a:latin typeface="Calibri" panose="020F0502020204030204" pitchFamily="34" charset="0"/>
                <a:ea typeface="Aileron" charset="0"/>
                <a:cs typeface="Calibri" panose="020F0502020204030204" pitchFamily="34" charset="0"/>
              </a:rPr>
              <a:t>Adjusted for fixed and time-varying </a:t>
            </a:r>
            <a:r>
              <a:rPr lang="en-GB" sz="1000" dirty="0" err="1">
                <a:latin typeface="Calibri" panose="020F0502020204030204" pitchFamily="34" charset="0"/>
                <a:ea typeface="Aileron" charset="0"/>
                <a:cs typeface="Calibri" panose="020F0502020204030204" pitchFamily="34" charset="0"/>
              </a:rPr>
              <a:t>covarietes</a:t>
            </a:r>
            <a:r>
              <a:rPr lang="en-GB" sz="1000" dirty="0">
                <a:latin typeface="Calibri" panose="020F0502020204030204" pitchFamily="34" charset="0"/>
                <a:ea typeface="Aileron" charset="0"/>
                <a:cs typeface="Calibri" panose="020F0502020204030204" pitchFamily="34" charset="0"/>
              </a:rPr>
              <a:t>, including age, prostate</a:t>
            </a:r>
            <a:br>
              <a:rPr lang="en-GB" sz="1000" dirty="0">
                <a:latin typeface="Calibri" panose="020F0502020204030204" pitchFamily="34" charset="0"/>
                <a:ea typeface="Aileron" charset="0"/>
                <a:cs typeface="Calibri" panose="020F0502020204030204" pitchFamily="34" charset="0"/>
              </a:rPr>
            </a:br>
            <a:r>
              <a:rPr lang="en-GB" sz="1000" dirty="0">
                <a:latin typeface="Calibri" panose="020F0502020204030204" pitchFamily="34" charset="0"/>
                <a:ea typeface="Aileron" charset="0"/>
                <a:cs typeface="Calibri" panose="020F0502020204030204" pitchFamily="34" charset="0"/>
              </a:rPr>
              <a:t>specific antigen, haemoglobin, </a:t>
            </a:r>
            <a:r>
              <a:rPr lang="en-GB" sz="1000" dirty="0" err="1">
                <a:latin typeface="Calibri" panose="020F0502020204030204" pitchFamily="34" charset="0"/>
                <a:ea typeface="Aileron" charset="0"/>
                <a:cs typeface="Calibri" panose="020F0502020204030204" pitchFamily="34" charset="0"/>
              </a:rPr>
              <a:t>Charlson</a:t>
            </a:r>
            <a:r>
              <a:rPr lang="en-GB" sz="1000" dirty="0">
                <a:latin typeface="Calibri" panose="020F0502020204030204" pitchFamily="34" charset="0"/>
                <a:ea typeface="Aileron" charset="0"/>
                <a:cs typeface="Calibri" panose="020F0502020204030204" pitchFamily="34" charset="0"/>
              </a:rPr>
              <a:t> Comorbidity Index (CCI), use of bone</a:t>
            </a:r>
            <a:br>
              <a:rPr lang="en-GB" sz="1000" dirty="0">
                <a:latin typeface="Calibri" panose="020F0502020204030204" pitchFamily="34" charset="0"/>
                <a:ea typeface="Aileron" charset="0"/>
                <a:cs typeface="Calibri" panose="020F0502020204030204" pitchFamily="34" charset="0"/>
              </a:rPr>
            </a:br>
            <a:r>
              <a:rPr lang="en-GB" sz="1000" dirty="0">
                <a:latin typeface="Calibri" panose="020F0502020204030204" pitchFamily="34" charset="0"/>
                <a:ea typeface="Aileron" charset="0"/>
                <a:cs typeface="Calibri" panose="020F0502020204030204" pitchFamily="34" charset="0"/>
              </a:rPr>
              <a:t>health agents, prior systemic treatments, Gleason score, TNM score,</a:t>
            </a:r>
            <a:br>
              <a:rPr lang="en-GB" sz="1000" dirty="0">
                <a:latin typeface="Calibri" panose="020F0502020204030204" pitchFamily="34" charset="0"/>
                <a:ea typeface="Aileron" charset="0"/>
                <a:cs typeface="Calibri" panose="020F0502020204030204" pitchFamily="34" charset="0"/>
              </a:rPr>
            </a:br>
            <a:r>
              <a:rPr lang="en-GB" sz="1000" dirty="0">
                <a:latin typeface="Calibri" panose="020F0502020204030204" pitchFamily="34" charset="0"/>
                <a:ea typeface="Aileron" charset="0"/>
                <a:cs typeface="Calibri" panose="020F0502020204030204" pitchFamily="34" charset="0"/>
              </a:rPr>
              <a:t>androgen deprivation therapy (ADT) and standardised pain score</a:t>
            </a:r>
          </a:p>
        </p:txBody>
      </p:sp>
      <p:sp>
        <p:nvSpPr>
          <p:cNvPr id="136" name="TextBox 135">
            <a:extLst>
              <a:ext uri="{FF2B5EF4-FFF2-40B4-BE49-F238E27FC236}">
                <a16:creationId xmlns:a16="http://schemas.microsoft.com/office/drawing/2014/main" id="{FEC70F0C-8843-8941-AD9C-8599E2114096}"/>
              </a:ext>
            </a:extLst>
          </p:cNvPr>
          <p:cNvSpPr txBox="1"/>
          <p:nvPr/>
        </p:nvSpPr>
        <p:spPr>
          <a:xfrm>
            <a:off x="2071697" y="3433478"/>
            <a:ext cx="475451" cy="193899"/>
          </a:xfrm>
          <a:prstGeom prst="rect">
            <a:avLst/>
          </a:prstGeom>
          <a:noFill/>
        </p:spPr>
        <p:txBody>
          <a:bodyPr wrap="none" lIns="0" tIns="0" rIns="0" bIns="0" rtlCol="0">
            <a:spAutoFit/>
          </a:bodyPr>
          <a:lstStyle/>
          <a:p>
            <a:pPr algn="ctr">
              <a:lnSpc>
                <a:spcPct val="90000"/>
              </a:lnSpc>
            </a:pPr>
            <a:r>
              <a:rPr lang="en-GB" sz="1400" b="1" dirty="0">
                <a:latin typeface="Calibri" panose="020F0502020204030204" pitchFamily="34" charset="0"/>
                <a:ea typeface="Aileron" charset="0"/>
                <a:cs typeface="Calibri" panose="020F0502020204030204" pitchFamily="34" charset="0"/>
              </a:rPr>
              <a:t>versus</a:t>
            </a:r>
          </a:p>
        </p:txBody>
      </p:sp>
      <p:sp>
        <p:nvSpPr>
          <p:cNvPr id="138" name="TextBox 137">
            <a:extLst>
              <a:ext uri="{FF2B5EF4-FFF2-40B4-BE49-F238E27FC236}">
                <a16:creationId xmlns:a16="http://schemas.microsoft.com/office/drawing/2014/main" id="{93793D99-C6DB-2A49-A02B-79BC1E4F8348}"/>
              </a:ext>
            </a:extLst>
          </p:cNvPr>
          <p:cNvSpPr txBox="1"/>
          <p:nvPr/>
        </p:nvSpPr>
        <p:spPr>
          <a:xfrm>
            <a:off x="4395514" y="3223193"/>
            <a:ext cx="1634792" cy="1085269"/>
          </a:xfrm>
          <a:prstGeom prst="rect">
            <a:avLst/>
          </a:prstGeom>
          <a:solidFill>
            <a:schemeClr val="bg1"/>
          </a:solidFill>
          <a:ln w="12700">
            <a:solidFill>
              <a:schemeClr val="tx2"/>
            </a:solidFill>
          </a:ln>
        </p:spPr>
        <p:txBody>
          <a:bodyPr wrap="none" lIns="72000" tIns="36000" rIns="72000" bIns="36000" rtlCol="0">
            <a:noAutofit/>
          </a:bodyPr>
          <a:lstStyle/>
          <a:p>
            <a:pPr>
              <a:lnSpc>
                <a:spcPct val="90000"/>
              </a:lnSpc>
            </a:pPr>
            <a:r>
              <a:rPr lang="en-GB" sz="1000" b="1" dirty="0">
                <a:solidFill>
                  <a:schemeClr val="accent1"/>
                </a:solidFill>
                <a:latin typeface="Calibri" panose="020F0502020204030204" pitchFamily="34" charset="0"/>
                <a:ea typeface="Aileron" charset="0"/>
                <a:cs typeface="Calibri" panose="020F0502020204030204" pitchFamily="34" charset="0"/>
              </a:rPr>
              <a:t>Primary outcomes</a:t>
            </a:r>
          </a:p>
          <a:p>
            <a:pPr marL="88900" indent="-88900">
              <a:lnSpc>
                <a:spcPct val="90000"/>
              </a:lnSpc>
              <a:buClr>
                <a:schemeClr val="accent1"/>
              </a:buClr>
              <a:buFont typeface="Arial" panose="020B0604020202020204" pitchFamily="34" charset="0"/>
              <a:buChar char="•"/>
            </a:pPr>
            <a:r>
              <a:rPr lang="en-GB" sz="1000" dirty="0">
                <a:latin typeface="Calibri" panose="020F0502020204030204" pitchFamily="34" charset="0"/>
                <a:ea typeface="Aileron" charset="0"/>
                <a:cs typeface="Calibri" panose="020F0502020204030204" pitchFamily="34" charset="0"/>
              </a:rPr>
              <a:t>Overall survival</a:t>
            </a:r>
          </a:p>
          <a:p>
            <a:pPr>
              <a:lnSpc>
                <a:spcPct val="90000"/>
              </a:lnSpc>
              <a:spcBef>
                <a:spcPts val="300"/>
              </a:spcBef>
            </a:pPr>
            <a:r>
              <a:rPr lang="en-GB" sz="1000" b="1" dirty="0">
                <a:solidFill>
                  <a:schemeClr val="accent1"/>
                </a:solidFill>
                <a:latin typeface="Calibri" panose="020F0502020204030204" pitchFamily="34" charset="0"/>
                <a:ea typeface="Aileron" charset="0"/>
                <a:cs typeface="Calibri" panose="020F0502020204030204" pitchFamily="34" charset="0"/>
              </a:rPr>
              <a:t>Secondary outcomes</a:t>
            </a:r>
          </a:p>
          <a:p>
            <a:pPr marL="88900" indent="-88900">
              <a:lnSpc>
                <a:spcPct val="90000"/>
              </a:lnSpc>
              <a:buClr>
                <a:schemeClr val="accent1"/>
              </a:buClr>
              <a:buFont typeface="Arial" panose="020B0604020202020204" pitchFamily="34" charset="0"/>
              <a:buChar char="•"/>
            </a:pPr>
            <a:r>
              <a:rPr lang="en-GB" sz="1000" dirty="0">
                <a:latin typeface="Calibri" panose="020F0502020204030204" pitchFamily="34" charset="0"/>
                <a:ea typeface="Aileron" charset="0"/>
                <a:cs typeface="Calibri" panose="020F0502020204030204" pitchFamily="34" charset="0"/>
              </a:rPr>
              <a:t>Event-free survival</a:t>
            </a:r>
          </a:p>
          <a:p>
            <a:pPr marL="88900" indent="-88900">
              <a:lnSpc>
                <a:spcPct val="90000"/>
              </a:lnSpc>
              <a:buClr>
                <a:schemeClr val="accent1"/>
              </a:buClr>
              <a:buFont typeface="Arial" panose="020B0604020202020204" pitchFamily="34" charset="0"/>
              <a:buChar char="•"/>
            </a:pPr>
            <a:r>
              <a:rPr lang="en-GB" sz="1000" dirty="0">
                <a:latin typeface="Calibri" panose="020F0502020204030204" pitchFamily="34" charset="0"/>
                <a:ea typeface="Aileron" charset="0"/>
                <a:cs typeface="Calibri" panose="020F0502020204030204" pitchFamily="34" charset="0"/>
              </a:rPr>
              <a:t>Time to first hospitalisation</a:t>
            </a:r>
          </a:p>
          <a:p>
            <a:pPr marL="88900" indent="-88900">
              <a:lnSpc>
                <a:spcPct val="90000"/>
              </a:lnSpc>
              <a:buClr>
                <a:schemeClr val="accent1"/>
              </a:buClr>
              <a:buFont typeface="Arial" panose="020B0604020202020204" pitchFamily="34" charset="0"/>
              <a:buChar char="•"/>
            </a:pPr>
            <a:r>
              <a:rPr lang="en-GB" sz="1000" dirty="0">
                <a:latin typeface="Calibri" panose="020F0502020204030204" pitchFamily="34" charset="0"/>
                <a:ea typeface="Aileron" charset="0"/>
                <a:cs typeface="Calibri" panose="020F0502020204030204" pitchFamily="34" charset="0"/>
              </a:rPr>
              <a:t>Time to first emergency</a:t>
            </a:r>
            <a:br>
              <a:rPr lang="en-GB" sz="1000" dirty="0">
                <a:latin typeface="Calibri" panose="020F0502020204030204" pitchFamily="34" charset="0"/>
                <a:ea typeface="Aileron" charset="0"/>
                <a:cs typeface="Calibri" panose="020F0502020204030204" pitchFamily="34" charset="0"/>
              </a:rPr>
            </a:br>
            <a:r>
              <a:rPr lang="en-GB" sz="1000" dirty="0">
                <a:latin typeface="Calibri" panose="020F0502020204030204" pitchFamily="34" charset="0"/>
                <a:ea typeface="Aileron" charset="0"/>
                <a:cs typeface="Calibri" panose="020F0502020204030204" pitchFamily="34" charset="0"/>
              </a:rPr>
              <a:t>department visit</a:t>
            </a:r>
          </a:p>
        </p:txBody>
      </p:sp>
      <p:pic>
        <p:nvPicPr>
          <p:cNvPr id="140" name="Graphic 139" descr="Presentation with pie chart">
            <a:extLst>
              <a:ext uri="{FF2B5EF4-FFF2-40B4-BE49-F238E27FC236}">
                <a16:creationId xmlns:a16="http://schemas.microsoft.com/office/drawing/2014/main" id="{DA22206D-148C-C54E-A435-AFDC9950921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85468" y="2542419"/>
            <a:ext cx="703293" cy="703293"/>
          </a:xfrm>
          <a:prstGeom prst="rect">
            <a:avLst/>
          </a:prstGeom>
        </p:spPr>
      </p:pic>
      <p:pic>
        <p:nvPicPr>
          <p:cNvPr id="142" name="Graphic 141" descr="Close">
            <a:extLst>
              <a:ext uri="{FF2B5EF4-FFF2-40B4-BE49-F238E27FC236}">
                <a16:creationId xmlns:a16="http://schemas.microsoft.com/office/drawing/2014/main" id="{A8522F5D-3C3A-E549-A55F-40FDCA15B13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91543" y="3326960"/>
            <a:ext cx="290384" cy="290384"/>
          </a:xfrm>
          <a:prstGeom prst="rect">
            <a:avLst/>
          </a:prstGeom>
        </p:spPr>
      </p:pic>
      <p:cxnSp>
        <p:nvCxnSpPr>
          <p:cNvPr id="144" name="Straight Connector 143">
            <a:extLst>
              <a:ext uri="{FF2B5EF4-FFF2-40B4-BE49-F238E27FC236}">
                <a16:creationId xmlns:a16="http://schemas.microsoft.com/office/drawing/2014/main" id="{469901E3-C2BA-9A47-AE29-5A5AD42BE475}"/>
              </a:ext>
            </a:extLst>
          </p:cNvPr>
          <p:cNvCxnSpPr>
            <a:cxnSpLocks/>
          </p:cNvCxnSpPr>
          <p:nvPr/>
        </p:nvCxnSpPr>
        <p:spPr>
          <a:xfrm>
            <a:off x="3641828" y="3497466"/>
            <a:ext cx="650086" cy="0"/>
          </a:xfrm>
          <a:prstGeom prst="line">
            <a:avLst/>
          </a:prstGeom>
          <a:ln w="28575">
            <a:solidFill>
              <a:schemeClr val="tx2"/>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146" name="Straight Connector 145">
            <a:extLst>
              <a:ext uri="{FF2B5EF4-FFF2-40B4-BE49-F238E27FC236}">
                <a16:creationId xmlns:a16="http://schemas.microsoft.com/office/drawing/2014/main" id="{F31105E6-1B6F-BB47-8CE9-2D4E405F9C09}"/>
              </a:ext>
            </a:extLst>
          </p:cNvPr>
          <p:cNvCxnSpPr>
            <a:cxnSpLocks/>
          </p:cNvCxnSpPr>
          <p:nvPr/>
        </p:nvCxnSpPr>
        <p:spPr>
          <a:xfrm>
            <a:off x="3756179" y="4431960"/>
            <a:ext cx="0" cy="370852"/>
          </a:xfrm>
          <a:prstGeom prst="line">
            <a:avLst/>
          </a:prstGeom>
          <a:ln w="28575">
            <a:solidFill>
              <a:schemeClr val="tx2"/>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37" name="TextBox 136">
            <a:extLst>
              <a:ext uri="{FF2B5EF4-FFF2-40B4-BE49-F238E27FC236}">
                <a16:creationId xmlns:a16="http://schemas.microsoft.com/office/drawing/2014/main" id="{B61F1A3D-E7A2-0C41-92FD-F44A9E3BE714}"/>
              </a:ext>
            </a:extLst>
          </p:cNvPr>
          <p:cNvSpPr txBox="1"/>
          <p:nvPr/>
        </p:nvSpPr>
        <p:spPr>
          <a:xfrm>
            <a:off x="3319299" y="3962473"/>
            <a:ext cx="873761" cy="617768"/>
          </a:xfrm>
          <a:prstGeom prst="rect">
            <a:avLst/>
          </a:prstGeom>
          <a:solidFill>
            <a:schemeClr val="bg1"/>
          </a:solidFill>
          <a:ln w="12700">
            <a:solidFill>
              <a:schemeClr val="tx2"/>
            </a:solidFill>
          </a:ln>
        </p:spPr>
        <p:txBody>
          <a:bodyPr wrap="none" lIns="72000" tIns="36000" rIns="72000" bIns="36000" rtlCol="0">
            <a:noAutofit/>
          </a:bodyPr>
          <a:lstStyle/>
          <a:p>
            <a:pPr>
              <a:lnSpc>
                <a:spcPct val="90000"/>
              </a:lnSpc>
            </a:pPr>
            <a:r>
              <a:rPr lang="en-GB" sz="1000" dirty="0">
                <a:latin typeface="Calibri" panose="020F0502020204030204" pitchFamily="34" charset="0"/>
                <a:ea typeface="Aileron" charset="0"/>
                <a:cs typeface="Calibri" panose="020F0502020204030204" pitchFamily="34" charset="0"/>
              </a:rPr>
              <a:t>Cox regression </a:t>
            </a:r>
            <a:br>
              <a:rPr lang="en-GB" sz="1000" dirty="0">
                <a:latin typeface="Calibri" panose="020F0502020204030204" pitchFamily="34" charset="0"/>
                <a:ea typeface="Aileron" charset="0"/>
                <a:cs typeface="Calibri" panose="020F0502020204030204" pitchFamily="34" charset="0"/>
              </a:rPr>
            </a:br>
            <a:r>
              <a:rPr lang="en-GB" sz="1000" dirty="0">
                <a:latin typeface="Calibri" panose="020F0502020204030204" pitchFamily="34" charset="0"/>
                <a:ea typeface="Aileron" charset="0"/>
                <a:cs typeface="Calibri" panose="020F0502020204030204" pitchFamily="34" charset="0"/>
              </a:rPr>
              <a:t>models using </a:t>
            </a:r>
            <a:br>
              <a:rPr lang="en-GB" sz="1000" dirty="0">
                <a:latin typeface="Calibri" panose="020F0502020204030204" pitchFamily="34" charset="0"/>
                <a:ea typeface="Aileron" charset="0"/>
                <a:cs typeface="Calibri" panose="020F0502020204030204" pitchFamily="34" charset="0"/>
              </a:rPr>
            </a:br>
            <a:r>
              <a:rPr lang="en-GB" sz="1000" dirty="0">
                <a:latin typeface="Calibri" panose="020F0502020204030204" pitchFamily="34" charset="0"/>
                <a:ea typeface="Aileron" charset="0"/>
                <a:cs typeface="Calibri" panose="020F0502020204030204" pitchFamily="34" charset="0"/>
              </a:rPr>
              <a:t>counting</a:t>
            </a:r>
            <a:br>
              <a:rPr lang="en-GB" sz="1000" dirty="0">
                <a:latin typeface="Calibri" panose="020F0502020204030204" pitchFamily="34" charset="0"/>
                <a:ea typeface="Aileron" charset="0"/>
                <a:cs typeface="Calibri" panose="020F0502020204030204" pitchFamily="34" charset="0"/>
              </a:rPr>
            </a:br>
            <a:r>
              <a:rPr lang="en-GB" sz="1000" dirty="0">
                <a:latin typeface="Calibri" panose="020F0502020204030204" pitchFamily="34" charset="0"/>
                <a:ea typeface="Aileron" charset="0"/>
                <a:cs typeface="Calibri" panose="020F0502020204030204" pitchFamily="34" charset="0"/>
              </a:rPr>
              <a:t>process data</a:t>
            </a:r>
          </a:p>
        </p:txBody>
      </p:sp>
      <p:cxnSp>
        <p:nvCxnSpPr>
          <p:cNvPr id="148" name="Straight Connector 147">
            <a:extLst>
              <a:ext uri="{FF2B5EF4-FFF2-40B4-BE49-F238E27FC236}">
                <a16:creationId xmlns:a16="http://schemas.microsoft.com/office/drawing/2014/main" id="{94FF0D7E-FF79-1144-AEA4-FE4E7B0F1D18}"/>
              </a:ext>
            </a:extLst>
          </p:cNvPr>
          <p:cNvCxnSpPr>
            <a:cxnSpLocks/>
          </p:cNvCxnSpPr>
          <p:nvPr/>
        </p:nvCxnSpPr>
        <p:spPr>
          <a:xfrm>
            <a:off x="2652584" y="3538655"/>
            <a:ext cx="387179" cy="0"/>
          </a:xfrm>
          <a:prstGeom prst="line">
            <a:avLst/>
          </a:prstGeom>
          <a:ln w="28575">
            <a:solidFill>
              <a:schemeClr val="tx2"/>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50" name="Left-Up Arrow 149">
            <a:extLst>
              <a:ext uri="{FF2B5EF4-FFF2-40B4-BE49-F238E27FC236}">
                <a16:creationId xmlns:a16="http://schemas.microsoft.com/office/drawing/2014/main" id="{0CFA2977-2E34-A84C-8B2A-0492D40A0777}"/>
              </a:ext>
            </a:extLst>
          </p:cNvPr>
          <p:cNvSpPr/>
          <p:nvPr/>
        </p:nvSpPr>
        <p:spPr>
          <a:xfrm flipH="1">
            <a:off x="3163330" y="3245710"/>
            <a:ext cx="477794" cy="502509"/>
          </a:xfrm>
          <a:prstGeom prst="leftUpArrow">
            <a:avLst>
              <a:gd name="adj1" fmla="val 8637"/>
              <a:gd name="adj2" fmla="val 14773"/>
              <a:gd name="adj3" fmla="val 25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8" name="Group 157">
            <a:extLst>
              <a:ext uri="{FF2B5EF4-FFF2-40B4-BE49-F238E27FC236}">
                <a16:creationId xmlns:a16="http://schemas.microsoft.com/office/drawing/2014/main" id="{77F176C6-AB16-C64D-8E8B-059E7FEF9D05}"/>
              </a:ext>
            </a:extLst>
          </p:cNvPr>
          <p:cNvGrpSpPr/>
          <p:nvPr/>
        </p:nvGrpSpPr>
        <p:grpSpPr>
          <a:xfrm>
            <a:off x="1428321" y="3325513"/>
            <a:ext cx="362193" cy="531729"/>
            <a:chOff x="3355975" y="2724151"/>
            <a:chExt cx="362193" cy="531729"/>
          </a:xfrm>
        </p:grpSpPr>
        <p:sp>
          <p:nvSpPr>
            <p:cNvPr id="155" name="Freeform 154">
              <a:extLst>
                <a:ext uri="{FF2B5EF4-FFF2-40B4-BE49-F238E27FC236}">
                  <a16:creationId xmlns:a16="http://schemas.microsoft.com/office/drawing/2014/main" id="{A2ED3535-B6D9-F046-A779-0A8AB09AD9DF}"/>
                </a:ext>
              </a:extLst>
            </p:cNvPr>
            <p:cNvSpPr/>
            <p:nvPr/>
          </p:nvSpPr>
          <p:spPr>
            <a:xfrm>
              <a:off x="3355975" y="2724151"/>
              <a:ext cx="362193" cy="268204"/>
            </a:xfrm>
            <a:custGeom>
              <a:avLst/>
              <a:gdLst>
                <a:gd name="connsiteX0" fmla="*/ 0 w 393700"/>
                <a:gd name="connsiteY0" fmla="*/ 193675 h 209898"/>
                <a:gd name="connsiteX1" fmla="*/ 263525 w 393700"/>
                <a:gd name="connsiteY1" fmla="*/ 190500 h 209898"/>
                <a:gd name="connsiteX2" fmla="*/ 393700 w 393700"/>
                <a:gd name="connsiteY2" fmla="*/ 0 h 209898"/>
                <a:gd name="connsiteX0" fmla="*/ 0 w 390525"/>
                <a:gd name="connsiteY0" fmla="*/ 196850 h 211495"/>
                <a:gd name="connsiteX1" fmla="*/ 260350 w 390525"/>
                <a:gd name="connsiteY1" fmla="*/ 190500 h 211495"/>
                <a:gd name="connsiteX2" fmla="*/ 390525 w 390525"/>
                <a:gd name="connsiteY2" fmla="*/ 0 h 211495"/>
                <a:gd name="connsiteX0" fmla="*/ 0 w 390525"/>
                <a:gd name="connsiteY0" fmla="*/ 196850 h 206577"/>
                <a:gd name="connsiteX1" fmla="*/ 260350 w 390525"/>
                <a:gd name="connsiteY1" fmla="*/ 190500 h 206577"/>
                <a:gd name="connsiteX2" fmla="*/ 390525 w 390525"/>
                <a:gd name="connsiteY2" fmla="*/ 0 h 206577"/>
                <a:gd name="connsiteX0" fmla="*/ 0 w 390525"/>
                <a:gd name="connsiteY0" fmla="*/ 196850 h 197903"/>
                <a:gd name="connsiteX1" fmla="*/ 263525 w 390525"/>
                <a:gd name="connsiteY1" fmla="*/ 174625 h 197903"/>
                <a:gd name="connsiteX2" fmla="*/ 390525 w 390525"/>
                <a:gd name="connsiteY2" fmla="*/ 0 h 197903"/>
                <a:gd name="connsiteX0" fmla="*/ 0 w 361950"/>
                <a:gd name="connsiteY0" fmla="*/ 234950 h 238066"/>
                <a:gd name="connsiteX1" fmla="*/ 263525 w 361950"/>
                <a:gd name="connsiteY1" fmla="*/ 212725 h 238066"/>
                <a:gd name="connsiteX2" fmla="*/ 361950 w 361950"/>
                <a:gd name="connsiteY2" fmla="*/ 0 h 238066"/>
                <a:gd name="connsiteX0" fmla="*/ 0 w 361950"/>
                <a:gd name="connsiteY0" fmla="*/ 234950 h 240418"/>
                <a:gd name="connsiteX1" fmla="*/ 263525 w 361950"/>
                <a:gd name="connsiteY1" fmla="*/ 212725 h 240418"/>
                <a:gd name="connsiteX2" fmla="*/ 361950 w 361950"/>
                <a:gd name="connsiteY2" fmla="*/ 0 h 240418"/>
                <a:gd name="connsiteX0" fmla="*/ 0 w 368905"/>
                <a:gd name="connsiteY0" fmla="*/ 234950 h 240418"/>
                <a:gd name="connsiteX1" fmla="*/ 263525 w 368905"/>
                <a:gd name="connsiteY1" fmla="*/ 212725 h 240418"/>
                <a:gd name="connsiteX2" fmla="*/ 361950 w 368905"/>
                <a:gd name="connsiteY2" fmla="*/ 0 h 240418"/>
                <a:gd name="connsiteX0" fmla="*/ 0 w 362329"/>
                <a:gd name="connsiteY0" fmla="*/ 234950 h 240418"/>
                <a:gd name="connsiteX1" fmla="*/ 263525 w 362329"/>
                <a:gd name="connsiteY1" fmla="*/ 212725 h 240418"/>
                <a:gd name="connsiteX2" fmla="*/ 361950 w 362329"/>
                <a:gd name="connsiteY2" fmla="*/ 0 h 240418"/>
                <a:gd name="connsiteX0" fmla="*/ 0 w 362071"/>
                <a:gd name="connsiteY0" fmla="*/ 266700 h 271763"/>
                <a:gd name="connsiteX1" fmla="*/ 263525 w 362071"/>
                <a:gd name="connsiteY1" fmla="*/ 244475 h 271763"/>
                <a:gd name="connsiteX2" fmla="*/ 361950 w 362071"/>
                <a:gd name="connsiteY2" fmla="*/ 0 h 271763"/>
                <a:gd name="connsiteX0" fmla="*/ 0 w 362193"/>
                <a:gd name="connsiteY0" fmla="*/ 266700 h 275318"/>
                <a:gd name="connsiteX1" fmla="*/ 285750 w 362193"/>
                <a:gd name="connsiteY1" fmla="*/ 250825 h 275318"/>
                <a:gd name="connsiteX2" fmla="*/ 361950 w 362193"/>
                <a:gd name="connsiteY2" fmla="*/ 0 h 275318"/>
                <a:gd name="connsiteX0" fmla="*/ 0 w 362193"/>
                <a:gd name="connsiteY0" fmla="*/ 266700 h 266956"/>
                <a:gd name="connsiteX1" fmla="*/ 285750 w 362193"/>
                <a:gd name="connsiteY1" fmla="*/ 250825 h 266956"/>
                <a:gd name="connsiteX2" fmla="*/ 361950 w 362193"/>
                <a:gd name="connsiteY2" fmla="*/ 0 h 266956"/>
                <a:gd name="connsiteX0" fmla="*/ 0 w 362193"/>
                <a:gd name="connsiteY0" fmla="*/ 266700 h 268204"/>
                <a:gd name="connsiteX1" fmla="*/ 285750 w 362193"/>
                <a:gd name="connsiteY1" fmla="*/ 254000 h 268204"/>
                <a:gd name="connsiteX2" fmla="*/ 361950 w 362193"/>
                <a:gd name="connsiteY2" fmla="*/ 0 h 268204"/>
              </a:gdLst>
              <a:ahLst/>
              <a:cxnLst>
                <a:cxn ang="0">
                  <a:pos x="connsiteX0" y="connsiteY0"/>
                </a:cxn>
                <a:cxn ang="0">
                  <a:pos x="connsiteX1" y="connsiteY1"/>
                </a:cxn>
                <a:cxn ang="0">
                  <a:pos x="connsiteX2" y="connsiteY2"/>
                </a:cxn>
              </a:cxnLst>
              <a:rect l="l" t="t" r="r" b="b"/>
              <a:pathLst>
                <a:path w="362193" h="268204">
                  <a:moveTo>
                    <a:pt x="0" y="266700"/>
                  </a:moveTo>
                  <a:cubicBezTo>
                    <a:pt x="194204" y="265377"/>
                    <a:pt x="225425" y="276225"/>
                    <a:pt x="285750" y="254000"/>
                  </a:cubicBezTo>
                  <a:cubicBezTo>
                    <a:pt x="346075" y="231775"/>
                    <a:pt x="364596" y="101335"/>
                    <a:pt x="361950" y="0"/>
                  </a:cubicBezTo>
                </a:path>
              </a:pathLst>
            </a:custGeom>
            <a:noFill/>
            <a:ln w="31750">
              <a:solidFill>
                <a:schemeClr val="tx2"/>
              </a:solidFill>
              <a:tailEnd type="arrow" w="lg"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 name="Freeform 156">
              <a:extLst>
                <a:ext uri="{FF2B5EF4-FFF2-40B4-BE49-F238E27FC236}">
                  <a16:creationId xmlns:a16="http://schemas.microsoft.com/office/drawing/2014/main" id="{7CD7D1A7-855C-9443-8E55-8B3AF8ABE631}"/>
                </a:ext>
              </a:extLst>
            </p:cNvPr>
            <p:cNvSpPr/>
            <p:nvPr/>
          </p:nvSpPr>
          <p:spPr>
            <a:xfrm flipV="1">
              <a:off x="3355975" y="2987676"/>
              <a:ext cx="362193" cy="268204"/>
            </a:xfrm>
            <a:custGeom>
              <a:avLst/>
              <a:gdLst>
                <a:gd name="connsiteX0" fmla="*/ 0 w 393700"/>
                <a:gd name="connsiteY0" fmla="*/ 193675 h 209898"/>
                <a:gd name="connsiteX1" fmla="*/ 263525 w 393700"/>
                <a:gd name="connsiteY1" fmla="*/ 190500 h 209898"/>
                <a:gd name="connsiteX2" fmla="*/ 393700 w 393700"/>
                <a:gd name="connsiteY2" fmla="*/ 0 h 209898"/>
                <a:gd name="connsiteX0" fmla="*/ 0 w 390525"/>
                <a:gd name="connsiteY0" fmla="*/ 196850 h 211495"/>
                <a:gd name="connsiteX1" fmla="*/ 260350 w 390525"/>
                <a:gd name="connsiteY1" fmla="*/ 190500 h 211495"/>
                <a:gd name="connsiteX2" fmla="*/ 390525 w 390525"/>
                <a:gd name="connsiteY2" fmla="*/ 0 h 211495"/>
                <a:gd name="connsiteX0" fmla="*/ 0 w 390525"/>
                <a:gd name="connsiteY0" fmla="*/ 196850 h 206577"/>
                <a:gd name="connsiteX1" fmla="*/ 260350 w 390525"/>
                <a:gd name="connsiteY1" fmla="*/ 190500 h 206577"/>
                <a:gd name="connsiteX2" fmla="*/ 390525 w 390525"/>
                <a:gd name="connsiteY2" fmla="*/ 0 h 206577"/>
                <a:gd name="connsiteX0" fmla="*/ 0 w 390525"/>
                <a:gd name="connsiteY0" fmla="*/ 196850 h 197903"/>
                <a:gd name="connsiteX1" fmla="*/ 263525 w 390525"/>
                <a:gd name="connsiteY1" fmla="*/ 174625 h 197903"/>
                <a:gd name="connsiteX2" fmla="*/ 390525 w 390525"/>
                <a:gd name="connsiteY2" fmla="*/ 0 h 197903"/>
                <a:gd name="connsiteX0" fmla="*/ 0 w 361950"/>
                <a:gd name="connsiteY0" fmla="*/ 234950 h 238066"/>
                <a:gd name="connsiteX1" fmla="*/ 263525 w 361950"/>
                <a:gd name="connsiteY1" fmla="*/ 212725 h 238066"/>
                <a:gd name="connsiteX2" fmla="*/ 361950 w 361950"/>
                <a:gd name="connsiteY2" fmla="*/ 0 h 238066"/>
                <a:gd name="connsiteX0" fmla="*/ 0 w 361950"/>
                <a:gd name="connsiteY0" fmla="*/ 234950 h 240418"/>
                <a:gd name="connsiteX1" fmla="*/ 263525 w 361950"/>
                <a:gd name="connsiteY1" fmla="*/ 212725 h 240418"/>
                <a:gd name="connsiteX2" fmla="*/ 361950 w 361950"/>
                <a:gd name="connsiteY2" fmla="*/ 0 h 240418"/>
                <a:gd name="connsiteX0" fmla="*/ 0 w 368905"/>
                <a:gd name="connsiteY0" fmla="*/ 234950 h 240418"/>
                <a:gd name="connsiteX1" fmla="*/ 263525 w 368905"/>
                <a:gd name="connsiteY1" fmla="*/ 212725 h 240418"/>
                <a:gd name="connsiteX2" fmla="*/ 361950 w 368905"/>
                <a:gd name="connsiteY2" fmla="*/ 0 h 240418"/>
                <a:gd name="connsiteX0" fmla="*/ 0 w 362329"/>
                <a:gd name="connsiteY0" fmla="*/ 234950 h 240418"/>
                <a:gd name="connsiteX1" fmla="*/ 263525 w 362329"/>
                <a:gd name="connsiteY1" fmla="*/ 212725 h 240418"/>
                <a:gd name="connsiteX2" fmla="*/ 361950 w 362329"/>
                <a:gd name="connsiteY2" fmla="*/ 0 h 240418"/>
                <a:gd name="connsiteX0" fmla="*/ 0 w 362071"/>
                <a:gd name="connsiteY0" fmla="*/ 266700 h 271763"/>
                <a:gd name="connsiteX1" fmla="*/ 263525 w 362071"/>
                <a:gd name="connsiteY1" fmla="*/ 244475 h 271763"/>
                <a:gd name="connsiteX2" fmla="*/ 361950 w 362071"/>
                <a:gd name="connsiteY2" fmla="*/ 0 h 271763"/>
                <a:gd name="connsiteX0" fmla="*/ 0 w 362193"/>
                <a:gd name="connsiteY0" fmla="*/ 266700 h 275318"/>
                <a:gd name="connsiteX1" fmla="*/ 285750 w 362193"/>
                <a:gd name="connsiteY1" fmla="*/ 250825 h 275318"/>
                <a:gd name="connsiteX2" fmla="*/ 361950 w 362193"/>
                <a:gd name="connsiteY2" fmla="*/ 0 h 275318"/>
                <a:gd name="connsiteX0" fmla="*/ 0 w 362193"/>
                <a:gd name="connsiteY0" fmla="*/ 266700 h 266956"/>
                <a:gd name="connsiteX1" fmla="*/ 285750 w 362193"/>
                <a:gd name="connsiteY1" fmla="*/ 250825 h 266956"/>
                <a:gd name="connsiteX2" fmla="*/ 361950 w 362193"/>
                <a:gd name="connsiteY2" fmla="*/ 0 h 266956"/>
                <a:gd name="connsiteX0" fmla="*/ 0 w 362193"/>
                <a:gd name="connsiteY0" fmla="*/ 266700 h 268204"/>
                <a:gd name="connsiteX1" fmla="*/ 285750 w 362193"/>
                <a:gd name="connsiteY1" fmla="*/ 254000 h 268204"/>
                <a:gd name="connsiteX2" fmla="*/ 361950 w 362193"/>
                <a:gd name="connsiteY2" fmla="*/ 0 h 268204"/>
              </a:gdLst>
              <a:ahLst/>
              <a:cxnLst>
                <a:cxn ang="0">
                  <a:pos x="connsiteX0" y="connsiteY0"/>
                </a:cxn>
                <a:cxn ang="0">
                  <a:pos x="connsiteX1" y="connsiteY1"/>
                </a:cxn>
                <a:cxn ang="0">
                  <a:pos x="connsiteX2" y="connsiteY2"/>
                </a:cxn>
              </a:cxnLst>
              <a:rect l="l" t="t" r="r" b="b"/>
              <a:pathLst>
                <a:path w="362193" h="268204">
                  <a:moveTo>
                    <a:pt x="0" y="266700"/>
                  </a:moveTo>
                  <a:cubicBezTo>
                    <a:pt x="194204" y="265377"/>
                    <a:pt x="225425" y="276225"/>
                    <a:pt x="285750" y="254000"/>
                  </a:cubicBezTo>
                  <a:cubicBezTo>
                    <a:pt x="346075" y="231775"/>
                    <a:pt x="364596" y="101335"/>
                    <a:pt x="361950" y="0"/>
                  </a:cubicBezTo>
                </a:path>
              </a:pathLst>
            </a:custGeom>
            <a:noFill/>
            <a:ln w="31750">
              <a:solidFill>
                <a:schemeClr val="tx2"/>
              </a:solidFill>
              <a:tailEnd type="arrow" w="lg"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2793016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optimising treatment sequence for </a:t>
            </a:r>
            <a:r>
              <a:rPr lang="en-GB" cap="none" dirty="0"/>
              <a:t>m</a:t>
            </a:r>
            <a:r>
              <a:rPr lang="en-GB" dirty="0"/>
              <a:t>crpc after intensified therapy in </a:t>
            </a:r>
            <a:r>
              <a:rPr lang="en-GB" cap="none" dirty="0"/>
              <a:t>m</a:t>
            </a:r>
            <a:r>
              <a:rPr lang="en-GB" dirty="0"/>
              <a:t>cspc</a:t>
            </a:r>
            <a:br>
              <a:rPr lang="en-GB" dirty="0"/>
            </a:br>
            <a:br>
              <a:rPr lang="en-GB" sz="3200" dirty="0"/>
            </a:br>
            <a:r>
              <a:rPr lang="en-GB" sz="3200" cap="none" dirty="0"/>
              <a:t>Dr Neal Shore, MD, FACS</a:t>
            </a:r>
            <a:br>
              <a:rPr lang="en-GB" sz="3200" cap="none" dirty="0"/>
            </a:br>
            <a:r>
              <a:rPr lang="en-GB" sz="2200" cap="none" dirty="0"/>
              <a:t>Medical Director, Carolina Urologic Research Center, and</a:t>
            </a:r>
            <a:br>
              <a:rPr lang="en-GB" sz="2200" cap="none" dirty="0"/>
            </a:br>
            <a:r>
              <a:rPr lang="en-GB" sz="2200" cap="none" dirty="0"/>
              <a:t>Chief Medical Officer, </a:t>
            </a:r>
            <a:r>
              <a:rPr lang="en-US" sz="2200" cap="none" dirty="0"/>
              <a:t>Surgical Oncology and Urology,</a:t>
            </a:r>
            <a:r>
              <a:rPr lang="en-US" sz="1800" dirty="0">
                <a:effectLst/>
                <a:latin typeface="Calibri" panose="020F0502020204030204" pitchFamily="34" charset="0"/>
                <a:ea typeface="Calibri" panose="020F0502020204030204" pitchFamily="34" charset="0"/>
              </a:rPr>
              <a:t> </a:t>
            </a:r>
            <a:r>
              <a:rPr lang="en-GB" sz="2200" cap="none" dirty="0"/>
              <a:t>GenesisCare, USA</a:t>
            </a:r>
            <a:br>
              <a:rPr lang="en-GB" sz="2200" cap="none" dirty="0">
                <a:highlight>
                  <a:srgbClr val="FFFF00"/>
                </a:highlight>
              </a:rPr>
            </a:br>
            <a:br>
              <a:rPr lang="en-GB" sz="2200" dirty="0"/>
            </a:br>
            <a:r>
              <a:rPr lang="en-GB" sz="2400" dirty="0"/>
              <a:t>august 2021</a:t>
            </a:r>
          </a:p>
        </p:txBody>
      </p:sp>
      <p:sp>
        <p:nvSpPr>
          <p:cNvPr id="4" name="Slide Number Placeholder 3"/>
          <p:cNvSpPr>
            <a:spLocks noGrp="1"/>
          </p:cNvSpPr>
          <p:nvPr>
            <p:ph type="sldNum" sz="quarter" idx="4"/>
          </p:nvPr>
        </p:nvSpPr>
        <p:spPr/>
        <p:txBody>
          <a:bodyPr/>
          <a:lstStyle/>
          <a:p>
            <a:fld id="{FCE43C0F-8A7B-3A4B-9DB5-B3472E36E833}" type="slidenum">
              <a:rPr lang="en-GB" smtClean="0"/>
              <a:pPr/>
              <a:t>2</a:t>
            </a:fld>
            <a:endParaRPr lang="en-GB" dirty="0"/>
          </a:p>
        </p:txBody>
      </p:sp>
      <p:sp>
        <p:nvSpPr>
          <p:cNvPr id="5" name="TextBox 4">
            <a:extLst>
              <a:ext uri="{FF2B5EF4-FFF2-40B4-BE49-F238E27FC236}">
                <a16:creationId xmlns:a16="http://schemas.microsoft.com/office/drawing/2014/main" id="{FBEE2AA5-0198-4B5B-8BF9-A9D461B9B62A}"/>
              </a:ext>
            </a:extLst>
          </p:cNvPr>
          <p:cNvSpPr txBox="1"/>
          <p:nvPr/>
        </p:nvSpPr>
        <p:spPr>
          <a:xfrm>
            <a:off x="619201" y="6432070"/>
            <a:ext cx="7518959" cy="184666"/>
          </a:xfrm>
          <a:prstGeom prst="rect">
            <a:avLst/>
          </a:prstGeom>
          <a:noFill/>
        </p:spPr>
        <p:txBody>
          <a:bodyPr wrap="square" lIns="0" tIns="0" rIns="0" bIns="0" rtlCol="0">
            <a:spAutoFit/>
          </a:bodyPr>
          <a:lstStyle/>
          <a:p>
            <a:r>
              <a:rPr lang="en-GB" sz="1200" dirty="0">
                <a:solidFill>
                  <a:schemeClr val="accent1"/>
                </a:solidFill>
                <a:latin typeface="Calibri" panose="020F0502020204030204" pitchFamily="34" charset="0"/>
                <a:ea typeface="Aileron" charset="0"/>
                <a:cs typeface="Calibri" panose="020F0502020204030204" pitchFamily="34" charset="0"/>
              </a:rPr>
              <a:t>mCRPC, metastatic castration-resistant prostate cancer; mCSPC, metastatic castration-sensitive prostate cancer</a:t>
            </a:r>
          </a:p>
        </p:txBody>
      </p:sp>
    </p:spTree>
    <p:extLst>
      <p:ext uri="{BB962C8B-B14F-4D97-AF65-F5344CB8AC3E}">
        <p14:creationId xmlns:p14="http://schemas.microsoft.com/office/powerpoint/2010/main" val="2013166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6" name="Group 185">
            <a:extLst>
              <a:ext uri="{FF2B5EF4-FFF2-40B4-BE49-F238E27FC236}">
                <a16:creationId xmlns:a16="http://schemas.microsoft.com/office/drawing/2014/main" id="{42CBEBF1-8BD6-DF40-A689-21F40B2910A5}"/>
              </a:ext>
            </a:extLst>
          </p:cNvPr>
          <p:cNvGrpSpPr/>
          <p:nvPr/>
        </p:nvGrpSpPr>
        <p:grpSpPr>
          <a:xfrm>
            <a:off x="5959551" y="1708150"/>
            <a:ext cx="4808183" cy="3364501"/>
            <a:chOff x="5959551" y="5000651"/>
            <a:chExt cx="4808183" cy="72000"/>
          </a:xfrm>
        </p:grpSpPr>
        <p:cxnSp>
          <p:nvCxnSpPr>
            <p:cNvPr id="175" name="Straight Connector 174">
              <a:extLst>
                <a:ext uri="{FF2B5EF4-FFF2-40B4-BE49-F238E27FC236}">
                  <a16:creationId xmlns:a16="http://schemas.microsoft.com/office/drawing/2014/main" id="{1710185D-EEF2-C245-A857-2172E8B00285}"/>
                </a:ext>
              </a:extLst>
            </p:cNvPr>
            <p:cNvCxnSpPr>
              <a:cxnSpLocks/>
            </p:cNvCxnSpPr>
            <p:nvPr/>
          </p:nvCxnSpPr>
          <p:spPr>
            <a:xfrm rot="16200000" flipH="1">
              <a:off x="5923551" y="5036651"/>
              <a:ext cx="72000" cy="0"/>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76" name="Straight Connector 175">
              <a:extLst>
                <a:ext uri="{FF2B5EF4-FFF2-40B4-BE49-F238E27FC236}">
                  <a16:creationId xmlns:a16="http://schemas.microsoft.com/office/drawing/2014/main" id="{94E8EE38-21BF-E547-883B-17030243E2BC}"/>
                </a:ext>
              </a:extLst>
            </p:cNvPr>
            <p:cNvCxnSpPr>
              <a:cxnSpLocks/>
            </p:cNvCxnSpPr>
            <p:nvPr/>
          </p:nvCxnSpPr>
          <p:spPr>
            <a:xfrm rot="16200000" flipH="1">
              <a:off x="7850606" y="5036651"/>
              <a:ext cx="72000" cy="0"/>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77" name="Straight Connector 176">
              <a:extLst>
                <a:ext uri="{FF2B5EF4-FFF2-40B4-BE49-F238E27FC236}">
                  <a16:creationId xmlns:a16="http://schemas.microsoft.com/office/drawing/2014/main" id="{0395177C-4493-5447-A3C0-9A4A4F171FDD}"/>
                </a:ext>
              </a:extLst>
            </p:cNvPr>
            <p:cNvCxnSpPr>
              <a:cxnSpLocks/>
            </p:cNvCxnSpPr>
            <p:nvPr/>
          </p:nvCxnSpPr>
          <p:spPr>
            <a:xfrm rot="16200000" flipH="1">
              <a:off x="6406440" y="5036651"/>
              <a:ext cx="72000" cy="0"/>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78" name="Straight Connector 177">
              <a:extLst>
                <a:ext uri="{FF2B5EF4-FFF2-40B4-BE49-F238E27FC236}">
                  <a16:creationId xmlns:a16="http://schemas.microsoft.com/office/drawing/2014/main" id="{C1714060-072C-2047-A34E-005A5581AD26}"/>
                </a:ext>
              </a:extLst>
            </p:cNvPr>
            <p:cNvCxnSpPr>
              <a:cxnSpLocks/>
            </p:cNvCxnSpPr>
            <p:nvPr/>
          </p:nvCxnSpPr>
          <p:spPr>
            <a:xfrm rot="16200000" flipH="1">
              <a:off x="10731734" y="5036651"/>
              <a:ext cx="72000" cy="0"/>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79" name="Straight Connector 178">
              <a:extLst>
                <a:ext uri="{FF2B5EF4-FFF2-40B4-BE49-F238E27FC236}">
                  <a16:creationId xmlns:a16="http://schemas.microsoft.com/office/drawing/2014/main" id="{120D8141-2510-254D-B68B-AA5871BB67BE}"/>
                </a:ext>
              </a:extLst>
            </p:cNvPr>
            <p:cNvCxnSpPr>
              <a:cxnSpLocks/>
            </p:cNvCxnSpPr>
            <p:nvPr/>
          </p:nvCxnSpPr>
          <p:spPr>
            <a:xfrm rot="16200000" flipH="1">
              <a:off x="7366900" y="5036651"/>
              <a:ext cx="72000" cy="0"/>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80" name="Straight Connector 179">
              <a:extLst>
                <a:ext uri="{FF2B5EF4-FFF2-40B4-BE49-F238E27FC236}">
                  <a16:creationId xmlns:a16="http://schemas.microsoft.com/office/drawing/2014/main" id="{56CF8231-F1BF-7440-97CA-E2BAAD6348E7}"/>
                </a:ext>
              </a:extLst>
            </p:cNvPr>
            <p:cNvCxnSpPr>
              <a:cxnSpLocks/>
            </p:cNvCxnSpPr>
            <p:nvPr/>
          </p:nvCxnSpPr>
          <p:spPr>
            <a:xfrm rot="16200000" flipH="1">
              <a:off x="8328058" y="5036651"/>
              <a:ext cx="72000" cy="0"/>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81" name="Straight Connector 180">
              <a:extLst>
                <a:ext uri="{FF2B5EF4-FFF2-40B4-BE49-F238E27FC236}">
                  <a16:creationId xmlns:a16="http://schemas.microsoft.com/office/drawing/2014/main" id="{71ED4651-DA9B-D849-B692-F82FCEF177CC}"/>
                </a:ext>
              </a:extLst>
            </p:cNvPr>
            <p:cNvCxnSpPr>
              <a:cxnSpLocks/>
            </p:cNvCxnSpPr>
            <p:nvPr/>
          </p:nvCxnSpPr>
          <p:spPr>
            <a:xfrm rot="16200000" flipH="1">
              <a:off x="6888718" y="5036651"/>
              <a:ext cx="72000" cy="0"/>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82" name="Straight Connector 181">
              <a:extLst>
                <a:ext uri="{FF2B5EF4-FFF2-40B4-BE49-F238E27FC236}">
                  <a16:creationId xmlns:a16="http://schemas.microsoft.com/office/drawing/2014/main" id="{D23D72E6-EB53-A143-A29C-B54EDD715796}"/>
                </a:ext>
              </a:extLst>
            </p:cNvPr>
            <p:cNvCxnSpPr>
              <a:cxnSpLocks/>
            </p:cNvCxnSpPr>
            <p:nvPr/>
          </p:nvCxnSpPr>
          <p:spPr>
            <a:xfrm rot="16200000" flipH="1">
              <a:off x="10249456" y="5036651"/>
              <a:ext cx="72000" cy="0"/>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83" name="Straight Connector 182">
              <a:extLst>
                <a:ext uri="{FF2B5EF4-FFF2-40B4-BE49-F238E27FC236}">
                  <a16:creationId xmlns:a16="http://schemas.microsoft.com/office/drawing/2014/main" id="{A678C250-E5BA-764E-B667-747EBCA778C0}"/>
                </a:ext>
              </a:extLst>
            </p:cNvPr>
            <p:cNvCxnSpPr>
              <a:cxnSpLocks/>
            </p:cNvCxnSpPr>
            <p:nvPr/>
          </p:nvCxnSpPr>
          <p:spPr>
            <a:xfrm rot="16200000" flipH="1">
              <a:off x="9771036" y="5036651"/>
              <a:ext cx="72000" cy="0"/>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84" name="Straight Connector 183">
              <a:extLst>
                <a:ext uri="{FF2B5EF4-FFF2-40B4-BE49-F238E27FC236}">
                  <a16:creationId xmlns:a16="http://schemas.microsoft.com/office/drawing/2014/main" id="{9D5D7509-2261-5B4A-9004-57BFC3ABABB1}"/>
                </a:ext>
              </a:extLst>
            </p:cNvPr>
            <p:cNvCxnSpPr>
              <a:cxnSpLocks/>
            </p:cNvCxnSpPr>
            <p:nvPr/>
          </p:nvCxnSpPr>
          <p:spPr>
            <a:xfrm rot="16200000" flipH="1">
              <a:off x="9288757" y="5036651"/>
              <a:ext cx="72000" cy="0"/>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85" name="Straight Connector 184">
              <a:extLst>
                <a:ext uri="{FF2B5EF4-FFF2-40B4-BE49-F238E27FC236}">
                  <a16:creationId xmlns:a16="http://schemas.microsoft.com/office/drawing/2014/main" id="{75EF03B6-01D8-7E44-8D34-9B86601153CE}"/>
                </a:ext>
              </a:extLst>
            </p:cNvPr>
            <p:cNvCxnSpPr>
              <a:cxnSpLocks/>
            </p:cNvCxnSpPr>
            <p:nvPr/>
          </p:nvCxnSpPr>
          <p:spPr>
            <a:xfrm rot="16200000" flipH="1">
              <a:off x="8810337" y="5036651"/>
              <a:ext cx="72000" cy="0"/>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grpSp>
      <p:sp>
        <p:nvSpPr>
          <p:cNvPr id="3" name="Content Placeholder 2">
            <a:extLst>
              <a:ext uri="{FF2B5EF4-FFF2-40B4-BE49-F238E27FC236}">
                <a16:creationId xmlns:a16="http://schemas.microsoft.com/office/drawing/2014/main" id="{051716DD-A20E-45C5-B643-DA08AA567F1B}"/>
              </a:ext>
            </a:extLst>
          </p:cNvPr>
          <p:cNvSpPr>
            <a:spLocks noGrp="1"/>
          </p:cNvSpPr>
          <p:nvPr>
            <p:ph sz="quarter" idx="12"/>
          </p:nvPr>
        </p:nvSpPr>
        <p:spPr>
          <a:xfrm>
            <a:off x="620184" y="1425600"/>
            <a:ext cx="4179672" cy="4528800"/>
          </a:xfrm>
        </p:spPr>
        <p:txBody>
          <a:bodyPr/>
          <a:lstStyle/>
          <a:p>
            <a:r>
              <a:rPr lang="en-US" dirty="0"/>
              <a:t>32 (3.1%) of 1,033 of prostate cancer patients tested with germline + somatic DNA sequencing had </a:t>
            </a:r>
            <a:br>
              <a:rPr lang="en-US" dirty="0"/>
            </a:br>
            <a:r>
              <a:rPr lang="en-US" dirty="0"/>
              <a:t>MSI-high or mismatch-repair deficient status </a:t>
            </a:r>
          </a:p>
          <a:p>
            <a:r>
              <a:rPr lang="en-US" dirty="0"/>
              <a:t>6 of 11 treated with PD-1/PD-L1 antibody therapy had a PSA decline </a:t>
            </a:r>
            <a:br>
              <a:rPr lang="en-US" dirty="0"/>
            </a:br>
            <a:r>
              <a:rPr lang="en-US" dirty="0"/>
              <a:t>&gt;50%</a:t>
            </a:r>
          </a:p>
          <a:p>
            <a:r>
              <a:rPr lang="en-US" dirty="0"/>
              <a:t>8 patients were evaluable for radiographic response </a:t>
            </a:r>
          </a:p>
          <a:p>
            <a:r>
              <a:rPr lang="en-US" dirty="0"/>
              <a:t>Duration of therapy ranged from 4.6 to 89 weeks or longer</a:t>
            </a:r>
          </a:p>
        </p:txBody>
      </p:sp>
      <p:sp>
        <p:nvSpPr>
          <p:cNvPr id="2" name="Title 1">
            <a:extLst>
              <a:ext uri="{FF2B5EF4-FFF2-40B4-BE49-F238E27FC236}">
                <a16:creationId xmlns:a16="http://schemas.microsoft.com/office/drawing/2014/main" id="{E3D32233-F73E-40FF-A82E-78CC190CF569}"/>
              </a:ext>
            </a:extLst>
          </p:cNvPr>
          <p:cNvSpPr>
            <a:spLocks noGrp="1"/>
          </p:cNvSpPr>
          <p:nvPr>
            <p:ph type="title"/>
          </p:nvPr>
        </p:nvSpPr>
        <p:spPr/>
        <p:txBody>
          <a:bodyPr/>
          <a:lstStyle/>
          <a:p>
            <a:r>
              <a:rPr lang="en-US"/>
              <a:t>Pembrolizumab in MSI-high prostate cancer</a:t>
            </a:r>
          </a:p>
        </p:txBody>
      </p:sp>
      <p:sp>
        <p:nvSpPr>
          <p:cNvPr id="4" name="Content Placeholder 3">
            <a:extLst>
              <a:ext uri="{FF2B5EF4-FFF2-40B4-BE49-F238E27FC236}">
                <a16:creationId xmlns:a16="http://schemas.microsoft.com/office/drawing/2014/main" id="{2367DB5D-A60C-AB40-A404-2F5B96886752}"/>
              </a:ext>
            </a:extLst>
          </p:cNvPr>
          <p:cNvSpPr>
            <a:spLocks noGrp="1"/>
          </p:cNvSpPr>
          <p:nvPr>
            <p:ph sz="quarter" idx="15"/>
          </p:nvPr>
        </p:nvSpPr>
        <p:spPr>
          <a:xfrm>
            <a:off x="620184" y="6309320"/>
            <a:ext cx="10963200" cy="365125"/>
          </a:xfrm>
        </p:spPr>
        <p:txBody>
          <a:bodyPr/>
          <a:lstStyle/>
          <a:p>
            <a:pPr>
              <a:spcBef>
                <a:spcPts val="300"/>
              </a:spcBef>
            </a:pPr>
            <a:r>
              <a:rPr lang="en-US" altLang="en-US" dirty="0"/>
              <a:t>MSI, microsatellite instability; PD, progressing disease; PD-1, p</a:t>
            </a:r>
            <a:r>
              <a:rPr lang="en-US" dirty="0"/>
              <a:t>rogrammed cell death protein 1; PD-L1, </a:t>
            </a:r>
            <a:r>
              <a:rPr lang="en-GB" dirty="0"/>
              <a:t>programmed death-ligand 1; PR, partial response; </a:t>
            </a:r>
            <a:br>
              <a:rPr lang="en-GB" dirty="0"/>
            </a:br>
            <a:r>
              <a:rPr lang="en-GB" dirty="0"/>
              <a:t>PSA, prostate-specific antigen; SD, stable disease</a:t>
            </a:r>
            <a:endParaRPr lang="en-US" altLang="en-US" dirty="0"/>
          </a:p>
          <a:p>
            <a:pPr>
              <a:spcBef>
                <a:spcPts val="0"/>
              </a:spcBef>
            </a:pPr>
            <a:r>
              <a:rPr lang="en-US" altLang="en-US" dirty="0" err="1"/>
              <a:t>Abida</a:t>
            </a:r>
            <a:r>
              <a:rPr lang="en-US" altLang="en-US" dirty="0"/>
              <a:t> W, et al. JAMA </a:t>
            </a:r>
            <a:r>
              <a:rPr lang="en-US" altLang="en-US" dirty="0" err="1"/>
              <a:t>Oncol</a:t>
            </a:r>
            <a:r>
              <a:rPr lang="en-US" altLang="en-US" dirty="0"/>
              <a:t>. 2019;5:471-8</a:t>
            </a:r>
          </a:p>
        </p:txBody>
      </p:sp>
      <p:sp>
        <p:nvSpPr>
          <p:cNvPr id="13" name="Slide Number Placeholder 12">
            <a:extLst>
              <a:ext uri="{FF2B5EF4-FFF2-40B4-BE49-F238E27FC236}">
                <a16:creationId xmlns:a16="http://schemas.microsoft.com/office/drawing/2014/main" id="{33C414A1-F3A1-5447-93A8-EFF872559321}"/>
              </a:ext>
            </a:extLst>
          </p:cNvPr>
          <p:cNvSpPr>
            <a:spLocks noGrp="1"/>
          </p:cNvSpPr>
          <p:nvPr>
            <p:ph type="sldNum" sz="quarter" idx="4"/>
          </p:nvPr>
        </p:nvSpPr>
        <p:spPr/>
        <p:txBody>
          <a:bodyPr/>
          <a:lstStyle/>
          <a:p>
            <a:fld id="{FCE43C0F-8A7B-3A4B-9DB5-B3472E36E833}" type="slidenum">
              <a:rPr lang="en-GB" smtClean="0"/>
              <a:pPr/>
              <a:t>20</a:t>
            </a:fld>
            <a:endParaRPr lang="en-GB"/>
          </a:p>
        </p:txBody>
      </p:sp>
      <p:sp>
        <p:nvSpPr>
          <p:cNvPr id="10" name="TextBox 9">
            <a:extLst>
              <a:ext uri="{FF2B5EF4-FFF2-40B4-BE49-F238E27FC236}">
                <a16:creationId xmlns:a16="http://schemas.microsoft.com/office/drawing/2014/main" id="{3CBF37DD-46C6-2347-ADC7-15D65C68D9A7}"/>
              </a:ext>
            </a:extLst>
          </p:cNvPr>
          <p:cNvSpPr txBox="1"/>
          <p:nvPr/>
        </p:nvSpPr>
        <p:spPr>
          <a:xfrm>
            <a:off x="5253728" y="1735410"/>
            <a:ext cx="564257"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P-0011155</a:t>
            </a:r>
          </a:p>
        </p:txBody>
      </p:sp>
      <p:cxnSp>
        <p:nvCxnSpPr>
          <p:cNvPr id="20" name="Straight Connector 19">
            <a:extLst>
              <a:ext uri="{FF2B5EF4-FFF2-40B4-BE49-F238E27FC236}">
                <a16:creationId xmlns:a16="http://schemas.microsoft.com/office/drawing/2014/main" id="{B4A62C9E-0723-644E-B593-6802A13CF066}"/>
              </a:ext>
            </a:extLst>
          </p:cNvPr>
          <p:cNvCxnSpPr>
            <a:cxnSpLocks/>
          </p:cNvCxnSpPr>
          <p:nvPr/>
        </p:nvCxnSpPr>
        <p:spPr>
          <a:xfrm flipH="1">
            <a:off x="5859788" y="5076724"/>
            <a:ext cx="4912384"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4FDC632C-5918-4444-A286-88AB7D8BBE15}"/>
              </a:ext>
            </a:extLst>
          </p:cNvPr>
          <p:cNvCxnSpPr>
            <a:cxnSpLocks/>
          </p:cNvCxnSpPr>
          <p:nvPr/>
        </p:nvCxnSpPr>
        <p:spPr>
          <a:xfrm rot="16200000" flipH="1">
            <a:off x="5923551" y="511285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BB9CB3A8-9710-5042-90FF-0D15314AB8C3}"/>
              </a:ext>
            </a:extLst>
          </p:cNvPr>
          <p:cNvSpPr txBox="1"/>
          <p:nvPr/>
        </p:nvSpPr>
        <p:spPr>
          <a:xfrm>
            <a:off x="5926689" y="5176077"/>
            <a:ext cx="65724" cy="1384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0</a:t>
            </a:r>
          </a:p>
        </p:txBody>
      </p:sp>
      <p:cxnSp>
        <p:nvCxnSpPr>
          <p:cNvPr id="28" name="Straight Connector 27">
            <a:extLst>
              <a:ext uri="{FF2B5EF4-FFF2-40B4-BE49-F238E27FC236}">
                <a16:creationId xmlns:a16="http://schemas.microsoft.com/office/drawing/2014/main" id="{8D87AF3C-2B64-8B4E-9670-D24BB8DDB9C2}"/>
              </a:ext>
            </a:extLst>
          </p:cNvPr>
          <p:cNvCxnSpPr>
            <a:cxnSpLocks/>
          </p:cNvCxnSpPr>
          <p:nvPr/>
        </p:nvCxnSpPr>
        <p:spPr>
          <a:xfrm>
            <a:off x="5862660" y="1724891"/>
            <a:ext cx="0" cy="335165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9B63446B-DD3B-1E4D-B7E2-9BFE3A96630E}"/>
              </a:ext>
            </a:extLst>
          </p:cNvPr>
          <p:cNvCxnSpPr>
            <a:cxnSpLocks/>
          </p:cNvCxnSpPr>
          <p:nvPr/>
        </p:nvCxnSpPr>
        <p:spPr>
          <a:xfrm rot="16200000" flipH="1">
            <a:off x="7850606" y="511285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EF7EDCD8-07D8-0244-9E61-D390BF2E5E54}"/>
              </a:ext>
            </a:extLst>
          </p:cNvPr>
          <p:cNvSpPr txBox="1"/>
          <p:nvPr/>
        </p:nvSpPr>
        <p:spPr>
          <a:xfrm>
            <a:off x="7823786" y="5176077"/>
            <a:ext cx="131446" cy="1384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40</a:t>
            </a:r>
          </a:p>
        </p:txBody>
      </p:sp>
      <p:cxnSp>
        <p:nvCxnSpPr>
          <p:cNvPr id="35" name="Straight Connector 34">
            <a:extLst>
              <a:ext uri="{FF2B5EF4-FFF2-40B4-BE49-F238E27FC236}">
                <a16:creationId xmlns:a16="http://schemas.microsoft.com/office/drawing/2014/main" id="{13BE4232-2E03-8A4D-B5FE-56F8415A4E87}"/>
              </a:ext>
            </a:extLst>
          </p:cNvPr>
          <p:cNvCxnSpPr>
            <a:cxnSpLocks/>
          </p:cNvCxnSpPr>
          <p:nvPr/>
        </p:nvCxnSpPr>
        <p:spPr>
          <a:xfrm rot="16200000" flipH="1">
            <a:off x="6406440" y="511285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31D0EB9C-783A-ED45-BA8B-FCC01F0FDC33}"/>
              </a:ext>
            </a:extLst>
          </p:cNvPr>
          <p:cNvSpPr txBox="1"/>
          <p:nvPr/>
        </p:nvSpPr>
        <p:spPr>
          <a:xfrm>
            <a:off x="6379183" y="5176077"/>
            <a:ext cx="131446" cy="138499"/>
          </a:xfrm>
          <a:prstGeom prst="rect">
            <a:avLst/>
          </a:prstGeom>
          <a:noFill/>
        </p:spPr>
        <p:txBody>
          <a:bodyPr wrap="squar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10</a:t>
            </a:r>
          </a:p>
        </p:txBody>
      </p:sp>
      <p:cxnSp>
        <p:nvCxnSpPr>
          <p:cNvPr id="43" name="Straight Connector 42">
            <a:extLst>
              <a:ext uri="{FF2B5EF4-FFF2-40B4-BE49-F238E27FC236}">
                <a16:creationId xmlns:a16="http://schemas.microsoft.com/office/drawing/2014/main" id="{673BAE54-D882-0A42-85C0-988D93209B66}"/>
              </a:ext>
            </a:extLst>
          </p:cNvPr>
          <p:cNvCxnSpPr>
            <a:cxnSpLocks/>
          </p:cNvCxnSpPr>
          <p:nvPr/>
        </p:nvCxnSpPr>
        <p:spPr>
          <a:xfrm rot="16200000" flipH="1">
            <a:off x="10731734" y="511285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19AC6DC2-F4FC-9A41-B9E2-C8952D01B1EF}"/>
              </a:ext>
            </a:extLst>
          </p:cNvPr>
          <p:cNvSpPr txBox="1"/>
          <p:nvPr/>
        </p:nvSpPr>
        <p:spPr>
          <a:xfrm>
            <a:off x="10671569" y="5176077"/>
            <a:ext cx="197170" cy="1384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100</a:t>
            </a:r>
          </a:p>
        </p:txBody>
      </p:sp>
      <p:cxnSp>
        <p:nvCxnSpPr>
          <p:cNvPr id="45" name="Straight Connector 44">
            <a:extLst>
              <a:ext uri="{FF2B5EF4-FFF2-40B4-BE49-F238E27FC236}">
                <a16:creationId xmlns:a16="http://schemas.microsoft.com/office/drawing/2014/main" id="{D04DA764-A05D-7C4D-AFF5-8097660EE1F6}"/>
              </a:ext>
            </a:extLst>
          </p:cNvPr>
          <p:cNvCxnSpPr>
            <a:cxnSpLocks/>
          </p:cNvCxnSpPr>
          <p:nvPr/>
        </p:nvCxnSpPr>
        <p:spPr>
          <a:xfrm rot="16200000" flipH="1">
            <a:off x="7366900" y="511285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6" name="TextBox 45">
            <a:extLst>
              <a:ext uri="{FF2B5EF4-FFF2-40B4-BE49-F238E27FC236}">
                <a16:creationId xmlns:a16="http://schemas.microsoft.com/office/drawing/2014/main" id="{E23725A5-E1FD-0F4B-9B19-3A0E7CC5D5D0}"/>
              </a:ext>
            </a:extLst>
          </p:cNvPr>
          <p:cNvSpPr txBox="1"/>
          <p:nvPr/>
        </p:nvSpPr>
        <p:spPr>
          <a:xfrm>
            <a:off x="7338734" y="5176077"/>
            <a:ext cx="131446" cy="1384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30</a:t>
            </a:r>
          </a:p>
        </p:txBody>
      </p:sp>
      <p:cxnSp>
        <p:nvCxnSpPr>
          <p:cNvPr id="61" name="Straight Connector 60">
            <a:extLst>
              <a:ext uri="{FF2B5EF4-FFF2-40B4-BE49-F238E27FC236}">
                <a16:creationId xmlns:a16="http://schemas.microsoft.com/office/drawing/2014/main" id="{599215B2-EF74-1D4F-91E6-C6AF63954DAA}"/>
              </a:ext>
            </a:extLst>
          </p:cNvPr>
          <p:cNvCxnSpPr>
            <a:cxnSpLocks/>
          </p:cNvCxnSpPr>
          <p:nvPr/>
        </p:nvCxnSpPr>
        <p:spPr>
          <a:xfrm rot="16200000" flipH="1">
            <a:off x="8328058" y="511285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2" name="TextBox 61">
            <a:extLst>
              <a:ext uri="{FF2B5EF4-FFF2-40B4-BE49-F238E27FC236}">
                <a16:creationId xmlns:a16="http://schemas.microsoft.com/office/drawing/2014/main" id="{57186C37-5327-854D-9DF5-9554FDFD88DB}"/>
              </a:ext>
            </a:extLst>
          </p:cNvPr>
          <p:cNvSpPr txBox="1"/>
          <p:nvPr/>
        </p:nvSpPr>
        <p:spPr>
          <a:xfrm>
            <a:off x="8300755" y="5176077"/>
            <a:ext cx="131446" cy="1384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50</a:t>
            </a:r>
          </a:p>
        </p:txBody>
      </p:sp>
      <p:sp>
        <p:nvSpPr>
          <p:cNvPr id="73" name="TextBox 72">
            <a:extLst>
              <a:ext uri="{FF2B5EF4-FFF2-40B4-BE49-F238E27FC236}">
                <a16:creationId xmlns:a16="http://schemas.microsoft.com/office/drawing/2014/main" id="{87B86772-40B4-F843-92E2-99DD35DEB252}"/>
              </a:ext>
            </a:extLst>
          </p:cNvPr>
          <p:cNvSpPr txBox="1"/>
          <p:nvPr/>
        </p:nvSpPr>
        <p:spPr>
          <a:xfrm>
            <a:off x="5253728" y="2047927"/>
            <a:ext cx="564257"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P-0008682</a:t>
            </a:r>
          </a:p>
        </p:txBody>
      </p:sp>
      <p:sp>
        <p:nvSpPr>
          <p:cNvPr id="74" name="TextBox 73">
            <a:extLst>
              <a:ext uri="{FF2B5EF4-FFF2-40B4-BE49-F238E27FC236}">
                <a16:creationId xmlns:a16="http://schemas.microsoft.com/office/drawing/2014/main" id="{335021C7-6737-8E45-837D-059EC1D40126}"/>
              </a:ext>
            </a:extLst>
          </p:cNvPr>
          <p:cNvSpPr txBox="1"/>
          <p:nvPr/>
        </p:nvSpPr>
        <p:spPr>
          <a:xfrm>
            <a:off x="5253728" y="2360444"/>
            <a:ext cx="564257"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P-0025952</a:t>
            </a:r>
          </a:p>
        </p:txBody>
      </p:sp>
      <p:sp>
        <p:nvSpPr>
          <p:cNvPr id="75" name="TextBox 74">
            <a:extLst>
              <a:ext uri="{FF2B5EF4-FFF2-40B4-BE49-F238E27FC236}">
                <a16:creationId xmlns:a16="http://schemas.microsoft.com/office/drawing/2014/main" id="{CD3596BC-656F-BE4E-B5F3-52D9B51F6BEE}"/>
              </a:ext>
            </a:extLst>
          </p:cNvPr>
          <p:cNvSpPr txBox="1"/>
          <p:nvPr/>
        </p:nvSpPr>
        <p:spPr>
          <a:xfrm>
            <a:off x="5253728" y="2661385"/>
            <a:ext cx="564257"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P-0000755</a:t>
            </a:r>
          </a:p>
        </p:txBody>
      </p:sp>
      <p:sp>
        <p:nvSpPr>
          <p:cNvPr id="76" name="TextBox 75">
            <a:extLst>
              <a:ext uri="{FF2B5EF4-FFF2-40B4-BE49-F238E27FC236}">
                <a16:creationId xmlns:a16="http://schemas.microsoft.com/office/drawing/2014/main" id="{64ADD3F0-48AE-7C4E-A14B-8274831F8E5A}"/>
              </a:ext>
            </a:extLst>
          </p:cNvPr>
          <p:cNvSpPr txBox="1"/>
          <p:nvPr/>
        </p:nvSpPr>
        <p:spPr>
          <a:xfrm>
            <a:off x="5253728" y="2977759"/>
            <a:ext cx="564257"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P-0018147</a:t>
            </a:r>
          </a:p>
        </p:txBody>
      </p:sp>
      <p:sp>
        <p:nvSpPr>
          <p:cNvPr id="77" name="TextBox 76">
            <a:extLst>
              <a:ext uri="{FF2B5EF4-FFF2-40B4-BE49-F238E27FC236}">
                <a16:creationId xmlns:a16="http://schemas.microsoft.com/office/drawing/2014/main" id="{8979A5C2-04A6-F948-BDE1-91A922FC95D8}"/>
              </a:ext>
            </a:extLst>
          </p:cNvPr>
          <p:cNvSpPr txBox="1"/>
          <p:nvPr/>
        </p:nvSpPr>
        <p:spPr>
          <a:xfrm>
            <a:off x="5253728" y="3286417"/>
            <a:ext cx="564257"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P-0012928</a:t>
            </a:r>
          </a:p>
        </p:txBody>
      </p:sp>
      <p:sp>
        <p:nvSpPr>
          <p:cNvPr id="78" name="TextBox 77">
            <a:extLst>
              <a:ext uri="{FF2B5EF4-FFF2-40B4-BE49-F238E27FC236}">
                <a16:creationId xmlns:a16="http://schemas.microsoft.com/office/drawing/2014/main" id="{41149373-1548-E544-81C7-DBA1F2183D76}"/>
              </a:ext>
            </a:extLst>
          </p:cNvPr>
          <p:cNvSpPr txBox="1"/>
          <p:nvPr/>
        </p:nvSpPr>
        <p:spPr>
          <a:xfrm>
            <a:off x="5253728" y="3598933"/>
            <a:ext cx="564257"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P-0000964</a:t>
            </a:r>
          </a:p>
        </p:txBody>
      </p:sp>
      <p:sp>
        <p:nvSpPr>
          <p:cNvPr id="79" name="TextBox 78">
            <a:extLst>
              <a:ext uri="{FF2B5EF4-FFF2-40B4-BE49-F238E27FC236}">
                <a16:creationId xmlns:a16="http://schemas.microsoft.com/office/drawing/2014/main" id="{81BD00C4-734B-A04A-B2EF-EF1D81A03135}"/>
              </a:ext>
            </a:extLst>
          </p:cNvPr>
          <p:cNvSpPr txBox="1"/>
          <p:nvPr/>
        </p:nvSpPr>
        <p:spPr>
          <a:xfrm>
            <a:off x="5253728" y="3903733"/>
            <a:ext cx="564257"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P-0024650</a:t>
            </a:r>
          </a:p>
        </p:txBody>
      </p:sp>
      <p:sp>
        <p:nvSpPr>
          <p:cNvPr id="80" name="TextBox 79">
            <a:extLst>
              <a:ext uri="{FF2B5EF4-FFF2-40B4-BE49-F238E27FC236}">
                <a16:creationId xmlns:a16="http://schemas.microsoft.com/office/drawing/2014/main" id="{70D0E51A-5D26-694B-B24D-8A25A4BE43AF}"/>
              </a:ext>
            </a:extLst>
          </p:cNvPr>
          <p:cNvSpPr txBox="1"/>
          <p:nvPr/>
        </p:nvSpPr>
        <p:spPr>
          <a:xfrm>
            <a:off x="5255717" y="1476909"/>
            <a:ext cx="602729" cy="138499"/>
          </a:xfrm>
          <a:prstGeom prst="rect">
            <a:avLst/>
          </a:prstGeom>
          <a:noFill/>
        </p:spPr>
        <p:txBody>
          <a:bodyPr wrap="none" lIns="0" tIns="0" rIns="0" bIns="0" rtlCol="0">
            <a:spAutoFit/>
          </a:bodyPr>
          <a:lstStyle/>
          <a:p>
            <a:pPr algn="r">
              <a:lnSpc>
                <a:spcPct val="90000"/>
              </a:lnSpc>
            </a:pPr>
            <a:r>
              <a:rPr lang="en-GB" sz="1000" b="1" dirty="0">
                <a:latin typeface="Calibri" panose="020F0502020204030204" pitchFamily="34" charset="0"/>
                <a:ea typeface="Aileron" charset="0"/>
                <a:cs typeface="Calibri" panose="020F0502020204030204" pitchFamily="34" charset="0"/>
              </a:rPr>
              <a:t>Patient No.</a:t>
            </a:r>
          </a:p>
        </p:txBody>
      </p:sp>
      <p:sp>
        <p:nvSpPr>
          <p:cNvPr id="81" name="TextBox 80">
            <a:extLst>
              <a:ext uri="{FF2B5EF4-FFF2-40B4-BE49-F238E27FC236}">
                <a16:creationId xmlns:a16="http://schemas.microsoft.com/office/drawing/2014/main" id="{9001C989-1A21-A24E-94BD-3075CB06D667}"/>
              </a:ext>
            </a:extLst>
          </p:cNvPr>
          <p:cNvSpPr txBox="1"/>
          <p:nvPr/>
        </p:nvSpPr>
        <p:spPr>
          <a:xfrm>
            <a:off x="5253728" y="4227824"/>
            <a:ext cx="564257"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P-0021355</a:t>
            </a:r>
          </a:p>
        </p:txBody>
      </p:sp>
      <p:sp>
        <p:nvSpPr>
          <p:cNvPr id="82" name="TextBox 81">
            <a:extLst>
              <a:ext uri="{FF2B5EF4-FFF2-40B4-BE49-F238E27FC236}">
                <a16:creationId xmlns:a16="http://schemas.microsoft.com/office/drawing/2014/main" id="{31EA3CDA-A404-794A-A28B-E0BEB40E3CD3}"/>
              </a:ext>
            </a:extLst>
          </p:cNvPr>
          <p:cNvSpPr txBox="1"/>
          <p:nvPr/>
        </p:nvSpPr>
        <p:spPr>
          <a:xfrm>
            <a:off x="5253728" y="4528766"/>
            <a:ext cx="564257"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P-0024660</a:t>
            </a:r>
          </a:p>
        </p:txBody>
      </p:sp>
      <p:sp>
        <p:nvSpPr>
          <p:cNvPr id="83" name="TextBox 82">
            <a:extLst>
              <a:ext uri="{FF2B5EF4-FFF2-40B4-BE49-F238E27FC236}">
                <a16:creationId xmlns:a16="http://schemas.microsoft.com/office/drawing/2014/main" id="{DA9358C6-F8CF-6946-B9C8-ABAAA06E9B00}"/>
              </a:ext>
            </a:extLst>
          </p:cNvPr>
          <p:cNvSpPr txBox="1"/>
          <p:nvPr/>
        </p:nvSpPr>
        <p:spPr>
          <a:xfrm>
            <a:off x="5253728" y="4841282"/>
            <a:ext cx="564257"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P-0001071</a:t>
            </a:r>
          </a:p>
        </p:txBody>
      </p:sp>
      <p:cxnSp>
        <p:nvCxnSpPr>
          <p:cNvPr id="84" name="Straight Connector 83">
            <a:extLst>
              <a:ext uri="{FF2B5EF4-FFF2-40B4-BE49-F238E27FC236}">
                <a16:creationId xmlns:a16="http://schemas.microsoft.com/office/drawing/2014/main" id="{D05F83B2-4300-2743-A36F-47590DED1C8B}"/>
              </a:ext>
            </a:extLst>
          </p:cNvPr>
          <p:cNvCxnSpPr>
            <a:cxnSpLocks/>
          </p:cNvCxnSpPr>
          <p:nvPr/>
        </p:nvCxnSpPr>
        <p:spPr>
          <a:xfrm rot="16200000" flipH="1">
            <a:off x="6888718" y="511285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5" name="TextBox 84">
            <a:extLst>
              <a:ext uri="{FF2B5EF4-FFF2-40B4-BE49-F238E27FC236}">
                <a16:creationId xmlns:a16="http://schemas.microsoft.com/office/drawing/2014/main" id="{C04FADE8-ED93-2348-9980-4A23EEC70D66}"/>
              </a:ext>
            </a:extLst>
          </p:cNvPr>
          <p:cNvSpPr txBox="1"/>
          <p:nvPr/>
        </p:nvSpPr>
        <p:spPr>
          <a:xfrm>
            <a:off x="6861461" y="5176077"/>
            <a:ext cx="131446" cy="138499"/>
          </a:xfrm>
          <a:prstGeom prst="rect">
            <a:avLst/>
          </a:prstGeom>
          <a:noFill/>
        </p:spPr>
        <p:txBody>
          <a:bodyPr wrap="squar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20</a:t>
            </a:r>
          </a:p>
        </p:txBody>
      </p:sp>
      <p:cxnSp>
        <p:nvCxnSpPr>
          <p:cNvPr id="86" name="Straight Connector 85">
            <a:extLst>
              <a:ext uri="{FF2B5EF4-FFF2-40B4-BE49-F238E27FC236}">
                <a16:creationId xmlns:a16="http://schemas.microsoft.com/office/drawing/2014/main" id="{631E5D99-969B-3D41-9570-C3E3393BD825}"/>
              </a:ext>
            </a:extLst>
          </p:cNvPr>
          <p:cNvCxnSpPr>
            <a:cxnSpLocks/>
          </p:cNvCxnSpPr>
          <p:nvPr/>
        </p:nvCxnSpPr>
        <p:spPr>
          <a:xfrm rot="16200000" flipH="1">
            <a:off x="10249456" y="511285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7" name="TextBox 86">
            <a:extLst>
              <a:ext uri="{FF2B5EF4-FFF2-40B4-BE49-F238E27FC236}">
                <a16:creationId xmlns:a16="http://schemas.microsoft.com/office/drawing/2014/main" id="{3E25655E-1204-8645-B13C-008148F2DEFB}"/>
              </a:ext>
            </a:extLst>
          </p:cNvPr>
          <p:cNvSpPr txBox="1"/>
          <p:nvPr/>
        </p:nvSpPr>
        <p:spPr>
          <a:xfrm>
            <a:off x="10222153" y="5176077"/>
            <a:ext cx="131446" cy="1384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90</a:t>
            </a:r>
          </a:p>
        </p:txBody>
      </p:sp>
      <p:cxnSp>
        <p:nvCxnSpPr>
          <p:cNvPr id="88" name="Straight Connector 87">
            <a:extLst>
              <a:ext uri="{FF2B5EF4-FFF2-40B4-BE49-F238E27FC236}">
                <a16:creationId xmlns:a16="http://schemas.microsoft.com/office/drawing/2014/main" id="{9EE3B5D1-10A7-2140-BE05-08A39F7C9573}"/>
              </a:ext>
            </a:extLst>
          </p:cNvPr>
          <p:cNvCxnSpPr>
            <a:cxnSpLocks/>
          </p:cNvCxnSpPr>
          <p:nvPr/>
        </p:nvCxnSpPr>
        <p:spPr>
          <a:xfrm rot="16200000" flipH="1">
            <a:off x="9771036" y="511285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9" name="TextBox 88">
            <a:extLst>
              <a:ext uri="{FF2B5EF4-FFF2-40B4-BE49-F238E27FC236}">
                <a16:creationId xmlns:a16="http://schemas.microsoft.com/office/drawing/2014/main" id="{F7DA6425-B798-1945-85AA-BA45C68A92DB}"/>
              </a:ext>
            </a:extLst>
          </p:cNvPr>
          <p:cNvSpPr txBox="1"/>
          <p:nvPr/>
        </p:nvSpPr>
        <p:spPr>
          <a:xfrm>
            <a:off x="9743733" y="5176077"/>
            <a:ext cx="131446" cy="1384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80</a:t>
            </a:r>
          </a:p>
        </p:txBody>
      </p:sp>
      <p:cxnSp>
        <p:nvCxnSpPr>
          <p:cNvPr id="90" name="Straight Connector 89">
            <a:extLst>
              <a:ext uri="{FF2B5EF4-FFF2-40B4-BE49-F238E27FC236}">
                <a16:creationId xmlns:a16="http://schemas.microsoft.com/office/drawing/2014/main" id="{AA57DA04-640F-7748-AB43-95BDA686AC1B}"/>
              </a:ext>
            </a:extLst>
          </p:cNvPr>
          <p:cNvCxnSpPr>
            <a:cxnSpLocks/>
          </p:cNvCxnSpPr>
          <p:nvPr/>
        </p:nvCxnSpPr>
        <p:spPr>
          <a:xfrm rot="16200000" flipH="1">
            <a:off x="9288757" y="511285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1" name="TextBox 90">
            <a:extLst>
              <a:ext uri="{FF2B5EF4-FFF2-40B4-BE49-F238E27FC236}">
                <a16:creationId xmlns:a16="http://schemas.microsoft.com/office/drawing/2014/main" id="{F53861ED-707C-C941-87F4-B6998341B26B}"/>
              </a:ext>
            </a:extLst>
          </p:cNvPr>
          <p:cNvSpPr txBox="1"/>
          <p:nvPr/>
        </p:nvSpPr>
        <p:spPr>
          <a:xfrm>
            <a:off x="9261454" y="5176077"/>
            <a:ext cx="131446" cy="1384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70</a:t>
            </a:r>
          </a:p>
        </p:txBody>
      </p:sp>
      <p:cxnSp>
        <p:nvCxnSpPr>
          <p:cNvPr id="92" name="Straight Connector 91">
            <a:extLst>
              <a:ext uri="{FF2B5EF4-FFF2-40B4-BE49-F238E27FC236}">
                <a16:creationId xmlns:a16="http://schemas.microsoft.com/office/drawing/2014/main" id="{F5EF472F-1C2D-3543-9B1E-FF96E6AA08B2}"/>
              </a:ext>
            </a:extLst>
          </p:cNvPr>
          <p:cNvCxnSpPr>
            <a:cxnSpLocks/>
          </p:cNvCxnSpPr>
          <p:nvPr/>
        </p:nvCxnSpPr>
        <p:spPr>
          <a:xfrm rot="16200000" flipH="1">
            <a:off x="8810337" y="511285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3" name="TextBox 92">
            <a:extLst>
              <a:ext uri="{FF2B5EF4-FFF2-40B4-BE49-F238E27FC236}">
                <a16:creationId xmlns:a16="http://schemas.microsoft.com/office/drawing/2014/main" id="{535AE11A-6BE7-9A4D-84CF-23A47937A86D}"/>
              </a:ext>
            </a:extLst>
          </p:cNvPr>
          <p:cNvSpPr txBox="1"/>
          <p:nvPr/>
        </p:nvSpPr>
        <p:spPr>
          <a:xfrm>
            <a:off x="8783034" y="5176077"/>
            <a:ext cx="131446" cy="1384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60</a:t>
            </a:r>
          </a:p>
        </p:txBody>
      </p:sp>
      <p:sp>
        <p:nvSpPr>
          <p:cNvPr id="94" name="TextBox 93">
            <a:extLst>
              <a:ext uri="{FF2B5EF4-FFF2-40B4-BE49-F238E27FC236}">
                <a16:creationId xmlns:a16="http://schemas.microsoft.com/office/drawing/2014/main" id="{DD726A6B-0472-304C-AB8E-DB1C40D99884}"/>
              </a:ext>
            </a:extLst>
          </p:cNvPr>
          <p:cNvSpPr txBox="1"/>
          <p:nvPr/>
        </p:nvSpPr>
        <p:spPr>
          <a:xfrm>
            <a:off x="10365880" y="2661385"/>
            <a:ext cx="137858" cy="138499"/>
          </a:xfrm>
          <a:prstGeom prst="rect">
            <a:avLst/>
          </a:prstGeom>
          <a:noFill/>
        </p:spPr>
        <p:txBody>
          <a:bodyPr wrap="none" lIns="0" tIns="0" rIns="0" bIns="0" rtlCol="0">
            <a:spAutoFit/>
          </a:bodyPr>
          <a:lstStyle/>
          <a:p>
            <a:pPr>
              <a:lnSpc>
                <a:spcPct val="90000"/>
              </a:lnSpc>
            </a:pPr>
            <a:r>
              <a:rPr lang="en-GB" sz="1000" dirty="0">
                <a:latin typeface="Calibri" panose="020F0502020204030204" pitchFamily="34" charset="0"/>
                <a:ea typeface="Aileron" charset="0"/>
                <a:cs typeface="Calibri" panose="020F0502020204030204" pitchFamily="34" charset="0"/>
              </a:rPr>
              <a:t>SD</a:t>
            </a:r>
          </a:p>
        </p:txBody>
      </p:sp>
      <p:sp>
        <p:nvSpPr>
          <p:cNvPr id="95" name="TextBox 94">
            <a:extLst>
              <a:ext uri="{FF2B5EF4-FFF2-40B4-BE49-F238E27FC236}">
                <a16:creationId xmlns:a16="http://schemas.microsoft.com/office/drawing/2014/main" id="{6FBF6127-DB8D-924F-8289-BAED939B440A}"/>
              </a:ext>
            </a:extLst>
          </p:cNvPr>
          <p:cNvSpPr txBox="1"/>
          <p:nvPr/>
        </p:nvSpPr>
        <p:spPr>
          <a:xfrm>
            <a:off x="6816310" y="2977759"/>
            <a:ext cx="144270" cy="138499"/>
          </a:xfrm>
          <a:prstGeom prst="rect">
            <a:avLst/>
          </a:prstGeom>
          <a:noFill/>
        </p:spPr>
        <p:txBody>
          <a:bodyPr wrap="none" lIns="0" tIns="0" rIns="0" bIns="0" rtlCol="0">
            <a:spAutoFit/>
          </a:bodyPr>
          <a:lstStyle/>
          <a:p>
            <a:pPr>
              <a:lnSpc>
                <a:spcPct val="90000"/>
              </a:lnSpc>
            </a:pPr>
            <a:r>
              <a:rPr lang="en-GB" sz="1000" dirty="0">
                <a:latin typeface="Calibri" panose="020F0502020204030204" pitchFamily="34" charset="0"/>
                <a:ea typeface="Aileron" charset="0"/>
                <a:cs typeface="Calibri" panose="020F0502020204030204" pitchFamily="34" charset="0"/>
              </a:rPr>
              <a:t>PD</a:t>
            </a:r>
          </a:p>
        </p:txBody>
      </p:sp>
      <p:sp>
        <p:nvSpPr>
          <p:cNvPr id="96" name="TextBox 95">
            <a:extLst>
              <a:ext uri="{FF2B5EF4-FFF2-40B4-BE49-F238E27FC236}">
                <a16:creationId xmlns:a16="http://schemas.microsoft.com/office/drawing/2014/main" id="{3094D2F6-708A-5947-B712-EA0827B32F97}"/>
              </a:ext>
            </a:extLst>
          </p:cNvPr>
          <p:cNvSpPr txBox="1"/>
          <p:nvPr/>
        </p:nvSpPr>
        <p:spPr>
          <a:xfrm>
            <a:off x="7306228" y="3286417"/>
            <a:ext cx="1336904" cy="138499"/>
          </a:xfrm>
          <a:prstGeom prst="rect">
            <a:avLst/>
          </a:prstGeom>
          <a:noFill/>
        </p:spPr>
        <p:txBody>
          <a:bodyPr wrap="none" lIns="0" tIns="0" rIns="0" bIns="0" rtlCol="0">
            <a:spAutoFit/>
          </a:bodyPr>
          <a:lstStyle/>
          <a:p>
            <a:pPr>
              <a:lnSpc>
                <a:spcPct val="90000"/>
              </a:lnSpc>
            </a:pPr>
            <a:r>
              <a:rPr lang="en-GB" sz="1000" dirty="0" err="1">
                <a:latin typeface="Calibri" panose="020F0502020204030204" pitchFamily="34" charset="0"/>
                <a:ea typeface="Aileron" charset="0"/>
                <a:cs typeface="Calibri" panose="020F0502020204030204" pitchFamily="34" charset="0"/>
              </a:rPr>
              <a:t>Inevaluable</a:t>
            </a:r>
            <a:r>
              <a:rPr lang="en-GB" sz="1000" dirty="0">
                <a:latin typeface="Calibri" panose="020F0502020204030204" pitchFamily="34" charset="0"/>
                <a:ea typeface="Aileron" charset="0"/>
                <a:cs typeface="Calibri" panose="020F0502020204030204" pitchFamily="34" charset="0"/>
              </a:rPr>
              <a:t> (toxic effects)</a:t>
            </a:r>
          </a:p>
        </p:txBody>
      </p:sp>
      <p:sp>
        <p:nvSpPr>
          <p:cNvPr id="97" name="TextBox 96">
            <a:extLst>
              <a:ext uri="{FF2B5EF4-FFF2-40B4-BE49-F238E27FC236}">
                <a16:creationId xmlns:a16="http://schemas.microsoft.com/office/drawing/2014/main" id="{01B7541D-4913-0649-A088-484158F00B91}"/>
              </a:ext>
            </a:extLst>
          </p:cNvPr>
          <p:cNvSpPr txBox="1"/>
          <p:nvPr/>
        </p:nvSpPr>
        <p:spPr>
          <a:xfrm>
            <a:off x="6569383" y="3598933"/>
            <a:ext cx="144270" cy="138499"/>
          </a:xfrm>
          <a:prstGeom prst="rect">
            <a:avLst/>
          </a:prstGeom>
          <a:noFill/>
        </p:spPr>
        <p:txBody>
          <a:bodyPr wrap="none" lIns="0" tIns="0" rIns="0" bIns="0" rtlCol="0">
            <a:spAutoFit/>
          </a:bodyPr>
          <a:lstStyle/>
          <a:p>
            <a:pPr>
              <a:lnSpc>
                <a:spcPct val="90000"/>
              </a:lnSpc>
            </a:pPr>
            <a:r>
              <a:rPr lang="en-GB" sz="1000" dirty="0">
                <a:latin typeface="Calibri" panose="020F0502020204030204" pitchFamily="34" charset="0"/>
                <a:ea typeface="Aileron" charset="0"/>
                <a:cs typeface="Calibri" panose="020F0502020204030204" pitchFamily="34" charset="0"/>
              </a:rPr>
              <a:t>PD</a:t>
            </a:r>
          </a:p>
        </p:txBody>
      </p:sp>
      <p:sp>
        <p:nvSpPr>
          <p:cNvPr id="98" name="TextBox 97">
            <a:extLst>
              <a:ext uri="{FF2B5EF4-FFF2-40B4-BE49-F238E27FC236}">
                <a16:creationId xmlns:a16="http://schemas.microsoft.com/office/drawing/2014/main" id="{AD590056-88F0-6945-A3E2-75B07A9CD860}"/>
              </a:ext>
            </a:extLst>
          </p:cNvPr>
          <p:cNvSpPr txBox="1"/>
          <p:nvPr/>
        </p:nvSpPr>
        <p:spPr>
          <a:xfrm>
            <a:off x="6696705" y="3903733"/>
            <a:ext cx="134652" cy="138499"/>
          </a:xfrm>
          <a:prstGeom prst="rect">
            <a:avLst/>
          </a:prstGeom>
          <a:noFill/>
        </p:spPr>
        <p:txBody>
          <a:bodyPr wrap="none" lIns="0" tIns="0" rIns="0" bIns="0" rtlCol="0">
            <a:spAutoFit/>
          </a:bodyPr>
          <a:lstStyle/>
          <a:p>
            <a:pPr>
              <a:lnSpc>
                <a:spcPct val="90000"/>
              </a:lnSpc>
            </a:pPr>
            <a:r>
              <a:rPr lang="en-GB" sz="1000" dirty="0">
                <a:latin typeface="Calibri" panose="020F0502020204030204" pitchFamily="34" charset="0"/>
                <a:ea typeface="Aileron" charset="0"/>
                <a:cs typeface="Calibri" panose="020F0502020204030204" pitchFamily="34" charset="0"/>
              </a:rPr>
              <a:t>PR</a:t>
            </a:r>
          </a:p>
        </p:txBody>
      </p:sp>
      <p:sp>
        <p:nvSpPr>
          <p:cNvPr id="99" name="TextBox 98">
            <a:extLst>
              <a:ext uri="{FF2B5EF4-FFF2-40B4-BE49-F238E27FC236}">
                <a16:creationId xmlns:a16="http://schemas.microsoft.com/office/drawing/2014/main" id="{A1DEAD3B-CACA-ED4C-ADC8-9D56C57AA5F5}"/>
              </a:ext>
            </a:extLst>
          </p:cNvPr>
          <p:cNvSpPr txBox="1"/>
          <p:nvPr/>
        </p:nvSpPr>
        <p:spPr>
          <a:xfrm>
            <a:off x="6905050" y="4227824"/>
            <a:ext cx="144270" cy="138499"/>
          </a:xfrm>
          <a:prstGeom prst="rect">
            <a:avLst/>
          </a:prstGeom>
          <a:noFill/>
        </p:spPr>
        <p:txBody>
          <a:bodyPr wrap="none" lIns="0" tIns="0" rIns="0" bIns="0" rtlCol="0">
            <a:spAutoFit/>
          </a:bodyPr>
          <a:lstStyle/>
          <a:p>
            <a:pPr>
              <a:lnSpc>
                <a:spcPct val="90000"/>
              </a:lnSpc>
            </a:pPr>
            <a:r>
              <a:rPr lang="en-GB" sz="1000" dirty="0">
                <a:latin typeface="Calibri" panose="020F0502020204030204" pitchFamily="34" charset="0"/>
                <a:ea typeface="Aileron" charset="0"/>
                <a:cs typeface="Calibri" panose="020F0502020204030204" pitchFamily="34" charset="0"/>
              </a:rPr>
              <a:t>PD</a:t>
            </a:r>
          </a:p>
        </p:txBody>
      </p:sp>
      <p:sp>
        <p:nvSpPr>
          <p:cNvPr id="100" name="TextBox 99">
            <a:extLst>
              <a:ext uri="{FF2B5EF4-FFF2-40B4-BE49-F238E27FC236}">
                <a16:creationId xmlns:a16="http://schemas.microsoft.com/office/drawing/2014/main" id="{3216912D-47BC-D541-8C51-3E830A2374F5}"/>
              </a:ext>
            </a:extLst>
          </p:cNvPr>
          <p:cNvSpPr txBox="1"/>
          <p:nvPr/>
        </p:nvSpPr>
        <p:spPr>
          <a:xfrm>
            <a:off x="7260007" y="4528766"/>
            <a:ext cx="1848263" cy="138499"/>
          </a:xfrm>
          <a:prstGeom prst="rect">
            <a:avLst/>
          </a:prstGeom>
          <a:noFill/>
        </p:spPr>
        <p:txBody>
          <a:bodyPr wrap="none" lIns="0" tIns="0" rIns="0" bIns="0" rtlCol="0">
            <a:spAutoFit/>
          </a:bodyPr>
          <a:lstStyle/>
          <a:p>
            <a:pPr>
              <a:lnSpc>
                <a:spcPct val="90000"/>
              </a:lnSpc>
            </a:pPr>
            <a:r>
              <a:rPr lang="en-GB" sz="1000" dirty="0" err="1">
                <a:latin typeface="Calibri" panose="020F0502020204030204" pitchFamily="34" charset="0"/>
                <a:ea typeface="Aileron" charset="0"/>
                <a:cs typeface="Calibri" panose="020F0502020204030204" pitchFamily="34" charset="0"/>
              </a:rPr>
              <a:t>Inevaluable</a:t>
            </a:r>
            <a:r>
              <a:rPr lang="en-GB" sz="1000" dirty="0">
                <a:latin typeface="Calibri" panose="020F0502020204030204" pitchFamily="34" charset="0"/>
                <a:ea typeface="Aileron" charset="0"/>
                <a:cs typeface="Calibri" panose="020F0502020204030204" pitchFamily="34" charset="0"/>
              </a:rPr>
              <a:t> (bone-only metastases)</a:t>
            </a:r>
          </a:p>
        </p:txBody>
      </p:sp>
      <p:sp>
        <p:nvSpPr>
          <p:cNvPr id="101" name="TextBox 100">
            <a:extLst>
              <a:ext uri="{FF2B5EF4-FFF2-40B4-BE49-F238E27FC236}">
                <a16:creationId xmlns:a16="http://schemas.microsoft.com/office/drawing/2014/main" id="{1E2AA042-7537-C94D-AD57-B4B339C0F112}"/>
              </a:ext>
            </a:extLst>
          </p:cNvPr>
          <p:cNvSpPr txBox="1"/>
          <p:nvPr/>
        </p:nvSpPr>
        <p:spPr>
          <a:xfrm>
            <a:off x="6374091" y="4841282"/>
            <a:ext cx="1699183" cy="138499"/>
          </a:xfrm>
          <a:prstGeom prst="rect">
            <a:avLst/>
          </a:prstGeom>
          <a:noFill/>
        </p:spPr>
        <p:txBody>
          <a:bodyPr wrap="none" lIns="0" tIns="0" rIns="0" bIns="0" rtlCol="0">
            <a:spAutoFit/>
          </a:bodyPr>
          <a:lstStyle/>
          <a:p>
            <a:pPr>
              <a:lnSpc>
                <a:spcPct val="90000"/>
              </a:lnSpc>
            </a:pPr>
            <a:r>
              <a:rPr lang="en-GB" sz="1000" dirty="0" err="1">
                <a:latin typeface="Calibri" panose="020F0502020204030204" pitchFamily="34" charset="0"/>
                <a:ea typeface="Aileron" charset="0"/>
                <a:cs typeface="Calibri" panose="020F0502020204030204" pitchFamily="34" charset="0"/>
              </a:rPr>
              <a:t>Inevaluable</a:t>
            </a:r>
            <a:r>
              <a:rPr lang="en-GB" sz="1000" dirty="0">
                <a:latin typeface="Calibri" panose="020F0502020204030204" pitchFamily="34" charset="0"/>
                <a:ea typeface="Aileron" charset="0"/>
                <a:cs typeface="Calibri" panose="020F0502020204030204" pitchFamily="34" charset="0"/>
              </a:rPr>
              <a:t> (clinical progression)</a:t>
            </a:r>
          </a:p>
        </p:txBody>
      </p:sp>
      <p:sp>
        <p:nvSpPr>
          <p:cNvPr id="102" name="TextBox 101">
            <a:extLst>
              <a:ext uri="{FF2B5EF4-FFF2-40B4-BE49-F238E27FC236}">
                <a16:creationId xmlns:a16="http://schemas.microsoft.com/office/drawing/2014/main" id="{6206D54A-1100-A44A-A34A-D0E37DBA1EAF}"/>
              </a:ext>
            </a:extLst>
          </p:cNvPr>
          <p:cNvSpPr txBox="1"/>
          <p:nvPr/>
        </p:nvSpPr>
        <p:spPr>
          <a:xfrm>
            <a:off x="10440348" y="1735410"/>
            <a:ext cx="134653"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PR</a:t>
            </a:r>
          </a:p>
        </p:txBody>
      </p:sp>
      <p:sp>
        <p:nvSpPr>
          <p:cNvPr id="103" name="TextBox 102">
            <a:extLst>
              <a:ext uri="{FF2B5EF4-FFF2-40B4-BE49-F238E27FC236}">
                <a16:creationId xmlns:a16="http://schemas.microsoft.com/office/drawing/2014/main" id="{1958963B-6E13-F54E-BDDD-836504C59B42}"/>
              </a:ext>
            </a:extLst>
          </p:cNvPr>
          <p:cNvSpPr txBox="1"/>
          <p:nvPr/>
        </p:nvSpPr>
        <p:spPr>
          <a:xfrm>
            <a:off x="10056173" y="2047927"/>
            <a:ext cx="134653"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PR</a:t>
            </a:r>
          </a:p>
        </p:txBody>
      </p:sp>
      <p:sp>
        <p:nvSpPr>
          <p:cNvPr id="104" name="TextBox 103">
            <a:extLst>
              <a:ext uri="{FF2B5EF4-FFF2-40B4-BE49-F238E27FC236}">
                <a16:creationId xmlns:a16="http://schemas.microsoft.com/office/drawing/2014/main" id="{B4A686FD-58A3-6D4A-90E0-99B9DC422E47}"/>
              </a:ext>
            </a:extLst>
          </p:cNvPr>
          <p:cNvSpPr txBox="1"/>
          <p:nvPr/>
        </p:nvSpPr>
        <p:spPr>
          <a:xfrm>
            <a:off x="7671748" y="2360444"/>
            <a:ext cx="134653"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PR</a:t>
            </a:r>
          </a:p>
        </p:txBody>
      </p:sp>
      <p:sp>
        <p:nvSpPr>
          <p:cNvPr id="105" name="TextBox 104">
            <a:extLst>
              <a:ext uri="{FF2B5EF4-FFF2-40B4-BE49-F238E27FC236}">
                <a16:creationId xmlns:a16="http://schemas.microsoft.com/office/drawing/2014/main" id="{86039327-997B-6A4C-A2C0-3FDD18F31324}"/>
              </a:ext>
            </a:extLst>
          </p:cNvPr>
          <p:cNvSpPr txBox="1"/>
          <p:nvPr/>
        </p:nvSpPr>
        <p:spPr>
          <a:xfrm>
            <a:off x="10914804" y="1735410"/>
            <a:ext cx="267702"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-99.9</a:t>
            </a:r>
          </a:p>
        </p:txBody>
      </p:sp>
      <p:sp>
        <p:nvSpPr>
          <p:cNvPr id="106" name="TextBox 105">
            <a:extLst>
              <a:ext uri="{FF2B5EF4-FFF2-40B4-BE49-F238E27FC236}">
                <a16:creationId xmlns:a16="http://schemas.microsoft.com/office/drawing/2014/main" id="{428337E0-5F8A-4E4A-8A4A-DE71B7BF0EB8}"/>
              </a:ext>
            </a:extLst>
          </p:cNvPr>
          <p:cNvSpPr txBox="1"/>
          <p:nvPr/>
        </p:nvSpPr>
        <p:spPr>
          <a:xfrm>
            <a:off x="10914804" y="2047927"/>
            <a:ext cx="267702"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-81.3</a:t>
            </a:r>
          </a:p>
        </p:txBody>
      </p:sp>
      <p:sp>
        <p:nvSpPr>
          <p:cNvPr id="107" name="TextBox 106">
            <a:extLst>
              <a:ext uri="{FF2B5EF4-FFF2-40B4-BE49-F238E27FC236}">
                <a16:creationId xmlns:a16="http://schemas.microsoft.com/office/drawing/2014/main" id="{17E65E3C-874C-744D-B0D1-21CDB7274A13}"/>
              </a:ext>
            </a:extLst>
          </p:cNvPr>
          <p:cNvSpPr txBox="1"/>
          <p:nvPr/>
        </p:nvSpPr>
        <p:spPr>
          <a:xfrm>
            <a:off x="10914804" y="2360444"/>
            <a:ext cx="267702"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-99.9</a:t>
            </a:r>
          </a:p>
        </p:txBody>
      </p:sp>
      <p:sp>
        <p:nvSpPr>
          <p:cNvPr id="108" name="TextBox 107">
            <a:extLst>
              <a:ext uri="{FF2B5EF4-FFF2-40B4-BE49-F238E27FC236}">
                <a16:creationId xmlns:a16="http://schemas.microsoft.com/office/drawing/2014/main" id="{11C49ED9-8677-E643-8393-FC4E8B459ED3}"/>
              </a:ext>
            </a:extLst>
          </p:cNvPr>
          <p:cNvSpPr txBox="1"/>
          <p:nvPr/>
        </p:nvSpPr>
        <p:spPr>
          <a:xfrm>
            <a:off x="10914804" y="2661385"/>
            <a:ext cx="267702"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-40.8</a:t>
            </a:r>
          </a:p>
        </p:txBody>
      </p:sp>
      <p:sp>
        <p:nvSpPr>
          <p:cNvPr id="109" name="TextBox 108">
            <a:extLst>
              <a:ext uri="{FF2B5EF4-FFF2-40B4-BE49-F238E27FC236}">
                <a16:creationId xmlns:a16="http://schemas.microsoft.com/office/drawing/2014/main" id="{5ABF700B-9AC6-6345-803B-EB532A8E55BB}"/>
              </a:ext>
            </a:extLst>
          </p:cNvPr>
          <p:cNvSpPr txBox="1"/>
          <p:nvPr/>
        </p:nvSpPr>
        <p:spPr>
          <a:xfrm>
            <a:off x="10889156" y="2977759"/>
            <a:ext cx="293350"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+88.1</a:t>
            </a:r>
          </a:p>
        </p:txBody>
      </p:sp>
      <p:sp>
        <p:nvSpPr>
          <p:cNvPr id="110" name="TextBox 109">
            <a:extLst>
              <a:ext uri="{FF2B5EF4-FFF2-40B4-BE49-F238E27FC236}">
                <a16:creationId xmlns:a16="http://schemas.microsoft.com/office/drawing/2014/main" id="{ACEAEF8D-AD85-EE4C-970B-730876E0DEF2}"/>
              </a:ext>
            </a:extLst>
          </p:cNvPr>
          <p:cNvSpPr txBox="1"/>
          <p:nvPr/>
        </p:nvSpPr>
        <p:spPr>
          <a:xfrm>
            <a:off x="10914804" y="3286417"/>
            <a:ext cx="267702"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-18.3</a:t>
            </a:r>
          </a:p>
        </p:txBody>
      </p:sp>
      <p:sp>
        <p:nvSpPr>
          <p:cNvPr id="111" name="TextBox 110">
            <a:extLst>
              <a:ext uri="{FF2B5EF4-FFF2-40B4-BE49-F238E27FC236}">
                <a16:creationId xmlns:a16="http://schemas.microsoft.com/office/drawing/2014/main" id="{323C6406-2CEF-DF43-A456-195F5ED8A5FB}"/>
              </a:ext>
            </a:extLst>
          </p:cNvPr>
          <p:cNvSpPr txBox="1"/>
          <p:nvPr/>
        </p:nvSpPr>
        <p:spPr>
          <a:xfrm>
            <a:off x="10914804" y="3598933"/>
            <a:ext cx="267702"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-60.3</a:t>
            </a:r>
          </a:p>
        </p:txBody>
      </p:sp>
      <p:sp>
        <p:nvSpPr>
          <p:cNvPr id="112" name="TextBox 111">
            <a:extLst>
              <a:ext uri="{FF2B5EF4-FFF2-40B4-BE49-F238E27FC236}">
                <a16:creationId xmlns:a16="http://schemas.microsoft.com/office/drawing/2014/main" id="{887133FE-53E4-094D-922A-EF308CB24FF1}"/>
              </a:ext>
            </a:extLst>
          </p:cNvPr>
          <p:cNvSpPr txBox="1"/>
          <p:nvPr/>
        </p:nvSpPr>
        <p:spPr>
          <a:xfrm>
            <a:off x="10914804" y="3903733"/>
            <a:ext cx="267702"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-99.9</a:t>
            </a:r>
          </a:p>
        </p:txBody>
      </p:sp>
      <p:sp>
        <p:nvSpPr>
          <p:cNvPr id="113" name="TextBox 112">
            <a:extLst>
              <a:ext uri="{FF2B5EF4-FFF2-40B4-BE49-F238E27FC236}">
                <a16:creationId xmlns:a16="http://schemas.microsoft.com/office/drawing/2014/main" id="{BE59FA0E-2BEA-3848-8EE2-28D3A00ABC95}"/>
              </a:ext>
            </a:extLst>
          </p:cNvPr>
          <p:cNvSpPr txBox="1"/>
          <p:nvPr/>
        </p:nvSpPr>
        <p:spPr>
          <a:xfrm>
            <a:off x="10823433" y="4227824"/>
            <a:ext cx="359073"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+108.5</a:t>
            </a:r>
          </a:p>
        </p:txBody>
      </p:sp>
      <p:sp>
        <p:nvSpPr>
          <p:cNvPr id="114" name="TextBox 113">
            <a:extLst>
              <a:ext uri="{FF2B5EF4-FFF2-40B4-BE49-F238E27FC236}">
                <a16:creationId xmlns:a16="http://schemas.microsoft.com/office/drawing/2014/main" id="{DF8E78A5-2CCF-754D-B7B9-AD5AAF60C3EF}"/>
              </a:ext>
            </a:extLst>
          </p:cNvPr>
          <p:cNvSpPr txBox="1"/>
          <p:nvPr/>
        </p:nvSpPr>
        <p:spPr>
          <a:xfrm>
            <a:off x="10914804" y="4528766"/>
            <a:ext cx="267702"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-99.5</a:t>
            </a:r>
          </a:p>
        </p:txBody>
      </p:sp>
      <p:sp>
        <p:nvSpPr>
          <p:cNvPr id="115" name="TextBox 114">
            <a:extLst>
              <a:ext uri="{FF2B5EF4-FFF2-40B4-BE49-F238E27FC236}">
                <a16:creationId xmlns:a16="http://schemas.microsoft.com/office/drawing/2014/main" id="{CC022821-9600-8C40-86AA-F54EFA5FE50E}"/>
              </a:ext>
            </a:extLst>
          </p:cNvPr>
          <p:cNvSpPr txBox="1"/>
          <p:nvPr/>
        </p:nvSpPr>
        <p:spPr>
          <a:xfrm>
            <a:off x="10914804" y="4841282"/>
            <a:ext cx="267702"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-38.8</a:t>
            </a:r>
          </a:p>
        </p:txBody>
      </p:sp>
      <p:sp>
        <p:nvSpPr>
          <p:cNvPr id="116" name="TextBox 115">
            <a:extLst>
              <a:ext uri="{FF2B5EF4-FFF2-40B4-BE49-F238E27FC236}">
                <a16:creationId xmlns:a16="http://schemas.microsoft.com/office/drawing/2014/main" id="{D2902947-300B-6F47-8A43-B472E44A79B6}"/>
              </a:ext>
            </a:extLst>
          </p:cNvPr>
          <p:cNvSpPr txBox="1"/>
          <p:nvPr/>
        </p:nvSpPr>
        <p:spPr>
          <a:xfrm>
            <a:off x="7890554" y="5353921"/>
            <a:ext cx="918713" cy="193899"/>
          </a:xfrm>
          <a:prstGeom prst="rect">
            <a:avLst/>
          </a:prstGeom>
          <a:noFill/>
        </p:spPr>
        <p:txBody>
          <a:bodyPr wrap="none" lIns="0" tIns="0" rIns="0" bIns="0" rtlCol="0">
            <a:spAutoFit/>
          </a:bodyPr>
          <a:lstStyle/>
          <a:p>
            <a:pPr algn="ctr">
              <a:lnSpc>
                <a:spcPct val="90000"/>
              </a:lnSpc>
            </a:pPr>
            <a:r>
              <a:rPr lang="en-GB" sz="1400" b="1" dirty="0">
                <a:latin typeface="Calibri" panose="020F0502020204030204" pitchFamily="34" charset="0"/>
                <a:ea typeface="Aileron" charset="0"/>
                <a:cs typeface="Calibri" panose="020F0502020204030204" pitchFamily="34" charset="0"/>
              </a:rPr>
              <a:t>Time (week)</a:t>
            </a:r>
          </a:p>
        </p:txBody>
      </p:sp>
      <p:sp>
        <p:nvSpPr>
          <p:cNvPr id="117" name="TextBox 116">
            <a:extLst>
              <a:ext uri="{FF2B5EF4-FFF2-40B4-BE49-F238E27FC236}">
                <a16:creationId xmlns:a16="http://schemas.microsoft.com/office/drawing/2014/main" id="{6238F560-46B1-624F-BECB-82316890477C}"/>
              </a:ext>
            </a:extLst>
          </p:cNvPr>
          <p:cNvSpPr txBox="1"/>
          <p:nvPr/>
        </p:nvSpPr>
        <p:spPr>
          <a:xfrm rot="5400000" flipH="1">
            <a:off x="10016938" y="3309563"/>
            <a:ext cx="2711961" cy="193899"/>
          </a:xfrm>
          <a:prstGeom prst="rect">
            <a:avLst/>
          </a:prstGeom>
          <a:noFill/>
        </p:spPr>
        <p:txBody>
          <a:bodyPr wrap="none" lIns="0" tIns="0" rIns="0" bIns="0" rtlCol="0">
            <a:spAutoFit/>
          </a:bodyPr>
          <a:lstStyle/>
          <a:p>
            <a:pPr algn="ctr">
              <a:lnSpc>
                <a:spcPct val="90000"/>
              </a:lnSpc>
            </a:pPr>
            <a:r>
              <a:rPr lang="en-GB" sz="1400" b="1" dirty="0">
                <a:latin typeface="Calibri" panose="020F0502020204030204" pitchFamily="34" charset="0"/>
                <a:ea typeface="Aileron" charset="0"/>
                <a:cs typeface="Calibri" panose="020F0502020204030204" pitchFamily="34" charset="0"/>
              </a:rPr>
              <a:t>Best PSA response from baseline (%)</a:t>
            </a:r>
          </a:p>
        </p:txBody>
      </p:sp>
      <p:cxnSp>
        <p:nvCxnSpPr>
          <p:cNvPr id="122" name="Straight Connector 121">
            <a:extLst>
              <a:ext uri="{FF2B5EF4-FFF2-40B4-BE49-F238E27FC236}">
                <a16:creationId xmlns:a16="http://schemas.microsoft.com/office/drawing/2014/main" id="{22350E85-C378-5A4A-A97E-04C73D55DD92}"/>
              </a:ext>
            </a:extLst>
          </p:cNvPr>
          <p:cNvCxnSpPr/>
          <p:nvPr/>
        </p:nvCxnSpPr>
        <p:spPr>
          <a:xfrm>
            <a:off x="6888445" y="4599817"/>
            <a:ext cx="314325" cy="0"/>
          </a:xfrm>
          <a:prstGeom prst="line">
            <a:avLst/>
          </a:prstGeom>
          <a:ln w="1905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19" name="Rectangle 118">
            <a:extLst>
              <a:ext uri="{FF2B5EF4-FFF2-40B4-BE49-F238E27FC236}">
                <a16:creationId xmlns:a16="http://schemas.microsoft.com/office/drawing/2014/main" id="{AFF5352A-97D6-DA49-AC38-655987F2A242}"/>
              </a:ext>
            </a:extLst>
          </p:cNvPr>
          <p:cNvSpPr/>
          <p:nvPr/>
        </p:nvSpPr>
        <p:spPr>
          <a:xfrm>
            <a:off x="5956249" y="4522637"/>
            <a:ext cx="1038276" cy="154360"/>
          </a:xfrm>
          <a:prstGeom prst="rect">
            <a:avLst/>
          </a:prstGeom>
          <a:solidFill>
            <a:schemeClr val="tx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306412C-8E84-0441-8FF2-4837B0448BBA}"/>
              </a:ext>
            </a:extLst>
          </p:cNvPr>
          <p:cNvSpPr/>
          <p:nvPr/>
        </p:nvSpPr>
        <p:spPr>
          <a:xfrm>
            <a:off x="5970039" y="4568604"/>
            <a:ext cx="62426" cy="62426"/>
          </a:xfrm>
          <a:prstGeom prst="ellipse">
            <a:avLst/>
          </a:prstGeom>
          <a:solidFill>
            <a:schemeClr val="bg1"/>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93DBDED3-A00E-C54F-8083-77340FAE6662}"/>
              </a:ext>
            </a:extLst>
          </p:cNvPr>
          <p:cNvSpPr/>
          <p:nvPr/>
        </p:nvSpPr>
        <p:spPr>
          <a:xfrm>
            <a:off x="6032894" y="4569714"/>
            <a:ext cx="66281" cy="60207"/>
          </a:xfrm>
          <a:prstGeom prst="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3" name="Straight Connector 122">
            <a:extLst>
              <a:ext uri="{FF2B5EF4-FFF2-40B4-BE49-F238E27FC236}">
                <a16:creationId xmlns:a16="http://schemas.microsoft.com/office/drawing/2014/main" id="{962C6981-1651-D449-B713-B1F978FFA708}"/>
              </a:ext>
            </a:extLst>
          </p:cNvPr>
          <p:cNvCxnSpPr>
            <a:cxnSpLocks/>
          </p:cNvCxnSpPr>
          <p:nvPr/>
        </p:nvCxnSpPr>
        <p:spPr>
          <a:xfrm>
            <a:off x="6264275" y="4288667"/>
            <a:ext cx="560670" cy="0"/>
          </a:xfrm>
          <a:prstGeom prst="line">
            <a:avLst/>
          </a:prstGeom>
          <a:ln w="19050">
            <a:solidFill>
              <a:schemeClr val="tx2"/>
            </a:solidFill>
            <a:headEnd type="none" w="med" len="med"/>
            <a:tailEnd type="oval" w="med" len="med"/>
          </a:ln>
          <a:effectLst/>
        </p:spPr>
        <p:style>
          <a:lnRef idx="2">
            <a:schemeClr val="accent1"/>
          </a:lnRef>
          <a:fillRef idx="0">
            <a:schemeClr val="accent1"/>
          </a:fillRef>
          <a:effectRef idx="1">
            <a:schemeClr val="accent1"/>
          </a:effectRef>
          <a:fontRef idx="minor">
            <a:schemeClr val="tx1"/>
          </a:fontRef>
        </p:style>
      </p:cxnSp>
      <p:sp>
        <p:nvSpPr>
          <p:cNvPr id="124" name="Rectangle 123">
            <a:extLst>
              <a:ext uri="{FF2B5EF4-FFF2-40B4-BE49-F238E27FC236}">
                <a16:creationId xmlns:a16="http://schemas.microsoft.com/office/drawing/2014/main" id="{4AB807D4-FBBF-A142-BA53-445A5C707228}"/>
              </a:ext>
            </a:extLst>
          </p:cNvPr>
          <p:cNvSpPr/>
          <p:nvPr/>
        </p:nvSpPr>
        <p:spPr>
          <a:xfrm>
            <a:off x="5956249" y="4211487"/>
            <a:ext cx="422326" cy="154360"/>
          </a:xfrm>
          <a:prstGeom prst="rect">
            <a:avLst/>
          </a:prstGeom>
          <a:solidFill>
            <a:schemeClr val="tx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Oval 124">
            <a:extLst>
              <a:ext uri="{FF2B5EF4-FFF2-40B4-BE49-F238E27FC236}">
                <a16:creationId xmlns:a16="http://schemas.microsoft.com/office/drawing/2014/main" id="{F8FE6F5A-B634-7840-B44C-98D5C22477ED}"/>
              </a:ext>
            </a:extLst>
          </p:cNvPr>
          <p:cNvSpPr/>
          <p:nvPr/>
        </p:nvSpPr>
        <p:spPr>
          <a:xfrm>
            <a:off x="5970039" y="4257454"/>
            <a:ext cx="62426" cy="62426"/>
          </a:xfrm>
          <a:prstGeom prst="ellipse">
            <a:avLst/>
          </a:prstGeom>
          <a:solidFill>
            <a:schemeClr val="bg1"/>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60219BA5-1320-7448-8C83-6E37E88C9222}"/>
              </a:ext>
            </a:extLst>
          </p:cNvPr>
          <p:cNvSpPr/>
          <p:nvPr/>
        </p:nvSpPr>
        <p:spPr>
          <a:xfrm>
            <a:off x="6032894" y="4258564"/>
            <a:ext cx="66281" cy="60207"/>
          </a:xfrm>
          <a:prstGeom prst="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8" name="Straight Connector 127">
            <a:extLst>
              <a:ext uri="{FF2B5EF4-FFF2-40B4-BE49-F238E27FC236}">
                <a16:creationId xmlns:a16="http://schemas.microsoft.com/office/drawing/2014/main" id="{845110F4-1F9A-014F-9D60-290EB74CA94C}"/>
              </a:ext>
            </a:extLst>
          </p:cNvPr>
          <p:cNvCxnSpPr/>
          <p:nvPr/>
        </p:nvCxnSpPr>
        <p:spPr>
          <a:xfrm>
            <a:off x="6335995" y="3977517"/>
            <a:ext cx="314325" cy="0"/>
          </a:xfrm>
          <a:prstGeom prst="line">
            <a:avLst/>
          </a:prstGeom>
          <a:ln w="1905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29" name="Rectangle 128">
            <a:extLst>
              <a:ext uri="{FF2B5EF4-FFF2-40B4-BE49-F238E27FC236}">
                <a16:creationId xmlns:a16="http://schemas.microsoft.com/office/drawing/2014/main" id="{7BE54FF1-9B3F-4443-B285-3560CFE0176F}"/>
              </a:ext>
            </a:extLst>
          </p:cNvPr>
          <p:cNvSpPr/>
          <p:nvPr/>
        </p:nvSpPr>
        <p:spPr>
          <a:xfrm>
            <a:off x="5956249" y="3900337"/>
            <a:ext cx="539801" cy="154360"/>
          </a:xfrm>
          <a:prstGeom prst="rect">
            <a:avLst/>
          </a:prstGeom>
          <a:solidFill>
            <a:schemeClr val="tx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Oval 129">
            <a:extLst>
              <a:ext uri="{FF2B5EF4-FFF2-40B4-BE49-F238E27FC236}">
                <a16:creationId xmlns:a16="http://schemas.microsoft.com/office/drawing/2014/main" id="{E23214A5-5DDE-3247-9503-E0118947CF73}"/>
              </a:ext>
            </a:extLst>
          </p:cNvPr>
          <p:cNvSpPr/>
          <p:nvPr/>
        </p:nvSpPr>
        <p:spPr>
          <a:xfrm>
            <a:off x="5970039" y="3946304"/>
            <a:ext cx="62426" cy="62426"/>
          </a:xfrm>
          <a:prstGeom prst="ellipse">
            <a:avLst/>
          </a:prstGeom>
          <a:solidFill>
            <a:schemeClr val="bg1"/>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84E928BD-412A-C64C-B885-5CB8CADDA1D6}"/>
              </a:ext>
            </a:extLst>
          </p:cNvPr>
          <p:cNvSpPr/>
          <p:nvPr/>
        </p:nvSpPr>
        <p:spPr>
          <a:xfrm>
            <a:off x="6032894" y="3947414"/>
            <a:ext cx="66281" cy="60207"/>
          </a:xfrm>
          <a:prstGeom prst="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34405D6A-0A4A-D244-A069-E45928748CCD}"/>
              </a:ext>
            </a:extLst>
          </p:cNvPr>
          <p:cNvSpPr/>
          <p:nvPr/>
        </p:nvSpPr>
        <p:spPr>
          <a:xfrm>
            <a:off x="5956249" y="3589187"/>
            <a:ext cx="568458" cy="154360"/>
          </a:xfrm>
          <a:prstGeom prst="rect">
            <a:avLst/>
          </a:prstGeom>
          <a:solidFill>
            <a:schemeClr val="tx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FF63778D-D4F9-2E43-95B7-97172CC7E7CD}"/>
              </a:ext>
            </a:extLst>
          </p:cNvPr>
          <p:cNvSpPr/>
          <p:nvPr/>
        </p:nvSpPr>
        <p:spPr>
          <a:xfrm>
            <a:off x="5970039" y="3635154"/>
            <a:ext cx="62426" cy="62426"/>
          </a:xfrm>
          <a:prstGeom prst="ellipse">
            <a:avLst/>
          </a:prstGeom>
          <a:solidFill>
            <a:schemeClr val="bg1"/>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a16="http://schemas.microsoft.com/office/drawing/2014/main" id="{6AFFCBD8-4DF1-4E41-9696-AFECF0E8DB29}"/>
              </a:ext>
            </a:extLst>
          </p:cNvPr>
          <p:cNvSpPr/>
          <p:nvPr/>
        </p:nvSpPr>
        <p:spPr>
          <a:xfrm>
            <a:off x="6032894" y="3636264"/>
            <a:ext cx="66281" cy="60207"/>
          </a:xfrm>
          <a:prstGeom prst="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0" name="Straight Connector 139">
            <a:extLst>
              <a:ext uri="{FF2B5EF4-FFF2-40B4-BE49-F238E27FC236}">
                <a16:creationId xmlns:a16="http://schemas.microsoft.com/office/drawing/2014/main" id="{134A2F00-F9B0-2D49-9E57-D4C45CA00A84}"/>
              </a:ext>
            </a:extLst>
          </p:cNvPr>
          <p:cNvCxnSpPr>
            <a:cxnSpLocks/>
          </p:cNvCxnSpPr>
          <p:nvPr/>
        </p:nvCxnSpPr>
        <p:spPr>
          <a:xfrm>
            <a:off x="6651625" y="3352042"/>
            <a:ext cx="560670" cy="0"/>
          </a:xfrm>
          <a:prstGeom prst="line">
            <a:avLst/>
          </a:prstGeom>
          <a:ln w="19050">
            <a:solidFill>
              <a:schemeClr val="tx2"/>
            </a:solidFill>
            <a:headEnd type="none" w="med" len="med"/>
            <a:tailEnd type="oval" w="med" len="med"/>
          </a:ln>
          <a:effectLst/>
        </p:spPr>
        <p:style>
          <a:lnRef idx="2">
            <a:schemeClr val="accent1"/>
          </a:lnRef>
          <a:fillRef idx="0">
            <a:schemeClr val="accent1"/>
          </a:fillRef>
          <a:effectRef idx="1">
            <a:schemeClr val="accent1"/>
          </a:effectRef>
          <a:fontRef idx="minor">
            <a:schemeClr val="tx1"/>
          </a:fontRef>
        </p:style>
      </p:cxnSp>
      <p:sp>
        <p:nvSpPr>
          <p:cNvPr id="141" name="Rectangle 140">
            <a:extLst>
              <a:ext uri="{FF2B5EF4-FFF2-40B4-BE49-F238E27FC236}">
                <a16:creationId xmlns:a16="http://schemas.microsoft.com/office/drawing/2014/main" id="{9CBA72C5-5EA8-2744-949C-F331B6AFC01A}"/>
              </a:ext>
            </a:extLst>
          </p:cNvPr>
          <p:cNvSpPr/>
          <p:nvPr/>
        </p:nvSpPr>
        <p:spPr>
          <a:xfrm>
            <a:off x="5956249" y="3274862"/>
            <a:ext cx="781101" cy="154360"/>
          </a:xfrm>
          <a:prstGeom prst="rect">
            <a:avLst/>
          </a:prstGeom>
          <a:solidFill>
            <a:schemeClr val="tx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C067BE0A-4F9D-0943-9FDF-A9684B1A2DAE}"/>
              </a:ext>
            </a:extLst>
          </p:cNvPr>
          <p:cNvSpPr/>
          <p:nvPr/>
        </p:nvSpPr>
        <p:spPr>
          <a:xfrm>
            <a:off x="5970039" y="3320829"/>
            <a:ext cx="62426" cy="62426"/>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97934575-B0F7-8643-BC00-2B60C608E73D}"/>
              </a:ext>
            </a:extLst>
          </p:cNvPr>
          <p:cNvSpPr/>
          <p:nvPr/>
        </p:nvSpPr>
        <p:spPr>
          <a:xfrm>
            <a:off x="6032894" y="3321939"/>
            <a:ext cx="66281" cy="60207"/>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 name="Triangle 143">
            <a:extLst>
              <a:ext uri="{FF2B5EF4-FFF2-40B4-BE49-F238E27FC236}">
                <a16:creationId xmlns:a16="http://schemas.microsoft.com/office/drawing/2014/main" id="{537267F3-B2F8-4D4A-B91D-BB37EA5036DA}"/>
              </a:ext>
            </a:extLst>
          </p:cNvPr>
          <p:cNvSpPr/>
          <p:nvPr/>
        </p:nvSpPr>
        <p:spPr>
          <a:xfrm>
            <a:off x="6099175" y="3318705"/>
            <a:ext cx="77343" cy="66675"/>
          </a:xfrm>
          <a:prstGeom prst="triangl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B7C3E5F3-B98A-E247-99C2-4B6F1485352E}"/>
              </a:ext>
            </a:extLst>
          </p:cNvPr>
          <p:cNvSpPr/>
          <p:nvPr/>
        </p:nvSpPr>
        <p:spPr>
          <a:xfrm>
            <a:off x="5956249" y="2963712"/>
            <a:ext cx="800151" cy="154360"/>
          </a:xfrm>
          <a:prstGeom prst="rect">
            <a:avLst/>
          </a:prstGeom>
          <a:solidFill>
            <a:schemeClr val="tx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6" name="Oval 145">
            <a:extLst>
              <a:ext uri="{FF2B5EF4-FFF2-40B4-BE49-F238E27FC236}">
                <a16:creationId xmlns:a16="http://schemas.microsoft.com/office/drawing/2014/main" id="{07997F04-F6B1-F044-A2C0-E30730766E84}"/>
              </a:ext>
            </a:extLst>
          </p:cNvPr>
          <p:cNvSpPr/>
          <p:nvPr/>
        </p:nvSpPr>
        <p:spPr>
          <a:xfrm>
            <a:off x="5970039" y="3009679"/>
            <a:ext cx="62426" cy="62426"/>
          </a:xfrm>
          <a:prstGeom prst="ellipse">
            <a:avLst/>
          </a:prstGeom>
          <a:solidFill>
            <a:schemeClr val="bg1"/>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id="{9B990FC7-AA0C-574E-884E-05E3208FC258}"/>
              </a:ext>
            </a:extLst>
          </p:cNvPr>
          <p:cNvSpPr/>
          <p:nvPr/>
        </p:nvSpPr>
        <p:spPr>
          <a:xfrm>
            <a:off x="6032894" y="3010789"/>
            <a:ext cx="66281" cy="60207"/>
          </a:xfrm>
          <a:prstGeom prst="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8" name="Straight Connector 147">
            <a:extLst>
              <a:ext uri="{FF2B5EF4-FFF2-40B4-BE49-F238E27FC236}">
                <a16:creationId xmlns:a16="http://schemas.microsoft.com/office/drawing/2014/main" id="{F0708FF6-9D72-544B-B1C7-45034A20D65B}"/>
              </a:ext>
            </a:extLst>
          </p:cNvPr>
          <p:cNvCxnSpPr>
            <a:cxnSpLocks/>
          </p:cNvCxnSpPr>
          <p:nvPr/>
        </p:nvCxnSpPr>
        <p:spPr>
          <a:xfrm>
            <a:off x="7273925" y="2729742"/>
            <a:ext cx="3014945" cy="0"/>
          </a:xfrm>
          <a:prstGeom prst="line">
            <a:avLst/>
          </a:prstGeom>
          <a:ln w="19050">
            <a:solidFill>
              <a:schemeClr val="tx2"/>
            </a:solidFill>
            <a:headEnd type="none" w="med" len="med"/>
            <a:tailEnd type="oval" w="med" len="med"/>
          </a:ln>
          <a:effectLst/>
        </p:spPr>
        <p:style>
          <a:lnRef idx="2">
            <a:schemeClr val="accent1"/>
          </a:lnRef>
          <a:fillRef idx="0">
            <a:schemeClr val="accent1"/>
          </a:fillRef>
          <a:effectRef idx="1">
            <a:schemeClr val="accent1"/>
          </a:effectRef>
          <a:fontRef idx="minor">
            <a:schemeClr val="tx1"/>
          </a:fontRef>
        </p:style>
      </p:cxnSp>
      <p:sp>
        <p:nvSpPr>
          <p:cNvPr id="149" name="Rectangle 148">
            <a:extLst>
              <a:ext uri="{FF2B5EF4-FFF2-40B4-BE49-F238E27FC236}">
                <a16:creationId xmlns:a16="http://schemas.microsoft.com/office/drawing/2014/main" id="{8C0FBC85-13BB-8B40-B979-1D35D3F52F9D}"/>
              </a:ext>
            </a:extLst>
          </p:cNvPr>
          <p:cNvSpPr/>
          <p:nvPr/>
        </p:nvSpPr>
        <p:spPr>
          <a:xfrm>
            <a:off x="5956249" y="2652562"/>
            <a:ext cx="1454201" cy="154360"/>
          </a:xfrm>
          <a:prstGeom prst="rect">
            <a:avLst/>
          </a:prstGeom>
          <a:solidFill>
            <a:schemeClr val="tx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B76DD02-7B6C-1B41-8F59-CB5F3DB78046}"/>
              </a:ext>
            </a:extLst>
          </p:cNvPr>
          <p:cNvSpPr/>
          <p:nvPr/>
        </p:nvSpPr>
        <p:spPr>
          <a:xfrm>
            <a:off x="5970039" y="2698529"/>
            <a:ext cx="62426" cy="62426"/>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Rectangle 150">
            <a:extLst>
              <a:ext uri="{FF2B5EF4-FFF2-40B4-BE49-F238E27FC236}">
                <a16:creationId xmlns:a16="http://schemas.microsoft.com/office/drawing/2014/main" id="{3397D0B0-F693-4C43-B452-45A0AD5726A6}"/>
              </a:ext>
            </a:extLst>
          </p:cNvPr>
          <p:cNvSpPr/>
          <p:nvPr/>
        </p:nvSpPr>
        <p:spPr>
          <a:xfrm>
            <a:off x="6032894" y="2699639"/>
            <a:ext cx="66281" cy="60207"/>
          </a:xfrm>
          <a:prstGeom prst="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Triangle 151">
            <a:extLst>
              <a:ext uri="{FF2B5EF4-FFF2-40B4-BE49-F238E27FC236}">
                <a16:creationId xmlns:a16="http://schemas.microsoft.com/office/drawing/2014/main" id="{393D3AA9-9865-464A-90B0-784E32220859}"/>
              </a:ext>
            </a:extLst>
          </p:cNvPr>
          <p:cNvSpPr/>
          <p:nvPr/>
        </p:nvSpPr>
        <p:spPr>
          <a:xfrm>
            <a:off x="6099175" y="2696405"/>
            <a:ext cx="77343" cy="66675"/>
          </a:xfrm>
          <a:prstGeom prst="triangl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4" name="Straight Connector 153">
            <a:extLst>
              <a:ext uri="{FF2B5EF4-FFF2-40B4-BE49-F238E27FC236}">
                <a16:creationId xmlns:a16="http://schemas.microsoft.com/office/drawing/2014/main" id="{52552756-2319-9146-A2EE-8A1A3269CC64}"/>
              </a:ext>
            </a:extLst>
          </p:cNvPr>
          <p:cNvCxnSpPr/>
          <p:nvPr/>
        </p:nvCxnSpPr>
        <p:spPr>
          <a:xfrm>
            <a:off x="7329770" y="2421767"/>
            <a:ext cx="314325" cy="0"/>
          </a:xfrm>
          <a:prstGeom prst="line">
            <a:avLst/>
          </a:prstGeom>
          <a:ln w="1905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55" name="Rectangle 154">
            <a:extLst>
              <a:ext uri="{FF2B5EF4-FFF2-40B4-BE49-F238E27FC236}">
                <a16:creationId xmlns:a16="http://schemas.microsoft.com/office/drawing/2014/main" id="{A52565A3-8A42-5045-9961-3E19C3AB945F}"/>
              </a:ext>
            </a:extLst>
          </p:cNvPr>
          <p:cNvSpPr/>
          <p:nvPr/>
        </p:nvSpPr>
        <p:spPr>
          <a:xfrm>
            <a:off x="5956249" y="2344587"/>
            <a:ext cx="1533576" cy="154360"/>
          </a:xfrm>
          <a:prstGeom prst="rect">
            <a:avLst/>
          </a:prstGeom>
          <a:solidFill>
            <a:schemeClr val="tx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F34FC050-E905-0040-A47F-80539B18D59D}"/>
              </a:ext>
            </a:extLst>
          </p:cNvPr>
          <p:cNvSpPr/>
          <p:nvPr/>
        </p:nvSpPr>
        <p:spPr>
          <a:xfrm>
            <a:off x="5970039" y="2390554"/>
            <a:ext cx="62426" cy="62426"/>
          </a:xfrm>
          <a:prstGeom prst="ellipse">
            <a:avLst/>
          </a:prstGeom>
          <a:solidFill>
            <a:schemeClr val="bg1"/>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 name="Rectangle 156">
            <a:extLst>
              <a:ext uri="{FF2B5EF4-FFF2-40B4-BE49-F238E27FC236}">
                <a16:creationId xmlns:a16="http://schemas.microsoft.com/office/drawing/2014/main" id="{0D8CE858-BBA8-9E4F-8D82-D47233DF69E7}"/>
              </a:ext>
            </a:extLst>
          </p:cNvPr>
          <p:cNvSpPr/>
          <p:nvPr/>
        </p:nvSpPr>
        <p:spPr>
          <a:xfrm>
            <a:off x="6032894" y="2391664"/>
            <a:ext cx="66281" cy="60207"/>
          </a:xfrm>
          <a:prstGeom prst="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2" name="Straight Connector 161">
            <a:extLst>
              <a:ext uri="{FF2B5EF4-FFF2-40B4-BE49-F238E27FC236}">
                <a16:creationId xmlns:a16="http://schemas.microsoft.com/office/drawing/2014/main" id="{5CBFDC5B-64D3-3C47-9B4B-B3267D494297}"/>
              </a:ext>
            </a:extLst>
          </p:cNvPr>
          <p:cNvCxnSpPr/>
          <p:nvPr/>
        </p:nvCxnSpPr>
        <p:spPr>
          <a:xfrm>
            <a:off x="9707845" y="2107442"/>
            <a:ext cx="314325" cy="0"/>
          </a:xfrm>
          <a:prstGeom prst="line">
            <a:avLst/>
          </a:prstGeom>
          <a:ln w="1905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58" name="Rectangle 157">
            <a:extLst>
              <a:ext uri="{FF2B5EF4-FFF2-40B4-BE49-F238E27FC236}">
                <a16:creationId xmlns:a16="http://schemas.microsoft.com/office/drawing/2014/main" id="{A2905220-C910-4E4C-8703-D8EFEDB27335}"/>
              </a:ext>
            </a:extLst>
          </p:cNvPr>
          <p:cNvSpPr/>
          <p:nvPr/>
        </p:nvSpPr>
        <p:spPr>
          <a:xfrm>
            <a:off x="5956249" y="2030262"/>
            <a:ext cx="3905301" cy="154360"/>
          </a:xfrm>
          <a:prstGeom prst="rect">
            <a:avLst/>
          </a:prstGeom>
          <a:solidFill>
            <a:schemeClr val="tx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206B659C-815F-1D43-860D-2653394DAFBC}"/>
              </a:ext>
            </a:extLst>
          </p:cNvPr>
          <p:cNvSpPr/>
          <p:nvPr/>
        </p:nvSpPr>
        <p:spPr>
          <a:xfrm>
            <a:off x="5970039" y="2076229"/>
            <a:ext cx="62426" cy="62426"/>
          </a:xfrm>
          <a:prstGeom prst="ellipse">
            <a:avLst/>
          </a:prstGeom>
          <a:solidFill>
            <a:schemeClr val="bg1"/>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Rectangle 159">
            <a:extLst>
              <a:ext uri="{FF2B5EF4-FFF2-40B4-BE49-F238E27FC236}">
                <a16:creationId xmlns:a16="http://schemas.microsoft.com/office/drawing/2014/main" id="{1EF16C27-14C6-C94C-ADC3-2236C322FB47}"/>
              </a:ext>
            </a:extLst>
          </p:cNvPr>
          <p:cNvSpPr/>
          <p:nvPr/>
        </p:nvSpPr>
        <p:spPr>
          <a:xfrm>
            <a:off x="6032894" y="2077339"/>
            <a:ext cx="66281" cy="60207"/>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Triangle 160">
            <a:extLst>
              <a:ext uri="{FF2B5EF4-FFF2-40B4-BE49-F238E27FC236}">
                <a16:creationId xmlns:a16="http://schemas.microsoft.com/office/drawing/2014/main" id="{773A00D2-6A30-274C-86F6-92AB63EA250C}"/>
              </a:ext>
            </a:extLst>
          </p:cNvPr>
          <p:cNvSpPr/>
          <p:nvPr/>
        </p:nvSpPr>
        <p:spPr>
          <a:xfrm>
            <a:off x="6099175" y="2074105"/>
            <a:ext cx="77343" cy="66675"/>
          </a:xfrm>
          <a:prstGeom prst="triangl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8" name="Straight Connector 167">
            <a:extLst>
              <a:ext uri="{FF2B5EF4-FFF2-40B4-BE49-F238E27FC236}">
                <a16:creationId xmlns:a16="http://schemas.microsoft.com/office/drawing/2014/main" id="{DEF30AB5-1389-DD44-B949-B979B157EE3A}"/>
              </a:ext>
            </a:extLst>
          </p:cNvPr>
          <p:cNvCxnSpPr/>
          <p:nvPr/>
        </p:nvCxnSpPr>
        <p:spPr>
          <a:xfrm>
            <a:off x="10101545" y="1796292"/>
            <a:ext cx="314325" cy="0"/>
          </a:xfrm>
          <a:prstGeom prst="line">
            <a:avLst/>
          </a:prstGeom>
          <a:ln w="1905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64" name="Rectangle 163">
            <a:extLst>
              <a:ext uri="{FF2B5EF4-FFF2-40B4-BE49-F238E27FC236}">
                <a16:creationId xmlns:a16="http://schemas.microsoft.com/office/drawing/2014/main" id="{B2B9001A-5712-AD44-A25D-07E5527F27ED}"/>
              </a:ext>
            </a:extLst>
          </p:cNvPr>
          <p:cNvSpPr/>
          <p:nvPr/>
        </p:nvSpPr>
        <p:spPr>
          <a:xfrm>
            <a:off x="5956249" y="1719112"/>
            <a:ext cx="4295826" cy="154360"/>
          </a:xfrm>
          <a:prstGeom prst="rect">
            <a:avLst/>
          </a:prstGeom>
          <a:solidFill>
            <a:schemeClr val="tx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Oval 164">
            <a:extLst>
              <a:ext uri="{FF2B5EF4-FFF2-40B4-BE49-F238E27FC236}">
                <a16:creationId xmlns:a16="http://schemas.microsoft.com/office/drawing/2014/main" id="{F540BAB3-EE8B-724A-9740-3F9761094CE5}"/>
              </a:ext>
            </a:extLst>
          </p:cNvPr>
          <p:cNvSpPr/>
          <p:nvPr/>
        </p:nvSpPr>
        <p:spPr>
          <a:xfrm>
            <a:off x="5970039" y="1765079"/>
            <a:ext cx="62426" cy="62426"/>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Rectangle 165">
            <a:extLst>
              <a:ext uri="{FF2B5EF4-FFF2-40B4-BE49-F238E27FC236}">
                <a16:creationId xmlns:a16="http://schemas.microsoft.com/office/drawing/2014/main" id="{9D58DAEA-AA2B-424A-8624-9F0BA006BEEE}"/>
              </a:ext>
            </a:extLst>
          </p:cNvPr>
          <p:cNvSpPr/>
          <p:nvPr/>
        </p:nvSpPr>
        <p:spPr>
          <a:xfrm>
            <a:off x="6032894" y="1766189"/>
            <a:ext cx="66281" cy="60207"/>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Triangle 166">
            <a:extLst>
              <a:ext uri="{FF2B5EF4-FFF2-40B4-BE49-F238E27FC236}">
                <a16:creationId xmlns:a16="http://schemas.microsoft.com/office/drawing/2014/main" id="{F653F82B-3842-A54D-BF73-74B15846B256}"/>
              </a:ext>
            </a:extLst>
          </p:cNvPr>
          <p:cNvSpPr/>
          <p:nvPr/>
        </p:nvSpPr>
        <p:spPr>
          <a:xfrm>
            <a:off x="6099175" y="1762955"/>
            <a:ext cx="77343" cy="66675"/>
          </a:xfrm>
          <a:prstGeom prst="triangl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9" name="Straight Connector 168">
            <a:extLst>
              <a:ext uri="{FF2B5EF4-FFF2-40B4-BE49-F238E27FC236}">
                <a16:creationId xmlns:a16="http://schemas.microsoft.com/office/drawing/2014/main" id="{63D32925-C15F-6347-B91E-0C0AD4E67505}"/>
              </a:ext>
            </a:extLst>
          </p:cNvPr>
          <p:cNvCxnSpPr>
            <a:cxnSpLocks/>
            <a:stCxn id="172" idx="1"/>
          </p:cNvCxnSpPr>
          <p:nvPr/>
        </p:nvCxnSpPr>
        <p:spPr>
          <a:xfrm>
            <a:off x="6032894" y="4914143"/>
            <a:ext cx="255476" cy="0"/>
          </a:xfrm>
          <a:prstGeom prst="line">
            <a:avLst/>
          </a:prstGeom>
          <a:ln w="19050">
            <a:solidFill>
              <a:schemeClr val="tx2"/>
            </a:solidFill>
            <a:headEnd type="none" w="med" len="med"/>
            <a:tailEnd type="oval" w="med" len="med"/>
          </a:ln>
          <a:effectLst/>
        </p:spPr>
        <p:style>
          <a:lnRef idx="2">
            <a:schemeClr val="accent1"/>
          </a:lnRef>
          <a:fillRef idx="0">
            <a:schemeClr val="accent1"/>
          </a:fillRef>
          <a:effectRef idx="1">
            <a:schemeClr val="accent1"/>
          </a:effectRef>
          <a:fontRef idx="minor">
            <a:schemeClr val="tx1"/>
          </a:fontRef>
        </p:style>
      </p:cxnSp>
      <p:sp>
        <p:nvSpPr>
          <p:cNvPr id="170" name="Rectangle 169">
            <a:extLst>
              <a:ext uri="{FF2B5EF4-FFF2-40B4-BE49-F238E27FC236}">
                <a16:creationId xmlns:a16="http://schemas.microsoft.com/office/drawing/2014/main" id="{E518BD3E-E38F-3540-9B79-A6A3209AB75A}"/>
              </a:ext>
            </a:extLst>
          </p:cNvPr>
          <p:cNvSpPr/>
          <p:nvPr/>
        </p:nvSpPr>
        <p:spPr>
          <a:xfrm>
            <a:off x="5956249" y="4836962"/>
            <a:ext cx="209601" cy="154360"/>
          </a:xfrm>
          <a:prstGeom prst="rect">
            <a:avLst/>
          </a:prstGeom>
          <a:solidFill>
            <a:schemeClr val="tx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Oval 170">
            <a:extLst>
              <a:ext uri="{FF2B5EF4-FFF2-40B4-BE49-F238E27FC236}">
                <a16:creationId xmlns:a16="http://schemas.microsoft.com/office/drawing/2014/main" id="{8556DE54-9EE7-2B4A-A767-86214ACD3AAE}"/>
              </a:ext>
            </a:extLst>
          </p:cNvPr>
          <p:cNvSpPr/>
          <p:nvPr/>
        </p:nvSpPr>
        <p:spPr>
          <a:xfrm>
            <a:off x="5970039" y="4882929"/>
            <a:ext cx="62426" cy="62426"/>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Rectangle 171">
            <a:extLst>
              <a:ext uri="{FF2B5EF4-FFF2-40B4-BE49-F238E27FC236}">
                <a16:creationId xmlns:a16="http://schemas.microsoft.com/office/drawing/2014/main" id="{5F099247-2D27-9249-B736-7BAD76706331}"/>
              </a:ext>
            </a:extLst>
          </p:cNvPr>
          <p:cNvSpPr/>
          <p:nvPr/>
        </p:nvSpPr>
        <p:spPr>
          <a:xfrm>
            <a:off x="6032894" y="4884039"/>
            <a:ext cx="66281" cy="60207"/>
          </a:xfrm>
          <a:prstGeom prst="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Triangle 172">
            <a:extLst>
              <a:ext uri="{FF2B5EF4-FFF2-40B4-BE49-F238E27FC236}">
                <a16:creationId xmlns:a16="http://schemas.microsoft.com/office/drawing/2014/main" id="{0F56D118-4593-AD4F-BA2D-2B7D10120B07}"/>
              </a:ext>
            </a:extLst>
          </p:cNvPr>
          <p:cNvSpPr/>
          <p:nvPr/>
        </p:nvSpPr>
        <p:spPr>
          <a:xfrm>
            <a:off x="6099175" y="4880805"/>
            <a:ext cx="77343" cy="66675"/>
          </a:xfrm>
          <a:prstGeom prst="triangl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 name="Rectangle 186">
            <a:extLst>
              <a:ext uri="{FF2B5EF4-FFF2-40B4-BE49-F238E27FC236}">
                <a16:creationId xmlns:a16="http://schemas.microsoft.com/office/drawing/2014/main" id="{1A3309CE-B8C6-7340-92FD-C2B20B9A49C8}"/>
              </a:ext>
            </a:extLst>
          </p:cNvPr>
          <p:cNvSpPr/>
          <p:nvPr/>
        </p:nvSpPr>
        <p:spPr>
          <a:xfrm>
            <a:off x="9386424" y="3092388"/>
            <a:ext cx="1320800" cy="1578037"/>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 name="Rectangle 187">
            <a:extLst>
              <a:ext uri="{FF2B5EF4-FFF2-40B4-BE49-F238E27FC236}">
                <a16:creationId xmlns:a16="http://schemas.microsoft.com/office/drawing/2014/main" id="{868D7561-1901-8A44-A850-CE07D1D377CB}"/>
              </a:ext>
            </a:extLst>
          </p:cNvPr>
          <p:cNvSpPr/>
          <p:nvPr/>
        </p:nvSpPr>
        <p:spPr>
          <a:xfrm>
            <a:off x="9500269" y="4503039"/>
            <a:ext cx="66281" cy="60207"/>
          </a:xfrm>
          <a:prstGeom prst="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Rectangle 190">
            <a:extLst>
              <a:ext uri="{FF2B5EF4-FFF2-40B4-BE49-F238E27FC236}">
                <a16:creationId xmlns:a16="http://schemas.microsoft.com/office/drawing/2014/main" id="{D937D22E-848E-CF46-81C1-7C7960379805}"/>
              </a:ext>
            </a:extLst>
          </p:cNvPr>
          <p:cNvSpPr/>
          <p:nvPr/>
        </p:nvSpPr>
        <p:spPr>
          <a:xfrm>
            <a:off x="9500269" y="4318889"/>
            <a:ext cx="66281" cy="60207"/>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Triangle 191">
            <a:extLst>
              <a:ext uri="{FF2B5EF4-FFF2-40B4-BE49-F238E27FC236}">
                <a16:creationId xmlns:a16="http://schemas.microsoft.com/office/drawing/2014/main" id="{09FB90B6-137F-4548-9F5A-8703CFF2EA4B}"/>
              </a:ext>
            </a:extLst>
          </p:cNvPr>
          <p:cNvSpPr/>
          <p:nvPr/>
        </p:nvSpPr>
        <p:spPr>
          <a:xfrm>
            <a:off x="9494738" y="4128330"/>
            <a:ext cx="77343" cy="66675"/>
          </a:xfrm>
          <a:prstGeom prst="triangl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 name="Oval 192">
            <a:extLst>
              <a:ext uri="{FF2B5EF4-FFF2-40B4-BE49-F238E27FC236}">
                <a16:creationId xmlns:a16="http://schemas.microsoft.com/office/drawing/2014/main" id="{F1095D3D-43F6-DF45-8099-5F787AA127BE}"/>
              </a:ext>
            </a:extLst>
          </p:cNvPr>
          <p:cNvSpPr/>
          <p:nvPr/>
        </p:nvSpPr>
        <p:spPr>
          <a:xfrm>
            <a:off x="9502196" y="3955829"/>
            <a:ext cx="62426" cy="62426"/>
          </a:xfrm>
          <a:prstGeom prst="ellipse">
            <a:avLst/>
          </a:prstGeom>
          <a:solidFill>
            <a:schemeClr val="bg1"/>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 name="Oval 193">
            <a:extLst>
              <a:ext uri="{FF2B5EF4-FFF2-40B4-BE49-F238E27FC236}">
                <a16:creationId xmlns:a16="http://schemas.microsoft.com/office/drawing/2014/main" id="{0AA5D670-5FB8-B94B-A80F-D20AE239B79F}"/>
              </a:ext>
            </a:extLst>
          </p:cNvPr>
          <p:cNvSpPr/>
          <p:nvPr/>
        </p:nvSpPr>
        <p:spPr>
          <a:xfrm>
            <a:off x="9502196" y="3768504"/>
            <a:ext cx="62426" cy="62426"/>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5" name="Straight Connector 194">
            <a:extLst>
              <a:ext uri="{FF2B5EF4-FFF2-40B4-BE49-F238E27FC236}">
                <a16:creationId xmlns:a16="http://schemas.microsoft.com/office/drawing/2014/main" id="{80F5E26F-7F4B-8D4F-B3C7-F0B92D20E5C1}"/>
              </a:ext>
            </a:extLst>
          </p:cNvPr>
          <p:cNvCxnSpPr>
            <a:cxnSpLocks/>
          </p:cNvCxnSpPr>
          <p:nvPr/>
        </p:nvCxnSpPr>
        <p:spPr>
          <a:xfrm>
            <a:off x="9443574" y="3625092"/>
            <a:ext cx="157626" cy="0"/>
          </a:xfrm>
          <a:prstGeom prst="line">
            <a:avLst/>
          </a:prstGeom>
          <a:ln w="1905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97" name="Straight Connector 196">
            <a:extLst>
              <a:ext uri="{FF2B5EF4-FFF2-40B4-BE49-F238E27FC236}">
                <a16:creationId xmlns:a16="http://schemas.microsoft.com/office/drawing/2014/main" id="{C070263D-E96D-D44A-90AE-7DD052F09A10}"/>
              </a:ext>
            </a:extLst>
          </p:cNvPr>
          <p:cNvCxnSpPr>
            <a:cxnSpLocks/>
          </p:cNvCxnSpPr>
          <p:nvPr/>
        </p:nvCxnSpPr>
        <p:spPr>
          <a:xfrm>
            <a:off x="9429750" y="3440942"/>
            <a:ext cx="133350" cy="0"/>
          </a:xfrm>
          <a:prstGeom prst="line">
            <a:avLst/>
          </a:prstGeom>
          <a:ln w="19050">
            <a:solidFill>
              <a:schemeClr val="tx2"/>
            </a:solidFill>
            <a:headEnd type="none" w="med" len="med"/>
            <a:tailEnd type="oval" w="med" len="med"/>
          </a:ln>
          <a:effectLst/>
        </p:spPr>
        <p:style>
          <a:lnRef idx="2">
            <a:schemeClr val="accent1"/>
          </a:lnRef>
          <a:fillRef idx="0">
            <a:schemeClr val="accent1"/>
          </a:fillRef>
          <a:effectRef idx="1">
            <a:schemeClr val="accent1"/>
          </a:effectRef>
          <a:fontRef idx="minor">
            <a:schemeClr val="tx1"/>
          </a:fontRef>
        </p:style>
      </p:cxnSp>
      <p:sp>
        <p:nvSpPr>
          <p:cNvPr id="199" name="Rectangle 198">
            <a:extLst>
              <a:ext uri="{FF2B5EF4-FFF2-40B4-BE49-F238E27FC236}">
                <a16:creationId xmlns:a16="http://schemas.microsoft.com/office/drawing/2014/main" id="{FDDBD3CA-EFF2-9146-B279-D55DEBCA6F62}"/>
              </a:ext>
            </a:extLst>
          </p:cNvPr>
          <p:cNvSpPr/>
          <p:nvPr/>
        </p:nvSpPr>
        <p:spPr>
          <a:xfrm>
            <a:off x="9438134" y="3176437"/>
            <a:ext cx="133401" cy="154360"/>
          </a:xfrm>
          <a:prstGeom prst="rect">
            <a:avLst/>
          </a:prstGeom>
          <a:solidFill>
            <a:schemeClr val="tx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C17E90EF-B53F-8840-AE92-F39472199325}"/>
              </a:ext>
            </a:extLst>
          </p:cNvPr>
          <p:cNvSpPr txBox="1"/>
          <p:nvPr/>
        </p:nvSpPr>
        <p:spPr>
          <a:xfrm>
            <a:off x="9640674" y="3145233"/>
            <a:ext cx="1029128" cy="1465016"/>
          </a:xfrm>
          <a:prstGeom prst="rect">
            <a:avLst/>
          </a:prstGeom>
          <a:noFill/>
        </p:spPr>
        <p:txBody>
          <a:bodyPr wrap="none" lIns="0" tIns="0" rIns="0" bIns="0" rtlCol="0">
            <a:spAutoFit/>
          </a:bodyPr>
          <a:lstStyle/>
          <a:p>
            <a:pPr>
              <a:lnSpc>
                <a:spcPct val="120000"/>
              </a:lnSpc>
            </a:pPr>
            <a:r>
              <a:rPr lang="en-GB" sz="1000" dirty="0">
                <a:latin typeface="Calibri" panose="020F0502020204030204" pitchFamily="34" charset="0"/>
                <a:ea typeface="Aileron" charset="0"/>
                <a:cs typeface="Calibri" panose="020F0502020204030204" pitchFamily="34" charset="0"/>
              </a:rPr>
              <a:t>Treatment duration</a:t>
            </a:r>
          </a:p>
          <a:p>
            <a:pPr>
              <a:lnSpc>
                <a:spcPct val="120000"/>
              </a:lnSpc>
            </a:pPr>
            <a:r>
              <a:rPr lang="en-GB" sz="1000" dirty="0">
                <a:latin typeface="Calibri" panose="020F0502020204030204" pitchFamily="34" charset="0"/>
                <a:ea typeface="Aileron" charset="0"/>
                <a:cs typeface="Calibri" panose="020F0502020204030204" pitchFamily="34" charset="0"/>
              </a:rPr>
              <a:t>Death</a:t>
            </a:r>
          </a:p>
          <a:p>
            <a:pPr>
              <a:lnSpc>
                <a:spcPct val="120000"/>
              </a:lnSpc>
            </a:pPr>
            <a:r>
              <a:rPr lang="en-GB" sz="1000" dirty="0">
                <a:latin typeface="Calibri" panose="020F0502020204030204" pitchFamily="34" charset="0"/>
                <a:ea typeface="Aileron" charset="0"/>
                <a:cs typeface="Calibri" panose="020F0502020204030204" pitchFamily="34" charset="0"/>
              </a:rPr>
              <a:t>Treatment ongoing</a:t>
            </a:r>
          </a:p>
          <a:p>
            <a:pPr>
              <a:lnSpc>
                <a:spcPct val="120000"/>
              </a:lnSpc>
            </a:pPr>
            <a:r>
              <a:rPr lang="en-GB" sz="1000" dirty="0">
                <a:latin typeface="Calibri" panose="020F0502020204030204" pitchFamily="34" charset="0"/>
                <a:ea typeface="Aileron" charset="0"/>
                <a:cs typeface="Calibri" panose="020F0502020204030204" pitchFamily="34" charset="0"/>
              </a:rPr>
              <a:t>Anti-PD-L1</a:t>
            </a:r>
          </a:p>
          <a:p>
            <a:pPr>
              <a:lnSpc>
                <a:spcPct val="120000"/>
              </a:lnSpc>
            </a:pPr>
            <a:r>
              <a:rPr lang="en-GB" sz="1000" dirty="0">
                <a:latin typeface="Calibri" panose="020F0502020204030204" pitchFamily="34" charset="0"/>
                <a:ea typeface="Aileron" charset="0"/>
                <a:cs typeface="Calibri" panose="020F0502020204030204" pitchFamily="34" charset="0"/>
              </a:rPr>
              <a:t>Anti-PD-1</a:t>
            </a:r>
          </a:p>
          <a:p>
            <a:pPr>
              <a:lnSpc>
                <a:spcPct val="120000"/>
              </a:lnSpc>
            </a:pPr>
            <a:r>
              <a:rPr lang="en-GB" sz="1000" dirty="0">
                <a:latin typeface="Calibri" panose="020F0502020204030204" pitchFamily="34" charset="0"/>
                <a:ea typeface="Aileron" charset="0"/>
                <a:cs typeface="Calibri" panose="020F0502020204030204" pitchFamily="34" charset="0"/>
              </a:rPr>
              <a:t>Clinical trial</a:t>
            </a:r>
          </a:p>
          <a:p>
            <a:pPr>
              <a:lnSpc>
                <a:spcPct val="120000"/>
              </a:lnSpc>
            </a:pPr>
            <a:r>
              <a:rPr lang="en-GB" sz="1000" dirty="0">
                <a:latin typeface="Calibri" panose="020F0502020204030204" pitchFamily="34" charset="0"/>
                <a:ea typeface="Aileron" charset="0"/>
                <a:cs typeface="Calibri" panose="020F0502020204030204" pitchFamily="34" charset="0"/>
              </a:rPr>
              <a:t>Combination</a:t>
            </a:r>
          </a:p>
          <a:p>
            <a:pPr>
              <a:lnSpc>
                <a:spcPct val="120000"/>
              </a:lnSpc>
            </a:pPr>
            <a:r>
              <a:rPr lang="en-GB" sz="1000" dirty="0">
                <a:latin typeface="Calibri" panose="020F0502020204030204" pitchFamily="34" charset="0"/>
                <a:ea typeface="Aileron" charset="0"/>
                <a:cs typeface="Calibri" panose="020F0502020204030204" pitchFamily="34" charset="0"/>
              </a:rPr>
              <a:t>Monotherapy</a:t>
            </a:r>
          </a:p>
        </p:txBody>
      </p:sp>
    </p:spTree>
    <p:extLst>
      <p:ext uri="{BB962C8B-B14F-4D97-AF65-F5344CB8AC3E}">
        <p14:creationId xmlns:p14="http://schemas.microsoft.com/office/powerpoint/2010/main" val="258589376"/>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7E97F18-706A-4E71-A947-E50669CFEB29}"/>
              </a:ext>
            </a:extLst>
          </p:cNvPr>
          <p:cNvSpPr>
            <a:spLocks noGrp="1"/>
          </p:cNvSpPr>
          <p:nvPr>
            <p:ph type="sldNum" sz="quarter" idx="4"/>
          </p:nvPr>
        </p:nvSpPr>
        <p:spPr/>
        <p:txBody>
          <a:bodyPr/>
          <a:lstStyle/>
          <a:p>
            <a:fld id="{FCE43C0F-8A7B-3A4B-9DB5-B3472E36E833}" type="slidenum">
              <a:rPr lang="en-GB" smtClean="0"/>
              <a:pPr/>
              <a:t>21</a:t>
            </a:fld>
            <a:endParaRPr lang="en-GB"/>
          </a:p>
        </p:txBody>
      </p:sp>
      <p:sp>
        <p:nvSpPr>
          <p:cNvPr id="7" name="Title 6">
            <a:extLst>
              <a:ext uri="{FF2B5EF4-FFF2-40B4-BE49-F238E27FC236}">
                <a16:creationId xmlns:a16="http://schemas.microsoft.com/office/drawing/2014/main" id="{C487BFD8-1E2A-40C1-AB8E-75C2D0C7497D}"/>
              </a:ext>
            </a:extLst>
          </p:cNvPr>
          <p:cNvSpPr>
            <a:spLocks noGrp="1"/>
          </p:cNvSpPr>
          <p:nvPr>
            <p:ph type="title"/>
          </p:nvPr>
        </p:nvSpPr>
        <p:spPr>
          <a:xfrm>
            <a:off x="588720" y="246566"/>
            <a:ext cx="8740800" cy="807285"/>
          </a:xfrm>
        </p:spPr>
        <p:txBody>
          <a:bodyPr/>
          <a:lstStyle/>
          <a:p>
            <a:r>
              <a:rPr lang="en-GB" dirty="0"/>
              <a:t>VISION Trial: </a:t>
            </a:r>
            <a:r>
              <a:rPr lang="en-GB" baseline="30000" dirty="0"/>
              <a:t>177</a:t>
            </a:r>
            <a:r>
              <a:rPr lang="en-GB" dirty="0"/>
              <a:t>Lu-PSMA-617 prolongs Overall survival</a:t>
            </a:r>
            <a:br>
              <a:rPr lang="en-GB" dirty="0"/>
            </a:br>
            <a:endParaRPr lang="en-GB" dirty="0"/>
          </a:p>
        </p:txBody>
      </p:sp>
      <p:sp>
        <p:nvSpPr>
          <p:cNvPr id="8" name="Content Placeholder 7">
            <a:extLst>
              <a:ext uri="{FF2B5EF4-FFF2-40B4-BE49-F238E27FC236}">
                <a16:creationId xmlns:a16="http://schemas.microsoft.com/office/drawing/2014/main" id="{F3F7EF16-8D13-44EA-8521-E3AC826F5BEB}"/>
              </a:ext>
            </a:extLst>
          </p:cNvPr>
          <p:cNvSpPr>
            <a:spLocks noGrp="1"/>
          </p:cNvSpPr>
          <p:nvPr>
            <p:ph sz="quarter" idx="15"/>
          </p:nvPr>
        </p:nvSpPr>
        <p:spPr>
          <a:xfrm>
            <a:off x="620184" y="6314400"/>
            <a:ext cx="8116800" cy="365125"/>
          </a:xfrm>
        </p:spPr>
        <p:txBody>
          <a:bodyPr/>
          <a:lstStyle/>
          <a:p>
            <a:pPr>
              <a:spcBef>
                <a:spcPts val="0"/>
              </a:spcBef>
            </a:pPr>
            <a:r>
              <a:rPr lang="en-GB" dirty="0">
                <a:solidFill>
                  <a:schemeClr val="tx2"/>
                </a:solidFill>
              </a:rPr>
              <a:t>CI, confidence interval; </a:t>
            </a:r>
            <a:r>
              <a:rPr lang="en-GB" baseline="30000" dirty="0">
                <a:solidFill>
                  <a:schemeClr val="tx2"/>
                </a:solidFill>
              </a:rPr>
              <a:t>177</a:t>
            </a:r>
            <a:r>
              <a:rPr lang="en-GB" dirty="0">
                <a:solidFill>
                  <a:schemeClr val="tx2"/>
                </a:solidFill>
              </a:rPr>
              <a:t>Lu-PSMA-617, Lutetium-177-prostate specific membrane antigen-617; HR, hazard ratio; </a:t>
            </a:r>
            <a:r>
              <a:rPr lang="en-GB" dirty="0" err="1">
                <a:solidFill>
                  <a:schemeClr val="tx2"/>
                </a:solidFill>
              </a:rPr>
              <a:t>OS,overall</a:t>
            </a:r>
            <a:r>
              <a:rPr lang="en-GB" dirty="0">
                <a:solidFill>
                  <a:schemeClr val="tx2"/>
                </a:solidFill>
              </a:rPr>
              <a:t> survival; </a:t>
            </a:r>
            <a:r>
              <a:rPr lang="en-GB" dirty="0" err="1">
                <a:solidFill>
                  <a:schemeClr val="tx2"/>
                </a:solidFill>
              </a:rPr>
              <a:t>rPFS</a:t>
            </a:r>
            <a:r>
              <a:rPr lang="en-GB" dirty="0">
                <a:solidFill>
                  <a:schemeClr val="tx2"/>
                </a:solidFill>
              </a:rPr>
              <a:t>, radiographic progression-free survival; SOC, standard of care</a:t>
            </a:r>
          </a:p>
          <a:p>
            <a:pPr>
              <a:spcBef>
                <a:spcPts val="0"/>
              </a:spcBef>
            </a:pPr>
            <a:r>
              <a:rPr lang="en-GB" dirty="0">
                <a:solidFill>
                  <a:schemeClr val="tx2"/>
                </a:solidFill>
              </a:rPr>
              <a:t>Sartor O, et al. </a:t>
            </a:r>
            <a:r>
              <a:rPr lang="en-US" dirty="0">
                <a:solidFill>
                  <a:schemeClr val="tx2"/>
                </a:solidFill>
              </a:rPr>
              <a:t>N </a:t>
            </a:r>
            <a:r>
              <a:rPr lang="en-US" dirty="0" err="1">
                <a:solidFill>
                  <a:schemeClr val="tx2"/>
                </a:solidFill>
              </a:rPr>
              <a:t>Engl</a:t>
            </a:r>
            <a:r>
              <a:rPr lang="en-US" dirty="0">
                <a:solidFill>
                  <a:schemeClr val="tx2"/>
                </a:solidFill>
              </a:rPr>
              <a:t> J Med. 2021. DOI: 10.1056/NEJMoa2107322</a:t>
            </a:r>
            <a:endParaRPr lang="en-GB" dirty="0">
              <a:solidFill>
                <a:schemeClr val="tx2"/>
              </a:solidFill>
            </a:endParaRPr>
          </a:p>
        </p:txBody>
      </p:sp>
      <p:sp>
        <p:nvSpPr>
          <p:cNvPr id="16" name="TextBox 15">
            <a:extLst>
              <a:ext uri="{FF2B5EF4-FFF2-40B4-BE49-F238E27FC236}">
                <a16:creationId xmlns:a16="http://schemas.microsoft.com/office/drawing/2014/main" id="{E5EBBAFB-3783-F74C-9EEE-815B3CE2ECFB}"/>
              </a:ext>
            </a:extLst>
          </p:cNvPr>
          <p:cNvSpPr txBox="1"/>
          <p:nvPr/>
        </p:nvSpPr>
        <p:spPr>
          <a:xfrm>
            <a:off x="8123257" y="5396605"/>
            <a:ext cx="2614627" cy="193899"/>
          </a:xfrm>
          <a:prstGeom prst="rect">
            <a:avLst/>
          </a:prstGeom>
          <a:noFill/>
        </p:spPr>
        <p:txBody>
          <a:bodyPr wrap="none" lIns="0" tIns="0" rIns="0" bIns="0" rtlCol="0">
            <a:spAutoFit/>
          </a:bodyPr>
          <a:lstStyle/>
          <a:p>
            <a:pPr algn="ctr">
              <a:lnSpc>
                <a:spcPct val="90000"/>
              </a:lnSpc>
            </a:pPr>
            <a:r>
              <a:rPr lang="en-GB" sz="1400" b="1" dirty="0">
                <a:latin typeface="Calibri" panose="020F0502020204030204" pitchFamily="34" charset="0"/>
                <a:ea typeface="Aileron" charset="0"/>
                <a:cs typeface="Calibri" panose="020F0502020204030204" pitchFamily="34" charset="0"/>
              </a:rPr>
              <a:t>Time from randomisation (months)</a:t>
            </a:r>
          </a:p>
        </p:txBody>
      </p:sp>
      <p:sp>
        <p:nvSpPr>
          <p:cNvPr id="17" name="TextBox 16">
            <a:extLst>
              <a:ext uri="{FF2B5EF4-FFF2-40B4-BE49-F238E27FC236}">
                <a16:creationId xmlns:a16="http://schemas.microsoft.com/office/drawing/2014/main" id="{30C45149-AD63-FB4E-8858-ABE029002BC8}"/>
              </a:ext>
            </a:extLst>
          </p:cNvPr>
          <p:cNvSpPr txBox="1"/>
          <p:nvPr/>
        </p:nvSpPr>
        <p:spPr>
          <a:xfrm rot="16200000">
            <a:off x="5833465" y="3655925"/>
            <a:ext cx="1749517" cy="387798"/>
          </a:xfrm>
          <a:prstGeom prst="rect">
            <a:avLst/>
          </a:prstGeom>
          <a:noFill/>
        </p:spPr>
        <p:txBody>
          <a:bodyPr wrap="none" lIns="0" tIns="0" rIns="0" bIns="0" rtlCol="0">
            <a:spAutoFit/>
          </a:bodyPr>
          <a:lstStyle/>
          <a:p>
            <a:pPr algn="ctr">
              <a:lnSpc>
                <a:spcPct val="90000"/>
              </a:lnSpc>
            </a:pPr>
            <a:r>
              <a:rPr lang="en-GB" sz="1400" b="1" dirty="0">
                <a:latin typeface="Calibri" panose="020F0502020204030204" pitchFamily="34" charset="0"/>
                <a:ea typeface="Aileron" charset="0"/>
                <a:cs typeface="Calibri" panose="020F0502020204030204" pitchFamily="34" charset="0"/>
              </a:rPr>
              <a:t>Patients without</a:t>
            </a:r>
            <a:br>
              <a:rPr lang="en-GB" sz="1400" b="1" dirty="0">
                <a:latin typeface="Calibri" panose="020F0502020204030204" pitchFamily="34" charset="0"/>
                <a:ea typeface="Aileron" charset="0"/>
                <a:cs typeface="Calibri" panose="020F0502020204030204" pitchFamily="34" charset="0"/>
              </a:rPr>
            </a:br>
            <a:r>
              <a:rPr lang="en-GB" sz="1400" b="1" dirty="0">
                <a:latin typeface="Calibri" panose="020F0502020204030204" pitchFamily="34" charset="0"/>
                <a:ea typeface="Aileron" charset="0"/>
                <a:cs typeface="Calibri" panose="020F0502020204030204" pitchFamily="34" charset="0"/>
              </a:rPr>
              <a:t>disease progression (%)</a:t>
            </a:r>
          </a:p>
        </p:txBody>
      </p:sp>
      <p:sp>
        <p:nvSpPr>
          <p:cNvPr id="18" name="TextBox 17">
            <a:extLst>
              <a:ext uri="{FF2B5EF4-FFF2-40B4-BE49-F238E27FC236}">
                <a16:creationId xmlns:a16="http://schemas.microsoft.com/office/drawing/2014/main" id="{586678E4-5FC6-FE45-AE33-CB67D8543587}"/>
              </a:ext>
            </a:extLst>
          </p:cNvPr>
          <p:cNvSpPr txBox="1"/>
          <p:nvPr/>
        </p:nvSpPr>
        <p:spPr>
          <a:xfrm>
            <a:off x="6839841" y="2520334"/>
            <a:ext cx="197170"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100</a:t>
            </a:r>
          </a:p>
        </p:txBody>
      </p:sp>
      <p:cxnSp>
        <p:nvCxnSpPr>
          <p:cNvPr id="19" name="Straight Connector 18">
            <a:extLst>
              <a:ext uri="{FF2B5EF4-FFF2-40B4-BE49-F238E27FC236}">
                <a16:creationId xmlns:a16="http://schemas.microsoft.com/office/drawing/2014/main" id="{6685C192-6326-7E45-93D7-0E95139CE315}"/>
              </a:ext>
            </a:extLst>
          </p:cNvPr>
          <p:cNvCxnSpPr>
            <a:cxnSpLocks/>
          </p:cNvCxnSpPr>
          <p:nvPr/>
        </p:nvCxnSpPr>
        <p:spPr>
          <a:xfrm flipH="1">
            <a:off x="7079134" y="2581799"/>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52F7F5CF-5135-734E-A9F9-5B0511201C97}"/>
              </a:ext>
            </a:extLst>
          </p:cNvPr>
          <p:cNvSpPr txBox="1"/>
          <p:nvPr/>
        </p:nvSpPr>
        <p:spPr>
          <a:xfrm>
            <a:off x="6905564" y="3018809"/>
            <a:ext cx="131447"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80</a:t>
            </a:r>
          </a:p>
        </p:txBody>
      </p:sp>
      <p:cxnSp>
        <p:nvCxnSpPr>
          <p:cNvPr id="21" name="Straight Connector 20">
            <a:extLst>
              <a:ext uri="{FF2B5EF4-FFF2-40B4-BE49-F238E27FC236}">
                <a16:creationId xmlns:a16="http://schemas.microsoft.com/office/drawing/2014/main" id="{8B4B4BAD-8D7D-9543-8BC0-F672F32431EC}"/>
              </a:ext>
            </a:extLst>
          </p:cNvPr>
          <p:cNvCxnSpPr>
            <a:cxnSpLocks/>
          </p:cNvCxnSpPr>
          <p:nvPr/>
        </p:nvCxnSpPr>
        <p:spPr>
          <a:xfrm flipH="1">
            <a:off x="7079134" y="308027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A8173BFD-C29D-CE4A-A94B-2DCA5DB7CA9D}"/>
              </a:ext>
            </a:extLst>
          </p:cNvPr>
          <p:cNvSpPr txBox="1"/>
          <p:nvPr/>
        </p:nvSpPr>
        <p:spPr>
          <a:xfrm>
            <a:off x="6971287" y="5044459"/>
            <a:ext cx="65724"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0</a:t>
            </a:r>
          </a:p>
        </p:txBody>
      </p:sp>
      <p:cxnSp>
        <p:nvCxnSpPr>
          <p:cNvPr id="23" name="Straight Connector 22">
            <a:extLst>
              <a:ext uri="{FF2B5EF4-FFF2-40B4-BE49-F238E27FC236}">
                <a16:creationId xmlns:a16="http://schemas.microsoft.com/office/drawing/2014/main" id="{C45D2BA7-D094-324D-9C9D-308B2242846C}"/>
              </a:ext>
            </a:extLst>
          </p:cNvPr>
          <p:cNvCxnSpPr>
            <a:cxnSpLocks/>
          </p:cNvCxnSpPr>
          <p:nvPr/>
        </p:nvCxnSpPr>
        <p:spPr>
          <a:xfrm flipH="1">
            <a:off x="7079134" y="5107897"/>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D9B71FE8-89B6-6149-BF74-6F78F437F34C}"/>
              </a:ext>
            </a:extLst>
          </p:cNvPr>
          <p:cNvSpPr txBox="1"/>
          <p:nvPr/>
        </p:nvSpPr>
        <p:spPr>
          <a:xfrm>
            <a:off x="6905564" y="3520459"/>
            <a:ext cx="131447"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60</a:t>
            </a:r>
          </a:p>
        </p:txBody>
      </p:sp>
      <p:cxnSp>
        <p:nvCxnSpPr>
          <p:cNvPr id="25" name="Straight Connector 24">
            <a:extLst>
              <a:ext uri="{FF2B5EF4-FFF2-40B4-BE49-F238E27FC236}">
                <a16:creationId xmlns:a16="http://schemas.microsoft.com/office/drawing/2014/main" id="{040C46D7-C580-0748-9D8B-9CAD33A5A93F}"/>
              </a:ext>
            </a:extLst>
          </p:cNvPr>
          <p:cNvCxnSpPr>
            <a:cxnSpLocks/>
          </p:cNvCxnSpPr>
          <p:nvPr/>
        </p:nvCxnSpPr>
        <p:spPr>
          <a:xfrm flipH="1">
            <a:off x="7079134" y="358827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123F3E16-136F-0245-AD32-6D43FA2807AE}"/>
              </a:ext>
            </a:extLst>
          </p:cNvPr>
          <p:cNvCxnSpPr>
            <a:cxnSpLocks/>
          </p:cNvCxnSpPr>
          <p:nvPr/>
        </p:nvCxnSpPr>
        <p:spPr>
          <a:xfrm flipH="1">
            <a:off x="7148262" y="5107897"/>
            <a:ext cx="4549088"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6F74FE95-E6FF-7441-AC9F-C2DA9284AB61}"/>
              </a:ext>
            </a:extLst>
          </p:cNvPr>
          <p:cNvSpPr txBox="1"/>
          <p:nvPr/>
        </p:nvSpPr>
        <p:spPr>
          <a:xfrm>
            <a:off x="6905564" y="4025284"/>
            <a:ext cx="131447"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40</a:t>
            </a:r>
          </a:p>
        </p:txBody>
      </p:sp>
      <p:cxnSp>
        <p:nvCxnSpPr>
          <p:cNvPr id="28" name="Straight Connector 27">
            <a:extLst>
              <a:ext uri="{FF2B5EF4-FFF2-40B4-BE49-F238E27FC236}">
                <a16:creationId xmlns:a16="http://schemas.microsoft.com/office/drawing/2014/main" id="{16B9258C-52B7-AB41-970F-853F8F53D52D}"/>
              </a:ext>
            </a:extLst>
          </p:cNvPr>
          <p:cNvCxnSpPr>
            <a:cxnSpLocks/>
          </p:cNvCxnSpPr>
          <p:nvPr/>
        </p:nvCxnSpPr>
        <p:spPr>
          <a:xfrm flipH="1">
            <a:off x="7079134" y="4093099"/>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680123B3-75EC-274D-8CBA-2993DA28BA59}"/>
              </a:ext>
            </a:extLst>
          </p:cNvPr>
          <p:cNvSpPr txBox="1"/>
          <p:nvPr/>
        </p:nvSpPr>
        <p:spPr>
          <a:xfrm>
            <a:off x="6905564" y="4786511"/>
            <a:ext cx="131447"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10</a:t>
            </a:r>
          </a:p>
        </p:txBody>
      </p:sp>
      <p:cxnSp>
        <p:nvCxnSpPr>
          <p:cNvPr id="30" name="Straight Connector 29">
            <a:extLst>
              <a:ext uri="{FF2B5EF4-FFF2-40B4-BE49-F238E27FC236}">
                <a16:creationId xmlns:a16="http://schemas.microsoft.com/office/drawing/2014/main" id="{E347AB23-B9A4-5846-811B-4D45E3F7818D}"/>
              </a:ext>
            </a:extLst>
          </p:cNvPr>
          <p:cNvCxnSpPr>
            <a:cxnSpLocks/>
          </p:cNvCxnSpPr>
          <p:nvPr/>
        </p:nvCxnSpPr>
        <p:spPr>
          <a:xfrm flipH="1">
            <a:off x="7079134" y="4854326"/>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CFB268CF-79CC-BA4F-8EFE-9A163B987F1A}"/>
              </a:ext>
            </a:extLst>
          </p:cNvPr>
          <p:cNvCxnSpPr>
            <a:cxnSpLocks/>
          </p:cNvCxnSpPr>
          <p:nvPr/>
        </p:nvCxnSpPr>
        <p:spPr>
          <a:xfrm rot="16200000" flipH="1">
            <a:off x="7302459" y="514402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6C78B84B-3DA5-D545-AA66-1CF6D37BA419}"/>
              </a:ext>
            </a:extLst>
          </p:cNvPr>
          <p:cNvSpPr txBox="1"/>
          <p:nvPr/>
        </p:nvSpPr>
        <p:spPr>
          <a:xfrm>
            <a:off x="7309569" y="5207250"/>
            <a:ext cx="65724" cy="1384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0</a:t>
            </a:r>
          </a:p>
        </p:txBody>
      </p:sp>
      <p:sp>
        <p:nvSpPr>
          <p:cNvPr id="35" name="TextBox 34">
            <a:extLst>
              <a:ext uri="{FF2B5EF4-FFF2-40B4-BE49-F238E27FC236}">
                <a16:creationId xmlns:a16="http://schemas.microsoft.com/office/drawing/2014/main" id="{62BA104D-1374-BB48-93C8-4EBE91843EB8}"/>
              </a:ext>
            </a:extLst>
          </p:cNvPr>
          <p:cNvSpPr txBox="1"/>
          <p:nvPr/>
        </p:nvSpPr>
        <p:spPr>
          <a:xfrm>
            <a:off x="6126189" y="5402461"/>
            <a:ext cx="1059584" cy="498598"/>
          </a:xfrm>
          <a:prstGeom prst="rect">
            <a:avLst/>
          </a:prstGeom>
          <a:noFill/>
        </p:spPr>
        <p:txBody>
          <a:bodyPr wrap="none" lIns="0" tIns="0" rIns="0" bIns="0" rtlCol="0">
            <a:spAutoFit/>
          </a:bodyPr>
          <a:lstStyle/>
          <a:p>
            <a:pPr algn="r">
              <a:lnSpc>
                <a:spcPct val="90000"/>
              </a:lnSpc>
            </a:pPr>
            <a:r>
              <a:rPr lang="en-GB" sz="900" b="1" dirty="0">
                <a:latin typeface="Calibri" panose="020F0502020204030204" pitchFamily="34" charset="0"/>
                <a:ea typeface="Aileron" charset="0"/>
                <a:cs typeface="Calibri" panose="020F0502020204030204" pitchFamily="34" charset="0"/>
              </a:rPr>
              <a:t>No. of patients </a:t>
            </a:r>
            <a:br>
              <a:rPr lang="en-GB" sz="900" b="1" dirty="0">
                <a:latin typeface="Calibri" panose="020F0502020204030204" pitchFamily="34" charset="0"/>
                <a:ea typeface="Aileron" charset="0"/>
                <a:cs typeface="Calibri" panose="020F0502020204030204" pitchFamily="34" charset="0"/>
              </a:rPr>
            </a:br>
            <a:r>
              <a:rPr lang="en-GB" sz="900" b="1" dirty="0">
                <a:latin typeface="Calibri" panose="020F0502020204030204" pitchFamily="34" charset="0"/>
                <a:ea typeface="Aileron" charset="0"/>
                <a:cs typeface="Calibri" panose="020F0502020204030204" pitchFamily="34" charset="0"/>
              </a:rPr>
              <a:t>still at risk</a:t>
            </a:r>
          </a:p>
          <a:p>
            <a:pPr algn="r">
              <a:lnSpc>
                <a:spcPct val="90000"/>
              </a:lnSpc>
            </a:pPr>
            <a:r>
              <a:rPr lang="en-GB" sz="900" b="1" baseline="30000" dirty="0">
                <a:solidFill>
                  <a:schemeClr val="tx2"/>
                </a:solidFill>
                <a:latin typeface="Calibri" panose="020F0502020204030204" pitchFamily="34" charset="0"/>
                <a:ea typeface="Aileron" charset="0"/>
                <a:cs typeface="Calibri" panose="020F0502020204030204" pitchFamily="34" charset="0"/>
              </a:rPr>
              <a:t>177</a:t>
            </a:r>
            <a:r>
              <a:rPr lang="en-GB" sz="900" b="1" dirty="0">
                <a:solidFill>
                  <a:schemeClr val="tx2"/>
                </a:solidFill>
                <a:latin typeface="Calibri" panose="020F0502020204030204" pitchFamily="34" charset="0"/>
                <a:ea typeface="Aileron" charset="0"/>
                <a:cs typeface="Calibri" panose="020F0502020204030204" pitchFamily="34" charset="0"/>
              </a:rPr>
              <a:t>Lu-PSMA-617 + SOC</a:t>
            </a:r>
          </a:p>
          <a:p>
            <a:pPr algn="r">
              <a:lnSpc>
                <a:spcPct val="90000"/>
              </a:lnSpc>
            </a:pPr>
            <a:r>
              <a:rPr lang="en-GB" sz="900" b="1" dirty="0">
                <a:solidFill>
                  <a:schemeClr val="accent1"/>
                </a:solidFill>
                <a:latin typeface="Calibri" panose="020F0502020204030204" pitchFamily="34" charset="0"/>
                <a:ea typeface="Aileron" charset="0"/>
                <a:cs typeface="Calibri" panose="020F0502020204030204" pitchFamily="34" charset="0"/>
              </a:rPr>
              <a:t>SOC alone</a:t>
            </a:r>
          </a:p>
        </p:txBody>
      </p:sp>
      <p:cxnSp>
        <p:nvCxnSpPr>
          <p:cNvPr id="36" name="Straight Connector 35">
            <a:extLst>
              <a:ext uri="{FF2B5EF4-FFF2-40B4-BE49-F238E27FC236}">
                <a16:creationId xmlns:a16="http://schemas.microsoft.com/office/drawing/2014/main" id="{992622B6-4C3B-7048-A04F-7618E78072AB}"/>
              </a:ext>
            </a:extLst>
          </p:cNvPr>
          <p:cNvCxnSpPr>
            <a:cxnSpLocks/>
          </p:cNvCxnSpPr>
          <p:nvPr/>
        </p:nvCxnSpPr>
        <p:spPr>
          <a:xfrm>
            <a:off x="7151134" y="2577239"/>
            <a:ext cx="0" cy="253047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2315B1DB-7FCA-0C4B-BC5A-5AA20160F514}"/>
              </a:ext>
            </a:extLst>
          </p:cNvPr>
          <p:cNvCxnSpPr>
            <a:cxnSpLocks/>
          </p:cNvCxnSpPr>
          <p:nvPr/>
        </p:nvCxnSpPr>
        <p:spPr>
          <a:xfrm rot="16200000" flipH="1">
            <a:off x="11463847" y="514402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1154576E-A482-3A41-97F4-215CB66ADE33}"/>
              </a:ext>
            </a:extLst>
          </p:cNvPr>
          <p:cNvSpPr txBox="1"/>
          <p:nvPr/>
        </p:nvSpPr>
        <p:spPr>
          <a:xfrm>
            <a:off x="11435958" y="5207250"/>
            <a:ext cx="131446" cy="1384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22</a:t>
            </a:r>
          </a:p>
        </p:txBody>
      </p:sp>
      <p:cxnSp>
        <p:nvCxnSpPr>
          <p:cNvPr id="47" name="Straight Connector 46">
            <a:extLst>
              <a:ext uri="{FF2B5EF4-FFF2-40B4-BE49-F238E27FC236}">
                <a16:creationId xmlns:a16="http://schemas.microsoft.com/office/drawing/2014/main" id="{1ED837A6-44FE-AE43-8DA8-9EF40C9A4D46}"/>
              </a:ext>
            </a:extLst>
          </p:cNvPr>
          <p:cNvCxnSpPr>
            <a:cxnSpLocks/>
          </p:cNvCxnSpPr>
          <p:nvPr/>
        </p:nvCxnSpPr>
        <p:spPr>
          <a:xfrm rot="16200000" flipH="1">
            <a:off x="9572307" y="514402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8" name="TextBox 47">
            <a:extLst>
              <a:ext uri="{FF2B5EF4-FFF2-40B4-BE49-F238E27FC236}">
                <a16:creationId xmlns:a16="http://schemas.microsoft.com/office/drawing/2014/main" id="{8D7E8CA2-627E-5F4A-B703-24BA96EE71DF}"/>
              </a:ext>
            </a:extLst>
          </p:cNvPr>
          <p:cNvSpPr txBox="1"/>
          <p:nvPr/>
        </p:nvSpPr>
        <p:spPr>
          <a:xfrm>
            <a:off x="9543658" y="5207250"/>
            <a:ext cx="131446" cy="1384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12</a:t>
            </a:r>
          </a:p>
        </p:txBody>
      </p:sp>
      <p:cxnSp>
        <p:nvCxnSpPr>
          <p:cNvPr id="55" name="Straight Connector 54">
            <a:extLst>
              <a:ext uri="{FF2B5EF4-FFF2-40B4-BE49-F238E27FC236}">
                <a16:creationId xmlns:a16="http://schemas.microsoft.com/office/drawing/2014/main" id="{C9EA2D40-B6C4-354E-8947-542F256A06DB}"/>
              </a:ext>
            </a:extLst>
          </p:cNvPr>
          <p:cNvCxnSpPr>
            <a:cxnSpLocks/>
          </p:cNvCxnSpPr>
          <p:nvPr/>
        </p:nvCxnSpPr>
        <p:spPr>
          <a:xfrm rot="16200000" flipH="1">
            <a:off x="8437383" y="514402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6" name="TextBox 55">
            <a:extLst>
              <a:ext uri="{FF2B5EF4-FFF2-40B4-BE49-F238E27FC236}">
                <a16:creationId xmlns:a16="http://schemas.microsoft.com/office/drawing/2014/main" id="{70232510-CB4E-DD49-BAE4-E3347F336B0B}"/>
              </a:ext>
            </a:extLst>
          </p:cNvPr>
          <p:cNvSpPr txBox="1"/>
          <p:nvPr/>
        </p:nvSpPr>
        <p:spPr>
          <a:xfrm>
            <a:off x="8443044" y="5207250"/>
            <a:ext cx="65724" cy="1384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6</a:t>
            </a:r>
          </a:p>
        </p:txBody>
      </p:sp>
      <p:cxnSp>
        <p:nvCxnSpPr>
          <p:cNvPr id="57" name="Straight Connector 56">
            <a:extLst>
              <a:ext uri="{FF2B5EF4-FFF2-40B4-BE49-F238E27FC236}">
                <a16:creationId xmlns:a16="http://schemas.microsoft.com/office/drawing/2014/main" id="{65737621-9894-EB46-9225-A81D2DFEC81D}"/>
              </a:ext>
            </a:extLst>
          </p:cNvPr>
          <p:cNvCxnSpPr>
            <a:cxnSpLocks/>
          </p:cNvCxnSpPr>
          <p:nvPr/>
        </p:nvCxnSpPr>
        <p:spPr>
          <a:xfrm rot="16200000" flipH="1">
            <a:off x="7680767" y="514402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8" name="TextBox 57">
            <a:extLst>
              <a:ext uri="{FF2B5EF4-FFF2-40B4-BE49-F238E27FC236}">
                <a16:creationId xmlns:a16="http://schemas.microsoft.com/office/drawing/2014/main" id="{D8D78965-C433-CC45-BDAF-FEF2BC17240E}"/>
              </a:ext>
            </a:extLst>
          </p:cNvPr>
          <p:cNvSpPr txBox="1"/>
          <p:nvPr/>
        </p:nvSpPr>
        <p:spPr>
          <a:xfrm>
            <a:off x="7653510" y="5207250"/>
            <a:ext cx="131446" cy="138499"/>
          </a:xfrm>
          <a:prstGeom prst="rect">
            <a:avLst/>
          </a:prstGeom>
          <a:noFill/>
        </p:spPr>
        <p:txBody>
          <a:bodyPr wrap="squar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2</a:t>
            </a:r>
          </a:p>
        </p:txBody>
      </p:sp>
      <p:sp>
        <p:nvSpPr>
          <p:cNvPr id="65" name="TextBox 64">
            <a:extLst>
              <a:ext uri="{FF2B5EF4-FFF2-40B4-BE49-F238E27FC236}">
                <a16:creationId xmlns:a16="http://schemas.microsoft.com/office/drawing/2014/main" id="{4D58392D-0D1F-B44D-B9BC-538E7246B906}"/>
              </a:ext>
            </a:extLst>
          </p:cNvPr>
          <p:cNvSpPr txBox="1"/>
          <p:nvPr/>
        </p:nvSpPr>
        <p:spPr>
          <a:xfrm>
            <a:off x="7178478" y="1816852"/>
            <a:ext cx="4103496" cy="221599"/>
          </a:xfrm>
          <a:prstGeom prst="rect">
            <a:avLst/>
          </a:prstGeom>
          <a:noFill/>
        </p:spPr>
        <p:txBody>
          <a:bodyPr wrap="none" lIns="0" tIns="0" rIns="0" bIns="0" rtlCol="0">
            <a:spAutoFit/>
          </a:bodyPr>
          <a:lstStyle/>
          <a:p>
            <a:pPr algn="ctr">
              <a:lnSpc>
                <a:spcPct val="90000"/>
              </a:lnSpc>
            </a:pPr>
            <a:r>
              <a:rPr lang="en-GB" sz="1600" b="1" dirty="0">
                <a:latin typeface="Calibri" panose="020F0502020204030204" pitchFamily="34" charset="0"/>
                <a:ea typeface="Aileron" charset="0"/>
                <a:cs typeface="Calibri" panose="020F0502020204030204" pitchFamily="34" charset="0"/>
              </a:rPr>
              <a:t>Imaging-based progression-free survival (n=581)</a:t>
            </a:r>
          </a:p>
        </p:txBody>
      </p:sp>
      <p:cxnSp>
        <p:nvCxnSpPr>
          <p:cNvPr id="73" name="Straight Connector 72">
            <a:extLst>
              <a:ext uri="{FF2B5EF4-FFF2-40B4-BE49-F238E27FC236}">
                <a16:creationId xmlns:a16="http://schemas.microsoft.com/office/drawing/2014/main" id="{F93B186D-EBC6-3E45-9B12-741D105FFD33}"/>
              </a:ext>
            </a:extLst>
          </p:cNvPr>
          <p:cNvCxnSpPr>
            <a:cxnSpLocks/>
          </p:cNvCxnSpPr>
          <p:nvPr/>
        </p:nvCxnSpPr>
        <p:spPr>
          <a:xfrm>
            <a:off x="7354308" y="4761916"/>
            <a:ext cx="225044"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74" name="TextBox 73">
            <a:extLst>
              <a:ext uri="{FF2B5EF4-FFF2-40B4-BE49-F238E27FC236}">
                <a16:creationId xmlns:a16="http://schemas.microsoft.com/office/drawing/2014/main" id="{AAA85B11-B04A-4940-8C4E-4688D4E1F19B}"/>
              </a:ext>
            </a:extLst>
          </p:cNvPr>
          <p:cNvSpPr txBox="1"/>
          <p:nvPr/>
        </p:nvSpPr>
        <p:spPr>
          <a:xfrm>
            <a:off x="7689816" y="4679097"/>
            <a:ext cx="1920847" cy="332399"/>
          </a:xfrm>
          <a:prstGeom prst="rect">
            <a:avLst/>
          </a:prstGeom>
          <a:noFill/>
        </p:spPr>
        <p:txBody>
          <a:bodyPr wrap="none" lIns="0" tIns="0" rIns="0" bIns="0" rtlCol="0">
            <a:spAutoFit/>
          </a:bodyPr>
          <a:lstStyle/>
          <a:p>
            <a:pPr>
              <a:lnSpc>
                <a:spcPct val="90000"/>
              </a:lnSpc>
            </a:pPr>
            <a:r>
              <a:rPr lang="en-GB" sz="1200" baseline="30000" dirty="0">
                <a:latin typeface="Calibri" panose="020F0502020204030204" pitchFamily="34" charset="0"/>
                <a:ea typeface="Aileron" charset="0"/>
                <a:cs typeface="Calibri" panose="020F0502020204030204" pitchFamily="34" charset="0"/>
              </a:rPr>
              <a:t>177</a:t>
            </a:r>
            <a:r>
              <a:rPr lang="en-GB" sz="1200" dirty="0">
                <a:latin typeface="Calibri" panose="020F0502020204030204" pitchFamily="34" charset="0"/>
                <a:ea typeface="Aileron" charset="0"/>
                <a:cs typeface="Calibri" panose="020F0502020204030204" pitchFamily="34" charset="0"/>
              </a:rPr>
              <a:t>Lu-PSMA-617 + SOC (n=385)</a:t>
            </a:r>
          </a:p>
          <a:p>
            <a:pPr>
              <a:lnSpc>
                <a:spcPct val="90000"/>
              </a:lnSpc>
            </a:pPr>
            <a:r>
              <a:rPr lang="en-GB" sz="1200" dirty="0">
                <a:latin typeface="Calibri" panose="020F0502020204030204" pitchFamily="34" charset="0"/>
                <a:ea typeface="Aileron" charset="0"/>
                <a:cs typeface="Calibri" panose="020F0502020204030204" pitchFamily="34" charset="0"/>
              </a:rPr>
              <a:t>SOC alone (n=196)</a:t>
            </a:r>
          </a:p>
        </p:txBody>
      </p:sp>
      <p:cxnSp>
        <p:nvCxnSpPr>
          <p:cNvPr id="75" name="Straight Connector 74">
            <a:extLst>
              <a:ext uri="{FF2B5EF4-FFF2-40B4-BE49-F238E27FC236}">
                <a16:creationId xmlns:a16="http://schemas.microsoft.com/office/drawing/2014/main" id="{9E422F53-EB41-BA4F-B3D0-F11D2830E56E}"/>
              </a:ext>
            </a:extLst>
          </p:cNvPr>
          <p:cNvCxnSpPr>
            <a:cxnSpLocks/>
          </p:cNvCxnSpPr>
          <p:nvPr/>
        </p:nvCxnSpPr>
        <p:spPr>
          <a:xfrm>
            <a:off x="7354308" y="4914164"/>
            <a:ext cx="225044" cy="0"/>
          </a:xfrm>
          <a:prstGeom prst="line">
            <a:avLst/>
          </a:prstGeom>
          <a:ln w="1905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76" name="Oval 75">
            <a:extLst>
              <a:ext uri="{FF2B5EF4-FFF2-40B4-BE49-F238E27FC236}">
                <a16:creationId xmlns:a16="http://schemas.microsoft.com/office/drawing/2014/main" id="{BEA14807-8B41-C243-835F-AE66CDD86F59}"/>
              </a:ext>
            </a:extLst>
          </p:cNvPr>
          <p:cNvSpPr/>
          <p:nvPr/>
        </p:nvSpPr>
        <p:spPr>
          <a:xfrm>
            <a:off x="7433138" y="4880472"/>
            <a:ext cx="67384" cy="67384"/>
          </a:xfrm>
          <a:prstGeom prst="ellipse">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8" name="Straight Connector 77">
            <a:extLst>
              <a:ext uri="{FF2B5EF4-FFF2-40B4-BE49-F238E27FC236}">
                <a16:creationId xmlns:a16="http://schemas.microsoft.com/office/drawing/2014/main" id="{70DC6DB8-1217-1641-8E5B-82D0E24549F3}"/>
              </a:ext>
            </a:extLst>
          </p:cNvPr>
          <p:cNvCxnSpPr>
            <a:cxnSpLocks/>
          </p:cNvCxnSpPr>
          <p:nvPr/>
        </p:nvCxnSpPr>
        <p:spPr>
          <a:xfrm rot="16200000">
            <a:off x="7436161" y="4761916"/>
            <a:ext cx="61339"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8F9B0514-B00B-C944-9C28-78A1A1C8CFC8}"/>
              </a:ext>
            </a:extLst>
          </p:cNvPr>
          <p:cNvCxnSpPr>
            <a:cxnSpLocks/>
          </p:cNvCxnSpPr>
          <p:nvPr/>
        </p:nvCxnSpPr>
        <p:spPr>
          <a:xfrm rot="16200000" flipH="1">
            <a:off x="11085539" y="514402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2" name="TextBox 81">
            <a:extLst>
              <a:ext uri="{FF2B5EF4-FFF2-40B4-BE49-F238E27FC236}">
                <a16:creationId xmlns:a16="http://schemas.microsoft.com/office/drawing/2014/main" id="{D75294FD-900C-7543-94ED-A3D8497BABC0}"/>
              </a:ext>
            </a:extLst>
          </p:cNvPr>
          <p:cNvSpPr txBox="1"/>
          <p:nvPr/>
        </p:nvSpPr>
        <p:spPr>
          <a:xfrm>
            <a:off x="11054958" y="5207250"/>
            <a:ext cx="131446" cy="1384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20</a:t>
            </a:r>
          </a:p>
        </p:txBody>
      </p:sp>
      <p:cxnSp>
        <p:nvCxnSpPr>
          <p:cNvPr id="85" name="Straight Connector 84">
            <a:extLst>
              <a:ext uri="{FF2B5EF4-FFF2-40B4-BE49-F238E27FC236}">
                <a16:creationId xmlns:a16="http://schemas.microsoft.com/office/drawing/2014/main" id="{3BD4DF44-859F-6A45-B8C2-1B6267EDD9BA}"/>
              </a:ext>
            </a:extLst>
          </p:cNvPr>
          <p:cNvCxnSpPr>
            <a:cxnSpLocks/>
          </p:cNvCxnSpPr>
          <p:nvPr/>
        </p:nvCxnSpPr>
        <p:spPr>
          <a:xfrm rot="16200000" flipH="1">
            <a:off x="10707231" y="514402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6" name="TextBox 85">
            <a:extLst>
              <a:ext uri="{FF2B5EF4-FFF2-40B4-BE49-F238E27FC236}">
                <a16:creationId xmlns:a16="http://schemas.microsoft.com/office/drawing/2014/main" id="{855AC6ED-4CAB-784A-A3C2-F8F43166D2DD}"/>
              </a:ext>
            </a:extLst>
          </p:cNvPr>
          <p:cNvSpPr txBox="1"/>
          <p:nvPr/>
        </p:nvSpPr>
        <p:spPr>
          <a:xfrm>
            <a:off x="10677677" y="5207250"/>
            <a:ext cx="131446" cy="1384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18</a:t>
            </a:r>
          </a:p>
        </p:txBody>
      </p:sp>
      <p:cxnSp>
        <p:nvCxnSpPr>
          <p:cNvPr id="89" name="Straight Connector 88">
            <a:extLst>
              <a:ext uri="{FF2B5EF4-FFF2-40B4-BE49-F238E27FC236}">
                <a16:creationId xmlns:a16="http://schemas.microsoft.com/office/drawing/2014/main" id="{F6755035-D787-C74E-A523-3BC1CF5FD5DB}"/>
              </a:ext>
            </a:extLst>
          </p:cNvPr>
          <p:cNvCxnSpPr>
            <a:cxnSpLocks/>
          </p:cNvCxnSpPr>
          <p:nvPr/>
        </p:nvCxnSpPr>
        <p:spPr>
          <a:xfrm rot="16200000" flipH="1">
            <a:off x="10328923" y="514402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0" name="TextBox 89">
            <a:extLst>
              <a:ext uri="{FF2B5EF4-FFF2-40B4-BE49-F238E27FC236}">
                <a16:creationId xmlns:a16="http://schemas.microsoft.com/office/drawing/2014/main" id="{D5C86A00-F88F-C344-9D32-2E57562606D2}"/>
              </a:ext>
            </a:extLst>
          </p:cNvPr>
          <p:cNvSpPr txBox="1"/>
          <p:nvPr/>
        </p:nvSpPr>
        <p:spPr>
          <a:xfrm>
            <a:off x="10298173" y="5207250"/>
            <a:ext cx="131446" cy="1384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16</a:t>
            </a:r>
          </a:p>
        </p:txBody>
      </p:sp>
      <p:cxnSp>
        <p:nvCxnSpPr>
          <p:cNvPr id="91" name="Straight Connector 90">
            <a:extLst>
              <a:ext uri="{FF2B5EF4-FFF2-40B4-BE49-F238E27FC236}">
                <a16:creationId xmlns:a16="http://schemas.microsoft.com/office/drawing/2014/main" id="{9352D442-0787-8840-B71A-D5109F78AF99}"/>
              </a:ext>
            </a:extLst>
          </p:cNvPr>
          <p:cNvCxnSpPr>
            <a:cxnSpLocks/>
          </p:cNvCxnSpPr>
          <p:nvPr/>
        </p:nvCxnSpPr>
        <p:spPr>
          <a:xfrm rot="16200000" flipH="1">
            <a:off x="9950615" y="514402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2" name="TextBox 91">
            <a:extLst>
              <a:ext uri="{FF2B5EF4-FFF2-40B4-BE49-F238E27FC236}">
                <a16:creationId xmlns:a16="http://schemas.microsoft.com/office/drawing/2014/main" id="{100AE278-57F7-ED4F-B479-7747C10A6AA1}"/>
              </a:ext>
            </a:extLst>
          </p:cNvPr>
          <p:cNvSpPr txBox="1"/>
          <p:nvPr/>
        </p:nvSpPr>
        <p:spPr>
          <a:xfrm>
            <a:off x="9924658" y="5207250"/>
            <a:ext cx="131446" cy="1384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14</a:t>
            </a:r>
          </a:p>
        </p:txBody>
      </p:sp>
      <p:cxnSp>
        <p:nvCxnSpPr>
          <p:cNvPr id="95" name="Straight Connector 94">
            <a:extLst>
              <a:ext uri="{FF2B5EF4-FFF2-40B4-BE49-F238E27FC236}">
                <a16:creationId xmlns:a16="http://schemas.microsoft.com/office/drawing/2014/main" id="{1C6E8E84-7D3B-D447-9250-E8C5F3AFA377}"/>
              </a:ext>
            </a:extLst>
          </p:cNvPr>
          <p:cNvCxnSpPr>
            <a:cxnSpLocks/>
          </p:cNvCxnSpPr>
          <p:nvPr/>
        </p:nvCxnSpPr>
        <p:spPr>
          <a:xfrm rot="16200000" flipH="1">
            <a:off x="9193999" y="514402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6" name="TextBox 95">
            <a:extLst>
              <a:ext uri="{FF2B5EF4-FFF2-40B4-BE49-F238E27FC236}">
                <a16:creationId xmlns:a16="http://schemas.microsoft.com/office/drawing/2014/main" id="{7E7EC098-04CE-574C-A5B6-FFD622A93E0B}"/>
              </a:ext>
            </a:extLst>
          </p:cNvPr>
          <p:cNvSpPr txBox="1"/>
          <p:nvPr/>
        </p:nvSpPr>
        <p:spPr>
          <a:xfrm>
            <a:off x="9165833" y="5207250"/>
            <a:ext cx="131446" cy="1384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10</a:t>
            </a:r>
          </a:p>
        </p:txBody>
      </p:sp>
      <p:cxnSp>
        <p:nvCxnSpPr>
          <p:cNvPr id="97" name="Straight Connector 96">
            <a:extLst>
              <a:ext uri="{FF2B5EF4-FFF2-40B4-BE49-F238E27FC236}">
                <a16:creationId xmlns:a16="http://schemas.microsoft.com/office/drawing/2014/main" id="{AB90C97E-E51B-1047-97D5-FBF9DC6E59CC}"/>
              </a:ext>
            </a:extLst>
          </p:cNvPr>
          <p:cNvCxnSpPr>
            <a:cxnSpLocks/>
          </p:cNvCxnSpPr>
          <p:nvPr/>
        </p:nvCxnSpPr>
        <p:spPr>
          <a:xfrm rot="16200000" flipH="1">
            <a:off x="8815691" y="514402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8" name="TextBox 97">
            <a:extLst>
              <a:ext uri="{FF2B5EF4-FFF2-40B4-BE49-F238E27FC236}">
                <a16:creationId xmlns:a16="http://schemas.microsoft.com/office/drawing/2014/main" id="{C000211B-088F-FE4E-8E8F-D085F4BAD1C3}"/>
              </a:ext>
            </a:extLst>
          </p:cNvPr>
          <p:cNvSpPr txBox="1"/>
          <p:nvPr/>
        </p:nvSpPr>
        <p:spPr>
          <a:xfrm>
            <a:off x="8820869" y="5207250"/>
            <a:ext cx="65724" cy="1384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8</a:t>
            </a:r>
          </a:p>
        </p:txBody>
      </p:sp>
      <p:sp>
        <p:nvSpPr>
          <p:cNvPr id="104" name="TextBox 103">
            <a:extLst>
              <a:ext uri="{FF2B5EF4-FFF2-40B4-BE49-F238E27FC236}">
                <a16:creationId xmlns:a16="http://schemas.microsoft.com/office/drawing/2014/main" id="{9D43CFFD-5CE7-5E45-BA87-D8B7742E7609}"/>
              </a:ext>
            </a:extLst>
          </p:cNvPr>
          <p:cNvSpPr txBox="1"/>
          <p:nvPr/>
        </p:nvSpPr>
        <p:spPr>
          <a:xfrm>
            <a:off x="6905564" y="4535686"/>
            <a:ext cx="131447"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20</a:t>
            </a:r>
          </a:p>
        </p:txBody>
      </p:sp>
      <p:cxnSp>
        <p:nvCxnSpPr>
          <p:cNvPr id="105" name="Straight Connector 104">
            <a:extLst>
              <a:ext uri="{FF2B5EF4-FFF2-40B4-BE49-F238E27FC236}">
                <a16:creationId xmlns:a16="http://schemas.microsoft.com/office/drawing/2014/main" id="{F3C4B25C-DEF6-A748-9363-F7D811DE2372}"/>
              </a:ext>
            </a:extLst>
          </p:cNvPr>
          <p:cNvCxnSpPr>
            <a:cxnSpLocks/>
          </p:cNvCxnSpPr>
          <p:nvPr/>
        </p:nvCxnSpPr>
        <p:spPr>
          <a:xfrm flipH="1">
            <a:off x="7079134" y="460350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6" name="TextBox 105">
            <a:extLst>
              <a:ext uri="{FF2B5EF4-FFF2-40B4-BE49-F238E27FC236}">
                <a16:creationId xmlns:a16="http://schemas.microsoft.com/office/drawing/2014/main" id="{3DF811EC-7B70-BF45-8B63-1F77F22C8491}"/>
              </a:ext>
            </a:extLst>
          </p:cNvPr>
          <p:cNvSpPr txBox="1"/>
          <p:nvPr/>
        </p:nvSpPr>
        <p:spPr>
          <a:xfrm>
            <a:off x="6905564" y="4284861"/>
            <a:ext cx="131447"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30</a:t>
            </a:r>
          </a:p>
        </p:txBody>
      </p:sp>
      <p:cxnSp>
        <p:nvCxnSpPr>
          <p:cNvPr id="107" name="Straight Connector 106">
            <a:extLst>
              <a:ext uri="{FF2B5EF4-FFF2-40B4-BE49-F238E27FC236}">
                <a16:creationId xmlns:a16="http://schemas.microsoft.com/office/drawing/2014/main" id="{3E91E00B-7151-B245-8290-6A4EBFC7C7D7}"/>
              </a:ext>
            </a:extLst>
          </p:cNvPr>
          <p:cNvCxnSpPr>
            <a:cxnSpLocks/>
          </p:cNvCxnSpPr>
          <p:nvPr/>
        </p:nvCxnSpPr>
        <p:spPr>
          <a:xfrm flipH="1">
            <a:off x="7079134" y="4352676"/>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9" name="TextBox 108">
            <a:extLst>
              <a:ext uri="{FF2B5EF4-FFF2-40B4-BE49-F238E27FC236}">
                <a16:creationId xmlns:a16="http://schemas.microsoft.com/office/drawing/2014/main" id="{E3E03534-2362-B447-97A0-6DB417B53E4B}"/>
              </a:ext>
            </a:extLst>
          </p:cNvPr>
          <p:cNvSpPr txBox="1"/>
          <p:nvPr/>
        </p:nvSpPr>
        <p:spPr>
          <a:xfrm>
            <a:off x="6905565" y="2771159"/>
            <a:ext cx="131446"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90</a:t>
            </a:r>
          </a:p>
        </p:txBody>
      </p:sp>
      <p:cxnSp>
        <p:nvCxnSpPr>
          <p:cNvPr id="110" name="Straight Connector 109">
            <a:extLst>
              <a:ext uri="{FF2B5EF4-FFF2-40B4-BE49-F238E27FC236}">
                <a16:creationId xmlns:a16="http://schemas.microsoft.com/office/drawing/2014/main" id="{FD1533BB-6129-1141-A433-984A1963AA54}"/>
              </a:ext>
            </a:extLst>
          </p:cNvPr>
          <p:cNvCxnSpPr>
            <a:cxnSpLocks/>
          </p:cNvCxnSpPr>
          <p:nvPr/>
        </p:nvCxnSpPr>
        <p:spPr>
          <a:xfrm flipH="1">
            <a:off x="7079134" y="283262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1" name="TextBox 110">
            <a:extLst>
              <a:ext uri="{FF2B5EF4-FFF2-40B4-BE49-F238E27FC236}">
                <a16:creationId xmlns:a16="http://schemas.microsoft.com/office/drawing/2014/main" id="{CC1F6512-A156-D649-9C8A-1D90B6C48CF6}"/>
              </a:ext>
            </a:extLst>
          </p:cNvPr>
          <p:cNvSpPr txBox="1"/>
          <p:nvPr/>
        </p:nvSpPr>
        <p:spPr>
          <a:xfrm>
            <a:off x="6905565" y="3275984"/>
            <a:ext cx="131446"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70</a:t>
            </a:r>
          </a:p>
        </p:txBody>
      </p:sp>
      <p:cxnSp>
        <p:nvCxnSpPr>
          <p:cNvPr id="112" name="Straight Connector 111">
            <a:extLst>
              <a:ext uri="{FF2B5EF4-FFF2-40B4-BE49-F238E27FC236}">
                <a16:creationId xmlns:a16="http://schemas.microsoft.com/office/drawing/2014/main" id="{18BE491E-42F4-114B-921B-4287AC559C44}"/>
              </a:ext>
            </a:extLst>
          </p:cNvPr>
          <p:cNvCxnSpPr>
            <a:cxnSpLocks/>
          </p:cNvCxnSpPr>
          <p:nvPr/>
        </p:nvCxnSpPr>
        <p:spPr>
          <a:xfrm flipH="1">
            <a:off x="7079134" y="3337449"/>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3" name="TextBox 112">
            <a:extLst>
              <a:ext uri="{FF2B5EF4-FFF2-40B4-BE49-F238E27FC236}">
                <a16:creationId xmlns:a16="http://schemas.microsoft.com/office/drawing/2014/main" id="{E222D9D5-AA68-2C44-9E1B-B61DA21A9CED}"/>
              </a:ext>
            </a:extLst>
          </p:cNvPr>
          <p:cNvSpPr txBox="1"/>
          <p:nvPr/>
        </p:nvSpPr>
        <p:spPr>
          <a:xfrm>
            <a:off x="6905564" y="3774459"/>
            <a:ext cx="131447"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50</a:t>
            </a:r>
          </a:p>
        </p:txBody>
      </p:sp>
      <p:cxnSp>
        <p:nvCxnSpPr>
          <p:cNvPr id="114" name="Straight Connector 113">
            <a:extLst>
              <a:ext uri="{FF2B5EF4-FFF2-40B4-BE49-F238E27FC236}">
                <a16:creationId xmlns:a16="http://schemas.microsoft.com/office/drawing/2014/main" id="{BFE7A66E-D425-0742-87DA-06C049DB4F9A}"/>
              </a:ext>
            </a:extLst>
          </p:cNvPr>
          <p:cNvCxnSpPr>
            <a:cxnSpLocks/>
          </p:cNvCxnSpPr>
          <p:nvPr/>
        </p:nvCxnSpPr>
        <p:spPr>
          <a:xfrm flipH="1">
            <a:off x="7079134" y="384227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0" name="Straight Connector 139">
            <a:extLst>
              <a:ext uri="{FF2B5EF4-FFF2-40B4-BE49-F238E27FC236}">
                <a16:creationId xmlns:a16="http://schemas.microsoft.com/office/drawing/2014/main" id="{E0BE69D9-8A1E-424D-BECA-B075007EFCDA}"/>
              </a:ext>
            </a:extLst>
          </p:cNvPr>
          <p:cNvCxnSpPr>
            <a:cxnSpLocks/>
          </p:cNvCxnSpPr>
          <p:nvPr/>
        </p:nvCxnSpPr>
        <p:spPr>
          <a:xfrm rot="16200000" flipH="1">
            <a:off x="8059075" y="514402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1" name="TextBox 140">
            <a:extLst>
              <a:ext uri="{FF2B5EF4-FFF2-40B4-BE49-F238E27FC236}">
                <a16:creationId xmlns:a16="http://schemas.microsoft.com/office/drawing/2014/main" id="{C052C0A9-E50D-1143-A61D-645802640496}"/>
              </a:ext>
            </a:extLst>
          </p:cNvPr>
          <p:cNvSpPr txBox="1"/>
          <p:nvPr/>
        </p:nvSpPr>
        <p:spPr>
          <a:xfrm>
            <a:off x="8071569" y="5207250"/>
            <a:ext cx="65724" cy="1384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4</a:t>
            </a:r>
          </a:p>
        </p:txBody>
      </p:sp>
      <p:sp>
        <p:nvSpPr>
          <p:cNvPr id="142" name="Text Placeholder 11">
            <a:extLst>
              <a:ext uri="{FF2B5EF4-FFF2-40B4-BE49-F238E27FC236}">
                <a16:creationId xmlns:a16="http://schemas.microsoft.com/office/drawing/2014/main" id="{A7310392-F233-8B4D-8428-05CEBFC3067B}"/>
              </a:ext>
            </a:extLst>
          </p:cNvPr>
          <p:cNvSpPr txBox="1">
            <a:spLocks/>
          </p:cNvSpPr>
          <p:nvPr/>
        </p:nvSpPr>
        <p:spPr>
          <a:xfrm>
            <a:off x="568528" y="1051186"/>
            <a:ext cx="5222415" cy="372448"/>
          </a:xfrm>
          <a:prstGeom prst="rect">
            <a:avLst/>
          </a:prstGeom>
        </p:spPr>
        <p:txBody>
          <a:bodyPr/>
          <a:lstStyle>
            <a:lvl1pPr marL="288000" indent="-288000" algn="l" defTabSz="457200" rtl="0" eaLnBrk="1" latinLnBrk="0" hangingPunct="1">
              <a:spcBef>
                <a:spcPts val="1200"/>
              </a:spcBef>
              <a:buClr>
                <a:schemeClr val="accent1"/>
              </a:buClr>
              <a:buFont typeface="Arial"/>
              <a:buChar char="•"/>
              <a:defRPr sz="2000" b="0" i="0" kern="1200">
                <a:solidFill>
                  <a:srgbClr val="5D8298"/>
                </a:solidFill>
                <a:latin typeface="+mj-lt"/>
                <a:ea typeface="+mn-ea"/>
                <a:cs typeface="PT Sans"/>
              </a:defRPr>
            </a:lvl1pPr>
            <a:lvl2pPr marL="576000" indent="-288000" algn="l" defTabSz="457200" rtl="0" eaLnBrk="1" latinLnBrk="0" hangingPunct="1">
              <a:spcBef>
                <a:spcPts val="600"/>
              </a:spcBef>
              <a:buClr>
                <a:schemeClr val="accent1"/>
              </a:buClr>
              <a:buFont typeface="Lucida Grande"/>
              <a:buChar char="–"/>
              <a:defRPr sz="1800" b="0" i="0" kern="1200">
                <a:solidFill>
                  <a:srgbClr val="5D8298"/>
                </a:solidFill>
                <a:latin typeface="+mj-lt"/>
                <a:ea typeface="+mn-ea"/>
                <a:cs typeface="PT Sans"/>
              </a:defRPr>
            </a:lvl2pPr>
            <a:lvl3pPr marL="864000" indent="-288000" algn="l" defTabSz="457200" rtl="0" eaLnBrk="1" latinLnBrk="0" hangingPunct="1">
              <a:spcBef>
                <a:spcPts val="400"/>
              </a:spcBef>
              <a:buClr>
                <a:schemeClr val="accent1"/>
              </a:buClr>
              <a:buFont typeface="Arial"/>
              <a:buChar char="•"/>
              <a:defRPr sz="1600" b="0" i="0" kern="1200">
                <a:solidFill>
                  <a:srgbClr val="5D8298"/>
                </a:solidFill>
                <a:latin typeface="+mj-lt"/>
                <a:ea typeface="+mn-ea"/>
                <a:cs typeface="PT Sans"/>
              </a:defRPr>
            </a:lvl3pPr>
            <a:lvl4pPr marL="1152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4pPr>
            <a:lvl5pPr marL="1440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altLang="en-US" b="1" spc="100" dirty="0">
                <a:solidFill>
                  <a:srgbClr val="03C74F"/>
                </a:solidFill>
              </a:rPr>
              <a:t>ALTERNATE PRIMARY ENDPOINTS</a:t>
            </a:r>
          </a:p>
        </p:txBody>
      </p:sp>
      <p:sp>
        <p:nvSpPr>
          <p:cNvPr id="143" name="TextBox 142">
            <a:extLst>
              <a:ext uri="{FF2B5EF4-FFF2-40B4-BE49-F238E27FC236}">
                <a16:creationId xmlns:a16="http://schemas.microsoft.com/office/drawing/2014/main" id="{5DFD23D2-A7B3-8144-B31E-F9EB10F1FBF0}"/>
              </a:ext>
            </a:extLst>
          </p:cNvPr>
          <p:cNvSpPr txBox="1"/>
          <p:nvPr/>
        </p:nvSpPr>
        <p:spPr>
          <a:xfrm>
            <a:off x="2325129" y="5396605"/>
            <a:ext cx="2614627" cy="193899"/>
          </a:xfrm>
          <a:prstGeom prst="rect">
            <a:avLst/>
          </a:prstGeom>
          <a:noFill/>
        </p:spPr>
        <p:txBody>
          <a:bodyPr wrap="none" lIns="0" tIns="0" rIns="0" bIns="0" rtlCol="0">
            <a:spAutoFit/>
          </a:bodyPr>
          <a:lstStyle/>
          <a:p>
            <a:pPr algn="ctr">
              <a:lnSpc>
                <a:spcPct val="90000"/>
              </a:lnSpc>
            </a:pPr>
            <a:r>
              <a:rPr lang="en-GB" sz="1400" b="1" dirty="0">
                <a:latin typeface="Calibri" panose="020F0502020204030204" pitchFamily="34" charset="0"/>
                <a:ea typeface="Aileron" charset="0"/>
                <a:cs typeface="Calibri" panose="020F0502020204030204" pitchFamily="34" charset="0"/>
              </a:rPr>
              <a:t>Time from randomisation (months)</a:t>
            </a:r>
          </a:p>
        </p:txBody>
      </p:sp>
      <p:sp>
        <p:nvSpPr>
          <p:cNvPr id="144" name="TextBox 143">
            <a:extLst>
              <a:ext uri="{FF2B5EF4-FFF2-40B4-BE49-F238E27FC236}">
                <a16:creationId xmlns:a16="http://schemas.microsoft.com/office/drawing/2014/main" id="{88E67E02-2BD1-B043-87CD-539BB46588DB}"/>
              </a:ext>
            </a:extLst>
          </p:cNvPr>
          <p:cNvSpPr txBox="1"/>
          <p:nvPr/>
        </p:nvSpPr>
        <p:spPr>
          <a:xfrm rot="16200000">
            <a:off x="-40395" y="3752874"/>
            <a:ext cx="1900970" cy="193899"/>
          </a:xfrm>
          <a:prstGeom prst="rect">
            <a:avLst/>
          </a:prstGeom>
          <a:noFill/>
        </p:spPr>
        <p:txBody>
          <a:bodyPr wrap="none" lIns="0" tIns="0" rIns="0" bIns="0" rtlCol="0">
            <a:spAutoFit/>
          </a:bodyPr>
          <a:lstStyle/>
          <a:p>
            <a:pPr algn="ctr">
              <a:lnSpc>
                <a:spcPct val="90000"/>
              </a:lnSpc>
            </a:pPr>
            <a:r>
              <a:rPr lang="en-GB" sz="1400" b="1" dirty="0">
                <a:latin typeface="Calibri" panose="020F0502020204030204" pitchFamily="34" charset="0"/>
                <a:ea typeface="Aileron" charset="0"/>
                <a:cs typeface="Calibri" panose="020F0502020204030204" pitchFamily="34" charset="0"/>
              </a:rPr>
              <a:t>Event-free probability (%)</a:t>
            </a:r>
          </a:p>
        </p:txBody>
      </p:sp>
      <p:sp>
        <p:nvSpPr>
          <p:cNvPr id="145" name="TextBox 144">
            <a:extLst>
              <a:ext uri="{FF2B5EF4-FFF2-40B4-BE49-F238E27FC236}">
                <a16:creationId xmlns:a16="http://schemas.microsoft.com/office/drawing/2014/main" id="{78C77BEE-D33E-6B42-95F4-18BEB8104B1D}"/>
              </a:ext>
            </a:extLst>
          </p:cNvPr>
          <p:cNvSpPr txBox="1"/>
          <p:nvPr/>
        </p:nvSpPr>
        <p:spPr>
          <a:xfrm>
            <a:off x="1041713" y="2520334"/>
            <a:ext cx="197170"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100</a:t>
            </a:r>
          </a:p>
        </p:txBody>
      </p:sp>
      <p:cxnSp>
        <p:nvCxnSpPr>
          <p:cNvPr id="146" name="Straight Connector 145">
            <a:extLst>
              <a:ext uri="{FF2B5EF4-FFF2-40B4-BE49-F238E27FC236}">
                <a16:creationId xmlns:a16="http://schemas.microsoft.com/office/drawing/2014/main" id="{A414A005-F4B4-7349-B8C0-8D6199B1291B}"/>
              </a:ext>
            </a:extLst>
          </p:cNvPr>
          <p:cNvCxnSpPr>
            <a:cxnSpLocks/>
          </p:cNvCxnSpPr>
          <p:nvPr/>
        </p:nvCxnSpPr>
        <p:spPr>
          <a:xfrm flipH="1">
            <a:off x="1281006" y="2581799"/>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7" name="TextBox 146">
            <a:extLst>
              <a:ext uri="{FF2B5EF4-FFF2-40B4-BE49-F238E27FC236}">
                <a16:creationId xmlns:a16="http://schemas.microsoft.com/office/drawing/2014/main" id="{D0B8A2B3-6C9E-FE40-8BB8-F32201B78333}"/>
              </a:ext>
            </a:extLst>
          </p:cNvPr>
          <p:cNvSpPr txBox="1"/>
          <p:nvPr/>
        </p:nvSpPr>
        <p:spPr>
          <a:xfrm>
            <a:off x="1107436" y="3018809"/>
            <a:ext cx="131447"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80</a:t>
            </a:r>
          </a:p>
        </p:txBody>
      </p:sp>
      <p:cxnSp>
        <p:nvCxnSpPr>
          <p:cNvPr id="148" name="Straight Connector 147">
            <a:extLst>
              <a:ext uri="{FF2B5EF4-FFF2-40B4-BE49-F238E27FC236}">
                <a16:creationId xmlns:a16="http://schemas.microsoft.com/office/drawing/2014/main" id="{CB6D64F8-5965-1341-A134-F7EFAAD70A0F}"/>
              </a:ext>
            </a:extLst>
          </p:cNvPr>
          <p:cNvCxnSpPr>
            <a:cxnSpLocks/>
          </p:cNvCxnSpPr>
          <p:nvPr/>
        </p:nvCxnSpPr>
        <p:spPr>
          <a:xfrm flipH="1">
            <a:off x="1281006" y="308027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9" name="TextBox 148">
            <a:extLst>
              <a:ext uri="{FF2B5EF4-FFF2-40B4-BE49-F238E27FC236}">
                <a16:creationId xmlns:a16="http://schemas.microsoft.com/office/drawing/2014/main" id="{F1B0ADFD-AB5D-C04E-AC0B-0B7D19C001B1}"/>
              </a:ext>
            </a:extLst>
          </p:cNvPr>
          <p:cNvSpPr txBox="1"/>
          <p:nvPr/>
        </p:nvSpPr>
        <p:spPr>
          <a:xfrm>
            <a:off x="1173159" y="5044459"/>
            <a:ext cx="65724"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0</a:t>
            </a:r>
          </a:p>
        </p:txBody>
      </p:sp>
      <p:cxnSp>
        <p:nvCxnSpPr>
          <p:cNvPr id="150" name="Straight Connector 149">
            <a:extLst>
              <a:ext uri="{FF2B5EF4-FFF2-40B4-BE49-F238E27FC236}">
                <a16:creationId xmlns:a16="http://schemas.microsoft.com/office/drawing/2014/main" id="{4BF2B78C-DDED-B746-B6B5-BB109CC44DFC}"/>
              </a:ext>
            </a:extLst>
          </p:cNvPr>
          <p:cNvCxnSpPr>
            <a:cxnSpLocks/>
          </p:cNvCxnSpPr>
          <p:nvPr/>
        </p:nvCxnSpPr>
        <p:spPr>
          <a:xfrm flipH="1">
            <a:off x="1281006" y="5107897"/>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1" name="TextBox 150">
            <a:extLst>
              <a:ext uri="{FF2B5EF4-FFF2-40B4-BE49-F238E27FC236}">
                <a16:creationId xmlns:a16="http://schemas.microsoft.com/office/drawing/2014/main" id="{9B084B1A-77E5-264D-A821-F4BA57F10428}"/>
              </a:ext>
            </a:extLst>
          </p:cNvPr>
          <p:cNvSpPr txBox="1"/>
          <p:nvPr/>
        </p:nvSpPr>
        <p:spPr>
          <a:xfrm>
            <a:off x="1107436" y="3520459"/>
            <a:ext cx="131447"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60</a:t>
            </a:r>
          </a:p>
        </p:txBody>
      </p:sp>
      <p:cxnSp>
        <p:nvCxnSpPr>
          <p:cNvPr id="152" name="Straight Connector 151">
            <a:extLst>
              <a:ext uri="{FF2B5EF4-FFF2-40B4-BE49-F238E27FC236}">
                <a16:creationId xmlns:a16="http://schemas.microsoft.com/office/drawing/2014/main" id="{B4915F09-32E8-CB4C-AC2E-37803AA2B80E}"/>
              </a:ext>
            </a:extLst>
          </p:cNvPr>
          <p:cNvCxnSpPr>
            <a:cxnSpLocks/>
          </p:cNvCxnSpPr>
          <p:nvPr/>
        </p:nvCxnSpPr>
        <p:spPr>
          <a:xfrm flipH="1">
            <a:off x="1281006" y="358827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3" name="Straight Connector 152">
            <a:extLst>
              <a:ext uri="{FF2B5EF4-FFF2-40B4-BE49-F238E27FC236}">
                <a16:creationId xmlns:a16="http://schemas.microsoft.com/office/drawing/2014/main" id="{E66F582D-FDCF-0741-A8DB-DB3FE633EFDE}"/>
              </a:ext>
            </a:extLst>
          </p:cNvPr>
          <p:cNvCxnSpPr>
            <a:cxnSpLocks/>
          </p:cNvCxnSpPr>
          <p:nvPr/>
        </p:nvCxnSpPr>
        <p:spPr>
          <a:xfrm flipH="1">
            <a:off x="1350134" y="5107897"/>
            <a:ext cx="4549088"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4" name="TextBox 153">
            <a:extLst>
              <a:ext uri="{FF2B5EF4-FFF2-40B4-BE49-F238E27FC236}">
                <a16:creationId xmlns:a16="http://schemas.microsoft.com/office/drawing/2014/main" id="{7EAEDEB8-5F1F-8348-B395-A917D6729E95}"/>
              </a:ext>
            </a:extLst>
          </p:cNvPr>
          <p:cNvSpPr txBox="1"/>
          <p:nvPr/>
        </p:nvSpPr>
        <p:spPr>
          <a:xfrm>
            <a:off x="1107436" y="4025284"/>
            <a:ext cx="131447"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40</a:t>
            </a:r>
          </a:p>
        </p:txBody>
      </p:sp>
      <p:cxnSp>
        <p:nvCxnSpPr>
          <p:cNvPr id="155" name="Straight Connector 154">
            <a:extLst>
              <a:ext uri="{FF2B5EF4-FFF2-40B4-BE49-F238E27FC236}">
                <a16:creationId xmlns:a16="http://schemas.microsoft.com/office/drawing/2014/main" id="{194DA590-8988-DC40-A079-2FA8A62CB3D4}"/>
              </a:ext>
            </a:extLst>
          </p:cNvPr>
          <p:cNvCxnSpPr>
            <a:cxnSpLocks/>
          </p:cNvCxnSpPr>
          <p:nvPr/>
        </p:nvCxnSpPr>
        <p:spPr>
          <a:xfrm flipH="1">
            <a:off x="1281006" y="4093099"/>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6" name="TextBox 155">
            <a:extLst>
              <a:ext uri="{FF2B5EF4-FFF2-40B4-BE49-F238E27FC236}">
                <a16:creationId xmlns:a16="http://schemas.microsoft.com/office/drawing/2014/main" id="{39D58E90-9A48-D141-A6EA-6C5424ED4E12}"/>
              </a:ext>
            </a:extLst>
          </p:cNvPr>
          <p:cNvSpPr txBox="1"/>
          <p:nvPr/>
        </p:nvSpPr>
        <p:spPr>
          <a:xfrm>
            <a:off x="1107436" y="4786511"/>
            <a:ext cx="131447"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10</a:t>
            </a:r>
          </a:p>
        </p:txBody>
      </p:sp>
      <p:cxnSp>
        <p:nvCxnSpPr>
          <p:cNvPr id="157" name="Straight Connector 156">
            <a:extLst>
              <a:ext uri="{FF2B5EF4-FFF2-40B4-BE49-F238E27FC236}">
                <a16:creationId xmlns:a16="http://schemas.microsoft.com/office/drawing/2014/main" id="{CBED3061-34D5-7745-A308-00B2E9129EBE}"/>
              </a:ext>
            </a:extLst>
          </p:cNvPr>
          <p:cNvCxnSpPr>
            <a:cxnSpLocks/>
          </p:cNvCxnSpPr>
          <p:nvPr/>
        </p:nvCxnSpPr>
        <p:spPr>
          <a:xfrm flipH="1">
            <a:off x="1281006" y="4854326"/>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8" name="Straight Connector 157">
            <a:extLst>
              <a:ext uri="{FF2B5EF4-FFF2-40B4-BE49-F238E27FC236}">
                <a16:creationId xmlns:a16="http://schemas.microsoft.com/office/drawing/2014/main" id="{CF6A7B84-2475-6F49-8A6D-203A936439B3}"/>
              </a:ext>
            </a:extLst>
          </p:cNvPr>
          <p:cNvCxnSpPr>
            <a:cxnSpLocks/>
          </p:cNvCxnSpPr>
          <p:nvPr/>
        </p:nvCxnSpPr>
        <p:spPr>
          <a:xfrm rot="16200000" flipH="1">
            <a:off x="1504331" y="514402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9" name="TextBox 158">
            <a:extLst>
              <a:ext uri="{FF2B5EF4-FFF2-40B4-BE49-F238E27FC236}">
                <a16:creationId xmlns:a16="http://schemas.microsoft.com/office/drawing/2014/main" id="{3DA0D126-4AB0-964C-943A-14EFC40CFCF6}"/>
              </a:ext>
            </a:extLst>
          </p:cNvPr>
          <p:cNvSpPr txBox="1"/>
          <p:nvPr/>
        </p:nvSpPr>
        <p:spPr>
          <a:xfrm>
            <a:off x="1511441" y="5207250"/>
            <a:ext cx="65724" cy="1384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0</a:t>
            </a:r>
          </a:p>
        </p:txBody>
      </p:sp>
      <p:sp>
        <p:nvSpPr>
          <p:cNvPr id="162" name="TextBox 161">
            <a:extLst>
              <a:ext uri="{FF2B5EF4-FFF2-40B4-BE49-F238E27FC236}">
                <a16:creationId xmlns:a16="http://schemas.microsoft.com/office/drawing/2014/main" id="{6047F300-DB2A-BD46-865D-268391B59C6D}"/>
              </a:ext>
            </a:extLst>
          </p:cNvPr>
          <p:cNvSpPr txBox="1"/>
          <p:nvPr/>
        </p:nvSpPr>
        <p:spPr>
          <a:xfrm>
            <a:off x="358289" y="5402461"/>
            <a:ext cx="1059584" cy="498598"/>
          </a:xfrm>
          <a:prstGeom prst="rect">
            <a:avLst/>
          </a:prstGeom>
          <a:noFill/>
        </p:spPr>
        <p:txBody>
          <a:bodyPr wrap="none" lIns="0" tIns="0" rIns="0" bIns="0" rtlCol="0">
            <a:spAutoFit/>
          </a:bodyPr>
          <a:lstStyle/>
          <a:p>
            <a:pPr algn="r">
              <a:lnSpc>
                <a:spcPct val="90000"/>
              </a:lnSpc>
            </a:pPr>
            <a:r>
              <a:rPr lang="en-GB" sz="900" b="1" dirty="0">
                <a:latin typeface="Calibri" panose="020F0502020204030204" pitchFamily="34" charset="0"/>
                <a:ea typeface="Aileron" charset="0"/>
                <a:cs typeface="Calibri" panose="020F0502020204030204" pitchFamily="34" charset="0"/>
              </a:rPr>
              <a:t>No. of patients </a:t>
            </a:r>
            <a:br>
              <a:rPr lang="en-GB" sz="900" b="1" dirty="0">
                <a:latin typeface="Calibri" panose="020F0502020204030204" pitchFamily="34" charset="0"/>
                <a:ea typeface="Aileron" charset="0"/>
                <a:cs typeface="Calibri" panose="020F0502020204030204" pitchFamily="34" charset="0"/>
              </a:rPr>
            </a:br>
            <a:r>
              <a:rPr lang="en-GB" sz="900" b="1" dirty="0">
                <a:latin typeface="Calibri" panose="020F0502020204030204" pitchFamily="34" charset="0"/>
                <a:ea typeface="Aileron" charset="0"/>
                <a:cs typeface="Calibri" panose="020F0502020204030204" pitchFamily="34" charset="0"/>
              </a:rPr>
              <a:t>still at risk</a:t>
            </a:r>
          </a:p>
          <a:p>
            <a:pPr algn="r">
              <a:lnSpc>
                <a:spcPct val="90000"/>
              </a:lnSpc>
            </a:pPr>
            <a:r>
              <a:rPr lang="en-GB" sz="900" b="1" baseline="30000" dirty="0">
                <a:solidFill>
                  <a:schemeClr val="tx2"/>
                </a:solidFill>
                <a:latin typeface="Calibri" panose="020F0502020204030204" pitchFamily="34" charset="0"/>
                <a:ea typeface="Aileron" charset="0"/>
                <a:cs typeface="Calibri" panose="020F0502020204030204" pitchFamily="34" charset="0"/>
              </a:rPr>
              <a:t>177</a:t>
            </a:r>
            <a:r>
              <a:rPr lang="en-GB" sz="900" b="1" dirty="0">
                <a:solidFill>
                  <a:schemeClr val="tx2"/>
                </a:solidFill>
                <a:latin typeface="Calibri" panose="020F0502020204030204" pitchFamily="34" charset="0"/>
                <a:ea typeface="Aileron" charset="0"/>
                <a:cs typeface="Calibri" panose="020F0502020204030204" pitchFamily="34" charset="0"/>
              </a:rPr>
              <a:t>Lu-PSMA-617 + SOC</a:t>
            </a:r>
          </a:p>
          <a:p>
            <a:pPr algn="r">
              <a:lnSpc>
                <a:spcPct val="90000"/>
              </a:lnSpc>
            </a:pPr>
            <a:r>
              <a:rPr lang="en-GB" sz="900" b="1" dirty="0">
                <a:solidFill>
                  <a:schemeClr val="accent1"/>
                </a:solidFill>
                <a:latin typeface="Calibri" panose="020F0502020204030204" pitchFamily="34" charset="0"/>
                <a:ea typeface="Aileron" charset="0"/>
                <a:cs typeface="Calibri" panose="020F0502020204030204" pitchFamily="34" charset="0"/>
              </a:rPr>
              <a:t>SOC alone</a:t>
            </a:r>
          </a:p>
        </p:txBody>
      </p:sp>
      <p:cxnSp>
        <p:nvCxnSpPr>
          <p:cNvPr id="163" name="Straight Connector 162">
            <a:extLst>
              <a:ext uri="{FF2B5EF4-FFF2-40B4-BE49-F238E27FC236}">
                <a16:creationId xmlns:a16="http://schemas.microsoft.com/office/drawing/2014/main" id="{FEAB2F7C-4B34-B24D-B1EC-BE8102FECD2F}"/>
              </a:ext>
            </a:extLst>
          </p:cNvPr>
          <p:cNvCxnSpPr>
            <a:cxnSpLocks/>
          </p:cNvCxnSpPr>
          <p:nvPr/>
        </p:nvCxnSpPr>
        <p:spPr>
          <a:xfrm>
            <a:off x="1353006" y="2577239"/>
            <a:ext cx="0" cy="253047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4" name="Straight Connector 163">
            <a:extLst>
              <a:ext uri="{FF2B5EF4-FFF2-40B4-BE49-F238E27FC236}">
                <a16:creationId xmlns:a16="http://schemas.microsoft.com/office/drawing/2014/main" id="{74E8CAB5-EE4D-0A4F-B06D-F1F9845D0702}"/>
              </a:ext>
            </a:extLst>
          </p:cNvPr>
          <p:cNvCxnSpPr>
            <a:cxnSpLocks/>
          </p:cNvCxnSpPr>
          <p:nvPr/>
        </p:nvCxnSpPr>
        <p:spPr>
          <a:xfrm rot="16200000" flipH="1">
            <a:off x="5854878" y="514402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5" name="TextBox 164">
            <a:extLst>
              <a:ext uri="{FF2B5EF4-FFF2-40B4-BE49-F238E27FC236}">
                <a16:creationId xmlns:a16="http://schemas.microsoft.com/office/drawing/2014/main" id="{4371BCC6-2D36-194A-A8C5-585BBC9E17E0}"/>
              </a:ext>
            </a:extLst>
          </p:cNvPr>
          <p:cNvSpPr txBox="1"/>
          <p:nvPr/>
        </p:nvSpPr>
        <p:spPr>
          <a:xfrm>
            <a:off x="5825155" y="5207250"/>
            <a:ext cx="131446" cy="1384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32</a:t>
            </a:r>
          </a:p>
        </p:txBody>
      </p:sp>
      <p:cxnSp>
        <p:nvCxnSpPr>
          <p:cNvPr id="166" name="Straight Connector 165">
            <a:extLst>
              <a:ext uri="{FF2B5EF4-FFF2-40B4-BE49-F238E27FC236}">
                <a16:creationId xmlns:a16="http://schemas.microsoft.com/office/drawing/2014/main" id="{67D83FF7-EF5E-8F4A-AFA1-D0A6A5354CE4}"/>
              </a:ext>
            </a:extLst>
          </p:cNvPr>
          <p:cNvCxnSpPr>
            <a:cxnSpLocks/>
          </p:cNvCxnSpPr>
          <p:nvPr/>
        </p:nvCxnSpPr>
        <p:spPr>
          <a:xfrm rot="16200000" flipH="1">
            <a:off x="5579994" y="514402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7" name="TextBox 166">
            <a:extLst>
              <a:ext uri="{FF2B5EF4-FFF2-40B4-BE49-F238E27FC236}">
                <a16:creationId xmlns:a16="http://schemas.microsoft.com/office/drawing/2014/main" id="{6D977147-2198-3140-8026-D6F2D759F707}"/>
              </a:ext>
            </a:extLst>
          </p:cNvPr>
          <p:cNvSpPr txBox="1"/>
          <p:nvPr/>
        </p:nvSpPr>
        <p:spPr>
          <a:xfrm>
            <a:off x="5552105" y="5207250"/>
            <a:ext cx="131446" cy="1384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30</a:t>
            </a:r>
          </a:p>
        </p:txBody>
      </p:sp>
      <p:cxnSp>
        <p:nvCxnSpPr>
          <p:cNvPr id="168" name="Straight Connector 167">
            <a:extLst>
              <a:ext uri="{FF2B5EF4-FFF2-40B4-BE49-F238E27FC236}">
                <a16:creationId xmlns:a16="http://schemas.microsoft.com/office/drawing/2014/main" id="{C2DBE130-F3CC-5148-AC0B-F47D0AF112D6}"/>
              </a:ext>
            </a:extLst>
          </p:cNvPr>
          <p:cNvCxnSpPr>
            <a:cxnSpLocks/>
          </p:cNvCxnSpPr>
          <p:nvPr/>
        </p:nvCxnSpPr>
        <p:spPr>
          <a:xfrm rot="16200000" flipH="1">
            <a:off x="4224166" y="514402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9" name="TextBox 168">
            <a:extLst>
              <a:ext uri="{FF2B5EF4-FFF2-40B4-BE49-F238E27FC236}">
                <a16:creationId xmlns:a16="http://schemas.microsoft.com/office/drawing/2014/main" id="{A785B98A-0FAA-D240-A975-CC41B5D330D4}"/>
              </a:ext>
            </a:extLst>
          </p:cNvPr>
          <p:cNvSpPr txBox="1"/>
          <p:nvPr/>
        </p:nvSpPr>
        <p:spPr>
          <a:xfrm>
            <a:off x="4196380" y="5207250"/>
            <a:ext cx="131446" cy="1384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20</a:t>
            </a:r>
          </a:p>
        </p:txBody>
      </p:sp>
      <p:cxnSp>
        <p:nvCxnSpPr>
          <p:cNvPr id="170" name="Straight Connector 169">
            <a:extLst>
              <a:ext uri="{FF2B5EF4-FFF2-40B4-BE49-F238E27FC236}">
                <a16:creationId xmlns:a16="http://schemas.microsoft.com/office/drawing/2014/main" id="{080CAFCE-6468-6644-AC34-A2FF0DF246E6}"/>
              </a:ext>
            </a:extLst>
          </p:cNvPr>
          <p:cNvCxnSpPr>
            <a:cxnSpLocks/>
          </p:cNvCxnSpPr>
          <p:nvPr/>
        </p:nvCxnSpPr>
        <p:spPr>
          <a:xfrm rot="16200000" flipH="1">
            <a:off x="3139179" y="514402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1" name="TextBox 170">
            <a:extLst>
              <a:ext uri="{FF2B5EF4-FFF2-40B4-BE49-F238E27FC236}">
                <a16:creationId xmlns:a16="http://schemas.microsoft.com/office/drawing/2014/main" id="{FA3A8781-FF3B-4F42-8784-AE786CA41254}"/>
              </a:ext>
            </a:extLst>
          </p:cNvPr>
          <p:cNvSpPr txBox="1"/>
          <p:nvPr/>
        </p:nvSpPr>
        <p:spPr>
          <a:xfrm>
            <a:off x="3110530" y="5207250"/>
            <a:ext cx="131446" cy="1384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12</a:t>
            </a:r>
          </a:p>
        </p:txBody>
      </p:sp>
      <p:cxnSp>
        <p:nvCxnSpPr>
          <p:cNvPr id="172" name="Straight Connector 171">
            <a:extLst>
              <a:ext uri="{FF2B5EF4-FFF2-40B4-BE49-F238E27FC236}">
                <a16:creationId xmlns:a16="http://schemas.microsoft.com/office/drawing/2014/main" id="{75F74C0D-51C6-4B48-A239-4ABDA0E6D99D}"/>
              </a:ext>
            </a:extLst>
          </p:cNvPr>
          <p:cNvCxnSpPr>
            <a:cxnSpLocks/>
          </p:cNvCxnSpPr>
          <p:nvPr/>
        </p:nvCxnSpPr>
        <p:spPr>
          <a:xfrm rot="16200000" flipH="1">
            <a:off x="3410400" y="514402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3" name="TextBox 172">
            <a:extLst>
              <a:ext uri="{FF2B5EF4-FFF2-40B4-BE49-F238E27FC236}">
                <a16:creationId xmlns:a16="http://schemas.microsoft.com/office/drawing/2014/main" id="{084880C4-FFB5-C843-BAF6-B21316F18059}"/>
              </a:ext>
            </a:extLst>
          </p:cNvPr>
          <p:cNvSpPr txBox="1"/>
          <p:nvPr/>
        </p:nvSpPr>
        <p:spPr>
          <a:xfrm>
            <a:off x="3383580" y="5207250"/>
            <a:ext cx="131446" cy="1384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14</a:t>
            </a:r>
          </a:p>
        </p:txBody>
      </p:sp>
      <p:cxnSp>
        <p:nvCxnSpPr>
          <p:cNvPr id="178" name="Straight Connector 177">
            <a:extLst>
              <a:ext uri="{FF2B5EF4-FFF2-40B4-BE49-F238E27FC236}">
                <a16:creationId xmlns:a16="http://schemas.microsoft.com/office/drawing/2014/main" id="{61D74CE7-5595-B445-85E4-A6C012A0A885}"/>
              </a:ext>
            </a:extLst>
          </p:cNvPr>
          <p:cNvCxnSpPr>
            <a:cxnSpLocks/>
          </p:cNvCxnSpPr>
          <p:nvPr/>
        </p:nvCxnSpPr>
        <p:spPr>
          <a:xfrm rot="16200000" flipH="1">
            <a:off x="2324930" y="514402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9" name="TextBox 178">
            <a:extLst>
              <a:ext uri="{FF2B5EF4-FFF2-40B4-BE49-F238E27FC236}">
                <a16:creationId xmlns:a16="http://schemas.microsoft.com/office/drawing/2014/main" id="{4E2EF16D-5A80-5946-9C57-04E15D27E486}"/>
              </a:ext>
            </a:extLst>
          </p:cNvPr>
          <p:cNvSpPr txBox="1"/>
          <p:nvPr/>
        </p:nvSpPr>
        <p:spPr>
          <a:xfrm>
            <a:off x="2330591" y="5207250"/>
            <a:ext cx="65724" cy="1384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6</a:t>
            </a:r>
          </a:p>
        </p:txBody>
      </p:sp>
      <p:cxnSp>
        <p:nvCxnSpPr>
          <p:cNvPr id="180" name="Straight Connector 179">
            <a:extLst>
              <a:ext uri="{FF2B5EF4-FFF2-40B4-BE49-F238E27FC236}">
                <a16:creationId xmlns:a16="http://schemas.microsoft.com/office/drawing/2014/main" id="{F48523CB-629C-914E-84B0-7A87B0254E18}"/>
              </a:ext>
            </a:extLst>
          </p:cNvPr>
          <p:cNvCxnSpPr>
            <a:cxnSpLocks/>
          </p:cNvCxnSpPr>
          <p:nvPr/>
        </p:nvCxnSpPr>
        <p:spPr>
          <a:xfrm rot="16200000" flipH="1">
            <a:off x="1781039" y="514402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1" name="TextBox 180">
            <a:extLst>
              <a:ext uri="{FF2B5EF4-FFF2-40B4-BE49-F238E27FC236}">
                <a16:creationId xmlns:a16="http://schemas.microsoft.com/office/drawing/2014/main" id="{6BFE869C-39A3-B544-BCA2-85E4FF4DE36B}"/>
              </a:ext>
            </a:extLst>
          </p:cNvPr>
          <p:cNvSpPr txBox="1"/>
          <p:nvPr/>
        </p:nvSpPr>
        <p:spPr>
          <a:xfrm>
            <a:off x="1753782" y="5207250"/>
            <a:ext cx="131446" cy="138499"/>
          </a:xfrm>
          <a:prstGeom prst="rect">
            <a:avLst/>
          </a:prstGeom>
          <a:noFill/>
        </p:spPr>
        <p:txBody>
          <a:bodyPr wrap="squar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2</a:t>
            </a:r>
          </a:p>
        </p:txBody>
      </p:sp>
      <p:sp>
        <p:nvSpPr>
          <p:cNvPr id="183" name="TextBox 182">
            <a:extLst>
              <a:ext uri="{FF2B5EF4-FFF2-40B4-BE49-F238E27FC236}">
                <a16:creationId xmlns:a16="http://schemas.microsoft.com/office/drawing/2014/main" id="{A9BCFA57-057C-9243-A06C-9FB48B6A2991}"/>
              </a:ext>
            </a:extLst>
          </p:cNvPr>
          <p:cNvSpPr txBox="1"/>
          <p:nvPr/>
        </p:nvSpPr>
        <p:spPr>
          <a:xfrm>
            <a:off x="1927839" y="1816852"/>
            <a:ext cx="3008516" cy="221599"/>
          </a:xfrm>
          <a:prstGeom prst="rect">
            <a:avLst/>
          </a:prstGeom>
          <a:noFill/>
        </p:spPr>
        <p:txBody>
          <a:bodyPr wrap="none" lIns="0" tIns="0" rIns="0" bIns="0" rtlCol="0">
            <a:spAutoFit/>
          </a:bodyPr>
          <a:lstStyle/>
          <a:p>
            <a:pPr algn="ctr">
              <a:lnSpc>
                <a:spcPct val="90000"/>
              </a:lnSpc>
            </a:pPr>
            <a:r>
              <a:rPr lang="en-GB" sz="1600" b="1" dirty="0">
                <a:latin typeface="Calibri" panose="020F0502020204030204" pitchFamily="34" charset="0"/>
                <a:ea typeface="Aileron" charset="0"/>
                <a:cs typeface="Calibri" panose="020F0502020204030204" pitchFamily="34" charset="0"/>
              </a:rPr>
              <a:t>OS all randomised patients (N=831)</a:t>
            </a:r>
          </a:p>
        </p:txBody>
      </p:sp>
      <p:sp>
        <p:nvSpPr>
          <p:cNvPr id="184" name="TextBox 183">
            <a:extLst>
              <a:ext uri="{FF2B5EF4-FFF2-40B4-BE49-F238E27FC236}">
                <a16:creationId xmlns:a16="http://schemas.microsoft.com/office/drawing/2014/main" id="{E9243232-5C9C-7741-90CD-B278ABB50DFC}"/>
              </a:ext>
            </a:extLst>
          </p:cNvPr>
          <p:cNvSpPr txBox="1"/>
          <p:nvPr/>
        </p:nvSpPr>
        <p:spPr>
          <a:xfrm>
            <a:off x="3880203" y="2828117"/>
            <a:ext cx="2067041" cy="658642"/>
          </a:xfrm>
          <a:prstGeom prst="rect">
            <a:avLst/>
          </a:prstGeom>
          <a:solidFill>
            <a:schemeClr val="bg1"/>
          </a:solidFill>
        </p:spPr>
        <p:txBody>
          <a:bodyPr wrap="none" lIns="0" tIns="0" rIns="0" bIns="0" rtlCol="0">
            <a:spAutoFit/>
          </a:bodyPr>
          <a:lstStyle/>
          <a:p>
            <a:pPr>
              <a:lnSpc>
                <a:spcPct val="90000"/>
              </a:lnSpc>
              <a:spcBef>
                <a:spcPts val="600"/>
              </a:spcBef>
            </a:pPr>
            <a:r>
              <a:rPr lang="en-GB" sz="1400" dirty="0">
                <a:latin typeface="Calibri" panose="020F0502020204030204" pitchFamily="34" charset="0"/>
                <a:ea typeface="Aileron" charset="0"/>
                <a:cs typeface="Calibri" panose="020F0502020204030204" pitchFamily="34" charset="0"/>
              </a:rPr>
              <a:t>HR 0.62 (95% CI: 0.52-0.74)</a:t>
            </a:r>
            <a:br>
              <a:rPr lang="en-GB" sz="1400" dirty="0">
                <a:latin typeface="Calibri" panose="020F0502020204030204" pitchFamily="34" charset="0"/>
                <a:ea typeface="Aileron" charset="0"/>
                <a:cs typeface="Calibri" panose="020F0502020204030204" pitchFamily="34" charset="0"/>
              </a:rPr>
            </a:br>
            <a:r>
              <a:rPr lang="en-GB" sz="1400" dirty="0">
                <a:latin typeface="Calibri" panose="020F0502020204030204" pitchFamily="34" charset="0"/>
                <a:ea typeface="Aileron" charset="0"/>
                <a:cs typeface="Calibri" panose="020F0502020204030204" pitchFamily="34" charset="0"/>
              </a:rPr>
              <a:t>p&lt;0.001 (one-sided)</a:t>
            </a:r>
          </a:p>
          <a:p>
            <a:pPr>
              <a:lnSpc>
                <a:spcPct val="90000"/>
              </a:lnSpc>
              <a:spcBef>
                <a:spcPts val="600"/>
              </a:spcBef>
            </a:pPr>
            <a:r>
              <a:rPr lang="en-GB" sz="1400" dirty="0">
                <a:latin typeface="Calibri" panose="020F0502020204030204" pitchFamily="34" charset="0"/>
                <a:ea typeface="Aileron" charset="0"/>
                <a:cs typeface="Calibri" panose="020F0502020204030204" pitchFamily="34" charset="0"/>
              </a:rPr>
              <a:t>Median 15.3 vs 11.3 months</a:t>
            </a:r>
          </a:p>
        </p:txBody>
      </p:sp>
      <p:cxnSp>
        <p:nvCxnSpPr>
          <p:cNvPr id="185" name="Straight Connector 184">
            <a:extLst>
              <a:ext uri="{FF2B5EF4-FFF2-40B4-BE49-F238E27FC236}">
                <a16:creationId xmlns:a16="http://schemas.microsoft.com/office/drawing/2014/main" id="{AACDB2F2-CD2B-2947-BC6C-96E6F2AB5E0B}"/>
              </a:ext>
            </a:extLst>
          </p:cNvPr>
          <p:cNvCxnSpPr>
            <a:cxnSpLocks/>
          </p:cNvCxnSpPr>
          <p:nvPr/>
        </p:nvCxnSpPr>
        <p:spPr>
          <a:xfrm>
            <a:off x="1556180" y="4761916"/>
            <a:ext cx="225044"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86" name="TextBox 185">
            <a:extLst>
              <a:ext uri="{FF2B5EF4-FFF2-40B4-BE49-F238E27FC236}">
                <a16:creationId xmlns:a16="http://schemas.microsoft.com/office/drawing/2014/main" id="{FB3BA545-904A-FA43-8F18-8B365715B4EB}"/>
              </a:ext>
            </a:extLst>
          </p:cNvPr>
          <p:cNvSpPr txBox="1"/>
          <p:nvPr/>
        </p:nvSpPr>
        <p:spPr>
          <a:xfrm>
            <a:off x="1891688" y="4679097"/>
            <a:ext cx="1920847" cy="332399"/>
          </a:xfrm>
          <a:prstGeom prst="rect">
            <a:avLst/>
          </a:prstGeom>
          <a:noFill/>
        </p:spPr>
        <p:txBody>
          <a:bodyPr wrap="none" lIns="0" tIns="0" rIns="0" bIns="0" rtlCol="0">
            <a:spAutoFit/>
          </a:bodyPr>
          <a:lstStyle/>
          <a:p>
            <a:pPr>
              <a:lnSpc>
                <a:spcPct val="90000"/>
              </a:lnSpc>
            </a:pPr>
            <a:r>
              <a:rPr lang="en-GB" sz="1200" baseline="30000" dirty="0">
                <a:latin typeface="Calibri" panose="020F0502020204030204" pitchFamily="34" charset="0"/>
                <a:ea typeface="Aileron" charset="0"/>
                <a:cs typeface="Calibri" panose="020F0502020204030204" pitchFamily="34" charset="0"/>
              </a:rPr>
              <a:t>177</a:t>
            </a:r>
            <a:r>
              <a:rPr lang="en-GB" sz="1200" dirty="0">
                <a:latin typeface="Calibri" panose="020F0502020204030204" pitchFamily="34" charset="0"/>
                <a:ea typeface="Aileron" charset="0"/>
                <a:cs typeface="Calibri" panose="020F0502020204030204" pitchFamily="34" charset="0"/>
              </a:rPr>
              <a:t>Lu-PSMA-617 + SOC (n=551)</a:t>
            </a:r>
          </a:p>
          <a:p>
            <a:pPr>
              <a:lnSpc>
                <a:spcPct val="90000"/>
              </a:lnSpc>
            </a:pPr>
            <a:r>
              <a:rPr lang="en-GB" sz="1200" dirty="0">
                <a:latin typeface="Calibri" panose="020F0502020204030204" pitchFamily="34" charset="0"/>
                <a:ea typeface="Aileron" charset="0"/>
                <a:cs typeface="Calibri" panose="020F0502020204030204" pitchFamily="34" charset="0"/>
              </a:rPr>
              <a:t>SOC alone (n=280)</a:t>
            </a:r>
          </a:p>
        </p:txBody>
      </p:sp>
      <p:cxnSp>
        <p:nvCxnSpPr>
          <p:cNvPr id="187" name="Straight Connector 186">
            <a:extLst>
              <a:ext uri="{FF2B5EF4-FFF2-40B4-BE49-F238E27FC236}">
                <a16:creationId xmlns:a16="http://schemas.microsoft.com/office/drawing/2014/main" id="{87034015-67C7-5C43-A218-4817AF13DB6B}"/>
              </a:ext>
            </a:extLst>
          </p:cNvPr>
          <p:cNvCxnSpPr>
            <a:cxnSpLocks/>
          </p:cNvCxnSpPr>
          <p:nvPr/>
        </p:nvCxnSpPr>
        <p:spPr>
          <a:xfrm>
            <a:off x="1556180" y="4914164"/>
            <a:ext cx="225044" cy="0"/>
          </a:xfrm>
          <a:prstGeom prst="line">
            <a:avLst/>
          </a:prstGeom>
          <a:ln w="1905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88" name="Oval 187">
            <a:extLst>
              <a:ext uri="{FF2B5EF4-FFF2-40B4-BE49-F238E27FC236}">
                <a16:creationId xmlns:a16="http://schemas.microsoft.com/office/drawing/2014/main" id="{01CE1795-66A9-3B4F-B1EB-6DA92511E26A}"/>
              </a:ext>
            </a:extLst>
          </p:cNvPr>
          <p:cNvSpPr/>
          <p:nvPr/>
        </p:nvSpPr>
        <p:spPr>
          <a:xfrm>
            <a:off x="1635010" y="4880472"/>
            <a:ext cx="67384" cy="67384"/>
          </a:xfrm>
          <a:prstGeom prst="ellipse">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9" name="Straight Connector 188">
            <a:extLst>
              <a:ext uri="{FF2B5EF4-FFF2-40B4-BE49-F238E27FC236}">
                <a16:creationId xmlns:a16="http://schemas.microsoft.com/office/drawing/2014/main" id="{B2958609-D364-BD44-9BF7-2F3FF68369BD}"/>
              </a:ext>
            </a:extLst>
          </p:cNvPr>
          <p:cNvCxnSpPr>
            <a:cxnSpLocks/>
          </p:cNvCxnSpPr>
          <p:nvPr/>
        </p:nvCxnSpPr>
        <p:spPr>
          <a:xfrm rot="16200000">
            <a:off x="1638033" y="4761916"/>
            <a:ext cx="61339"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92" name="Straight Connector 191">
            <a:extLst>
              <a:ext uri="{FF2B5EF4-FFF2-40B4-BE49-F238E27FC236}">
                <a16:creationId xmlns:a16="http://schemas.microsoft.com/office/drawing/2014/main" id="{C66172D9-C43C-2347-9E2A-1B4E0E54FF6F}"/>
              </a:ext>
            </a:extLst>
          </p:cNvPr>
          <p:cNvCxnSpPr>
            <a:cxnSpLocks/>
          </p:cNvCxnSpPr>
          <p:nvPr/>
        </p:nvCxnSpPr>
        <p:spPr>
          <a:xfrm rot="16200000" flipH="1">
            <a:off x="5309636" y="514402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3" name="TextBox 192">
            <a:extLst>
              <a:ext uri="{FF2B5EF4-FFF2-40B4-BE49-F238E27FC236}">
                <a16:creationId xmlns:a16="http://schemas.microsoft.com/office/drawing/2014/main" id="{051B212D-254D-C546-9DD7-A9C3866C2E9E}"/>
              </a:ext>
            </a:extLst>
          </p:cNvPr>
          <p:cNvSpPr txBox="1"/>
          <p:nvPr/>
        </p:nvSpPr>
        <p:spPr>
          <a:xfrm>
            <a:off x="5279055" y="5207250"/>
            <a:ext cx="131446" cy="1384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28</a:t>
            </a:r>
          </a:p>
        </p:txBody>
      </p:sp>
      <p:cxnSp>
        <p:nvCxnSpPr>
          <p:cNvPr id="194" name="Straight Connector 193">
            <a:extLst>
              <a:ext uri="{FF2B5EF4-FFF2-40B4-BE49-F238E27FC236}">
                <a16:creationId xmlns:a16="http://schemas.microsoft.com/office/drawing/2014/main" id="{24F36122-971B-4348-AB88-37F6595DFBDD}"/>
              </a:ext>
            </a:extLst>
          </p:cNvPr>
          <p:cNvCxnSpPr>
            <a:cxnSpLocks/>
          </p:cNvCxnSpPr>
          <p:nvPr/>
        </p:nvCxnSpPr>
        <p:spPr>
          <a:xfrm rot="16200000" flipH="1">
            <a:off x="5037932" y="514402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5" name="TextBox 194">
            <a:extLst>
              <a:ext uri="{FF2B5EF4-FFF2-40B4-BE49-F238E27FC236}">
                <a16:creationId xmlns:a16="http://schemas.microsoft.com/office/drawing/2014/main" id="{48B8E0D8-47F6-F048-B425-367312AE59C2}"/>
              </a:ext>
            </a:extLst>
          </p:cNvPr>
          <p:cNvSpPr txBox="1"/>
          <p:nvPr/>
        </p:nvSpPr>
        <p:spPr>
          <a:xfrm>
            <a:off x="5012899" y="5207250"/>
            <a:ext cx="131446" cy="1384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26</a:t>
            </a:r>
          </a:p>
        </p:txBody>
      </p:sp>
      <p:cxnSp>
        <p:nvCxnSpPr>
          <p:cNvPr id="198" name="Straight Connector 197">
            <a:extLst>
              <a:ext uri="{FF2B5EF4-FFF2-40B4-BE49-F238E27FC236}">
                <a16:creationId xmlns:a16="http://schemas.microsoft.com/office/drawing/2014/main" id="{46392CE6-3654-A149-997E-DB997ADE4C6D}"/>
              </a:ext>
            </a:extLst>
          </p:cNvPr>
          <p:cNvCxnSpPr>
            <a:cxnSpLocks/>
          </p:cNvCxnSpPr>
          <p:nvPr/>
        </p:nvCxnSpPr>
        <p:spPr>
          <a:xfrm rot="16200000" flipH="1">
            <a:off x="4767574" y="514402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9" name="TextBox 198">
            <a:extLst>
              <a:ext uri="{FF2B5EF4-FFF2-40B4-BE49-F238E27FC236}">
                <a16:creationId xmlns:a16="http://schemas.microsoft.com/office/drawing/2014/main" id="{9D6BCAD3-F6AE-924E-B352-0C1DF2FA0A22}"/>
              </a:ext>
            </a:extLst>
          </p:cNvPr>
          <p:cNvSpPr txBox="1"/>
          <p:nvPr/>
        </p:nvSpPr>
        <p:spPr>
          <a:xfrm>
            <a:off x="4738170" y="5207250"/>
            <a:ext cx="131446" cy="1384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24</a:t>
            </a:r>
          </a:p>
        </p:txBody>
      </p:sp>
      <p:cxnSp>
        <p:nvCxnSpPr>
          <p:cNvPr id="200" name="Straight Connector 199">
            <a:extLst>
              <a:ext uri="{FF2B5EF4-FFF2-40B4-BE49-F238E27FC236}">
                <a16:creationId xmlns:a16="http://schemas.microsoft.com/office/drawing/2014/main" id="{0F8AEA48-4DB3-CB45-A641-CC8B9BA51160}"/>
              </a:ext>
            </a:extLst>
          </p:cNvPr>
          <p:cNvCxnSpPr>
            <a:cxnSpLocks/>
          </p:cNvCxnSpPr>
          <p:nvPr/>
        </p:nvCxnSpPr>
        <p:spPr>
          <a:xfrm rot="16200000" flipH="1">
            <a:off x="4492695" y="514402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1" name="TextBox 200">
            <a:extLst>
              <a:ext uri="{FF2B5EF4-FFF2-40B4-BE49-F238E27FC236}">
                <a16:creationId xmlns:a16="http://schemas.microsoft.com/office/drawing/2014/main" id="{1261554B-83E8-794D-A53F-1B6502A345B4}"/>
              </a:ext>
            </a:extLst>
          </p:cNvPr>
          <p:cNvSpPr txBox="1"/>
          <p:nvPr/>
        </p:nvSpPr>
        <p:spPr>
          <a:xfrm>
            <a:off x="4461945" y="5207250"/>
            <a:ext cx="131446" cy="1384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22</a:t>
            </a:r>
          </a:p>
        </p:txBody>
      </p:sp>
      <p:cxnSp>
        <p:nvCxnSpPr>
          <p:cNvPr id="204" name="Straight Connector 203">
            <a:extLst>
              <a:ext uri="{FF2B5EF4-FFF2-40B4-BE49-F238E27FC236}">
                <a16:creationId xmlns:a16="http://schemas.microsoft.com/office/drawing/2014/main" id="{8E786AC8-C89F-564A-BB1C-B3B503AF8AD1}"/>
              </a:ext>
            </a:extLst>
          </p:cNvPr>
          <p:cNvCxnSpPr>
            <a:cxnSpLocks/>
          </p:cNvCxnSpPr>
          <p:nvPr/>
        </p:nvCxnSpPr>
        <p:spPr>
          <a:xfrm rot="16200000" flipH="1">
            <a:off x="3953442" y="514402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5" name="TextBox 204">
            <a:extLst>
              <a:ext uri="{FF2B5EF4-FFF2-40B4-BE49-F238E27FC236}">
                <a16:creationId xmlns:a16="http://schemas.microsoft.com/office/drawing/2014/main" id="{57B07AED-03B9-1D4F-B349-A088195B25B3}"/>
              </a:ext>
            </a:extLst>
          </p:cNvPr>
          <p:cNvSpPr txBox="1"/>
          <p:nvPr/>
        </p:nvSpPr>
        <p:spPr>
          <a:xfrm>
            <a:off x="3926139" y="5207250"/>
            <a:ext cx="131446" cy="1384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18</a:t>
            </a:r>
          </a:p>
        </p:txBody>
      </p:sp>
      <p:cxnSp>
        <p:nvCxnSpPr>
          <p:cNvPr id="206" name="Straight Connector 205">
            <a:extLst>
              <a:ext uri="{FF2B5EF4-FFF2-40B4-BE49-F238E27FC236}">
                <a16:creationId xmlns:a16="http://schemas.microsoft.com/office/drawing/2014/main" id="{B4D66103-B824-684E-A61B-A123CBA358E4}"/>
              </a:ext>
            </a:extLst>
          </p:cNvPr>
          <p:cNvCxnSpPr>
            <a:cxnSpLocks/>
          </p:cNvCxnSpPr>
          <p:nvPr/>
        </p:nvCxnSpPr>
        <p:spPr>
          <a:xfrm rot="16200000" flipH="1">
            <a:off x="2868821" y="514402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7" name="TextBox 206">
            <a:extLst>
              <a:ext uri="{FF2B5EF4-FFF2-40B4-BE49-F238E27FC236}">
                <a16:creationId xmlns:a16="http://schemas.microsoft.com/office/drawing/2014/main" id="{0D5D89C8-3F54-514F-BB36-3476240F0460}"/>
              </a:ext>
            </a:extLst>
          </p:cNvPr>
          <p:cNvSpPr txBox="1"/>
          <p:nvPr/>
        </p:nvSpPr>
        <p:spPr>
          <a:xfrm>
            <a:off x="2840655" y="5207250"/>
            <a:ext cx="131446" cy="1384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10</a:t>
            </a:r>
          </a:p>
        </p:txBody>
      </p:sp>
      <p:cxnSp>
        <p:nvCxnSpPr>
          <p:cNvPr id="208" name="Straight Connector 207">
            <a:extLst>
              <a:ext uri="{FF2B5EF4-FFF2-40B4-BE49-F238E27FC236}">
                <a16:creationId xmlns:a16="http://schemas.microsoft.com/office/drawing/2014/main" id="{869C36EF-F17A-F243-92B3-C1230495605B}"/>
              </a:ext>
            </a:extLst>
          </p:cNvPr>
          <p:cNvCxnSpPr>
            <a:cxnSpLocks/>
          </p:cNvCxnSpPr>
          <p:nvPr/>
        </p:nvCxnSpPr>
        <p:spPr>
          <a:xfrm rot="16200000" flipH="1">
            <a:off x="2598463" y="514402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9" name="TextBox 208">
            <a:extLst>
              <a:ext uri="{FF2B5EF4-FFF2-40B4-BE49-F238E27FC236}">
                <a16:creationId xmlns:a16="http://schemas.microsoft.com/office/drawing/2014/main" id="{C5D51AE9-BB87-2841-96A1-F6B16EF3BD91}"/>
              </a:ext>
            </a:extLst>
          </p:cNvPr>
          <p:cNvSpPr txBox="1"/>
          <p:nvPr/>
        </p:nvSpPr>
        <p:spPr>
          <a:xfrm>
            <a:off x="2603641" y="5207250"/>
            <a:ext cx="65724" cy="1384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8</a:t>
            </a:r>
          </a:p>
        </p:txBody>
      </p:sp>
      <p:sp>
        <p:nvSpPr>
          <p:cNvPr id="214" name="TextBox 213">
            <a:extLst>
              <a:ext uri="{FF2B5EF4-FFF2-40B4-BE49-F238E27FC236}">
                <a16:creationId xmlns:a16="http://schemas.microsoft.com/office/drawing/2014/main" id="{527052C2-2CB6-5D41-ABFB-0FAC6AECC0E9}"/>
              </a:ext>
            </a:extLst>
          </p:cNvPr>
          <p:cNvSpPr txBox="1"/>
          <p:nvPr/>
        </p:nvSpPr>
        <p:spPr>
          <a:xfrm>
            <a:off x="1107436" y="4535686"/>
            <a:ext cx="131447"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20</a:t>
            </a:r>
          </a:p>
        </p:txBody>
      </p:sp>
      <p:cxnSp>
        <p:nvCxnSpPr>
          <p:cNvPr id="215" name="Straight Connector 214">
            <a:extLst>
              <a:ext uri="{FF2B5EF4-FFF2-40B4-BE49-F238E27FC236}">
                <a16:creationId xmlns:a16="http://schemas.microsoft.com/office/drawing/2014/main" id="{A2FC6151-1D51-CA4A-90C7-15F531AE3530}"/>
              </a:ext>
            </a:extLst>
          </p:cNvPr>
          <p:cNvCxnSpPr>
            <a:cxnSpLocks/>
          </p:cNvCxnSpPr>
          <p:nvPr/>
        </p:nvCxnSpPr>
        <p:spPr>
          <a:xfrm flipH="1">
            <a:off x="1281006" y="460350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16" name="TextBox 215">
            <a:extLst>
              <a:ext uri="{FF2B5EF4-FFF2-40B4-BE49-F238E27FC236}">
                <a16:creationId xmlns:a16="http://schemas.microsoft.com/office/drawing/2014/main" id="{52B7E006-FEF8-BA42-981D-7922E92A94E0}"/>
              </a:ext>
            </a:extLst>
          </p:cNvPr>
          <p:cNvSpPr txBox="1"/>
          <p:nvPr/>
        </p:nvSpPr>
        <p:spPr>
          <a:xfrm>
            <a:off x="1107436" y="4284861"/>
            <a:ext cx="131447"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30</a:t>
            </a:r>
          </a:p>
        </p:txBody>
      </p:sp>
      <p:cxnSp>
        <p:nvCxnSpPr>
          <p:cNvPr id="217" name="Straight Connector 216">
            <a:extLst>
              <a:ext uri="{FF2B5EF4-FFF2-40B4-BE49-F238E27FC236}">
                <a16:creationId xmlns:a16="http://schemas.microsoft.com/office/drawing/2014/main" id="{CF04C771-C2D7-F040-BE17-294653CE7234}"/>
              </a:ext>
            </a:extLst>
          </p:cNvPr>
          <p:cNvCxnSpPr>
            <a:cxnSpLocks/>
          </p:cNvCxnSpPr>
          <p:nvPr/>
        </p:nvCxnSpPr>
        <p:spPr>
          <a:xfrm flipH="1">
            <a:off x="1281006" y="4352676"/>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18" name="TextBox 217">
            <a:extLst>
              <a:ext uri="{FF2B5EF4-FFF2-40B4-BE49-F238E27FC236}">
                <a16:creationId xmlns:a16="http://schemas.microsoft.com/office/drawing/2014/main" id="{D3964EC5-EB1D-3944-946F-A6755D77FE1E}"/>
              </a:ext>
            </a:extLst>
          </p:cNvPr>
          <p:cNvSpPr txBox="1"/>
          <p:nvPr/>
        </p:nvSpPr>
        <p:spPr>
          <a:xfrm>
            <a:off x="1107437" y="2771159"/>
            <a:ext cx="131446"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90</a:t>
            </a:r>
          </a:p>
        </p:txBody>
      </p:sp>
      <p:cxnSp>
        <p:nvCxnSpPr>
          <p:cNvPr id="219" name="Straight Connector 218">
            <a:extLst>
              <a:ext uri="{FF2B5EF4-FFF2-40B4-BE49-F238E27FC236}">
                <a16:creationId xmlns:a16="http://schemas.microsoft.com/office/drawing/2014/main" id="{2D881A5B-7CA3-274A-BC51-05EBC3FD0759}"/>
              </a:ext>
            </a:extLst>
          </p:cNvPr>
          <p:cNvCxnSpPr>
            <a:cxnSpLocks/>
          </p:cNvCxnSpPr>
          <p:nvPr/>
        </p:nvCxnSpPr>
        <p:spPr>
          <a:xfrm flipH="1">
            <a:off x="1281006" y="283262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0" name="TextBox 219">
            <a:extLst>
              <a:ext uri="{FF2B5EF4-FFF2-40B4-BE49-F238E27FC236}">
                <a16:creationId xmlns:a16="http://schemas.microsoft.com/office/drawing/2014/main" id="{63B5DF12-1461-9B4A-BF2C-7614C4A2BCDE}"/>
              </a:ext>
            </a:extLst>
          </p:cNvPr>
          <p:cNvSpPr txBox="1"/>
          <p:nvPr/>
        </p:nvSpPr>
        <p:spPr>
          <a:xfrm>
            <a:off x="1107437" y="3275984"/>
            <a:ext cx="131446"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70</a:t>
            </a:r>
          </a:p>
        </p:txBody>
      </p:sp>
      <p:cxnSp>
        <p:nvCxnSpPr>
          <p:cNvPr id="221" name="Straight Connector 220">
            <a:extLst>
              <a:ext uri="{FF2B5EF4-FFF2-40B4-BE49-F238E27FC236}">
                <a16:creationId xmlns:a16="http://schemas.microsoft.com/office/drawing/2014/main" id="{F2BC6790-6AD9-5545-8881-B71882BD558C}"/>
              </a:ext>
            </a:extLst>
          </p:cNvPr>
          <p:cNvCxnSpPr>
            <a:cxnSpLocks/>
          </p:cNvCxnSpPr>
          <p:nvPr/>
        </p:nvCxnSpPr>
        <p:spPr>
          <a:xfrm flipH="1">
            <a:off x="1281006" y="3337449"/>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2" name="TextBox 221">
            <a:extLst>
              <a:ext uri="{FF2B5EF4-FFF2-40B4-BE49-F238E27FC236}">
                <a16:creationId xmlns:a16="http://schemas.microsoft.com/office/drawing/2014/main" id="{A018AFD4-8388-244F-B78E-A589CE6FDE08}"/>
              </a:ext>
            </a:extLst>
          </p:cNvPr>
          <p:cNvSpPr txBox="1"/>
          <p:nvPr/>
        </p:nvSpPr>
        <p:spPr>
          <a:xfrm>
            <a:off x="1107436" y="3774459"/>
            <a:ext cx="131447"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50</a:t>
            </a:r>
          </a:p>
        </p:txBody>
      </p:sp>
      <p:cxnSp>
        <p:nvCxnSpPr>
          <p:cNvPr id="223" name="Straight Connector 222">
            <a:extLst>
              <a:ext uri="{FF2B5EF4-FFF2-40B4-BE49-F238E27FC236}">
                <a16:creationId xmlns:a16="http://schemas.microsoft.com/office/drawing/2014/main" id="{84C63124-A615-3E4E-BF9D-82CA7F13C79E}"/>
              </a:ext>
            </a:extLst>
          </p:cNvPr>
          <p:cNvCxnSpPr>
            <a:cxnSpLocks/>
          </p:cNvCxnSpPr>
          <p:nvPr/>
        </p:nvCxnSpPr>
        <p:spPr>
          <a:xfrm flipH="1">
            <a:off x="1281006" y="384227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6" name="TextBox 235">
            <a:extLst>
              <a:ext uri="{FF2B5EF4-FFF2-40B4-BE49-F238E27FC236}">
                <a16:creationId xmlns:a16="http://schemas.microsoft.com/office/drawing/2014/main" id="{6E2F6FAB-EC59-A74F-A6B0-F87F5BA68791}"/>
              </a:ext>
            </a:extLst>
          </p:cNvPr>
          <p:cNvSpPr txBox="1"/>
          <p:nvPr/>
        </p:nvSpPr>
        <p:spPr>
          <a:xfrm>
            <a:off x="5874755" y="5679460"/>
            <a:ext cx="51296" cy="221599"/>
          </a:xfrm>
          <a:prstGeom prst="rect">
            <a:avLst/>
          </a:prstGeom>
          <a:noFill/>
        </p:spPr>
        <p:txBody>
          <a:bodyPr wrap="none" lIns="0" tIns="0" rIns="0" bIns="0" rtlCol="0">
            <a:spAutoFit/>
          </a:bodyPr>
          <a:lstStyle/>
          <a:p>
            <a:pPr algn="ctr">
              <a:lnSpc>
                <a:spcPct val="90000"/>
              </a:lnSpc>
            </a:pPr>
            <a:r>
              <a:rPr lang="en-GB" sz="800" dirty="0">
                <a:latin typeface="Calibri" panose="020F0502020204030204" pitchFamily="34" charset="0"/>
                <a:ea typeface="Aileron" charset="0"/>
                <a:cs typeface="Calibri" panose="020F0502020204030204" pitchFamily="34" charset="0"/>
              </a:rPr>
              <a:t>0</a:t>
            </a:r>
          </a:p>
          <a:p>
            <a:pPr algn="ctr">
              <a:lnSpc>
                <a:spcPct val="90000"/>
              </a:lnSpc>
            </a:pPr>
            <a:r>
              <a:rPr lang="en-GB" sz="800" dirty="0">
                <a:latin typeface="Calibri" panose="020F0502020204030204" pitchFamily="34" charset="0"/>
                <a:ea typeface="Aileron" charset="0"/>
                <a:cs typeface="Calibri" panose="020F0502020204030204" pitchFamily="34" charset="0"/>
              </a:rPr>
              <a:t>0</a:t>
            </a:r>
          </a:p>
        </p:txBody>
      </p:sp>
      <p:sp>
        <p:nvSpPr>
          <p:cNvPr id="237" name="TextBox 236">
            <a:extLst>
              <a:ext uri="{FF2B5EF4-FFF2-40B4-BE49-F238E27FC236}">
                <a16:creationId xmlns:a16="http://schemas.microsoft.com/office/drawing/2014/main" id="{1F1DE63B-55C9-A04B-930D-6AFD0BB85EE0}"/>
              </a:ext>
            </a:extLst>
          </p:cNvPr>
          <p:cNvSpPr txBox="1"/>
          <p:nvPr/>
        </p:nvSpPr>
        <p:spPr>
          <a:xfrm>
            <a:off x="5592180" y="5679460"/>
            <a:ext cx="51296" cy="221599"/>
          </a:xfrm>
          <a:prstGeom prst="rect">
            <a:avLst/>
          </a:prstGeom>
          <a:noFill/>
        </p:spPr>
        <p:txBody>
          <a:bodyPr wrap="none" lIns="0" tIns="0" rIns="0" bIns="0" rtlCol="0">
            <a:spAutoFit/>
          </a:bodyPr>
          <a:lstStyle/>
          <a:p>
            <a:pPr algn="ctr">
              <a:lnSpc>
                <a:spcPct val="90000"/>
              </a:lnSpc>
            </a:pPr>
            <a:r>
              <a:rPr lang="en-GB" sz="800" dirty="0">
                <a:latin typeface="Calibri" panose="020F0502020204030204" pitchFamily="34" charset="0"/>
                <a:ea typeface="Aileron" charset="0"/>
                <a:cs typeface="Calibri" panose="020F0502020204030204" pitchFamily="34" charset="0"/>
              </a:rPr>
              <a:t>2</a:t>
            </a:r>
          </a:p>
          <a:p>
            <a:pPr algn="ctr">
              <a:lnSpc>
                <a:spcPct val="90000"/>
              </a:lnSpc>
            </a:pPr>
            <a:r>
              <a:rPr lang="en-GB" sz="800" dirty="0">
                <a:latin typeface="Calibri" panose="020F0502020204030204" pitchFamily="34" charset="0"/>
                <a:ea typeface="Aileron" charset="0"/>
                <a:cs typeface="Calibri" panose="020F0502020204030204" pitchFamily="34" charset="0"/>
              </a:rPr>
              <a:t>0</a:t>
            </a:r>
          </a:p>
        </p:txBody>
      </p:sp>
      <p:cxnSp>
        <p:nvCxnSpPr>
          <p:cNvPr id="247" name="Straight Connector 246">
            <a:extLst>
              <a:ext uri="{FF2B5EF4-FFF2-40B4-BE49-F238E27FC236}">
                <a16:creationId xmlns:a16="http://schemas.microsoft.com/office/drawing/2014/main" id="{490471B3-07CD-E34F-BAE1-44BC317BEB92}"/>
              </a:ext>
            </a:extLst>
          </p:cNvPr>
          <p:cNvCxnSpPr>
            <a:cxnSpLocks/>
          </p:cNvCxnSpPr>
          <p:nvPr/>
        </p:nvCxnSpPr>
        <p:spPr>
          <a:xfrm rot="16200000" flipH="1">
            <a:off x="2054572" y="514402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8" name="TextBox 247">
            <a:extLst>
              <a:ext uri="{FF2B5EF4-FFF2-40B4-BE49-F238E27FC236}">
                <a16:creationId xmlns:a16="http://schemas.microsoft.com/office/drawing/2014/main" id="{51AA05FB-6371-2F48-B913-2BB2984E5CBB}"/>
              </a:ext>
            </a:extLst>
          </p:cNvPr>
          <p:cNvSpPr txBox="1"/>
          <p:nvPr/>
        </p:nvSpPr>
        <p:spPr>
          <a:xfrm>
            <a:off x="2067066" y="5207250"/>
            <a:ext cx="65724" cy="1384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4</a:t>
            </a:r>
          </a:p>
        </p:txBody>
      </p:sp>
      <p:cxnSp>
        <p:nvCxnSpPr>
          <p:cNvPr id="253" name="Straight Connector 252">
            <a:extLst>
              <a:ext uri="{FF2B5EF4-FFF2-40B4-BE49-F238E27FC236}">
                <a16:creationId xmlns:a16="http://schemas.microsoft.com/office/drawing/2014/main" id="{8E1FB8E1-7DDF-A548-B5D6-08AF17078CE2}"/>
              </a:ext>
            </a:extLst>
          </p:cNvPr>
          <p:cNvCxnSpPr>
            <a:cxnSpLocks/>
          </p:cNvCxnSpPr>
          <p:nvPr/>
        </p:nvCxnSpPr>
        <p:spPr>
          <a:xfrm rot="16200000" flipH="1">
            <a:off x="3680392" y="514402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54" name="TextBox 253">
            <a:extLst>
              <a:ext uri="{FF2B5EF4-FFF2-40B4-BE49-F238E27FC236}">
                <a16:creationId xmlns:a16="http://schemas.microsoft.com/office/drawing/2014/main" id="{5CB370E1-E366-9E4E-9589-8A5CCF4C70A5}"/>
              </a:ext>
            </a:extLst>
          </p:cNvPr>
          <p:cNvSpPr txBox="1"/>
          <p:nvPr/>
        </p:nvSpPr>
        <p:spPr>
          <a:xfrm>
            <a:off x="3653089" y="5207250"/>
            <a:ext cx="131446" cy="1384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16</a:t>
            </a:r>
          </a:p>
        </p:txBody>
      </p:sp>
      <p:sp>
        <p:nvSpPr>
          <p:cNvPr id="255" name="TextBox 254">
            <a:extLst>
              <a:ext uri="{FF2B5EF4-FFF2-40B4-BE49-F238E27FC236}">
                <a16:creationId xmlns:a16="http://schemas.microsoft.com/office/drawing/2014/main" id="{8ABC99A3-D35F-0F44-8956-E460FF044AEF}"/>
              </a:ext>
            </a:extLst>
          </p:cNvPr>
          <p:cNvSpPr txBox="1"/>
          <p:nvPr/>
        </p:nvSpPr>
        <p:spPr>
          <a:xfrm>
            <a:off x="5322305" y="5679460"/>
            <a:ext cx="51296" cy="221599"/>
          </a:xfrm>
          <a:prstGeom prst="rect">
            <a:avLst/>
          </a:prstGeom>
          <a:noFill/>
        </p:spPr>
        <p:txBody>
          <a:bodyPr wrap="none" lIns="0" tIns="0" rIns="0" bIns="0" rtlCol="0">
            <a:spAutoFit/>
          </a:bodyPr>
          <a:lstStyle/>
          <a:p>
            <a:pPr algn="ctr">
              <a:lnSpc>
                <a:spcPct val="90000"/>
              </a:lnSpc>
            </a:pPr>
            <a:r>
              <a:rPr lang="en-GB" sz="800" dirty="0">
                <a:latin typeface="Calibri" panose="020F0502020204030204" pitchFamily="34" charset="0"/>
                <a:ea typeface="Aileron" charset="0"/>
                <a:cs typeface="Calibri" panose="020F0502020204030204" pitchFamily="34" charset="0"/>
              </a:rPr>
              <a:t>5</a:t>
            </a:r>
          </a:p>
          <a:p>
            <a:pPr algn="ctr">
              <a:lnSpc>
                <a:spcPct val="90000"/>
              </a:lnSpc>
            </a:pPr>
            <a:r>
              <a:rPr lang="en-GB" sz="800" dirty="0">
                <a:latin typeface="Calibri" panose="020F0502020204030204" pitchFamily="34" charset="0"/>
                <a:ea typeface="Aileron" charset="0"/>
                <a:cs typeface="Calibri" panose="020F0502020204030204" pitchFamily="34" charset="0"/>
              </a:rPr>
              <a:t>0</a:t>
            </a:r>
          </a:p>
        </p:txBody>
      </p:sp>
      <p:sp>
        <p:nvSpPr>
          <p:cNvPr id="256" name="TextBox 255">
            <a:extLst>
              <a:ext uri="{FF2B5EF4-FFF2-40B4-BE49-F238E27FC236}">
                <a16:creationId xmlns:a16="http://schemas.microsoft.com/office/drawing/2014/main" id="{A06B5D4B-2A38-AF41-952A-9F1F1CC27437}"/>
              </a:ext>
            </a:extLst>
          </p:cNvPr>
          <p:cNvSpPr txBox="1"/>
          <p:nvPr/>
        </p:nvSpPr>
        <p:spPr>
          <a:xfrm>
            <a:off x="5023607" y="5679460"/>
            <a:ext cx="102592" cy="221599"/>
          </a:xfrm>
          <a:prstGeom prst="rect">
            <a:avLst/>
          </a:prstGeom>
          <a:noFill/>
        </p:spPr>
        <p:txBody>
          <a:bodyPr wrap="none" lIns="0" tIns="0" rIns="0" bIns="0" rtlCol="0">
            <a:spAutoFit/>
          </a:bodyPr>
          <a:lstStyle/>
          <a:p>
            <a:pPr algn="ctr">
              <a:lnSpc>
                <a:spcPct val="90000"/>
              </a:lnSpc>
            </a:pPr>
            <a:r>
              <a:rPr lang="en-GB" sz="800" dirty="0">
                <a:latin typeface="Calibri" panose="020F0502020204030204" pitchFamily="34" charset="0"/>
                <a:ea typeface="Aileron" charset="0"/>
                <a:cs typeface="Calibri" panose="020F0502020204030204" pitchFamily="34" charset="0"/>
              </a:rPr>
              <a:t>15</a:t>
            </a:r>
          </a:p>
          <a:p>
            <a:pPr algn="ctr">
              <a:lnSpc>
                <a:spcPct val="90000"/>
              </a:lnSpc>
            </a:pPr>
            <a:r>
              <a:rPr lang="en-GB" sz="800" dirty="0">
                <a:latin typeface="Calibri" panose="020F0502020204030204" pitchFamily="34" charset="0"/>
                <a:ea typeface="Aileron" charset="0"/>
                <a:cs typeface="Calibri" panose="020F0502020204030204" pitchFamily="34" charset="0"/>
              </a:rPr>
              <a:t>2</a:t>
            </a:r>
          </a:p>
        </p:txBody>
      </p:sp>
      <p:sp>
        <p:nvSpPr>
          <p:cNvPr id="257" name="TextBox 256">
            <a:extLst>
              <a:ext uri="{FF2B5EF4-FFF2-40B4-BE49-F238E27FC236}">
                <a16:creationId xmlns:a16="http://schemas.microsoft.com/office/drawing/2014/main" id="{3A9A35FE-0B42-8746-840E-8AFDEE8C93C9}"/>
              </a:ext>
            </a:extLst>
          </p:cNvPr>
          <p:cNvSpPr txBox="1"/>
          <p:nvPr/>
        </p:nvSpPr>
        <p:spPr>
          <a:xfrm>
            <a:off x="4750557" y="5679460"/>
            <a:ext cx="102592" cy="221599"/>
          </a:xfrm>
          <a:prstGeom prst="rect">
            <a:avLst/>
          </a:prstGeom>
          <a:noFill/>
        </p:spPr>
        <p:txBody>
          <a:bodyPr wrap="none" lIns="0" tIns="0" rIns="0" bIns="0" rtlCol="0">
            <a:spAutoFit/>
          </a:bodyPr>
          <a:lstStyle/>
          <a:p>
            <a:pPr algn="ctr">
              <a:lnSpc>
                <a:spcPct val="90000"/>
              </a:lnSpc>
            </a:pPr>
            <a:r>
              <a:rPr lang="en-GB" sz="800" dirty="0">
                <a:latin typeface="Calibri" panose="020F0502020204030204" pitchFamily="34" charset="0"/>
                <a:ea typeface="Aileron" charset="0"/>
                <a:cs typeface="Calibri" panose="020F0502020204030204" pitchFamily="34" charset="0"/>
              </a:rPr>
              <a:t>36</a:t>
            </a:r>
          </a:p>
          <a:p>
            <a:pPr algn="ctr">
              <a:lnSpc>
                <a:spcPct val="90000"/>
              </a:lnSpc>
            </a:pPr>
            <a:r>
              <a:rPr lang="en-GB" sz="800" dirty="0">
                <a:latin typeface="Calibri" panose="020F0502020204030204" pitchFamily="34" charset="0"/>
                <a:ea typeface="Aileron" charset="0"/>
                <a:cs typeface="Calibri" panose="020F0502020204030204" pitchFamily="34" charset="0"/>
              </a:rPr>
              <a:t>6</a:t>
            </a:r>
          </a:p>
        </p:txBody>
      </p:sp>
      <p:sp>
        <p:nvSpPr>
          <p:cNvPr id="258" name="TextBox 257">
            <a:extLst>
              <a:ext uri="{FF2B5EF4-FFF2-40B4-BE49-F238E27FC236}">
                <a16:creationId xmlns:a16="http://schemas.microsoft.com/office/drawing/2014/main" id="{5BFA48CC-E007-584B-8A61-FE2E9AEE820A}"/>
              </a:ext>
            </a:extLst>
          </p:cNvPr>
          <p:cNvSpPr txBox="1"/>
          <p:nvPr/>
        </p:nvSpPr>
        <p:spPr>
          <a:xfrm>
            <a:off x="4467982" y="5679460"/>
            <a:ext cx="102592" cy="221599"/>
          </a:xfrm>
          <a:prstGeom prst="rect">
            <a:avLst/>
          </a:prstGeom>
          <a:noFill/>
        </p:spPr>
        <p:txBody>
          <a:bodyPr wrap="none" lIns="0" tIns="0" rIns="0" bIns="0" rtlCol="0">
            <a:spAutoFit/>
          </a:bodyPr>
          <a:lstStyle/>
          <a:p>
            <a:pPr algn="ctr">
              <a:lnSpc>
                <a:spcPct val="90000"/>
              </a:lnSpc>
            </a:pPr>
            <a:r>
              <a:rPr lang="en-GB" sz="800" dirty="0">
                <a:latin typeface="Calibri" panose="020F0502020204030204" pitchFamily="34" charset="0"/>
                <a:ea typeface="Aileron" charset="0"/>
                <a:cs typeface="Calibri" panose="020F0502020204030204" pitchFamily="34" charset="0"/>
              </a:rPr>
              <a:t>63</a:t>
            </a:r>
          </a:p>
          <a:p>
            <a:pPr algn="ctr">
              <a:lnSpc>
                <a:spcPct val="90000"/>
              </a:lnSpc>
            </a:pPr>
            <a:r>
              <a:rPr lang="en-GB" sz="800" dirty="0">
                <a:latin typeface="Calibri" panose="020F0502020204030204" pitchFamily="34" charset="0"/>
                <a:ea typeface="Aileron" charset="0"/>
                <a:cs typeface="Calibri" panose="020F0502020204030204" pitchFamily="34" charset="0"/>
              </a:rPr>
              <a:t>16</a:t>
            </a:r>
          </a:p>
        </p:txBody>
      </p:sp>
      <p:sp>
        <p:nvSpPr>
          <p:cNvPr id="259" name="TextBox 258">
            <a:extLst>
              <a:ext uri="{FF2B5EF4-FFF2-40B4-BE49-F238E27FC236}">
                <a16:creationId xmlns:a16="http://schemas.microsoft.com/office/drawing/2014/main" id="{39AA2448-9282-B245-981B-57BB1EBED984}"/>
              </a:ext>
            </a:extLst>
          </p:cNvPr>
          <p:cNvSpPr txBox="1"/>
          <p:nvPr/>
        </p:nvSpPr>
        <p:spPr>
          <a:xfrm>
            <a:off x="4178809" y="5679460"/>
            <a:ext cx="153888" cy="221599"/>
          </a:xfrm>
          <a:prstGeom prst="rect">
            <a:avLst/>
          </a:prstGeom>
          <a:noFill/>
        </p:spPr>
        <p:txBody>
          <a:bodyPr wrap="none" lIns="0" tIns="0" rIns="0" bIns="0" rtlCol="0">
            <a:spAutoFit/>
          </a:bodyPr>
          <a:lstStyle/>
          <a:p>
            <a:pPr algn="ctr">
              <a:lnSpc>
                <a:spcPct val="90000"/>
              </a:lnSpc>
            </a:pPr>
            <a:r>
              <a:rPr lang="en-GB" sz="800" dirty="0">
                <a:latin typeface="Calibri" panose="020F0502020204030204" pitchFamily="34" charset="0"/>
                <a:ea typeface="Aileron" charset="0"/>
                <a:cs typeface="Calibri" panose="020F0502020204030204" pitchFamily="34" charset="0"/>
              </a:rPr>
              <a:t>112</a:t>
            </a:r>
          </a:p>
          <a:p>
            <a:pPr algn="ctr">
              <a:lnSpc>
                <a:spcPct val="90000"/>
              </a:lnSpc>
            </a:pPr>
            <a:r>
              <a:rPr lang="en-GB" sz="800" dirty="0">
                <a:latin typeface="Calibri" panose="020F0502020204030204" pitchFamily="34" charset="0"/>
                <a:ea typeface="Aileron" charset="0"/>
                <a:cs typeface="Calibri" panose="020F0502020204030204" pitchFamily="34" charset="0"/>
              </a:rPr>
              <a:t>33</a:t>
            </a:r>
          </a:p>
        </p:txBody>
      </p:sp>
      <p:sp>
        <p:nvSpPr>
          <p:cNvPr id="260" name="TextBox 259">
            <a:extLst>
              <a:ext uri="{FF2B5EF4-FFF2-40B4-BE49-F238E27FC236}">
                <a16:creationId xmlns:a16="http://schemas.microsoft.com/office/drawing/2014/main" id="{1283AA6D-CD7F-D84D-800D-FD1784604CCB}"/>
              </a:ext>
            </a:extLst>
          </p:cNvPr>
          <p:cNvSpPr txBox="1"/>
          <p:nvPr/>
        </p:nvSpPr>
        <p:spPr>
          <a:xfrm>
            <a:off x="3902584" y="5679460"/>
            <a:ext cx="153888" cy="221599"/>
          </a:xfrm>
          <a:prstGeom prst="rect">
            <a:avLst/>
          </a:prstGeom>
          <a:noFill/>
        </p:spPr>
        <p:txBody>
          <a:bodyPr wrap="none" lIns="0" tIns="0" rIns="0" bIns="0" rtlCol="0">
            <a:spAutoFit/>
          </a:bodyPr>
          <a:lstStyle/>
          <a:p>
            <a:pPr algn="ctr">
              <a:lnSpc>
                <a:spcPct val="90000"/>
              </a:lnSpc>
            </a:pPr>
            <a:r>
              <a:rPr lang="en-GB" sz="800" dirty="0">
                <a:latin typeface="Calibri" panose="020F0502020204030204" pitchFamily="34" charset="0"/>
                <a:ea typeface="Aileron" charset="0"/>
                <a:cs typeface="Calibri" panose="020F0502020204030204" pitchFamily="34" charset="0"/>
              </a:rPr>
              <a:t>166</a:t>
            </a:r>
          </a:p>
          <a:p>
            <a:pPr algn="ctr">
              <a:lnSpc>
                <a:spcPct val="90000"/>
              </a:lnSpc>
            </a:pPr>
            <a:r>
              <a:rPr lang="en-GB" sz="800" dirty="0">
                <a:latin typeface="Calibri" panose="020F0502020204030204" pitchFamily="34" charset="0"/>
                <a:ea typeface="Aileron" charset="0"/>
                <a:cs typeface="Calibri" panose="020F0502020204030204" pitchFamily="34" charset="0"/>
              </a:rPr>
              <a:t>51</a:t>
            </a:r>
          </a:p>
        </p:txBody>
      </p:sp>
      <p:sp>
        <p:nvSpPr>
          <p:cNvPr id="261" name="TextBox 260">
            <a:extLst>
              <a:ext uri="{FF2B5EF4-FFF2-40B4-BE49-F238E27FC236}">
                <a16:creationId xmlns:a16="http://schemas.microsoft.com/office/drawing/2014/main" id="{1C28AD54-1EB0-5847-B17A-A6F39857800D}"/>
              </a:ext>
            </a:extLst>
          </p:cNvPr>
          <p:cNvSpPr txBox="1"/>
          <p:nvPr/>
        </p:nvSpPr>
        <p:spPr>
          <a:xfrm>
            <a:off x="3629534" y="5679460"/>
            <a:ext cx="153888" cy="221599"/>
          </a:xfrm>
          <a:prstGeom prst="rect">
            <a:avLst/>
          </a:prstGeom>
          <a:noFill/>
        </p:spPr>
        <p:txBody>
          <a:bodyPr wrap="none" lIns="0" tIns="0" rIns="0" bIns="0" rtlCol="0">
            <a:spAutoFit/>
          </a:bodyPr>
          <a:lstStyle/>
          <a:p>
            <a:pPr algn="ctr">
              <a:lnSpc>
                <a:spcPct val="90000"/>
              </a:lnSpc>
            </a:pPr>
            <a:r>
              <a:rPr lang="en-GB" sz="800" dirty="0">
                <a:latin typeface="Calibri" panose="020F0502020204030204" pitchFamily="34" charset="0"/>
                <a:ea typeface="Aileron" charset="0"/>
                <a:cs typeface="Calibri" panose="020F0502020204030204" pitchFamily="34" charset="0"/>
              </a:rPr>
              <a:t>236</a:t>
            </a:r>
          </a:p>
          <a:p>
            <a:pPr algn="ctr">
              <a:lnSpc>
                <a:spcPct val="90000"/>
              </a:lnSpc>
            </a:pPr>
            <a:r>
              <a:rPr lang="en-GB" sz="800" dirty="0">
                <a:latin typeface="Calibri" panose="020F0502020204030204" pitchFamily="34" charset="0"/>
                <a:ea typeface="Aileron" charset="0"/>
                <a:cs typeface="Calibri" panose="020F0502020204030204" pitchFamily="34" charset="0"/>
              </a:rPr>
              <a:t>73</a:t>
            </a:r>
          </a:p>
        </p:txBody>
      </p:sp>
      <p:sp>
        <p:nvSpPr>
          <p:cNvPr id="262" name="TextBox 261">
            <a:extLst>
              <a:ext uri="{FF2B5EF4-FFF2-40B4-BE49-F238E27FC236}">
                <a16:creationId xmlns:a16="http://schemas.microsoft.com/office/drawing/2014/main" id="{889A91BD-14F4-0946-A2C0-4F3C52F69B95}"/>
              </a:ext>
            </a:extLst>
          </p:cNvPr>
          <p:cNvSpPr txBox="1"/>
          <p:nvPr/>
        </p:nvSpPr>
        <p:spPr>
          <a:xfrm>
            <a:off x="3353309" y="5679460"/>
            <a:ext cx="153888" cy="221599"/>
          </a:xfrm>
          <a:prstGeom prst="rect">
            <a:avLst/>
          </a:prstGeom>
          <a:noFill/>
        </p:spPr>
        <p:txBody>
          <a:bodyPr wrap="none" lIns="0" tIns="0" rIns="0" bIns="0" rtlCol="0">
            <a:spAutoFit/>
          </a:bodyPr>
          <a:lstStyle/>
          <a:p>
            <a:pPr algn="ctr">
              <a:lnSpc>
                <a:spcPct val="90000"/>
              </a:lnSpc>
            </a:pPr>
            <a:r>
              <a:rPr lang="en-GB" sz="800" dirty="0">
                <a:latin typeface="Calibri" panose="020F0502020204030204" pitchFamily="34" charset="0"/>
                <a:ea typeface="Aileron" charset="0"/>
                <a:cs typeface="Calibri" panose="020F0502020204030204" pitchFamily="34" charset="0"/>
              </a:rPr>
              <a:t>289</a:t>
            </a:r>
          </a:p>
          <a:p>
            <a:pPr algn="ctr">
              <a:lnSpc>
                <a:spcPct val="90000"/>
              </a:lnSpc>
            </a:pPr>
            <a:r>
              <a:rPr lang="en-GB" sz="800" dirty="0">
                <a:latin typeface="Calibri" panose="020F0502020204030204" pitchFamily="34" charset="0"/>
                <a:ea typeface="Aileron" charset="0"/>
                <a:cs typeface="Calibri" panose="020F0502020204030204" pitchFamily="34" charset="0"/>
              </a:rPr>
              <a:t>98</a:t>
            </a:r>
          </a:p>
        </p:txBody>
      </p:sp>
      <p:sp>
        <p:nvSpPr>
          <p:cNvPr id="263" name="TextBox 262">
            <a:extLst>
              <a:ext uri="{FF2B5EF4-FFF2-40B4-BE49-F238E27FC236}">
                <a16:creationId xmlns:a16="http://schemas.microsoft.com/office/drawing/2014/main" id="{7A291DF9-6DE2-4B42-ACD7-DECF9AC44A90}"/>
              </a:ext>
            </a:extLst>
          </p:cNvPr>
          <p:cNvSpPr txBox="1"/>
          <p:nvPr/>
        </p:nvSpPr>
        <p:spPr>
          <a:xfrm>
            <a:off x="3096134" y="5679460"/>
            <a:ext cx="153888" cy="221599"/>
          </a:xfrm>
          <a:prstGeom prst="rect">
            <a:avLst/>
          </a:prstGeom>
          <a:noFill/>
        </p:spPr>
        <p:txBody>
          <a:bodyPr wrap="none" lIns="0" tIns="0" rIns="0" bIns="0" rtlCol="0">
            <a:spAutoFit/>
          </a:bodyPr>
          <a:lstStyle/>
          <a:p>
            <a:pPr algn="ctr">
              <a:lnSpc>
                <a:spcPct val="90000"/>
              </a:lnSpc>
            </a:pPr>
            <a:r>
              <a:rPr lang="en-GB" sz="800" dirty="0">
                <a:latin typeface="Calibri" panose="020F0502020204030204" pitchFamily="34" charset="0"/>
                <a:ea typeface="Aileron" charset="0"/>
                <a:cs typeface="Calibri" panose="020F0502020204030204" pitchFamily="34" charset="0"/>
              </a:rPr>
              <a:t>332</a:t>
            </a:r>
          </a:p>
          <a:p>
            <a:pPr algn="ctr">
              <a:lnSpc>
                <a:spcPct val="90000"/>
              </a:lnSpc>
            </a:pPr>
            <a:r>
              <a:rPr lang="en-GB" sz="800" dirty="0">
                <a:latin typeface="Calibri" panose="020F0502020204030204" pitchFamily="34" charset="0"/>
                <a:ea typeface="Aileron" charset="0"/>
                <a:cs typeface="Calibri" panose="020F0502020204030204" pitchFamily="34" charset="0"/>
              </a:rPr>
              <a:t>117</a:t>
            </a:r>
          </a:p>
        </p:txBody>
      </p:sp>
      <p:sp>
        <p:nvSpPr>
          <p:cNvPr id="264" name="TextBox 263">
            <a:extLst>
              <a:ext uri="{FF2B5EF4-FFF2-40B4-BE49-F238E27FC236}">
                <a16:creationId xmlns:a16="http://schemas.microsoft.com/office/drawing/2014/main" id="{44A75BA1-DFA8-8F49-A2A6-8D587F87E764}"/>
              </a:ext>
            </a:extLst>
          </p:cNvPr>
          <p:cNvSpPr txBox="1"/>
          <p:nvPr/>
        </p:nvSpPr>
        <p:spPr>
          <a:xfrm>
            <a:off x="2823084" y="5679460"/>
            <a:ext cx="153888" cy="221599"/>
          </a:xfrm>
          <a:prstGeom prst="rect">
            <a:avLst/>
          </a:prstGeom>
          <a:noFill/>
        </p:spPr>
        <p:txBody>
          <a:bodyPr wrap="none" lIns="0" tIns="0" rIns="0" bIns="0" rtlCol="0">
            <a:spAutoFit/>
          </a:bodyPr>
          <a:lstStyle/>
          <a:p>
            <a:pPr algn="ctr">
              <a:lnSpc>
                <a:spcPct val="90000"/>
              </a:lnSpc>
            </a:pPr>
            <a:r>
              <a:rPr lang="en-GB" sz="800" dirty="0">
                <a:latin typeface="Calibri" panose="020F0502020204030204" pitchFamily="34" charset="0"/>
                <a:ea typeface="Aileron" charset="0"/>
                <a:cs typeface="Calibri" panose="020F0502020204030204" pitchFamily="34" charset="0"/>
              </a:rPr>
              <a:t>377</a:t>
            </a:r>
          </a:p>
          <a:p>
            <a:pPr algn="ctr">
              <a:lnSpc>
                <a:spcPct val="90000"/>
              </a:lnSpc>
            </a:pPr>
            <a:r>
              <a:rPr lang="en-GB" sz="800" dirty="0">
                <a:latin typeface="Calibri" panose="020F0502020204030204" pitchFamily="34" charset="0"/>
                <a:ea typeface="Aileron" charset="0"/>
                <a:cs typeface="Calibri" panose="020F0502020204030204" pitchFamily="34" charset="0"/>
              </a:rPr>
              <a:t>133</a:t>
            </a:r>
          </a:p>
        </p:txBody>
      </p:sp>
      <p:sp>
        <p:nvSpPr>
          <p:cNvPr id="265" name="TextBox 264">
            <a:extLst>
              <a:ext uri="{FF2B5EF4-FFF2-40B4-BE49-F238E27FC236}">
                <a16:creationId xmlns:a16="http://schemas.microsoft.com/office/drawing/2014/main" id="{19250EEF-7A80-DD42-A898-36631DA6E033}"/>
              </a:ext>
            </a:extLst>
          </p:cNvPr>
          <p:cNvSpPr txBox="1"/>
          <p:nvPr/>
        </p:nvSpPr>
        <p:spPr>
          <a:xfrm>
            <a:off x="2553209" y="5679460"/>
            <a:ext cx="153888" cy="221599"/>
          </a:xfrm>
          <a:prstGeom prst="rect">
            <a:avLst/>
          </a:prstGeom>
          <a:noFill/>
        </p:spPr>
        <p:txBody>
          <a:bodyPr wrap="none" lIns="0" tIns="0" rIns="0" bIns="0" rtlCol="0">
            <a:spAutoFit/>
          </a:bodyPr>
          <a:lstStyle/>
          <a:p>
            <a:pPr algn="ctr">
              <a:lnSpc>
                <a:spcPct val="90000"/>
              </a:lnSpc>
            </a:pPr>
            <a:r>
              <a:rPr lang="en-GB" sz="800" dirty="0">
                <a:latin typeface="Calibri" panose="020F0502020204030204" pitchFamily="34" charset="0"/>
                <a:ea typeface="Aileron" charset="0"/>
                <a:cs typeface="Calibri" panose="020F0502020204030204" pitchFamily="34" charset="0"/>
              </a:rPr>
              <a:t>425</a:t>
            </a:r>
          </a:p>
          <a:p>
            <a:pPr algn="ctr">
              <a:lnSpc>
                <a:spcPct val="90000"/>
              </a:lnSpc>
            </a:pPr>
            <a:r>
              <a:rPr lang="en-GB" sz="800" dirty="0">
                <a:latin typeface="Calibri" panose="020F0502020204030204" pitchFamily="34" charset="0"/>
                <a:ea typeface="Aileron" charset="0"/>
                <a:cs typeface="Calibri" panose="020F0502020204030204" pitchFamily="34" charset="0"/>
              </a:rPr>
              <a:t>155</a:t>
            </a:r>
          </a:p>
        </p:txBody>
      </p:sp>
      <p:sp>
        <p:nvSpPr>
          <p:cNvPr id="266" name="TextBox 265">
            <a:extLst>
              <a:ext uri="{FF2B5EF4-FFF2-40B4-BE49-F238E27FC236}">
                <a16:creationId xmlns:a16="http://schemas.microsoft.com/office/drawing/2014/main" id="{92DD2E13-00B7-9747-B789-ACD4745811EA}"/>
              </a:ext>
            </a:extLst>
          </p:cNvPr>
          <p:cNvSpPr txBox="1"/>
          <p:nvPr/>
        </p:nvSpPr>
        <p:spPr>
          <a:xfrm>
            <a:off x="2270634" y="5679460"/>
            <a:ext cx="153888" cy="221599"/>
          </a:xfrm>
          <a:prstGeom prst="rect">
            <a:avLst/>
          </a:prstGeom>
          <a:noFill/>
        </p:spPr>
        <p:txBody>
          <a:bodyPr wrap="none" lIns="0" tIns="0" rIns="0" bIns="0" rtlCol="0">
            <a:spAutoFit/>
          </a:bodyPr>
          <a:lstStyle/>
          <a:p>
            <a:pPr algn="ctr">
              <a:lnSpc>
                <a:spcPct val="90000"/>
              </a:lnSpc>
            </a:pPr>
            <a:r>
              <a:rPr lang="en-GB" sz="800" dirty="0">
                <a:latin typeface="Calibri" panose="020F0502020204030204" pitchFamily="34" charset="0"/>
                <a:ea typeface="Aileron" charset="0"/>
                <a:cs typeface="Calibri" panose="020F0502020204030204" pitchFamily="34" charset="0"/>
              </a:rPr>
              <a:t>470</a:t>
            </a:r>
          </a:p>
          <a:p>
            <a:pPr algn="ctr">
              <a:lnSpc>
                <a:spcPct val="90000"/>
              </a:lnSpc>
            </a:pPr>
            <a:r>
              <a:rPr lang="en-GB" sz="800" dirty="0">
                <a:latin typeface="Calibri" panose="020F0502020204030204" pitchFamily="34" charset="0"/>
                <a:ea typeface="Aileron" charset="0"/>
                <a:cs typeface="Calibri" panose="020F0502020204030204" pitchFamily="34" charset="0"/>
              </a:rPr>
              <a:t>173</a:t>
            </a:r>
          </a:p>
        </p:txBody>
      </p:sp>
      <p:sp>
        <p:nvSpPr>
          <p:cNvPr id="267" name="TextBox 266">
            <a:extLst>
              <a:ext uri="{FF2B5EF4-FFF2-40B4-BE49-F238E27FC236}">
                <a16:creationId xmlns:a16="http://schemas.microsoft.com/office/drawing/2014/main" id="{15BF0EFA-9571-394C-87D5-D441E2874DC7}"/>
              </a:ext>
            </a:extLst>
          </p:cNvPr>
          <p:cNvSpPr txBox="1"/>
          <p:nvPr/>
        </p:nvSpPr>
        <p:spPr>
          <a:xfrm>
            <a:off x="1734059" y="5679460"/>
            <a:ext cx="153888" cy="221599"/>
          </a:xfrm>
          <a:prstGeom prst="rect">
            <a:avLst/>
          </a:prstGeom>
          <a:noFill/>
        </p:spPr>
        <p:txBody>
          <a:bodyPr wrap="none" lIns="0" tIns="0" rIns="0" bIns="0" rtlCol="0">
            <a:spAutoFit/>
          </a:bodyPr>
          <a:lstStyle/>
          <a:p>
            <a:pPr algn="ctr">
              <a:lnSpc>
                <a:spcPct val="90000"/>
              </a:lnSpc>
            </a:pPr>
            <a:r>
              <a:rPr lang="en-GB" sz="800" dirty="0">
                <a:latin typeface="Calibri" panose="020F0502020204030204" pitchFamily="34" charset="0"/>
                <a:ea typeface="Aileron" charset="0"/>
                <a:cs typeface="Calibri" panose="020F0502020204030204" pitchFamily="34" charset="0"/>
              </a:rPr>
              <a:t>535</a:t>
            </a:r>
          </a:p>
          <a:p>
            <a:pPr algn="ctr">
              <a:lnSpc>
                <a:spcPct val="90000"/>
              </a:lnSpc>
            </a:pPr>
            <a:r>
              <a:rPr lang="en-GB" sz="800" dirty="0">
                <a:latin typeface="Calibri" panose="020F0502020204030204" pitchFamily="34" charset="0"/>
                <a:ea typeface="Aileron" charset="0"/>
                <a:cs typeface="Calibri" panose="020F0502020204030204" pitchFamily="34" charset="0"/>
              </a:rPr>
              <a:t>238</a:t>
            </a:r>
          </a:p>
        </p:txBody>
      </p:sp>
      <p:sp>
        <p:nvSpPr>
          <p:cNvPr id="268" name="TextBox 267">
            <a:extLst>
              <a:ext uri="{FF2B5EF4-FFF2-40B4-BE49-F238E27FC236}">
                <a16:creationId xmlns:a16="http://schemas.microsoft.com/office/drawing/2014/main" id="{313755B6-6627-AA41-9F68-08487796DF2F}"/>
              </a:ext>
            </a:extLst>
          </p:cNvPr>
          <p:cNvSpPr txBox="1"/>
          <p:nvPr/>
        </p:nvSpPr>
        <p:spPr>
          <a:xfrm>
            <a:off x="1997584" y="5679460"/>
            <a:ext cx="153888" cy="221599"/>
          </a:xfrm>
          <a:prstGeom prst="rect">
            <a:avLst/>
          </a:prstGeom>
          <a:noFill/>
        </p:spPr>
        <p:txBody>
          <a:bodyPr wrap="none" lIns="0" tIns="0" rIns="0" bIns="0" rtlCol="0">
            <a:spAutoFit/>
          </a:bodyPr>
          <a:lstStyle/>
          <a:p>
            <a:pPr algn="ctr">
              <a:lnSpc>
                <a:spcPct val="90000"/>
              </a:lnSpc>
            </a:pPr>
            <a:r>
              <a:rPr lang="en-GB" sz="800" dirty="0">
                <a:latin typeface="Calibri" panose="020F0502020204030204" pitchFamily="34" charset="0"/>
                <a:ea typeface="Aileron" charset="0"/>
                <a:cs typeface="Calibri" panose="020F0502020204030204" pitchFamily="34" charset="0"/>
              </a:rPr>
              <a:t>506</a:t>
            </a:r>
          </a:p>
          <a:p>
            <a:pPr algn="ctr">
              <a:lnSpc>
                <a:spcPct val="90000"/>
              </a:lnSpc>
            </a:pPr>
            <a:r>
              <a:rPr lang="en-GB" sz="800" dirty="0">
                <a:latin typeface="Calibri" panose="020F0502020204030204" pitchFamily="34" charset="0"/>
                <a:ea typeface="Aileron" charset="0"/>
                <a:cs typeface="Calibri" panose="020F0502020204030204" pitchFamily="34" charset="0"/>
              </a:rPr>
              <a:t>203</a:t>
            </a:r>
          </a:p>
        </p:txBody>
      </p:sp>
      <p:sp>
        <p:nvSpPr>
          <p:cNvPr id="269" name="TextBox 268">
            <a:extLst>
              <a:ext uri="{FF2B5EF4-FFF2-40B4-BE49-F238E27FC236}">
                <a16:creationId xmlns:a16="http://schemas.microsoft.com/office/drawing/2014/main" id="{E1A4F3BB-2612-EB43-A093-D00AC5999713}"/>
              </a:ext>
            </a:extLst>
          </p:cNvPr>
          <p:cNvSpPr txBox="1"/>
          <p:nvPr/>
        </p:nvSpPr>
        <p:spPr>
          <a:xfrm>
            <a:off x="1467359" y="5679460"/>
            <a:ext cx="153888" cy="221599"/>
          </a:xfrm>
          <a:prstGeom prst="rect">
            <a:avLst/>
          </a:prstGeom>
          <a:noFill/>
        </p:spPr>
        <p:txBody>
          <a:bodyPr wrap="none" lIns="0" tIns="0" rIns="0" bIns="0" rtlCol="0">
            <a:spAutoFit/>
          </a:bodyPr>
          <a:lstStyle/>
          <a:p>
            <a:pPr algn="ctr">
              <a:lnSpc>
                <a:spcPct val="90000"/>
              </a:lnSpc>
            </a:pPr>
            <a:r>
              <a:rPr lang="en-GB" sz="800" dirty="0">
                <a:latin typeface="Calibri" panose="020F0502020204030204" pitchFamily="34" charset="0"/>
                <a:ea typeface="Aileron" charset="0"/>
                <a:cs typeface="Calibri" panose="020F0502020204030204" pitchFamily="34" charset="0"/>
              </a:rPr>
              <a:t>551</a:t>
            </a:r>
          </a:p>
          <a:p>
            <a:pPr algn="ctr">
              <a:lnSpc>
                <a:spcPct val="90000"/>
              </a:lnSpc>
            </a:pPr>
            <a:r>
              <a:rPr lang="en-GB" sz="800" dirty="0">
                <a:latin typeface="Calibri" panose="020F0502020204030204" pitchFamily="34" charset="0"/>
                <a:ea typeface="Aileron" charset="0"/>
                <a:cs typeface="Calibri" panose="020F0502020204030204" pitchFamily="34" charset="0"/>
              </a:rPr>
              <a:t>280</a:t>
            </a:r>
          </a:p>
        </p:txBody>
      </p:sp>
      <p:pic>
        <p:nvPicPr>
          <p:cNvPr id="271" name="Picture 270">
            <a:extLst>
              <a:ext uri="{FF2B5EF4-FFF2-40B4-BE49-F238E27FC236}">
                <a16:creationId xmlns:a16="http://schemas.microsoft.com/office/drawing/2014/main" id="{CB7F0E47-49DF-3E44-B6BA-706543320036}"/>
              </a:ext>
            </a:extLst>
          </p:cNvPr>
          <p:cNvPicPr>
            <a:picLocks noChangeAspect="1"/>
          </p:cNvPicPr>
          <p:nvPr/>
        </p:nvPicPr>
        <p:blipFill>
          <a:blip r:embed="rId2"/>
          <a:stretch>
            <a:fillRect/>
          </a:stretch>
        </p:blipFill>
        <p:spPr>
          <a:xfrm>
            <a:off x="1520113" y="2546569"/>
            <a:ext cx="4330700" cy="2387600"/>
          </a:xfrm>
          <a:prstGeom prst="rect">
            <a:avLst/>
          </a:prstGeom>
        </p:spPr>
      </p:pic>
      <p:sp>
        <p:nvSpPr>
          <p:cNvPr id="210" name="TextBox 209">
            <a:extLst>
              <a:ext uri="{FF2B5EF4-FFF2-40B4-BE49-F238E27FC236}">
                <a16:creationId xmlns:a16="http://schemas.microsoft.com/office/drawing/2014/main" id="{640D0459-5AA3-6C4B-84DC-96D712D68ECB}"/>
              </a:ext>
            </a:extLst>
          </p:cNvPr>
          <p:cNvSpPr txBox="1"/>
          <p:nvPr/>
        </p:nvSpPr>
        <p:spPr>
          <a:xfrm>
            <a:off x="7255869" y="5651760"/>
            <a:ext cx="173124" cy="249299"/>
          </a:xfrm>
          <a:prstGeom prst="rect">
            <a:avLst/>
          </a:prstGeom>
          <a:noFill/>
        </p:spPr>
        <p:txBody>
          <a:bodyPr wrap="none" lIns="0" tIns="0" rIns="0" bIns="0" rtlCol="0">
            <a:spAutoFit/>
          </a:bodyPr>
          <a:lstStyle/>
          <a:p>
            <a:pPr algn="ctr">
              <a:lnSpc>
                <a:spcPct val="90000"/>
              </a:lnSpc>
            </a:pPr>
            <a:r>
              <a:rPr lang="en-GB" sz="900" dirty="0">
                <a:latin typeface="Calibri" panose="020F0502020204030204" pitchFamily="34" charset="0"/>
                <a:ea typeface="Aileron" charset="0"/>
                <a:cs typeface="Calibri" panose="020F0502020204030204" pitchFamily="34" charset="0"/>
              </a:rPr>
              <a:t>385</a:t>
            </a:r>
          </a:p>
          <a:p>
            <a:pPr algn="ctr">
              <a:lnSpc>
                <a:spcPct val="90000"/>
              </a:lnSpc>
            </a:pPr>
            <a:r>
              <a:rPr lang="en-GB" sz="900" dirty="0">
                <a:latin typeface="Calibri" panose="020F0502020204030204" pitchFamily="34" charset="0"/>
                <a:ea typeface="Aileron" charset="0"/>
                <a:cs typeface="Calibri" panose="020F0502020204030204" pitchFamily="34" charset="0"/>
              </a:rPr>
              <a:t>196</a:t>
            </a:r>
          </a:p>
        </p:txBody>
      </p:sp>
      <p:sp>
        <p:nvSpPr>
          <p:cNvPr id="211" name="TextBox 210">
            <a:extLst>
              <a:ext uri="{FF2B5EF4-FFF2-40B4-BE49-F238E27FC236}">
                <a16:creationId xmlns:a16="http://schemas.microsoft.com/office/drawing/2014/main" id="{B2A81E7D-8CA4-A047-92F2-6039DCA1AA95}"/>
              </a:ext>
            </a:extLst>
          </p:cNvPr>
          <p:cNvSpPr txBox="1"/>
          <p:nvPr/>
        </p:nvSpPr>
        <p:spPr>
          <a:xfrm>
            <a:off x="11472827" y="5651760"/>
            <a:ext cx="57708" cy="249299"/>
          </a:xfrm>
          <a:prstGeom prst="rect">
            <a:avLst/>
          </a:prstGeom>
          <a:noFill/>
        </p:spPr>
        <p:txBody>
          <a:bodyPr wrap="none" lIns="0" tIns="0" rIns="0" bIns="0" rtlCol="0">
            <a:spAutoFit/>
          </a:bodyPr>
          <a:lstStyle/>
          <a:p>
            <a:pPr algn="ctr">
              <a:lnSpc>
                <a:spcPct val="90000"/>
              </a:lnSpc>
            </a:pPr>
            <a:r>
              <a:rPr lang="en-GB" sz="900" dirty="0">
                <a:latin typeface="Calibri" panose="020F0502020204030204" pitchFamily="34" charset="0"/>
                <a:ea typeface="Aileron" charset="0"/>
                <a:cs typeface="Calibri" panose="020F0502020204030204" pitchFamily="34" charset="0"/>
              </a:rPr>
              <a:t>1</a:t>
            </a:r>
          </a:p>
          <a:p>
            <a:pPr algn="ctr">
              <a:lnSpc>
                <a:spcPct val="90000"/>
              </a:lnSpc>
            </a:pPr>
            <a:r>
              <a:rPr lang="en-GB" sz="900" dirty="0">
                <a:latin typeface="Calibri" panose="020F0502020204030204" pitchFamily="34" charset="0"/>
                <a:ea typeface="Aileron" charset="0"/>
                <a:cs typeface="Calibri" panose="020F0502020204030204" pitchFamily="34" charset="0"/>
              </a:rPr>
              <a:t>0</a:t>
            </a:r>
          </a:p>
        </p:txBody>
      </p:sp>
      <p:sp>
        <p:nvSpPr>
          <p:cNvPr id="212" name="TextBox 211">
            <a:extLst>
              <a:ext uri="{FF2B5EF4-FFF2-40B4-BE49-F238E27FC236}">
                <a16:creationId xmlns:a16="http://schemas.microsoft.com/office/drawing/2014/main" id="{8D31ACB0-576F-A444-A805-A8B852EED961}"/>
              </a:ext>
            </a:extLst>
          </p:cNvPr>
          <p:cNvSpPr txBox="1"/>
          <p:nvPr/>
        </p:nvSpPr>
        <p:spPr>
          <a:xfrm>
            <a:off x="9551673" y="5651760"/>
            <a:ext cx="115416" cy="249299"/>
          </a:xfrm>
          <a:prstGeom prst="rect">
            <a:avLst/>
          </a:prstGeom>
          <a:noFill/>
        </p:spPr>
        <p:txBody>
          <a:bodyPr wrap="none" lIns="0" tIns="0" rIns="0" bIns="0" rtlCol="0">
            <a:spAutoFit/>
          </a:bodyPr>
          <a:lstStyle/>
          <a:p>
            <a:pPr algn="ctr">
              <a:lnSpc>
                <a:spcPct val="90000"/>
              </a:lnSpc>
            </a:pPr>
            <a:r>
              <a:rPr lang="en-GB" sz="900" dirty="0">
                <a:latin typeface="Calibri" panose="020F0502020204030204" pitchFamily="34" charset="0"/>
                <a:ea typeface="Aileron" charset="0"/>
                <a:cs typeface="Calibri" panose="020F0502020204030204" pitchFamily="34" charset="0"/>
              </a:rPr>
              <a:t>88</a:t>
            </a:r>
          </a:p>
          <a:p>
            <a:pPr algn="ctr">
              <a:lnSpc>
                <a:spcPct val="90000"/>
              </a:lnSpc>
            </a:pPr>
            <a:r>
              <a:rPr lang="en-GB" sz="900" dirty="0">
                <a:latin typeface="Calibri" panose="020F0502020204030204" pitchFamily="34" charset="0"/>
                <a:ea typeface="Aileron" charset="0"/>
                <a:cs typeface="Calibri" panose="020F0502020204030204" pitchFamily="34" charset="0"/>
              </a:rPr>
              <a:t>7</a:t>
            </a:r>
          </a:p>
        </p:txBody>
      </p:sp>
      <p:sp>
        <p:nvSpPr>
          <p:cNvPr id="213" name="TextBox 212">
            <a:extLst>
              <a:ext uri="{FF2B5EF4-FFF2-40B4-BE49-F238E27FC236}">
                <a16:creationId xmlns:a16="http://schemas.microsoft.com/office/drawing/2014/main" id="{19C5F03E-C57B-774A-A66D-A690FFC56FCF}"/>
              </a:ext>
            </a:extLst>
          </p:cNvPr>
          <p:cNvSpPr txBox="1"/>
          <p:nvPr/>
        </p:nvSpPr>
        <p:spPr>
          <a:xfrm>
            <a:off x="8389344" y="5651760"/>
            <a:ext cx="173124" cy="249299"/>
          </a:xfrm>
          <a:prstGeom prst="rect">
            <a:avLst/>
          </a:prstGeom>
          <a:noFill/>
        </p:spPr>
        <p:txBody>
          <a:bodyPr wrap="none" lIns="0" tIns="0" rIns="0" bIns="0" rtlCol="0">
            <a:spAutoFit/>
          </a:bodyPr>
          <a:lstStyle/>
          <a:p>
            <a:pPr algn="ctr">
              <a:lnSpc>
                <a:spcPct val="90000"/>
              </a:lnSpc>
            </a:pPr>
            <a:r>
              <a:rPr lang="en-GB" sz="900" dirty="0">
                <a:latin typeface="Calibri" panose="020F0502020204030204" pitchFamily="34" charset="0"/>
                <a:ea typeface="Aileron" charset="0"/>
                <a:cs typeface="Calibri" panose="020F0502020204030204" pitchFamily="34" charset="0"/>
              </a:rPr>
              <a:t>215</a:t>
            </a:r>
          </a:p>
          <a:p>
            <a:pPr algn="ctr">
              <a:lnSpc>
                <a:spcPct val="90000"/>
              </a:lnSpc>
            </a:pPr>
            <a:r>
              <a:rPr lang="en-GB" sz="900" dirty="0">
                <a:latin typeface="Calibri" panose="020F0502020204030204" pitchFamily="34" charset="0"/>
                <a:ea typeface="Aileron" charset="0"/>
                <a:cs typeface="Calibri" panose="020F0502020204030204" pitchFamily="34" charset="0"/>
              </a:rPr>
              <a:t>19</a:t>
            </a:r>
          </a:p>
        </p:txBody>
      </p:sp>
      <p:sp>
        <p:nvSpPr>
          <p:cNvPr id="224" name="TextBox 223">
            <a:extLst>
              <a:ext uri="{FF2B5EF4-FFF2-40B4-BE49-F238E27FC236}">
                <a16:creationId xmlns:a16="http://schemas.microsoft.com/office/drawing/2014/main" id="{B8C6C9E3-1858-A146-BDFD-236C17445F6D}"/>
              </a:ext>
            </a:extLst>
          </p:cNvPr>
          <p:cNvSpPr txBox="1"/>
          <p:nvPr/>
        </p:nvSpPr>
        <p:spPr>
          <a:xfrm>
            <a:off x="7653509" y="5651760"/>
            <a:ext cx="221209" cy="249299"/>
          </a:xfrm>
          <a:prstGeom prst="rect">
            <a:avLst/>
          </a:prstGeom>
          <a:noFill/>
        </p:spPr>
        <p:txBody>
          <a:bodyPr wrap="square" lIns="0" tIns="0" rIns="0" bIns="0" rtlCol="0">
            <a:spAutoFit/>
          </a:bodyPr>
          <a:lstStyle/>
          <a:p>
            <a:pPr algn="ctr">
              <a:lnSpc>
                <a:spcPct val="90000"/>
              </a:lnSpc>
            </a:pPr>
            <a:r>
              <a:rPr lang="en-GB" sz="900" dirty="0">
                <a:latin typeface="Calibri" panose="020F0502020204030204" pitchFamily="34" charset="0"/>
                <a:ea typeface="Aileron" charset="0"/>
                <a:cs typeface="Calibri" panose="020F0502020204030204" pitchFamily="34" charset="0"/>
              </a:rPr>
              <a:t>362</a:t>
            </a:r>
          </a:p>
          <a:p>
            <a:pPr algn="ctr">
              <a:lnSpc>
                <a:spcPct val="90000"/>
              </a:lnSpc>
            </a:pPr>
            <a:r>
              <a:rPr lang="en-GB" sz="900" dirty="0">
                <a:latin typeface="Calibri" panose="020F0502020204030204" pitchFamily="34" charset="0"/>
                <a:ea typeface="Aileron" charset="0"/>
                <a:cs typeface="Calibri" panose="020F0502020204030204" pitchFamily="34" charset="0"/>
              </a:rPr>
              <a:t>119</a:t>
            </a:r>
          </a:p>
        </p:txBody>
      </p:sp>
      <p:sp>
        <p:nvSpPr>
          <p:cNvPr id="225" name="TextBox 224">
            <a:extLst>
              <a:ext uri="{FF2B5EF4-FFF2-40B4-BE49-F238E27FC236}">
                <a16:creationId xmlns:a16="http://schemas.microsoft.com/office/drawing/2014/main" id="{5D3BED7F-D3C3-6648-8296-6F739E5BCF26}"/>
              </a:ext>
            </a:extLst>
          </p:cNvPr>
          <p:cNvSpPr txBox="1"/>
          <p:nvPr/>
        </p:nvSpPr>
        <p:spPr>
          <a:xfrm>
            <a:off x="11091827" y="5651760"/>
            <a:ext cx="57708" cy="249299"/>
          </a:xfrm>
          <a:prstGeom prst="rect">
            <a:avLst/>
          </a:prstGeom>
          <a:noFill/>
        </p:spPr>
        <p:txBody>
          <a:bodyPr wrap="none" lIns="0" tIns="0" rIns="0" bIns="0" rtlCol="0">
            <a:spAutoFit/>
          </a:bodyPr>
          <a:lstStyle/>
          <a:p>
            <a:pPr algn="ctr">
              <a:lnSpc>
                <a:spcPct val="90000"/>
              </a:lnSpc>
            </a:pPr>
            <a:r>
              <a:rPr lang="en-GB" sz="900" dirty="0">
                <a:latin typeface="Calibri" panose="020F0502020204030204" pitchFamily="34" charset="0"/>
                <a:ea typeface="Aileron" charset="0"/>
                <a:cs typeface="Calibri" panose="020F0502020204030204" pitchFamily="34" charset="0"/>
              </a:rPr>
              <a:t>6</a:t>
            </a:r>
          </a:p>
          <a:p>
            <a:pPr algn="ctr">
              <a:lnSpc>
                <a:spcPct val="90000"/>
              </a:lnSpc>
            </a:pPr>
            <a:r>
              <a:rPr lang="en-GB" sz="900" dirty="0">
                <a:latin typeface="Calibri" panose="020F0502020204030204" pitchFamily="34" charset="0"/>
                <a:ea typeface="Aileron" charset="0"/>
                <a:cs typeface="Calibri" panose="020F0502020204030204" pitchFamily="34" charset="0"/>
              </a:rPr>
              <a:t>0</a:t>
            </a:r>
          </a:p>
        </p:txBody>
      </p:sp>
      <p:sp>
        <p:nvSpPr>
          <p:cNvPr id="226" name="TextBox 225">
            <a:extLst>
              <a:ext uri="{FF2B5EF4-FFF2-40B4-BE49-F238E27FC236}">
                <a16:creationId xmlns:a16="http://schemas.microsoft.com/office/drawing/2014/main" id="{63448077-BC44-8A4E-AF83-47C65E30511E}"/>
              </a:ext>
            </a:extLst>
          </p:cNvPr>
          <p:cNvSpPr txBox="1"/>
          <p:nvPr/>
        </p:nvSpPr>
        <p:spPr>
          <a:xfrm>
            <a:off x="10685692" y="5651760"/>
            <a:ext cx="115416" cy="249299"/>
          </a:xfrm>
          <a:prstGeom prst="rect">
            <a:avLst/>
          </a:prstGeom>
          <a:noFill/>
        </p:spPr>
        <p:txBody>
          <a:bodyPr wrap="none" lIns="0" tIns="0" rIns="0" bIns="0" rtlCol="0">
            <a:spAutoFit/>
          </a:bodyPr>
          <a:lstStyle/>
          <a:p>
            <a:pPr algn="ctr">
              <a:lnSpc>
                <a:spcPct val="90000"/>
              </a:lnSpc>
            </a:pPr>
            <a:r>
              <a:rPr lang="en-GB" sz="900" dirty="0">
                <a:latin typeface="Calibri" panose="020F0502020204030204" pitchFamily="34" charset="0"/>
                <a:ea typeface="Aileron" charset="0"/>
                <a:cs typeface="Calibri" panose="020F0502020204030204" pitchFamily="34" charset="0"/>
              </a:rPr>
              <a:t>21</a:t>
            </a:r>
          </a:p>
          <a:p>
            <a:pPr algn="ctr">
              <a:lnSpc>
                <a:spcPct val="90000"/>
              </a:lnSpc>
            </a:pPr>
            <a:r>
              <a:rPr lang="en-GB" sz="900" dirty="0">
                <a:latin typeface="Calibri" panose="020F0502020204030204" pitchFamily="34" charset="0"/>
                <a:ea typeface="Aileron" charset="0"/>
                <a:cs typeface="Calibri" panose="020F0502020204030204" pitchFamily="34" charset="0"/>
              </a:rPr>
              <a:t>2</a:t>
            </a:r>
          </a:p>
        </p:txBody>
      </p:sp>
      <p:sp>
        <p:nvSpPr>
          <p:cNvPr id="227" name="TextBox 226">
            <a:extLst>
              <a:ext uri="{FF2B5EF4-FFF2-40B4-BE49-F238E27FC236}">
                <a16:creationId xmlns:a16="http://schemas.microsoft.com/office/drawing/2014/main" id="{321F4EF9-FF1E-5B46-9EB5-D81C2FAB4445}"/>
              </a:ext>
            </a:extLst>
          </p:cNvPr>
          <p:cNvSpPr txBox="1"/>
          <p:nvPr/>
        </p:nvSpPr>
        <p:spPr>
          <a:xfrm>
            <a:off x="10306188" y="5651760"/>
            <a:ext cx="115416" cy="249299"/>
          </a:xfrm>
          <a:prstGeom prst="rect">
            <a:avLst/>
          </a:prstGeom>
          <a:noFill/>
        </p:spPr>
        <p:txBody>
          <a:bodyPr wrap="none" lIns="0" tIns="0" rIns="0" bIns="0" rtlCol="0">
            <a:spAutoFit/>
          </a:bodyPr>
          <a:lstStyle/>
          <a:p>
            <a:pPr algn="ctr">
              <a:lnSpc>
                <a:spcPct val="90000"/>
              </a:lnSpc>
            </a:pPr>
            <a:r>
              <a:rPr lang="en-GB" sz="900" dirty="0">
                <a:latin typeface="Calibri" panose="020F0502020204030204" pitchFamily="34" charset="0"/>
                <a:ea typeface="Aileron" charset="0"/>
                <a:cs typeface="Calibri" panose="020F0502020204030204" pitchFamily="34" charset="0"/>
              </a:rPr>
              <a:t>49</a:t>
            </a:r>
          </a:p>
          <a:p>
            <a:pPr algn="ctr">
              <a:lnSpc>
                <a:spcPct val="90000"/>
              </a:lnSpc>
            </a:pPr>
            <a:r>
              <a:rPr lang="en-GB" sz="900" dirty="0">
                <a:latin typeface="Calibri" panose="020F0502020204030204" pitchFamily="34" charset="0"/>
                <a:ea typeface="Aileron" charset="0"/>
                <a:cs typeface="Calibri" panose="020F0502020204030204" pitchFamily="34" charset="0"/>
              </a:rPr>
              <a:t>3</a:t>
            </a:r>
          </a:p>
        </p:txBody>
      </p:sp>
      <p:sp>
        <p:nvSpPr>
          <p:cNvPr id="228" name="TextBox 227">
            <a:extLst>
              <a:ext uri="{FF2B5EF4-FFF2-40B4-BE49-F238E27FC236}">
                <a16:creationId xmlns:a16="http://schemas.microsoft.com/office/drawing/2014/main" id="{EA5695F0-B732-9949-BDA6-120FF7561563}"/>
              </a:ext>
            </a:extLst>
          </p:cNvPr>
          <p:cNvSpPr txBox="1"/>
          <p:nvPr/>
        </p:nvSpPr>
        <p:spPr>
          <a:xfrm>
            <a:off x="9932673" y="5651760"/>
            <a:ext cx="115416" cy="249299"/>
          </a:xfrm>
          <a:prstGeom prst="rect">
            <a:avLst/>
          </a:prstGeom>
          <a:noFill/>
        </p:spPr>
        <p:txBody>
          <a:bodyPr wrap="none" lIns="0" tIns="0" rIns="0" bIns="0" rtlCol="0">
            <a:spAutoFit/>
          </a:bodyPr>
          <a:lstStyle/>
          <a:p>
            <a:pPr algn="ctr">
              <a:lnSpc>
                <a:spcPct val="90000"/>
              </a:lnSpc>
            </a:pPr>
            <a:r>
              <a:rPr lang="en-GB" sz="900" dirty="0">
                <a:latin typeface="Calibri" panose="020F0502020204030204" pitchFamily="34" charset="0"/>
                <a:ea typeface="Aileron" charset="0"/>
                <a:cs typeface="Calibri" panose="020F0502020204030204" pitchFamily="34" charset="0"/>
              </a:rPr>
              <a:t>71</a:t>
            </a:r>
          </a:p>
          <a:p>
            <a:pPr algn="ctr">
              <a:lnSpc>
                <a:spcPct val="90000"/>
              </a:lnSpc>
            </a:pPr>
            <a:r>
              <a:rPr lang="en-GB" sz="900" dirty="0">
                <a:latin typeface="Calibri" panose="020F0502020204030204" pitchFamily="34" charset="0"/>
                <a:ea typeface="Aileron" charset="0"/>
                <a:cs typeface="Calibri" panose="020F0502020204030204" pitchFamily="34" charset="0"/>
              </a:rPr>
              <a:t>7</a:t>
            </a:r>
          </a:p>
        </p:txBody>
      </p:sp>
      <p:sp>
        <p:nvSpPr>
          <p:cNvPr id="229" name="TextBox 228">
            <a:extLst>
              <a:ext uri="{FF2B5EF4-FFF2-40B4-BE49-F238E27FC236}">
                <a16:creationId xmlns:a16="http://schemas.microsoft.com/office/drawing/2014/main" id="{B3A6506B-D335-CB4D-9F70-A450C78716E1}"/>
              </a:ext>
            </a:extLst>
          </p:cNvPr>
          <p:cNvSpPr txBox="1"/>
          <p:nvPr/>
        </p:nvSpPr>
        <p:spPr>
          <a:xfrm>
            <a:off x="9144994" y="5651760"/>
            <a:ext cx="173124" cy="249299"/>
          </a:xfrm>
          <a:prstGeom prst="rect">
            <a:avLst/>
          </a:prstGeom>
          <a:noFill/>
        </p:spPr>
        <p:txBody>
          <a:bodyPr wrap="none" lIns="0" tIns="0" rIns="0" bIns="0" rtlCol="0">
            <a:spAutoFit/>
          </a:bodyPr>
          <a:lstStyle/>
          <a:p>
            <a:pPr algn="ctr">
              <a:lnSpc>
                <a:spcPct val="90000"/>
              </a:lnSpc>
            </a:pPr>
            <a:r>
              <a:rPr lang="en-GB" sz="900" dirty="0">
                <a:latin typeface="Calibri" panose="020F0502020204030204" pitchFamily="34" charset="0"/>
                <a:ea typeface="Aileron" charset="0"/>
                <a:cs typeface="Calibri" panose="020F0502020204030204" pitchFamily="34" charset="0"/>
              </a:rPr>
              <a:t>137</a:t>
            </a:r>
          </a:p>
          <a:p>
            <a:pPr algn="ctr">
              <a:lnSpc>
                <a:spcPct val="90000"/>
              </a:lnSpc>
            </a:pPr>
            <a:r>
              <a:rPr lang="en-GB" sz="900" dirty="0">
                <a:latin typeface="Calibri" panose="020F0502020204030204" pitchFamily="34" charset="0"/>
                <a:ea typeface="Aileron" charset="0"/>
                <a:cs typeface="Calibri" panose="020F0502020204030204" pitchFamily="34" charset="0"/>
              </a:rPr>
              <a:t>13</a:t>
            </a:r>
          </a:p>
        </p:txBody>
      </p:sp>
      <p:sp>
        <p:nvSpPr>
          <p:cNvPr id="230" name="TextBox 229">
            <a:extLst>
              <a:ext uri="{FF2B5EF4-FFF2-40B4-BE49-F238E27FC236}">
                <a16:creationId xmlns:a16="http://schemas.microsoft.com/office/drawing/2014/main" id="{E6E31C6D-CBB9-A849-A36E-2C46E4C8DB60}"/>
              </a:ext>
            </a:extLst>
          </p:cNvPr>
          <p:cNvSpPr txBox="1"/>
          <p:nvPr/>
        </p:nvSpPr>
        <p:spPr>
          <a:xfrm>
            <a:off x="8767169" y="5651760"/>
            <a:ext cx="173124" cy="249299"/>
          </a:xfrm>
          <a:prstGeom prst="rect">
            <a:avLst/>
          </a:prstGeom>
          <a:noFill/>
        </p:spPr>
        <p:txBody>
          <a:bodyPr wrap="none" lIns="0" tIns="0" rIns="0" bIns="0" rtlCol="0">
            <a:spAutoFit/>
          </a:bodyPr>
          <a:lstStyle/>
          <a:p>
            <a:pPr algn="ctr">
              <a:lnSpc>
                <a:spcPct val="90000"/>
              </a:lnSpc>
            </a:pPr>
            <a:r>
              <a:rPr lang="en-GB" sz="900" dirty="0">
                <a:latin typeface="Calibri" panose="020F0502020204030204" pitchFamily="34" charset="0"/>
                <a:ea typeface="Aileron" charset="0"/>
                <a:cs typeface="Calibri" panose="020F0502020204030204" pitchFamily="34" charset="0"/>
              </a:rPr>
              <a:t>182</a:t>
            </a:r>
          </a:p>
          <a:p>
            <a:pPr algn="ctr">
              <a:lnSpc>
                <a:spcPct val="90000"/>
              </a:lnSpc>
            </a:pPr>
            <a:r>
              <a:rPr lang="en-GB" sz="900" dirty="0">
                <a:latin typeface="Calibri" panose="020F0502020204030204" pitchFamily="34" charset="0"/>
                <a:ea typeface="Aileron" charset="0"/>
                <a:cs typeface="Calibri" panose="020F0502020204030204" pitchFamily="34" charset="0"/>
              </a:rPr>
              <a:t>14</a:t>
            </a:r>
          </a:p>
        </p:txBody>
      </p:sp>
      <p:sp>
        <p:nvSpPr>
          <p:cNvPr id="231" name="TextBox 230">
            <a:extLst>
              <a:ext uri="{FF2B5EF4-FFF2-40B4-BE49-F238E27FC236}">
                <a16:creationId xmlns:a16="http://schemas.microsoft.com/office/drawing/2014/main" id="{364D5523-393A-C446-9CC6-2147A27BCA37}"/>
              </a:ext>
            </a:extLst>
          </p:cNvPr>
          <p:cNvSpPr txBox="1"/>
          <p:nvPr/>
        </p:nvSpPr>
        <p:spPr>
          <a:xfrm>
            <a:off x="8017869" y="5651760"/>
            <a:ext cx="173124" cy="249299"/>
          </a:xfrm>
          <a:prstGeom prst="rect">
            <a:avLst/>
          </a:prstGeom>
          <a:noFill/>
        </p:spPr>
        <p:txBody>
          <a:bodyPr wrap="none" lIns="0" tIns="0" rIns="0" bIns="0" rtlCol="0">
            <a:spAutoFit/>
          </a:bodyPr>
          <a:lstStyle/>
          <a:p>
            <a:pPr algn="ctr">
              <a:lnSpc>
                <a:spcPct val="90000"/>
              </a:lnSpc>
            </a:pPr>
            <a:r>
              <a:rPr lang="en-GB" sz="900" dirty="0">
                <a:latin typeface="Calibri" panose="020F0502020204030204" pitchFamily="34" charset="0"/>
                <a:ea typeface="Aileron" charset="0"/>
                <a:cs typeface="Calibri" panose="020F0502020204030204" pitchFamily="34" charset="0"/>
              </a:rPr>
              <a:t>272</a:t>
            </a:r>
          </a:p>
          <a:p>
            <a:pPr algn="ctr">
              <a:lnSpc>
                <a:spcPct val="90000"/>
              </a:lnSpc>
            </a:pPr>
            <a:r>
              <a:rPr lang="en-GB" sz="900" dirty="0">
                <a:latin typeface="Calibri" panose="020F0502020204030204" pitchFamily="34" charset="0"/>
                <a:ea typeface="Aileron" charset="0"/>
                <a:cs typeface="Calibri" panose="020F0502020204030204" pitchFamily="34" charset="0"/>
              </a:rPr>
              <a:t>36</a:t>
            </a:r>
          </a:p>
        </p:txBody>
      </p:sp>
      <p:pic>
        <p:nvPicPr>
          <p:cNvPr id="12" name="Picture 11">
            <a:extLst>
              <a:ext uri="{FF2B5EF4-FFF2-40B4-BE49-F238E27FC236}">
                <a16:creationId xmlns:a16="http://schemas.microsoft.com/office/drawing/2014/main" id="{99EF1FCE-82D7-164C-B9C7-9C9220FCFCD2}"/>
              </a:ext>
            </a:extLst>
          </p:cNvPr>
          <p:cNvPicPr>
            <a:picLocks noChangeAspect="1"/>
          </p:cNvPicPr>
          <p:nvPr/>
        </p:nvPicPr>
        <p:blipFill>
          <a:blip r:embed="rId3"/>
          <a:stretch>
            <a:fillRect/>
          </a:stretch>
        </p:blipFill>
        <p:spPr>
          <a:xfrm>
            <a:off x="7284972" y="2539161"/>
            <a:ext cx="4390631" cy="2403134"/>
          </a:xfrm>
          <a:prstGeom prst="rect">
            <a:avLst/>
          </a:prstGeom>
        </p:spPr>
      </p:pic>
      <p:sp>
        <p:nvSpPr>
          <p:cNvPr id="174" name="TextBox 173">
            <a:extLst>
              <a:ext uri="{FF2B5EF4-FFF2-40B4-BE49-F238E27FC236}">
                <a16:creationId xmlns:a16="http://schemas.microsoft.com/office/drawing/2014/main" id="{0653BC5F-5861-4220-80BE-84C6F47172BE}"/>
              </a:ext>
            </a:extLst>
          </p:cNvPr>
          <p:cNvSpPr txBox="1"/>
          <p:nvPr/>
        </p:nvSpPr>
        <p:spPr>
          <a:xfrm>
            <a:off x="9704363" y="2824991"/>
            <a:ext cx="2127185" cy="658642"/>
          </a:xfrm>
          <a:prstGeom prst="rect">
            <a:avLst/>
          </a:prstGeom>
          <a:solidFill>
            <a:schemeClr val="bg1"/>
          </a:solidFill>
        </p:spPr>
        <p:txBody>
          <a:bodyPr wrap="none" lIns="0" tIns="0" rIns="0" bIns="0" rtlCol="0">
            <a:spAutoFit/>
          </a:bodyPr>
          <a:lstStyle/>
          <a:p>
            <a:pPr>
              <a:lnSpc>
                <a:spcPct val="90000"/>
              </a:lnSpc>
              <a:spcBef>
                <a:spcPts val="600"/>
              </a:spcBef>
            </a:pPr>
            <a:r>
              <a:rPr lang="en-GB" sz="1400" dirty="0">
                <a:latin typeface="Calibri" panose="020F0502020204030204" pitchFamily="34" charset="0"/>
                <a:ea typeface="Aileron" charset="0"/>
                <a:cs typeface="Calibri" panose="020F0502020204030204" pitchFamily="34" charset="0"/>
              </a:rPr>
              <a:t>HR 0.40 (99.2% CI: 0.29-0.57)</a:t>
            </a:r>
            <a:br>
              <a:rPr lang="en-GB" sz="1400" dirty="0">
                <a:latin typeface="Calibri" panose="020F0502020204030204" pitchFamily="34" charset="0"/>
                <a:ea typeface="Aileron" charset="0"/>
                <a:cs typeface="Calibri" panose="020F0502020204030204" pitchFamily="34" charset="0"/>
              </a:rPr>
            </a:br>
            <a:r>
              <a:rPr lang="en-GB" sz="1400" dirty="0">
                <a:latin typeface="Calibri" panose="020F0502020204030204" pitchFamily="34" charset="0"/>
                <a:ea typeface="Aileron" charset="0"/>
                <a:cs typeface="Calibri" panose="020F0502020204030204" pitchFamily="34" charset="0"/>
              </a:rPr>
              <a:t>p&lt;0.001</a:t>
            </a:r>
          </a:p>
          <a:p>
            <a:pPr>
              <a:lnSpc>
                <a:spcPct val="90000"/>
              </a:lnSpc>
              <a:spcBef>
                <a:spcPts val="600"/>
              </a:spcBef>
            </a:pPr>
            <a:r>
              <a:rPr lang="en-GB" sz="1400" dirty="0">
                <a:latin typeface="Calibri" panose="020F0502020204030204" pitchFamily="34" charset="0"/>
                <a:ea typeface="Aileron" charset="0"/>
                <a:cs typeface="Calibri" panose="020F0502020204030204" pitchFamily="34" charset="0"/>
              </a:rPr>
              <a:t>Median 8.7 vs 3.4 months</a:t>
            </a:r>
          </a:p>
        </p:txBody>
      </p:sp>
    </p:spTree>
    <p:extLst>
      <p:ext uri="{BB962C8B-B14F-4D97-AF65-F5344CB8AC3E}">
        <p14:creationId xmlns:p14="http://schemas.microsoft.com/office/powerpoint/2010/main" val="38008334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p:txBody>
          <a:bodyPr/>
          <a:lstStyle/>
          <a:p>
            <a:r>
              <a:rPr lang="en-US" altLang="en-US" dirty="0"/>
              <a:t>Standard of care for </a:t>
            </a:r>
            <a:r>
              <a:rPr lang="en-US" altLang="en-US" dirty="0" err="1"/>
              <a:t>mCSPC</a:t>
            </a:r>
            <a:r>
              <a:rPr lang="en-US" altLang="en-US" dirty="0"/>
              <a:t> requires consideration of early addition of either docetaxel or an </a:t>
            </a:r>
            <a:br>
              <a:rPr lang="en-US" altLang="en-US" dirty="0"/>
            </a:br>
            <a:r>
              <a:rPr lang="en-US" altLang="en-US" dirty="0"/>
              <a:t>AR-pathway inhibitor (abiraterone acetate, apalutamide, enzalutamide) to ADT</a:t>
            </a:r>
          </a:p>
          <a:p>
            <a:r>
              <a:rPr lang="en-US" altLang="en-US" dirty="0"/>
              <a:t>Treatment decisions for </a:t>
            </a:r>
            <a:r>
              <a:rPr lang="en-US" altLang="en-US" dirty="0" err="1"/>
              <a:t>mCRPC</a:t>
            </a:r>
            <a:r>
              <a:rPr lang="en-US" altLang="en-US" dirty="0"/>
              <a:t> patients are dependent on the treatment previously received in the CSPC setting</a:t>
            </a:r>
          </a:p>
          <a:p>
            <a:r>
              <a:rPr lang="en-US" altLang="en-US" dirty="0"/>
              <a:t>The aim is to give </a:t>
            </a:r>
            <a:r>
              <a:rPr lang="en-US" altLang="en-US" dirty="0" err="1"/>
              <a:t>mCRPC</a:t>
            </a:r>
            <a:r>
              <a:rPr lang="en-US" altLang="en-US" dirty="0"/>
              <a:t> patients as many novel life prolonging treatments as possible, whilst preserving quality of life</a:t>
            </a:r>
          </a:p>
          <a:p>
            <a:pPr lvl="1"/>
            <a:r>
              <a:rPr lang="en-US" altLang="en-US" dirty="0"/>
              <a:t>Sequencing treatments with different mechanism of actions is preferred</a:t>
            </a:r>
          </a:p>
        </p:txBody>
      </p:sp>
      <p:sp>
        <p:nvSpPr>
          <p:cNvPr id="7" name="Title 6">
            <a:extLst>
              <a:ext uri="{FF2B5EF4-FFF2-40B4-BE49-F238E27FC236}">
                <a16:creationId xmlns:a16="http://schemas.microsoft.com/office/drawing/2014/main" id="{ED0FDEEC-7547-C74E-B7F0-3EA1B165C818}"/>
              </a:ext>
            </a:extLst>
          </p:cNvPr>
          <p:cNvSpPr>
            <a:spLocks noGrp="1"/>
          </p:cNvSpPr>
          <p:nvPr>
            <p:ph type="title"/>
          </p:nvPr>
        </p:nvSpPr>
        <p:spPr/>
        <p:txBody>
          <a:bodyPr/>
          <a:lstStyle/>
          <a:p>
            <a:r>
              <a:rPr lang="en-US" altLang="en-US"/>
              <a:t>Conclusions</a:t>
            </a:r>
            <a:endParaRPr lang="en-US" dirty="0"/>
          </a:p>
        </p:txBody>
      </p:sp>
      <p:sp>
        <p:nvSpPr>
          <p:cNvPr id="18" name="Slide Number Placeholder 17">
            <a:extLst>
              <a:ext uri="{FF2B5EF4-FFF2-40B4-BE49-F238E27FC236}">
                <a16:creationId xmlns:a16="http://schemas.microsoft.com/office/drawing/2014/main" id="{87B73E5C-CA5C-F945-A0CB-A2F288D28AE5}"/>
              </a:ext>
            </a:extLst>
          </p:cNvPr>
          <p:cNvSpPr>
            <a:spLocks noGrp="1"/>
          </p:cNvSpPr>
          <p:nvPr>
            <p:ph type="sldNum" sz="quarter" idx="4"/>
          </p:nvPr>
        </p:nvSpPr>
        <p:spPr/>
        <p:txBody>
          <a:bodyPr/>
          <a:lstStyle/>
          <a:p>
            <a:fld id="{FCE43C0F-8A7B-3A4B-9DB5-B3472E36E833}" type="slidenum">
              <a:rPr lang="en-GB" smtClean="0"/>
              <a:pPr/>
              <a:t>22</a:t>
            </a:fld>
            <a:endParaRPr lang="en-GB" dirty="0"/>
          </a:p>
        </p:txBody>
      </p:sp>
      <p:sp>
        <p:nvSpPr>
          <p:cNvPr id="14" name="Content Placeholder 13">
            <a:extLst>
              <a:ext uri="{FF2B5EF4-FFF2-40B4-BE49-F238E27FC236}">
                <a16:creationId xmlns:a16="http://schemas.microsoft.com/office/drawing/2014/main" id="{7BEBA2ED-817C-7F4A-8E11-2D90DA5FC0BE}"/>
              </a:ext>
            </a:extLst>
          </p:cNvPr>
          <p:cNvSpPr>
            <a:spLocks noGrp="1"/>
          </p:cNvSpPr>
          <p:nvPr>
            <p:ph sz="quarter" idx="15"/>
          </p:nvPr>
        </p:nvSpPr>
        <p:spPr>
          <a:xfrm>
            <a:off x="620184" y="6314400"/>
            <a:ext cx="10632226" cy="365125"/>
          </a:xfrm>
        </p:spPr>
        <p:txBody>
          <a:bodyPr/>
          <a:lstStyle/>
          <a:p>
            <a:r>
              <a:rPr lang="en-GB" dirty="0"/>
              <a:t>ADT, androgen deprivation therapy; AR, androgen receptor; mCRPC, metastatic castration-resistant prostate cancer; </a:t>
            </a:r>
            <a:br>
              <a:rPr lang="en-GB" dirty="0"/>
            </a:br>
            <a:r>
              <a:rPr lang="en-GB" dirty="0"/>
              <a:t>(m)CSPC, (metastatic) castration-sensitive prostate cancer</a:t>
            </a:r>
          </a:p>
        </p:txBody>
      </p:sp>
    </p:spTree>
    <p:extLst>
      <p:ext uri="{BB962C8B-B14F-4D97-AF65-F5344CB8AC3E}">
        <p14:creationId xmlns:p14="http://schemas.microsoft.com/office/powerpoint/2010/main" val="2268675072"/>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941700" y="5336166"/>
            <a:ext cx="1698734" cy="553998"/>
          </a:xfrm>
          <a:prstGeom prst="rect">
            <a:avLst/>
          </a:prstGeom>
          <a:noFill/>
        </p:spPr>
        <p:txBody>
          <a:bodyPr wrap="none" rtlCol="0">
            <a:spAutoFit/>
          </a:bodyPr>
          <a:lstStyle/>
          <a:p>
            <a:pPr algn="ctr"/>
            <a:r>
              <a:rPr lang="en-GB" sz="1400">
                <a:solidFill>
                  <a:schemeClr val="tx2"/>
                </a:solidFill>
                <a:ea typeface="Aileron" charset="0"/>
                <a:cs typeface="PT Sans Narrow"/>
              </a:rPr>
              <a:t>Follow us on Twitter </a:t>
            </a:r>
            <a:br>
              <a:rPr lang="en-GB" sz="1600">
                <a:solidFill>
                  <a:schemeClr val="tx2"/>
                </a:solidFill>
                <a:ea typeface="Aileron" charset="0"/>
                <a:cs typeface="PT Sans Narrow"/>
              </a:rPr>
            </a:br>
            <a:r>
              <a:rPr lang="en-GB" sz="1600" b="1" u="sng">
                <a:solidFill>
                  <a:schemeClr val="accent1"/>
                </a:solidFill>
                <a:ea typeface="Aileron" charset="0"/>
                <a:cs typeface="PT Sans Narrow"/>
                <a:hlinkClick r:id="rId3">
                  <a:extLst>
                    <a:ext uri="{A12FA001-AC4F-418D-AE19-62706E023703}">
                      <ahyp:hlinkClr xmlns:ahyp="http://schemas.microsoft.com/office/drawing/2018/hyperlinkcolor" val="tx"/>
                    </a:ext>
                  </a:extLst>
                </a:hlinkClick>
              </a:rPr>
              <a:t>@</a:t>
            </a:r>
            <a:r>
              <a:rPr lang="en-GB" sz="1600" b="1" u="sng" err="1">
                <a:solidFill>
                  <a:schemeClr val="accent1"/>
                </a:solidFill>
                <a:ea typeface="Aileron" charset="0"/>
                <a:cs typeface="PT Sans Narrow"/>
                <a:hlinkClick r:id="rId3">
                  <a:extLst>
                    <a:ext uri="{A12FA001-AC4F-418D-AE19-62706E023703}">
                      <ahyp:hlinkClr xmlns:ahyp="http://schemas.microsoft.com/office/drawing/2018/hyperlinkcolor" val="tx"/>
                    </a:ext>
                  </a:extLst>
                </a:hlinkClick>
              </a:rPr>
              <a:t>guconnectinfo</a:t>
            </a:r>
            <a:endParaRPr lang="en-GB" sz="1600" b="1" u="sng">
              <a:solidFill>
                <a:schemeClr val="accent1"/>
              </a:solidFill>
              <a:ea typeface="Aileron" charset="0"/>
              <a:cs typeface="PT Sans Narrow"/>
            </a:endParaRPr>
          </a:p>
        </p:txBody>
      </p:sp>
      <p:sp>
        <p:nvSpPr>
          <p:cNvPr id="17" name="TextBox 16"/>
          <p:cNvSpPr txBox="1"/>
          <p:nvPr/>
        </p:nvSpPr>
        <p:spPr>
          <a:xfrm>
            <a:off x="3867170" y="5336167"/>
            <a:ext cx="2084815" cy="701731"/>
          </a:xfrm>
          <a:prstGeom prst="rect">
            <a:avLst/>
          </a:prstGeom>
          <a:noFill/>
        </p:spPr>
        <p:txBody>
          <a:bodyPr wrap="square" rtlCol="0">
            <a:spAutoFit/>
          </a:bodyPr>
          <a:lstStyle/>
          <a:p>
            <a:pPr algn="ctr">
              <a:lnSpc>
                <a:spcPct val="90000"/>
              </a:lnSpc>
            </a:pPr>
            <a:r>
              <a:rPr lang="en-GB" sz="1400" dirty="0">
                <a:solidFill>
                  <a:schemeClr val="tx2"/>
                </a:solidFill>
                <a:ea typeface="Aileron" charset="0"/>
                <a:cs typeface="PT Sans Narrow"/>
              </a:rPr>
              <a:t>Follow the </a:t>
            </a:r>
            <a:br>
              <a:rPr lang="en-GB" sz="1600" dirty="0">
                <a:solidFill>
                  <a:schemeClr val="tx2"/>
                </a:solidFill>
                <a:ea typeface="Aileron" charset="0"/>
                <a:cs typeface="PT Sans Narrow"/>
              </a:rPr>
            </a:br>
            <a:r>
              <a:rPr lang="en-GB" sz="1600" b="1" u="sng" dirty="0">
                <a:solidFill>
                  <a:schemeClr val="accent1"/>
                </a:solidFill>
                <a:ea typeface="Aileron" charset="0"/>
                <a:cs typeface="PT Sans Narrow"/>
                <a:hlinkClick r:id="rId4"/>
              </a:rPr>
              <a:t>GU CONNECT</a:t>
            </a:r>
            <a:br>
              <a:rPr lang="en-GB" sz="1600" b="1" dirty="0">
                <a:solidFill>
                  <a:schemeClr val="tx2"/>
                </a:solidFill>
                <a:ea typeface="Aileron" charset="0"/>
                <a:cs typeface="PT Sans Narrow"/>
              </a:rPr>
            </a:br>
            <a:r>
              <a:rPr lang="en-GB" sz="1400" dirty="0">
                <a:solidFill>
                  <a:schemeClr val="tx2"/>
                </a:solidFill>
                <a:ea typeface="Aileron" charset="0"/>
                <a:cs typeface="PT Sans Narrow"/>
              </a:rPr>
              <a:t>group on LinkedIn</a:t>
            </a:r>
            <a:endParaRPr lang="en-GB" sz="1600" dirty="0">
              <a:solidFill>
                <a:schemeClr val="tx2"/>
              </a:solidFill>
              <a:ea typeface="Aileron" charset="0"/>
              <a:cs typeface="PT Sans Narrow"/>
            </a:endParaRPr>
          </a:p>
        </p:txBody>
      </p:sp>
      <p:sp>
        <p:nvSpPr>
          <p:cNvPr id="18" name="TextBox 17"/>
          <p:cNvSpPr txBox="1"/>
          <p:nvPr/>
        </p:nvSpPr>
        <p:spPr>
          <a:xfrm>
            <a:off x="7824192" y="5336167"/>
            <a:ext cx="2736304" cy="507831"/>
          </a:xfrm>
          <a:prstGeom prst="rect">
            <a:avLst/>
          </a:prstGeom>
          <a:noFill/>
        </p:spPr>
        <p:txBody>
          <a:bodyPr wrap="square" rtlCol="0">
            <a:spAutoFit/>
          </a:bodyPr>
          <a:lstStyle/>
          <a:p>
            <a:pPr algn="ctr">
              <a:lnSpc>
                <a:spcPct val="90000"/>
              </a:lnSpc>
            </a:pPr>
            <a:r>
              <a:rPr lang="en-US" sz="1400" dirty="0">
                <a:solidFill>
                  <a:schemeClr val="tx2"/>
                </a:solidFill>
                <a:cs typeface="PT Sans Narrow"/>
              </a:rPr>
              <a:t>Email</a:t>
            </a:r>
            <a:br>
              <a:rPr lang="en-US" sz="1600" dirty="0">
                <a:solidFill>
                  <a:schemeClr val="tx2"/>
                </a:solidFill>
                <a:cs typeface="PT Sans Narrow"/>
              </a:rPr>
            </a:br>
            <a:r>
              <a:rPr lang="en-US" sz="1600" b="1" dirty="0">
                <a:solidFill>
                  <a:schemeClr val="accent1"/>
                </a:solidFill>
                <a:cs typeface="PT Sans Narrow"/>
                <a:hlinkClick r:id="rId5"/>
              </a:rPr>
              <a:t>sam.brightwell@cor2ed.com</a:t>
            </a:r>
            <a:endParaRPr lang="en-GB" sz="1600" b="1" dirty="0">
              <a:solidFill>
                <a:schemeClr val="accent1"/>
              </a:solidFill>
              <a:ea typeface="Aileron" charset="0"/>
              <a:cs typeface="PT Sans Narrow"/>
            </a:endParaRPr>
          </a:p>
        </p:txBody>
      </p:sp>
      <p:sp>
        <p:nvSpPr>
          <p:cNvPr id="19" name="TextBox 18"/>
          <p:cNvSpPr txBox="1"/>
          <p:nvPr/>
        </p:nvSpPr>
        <p:spPr>
          <a:xfrm>
            <a:off x="5955402" y="5336166"/>
            <a:ext cx="2084815" cy="757130"/>
          </a:xfrm>
          <a:prstGeom prst="rect">
            <a:avLst/>
          </a:prstGeom>
          <a:noFill/>
        </p:spPr>
        <p:txBody>
          <a:bodyPr wrap="square" rtlCol="0">
            <a:spAutoFit/>
          </a:bodyPr>
          <a:lstStyle/>
          <a:p>
            <a:pPr algn="ctr">
              <a:lnSpc>
                <a:spcPct val="90000"/>
              </a:lnSpc>
            </a:pPr>
            <a:r>
              <a:rPr lang="en-GB" sz="1400" dirty="0">
                <a:solidFill>
                  <a:schemeClr val="tx2"/>
                </a:solidFill>
                <a:ea typeface="Aileron" charset="0"/>
                <a:cs typeface="PT Sans Narrow"/>
              </a:rPr>
              <a:t>Watch us on the</a:t>
            </a:r>
            <a:br>
              <a:rPr lang="en-GB" sz="1400" dirty="0">
                <a:solidFill>
                  <a:schemeClr val="tx2"/>
                </a:solidFill>
                <a:ea typeface="Aileron" charset="0"/>
                <a:cs typeface="PT Sans Narrow"/>
              </a:rPr>
            </a:br>
            <a:r>
              <a:rPr lang="en-GB" sz="1400" dirty="0">
                <a:solidFill>
                  <a:schemeClr val="tx2"/>
                </a:solidFill>
                <a:ea typeface="Aileron" charset="0"/>
                <a:cs typeface="PT Sans Narrow"/>
              </a:rPr>
              <a:t>Vimeo channe</a:t>
            </a:r>
            <a:r>
              <a:rPr lang="en-GB" sz="1600" dirty="0">
                <a:solidFill>
                  <a:schemeClr val="tx2"/>
                </a:solidFill>
                <a:ea typeface="Aileron" charset="0"/>
                <a:cs typeface="PT Sans Narrow"/>
              </a:rPr>
              <a:t>l</a:t>
            </a:r>
            <a:br>
              <a:rPr lang="en-GB" sz="1600" dirty="0">
                <a:solidFill>
                  <a:schemeClr val="tx2"/>
                </a:solidFill>
                <a:ea typeface="Aileron" charset="0"/>
                <a:cs typeface="PT Sans Narrow"/>
              </a:rPr>
            </a:br>
            <a:r>
              <a:rPr lang="en-GB" sz="1600" b="1" dirty="0">
                <a:solidFill>
                  <a:schemeClr val="accent1"/>
                </a:solidFill>
                <a:ea typeface="Aileron" charset="0"/>
                <a:cs typeface="PT Sans Narrow"/>
                <a:hlinkClick r:id="rId6"/>
              </a:rPr>
              <a:t>GU CONNECT</a:t>
            </a:r>
            <a:endParaRPr lang="en-GB" sz="1600" b="1" dirty="0">
              <a:solidFill>
                <a:schemeClr val="accent1"/>
              </a:solidFill>
              <a:ea typeface="Aileron" charset="0"/>
              <a:cs typeface="PT Sans Narrow"/>
            </a:endParaRPr>
          </a:p>
        </p:txBody>
      </p:sp>
      <p:sp>
        <p:nvSpPr>
          <p:cNvPr id="15" name="Title 8">
            <a:extLst>
              <a:ext uri="{FF2B5EF4-FFF2-40B4-BE49-F238E27FC236}">
                <a16:creationId xmlns:a16="http://schemas.microsoft.com/office/drawing/2014/main" id="{071CF435-729F-403B-B87A-421B2706800D}"/>
              </a:ext>
            </a:extLst>
          </p:cNvPr>
          <p:cNvSpPr>
            <a:spLocks noGrp="1"/>
          </p:cNvSpPr>
          <p:nvPr>
            <p:ph type="title"/>
          </p:nvPr>
        </p:nvSpPr>
        <p:spPr>
          <a:xfrm>
            <a:off x="1635656" y="274638"/>
            <a:ext cx="8924840" cy="3586410"/>
          </a:xfrm>
        </p:spPr>
        <p:txBody>
          <a:bodyPr>
            <a:normAutofit/>
          </a:bodyPr>
          <a:lstStyle/>
          <a:p>
            <a:pPr>
              <a:lnSpc>
                <a:spcPts val="3800"/>
              </a:lnSpc>
              <a:spcBef>
                <a:spcPts val="800"/>
              </a:spcBef>
            </a:pPr>
            <a:r>
              <a:rPr lang="en-US" sz="3600" cap="none">
                <a:solidFill>
                  <a:schemeClr val="tx2"/>
                </a:solidFill>
              </a:rPr>
              <a:t>REACH </a:t>
            </a:r>
            <a:r>
              <a:rPr lang="en-US" sz="3600" cap="none"/>
              <a:t>GU CONNECT </a:t>
            </a:r>
            <a:r>
              <a:rPr lang="en-US" sz="3600" cap="none">
                <a:solidFill>
                  <a:schemeClr val="tx2"/>
                </a:solidFill>
              </a:rPr>
              <a:t>VIA </a:t>
            </a:r>
            <a:br>
              <a:rPr lang="en-US" sz="3600" cap="none">
                <a:solidFill>
                  <a:schemeClr val="tx2"/>
                </a:solidFill>
              </a:rPr>
            </a:br>
            <a:r>
              <a:rPr lang="en-US" sz="3600" cap="none" spc="-50">
                <a:solidFill>
                  <a:schemeClr val="tx2"/>
                </a:solidFill>
              </a:rPr>
              <a:t>TWITTER, LINKEDIN, VIMEO, or EMAIL</a:t>
            </a:r>
            <a:br>
              <a:rPr lang="en-US" sz="3600" cap="none">
                <a:solidFill>
                  <a:schemeClr val="tx2"/>
                </a:solidFill>
              </a:rPr>
            </a:br>
            <a:r>
              <a:rPr lang="en-US" sz="3600" cap="none">
                <a:solidFill>
                  <a:schemeClr val="tx2"/>
                </a:solidFill>
              </a:rPr>
              <a:t>OR VISIT THE GROUP’S WEBSITE</a:t>
            </a:r>
            <a:br>
              <a:rPr lang="en-US" sz="3600" cap="none">
                <a:solidFill>
                  <a:schemeClr val="tx2"/>
                </a:solidFill>
              </a:rPr>
            </a:br>
            <a:r>
              <a:rPr lang="en-US" sz="3600" u="sng" cap="none">
                <a:hlinkClick r:id="rId7">
                  <a:extLst>
                    <a:ext uri="{A12FA001-AC4F-418D-AE19-62706E023703}">
                      <ahyp:hlinkClr xmlns:ahyp="http://schemas.microsoft.com/office/drawing/2018/hyperlinkcolor" val="tx"/>
                    </a:ext>
                  </a:extLst>
                </a:hlinkClick>
              </a:rPr>
              <a:t>http://www.guconnect.info</a:t>
            </a:r>
            <a:endParaRPr lang="en-US" sz="3600" cap="none"/>
          </a:p>
        </p:txBody>
      </p:sp>
      <p:pic>
        <p:nvPicPr>
          <p:cNvPr id="21" name="Picture 20">
            <a:hlinkClick r:id="rId8"/>
            <a:extLst>
              <a:ext uri="{FF2B5EF4-FFF2-40B4-BE49-F238E27FC236}">
                <a16:creationId xmlns:a16="http://schemas.microsoft.com/office/drawing/2014/main" id="{11F9DF4D-4057-453D-B0D6-F5A87905C6B4}"/>
              </a:ext>
            </a:extLst>
          </p:cNvPr>
          <p:cNvPicPr>
            <a:picLocks noChangeAspect="1"/>
          </p:cNvPicPr>
          <p:nvPr/>
        </p:nvPicPr>
        <p:blipFill rotWithShape="1">
          <a:blip r:embed="rId9">
            <a:extLst>
              <a:ext uri="{28A0092B-C50C-407E-A947-70E740481C1C}">
                <a14:useLocalDpi xmlns:a14="http://schemas.microsoft.com/office/drawing/2010/main" val="0"/>
              </a:ext>
            </a:extLst>
          </a:blip>
          <a:srcRect l="82615" r="-910"/>
          <a:stretch/>
        </p:blipFill>
        <p:spPr>
          <a:xfrm>
            <a:off x="8319300" y="3983179"/>
            <a:ext cx="1449108" cy="1282427"/>
          </a:xfrm>
          <a:prstGeom prst="rect">
            <a:avLst/>
          </a:prstGeom>
        </p:spPr>
      </p:pic>
      <p:pic>
        <p:nvPicPr>
          <p:cNvPr id="22" name="Picture 21">
            <a:hlinkClick r:id="rId6"/>
            <a:extLst>
              <a:ext uri="{FF2B5EF4-FFF2-40B4-BE49-F238E27FC236}">
                <a16:creationId xmlns:a16="http://schemas.microsoft.com/office/drawing/2014/main" id="{DA9C17CD-405F-47F4-A30F-9A803835ACF8}"/>
              </a:ext>
            </a:extLst>
          </p:cNvPr>
          <p:cNvPicPr>
            <a:picLocks noChangeAspect="1"/>
          </p:cNvPicPr>
          <p:nvPr/>
        </p:nvPicPr>
        <p:blipFill rotWithShape="1">
          <a:blip r:embed="rId9">
            <a:extLst>
              <a:ext uri="{28A0092B-C50C-407E-A947-70E740481C1C}">
                <a14:useLocalDpi xmlns:a14="http://schemas.microsoft.com/office/drawing/2010/main" val="0"/>
              </a:ext>
            </a:extLst>
          </a:blip>
          <a:srcRect l="53821" r="26470"/>
          <a:stretch/>
        </p:blipFill>
        <p:spPr>
          <a:xfrm>
            <a:off x="6168008" y="3983179"/>
            <a:ext cx="1561194" cy="1282427"/>
          </a:xfrm>
          <a:prstGeom prst="rect">
            <a:avLst/>
          </a:prstGeom>
        </p:spPr>
      </p:pic>
      <p:pic>
        <p:nvPicPr>
          <p:cNvPr id="24" name="Picture 23">
            <a:hlinkClick r:id="rId4"/>
            <a:extLst>
              <a:ext uri="{FF2B5EF4-FFF2-40B4-BE49-F238E27FC236}">
                <a16:creationId xmlns:a16="http://schemas.microsoft.com/office/drawing/2014/main" id="{6662B954-7662-4746-B326-DDF08DB98DD8}"/>
              </a:ext>
            </a:extLst>
          </p:cNvPr>
          <p:cNvPicPr>
            <a:picLocks noChangeAspect="1"/>
          </p:cNvPicPr>
          <p:nvPr/>
        </p:nvPicPr>
        <p:blipFill rotWithShape="1">
          <a:blip r:embed="rId9">
            <a:extLst>
              <a:ext uri="{28A0092B-C50C-407E-A947-70E740481C1C}">
                <a14:useLocalDpi xmlns:a14="http://schemas.microsoft.com/office/drawing/2010/main" val="0"/>
              </a:ext>
            </a:extLst>
          </a:blip>
          <a:srcRect l="25151" r="53403"/>
          <a:stretch/>
        </p:blipFill>
        <p:spPr>
          <a:xfrm>
            <a:off x="4045377" y="3983179"/>
            <a:ext cx="1698734" cy="1282427"/>
          </a:xfrm>
          <a:prstGeom prst="rect">
            <a:avLst/>
          </a:prstGeom>
        </p:spPr>
      </p:pic>
      <p:pic>
        <p:nvPicPr>
          <p:cNvPr id="26" name="Picture 25">
            <a:hlinkClick r:id="rId3"/>
            <a:extLst>
              <a:ext uri="{FF2B5EF4-FFF2-40B4-BE49-F238E27FC236}">
                <a16:creationId xmlns:a16="http://schemas.microsoft.com/office/drawing/2014/main" id="{2598BD12-CFFC-4FFD-B356-0AE659D06556}"/>
              </a:ext>
            </a:extLst>
          </p:cNvPr>
          <p:cNvPicPr>
            <a:picLocks noChangeAspect="1"/>
          </p:cNvPicPr>
          <p:nvPr/>
        </p:nvPicPr>
        <p:blipFill rotWithShape="1">
          <a:blip r:embed="rId9">
            <a:extLst>
              <a:ext uri="{28A0092B-C50C-407E-A947-70E740481C1C}">
                <a14:useLocalDpi xmlns:a14="http://schemas.microsoft.com/office/drawing/2010/main" val="0"/>
              </a:ext>
            </a:extLst>
          </a:blip>
          <a:srcRect l="-1923" t="-5872" r="82136" b="-5133"/>
          <a:stretch/>
        </p:blipFill>
        <p:spPr>
          <a:xfrm>
            <a:off x="1992531" y="3912616"/>
            <a:ext cx="1567408" cy="1423550"/>
          </a:xfrm>
          <a:prstGeom prst="rect">
            <a:avLst/>
          </a:prstGeom>
        </p:spPr>
      </p:pic>
      <p:sp>
        <p:nvSpPr>
          <p:cNvPr id="2" name="Slide Number Placeholder 1"/>
          <p:cNvSpPr>
            <a:spLocks noGrp="1"/>
          </p:cNvSpPr>
          <p:nvPr>
            <p:ph type="sldNum" sz="quarter" idx="4"/>
          </p:nvPr>
        </p:nvSpPr>
        <p:spPr/>
        <p:txBody>
          <a:bodyPr/>
          <a:lstStyle/>
          <a:p>
            <a:fld id="{FCE43C0F-8A7B-3A4B-9DB5-B3472E36E833}" type="slidenum">
              <a:rPr lang="en-GB" smtClean="0"/>
              <a:pPr/>
              <a:t>23</a:t>
            </a:fld>
            <a:endParaRPr lang="en-GB"/>
          </a:p>
        </p:txBody>
      </p:sp>
    </p:spTree>
    <p:extLst>
      <p:ext uri="{BB962C8B-B14F-4D97-AF65-F5344CB8AC3E}">
        <p14:creationId xmlns:p14="http://schemas.microsoft.com/office/powerpoint/2010/main" val="1468450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505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2"/>
          </p:nvPr>
        </p:nvSpPr>
        <p:spPr/>
        <p:txBody>
          <a:bodyPr/>
          <a:lstStyle/>
          <a:p>
            <a:pPr marL="0" indent="0">
              <a:buNone/>
            </a:pPr>
            <a:r>
              <a:rPr lang="en-GB" b="1" noProof="0" dirty="0"/>
              <a:t>Please note: </a:t>
            </a:r>
            <a:r>
              <a:rPr lang="en-GB" noProof="0" dirty="0"/>
              <a:t>The views expressed within this presentation are the personal opinions of the authors. </a:t>
            </a:r>
            <a:br>
              <a:rPr lang="en-GB" noProof="0" dirty="0"/>
            </a:br>
            <a:r>
              <a:rPr lang="en-GB" noProof="0" dirty="0"/>
              <a:t>They do not necessarily represent the views of the author’s academic institution or the rest of the </a:t>
            </a:r>
            <a:br>
              <a:rPr lang="en-GB" noProof="0" dirty="0"/>
            </a:br>
            <a:r>
              <a:rPr lang="en-GB" noProof="0" dirty="0"/>
              <a:t>GU CONNECT group.</a:t>
            </a:r>
          </a:p>
          <a:p>
            <a:pPr marL="0" indent="0">
              <a:buNone/>
            </a:pPr>
            <a:r>
              <a:rPr lang="en-GB" noProof="0" dirty="0"/>
              <a:t>This content is supported by an independent educational grant from Bayer.</a:t>
            </a:r>
          </a:p>
          <a:p>
            <a:pPr marL="0" indent="0">
              <a:buNone/>
            </a:pPr>
            <a:r>
              <a:rPr lang="en-US" b="1" dirty="0">
                <a:solidFill>
                  <a:schemeClr val="accent1"/>
                </a:solidFill>
              </a:rPr>
              <a:t>Dr Neal Shore, MD, FACS </a:t>
            </a:r>
            <a:r>
              <a:rPr lang="en-US" dirty="0"/>
              <a:t>has received financial support/sponsorship for research support, consultation or speaker fees from the following companies: </a:t>
            </a:r>
          </a:p>
          <a:p>
            <a:r>
              <a:rPr lang="en-US" dirty="0" err="1"/>
              <a:t>Abbvie</a:t>
            </a:r>
            <a:r>
              <a:rPr lang="en-US" dirty="0"/>
              <a:t>, Amgen, Astellas, AstraZeneca, Bayer, BMS, Clovis Oncology, </a:t>
            </a:r>
            <a:r>
              <a:rPr lang="en-US" dirty="0" err="1"/>
              <a:t>Dendreon</a:t>
            </a:r>
            <a:r>
              <a:rPr lang="en-US" dirty="0"/>
              <a:t>, Ferring, Foundation Medicine, Janssen, Merck, </a:t>
            </a:r>
            <a:r>
              <a:rPr lang="en-US" dirty="0" err="1"/>
              <a:t>Myovant</a:t>
            </a:r>
            <a:r>
              <a:rPr lang="en-US" dirty="0"/>
              <a:t>, </a:t>
            </a:r>
            <a:r>
              <a:rPr lang="en-US" dirty="0" err="1"/>
              <a:t>Nymox</a:t>
            </a:r>
            <a:r>
              <a:rPr lang="en-US" dirty="0"/>
              <a:t>, Pfizer, Sanofi-Genzyme, </a:t>
            </a:r>
            <a:r>
              <a:rPr lang="en-US" dirty="0" err="1"/>
              <a:t>Tolmar</a:t>
            </a:r>
            <a:endParaRPr lang="en-US" dirty="0"/>
          </a:p>
          <a:p>
            <a:pPr lvl="0"/>
            <a:endParaRPr lang="en-US" dirty="0"/>
          </a:p>
          <a:p>
            <a:pPr lvl="0"/>
            <a:endParaRPr lang="en-US" dirty="0"/>
          </a:p>
          <a:p>
            <a:endParaRPr lang="en-GB" noProof="0" dirty="0"/>
          </a:p>
          <a:p>
            <a:endParaRPr lang="en-GB" noProof="0" dirty="0"/>
          </a:p>
        </p:txBody>
      </p:sp>
      <p:sp>
        <p:nvSpPr>
          <p:cNvPr id="4" name="Title 3"/>
          <p:cNvSpPr>
            <a:spLocks noGrp="1"/>
          </p:cNvSpPr>
          <p:nvPr>
            <p:ph type="title"/>
          </p:nvPr>
        </p:nvSpPr>
        <p:spPr/>
        <p:txBody>
          <a:bodyPr/>
          <a:lstStyle/>
          <a:p>
            <a:r>
              <a:rPr lang="en-GB" noProof="0"/>
              <a:t>Disclaimer and disclosures</a:t>
            </a:r>
            <a:endParaRPr lang="en-GB" noProof="0" dirty="0"/>
          </a:p>
        </p:txBody>
      </p:sp>
      <p:sp>
        <p:nvSpPr>
          <p:cNvPr id="2" name="Slide Number Placeholder 1"/>
          <p:cNvSpPr>
            <a:spLocks noGrp="1"/>
          </p:cNvSpPr>
          <p:nvPr>
            <p:ph type="sldNum" sz="quarter" idx="4"/>
          </p:nvPr>
        </p:nvSpPr>
        <p:spPr/>
        <p:txBody>
          <a:bodyPr/>
          <a:lstStyle/>
          <a:p>
            <a:fld id="{FCE43C0F-8A7B-3A4B-9DB5-B3472E36E833}" type="slidenum">
              <a:rPr lang="en-GB" smtClean="0"/>
              <a:pPr/>
              <a:t>3</a:t>
            </a:fld>
            <a:endParaRPr lang="en-GB" dirty="0"/>
          </a:p>
        </p:txBody>
      </p:sp>
    </p:spTree>
    <p:extLst>
      <p:ext uri="{BB962C8B-B14F-4D97-AF65-F5344CB8AC3E}">
        <p14:creationId xmlns:p14="http://schemas.microsoft.com/office/powerpoint/2010/main" val="827441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9D83392E-5080-40CC-BB8F-269DBF9D3C25}"/>
              </a:ext>
            </a:extLst>
          </p:cNvPr>
          <p:cNvSpPr>
            <a:spLocks noGrp="1"/>
          </p:cNvSpPr>
          <p:nvPr>
            <p:ph sz="quarter" idx="12"/>
          </p:nvPr>
        </p:nvSpPr>
        <p:spPr/>
        <p:txBody>
          <a:bodyPr>
            <a:normAutofit fontScale="92500" lnSpcReduction="10000"/>
          </a:bodyPr>
          <a:lstStyle/>
          <a:p>
            <a:r>
              <a:rPr lang="en-US" sz="2100" dirty="0"/>
              <a:t>Androgen deprivation therapy (</a:t>
            </a:r>
            <a:r>
              <a:rPr lang="en-US" altLang="en-US" sz="2100" dirty="0"/>
              <a:t>ADT) monotherapy for metastatic prostate cancer has been foundational, yet has limited to poor clinical outcomes </a:t>
            </a:r>
          </a:p>
          <a:p>
            <a:r>
              <a:rPr lang="en-US" altLang="en-US" dirty="0" err="1"/>
              <a:t>Tumour</a:t>
            </a:r>
            <a:r>
              <a:rPr lang="en-US" altLang="en-US" dirty="0"/>
              <a:t> burden, location, and biology affect overall survival</a:t>
            </a:r>
          </a:p>
          <a:p>
            <a:r>
              <a:rPr lang="en-US" altLang="en-US" dirty="0"/>
              <a:t>A new standard of care for metastatic castration-sensitive prostate cancer (</a:t>
            </a:r>
            <a:r>
              <a:rPr lang="en-US" altLang="en-US" dirty="0" err="1"/>
              <a:t>mCSPC</a:t>
            </a:r>
            <a:r>
              <a:rPr lang="en-US" altLang="en-US" dirty="0"/>
              <a:t>) is combined therapy</a:t>
            </a:r>
          </a:p>
          <a:p>
            <a:pPr lvl="1"/>
            <a:r>
              <a:rPr lang="en-US" altLang="en-US" dirty="0"/>
              <a:t>ADT plus the early addition of either docetaxel or an </a:t>
            </a:r>
            <a:r>
              <a:rPr lang="en-US" dirty="0"/>
              <a:t>androgen receptor pathway inhibitor (</a:t>
            </a:r>
            <a:r>
              <a:rPr lang="en-US" altLang="en-US" dirty="0"/>
              <a:t>ARPI)</a:t>
            </a:r>
          </a:p>
          <a:p>
            <a:pPr lvl="1"/>
            <a:r>
              <a:rPr lang="en-GB" dirty="0"/>
              <a:t>Despite level-1 evidence, many patients are still only receiving treatment with monotherapy ADT +/- an older ARPI</a:t>
            </a:r>
          </a:p>
          <a:p>
            <a:r>
              <a:rPr lang="en-GB" dirty="0"/>
              <a:t>Prior treatments, including those for mCSPC, influence future treatment decisions when the patient progresses to </a:t>
            </a:r>
            <a:r>
              <a:rPr lang="en-US" dirty="0"/>
              <a:t>metastatic castration-resistant prostate cancer (</a:t>
            </a:r>
            <a:r>
              <a:rPr lang="en-GB" dirty="0"/>
              <a:t>mCRPC)</a:t>
            </a:r>
          </a:p>
          <a:p>
            <a:pPr lvl="1"/>
            <a:r>
              <a:rPr lang="en-GB" dirty="0"/>
              <a:t>mCRPC patients may have already received treatment with an ARPI</a:t>
            </a:r>
          </a:p>
          <a:p>
            <a:r>
              <a:rPr lang="en-GB" dirty="0"/>
              <a:t>Cross-resistance can </a:t>
            </a:r>
            <a:r>
              <a:rPr lang="en-GB" dirty="0">
                <a:solidFill>
                  <a:schemeClr val="tx2"/>
                </a:solidFill>
              </a:rPr>
              <a:t>occur with </a:t>
            </a:r>
            <a:r>
              <a:rPr lang="en-GB" dirty="0"/>
              <a:t>ARPIs, so it is preferable to select subsequent therapies with a different mechanism of action</a:t>
            </a:r>
          </a:p>
          <a:p>
            <a:r>
              <a:rPr lang="en-GB" dirty="0"/>
              <a:t>There are several different treatments available for patients with mCRPC, and individualisation of treatment is important, considering patient preference and quality of life</a:t>
            </a:r>
          </a:p>
          <a:p>
            <a:endParaRPr lang="en-US" dirty="0"/>
          </a:p>
        </p:txBody>
      </p:sp>
      <p:sp>
        <p:nvSpPr>
          <p:cNvPr id="5" name="Title 4">
            <a:extLst>
              <a:ext uri="{FF2B5EF4-FFF2-40B4-BE49-F238E27FC236}">
                <a16:creationId xmlns:a16="http://schemas.microsoft.com/office/drawing/2014/main" id="{C7D9EAA7-79B9-4DEF-9356-61EA2FB3F413}"/>
              </a:ext>
            </a:extLst>
          </p:cNvPr>
          <p:cNvSpPr>
            <a:spLocks noGrp="1"/>
          </p:cNvSpPr>
          <p:nvPr>
            <p:ph type="title"/>
          </p:nvPr>
        </p:nvSpPr>
        <p:spPr/>
        <p:txBody>
          <a:bodyPr/>
          <a:lstStyle/>
          <a:p>
            <a:r>
              <a:rPr lang="en-GB"/>
              <a:t>introduction</a:t>
            </a:r>
            <a:endParaRPr lang="en-GB" dirty="0"/>
          </a:p>
        </p:txBody>
      </p:sp>
      <p:sp>
        <p:nvSpPr>
          <p:cNvPr id="4" name="Slide Number Placeholder 3">
            <a:extLst>
              <a:ext uri="{FF2B5EF4-FFF2-40B4-BE49-F238E27FC236}">
                <a16:creationId xmlns:a16="http://schemas.microsoft.com/office/drawing/2014/main" id="{FA3EA522-EE58-45CF-95AF-3950683ABA9C}"/>
              </a:ext>
            </a:extLst>
          </p:cNvPr>
          <p:cNvSpPr>
            <a:spLocks noGrp="1"/>
          </p:cNvSpPr>
          <p:nvPr>
            <p:ph type="sldNum" sz="quarter" idx="4"/>
          </p:nvPr>
        </p:nvSpPr>
        <p:spPr/>
        <p:txBody>
          <a:bodyPr/>
          <a:lstStyle/>
          <a:p>
            <a:fld id="{FCE43C0F-8A7B-3A4B-9DB5-B3472E36E833}" type="slidenum">
              <a:rPr lang="en-GB" smtClean="0"/>
              <a:pPr/>
              <a:t>4</a:t>
            </a:fld>
            <a:endParaRPr lang="en-GB" dirty="0"/>
          </a:p>
        </p:txBody>
      </p:sp>
      <p:sp>
        <p:nvSpPr>
          <p:cNvPr id="7" name="Content Placeholder 6">
            <a:extLst>
              <a:ext uri="{FF2B5EF4-FFF2-40B4-BE49-F238E27FC236}">
                <a16:creationId xmlns:a16="http://schemas.microsoft.com/office/drawing/2014/main" id="{DF3B9E45-ADA6-4E6B-BCE5-72F0121E2499}"/>
              </a:ext>
            </a:extLst>
          </p:cNvPr>
          <p:cNvSpPr>
            <a:spLocks noGrp="1"/>
          </p:cNvSpPr>
          <p:nvPr>
            <p:ph sz="quarter" idx="15"/>
          </p:nvPr>
        </p:nvSpPr>
        <p:spPr>
          <a:xfrm>
            <a:off x="620183" y="6356351"/>
            <a:ext cx="8176685" cy="365125"/>
          </a:xfrm>
        </p:spPr>
        <p:txBody>
          <a:bodyPr/>
          <a:lstStyle/>
          <a:p>
            <a:r>
              <a:rPr lang="en-US" sz="1100" dirty="0"/>
              <a:t>ADT, androgen deprivation therapy; ARPI, androgen receptor pathway inhibitor; </a:t>
            </a:r>
            <a:r>
              <a:rPr lang="en-US" sz="1100" dirty="0" err="1"/>
              <a:t>mCRPC</a:t>
            </a:r>
            <a:r>
              <a:rPr lang="en-US" sz="1100" dirty="0"/>
              <a:t>, metastatic castration-resistant prostate cancer; </a:t>
            </a:r>
            <a:r>
              <a:rPr lang="en-US" sz="1100" dirty="0" err="1"/>
              <a:t>mCSPC</a:t>
            </a:r>
            <a:r>
              <a:rPr lang="en-US" sz="1100" dirty="0"/>
              <a:t>, metastatic castration-sensitive prostate cancer</a:t>
            </a:r>
          </a:p>
          <a:p>
            <a:pPr>
              <a:spcBef>
                <a:spcPts val="0"/>
              </a:spcBef>
            </a:pPr>
            <a:r>
              <a:rPr lang="en-US" sz="1100" dirty="0" err="1"/>
              <a:t>Lowrance</a:t>
            </a:r>
            <a:r>
              <a:rPr lang="en-US" sz="1100" dirty="0"/>
              <a:t> W, et al. </a:t>
            </a:r>
            <a:r>
              <a:rPr lang="en-GB" sz="1100" dirty="0"/>
              <a:t>Advanced prostate cancer: AUA/ASTRO/SUO guideline. Available from </a:t>
            </a:r>
            <a:r>
              <a:rPr lang="en-GB" sz="1100" dirty="0">
                <a:hlinkClick r:id="rId3">
                  <a:extLst>
                    <a:ext uri="{A12FA001-AC4F-418D-AE19-62706E023703}">
                      <ahyp:hlinkClr xmlns:ahyp="http://schemas.microsoft.com/office/drawing/2018/hyperlinkcolor" val="tx"/>
                    </a:ext>
                  </a:extLst>
                </a:hlinkClick>
              </a:rPr>
              <a:t>https://www.auanet.org/guidelines/</a:t>
            </a:r>
            <a:r>
              <a:rPr lang="en-GB" sz="1100" dirty="0">
                <a:solidFill>
                  <a:schemeClr val="tx2"/>
                </a:solidFill>
                <a:hlinkClick r:id="rId3">
                  <a:extLst>
                    <a:ext uri="{A12FA001-AC4F-418D-AE19-62706E023703}">
                      <ahyp:hlinkClr xmlns:ahyp="http://schemas.microsoft.com/office/drawing/2018/hyperlinkcolor" val="tx"/>
                    </a:ext>
                  </a:extLst>
                </a:hlinkClick>
              </a:rPr>
              <a:t>advanced-prostate-cancer</a:t>
            </a:r>
            <a:r>
              <a:rPr lang="en-GB" sz="1100" dirty="0">
                <a:solidFill>
                  <a:schemeClr val="tx2"/>
                </a:solidFill>
              </a:rPr>
              <a:t>. Accessed Jul 30, 2021; NCCN Clinical Practice Guidelines in Oncology – Prostate Cancer, </a:t>
            </a:r>
            <a:r>
              <a:rPr lang="en-US" sz="1100" dirty="0">
                <a:solidFill>
                  <a:schemeClr val="tx2"/>
                </a:solidFill>
              </a:rPr>
              <a:t>version 2.2021. </a:t>
            </a:r>
            <a:r>
              <a:rPr lang="en-GB" sz="1100" dirty="0">
                <a:solidFill>
                  <a:schemeClr val="tx2"/>
                </a:solidFill>
              </a:rPr>
              <a:t>Accessed Jul 30, 2021</a:t>
            </a:r>
            <a:r>
              <a:rPr lang="en-US" sz="1100" dirty="0">
                <a:solidFill>
                  <a:schemeClr val="tx2"/>
                </a:solidFill>
              </a:rPr>
              <a:t> </a:t>
            </a:r>
          </a:p>
        </p:txBody>
      </p:sp>
    </p:spTree>
    <p:extLst>
      <p:ext uri="{BB962C8B-B14F-4D97-AF65-F5344CB8AC3E}">
        <p14:creationId xmlns:p14="http://schemas.microsoft.com/office/powerpoint/2010/main" val="33891367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976F4-E137-4C28-BE58-D39A1975A7CE}"/>
              </a:ext>
            </a:extLst>
          </p:cNvPr>
          <p:cNvSpPr>
            <a:spLocks noGrp="1"/>
          </p:cNvSpPr>
          <p:nvPr>
            <p:ph type="title"/>
          </p:nvPr>
        </p:nvSpPr>
        <p:spPr/>
        <p:txBody>
          <a:bodyPr/>
          <a:lstStyle/>
          <a:p>
            <a:r>
              <a:rPr lang="en-US" dirty="0"/>
              <a:t>The Development of Novel Hormone Therapy and Chemotherapy in </a:t>
            </a:r>
            <a:r>
              <a:rPr lang="en-US" cap="none" dirty="0"/>
              <a:t>m</a:t>
            </a:r>
            <a:r>
              <a:rPr lang="en-US" dirty="0"/>
              <a:t>CSPC</a:t>
            </a:r>
          </a:p>
        </p:txBody>
      </p:sp>
      <p:sp>
        <p:nvSpPr>
          <p:cNvPr id="24" name="Slide Number Placeholder 23">
            <a:extLst>
              <a:ext uri="{FF2B5EF4-FFF2-40B4-BE49-F238E27FC236}">
                <a16:creationId xmlns:a16="http://schemas.microsoft.com/office/drawing/2014/main" id="{9EED25AC-41CB-9D41-9934-8ED13486B64E}"/>
              </a:ext>
            </a:extLst>
          </p:cNvPr>
          <p:cNvSpPr>
            <a:spLocks noGrp="1"/>
          </p:cNvSpPr>
          <p:nvPr>
            <p:ph type="sldNum" sz="quarter" idx="4"/>
          </p:nvPr>
        </p:nvSpPr>
        <p:spPr/>
        <p:txBody>
          <a:bodyPr/>
          <a:lstStyle/>
          <a:p>
            <a:fld id="{FCE43C0F-8A7B-3A4B-9DB5-B3472E36E833}" type="slidenum">
              <a:rPr lang="en-GB" smtClean="0"/>
              <a:pPr/>
              <a:t>5</a:t>
            </a:fld>
            <a:endParaRPr lang="en-GB" dirty="0"/>
          </a:p>
        </p:txBody>
      </p:sp>
      <p:sp>
        <p:nvSpPr>
          <p:cNvPr id="5" name="Content Placeholder 4">
            <a:extLst>
              <a:ext uri="{FF2B5EF4-FFF2-40B4-BE49-F238E27FC236}">
                <a16:creationId xmlns:a16="http://schemas.microsoft.com/office/drawing/2014/main" id="{34A772A2-60E0-0C44-99B5-B4E1294DDAB0}"/>
              </a:ext>
            </a:extLst>
          </p:cNvPr>
          <p:cNvSpPr>
            <a:spLocks noGrp="1"/>
          </p:cNvSpPr>
          <p:nvPr>
            <p:ph sz="quarter" idx="15"/>
          </p:nvPr>
        </p:nvSpPr>
        <p:spPr>
          <a:xfrm>
            <a:off x="609601" y="6126872"/>
            <a:ext cx="10972800" cy="755404"/>
          </a:xfrm>
        </p:spPr>
        <p:txBody>
          <a:bodyPr/>
          <a:lstStyle/>
          <a:p>
            <a:pPr>
              <a:lnSpc>
                <a:spcPct val="90000"/>
              </a:lnSpc>
              <a:spcBef>
                <a:spcPts val="0"/>
              </a:spcBef>
            </a:pPr>
            <a:r>
              <a:rPr lang="en-US" sz="1100" dirty="0">
                <a:solidFill>
                  <a:schemeClr val="tx2"/>
                </a:solidFill>
              </a:rPr>
              <a:t>ASCO, American Society of Clinical Oncology; ESMO, European Society for Medical Oncology; GU, genitourinary; mCSPC, metastatic castration-sensitive prostate cancer; RT, radiation therapy</a:t>
            </a:r>
          </a:p>
          <a:p>
            <a:pPr>
              <a:lnSpc>
                <a:spcPct val="90000"/>
              </a:lnSpc>
              <a:spcBef>
                <a:spcPts val="0"/>
              </a:spcBef>
              <a:spcAft>
                <a:spcPts val="300"/>
              </a:spcAft>
            </a:pPr>
            <a:r>
              <a:rPr lang="en-US" sz="1100" dirty="0">
                <a:solidFill>
                  <a:schemeClr val="tx2"/>
                </a:solidFill>
              </a:rPr>
              <a:t>1. </a:t>
            </a:r>
            <a:r>
              <a:rPr lang="en-GB" sz="1100" dirty="0">
                <a:solidFill>
                  <a:schemeClr val="tx2"/>
                </a:solidFill>
              </a:rPr>
              <a:t>Maughan BL, et al. J Clin Oncol. 2015;33(</a:t>
            </a:r>
            <a:r>
              <a:rPr lang="en-GB" sz="1100" dirty="0" err="1">
                <a:solidFill>
                  <a:schemeClr val="tx2"/>
                </a:solidFill>
              </a:rPr>
              <a:t>suppl</a:t>
            </a:r>
            <a:r>
              <a:rPr lang="en-GB" sz="1100" dirty="0">
                <a:solidFill>
                  <a:schemeClr val="tx2"/>
                </a:solidFill>
              </a:rPr>
              <a:t>):e16079; 2. </a:t>
            </a:r>
            <a:r>
              <a:rPr lang="en-GB" sz="1100" dirty="0" err="1">
                <a:solidFill>
                  <a:schemeClr val="tx2"/>
                </a:solidFill>
              </a:rPr>
              <a:t>Fizazi</a:t>
            </a:r>
            <a:r>
              <a:rPr lang="en-GB" sz="1100" dirty="0">
                <a:solidFill>
                  <a:schemeClr val="tx2"/>
                </a:solidFill>
              </a:rPr>
              <a:t> K, et al. J Clin Oncol. 2017;35(</a:t>
            </a:r>
            <a:r>
              <a:rPr lang="en-GB" sz="1100" dirty="0" err="1">
                <a:solidFill>
                  <a:schemeClr val="tx2"/>
                </a:solidFill>
              </a:rPr>
              <a:t>suppl</a:t>
            </a:r>
            <a:r>
              <a:rPr lang="en-GB" sz="1100" dirty="0">
                <a:solidFill>
                  <a:schemeClr val="tx2"/>
                </a:solidFill>
              </a:rPr>
              <a:t>):LBA3; 3. Hoyle AP, et al. Ann Oncol. 2018;29(</a:t>
            </a:r>
            <a:r>
              <a:rPr lang="en-GB" sz="1100" dirty="0" err="1">
                <a:solidFill>
                  <a:schemeClr val="tx2"/>
                </a:solidFill>
              </a:rPr>
              <a:t>suppl</a:t>
            </a:r>
            <a:r>
              <a:rPr lang="en-GB" sz="1100" dirty="0">
                <a:solidFill>
                  <a:schemeClr val="tx2"/>
                </a:solidFill>
              </a:rPr>
              <a:t> 8):viii722; </a:t>
            </a:r>
            <a:br>
              <a:rPr lang="en-GB" sz="1100" dirty="0">
                <a:solidFill>
                  <a:schemeClr val="tx2"/>
                </a:solidFill>
              </a:rPr>
            </a:br>
            <a:r>
              <a:rPr lang="en-GB" sz="1100" dirty="0">
                <a:solidFill>
                  <a:schemeClr val="tx2"/>
                </a:solidFill>
              </a:rPr>
              <a:t>4. Chi KN, et al. J Clin Oncol. 2019;37(15_suppl):5006; 5. Armstrong AJ, et al. J </a:t>
            </a:r>
            <a:r>
              <a:rPr lang="en-GB" sz="1100" dirty="0" err="1">
                <a:solidFill>
                  <a:schemeClr val="tx2"/>
                </a:solidFill>
              </a:rPr>
              <a:t>Clin</a:t>
            </a:r>
            <a:r>
              <a:rPr lang="en-GB" sz="1100" dirty="0">
                <a:solidFill>
                  <a:schemeClr val="tx2"/>
                </a:solidFill>
              </a:rPr>
              <a:t> </a:t>
            </a:r>
            <a:r>
              <a:rPr lang="en-GB" sz="1100" dirty="0" err="1">
                <a:solidFill>
                  <a:schemeClr val="tx2"/>
                </a:solidFill>
              </a:rPr>
              <a:t>Oncol</a:t>
            </a:r>
            <a:r>
              <a:rPr lang="en-GB" sz="1100" dirty="0">
                <a:solidFill>
                  <a:schemeClr val="tx2"/>
                </a:solidFill>
              </a:rPr>
              <a:t>. 2019;37(7_suppl):687; 6. Sweeney C, et al. J Clin Oncol. 2019;37(18_suppl):LBA2; </a:t>
            </a:r>
            <a:br>
              <a:rPr lang="en-GB" sz="1100" dirty="0">
                <a:solidFill>
                  <a:schemeClr val="tx2"/>
                </a:solidFill>
              </a:rPr>
            </a:br>
            <a:r>
              <a:rPr lang="en-US" sz="1100" dirty="0">
                <a:solidFill>
                  <a:schemeClr val="tx2"/>
                </a:solidFill>
              </a:rPr>
              <a:t>7. </a:t>
            </a:r>
            <a:r>
              <a:rPr lang="fr-FR" sz="1100" dirty="0" err="1">
                <a:solidFill>
                  <a:schemeClr val="tx2"/>
                </a:solidFill>
              </a:rPr>
              <a:t>Fizazi</a:t>
            </a:r>
            <a:r>
              <a:rPr lang="fr-FR" sz="1100" dirty="0">
                <a:solidFill>
                  <a:schemeClr val="tx2"/>
                </a:solidFill>
              </a:rPr>
              <a:t> K, et al. </a:t>
            </a:r>
            <a:r>
              <a:rPr lang="en-GB" sz="1100" dirty="0">
                <a:solidFill>
                  <a:schemeClr val="tx2"/>
                </a:solidFill>
              </a:rPr>
              <a:t>J Clin Oncol 39, 2021 (</a:t>
            </a:r>
            <a:r>
              <a:rPr lang="en-GB" sz="1100" dirty="0" err="1">
                <a:solidFill>
                  <a:schemeClr val="tx2"/>
                </a:solidFill>
              </a:rPr>
              <a:t>suppl</a:t>
            </a:r>
            <a:r>
              <a:rPr lang="en-GB" sz="1100" dirty="0">
                <a:solidFill>
                  <a:schemeClr val="tx2"/>
                </a:solidFill>
              </a:rPr>
              <a:t> 15; </a:t>
            </a:r>
            <a:r>
              <a:rPr lang="en-GB" sz="1100" dirty="0" err="1">
                <a:solidFill>
                  <a:schemeClr val="tx2"/>
                </a:solidFill>
              </a:rPr>
              <a:t>abstr</a:t>
            </a:r>
            <a:r>
              <a:rPr lang="en-GB" sz="1100" dirty="0">
                <a:solidFill>
                  <a:schemeClr val="tx2"/>
                </a:solidFill>
              </a:rPr>
              <a:t> 5000)</a:t>
            </a:r>
            <a:r>
              <a:rPr lang="fr-FR" sz="1100" dirty="0">
                <a:solidFill>
                  <a:schemeClr val="tx2"/>
                </a:solidFill>
              </a:rPr>
              <a:t>; 8. </a:t>
            </a:r>
            <a:r>
              <a:rPr lang="en-GB" sz="1100" dirty="0">
                <a:solidFill>
                  <a:schemeClr val="tx2"/>
                </a:solidFill>
              </a:rPr>
              <a:t>NCT02799602</a:t>
            </a:r>
            <a:r>
              <a:rPr lang="fr-FR" sz="1100" dirty="0">
                <a:solidFill>
                  <a:schemeClr val="tx2"/>
                </a:solidFill>
              </a:rPr>
              <a:t> at </a:t>
            </a:r>
            <a:r>
              <a:rPr lang="fr-FR" sz="1100" dirty="0" err="1">
                <a:solidFill>
                  <a:schemeClr val="tx2"/>
                </a:solidFill>
              </a:rPr>
              <a:t>www.clinicaltrials.gov</a:t>
            </a:r>
            <a:endParaRPr lang="fr-FR" sz="1100" dirty="0">
              <a:solidFill>
                <a:schemeClr val="tx2"/>
              </a:solidFill>
            </a:endParaRPr>
          </a:p>
        </p:txBody>
      </p:sp>
      <p:sp>
        <p:nvSpPr>
          <p:cNvPr id="4" name="Freeform: Shape 3">
            <a:extLst>
              <a:ext uri="{FF2B5EF4-FFF2-40B4-BE49-F238E27FC236}">
                <a16:creationId xmlns:a16="http://schemas.microsoft.com/office/drawing/2014/main" id="{FDA6770B-7CC5-444E-B4CF-6388472D9CC2}"/>
              </a:ext>
            </a:extLst>
          </p:cNvPr>
          <p:cNvSpPr/>
          <p:nvPr/>
        </p:nvSpPr>
        <p:spPr>
          <a:xfrm>
            <a:off x="2898693" y="2376487"/>
            <a:ext cx="534067" cy="91440"/>
          </a:xfrm>
          <a:custGeom>
            <a:avLst/>
            <a:gdLst>
              <a:gd name="connsiteX0" fmla="*/ 0 w 534067"/>
              <a:gd name="connsiteY0" fmla="*/ 45720 h 91440"/>
              <a:gd name="connsiteX1" fmla="*/ 534067 w 534067"/>
              <a:gd name="connsiteY1" fmla="*/ 45720 h 91440"/>
            </a:gdLst>
            <a:ahLst/>
            <a:cxnLst>
              <a:cxn ang="0">
                <a:pos x="connsiteX0" y="connsiteY0"/>
              </a:cxn>
              <a:cxn ang="0">
                <a:pos x="connsiteX1" y="connsiteY1"/>
              </a:cxn>
            </a:cxnLst>
            <a:rect l="l" t="t" r="r" b="b"/>
            <a:pathLst>
              <a:path w="534067" h="91440">
                <a:moveTo>
                  <a:pt x="0" y="45720"/>
                </a:moveTo>
                <a:lnTo>
                  <a:pt x="534067" y="45720"/>
                </a:lnTo>
              </a:path>
            </a:pathLst>
          </a:custGeom>
          <a:noFill/>
          <a:ln w="31750">
            <a:solidFill>
              <a:schemeClr val="tx1"/>
            </a:solidFill>
            <a:tailEnd type="triangle"/>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65618" tIns="42897" rIns="265616" bIns="42897" numCol="1" spcCol="1270" anchor="ctr" anchorCtr="0">
            <a:noAutofit/>
          </a:bodyPr>
          <a:lstStyle/>
          <a:p>
            <a:pPr marL="0" lvl="0" indent="0" algn="ctr" defTabSz="222250">
              <a:lnSpc>
                <a:spcPct val="90000"/>
              </a:lnSpc>
              <a:spcBef>
                <a:spcPct val="0"/>
              </a:spcBef>
              <a:spcAft>
                <a:spcPct val="35000"/>
              </a:spcAft>
              <a:buNone/>
            </a:pPr>
            <a:endParaRPr lang="en-US" sz="500" kern="1200" dirty="0"/>
          </a:p>
        </p:txBody>
      </p:sp>
      <p:sp>
        <p:nvSpPr>
          <p:cNvPr id="8" name="Freeform: Shape 7">
            <a:extLst>
              <a:ext uri="{FF2B5EF4-FFF2-40B4-BE49-F238E27FC236}">
                <a16:creationId xmlns:a16="http://schemas.microsoft.com/office/drawing/2014/main" id="{73E10D8C-F585-445B-AAF4-E7DE7A37354D}"/>
              </a:ext>
            </a:extLst>
          </p:cNvPr>
          <p:cNvSpPr/>
          <p:nvPr/>
        </p:nvSpPr>
        <p:spPr>
          <a:xfrm>
            <a:off x="619200" y="1581073"/>
            <a:ext cx="2484000" cy="1577657"/>
          </a:xfrm>
          <a:custGeom>
            <a:avLst/>
            <a:gdLst>
              <a:gd name="connsiteX0" fmla="*/ 0 w 2455078"/>
              <a:gd name="connsiteY0" fmla="*/ 0 h 1473046"/>
              <a:gd name="connsiteX1" fmla="*/ 2455078 w 2455078"/>
              <a:gd name="connsiteY1" fmla="*/ 0 h 1473046"/>
              <a:gd name="connsiteX2" fmla="*/ 2455078 w 2455078"/>
              <a:gd name="connsiteY2" fmla="*/ 1473046 h 1473046"/>
              <a:gd name="connsiteX3" fmla="*/ 0 w 2455078"/>
              <a:gd name="connsiteY3" fmla="*/ 1473046 h 1473046"/>
              <a:gd name="connsiteX4" fmla="*/ 0 w 2455078"/>
              <a:gd name="connsiteY4" fmla="*/ 0 h 1473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5078" h="1473046">
                <a:moveTo>
                  <a:pt x="0" y="0"/>
                </a:moveTo>
                <a:lnTo>
                  <a:pt x="2455078" y="0"/>
                </a:lnTo>
                <a:lnTo>
                  <a:pt x="2455078" y="1473046"/>
                </a:lnTo>
                <a:lnTo>
                  <a:pt x="0" y="1473046"/>
                </a:lnTo>
                <a:lnTo>
                  <a:pt x="0" y="0"/>
                </a:lnTo>
                <a:close/>
              </a:path>
            </a:pathLst>
          </a:custGeom>
          <a:solidFill>
            <a:schemeClr val="accent4">
              <a:lumMod val="40000"/>
              <a:lumOff val="60000"/>
            </a:schemeClr>
          </a:solidFill>
          <a:ln w="28575">
            <a:noFill/>
          </a:ln>
          <a:effectLst>
            <a:outerShdw blurRad="50800" dist="38100" dir="2700000" algn="tl" rotWithShape="0">
              <a:prstClr val="black">
                <a:alpha val="40000"/>
              </a:prstClr>
            </a:outerShdw>
          </a:effectLst>
        </p:spPr>
        <p:style>
          <a:lnRef idx="2">
            <a:scrgbClr r="0" g="0" b="0"/>
          </a:lnRef>
          <a:fillRef idx="1">
            <a:schemeClr val="accent1">
              <a:hueOff val="0"/>
              <a:satOff val="0"/>
              <a:lumOff val="0"/>
              <a:alphaOff val="0"/>
            </a:schemeClr>
          </a:fillRef>
          <a:effectRef idx="0">
            <a:scrgbClr r="0" g="0" b="0"/>
          </a:effectRef>
          <a:fontRef idx="minor">
            <a:schemeClr val="lt1"/>
          </a:fontRef>
        </p:style>
        <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2800" kern="1200" dirty="0">
                <a:solidFill>
                  <a:schemeClr val="tx1"/>
                </a:solidFill>
                <a:latin typeface="Calibri" panose="020F0502020204030204" pitchFamily="34" charset="0"/>
                <a:cs typeface="Calibri" panose="020F0502020204030204" pitchFamily="34" charset="0"/>
              </a:rPr>
              <a:t>CHAARTED (docetaxel)</a:t>
            </a:r>
          </a:p>
          <a:p>
            <a:pPr marL="0" lvl="0" indent="0" algn="ctr" defTabSz="533400">
              <a:lnSpc>
                <a:spcPct val="90000"/>
              </a:lnSpc>
              <a:spcBef>
                <a:spcPct val="0"/>
              </a:spcBef>
              <a:spcAft>
                <a:spcPct val="35000"/>
              </a:spcAft>
              <a:buNone/>
            </a:pPr>
            <a:r>
              <a:rPr lang="en-US" sz="1600" kern="1200" dirty="0">
                <a:solidFill>
                  <a:schemeClr val="tx1"/>
                </a:solidFill>
                <a:latin typeface="Calibri" panose="020F0502020204030204" pitchFamily="34" charset="0"/>
                <a:cs typeface="Calibri" panose="020F0502020204030204" pitchFamily="34" charset="0"/>
              </a:rPr>
              <a:t>First patient in 2007</a:t>
            </a:r>
          </a:p>
          <a:p>
            <a:pPr marL="0" lvl="0" indent="0" algn="ctr" defTabSz="533400">
              <a:lnSpc>
                <a:spcPct val="90000"/>
              </a:lnSpc>
              <a:spcBef>
                <a:spcPct val="0"/>
              </a:spcBef>
              <a:spcAft>
                <a:spcPct val="35000"/>
              </a:spcAft>
              <a:buNone/>
            </a:pPr>
            <a:r>
              <a:rPr lang="en-US" sz="1600" kern="1200" dirty="0">
                <a:solidFill>
                  <a:schemeClr val="tx1"/>
                </a:solidFill>
                <a:latin typeface="Calibri" panose="020F0502020204030204" pitchFamily="34" charset="0"/>
                <a:cs typeface="Calibri" panose="020F0502020204030204" pitchFamily="34" charset="0"/>
              </a:rPr>
              <a:t>ASCO 2015</a:t>
            </a:r>
            <a:r>
              <a:rPr lang="en-US" sz="1600" kern="1200" baseline="30000" dirty="0">
                <a:solidFill>
                  <a:schemeClr val="tx1"/>
                </a:solidFill>
                <a:latin typeface="Calibri" panose="020F0502020204030204" pitchFamily="34" charset="0"/>
                <a:cs typeface="Calibri" panose="020F0502020204030204" pitchFamily="34" charset="0"/>
              </a:rPr>
              <a:t>1</a:t>
            </a:r>
          </a:p>
        </p:txBody>
      </p:sp>
      <p:sp>
        <p:nvSpPr>
          <p:cNvPr id="9" name="Freeform: Shape 8">
            <a:extLst>
              <a:ext uri="{FF2B5EF4-FFF2-40B4-BE49-F238E27FC236}">
                <a16:creationId xmlns:a16="http://schemas.microsoft.com/office/drawing/2014/main" id="{17720C53-C92B-4631-8C11-10A776DABB29}"/>
              </a:ext>
            </a:extLst>
          </p:cNvPr>
          <p:cNvSpPr/>
          <p:nvPr/>
        </p:nvSpPr>
        <p:spPr>
          <a:xfrm>
            <a:off x="5570096" y="2376487"/>
            <a:ext cx="701337" cy="91440"/>
          </a:xfrm>
          <a:custGeom>
            <a:avLst/>
            <a:gdLst>
              <a:gd name="connsiteX0" fmla="*/ 0 w 534067"/>
              <a:gd name="connsiteY0" fmla="*/ 45720 h 91440"/>
              <a:gd name="connsiteX1" fmla="*/ 534067 w 534067"/>
              <a:gd name="connsiteY1" fmla="*/ 45720 h 91440"/>
            </a:gdLst>
            <a:ahLst/>
            <a:cxnLst>
              <a:cxn ang="0">
                <a:pos x="connsiteX0" y="connsiteY0"/>
              </a:cxn>
              <a:cxn ang="0">
                <a:pos x="connsiteX1" y="connsiteY1"/>
              </a:cxn>
            </a:cxnLst>
            <a:rect l="l" t="t" r="r" b="b"/>
            <a:pathLst>
              <a:path w="534067" h="91440">
                <a:moveTo>
                  <a:pt x="0" y="45720"/>
                </a:moveTo>
                <a:lnTo>
                  <a:pt x="534067" y="45720"/>
                </a:lnTo>
              </a:path>
            </a:pathLst>
          </a:custGeom>
          <a:noFill/>
          <a:ln w="31750">
            <a:solidFill>
              <a:schemeClr val="tx1"/>
            </a:solidFill>
            <a:tailEnd type="triangle"/>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65618" tIns="42897" rIns="265616" bIns="42897" numCol="1" spcCol="1270" anchor="ctr" anchorCtr="0">
            <a:noAutofit/>
          </a:bodyPr>
          <a:lstStyle/>
          <a:p>
            <a:pPr marL="0" lvl="0" indent="0" algn="ctr" defTabSz="222250">
              <a:lnSpc>
                <a:spcPct val="90000"/>
              </a:lnSpc>
              <a:spcBef>
                <a:spcPct val="0"/>
              </a:spcBef>
              <a:spcAft>
                <a:spcPct val="35000"/>
              </a:spcAft>
              <a:buNone/>
            </a:pPr>
            <a:endParaRPr lang="en-US" sz="500" kern="1200" dirty="0"/>
          </a:p>
        </p:txBody>
      </p:sp>
      <p:sp>
        <p:nvSpPr>
          <p:cNvPr id="10" name="Freeform: Shape 9">
            <a:extLst>
              <a:ext uri="{FF2B5EF4-FFF2-40B4-BE49-F238E27FC236}">
                <a16:creationId xmlns:a16="http://schemas.microsoft.com/office/drawing/2014/main" id="{26A527B8-6EAE-4357-AF36-B15E640D4C42}"/>
              </a:ext>
            </a:extLst>
          </p:cNvPr>
          <p:cNvSpPr/>
          <p:nvPr/>
        </p:nvSpPr>
        <p:spPr>
          <a:xfrm>
            <a:off x="3446738" y="1581073"/>
            <a:ext cx="2484000" cy="1577657"/>
          </a:xfrm>
          <a:custGeom>
            <a:avLst/>
            <a:gdLst>
              <a:gd name="connsiteX0" fmla="*/ 0 w 2455078"/>
              <a:gd name="connsiteY0" fmla="*/ 0 h 1473046"/>
              <a:gd name="connsiteX1" fmla="*/ 2455078 w 2455078"/>
              <a:gd name="connsiteY1" fmla="*/ 0 h 1473046"/>
              <a:gd name="connsiteX2" fmla="*/ 2455078 w 2455078"/>
              <a:gd name="connsiteY2" fmla="*/ 1473046 h 1473046"/>
              <a:gd name="connsiteX3" fmla="*/ 0 w 2455078"/>
              <a:gd name="connsiteY3" fmla="*/ 1473046 h 1473046"/>
              <a:gd name="connsiteX4" fmla="*/ 0 w 2455078"/>
              <a:gd name="connsiteY4" fmla="*/ 0 h 1473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5078" h="1473046">
                <a:moveTo>
                  <a:pt x="0" y="0"/>
                </a:moveTo>
                <a:lnTo>
                  <a:pt x="2455078" y="0"/>
                </a:lnTo>
                <a:lnTo>
                  <a:pt x="2455078" y="1473046"/>
                </a:lnTo>
                <a:lnTo>
                  <a:pt x="0" y="1473046"/>
                </a:lnTo>
                <a:lnTo>
                  <a:pt x="0" y="0"/>
                </a:lnTo>
                <a:close/>
              </a:path>
            </a:pathLst>
          </a:custGeom>
          <a:solidFill>
            <a:schemeClr val="accent1">
              <a:lumMod val="40000"/>
              <a:lumOff val="60000"/>
            </a:schemeClr>
          </a:solidFill>
          <a:ln w="28575">
            <a:noFill/>
          </a:ln>
          <a:effectLst>
            <a:outerShdw blurRad="50800" dist="38100" dir="2700000" algn="tl" rotWithShape="0">
              <a:prstClr val="black">
                <a:alpha val="40000"/>
              </a:prstClr>
            </a:outerShdw>
          </a:effectLst>
        </p:spPr>
        <p:style>
          <a:lnRef idx="2">
            <a:scrgbClr r="0" g="0" b="0"/>
          </a:lnRef>
          <a:fillRef idx="1">
            <a:schemeClr val="accent1">
              <a:hueOff val="0"/>
              <a:satOff val="0"/>
              <a:lumOff val="0"/>
              <a:alphaOff val="0"/>
            </a:schemeClr>
          </a:fillRef>
          <a:effectRef idx="0">
            <a:scrgbClr r="0" g="0" b="0"/>
          </a:effectRef>
          <a:fontRef idx="minor">
            <a:schemeClr val="lt1"/>
          </a:fontRef>
        </p:style>
        <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2800" kern="1200" dirty="0">
                <a:solidFill>
                  <a:schemeClr val="tx1"/>
                </a:solidFill>
                <a:latin typeface="Calibri" panose="020F0502020204030204" pitchFamily="34" charset="0"/>
                <a:cs typeface="Calibri" panose="020F0502020204030204" pitchFamily="34" charset="0"/>
              </a:rPr>
              <a:t>LATITUDE</a:t>
            </a:r>
            <a:br>
              <a:rPr lang="en-US" sz="2800" kern="1200" dirty="0">
                <a:solidFill>
                  <a:schemeClr val="tx1"/>
                </a:solidFill>
                <a:latin typeface="Calibri" panose="020F0502020204030204" pitchFamily="34" charset="0"/>
                <a:cs typeface="Calibri" panose="020F0502020204030204" pitchFamily="34" charset="0"/>
              </a:rPr>
            </a:br>
            <a:r>
              <a:rPr lang="en-US" sz="2800" kern="1200" dirty="0">
                <a:solidFill>
                  <a:schemeClr val="tx1"/>
                </a:solidFill>
                <a:latin typeface="Calibri" panose="020F0502020204030204" pitchFamily="34" charset="0"/>
                <a:cs typeface="Calibri" panose="020F0502020204030204" pitchFamily="34" charset="0"/>
              </a:rPr>
              <a:t>(abiraterone)</a:t>
            </a:r>
          </a:p>
          <a:p>
            <a:pPr lvl="0" algn="ctr" defTabSz="622300">
              <a:lnSpc>
                <a:spcPct val="90000"/>
              </a:lnSpc>
              <a:spcBef>
                <a:spcPct val="0"/>
              </a:spcBef>
              <a:spcAft>
                <a:spcPct val="35000"/>
              </a:spcAft>
            </a:pPr>
            <a:r>
              <a:rPr lang="en-US" sz="1600" dirty="0">
                <a:solidFill>
                  <a:schemeClr val="tx1"/>
                </a:solidFill>
                <a:latin typeface="Calibri" panose="020F0502020204030204" pitchFamily="34" charset="0"/>
                <a:cs typeface="Calibri" panose="020F0502020204030204" pitchFamily="34" charset="0"/>
              </a:rPr>
              <a:t>First patient in </a:t>
            </a:r>
            <a:r>
              <a:rPr lang="en-US" sz="1600" kern="1200" dirty="0">
                <a:solidFill>
                  <a:schemeClr val="tx1"/>
                </a:solidFill>
                <a:latin typeface="Calibri" panose="020F0502020204030204" pitchFamily="34" charset="0"/>
                <a:cs typeface="Calibri" panose="020F0502020204030204" pitchFamily="34" charset="0"/>
              </a:rPr>
              <a:t>2013</a:t>
            </a:r>
          </a:p>
          <a:p>
            <a:pPr marL="0" lvl="0" indent="0" algn="ctr" defTabSz="622300">
              <a:lnSpc>
                <a:spcPct val="90000"/>
              </a:lnSpc>
              <a:spcBef>
                <a:spcPct val="0"/>
              </a:spcBef>
              <a:spcAft>
                <a:spcPct val="35000"/>
              </a:spcAft>
              <a:buNone/>
            </a:pPr>
            <a:r>
              <a:rPr lang="en-US" sz="1600" kern="1200" dirty="0">
                <a:solidFill>
                  <a:schemeClr val="tx1"/>
                </a:solidFill>
                <a:latin typeface="Calibri" panose="020F0502020204030204" pitchFamily="34" charset="0"/>
                <a:cs typeface="Calibri" panose="020F0502020204030204" pitchFamily="34" charset="0"/>
              </a:rPr>
              <a:t>ASCO 2017</a:t>
            </a:r>
            <a:r>
              <a:rPr lang="en-US" sz="1600" kern="1200" baseline="30000" dirty="0">
                <a:solidFill>
                  <a:schemeClr val="tx1"/>
                </a:solidFill>
                <a:latin typeface="Calibri" panose="020F0502020204030204" pitchFamily="34" charset="0"/>
                <a:cs typeface="Calibri" panose="020F0502020204030204" pitchFamily="34" charset="0"/>
              </a:rPr>
              <a:t>2</a:t>
            </a:r>
            <a:endParaRPr lang="en-US" kern="1200" baseline="30000" dirty="0">
              <a:solidFill>
                <a:schemeClr val="tx1"/>
              </a:solidFill>
              <a:latin typeface="Calibri" panose="020F0502020204030204" pitchFamily="34" charset="0"/>
              <a:cs typeface="Calibri" panose="020F0502020204030204" pitchFamily="34" charset="0"/>
            </a:endParaRPr>
          </a:p>
        </p:txBody>
      </p:sp>
      <p:sp>
        <p:nvSpPr>
          <p:cNvPr id="11" name="Freeform: Shape 10">
            <a:extLst>
              <a:ext uri="{FF2B5EF4-FFF2-40B4-BE49-F238E27FC236}">
                <a16:creationId xmlns:a16="http://schemas.microsoft.com/office/drawing/2014/main" id="{CF427371-0FA5-4565-8C04-8F354CED2469}"/>
              </a:ext>
            </a:extLst>
          </p:cNvPr>
          <p:cNvSpPr/>
          <p:nvPr/>
        </p:nvSpPr>
        <p:spPr>
          <a:xfrm>
            <a:off x="8535414" y="2376487"/>
            <a:ext cx="536351" cy="91440"/>
          </a:xfrm>
          <a:custGeom>
            <a:avLst/>
            <a:gdLst>
              <a:gd name="connsiteX0" fmla="*/ 0 w 536351"/>
              <a:gd name="connsiteY0" fmla="*/ 45720 h 91440"/>
              <a:gd name="connsiteX1" fmla="*/ 536351 w 536351"/>
              <a:gd name="connsiteY1" fmla="*/ 45720 h 91440"/>
            </a:gdLst>
            <a:ahLst/>
            <a:cxnLst>
              <a:cxn ang="0">
                <a:pos x="connsiteX0" y="connsiteY0"/>
              </a:cxn>
              <a:cxn ang="0">
                <a:pos x="connsiteX1" y="connsiteY1"/>
              </a:cxn>
            </a:cxnLst>
            <a:rect l="l" t="t" r="r" b="b"/>
            <a:pathLst>
              <a:path w="536351" h="91440">
                <a:moveTo>
                  <a:pt x="0" y="45720"/>
                </a:moveTo>
                <a:lnTo>
                  <a:pt x="536351" y="45720"/>
                </a:lnTo>
              </a:path>
            </a:pathLst>
          </a:custGeom>
          <a:noFill/>
          <a:ln w="31750">
            <a:solidFill>
              <a:schemeClr val="tx1"/>
            </a:solidFill>
            <a:tailEnd type="triangle"/>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66702" tIns="42897" rIns="266702" bIns="42897" numCol="1" spcCol="1270" anchor="ctr" anchorCtr="0">
            <a:noAutofit/>
          </a:bodyPr>
          <a:lstStyle/>
          <a:p>
            <a:pPr marL="0" lvl="0" indent="0" algn="ctr" defTabSz="222250">
              <a:lnSpc>
                <a:spcPct val="90000"/>
              </a:lnSpc>
              <a:spcBef>
                <a:spcPct val="0"/>
              </a:spcBef>
              <a:spcAft>
                <a:spcPct val="35000"/>
              </a:spcAft>
              <a:buNone/>
            </a:pPr>
            <a:endParaRPr lang="en-US" sz="500" kern="1200" dirty="0"/>
          </a:p>
        </p:txBody>
      </p:sp>
      <p:sp>
        <p:nvSpPr>
          <p:cNvPr id="12" name="Freeform: Shape 11">
            <a:extLst>
              <a:ext uri="{FF2B5EF4-FFF2-40B4-BE49-F238E27FC236}">
                <a16:creationId xmlns:a16="http://schemas.microsoft.com/office/drawing/2014/main" id="{FE634C4D-7FB0-4C5C-82A1-BFE7EF0DC06B}"/>
              </a:ext>
            </a:extLst>
          </p:cNvPr>
          <p:cNvSpPr/>
          <p:nvPr/>
        </p:nvSpPr>
        <p:spPr>
          <a:xfrm>
            <a:off x="6274276" y="1581073"/>
            <a:ext cx="2455078" cy="1577657"/>
          </a:xfrm>
          <a:custGeom>
            <a:avLst/>
            <a:gdLst>
              <a:gd name="connsiteX0" fmla="*/ 0 w 2455078"/>
              <a:gd name="connsiteY0" fmla="*/ 0 h 1473046"/>
              <a:gd name="connsiteX1" fmla="*/ 2455078 w 2455078"/>
              <a:gd name="connsiteY1" fmla="*/ 0 h 1473046"/>
              <a:gd name="connsiteX2" fmla="*/ 2455078 w 2455078"/>
              <a:gd name="connsiteY2" fmla="*/ 1473046 h 1473046"/>
              <a:gd name="connsiteX3" fmla="*/ 0 w 2455078"/>
              <a:gd name="connsiteY3" fmla="*/ 1473046 h 1473046"/>
              <a:gd name="connsiteX4" fmla="*/ 0 w 2455078"/>
              <a:gd name="connsiteY4" fmla="*/ 0 h 1473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5078" h="1473046">
                <a:moveTo>
                  <a:pt x="0" y="0"/>
                </a:moveTo>
                <a:lnTo>
                  <a:pt x="2455078" y="0"/>
                </a:lnTo>
                <a:lnTo>
                  <a:pt x="2455078" y="1473046"/>
                </a:lnTo>
                <a:lnTo>
                  <a:pt x="0" y="1473046"/>
                </a:lnTo>
                <a:lnTo>
                  <a:pt x="0" y="0"/>
                </a:lnTo>
                <a:close/>
              </a:path>
            </a:pathLst>
          </a:custGeom>
          <a:solidFill>
            <a:schemeClr val="accent1">
              <a:lumMod val="40000"/>
              <a:lumOff val="60000"/>
            </a:schemeClr>
          </a:solidFill>
          <a:ln w="28575">
            <a:noFill/>
          </a:ln>
          <a:effectLst>
            <a:outerShdw blurRad="50800" dist="38100" dir="2700000" algn="tl" rotWithShape="0">
              <a:prstClr val="black">
                <a:alpha val="40000"/>
              </a:prstClr>
            </a:outerShdw>
          </a:effectLst>
        </p:spPr>
        <p:style>
          <a:lnRef idx="2">
            <a:scrgbClr r="0" g="0" b="0"/>
          </a:lnRef>
          <a:fillRef idx="1">
            <a:schemeClr val="accent1">
              <a:hueOff val="0"/>
              <a:satOff val="0"/>
              <a:lumOff val="0"/>
              <a:alphaOff val="0"/>
            </a:schemeClr>
          </a:fillRef>
          <a:effectRef idx="0">
            <a:scrgbClr r="0" g="0" b="0"/>
          </a:effectRef>
          <a:fontRef idx="minor">
            <a:schemeClr val="lt1"/>
          </a:fontRef>
        </p:style>
        <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2800" kern="1200" dirty="0">
                <a:solidFill>
                  <a:schemeClr val="tx1"/>
                </a:solidFill>
                <a:latin typeface="Calibri" panose="020F0502020204030204" pitchFamily="34" charset="0"/>
                <a:cs typeface="Calibri" panose="020F0502020204030204" pitchFamily="34" charset="0"/>
              </a:rPr>
              <a:t>STAMPEDE</a:t>
            </a:r>
            <a:br>
              <a:rPr lang="en-US" sz="2800" kern="1200" dirty="0">
                <a:solidFill>
                  <a:schemeClr val="tx1"/>
                </a:solidFill>
                <a:latin typeface="Calibri" panose="020F0502020204030204" pitchFamily="34" charset="0"/>
                <a:cs typeface="Calibri" panose="020F0502020204030204" pitchFamily="34" charset="0"/>
              </a:rPr>
            </a:br>
            <a:r>
              <a:rPr lang="en-US" sz="2800" kern="1200" dirty="0">
                <a:solidFill>
                  <a:schemeClr val="tx1"/>
                </a:solidFill>
                <a:latin typeface="Calibri" panose="020F0502020204030204" pitchFamily="34" charset="0"/>
                <a:cs typeface="Calibri" panose="020F0502020204030204" pitchFamily="34" charset="0"/>
              </a:rPr>
              <a:t>(abiraterone)</a:t>
            </a:r>
          </a:p>
          <a:p>
            <a:pPr lvl="0" algn="ctr" defTabSz="622300">
              <a:lnSpc>
                <a:spcPct val="90000"/>
              </a:lnSpc>
              <a:spcBef>
                <a:spcPct val="0"/>
              </a:spcBef>
              <a:spcAft>
                <a:spcPct val="35000"/>
              </a:spcAft>
            </a:pPr>
            <a:r>
              <a:rPr lang="en-US" sz="1600" dirty="0">
                <a:solidFill>
                  <a:schemeClr val="tx1"/>
                </a:solidFill>
                <a:latin typeface="Calibri" panose="020F0502020204030204" pitchFamily="34" charset="0"/>
                <a:cs typeface="Calibri" panose="020F0502020204030204" pitchFamily="34" charset="0"/>
              </a:rPr>
              <a:t>First patient in </a:t>
            </a:r>
            <a:r>
              <a:rPr lang="en-US" sz="1600" kern="1200" dirty="0">
                <a:solidFill>
                  <a:schemeClr val="tx1"/>
                </a:solidFill>
                <a:latin typeface="Calibri" panose="020F0502020204030204" pitchFamily="34" charset="0"/>
                <a:cs typeface="Calibri" panose="020F0502020204030204" pitchFamily="34" charset="0"/>
              </a:rPr>
              <a:t>2006 </a:t>
            </a:r>
          </a:p>
          <a:p>
            <a:pPr marL="0" lvl="0" indent="0" algn="ctr" defTabSz="622300">
              <a:lnSpc>
                <a:spcPct val="90000"/>
              </a:lnSpc>
              <a:spcBef>
                <a:spcPct val="0"/>
              </a:spcBef>
              <a:spcAft>
                <a:spcPct val="35000"/>
              </a:spcAft>
              <a:buNone/>
            </a:pPr>
            <a:r>
              <a:rPr lang="en-US" sz="1600" kern="1200" dirty="0">
                <a:solidFill>
                  <a:schemeClr val="tx1"/>
                </a:solidFill>
                <a:latin typeface="Calibri" panose="020F0502020204030204" pitchFamily="34" charset="0"/>
                <a:cs typeface="Calibri" panose="020F0502020204030204" pitchFamily="34" charset="0"/>
              </a:rPr>
              <a:t>ESMO 2018 (arm G)</a:t>
            </a:r>
            <a:r>
              <a:rPr lang="en-US" sz="1600" kern="1200" baseline="30000" dirty="0">
                <a:solidFill>
                  <a:schemeClr val="tx1"/>
                </a:solidFill>
                <a:latin typeface="Calibri" panose="020F0502020204030204" pitchFamily="34" charset="0"/>
                <a:cs typeface="Calibri" panose="020F0502020204030204" pitchFamily="34" charset="0"/>
              </a:rPr>
              <a:t>3</a:t>
            </a:r>
            <a:r>
              <a:rPr lang="en-US" sz="1600" kern="1200" dirty="0">
                <a:solidFill>
                  <a:schemeClr val="tx1"/>
                </a:solidFill>
                <a:latin typeface="Calibri" panose="020F0502020204030204" pitchFamily="34" charset="0"/>
                <a:cs typeface="Calibri" panose="020F0502020204030204" pitchFamily="34" charset="0"/>
              </a:rPr>
              <a:t> </a:t>
            </a:r>
          </a:p>
        </p:txBody>
      </p:sp>
      <p:sp>
        <p:nvSpPr>
          <p:cNvPr id="13" name="Freeform: Shape 12">
            <a:extLst>
              <a:ext uri="{FF2B5EF4-FFF2-40B4-BE49-F238E27FC236}">
                <a16:creationId xmlns:a16="http://schemas.microsoft.com/office/drawing/2014/main" id="{BFFD7EF5-2571-47C8-8540-391C62FE9FC9}"/>
              </a:ext>
            </a:extLst>
          </p:cNvPr>
          <p:cNvSpPr/>
          <p:nvPr/>
        </p:nvSpPr>
        <p:spPr>
          <a:xfrm>
            <a:off x="1545771" y="3156931"/>
            <a:ext cx="8764161" cy="534067"/>
          </a:xfrm>
          <a:custGeom>
            <a:avLst/>
            <a:gdLst>
              <a:gd name="connsiteX0" fmla="*/ 9061521 w 9061521"/>
              <a:gd name="connsiteY0" fmla="*/ 0 h 534067"/>
              <a:gd name="connsiteX1" fmla="*/ 9061521 w 9061521"/>
              <a:gd name="connsiteY1" fmla="*/ 284133 h 534067"/>
              <a:gd name="connsiteX2" fmla="*/ 0 w 9061521"/>
              <a:gd name="connsiteY2" fmla="*/ 284133 h 534067"/>
              <a:gd name="connsiteX3" fmla="*/ 0 w 9061521"/>
              <a:gd name="connsiteY3" fmla="*/ 534067 h 534067"/>
            </a:gdLst>
            <a:ahLst/>
            <a:cxnLst>
              <a:cxn ang="0">
                <a:pos x="connsiteX0" y="connsiteY0"/>
              </a:cxn>
              <a:cxn ang="0">
                <a:pos x="connsiteX1" y="connsiteY1"/>
              </a:cxn>
              <a:cxn ang="0">
                <a:pos x="connsiteX2" y="connsiteY2"/>
              </a:cxn>
              <a:cxn ang="0">
                <a:pos x="connsiteX3" y="connsiteY3"/>
              </a:cxn>
            </a:cxnLst>
            <a:rect l="l" t="t" r="r" b="b"/>
            <a:pathLst>
              <a:path w="9061521" h="534067">
                <a:moveTo>
                  <a:pt x="9061521" y="0"/>
                </a:moveTo>
                <a:lnTo>
                  <a:pt x="9061521" y="284133"/>
                </a:lnTo>
                <a:lnTo>
                  <a:pt x="0" y="284133"/>
                </a:lnTo>
                <a:lnTo>
                  <a:pt x="0" y="534067"/>
                </a:lnTo>
              </a:path>
            </a:pathLst>
          </a:custGeom>
          <a:noFill/>
          <a:ln w="31750">
            <a:solidFill>
              <a:schemeClr val="tx1"/>
            </a:solidFill>
            <a:tailEnd type="triangle"/>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316483" tIns="264210" rIns="4316484" bIns="264211" numCol="1" spcCol="1270" anchor="ctr" anchorCtr="0">
            <a:noAutofit/>
          </a:bodyPr>
          <a:lstStyle/>
          <a:p>
            <a:pPr marL="0" lvl="0" indent="0" algn="ctr" defTabSz="222250">
              <a:lnSpc>
                <a:spcPct val="90000"/>
              </a:lnSpc>
              <a:spcBef>
                <a:spcPct val="0"/>
              </a:spcBef>
              <a:spcAft>
                <a:spcPct val="35000"/>
              </a:spcAft>
              <a:buNone/>
            </a:pPr>
            <a:endParaRPr lang="en-US" sz="500" kern="1200" dirty="0"/>
          </a:p>
        </p:txBody>
      </p:sp>
      <p:sp>
        <p:nvSpPr>
          <p:cNvPr id="14" name="Freeform: Shape 13">
            <a:extLst>
              <a:ext uri="{FF2B5EF4-FFF2-40B4-BE49-F238E27FC236}">
                <a16:creationId xmlns:a16="http://schemas.microsoft.com/office/drawing/2014/main" id="{FBB3E0ED-870C-4F13-93A7-50F696D8A0EA}"/>
              </a:ext>
            </a:extLst>
          </p:cNvPr>
          <p:cNvSpPr/>
          <p:nvPr/>
        </p:nvSpPr>
        <p:spPr>
          <a:xfrm>
            <a:off x="9072892" y="1581073"/>
            <a:ext cx="2484000" cy="1577657"/>
          </a:xfrm>
          <a:custGeom>
            <a:avLst/>
            <a:gdLst>
              <a:gd name="connsiteX0" fmla="*/ 0 w 2455078"/>
              <a:gd name="connsiteY0" fmla="*/ 0 h 1473046"/>
              <a:gd name="connsiteX1" fmla="*/ 2455078 w 2455078"/>
              <a:gd name="connsiteY1" fmla="*/ 0 h 1473046"/>
              <a:gd name="connsiteX2" fmla="*/ 2455078 w 2455078"/>
              <a:gd name="connsiteY2" fmla="*/ 1473046 h 1473046"/>
              <a:gd name="connsiteX3" fmla="*/ 0 w 2455078"/>
              <a:gd name="connsiteY3" fmla="*/ 1473046 h 1473046"/>
              <a:gd name="connsiteX4" fmla="*/ 0 w 2455078"/>
              <a:gd name="connsiteY4" fmla="*/ 0 h 1473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5078" h="1473046">
                <a:moveTo>
                  <a:pt x="0" y="0"/>
                </a:moveTo>
                <a:lnTo>
                  <a:pt x="2455078" y="0"/>
                </a:lnTo>
                <a:lnTo>
                  <a:pt x="2455078" y="1473046"/>
                </a:lnTo>
                <a:lnTo>
                  <a:pt x="0" y="1473046"/>
                </a:lnTo>
                <a:lnTo>
                  <a:pt x="0" y="0"/>
                </a:lnTo>
                <a:close/>
              </a:path>
            </a:pathLst>
          </a:custGeom>
          <a:solidFill>
            <a:schemeClr val="accent2">
              <a:lumMod val="40000"/>
              <a:lumOff val="60000"/>
            </a:schemeClr>
          </a:solidFill>
          <a:ln w="28575" cap="flat" cmpd="sng" algn="ctr">
            <a:noFill/>
            <a:prstDash val="solid"/>
            <a:miter lim="800000"/>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2800" kern="1200" dirty="0">
                <a:solidFill>
                  <a:schemeClr val="tx1"/>
                </a:solidFill>
                <a:latin typeface="Calibri" panose="020F0502020204030204" pitchFamily="34" charset="0"/>
                <a:cs typeface="Calibri" panose="020F0502020204030204" pitchFamily="34" charset="0"/>
              </a:rPr>
              <a:t>TITAN</a:t>
            </a:r>
            <a:br>
              <a:rPr lang="en-US" sz="2800" kern="1200" dirty="0">
                <a:solidFill>
                  <a:schemeClr val="tx1"/>
                </a:solidFill>
                <a:latin typeface="Calibri" panose="020F0502020204030204" pitchFamily="34" charset="0"/>
                <a:cs typeface="Calibri" panose="020F0502020204030204" pitchFamily="34" charset="0"/>
              </a:rPr>
            </a:br>
            <a:r>
              <a:rPr lang="en-US" sz="2800" kern="1200" dirty="0">
                <a:solidFill>
                  <a:schemeClr val="tx1"/>
                </a:solidFill>
                <a:latin typeface="Calibri" panose="020F0502020204030204" pitchFamily="34" charset="0"/>
                <a:cs typeface="Calibri" panose="020F0502020204030204" pitchFamily="34" charset="0"/>
              </a:rPr>
              <a:t>(</a:t>
            </a:r>
            <a:r>
              <a:rPr lang="en-US" sz="2800" dirty="0">
                <a:solidFill>
                  <a:schemeClr val="tx1"/>
                </a:solidFill>
                <a:latin typeface="Calibri" panose="020F0502020204030204" pitchFamily="34" charset="0"/>
                <a:cs typeface="Calibri" panose="020F0502020204030204" pitchFamily="34" charset="0"/>
              </a:rPr>
              <a:t>a</a:t>
            </a:r>
            <a:r>
              <a:rPr lang="en-US" sz="2800" kern="1200" dirty="0">
                <a:solidFill>
                  <a:schemeClr val="tx1"/>
                </a:solidFill>
                <a:latin typeface="Calibri" panose="020F0502020204030204" pitchFamily="34" charset="0"/>
                <a:cs typeface="Calibri" panose="020F0502020204030204" pitchFamily="34" charset="0"/>
              </a:rPr>
              <a:t>palutamide)</a:t>
            </a:r>
          </a:p>
          <a:p>
            <a:pPr lvl="0" algn="ctr" defTabSz="533400">
              <a:lnSpc>
                <a:spcPct val="90000"/>
              </a:lnSpc>
              <a:spcBef>
                <a:spcPct val="0"/>
              </a:spcBef>
              <a:spcAft>
                <a:spcPct val="35000"/>
              </a:spcAft>
            </a:pPr>
            <a:r>
              <a:rPr lang="en-US" sz="1600" dirty="0">
                <a:solidFill>
                  <a:schemeClr val="tx1"/>
                </a:solidFill>
                <a:latin typeface="Calibri" panose="020F0502020204030204" pitchFamily="34" charset="0"/>
                <a:cs typeface="Calibri" panose="020F0502020204030204" pitchFamily="34" charset="0"/>
              </a:rPr>
              <a:t>First patient in</a:t>
            </a:r>
            <a:r>
              <a:rPr lang="en-US" sz="1600" kern="1200" dirty="0">
                <a:solidFill>
                  <a:schemeClr val="tx1"/>
                </a:solidFill>
                <a:latin typeface="Calibri" panose="020F0502020204030204" pitchFamily="34" charset="0"/>
                <a:cs typeface="Calibri" panose="020F0502020204030204" pitchFamily="34" charset="0"/>
              </a:rPr>
              <a:t> 2015</a:t>
            </a:r>
          </a:p>
          <a:p>
            <a:pPr marL="0" lvl="0" indent="0" algn="ctr" defTabSz="533400">
              <a:lnSpc>
                <a:spcPct val="90000"/>
              </a:lnSpc>
              <a:spcBef>
                <a:spcPct val="0"/>
              </a:spcBef>
              <a:spcAft>
                <a:spcPct val="35000"/>
              </a:spcAft>
              <a:buNone/>
            </a:pPr>
            <a:r>
              <a:rPr lang="en-US" sz="1600" kern="1200" dirty="0">
                <a:solidFill>
                  <a:schemeClr val="tx1"/>
                </a:solidFill>
                <a:latin typeface="Calibri" panose="020F0502020204030204" pitchFamily="34" charset="0"/>
                <a:cs typeface="Calibri" panose="020F0502020204030204" pitchFamily="34" charset="0"/>
              </a:rPr>
              <a:t>ASCO 2019</a:t>
            </a:r>
            <a:r>
              <a:rPr lang="en-US" sz="1600" kern="1200" baseline="30000" dirty="0">
                <a:solidFill>
                  <a:schemeClr val="tx1"/>
                </a:solidFill>
                <a:latin typeface="Calibri" panose="020F0502020204030204" pitchFamily="34" charset="0"/>
                <a:cs typeface="Calibri" panose="020F0502020204030204" pitchFamily="34" charset="0"/>
              </a:rPr>
              <a:t>4</a:t>
            </a:r>
          </a:p>
        </p:txBody>
      </p:sp>
      <p:sp>
        <p:nvSpPr>
          <p:cNvPr id="15" name="Freeform: Shape 14">
            <a:extLst>
              <a:ext uri="{FF2B5EF4-FFF2-40B4-BE49-F238E27FC236}">
                <a16:creationId xmlns:a16="http://schemas.microsoft.com/office/drawing/2014/main" id="{9E6DC0FA-BAB1-4ECD-8A1A-D58EFFDE8E5C}"/>
              </a:ext>
            </a:extLst>
          </p:cNvPr>
          <p:cNvSpPr/>
          <p:nvPr/>
        </p:nvSpPr>
        <p:spPr>
          <a:xfrm>
            <a:off x="2920465" y="4414202"/>
            <a:ext cx="531416" cy="91440"/>
          </a:xfrm>
          <a:custGeom>
            <a:avLst/>
            <a:gdLst>
              <a:gd name="connsiteX0" fmla="*/ 0 w 531416"/>
              <a:gd name="connsiteY0" fmla="*/ 45720 h 91440"/>
              <a:gd name="connsiteX1" fmla="*/ 531416 w 531416"/>
              <a:gd name="connsiteY1" fmla="*/ 45720 h 91440"/>
            </a:gdLst>
            <a:ahLst/>
            <a:cxnLst>
              <a:cxn ang="0">
                <a:pos x="connsiteX0" y="connsiteY0"/>
              </a:cxn>
              <a:cxn ang="0">
                <a:pos x="connsiteX1" y="connsiteY1"/>
              </a:cxn>
            </a:cxnLst>
            <a:rect l="l" t="t" r="r" b="b"/>
            <a:pathLst>
              <a:path w="531416" h="91440">
                <a:moveTo>
                  <a:pt x="0" y="45720"/>
                </a:moveTo>
                <a:lnTo>
                  <a:pt x="531416" y="45720"/>
                </a:lnTo>
              </a:path>
            </a:pathLst>
          </a:custGeom>
          <a:noFill/>
          <a:ln w="31750" cap="flat" cmpd="sng" algn="ctr">
            <a:solidFill>
              <a:schemeClr val="tx1"/>
            </a:solidFill>
            <a:prstDash val="solid"/>
            <a:miter lim="800000"/>
            <a:tailEnd type="triangle"/>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64358" tIns="42897" rIns="264358" bIns="42897" numCol="1" spcCol="1270" anchor="ctr" anchorCtr="0">
            <a:noAutofit/>
          </a:bodyPr>
          <a:lstStyle/>
          <a:p>
            <a:pPr marL="0" lvl="0" indent="0" algn="ctr" defTabSz="222250">
              <a:lnSpc>
                <a:spcPct val="90000"/>
              </a:lnSpc>
              <a:spcBef>
                <a:spcPct val="0"/>
              </a:spcBef>
              <a:spcAft>
                <a:spcPct val="35000"/>
              </a:spcAft>
              <a:buNone/>
            </a:pPr>
            <a:endParaRPr lang="en-US" sz="500" kern="1200" dirty="0">
              <a:solidFill>
                <a:srgbClr val="595A59">
                  <a:hueOff val="0"/>
                  <a:satOff val="0"/>
                  <a:lumOff val="0"/>
                  <a:alphaOff val="0"/>
                </a:srgbClr>
              </a:solidFill>
              <a:latin typeface="Arial" panose="020B0604020202020204"/>
              <a:ea typeface="+mn-ea"/>
              <a:cs typeface="+mn-cs"/>
            </a:endParaRPr>
          </a:p>
        </p:txBody>
      </p:sp>
      <p:sp>
        <p:nvSpPr>
          <p:cNvPr id="16" name="Freeform: Shape 15">
            <a:extLst>
              <a:ext uri="{FF2B5EF4-FFF2-40B4-BE49-F238E27FC236}">
                <a16:creationId xmlns:a16="http://schemas.microsoft.com/office/drawing/2014/main" id="{E8306AD5-E0E9-42E5-9F0F-E6C2406718BF}"/>
              </a:ext>
            </a:extLst>
          </p:cNvPr>
          <p:cNvSpPr/>
          <p:nvPr/>
        </p:nvSpPr>
        <p:spPr>
          <a:xfrm>
            <a:off x="619200" y="3723397"/>
            <a:ext cx="2484000" cy="1653273"/>
          </a:xfrm>
          <a:custGeom>
            <a:avLst/>
            <a:gdLst>
              <a:gd name="connsiteX0" fmla="*/ 0 w 2455078"/>
              <a:gd name="connsiteY0" fmla="*/ 0 h 1473046"/>
              <a:gd name="connsiteX1" fmla="*/ 2455078 w 2455078"/>
              <a:gd name="connsiteY1" fmla="*/ 0 h 1473046"/>
              <a:gd name="connsiteX2" fmla="*/ 2455078 w 2455078"/>
              <a:gd name="connsiteY2" fmla="*/ 1473046 h 1473046"/>
              <a:gd name="connsiteX3" fmla="*/ 0 w 2455078"/>
              <a:gd name="connsiteY3" fmla="*/ 1473046 h 1473046"/>
              <a:gd name="connsiteX4" fmla="*/ 0 w 2455078"/>
              <a:gd name="connsiteY4" fmla="*/ 0 h 1473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5078" h="1473046">
                <a:moveTo>
                  <a:pt x="0" y="0"/>
                </a:moveTo>
                <a:lnTo>
                  <a:pt x="2455078" y="0"/>
                </a:lnTo>
                <a:lnTo>
                  <a:pt x="2455078" y="1473046"/>
                </a:lnTo>
                <a:lnTo>
                  <a:pt x="0" y="1473046"/>
                </a:lnTo>
                <a:lnTo>
                  <a:pt x="0" y="0"/>
                </a:lnTo>
                <a:close/>
              </a:path>
            </a:pathLst>
          </a:custGeom>
          <a:solidFill>
            <a:schemeClr val="tx2">
              <a:lumMod val="40000"/>
              <a:lumOff val="60000"/>
            </a:schemeClr>
          </a:solidFill>
          <a:ln w="28575" cap="flat" cmpd="sng" algn="ctr">
            <a:noFill/>
            <a:prstDash val="solid"/>
            <a:miter lim="800000"/>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2800" kern="1200" dirty="0">
                <a:solidFill>
                  <a:schemeClr val="tx1"/>
                </a:solidFill>
                <a:latin typeface="Calibri" panose="020F0502020204030204" pitchFamily="34" charset="0"/>
                <a:cs typeface="Calibri" panose="020F0502020204030204" pitchFamily="34" charset="0"/>
              </a:rPr>
              <a:t>ARCHES</a:t>
            </a:r>
            <a:br>
              <a:rPr lang="en-US" sz="2800" kern="1200" dirty="0">
                <a:solidFill>
                  <a:schemeClr val="tx1"/>
                </a:solidFill>
                <a:latin typeface="Calibri" panose="020F0502020204030204" pitchFamily="34" charset="0"/>
                <a:cs typeface="Calibri" panose="020F0502020204030204" pitchFamily="34" charset="0"/>
              </a:rPr>
            </a:br>
            <a:r>
              <a:rPr lang="en-US" sz="2800" kern="1200" dirty="0">
                <a:solidFill>
                  <a:schemeClr val="tx1"/>
                </a:solidFill>
                <a:latin typeface="Calibri" panose="020F0502020204030204" pitchFamily="34" charset="0"/>
                <a:cs typeface="Calibri" panose="020F0502020204030204" pitchFamily="34" charset="0"/>
              </a:rPr>
              <a:t>(enzalutamide)</a:t>
            </a:r>
          </a:p>
          <a:p>
            <a:pPr lvl="0" algn="ctr" defTabSz="533400">
              <a:lnSpc>
                <a:spcPct val="90000"/>
              </a:lnSpc>
              <a:spcBef>
                <a:spcPct val="0"/>
              </a:spcBef>
              <a:spcAft>
                <a:spcPct val="35000"/>
              </a:spcAft>
            </a:pPr>
            <a:r>
              <a:rPr lang="en-US" sz="1600" dirty="0">
                <a:solidFill>
                  <a:schemeClr val="tx1"/>
                </a:solidFill>
                <a:latin typeface="Calibri" panose="020F0502020204030204" pitchFamily="34" charset="0"/>
                <a:cs typeface="Calibri" panose="020F0502020204030204" pitchFamily="34" charset="0"/>
              </a:rPr>
              <a:t>First patient in</a:t>
            </a:r>
            <a:r>
              <a:rPr lang="en-US" sz="1600" kern="1200" dirty="0">
                <a:solidFill>
                  <a:schemeClr val="tx1"/>
                </a:solidFill>
                <a:latin typeface="Calibri" panose="020F0502020204030204" pitchFamily="34" charset="0"/>
                <a:cs typeface="Calibri" panose="020F0502020204030204" pitchFamily="34" charset="0"/>
              </a:rPr>
              <a:t> 2016</a:t>
            </a:r>
          </a:p>
          <a:p>
            <a:pPr marL="0" lvl="0" indent="0" algn="ctr" defTabSz="533400">
              <a:lnSpc>
                <a:spcPct val="90000"/>
              </a:lnSpc>
              <a:spcBef>
                <a:spcPct val="0"/>
              </a:spcBef>
              <a:spcAft>
                <a:spcPct val="35000"/>
              </a:spcAft>
              <a:buNone/>
            </a:pPr>
            <a:r>
              <a:rPr lang="en-US" sz="1600" kern="1200" dirty="0">
                <a:solidFill>
                  <a:schemeClr val="tx1"/>
                </a:solidFill>
                <a:latin typeface="Calibri" panose="020F0502020204030204" pitchFamily="34" charset="0"/>
                <a:cs typeface="Calibri" panose="020F0502020204030204" pitchFamily="34" charset="0"/>
              </a:rPr>
              <a:t>ASCO GU 2019</a:t>
            </a:r>
            <a:r>
              <a:rPr lang="en-US" sz="1600" kern="1200" baseline="30000" dirty="0">
                <a:solidFill>
                  <a:schemeClr val="tx1"/>
                </a:solidFill>
                <a:latin typeface="Calibri" panose="020F0502020204030204" pitchFamily="34" charset="0"/>
                <a:cs typeface="Calibri" panose="020F0502020204030204" pitchFamily="34" charset="0"/>
              </a:rPr>
              <a:t>5</a:t>
            </a:r>
          </a:p>
        </p:txBody>
      </p:sp>
      <p:sp>
        <p:nvSpPr>
          <p:cNvPr id="17" name="Freeform: Shape 16">
            <a:extLst>
              <a:ext uri="{FF2B5EF4-FFF2-40B4-BE49-F238E27FC236}">
                <a16:creationId xmlns:a16="http://schemas.microsoft.com/office/drawing/2014/main" id="{AE154976-D2CF-4E7B-9807-98C93A2FEB6C}"/>
              </a:ext>
            </a:extLst>
          </p:cNvPr>
          <p:cNvSpPr/>
          <p:nvPr/>
        </p:nvSpPr>
        <p:spPr>
          <a:xfrm>
            <a:off x="5567446" y="4414202"/>
            <a:ext cx="707818" cy="91440"/>
          </a:xfrm>
          <a:custGeom>
            <a:avLst/>
            <a:gdLst>
              <a:gd name="connsiteX0" fmla="*/ 0 w 539002"/>
              <a:gd name="connsiteY0" fmla="*/ 45720 h 91440"/>
              <a:gd name="connsiteX1" fmla="*/ 539002 w 539002"/>
              <a:gd name="connsiteY1" fmla="*/ 45720 h 91440"/>
            </a:gdLst>
            <a:ahLst/>
            <a:cxnLst>
              <a:cxn ang="0">
                <a:pos x="connsiteX0" y="connsiteY0"/>
              </a:cxn>
              <a:cxn ang="0">
                <a:pos x="connsiteX1" y="connsiteY1"/>
              </a:cxn>
            </a:cxnLst>
            <a:rect l="l" t="t" r="r" b="b"/>
            <a:pathLst>
              <a:path w="539002" h="91440">
                <a:moveTo>
                  <a:pt x="0" y="45720"/>
                </a:moveTo>
                <a:lnTo>
                  <a:pt x="539002" y="45720"/>
                </a:lnTo>
              </a:path>
            </a:pathLst>
          </a:custGeom>
          <a:noFill/>
          <a:ln w="31750" cap="flat" cmpd="sng" algn="ctr">
            <a:solidFill>
              <a:schemeClr val="tx1"/>
            </a:solidFill>
            <a:prstDash val="solid"/>
            <a:miter lim="800000"/>
            <a:tailEnd type="triangle"/>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67961" tIns="42897" rIns="267961" bIns="42897" numCol="1" spcCol="1270" anchor="ctr" anchorCtr="0">
            <a:noAutofit/>
          </a:bodyPr>
          <a:lstStyle/>
          <a:p>
            <a:pPr marL="0" lvl="0" indent="0" algn="ctr" defTabSz="222250">
              <a:lnSpc>
                <a:spcPct val="90000"/>
              </a:lnSpc>
              <a:spcBef>
                <a:spcPct val="0"/>
              </a:spcBef>
              <a:spcAft>
                <a:spcPct val="35000"/>
              </a:spcAft>
              <a:buNone/>
            </a:pPr>
            <a:endParaRPr lang="en-US" sz="500" kern="1200" dirty="0">
              <a:solidFill>
                <a:srgbClr val="595A59">
                  <a:hueOff val="0"/>
                  <a:satOff val="0"/>
                  <a:lumOff val="0"/>
                  <a:alphaOff val="0"/>
                </a:srgbClr>
              </a:solidFill>
              <a:latin typeface="Arial" panose="020B0604020202020204"/>
              <a:ea typeface="+mn-ea"/>
              <a:cs typeface="+mn-cs"/>
            </a:endParaRPr>
          </a:p>
        </p:txBody>
      </p:sp>
      <p:sp>
        <p:nvSpPr>
          <p:cNvPr id="18" name="Freeform: Shape 17">
            <a:extLst>
              <a:ext uri="{FF2B5EF4-FFF2-40B4-BE49-F238E27FC236}">
                <a16:creationId xmlns:a16="http://schemas.microsoft.com/office/drawing/2014/main" id="{C88BB5B4-1CA3-4DFB-A1AF-D49599D87DC4}"/>
              </a:ext>
            </a:extLst>
          </p:cNvPr>
          <p:cNvSpPr/>
          <p:nvPr/>
        </p:nvSpPr>
        <p:spPr>
          <a:xfrm>
            <a:off x="3437097" y="3723398"/>
            <a:ext cx="2484000" cy="1653274"/>
          </a:xfrm>
          <a:custGeom>
            <a:avLst/>
            <a:gdLst>
              <a:gd name="connsiteX0" fmla="*/ 0 w 2455078"/>
              <a:gd name="connsiteY0" fmla="*/ 0 h 1473046"/>
              <a:gd name="connsiteX1" fmla="*/ 2455078 w 2455078"/>
              <a:gd name="connsiteY1" fmla="*/ 0 h 1473046"/>
              <a:gd name="connsiteX2" fmla="*/ 2455078 w 2455078"/>
              <a:gd name="connsiteY2" fmla="*/ 1473046 h 1473046"/>
              <a:gd name="connsiteX3" fmla="*/ 0 w 2455078"/>
              <a:gd name="connsiteY3" fmla="*/ 1473046 h 1473046"/>
              <a:gd name="connsiteX4" fmla="*/ 0 w 2455078"/>
              <a:gd name="connsiteY4" fmla="*/ 0 h 1473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5078" h="1473046">
                <a:moveTo>
                  <a:pt x="0" y="0"/>
                </a:moveTo>
                <a:lnTo>
                  <a:pt x="2455078" y="0"/>
                </a:lnTo>
                <a:lnTo>
                  <a:pt x="2455078" y="1473046"/>
                </a:lnTo>
                <a:lnTo>
                  <a:pt x="0" y="1473046"/>
                </a:lnTo>
                <a:lnTo>
                  <a:pt x="0" y="0"/>
                </a:lnTo>
                <a:close/>
              </a:path>
            </a:pathLst>
          </a:custGeom>
          <a:solidFill>
            <a:schemeClr val="tx2">
              <a:lumMod val="40000"/>
              <a:lumOff val="60000"/>
            </a:schemeClr>
          </a:solidFill>
          <a:ln w="28575" cap="flat" cmpd="sng" algn="ctr">
            <a:noFill/>
            <a:prstDash val="solid"/>
            <a:miter lim="800000"/>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2800" kern="1200" dirty="0">
                <a:solidFill>
                  <a:schemeClr val="tx1"/>
                </a:solidFill>
                <a:latin typeface="Calibri" panose="020F0502020204030204" pitchFamily="34" charset="0"/>
                <a:cs typeface="Calibri" panose="020F0502020204030204" pitchFamily="34" charset="0"/>
              </a:rPr>
              <a:t>ENZAMET</a:t>
            </a:r>
            <a:br>
              <a:rPr lang="en-US" sz="2800" kern="1200" dirty="0">
                <a:solidFill>
                  <a:schemeClr val="tx1"/>
                </a:solidFill>
                <a:latin typeface="Calibri" panose="020F0502020204030204" pitchFamily="34" charset="0"/>
                <a:cs typeface="Calibri" panose="020F0502020204030204" pitchFamily="34" charset="0"/>
              </a:rPr>
            </a:br>
            <a:r>
              <a:rPr lang="en-US" sz="2800" kern="1200" dirty="0">
                <a:solidFill>
                  <a:schemeClr val="tx1"/>
                </a:solidFill>
                <a:latin typeface="Calibri" panose="020F0502020204030204" pitchFamily="34" charset="0"/>
                <a:cs typeface="Calibri" panose="020F0502020204030204" pitchFamily="34" charset="0"/>
              </a:rPr>
              <a:t>(enzalutamide)</a:t>
            </a:r>
          </a:p>
          <a:p>
            <a:pPr lvl="0" algn="ctr" defTabSz="533400">
              <a:lnSpc>
                <a:spcPct val="90000"/>
              </a:lnSpc>
              <a:spcBef>
                <a:spcPct val="0"/>
              </a:spcBef>
              <a:spcAft>
                <a:spcPct val="35000"/>
              </a:spcAft>
            </a:pPr>
            <a:r>
              <a:rPr lang="en-US" sz="1600" dirty="0">
                <a:solidFill>
                  <a:schemeClr val="tx1"/>
                </a:solidFill>
                <a:latin typeface="Calibri" panose="020F0502020204030204" pitchFamily="34" charset="0"/>
                <a:cs typeface="Calibri" panose="020F0502020204030204" pitchFamily="34" charset="0"/>
              </a:rPr>
              <a:t>First patient in</a:t>
            </a:r>
            <a:r>
              <a:rPr lang="en-US" sz="1600" kern="1200" dirty="0">
                <a:solidFill>
                  <a:schemeClr val="tx1"/>
                </a:solidFill>
                <a:latin typeface="Calibri" panose="020F0502020204030204" pitchFamily="34" charset="0"/>
                <a:cs typeface="Calibri" panose="020F0502020204030204" pitchFamily="34" charset="0"/>
              </a:rPr>
              <a:t> 2014</a:t>
            </a:r>
          </a:p>
          <a:p>
            <a:pPr marL="0" lvl="0" indent="0" algn="ctr" defTabSz="533400">
              <a:lnSpc>
                <a:spcPct val="90000"/>
              </a:lnSpc>
              <a:spcBef>
                <a:spcPct val="0"/>
              </a:spcBef>
              <a:spcAft>
                <a:spcPct val="35000"/>
              </a:spcAft>
              <a:buNone/>
            </a:pPr>
            <a:r>
              <a:rPr lang="en-US" sz="1600" kern="1200" dirty="0">
                <a:solidFill>
                  <a:schemeClr val="tx1"/>
                </a:solidFill>
                <a:latin typeface="Calibri" panose="020F0502020204030204" pitchFamily="34" charset="0"/>
                <a:cs typeface="Calibri" panose="020F0502020204030204" pitchFamily="34" charset="0"/>
              </a:rPr>
              <a:t>ASCO 2019</a:t>
            </a:r>
            <a:r>
              <a:rPr lang="en-US" sz="1600" kern="1200" baseline="30000" dirty="0">
                <a:solidFill>
                  <a:schemeClr val="tx1"/>
                </a:solidFill>
                <a:latin typeface="Calibri" panose="020F0502020204030204" pitchFamily="34" charset="0"/>
                <a:cs typeface="Calibri" panose="020F0502020204030204" pitchFamily="34" charset="0"/>
              </a:rPr>
              <a:t>6</a:t>
            </a:r>
          </a:p>
        </p:txBody>
      </p:sp>
      <p:sp>
        <p:nvSpPr>
          <p:cNvPr id="6" name="Slide Number Placeholder 2"/>
          <p:cNvSpPr txBox="1">
            <a:spLocks/>
          </p:cNvSpPr>
          <p:nvPr/>
        </p:nvSpPr>
        <p:spPr>
          <a:xfrm>
            <a:off x="11923058" y="6569075"/>
            <a:ext cx="268941" cy="288925"/>
          </a:xfrm>
        </p:spPr>
        <p:txBody>
          <a:bodyPr>
            <a:normAutofit fontScale="85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225"/>
              </a:spcAft>
            </a:pPr>
            <a:endParaRPr lang="en-US" dirty="0">
              <a:solidFill>
                <a:prstClr val="white"/>
              </a:solidFill>
            </a:endParaRPr>
          </a:p>
        </p:txBody>
      </p:sp>
      <p:sp>
        <p:nvSpPr>
          <p:cNvPr id="20" name="Freeform: Shape 18">
            <a:extLst>
              <a:ext uri="{FF2B5EF4-FFF2-40B4-BE49-F238E27FC236}">
                <a16:creationId xmlns:a16="http://schemas.microsoft.com/office/drawing/2014/main" id="{EFD28FDC-F69F-5540-B523-E2AB98AE8298}"/>
              </a:ext>
            </a:extLst>
          </p:cNvPr>
          <p:cNvSpPr/>
          <p:nvPr/>
        </p:nvSpPr>
        <p:spPr>
          <a:xfrm>
            <a:off x="9072892" y="3723398"/>
            <a:ext cx="2484000" cy="1653274"/>
          </a:xfrm>
          <a:custGeom>
            <a:avLst/>
            <a:gdLst>
              <a:gd name="connsiteX0" fmla="*/ 0 w 2455078"/>
              <a:gd name="connsiteY0" fmla="*/ 0 h 1473046"/>
              <a:gd name="connsiteX1" fmla="*/ 2455078 w 2455078"/>
              <a:gd name="connsiteY1" fmla="*/ 0 h 1473046"/>
              <a:gd name="connsiteX2" fmla="*/ 2455078 w 2455078"/>
              <a:gd name="connsiteY2" fmla="*/ 1473046 h 1473046"/>
              <a:gd name="connsiteX3" fmla="*/ 0 w 2455078"/>
              <a:gd name="connsiteY3" fmla="*/ 1473046 h 1473046"/>
              <a:gd name="connsiteX4" fmla="*/ 0 w 2455078"/>
              <a:gd name="connsiteY4" fmla="*/ 0 h 1473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5078" h="1473046">
                <a:moveTo>
                  <a:pt x="0" y="0"/>
                </a:moveTo>
                <a:lnTo>
                  <a:pt x="2455078" y="0"/>
                </a:lnTo>
                <a:lnTo>
                  <a:pt x="2455078" y="1473046"/>
                </a:lnTo>
                <a:lnTo>
                  <a:pt x="0" y="1473046"/>
                </a:lnTo>
                <a:lnTo>
                  <a:pt x="0" y="0"/>
                </a:lnTo>
                <a:close/>
              </a:path>
            </a:pathLst>
          </a:custGeom>
          <a:solidFill>
            <a:schemeClr val="accent6">
              <a:lumMod val="40000"/>
              <a:lumOff val="60000"/>
            </a:schemeClr>
          </a:solidFill>
          <a:ln w="28575" cap="flat" cmpd="sng" algn="ctr">
            <a:noFill/>
            <a:prstDash val="solid"/>
            <a:miter lim="800000"/>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85344" tIns="180000" rIns="85344" bIns="85344" numCol="1" spcCol="1270" anchor="ctr" anchorCtr="0">
            <a:noAutofit/>
          </a:bodyPr>
          <a:lstStyle/>
          <a:p>
            <a:pPr algn="ctr" defTabSz="533400">
              <a:lnSpc>
                <a:spcPts val="2280"/>
              </a:lnSpc>
              <a:spcBef>
                <a:spcPts val="600"/>
              </a:spcBef>
              <a:spcAft>
                <a:spcPts val="600"/>
              </a:spcAft>
            </a:pPr>
            <a:r>
              <a:rPr lang="en-US" sz="2800" dirty="0">
                <a:solidFill>
                  <a:schemeClr val="tx1"/>
                </a:solidFill>
                <a:latin typeface="Calibri" panose="020F0502020204030204" pitchFamily="34" charset="0"/>
                <a:cs typeface="Calibri" panose="020F0502020204030204" pitchFamily="34" charset="0"/>
              </a:rPr>
              <a:t>ARASENS</a:t>
            </a:r>
            <a:br>
              <a:rPr lang="en-US" sz="2400" kern="1200" dirty="0">
                <a:solidFill>
                  <a:schemeClr val="tx1"/>
                </a:solidFill>
                <a:latin typeface="Calibri" panose="020F0502020204030204" pitchFamily="34" charset="0"/>
                <a:cs typeface="Calibri" panose="020F0502020204030204" pitchFamily="34" charset="0"/>
              </a:rPr>
            </a:br>
            <a:r>
              <a:rPr lang="en-US" sz="2400" dirty="0">
                <a:solidFill>
                  <a:schemeClr val="tx1"/>
                </a:solidFill>
                <a:latin typeface="Calibri" panose="020F0502020204030204" pitchFamily="34" charset="0"/>
                <a:cs typeface="Calibri" panose="020F0502020204030204" pitchFamily="34" charset="0"/>
              </a:rPr>
              <a:t>(darolutamide + docetaxel)</a:t>
            </a:r>
            <a:r>
              <a:rPr lang="en-US" sz="2400" baseline="30000" dirty="0">
                <a:solidFill>
                  <a:schemeClr val="tx1"/>
                </a:solidFill>
                <a:latin typeface="Calibri" panose="020F0502020204030204" pitchFamily="34" charset="0"/>
                <a:cs typeface="Calibri" panose="020F0502020204030204" pitchFamily="34" charset="0"/>
              </a:rPr>
              <a:t>8</a:t>
            </a:r>
          </a:p>
          <a:p>
            <a:pPr algn="ctr" defTabSz="533400">
              <a:lnSpc>
                <a:spcPts val="1620"/>
              </a:lnSpc>
              <a:spcBef>
                <a:spcPct val="0"/>
              </a:spcBef>
              <a:spcAft>
                <a:spcPct val="35000"/>
              </a:spcAft>
            </a:pPr>
            <a:r>
              <a:rPr lang="en-US" sz="1600" dirty="0">
                <a:solidFill>
                  <a:schemeClr val="tx1"/>
                </a:solidFill>
                <a:latin typeface="Calibri" panose="020F0502020204030204" pitchFamily="34" charset="0"/>
                <a:cs typeface="Calibri" panose="020F0502020204030204" pitchFamily="34" charset="0"/>
              </a:rPr>
              <a:t>First patient in 2016;</a:t>
            </a:r>
            <a:br>
              <a:rPr lang="en-US" sz="1600" dirty="0">
                <a:solidFill>
                  <a:schemeClr val="tx1"/>
                </a:solidFill>
                <a:latin typeface="Calibri" panose="020F0502020204030204" pitchFamily="34" charset="0"/>
                <a:cs typeface="Calibri" panose="020F0502020204030204" pitchFamily="34" charset="0"/>
              </a:rPr>
            </a:br>
            <a:r>
              <a:rPr lang="en-US" sz="1600" dirty="0">
                <a:solidFill>
                  <a:schemeClr val="tx1"/>
                </a:solidFill>
                <a:latin typeface="Calibri" panose="020F0502020204030204" pitchFamily="34" charset="0"/>
                <a:cs typeface="Calibri" panose="020F0502020204030204" pitchFamily="34" charset="0"/>
              </a:rPr>
              <a:t>primary completion: 2021</a:t>
            </a:r>
          </a:p>
        </p:txBody>
      </p:sp>
      <p:sp>
        <p:nvSpPr>
          <p:cNvPr id="21" name="Freeform: Shape 16">
            <a:extLst>
              <a:ext uri="{FF2B5EF4-FFF2-40B4-BE49-F238E27FC236}">
                <a16:creationId xmlns:a16="http://schemas.microsoft.com/office/drawing/2014/main" id="{E65A5686-955F-D243-8C47-37D1FEF402E6}"/>
              </a:ext>
            </a:extLst>
          </p:cNvPr>
          <p:cNvSpPr/>
          <p:nvPr/>
        </p:nvSpPr>
        <p:spPr>
          <a:xfrm>
            <a:off x="8495422" y="4414200"/>
            <a:ext cx="581432" cy="91441"/>
          </a:xfrm>
          <a:custGeom>
            <a:avLst/>
            <a:gdLst>
              <a:gd name="connsiteX0" fmla="*/ 0 w 539002"/>
              <a:gd name="connsiteY0" fmla="*/ 45720 h 91440"/>
              <a:gd name="connsiteX1" fmla="*/ 539002 w 539002"/>
              <a:gd name="connsiteY1" fmla="*/ 45720 h 91440"/>
            </a:gdLst>
            <a:ahLst/>
            <a:cxnLst>
              <a:cxn ang="0">
                <a:pos x="connsiteX0" y="connsiteY0"/>
              </a:cxn>
              <a:cxn ang="0">
                <a:pos x="connsiteX1" y="connsiteY1"/>
              </a:cxn>
            </a:cxnLst>
            <a:rect l="l" t="t" r="r" b="b"/>
            <a:pathLst>
              <a:path w="539002" h="91440">
                <a:moveTo>
                  <a:pt x="0" y="45720"/>
                </a:moveTo>
                <a:lnTo>
                  <a:pt x="539002" y="45720"/>
                </a:lnTo>
              </a:path>
            </a:pathLst>
          </a:custGeom>
          <a:noFill/>
          <a:ln w="31750" cap="flat" cmpd="sng" algn="ctr">
            <a:solidFill>
              <a:schemeClr val="tx1"/>
            </a:solidFill>
            <a:prstDash val="solid"/>
            <a:miter lim="800000"/>
            <a:tailEnd type="triangle"/>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67961" tIns="42897" rIns="267961" bIns="42897" numCol="1" spcCol="1270" anchor="ctr" anchorCtr="0">
            <a:noAutofit/>
          </a:bodyPr>
          <a:lstStyle/>
          <a:p>
            <a:pPr marL="0" lvl="0" indent="0" algn="ctr" defTabSz="222250">
              <a:lnSpc>
                <a:spcPct val="90000"/>
              </a:lnSpc>
              <a:spcBef>
                <a:spcPct val="0"/>
              </a:spcBef>
              <a:spcAft>
                <a:spcPct val="35000"/>
              </a:spcAft>
              <a:buNone/>
            </a:pPr>
            <a:endParaRPr lang="en-US" sz="500" kern="1200" dirty="0">
              <a:solidFill>
                <a:srgbClr val="595A59">
                  <a:hueOff val="0"/>
                  <a:satOff val="0"/>
                  <a:lumOff val="0"/>
                  <a:alphaOff val="0"/>
                </a:srgbClr>
              </a:solidFill>
              <a:latin typeface="Arial" panose="020B0604020202020204"/>
              <a:ea typeface="+mn-ea"/>
              <a:cs typeface="+mn-cs"/>
            </a:endParaRPr>
          </a:p>
        </p:txBody>
      </p:sp>
      <p:sp>
        <p:nvSpPr>
          <p:cNvPr id="19" name="Freeform: Shape 18">
            <a:extLst>
              <a:ext uri="{FF2B5EF4-FFF2-40B4-BE49-F238E27FC236}">
                <a16:creationId xmlns:a16="http://schemas.microsoft.com/office/drawing/2014/main" id="{EDC07DC3-0B7B-49BE-96BE-BEFE1B65970D}"/>
              </a:ext>
            </a:extLst>
          </p:cNvPr>
          <p:cNvSpPr/>
          <p:nvPr/>
        </p:nvSpPr>
        <p:spPr>
          <a:xfrm>
            <a:off x="6254994" y="3723398"/>
            <a:ext cx="2484000" cy="1653274"/>
          </a:xfrm>
          <a:custGeom>
            <a:avLst/>
            <a:gdLst>
              <a:gd name="connsiteX0" fmla="*/ 0 w 2455078"/>
              <a:gd name="connsiteY0" fmla="*/ 0 h 1473046"/>
              <a:gd name="connsiteX1" fmla="*/ 2455078 w 2455078"/>
              <a:gd name="connsiteY1" fmla="*/ 0 h 1473046"/>
              <a:gd name="connsiteX2" fmla="*/ 2455078 w 2455078"/>
              <a:gd name="connsiteY2" fmla="*/ 1473046 h 1473046"/>
              <a:gd name="connsiteX3" fmla="*/ 0 w 2455078"/>
              <a:gd name="connsiteY3" fmla="*/ 1473046 h 1473046"/>
              <a:gd name="connsiteX4" fmla="*/ 0 w 2455078"/>
              <a:gd name="connsiteY4" fmla="*/ 0 h 1473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5078" h="1473046">
                <a:moveTo>
                  <a:pt x="0" y="0"/>
                </a:moveTo>
                <a:lnTo>
                  <a:pt x="2455078" y="0"/>
                </a:lnTo>
                <a:lnTo>
                  <a:pt x="2455078" y="1473046"/>
                </a:lnTo>
                <a:lnTo>
                  <a:pt x="0" y="1473046"/>
                </a:lnTo>
                <a:lnTo>
                  <a:pt x="0" y="0"/>
                </a:lnTo>
                <a:close/>
              </a:path>
            </a:pathLst>
          </a:custGeom>
          <a:solidFill>
            <a:schemeClr val="accent6">
              <a:lumMod val="40000"/>
              <a:lumOff val="60000"/>
            </a:schemeClr>
          </a:solidFill>
          <a:ln w="28575" cap="flat" cmpd="sng" algn="ctr">
            <a:noFill/>
            <a:prstDash val="solid"/>
            <a:miter lim="800000"/>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85344" tIns="108000" rIns="85344" bIns="85344" numCol="1" spcCol="1270" anchor="ctr" anchorCtr="0">
            <a:noAutofit/>
          </a:bodyPr>
          <a:lstStyle/>
          <a:p>
            <a:pPr marL="0" lvl="0" indent="0" algn="ctr" defTabSz="533400">
              <a:lnSpc>
                <a:spcPts val="2180"/>
              </a:lnSpc>
              <a:spcBef>
                <a:spcPct val="0"/>
              </a:spcBef>
              <a:spcAft>
                <a:spcPts val="600"/>
              </a:spcAft>
              <a:buNone/>
            </a:pPr>
            <a:r>
              <a:rPr lang="en-US" sz="2800" kern="1200" dirty="0">
                <a:solidFill>
                  <a:schemeClr val="tx1"/>
                </a:solidFill>
                <a:latin typeface="Calibri" panose="020F0502020204030204" pitchFamily="34" charset="0"/>
                <a:cs typeface="Calibri" panose="020F0502020204030204" pitchFamily="34" charset="0"/>
              </a:rPr>
              <a:t>PEACE1</a:t>
            </a:r>
            <a:br>
              <a:rPr lang="en-US" sz="2400" kern="1200" dirty="0">
                <a:solidFill>
                  <a:schemeClr val="tx1"/>
                </a:solidFill>
                <a:latin typeface="Calibri" panose="020F0502020204030204" pitchFamily="34" charset="0"/>
                <a:cs typeface="Calibri" panose="020F0502020204030204" pitchFamily="34" charset="0"/>
              </a:rPr>
            </a:br>
            <a:r>
              <a:rPr lang="en-US" sz="2400" kern="1200" dirty="0">
                <a:solidFill>
                  <a:schemeClr val="tx1"/>
                </a:solidFill>
                <a:latin typeface="Calibri" panose="020F0502020204030204" pitchFamily="34" charset="0"/>
                <a:cs typeface="Calibri" panose="020F0502020204030204" pitchFamily="34" charset="0"/>
              </a:rPr>
              <a:t>(abiraterone + docetaxel + RT)</a:t>
            </a:r>
            <a:endParaRPr lang="en-US" sz="2400" kern="1200" baseline="30000" dirty="0">
              <a:solidFill>
                <a:schemeClr val="tx1"/>
              </a:solidFill>
              <a:latin typeface="Calibri" panose="020F0502020204030204" pitchFamily="34" charset="0"/>
              <a:cs typeface="Calibri" panose="020F0502020204030204" pitchFamily="34" charset="0"/>
            </a:endParaRPr>
          </a:p>
          <a:p>
            <a:pPr algn="ctr" defTabSz="533400">
              <a:lnSpc>
                <a:spcPct val="90000"/>
              </a:lnSpc>
              <a:spcBef>
                <a:spcPct val="0"/>
              </a:spcBef>
              <a:spcAft>
                <a:spcPct val="35000"/>
              </a:spcAft>
            </a:pPr>
            <a:r>
              <a:rPr lang="en-US" sz="1600" dirty="0">
                <a:solidFill>
                  <a:schemeClr val="tx1"/>
                </a:solidFill>
                <a:latin typeface="Calibri" panose="020F0502020204030204" pitchFamily="34" charset="0"/>
                <a:cs typeface="Calibri" panose="020F0502020204030204" pitchFamily="34" charset="0"/>
              </a:rPr>
              <a:t>First patient in 2013</a:t>
            </a:r>
          </a:p>
          <a:p>
            <a:pPr algn="ctr" defTabSz="533400">
              <a:lnSpc>
                <a:spcPct val="90000"/>
              </a:lnSpc>
              <a:spcBef>
                <a:spcPct val="0"/>
              </a:spcBef>
              <a:spcAft>
                <a:spcPct val="35000"/>
              </a:spcAft>
            </a:pPr>
            <a:r>
              <a:rPr lang="en-US" sz="1600" dirty="0">
                <a:solidFill>
                  <a:schemeClr val="tx1"/>
                </a:solidFill>
                <a:latin typeface="Calibri" panose="020F0502020204030204" pitchFamily="34" charset="0"/>
                <a:cs typeface="Calibri" panose="020F0502020204030204" pitchFamily="34" charset="0"/>
              </a:rPr>
              <a:t>ASCO 2021</a:t>
            </a:r>
            <a:r>
              <a:rPr lang="en-US" sz="1600" baseline="30000" dirty="0">
                <a:solidFill>
                  <a:schemeClr val="tx1"/>
                </a:solidFill>
                <a:latin typeface="Calibri" panose="020F0502020204030204" pitchFamily="34" charset="0"/>
                <a:cs typeface="Calibri" panose="020F0502020204030204" pitchFamily="34" charset="0"/>
              </a:rPr>
              <a:t>7</a:t>
            </a:r>
          </a:p>
        </p:txBody>
      </p:sp>
      <p:sp>
        <p:nvSpPr>
          <p:cNvPr id="3" name="TextBox 2">
            <a:extLst>
              <a:ext uri="{FF2B5EF4-FFF2-40B4-BE49-F238E27FC236}">
                <a16:creationId xmlns:a16="http://schemas.microsoft.com/office/drawing/2014/main" id="{23AC6AD8-D9A6-4D27-900F-0883D0D55B75}"/>
              </a:ext>
            </a:extLst>
          </p:cNvPr>
          <p:cNvSpPr txBox="1"/>
          <p:nvPr/>
        </p:nvSpPr>
        <p:spPr>
          <a:xfrm>
            <a:off x="560832" y="5613705"/>
            <a:ext cx="3188180" cy="276999"/>
          </a:xfrm>
          <a:prstGeom prst="rect">
            <a:avLst/>
          </a:prstGeom>
          <a:noFill/>
        </p:spPr>
        <p:txBody>
          <a:bodyPr wrap="none" rtlCol="0">
            <a:spAutoFit/>
          </a:bodyPr>
          <a:lstStyle/>
          <a:p>
            <a:r>
              <a:rPr lang="en-GB" sz="1200" dirty="0">
                <a:solidFill>
                  <a:srgbClr val="505050"/>
                </a:solidFill>
                <a:ea typeface="Aileron" charset="0"/>
                <a:cs typeface="Aileron" charset="0"/>
              </a:rPr>
              <a:t>Trials investigated treatments in addition to ADT</a:t>
            </a:r>
          </a:p>
        </p:txBody>
      </p:sp>
    </p:spTree>
    <p:extLst>
      <p:ext uri="{BB962C8B-B14F-4D97-AF65-F5344CB8AC3E}">
        <p14:creationId xmlns:p14="http://schemas.microsoft.com/office/powerpoint/2010/main" val="84173165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ontent Placeholder 16">
            <a:extLst>
              <a:ext uri="{FF2B5EF4-FFF2-40B4-BE49-F238E27FC236}">
                <a16:creationId xmlns:a16="http://schemas.microsoft.com/office/drawing/2014/main" id="{0696126C-A5F6-E146-B286-DE131727B704}"/>
              </a:ext>
            </a:extLst>
          </p:cNvPr>
          <p:cNvGraphicFramePr>
            <a:graphicFrameLocks noGrp="1"/>
          </p:cNvGraphicFramePr>
          <p:nvPr>
            <p:ph sz="quarter" idx="12"/>
            <p:extLst>
              <p:ext uri="{D42A27DB-BD31-4B8C-83A1-F6EECF244321}">
                <p14:modId xmlns:p14="http://schemas.microsoft.com/office/powerpoint/2010/main" val="2744609638"/>
              </p:ext>
            </p:extLst>
          </p:nvPr>
        </p:nvGraphicFramePr>
        <p:xfrm>
          <a:off x="614363" y="1694165"/>
          <a:ext cx="10963274" cy="4206240"/>
        </p:xfrm>
        <a:graphic>
          <a:graphicData uri="http://schemas.openxmlformats.org/drawingml/2006/table">
            <a:tbl>
              <a:tblPr firstRow="1" bandRow="1">
                <a:tableStyleId>{5C22544A-7EE6-4342-B048-85BDC9FD1C3A}</a:tableStyleId>
              </a:tblPr>
              <a:tblGrid>
                <a:gridCol w="1566182">
                  <a:extLst>
                    <a:ext uri="{9D8B030D-6E8A-4147-A177-3AD203B41FA5}">
                      <a16:colId xmlns:a16="http://schemas.microsoft.com/office/drawing/2014/main" val="3172252378"/>
                    </a:ext>
                  </a:extLst>
                </a:gridCol>
                <a:gridCol w="1604849">
                  <a:extLst>
                    <a:ext uri="{9D8B030D-6E8A-4147-A177-3AD203B41FA5}">
                      <a16:colId xmlns:a16="http://schemas.microsoft.com/office/drawing/2014/main" val="2644589247"/>
                    </a:ext>
                  </a:extLst>
                </a:gridCol>
                <a:gridCol w="1527515">
                  <a:extLst>
                    <a:ext uri="{9D8B030D-6E8A-4147-A177-3AD203B41FA5}">
                      <a16:colId xmlns:a16="http://schemas.microsoft.com/office/drawing/2014/main" val="3585634996"/>
                    </a:ext>
                  </a:extLst>
                </a:gridCol>
                <a:gridCol w="1136781">
                  <a:extLst>
                    <a:ext uri="{9D8B030D-6E8A-4147-A177-3AD203B41FA5}">
                      <a16:colId xmlns:a16="http://schemas.microsoft.com/office/drawing/2014/main" val="3304544867"/>
                    </a:ext>
                  </a:extLst>
                </a:gridCol>
                <a:gridCol w="1995583">
                  <a:extLst>
                    <a:ext uri="{9D8B030D-6E8A-4147-A177-3AD203B41FA5}">
                      <a16:colId xmlns:a16="http://schemas.microsoft.com/office/drawing/2014/main" val="693531300"/>
                    </a:ext>
                  </a:extLst>
                </a:gridCol>
                <a:gridCol w="1426024">
                  <a:extLst>
                    <a:ext uri="{9D8B030D-6E8A-4147-A177-3AD203B41FA5}">
                      <a16:colId xmlns:a16="http://schemas.microsoft.com/office/drawing/2014/main" val="191474895"/>
                    </a:ext>
                  </a:extLst>
                </a:gridCol>
                <a:gridCol w="1706340">
                  <a:extLst>
                    <a:ext uri="{9D8B030D-6E8A-4147-A177-3AD203B41FA5}">
                      <a16:colId xmlns:a16="http://schemas.microsoft.com/office/drawing/2014/main" val="342718332"/>
                    </a:ext>
                  </a:extLst>
                </a:gridCol>
              </a:tblGrid>
              <a:tr h="370840">
                <a:tc>
                  <a:txBody>
                    <a:bodyPr/>
                    <a:lstStyle/>
                    <a:p>
                      <a:r>
                        <a:rPr lang="en-GB" dirty="0"/>
                        <a:t>Trial</a:t>
                      </a:r>
                    </a:p>
                  </a:txBody>
                  <a:tcPr/>
                </a:tc>
                <a:tc>
                  <a:txBody>
                    <a:bodyPr/>
                    <a:lstStyle/>
                    <a:p>
                      <a:pPr algn="ctr"/>
                      <a:r>
                        <a:rPr lang="en-GB" dirty="0"/>
                        <a:t>Comparator</a:t>
                      </a:r>
                    </a:p>
                  </a:txBody>
                  <a:tcPr/>
                </a:tc>
                <a:tc>
                  <a:txBody>
                    <a:bodyPr/>
                    <a:lstStyle/>
                    <a:p>
                      <a:pPr algn="ctr"/>
                      <a:r>
                        <a:rPr lang="en-GB" dirty="0"/>
                        <a:t>Phase; size</a:t>
                      </a:r>
                    </a:p>
                  </a:txBody>
                  <a:tcPr/>
                </a:tc>
                <a:tc>
                  <a:txBody>
                    <a:bodyPr/>
                    <a:lstStyle/>
                    <a:p>
                      <a:pPr algn="ctr"/>
                      <a:r>
                        <a:rPr lang="en-GB" dirty="0"/>
                        <a:t>Primary endpoint</a:t>
                      </a:r>
                    </a:p>
                  </a:txBody>
                  <a:tcPr/>
                </a:tc>
                <a:tc>
                  <a:txBody>
                    <a:bodyPr/>
                    <a:lstStyle/>
                    <a:p>
                      <a:pPr algn="ctr"/>
                      <a:r>
                        <a:rPr lang="en-GB" dirty="0"/>
                        <a:t>Results (docetaxel vs comparator)</a:t>
                      </a:r>
                    </a:p>
                  </a:txBody>
                  <a:tcPr/>
                </a:tc>
                <a:tc>
                  <a:txBody>
                    <a:bodyPr/>
                    <a:lstStyle/>
                    <a:p>
                      <a:pPr algn="ctr"/>
                      <a:r>
                        <a:rPr lang="en-GB" dirty="0"/>
                        <a:t>Febrile neutropenia with docetaxel (grade ≥ 3)</a:t>
                      </a:r>
                    </a:p>
                  </a:txBody>
                  <a:tcPr/>
                </a:tc>
                <a:tc>
                  <a:txBody>
                    <a:bodyPr/>
                    <a:lstStyle/>
                    <a:p>
                      <a:pPr algn="ctr"/>
                      <a:r>
                        <a:rPr lang="en-GB" dirty="0"/>
                        <a:t>Steroids?</a:t>
                      </a:r>
                    </a:p>
                  </a:txBody>
                  <a:tcPr/>
                </a:tc>
                <a:extLst>
                  <a:ext uri="{0D108BD9-81ED-4DB2-BD59-A6C34878D82A}">
                    <a16:rowId xmlns:a16="http://schemas.microsoft.com/office/drawing/2014/main" val="585784259"/>
                  </a:ext>
                </a:extLst>
              </a:tr>
              <a:tr h="370840">
                <a:tc>
                  <a:txBody>
                    <a:bodyPr/>
                    <a:lstStyle/>
                    <a:p>
                      <a:r>
                        <a:rPr lang="en-GB" dirty="0"/>
                        <a:t>GETUG-</a:t>
                      </a:r>
                      <a:r>
                        <a:rPr lang="en-GB" dirty="0">
                          <a:solidFill>
                            <a:schemeClr val="tx1"/>
                          </a:solidFill>
                        </a:rPr>
                        <a:t>AFU1</a:t>
                      </a:r>
                      <a:r>
                        <a:rPr lang="en-GB" dirty="0"/>
                        <a:t>5</a:t>
                      </a:r>
                      <a:br>
                        <a:rPr lang="en-GB" dirty="0"/>
                      </a:br>
                      <a:r>
                        <a:rPr lang="en-GB" dirty="0"/>
                        <a:t>2013</a:t>
                      </a:r>
                      <a:r>
                        <a:rPr lang="en-GB" baseline="30000" dirty="0"/>
                        <a:t>1</a:t>
                      </a:r>
                    </a:p>
                  </a:txBody>
                  <a:tcPr/>
                </a:tc>
                <a:tc>
                  <a:txBody>
                    <a:bodyPr/>
                    <a:lstStyle/>
                    <a:p>
                      <a:pPr algn="ctr"/>
                      <a:r>
                        <a:rPr lang="en-GB" dirty="0"/>
                        <a:t>ADT</a:t>
                      </a:r>
                    </a:p>
                  </a:txBody>
                  <a:tcPr/>
                </a:tc>
                <a:tc>
                  <a:txBody>
                    <a:bodyPr/>
                    <a:lstStyle/>
                    <a:p>
                      <a:pPr algn="ctr"/>
                      <a:r>
                        <a:rPr lang="en-GB" dirty="0"/>
                        <a:t>3; 385</a:t>
                      </a:r>
                    </a:p>
                  </a:txBody>
                  <a:tcPr/>
                </a:tc>
                <a:tc>
                  <a:txBody>
                    <a:bodyPr/>
                    <a:lstStyle/>
                    <a:p>
                      <a:pPr algn="ctr"/>
                      <a:r>
                        <a:rPr lang="en-GB" dirty="0"/>
                        <a:t>OS</a:t>
                      </a:r>
                    </a:p>
                  </a:txBody>
                  <a:tcPr/>
                </a:tc>
                <a:tc>
                  <a:txBody>
                    <a:bodyPr/>
                    <a:lstStyle/>
                    <a:p>
                      <a:pPr algn="ctr"/>
                      <a:r>
                        <a:rPr lang="en-GB" dirty="0"/>
                        <a:t>mOS 58.9 vs </a:t>
                      </a:r>
                      <a:br>
                        <a:rPr lang="en-GB" dirty="0"/>
                      </a:br>
                      <a:r>
                        <a:rPr lang="en-GB" dirty="0"/>
                        <a:t>54.2 months </a:t>
                      </a:r>
                      <a:br>
                        <a:rPr lang="en-GB" dirty="0"/>
                      </a:br>
                      <a:r>
                        <a:rPr lang="en-GB" dirty="0"/>
                        <a:t>HR 1.01, NS</a:t>
                      </a:r>
                    </a:p>
                  </a:txBody>
                  <a:tcPr/>
                </a:tc>
                <a:tc>
                  <a:txBody>
                    <a:bodyPr/>
                    <a:lstStyle/>
                    <a:p>
                      <a:pPr algn="ctr"/>
                      <a:r>
                        <a:rPr lang="en-GB" dirty="0"/>
                        <a:t>7% (</a:t>
                      </a:r>
                      <a:r>
                        <a:rPr lang="en-GB" dirty="0">
                          <a:latin typeface="Arial" panose="020B0604020202020204" pitchFamily="34" charset="0"/>
                          <a:cs typeface="Arial" panose="020B0604020202020204" pitchFamily="34" charset="0"/>
                        </a:rPr>
                        <a:t>↓</a:t>
                      </a:r>
                      <a:r>
                        <a:rPr lang="en-GB" dirty="0"/>
                        <a:t> with </a:t>
                      </a:r>
                      <a:br>
                        <a:rPr lang="en-GB" dirty="0"/>
                      </a:br>
                      <a:r>
                        <a:rPr lang="en-GB" dirty="0"/>
                        <a:t>G-CSF)</a:t>
                      </a:r>
                    </a:p>
                  </a:txBody>
                  <a:tcPr/>
                </a:tc>
                <a:tc>
                  <a:txBody>
                    <a:bodyPr/>
                    <a:lstStyle/>
                    <a:p>
                      <a:pPr algn="ctr"/>
                      <a:r>
                        <a:rPr lang="en-GB" dirty="0"/>
                        <a:t>Corticosteroids for 3 days</a:t>
                      </a:r>
                    </a:p>
                  </a:txBody>
                  <a:tcPr/>
                </a:tc>
                <a:extLst>
                  <a:ext uri="{0D108BD9-81ED-4DB2-BD59-A6C34878D82A}">
                    <a16:rowId xmlns:a16="http://schemas.microsoft.com/office/drawing/2014/main" val="1010620468"/>
                  </a:ext>
                </a:extLst>
              </a:tr>
              <a:tr h="370840">
                <a:tc>
                  <a:txBody>
                    <a:bodyPr/>
                    <a:lstStyle/>
                    <a:p>
                      <a:r>
                        <a:rPr lang="en-GB" dirty="0"/>
                        <a:t>CHAARTED 2015</a:t>
                      </a:r>
                      <a:r>
                        <a:rPr lang="en-GB" baseline="30000" dirty="0"/>
                        <a:t>2</a:t>
                      </a:r>
                    </a:p>
                  </a:txBody>
                  <a:tcPr/>
                </a:tc>
                <a:tc>
                  <a:txBody>
                    <a:bodyPr/>
                    <a:lstStyle/>
                    <a:p>
                      <a:pPr algn="ctr"/>
                      <a:r>
                        <a:rPr lang="en-GB" dirty="0"/>
                        <a:t>ADT</a:t>
                      </a:r>
                    </a:p>
                  </a:txBody>
                  <a:tcPr/>
                </a:tc>
                <a:tc>
                  <a:txBody>
                    <a:bodyPr/>
                    <a:lstStyle/>
                    <a:p>
                      <a:pPr algn="ctr"/>
                      <a:r>
                        <a:rPr lang="en-GB" dirty="0"/>
                        <a:t>3; 790</a:t>
                      </a:r>
                    </a:p>
                  </a:txBody>
                  <a:tcPr/>
                </a:tc>
                <a:tc>
                  <a:txBody>
                    <a:bodyPr/>
                    <a:lstStyle/>
                    <a:p>
                      <a:pPr algn="ctr"/>
                      <a:r>
                        <a:rPr lang="en-GB" dirty="0"/>
                        <a:t>OS</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t>mOS 57.6 vs </a:t>
                      </a:r>
                      <a:br>
                        <a:rPr lang="en-GB" dirty="0"/>
                      </a:br>
                      <a:r>
                        <a:rPr lang="en-GB" dirty="0"/>
                        <a:t>44.0 months</a:t>
                      </a:r>
                      <a:br>
                        <a:rPr lang="en-GB" dirty="0"/>
                      </a:br>
                      <a:r>
                        <a:rPr lang="en-GB" dirty="0"/>
                        <a:t>HR 0.61, p&lt;0.001</a:t>
                      </a:r>
                    </a:p>
                  </a:txBody>
                  <a:tcPr/>
                </a:tc>
                <a:tc>
                  <a:txBody>
                    <a:bodyPr/>
                    <a:lstStyle/>
                    <a:p>
                      <a:pPr algn="ctr"/>
                      <a:r>
                        <a:rPr lang="en-GB" dirty="0"/>
                        <a:t>6.1%</a:t>
                      </a:r>
                    </a:p>
                  </a:txBody>
                  <a:tcPr/>
                </a:tc>
                <a:tc>
                  <a:txBody>
                    <a:bodyPr/>
                    <a:lstStyle/>
                    <a:p>
                      <a:pPr algn="ctr"/>
                      <a:r>
                        <a:rPr lang="en-GB" dirty="0"/>
                        <a:t>Dexamethasone 3 doses</a:t>
                      </a:r>
                    </a:p>
                  </a:txBody>
                  <a:tcPr/>
                </a:tc>
                <a:extLst>
                  <a:ext uri="{0D108BD9-81ED-4DB2-BD59-A6C34878D82A}">
                    <a16:rowId xmlns:a16="http://schemas.microsoft.com/office/drawing/2014/main" val="2650206355"/>
                  </a:ext>
                </a:extLst>
              </a:tr>
              <a:tr h="370840">
                <a:tc>
                  <a:txBody>
                    <a:bodyPr/>
                    <a:lstStyle/>
                    <a:p>
                      <a:r>
                        <a:rPr lang="en-GB" dirty="0"/>
                        <a:t>STAMPEDE 2016</a:t>
                      </a:r>
                      <a:r>
                        <a:rPr lang="en-GB" baseline="30000" dirty="0"/>
                        <a:t>3</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solidFill>
                            <a:schemeClr val="tx1"/>
                          </a:solidFill>
                        </a:rPr>
                        <a:t>ADT </a:t>
                      </a:r>
                      <a:br>
                        <a:rPr lang="en-GB" dirty="0">
                          <a:solidFill>
                            <a:schemeClr val="tx1"/>
                          </a:solidFill>
                        </a:rPr>
                      </a:br>
                      <a:endParaRPr lang="en-GB" dirty="0">
                        <a:solidFill>
                          <a:schemeClr val="tx1"/>
                        </a:solidFill>
                      </a:endParaRPr>
                    </a:p>
                  </a:txBody>
                  <a:tcPr/>
                </a:tc>
                <a:tc>
                  <a:txBody>
                    <a:bodyPr/>
                    <a:lstStyle/>
                    <a:p>
                      <a:pPr algn="ctr"/>
                      <a:r>
                        <a:rPr lang="en-GB" dirty="0">
                          <a:solidFill>
                            <a:schemeClr val="tx1"/>
                          </a:solidFill>
                        </a:rPr>
                        <a:t>2/3; 1,776 </a:t>
                      </a:r>
                      <a:br>
                        <a:rPr lang="en-GB" dirty="0">
                          <a:solidFill>
                            <a:schemeClr val="tx1"/>
                          </a:solidFill>
                        </a:rPr>
                      </a:br>
                      <a:r>
                        <a:rPr lang="en-GB" dirty="0">
                          <a:solidFill>
                            <a:schemeClr val="tx1"/>
                          </a:solidFill>
                        </a:rPr>
                        <a:t>(2 arms)</a:t>
                      </a:r>
                    </a:p>
                  </a:txBody>
                  <a:tcPr/>
                </a:tc>
                <a:tc>
                  <a:txBody>
                    <a:bodyPr/>
                    <a:lstStyle/>
                    <a:p>
                      <a:pPr algn="ctr"/>
                      <a:r>
                        <a:rPr lang="en-GB" dirty="0"/>
                        <a:t>OS</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t>mOS 81 vs </a:t>
                      </a:r>
                      <a:br>
                        <a:rPr lang="en-GB" dirty="0"/>
                      </a:br>
                      <a:r>
                        <a:rPr lang="en-GB" dirty="0"/>
                        <a:t>71 months</a:t>
                      </a:r>
                      <a:br>
                        <a:rPr lang="en-GB" dirty="0"/>
                      </a:br>
                      <a:r>
                        <a:rPr lang="en-GB" dirty="0"/>
                        <a:t>HR 0.78, p=0.006</a:t>
                      </a:r>
                    </a:p>
                  </a:txBody>
                  <a:tcPr/>
                </a:tc>
                <a:tc>
                  <a:txBody>
                    <a:bodyPr/>
                    <a:lstStyle/>
                    <a:p>
                      <a:pPr algn="ctr"/>
                      <a:r>
                        <a:rPr lang="en-GB" dirty="0"/>
                        <a:t>15%</a:t>
                      </a:r>
                    </a:p>
                  </a:txBody>
                  <a:tcPr/>
                </a:tc>
                <a:tc>
                  <a:txBody>
                    <a:bodyPr/>
                    <a:lstStyle/>
                    <a:p>
                      <a:pPr algn="ctr"/>
                      <a:r>
                        <a:rPr lang="en-GB" dirty="0"/>
                        <a:t>Prednisolone </a:t>
                      </a:r>
                      <a:br>
                        <a:rPr lang="en-GB" dirty="0"/>
                      </a:br>
                      <a:r>
                        <a:rPr lang="en-GB" dirty="0"/>
                        <a:t>10 mg/day + premedication</a:t>
                      </a:r>
                    </a:p>
                  </a:txBody>
                  <a:tcPr/>
                </a:tc>
                <a:extLst>
                  <a:ext uri="{0D108BD9-81ED-4DB2-BD59-A6C34878D82A}">
                    <a16:rowId xmlns:a16="http://schemas.microsoft.com/office/drawing/2014/main" val="2305577527"/>
                  </a:ext>
                </a:extLst>
              </a:tr>
            </a:tbl>
          </a:graphicData>
        </a:graphic>
      </p:graphicFrame>
      <p:sp>
        <p:nvSpPr>
          <p:cNvPr id="6" name="Título 1">
            <a:extLst>
              <a:ext uri="{FF2B5EF4-FFF2-40B4-BE49-F238E27FC236}">
                <a16:creationId xmlns:a16="http://schemas.microsoft.com/office/drawing/2014/main" id="{296E0B37-AEB3-1D4D-BCF1-AEA33BD3AA44}"/>
              </a:ext>
            </a:extLst>
          </p:cNvPr>
          <p:cNvSpPr>
            <a:spLocks noGrp="1"/>
          </p:cNvSpPr>
          <p:nvPr>
            <p:ph type="title"/>
          </p:nvPr>
        </p:nvSpPr>
        <p:spPr/>
        <p:txBody>
          <a:bodyPr/>
          <a:lstStyle/>
          <a:p>
            <a:r>
              <a:rPr lang="en-GB" cap="none" dirty="0"/>
              <a:t>m</a:t>
            </a:r>
            <a:r>
              <a:rPr lang="en-GB" dirty="0"/>
              <a:t>CSPC – Docetaxel trials</a:t>
            </a:r>
          </a:p>
        </p:txBody>
      </p:sp>
      <p:sp>
        <p:nvSpPr>
          <p:cNvPr id="16" name="Content Placeholder 15">
            <a:extLst>
              <a:ext uri="{FF2B5EF4-FFF2-40B4-BE49-F238E27FC236}">
                <a16:creationId xmlns:a16="http://schemas.microsoft.com/office/drawing/2014/main" id="{D0220B43-2440-E946-AD21-7F80987925BD}"/>
              </a:ext>
            </a:extLst>
          </p:cNvPr>
          <p:cNvSpPr>
            <a:spLocks noGrp="1"/>
          </p:cNvSpPr>
          <p:nvPr>
            <p:ph sz="quarter" idx="15"/>
          </p:nvPr>
        </p:nvSpPr>
        <p:spPr>
          <a:xfrm>
            <a:off x="620184" y="6309320"/>
            <a:ext cx="10516376" cy="365125"/>
          </a:xfrm>
        </p:spPr>
        <p:txBody>
          <a:bodyPr/>
          <a:lstStyle/>
          <a:p>
            <a:pPr>
              <a:spcBef>
                <a:spcPts val="300"/>
              </a:spcBef>
            </a:pPr>
            <a:r>
              <a:rPr lang="en-GB" dirty="0"/>
              <a:t>ADT, androgen deprivation therapy; G-CSF, granulocyte colony-stimulating factor; HR, hazard ratio; mCSPC, metastatic castration-sensitive prostate cancer; </a:t>
            </a:r>
            <a:br>
              <a:rPr lang="en-GB" dirty="0"/>
            </a:br>
            <a:r>
              <a:rPr lang="en-GB" dirty="0"/>
              <a:t>(m)OS, (median) overall survival; NS, non-significant</a:t>
            </a:r>
          </a:p>
          <a:p>
            <a:pPr>
              <a:spcBef>
                <a:spcPts val="0"/>
              </a:spcBef>
            </a:pPr>
            <a:r>
              <a:rPr lang="en-GB" dirty="0"/>
              <a:t>1. Gravis G, et al. Lancet Oncol. 2013;14:149-58; 2. Sweeney C, et al. N Engl J Med. 2015;373:737-46; 3. James N, et al. Lancet. 2016;387:1163-77</a:t>
            </a:r>
          </a:p>
        </p:txBody>
      </p:sp>
      <p:sp>
        <p:nvSpPr>
          <p:cNvPr id="5" name="Slide Number Placeholder 3">
            <a:extLst>
              <a:ext uri="{FF2B5EF4-FFF2-40B4-BE49-F238E27FC236}">
                <a16:creationId xmlns:a16="http://schemas.microsoft.com/office/drawing/2014/main" id="{9B5E3977-3BC6-4BF7-BAD4-4B920B9468A1}"/>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6</a:t>
            </a:fld>
            <a:endParaRPr lang="en-GB" dirty="0"/>
          </a:p>
        </p:txBody>
      </p:sp>
    </p:spTree>
    <p:extLst>
      <p:ext uri="{BB962C8B-B14F-4D97-AF65-F5344CB8AC3E}">
        <p14:creationId xmlns:p14="http://schemas.microsoft.com/office/powerpoint/2010/main" val="164760550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ontent Placeholder 20">
            <a:extLst>
              <a:ext uri="{FF2B5EF4-FFF2-40B4-BE49-F238E27FC236}">
                <a16:creationId xmlns:a16="http://schemas.microsoft.com/office/drawing/2014/main" id="{ABB40458-EFE0-2244-B118-56895D3D1E7F}"/>
              </a:ext>
            </a:extLst>
          </p:cNvPr>
          <p:cNvGraphicFramePr>
            <a:graphicFrameLocks noGrp="1"/>
          </p:cNvGraphicFramePr>
          <p:nvPr>
            <p:ph sz="quarter" idx="12"/>
            <p:extLst>
              <p:ext uri="{D42A27DB-BD31-4B8C-83A1-F6EECF244321}">
                <p14:modId xmlns:p14="http://schemas.microsoft.com/office/powerpoint/2010/main" val="2545446162"/>
              </p:ext>
            </p:extLst>
          </p:nvPr>
        </p:nvGraphicFramePr>
        <p:xfrm>
          <a:off x="1230313" y="1425575"/>
          <a:ext cx="9592863" cy="4562856"/>
        </p:xfrm>
        <a:graphic>
          <a:graphicData uri="http://schemas.openxmlformats.org/drawingml/2006/table">
            <a:tbl>
              <a:tblPr firstRow="1" bandRow="1">
                <a:tableStyleId>{5C22544A-7EE6-4342-B048-85BDC9FD1C3A}</a:tableStyleId>
              </a:tblPr>
              <a:tblGrid>
                <a:gridCol w="1298823">
                  <a:extLst>
                    <a:ext uri="{9D8B030D-6E8A-4147-A177-3AD203B41FA5}">
                      <a16:colId xmlns:a16="http://schemas.microsoft.com/office/drawing/2014/main" val="3302217590"/>
                    </a:ext>
                  </a:extLst>
                </a:gridCol>
                <a:gridCol w="1296144">
                  <a:extLst>
                    <a:ext uri="{9D8B030D-6E8A-4147-A177-3AD203B41FA5}">
                      <a16:colId xmlns:a16="http://schemas.microsoft.com/office/drawing/2014/main" val="323432689"/>
                    </a:ext>
                  </a:extLst>
                </a:gridCol>
                <a:gridCol w="1516260">
                  <a:extLst>
                    <a:ext uri="{9D8B030D-6E8A-4147-A177-3AD203B41FA5}">
                      <a16:colId xmlns:a16="http://schemas.microsoft.com/office/drawing/2014/main" val="1462234351"/>
                    </a:ext>
                  </a:extLst>
                </a:gridCol>
                <a:gridCol w="1370409">
                  <a:extLst>
                    <a:ext uri="{9D8B030D-6E8A-4147-A177-3AD203B41FA5}">
                      <a16:colId xmlns:a16="http://schemas.microsoft.com/office/drawing/2014/main" val="249712743"/>
                    </a:ext>
                  </a:extLst>
                </a:gridCol>
                <a:gridCol w="785739">
                  <a:extLst>
                    <a:ext uri="{9D8B030D-6E8A-4147-A177-3AD203B41FA5}">
                      <a16:colId xmlns:a16="http://schemas.microsoft.com/office/drawing/2014/main" val="1469677918"/>
                    </a:ext>
                  </a:extLst>
                </a:gridCol>
                <a:gridCol w="990638">
                  <a:extLst>
                    <a:ext uri="{9D8B030D-6E8A-4147-A177-3AD203B41FA5}">
                      <a16:colId xmlns:a16="http://schemas.microsoft.com/office/drawing/2014/main" val="2239916822"/>
                    </a:ext>
                  </a:extLst>
                </a:gridCol>
                <a:gridCol w="2334850">
                  <a:extLst>
                    <a:ext uri="{9D8B030D-6E8A-4147-A177-3AD203B41FA5}">
                      <a16:colId xmlns:a16="http://schemas.microsoft.com/office/drawing/2014/main" val="1865348048"/>
                    </a:ext>
                  </a:extLst>
                </a:gridCol>
              </a:tblGrid>
              <a:tr h="370840">
                <a:tc>
                  <a:txBody>
                    <a:bodyPr/>
                    <a:lstStyle/>
                    <a:p>
                      <a:pPr>
                        <a:lnSpc>
                          <a:spcPct val="90000"/>
                        </a:lnSpc>
                      </a:pPr>
                      <a:r>
                        <a:rPr lang="en-GB" sz="1600" dirty="0"/>
                        <a:t>Treatment</a:t>
                      </a:r>
                    </a:p>
                  </a:txBody>
                  <a:tcPr/>
                </a:tc>
                <a:tc>
                  <a:txBody>
                    <a:bodyPr/>
                    <a:lstStyle/>
                    <a:p>
                      <a:pPr algn="ctr">
                        <a:lnSpc>
                          <a:spcPct val="90000"/>
                        </a:lnSpc>
                      </a:pPr>
                      <a:r>
                        <a:rPr lang="en-GB" sz="1600" dirty="0"/>
                        <a:t>Trial publication year</a:t>
                      </a:r>
                    </a:p>
                  </a:txBody>
                  <a:tcPr marL="55440" marR="0"/>
                </a:tc>
                <a:tc>
                  <a:txBody>
                    <a:bodyPr/>
                    <a:lstStyle/>
                    <a:p>
                      <a:pPr algn="ctr">
                        <a:lnSpc>
                          <a:spcPct val="90000"/>
                        </a:lnSpc>
                      </a:pPr>
                      <a:r>
                        <a:rPr lang="en-GB" sz="1600" dirty="0"/>
                        <a:t>Population</a:t>
                      </a:r>
                    </a:p>
                  </a:txBody>
                  <a:tcPr marL="55440" marR="0"/>
                </a:tc>
                <a:tc>
                  <a:txBody>
                    <a:bodyPr/>
                    <a:lstStyle/>
                    <a:p>
                      <a:pPr algn="ctr">
                        <a:lnSpc>
                          <a:spcPct val="90000"/>
                        </a:lnSpc>
                      </a:pPr>
                      <a:r>
                        <a:rPr lang="en-GB" sz="1600" dirty="0"/>
                        <a:t>Comparator</a:t>
                      </a:r>
                    </a:p>
                  </a:txBody>
                  <a:tcPr marL="55440" marR="0"/>
                </a:tc>
                <a:tc>
                  <a:txBody>
                    <a:bodyPr/>
                    <a:lstStyle/>
                    <a:p>
                      <a:pPr algn="ctr">
                        <a:lnSpc>
                          <a:spcPct val="90000"/>
                        </a:lnSpc>
                      </a:pPr>
                      <a:r>
                        <a:rPr lang="en-GB" sz="1600" dirty="0"/>
                        <a:t>Phase; </a:t>
                      </a:r>
                      <a:br>
                        <a:rPr lang="en-GB" sz="1600" dirty="0"/>
                      </a:br>
                      <a:r>
                        <a:rPr lang="en-GB" sz="1600" dirty="0"/>
                        <a:t>study </a:t>
                      </a:r>
                      <a:br>
                        <a:rPr lang="en-GB" sz="1600" dirty="0"/>
                      </a:br>
                      <a:r>
                        <a:rPr lang="en-GB" sz="1600" dirty="0"/>
                        <a:t>size</a:t>
                      </a:r>
                    </a:p>
                  </a:txBody>
                  <a:tcPr marL="55440" marR="0"/>
                </a:tc>
                <a:tc>
                  <a:txBody>
                    <a:bodyPr/>
                    <a:lstStyle/>
                    <a:p>
                      <a:pPr algn="ctr">
                        <a:lnSpc>
                          <a:spcPct val="90000"/>
                        </a:lnSpc>
                      </a:pPr>
                      <a:r>
                        <a:rPr lang="en-GB" sz="1600" dirty="0"/>
                        <a:t>Primary endpoint</a:t>
                      </a:r>
                    </a:p>
                  </a:txBody>
                  <a:tcPr marL="55440" marR="0"/>
                </a:tc>
                <a:tc>
                  <a:txBody>
                    <a:bodyPr/>
                    <a:lstStyle/>
                    <a:p>
                      <a:pPr algn="ctr">
                        <a:lnSpc>
                          <a:spcPct val="90000"/>
                        </a:lnSpc>
                      </a:pPr>
                      <a:r>
                        <a:rPr lang="en-GB" sz="1600" dirty="0"/>
                        <a:t>Treatment vs control</a:t>
                      </a:r>
                    </a:p>
                  </a:txBody>
                  <a:tcPr marL="55440" marR="0"/>
                </a:tc>
                <a:extLst>
                  <a:ext uri="{0D108BD9-81ED-4DB2-BD59-A6C34878D82A}">
                    <a16:rowId xmlns:a16="http://schemas.microsoft.com/office/drawing/2014/main" val="1767538483"/>
                  </a:ext>
                </a:extLst>
              </a:tr>
              <a:tr h="370840">
                <a:tc rowSpan="2">
                  <a:txBody>
                    <a:bodyPr/>
                    <a:lstStyle/>
                    <a:p>
                      <a:pPr>
                        <a:lnSpc>
                          <a:spcPct val="90000"/>
                        </a:lnSpc>
                      </a:pPr>
                      <a:r>
                        <a:rPr lang="en-GB" sz="1600" b="1" dirty="0">
                          <a:solidFill>
                            <a:schemeClr val="bg1"/>
                          </a:solidFill>
                        </a:rPr>
                        <a:t>Abiraterone acetate with prednisone</a:t>
                      </a:r>
                    </a:p>
                  </a:txBody>
                  <a:tcPr marR="0">
                    <a:solidFill>
                      <a:schemeClr val="accent1"/>
                    </a:solidFill>
                  </a:tcPr>
                </a:tc>
                <a:tc>
                  <a:txBody>
                    <a:bodyPr/>
                    <a:lstStyle/>
                    <a:p>
                      <a:pPr algn="ctr">
                        <a:lnSpc>
                          <a:spcPct val="90000"/>
                        </a:lnSpc>
                      </a:pPr>
                      <a:r>
                        <a:rPr lang="en-GB" sz="1400" dirty="0"/>
                        <a:t>LATITUDE </a:t>
                      </a:r>
                      <a:br>
                        <a:rPr lang="en-GB" sz="1400" dirty="0"/>
                      </a:br>
                      <a:r>
                        <a:rPr lang="en-GB" sz="1400" dirty="0"/>
                        <a:t>2017</a:t>
                      </a:r>
                    </a:p>
                  </a:txBody>
                  <a:tcPr marL="55440" marR="0"/>
                </a:tc>
                <a:tc>
                  <a:txBody>
                    <a:bodyPr/>
                    <a:lstStyle/>
                    <a:p>
                      <a:pPr algn="ctr">
                        <a:lnSpc>
                          <a:spcPct val="90000"/>
                        </a:lnSpc>
                      </a:pPr>
                      <a:r>
                        <a:rPr lang="en-GB" sz="1400" dirty="0"/>
                        <a:t>mCSPC</a:t>
                      </a:r>
                    </a:p>
                  </a:txBody>
                  <a:tcPr marL="55440" marR="0"/>
                </a:tc>
                <a:tc>
                  <a:txBody>
                    <a:bodyPr/>
                    <a:lstStyle/>
                    <a:p>
                      <a:pPr algn="ctr">
                        <a:lnSpc>
                          <a:spcPct val="90000"/>
                        </a:lnSpc>
                      </a:pPr>
                      <a:r>
                        <a:rPr lang="en-GB" sz="1400" dirty="0"/>
                        <a:t>ADT + placebo</a:t>
                      </a:r>
                    </a:p>
                  </a:txBody>
                  <a:tcPr marL="55440" marR="0"/>
                </a:tc>
                <a:tc>
                  <a:txBody>
                    <a:bodyPr/>
                    <a:lstStyle/>
                    <a:p>
                      <a:pPr algn="ctr">
                        <a:lnSpc>
                          <a:spcPct val="90000"/>
                        </a:lnSpc>
                      </a:pPr>
                      <a:r>
                        <a:rPr lang="en-GB" sz="1400" dirty="0"/>
                        <a:t>3; 1,199</a:t>
                      </a:r>
                    </a:p>
                  </a:txBody>
                  <a:tcPr marL="55440" marR="0"/>
                </a:tc>
                <a:tc>
                  <a:txBody>
                    <a:bodyPr/>
                    <a:lstStyle/>
                    <a:p>
                      <a:pPr algn="ctr">
                        <a:lnSpc>
                          <a:spcPct val="90000"/>
                        </a:lnSpc>
                      </a:pPr>
                      <a:r>
                        <a:rPr lang="en-GB" sz="1400" dirty="0"/>
                        <a:t>OS</a:t>
                      </a:r>
                    </a:p>
                  </a:txBody>
                  <a:tcPr marL="55440" marR="0"/>
                </a:tc>
                <a:tc>
                  <a:txBody>
                    <a:bodyPr/>
                    <a:lstStyle/>
                    <a:p>
                      <a:pPr algn="ctr">
                        <a:lnSpc>
                          <a:spcPct val="90000"/>
                        </a:lnSpc>
                      </a:pPr>
                      <a:r>
                        <a:rPr lang="en-GB" sz="1400" dirty="0"/>
                        <a:t>53.3 vs 36.5 months (HR: 0.66 [95% CI: 0.56-0.78], p&lt;0.0001)</a:t>
                      </a:r>
                    </a:p>
                  </a:txBody>
                  <a:tcPr marL="55440" marR="0"/>
                </a:tc>
                <a:extLst>
                  <a:ext uri="{0D108BD9-81ED-4DB2-BD59-A6C34878D82A}">
                    <a16:rowId xmlns:a16="http://schemas.microsoft.com/office/drawing/2014/main" val="3536948981"/>
                  </a:ext>
                </a:extLst>
              </a:tr>
              <a:tr h="370840">
                <a:tc vMerge="1">
                  <a:txBody>
                    <a:bodyPr/>
                    <a:lstStyle/>
                    <a:p>
                      <a:endParaRPr lang="en-GB" sz="1600" dirty="0"/>
                    </a:p>
                  </a:txBody>
                  <a:tcPr marR="0">
                    <a:solidFill>
                      <a:schemeClr val="accent1"/>
                    </a:solidFill>
                  </a:tcPr>
                </a:tc>
                <a:tc>
                  <a:txBody>
                    <a:bodyPr/>
                    <a:lstStyle/>
                    <a:p>
                      <a:pPr algn="ctr">
                        <a:lnSpc>
                          <a:spcPct val="90000"/>
                        </a:lnSpc>
                      </a:pPr>
                      <a:r>
                        <a:rPr lang="en-GB" sz="1400" dirty="0"/>
                        <a:t>STAMPEDE </a:t>
                      </a:r>
                      <a:br>
                        <a:rPr lang="en-GB" sz="1400" dirty="0"/>
                      </a:br>
                      <a:r>
                        <a:rPr lang="en-GB" sz="1400" dirty="0"/>
                        <a:t>2017</a:t>
                      </a:r>
                    </a:p>
                  </a:txBody>
                  <a:tcPr marL="55440" marR="0"/>
                </a:tc>
                <a:tc>
                  <a:txBody>
                    <a:bodyPr/>
                    <a:lstStyle/>
                    <a:p>
                      <a:pPr algn="ctr">
                        <a:lnSpc>
                          <a:spcPct val="90000"/>
                        </a:lnSpc>
                      </a:pPr>
                      <a:r>
                        <a:rPr lang="en-GB" sz="1400" dirty="0"/>
                        <a:t>mCSPC and locally advanced prostate cancer</a:t>
                      </a:r>
                    </a:p>
                  </a:txBody>
                  <a:tcPr marL="55440" marR="0"/>
                </a:tc>
                <a:tc>
                  <a:txBody>
                    <a:bodyPr/>
                    <a:lstStyle/>
                    <a:p>
                      <a:pPr algn="ctr">
                        <a:lnSpc>
                          <a:spcPct val="90000"/>
                        </a:lnSpc>
                      </a:pPr>
                      <a:r>
                        <a:rPr lang="en-GB" sz="1400" dirty="0"/>
                        <a:t>ADT alone</a:t>
                      </a:r>
                    </a:p>
                  </a:txBody>
                  <a:tcPr marL="55440" marR="0"/>
                </a:tc>
                <a:tc>
                  <a:txBody>
                    <a:bodyPr/>
                    <a:lstStyle/>
                    <a:p>
                      <a:pPr algn="ctr">
                        <a:lnSpc>
                          <a:spcPct val="90000"/>
                        </a:lnSpc>
                      </a:pPr>
                      <a:r>
                        <a:rPr lang="en-GB" sz="1400" dirty="0"/>
                        <a:t>3; 1,917</a:t>
                      </a:r>
                    </a:p>
                  </a:txBody>
                  <a:tcPr marL="55440" marR="0"/>
                </a:tc>
                <a:tc>
                  <a:txBody>
                    <a:bodyPr/>
                    <a:lstStyle/>
                    <a:p>
                      <a:pPr algn="ctr">
                        <a:lnSpc>
                          <a:spcPct val="90000"/>
                        </a:lnSpc>
                      </a:pPr>
                      <a:r>
                        <a:rPr lang="en-GB" sz="1400" dirty="0"/>
                        <a:t>OS</a:t>
                      </a:r>
                    </a:p>
                  </a:txBody>
                  <a:tcPr marL="55440" marR="0"/>
                </a:tc>
                <a:tc>
                  <a:txBody>
                    <a:bodyPr/>
                    <a:lstStyle/>
                    <a:p>
                      <a:pPr algn="ctr">
                        <a:lnSpc>
                          <a:spcPct val="90000"/>
                        </a:lnSpc>
                      </a:pPr>
                      <a:r>
                        <a:rPr lang="en-GB" sz="1400" dirty="0"/>
                        <a:t>Estimated 83% vs 73% alive </a:t>
                      </a:r>
                      <a:br>
                        <a:rPr lang="en-GB" sz="1400" dirty="0"/>
                      </a:br>
                      <a:r>
                        <a:rPr lang="en-GB" sz="1400" dirty="0"/>
                        <a:t>at 3 years (HR: 0.63 </a:t>
                      </a:r>
                      <a:br>
                        <a:rPr lang="en-GB" sz="1400" dirty="0"/>
                      </a:br>
                      <a:r>
                        <a:rPr lang="en-GB" sz="1400" dirty="0"/>
                        <a:t>[95% CI: 0.52-0.76], p&lt;0.001)</a:t>
                      </a:r>
                    </a:p>
                  </a:txBody>
                  <a:tcPr marL="55440" marR="0"/>
                </a:tc>
                <a:extLst>
                  <a:ext uri="{0D108BD9-81ED-4DB2-BD59-A6C34878D82A}">
                    <a16:rowId xmlns:a16="http://schemas.microsoft.com/office/drawing/2014/main" val="3343932665"/>
                  </a:ext>
                </a:extLst>
              </a:tr>
              <a:tr h="370840">
                <a:tc rowSpan="2">
                  <a:txBody>
                    <a:bodyPr/>
                    <a:lstStyle/>
                    <a:p>
                      <a:pPr>
                        <a:lnSpc>
                          <a:spcPct val="90000"/>
                        </a:lnSpc>
                      </a:pPr>
                      <a:r>
                        <a:rPr lang="en-GB" sz="1600" b="1" dirty="0">
                          <a:solidFill>
                            <a:schemeClr val="bg1"/>
                          </a:solidFill>
                        </a:rPr>
                        <a:t>Enzalutamide</a:t>
                      </a:r>
                    </a:p>
                  </a:txBody>
                  <a:tcPr marR="0">
                    <a:solidFill>
                      <a:schemeClr val="accent1"/>
                    </a:solidFill>
                  </a:tcPr>
                </a:tc>
                <a:tc>
                  <a:txBody>
                    <a:bodyPr/>
                    <a:lstStyle/>
                    <a:p>
                      <a:pPr algn="ctr">
                        <a:lnSpc>
                          <a:spcPct val="90000"/>
                        </a:lnSpc>
                      </a:pPr>
                      <a:r>
                        <a:rPr lang="en-GB" sz="1400" dirty="0"/>
                        <a:t>ENZAMET </a:t>
                      </a:r>
                      <a:br>
                        <a:rPr lang="en-GB" sz="1400" dirty="0"/>
                      </a:br>
                      <a:r>
                        <a:rPr lang="en-GB" sz="1400" dirty="0"/>
                        <a:t>2019</a:t>
                      </a:r>
                    </a:p>
                  </a:txBody>
                  <a:tcPr marL="55440" marR="0"/>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GB" sz="1400" dirty="0"/>
                        <a:t>mCSPC</a:t>
                      </a:r>
                    </a:p>
                  </a:txBody>
                  <a:tcPr marL="55440" marR="0"/>
                </a:tc>
                <a:tc>
                  <a:txBody>
                    <a:bodyPr/>
                    <a:lstStyle/>
                    <a:p>
                      <a:pPr algn="ctr">
                        <a:lnSpc>
                          <a:spcPct val="90000"/>
                        </a:lnSpc>
                      </a:pPr>
                      <a:r>
                        <a:rPr lang="en-GB" sz="1400" dirty="0"/>
                        <a:t>ADT + </a:t>
                      </a:r>
                      <a:br>
                        <a:rPr lang="en-GB" sz="1400" dirty="0"/>
                      </a:br>
                      <a:r>
                        <a:rPr lang="en-GB" sz="1400" dirty="0"/>
                        <a:t>non-steroidal </a:t>
                      </a:r>
                      <a:br>
                        <a:rPr lang="en-GB" sz="1400" dirty="0"/>
                      </a:br>
                      <a:r>
                        <a:rPr lang="en-GB" sz="1400" dirty="0"/>
                        <a:t>AR-directed therapy</a:t>
                      </a:r>
                    </a:p>
                  </a:txBody>
                  <a:tcPr marL="55440" marR="0"/>
                </a:tc>
                <a:tc>
                  <a:txBody>
                    <a:bodyPr/>
                    <a:lstStyle/>
                    <a:p>
                      <a:pPr algn="ctr">
                        <a:lnSpc>
                          <a:spcPct val="90000"/>
                        </a:lnSpc>
                      </a:pPr>
                      <a:r>
                        <a:rPr lang="en-GB" sz="1400" dirty="0"/>
                        <a:t>3; 1,125</a:t>
                      </a:r>
                    </a:p>
                  </a:txBody>
                  <a:tcPr marL="55440" marR="0"/>
                </a:tc>
                <a:tc>
                  <a:txBody>
                    <a:bodyPr/>
                    <a:lstStyle/>
                    <a:p>
                      <a:pPr algn="ctr">
                        <a:lnSpc>
                          <a:spcPct val="90000"/>
                        </a:lnSpc>
                      </a:pPr>
                      <a:r>
                        <a:rPr lang="en-GB" sz="1400" dirty="0"/>
                        <a:t>OS</a:t>
                      </a:r>
                    </a:p>
                  </a:txBody>
                  <a:tcPr marL="55440" marR="0"/>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GB" sz="1400" dirty="0"/>
                        <a:t>Estimated 80% vs 72% alive </a:t>
                      </a:r>
                      <a:br>
                        <a:rPr lang="en-GB" sz="1400" dirty="0"/>
                      </a:br>
                      <a:r>
                        <a:rPr lang="en-GB" sz="1400" dirty="0"/>
                        <a:t>at 3 years (HR: 0.67 </a:t>
                      </a:r>
                      <a:br>
                        <a:rPr lang="en-GB" sz="1400" dirty="0"/>
                      </a:br>
                      <a:r>
                        <a:rPr lang="en-GB" sz="1400" dirty="0"/>
                        <a:t>[95% CI: 0.52-0.86], p=0.002)</a:t>
                      </a:r>
                    </a:p>
                  </a:txBody>
                  <a:tcPr marL="55440" marR="0"/>
                </a:tc>
                <a:extLst>
                  <a:ext uri="{0D108BD9-81ED-4DB2-BD59-A6C34878D82A}">
                    <a16:rowId xmlns:a16="http://schemas.microsoft.com/office/drawing/2014/main" val="1044357073"/>
                  </a:ext>
                </a:extLst>
              </a:tr>
              <a:tr h="370840">
                <a:tc vMerge="1">
                  <a:txBody>
                    <a:bodyPr/>
                    <a:lstStyle/>
                    <a:p>
                      <a:endParaRPr lang="en-GB" sz="1600" dirty="0"/>
                    </a:p>
                  </a:txBody>
                  <a:tcPr marR="0">
                    <a:solidFill>
                      <a:schemeClr val="accent1"/>
                    </a:solidFill>
                  </a:tcPr>
                </a:tc>
                <a:tc>
                  <a:txBody>
                    <a:bodyPr/>
                    <a:lstStyle/>
                    <a:p>
                      <a:pPr algn="ctr">
                        <a:lnSpc>
                          <a:spcPct val="90000"/>
                        </a:lnSpc>
                      </a:pPr>
                      <a:r>
                        <a:rPr lang="en-GB" sz="1400" dirty="0"/>
                        <a:t>ARCHES 2019</a:t>
                      </a:r>
                    </a:p>
                  </a:txBody>
                  <a:tcPr marL="55440" marR="0"/>
                </a:tc>
                <a:tc>
                  <a:txBody>
                    <a:bodyPr/>
                    <a:lstStyle/>
                    <a:p>
                      <a:pPr algn="ctr">
                        <a:lnSpc>
                          <a:spcPct val="90000"/>
                        </a:lnSpc>
                      </a:pPr>
                      <a:r>
                        <a:rPr lang="en-GB" sz="1400" dirty="0"/>
                        <a:t>mCSPC–stratified by CHAARTED criteria</a:t>
                      </a:r>
                    </a:p>
                  </a:txBody>
                  <a:tcPr marL="55440" marR="0"/>
                </a:tc>
                <a:tc>
                  <a:txBody>
                    <a:bodyPr/>
                    <a:lstStyle/>
                    <a:p>
                      <a:pPr algn="ctr">
                        <a:lnSpc>
                          <a:spcPct val="90000"/>
                        </a:lnSpc>
                      </a:pPr>
                      <a:r>
                        <a:rPr lang="en-GB" sz="1400" dirty="0"/>
                        <a:t>ADT + placebo</a:t>
                      </a:r>
                    </a:p>
                  </a:txBody>
                  <a:tcPr marL="55440" marR="0"/>
                </a:tc>
                <a:tc>
                  <a:txBody>
                    <a:bodyPr/>
                    <a:lstStyle/>
                    <a:p>
                      <a:pPr algn="ctr">
                        <a:lnSpc>
                          <a:spcPct val="90000"/>
                        </a:lnSpc>
                      </a:pPr>
                      <a:r>
                        <a:rPr lang="en-GB" sz="1400" dirty="0"/>
                        <a:t>3; 1,150</a:t>
                      </a:r>
                    </a:p>
                  </a:txBody>
                  <a:tcPr marL="55440" marR="0"/>
                </a:tc>
                <a:tc>
                  <a:txBody>
                    <a:bodyPr/>
                    <a:lstStyle/>
                    <a:p>
                      <a:pPr algn="ctr">
                        <a:lnSpc>
                          <a:spcPct val="90000"/>
                        </a:lnSpc>
                      </a:pPr>
                      <a:r>
                        <a:rPr lang="en-GB" sz="1400" dirty="0"/>
                        <a:t>rPFS or </a:t>
                      </a:r>
                      <a:br>
                        <a:rPr lang="en-GB" sz="1400" dirty="0"/>
                      </a:br>
                      <a:r>
                        <a:rPr lang="en-GB" sz="1400" dirty="0"/>
                        <a:t>death</a:t>
                      </a:r>
                    </a:p>
                  </a:txBody>
                  <a:tcPr marL="55440" marR="0"/>
                </a:tc>
                <a:tc>
                  <a:txBody>
                    <a:bodyPr/>
                    <a:lstStyle/>
                    <a:p>
                      <a:pPr algn="ctr">
                        <a:lnSpc>
                          <a:spcPct val="90000"/>
                        </a:lnSpc>
                      </a:pPr>
                      <a:r>
                        <a:rPr lang="en-GB" sz="1400" dirty="0"/>
                        <a:t>NR vs 19 months (HR: 0.39 </a:t>
                      </a:r>
                      <a:br>
                        <a:rPr lang="en-GB" sz="1400" dirty="0"/>
                      </a:br>
                      <a:r>
                        <a:rPr lang="en-GB" sz="1400" dirty="0"/>
                        <a:t>[95% CI: 0.3-0.5], p&lt;0.001)</a:t>
                      </a:r>
                    </a:p>
                  </a:txBody>
                  <a:tcPr marL="55440" marR="0"/>
                </a:tc>
                <a:extLst>
                  <a:ext uri="{0D108BD9-81ED-4DB2-BD59-A6C34878D82A}">
                    <a16:rowId xmlns:a16="http://schemas.microsoft.com/office/drawing/2014/main" val="923495166"/>
                  </a:ext>
                </a:extLst>
              </a:tr>
              <a:tr h="370840">
                <a:tc rowSpan="2">
                  <a:txBody>
                    <a:bodyPr/>
                    <a:lstStyle/>
                    <a:p>
                      <a:pPr>
                        <a:lnSpc>
                          <a:spcPct val="90000"/>
                        </a:lnSpc>
                      </a:pPr>
                      <a:r>
                        <a:rPr lang="en-GB" sz="1600" b="1" dirty="0">
                          <a:solidFill>
                            <a:schemeClr val="bg1"/>
                          </a:solidFill>
                        </a:rPr>
                        <a:t>Apalutamide</a:t>
                      </a:r>
                    </a:p>
                  </a:txBody>
                  <a:tcPr marR="0">
                    <a:solidFill>
                      <a:schemeClr val="accent1"/>
                    </a:solidFill>
                  </a:tcPr>
                </a:tc>
                <a:tc rowSpan="2">
                  <a:txBody>
                    <a:bodyPr/>
                    <a:lstStyle/>
                    <a:p>
                      <a:pPr algn="ctr">
                        <a:lnSpc>
                          <a:spcPct val="90000"/>
                        </a:lnSpc>
                      </a:pPr>
                      <a:r>
                        <a:rPr lang="en-GB" sz="1400" dirty="0"/>
                        <a:t>TITAN 2019</a:t>
                      </a:r>
                    </a:p>
                  </a:txBody>
                  <a:tcPr marL="55440" marR="0"/>
                </a:tc>
                <a:tc rowSpan="2">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GB" sz="1400" dirty="0"/>
                        <a:t>mCSPC</a:t>
                      </a:r>
                    </a:p>
                  </a:txBody>
                  <a:tcPr marL="55440" marR="0"/>
                </a:tc>
                <a:tc rowSpan="2">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GB" sz="1400" dirty="0"/>
                        <a:t>ADT + placebo</a:t>
                      </a:r>
                    </a:p>
                  </a:txBody>
                  <a:tcPr marL="55440" marR="0"/>
                </a:tc>
                <a:tc rowSpan="2">
                  <a:txBody>
                    <a:bodyPr/>
                    <a:lstStyle/>
                    <a:p>
                      <a:pPr algn="ctr">
                        <a:lnSpc>
                          <a:spcPct val="90000"/>
                        </a:lnSpc>
                      </a:pPr>
                      <a:r>
                        <a:rPr lang="en-GB" sz="1400" dirty="0"/>
                        <a:t>3; 1,052</a:t>
                      </a:r>
                    </a:p>
                  </a:txBody>
                  <a:tcPr marL="55440" marR="0"/>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GB" sz="1400" dirty="0"/>
                        <a:t>rPFS or </a:t>
                      </a:r>
                      <a:br>
                        <a:rPr lang="en-GB" sz="1400" dirty="0"/>
                      </a:br>
                      <a:r>
                        <a:rPr lang="en-GB" sz="1400" dirty="0"/>
                        <a:t>death</a:t>
                      </a:r>
                    </a:p>
                  </a:txBody>
                  <a:tcPr marL="55440" marR="0"/>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GB" sz="1400" dirty="0"/>
                        <a:t>68.2% vs 47.5% at 24 months </a:t>
                      </a:r>
                      <a:br>
                        <a:rPr lang="en-GB" sz="1400" dirty="0"/>
                      </a:br>
                      <a:r>
                        <a:rPr lang="en-GB" sz="1400" dirty="0"/>
                        <a:t>(HR: 0.48 [95% CI: 0.39-0.60], p&lt;0.001)</a:t>
                      </a:r>
                    </a:p>
                  </a:txBody>
                  <a:tcPr marL="55440" marR="0"/>
                </a:tc>
                <a:extLst>
                  <a:ext uri="{0D108BD9-81ED-4DB2-BD59-A6C34878D82A}">
                    <a16:rowId xmlns:a16="http://schemas.microsoft.com/office/drawing/2014/main" val="170690541"/>
                  </a:ext>
                </a:extLst>
              </a:tr>
              <a:tr h="370840">
                <a:tc vMerge="1">
                  <a:txBody>
                    <a:bodyPr/>
                    <a:lstStyle/>
                    <a:p>
                      <a:endParaRPr lang="en-GB" sz="1600" dirty="0"/>
                    </a:p>
                  </a:txBody>
                  <a:tcPr marR="0">
                    <a:solidFill>
                      <a:schemeClr val="accent1"/>
                    </a:solidFill>
                  </a:tcPr>
                </a:tc>
                <a:tc vMerge="1">
                  <a:txBody>
                    <a:bodyPr/>
                    <a:lstStyle/>
                    <a:p>
                      <a:endParaRPr lang="en-GB" sz="1400" dirty="0"/>
                    </a:p>
                  </a:txBody>
                  <a:tcPr marL="55440" marR="0"/>
                </a:tc>
                <a:tc vMerge="1">
                  <a:txBody>
                    <a:bodyPr/>
                    <a:lstStyle/>
                    <a:p>
                      <a:endParaRPr lang="en-GB" sz="1400" dirty="0"/>
                    </a:p>
                  </a:txBody>
                  <a:tcPr marL="55440" marR="0"/>
                </a:tc>
                <a:tc vMerge="1">
                  <a:txBody>
                    <a:bodyPr/>
                    <a:lstStyle/>
                    <a:p>
                      <a:endParaRPr lang="en-GB" sz="1400" dirty="0"/>
                    </a:p>
                  </a:txBody>
                  <a:tcPr marL="55440" marR="0"/>
                </a:tc>
                <a:tc vMerge="1">
                  <a:txBody>
                    <a:bodyPr/>
                    <a:lstStyle/>
                    <a:p>
                      <a:endParaRPr lang="en-GB" sz="1400" dirty="0"/>
                    </a:p>
                  </a:txBody>
                  <a:tcPr marL="55440" marR="0"/>
                </a:tc>
                <a:tc>
                  <a:txBody>
                    <a:bodyPr/>
                    <a:lstStyle/>
                    <a:p>
                      <a:pPr algn="ctr">
                        <a:lnSpc>
                          <a:spcPct val="90000"/>
                        </a:lnSpc>
                      </a:pPr>
                      <a:r>
                        <a:rPr lang="en-GB" sz="1400" dirty="0"/>
                        <a:t>OS</a:t>
                      </a:r>
                    </a:p>
                  </a:txBody>
                  <a:tcPr marL="55440" marR="0"/>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GB" sz="1400" dirty="0"/>
                        <a:t>82.4% vs 73.5% alive </a:t>
                      </a:r>
                      <a:br>
                        <a:rPr lang="en-GB" sz="1400" dirty="0"/>
                      </a:br>
                      <a:r>
                        <a:rPr lang="en-GB" sz="1400" dirty="0"/>
                        <a:t>at 24 months (HR: 0.67 </a:t>
                      </a:r>
                      <a:br>
                        <a:rPr lang="en-GB" sz="1400" dirty="0"/>
                      </a:br>
                      <a:r>
                        <a:rPr lang="en-GB" sz="1400" dirty="0"/>
                        <a:t>[95% CI: 0.51-0.89], p=0.005)</a:t>
                      </a:r>
                    </a:p>
                  </a:txBody>
                  <a:tcPr marL="55440" marR="0"/>
                </a:tc>
                <a:extLst>
                  <a:ext uri="{0D108BD9-81ED-4DB2-BD59-A6C34878D82A}">
                    <a16:rowId xmlns:a16="http://schemas.microsoft.com/office/drawing/2014/main" val="2073578619"/>
                  </a:ext>
                </a:extLst>
              </a:tr>
            </a:tbl>
          </a:graphicData>
        </a:graphic>
      </p:graphicFrame>
      <p:sp>
        <p:nvSpPr>
          <p:cNvPr id="6" name="Título 1">
            <a:extLst>
              <a:ext uri="{FF2B5EF4-FFF2-40B4-BE49-F238E27FC236}">
                <a16:creationId xmlns:a16="http://schemas.microsoft.com/office/drawing/2014/main" id="{296E0B37-AEB3-1D4D-BCF1-AEA33BD3AA44}"/>
              </a:ext>
            </a:extLst>
          </p:cNvPr>
          <p:cNvSpPr>
            <a:spLocks noGrp="1"/>
          </p:cNvSpPr>
          <p:nvPr>
            <p:ph type="title"/>
          </p:nvPr>
        </p:nvSpPr>
        <p:spPr/>
        <p:txBody>
          <a:bodyPr/>
          <a:lstStyle/>
          <a:p>
            <a:r>
              <a:rPr lang="en-GB" cap="none" dirty="0"/>
              <a:t>m</a:t>
            </a:r>
            <a:r>
              <a:rPr lang="en-GB" dirty="0"/>
              <a:t>CSPC – androgen receptor-directed intensification</a:t>
            </a:r>
          </a:p>
        </p:txBody>
      </p:sp>
      <p:sp>
        <p:nvSpPr>
          <p:cNvPr id="17" name="Content Placeholder 16">
            <a:extLst>
              <a:ext uri="{FF2B5EF4-FFF2-40B4-BE49-F238E27FC236}">
                <a16:creationId xmlns:a16="http://schemas.microsoft.com/office/drawing/2014/main" id="{BFC2D746-B6C7-7340-94A7-50DEE5F9D2E3}"/>
              </a:ext>
            </a:extLst>
          </p:cNvPr>
          <p:cNvSpPr>
            <a:spLocks noGrp="1"/>
          </p:cNvSpPr>
          <p:nvPr>
            <p:ph sz="quarter" idx="15"/>
          </p:nvPr>
        </p:nvSpPr>
        <p:spPr>
          <a:xfrm>
            <a:off x="620184" y="6309320"/>
            <a:ext cx="10963200" cy="365125"/>
          </a:xfrm>
        </p:spPr>
        <p:txBody>
          <a:bodyPr/>
          <a:lstStyle/>
          <a:p>
            <a:pPr>
              <a:spcBef>
                <a:spcPts val="0"/>
              </a:spcBef>
            </a:pPr>
            <a:r>
              <a:rPr lang="en-GB" dirty="0">
                <a:solidFill>
                  <a:schemeClr val="tx2"/>
                </a:solidFill>
              </a:rPr>
              <a:t>ADT, androgen deprivation therapy; ALT, alanine aminotransferase; AR, androgen receptor; AST, aspartate aminotransferase; CI, confidence interval; HR, hazard ratio; </a:t>
            </a:r>
            <a:br>
              <a:rPr lang="en-GB" dirty="0">
                <a:solidFill>
                  <a:schemeClr val="tx2"/>
                </a:solidFill>
              </a:rPr>
            </a:br>
            <a:r>
              <a:rPr lang="en-GB" dirty="0">
                <a:solidFill>
                  <a:schemeClr val="tx2"/>
                </a:solidFill>
              </a:rPr>
              <a:t>mCSPC, metastatic castration-sensitive prostate cancer; NR, not reached; OS, overall survival; rPFS, radiographic progression-free survival</a:t>
            </a:r>
          </a:p>
          <a:p>
            <a:pPr>
              <a:spcBef>
                <a:spcPts val="0"/>
              </a:spcBef>
            </a:pPr>
            <a:r>
              <a:rPr lang="en-GB" dirty="0"/>
              <a:t>Schulte B, et al. Am Soc Clin Oncol Educ Book. 2020;40:198-207</a:t>
            </a:r>
          </a:p>
        </p:txBody>
      </p:sp>
      <p:sp>
        <p:nvSpPr>
          <p:cNvPr id="10" name="TextBox 1">
            <a:extLst>
              <a:ext uri="{FF2B5EF4-FFF2-40B4-BE49-F238E27FC236}">
                <a16:creationId xmlns:a16="http://schemas.microsoft.com/office/drawing/2014/main" id="{9E59893B-1D5C-EB46-9C9C-2DD770D5A3D1}"/>
              </a:ext>
            </a:extLst>
          </p:cNvPr>
          <p:cNvSpPr txBox="1"/>
          <p:nvPr/>
        </p:nvSpPr>
        <p:spPr>
          <a:xfrm>
            <a:off x="5391438" y="6194413"/>
            <a:ext cx="191060" cy="461665"/>
          </a:xfrm>
          <a:prstGeom prst="rect">
            <a:avLst/>
          </a:prstGeom>
          <a:noFill/>
        </p:spPr>
        <p:txBody>
          <a:bodyPr wrap="square" rtlCol="0">
            <a:spAutoFit/>
          </a:bodyPr>
          <a:lstStyle/>
          <a:p>
            <a:endParaRPr lang="en-GB" sz="2400" dirty="0"/>
          </a:p>
        </p:txBody>
      </p:sp>
      <p:sp>
        <p:nvSpPr>
          <p:cNvPr id="22" name="Slide Number Placeholder 21">
            <a:extLst>
              <a:ext uri="{FF2B5EF4-FFF2-40B4-BE49-F238E27FC236}">
                <a16:creationId xmlns:a16="http://schemas.microsoft.com/office/drawing/2014/main" id="{3EC83299-8055-404D-BD48-5DF27743A215}"/>
              </a:ext>
            </a:extLst>
          </p:cNvPr>
          <p:cNvSpPr>
            <a:spLocks noGrp="1"/>
          </p:cNvSpPr>
          <p:nvPr>
            <p:ph type="sldNum" sz="quarter" idx="4"/>
          </p:nvPr>
        </p:nvSpPr>
        <p:spPr/>
        <p:txBody>
          <a:bodyPr/>
          <a:lstStyle/>
          <a:p>
            <a:fld id="{FCE43C0F-8A7B-3A4B-9DB5-B3472E36E833}" type="slidenum">
              <a:rPr lang="en-GB" smtClean="0"/>
              <a:pPr/>
              <a:t>7</a:t>
            </a:fld>
            <a:endParaRPr lang="en-GB" dirty="0"/>
          </a:p>
        </p:txBody>
      </p:sp>
    </p:spTree>
    <p:extLst>
      <p:ext uri="{BB962C8B-B14F-4D97-AF65-F5344CB8AC3E}">
        <p14:creationId xmlns:p14="http://schemas.microsoft.com/office/powerpoint/2010/main" val="344665077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220EF49-67B2-4EA6-989F-226C73AD9B26}"/>
              </a:ext>
            </a:extLst>
          </p:cNvPr>
          <p:cNvSpPr>
            <a:spLocks noGrp="1"/>
          </p:cNvSpPr>
          <p:nvPr>
            <p:ph sz="quarter" idx="12"/>
          </p:nvPr>
        </p:nvSpPr>
        <p:spPr>
          <a:xfrm>
            <a:off x="7390770" y="1425600"/>
            <a:ext cx="4192614" cy="4528800"/>
          </a:xfrm>
        </p:spPr>
        <p:txBody>
          <a:bodyPr/>
          <a:lstStyle/>
          <a:p>
            <a:r>
              <a:rPr lang="en-US" dirty="0"/>
              <a:t>Despite level 1 evidence, in 2019, over half of </a:t>
            </a:r>
            <a:r>
              <a:rPr lang="en-US" dirty="0" err="1"/>
              <a:t>mCSPC</a:t>
            </a:r>
            <a:r>
              <a:rPr lang="en-US" dirty="0"/>
              <a:t> patients treated in real-world settings did not receive 1L therapy, now known to significantly improve survival (ADT + NHT or ADT + DOC) over ADT alone </a:t>
            </a:r>
          </a:p>
          <a:p>
            <a:r>
              <a:rPr lang="en-US" dirty="0"/>
              <a:t>Those who did, received shorter durations of treatment than observed in registrational trials</a:t>
            </a:r>
            <a:endParaRPr lang="en-GB" dirty="0"/>
          </a:p>
        </p:txBody>
      </p:sp>
      <p:sp>
        <p:nvSpPr>
          <p:cNvPr id="4" name="Title 3">
            <a:extLst>
              <a:ext uri="{FF2B5EF4-FFF2-40B4-BE49-F238E27FC236}">
                <a16:creationId xmlns:a16="http://schemas.microsoft.com/office/drawing/2014/main" id="{635911ED-67DE-4641-BA9A-C6CFC386BBD5}"/>
              </a:ext>
            </a:extLst>
          </p:cNvPr>
          <p:cNvSpPr>
            <a:spLocks noGrp="1"/>
          </p:cNvSpPr>
          <p:nvPr>
            <p:ph type="title"/>
          </p:nvPr>
        </p:nvSpPr>
        <p:spPr>
          <a:xfrm>
            <a:off x="619200" y="246566"/>
            <a:ext cx="8740800" cy="807285"/>
          </a:xfrm>
        </p:spPr>
        <p:txBody>
          <a:bodyPr/>
          <a:lstStyle/>
          <a:p>
            <a:r>
              <a:rPr lang="en-GB" dirty="0"/>
              <a:t>Initiation of 1L treatment following </a:t>
            </a:r>
            <a:br>
              <a:rPr lang="en-GB" dirty="0"/>
            </a:br>
            <a:r>
              <a:rPr lang="en-GB" cap="none" dirty="0"/>
              <a:t>m</a:t>
            </a:r>
            <a:r>
              <a:rPr lang="en-GB" dirty="0"/>
              <a:t>CSPC diagnosis</a:t>
            </a:r>
          </a:p>
        </p:txBody>
      </p:sp>
      <p:sp>
        <p:nvSpPr>
          <p:cNvPr id="3" name="Slide Number Placeholder 2">
            <a:extLst>
              <a:ext uri="{FF2B5EF4-FFF2-40B4-BE49-F238E27FC236}">
                <a16:creationId xmlns:a16="http://schemas.microsoft.com/office/drawing/2014/main" id="{63A3FD2A-FD44-4EA4-98F8-7C4B7989D065}"/>
              </a:ext>
            </a:extLst>
          </p:cNvPr>
          <p:cNvSpPr>
            <a:spLocks noGrp="1"/>
          </p:cNvSpPr>
          <p:nvPr>
            <p:ph type="sldNum" sz="quarter" idx="4"/>
          </p:nvPr>
        </p:nvSpPr>
        <p:spPr/>
        <p:txBody>
          <a:bodyPr/>
          <a:lstStyle/>
          <a:p>
            <a:fld id="{FCE43C0F-8A7B-3A4B-9DB5-B3472E36E833}" type="slidenum">
              <a:rPr lang="en-GB" smtClean="0"/>
              <a:pPr/>
              <a:t>8</a:t>
            </a:fld>
            <a:endParaRPr lang="en-GB"/>
          </a:p>
        </p:txBody>
      </p:sp>
      <p:sp>
        <p:nvSpPr>
          <p:cNvPr id="14" name="Content Placeholder 13">
            <a:extLst>
              <a:ext uri="{FF2B5EF4-FFF2-40B4-BE49-F238E27FC236}">
                <a16:creationId xmlns:a16="http://schemas.microsoft.com/office/drawing/2014/main" id="{09354DB0-C73A-D747-B5E9-F1D7E545E170}"/>
              </a:ext>
            </a:extLst>
          </p:cNvPr>
          <p:cNvSpPr>
            <a:spLocks noGrp="1"/>
          </p:cNvSpPr>
          <p:nvPr>
            <p:ph sz="quarter" idx="15"/>
          </p:nvPr>
        </p:nvSpPr>
        <p:spPr>
          <a:xfrm>
            <a:off x="620184" y="6310800"/>
            <a:ext cx="8116800" cy="365125"/>
          </a:xfrm>
        </p:spPr>
        <p:txBody>
          <a:bodyPr/>
          <a:lstStyle/>
          <a:p>
            <a:pPr>
              <a:spcBef>
                <a:spcPts val="300"/>
              </a:spcBef>
            </a:pPr>
            <a:r>
              <a:rPr lang="en-GB" dirty="0">
                <a:solidFill>
                  <a:schemeClr val="tx2"/>
                </a:solidFill>
              </a:rPr>
              <a:t>1L, first line; AA, anti-androgen; ADT, androgen deprivation therapy; ARPI, androgen receptor pathway inhibitor; DOC, docetaxel; mCSPC, metastatic castration-sensitive prostate cancer; NHT, novel hormonal therapies; SOC, standard of care</a:t>
            </a:r>
          </a:p>
          <a:p>
            <a:pPr>
              <a:spcBef>
                <a:spcPts val="0"/>
              </a:spcBef>
            </a:pPr>
            <a:r>
              <a:rPr lang="en-GB" dirty="0"/>
              <a:t>George D, et al. J </a:t>
            </a:r>
            <a:r>
              <a:rPr lang="en-GB" dirty="0" err="1"/>
              <a:t>Clin</a:t>
            </a:r>
            <a:r>
              <a:rPr lang="en-GB" dirty="0"/>
              <a:t> </a:t>
            </a:r>
            <a:r>
              <a:rPr lang="en-GB" dirty="0" err="1"/>
              <a:t>Oncol</a:t>
            </a:r>
            <a:r>
              <a:rPr lang="en-GB" dirty="0"/>
              <a:t>. 2021;39(</a:t>
            </a:r>
            <a:r>
              <a:rPr lang="en-GB" dirty="0" err="1"/>
              <a:t>suppl</a:t>
            </a:r>
            <a:r>
              <a:rPr lang="en-GB" dirty="0"/>
              <a:t> 15):5074</a:t>
            </a:r>
          </a:p>
        </p:txBody>
      </p:sp>
      <p:sp>
        <p:nvSpPr>
          <p:cNvPr id="10" name="TextBox 9">
            <a:extLst>
              <a:ext uri="{FF2B5EF4-FFF2-40B4-BE49-F238E27FC236}">
                <a16:creationId xmlns:a16="http://schemas.microsoft.com/office/drawing/2014/main" id="{DBDE15A8-D49D-40BE-BA28-2FA61498E2C3}"/>
              </a:ext>
            </a:extLst>
          </p:cNvPr>
          <p:cNvSpPr txBox="1"/>
          <p:nvPr/>
        </p:nvSpPr>
        <p:spPr>
          <a:xfrm>
            <a:off x="7390770" y="4553712"/>
            <a:ext cx="4191630" cy="707886"/>
          </a:xfrm>
          <a:prstGeom prst="rect">
            <a:avLst/>
          </a:prstGeom>
          <a:solidFill>
            <a:schemeClr val="accent1">
              <a:lumMod val="20000"/>
              <a:lumOff val="80000"/>
            </a:schemeClr>
          </a:solidFill>
        </p:spPr>
        <p:txBody>
          <a:bodyPr wrap="square" rtlCol="0">
            <a:spAutoFit/>
          </a:bodyPr>
          <a:lstStyle/>
          <a:p>
            <a:pPr algn="ctr"/>
            <a:r>
              <a:rPr lang="en-GB" sz="2000" b="1" dirty="0">
                <a:latin typeface="Calibri" panose="020F0502020204030204" pitchFamily="34" charset="0"/>
                <a:ea typeface="Aileron" charset="0"/>
                <a:cs typeface="Calibri" panose="020F0502020204030204" pitchFamily="34" charset="0"/>
              </a:rPr>
              <a:t>SOC for mCSPC patients should be ADT + </a:t>
            </a:r>
            <a:r>
              <a:rPr lang="en-US" altLang="en-US" sz="2000" b="1" dirty="0">
                <a:latin typeface="Calibri" panose="020F0502020204030204" pitchFamily="34" charset="0"/>
                <a:cs typeface="Calibri" panose="020F0502020204030204" pitchFamily="34" charset="0"/>
              </a:rPr>
              <a:t>docetaxel or an ARPI</a:t>
            </a:r>
          </a:p>
        </p:txBody>
      </p:sp>
      <p:graphicFrame>
        <p:nvGraphicFramePr>
          <p:cNvPr id="19" name="Table 18">
            <a:extLst>
              <a:ext uri="{FF2B5EF4-FFF2-40B4-BE49-F238E27FC236}">
                <a16:creationId xmlns:a16="http://schemas.microsoft.com/office/drawing/2014/main" id="{EAC5EA4A-E97B-6C46-A0BB-526386F1D5E1}"/>
              </a:ext>
            </a:extLst>
          </p:cNvPr>
          <p:cNvGraphicFramePr>
            <a:graphicFrameLocks noGrp="1"/>
          </p:cNvGraphicFramePr>
          <p:nvPr>
            <p:extLst>
              <p:ext uri="{D42A27DB-BD31-4B8C-83A1-F6EECF244321}">
                <p14:modId xmlns:p14="http://schemas.microsoft.com/office/powerpoint/2010/main" val="1511426503"/>
              </p:ext>
            </p:extLst>
          </p:nvPr>
        </p:nvGraphicFramePr>
        <p:xfrm>
          <a:off x="619200" y="1499490"/>
          <a:ext cx="6522184" cy="3119520"/>
        </p:xfrm>
        <a:graphic>
          <a:graphicData uri="http://schemas.openxmlformats.org/drawingml/2006/table">
            <a:tbl>
              <a:tblPr firstRow="1" bandRow="1">
                <a:tableStyleId>{5C22544A-7EE6-4342-B048-85BDC9FD1C3A}</a:tableStyleId>
              </a:tblPr>
              <a:tblGrid>
                <a:gridCol w="1613663">
                  <a:extLst>
                    <a:ext uri="{9D8B030D-6E8A-4147-A177-3AD203B41FA5}">
                      <a16:colId xmlns:a16="http://schemas.microsoft.com/office/drawing/2014/main" val="4166303279"/>
                    </a:ext>
                  </a:extLst>
                </a:gridCol>
                <a:gridCol w="1613663">
                  <a:extLst>
                    <a:ext uri="{9D8B030D-6E8A-4147-A177-3AD203B41FA5}">
                      <a16:colId xmlns:a16="http://schemas.microsoft.com/office/drawing/2014/main" val="3651962613"/>
                    </a:ext>
                  </a:extLst>
                </a:gridCol>
                <a:gridCol w="549143">
                  <a:extLst>
                    <a:ext uri="{9D8B030D-6E8A-4147-A177-3AD203B41FA5}">
                      <a16:colId xmlns:a16="http://schemas.microsoft.com/office/drawing/2014/main" val="3999243215"/>
                    </a:ext>
                  </a:extLst>
                </a:gridCol>
                <a:gridCol w="549143">
                  <a:extLst>
                    <a:ext uri="{9D8B030D-6E8A-4147-A177-3AD203B41FA5}">
                      <a16:colId xmlns:a16="http://schemas.microsoft.com/office/drawing/2014/main" val="3125417572"/>
                    </a:ext>
                  </a:extLst>
                </a:gridCol>
                <a:gridCol w="549143">
                  <a:extLst>
                    <a:ext uri="{9D8B030D-6E8A-4147-A177-3AD203B41FA5}">
                      <a16:colId xmlns:a16="http://schemas.microsoft.com/office/drawing/2014/main" val="206077732"/>
                    </a:ext>
                  </a:extLst>
                </a:gridCol>
                <a:gridCol w="549143">
                  <a:extLst>
                    <a:ext uri="{9D8B030D-6E8A-4147-A177-3AD203B41FA5}">
                      <a16:colId xmlns:a16="http://schemas.microsoft.com/office/drawing/2014/main" val="1688133704"/>
                    </a:ext>
                  </a:extLst>
                </a:gridCol>
                <a:gridCol w="549143">
                  <a:extLst>
                    <a:ext uri="{9D8B030D-6E8A-4147-A177-3AD203B41FA5}">
                      <a16:colId xmlns:a16="http://schemas.microsoft.com/office/drawing/2014/main" val="94468287"/>
                    </a:ext>
                  </a:extLst>
                </a:gridCol>
                <a:gridCol w="549143">
                  <a:extLst>
                    <a:ext uri="{9D8B030D-6E8A-4147-A177-3AD203B41FA5}">
                      <a16:colId xmlns:a16="http://schemas.microsoft.com/office/drawing/2014/main" val="3755058701"/>
                    </a:ext>
                  </a:extLst>
                </a:gridCol>
              </a:tblGrid>
              <a:tr h="370840">
                <a:tc>
                  <a:txBody>
                    <a:bodyPr/>
                    <a:lstStyle/>
                    <a:p>
                      <a:pPr algn="l"/>
                      <a:r>
                        <a:rPr lang="en-US" sz="1400" dirty="0" err="1"/>
                        <a:t>mCSPC</a:t>
                      </a:r>
                      <a:r>
                        <a:rPr lang="en-US" sz="1400" dirty="0"/>
                        <a:t> 1L</a:t>
                      </a:r>
                      <a:br>
                        <a:rPr lang="en-US" sz="1400" dirty="0"/>
                      </a:br>
                      <a:r>
                        <a:rPr lang="en-US" sz="1400" dirty="0"/>
                        <a:t>regimen</a:t>
                      </a:r>
                    </a:p>
                  </a:txBody>
                  <a:tcPr marL="72000" marR="0" marT="117720" marB="117720"/>
                </a:tc>
                <a:tc>
                  <a:txBody>
                    <a:bodyPr/>
                    <a:lstStyle/>
                    <a:p>
                      <a:pPr algn="ctr"/>
                      <a:r>
                        <a:rPr lang="en-US" sz="1400" dirty="0"/>
                        <a:t>Median duration </a:t>
                      </a:r>
                      <a:br>
                        <a:rPr lang="en-US" sz="1400" dirty="0"/>
                      </a:br>
                      <a:r>
                        <a:rPr lang="en-US" sz="1400" dirty="0"/>
                        <a:t>to next regimen</a:t>
                      </a:r>
                      <a:br>
                        <a:rPr lang="en-US" sz="1400" dirty="0"/>
                      </a:br>
                      <a:r>
                        <a:rPr lang="en-US" sz="1400" dirty="0"/>
                        <a:t>(months)</a:t>
                      </a:r>
                    </a:p>
                  </a:txBody>
                  <a:tcPr marL="0" marR="0" marT="117720" marB="117720" anchor="ctr"/>
                </a:tc>
                <a:tc>
                  <a:txBody>
                    <a:bodyPr/>
                    <a:lstStyle/>
                    <a:p>
                      <a:pPr algn="ctr"/>
                      <a:r>
                        <a:rPr lang="en-US" sz="1400" dirty="0"/>
                        <a:t>2014</a:t>
                      </a:r>
                    </a:p>
                  </a:txBody>
                  <a:tcPr marL="0" marR="0" marT="117720" marB="117720"/>
                </a:tc>
                <a:tc>
                  <a:txBody>
                    <a:bodyPr/>
                    <a:lstStyle/>
                    <a:p>
                      <a:pPr algn="ctr"/>
                      <a:r>
                        <a:rPr lang="en-US" sz="1400" dirty="0"/>
                        <a:t>2015</a:t>
                      </a:r>
                    </a:p>
                  </a:txBody>
                  <a:tcPr marL="0" marR="0" marT="117720" marB="117720"/>
                </a:tc>
                <a:tc>
                  <a:txBody>
                    <a:bodyPr/>
                    <a:lstStyle/>
                    <a:p>
                      <a:pPr algn="ctr"/>
                      <a:r>
                        <a:rPr lang="en-US" sz="1400" dirty="0"/>
                        <a:t>2016</a:t>
                      </a:r>
                    </a:p>
                  </a:txBody>
                  <a:tcPr marL="0" marR="0" marT="117720" marB="117720"/>
                </a:tc>
                <a:tc>
                  <a:txBody>
                    <a:bodyPr/>
                    <a:lstStyle/>
                    <a:p>
                      <a:pPr algn="ctr"/>
                      <a:r>
                        <a:rPr lang="en-US" sz="1400" dirty="0"/>
                        <a:t>2017</a:t>
                      </a:r>
                    </a:p>
                  </a:txBody>
                  <a:tcPr marL="0" marR="0" marT="117720" marB="117720"/>
                </a:tc>
                <a:tc>
                  <a:txBody>
                    <a:bodyPr/>
                    <a:lstStyle/>
                    <a:p>
                      <a:pPr algn="ctr"/>
                      <a:r>
                        <a:rPr lang="en-US" sz="1400" dirty="0"/>
                        <a:t>2018</a:t>
                      </a:r>
                    </a:p>
                  </a:txBody>
                  <a:tcPr marL="0" marR="0" marT="117720" marB="117720"/>
                </a:tc>
                <a:tc>
                  <a:txBody>
                    <a:bodyPr/>
                    <a:lstStyle/>
                    <a:p>
                      <a:pPr algn="ctr"/>
                      <a:r>
                        <a:rPr lang="en-US" sz="1400" dirty="0"/>
                        <a:t>2019</a:t>
                      </a:r>
                    </a:p>
                  </a:txBody>
                  <a:tcPr marL="0" marR="0" marT="117720" marB="117720"/>
                </a:tc>
                <a:extLst>
                  <a:ext uri="{0D108BD9-81ED-4DB2-BD59-A6C34878D82A}">
                    <a16:rowId xmlns:a16="http://schemas.microsoft.com/office/drawing/2014/main" val="1108613950"/>
                  </a:ext>
                </a:extLst>
              </a:tr>
              <a:tr h="370840">
                <a:tc>
                  <a:txBody>
                    <a:bodyPr/>
                    <a:lstStyle/>
                    <a:p>
                      <a:pPr algn="l"/>
                      <a:r>
                        <a:rPr lang="en-US" sz="1400" b="1" dirty="0"/>
                        <a:t>ADT + AA</a:t>
                      </a:r>
                    </a:p>
                  </a:txBody>
                  <a:tcPr marL="72000" marR="0" marT="117720" marB="117720" anchor="ctr"/>
                </a:tc>
                <a:tc>
                  <a:txBody>
                    <a:bodyPr/>
                    <a:lstStyle/>
                    <a:p>
                      <a:pPr algn="ctr"/>
                      <a:r>
                        <a:rPr lang="en-US" sz="1400" dirty="0"/>
                        <a:t>14.3</a:t>
                      </a:r>
                    </a:p>
                  </a:txBody>
                  <a:tcPr marL="0" marR="0" marT="117720" marB="117720" anchor="ctr"/>
                </a:tc>
                <a:tc>
                  <a:txBody>
                    <a:bodyPr/>
                    <a:lstStyle/>
                    <a:p>
                      <a:pPr algn="ctr"/>
                      <a:r>
                        <a:rPr lang="en-US" sz="1400" dirty="0"/>
                        <a:t>42.6%</a:t>
                      </a:r>
                    </a:p>
                  </a:txBody>
                  <a:tcPr marL="0" marR="0" marT="117720" marB="117720" anchor="ctr"/>
                </a:tc>
                <a:tc>
                  <a:txBody>
                    <a:bodyPr/>
                    <a:lstStyle/>
                    <a:p>
                      <a:pPr algn="ctr"/>
                      <a:r>
                        <a:rPr lang="en-US" sz="1400" dirty="0"/>
                        <a:t>31.9%</a:t>
                      </a:r>
                    </a:p>
                  </a:txBody>
                  <a:tcPr marL="0" marR="0" marT="117720" marB="117720" anchor="ctr"/>
                </a:tc>
                <a:tc>
                  <a:txBody>
                    <a:bodyPr/>
                    <a:lstStyle/>
                    <a:p>
                      <a:pPr algn="ctr"/>
                      <a:r>
                        <a:rPr lang="en-US" sz="1400" dirty="0"/>
                        <a:t>31.7%</a:t>
                      </a:r>
                    </a:p>
                  </a:txBody>
                  <a:tcPr marL="0" marR="0" marT="117720" marB="117720" anchor="ctr"/>
                </a:tc>
                <a:tc>
                  <a:txBody>
                    <a:bodyPr/>
                    <a:lstStyle/>
                    <a:p>
                      <a:pPr algn="ctr"/>
                      <a:r>
                        <a:rPr lang="en-US" sz="1400" dirty="0"/>
                        <a:t>20.1%</a:t>
                      </a:r>
                    </a:p>
                  </a:txBody>
                  <a:tcPr marL="0" marR="0" marT="117720" marB="117720" anchor="ctr"/>
                </a:tc>
                <a:tc>
                  <a:txBody>
                    <a:bodyPr/>
                    <a:lstStyle/>
                    <a:p>
                      <a:pPr algn="ctr"/>
                      <a:r>
                        <a:rPr lang="en-US" sz="1400" dirty="0"/>
                        <a:t>19.8%</a:t>
                      </a:r>
                    </a:p>
                  </a:txBody>
                  <a:tcPr marL="0" marR="0" marT="117720" marB="117720" anchor="ctr"/>
                </a:tc>
                <a:tc>
                  <a:txBody>
                    <a:bodyPr/>
                    <a:lstStyle/>
                    <a:p>
                      <a:pPr algn="ctr"/>
                      <a:r>
                        <a:rPr lang="en-US" sz="1400" dirty="0"/>
                        <a:t>16.5%</a:t>
                      </a:r>
                    </a:p>
                  </a:txBody>
                  <a:tcPr marL="0" marR="0" marT="117720" marB="117720" anchor="ctr"/>
                </a:tc>
                <a:extLst>
                  <a:ext uri="{0D108BD9-81ED-4DB2-BD59-A6C34878D82A}">
                    <a16:rowId xmlns:a16="http://schemas.microsoft.com/office/drawing/2014/main" val="3885080010"/>
                  </a:ext>
                </a:extLst>
              </a:tr>
              <a:tr h="370840">
                <a:tc>
                  <a:txBody>
                    <a:bodyPr/>
                    <a:lstStyle/>
                    <a:p>
                      <a:pPr algn="l"/>
                      <a:r>
                        <a:rPr lang="en-US" sz="1400" b="1" dirty="0"/>
                        <a:t>ADT</a:t>
                      </a:r>
                    </a:p>
                  </a:txBody>
                  <a:tcPr marL="72000" marR="0" marT="117720" marB="117720" anchor="ctr"/>
                </a:tc>
                <a:tc>
                  <a:txBody>
                    <a:bodyPr/>
                    <a:lstStyle/>
                    <a:p>
                      <a:pPr algn="ctr"/>
                      <a:r>
                        <a:rPr lang="en-US" sz="1400" dirty="0"/>
                        <a:t>8.9</a:t>
                      </a:r>
                    </a:p>
                  </a:txBody>
                  <a:tcPr marL="0" marR="0" marT="117720" marB="117720" anchor="ctr"/>
                </a:tc>
                <a:tc>
                  <a:txBody>
                    <a:bodyPr/>
                    <a:lstStyle/>
                    <a:p>
                      <a:pPr algn="ctr"/>
                      <a:r>
                        <a:rPr lang="en-US" sz="1400" dirty="0"/>
                        <a:t>20.4%</a:t>
                      </a:r>
                    </a:p>
                  </a:txBody>
                  <a:tcPr marL="0" marR="0" marT="117720" marB="117720" anchor="ctr"/>
                </a:tc>
                <a:tc>
                  <a:txBody>
                    <a:bodyPr/>
                    <a:lstStyle/>
                    <a:p>
                      <a:pPr algn="ctr"/>
                      <a:r>
                        <a:rPr lang="en-US" sz="1400" dirty="0"/>
                        <a:t>19.8%</a:t>
                      </a:r>
                    </a:p>
                  </a:txBody>
                  <a:tcPr marL="0" marR="0" marT="117720" marB="117720" anchor="ctr"/>
                </a:tc>
                <a:tc>
                  <a:txBody>
                    <a:bodyPr/>
                    <a:lstStyle/>
                    <a:p>
                      <a:pPr algn="ctr"/>
                      <a:r>
                        <a:rPr lang="en-US" sz="1400" dirty="0"/>
                        <a:t>22.0%</a:t>
                      </a:r>
                    </a:p>
                  </a:txBody>
                  <a:tcPr marL="0" marR="0" marT="117720" marB="117720" anchor="ctr"/>
                </a:tc>
                <a:tc>
                  <a:txBody>
                    <a:bodyPr/>
                    <a:lstStyle/>
                    <a:p>
                      <a:pPr algn="ctr"/>
                      <a:r>
                        <a:rPr lang="en-US" sz="1400" dirty="0"/>
                        <a:t>21.5%</a:t>
                      </a:r>
                    </a:p>
                  </a:txBody>
                  <a:tcPr marL="0" marR="0" marT="117720" marB="117720" anchor="ctr"/>
                </a:tc>
                <a:tc>
                  <a:txBody>
                    <a:bodyPr/>
                    <a:lstStyle/>
                    <a:p>
                      <a:pPr algn="ctr"/>
                      <a:r>
                        <a:rPr lang="en-US" sz="1400" dirty="0"/>
                        <a:t>15.8%</a:t>
                      </a:r>
                    </a:p>
                  </a:txBody>
                  <a:tcPr marL="0" marR="0" marT="117720" marB="117720" anchor="ctr"/>
                </a:tc>
                <a:tc>
                  <a:txBody>
                    <a:bodyPr/>
                    <a:lstStyle/>
                    <a:p>
                      <a:pPr algn="ctr"/>
                      <a:r>
                        <a:rPr lang="en-US" sz="1400" dirty="0"/>
                        <a:t>26.6%</a:t>
                      </a:r>
                    </a:p>
                  </a:txBody>
                  <a:tcPr marL="0" marR="0" marT="117720" marB="117720" anchor="ctr"/>
                </a:tc>
                <a:extLst>
                  <a:ext uri="{0D108BD9-81ED-4DB2-BD59-A6C34878D82A}">
                    <a16:rowId xmlns:a16="http://schemas.microsoft.com/office/drawing/2014/main" val="863375684"/>
                  </a:ext>
                </a:extLst>
              </a:tr>
              <a:tr h="370840">
                <a:tc>
                  <a:txBody>
                    <a:bodyPr/>
                    <a:lstStyle/>
                    <a:p>
                      <a:pPr algn="l"/>
                      <a:r>
                        <a:rPr lang="en-US" sz="1400" b="1" dirty="0"/>
                        <a:t>ADT + NHT ± AA</a:t>
                      </a:r>
                    </a:p>
                  </a:txBody>
                  <a:tcPr marL="72000" marR="0" marT="117720" marB="117720" anchor="ctr"/>
                </a:tc>
                <a:tc>
                  <a:txBody>
                    <a:bodyPr/>
                    <a:lstStyle/>
                    <a:p>
                      <a:pPr algn="ctr"/>
                      <a:r>
                        <a:rPr lang="en-US" sz="1400" dirty="0"/>
                        <a:t>14.3</a:t>
                      </a:r>
                    </a:p>
                  </a:txBody>
                  <a:tcPr marL="0" marR="0" marT="117720" marB="117720" anchor="ctr"/>
                </a:tc>
                <a:tc>
                  <a:txBody>
                    <a:bodyPr/>
                    <a:lstStyle/>
                    <a:p>
                      <a:pPr algn="ctr"/>
                      <a:r>
                        <a:rPr lang="en-US" sz="1400" dirty="0"/>
                        <a:t>10.2%</a:t>
                      </a:r>
                    </a:p>
                  </a:txBody>
                  <a:tcPr marL="0" marR="0" marT="117720" marB="117720" anchor="ctr"/>
                </a:tc>
                <a:tc>
                  <a:txBody>
                    <a:bodyPr/>
                    <a:lstStyle/>
                    <a:p>
                      <a:pPr algn="ctr"/>
                      <a:r>
                        <a:rPr lang="en-US" sz="1400" dirty="0"/>
                        <a:t>11.2%</a:t>
                      </a:r>
                    </a:p>
                  </a:txBody>
                  <a:tcPr marL="0" marR="0" marT="117720" marB="117720" anchor="ctr"/>
                </a:tc>
                <a:tc>
                  <a:txBody>
                    <a:bodyPr/>
                    <a:lstStyle/>
                    <a:p>
                      <a:pPr algn="ctr"/>
                      <a:r>
                        <a:rPr lang="en-US" sz="1400" dirty="0"/>
                        <a:t>14.6%</a:t>
                      </a:r>
                    </a:p>
                  </a:txBody>
                  <a:tcPr marL="0" marR="0" marT="117720" marB="117720" anchor="ctr"/>
                </a:tc>
                <a:tc>
                  <a:txBody>
                    <a:bodyPr/>
                    <a:lstStyle/>
                    <a:p>
                      <a:pPr algn="ctr"/>
                      <a:r>
                        <a:rPr lang="en-US" sz="1400" dirty="0"/>
                        <a:t>19.2%</a:t>
                      </a:r>
                    </a:p>
                  </a:txBody>
                  <a:tcPr marL="0" marR="0" marT="117720" marB="117720" anchor="ctr"/>
                </a:tc>
                <a:tc>
                  <a:txBody>
                    <a:bodyPr/>
                    <a:lstStyle/>
                    <a:p>
                      <a:pPr algn="ctr"/>
                      <a:r>
                        <a:rPr lang="en-US" sz="1400" dirty="0"/>
                        <a:t>27.7%</a:t>
                      </a:r>
                    </a:p>
                  </a:txBody>
                  <a:tcPr marL="0" marR="0" marT="117720" marB="117720" anchor="ctr"/>
                </a:tc>
                <a:tc>
                  <a:txBody>
                    <a:bodyPr/>
                    <a:lstStyle/>
                    <a:p>
                      <a:pPr algn="ctr"/>
                      <a:r>
                        <a:rPr lang="en-US" sz="1400" dirty="0"/>
                        <a:t>34.2%</a:t>
                      </a:r>
                    </a:p>
                  </a:txBody>
                  <a:tcPr marL="0" marR="0" marT="117720" marB="117720" anchor="ctr"/>
                </a:tc>
                <a:extLst>
                  <a:ext uri="{0D108BD9-81ED-4DB2-BD59-A6C34878D82A}">
                    <a16:rowId xmlns:a16="http://schemas.microsoft.com/office/drawing/2014/main" val="3715625387"/>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t>ADT + DOC ± AA</a:t>
                      </a:r>
                    </a:p>
                  </a:txBody>
                  <a:tcPr marL="72000" marR="0" marT="117720" marB="117720" anchor="ctr"/>
                </a:tc>
                <a:tc>
                  <a:txBody>
                    <a:bodyPr/>
                    <a:lstStyle/>
                    <a:p>
                      <a:pPr algn="ctr"/>
                      <a:r>
                        <a:rPr lang="en-US" sz="1400" dirty="0"/>
                        <a:t>10.8</a:t>
                      </a:r>
                    </a:p>
                  </a:txBody>
                  <a:tcPr marL="0" marR="0" marT="117720" marB="117720" anchor="ctr"/>
                </a:tc>
                <a:tc>
                  <a:txBody>
                    <a:bodyPr/>
                    <a:lstStyle/>
                    <a:p>
                      <a:pPr algn="ctr"/>
                      <a:r>
                        <a:rPr lang="en-US" sz="1400" dirty="0"/>
                        <a:t>8.3%</a:t>
                      </a:r>
                    </a:p>
                  </a:txBody>
                  <a:tcPr marL="0" marR="0" marT="117720" marB="117720" anchor="ctr"/>
                </a:tc>
                <a:tc>
                  <a:txBody>
                    <a:bodyPr/>
                    <a:lstStyle/>
                    <a:p>
                      <a:pPr algn="ctr"/>
                      <a:r>
                        <a:rPr lang="en-US" sz="1400" dirty="0"/>
                        <a:t>19.8%</a:t>
                      </a:r>
                    </a:p>
                  </a:txBody>
                  <a:tcPr marL="0" marR="0" marT="117720" marB="117720" anchor="ctr"/>
                </a:tc>
                <a:tc>
                  <a:txBody>
                    <a:bodyPr/>
                    <a:lstStyle/>
                    <a:p>
                      <a:pPr algn="ctr"/>
                      <a:r>
                        <a:rPr lang="en-US" sz="1400" dirty="0"/>
                        <a:t>14.6%</a:t>
                      </a:r>
                    </a:p>
                  </a:txBody>
                  <a:tcPr marL="0" marR="0" marT="117720" marB="117720" anchor="ctr"/>
                </a:tc>
                <a:tc>
                  <a:txBody>
                    <a:bodyPr/>
                    <a:lstStyle/>
                    <a:p>
                      <a:pPr algn="ctr"/>
                      <a:r>
                        <a:rPr lang="en-US" sz="1400" dirty="0"/>
                        <a:t>22.0%</a:t>
                      </a:r>
                    </a:p>
                  </a:txBody>
                  <a:tcPr marL="0" marR="0" marT="117720" marB="117720" anchor="ctr"/>
                </a:tc>
                <a:tc>
                  <a:txBody>
                    <a:bodyPr/>
                    <a:lstStyle/>
                    <a:p>
                      <a:pPr algn="ctr"/>
                      <a:r>
                        <a:rPr lang="en-US" sz="1400" dirty="0"/>
                        <a:t>17.0%</a:t>
                      </a:r>
                    </a:p>
                  </a:txBody>
                  <a:tcPr marL="0" marR="0" marT="117720" marB="117720" anchor="ctr"/>
                </a:tc>
                <a:tc>
                  <a:txBody>
                    <a:bodyPr/>
                    <a:lstStyle/>
                    <a:p>
                      <a:pPr algn="ctr"/>
                      <a:r>
                        <a:rPr lang="en-US" sz="1400" dirty="0"/>
                        <a:t>10.1%</a:t>
                      </a:r>
                    </a:p>
                  </a:txBody>
                  <a:tcPr marL="0" marR="0" marT="117720" marB="117720" anchor="ctr"/>
                </a:tc>
                <a:extLst>
                  <a:ext uri="{0D108BD9-81ED-4DB2-BD59-A6C34878D82A}">
                    <a16:rowId xmlns:a16="http://schemas.microsoft.com/office/drawing/2014/main" val="1929576744"/>
                  </a:ext>
                </a:extLst>
              </a:tr>
              <a:tr h="370840">
                <a:tc>
                  <a:txBody>
                    <a:bodyPr/>
                    <a:lstStyle/>
                    <a:p>
                      <a:pPr algn="l"/>
                      <a:r>
                        <a:rPr lang="en-US" sz="1400" b="1" dirty="0"/>
                        <a:t>Other treatment</a:t>
                      </a:r>
                    </a:p>
                  </a:txBody>
                  <a:tcPr marL="72000" marR="0" marT="117720" marB="117720" anchor="ctr"/>
                </a:tc>
                <a:tc>
                  <a:txBody>
                    <a:bodyPr/>
                    <a:lstStyle/>
                    <a:p>
                      <a:pPr algn="ctr"/>
                      <a:r>
                        <a:rPr lang="en-US" sz="1400" dirty="0"/>
                        <a:t>n/a</a:t>
                      </a:r>
                    </a:p>
                  </a:txBody>
                  <a:tcPr marL="0" marR="0" marT="117720" marB="117720" anchor="ctr"/>
                </a:tc>
                <a:tc>
                  <a:txBody>
                    <a:bodyPr/>
                    <a:lstStyle/>
                    <a:p>
                      <a:pPr algn="ctr"/>
                      <a:r>
                        <a:rPr lang="en-US" sz="1400" dirty="0"/>
                        <a:t>18.5%</a:t>
                      </a:r>
                    </a:p>
                  </a:txBody>
                  <a:tcPr marL="0" marR="0" marT="117720" marB="117720" anchor="ctr"/>
                </a:tc>
                <a:tc>
                  <a:txBody>
                    <a:bodyPr/>
                    <a:lstStyle/>
                    <a:p>
                      <a:pPr algn="ctr"/>
                      <a:r>
                        <a:rPr lang="en-US" sz="1400" dirty="0"/>
                        <a:t>17.2%</a:t>
                      </a:r>
                    </a:p>
                  </a:txBody>
                  <a:tcPr marL="0" marR="0" marT="117720" marB="117720" anchor="ctr"/>
                </a:tc>
                <a:tc>
                  <a:txBody>
                    <a:bodyPr/>
                    <a:lstStyle/>
                    <a:p>
                      <a:pPr algn="ctr"/>
                      <a:r>
                        <a:rPr lang="en-US" sz="1400" dirty="0"/>
                        <a:t>17.1%</a:t>
                      </a:r>
                    </a:p>
                  </a:txBody>
                  <a:tcPr marL="0" marR="0" marT="117720" marB="117720" anchor="ctr"/>
                </a:tc>
                <a:tc>
                  <a:txBody>
                    <a:bodyPr/>
                    <a:lstStyle/>
                    <a:p>
                      <a:pPr algn="ctr"/>
                      <a:r>
                        <a:rPr lang="en-US" sz="1400" dirty="0"/>
                        <a:t>17.3%</a:t>
                      </a:r>
                    </a:p>
                  </a:txBody>
                  <a:tcPr marL="0" marR="0" marT="117720" marB="117720" anchor="ctr"/>
                </a:tc>
                <a:tc>
                  <a:txBody>
                    <a:bodyPr/>
                    <a:lstStyle/>
                    <a:p>
                      <a:pPr algn="ctr"/>
                      <a:r>
                        <a:rPr lang="en-US" sz="1400" dirty="0"/>
                        <a:t>19.8%</a:t>
                      </a:r>
                    </a:p>
                  </a:txBody>
                  <a:tcPr marL="0" marR="0" marT="117720" marB="117720" anchor="ctr"/>
                </a:tc>
                <a:tc>
                  <a:txBody>
                    <a:bodyPr/>
                    <a:lstStyle/>
                    <a:p>
                      <a:pPr algn="ctr"/>
                      <a:r>
                        <a:rPr lang="en-US" sz="1400" dirty="0"/>
                        <a:t>12.7%</a:t>
                      </a:r>
                    </a:p>
                  </a:txBody>
                  <a:tcPr marL="0" marR="0" marT="117720" marB="117720" anchor="ctr"/>
                </a:tc>
                <a:extLst>
                  <a:ext uri="{0D108BD9-81ED-4DB2-BD59-A6C34878D82A}">
                    <a16:rowId xmlns:a16="http://schemas.microsoft.com/office/drawing/2014/main" val="4047876646"/>
                  </a:ext>
                </a:extLst>
              </a:tr>
            </a:tbl>
          </a:graphicData>
        </a:graphic>
      </p:graphicFrame>
      <p:sp>
        <p:nvSpPr>
          <p:cNvPr id="9" name="Rectangle 8">
            <a:extLst>
              <a:ext uri="{FF2B5EF4-FFF2-40B4-BE49-F238E27FC236}">
                <a16:creationId xmlns:a16="http://schemas.microsoft.com/office/drawing/2014/main" id="{7F51A68B-00F4-4D7D-8389-EB3A744E3C67}"/>
              </a:ext>
            </a:extLst>
          </p:cNvPr>
          <p:cNvSpPr/>
          <p:nvPr/>
        </p:nvSpPr>
        <p:spPr>
          <a:xfrm>
            <a:off x="6592654" y="1500324"/>
            <a:ext cx="548730" cy="3118686"/>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326487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16ABE53-C0D4-EF4F-B340-E9C70469C0F4}"/>
              </a:ext>
            </a:extLst>
          </p:cNvPr>
          <p:cNvSpPr>
            <a:spLocks noGrp="1"/>
          </p:cNvSpPr>
          <p:nvPr>
            <p:ph type="title"/>
          </p:nvPr>
        </p:nvSpPr>
        <p:spPr/>
        <p:txBody>
          <a:bodyPr/>
          <a:lstStyle/>
          <a:p>
            <a:r>
              <a:rPr lang="en-GB" dirty="0"/>
              <a:t>Therapeutic options in </a:t>
            </a:r>
            <a:r>
              <a:rPr lang="en-GB" cap="none" dirty="0"/>
              <a:t>m</a:t>
            </a:r>
            <a:r>
              <a:rPr lang="en-GB" dirty="0"/>
              <a:t>crpc</a:t>
            </a:r>
          </a:p>
        </p:txBody>
      </p:sp>
      <p:sp>
        <p:nvSpPr>
          <p:cNvPr id="8" name="Content Placeholder 7">
            <a:extLst>
              <a:ext uri="{FF2B5EF4-FFF2-40B4-BE49-F238E27FC236}">
                <a16:creationId xmlns:a16="http://schemas.microsoft.com/office/drawing/2014/main" id="{8274A7F9-3E2C-AD43-9BE7-B5403446136B}"/>
              </a:ext>
            </a:extLst>
          </p:cNvPr>
          <p:cNvSpPr>
            <a:spLocks noGrp="1"/>
          </p:cNvSpPr>
          <p:nvPr>
            <p:ph sz="quarter" idx="15"/>
          </p:nvPr>
        </p:nvSpPr>
        <p:spPr>
          <a:xfrm>
            <a:off x="620185" y="6312141"/>
            <a:ext cx="10962216" cy="365125"/>
          </a:xfrm>
        </p:spPr>
        <p:txBody>
          <a:bodyPr/>
          <a:lstStyle/>
          <a:p>
            <a:pPr>
              <a:lnSpc>
                <a:spcPct val="90000"/>
              </a:lnSpc>
              <a:spcBef>
                <a:spcPts val="0"/>
              </a:spcBef>
            </a:pPr>
            <a:r>
              <a:rPr lang="en-GB" sz="1100" dirty="0">
                <a:solidFill>
                  <a:schemeClr val="tx2"/>
                </a:solidFill>
              </a:rPr>
              <a:t>ADT, androgen deprivation therapy; ARPI, androgen receptor pathway inhibitor; (m)CSPC, (metastatic) castration-sensitive prostate cancer; BRCA 1/2, </a:t>
            </a:r>
            <a:r>
              <a:rPr lang="en-GB" altLang="en-US" sz="1100" dirty="0">
                <a:solidFill>
                  <a:schemeClr val="tx2"/>
                </a:solidFill>
              </a:rPr>
              <a:t>breast cancer 1/2; </a:t>
            </a:r>
            <a:r>
              <a:rPr lang="en-GB" sz="1100" dirty="0">
                <a:solidFill>
                  <a:schemeClr val="tx2"/>
                </a:solidFill>
              </a:rPr>
              <a:t>FDA, food and drug administration; HRR, homologous recombination repair; mCRPC, metastatic castration-resistant prostate cancer; MSI, microsatellite instability; PARP, poly (ADP-ribose) polymerase </a:t>
            </a:r>
          </a:p>
          <a:p>
            <a:pPr>
              <a:lnSpc>
                <a:spcPct val="90000"/>
              </a:lnSpc>
              <a:spcBef>
                <a:spcPts val="0"/>
              </a:spcBef>
            </a:pPr>
            <a:r>
              <a:rPr lang="en-GB" sz="1100" dirty="0">
                <a:solidFill>
                  <a:schemeClr val="tx2"/>
                </a:solidFill>
              </a:rPr>
              <a:t>Adapted from </a:t>
            </a:r>
            <a:r>
              <a:rPr lang="en-GB" sz="1100" dirty="0" err="1">
                <a:solidFill>
                  <a:schemeClr val="tx2"/>
                </a:solidFill>
              </a:rPr>
              <a:t>Birtle</a:t>
            </a:r>
            <a:r>
              <a:rPr lang="en-GB" sz="1100" dirty="0">
                <a:solidFill>
                  <a:schemeClr val="tx2"/>
                </a:solidFill>
              </a:rPr>
              <a:t> A. Women for Mankind: </a:t>
            </a:r>
            <a:r>
              <a:rPr lang="en-US" sz="1100" dirty="0">
                <a:solidFill>
                  <a:schemeClr val="tx2"/>
                </a:solidFill>
              </a:rPr>
              <a:t>Optimal Use of Chemotherapy in Metastatic Prostate Cancer</a:t>
            </a:r>
            <a:r>
              <a:rPr lang="en-GB" sz="1100" dirty="0">
                <a:solidFill>
                  <a:schemeClr val="tx2"/>
                </a:solidFill>
              </a:rPr>
              <a:t>. ESMO 2018; Cornford P, et al. </a:t>
            </a:r>
            <a:r>
              <a:rPr lang="en-GB" sz="1100" dirty="0" err="1">
                <a:solidFill>
                  <a:schemeClr val="tx2"/>
                </a:solidFill>
              </a:rPr>
              <a:t>Eur</a:t>
            </a:r>
            <a:r>
              <a:rPr lang="en-GB" sz="1100" dirty="0">
                <a:solidFill>
                  <a:schemeClr val="tx2"/>
                </a:solidFill>
              </a:rPr>
              <a:t> Urol. 2021;79:263-82; NCCN Clinical Practice Guidelines in Oncology – Prostate Cancer, </a:t>
            </a:r>
            <a:r>
              <a:rPr lang="en-US" sz="1100" dirty="0">
                <a:solidFill>
                  <a:schemeClr val="tx2"/>
                </a:solidFill>
              </a:rPr>
              <a:t>version 2.2021</a:t>
            </a:r>
            <a:r>
              <a:rPr lang="en-GB" sz="1100" dirty="0">
                <a:solidFill>
                  <a:schemeClr val="tx2"/>
                </a:solidFill>
              </a:rPr>
              <a:t>. Accessed Jul 30, 2021</a:t>
            </a:r>
          </a:p>
        </p:txBody>
      </p:sp>
      <p:sp>
        <p:nvSpPr>
          <p:cNvPr id="9" name="Content Placeholder 7">
            <a:extLst>
              <a:ext uri="{FF2B5EF4-FFF2-40B4-BE49-F238E27FC236}">
                <a16:creationId xmlns:a16="http://schemas.microsoft.com/office/drawing/2014/main" id="{973F0D50-A519-B34B-AEE2-815B30D39697}"/>
              </a:ext>
            </a:extLst>
          </p:cNvPr>
          <p:cNvSpPr txBox="1">
            <a:spLocks/>
          </p:cNvSpPr>
          <p:nvPr/>
        </p:nvSpPr>
        <p:spPr>
          <a:xfrm>
            <a:off x="620184" y="5553210"/>
            <a:ext cx="11038416" cy="566950"/>
          </a:xfrm>
          <a:prstGeom prst="rect">
            <a:avLst/>
          </a:prstGeom>
        </p:spPr>
        <p:txBody>
          <a:bodyPr vert="horz" lIns="0" tIns="0" rIns="0" bIns="0" rtlCol="0" anchor="ctr" anchorCtr="0">
            <a:noAutofit/>
          </a:bodyPr>
          <a:lstStyle>
            <a:lvl1pPr marL="0" indent="0" algn="l" defTabSz="457200" rtl="0" eaLnBrk="1" latinLnBrk="0" hangingPunct="1">
              <a:spcBef>
                <a:spcPts val="1200"/>
              </a:spcBef>
              <a:buClr>
                <a:schemeClr val="accent1"/>
              </a:buClr>
              <a:buFont typeface="Arial"/>
              <a:buNone/>
              <a:defRPr sz="1200" b="0" i="0" kern="1200">
                <a:solidFill>
                  <a:srgbClr val="5D8298"/>
                </a:solidFill>
                <a:latin typeface="Calibri" panose="020F0502020204030204" pitchFamily="34" charset="0"/>
                <a:ea typeface="+mn-ea"/>
                <a:cs typeface="Calibri" panose="020F0502020204030204" pitchFamily="34" charset="0"/>
              </a:defRPr>
            </a:lvl1pPr>
            <a:lvl2pPr marL="457200" indent="0" algn="l" defTabSz="457200" rtl="0" eaLnBrk="1" latinLnBrk="0" hangingPunct="1">
              <a:spcBef>
                <a:spcPts val="600"/>
              </a:spcBef>
              <a:buClr>
                <a:schemeClr val="accent1"/>
              </a:buClr>
              <a:buFont typeface="Lucida Grande"/>
              <a:buNone/>
              <a:defRPr sz="1200" b="0" i="0" kern="1200">
                <a:solidFill>
                  <a:srgbClr val="5D8298"/>
                </a:solidFill>
                <a:latin typeface="PT Sans Narrow"/>
                <a:ea typeface="+mn-ea"/>
                <a:cs typeface="PT Sans Narrow"/>
              </a:defRPr>
            </a:lvl2pPr>
            <a:lvl3pPr marL="914400" indent="0" algn="l" defTabSz="457200" rtl="0" eaLnBrk="1" latinLnBrk="0" hangingPunct="1">
              <a:spcBef>
                <a:spcPts val="400"/>
              </a:spcBef>
              <a:buClr>
                <a:schemeClr val="accent1"/>
              </a:buClr>
              <a:buFont typeface="Arial"/>
              <a:buNone/>
              <a:defRPr sz="1200" b="0" i="0" kern="1200">
                <a:solidFill>
                  <a:srgbClr val="5D8298"/>
                </a:solidFill>
                <a:latin typeface="PT Sans Narrow"/>
                <a:ea typeface="+mn-ea"/>
                <a:cs typeface="PT Sans Narrow"/>
              </a:defRPr>
            </a:lvl3pPr>
            <a:lvl4pPr marL="1371600" indent="0" algn="l" defTabSz="457200" rtl="0" eaLnBrk="1" latinLnBrk="0" hangingPunct="1">
              <a:spcBef>
                <a:spcPts val="0"/>
              </a:spcBef>
              <a:buClr>
                <a:schemeClr val="accent1"/>
              </a:buClr>
              <a:buFont typeface="Arial"/>
              <a:buNone/>
              <a:defRPr sz="1200" b="0" i="0" kern="1200">
                <a:solidFill>
                  <a:srgbClr val="5D8298"/>
                </a:solidFill>
                <a:latin typeface="PT Sans Narrow"/>
                <a:ea typeface="+mn-ea"/>
                <a:cs typeface="PT Sans Narrow"/>
              </a:defRPr>
            </a:lvl4pPr>
            <a:lvl5pPr marL="1828800" indent="0" algn="l" defTabSz="457200" rtl="0" eaLnBrk="1" latinLnBrk="0" hangingPunct="1">
              <a:spcBef>
                <a:spcPts val="0"/>
              </a:spcBef>
              <a:buClr>
                <a:schemeClr val="accent1"/>
              </a:buClr>
              <a:buFont typeface="Arial"/>
              <a:buNone/>
              <a:defRPr sz="1200" b="0" i="0" kern="1200">
                <a:solidFill>
                  <a:srgbClr val="5D8298"/>
                </a:solidFill>
                <a:latin typeface="PT Sans Narrow"/>
                <a:ea typeface="+mn-ea"/>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300"/>
              </a:spcBef>
            </a:pPr>
            <a:r>
              <a:rPr lang="en-GB" sz="900" baseline="30000" dirty="0" err="1"/>
              <a:t>a</a:t>
            </a:r>
            <a:r>
              <a:rPr lang="en-GB" sz="900" dirty="0" err="1"/>
              <a:t>Not</a:t>
            </a:r>
            <a:r>
              <a:rPr lang="en-GB" sz="900" dirty="0"/>
              <a:t> recommended if visceral metastases are present; </a:t>
            </a:r>
            <a:r>
              <a:rPr lang="en-GB" sz="900" baseline="30000" dirty="0" err="1"/>
              <a:t>b</a:t>
            </a:r>
            <a:r>
              <a:rPr lang="en-GB" sz="900" dirty="0" err="1"/>
              <a:t>For</a:t>
            </a:r>
            <a:r>
              <a:rPr lang="en-GB" sz="900" dirty="0"/>
              <a:t> patients with symptomatic bone metastasis and no known visceral metastasis (in the EU, radium-223 should be restricted for use in patients who have had </a:t>
            </a:r>
            <a:r>
              <a:rPr lang="en-US" sz="900" dirty="0"/>
              <a:t>two previous treatments for metastatic prostate cancer or who cannot receive other treatments); </a:t>
            </a:r>
            <a:r>
              <a:rPr lang="en-GB" sz="900" baseline="30000" dirty="0" err="1"/>
              <a:t>c</a:t>
            </a:r>
            <a:r>
              <a:rPr lang="en-GB" sz="900" dirty="0" err="1"/>
              <a:t>PARP</a:t>
            </a:r>
            <a:r>
              <a:rPr lang="en-GB" sz="900" dirty="0"/>
              <a:t> inhibitor as per FDA indication: olaparib for men with </a:t>
            </a:r>
            <a:r>
              <a:rPr lang="en-GB" sz="900" i="1" dirty="0"/>
              <a:t>HRR</a:t>
            </a:r>
            <a:r>
              <a:rPr lang="en-GB" sz="900" dirty="0"/>
              <a:t> mutations, after ARPI, before or after taxane; rucaparib for men with </a:t>
            </a:r>
            <a:r>
              <a:rPr lang="en-GB" sz="900" i="1" dirty="0"/>
              <a:t>BRCA1 </a:t>
            </a:r>
            <a:r>
              <a:rPr lang="en-GB" sz="900" dirty="0"/>
              <a:t>or </a:t>
            </a:r>
            <a:r>
              <a:rPr lang="en-GB" sz="900" i="1" dirty="0"/>
              <a:t>BRCA2</a:t>
            </a:r>
            <a:r>
              <a:rPr lang="en-GB" sz="900" dirty="0"/>
              <a:t> mutations after ARPI and taxane. Mutations can be germline or somatic; </a:t>
            </a:r>
            <a:r>
              <a:rPr lang="en-GB" sz="900" baseline="30000" dirty="0" err="1"/>
              <a:t>d</a:t>
            </a:r>
            <a:r>
              <a:rPr lang="en-GB" sz="900" dirty="0" err="1"/>
              <a:t>FDA</a:t>
            </a:r>
            <a:r>
              <a:rPr lang="en-GB" sz="900" dirty="0"/>
              <a:t>-approved for men with tumours identified as having high microsatellite instability (MSI high)</a:t>
            </a:r>
          </a:p>
        </p:txBody>
      </p:sp>
      <p:sp>
        <p:nvSpPr>
          <p:cNvPr id="10" name="TextBox 9">
            <a:extLst>
              <a:ext uri="{FF2B5EF4-FFF2-40B4-BE49-F238E27FC236}">
                <a16:creationId xmlns:a16="http://schemas.microsoft.com/office/drawing/2014/main" id="{45681220-1BD3-5A44-858C-19491C02FEB0}"/>
              </a:ext>
            </a:extLst>
          </p:cNvPr>
          <p:cNvSpPr txBox="1"/>
          <p:nvPr/>
        </p:nvSpPr>
        <p:spPr>
          <a:xfrm>
            <a:off x="10437318" y="2362849"/>
            <a:ext cx="1524007" cy="1611531"/>
          </a:xfrm>
          <a:prstGeom prst="rect">
            <a:avLst/>
          </a:prstGeom>
          <a:noFill/>
        </p:spPr>
        <p:txBody>
          <a:bodyPr wrap="none" lIns="0" tIns="0" rIns="0" bIns="0" rtlCol="0">
            <a:spAutoFit/>
          </a:bodyPr>
          <a:lstStyle/>
          <a:p>
            <a:pPr>
              <a:lnSpc>
                <a:spcPct val="110000"/>
              </a:lnSpc>
            </a:pPr>
            <a:r>
              <a:rPr lang="en-GB" sz="1600" dirty="0">
                <a:latin typeface="Calibri" panose="020F0502020204030204" pitchFamily="34" charset="0"/>
                <a:ea typeface="Aileron" charset="0"/>
                <a:cs typeface="Calibri" panose="020F0502020204030204" pitchFamily="34" charset="0"/>
              </a:rPr>
              <a:t>Hormonal therapy</a:t>
            </a:r>
          </a:p>
          <a:p>
            <a:pPr>
              <a:lnSpc>
                <a:spcPct val="110000"/>
              </a:lnSpc>
            </a:pPr>
            <a:r>
              <a:rPr lang="en-GB" sz="1600" dirty="0">
                <a:latin typeface="Calibri" panose="020F0502020204030204" pitchFamily="34" charset="0"/>
                <a:ea typeface="Aileron" charset="0"/>
                <a:cs typeface="Calibri" panose="020F0502020204030204" pitchFamily="34" charset="0"/>
              </a:rPr>
              <a:t>Vaccine</a:t>
            </a:r>
          </a:p>
          <a:p>
            <a:pPr>
              <a:lnSpc>
                <a:spcPct val="110000"/>
              </a:lnSpc>
            </a:pPr>
            <a:r>
              <a:rPr lang="en-GB" sz="1600" dirty="0">
                <a:latin typeface="Calibri" panose="020F0502020204030204" pitchFamily="34" charset="0"/>
                <a:ea typeface="Aileron" charset="0"/>
                <a:cs typeface="Calibri" panose="020F0502020204030204" pitchFamily="34" charset="0"/>
              </a:rPr>
              <a:t>Chemotherapy</a:t>
            </a:r>
          </a:p>
          <a:p>
            <a:pPr>
              <a:lnSpc>
                <a:spcPct val="110000"/>
              </a:lnSpc>
            </a:pPr>
            <a:r>
              <a:rPr lang="en-GB" sz="1600" dirty="0">
                <a:latin typeface="Calibri" panose="020F0502020204030204" pitchFamily="34" charset="0"/>
                <a:ea typeface="Aileron" charset="0"/>
                <a:cs typeface="Calibri" panose="020F0502020204030204" pitchFamily="34" charset="0"/>
              </a:rPr>
              <a:t>Radioisotope</a:t>
            </a:r>
          </a:p>
          <a:p>
            <a:pPr>
              <a:lnSpc>
                <a:spcPct val="110000"/>
              </a:lnSpc>
            </a:pPr>
            <a:r>
              <a:rPr lang="en-GB" sz="1600" dirty="0">
                <a:latin typeface="Calibri" panose="020F0502020204030204" pitchFamily="34" charset="0"/>
                <a:ea typeface="Aileron" charset="0"/>
                <a:cs typeface="Calibri" panose="020F0502020204030204" pitchFamily="34" charset="0"/>
              </a:rPr>
              <a:t>PARP inhibitor</a:t>
            </a:r>
          </a:p>
          <a:p>
            <a:pPr>
              <a:lnSpc>
                <a:spcPct val="110000"/>
              </a:lnSpc>
            </a:pPr>
            <a:r>
              <a:rPr lang="en-GB" sz="1600" dirty="0">
                <a:latin typeface="Calibri" panose="020F0502020204030204" pitchFamily="34" charset="0"/>
                <a:ea typeface="Aileron" charset="0"/>
                <a:cs typeface="Calibri" panose="020F0502020204030204" pitchFamily="34" charset="0"/>
              </a:rPr>
              <a:t>Immunotherapy</a:t>
            </a:r>
            <a:endParaRPr lang="en-GB" sz="1600" baseline="30000" dirty="0">
              <a:highlight>
                <a:srgbClr val="FFFF00"/>
              </a:highlight>
              <a:latin typeface="Calibri" panose="020F0502020204030204" pitchFamily="34" charset="0"/>
              <a:ea typeface="Aileron" charset="0"/>
              <a:cs typeface="Calibri" panose="020F0502020204030204" pitchFamily="34" charset="0"/>
            </a:endParaRPr>
          </a:p>
        </p:txBody>
      </p:sp>
      <p:sp>
        <p:nvSpPr>
          <p:cNvPr id="11" name="Rounded Rectangle 30">
            <a:extLst>
              <a:ext uri="{FF2B5EF4-FFF2-40B4-BE49-F238E27FC236}">
                <a16:creationId xmlns:a16="http://schemas.microsoft.com/office/drawing/2014/main" id="{87AAA34E-2001-A146-98D5-0D41EB61FCD1}"/>
              </a:ext>
            </a:extLst>
          </p:cNvPr>
          <p:cNvSpPr/>
          <p:nvPr/>
        </p:nvSpPr>
        <p:spPr>
          <a:xfrm>
            <a:off x="3821432" y="1626011"/>
            <a:ext cx="2908946" cy="477107"/>
          </a:xfrm>
          <a:prstGeom prst="roundRect">
            <a:avLst/>
          </a:prstGeom>
          <a:solidFill>
            <a:schemeClr val="tx2"/>
          </a:solidFill>
          <a:ln w="19050" cap="flat" cmpd="sng" algn="ctr">
            <a:noFill/>
            <a:prstDash val="solid"/>
          </a:ln>
          <a:effectLst>
            <a:outerShdw blurRad="50800" dist="38100" dir="2700000" algn="tl" rotWithShape="0">
              <a:prstClr val="black">
                <a:alpha val="40000"/>
              </a:prstClr>
            </a:outerShdw>
          </a:effectLst>
        </p:spPr>
        <p:txBody>
          <a:bodyPr rtlCol="0" anchor="ctr"/>
          <a:lstStyle/>
          <a:p>
            <a:pPr algn="ctr" defTabSz="711200">
              <a:lnSpc>
                <a:spcPct val="90000"/>
              </a:lnSpc>
              <a:spcAft>
                <a:spcPct val="35000"/>
              </a:spcAft>
              <a:defRPr/>
            </a:pPr>
            <a:r>
              <a:rPr lang="en-GB" sz="1500" b="1" kern="0" dirty="0">
                <a:solidFill>
                  <a:prstClr val="white"/>
                </a:solidFill>
                <a:latin typeface="Calibri" panose="020F0502020204030204" pitchFamily="34" charset="0"/>
                <a:ea typeface="ＭＳ Ｐゴシック" pitchFamily="34" charset="-128"/>
                <a:cs typeface="Calibri" panose="020F0502020204030204" pitchFamily="34" charset="0"/>
              </a:rPr>
              <a:t>Docetaxel</a:t>
            </a:r>
          </a:p>
        </p:txBody>
      </p:sp>
      <p:sp>
        <p:nvSpPr>
          <p:cNvPr id="15" name="Rectangle 14">
            <a:extLst>
              <a:ext uri="{FF2B5EF4-FFF2-40B4-BE49-F238E27FC236}">
                <a16:creationId xmlns:a16="http://schemas.microsoft.com/office/drawing/2014/main" id="{15A96D6E-702F-914E-9C47-01AF596C9E37}"/>
              </a:ext>
            </a:extLst>
          </p:cNvPr>
          <p:cNvSpPr/>
          <p:nvPr/>
        </p:nvSpPr>
        <p:spPr>
          <a:xfrm>
            <a:off x="10138373" y="2411037"/>
            <a:ext cx="182336" cy="15590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panose="020F0502020204030204" pitchFamily="34" charset="0"/>
              <a:cs typeface="Calibri" panose="020F0502020204030204" pitchFamily="34" charset="0"/>
            </a:endParaRPr>
          </a:p>
        </p:txBody>
      </p:sp>
      <p:sp>
        <p:nvSpPr>
          <p:cNvPr id="16" name="Rectangle 15">
            <a:extLst>
              <a:ext uri="{FF2B5EF4-FFF2-40B4-BE49-F238E27FC236}">
                <a16:creationId xmlns:a16="http://schemas.microsoft.com/office/drawing/2014/main" id="{090A2948-6E6C-E04E-9E34-0ABE81269FE6}"/>
              </a:ext>
            </a:extLst>
          </p:cNvPr>
          <p:cNvSpPr/>
          <p:nvPr/>
        </p:nvSpPr>
        <p:spPr>
          <a:xfrm>
            <a:off x="10138373" y="2703137"/>
            <a:ext cx="182336" cy="155905"/>
          </a:xfrm>
          <a:prstGeom prst="rect">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panose="020F0502020204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63265FA5-BF32-A145-8851-312524936E91}"/>
              </a:ext>
            </a:extLst>
          </p:cNvPr>
          <p:cNvSpPr/>
          <p:nvPr/>
        </p:nvSpPr>
        <p:spPr>
          <a:xfrm>
            <a:off x="10138373" y="2966662"/>
            <a:ext cx="182336" cy="15590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panose="020F0502020204030204" pitchFamily="34" charset="0"/>
              <a:cs typeface="Calibri" panose="020F0502020204030204" pitchFamily="34" charset="0"/>
            </a:endParaRPr>
          </a:p>
        </p:txBody>
      </p:sp>
      <p:sp>
        <p:nvSpPr>
          <p:cNvPr id="18" name="Rectangle 17">
            <a:extLst>
              <a:ext uri="{FF2B5EF4-FFF2-40B4-BE49-F238E27FC236}">
                <a16:creationId xmlns:a16="http://schemas.microsoft.com/office/drawing/2014/main" id="{360E4CD9-899E-0D4A-85CA-E9A51AD567CE}"/>
              </a:ext>
            </a:extLst>
          </p:cNvPr>
          <p:cNvSpPr/>
          <p:nvPr/>
        </p:nvSpPr>
        <p:spPr>
          <a:xfrm>
            <a:off x="10138373" y="3239712"/>
            <a:ext cx="182336" cy="15590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panose="020F050202020403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F168C5A3-6C86-EB4B-9FEE-B9C143B9DB11}"/>
              </a:ext>
            </a:extLst>
          </p:cNvPr>
          <p:cNvSpPr/>
          <p:nvPr/>
        </p:nvSpPr>
        <p:spPr>
          <a:xfrm>
            <a:off x="10138373" y="3490083"/>
            <a:ext cx="182336" cy="155905"/>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panose="020F0502020204030204" pitchFamily="34" charset="0"/>
              <a:cs typeface="Calibri" panose="020F0502020204030204" pitchFamily="34" charset="0"/>
            </a:endParaRPr>
          </a:p>
        </p:txBody>
      </p:sp>
      <p:sp>
        <p:nvSpPr>
          <p:cNvPr id="20" name="Rectangle 19">
            <a:extLst>
              <a:ext uri="{FF2B5EF4-FFF2-40B4-BE49-F238E27FC236}">
                <a16:creationId xmlns:a16="http://schemas.microsoft.com/office/drawing/2014/main" id="{12B64847-D7C3-E34D-8CB6-4DFD92E76440}"/>
              </a:ext>
            </a:extLst>
          </p:cNvPr>
          <p:cNvSpPr/>
          <p:nvPr/>
        </p:nvSpPr>
        <p:spPr>
          <a:xfrm>
            <a:off x="10138373" y="3762226"/>
            <a:ext cx="182336" cy="155905"/>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panose="020F0502020204030204" pitchFamily="34" charset="0"/>
              <a:cs typeface="Calibri" panose="020F0502020204030204" pitchFamily="34" charset="0"/>
            </a:endParaRPr>
          </a:p>
        </p:txBody>
      </p:sp>
      <p:sp>
        <p:nvSpPr>
          <p:cNvPr id="22" name="Pentagon 21">
            <a:extLst>
              <a:ext uri="{FF2B5EF4-FFF2-40B4-BE49-F238E27FC236}">
                <a16:creationId xmlns:a16="http://schemas.microsoft.com/office/drawing/2014/main" id="{9B316ABF-121B-5045-9696-8475FF1A67BB}"/>
              </a:ext>
            </a:extLst>
          </p:cNvPr>
          <p:cNvSpPr/>
          <p:nvPr/>
        </p:nvSpPr>
        <p:spPr>
          <a:xfrm>
            <a:off x="3860238" y="887103"/>
            <a:ext cx="2908800" cy="664029"/>
          </a:xfrm>
          <a:prstGeom prst="homePlate">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kern="0" dirty="0">
                <a:solidFill>
                  <a:prstClr val="white"/>
                </a:solidFill>
                <a:latin typeface="Calibri" panose="020F0502020204030204" pitchFamily="34" charset="0"/>
                <a:ea typeface="ＭＳ Ｐゴシック" pitchFamily="34" charset="-128"/>
                <a:cs typeface="Calibri" panose="020F0502020204030204" pitchFamily="34" charset="0"/>
              </a:rPr>
              <a:t>mCRPC </a:t>
            </a:r>
            <a:br>
              <a:rPr lang="en-GB" b="1" kern="0" dirty="0">
                <a:solidFill>
                  <a:prstClr val="white"/>
                </a:solidFill>
                <a:latin typeface="Calibri" panose="020F0502020204030204" pitchFamily="34" charset="0"/>
                <a:ea typeface="ＭＳ Ｐゴシック" pitchFamily="34" charset="-128"/>
                <a:cs typeface="Calibri" panose="020F0502020204030204" pitchFamily="34" charset="0"/>
              </a:rPr>
            </a:br>
            <a:r>
              <a:rPr lang="en-GB" b="1" kern="0" dirty="0">
                <a:solidFill>
                  <a:prstClr val="white"/>
                </a:solidFill>
                <a:latin typeface="Calibri" panose="020F0502020204030204" pitchFamily="34" charset="0"/>
                <a:ea typeface="ＭＳ Ｐゴシック" pitchFamily="34" charset="-128"/>
                <a:cs typeface="Calibri" panose="020F0502020204030204" pitchFamily="34" charset="0"/>
              </a:rPr>
              <a:t>1</a:t>
            </a:r>
            <a:r>
              <a:rPr lang="en-GB" b="1" kern="0" baseline="30000" dirty="0">
                <a:solidFill>
                  <a:prstClr val="white"/>
                </a:solidFill>
                <a:latin typeface="Calibri" panose="020F0502020204030204" pitchFamily="34" charset="0"/>
                <a:ea typeface="ＭＳ Ｐゴシック" pitchFamily="34" charset="-128"/>
                <a:cs typeface="Calibri" panose="020F0502020204030204" pitchFamily="34" charset="0"/>
              </a:rPr>
              <a:t>st</a:t>
            </a:r>
            <a:r>
              <a:rPr lang="en-GB" b="1" kern="0" dirty="0">
                <a:solidFill>
                  <a:prstClr val="white"/>
                </a:solidFill>
                <a:latin typeface="Calibri" panose="020F0502020204030204" pitchFamily="34" charset="0"/>
                <a:ea typeface="ＭＳ Ｐゴシック" pitchFamily="34" charset="-128"/>
                <a:cs typeface="Calibri" panose="020F0502020204030204" pitchFamily="34" charset="0"/>
              </a:rPr>
              <a:t> line</a:t>
            </a:r>
          </a:p>
        </p:txBody>
      </p:sp>
      <p:sp>
        <p:nvSpPr>
          <p:cNvPr id="23" name="Rounded Rectangle 30">
            <a:extLst>
              <a:ext uri="{FF2B5EF4-FFF2-40B4-BE49-F238E27FC236}">
                <a16:creationId xmlns:a16="http://schemas.microsoft.com/office/drawing/2014/main" id="{263C6883-3798-2348-B0A3-71877276C553}"/>
              </a:ext>
            </a:extLst>
          </p:cNvPr>
          <p:cNvSpPr/>
          <p:nvPr/>
        </p:nvSpPr>
        <p:spPr>
          <a:xfrm>
            <a:off x="3821432" y="2666933"/>
            <a:ext cx="2908946" cy="477107"/>
          </a:xfrm>
          <a:prstGeom prst="roundRect">
            <a:avLst/>
          </a:prstGeom>
          <a:solidFill>
            <a:schemeClr val="accent2"/>
          </a:solidFill>
          <a:ln w="19050" cap="flat" cmpd="sng" algn="ctr">
            <a:noFill/>
            <a:prstDash val="solid"/>
          </a:ln>
          <a:effectLst>
            <a:outerShdw blurRad="50800" dist="38100" dir="2700000" algn="tl" rotWithShape="0">
              <a:prstClr val="black">
                <a:alpha val="40000"/>
              </a:prstClr>
            </a:outerShdw>
          </a:effectLst>
        </p:spPr>
        <p:txBody>
          <a:bodyPr rtlCol="0" anchor="ctr"/>
          <a:lstStyle/>
          <a:p>
            <a:pPr algn="ctr" defTabSz="711200">
              <a:lnSpc>
                <a:spcPct val="90000"/>
              </a:lnSpc>
              <a:spcAft>
                <a:spcPct val="35000"/>
              </a:spcAft>
              <a:defRPr/>
            </a:pPr>
            <a:r>
              <a:rPr lang="en-GB" sz="1500" b="1" kern="0" dirty="0">
                <a:solidFill>
                  <a:prstClr val="white"/>
                </a:solidFill>
                <a:latin typeface="Calibri" panose="020F0502020204030204" pitchFamily="34" charset="0"/>
                <a:ea typeface="ＭＳ Ｐゴシック" pitchFamily="34" charset="-128"/>
                <a:cs typeface="Calibri" panose="020F0502020204030204" pitchFamily="34" charset="0"/>
              </a:rPr>
              <a:t>Abiraterone or enzalutamide</a:t>
            </a:r>
            <a:br>
              <a:rPr lang="en-GB" sz="1500" b="1" kern="0" dirty="0">
                <a:solidFill>
                  <a:prstClr val="white"/>
                </a:solidFill>
                <a:latin typeface="Calibri" panose="020F0502020204030204" pitchFamily="34" charset="0"/>
                <a:ea typeface="ＭＳ Ｐゴシック" pitchFamily="34" charset="-128"/>
                <a:cs typeface="Calibri" panose="020F0502020204030204" pitchFamily="34" charset="0"/>
              </a:rPr>
            </a:br>
            <a:r>
              <a:rPr lang="en-GB" sz="1500" b="1" kern="0" dirty="0">
                <a:solidFill>
                  <a:prstClr val="white"/>
                </a:solidFill>
                <a:latin typeface="Calibri" panose="020F0502020204030204" pitchFamily="34" charset="0"/>
                <a:ea typeface="ＭＳ Ｐゴシック" pitchFamily="34" charset="-128"/>
                <a:cs typeface="Calibri" panose="020F0502020204030204" pitchFamily="34" charset="0"/>
              </a:rPr>
              <a:t>(if no prior ARPI)</a:t>
            </a:r>
          </a:p>
        </p:txBody>
      </p:sp>
      <p:sp>
        <p:nvSpPr>
          <p:cNvPr id="24" name="Rounded Rectangle 30">
            <a:extLst>
              <a:ext uri="{FF2B5EF4-FFF2-40B4-BE49-F238E27FC236}">
                <a16:creationId xmlns:a16="http://schemas.microsoft.com/office/drawing/2014/main" id="{11430184-37D2-7C48-8D13-4DB20583CA7E}"/>
              </a:ext>
            </a:extLst>
          </p:cNvPr>
          <p:cNvSpPr/>
          <p:nvPr/>
        </p:nvSpPr>
        <p:spPr>
          <a:xfrm>
            <a:off x="3824557" y="3187085"/>
            <a:ext cx="2908946" cy="477107"/>
          </a:xfrm>
          <a:prstGeom prst="roundRect">
            <a:avLst/>
          </a:prstGeom>
          <a:solidFill>
            <a:schemeClr val="accent4">
              <a:lumMod val="50000"/>
            </a:schemeClr>
          </a:solidFill>
          <a:ln w="19050" cap="flat" cmpd="sng" algn="ctr">
            <a:noFill/>
            <a:prstDash val="solid"/>
          </a:ln>
          <a:effectLst>
            <a:outerShdw blurRad="50800" dist="38100" dir="2700000" algn="tl" rotWithShape="0">
              <a:prstClr val="black">
                <a:alpha val="40000"/>
              </a:prstClr>
            </a:outerShdw>
          </a:effectLst>
        </p:spPr>
        <p:txBody>
          <a:bodyPr rtlCol="0" anchor="ctr"/>
          <a:lstStyle/>
          <a:p>
            <a:pPr algn="ctr" defTabSz="711200">
              <a:lnSpc>
                <a:spcPct val="90000"/>
              </a:lnSpc>
              <a:spcAft>
                <a:spcPct val="35000"/>
              </a:spcAft>
              <a:defRPr/>
            </a:pPr>
            <a:r>
              <a:rPr lang="en-GB" sz="1500" b="1" kern="0" dirty="0">
                <a:solidFill>
                  <a:prstClr val="white"/>
                </a:solidFill>
                <a:latin typeface="Calibri" panose="020F0502020204030204" pitchFamily="34" charset="0"/>
                <a:ea typeface="ＭＳ Ｐゴシック" pitchFamily="34" charset="-128"/>
                <a:cs typeface="Calibri" panose="020F0502020204030204" pitchFamily="34" charset="0"/>
              </a:rPr>
              <a:t>Sipuleucel-T</a:t>
            </a:r>
            <a:r>
              <a:rPr lang="en-GB" sz="1500" b="1" kern="0" baseline="30000" dirty="0">
                <a:solidFill>
                  <a:prstClr val="white"/>
                </a:solidFill>
                <a:latin typeface="Calibri" panose="020F0502020204030204" pitchFamily="34" charset="0"/>
                <a:ea typeface="ＭＳ Ｐゴシック" pitchFamily="34" charset="-128"/>
                <a:cs typeface="Calibri" panose="020F0502020204030204" pitchFamily="34" charset="0"/>
              </a:rPr>
              <a:t>a</a:t>
            </a:r>
          </a:p>
        </p:txBody>
      </p:sp>
      <p:sp>
        <p:nvSpPr>
          <p:cNvPr id="25" name="Rounded Rectangle 30">
            <a:extLst>
              <a:ext uri="{FF2B5EF4-FFF2-40B4-BE49-F238E27FC236}">
                <a16:creationId xmlns:a16="http://schemas.microsoft.com/office/drawing/2014/main" id="{5C936853-E734-DE4F-8B31-9BEBC329944E}"/>
              </a:ext>
            </a:extLst>
          </p:cNvPr>
          <p:cNvSpPr/>
          <p:nvPr/>
        </p:nvSpPr>
        <p:spPr>
          <a:xfrm>
            <a:off x="3832433" y="3719065"/>
            <a:ext cx="2908946" cy="477107"/>
          </a:xfrm>
          <a:prstGeom prst="roundRect">
            <a:avLst/>
          </a:prstGeom>
          <a:solidFill>
            <a:schemeClr val="accent1"/>
          </a:solidFill>
          <a:ln w="19050" cap="flat" cmpd="sng" algn="ctr">
            <a:noFill/>
            <a:prstDash val="solid"/>
          </a:ln>
          <a:effectLst>
            <a:outerShdw blurRad="50800" dist="38100" dir="2700000" algn="tl" rotWithShape="0">
              <a:prstClr val="black">
                <a:alpha val="40000"/>
              </a:prstClr>
            </a:outerShdw>
          </a:effectLst>
        </p:spPr>
        <p:txBody>
          <a:bodyPr rtlCol="0" anchor="ctr"/>
          <a:lstStyle/>
          <a:p>
            <a:pPr algn="ctr" defTabSz="711200">
              <a:lnSpc>
                <a:spcPct val="90000"/>
              </a:lnSpc>
              <a:spcAft>
                <a:spcPct val="35000"/>
              </a:spcAft>
              <a:defRPr/>
            </a:pPr>
            <a:r>
              <a:rPr lang="en-GB" sz="1500" b="1" kern="0" dirty="0">
                <a:solidFill>
                  <a:prstClr val="white"/>
                </a:solidFill>
                <a:latin typeface="Calibri" panose="020F0502020204030204" pitchFamily="34" charset="0"/>
                <a:ea typeface="ＭＳ Ｐゴシック" pitchFamily="34" charset="-128"/>
                <a:cs typeface="Calibri" panose="020F0502020204030204" pitchFamily="34" charset="0"/>
              </a:rPr>
              <a:t>Radium-223</a:t>
            </a:r>
            <a:r>
              <a:rPr lang="en-GB" sz="1500" b="1" kern="0" baseline="30000" dirty="0">
                <a:solidFill>
                  <a:prstClr val="white"/>
                </a:solidFill>
                <a:latin typeface="Calibri" panose="020F0502020204030204" pitchFamily="34" charset="0"/>
                <a:ea typeface="ＭＳ Ｐゴシック" pitchFamily="34" charset="-128"/>
                <a:cs typeface="Calibri" panose="020F0502020204030204" pitchFamily="34" charset="0"/>
              </a:rPr>
              <a:t>b</a:t>
            </a:r>
          </a:p>
        </p:txBody>
      </p:sp>
      <p:sp>
        <p:nvSpPr>
          <p:cNvPr id="29" name="Rounded Rectangle 30">
            <a:extLst>
              <a:ext uri="{FF2B5EF4-FFF2-40B4-BE49-F238E27FC236}">
                <a16:creationId xmlns:a16="http://schemas.microsoft.com/office/drawing/2014/main" id="{C68D5841-D21F-F34E-B10F-8E7AD20DADE5}"/>
              </a:ext>
            </a:extLst>
          </p:cNvPr>
          <p:cNvSpPr/>
          <p:nvPr/>
        </p:nvSpPr>
        <p:spPr>
          <a:xfrm>
            <a:off x="6882996" y="2132940"/>
            <a:ext cx="2908946" cy="477107"/>
          </a:xfrm>
          <a:prstGeom prst="roundRect">
            <a:avLst/>
          </a:prstGeom>
          <a:solidFill>
            <a:schemeClr val="tx2"/>
          </a:solidFill>
          <a:ln w="19050" cap="flat" cmpd="sng" algn="ctr">
            <a:noFill/>
            <a:prstDash val="solid"/>
          </a:ln>
          <a:effectLst>
            <a:outerShdw blurRad="50800" dist="38100" dir="2700000" algn="tl" rotWithShape="0">
              <a:prstClr val="black">
                <a:alpha val="40000"/>
              </a:prstClr>
            </a:outerShdw>
          </a:effectLst>
        </p:spPr>
        <p:txBody>
          <a:bodyPr rtlCol="0" anchor="ctr"/>
          <a:lstStyle/>
          <a:p>
            <a:pPr algn="ctr" defTabSz="711200">
              <a:lnSpc>
                <a:spcPct val="90000"/>
              </a:lnSpc>
              <a:spcAft>
                <a:spcPct val="35000"/>
              </a:spcAft>
              <a:defRPr/>
            </a:pPr>
            <a:r>
              <a:rPr lang="en-GB" sz="1500" b="1" kern="0" dirty="0">
                <a:solidFill>
                  <a:prstClr val="white"/>
                </a:solidFill>
                <a:latin typeface="Calibri" panose="020F0502020204030204" pitchFamily="34" charset="0"/>
                <a:ea typeface="ＭＳ Ｐゴシック" pitchFamily="34" charset="-128"/>
                <a:cs typeface="Calibri" panose="020F0502020204030204" pitchFamily="34" charset="0"/>
              </a:rPr>
              <a:t>Cabazitaxel (if prior docetaxel)</a:t>
            </a:r>
          </a:p>
        </p:txBody>
      </p:sp>
      <p:sp>
        <p:nvSpPr>
          <p:cNvPr id="30" name="Pentagon 29">
            <a:extLst>
              <a:ext uri="{FF2B5EF4-FFF2-40B4-BE49-F238E27FC236}">
                <a16:creationId xmlns:a16="http://schemas.microsoft.com/office/drawing/2014/main" id="{51FF9D8D-F47F-4C47-8173-B016896ECFE4}"/>
              </a:ext>
            </a:extLst>
          </p:cNvPr>
          <p:cNvSpPr/>
          <p:nvPr/>
        </p:nvSpPr>
        <p:spPr>
          <a:xfrm>
            <a:off x="6882996" y="887103"/>
            <a:ext cx="2908800" cy="664029"/>
          </a:xfrm>
          <a:prstGeom prst="homePlate">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kern="0" dirty="0">
                <a:solidFill>
                  <a:prstClr val="white"/>
                </a:solidFill>
                <a:latin typeface="Calibri" panose="020F0502020204030204" pitchFamily="34" charset="0"/>
                <a:ea typeface="ＭＳ Ｐゴシック" pitchFamily="34" charset="-128"/>
                <a:cs typeface="Calibri" panose="020F0502020204030204" pitchFamily="34" charset="0"/>
              </a:rPr>
              <a:t>mCRPC </a:t>
            </a:r>
            <a:br>
              <a:rPr lang="en-GB" b="1" kern="0" dirty="0">
                <a:solidFill>
                  <a:prstClr val="white"/>
                </a:solidFill>
                <a:latin typeface="Calibri" panose="020F0502020204030204" pitchFamily="34" charset="0"/>
                <a:ea typeface="ＭＳ Ｐゴシック" pitchFamily="34" charset="-128"/>
                <a:cs typeface="Calibri" panose="020F0502020204030204" pitchFamily="34" charset="0"/>
              </a:rPr>
            </a:br>
            <a:r>
              <a:rPr lang="en-GB" b="1" kern="0" dirty="0">
                <a:solidFill>
                  <a:prstClr val="white"/>
                </a:solidFill>
                <a:latin typeface="Calibri" panose="020F0502020204030204" pitchFamily="34" charset="0"/>
                <a:ea typeface="ＭＳ Ｐゴシック" pitchFamily="34" charset="-128"/>
                <a:cs typeface="Calibri" panose="020F0502020204030204" pitchFamily="34" charset="0"/>
              </a:rPr>
              <a:t>2</a:t>
            </a:r>
            <a:r>
              <a:rPr lang="en-GB" b="1" kern="0" baseline="30000" dirty="0">
                <a:solidFill>
                  <a:prstClr val="white"/>
                </a:solidFill>
                <a:latin typeface="Calibri" panose="020F0502020204030204" pitchFamily="34" charset="0"/>
                <a:ea typeface="ＭＳ Ｐゴシック" pitchFamily="34" charset="-128"/>
                <a:cs typeface="Calibri" panose="020F0502020204030204" pitchFamily="34" charset="0"/>
              </a:rPr>
              <a:t>nd</a:t>
            </a:r>
            <a:r>
              <a:rPr lang="en-GB" b="1" kern="0" dirty="0">
                <a:solidFill>
                  <a:prstClr val="white"/>
                </a:solidFill>
                <a:latin typeface="Calibri" panose="020F0502020204030204" pitchFamily="34" charset="0"/>
                <a:ea typeface="ＭＳ Ｐゴシック" pitchFamily="34" charset="-128"/>
                <a:cs typeface="Calibri" panose="020F0502020204030204" pitchFamily="34" charset="0"/>
              </a:rPr>
              <a:t> line</a:t>
            </a:r>
          </a:p>
        </p:txBody>
      </p:sp>
      <p:sp>
        <p:nvSpPr>
          <p:cNvPr id="31" name="Rounded Rectangle 30">
            <a:extLst>
              <a:ext uri="{FF2B5EF4-FFF2-40B4-BE49-F238E27FC236}">
                <a16:creationId xmlns:a16="http://schemas.microsoft.com/office/drawing/2014/main" id="{F750C7D2-0E7E-0A4D-BAC9-407C3A77AE77}"/>
              </a:ext>
            </a:extLst>
          </p:cNvPr>
          <p:cNvSpPr/>
          <p:nvPr/>
        </p:nvSpPr>
        <p:spPr>
          <a:xfrm>
            <a:off x="6873989" y="2661647"/>
            <a:ext cx="2908946" cy="477107"/>
          </a:xfrm>
          <a:prstGeom prst="roundRect">
            <a:avLst/>
          </a:prstGeom>
          <a:solidFill>
            <a:schemeClr val="accent2"/>
          </a:solidFill>
          <a:ln w="19050" cap="flat" cmpd="sng" algn="ctr">
            <a:noFill/>
            <a:prstDash val="solid"/>
          </a:ln>
          <a:effectLst>
            <a:outerShdw blurRad="50800" dist="38100" dir="2700000" algn="tl" rotWithShape="0">
              <a:prstClr val="black">
                <a:alpha val="40000"/>
              </a:prstClr>
            </a:outerShdw>
          </a:effectLst>
        </p:spPr>
        <p:txBody>
          <a:bodyPr rtlCol="0" anchor="ctr"/>
          <a:lstStyle/>
          <a:p>
            <a:pPr algn="ctr" defTabSz="711200">
              <a:lnSpc>
                <a:spcPct val="90000"/>
              </a:lnSpc>
              <a:spcAft>
                <a:spcPct val="35000"/>
              </a:spcAft>
              <a:defRPr/>
            </a:pPr>
            <a:r>
              <a:rPr lang="en-GB" sz="1500" b="1" kern="0" dirty="0">
                <a:solidFill>
                  <a:prstClr val="white"/>
                </a:solidFill>
                <a:latin typeface="Calibri" panose="020F0502020204030204" pitchFamily="34" charset="0"/>
                <a:ea typeface="ＭＳ Ｐゴシック" pitchFamily="34" charset="-128"/>
                <a:cs typeface="Calibri" panose="020F0502020204030204" pitchFamily="34" charset="0"/>
              </a:rPr>
              <a:t>Abiraterone or enzalutamide </a:t>
            </a:r>
            <a:br>
              <a:rPr lang="en-GB" sz="1500" b="1" kern="0" dirty="0">
                <a:solidFill>
                  <a:prstClr val="white"/>
                </a:solidFill>
                <a:latin typeface="Calibri" panose="020F0502020204030204" pitchFamily="34" charset="0"/>
                <a:ea typeface="ＭＳ Ｐゴシック" pitchFamily="34" charset="-128"/>
                <a:cs typeface="Calibri" panose="020F0502020204030204" pitchFamily="34" charset="0"/>
              </a:rPr>
            </a:br>
            <a:r>
              <a:rPr lang="en-GB" sz="1500" b="1" kern="0" dirty="0">
                <a:solidFill>
                  <a:prstClr val="white"/>
                </a:solidFill>
                <a:latin typeface="Calibri" panose="020F0502020204030204" pitchFamily="34" charset="0"/>
                <a:ea typeface="ＭＳ Ｐゴシック" pitchFamily="34" charset="-128"/>
                <a:cs typeface="Calibri" panose="020F0502020204030204" pitchFamily="34" charset="0"/>
              </a:rPr>
              <a:t>(if no prior ARPI)</a:t>
            </a:r>
          </a:p>
        </p:txBody>
      </p:sp>
      <p:sp>
        <p:nvSpPr>
          <p:cNvPr id="32" name="Rounded Rectangle 30">
            <a:extLst>
              <a:ext uri="{FF2B5EF4-FFF2-40B4-BE49-F238E27FC236}">
                <a16:creationId xmlns:a16="http://schemas.microsoft.com/office/drawing/2014/main" id="{66454E64-E6F8-6C47-96A4-0FADF33CA13D}"/>
              </a:ext>
            </a:extLst>
          </p:cNvPr>
          <p:cNvSpPr/>
          <p:nvPr/>
        </p:nvSpPr>
        <p:spPr>
          <a:xfrm>
            <a:off x="6873989" y="3191645"/>
            <a:ext cx="2908946" cy="477107"/>
          </a:xfrm>
          <a:prstGeom prst="roundRect">
            <a:avLst/>
          </a:prstGeom>
          <a:solidFill>
            <a:schemeClr val="accent4">
              <a:lumMod val="50000"/>
            </a:schemeClr>
          </a:solidFill>
          <a:ln w="19050" cap="flat" cmpd="sng" algn="ctr">
            <a:noFill/>
            <a:prstDash val="solid"/>
          </a:ln>
          <a:effectLst>
            <a:outerShdw blurRad="50800" dist="38100" dir="2700000" algn="tl" rotWithShape="0">
              <a:prstClr val="black">
                <a:alpha val="40000"/>
              </a:prstClr>
            </a:outerShdw>
          </a:effectLst>
        </p:spPr>
        <p:txBody>
          <a:bodyPr rtlCol="0" anchor="ctr"/>
          <a:lstStyle/>
          <a:p>
            <a:pPr algn="ctr" defTabSz="711200">
              <a:lnSpc>
                <a:spcPct val="90000"/>
              </a:lnSpc>
              <a:spcAft>
                <a:spcPct val="35000"/>
              </a:spcAft>
            </a:pPr>
            <a:r>
              <a:rPr lang="en-GB" sz="1500" b="1" kern="0" dirty="0">
                <a:solidFill>
                  <a:prstClr val="white"/>
                </a:solidFill>
                <a:latin typeface="Calibri" panose="020F0502020204030204" pitchFamily="34" charset="0"/>
                <a:ea typeface="ＭＳ Ｐゴシック" pitchFamily="34" charset="-128"/>
                <a:cs typeface="Calibri" panose="020F0502020204030204" pitchFamily="34" charset="0"/>
              </a:rPr>
              <a:t>Sipuleucel-T</a:t>
            </a:r>
            <a:r>
              <a:rPr lang="en-GB" sz="1500" b="1" kern="0" baseline="30000" dirty="0">
                <a:solidFill>
                  <a:prstClr val="white"/>
                </a:solidFill>
                <a:latin typeface="Calibri" panose="020F0502020204030204" pitchFamily="34" charset="0"/>
                <a:ea typeface="ＭＳ Ｐゴシック" pitchFamily="34" charset="-128"/>
                <a:cs typeface="Calibri" panose="020F0502020204030204" pitchFamily="34" charset="0"/>
              </a:rPr>
              <a:t>a</a:t>
            </a:r>
          </a:p>
        </p:txBody>
      </p:sp>
      <p:sp>
        <p:nvSpPr>
          <p:cNvPr id="33" name="Rounded Rectangle 30">
            <a:extLst>
              <a:ext uri="{FF2B5EF4-FFF2-40B4-BE49-F238E27FC236}">
                <a16:creationId xmlns:a16="http://schemas.microsoft.com/office/drawing/2014/main" id="{D5FB2D39-3220-3B4C-9D99-504D90374909}"/>
              </a:ext>
            </a:extLst>
          </p:cNvPr>
          <p:cNvSpPr/>
          <p:nvPr/>
        </p:nvSpPr>
        <p:spPr>
          <a:xfrm>
            <a:off x="6873989" y="3717176"/>
            <a:ext cx="2908946" cy="477107"/>
          </a:xfrm>
          <a:prstGeom prst="roundRect">
            <a:avLst/>
          </a:prstGeom>
          <a:solidFill>
            <a:schemeClr val="accent1"/>
          </a:solidFill>
          <a:ln w="19050" cap="flat" cmpd="sng" algn="ctr">
            <a:noFill/>
            <a:prstDash val="solid"/>
          </a:ln>
          <a:effectLst>
            <a:outerShdw blurRad="50800" dist="38100" dir="2700000" algn="tl" rotWithShape="0">
              <a:prstClr val="black">
                <a:alpha val="40000"/>
              </a:prstClr>
            </a:outerShdw>
          </a:effectLst>
        </p:spPr>
        <p:txBody>
          <a:bodyPr rtlCol="0" anchor="ctr"/>
          <a:lstStyle/>
          <a:p>
            <a:pPr algn="ctr" defTabSz="711200">
              <a:lnSpc>
                <a:spcPct val="90000"/>
              </a:lnSpc>
              <a:spcAft>
                <a:spcPct val="35000"/>
              </a:spcAft>
              <a:defRPr/>
            </a:pPr>
            <a:r>
              <a:rPr lang="en-GB" sz="1500" b="1" kern="0" dirty="0">
                <a:solidFill>
                  <a:prstClr val="white"/>
                </a:solidFill>
                <a:latin typeface="Calibri" panose="020F0502020204030204" pitchFamily="34" charset="0"/>
                <a:ea typeface="ＭＳ Ｐゴシック" pitchFamily="34" charset="-128"/>
                <a:cs typeface="Calibri" panose="020F0502020204030204" pitchFamily="34" charset="0"/>
              </a:rPr>
              <a:t>Radium-223</a:t>
            </a:r>
            <a:r>
              <a:rPr lang="en-GB" sz="1500" b="1" kern="0" baseline="30000" dirty="0">
                <a:solidFill>
                  <a:prstClr val="white"/>
                </a:solidFill>
                <a:latin typeface="Calibri" panose="020F0502020204030204" pitchFamily="34" charset="0"/>
                <a:ea typeface="ＭＳ Ｐゴシック" pitchFamily="34" charset="-128"/>
                <a:cs typeface="Calibri" panose="020F0502020204030204" pitchFamily="34" charset="0"/>
              </a:rPr>
              <a:t>b</a:t>
            </a:r>
          </a:p>
        </p:txBody>
      </p:sp>
      <p:sp>
        <p:nvSpPr>
          <p:cNvPr id="34" name="Rounded Rectangle 30">
            <a:extLst>
              <a:ext uri="{FF2B5EF4-FFF2-40B4-BE49-F238E27FC236}">
                <a16:creationId xmlns:a16="http://schemas.microsoft.com/office/drawing/2014/main" id="{B15BD413-40FF-C74E-8C5B-5AF45572507B}"/>
              </a:ext>
            </a:extLst>
          </p:cNvPr>
          <p:cNvSpPr/>
          <p:nvPr/>
        </p:nvSpPr>
        <p:spPr>
          <a:xfrm>
            <a:off x="6873989" y="4249269"/>
            <a:ext cx="2908946" cy="477107"/>
          </a:xfrm>
          <a:prstGeom prst="roundRect">
            <a:avLst/>
          </a:prstGeom>
          <a:solidFill>
            <a:srgbClr val="7030A0"/>
          </a:solidFill>
          <a:ln w="19050" cap="flat" cmpd="sng" algn="ctr">
            <a:noFill/>
            <a:prstDash val="solid"/>
          </a:ln>
          <a:effectLst>
            <a:outerShdw blurRad="50800" dist="38100" dir="2700000" algn="tl" rotWithShape="0">
              <a:prstClr val="black">
                <a:alpha val="40000"/>
              </a:prstClr>
            </a:outerShdw>
          </a:effectLst>
        </p:spPr>
        <p:txBody>
          <a:bodyPr rtlCol="0" anchor="ctr"/>
          <a:lstStyle/>
          <a:p>
            <a:pPr algn="ctr" defTabSz="711200">
              <a:lnSpc>
                <a:spcPct val="90000"/>
              </a:lnSpc>
              <a:spcAft>
                <a:spcPct val="35000"/>
              </a:spcAft>
              <a:defRPr/>
            </a:pPr>
            <a:r>
              <a:rPr lang="en-GB" sz="1500" b="1" kern="0" dirty="0">
                <a:solidFill>
                  <a:prstClr val="white"/>
                </a:solidFill>
                <a:latin typeface="Calibri" panose="020F0502020204030204" pitchFamily="34" charset="0"/>
                <a:ea typeface="ＭＳ Ｐゴシック" pitchFamily="34" charset="-128"/>
                <a:cs typeface="Calibri" panose="020F0502020204030204" pitchFamily="34" charset="0"/>
              </a:rPr>
              <a:t>PARP inhibitor</a:t>
            </a:r>
            <a:r>
              <a:rPr lang="en-GB" sz="1500" b="1" kern="0" baseline="30000" dirty="0">
                <a:solidFill>
                  <a:prstClr val="white"/>
                </a:solidFill>
                <a:latin typeface="Calibri" panose="020F0502020204030204" pitchFamily="34" charset="0"/>
                <a:ea typeface="ＭＳ Ｐゴシック" pitchFamily="34" charset="-128"/>
                <a:cs typeface="Calibri" panose="020F0502020204030204" pitchFamily="34" charset="0"/>
              </a:rPr>
              <a:t>c</a:t>
            </a:r>
            <a:endParaRPr lang="en-GB" sz="1500" b="1" kern="0" dirty="0">
              <a:solidFill>
                <a:prstClr val="white"/>
              </a:solidFill>
              <a:latin typeface="Calibri" panose="020F0502020204030204" pitchFamily="34" charset="0"/>
              <a:ea typeface="ＭＳ Ｐゴシック" pitchFamily="34" charset="-128"/>
              <a:cs typeface="Calibri" panose="020F0502020204030204" pitchFamily="34" charset="0"/>
            </a:endParaRPr>
          </a:p>
        </p:txBody>
      </p:sp>
      <p:sp>
        <p:nvSpPr>
          <p:cNvPr id="35" name="Rounded Rectangle 30">
            <a:extLst>
              <a:ext uri="{FF2B5EF4-FFF2-40B4-BE49-F238E27FC236}">
                <a16:creationId xmlns:a16="http://schemas.microsoft.com/office/drawing/2014/main" id="{0714AB67-AF04-D646-B14E-DD5C422452AD}"/>
              </a:ext>
            </a:extLst>
          </p:cNvPr>
          <p:cNvSpPr/>
          <p:nvPr/>
        </p:nvSpPr>
        <p:spPr>
          <a:xfrm>
            <a:off x="6882996" y="4788069"/>
            <a:ext cx="2908946" cy="477107"/>
          </a:xfrm>
          <a:prstGeom prst="roundRect">
            <a:avLst/>
          </a:prstGeom>
          <a:solidFill>
            <a:schemeClr val="accent4">
              <a:lumMod val="75000"/>
            </a:schemeClr>
          </a:solidFill>
          <a:ln w="19050" cap="flat" cmpd="sng" algn="ctr">
            <a:noFill/>
            <a:prstDash val="solid"/>
          </a:ln>
          <a:effectLst>
            <a:outerShdw blurRad="50800" dist="38100" dir="2700000" algn="tl" rotWithShape="0">
              <a:prstClr val="black">
                <a:alpha val="40000"/>
              </a:prstClr>
            </a:outerShdw>
          </a:effectLst>
        </p:spPr>
        <p:txBody>
          <a:bodyPr rtlCol="0" anchor="ctr"/>
          <a:lstStyle/>
          <a:p>
            <a:pPr algn="ctr" defTabSz="711200">
              <a:lnSpc>
                <a:spcPct val="90000"/>
              </a:lnSpc>
              <a:spcAft>
                <a:spcPct val="35000"/>
              </a:spcAft>
              <a:defRPr/>
            </a:pPr>
            <a:r>
              <a:rPr lang="en-GB" sz="1500" b="1" kern="0" dirty="0">
                <a:latin typeface="Calibri" panose="020F0502020204030204" pitchFamily="34" charset="0"/>
                <a:ea typeface="ＭＳ Ｐゴシック" pitchFamily="34" charset="-128"/>
                <a:cs typeface="Calibri" panose="020F0502020204030204" pitchFamily="34" charset="0"/>
              </a:rPr>
              <a:t>Pembrolizumab</a:t>
            </a:r>
            <a:r>
              <a:rPr lang="en-GB" sz="1500" b="1" kern="0" baseline="30000" dirty="0">
                <a:latin typeface="Calibri" panose="020F0502020204030204" pitchFamily="34" charset="0"/>
                <a:ea typeface="ＭＳ Ｐゴシック" pitchFamily="34" charset="-128"/>
                <a:cs typeface="Calibri" panose="020F0502020204030204" pitchFamily="34" charset="0"/>
              </a:rPr>
              <a:t>d</a:t>
            </a:r>
            <a:endParaRPr lang="en-GB" sz="1500" b="1" kern="0" dirty="0">
              <a:latin typeface="Calibri" panose="020F0502020204030204" pitchFamily="34" charset="0"/>
              <a:ea typeface="ＭＳ Ｐゴシック" pitchFamily="34" charset="-128"/>
              <a:cs typeface="Calibri" panose="020F0502020204030204" pitchFamily="34" charset="0"/>
            </a:endParaRPr>
          </a:p>
        </p:txBody>
      </p:sp>
      <p:sp>
        <p:nvSpPr>
          <p:cNvPr id="40" name="Rounded Rectangle 30">
            <a:extLst>
              <a:ext uri="{FF2B5EF4-FFF2-40B4-BE49-F238E27FC236}">
                <a16:creationId xmlns:a16="http://schemas.microsoft.com/office/drawing/2014/main" id="{ED8D1478-65F7-4F64-BDC0-781EF168DC6C}"/>
              </a:ext>
            </a:extLst>
          </p:cNvPr>
          <p:cNvSpPr/>
          <p:nvPr/>
        </p:nvSpPr>
        <p:spPr>
          <a:xfrm>
            <a:off x="6882850" y="1602732"/>
            <a:ext cx="2908946" cy="477107"/>
          </a:xfrm>
          <a:prstGeom prst="roundRect">
            <a:avLst/>
          </a:prstGeom>
          <a:solidFill>
            <a:schemeClr val="tx2"/>
          </a:solidFill>
          <a:ln w="19050" cap="flat" cmpd="sng" algn="ctr">
            <a:noFill/>
            <a:prstDash val="solid"/>
          </a:ln>
          <a:effectLst>
            <a:outerShdw blurRad="50800" dist="38100" dir="2700000" algn="tl" rotWithShape="0">
              <a:prstClr val="black">
                <a:alpha val="40000"/>
              </a:prstClr>
            </a:outerShdw>
          </a:effectLst>
        </p:spPr>
        <p:txBody>
          <a:bodyPr rtlCol="0" anchor="ctr"/>
          <a:lstStyle/>
          <a:p>
            <a:pPr algn="ctr" defTabSz="711200">
              <a:lnSpc>
                <a:spcPct val="90000"/>
              </a:lnSpc>
              <a:spcAft>
                <a:spcPct val="35000"/>
              </a:spcAft>
              <a:defRPr/>
            </a:pPr>
            <a:r>
              <a:rPr lang="en-GB" sz="1500" b="1" kern="0" dirty="0">
                <a:solidFill>
                  <a:prstClr val="white"/>
                </a:solidFill>
                <a:latin typeface="Calibri" panose="020F0502020204030204" pitchFamily="34" charset="0"/>
                <a:ea typeface="ＭＳ Ｐゴシック" pitchFamily="34" charset="-128"/>
                <a:cs typeface="Calibri" panose="020F0502020204030204" pitchFamily="34" charset="0"/>
              </a:rPr>
              <a:t>Docetaxel</a:t>
            </a:r>
          </a:p>
        </p:txBody>
      </p:sp>
      <p:sp>
        <p:nvSpPr>
          <p:cNvPr id="42" name="Rounded Rectangle 30">
            <a:extLst>
              <a:ext uri="{FF2B5EF4-FFF2-40B4-BE49-F238E27FC236}">
                <a16:creationId xmlns:a16="http://schemas.microsoft.com/office/drawing/2014/main" id="{5471D0C4-BAAA-444E-820D-10B011B36C41}"/>
              </a:ext>
            </a:extLst>
          </p:cNvPr>
          <p:cNvSpPr/>
          <p:nvPr/>
        </p:nvSpPr>
        <p:spPr>
          <a:xfrm>
            <a:off x="3818307" y="2149493"/>
            <a:ext cx="2908946" cy="477107"/>
          </a:xfrm>
          <a:prstGeom prst="roundRect">
            <a:avLst/>
          </a:prstGeom>
          <a:solidFill>
            <a:schemeClr val="tx2"/>
          </a:solidFill>
          <a:ln w="19050" cap="flat" cmpd="sng" algn="ctr">
            <a:noFill/>
            <a:prstDash val="solid"/>
          </a:ln>
          <a:effectLst>
            <a:outerShdw blurRad="50800" dist="38100" dir="2700000" algn="tl" rotWithShape="0">
              <a:prstClr val="black">
                <a:alpha val="40000"/>
              </a:prstClr>
            </a:outerShdw>
          </a:effectLst>
        </p:spPr>
        <p:txBody>
          <a:bodyPr rtlCol="0" anchor="ctr"/>
          <a:lstStyle/>
          <a:p>
            <a:pPr algn="ctr" defTabSz="711200">
              <a:lnSpc>
                <a:spcPct val="90000"/>
              </a:lnSpc>
              <a:spcAft>
                <a:spcPct val="35000"/>
              </a:spcAft>
              <a:defRPr/>
            </a:pPr>
            <a:r>
              <a:rPr lang="en-GB" sz="1500" b="1" kern="0" dirty="0">
                <a:solidFill>
                  <a:prstClr val="white"/>
                </a:solidFill>
                <a:latin typeface="Calibri" panose="020F0502020204030204" pitchFamily="34" charset="0"/>
                <a:ea typeface="ＭＳ Ｐゴシック" pitchFamily="34" charset="-128"/>
                <a:cs typeface="Calibri" panose="020F0502020204030204" pitchFamily="34" charset="0"/>
              </a:rPr>
              <a:t> Cabazitaxel (if prior docetaxel)</a:t>
            </a:r>
          </a:p>
        </p:txBody>
      </p:sp>
      <p:sp>
        <p:nvSpPr>
          <p:cNvPr id="43" name="Rounded Rectangle 30">
            <a:extLst>
              <a:ext uri="{FF2B5EF4-FFF2-40B4-BE49-F238E27FC236}">
                <a16:creationId xmlns:a16="http://schemas.microsoft.com/office/drawing/2014/main" id="{85B696FD-8A4B-444C-8C3B-8D312E8348C2}"/>
              </a:ext>
            </a:extLst>
          </p:cNvPr>
          <p:cNvSpPr/>
          <p:nvPr/>
        </p:nvSpPr>
        <p:spPr>
          <a:xfrm>
            <a:off x="3832433" y="4250952"/>
            <a:ext cx="2908946" cy="477107"/>
          </a:xfrm>
          <a:prstGeom prst="roundRect">
            <a:avLst/>
          </a:prstGeom>
          <a:solidFill>
            <a:srgbClr val="7030A0"/>
          </a:solidFill>
          <a:ln w="19050" cap="flat" cmpd="sng" algn="ctr">
            <a:noFill/>
            <a:prstDash val="solid"/>
          </a:ln>
          <a:effectLst>
            <a:outerShdw blurRad="50800" dist="38100" dir="2700000" algn="tl" rotWithShape="0">
              <a:prstClr val="black">
                <a:alpha val="40000"/>
              </a:prstClr>
            </a:outerShdw>
          </a:effectLst>
        </p:spPr>
        <p:txBody>
          <a:bodyPr rtlCol="0" anchor="ctr"/>
          <a:lstStyle/>
          <a:p>
            <a:pPr algn="ctr" defTabSz="711200">
              <a:lnSpc>
                <a:spcPct val="90000"/>
              </a:lnSpc>
              <a:spcAft>
                <a:spcPct val="35000"/>
              </a:spcAft>
              <a:defRPr/>
            </a:pPr>
            <a:r>
              <a:rPr lang="en-GB" sz="1500" b="1" kern="0" dirty="0">
                <a:solidFill>
                  <a:prstClr val="white"/>
                </a:solidFill>
                <a:latin typeface="Calibri" panose="020F0502020204030204" pitchFamily="34" charset="0"/>
                <a:ea typeface="ＭＳ Ｐゴシック" pitchFamily="34" charset="-128"/>
                <a:cs typeface="Calibri" panose="020F0502020204030204" pitchFamily="34" charset="0"/>
              </a:rPr>
              <a:t> PARP inhibitor</a:t>
            </a:r>
            <a:r>
              <a:rPr lang="en-GB" sz="1500" b="1" kern="0" baseline="30000" dirty="0">
                <a:solidFill>
                  <a:prstClr val="white"/>
                </a:solidFill>
                <a:latin typeface="Calibri" panose="020F0502020204030204" pitchFamily="34" charset="0"/>
                <a:ea typeface="ＭＳ Ｐゴシック" pitchFamily="34" charset="-128"/>
                <a:cs typeface="Calibri" panose="020F0502020204030204" pitchFamily="34" charset="0"/>
              </a:rPr>
              <a:t>c</a:t>
            </a:r>
          </a:p>
        </p:txBody>
      </p:sp>
      <p:sp>
        <p:nvSpPr>
          <p:cNvPr id="44" name="Rounded Rectangle 30">
            <a:extLst>
              <a:ext uri="{FF2B5EF4-FFF2-40B4-BE49-F238E27FC236}">
                <a16:creationId xmlns:a16="http://schemas.microsoft.com/office/drawing/2014/main" id="{F9A43317-FA9A-46C8-9E1B-000E2A2D407E}"/>
              </a:ext>
            </a:extLst>
          </p:cNvPr>
          <p:cNvSpPr/>
          <p:nvPr/>
        </p:nvSpPr>
        <p:spPr>
          <a:xfrm>
            <a:off x="3818307" y="4779993"/>
            <a:ext cx="2908946" cy="477107"/>
          </a:xfrm>
          <a:prstGeom prst="roundRect">
            <a:avLst/>
          </a:prstGeom>
          <a:solidFill>
            <a:schemeClr val="accent4">
              <a:lumMod val="75000"/>
            </a:schemeClr>
          </a:solidFill>
          <a:ln w="19050" cap="flat" cmpd="sng" algn="ctr">
            <a:noFill/>
            <a:prstDash val="solid"/>
          </a:ln>
          <a:effectLst>
            <a:outerShdw blurRad="50800" dist="38100" dir="2700000" algn="tl" rotWithShape="0">
              <a:prstClr val="black">
                <a:alpha val="40000"/>
              </a:prstClr>
            </a:outerShdw>
          </a:effectLst>
        </p:spPr>
        <p:txBody>
          <a:bodyPr rtlCol="0" anchor="ctr"/>
          <a:lstStyle/>
          <a:p>
            <a:pPr algn="ctr" defTabSz="711200">
              <a:lnSpc>
                <a:spcPct val="90000"/>
              </a:lnSpc>
              <a:spcAft>
                <a:spcPct val="35000"/>
              </a:spcAft>
              <a:defRPr/>
            </a:pPr>
            <a:r>
              <a:rPr lang="en-GB" sz="1500" b="1" kern="0" dirty="0">
                <a:latin typeface="Calibri" panose="020F0502020204030204" pitchFamily="34" charset="0"/>
                <a:ea typeface="ＭＳ Ｐゴシック" pitchFamily="34" charset="-128"/>
                <a:cs typeface="Calibri" panose="020F0502020204030204" pitchFamily="34" charset="0"/>
              </a:rPr>
              <a:t> Pembrolizumab</a:t>
            </a:r>
            <a:r>
              <a:rPr lang="en-GB" sz="1500" b="1" kern="0" baseline="30000" dirty="0">
                <a:latin typeface="Calibri" panose="020F0502020204030204" pitchFamily="34" charset="0"/>
                <a:ea typeface="ＭＳ Ｐゴシック" pitchFamily="34" charset="-128"/>
                <a:cs typeface="Calibri" panose="020F0502020204030204" pitchFamily="34" charset="0"/>
              </a:rPr>
              <a:t>d</a:t>
            </a:r>
          </a:p>
        </p:txBody>
      </p:sp>
      <p:sp>
        <p:nvSpPr>
          <p:cNvPr id="28" name="Pentagon 21">
            <a:extLst>
              <a:ext uri="{FF2B5EF4-FFF2-40B4-BE49-F238E27FC236}">
                <a16:creationId xmlns:a16="http://schemas.microsoft.com/office/drawing/2014/main" id="{FFCD97B8-1BBE-4E76-BEC0-D043D9E99B57}"/>
              </a:ext>
            </a:extLst>
          </p:cNvPr>
          <p:cNvSpPr/>
          <p:nvPr/>
        </p:nvSpPr>
        <p:spPr>
          <a:xfrm>
            <a:off x="807464" y="885750"/>
            <a:ext cx="2908800" cy="664029"/>
          </a:xfrm>
          <a:prstGeom prst="homePlate">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kern="0" dirty="0">
                <a:solidFill>
                  <a:schemeClr val="tx1"/>
                </a:solidFill>
                <a:latin typeface="Calibri" panose="020F0502020204030204" pitchFamily="34" charset="0"/>
                <a:ea typeface="ＭＳ Ｐゴシック" pitchFamily="34" charset="-128"/>
                <a:cs typeface="Calibri" panose="020F0502020204030204" pitchFamily="34" charset="0"/>
              </a:rPr>
              <a:t>mCSPC </a:t>
            </a:r>
            <a:br>
              <a:rPr lang="en-GB" b="1" kern="0" dirty="0">
                <a:solidFill>
                  <a:schemeClr val="tx1"/>
                </a:solidFill>
                <a:latin typeface="Calibri" panose="020F0502020204030204" pitchFamily="34" charset="0"/>
                <a:ea typeface="ＭＳ Ｐゴシック" pitchFamily="34" charset="-128"/>
                <a:cs typeface="Calibri" panose="020F0502020204030204" pitchFamily="34" charset="0"/>
              </a:rPr>
            </a:br>
            <a:r>
              <a:rPr lang="en-GB" b="1" kern="0" dirty="0">
                <a:solidFill>
                  <a:schemeClr val="tx1"/>
                </a:solidFill>
                <a:latin typeface="Calibri" panose="020F0502020204030204" pitchFamily="34" charset="0"/>
                <a:ea typeface="ＭＳ Ｐゴシック" pitchFamily="34" charset="-128"/>
                <a:cs typeface="Calibri" panose="020F0502020204030204" pitchFamily="34" charset="0"/>
              </a:rPr>
              <a:t>setting</a:t>
            </a:r>
          </a:p>
        </p:txBody>
      </p:sp>
      <p:sp>
        <p:nvSpPr>
          <p:cNvPr id="36" name="Rounded Rectangle 30">
            <a:extLst>
              <a:ext uri="{FF2B5EF4-FFF2-40B4-BE49-F238E27FC236}">
                <a16:creationId xmlns:a16="http://schemas.microsoft.com/office/drawing/2014/main" id="{E3A31C44-6772-4B44-BBED-7FB948055A79}"/>
              </a:ext>
            </a:extLst>
          </p:cNvPr>
          <p:cNvSpPr/>
          <p:nvPr/>
        </p:nvSpPr>
        <p:spPr>
          <a:xfrm>
            <a:off x="1247905" y="1626011"/>
            <a:ext cx="2027919" cy="477107"/>
          </a:xfrm>
          <a:prstGeom prst="roundRect">
            <a:avLst/>
          </a:prstGeom>
          <a:solidFill>
            <a:schemeClr val="tx2"/>
          </a:solidFill>
          <a:ln w="19050" cap="flat" cmpd="sng" algn="ctr">
            <a:noFill/>
            <a:prstDash val="solid"/>
          </a:ln>
          <a:effectLst>
            <a:outerShdw blurRad="50800" dist="38100" dir="2700000" algn="tl" rotWithShape="0">
              <a:prstClr val="black">
                <a:alpha val="40000"/>
              </a:prstClr>
            </a:outerShdw>
          </a:effectLst>
        </p:spPr>
        <p:txBody>
          <a:bodyPr rtlCol="0" anchor="ctr"/>
          <a:lstStyle/>
          <a:p>
            <a:pPr algn="ctr" defTabSz="711200">
              <a:lnSpc>
                <a:spcPct val="90000"/>
              </a:lnSpc>
              <a:spcAft>
                <a:spcPct val="35000"/>
              </a:spcAft>
              <a:defRPr/>
            </a:pPr>
            <a:r>
              <a:rPr lang="en-GB" sz="1500" b="1" kern="0" dirty="0">
                <a:solidFill>
                  <a:prstClr val="white"/>
                </a:solidFill>
                <a:latin typeface="Calibri" panose="020F0502020204030204" pitchFamily="34" charset="0"/>
                <a:ea typeface="ＭＳ Ｐゴシック" pitchFamily="34" charset="-128"/>
                <a:cs typeface="Calibri" panose="020F0502020204030204" pitchFamily="34" charset="0"/>
              </a:rPr>
              <a:t>+ docetaxel</a:t>
            </a:r>
          </a:p>
        </p:txBody>
      </p:sp>
      <p:sp>
        <p:nvSpPr>
          <p:cNvPr id="37" name="Rounded Rectangle 30">
            <a:extLst>
              <a:ext uri="{FF2B5EF4-FFF2-40B4-BE49-F238E27FC236}">
                <a16:creationId xmlns:a16="http://schemas.microsoft.com/office/drawing/2014/main" id="{3D9187D4-6C82-435A-9297-431FE3A0C85D}"/>
              </a:ext>
            </a:extLst>
          </p:cNvPr>
          <p:cNvSpPr/>
          <p:nvPr/>
        </p:nvSpPr>
        <p:spPr>
          <a:xfrm>
            <a:off x="1247905" y="2149625"/>
            <a:ext cx="2027919" cy="477107"/>
          </a:xfrm>
          <a:prstGeom prst="roundRect">
            <a:avLst/>
          </a:prstGeom>
          <a:solidFill>
            <a:schemeClr val="accent2"/>
          </a:solidFill>
          <a:ln w="19050" cap="flat" cmpd="sng" algn="ctr">
            <a:noFill/>
            <a:prstDash val="solid"/>
          </a:ln>
          <a:effectLst>
            <a:outerShdw blurRad="50800" dist="38100" dir="2700000" algn="tl" rotWithShape="0">
              <a:prstClr val="black">
                <a:alpha val="40000"/>
              </a:prstClr>
            </a:outerShdw>
          </a:effectLst>
        </p:spPr>
        <p:txBody>
          <a:bodyPr rtlCol="0" anchor="ctr"/>
          <a:lstStyle/>
          <a:p>
            <a:pPr algn="ctr" defTabSz="711200">
              <a:lnSpc>
                <a:spcPct val="90000"/>
              </a:lnSpc>
              <a:spcAft>
                <a:spcPct val="35000"/>
              </a:spcAft>
              <a:defRPr/>
            </a:pPr>
            <a:r>
              <a:rPr lang="en-GB" sz="1500" b="1" kern="0" dirty="0">
                <a:solidFill>
                  <a:prstClr val="white"/>
                </a:solidFill>
                <a:latin typeface="Calibri" panose="020F0502020204030204" pitchFamily="34" charset="0"/>
                <a:ea typeface="ＭＳ Ｐゴシック" pitchFamily="34" charset="-128"/>
                <a:cs typeface="Calibri" panose="020F0502020204030204" pitchFamily="34" charset="0"/>
              </a:rPr>
              <a:t>+ abiraterone</a:t>
            </a:r>
          </a:p>
        </p:txBody>
      </p:sp>
      <p:sp>
        <p:nvSpPr>
          <p:cNvPr id="38" name="Rounded Rectangle 30">
            <a:extLst>
              <a:ext uri="{FF2B5EF4-FFF2-40B4-BE49-F238E27FC236}">
                <a16:creationId xmlns:a16="http://schemas.microsoft.com/office/drawing/2014/main" id="{B48D09DF-A744-4F25-97F0-072519625F3F}"/>
              </a:ext>
            </a:extLst>
          </p:cNvPr>
          <p:cNvSpPr/>
          <p:nvPr/>
        </p:nvSpPr>
        <p:spPr>
          <a:xfrm>
            <a:off x="1247905" y="2672489"/>
            <a:ext cx="2027919" cy="477107"/>
          </a:xfrm>
          <a:prstGeom prst="roundRect">
            <a:avLst/>
          </a:prstGeom>
          <a:solidFill>
            <a:schemeClr val="accent2"/>
          </a:solidFill>
          <a:ln w="19050" cap="flat" cmpd="sng" algn="ctr">
            <a:noFill/>
            <a:prstDash val="solid"/>
          </a:ln>
          <a:effectLst>
            <a:outerShdw blurRad="50800" dist="38100" dir="2700000" algn="tl" rotWithShape="0">
              <a:prstClr val="black">
                <a:alpha val="40000"/>
              </a:prstClr>
            </a:outerShdw>
          </a:effectLst>
        </p:spPr>
        <p:txBody>
          <a:bodyPr rtlCol="0" anchor="ctr"/>
          <a:lstStyle/>
          <a:p>
            <a:pPr algn="ctr" defTabSz="711200">
              <a:lnSpc>
                <a:spcPct val="90000"/>
              </a:lnSpc>
              <a:spcAft>
                <a:spcPct val="35000"/>
              </a:spcAft>
              <a:defRPr/>
            </a:pPr>
            <a:r>
              <a:rPr lang="en-GB" sz="1500" b="1" kern="0" dirty="0">
                <a:solidFill>
                  <a:prstClr val="white"/>
                </a:solidFill>
                <a:latin typeface="Calibri" panose="020F0502020204030204" pitchFamily="34" charset="0"/>
                <a:ea typeface="ＭＳ Ｐゴシック" pitchFamily="34" charset="-128"/>
                <a:cs typeface="Calibri" panose="020F0502020204030204" pitchFamily="34" charset="0"/>
              </a:rPr>
              <a:t>+ apalutamide</a:t>
            </a:r>
          </a:p>
        </p:txBody>
      </p:sp>
      <p:sp>
        <p:nvSpPr>
          <p:cNvPr id="39" name="Rounded Rectangle 30">
            <a:extLst>
              <a:ext uri="{FF2B5EF4-FFF2-40B4-BE49-F238E27FC236}">
                <a16:creationId xmlns:a16="http://schemas.microsoft.com/office/drawing/2014/main" id="{6519D802-1681-41C3-B1EB-217AFC113579}"/>
              </a:ext>
            </a:extLst>
          </p:cNvPr>
          <p:cNvSpPr/>
          <p:nvPr/>
        </p:nvSpPr>
        <p:spPr>
          <a:xfrm>
            <a:off x="1247905" y="3239712"/>
            <a:ext cx="2027919" cy="477107"/>
          </a:xfrm>
          <a:prstGeom prst="roundRect">
            <a:avLst/>
          </a:prstGeom>
          <a:solidFill>
            <a:schemeClr val="accent2"/>
          </a:solidFill>
          <a:ln w="19050" cap="flat" cmpd="sng" algn="ctr">
            <a:noFill/>
            <a:prstDash val="solid"/>
          </a:ln>
          <a:effectLst>
            <a:outerShdw blurRad="50800" dist="38100" dir="2700000" algn="tl" rotWithShape="0">
              <a:prstClr val="black">
                <a:alpha val="40000"/>
              </a:prstClr>
            </a:outerShdw>
          </a:effectLst>
        </p:spPr>
        <p:txBody>
          <a:bodyPr rtlCol="0" anchor="ctr"/>
          <a:lstStyle/>
          <a:p>
            <a:pPr algn="ctr" defTabSz="711200">
              <a:lnSpc>
                <a:spcPct val="90000"/>
              </a:lnSpc>
              <a:spcAft>
                <a:spcPct val="35000"/>
              </a:spcAft>
              <a:defRPr/>
            </a:pPr>
            <a:r>
              <a:rPr lang="en-GB" sz="1500" b="1" kern="0" dirty="0">
                <a:solidFill>
                  <a:prstClr val="white"/>
                </a:solidFill>
                <a:latin typeface="Calibri" panose="020F0502020204030204" pitchFamily="34" charset="0"/>
                <a:ea typeface="ＭＳ Ｐゴシック" pitchFamily="34" charset="-128"/>
                <a:cs typeface="Calibri" panose="020F0502020204030204" pitchFamily="34" charset="0"/>
              </a:rPr>
              <a:t>+ enzalutamide</a:t>
            </a:r>
          </a:p>
        </p:txBody>
      </p:sp>
      <p:sp>
        <p:nvSpPr>
          <p:cNvPr id="2" name="TextBox 1">
            <a:extLst>
              <a:ext uri="{FF2B5EF4-FFF2-40B4-BE49-F238E27FC236}">
                <a16:creationId xmlns:a16="http://schemas.microsoft.com/office/drawing/2014/main" id="{8D39B5B0-27AC-4804-A030-0180A97DF681}"/>
              </a:ext>
            </a:extLst>
          </p:cNvPr>
          <p:cNvSpPr txBox="1"/>
          <p:nvPr/>
        </p:nvSpPr>
        <p:spPr>
          <a:xfrm>
            <a:off x="349685" y="2420727"/>
            <a:ext cx="698974" cy="461665"/>
          </a:xfrm>
          <a:prstGeom prst="rect">
            <a:avLst/>
          </a:prstGeom>
          <a:solidFill>
            <a:schemeClr val="accent1"/>
          </a:solidFill>
        </p:spPr>
        <p:txBody>
          <a:bodyPr wrap="none" rtlCol="0">
            <a:spAutoFit/>
          </a:bodyPr>
          <a:lstStyle/>
          <a:p>
            <a:r>
              <a:rPr lang="en-GB" sz="2400" dirty="0">
                <a:solidFill>
                  <a:schemeClr val="bg1"/>
                </a:solidFill>
                <a:latin typeface="Aileron" charset="0"/>
                <a:ea typeface="Aileron" charset="0"/>
                <a:cs typeface="Aileron" charset="0"/>
              </a:rPr>
              <a:t>ADT</a:t>
            </a:r>
          </a:p>
        </p:txBody>
      </p:sp>
      <p:sp>
        <p:nvSpPr>
          <p:cNvPr id="3" name="TextBox 2">
            <a:extLst>
              <a:ext uri="{FF2B5EF4-FFF2-40B4-BE49-F238E27FC236}">
                <a16:creationId xmlns:a16="http://schemas.microsoft.com/office/drawing/2014/main" id="{2A69F57D-4919-4BE7-9539-BD4511A9200F}"/>
              </a:ext>
            </a:extLst>
          </p:cNvPr>
          <p:cNvSpPr txBox="1"/>
          <p:nvPr/>
        </p:nvSpPr>
        <p:spPr>
          <a:xfrm>
            <a:off x="1247906" y="3860638"/>
            <a:ext cx="1981678" cy="1323439"/>
          </a:xfrm>
          <a:prstGeom prst="rect">
            <a:avLst/>
          </a:prstGeom>
          <a:solidFill>
            <a:srgbClr val="CBEBD0"/>
          </a:solidFill>
          <a:effectLst>
            <a:outerShdw blurRad="50800" dist="38100" dir="2700000" algn="tl" rotWithShape="0">
              <a:prstClr val="black">
                <a:alpha val="40000"/>
              </a:prstClr>
            </a:outerShdw>
          </a:effectLst>
        </p:spPr>
        <p:txBody>
          <a:bodyPr wrap="square" rtlCol="0">
            <a:spAutoFit/>
          </a:bodyPr>
          <a:lstStyle/>
          <a:p>
            <a:pPr algn="ctr"/>
            <a:r>
              <a:rPr lang="en-GB" sz="1600" b="1" dirty="0">
                <a:ea typeface="Aileron" charset="0"/>
                <a:cs typeface="Aileron" charset="0"/>
              </a:rPr>
              <a:t>Treatment choices for mCRPC are dependent on previous treatment for CSPC/mCSPC</a:t>
            </a:r>
          </a:p>
        </p:txBody>
      </p:sp>
      <p:sp>
        <p:nvSpPr>
          <p:cNvPr id="4" name="TextBox 3">
            <a:extLst>
              <a:ext uri="{FF2B5EF4-FFF2-40B4-BE49-F238E27FC236}">
                <a16:creationId xmlns:a16="http://schemas.microsoft.com/office/drawing/2014/main" id="{D7969328-9531-4FB1-92C3-BA5F0ACFAF62}"/>
              </a:ext>
            </a:extLst>
          </p:cNvPr>
          <p:cNvSpPr txBox="1"/>
          <p:nvPr/>
        </p:nvSpPr>
        <p:spPr>
          <a:xfrm>
            <a:off x="570520" y="5371295"/>
            <a:ext cx="5170646" cy="276999"/>
          </a:xfrm>
          <a:prstGeom prst="rect">
            <a:avLst/>
          </a:prstGeom>
          <a:noFill/>
        </p:spPr>
        <p:txBody>
          <a:bodyPr wrap="none" rtlCol="0">
            <a:spAutoFit/>
          </a:bodyPr>
          <a:lstStyle/>
          <a:p>
            <a:r>
              <a:rPr lang="en-GB" sz="1200" dirty="0">
                <a:solidFill>
                  <a:srgbClr val="505050"/>
                </a:solidFill>
                <a:ea typeface="Aileron" charset="0"/>
                <a:cs typeface="Aileron" charset="0"/>
              </a:rPr>
              <a:t>Treatment options vary depending on local approvals and treatment guidelines </a:t>
            </a:r>
          </a:p>
        </p:txBody>
      </p:sp>
      <p:sp>
        <p:nvSpPr>
          <p:cNvPr id="12" name="Slide Number Placeholder 11">
            <a:extLst>
              <a:ext uri="{FF2B5EF4-FFF2-40B4-BE49-F238E27FC236}">
                <a16:creationId xmlns:a16="http://schemas.microsoft.com/office/drawing/2014/main" id="{06767189-4F9B-084B-8394-A0A8C076E720}"/>
              </a:ext>
            </a:extLst>
          </p:cNvPr>
          <p:cNvSpPr>
            <a:spLocks noGrp="1"/>
          </p:cNvSpPr>
          <p:nvPr>
            <p:ph type="sldNum" sz="quarter" idx="4"/>
          </p:nvPr>
        </p:nvSpPr>
        <p:spPr/>
        <p:txBody>
          <a:bodyPr/>
          <a:lstStyle/>
          <a:p>
            <a:fld id="{FCE43C0F-8A7B-3A4B-9DB5-B3472E36E833}" type="slidenum">
              <a:rPr lang="en-GB" smtClean="0"/>
              <a:pPr/>
              <a:t>9</a:t>
            </a:fld>
            <a:endParaRPr lang="en-GB"/>
          </a:p>
        </p:txBody>
      </p:sp>
    </p:spTree>
    <p:extLst>
      <p:ext uri="{BB962C8B-B14F-4D97-AF65-F5344CB8AC3E}">
        <p14:creationId xmlns:p14="http://schemas.microsoft.com/office/powerpoint/2010/main" val="2350737822"/>
      </p:ext>
    </p:extLst>
  </p:cSld>
  <p:clrMapOvr>
    <a:masterClrMapping/>
  </p:clrMapOvr>
</p:sld>
</file>

<file path=ppt/theme/theme1.xml><?xml version="1.0" encoding="utf-8"?>
<a:theme xmlns:a="http://schemas.openxmlformats.org/drawingml/2006/main" name="Thème Office">
  <a:themeElements>
    <a:clrScheme name="Cor2Ed - GU Connect Palette">
      <a:dk1>
        <a:srgbClr val="000000"/>
      </a:dk1>
      <a:lt1>
        <a:srgbClr val="FFFFFF"/>
      </a:lt1>
      <a:dk2>
        <a:srgbClr val="5D8298"/>
      </a:dk2>
      <a:lt2>
        <a:srgbClr val="EEECE1"/>
      </a:lt2>
      <a:accent1>
        <a:srgbClr val="03C74F"/>
      </a:accent1>
      <a:accent2>
        <a:srgbClr val="C0504D"/>
      </a:accent2>
      <a:accent3>
        <a:srgbClr val="E9D0CD"/>
      </a:accent3>
      <a:accent4>
        <a:srgbClr val="F4EAE7"/>
      </a:accent4>
      <a:accent5>
        <a:srgbClr val="ECE6ED"/>
      </a:accent5>
      <a:accent6>
        <a:srgbClr val="8B878B"/>
      </a:accent6>
      <a:hlink>
        <a:srgbClr val="03C74F"/>
      </a:hlink>
      <a:folHlink>
        <a:srgbClr val="03C74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rgbClr val="505050"/>
            </a:solidFill>
            <a:latin typeface="Aileron" charset="0"/>
            <a:ea typeface="Aileron" charset="0"/>
            <a:cs typeface="Aileron"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2.xml><?xml version="1.0" encoding="utf-8"?>
<a:theme xmlns:a="http://schemas.openxmlformats.org/drawingml/2006/main" name="1_Thème Office">
  <a:themeElements>
    <a:clrScheme name="Cor2Ed - GU Connect Palette">
      <a:dk1>
        <a:srgbClr val="000000"/>
      </a:dk1>
      <a:lt1>
        <a:srgbClr val="FFFFFF"/>
      </a:lt1>
      <a:dk2>
        <a:srgbClr val="5D8298"/>
      </a:dk2>
      <a:lt2>
        <a:srgbClr val="EEECE1"/>
      </a:lt2>
      <a:accent1>
        <a:srgbClr val="03C74F"/>
      </a:accent1>
      <a:accent2>
        <a:srgbClr val="C0504D"/>
      </a:accent2>
      <a:accent3>
        <a:srgbClr val="E9D0CD"/>
      </a:accent3>
      <a:accent4>
        <a:srgbClr val="F4EAE7"/>
      </a:accent4>
      <a:accent5>
        <a:srgbClr val="ECE6ED"/>
      </a:accent5>
      <a:accent6>
        <a:srgbClr val="8B878B"/>
      </a:accent6>
      <a:hlink>
        <a:srgbClr val="03C74F"/>
      </a:hlink>
      <a:folHlink>
        <a:srgbClr val="03C74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rgbClr val="505050"/>
            </a:solidFill>
            <a:latin typeface="Aileron" charset="0"/>
            <a:ea typeface="Aileron" charset="0"/>
            <a:cs typeface="Aileron"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14707</TotalTime>
  <Words>5102</Words>
  <Application>Microsoft Office PowerPoint</Application>
  <PresentationFormat>Widescreen</PresentationFormat>
  <Paragraphs>955</Paragraphs>
  <Slides>24</Slides>
  <Notes>10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24</vt:i4>
      </vt:variant>
    </vt:vector>
  </HeadingPairs>
  <TitlesOfParts>
    <vt:vector size="35" baseType="lpstr">
      <vt:lpstr>Aileron</vt:lpstr>
      <vt:lpstr>Arial</vt:lpstr>
      <vt:lpstr>Calibri</vt:lpstr>
      <vt:lpstr>Helvetica</vt:lpstr>
      <vt:lpstr>Lucida Grande</vt:lpstr>
      <vt:lpstr>News Gothic MT</vt:lpstr>
      <vt:lpstr>PT Sans</vt:lpstr>
      <vt:lpstr>PT Sans Narrow</vt:lpstr>
      <vt:lpstr>Wingdings</vt:lpstr>
      <vt:lpstr>Thème Office</vt:lpstr>
      <vt:lpstr>1_Thème Office</vt:lpstr>
      <vt:lpstr>PowerPoint Presentation</vt:lpstr>
      <vt:lpstr>optimising treatment sequence for mcrpc after intensified therapy in mcspc  Dr Neal Shore, MD, FACS Medical Director, Carolina Urologic Research Center, and Chief Medical Officer, Surgical Oncology and Urology, GenesisCare, USA  august 2021</vt:lpstr>
      <vt:lpstr>Disclaimer and disclosures</vt:lpstr>
      <vt:lpstr>introduction</vt:lpstr>
      <vt:lpstr>The Development of Novel Hormone Therapy and Chemotherapy in mCSPC</vt:lpstr>
      <vt:lpstr>mCSPC – Docetaxel trials</vt:lpstr>
      <vt:lpstr>mCSPC – androgen receptor-directed intensification</vt:lpstr>
      <vt:lpstr>Initiation of 1L treatment following  mCSPC diagnosis</vt:lpstr>
      <vt:lpstr>Therapeutic options in mcrpc</vt:lpstr>
      <vt:lpstr>PowerPoint Presentation</vt:lpstr>
      <vt:lpstr>Key phase 3/4 trials in mcrpc</vt:lpstr>
      <vt:lpstr>Clinical Factors to support Treatment Choice</vt:lpstr>
      <vt:lpstr>Sequencing: modest effects of abiraterone after enzalutamide and enzalutamide after abiraterone</vt:lpstr>
      <vt:lpstr>Body of evidence suggests Limited Benefit to Sequencing AR-PATHWAY INHIBITORS</vt:lpstr>
      <vt:lpstr>CARD: cabazitaxel more effective than abi or  enza after abi or enza</vt:lpstr>
      <vt:lpstr>profound study: Progression-free survival</vt:lpstr>
      <vt:lpstr>Chemotherapy vs Radium-223: which sequence?</vt:lpstr>
      <vt:lpstr>Chemotherapy after Ra-223 treatment still provides OS benefit for mCRPC patients  (Real-world data)</vt:lpstr>
      <vt:lpstr>Ra-223 early vs late in the treatment sequence (retrospective analysis)</vt:lpstr>
      <vt:lpstr>Pembrolizumab in MSI-high prostate cancer</vt:lpstr>
      <vt:lpstr>VISION Trial: 177Lu-PSMA-617 prolongs Overall survival </vt:lpstr>
      <vt:lpstr>Conclusions</vt:lpstr>
      <vt:lpstr>REACH GU CONNECT VIA  TWITTER, LINKEDIN, VIMEO, or EMAIL OR VISIT THE GROUP’S WEBSITE http://www.guconnect.info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Tracey Gashi</dc:creator>
  <cp:lastModifiedBy>Samantha Brightwell</cp:lastModifiedBy>
  <cp:revision>236</cp:revision>
  <dcterms:modified xsi:type="dcterms:W3CDTF">2021-08-17T15:48:28Z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c76c141-ac86-40e5-abf2-c6f60e474cee_Enabled">
    <vt:lpwstr>True</vt:lpwstr>
  </property>
  <property fmtid="{D5CDD505-2E9C-101B-9397-08002B2CF9AE}" pid="3" name="MSIP_Label_2c76c141-ac86-40e5-abf2-c6f60e474cee_SiteId">
    <vt:lpwstr>fcb2b37b-5da0-466b-9b83-0014b67a7c78</vt:lpwstr>
  </property>
  <property fmtid="{D5CDD505-2E9C-101B-9397-08002B2CF9AE}" pid="4" name="MSIP_Label_2c76c141-ac86-40e5-abf2-c6f60e474cee_Owner">
    <vt:lpwstr>daina.nanchanatt@bayer.com</vt:lpwstr>
  </property>
  <property fmtid="{D5CDD505-2E9C-101B-9397-08002B2CF9AE}" pid="5" name="MSIP_Label_2c76c141-ac86-40e5-abf2-c6f60e474cee_SetDate">
    <vt:lpwstr>2020-10-02T17:40:14.8686808Z</vt:lpwstr>
  </property>
  <property fmtid="{D5CDD505-2E9C-101B-9397-08002B2CF9AE}" pid="6" name="MSIP_Label_2c76c141-ac86-40e5-abf2-c6f60e474cee_Name">
    <vt:lpwstr>RESTRICTED</vt:lpwstr>
  </property>
  <property fmtid="{D5CDD505-2E9C-101B-9397-08002B2CF9AE}" pid="7" name="MSIP_Label_2c76c141-ac86-40e5-abf2-c6f60e474cee_Application">
    <vt:lpwstr>Microsoft Azure Information Protection</vt:lpwstr>
  </property>
  <property fmtid="{D5CDD505-2E9C-101B-9397-08002B2CF9AE}" pid="8" name="MSIP_Label_2c76c141-ac86-40e5-abf2-c6f60e474cee_Extended_MSFT_Method">
    <vt:lpwstr>Automatic</vt:lpwstr>
  </property>
  <property fmtid="{D5CDD505-2E9C-101B-9397-08002B2CF9AE}" pid="9" name="Sensitivity">
    <vt:lpwstr>RESTRICTED</vt:lpwstr>
  </property>
</Properties>
</file>