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0" r:id="rId2"/>
  </p:sldMasterIdLst>
  <p:notesMasterIdLst>
    <p:notesMasterId r:id="rId27"/>
  </p:notesMasterIdLst>
  <p:handoutMasterIdLst>
    <p:handoutMasterId r:id="rId28"/>
  </p:handoutMasterIdLst>
  <p:sldIdLst>
    <p:sldId id="256" r:id="rId3"/>
    <p:sldId id="12269" r:id="rId4"/>
    <p:sldId id="12270" r:id="rId5"/>
    <p:sldId id="12271" r:id="rId6"/>
    <p:sldId id="12272" r:id="rId7"/>
    <p:sldId id="5318" r:id="rId8"/>
    <p:sldId id="12273" r:id="rId9"/>
    <p:sldId id="5322" r:id="rId10"/>
    <p:sldId id="5320" r:id="rId11"/>
    <p:sldId id="12274" r:id="rId12"/>
    <p:sldId id="12275" r:id="rId13"/>
    <p:sldId id="609" r:id="rId14"/>
    <p:sldId id="610" r:id="rId15"/>
    <p:sldId id="5286" r:id="rId16"/>
    <p:sldId id="5285" r:id="rId17"/>
    <p:sldId id="5292" r:id="rId18"/>
    <p:sldId id="5287" r:id="rId19"/>
    <p:sldId id="630" r:id="rId20"/>
    <p:sldId id="5296" r:id="rId21"/>
    <p:sldId id="5323" r:id="rId22"/>
    <p:sldId id="12276" r:id="rId23"/>
    <p:sldId id="5290" r:id="rId24"/>
    <p:sldId id="12277" r:id="rId25"/>
    <p:sldId id="12265" r:id="rId26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2323" userDrawn="1">
          <p15:clr>
            <a:srgbClr val="A4A3A4"/>
          </p15:clr>
        </p15:guide>
        <p15:guide id="5" orient="horz" pos="1910" userDrawn="1">
          <p15:clr>
            <a:srgbClr val="A4A3A4"/>
          </p15:clr>
        </p15:guide>
        <p15:guide id="6" orient="horz" pos="2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een Zeymer-von Metnitz" initials="DZvM" lastIdx="3" clrIdx="0">
    <p:extLst>
      <p:ext uri="{19B8F6BF-5375-455C-9EA6-DF929625EA0E}">
        <p15:presenceInfo xmlns:p15="http://schemas.microsoft.com/office/powerpoint/2012/main" userId="S::doreen.zeymer@students.ipu-berlin.de::71e91f13-ed66-4dd1-8ec4-1649772f56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31F"/>
    <a:srgbClr val="F5EAE8"/>
    <a:srgbClr val="EAD1CE"/>
    <a:srgbClr val="E7F5E9"/>
    <a:srgbClr val="CBEBD0"/>
    <a:srgbClr val="2E7B8E"/>
    <a:srgbClr val="FFA402"/>
    <a:srgbClr val="03C750"/>
    <a:srgbClr val="C7573C"/>
    <a:srgbClr val="5D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52" autoAdjust="0"/>
    <p:restoredTop sz="86470" autoAdjust="0"/>
  </p:normalViewPr>
  <p:slideViewPr>
    <p:cSldViewPr snapToObjects="1">
      <p:cViewPr varScale="1">
        <p:scale>
          <a:sx n="105" d="100"/>
          <a:sy n="105" d="100"/>
        </p:scale>
        <p:origin x="200" y="552"/>
      </p:cViewPr>
      <p:guideLst>
        <p:guide orient="horz" pos="3350"/>
        <p:guide pos="4565"/>
        <p:guide pos="513"/>
        <p:guide orient="horz" pos="2323"/>
        <p:guide orient="horz" pos="1910"/>
        <p:guide orient="horz" pos="2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Delayed intervention ("Cooling-off" strategy)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807-49D1-A798-7F6A4A9F1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Death and non-fatal MI</c:v>
                </c:pt>
                <c:pt idx="1">
                  <c:v>Death</c:v>
                </c:pt>
                <c:pt idx="2">
                  <c:v>Non-fatal MI</c:v>
                </c:pt>
                <c:pt idx="3">
                  <c:v>Non-fatal Q-wave MI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11.6</c:v>
                </c:pt>
                <c:pt idx="1">
                  <c:v>1.5</c:v>
                </c:pt>
                <c:pt idx="2">
                  <c:v>10.1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C-E946-A8CD-86F616D9E2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Immediate intervention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0B70CAB7-2443-4B76-88A9-A475675D138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07-49D1-A798-7F6A4A9F1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Death and non-fatal MI</c:v>
                </c:pt>
                <c:pt idx="1">
                  <c:v>Death</c:v>
                </c:pt>
                <c:pt idx="2">
                  <c:v>Non-fatal MI</c:v>
                </c:pt>
                <c:pt idx="3">
                  <c:v>Non-fatal Q-wave MI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5.9</c:v>
                </c:pt>
                <c:pt idx="1">
                  <c:v>0</c:v>
                </c:pt>
                <c:pt idx="2">
                  <c:v>5.9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1C-E946-A8CD-86F616D9E2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16"/>
        <c:axId val="2063969455"/>
        <c:axId val="2068253935"/>
      </c:barChart>
      <c:catAx>
        <c:axId val="20639694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253935"/>
        <c:crosses val="autoZero"/>
        <c:auto val="1"/>
        <c:lblAlgn val="ctr"/>
        <c:lblOffset val="100"/>
        <c:noMultiLvlLbl val="0"/>
      </c:catAx>
      <c:valAx>
        <c:axId val="20682539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969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400948652638634"/>
          <c:y val="8.3759195610226725E-2"/>
          <c:w val="0.22454346767771888"/>
          <c:h val="0.2382850186927158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DDD10-6C91-45E5-89D9-C818F2F0FDF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D86FB6-6F87-4489-83E2-5609DAEEB2B3}">
      <dgm:prSet phldrT="[Texte]"/>
      <dgm:spPr/>
      <dgm:t>
        <a:bodyPr/>
        <a:lstStyle/>
        <a:p>
          <a:r>
            <a:rPr lang="en-GB" noProof="0" dirty="0"/>
            <a:t>Time of </a:t>
          </a:r>
          <a:r>
            <a:rPr lang="en-GB" noProof="0" dirty="0" err="1"/>
            <a:t>angio</a:t>
          </a:r>
          <a:r>
            <a:rPr lang="en-GB" noProof="0" dirty="0"/>
            <a:t>.</a:t>
          </a:r>
        </a:p>
      </dgm:t>
    </dgm:pt>
    <dgm:pt modelId="{3275919F-26D7-4740-82B9-06C69EC2BF9A}" type="parTrans" cxnId="{49A408AE-F1FB-404E-B8BC-F8FDBB522A37}">
      <dgm:prSet/>
      <dgm:spPr/>
      <dgm:t>
        <a:bodyPr/>
        <a:lstStyle/>
        <a:p>
          <a:endParaRPr lang="fr-FR"/>
        </a:p>
      </dgm:t>
    </dgm:pt>
    <dgm:pt modelId="{80E5477A-0EE4-4ADE-868E-8D86AB381A30}" type="sibTrans" cxnId="{49A408AE-F1FB-404E-B8BC-F8FDBB522A37}">
      <dgm:prSet/>
      <dgm:spPr/>
      <dgm:t>
        <a:bodyPr/>
        <a:lstStyle/>
        <a:p>
          <a:endParaRPr lang="fr-FR"/>
        </a:p>
      </dgm:t>
    </dgm:pt>
    <dgm:pt modelId="{FE80090B-2D87-4C9E-9618-3D567B0C9670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100" b="1" dirty="0">
              <a:solidFill>
                <a:schemeClr val="tx1">
                  <a:lumMod val="50000"/>
                </a:schemeClr>
              </a:solidFill>
            </a:rPr>
            <a:t>Time of</a:t>
          </a:r>
        </a:p>
        <a:p>
          <a:r>
            <a:rPr lang="fr-FR" sz="1100" b="1" dirty="0">
              <a:solidFill>
                <a:schemeClr val="tx1">
                  <a:lumMod val="50000"/>
                </a:schemeClr>
              </a:solidFill>
            </a:rPr>
            <a:t> P2Y12</a:t>
          </a:r>
        </a:p>
      </dgm:t>
    </dgm:pt>
    <dgm:pt modelId="{AB68FA08-CDF7-40A9-A034-47CE04A6DC3A}" type="parTrans" cxnId="{FF5762C1-4A4E-418E-B0AA-6C64127EE088}">
      <dgm:prSet/>
      <dgm:spPr/>
      <dgm:t>
        <a:bodyPr/>
        <a:lstStyle/>
        <a:p>
          <a:endParaRPr lang="fr-FR"/>
        </a:p>
      </dgm:t>
    </dgm:pt>
    <dgm:pt modelId="{49EFF6CE-1D06-4A78-BE01-64F20798D2B4}" type="sibTrans" cxnId="{FF5762C1-4A4E-418E-B0AA-6C64127EE088}">
      <dgm:prSet/>
      <dgm:spPr/>
      <dgm:t>
        <a:bodyPr/>
        <a:lstStyle/>
        <a:p>
          <a:endParaRPr lang="fr-FR"/>
        </a:p>
      </dgm:t>
    </dgm:pt>
    <dgm:pt modelId="{94591255-6B6B-41B5-88E8-96039127E81B}">
      <dgm:prSet phldrT="[Texte]" custT="1"/>
      <dgm:spPr>
        <a:solidFill>
          <a:srgbClr val="0070C0"/>
        </a:solidFill>
      </dgm:spPr>
      <dgm:t>
        <a:bodyPr lIns="0" rIns="0"/>
        <a:lstStyle/>
        <a:p>
          <a:r>
            <a:rPr lang="en-GB" sz="1050" b="1" noProof="0" dirty="0"/>
            <a:t>Time of </a:t>
          </a:r>
          <a:r>
            <a:rPr lang="en-GB" sz="1050" b="1" noProof="0" dirty="0" err="1"/>
            <a:t>anticoag</a:t>
          </a:r>
          <a:r>
            <a:rPr lang="en-GB" sz="1050" b="1" noProof="0" dirty="0"/>
            <a:t>.</a:t>
          </a:r>
        </a:p>
      </dgm:t>
    </dgm:pt>
    <dgm:pt modelId="{EDE3A824-4223-4F07-9462-B56A1C718D0F}" type="parTrans" cxnId="{AF335E26-4ADA-41FB-B21E-1D667C66E371}">
      <dgm:prSet/>
      <dgm:spPr/>
      <dgm:t>
        <a:bodyPr/>
        <a:lstStyle/>
        <a:p>
          <a:endParaRPr lang="fr-FR"/>
        </a:p>
      </dgm:t>
    </dgm:pt>
    <dgm:pt modelId="{1B927C7D-3CE8-455C-B549-E430EE5B02D0}" type="sibTrans" cxnId="{AF335E26-4ADA-41FB-B21E-1D667C66E371}">
      <dgm:prSet/>
      <dgm:spPr/>
      <dgm:t>
        <a:bodyPr/>
        <a:lstStyle/>
        <a:p>
          <a:endParaRPr lang="fr-FR"/>
        </a:p>
      </dgm:t>
    </dgm:pt>
    <dgm:pt modelId="{2A9531C6-9FC0-4976-A1A9-45677AB728B6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600" b="1" dirty="0"/>
            <a:t>Time of GPI</a:t>
          </a:r>
        </a:p>
      </dgm:t>
    </dgm:pt>
    <dgm:pt modelId="{2E773DAC-10DA-46B9-9995-378530D681C0}" type="parTrans" cxnId="{4CDE1087-27A3-4B23-83BB-F45E77FF87E4}">
      <dgm:prSet/>
      <dgm:spPr/>
      <dgm:t>
        <a:bodyPr/>
        <a:lstStyle/>
        <a:p>
          <a:endParaRPr lang="fr-FR"/>
        </a:p>
      </dgm:t>
    </dgm:pt>
    <dgm:pt modelId="{B9B848F8-3535-4C11-8AB0-CB59E2903EE2}" type="sibTrans" cxnId="{4CDE1087-27A3-4B23-83BB-F45E77FF87E4}">
      <dgm:prSet/>
      <dgm:spPr/>
      <dgm:t>
        <a:bodyPr/>
        <a:lstStyle/>
        <a:p>
          <a:endParaRPr lang="fr-FR"/>
        </a:p>
      </dgm:t>
    </dgm:pt>
    <dgm:pt modelId="{F7D13CBE-2443-42B9-B33F-A7D698C1E514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1000" b="1" dirty="0"/>
            <a:t>Time of PCSK9i</a:t>
          </a:r>
        </a:p>
      </dgm:t>
    </dgm:pt>
    <dgm:pt modelId="{B8D39E91-D04B-489B-928F-EF696764AAFC}" type="parTrans" cxnId="{9C6D93AC-6F81-44F6-AEAF-A89AC2DDB804}">
      <dgm:prSet/>
      <dgm:spPr/>
      <dgm:t>
        <a:bodyPr/>
        <a:lstStyle/>
        <a:p>
          <a:endParaRPr lang="fr-FR"/>
        </a:p>
      </dgm:t>
    </dgm:pt>
    <dgm:pt modelId="{904CCE55-C901-4E74-B903-732358FEFF2F}" type="sibTrans" cxnId="{9C6D93AC-6F81-44F6-AEAF-A89AC2DDB804}">
      <dgm:prSet/>
      <dgm:spPr/>
      <dgm:t>
        <a:bodyPr/>
        <a:lstStyle/>
        <a:p>
          <a:endParaRPr lang="fr-FR"/>
        </a:p>
      </dgm:t>
    </dgm:pt>
    <dgm:pt modelId="{97592DD3-D80E-48B5-88D7-29C260422D74}">
      <dgm:prSet phldrT="[Texte]" custT="1"/>
      <dgm:spPr>
        <a:solidFill>
          <a:srgbClr val="7030A0"/>
        </a:solidFill>
      </dgm:spPr>
      <dgm:t>
        <a:bodyPr/>
        <a:lstStyle/>
        <a:p>
          <a:r>
            <a:rPr lang="en-GB" sz="1050" b="1" noProof="0" dirty="0"/>
            <a:t>Time of statins</a:t>
          </a:r>
        </a:p>
      </dgm:t>
    </dgm:pt>
    <dgm:pt modelId="{F7471B7A-6731-437C-9946-AE62525F84B7}" type="parTrans" cxnId="{49359875-FA6C-48A0-96E4-8AF2DB4A12EC}">
      <dgm:prSet/>
      <dgm:spPr/>
      <dgm:t>
        <a:bodyPr/>
        <a:lstStyle/>
        <a:p>
          <a:endParaRPr lang="fr-FR"/>
        </a:p>
      </dgm:t>
    </dgm:pt>
    <dgm:pt modelId="{0054E98F-2E72-4FBD-B8C4-AD39B43530A7}" type="sibTrans" cxnId="{49359875-FA6C-48A0-96E4-8AF2DB4A12EC}">
      <dgm:prSet/>
      <dgm:spPr/>
      <dgm:t>
        <a:bodyPr/>
        <a:lstStyle/>
        <a:p>
          <a:endParaRPr lang="fr-FR"/>
        </a:p>
      </dgm:t>
    </dgm:pt>
    <dgm:pt modelId="{450CF529-4008-4D5E-983C-FF3C4B9DE81E}">
      <dgm:prSet phldrT="[Texte]" custT="1"/>
      <dgm:spPr>
        <a:solidFill>
          <a:srgbClr val="7030A0"/>
        </a:solidFill>
      </dgm:spPr>
      <dgm:t>
        <a:bodyPr/>
        <a:lstStyle/>
        <a:p>
          <a:br>
            <a:rPr lang="en-GB" sz="800" b="1" noProof="0" dirty="0"/>
          </a:br>
          <a:r>
            <a:rPr lang="en-GB" sz="800" b="1" noProof="0" dirty="0"/>
            <a:t>Time of ezetimibe</a:t>
          </a:r>
        </a:p>
      </dgm:t>
    </dgm:pt>
    <dgm:pt modelId="{0AB41DCD-CE10-4477-9CEE-9F1D3E4DBB51}" type="parTrans" cxnId="{0646772D-B2A8-47DA-A213-FEC0ADEF5DB8}">
      <dgm:prSet/>
      <dgm:spPr/>
      <dgm:t>
        <a:bodyPr/>
        <a:lstStyle/>
        <a:p>
          <a:endParaRPr lang="fr-FR"/>
        </a:p>
      </dgm:t>
    </dgm:pt>
    <dgm:pt modelId="{1AD75C32-FCCA-4FAE-81E9-2B71BB9DA392}" type="sibTrans" cxnId="{0646772D-B2A8-47DA-A213-FEC0ADEF5DB8}">
      <dgm:prSet/>
      <dgm:spPr/>
      <dgm:t>
        <a:bodyPr/>
        <a:lstStyle/>
        <a:p>
          <a:endParaRPr lang="fr-FR"/>
        </a:p>
      </dgm:t>
    </dgm:pt>
    <dgm:pt modelId="{C8DD0BAB-1178-4407-B588-544EBCEACDA7}">
      <dgm:prSet phldrT="[Texte]"/>
      <dgm:spPr>
        <a:solidFill>
          <a:srgbClr val="00B0F0"/>
        </a:solidFill>
      </dgm:spPr>
      <dgm:t>
        <a:bodyPr/>
        <a:lstStyle/>
        <a:p>
          <a:r>
            <a:rPr lang="en-GB" b="1" noProof="0" dirty="0"/>
            <a:t>Time of </a:t>
          </a:r>
          <a:r>
            <a:rPr lang="en-GB" b="1" noProof="0" dirty="0" err="1"/>
            <a:t>ACEi</a:t>
          </a:r>
          <a:endParaRPr lang="en-GB" b="1" noProof="0" dirty="0"/>
        </a:p>
      </dgm:t>
    </dgm:pt>
    <dgm:pt modelId="{9D97FDEF-951B-42D1-B44E-255988D7D21C}" type="parTrans" cxnId="{91363498-37F2-4B9D-B6FB-849A7406D3E4}">
      <dgm:prSet/>
      <dgm:spPr/>
      <dgm:t>
        <a:bodyPr/>
        <a:lstStyle/>
        <a:p>
          <a:endParaRPr lang="fr-FR"/>
        </a:p>
      </dgm:t>
    </dgm:pt>
    <dgm:pt modelId="{17ADA73A-E942-450A-9773-8CF96868F3B1}" type="sibTrans" cxnId="{91363498-37F2-4B9D-B6FB-849A7406D3E4}">
      <dgm:prSet/>
      <dgm:spPr/>
      <dgm:t>
        <a:bodyPr/>
        <a:lstStyle/>
        <a:p>
          <a:endParaRPr lang="fr-FR"/>
        </a:p>
      </dgm:t>
    </dgm:pt>
    <dgm:pt modelId="{AF2C2906-4523-438F-B393-E55682C99EBE}" type="pres">
      <dgm:prSet presAssocID="{918DDD10-6C91-45E5-89D9-C818F2F0FDF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47F5F9-9239-4593-BC7F-2454BDE5AA53}" type="pres">
      <dgm:prSet presAssocID="{FCD86FB6-6F87-4489-83E2-5609DAEEB2B3}" presName="centerShape" presStyleLbl="node0" presStyleIdx="0" presStyleCnt="1" custLinFactNeighborX="-588" custLinFactNeighborY="-2788"/>
      <dgm:spPr/>
    </dgm:pt>
    <dgm:pt modelId="{8539A539-879B-42BF-A006-C667704FCE06}" type="pres">
      <dgm:prSet presAssocID="{FE80090B-2D87-4C9E-9618-3D567B0C9670}" presName="node" presStyleLbl="node1" presStyleIdx="0" presStyleCnt="7">
        <dgm:presLayoutVars>
          <dgm:bulletEnabled val="1"/>
        </dgm:presLayoutVars>
      </dgm:prSet>
      <dgm:spPr/>
    </dgm:pt>
    <dgm:pt modelId="{5299A91A-2746-44E4-980B-43AEB32D5B9F}" type="pres">
      <dgm:prSet presAssocID="{FE80090B-2D87-4C9E-9618-3D567B0C9670}" presName="dummy" presStyleCnt="0"/>
      <dgm:spPr/>
    </dgm:pt>
    <dgm:pt modelId="{891220AD-3242-4FB8-B548-13D6069EFE3A}" type="pres">
      <dgm:prSet presAssocID="{49EFF6CE-1D06-4A78-BE01-64F20798D2B4}" presName="sibTrans" presStyleLbl="sibTrans2D1" presStyleIdx="0" presStyleCnt="7"/>
      <dgm:spPr/>
    </dgm:pt>
    <dgm:pt modelId="{F9C4BC0B-E791-4C20-A503-9B1F1FD5B974}" type="pres">
      <dgm:prSet presAssocID="{94591255-6B6B-41B5-88E8-96039127E81B}" presName="node" presStyleLbl="node1" presStyleIdx="1" presStyleCnt="7" custRadScaleRad="99520" custRadScaleInc="33050">
        <dgm:presLayoutVars>
          <dgm:bulletEnabled val="1"/>
        </dgm:presLayoutVars>
      </dgm:prSet>
      <dgm:spPr/>
    </dgm:pt>
    <dgm:pt modelId="{5627AE78-15C2-4641-B538-4746AA35103D}" type="pres">
      <dgm:prSet presAssocID="{94591255-6B6B-41B5-88E8-96039127E81B}" presName="dummy" presStyleCnt="0"/>
      <dgm:spPr/>
    </dgm:pt>
    <dgm:pt modelId="{6CD3BE8F-A93E-40A9-9180-409438E82252}" type="pres">
      <dgm:prSet presAssocID="{1B927C7D-3CE8-455C-B549-E430EE5B02D0}" presName="sibTrans" presStyleLbl="sibTrans2D1" presStyleIdx="1" presStyleCnt="7"/>
      <dgm:spPr/>
    </dgm:pt>
    <dgm:pt modelId="{00C93D08-D713-42E0-8EFF-6D8C58642860}" type="pres">
      <dgm:prSet presAssocID="{2A9531C6-9FC0-4976-A1A9-45677AB728B6}" presName="node" presStyleLbl="node1" presStyleIdx="2" presStyleCnt="7" custRadScaleRad="92508" custRadScaleInc="62775">
        <dgm:presLayoutVars>
          <dgm:bulletEnabled val="1"/>
        </dgm:presLayoutVars>
      </dgm:prSet>
      <dgm:spPr/>
    </dgm:pt>
    <dgm:pt modelId="{018AFCBB-BC2A-42A4-B28F-D3DB48D1DFB7}" type="pres">
      <dgm:prSet presAssocID="{2A9531C6-9FC0-4976-A1A9-45677AB728B6}" presName="dummy" presStyleCnt="0"/>
      <dgm:spPr/>
    </dgm:pt>
    <dgm:pt modelId="{0F2CA976-BBA4-4047-A863-418369E42C3F}" type="pres">
      <dgm:prSet presAssocID="{B9B848F8-3535-4C11-8AB0-CB59E2903EE2}" presName="sibTrans" presStyleLbl="sibTrans2D1" presStyleIdx="2" presStyleCnt="7"/>
      <dgm:spPr/>
    </dgm:pt>
    <dgm:pt modelId="{A1707560-9E42-4B5A-8871-7B73D98D70FC}" type="pres">
      <dgm:prSet presAssocID="{C8DD0BAB-1178-4407-B588-544EBCEACDA7}" presName="node" presStyleLbl="node1" presStyleIdx="3" presStyleCnt="7" custRadScaleRad="84072" custRadScaleInc="293033">
        <dgm:presLayoutVars>
          <dgm:bulletEnabled val="1"/>
        </dgm:presLayoutVars>
      </dgm:prSet>
      <dgm:spPr/>
    </dgm:pt>
    <dgm:pt modelId="{E025AAEC-FA8F-4860-8B7A-1171870C78AA}" type="pres">
      <dgm:prSet presAssocID="{C8DD0BAB-1178-4407-B588-544EBCEACDA7}" presName="dummy" presStyleCnt="0"/>
      <dgm:spPr/>
    </dgm:pt>
    <dgm:pt modelId="{45BE814B-EBE5-4A02-9E27-1C1D5D848CD3}" type="pres">
      <dgm:prSet presAssocID="{17ADA73A-E942-450A-9773-8CF96868F3B1}" presName="sibTrans" presStyleLbl="sibTrans2D1" presStyleIdx="3" presStyleCnt="7"/>
      <dgm:spPr/>
    </dgm:pt>
    <dgm:pt modelId="{25E2ED58-C5A8-42E0-A299-91DDBCADF313}" type="pres">
      <dgm:prSet presAssocID="{F7D13CBE-2443-42B9-B33F-A7D698C1E514}" presName="node" presStyleLbl="node1" presStyleIdx="4" presStyleCnt="7" custScaleX="90946" custScaleY="82972" custRadScaleRad="93038" custRadScaleInc="380123">
        <dgm:presLayoutVars>
          <dgm:bulletEnabled val="1"/>
        </dgm:presLayoutVars>
      </dgm:prSet>
      <dgm:spPr/>
    </dgm:pt>
    <dgm:pt modelId="{F7ECEB8E-012C-4CAB-A586-450399780CE2}" type="pres">
      <dgm:prSet presAssocID="{F7D13CBE-2443-42B9-B33F-A7D698C1E514}" presName="dummy" presStyleCnt="0"/>
      <dgm:spPr/>
    </dgm:pt>
    <dgm:pt modelId="{1926D161-D185-4037-B04A-88504D37ED99}" type="pres">
      <dgm:prSet presAssocID="{904CCE55-C901-4E74-B903-732358FEFF2F}" presName="sibTrans" presStyleLbl="sibTrans2D1" presStyleIdx="4" presStyleCnt="7"/>
      <dgm:spPr/>
    </dgm:pt>
    <dgm:pt modelId="{0A9F197B-E769-4684-8594-6F7115C3DBA7}" type="pres">
      <dgm:prSet presAssocID="{450CF529-4008-4D5E-983C-FF3C4B9DE81E}" presName="node" presStyleLbl="node1" presStyleIdx="5" presStyleCnt="7" custScaleX="82133" custScaleY="85633" custRadScaleRad="96665" custRadScaleInc="198968">
        <dgm:presLayoutVars>
          <dgm:bulletEnabled val="1"/>
        </dgm:presLayoutVars>
      </dgm:prSet>
      <dgm:spPr/>
    </dgm:pt>
    <dgm:pt modelId="{4FBCFCAF-EE5C-4044-BE91-842CA3ED7491}" type="pres">
      <dgm:prSet presAssocID="{450CF529-4008-4D5E-983C-FF3C4B9DE81E}" presName="dummy" presStyleCnt="0"/>
      <dgm:spPr/>
    </dgm:pt>
    <dgm:pt modelId="{924992E0-A2C2-4CB6-88CB-5D4C830BFC6E}" type="pres">
      <dgm:prSet presAssocID="{1AD75C32-FCCA-4FAE-81E9-2B71BB9DA392}" presName="sibTrans" presStyleLbl="sibTrans2D1" presStyleIdx="5" presStyleCnt="7"/>
      <dgm:spPr/>
    </dgm:pt>
    <dgm:pt modelId="{2832091B-61CA-4E76-8D53-D138BECA44BF}" type="pres">
      <dgm:prSet presAssocID="{97592DD3-D80E-48B5-88D7-29C260422D74}" presName="node" presStyleLbl="node1" presStyleIdx="6" presStyleCnt="7" custScaleX="77660" custScaleY="79719">
        <dgm:presLayoutVars>
          <dgm:bulletEnabled val="1"/>
        </dgm:presLayoutVars>
      </dgm:prSet>
      <dgm:spPr/>
    </dgm:pt>
    <dgm:pt modelId="{46A54DEF-2F18-46AE-9D75-9C116ACEF219}" type="pres">
      <dgm:prSet presAssocID="{97592DD3-D80E-48B5-88D7-29C260422D74}" presName="dummy" presStyleCnt="0"/>
      <dgm:spPr/>
    </dgm:pt>
    <dgm:pt modelId="{0E22DD1C-DB4D-418B-A75C-0E965A2CF4ED}" type="pres">
      <dgm:prSet presAssocID="{0054E98F-2E72-4FBD-B8C4-AD39B43530A7}" presName="sibTrans" presStyleLbl="sibTrans2D1" presStyleIdx="6" presStyleCnt="7"/>
      <dgm:spPr/>
    </dgm:pt>
  </dgm:ptLst>
  <dgm:cxnLst>
    <dgm:cxn modelId="{AF335E26-4ADA-41FB-B21E-1D667C66E371}" srcId="{FCD86FB6-6F87-4489-83E2-5609DAEEB2B3}" destId="{94591255-6B6B-41B5-88E8-96039127E81B}" srcOrd="1" destOrd="0" parTransId="{EDE3A824-4223-4F07-9462-B56A1C718D0F}" sibTransId="{1B927C7D-3CE8-455C-B549-E430EE5B02D0}"/>
    <dgm:cxn modelId="{0646772D-B2A8-47DA-A213-FEC0ADEF5DB8}" srcId="{FCD86FB6-6F87-4489-83E2-5609DAEEB2B3}" destId="{450CF529-4008-4D5E-983C-FF3C4B9DE81E}" srcOrd="5" destOrd="0" parTransId="{0AB41DCD-CE10-4477-9CEE-9F1D3E4DBB51}" sibTransId="{1AD75C32-FCCA-4FAE-81E9-2B71BB9DA392}"/>
    <dgm:cxn modelId="{98F53239-EDBA-46D8-9983-4277C38EE63E}" type="presOf" srcId="{1B927C7D-3CE8-455C-B549-E430EE5B02D0}" destId="{6CD3BE8F-A93E-40A9-9180-409438E82252}" srcOrd="0" destOrd="0" presId="urn:microsoft.com/office/officeart/2005/8/layout/radial6"/>
    <dgm:cxn modelId="{8CB3013C-7C80-4168-9F4D-46D6A04DC9A9}" type="presOf" srcId="{450CF529-4008-4D5E-983C-FF3C4B9DE81E}" destId="{0A9F197B-E769-4684-8594-6F7115C3DBA7}" srcOrd="0" destOrd="0" presId="urn:microsoft.com/office/officeart/2005/8/layout/radial6"/>
    <dgm:cxn modelId="{E2BC4C3E-D84E-4FB5-B525-A34168918402}" type="presOf" srcId="{F7D13CBE-2443-42B9-B33F-A7D698C1E514}" destId="{25E2ED58-C5A8-42E0-A299-91DDBCADF313}" srcOrd="0" destOrd="0" presId="urn:microsoft.com/office/officeart/2005/8/layout/radial6"/>
    <dgm:cxn modelId="{D5DD0441-76DF-4874-B26F-C8B98F99F8F2}" type="presOf" srcId="{FE80090B-2D87-4C9E-9618-3D567B0C9670}" destId="{8539A539-879B-42BF-A006-C667704FCE06}" srcOrd="0" destOrd="0" presId="urn:microsoft.com/office/officeart/2005/8/layout/radial6"/>
    <dgm:cxn modelId="{8E6F0C45-4AEB-48E6-B51C-B19E3F4C9217}" type="presOf" srcId="{94591255-6B6B-41B5-88E8-96039127E81B}" destId="{F9C4BC0B-E791-4C20-A503-9B1F1FD5B974}" srcOrd="0" destOrd="0" presId="urn:microsoft.com/office/officeart/2005/8/layout/radial6"/>
    <dgm:cxn modelId="{BBB3BB52-C6A2-4A34-9109-701E276847B1}" type="presOf" srcId="{B9B848F8-3535-4C11-8AB0-CB59E2903EE2}" destId="{0F2CA976-BBA4-4047-A863-418369E42C3F}" srcOrd="0" destOrd="0" presId="urn:microsoft.com/office/officeart/2005/8/layout/radial6"/>
    <dgm:cxn modelId="{AEC97B68-D83F-4E09-BF7C-1F55092AB864}" type="presOf" srcId="{FCD86FB6-6F87-4489-83E2-5609DAEEB2B3}" destId="{8C47F5F9-9239-4593-BC7F-2454BDE5AA53}" srcOrd="0" destOrd="0" presId="urn:microsoft.com/office/officeart/2005/8/layout/radial6"/>
    <dgm:cxn modelId="{49359875-FA6C-48A0-96E4-8AF2DB4A12EC}" srcId="{FCD86FB6-6F87-4489-83E2-5609DAEEB2B3}" destId="{97592DD3-D80E-48B5-88D7-29C260422D74}" srcOrd="6" destOrd="0" parTransId="{F7471B7A-6731-437C-9946-AE62525F84B7}" sibTransId="{0054E98F-2E72-4FBD-B8C4-AD39B43530A7}"/>
    <dgm:cxn modelId="{E697F27E-13E1-4D22-B099-E64256207C2F}" type="presOf" srcId="{2A9531C6-9FC0-4976-A1A9-45677AB728B6}" destId="{00C93D08-D713-42E0-8EFF-6D8C58642860}" srcOrd="0" destOrd="0" presId="urn:microsoft.com/office/officeart/2005/8/layout/radial6"/>
    <dgm:cxn modelId="{4CDE1087-27A3-4B23-83BB-F45E77FF87E4}" srcId="{FCD86FB6-6F87-4489-83E2-5609DAEEB2B3}" destId="{2A9531C6-9FC0-4976-A1A9-45677AB728B6}" srcOrd="2" destOrd="0" parTransId="{2E773DAC-10DA-46B9-9995-378530D681C0}" sibTransId="{B9B848F8-3535-4C11-8AB0-CB59E2903EE2}"/>
    <dgm:cxn modelId="{CA043E8B-C454-458E-9052-24DC309CE5F3}" type="presOf" srcId="{0054E98F-2E72-4FBD-B8C4-AD39B43530A7}" destId="{0E22DD1C-DB4D-418B-A75C-0E965A2CF4ED}" srcOrd="0" destOrd="0" presId="urn:microsoft.com/office/officeart/2005/8/layout/radial6"/>
    <dgm:cxn modelId="{91363498-37F2-4B9D-B6FB-849A7406D3E4}" srcId="{FCD86FB6-6F87-4489-83E2-5609DAEEB2B3}" destId="{C8DD0BAB-1178-4407-B588-544EBCEACDA7}" srcOrd="3" destOrd="0" parTransId="{9D97FDEF-951B-42D1-B44E-255988D7D21C}" sibTransId="{17ADA73A-E942-450A-9773-8CF96868F3B1}"/>
    <dgm:cxn modelId="{458009A9-37E2-4D2E-929F-F3245D97E82F}" type="presOf" srcId="{904CCE55-C901-4E74-B903-732358FEFF2F}" destId="{1926D161-D185-4037-B04A-88504D37ED99}" srcOrd="0" destOrd="0" presId="urn:microsoft.com/office/officeart/2005/8/layout/radial6"/>
    <dgm:cxn modelId="{9C6D93AC-6F81-44F6-AEAF-A89AC2DDB804}" srcId="{FCD86FB6-6F87-4489-83E2-5609DAEEB2B3}" destId="{F7D13CBE-2443-42B9-B33F-A7D698C1E514}" srcOrd="4" destOrd="0" parTransId="{B8D39E91-D04B-489B-928F-EF696764AAFC}" sibTransId="{904CCE55-C901-4E74-B903-732358FEFF2F}"/>
    <dgm:cxn modelId="{49A408AE-F1FB-404E-B8BC-F8FDBB522A37}" srcId="{918DDD10-6C91-45E5-89D9-C818F2F0FDF6}" destId="{FCD86FB6-6F87-4489-83E2-5609DAEEB2B3}" srcOrd="0" destOrd="0" parTransId="{3275919F-26D7-4740-82B9-06C69EC2BF9A}" sibTransId="{80E5477A-0EE4-4ADE-868E-8D86AB381A30}"/>
    <dgm:cxn modelId="{083483AF-074B-4DE9-A8B3-133157BE1EE1}" type="presOf" srcId="{1AD75C32-FCCA-4FAE-81E9-2B71BB9DA392}" destId="{924992E0-A2C2-4CB6-88CB-5D4C830BFC6E}" srcOrd="0" destOrd="0" presId="urn:microsoft.com/office/officeart/2005/8/layout/radial6"/>
    <dgm:cxn modelId="{811CEEB3-DC35-4108-A9FB-076F84532FF6}" type="presOf" srcId="{918DDD10-6C91-45E5-89D9-C818F2F0FDF6}" destId="{AF2C2906-4523-438F-B393-E55682C99EBE}" srcOrd="0" destOrd="0" presId="urn:microsoft.com/office/officeart/2005/8/layout/radial6"/>
    <dgm:cxn modelId="{FF5762C1-4A4E-418E-B0AA-6C64127EE088}" srcId="{FCD86FB6-6F87-4489-83E2-5609DAEEB2B3}" destId="{FE80090B-2D87-4C9E-9618-3D567B0C9670}" srcOrd="0" destOrd="0" parTransId="{AB68FA08-CDF7-40A9-A034-47CE04A6DC3A}" sibTransId="{49EFF6CE-1D06-4A78-BE01-64F20798D2B4}"/>
    <dgm:cxn modelId="{3EB992CC-6617-40FC-80CC-DE21CCAAF1A5}" type="presOf" srcId="{17ADA73A-E942-450A-9773-8CF96868F3B1}" destId="{45BE814B-EBE5-4A02-9E27-1C1D5D848CD3}" srcOrd="0" destOrd="0" presId="urn:microsoft.com/office/officeart/2005/8/layout/radial6"/>
    <dgm:cxn modelId="{1E0119DC-2FC5-4E2B-91F5-E60FC2F0D4A1}" type="presOf" srcId="{49EFF6CE-1D06-4A78-BE01-64F20798D2B4}" destId="{891220AD-3242-4FB8-B548-13D6069EFE3A}" srcOrd="0" destOrd="0" presId="urn:microsoft.com/office/officeart/2005/8/layout/radial6"/>
    <dgm:cxn modelId="{0C44A3E7-165B-47AE-A42B-9A1049F72C15}" type="presOf" srcId="{97592DD3-D80E-48B5-88D7-29C260422D74}" destId="{2832091B-61CA-4E76-8D53-D138BECA44BF}" srcOrd="0" destOrd="0" presId="urn:microsoft.com/office/officeart/2005/8/layout/radial6"/>
    <dgm:cxn modelId="{F4E5FCEB-285E-4F3C-80BE-D52859A52EE2}" type="presOf" srcId="{C8DD0BAB-1178-4407-B588-544EBCEACDA7}" destId="{A1707560-9E42-4B5A-8871-7B73D98D70FC}" srcOrd="0" destOrd="0" presId="urn:microsoft.com/office/officeart/2005/8/layout/radial6"/>
    <dgm:cxn modelId="{30C13EF5-1CAD-47CA-A904-0438B076C410}" type="presParOf" srcId="{AF2C2906-4523-438F-B393-E55682C99EBE}" destId="{8C47F5F9-9239-4593-BC7F-2454BDE5AA53}" srcOrd="0" destOrd="0" presId="urn:microsoft.com/office/officeart/2005/8/layout/radial6"/>
    <dgm:cxn modelId="{7563D537-8546-45D1-974B-70485ADB10EA}" type="presParOf" srcId="{AF2C2906-4523-438F-B393-E55682C99EBE}" destId="{8539A539-879B-42BF-A006-C667704FCE06}" srcOrd="1" destOrd="0" presId="urn:microsoft.com/office/officeart/2005/8/layout/radial6"/>
    <dgm:cxn modelId="{AF068C49-ADF2-4249-9440-95A87BFB1650}" type="presParOf" srcId="{AF2C2906-4523-438F-B393-E55682C99EBE}" destId="{5299A91A-2746-44E4-980B-43AEB32D5B9F}" srcOrd="2" destOrd="0" presId="urn:microsoft.com/office/officeart/2005/8/layout/radial6"/>
    <dgm:cxn modelId="{53E908EE-7E4E-4481-BFB4-C26BED0B059E}" type="presParOf" srcId="{AF2C2906-4523-438F-B393-E55682C99EBE}" destId="{891220AD-3242-4FB8-B548-13D6069EFE3A}" srcOrd="3" destOrd="0" presId="urn:microsoft.com/office/officeart/2005/8/layout/radial6"/>
    <dgm:cxn modelId="{C1ED7F16-D7CF-4FAE-A05C-FC0CB41F1EA0}" type="presParOf" srcId="{AF2C2906-4523-438F-B393-E55682C99EBE}" destId="{F9C4BC0B-E791-4C20-A503-9B1F1FD5B974}" srcOrd="4" destOrd="0" presId="urn:microsoft.com/office/officeart/2005/8/layout/radial6"/>
    <dgm:cxn modelId="{7B82EC7B-B3FE-48FC-9DA7-FC4D927099C8}" type="presParOf" srcId="{AF2C2906-4523-438F-B393-E55682C99EBE}" destId="{5627AE78-15C2-4641-B538-4746AA35103D}" srcOrd="5" destOrd="0" presId="urn:microsoft.com/office/officeart/2005/8/layout/radial6"/>
    <dgm:cxn modelId="{54AD360B-6968-4BCA-9761-38A3F67AFB0B}" type="presParOf" srcId="{AF2C2906-4523-438F-B393-E55682C99EBE}" destId="{6CD3BE8F-A93E-40A9-9180-409438E82252}" srcOrd="6" destOrd="0" presId="urn:microsoft.com/office/officeart/2005/8/layout/radial6"/>
    <dgm:cxn modelId="{86E5BF14-4F27-4C42-9775-12EB1CB91B7B}" type="presParOf" srcId="{AF2C2906-4523-438F-B393-E55682C99EBE}" destId="{00C93D08-D713-42E0-8EFF-6D8C58642860}" srcOrd="7" destOrd="0" presId="urn:microsoft.com/office/officeart/2005/8/layout/radial6"/>
    <dgm:cxn modelId="{DC0112AA-D17B-4BFE-B94C-C05170A59FC8}" type="presParOf" srcId="{AF2C2906-4523-438F-B393-E55682C99EBE}" destId="{018AFCBB-BC2A-42A4-B28F-D3DB48D1DFB7}" srcOrd="8" destOrd="0" presId="urn:microsoft.com/office/officeart/2005/8/layout/radial6"/>
    <dgm:cxn modelId="{2FC70E42-7895-4939-BB2D-DF183BC14503}" type="presParOf" srcId="{AF2C2906-4523-438F-B393-E55682C99EBE}" destId="{0F2CA976-BBA4-4047-A863-418369E42C3F}" srcOrd="9" destOrd="0" presId="urn:microsoft.com/office/officeart/2005/8/layout/radial6"/>
    <dgm:cxn modelId="{6E225503-755C-4EBA-9146-284355CE49E9}" type="presParOf" srcId="{AF2C2906-4523-438F-B393-E55682C99EBE}" destId="{A1707560-9E42-4B5A-8871-7B73D98D70FC}" srcOrd="10" destOrd="0" presId="urn:microsoft.com/office/officeart/2005/8/layout/radial6"/>
    <dgm:cxn modelId="{AB2C9BEB-1192-46CE-A3C2-DCFA2F4554B4}" type="presParOf" srcId="{AF2C2906-4523-438F-B393-E55682C99EBE}" destId="{E025AAEC-FA8F-4860-8B7A-1171870C78AA}" srcOrd="11" destOrd="0" presId="urn:microsoft.com/office/officeart/2005/8/layout/radial6"/>
    <dgm:cxn modelId="{D81B32BA-41B7-4C76-87FC-A4C65034A4AA}" type="presParOf" srcId="{AF2C2906-4523-438F-B393-E55682C99EBE}" destId="{45BE814B-EBE5-4A02-9E27-1C1D5D848CD3}" srcOrd="12" destOrd="0" presId="urn:microsoft.com/office/officeart/2005/8/layout/radial6"/>
    <dgm:cxn modelId="{15E79D9A-869C-4DFD-A0C0-D7F4645A8357}" type="presParOf" srcId="{AF2C2906-4523-438F-B393-E55682C99EBE}" destId="{25E2ED58-C5A8-42E0-A299-91DDBCADF313}" srcOrd="13" destOrd="0" presId="urn:microsoft.com/office/officeart/2005/8/layout/radial6"/>
    <dgm:cxn modelId="{27F8E590-2290-466C-AB18-95943AAB56D7}" type="presParOf" srcId="{AF2C2906-4523-438F-B393-E55682C99EBE}" destId="{F7ECEB8E-012C-4CAB-A586-450399780CE2}" srcOrd="14" destOrd="0" presId="urn:microsoft.com/office/officeart/2005/8/layout/radial6"/>
    <dgm:cxn modelId="{46C4338D-B5C8-42D1-B73A-D94F0BAD160D}" type="presParOf" srcId="{AF2C2906-4523-438F-B393-E55682C99EBE}" destId="{1926D161-D185-4037-B04A-88504D37ED99}" srcOrd="15" destOrd="0" presId="urn:microsoft.com/office/officeart/2005/8/layout/radial6"/>
    <dgm:cxn modelId="{9C8B8389-BBB9-42C3-95C7-F295EFAF646B}" type="presParOf" srcId="{AF2C2906-4523-438F-B393-E55682C99EBE}" destId="{0A9F197B-E769-4684-8594-6F7115C3DBA7}" srcOrd="16" destOrd="0" presId="urn:microsoft.com/office/officeart/2005/8/layout/radial6"/>
    <dgm:cxn modelId="{4958BF81-A290-4BB8-B60C-49566ED75E33}" type="presParOf" srcId="{AF2C2906-4523-438F-B393-E55682C99EBE}" destId="{4FBCFCAF-EE5C-4044-BE91-842CA3ED7491}" srcOrd="17" destOrd="0" presId="urn:microsoft.com/office/officeart/2005/8/layout/radial6"/>
    <dgm:cxn modelId="{AEA5B6B3-B984-4C0F-993E-D56F0EEDAEED}" type="presParOf" srcId="{AF2C2906-4523-438F-B393-E55682C99EBE}" destId="{924992E0-A2C2-4CB6-88CB-5D4C830BFC6E}" srcOrd="18" destOrd="0" presId="urn:microsoft.com/office/officeart/2005/8/layout/radial6"/>
    <dgm:cxn modelId="{806904A1-2306-425B-833E-4BB8F0D59705}" type="presParOf" srcId="{AF2C2906-4523-438F-B393-E55682C99EBE}" destId="{2832091B-61CA-4E76-8D53-D138BECA44BF}" srcOrd="19" destOrd="0" presId="urn:microsoft.com/office/officeart/2005/8/layout/radial6"/>
    <dgm:cxn modelId="{164028A2-1CB8-44AA-99AB-83F6D8673B37}" type="presParOf" srcId="{AF2C2906-4523-438F-B393-E55682C99EBE}" destId="{46A54DEF-2F18-46AE-9D75-9C116ACEF219}" srcOrd="20" destOrd="0" presId="urn:microsoft.com/office/officeart/2005/8/layout/radial6"/>
    <dgm:cxn modelId="{FEF29183-D29A-4A98-8281-648180CC135C}" type="presParOf" srcId="{AF2C2906-4523-438F-B393-E55682C99EBE}" destId="{0E22DD1C-DB4D-418B-A75C-0E965A2CF4E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2DD1C-DB4D-418B-A75C-0E965A2CF4ED}">
      <dsp:nvSpPr>
        <dsp:cNvPr id="0" name=""/>
        <dsp:cNvSpPr/>
      </dsp:nvSpPr>
      <dsp:spPr>
        <a:xfrm>
          <a:off x="1964131" y="533558"/>
          <a:ext cx="4226293" cy="4226293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992E0-A2C2-4CB6-88CB-5D4C830BFC6E}">
      <dsp:nvSpPr>
        <dsp:cNvPr id="0" name=""/>
        <dsp:cNvSpPr/>
      </dsp:nvSpPr>
      <dsp:spPr>
        <a:xfrm>
          <a:off x="2098911" y="343543"/>
          <a:ext cx="4226293" cy="4226293"/>
        </a:xfrm>
        <a:prstGeom prst="blockArc">
          <a:avLst>
            <a:gd name="adj1" fmla="val 11699457"/>
            <a:gd name="adj2" fmla="val 12727545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6D161-D185-4037-B04A-88504D37ED99}">
      <dsp:nvSpPr>
        <dsp:cNvPr id="0" name=""/>
        <dsp:cNvSpPr/>
      </dsp:nvSpPr>
      <dsp:spPr>
        <a:xfrm>
          <a:off x="2101574" y="333496"/>
          <a:ext cx="4226293" cy="4226293"/>
        </a:xfrm>
        <a:prstGeom prst="blockArc">
          <a:avLst>
            <a:gd name="adj1" fmla="val 10516755"/>
            <a:gd name="adj2" fmla="val 11682210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E814B-EBE5-4A02-9E27-1C1D5D848CD3}">
      <dsp:nvSpPr>
        <dsp:cNvPr id="0" name=""/>
        <dsp:cNvSpPr/>
      </dsp:nvSpPr>
      <dsp:spPr>
        <a:xfrm>
          <a:off x="2090186" y="228372"/>
          <a:ext cx="4226293" cy="4226293"/>
        </a:xfrm>
        <a:prstGeom prst="blockArc">
          <a:avLst>
            <a:gd name="adj1" fmla="val 6851338"/>
            <a:gd name="adj2" fmla="val 10341291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CA976-BBA4-4047-A863-418369E42C3F}">
      <dsp:nvSpPr>
        <dsp:cNvPr id="0" name=""/>
        <dsp:cNvSpPr/>
      </dsp:nvSpPr>
      <dsp:spPr>
        <a:xfrm>
          <a:off x="1977109" y="181542"/>
          <a:ext cx="4226293" cy="4226293"/>
        </a:xfrm>
        <a:prstGeom prst="blockArc">
          <a:avLst>
            <a:gd name="adj1" fmla="val 1963182"/>
            <a:gd name="adj2" fmla="val 6648235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3BE8F-A93E-40A9-9180-409438E82252}">
      <dsp:nvSpPr>
        <dsp:cNvPr id="0" name=""/>
        <dsp:cNvSpPr/>
      </dsp:nvSpPr>
      <dsp:spPr>
        <a:xfrm>
          <a:off x="1863636" y="381816"/>
          <a:ext cx="4226293" cy="4226293"/>
        </a:xfrm>
        <a:prstGeom prst="blockArc">
          <a:avLst>
            <a:gd name="adj1" fmla="val 19928012"/>
            <a:gd name="adj2" fmla="val 1581055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220AD-3242-4FB8-B548-13D6069EFE3A}">
      <dsp:nvSpPr>
        <dsp:cNvPr id="0" name=""/>
        <dsp:cNvSpPr/>
      </dsp:nvSpPr>
      <dsp:spPr>
        <a:xfrm>
          <a:off x="1952275" y="533524"/>
          <a:ext cx="4226293" cy="4226293"/>
        </a:xfrm>
        <a:prstGeom prst="blockArc">
          <a:avLst>
            <a:gd name="adj1" fmla="val 16219671"/>
            <a:gd name="adj2" fmla="val 19636391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7F5F9-9239-4593-BC7F-2454BDE5AA53}">
      <dsp:nvSpPr>
        <dsp:cNvPr id="0" name=""/>
        <dsp:cNvSpPr/>
      </dsp:nvSpPr>
      <dsp:spPr>
        <a:xfrm>
          <a:off x="3234477" y="1712741"/>
          <a:ext cx="1636869" cy="1636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noProof="0" dirty="0"/>
            <a:t>Time of </a:t>
          </a:r>
          <a:r>
            <a:rPr lang="en-GB" sz="2700" kern="1200" noProof="0" dirty="0" err="1"/>
            <a:t>angio</a:t>
          </a:r>
          <a:r>
            <a:rPr lang="en-GB" sz="2700" kern="1200" noProof="0" dirty="0"/>
            <a:t>.</a:t>
          </a:r>
        </a:p>
      </dsp:txBody>
      <dsp:txXfrm>
        <a:off x="3474191" y="1952455"/>
        <a:ext cx="1157441" cy="1157441"/>
      </dsp:txXfrm>
    </dsp:sp>
    <dsp:sp modelId="{8539A539-879B-42BF-A006-C667704FCE06}">
      <dsp:nvSpPr>
        <dsp:cNvPr id="0" name=""/>
        <dsp:cNvSpPr/>
      </dsp:nvSpPr>
      <dsp:spPr>
        <a:xfrm>
          <a:off x="3504373" y="1903"/>
          <a:ext cx="1145808" cy="114580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>
                  <a:lumMod val="50000"/>
                </a:schemeClr>
              </a:solidFill>
            </a:rPr>
            <a:t>Time of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>
                  <a:lumMod val="50000"/>
                </a:schemeClr>
              </a:solidFill>
            </a:rPr>
            <a:t> P2Y12</a:t>
          </a:r>
        </a:p>
      </dsp:txBody>
      <dsp:txXfrm>
        <a:off x="3672173" y="169703"/>
        <a:ext cx="810208" cy="810208"/>
      </dsp:txXfrm>
    </dsp:sp>
    <dsp:sp modelId="{F9C4BC0B-E791-4C20-A503-9B1F1FD5B974}">
      <dsp:nvSpPr>
        <dsp:cNvPr id="0" name=""/>
        <dsp:cNvSpPr/>
      </dsp:nvSpPr>
      <dsp:spPr>
        <a:xfrm>
          <a:off x="5235518" y="953628"/>
          <a:ext cx="1145808" cy="114580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noProof="0" dirty="0"/>
            <a:t>Time of </a:t>
          </a:r>
          <a:r>
            <a:rPr lang="en-GB" sz="1050" b="1" kern="1200" noProof="0" dirty="0" err="1"/>
            <a:t>anticoag</a:t>
          </a:r>
          <a:r>
            <a:rPr lang="en-GB" sz="1050" b="1" kern="1200" noProof="0" dirty="0"/>
            <a:t>.</a:t>
          </a:r>
        </a:p>
      </dsp:txBody>
      <dsp:txXfrm>
        <a:off x="5403318" y="1121428"/>
        <a:ext cx="810208" cy="810208"/>
      </dsp:txXfrm>
    </dsp:sp>
    <dsp:sp modelId="{00C93D08-D713-42E0-8EFF-6D8C58642860}">
      <dsp:nvSpPr>
        <dsp:cNvPr id="0" name=""/>
        <dsp:cNvSpPr/>
      </dsp:nvSpPr>
      <dsp:spPr>
        <a:xfrm>
          <a:off x="5260491" y="2841707"/>
          <a:ext cx="1145808" cy="114580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Time of GPI</a:t>
          </a:r>
        </a:p>
      </dsp:txBody>
      <dsp:txXfrm>
        <a:off x="5428291" y="3009507"/>
        <a:ext cx="810208" cy="810208"/>
      </dsp:txXfrm>
    </dsp:sp>
    <dsp:sp modelId="{A1707560-9E42-4B5A-8871-7B73D98D70FC}">
      <dsp:nvSpPr>
        <dsp:cNvPr id="0" name=""/>
        <dsp:cNvSpPr/>
      </dsp:nvSpPr>
      <dsp:spPr>
        <a:xfrm>
          <a:off x="2781473" y="3658598"/>
          <a:ext cx="1145808" cy="114580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/>
            <a:t>Time of </a:t>
          </a:r>
          <a:r>
            <a:rPr lang="en-GB" sz="2000" b="1" kern="1200" noProof="0" dirty="0" err="1"/>
            <a:t>ACEi</a:t>
          </a:r>
          <a:endParaRPr lang="en-GB" sz="2000" b="1" kern="1200" noProof="0" dirty="0"/>
        </a:p>
      </dsp:txBody>
      <dsp:txXfrm>
        <a:off x="2949273" y="3826398"/>
        <a:ext cx="810208" cy="810208"/>
      </dsp:txXfrm>
    </dsp:sp>
    <dsp:sp modelId="{25E2ED58-C5A8-42E0-A299-91DDBCADF313}">
      <dsp:nvSpPr>
        <dsp:cNvPr id="0" name=""/>
        <dsp:cNvSpPr/>
      </dsp:nvSpPr>
      <dsp:spPr>
        <a:xfrm>
          <a:off x="1628818" y="2141809"/>
          <a:ext cx="1042066" cy="95070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Time of PCSK9i</a:t>
          </a:r>
        </a:p>
      </dsp:txBody>
      <dsp:txXfrm>
        <a:off x="1781425" y="2281036"/>
        <a:ext cx="736852" cy="672246"/>
      </dsp:txXfrm>
    </dsp:sp>
    <dsp:sp modelId="{0A9F197B-E769-4684-8594-6F7115C3DBA7}">
      <dsp:nvSpPr>
        <dsp:cNvPr id="0" name=""/>
        <dsp:cNvSpPr/>
      </dsp:nvSpPr>
      <dsp:spPr>
        <a:xfrm>
          <a:off x="1740130" y="1430165"/>
          <a:ext cx="941086" cy="98119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800" b="1" kern="1200" noProof="0" dirty="0"/>
          </a:br>
          <a:r>
            <a:rPr lang="en-GB" sz="800" b="1" kern="1200" noProof="0" dirty="0"/>
            <a:t>Time of ezetimibe</a:t>
          </a:r>
        </a:p>
      </dsp:txBody>
      <dsp:txXfrm>
        <a:off x="1877949" y="1573857"/>
        <a:ext cx="665448" cy="693806"/>
      </dsp:txXfrm>
    </dsp:sp>
    <dsp:sp modelId="{2832091B-61CA-4E76-8D53-D138BECA44BF}">
      <dsp:nvSpPr>
        <dsp:cNvPr id="0" name=""/>
        <dsp:cNvSpPr/>
      </dsp:nvSpPr>
      <dsp:spPr>
        <a:xfrm>
          <a:off x="2012485" y="898184"/>
          <a:ext cx="889834" cy="91342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noProof="0" dirty="0"/>
            <a:t>Time of statins</a:t>
          </a:r>
        </a:p>
      </dsp:txBody>
      <dsp:txXfrm>
        <a:off x="2142798" y="1031952"/>
        <a:ext cx="629208" cy="645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2/18/21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2/18/21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87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13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54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24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37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92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78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71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image" Target="../media/image5.svg"/><Relationship Id="rId7" Type="http://schemas.openxmlformats.org/officeDocument/2006/relationships/hyperlink" Target="mailto:froukje.sosef@cor2ed.com" TargetMode="External"/><Relationship Id="rId12" Type="http://schemas.openxmlformats.org/officeDocument/2006/relationships/hyperlink" Target="https://vimeo.com/channels/coronaryconnect" TargetMode="External"/><Relationship Id="rId17" Type="http://schemas.openxmlformats.org/officeDocument/2006/relationships/image" Target="../media/image15.png"/><Relationship Id="rId2" Type="http://schemas.openxmlformats.org/officeDocument/2006/relationships/image" Target="../media/image9.png"/><Relationship Id="rId16" Type="http://schemas.openxmlformats.org/officeDocument/2006/relationships/image" Target="../media/image14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hyperlink" Target="https://twitter.com/CoronaryConnect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13.png"/><Relationship Id="rId10" Type="http://schemas.openxmlformats.org/officeDocument/2006/relationships/hyperlink" Target="https://coronaryconnect.com/" TargetMode="External"/><Relationship Id="rId19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hyperlink" Target="https://www.linkedin.com/company/71120313" TargetMode="External"/><Relationship Id="rId1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512B4-BD8F-5241-9506-DE18C2622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672" y="2420888"/>
            <a:ext cx="6210649" cy="21116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B47DB74-212D-5541-AC00-976E544E69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FD9B80-D146-1044-B338-AD9EF87ACA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A7C5AF8-98A0-B048-A4E8-0123416983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necklace with a black background&#10;&#10;Description automatically generated">
            <a:extLst>
              <a:ext uri="{FF2B5EF4-FFF2-40B4-BE49-F238E27FC236}">
                <a16:creationId xmlns:a16="http://schemas.microsoft.com/office/drawing/2014/main" id="{C934FCB8-84CD-8840-8040-80D249CDB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3" b="3914"/>
          <a:stretch/>
        </p:blipFill>
        <p:spPr>
          <a:xfrm>
            <a:off x="3587552" y="0"/>
            <a:ext cx="8604448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0C412A2F-4CDC-1A47-BA29-A159D7568AC4}"/>
              </a:ext>
            </a:extLst>
          </p:cNvPr>
          <p:cNvSpPr txBox="1">
            <a:spLocks/>
          </p:cNvSpPr>
          <p:nvPr userDrawn="1"/>
        </p:nvSpPr>
        <p:spPr>
          <a:xfrm>
            <a:off x="323528" y="4587992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D042587-1B41-EB4F-9E45-B4C3E1176D83}"/>
              </a:ext>
            </a:extLst>
          </p:cNvPr>
          <p:cNvSpPr txBox="1">
            <a:spLocks/>
          </p:cNvSpPr>
          <p:nvPr userDrawn="1"/>
        </p:nvSpPr>
        <p:spPr>
          <a:xfrm>
            <a:off x="787828" y="499767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46BB6AD-8300-814D-A8EC-B16F91D70D02}"/>
              </a:ext>
            </a:extLst>
          </p:cNvPr>
          <p:cNvSpPr txBox="1">
            <a:spLocks/>
          </p:cNvSpPr>
          <p:nvPr userDrawn="1"/>
        </p:nvSpPr>
        <p:spPr>
          <a:xfrm>
            <a:off x="787828" y="544090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292AE6-8E82-B04A-997F-55C39146070E}"/>
              </a:ext>
            </a:extLst>
          </p:cNvPr>
          <p:cNvSpPr txBox="1">
            <a:spLocks/>
          </p:cNvSpPr>
          <p:nvPr userDrawn="1"/>
        </p:nvSpPr>
        <p:spPr>
          <a:xfrm>
            <a:off x="348739" y="175850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NURSES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536C484-F9E9-4942-8B10-E577DE694BBD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0424C751-9150-A74F-883C-1DE0CB7EECE8}"/>
              </a:ext>
            </a:extLst>
          </p:cNvPr>
          <p:cNvSpPr txBox="1">
            <a:spLocks/>
          </p:cNvSpPr>
          <p:nvPr userDrawn="1"/>
        </p:nvSpPr>
        <p:spPr>
          <a:xfrm>
            <a:off x="323528" y="2942991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80EF91A-0532-1C43-89DA-62456C3ABCA2}"/>
              </a:ext>
            </a:extLst>
          </p:cNvPr>
          <p:cNvSpPr txBox="1">
            <a:spLocks/>
          </p:cNvSpPr>
          <p:nvPr userDrawn="1"/>
        </p:nvSpPr>
        <p:spPr>
          <a:xfrm>
            <a:off x="787828" y="335267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A7D60FA7-5AFF-6B4D-8D4B-07DC737149D2}"/>
              </a:ext>
            </a:extLst>
          </p:cNvPr>
          <p:cNvSpPr txBox="1">
            <a:spLocks/>
          </p:cNvSpPr>
          <p:nvPr userDrawn="1"/>
        </p:nvSpPr>
        <p:spPr>
          <a:xfrm>
            <a:off x="787828" y="379590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21C8B1-8BE4-114E-9BF1-00B721DB91F6}"/>
              </a:ext>
            </a:extLst>
          </p:cNvPr>
          <p:cNvGrpSpPr/>
          <p:nvPr userDrawn="1"/>
        </p:nvGrpSpPr>
        <p:grpSpPr>
          <a:xfrm>
            <a:off x="418902" y="3378306"/>
            <a:ext cx="356400" cy="356400"/>
            <a:chOff x="761970" y="3386221"/>
            <a:chExt cx="356400" cy="356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2B77D25-8FE9-3840-B127-1CFB29C91F60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Speaker Phone">
              <a:extLst>
                <a:ext uri="{FF2B5EF4-FFF2-40B4-BE49-F238E27FC236}">
                  <a16:creationId xmlns:a16="http://schemas.microsoft.com/office/drawing/2014/main" id="{0D6087A1-B676-F641-9BE0-07497AE431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992E15-9E0E-734E-85B2-C9679C855B90}"/>
              </a:ext>
            </a:extLst>
          </p:cNvPr>
          <p:cNvGrpSpPr/>
          <p:nvPr userDrawn="1"/>
        </p:nvGrpSpPr>
        <p:grpSpPr>
          <a:xfrm>
            <a:off x="417732" y="3810727"/>
            <a:ext cx="356400" cy="356400"/>
            <a:chOff x="417732" y="3810727"/>
            <a:chExt cx="356400" cy="356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F111E8E-8ADF-6648-BC7C-0BB94071DAC0}"/>
                </a:ext>
              </a:extLst>
            </p:cNvPr>
            <p:cNvSpPr/>
            <p:nvPr userDrawn="1"/>
          </p:nvSpPr>
          <p:spPr>
            <a:xfrm>
              <a:off x="417732" y="3810727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Envelope">
              <a:extLst>
                <a:ext uri="{FF2B5EF4-FFF2-40B4-BE49-F238E27FC236}">
                  <a16:creationId xmlns:a16="http://schemas.microsoft.com/office/drawing/2014/main" id="{E8745F18-2591-BD4E-8342-F45BA507D5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5066" y="3867430"/>
              <a:ext cx="239704" cy="23970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C09BE3-9A78-944C-8D99-FB28F30FFCAC}"/>
              </a:ext>
            </a:extLst>
          </p:cNvPr>
          <p:cNvGrpSpPr/>
          <p:nvPr userDrawn="1"/>
        </p:nvGrpSpPr>
        <p:grpSpPr>
          <a:xfrm>
            <a:off x="423995" y="5024095"/>
            <a:ext cx="356400" cy="356400"/>
            <a:chOff x="761970" y="3386221"/>
            <a:chExt cx="356400" cy="3564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B7F37FE-94D0-C841-904A-AB2AE9FD64B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Speaker Phone">
              <a:extLst>
                <a:ext uri="{FF2B5EF4-FFF2-40B4-BE49-F238E27FC236}">
                  <a16:creationId xmlns:a16="http://schemas.microsoft.com/office/drawing/2014/main" id="{A7B7AE75-88B3-2849-8275-6CEB10F0FB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4ACB46-99E3-FE4C-A4C3-FD8B90C4500E}"/>
              </a:ext>
            </a:extLst>
          </p:cNvPr>
          <p:cNvGrpSpPr/>
          <p:nvPr userDrawn="1"/>
        </p:nvGrpSpPr>
        <p:grpSpPr>
          <a:xfrm>
            <a:off x="422825" y="5456516"/>
            <a:ext cx="356400" cy="356400"/>
            <a:chOff x="422825" y="5456516"/>
            <a:chExt cx="356400" cy="3564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ABBE4E6-0BCB-6043-953E-5510B682C084}"/>
                </a:ext>
              </a:extLst>
            </p:cNvPr>
            <p:cNvSpPr/>
            <p:nvPr userDrawn="1"/>
          </p:nvSpPr>
          <p:spPr>
            <a:xfrm>
              <a:off x="422825" y="5456516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Envelope">
              <a:extLst>
                <a:ext uri="{FF2B5EF4-FFF2-40B4-BE49-F238E27FC236}">
                  <a16:creationId xmlns:a16="http://schemas.microsoft.com/office/drawing/2014/main" id="{3F1C20CC-B483-EC4C-8AA3-DFEBB4FF9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2343" y="5512255"/>
              <a:ext cx="239704" cy="23970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5BD653-DFC4-174D-A336-74D1D6FB4B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0256" y="739854"/>
            <a:ext cx="2281465" cy="7756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8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25" y="218242"/>
            <a:ext cx="9793088" cy="768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latinLnBrk="0">
              <a:buNone/>
              <a:defRPr sz="2933" b="1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9997E85-1B0A-47BD-A027-80F402C2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10316"/>
            <a:ext cx="1583499" cy="8767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A70EC-45D7-D14E-BDC2-E4F9F7FB5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25" y="1316767"/>
            <a:ext cx="10945283" cy="4704523"/>
          </a:xfrm>
          <a:prstGeom prst="rect">
            <a:avLst/>
          </a:prstGeom>
        </p:spPr>
        <p:txBody>
          <a:bodyPr lIns="0" tIns="0" rIns="0" bIns="0"/>
          <a:lstStyle>
            <a:lvl1pPr marL="355591" indent="-355591" latinLnBrk="0">
              <a:spcBef>
                <a:spcPts val="12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2400">
                <a:solidFill>
                  <a:srgbClr val="595959"/>
                </a:solidFill>
              </a:defRPr>
            </a:lvl1pPr>
            <a:lvl2pPr marL="893211" indent="-357708" latinLnBrk="0">
              <a:buClr>
                <a:schemeClr val="tx1"/>
              </a:buClr>
              <a:tabLst/>
              <a:defRPr sz="2133">
                <a:solidFill>
                  <a:srgbClr val="595959"/>
                </a:solidFill>
              </a:defRPr>
            </a:lvl2pPr>
            <a:lvl3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3pPr>
            <a:lvl4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4pPr>
            <a:lvl5pPr latinLnBrk="0">
              <a:buClr>
                <a:schemeClr val="tx1"/>
              </a:buClr>
              <a:defRPr sz="1867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AF35BC-32BB-684E-8F64-6C88C9D4B4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25" y="6528753"/>
            <a:ext cx="10944000" cy="16414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10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71247107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512B4-BD8F-5241-9506-DE18C2622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672" y="2420888"/>
            <a:ext cx="6210649" cy="21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8804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A1DB8-29E5-3B40-9F48-4C2C7A2E5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A5131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53323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40A2D-DA63-B14B-8D6A-6668AAD5C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71880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47699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250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A1DB8-29E5-3B40-9F48-4C2C7A2E5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A5131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23E33-A8A5-6D44-A677-BCC2C15CE8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32898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83783C9-4323-6747-8FD8-E56C757F49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987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7C00BCC-CDB0-1747-9839-2B0BC92369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445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D6C52-376B-EC4D-A102-C2D5ACBD77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0062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B47DB74-212D-5541-AC00-976E544E69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21265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FD9B80-D146-1044-B338-AD9EF87ACA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05999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A7C5AF8-98A0-B048-A4E8-0123416983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3334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re 1">
            <a:extLst>
              <a:ext uri="{FF2B5EF4-FFF2-40B4-BE49-F238E27FC236}">
                <a16:creationId xmlns:a16="http://schemas.microsoft.com/office/drawing/2014/main" id="{B4BBEAD5-B63A-2846-943D-D400FC775CAD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0D7D9BE5-08AC-F045-8F69-0E5A21E6935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AF65E585-5F2F-A547-A4AA-5FBA7952E9E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8" name="Titre 1">
            <a:extLst>
              <a:ext uri="{FF2B5EF4-FFF2-40B4-BE49-F238E27FC236}">
                <a16:creationId xmlns:a16="http://schemas.microsoft.com/office/drawing/2014/main" id="{956F5500-7F25-8A42-BD08-5EDB32B0B9F7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CORONARY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79" name="Titre 1">
            <a:extLst>
              <a:ext uri="{FF2B5EF4-FFF2-40B4-BE49-F238E27FC236}">
                <a16:creationId xmlns:a16="http://schemas.microsoft.com/office/drawing/2014/main" id="{7960CB6D-8333-6740-9737-B83D504FBDB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0" name="Titre 1">
            <a:extLst>
              <a:ext uri="{FF2B5EF4-FFF2-40B4-BE49-F238E27FC236}">
                <a16:creationId xmlns:a16="http://schemas.microsoft.com/office/drawing/2014/main" id="{0DF99AF3-5679-9F4E-AF48-D28FC5F3602F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384B89-58CA-AB4E-9B0E-6DCC0F6095C5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543AE7-8360-4D48-9D55-78226283F19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3" name="Graphic 82" descr="Speaker Phone">
              <a:extLst>
                <a:ext uri="{FF2B5EF4-FFF2-40B4-BE49-F238E27FC236}">
                  <a16:creationId xmlns:a16="http://schemas.microsoft.com/office/drawing/2014/main" id="{4CF1B25F-A0B6-E24D-B508-F9B9426047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D4D04F1A-AC70-BA45-B9DB-9B6BBD05DA3D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5" name="Graphic 84" descr="Envelope">
            <a:extLst>
              <a:ext uri="{FF2B5EF4-FFF2-40B4-BE49-F238E27FC236}">
                <a16:creationId xmlns:a16="http://schemas.microsoft.com/office/drawing/2014/main" id="{158123E1-3C34-ED43-BFBA-A5034F35BB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E0AE9071-5DC1-C84E-810A-9000C2D40463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BCBA0E5-0088-FE45-859D-5504D1B9D7A5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8" name="Graphic 87" descr="Speaker Phone">
              <a:extLst>
                <a:ext uri="{FF2B5EF4-FFF2-40B4-BE49-F238E27FC236}">
                  <a16:creationId xmlns:a16="http://schemas.microsoft.com/office/drawing/2014/main" id="{BD313B8D-1E69-B445-8915-F75E840D36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1F8EDDA4-22BF-B248-9934-8D233E19B9F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90" name="Graphic 89" descr="Envelope">
            <a:extLst>
              <a:ext uri="{FF2B5EF4-FFF2-40B4-BE49-F238E27FC236}">
                <a16:creationId xmlns:a16="http://schemas.microsoft.com/office/drawing/2014/main" id="{A0F6DDD8-6FAF-1844-917C-EE466C38CC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91" name="Titre 1">
            <a:extLst>
              <a:ext uri="{FF2B5EF4-FFF2-40B4-BE49-F238E27FC236}">
                <a16:creationId xmlns:a16="http://schemas.microsoft.com/office/drawing/2014/main" id="{2EA18B26-2909-5246-B8A5-45C8DDB46332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2" name="Titre 1">
            <a:extLst>
              <a:ext uri="{FF2B5EF4-FFF2-40B4-BE49-F238E27FC236}">
                <a16:creationId xmlns:a16="http://schemas.microsoft.com/office/drawing/2014/main" id="{5D4DC5D9-E760-9642-A5E2-AD3873E7F256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3" name="Picture 92" descr="Diagram&#10;&#10;Description automatically generated">
            <a:extLst>
              <a:ext uri="{FF2B5EF4-FFF2-40B4-BE49-F238E27FC236}">
                <a16:creationId xmlns:a16="http://schemas.microsoft.com/office/drawing/2014/main" id="{E95EFB6E-FFD5-EB4E-ABF2-DE0DB9F91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3294" r="38941"/>
          <a:stretch/>
        </p:blipFill>
        <p:spPr>
          <a:xfrm>
            <a:off x="6769699" y="-1"/>
            <a:ext cx="5422301" cy="6181375"/>
          </a:xfrm>
          <a:prstGeom prst="rect">
            <a:avLst/>
          </a:prstGeom>
        </p:spPr>
      </p:pic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222C2FE4-BABA-9748-B27B-F9ADEFCF88FE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FFB0C907-2616-6C44-B4C6-8B15DC2E1C11}"/>
              </a:ext>
            </a:extLst>
          </p:cNvPr>
          <p:cNvSpPr/>
          <p:nvPr userDrawn="1"/>
        </p:nvSpPr>
        <p:spPr>
          <a:xfrm>
            <a:off x="3400127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EC4FF2D-AF4A-8046-A5A7-6856D52F4B40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@CORONARY CONNECT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C91917D-FB9D-424E-ABAD-120CD7406E8A}"/>
              </a:ext>
            </a:extLst>
          </p:cNvPr>
          <p:cNvSpPr txBox="1"/>
          <p:nvPr userDrawn="1"/>
        </p:nvSpPr>
        <p:spPr>
          <a:xfrm>
            <a:off x="3821101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@CORONARY CONNECT</a:t>
            </a:r>
          </a:p>
        </p:txBody>
      </p:sp>
      <p:sp>
        <p:nvSpPr>
          <p:cNvPr id="99" name="Rectangle 98">
            <a:hlinkClick r:id="rId7"/>
            <a:extLst>
              <a:ext uri="{FF2B5EF4-FFF2-40B4-BE49-F238E27FC236}">
                <a16:creationId xmlns:a16="http://schemas.microsoft.com/office/drawing/2014/main" id="{1721E7C3-126D-994E-9668-79E051061A8B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8"/>
            <a:extLst>
              <a:ext uri="{FF2B5EF4-FFF2-40B4-BE49-F238E27FC236}">
                <a16:creationId xmlns:a16="http://schemas.microsoft.com/office/drawing/2014/main" id="{FD0814AC-D433-7240-9F2A-C82A1231A6A1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rId9"/>
            <a:extLst>
              <a:ext uri="{FF2B5EF4-FFF2-40B4-BE49-F238E27FC236}">
                <a16:creationId xmlns:a16="http://schemas.microsoft.com/office/drawing/2014/main" id="{D7AB671C-E666-4146-A353-8A9EF0C3D2C8}"/>
              </a:ext>
            </a:extLst>
          </p:cNvPr>
          <p:cNvSpPr/>
          <p:nvPr userDrawn="1"/>
        </p:nvSpPr>
        <p:spPr>
          <a:xfrm>
            <a:off x="403163" y="5500414"/>
            <a:ext cx="2857927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7FBC0F28-B22E-634A-8C4E-38D3E0E80AFE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A2D46CA-F6D4-E14A-8C26-CA83A71A5C24}"/>
              </a:ext>
            </a:extLst>
          </p:cNvPr>
          <p:cNvSpPr txBox="1"/>
          <p:nvPr userDrawn="1"/>
        </p:nvSpPr>
        <p:spPr>
          <a:xfrm>
            <a:off x="805458" y="6013567"/>
            <a:ext cx="182232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coronaryconnect.com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4" name="Rectangle 103">
            <a:hlinkClick r:id="rId10"/>
            <a:extLst>
              <a:ext uri="{FF2B5EF4-FFF2-40B4-BE49-F238E27FC236}">
                <a16:creationId xmlns:a16="http://schemas.microsoft.com/office/drawing/2014/main" id="{43E74704-1B39-FE45-BFA5-E67BF4C90160}"/>
              </a:ext>
            </a:extLst>
          </p:cNvPr>
          <p:cNvSpPr/>
          <p:nvPr userDrawn="1"/>
        </p:nvSpPr>
        <p:spPr>
          <a:xfrm>
            <a:off x="391316" y="6023566"/>
            <a:ext cx="2236467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FDF32C7-5DC7-2B46-972E-BE83EF98E4A1}"/>
              </a:ext>
            </a:extLst>
          </p:cNvPr>
          <p:cNvSpPr txBox="1"/>
          <p:nvPr userDrawn="1"/>
        </p:nvSpPr>
        <p:spPr>
          <a:xfrm>
            <a:off x="3820914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CoronaryConnect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7" name="Rectangle 106">
            <a:hlinkClick r:id="rId11"/>
            <a:extLst>
              <a:ext uri="{FF2B5EF4-FFF2-40B4-BE49-F238E27FC236}">
                <a16:creationId xmlns:a16="http://schemas.microsoft.com/office/drawing/2014/main" id="{24C4F7BC-1E56-4646-83AC-4301A9704E03}"/>
              </a:ext>
            </a:extLst>
          </p:cNvPr>
          <p:cNvSpPr/>
          <p:nvPr userDrawn="1"/>
        </p:nvSpPr>
        <p:spPr>
          <a:xfrm>
            <a:off x="3380402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AC3BA181-53D3-6D44-B28C-30A09C8515D6}"/>
              </a:ext>
            </a:extLst>
          </p:cNvPr>
          <p:cNvSpPr/>
          <p:nvPr userDrawn="1"/>
        </p:nvSpPr>
        <p:spPr>
          <a:xfrm>
            <a:off x="3404557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hlinkClick r:id="rId12"/>
            <a:extLst>
              <a:ext uri="{FF2B5EF4-FFF2-40B4-BE49-F238E27FC236}">
                <a16:creationId xmlns:a16="http://schemas.microsoft.com/office/drawing/2014/main" id="{A620C073-F745-2140-9215-F962A91ACD72}"/>
              </a:ext>
            </a:extLst>
          </p:cNvPr>
          <p:cNvSpPr/>
          <p:nvPr userDrawn="1"/>
        </p:nvSpPr>
        <p:spPr>
          <a:xfrm>
            <a:off x="3360577" y="5507360"/>
            <a:ext cx="20617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757DDBB-1635-AB4C-8664-0306D135F7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9376" y="739177"/>
            <a:ext cx="2281465" cy="775699"/>
          </a:xfrm>
          <a:prstGeom prst="rect">
            <a:avLst/>
          </a:prstGeom>
        </p:spPr>
      </p:pic>
      <p:pic>
        <p:nvPicPr>
          <p:cNvPr id="114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DE30241F-B7F6-8948-930B-4D2E825FD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Graphic 114" descr="World">
            <a:extLst>
              <a:ext uri="{FF2B5EF4-FFF2-40B4-BE49-F238E27FC236}">
                <a16:creationId xmlns:a16="http://schemas.microsoft.com/office/drawing/2014/main" id="{877075C0-10C6-5742-810A-0C2AC82BDF4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116" name="Picture 4" descr="Vimeo Icon Logo - Free vector graphic on Pixabay">
            <a:extLst>
              <a:ext uri="{FF2B5EF4-FFF2-40B4-BE49-F238E27FC236}">
                <a16:creationId xmlns:a16="http://schemas.microsoft.com/office/drawing/2014/main" id="{A24199BB-B4AC-7148-B4C4-105E557D94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23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Free White Twitter Icon - Download White Twitter Icon">
            <a:extLst>
              <a:ext uri="{FF2B5EF4-FFF2-40B4-BE49-F238E27FC236}">
                <a16:creationId xmlns:a16="http://schemas.microsoft.com/office/drawing/2014/main" id="{D5CB0EA3-4E91-FD46-9905-EC7B458E9D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43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347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8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03C750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3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0184" y="1987199"/>
            <a:ext cx="1096221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40A2D-DA63-B14B-8D6A-6668AAD5C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731846" y="1142244"/>
            <a:ext cx="4728308" cy="457351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23E33-A8A5-6D44-A677-BCC2C15CE8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83783C9-4323-6747-8FD8-E56C757F49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7C00BCC-CDB0-1747-9839-2B0BC92369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D6C52-376B-EC4D-A102-C2D5ACBD77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F9B3E-58C9-8544-827B-2770BE50DA0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38667" y="378331"/>
            <a:ext cx="1558000" cy="529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F9B3E-58C9-8544-827B-2770BE50DA0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38667" y="378331"/>
            <a:ext cx="1558000" cy="5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2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tiff"/><Relationship Id="rId7" Type="http://schemas.openxmlformats.org/officeDocument/2006/relationships/image" Target="../media/image4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tiff"/><Relationship Id="rId11" Type="http://schemas.openxmlformats.org/officeDocument/2006/relationships/image" Target="../media/image48.png"/><Relationship Id="rId5" Type="http://schemas.openxmlformats.org/officeDocument/2006/relationships/image" Target="../media/image42.tiff"/><Relationship Id="rId10" Type="http://schemas.openxmlformats.org/officeDocument/2006/relationships/image" Target="../media/image47.jpeg"/><Relationship Id="rId4" Type="http://schemas.openxmlformats.org/officeDocument/2006/relationships/image" Target="../media/image41.tiff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hyperlink" Target="https://vimeo.com/channels/nursesconnect" TargetMode="External"/><Relationship Id="rId3" Type="http://schemas.openxmlformats.org/officeDocument/2006/relationships/hyperlink" Target="https://twitter.com/CoronaryConnect" TargetMode="External"/><Relationship Id="rId7" Type="http://schemas.openxmlformats.org/officeDocument/2006/relationships/hyperlink" Target="http://www.coronaryconnect.com/" TargetMode="External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coronaryconnect" TargetMode="External"/><Relationship Id="rId11" Type="http://schemas.openxmlformats.org/officeDocument/2006/relationships/hyperlink" Target="https://twitter.com/nursesconnect" TargetMode="External"/><Relationship Id="rId5" Type="http://schemas.openxmlformats.org/officeDocument/2006/relationships/hyperlink" Target="mailto:carrie.brubaker@cor2ed.com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s://www.linkedin.com/company/coronary-connect" TargetMode="External"/><Relationship Id="rId9" Type="http://schemas.openxmlformats.org/officeDocument/2006/relationships/hyperlink" Target="https://www.linkedin.com/company/40845750" TargetMode="External"/><Relationship Id="rId1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CE261E-2BC0-49CE-8AFC-0620E54E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timing of Invasive management</a:t>
            </a:r>
            <a:br>
              <a:rPr lang="en-US"/>
            </a:br>
            <a:r>
              <a:rPr lang="en-US"/>
              <a:t>Early vs delayed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0CF10-ECBF-47DC-9769-0C87A09BA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0143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8B0B063-4EBF-324A-B2EF-94C70A1744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77122"/>
            <a:ext cx="10963200" cy="4525200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buNone/>
            </a:pPr>
            <a:r>
              <a:rPr lang="en-GB" b="1" dirty="0">
                <a:solidFill>
                  <a:schemeClr val="accent1"/>
                </a:solidFill>
              </a:rPr>
              <a:t>Impact of total occlusion in NSTEMI – Total mortality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GB" b="1" dirty="0"/>
              <a:t>N=40,777 patients, 10,415 (25.5%) had total occlusion (TO) of the culprit artery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14A80C-4626-2941-9363-8B7FA3B0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don’t want to miss a total occlusion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DA785-95E0-0A43-9DE9-CD067FE8D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86C9CD9-8747-46B9-8437-CE67ABFE3E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2650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</a:t>
            </a:r>
            <a:r>
              <a:rPr lang="en-GB" dirty="0" err="1"/>
              <a:t>df</a:t>
            </a:r>
            <a:r>
              <a:rPr lang="en-GB" dirty="0"/>
              <a:t>, degrees of freedom; IV, inverse-variance; NSTEMI, non-ST-segment elevation myocardial infarction; SE standard error</a:t>
            </a:r>
          </a:p>
          <a:p>
            <a:pPr>
              <a:spcBef>
                <a:spcPts val="300"/>
              </a:spcBef>
            </a:pPr>
            <a:r>
              <a:rPr lang="en-GB" dirty="0"/>
              <a:t>Khan AR, et al. </a:t>
            </a:r>
            <a:r>
              <a:rPr lang="en-GB" dirty="0" err="1"/>
              <a:t>Eur</a:t>
            </a:r>
            <a:r>
              <a:rPr lang="en-GB" dirty="0"/>
              <a:t> Heart J. 2017;38:3082-9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AC5964-12D7-4436-BE4F-7996F0708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933" t="12200" b="12283"/>
          <a:stretch/>
        </p:blipFill>
        <p:spPr>
          <a:xfrm>
            <a:off x="8516471" y="2414147"/>
            <a:ext cx="3151000" cy="3021105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2E73B67-C66B-4613-A20F-8425C5506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54020"/>
              </p:ext>
            </p:extLst>
          </p:nvPr>
        </p:nvGraphicFramePr>
        <p:xfrm>
          <a:off x="623392" y="2132856"/>
          <a:ext cx="11003905" cy="132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227">
                  <a:extLst>
                    <a:ext uri="{9D8B030D-6E8A-4147-A177-3AD203B41FA5}">
                      <a16:colId xmlns:a16="http://schemas.microsoft.com/office/drawing/2014/main" val="1056484738"/>
                    </a:ext>
                  </a:extLst>
                </a:gridCol>
                <a:gridCol w="1109953">
                  <a:extLst>
                    <a:ext uri="{9D8B030D-6E8A-4147-A177-3AD203B41FA5}">
                      <a16:colId xmlns:a16="http://schemas.microsoft.com/office/drawing/2014/main" val="1337357244"/>
                    </a:ext>
                  </a:extLst>
                </a:gridCol>
                <a:gridCol w="564777">
                  <a:extLst>
                    <a:ext uri="{9D8B030D-6E8A-4147-A177-3AD203B41FA5}">
                      <a16:colId xmlns:a16="http://schemas.microsoft.com/office/drawing/2014/main" val="229715838"/>
                    </a:ext>
                  </a:extLst>
                </a:gridCol>
                <a:gridCol w="1004047">
                  <a:extLst>
                    <a:ext uri="{9D8B030D-6E8A-4147-A177-3AD203B41FA5}">
                      <a16:colId xmlns:a16="http://schemas.microsoft.com/office/drawing/2014/main" val="3711090246"/>
                    </a:ext>
                  </a:extLst>
                </a:gridCol>
                <a:gridCol w="1461247">
                  <a:extLst>
                    <a:ext uri="{9D8B030D-6E8A-4147-A177-3AD203B41FA5}">
                      <a16:colId xmlns:a16="http://schemas.microsoft.com/office/drawing/2014/main" val="2982164430"/>
                    </a:ext>
                  </a:extLst>
                </a:gridCol>
                <a:gridCol w="591671">
                  <a:extLst>
                    <a:ext uri="{9D8B030D-6E8A-4147-A177-3AD203B41FA5}">
                      <a16:colId xmlns:a16="http://schemas.microsoft.com/office/drawing/2014/main" val="671247798"/>
                    </a:ext>
                  </a:extLst>
                </a:gridCol>
                <a:gridCol w="1264024">
                  <a:extLst>
                    <a:ext uri="{9D8B030D-6E8A-4147-A177-3AD203B41FA5}">
                      <a16:colId xmlns:a16="http://schemas.microsoft.com/office/drawing/2014/main" val="1972425801"/>
                    </a:ext>
                  </a:extLst>
                </a:gridCol>
                <a:gridCol w="493059">
                  <a:extLst>
                    <a:ext uri="{9D8B030D-6E8A-4147-A177-3AD203B41FA5}">
                      <a16:colId xmlns:a16="http://schemas.microsoft.com/office/drawing/2014/main" val="3287182565"/>
                    </a:ext>
                  </a:extLst>
                </a:gridCol>
                <a:gridCol w="3074900">
                  <a:extLst>
                    <a:ext uri="{9D8B030D-6E8A-4147-A177-3AD203B41FA5}">
                      <a16:colId xmlns:a16="http://schemas.microsoft.com/office/drawing/2014/main" val="931531439"/>
                    </a:ext>
                  </a:extLst>
                </a:gridCol>
              </a:tblGrid>
              <a:tr h="31184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Study or Subgroup</a:t>
                      </a:r>
                    </a:p>
                  </a:txBody>
                  <a:tcPr marL="25920" marR="25920" marT="12960" marB="144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Log (Risk Ratio)</a:t>
                      </a:r>
                    </a:p>
                  </a:txBody>
                  <a:tcPr marL="25920" marR="25920" marT="12960" marB="144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SE</a:t>
                      </a:r>
                    </a:p>
                  </a:txBody>
                  <a:tcPr marL="25920" marR="25920" marT="12960" marB="144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Total occlusion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Total</a:t>
                      </a:r>
                    </a:p>
                  </a:txBody>
                  <a:tcPr marL="25920" marR="25920" marT="12960" marB="144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Subtotal/no occlusion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Total</a:t>
                      </a:r>
                    </a:p>
                  </a:txBody>
                  <a:tcPr marL="25920" marR="25920" marT="12960" marB="144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Weight</a:t>
                      </a:r>
                    </a:p>
                  </a:txBody>
                  <a:tcPr marL="25920" marR="25920" marT="12960" marB="144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Risk Ratio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IV, random, 95% CI</a:t>
                      </a:r>
                    </a:p>
                  </a:txBody>
                  <a:tcPr marL="25920" marR="25920" marT="12960" marB="144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Year</a:t>
                      </a:r>
                    </a:p>
                  </a:txBody>
                  <a:tcPr marL="25920" marR="25920" marT="12960" marB="144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Risk Ratio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IV, random, 95% CI</a:t>
                      </a:r>
                    </a:p>
                  </a:txBody>
                  <a:tcPr marL="25920" marR="25920" marT="12960" marB="144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94311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1 Relative Risk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963246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Warren, et al. 2015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0.157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0.3759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262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1057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10.9%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1.17 (0.56-2.44)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2015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081907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rgbClr val="000000"/>
                          </a:solidFill>
                        </a:rPr>
                        <a:t>Karwowski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, et al. 2016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0.0583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0.2037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728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2039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25.0%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1.06 (0.71-1.58)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2016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505365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Subtotal (95% CI)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990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3096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35.9%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1.08 (0.76-1.54)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730"/>
                  </a:ext>
                </a:extLst>
              </a:tr>
              <a:tr h="1696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Heterogeneity: Tau</a:t>
                      </a:r>
                      <a:r>
                        <a:rPr lang="en-US" sz="9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=0.00; Chi</a:t>
                      </a:r>
                      <a:r>
                        <a:rPr lang="en-US" sz="9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=0.05, </a:t>
                      </a:r>
                      <a:r>
                        <a:rPr lang="en-US" sz="900" b="0" dirty="0" err="1">
                          <a:solidFill>
                            <a:srgbClr val="000000"/>
                          </a:solidFill>
                        </a:rPr>
                        <a:t>df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=1 (p=0.82); I</a:t>
                      </a:r>
                      <a:r>
                        <a:rPr lang="en-US" sz="9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=0%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083853"/>
                  </a:ext>
                </a:extLst>
              </a:tr>
              <a:tr h="169600">
                <a:tc gridSpan="9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Test for overall effect: Z=0.45 (p=0.65)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1234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F4EC71F-B3D0-4E9D-AFC7-A2192F246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04192"/>
              </p:ext>
            </p:extLst>
          </p:nvPr>
        </p:nvGraphicFramePr>
        <p:xfrm>
          <a:off x="623392" y="3585200"/>
          <a:ext cx="11003905" cy="135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227">
                  <a:extLst>
                    <a:ext uri="{9D8B030D-6E8A-4147-A177-3AD203B41FA5}">
                      <a16:colId xmlns:a16="http://schemas.microsoft.com/office/drawing/2014/main" val="1056484738"/>
                    </a:ext>
                  </a:extLst>
                </a:gridCol>
                <a:gridCol w="1109953">
                  <a:extLst>
                    <a:ext uri="{9D8B030D-6E8A-4147-A177-3AD203B41FA5}">
                      <a16:colId xmlns:a16="http://schemas.microsoft.com/office/drawing/2014/main" val="1337357244"/>
                    </a:ext>
                  </a:extLst>
                </a:gridCol>
                <a:gridCol w="564777">
                  <a:extLst>
                    <a:ext uri="{9D8B030D-6E8A-4147-A177-3AD203B41FA5}">
                      <a16:colId xmlns:a16="http://schemas.microsoft.com/office/drawing/2014/main" val="229715838"/>
                    </a:ext>
                  </a:extLst>
                </a:gridCol>
                <a:gridCol w="1004047">
                  <a:extLst>
                    <a:ext uri="{9D8B030D-6E8A-4147-A177-3AD203B41FA5}">
                      <a16:colId xmlns:a16="http://schemas.microsoft.com/office/drawing/2014/main" val="3711090246"/>
                    </a:ext>
                  </a:extLst>
                </a:gridCol>
                <a:gridCol w="1461247">
                  <a:extLst>
                    <a:ext uri="{9D8B030D-6E8A-4147-A177-3AD203B41FA5}">
                      <a16:colId xmlns:a16="http://schemas.microsoft.com/office/drawing/2014/main" val="2982164430"/>
                    </a:ext>
                  </a:extLst>
                </a:gridCol>
                <a:gridCol w="591671">
                  <a:extLst>
                    <a:ext uri="{9D8B030D-6E8A-4147-A177-3AD203B41FA5}">
                      <a16:colId xmlns:a16="http://schemas.microsoft.com/office/drawing/2014/main" val="671247798"/>
                    </a:ext>
                  </a:extLst>
                </a:gridCol>
                <a:gridCol w="1264024">
                  <a:extLst>
                    <a:ext uri="{9D8B030D-6E8A-4147-A177-3AD203B41FA5}">
                      <a16:colId xmlns:a16="http://schemas.microsoft.com/office/drawing/2014/main" val="1972425801"/>
                    </a:ext>
                  </a:extLst>
                </a:gridCol>
                <a:gridCol w="493059">
                  <a:extLst>
                    <a:ext uri="{9D8B030D-6E8A-4147-A177-3AD203B41FA5}">
                      <a16:colId xmlns:a16="http://schemas.microsoft.com/office/drawing/2014/main" val="3287182565"/>
                    </a:ext>
                  </a:extLst>
                </a:gridCol>
                <a:gridCol w="3074900">
                  <a:extLst>
                    <a:ext uri="{9D8B030D-6E8A-4147-A177-3AD203B41FA5}">
                      <a16:colId xmlns:a16="http://schemas.microsoft.com/office/drawing/2014/main" val="931531439"/>
                    </a:ext>
                  </a:extLst>
                </a:gridCol>
              </a:tblGrid>
              <a:tr h="16960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2 Hazard Ratio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963246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Wang, et al. 2009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0.5128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0.2466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528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1429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20.0%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1.67 (1.03-2.71)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2009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081907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rgbClr val="000000"/>
                          </a:solidFill>
                        </a:rPr>
                        <a:t>Bahrmann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, et al. 2011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-1.2379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1.0107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130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318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1.8%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0.29 (0.04-2.10)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2011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505365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Kim, et al. 2012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0.7467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0.2837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543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1195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16.6%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2.11 (1.21-3.68)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2012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460768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Shin, et al. 2014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0.4415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0.1994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903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903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25.6%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1.56 (1.05-2.30)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2014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189127"/>
                  </a:ext>
                </a:extLst>
              </a:tr>
              <a:tr h="16960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Subtotal (95% CI)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2104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3845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64.1%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1.65 (1.20-2.26)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730"/>
                  </a:ext>
                </a:extLst>
              </a:tr>
              <a:tr h="1696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Heterogeneity: Tau</a:t>
                      </a:r>
                      <a:r>
                        <a:rPr lang="en-US" sz="9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=0.02; Chi</a:t>
                      </a:r>
                      <a:r>
                        <a:rPr lang="en-US" sz="9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=3.80, </a:t>
                      </a:r>
                      <a:r>
                        <a:rPr lang="en-US" sz="900" b="0" dirty="0" err="1">
                          <a:solidFill>
                            <a:srgbClr val="000000"/>
                          </a:solidFill>
                        </a:rPr>
                        <a:t>df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=3 (p=0.28); I</a:t>
                      </a:r>
                      <a:r>
                        <a:rPr lang="en-US" sz="9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=21%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083853"/>
                  </a:ext>
                </a:extLst>
              </a:tr>
              <a:tr h="169600">
                <a:tc gridSpan="9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Test for overall effect: Z=3.10 (p=0.002)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12340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8DDF441-8B5E-4201-8367-292E68549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5540"/>
              </p:ext>
            </p:extLst>
          </p:nvPr>
        </p:nvGraphicFramePr>
        <p:xfrm>
          <a:off x="623392" y="5148304"/>
          <a:ext cx="11003905" cy="6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227">
                  <a:extLst>
                    <a:ext uri="{9D8B030D-6E8A-4147-A177-3AD203B41FA5}">
                      <a16:colId xmlns:a16="http://schemas.microsoft.com/office/drawing/2014/main" val="1056484738"/>
                    </a:ext>
                  </a:extLst>
                </a:gridCol>
                <a:gridCol w="1109953">
                  <a:extLst>
                    <a:ext uri="{9D8B030D-6E8A-4147-A177-3AD203B41FA5}">
                      <a16:colId xmlns:a16="http://schemas.microsoft.com/office/drawing/2014/main" val="1337357244"/>
                    </a:ext>
                  </a:extLst>
                </a:gridCol>
                <a:gridCol w="564777">
                  <a:extLst>
                    <a:ext uri="{9D8B030D-6E8A-4147-A177-3AD203B41FA5}">
                      <a16:colId xmlns:a16="http://schemas.microsoft.com/office/drawing/2014/main" val="229715838"/>
                    </a:ext>
                  </a:extLst>
                </a:gridCol>
                <a:gridCol w="1004047">
                  <a:extLst>
                    <a:ext uri="{9D8B030D-6E8A-4147-A177-3AD203B41FA5}">
                      <a16:colId xmlns:a16="http://schemas.microsoft.com/office/drawing/2014/main" val="3711090246"/>
                    </a:ext>
                  </a:extLst>
                </a:gridCol>
                <a:gridCol w="1461247">
                  <a:extLst>
                    <a:ext uri="{9D8B030D-6E8A-4147-A177-3AD203B41FA5}">
                      <a16:colId xmlns:a16="http://schemas.microsoft.com/office/drawing/2014/main" val="2982164430"/>
                    </a:ext>
                  </a:extLst>
                </a:gridCol>
                <a:gridCol w="591671">
                  <a:extLst>
                    <a:ext uri="{9D8B030D-6E8A-4147-A177-3AD203B41FA5}">
                      <a16:colId xmlns:a16="http://schemas.microsoft.com/office/drawing/2014/main" val="671247798"/>
                    </a:ext>
                  </a:extLst>
                </a:gridCol>
                <a:gridCol w="1264024">
                  <a:extLst>
                    <a:ext uri="{9D8B030D-6E8A-4147-A177-3AD203B41FA5}">
                      <a16:colId xmlns:a16="http://schemas.microsoft.com/office/drawing/2014/main" val="1972425801"/>
                    </a:ext>
                  </a:extLst>
                </a:gridCol>
                <a:gridCol w="493059">
                  <a:extLst>
                    <a:ext uri="{9D8B030D-6E8A-4147-A177-3AD203B41FA5}">
                      <a16:colId xmlns:a16="http://schemas.microsoft.com/office/drawing/2014/main" val="3287182565"/>
                    </a:ext>
                  </a:extLst>
                </a:gridCol>
                <a:gridCol w="3074900">
                  <a:extLst>
                    <a:ext uri="{9D8B030D-6E8A-4147-A177-3AD203B41FA5}">
                      <a16:colId xmlns:a16="http://schemas.microsoft.com/office/drawing/2014/main" val="931531439"/>
                    </a:ext>
                  </a:extLst>
                </a:gridCol>
              </a:tblGrid>
              <a:tr h="16960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Total (95% CI)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3094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6941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100.0%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0000"/>
                          </a:solidFill>
                        </a:rPr>
                        <a:t>1.42 (1.08-1.86)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730"/>
                  </a:ext>
                </a:extLst>
              </a:tr>
              <a:tr h="1696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Heterogeneity: Tau</a:t>
                      </a:r>
                      <a:r>
                        <a:rPr lang="en-US" sz="9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=0.04; Chi</a:t>
                      </a:r>
                      <a:r>
                        <a:rPr lang="en-US" sz="9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=7.38, </a:t>
                      </a:r>
                      <a:r>
                        <a:rPr lang="en-US" sz="900" b="0" dirty="0" err="1">
                          <a:solidFill>
                            <a:srgbClr val="000000"/>
                          </a:solidFill>
                        </a:rPr>
                        <a:t>df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=5 (p=0.19); I</a:t>
                      </a:r>
                      <a:r>
                        <a:rPr lang="en-US" sz="9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=32%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083853"/>
                  </a:ext>
                </a:extLst>
              </a:tr>
              <a:tr h="169600">
                <a:tc gridSpan="9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Test for overall effect: Z=2.51 (p=0.01)</a:t>
                      </a: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19440" marR="19440" marT="9720" marB="1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123404"/>
                  </a:ext>
                </a:extLst>
              </a:tr>
              <a:tr h="169600">
                <a:tc gridSpan="9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Test for subgroup differences: 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Chi</a:t>
                      </a:r>
                      <a:r>
                        <a:rPr lang="en-US" sz="9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=3.02, </a:t>
                      </a:r>
                      <a:r>
                        <a:rPr lang="en-US" sz="900" b="0" dirty="0" err="1">
                          <a:solidFill>
                            <a:srgbClr val="000000"/>
                          </a:solidFill>
                        </a:rPr>
                        <a:t>df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=1 (p=0.08); I</a:t>
                      </a:r>
                      <a:r>
                        <a:rPr lang="en-US" sz="9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=66.9%</a:t>
                      </a:r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44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81814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3C7D04B-1997-4CB2-B65E-57E99E31F956}"/>
              </a:ext>
            </a:extLst>
          </p:cNvPr>
          <p:cNvSpPr txBox="1"/>
          <p:nvPr/>
        </p:nvSpPr>
        <p:spPr>
          <a:xfrm>
            <a:off x="8908492" y="5771666"/>
            <a:ext cx="7027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AEDFFD-3F4D-4B47-BA03-02F6A025D99C}"/>
              </a:ext>
            </a:extLst>
          </p:cNvPr>
          <p:cNvSpPr txBox="1"/>
          <p:nvPr/>
        </p:nvSpPr>
        <p:spPr>
          <a:xfrm>
            <a:off x="10233587" y="5771666"/>
            <a:ext cx="9993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non-TO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EB1987-CD3A-409D-86DC-7E1840E8DAB1}"/>
              </a:ext>
            </a:extLst>
          </p:cNvPr>
          <p:cNvSpPr txBox="1"/>
          <p:nvPr/>
        </p:nvSpPr>
        <p:spPr>
          <a:xfrm>
            <a:off x="11153098" y="5424843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DDA31-888C-4189-8C3D-F9789D3C4E5B}"/>
              </a:ext>
            </a:extLst>
          </p:cNvPr>
          <p:cNvSpPr txBox="1"/>
          <p:nvPr/>
        </p:nvSpPr>
        <p:spPr>
          <a:xfrm>
            <a:off x="8537657" y="5424843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21A967-24CF-4157-90DE-DE987DD9B93D}"/>
              </a:ext>
            </a:extLst>
          </p:cNvPr>
          <p:cNvCxnSpPr>
            <a:cxnSpLocks/>
          </p:cNvCxnSpPr>
          <p:nvPr/>
        </p:nvCxnSpPr>
        <p:spPr>
          <a:xfrm flipH="1">
            <a:off x="8742835" y="5670542"/>
            <a:ext cx="766796" cy="0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B052D2-EEFC-4847-8BD6-14C9E7E1CC6B}"/>
              </a:ext>
            </a:extLst>
          </p:cNvPr>
          <p:cNvSpPr txBox="1"/>
          <p:nvPr/>
        </p:nvSpPr>
        <p:spPr>
          <a:xfrm>
            <a:off x="9138791" y="5424843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3CE90-8B57-49AA-9CFF-D015B4562E1C}"/>
              </a:ext>
            </a:extLst>
          </p:cNvPr>
          <p:cNvSpPr txBox="1"/>
          <p:nvPr/>
        </p:nvSpPr>
        <p:spPr>
          <a:xfrm>
            <a:off x="9909669" y="5424843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D3606D-6F22-4360-B425-9F8680B8C592}"/>
              </a:ext>
            </a:extLst>
          </p:cNvPr>
          <p:cNvSpPr txBox="1"/>
          <p:nvPr/>
        </p:nvSpPr>
        <p:spPr>
          <a:xfrm>
            <a:off x="10603936" y="5424843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3DD2C4-1495-4B89-9D6F-21CC2FF18B6A}"/>
              </a:ext>
            </a:extLst>
          </p:cNvPr>
          <p:cNvCxnSpPr>
            <a:cxnSpLocks/>
          </p:cNvCxnSpPr>
          <p:nvPr/>
        </p:nvCxnSpPr>
        <p:spPr>
          <a:xfrm>
            <a:off x="10330335" y="5670542"/>
            <a:ext cx="766796" cy="0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080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4DF2A9-F158-354E-8EBA-B92B5B1F58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69572"/>
            <a:ext cx="10963200" cy="4525200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de-DE" b="1" dirty="0">
                <a:solidFill>
                  <a:schemeClr val="accent1"/>
                </a:solidFill>
              </a:rPr>
              <a:t>Immediate (n=203; median 2.4 hours); </a:t>
            </a:r>
            <a:br>
              <a:rPr lang="en-GB" altLang="de-DE" b="1" dirty="0">
                <a:solidFill>
                  <a:schemeClr val="accent1"/>
                </a:solidFill>
              </a:rPr>
            </a:br>
            <a:r>
              <a:rPr lang="en-GB" altLang="de-DE" b="1" dirty="0">
                <a:solidFill>
                  <a:schemeClr val="accent1"/>
                </a:solidFill>
              </a:rPr>
              <a:t>delayed (n=207; median 86 hours): NSTE-ACS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FBB8-8AB5-8642-A080-05DC3E62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ISAR–COOL: nearly STEMI-like approach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C6C26-AE38-BB44-A325-48424F909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161BB-429A-0D4D-A49E-B813DFDEEA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GB" dirty="0"/>
              <a:t>Immediate intervention, &lt; 6 hours after randomisation; delayed intervention, 3-5 days after randomisation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GB" dirty="0"/>
              <a:t>ISAR–COOL, intracoronary stenting with antithrombotic regimen cooling-off; MI, myocardial infarction; NSTE-ACS, non-ST-segment elevation acute coronary syndrome; </a:t>
            </a:r>
            <a:br>
              <a:rPr lang="en-GB" dirty="0"/>
            </a:br>
            <a:r>
              <a:rPr lang="en-GB" dirty="0"/>
              <a:t>STEMI, ST-segment elevation myocardial infarction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GB" dirty="0"/>
              <a:t>Neumann F-J, et al. JAMA. 2003;290:1593-9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3BFCDB1-762C-9940-B0F7-1D32066E5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469624"/>
              </p:ext>
            </p:extLst>
          </p:nvPr>
        </p:nvGraphicFramePr>
        <p:xfrm>
          <a:off x="1007435" y="1696436"/>
          <a:ext cx="9985109" cy="424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" name="Rectangle 45">
            <a:extLst>
              <a:ext uri="{FF2B5EF4-FFF2-40B4-BE49-F238E27FC236}">
                <a16:creationId xmlns:a16="http://schemas.microsoft.com/office/drawing/2014/main" id="{1E9820B2-D283-5140-B6B5-28C9986AB95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34551" y="3513496"/>
            <a:ext cx="239328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219170" latinLnBrk="1">
              <a:defRPr/>
            </a:pPr>
            <a:r>
              <a:rPr lang="en-GB" altLang="de-DE" sz="1867" b="1" dirty="0">
                <a:latin typeface="Arial"/>
              </a:rPr>
              <a:t>30-day event rate (%)</a:t>
            </a:r>
          </a:p>
        </p:txBody>
      </p:sp>
      <p:sp>
        <p:nvSpPr>
          <p:cNvPr id="1395741" name="Rectangle 29"/>
          <p:cNvSpPr>
            <a:spLocks noChangeArrowheads="1"/>
          </p:cNvSpPr>
          <p:nvPr/>
        </p:nvSpPr>
        <p:spPr bwMode="auto">
          <a:xfrm>
            <a:off x="2415951" y="1906238"/>
            <a:ext cx="6444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219170" latinLnBrk="1">
              <a:defRPr/>
            </a:pPr>
            <a:r>
              <a:rPr lang="en-GB" altLang="de-DE" sz="1600" b="1" dirty="0">
                <a:latin typeface="Arial"/>
              </a:rPr>
              <a:t>p=0.04</a:t>
            </a:r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9A114D6B-CCBF-114B-BE9A-08B3E7382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206" y="4593506"/>
            <a:ext cx="6444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219170" latinLnBrk="1">
              <a:defRPr/>
            </a:pPr>
            <a:r>
              <a:rPr lang="en-GB" altLang="de-DE" sz="1600" b="1" dirty="0">
                <a:latin typeface="Arial"/>
              </a:rPr>
              <a:t>p=0.25</a:t>
            </a:r>
          </a:p>
        </p:txBody>
      </p:sp>
      <p:sp>
        <p:nvSpPr>
          <p:cNvPr id="62" name="Rectangle 30">
            <a:extLst>
              <a:ext uri="{FF2B5EF4-FFF2-40B4-BE49-F238E27FC236}">
                <a16:creationId xmlns:a16="http://schemas.microsoft.com/office/drawing/2014/main" id="{6136E59D-AB24-A643-87DD-BE09A7A49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137" y="2259954"/>
            <a:ext cx="6444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219170" latinLnBrk="1">
              <a:defRPr/>
            </a:pPr>
            <a:r>
              <a:rPr lang="en-GB" altLang="de-DE" sz="1600" b="1" dirty="0">
                <a:latin typeface="Arial"/>
              </a:rPr>
              <a:t>p=0.12</a:t>
            </a:r>
          </a:p>
        </p:txBody>
      </p:sp>
      <p:sp>
        <p:nvSpPr>
          <p:cNvPr id="63" name="Rectangle 30">
            <a:extLst>
              <a:ext uri="{FF2B5EF4-FFF2-40B4-BE49-F238E27FC236}">
                <a16:creationId xmlns:a16="http://schemas.microsoft.com/office/drawing/2014/main" id="{3E4EDAE9-3916-4441-9E8F-7F590476E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099" y="4045879"/>
            <a:ext cx="6444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219170" latinLnBrk="1">
              <a:defRPr/>
            </a:pPr>
            <a:r>
              <a:rPr lang="en-GB" altLang="de-DE" sz="1600" b="1" dirty="0">
                <a:latin typeface="Arial"/>
              </a:rPr>
              <a:t>p=0.54</a:t>
            </a:r>
          </a:p>
        </p:txBody>
      </p:sp>
    </p:spTree>
    <p:extLst>
      <p:ext uri="{BB962C8B-B14F-4D97-AF65-F5344CB8AC3E}">
        <p14:creationId xmlns:p14="http://schemas.microsoft.com/office/powerpoint/2010/main" val="268964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99DA42E-BE1F-0040-BC6D-69C0D61EF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72890"/>
            <a:ext cx="10963200" cy="4525200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Immediate (n=175; median 70 min.); </a:t>
            </a:r>
            <a:br>
              <a:rPr lang="en-GB" alt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(n=177; median 21 hours): NSTE-ACS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D5E38-D854-D442-B5ED-3F729178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ABOARD study: STEMI-like approach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3D85D-894E-654F-B024-D31BBC58C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1DF832-CC2E-2543-B63A-5A5DB442BB0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44436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altLang="de-DE" dirty="0"/>
              <a:t>IQR, interquartile range; </a:t>
            </a:r>
            <a:r>
              <a:rPr lang="en-GB" dirty="0"/>
              <a:t>NSTE-ACS, non-ST-segment elevation acute coronary syndrome; STEMI, ST-segment elevation myocardial infarction</a:t>
            </a:r>
            <a:endParaRPr lang="en-GB" altLang="de-DE" dirty="0"/>
          </a:p>
          <a:p>
            <a:pPr>
              <a:spcBef>
                <a:spcPts val="300"/>
              </a:spcBef>
            </a:pPr>
            <a:r>
              <a:rPr lang="en-GB" altLang="de-DE" dirty="0" err="1"/>
              <a:t>Montalescot</a:t>
            </a:r>
            <a:r>
              <a:rPr lang="en-GB" altLang="de-DE" dirty="0"/>
              <a:t> G, et al. JAMA. 2009;302:947-54</a:t>
            </a:r>
          </a:p>
        </p:txBody>
      </p:sp>
      <p:sp>
        <p:nvSpPr>
          <p:cNvPr id="1369092" name="Text Box 4"/>
          <p:cNvSpPr txBox="1">
            <a:spLocks noChangeArrowheads="1"/>
          </p:cNvSpPr>
          <p:nvPr/>
        </p:nvSpPr>
        <p:spPr bwMode="auto">
          <a:xfrm>
            <a:off x="3948159" y="5690386"/>
            <a:ext cx="4514851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 latinLnBrk="1">
              <a:defRPr/>
            </a:pPr>
            <a:r>
              <a:rPr lang="en-GB" altLang="de-DE" sz="1867" b="1" dirty="0">
                <a:latin typeface="Calibri" panose="020F0502020204030204" pitchFamily="34" charset="0"/>
                <a:cs typeface="Calibri" panose="020F0502020204030204" pitchFamily="34" charset="0"/>
              </a:rPr>
              <a:t>Troponin I (ng/mL)</a:t>
            </a:r>
          </a:p>
        </p:txBody>
      </p:sp>
      <p:sp>
        <p:nvSpPr>
          <p:cNvPr id="1369094" name="Line 6"/>
          <p:cNvSpPr>
            <a:spLocks noChangeShapeType="1"/>
          </p:cNvSpPr>
          <p:nvPr/>
        </p:nvSpPr>
        <p:spPr bwMode="auto">
          <a:xfrm>
            <a:off x="2506315" y="1740359"/>
            <a:ext cx="13960" cy="3643868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095" name="Line 7"/>
          <p:cNvSpPr>
            <a:spLocks noChangeShapeType="1"/>
          </p:cNvSpPr>
          <p:nvPr/>
        </p:nvSpPr>
        <p:spPr bwMode="auto">
          <a:xfrm rot="5400000">
            <a:off x="2471592" y="4300570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096" name="Line 8"/>
          <p:cNvSpPr>
            <a:spLocks noChangeShapeType="1"/>
          </p:cNvSpPr>
          <p:nvPr/>
        </p:nvSpPr>
        <p:spPr bwMode="auto">
          <a:xfrm rot="5400000">
            <a:off x="2471592" y="4818852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097" name="Line 9"/>
          <p:cNvSpPr>
            <a:spLocks noChangeShapeType="1"/>
          </p:cNvSpPr>
          <p:nvPr/>
        </p:nvSpPr>
        <p:spPr bwMode="auto">
          <a:xfrm rot="5400000">
            <a:off x="2471592" y="3782289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098" name="Line 10"/>
          <p:cNvSpPr>
            <a:spLocks noChangeShapeType="1"/>
          </p:cNvSpPr>
          <p:nvPr/>
        </p:nvSpPr>
        <p:spPr bwMode="auto">
          <a:xfrm rot="5400000">
            <a:off x="2471592" y="2745726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099" name="Line 11"/>
          <p:cNvSpPr>
            <a:spLocks noChangeShapeType="1"/>
          </p:cNvSpPr>
          <p:nvPr/>
        </p:nvSpPr>
        <p:spPr bwMode="auto">
          <a:xfrm rot="5400000">
            <a:off x="2471592" y="3264008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rot="5400000">
            <a:off x="2465241" y="2227445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>
            <a:off x="2490642" y="5379464"/>
            <a:ext cx="7404100" cy="0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108" name="Line 20"/>
          <p:cNvSpPr>
            <a:spLocks noChangeShapeType="1"/>
          </p:cNvSpPr>
          <p:nvPr/>
        </p:nvSpPr>
        <p:spPr bwMode="auto">
          <a:xfrm>
            <a:off x="9862992" y="5381051"/>
            <a:ext cx="0" cy="71439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109" name="Line 21"/>
          <p:cNvSpPr>
            <a:spLocks noChangeShapeType="1"/>
          </p:cNvSpPr>
          <p:nvPr/>
        </p:nvSpPr>
        <p:spPr bwMode="auto">
          <a:xfrm rot="5400000">
            <a:off x="2456775" y="5337130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110" name="Text Box 22"/>
          <p:cNvSpPr txBox="1">
            <a:spLocks noChangeArrowheads="1"/>
          </p:cNvSpPr>
          <p:nvPr/>
        </p:nvSpPr>
        <p:spPr bwMode="auto">
          <a:xfrm rot="16200000">
            <a:off x="384607" y="3274319"/>
            <a:ext cx="2424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 latinLnBrk="1">
              <a:defRPr/>
            </a:pPr>
            <a:r>
              <a:rPr lang="en-GB" altLang="de-DE" sz="1867" b="1" dirty="0">
                <a:latin typeface="Calibri" panose="020F0502020204030204" pitchFamily="34" charset="0"/>
                <a:cs typeface="Calibri" panose="020F0502020204030204" pitchFamily="34" charset="0"/>
              </a:rPr>
              <a:t>Probability density</a:t>
            </a:r>
          </a:p>
        </p:txBody>
      </p:sp>
      <p:sp>
        <p:nvSpPr>
          <p:cNvPr id="1369118" name="Text Box 30"/>
          <p:cNvSpPr txBox="1">
            <a:spLocks noChangeArrowheads="1"/>
          </p:cNvSpPr>
          <p:nvPr/>
        </p:nvSpPr>
        <p:spPr bwMode="auto">
          <a:xfrm>
            <a:off x="1979911" y="1556792"/>
            <a:ext cx="3638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0.14</a:t>
            </a:r>
          </a:p>
        </p:txBody>
      </p:sp>
      <p:sp>
        <p:nvSpPr>
          <p:cNvPr id="1369119" name="Text Box 31"/>
          <p:cNvSpPr txBox="1">
            <a:spLocks noChangeArrowheads="1"/>
          </p:cNvSpPr>
          <p:nvPr/>
        </p:nvSpPr>
        <p:spPr bwMode="auto">
          <a:xfrm>
            <a:off x="6871513" y="2696401"/>
            <a:ext cx="3763433" cy="9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latinLnBrk="1">
              <a:tabLst>
                <a:tab pos="1710224" algn="l"/>
              </a:tabLst>
              <a:defRPr/>
            </a:pPr>
            <a:r>
              <a:rPr lang="en-GB" altLang="de-DE" sz="1867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de-DE" sz="1867" b="1" dirty="0">
                <a:latin typeface="Calibri" panose="020F0502020204030204" pitchFamily="34" charset="0"/>
                <a:cs typeface="Calibri" panose="020F0502020204030204" pitchFamily="34" charset="0"/>
              </a:rPr>
              <a:t>Median IQR</a:t>
            </a:r>
          </a:p>
          <a:p>
            <a:pPr defTabSz="1219170" latinLnBrk="1">
              <a:tabLst>
                <a:tab pos="1710224" algn="l"/>
              </a:tabLst>
              <a:defRPr/>
            </a:pPr>
            <a:r>
              <a:rPr lang="en-GB" altLang="de-DE" sz="1867" dirty="0">
                <a:latin typeface="Calibri" panose="020F0502020204030204" pitchFamily="34" charset="0"/>
                <a:cs typeface="Calibri" panose="020F0502020204030204" pitchFamily="34" charset="0"/>
              </a:rPr>
              <a:t>Immediate	2.1 (0.3-7.1)</a:t>
            </a:r>
          </a:p>
          <a:p>
            <a:pPr defTabSz="1219170" latinLnBrk="1">
              <a:tabLst>
                <a:tab pos="1710224" algn="l"/>
              </a:tabLst>
              <a:defRPr/>
            </a:pPr>
            <a:r>
              <a:rPr lang="en-GB" altLang="de-DE" sz="1867" dirty="0">
                <a:latin typeface="Calibri" panose="020F0502020204030204" pitchFamily="34" charset="0"/>
                <a:cs typeface="Calibri" panose="020F0502020204030204" pitchFamily="34" charset="0"/>
              </a:rPr>
              <a:t>Early	1.7 (0.3-7.2)</a:t>
            </a:r>
          </a:p>
        </p:txBody>
      </p:sp>
      <p:sp>
        <p:nvSpPr>
          <p:cNvPr id="1369121" name="Line 33"/>
          <p:cNvSpPr>
            <a:spLocks noChangeShapeType="1"/>
          </p:cNvSpPr>
          <p:nvPr/>
        </p:nvSpPr>
        <p:spPr bwMode="auto">
          <a:xfrm>
            <a:off x="6423537" y="3191805"/>
            <a:ext cx="45296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>
            <a:off x="6423537" y="3478675"/>
            <a:ext cx="43815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124" name="Text Box 36"/>
          <p:cNvSpPr txBox="1">
            <a:spLocks noChangeArrowheads="1"/>
          </p:cNvSpPr>
          <p:nvPr/>
        </p:nvSpPr>
        <p:spPr bwMode="auto">
          <a:xfrm>
            <a:off x="3233598" y="4265835"/>
            <a:ext cx="7649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 latinLnBrk="1">
              <a:defRPr/>
            </a:pPr>
            <a:r>
              <a:rPr lang="en-GB" alt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p=0.70</a:t>
            </a:r>
          </a:p>
        </p:txBody>
      </p:sp>
      <p:sp>
        <p:nvSpPr>
          <p:cNvPr id="1369125" name="Text Box 37"/>
          <p:cNvSpPr txBox="1">
            <a:spLocks noChangeArrowheads="1"/>
          </p:cNvSpPr>
          <p:nvPr/>
        </p:nvSpPr>
        <p:spPr bwMode="auto">
          <a:xfrm>
            <a:off x="5818545" y="2323369"/>
            <a:ext cx="401327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1219170" latinLnBrk="1">
              <a:defRPr/>
            </a:pPr>
            <a:r>
              <a:rPr lang="en-GB" altLang="de-DE" sz="2133" b="1" dirty="0">
                <a:latin typeface="Calibri" panose="020F0502020204030204" pitchFamily="34" charset="0"/>
                <a:cs typeface="Calibri" panose="020F0502020204030204" pitchFamily="34" charset="0"/>
              </a:rPr>
              <a:t>Primary endpoint:</a:t>
            </a:r>
            <a:r>
              <a:rPr lang="en-GB" altLang="de-DE" sz="2133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e-DE" sz="2133" dirty="0">
                <a:latin typeface="Calibri" panose="020F0502020204030204" pitchFamily="34" charset="0"/>
                <a:cs typeface="Calibri" panose="020F0502020204030204" pitchFamily="34" charset="0"/>
              </a:rPr>
              <a:t>peak troponin I</a:t>
            </a:r>
          </a:p>
        </p:txBody>
      </p:sp>
      <p:sp>
        <p:nvSpPr>
          <p:cNvPr id="39" name="Titel 1"/>
          <p:cNvSpPr txBox="1">
            <a:spLocks/>
          </p:cNvSpPr>
          <p:nvPr/>
        </p:nvSpPr>
        <p:spPr bwMode="auto">
          <a:xfrm>
            <a:off x="47328" y="-26565"/>
            <a:ext cx="2173273" cy="35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latinLnBrk="1">
              <a:defRPr/>
            </a:pPr>
            <a:endParaRPr lang="en-GB" altLang="de-DE" sz="2667" dirty="0">
              <a:solidFill>
                <a:srgbClr val="2765B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3">
            <a:extLst>
              <a:ext uri="{FF2B5EF4-FFF2-40B4-BE49-F238E27FC236}">
                <a16:creationId xmlns:a16="http://schemas.microsoft.com/office/drawing/2014/main" id="{C0882089-FD9D-DB46-BE70-91F04FDC4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411" y="5486899"/>
            <a:ext cx="1041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Line 12">
            <a:extLst>
              <a:ext uri="{FF2B5EF4-FFF2-40B4-BE49-F238E27FC236}">
                <a16:creationId xmlns:a16="http://schemas.microsoft.com/office/drawing/2014/main" id="{6FF6D46C-954D-A24A-9940-9A623B073DD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465241" y="1709164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Line 8">
            <a:extLst>
              <a:ext uri="{FF2B5EF4-FFF2-40B4-BE49-F238E27FC236}">
                <a16:creationId xmlns:a16="http://schemas.microsoft.com/office/drawing/2014/main" id="{3ECD7BE1-F7E9-7146-B646-BF73A0D13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0637" y="5378392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30">
            <a:extLst>
              <a:ext uri="{FF2B5EF4-FFF2-40B4-BE49-F238E27FC236}">
                <a16:creationId xmlns:a16="http://schemas.microsoft.com/office/drawing/2014/main" id="{9A8CFB52-2615-6C44-8350-30B233B7D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911" y="2102892"/>
            <a:ext cx="3638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0.12</a:t>
            </a:r>
          </a:p>
        </p:txBody>
      </p:sp>
      <p:sp>
        <p:nvSpPr>
          <p:cNvPr id="54" name="Text Box 30">
            <a:extLst>
              <a:ext uri="{FF2B5EF4-FFF2-40B4-BE49-F238E27FC236}">
                <a16:creationId xmlns:a16="http://schemas.microsoft.com/office/drawing/2014/main" id="{C89655B7-DC8B-2E41-8614-D0558CEBC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911" y="2610892"/>
            <a:ext cx="3638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0.10</a:t>
            </a:r>
          </a:p>
        </p:txBody>
      </p:sp>
      <p:sp>
        <p:nvSpPr>
          <p:cNvPr id="55" name="Text Box 30">
            <a:extLst>
              <a:ext uri="{FF2B5EF4-FFF2-40B4-BE49-F238E27FC236}">
                <a16:creationId xmlns:a16="http://schemas.microsoft.com/office/drawing/2014/main" id="{E0783590-E235-454C-BBB3-BF89A528B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911" y="3123125"/>
            <a:ext cx="3638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0.08</a:t>
            </a:r>
          </a:p>
        </p:txBody>
      </p:sp>
      <p:sp>
        <p:nvSpPr>
          <p:cNvPr id="56" name="Text Box 30">
            <a:extLst>
              <a:ext uri="{FF2B5EF4-FFF2-40B4-BE49-F238E27FC236}">
                <a16:creationId xmlns:a16="http://schemas.microsoft.com/office/drawing/2014/main" id="{26065740-3AA7-C549-B117-C11E9FC05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911" y="3639592"/>
            <a:ext cx="3638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0.06</a:t>
            </a:r>
          </a:p>
        </p:txBody>
      </p:sp>
      <p:sp>
        <p:nvSpPr>
          <p:cNvPr id="57" name="Text Box 30">
            <a:extLst>
              <a:ext uri="{FF2B5EF4-FFF2-40B4-BE49-F238E27FC236}">
                <a16:creationId xmlns:a16="http://schemas.microsoft.com/office/drawing/2014/main" id="{A45587D0-12D4-2E47-BC32-286DA90DF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911" y="4160292"/>
            <a:ext cx="3638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0.04</a:t>
            </a:r>
          </a:p>
        </p:txBody>
      </p:sp>
      <p:sp>
        <p:nvSpPr>
          <p:cNvPr id="58" name="Text Box 30">
            <a:extLst>
              <a:ext uri="{FF2B5EF4-FFF2-40B4-BE49-F238E27FC236}">
                <a16:creationId xmlns:a16="http://schemas.microsoft.com/office/drawing/2014/main" id="{754C93E3-92AD-8E4D-81C7-1F98929AD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911" y="4680992"/>
            <a:ext cx="3638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0.02</a:t>
            </a:r>
          </a:p>
        </p:txBody>
      </p:sp>
      <p:sp>
        <p:nvSpPr>
          <p:cNvPr id="59" name="Text Box 30">
            <a:extLst>
              <a:ext uri="{FF2B5EF4-FFF2-40B4-BE49-F238E27FC236}">
                <a16:creationId xmlns:a16="http://schemas.microsoft.com/office/drawing/2014/main" id="{B45A15CE-FE65-9949-A123-3ECF7DAAE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911" y="5176141"/>
            <a:ext cx="3638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0.00</a:t>
            </a: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A5FBC884-733C-D944-9FA7-38F51DDE5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978" y="5486899"/>
            <a:ext cx="1041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3" name="Text Box 23">
            <a:extLst>
              <a:ext uri="{FF2B5EF4-FFF2-40B4-BE49-F238E27FC236}">
                <a16:creationId xmlns:a16="http://schemas.microsoft.com/office/drawing/2014/main" id="{AEAB8404-E56F-044E-BE10-855A768C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934" y="5486899"/>
            <a:ext cx="2083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194415EC-562E-6347-86AC-8BD2B2857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682" y="5486899"/>
            <a:ext cx="2083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21EAAD45-DD74-D745-8C90-AEA0A96CC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3671" y="5378392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 Box 23">
            <a:extLst>
              <a:ext uri="{FF2B5EF4-FFF2-40B4-BE49-F238E27FC236}">
                <a16:creationId xmlns:a16="http://schemas.microsoft.com/office/drawing/2014/main" id="{0462D646-FD3F-274F-B67C-78B212F78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149" y="5486899"/>
            <a:ext cx="2083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219170" latinLnBrk="1">
              <a:defRPr/>
            </a:pPr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7" name="Line 8">
            <a:extLst>
              <a:ext uri="{FF2B5EF4-FFF2-40B4-BE49-F238E27FC236}">
                <a16:creationId xmlns:a16="http://schemas.microsoft.com/office/drawing/2014/main" id="{87D89842-246B-7C4A-BEFA-59E9C55AE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0937" y="5378392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Line 8">
            <a:extLst>
              <a:ext uri="{FF2B5EF4-FFF2-40B4-BE49-F238E27FC236}">
                <a16:creationId xmlns:a16="http://schemas.microsoft.com/office/drawing/2014/main" id="{57A582FD-D6CE-5748-BDBE-731CDA6BC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9737" y="5378392"/>
            <a:ext cx="0" cy="84667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19170" latinLnBrk="1"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7631E9E-FDA4-D249-A28E-E7F5C1A02395}"/>
              </a:ext>
            </a:extLst>
          </p:cNvPr>
          <p:cNvSpPr/>
          <p:nvPr/>
        </p:nvSpPr>
        <p:spPr>
          <a:xfrm>
            <a:off x="2511778" y="1879097"/>
            <a:ext cx="7371645" cy="3310920"/>
          </a:xfrm>
          <a:custGeom>
            <a:avLst/>
            <a:gdLst>
              <a:gd name="connsiteX0" fmla="*/ 0 w 5528734"/>
              <a:gd name="connsiteY0" fmla="*/ 214123 h 2483190"/>
              <a:gd name="connsiteX1" fmla="*/ 194734 w 5528734"/>
              <a:gd name="connsiteY1" fmla="*/ 2456 h 2483190"/>
              <a:gd name="connsiteX2" fmla="*/ 419100 w 5528734"/>
              <a:gd name="connsiteY2" fmla="*/ 125223 h 2483190"/>
              <a:gd name="connsiteX3" fmla="*/ 635000 w 5528734"/>
              <a:gd name="connsiteY3" fmla="*/ 506223 h 2483190"/>
              <a:gd name="connsiteX4" fmla="*/ 893234 w 5528734"/>
              <a:gd name="connsiteY4" fmla="*/ 1052323 h 2483190"/>
              <a:gd name="connsiteX5" fmla="*/ 1202267 w 5528734"/>
              <a:gd name="connsiteY5" fmla="*/ 1530690 h 2483190"/>
              <a:gd name="connsiteX6" fmla="*/ 1524000 w 5528734"/>
              <a:gd name="connsiteY6" fmla="*/ 1911690 h 2483190"/>
              <a:gd name="connsiteX7" fmla="*/ 1744134 w 5528734"/>
              <a:gd name="connsiteY7" fmla="*/ 2114890 h 2483190"/>
              <a:gd name="connsiteX8" fmla="*/ 2048934 w 5528734"/>
              <a:gd name="connsiteY8" fmla="*/ 2275756 h 2483190"/>
              <a:gd name="connsiteX9" fmla="*/ 2429934 w 5528734"/>
              <a:gd name="connsiteY9" fmla="*/ 2381590 h 2483190"/>
              <a:gd name="connsiteX10" fmla="*/ 2819400 w 5528734"/>
              <a:gd name="connsiteY10" fmla="*/ 2398523 h 2483190"/>
              <a:gd name="connsiteX11" fmla="*/ 3395134 w 5528734"/>
              <a:gd name="connsiteY11" fmla="*/ 2360423 h 2483190"/>
              <a:gd name="connsiteX12" fmla="*/ 3860800 w 5528734"/>
              <a:gd name="connsiteY12" fmla="*/ 2330790 h 2483190"/>
              <a:gd name="connsiteX13" fmla="*/ 4279900 w 5528734"/>
              <a:gd name="connsiteY13" fmla="*/ 2339256 h 2483190"/>
              <a:gd name="connsiteX14" fmla="*/ 4660900 w 5528734"/>
              <a:gd name="connsiteY14" fmla="*/ 2381590 h 2483190"/>
              <a:gd name="connsiteX15" fmla="*/ 4889500 w 5528734"/>
              <a:gd name="connsiteY15" fmla="*/ 2394290 h 2483190"/>
              <a:gd name="connsiteX16" fmla="*/ 5164667 w 5528734"/>
              <a:gd name="connsiteY16" fmla="*/ 2419690 h 2483190"/>
              <a:gd name="connsiteX17" fmla="*/ 5380567 w 5528734"/>
              <a:gd name="connsiteY17" fmla="*/ 2449323 h 2483190"/>
              <a:gd name="connsiteX18" fmla="*/ 5528734 w 5528734"/>
              <a:gd name="connsiteY18" fmla="*/ 2483190 h 248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28734" h="2483190">
                <a:moveTo>
                  <a:pt x="0" y="214123"/>
                </a:moveTo>
                <a:cubicBezTo>
                  <a:pt x="62442" y="115698"/>
                  <a:pt x="124884" y="17273"/>
                  <a:pt x="194734" y="2456"/>
                </a:cubicBezTo>
                <a:cubicBezTo>
                  <a:pt x="264584" y="-12361"/>
                  <a:pt x="345722" y="41262"/>
                  <a:pt x="419100" y="125223"/>
                </a:cubicBezTo>
                <a:cubicBezTo>
                  <a:pt x="492478" y="209184"/>
                  <a:pt x="555978" y="351706"/>
                  <a:pt x="635000" y="506223"/>
                </a:cubicBezTo>
                <a:cubicBezTo>
                  <a:pt x="714022" y="660740"/>
                  <a:pt x="798690" y="881579"/>
                  <a:pt x="893234" y="1052323"/>
                </a:cubicBezTo>
                <a:cubicBezTo>
                  <a:pt x="987778" y="1223067"/>
                  <a:pt x="1097139" y="1387462"/>
                  <a:pt x="1202267" y="1530690"/>
                </a:cubicBezTo>
                <a:cubicBezTo>
                  <a:pt x="1307395" y="1673918"/>
                  <a:pt x="1433689" y="1814323"/>
                  <a:pt x="1524000" y="1911690"/>
                </a:cubicBezTo>
                <a:cubicBezTo>
                  <a:pt x="1614311" y="2009057"/>
                  <a:pt x="1656645" y="2054212"/>
                  <a:pt x="1744134" y="2114890"/>
                </a:cubicBezTo>
                <a:cubicBezTo>
                  <a:pt x="1831623" y="2175568"/>
                  <a:pt x="1934634" y="2231306"/>
                  <a:pt x="2048934" y="2275756"/>
                </a:cubicBezTo>
                <a:cubicBezTo>
                  <a:pt x="2163234" y="2320206"/>
                  <a:pt x="2301523" y="2361129"/>
                  <a:pt x="2429934" y="2381590"/>
                </a:cubicBezTo>
                <a:cubicBezTo>
                  <a:pt x="2558345" y="2402051"/>
                  <a:pt x="2658533" y="2402051"/>
                  <a:pt x="2819400" y="2398523"/>
                </a:cubicBezTo>
                <a:cubicBezTo>
                  <a:pt x="2980267" y="2394995"/>
                  <a:pt x="3395134" y="2360423"/>
                  <a:pt x="3395134" y="2360423"/>
                </a:cubicBezTo>
                <a:cubicBezTo>
                  <a:pt x="3568701" y="2349134"/>
                  <a:pt x="3713339" y="2334318"/>
                  <a:pt x="3860800" y="2330790"/>
                </a:cubicBezTo>
                <a:cubicBezTo>
                  <a:pt x="4008261" y="2327262"/>
                  <a:pt x="4146550" y="2330789"/>
                  <a:pt x="4279900" y="2339256"/>
                </a:cubicBezTo>
                <a:cubicBezTo>
                  <a:pt x="4413250" y="2347723"/>
                  <a:pt x="4559300" y="2372418"/>
                  <a:pt x="4660900" y="2381590"/>
                </a:cubicBezTo>
                <a:cubicBezTo>
                  <a:pt x="4762500" y="2390762"/>
                  <a:pt x="4805539" y="2387940"/>
                  <a:pt x="4889500" y="2394290"/>
                </a:cubicBezTo>
                <a:cubicBezTo>
                  <a:pt x="4973461" y="2400640"/>
                  <a:pt x="5082823" y="2410518"/>
                  <a:pt x="5164667" y="2419690"/>
                </a:cubicBezTo>
                <a:cubicBezTo>
                  <a:pt x="5246511" y="2428862"/>
                  <a:pt x="5319889" y="2438740"/>
                  <a:pt x="5380567" y="2449323"/>
                </a:cubicBezTo>
                <a:cubicBezTo>
                  <a:pt x="5441245" y="2459906"/>
                  <a:pt x="5484989" y="2471548"/>
                  <a:pt x="5528734" y="248319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>
              <a:defRPr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8FDB959-8B82-BB41-A67A-4C2980FEA323}"/>
              </a:ext>
            </a:extLst>
          </p:cNvPr>
          <p:cNvSpPr/>
          <p:nvPr/>
        </p:nvSpPr>
        <p:spPr>
          <a:xfrm>
            <a:off x="2523066" y="1954285"/>
            <a:ext cx="7326489" cy="3139776"/>
          </a:xfrm>
          <a:custGeom>
            <a:avLst/>
            <a:gdLst>
              <a:gd name="connsiteX0" fmla="*/ 5486400 w 5486400"/>
              <a:gd name="connsiteY0" fmla="*/ 2343305 h 2351772"/>
              <a:gd name="connsiteX1" fmla="*/ 4694766 w 5486400"/>
              <a:gd name="connsiteY1" fmla="*/ 2351772 h 2351772"/>
              <a:gd name="connsiteX2" fmla="*/ 4322233 w 5486400"/>
              <a:gd name="connsiteY2" fmla="*/ 2334839 h 2351772"/>
              <a:gd name="connsiteX3" fmla="*/ 3822700 w 5486400"/>
              <a:gd name="connsiteY3" fmla="*/ 2267105 h 2351772"/>
              <a:gd name="connsiteX4" fmla="*/ 3433233 w 5486400"/>
              <a:gd name="connsiteY4" fmla="*/ 2237472 h 2351772"/>
              <a:gd name="connsiteX5" fmla="*/ 2882900 w 5486400"/>
              <a:gd name="connsiteY5" fmla="*/ 2262872 h 2351772"/>
              <a:gd name="connsiteX6" fmla="*/ 2476500 w 5486400"/>
              <a:gd name="connsiteY6" fmla="*/ 2229005 h 2351772"/>
              <a:gd name="connsiteX7" fmla="*/ 1938866 w 5486400"/>
              <a:gd name="connsiteY7" fmla="*/ 2046972 h 2351772"/>
              <a:gd name="connsiteX8" fmla="*/ 1468966 w 5486400"/>
              <a:gd name="connsiteY8" fmla="*/ 1864939 h 2351772"/>
              <a:gd name="connsiteX9" fmla="*/ 1138766 w 5486400"/>
              <a:gd name="connsiteY9" fmla="*/ 1602472 h 2351772"/>
              <a:gd name="connsiteX10" fmla="*/ 842433 w 5486400"/>
              <a:gd name="connsiteY10" fmla="*/ 1115639 h 2351772"/>
              <a:gd name="connsiteX11" fmla="*/ 596900 w 5486400"/>
              <a:gd name="connsiteY11" fmla="*/ 552605 h 2351772"/>
              <a:gd name="connsiteX12" fmla="*/ 342900 w 5486400"/>
              <a:gd name="connsiteY12" fmla="*/ 86939 h 2351772"/>
              <a:gd name="connsiteX13" fmla="*/ 182033 w 5486400"/>
              <a:gd name="connsiteY13" fmla="*/ 6505 h 2351772"/>
              <a:gd name="connsiteX14" fmla="*/ 0 w 5486400"/>
              <a:gd name="connsiteY14" fmla="*/ 175839 h 2351772"/>
              <a:gd name="connsiteX0" fmla="*/ 5486400 w 5486400"/>
              <a:gd name="connsiteY0" fmla="*/ 2346954 h 2355421"/>
              <a:gd name="connsiteX1" fmla="*/ 4694766 w 5486400"/>
              <a:gd name="connsiteY1" fmla="*/ 2355421 h 2355421"/>
              <a:gd name="connsiteX2" fmla="*/ 4322233 w 5486400"/>
              <a:gd name="connsiteY2" fmla="*/ 2338488 h 2355421"/>
              <a:gd name="connsiteX3" fmla="*/ 3822700 w 5486400"/>
              <a:gd name="connsiteY3" fmla="*/ 2270754 h 2355421"/>
              <a:gd name="connsiteX4" fmla="*/ 3433233 w 5486400"/>
              <a:gd name="connsiteY4" fmla="*/ 2241121 h 2355421"/>
              <a:gd name="connsiteX5" fmla="*/ 2882900 w 5486400"/>
              <a:gd name="connsiteY5" fmla="*/ 2266521 h 2355421"/>
              <a:gd name="connsiteX6" fmla="*/ 2476500 w 5486400"/>
              <a:gd name="connsiteY6" fmla="*/ 2232654 h 2355421"/>
              <a:gd name="connsiteX7" fmla="*/ 1938866 w 5486400"/>
              <a:gd name="connsiteY7" fmla="*/ 2050621 h 2355421"/>
              <a:gd name="connsiteX8" fmla="*/ 1468966 w 5486400"/>
              <a:gd name="connsiteY8" fmla="*/ 1868588 h 2355421"/>
              <a:gd name="connsiteX9" fmla="*/ 1138766 w 5486400"/>
              <a:gd name="connsiteY9" fmla="*/ 1606121 h 2355421"/>
              <a:gd name="connsiteX10" fmla="*/ 842433 w 5486400"/>
              <a:gd name="connsiteY10" fmla="*/ 1119288 h 2355421"/>
              <a:gd name="connsiteX11" fmla="*/ 596900 w 5486400"/>
              <a:gd name="connsiteY11" fmla="*/ 556254 h 2355421"/>
              <a:gd name="connsiteX12" fmla="*/ 342900 w 5486400"/>
              <a:gd name="connsiteY12" fmla="*/ 90588 h 2355421"/>
              <a:gd name="connsiteX13" fmla="*/ 156633 w 5486400"/>
              <a:gd name="connsiteY13" fmla="*/ 5921 h 2355421"/>
              <a:gd name="connsiteX14" fmla="*/ 0 w 5486400"/>
              <a:gd name="connsiteY14" fmla="*/ 179488 h 2355421"/>
              <a:gd name="connsiteX0" fmla="*/ 5494867 w 5494867"/>
              <a:gd name="connsiteY0" fmla="*/ 2346365 h 2354832"/>
              <a:gd name="connsiteX1" fmla="*/ 4703233 w 5494867"/>
              <a:gd name="connsiteY1" fmla="*/ 2354832 h 2354832"/>
              <a:gd name="connsiteX2" fmla="*/ 4330700 w 5494867"/>
              <a:gd name="connsiteY2" fmla="*/ 2337899 h 2354832"/>
              <a:gd name="connsiteX3" fmla="*/ 3831167 w 5494867"/>
              <a:gd name="connsiteY3" fmla="*/ 2270165 h 2354832"/>
              <a:gd name="connsiteX4" fmla="*/ 3441700 w 5494867"/>
              <a:gd name="connsiteY4" fmla="*/ 2240532 h 2354832"/>
              <a:gd name="connsiteX5" fmla="*/ 2891367 w 5494867"/>
              <a:gd name="connsiteY5" fmla="*/ 2265932 h 2354832"/>
              <a:gd name="connsiteX6" fmla="*/ 2484967 w 5494867"/>
              <a:gd name="connsiteY6" fmla="*/ 2232065 h 2354832"/>
              <a:gd name="connsiteX7" fmla="*/ 1947333 w 5494867"/>
              <a:gd name="connsiteY7" fmla="*/ 2050032 h 2354832"/>
              <a:gd name="connsiteX8" fmla="*/ 1477433 w 5494867"/>
              <a:gd name="connsiteY8" fmla="*/ 1867999 h 2354832"/>
              <a:gd name="connsiteX9" fmla="*/ 1147233 w 5494867"/>
              <a:gd name="connsiteY9" fmla="*/ 1605532 h 2354832"/>
              <a:gd name="connsiteX10" fmla="*/ 850900 w 5494867"/>
              <a:gd name="connsiteY10" fmla="*/ 1118699 h 2354832"/>
              <a:gd name="connsiteX11" fmla="*/ 605367 w 5494867"/>
              <a:gd name="connsiteY11" fmla="*/ 555665 h 2354832"/>
              <a:gd name="connsiteX12" fmla="*/ 351367 w 5494867"/>
              <a:gd name="connsiteY12" fmla="*/ 89999 h 2354832"/>
              <a:gd name="connsiteX13" fmla="*/ 165100 w 5494867"/>
              <a:gd name="connsiteY13" fmla="*/ 5332 h 2354832"/>
              <a:gd name="connsiteX14" fmla="*/ 0 w 5494867"/>
              <a:gd name="connsiteY14" fmla="*/ 170433 h 23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94867" h="2354832">
                <a:moveTo>
                  <a:pt x="5494867" y="2346365"/>
                </a:moveTo>
                <a:lnTo>
                  <a:pt x="4703233" y="2354832"/>
                </a:lnTo>
                <a:cubicBezTo>
                  <a:pt x="4509205" y="2353421"/>
                  <a:pt x="4476044" y="2352010"/>
                  <a:pt x="4330700" y="2337899"/>
                </a:cubicBezTo>
                <a:cubicBezTo>
                  <a:pt x="4185356" y="2323788"/>
                  <a:pt x="3979334" y="2286393"/>
                  <a:pt x="3831167" y="2270165"/>
                </a:cubicBezTo>
                <a:cubicBezTo>
                  <a:pt x="3683000" y="2253937"/>
                  <a:pt x="3598333" y="2241237"/>
                  <a:pt x="3441700" y="2240532"/>
                </a:cubicBezTo>
                <a:cubicBezTo>
                  <a:pt x="3285067" y="2239827"/>
                  <a:pt x="3050822" y="2267343"/>
                  <a:pt x="2891367" y="2265932"/>
                </a:cubicBezTo>
                <a:cubicBezTo>
                  <a:pt x="2731912" y="2264521"/>
                  <a:pt x="2642306" y="2268048"/>
                  <a:pt x="2484967" y="2232065"/>
                </a:cubicBezTo>
                <a:cubicBezTo>
                  <a:pt x="2327628" y="2196082"/>
                  <a:pt x="2115255" y="2110710"/>
                  <a:pt x="1947333" y="2050032"/>
                </a:cubicBezTo>
                <a:cubicBezTo>
                  <a:pt x="1779411" y="1989354"/>
                  <a:pt x="1610783" y="1942082"/>
                  <a:pt x="1477433" y="1867999"/>
                </a:cubicBezTo>
                <a:cubicBezTo>
                  <a:pt x="1344083" y="1793916"/>
                  <a:pt x="1251655" y="1730415"/>
                  <a:pt x="1147233" y="1605532"/>
                </a:cubicBezTo>
                <a:cubicBezTo>
                  <a:pt x="1042811" y="1480649"/>
                  <a:pt x="941211" y="1293677"/>
                  <a:pt x="850900" y="1118699"/>
                </a:cubicBezTo>
                <a:cubicBezTo>
                  <a:pt x="760589" y="943721"/>
                  <a:pt x="688622" y="727115"/>
                  <a:pt x="605367" y="555665"/>
                </a:cubicBezTo>
                <a:cubicBezTo>
                  <a:pt x="522112" y="384215"/>
                  <a:pt x="424745" y="181721"/>
                  <a:pt x="351367" y="89999"/>
                </a:cubicBezTo>
                <a:cubicBezTo>
                  <a:pt x="277989" y="-1723"/>
                  <a:pt x="223661" y="-8074"/>
                  <a:pt x="165100" y="5332"/>
                </a:cubicBezTo>
                <a:cubicBezTo>
                  <a:pt x="106539" y="18738"/>
                  <a:pt x="62441" y="93174"/>
                  <a:pt x="0" y="170433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>
              <a:defRPr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44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6513D1-7096-A64F-A720-531E223F92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96752"/>
            <a:ext cx="10963200" cy="4525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3,031 patients with NSTE-ACS randomised to early (&lt;24 hours; median 14 hours) vs delayed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(&gt;36 hours; median 50 hours) intervention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83F0D2-8FAE-F340-9023-378724FB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Early vs delayed invasive intervention in ACS: </a:t>
            </a:r>
            <a:br>
              <a:rPr lang="en-GB"/>
            </a:br>
            <a:r>
              <a:rPr lang="en-GB"/>
              <a:t>TIMACS trial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5DB9E-AA49-964D-8BAB-3EFE71DBF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3715889-5C5D-D94D-AFAD-21181B8703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786759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ACS, acute coronary syndrome; CI, confidence interval; MI, myocardial infarction; No. number; NSTE-ACS, non-ST-segment elevation acute coronary syndrome</a:t>
            </a:r>
          </a:p>
          <a:p>
            <a:pPr>
              <a:spcBef>
                <a:spcPts val="0"/>
              </a:spcBef>
            </a:pPr>
            <a:r>
              <a:rPr lang="en-GB" dirty="0"/>
              <a:t>Mehta S, et al. N </a:t>
            </a:r>
            <a:r>
              <a:rPr lang="en-GB" dirty="0" err="1"/>
              <a:t>Engl</a:t>
            </a:r>
            <a:r>
              <a:rPr lang="en-GB" dirty="0"/>
              <a:t> J Med. 2009;360:2165-75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AD53382-13CA-4C4B-A86D-52A0A070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24" y="2502605"/>
            <a:ext cx="5367291" cy="355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0C43852-D096-E04B-ADE3-C129753D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891" y="2481283"/>
            <a:ext cx="5164052" cy="355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5">
            <a:extLst>
              <a:ext uri="{FF2B5EF4-FFF2-40B4-BE49-F238E27FC236}">
                <a16:creationId xmlns:a16="http://schemas.microsoft.com/office/drawing/2014/main" id="{44EEF919-A0F6-3B4D-B2EC-D9B259B3E4A6}"/>
              </a:ext>
            </a:extLst>
          </p:cNvPr>
          <p:cNvSpPr txBox="1"/>
          <p:nvPr/>
        </p:nvSpPr>
        <p:spPr>
          <a:xfrm>
            <a:off x="6147567" y="1988840"/>
            <a:ext cx="5429464" cy="3796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ヒラギノ角ゴ Pro W3"/>
                <a:cs typeface="Arial" charset="0"/>
              </a:defRPr>
            </a:lvl1pPr>
          </a:lstStyle>
          <a:p>
            <a:pPr defTabSz="914377"/>
            <a:r>
              <a:rPr lang="en-GB" sz="1867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Death, MI, stroke, or refractory ischaemia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2FE88-CAC5-A343-949D-7E4549325FE0}"/>
              </a:ext>
            </a:extLst>
          </p:cNvPr>
          <p:cNvSpPr/>
          <p:nvPr/>
        </p:nvSpPr>
        <p:spPr bwMode="auto">
          <a:xfrm>
            <a:off x="534848" y="2481282"/>
            <a:ext cx="257173" cy="3341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D0F2FEF9-5B49-CB4A-935F-28FC16566947}"/>
              </a:ext>
            </a:extLst>
          </p:cNvPr>
          <p:cNvSpPr txBox="1"/>
          <p:nvPr/>
        </p:nvSpPr>
        <p:spPr>
          <a:xfrm>
            <a:off x="631373" y="1988840"/>
            <a:ext cx="5083627" cy="379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ヒラギノ角ゴ Pro W3"/>
                <a:cs typeface="Arial" charset="0"/>
              </a:defRPr>
            </a:lvl1pPr>
          </a:lstStyle>
          <a:p>
            <a:pPr defTabSz="914377"/>
            <a:r>
              <a:rPr lang="en-GB" sz="1867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Death, MI, or stroke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008B2-838D-4344-B89F-2D63277A8DC1}"/>
              </a:ext>
            </a:extLst>
          </p:cNvPr>
          <p:cNvSpPr/>
          <p:nvPr/>
        </p:nvSpPr>
        <p:spPr bwMode="auto">
          <a:xfrm>
            <a:off x="6192011" y="2531086"/>
            <a:ext cx="257173" cy="3341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543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5AA3DB-83ED-8749-9D4C-1521D013A0B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RCTs (N=5,370) comparing early vs delayed (&gt;36 hours; median 50 hours) intervention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69EB95-D4B4-4B46-9F1A-D0707D55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Early vs delayed invasive intervention in ACS: </a:t>
            </a:r>
            <a:br>
              <a:rPr lang="en-GB"/>
            </a:br>
            <a:r>
              <a:rPr lang="en-GB"/>
              <a:t>meta-analysis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93BC9-665D-CF4C-8A79-1486EC70E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B0EF1A3-E3CF-D042-950A-5A6B030890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ACS, acute coronary syndrome; CI, confidence interval; D-L, </a:t>
            </a:r>
            <a:r>
              <a:rPr lang="en-GB" dirty="0" err="1"/>
              <a:t>DerSimonian</a:t>
            </a:r>
            <a:r>
              <a:rPr lang="en-GB" dirty="0"/>
              <a:t> and Laird; OR, odds ratio; MI, myocardial infarction; RCT, randomised controlled trial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Navarese</a:t>
            </a:r>
            <a:r>
              <a:rPr lang="en-GB" dirty="0"/>
              <a:t> E, et al. Ann Intern Med. 2013;158:261-70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123729-85DB-1A43-AB3B-D801BCF29F84}"/>
              </a:ext>
            </a:extLst>
          </p:cNvPr>
          <p:cNvSpPr/>
          <p:nvPr/>
        </p:nvSpPr>
        <p:spPr bwMode="auto">
          <a:xfrm>
            <a:off x="5572222" y="1873297"/>
            <a:ext cx="257173" cy="3341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AC78520-C85D-884C-8145-2E7B20ECF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08" b="12106"/>
          <a:stretch/>
        </p:blipFill>
        <p:spPr bwMode="auto">
          <a:xfrm>
            <a:off x="1679917" y="2978340"/>
            <a:ext cx="2276407" cy="20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FE49946D-2F3C-4A44-8115-F5E6190D5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80" b="13251"/>
          <a:stretch/>
        </p:blipFill>
        <p:spPr bwMode="auto">
          <a:xfrm>
            <a:off x="4822985" y="3014261"/>
            <a:ext cx="2270579" cy="197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35D0858-AD7A-8B46-B335-815E0857E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47" b="12216"/>
          <a:stretch/>
        </p:blipFill>
        <p:spPr bwMode="auto">
          <a:xfrm>
            <a:off x="8651275" y="2934417"/>
            <a:ext cx="2292439" cy="207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">
            <a:extLst>
              <a:ext uri="{FF2B5EF4-FFF2-40B4-BE49-F238E27FC236}">
                <a16:creationId xmlns:a16="http://schemas.microsoft.com/office/drawing/2014/main" id="{23DE7270-623E-6A48-9946-BD88EAE39122}"/>
              </a:ext>
            </a:extLst>
          </p:cNvPr>
          <p:cNvSpPr txBox="1"/>
          <p:nvPr/>
        </p:nvSpPr>
        <p:spPr>
          <a:xfrm>
            <a:off x="630560" y="1844824"/>
            <a:ext cx="3218611" cy="379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ヒラギノ角ゴ Pro W3"/>
                <a:cs typeface="Arial" charset="0"/>
              </a:defRPr>
            </a:lvl1pPr>
          </a:lstStyle>
          <a:p>
            <a:pPr defTabSz="914377"/>
            <a:r>
              <a:rPr lang="en-GB" sz="1867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All-cause mortality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8793B38-2D97-244B-BF60-36714C27D12B}"/>
              </a:ext>
            </a:extLst>
          </p:cNvPr>
          <p:cNvSpPr txBox="1"/>
          <p:nvPr/>
        </p:nvSpPr>
        <p:spPr>
          <a:xfrm>
            <a:off x="4122080" y="1845573"/>
            <a:ext cx="3571875" cy="37965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ヒラギノ角ゴ Pro W3"/>
                <a:cs typeface="Arial" charset="0"/>
              </a:defRPr>
            </a:lvl1pPr>
          </a:lstStyle>
          <a:p>
            <a:pPr defTabSz="914377"/>
            <a:r>
              <a:rPr lang="en-GB" sz="1867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</a:p>
        </p:txBody>
      </p:sp>
      <p:sp>
        <p:nvSpPr>
          <p:cNvPr id="17" name="Textfeld 15">
            <a:extLst>
              <a:ext uri="{FF2B5EF4-FFF2-40B4-BE49-F238E27FC236}">
                <a16:creationId xmlns:a16="http://schemas.microsoft.com/office/drawing/2014/main" id="{2FC22050-C077-014B-8E4C-1D4E23E97A38}"/>
              </a:ext>
            </a:extLst>
          </p:cNvPr>
          <p:cNvSpPr txBox="1"/>
          <p:nvPr/>
        </p:nvSpPr>
        <p:spPr>
          <a:xfrm>
            <a:off x="7985939" y="1844824"/>
            <a:ext cx="3824853" cy="3796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ヒラギノ角ゴ Pro W3"/>
                <a:cs typeface="Arial" charset="0"/>
              </a:defRPr>
            </a:lvl1pPr>
          </a:lstStyle>
          <a:p>
            <a:pPr defTabSz="914377"/>
            <a:r>
              <a:rPr lang="en-GB" sz="1867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Refractory ischaemia</a:t>
            </a:r>
          </a:p>
        </p:txBody>
      </p:sp>
      <p:sp>
        <p:nvSpPr>
          <p:cNvPr id="18" name="CasellaDiTesto 16">
            <a:extLst>
              <a:ext uri="{FF2B5EF4-FFF2-40B4-BE49-F238E27FC236}">
                <a16:creationId xmlns:a16="http://schemas.microsoft.com/office/drawing/2014/main" id="{09D172A4-25A9-5247-BBD2-C5DF0F296CD9}"/>
              </a:ext>
            </a:extLst>
          </p:cNvPr>
          <p:cNvSpPr txBox="1"/>
          <p:nvPr/>
        </p:nvSpPr>
        <p:spPr>
          <a:xfrm>
            <a:off x="1850242" y="5282595"/>
            <a:ext cx="219704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(95%CI) </a:t>
            </a:r>
            <a:b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0.83 (0.64-1.09);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p=0.18</a:t>
            </a:r>
          </a:p>
        </p:txBody>
      </p:sp>
      <p:sp>
        <p:nvSpPr>
          <p:cNvPr id="19" name="CasellaDiTesto 16">
            <a:extLst>
              <a:ext uri="{FF2B5EF4-FFF2-40B4-BE49-F238E27FC236}">
                <a16:creationId xmlns:a16="http://schemas.microsoft.com/office/drawing/2014/main" id="{587B3F83-F070-5D4F-ACFA-EA3AF6686E97}"/>
              </a:ext>
            </a:extLst>
          </p:cNvPr>
          <p:cNvSpPr txBox="1"/>
          <p:nvPr/>
        </p:nvSpPr>
        <p:spPr>
          <a:xfrm>
            <a:off x="5037257" y="5282595"/>
            <a:ext cx="219704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(95%CI) </a:t>
            </a:r>
            <a:b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1.15 (0.65-2.01);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p=0.63</a:t>
            </a:r>
          </a:p>
        </p:txBody>
      </p:sp>
      <p:sp>
        <p:nvSpPr>
          <p:cNvPr id="20" name="CasellaDiTesto 16">
            <a:extLst>
              <a:ext uri="{FF2B5EF4-FFF2-40B4-BE49-F238E27FC236}">
                <a16:creationId xmlns:a16="http://schemas.microsoft.com/office/drawing/2014/main" id="{0D5F58A9-4013-2C42-9FA4-C0E8BFBFBFAC}"/>
              </a:ext>
            </a:extLst>
          </p:cNvPr>
          <p:cNvSpPr txBox="1"/>
          <p:nvPr/>
        </p:nvSpPr>
        <p:spPr>
          <a:xfrm>
            <a:off x="8838276" y="5282595"/>
            <a:ext cx="219704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(95%CI) </a:t>
            </a:r>
            <a:b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0.55 (0.35-0.86);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p=0.008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918FE-2923-FD42-9DC6-8DE7F1E33EFA}"/>
              </a:ext>
            </a:extLst>
          </p:cNvPr>
          <p:cNvSpPr txBox="1"/>
          <p:nvPr/>
        </p:nvSpPr>
        <p:spPr>
          <a:xfrm>
            <a:off x="613792" y="3016001"/>
            <a:ext cx="1233736" cy="1714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ABOARD</a:t>
            </a:r>
          </a:p>
          <a:p>
            <a:pPr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ELISA</a:t>
            </a:r>
          </a:p>
          <a:p>
            <a:pPr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ISAR-COOL</a:t>
            </a:r>
          </a:p>
          <a:p>
            <a:pPr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LIPSIA-NSTEMI</a:t>
            </a:r>
          </a:p>
          <a:p>
            <a:pPr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</a:t>
            </a:r>
          </a:p>
          <a:p>
            <a:pPr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TIMACS</a:t>
            </a:r>
          </a:p>
          <a:p>
            <a:pPr>
              <a:lnSpc>
                <a:spcPct val="105000"/>
              </a:lnSpc>
            </a:pPr>
            <a:r>
              <a:rPr lang="en-US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Zhang, et al. 2010</a:t>
            </a:r>
          </a:p>
          <a:p>
            <a:pPr>
              <a:lnSpc>
                <a:spcPct val="105000"/>
              </a:lnSpc>
            </a:pPr>
            <a:r>
              <a:rPr lang="en-US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248FEE-8EE4-8048-89FF-526EF54FF545}"/>
              </a:ext>
            </a:extLst>
          </p:cNvPr>
          <p:cNvSpPr txBox="1"/>
          <p:nvPr/>
        </p:nvSpPr>
        <p:spPr>
          <a:xfrm>
            <a:off x="2240344" y="2448303"/>
            <a:ext cx="1474058" cy="4220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br>
              <a:rPr lang="en-US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D-L, Random 95% CI)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696954-47CD-9640-9BDC-292E00245979}"/>
              </a:ext>
            </a:extLst>
          </p:cNvPr>
          <p:cNvSpPr txBox="1"/>
          <p:nvPr/>
        </p:nvSpPr>
        <p:spPr>
          <a:xfrm>
            <a:off x="1770470" y="4972178"/>
            <a:ext cx="242054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195EC9-546D-1A4F-AAE0-AE7D8F794511}"/>
              </a:ext>
            </a:extLst>
          </p:cNvPr>
          <p:cNvSpPr txBox="1"/>
          <p:nvPr/>
        </p:nvSpPr>
        <p:spPr>
          <a:xfrm>
            <a:off x="2249436" y="4972178"/>
            <a:ext cx="173124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DBBEFA-694E-2042-9DBC-2AF7CD3514E1}"/>
              </a:ext>
            </a:extLst>
          </p:cNvPr>
          <p:cNvSpPr txBox="1"/>
          <p:nvPr/>
        </p:nvSpPr>
        <p:spPr>
          <a:xfrm>
            <a:off x="2788366" y="4972178"/>
            <a:ext cx="68929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37DE05-ED46-4342-9863-7D2842320162}"/>
              </a:ext>
            </a:extLst>
          </p:cNvPr>
          <p:cNvSpPr txBox="1"/>
          <p:nvPr/>
        </p:nvSpPr>
        <p:spPr>
          <a:xfrm>
            <a:off x="3219570" y="4972178"/>
            <a:ext cx="137858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E516A1-989F-4349-8D2A-2D9F8A3EDEEA}"/>
              </a:ext>
            </a:extLst>
          </p:cNvPr>
          <p:cNvSpPr txBox="1"/>
          <p:nvPr/>
        </p:nvSpPr>
        <p:spPr>
          <a:xfrm>
            <a:off x="3671936" y="4972178"/>
            <a:ext cx="206788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F10B5B-0CF1-BD4F-8DDB-61BEB3045FD0}"/>
              </a:ext>
            </a:extLst>
          </p:cNvPr>
          <p:cNvSpPr txBox="1"/>
          <p:nvPr/>
        </p:nvSpPr>
        <p:spPr>
          <a:xfrm>
            <a:off x="1922403" y="5122210"/>
            <a:ext cx="742191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early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BED6A0-0370-3C4C-840F-79C2D7E419DF}"/>
              </a:ext>
            </a:extLst>
          </p:cNvPr>
          <p:cNvSpPr txBox="1"/>
          <p:nvPr/>
        </p:nvSpPr>
        <p:spPr>
          <a:xfrm>
            <a:off x="2994789" y="5122210"/>
            <a:ext cx="905696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delayed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5FC046-16EE-FD49-8D6A-D40CBA593997}"/>
              </a:ext>
            </a:extLst>
          </p:cNvPr>
          <p:cNvSpPr txBox="1"/>
          <p:nvPr/>
        </p:nvSpPr>
        <p:spPr>
          <a:xfrm>
            <a:off x="5310115" y="2448303"/>
            <a:ext cx="1474058" cy="4220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br>
              <a:rPr lang="en-US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D-L, Random 95% CI)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E785F4-780E-B54A-B92E-6D4E2E683690}"/>
              </a:ext>
            </a:extLst>
          </p:cNvPr>
          <p:cNvSpPr txBox="1"/>
          <p:nvPr/>
        </p:nvSpPr>
        <p:spPr>
          <a:xfrm>
            <a:off x="4903741" y="4972178"/>
            <a:ext cx="242054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3A29A8-2BB1-A041-A2BC-C38AF6A12CE5}"/>
              </a:ext>
            </a:extLst>
          </p:cNvPr>
          <p:cNvSpPr txBox="1"/>
          <p:nvPr/>
        </p:nvSpPr>
        <p:spPr>
          <a:xfrm>
            <a:off x="5403874" y="4972178"/>
            <a:ext cx="173124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A51F6F-1EB2-2F44-B536-7E817430A81F}"/>
              </a:ext>
            </a:extLst>
          </p:cNvPr>
          <p:cNvSpPr txBox="1"/>
          <p:nvPr/>
        </p:nvSpPr>
        <p:spPr>
          <a:xfrm>
            <a:off x="5947037" y="4972178"/>
            <a:ext cx="68929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288BDF-BD0C-AA42-9DDA-3490F58A3B92}"/>
              </a:ext>
            </a:extLst>
          </p:cNvPr>
          <p:cNvSpPr txBox="1"/>
          <p:nvPr/>
        </p:nvSpPr>
        <p:spPr>
          <a:xfrm>
            <a:off x="6374007" y="4972178"/>
            <a:ext cx="137858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A22522-D84D-4A49-A44E-5E6BCFCD192A}"/>
              </a:ext>
            </a:extLst>
          </p:cNvPr>
          <p:cNvSpPr txBox="1"/>
          <p:nvPr/>
        </p:nvSpPr>
        <p:spPr>
          <a:xfrm>
            <a:off x="6822140" y="4972178"/>
            <a:ext cx="206788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E18BF2-E60C-1440-83FF-2259F6E6D731}"/>
              </a:ext>
            </a:extLst>
          </p:cNvPr>
          <p:cNvSpPr txBox="1"/>
          <p:nvPr/>
        </p:nvSpPr>
        <p:spPr>
          <a:xfrm>
            <a:off x="5114940" y="5122210"/>
            <a:ext cx="742191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early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46863B-D5EE-9F47-9505-72FD21233A89}"/>
              </a:ext>
            </a:extLst>
          </p:cNvPr>
          <p:cNvSpPr txBox="1"/>
          <p:nvPr/>
        </p:nvSpPr>
        <p:spPr>
          <a:xfrm>
            <a:off x="6115360" y="5122210"/>
            <a:ext cx="905696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delayed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18233F-EA9B-B749-9DBD-1BCAFA9D090D}"/>
              </a:ext>
            </a:extLst>
          </p:cNvPr>
          <p:cNvSpPr txBox="1"/>
          <p:nvPr/>
        </p:nvSpPr>
        <p:spPr>
          <a:xfrm>
            <a:off x="9152772" y="2448303"/>
            <a:ext cx="1474058" cy="4220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br>
              <a:rPr lang="en-US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D-L, Random 95% CI)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A13692-E662-E445-B83A-6E62CAAE3C40}"/>
              </a:ext>
            </a:extLst>
          </p:cNvPr>
          <p:cNvSpPr txBox="1"/>
          <p:nvPr/>
        </p:nvSpPr>
        <p:spPr>
          <a:xfrm>
            <a:off x="8716765" y="4993345"/>
            <a:ext cx="242054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291792-E228-E140-834A-2E86D6305025}"/>
              </a:ext>
            </a:extLst>
          </p:cNvPr>
          <p:cNvSpPr txBox="1"/>
          <p:nvPr/>
        </p:nvSpPr>
        <p:spPr>
          <a:xfrm>
            <a:off x="9233831" y="4993345"/>
            <a:ext cx="173124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487D9B-1534-B545-9110-1ADE5D634CEB}"/>
              </a:ext>
            </a:extLst>
          </p:cNvPr>
          <p:cNvSpPr txBox="1"/>
          <p:nvPr/>
        </p:nvSpPr>
        <p:spPr>
          <a:xfrm>
            <a:off x="9760061" y="4993345"/>
            <a:ext cx="68929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9D79E0-2020-A94D-B0A3-52E1AEC58D49}"/>
              </a:ext>
            </a:extLst>
          </p:cNvPr>
          <p:cNvSpPr txBox="1"/>
          <p:nvPr/>
        </p:nvSpPr>
        <p:spPr>
          <a:xfrm>
            <a:off x="10216664" y="4993345"/>
            <a:ext cx="137858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5744D7-BD0E-F84D-B486-BEBA3473D20F}"/>
              </a:ext>
            </a:extLst>
          </p:cNvPr>
          <p:cNvSpPr txBox="1"/>
          <p:nvPr/>
        </p:nvSpPr>
        <p:spPr>
          <a:xfrm>
            <a:off x="10664798" y="4993345"/>
            <a:ext cx="206788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F5FFDF-764C-4143-84E9-4F0ECE33C82D}"/>
              </a:ext>
            </a:extLst>
          </p:cNvPr>
          <p:cNvSpPr txBox="1"/>
          <p:nvPr/>
        </p:nvSpPr>
        <p:spPr>
          <a:xfrm>
            <a:off x="8957597" y="5143377"/>
            <a:ext cx="742191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early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73759F-6C0A-DF4A-B7FA-8B2AB5144AE4}"/>
              </a:ext>
            </a:extLst>
          </p:cNvPr>
          <p:cNvSpPr txBox="1"/>
          <p:nvPr/>
        </p:nvSpPr>
        <p:spPr>
          <a:xfrm>
            <a:off x="9958017" y="5143377"/>
            <a:ext cx="905696" cy="1654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delayed</a:t>
            </a:r>
          </a:p>
        </p:txBody>
      </p:sp>
    </p:spTree>
    <p:extLst>
      <p:ext uri="{BB962C8B-B14F-4D97-AF65-F5344CB8AC3E}">
        <p14:creationId xmlns:p14="http://schemas.microsoft.com/office/powerpoint/2010/main" val="21947169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D3A42D5-1E17-DA4B-9167-A7D4FA9B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TIMACS trial: primary outcome stratified according to GRACE risk score at baseline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001CAB9-CD5C-214B-AAF5-E699633CE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A18A3-B8BD-5945-B1BA-75B97D48D7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GRACE, Global Registry of Acute Coronary Events; MI, myocardial infarction</a:t>
            </a:r>
          </a:p>
          <a:p>
            <a:pPr>
              <a:spcBef>
                <a:spcPts val="300"/>
              </a:spcBef>
            </a:pPr>
            <a:r>
              <a:rPr lang="en-GB" dirty="0"/>
              <a:t>Mehta S, et al. N </a:t>
            </a:r>
            <a:r>
              <a:rPr lang="en-GB" dirty="0" err="1"/>
              <a:t>Engl</a:t>
            </a:r>
            <a:r>
              <a:rPr lang="en-GB" dirty="0"/>
              <a:t> J Med. 2009;360:2165-75</a:t>
            </a: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0E201F3C-B3C6-9E4E-B3D2-41CC2BF3978B}"/>
              </a:ext>
            </a:extLst>
          </p:cNvPr>
          <p:cNvSpPr txBox="1"/>
          <p:nvPr/>
        </p:nvSpPr>
        <p:spPr>
          <a:xfrm>
            <a:off x="623325" y="1409551"/>
            <a:ext cx="2739408" cy="6669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ヒラギノ角ゴ Pro W3"/>
                <a:cs typeface="Arial" charset="0"/>
              </a:defRPr>
            </a:lvl1pPr>
          </a:lstStyle>
          <a:p>
            <a:pPr defTabSz="914377"/>
            <a:r>
              <a:rPr lang="en-GB" sz="1867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Death, MI, </a:t>
            </a:r>
            <a:br>
              <a:rPr lang="en-GB" sz="1867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67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stroke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05235-684F-F647-9AB4-C6106F2713B3}"/>
              </a:ext>
            </a:extLst>
          </p:cNvPr>
          <p:cNvSpPr/>
          <p:nvPr/>
        </p:nvSpPr>
        <p:spPr bwMode="auto">
          <a:xfrm>
            <a:off x="6173423" y="2494974"/>
            <a:ext cx="257173" cy="3341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C526014-9948-5C44-A82D-F3E2C1BF0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82"/>
          <a:stretch/>
        </p:blipFill>
        <p:spPr bwMode="auto">
          <a:xfrm>
            <a:off x="3503712" y="1052737"/>
            <a:ext cx="5879773" cy="304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16">
            <a:extLst>
              <a:ext uri="{FF2B5EF4-FFF2-40B4-BE49-F238E27FC236}">
                <a16:creationId xmlns:a16="http://schemas.microsoft.com/office/drawing/2014/main" id="{7384F7A9-AC8B-BD4B-9774-4905BCF1123C}"/>
              </a:ext>
            </a:extLst>
          </p:cNvPr>
          <p:cNvSpPr txBox="1"/>
          <p:nvPr/>
        </p:nvSpPr>
        <p:spPr>
          <a:xfrm>
            <a:off x="8516740" y="1910834"/>
            <a:ext cx="2528425" cy="2565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 score &gt;140</a:t>
            </a:r>
          </a:p>
        </p:txBody>
      </p:sp>
      <p:sp>
        <p:nvSpPr>
          <p:cNvPr id="10" name="CasellaDiTesto 16">
            <a:extLst>
              <a:ext uri="{FF2B5EF4-FFF2-40B4-BE49-F238E27FC236}">
                <a16:creationId xmlns:a16="http://schemas.microsoft.com/office/drawing/2014/main" id="{4300EAE7-B93A-1C4F-A543-4D3BA5A06833}"/>
              </a:ext>
            </a:extLst>
          </p:cNvPr>
          <p:cNvSpPr txBox="1"/>
          <p:nvPr/>
        </p:nvSpPr>
        <p:spPr>
          <a:xfrm>
            <a:off x="8516739" y="3328349"/>
            <a:ext cx="2021516" cy="2565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 score ≤140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5BABB3-AC3C-3245-BA94-0F70D6038C1A}"/>
              </a:ext>
            </a:extLst>
          </p:cNvPr>
          <p:cNvGrpSpPr/>
          <p:nvPr/>
        </p:nvGrpSpPr>
        <p:grpSpPr>
          <a:xfrm>
            <a:off x="1391478" y="4365104"/>
            <a:ext cx="9409045" cy="1621971"/>
            <a:chOff x="827584" y="3620628"/>
            <a:chExt cx="7056784" cy="12164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54251AB-B7F6-0F4C-88DB-2B7B39400009}"/>
                </a:ext>
              </a:extLst>
            </p:cNvPr>
            <p:cNvGrpSpPr/>
            <p:nvPr/>
          </p:nvGrpSpPr>
          <p:grpSpPr>
            <a:xfrm>
              <a:off x="899592" y="3686220"/>
              <a:ext cx="6840760" cy="1127708"/>
              <a:chOff x="755575" y="3873457"/>
              <a:chExt cx="7810635" cy="1335606"/>
            </a:xfrm>
          </p:grpSpPr>
          <p:pic>
            <p:nvPicPr>
              <p:cNvPr id="14" name="Picture 6">
                <a:extLst>
                  <a:ext uri="{FF2B5EF4-FFF2-40B4-BE49-F238E27FC236}">
                    <a16:creationId xmlns:a16="http://schemas.microsoft.com/office/drawing/2014/main" id="{B4E9995B-96B1-584B-930F-DC866E6EE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1F2F2"/>
                  </a:clrFrom>
                  <a:clrTo>
                    <a:srgbClr val="F1F2F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4160274"/>
                <a:ext cx="7632848" cy="1048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E82271B-64D6-BD4E-9653-DDA3C2BD55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5575" y="3873457"/>
                <a:ext cx="7810635" cy="276999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BC9266-A0A6-0140-9A92-E5AAEA1CB449}"/>
                </a:ext>
              </a:extLst>
            </p:cNvPr>
            <p:cNvSpPr/>
            <p:nvPr/>
          </p:nvSpPr>
          <p:spPr bwMode="auto">
            <a:xfrm>
              <a:off x="827584" y="3620628"/>
              <a:ext cx="7056784" cy="1216478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67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F06A54-4076-4DB3-8725-D533DDDA4F39}"/>
              </a:ext>
            </a:extLst>
          </p:cNvPr>
          <p:cNvSpPr txBox="1"/>
          <p:nvPr/>
        </p:nvSpPr>
        <p:spPr>
          <a:xfrm rot="16200000">
            <a:off x="2737080" y="2289478"/>
            <a:ext cx="18000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tabLst>
                <a:tab pos="1073124" algn="l"/>
              </a:tabLst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hazard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32FB3F-EA6A-45DC-B8EB-8470A25F72CB}"/>
              </a:ext>
            </a:extLst>
          </p:cNvPr>
          <p:cNvSpPr txBox="1"/>
          <p:nvPr/>
        </p:nvSpPr>
        <p:spPr>
          <a:xfrm>
            <a:off x="5402004" y="4040215"/>
            <a:ext cx="1800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tabLst>
                <a:tab pos="1073124" algn="l"/>
              </a:tabLst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EA1A4-D2B9-4A01-8C02-9EB2AD5C1408}"/>
              </a:ext>
            </a:extLst>
          </p:cNvPr>
          <p:cNvSpPr txBox="1"/>
          <p:nvPr/>
        </p:nvSpPr>
        <p:spPr>
          <a:xfrm>
            <a:off x="1383040" y="5715269"/>
            <a:ext cx="316835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16703949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79AA705-C4FC-334D-AD92-B7807601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Verdict trial: early (within 12 hours) vs standard invasive (within 48-72 hours) angiography and treatment in NSTE-ACS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4D653A5-B4DF-CD47-A247-BE213A737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47076-3D66-194B-B11C-D6AC876B42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44436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GRACE = Global Registry of Acute Coronary Events; HR, hazard ratio; MI, myocardial infarction; </a:t>
            </a:r>
            <a:br>
              <a:rPr lang="en-GB" dirty="0"/>
            </a:br>
            <a:r>
              <a:rPr lang="en-GB" dirty="0"/>
              <a:t>NSTE-ACS, non-ST-segment elevation acute coronary syndrome</a:t>
            </a:r>
          </a:p>
          <a:p>
            <a:pPr>
              <a:spcBef>
                <a:spcPts val="300"/>
              </a:spcBef>
            </a:pPr>
            <a:r>
              <a:rPr lang="en-GB" dirty="0"/>
              <a:t>1. Kofoed KF, et al. Circulation. 2018;138:2741-50;  2. Jolly SS, Mehta SR. Circulation. 2018;138:2751-3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8CA8E-0CAD-4C47-93FF-7187100A6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32"/>
          <a:stretch/>
        </p:blipFill>
        <p:spPr>
          <a:xfrm>
            <a:off x="1341783" y="2132856"/>
            <a:ext cx="3749418" cy="3784521"/>
          </a:xfrm>
          <a:prstGeom prst="rect">
            <a:avLst/>
          </a:prstGeom>
        </p:spPr>
      </p:pic>
      <p:sp>
        <p:nvSpPr>
          <p:cNvPr id="7" name="Textfeld 15">
            <a:extLst>
              <a:ext uri="{FF2B5EF4-FFF2-40B4-BE49-F238E27FC236}">
                <a16:creationId xmlns:a16="http://schemas.microsoft.com/office/drawing/2014/main" id="{4E1D7109-6B91-7744-BDAC-8E6BA1C62545}"/>
              </a:ext>
            </a:extLst>
          </p:cNvPr>
          <p:cNvSpPr txBox="1"/>
          <p:nvPr/>
        </p:nvSpPr>
        <p:spPr>
          <a:xfrm>
            <a:off x="857253" y="1453505"/>
            <a:ext cx="4566672" cy="6669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ヒラギノ角ゴ Pro W3"/>
                <a:cs typeface="Arial" charset="0"/>
              </a:defRPr>
            </a:lvl1pPr>
          </a:lstStyle>
          <a:p>
            <a:pPr defTabSz="914377"/>
            <a:r>
              <a:rPr lang="en-GB" sz="1867" i="0" dirty="0">
                <a:effectLst/>
              </a:rPr>
              <a:t>Death, MI, refractory ischaemia, </a:t>
            </a:r>
          </a:p>
          <a:p>
            <a:pPr defTabSz="914377"/>
            <a:r>
              <a:rPr lang="en-GB" sz="1867" i="0" dirty="0">
                <a:effectLst/>
              </a:rPr>
              <a:t>rehospitalisation for heart failure (HF)</a:t>
            </a:r>
            <a:r>
              <a:rPr lang="en-GB" sz="1867" i="0" baseline="30000" dirty="0">
                <a:effectLst/>
              </a:rPr>
              <a:t>1</a:t>
            </a: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9BD8438D-15AC-FF4B-8C26-64B65648C978}"/>
              </a:ext>
            </a:extLst>
          </p:cNvPr>
          <p:cNvSpPr txBox="1"/>
          <p:nvPr/>
        </p:nvSpPr>
        <p:spPr>
          <a:xfrm>
            <a:off x="6506430" y="1453506"/>
            <a:ext cx="4285148" cy="66697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ヒラギノ角ゴ Pro W3"/>
                <a:cs typeface="Arial" charset="0"/>
              </a:defRPr>
            </a:lvl1pPr>
          </a:lstStyle>
          <a:p>
            <a:pPr defTabSz="914377"/>
            <a:r>
              <a:rPr lang="en-GB" sz="1867" i="0" dirty="0">
                <a:effectLst/>
              </a:rPr>
              <a:t>Primary endpoint</a:t>
            </a:r>
          </a:p>
          <a:p>
            <a:pPr defTabSz="914377"/>
            <a:r>
              <a:rPr lang="en-GB" sz="1867" i="0" dirty="0">
                <a:effectLst/>
              </a:rPr>
              <a:t>in TIMACS and VERDICT</a:t>
            </a:r>
            <a:r>
              <a:rPr lang="en-GB" sz="1867" i="0" baseline="30000" dirty="0">
                <a:effectLst/>
              </a:rPr>
              <a:t>2</a:t>
            </a:r>
          </a:p>
        </p:txBody>
      </p:sp>
      <p:sp>
        <p:nvSpPr>
          <p:cNvPr id="9" name="CasellaDiTesto 16">
            <a:extLst>
              <a:ext uri="{FF2B5EF4-FFF2-40B4-BE49-F238E27FC236}">
                <a16:creationId xmlns:a16="http://schemas.microsoft.com/office/drawing/2014/main" id="{E14505CF-6DBE-DB42-8FF3-F6D8B5E1D495}"/>
              </a:ext>
            </a:extLst>
          </p:cNvPr>
          <p:cNvSpPr txBox="1"/>
          <p:nvPr/>
        </p:nvSpPr>
        <p:spPr>
          <a:xfrm>
            <a:off x="3599724" y="4477217"/>
            <a:ext cx="139832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N=2,147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130353-36C9-8647-9257-1A96F5290B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2451" t="12780" b="10479"/>
          <a:stretch/>
        </p:blipFill>
        <p:spPr>
          <a:xfrm>
            <a:off x="8199783" y="2763078"/>
            <a:ext cx="3424805" cy="2852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6ED902-E811-4C0F-8840-564A6CADEF25}"/>
              </a:ext>
            </a:extLst>
          </p:cNvPr>
          <p:cNvSpPr txBox="1"/>
          <p:nvPr/>
        </p:nvSpPr>
        <p:spPr>
          <a:xfrm>
            <a:off x="5904499" y="2577269"/>
            <a:ext cx="2639773" cy="1254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TIMACS</a:t>
            </a:r>
          </a:p>
          <a:p>
            <a:pPr marL="952476" indent="-952476">
              <a:spcAft>
                <a:spcPts val="1100"/>
              </a:spcAft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	0.85 (0.68-1.06)</a:t>
            </a:r>
          </a:p>
          <a:p>
            <a:pPr marL="952476" indent="-952476">
              <a:spcAft>
                <a:spcPts val="1100"/>
              </a:spcAft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 ≥140	0.65 (0.48-0.88)</a:t>
            </a:r>
          </a:p>
          <a:p>
            <a:pPr marL="952476" indent="-952476">
              <a:spcAft>
                <a:spcPts val="1100"/>
              </a:spcAft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GRACE&lt;140	1.14 (0.82-1.58)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826D88-BE22-4F45-A6A3-EA56815A0118}"/>
              </a:ext>
            </a:extLst>
          </p:cNvPr>
          <p:cNvSpPr txBox="1"/>
          <p:nvPr/>
        </p:nvSpPr>
        <p:spPr>
          <a:xfrm>
            <a:off x="6672064" y="2347583"/>
            <a:ext cx="15470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(95%CI)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DF5F0-4020-4236-94A8-02BDF71076CA}"/>
              </a:ext>
            </a:extLst>
          </p:cNvPr>
          <p:cNvSpPr txBox="1"/>
          <p:nvPr/>
        </p:nvSpPr>
        <p:spPr>
          <a:xfrm>
            <a:off x="10416414" y="2347583"/>
            <a:ext cx="15470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 p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CCD95-66DA-4D08-AF2A-7E2141B42FA2}"/>
              </a:ext>
            </a:extLst>
          </p:cNvPr>
          <p:cNvSpPr txBox="1"/>
          <p:nvPr/>
        </p:nvSpPr>
        <p:spPr>
          <a:xfrm>
            <a:off x="5904499" y="4211476"/>
            <a:ext cx="2554685" cy="1254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  <a:tabLst>
                <a:tab pos="1073124" algn="l"/>
              </a:tabLst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VERDICT</a:t>
            </a:r>
          </a:p>
          <a:p>
            <a:pPr marL="952476" indent="-952476">
              <a:spcAft>
                <a:spcPts val="1100"/>
              </a:spcAft>
              <a:tabLst>
                <a:tab pos="1073124" algn="l"/>
              </a:tabLst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	0.92 (0.78-1.08)</a:t>
            </a:r>
          </a:p>
          <a:p>
            <a:pPr marL="952476" indent="-952476">
              <a:spcAft>
                <a:spcPts val="1100"/>
              </a:spcAft>
              <a:tabLst>
                <a:tab pos="1073124" algn="l"/>
              </a:tabLst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 ≥140	0.81 (0.67-1.00)</a:t>
            </a:r>
          </a:p>
          <a:p>
            <a:pPr marL="952476" indent="-952476">
              <a:spcAft>
                <a:spcPts val="1100"/>
              </a:spcAft>
              <a:tabLst>
                <a:tab pos="1073124" algn="l"/>
              </a:tabLst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GRACE&lt;140	1.21 (0.92-1.60)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3F109-5ECC-4302-9166-38757C46FDE2}"/>
              </a:ext>
            </a:extLst>
          </p:cNvPr>
          <p:cNvSpPr txBox="1"/>
          <p:nvPr/>
        </p:nvSpPr>
        <p:spPr>
          <a:xfrm>
            <a:off x="10416414" y="2855877"/>
            <a:ext cx="15470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0.0097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32E177-3D59-470E-A7B2-FFCA347B681A}"/>
              </a:ext>
            </a:extLst>
          </p:cNvPr>
          <p:cNvSpPr txBox="1"/>
          <p:nvPr/>
        </p:nvSpPr>
        <p:spPr>
          <a:xfrm>
            <a:off x="10416414" y="4508691"/>
            <a:ext cx="15470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DAAE54-D728-4475-9D83-2B6C7AFFF2EE}"/>
              </a:ext>
            </a:extLst>
          </p:cNvPr>
          <p:cNvSpPr txBox="1"/>
          <p:nvPr/>
        </p:nvSpPr>
        <p:spPr>
          <a:xfrm>
            <a:off x="8718726" y="5804731"/>
            <a:ext cx="15470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(95%CI)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DE9A7-D9B9-4B31-A266-69D8EDDE55B8}"/>
              </a:ext>
            </a:extLst>
          </p:cNvPr>
          <p:cNvSpPr txBox="1"/>
          <p:nvPr/>
        </p:nvSpPr>
        <p:spPr>
          <a:xfrm>
            <a:off x="2460675" y="5309554"/>
            <a:ext cx="15470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(years)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CF2E34-4E3A-4723-AAA3-8DF8917B579B}"/>
              </a:ext>
            </a:extLst>
          </p:cNvPr>
          <p:cNvSpPr txBox="1"/>
          <p:nvPr/>
        </p:nvSpPr>
        <p:spPr>
          <a:xfrm rot="16200000">
            <a:off x="-279387" y="3423497"/>
            <a:ext cx="20876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event (%)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5EFFF8-6CFD-44E2-AAB5-2DD6E138EDD4}"/>
              </a:ext>
            </a:extLst>
          </p:cNvPr>
          <p:cNvSpPr txBox="1"/>
          <p:nvPr/>
        </p:nvSpPr>
        <p:spPr>
          <a:xfrm>
            <a:off x="847791" y="2169837"/>
            <a:ext cx="46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pPr algn="r"/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2AE14A-9AB2-4CA1-811D-061A7C593B17}"/>
              </a:ext>
            </a:extLst>
          </p:cNvPr>
          <p:cNvSpPr txBox="1"/>
          <p:nvPr/>
        </p:nvSpPr>
        <p:spPr>
          <a:xfrm>
            <a:off x="847791" y="2688866"/>
            <a:ext cx="46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pPr algn="r"/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737EA5-5967-4A3D-8DD8-53F9B5166EFC}"/>
              </a:ext>
            </a:extLst>
          </p:cNvPr>
          <p:cNvSpPr txBox="1"/>
          <p:nvPr/>
        </p:nvSpPr>
        <p:spPr>
          <a:xfrm>
            <a:off x="847791" y="3207895"/>
            <a:ext cx="46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pPr algn="r"/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832D03-F9D4-44D6-9B73-45EE72B4A4A9}"/>
              </a:ext>
            </a:extLst>
          </p:cNvPr>
          <p:cNvSpPr txBox="1"/>
          <p:nvPr/>
        </p:nvSpPr>
        <p:spPr>
          <a:xfrm>
            <a:off x="847791" y="3726924"/>
            <a:ext cx="46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pPr algn="r"/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15F8FD-2AA4-45F9-9AE7-5B742B6988DF}"/>
              </a:ext>
            </a:extLst>
          </p:cNvPr>
          <p:cNvSpPr txBox="1"/>
          <p:nvPr/>
        </p:nvSpPr>
        <p:spPr>
          <a:xfrm>
            <a:off x="847791" y="4245953"/>
            <a:ext cx="46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pPr algn="r"/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49164F-9524-4399-8DB8-1F5498F13E9E}"/>
              </a:ext>
            </a:extLst>
          </p:cNvPr>
          <p:cNvSpPr txBox="1"/>
          <p:nvPr/>
        </p:nvSpPr>
        <p:spPr>
          <a:xfrm>
            <a:off x="847791" y="4764981"/>
            <a:ext cx="46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pPr algn="r"/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E5016D-0CD5-4AC9-879D-2CD39714CCC3}"/>
              </a:ext>
            </a:extLst>
          </p:cNvPr>
          <p:cNvSpPr txBox="1"/>
          <p:nvPr/>
        </p:nvSpPr>
        <p:spPr>
          <a:xfrm>
            <a:off x="1316945" y="5080258"/>
            <a:ext cx="466044" cy="256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r>
              <a:rPr lang="en-GB" sz="1067" b="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D4D449-8C3D-4B19-BDBD-CB34C880C949}"/>
              </a:ext>
            </a:extLst>
          </p:cNvPr>
          <p:cNvSpPr txBox="1"/>
          <p:nvPr/>
        </p:nvSpPr>
        <p:spPr>
          <a:xfrm>
            <a:off x="2026019" y="5080258"/>
            <a:ext cx="466044" cy="256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r>
              <a:rPr lang="en-GB" sz="1067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5A4F6-10ED-406A-8162-5053295D38DC}"/>
              </a:ext>
            </a:extLst>
          </p:cNvPr>
          <p:cNvSpPr txBox="1"/>
          <p:nvPr/>
        </p:nvSpPr>
        <p:spPr>
          <a:xfrm>
            <a:off x="2674546" y="5080258"/>
            <a:ext cx="466044" cy="256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r>
              <a:rPr lang="en-GB" sz="1067" b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A4A9FE-1550-4556-8A89-16C7A8B3AAE7}"/>
              </a:ext>
            </a:extLst>
          </p:cNvPr>
          <p:cNvSpPr txBox="1"/>
          <p:nvPr/>
        </p:nvSpPr>
        <p:spPr>
          <a:xfrm>
            <a:off x="3339153" y="5080258"/>
            <a:ext cx="466044" cy="256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r>
              <a:rPr lang="en-GB" sz="1067" b="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19329A-A034-4F25-AE69-EFED7C0C1034}"/>
              </a:ext>
            </a:extLst>
          </p:cNvPr>
          <p:cNvSpPr txBox="1"/>
          <p:nvPr/>
        </p:nvSpPr>
        <p:spPr>
          <a:xfrm>
            <a:off x="4017879" y="5080258"/>
            <a:ext cx="466044" cy="256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r>
              <a:rPr lang="en-GB" sz="1067" b="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8FC2FA-13AF-4CD6-A24E-BA6236E2B140}"/>
              </a:ext>
            </a:extLst>
          </p:cNvPr>
          <p:cNvSpPr txBox="1"/>
          <p:nvPr/>
        </p:nvSpPr>
        <p:spPr>
          <a:xfrm>
            <a:off x="8066787" y="5581965"/>
            <a:ext cx="46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082178-13CD-4927-AFAF-8768F2826787}"/>
              </a:ext>
            </a:extLst>
          </p:cNvPr>
          <p:cNvSpPr txBox="1"/>
          <p:nvPr/>
        </p:nvSpPr>
        <p:spPr>
          <a:xfrm>
            <a:off x="8649003" y="5581964"/>
            <a:ext cx="46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719B07-824B-4FF5-87E1-B4214D49515C}"/>
              </a:ext>
            </a:extLst>
          </p:cNvPr>
          <p:cNvSpPr txBox="1"/>
          <p:nvPr/>
        </p:nvSpPr>
        <p:spPr>
          <a:xfrm>
            <a:off x="9194921" y="5581965"/>
            <a:ext cx="46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821194-889D-420B-9BE2-35F71A78444F}"/>
              </a:ext>
            </a:extLst>
          </p:cNvPr>
          <p:cNvSpPr txBox="1"/>
          <p:nvPr/>
        </p:nvSpPr>
        <p:spPr>
          <a:xfrm>
            <a:off x="9863837" y="5581964"/>
            <a:ext cx="46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1.5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5D8AF9-706B-4036-A0B7-C44454A95482}"/>
              </a:ext>
            </a:extLst>
          </p:cNvPr>
          <p:cNvSpPr txBox="1"/>
          <p:nvPr/>
        </p:nvSpPr>
        <p:spPr>
          <a:xfrm>
            <a:off x="10416414" y="5581965"/>
            <a:ext cx="46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800" b="1">
                <a:solidFill>
                  <a:srgbClr val="000000"/>
                </a:solidFill>
              </a:defRPr>
            </a:lvl1pPr>
          </a:lstStyle>
          <a:p>
            <a:r>
              <a:rPr lang="en-GB" sz="1200" b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E1F954-8344-4852-9940-791D7C717BDD}"/>
              </a:ext>
            </a:extLst>
          </p:cNvPr>
          <p:cNvSpPr txBox="1"/>
          <p:nvPr/>
        </p:nvSpPr>
        <p:spPr>
          <a:xfrm>
            <a:off x="571995" y="5403241"/>
            <a:ext cx="854027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risk</a:t>
            </a:r>
          </a:p>
          <a:p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</a:p>
          <a:p>
            <a:r>
              <a:rPr lang="en-GB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invasive</a:t>
            </a:r>
          </a:p>
        </p:txBody>
      </p:sp>
    </p:spTree>
    <p:extLst>
      <p:ext uri="{BB962C8B-B14F-4D97-AF65-F5344CB8AC3E}">
        <p14:creationId xmlns:p14="http://schemas.microsoft.com/office/powerpoint/2010/main" val="414986228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B29F1D-BFF8-E64A-90BD-35CFD60E90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24744"/>
            <a:ext cx="10963200" cy="808023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GB" altLang="de-DE" b="1" dirty="0"/>
              <a:t>Total mortality: overall NSTE-ACS group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GB" b="1" dirty="0">
                <a:solidFill>
                  <a:schemeClr val="accent1"/>
                </a:solidFill>
              </a:rPr>
              <a:t>Individual patient-based meta-analysis</a:t>
            </a:r>
            <a:endParaRPr lang="en-GB" altLang="de-DE" b="1" dirty="0">
              <a:solidFill>
                <a:schemeClr val="accent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474B21-6B79-434B-AD98-055B67D3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Timing of angiography: meta-analysis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04B90-7438-DC4C-B5F1-740503B1C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F23351-8644-5D4C-BDF9-64583AC530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HR, hazard ratio; NSTE-ACS, non-ST-segment elevation acute coronary syndrome</a:t>
            </a:r>
            <a:endParaRPr lang="en-GB" altLang="de-DE" dirty="0"/>
          </a:p>
          <a:p>
            <a:pPr>
              <a:spcBef>
                <a:spcPts val="300"/>
              </a:spcBef>
            </a:pPr>
            <a:r>
              <a:rPr lang="en-GB" altLang="de-DE" dirty="0"/>
              <a:t>Jobs A, et al. Lancet. 2017;390:737-46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ED92EFF-7A14-6D46-90D4-F0D31B167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36582"/>
              </p:ext>
            </p:extLst>
          </p:nvPr>
        </p:nvGraphicFramePr>
        <p:xfrm>
          <a:off x="615454" y="2060848"/>
          <a:ext cx="6040034" cy="301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371">
                  <a:extLst>
                    <a:ext uri="{9D8B030D-6E8A-4147-A177-3AD203B41FA5}">
                      <a16:colId xmlns:a16="http://schemas.microsoft.com/office/drawing/2014/main" val="2206443834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648237076"/>
                    </a:ext>
                  </a:extLst>
                </a:gridCol>
                <a:gridCol w="1452283">
                  <a:extLst>
                    <a:ext uri="{9D8B030D-6E8A-4147-A177-3AD203B41FA5}">
                      <a16:colId xmlns:a16="http://schemas.microsoft.com/office/drawing/2014/main" val="4054042077"/>
                    </a:ext>
                  </a:extLst>
                </a:gridCol>
                <a:gridCol w="1303556">
                  <a:extLst>
                    <a:ext uri="{9D8B030D-6E8A-4147-A177-3AD203B41FA5}">
                      <a16:colId xmlns:a16="http://schemas.microsoft.com/office/drawing/2014/main" val="1109124118"/>
                    </a:ext>
                  </a:extLst>
                </a:gridCol>
              </a:tblGrid>
              <a:tr h="338720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HR</a:t>
                      </a:r>
                    </a:p>
                  </a:txBody>
                  <a:tcPr marL="121920" marR="121920" marT="9600" marB="105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95% CI</a:t>
                      </a:r>
                    </a:p>
                  </a:txBody>
                  <a:tcPr marL="121920" marR="121920" marT="9600" marB="105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Weight</a:t>
                      </a:r>
                    </a:p>
                  </a:txBody>
                  <a:tcPr marL="121920" marR="121920" marT="9600" marB="105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0666"/>
                  </a:ext>
                </a:extLst>
              </a:tr>
              <a:tr h="24272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ABOARD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5.11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(0.60-43.72)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1.2%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559311"/>
                  </a:ext>
                </a:extLst>
              </a:tr>
              <a:tr h="24272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ELISA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0.43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(0.11-1.66)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3.1%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49643"/>
                  </a:ext>
                </a:extLst>
              </a:tr>
              <a:tr h="24272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ELISA-3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0.68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(0.36-1.29)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14.0%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85485"/>
                  </a:ext>
                </a:extLst>
              </a:tr>
              <a:tr h="24272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ISAR-COOL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1.09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(0.46-2.56)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7.8%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122837"/>
                  </a:ext>
                </a:extLst>
              </a:tr>
              <a:tr h="24272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LIPSIA-NSTEMI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0.74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(0.31-1.76)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7.6%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80560"/>
                  </a:ext>
                </a:extLst>
              </a:tr>
              <a:tr h="24272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TIMACS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0.81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(0.60-1.11)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60.0%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44148"/>
                  </a:ext>
                </a:extLst>
              </a:tr>
              <a:tr h="24272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RIDDLE-NSTEMI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0.88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(0.34-2.27)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6.3%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5127"/>
                  </a:ext>
                </a:extLst>
              </a:tr>
              <a:tr h="43472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00000"/>
                          </a:solidFill>
                        </a:rPr>
                        <a:t>Random effects model</a:t>
                      </a:r>
                    </a:p>
                  </a:txBody>
                  <a:tcPr marL="121920" marR="121920" marT="201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</a:rPr>
                        <a:t>0.81</a:t>
                      </a:r>
                    </a:p>
                  </a:txBody>
                  <a:tcPr marL="121920" marR="121920" marT="201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</a:rPr>
                        <a:t>(0.64-1.03)</a:t>
                      </a:r>
                    </a:p>
                  </a:txBody>
                  <a:tcPr marL="121920" marR="121920" marT="201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0000"/>
                          </a:solidFill>
                        </a:rPr>
                        <a:t>100.0%</a:t>
                      </a:r>
                    </a:p>
                  </a:txBody>
                  <a:tcPr marL="121920" marR="121920" marT="201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57559"/>
                  </a:ext>
                </a:extLst>
              </a:tr>
              <a:tr h="242720">
                <a:tc gridSpan="4"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0000"/>
                          </a:solidFill>
                        </a:rPr>
                        <a:t>Heterogeneity: I</a:t>
                      </a:r>
                      <a:r>
                        <a:rPr lang="en-US" sz="15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</a:rPr>
                        <a:t>=0%, 𝜏</a:t>
                      </a:r>
                      <a:r>
                        <a:rPr lang="en-US" sz="15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</a:rPr>
                        <a:t>=0, p=0.6104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T="7200" marB="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T="7200" marB="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T="7200" marB="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857741"/>
                  </a:ext>
                </a:extLst>
              </a:tr>
              <a:tr h="242720">
                <a:tc gridSpan="2"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0000"/>
                          </a:solidFill>
                        </a:rPr>
                        <a:t>Test for overall effect: p=0.0879</a:t>
                      </a: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T="7200" marB="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9600" marB="9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8676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BF1461A-82CE-47DD-9DC5-1C477367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86" t="7905" b="14524"/>
          <a:stretch/>
        </p:blipFill>
        <p:spPr>
          <a:xfrm>
            <a:off x="6490446" y="2345654"/>
            <a:ext cx="4894791" cy="29045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86D6D1-DCF1-EC43-BD25-4E713EB6B796}"/>
              </a:ext>
            </a:extLst>
          </p:cNvPr>
          <p:cNvSpPr txBox="1"/>
          <p:nvPr/>
        </p:nvSpPr>
        <p:spPr>
          <a:xfrm>
            <a:off x="6736245" y="5664380"/>
            <a:ext cx="1710725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 latinLnBrk="1">
              <a:defRPr/>
            </a:pPr>
            <a:r>
              <a:rPr lang="en-GB" sz="14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early strategy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E04227-7584-464E-BBCF-2CFC2584C6B4}"/>
              </a:ext>
            </a:extLst>
          </p:cNvPr>
          <p:cNvSpPr txBox="1"/>
          <p:nvPr/>
        </p:nvSpPr>
        <p:spPr>
          <a:xfrm>
            <a:off x="9130112" y="5664380"/>
            <a:ext cx="1934440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 latinLnBrk="1">
              <a:defRPr/>
            </a:pPr>
            <a:r>
              <a:rPr lang="en-GB" sz="14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Favours delayed strategy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B69DD8-97F7-274D-B4CF-083182302AB8}"/>
              </a:ext>
            </a:extLst>
          </p:cNvPr>
          <p:cNvSpPr txBox="1"/>
          <p:nvPr/>
        </p:nvSpPr>
        <p:spPr>
          <a:xfrm>
            <a:off x="10983640" y="5251837"/>
            <a:ext cx="189154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 latinLnBrk="1">
              <a:defRPr/>
            </a:pPr>
            <a:r>
              <a:rPr lang="en-GB" sz="14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8E06B5-8874-1D4D-8177-7EC9FC24EC93}"/>
              </a:ext>
            </a:extLst>
          </p:cNvPr>
          <p:cNvSpPr txBox="1"/>
          <p:nvPr/>
        </p:nvSpPr>
        <p:spPr>
          <a:xfrm>
            <a:off x="10391858" y="5251837"/>
            <a:ext cx="94577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GB" sz="14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87C3C1-49AD-CA41-9832-7E547ADB7B13}"/>
              </a:ext>
            </a:extLst>
          </p:cNvPr>
          <p:cNvSpPr txBox="1"/>
          <p:nvPr/>
        </p:nvSpPr>
        <p:spPr>
          <a:xfrm>
            <a:off x="9456291" y="5251837"/>
            <a:ext cx="94577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GB" sz="14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33C5C-A277-634B-8A62-A6063096109C}"/>
              </a:ext>
            </a:extLst>
          </p:cNvPr>
          <p:cNvSpPr txBox="1"/>
          <p:nvPr/>
        </p:nvSpPr>
        <p:spPr>
          <a:xfrm>
            <a:off x="8778958" y="5251837"/>
            <a:ext cx="94577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GB" sz="14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D39893-CBFC-4846-A67D-8CC97854481C}"/>
              </a:ext>
            </a:extLst>
          </p:cNvPr>
          <p:cNvSpPr txBox="1"/>
          <p:nvPr/>
        </p:nvSpPr>
        <p:spPr>
          <a:xfrm>
            <a:off x="6421626" y="5251837"/>
            <a:ext cx="237244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GB" sz="14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8FB87-B7AF-A941-AF58-0EE77539E170}"/>
              </a:ext>
            </a:extLst>
          </p:cNvPr>
          <p:cNvSpPr txBox="1"/>
          <p:nvPr/>
        </p:nvSpPr>
        <p:spPr>
          <a:xfrm>
            <a:off x="7120126" y="5251837"/>
            <a:ext cx="237244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GB" sz="14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BEBEE7-1679-344E-B870-E761AFD3BCA0}"/>
              </a:ext>
            </a:extLst>
          </p:cNvPr>
          <p:cNvSpPr txBox="1"/>
          <p:nvPr/>
        </p:nvSpPr>
        <p:spPr>
          <a:xfrm>
            <a:off x="8026060" y="5251837"/>
            <a:ext cx="237244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 latinLnBrk="1">
              <a:defRPr/>
            </a:pPr>
            <a:r>
              <a:rPr lang="en-GB" sz="14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8E401C-B437-9340-B758-F89118A048CD}"/>
              </a:ext>
            </a:extLst>
          </p:cNvPr>
          <p:cNvCxnSpPr/>
          <p:nvPr/>
        </p:nvCxnSpPr>
        <p:spPr>
          <a:xfrm>
            <a:off x="719403" y="2324115"/>
            <a:ext cx="10549232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958D570-BD11-1A44-9F0D-00FD07E6790B}"/>
              </a:ext>
            </a:extLst>
          </p:cNvPr>
          <p:cNvSpPr txBox="1"/>
          <p:nvPr/>
        </p:nvSpPr>
        <p:spPr>
          <a:xfrm>
            <a:off x="8579836" y="2068242"/>
            <a:ext cx="224420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 latinLnBrk="1">
              <a:defRPr/>
            </a:pPr>
            <a:r>
              <a:rPr lang="en-GB" sz="146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6D8A1F92-7FF2-4448-A125-5F452D20D186}"/>
              </a:ext>
            </a:extLst>
          </p:cNvPr>
          <p:cNvSpPr/>
          <p:nvPr/>
        </p:nvSpPr>
        <p:spPr>
          <a:xfrm>
            <a:off x="8348133" y="4530895"/>
            <a:ext cx="533400" cy="12292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defRPr/>
            </a:pPr>
            <a:endParaRPr lang="en-GB" sz="1333" b="1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1BB405-42FF-ED41-848B-49F16571B8C4}"/>
              </a:ext>
            </a:extLst>
          </p:cNvPr>
          <p:cNvCxnSpPr/>
          <p:nvPr/>
        </p:nvCxnSpPr>
        <p:spPr>
          <a:xfrm>
            <a:off x="9304934" y="5568792"/>
            <a:ext cx="1219631" cy="0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023CA7-D850-6A40-ABE6-CC946773302B}"/>
              </a:ext>
            </a:extLst>
          </p:cNvPr>
          <p:cNvCxnSpPr>
            <a:cxnSpLocks/>
          </p:cNvCxnSpPr>
          <p:nvPr/>
        </p:nvCxnSpPr>
        <p:spPr>
          <a:xfrm flipH="1">
            <a:off x="7144439" y="5568792"/>
            <a:ext cx="1219631" cy="0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84541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BCE324-1B21-AE45-A48C-05C6B8343CF5}"/>
              </a:ext>
            </a:extLst>
          </p:cNvPr>
          <p:cNvSpPr txBox="1">
            <a:spLocks/>
          </p:cNvSpPr>
          <p:nvPr/>
        </p:nvSpPr>
        <p:spPr>
          <a:xfrm>
            <a:off x="202080" y="3717032"/>
            <a:ext cx="11041227" cy="14401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5pPr>
            <a:lvl6pPr marL="3429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6pPr>
            <a:lvl7pPr marL="6858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7pPr>
            <a:lvl8pPr marL="10287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8pPr>
            <a:lvl9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9pPr>
          </a:lstStyle>
          <a:p>
            <a:pPr defTabSz="1219170">
              <a:defRPr/>
            </a:pPr>
            <a:endParaRPr lang="en-GB" sz="1067" kern="0" dirty="0">
              <a:solidFill>
                <a:srgbClr val="2765B0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4C585-083E-4F81-8440-E816422B7D21}"/>
              </a:ext>
            </a:extLst>
          </p:cNvPr>
          <p:cNvSpPr txBox="1"/>
          <p:nvPr/>
        </p:nvSpPr>
        <p:spPr>
          <a:xfrm>
            <a:off x="623325" y="5569460"/>
            <a:ext cx="11041227" cy="5025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1219170">
              <a:defRPr/>
            </a:pPr>
            <a:r>
              <a:rPr lang="en-GB" sz="1333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Bars depict interquartile ranges and median times from randomisation to coronary angiography in the early/immediate invasive group </a:t>
            </a:r>
            <a:r>
              <a:rPr lang="en-GB" sz="1333" b="1" spc="-13" dirty="0">
                <a:solidFill>
                  <a:srgbClr val="EE1C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(RED BARS) </a:t>
            </a:r>
            <a:r>
              <a:rPr lang="en-GB" sz="1333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delayed invasive group </a:t>
            </a:r>
            <a:r>
              <a:rPr lang="en-GB" sz="1333" b="1" spc="-1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(BLUE BARS)</a:t>
            </a:r>
            <a:r>
              <a:rPr lang="en-GB" sz="1333" spc="-1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333" spc="-1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 of the main finding of the primary endpoint with an early vs delayed invasive strategy is also provided.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0574AF-853C-4C7A-9A62-C600BA406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8" y="1727212"/>
            <a:ext cx="1401280" cy="66044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E1196-CB68-0E4C-B57A-5B5DD325E9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24744"/>
            <a:ext cx="10963200" cy="4525200"/>
          </a:xfrm>
        </p:spPr>
        <p:txBody>
          <a:bodyPr/>
          <a:lstStyle/>
          <a:p>
            <a:r>
              <a:rPr lang="en-US" dirty="0"/>
              <a:t>Notable heterogeneity between trials regarding time of angiography </a:t>
            </a:r>
            <a:endParaRPr lang="en-GB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DC43501-B6B2-FF40-A48A-A8055118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221216" cy="807285"/>
          </a:xfrm>
        </p:spPr>
        <p:txBody>
          <a:bodyPr/>
          <a:lstStyle/>
          <a:p>
            <a:r>
              <a:rPr lang="en-GB"/>
              <a:t>Time to coronary angiography in early/immediate  invasive and delayed invasive trials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7DD6D70-7A61-F744-A082-35ECCB269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959466-D8C8-2F41-8851-07A3D96900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623123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Immediate invasive, invasive strategy within 2 hours of hospital admission; early invasive, coronary angiography performed within 24 hours of hospital admission</a:t>
            </a:r>
          </a:p>
          <a:p>
            <a:pPr>
              <a:spcBef>
                <a:spcPts val="0"/>
              </a:spcBef>
            </a:pPr>
            <a:r>
              <a:rPr lang="en-GB" dirty="0"/>
              <a:t>CK-MB, creatine kinase myocardial band; MACE, major adverse cardiovascular events; MI, myocardial infarction; PCI, percutaneous coronary intervention</a:t>
            </a:r>
          </a:p>
          <a:p>
            <a:pPr>
              <a:spcBef>
                <a:spcPts val="0"/>
              </a:spcBef>
            </a:pPr>
            <a:r>
              <a:rPr lang="en-GB" dirty="0"/>
              <a:t>Collet J-P, et al. </a:t>
            </a:r>
            <a:r>
              <a:rPr lang="en-GB" dirty="0" err="1"/>
              <a:t>Eur</a:t>
            </a:r>
            <a:r>
              <a:rPr lang="en-GB" dirty="0"/>
              <a:t> Heart J. 2020. DOI: 10.1093/</a:t>
            </a:r>
            <a:r>
              <a:rPr lang="en-GB" dirty="0" err="1"/>
              <a:t>eurheartj</a:t>
            </a:r>
            <a:r>
              <a:rPr lang="en-GB" dirty="0"/>
              <a:t>/ehaa575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E91B46-A919-49B2-9068-7AD040379B5A}"/>
              </a:ext>
            </a:extLst>
          </p:cNvPr>
          <p:cNvGrpSpPr/>
          <p:nvPr/>
        </p:nvGrpSpPr>
        <p:grpSpPr>
          <a:xfrm>
            <a:off x="2103783" y="1636704"/>
            <a:ext cx="9464825" cy="3961187"/>
            <a:chOff x="1107821" y="897003"/>
            <a:chExt cx="7538462" cy="32774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75B594-3F49-4191-86A1-30C374AAD66C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12" t="16070" r="8957" b="17822"/>
            <a:stretch/>
          </p:blipFill>
          <p:spPr>
            <a:xfrm>
              <a:off x="1107821" y="897003"/>
              <a:ext cx="7538462" cy="32774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1B9B20-1EDF-41B2-8E5D-26ECCDC24080}"/>
                </a:ext>
              </a:extLst>
            </p:cNvPr>
            <p:cNvSpPr/>
            <p:nvPr/>
          </p:nvSpPr>
          <p:spPr>
            <a:xfrm>
              <a:off x="1740828" y="1533540"/>
              <a:ext cx="72008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0EAF3B-B37B-418A-AFE4-07F1435EC89B}"/>
                </a:ext>
              </a:extLst>
            </p:cNvPr>
            <p:cNvSpPr/>
            <p:nvPr/>
          </p:nvSpPr>
          <p:spPr>
            <a:xfrm>
              <a:off x="1789975" y="1298664"/>
              <a:ext cx="187831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B84D84-3FE3-4024-A39E-22CA97F24FC7}"/>
                </a:ext>
              </a:extLst>
            </p:cNvPr>
            <p:cNvSpPr/>
            <p:nvPr/>
          </p:nvSpPr>
          <p:spPr>
            <a:xfrm>
              <a:off x="1663866" y="1781766"/>
              <a:ext cx="187831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5858BF-062D-4E76-B7D5-E60CF983ED0A}"/>
                </a:ext>
              </a:extLst>
            </p:cNvPr>
            <p:cNvSpPr/>
            <p:nvPr/>
          </p:nvSpPr>
          <p:spPr>
            <a:xfrm>
              <a:off x="1919134" y="2012744"/>
              <a:ext cx="187831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2236E5-9DC2-4209-B207-9CEB6A18D688}"/>
                </a:ext>
              </a:extLst>
            </p:cNvPr>
            <p:cNvSpPr/>
            <p:nvPr/>
          </p:nvSpPr>
          <p:spPr>
            <a:xfrm>
              <a:off x="2054805" y="2242726"/>
              <a:ext cx="68923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677C1F-F161-40E3-A803-4816228214D7}"/>
                </a:ext>
              </a:extLst>
            </p:cNvPr>
            <p:cNvSpPr/>
            <p:nvPr/>
          </p:nvSpPr>
          <p:spPr>
            <a:xfrm>
              <a:off x="1993840" y="2499742"/>
              <a:ext cx="113125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013F07-D0D7-4080-9B54-84562088DF07}"/>
                </a:ext>
              </a:extLst>
            </p:cNvPr>
            <p:cNvSpPr/>
            <p:nvPr/>
          </p:nvSpPr>
          <p:spPr>
            <a:xfrm>
              <a:off x="1936685" y="2756758"/>
              <a:ext cx="68923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C7-88F3-4349-B1A6-F2B4EC6573CE}"/>
                </a:ext>
              </a:extLst>
            </p:cNvPr>
            <p:cNvSpPr/>
            <p:nvPr/>
          </p:nvSpPr>
          <p:spPr>
            <a:xfrm>
              <a:off x="1886768" y="2729792"/>
              <a:ext cx="113125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4BA2B9-6F0F-4035-ABF9-C975F27390B7}"/>
                </a:ext>
              </a:extLst>
            </p:cNvPr>
            <p:cNvSpPr/>
            <p:nvPr/>
          </p:nvSpPr>
          <p:spPr>
            <a:xfrm>
              <a:off x="1720269" y="2962067"/>
              <a:ext cx="113125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2B2158-CE1D-46FC-8C10-6E9894CCF642}"/>
                </a:ext>
              </a:extLst>
            </p:cNvPr>
            <p:cNvSpPr/>
            <p:nvPr/>
          </p:nvSpPr>
          <p:spPr>
            <a:xfrm>
              <a:off x="1644656" y="3197249"/>
              <a:ext cx="113125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D42009-704E-4222-934F-EF8F451F1ED9}"/>
                </a:ext>
              </a:extLst>
            </p:cNvPr>
            <p:cNvSpPr/>
            <p:nvPr/>
          </p:nvSpPr>
          <p:spPr>
            <a:xfrm>
              <a:off x="1684265" y="3417150"/>
              <a:ext cx="113125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CF3E8A-E3A0-4D7E-BBEB-E4E57C02E7AB}"/>
                </a:ext>
              </a:extLst>
            </p:cNvPr>
            <p:cNvSpPr/>
            <p:nvPr/>
          </p:nvSpPr>
          <p:spPr>
            <a:xfrm>
              <a:off x="1789975" y="3669178"/>
              <a:ext cx="113125" cy="7200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en-GB" sz="24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F00F78F-F095-4AEB-8485-BB8D168AE96A}"/>
              </a:ext>
            </a:extLst>
          </p:cNvPr>
          <p:cNvSpPr txBox="1"/>
          <p:nvPr/>
        </p:nvSpPr>
        <p:spPr>
          <a:xfrm>
            <a:off x="75815" y="27796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97123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for </a:t>
            </a:r>
            <a:r>
              <a:rPr lang="en-GB" dirty="0" err="1"/>
              <a:t>nstemi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early vs late treatment </a:t>
            </a:r>
            <a:br>
              <a:rPr lang="en-GB" dirty="0"/>
            </a:br>
            <a:br>
              <a:rPr lang="en-GB" dirty="0"/>
            </a:br>
            <a:r>
              <a:rPr lang="en-GB" sz="3200" cap="none" dirty="0"/>
              <a:t>Prof. </a:t>
            </a:r>
            <a:r>
              <a:rPr lang="en-GB" sz="3200" cap="none" dirty="0" err="1"/>
              <a:t>Dr.</a:t>
            </a:r>
            <a:r>
              <a:rPr lang="en-GB" sz="3200" cap="none" dirty="0"/>
              <a:t> </a:t>
            </a:r>
            <a:r>
              <a:rPr lang="en-GB" altLang="fr-FR" sz="3200" cap="none" dirty="0"/>
              <a:t>Uwe Zeymer, MD</a:t>
            </a:r>
            <a:br>
              <a:rPr lang="en-GB" altLang="fr-FR" sz="3200" cap="none" dirty="0"/>
            </a:br>
            <a:r>
              <a:rPr lang="en-GB" altLang="de-DE" sz="2200" cap="none" dirty="0" err="1"/>
              <a:t>Klinikum</a:t>
            </a:r>
            <a:r>
              <a:rPr lang="en-GB" altLang="de-DE" sz="2200" cap="none" dirty="0"/>
              <a:t> Ludwigshafen, Ludwigshafen, Germany</a:t>
            </a:r>
            <a:br>
              <a:rPr lang="en-GB" altLang="de-DE" sz="3200" cap="none" dirty="0"/>
            </a:br>
            <a:br>
              <a:rPr lang="en-GB" altLang="de-DE" sz="3200" cap="none" dirty="0"/>
            </a:br>
            <a:r>
              <a:rPr lang="en-GB" sz="3200" cap="none" dirty="0"/>
              <a:t>Prof. </a:t>
            </a:r>
            <a:r>
              <a:rPr lang="en-GB" sz="3200" cap="none" dirty="0" err="1"/>
              <a:t>Dr.</a:t>
            </a:r>
            <a:r>
              <a:rPr lang="en-GB" sz="3200" cap="none" dirty="0"/>
              <a:t> </a:t>
            </a:r>
            <a:r>
              <a:rPr lang="en-GB" altLang="de-DE" sz="3200" cap="none" dirty="0"/>
              <a:t>Giovanni Esposito, MD PhD</a:t>
            </a:r>
            <a:br>
              <a:rPr lang="en-GB" altLang="de-DE" sz="3200" cap="none" dirty="0"/>
            </a:br>
            <a:r>
              <a:rPr lang="en-GB" altLang="nl-NL" sz="2200" cap="none" dirty="0"/>
              <a:t>University of Naples Federico II, Naples, Italy</a:t>
            </a:r>
            <a:br>
              <a:rPr lang="en-GB" altLang="nl-NL" sz="2200" cap="none" dirty="0"/>
            </a:br>
            <a:endParaRPr lang="en-US" sz="22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FCE43C0F-8A7B-3A4B-9DB5-B3472E36E833}" type="slidenum">
              <a:rPr lang="en-GB">
                <a:latin typeface="Calibri" panose="020F0502020204030204"/>
              </a:rPr>
              <a:pPr defTabSz="457189"/>
              <a:t>2</a:t>
            </a:fld>
            <a:endParaRPr lang="en-GB" dirty="0"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F9857-7308-4276-AE3D-1A383EF64FCE}"/>
              </a:ext>
            </a:extLst>
          </p:cNvPr>
          <p:cNvSpPr txBox="1"/>
          <p:nvPr/>
        </p:nvSpPr>
        <p:spPr>
          <a:xfrm>
            <a:off x="619199" y="6357600"/>
            <a:ext cx="8118000" cy="3636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ea typeface="Aileron" charset="0"/>
                <a:cs typeface="Aileron" charset="0"/>
              </a:rPr>
              <a:t>NSTEMI, non-ST elevation myocardial infarction</a:t>
            </a:r>
          </a:p>
        </p:txBody>
      </p:sp>
    </p:spTree>
    <p:extLst>
      <p:ext uri="{BB962C8B-B14F-4D97-AF65-F5344CB8AC3E}">
        <p14:creationId xmlns:p14="http://schemas.microsoft.com/office/powerpoint/2010/main" val="42383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0BDA82-B605-1344-B1B2-972558632F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082" y="0"/>
            <a:ext cx="7085601" cy="1977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D4B42-28E8-7C46-867F-CCE3C3173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081" y="5113660"/>
            <a:ext cx="7085601" cy="1011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C30BA-7788-A442-BA0B-E8D15F52F5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081" y="3511073"/>
            <a:ext cx="7085601" cy="1602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0B3508-FC68-0C44-BE08-DD73F24802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081" y="1973161"/>
            <a:ext cx="7085601" cy="1537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AFEB1-24F8-BA47-AF4A-728A9BD86E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41"/>
          <a:stretch/>
        </p:blipFill>
        <p:spPr>
          <a:xfrm>
            <a:off x="5155081" y="6125074"/>
            <a:ext cx="7085601" cy="7329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F3CFBF-EA42-E04A-B305-6DD93209967C}"/>
              </a:ext>
            </a:extLst>
          </p:cNvPr>
          <p:cNvSpPr/>
          <p:nvPr/>
        </p:nvSpPr>
        <p:spPr bwMode="auto">
          <a:xfrm>
            <a:off x="5013856" y="0"/>
            <a:ext cx="649995" cy="3084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04E7F6-22F5-F04C-8D3E-97849546D06D}"/>
              </a:ext>
            </a:extLst>
          </p:cNvPr>
          <p:cNvSpPr/>
          <p:nvPr/>
        </p:nvSpPr>
        <p:spPr bwMode="auto">
          <a:xfrm>
            <a:off x="5002602" y="6081005"/>
            <a:ext cx="2302525" cy="3084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423B4E-88F9-164E-BA33-F47E56B714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120" y="484743"/>
            <a:ext cx="2619953" cy="133304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D0A705-2E06-5344-AEAB-0E25581D14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405119" y="2030627"/>
            <a:ext cx="2619955" cy="148044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BB24C0-087E-0943-95D6-BA258829957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122" y="3608855"/>
            <a:ext cx="2619953" cy="147221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3860CB-F5FF-C44A-9E34-7A65D949B4D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121" y="5178849"/>
            <a:ext cx="2619953" cy="88103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F79E-3C45-C549-9C1F-006640C992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8601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CI, confidence interval; HR, hazard ratio; NSTE-ACS, non-ST-segment elevation acute coronary syndrome; RCT, randomised controlled trial</a:t>
            </a:r>
          </a:p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Jobs A, et al. Lancet. 2017;390:737-46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3F43F0-7E36-1744-A55D-21FCBF4102F0}"/>
              </a:ext>
            </a:extLst>
          </p:cNvPr>
          <p:cNvSpPr txBox="1">
            <a:spLocks/>
          </p:cNvSpPr>
          <p:nvPr/>
        </p:nvSpPr>
        <p:spPr bwMode="auto">
          <a:xfrm>
            <a:off x="146821" y="4660505"/>
            <a:ext cx="2168025" cy="4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Book Antiqua" pitchFamily="18" charset="0"/>
              </a:defRPr>
            </a:lvl5pPr>
            <a:lvl6pPr marL="45719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Book Antiqua" pitchFamily="18" charset="0"/>
              </a:defRPr>
            </a:lvl6pPr>
            <a:lvl7pPr marL="9143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Book Antiqua" pitchFamily="18" charset="0"/>
              </a:defRPr>
            </a:lvl7pPr>
            <a:lvl8pPr marL="137157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Book Antiqua" pitchFamily="18" charset="0"/>
              </a:defRPr>
            </a:lvl8pPr>
            <a:lvl9pPr marL="182876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Book Antiqua" pitchFamily="18" charset="0"/>
              </a:defRPr>
            </a:lvl9pPr>
          </a:lstStyle>
          <a:p>
            <a:pPr defTabSz="914377">
              <a:defRPr/>
            </a:pPr>
            <a:r>
              <a:rPr lang="en-GB" sz="2000" b="1" i="1" kern="0" dirty="0">
                <a:solidFill>
                  <a:schemeClr val="accent1"/>
                </a:solidFill>
                <a:latin typeface="Arial"/>
              </a:rPr>
              <a:t>Individual patient data meta-analysis </a:t>
            </a:r>
          </a:p>
          <a:p>
            <a:pPr defTabSz="914377">
              <a:defRPr/>
            </a:pPr>
            <a:r>
              <a:rPr lang="en-GB" sz="2000" b="1" i="1" kern="0" dirty="0">
                <a:solidFill>
                  <a:schemeClr val="accent1"/>
                </a:solidFill>
                <a:latin typeface="Arial"/>
              </a:rPr>
              <a:t>(8 RCTs; N=5,324)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C52B36D-31ED-CA42-86FF-CA095B21058A}"/>
              </a:ext>
            </a:extLst>
          </p:cNvPr>
          <p:cNvSpPr txBox="1">
            <a:spLocks/>
          </p:cNvSpPr>
          <p:nvPr/>
        </p:nvSpPr>
        <p:spPr bwMode="auto">
          <a:xfrm>
            <a:off x="19433" y="106865"/>
            <a:ext cx="2422801" cy="436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7" rIns="121917" bIns="6095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5pPr>
            <a:lvl6pPr marL="34289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6pPr>
            <a:lvl7pPr marL="685787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7pPr>
            <a:lvl8pPr marL="102868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8pPr>
            <a:lvl9pPr marL="137157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Book Antiqua" pitchFamily="18" charset="0"/>
              </a:defRPr>
            </a:lvl9pPr>
          </a:lstStyle>
          <a:p>
            <a:pPr defTabSz="1219170">
              <a:defRPr/>
            </a:pPr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OPTIMAL TIMING OF INVASIVE STRATEGY IN PATIENTS WITH</a:t>
            </a:r>
            <a:b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NSTE-ACS</a:t>
            </a:r>
          </a:p>
        </p:txBody>
      </p:sp>
    </p:spTree>
    <p:extLst>
      <p:ext uri="{BB962C8B-B14F-4D97-AF65-F5344CB8AC3E}">
        <p14:creationId xmlns:p14="http://schemas.microsoft.com/office/powerpoint/2010/main" val="2087723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72FA60-367F-CF4D-840D-076152A4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Selection of NSTE-ACS treatment </a:t>
            </a:r>
            <a:br>
              <a:rPr lang="en-GB" dirty="0"/>
            </a:br>
            <a:r>
              <a:rPr lang="en-GB" dirty="0"/>
              <a:t>strategy according to risk stratification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239CB-4F78-C94D-B956-5824BF3A564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96221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aVR, augmented vector right; EMS, emergency medical services; </a:t>
            </a:r>
            <a:r>
              <a:rPr lang="en-GB" dirty="0">
                <a:solidFill>
                  <a:schemeClr val="tx2"/>
                </a:solidFill>
              </a:rPr>
              <a:t>GRACE, Global Registry of Acute Coronary Events; </a:t>
            </a:r>
            <a:r>
              <a:rPr lang="en-GB" dirty="0"/>
              <a:t>MI, myocardial infarction;  NSTE-ACS, non-ST-segment elevation acute coronary syndrome; NSTEMI, non-ST-segment elevation myocardial infarction; PCI, percutaneous coronary intervention; V1 vector 1</a:t>
            </a:r>
          </a:p>
          <a:p>
            <a:pPr>
              <a:spcBef>
                <a:spcPts val="300"/>
              </a:spcBef>
            </a:pPr>
            <a:r>
              <a:rPr lang="en-GB" dirty="0"/>
              <a:t>Collet J-P, et al. Eur Heart J. 2020. DOI: 10.1093/eurheartj/ehaa575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1A5C8-B25D-9B43-BA22-68E0F946C8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39" y="1508787"/>
            <a:ext cx="1645411" cy="775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E6BF22-9E2D-2245-865E-CD4FFFE454A7}"/>
              </a:ext>
            </a:extLst>
          </p:cNvPr>
          <p:cNvCxnSpPr>
            <a:cxnSpLocks/>
          </p:cNvCxnSpPr>
          <p:nvPr/>
        </p:nvCxnSpPr>
        <p:spPr>
          <a:xfrm>
            <a:off x="4767756" y="2145107"/>
            <a:ext cx="1705011" cy="0"/>
          </a:xfrm>
          <a:prstGeom prst="line">
            <a:avLst/>
          </a:prstGeom>
          <a:ln w="12700">
            <a:solidFill>
              <a:srgbClr val="000000"/>
            </a:solidFill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038C9F-95D0-7446-9225-D8BC3A706EFD}"/>
              </a:ext>
            </a:extLst>
          </p:cNvPr>
          <p:cNvSpPr/>
          <p:nvPr/>
        </p:nvSpPr>
        <p:spPr>
          <a:xfrm>
            <a:off x="3241084" y="4196557"/>
            <a:ext cx="2126787" cy="1728721"/>
          </a:xfrm>
          <a:prstGeom prst="roundRect">
            <a:avLst>
              <a:gd name="adj" fmla="val 7336"/>
            </a:avLst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rtlCol="0" anchor="ctr"/>
          <a:lstStyle/>
          <a:p>
            <a:pPr algn="ctr" latinLnBrk="0">
              <a:lnSpc>
                <a:spcPct val="95000"/>
              </a:lnSpc>
            </a:pPr>
            <a:r>
              <a:rPr lang="en-GB" sz="933" b="1" dirty="0">
                <a:solidFill>
                  <a:schemeClr val="bg1"/>
                </a:solidFill>
              </a:rPr>
              <a:t>Very high risk</a:t>
            </a:r>
          </a:p>
          <a:p>
            <a:pPr marL="122764" indent="-122764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chemeClr val="bg1"/>
                </a:solidFill>
              </a:rPr>
              <a:t>Haemodynamic instability</a:t>
            </a:r>
          </a:p>
          <a:p>
            <a:pPr marL="122764" indent="-122764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chemeClr val="bg1"/>
                </a:solidFill>
              </a:rPr>
              <a:t>Cardiogenic shock</a:t>
            </a:r>
          </a:p>
          <a:p>
            <a:pPr marL="122764" indent="-122764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chemeClr val="bg1"/>
                </a:solidFill>
              </a:rPr>
              <a:t>Recurrent/refractory chest pain despite medical treatment</a:t>
            </a:r>
          </a:p>
          <a:p>
            <a:pPr marL="122764" indent="-122764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chemeClr val="bg1"/>
                </a:solidFill>
              </a:rPr>
              <a:t>Life-threatening arrhythmias</a:t>
            </a:r>
          </a:p>
          <a:p>
            <a:pPr marL="122764" indent="-122764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chemeClr val="bg1"/>
                </a:solidFill>
              </a:rPr>
              <a:t>Mechanical complications of MI</a:t>
            </a:r>
          </a:p>
          <a:p>
            <a:pPr marL="122764" indent="-122764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chemeClr val="bg1"/>
                </a:solidFill>
              </a:rPr>
              <a:t>Acute heart failure clearly related to NSTE-ACS</a:t>
            </a:r>
          </a:p>
          <a:p>
            <a:pPr marL="122764" indent="-122764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chemeClr val="bg1"/>
                </a:solidFill>
              </a:rPr>
              <a:t>ST-segment depression &gt;1 mm/</a:t>
            </a:r>
            <a:br>
              <a:rPr lang="en-GB" sz="933" dirty="0">
                <a:solidFill>
                  <a:schemeClr val="bg1"/>
                </a:solidFill>
              </a:rPr>
            </a:br>
            <a:r>
              <a:rPr lang="en-GB" sz="933" dirty="0">
                <a:solidFill>
                  <a:schemeClr val="bg1"/>
                </a:solidFill>
              </a:rPr>
              <a:t>6 leads plus ST-segment elevation aVr and/or V1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890B1D7-0BA9-044A-B3BF-3FB87F9C116E}"/>
              </a:ext>
            </a:extLst>
          </p:cNvPr>
          <p:cNvSpPr/>
          <p:nvPr/>
        </p:nvSpPr>
        <p:spPr>
          <a:xfrm>
            <a:off x="5433947" y="4196557"/>
            <a:ext cx="2042120" cy="1348879"/>
          </a:xfrm>
          <a:prstGeom prst="roundRect">
            <a:avLst>
              <a:gd name="adj" fmla="val 733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rtlCol="0" anchor="ctr"/>
          <a:lstStyle/>
          <a:p>
            <a:pPr algn="ctr">
              <a:lnSpc>
                <a:spcPct val="95000"/>
              </a:lnSpc>
              <a:spcAft>
                <a:spcPts val="133"/>
              </a:spcAft>
            </a:pPr>
            <a:r>
              <a:rPr lang="en-GB" sz="933" b="1" dirty="0">
                <a:solidFill>
                  <a:schemeClr val="accent1"/>
                </a:solidFill>
              </a:rPr>
              <a:t>High risk</a:t>
            </a:r>
          </a:p>
          <a:p>
            <a:pPr marL="122764" indent="-122764">
              <a:lnSpc>
                <a:spcPct val="95000"/>
              </a:lnSpc>
              <a:spcAft>
                <a:spcPts val="133"/>
              </a:spcAft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</a:rPr>
              <a:t>Established NSTEMI diagnosis</a:t>
            </a:r>
          </a:p>
          <a:p>
            <a:pPr marL="122764" indent="-122764">
              <a:lnSpc>
                <a:spcPct val="95000"/>
              </a:lnSpc>
              <a:spcAft>
                <a:spcPts val="133"/>
              </a:spcAft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</a:rPr>
              <a:t>Dynamic new or presumably new contiguous ST/T-segment changes (symptomatic or silent)</a:t>
            </a:r>
          </a:p>
          <a:p>
            <a:pPr marL="122764" indent="-122764">
              <a:lnSpc>
                <a:spcPct val="95000"/>
              </a:lnSpc>
              <a:spcAft>
                <a:spcPts val="133"/>
              </a:spcAft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</a:rPr>
              <a:t>Resuscitated cardiac arrest without ST-segment elevation or cardiogenic shock</a:t>
            </a:r>
          </a:p>
          <a:p>
            <a:pPr marL="122764" indent="-122764">
              <a:lnSpc>
                <a:spcPct val="95000"/>
              </a:lnSpc>
              <a:spcAft>
                <a:spcPts val="133"/>
              </a:spcAft>
              <a:buFont typeface="Arial" panose="020B0604020202020204" pitchFamily="34" charset="0"/>
              <a:buChar char="•"/>
            </a:pPr>
            <a:r>
              <a:rPr lang="en-GB" sz="933" dirty="0">
                <a:solidFill>
                  <a:srgbClr val="000000"/>
                </a:solidFill>
              </a:rPr>
              <a:t>GRACE risk score &gt;140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D67E30-CDA5-3840-8029-081C487759C7}"/>
              </a:ext>
            </a:extLst>
          </p:cNvPr>
          <p:cNvSpPr/>
          <p:nvPr/>
        </p:nvSpPr>
        <p:spPr>
          <a:xfrm rot="16200000">
            <a:off x="2529480" y="4355815"/>
            <a:ext cx="758096" cy="43958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Risk</a:t>
            </a:r>
            <a:br>
              <a:rPr lang="en-GB" sz="1067" dirty="0">
                <a:solidFill>
                  <a:srgbClr val="000000"/>
                </a:solidFill>
              </a:rPr>
            </a:br>
            <a:r>
              <a:rPr lang="en-GB" sz="1067" dirty="0">
                <a:solidFill>
                  <a:srgbClr val="000000"/>
                </a:solidFill>
              </a:rPr>
              <a:t>category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ECC47A3-E690-D246-AEC7-E8DA38A35732}"/>
              </a:ext>
            </a:extLst>
          </p:cNvPr>
          <p:cNvSpPr/>
          <p:nvPr/>
        </p:nvSpPr>
        <p:spPr>
          <a:xfrm rot="16200000">
            <a:off x="2499598" y="3506684"/>
            <a:ext cx="817860" cy="43958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Therapeutic strategy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7F391CA-2046-C54D-BE05-0DAB76C29353}"/>
              </a:ext>
            </a:extLst>
          </p:cNvPr>
          <p:cNvSpPr/>
          <p:nvPr/>
        </p:nvSpPr>
        <p:spPr>
          <a:xfrm rot="16200000">
            <a:off x="2402232" y="2490684"/>
            <a:ext cx="1012595" cy="43958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Risk</a:t>
            </a:r>
            <a:br>
              <a:rPr lang="en-GB" sz="1067" dirty="0">
                <a:solidFill>
                  <a:srgbClr val="000000"/>
                </a:solidFill>
              </a:rPr>
            </a:br>
            <a:r>
              <a:rPr lang="en-GB" sz="1067" dirty="0">
                <a:solidFill>
                  <a:srgbClr val="000000"/>
                </a:solidFill>
              </a:rPr>
              <a:t>identification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C0CBA4-0F0F-5741-BB30-856C280E9758}"/>
              </a:ext>
            </a:extLst>
          </p:cNvPr>
          <p:cNvSpPr txBox="1"/>
          <p:nvPr/>
        </p:nvSpPr>
        <p:spPr>
          <a:xfrm>
            <a:off x="7920204" y="2766197"/>
            <a:ext cx="1008289" cy="147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Same day transfer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B551D6-7A08-9A4A-BC46-55411F9BF565}"/>
              </a:ext>
            </a:extLst>
          </p:cNvPr>
          <p:cNvSpPr txBox="1"/>
          <p:nvPr/>
        </p:nvSpPr>
        <p:spPr>
          <a:xfrm>
            <a:off x="5906186" y="2072515"/>
            <a:ext cx="275705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Yes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DFD3BD-431C-CA4D-BDEE-39920C144280}"/>
              </a:ext>
            </a:extLst>
          </p:cNvPr>
          <p:cNvCxnSpPr>
            <a:cxnSpLocks/>
          </p:cNvCxnSpPr>
          <p:nvPr/>
        </p:nvCxnSpPr>
        <p:spPr>
          <a:xfrm flipH="1">
            <a:off x="5180070" y="2679712"/>
            <a:ext cx="4383753" cy="1"/>
          </a:xfrm>
          <a:prstGeom prst="line">
            <a:avLst/>
          </a:prstGeom>
          <a:ln w="12700">
            <a:solidFill>
              <a:srgbClr val="000000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FD9298-014C-C04B-B349-6BBE07218AE3}"/>
              </a:ext>
            </a:extLst>
          </p:cNvPr>
          <p:cNvCxnSpPr>
            <a:cxnSpLocks/>
          </p:cNvCxnSpPr>
          <p:nvPr/>
        </p:nvCxnSpPr>
        <p:spPr>
          <a:xfrm flipH="1">
            <a:off x="7346294" y="2940425"/>
            <a:ext cx="2228199" cy="0"/>
          </a:xfrm>
          <a:prstGeom prst="line">
            <a:avLst/>
          </a:prstGeom>
          <a:ln w="12700">
            <a:solidFill>
              <a:srgbClr val="000000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A9080C-49EE-C841-AB5C-5C36B2E14563}"/>
              </a:ext>
            </a:extLst>
          </p:cNvPr>
          <p:cNvCxnSpPr>
            <a:cxnSpLocks/>
          </p:cNvCxnSpPr>
          <p:nvPr/>
        </p:nvCxnSpPr>
        <p:spPr>
          <a:xfrm>
            <a:off x="4302099" y="2650722"/>
            <a:ext cx="0" cy="955285"/>
          </a:xfrm>
          <a:prstGeom prst="line">
            <a:avLst/>
          </a:prstGeom>
          <a:ln w="12700">
            <a:solidFill>
              <a:srgbClr val="000000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2440329-C672-4640-984F-4DC826C73894}"/>
              </a:ext>
            </a:extLst>
          </p:cNvPr>
          <p:cNvSpPr txBox="1"/>
          <p:nvPr/>
        </p:nvSpPr>
        <p:spPr>
          <a:xfrm>
            <a:off x="4175484" y="2829259"/>
            <a:ext cx="193964" cy="1477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6C21C97-C8BE-EF4B-A210-030E339FF76E}"/>
              </a:ext>
            </a:extLst>
          </p:cNvPr>
          <p:cNvSpPr/>
          <p:nvPr/>
        </p:nvSpPr>
        <p:spPr>
          <a:xfrm>
            <a:off x="3445772" y="2580963"/>
            <a:ext cx="1728192" cy="192000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b="1" dirty="0">
                <a:solidFill>
                  <a:schemeClr val="bg1"/>
                </a:solidFill>
              </a:rPr>
              <a:t>Very high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C7AF366-5375-7746-B4A5-E514F2183D2E}"/>
              </a:ext>
            </a:extLst>
          </p:cNvPr>
          <p:cNvSpPr/>
          <p:nvPr/>
        </p:nvSpPr>
        <p:spPr>
          <a:xfrm>
            <a:off x="3445772" y="3610745"/>
            <a:ext cx="1728192" cy="34638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Immediate invasive</a:t>
            </a:r>
            <a:br>
              <a:rPr lang="en-GB" sz="1067" b="1" dirty="0">
                <a:solidFill>
                  <a:srgbClr val="000000"/>
                </a:solidFill>
              </a:rPr>
            </a:br>
            <a:r>
              <a:rPr lang="en-GB" sz="1067" b="1" dirty="0">
                <a:solidFill>
                  <a:srgbClr val="000000"/>
                </a:solidFill>
              </a:rPr>
              <a:t>(&lt;2 hours)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7054054-6421-374F-AAAE-17F8053FCAD0}"/>
              </a:ext>
            </a:extLst>
          </p:cNvPr>
          <p:cNvSpPr/>
          <p:nvPr/>
        </p:nvSpPr>
        <p:spPr>
          <a:xfrm>
            <a:off x="5603896" y="3610745"/>
            <a:ext cx="1728192" cy="34638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Early invasive</a:t>
            </a:r>
            <a:br>
              <a:rPr lang="en-GB" sz="1067" b="1" dirty="0">
                <a:solidFill>
                  <a:srgbClr val="000000"/>
                </a:solidFill>
              </a:rPr>
            </a:br>
            <a:r>
              <a:rPr lang="en-GB" sz="1067" b="1" dirty="0">
                <a:solidFill>
                  <a:srgbClr val="000000"/>
                </a:solidFill>
              </a:rPr>
              <a:t>(&lt;24 hours)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7B364FA-A85E-C746-864C-7F80A7C133E6}"/>
              </a:ext>
            </a:extLst>
          </p:cNvPr>
          <p:cNvCxnSpPr>
            <a:cxnSpLocks/>
          </p:cNvCxnSpPr>
          <p:nvPr/>
        </p:nvCxnSpPr>
        <p:spPr>
          <a:xfrm>
            <a:off x="4302099" y="1774859"/>
            <a:ext cx="0" cy="815148"/>
          </a:xfrm>
          <a:prstGeom prst="line">
            <a:avLst/>
          </a:prstGeom>
          <a:ln w="12700">
            <a:solidFill>
              <a:srgbClr val="000000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505794E-3728-2D46-ADD6-EE35FFCE87C5}"/>
              </a:ext>
            </a:extLst>
          </p:cNvPr>
          <p:cNvSpPr txBox="1"/>
          <p:nvPr/>
        </p:nvSpPr>
        <p:spPr>
          <a:xfrm>
            <a:off x="4175484" y="2296735"/>
            <a:ext cx="193964" cy="1477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Yes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70C1546-2A6F-6841-A258-F9431600A61D}"/>
              </a:ext>
            </a:extLst>
          </p:cNvPr>
          <p:cNvCxnSpPr>
            <a:cxnSpLocks/>
          </p:cNvCxnSpPr>
          <p:nvPr/>
        </p:nvCxnSpPr>
        <p:spPr>
          <a:xfrm>
            <a:off x="6467992" y="2139218"/>
            <a:ext cx="0" cy="1466789"/>
          </a:xfrm>
          <a:prstGeom prst="line">
            <a:avLst/>
          </a:prstGeom>
          <a:ln w="12700">
            <a:solidFill>
              <a:srgbClr val="000000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80302D-A4E4-A54C-B702-6AF35BAE0D1A}"/>
              </a:ext>
            </a:extLst>
          </p:cNvPr>
          <p:cNvSpPr txBox="1"/>
          <p:nvPr/>
        </p:nvSpPr>
        <p:spPr>
          <a:xfrm>
            <a:off x="6333608" y="3109535"/>
            <a:ext cx="193964" cy="1477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E1FB977-BEA4-8B40-8284-807E13C478D3}"/>
              </a:ext>
            </a:extLst>
          </p:cNvPr>
          <p:cNvSpPr/>
          <p:nvPr/>
        </p:nvSpPr>
        <p:spPr>
          <a:xfrm>
            <a:off x="5603896" y="2841897"/>
            <a:ext cx="1728192" cy="19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DC6DC08-6B85-9641-AF63-7F5BD45CA0F0}"/>
              </a:ext>
            </a:extLst>
          </p:cNvPr>
          <p:cNvSpPr/>
          <p:nvPr/>
        </p:nvSpPr>
        <p:spPr>
          <a:xfrm>
            <a:off x="3445772" y="2034424"/>
            <a:ext cx="1728192" cy="19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PCI centre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C9F5880-EED2-8C49-B7BB-5BA00981D097}"/>
              </a:ext>
            </a:extLst>
          </p:cNvPr>
          <p:cNvCxnSpPr>
            <a:cxnSpLocks/>
            <a:stCxn id="43" idx="0"/>
          </p:cNvCxnSpPr>
          <p:nvPr/>
        </p:nvCxnSpPr>
        <p:spPr>
          <a:xfrm>
            <a:off x="10346601" y="2580963"/>
            <a:ext cx="0" cy="1025044"/>
          </a:xfrm>
          <a:prstGeom prst="line">
            <a:avLst/>
          </a:prstGeom>
          <a:ln w="12700">
            <a:solidFill>
              <a:srgbClr val="000000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FD5701E-B6F8-DB43-8476-B68C8A37B614}"/>
              </a:ext>
            </a:extLst>
          </p:cNvPr>
          <p:cNvSpPr txBox="1"/>
          <p:nvPr/>
        </p:nvSpPr>
        <p:spPr>
          <a:xfrm>
            <a:off x="10208743" y="3355069"/>
            <a:ext cx="193964" cy="1477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7A20884-A84F-DC4E-A669-09E9240CDE7F}"/>
              </a:ext>
            </a:extLst>
          </p:cNvPr>
          <p:cNvSpPr/>
          <p:nvPr/>
        </p:nvSpPr>
        <p:spPr>
          <a:xfrm>
            <a:off x="9482505" y="2580963"/>
            <a:ext cx="1728192" cy="192000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b="1" dirty="0">
                <a:solidFill>
                  <a:schemeClr val="bg1"/>
                </a:solidFill>
              </a:rPr>
              <a:t>Very high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6307661-1A9D-4842-8720-158DA2E5FF1A}"/>
              </a:ext>
            </a:extLst>
          </p:cNvPr>
          <p:cNvSpPr/>
          <p:nvPr/>
        </p:nvSpPr>
        <p:spPr>
          <a:xfrm>
            <a:off x="9482505" y="2841897"/>
            <a:ext cx="1728192" cy="19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757AF3B-59B2-D347-BC30-9F97D66444D3}"/>
              </a:ext>
            </a:extLst>
          </p:cNvPr>
          <p:cNvSpPr/>
          <p:nvPr/>
        </p:nvSpPr>
        <p:spPr>
          <a:xfrm>
            <a:off x="9482505" y="3102831"/>
            <a:ext cx="1728192" cy="19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Low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A33FEE-B382-104F-B572-2AD830C8C309}"/>
              </a:ext>
            </a:extLst>
          </p:cNvPr>
          <p:cNvCxnSpPr>
            <a:cxnSpLocks/>
          </p:cNvCxnSpPr>
          <p:nvPr/>
        </p:nvCxnSpPr>
        <p:spPr>
          <a:xfrm>
            <a:off x="10346601" y="1776611"/>
            <a:ext cx="0" cy="796463"/>
          </a:xfrm>
          <a:prstGeom prst="line">
            <a:avLst/>
          </a:prstGeom>
          <a:ln w="12700">
            <a:solidFill>
              <a:srgbClr val="000000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E16409C-ABC9-B649-BF21-DA25283BF6BC}"/>
              </a:ext>
            </a:extLst>
          </p:cNvPr>
          <p:cNvCxnSpPr>
            <a:cxnSpLocks/>
          </p:cNvCxnSpPr>
          <p:nvPr/>
        </p:nvCxnSpPr>
        <p:spPr>
          <a:xfrm>
            <a:off x="4289389" y="1781040"/>
            <a:ext cx="6065344" cy="0"/>
          </a:xfrm>
          <a:prstGeom prst="line">
            <a:avLst/>
          </a:prstGeom>
          <a:ln w="12700">
            <a:solidFill>
              <a:srgbClr val="000000"/>
            </a:solidFill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AE2F1FE-AC40-8F45-BE35-BBDDE403D52C}"/>
              </a:ext>
            </a:extLst>
          </p:cNvPr>
          <p:cNvSpPr/>
          <p:nvPr/>
        </p:nvSpPr>
        <p:spPr>
          <a:xfrm>
            <a:off x="5280384" y="1668168"/>
            <a:ext cx="4272000" cy="2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First medical contact ➞ NSTE-ACS diagnosis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7F364F5-4440-4E40-B775-7AF4C809B07E}"/>
              </a:ext>
            </a:extLst>
          </p:cNvPr>
          <p:cNvSpPr/>
          <p:nvPr/>
        </p:nvSpPr>
        <p:spPr>
          <a:xfrm>
            <a:off x="9482505" y="2044497"/>
            <a:ext cx="1728192" cy="19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EMS or non-PCI centre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1EA376-A3AA-8A44-8E98-CF7B777AE5B1}"/>
              </a:ext>
            </a:extLst>
          </p:cNvPr>
          <p:cNvSpPr txBox="1"/>
          <p:nvPr/>
        </p:nvSpPr>
        <p:spPr>
          <a:xfrm>
            <a:off x="10208743" y="2292502"/>
            <a:ext cx="193964" cy="1477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C682F53-2316-DD42-ADE7-89F197D1B7FF}"/>
              </a:ext>
            </a:extLst>
          </p:cNvPr>
          <p:cNvSpPr/>
          <p:nvPr/>
        </p:nvSpPr>
        <p:spPr>
          <a:xfrm>
            <a:off x="9482505" y="3610745"/>
            <a:ext cx="1728192" cy="34638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Selective</a:t>
            </a:r>
            <a:br>
              <a:rPr lang="en-GB" sz="1067" b="1" dirty="0">
                <a:solidFill>
                  <a:srgbClr val="000000"/>
                </a:solidFill>
              </a:rPr>
            </a:br>
            <a:r>
              <a:rPr lang="en-GB" sz="1067" b="1" dirty="0">
                <a:solidFill>
                  <a:srgbClr val="000000"/>
                </a:solidFill>
              </a:rPr>
              <a:t>invasive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FBD9F3E-6DB4-5F42-99FD-484E50D5C3D8}"/>
              </a:ext>
            </a:extLst>
          </p:cNvPr>
          <p:cNvSpPr/>
          <p:nvPr/>
        </p:nvSpPr>
        <p:spPr>
          <a:xfrm>
            <a:off x="9460698" y="4196557"/>
            <a:ext cx="1797879" cy="514192"/>
          </a:xfrm>
          <a:prstGeom prst="roundRect">
            <a:avLst>
              <a:gd name="adj" fmla="val 7336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0" rIns="0" bIns="48000" rtlCol="0" anchor="ctr"/>
          <a:lstStyle/>
          <a:p>
            <a:pPr algn="ctr">
              <a:lnSpc>
                <a:spcPct val="95000"/>
              </a:lnSpc>
              <a:spcAft>
                <a:spcPts val="133"/>
              </a:spcAft>
            </a:pPr>
            <a:r>
              <a:rPr lang="en-GB" sz="933" b="1" dirty="0">
                <a:solidFill>
                  <a:schemeClr val="accent1"/>
                </a:solidFill>
              </a:rPr>
              <a:t>Low risk</a:t>
            </a:r>
          </a:p>
          <a:p>
            <a:pPr marL="124881">
              <a:lnSpc>
                <a:spcPct val="95000"/>
              </a:lnSpc>
              <a:spcAft>
                <a:spcPts val="133"/>
              </a:spcAft>
            </a:pPr>
            <a:r>
              <a:rPr lang="en-GB" sz="933" dirty="0">
                <a:solidFill>
                  <a:srgbClr val="000000"/>
                </a:solidFill>
              </a:rPr>
              <a:t>Lack of any of the very-high-risk or high-risk characteristics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9149790-6F17-6244-AD2C-5A240C343089}"/>
              </a:ext>
            </a:extLst>
          </p:cNvPr>
          <p:cNvCxnSpPr>
            <a:cxnSpLocks/>
          </p:cNvCxnSpPr>
          <p:nvPr/>
        </p:nvCxnSpPr>
        <p:spPr>
          <a:xfrm>
            <a:off x="7413160" y="1333425"/>
            <a:ext cx="0" cy="336000"/>
          </a:xfrm>
          <a:prstGeom prst="line">
            <a:avLst/>
          </a:prstGeom>
          <a:ln w="12700">
            <a:solidFill>
              <a:srgbClr val="000000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9799AB-3F01-A34B-B780-2A07481F5861}"/>
              </a:ext>
            </a:extLst>
          </p:cNvPr>
          <p:cNvSpPr/>
          <p:nvPr/>
        </p:nvSpPr>
        <p:spPr>
          <a:xfrm>
            <a:off x="6549828" y="1233524"/>
            <a:ext cx="1728192" cy="2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48000" rtlCol="0" anchor="ctr"/>
          <a:lstStyle/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Symptom onset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E8E3B-534D-EA41-80B8-67EF99D57CFC}"/>
              </a:ext>
            </a:extLst>
          </p:cNvPr>
          <p:cNvSpPr txBox="1"/>
          <p:nvPr/>
        </p:nvSpPr>
        <p:spPr>
          <a:xfrm>
            <a:off x="5555478" y="2378327"/>
            <a:ext cx="1825821" cy="1477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Immediate transfer to PCI centre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DA3AD-8D2B-D944-A172-FFF9A7BF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09661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An early invasive strategy appears to reduce refractory ischemia but </a:t>
            </a:r>
            <a:r>
              <a:rPr lang="en-GB" b="1" dirty="0">
                <a:solidFill>
                  <a:schemeClr val="accent1"/>
                </a:solidFill>
              </a:rPr>
              <a:t>does not appear to confer mortality benefit in all patients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Benefit is strongly associated with the patient’s risk profile</a:t>
            </a:r>
          </a:p>
          <a:p>
            <a:r>
              <a:rPr lang="en-GB" dirty="0"/>
              <a:t>Avoids unnecessary initial dual antiplatelet therapy </a:t>
            </a:r>
          </a:p>
          <a:p>
            <a:r>
              <a:rPr lang="en-GB" dirty="0"/>
              <a:t>An early invasive strategy within 4-24 hours after diagnosis of NSTEMI </a:t>
            </a:r>
          </a:p>
          <a:p>
            <a:pPr marL="0" indent="0">
              <a:buNone/>
            </a:pPr>
            <a:r>
              <a:rPr lang="en-GB" dirty="0"/>
              <a:t>- Saves time  until definitive diagnosis and discharge</a:t>
            </a:r>
          </a:p>
          <a:p>
            <a:pPr marL="0" indent="0">
              <a:buNone/>
            </a:pPr>
            <a:r>
              <a:rPr lang="en-GB" dirty="0"/>
              <a:t>- Saves money because it shortens hospital stays</a:t>
            </a:r>
          </a:p>
          <a:p>
            <a:pPr marL="0" indent="0">
              <a:buNone/>
            </a:pPr>
            <a:r>
              <a:rPr lang="en-GB" dirty="0"/>
              <a:t>- Saves lives in high risk patients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28558D-0D39-A848-A9B3-AFB45D64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/>
              <a:t>Summary: Early vs Delayed Invasive Strategy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9318F1-91CA-C341-95FA-5BBBF27843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963200" cy="365125"/>
          </a:xfrm>
        </p:spPr>
        <p:txBody>
          <a:bodyPr/>
          <a:lstStyle/>
          <a:p>
            <a:r>
              <a:rPr lang="en-GB" dirty="0"/>
              <a:t>CABG, coronary artery bypass graft; NSTEMI, non-ST-segment elevation myocardial infarction; PCI, percutaneous coronary intervention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06D1A-51D1-9A46-8E07-7D9AEA256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76441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79595" y="5336166"/>
            <a:ext cx="1854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@CoronaryConnect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194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rgbClr val="A5131F"/>
                </a:solidFill>
                <a:ea typeface="Aileron" charset="0"/>
                <a:cs typeface="PT Sans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CORONARY CONNECT</a:t>
            </a:r>
            <a:endParaRPr lang="en-GB" sz="1600" b="1" u="sng" dirty="0">
              <a:solidFill>
                <a:srgbClr val="A5131F"/>
              </a:solidFill>
              <a:ea typeface="Aileron" charset="0"/>
              <a:cs typeface="PT Sans Narrow"/>
            </a:endParaRPr>
          </a:p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b="1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04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u="sng" dirty="0" err="1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carrie</a:t>
            </a:r>
            <a:r>
              <a:rPr lang="en-US" sz="1600" b="1" dirty="0" err="1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.brubaker</a:t>
            </a:r>
            <a:br>
              <a:rPr lang="en-US" sz="1600" b="1" dirty="0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142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CORONARY 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CORONARY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http://www.coronaryconnect.com/</a:t>
            </a:r>
            <a:endParaRPr lang="en-US" sz="3600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A3513-1FCF-4B44-AAF0-2ECFC0760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512" y="3933056"/>
            <a:ext cx="1259267" cy="1259267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D80E573-9BF7-4053-9C1F-CAEC7DDBB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666" y="3933056"/>
            <a:ext cx="1237894" cy="1260000"/>
          </a:xfrm>
          <a:prstGeom prst="rect">
            <a:avLst/>
          </a:prstGeom>
        </p:spPr>
      </p:pic>
      <p:pic>
        <p:nvPicPr>
          <p:cNvPr id="14" name="Picture 13">
            <a:hlinkClick r:id="rId11"/>
            <a:extLst>
              <a:ext uri="{FF2B5EF4-FFF2-40B4-BE49-F238E27FC236}">
                <a16:creationId xmlns:a16="http://schemas.microsoft.com/office/drawing/2014/main" id="{0BFB8670-DDEF-432A-912A-52486C1596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433" y="3933056"/>
            <a:ext cx="1259267" cy="1259267"/>
          </a:xfrm>
          <a:prstGeom prst="rect">
            <a:avLst/>
          </a:prstGeom>
        </p:spPr>
      </p:pic>
      <p:pic>
        <p:nvPicPr>
          <p:cNvPr id="21" name="Picture 20">
            <a:hlinkClick r:id="rId13"/>
            <a:extLst>
              <a:ext uri="{FF2B5EF4-FFF2-40B4-BE49-F238E27FC236}">
                <a16:creationId xmlns:a16="http://schemas.microsoft.com/office/drawing/2014/main" id="{72D9A25E-A647-4968-A3CC-028D206DB5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3746" y="3933056"/>
            <a:ext cx="1259267" cy="12592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5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5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B94B3-2951-4C62-921C-474E1A96E6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note: The views expressed within this presentation are the personal opinions of the authors.  </a:t>
            </a:r>
            <a:br>
              <a:rPr lang="en-US" dirty="0"/>
            </a:br>
            <a:r>
              <a:rPr lang="en-US" dirty="0"/>
              <a:t>They do not necessarily represent the views of the author’s academic institution or the rest of the CORONARY CONNECT group.</a:t>
            </a:r>
          </a:p>
          <a:p>
            <a:pPr marL="0" indent="0">
              <a:buNone/>
            </a:pPr>
            <a:r>
              <a:rPr lang="en-US" dirty="0"/>
              <a:t>These slides are adapted from the virtual ACS Forum event which was held in December 2020. </a:t>
            </a:r>
            <a:br>
              <a:rPr lang="en-US" dirty="0"/>
            </a:br>
            <a:r>
              <a:rPr lang="en-US" dirty="0"/>
              <a:t>The ACS Forum and this content are supported by an Independent Educational Grant from Amgen.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Prof. Dr. </a:t>
            </a:r>
            <a:r>
              <a:rPr lang="en-GB" b="1" dirty="0">
                <a:solidFill>
                  <a:schemeClr val="accent1"/>
                </a:solidFill>
              </a:rPr>
              <a:t>Uwe </a:t>
            </a:r>
            <a:r>
              <a:rPr lang="en-GB" b="1" dirty="0" err="1">
                <a:solidFill>
                  <a:schemeClr val="accent1"/>
                </a:solidFill>
              </a:rPr>
              <a:t>Zeymer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US" dirty="0"/>
              <a:t>has received financial support/sponsorship for research support, consultation or speaker fees from the following companies: </a:t>
            </a:r>
          </a:p>
          <a:p>
            <a:pPr>
              <a:spcBef>
                <a:spcPts val="600"/>
              </a:spcBef>
            </a:pPr>
            <a:r>
              <a:rPr lang="en-GB" altLang="de-DE" dirty="0"/>
              <a:t>Amgen, AstraZeneca, Bayer, B. Braun Medical, Boehringer Ingelheim, </a:t>
            </a:r>
            <a:r>
              <a:rPr lang="en-GB" altLang="de-DE" dirty="0" err="1"/>
              <a:t>Biotronik</a:t>
            </a:r>
            <a:r>
              <a:rPr lang="en-GB" altLang="de-DE" dirty="0"/>
              <a:t>, </a:t>
            </a:r>
            <a:r>
              <a:rPr lang="en-GB" altLang="de-DE" dirty="0" err="1"/>
              <a:t>Correvio</a:t>
            </a:r>
            <a:r>
              <a:rPr lang="en-GB" altLang="de-DE" dirty="0"/>
              <a:t>, </a:t>
            </a:r>
            <a:br>
              <a:rPr lang="en-GB" altLang="de-DE" dirty="0"/>
            </a:br>
            <a:r>
              <a:rPr lang="en-GB" altLang="de-DE" dirty="0"/>
              <a:t>Daiichi-Sankyo, Eli Lilly, Medtronic, The Medicines Company (Novartis), </a:t>
            </a:r>
            <a:r>
              <a:rPr lang="en-GB" dirty="0"/>
              <a:t>MSD</a:t>
            </a:r>
            <a:r>
              <a:rPr lang="en-GB" altLang="de-DE" dirty="0"/>
              <a:t>, Novartis, Sanofi-Aventis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Prof. </a:t>
            </a:r>
            <a:r>
              <a:rPr lang="en-US" b="1">
                <a:solidFill>
                  <a:schemeClr val="accent1"/>
                </a:solidFill>
              </a:rPr>
              <a:t>Dr. </a:t>
            </a:r>
            <a:r>
              <a:rPr lang="en-GB" b="1">
                <a:solidFill>
                  <a:schemeClr val="accent1"/>
                </a:solidFill>
              </a:rPr>
              <a:t>Giovanni </a:t>
            </a:r>
            <a:r>
              <a:rPr lang="en-GB" b="1" dirty="0">
                <a:solidFill>
                  <a:schemeClr val="accent1"/>
                </a:solidFill>
              </a:rPr>
              <a:t>Esposito </a:t>
            </a:r>
            <a:r>
              <a:rPr lang="en-US" dirty="0"/>
              <a:t>has received financial support/sponsorship for research support, consultation or speaker fees from the following companies: </a:t>
            </a:r>
          </a:p>
          <a:p>
            <a:pPr>
              <a:spcBef>
                <a:spcPts val="600"/>
              </a:spcBef>
            </a:pPr>
            <a:r>
              <a:rPr lang="en-US" dirty="0"/>
              <a:t>Abbott, Amgen, </a:t>
            </a:r>
            <a:r>
              <a:rPr lang="en-US" dirty="0" err="1"/>
              <a:t>Alvimedica</a:t>
            </a:r>
            <a:r>
              <a:rPr lang="en-US" dirty="0"/>
              <a:t> (CID), Boston Scientific, Edwards Lifesciences, Medtronic, Sanofi  </a:t>
            </a:r>
          </a:p>
          <a:p>
            <a:endParaRPr lang="en-GB" alt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424E1-A7A7-40BE-9230-A247217D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Disclaimer and disclosures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D162E-0D80-0A46-911A-CAA6F01B3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44E5C-BE15-4048-B2D5-D8D1B8FEC4C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In patients with ST-segment elevation myocardial infarction (STEMI), generally characterized by a complete thrombotic occlusion, it is well established early diagnosis and early/immediate reperfusion is associated with lower mortality</a:t>
            </a:r>
            <a:r>
              <a:rPr lang="en-GB" baseline="30000" dirty="0"/>
              <a:t>1</a:t>
            </a:r>
          </a:p>
          <a:p>
            <a:r>
              <a:rPr lang="en-GB" dirty="0"/>
              <a:t>However, the optimal timing of revascularisation in patients with non-ST-segment elevation myocardial infarction (NSTEMI) continues to be a topic of debate: </a:t>
            </a:r>
          </a:p>
          <a:p>
            <a:pPr lvl="1"/>
            <a:r>
              <a:rPr lang="en-GB" dirty="0"/>
              <a:t>An early invasive strategy which treats the culprit lesion as soon as possible</a:t>
            </a:r>
          </a:p>
          <a:p>
            <a:pPr lvl="1"/>
            <a:r>
              <a:rPr lang="en-GB" dirty="0"/>
              <a:t>A delayed invasive strategy that aims to stabilise the plaque through the use of medical therapy prior to percutaneous coronary intervention (PCI)</a:t>
            </a:r>
          </a:p>
          <a:p>
            <a:r>
              <a:rPr lang="en-GB" dirty="0"/>
              <a:t>Current ACC/AHA and ESC guidelines recommend an early invasive strategy for initially stabilised </a:t>
            </a:r>
            <a:br>
              <a:rPr lang="en-GB" dirty="0"/>
            </a:br>
            <a:r>
              <a:rPr lang="en-GB" dirty="0"/>
              <a:t>high-risk NSTEMI patients based on evidence from clinical trials using selected patients and composite endpoints</a:t>
            </a:r>
            <a:r>
              <a:rPr lang="en-GB" baseline="30000" dirty="0"/>
              <a:t>2,3</a:t>
            </a:r>
          </a:p>
          <a:p>
            <a:r>
              <a:rPr lang="en-GB" dirty="0"/>
              <a:t>Timing of the invasive procedure also impacts the timing of drug administration</a:t>
            </a:r>
          </a:p>
          <a:p>
            <a:r>
              <a:rPr lang="en-GB" dirty="0"/>
              <a:t>Here we review key data for early and late invasive strategies for patients with NSTEMI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2EFC5-01C7-C346-A398-6EA7AD07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8D70B3-2131-8F45-8E56-852D02C1A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D230DF-AC66-CF4E-B831-D6A442DE10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1637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ACC, American College of Cardiology; AHA, American Heart Association; ESC, European Society of Cardiology</a:t>
            </a:r>
          </a:p>
          <a:p>
            <a:pPr>
              <a:spcBef>
                <a:spcPts val="300"/>
              </a:spcBef>
            </a:pPr>
            <a:r>
              <a:rPr lang="en-GB" dirty="0"/>
              <a:t>1. Ibanez B, et al. </a:t>
            </a:r>
            <a:r>
              <a:rPr lang="en-US" dirty="0"/>
              <a:t>European Heart Journal 2018; 39: Pages 119–177</a:t>
            </a:r>
            <a:r>
              <a:rPr lang="en-GB" dirty="0"/>
              <a:t>; 2. Amsterdam E, et al. Circulation 2014; 130: e344-426; </a:t>
            </a:r>
            <a:br>
              <a:rPr lang="en-GB" dirty="0"/>
            </a:br>
            <a:r>
              <a:rPr lang="en-GB" dirty="0"/>
              <a:t>3. Collet J-P, et al. </a:t>
            </a:r>
            <a:r>
              <a:rPr lang="en-GB" dirty="0" err="1"/>
              <a:t>Eur</a:t>
            </a:r>
            <a:r>
              <a:rPr lang="en-GB" dirty="0"/>
              <a:t> Heart J. 2020. DOI: 10.1093/</a:t>
            </a:r>
            <a:r>
              <a:rPr lang="en-GB" dirty="0" err="1"/>
              <a:t>eurheartj</a:t>
            </a:r>
            <a:r>
              <a:rPr lang="en-GB" dirty="0"/>
              <a:t>/ehaa575</a:t>
            </a:r>
          </a:p>
        </p:txBody>
      </p:sp>
    </p:spTree>
    <p:extLst>
      <p:ext uri="{BB962C8B-B14F-4D97-AF65-F5344CB8AC3E}">
        <p14:creationId xmlns:p14="http://schemas.microsoft.com/office/powerpoint/2010/main" val="11473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CE261E-2BC0-49CE-8AFC-0620E54E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of drug management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0CF10-ECBF-47DC-9769-0C87A09BA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5382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F01434-50DE-8040-9E27-0E75D74B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18213"/>
            <a:ext cx="9077200" cy="807285"/>
          </a:xfrm>
        </p:spPr>
        <p:txBody>
          <a:bodyPr/>
          <a:lstStyle/>
          <a:p>
            <a:r>
              <a:rPr lang="en-GB" dirty="0"/>
              <a:t>Timing of drug management in relation to angiography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D50F3E-C535-4208-BB56-2E8DEF619B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 err="1"/>
              <a:t>ACEi</a:t>
            </a:r>
            <a:r>
              <a:rPr lang="en-GB" dirty="0"/>
              <a:t>, angiotensin-converting enzyme inhibitor; </a:t>
            </a:r>
            <a:r>
              <a:rPr lang="en-GB" dirty="0" err="1"/>
              <a:t>angio</a:t>
            </a:r>
            <a:r>
              <a:rPr lang="en-GB" dirty="0"/>
              <a:t>., angiography; </a:t>
            </a:r>
            <a:r>
              <a:rPr lang="en-GB" dirty="0" err="1"/>
              <a:t>anticoag</a:t>
            </a:r>
            <a:r>
              <a:rPr lang="en-GB" dirty="0"/>
              <a:t>., anticoagulant; GPI; glycoprotein IIb-IIIa inhibitor; </a:t>
            </a:r>
            <a:br>
              <a:rPr lang="en-GB" dirty="0"/>
            </a:br>
            <a:r>
              <a:rPr lang="en-GB" dirty="0"/>
              <a:t>NSTE-ACS, non-ST-segment elevation acute coronary syndrome; PSCK9i, proprotein convertase subtilisin </a:t>
            </a:r>
            <a:r>
              <a:rPr lang="en-GB" dirty="0" err="1"/>
              <a:t>kexin</a:t>
            </a:r>
            <a:r>
              <a:rPr lang="en-GB" dirty="0"/>
              <a:t> 9 inhibitor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FF37D0D-94E7-4AC3-B1D9-3B8F0CEAD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254357"/>
              </p:ext>
            </p:extLst>
          </p:nvPr>
        </p:nvGraphicFramePr>
        <p:xfrm>
          <a:off x="1919536" y="884886"/>
          <a:ext cx="8256917" cy="508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EB31-7B12-9F48-862E-8AB214B86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0205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7685-A2B8-1249-A11B-0A619979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Antiplatelet pretreatment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6B813A-BA06-DF40-95BE-6B80F00B7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FA613D-C0DD-4156-BA22-9F785838D6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US" dirty="0" err="1"/>
              <a:t>Capodanno</a:t>
            </a:r>
            <a:r>
              <a:rPr lang="en-US" dirty="0"/>
              <a:t> D et al. Expert Rev Cardiovasc </a:t>
            </a:r>
            <a:r>
              <a:rPr lang="en-US" dirty="0" err="1"/>
              <a:t>Ther</a:t>
            </a:r>
            <a:r>
              <a:rPr lang="en-US" dirty="0"/>
              <a:t>. 2016; 14: 811-20</a:t>
            </a:r>
            <a:endParaRPr lang="en-GB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0378F89-0DAA-504A-A6C7-688C2F81833C}"/>
              </a:ext>
            </a:extLst>
          </p:cNvPr>
          <p:cNvSpPr/>
          <p:nvPr/>
        </p:nvSpPr>
        <p:spPr>
          <a:xfrm rot="20115257">
            <a:off x="892272" y="2849999"/>
            <a:ext cx="9793088" cy="79208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B41E8B-CE43-9446-B85A-369C55CF1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40" y="3188215"/>
            <a:ext cx="978025" cy="963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A8C264-51C9-A948-B383-A668E6AA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791" y="3264248"/>
            <a:ext cx="978025" cy="963428"/>
          </a:xfrm>
          <a:prstGeom prst="rect">
            <a:avLst/>
          </a:prstGeom>
        </p:spPr>
      </p:pic>
      <p:sp>
        <p:nvSpPr>
          <p:cNvPr id="18" name="ZoneTexte 4">
            <a:extLst>
              <a:ext uri="{FF2B5EF4-FFF2-40B4-BE49-F238E27FC236}">
                <a16:creationId xmlns:a16="http://schemas.microsoft.com/office/drawing/2014/main" id="{ADCECA66-AE40-5242-874D-D2DF60F2A43C}"/>
              </a:ext>
            </a:extLst>
          </p:cNvPr>
          <p:cNvSpPr txBox="1"/>
          <p:nvPr/>
        </p:nvSpPr>
        <p:spPr>
          <a:xfrm>
            <a:off x="1826080" y="5616750"/>
            <a:ext cx="15374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First medical contact</a:t>
            </a:r>
          </a:p>
        </p:txBody>
      </p:sp>
      <p:sp>
        <p:nvSpPr>
          <p:cNvPr id="19" name="ZoneTexte 4">
            <a:extLst>
              <a:ext uri="{FF2B5EF4-FFF2-40B4-BE49-F238E27FC236}">
                <a16:creationId xmlns:a16="http://schemas.microsoft.com/office/drawing/2014/main" id="{5879E6FD-5753-1A44-9385-C0AD10EEE414}"/>
              </a:ext>
            </a:extLst>
          </p:cNvPr>
          <p:cNvSpPr txBox="1"/>
          <p:nvPr/>
        </p:nvSpPr>
        <p:spPr>
          <a:xfrm>
            <a:off x="4794062" y="4740389"/>
            <a:ext cx="164083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Coronary angiography</a:t>
            </a:r>
          </a:p>
        </p:txBody>
      </p:sp>
      <p:sp>
        <p:nvSpPr>
          <p:cNvPr id="20" name="ZoneTexte 4">
            <a:extLst>
              <a:ext uri="{FF2B5EF4-FFF2-40B4-BE49-F238E27FC236}">
                <a16:creationId xmlns:a16="http://schemas.microsoft.com/office/drawing/2014/main" id="{D18FC334-8C97-3C4F-B97C-5F64E9DFD4DC}"/>
              </a:ext>
            </a:extLst>
          </p:cNvPr>
          <p:cNvSpPr txBox="1"/>
          <p:nvPr/>
        </p:nvSpPr>
        <p:spPr>
          <a:xfrm>
            <a:off x="8118986" y="2937474"/>
            <a:ext cx="23884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PCI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01614-7DCD-8F43-A63A-99C7A7ADE0FF}"/>
              </a:ext>
            </a:extLst>
          </p:cNvPr>
          <p:cNvGrpSpPr/>
          <p:nvPr/>
        </p:nvGrpSpPr>
        <p:grpSpPr>
          <a:xfrm>
            <a:off x="1826080" y="4187623"/>
            <a:ext cx="1294668" cy="1294668"/>
            <a:chOff x="2251633" y="4283766"/>
            <a:chExt cx="1294668" cy="1294668"/>
          </a:xfrm>
          <a:effectLst/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A865A5-6C2C-204D-A720-4006D05CCD41}"/>
                </a:ext>
              </a:extLst>
            </p:cNvPr>
            <p:cNvSpPr/>
            <p:nvPr/>
          </p:nvSpPr>
          <p:spPr>
            <a:xfrm>
              <a:off x="2251633" y="4283766"/>
              <a:ext cx="1294668" cy="12946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F86C0A-3F06-5740-9E6A-0CA437557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3948" y="4652137"/>
              <a:ext cx="1010039" cy="557926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64315DF-3A67-3848-9200-90BBF6BA2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227" y="2735996"/>
            <a:ext cx="2273300" cy="1968500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B938DEB-CFBB-534F-BF19-B0BADCDE4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60546"/>
              </p:ext>
            </p:extLst>
          </p:nvPr>
        </p:nvGraphicFramePr>
        <p:xfrm>
          <a:off x="911424" y="1091582"/>
          <a:ext cx="4252664" cy="184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84">
                  <a:extLst>
                    <a:ext uri="{9D8B030D-6E8A-4147-A177-3AD203B41FA5}">
                      <a16:colId xmlns:a16="http://schemas.microsoft.com/office/drawing/2014/main" val="3401365051"/>
                    </a:ext>
                  </a:extLst>
                </a:gridCol>
                <a:gridCol w="2364680">
                  <a:extLst>
                    <a:ext uri="{9D8B030D-6E8A-4147-A177-3AD203B41FA5}">
                      <a16:colId xmlns:a16="http://schemas.microsoft.com/office/drawing/2014/main" val="3162853600"/>
                    </a:ext>
                  </a:extLst>
                </a:gridCol>
              </a:tblGrid>
              <a:tr h="1595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Upstream P2Y12 loading (pretreatment)</a:t>
                      </a:r>
                    </a:p>
                  </a:txBody>
                  <a:tcPr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98007"/>
                  </a:ext>
                </a:extLst>
              </a:tr>
              <a:tr h="102839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Pros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dirty="0"/>
                        <a:t>More time for the drug to achieve full antiplatelet effects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dirty="0"/>
                        <a:t>More ischemic protection while waiting for coronary angiography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dirty="0"/>
                        <a:t>Less acute stent thrombosis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dirty="0"/>
                        <a:t>Less need for bailout glycoprotein </a:t>
                      </a:r>
                      <a:r>
                        <a:rPr lang="en-US" sz="1000" dirty="0" err="1"/>
                        <a:t>IIIb</a:t>
                      </a:r>
                      <a:r>
                        <a:rPr lang="en-US" sz="1000" dirty="0"/>
                        <a:t>/IIIa inhibitors</a:t>
                      </a:r>
                    </a:p>
                  </a:txBody>
                  <a:tcPr marT="9720">
                    <a:lnL w="12700" cmpd="sng"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Cons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/>
                        <a:t>Increased bleeding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/>
                        <a:t>Useless for patients who ultimately show no coronary artery disease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/>
                        <a:t>Harmful for patients who need immediate coronary artery bypass grafting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/>
                        <a:t>Increased cost due to prolonged hospitalisation if surgical </a:t>
                      </a:r>
                      <a:r>
                        <a:rPr lang="en-GB" sz="1000" noProof="0" dirty="0"/>
                        <a:t>revascularisation</a:t>
                      </a:r>
                      <a:r>
                        <a:rPr lang="en-GB" sz="1000" dirty="0"/>
                        <a:t> required</a:t>
                      </a:r>
                    </a:p>
                  </a:txBody>
                  <a:tcPr marT="9720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6333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203D8BC-2563-BC4A-B1B7-8883ED79B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33032"/>
              </p:ext>
            </p:extLst>
          </p:nvPr>
        </p:nvGraphicFramePr>
        <p:xfrm>
          <a:off x="6888088" y="4275702"/>
          <a:ext cx="4252664" cy="169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332">
                  <a:extLst>
                    <a:ext uri="{9D8B030D-6E8A-4147-A177-3AD203B41FA5}">
                      <a16:colId xmlns:a16="http://schemas.microsoft.com/office/drawing/2014/main" val="3401365051"/>
                    </a:ext>
                  </a:extLst>
                </a:gridCol>
                <a:gridCol w="2126332">
                  <a:extLst>
                    <a:ext uri="{9D8B030D-6E8A-4147-A177-3AD203B41FA5}">
                      <a16:colId xmlns:a16="http://schemas.microsoft.com/office/drawing/2014/main" val="3162853600"/>
                    </a:ext>
                  </a:extLst>
                </a:gridCol>
              </a:tblGrid>
              <a:tr h="1595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Downstream P2Y12 loading (no pretreatment)</a:t>
                      </a:r>
                    </a:p>
                  </a:txBody>
                  <a:tcPr marB="9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98007"/>
                  </a:ext>
                </a:extLst>
              </a:tr>
              <a:tr h="102839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Pros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dirty="0"/>
                        <a:t>No loading dose to patients referred for immediate coronary artery bypass grafting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dirty="0"/>
                        <a:t>No loading dose to patients with no coronary artery disease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dirty="0"/>
                        <a:t>More time for </a:t>
                      </a:r>
                      <a:r>
                        <a:rPr lang="en-US" sz="1000" dirty="0" err="1"/>
                        <a:t>personalised</a:t>
                      </a:r>
                      <a:r>
                        <a:rPr lang="en-US" sz="1000" dirty="0"/>
                        <a:t> decisions based on angiographic and procedural considerations</a:t>
                      </a:r>
                    </a:p>
                  </a:txBody>
                  <a:tcPr marT="9720">
                    <a:lnL w="12700" cmpd="sng"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Cons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dirty="0"/>
                        <a:t>Less time for the drug to achieve full antiplatelet effects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dirty="0"/>
                        <a:t>More periprocedural myocardial infarction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dirty="0"/>
                        <a:t>More periprocedural stent thrombosis</a:t>
                      </a:r>
                    </a:p>
                    <a:p>
                      <a:pPr marL="134938" indent="-134938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dirty="0"/>
                        <a:t>More need for bailout glycoprotein IIb/IIIa inhibitors</a:t>
                      </a:r>
                    </a:p>
                  </a:txBody>
                  <a:tcPr marT="9720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633324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458123BF-C676-AE45-A8D0-E92E22C47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65115">
            <a:off x="2709856" y="3581166"/>
            <a:ext cx="1179372" cy="5668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D97434-465A-D448-9423-873EE529D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43400">
            <a:off x="6510876" y="3099306"/>
            <a:ext cx="1179372" cy="5668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A132D8-DA3D-AF41-A7E4-5C8521236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612422" flipH="1">
            <a:off x="8568112" y="2380527"/>
            <a:ext cx="1179372" cy="56683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618390A3-AB9F-F941-87F4-F977C3B08A96}"/>
              </a:ext>
            </a:extLst>
          </p:cNvPr>
          <p:cNvSpPr/>
          <p:nvPr/>
        </p:nvSpPr>
        <p:spPr>
          <a:xfrm>
            <a:off x="7282000" y="1566343"/>
            <a:ext cx="1294668" cy="12946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693BA3-3AA8-A349-91A0-769D7077F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6125" y="1552911"/>
            <a:ext cx="1320800" cy="132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73425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878640-FB10-1946-9DDD-89403B93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Early</a:t>
            </a:r>
            <a:r>
              <a:rPr lang="fr-FR" dirty="0">
                <a:solidFill>
                  <a:schemeClr val="tx2"/>
                </a:solidFill>
              </a:rPr>
              <a:t> P2Y12 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inhibition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8DB4A-E564-5C46-97DD-565EFDF825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648510" cy="365125"/>
          </a:xfrm>
        </p:spPr>
        <p:txBody>
          <a:bodyPr/>
          <a:lstStyle/>
          <a:p>
            <a:r>
              <a:rPr lang="en-GB" dirty="0"/>
              <a:t>ACS, acute coronary syndrome; GP, glycoprotein; MACE, major adverse cardiovascular events; MI, myocardial infarction; PCI, percutaneous coronary intervention; </a:t>
            </a:r>
            <a:br>
              <a:rPr lang="en-GB" dirty="0"/>
            </a:br>
            <a:r>
              <a:rPr lang="en-GB" dirty="0"/>
              <a:t>UR, urgent revascularisation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08F3083-2833-4D0A-9C5D-D0F4570F68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5443" t="19853" r="6573" b="23260"/>
          <a:stretch/>
        </p:blipFill>
        <p:spPr>
          <a:xfrm>
            <a:off x="8717571" y="3890369"/>
            <a:ext cx="2663131" cy="1662163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D5763C9-97E3-46CB-A7F1-8A159D706E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016" t="14574" r="13623" b="27584"/>
          <a:stretch/>
        </p:blipFill>
        <p:spPr>
          <a:xfrm>
            <a:off x="1121629" y="3736139"/>
            <a:ext cx="3315420" cy="169005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ED17E9E-B741-412D-9503-09975E9EF2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67892" b="20737"/>
          <a:stretch/>
        </p:blipFill>
        <p:spPr>
          <a:xfrm>
            <a:off x="4509229" y="5293992"/>
            <a:ext cx="3602995" cy="332259"/>
          </a:xfrm>
          <a:prstGeom prst="rect">
            <a:avLst/>
          </a:prstGeom>
          <a:ln>
            <a:noFill/>
          </a:ln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24D46176-D98C-4FB7-A0C6-0CFB18B58487}"/>
              </a:ext>
            </a:extLst>
          </p:cNvPr>
          <p:cNvSpPr txBox="1"/>
          <p:nvPr/>
        </p:nvSpPr>
        <p:spPr>
          <a:xfrm>
            <a:off x="744313" y="3363756"/>
            <a:ext cx="84696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7" dirty="0">
                <a:solidFill>
                  <a:schemeClr val="accent1"/>
                </a:solidFill>
              </a:rPr>
              <a:t>67% ACS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AC52482-5886-4098-AB57-6A955D37CED1}"/>
              </a:ext>
            </a:extLst>
          </p:cNvPr>
          <p:cNvSpPr txBox="1"/>
          <p:nvPr/>
        </p:nvSpPr>
        <p:spPr>
          <a:xfrm>
            <a:off x="4418755" y="3384275"/>
            <a:ext cx="84696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7" dirty="0">
                <a:solidFill>
                  <a:schemeClr val="accent1"/>
                </a:solidFill>
              </a:rPr>
              <a:t>13% ACS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D850DCF-E779-49EA-AFAF-6103862EFE7D}"/>
              </a:ext>
            </a:extLst>
          </p:cNvPr>
          <p:cNvSpPr txBox="1"/>
          <p:nvPr/>
        </p:nvSpPr>
        <p:spPr>
          <a:xfrm>
            <a:off x="8169611" y="3428427"/>
            <a:ext cx="8726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33" dirty="0">
                <a:solidFill>
                  <a:schemeClr val="accent1"/>
                </a:solidFill>
              </a:rPr>
              <a:t>100% ACS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0E8BB3-9E93-40E6-B857-848754F44B64}"/>
              </a:ext>
            </a:extLst>
          </p:cNvPr>
          <p:cNvSpPr txBox="1"/>
          <p:nvPr/>
        </p:nvSpPr>
        <p:spPr>
          <a:xfrm>
            <a:off x="811289" y="2801845"/>
            <a:ext cx="1483227" cy="4205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133" b="1" dirty="0">
                <a:solidFill>
                  <a:schemeClr val="accent1"/>
                </a:solidFill>
              </a:rPr>
              <a:t>Clopidogrel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47C301C9-9AEE-8C4D-9080-12304F278CF9}"/>
              </a:ext>
            </a:extLst>
          </p:cNvPr>
          <p:cNvSpPr txBox="1"/>
          <p:nvPr/>
        </p:nvSpPr>
        <p:spPr>
          <a:xfrm>
            <a:off x="2523201" y="3446143"/>
            <a:ext cx="690895" cy="2585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867" b="1" dirty="0"/>
              <a:t>CREDO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020F2908-5A1B-FB45-B644-0954ADBB09E4}"/>
              </a:ext>
            </a:extLst>
          </p:cNvPr>
          <p:cNvSpPr txBox="1"/>
          <p:nvPr/>
        </p:nvSpPr>
        <p:spPr>
          <a:xfrm>
            <a:off x="5522512" y="3446143"/>
            <a:ext cx="1421173" cy="258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867" b="1" dirty="0"/>
              <a:t>PRAGUE-8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5118712A-632B-5742-AB42-9F00514E8BF6}"/>
              </a:ext>
            </a:extLst>
          </p:cNvPr>
          <p:cNvSpPr txBox="1"/>
          <p:nvPr/>
        </p:nvSpPr>
        <p:spPr>
          <a:xfrm>
            <a:off x="8679182" y="3446143"/>
            <a:ext cx="2685556" cy="517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867" b="1" dirty="0"/>
              <a:t>ARMYDA-5</a:t>
            </a:r>
          </a:p>
          <a:p>
            <a:pPr algn="ctr">
              <a:lnSpc>
                <a:spcPct val="90000"/>
              </a:lnSpc>
            </a:pPr>
            <a:r>
              <a:rPr lang="en-GB" sz="1867" b="1" dirty="0"/>
              <a:t>PRELOAD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70E11139-4AB8-9E4D-9B46-3B695552D38F}"/>
              </a:ext>
            </a:extLst>
          </p:cNvPr>
          <p:cNvSpPr txBox="1"/>
          <p:nvPr/>
        </p:nvSpPr>
        <p:spPr>
          <a:xfrm>
            <a:off x="3407341" y="3769315"/>
            <a:ext cx="719657" cy="1846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333" dirty="0">
                <a:solidFill>
                  <a:srgbClr val="000000"/>
                </a:solidFill>
              </a:rPr>
              <a:t>p=0.23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7D4DEED6-49B8-424F-8448-BF1497F6BB0F}"/>
              </a:ext>
            </a:extLst>
          </p:cNvPr>
          <p:cNvSpPr txBox="1"/>
          <p:nvPr/>
        </p:nvSpPr>
        <p:spPr>
          <a:xfrm>
            <a:off x="984211" y="5986540"/>
            <a:ext cx="3072341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67" dirty="0" err="1"/>
              <a:t>Steinhubl</a:t>
            </a:r>
            <a:r>
              <a:rPr lang="en-GB" sz="1067" dirty="0"/>
              <a:t> S, et al. JAMA. 2002;288:2411-20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9918265E-5908-9B4C-8E74-7FD89F5D0917}"/>
              </a:ext>
            </a:extLst>
          </p:cNvPr>
          <p:cNvSpPr txBox="1"/>
          <p:nvPr/>
        </p:nvSpPr>
        <p:spPr>
          <a:xfrm>
            <a:off x="1028727" y="5699716"/>
            <a:ext cx="308868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915</a:t>
            </a:r>
            <a:br>
              <a:rPr lang="en-GB" sz="800" dirty="0"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000000"/>
                </a:solidFill>
              </a:rPr>
              <a:t>900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BE9930F0-570C-9548-892C-53B6EF7E99F6}"/>
              </a:ext>
            </a:extLst>
          </p:cNvPr>
          <p:cNvSpPr txBox="1"/>
          <p:nvPr/>
        </p:nvSpPr>
        <p:spPr>
          <a:xfrm>
            <a:off x="1786494" y="5699716"/>
            <a:ext cx="308868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839</a:t>
            </a:r>
            <a:br>
              <a:rPr lang="en-GB" sz="800" dirty="0"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000000"/>
                </a:solidFill>
              </a:rPr>
              <a:t>838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8A45D089-A2B8-F949-BFE5-21CD6775C3B7}"/>
              </a:ext>
            </a:extLst>
          </p:cNvPr>
          <p:cNvSpPr txBox="1"/>
          <p:nvPr/>
        </p:nvSpPr>
        <p:spPr>
          <a:xfrm>
            <a:off x="2552727" y="5699716"/>
            <a:ext cx="308868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834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836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18C0E814-E396-5F4F-A5A4-A3ADF4DDFCB7}"/>
              </a:ext>
            </a:extLst>
          </p:cNvPr>
          <p:cNvSpPr txBox="1"/>
          <p:nvPr/>
        </p:nvSpPr>
        <p:spPr>
          <a:xfrm>
            <a:off x="3310494" y="5699716"/>
            <a:ext cx="308868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834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834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6FE18605-A995-8F4A-85A2-DDC2B59A5FB8}"/>
              </a:ext>
            </a:extLst>
          </p:cNvPr>
          <p:cNvSpPr txBox="1"/>
          <p:nvPr/>
        </p:nvSpPr>
        <p:spPr>
          <a:xfrm>
            <a:off x="4059794" y="5699716"/>
            <a:ext cx="308868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832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832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E1CFFEDE-0852-CD4C-AB23-3D84CFF9DB97}"/>
              </a:ext>
            </a:extLst>
          </p:cNvPr>
          <p:cNvSpPr txBox="1"/>
          <p:nvPr/>
        </p:nvSpPr>
        <p:spPr>
          <a:xfrm>
            <a:off x="1849993" y="5547316"/>
            <a:ext cx="17693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</a:rPr>
              <a:t>Time from randomisation (days)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EDBEDF92-24C1-D64C-99C6-71826B60C5D3}"/>
              </a:ext>
            </a:extLst>
          </p:cNvPr>
          <p:cNvSpPr txBox="1"/>
          <p:nvPr/>
        </p:nvSpPr>
        <p:spPr>
          <a:xfrm rot="16200000">
            <a:off x="23521" y="4525316"/>
            <a:ext cx="17693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</a:rPr>
              <a:t>Combined endpoint occurrence (%)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CD21A7CB-5493-0D43-8216-B96EFCAFCD70}"/>
              </a:ext>
            </a:extLst>
          </p:cNvPr>
          <p:cNvSpPr txBox="1"/>
          <p:nvPr/>
        </p:nvSpPr>
        <p:spPr>
          <a:xfrm>
            <a:off x="1028727" y="5433015"/>
            <a:ext cx="3088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68B0B7EB-B37B-EE4D-A10F-D4D4BB5BFD7B}"/>
              </a:ext>
            </a:extLst>
          </p:cNvPr>
          <p:cNvSpPr txBox="1"/>
          <p:nvPr/>
        </p:nvSpPr>
        <p:spPr>
          <a:xfrm>
            <a:off x="1786494" y="5433015"/>
            <a:ext cx="3088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374D46A9-CBDD-2E47-BC59-413C3C1ED415}"/>
              </a:ext>
            </a:extLst>
          </p:cNvPr>
          <p:cNvSpPr txBox="1"/>
          <p:nvPr/>
        </p:nvSpPr>
        <p:spPr>
          <a:xfrm>
            <a:off x="2552727" y="5433015"/>
            <a:ext cx="3088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5758A56C-0D0C-7E4D-BA93-DD67D712F907}"/>
              </a:ext>
            </a:extLst>
          </p:cNvPr>
          <p:cNvSpPr txBox="1"/>
          <p:nvPr/>
        </p:nvSpPr>
        <p:spPr>
          <a:xfrm>
            <a:off x="3310494" y="5433015"/>
            <a:ext cx="3088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31D26B16-4F13-D448-B5F9-47E582541C91}"/>
              </a:ext>
            </a:extLst>
          </p:cNvPr>
          <p:cNvSpPr txBox="1"/>
          <p:nvPr/>
        </p:nvSpPr>
        <p:spPr>
          <a:xfrm>
            <a:off x="4059794" y="5433015"/>
            <a:ext cx="3088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28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A8F0A1BA-D928-2A40-AAEE-2B7C69AE752A}"/>
              </a:ext>
            </a:extLst>
          </p:cNvPr>
          <p:cNvSpPr txBox="1"/>
          <p:nvPr/>
        </p:nvSpPr>
        <p:spPr>
          <a:xfrm>
            <a:off x="940820" y="3753059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D3B39133-7BB3-B344-9658-9530E8C8E72B}"/>
              </a:ext>
            </a:extLst>
          </p:cNvPr>
          <p:cNvSpPr txBox="1"/>
          <p:nvPr/>
        </p:nvSpPr>
        <p:spPr>
          <a:xfrm>
            <a:off x="940820" y="3905459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7ED1F949-7734-1940-A5A7-BED75BFD993A}"/>
              </a:ext>
            </a:extLst>
          </p:cNvPr>
          <p:cNvSpPr txBox="1"/>
          <p:nvPr/>
        </p:nvSpPr>
        <p:spPr>
          <a:xfrm>
            <a:off x="940820" y="5293992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3C6A70E5-6840-B646-A0F0-24647CD2E7DE}"/>
              </a:ext>
            </a:extLst>
          </p:cNvPr>
          <p:cNvSpPr txBox="1"/>
          <p:nvPr/>
        </p:nvSpPr>
        <p:spPr>
          <a:xfrm>
            <a:off x="940820" y="4053626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FEE297CE-C630-3A41-94C2-B3AC6C5278F0}"/>
              </a:ext>
            </a:extLst>
          </p:cNvPr>
          <p:cNvSpPr txBox="1"/>
          <p:nvPr/>
        </p:nvSpPr>
        <p:spPr>
          <a:xfrm>
            <a:off x="940820" y="4210259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6AC1B822-D8CB-A247-94F5-DDE364781D1F}"/>
              </a:ext>
            </a:extLst>
          </p:cNvPr>
          <p:cNvSpPr txBox="1"/>
          <p:nvPr/>
        </p:nvSpPr>
        <p:spPr>
          <a:xfrm>
            <a:off x="940820" y="4366892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7" name="TextBox 13">
            <a:extLst>
              <a:ext uri="{FF2B5EF4-FFF2-40B4-BE49-F238E27FC236}">
                <a16:creationId xmlns:a16="http://schemas.microsoft.com/office/drawing/2014/main" id="{8C0A1C1E-8B2C-BE4E-A20C-C70752479530}"/>
              </a:ext>
            </a:extLst>
          </p:cNvPr>
          <p:cNvSpPr txBox="1"/>
          <p:nvPr/>
        </p:nvSpPr>
        <p:spPr>
          <a:xfrm>
            <a:off x="940820" y="4519292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92AEE6BB-172E-1643-85E5-ABEB19B62CFD}"/>
              </a:ext>
            </a:extLst>
          </p:cNvPr>
          <p:cNvSpPr txBox="1"/>
          <p:nvPr/>
        </p:nvSpPr>
        <p:spPr>
          <a:xfrm>
            <a:off x="940820" y="4671692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6F2C0B1F-D78A-7440-8804-FCADBAB4A765}"/>
              </a:ext>
            </a:extLst>
          </p:cNvPr>
          <p:cNvSpPr txBox="1"/>
          <p:nvPr/>
        </p:nvSpPr>
        <p:spPr>
          <a:xfrm>
            <a:off x="940820" y="5145826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0" name="TextBox 13">
            <a:extLst>
              <a:ext uri="{FF2B5EF4-FFF2-40B4-BE49-F238E27FC236}">
                <a16:creationId xmlns:a16="http://schemas.microsoft.com/office/drawing/2014/main" id="{1B6FC867-B027-2449-AB9B-0A9AFFC365E7}"/>
              </a:ext>
            </a:extLst>
          </p:cNvPr>
          <p:cNvSpPr txBox="1"/>
          <p:nvPr/>
        </p:nvSpPr>
        <p:spPr>
          <a:xfrm>
            <a:off x="940820" y="4989192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" name="TextBox 13">
            <a:extLst>
              <a:ext uri="{FF2B5EF4-FFF2-40B4-BE49-F238E27FC236}">
                <a16:creationId xmlns:a16="http://schemas.microsoft.com/office/drawing/2014/main" id="{1C65FED8-CBE3-9B47-962F-719EE41F61F9}"/>
              </a:ext>
            </a:extLst>
          </p:cNvPr>
          <p:cNvSpPr txBox="1"/>
          <p:nvPr/>
        </p:nvSpPr>
        <p:spPr>
          <a:xfrm>
            <a:off x="940820" y="4832559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73B7A9-9513-9F47-853B-3D635DFF07D0}"/>
              </a:ext>
            </a:extLst>
          </p:cNvPr>
          <p:cNvSpPr/>
          <p:nvPr/>
        </p:nvSpPr>
        <p:spPr>
          <a:xfrm>
            <a:off x="3096446" y="4943359"/>
            <a:ext cx="1183249" cy="41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EA699174-41F0-FE4A-AD48-28F76F6C0BF5}"/>
              </a:ext>
            </a:extLst>
          </p:cNvPr>
          <p:cNvSpPr txBox="1"/>
          <p:nvPr/>
        </p:nvSpPr>
        <p:spPr>
          <a:xfrm>
            <a:off x="10510602" y="4987277"/>
            <a:ext cx="84905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000000"/>
                </a:solidFill>
              </a:rPr>
              <a:t>In lab load</a:t>
            </a:r>
          </a:p>
          <a:p>
            <a:r>
              <a:rPr lang="en-GB" sz="800" dirty="0">
                <a:solidFill>
                  <a:srgbClr val="000000"/>
                </a:solidFill>
              </a:rPr>
              <a:t>Preload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684D18-8C3F-C544-8752-1B123C81DA77}"/>
              </a:ext>
            </a:extLst>
          </p:cNvPr>
          <p:cNvCxnSpPr>
            <a:cxnSpLocks/>
          </p:cNvCxnSpPr>
          <p:nvPr/>
        </p:nvCxnSpPr>
        <p:spPr>
          <a:xfrm>
            <a:off x="10226968" y="5052187"/>
            <a:ext cx="2114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CD323B-35C7-4443-8B88-97D47D868B60}"/>
              </a:ext>
            </a:extLst>
          </p:cNvPr>
          <p:cNvCxnSpPr>
            <a:cxnSpLocks/>
          </p:cNvCxnSpPr>
          <p:nvPr/>
        </p:nvCxnSpPr>
        <p:spPr>
          <a:xfrm>
            <a:off x="10226968" y="5174953"/>
            <a:ext cx="211435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3">
            <a:extLst>
              <a:ext uri="{FF2B5EF4-FFF2-40B4-BE49-F238E27FC236}">
                <a16:creationId xmlns:a16="http://schemas.microsoft.com/office/drawing/2014/main" id="{C95332AA-BC39-DB44-8FB1-638FB005C3B0}"/>
              </a:ext>
            </a:extLst>
          </p:cNvPr>
          <p:cNvSpPr txBox="1"/>
          <p:nvPr/>
        </p:nvSpPr>
        <p:spPr>
          <a:xfrm>
            <a:off x="5310128" y="4997160"/>
            <a:ext cx="719657" cy="1846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333" dirty="0">
                <a:solidFill>
                  <a:srgbClr val="000000"/>
                </a:solidFill>
              </a:rPr>
              <a:t>0.8%</a:t>
            </a:r>
          </a:p>
        </p:txBody>
      </p:sp>
      <p:sp>
        <p:nvSpPr>
          <p:cNvPr id="58" name="TextBox 13">
            <a:extLst>
              <a:ext uri="{FF2B5EF4-FFF2-40B4-BE49-F238E27FC236}">
                <a16:creationId xmlns:a16="http://schemas.microsoft.com/office/drawing/2014/main" id="{AAA5949E-63F1-874D-9D8E-FA3A176C38B0}"/>
              </a:ext>
            </a:extLst>
          </p:cNvPr>
          <p:cNvSpPr txBox="1"/>
          <p:nvPr/>
        </p:nvSpPr>
        <p:spPr>
          <a:xfrm>
            <a:off x="6650382" y="4953927"/>
            <a:ext cx="719657" cy="1846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333" dirty="0">
                <a:solidFill>
                  <a:srgbClr val="000000"/>
                </a:solidFill>
              </a:rPr>
              <a:t>1.0%</a:t>
            </a:r>
          </a:p>
        </p:txBody>
      </p:sp>
      <p:sp>
        <p:nvSpPr>
          <p:cNvPr id="59" name="TextBox 13">
            <a:extLst>
              <a:ext uri="{FF2B5EF4-FFF2-40B4-BE49-F238E27FC236}">
                <a16:creationId xmlns:a16="http://schemas.microsoft.com/office/drawing/2014/main" id="{5E5DB0EC-E946-8449-8D67-135A8784E9A4}"/>
              </a:ext>
            </a:extLst>
          </p:cNvPr>
          <p:cNvSpPr txBox="1"/>
          <p:nvPr/>
        </p:nvSpPr>
        <p:spPr>
          <a:xfrm>
            <a:off x="4682058" y="5976166"/>
            <a:ext cx="3072341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67" dirty="0" err="1"/>
              <a:t>Widimski</a:t>
            </a:r>
            <a:r>
              <a:rPr lang="en-GB" sz="1067" dirty="0"/>
              <a:t> P, et al. Eur Heart J. 2008;29:1495-503</a:t>
            </a:r>
          </a:p>
        </p:txBody>
      </p:sp>
      <p:sp>
        <p:nvSpPr>
          <p:cNvPr id="60" name="TextBox 13">
            <a:extLst>
              <a:ext uri="{FF2B5EF4-FFF2-40B4-BE49-F238E27FC236}">
                <a16:creationId xmlns:a16="http://schemas.microsoft.com/office/drawing/2014/main" id="{375A32E1-A44A-D141-9242-184036CE4B67}"/>
              </a:ext>
            </a:extLst>
          </p:cNvPr>
          <p:cNvSpPr txBox="1"/>
          <p:nvPr/>
        </p:nvSpPr>
        <p:spPr>
          <a:xfrm>
            <a:off x="4725744" y="3890369"/>
            <a:ext cx="3339569" cy="517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867" dirty="0">
                <a:solidFill>
                  <a:srgbClr val="000000"/>
                </a:solidFill>
              </a:rPr>
              <a:t>Death/MI/stroke/re-intervention</a:t>
            </a:r>
          </a:p>
          <a:p>
            <a:pPr algn="ctr">
              <a:lnSpc>
                <a:spcPct val="90000"/>
              </a:lnSpc>
            </a:pPr>
            <a:r>
              <a:rPr lang="en-GB" sz="1867" dirty="0">
                <a:solidFill>
                  <a:srgbClr val="000000"/>
                </a:solidFill>
              </a:rPr>
              <a:t>within 7 days</a:t>
            </a:r>
          </a:p>
        </p:txBody>
      </p:sp>
      <p:sp>
        <p:nvSpPr>
          <p:cNvPr id="61" name="TextBox 13">
            <a:extLst>
              <a:ext uri="{FF2B5EF4-FFF2-40B4-BE49-F238E27FC236}">
                <a16:creationId xmlns:a16="http://schemas.microsoft.com/office/drawing/2014/main" id="{5C34C631-B011-4A46-9F8A-F6DCD8603FFB}"/>
              </a:ext>
            </a:extLst>
          </p:cNvPr>
          <p:cNvSpPr txBox="1"/>
          <p:nvPr/>
        </p:nvSpPr>
        <p:spPr>
          <a:xfrm>
            <a:off x="5873272" y="4495647"/>
            <a:ext cx="719657" cy="1846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333" dirty="0">
                <a:solidFill>
                  <a:srgbClr val="000000"/>
                </a:solidFill>
              </a:rPr>
              <a:t>p=0.75</a:t>
            </a:r>
          </a:p>
        </p:txBody>
      </p:sp>
      <p:sp>
        <p:nvSpPr>
          <p:cNvPr id="62" name="TextBox 13">
            <a:extLst>
              <a:ext uri="{FF2B5EF4-FFF2-40B4-BE49-F238E27FC236}">
                <a16:creationId xmlns:a16="http://schemas.microsoft.com/office/drawing/2014/main" id="{43A80CC4-D045-A745-804B-55D9FE95615A}"/>
              </a:ext>
            </a:extLst>
          </p:cNvPr>
          <p:cNvSpPr txBox="1"/>
          <p:nvPr/>
        </p:nvSpPr>
        <p:spPr>
          <a:xfrm>
            <a:off x="8003900" y="5986540"/>
            <a:ext cx="3523197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67" dirty="0"/>
              <a:t>Di </a:t>
            </a:r>
            <a:r>
              <a:rPr lang="en-GB" sz="1067" dirty="0" err="1"/>
              <a:t>Sciascio</a:t>
            </a:r>
            <a:r>
              <a:rPr lang="en-GB" sz="1067" dirty="0"/>
              <a:t> G, et al. J Am Coll </a:t>
            </a:r>
            <a:r>
              <a:rPr lang="en-GB" sz="1067" dirty="0" err="1"/>
              <a:t>Cardiol</a:t>
            </a:r>
            <a:r>
              <a:rPr lang="en-GB" sz="1067" dirty="0"/>
              <a:t>. 2010;56:550-7</a:t>
            </a:r>
          </a:p>
        </p:txBody>
      </p:sp>
      <p:sp>
        <p:nvSpPr>
          <p:cNvPr id="63" name="TextBox 13">
            <a:extLst>
              <a:ext uri="{FF2B5EF4-FFF2-40B4-BE49-F238E27FC236}">
                <a16:creationId xmlns:a16="http://schemas.microsoft.com/office/drawing/2014/main" id="{3E30A4CD-B4DA-D94E-A9D9-C031DFB5F76C}"/>
              </a:ext>
            </a:extLst>
          </p:cNvPr>
          <p:cNvSpPr txBox="1"/>
          <p:nvPr/>
        </p:nvSpPr>
        <p:spPr>
          <a:xfrm>
            <a:off x="8941229" y="5674315"/>
            <a:ext cx="17693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</a:rPr>
              <a:t>Days after PCI</a:t>
            </a:r>
          </a:p>
        </p:txBody>
      </p:sp>
      <p:sp>
        <p:nvSpPr>
          <p:cNvPr id="64" name="TextBox 13">
            <a:extLst>
              <a:ext uri="{FF2B5EF4-FFF2-40B4-BE49-F238E27FC236}">
                <a16:creationId xmlns:a16="http://schemas.microsoft.com/office/drawing/2014/main" id="{613D3221-EE95-594F-9FD9-19505E8A0592}"/>
              </a:ext>
            </a:extLst>
          </p:cNvPr>
          <p:cNvSpPr txBox="1"/>
          <p:nvPr/>
        </p:nvSpPr>
        <p:spPr>
          <a:xfrm>
            <a:off x="10312830" y="5560015"/>
            <a:ext cx="3088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65" name="TextBox 13">
            <a:extLst>
              <a:ext uri="{FF2B5EF4-FFF2-40B4-BE49-F238E27FC236}">
                <a16:creationId xmlns:a16="http://schemas.microsoft.com/office/drawing/2014/main" id="{39C0DA1E-E3D4-044A-A3EA-9C39E88ACEC0}"/>
              </a:ext>
            </a:extLst>
          </p:cNvPr>
          <p:cNvSpPr txBox="1"/>
          <p:nvPr/>
        </p:nvSpPr>
        <p:spPr>
          <a:xfrm>
            <a:off x="10753097" y="5560015"/>
            <a:ext cx="3088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66" name="TextBox 13">
            <a:extLst>
              <a:ext uri="{FF2B5EF4-FFF2-40B4-BE49-F238E27FC236}">
                <a16:creationId xmlns:a16="http://schemas.microsoft.com/office/drawing/2014/main" id="{7DB5E89D-760F-894F-9B12-1F62C3079DCC}"/>
              </a:ext>
            </a:extLst>
          </p:cNvPr>
          <p:cNvSpPr txBox="1"/>
          <p:nvPr/>
        </p:nvSpPr>
        <p:spPr>
          <a:xfrm>
            <a:off x="11163730" y="5560015"/>
            <a:ext cx="3088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67" name="TextBox 13">
            <a:extLst>
              <a:ext uri="{FF2B5EF4-FFF2-40B4-BE49-F238E27FC236}">
                <a16:creationId xmlns:a16="http://schemas.microsoft.com/office/drawing/2014/main" id="{F9528347-4F3F-9C45-8AED-360CC2F945FD}"/>
              </a:ext>
            </a:extLst>
          </p:cNvPr>
          <p:cNvSpPr txBox="1"/>
          <p:nvPr/>
        </p:nvSpPr>
        <p:spPr>
          <a:xfrm>
            <a:off x="9051297" y="5560015"/>
            <a:ext cx="3088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8" name="TextBox 13">
            <a:extLst>
              <a:ext uri="{FF2B5EF4-FFF2-40B4-BE49-F238E27FC236}">
                <a16:creationId xmlns:a16="http://schemas.microsoft.com/office/drawing/2014/main" id="{A63C3704-1BE6-324F-9D7B-207801C4ED53}"/>
              </a:ext>
            </a:extLst>
          </p:cNvPr>
          <p:cNvSpPr txBox="1"/>
          <p:nvPr/>
        </p:nvSpPr>
        <p:spPr>
          <a:xfrm>
            <a:off x="9474630" y="5560015"/>
            <a:ext cx="3088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9" name="TextBox 13">
            <a:extLst>
              <a:ext uri="{FF2B5EF4-FFF2-40B4-BE49-F238E27FC236}">
                <a16:creationId xmlns:a16="http://schemas.microsoft.com/office/drawing/2014/main" id="{54DB65FF-5AE6-B64D-867F-02B83ADB111D}"/>
              </a:ext>
            </a:extLst>
          </p:cNvPr>
          <p:cNvSpPr txBox="1"/>
          <p:nvPr/>
        </p:nvSpPr>
        <p:spPr>
          <a:xfrm>
            <a:off x="9893730" y="5560015"/>
            <a:ext cx="3088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70" name="TextBox 13">
            <a:extLst>
              <a:ext uri="{FF2B5EF4-FFF2-40B4-BE49-F238E27FC236}">
                <a16:creationId xmlns:a16="http://schemas.microsoft.com/office/drawing/2014/main" id="{4E9482A5-37F2-3048-BFB2-F9696E6FD3C5}"/>
              </a:ext>
            </a:extLst>
          </p:cNvPr>
          <p:cNvSpPr txBox="1"/>
          <p:nvPr/>
        </p:nvSpPr>
        <p:spPr>
          <a:xfrm>
            <a:off x="9165761" y="5674315"/>
            <a:ext cx="17693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</a:rPr>
              <a:t>Days after PCI</a:t>
            </a:r>
          </a:p>
        </p:txBody>
      </p:sp>
      <p:sp>
        <p:nvSpPr>
          <p:cNvPr id="71" name="TextBox 13">
            <a:extLst>
              <a:ext uri="{FF2B5EF4-FFF2-40B4-BE49-F238E27FC236}">
                <a16:creationId xmlns:a16="http://schemas.microsoft.com/office/drawing/2014/main" id="{4B4086FF-1063-6E4B-9884-E8951E69616D}"/>
              </a:ext>
            </a:extLst>
          </p:cNvPr>
          <p:cNvSpPr txBox="1"/>
          <p:nvPr/>
        </p:nvSpPr>
        <p:spPr>
          <a:xfrm rot="16200000">
            <a:off x="7528523" y="4660354"/>
            <a:ext cx="1769368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</a:rPr>
              <a:t>Cumulative incidence of MACE (%)</a:t>
            </a:r>
          </a:p>
        </p:txBody>
      </p:sp>
      <p:sp>
        <p:nvSpPr>
          <p:cNvPr id="72" name="TextBox 13">
            <a:extLst>
              <a:ext uri="{FF2B5EF4-FFF2-40B4-BE49-F238E27FC236}">
                <a16:creationId xmlns:a16="http://schemas.microsoft.com/office/drawing/2014/main" id="{E0AEF7B0-2929-C041-B052-26965D9E2F77}"/>
              </a:ext>
            </a:extLst>
          </p:cNvPr>
          <p:cNvSpPr txBox="1"/>
          <p:nvPr/>
        </p:nvSpPr>
        <p:spPr>
          <a:xfrm>
            <a:off x="8523979" y="3917731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73" name="TextBox 13">
            <a:extLst>
              <a:ext uri="{FF2B5EF4-FFF2-40B4-BE49-F238E27FC236}">
                <a16:creationId xmlns:a16="http://schemas.microsoft.com/office/drawing/2014/main" id="{A1364B8B-67DD-7C43-BD8A-447370662108}"/>
              </a:ext>
            </a:extLst>
          </p:cNvPr>
          <p:cNvSpPr txBox="1"/>
          <p:nvPr/>
        </p:nvSpPr>
        <p:spPr>
          <a:xfrm>
            <a:off x="8523979" y="4218298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74" name="TextBox 13">
            <a:extLst>
              <a:ext uri="{FF2B5EF4-FFF2-40B4-BE49-F238E27FC236}">
                <a16:creationId xmlns:a16="http://schemas.microsoft.com/office/drawing/2014/main" id="{06240612-D05A-BE42-A094-4B536C7014A5}"/>
              </a:ext>
            </a:extLst>
          </p:cNvPr>
          <p:cNvSpPr txBox="1"/>
          <p:nvPr/>
        </p:nvSpPr>
        <p:spPr>
          <a:xfrm>
            <a:off x="8523979" y="4531564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75" name="TextBox 13">
            <a:extLst>
              <a:ext uri="{FF2B5EF4-FFF2-40B4-BE49-F238E27FC236}">
                <a16:creationId xmlns:a16="http://schemas.microsoft.com/office/drawing/2014/main" id="{C2221798-C9D7-4843-838F-9A1E09A0FCC6}"/>
              </a:ext>
            </a:extLst>
          </p:cNvPr>
          <p:cNvSpPr txBox="1"/>
          <p:nvPr/>
        </p:nvSpPr>
        <p:spPr>
          <a:xfrm>
            <a:off x="8523979" y="4832131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6" name="TextBox 13">
            <a:extLst>
              <a:ext uri="{FF2B5EF4-FFF2-40B4-BE49-F238E27FC236}">
                <a16:creationId xmlns:a16="http://schemas.microsoft.com/office/drawing/2014/main" id="{E418611D-0738-1844-A67A-1C6182048DF6}"/>
              </a:ext>
            </a:extLst>
          </p:cNvPr>
          <p:cNvSpPr txBox="1"/>
          <p:nvPr/>
        </p:nvSpPr>
        <p:spPr>
          <a:xfrm>
            <a:off x="8523979" y="5124231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7" name="TextBox 13">
            <a:extLst>
              <a:ext uri="{FF2B5EF4-FFF2-40B4-BE49-F238E27FC236}">
                <a16:creationId xmlns:a16="http://schemas.microsoft.com/office/drawing/2014/main" id="{DC981B2B-EFBB-FB44-A887-8F03C0D98718}"/>
              </a:ext>
            </a:extLst>
          </p:cNvPr>
          <p:cNvSpPr txBox="1"/>
          <p:nvPr/>
        </p:nvSpPr>
        <p:spPr>
          <a:xfrm>
            <a:off x="8523979" y="5441731"/>
            <a:ext cx="169333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8" name="TextBox 13">
            <a:extLst>
              <a:ext uri="{FF2B5EF4-FFF2-40B4-BE49-F238E27FC236}">
                <a16:creationId xmlns:a16="http://schemas.microsoft.com/office/drawing/2014/main" id="{83EEA1F4-F284-1C4F-B881-FA0A77295275}"/>
              </a:ext>
            </a:extLst>
          </p:cNvPr>
          <p:cNvSpPr txBox="1"/>
          <p:nvPr/>
        </p:nvSpPr>
        <p:spPr>
          <a:xfrm>
            <a:off x="10549037" y="4306487"/>
            <a:ext cx="719657" cy="1846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333" dirty="0">
                <a:solidFill>
                  <a:srgbClr val="000000"/>
                </a:solidFill>
              </a:rPr>
              <a:t>p=0.72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E035DBF-F848-D845-8ED2-F499B0B1B472}"/>
              </a:ext>
            </a:extLst>
          </p:cNvPr>
          <p:cNvSpPr/>
          <p:nvPr/>
        </p:nvSpPr>
        <p:spPr>
          <a:xfrm>
            <a:off x="623325" y="3316375"/>
            <a:ext cx="10945284" cy="2938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7FA68CC-71DE-CF42-AD4C-8F9E847FDD38}"/>
              </a:ext>
            </a:extLst>
          </p:cNvPr>
          <p:cNvSpPr/>
          <p:nvPr/>
        </p:nvSpPr>
        <p:spPr>
          <a:xfrm>
            <a:off x="7857504" y="198783"/>
            <a:ext cx="3711104" cy="29788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CAD2D3-2828-413A-A891-F325E0E26B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155" t="11196" r="5580" b="37929"/>
          <a:stretch/>
        </p:blipFill>
        <p:spPr>
          <a:xfrm>
            <a:off x="8524933" y="652732"/>
            <a:ext cx="2810212" cy="185906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1" name="TextBox 13">
            <a:extLst>
              <a:ext uri="{FF2B5EF4-FFF2-40B4-BE49-F238E27FC236}">
                <a16:creationId xmlns:a16="http://schemas.microsoft.com/office/drawing/2014/main" id="{3F91769E-F329-3047-84AB-E37301A6A9CA}"/>
              </a:ext>
            </a:extLst>
          </p:cNvPr>
          <p:cNvSpPr txBox="1"/>
          <p:nvPr/>
        </p:nvSpPr>
        <p:spPr>
          <a:xfrm>
            <a:off x="8022047" y="2945048"/>
            <a:ext cx="3466155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67" dirty="0" err="1"/>
              <a:t>Tarantini</a:t>
            </a:r>
            <a:r>
              <a:rPr lang="en-GB" sz="1067" dirty="0"/>
              <a:t> G, et al. J Am Coll </a:t>
            </a:r>
            <a:r>
              <a:rPr lang="en-GB" sz="1067" dirty="0" err="1"/>
              <a:t>Cardiol</a:t>
            </a:r>
            <a:r>
              <a:rPr lang="en-GB" sz="1067" dirty="0"/>
              <a:t>. 2020;76:2450-9</a:t>
            </a:r>
          </a:p>
        </p:txBody>
      </p:sp>
      <p:sp>
        <p:nvSpPr>
          <p:cNvPr id="82" name="TextBox 13">
            <a:extLst>
              <a:ext uri="{FF2B5EF4-FFF2-40B4-BE49-F238E27FC236}">
                <a16:creationId xmlns:a16="http://schemas.microsoft.com/office/drawing/2014/main" id="{9DDCFE2F-2372-C641-9B39-0FD9AFF490D2}"/>
              </a:ext>
            </a:extLst>
          </p:cNvPr>
          <p:cNvSpPr txBox="1"/>
          <p:nvPr/>
        </p:nvSpPr>
        <p:spPr>
          <a:xfrm>
            <a:off x="10813523" y="2525639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45</a:t>
            </a:r>
          </a:p>
        </p:txBody>
      </p:sp>
      <p:sp>
        <p:nvSpPr>
          <p:cNvPr id="83" name="TextBox 13">
            <a:extLst>
              <a:ext uri="{FF2B5EF4-FFF2-40B4-BE49-F238E27FC236}">
                <a16:creationId xmlns:a16="http://schemas.microsoft.com/office/drawing/2014/main" id="{BC84A677-1248-AC48-898B-9810C63F70E4}"/>
              </a:ext>
            </a:extLst>
          </p:cNvPr>
          <p:cNvSpPr txBox="1"/>
          <p:nvPr/>
        </p:nvSpPr>
        <p:spPr>
          <a:xfrm>
            <a:off x="9082255" y="2711906"/>
            <a:ext cx="17693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Days since randomisation</a:t>
            </a:r>
          </a:p>
        </p:txBody>
      </p:sp>
      <p:sp>
        <p:nvSpPr>
          <p:cNvPr id="84" name="TextBox 13">
            <a:extLst>
              <a:ext uri="{FF2B5EF4-FFF2-40B4-BE49-F238E27FC236}">
                <a16:creationId xmlns:a16="http://schemas.microsoft.com/office/drawing/2014/main" id="{3A1BB673-FE2B-0B47-85CB-A711592A80A3}"/>
              </a:ext>
            </a:extLst>
          </p:cNvPr>
          <p:cNvSpPr txBox="1"/>
          <p:nvPr/>
        </p:nvSpPr>
        <p:spPr>
          <a:xfrm>
            <a:off x="10059990" y="2525639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85" name="TextBox 13">
            <a:extLst>
              <a:ext uri="{FF2B5EF4-FFF2-40B4-BE49-F238E27FC236}">
                <a16:creationId xmlns:a16="http://schemas.microsoft.com/office/drawing/2014/main" id="{7BBA1222-070C-C34A-889E-756387260DFE}"/>
              </a:ext>
            </a:extLst>
          </p:cNvPr>
          <p:cNvSpPr txBox="1"/>
          <p:nvPr/>
        </p:nvSpPr>
        <p:spPr>
          <a:xfrm>
            <a:off x="9297990" y="2525639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86" name="TextBox 13">
            <a:extLst>
              <a:ext uri="{FF2B5EF4-FFF2-40B4-BE49-F238E27FC236}">
                <a16:creationId xmlns:a16="http://schemas.microsoft.com/office/drawing/2014/main" id="{60A7828A-5479-AB4D-9572-65A86794F3E7}"/>
              </a:ext>
            </a:extLst>
          </p:cNvPr>
          <p:cNvSpPr txBox="1"/>
          <p:nvPr/>
        </p:nvSpPr>
        <p:spPr>
          <a:xfrm>
            <a:off x="8552923" y="2525639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7" name="TextBox 13">
            <a:extLst>
              <a:ext uri="{FF2B5EF4-FFF2-40B4-BE49-F238E27FC236}">
                <a16:creationId xmlns:a16="http://schemas.microsoft.com/office/drawing/2014/main" id="{9797C4AF-77ED-024B-A64C-5F808A28181A}"/>
              </a:ext>
            </a:extLst>
          </p:cNvPr>
          <p:cNvSpPr txBox="1"/>
          <p:nvPr/>
        </p:nvSpPr>
        <p:spPr>
          <a:xfrm>
            <a:off x="8193090" y="2254706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0.00</a:t>
            </a:r>
          </a:p>
        </p:txBody>
      </p:sp>
      <p:sp>
        <p:nvSpPr>
          <p:cNvPr id="88" name="TextBox 13">
            <a:extLst>
              <a:ext uri="{FF2B5EF4-FFF2-40B4-BE49-F238E27FC236}">
                <a16:creationId xmlns:a16="http://schemas.microsoft.com/office/drawing/2014/main" id="{2E65AFAD-A5AF-F44D-B7D7-33C73C9D2291}"/>
              </a:ext>
            </a:extLst>
          </p:cNvPr>
          <p:cNvSpPr txBox="1"/>
          <p:nvPr/>
        </p:nvSpPr>
        <p:spPr>
          <a:xfrm>
            <a:off x="8193090" y="1856772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0.01</a:t>
            </a:r>
          </a:p>
        </p:txBody>
      </p:sp>
      <p:sp>
        <p:nvSpPr>
          <p:cNvPr id="89" name="TextBox 13">
            <a:extLst>
              <a:ext uri="{FF2B5EF4-FFF2-40B4-BE49-F238E27FC236}">
                <a16:creationId xmlns:a16="http://schemas.microsoft.com/office/drawing/2014/main" id="{5874FA70-9C03-BB47-AA16-28F9A7B400B4}"/>
              </a:ext>
            </a:extLst>
          </p:cNvPr>
          <p:cNvSpPr txBox="1"/>
          <p:nvPr/>
        </p:nvSpPr>
        <p:spPr>
          <a:xfrm>
            <a:off x="8193090" y="1437672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90" name="TextBox 13">
            <a:extLst>
              <a:ext uri="{FF2B5EF4-FFF2-40B4-BE49-F238E27FC236}">
                <a16:creationId xmlns:a16="http://schemas.microsoft.com/office/drawing/2014/main" id="{3CFF9957-0C3C-944A-A48A-7EF04BFE04A9}"/>
              </a:ext>
            </a:extLst>
          </p:cNvPr>
          <p:cNvSpPr txBox="1"/>
          <p:nvPr/>
        </p:nvSpPr>
        <p:spPr>
          <a:xfrm>
            <a:off x="8193090" y="1056672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0.03</a:t>
            </a:r>
          </a:p>
        </p:txBody>
      </p:sp>
      <p:sp>
        <p:nvSpPr>
          <p:cNvPr id="91" name="TextBox 13">
            <a:extLst>
              <a:ext uri="{FF2B5EF4-FFF2-40B4-BE49-F238E27FC236}">
                <a16:creationId xmlns:a16="http://schemas.microsoft.com/office/drawing/2014/main" id="{D74EA59A-20BA-E049-A100-AD0023771ECC}"/>
              </a:ext>
            </a:extLst>
          </p:cNvPr>
          <p:cNvSpPr txBox="1"/>
          <p:nvPr/>
        </p:nvSpPr>
        <p:spPr>
          <a:xfrm>
            <a:off x="8193090" y="650272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0.04</a:t>
            </a:r>
          </a:p>
        </p:txBody>
      </p:sp>
      <p:sp>
        <p:nvSpPr>
          <p:cNvPr id="92" name="TextBox 13">
            <a:extLst>
              <a:ext uri="{FF2B5EF4-FFF2-40B4-BE49-F238E27FC236}">
                <a16:creationId xmlns:a16="http://schemas.microsoft.com/office/drawing/2014/main" id="{8D676B06-2BCD-5A4C-B658-F0B0C78C0EBF}"/>
              </a:ext>
            </a:extLst>
          </p:cNvPr>
          <p:cNvSpPr txBox="1"/>
          <p:nvPr/>
        </p:nvSpPr>
        <p:spPr>
          <a:xfrm rot="16200000">
            <a:off x="7197949" y="1540819"/>
            <a:ext cx="17693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Cumulative incidence</a:t>
            </a:r>
          </a:p>
        </p:txBody>
      </p:sp>
      <p:sp>
        <p:nvSpPr>
          <p:cNvPr id="93" name="TextBox 13">
            <a:extLst>
              <a:ext uri="{FF2B5EF4-FFF2-40B4-BE49-F238E27FC236}">
                <a16:creationId xmlns:a16="http://schemas.microsoft.com/office/drawing/2014/main" id="{1638B216-10A7-314F-9189-35765CA7B738}"/>
              </a:ext>
            </a:extLst>
          </p:cNvPr>
          <p:cNvSpPr txBox="1"/>
          <p:nvPr/>
        </p:nvSpPr>
        <p:spPr>
          <a:xfrm>
            <a:off x="8692623" y="743406"/>
            <a:ext cx="55780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p=0.50</a:t>
            </a:r>
          </a:p>
        </p:txBody>
      </p:sp>
      <p:sp>
        <p:nvSpPr>
          <p:cNvPr id="96" name="ZoneTexte 4">
            <a:extLst>
              <a:ext uri="{FF2B5EF4-FFF2-40B4-BE49-F238E27FC236}">
                <a16:creationId xmlns:a16="http://schemas.microsoft.com/office/drawing/2014/main" id="{23B3654B-1E4F-9B4E-9092-96830A8DD403}"/>
              </a:ext>
            </a:extLst>
          </p:cNvPr>
          <p:cNvSpPr txBox="1"/>
          <p:nvPr/>
        </p:nvSpPr>
        <p:spPr>
          <a:xfrm>
            <a:off x="9058806" y="178781"/>
            <a:ext cx="130850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133" b="1" dirty="0" err="1">
                <a:solidFill>
                  <a:schemeClr val="accent1"/>
                </a:solidFill>
              </a:rPr>
              <a:t>Ticagrelor</a:t>
            </a:r>
            <a:endParaRPr lang="fr-FR" sz="2133" b="1" dirty="0">
              <a:solidFill>
                <a:schemeClr val="accent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A31213F-2440-BA46-9504-6D18CE90B2D3}"/>
              </a:ext>
            </a:extLst>
          </p:cNvPr>
          <p:cNvSpPr/>
          <p:nvPr/>
        </p:nvSpPr>
        <p:spPr>
          <a:xfrm>
            <a:off x="3825056" y="198783"/>
            <a:ext cx="3711104" cy="29788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99" name="TextBox 13">
            <a:extLst>
              <a:ext uri="{FF2B5EF4-FFF2-40B4-BE49-F238E27FC236}">
                <a16:creationId xmlns:a16="http://schemas.microsoft.com/office/drawing/2014/main" id="{AB2DE09B-FB91-3B4E-9CA8-B07F11B24874}"/>
              </a:ext>
            </a:extLst>
          </p:cNvPr>
          <p:cNvSpPr txBox="1"/>
          <p:nvPr/>
        </p:nvSpPr>
        <p:spPr>
          <a:xfrm>
            <a:off x="3989599" y="2945048"/>
            <a:ext cx="3466155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067" dirty="0" err="1"/>
              <a:t>Montalescot</a:t>
            </a:r>
            <a:r>
              <a:rPr lang="en-GB" sz="1067" dirty="0"/>
              <a:t> G, et al. N </a:t>
            </a:r>
            <a:r>
              <a:rPr lang="en-GB" sz="1067" dirty="0" err="1"/>
              <a:t>Engl</a:t>
            </a:r>
            <a:r>
              <a:rPr lang="en-GB" sz="1067" dirty="0"/>
              <a:t> J Med. 2013;369:999-1010</a:t>
            </a:r>
          </a:p>
        </p:txBody>
      </p:sp>
      <p:sp>
        <p:nvSpPr>
          <p:cNvPr id="100" name="ZoneTexte 4">
            <a:extLst>
              <a:ext uri="{FF2B5EF4-FFF2-40B4-BE49-F238E27FC236}">
                <a16:creationId xmlns:a16="http://schemas.microsoft.com/office/drawing/2014/main" id="{B36F3513-D09C-E94E-A57C-6BB7224B8A32}"/>
              </a:ext>
            </a:extLst>
          </p:cNvPr>
          <p:cNvSpPr txBox="1"/>
          <p:nvPr/>
        </p:nvSpPr>
        <p:spPr>
          <a:xfrm>
            <a:off x="5059028" y="178781"/>
            <a:ext cx="124316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133" b="1" dirty="0" err="1">
                <a:solidFill>
                  <a:schemeClr val="accent1"/>
                </a:solidFill>
              </a:rPr>
              <a:t>Prasugrel</a:t>
            </a:r>
            <a:endParaRPr lang="fr-FR" sz="2133" b="1" dirty="0">
              <a:solidFill>
                <a:schemeClr val="accent1"/>
              </a:solidFill>
            </a:endParaRPr>
          </a:p>
        </p:txBody>
      </p:sp>
      <p:sp>
        <p:nvSpPr>
          <p:cNvPr id="101" name="TextBox 13">
            <a:extLst>
              <a:ext uri="{FF2B5EF4-FFF2-40B4-BE49-F238E27FC236}">
                <a16:creationId xmlns:a16="http://schemas.microsoft.com/office/drawing/2014/main" id="{EB1AC7DB-DE46-7248-999B-0C5637C8235A}"/>
              </a:ext>
            </a:extLst>
          </p:cNvPr>
          <p:cNvSpPr txBox="1"/>
          <p:nvPr/>
        </p:nvSpPr>
        <p:spPr>
          <a:xfrm>
            <a:off x="4859576" y="2711906"/>
            <a:ext cx="17693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b="1" dirty="0">
                <a:solidFill>
                  <a:srgbClr val="000000"/>
                </a:solidFill>
              </a:rPr>
              <a:t>Days from first dose</a:t>
            </a:r>
          </a:p>
        </p:txBody>
      </p:sp>
      <p:sp>
        <p:nvSpPr>
          <p:cNvPr id="102" name="TextBox 13">
            <a:extLst>
              <a:ext uri="{FF2B5EF4-FFF2-40B4-BE49-F238E27FC236}">
                <a16:creationId xmlns:a16="http://schemas.microsoft.com/office/drawing/2014/main" id="{334964E2-AB98-A144-A151-DAC0DEB98356}"/>
              </a:ext>
            </a:extLst>
          </p:cNvPr>
          <p:cNvSpPr txBox="1"/>
          <p:nvPr/>
        </p:nvSpPr>
        <p:spPr>
          <a:xfrm rot="16200000">
            <a:off x="3066486" y="1471767"/>
            <a:ext cx="2090697" cy="1292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33" b="1" dirty="0">
                <a:solidFill>
                  <a:srgbClr val="000000"/>
                </a:solidFill>
              </a:rPr>
              <a:t>Patients with Endpoint Event (%)</a:t>
            </a:r>
          </a:p>
        </p:txBody>
      </p:sp>
      <p:pic>
        <p:nvPicPr>
          <p:cNvPr id="94" name="Image 3">
            <a:extLst>
              <a:ext uri="{FF2B5EF4-FFF2-40B4-BE49-F238E27FC236}">
                <a16:creationId xmlns:a16="http://schemas.microsoft.com/office/drawing/2014/main" id="{BC69E77F-00D1-EB4C-9173-8F2FAB3430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91" t="17821" r="58640" b="32243"/>
          <a:stretch/>
        </p:blipFill>
        <p:spPr>
          <a:xfrm>
            <a:off x="4500331" y="610740"/>
            <a:ext cx="2603379" cy="182466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3" name="TextBox 13">
            <a:extLst>
              <a:ext uri="{FF2B5EF4-FFF2-40B4-BE49-F238E27FC236}">
                <a16:creationId xmlns:a16="http://schemas.microsoft.com/office/drawing/2014/main" id="{6963D8CF-A76C-0A45-9B42-6AF2F24E20E8}"/>
              </a:ext>
            </a:extLst>
          </p:cNvPr>
          <p:cNvSpPr txBox="1"/>
          <p:nvPr/>
        </p:nvSpPr>
        <p:spPr>
          <a:xfrm>
            <a:off x="6789722" y="2525639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04" name="TextBox 13">
            <a:extLst>
              <a:ext uri="{FF2B5EF4-FFF2-40B4-BE49-F238E27FC236}">
                <a16:creationId xmlns:a16="http://schemas.microsoft.com/office/drawing/2014/main" id="{9E2A07D9-A644-B94E-9383-571114B8B3E8}"/>
              </a:ext>
            </a:extLst>
          </p:cNvPr>
          <p:cNvSpPr txBox="1"/>
          <p:nvPr/>
        </p:nvSpPr>
        <p:spPr>
          <a:xfrm>
            <a:off x="4385910" y="2525639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5" name="TextBox 13">
            <a:extLst>
              <a:ext uri="{FF2B5EF4-FFF2-40B4-BE49-F238E27FC236}">
                <a16:creationId xmlns:a16="http://schemas.microsoft.com/office/drawing/2014/main" id="{C1AC924B-A24F-134C-B839-B6F2F4DA49F2}"/>
              </a:ext>
            </a:extLst>
          </p:cNvPr>
          <p:cNvSpPr txBox="1"/>
          <p:nvPr/>
        </p:nvSpPr>
        <p:spPr>
          <a:xfrm>
            <a:off x="4775017" y="2525639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7" name="TextBox 13">
            <a:extLst>
              <a:ext uri="{FF2B5EF4-FFF2-40B4-BE49-F238E27FC236}">
                <a16:creationId xmlns:a16="http://schemas.microsoft.com/office/drawing/2014/main" id="{9BAEE35D-7BEA-2044-B6C6-DBE9F83376A9}"/>
              </a:ext>
            </a:extLst>
          </p:cNvPr>
          <p:cNvSpPr txBox="1"/>
          <p:nvPr/>
        </p:nvSpPr>
        <p:spPr>
          <a:xfrm>
            <a:off x="5168717" y="2525639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8" name="TextBox 13">
            <a:extLst>
              <a:ext uri="{FF2B5EF4-FFF2-40B4-BE49-F238E27FC236}">
                <a16:creationId xmlns:a16="http://schemas.microsoft.com/office/drawing/2014/main" id="{E7E0E0E5-D059-754F-BA4D-C01F76616264}"/>
              </a:ext>
            </a:extLst>
          </p:cNvPr>
          <p:cNvSpPr txBox="1"/>
          <p:nvPr/>
        </p:nvSpPr>
        <p:spPr>
          <a:xfrm>
            <a:off x="5570883" y="2525639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09" name="TextBox 13">
            <a:extLst>
              <a:ext uri="{FF2B5EF4-FFF2-40B4-BE49-F238E27FC236}">
                <a16:creationId xmlns:a16="http://schemas.microsoft.com/office/drawing/2014/main" id="{0B155218-39AD-674A-953A-B9A806A7DEB8}"/>
              </a:ext>
            </a:extLst>
          </p:cNvPr>
          <p:cNvSpPr txBox="1"/>
          <p:nvPr/>
        </p:nvSpPr>
        <p:spPr>
          <a:xfrm>
            <a:off x="5977283" y="2525639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10" name="TextBox 13">
            <a:extLst>
              <a:ext uri="{FF2B5EF4-FFF2-40B4-BE49-F238E27FC236}">
                <a16:creationId xmlns:a16="http://schemas.microsoft.com/office/drawing/2014/main" id="{326054D2-0A42-9546-AC1C-F10D1E1EAC09}"/>
              </a:ext>
            </a:extLst>
          </p:cNvPr>
          <p:cNvSpPr txBox="1"/>
          <p:nvPr/>
        </p:nvSpPr>
        <p:spPr>
          <a:xfrm>
            <a:off x="6392150" y="2525639"/>
            <a:ext cx="308868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111" name="TextBox 13">
            <a:extLst>
              <a:ext uri="{FF2B5EF4-FFF2-40B4-BE49-F238E27FC236}">
                <a16:creationId xmlns:a16="http://schemas.microsoft.com/office/drawing/2014/main" id="{6556213D-1F27-A943-8DBC-33AF00F87E53}"/>
              </a:ext>
            </a:extLst>
          </p:cNvPr>
          <p:cNvSpPr txBox="1"/>
          <p:nvPr/>
        </p:nvSpPr>
        <p:spPr>
          <a:xfrm>
            <a:off x="4200185" y="548673"/>
            <a:ext cx="206367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12" name="TextBox 13">
            <a:extLst>
              <a:ext uri="{FF2B5EF4-FFF2-40B4-BE49-F238E27FC236}">
                <a16:creationId xmlns:a16="http://schemas.microsoft.com/office/drawing/2014/main" id="{B9B249EE-41EE-1142-9090-E23E4197AA1E}"/>
              </a:ext>
            </a:extLst>
          </p:cNvPr>
          <p:cNvSpPr txBox="1"/>
          <p:nvPr/>
        </p:nvSpPr>
        <p:spPr>
          <a:xfrm>
            <a:off x="4200185" y="1141339"/>
            <a:ext cx="206367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3" name="TextBox 13">
            <a:extLst>
              <a:ext uri="{FF2B5EF4-FFF2-40B4-BE49-F238E27FC236}">
                <a16:creationId xmlns:a16="http://schemas.microsoft.com/office/drawing/2014/main" id="{B98F3A9D-4364-7640-939C-567980F85DBB}"/>
              </a:ext>
            </a:extLst>
          </p:cNvPr>
          <p:cNvSpPr txBox="1"/>
          <p:nvPr/>
        </p:nvSpPr>
        <p:spPr>
          <a:xfrm>
            <a:off x="4200185" y="1746706"/>
            <a:ext cx="206367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4" name="TextBox 13">
            <a:extLst>
              <a:ext uri="{FF2B5EF4-FFF2-40B4-BE49-F238E27FC236}">
                <a16:creationId xmlns:a16="http://schemas.microsoft.com/office/drawing/2014/main" id="{C35E9608-5306-384D-AE24-E476E4A2A7C6}"/>
              </a:ext>
            </a:extLst>
          </p:cNvPr>
          <p:cNvSpPr txBox="1"/>
          <p:nvPr/>
        </p:nvSpPr>
        <p:spPr>
          <a:xfrm>
            <a:off x="4200185" y="2364773"/>
            <a:ext cx="206367" cy="147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1067" dirty="0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4215690-A4CF-B642-99B7-D4CE96FB5EA9}"/>
              </a:ext>
            </a:extLst>
          </p:cNvPr>
          <p:cNvCxnSpPr>
            <a:cxnSpLocks/>
          </p:cNvCxnSpPr>
          <p:nvPr/>
        </p:nvCxnSpPr>
        <p:spPr>
          <a:xfrm>
            <a:off x="4436693" y="614080"/>
            <a:ext cx="72000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C5D3B9E-29EF-F649-A754-AF0C5C9261EE}"/>
              </a:ext>
            </a:extLst>
          </p:cNvPr>
          <p:cNvCxnSpPr>
            <a:cxnSpLocks/>
          </p:cNvCxnSpPr>
          <p:nvPr/>
        </p:nvCxnSpPr>
        <p:spPr>
          <a:xfrm>
            <a:off x="4436693" y="1215048"/>
            <a:ext cx="72000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91641DA-0092-4642-BDB2-D091C0F0BC63}"/>
              </a:ext>
            </a:extLst>
          </p:cNvPr>
          <p:cNvCxnSpPr>
            <a:cxnSpLocks/>
          </p:cNvCxnSpPr>
          <p:nvPr/>
        </p:nvCxnSpPr>
        <p:spPr>
          <a:xfrm>
            <a:off x="4436693" y="1803481"/>
            <a:ext cx="72000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1D33E25-0EF9-F64A-9CB9-48BE335B2E9D}"/>
              </a:ext>
            </a:extLst>
          </p:cNvPr>
          <p:cNvCxnSpPr>
            <a:cxnSpLocks/>
          </p:cNvCxnSpPr>
          <p:nvPr/>
        </p:nvCxnSpPr>
        <p:spPr>
          <a:xfrm>
            <a:off x="4436693" y="2425781"/>
            <a:ext cx="72000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1467744-14C5-F742-96B2-57DAAD6DEA5C}"/>
              </a:ext>
            </a:extLst>
          </p:cNvPr>
          <p:cNvCxnSpPr>
            <a:cxnSpLocks/>
          </p:cNvCxnSpPr>
          <p:nvPr/>
        </p:nvCxnSpPr>
        <p:spPr>
          <a:xfrm rot="16200000">
            <a:off x="5283360" y="2468115"/>
            <a:ext cx="72000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86601FA-701C-D042-8E7F-6A87B3533EAD}"/>
              </a:ext>
            </a:extLst>
          </p:cNvPr>
          <p:cNvCxnSpPr>
            <a:cxnSpLocks/>
          </p:cNvCxnSpPr>
          <p:nvPr/>
        </p:nvCxnSpPr>
        <p:spPr>
          <a:xfrm rot="16200000">
            <a:off x="5693993" y="2468115"/>
            <a:ext cx="72000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06A0438-5DB5-2A4B-8B9D-A14A78C28F4F}"/>
              </a:ext>
            </a:extLst>
          </p:cNvPr>
          <p:cNvCxnSpPr>
            <a:cxnSpLocks/>
          </p:cNvCxnSpPr>
          <p:nvPr/>
        </p:nvCxnSpPr>
        <p:spPr>
          <a:xfrm rot="16200000">
            <a:off x="6100393" y="2468115"/>
            <a:ext cx="72000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DACA6E5-5FD3-7B4F-861C-84B757C1D62F}"/>
              </a:ext>
            </a:extLst>
          </p:cNvPr>
          <p:cNvCxnSpPr>
            <a:cxnSpLocks/>
          </p:cNvCxnSpPr>
          <p:nvPr/>
        </p:nvCxnSpPr>
        <p:spPr>
          <a:xfrm rot="16200000">
            <a:off x="6502560" y="2468115"/>
            <a:ext cx="72000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43CF935-0EF5-344E-AB18-4F5D483283D2}"/>
              </a:ext>
            </a:extLst>
          </p:cNvPr>
          <p:cNvCxnSpPr>
            <a:cxnSpLocks/>
          </p:cNvCxnSpPr>
          <p:nvPr/>
        </p:nvCxnSpPr>
        <p:spPr>
          <a:xfrm rot="16200000">
            <a:off x="6908960" y="2468115"/>
            <a:ext cx="72000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D8A8BDB-4913-884C-934B-CD7EF5DF1E45}"/>
              </a:ext>
            </a:extLst>
          </p:cNvPr>
          <p:cNvCxnSpPr>
            <a:cxnSpLocks/>
          </p:cNvCxnSpPr>
          <p:nvPr/>
        </p:nvCxnSpPr>
        <p:spPr>
          <a:xfrm rot="16200000">
            <a:off x="4881193" y="2468115"/>
            <a:ext cx="72000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9D7DF95-F08E-C24A-9F30-830087C12445}"/>
              </a:ext>
            </a:extLst>
          </p:cNvPr>
          <p:cNvCxnSpPr>
            <a:cxnSpLocks/>
          </p:cNvCxnSpPr>
          <p:nvPr/>
        </p:nvCxnSpPr>
        <p:spPr>
          <a:xfrm rot="16200000">
            <a:off x="4470560" y="2468115"/>
            <a:ext cx="72000" cy="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3">
            <a:extLst>
              <a:ext uri="{FF2B5EF4-FFF2-40B4-BE49-F238E27FC236}">
                <a16:creationId xmlns:a16="http://schemas.microsoft.com/office/drawing/2014/main" id="{37B18808-B0F4-40E5-84C2-05FE8723FEF0}"/>
              </a:ext>
            </a:extLst>
          </p:cNvPr>
          <p:cNvSpPr txBox="1"/>
          <p:nvPr/>
        </p:nvSpPr>
        <p:spPr>
          <a:xfrm>
            <a:off x="3115271" y="4767443"/>
            <a:ext cx="84905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000000"/>
                </a:solidFill>
              </a:rPr>
              <a:t>No </a:t>
            </a:r>
            <a:r>
              <a:rPr lang="en-GB" sz="800" dirty="0" err="1">
                <a:solidFill>
                  <a:srgbClr val="000000"/>
                </a:solidFill>
              </a:rPr>
              <a:t>pretreatment</a:t>
            </a:r>
            <a:endParaRPr lang="en-GB" sz="800" dirty="0">
              <a:solidFill>
                <a:srgbClr val="000000"/>
              </a:solidFill>
            </a:endParaRPr>
          </a:p>
          <a:p>
            <a:r>
              <a:rPr lang="en-GB" sz="800" dirty="0" err="1">
                <a:solidFill>
                  <a:srgbClr val="000000"/>
                </a:solidFill>
              </a:rPr>
              <a:t>Pretreatment</a:t>
            </a:r>
            <a:endParaRPr lang="en-GB" sz="800" dirty="0">
              <a:solidFill>
                <a:srgbClr val="000000"/>
              </a:solidFill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77C1095-8874-4EE6-B9EB-F2ACF8BB4424}"/>
              </a:ext>
            </a:extLst>
          </p:cNvPr>
          <p:cNvCxnSpPr>
            <a:cxnSpLocks/>
          </p:cNvCxnSpPr>
          <p:nvPr/>
        </p:nvCxnSpPr>
        <p:spPr>
          <a:xfrm>
            <a:off x="2831637" y="4832353"/>
            <a:ext cx="2114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E8CEDE6-AE16-47FD-A6E4-AB8BA713AB89}"/>
              </a:ext>
            </a:extLst>
          </p:cNvPr>
          <p:cNvCxnSpPr>
            <a:cxnSpLocks/>
          </p:cNvCxnSpPr>
          <p:nvPr/>
        </p:nvCxnSpPr>
        <p:spPr>
          <a:xfrm>
            <a:off x="2831637" y="4955120"/>
            <a:ext cx="2114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57C16-4480-A848-BFB6-833C14D03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8594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AD894F-C57B-954A-B832-0A293DAD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Benefit of early loading to PCI time for statins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2C7D4D-C434-E649-8ECA-58793A41E90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CI, confidence interval; HR, hazard ratio; MACE, major adverse cardiac events; PCI, percutaneous coronary intervention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F1B87C-EA13-4ACA-ACB2-35BC496C54E4}"/>
              </a:ext>
            </a:extLst>
          </p:cNvPr>
          <p:cNvSpPr/>
          <p:nvPr/>
        </p:nvSpPr>
        <p:spPr>
          <a:xfrm>
            <a:off x="900614" y="5461682"/>
            <a:ext cx="3348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Navarese</a:t>
            </a:r>
            <a:r>
              <a:rPr lang="en-US" sz="1200" dirty="0"/>
              <a:t> EP, et al. Am J </a:t>
            </a:r>
            <a:r>
              <a:rPr lang="en-US" sz="1200" dirty="0" err="1"/>
              <a:t>Cardiol</a:t>
            </a:r>
            <a:r>
              <a:rPr lang="en-US" sz="1200" dirty="0"/>
              <a:t>. 2014;113:1753-64</a:t>
            </a:r>
            <a:endParaRPr lang="fr-FR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A420F-06D1-4F6E-9A8E-104C72E41C0C}"/>
              </a:ext>
            </a:extLst>
          </p:cNvPr>
          <p:cNvSpPr/>
          <p:nvPr/>
        </p:nvSpPr>
        <p:spPr>
          <a:xfrm>
            <a:off x="7920204" y="5461682"/>
            <a:ext cx="2997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Lopes RD, et al. JAMA </a:t>
            </a:r>
            <a:r>
              <a:rPr lang="fr-FR" sz="1200" dirty="0" err="1"/>
              <a:t>Cardiol</a:t>
            </a:r>
            <a:r>
              <a:rPr lang="fr-FR" sz="1200" dirty="0"/>
              <a:t>. 2018;3:1113-8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EA31B413-73DA-1948-86A9-32022F7E916A}"/>
              </a:ext>
            </a:extLst>
          </p:cNvPr>
          <p:cNvSpPr txBox="1"/>
          <p:nvPr/>
        </p:nvSpPr>
        <p:spPr>
          <a:xfrm rot="16200000">
            <a:off x="-47868" y="3032573"/>
            <a:ext cx="120065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Log odds ratio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44160FE5-2B2C-D842-94EB-D83B413154D3}"/>
              </a:ext>
            </a:extLst>
          </p:cNvPr>
          <p:cNvSpPr txBox="1"/>
          <p:nvPr/>
        </p:nvSpPr>
        <p:spPr>
          <a:xfrm>
            <a:off x="907303" y="4566653"/>
            <a:ext cx="139462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05D0F3D-7159-834E-B211-561070E35C48}"/>
              </a:ext>
            </a:extLst>
          </p:cNvPr>
          <p:cNvSpPr txBox="1"/>
          <p:nvPr/>
        </p:nvSpPr>
        <p:spPr>
          <a:xfrm>
            <a:off x="830359" y="2174820"/>
            <a:ext cx="216406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0.5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418D61-0D2B-DF45-AAD1-61AC4496BB29}"/>
              </a:ext>
            </a:extLst>
          </p:cNvPr>
          <p:cNvCxnSpPr>
            <a:cxnSpLocks/>
          </p:cNvCxnSpPr>
          <p:nvPr/>
        </p:nvCxnSpPr>
        <p:spPr>
          <a:xfrm>
            <a:off x="1096297" y="4638871"/>
            <a:ext cx="5063204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39CD98-7FAD-6C4F-BB89-4E0D0482E3DE}"/>
              </a:ext>
            </a:extLst>
          </p:cNvPr>
          <p:cNvCxnSpPr>
            <a:cxnSpLocks/>
          </p:cNvCxnSpPr>
          <p:nvPr/>
        </p:nvCxnSpPr>
        <p:spPr>
          <a:xfrm>
            <a:off x="1096297" y="2285137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3CFD94-865B-7C45-B92E-C5E545067292}"/>
              </a:ext>
            </a:extLst>
          </p:cNvPr>
          <p:cNvCxnSpPr>
            <a:cxnSpLocks/>
          </p:cNvCxnSpPr>
          <p:nvPr/>
        </p:nvCxnSpPr>
        <p:spPr>
          <a:xfrm flipV="1">
            <a:off x="1176365" y="1805471"/>
            <a:ext cx="0" cy="2830195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9">
            <a:extLst>
              <a:ext uri="{FF2B5EF4-FFF2-40B4-BE49-F238E27FC236}">
                <a16:creationId xmlns:a16="http://schemas.microsoft.com/office/drawing/2014/main" id="{BE50077C-5569-4041-A52F-461CA731732B}"/>
              </a:ext>
            </a:extLst>
          </p:cNvPr>
          <p:cNvSpPr txBox="1"/>
          <p:nvPr/>
        </p:nvSpPr>
        <p:spPr>
          <a:xfrm>
            <a:off x="960203" y="2648953"/>
            <a:ext cx="86562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4BA413-3BAF-7F4D-8F0F-8CD5065115B8}"/>
              </a:ext>
            </a:extLst>
          </p:cNvPr>
          <p:cNvCxnSpPr>
            <a:cxnSpLocks/>
          </p:cNvCxnSpPr>
          <p:nvPr/>
        </p:nvCxnSpPr>
        <p:spPr>
          <a:xfrm>
            <a:off x="1096297" y="2759271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234874-5567-7A4C-97CB-59B3EFCC64D2}"/>
              </a:ext>
            </a:extLst>
          </p:cNvPr>
          <p:cNvSpPr txBox="1"/>
          <p:nvPr/>
        </p:nvSpPr>
        <p:spPr>
          <a:xfrm>
            <a:off x="777461" y="3118853"/>
            <a:ext cx="269304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-0.5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0E4CCE-2C99-5D46-AACE-73001D21409D}"/>
              </a:ext>
            </a:extLst>
          </p:cNvPr>
          <p:cNvCxnSpPr>
            <a:cxnSpLocks/>
          </p:cNvCxnSpPr>
          <p:nvPr/>
        </p:nvCxnSpPr>
        <p:spPr>
          <a:xfrm>
            <a:off x="1096297" y="3229171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680C2D-E6F4-9644-8977-345C0015F635}"/>
              </a:ext>
            </a:extLst>
          </p:cNvPr>
          <p:cNvSpPr txBox="1"/>
          <p:nvPr/>
        </p:nvSpPr>
        <p:spPr>
          <a:xfrm>
            <a:off x="907303" y="3592987"/>
            <a:ext cx="139462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-1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FEB2FF-E22F-D741-B509-8FFCC817B8AE}"/>
              </a:ext>
            </a:extLst>
          </p:cNvPr>
          <p:cNvCxnSpPr>
            <a:cxnSpLocks/>
          </p:cNvCxnSpPr>
          <p:nvPr/>
        </p:nvCxnSpPr>
        <p:spPr>
          <a:xfrm>
            <a:off x="1096297" y="3703304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3E11535-7614-A643-9EC3-A809CA454646}"/>
              </a:ext>
            </a:extLst>
          </p:cNvPr>
          <p:cNvSpPr txBox="1"/>
          <p:nvPr/>
        </p:nvSpPr>
        <p:spPr>
          <a:xfrm>
            <a:off x="777461" y="4062887"/>
            <a:ext cx="269304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-1.5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86F703-3261-5D48-906C-490922E5F69B}"/>
              </a:ext>
            </a:extLst>
          </p:cNvPr>
          <p:cNvCxnSpPr>
            <a:cxnSpLocks/>
          </p:cNvCxnSpPr>
          <p:nvPr/>
        </p:nvCxnSpPr>
        <p:spPr>
          <a:xfrm>
            <a:off x="1096297" y="4173204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9">
            <a:extLst>
              <a:ext uri="{FF2B5EF4-FFF2-40B4-BE49-F238E27FC236}">
                <a16:creationId xmlns:a16="http://schemas.microsoft.com/office/drawing/2014/main" id="{C14CD9D5-7D7E-6E40-BF61-6795C962B2D1}"/>
              </a:ext>
            </a:extLst>
          </p:cNvPr>
          <p:cNvSpPr txBox="1"/>
          <p:nvPr/>
        </p:nvSpPr>
        <p:spPr>
          <a:xfrm>
            <a:off x="960203" y="1713387"/>
            <a:ext cx="86562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F8632B14-A8E2-F94E-924A-75D4155FB269}"/>
              </a:ext>
            </a:extLst>
          </p:cNvPr>
          <p:cNvSpPr txBox="1"/>
          <p:nvPr/>
        </p:nvSpPr>
        <p:spPr>
          <a:xfrm>
            <a:off x="1625307" y="5070375"/>
            <a:ext cx="3849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rgbClr val="000000"/>
                </a:solidFill>
              </a:rPr>
              <a:t>Time between randomisation and PCI (hours)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F4637E-53F0-DC43-B85A-FF718D7FB4D5}"/>
              </a:ext>
            </a:extLst>
          </p:cNvPr>
          <p:cNvCxnSpPr>
            <a:cxnSpLocks/>
          </p:cNvCxnSpPr>
          <p:nvPr/>
        </p:nvCxnSpPr>
        <p:spPr>
          <a:xfrm rot="16200000">
            <a:off x="2076010" y="4678184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7">
            <a:extLst>
              <a:ext uri="{FF2B5EF4-FFF2-40B4-BE49-F238E27FC236}">
                <a16:creationId xmlns:a16="http://schemas.microsoft.com/office/drawing/2014/main" id="{FE82299D-7AC5-6E49-BBF2-8B93FD40D97F}"/>
              </a:ext>
            </a:extLst>
          </p:cNvPr>
          <p:cNvSpPr txBox="1"/>
          <p:nvPr/>
        </p:nvSpPr>
        <p:spPr>
          <a:xfrm>
            <a:off x="2046131" y="4748687"/>
            <a:ext cx="139461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-5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73441F6-FF4F-AE45-B514-F3DD2A423695}"/>
              </a:ext>
            </a:extLst>
          </p:cNvPr>
          <p:cNvCxnSpPr>
            <a:cxnSpLocks/>
          </p:cNvCxnSpPr>
          <p:nvPr/>
        </p:nvCxnSpPr>
        <p:spPr>
          <a:xfrm rot="16200000">
            <a:off x="3028510" y="4678184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7">
            <a:extLst>
              <a:ext uri="{FF2B5EF4-FFF2-40B4-BE49-F238E27FC236}">
                <a16:creationId xmlns:a16="http://schemas.microsoft.com/office/drawing/2014/main" id="{DBFC6688-2E13-5241-A189-8301A2B5E20E}"/>
              </a:ext>
            </a:extLst>
          </p:cNvPr>
          <p:cNvSpPr txBox="1"/>
          <p:nvPr/>
        </p:nvSpPr>
        <p:spPr>
          <a:xfrm>
            <a:off x="2981799" y="4748687"/>
            <a:ext cx="173124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15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65C5C4-B1D1-224B-8AA5-76F6A063E391}"/>
              </a:ext>
            </a:extLst>
          </p:cNvPr>
          <p:cNvCxnSpPr>
            <a:cxnSpLocks/>
          </p:cNvCxnSpPr>
          <p:nvPr/>
        </p:nvCxnSpPr>
        <p:spPr>
          <a:xfrm rot="16200000">
            <a:off x="3985244" y="4678184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7">
            <a:extLst>
              <a:ext uri="{FF2B5EF4-FFF2-40B4-BE49-F238E27FC236}">
                <a16:creationId xmlns:a16="http://schemas.microsoft.com/office/drawing/2014/main" id="{D3F87217-88F8-FE47-85E9-B947EABD385E}"/>
              </a:ext>
            </a:extLst>
          </p:cNvPr>
          <p:cNvSpPr txBox="1"/>
          <p:nvPr/>
        </p:nvSpPr>
        <p:spPr>
          <a:xfrm>
            <a:off x="3938533" y="4748687"/>
            <a:ext cx="173124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35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F4FB0D-FFEA-EA4A-8811-3A2828DF327C}"/>
              </a:ext>
            </a:extLst>
          </p:cNvPr>
          <p:cNvCxnSpPr>
            <a:cxnSpLocks/>
          </p:cNvCxnSpPr>
          <p:nvPr/>
        </p:nvCxnSpPr>
        <p:spPr>
          <a:xfrm rot="16200000">
            <a:off x="1136514" y="4678185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7">
            <a:extLst>
              <a:ext uri="{FF2B5EF4-FFF2-40B4-BE49-F238E27FC236}">
                <a16:creationId xmlns:a16="http://schemas.microsoft.com/office/drawing/2014/main" id="{C07CE62A-D784-C54F-A08B-D616821A6ECC}"/>
              </a:ext>
            </a:extLst>
          </p:cNvPr>
          <p:cNvSpPr txBox="1"/>
          <p:nvPr/>
        </p:nvSpPr>
        <p:spPr>
          <a:xfrm>
            <a:off x="1063049" y="4748687"/>
            <a:ext cx="226024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-25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20C25A0-B18E-3249-ADF3-974D5D530595}"/>
              </a:ext>
            </a:extLst>
          </p:cNvPr>
          <p:cNvCxnSpPr>
            <a:cxnSpLocks/>
          </p:cNvCxnSpPr>
          <p:nvPr/>
        </p:nvCxnSpPr>
        <p:spPr>
          <a:xfrm rot="16200000">
            <a:off x="4933510" y="4678184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7">
            <a:extLst>
              <a:ext uri="{FF2B5EF4-FFF2-40B4-BE49-F238E27FC236}">
                <a16:creationId xmlns:a16="http://schemas.microsoft.com/office/drawing/2014/main" id="{3E026F58-86C1-4549-846E-D3F96C7DF834}"/>
              </a:ext>
            </a:extLst>
          </p:cNvPr>
          <p:cNvSpPr txBox="1"/>
          <p:nvPr/>
        </p:nvSpPr>
        <p:spPr>
          <a:xfrm>
            <a:off x="4886799" y="4748687"/>
            <a:ext cx="173124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55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29A5FA-A408-8446-8CE8-204B4EBEE9A6}"/>
              </a:ext>
            </a:extLst>
          </p:cNvPr>
          <p:cNvCxnSpPr>
            <a:cxnSpLocks/>
          </p:cNvCxnSpPr>
          <p:nvPr/>
        </p:nvCxnSpPr>
        <p:spPr>
          <a:xfrm rot="16200000">
            <a:off x="5886010" y="4678184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7">
            <a:extLst>
              <a:ext uri="{FF2B5EF4-FFF2-40B4-BE49-F238E27FC236}">
                <a16:creationId xmlns:a16="http://schemas.microsoft.com/office/drawing/2014/main" id="{CFA49A4D-913C-1D44-9E74-48086C7CB77F}"/>
              </a:ext>
            </a:extLst>
          </p:cNvPr>
          <p:cNvSpPr txBox="1"/>
          <p:nvPr/>
        </p:nvSpPr>
        <p:spPr>
          <a:xfrm>
            <a:off x="5839299" y="4748687"/>
            <a:ext cx="173124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75</a:t>
            </a: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1211D520-24DD-1A46-B559-3F06FC01377E}"/>
              </a:ext>
            </a:extLst>
          </p:cNvPr>
          <p:cNvSpPr txBox="1"/>
          <p:nvPr/>
        </p:nvSpPr>
        <p:spPr>
          <a:xfrm>
            <a:off x="2913996" y="1412776"/>
            <a:ext cx="127233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30-day MACE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E9DD187-76FE-BC4D-8FFD-51EC7DC04DDB}"/>
              </a:ext>
            </a:extLst>
          </p:cNvPr>
          <p:cNvSpPr/>
          <p:nvPr/>
        </p:nvSpPr>
        <p:spPr>
          <a:xfrm>
            <a:off x="3143384" y="3063433"/>
            <a:ext cx="147504" cy="14750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D06F2D0-F039-C54E-9618-30A9F8A46364}"/>
              </a:ext>
            </a:extLst>
          </p:cNvPr>
          <p:cNvSpPr/>
          <p:nvPr/>
        </p:nvSpPr>
        <p:spPr>
          <a:xfrm>
            <a:off x="4570017" y="2534267"/>
            <a:ext cx="147504" cy="14750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4735A07-2ED4-224C-88C6-8F2A42844CB2}"/>
              </a:ext>
            </a:extLst>
          </p:cNvPr>
          <p:cNvSpPr/>
          <p:nvPr/>
        </p:nvSpPr>
        <p:spPr>
          <a:xfrm>
            <a:off x="2131617" y="3787333"/>
            <a:ext cx="168671" cy="16867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F35611F-7D54-904C-B910-FBD87863BD6C}"/>
              </a:ext>
            </a:extLst>
          </p:cNvPr>
          <p:cNvSpPr/>
          <p:nvPr/>
        </p:nvSpPr>
        <p:spPr>
          <a:xfrm>
            <a:off x="2584583" y="3816966"/>
            <a:ext cx="124751" cy="12475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E0F368C-1322-DC45-9BE2-47AC9D096D75}"/>
              </a:ext>
            </a:extLst>
          </p:cNvPr>
          <p:cNvSpPr/>
          <p:nvPr/>
        </p:nvSpPr>
        <p:spPr>
          <a:xfrm>
            <a:off x="2212050" y="3495233"/>
            <a:ext cx="192484" cy="19248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3C2D016-C319-D940-9495-48CDF5A4462B}"/>
              </a:ext>
            </a:extLst>
          </p:cNvPr>
          <p:cNvSpPr/>
          <p:nvPr/>
        </p:nvSpPr>
        <p:spPr>
          <a:xfrm>
            <a:off x="4941569" y="2182210"/>
            <a:ext cx="816372" cy="816372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AA8F485-96EF-9848-9BA8-31B9BEA680D5}"/>
              </a:ext>
            </a:extLst>
          </p:cNvPr>
          <p:cNvSpPr/>
          <p:nvPr/>
        </p:nvSpPr>
        <p:spPr>
          <a:xfrm>
            <a:off x="1696045" y="3975111"/>
            <a:ext cx="184016" cy="18401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3452FC1-0AF7-FE4A-AD32-58AEC26E4D31}"/>
              </a:ext>
            </a:extLst>
          </p:cNvPr>
          <p:cNvSpPr/>
          <p:nvPr/>
        </p:nvSpPr>
        <p:spPr>
          <a:xfrm>
            <a:off x="1696045" y="4102111"/>
            <a:ext cx="184016" cy="18401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5E12D13-E21B-E046-9E36-0ACE71C8799A}"/>
              </a:ext>
            </a:extLst>
          </p:cNvPr>
          <p:cNvSpPr/>
          <p:nvPr/>
        </p:nvSpPr>
        <p:spPr>
          <a:xfrm>
            <a:off x="1450049" y="4274165"/>
            <a:ext cx="304139" cy="30413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8784619-98B0-5649-9AA5-DEE1417885FF}"/>
              </a:ext>
            </a:extLst>
          </p:cNvPr>
          <p:cNvCxnSpPr>
            <a:cxnSpLocks/>
          </p:cNvCxnSpPr>
          <p:nvPr/>
        </p:nvCxnSpPr>
        <p:spPr>
          <a:xfrm flipV="1">
            <a:off x="1568481" y="2381204"/>
            <a:ext cx="3786687" cy="182616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C21B632A-271F-0E4E-A328-FD1D1A3B0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92618"/>
              </p:ext>
            </p:extLst>
          </p:nvPr>
        </p:nvGraphicFramePr>
        <p:xfrm>
          <a:off x="3790780" y="4148527"/>
          <a:ext cx="2368721" cy="4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533">
                  <a:extLst>
                    <a:ext uri="{9D8B030D-6E8A-4147-A177-3AD203B41FA5}">
                      <a16:colId xmlns:a16="http://schemas.microsoft.com/office/drawing/2014/main" val="2105961041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563970941"/>
                    </a:ext>
                  </a:extLst>
                </a:gridCol>
                <a:gridCol w="960103">
                  <a:extLst>
                    <a:ext uri="{9D8B030D-6E8A-4147-A177-3AD203B41FA5}">
                      <a16:colId xmlns:a16="http://schemas.microsoft.com/office/drawing/2014/main" val="2471371036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25920" marR="25920" marT="12960" marB="12960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SLOPE</a:t>
                      </a:r>
                    </a:p>
                  </a:txBody>
                  <a:tcPr marL="25920" marR="25920" marT="12960" marB="12960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INTERCEPT</a:t>
                      </a:r>
                    </a:p>
                  </a:txBody>
                  <a:tcPr marL="25920" marR="25920" marT="12960" marB="12960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2100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p value</a:t>
                      </a:r>
                    </a:p>
                  </a:txBody>
                  <a:tcPr marL="25920" marR="25920" marT="12960" marB="1296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&lt;0.0001</a:t>
                      </a:r>
                    </a:p>
                  </a:txBody>
                  <a:tcPr marL="25920" marR="25920" marT="12960" marB="1296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&lt;0.0001</a:t>
                      </a:r>
                    </a:p>
                  </a:txBody>
                  <a:tcPr marL="25920" marR="25920" marT="12960" marB="1296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648254"/>
                  </a:ext>
                </a:extLst>
              </a:tr>
            </a:tbl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AAE8EAD-3237-BF46-8DC3-EBE9CDA02E53}"/>
              </a:ext>
            </a:extLst>
          </p:cNvPr>
          <p:cNvCxnSpPr>
            <a:cxnSpLocks/>
          </p:cNvCxnSpPr>
          <p:nvPr/>
        </p:nvCxnSpPr>
        <p:spPr>
          <a:xfrm>
            <a:off x="1096297" y="1819471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117B09F-47B7-EE4F-8421-E7808343F88D}"/>
              </a:ext>
            </a:extLst>
          </p:cNvPr>
          <p:cNvCxnSpPr>
            <a:cxnSpLocks/>
          </p:cNvCxnSpPr>
          <p:nvPr/>
        </p:nvCxnSpPr>
        <p:spPr>
          <a:xfrm>
            <a:off x="8991600" y="3882365"/>
            <a:ext cx="2586477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ED8BE7-FBB5-B04A-AEDE-27A9C73AB706}"/>
              </a:ext>
            </a:extLst>
          </p:cNvPr>
          <p:cNvCxnSpPr>
            <a:cxnSpLocks/>
          </p:cNvCxnSpPr>
          <p:nvPr/>
        </p:nvCxnSpPr>
        <p:spPr>
          <a:xfrm rot="16200000">
            <a:off x="10567988" y="3921679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7">
            <a:extLst>
              <a:ext uri="{FF2B5EF4-FFF2-40B4-BE49-F238E27FC236}">
                <a16:creationId xmlns:a16="http://schemas.microsoft.com/office/drawing/2014/main" id="{DC177293-F204-6044-8C82-A064F26F2977}"/>
              </a:ext>
            </a:extLst>
          </p:cNvPr>
          <p:cNvSpPr txBox="1"/>
          <p:nvPr/>
        </p:nvSpPr>
        <p:spPr>
          <a:xfrm>
            <a:off x="10564559" y="3992181"/>
            <a:ext cx="86562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DF357E-055E-6941-B095-3DD94A04CF87}"/>
              </a:ext>
            </a:extLst>
          </p:cNvPr>
          <p:cNvCxnSpPr>
            <a:cxnSpLocks/>
          </p:cNvCxnSpPr>
          <p:nvPr/>
        </p:nvCxnSpPr>
        <p:spPr>
          <a:xfrm rot="16200000">
            <a:off x="11313054" y="3921679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7">
            <a:extLst>
              <a:ext uri="{FF2B5EF4-FFF2-40B4-BE49-F238E27FC236}">
                <a16:creationId xmlns:a16="http://schemas.microsoft.com/office/drawing/2014/main" id="{EAA119F5-E48A-0349-BF6A-31BEDBB66BC7}"/>
              </a:ext>
            </a:extLst>
          </p:cNvPr>
          <p:cNvSpPr txBox="1"/>
          <p:nvPr/>
        </p:nvSpPr>
        <p:spPr>
          <a:xfrm>
            <a:off x="11309625" y="3992181"/>
            <a:ext cx="86562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CFC491-6911-4F40-BA23-0913A502480F}"/>
              </a:ext>
            </a:extLst>
          </p:cNvPr>
          <p:cNvCxnSpPr>
            <a:cxnSpLocks/>
          </p:cNvCxnSpPr>
          <p:nvPr/>
        </p:nvCxnSpPr>
        <p:spPr>
          <a:xfrm rot="16200000">
            <a:off x="10991321" y="3921679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7">
            <a:extLst>
              <a:ext uri="{FF2B5EF4-FFF2-40B4-BE49-F238E27FC236}">
                <a16:creationId xmlns:a16="http://schemas.microsoft.com/office/drawing/2014/main" id="{897E9C72-A1A8-1947-B129-3314E2C5C95F}"/>
              </a:ext>
            </a:extLst>
          </p:cNvPr>
          <p:cNvSpPr txBox="1"/>
          <p:nvPr/>
        </p:nvSpPr>
        <p:spPr>
          <a:xfrm>
            <a:off x="10987892" y="3992181"/>
            <a:ext cx="86562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8DC96D8-B1A1-8E4A-B06C-AE4EBB2D95E8}"/>
              </a:ext>
            </a:extLst>
          </p:cNvPr>
          <p:cNvCxnSpPr>
            <a:cxnSpLocks/>
          </p:cNvCxnSpPr>
          <p:nvPr/>
        </p:nvCxnSpPr>
        <p:spPr>
          <a:xfrm rot="16200000">
            <a:off x="9154054" y="3921679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7">
            <a:extLst>
              <a:ext uri="{FF2B5EF4-FFF2-40B4-BE49-F238E27FC236}">
                <a16:creationId xmlns:a16="http://schemas.microsoft.com/office/drawing/2014/main" id="{9EE29E20-5C37-3B44-950C-E1E766829426}"/>
              </a:ext>
            </a:extLst>
          </p:cNvPr>
          <p:cNvSpPr txBox="1"/>
          <p:nvPr/>
        </p:nvSpPr>
        <p:spPr>
          <a:xfrm>
            <a:off x="9085704" y="3992181"/>
            <a:ext cx="216405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0.5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5F3B05B-6D4E-884E-A8DF-323F4F11DCF4}"/>
              </a:ext>
            </a:extLst>
          </p:cNvPr>
          <p:cNvCxnSpPr>
            <a:cxnSpLocks/>
          </p:cNvCxnSpPr>
          <p:nvPr/>
        </p:nvCxnSpPr>
        <p:spPr>
          <a:xfrm rot="16200000">
            <a:off x="9577388" y="3921679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7">
            <a:extLst>
              <a:ext uri="{FF2B5EF4-FFF2-40B4-BE49-F238E27FC236}">
                <a16:creationId xmlns:a16="http://schemas.microsoft.com/office/drawing/2014/main" id="{29FB5214-F1CD-D943-AB65-1277DDC92999}"/>
              </a:ext>
            </a:extLst>
          </p:cNvPr>
          <p:cNvSpPr txBox="1"/>
          <p:nvPr/>
        </p:nvSpPr>
        <p:spPr>
          <a:xfrm>
            <a:off x="9465757" y="3992181"/>
            <a:ext cx="302968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0.75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B691068-34AC-404D-AE19-CB805D4CA86A}"/>
              </a:ext>
            </a:extLst>
          </p:cNvPr>
          <p:cNvCxnSpPr>
            <a:cxnSpLocks/>
          </p:cNvCxnSpPr>
          <p:nvPr/>
        </p:nvCxnSpPr>
        <p:spPr>
          <a:xfrm rot="16200000">
            <a:off x="9869488" y="3921679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7">
            <a:extLst>
              <a:ext uri="{FF2B5EF4-FFF2-40B4-BE49-F238E27FC236}">
                <a16:creationId xmlns:a16="http://schemas.microsoft.com/office/drawing/2014/main" id="{A802BE92-9DE8-EE4D-AADB-568BFCC07821}"/>
              </a:ext>
            </a:extLst>
          </p:cNvPr>
          <p:cNvSpPr txBox="1"/>
          <p:nvPr/>
        </p:nvSpPr>
        <p:spPr>
          <a:xfrm>
            <a:off x="9866059" y="3992181"/>
            <a:ext cx="86562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10783E-5690-DD49-BD1B-34CB86196FA4}"/>
              </a:ext>
            </a:extLst>
          </p:cNvPr>
          <p:cNvCxnSpPr>
            <a:cxnSpLocks/>
          </p:cNvCxnSpPr>
          <p:nvPr/>
        </p:nvCxnSpPr>
        <p:spPr>
          <a:xfrm rot="16200000">
            <a:off x="10170054" y="3921679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7">
            <a:extLst>
              <a:ext uri="{FF2B5EF4-FFF2-40B4-BE49-F238E27FC236}">
                <a16:creationId xmlns:a16="http://schemas.microsoft.com/office/drawing/2014/main" id="{A2D2920B-AC16-214B-B239-CD09B3C09AFF}"/>
              </a:ext>
            </a:extLst>
          </p:cNvPr>
          <p:cNvSpPr txBox="1"/>
          <p:nvPr/>
        </p:nvSpPr>
        <p:spPr>
          <a:xfrm>
            <a:off x="10058424" y="3992181"/>
            <a:ext cx="302968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1.33</a:t>
            </a:r>
          </a:p>
        </p:txBody>
      </p:sp>
      <p:sp>
        <p:nvSpPr>
          <p:cNvPr id="75" name="TextBox 17">
            <a:extLst>
              <a:ext uri="{FF2B5EF4-FFF2-40B4-BE49-F238E27FC236}">
                <a16:creationId xmlns:a16="http://schemas.microsoft.com/office/drawing/2014/main" id="{CDB1C59C-4557-CF43-B1FD-19506013A274}"/>
              </a:ext>
            </a:extLst>
          </p:cNvPr>
          <p:cNvSpPr txBox="1"/>
          <p:nvPr/>
        </p:nvSpPr>
        <p:spPr>
          <a:xfrm>
            <a:off x="9716186" y="4212315"/>
            <a:ext cx="98745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HR (95% CI)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1BAE98F-8E50-324D-9E65-6439E8268AC0}"/>
              </a:ext>
            </a:extLst>
          </p:cNvPr>
          <p:cNvCxnSpPr>
            <a:cxnSpLocks/>
          </p:cNvCxnSpPr>
          <p:nvPr/>
        </p:nvCxnSpPr>
        <p:spPr>
          <a:xfrm rot="16200000">
            <a:off x="11533188" y="3921679"/>
            <a:ext cx="79705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7">
            <a:extLst>
              <a:ext uri="{FF2B5EF4-FFF2-40B4-BE49-F238E27FC236}">
                <a16:creationId xmlns:a16="http://schemas.microsoft.com/office/drawing/2014/main" id="{3F0473B6-20E4-E14D-A0CF-6CD3E087B03A}"/>
              </a:ext>
            </a:extLst>
          </p:cNvPr>
          <p:cNvSpPr txBox="1"/>
          <p:nvPr/>
        </p:nvSpPr>
        <p:spPr>
          <a:xfrm>
            <a:off x="11529759" y="3992181"/>
            <a:ext cx="86562" cy="1846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81DBF1B-C838-6D46-B01E-CCF892BD1D16}"/>
              </a:ext>
            </a:extLst>
          </p:cNvPr>
          <p:cNvCxnSpPr>
            <a:cxnSpLocks/>
          </p:cNvCxnSpPr>
          <p:nvPr/>
        </p:nvCxnSpPr>
        <p:spPr>
          <a:xfrm flipV="1">
            <a:off x="9909341" y="2008671"/>
            <a:ext cx="0" cy="1868195"/>
          </a:xfrm>
          <a:prstGeom prst="line">
            <a:avLst/>
          </a:prstGeom>
          <a:ln w="127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7">
            <a:extLst>
              <a:ext uri="{FF2B5EF4-FFF2-40B4-BE49-F238E27FC236}">
                <a16:creationId xmlns:a16="http://schemas.microsoft.com/office/drawing/2014/main" id="{9C4A8B57-BBB0-AB4B-B671-5ADCB5526D0A}"/>
              </a:ext>
            </a:extLst>
          </p:cNvPr>
          <p:cNvSpPr txBox="1"/>
          <p:nvPr/>
        </p:nvSpPr>
        <p:spPr>
          <a:xfrm>
            <a:off x="6317893" y="2006748"/>
            <a:ext cx="2436693" cy="17816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1200" b="1" dirty="0">
                <a:solidFill>
                  <a:srgbClr val="000000"/>
                </a:solidFill>
              </a:rPr>
              <a:t>Time of study drug </a:t>
            </a:r>
            <a:br>
              <a:rPr lang="en-US" sz="1200" b="1" dirty="0">
                <a:solidFill>
                  <a:srgbClr val="000000"/>
                </a:solidFill>
              </a:rPr>
            </a:br>
            <a:r>
              <a:rPr lang="en-US" sz="1200" b="1" dirty="0">
                <a:solidFill>
                  <a:srgbClr val="000000"/>
                </a:solidFill>
              </a:rPr>
              <a:t>administration</a:t>
            </a:r>
          </a:p>
          <a:p>
            <a:pPr indent="118530">
              <a:lnSpc>
                <a:spcPct val="133000"/>
              </a:lnSpc>
              <a:spcAft>
                <a:spcPts val="267"/>
              </a:spcAft>
            </a:pPr>
            <a:r>
              <a:rPr lang="en-US" sz="1200" dirty="0">
                <a:solidFill>
                  <a:srgbClr val="000000"/>
                </a:solidFill>
              </a:rPr>
              <a:t>Overall (adjusted HR)</a:t>
            </a:r>
          </a:p>
          <a:p>
            <a:pPr indent="237061">
              <a:lnSpc>
                <a:spcPct val="133000"/>
              </a:lnSpc>
              <a:spcAft>
                <a:spcPts val="267"/>
              </a:spcAft>
            </a:pPr>
            <a:r>
              <a:rPr lang="en-US" sz="1200" dirty="0">
                <a:solidFill>
                  <a:srgbClr val="000000"/>
                </a:solidFill>
              </a:rPr>
              <a:t>Up to 2 hours before PCI</a:t>
            </a:r>
          </a:p>
          <a:p>
            <a:pPr indent="237061">
              <a:lnSpc>
                <a:spcPct val="133000"/>
              </a:lnSpc>
              <a:spcAft>
                <a:spcPts val="267"/>
              </a:spcAft>
            </a:pPr>
            <a:r>
              <a:rPr lang="en-US" sz="1200" dirty="0">
                <a:solidFill>
                  <a:srgbClr val="000000"/>
                </a:solidFill>
              </a:rPr>
              <a:t>Between 2 and 4 hours before PCI</a:t>
            </a:r>
          </a:p>
          <a:p>
            <a:pPr indent="237061">
              <a:lnSpc>
                <a:spcPct val="133000"/>
              </a:lnSpc>
              <a:spcAft>
                <a:spcPts val="267"/>
              </a:spcAft>
            </a:pPr>
            <a:r>
              <a:rPr lang="en-US" sz="1200" dirty="0">
                <a:solidFill>
                  <a:srgbClr val="000000"/>
                </a:solidFill>
              </a:rPr>
              <a:t>Between 4 and 12 hours before PCI</a:t>
            </a:r>
          </a:p>
          <a:p>
            <a:pPr indent="237061">
              <a:lnSpc>
                <a:spcPct val="133000"/>
              </a:lnSpc>
              <a:spcAft>
                <a:spcPts val="267"/>
              </a:spcAft>
            </a:pPr>
            <a:r>
              <a:rPr lang="en-US" sz="1200" dirty="0">
                <a:solidFill>
                  <a:srgbClr val="000000"/>
                </a:solidFill>
              </a:rPr>
              <a:t>More than 12 hours before PCI</a:t>
            </a:r>
          </a:p>
        </p:txBody>
      </p:sp>
      <p:sp>
        <p:nvSpPr>
          <p:cNvPr id="82" name="TextBox 17">
            <a:extLst>
              <a:ext uri="{FF2B5EF4-FFF2-40B4-BE49-F238E27FC236}">
                <a16:creationId xmlns:a16="http://schemas.microsoft.com/office/drawing/2014/main" id="{27D891E1-B1DD-1249-91BA-4B0740B559FF}"/>
              </a:ext>
            </a:extLst>
          </p:cNvPr>
          <p:cNvSpPr txBox="1"/>
          <p:nvPr/>
        </p:nvSpPr>
        <p:spPr>
          <a:xfrm>
            <a:off x="9003289" y="2043767"/>
            <a:ext cx="76905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1200" b="1" dirty="0">
                <a:solidFill>
                  <a:srgbClr val="000000"/>
                </a:solidFill>
              </a:rPr>
              <a:t>Favours</a:t>
            </a:r>
            <a:br>
              <a:rPr lang="en-GB" sz="1200" b="1" dirty="0">
                <a:solidFill>
                  <a:srgbClr val="000000"/>
                </a:solidFill>
              </a:rPr>
            </a:br>
            <a:r>
              <a:rPr lang="en-GB" sz="1200" b="1" dirty="0">
                <a:solidFill>
                  <a:srgbClr val="000000"/>
                </a:solidFill>
              </a:rPr>
              <a:t>atorvastatin</a:t>
            </a:r>
          </a:p>
        </p:txBody>
      </p:sp>
      <p:sp>
        <p:nvSpPr>
          <p:cNvPr id="83" name="TextBox 17">
            <a:extLst>
              <a:ext uri="{FF2B5EF4-FFF2-40B4-BE49-F238E27FC236}">
                <a16:creationId xmlns:a16="http://schemas.microsoft.com/office/drawing/2014/main" id="{A281D6E8-CA63-D545-B485-1A2CF7740195}"/>
              </a:ext>
            </a:extLst>
          </p:cNvPr>
          <p:cNvSpPr txBox="1"/>
          <p:nvPr/>
        </p:nvSpPr>
        <p:spPr>
          <a:xfrm>
            <a:off x="10076931" y="2043767"/>
            <a:ext cx="50494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200" b="1" dirty="0">
                <a:solidFill>
                  <a:srgbClr val="000000"/>
                </a:solidFill>
              </a:rPr>
              <a:t>Favours</a:t>
            </a:r>
            <a:br>
              <a:rPr lang="en-GB" sz="1200" b="1" dirty="0">
                <a:solidFill>
                  <a:srgbClr val="000000"/>
                </a:solidFill>
              </a:rPr>
            </a:br>
            <a:r>
              <a:rPr lang="en-GB" sz="1200" b="1" dirty="0">
                <a:solidFill>
                  <a:srgbClr val="000000"/>
                </a:solidFill>
              </a:rPr>
              <a:t>placebo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EC1030A-E0CF-3A4C-B298-EAD5DD85A2B3}"/>
              </a:ext>
            </a:extLst>
          </p:cNvPr>
          <p:cNvCxnSpPr>
            <a:cxnSpLocks/>
          </p:cNvCxnSpPr>
          <p:nvPr/>
        </p:nvCxnSpPr>
        <p:spPr>
          <a:xfrm>
            <a:off x="9194801" y="3649532"/>
            <a:ext cx="2332567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7B98613-9D14-9B47-9997-AFD0E8AC763F}"/>
              </a:ext>
            </a:extLst>
          </p:cNvPr>
          <p:cNvCxnSpPr>
            <a:cxnSpLocks/>
          </p:cNvCxnSpPr>
          <p:nvPr/>
        </p:nvCxnSpPr>
        <p:spPr>
          <a:xfrm>
            <a:off x="8991600" y="3365899"/>
            <a:ext cx="1676400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DCD4008-7D36-7340-94DE-B119477EE5DB}"/>
              </a:ext>
            </a:extLst>
          </p:cNvPr>
          <p:cNvCxnSpPr>
            <a:cxnSpLocks/>
          </p:cNvCxnSpPr>
          <p:nvPr/>
        </p:nvCxnSpPr>
        <p:spPr>
          <a:xfrm>
            <a:off x="9038167" y="3103432"/>
            <a:ext cx="1155700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5493A65-5EE5-8048-A009-A3CCB0824F9F}"/>
              </a:ext>
            </a:extLst>
          </p:cNvPr>
          <p:cNvCxnSpPr>
            <a:cxnSpLocks/>
          </p:cNvCxnSpPr>
          <p:nvPr/>
        </p:nvCxnSpPr>
        <p:spPr>
          <a:xfrm>
            <a:off x="8991600" y="2824032"/>
            <a:ext cx="829733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4B61F45-2DF1-534E-8F54-7500DBC1FA20}"/>
              </a:ext>
            </a:extLst>
          </p:cNvPr>
          <p:cNvCxnSpPr>
            <a:cxnSpLocks/>
          </p:cNvCxnSpPr>
          <p:nvPr/>
        </p:nvCxnSpPr>
        <p:spPr>
          <a:xfrm>
            <a:off x="9271001" y="2553099"/>
            <a:ext cx="596900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1C81F35F-13B6-1744-A6D6-0A19F10B58D6}"/>
              </a:ext>
            </a:extLst>
          </p:cNvPr>
          <p:cNvSpPr/>
          <p:nvPr/>
        </p:nvSpPr>
        <p:spPr>
          <a:xfrm>
            <a:off x="9492519" y="2472665"/>
            <a:ext cx="120000" cy="14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23B0DBC-EAC1-594F-9300-257F6843DDFD}"/>
              </a:ext>
            </a:extLst>
          </p:cNvPr>
          <p:cNvSpPr/>
          <p:nvPr/>
        </p:nvSpPr>
        <p:spPr>
          <a:xfrm>
            <a:off x="9373986" y="2768999"/>
            <a:ext cx="91748" cy="115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ECF458D-AF51-2446-AEB2-A8770923F473}"/>
              </a:ext>
            </a:extLst>
          </p:cNvPr>
          <p:cNvSpPr/>
          <p:nvPr/>
        </p:nvSpPr>
        <p:spPr>
          <a:xfrm>
            <a:off x="9585653" y="3065334"/>
            <a:ext cx="60959" cy="77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C48F338-29BA-4141-A147-239658C0CF8A}"/>
              </a:ext>
            </a:extLst>
          </p:cNvPr>
          <p:cNvSpPr/>
          <p:nvPr/>
        </p:nvSpPr>
        <p:spPr>
          <a:xfrm>
            <a:off x="9796455" y="3334116"/>
            <a:ext cx="576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5A9BF90-2ADD-C444-81CB-2BE4EDA98962}"/>
              </a:ext>
            </a:extLst>
          </p:cNvPr>
          <p:cNvSpPr/>
          <p:nvPr/>
        </p:nvSpPr>
        <p:spPr>
          <a:xfrm>
            <a:off x="10355255" y="3621983"/>
            <a:ext cx="384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/>
            <a:endParaRPr lang="en-US" sz="1333" b="1" dirty="0">
              <a:solidFill>
                <a:srgbClr val="595959"/>
              </a:solidFill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768CEDD-20DB-FF48-9E84-53F3E556FE11}"/>
              </a:ext>
            </a:extLst>
          </p:cNvPr>
          <p:cNvCxnSpPr>
            <a:cxnSpLocks/>
          </p:cNvCxnSpPr>
          <p:nvPr/>
        </p:nvCxnSpPr>
        <p:spPr>
          <a:xfrm>
            <a:off x="6211957" y="2412408"/>
            <a:ext cx="5383414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795C0-71D6-374C-B63B-96587BB81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2157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65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A5131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30C1E"/>
      </a:hlink>
      <a:folHlink>
        <a:srgbClr val="C30C1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1_Thème Office">
  <a:themeElements>
    <a:clrScheme name="Custom 65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A5131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30C1E"/>
      </a:hlink>
      <a:folHlink>
        <a:srgbClr val="C30C1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18</TotalTime>
  <Words>2958</Words>
  <Application>Microsoft Macintosh PowerPoint</Application>
  <PresentationFormat>Widescreen</PresentationFormat>
  <Paragraphs>574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Lucida Grande</vt:lpstr>
      <vt:lpstr>PT Sans Narrow</vt:lpstr>
      <vt:lpstr>Thème Office</vt:lpstr>
      <vt:lpstr>1_Thème Office</vt:lpstr>
      <vt:lpstr>PowerPoint Presentation</vt:lpstr>
      <vt:lpstr>Treatment for nstemi:  early vs late treatment   Prof. Dr. Uwe Zeymer, MD Klinikum Ludwigshafen, Ludwigshafen, Germany  Prof. Dr. Giovanni Esposito, MD PhD University of Naples Federico II, Naples, Italy </vt:lpstr>
      <vt:lpstr>Disclaimer and disclosures</vt:lpstr>
      <vt:lpstr>Introduction</vt:lpstr>
      <vt:lpstr>Timing of drug management</vt:lpstr>
      <vt:lpstr>Timing of drug management in relation to angiography</vt:lpstr>
      <vt:lpstr>Antiplatelet pretreatment</vt:lpstr>
      <vt:lpstr>Early P2Y12  inhibition</vt:lpstr>
      <vt:lpstr>Benefit of early loading to PCI time for statins</vt:lpstr>
      <vt:lpstr> timing of Invasive management Early vs delayed </vt:lpstr>
      <vt:lpstr>We don’t want to miss a total occlusion</vt:lpstr>
      <vt:lpstr>ISAR–COOL: nearly STEMI-like approach </vt:lpstr>
      <vt:lpstr>ABOARD study: STEMI-like approach</vt:lpstr>
      <vt:lpstr>Early vs delayed invasive intervention in ACS:  TIMACS trial</vt:lpstr>
      <vt:lpstr>Early vs delayed invasive intervention in ACS:  meta-analysis</vt:lpstr>
      <vt:lpstr>TIMACS trial: primary outcome stratified according to GRACE risk score at baseline</vt:lpstr>
      <vt:lpstr>Verdict trial: early (within 12 hours) vs standard invasive (within 48-72 hours) angiography and treatment in NSTE-ACS</vt:lpstr>
      <vt:lpstr>Timing of angiography: meta-analysis</vt:lpstr>
      <vt:lpstr>Time to coronary angiography in early/immediate  invasive and delayed invasive trials</vt:lpstr>
      <vt:lpstr>PowerPoint Presentation</vt:lpstr>
      <vt:lpstr>Selection of NSTE-ACS treatment  strategy according to risk stratification</vt:lpstr>
      <vt:lpstr>Summary: Early vs Delayed Invasive Strategy</vt:lpstr>
      <vt:lpstr>REACH CORONARY CONNECT VIA  TWITTER, LINKEDIN, VIMEO &amp; EMAIL OR VISIT THE GROUP’S WEBSITE http://www.coronaryconnect.com/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Carrie Brubaker</cp:lastModifiedBy>
  <cp:revision>282</cp:revision>
  <cp:lastPrinted>2017-02-15T09:54:46Z</cp:lastPrinted>
  <dcterms:created xsi:type="dcterms:W3CDTF">2016-10-14T09:38:18Z</dcterms:created>
  <dcterms:modified xsi:type="dcterms:W3CDTF">2021-02-18T14:06:42Z</dcterms:modified>
</cp:coreProperties>
</file>