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Override1.xml" ContentType="application/vnd.openxmlformats-officedocument.themeOverr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2" r:id="rId2"/>
  </p:sldMasterIdLst>
  <p:notesMasterIdLst>
    <p:notesMasterId r:id="rId68"/>
  </p:notesMasterIdLst>
  <p:handoutMasterIdLst>
    <p:handoutMasterId r:id="rId69"/>
  </p:handoutMasterIdLst>
  <p:sldIdLst>
    <p:sldId id="283" r:id="rId3"/>
    <p:sldId id="12331" r:id="rId4"/>
    <p:sldId id="2527" r:id="rId5"/>
    <p:sldId id="12266" r:id="rId6"/>
    <p:sldId id="2534" r:id="rId7"/>
    <p:sldId id="12332" r:id="rId8"/>
    <p:sldId id="2638" r:id="rId9"/>
    <p:sldId id="543" r:id="rId10"/>
    <p:sldId id="544" r:id="rId11"/>
    <p:sldId id="547" r:id="rId12"/>
    <p:sldId id="12357" r:id="rId13"/>
    <p:sldId id="451" r:id="rId14"/>
    <p:sldId id="526" r:id="rId15"/>
    <p:sldId id="529" r:id="rId16"/>
    <p:sldId id="537" r:id="rId17"/>
    <p:sldId id="12358" r:id="rId18"/>
    <p:sldId id="463" r:id="rId19"/>
    <p:sldId id="464" r:id="rId20"/>
    <p:sldId id="465" r:id="rId21"/>
    <p:sldId id="468" r:id="rId22"/>
    <p:sldId id="466" r:id="rId23"/>
    <p:sldId id="470" r:id="rId24"/>
    <p:sldId id="471" r:id="rId25"/>
    <p:sldId id="12391" r:id="rId26"/>
    <p:sldId id="12359" r:id="rId27"/>
    <p:sldId id="362" r:id="rId28"/>
    <p:sldId id="12374" r:id="rId29"/>
    <p:sldId id="12375" r:id="rId30"/>
    <p:sldId id="12376" r:id="rId31"/>
    <p:sldId id="12377" r:id="rId32"/>
    <p:sldId id="12378" r:id="rId33"/>
    <p:sldId id="12379" r:id="rId34"/>
    <p:sldId id="12382" r:id="rId35"/>
    <p:sldId id="12380" r:id="rId36"/>
    <p:sldId id="12381" r:id="rId37"/>
    <p:sldId id="12383" r:id="rId38"/>
    <p:sldId id="12384" r:id="rId39"/>
    <p:sldId id="12385" r:id="rId40"/>
    <p:sldId id="12386" r:id="rId41"/>
    <p:sldId id="12387" r:id="rId42"/>
    <p:sldId id="12388" r:id="rId43"/>
    <p:sldId id="12389" r:id="rId44"/>
    <p:sldId id="12334" r:id="rId45"/>
    <p:sldId id="12373" r:id="rId46"/>
    <p:sldId id="12368" r:id="rId47"/>
    <p:sldId id="12369" r:id="rId48"/>
    <p:sldId id="12370" r:id="rId49"/>
    <p:sldId id="12371" r:id="rId50"/>
    <p:sldId id="522" r:id="rId51"/>
    <p:sldId id="523" r:id="rId52"/>
    <p:sldId id="524" r:id="rId53"/>
    <p:sldId id="525" r:id="rId54"/>
    <p:sldId id="527" r:id="rId55"/>
    <p:sldId id="12392" r:id="rId56"/>
    <p:sldId id="260" r:id="rId57"/>
    <p:sldId id="259" r:id="rId58"/>
    <p:sldId id="12372" r:id="rId59"/>
    <p:sldId id="12340" r:id="rId60"/>
    <p:sldId id="12360" r:id="rId61"/>
    <p:sldId id="12361" r:id="rId62"/>
    <p:sldId id="12362" r:id="rId63"/>
    <p:sldId id="12363" r:id="rId64"/>
    <p:sldId id="12364" r:id="rId65"/>
    <p:sldId id="278" r:id="rId66"/>
    <p:sldId id="13674" r:id="rId67"/>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65" userDrawn="1">
          <p15:clr>
            <a:srgbClr val="A4A3A4"/>
          </p15:clr>
        </p15:guide>
        <p15:guide id="3" pos="513" userDrawn="1">
          <p15:clr>
            <a:srgbClr val="A4A3A4"/>
          </p15:clr>
        </p15:guide>
        <p15:guide id="4" orient="horz" pos="2923" userDrawn="1">
          <p15:clr>
            <a:srgbClr val="A4A3A4"/>
          </p15:clr>
        </p15:guide>
        <p15:guide id="5" orient="horz" pos="2514" userDrawn="1">
          <p15:clr>
            <a:srgbClr val="A4A3A4"/>
          </p15:clr>
        </p15:guide>
        <p15:guide id="6" orient="horz" pos="2094" userDrawn="1">
          <p15:clr>
            <a:srgbClr val="A4A3A4"/>
          </p15:clr>
        </p15:guide>
        <p15:guide id="7" orient="horz" pos="1988" userDrawn="1">
          <p15:clr>
            <a:srgbClr val="A4A3A4"/>
          </p15:clr>
        </p15:guide>
        <p15:guide id="8" orient="horz" pos="187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298"/>
    <a:srgbClr val="FFA402"/>
    <a:srgbClr val="FFF0E7"/>
    <a:srgbClr val="343333"/>
    <a:srgbClr val="000000"/>
    <a:srgbClr val="595959"/>
    <a:srgbClr val="505050"/>
    <a:srgbClr val="03C750"/>
    <a:srgbClr val="2E7B8E"/>
    <a:srgbClr val="C757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059" autoAdjust="0"/>
    <p:restoredTop sz="96197" autoAdjust="0"/>
  </p:normalViewPr>
  <p:slideViewPr>
    <p:cSldViewPr snapToObjects="1">
      <p:cViewPr varScale="1">
        <p:scale>
          <a:sx n="119" d="100"/>
          <a:sy n="119" d="100"/>
        </p:scale>
        <p:origin x="688" y="176"/>
      </p:cViewPr>
      <p:guideLst>
        <p:guide orient="horz" pos="2160"/>
        <p:guide pos="4565"/>
        <p:guide pos="513"/>
        <p:guide orient="horz" pos="2923"/>
        <p:guide orient="horz" pos="2514"/>
        <p:guide orient="horz" pos="2094"/>
        <p:guide orient="horz" pos="1988"/>
        <p:guide orient="horz" pos="1876"/>
      </p:guideLst>
    </p:cSldViewPr>
  </p:slideViewPr>
  <p:outlineViewPr>
    <p:cViewPr>
      <p:scale>
        <a:sx n="33" d="100"/>
        <a:sy n="33" d="100"/>
      </p:scale>
      <p:origin x="0" y="-5056"/>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80" d="100"/>
          <a:sy n="80" d="100"/>
        </p:scale>
        <p:origin x="39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6185567010309E-2"/>
          <c:y val="5.2434456928839003E-2"/>
          <c:w val="0.96219931271477699"/>
          <c:h val="0.917602996254682"/>
        </c:manualLayout>
      </c:layout>
      <c:barChart>
        <c:barDir val="bar"/>
        <c:grouping val="stacked"/>
        <c:varyColors val="0"/>
        <c:ser>
          <c:idx val="0"/>
          <c:order val="0"/>
          <c:tx>
            <c:strRef>
              <c:f>Sheet1!$B$1</c:f>
              <c:strCache>
                <c:ptCount val="1"/>
                <c:pt idx="0">
                  <c:v>sorafenib</c:v>
                </c:pt>
              </c:strCache>
            </c:strRef>
          </c:tx>
          <c:spPr>
            <a:solidFill>
              <a:schemeClr val="accent1"/>
            </a:solidFill>
            <a:ln>
              <a:noFill/>
            </a:ln>
          </c:spPr>
          <c:invertIfNegative val="0"/>
          <c:cat>
            <c:strRef>
              <c:f>Sheet1!$A$3:$A$19</c:f>
              <c:strCache>
                <c:ptCount val="17"/>
                <c:pt idx="0">
                  <c:v>Proteinuria</c:v>
                </c:pt>
                <c:pt idx="1">
                  <c:v>Alanine aminotransferase increased</c:v>
                </c:pt>
                <c:pt idx="2">
                  <c:v>Pyrexia</c:v>
                </c:pt>
                <c:pt idx="3">
                  <c:v>Asthenia</c:v>
                </c:pt>
                <c:pt idx="4">
                  <c:v>Alopecia</c:v>
                </c:pt>
                <c:pt idx="5">
                  <c:v>Abdominal pain</c:v>
                </c:pt>
                <c:pt idx="6">
                  <c:v>Hypertension</c:v>
                </c:pt>
                <c:pt idx="7">
                  <c:v>Decreased appetite</c:v>
                </c:pt>
                <c:pt idx="8">
                  <c:v>PPE</c:v>
                </c:pt>
                <c:pt idx="9">
                  <c:v>Diarrhoea</c:v>
                </c:pt>
                <c:pt idx="15">
                  <c:v>AEs with more than 5% difference. Atezo + Bev AEs given a neg value for tornado plot</c:v>
                </c:pt>
                <c:pt idx="16">
                  <c:v>All Aes &gt;= 10% included</c:v>
                </c:pt>
              </c:strCache>
            </c:strRef>
          </c:cat>
          <c:val>
            <c:numRef>
              <c:f>Sheet1!$B$2:$B$12</c:f>
              <c:numCache>
                <c:formatCode>General</c:formatCode>
                <c:ptCount val="11"/>
                <c:pt idx="0">
                  <c:v>0</c:v>
                </c:pt>
                <c:pt idx="1">
                  <c:v>0.64102564102564097</c:v>
                </c:pt>
                <c:pt idx="2">
                  <c:v>1.2820512820512819</c:v>
                </c:pt>
                <c:pt idx="3">
                  <c:v>1.2820512820512819</c:v>
                </c:pt>
                <c:pt idx="4">
                  <c:v>2.5641025641025639</c:v>
                </c:pt>
                <c:pt idx="5">
                  <c:v>0</c:v>
                </c:pt>
                <c:pt idx="6">
                  <c:v>2.5641025641025639</c:v>
                </c:pt>
                <c:pt idx="7">
                  <c:v>12.179487179487179</c:v>
                </c:pt>
                <c:pt idx="8">
                  <c:v>3.8461538461538463</c:v>
                </c:pt>
                <c:pt idx="9">
                  <c:v>8.3333333333333321</c:v>
                </c:pt>
                <c:pt idx="10">
                  <c:v>5.1282051282051277</c:v>
                </c:pt>
              </c:numCache>
            </c:numRef>
          </c:val>
          <c:extLst>
            <c:ext xmlns:c16="http://schemas.microsoft.com/office/drawing/2014/chart" uri="{C3380CC4-5D6E-409C-BE32-E72D297353CC}">
              <c16:uniqueId val="{00000000-2C8D-400E-8026-3124EBFB09DA}"/>
            </c:ext>
          </c:extLst>
        </c:ser>
        <c:ser>
          <c:idx val="1"/>
          <c:order val="1"/>
          <c:tx>
            <c:strRef>
              <c:f>Sheet1!$C$1</c:f>
              <c:strCache>
                <c:ptCount val="1"/>
                <c:pt idx="0">
                  <c:v>sorafenib2</c:v>
                </c:pt>
              </c:strCache>
            </c:strRef>
          </c:tx>
          <c:spPr>
            <a:solidFill>
              <a:schemeClr val="accent6"/>
            </a:solidFill>
          </c:spPr>
          <c:invertIfNegative val="0"/>
          <c:cat>
            <c:strRef>
              <c:f>Sheet1!$A$3:$A$19</c:f>
              <c:strCache>
                <c:ptCount val="17"/>
                <c:pt idx="0">
                  <c:v>Proteinuria</c:v>
                </c:pt>
                <c:pt idx="1">
                  <c:v>Alanine aminotransferase increased</c:v>
                </c:pt>
                <c:pt idx="2">
                  <c:v>Pyrexia</c:v>
                </c:pt>
                <c:pt idx="3">
                  <c:v>Asthenia</c:v>
                </c:pt>
                <c:pt idx="4">
                  <c:v>Alopecia</c:v>
                </c:pt>
                <c:pt idx="5">
                  <c:v>Abdominal pain</c:v>
                </c:pt>
                <c:pt idx="6">
                  <c:v>Hypertension</c:v>
                </c:pt>
                <c:pt idx="7">
                  <c:v>Decreased appetite</c:v>
                </c:pt>
                <c:pt idx="8">
                  <c:v>PPE</c:v>
                </c:pt>
                <c:pt idx="9">
                  <c:v>Diarrhoea</c:v>
                </c:pt>
                <c:pt idx="15">
                  <c:v>AEs with more than 5% difference. Atezo + Bev AEs given a neg value for tornado plot</c:v>
                </c:pt>
                <c:pt idx="16">
                  <c:v>All Aes &gt;= 10% included</c:v>
                </c:pt>
              </c:strCache>
            </c:strRef>
          </c:cat>
          <c:val>
            <c:numRef>
              <c:f>Sheet1!$C$2:$C$12</c:f>
              <c:numCache>
                <c:formatCode>General</c:formatCode>
                <c:ptCount val="11"/>
                <c:pt idx="0">
                  <c:v>0</c:v>
                </c:pt>
                <c:pt idx="1">
                  <c:v>6.4102564102564097</c:v>
                </c:pt>
                <c:pt idx="2">
                  <c:v>7.6923076923076925</c:v>
                </c:pt>
                <c:pt idx="3">
                  <c:v>8.3333333333333321</c:v>
                </c:pt>
                <c:pt idx="4">
                  <c:v>10.897435897435898</c:v>
                </c:pt>
                <c:pt idx="5">
                  <c:v>14.102564102564102</c:v>
                </c:pt>
                <c:pt idx="6">
                  <c:v>14.743589743589745</c:v>
                </c:pt>
                <c:pt idx="7">
                  <c:v>12.179487179487179</c:v>
                </c:pt>
                <c:pt idx="8">
                  <c:v>20.512820512820511</c:v>
                </c:pt>
                <c:pt idx="9">
                  <c:v>39.743589743589745</c:v>
                </c:pt>
                <c:pt idx="10">
                  <c:v>44.230769230769226</c:v>
                </c:pt>
              </c:numCache>
            </c:numRef>
          </c:val>
          <c:extLst>
            <c:ext xmlns:c16="http://schemas.microsoft.com/office/drawing/2014/chart" uri="{C3380CC4-5D6E-409C-BE32-E72D297353CC}">
              <c16:uniqueId val="{00000001-2C8D-400E-8026-3124EBFB09DA}"/>
            </c:ext>
          </c:extLst>
        </c:ser>
        <c:ser>
          <c:idx val="2"/>
          <c:order val="2"/>
          <c:tx>
            <c:strRef>
              <c:f>Sheet1!$D$1</c:f>
              <c:strCache>
                <c:ptCount val="1"/>
                <c:pt idx="0">
                  <c:v>Atezo + bev</c:v>
                </c:pt>
              </c:strCache>
            </c:strRef>
          </c:tx>
          <c:spPr>
            <a:solidFill>
              <a:schemeClr val="tx2"/>
            </a:solidFill>
          </c:spPr>
          <c:invertIfNegative val="0"/>
          <c:cat>
            <c:strRef>
              <c:f>Sheet1!$A$3:$A$19</c:f>
              <c:strCache>
                <c:ptCount val="17"/>
                <c:pt idx="0">
                  <c:v>Proteinuria</c:v>
                </c:pt>
                <c:pt idx="1">
                  <c:v>Alanine aminotransferase increased</c:v>
                </c:pt>
                <c:pt idx="2">
                  <c:v>Pyrexia</c:v>
                </c:pt>
                <c:pt idx="3">
                  <c:v>Asthenia</c:v>
                </c:pt>
                <c:pt idx="4">
                  <c:v>Alopecia</c:v>
                </c:pt>
                <c:pt idx="5">
                  <c:v>Abdominal pain</c:v>
                </c:pt>
                <c:pt idx="6">
                  <c:v>Hypertension</c:v>
                </c:pt>
                <c:pt idx="7">
                  <c:v>Decreased appetite</c:v>
                </c:pt>
                <c:pt idx="8">
                  <c:v>PPE</c:v>
                </c:pt>
                <c:pt idx="9">
                  <c:v>Diarrhoea</c:v>
                </c:pt>
                <c:pt idx="15">
                  <c:v>AEs with more than 5% difference. Atezo + Bev AEs given a neg value for tornado plot</c:v>
                </c:pt>
                <c:pt idx="16">
                  <c:v>All Aes &gt;= 10% included</c:v>
                </c:pt>
              </c:strCache>
            </c:strRef>
          </c:cat>
          <c:val>
            <c:numRef>
              <c:f>Sheet1!$D$2:$D$12</c:f>
              <c:numCache>
                <c:formatCode>General</c:formatCode>
                <c:ptCount val="11"/>
                <c:pt idx="0">
                  <c:v>-2.43161094224924</c:v>
                </c:pt>
                <c:pt idx="1">
                  <c:v>-3.0395136778115504</c:v>
                </c:pt>
                <c:pt idx="2">
                  <c:v>-3.6474164133738598</c:v>
                </c:pt>
                <c:pt idx="3">
                  <c:v>-1.21580547112462</c:v>
                </c:pt>
                <c:pt idx="4">
                  <c:v>-0.303951367781155</c:v>
                </c:pt>
                <c:pt idx="5">
                  <c:v>0</c:v>
                </c:pt>
                <c:pt idx="6">
                  <c:v>-1.21580547112462</c:v>
                </c:pt>
                <c:pt idx="7">
                  <c:v>-15.19756838905775</c:v>
                </c:pt>
                <c:pt idx="8">
                  <c:v>-1.21580547112462</c:v>
                </c:pt>
                <c:pt idx="9">
                  <c:v>0</c:v>
                </c:pt>
                <c:pt idx="10">
                  <c:v>-1.8237082066869299</c:v>
                </c:pt>
              </c:numCache>
            </c:numRef>
          </c:val>
          <c:extLst>
            <c:ext xmlns:c16="http://schemas.microsoft.com/office/drawing/2014/chart" uri="{C3380CC4-5D6E-409C-BE32-E72D297353CC}">
              <c16:uniqueId val="{00000002-2C8D-400E-8026-3124EBFB09DA}"/>
            </c:ext>
          </c:extLst>
        </c:ser>
        <c:ser>
          <c:idx val="3"/>
          <c:order val="3"/>
          <c:tx>
            <c:strRef>
              <c:f>Sheet1!$E$1</c:f>
              <c:strCache>
                <c:ptCount val="1"/>
                <c:pt idx="0">
                  <c:v>Atezo + bev2</c:v>
                </c:pt>
              </c:strCache>
            </c:strRef>
          </c:tx>
          <c:spPr>
            <a:solidFill>
              <a:schemeClr val="accent2"/>
            </a:solidFill>
          </c:spPr>
          <c:invertIfNegative val="0"/>
          <c:cat>
            <c:strRef>
              <c:f>Sheet1!$A$3:$A$19</c:f>
              <c:strCache>
                <c:ptCount val="17"/>
                <c:pt idx="0">
                  <c:v>Proteinuria</c:v>
                </c:pt>
                <c:pt idx="1">
                  <c:v>Alanine aminotransferase increased</c:v>
                </c:pt>
                <c:pt idx="2">
                  <c:v>Pyrexia</c:v>
                </c:pt>
                <c:pt idx="3">
                  <c:v>Asthenia</c:v>
                </c:pt>
                <c:pt idx="4">
                  <c:v>Alopecia</c:v>
                </c:pt>
                <c:pt idx="5">
                  <c:v>Abdominal pain</c:v>
                </c:pt>
                <c:pt idx="6">
                  <c:v>Hypertension</c:v>
                </c:pt>
                <c:pt idx="7">
                  <c:v>Decreased appetite</c:v>
                </c:pt>
                <c:pt idx="8">
                  <c:v>PPE</c:v>
                </c:pt>
                <c:pt idx="9">
                  <c:v>Diarrhoea</c:v>
                </c:pt>
                <c:pt idx="15">
                  <c:v>AEs with more than 5% difference. Atezo + Bev AEs given a neg value for tornado plot</c:v>
                </c:pt>
                <c:pt idx="16">
                  <c:v>All Aes &gt;= 10% included</c:v>
                </c:pt>
              </c:strCache>
            </c:strRef>
          </c:cat>
          <c:val>
            <c:numRef>
              <c:f>Sheet1!$E$2:$E$12</c:f>
              <c:numCache>
                <c:formatCode>General</c:formatCode>
                <c:ptCount val="11"/>
                <c:pt idx="0">
                  <c:v>-8.8145896656534948</c:v>
                </c:pt>
                <c:pt idx="1">
                  <c:v>-17.021276595744681</c:v>
                </c:pt>
                <c:pt idx="2">
                  <c:v>-10.334346504559271</c:v>
                </c:pt>
                <c:pt idx="3">
                  <c:v>-16.717325227963524</c:v>
                </c:pt>
                <c:pt idx="4">
                  <c:v>-6.3829787234042552</c:v>
                </c:pt>
                <c:pt idx="5">
                  <c:v>-1.21580547112462</c:v>
                </c:pt>
                <c:pt idx="6">
                  <c:v>-10.94224924012158</c:v>
                </c:pt>
                <c:pt idx="7">
                  <c:v>-14.589665653495439</c:v>
                </c:pt>
                <c:pt idx="8">
                  <c:v>-16.413373860182372</c:v>
                </c:pt>
                <c:pt idx="9">
                  <c:v>-0.91185410334346495</c:v>
                </c:pt>
                <c:pt idx="10">
                  <c:v>-17.021276595744681</c:v>
                </c:pt>
              </c:numCache>
            </c:numRef>
          </c:val>
          <c:extLst>
            <c:ext xmlns:c16="http://schemas.microsoft.com/office/drawing/2014/chart" uri="{C3380CC4-5D6E-409C-BE32-E72D297353CC}">
              <c16:uniqueId val="{00000003-2C8D-400E-8026-3124EBFB09DA}"/>
            </c:ext>
          </c:extLst>
        </c:ser>
        <c:ser>
          <c:idx val="4"/>
          <c:order val="4"/>
          <c:tx>
            <c:strRef>
              <c:f>Sheet1!$F$1</c:f>
              <c:strCache>
                <c:ptCount val="1"/>
                <c:pt idx="0">
                  <c:v>Difference</c:v>
                </c:pt>
              </c:strCache>
            </c:strRef>
          </c:tx>
          <c:invertIfNegative val="0"/>
          <c:cat>
            <c:strRef>
              <c:f>Sheet1!$A$3:$A$19</c:f>
              <c:strCache>
                <c:ptCount val="17"/>
                <c:pt idx="0">
                  <c:v>Proteinuria</c:v>
                </c:pt>
                <c:pt idx="1">
                  <c:v>Alanine aminotransferase increased</c:v>
                </c:pt>
                <c:pt idx="2">
                  <c:v>Pyrexia</c:v>
                </c:pt>
                <c:pt idx="3">
                  <c:v>Asthenia</c:v>
                </c:pt>
                <c:pt idx="4">
                  <c:v>Alopecia</c:v>
                </c:pt>
                <c:pt idx="5">
                  <c:v>Abdominal pain</c:v>
                </c:pt>
                <c:pt idx="6">
                  <c:v>Hypertension</c:v>
                </c:pt>
                <c:pt idx="7">
                  <c:v>Decreased appetite</c:v>
                </c:pt>
                <c:pt idx="8">
                  <c:v>PPE</c:v>
                </c:pt>
                <c:pt idx="9">
                  <c:v>Diarrhoea</c:v>
                </c:pt>
                <c:pt idx="15">
                  <c:v>AEs with more than 5% difference. Atezo + Bev AEs given a neg value for tornado plot</c:v>
                </c:pt>
                <c:pt idx="16">
                  <c:v>All Aes &gt;= 10% included</c:v>
                </c:pt>
              </c:strCache>
            </c:strRef>
          </c:cat>
          <c:val>
            <c:numRef>
              <c:f>Sheet1!$F$3:$F$14</c:f>
              <c:numCache>
                <c:formatCode>General</c:formatCode>
                <c:ptCount val="12"/>
              </c:numCache>
            </c:numRef>
          </c:val>
          <c:extLst>
            <c:ext xmlns:c16="http://schemas.microsoft.com/office/drawing/2014/chart" uri="{C3380CC4-5D6E-409C-BE32-E72D297353CC}">
              <c16:uniqueId val="{00000004-2C8D-400E-8026-3124EBFB09DA}"/>
            </c:ext>
          </c:extLst>
        </c:ser>
        <c:dLbls>
          <c:showLegendKey val="0"/>
          <c:showVal val="0"/>
          <c:showCatName val="0"/>
          <c:showSerName val="0"/>
          <c:showPercent val="0"/>
          <c:showBubbleSize val="0"/>
        </c:dLbls>
        <c:gapWidth val="50"/>
        <c:overlap val="100"/>
        <c:axId val="1885390704"/>
        <c:axId val="1885382000"/>
      </c:barChart>
      <c:catAx>
        <c:axId val="1885390704"/>
        <c:scaling>
          <c:orientation val="minMax"/>
        </c:scaling>
        <c:delete val="0"/>
        <c:axPos val="l"/>
        <c:numFmt formatCode="General" sourceLinked="1"/>
        <c:majorTickMark val="none"/>
        <c:minorTickMark val="none"/>
        <c:tickLblPos val="none"/>
        <c:spPr>
          <a:ln w="12700" cap="sq">
            <a:solidFill>
              <a:schemeClr val="tx1"/>
            </a:solidFill>
          </a:ln>
        </c:spPr>
        <c:crossAx val="1885382000"/>
        <c:crosses val="autoZero"/>
        <c:auto val="1"/>
        <c:lblAlgn val="ctr"/>
        <c:lblOffset val="100"/>
        <c:noMultiLvlLbl val="0"/>
      </c:catAx>
      <c:valAx>
        <c:axId val="1885382000"/>
        <c:scaling>
          <c:orientation val="minMax"/>
          <c:max val="60"/>
          <c:min val="-60"/>
        </c:scaling>
        <c:delete val="0"/>
        <c:axPos val="b"/>
        <c:numFmt formatCode="General" sourceLinked="1"/>
        <c:majorTickMark val="out"/>
        <c:minorTickMark val="none"/>
        <c:tickLblPos val="none"/>
        <c:spPr>
          <a:ln w="12700" cap="sq">
            <a:solidFill>
              <a:schemeClr val="tx1"/>
            </a:solidFill>
          </a:ln>
        </c:spPr>
        <c:crossAx val="1885390704"/>
        <c:crosses val="autoZero"/>
        <c:crossBetween val="between"/>
        <c:majorUnit val="10"/>
      </c:valAx>
      <c:spPr>
        <a:noFill/>
        <a:ln w="25385">
          <a:noFill/>
        </a:ln>
      </c:spPr>
    </c:plotArea>
    <c:plotVisOnly val="1"/>
    <c:dispBlanksAs val="gap"/>
    <c:showDLblsOverMax val="0"/>
  </c:chart>
  <c:txPr>
    <a:bodyPr/>
    <a:lstStyle/>
    <a:p>
      <a:pPr>
        <a:defRPr sz="1786"/>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Placebo</c:v>
                </c:pt>
              </c:strCache>
            </c:strRef>
          </c:tx>
          <c:spPr>
            <a:solidFill>
              <a:schemeClr val="accent6"/>
            </a:solidFill>
            <a:ln>
              <a:noFill/>
            </a:ln>
            <a:effectLst/>
          </c:spPr>
          <c:invertIfNegative val="0"/>
          <c:dLbls>
            <c:dLbl>
              <c:idx val="0"/>
              <c:tx>
                <c:rich>
                  <a:bodyPr/>
                  <a:lstStyle/>
                  <a:p>
                    <a:r>
                      <a:rPr lang="en-US"/>
                      <a:t>1.5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EBF-4528-B1AD-AAC0BD420D6C}"/>
                </c:ext>
              </c:extLst>
            </c:dLbl>
            <c:dLbl>
              <c:idx val="1"/>
              <c:tx>
                <c:rich>
                  <a:bodyPr/>
                  <a:lstStyle/>
                  <a:p>
                    <a:r>
                      <a:rPr lang="en-US"/>
                      <a:t>1.9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EBF-4528-B1AD-AAC0BD420D6C}"/>
                </c:ext>
              </c:extLst>
            </c:dLbl>
            <c:dLbl>
              <c:idx val="2"/>
              <c:tx>
                <c:rich>
                  <a:bodyPr/>
                  <a:lstStyle/>
                  <a:p>
                    <a:r>
                      <a:rPr lang="en-US"/>
                      <a:t>1.9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EBF-4528-B1AD-AAC0BD420D6C}"/>
                </c:ext>
              </c:extLst>
            </c:dLbl>
            <c:dLbl>
              <c:idx val="3"/>
              <c:tx>
                <c:rich>
                  <a:bodyPr/>
                  <a:lstStyle/>
                  <a:p>
                    <a:r>
                      <a:rPr lang="en-US"/>
                      <a:t>1.6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EBF-4528-B1AD-AAC0BD420D6C}"/>
                </c:ext>
              </c:extLst>
            </c:dLbl>
            <c:spPr>
              <a:noFill/>
              <a:ln>
                <a:noFill/>
              </a:ln>
              <a:effectLst/>
            </c:spPr>
            <c:txPr>
              <a:bodyPr rot="0" spcFirstLastPara="1" vertOverflow="ellipsis" vert="horz" wrap="square" anchor="ctr" anchorCtr="1"/>
              <a:lstStyle/>
              <a:p>
                <a:pPr>
                  <a:defRPr sz="1197" b="0" i="0" u="none" strike="noStrike" kern="1200" baseline="0">
                    <a:solidFill>
                      <a:srgbClr val="34333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RESORCE (regorafenib)</c:v>
                </c:pt>
                <c:pt idx="1">
                  <c:v>CELESTIAL (cabozantinib)</c:v>
                </c:pt>
                <c:pt idx="2">
                  <c:v>CELESTIAL (cabozantinib)</c:v>
                </c:pt>
                <c:pt idx="3">
                  <c:v>REACH-2</c:v>
                </c:pt>
              </c:strCache>
            </c:strRef>
          </c:cat>
          <c:val>
            <c:numRef>
              <c:f>Sheet1!$B$3:$B$6</c:f>
              <c:numCache>
                <c:formatCode>General</c:formatCode>
                <c:ptCount val="4"/>
                <c:pt idx="0">
                  <c:v>1.5</c:v>
                </c:pt>
                <c:pt idx="1">
                  <c:v>1.9</c:v>
                </c:pt>
                <c:pt idx="2">
                  <c:v>1.9</c:v>
                </c:pt>
                <c:pt idx="3">
                  <c:v>1.6</c:v>
                </c:pt>
              </c:numCache>
            </c:numRef>
          </c:val>
          <c:extLst>
            <c:ext xmlns:c16="http://schemas.microsoft.com/office/drawing/2014/chart" uri="{C3380CC4-5D6E-409C-BE32-E72D297353CC}">
              <c16:uniqueId val="{00000004-BEBF-4528-B1AD-AAC0BD420D6C}"/>
            </c:ext>
          </c:extLst>
        </c:ser>
        <c:ser>
          <c:idx val="1"/>
          <c:order val="1"/>
          <c:tx>
            <c:strRef>
              <c:f>Sheet1!$C$1</c:f>
              <c:strCache>
                <c:ptCount val="1"/>
                <c:pt idx="0">
                  <c:v>Targeted therapy</c:v>
                </c:pt>
              </c:strCache>
            </c:strRef>
          </c:tx>
          <c:spPr>
            <a:solidFill>
              <a:schemeClr val="accent1"/>
            </a:solidFill>
            <a:ln>
              <a:noFill/>
            </a:ln>
            <a:effectLst/>
          </c:spPr>
          <c:invertIfNegative val="0"/>
          <c:dLbls>
            <c:dLbl>
              <c:idx val="0"/>
              <c:tx>
                <c:rich>
                  <a:bodyPr/>
                  <a:lstStyle/>
                  <a:p>
                    <a:r>
                      <a:rPr lang="en-US"/>
                      <a:t>3.1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EBF-4528-B1AD-AAC0BD420D6C}"/>
                </c:ext>
              </c:extLst>
            </c:dLbl>
            <c:dLbl>
              <c:idx val="1"/>
              <c:tx>
                <c:rich>
                  <a:bodyPr/>
                  <a:lstStyle/>
                  <a:p>
                    <a:r>
                      <a:rPr lang="en-US"/>
                      <a:t>5.2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EBF-4528-B1AD-AAC0BD420D6C}"/>
                </c:ext>
              </c:extLst>
            </c:dLbl>
            <c:dLbl>
              <c:idx val="2"/>
              <c:tx>
                <c:rich>
                  <a:bodyPr/>
                  <a:lstStyle/>
                  <a:p>
                    <a:r>
                      <a:rPr lang="en-US"/>
                      <a:t>5.5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EBF-4528-B1AD-AAC0BD420D6C}"/>
                </c:ext>
              </c:extLst>
            </c:dLbl>
            <c:dLbl>
              <c:idx val="3"/>
              <c:tx>
                <c:rich>
                  <a:bodyPr/>
                  <a:lstStyle/>
                  <a:p>
                    <a:r>
                      <a:rPr lang="en-US"/>
                      <a:t>2.8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EBF-4528-B1AD-AAC0BD420D6C}"/>
                </c:ext>
              </c:extLst>
            </c:dLbl>
            <c:spPr>
              <a:noFill/>
              <a:ln>
                <a:noFill/>
              </a:ln>
              <a:effectLst/>
            </c:spPr>
            <c:txPr>
              <a:bodyPr rot="0" spcFirstLastPara="1" vertOverflow="ellipsis" vert="horz" wrap="square" anchor="ctr" anchorCtr="1"/>
              <a:lstStyle/>
              <a:p>
                <a:pPr>
                  <a:defRPr sz="1197" b="0" i="0" u="none" strike="noStrike" kern="1200" baseline="0">
                    <a:solidFill>
                      <a:srgbClr val="34333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RESORCE (regorafenib)</c:v>
                </c:pt>
                <c:pt idx="1">
                  <c:v>CELESTIAL (cabozantinib)</c:v>
                </c:pt>
                <c:pt idx="2">
                  <c:v>CELESTIAL (cabozantinib)</c:v>
                </c:pt>
                <c:pt idx="3">
                  <c:v>REACH-2</c:v>
                </c:pt>
              </c:strCache>
            </c:strRef>
          </c:cat>
          <c:val>
            <c:numRef>
              <c:f>Sheet1!$C$3:$C$6</c:f>
              <c:numCache>
                <c:formatCode>General</c:formatCode>
                <c:ptCount val="4"/>
                <c:pt idx="0">
                  <c:v>3.1</c:v>
                </c:pt>
                <c:pt idx="1">
                  <c:v>5.2</c:v>
                </c:pt>
                <c:pt idx="2">
                  <c:v>5.5</c:v>
                </c:pt>
                <c:pt idx="3">
                  <c:v>2.8</c:v>
                </c:pt>
              </c:numCache>
            </c:numRef>
          </c:val>
          <c:extLst>
            <c:ext xmlns:c16="http://schemas.microsoft.com/office/drawing/2014/chart" uri="{C3380CC4-5D6E-409C-BE32-E72D297353CC}">
              <c16:uniqueId val="{00000009-BEBF-4528-B1AD-AAC0BD420D6C}"/>
            </c:ext>
          </c:extLst>
        </c:ser>
        <c:dLbls>
          <c:showLegendKey val="0"/>
          <c:showVal val="1"/>
          <c:showCatName val="0"/>
          <c:showSerName val="0"/>
          <c:showPercent val="0"/>
          <c:showBubbleSize val="0"/>
        </c:dLbls>
        <c:gapWidth val="75"/>
        <c:axId val="1885391792"/>
        <c:axId val="1885392880"/>
      </c:barChart>
      <c:catAx>
        <c:axId val="1885391792"/>
        <c:scaling>
          <c:orientation val="minMax"/>
        </c:scaling>
        <c:delete val="0"/>
        <c:axPos val="b"/>
        <c:numFmt formatCode="General" sourceLinked="1"/>
        <c:majorTickMark val="none"/>
        <c:minorTickMark val="none"/>
        <c:tickLblPos val="none"/>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343333"/>
                </a:solidFill>
                <a:latin typeface="+mn-lt"/>
                <a:ea typeface="+mn-ea"/>
                <a:cs typeface="+mn-cs"/>
              </a:defRPr>
            </a:pPr>
            <a:endParaRPr lang="en-US"/>
          </a:p>
        </c:txPr>
        <c:crossAx val="1885392880"/>
        <c:crosses val="autoZero"/>
        <c:auto val="1"/>
        <c:lblAlgn val="ctr"/>
        <c:lblOffset val="100"/>
        <c:noMultiLvlLbl val="0"/>
      </c:catAx>
      <c:valAx>
        <c:axId val="1885392880"/>
        <c:scaling>
          <c:orientation val="minMax"/>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rgbClr val="343333"/>
                </a:solidFill>
                <a:latin typeface="+mn-lt"/>
                <a:ea typeface="+mn-ea"/>
                <a:cs typeface="+mn-cs"/>
              </a:defRPr>
            </a:pPr>
            <a:endParaRPr lang="en-US"/>
          </a:p>
        </c:txPr>
        <c:crossAx val="188539179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rgbClr val="343333"/>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rgbClr val="343333"/>
                </a:solidFill>
                <a:latin typeface="+mn-lt"/>
                <a:ea typeface="+mn-ea"/>
                <a:cs typeface="+mn-cs"/>
              </a:defRPr>
            </a:pPr>
            <a:endParaRPr lang="en-US"/>
          </a:p>
        </c:txPr>
      </c:legendEntry>
      <c:layout>
        <c:manualLayout>
          <c:xMode val="edge"/>
          <c:yMode val="edge"/>
          <c:x val="0.21852080123266565"/>
          <c:y val="0.85332499663188544"/>
          <c:w val="0.60968930386587861"/>
          <c:h val="8.6375368786273998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343333"/>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343333"/>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Placebo</c:v>
                </c:pt>
              </c:strCache>
            </c:strRef>
          </c:tx>
          <c:spPr>
            <a:solidFill>
              <a:schemeClr val="accent6"/>
            </a:solidFill>
            <a:ln>
              <a:noFill/>
            </a:ln>
            <a:effectLst/>
          </c:spPr>
          <c:invertIfNegative val="0"/>
          <c:dLbls>
            <c:dLbl>
              <c:idx val="0"/>
              <c:tx>
                <c:rich>
                  <a:bodyPr/>
                  <a:lstStyle/>
                  <a:p>
                    <a:r>
                      <a:rPr lang="en-US"/>
                      <a:t>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FA4-4258-AAE2-2ADC67BDBF4C}"/>
                </c:ext>
              </c:extLst>
            </c:dLbl>
            <c:dLbl>
              <c:idx val="1"/>
              <c:tx>
                <c:rich>
                  <a:bodyPr/>
                  <a:lstStyle/>
                  <a:p>
                    <a:r>
                      <a:rPr lang="en-US"/>
                      <a:t>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FA4-4258-AAE2-2ADC67BDBF4C}"/>
                </c:ext>
              </c:extLst>
            </c:dLbl>
            <c:dLbl>
              <c:idx val="2"/>
              <c:tx>
                <c:rich>
                  <a:bodyPr/>
                  <a:lstStyle/>
                  <a:p>
                    <a:r>
                      <a:rPr lang="en-US"/>
                      <a:t>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FA4-4258-AAE2-2ADC67BDBF4C}"/>
                </c:ext>
              </c:extLst>
            </c:dLbl>
            <c:dLbl>
              <c:idx val="3"/>
              <c:tx>
                <c:rich>
                  <a:bodyPr/>
                  <a:lstStyle/>
                  <a:p>
                    <a:r>
                      <a:rPr lang="en-US"/>
                      <a:t>7.3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FA4-4258-AAE2-2ADC67BDBF4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RESORCE </c:v>
                </c:pt>
                <c:pt idx="1">
                  <c:v>CELESTIAL</c:v>
                </c:pt>
                <c:pt idx="2">
                  <c:v>CELESTIAL </c:v>
                </c:pt>
                <c:pt idx="3">
                  <c:v>REACH-2</c:v>
                </c:pt>
              </c:strCache>
            </c:strRef>
          </c:cat>
          <c:val>
            <c:numRef>
              <c:f>Sheet1!$B$3:$B$6</c:f>
              <c:numCache>
                <c:formatCode>General</c:formatCode>
                <c:ptCount val="4"/>
                <c:pt idx="0">
                  <c:v>7.8</c:v>
                </c:pt>
                <c:pt idx="1">
                  <c:v>8</c:v>
                </c:pt>
                <c:pt idx="2">
                  <c:v>7.2</c:v>
                </c:pt>
                <c:pt idx="3">
                  <c:v>7.3</c:v>
                </c:pt>
              </c:numCache>
            </c:numRef>
          </c:val>
          <c:extLst>
            <c:ext xmlns:c16="http://schemas.microsoft.com/office/drawing/2014/chart" uri="{C3380CC4-5D6E-409C-BE32-E72D297353CC}">
              <c16:uniqueId val="{00000004-AFA4-4258-AAE2-2ADC67BDBF4C}"/>
            </c:ext>
          </c:extLst>
        </c:ser>
        <c:ser>
          <c:idx val="1"/>
          <c:order val="1"/>
          <c:tx>
            <c:strRef>
              <c:f>Sheet1!$C$1</c:f>
              <c:strCache>
                <c:ptCount val="1"/>
                <c:pt idx="0">
                  <c:v>Targeted therapy</c:v>
                </c:pt>
              </c:strCache>
            </c:strRef>
          </c:tx>
          <c:spPr>
            <a:solidFill>
              <a:schemeClr val="accent1"/>
            </a:solidFill>
            <a:ln>
              <a:noFill/>
            </a:ln>
            <a:effectLst/>
          </c:spPr>
          <c:invertIfNegative val="0"/>
          <c:dLbls>
            <c:dLbl>
              <c:idx val="0"/>
              <c:tx>
                <c:rich>
                  <a:bodyPr/>
                  <a:lstStyle/>
                  <a:p>
                    <a:r>
                      <a:rPr lang="en-US"/>
                      <a:t>10.6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FA4-4258-AAE2-2ADC67BDBF4C}"/>
                </c:ext>
              </c:extLst>
            </c:dLbl>
            <c:dLbl>
              <c:idx val="1"/>
              <c:tx>
                <c:rich>
                  <a:bodyPr/>
                  <a:lstStyle/>
                  <a:p>
                    <a:r>
                      <a:rPr lang="en-US"/>
                      <a:t>10.2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FA4-4258-AAE2-2ADC67BDBF4C}"/>
                </c:ext>
              </c:extLst>
            </c:dLbl>
            <c:dLbl>
              <c:idx val="2"/>
              <c:tx>
                <c:rich>
                  <a:bodyPr/>
                  <a:lstStyle/>
                  <a:p>
                    <a:r>
                      <a:rPr lang="en-US" dirty="0"/>
                      <a:t>11.3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FA4-4258-AAE2-2ADC67BDBF4C}"/>
                </c:ext>
              </c:extLst>
            </c:dLbl>
            <c:dLbl>
              <c:idx val="3"/>
              <c:tx>
                <c:rich>
                  <a:bodyPr/>
                  <a:lstStyle/>
                  <a:p>
                    <a:r>
                      <a:rPr lang="en-US"/>
                      <a:t>8.5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FA4-4258-AAE2-2ADC67BDBF4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RESORCE </c:v>
                </c:pt>
                <c:pt idx="1">
                  <c:v>CELESTIAL</c:v>
                </c:pt>
                <c:pt idx="2">
                  <c:v>CELESTIAL </c:v>
                </c:pt>
                <c:pt idx="3">
                  <c:v>REACH-2</c:v>
                </c:pt>
              </c:strCache>
            </c:strRef>
          </c:cat>
          <c:val>
            <c:numRef>
              <c:f>Sheet1!$C$3:$C$6</c:f>
              <c:numCache>
                <c:formatCode>General</c:formatCode>
                <c:ptCount val="4"/>
                <c:pt idx="0">
                  <c:v>10.6</c:v>
                </c:pt>
                <c:pt idx="1">
                  <c:v>10.199999999999999</c:v>
                </c:pt>
                <c:pt idx="2">
                  <c:v>11.3</c:v>
                </c:pt>
                <c:pt idx="3">
                  <c:v>8.5</c:v>
                </c:pt>
              </c:numCache>
            </c:numRef>
          </c:val>
          <c:extLst>
            <c:ext xmlns:c16="http://schemas.microsoft.com/office/drawing/2014/chart" uri="{C3380CC4-5D6E-409C-BE32-E72D297353CC}">
              <c16:uniqueId val="{00000009-AFA4-4258-AAE2-2ADC67BDBF4C}"/>
            </c:ext>
          </c:extLst>
        </c:ser>
        <c:dLbls>
          <c:showLegendKey val="0"/>
          <c:showVal val="1"/>
          <c:showCatName val="0"/>
          <c:showSerName val="0"/>
          <c:showPercent val="0"/>
          <c:showBubbleSize val="0"/>
        </c:dLbls>
        <c:gapWidth val="75"/>
        <c:axId val="1885387984"/>
        <c:axId val="1885393968"/>
      </c:barChart>
      <c:catAx>
        <c:axId val="1885387984"/>
        <c:scaling>
          <c:orientation val="minMax"/>
        </c:scaling>
        <c:delete val="0"/>
        <c:axPos val="b"/>
        <c:numFmt formatCode="General" sourceLinked="1"/>
        <c:majorTickMark val="none"/>
        <c:minorTickMark val="none"/>
        <c:tickLblPos val="none"/>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85393968"/>
        <c:crosses val="autoZero"/>
        <c:auto val="1"/>
        <c:lblAlgn val="ctr"/>
        <c:lblOffset val="100"/>
        <c:noMultiLvlLbl val="0"/>
      </c:catAx>
      <c:valAx>
        <c:axId val="1885393968"/>
        <c:scaling>
          <c:orientation val="minMax"/>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rgbClr val="343333"/>
                </a:solidFill>
                <a:latin typeface="+mn-lt"/>
                <a:ea typeface="+mn-ea"/>
                <a:cs typeface="+mn-cs"/>
              </a:defRPr>
            </a:pPr>
            <a:endParaRPr lang="en-US"/>
          </a:p>
        </c:txPr>
        <c:crossAx val="188538798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343333"/>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rgbClr val="343333"/>
                </a:solidFill>
                <a:latin typeface="+mn-lt"/>
                <a:ea typeface="+mn-ea"/>
                <a:cs typeface="+mn-cs"/>
              </a:defRPr>
            </a:pPr>
            <a:endParaRPr lang="en-US"/>
          </a:p>
        </c:txPr>
      </c:legendEntry>
      <c:layout>
        <c:manualLayout>
          <c:xMode val="edge"/>
          <c:yMode val="edge"/>
          <c:x val="0.22644688274075261"/>
          <c:y val="0.8448029840583432"/>
          <c:w val="0.59873383645026135"/>
          <c:h val="8.6926826063324636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343333"/>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4D752D-5E41-EB49-A7A9-ACE499FFCCFA}"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nl-NL"/>
        </a:p>
      </dgm:t>
    </dgm:pt>
    <dgm:pt modelId="{F3590048-B003-5649-808F-113FFD698A6F}">
      <dgm:prSet/>
      <dgm:spPr>
        <a:solidFill>
          <a:schemeClr val="accent3"/>
        </a:solidFill>
      </dgm:spPr>
      <dgm:t>
        <a:bodyPr anchor="ctr" anchorCtr="0"/>
        <a:lstStyle/>
        <a:p>
          <a:pPr algn="l"/>
          <a:r>
            <a:rPr lang="en-GB" dirty="0">
              <a:solidFill>
                <a:schemeClr val="tx1"/>
              </a:solidFill>
            </a:rPr>
            <a:t>To provide insights into the combination therapy for unresectable or advanced HCC patients, covering both approved therapies and those that are in clinical development</a:t>
          </a:r>
        </a:p>
        <a:p>
          <a:pPr algn="l">
            <a:buFont typeface="Symbol" panose="05050102010706020507" pitchFamily="18" charset="2"/>
            <a:buChar char=""/>
          </a:pPr>
          <a:r>
            <a:rPr lang="en-GB" dirty="0">
              <a:solidFill>
                <a:schemeClr val="tx1"/>
              </a:solidFill>
            </a:rPr>
            <a:t>To define the HCC patient population who should benefit most from each available treatment option based on efficacy and safety profiles</a:t>
          </a:r>
        </a:p>
        <a:p>
          <a:pPr algn="l"/>
          <a:r>
            <a:rPr lang="en-US" dirty="0">
              <a:solidFill>
                <a:schemeClr val="tx1"/>
              </a:solidFill>
            </a:rPr>
            <a:t>To provide guidance on treatment sequencing</a:t>
          </a:r>
          <a:endParaRPr lang="en-GB" noProof="0" dirty="0">
            <a:solidFill>
              <a:schemeClr val="tx1"/>
            </a:solidFill>
          </a:endParaRPr>
        </a:p>
      </dgm:t>
    </dgm:pt>
    <dgm:pt modelId="{C936D199-B005-6F4F-918A-2D9EF81BF601}" type="parTrans" cxnId="{EBC03969-EC9C-4449-9D16-E6FF4B8A190F}">
      <dgm:prSet/>
      <dgm:spPr/>
      <dgm:t>
        <a:bodyPr/>
        <a:lstStyle/>
        <a:p>
          <a:endParaRPr lang="nl-NL"/>
        </a:p>
      </dgm:t>
    </dgm:pt>
    <dgm:pt modelId="{F3F3DEDC-2AAE-9945-ABC8-B767F41D793F}" type="sibTrans" cxnId="{EBC03969-EC9C-4449-9D16-E6FF4B8A190F}">
      <dgm:prSet/>
      <dgm:spPr/>
      <dgm:t>
        <a:bodyPr/>
        <a:lstStyle/>
        <a:p>
          <a:endParaRPr lang="nl-NL"/>
        </a:p>
      </dgm:t>
    </dgm:pt>
    <dgm:pt modelId="{82F59EE4-4D31-DB4D-A3E7-1C264C712B9E}" type="pres">
      <dgm:prSet presAssocID="{0B4D752D-5E41-EB49-A7A9-ACE499FFCCFA}" presName="linearFlow" presStyleCnt="0">
        <dgm:presLayoutVars>
          <dgm:dir/>
          <dgm:resizeHandles val="exact"/>
        </dgm:presLayoutVars>
      </dgm:prSet>
      <dgm:spPr/>
    </dgm:pt>
    <dgm:pt modelId="{21705DBB-2680-6D43-AB1B-8AD7076CC49E}" type="pres">
      <dgm:prSet presAssocID="{F3590048-B003-5649-808F-113FFD698A6F}" presName="comp" presStyleCnt="0"/>
      <dgm:spPr/>
    </dgm:pt>
    <dgm:pt modelId="{EA701189-F3ED-704E-81A7-9A90FCF6214F}" type="pres">
      <dgm:prSet presAssocID="{F3590048-B003-5649-808F-113FFD698A6F}" presName="rect2" presStyleLbl="node1" presStyleIdx="0" presStyleCnt="1" custScaleX="100852" custScaleY="88649">
        <dgm:presLayoutVars>
          <dgm:bulletEnabled val="1"/>
        </dgm:presLayoutVars>
      </dgm:prSet>
      <dgm:spPr/>
    </dgm:pt>
    <dgm:pt modelId="{5CB14106-E237-4F45-AB5D-70A774F7880A}" type="pres">
      <dgm:prSet presAssocID="{F3590048-B003-5649-808F-113FFD698A6F}" presName="rect1" presStyleLbl="lnNode1" presStyleIdx="0" presStyleCnt="1"/>
      <dgm:spPr>
        <a:blipFill rotWithShape="1">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dgm:spPr>
    </dgm:pt>
  </dgm:ptLst>
  <dgm:cxnLst>
    <dgm:cxn modelId="{EBC03969-EC9C-4449-9D16-E6FF4B8A190F}" srcId="{0B4D752D-5E41-EB49-A7A9-ACE499FFCCFA}" destId="{F3590048-B003-5649-808F-113FFD698A6F}" srcOrd="0" destOrd="0" parTransId="{C936D199-B005-6F4F-918A-2D9EF81BF601}" sibTransId="{F3F3DEDC-2AAE-9945-ABC8-B767F41D793F}"/>
    <dgm:cxn modelId="{F08D25A5-5047-E049-82EF-AC8B7C885FB6}" type="presOf" srcId="{0B4D752D-5E41-EB49-A7A9-ACE499FFCCFA}" destId="{82F59EE4-4D31-DB4D-A3E7-1C264C712B9E}" srcOrd="0" destOrd="0" presId="urn:microsoft.com/office/officeart/2008/layout/AlternatingPictureBlocks"/>
    <dgm:cxn modelId="{15518BFF-3916-8D4A-9260-8A6FC90AAE38}" type="presOf" srcId="{F3590048-B003-5649-808F-113FFD698A6F}" destId="{EA701189-F3ED-704E-81A7-9A90FCF6214F}" srcOrd="0" destOrd="0" presId="urn:microsoft.com/office/officeart/2008/layout/AlternatingPictureBlocks"/>
    <dgm:cxn modelId="{B38DEA84-6BD1-8A4A-B18F-CFFA47A8117C}" type="presParOf" srcId="{82F59EE4-4D31-DB4D-A3E7-1C264C712B9E}" destId="{21705DBB-2680-6D43-AB1B-8AD7076CC49E}" srcOrd="0" destOrd="0" presId="urn:microsoft.com/office/officeart/2008/layout/AlternatingPictureBlocks"/>
    <dgm:cxn modelId="{10533F86-B7A9-3E42-A0C4-9BE1AB51B489}" type="presParOf" srcId="{21705DBB-2680-6D43-AB1B-8AD7076CC49E}" destId="{EA701189-F3ED-704E-81A7-9A90FCF6214F}" srcOrd="0" destOrd="0" presId="urn:microsoft.com/office/officeart/2008/layout/AlternatingPictureBlocks"/>
    <dgm:cxn modelId="{3BA0317A-3820-2E40-840D-A567C63636D4}" type="presParOf" srcId="{21705DBB-2680-6D43-AB1B-8AD7076CC49E}" destId="{5CB14106-E237-4F45-AB5D-70A774F7880A}"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EBBDA6-5E9E-1247-BFB2-418EE77A86F6}" type="doc">
      <dgm:prSet loTypeId="urn:microsoft.com/office/officeart/2005/8/layout/radial6" loCatId="" qsTypeId="urn:microsoft.com/office/officeart/2005/8/quickstyle/simple1" qsCatId="simple" csTypeId="urn:microsoft.com/office/officeart/2005/8/colors/colorful1" csCatId="colorful" phldr="1"/>
      <dgm:spPr/>
      <dgm:t>
        <a:bodyPr/>
        <a:lstStyle/>
        <a:p>
          <a:endParaRPr lang="en-US"/>
        </a:p>
      </dgm:t>
    </dgm:pt>
    <dgm:pt modelId="{16A22157-CBC9-3B42-AA7E-3119FD9648E7}">
      <dgm:prSet phldrT="[Text]"/>
      <dgm:spPr>
        <a:solidFill>
          <a:schemeClr val="accent3"/>
        </a:solidFill>
        <a:effectLst>
          <a:outerShdw blurRad="50800" dist="38100" dir="2700000" algn="tl" rotWithShape="0">
            <a:prstClr val="black">
              <a:alpha val="40000"/>
            </a:prstClr>
          </a:outerShdw>
        </a:effectLst>
      </dgm:spPr>
      <dgm:t>
        <a:bodyPr/>
        <a:lstStyle/>
        <a:p>
          <a:r>
            <a:rPr lang="en-US" b="1" dirty="0">
              <a:solidFill>
                <a:schemeClr val="tx1"/>
              </a:solidFill>
            </a:rPr>
            <a:t>Liver </a:t>
          </a:r>
          <a:r>
            <a:rPr lang="en-US" b="1" dirty="0" err="1">
              <a:solidFill>
                <a:schemeClr val="tx1"/>
              </a:solidFill>
            </a:rPr>
            <a:t>tumour</a:t>
          </a:r>
          <a:r>
            <a:rPr lang="en-US" b="1" dirty="0">
              <a:solidFill>
                <a:schemeClr val="tx1"/>
              </a:solidFill>
            </a:rPr>
            <a:t> team</a:t>
          </a:r>
        </a:p>
      </dgm:t>
    </dgm:pt>
    <dgm:pt modelId="{0A8FB5B9-ACD6-DF48-A6CB-DBE0E3F37F88}" type="parTrans" cxnId="{E4C0307C-24AC-2847-A161-1D56F4FBCCC1}">
      <dgm:prSet/>
      <dgm:spPr/>
      <dgm:t>
        <a:bodyPr/>
        <a:lstStyle/>
        <a:p>
          <a:endParaRPr lang="en-US"/>
        </a:p>
      </dgm:t>
    </dgm:pt>
    <dgm:pt modelId="{68240AB7-C3D4-EB4C-8F87-696FBBE6C7DD}" type="sibTrans" cxnId="{E4C0307C-24AC-2847-A161-1D56F4FBCCC1}">
      <dgm:prSet/>
      <dgm:spPr/>
      <dgm:t>
        <a:bodyPr/>
        <a:lstStyle/>
        <a:p>
          <a:endParaRPr lang="en-US"/>
        </a:p>
      </dgm:t>
    </dgm:pt>
    <dgm:pt modelId="{8F774F1F-7188-7048-8D9B-8B31003CBF03}">
      <dgm:prSet phldrT="[Text]"/>
      <dgm:spPr/>
      <dgm:t>
        <a:bodyPr/>
        <a:lstStyle/>
        <a:p>
          <a:r>
            <a:rPr lang="en-US" b="1" dirty="0"/>
            <a:t>Hepatology</a:t>
          </a:r>
        </a:p>
      </dgm:t>
    </dgm:pt>
    <dgm:pt modelId="{24A5E653-D31C-0744-B0A4-B0BA570E3A07}" type="parTrans" cxnId="{35CAFCAB-7D2E-2A49-8366-30D70DAFCE82}">
      <dgm:prSet/>
      <dgm:spPr/>
      <dgm:t>
        <a:bodyPr/>
        <a:lstStyle/>
        <a:p>
          <a:endParaRPr lang="en-US"/>
        </a:p>
      </dgm:t>
    </dgm:pt>
    <dgm:pt modelId="{C29209A6-AD0F-2D48-9039-BA38C943CEF6}" type="sibTrans" cxnId="{35CAFCAB-7D2E-2A49-8366-30D70DAFCE82}">
      <dgm:prSet/>
      <dgm:spPr/>
      <dgm:t>
        <a:bodyPr/>
        <a:lstStyle/>
        <a:p>
          <a:endParaRPr lang="en-US"/>
        </a:p>
      </dgm:t>
    </dgm:pt>
    <dgm:pt modelId="{1259565A-351D-A44B-9091-A6135B30A4AF}">
      <dgm:prSet phldrT="[Text]"/>
      <dgm:spPr>
        <a:solidFill>
          <a:schemeClr val="accent1"/>
        </a:solidFill>
      </dgm:spPr>
      <dgm:t>
        <a:bodyPr/>
        <a:lstStyle/>
        <a:p>
          <a:r>
            <a:rPr lang="en-US" b="1" dirty="0"/>
            <a:t>Radiology</a:t>
          </a:r>
        </a:p>
      </dgm:t>
    </dgm:pt>
    <dgm:pt modelId="{C55013C7-F137-DA43-8641-E78D0817AC98}" type="parTrans" cxnId="{3B6D5202-DA6F-D841-84AF-F4CD17D842CA}">
      <dgm:prSet/>
      <dgm:spPr/>
      <dgm:t>
        <a:bodyPr/>
        <a:lstStyle/>
        <a:p>
          <a:endParaRPr lang="en-US"/>
        </a:p>
      </dgm:t>
    </dgm:pt>
    <dgm:pt modelId="{2CDACDA5-C440-C04F-9ABA-F0119762F28F}" type="sibTrans" cxnId="{3B6D5202-DA6F-D841-84AF-F4CD17D842CA}">
      <dgm:prSet/>
      <dgm:spPr>
        <a:solidFill>
          <a:schemeClr val="accent1"/>
        </a:solidFill>
      </dgm:spPr>
      <dgm:t>
        <a:bodyPr/>
        <a:lstStyle/>
        <a:p>
          <a:endParaRPr lang="en-US"/>
        </a:p>
      </dgm:t>
    </dgm:pt>
    <dgm:pt modelId="{5EE6B6DA-ED49-A24F-B121-C925397C5ACB}">
      <dgm:prSet phldrT="[Text]"/>
      <dgm:spPr>
        <a:solidFill>
          <a:schemeClr val="accent5">
            <a:lumMod val="50000"/>
          </a:schemeClr>
        </a:solidFill>
      </dgm:spPr>
      <dgm:t>
        <a:bodyPr/>
        <a:lstStyle/>
        <a:p>
          <a:r>
            <a:rPr lang="en-US" b="1" dirty="0"/>
            <a:t>Surgery</a:t>
          </a:r>
        </a:p>
      </dgm:t>
    </dgm:pt>
    <dgm:pt modelId="{869045A7-CF38-AE4D-896B-C729DA87D9E2}" type="parTrans" cxnId="{824D09D2-CB6A-9F48-8934-632D24C5169D}">
      <dgm:prSet/>
      <dgm:spPr/>
      <dgm:t>
        <a:bodyPr/>
        <a:lstStyle/>
        <a:p>
          <a:endParaRPr lang="en-US"/>
        </a:p>
      </dgm:t>
    </dgm:pt>
    <dgm:pt modelId="{4870B706-9B23-B74A-8426-54C4A89D0DF7}" type="sibTrans" cxnId="{824D09D2-CB6A-9F48-8934-632D24C5169D}">
      <dgm:prSet/>
      <dgm:spPr>
        <a:solidFill>
          <a:schemeClr val="accent5">
            <a:lumMod val="50000"/>
          </a:schemeClr>
        </a:solidFill>
      </dgm:spPr>
      <dgm:t>
        <a:bodyPr/>
        <a:lstStyle/>
        <a:p>
          <a:endParaRPr lang="en-US"/>
        </a:p>
      </dgm:t>
    </dgm:pt>
    <dgm:pt modelId="{31B838CE-9B6C-8F42-AE4A-F7E19AFDED51}">
      <dgm:prSet phldrT="[Text]"/>
      <dgm:spPr>
        <a:solidFill>
          <a:schemeClr val="tx2"/>
        </a:solidFill>
      </dgm:spPr>
      <dgm:t>
        <a:bodyPr/>
        <a:lstStyle/>
        <a:p>
          <a:r>
            <a:rPr lang="en-US" b="1" dirty="0"/>
            <a:t>Oncology</a:t>
          </a:r>
        </a:p>
      </dgm:t>
    </dgm:pt>
    <dgm:pt modelId="{D7E19429-4967-494B-A81F-B3BB2337479B}" type="parTrans" cxnId="{C114D852-3638-DF4E-BEBF-8A3CAD7C92A7}">
      <dgm:prSet/>
      <dgm:spPr/>
      <dgm:t>
        <a:bodyPr/>
        <a:lstStyle/>
        <a:p>
          <a:endParaRPr lang="en-US"/>
        </a:p>
      </dgm:t>
    </dgm:pt>
    <dgm:pt modelId="{12191111-C446-F14A-AEEE-F83D80121B04}" type="sibTrans" cxnId="{C114D852-3638-DF4E-BEBF-8A3CAD7C92A7}">
      <dgm:prSet/>
      <dgm:spPr>
        <a:solidFill>
          <a:schemeClr val="tx2"/>
        </a:solidFill>
      </dgm:spPr>
      <dgm:t>
        <a:bodyPr/>
        <a:lstStyle/>
        <a:p>
          <a:endParaRPr lang="en-US"/>
        </a:p>
      </dgm:t>
    </dgm:pt>
    <dgm:pt modelId="{2277AB40-04FD-7148-8527-33D2E1EE3A5D}">
      <dgm:prSet/>
      <dgm:spPr/>
      <dgm:t>
        <a:bodyPr/>
        <a:lstStyle/>
        <a:p>
          <a:r>
            <a:rPr lang="en-US" b="1" dirty="0"/>
            <a:t>Palliative care</a:t>
          </a:r>
        </a:p>
      </dgm:t>
    </dgm:pt>
    <dgm:pt modelId="{277E306C-1669-EA45-A00E-270B475D3A4A}" type="parTrans" cxnId="{40578799-650A-F040-A109-BFF26CF22DA8}">
      <dgm:prSet/>
      <dgm:spPr/>
      <dgm:t>
        <a:bodyPr/>
        <a:lstStyle/>
        <a:p>
          <a:endParaRPr lang="en-US"/>
        </a:p>
      </dgm:t>
    </dgm:pt>
    <dgm:pt modelId="{4F24BDFE-F7F6-DD48-BBD0-D2CA0442C704}" type="sibTrans" cxnId="{40578799-650A-F040-A109-BFF26CF22DA8}">
      <dgm:prSet/>
      <dgm:spPr/>
      <dgm:t>
        <a:bodyPr/>
        <a:lstStyle/>
        <a:p>
          <a:endParaRPr lang="en-US"/>
        </a:p>
      </dgm:t>
    </dgm:pt>
    <dgm:pt modelId="{922F9F89-7854-4F4B-A26E-2177E77171ED}">
      <dgm:prSet/>
      <dgm:spPr/>
      <dgm:t>
        <a:bodyPr/>
        <a:lstStyle/>
        <a:p>
          <a:r>
            <a:rPr lang="en-US" b="1" dirty="0"/>
            <a:t>Pathology</a:t>
          </a:r>
        </a:p>
      </dgm:t>
    </dgm:pt>
    <dgm:pt modelId="{F167DEA8-9E7D-C547-B5BE-3FF5639A63E9}" type="parTrans" cxnId="{AFC89EE2-E211-AD45-9062-63B0D748A370}">
      <dgm:prSet/>
      <dgm:spPr/>
      <dgm:t>
        <a:bodyPr/>
        <a:lstStyle/>
        <a:p>
          <a:endParaRPr lang="en-US"/>
        </a:p>
      </dgm:t>
    </dgm:pt>
    <dgm:pt modelId="{DFF94F71-6413-DE4B-AB1E-0344D2EF8347}" type="sibTrans" cxnId="{AFC89EE2-E211-AD45-9062-63B0D748A370}">
      <dgm:prSet/>
      <dgm:spPr/>
      <dgm:t>
        <a:bodyPr/>
        <a:lstStyle/>
        <a:p>
          <a:endParaRPr lang="en-US"/>
        </a:p>
      </dgm:t>
    </dgm:pt>
    <dgm:pt modelId="{57DE7B51-DE4F-7545-8F54-AB65F7478B03}" type="pres">
      <dgm:prSet presAssocID="{0FEBBDA6-5E9E-1247-BFB2-418EE77A86F6}" presName="Name0" presStyleCnt="0">
        <dgm:presLayoutVars>
          <dgm:chMax val="1"/>
          <dgm:dir/>
          <dgm:animLvl val="ctr"/>
          <dgm:resizeHandles val="exact"/>
        </dgm:presLayoutVars>
      </dgm:prSet>
      <dgm:spPr/>
    </dgm:pt>
    <dgm:pt modelId="{8897A44D-595B-6745-9ED0-C244DA10A540}" type="pres">
      <dgm:prSet presAssocID="{16A22157-CBC9-3B42-AA7E-3119FD9648E7}" presName="centerShape" presStyleLbl="node0" presStyleIdx="0" presStyleCnt="1"/>
      <dgm:spPr/>
    </dgm:pt>
    <dgm:pt modelId="{DDCC6646-95DA-2A41-8C38-AB1A0A45FFC5}" type="pres">
      <dgm:prSet presAssocID="{8F774F1F-7188-7048-8D9B-8B31003CBF03}" presName="node" presStyleLbl="node1" presStyleIdx="0" presStyleCnt="6">
        <dgm:presLayoutVars>
          <dgm:bulletEnabled val="1"/>
        </dgm:presLayoutVars>
      </dgm:prSet>
      <dgm:spPr/>
    </dgm:pt>
    <dgm:pt modelId="{8A06DA26-32F9-2545-9011-0D5FDB7EF241}" type="pres">
      <dgm:prSet presAssocID="{8F774F1F-7188-7048-8D9B-8B31003CBF03}" presName="dummy" presStyleCnt="0"/>
      <dgm:spPr/>
    </dgm:pt>
    <dgm:pt modelId="{3EE612FC-03F2-534A-830A-975B256ED966}" type="pres">
      <dgm:prSet presAssocID="{C29209A6-AD0F-2D48-9039-BA38C943CEF6}" presName="sibTrans" presStyleLbl="sibTrans2D1" presStyleIdx="0" presStyleCnt="6"/>
      <dgm:spPr/>
    </dgm:pt>
    <dgm:pt modelId="{AAD7A9D5-0C42-B948-A8B6-5C60B9E59260}" type="pres">
      <dgm:prSet presAssocID="{1259565A-351D-A44B-9091-A6135B30A4AF}" presName="node" presStyleLbl="node1" presStyleIdx="1" presStyleCnt="6">
        <dgm:presLayoutVars>
          <dgm:bulletEnabled val="1"/>
        </dgm:presLayoutVars>
      </dgm:prSet>
      <dgm:spPr/>
    </dgm:pt>
    <dgm:pt modelId="{65DCE7CF-7CE1-E94B-A6BB-BD4B9CB908DE}" type="pres">
      <dgm:prSet presAssocID="{1259565A-351D-A44B-9091-A6135B30A4AF}" presName="dummy" presStyleCnt="0"/>
      <dgm:spPr/>
    </dgm:pt>
    <dgm:pt modelId="{B6F3906C-2A0D-634D-A27E-DF58FD142403}" type="pres">
      <dgm:prSet presAssocID="{2CDACDA5-C440-C04F-9ABA-F0119762F28F}" presName="sibTrans" presStyleLbl="sibTrans2D1" presStyleIdx="1" presStyleCnt="6"/>
      <dgm:spPr/>
    </dgm:pt>
    <dgm:pt modelId="{42AF3783-28E7-A44C-AA8B-0221D207B0B8}" type="pres">
      <dgm:prSet presAssocID="{5EE6B6DA-ED49-A24F-B121-C925397C5ACB}" presName="node" presStyleLbl="node1" presStyleIdx="2" presStyleCnt="6">
        <dgm:presLayoutVars>
          <dgm:bulletEnabled val="1"/>
        </dgm:presLayoutVars>
      </dgm:prSet>
      <dgm:spPr/>
    </dgm:pt>
    <dgm:pt modelId="{81BB7634-6206-2142-917F-BFA909C568E6}" type="pres">
      <dgm:prSet presAssocID="{5EE6B6DA-ED49-A24F-B121-C925397C5ACB}" presName="dummy" presStyleCnt="0"/>
      <dgm:spPr/>
    </dgm:pt>
    <dgm:pt modelId="{D57C06EC-9110-144D-A015-3A99586A6C62}" type="pres">
      <dgm:prSet presAssocID="{4870B706-9B23-B74A-8426-54C4A89D0DF7}" presName="sibTrans" presStyleLbl="sibTrans2D1" presStyleIdx="2" presStyleCnt="6"/>
      <dgm:spPr/>
    </dgm:pt>
    <dgm:pt modelId="{B2126064-67AF-2948-86DF-054BD3508B47}" type="pres">
      <dgm:prSet presAssocID="{31B838CE-9B6C-8F42-AE4A-F7E19AFDED51}" presName="node" presStyleLbl="node1" presStyleIdx="3" presStyleCnt="6">
        <dgm:presLayoutVars>
          <dgm:bulletEnabled val="1"/>
        </dgm:presLayoutVars>
      </dgm:prSet>
      <dgm:spPr/>
    </dgm:pt>
    <dgm:pt modelId="{8231B30A-6CDF-1B40-A36C-0BDC2B800213}" type="pres">
      <dgm:prSet presAssocID="{31B838CE-9B6C-8F42-AE4A-F7E19AFDED51}" presName="dummy" presStyleCnt="0"/>
      <dgm:spPr/>
    </dgm:pt>
    <dgm:pt modelId="{FC36E42F-BED1-FA44-9710-EF7B313B4877}" type="pres">
      <dgm:prSet presAssocID="{12191111-C446-F14A-AEEE-F83D80121B04}" presName="sibTrans" presStyleLbl="sibTrans2D1" presStyleIdx="3" presStyleCnt="6"/>
      <dgm:spPr/>
    </dgm:pt>
    <dgm:pt modelId="{CD109098-64A3-9746-AA23-801AC05387C7}" type="pres">
      <dgm:prSet presAssocID="{2277AB40-04FD-7148-8527-33D2E1EE3A5D}" presName="node" presStyleLbl="node1" presStyleIdx="4" presStyleCnt="6">
        <dgm:presLayoutVars>
          <dgm:bulletEnabled val="1"/>
        </dgm:presLayoutVars>
      </dgm:prSet>
      <dgm:spPr/>
    </dgm:pt>
    <dgm:pt modelId="{C5AF4FC3-7032-BC4C-A74F-AAB4544AB2AB}" type="pres">
      <dgm:prSet presAssocID="{2277AB40-04FD-7148-8527-33D2E1EE3A5D}" presName="dummy" presStyleCnt="0"/>
      <dgm:spPr/>
    </dgm:pt>
    <dgm:pt modelId="{B40D4517-02B5-B344-A27D-B770169B8F55}" type="pres">
      <dgm:prSet presAssocID="{4F24BDFE-F7F6-DD48-BBD0-D2CA0442C704}" presName="sibTrans" presStyleLbl="sibTrans2D1" presStyleIdx="4" presStyleCnt="6"/>
      <dgm:spPr/>
    </dgm:pt>
    <dgm:pt modelId="{FC6482EF-83FC-E944-A39C-C91ED86B6BA0}" type="pres">
      <dgm:prSet presAssocID="{922F9F89-7854-4F4B-A26E-2177E77171ED}" presName="node" presStyleLbl="node1" presStyleIdx="5" presStyleCnt="6">
        <dgm:presLayoutVars>
          <dgm:bulletEnabled val="1"/>
        </dgm:presLayoutVars>
      </dgm:prSet>
      <dgm:spPr/>
    </dgm:pt>
    <dgm:pt modelId="{C2F935CA-54D9-B249-98BA-B6F1066E85F6}" type="pres">
      <dgm:prSet presAssocID="{922F9F89-7854-4F4B-A26E-2177E77171ED}" presName="dummy" presStyleCnt="0"/>
      <dgm:spPr/>
    </dgm:pt>
    <dgm:pt modelId="{EF26AE21-1B31-DB47-9E51-C64284CA61A2}" type="pres">
      <dgm:prSet presAssocID="{DFF94F71-6413-DE4B-AB1E-0344D2EF8347}" presName="sibTrans" presStyleLbl="sibTrans2D1" presStyleIdx="5" presStyleCnt="6"/>
      <dgm:spPr/>
    </dgm:pt>
  </dgm:ptLst>
  <dgm:cxnLst>
    <dgm:cxn modelId="{3B6D5202-DA6F-D841-84AF-F4CD17D842CA}" srcId="{16A22157-CBC9-3B42-AA7E-3119FD9648E7}" destId="{1259565A-351D-A44B-9091-A6135B30A4AF}" srcOrd="1" destOrd="0" parTransId="{C55013C7-F137-DA43-8641-E78D0817AC98}" sibTransId="{2CDACDA5-C440-C04F-9ABA-F0119762F28F}"/>
    <dgm:cxn modelId="{98EA460F-444E-2843-A66B-5851EA363B8A}" type="presOf" srcId="{922F9F89-7854-4F4B-A26E-2177E77171ED}" destId="{FC6482EF-83FC-E944-A39C-C91ED86B6BA0}" srcOrd="0" destOrd="0" presId="urn:microsoft.com/office/officeart/2005/8/layout/radial6"/>
    <dgm:cxn modelId="{75A59D17-5E76-EC4F-B46A-A1E7F08E6354}" type="presOf" srcId="{1259565A-351D-A44B-9091-A6135B30A4AF}" destId="{AAD7A9D5-0C42-B948-A8B6-5C60B9E59260}" srcOrd="0" destOrd="0" presId="urn:microsoft.com/office/officeart/2005/8/layout/radial6"/>
    <dgm:cxn modelId="{0A7BDD1C-CD28-724C-ACB4-B8E81F6F53E3}" type="presOf" srcId="{0FEBBDA6-5E9E-1247-BFB2-418EE77A86F6}" destId="{57DE7B51-DE4F-7545-8F54-AB65F7478B03}" srcOrd="0" destOrd="0" presId="urn:microsoft.com/office/officeart/2005/8/layout/radial6"/>
    <dgm:cxn modelId="{97566C29-CEA9-8844-8C5F-0988DF4A0236}" type="presOf" srcId="{4F24BDFE-F7F6-DD48-BBD0-D2CA0442C704}" destId="{B40D4517-02B5-B344-A27D-B770169B8F55}" srcOrd="0" destOrd="0" presId="urn:microsoft.com/office/officeart/2005/8/layout/radial6"/>
    <dgm:cxn modelId="{784A442F-0C8B-B641-8890-FCA8C640945A}" type="presOf" srcId="{16A22157-CBC9-3B42-AA7E-3119FD9648E7}" destId="{8897A44D-595B-6745-9ED0-C244DA10A540}" srcOrd="0" destOrd="0" presId="urn:microsoft.com/office/officeart/2005/8/layout/radial6"/>
    <dgm:cxn modelId="{992E8331-6A5E-484C-AD6D-FA28EF4A1D40}" type="presOf" srcId="{8F774F1F-7188-7048-8D9B-8B31003CBF03}" destId="{DDCC6646-95DA-2A41-8C38-AB1A0A45FFC5}" srcOrd="0" destOrd="0" presId="urn:microsoft.com/office/officeart/2005/8/layout/radial6"/>
    <dgm:cxn modelId="{D20A9460-D8D6-FC48-BA2D-EC4B23281D93}" type="presOf" srcId="{2277AB40-04FD-7148-8527-33D2E1EE3A5D}" destId="{CD109098-64A3-9746-AA23-801AC05387C7}" srcOrd="0" destOrd="0" presId="urn:microsoft.com/office/officeart/2005/8/layout/radial6"/>
    <dgm:cxn modelId="{13710E51-8241-7E48-AE0F-A3FBD3A364DD}" type="presOf" srcId="{12191111-C446-F14A-AEEE-F83D80121B04}" destId="{FC36E42F-BED1-FA44-9710-EF7B313B4877}" srcOrd="0" destOrd="0" presId="urn:microsoft.com/office/officeart/2005/8/layout/radial6"/>
    <dgm:cxn modelId="{C114D852-3638-DF4E-BEBF-8A3CAD7C92A7}" srcId="{16A22157-CBC9-3B42-AA7E-3119FD9648E7}" destId="{31B838CE-9B6C-8F42-AE4A-F7E19AFDED51}" srcOrd="3" destOrd="0" parTransId="{D7E19429-4967-494B-A81F-B3BB2337479B}" sibTransId="{12191111-C446-F14A-AEEE-F83D80121B04}"/>
    <dgm:cxn modelId="{E4C0307C-24AC-2847-A161-1D56F4FBCCC1}" srcId="{0FEBBDA6-5E9E-1247-BFB2-418EE77A86F6}" destId="{16A22157-CBC9-3B42-AA7E-3119FD9648E7}" srcOrd="0" destOrd="0" parTransId="{0A8FB5B9-ACD6-DF48-A6CB-DBE0E3F37F88}" sibTransId="{68240AB7-C3D4-EB4C-8F87-696FBBE6C7DD}"/>
    <dgm:cxn modelId="{E42F9F8F-C9BF-1C40-98F0-A5030504AEB4}" type="presOf" srcId="{5EE6B6DA-ED49-A24F-B121-C925397C5ACB}" destId="{42AF3783-28E7-A44C-AA8B-0221D207B0B8}" srcOrd="0" destOrd="0" presId="urn:microsoft.com/office/officeart/2005/8/layout/radial6"/>
    <dgm:cxn modelId="{C2770790-C3D2-8142-91D3-71C8A773FED1}" type="presOf" srcId="{C29209A6-AD0F-2D48-9039-BA38C943CEF6}" destId="{3EE612FC-03F2-534A-830A-975B256ED966}" srcOrd="0" destOrd="0" presId="urn:microsoft.com/office/officeart/2005/8/layout/radial6"/>
    <dgm:cxn modelId="{40578799-650A-F040-A109-BFF26CF22DA8}" srcId="{16A22157-CBC9-3B42-AA7E-3119FD9648E7}" destId="{2277AB40-04FD-7148-8527-33D2E1EE3A5D}" srcOrd="4" destOrd="0" parTransId="{277E306C-1669-EA45-A00E-270B475D3A4A}" sibTransId="{4F24BDFE-F7F6-DD48-BBD0-D2CA0442C704}"/>
    <dgm:cxn modelId="{1EA3939E-3969-3346-8B72-B397753DEEE0}" type="presOf" srcId="{DFF94F71-6413-DE4B-AB1E-0344D2EF8347}" destId="{EF26AE21-1B31-DB47-9E51-C64284CA61A2}" srcOrd="0" destOrd="0" presId="urn:microsoft.com/office/officeart/2005/8/layout/radial6"/>
    <dgm:cxn modelId="{35CAFCAB-7D2E-2A49-8366-30D70DAFCE82}" srcId="{16A22157-CBC9-3B42-AA7E-3119FD9648E7}" destId="{8F774F1F-7188-7048-8D9B-8B31003CBF03}" srcOrd="0" destOrd="0" parTransId="{24A5E653-D31C-0744-B0A4-B0BA570E3A07}" sibTransId="{C29209A6-AD0F-2D48-9039-BA38C943CEF6}"/>
    <dgm:cxn modelId="{9C41EDB2-DDC3-D749-BCBD-5F59DC0AD5A5}" type="presOf" srcId="{4870B706-9B23-B74A-8426-54C4A89D0DF7}" destId="{D57C06EC-9110-144D-A015-3A99586A6C62}" srcOrd="0" destOrd="0" presId="urn:microsoft.com/office/officeart/2005/8/layout/radial6"/>
    <dgm:cxn modelId="{22DD91BB-6E76-5A4C-AED7-3B78B9BDD820}" type="presOf" srcId="{2CDACDA5-C440-C04F-9ABA-F0119762F28F}" destId="{B6F3906C-2A0D-634D-A27E-DF58FD142403}" srcOrd="0" destOrd="0" presId="urn:microsoft.com/office/officeart/2005/8/layout/radial6"/>
    <dgm:cxn modelId="{824D09D2-CB6A-9F48-8934-632D24C5169D}" srcId="{16A22157-CBC9-3B42-AA7E-3119FD9648E7}" destId="{5EE6B6DA-ED49-A24F-B121-C925397C5ACB}" srcOrd="2" destOrd="0" parTransId="{869045A7-CF38-AE4D-896B-C729DA87D9E2}" sibTransId="{4870B706-9B23-B74A-8426-54C4A89D0DF7}"/>
    <dgm:cxn modelId="{AFC89EE2-E211-AD45-9062-63B0D748A370}" srcId="{16A22157-CBC9-3B42-AA7E-3119FD9648E7}" destId="{922F9F89-7854-4F4B-A26E-2177E77171ED}" srcOrd="5" destOrd="0" parTransId="{F167DEA8-9E7D-C547-B5BE-3FF5639A63E9}" sibTransId="{DFF94F71-6413-DE4B-AB1E-0344D2EF8347}"/>
    <dgm:cxn modelId="{785CE5FB-E9A1-544D-BC84-F4B88C32F4B9}" type="presOf" srcId="{31B838CE-9B6C-8F42-AE4A-F7E19AFDED51}" destId="{B2126064-67AF-2948-86DF-054BD3508B47}" srcOrd="0" destOrd="0" presId="urn:microsoft.com/office/officeart/2005/8/layout/radial6"/>
    <dgm:cxn modelId="{77BE6ED8-E0F7-484C-AA69-A457EAFE1671}" type="presParOf" srcId="{57DE7B51-DE4F-7545-8F54-AB65F7478B03}" destId="{8897A44D-595B-6745-9ED0-C244DA10A540}" srcOrd="0" destOrd="0" presId="urn:microsoft.com/office/officeart/2005/8/layout/radial6"/>
    <dgm:cxn modelId="{7D37BD9E-AB9E-8547-B724-BF6D700994DF}" type="presParOf" srcId="{57DE7B51-DE4F-7545-8F54-AB65F7478B03}" destId="{DDCC6646-95DA-2A41-8C38-AB1A0A45FFC5}" srcOrd="1" destOrd="0" presId="urn:microsoft.com/office/officeart/2005/8/layout/radial6"/>
    <dgm:cxn modelId="{4A6B28E9-63FA-064C-BF2A-069192C2C595}" type="presParOf" srcId="{57DE7B51-DE4F-7545-8F54-AB65F7478B03}" destId="{8A06DA26-32F9-2545-9011-0D5FDB7EF241}" srcOrd="2" destOrd="0" presId="urn:microsoft.com/office/officeart/2005/8/layout/radial6"/>
    <dgm:cxn modelId="{50941D8C-54DC-C445-9549-20DFE0D36D8B}" type="presParOf" srcId="{57DE7B51-DE4F-7545-8F54-AB65F7478B03}" destId="{3EE612FC-03F2-534A-830A-975B256ED966}" srcOrd="3" destOrd="0" presId="urn:microsoft.com/office/officeart/2005/8/layout/radial6"/>
    <dgm:cxn modelId="{CEC77A8F-EF19-424E-B44B-5991C1170A00}" type="presParOf" srcId="{57DE7B51-DE4F-7545-8F54-AB65F7478B03}" destId="{AAD7A9D5-0C42-B948-A8B6-5C60B9E59260}" srcOrd="4" destOrd="0" presId="urn:microsoft.com/office/officeart/2005/8/layout/radial6"/>
    <dgm:cxn modelId="{397D0F96-C3BB-A245-9C1F-4B6A11B6CD76}" type="presParOf" srcId="{57DE7B51-DE4F-7545-8F54-AB65F7478B03}" destId="{65DCE7CF-7CE1-E94B-A6BB-BD4B9CB908DE}" srcOrd="5" destOrd="0" presId="urn:microsoft.com/office/officeart/2005/8/layout/radial6"/>
    <dgm:cxn modelId="{A022F755-127F-D945-901F-91AA85CCD530}" type="presParOf" srcId="{57DE7B51-DE4F-7545-8F54-AB65F7478B03}" destId="{B6F3906C-2A0D-634D-A27E-DF58FD142403}" srcOrd="6" destOrd="0" presId="urn:microsoft.com/office/officeart/2005/8/layout/radial6"/>
    <dgm:cxn modelId="{43780455-D013-6142-B386-99F3DF1474D8}" type="presParOf" srcId="{57DE7B51-DE4F-7545-8F54-AB65F7478B03}" destId="{42AF3783-28E7-A44C-AA8B-0221D207B0B8}" srcOrd="7" destOrd="0" presId="urn:microsoft.com/office/officeart/2005/8/layout/radial6"/>
    <dgm:cxn modelId="{3F3258C2-8BE9-A74C-A789-290EE9822BDC}" type="presParOf" srcId="{57DE7B51-DE4F-7545-8F54-AB65F7478B03}" destId="{81BB7634-6206-2142-917F-BFA909C568E6}" srcOrd="8" destOrd="0" presId="urn:microsoft.com/office/officeart/2005/8/layout/radial6"/>
    <dgm:cxn modelId="{59DCE41B-8168-2340-8803-8608621294BA}" type="presParOf" srcId="{57DE7B51-DE4F-7545-8F54-AB65F7478B03}" destId="{D57C06EC-9110-144D-A015-3A99586A6C62}" srcOrd="9" destOrd="0" presId="urn:microsoft.com/office/officeart/2005/8/layout/radial6"/>
    <dgm:cxn modelId="{D021E54B-6BF9-1244-868B-700B55050204}" type="presParOf" srcId="{57DE7B51-DE4F-7545-8F54-AB65F7478B03}" destId="{B2126064-67AF-2948-86DF-054BD3508B47}" srcOrd="10" destOrd="0" presId="urn:microsoft.com/office/officeart/2005/8/layout/radial6"/>
    <dgm:cxn modelId="{C66F96BF-1925-D74E-B73D-23E361EA59F9}" type="presParOf" srcId="{57DE7B51-DE4F-7545-8F54-AB65F7478B03}" destId="{8231B30A-6CDF-1B40-A36C-0BDC2B800213}" srcOrd="11" destOrd="0" presId="urn:microsoft.com/office/officeart/2005/8/layout/radial6"/>
    <dgm:cxn modelId="{3911737C-4131-9641-9D8F-A8EEBB2E4A3F}" type="presParOf" srcId="{57DE7B51-DE4F-7545-8F54-AB65F7478B03}" destId="{FC36E42F-BED1-FA44-9710-EF7B313B4877}" srcOrd="12" destOrd="0" presId="urn:microsoft.com/office/officeart/2005/8/layout/radial6"/>
    <dgm:cxn modelId="{E23BFBC1-131D-6643-969F-91D69B895B09}" type="presParOf" srcId="{57DE7B51-DE4F-7545-8F54-AB65F7478B03}" destId="{CD109098-64A3-9746-AA23-801AC05387C7}" srcOrd="13" destOrd="0" presId="urn:microsoft.com/office/officeart/2005/8/layout/radial6"/>
    <dgm:cxn modelId="{E914F49E-A79E-E146-BEC7-6BE7BF952EA9}" type="presParOf" srcId="{57DE7B51-DE4F-7545-8F54-AB65F7478B03}" destId="{C5AF4FC3-7032-BC4C-A74F-AAB4544AB2AB}" srcOrd="14" destOrd="0" presId="urn:microsoft.com/office/officeart/2005/8/layout/radial6"/>
    <dgm:cxn modelId="{1DD0A413-F25E-BD4A-AC3C-1ED54BBC2A1A}" type="presParOf" srcId="{57DE7B51-DE4F-7545-8F54-AB65F7478B03}" destId="{B40D4517-02B5-B344-A27D-B770169B8F55}" srcOrd="15" destOrd="0" presId="urn:microsoft.com/office/officeart/2005/8/layout/radial6"/>
    <dgm:cxn modelId="{B003834E-01EA-3844-B2F5-6AB9B4F939A8}" type="presParOf" srcId="{57DE7B51-DE4F-7545-8F54-AB65F7478B03}" destId="{FC6482EF-83FC-E944-A39C-C91ED86B6BA0}" srcOrd="16" destOrd="0" presId="urn:microsoft.com/office/officeart/2005/8/layout/radial6"/>
    <dgm:cxn modelId="{2D31A79F-3580-1D4D-9020-574EAB80E76C}" type="presParOf" srcId="{57DE7B51-DE4F-7545-8F54-AB65F7478B03}" destId="{C2F935CA-54D9-B249-98BA-B6F1066E85F6}" srcOrd="17" destOrd="0" presId="urn:microsoft.com/office/officeart/2005/8/layout/radial6"/>
    <dgm:cxn modelId="{BD3CECB1-AB11-EC44-BBB7-68F4F5ACDAC2}" type="presParOf" srcId="{57DE7B51-DE4F-7545-8F54-AB65F7478B03}" destId="{EF26AE21-1B31-DB47-9E51-C64284CA61A2}" srcOrd="18" destOrd="0" presId="urn:microsoft.com/office/officeart/2005/8/layout/radial6"/>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01189-F3ED-704E-81A7-9A90FCF6214F}">
      <dsp:nvSpPr>
        <dsp:cNvPr id="0" name=""/>
        <dsp:cNvSpPr/>
      </dsp:nvSpPr>
      <dsp:spPr>
        <a:xfrm>
          <a:off x="3572292" y="792082"/>
          <a:ext cx="7399670" cy="2941798"/>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solidFill>
                <a:schemeClr val="tx1"/>
              </a:solidFill>
            </a:rPr>
            <a:t>To provide insights into the combination therapy for unresectable or advanced HCC patients, covering both approved therapies and those that are in clinical development</a:t>
          </a:r>
        </a:p>
        <a:p>
          <a:pPr marL="0" lvl="0" indent="0" algn="l" defTabSz="977900">
            <a:lnSpc>
              <a:spcPct val="90000"/>
            </a:lnSpc>
            <a:spcBef>
              <a:spcPct val="0"/>
            </a:spcBef>
            <a:spcAft>
              <a:spcPct val="35000"/>
            </a:spcAft>
            <a:buFont typeface="Symbol" panose="05050102010706020507" pitchFamily="18" charset="2"/>
            <a:buNone/>
          </a:pPr>
          <a:r>
            <a:rPr lang="en-GB" sz="2200" kern="1200" dirty="0">
              <a:solidFill>
                <a:schemeClr val="tx1"/>
              </a:solidFill>
            </a:rPr>
            <a:t>To define the HCC patient population who should benefit most from each available treatment option based on efficacy and safety profiles</a:t>
          </a:r>
        </a:p>
        <a:p>
          <a:pPr marL="0" lvl="0" indent="0" algn="l" defTabSz="977900">
            <a:lnSpc>
              <a:spcPct val="90000"/>
            </a:lnSpc>
            <a:spcBef>
              <a:spcPct val="0"/>
            </a:spcBef>
            <a:spcAft>
              <a:spcPct val="35000"/>
            </a:spcAft>
            <a:buNone/>
          </a:pPr>
          <a:r>
            <a:rPr lang="en-US" sz="2200" kern="1200" dirty="0">
              <a:solidFill>
                <a:schemeClr val="tx1"/>
              </a:solidFill>
            </a:rPr>
            <a:t>To provide guidance on treatment sequencing</a:t>
          </a:r>
          <a:endParaRPr lang="en-GB" sz="2200" kern="1200" noProof="0" dirty="0">
            <a:solidFill>
              <a:schemeClr val="tx1"/>
            </a:solidFill>
          </a:endParaRPr>
        </a:p>
      </dsp:txBody>
      <dsp:txXfrm>
        <a:off x="3572292" y="792082"/>
        <a:ext cx="7399670" cy="2941798"/>
      </dsp:txXfrm>
    </dsp:sp>
    <dsp:sp modelId="{5CB14106-E237-4F45-AB5D-70A774F7880A}">
      <dsp:nvSpPr>
        <dsp:cNvPr id="0" name=""/>
        <dsp:cNvSpPr/>
      </dsp:nvSpPr>
      <dsp:spPr>
        <a:xfrm>
          <a:off x="-10275" y="603741"/>
          <a:ext cx="3285294" cy="3318479"/>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6AE21-1B31-DB47-9E51-C64284CA61A2}">
      <dsp:nvSpPr>
        <dsp:cNvPr id="0" name=""/>
        <dsp:cNvSpPr/>
      </dsp:nvSpPr>
      <dsp:spPr>
        <a:xfrm>
          <a:off x="3729982" y="511326"/>
          <a:ext cx="3503310" cy="3503310"/>
        </a:xfrm>
        <a:prstGeom prst="blockArc">
          <a:avLst>
            <a:gd name="adj1" fmla="val 12600000"/>
            <a:gd name="adj2" fmla="val 16200000"/>
            <a:gd name="adj3" fmla="val 452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0D4517-02B5-B344-A27D-B770169B8F55}">
      <dsp:nvSpPr>
        <dsp:cNvPr id="0" name=""/>
        <dsp:cNvSpPr/>
      </dsp:nvSpPr>
      <dsp:spPr>
        <a:xfrm>
          <a:off x="3729982" y="511326"/>
          <a:ext cx="3503310" cy="3503310"/>
        </a:xfrm>
        <a:prstGeom prst="blockArc">
          <a:avLst>
            <a:gd name="adj1" fmla="val 9000000"/>
            <a:gd name="adj2" fmla="val 12600000"/>
            <a:gd name="adj3" fmla="val 4528"/>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36E42F-BED1-FA44-9710-EF7B313B4877}">
      <dsp:nvSpPr>
        <dsp:cNvPr id="0" name=""/>
        <dsp:cNvSpPr/>
      </dsp:nvSpPr>
      <dsp:spPr>
        <a:xfrm>
          <a:off x="3729982" y="511326"/>
          <a:ext cx="3503310" cy="3503310"/>
        </a:xfrm>
        <a:prstGeom prst="blockArc">
          <a:avLst>
            <a:gd name="adj1" fmla="val 5400000"/>
            <a:gd name="adj2" fmla="val 9000000"/>
            <a:gd name="adj3" fmla="val 4528"/>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D57C06EC-9110-144D-A015-3A99586A6C62}">
      <dsp:nvSpPr>
        <dsp:cNvPr id="0" name=""/>
        <dsp:cNvSpPr/>
      </dsp:nvSpPr>
      <dsp:spPr>
        <a:xfrm>
          <a:off x="3729982" y="511326"/>
          <a:ext cx="3503310" cy="3503310"/>
        </a:xfrm>
        <a:prstGeom prst="blockArc">
          <a:avLst>
            <a:gd name="adj1" fmla="val 1800000"/>
            <a:gd name="adj2" fmla="val 5400000"/>
            <a:gd name="adj3" fmla="val 4528"/>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B6F3906C-2A0D-634D-A27E-DF58FD142403}">
      <dsp:nvSpPr>
        <dsp:cNvPr id="0" name=""/>
        <dsp:cNvSpPr/>
      </dsp:nvSpPr>
      <dsp:spPr>
        <a:xfrm>
          <a:off x="3729982" y="511326"/>
          <a:ext cx="3503310" cy="3503310"/>
        </a:xfrm>
        <a:prstGeom prst="blockArc">
          <a:avLst>
            <a:gd name="adj1" fmla="val 19800000"/>
            <a:gd name="adj2" fmla="val 1800000"/>
            <a:gd name="adj3" fmla="val 4528"/>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3EE612FC-03F2-534A-830A-975B256ED966}">
      <dsp:nvSpPr>
        <dsp:cNvPr id="0" name=""/>
        <dsp:cNvSpPr/>
      </dsp:nvSpPr>
      <dsp:spPr>
        <a:xfrm>
          <a:off x="3729982" y="511326"/>
          <a:ext cx="3503310" cy="3503310"/>
        </a:xfrm>
        <a:prstGeom prst="blockArc">
          <a:avLst>
            <a:gd name="adj1" fmla="val 16200000"/>
            <a:gd name="adj2" fmla="val 19800000"/>
            <a:gd name="adj3" fmla="val 452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97A44D-595B-6745-9ED0-C244DA10A540}">
      <dsp:nvSpPr>
        <dsp:cNvPr id="0" name=""/>
        <dsp:cNvSpPr/>
      </dsp:nvSpPr>
      <dsp:spPr>
        <a:xfrm>
          <a:off x="4694722" y="1476066"/>
          <a:ext cx="1573829" cy="1573829"/>
        </a:xfrm>
        <a:prstGeom prst="ellipse">
          <a:avLst/>
        </a:prstGeom>
        <a:solidFill>
          <a:schemeClr val="accent3"/>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tx1"/>
              </a:solidFill>
            </a:rPr>
            <a:t>Liver </a:t>
          </a:r>
          <a:r>
            <a:rPr lang="en-US" sz="2500" b="1" kern="1200" dirty="0" err="1">
              <a:solidFill>
                <a:schemeClr val="tx1"/>
              </a:solidFill>
            </a:rPr>
            <a:t>tumour</a:t>
          </a:r>
          <a:r>
            <a:rPr lang="en-US" sz="2500" b="1" kern="1200" dirty="0">
              <a:solidFill>
                <a:schemeClr val="tx1"/>
              </a:solidFill>
            </a:rPr>
            <a:t> team</a:t>
          </a:r>
        </a:p>
      </dsp:txBody>
      <dsp:txXfrm>
        <a:off x="4925204" y="1706548"/>
        <a:ext cx="1112865" cy="1112865"/>
      </dsp:txXfrm>
    </dsp:sp>
    <dsp:sp modelId="{DDCC6646-95DA-2A41-8C38-AB1A0A45FFC5}">
      <dsp:nvSpPr>
        <dsp:cNvPr id="0" name=""/>
        <dsp:cNvSpPr/>
      </dsp:nvSpPr>
      <dsp:spPr>
        <a:xfrm>
          <a:off x="4930797" y="146"/>
          <a:ext cx="1101680" cy="110168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Hepatology</a:t>
          </a:r>
        </a:p>
      </dsp:txBody>
      <dsp:txXfrm>
        <a:off x="5092134" y="161483"/>
        <a:ext cx="779006" cy="779006"/>
      </dsp:txXfrm>
    </dsp:sp>
    <dsp:sp modelId="{AAD7A9D5-0C42-B948-A8B6-5C60B9E59260}">
      <dsp:nvSpPr>
        <dsp:cNvPr id="0" name=""/>
        <dsp:cNvSpPr/>
      </dsp:nvSpPr>
      <dsp:spPr>
        <a:xfrm>
          <a:off x="6413428" y="856143"/>
          <a:ext cx="1101680" cy="1101680"/>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Radiology</a:t>
          </a:r>
        </a:p>
      </dsp:txBody>
      <dsp:txXfrm>
        <a:off x="6574765" y="1017480"/>
        <a:ext cx="779006" cy="779006"/>
      </dsp:txXfrm>
    </dsp:sp>
    <dsp:sp modelId="{42AF3783-28E7-A44C-AA8B-0221D207B0B8}">
      <dsp:nvSpPr>
        <dsp:cNvPr id="0" name=""/>
        <dsp:cNvSpPr/>
      </dsp:nvSpPr>
      <dsp:spPr>
        <a:xfrm>
          <a:off x="6413428" y="2568138"/>
          <a:ext cx="1101680" cy="1101680"/>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Surgery</a:t>
          </a:r>
        </a:p>
      </dsp:txBody>
      <dsp:txXfrm>
        <a:off x="6574765" y="2729475"/>
        <a:ext cx="779006" cy="779006"/>
      </dsp:txXfrm>
    </dsp:sp>
    <dsp:sp modelId="{B2126064-67AF-2948-86DF-054BD3508B47}">
      <dsp:nvSpPr>
        <dsp:cNvPr id="0" name=""/>
        <dsp:cNvSpPr/>
      </dsp:nvSpPr>
      <dsp:spPr>
        <a:xfrm>
          <a:off x="4930797" y="3424136"/>
          <a:ext cx="1101680" cy="1101680"/>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Oncology</a:t>
          </a:r>
        </a:p>
      </dsp:txBody>
      <dsp:txXfrm>
        <a:off x="5092134" y="3585473"/>
        <a:ext cx="779006" cy="779006"/>
      </dsp:txXfrm>
    </dsp:sp>
    <dsp:sp modelId="{CD109098-64A3-9746-AA23-801AC05387C7}">
      <dsp:nvSpPr>
        <dsp:cNvPr id="0" name=""/>
        <dsp:cNvSpPr/>
      </dsp:nvSpPr>
      <dsp:spPr>
        <a:xfrm>
          <a:off x="3448166" y="2568138"/>
          <a:ext cx="1101680" cy="110168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Palliative care</a:t>
          </a:r>
        </a:p>
      </dsp:txBody>
      <dsp:txXfrm>
        <a:off x="3609503" y="2729475"/>
        <a:ext cx="779006" cy="779006"/>
      </dsp:txXfrm>
    </dsp:sp>
    <dsp:sp modelId="{FC6482EF-83FC-E944-A39C-C91ED86B6BA0}">
      <dsp:nvSpPr>
        <dsp:cNvPr id="0" name=""/>
        <dsp:cNvSpPr/>
      </dsp:nvSpPr>
      <dsp:spPr>
        <a:xfrm>
          <a:off x="3448166" y="856143"/>
          <a:ext cx="1101680" cy="110168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Pathology</a:t>
          </a:r>
        </a:p>
      </dsp:txBody>
      <dsp:txXfrm>
        <a:off x="3609503" y="1017480"/>
        <a:ext cx="779006" cy="77900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7/29/2021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7/29/2021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ascopost.com/news/may-2020/fda-approves-atezolizumab-plus-bevacizumab-for-patients-with-unresectable-or-metastatic-hcc/" TargetMode="External"/><Relationship Id="rId3" Type="http://schemas.openxmlformats.org/officeDocument/2006/relationships/hyperlink" Target="https://www.ipsen.com/media/press-relases/post_custom_datacustom_datapost_custom_datacustom_dataeuropean-commission-approves-ipsens-cabometyx-cabozantinib-for-the-treatment-of-hepatocellular-carcinoma-in/" TargetMode="External"/><Relationship Id="rId7" Type="http://schemas.openxmlformats.org/officeDocument/2006/relationships/hyperlink" Target="https://www.fda.gov/drugs/resources-information-approved-drugs/fda-grants-accelerated-approval-nivolumab-and-ipilimumab-combination-hepatocellular-carcinoma"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roche.com/media/releases/med-cor-2019-10-21.htm" TargetMode="External"/><Relationship Id="rId5" Type="http://schemas.openxmlformats.org/officeDocument/2006/relationships/hyperlink" Target="https://www.ema.europa.eu/en/documents/smop/chmp-post-authorisation-summary-positive-opinion-cyramza-ii-27_en.pdf" TargetMode="External"/><Relationship Id="rId4" Type="http://schemas.openxmlformats.org/officeDocument/2006/relationships/hyperlink" Target="https://www.fda.gov/drugs/resources-information-approved-drugs/fda-approves-ramucirumab-hepatocellular-carcinoma" TargetMode="External"/><Relationship Id="rId9" Type="http://schemas.openxmlformats.org/officeDocument/2006/relationships/hyperlink" Target="https://news.bms.com/press-release/bmy/bristol-myers-squibb-announces-results-checkmate-459-study-evaluating-opdivo-nivo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fr-FR" dirty="0"/>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1808117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B9FB43-D938-4D4A-B028-1EFCE5AD65F2}" type="slidenum">
              <a:rPr lang="de-DE" altLang="de-DE" smtClean="0"/>
              <a:pPr>
                <a:defRPr/>
              </a:pPr>
              <a:t>23</a:t>
            </a:fld>
            <a:endParaRPr lang="de-DE" altLang="de-DE"/>
          </a:p>
        </p:txBody>
      </p:sp>
    </p:spTree>
    <p:extLst>
      <p:ext uri="{BB962C8B-B14F-4D97-AF65-F5344CB8AC3E}">
        <p14:creationId xmlns:p14="http://schemas.microsoft.com/office/powerpoint/2010/main" val="2074047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B9FB43-D938-4D4A-B028-1EFCE5AD65F2}" type="slidenum">
              <a:rPr lang="de-DE" altLang="de-DE" smtClean="0"/>
              <a:pPr>
                <a:defRPr/>
              </a:pPr>
              <a:t>24</a:t>
            </a:fld>
            <a:endParaRPr lang="de-DE" altLang="de-DE"/>
          </a:p>
        </p:txBody>
      </p:sp>
    </p:spTree>
    <p:extLst>
      <p:ext uri="{BB962C8B-B14F-4D97-AF65-F5344CB8AC3E}">
        <p14:creationId xmlns:p14="http://schemas.microsoft.com/office/powerpoint/2010/main" val="4109261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900F3AF-0C9B-004F-AAA1-72E2B584FEBD}" type="slidenum">
              <a:rPr lang="es-ES" smtClean="0"/>
              <a:t>26</a:t>
            </a:fld>
            <a:endParaRPr lang="es-ES"/>
          </a:p>
        </p:txBody>
      </p:sp>
    </p:spTree>
    <p:extLst>
      <p:ext uri="{BB962C8B-B14F-4D97-AF65-F5344CB8AC3E}">
        <p14:creationId xmlns:p14="http://schemas.microsoft.com/office/powerpoint/2010/main" val="3018070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32</a:t>
            </a:fld>
            <a:endParaRPr lang="fr-FR"/>
          </a:p>
        </p:txBody>
      </p:sp>
    </p:spTree>
    <p:extLst>
      <p:ext uri="{BB962C8B-B14F-4D97-AF65-F5344CB8AC3E}">
        <p14:creationId xmlns:p14="http://schemas.microsoft.com/office/powerpoint/2010/main" val="1964751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33</a:t>
            </a:fld>
            <a:endParaRPr lang="fr-FR"/>
          </a:p>
        </p:txBody>
      </p:sp>
    </p:spTree>
    <p:extLst>
      <p:ext uri="{BB962C8B-B14F-4D97-AF65-F5344CB8AC3E}">
        <p14:creationId xmlns:p14="http://schemas.microsoft.com/office/powerpoint/2010/main" val="2436642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35</a:t>
            </a:fld>
            <a:endParaRPr lang="fr-FR"/>
          </a:p>
        </p:txBody>
      </p:sp>
    </p:spTree>
    <p:extLst>
      <p:ext uri="{BB962C8B-B14F-4D97-AF65-F5344CB8AC3E}">
        <p14:creationId xmlns:p14="http://schemas.microsoft.com/office/powerpoint/2010/main" val="1227393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47</a:t>
            </a:fld>
            <a:endParaRPr lang="fr-FR"/>
          </a:p>
        </p:txBody>
      </p:sp>
    </p:spTree>
    <p:extLst>
      <p:ext uri="{BB962C8B-B14F-4D97-AF65-F5344CB8AC3E}">
        <p14:creationId xmlns:p14="http://schemas.microsoft.com/office/powerpoint/2010/main" val="4241531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ea typeface="ＭＳ Ｐゴシック" pitchFamily="34" charset="-128"/>
            </a:endParaRPr>
          </a:p>
        </p:txBody>
      </p:sp>
    </p:spTree>
    <p:extLst>
      <p:ext uri="{BB962C8B-B14F-4D97-AF65-F5344CB8AC3E}">
        <p14:creationId xmlns:p14="http://schemas.microsoft.com/office/powerpoint/2010/main" val="2071802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49</a:t>
            </a:fld>
            <a:endParaRPr lang="fr-FR"/>
          </a:p>
        </p:txBody>
      </p:sp>
    </p:spTree>
    <p:extLst>
      <p:ext uri="{BB962C8B-B14F-4D97-AF65-F5344CB8AC3E}">
        <p14:creationId xmlns:p14="http://schemas.microsoft.com/office/powerpoint/2010/main" val="4131264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54</a:t>
            </a:fld>
            <a:endParaRPr lang="fr-FR"/>
          </a:p>
        </p:txBody>
      </p:sp>
    </p:spTree>
    <p:extLst>
      <p:ext uri="{BB962C8B-B14F-4D97-AF65-F5344CB8AC3E}">
        <p14:creationId xmlns:p14="http://schemas.microsoft.com/office/powerpoint/2010/main" val="2174587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4</a:t>
            </a:fld>
            <a:endParaRPr lang="fr-FR" dirty="0">
              <a:solidFill>
                <a:prstClr val="black"/>
              </a:solidFill>
              <a:latin typeface="Calibri"/>
            </a:endParaRPr>
          </a:p>
        </p:txBody>
      </p:sp>
    </p:spTree>
    <p:extLst>
      <p:ext uri="{BB962C8B-B14F-4D97-AF65-F5344CB8AC3E}">
        <p14:creationId xmlns:p14="http://schemas.microsoft.com/office/powerpoint/2010/main" val="1896473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bwMode="auto">
          <a:ln>
            <a:miter lim="800000"/>
            <a:headEnd/>
            <a:tailEnd/>
          </a:ln>
        </p:spPr>
        <p:txBody>
          <a:bodyPr/>
          <a:lstStyle/>
          <a:p>
            <a:pPr>
              <a:defRPr/>
            </a:pPr>
            <a:fld id="{B215C913-520C-44A1-9FD8-AB31D8FFC2DC}" type="slidenum">
              <a:rPr lang="en-US" smtClean="0">
                <a:latin typeface="Arial" charset="0"/>
              </a:rPr>
              <a:pPr>
                <a:defRPr/>
              </a:pPr>
              <a:t>57</a:t>
            </a:fld>
            <a:endParaRPr lang="en-US">
              <a:latin typeface="Arial" charset="0"/>
            </a:endParaRPr>
          </a:p>
        </p:txBody>
      </p:sp>
      <p:sp>
        <p:nvSpPr>
          <p:cNvPr id="144387" name="Rectangle 2"/>
          <p:cNvSpPr>
            <a:spLocks noGrp="1" noRot="1" noChangeAspect="1" noChangeArrowheads="1" noTextEdit="1"/>
          </p:cNvSpPr>
          <p:nvPr>
            <p:ph type="sldImg"/>
          </p:nvPr>
        </p:nvSpPr>
        <p:spPr bwMode="auto">
          <a:xfrm>
            <a:off x="431800" y="692150"/>
            <a:ext cx="6156325" cy="3463925"/>
          </a:xfrm>
          <a:noFill/>
          <a:ln>
            <a:solidFill>
              <a:srgbClr val="000000"/>
            </a:solidFill>
            <a:miter lim="800000"/>
            <a:headEnd/>
            <a:tailEnd/>
          </a:ln>
        </p:spPr>
      </p:sp>
      <p:sp>
        <p:nvSpPr>
          <p:cNvPr id="144388" name="Rectangle 3"/>
          <p:cNvSpPr>
            <a:spLocks noGrp="1" noChangeArrowheads="1"/>
          </p:cNvSpPr>
          <p:nvPr>
            <p:ph type="body" idx="1"/>
          </p:nvPr>
        </p:nvSpPr>
        <p:spPr bwMode="auto">
          <a:xfrm>
            <a:off x="712400" y="4311772"/>
            <a:ext cx="5741388" cy="3117175"/>
          </a:xfrm>
          <a:noFill/>
        </p:spPr>
        <p:txBody>
          <a:bodyPr wrap="square" numCol="1" anchor="t" anchorCtr="0" compatLnSpc="1">
            <a:prstTxWarp prst="textNoShape">
              <a:avLst/>
            </a:prstTxWarp>
            <a:normAutofit lnSpcReduction="10000"/>
          </a:bodyPr>
          <a:lstStyle/>
          <a:p>
            <a:r>
              <a:rPr lang="en-US" b="1">
                <a:ea typeface="ＭＳ Ｐゴシック" pitchFamily="34" charset="-128"/>
              </a:rPr>
              <a:t>HCC: Epidemiology</a:t>
            </a:r>
          </a:p>
          <a:p>
            <a:r>
              <a:rPr lang="en-US">
                <a:ea typeface="ＭＳ Ｐゴシック" pitchFamily="34" charset="-128"/>
              </a:rPr>
              <a:t>Globally, HCC is making an impact as indicated by the following data:</a:t>
            </a:r>
          </a:p>
          <a:p>
            <a:pPr lvl="1"/>
            <a:r>
              <a:rPr lang="en-US">
                <a:ea typeface="ＭＳ Ｐゴシック" pitchFamily="34" charset="-128"/>
              </a:rPr>
              <a:t>More than 600,000 cases of liver cancer were reported in 2005</a:t>
            </a:r>
          </a:p>
          <a:p>
            <a:pPr lvl="1"/>
            <a:r>
              <a:rPr lang="en-US">
                <a:ea typeface="ＭＳ Ｐゴシック" pitchFamily="34" charset="-128"/>
              </a:rPr>
              <a:t>Fifth most common cancer in incidence</a:t>
            </a:r>
          </a:p>
          <a:p>
            <a:pPr lvl="1"/>
            <a:r>
              <a:rPr lang="en-US">
                <a:ea typeface="ＭＳ Ｐゴシック" pitchFamily="34" charset="-128"/>
              </a:rPr>
              <a:t>Third leading cause of cancer-related mortality</a:t>
            </a:r>
          </a:p>
          <a:p>
            <a:r>
              <a:rPr lang="en-US">
                <a:ea typeface="ＭＳ Ｐゴシック" pitchFamily="34" charset="-128"/>
              </a:rPr>
              <a:t>In the United States, HCC rates are also increasing:</a:t>
            </a:r>
          </a:p>
          <a:p>
            <a:pPr lvl="1"/>
            <a:r>
              <a:rPr lang="en-US">
                <a:ea typeface="ＭＳ Ｐゴシック" pitchFamily="34" charset="-128"/>
              </a:rPr>
              <a:t>8500-11,500 new cases of HCC occurred in 2005</a:t>
            </a:r>
          </a:p>
          <a:p>
            <a:pPr lvl="1"/>
            <a:r>
              <a:rPr lang="en-US">
                <a:ea typeface="ＭＳ Ｐゴシック" pitchFamily="34" charset="-128"/>
              </a:rPr>
              <a:t>19,160 new cancers of the liver and intrahepatic bile duct are expected in 2007</a:t>
            </a:r>
          </a:p>
          <a:p>
            <a:r>
              <a:rPr lang="en-US">
                <a:ea typeface="ＭＳ Ｐゴシック" pitchFamily="34" charset="-128"/>
              </a:rPr>
              <a:t>Also, there are growing concerns for patients with HCC:</a:t>
            </a:r>
          </a:p>
          <a:p>
            <a:pPr lvl="1"/>
            <a:r>
              <a:rPr lang="en-US">
                <a:ea typeface="ＭＳ Ｐゴシック" pitchFamily="34" charset="-128"/>
              </a:rPr>
              <a:t>For patients undergoing surgical resection, the rate of recurrence is very high </a:t>
            </a:r>
            <a:br>
              <a:rPr lang="en-US">
                <a:ea typeface="ＭＳ Ｐゴシック" pitchFamily="34" charset="-128"/>
              </a:rPr>
            </a:br>
            <a:r>
              <a:rPr lang="en-US">
                <a:ea typeface="ＭＳ Ｐゴシック" pitchFamily="34" charset="-128"/>
              </a:rPr>
              <a:t>(50% at 2 years)</a:t>
            </a:r>
          </a:p>
          <a:p>
            <a:pPr lvl="1"/>
            <a:r>
              <a:rPr lang="en-US">
                <a:ea typeface="ＭＳ Ｐゴシック" pitchFamily="34" charset="-128"/>
              </a:rPr>
              <a:t>Only 12% of HCC patients are eligible for resection or for transplant</a:t>
            </a:r>
          </a:p>
          <a:p>
            <a:pPr lvl="1"/>
            <a:r>
              <a:rPr lang="en-US">
                <a:ea typeface="ＭＳ Ｐゴシック" pitchFamily="34" charset="-128"/>
              </a:rPr>
              <a:t>Often, the malignancy occurs in a previously diseased liver: 80% to 90% of HCC cases occur in cirrhotic livers</a:t>
            </a:r>
          </a:p>
          <a:p>
            <a:r>
              <a:rPr lang="en-US">
                <a:ea typeface="ＭＳ Ｐゴシック" pitchFamily="34" charset="-128"/>
              </a:rPr>
              <a:t>Primary liver cancer consists of several subtypes:</a:t>
            </a:r>
          </a:p>
          <a:p>
            <a:pPr lvl="1"/>
            <a:r>
              <a:rPr lang="en-US">
                <a:ea typeface="ＭＳ Ｐゴシック" pitchFamily="34" charset="-128"/>
              </a:rPr>
              <a:t>HCC (accounts for &gt;90% of liver cancer in most countries)</a:t>
            </a:r>
          </a:p>
          <a:p>
            <a:pPr lvl="1"/>
            <a:r>
              <a:rPr lang="en-US">
                <a:ea typeface="ＭＳ Ｐゴシック" pitchFamily="34" charset="-128"/>
              </a:rPr>
              <a:t>Cholangiocarcinoma, hepatoblastoma, angiosarcoma</a:t>
            </a:r>
          </a:p>
        </p:txBody>
      </p:sp>
      <p:sp>
        <p:nvSpPr>
          <p:cNvPr id="144389" name="Text Box 4"/>
          <p:cNvSpPr txBox="1">
            <a:spLocks noChangeArrowheads="1"/>
          </p:cNvSpPr>
          <p:nvPr/>
        </p:nvSpPr>
        <p:spPr bwMode="auto">
          <a:xfrm>
            <a:off x="624770" y="7287842"/>
            <a:ext cx="6061074" cy="1805524"/>
          </a:xfrm>
          <a:prstGeom prst="rect">
            <a:avLst/>
          </a:prstGeom>
          <a:noFill/>
          <a:ln w="19050" algn="ctr">
            <a:noFill/>
            <a:miter lim="800000"/>
            <a:headEnd/>
            <a:tailEnd/>
          </a:ln>
        </p:spPr>
        <p:txBody>
          <a:bodyPr lIns="92830" tIns="46415" rIns="92830" bIns="46415" anchor="b">
            <a:spAutoFit/>
          </a:bodyPr>
          <a:lstStyle/>
          <a:p>
            <a:pPr>
              <a:spcAft>
                <a:spcPct val="25000"/>
              </a:spcAft>
            </a:pPr>
            <a:r>
              <a:rPr lang="en-US" sz="900"/>
              <a:t>References</a:t>
            </a:r>
          </a:p>
          <a:p>
            <a:r>
              <a:rPr lang="en-US" sz="900"/>
              <a:t>International Agency for Cancer Research. Globocan 2002. </a:t>
            </a:r>
          </a:p>
          <a:p>
            <a:r>
              <a:rPr lang="en-US" sz="900"/>
              <a:t>Available at: http://www-dep.iarc.fr. Accessed January 22, 2007.</a:t>
            </a:r>
          </a:p>
          <a:p>
            <a:r>
              <a:rPr lang="en-US" sz="900"/>
              <a:t>Parkin DM, Bray F, Ferlay J, Pisani P. Estimating the world cancer burden: Globocan 2000. </a:t>
            </a:r>
            <a:r>
              <a:rPr lang="en-US" sz="900" i="1"/>
              <a:t>Int J Cancer</a:t>
            </a:r>
            <a:r>
              <a:rPr lang="en-US" sz="900"/>
              <a:t>. 2001;94:153-156.</a:t>
            </a:r>
          </a:p>
          <a:p>
            <a:r>
              <a:rPr lang="en-US" sz="900"/>
              <a:t>McGlynn KA, Tsao L, Hsing AW, Devesa SS, Fraumeni JF Jr. International trends and patterns of primary liver cancer. </a:t>
            </a:r>
            <a:r>
              <a:rPr lang="en-US" sz="900" i="1"/>
              <a:t>Int J Cancer</a:t>
            </a:r>
            <a:r>
              <a:rPr lang="en-US" sz="900"/>
              <a:t>. 2001;94:290-296.</a:t>
            </a:r>
          </a:p>
          <a:p>
            <a:r>
              <a:rPr lang="en-US" sz="900"/>
              <a:t>McGlynn KA, Tarone RE, El-Serag HB. A comparison of trends in the incidence of hepatocellular carcinoma and intrahepatic cholangiocarcinoma in the United States. </a:t>
            </a:r>
            <a:r>
              <a:rPr lang="en-US" sz="900" i="1"/>
              <a:t>Cancer Epidemiol Biomarkers Prev</a:t>
            </a:r>
            <a:r>
              <a:rPr lang="en-US" sz="900"/>
              <a:t>. 2006;15:1198-1203.</a:t>
            </a:r>
          </a:p>
          <a:p>
            <a:r>
              <a:rPr lang="en-US" sz="900"/>
              <a:t>Jemal A, Siegel R, Ward E, et al. Cancer statistics, 2006. </a:t>
            </a:r>
            <a:r>
              <a:rPr lang="es-ES" sz="900" i="1"/>
              <a:t>CA Cancer J Clin</a:t>
            </a:r>
            <a:r>
              <a:rPr lang="es-ES" sz="900"/>
              <a:t>. 2006;56:106-130.</a:t>
            </a:r>
            <a:endParaRPr lang="en-US" sz="900"/>
          </a:p>
          <a:p>
            <a:r>
              <a:rPr lang="en-US" sz="900"/>
              <a:t>El-Serag HB. Hepatocellular carcinoma: recent trends in the United States. </a:t>
            </a:r>
            <a:r>
              <a:rPr lang="en-US" sz="900" i="1"/>
              <a:t>Gastroenterology</a:t>
            </a:r>
            <a:r>
              <a:rPr lang="en-US" sz="900"/>
              <a:t>. </a:t>
            </a:r>
            <a:r>
              <a:rPr lang="fr-FR" sz="900"/>
              <a:t>2004;127(5 suppl 1):S27-S34.</a:t>
            </a:r>
            <a:endParaRPr lang="en-US" sz="900"/>
          </a:p>
        </p:txBody>
      </p:sp>
    </p:spTree>
    <p:extLst>
      <p:ext uri="{BB962C8B-B14F-4D97-AF65-F5344CB8AC3E}">
        <p14:creationId xmlns:p14="http://schemas.microsoft.com/office/powerpoint/2010/main" val="3276630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8"/>
        <p:cNvGrpSpPr/>
        <p:nvPr/>
      </p:nvGrpSpPr>
      <p:grpSpPr>
        <a:xfrm>
          <a:off x="0" y="0"/>
          <a:ext cx="0" cy="0"/>
          <a:chOff x="0" y="0"/>
          <a:chExt cx="0" cy="0"/>
        </a:xfrm>
      </p:grpSpPr>
      <p:sp>
        <p:nvSpPr>
          <p:cNvPr id="3209" name="Google Shape;3209;gac1bae96b1_7_64: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0" name="Google Shape;3210;gac1bae96b1_7_64:notes"/>
          <p:cNvSpPr txBox="1">
            <a:spLocks noGrp="1"/>
          </p:cNvSpPr>
          <p:nvPr>
            <p:ph type="body" idx="1"/>
          </p:nvPr>
        </p:nvSpPr>
        <p:spPr>
          <a:xfrm>
            <a:off x="679452" y="4779493"/>
            <a:ext cx="5435700" cy="3910500"/>
          </a:xfrm>
          <a:prstGeom prst="rect">
            <a:avLst/>
          </a:prstGeom>
          <a:noFill/>
          <a:ln>
            <a:noFill/>
          </a:ln>
        </p:spPr>
        <p:txBody>
          <a:bodyPr spcFirstLastPara="1" wrap="square" lIns="91875" tIns="45925" rIns="91875" bIns="45925" anchor="t" anchorCtr="0">
            <a:noAutofit/>
          </a:bodyPr>
          <a:lstStyle/>
          <a:p>
            <a:pPr marL="0" marR="0" lvl="0" indent="0" algn="l" rtl="0">
              <a:lnSpc>
                <a:spcPct val="100000"/>
              </a:lnSpc>
              <a:spcBef>
                <a:spcPts val="0"/>
              </a:spcBef>
              <a:spcAft>
                <a:spcPts val="0"/>
              </a:spcAft>
              <a:buNone/>
            </a:pPr>
            <a:endParaRPr b="0"/>
          </a:p>
        </p:txBody>
      </p:sp>
      <p:sp>
        <p:nvSpPr>
          <p:cNvPr id="3211" name="Google Shape;3211;gac1bae96b1_7_64:notes"/>
          <p:cNvSpPr txBox="1">
            <a:spLocks noGrp="1"/>
          </p:cNvSpPr>
          <p:nvPr>
            <p:ph type="sldNum" idx="12"/>
          </p:nvPr>
        </p:nvSpPr>
        <p:spPr>
          <a:xfrm>
            <a:off x="3848651" y="9433120"/>
            <a:ext cx="2944200" cy="498300"/>
          </a:xfrm>
          <a:prstGeom prst="rect">
            <a:avLst/>
          </a:prstGeom>
          <a:noFill/>
          <a:ln>
            <a:noFill/>
          </a:ln>
        </p:spPr>
        <p:txBody>
          <a:bodyPr spcFirstLastPara="1" wrap="square" lIns="91875" tIns="45925" rIns="91875" bIns="459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59</a:t>
            </a:fld>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85989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60</a:t>
            </a:fld>
            <a:endParaRPr lang="fr-FR"/>
          </a:p>
        </p:txBody>
      </p:sp>
    </p:spTree>
    <p:extLst>
      <p:ext uri="{BB962C8B-B14F-4D97-AF65-F5344CB8AC3E}">
        <p14:creationId xmlns:p14="http://schemas.microsoft.com/office/powerpoint/2010/main" val="2739586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61</a:t>
            </a:fld>
            <a:endParaRPr lang="fr-FR"/>
          </a:p>
        </p:txBody>
      </p:sp>
    </p:spTree>
    <p:extLst>
      <p:ext uri="{BB962C8B-B14F-4D97-AF65-F5344CB8AC3E}">
        <p14:creationId xmlns:p14="http://schemas.microsoft.com/office/powerpoint/2010/main" val="1745118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62</a:t>
            </a:fld>
            <a:endParaRPr lang="fr-FR"/>
          </a:p>
        </p:txBody>
      </p:sp>
    </p:spTree>
    <p:extLst>
      <p:ext uri="{BB962C8B-B14F-4D97-AF65-F5344CB8AC3E}">
        <p14:creationId xmlns:p14="http://schemas.microsoft.com/office/powerpoint/2010/main" val="2247751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63</a:t>
            </a:fld>
            <a:endParaRPr lang="fr-FR"/>
          </a:p>
        </p:txBody>
      </p:sp>
    </p:spTree>
    <p:extLst>
      <p:ext uri="{BB962C8B-B14F-4D97-AF65-F5344CB8AC3E}">
        <p14:creationId xmlns:p14="http://schemas.microsoft.com/office/powerpoint/2010/main" val="3529149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1172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4"/>
          </p:nvPr>
        </p:nvSpPr>
        <p:spPr/>
        <p:txBody>
          <a:bodyPr/>
          <a:lstStyle/>
          <a:p>
            <a:endParaRPr lang="fr-FR" dirty="0"/>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5</a:t>
            </a:fld>
            <a:endParaRPr lang="fr-FR" dirty="0"/>
          </a:p>
        </p:txBody>
      </p:sp>
    </p:spTree>
    <p:extLst>
      <p:ext uri="{BB962C8B-B14F-4D97-AF65-F5344CB8AC3E}">
        <p14:creationId xmlns:p14="http://schemas.microsoft.com/office/powerpoint/2010/main" val="84538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3769B749-8121-0F4A-9100-D0382347CB04}" type="slidenum">
              <a:rPr kumimoji="0" lang="en-US" sz="1200" b="0" i="0" u="none" strike="noStrike" kern="1200" cap="none" spc="0" normalizeH="0" baseline="0" noProof="0" smtClean="0">
                <a:ln>
                  <a:noFill/>
                </a:ln>
                <a:solidFill>
                  <a:prstClr val="black"/>
                </a:solidFill>
                <a:effectLst/>
                <a:uLnTx/>
                <a:uFillTx/>
                <a:latin typeface="Calibri"/>
                <a:ea typeface="MS PGothic" pitchFamily="34" charset="-128"/>
                <a:cs typeface="Arial"/>
                <a:sym typeface="Arial"/>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S PGothic" pitchFamily="34" charset="-128"/>
              <a:cs typeface="Arial"/>
              <a:sym typeface="Arial"/>
            </a:endParaRPr>
          </a:p>
        </p:txBody>
      </p:sp>
    </p:spTree>
    <p:extLst>
      <p:ext uri="{BB962C8B-B14F-4D97-AF65-F5344CB8AC3E}">
        <p14:creationId xmlns:p14="http://schemas.microsoft.com/office/powerpoint/2010/main" val="932500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indent="0" defTabSz="921075" fontAlgn="auto">
              <a:spcBef>
                <a:spcPts val="0"/>
              </a:spcBef>
              <a:spcAft>
                <a:spcPts val="0"/>
              </a:spcAft>
              <a:buNone/>
              <a:defRPr/>
            </a:pPr>
            <a:r>
              <a:rPr lang="en-GB" sz="1200" b="1" dirty="0"/>
              <a:t>References</a:t>
            </a:r>
          </a:p>
          <a:p>
            <a:pPr marL="228600" indent="-228600" defTabSz="921075">
              <a:buAutoNum type="arabicPeriod"/>
              <a:defRPr/>
            </a:pPr>
            <a:r>
              <a:rPr lang="en-US" sz="1200" dirty="0" err="1"/>
              <a:t>Nexavar</a:t>
            </a:r>
            <a:r>
              <a:rPr lang="en-US" sz="1200" dirty="0"/>
              <a:t> (sorafenib) Full Prescribing Information. Bayer HealthCare Pharmaceuticals, Whippany, NJ. 2020</a:t>
            </a:r>
            <a:r>
              <a:rPr lang="en-US" sz="1200" baseline="0" dirty="0"/>
              <a:t> (accessed May 2020)</a:t>
            </a:r>
          </a:p>
          <a:p>
            <a:pPr marL="228600" indent="-228600" defTabSz="921075">
              <a:buAutoNum type="arabicPeriod"/>
              <a:defRPr/>
            </a:pPr>
            <a:r>
              <a:rPr lang="en-GB" sz="1200" dirty="0"/>
              <a:t>FDA regorafenib in HCC press release. Available from: https://www.fda.gov/NewsEvents/Newsroom/PressAnnouncements/ucm555608.htm (accessed</a:t>
            </a:r>
            <a:r>
              <a:rPr lang="en-GB" sz="1200" baseline="0" dirty="0"/>
              <a:t> May 2020)</a:t>
            </a:r>
          </a:p>
          <a:p>
            <a:pPr marL="228600" indent="-228600" defTabSz="921075">
              <a:buAutoNum type="arabicPeriod"/>
              <a:defRPr/>
            </a:pPr>
            <a:r>
              <a:rPr lang="en-GB" sz="1200" dirty="0"/>
              <a:t>Cheng A-L, et al. </a:t>
            </a:r>
            <a:r>
              <a:rPr lang="en-GB" sz="1200" i="1" dirty="0"/>
              <a:t>J Clin Oncol</a:t>
            </a:r>
            <a:r>
              <a:rPr lang="en-GB" sz="1200" dirty="0"/>
              <a:t> 2017;35(</a:t>
            </a:r>
            <a:r>
              <a:rPr lang="en-GB" sz="1200" dirty="0" err="1"/>
              <a:t>suppl</a:t>
            </a:r>
            <a:r>
              <a:rPr lang="en-GB" sz="1200" dirty="0"/>
              <a:t> 15):Abstract 4001</a:t>
            </a:r>
          </a:p>
          <a:p>
            <a:pPr marL="228600" indent="-228600" defTabSz="921075">
              <a:buAutoNum type="arabicPeriod"/>
              <a:defRPr/>
            </a:pPr>
            <a:r>
              <a:rPr lang="en-GB" sz="1200" dirty="0"/>
              <a:t>FDA press release. Available from: https://www.fda.gov/Drugs/InformationOnDrugs/ApprovedDrugs/ucm577166.htm (accessed</a:t>
            </a:r>
            <a:r>
              <a:rPr lang="en-GB" sz="1200" baseline="0" dirty="0"/>
              <a:t> May 2020)</a:t>
            </a:r>
            <a:r>
              <a:rPr lang="en-GB" sz="1200" dirty="0"/>
              <a:t> </a:t>
            </a:r>
          </a:p>
          <a:p>
            <a:pPr marL="228600" indent="-228600" defTabSz="921075">
              <a:buAutoNum type="arabicPeriod"/>
              <a:defRPr/>
            </a:pPr>
            <a:r>
              <a:rPr lang="en-US" sz="1200" dirty="0" err="1"/>
              <a:t>Abou</a:t>
            </a:r>
            <a:r>
              <a:rPr lang="en-US" sz="1200" dirty="0"/>
              <a:t>-Alfa GK, et al. </a:t>
            </a:r>
            <a:r>
              <a:rPr lang="en-US" sz="1200" i="1" dirty="0"/>
              <a:t>N </a:t>
            </a:r>
            <a:r>
              <a:rPr lang="en-US" sz="1200" i="1" dirty="0" err="1"/>
              <a:t>Engl</a:t>
            </a:r>
            <a:r>
              <a:rPr lang="en-US" sz="1200" i="1" dirty="0"/>
              <a:t> J Med</a:t>
            </a:r>
            <a:r>
              <a:rPr lang="en-US" sz="1200" i="0" dirty="0"/>
              <a:t> 2018;379:54–63</a:t>
            </a:r>
            <a:endParaRPr lang="en-GB" sz="1200" i="0" dirty="0"/>
          </a:p>
          <a:p>
            <a:pPr marL="228600" indent="-228600" defTabSz="921075">
              <a:buAutoNum type="arabicPeriod"/>
              <a:defRPr/>
            </a:pPr>
            <a:r>
              <a:rPr lang="en-GB" sz="1200" dirty="0"/>
              <a:t>Eisai press release. Available from: https://www.eisai.com/news/2018/news201823.html (accessed</a:t>
            </a:r>
            <a:r>
              <a:rPr lang="en-GB" sz="1200" baseline="0" dirty="0"/>
              <a:t> May 2020)</a:t>
            </a:r>
          </a:p>
          <a:p>
            <a:pPr marL="228600" indent="-228600" defTabSz="921075">
              <a:buAutoNum type="arabicPeriod"/>
              <a:defRPr/>
            </a:pPr>
            <a:r>
              <a:rPr lang="en-GB" sz="1200" dirty="0"/>
              <a:t>Zhu AX, et al. </a:t>
            </a:r>
            <a:r>
              <a:rPr lang="en-GB" sz="1200" i="1" dirty="0"/>
              <a:t>Lancet Oncol</a:t>
            </a:r>
            <a:r>
              <a:rPr lang="en-GB" sz="1200" i="0" dirty="0"/>
              <a:t> 2019;20:282–296</a:t>
            </a:r>
          </a:p>
          <a:p>
            <a:pPr marL="228600" indent="-228600" defTabSz="921075">
              <a:buAutoNum type="arabicPeriod"/>
              <a:defRPr/>
            </a:pPr>
            <a:r>
              <a:rPr lang="en-GB" sz="1200" dirty="0"/>
              <a:t>Roche press release. Available from: https://www.roche.com/media/releases/med-cor-2018-07-18.htm (accessed May</a:t>
            </a:r>
            <a:r>
              <a:rPr lang="en-GB" sz="1200" baseline="0" dirty="0"/>
              <a:t> 2020</a:t>
            </a:r>
            <a:r>
              <a:rPr lang="en-GB" sz="1200" dirty="0"/>
              <a:t>)</a:t>
            </a:r>
          </a:p>
          <a:p>
            <a:pPr marL="228600" indent="-228600" defTabSz="921075">
              <a:buAutoNum type="arabicPeriod"/>
              <a:defRPr/>
            </a:pPr>
            <a:r>
              <a:rPr lang="en-GB" sz="1200" dirty="0"/>
              <a:t>FDA press release. Available from: https://www.fda.gov/Drugs/InformationOnDrugs/ApprovedDrugs/ucm617185.htm (accessed May 2020)</a:t>
            </a:r>
          </a:p>
          <a:p>
            <a:pPr marL="228600" indent="-228600" defTabSz="921075">
              <a:buAutoNum type="arabicPeriod"/>
              <a:defRPr/>
            </a:pPr>
            <a:r>
              <a:rPr lang="en-GB" sz="1200" baseline="0" dirty="0"/>
              <a:t>Merck press release. </a:t>
            </a:r>
            <a:r>
              <a:rPr lang="en-GB" sz="1200" dirty="0"/>
              <a:t>Available from: </a:t>
            </a:r>
            <a:r>
              <a:rPr lang="en-GB" sz="1200" baseline="0" dirty="0"/>
              <a:t>https://investors.merck.com/news/press-release-details/2018/Eisai-and-Merck-Announce-European-Commission-Grants-Marketing-Authorization-for-LENVIMA-lenvatinib-as-First-Line-Treatment-in-Adults-with-Advanced-or-Unresectable-Hepatocellular-Carcinoma/default.aspx (accessed May 2020)</a:t>
            </a:r>
          </a:p>
          <a:p>
            <a:pPr marL="228600" indent="-228600" defTabSz="921075">
              <a:buAutoNum type="arabicPeriod"/>
              <a:defRPr/>
            </a:pPr>
            <a:r>
              <a:rPr lang="en-GB" sz="1200" baseline="0" dirty="0"/>
              <a:t>FDA press release. </a:t>
            </a:r>
            <a:r>
              <a:rPr lang="en-GB" sz="1200" dirty="0"/>
              <a:t>Available from: </a:t>
            </a:r>
            <a:r>
              <a:rPr lang="en-US" sz="1200" dirty="0"/>
              <a:t>https://www.fda.gov/drugs/fda-grants-accelerated-approval-pembrolizumab-hepatocellular-carcinoma (accessed May 2020)</a:t>
            </a:r>
          </a:p>
          <a:p>
            <a:pPr marL="228600" indent="-228600" defTabSz="921075">
              <a:buAutoNum type="arabicPeriod"/>
              <a:defRPr/>
            </a:pPr>
            <a:r>
              <a:rPr lang="en-US" sz="1200" dirty="0"/>
              <a:t>Ipsen press release.</a:t>
            </a:r>
            <a:r>
              <a:rPr lang="en-GB" sz="1200" dirty="0"/>
              <a:t> Available from: </a:t>
            </a:r>
            <a:r>
              <a:rPr lang="en-GB" sz="1200" dirty="0">
                <a:hlinkClick r:id="rId3"/>
              </a:rPr>
              <a:t>https://www.ipsen.com/media/press-relases/post_custom_datacustom_datapost_custom_datacustom_dataeuropean-commission-approves-ipsens-cabometyx-cabozantinib-for-the-treatment-of-hepatocellular-carcinoma-in/</a:t>
            </a:r>
            <a:r>
              <a:rPr lang="en-GB" sz="1200" dirty="0"/>
              <a:t> (accessed May 2020)</a:t>
            </a:r>
          </a:p>
          <a:p>
            <a:pPr marL="228600" indent="-228600" defTabSz="921075">
              <a:buAutoNum type="arabicPeriod"/>
              <a:defRPr/>
            </a:pPr>
            <a:r>
              <a:rPr lang="en-GB" sz="1200" dirty="0"/>
              <a:t>FDA press release. Available from: https://www.fda.gov/Drugs/InformationOnDrugs/ApprovedDrugs/ucm629512.htm (accessed May 2020)</a:t>
            </a:r>
          </a:p>
          <a:p>
            <a:pPr marL="228600" indent="-228600" defTabSz="921075">
              <a:buAutoNum type="arabicPeriod"/>
              <a:defRPr/>
            </a:pPr>
            <a:r>
              <a:rPr lang="en-GB" sz="1200" baseline="0" dirty="0"/>
              <a:t>FDA press release</a:t>
            </a:r>
            <a:r>
              <a:rPr lang="en-GB" sz="1200" dirty="0">
                <a:hlinkClick r:id="rId4"/>
              </a:rPr>
              <a:t>https://www.fda.gov/drugs/resources-information-approved-drugs/fda-approves-ramucirumab-hepatocellular-carcinoma</a:t>
            </a:r>
            <a:r>
              <a:rPr lang="en-GB" sz="1200" dirty="0"/>
              <a:t> (accessed May 2020)</a:t>
            </a:r>
          </a:p>
          <a:p>
            <a:pPr marL="228600" indent="-228600" defTabSz="921075">
              <a:buAutoNum type="arabicPeriod"/>
              <a:defRPr/>
            </a:pPr>
            <a:r>
              <a:rPr lang="en-GB" sz="1200" dirty="0" err="1"/>
              <a:t>Cyramza</a:t>
            </a:r>
            <a:r>
              <a:rPr lang="en-GB" sz="1200" dirty="0"/>
              <a:t> (ramucirumab) EMA approval. EMA summary of opinion. Available from: </a:t>
            </a:r>
            <a:r>
              <a:rPr lang="en-GB" sz="1200" dirty="0">
                <a:hlinkClick r:id="rId5"/>
              </a:rPr>
              <a:t>https://www.ema.europa.eu/en/documents/smop/chmp-post-authorisation-summary-positive-opinion-cyramza-ii-27_en.pdf</a:t>
            </a:r>
            <a:r>
              <a:rPr lang="en-GB" sz="1200" dirty="0"/>
              <a:t> (accessed May 2020)</a:t>
            </a:r>
          </a:p>
          <a:p>
            <a:pPr marL="228600" indent="-228600" defTabSz="921075">
              <a:buAutoNum type="arabicPeriod"/>
              <a:defRPr/>
            </a:pPr>
            <a:r>
              <a:rPr lang="en-GB" sz="1200" dirty="0"/>
              <a:t>Roche press release. Available from: </a:t>
            </a:r>
            <a:r>
              <a:rPr lang="en-GB" sz="1200" dirty="0">
                <a:hlinkClick r:id="rId6"/>
              </a:rPr>
              <a:t>https://www.roche.com/media/releases/med-cor-2019-10-21.htm</a:t>
            </a:r>
            <a:r>
              <a:rPr lang="en-GB" sz="1200" dirty="0"/>
              <a:t> (accessed May 2020)</a:t>
            </a:r>
          </a:p>
          <a:p>
            <a:pPr marL="0" indent="0" defTabSz="921075">
              <a:buNone/>
              <a:defRPr/>
            </a:pPr>
            <a:r>
              <a:rPr lang="en-GB" sz="1200" baseline="0" dirty="0"/>
              <a:t>17. FDA press release.</a:t>
            </a:r>
            <a:r>
              <a:rPr lang="en-GB" sz="1200" dirty="0"/>
              <a:t> Available from: </a:t>
            </a:r>
            <a:r>
              <a:rPr lang="en-GB" sz="1200" dirty="0">
                <a:hlinkClick r:id="rId7"/>
              </a:rPr>
              <a:t>https://www.fda.gov/drugs/resources-information-approved-drugs/fda-grants-accelerated-approval-nivolumab-and-ipilimumab-combination-hepatocellular-carcinoma</a:t>
            </a:r>
            <a:r>
              <a:rPr lang="en-GB" sz="1200" dirty="0"/>
              <a:t> (accessed May 2020)</a:t>
            </a:r>
            <a:endParaRPr lang="en-GB" sz="1200" baseline="0" dirty="0"/>
          </a:p>
          <a:p>
            <a:pPr marL="0" indent="0" defTabSz="921075">
              <a:buNone/>
              <a:defRPr/>
            </a:pPr>
            <a:r>
              <a:rPr lang="en-US" sz="1200" dirty="0"/>
              <a:t>18. ASCO Post press release. Available from: </a:t>
            </a:r>
            <a:r>
              <a:rPr lang="en-GB" sz="1200" dirty="0">
                <a:hlinkClick r:id="rId8"/>
              </a:rPr>
              <a:t>https://www.ascopost.com/news/may-2020/fda-approves-atezolizumab-plus-bevacizumab-for-patients-with-unresectable-or-metastatic-hcc/</a:t>
            </a:r>
            <a:r>
              <a:rPr lang="en-GB" sz="1200" dirty="0"/>
              <a:t> (accessed May 2020)</a:t>
            </a:r>
            <a:endParaRPr lang="en-US" sz="1200" dirty="0"/>
          </a:p>
          <a:p>
            <a:pPr marL="0" indent="0" defTabSz="921075">
              <a:buNone/>
              <a:defRPr/>
            </a:pPr>
            <a:r>
              <a:rPr lang="en-US" sz="1200" dirty="0"/>
              <a:t>19. BMS press release. </a:t>
            </a:r>
            <a:r>
              <a:rPr lang="en-GB" sz="1200" dirty="0"/>
              <a:t>Available from: </a:t>
            </a:r>
            <a:r>
              <a:rPr lang="en-GB" sz="1200" dirty="0">
                <a:hlinkClick r:id="rId9"/>
              </a:rPr>
              <a:t>https://news.bms.com/press-release/bmy/bristol-myers-squibb-announces-results-checkmate-459-study-evaluating-opdivo-nivol</a:t>
            </a:r>
            <a:r>
              <a:rPr lang="en-GB" sz="1200" dirty="0"/>
              <a:t> (accessed May 2020)</a:t>
            </a:r>
          </a:p>
          <a:p>
            <a:pPr marL="0" indent="0" defTabSz="921075">
              <a:buNone/>
              <a:defRPr/>
            </a:pPr>
            <a:r>
              <a:rPr lang="en-GB" sz="1200" dirty="0"/>
              <a:t>20. Finn RS, et al. Oral Presentation 4004 at ASCO 2019: </a:t>
            </a:r>
            <a:r>
              <a:rPr lang="en-GB" sz="1200" i="1" dirty="0"/>
              <a:t>J Clin Oncol</a:t>
            </a:r>
            <a:r>
              <a:rPr lang="en-GB" sz="1200" dirty="0"/>
              <a:t> 2019;37(</a:t>
            </a:r>
            <a:r>
              <a:rPr lang="en-GB" sz="1200" dirty="0" err="1"/>
              <a:t>suppl</a:t>
            </a:r>
            <a:r>
              <a:rPr lang="en-GB" sz="1200" dirty="0"/>
              <a:t>):Abstract 4004</a:t>
            </a:r>
            <a:endParaRPr lang="en-GB" sz="1200" baseline="0" dirty="0"/>
          </a:p>
          <a:p>
            <a:pPr marL="0" indent="0" defTabSz="921075">
              <a:buNone/>
              <a:defRPr/>
            </a:pPr>
            <a:r>
              <a:rPr lang="en-GB" sz="1200" baseline="0" dirty="0"/>
              <a:t>21. Merck press release. </a:t>
            </a:r>
            <a:r>
              <a:rPr lang="en-GB" sz="1200" dirty="0"/>
              <a:t>Available from: https://investors.merck.com/news/press-release-details/2019/Merck-Provides-Update-on-KEYNOTE-240-a-Phase-3-Study-of-KEYTRUDA-pembrolizumab-in-Previously-Treated-Patients-with-Advanced-Hepatocellular-Carcinoma/default.aspx (accessed</a:t>
            </a:r>
            <a:r>
              <a:rPr lang="en-GB" sz="1200" baseline="0" dirty="0"/>
              <a:t> May 2020)</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E1420A-F268-46A3-8178-86B3BAB83E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Tree>
    <p:extLst>
      <p:ext uri="{BB962C8B-B14F-4D97-AF65-F5344CB8AC3E}">
        <p14:creationId xmlns:p14="http://schemas.microsoft.com/office/powerpoint/2010/main" val="1262188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a9bb387be5_7_42: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9" name="Google Shape;1159;ga9bb387be5_7_42:notes"/>
          <p:cNvSpPr txBox="1">
            <a:spLocks noGrp="1"/>
          </p:cNvSpPr>
          <p:nvPr>
            <p:ph type="body" idx="1"/>
          </p:nvPr>
        </p:nvSpPr>
        <p:spPr>
          <a:xfrm>
            <a:off x="679450" y="4779486"/>
            <a:ext cx="5435600" cy="391048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0" name="Google Shape;1160;ga9bb387be5_7_42:notes"/>
          <p:cNvSpPr txBox="1">
            <a:spLocks noGrp="1"/>
          </p:cNvSpPr>
          <p:nvPr>
            <p:ph type="sldNum" idx="12"/>
          </p:nvPr>
        </p:nvSpPr>
        <p:spPr>
          <a:xfrm>
            <a:off x="3848645" y="9433107"/>
            <a:ext cx="2944283" cy="498294"/>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S PGothic" pitchFamily="34" charset="-128"/>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Tree>
    <p:extLst>
      <p:ext uri="{BB962C8B-B14F-4D97-AF65-F5344CB8AC3E}">
        <p14:creationId xmlns:p14="http://schemas.microsoft.com/office/powerpoint/2010/main" val="125946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0E36FC-E884-42CD-BC41-690EB47E4D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553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00F3AF-0C9B-004F-AAA1-72E2B584FEBD}" type="slidenum">
              <a:rPr lang="es-ES" smtClean="0"/>
              <a:t>19</a:t>
            </a:fld>
            <a:endParaRPr lang="es-ES"/>
          </a:p>
        </p:txBody>
      </p:sp>
    </p:spTree>
    <p:extLst>
      <p:ext uri="{BB962C8B-B14F-4D97-AF65-F5344CB8AC3E}">
        <p14:creationId xmlns:p14="http://schemas.microsoft.com/office/powerpoint/2010/main" val="243893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B9FB43-D938-4D4A-B028-1EFCE5AD65F2}" type="slidenum">
              <a:rPr lang="de-DE" altLang="de-DE" smtClean="0"/>
              <a:pPr>
                <a:defRPr/>
              </a:pPr>
              <a:t>22</a:t>
            </a:fld>
            <a:endParaRPr lang="de-DE" altLang="de-DE"/>
          </a:p>
        </p:txBody>
      </p:sp>
    </p:spTree>
    <p:extLst>
      <p:ext uri="{BB962C8B-B14F-4D97-AF65-F5344CB8AC3E}">
        <p14:creationId xmlns:p14="http://schemas.microsoft.com/office/powerpoint/2010/main" val="3699655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8" Type="http://schemas.openxmlformats.org/officeDocument/2006/relationships/hyperlink" Target="mailto:antoine.lacombe@cor2ed.com" TargetMode="External"/><Relationship Id="rId13" Type="http://schemas.openxmlformats.org/officeDocument/2006/relationships/image" Target="../media/image10.png"/><Relationship Id="rId1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hyperlink" Target="mailto:froukje.sosef@cor2ed.com" TargetMode="External"/><Relationship Id="rId12" Type="http://schemas.openxmlformats.org/officeDocument/2006/relationships/hyperlink" Target="https://vimeo.com/channels/hccconnect" TargetMode="External"/><Relationship Id="rId17" Type="http://schemas.microsoft.com/office/2007/relationships/hdphoto" Target="../media/hdphoto1.wdp"/><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6.svg"/><Relationship Id="rId11" Type="http://schemas.openxmlformats.org/officeDocument/2006/relationships/hyperlink" Target="https://twitter.com/hccconnectinfo" TargetMode="External"/><Relationship Id="rId5" Type="http://schemas.openxmlformats.org/officeDocument/2006/relationships/image" Target="../media/image9.png"/><Relationship Id="rId15" Type="http://schemas.openxmlformats.org/officeDocument/2006/relationships/image" Target="../media/image12.svg"/><Relationship Id="rId10" Type="http://schemas.openxmlformats.org/officeDocument/2006/relationships/hyperlink" Target="https://hccconnect.info/" TargetMode="External"/><Relationship Id="rId19" Type="http://schemas.openxmlformats.org/officeDocument/2006/relationships/image" Target="../media/image15.png"/><Relationship Id="rId4" Type="http://schemas.openxmlformats.org/officeDocument/2006/relationships/image" Target="../media/image4.svg"/><Relationship Id="rId9" Type="http://schemas.openxmlformats.org/officeDocument/2006/relationships/hyperlink" Target="https://www.linkedin.com/company/23757084" TargetMode="External"/><Relationship Id="rId14"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566050-E642-D840-8F7F-F762ED10FE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5989" y="2010949"/>
            <a:ext cx="7040021" cy="283610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4D298CBC-F818-F748-8D58-FD5CAB5A113A}"/>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805D5687-F37B-4E43-AD33-262E08CDBAEA}"/>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rgbClr val="FFA402"/>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rgbClr val="FFA402"/>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69582100-F5ED-7948-8854-A4323A5817A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CBDA9CAE-9108-8547-B222-7D53F259408E}"/>
              </a:ext>
            </a:extLst>
          </p:cNvPr>
          <p:cNvSpPr txBox="1">
            <a:spLocks/>
          </p:cNvSpPr>
          <p:nvPr userDrawn="1"/>
        </p:nvSpPr>
        <p:spPr>
          <a:xfrm>
            <a:off x="323528" y="4587992"/>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1" noProof="0" dirty="0" err="1">
                <a:solidFill>
                  <a:schemeClr val="accent1"/>
                </a:solidFill>
                <a:latin typeface="Calibri" charset="0"/>
                <a:ea typeface="Calibri" charset="0"/>
                <a:cs typeface="Calibri" charset="0"/>
              </a:rPr>
              <a:t>Dr.</a:t>
            </a:r>
            <a:r>
              <a:rPr lang="en-GB" sz="1800" b="1" noProof="0" dirty="0">
                <a:solidFill>
                  <a:schemeClr val="accent1"/>
                </a:solidFill>
                <a:latin typeface="Calibri" charset="0"/>
                <a:ea typeface="Calibri" charset="0"/>
                <a:cs typeface="Calibri" charset="0"/>
              </a:rPr>
              <a:t> Antoine Lacombe </a:t>
            </a:r>
            <a:r>
              <a:rPr lang="en-GB" sz="1400" b="1" noProof="0" dirty="0">
                <a:solidFill>
                  <a:schemeClr val="accent1"/>
                </a:solidFill>
                <a:latin typeface="Calibri" charset="0"/>
                <a:ea typeface="Calibri" charset="0"/>
                <a:cs typeface="Calibri" charset="0"/>
              </a:rPr>
              <a:t>Pharm D, MBA</a:t>
            </a:r>
            <a:endParaRPr kumimoji="0" lang="en-GB" sz="14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8" name="Titre 1">
            <a:extLst>
              <a:ext uri="{FF2B5EF4-FFF2-40B4-BE49-F238E27FC236}">
                <a16:creationId xmlns:a16="http://schemas.microsoft.com/office/drawing/2014/main" id="{28F7D5F6-06B3-EA42-9346-7F91AA17947F}"/>
              </a:ext>
            </a:extLst>
          </p:cNvPr>
          <p:cNvSpPr txBox="1">
            <a:spLocks/>
          </p:cNvSpPr>
          <p:nvPr userDrawn="1"/>
        </p:nvSpPr>
        <p:spPr>
          <a:xfrm>
            <a:off x="787828" y="499767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+41 79 529 42 79</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2" name="Titre 1">
            <a:extLst>
              <a:ext uri="{FF2B5EF4-FFF2-40B4-BE49-F238E27FC236}">
                <a16:creationId xmlns:a16="http://schemas.microsoft.com/office/drawing/2014/main" id="{CEFA8B3B-7A3D-3548-A867-C21FCC95E161}"/>
              </a:ext>
            </a:extLst>
          </p:cNvPr>
          <p:cNvSpPr txBox="1">
            <a:spLocks/>
          </p:cNvSpPr>
          <p:nvPr userDrawn="1"/>
        </p:nvSpPr>
        <p:spPr>
          <a:xfrm>
            <a:off x="787828" y="5440904"/>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antoine.lacombe@cor2ed.com</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3" name="Titre 1">
            <a:extLst>
              <a:ext uri="{FF2B5EF4-FFF2-40B4-BE49-F238E27FC236}">
                <a16:creationId xmlns:a16="http://schemas.microsoft.com/office/drawing/2014/main" id="{66FF71EF-F93C-E147-90D5-630DACE88BC9}"/>
              </a:ext>
            </a:extLst>
          </p:cNvPr>
          <p:cNvSpPr txBox="1">
            <a:spLocks/>
          </p:cNvSpPr>
          <p:nvPr userDrawn="1"/>
        </p:nvSpPr>
        <p:spPr>
          <a:xfrm>
            <a:off x="348739" y="175850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HCC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14" name="Titre 1">
            <a:extLst>
              <a:ext uri="{FF2B5EF4-FFF2-40B4-BE49-F238E27FC236}">
                <a16:creationId xmlns:a16="http://schemas.microsoft.com/office/drawing/2014/main" id="{D54A2C43-EE0C-684E-BAFC-04DEADA5B177}"/>
              </a:ext>
            </a:extLst>
          </p:cNvPr>
          <p:cNvSpPr txBox="1">
            <a:spLocks/>
          </p:cNvSpPr>
          <p:nvPr userDrawn="1"/>
        </p:nvSpPr>
        <p:spPr>
          <a:xfrm>
            <a:off x="5087888" y="632295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15" name="Titre 1">
            <a:extLst>
              <a:ext uri="{FF2B5EF4-FFF2-40B4-BE49-F238E27FC236}">
                <a16:creationId xmlns:a16="http://schemas.microsoft.com/office/drawing/2014/main" id="{090BA2F5-42BD-664E-8A43-030B0CBCA380}"/>
              </a:ext>
            </a:extLst>
          </p:cNvPr>
          <p:cNvSpPr txBox="1">
            <a:spLocks/>
          </p:cNvSpPr>
          <p:nvPr userDrawn="1"/>
        </p:nvSpPr>
        <p:spPr>
          <a:xfrm>
            <a:off x="323528" y="2942991"/>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1" noProof="0" dirty="0" err="1">
                <a:solidFill>
                  <a:schemeClr val="accent1"/>
                </a:solidFill>
                <a:latin typeface="Calibri" charset="0"/>
                <a:ea typeface="Calibri" charset="0"/>
                <a:cs typeface="Calibri" charset="0"/>
              </a:rPr>
              <a:t>Dr.</a:t>
            </a:r>
            <a:r>
              <a:rPr lang="en-GB" sz="1800" b="1" noProof="0" dirty="0">
                <a:solidFill>
                  <a:schemeClr val="accent1"/>
                </a:solidFill>
                <a:latin typeface="Calibri" charset="0"/>
                <a:ea typeface="Calibri" charset="0"/>
                <a:cs typeface="Calibri" charset="0"/>
              </a:rPr>
              <a:t> </a:t>
            </a:r>
            <a:r>
              <a:rPr lang="en-GB" sz="1800" b="1" noProof="0" dirty="0" err="1">
                <a:solidFill>
                  <a:schemeClr val="accent1"/>
                </a:solidFill>
                <a:latin typeface="Calibri" charset="0"/>
                <a:ea typeface="Calibri" charset="0"/>
                <a:cs typeface="Calibri" charset="0"/>
              </a:rPr>
              <a:t>Froukje</a:t>
            </a:r>
            <a:r>
              <a:rPr lang="en-GB" sz="1800" b="1" noProof="0" dirty="0">
                <a:solidFill>
                  <a:schemeClr val="accent1"/>
                </a:solidFill>
                <a:latin typeface="Calibri" charset="0"/>
                <a:ea typeface="Calibri" charset="0"/>
                <a:cs typeface="Calibri" charset="0"/>
              </a:rPr>
              <a:t> </a:t>
            </a:r>
            <a:r>
              <a:rPr lang="en-GB" sz="1800" b="1" noProof="0" dirty="0" err="1">
                <a:solidFill>
                  <a:schemeClr val="accent1"/>
                </a:solidFill>
                <a:latin typeface="Calibri" charset="0"/>
                <a:ea typeface="Calibri" charset="0"/>
                <a:cs typeface="Calibri" charset="0"/>
              </a:rPr>
              <a:t>Sosef</a:t>
            </a:r>
            <a:r>
              <a:rPr lang="en-GB" sz="1800" b="1" noProof="0" dirty="0">
                <a:solidFill>
                  <a:schemeClr val="accent1"/>
                </a:solidFill>
                <a:latin typeface="Calibri" charset="0"/>
                <a:ea typeface="Calibri" charset="0"/>
                <a:cs typeface="Calibri" charset="0"/>
              </a:rPr>
              <a:t> </a:t>
            </a:r>
            <a:r>
              <a:rPr lang="en-GB" sz="1400" b="1" noProof="0" dirty="0">
                <a:solidFill>
                  <a:schemeClr val="accent1"/>
                </a:solidFill>
                <a:latin typeface="Calibri" charset="0"/>
                <a:ea typeface="Calibri" charset="0"/>
                <a:cs typeface="Calibri" charset="0"/>
              </a:rPr>
              <a:t>MD</a:t>
            </a:r>
            <a:endParaRPr kumimoji="0" lang="en-GB" sz="14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16" name="Titre 1">
            <a:extLst>
              <a:ext uri="{FF2B5EF4-FFF2-40B4-BE49-F238E27FC236}">
                <a16:creationId xmlns:a16="http://schemas.microsoft.com/office/drawing/2014/main" id="{CF300BEC-4306-B245-AC2F-2258A5374033}"/>
              </a:ext>
            </a:extLst>
          </p:cNvPr>
          <p:cNvSpPr txBox="1">
            <a:spLocks/>
          </p:cNvSpPr>
          <p:nvPr userDrawn="1"/>
        </p:nvSpPr>
        <p:spPr>
          <a:xfrm>
            <a:off x="787828" y="335267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+31 6 2324 3636</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7" name="Titre 1">
            <a:extLst>
              <a:ext uri="{FF2B5EF4-FFF2-40B4-BE49-F238E27FC236}">
                <a16:creationId xmlns:a16="http://schemas.microsoft.com/office/drawing/2014/main" id="{908600B0-7FC4-F448-AFE8-515FE0602288}"/>
              </a:ext>
            </a:extLst>
          </p:cNvPr>
          <p:cNvSpPr txBox="1">
            <a:spLocks/>
          </p:cNvSpPr>
          <p:nvPr userDrawn="1"/>
        </p:nvSpPr>
        <p:spPr>
          <a:xfrm>
            <a:off x="787828" y="379590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froukje.sosef@cor2ed.com</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19" name="Group 18">
            <a:extLst>
              <a:ext uri="{FF2B5EF4-FFF2-40B4-BE49-F238E27FC236}">
                <a16:creationId xmlns:a16="http://schemas.microsoft.com/office/drawing/2014/main" id="{0E3F4C8A-C5AA-6941-9D5E-DDD5EDC23D30}"/>
              </a:ext>
            </a:extLst>
          </p:cNvPr>
          <p:cNvGrpSpPr/>
          <p:nvPr userDrawn="1"/>
        </p:nvGrpSpPr>
        <p:grpSpPr>
          <a:xfrm>
            <a:off x="418902" y="3378306"/>
            <a:ext cx="356400" cy="356400"/>
            <a:chOff x="761970" y="3386221"/>
            <a:chExt cx="356400" cy="356400"/>
          </a:xfrm>
        </p:grpSpPr>
        <p:sp>
          <p:nvSpPr>
            <p:cNvPr id="20" name="Oval 19">
              <a:extLst>
                <a:ext uri="{FF2B5EF4-FFF2-40B4-BE49-F238E27FC236}">
                  <a16:creationId xmlns:a16="http://schemas.microsoft.com/office/drawing/2014/main" id="{8BB5730C-6444-E046-93E2-AD81A74D24D2}"/>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Graphic 20" descr="Speaker Phone">
              <a:extLst>
                <a:ext uri="{FF2B5EF4-FFF2-40B4-BE49-F238E27FC236}">
                  <a16:creationId xmlns:a16="http://schemas.microsoft.com/office/drawing/2014/main" id="{5C981F7B-53F0-E44F-BB96-4C5A6EC897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grpSp>
        <p:nvGrpSpPr>
          <p:cNvPr id="22" name="Group 21">
            <a:extLst>
              <a:ext uri="{FF2B5EF4-FFF2-40B4-BE49-F238E27FC236}">
                <a16:creationId xmlns:a16="http://schemas.microsoft.com/office/drawing/2014/main" id="{DACF6F5E-1223-B942-8E12-D9D6FA58A878}"/>
              </a:ext>
            </a:extLst>
          </p:cNvPr>
          <p:cNvGrpSpPr/>
          <p:nvPr userDrawn="1"/>
        </p:nvGrpSpPr>
        <p:grpSpPr>
          <a:xfrm>
            <a:off x="417732" y="3810727"/>
            <a:ext cx="356400" cy="356400"/>
            <a:chOff x="417732" y="3810727"/>
            <a:chExt cx="356400" cy="356400"/>
          </a:xfrm>
        </p:grpSpPr>
        <p:sp>
          <p:nvSpPr>
            <p:cNvPr id="23" name="Oval 22">
              <a:extLst>
                <a:ext uri="{FF2B5EF4-FFF2-40B4-BE49-F238E27FC236}">
                  <a16:creationId xmlns:a16="http://schemas.microsoft.com/office/drawing/2014/main" id="{B5663A11-619A-374B-B8B0-B1668AC0BF67}"/>
                </a:ext>
              </a:extLst>
            </p:cNvPr>
            <p:cNvSpPr/>
            <p:nvPr userDrawn="1"/>
          </p:nvSpPr>
          <p:spPr>
            <a:xfrm>
              <a:off x="417732" y="3810727"/>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Graphic 23" descr="Envelope">
              <a:extLst>
                <a:ext uri="{FF2B5EF4-FFF2-40B4-BE49-F238E27FC236}">
                  <a16:creationId xmlns:a16="http://schemas.microsoft.com/office/drawing/2014/main" id="{2D11D119-25F4-8C49-A2DB-5DC00C1945A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066" y="3867430"/>
              <a:ext cx="239704" cy="239704"/>
            </a:xfrm>
            <a:prstGeom prst="rect">
              <a:avLst/>
            </a:prstGeom>
          </p:spPr>
        </p:pic>
      </p:grpSp>
      <p:grpSp>
        <p:nvGrpSpPr>
          <p:cNvPr id="25" name="Group 24">
            <a:extLst>
              <a:ext uri="{FF2B5EF4-FFF2-40B4-BE49-F238E27FC236}">
                <a16:creationId xmlns:a16="http://schemas.microsoft.com/office/drawing/2014/main" id="{A9F5D01E-56A2-D54B-9342-C3E860788FCE}"/>
              </a:ext>
            </a:extLst>
          </p:cNvPr>
          <p:cNvGrpSpPr/>
          <p:nvPr userDrawn="1"/>
        </p:nvGrpSpPr>
        <p:grpSpPr>
          <a:xfrm>
            <a:off x="423995" y="5024095"/>
            <a:ext cx="356400" cy="356400"/>
            <a:chOff x="761970" y="3386221"/>
            <a:chExt cx="356400" cy="356400"/>
          </a:xfrm>
        </p:grpSpPr>
        <p:sp>
          <p:nvSpPr>
            <p:cNvPr id="26" name="Oval 25">
              <a:extLst>
                <a:ext uri="{FF2B5EF4-FFF2-40B4-BE49-F238E27FC236}">
                  <a16:creationId xmlns:a16="http://schemas.microsoft.com/office/drawing/2014/main" id="{41E0731C-BD3F-4A41-ABBF-27BB07639321}"/>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Graphic 26" descr="Speaker Phone">
              <a:extLst>
                <a:ext uri="{FF2B5EF4-FFF2-40B4-BE49-F238E27FC236}">
                  <a16:creationId xmlns:a16="http://schemas.microsoft.com/office/drawing/2014/main" id="{C76532E6-66D1-F940-A9C2-034AB196C9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grpSp>
        <p:nvGrpSpPr>
          <p:cNvPr id="28" name="Group 27">
            <a:extLst>
              <a:ext uri="{FF2B5EF4-FFF2-40B4-BE49-F238E27FC236}">
                <a16:creationId xmlns:a16="http://schemas.microsoft.com/office/drawing/2014/main" id="{250D785E-ECF7-934C-BA29-1147EDED00A5}"/>
              </a:ext>
            </a:extLst>
          </p:cNvPr>
          <p:cNvGrpSpPr/>
          <p:nvPr userDrawn="1"/>
        </p:nvGrpSpPr>
        <p:grpSpPr>
          <a:xfrm>
            <a:off x="422825" y="5456516"/>
            <a:ext cx="356400" cy="356400"/>
            <a:chOff x="422825" y="5456516"/>
            <a:chExt cx="356400" cy="356400"/>
          </a:xfrm>
        </p:grpSpPr>
        <p:sp>
          <p:nvSpPr>
            <p:cNvPr id="29" name="Oval 28">
              <a:extLst>
                <a:ext uri="{FF2B5EF4-FFF2-40B4-BE49-F238E27FC236}">
                  <a16:creationId xmlns:a16="http://schemas.microsoft.com/office/drawing/2014/main" id="{ED8083FD-9F69-3E4F-9145-A628C8A8D504}"/>
                </a:ext>
              </a:extLst>
            </p:cNvPr>
            <p:cNvSpPr/>
            <p:nvPr userDrawn="1"/>
          </p:nvSpPr>
          <p:spPr>
            <a:xfrm>
              <a:off x="422825" y="5456516"/>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Graphic 29" descr="Envelope">
              <a:extLst>
                <a:ext uri="{FF2B5EF4-FFF2-40B4-BE49-F238E27FC236}">
                  <a16:creationId xmlns:a16="http://schemas.microsoft.com/office/drawing/2014/main" id="{24017FF4-379A-3447-8A14-ACF5EFC44B4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2343" y="5512255"/>
              <a:ext cx="239704" cy="239704"/>
            </a:xfrm>
            <a:prstGeom prst="rect">
              <a:avLst/>
            </a:prstGeom>
          </p:spPr>
        </p:pic>
      </p:grpSp>
      <p:pic>
        <p:nvPicPr>
          <p:cNvPr id="32" name="Picture 31">
            <a:extLst>
              <a:ext uri="{FF2B5EF4-FFF2-40B4-BE49-F238E27FC236}">
                <a16:creationId xmlns:a16="http://schemas.microsoft.com/office/drawing/2014/main" id="{0499AD77-68C7-884E-839D-0A1223E5CE8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1058" y="574693"/>
            <a:ext cx="2616589" cy="1054107"/>
          </a:xfrm>
          <a:prstGeom prst="rect">
            <a:avLst/>
          </a:prstGeom>
        </p:spPr>
      </p:pic>
      <p:pic>
        <p:nvPicPr>
          <p:cNvPr id="31" name="Picture 30" descr="A picture containing flower&#10;&#10;Description automatically generated">
            <a:extLst>
              <a:ext uri="{FF2B5EF4-FFF2-40B4-BE49-F238E27FC236}">
                <a16:creationId xmlns:a16="http://schemas.microsoft.com/office/drawing/2014/main" id="{45FCD35E-6069-4749-8BDE-A774000AD453}"/>
              </a:ext>
            </a:extLst>
          </p:cNvPr>
          <p:cNvPicPr>
            <a:picLocks noChangeAspect="1"/>
          </p:cNvPicPr>
          <p:nvPr userDrawn="1"/>
        </p:nvPicPr>
        <p:blipFill rotWithShape="1">
          <a:blip r:embed="rId7"/>
          <a:srcRect t="16975" r="55577" b="40144"/>
          <a:stretch/>
        </p:blipFill>
        <p:spPr>
          <a:xfrm>
            <a:off x="3710009" y="0"/>
            <a:ext cx="8472264" cy="6858000"/>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B43BA0C2-FE63-FF4A-B29E-AE523B14F50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0"/>
              </a:spcBef>
              <a:spcAft>
                <a:spcPts val="300"/>
              </a:spcAft>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8" name="Espace réservé du numéro de diapositive 6">
            <a:extLst>
              <a:ext uri="{FF2B5EF4-FFF2-40B4-BE49-F238E27FC236}">
                <a16:creationId xmlns:a16="http://schemas.microsoft.com/office/drawing/2014/main" id="{2B3FE1DF-EDA0-5647-9D5F-BB19FA07BF2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3512803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88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FD972486-CB4A-8C43-B144-BABC948315A1}"/>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37517605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61" y="238130"/>
            <a:ext cx="11141055" cy="1103313"/>
          </a:xfrm>
          <a:prstGeom prst="rect">
            <a:avLst/>
          </a:prstGeom>
        </p:spPr>
        <p:txBody>
          <a:bodyPr/>
          <a:lstStyle>
            <a:lvl1pPr>
              <a:defRPr>
                <a:solidFill>
                  <a:srgbClr val="0070C0"/>
                </a:solidFill>
              </a:defRPr>
            </a:lvl1pPr>
          </a:lstStyle>
          <a:p>
            <a:r>
              <a:rPr lang="en-US" dirty="0"/>
              <a:t>Click to edit Master title style</a:t>
            </a:r>
          </a:p>
        </p:txBody>
      </p:sp>
    </p:spTree>
    <p:extLst>
      <p:ext uri="{BB962C8B-B14F-4D97-AF65-F5344CB8AC3E}">
        <p14:creationId xmlns:p14="http://schemas.microsoft.com/office/powerpoint/2010/main" val="1627427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ext">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949" y="1138299"/>
            <a:ext cx="10799867"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en-US"/>
              <a:t>Click to edit Master subtitle style</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4" name="Date Placeholder 3"/>
          <p:cNvSpPr>
            <a:spLocks noGrp="1"/>
          </p:cNvSpPr>
          <p:nvPr>
            <p:ph type="dt" sz="half" idx="10"/>
          </p:nvPr>
        </p:nvSpPr>
        <p:spPr bwMode="gray"/>
        <p:txBody>
          <a:bodyPr/>
          <a:lstStyle/>
          <a:p>
            <a:endParaRPr lang="en-US" dirty="0"/>
          </a:p>
        </p:txBody>
      </p:sp>
      <p:sp>
        <p:nvSpPr>
          <p:cNvPr id="5" name="Footer Placeholder 4"/>
          <p:cNvSpPr>
            <a:spLocks noGrp="1"/>
          </p:cNvSpPr>
          <p:nvPr>
            <p:ph type="ftr" sz="quarter" idx="11"/>
          </p:nvPr>
        </p:nvSpPr>
        <p:spPr bwMode="gray"/>
        <p:txBody>
          <a:bodyPr/>
          <a:lstStyle/>
          <a:p>
            <a:endParaRPr lang="en-US" dirty="0"/>
          </a:p>
        </p:txBody>
      </p:sp>
      <p:sp>
        <p:nvSpPr>
          <p:cNvPr id="11" name="Text Placeholder 10"/>
          <p:cNvSpPr>
            <a:spLocks noGrp="1"/>
          </p:cNvSpPr>
          <p:nvPr>
            <p:ph type="body" sz="quarter" idx="14"/>
          </p:nvPr>
        </p:nvSpPr>
        <p:spPr bwMode="gray">
          <a:xfrm>
            <a:off x="980410" y="1732751"/>
            <a:ext cx="10801407" cy="4752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880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0E607A-7CCF-A941-903F-466D571A7EBD}"/>
              </a:ext>
            </a:extLst>
          </p:cNvPr>
          <p:cNvSpPr>
            <a:spLocks noGrp="1"/>
          </p:cNvSpPr>
          <p:nvPr>
            <p:ph type="title"/>
          </p:nvPr>
        </p:nvSpPr>
        <p:spPr/>
        <p:txBody>
          <a:bodyPr/>
          <a:lstStyle>
            <a:lvl1pPr>
              <a:defRPr b="1">
                <a:solidFill>
                  <a:srgbClr val="00548A"/>
                </a:solidFill>
              </a:defRPr>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79B867B0-2414-144B-8841-342DBA448698}"/>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pie de página 4">
            <a:extLst>
              <a:ext uri="{FF2B5EF4-FFF2-40B4-BE49-F238E27FC236}">
                <a16:creationId xmlns:a16="http://schemas.microsoft.com/office/drawing/2014/main" id="{00C2670E-40CD-7E43-B788-0B397DC539A0}"/>
              </a:ext>
            </a:extLst>
          </p:cNvPr>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2112097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7728183" y="6311902"/>
            <a:ext cx="3936436" cy="390525"/>
          </a:xfrm>
          <a:prstGeom prst="rect">
            <a:avLst/>
          </a:prstGeom>
        </p:spPr>
        <p:txBody>
          <a:bodyPr lIns="0" tIns="0" rIns="0" bIns="0" anchor="b">
            <a:noAutofit/>
          </a:bodyPr>
          <a:lstStyle>
            <a:lvl1pPr algn="r">
              <a:spcBef>
                <a:spcPts val="0"/>
              </a:spcBef>
              <a:spcAft>
                <a:spcPts val="0"/>
              </a:spcAft>
              <a:defRPr lang="en-GB" sz="1200" b="0" kern="1200" dirty="0">
                <a:solidFill>
                  <a:schemeClr val="tx1"/>
                </a:solidFill>
                <a:latin typeface="+mn-lt"/>
                <a:ea typeface="+mn-ea"/>
                <a:cs typeface="+mn-cs"/>
              </a:defRPr>
            </a:lvl1pPr>
          </a:lstStyle>
          <a:p>
            <a:pPr>
              <a:buClr>
                <a:srgbClr val="4CB7B5"/>
              </a:buClr>
            </a:pPr>
            <a:endParaRPr kumimoji="0">
              <a:solidFill>
                <a:srgbClr val="595959"/>
              </a:solidFill>
            </a:endParaRPr>
          </a:p>
        </p:txBody>
      </p:sp>
      <p:sp>
        <p:nvSpPr>
          <p:cNvPr id="12" name="Title 11"/>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14" name="Text Placeholder 13"/>
          <p:cNvSpPr>
            <a:spLocks noGrp="1"/>
          </p:cNvSpPr>
          <p:nvPr>
            <p:ph type="body" sz="quarter" idx="13"/>
          </p:nvPr>
        </p:nvSpPr>
        <p:spPr>
          <a:xfrm>
            <a:off x="529168" y="6311902"/>
            <a:ext cx="4030661" cy="390525"/>
          </a:xfrm>
        </p:spPr>
        <p:txBody>
          <a:bodyPr lIns="0" tIns="0" rIns="0" bIns="0" anchor="b">
            <a:noAutofit/>
          </a:bodyPr>
          <a:lstStyle>
            <a:lvl1pPr marL="0" indent="0" algn="l">
              <a:spcBef>
                <a:spcPts val="0"/>
              </a:spcBef>
              <a:spcAft>
                <a:spcPts val="0"/>
              </a:spcAft>
              <a:buNone/>
              <a:defRPr sz="1200" b="0">
                <a:solidFill>
                  <a:schemeClr val="tx1"/>
                </a:solidFill>
                <a:latin typeface="+mn-lt"/>
              </a:defRPr>
            </a:lvl1pPr>
          </a:lstStyle>
          <a:p>
            <a:pPr lvl="0"/>
            <a:r>
              <a:rPr lang="en-US" dirty="0"/>
              <a:t>Click to edit Master</a:t>
            </a:r>
            <a:endParaRPr lang="en-GB" dirty="0"/>
          </a:p>
        </p:txBody>
      </p:sp>
    </p:spTree>
    <p:extLst>
      <p:ext uri="{BB962C8B-B14F-4D97-AF65-F5344CB8AC3E}">
        <p14:creationId xmlns:p14="http://schemas.microsoft.com/office/powerpoint/2010/main" val="2279025123"/>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9" name="Picture 8" descr="A picture containing drawing, food&#10;&#10;Description automatically generated">
            <a:extLst>
              <a:ext uri="{FF2B5EF4-FFF2-40B4-BE49-F238E27FC236}">
                <a16:creationId xmlns:a16="http://schemas.microsoft.com/office/drawing/2014/main" id="{7B7E6249-594D-1F40-9C84-EB5050EA8073}"/>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rgbClr val="FFA402"/>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41194" indent="-241194">
              <a:defRPr sz="2000">
                <a:solidFill>
                  <a:schemeClr val="tx1"/>
                </a:solidFill>
              </a:defRPr>
            </a:lvl1pPr>
            <a:lvl2pPr marL="554386" indent="-298793">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14" name="Text Placeholder 13"/>
          <p:cNvSpPr>
            <a:spLocks noGrp="1"/>
          </p:cNvSpPr>
          <p:nvPr>
            <p:ph type="body" sz="quarter" idx="13"/>
          </p:nvPr>
        </p:nvSpPr>
        <p:spPr>
          <a:xfrm>
            <a:off x="529168" y="6311902"/>
            <a:ext cx="4030661" cy="390525"/>
          </a:xfrm>
        </p:spPr>
        <p:txBody>
          <a:bodyPr lIns="0" tIns="0" rIns="0" bIns="0" anchor="b">
            <a:noAutofit/>
          </a:bodyPr>
          <a:lstStyle>
            <a:lvl1pPr marL="0" indent="0" algn="l">
              <a:spcBef>
                <a:spcPts val="0"/>
              </a:spcBef>
              <a:spcAft>
                <a:spcPts val="0"/>
              </a:spcAft>
              <a:buNone/>
              <a:defRPr sz="1200" b="0">
                <a:solidFill>
                  <a:schemeClr val="tx1"/>
                </a:solidFill>
                <a:latin typeface="+mn-lt"/>
              </a:defRPr>
            </a:lvl1pPr>
          </a:lstStyle>
          <a:p>
            <a:pPr lvl="0"/>
            <a:r>
              <a:rPr lang="en-US" dirty="0"/>
              <a:t>Click to edit Master</a:t>
            </a:r>
            <a:endParaRPr lang="en-GB" dirty="0"/>
          </a:p>
        </p:txBody>
      </p:sp>
      <p:sp>
        <p:nvSpPr>
          <p:cNvPr id="6" name="Text Placeholder 13"/>
          <p:cNvSpPr>
            <a:spLocks noGrp="1"/>
          </p:cNvSpPr>
          <p:nvPr>
            <p:ph type="body" sz="quarter" idx="14"/>
          </p:nvPr>
        </p:nvSpPr>
        <p:spPr>
          <a:xfrm>
            <a:off x="7632174" y="6311902"/>
            <a:ext cx="4030661" cy="390525"/>
          </a:xfrm>
        </p:spPr>
        <p:txBody>
          <a:bodyPr lIns="0" tIns="0" rIns="0" bIns="0" anchor="b">
            <a:noAutofit/>
          </a:bodyPr>
          <a:lstStyle>
            <a:lvl1pPr marL="0" indent="0" algn="r">
              <a:spcBef>
                <a:spcPts val="0"/>
              </a:spcBef>
              <a:spcAft>
                <a:spcPts val="0"/>
              </a:spcAft>
              <a:buNone/>
              <a:defRPr sz="1200" b="0">
                <a:solidFill>
                  <a:schemeClr val="tx1"/>
                </a:solidFill>
                <a:latin typeface="+mn-lt"/>
              </a:defRPr>
            </a:lvl1pPr>
          </a:lstStyle>
          <a:p>
            <a:pPr lvl="0"/>
            <a:r>
              <a:rPr lang="en-US" dirty="0"/>
              <a:t>Click to edit Master</a:t>
            </a:r>
            <a:endParaRPr lang="en-GB" dirty="0"/>
          </a:p>
        </p:txBody>
      </p:sp>
    </p:spTree>
    <p:extLst>
      <p:ext uri="{BB962C8B-B14F-4D97-AF65-F5344CB8AC3E}">
        <p14:creationId xmlns:p14="http://schemas.microsoft.com/office/powerpoint/2010/main" val="783917063"/>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1-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6032" y="1476354"/>
            <a:ext cx="11612880" cy="4657828"/>
          </a:xfrm>
          <a:prstGeom prst="rect">
            <a:avLst/>
          </a:prstGeom>
        </p:spPr>
        <p:txBody>
          <a:bodyPr/>
          <a:lstStyle>
            <a:lvl1pPr>
              <a:defRPr sz="2800" b="0" i="0">
                <a:solidFill>
                  <a:srgbClr val="141414"/>
                </a:solidFill>
                <a:latin typeface="+mn-lt"/>
              </a:defRPr>
            </a:lvl1pPr>
            <a:lvl2pPr>
              <a:defRPr sz="2800" b="0" i="0">
                <a:solidFill>
                  <a:srgbClr val="141414"/>
                </a:solidFill>
                <a:latin typeface="+mn-lt"/>
              </a:defRPr>
            </a:lvl2pPr>
            <a:lvl3pPr>
              <a:defRPr sz="2400" b="0" i="0">
                <a:solidFill>
                  <a:srgbClr val="141414"/>
                </a:solidFill>
                <a:latin typeface="+mn-lt"/>
              </a:defRPr>
            </a:lvl3pPr>
            <a:lvl4pPr>
              <a:defRPr sz="2000" b="0" i="0">
                <a:solidFill>
                  <a:srgbClr val="141414"/>
                </a:solidFill>
                <a:latin typeface="+mn-lt"/>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 Placeholder 12"/>
          <p:cNvSpPr>
            <a:spLocks noGrp="1"/>
          </p:cNvSpPr>
          <p:nvPr>
            <p:ph type="body" sz="quarter" idx="10"/>
          </p:nvPr>
        </p:nvSpPr>
        <p:spPr>
          <a:xfrm>
            <a:off x="256033" y="6163056"/>
            <a:ext cx="11085039" cy="475488"/>
          </a:xfrm>
          <a:prstGeom prst="rect">
            <a:avLst/>
          </a:prstGeom>
        </p:spPr>
        <p:txBody>
          <a:bodyPr anchor="b"/>
          <a:lstStyle>
            <a:lvl1pPr>
              <a:spcBef>
                <a:spcPts val="0"/>
              </a:spcBef>
              <a:defRPr sz="1400" b="0" i="0">
                <a:latin typeface="+mn-lt"/>
              </a:defRPr>
            </a:lvl1pPr>
          </a:lstStyle>
          <a:p>
            <a:pPr lvl="0"/>
            <a:r>
              <a:rPr lang="en-US" dirty="0"/>
              <a:t>Edit Master text styles</a:t>
            </a:r>
          </a:p>
        </p:txBody>
      </p:sp>
      <p:sp>
        <p:nvSpPr>
          <p:cNvPr id="5" name="Title 4">
            <a:extLst>
              <a:ext uri="{FF2B5EF4-FFF2-40B4-BE49-F238E27FC236}">
                <a16:creationId xmlns:a16="http://schemas.microsoft.com/office/drawing/2014/main" id="{11B859BD-6651-934E-8378-533424EE869E}"/>
              </a:ext>
            </a:extLst>
          </p:cNvPr>
          <p:cNvSpPr>
            <a:spLocks noGrp="1"/>
          </p:cNvSpPr>
          <p:nvPr>
            <p:ph type="title"/>
          </p:nvPr>
        </p:nvSpPr>
        <p:spPr/>
        <p:txBody>
          <a:bodyPr/>
          <a:lstStyle>
            <a:lvl1pPr>
              <a:defRPr b="1">
                <a:solidFill>
                  <a:srgbClr val="00548A"/>
                </a:solidFill>
                <a:latin typeface="+mn-lt"/>
              </a:defRPr>
            </a:lvl1pPr>
          </a:lstStyle>
          <a:p>
            <a:r>
              <a:rPr lang="en-US" dirty="0"/>
              <a:t>Click to edit Master title style</a:t>
            </a:r>
          </a:p>
        </p:txBody>
      </p:sp>
    </p:spTree>
    <p:extLst>
      <p:ext uri="{BB962C8B-B14F-4D97-AF65-F5344CB8AC3E}">
        <p14:creationId xmlns:p14="http://schemas.microsoft.com/office/powerpoint/2010/main" val="1882704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p:spPr>
        <p:txBody>
          <a:bodyPr rtlCol="0"/>
          <a:lstStyle>
            <a:lvl1pPr algn="l" fontAlgn="auto">
              <a:spcBef>
                <a:spcPts val="0"/>
              </a:spcBef>
              <a:spcAft>
                <a:spcPts val="0"/>
              </a:spcAft>
              <a:defRPr u="none">
                <a:solidFill>
                  <a:schemeClr val="tx1">
                    <a:tint val="75000"/>
                  </a:schemeClr>
                </a:solidFill>
                <a:latin typeface="Arial" charset="0"/>
                <a:ea typeface="ＭＳ Ｐゴシック" pitchFamily="-111" charset="-128"/>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F2CD418-C783-4939-831C-B3ACB7D4FE84}" type="slidenum">
              <a:rPr lang="en-US"/>
              <a:pPr>
                <a:defRPr/>
              </a:pPr>
              <a:t>‹#›</a:t>
            </a:fld>
            <a:endParaRPr lang="en-US"/>
          </a:p>
        </p:txBody>
      </p:sp>
    </p:spTree>
    <p:extLst>
      <p:ext uri="{BB962C8B-B14F-4D97-AF65-F5344CB8AC3E}">
        <p14:creationId xmlns:p14="http://schemas.microsoft.com/office/powerpoint/2010/main" val="39295108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2_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64425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41194" indent="-241194">
              <a:defRPr sz="2000">
                <a:solidFill>
                  <a:schemeClr val="tx1"/>
                </a:solidFill>
              </a:defRPr>
            </a:lvl1pPr>
            <a:lvl2pPr marL="554386" indent="-298793">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14" name="Text Placeholder 13"/>
          <p:cNvSpPr>
            <a:spLocks noGrp="1"/>
          </p:cNvSpPr>
          <p:nvPr>
            <p:ph type="body" sz="quarter" idx="13"/>
          </p:nvPr>
        </p:nvSpPr>
        <p:spPr>
          <a:xfrm>
            <a:off x="529168" y="6311902"/>
            <a:ext cx="4030661" cy="390525"/>
          </a:xfrm>
        </p:spPr>
        <p:txBody>
          <a:bodyPr lIns="0" tIns="0" rIns="0" bIns="0" anchor="b">
            <a:noAutofit/>
          </a:bodyPr>
          <a:lstStyle>
            <a:lvl1pPr marL="0" indent="0" algn="l">
              <a:spcBef>
                <a:spcPts val="0"/>
              </a:spcBef>
              <a:spcAft>
                <a:spcPts val="0"/>
              </a:spcAft>
              <a:buNone/>
              <a:defRPr sz="1200" b="0">
                <a:solidFill>
                  <a:schemeClr val="tx1"/>
                </a:solidFill>
                <a:latin typeface="+mn-lt"/>
              </a:defRPr>
            </a:lvl1pPr>
          </a:lstStyle>
          <a:p>
            <a:pPr lvl="0"/>
            <a:r>
              <a:rPr lang="en-US" dirty="0"/>
              <a:t>Click to edit Master</a:t>
            </a:r>
            <a:endParaRPr lang="en-GB" dirty="0"/>
          </a:p>
        </p:txBody>
      </p:sp>
      <p:sp>
        <p:nvSpPr>
          <p:cNvPr id="6" name="Text Placeholder 13"/>
          <p:cNvSpPr>
            <a:spLocks noGrp="1"/>
          </p:cNvSpPr>
          <p:nvPr>
            <p:ph type="body" sz="quarter" idx="14"/>
          </p:nvPr>
        </p:nvSpPr>
        <p:spPr>
          <a:xfrm>
            <a:off x="7632174" y="6311902"/>
            <a:ext cx="4030661" cy="390525"/>
          </a:xfrm>
        </p:spPr>
        <p:txBody>
          <a:bodyPr lIns="0" tIns="0" rIns="0" bIns="0" anchor="b">
            <a:noAutofit/>
          </a:bodyPr>
          <a:lstStyle>
            <a:lvl1pPr marL="0" indent="0" algn="r">
              <a:spcBef>
                <a:spcPts val="0"/>
              </a:spcBef>
              <a:spcAft>
                <a:spcPts val="0"/>
              </a:spcAft>
              <a:buNone/>
              <a:defRPr sz="1200" b="0">
                <a:solidFill>
                  <a:schemeClr val="tx1"/>
                </a:solidFill>
                <a:latin typeface="+mn-lt"/>
              </a:defRPr>
            </a:lvl1pPr>
          </a:lstStyle>
          <a:p>
            <a:pPr lvl="0"/>
            <a:r>
              <a:rPr lang="en-US" dirty="0"/>
              <a:t>Click to edit Master</a:t>
            </a:r>
            <a:endParaRPr lang="en-GB" dirty="0"/>
          </a:p>
        </p:txBody>
      </p:sp>
    </p:spTree>
    <p:extLst>
      <p:ext uri="{BB962C8B-B14F-4D97-AF65-F5344CB8AC3E}">
        <p14:creationId xmlns:p14="http://schemas.microsoft.com/office/powerpoint/2010/main" val="1640413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1AEDEA-D7D2-42DC-9463-D648957D8870}"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9C652-F236-4F26-8B02-EECB0240A18B}" type="slidenum">
              <a:rPr lang="en-US" smtClean="0"/>
              <a:t>‹#›</a:t>
            </a:fld>
            <a:endParaRPr lang="en-US"/>
          </a:p>
        </p:txBody>
      </p:sp>
    </p:spTree>
    <p:extLst>
      <p:ext uri="{BB962C8B-B14F-4D97-AF65-F5344CB8AC3E}">
        <p14:creationId xmlns:p14="http://schemas.microsoft.com/office/powerpoint/2010/main" val="3012769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566050-E642-D840-8F7F-F762ED10FE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5989" y="2010949"/>
            <a:ext cx="7040021" cy="2836102"/>
          </a:xfrm>
          <a:prstGeom prst="rect">
            <a:avLst/>
          </a:prstGeom>
        </p:spPr>
      </p:pic>
    </p:spTree>
    <p:extLst>
      <p:ext uri="{BB962C8B-B14F-4D97-AF65-F5344CB8AC3E}">
        <p14:creationId xmlns:p14="http://schemas.microsoft.com/office/powerpoint/2010/main" val="216805850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9" name="Picture 8" descr="A picture containing drawing, food&#10;&#10;Description automatically generated">
            <a:extLst>
              <a:ext uri="{FF2B5EF4-FFF2-40B4-BE49-F238E27FC236}">
                <a16:creationId xmlns:a16="http://schemas.microsoft.com/office/drawing/2014/main" id="{7B7E6249-594D-1F40-9C84-EB5050EA8073}"/>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rgbClr val="FFA402"/>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429103416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8" name="Picture 7" descr="A picture containing drawing, food&#10;&#10;Description automatically generated">
            <a:extLst>
              <a:ext uri="{FF2B5EF4-FFF2-40B4-BE49-F238E27FC236}">
                <a16:creationId xmlns:a16="http://schemas.microsoft.com/office/drawing/2014/main" id="{03A83E1D-EAFB-3A44-977C-5B030D35BD25}"/>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rgbClr val="FFA402"/>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rgbClr val="FFA402"/>
                </a:solidFill>
                <a:latin typeface="+mj-lt"/>
              </a:defRPr>
            </a:lvl1pPr>
          </a:lstStyle>
          <a:p>
            <a:endParaRPr lang="en-GB" dirty="0"/>
          </a:p>
        </p:txBody>
      </p:sp>
      <p:sp>
        <p:nvSpPr>
          <p:cNvPr id="7"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67996202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rgbClr val="FFA40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39060857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8" name="Picture 7" descr="A picture containing drawing, food&#10;&#10;Description automatically generated">
            <a:extLst>
              <a:ext uri="{FF2B5EF4-FFF2-40B4-BE49-F238E27FC236}">
                <a16:creationId xmlns:a16="http://schemas.microsoft.com/office/drawing/2014/main" id="{03A83E1D-EAFB-3A44-977C-5B030D35BD25}"/>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rgbClr val="FFA402"/>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rgbClr val="FFA402"/>
                </a:solidFill>
                <a:latin typeface="+mj-lt"/>
              </a:defRPr>
            </a:lvl1pPr>
          </a:lstStyle>
          <a:p>
            <a:endParaRPr lang="en-GB" dirty="0"/>
          </a:p>
        </p:txBody>
      </p:sp>
      <p:sp>
        <p:nvSpPr>
          <p:cNvPr id="7"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rgbClr val="FFA40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66202407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CBA9F61-283B-644B-9017-790928FBFEA2}"/>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27332974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75E09112-9AC8-054C-A7A5-15E0CB0DDB23}"/>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319761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rgbClr val="FFA402"/>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5FC85516-F55B-4944-8FDD-CA2F89A32E3C}"/>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640053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5C7E3FF6-8B61-2E45-A930-3423B02F8A62}"/>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2605387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4D298CBC-F818-F748-8D58-FD5CAB5A113A}"/>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34700378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805D5687-F37B-4E43-AD33-262E08CDBAEA}"/>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90086960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rgbClr val="FFA402"/>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rgbClr val="FFA402"/>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69582100-F5ED-7948-8854-A4323A5817A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80599915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D54A2C43-EE0C-684E-BAFC-04DEADA5B177}"/>
              </a:ext>
            </a:extLst>
          </p:cNvPr>
          <p:cNvSpPr txBox="1">
            <a:spLocks/>
          </p:cNvSpPr>
          <p:nvPr userDrawn="1"/>
        </p:nvSpPr>
        <p:spPr>
          <a:xfrm>
            <a:off x="5087888" y="632295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pic>
        <p:nvPicPr>
          <p:cNvPr id="31" name="Picture 30">
            <a:extLst>
              <a:ext uri="{FF2B5EF4-FFF2-40B4-BE49-F238E27FC236}">
                <a16:creationId xmlns:a16="http://schemas.microsoft.com/office/drawing/2014/main" id="{5FF7ED7F-658B-8F46-9DE2-294C61704B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820" y="583862"/>
            <a:ext cx="2593828" cy="1044938"/>
          </a:xfrm>
          <a:prstGeom prst="rect">
            <a:avLst/>
          </a:prstGeom>
        </p:spPr>
      </p:pic>
      <p:sp>
        <p:nvSpPr>
          <p:cNvPr id="34" name="Titre 1">
            <a:extLst>
              <a:ext uri="{FF2B5EF4-FFF2-40B4-BE49-F238E27FC236}">
                <a16:creationId xmlns:a16="http://schemas.microsoft.com/office/drawing/2014/main" id="{67E2823E-1D81-CF49-BFA3-0B54E750EBC3}"/>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Antoine Lacombe </a:t>
            </a:r>
            <a:r>
              <a:rPr lang="en-GB" sz="1100" b="1" noProof="0" dirty="0">
                <a:solidFill>
                  <a:schemeClr val="accent1"/>
                </a:solidFill>
                <a:latin typeface="Calibri" charset="0"/>
                <a:ea typeface="Calibri" charset="0"/>
                <a:cs typeface="Calibri" charset="0"/>
              </a:rPr>
              <a:t>Pharm D, MBA</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35" name="Titre 1">
            <a:extLst>
              <a:ext uri="{FF2B5EF4-FFF2-40B4-BE49-F238E27FC236}">
                <a16:creationId xmlns:a16="http://schemas.microsoft.com/office/drawing/2014/main" id="{D4D62426-3D77-3849-A5E6-BEB39AFACCA1}"/>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+41 79 529 42 79</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36" name="Titre 1">
            <a:extLst>
              <a:ext uri="{FF2B5EF4-FFF2-40B4-BE49-F238E27FC236}">
                <a16:creationId xmlns:a16="http://schemas.microsoft.com/office/drawing/2014/main" id="{79645566-84E3-0A44-89A5-E2B9062BD272}"/>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HCC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37" name="Titre 1">
            <a:extLst>
              <a:ext uri="{FF2B5EF4-FFF2-40B4-BE49-F238E27FC236}">
                <a16:creationId xmlns:a16="http://schemas.microsoft.com/office/drawing/2014/main" id="{793230A5-47AB-EE41-BF82-B267B484D697}"/>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Froukje</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Sosef</a:t>
            </a:r>
            <a:r>
              <a:rPr lang="en-GB" sz="1400" b="1" noProof="0" dirty="0">
                <a:solidFill>
                  <a:schemeClr val="accent1"/>
                </a:solidFill>
                <a:latin typeface="Calibri" charset="0"/>
                <a:ea typeface="Calibri" charset="0"/>
                <a:cs typeface="Calibri" charset="0"/>
              </a:rPr>
              <a:t> </a:t>
            </a:r>
            <a:r>
              <a:rPr lang="en-GB" sz="1100" b="1" noProof="0" dirty="0">
                <a:solidFill>
                  <a:schemeClr val="accent1"/>
                </a:solidFill>
                <a:latin typeface="Calibri" charset="0"/>
                <a:ea typeface="Calibri" charset="0"/>
                <a:cs typeface="Calibri" charset="0"/>
              </a:rPr>
              <a:t>MD</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38" name="Titre 1">
            <a:extLst>
              <a:ext uri="{FF2B5EF4-FFF2-40B4-BE49-F238E27FC236}">
                <a16:creationId xmlns:a16="http://schemas.microsoft.com/office/drawing/2014/main" id="{43012340-01DE-4845-8317-BB7FD1A512FF}"/>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+31 6 2324 3636</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39" name="Group 38">
            <a:extLst>
              <a:ext uri="{FF2B5EF4-FFF2-40B4-BE49-F238E27FC236}">
                <a16:creationId xmlns:a16="http://schemas.microsoft.com/office/drawing/2014/main" id="{EFAA94DF-E108-7646-9182-EEF7D99D0357}"/>
              </a:ext>
            </a:extLst>
          </p:cNvPr>
          <p:cNvGrpSpPr/>
          <p:nvPr userDrawn="1"/>
        </p:nvGrpSpPr>
        <p:grpSpPr>
          <a:xfrm>
            <a:off x="418902" y="3063588"/>
            <a:ext cx="356400" cy="356400"/>
            <a:chOff x="761970" y="3386221"/>
            <a:chExt cx="356400" cy="356400"/>
          </a:xfrm>
        </p:grpSpPr>
        <p:sp>
          <p:nvSpPr>
            <p:cNvPr id="40" name="Oval 39">
              <a:extLst>
                <a:ext uri="{FF2B5EF4-FFF2-40B4-BE49-F238E27FC236}">
                  <a16:creationId xmlns:a16="http://schemas.microsoft.com/office/drawing/2014/main" id="{CF50C939-7C49-4A41-A072-AAB7F00A236D}"/>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1" name="Graphic 40" descr="Speaker Phone">
              <a:extLst>
                <a:ext uri="{FF2B5EF4-FFF2-40B4-BE49-F238E27FC236}">
                  <a16:creationId xmlns:a16="http://schemas.microsoft.com/office/drawing/2014/main" id="{D869A450-A16A-6049-9A58-AAB42F4D02C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42" name="Oval 41">
            <a:extLst>
              <a:ext uri="{FF2B5EF4-FFF2-40B4-BE49-F238E27FC236}">
                <a16:creationId xmlns:a16="http://schemas.microsoft.com/office/drawing/2014/main" id="{FCB2BDB8-159E-BA4E-9395-A2782488AF6D}"/>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3" name="Graphic 42" descr="Envelope">
            <a:extLst>
              <a:ext uri="{FF2B5EF4-FFF2-40B4-BE49-F238E27FC236}">
                <a16:creationId xmlns:a16="http://schemas.microsoft.com/office/drawing/2014/main" id="{FFD96BBE-DF8F-F742-9ADE-A052376BD263}"/>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5066" y="3552712"/>
            <a:ext cx="239704" cy="239704"/>
          </a:xfrm>
          <a:prstGeom prst="rect">
            <a:avLst/>
          </a:prstGeom>
        </p:spPr>
      </p:pic>
      <p:grpSp>
        <p:nvGrpSpPr>
          <p:cNvPr id="44" name="Group 43">
            <a:extLst>
              <a:ext uri="{FF2B5EF4-FFF2-40B4-BE49-F238E27FC236}">
                <a16:creationId xmlns:a16="http://schemas.microsoft.com/office/drawing/2014/main" id="{7151F2BA-83C3-0E45-AFA0-AB1AD2DDE669}"/>
              </a:ext>
            </a:extLst>
          </p:cNvPr>
          <p:cNvGrpSpPr/>
          <p:nvPr userDrawn="1"/>
        </p:nvGrpSpPr>
        <p:grpSpPr>
          <a:xfrm>
            <a:off x="423995" y="4414481"/>
            <a:ext cx="356400" cy="356400"/>
            <a:chOff x="761970" y="3386221"/>
            <a:chExt cx="356400" cy="356400"/>
          </a:xfrm>
        </p:grpSpPr>
        <p:sp>
          <p:nvSpPr>
            <p:cNvPr id="45" name="Oval 44">
              <a:extLst>
                <a:ext uri="{FF2B5EF4-FFF2-40B4-BE49-F238E27FC236}">
                  <a16:creationId xmlns:a16="http://schemas.microsoft.com/office/drawing/2014/main" id="{2201FF17-CE81-B648-9280-31832A74AC0E}"/>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6" name="Graphic 45" descr="Speaker Phone">
              <a:extLst>
                <a:ext uri="{FF2B5EF4-FFF2-40B4-BE49-F238E27FC236}">
                  <a16:creationId xmlns:a16="http://schemas.microsoft.com/office/drawing/2014/main" id="{1E262BFA-6E86-3E4B-AFC1-81A832AE622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47" name="Oval 46">
            <a:extLst>
              <a:ext uri="{FF2B5EF4-FFF2-40B4-BE49-F238E27FC236}">
                <a16:creationId xmlns:a16="http://schemas.microsoft.com/office/drawing/2014/main" id="{5875C11F-7F89-D14B-A749-3903C0C05914}"/>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8" name="Graphic 47" descr="Envelope">
            <a:extLst>
              <a:ext uri="{FF2B5EF4-FFF2-40B4-BE49-F238E27FC236}">
                <a16:creationId xmlns:a16="http://schemas.microsoft.com/office/drawing/2014/main" id="{6EBC91C5-91ED-014D-952B-BBD596ABE286}"/>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2343" y="4902641"/>
            <a:ext cx="239704" cy="239704"/>
          </a:xfrm>
          <a:prstGeom prst="rect">
            <a:avLst/>
          </a:prstGeom>
        </p:spPr>
      </p:pic>
      <p:sp>
        <p:nvSpPr>
          <p:cNvPr id="49" name="Titre 1">
            <a:extLst>
              <a:ext uri="{FF2B5EF4-FFF2-40B4-BE49-F238E27FC236}">
                <a16:creationId xmlns:a16="http://schemas.microsoft.com/office/drawing/2014/main" id="{51E0191C-F107-B849-8067-3F54632AF496}"/>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antoine.lacombe@cor2ed.com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50" name="Titre 1">
            <a:extLst>
              <a:ext uri="{FF2B5EF4-FFF2-40B4-BE49-F238E27FC236}">
                <a16:creationId xmlns:a16="http://schemas.microsoft.com/office/drawing/2014/main" id="{9F572E28-FF73-944C-AE9F-036F2B7DBFA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froukje.sosef@cor2ed.com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52" name="Rounded Rectangle 51">
            <a:extLst>
              <a:ext uri="{FF2B5EF4-FFF2-40B4-BE49-F238E27FC236}">
                <a16:creationId xmlns:a16="http://schemas.microsoft.com/office/drawing/2014/main" id="{2996CF5F-BEDC-3448-B0B6-5CC22EBC27DB}"/>
              </a:ext>
            </a:extLst>
          </p:cNvPr>
          <p:cNvSpPr/>
          <p:nvPr userDrawn="1"/>
        </p:nvSpPr>
        <p:spPr>
          <a:xfrm>
            <a:off x="418160"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ounded Rectangle 52">
            <a:extLst>
              <a:ext uri="{FF2B5EF4-FFF2-40B4-BE49-F238E27FC236}">
                <a16:creationId xmlns:a16="http://schemas.microsoft.com/office/drawing/2014/main" id="{1CF62E61-7938-764E-BAF4-C1D39168ABAE}"/>
              </a:ext>
            </a:extLst>
          </p:cNvPr>
          <p:cNvSpPr/>
          <p:nvPr userDrawn="1"/>
        </p:nvSpPr>
        <p:spPr>
          <a:xfrm>
            <a:off x="2936212"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3657432C-2B3E-884D-817F-BB8905A4B32C}"/>
              </a:ext>
            </a:extLst>
          </p:cNvPr>
          <p:cNvSpPr txBox="1"/>
          <p:nvPr userDrawn="1"/>
        </p:nvSpPr>
        <p:spPr>
          <a:xfrm>
            <a:off x="787049" y="5497848"/>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Connect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LinkedIn @HCC CONNECT</a:t>
            </a:r>
          </a:p>
        </p:txBody>
      </p:sp>
      <p:sp>
        <p:nvSpPr>
          <p:cNvPr id="55" name="TextBox 54">
            <a:extLst>
              <a:ext uri="{FF2B5EF4-FFF2-40B4-BE49-F238E27FC236}">
                <a16:creationId xmlns:a16="http://schemas.microsoft.com/office/drawing/2014/main" id="{9F6CAEF8-DA80-2E42-87C9-8E01B23FD2B0}"/>
              </a:ext>
            </a:extLst>
          </p:cNvPr>
          <p:cNvSpPr txBox="1"/>
          <p:nvPr userDrawn="1"/>
        </p:nvSpPr>
        <p:spPr>
          <a:xfrm>
            <a:off x="3357186" y="5497848"/>
            <a:ext cx="2634939" cy="431657"/>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Watch on</a:t>
            </a:r>
          </a:p>
          <a:p>
            <a:pPr>
              <a:lnSpc>
                <a:spcPct val="90000"/>
              </a:lnSpc>
            </a:pPr>
            <a:r>
              <a:rPr lang="en-GB" sz="1400" dirty="0">
                <a:solidFill>
                  <a:schemeClr val="tx2"/>
                </a:solidFill>
                <a:ea typeface="Aileron" charset="0"/>
                <a:cs typeface="PT Sans Narrow"/>
              </a:rPr>
              <a:t>Vimeo @HCC CONNECT</a:t>
            </a:r>
          </a:p>
        </p:txBody>
      </p:sp>
      <p:sp>
        <p:nvSpPr>
          <p:cNvPr id="56" name="Rectangle 55">
            <a:hlinkClick r:id="rId7"/>
            <a:extLst>
              <a:ext uri="{FF2B5EF4-FFF2-40B4-BE49-F238E27FC236}">
                <a16:creationId xmlns:a16="http://schemas.microsoft.com/office/drawing/2014/main" id="{61CBF32E-C1B6-7C40-BF8F-9C527C2757E4}"/>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 name="Rectangle 56">
            <a:hlinkClick r:id="rId8"/>
            <a:extLst>
              <a:ext uri="{FF2B5EF4-FFF2-40B4-BE49-F238E27FC236}">
                <a16:creationId xmlns:a16="http://schemas.microsoft.com/office/drawing/2014/main" id="{929F9D98-9468-4940-B49E-6BAF5B27EEDA}"/>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Rectangle 57">
            <a:hlinkClick r:id="rId9"/>
            <a:extLst>
              <a:ext uri="{FF2B5EF4-FFF2-40B4-BE49-F238E27FC236}">
                <a16:creationId xmlns:a16="http://schemas.microsoft.com/office/drawing/2014/main" id="{A676F8C8-11DB-B240-9DC2-90DBBE1C1132}"/>
              </a:ext>
            </a:extLst>
          </p:cNvPr>
          <p:cNvSpPr/>
          <p:nvPr userDrawn="1"/>
        </p:nvSpPr>
        <p:spPr>
          <a:xfrm>
            <a:off x="403163" y="5500414"/>
            <a:ext cx="2394012"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9" name="Rounded Rectangle 58">
            <a:extLst>
              <a:ext uri="{FF2B5EF4-FFF2-40B4-BE49-F238E27FC236}">
                <a16:creationId xmlns:a16="http://schemas.microsoft.com/office/drawing/2014/main" id="{DA59E761-E18C-2948-82F0-AC3E21189DB6}"/>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58F0F69A-DBFA-A84F-999B-DAF83E187475}"/>
              </a:ext>
            </a:extLst>
          </p:cNvPr>
          <p:cNvSpPr txBox="1"/>
          <p:nvPr userDrawn="1"/>
        </p:nvSpPr>
        <p:spPr>
          <a:xfrm>
            <a:off x="805458" y="6013567"/>
            <a:ext cx="138232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Visit us at</a:t>
            </a:r>
          </a:p>
          <a:p>
            <a:pPr>
              <a:lnSpc>
                <a:spcPct val="90000"/>
              </a:lnSpc>
            </a:pPr>
            <a:r>
              <a:rPr lang="en-GB" sz="1400" dirty="0" err="1">
                <a:solidFill>
                  <a:schemeClr val="tx2"/>
                </a:solidFill>
                <a:ea typeface="Aileron" charset="0"/>
                <a:cs typeface="PT Sans Narrow"/>
              </a:rPr>
              <a:t>hccconnect.info</a:t>
            </a:r>
            <a:endParaRPr lang="en-GB" sz="1400" dirty="0">
              <a:solidFill>
                <a:schemeClr val="tx2"/>
              </a:solidFill>
              <a:ea typeface="Aileron" charset="0"/>
              <a:cs typeface="PT Sans Narrow"/>
            </a:endParaRPr>
          </a:p>
        </p:txBody>
      </p:sp>
      <p:sp>
        <p:nvSpPr>
          <p:cNvPr id="61" name="Rectangle 60">
            <a:hlinkClick r:id="rId10"/>
            <a:extLst>
              <a:ext uri="{FF2B5EF4-FFF2-40B4-BE49-F238E27FC236}">
                <a16:creationId xmlns:a16="http://schemas.microsoft.com/office/drawing/2014/main" id="{959A9592-43B2-A94A-A6D7-1F97BB02CB39}"/>
              </a:ext>
            </a:extLst>
          </p:cNvPr>
          <p:cNvSpPr/>
          <p:nvPr userDrawn="1"/>
        </p:nvSpPr>
        <p:spPr>
          <a:xfrm>
            <a:off x="391317" y="6023566"/>
            <a:ext cx="1619246"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2" name="TextBox 61">
            <a:extLst>
              <a:ext uri="{FF2B5EF4-FFF2-40B4-BE49-F238E27FC236}">
                <a16:creationId xmlns:a16="http://schemas.microsoft.com/office/drawing/2014/main" id="{DF12810D-1C2E-1644-8817-4A22488D29B0}"/>
              </a:ext>
            </a:extLst>
          </p:cNvPr>
          <p:cNvSpPr txBox="1"/>
          <p:nvPr userDrawn="1"/>
        </p:nvSpPr>
        <p:spPr>
          <a:xfrm>
            <a:off x="3356999" y="6013567"/>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Twitter @</a:t>
            </a:r>
            <a:r>
              <a:rPr lang="en-GB" sz="1400" dirty="0" err="1">
                <a:solidFill>
                  <a:schemeClr val="tx2"/>
                </a:solidFill>
                <a:ea typeface="Aileron" charset="0"/>
                <a:cs typeface="PT Sans Narrow"/>
              </a:rPr>
              <a:t>hccconnectinfo</a:t>
            </a:r>
            <a:endParaRPr lang="en-GB" sz="1400" dirty="0">
              <a:solidFill>
                <a:schemeClr val="tx2"/>
              </a:solidFill>
              <a:ea typeface="Aileron" charset="0"/>
              <a:cs typeface="PT Sans Narrow"/>
            </a:endParaRPr>
          </a:p>
        </p:txBody>
      </p:sp>
      <p:sp>
        <p:nvSpPr>
          <p:cNvPr id="63" name="Rectangle 62">
            <a:hlinkClick r:id="rId11"/>
            <a:extLst>
              <a:ext uri="{FF2B5EF4-FFF2-40B4-BE49-F238E27FC236}">
                <a16:creationId xmlns:a16="http://schemas.microsoft.com/office/drawing/2014/main" id="{34C3131A-7854-A94B-A81E-D37F0EDBBD31}"/>
              </a:ext>
            </a:extLst>
          </p:cNvPr>
          <p:cNvSpPr/>
          <p:nvPr userDrawn="1"/>
        </p:nvSpPr>
        <p:spPr>
          <a:xfrm>
            <a:off x="2916487" y="6033097"/>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4" name="Rounded Rectangle 63">
            <a:extLst>
              <a:ext uri="{FF2B5EF4-FFF2-40B4-BE49-F238E27FC236}">
                <a16:creationId xmlns:a16="http://schemas.microsoft.com/office/drawing/2014/main" id="{CBF55017-0382-9C4A-B10A-ED273026DA1B}"/>
              </a:ext>
            </a:extLst>
          </p:cNvPr>
          <p:cNvSpPr/>
          <p:nvPr userDrawn="1"/>
        </p:nvSpPr>
        <p:spPr>
          <a:xfrm>
            <a:off x="2940642"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hlinkClick r:id="rId12"/>
            <a:extLst>
              <a:ext uri="{FF2B5EF4-FFF2-40B4-BE49-F238E27FC236}">
                <a16:creationId xmlns:a16="http://schemas.microsoft.com/office/drawing/2014/main" id="{C28661DC-79F7-D940-98A0-0A3463C7C0E5}"/>
              </a:ext>
            </a:extLst>
          </p:cNvPr>
          <p:cNvSpPr/>
          <p:nvPr userDrawn="1"/>
        </p:nvSpPr>
        <p:spPr>
          <a:xfrm>
            <a:off x="2896661" y="5507360"/>
            <a:ext cx="224975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6" name="Picture 2" descr="Linkedin logo logo website icon - Popular Social Media Flat">
            <a:extLst>
              <a:ext uri="{FF2B5EF4-FFF2-40B4-BE49-F238E27FC236}">
                <a16:creationId xmlns:a16="http://schemas.microsoft.com/office/drawing/2014/main" id="{E54C058A-3014-EB4E-9F0F-0ECEA3A70A60}"/>
              </a:ext>
            </a:extLst>
          </p:cNvPr>
          <p:cNvPicPr>
            <a:picLocks noChangeAspect="1" noChangeArrowheads="1"/>
          </p:cNvPicPr>
          <p:nvPr userDrawn="1"/>
        </p:nvPicPr>
        <p:blipFill>
          <a:blip r:embed="rId13">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67" name="Graphic 66" descr="World">
            <a:extLst>
              <a:ext uri="{FF2B5EF4-FFF2-40B4-BE49-F238E27FC236}">
                <a16:creationId xmlns:a16="http://schemas.microsoft.com/office/drawing/2014/main" id="{634FB55A-2295-BE4D-90DC-431B0AF8CCE3}"/>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47989" y="6070903"/>
            <a:ext cx="306593" cy="306593"/>
          </a:xfrm>
          <a:prstGeom prst="rect">
            <a:avLst/>
          </a:prstGeom>
        </p:spPr>
      </p:pic>
      <p:pic>
        <p:nvPicPr>
          <p:cNvPr id="68" name="Picture 4" descr="Vimeo Icon Logo - Free vector graphic on Pixabay">
            <a:extLst>
              <a:ext uri="{FF2B5EF4-FFF2-40B4-BE49-F238E27FC236}">
                <a16:creationId xmlns:a16="http://schemas.microsoft.com/office/drawing/2014/main" id="{B7537966-241A-EA4F-886A-C3C29C4311D7}"/>
              </a:ext>
            </a:extLst>
          </p:cNvPr>
          <p:cNvPicPr>
            <a:picLocks noChangeAspect="1" noChangeArrowheads="1"/>
          </p:cNvPicPr>
          <p:nvPr userDrawn="1"/>
        </p:nvPicPr>
        <p:blipFill>
          <a:blip r:embed="rId16">
            <a:biLevel thresh="25000"/>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43808" y="542493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Free White Twitter Icon - Download White Twitter Icon">
            <a:extLst>
              <a:ext uri="{FF2B5EF4-FFF2-40B4-BE49-F238E27FC236}">
                <a16:creationId xmlns:a16="http://schemas.microsoft.com/office/drawing/2014/main" id="{A47CA496-4B67-234A-9BEE-55DDB0C66413}"/>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978928"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67724477-DF28-DC41-AF33-970A483DF00D}"/>
              </a:ext>
            </a:extLst>
          </p:cNvPr>
          <p:cNvPicPr>
            <a:picLocks noChangeAspect="1"/>
          </p:cNvPicPr>
          <p:nvPr userDrawn="1"/>
        </p:nvPicPr>
        <p:blipFill rotWithShape="1">
          <a:blip r:embed="rId19"/>
          <a:srcRect l="8609" t="15708" r="58647" b="40779"/>
          <a:stretch/>
        </p:blipFill>
        <p:spPr>
          <a:xfrm>
            <a:off x="6034025" y="1"/>
            <a:ext cx="6157975" cy="6858000"/>
          </a:xfrm>
          <a:prstGeom prst="rect">
            <a:avLst/>
          </a:prstGeom>
        </p:spPr>
      </p:pic>
    </p:spTree>
    <p:extLst>
      <p:ext uri="{BB962C8B-B14F-4D97-AF65-F5344CB8AC3E}">
        <p14:creationId xmlns:p14="http://schemas.microsoft.com/office/powerpoint/2010/main" val="370937591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B43BA0C2-FE63-FF4A-B29E-AE523B14F50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42815213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rgbClr val="FFA40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Calibri" charset="0"/>
                <a:ea typeface="Calibri" charset="0"/>
                <a:cs typeface="Calibri"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Calibri" charset="0"/>
                <a:ea typeface="Calibri" charset="0"/>
                <a:cs typeface="Calibri"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8739148" cy="865188"/>
          </a:xfrm>
          <a:prstGeom prst="rect">
            <a:avLst/>
          </a:prstGeom>
        </p:spPr>
        <p:txBody>
          <a:bodyPr lIns="0" tIns="0" rIns="0" bIns="0"/>
          <a:lstStyle>
            <a:lvl1pPr marL="0" indent="0">
              <a:buNone/>
              <a:defRPr sz="3200" b="1" spc="100" baseline="0">
                <a:solidFill>
                  <a:srgbClr val="5D8298"/>
                </a:solidFill>
                <a:latin typeface="Calibri" charset="0"/>
                <a:ea typeface="Calibri" charset="0"/>
                <a:cs typeface="Calibri"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Calibri" charset="0"/>
                <a:ea typeface="Calibri" charset="0"/>
                <a:cs typeface="Calibri" charset="0"/>
              </a:defRPr>
            </a:lvl1pPr>
          </a:lstStyle>
          <a:p>
            <a:pPr lvl="0"/>
            <a:r>
              <a:rPr lang="en-GB" noProof="0" dirty="0"/>
              <a:t>ADD TEXT</a:t>
            </a:r>
          </a:p>
        </p:txBody>
      </p:sp>
      <p:sp>
        <p:nvSpPr>
          <p:cNvPr id="10"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96DA9CEA-CBD8-504B-8C89-4288BAFE7B0B}"/>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0"/>
              </a:spcBef>
              <a:spcAft>
                <a:spcPts val="300"/>
              </a:spcAft>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41547172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rgbClr val="FFA40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CBA9F61-283B-644B-9017-790928FBFEA2}"/>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75E09112-9AC8-054C-A7A5-15E0CB0DDB23}"/>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rgbClr val="FFA402"/>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5FC85516-F55B-4944-8FDD-CA2F89A32E3C}"/>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5C7E3FF6-8B61-2E45-A930-3423B02F8A62}"/>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1.png"/><Relationship Id="rId2" Type="http://schemas.openxmlformats.org/officeDocument/2006/relationships/slideLayout" Target="../slideLayouts/slideLayout27.xml"/><Relationship Id="rId16" Type="http://schemas.openxmlformats.org/officeDocument/2006/relationships/theme" Target="../theme/theme2.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rgbClr val="FFA402"/>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9" name="Picture 8">
            <a:extLst>
              <a:ext uri="{FF2B5EF4-FFF2-40B4-BE49-F238E27FC236}">
                <a16:creationId xmlns:a16="http://schemas.microsoft.com/office/drawing/2014/main" id="{64BC1A47-EA81-F44B-838C-C8280297C604}"/>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9990877" y="270172"/>
            <a:ext cx="1787079" cy="7199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 id="2147483681" r:id="rId14"/>
    <p:sldLayoutId id="2147483682" r:id="rId15"/>
    <p:sldLayoutId id="2147483687" r:id="rId16"/>
    <p:sldLayoutId id="2147483689" r:id="rId17"/>
    <p:sldLayoutId id="2147483690" r:id="rId18"/>
    <p:sldLayoutId id="2147483691" r:id="rId19"/>
    <p:sldLayoutId id="2147483693" r:id="rId20"/>
    <p:sldLayoutId id="2147483696" r:id="rId21"/>
    <p:sldLayoutId id="2147483698" r:id="rId22"/>
    <p:sldLayoutId id="2147483699" r:id="rId23"/>
    <p:sldLayoutId id="2147483700" r:id="rId24"/>
    <p:sldLayoutId id="2147483701" r:id="rId25"/>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287" userDrawn="1">
          <p15:clr>
            <a:srgbClr val="F26B43"/>
          </p15:clr>
        </p15:guide>
        <p15:guide id="4" orient="horz" pos="22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rgbClr val="FFA402"/>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9" name="Picture 8">
            <a:extLst>
              <a:ext uri="{FF2B5EF4-FFF2-40B4-BE49-F238E27FC236}">
                <a16:creationId xmlns:a16="http://schemas.microsoft.com/office/drawing/2014/main" id="{64BC1A47-EA81-F44B-838C-C8280297C60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990877" y="270172"/>
            <a:ext cx="1787079" cy="719935"/>
          </a:xfrm>
          <a:prstGeom prst="rect">
            <a:avLst/>
          </a:prstGeom>
        </p:spPr>
      </p:pic>
    </p:spTree>
    <p:extLst>
      <p:ext uri="{BB962C8B-B14F-4D97-AF65-F5344CB8AC3E}">
        <p14:creationId xmlns:p14="http://schemas.microsoft.com/office/powerpoint/2010/main" val="15461375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393">
          <p15:clr>
            <a:srgbClr val="F26B43"/>
          </p15:clr>
        </p15:guide>
        <p15:guide id="3" pos="7287">
          <p15:clr>
            <a:srgbClr val="F26B43"/>
          </p15:clr>
        </p15:guide>
        <p15:guide id="4" orient="horz" pos="22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psen.com/media/press-relases/post_custom_datacustom_datapost_custom_datacustom_dataeuropean-commission-approves-ipsens-cabometyx-cabozantinib-for-the-treatment-of-hepatocellular-carcinoma-in/" TargetMode="External"/><Relationship Id="rId7" Type="http://schemas.openxmlformats.org/officeDocument/2006/relationships/hyperlink" Target="https://www.ascopost.com/news/may-2020/fda-approves-atezolizumab-plus-bevacizumab-for-patients-with-unresectable-or-metastatic-hcc/"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www.fda.gov/drugs/resources-information-approved-drugs/fda-grants-accelerated-approval-nivolumab-and-ipilimumab-combination-hepatocellular-carcinoma" TargetMode="External"/><Relationship Id="rId5" Type="http://schemas.openxmlformats.org/officeDocument/2006/relationships/hyperlink" Target="https://www.ema.europa.eu/en/documents/smop/chmp-post-authorisation-summary-positive-opinion-cyramza-ii-27_en.pdf" TargetMode="External"/><Relationship Id="rId4" Type="http://schemas.openxmlformats.org/officeDocument/2006/relationships/hyperlink" Target="https://www.fda.gov/drugs/resources-information-approved-drugs/fda-approves-ramucirumab-hepatocellular-carcinom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slideLayout" Target="../slideLayouts/slideLayout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0.jpeg"/><Relationship Id="rId4" Type="http://schemas.openxmlformats.org/officeDocument/2006/relationships/image" Target="../media/image1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s://clinicaltrials.gov/ct2/show/NCT03289533" TargetMode="External"/><Relationship Id="rId13" Type="http://schemas.openxmlformats.org/officeDocument/2006/relationships/hyperlink" Target="https://clinicaltrials.gov/ct2/show/NCT03347292" TargetMode="External"/><Relationship Id="rId18" Type="http://schemas.openxmlformats.org/officeDocument/2006/relationships/hyperlink" Target="https://clinicaltrials.gov/ct2/show/NCT04069949" TargetMode="External"/><Relationship Id="rId26" Type="http://schemas.openxmlformats.org/officeDocument/2006/relationships/hyperlink" Target="https://clinicaltrials.gov/ct2/show/NCT04560894" TargetMode="External"/><Relationship Id="rId3" Type="http://schemas.openxmlformats.org/officeDocument/2006/relationships/hyperlink" Target="https://clinicaltrials.gov/ct2/show/NCT03849469?term=nct03849469&amp;draw=2&amp;rank=1" TargetMode="External"/><Relationship Id="rId21" Type="http://schemas.openxmlformats.org/officeDocument/2006/relationships/hyperlink" Target="https://clinicaltrials.gov/ct2/show/NCT04465734" TargetMode="External"/><Relationship Id="rId7" Type="http://schemas.openxmlformats.org/officeDocument/2006/relationships/hyperlink" Target="https://clinicaltrials.gov/ct2/show/NCT03755791" TargetMode="External"/><Relationship Id="rId12" Type="http://schemas.openxmlformats.org/officeDocument/2006/relationships/hyperlink" Target="https://clinicaltrials.gov/ct2/show/NCT03970616" TargetMode="External"/><Relationship Id="rId17" Type="http://schemas.openxmlformats.org/officeDocument/2006/relationships/hyperlink" Target="https://clinicaltrials.gov/ct2/show/NCT04443309" TargetMode="External"/><Relationship Id="rId25" Type="http://schemas.openxmlformats.org/officeDocument/2006/relationships/hyperlink" Target="https://clinicaltrials.gov/ct2/show/NCT04605796" TargetMode="External"/><Relationship Id="rId2" Type="http://schemas.openxmlformats.org/officeDocument/2006/relationships/notesSlide" Target="../notesSlides/notesSlide21.xml"/><Relationship Id="rId16" Type="http://schemas.openxmlformats.org/officeDocument/2006/relationships/hyperlink" Target="https://clinicaltrials.gov/ct2/show/NCT04443322" TargetMode="External"/><Relationship Id="rId20" Type="http://schemas.openxmlformats.org/officeDocument/2006/relationships/hyperlink" Target="https://clinicaltrials.gov/ct2/show/NCT04344158" TargetMode="External"/><Relationship Id="rId29" Type="http://schemas.openxmlformats.org/officeDocument/2006/relationships/hyperlink" Target="https://clinicaltrials.gov/ct2/show/NCT04039607" TargetMode="External"/><Relationship Id="rId1" Type="http://schemas.openxmlformats.org/officeDocument/2006/relationships/slideLayout" Target="../slideLayouts/slideLayout6.xml"/><Relationship Id="rId6" Type="http://schemas.openxmlformats.org/officeDocument/2006/relationships/hyperlink" Target="https://clinicaltrials.gov/ct2/show/NCT02988440" TargetMode="External"/><Relationship Id="rId11" Type="http://schemas.openxmlformats.org/officeDocument/2006/relationships/hyperlink" Target="https://clinicaltrials.gov/ct2/show/NCT03764293" TargetMode="External"/><Relationship Id="rId24" Type="http://schemas.openxmlformats.org/officeDocument/2006/relationships/hyperlink" Target="https://clinicaltrials.gov/ct2/show/NCT04310709" TargetMode="External"/><Relationship Id="rId5" Type="http://schemas.openxmlformats.org/officeDocument/2006/relationships/hyperlink" Target="https://clinicaltrials.gov/ct2/show/NCT03841201?term=nct03841201&amp;draw=2&amp;rank=1" TargetMode="External"/><Relationship Id="rId15" Type="http://schemas.openxmlformats.org/officeDocument/2006/relationships/hyperlink" Target="https://clinicaltrials.gov/ct2/show/NCT03418922" TargetMode="External"/><Relationship Id="rId23" Type="http://schemas.openxmlformats.org/officeDocument/2006/relationships/hyperlink" Target="https://clinicaltrials.gov/ct2/show/NCT03439891" TargetMode="External"/><Relationship Id="rId28" Type="http://schemas.openxmlformats.org/officeDocument/2006/relationships/hyperlink" Target="https://clinicaltrials.gov/ct2/show/NCT03298451" TargetMode="External"/><Relationship Id="rId10" Type="http://schemas.openxmlformats.org/officeDocument/2006/relationships/hyperlink" Target="https://clinicaltrials.gov/ct2/show/NCT03794440" TargetMode="External"/><Relationship Id="rId19" Type="http://schemas.openxmlformats.org/officeDocument/2006/relationships/hyperlink" Target="https://clinicaltrials.gov/ct2/show/NCT04523493" TargetMode="External"/><Relationship Id="rId4" Type="http://schemas.openxmlformats.org/officeDocument/2006/relationships/hyperlink" Target="https://clinicaltrials.gov/ct2/show/NCT03680508" TargetMode="External"/><Relationship Id="rId9" Type="http://schemas.openxmlformats.org/officeDocument/2006/relationships/hyperlink" Target="https://clinicaltrials.gov/ct2/show/study/NCT03713593" TargetMode="External"/><Relationship Id="rId14" Type="http://schemas.openxmlformats.org/officeDocument/2006/relationships/hyperlink" Target="https://clinicaltrials.gov/ct2/show/NCT04194775" TargetMode="External"/><Relationship Id="rId22" Type="http://schemas.openxmlformats.org/officeDocument/2006/relationships/hyperlink" Target="https://clinicaltrials.gov/ct2/show/NCT04401800" TargetMode="External"/><Relationship Id="rId27" Type="http://schemas.openxmlformats.org/officeDocument/2006/relationships/hyperlink" Target="https://clinicaltrials.gov/ct2/show/NCT04444167" TargetMode="External"/><Relationship Id="rId30" Type="http://schemas.openxmlformats.org/officeDocument/2006/relationships/hyperlink" Target="https://clinicaltrials.gov/ct2/show/NCT0196810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twitter.com/hccconnectinfo" TargetMode="External"/><Relationship Id="rId7" Type="http://schemas.openxmlformats.org/officeDocument/2006/relationships/hyperlink" Target="https://www.linkedin.com/company/23757084"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hyperlink" Target="http://www.hccconnect.info/" TargetMode="External"/><Relationship Id="rId5" Type="http://schemas.openxmlformats.org/officeDocument/2006/relationships/hyperlink" Target="mailto:froukje.sosef@cor2ed.com" TargetMode="External"/><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hyperlink" Target="https://vimeo.com/channels/hccconnect"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ED48D4-C07C-4535-9E28-B0BF481E5AE0}"/>
              </a:ext>
            </a:extLst>
          </p:cNvPr>
          <p:cNvSpPr txBox="1">
            <a:spLocks/>
          </p:cNvSpPr>
          <p:nvPr/>
        </p:nvSpPr>
        <p:spPr>
          <a:xfrm>
            <a:off x="10512491" y="6356351"/>
            <a:ext cx="1069909" cy="365125"/>
          </a:xfrm>
          <a:prstGeom prst="rect">
            <a:avLst/>
          </a:prstGeom>
        </p:spPr>
        <p:txBody>
          <a:bodyPr vert="horz" lIns="0" tIns="0" rIns="0" bIns="0" rtlCol="0" anchor="ctr"/>
          <a:lstStyle>
            <a:defPPr>
              <a:defRPr lang="fr-FR"/>
            </a:defPPr>
            <a:lvl1pPr algn="r">
              <a:defRPr sz="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E43C0F-8A7B-3A4B-9DB5-B3472E36E833}" type="slidenum">
              <a:rPr lang="en-GB">
                <a:solidFill>
                  <a:schemeClr val="tx2"/>
                </a:solidFill>
              </a:rPr>
              <a:pPr/>
              <a:t>1</a:t>
            </a:fld>
            <a:endParaRPr lang="en-GB" dirty="0">
              <a:solidFill>
                <a:schemeClr val="tx2"/>
              </a:solidFill>
            </a:endParaRPr>
          </a:p>
        </p:txBody>
      </p:sp>
    </p:spTree>
    <p:extLst>
      <p:ext uri="{BB962C8B-B14F-4D97-AF65-F5344CB8AC3E}">
        <p14:creationId xmlns:p14="http://schemas.microsoft.com/office/powerpoint/2010/main" val="208811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09657B-FB14-4EA2-94FD-069D7C1813CC}"/>
              </a:ext>
            </a:extLst>
          </p:cNvPr>
          <p:cNvSpPr>
            <a:spLocks noGrp="1"/>
          </p:cNvSpPr>
          <p:nvPr>
            <p:ph type="title"/>
          </p:nvPr>
        </p:nvSpPr>
        <p:spPr>
          <a:xfrm>
            <a:off x="619200" y="246566"/>
            <a:ext cx="8740800" cy="807285"/>
          </a:xfrm>
        </p:spPr>
        <p:txBody>
          <a:bodyPr/>
          <a:lstStyle/>
          <a:p>
            <a:r>
              <a:rPr lang="en-US" dirty="0"/>
              <a:t>The HCC systemic treatment landscape has rapidly evolved since 2017</a:t>
            </a:r>
            <a:endParaRPr lang="en-GB" dirty="0"/>
          </a:p>
        </p:txBody>
      </p:sp>
      <p:sp>
        <p:nvSpPr>
          <p:cNvPr id="26" name="Content Placeholder 25">
            <a:extLst>
              <a:ext uri="{FF2B5EF4-FFF2-40B4-BE49-F238E27FC236}">
                <a16:creationId xmlns:a16="http://schemas.microsoft.com/office/drawing/2014/main" id="{DAA409CD-EC9F-A049-9913-2236AC7C44D1}"/>
              </a:ext>
            </a:extLst>
          </p:cNvPr>
          <p:cNvSpPr>
            <a:spLocks noGrp="1"/>
          </p:cNvSpPr>
          <p:nvPr>
            <p:ph sz="quarter" idx="15"/>
          </p:nvPr>
        </p:nvSpPr>
        <p:spPr>
          <a:xfrm>
            <a:off x="298615" y="6138317"/>
            <a:ext cx="11269993" cy="655167"/>
          </a:xfrm>
        </p:spPr>
        <p:txBody>
          <a:bodyPr/>
          <a:lstStyle/>
          <a:p>
            <a:pPr>
              <a:spcBef>
                <a:spcPts val="0"/>
              </a:spcBef>
            </a:pPr>
            <a:r>
              <a:rPr lang="en-GB" sz="500" dirty="0"/>
              <a:t>AFP, </a:t>
            </a:r>
            <a:r>
              <a:rPr lang="en-US" sz="500" dirty="0"/>
              <a:t>alpha-fetoprotein; </a:t>
            </a:r>
            <a:r>
              <a:rPr lang="en-GB" sz="500" dirty="0"/>
              <a:t>EMA, European Medicines Agency; FDA,</a:t>
            </a:r>
            <a:r>
              <a:rPr lang="en-US" sz="500" dirty="0"/>
              <a:t> Food and Drug Administration</a:t>
            </a:r>
            <a:r>
              <a:rPr lang="en-GB" sz="500" dirty="0"/>
              <a:t>; HCC, hepatocellular carcinoma; </a:t>
            </a:r>
            <a:r>
              <a:rPr lang="fr-FR" sz="500" dirty="0">
                <a:solidFill>
                  <a:schemeClr val="tx2"/>
                </a:solidFill>
                <a:ea typeface="Aileron" charset="0"/>
                <a:cs typeface="Aileron" charset="0"/>
              </a:rPr>
              <a:t>NMPA, </a:t>
            </a:r>
            <a:r>
              <a:rPr lang="fr-CH" sz="500" dirty="0">
                <a:solidFill>
                  <a:schemeClr val="tx2"/>
                </a:solidFill>
              </a:rPr>
              <a:t>National </a:t>
            </a:r>
            <a:r>
              <a:rPr lang="fr-CH" sz="500" dirty="0" err="1">
                <a:solidFill>
                  <a:schemeClr val="tx2"/>
                </a:solidFill>
              </a:rPr>
              <a:t>Medical</a:t>
            </a:r>
            <a:r>
              <a:rPr lang="fr-CH" sz="500" dirty="0">
                <a:solidFill>
                  <a:schemeClr val="tx2"/>
                </a:solidFill>
              </a:rPr>
              <a:t> </a:t>
            </a:r>
            <a:r>
              <a:rPr lang="fr-CH" sz="500" dirty="0" err="1">
                <a:solidFill>
                  <a:schemeClr val="tx2"/>
                </a:solidFill>
              </a:rPr>
              <a:t>Products</a:t>
            </a:r>
            <a:r>
              <a:rPr lang="fr-CH" sz="500" dirty="0">
                <a:solidFill>
                  <a:schemeClr val="tx2"/>
                </a:solidFill>
              </a:rPr>
              <a:t> Administration; OS, </a:t>
            </a:r>
            <a:r>
              <a:rPr lang="fr-CH" sz="500" dirty="0" err="1">
                <a:solidFill>
                  <a:schemeClr val="tx2"/>
                </a:solidFill>
              </a:rPr>
              <a:t>overall</a:t>
            </a:r>
            <a:r>
              <a:rPr lang="fr-CH" sz="500" dirty="0">
                <a:solidFill>
                  <a:schemeClr val="tx2"/>
                </a:solidFill>
              </a:rPr>
              <a:t> </a:t>
            </a:r>
            <a:r>
              <a:rPr lang="fr-CH" sz="500" dirty="0" err="1">
                <a:solidFill>
                  <a:schemeClr val="tx2"/>
                </a:solidFill>
              </a:rPr>
              <a:t>survival</a:t>
            </a:r>
            <a:r>
              <a:rPr lang="fr-CH" sz="500" dirty="0">
                <a:solidFill>
                  <a:schemeClr val="tx2"/>
                </a:solidFill>
              </a:rPr>
              <a:t>; PFS, progression-free </a:t>
            </a:r>
            <a:r>
              <a:rPr lang="fr-CH" sz="500" dirty="0" err="1">
                <a:solidFill>
                  <a:schemeClr val="tx2"/>
                </a:solidFill>
              </a:rPr>
              <a:t>survival</a:t>
            </a:r>
            <a:r>
              <a:rPr lang="fr-CH" sz="500" dirty="0">
                <a:solidFill>
                  <a:schemeClr val="tx2"/>
                </a:solidFill>
              </a:rPr>
              <a:t>; </a:t>
            </a:r>
            <a:r>
              <a:rPr lang="fr-CH" sz="500" dirty="0" err="1">
                <a:solidFill>
                  <a:schemeClr val="tx2"/>
                </a:solidFill>
              </a:rPr>
              <a:t>uHCC</a:t>
            </a:r>
            <a:r>
              <a:rPr lang="fr-CH" sz="500" dirty="0">
                <a:solidFill>
                  <a:schemeClr val="tx2"/>
                </a:solidFill>
              </a:rPr>
              <a:t>, </a:t>
            </a:r>
            <a:r>
              <a:rPr lang="fr-CH" sz="500" dirty="0" err="1">
                <a:solidFill>
                  <a:schemeClr val="tx2"/>
                </a:solidFill>
              </a:rPr>
              <a:t>unresectable</a:t>
            </a:r>
            <a:r>
              <a:rPr lang="fr-CH" sz="500" dirty="0">
                <a:solidFill>
                  <a:schemeClr val="tx2"/>
                </a:solidFill>
              </a:rPr>
              <a:t> HCC</a:t>
            </a:r>
          </a:p>
          <a:p>
            <a:pPr defTabSz="921075">
              <a:spcBef>
                <a:spcPts val="0"/>
              </a:spcBef>
              <a:defRPr/>
            </a:pPr>
            <a:r>
              <a:rPr lang="en-US" sz="500" dirty="0"/>
              <a:t>1. </a:t>
            </a:r>
            <a:r>
              <a:rPr lang="en-US" sz="500" dirty="0" err="1"/>
              <a:t>Nexavar</a:t>
            </a:r>
            <a:r>
              <a:rPr lang="en-US" sz="500" dirty="0"/>
              <a:t> (sorafenib) Full </a:t>
            </a:r>
            <a:r>
              <a:rPr lang="en-US" sz="500" dirty="0">
                <a:solidFill>
                  <a:schemeClr val="tx2"/>
                </a:solidFill>
              </a:rPr>
              <a:t>Prescribing Information. Bayer HealthCare Pharmaceuticals, Whippany, NJ. 2020 (accessed May 2020); 2. </a:t>
            </a:r>
            <a:r>
              <a:rPr lang="en-GB" sz="500" dirty="0">
                <a:solidFill>
                  <a:schemeClr val="tx2"/>
                </a:solidFill>
              </a:rPr>
              <a:t>FDA regorafenib in HCC press release. Available from: https://</a:t>
            </a:r>
            <a:r>
              <a:rPr lang="en-GB" sz="500" dirty="0" err="1">
                <a:solidFill>
                  <a:schemeClr val="tx2"/>
                </a:solidFill>
              </a:rPr>
              <a:t>www.fda.gov</a:t>
            </a:r>
            <a:r>
              <a:rPr lang="en-GB" sz="500" dirty="0">
                <a:solidFill>
                  <a:schemeClr val="tx2"/>
                </a:solidFill>
              </a:rPr>
              <a:t>/</a:t>
            </a:r>
            <a:r>
              <a:rPr lang="en-GB" sz="500" dirty="0" err="1">
                <a:solidFill>
                  <a:schemeClr val="tx2"/>
                </a:solidFill>
              </a:rPr>
              <a:t>NewsEvents</a:t>
            </a:r>
            <a:r>
              <a:rPr lang="en-GB" sz="500" dirty="0">
                <a:solidFill>
                  <a:schemeClr val="tx2"/>
                </a:solidFill>
              </a:rPr>
              <a:t>/Newsroom/</a:t>
            </a:r>
            <a:r>
              <a:rPr lang="en-GB" sz="500" dirty="0" err="1">
                <a:solidFill>
                  <a:schemeClr val="tx2"/>
                </a:solidFill>
              </a:rPr>
              <a:t>PressAnnouncements</a:t>
            </a:r>
            <a:r>
              <a:rPr lang="en-GB" sz="500" dirty="0">
                <a:solidFill>
                  <a:schemeClr val="tx2"/>
                </a:solidFill>
              </a:rPr>
              <a:t>/ucm555608.htm (accessed May 2020); 3. FDA press release. Available from: https://</a:t>
            </a:r>
            <a:r>
              <a:rPr lang="en-GB" sz="500" dirty="0" err="1">
                <a:solidFill>
                  <a:schemeClr val="tx2"/>
                </a:solidFill>
              </a:rPr>
              <a:t>www.fda.gov</a:t>
            </a:r>
            <a:r>
              <a:rPr lang="en-GB" sz="500" dirty="0">
                <a:solidFill>
                  <a:schemeClr val="tx2"/>
                </a:solidFill>
              </a:rPr>
              <a:t>/Drugs/</a:t>
            </a:r>
            <a:r>
              <a:rPr lang="en-GB" sz="500" dirty="0" err="1">
                <a:solidFill>
                  <a:schemeClr val="tx2"/>
                </a:solidFill>
              </a:rPr>
              <a:t>InformationOnDrugs</a:t>
            </a:r>
            <a:r>
              <a:rPr lang="en-GB" sz="500" dirty="0">
                <a:solidFill>
                  <a:schemeClr val="tx2"/>
                </a:solidFill>
              </a:rPr>
              <a:t>/</a:t>
            </a:r>
            <a:r>
              <a:rPr lang="en-GB" sz="500" dirty="0" err="1">
                <a:solidFill>
                  <a:schemeClr val="tx2"/>
                </a:solidFill>
              </a:rPr>
              <a:t>ApprovedDrugs</a:t>
            </a:r>
            <a:r>
              <a:rPr lang="en-GB" sz="500" dirty="0">
                <a:solidFill>
                  <a:schemeClr val="tx2"/>
                </a:solidFill>
              </a:rPr>
              <a:t>/ucm577166.htm (accessed May 2020); 4. FDA press release. Available from: https://</a:t>
            </a:r>
            <a:r>
              <a:rPr lang="en-GB" sz="500" dirty="0" err="1">
                <a:solidFill>
                  <a:schemeClr val="tx2"/>
                </a:solidFill>
              </a:rPr>
              <a:t>www.fda.gov</a:t>
            </a:r>
            <a:r>
              <a:rPr lang="en-GB" sz="500" dirty="0">
                <a:solidFill>
                  <a:schemeClr val="tx2"/>
                </a:solidFill>
              </a:rPr>
              <a:t>/Drugs/</a:t>
            </a:r>
            <a:r>
              <a:rPr lang="en-GB" sz="500" dirty="0" err="1">
                <a:solidFill>
                  <a:schemeClr val="tx2"/>
                </a:solidFill>
              </a:rPr>
              <a:t>InformationOnDrugs</a:t>
            </a:r>
            <a:r>
              <a:rPr lang="en-GB" sz="500" dirty="0">
                <a:solidFill>
                  <a:schemeClr val="tx2"/>
                </a:solidFill>
              </a:rPr>
              <a:t>/</a:t>
            </a:r>
            <a:r>
              <a:rPr lang="en-GB" sz="500" dirty="0" err="1">
                <a:solidFill>
                  <a:schemeClr val="tx2"/>
                </a:solidFill>
              </a:rPr>
              <a:t>ApprovedDrugs</a:t>
            </a:r>
            <a:r>
              <a:rPr lang="en-GB" sz="500" dirty="0">
                <a:solidFill>
                  <a:schemeClr val="tx2"/>
                </a:solidFill>
              </a:rPr>
              <a:t>/ucm617185.htm (accessed May 2020); 5. Merck press release. Available from: https://</a:t>
            </a:r>
            <a:r>
              <a:rPr lang="en-GB" sz="500" dirty="0" err="1">
                <a:solidFill>
                  <a:schemeClr val="tx2"/>
                </a:solidFill>
              </a:rPr>
              <a:t>investors.merck.com</a:t>
            </a:r>
            <a:r>
              <a:rPr lang="en-GB" sz="500" dirty="0">
                <a:solidFill>
                  <a:schemeClr val="tx2"/>
                </a:solidFill>
              </a:rPr>
              <a:t>/news/press-release-details/2018/Eisai-and-Merck-Announce-European-Commission-Grants-Marketing-Authorization-for-LENVIMA-lenvatinib-as-First-Line-Treatment-in-Adults-with-Advanced-or-Unresectable-Hepatocellular-Carcinoma/</a:t>
            </a:r>
            <a:r>
              <a:rPr lang="en-GB" sz="500" dirty="0" err="1">
                <a:solidFill>
                  <a:schemeClr val="tx2"/>
                </a:solidFill>
              </a:rPr>
              <a:t>default.aspx</a:t>
            </a:r>
            <a:r>
              <a:rPr lang="en-GB" sz="500" dirty="0">
                <a:solidFill>
                  <a:schemeClr val="tx2"/>
                </a:solidFill>
              </a:rPr>
              <a:t> (accessed May 2020); 6. FDA press release. Available from: </a:t>
            </a:r>
            <a:r>
              <a:rPr lang="en-US" sz="500" dirty="0">
                <a:solidFill>
                  <a:schemeClr val="tx2"/>
                </a:solidFill>
              </a:rPr>
              <a:t>https://</a:t>
            </a:r>
            <a:r>
              <a:rPr lang="en-US" sz="500" dirty="0" err="1">
                <a:solidFill>
                  <a:schemeClr val="tx2"/>
                </a:solidFill>
              </a:rPr>
              <a:t>www.fda.gov</a:t>
            </a:r>
            <a:r>
              <a:rPr lang="en-US" sz="500" dirty="0">
                <a:solidFill>
                  <a:schemeClr val="tx2"/>
                </a:solidFill>
              </a:rPr>
              <a:t>/drugs/fda-grants-accelerated-approval-pembrolizumab-hepatocellular-carcinoma (accessed May 2020): 7. Ipsen press release.</a:t>
            </a:r>
            <a:r>
              <a:rPr lang="en-GB" sz="500" dirty="0">
                <a:solidFill>
                  <a:schemeClr val="tx2"/>
                </a:solidFill>
              </a:rPr>
              <a:t> Available from: </a:t>
            </a:r>
            <a:r>
              <a:rPr lang="en-GB" sz="500" dirty="0">
                <a:solidFill>
                  <a:schemeClr val="tx2"/>
                </a:solidFill>
                <a:hlinkClick r:id="rId3">
                  <a:extLst>
                    <a:ext uri="{A12FA001-AC4F-418D-AE19-62706E023703}">
                      <ahyp:hlinkClr xmlns:ahyp="http://schemas.microsoft.com/office/drawing/2018/hyperlinkcolor" val="tx"/>
                    </a:ext>
                  </a:extLst>
                </a:hlinkClick>
              </a:rPr>
              <a:t>https://www.ipsen.com/media/press-relases/post_custom_datacustom_datapost_custom_datacustom_dataeuropean-commission-approves-ipsens-cabometyx-cabozantinib-for-the-treatment-of-hepatocellular-carcinoma-in/</a:t>
            </a:r>
            <a:r>
              <a:rPr lang="en-GB" sz="500" dirty="0">
                <a:solidFill>
                  <a:schemeClr val="tx2"/>
                </a:solidFill>
              </a:rPr>
              <a:t> (accessed May 2020); 8. FDA press release. Available from: https://</a:t>
            </a:r>
            <a:r>
              <a:rPr lang="en-GB" sz="500" dirty="0" err="1">
                <a:solidFill>
                  <a:schemeClr val="tx2"/>
                </a:solidFill>
              </a:rPr>
              <a:t>www.fda.gov</a:t>
            </a:r>
            <a:r>
              <a:rPr lang="en-GB" sz="500" dirty="0">
                <a:solidFill>
                  <a:schemeClr val="tx2"/>
                </a:solidFill>
              </a:rPr>
              <a:t>/Drugs/</a:t>
            </a:r>
            <a:r>
              <a:rPr lang="en-GB" sz="500" dirty="0" err="1">
                <a:solidFill>
                  <a:schemeClr val="tx2"/>
                </a:solidFill>
              </a:rPr>
              <a:t>InformationOnDrugs</a:t>
            </a:r>
            <a:r>
              <a:rPr lang="en-GB" sz="500" dirty="0">
                <a:solidFill>
                  <a:schemeClr val="tx2"/>
                </a:solidFill>
              </a:rPr>
              <a:t>/</a:t>
            </a:r>
            <a:r>
              <a:rPr lang="en-GB" sz="500" dirty="0" err="1">
                <a:solidFill>
                  <a:schemeClr val="tx2"/>
                </a:solidFill>
              </a:rPr>
              <a:t>ApprovedDrugs</a:t>
            </a:r>
            <a:r>
              <a:rPr lang="en-GB" sz="500" dirty="0">
                <a:solidFill>
                  <a:schemeClr val="tx2"/>
                </a:solidFill>
              </a:rPr>
              <a:t>/ucm629512.htm (accessed May 2020): 9. FDA press release </a:t>
            </a:r>
            <a:r>
              <a:rPr lang="en-GB" sz="500" dirty="0">
                <a:solidFill>
                  <a:schemeClr val="tx2"/>
                </a:solidFill>
                <a:hlinkClick r:id="rId4">
                  <a:extLst>
                    <a:ext uri="{A12FA001-AC4F-418D-AE19-62706E023703}">
                      <ahyp:hlinkClr xmlns:ahyp="http://schemas.microsoft.com/office/drawing/2018/hyperlinkcolor" val="tx"/>
                    </a:ext>
                  </a:extLst>
                </a:hlinkClick>
              </a:rPr>
              <a:t>https://www.fda.gov/drugs/resources-information-approved-drugs/fda-approves-ramucirumab-hepatocellular-carcinoma</a:t>
            </a:r>
            <a:r>
              <a:rPr lang="en-GB" sz="500" dirty="0">
                <a:solidFill>
                  <a:schemeClr val="tx2"/>
                </a:solidFill>
              </a:rPr>
              <a:t> (accessed May 2020); 10. </a:t>
            </a:r>
            <a:r>
              <a:rPr lang="en-GB" sz="500" dirty="0" err="1">
                <a:solidFill>
                  <a:schemeClr val="tx2"/>
                </a:solidFill>
              </a:rPr>
              <a:t>Cyramza</a:t>
            </a:r>
            <a:r>
              <a:rPr lang="en-GB" sz="500" dirty="0">
                <a:solidFill>
                  <a:schemeClr val="tx2"/>
                </a:solidFill>
              </a:rPr>
              <a:t> (ramucirumab) EMA approval. EMA summary of opinion. Available from: </a:t>
            </a:r>
            <a:r>
              <a:rPr lang="en-GB" sz="500" dirty="0">
                <a:solidFill>
                  <a:schemeClr val="tx2"/>
                </a:solidFill>
                <a:hlinkClick r:id="rId5">
                  <a:extLst>
                    <a:ext uri="{A12FA001-AC4F-418D-AE19-62706E023703}">
                      <ahyp:hlinkClr xmlns:ahyp="http://schemas.microsoft.com/office/drawing/2018/hyperlinkcolor" val="tx"/>
                    </a:ext>
                  </a:extLst>
                </a:hlinkClick>
              </a:rPr>
              <a:t>https://www.ema.europa.eu/en/documents/smop/chmp-post-authorisation-summary-positive-opinion-cyramza-ii-27_en.pdf</a:t>
            </a:r>
            <a:r>
              <a:rPr lang="en-GB" sz="500" dirty="0">
                <a:solidFill>
                  <a:schemeClr val="tx2"/>
                </a:solidFill>
              </a:rPr>
              <a:t> (accessed May 2020); 11. FDA press release. Available from: </a:t>
            </a:r>
            <a:r>
              <a:rPr lang="en-GB" sz="500" dirty="0">
                <a:solidFill>
                  <a:schemeClr val="tx2"/>
                </a:solidFill>
                <a:hlinkClick r:id="rId6">
                  <a:extLst>
                    <a:ext uri="{A12FA001-AC4F-418D-AE19-62706E023703}">
                      <ahyp:hlinkClr xmlns:ahyp="http://schemas.microsoft.com/office/drawing/2018/hyperlinkcolor" val="tx"/>
                    </a:ext>
                  </a:extLst>
                </a:hlinkClick>
              </a:rPr>
              <a:t>https://www.fda.gov/drugs/resources-information-approved-drugs/fda-grants-accelerated-approval-nivolumab-and-ipilimumab-combination-hepatocellular-carcinoma</a:t>
            </a:r>
            <a:r>
              <a:rPr lang="en-GB" sz="500" dirty="0">
                <a:solidFill>
                  <a:schemeClr val="tx2"/>
                </a:solidFill>
              </a:rPr>
              <a:t> (accessed May 2020); 12. </a:t>
            </a:r>
            <a:r>
              <a:rPr lang="en-US" sz="500" dirty="0">
                <a:solidFill>
                  <a:schemeClr val="tx2"/>
                </a:solidFill>
              </a:rPr>
              <a:t>ASCO Post press release. Available from: </a:t>
            </a:r>
            <a:r>
              <a:rPr lang="en-GB" sz="500" dirty="0">
                <a:solidFill>
                  <a:schemeClr val="tx2"/>
                </a:solidFill>
                <a:hlinkClick r:id="rId7">
                  <a:extLst>
                    <a:ext uri="{A12FA001-AC4F-418D-AE19-62706E023703}">
                      <ahyp:hlinkClr xmlns:ahyp="http://schemas.microsoft.com/office/drawing/2018/hyperlinkcolor" val="tx"/>
                    </a:ext>
                  </a:extLst>
                </a:hlinkClick>
              </a:rPr>
              <a:t>https://www.ascopost.com/news/may-2020/fda-approves-atezolizumab-plus-bevacizumab-for-patients-with-unresectable-or-metastatic-hcc/</a:t>
            </a:r>
            <a:r>
              <a:rPr lang="en-GB" sz="500" dirty="0">
                <a:solidFill>
                  <a:schemeClr val="tx2"/>
                </a:solidFill>
              </a:rPr>
              <a:t> (accessed May 2020); 13. </a:t>
            </a:r>
            <a:r>
              <a:rPr lang="fr-FR" sz="500" dirty="0">
                <a:solidFill>
                  <a:schemeClr val="tx2"/>
                </a:solidFill>
                <a:ea typeface="Aileron" charset="0"/>
                <a:cs typeface="Aileron" charset="0"/>
              </a:rPr>
              <a:t>Qin S. et al, Lancet </a:t>
            </a:r>
            <a:r>
              <a:rPr lang="fr-FR" sz="500" dirty="0" err="1">
                <a:solidFill>
                  <a:schemeClr val="tx2"/>
                </a:solidFill>
                <a:ea typeface="Aileron" charset="0"/>
                <a:cs typeface="Aileron" charset="0"/>
              </a:rPr>
              <a:t>Oncol</a:t>
            </a:r>
            <a:r>
              <a:rPr lang="fr-FR" sz="500" dirty="0">
                <a:solidFill>
                  <a:schemeClr val="tx2"/>
                </a:solidFill>
                <a:ea typeface="Aileron" charset="0"/>
                <a:cs typeface="Aileron" charset="0"/>
              </a:rPr>
              <a:t>. 2020;21(4):571-580</a:t>
            </a:r>
            <a:endParaRPr lang="en-GB" sz="500" b="1" dirty="0">
              <a:solidFill>
                <a:schemeClr val="tx2"/>
              </a:solidFill>
            </a:endParaRPr>
          </a:p>
        </p:txBody>
      </p:sp>
      <p:grpSp>
        <p:nvGrpSpPr>
          <p:cNvPr id="8" name="Group 7">
            <a:extLst>
              <a:ext uri="{FF2B5EF4-FFF2-40B4-BE49-F238E27FC236}">
                <a16:creationId xmlns:a16="http://schemas.microsoft.com/office/drawing/2014/main" id="{1C8CB6EF-6F34-4ADB-BF3F-3C1B7AA1611C}"/>
              </a:ext>
            </a:extLst>
          </p:cNvPr>
          <p:cNvGrpSpPr/>
          <p:nvPr/>
        </p:nvGrpSpPr>
        <p:grpSpPr>
          <a:xfrm>
            <a:off x="468071" y="1655660"/>
            <a:ext cx="1229787" cy="897556"/>
            <a:chOff x="100980" y="1773972"/>
            <a:chExt cx="1229787" cy="897556"/>
          </a:xfrm>
        </p:grpSpPr>
        <p:sp>
          <p:nvSpPr>
            <p:cNvPr id="9" name="Text Box 28">
              <a:extLst>
                <a:ext uri="{FF2B5EF4-FFF2-40B4-BE49-F238E27FC236}">
                  <a16:creationId xmlns:a16="http://schemas.microsoft.com/office/drawing/2014/main" id="{CAD7CA2F-A484-49DE-8066-367CE6924054}"/>
                </a:ext>
              </a:extLst>
            </p:cNvPr>
            <p:cNvSpPr txBox="1">
              <a:spLocks noChangeArrowheads="1"/>
            </p:cNvSpPr>
            <p:nvPr/>
          </p:nvSpPr>
          <p:spPr bwMode="auto">
            <a:xfrm>
              <a:off x="100980" y="2117530"/>
              <a:ext cx="1229787" cy="553998"/>
            </a:xfrm>
            <a:prstGeom prst="rect">
              <a:avLst/>
            </a:prstGeom>
            <a:noFill/>
            <a:ln w="9525">
              <a:noFill/>
              <a:miter lim="800000"/>
              <a:headEnd/>
              <a:tailEnd/>
            </a:ln>
          </p:spPr>
          <p:txBody>
            <a:bodyPr wrap="square" lIns="36000" rIns="36000">
              <a:spAutoFit/>
            </a:bodyPr>
            <a:lstStyle/>
            <a:p>
              <a:pPr algn="ctr" defTabSz="914377">
                <a:spcBef>
                  <a:spcPts val="400"/>
                </a:spcBef>
                <a:defRPr/>
              </a:pPr>
              <a:r>
                <a:rPr lang="en-US" sz="1000" b="1" dirty="0">
                  <a:solidFill>
                    <a:schemeClr val="tx2"/>
                  </a:solidFill>
                  <a:latin typeface="Calibri" panose="020F0502020204030204" pitchFamily="34" charset="0"/>
                  <a:ea typeface="ヒラギノ角ゴ Pro W3"/>
                  <a:cs typeface="Calibri" panose="020F0502020204030204" pitchFamily="34" charset="0"/>
                </a:rPr>
                <a:t>Sorafenib </a:t>
              </a:r>
              <a:br>
                <a:rPr lang="en-US" sz="1000" b="1" dirty="0">
                  <a:solidFill>
                    <a:srgbClr val="000000"/>
                  </a:solidFill>
                  <a:latin typeface="Calibri" panose="020F0502020204030204" pitchFamily="34" charset="0"/>
                  <a:ea typeface="ヒラギノ角ゴ Pro W3"/>
                  <a:cs typeface="Calibri" panose="020F0502020204030204" pitchFamily="34" charset="0"/>
                </a:rPr>
              </a:br>
              <a:r>
                <a:rPr lang="en-US" sz="1000" b="1" dirty="0">
                  <a:solidFill>
                    <a:srgbClr val="343333"/>
                  </a:solidFill>
                  <a:latin typeface="Calibri" panose="020F0502020204030204" pitchFamily="34" charset="0"/>
                  <a:ea typeface="ヒラギノ角ゴ Pro W3"/>
                  <a:cs typeface="Calibri" panose="020F0502020204030204" pitchFamily="34" charset="0"/>
                </a:rPr>
                <a:t>approved for patients with </a:t>
              </a:r>
              <a:r>
                <a:rPr lang="en-US" sz="1000" b="1" dirty="0" err="1">
                  <a:solidFill>
                    <a:srgbClr val="343333"/>
                  </a:solidFill>
                  <a:latin typeface="Calibri" panose="020F0502020204030204" pitchFamily="34" charset="0"/>
                  <a:ea typeface="ヒラギノ角ゴ Pro W3"/>
                  <a:cs typeface="Calibri" panose="020F0502020204030204" pitchFamily="34" charset="0"/>
                </a:rPr>
                <a:t>uHCC</a:t>
              </a:r>
              <a:endParaRPr lang="en-US" sz="1000" b="1" dirty="0">
                <a:solidFill>
                  <a:srgbClr val="343333"/>
                </a:solidFill>
                <a:latin typeface="Calibri" panose="020F0502020204030204" pitchFamily="34" charset="0"/>
                <a:ea typeface="ヒラギノ角ゴ Pro W3"/>
                <a:cs typeface="Calibri" panose="020F0502020204030204" pitchFamily="34" charset="0"/>
              </a:endParaRPr>
            </a:p>
          </p:txBody>
        </p:sp>
        <p:sp>
          <p:nvSpPr>
            <p:cNvPr id="10" name="Rounded Rectangle 47">
              <a:extLst>
                <a:ext uri="{FF2B5EF4-FFF2-40B4-BE49-F238E27FC236}">
                  <a16:creationId xmlns:a16="http://schemas.microsoft.com/office/drawing/2014/main" id="{6FDD1A91-F56D-4976-A3D0-B4B7C1628778}"/>
                </a:ext>
              </a:extLst>
            </p:cNvPr>
            <p:cNvSpPr/>
            <p:nvPr/>
          </p:nvSpPr>
          <p:spPr>
            <a:xfrm>
              <a:off x="250255" y="1773972"/>
              <a:ext cx="931240" cy="253725"/>
            </a:xfrm>
            <a:prstGeom prst="roundRect">
              <a:avLst/>
            </a:prstGeom>
            <a:solidFill>
              <a:srgbClr val="FBFBF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100" b="1" dirty="0">
                  <a:solidFill>
                    <a:srgbClr val="343333"/>
                  </a:solidFill>
                  <a:latin typeface="Calibri" panose="020F0502020204030204" pitchFamily="34" charset="0"/>
                  <a:cs typeface="Calibri" panose="020F0502020204030204" pitchFamily="34" charset="0"/>
                </a:rPr>
                <a:t>Nov 2007</a:t>
              </a:r>
            </a:p>
          </p:txBody>
        </p:sp>
      </p:grpSp>
      <p:grpSp>
        <p:nvGrpSpPr>
          <p:cNvPr id="11" name="Group 10">
            <a:extLst>
              <a:ext uri="{FF2B5EF4-FFF2-40B4-BE49-F238E27FC236}">
                <a16:creationId xmlns:a16="http://schemas.microsoft.com/office/drawing/2014/main" id="{45F2DF22-E6CD-42A9-AC6B-E7B9A93D36E6}"/>
              </a:ext>
            </a:extLst>
          </p:cNvPr>
          <p:cNvGrpSpPr/>
          <p:nvPr/>
        </p:nvGrpSpPr>
        <p:grpSpPr>
          <a:xfrm>
            <a:off x="131884" y="3224817"/>
            <a:ext cx="11959133" cy="432000"/>
            <a:chOff x="110763" y="3359771"/>
            <a:chExt cx="11961893" cy="432000"/>
          </a:xfrm>
        </p:grpSpPr>
        <p:sp>
          <p:nvSpPr>
            <p:cNvPr id="12" name="Notched Right Arrow 34">
              <a:extLst>
                <a:ext uri="{FF2B5EF4-FFF2-40B4-BE49-F238E27FC236}">
                  <a16:creationId xmlns:a16="http://schemas.microsoft.com/office/drawing/2014/main" id="{43360E5A-EC19-4E05-B989-2011C8E440A9}"/>
                </a:ext>
              </a:extLst>
            </p:cNvPr>
            <p:cNvSpPr/>
            <p:nvPr/>
          </p:nvSpPr>
          <p:spPr bwMode="auto">
            <a:xfrm>
              <a:off x="110763" y="3359771"/>
              <a:ext cx="11961893" cy="432000"/>
            </a:xfrm>
            <a:prstGeom prst="notchedRightArrow">
              <a:avLst/>
            </a:prstGeom>
            <a:solidFill>
              <a:schemeClr val="tx2">
                <a:lumMod val="75000"/>
              </a:schemeClr>
            </a:solidFill>
            <a:ln w="25400" algn="ctr">
              <a:noFill/>
              <a:round/>
              <a:headEnd/>
              <a:tailEnd/>
            </a:ln>
            <a:effectLst/>
          </p:spPr>
          <p:txBody>
            <a:bodyPr anchor="ctr"/>
            <a:lstStyle/>
            <a:p>
              <a:pPr defTabSz="457178" eaLnBrk="0" hangingPunct="0">
                <a:defRPr/>
              </a:pPr>
              <a:endParaRPr lang="en-US" sz="1133" b="1" dirty="0">
                <a:solidFill>
                  <a:srgbClr val="FFFFFF"/>
                </a:solidFill>
                <a:effectLst>
                  <a:outerShdw blurRad="38100" dist="38100" dir="2700000" algn="tl">
                    <a:srgbClr val="000000">
                      <a:alpha val="43137"/>
                    </a:srgbClr>
                  </a:outerShdw>
                </a:effectLst>
                <a:latin typeface="Calibri" panose="020F0502020204030204" pitchFamily="34" charset="0"/>
                <a:ea typeface="MS PGothic" pitchFamily="34" charset="-128"/>
                <a:cs typeface="Calibri" panose="020F0502020204030204" pitchFamily="34" charset="0"/>
              </a:endParaRPr>
            </a:p>
          </p:txBody>
        </p:sp>
        <p:sp>
          <p:nvSpPr>
            <p:cNvPr id="13" name="Arrow: Chevron 12">
              <a:extLst>
                <a:ext uri="{FF2B5EF4-FFF2-40B4-BE49-F238E27FC236}">
                  <a16:creationId xmlns:a16="http://schemas.microsoft.com/office/drawing/2014/main" id="{3A1B9D5A-DCBF-46C5-A1FC-2C510BA6843F}"/>
                </a:ext>
              </a:extLst>
            </p:cNvPr>
            <p:cNvSpPr/>
            <p:nvPr/>
          </p:nvSpPr>
          <p:spPr>
            <a:xfrm>
              <a:off x="1254241" y="3481826"/>
              <a:ext cx="201589" cy="191911"/>
            </a:xfrm>
            <a:prstGeom prst="chevron">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en-US" dirty="0">
                <a:solidFill>
                  <a:srgbClr val="000000"/>
                </a:solidFill>
                <a:latin typeface="Calibri" panose="020F0502020204030204" pitchFamily="34" charset="0"/>
                <a:cs typeface="Calibri" panose="020F0502020204030204" pitchFamily="34" charset="0"/>
              </a:endParaRPr>
            </a:p>
          </p:txBody>
        </p:sp>
        <p:sp>
          <p:nvSpPr>
            <p:cNvPr id="14" name="Arrow: Chevron 13">
              <a:extLst>
                <a:ext uri="{FF2B5EF4-FFF2-40B4-BE49-F238E27FC236}">
                  <a16:creationId xmlns:a16="http://schemas.microsoft.com/office/drawing/2014/main" id="{20AC4833-72EA-41FB-AD59-EF9B3C556054}"/>
                </a:ext>
              </a:extLst>
            </p:cNvPr>
            <p:cNvSpPr/>
            <p:nvPr/>
          </p:nvSpPr>
          <p:spPr>
            <a:xfrm>
              <a:off x="1476087" y="3482506"/>
              <a:ext cx="201589" cy="191911"/>
            </a:xfrm>
            <a:prstGeom prst="chevron">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defRPr/>
              </a:pPr>
              <a:endParaRPr lang="en-US" dirty="0">
                <a:solidFill>
                  <a:srgbClr val="000000"/>
                </a:solidFill>
                <a:latin typeface="Calibri" panose="020F0502020204030204" pitchFamily="34" charset="0"/>
                <a:cs typeface="Calibri" panose="020F0502020204030204" pitchFamily="34" charset="0"/>
              </a:endParaRPr>
            </a:p>
          </p:txBody>
        </p:sp>
      </p:grpSp>
      <p:sp>
        <p:nvSpPr>
          <p:cNvPr id="15" name="Text Box 28">
            <a:extLst>
              <a:ext uri="{FF2B5EF4-FFF2-40B4-BE49-F238E27FC236}">
                <a16:creationId xmlns:a16="http://schemas.microsoft.com/office/drawing/2014/main" id="{7ABD9666-61AA-416B-906D-5E7EF4427322}"/>
              </a:ext>
            </a:extLst>
          </p:cNvPr>
          <p:cNvSpPr txBox="1">
            <a:spLocks noChangeArrowheads="1"/>
          </p:cNvSpPr>
          <p:nvPr/>
        </p:nvSpPr>
        <p:spPr bwMode="auto">
          <a:xfrm>
            <a:off x="1502989" y="4213870"/>
            <a:ext cx="1180979" cy="861774"/>
          </a:xfrm>
          <a:prstGeom prst="rect">
            <a:avLst/>
          </a:prstGeom>
          <a:noFill/>
          <a:ln w="9525">
            <a:noFill/>
            <a:miter lim="800000"/>
            <a:headEnd/>
            <a:tailEnd/>
          </a:ln>
        </p:spPr>
        <p:txBody>
          <a:bodyPr wrap="square" lIns="36000" rIns="36000">
            <a:spAutoFit/>
          </a:bodyPr>
          <a:lstStyle/>
          <a:p>
            <a:pPr algn="ctr" defTabSz="914377">
              <a:spcBef>
                <a:spcPts val="400"/>
              </a:spcBef>
              <a:defRPr/>
            </a:pPr>
            <a:r>
              <a:rPr lang="en-US" sz="1000" b="1" dirty="0">
                <a:solidFill>
                  <a:srgbClr val="03C750"/>
                </a:solidFill>
                <a:latin typeface="Calibri" panose="020F0502020204030204" pitchFamily="34" charset="0"/>
                <a:ea typeface="ヒラギノ角ゴ Pro W3"/>
                <a:cs typeface="Calibri" panose="020F0502020204030204" pitchFamily="34" charset="0"/>
              </a:rPr>
              <a:t>Regorafenib </a:t>
            </a:r>
            <a:r>
              <a:rPr lang="en-US" sz="1000" b="1" dirty="0">
                <a:latin typeface="Calibri" panose="020F0502020204030204" pitchFamily="34" charset="0"/>
                <a:ea typeface="ヒラギノ角ゴ Pro W3"/>
                <a:cs typeface="Calibri" panose="020F0502020204030204" pitchFamily="34" charset="0"/>
              </a:rPr>
              <a:t>approved for patients with HCC previously treated </a:t>
            </a:r>
            <a:r>
              <a:rPr lang="en-US" sz="1000" b="1" dirty="0">
                <a:solidFill>
                  <a:srgbClr val="343333"/>
                </a:solidFill>
                <a:latin typeface="Calibri" panose="020F0502020204030204" pitchFamily="34" charset="0"/>
                <a:ea typeface="ヒラギノ角ゴ Pro W3"/>
                <a:cs typeface="Calibri" panose="020F0502020204030204" pitchFamily="34" charset="0"/>
              </a:rPr>
              <a:t>with sorafenib</a:t>
            </a:r>
            <a:r>
              <a:rPr lang="en-US" sz="1000" b="1" baseline="30000" dirty="0">
                <a:solidFill>
                  <a:srgbClr val="343333"/>
                </a:solidFill>
                <a:latin typeface="Calibri" panose="020F0502020204030204" pitchFamily="34" charset="0"/>
                <a:ea typeface="ヒラギノ角ゴ Pro W3"/>
                <a:cs typeface="Calibri" panose="020F0502020204030204" pitchFamily="34" charset="0"/>
              </a:rPr>
              <a:t>2</a:t>
            </a:r>
            <a:endParaRPr lang="en-US" sz="1000" b="1" dirty="0">
              <a:solidFill>
                <a:srgbClr val="343333"/>
              </a:solidFill>
              <a:latin typeface="Calibri" panose="020F0502020204030204" pitchFamily="34" charset="0"/>
              <a:ea typeface="ヒラギノ角ゴ Pro W3"/>
              <a:cs typeface="Calibri" panose="020F0502020204030204" pitchFamily="34" charset="0"/>
            </a:endParaRPr>
          </a:p>
        </p:txBody>
      </p:sp>
      <p:sp>
        <p:nvSpPr>
          <p:cNvPr id="16" name="Line 44">
            <a:extLst>
              <a:ext uri="{FF2B5EF4-FFF2-40B4-BE49-F238E27FC236}">
                <a16:creationId xmlns:a16="http://schemas.microsoft.com/office/drawing/2014/main" id="{77548C09-8242-4218-84BB-AB0A481023BB}"/>
              </a:ext>
            </a:extLst>
          </p:cNvPr>
          <p:cNvSpPr>
            <a:spLocks noChangeShapeType="1"/>
          </p:cNvSpPr>
          <p:nvPr/>
        </p:nvSpPr>
        <p:spPr bwMode="auto">
          <a:xfrm>
            <a:off x="2115465" y="3499364"/>
            <a:ext cx="0" cy="288000"/>
          </a:xfrm>
          <a:prstGeom prst="line">
            <a:avLst/>
          </a:prstGeom>
          <a:noFill/>
          <a:ln w="25400">
            <a:solidFill>
              <a:schemeClr val="accent2">
                <a:lumMod val="60000"/>
                <a:lumOff val="40000"/>
              </a:schemeClr>
            </a:solidFill>
            <a:round/>
            <a:headEnd/>
            <a:tailEnd/>
          </a:ln>
        </p:spPr>
        <p:txBody>
          <a:bodyPr/>
          <a:lstStyle/>
          <a:p>
            <a:pPr defTabSz="914377">
              <a:defRPr/>
            </a:pPr>
            <a:endParaRPr lang="en-US" dirty="0">
              <a:solidFill>
                <a:prstClr val="black"/>
              </a:solidFill>
              <a:latin typeface="Calibri" panose="020F0502020204030204" pitchFamily="34" charset="0"/>
              <a:ea typeface="MS PGothic" pitchFamily="34" charset="-128"/>
              <a:cs typeface="Calibri" panose="020F0502020204030204" pitchFamily="34" charset="0"/>
            </a:endParaRPr>
          </a:p>
        </p:txBody>
      </p:sp>
      <p:sp>
        <p:nvSpPr>
          <p:cNvPr id="17" name="Rounded Rectangle 41">
            <a:extLst>
              <a:ext uri="{FF2B5EF4-FFF2-40B4-BE49-F238E27FC236}">
                <a16:creationId xmlns:a16="http://schemas.microsoft.com/office/drawing/2014/main" id="{B69868E3-B1E4-488A-A955-CA0DB6861A45}"/>
              </a:ext>
            </a:extLst>
          </p:cNvPr>
          <p:cNvSpPr/>
          <p:nvPr/>
        </p:nvSpPr>
        <p:spPr>
          <a:xfrm>
            <a:off x="1718191" y="3924722"/>
            <a:ext cx="794549" cy="249039"/>
          </a:xfrm>
          <a:prstGeom prst="roundRect">
            <a:avLst/>
          </a:prstGeom>
          <a:solidFill>
            <a:srgbClr val="FFFFFF"/>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US" sz="1100" b="1" dirty="0">
                <a:solidFill>
                  <a:srgbClr val="343333"/>
                </a:solidFill>
                <a:latin typeface="Calibri" panose="020F0502020204030204" pitchFamily="34" charset="0"/>
                <a:cs typeface="Calibri" panose="020F0502020204030204" pitchFamily="34" charset="0"/>
              </a:rPr>
              <a:t>Apr 2017</a:t>
            </a:r>
          </a:p>
        </p:txBody>
      </p:sp>
      <p:sp>
        <p:nvSpPr>
          <p:cNvPr id="18" name="Text Box 28">
            <a:extLst>
              <a:ext uri="{FF2B5EF4-FFF2-40B4-BE49-F238E27FC236}">
                <a16:creationId xmlns:a16="http://schemas.microsoft.com/office/drawing/2014/main" id="{8A49E3B1-4B11-49F4-887B-0B0B7876F3A7}"/>
              </a:ext>
            </a:extLst>
          </p:cNvPr>
          <p:cNvSpPr txBox="1">
            <a:spLocks noChangeArrowheads="1"/>
          </p:cNvSpPr>
          <p:nvPr/>
        </p:nvSpPr>
        <p:spPr bwMode="auto">
          <a:xfrm>
            <a:off x="2699538" y="4213870"/>
            <a:ext cx="937596" cy="1169551"/>
          </a:xfrm>
          <a:prstGeom prst="rect">
            <a:avLst/>
          </a:prstGeom>
          <a:noFill/>
          <a:ln w="9525">
            <a:noFill/>
            <a:miter lim="800000"/>
            <a:headEnd/>
            <a:tailEnd/>
          </a:ln>
        </p:spPr>
        <p:txBody>
          <a:bodyPr wrap="square" lIns="36000" rIns="36000">
            <a:spAutoFit/>
          </a:bodyPr>
          <a:lstStyle/>
          <a:p>
            <a:pPr algn="ctr" defTabSz="914377">
              <a:spcBef>
                <a:spcPts val="400"/>
              </a:spcBef>
              <a:defRPr/>
            </a:pPr>
            <a:r>
              <a:rPr lang="en-US" sz="1000" b="1" dirty="0">
                <a:solidFill>
                  <a:srgbClr val="343333"/>
                </a:solidFill>
                <a:latin typeface="Calibri" panose="020F0502020204030204" pitchFamily="34" charset="0"/>
                <a:ea typeface="ヒラギノ角ゴ Pro W3"/>
                <a:cs typeface="Calibri" panose="020F0502020204030204" pitchFamily="34" charset="0"/>
              </a:rPr>
              <a:t>Accelerated </a:t>
            </a:r>
            <a:br>
              <a:rPr lang="en-US" sz="1000" b="1" dirty="0">
                <a:solidFill>
                  <a:srgbClr val="343333"/>
                </a:solidFill>
                <a:latin typeface="Calibri" panose="020F0502020204030204" pitchFamily="34" charset="0"/>
                <a:ea typeface="ヒラギノ角ゴ Pro W3"/>
                <a:cs typeface="Calibri" panose="020F0502020204030204" pitchFamily="34" charset="0"/>
              </a:rPr>
            </a:br>
            <a:r>
              <a:rPr lang="en-US" sz="1000" b="1" dirty="0">
                <a:solidFill>
                  <a:srgbClr val="343333"/>
                </a:solidFill>
                <a:latin typeface="Calibri" panose="020F0502020204030204" pitchFamily="34" charset="0"/>
                <a:ea typeface="ヒラギノ角ゴ Pro W3"/>
                <a:cs typeface="Calibri" panose="020F0502020204030204" pitchFamily="34" charset="0"/>
              </a:rPr>
              <a:t>FDA approval of </a:t>
            </a:r>
            <a:r>
              <a:rPr lang="en-US" sz="1000" b="1" dirty="0">
                <a:solidFill>
                  <a:schemeClr val="accent1"/>
                </a:solidFill>
                <a:latin typeface="Calibri" panose="020F0502020204030204" pitchFamily="34" charset="0"/>
                <a:ea typeface="ヒラギノ角ゴ Pro W3"/>
                <a:cs typeface="Calibri" panose="020F0502020204030204" pitchFamily="34" charset="0"/>
              </a:rPr>
              <a:t>nivolumab*</a:t>
            </a:r>
            <a:r>
              <a:rPr lang="en-US" sz="1000" b="1" dirty="0">
                <a:solidFill>
                  <a:srgbClr val="D30F4B"/>
                </a:solidFill>
                <a:latin typeface="Calibri" panose="020F0502020204030204" pitchFamily="34" charset="0"/>
                <a:ea typeface="ヒラギノ角ゴ Pro W3"/>
                <a:cs typeface="Calibri" panose="020F0502020204030204" pitchFamily="34" charset="0"/>
              </a:rPr>
              <a:t> </a:t>
            </a:r>
            <a:r>
              <a:rPr lang="en-US" sz="1000" b="1" dirty="0">
                <a:solidFill>
                  <a:srgbClr val="343333"/>
                </a:solidFill>
                <a:latin typeface="Calibri" panose="020F0502020204030204" pitchFamily="34" charset="0"/>
                <a:ea typeface="ヒラギノ角ゴ Pro W3"/>
                <a:cs typeface="Calibri" panose="020F0502020204030204" pitchFamily="34" charset="0"/>
              </a:rPr>
              <a:t>for patients with HCC previously treated with sorafenib</a:t>
            </a:r>
            <a:r>
              <a:rPr lang="en-US" sz="1000" b="1" baseline="30000" dirty="0">
                <a:solidFill>
                  <a:srgbClr val="343333"/>
                </a:solidFill>
                <a:latin typeface="Calibri" panose="020F0502020204030204" pitchFamily="34" charset="0"/>
                <a:ea typeface="ヒラギノ角ゴ Pro W3"/>
                <a:cs typeface="Calibri" panose="020F0502020204030204" pitchFamily="34" charset="0"/>
              </a:rPr>
              <a:t>3</a:t>
            </a:r>
          </a:p>
        </p:txBody>
      </p:sp>
      <p:sp>
        <p:nvSpPr>
          <p:cNvPr id="19" name="Line 40">
            <a:extLst>
              <a:ext uri="{FF2B5EF4-FFF2-40B4-BE49-F238E27FC236}">
                <a16:creationId xmlns:a16="http://schemas.microsoft.com/office/drawing/2014/main" id="{2881A45E-D772-41E9-B1B0-EE7659731012}"/>
              </a:ext>
            </a:extLst>
          </p:cNvPr>
          <p:cNvSpPr>
            <a:spLocks noChangeShapeType="1"/>
          </p:cNvSpPr>
          <p:nvPr/>
        </p:nvSpPr>
        <p:spPr bwMode="auto">
          <a:xfrm>
            <a:off x="3185844" y="3499364"/>
            <a:ext cx="0" cy="288000"/>
          </a:xfrm>
          <a:prstGeom prst="line">
            <a:avLst/>
          </a:prstGeom>
          <a:noFill/>
          <a:ln w="25400">
            <a:solidFill>
              <a:schemeClr val="accent2">
                <a:lumMod val="60000"/>
                <a:lumOff val="40000"/>
              </a:schemeClr>
            </a:solidFill>
            <a:round/>
            <a:headEnd/>
            <a:tailEnd/>
          </a:ln>
        </p:spPr>
        <p:txBody>
          <a:bodyPr/>
          <a:lstStyle/>
          <a:p>
            <a:pPr defTabSz="914377">
              <a:defRPr/>
            </a:pPr>
            <a:endParaRPr lang="en-US" dirty="0">
              <a:solidFill>
                <a:prstClr val="black"/>
              </a:solidFill>
              <a:latin typeface="Calibri" panose="020F0502020204030204" pitchFamily="34" charset="0"/>
              <a:ea typeface="MS PGothic" pitchFamily="34" charset="-128"/>
              <a:cs typeface="Calibri" panose="020F0502020204030204" pitchFamily="34" charset="0"/>
            </a:endParaRPr>
          </a:p>
        </p:txBody>
      </p:sp>
      <p:sp>
        <p:nvSpPr>
          <p:cNvPr id="20" name="Rounded Rectangle 43">
            <a:extLst>
              <a:ext uri="{FF2B5EF4-FFF2-40B4-BE49-F238E27FC236}">
                <a16:creationId xmlns:a16="http://schemas.microsoft.com/office/drawing/2014/main" id="{DBB6F596-821F-4924-AE95-8F555FDB0B5F}"/>
              </a:ext>
            </a:extLst>
          </p:cNvPr>
          <p:cNvSpPr/>
          <p:nvPr/>
        </p:nvSpPr>
        <p:spPr>
          <a:xfrm>
            <a:off x="2788571" y="3924440"/>
            <a:ext cx="794549" cy="249600"/>
          </a:xfrm>
          <a:prstGeom prst="roundRect">
            <a:avLst/>
          </a:prstGeom>
          <a:solidFill>
            <a:srgbClr val="FFFFFF"/>
          </a:solidFill>
          <a:ln>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US" sz="1100" b="1" dirty="0">
                <a:solidFill>
                  <a:srgbClr val="343333"/>
                </a:solidFill>
                <a:latin typeface="Calibri" panose="020F0502020204030204" pitchFamily="34" charset="0"/>
                <a:cs typeface="Calibri" panose="020F0502020204030204" pitchFamily="34" charset="0"/>
              </a:rPr>
              <a:t>Sep 2017</a:t>
            </a:r>
          </a:p>
        </p:txBody>
      </p:sp>
      <p:sp>
        <p:nvSpPr>
          <p:cNvPr id="24" name="Line 25">
            <a:extLst>
              <a:ext uri="{FF2B5EF4-FFF2-40B4-BE49-F238E27FC236}">
                <a16:creationId xmlns:a16="http://schemas.microsoft.com/office/drawing/2014/main" id="{62E3C5DA-1BD8-4505-9B83-0EA39D6C1B2A}"/>
              </a:ext>
            </a:extLst>
          </p:cNvPr>
          <p:cNvSpPr>
            <a:spLocks noChangeShapeType="1"/>
          </p:cNvSpPr>
          <p:nvPr/>
        </p:nvSpPr>
        <p:spPr bwMode="auto">
          <a:xfrm>
            <a:off x="1031832" y="3039850"/>
            <a:ext cx="0" cy="347663"/>
          </a:xfrm>
          <a:prstGeom prst="line">
            <a:avLst/>
          </a:prstGeom>
          <a:noFill/>
          <a:ln w="25400">
            <a:solidFill>
              <a:schemeClr val="accent2"/>
            </a:solidFill>
            <a:round/>
            <a:headEnd/>
            <a:tailEnd/>
          </a:ln>
        </p:spPr>
        <p:txBody>
          <a:bodyPr/>
          <a:lstStyle/>
          <a:p>
            <a:pPr defTabSz="914377">
              <a:defRPr/>
            </a:pPr>
            <a:endParaRPr lang="en-US" dirty="0">
              <a:solidFill>
                <a:prstClr val="black"/>
              </a:solidFill>
              <a:latin typeface="Calibri" panose="020F0502020204030204" pitchFamily="34" charset="0"/>
              <a:ea typeface="MS PGothic" pitchFamily="34" charset="-128"/>
              <a:cs typeface="Calibri" panose="020F0502020204030204" pitchFamily="34" charset="0"/>
            </a:endParaRPr>
          </a:p>
        </p:txBody>
      </p:sp>
      <p:sp>
        <p:nvSpPr>
          <p:cNvPr id="28" name="TextBox 27">
            <a:extLst>
              <a:ext uri="{FF2B5EF4-FFF2-40B4-BE49-F238E27FC236}">
                <a16:creationId xmlns:a16="http://schemas.microsoft.com/office/drawing/2014/main" id="{96B7C1BF-96C1-49A2-AAAD-C48B6AFCC229}"/>
              </a:ext>
            </a:extLst>
          </p:cNvPr>
          <p:cNvSpPr txBox="1"/>
          <p:nvPr/>
        </p:nvSpPr>
        <p:spPr>
          <a:xfrm>
            <a:off x="619200" y="1196752"/>
            <a:ext cx="4728788" cy="369332"/>
          </a:xfrm>
          <a:prstGeom prst="rect">
            <a:avLst/>
          </a:prstGeom>
          <a:noFill/>
        </p:spPr>
        <p:txBody>
          <a:bodyPr wrap="square" lIns="0" rtlCol="0" anchor="t">
            <a:spAutoFit/>
          </a:bodyPr>
          <a:lstStyle/>
          <a:p>
            <a:pPr defTabSz="914377">
              <a:defRPr/>
            </a:pPr>
            <a:r>
              <a:rPr lang="en-US" b="1" dirty="0">
                <a:solidFill>
                  <a:schemeClr val="tx2"/>
                </a:solidFill>
                <a:latin typeface="Calibri" panose="020F0502020204030204" pitchFamily="34" charset="0"/>
                <a:ea typeface="MS PGothic" pitchFamily="34" charset="-128"/>
                <a:cs typeface="Calibri" panose="020F0502020204030204" pitchFamily="34" charset="0"/>
              </a:rPr>
              <a:t>First-line therapies</a:t>
            </a:r>
            <a:endParaRPr lang="en-US" sz="1051" b="1" dirty="0">
              <a:solidFill>
                <a:schemeClr val="tx2"/>
              </a:solidFill>
              <a:latin typeface="Calibri" panose="020F0502020204030204" pitchFamily="34" charset="0"/>
              <a:ea typeface="MS PGothic" pitchFamily="34" charset="-128"/>
              <a:cs typeface="Calibri" panose="020F0502020204030204" pitchFamily="34" charset="0"/>
            </a:endParaRPr>
          </a:p>
        </p:txBody>
      </p:sp>
      <p:sp>
        <p:nvSpPr>
          <p:cNvPr id="29" name="TextBox 28">
            <a:extLst>
              <a:ext uri="{FF2B5EF4-FFF2-40B4-BE49-F238E27FC236}">
                <a16:creationId xmlns:a16="http://schemas.microsoft.com/office/drawing/2014/main" id="{37844876-DCBE-465A-8FE7-A6091DA3948D}"/>
              </a:ext>
            </a:extLst>
          </p:cNvPr>
          <p:cNvSpPr txBox="1"/>
          <p:nvPr/>
        </p:nvSpPr>
        <p:spPr>
          <a:xfrm>
            <a:off x="619200" y="5584733"/>
            <a:ext cx="2152384" cy="531043"/>
          </a:xfrm>
          <a:prstGeom prst="rect">
            <a:avLst/>
          </a:prstGeom>
          <a:noFill/>
        </p:spPr>
        <p:txBody>
          <a:bodyPr wrap="none" lIns="0" rtlCol="0" anchor="t">
            <a:spAutoFit/>
          </a:bodyPr>
          <a:lstStyle/>
          <a:p>
            <a:pPr defTabSz="914377">
              <a:defRPr/>
            </a:pPr>
            <a:r>
              <a:rPr lang="en-US" b="1" dirty="0">
                <a:solidFill>
                  <a:srgbClr val="03C750"/>
                </a:solidFill>
                <a:latin typeface="Calibri" panose="020F0502020204030204" pitchFamily="34" charset="0"/>
                <a:ea typeface="MS PGothic" pitchFamily="34" charset="-128"/>
                <a:cs typeface="Calibri" panose="020F0502020204030204" pitchFamily="34" charset="0"/>
              </a:rPr>
              <a:t>Second-line therapies</a:t>
            </a:r>
            <a:endParaRPr lang="en-US" sz="1051" b="1" dirty="0">
              <a:solidFill>
                <a:srgbClr val="03C750"/>
              </a:solidFill>
              <a:latin typeface="Calibri" panose="020F0502020204030204" pitchFamily="34" charset="0"/>
              <a:ea typeface="MS PGothic" pitchFamily="34" charset="-128"/>
              <a:cs typeface="Calibri" panose="020F0502020204030204" pitchFamily="34" charset="0"/>
            </a:endParaRPr>
          </a:p>
          <a:p>
            <a:pPr defTabSz="914377">
              <a:defRPr/>
            </a:pPr>
            <a:r>
              <a:rPr lang="en-US" sz="1051" b="1" dirty="0">
                <a:solidFill>
                  <a:schemeClr val="accent1"/>
                </a:solidFill>
                <a:latin typeface="Calibri" panose="020F0502020204030204" pitchFamily="34" charset="0"/>
                <a:ea typeface="MS PGothic" pitchFamily="34" charset="-128"/>
                <a:cs typeface="Calibri" panose="020F0502020204030204" pitchFamily="34" charset="0"/>
              </a:rPr>
              <a:t>Negative phase 3 trials in gold text.</a:t>
            </a:r>
          </a:p>
        </p:txBody>
      </p:sp>
      <p:sp>
        <p:nvSpPr>
          <p:cNvPr id="42" name="Line 31">
            <a:extLst>
              <a:ext uri="{FF2B5EF4-FFF2-40B4-BE49-F238E27FC236}">
                <a16:creationId xmlns:a16="http://schemas.microsoft.com/office/drawing/2014/main" id="{02A0FF8A-1F57-4F14-ABF3-892B8207A16F}"/>
              </a:ext>
            </a:extLst>
          </p:cNvPr>
          <p:cNvSpPr>
            <a:spLocks noChangeShapeType="1"/>
          </p:cNvSpPr>
          <p:nvPr/>
        </p:nvSpPr>
        <p:spPr bwMode="auto">
          <a:xfrm>
            <a:off x="4464113" y="3039850"/>
            <a:ext cx="0" cy="347663"/>
          </a:xfrm>
          <a:prstGeom prst="line">
            <a:avLst/>
          </a:prstGeom>
          <a:noFill/>
          <a:ln w="25400">
            <a:solidFill>
              <a:schemeClr val="accent2"/>
            </a:solidFill>
            <a:round/>
            <a:headEnd/>
            <a:tailEnd/>
          </a:ln>
        </p:spPr>
        <p:txBody>
          <a:bodyPr/>
          <a:lstStyle/>
          <a:p>
            <a:pPr defTabSz="914377">
              <a:defRPr/>
            </a:pPr>
            <a:endParaRPr lang="en-US" dirty="0">
              <a:solidFill>
                <a:prstClr val="black"/>
              </a:solidFill>
              <a:latin typeface="Calibri" panose="020F0502020204030204" pitchFamily="34" charset="0"/>
              <a:ea typeface="MS PGothic" pitchFamily="34" charset="-128"/>
              <a:cs typeface="Calibri" panose="020F0502020204030204" pitchFamily="34" charset="0"/>
            </a:endParaRPr>
          </a:p>
        </p:txBody>
      </p:sp>
      <p:grpSp>
        <p:nvGrpSpPr>
          <p:cNvPr id="43" name="Group 42">
            <a:extLst>
              <a:ext uri="{FF2B5EF4-FFF2-40B4-BE49-F238E27FC236}">
                <a16:creationId xmlns:a16="http://schemas.microsoft.com/office/drawing/2014/main" id="{FE4F6E96-9A6E-4BB6-92E7-A076956D1A29}"/>
              </a:ext>
            </a:extLst>
          </p:cNvPr>
          <p:cNvGrpSpPr/>
          <p:nvPr/>
        </p:nvGrpSpPr>
        <p:grpSpPr>
          <a:xfrm>
            <a:off x="3791744" y="1655660"/>
            <a:ext cx="1344745" cy="1542142"/>
            <a:chOff x="5615351" y="1772816"/>
            <a:chExt cx="1344745" cy="1542142"/>
          </a:xfrm>
        </p:grpSpPr>
        <p:sp>
          <p:nvSpPr>
            <p:cNvPr id="44" name="Text Box 30">
              <a:extLst>
                <a:ext uri="{FF2B5EF4-FFF2-40B4-BE49-F238E27FC236}">
                  <a16:creationId xmlns:a16="http://schemas.microsoft.com/office/drawing/2014/main" id="{606B3A6B-B6A6-4F0F-882F-82FE5CFDCA2A}"/>
                </a:ext>
              </a:extLst>
            </p:cNvPr>
            <p:cNvSpPr txBox="1">
              <a:spLocks noChangeArrowheads="1"/>
            </p:cNvSpPr>
            <p:nvPr/>
          </p:nvSpPr>
          <p:spPr bwMode="auto">
            <a:xfrm>
              <a:off x="5615351" y="2094111"/>
              <a:ext cx="1344745" cy="1220847"/>
            </a:xfrm>
            <a:prstGeom prst="rect">
              <a:avLst/>
            </a:prstGeom>
            <a:noFill/>
            <a:ln w="9525">
              <a:noFill/>
              <a:miter lim="800000"/>
              <a:headEnd/>
              <a:tailEnd/>
            </a:ln>
          </p:spPr>
          <p:txBody>
            <a:bodyPr wrap="square" lIns="36000" rIns="36000">
              <a:spAutoFit/>
            </a:bodyPr>
            <a:lstStyle/>
            <a:p>
              <a:pPr algn="ctr" defTabSz="914377">
                <a:spcBef>
                  <a:spcPts val="400"/>
                </a:spcBef>
                <a:defRPr/>
              </a:pPr>
              <a:r>
                <a:rPr lang="en-US" sz="1000" b="1" dirty="0">
                  <a:solidFill>
                    <a:schemeClr val="tx2"/>
                  </a:solidFill>
                  <a:latin typeface="Calibri" panose="020F0502020204030204" pitchFamily="34" charset="0"/>
                  <a:ea typeface="ヒラギノ角ゴ Pro W3"/>
                  <a:cs typeface="Calibri" panose="020F0502020204030204" pitchFamily="34" charset="0"/>
                </a:rPr>
                <a:t>Lenvatinib</a:t>
              </a:r>
              <a:br>
                <a:rPr lang="en-US" sz="1000" b="1" dirty="0">
                  <a:solidFill>
                    <a:srgbClr val="00BCFF"/>
                  </a:solidFill>
                  <a:latin typeface="Calibri" panose="020F0502020204030204" pitchFamily="34" charset="0"/>
                  <a:ea typeface="ヒラギノ角ゴ Pro W3"/>
                  <a:cs typeface="Calibri" panose="020F0502020204030204" pitchFamily="34" charset="0"/>
                </a:rPr>
              </a:br>
              <a:r>
                <a:rPr lang="en-US" sz="1000" b="1" dirty="0">
                  <a:solidFill>
                    <a:srgbClr val="343333"/>
                  </a:solidFill>
                  <a:latin typeface="Calibri" panose="020F0502020204030204" pitchFamily="34" charset="0"/>
                  <a:ea typeface="ヒラギノ角ゴ Pro W3"/>
                  <a:cs typeface="Calibri" panose="020F0502020204030204" pitchFamily="34" charset="0"/>
                </a:rPr>
                <a:t> approved by the FDA and EMA for patients with uHCC based </a:t>
              </a:r>
              <a:br>
                <a:rPr lang="en-US" sz="1000" b="1" dirty="0">
                  <a:solidFill>
                    <a:srgbClr val="343333"/>
                  </a:solidFill>
                  <a:latin typeface="Calibri" panose="020F0502020204030204" pitchFamily="34" charset="0"/>
                  <a:ea typeface="ヒラギノ角ゴ Pro W3"/>
                  <a:cs typeface="Calibri" panose="020F0502020204030204" pitchFamily="34" charset="0"/>
                </a:rPr>
              </a:br>
              <a:r>
                <a:rPr lang="en-US" sz="1000" b="1" dirty="0">
                  <a:solidFill>
                    <a:srgbClr val="343333"/>
                  </a:solidFill>
                  <a:latin typeface="Calibri" panose="020F0502020204030204" pitchFamily="34" charset="0"/>
                  <a:ea typeface="ヒラギノ角ゴ Pro W3"/>
                  <a:cs typeface="Calibri" panose="020F0502020204030204" pitchFamily="34" charset="0"/>
                </a:rPr>
                <a:t>on the REFLECT </a:t>
              </a:r>
              <a:br>
                <a:rPr lang="en-US" sz="1000" b="1" dirty="0">
                  <a:solidFill>
                    <a:srgbClr val="343333"/>
                  </a:solidFill>
                  <a:latin typeface="Calibri" panose="020F0502020204030204" pitchFamily="34" charset="0"/>
                  <a:ea typeface="ヒラギノ角ゴ Pro W3"/>
                  <a:cs typeface="Calibri" panose="020F0502020204030204" pitchFamily="34" charset="0"/>
                </a:rPr>
              </a:br>
              <a:r>
                <a:rPr lang="en-US" sz="1000" b="1" dirty="0">
                  <a:solidFill>
                    <a:srgbClr val="343333"/>
                  </a:solidFill>
                  <a:latin typeface="Calibri" panose="020F0502020204030204" pitchFamily="34" charset="0"/>
                  <a:ea typeface="ヒラギノ角ゴ Pro W3"/>
                  <a:cs typeface="Calibri" panose="020F0502020204030204" pitchFamily="34" charset="0"/>
                </a:rPr>
                <a:t>study results</a:t>
              </a:r>
              <a:r>
                <a:rPr lang="en-US" sz="1000" b="1" baseline="30000" dirty="0">
                  <a:solidFill>
                    <a:srgbClr val="343333"/>
                  </a:solidFill>
                  <a:latin typeface="Calibri" panose="020F0502020204030204" pitchFamily="34" charset="0"/>
                  <a:ea typeface="ヒラギノ角ゴ Pro W3"/>
                  <a:cs typeface="Calibri" panose="020F0502020204030204" pitchFamily="34" charset="0"/>
                </a:rPr>
                <a:t>4,5</a:t>
              </a:r>
            </a:p>
            <a:p>
              <a:pPr algn="ctr" defTabSz="914377">
                <a:spcBef>
                  <a:spcPts val="400"/>
                </a:spcBef>
                <a:defRPr/>
              </a:pPr>
              <a:endParaRPr lang="en-US" sz="1000" b="1" dirty="0">
                <a:solidFill>
                  <a:prstClr val="black"/>
                </a:solidFill>
                <a:latin typeface="Calibri" panose="020F0502020204030204" pitchFamily="34" charset="0"/>
                <a:ea typeface="ヒラギノ角ゴ Pro W3"/>
                <a:cs typeface="Calibri" panose="020F0502020204030204" pitchFamily="34" charset="0"/>
              </a:endParaRPr>
            </a:p>
          </p:txBody>
        </p:sp>
        <p:sp>
          <p:nvSpPr>
            <p:cNvPr id="45" name="Rounded Rectangle 37">
              <a:extLst>
                <a:ext uri="{FF2B5EF4-FFF2-40B4-BE49-F238E27FC236}">
                  <a16:creationId xmlns:a16="http://schemas.microsoft.com/office/drawing/2014/main" id="{4087CC53-890C-4BC3-A7B9-41E9CB692BEC}"/>
                </a:ext>
              </a:extLst>
            </p:cNvPr>
            <p:cNvSpPr/>
            <p:nvPr/>
          </p:nvSpPr>
          <p:spPr>
            <a:xfrm>
              <a:off x="5876858" y="1772816"/>
              <a:ext cx="821731" cy="249039"/>
            </a:xfrm>
            <a:prstGeom prst="roundRect">
              <a:avLst/>
            </a:prstGeom>
            <a:solidFill>
              <a:srgbClr val="FBFBF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a:defRPr/>
              </a:pPr>
              <a:r>
                <a:rPr lang="en-US" sz="1100" b="1" dirty="0">
                  <a:solidFill>
                    <a:srgbClr val="343333"/>
                  </a:solidFill>
                  <a:latin typeface="Calibri" panose="020F0502020204030204" pitchFamily="34" charset="0"/>
                  <a:cs typeface="Calibri" panose="020F0502020204030204" pitchFamily="34" charset="0"/>
                </a:rPr>
                <a:t>Aug 2018</a:t>
              </a:r>
            </a:p>
          </p:txBody>
        </p:sp>
      </p:grpSp>
      <p:sp>
        <p:nvSpPr>
          <p:cNvPr id="46" name="Text Box 46">
            <a:extLst>
              <a:ext uri="{FF2B5EF4-FFF2-40B4-BE49-F238E27FC236}">
                <a16:creationId xmlns:a16="http://schemas.microsoft.com/office/drawing/2014/main" id="{F26FFBB0-444B-45E6-8574-FEAE359CB7FC}"/>
              </a:ext>
            </a:extLst>
          </p:cNvPr>
          <p:cNvSpPr txBox="1">
            <a:spLocks noChangeArrowheads="1"/>
          </p:cNvSpPr>
          <p:nvPr/>
        </p:nvSpPr>
        <p:spPr bwMode="auto">
          <a:xfrm>
            <a:off x="4022472" y="4213870"/>
            <a:ext cx="1446467" cy="1169551"/>
          </a:xfrm>
          <a:prstGeom prst="rect">
            <a:avLst/>
          </a:prstGeom>
          <a:noFill/>
          <a:ln w="9525">
            <a:noFill/>
            <a:miter lim="800000"/>
            <a:headEnd/>
            <a:tailEnd/>
          </a:ln>
        </p:spPr>
        <p:txBody>
          <a:bodyPr wrap="square">
            <a:spAutoFit/>
          </a:bodyPr>
          <a:lstStyle/>
          <a:p>
            <a:pPr algn="ctr" defTabSz="914377">
              <a:spcBef>
                <a:spcPts val="400"/>
              </a:spcBef>
              <a:defRPr/>
            </a:pPr>
            <a:r>
              <a:rPr lang="en-US" sz="1000" b="1" dirty="0">
                <a:solidFill>
                  <a:schemeClr val="accent1"/>
                </a:solidFill>
                <a:latin typeface="Calibri" panose="020F0502020204030204" pitchFamily="34" charset="0"/>
                <a:ea typeface="ヒラギノ角ゴ Pro W3"/>
                <a:cs typeface="Calibri" panose="020F0502020204030204" pitchFamily="34" charset="0"/>
              </a:rPr>
              <a:t>Pembrolizumab</a:t>
            </a:r>
            <a:r>
              <a:rPr lang="en-US" sz="1000" b="1" baseline="30000" dirty="0">
                <a:solidFill>
                  <a:schemeClr val="accent1"/>
                </a:solidFill>
                <a:latin typeface="Calibri" panose="020F0502020204030204" pitchFamily="34" charset="0"/>
                <a:ea typeface="ヒラギノ角ゴ Pro W3"/>
                <a:cs typeface="Calibri" panose="020F0502020204030204" pitchFamily="34" charset="0"/>
              </a:rPr>
              <a:t>‡</a:t>
            </a:r>
            <a:r>
              <a:rPr lang="en-US" sz="1000" b="1" dirty="0">
                <a:solidFill>
                  <a:schemeClr val="accent1"/>
                </a:solidFill>
                <a:latin typeface="Calibri" panose="020F0502020204030204" pitchFamily="34" charset="0"/>
                <a:ea typeface="ヒラギノ角ゴ Pro W3"/>
                <a:cs typeface="Calibri" panose="020F0502020204030204" pitchFamily="34" charset="0"/>
              </a:rPr>
              <a:t> </a:t>
            </a:r>
            <a:br>
              <a:rPr lang="en-US" sz="1000" b="1" dirty="0">
                <a:solidFill>
                  <a:srgbClr val="00BCFF"/>
                </a:solidFill>
                <a:latin typeface="Calibri" panose="020F0502020204030204" pitchFamily="34" charset="0"/>
                <a:ea typeface="ヒラギノ角ゴ Pro W3"/>
                <a:cs typeface="Calibri" panose="020F0502020204030204" pitchFamily="34" charset="0"/>
              </a:rPr>
            </a:br>
            <a:r>
              <a:rPr lang="en-US" sz="1000" b="1" dirty="0">
                <a:solidFill>
                  <a:srgbClr val="343333"/>
                </a:solidFill>
                <a:latin typeface="Calibri" panose="020F0502020204030204" pitchFamily="34" charset="0"/>
                <a:ea typeface="ヒラギノ角ゴ Pro W3"/>
                <a:cs typeface="Calibri" panose="020F0502020204030204" pitchFamily="34" charset="0"/>
              </a:rPr>
              <a:t>granted FDA accelerated approval for patients with HCC previously treated with sorafenib based </a:t>
            </a:r>
            <a:br>
              <a:rPr lang="en-US" sz="1000" b="1" dirty="0">
                <a:solidFill>
                  <a:srgbClr val="343333"/>
                </a:solidFill>
                <a:latin typeface="Calibri" panose="020F0502020204030204" pitchFamily="34" charset="0"/>
                <a:ea typeface="ヒラギノ角ゴ Pro W3"/>
                <a:cs typeface="Calibri" panose="020F0502020204030204" pitchFamily="34" charset="0"/>
              </a:rPr>
            </a:br>
            <a:r>
              <a:rPr lang="en-US" sz="1000" b="1" dirty="0">
                <a:solidFill>
                  <a:srgbClr val="343333"/>
                </a:solidFill>
                <a:latin typeface="Calibri" panose="020F0502020204030204" pitchFamily="34" charset="0"/>
                <a:ea typeface="ヒラギノ角ゴ Pro W3"/>
                <a:cs typeface="Calibri" panose="020F0502020204030204" pitchFamily="34" charset="0"/>
              </a:rPr>
              <a:t>on KEYNOTE-224</a:t>
            </a:r>
            <a:r>
              <a:rPr lang="en-US" sz="1000" b="1" baseline="30000" dirty="0">
                <a:solidFill>
                  <a:srgbClr val="343333"/>
                </a:solidFill>
                <a:latin typeface="Calibri" panose="020F0502020204030204" pitchFamily="34" charset="0"/>
                <a:ea typeface="ヒラギノ角ゴ Pro W3"/>
                <a:cs typeface="Calibri" panose="020F0502020204030204" pitchFamily="34" charset="0"/>
              </a:rPr>
              <a:t>6</a:t>
            </a:r>
          </a:p>
        </p:txBody>
      </p:sp>
      <p:sp>
        <p:nvSpPr>
          <p:cNvPr id="47" name="Line 40">
            <a:extLst>
              <a:ext uri="{FF2B5EF4-FFF2-40B4-BE49-F238E27FC236}">
                <a16:creationId xmlns:a16="http://schemas.microsoft.com/office/drawing/2014/main" id="{8AD760DE-3DA1-410F-A62C-22918EDA3C9A}"/>
              </a:ext>
            </a:extLst>
          </p:cNvPr>
          <p:cNvSpPr>
            <a:spLocks noChangeShapeType="1"/>
          </p:cNvSpPr>
          <p:nvPr/>
        </p:nvSpPr>
        <p:spPr bwMode="auto">
          <a:xfrm>
            <a:off x="4739109" y="3499364"/>
            <a:ext cx="0" cy="288000"/>
          </a:xfrm>
          <a:prstGeom prst="line">
            <a:avLst/>
          </a:prstGeom>
          <a:noFill/>
          <a:ln w="25400">
            <a:solidFill>
              <a:schemeClr val="accent2">
                <a:lumMod val="60000"/>
                <a:lumOff val="40000"/>
              </a:schemeClr>
            </a:solidFill>
            <a:round/>
            <a:headEnd/>
            <a:tailEnd/>
          </a:ln>
        </p:spPr>
        <p:txBody>
          <a:bodyPr/>
          <a:lstStyle/>
          <a:p>
            <a:pPr defTabSz="914377">
              <a:defRPr/>
            </a:pPr>
            <a:endParaRPr lang="en-US" dirty="0">
              <a:solidFill>
                <a:prstClr val="black"/>
              </a:solidFill>
              <a:latin typeface="Calibri" panose="020F0502020204030204" pitchFamily="34" charset="0"/>
              <a:ea typeface="MS PGothic" pitchFamily="34" charset="-128"/>
              <a:cs typeface="Calibri" panose="020F0502020204030204" pitchFamily="34" charset="0"/>
            </a:endParaRPr>
          </a:p>
        </p:txBody>
      </p:sp>
      <p:sp>
        <p:nvSpPr>
          <p:cNvPr id="48" name="Rounded Rectangle 96">
            <a:extLst>
              <a:ext uri="{FF2B5EF4-FFF2-40B4-BE49-F238E27FC236}">
                <a16:creationId xmlns:a16="http://schemas.microsoft.com/office/drawing/2014/main" id="{6CA2CE14-1BDA-43C5-ACDF-B118DFBE68FC}"/>
              </a:ext>
            </a:extLst>
          </p:cNvPr>
          <p:cNvSpPr/>
          <p:nvPr/>
        </p:nvSpPr>
        <p:spPr>
          <a:xfrm>
            <a:off x="5630352" y="3924722"/>
            <a:ext cx="890187" cy="266252"/>
          </a:xfrm>
          <a:prstGeom prst="roundRect">
            <a:avLst/>
          </a:prstGeom>
          <a:solidFill>
            <a:srgbClr val="FFFFFF"/>
          </a:solidFill>
          <a:ln>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100" b="1" dirty="0">
                <a:solidFill>
                  <a:srgbClr val="343333"/>
                </a:solidFill>
                <a:latin typeface="Calibri" panose="020F0502020204030204" pitchFamily="34" charset="0"/>
                <a:cs typeface="Calibri" panose="020F0502020204030204" pitchFamily="34" charset="0"/>
              </a:rPr>
              <a:t>Jan 2019</a:t>
            </a:r>
          </a:p>
        </p:txBody>
      </p:sp>
      <p:sp>
        <p:nvSpPr>
          <p:cNvPr id="49" name="Text Box 46">
            <a:extLst>
              <a:ext uri="{FF2B5EF4-FFF2-40B4-BE49-F238E27FC236}">
                <a16:creationId xmlns:a16="http://schemas.microsoft.com/office/drawing/2014/main" id="{A0E0120D-1B69-4C0F-A98D-89E0DFEC064C}"/>
              </a:ext>
            </a:extLst>
          </p:cNvPr>
          <p:cNvSpPr txBox="1">
            <a:spLocks noChangeArrowheads="1"/>
          </p:cNvSpPr>
          <p:nvPr/>
        </p:nvSpPr>
        <p:spPr bwMode="auto">
          <a:xfrm>
            <a:off x="5471343" y="4213871"/>
            <a:ext cx="1254691" cy="1323439"/>
          </a:xfrm>
          <a:prstGeom prst="rect">
            <a:avLst/>
          </a:prstGeom>
          <a:noFill/>
          <a:ln w="9525">
            <a:noFill/>
            <a:miter lim="800000"/>
            <a:headEnd/>
            <a:tailEnd/>
          </a:ln>
        </p:spPr>
        <p:txBody>
          <a:bodyPr wrap="square" lIns="36000" rIns="36000">
            <a:spAutoFit/>
          </a:bodyPr>
          <a:lstStyle/>
          <a:p>
            <a:pPr algn="ctr" defTabSz="914377">
              <a:spcBef>
                <a:spcPts val="400"/>
              </a:spcBef>
              <a:defRPr/>
            </a:pPr>
            <a:r>
              <a:rPr lang="en-US" sz="1000" b="1" dirty="0">
                <a:solidFill>
                  <a:srgbClr val="03C750"/>
                </a:solidFill>
                <a:latin typeface="Calibri" panose="020F0502020204030204" pitchFamily="34" charset="0"/>
                <a:ea typeface="ヒラギノ角ゴ Pro W3"/>
                <a:cs typeface="Calibri" panose="020F0502020204030204" pitchFamily="34" charset="0"/>
              </a:rPr>
              <a:t>Cabozantinib </a:t>
            </a:r>
            <a:r>
              <a:rPr lang="en-US" sz="1000" b="1" dirty="0">
                <a:solidFill>
                  <a:srgbClr val="343333"/>
                </a:solidFill>
                <a:latin typeface="Calibri" panose="020F0502020204030204" pitchFamily="34" charset="0"/>
                <a:ea typeface="ヒラギノ角ゴ Pro W3"/>
                <a:cs typeface="Calibri" panose="020F0502020204030204" pitchFamily="34" charset="0"/>
              </a:rPr>
              <a:t>approved by both </a:t>
            </a:r>
            <a:br>
              <a:rPr lang="en-US" sz="1000" b="1" dirty="0">
                <a:solidFill>
                  <a:srgbClr val="343333"/>
                </a:solidFill>
                <a:latin typeface="Calibri" panose="020F0502020204030204" pitchFamily="34" charset="0"/>
                <a:ea typeface="ヒラギノ角ゴ Pro W3"/>
                <a:cs typeface="Calibri" panose="020F0502020204030204" pitchFamily="34" charset="0"/>
              </a:rPr>
            </a:br>
            <a:r>
              <a:rPr lang="en-US" sz="1000" b="1" dirty="0">
                <a:solidFill>
                  <a:srgbClr val="343333"/>
                </a:solidFill>
                <a:latin typeface="Calibri" panose="020F0502020204030204" pitchFamily="34" charset="0"/>
                <a:ea typeface="ヒラギノ角ゴ Pro W3"/>
                <a:cs typeface="Calibri" panose="020F0502020204030204" pitchFamily="34" charset="0"/>
              </a:rPr>
              <a:t>the EMA (Nov 2018) and FDA (Jan 2019) for patients with HCC previously treated with sorafenib based </a:t>
            </a:r>
            <a:br>
              <a:rPr lang="en-US" sz="1000" b="1" dirty="0">
                <a:solidFill>
                  <a:srgbClr val="343333"/>
                </a:solidFill>
                <a:latin typeface="Calibri" panose="020F0502020204030204" pitchFamily="34" charset="0"/>
                <a:ea typeface="ヒラギノ角ゴ Pro W3"/>
                <a:cs typeface="Calibri" panose="020F0502020204030204" pitchFamily="34" charset="0"/>
              </a:rPr>
            </a:br>
            <a:r>
              <a:rPr lang="en-US" sz="1000" b="1" dirty="0">
                <a:solidFill>
                  <a:srgbClr val="343333"/>
                </a:solidFill>
                <a:latin typeface="Calibri" panose="020F0502020204030204" pitchFamily="34" charset="0"/>
                <a:ea typeface="ヒラギノ角ゴ Pro W3"/>
                <a:cs typeface="Calibri" panose="020F0502020204030204" pitchFamily="34" charset="0"/>
              </a:rPr>
              <a:t>on CELESTIAL</a:t>
            </a:r>
            <a:r>
              <a:rPr lang="en-US" sz="1000" b="1" baseline="30000" dirty="0">
                <a:solidFill>
                  <a:srgbClr val="343333"/>
                </a:solidFill>
                <a:latin typeface="Calibri" panose="020F0502020204030204" pitchFamily="34" charset="0"/>
                <a:ea typeface="ヒラギノ角ゴ Pro W3"/>
                <a:cs typeface="Calibri" panose="020F0502020204030204" pitchFamily="34" charset="0"/>
              </a:rPr>
              <a:t>7,8</a:t>
            </a:r>
          </a:p>
        </p:txBody>
      </p:sp>
      <p:sp>
        <p:nvSpPr>
          <p:cNvPr id="50" name="Line 40">
            <a:extLst>
              <a:ext uri="{FF2B5EF4-FFF2-40B4-BE49-F238E27FC236}">
                <a16:creationId xmlns:a16="http://schemas.microsoft.com/office/drawing/2014/main" id="{94E458B9-E2CA-4DA9-8631-70B71579C404}"/>
              </a:ext>
            </a:extLst>
          </p:cNvPr>
          <p:cNvSpPr>
            <a:spLocks noChangeShapeType="1"/>
          </p:cNvSpPr>
          <p:nvPr/>
        </p:nvSpPr>
        <p:spPr bwMode="auto">
          <a:xfrm>
            <a:off x="6098688" y="3499364"/>
            <a:ext cx="0" cy="288000"/>
          </a:xfrm>
          <a:prstGeom prst="line">
            <a:avLst/>
          </a:prstGeom>
          <a:noFill/>
          <a:ln w="25400">
            <a:solidFill>
              <a:schemeClr val="accent2">
                <a:lumMod val="60000"/>
                <a:lumOff val="40000"/>
              </a:schemeClr>
            </a:solidFill>
            <a:round/>
            <a:headEnd/>
            <a:tailEnd/>
          </a:ln>
        </p:spPr>
        <p:txBody>
          <a:bodyPr/>
          <a:lstStyle/>
          <a:p>
            <a:pPr defTabSz="914377">
              <a:defRPr/>
            </a:pPr>
            <a:endParaRPr lang="en-US" dirty="0">
              <a:solidFill>
                <a:prstClr val="black"/>
              </a:solidFill>
              <a:latin typeface="Calibri" panose="020F0502020204030204" pitchFamily="34" charset="0"/>
              <a:ea typeface="MS PGothic" pitchFamily="34" charset="-128"/>
              <a:cs typeface="Calibri" panose="020F0502020204030204" pitchFamily="34" charset="0"/>
            </a:endParaRPr>
          </a:p>
        </p:txBody>
      </p:sp>
      <p:sp>
        <p:nvSpPr>
          <p:cNvPr id="51" name="Oval 50">
            <a:extLst>
              <a:ext uri="{FF2B5EF4-FFF2-40B4-BE49-F238E27FC236}">
                <a16:creationId xmlns:a16="http://schemas.microsoft.com/office/drawing/2014/main" id="{E79F0F60-DA39-4DD0-845C-7673422C8974}"/>
              </a:ext>
            </a:extLst>
          </p:cNvPr>
          <p:cNvSpPr/>
          <p:nvPr/>
        </p:nvSpPr>
        <p:spPr bwMode="gray">
          <a:xfrm>
            <a:off x="969175" y="3272242"/>
            <a:ext cx="125455" cy="144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Calibri" panose="020F0502020204030204" pitchFamily="34" charset="0"/>
              <a:cs typeface="Calibri" panose="020F0502020204030204" pitchFamily="34" charset="0"/>
            </a:endParaRPr>
          </a:p>
        </p:txBody>
      </p:sp>
      <p:sp>
        <p:nvSpPr>
          <p:cNvPr id="54" name="Oval 53">
            <a:extLst>
              <a:ext uri="{FF2B5EF4-FFF2-40B4-BE49-F238E27FC236}">
                <a16:creationId xmlns:a16="http://schemas.microsoft.com/office/drawing/2014/main" id="{E5AFE2F7-356E-4808-BC06-48BF21813AD0}"/>
              </a:ext>
            </a:extLst>
          </p:cNvPr>
          <p:cNvSpPr/>
          <p:nvPr/>
        </p:nvSpPr>
        <p:spPr bwMode="gray">
          <a:xfrm>
            <a:off x="4401389" y="3272242"/>
            <a:ext cx="125455" cy="144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Calibri" panose="020F0502020204030204" pitchFamily="34" charset="0"/>
              <a:cs typeface="Calibri" panose="020F0502020204030204" pitchFamily="34" charset="0"/>
            </a:endParaRPr>
          </a:p>
        </p:txBody>
      </p:sp>
      <p:sp>
        <p:nvSpPr>
          <p:cNvPr id="55" name="Oval 54">
            <a:extLst>
              <a:ext uri="{FF2B5EF4-FFF2-40B4-BE49-F238E27FC236}">
                <a16:creationId xmlns:a16="http://schemas.microsoft.com/office/drawing/2014/main" id="{18AFCF5E-E592-4A5C-911A-0D4BD43DC7CC}"/>
              </a:ext>
            </a:extLst>
          </p:cNvPr>
          <p:cNvSpPr/>
          <p:nvPr/>
        </p:nvSpPr>
        <p:spPr bwMode="gray">
          <a:xfrm>
            <a:off x="3123118" y="3450496"/>
            <a:ext cx="125455" cy="144000"/>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Calibri" panose="020F0502020204030204" pitchFamily="34" charset="0"/>
              <a:cs typeface="Calibri" panose="020F0502020204030204" pitchFamily="34" charset="0"/>
            </a:endParaRPr>
          </a:p>
        </p:txBody>
      </p:sp>
      <p:sp>
        <p:nvSpPr>
          <p:cNvPr id="57" name="Oval 56">
            <a:extLst>
              <a:ext uri="{FF2B5EF4-FFF2-40B4-BE49-F238E27FC236}">
                <a16:creationId xmlns:a16="http://schemas.microsoft.com/office/drawing/2014/main" id="{E487B135-8C80-4029-B90A-A3C785BE5446}"/>
              </a:ext>
            </a:extLst>
          </p:cNvPr>
          <p:cNvSpPr/>
          <p:nvPr/>
        </p:nvSpPr>
        <p:spPr bwMode="gray">
          <a:xfrm>
            <a:off x="4676383" y="3450496"/>
            <a:ext cx="125455" cy="144000"/>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Calibri" panose="020F0502020204030204" pitchFamily="34" charset="0"/>
              <a:cs typeface="Calibri" panose="020F0502020204030204" pitchFamily="34" charset="0"/>
            </a:endParaRPr>
          </a:p>
        </p:txBody>
      </p:sp>
      <p:sp>
        <p:nvSpPr>
          <p:cNvPr id="58" name="Oval 57">
            <a:extLst>
              <a:ext uri="{FF2B5EF4-FFF2-40B4-BE49-F238E27FC236}">
                <a16:creationId xmlns:a16="http://schemas.microsoft.com/office/drawing/2014/main" id="{00A996D4-9422-44C6-AFAE-06953A80634A}"/>
              </a:ext>
            </a:extLst>
          </p:cNvPr>
          <p:cNvSpPr/>
          <p:nvPr/>
        </p:nvSpPr>
        <p:spPr bwMode="gray">
          <a:xfrm>
            <a:off x="6035961" y="3450496"/>
            <a:ext cx="125455" cy="144000"/>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Calibri" panose="020F0502020204030204" pitchFamily="34" charset="0"/>
              <a:cs typeface="Calibri" panose="020F0502020204030204" pitchFamily="34" charset="0"/>
            </a:endParaRPr>
          </a:p>
        </p:txBody>
      </p:sp>
      <p:sp>
        <p:nvSpPr>
          <p:cNvPr id="59" name="Line 40">
            <a:extLst>
              <a:ext uri="{FF2B5EF4-FFF2-40B4-BE49-F238E27FC236}">
                <a16:creationId xmlns:a16="http://schemas.microsoft.com/office/drawing/2014/main" id="{A8B6D47E-D840-4DBA-9682-244FDF8F4CBD}"/>
              </a:ext>
            </a:extLst>
          </p:cNvPr>
          <p:cNvSpPr>
            <a:spLocks noChangeShapeType="1"/>
          </p:cNvSpPr>
          <p:nvPr/>
        </p:nvSpPr>
        <p:spPr bwMode="auto">
          <a:xfrm>
            <a:off x="7547421" y="3499364"/>
            <a:ext cx="0" cy="288000"/>
          </a:xfrm>
          <a:prstGeom prst="line">
            <a:avLst/>
          </a:prstGeom>
          <a:noFill/>
          <a:ln w="25400">
            <a:solidFill>
              <a:schemeClr val="accent2">
                <a:lumMod val="60000"/>
                <a:lumOff val="40000"/>
              </a:schemeClr>
            </a:solidFill>
            <a:round/>
            <a:headEnd/>
            <a:tailEnd/>
          </a:ln>
        </p:spPr>
        <p:txBody>
          <a:bodyPr/>
          <a:lstStyle/>
          <a:p>
            <a:pPr defTabSz="914377">
              <a:defRPr/>
            </a:pPr>
            <a:endParaRPr lang="en-US" dirty="0">
              <a:solidFill>
                <a:prstClr val="black"/>
              </a:solidFill>
              <a:latin typeface="Calibri" panose="020F0502020204030204" pitchFamily="34" charset="0"/>
              <a:ea typeface="MS PGothic" pitchFamily="34" charset="-128"/>
              <a:cs typeface="Calibri" panose="020F0502020204030204" pitchFamily="34" charset="0"/>
            </a:endParaRPr>
          </a:p>
        </p:txBody>
      </p:sp>
      <p:sp>
        <p:nvSpPr>
          <p:cNvPr id="60" name="Oval 59">
            <a:extLst>
              <a:ext uri="{FF2B5EF4-FFF2-40B4-BE49-F238E27FC236}">
                <a16:creationId xmlns:a16="http://schemas.microsoft.com/office/drawing/2014/main" id="{12C3317D-8911-4627-923D-588B51AE3873}"/>
              </a:ext>
            </a:extLst>
          </p:cNvPr>
          <p:cNvSpPr/>
          <p:nvPr/>
        </p:nvSpPr>
        <p:spPr bwMode="gray">
          <a:xfrm>
            <a:off x="7484694" y="3450496"/>
            <a:ext cx="125455" cy="144000"/>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Calibri" panose="020F0502020204030204" pitchFamily="34" charset="0"/>
              <a:cs typeface="Calibri" panose="020F0502020204030204" pitchFamily="34" charset="0"/>
            </a:endParaRPr>
          </a:p>
        </p:txBody>
      </p:sp>
      <p:sp>
        <p:nvSpPr>
          <p:cNvPr id="61" name="Rounded Rectangle 96">
            <a:extLst>
              <a:ext uri="{FF2B5EF4-FFF2-40B4-BE49-F238E27FC236}">
                <a16:creationId xmlns:a16="http://schemas.microsoft.com/office/drawing/2014/main" id="{6967BB5D-486F-47EA-8CEB-CE22ABE01438}"/>
              </a:ext>
            </a:extLst>
          </p:cNvPr>
          <p:cNvSpPr/>
          <p:nvPr/>
        </p:nvSpPr>
        <p:spPr>
          <a:xfrm>
            <a:off x="6989933" y="3924722"/>
            <a:ext cx="979339" cy="257348"/>
          </a:xfrm>
          <a:prstGeom prst="roundRect">
            <a:avLst/>
          </a:prstGeom>
          <a:solidFill>
            <a:srgbClr val="FFFFFF"/>
          </a:solidFill>
          <a:ln>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100" b="1" dirty="0">
                <a:solidFill>
                  <a:schemeClr val="tx1"/>
                </a:solidFill>
                <a:latin typeface="Calibri" panose="020F0502020204030204" pitchFamily="34" charset="0"/>
                <a:cs typeface="Calibri" panose="020F0502020204030204" pitchFamily="34" charset="0"/>
              </a:rPr>
              <a:t>May 2019</a:t>
            </a:r>
          </a:p>
        </p:txBody>
      </p:sp>
      <p:sp>
        <p:nvSpPr>
          <p:cNvPr id="62" name="Text Box 46">
            <a:extLst>
              <a:ext uri="{FF2B5EF4-FFF2-40B4-BE49-F238E27FC236}">
                <a16:creationId xmlns:a16="http://schemas.microsoft.com/office/drawing/2014/main" id="{ADDA890A-E564-44B9-9FE2-35E94B0D64B3}"/>
              </a:ext>
            </a:extLst>
          </p:cNvPr>
          <p:cNvSpPr txBox="1">
            <a:spLocks noChangeArrowheads="1"/>
          </p:cNvSpPr>
          <p:nvPr/>
        </p:nvSpPr>
        <p:spPr bwMode="auto">
          <a:xfrm>
            <a:off x="6786364" y="4213871"/>
            <a:ext cx="1446467" cy="1477328"/>
          </a:xfrm>
          <a:prstGeom prst="rect">
            <a:avLst/>
          </a:prstGeom>
          <a:noFill/>
          <a:ln w="9525">
            <a:noFill/>
            <a:miter lim="800000"/>
            <a:headEnd/>
            <a:tailEnd/>
          </a:ln>
        </p:spPr>
        <p:txBody>
          <a:bodyPr wrap="square" lIns="36000" rIns="36000">
            <a:spAutoFit/>
          </a:bodyPr>
          <a:lstStyle/>
          <a:p>
            <a:pPr algn="ctr" defTabSz="914377">
              <a:spcBef>
                <a:spcPts val="400"/>
              </a:spcBef>
              <a:defRPr/>
            </a:pPr>
            <a:r>
              <a:rPr lang="en-US" sz="1000" b="1" dirty="0">
                <a:solidFill>
                  <a:srgbClr val="03C750"/>
                </a:solidFill>
                <a:latin typeface="Calibri" panose="020F0502020204030204" pitchFamily="34" charset="0"/>
                <a:ea typeface="ヒラギノ角ゴ Pro W3"/>
                <a:cs typeface="Calibri" panose="020F0502020204030204" pitchFamily="34" charset="0"/>
              </a:rPr>
              <a:t>Ramucirumab</a:t>
            </a:r>
            <a:r>
              <a:rPr lang="en-GB" sz="1000" b="1" baseline="30000" dirty="0">
                <a:solidFill>
                  <a:srgbClr val="00B050"/>
                </a:solidFill>
                <a:ea typeface="Aileron" charset="0"/>
                <a:cs typeface="Aileron" charset="0"/>
              </a:rPr>
              <a:t>†</a:t>
            </a:r>
            <a:r>
              <a:rPr lang="en-US" sz="1000" b="1" dirty="0">
                <a:solidFill>
                  <a:srgbClr val="03C750"/>
                </a:solidFill>
                <a:latin typeface="Calibri" panose="020F0502020204030204" pitchFamily="34" charset="0"/>
                <a:ea typeface="ヒラギノ角ゴ Pro W3"/>
                <a:cs typeface="Calibri" panose="020F0502020204030204" pitchFamily="34" charset="0"/>
              </a:rPr>
              <a:t> </a:t>
            </a:r>
            <a:br>
              <a:rPr lang="en-US" sz="1000" b="1" dirty="0">
                <a:solidFill>
                  <a:prstClr val="black"/>
                </a:solidFill>
                <a:latin typeface="Calibri" panose="020F0502020204030204" pitchFamily="34" charset="0"/>
                <a:ea typeface="ヒラギノ角ゴ Pro W3"/>
                <a:cs typeface="Calibri" panose="020F0502020204030204" pitchFamily="34" charset="0"/>
              </a:rPr>
            </a:br>
            <a:r>
              <a:rPr lang="en-US" sz="1000" b="1" dirty="0">
                <a:solidFill>
                  <a:srgbClr val="343333"/>
                </a:solidFill>
                <a:latin typeface="Calibri" panose="020F0502020204030204" pitchFamily="34" charset="0"/>
                <a:ea typeface="ヒラギノ角ゴ Pro W3"/>
                <a:cs typeface="Calibri" panose="020F0502020204030204" pitchFamily="34" charset="0"/>
              </a:rPr>
              <a:t>approved by both  </a:t>
            </a:r>
            <a:br>
              <a:rPr lang="en-US" sz="1000" b="1" dirty="0">
                <a:solidFill>
                  <a:srgbClr val="343333"/>
                </a:solidFill>
                <a:latin typeface="Calibri" panose="020F0502020204030204" pitchFamily="34" charset="0"/>
                <a:ea typeface="ヒラギノ角ゴ Pro W3"/>
                <a:cs typeface="Calibri" panose="020F0502020204030204" pitchFamily="34" charset="0"/>
              </a:rPr>
            </a:br>
            <a:r>
              <a:rPr lang="en-US" sz="1000" b="1" dirty="0">
                <a:solidFill>
                  <a:srgbClr val="343333"/>
                </a:solidFill>
                <a:latin typeface="Calibri" panose="020F0502020204030204" pitchFamily="34" charset="0"/>
                <a:ea typeface="ヒラギノ角ゴ Pro W3"/>
                <a:cs typeface="Calibri" panose="020F0502020204030204" pitchFamily="34" charset="0"/>
              </a:rPr>
              <a:t>the FDA (May 2019) and </a:t>
            </a:r>
            <a:r>
              <a:rPr lang="en-US" sz="1000" b="1" dirty="0">
                <a:latin typeface="Calibri" panose="020F0502020204030204" pitchFamily="34" charset="0"/>
                <a:ea typeface="ヒラギノ角ゴ Pro W3"/>
                <a:cs typeface="Calibri" panose="020F0502020204030204" pitchFamily="34" charset="0"/>
              </a:rPr>
              <a:t>EMA (July 2019) for patients </a:t>
            </a:r>
            <a:r>
              <a:rPr lang="en-US" sz="1000" b="1" dirty="0">
                <a:solidFill>
                  <a:srgbClr val="343333"/>
                </a:solidFill>
                <a:latin typeface="Calibri" panose="020F0502020204030204" pitchFamily="34" charset="0"/>
                <a:ea typeface="ヒラギノ角ゴ Pro W3"/>
                <a:cs typeface="Calibri" panose="020F0502020204030204" pitchFamily="34" charset="0"/>
              </a:rPr>
              <a:t>with HCC previously treated with sorafenib, with AFP levels ≥400 ng/mL based on REACH-2</a:t>
            </a:r>
            <a:r>
              <a:rPr lang="en-US" sz="1000" b="1" baseline="30000" dirty="0">
                <a:solidFill>
                  <a:srgbClr val="343333"/>
                </a:solidFill>
                <a:latin typeface="Calibri" panose="020F0502020204030204" pitchFamily="34" charset="0"/>
                <a:ea typeface="ヒラギノ角ゴ Pro W3"/>
                <a:cs typeface="Calibri" panose="020F0502020204030204" pitchFamily="34" charset="0"/>
              </a:rPr>
              <a:t>9,10</a:t>
            </a:r>
          </a:p>
        </p:txBody>
      </p:sp>
      <p:sp>
        <p:nvSpPr>
          <p:cNvPr id="63" name="Rounded Rectangle 96">
            <a:extLst>
              <a:ext uri="{FF2B5EF4-FFF2-40B4-BE49-F238E27FC236}">
                <a16:creationId xmlns:a16="http://schemas.microsoft.com/office/drawing/2014/main" id="{3D1AAE24-40B2-4411-A28A-ADC448243249}"/>
              </a:ext>
            </a:extLst>
          </p:cNvPr>
          <p:cNvSpPr/>
          <p:nvPr/>
        </p:nvSpPr>
        <p:spPr>
          <a:xfrm>
            <a:off x="4244283" y="3924723"/>
            <a:ext cx="916676" cy="249037"/>
          </a:xfrm>
          <a:prstGeom prst="roundRect">
            <a:avLst/>
          </a:prstGeom>
          <a:solidFill>
            <a:srgbClr val="FFFFFF"/>
          </a:solidFill>
          <a:ln>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100" b="1" dirty="0">
                <a:solidFill>
                  <a:srgbClr val="343333"/>
                </a:solidFill>
                <a:latin typeface="Calibri" panose="020F0502020204030204" pitchFamily="34" charset="0"/>
                <a:cs typeface="Calibri" panose="020F0502020204030204" pitchFamily="34" charset="0"/>
              </a:rPr>
              <a:t>Nov 2018</a:t>
            </a:r>
          </a:p>
        </p:txBody>
      </p:sp>
      <p:grpSp>
        <p:nvGrpSpPr>
          <p:cNvPr id="76" name="Group 75">
            <a:extLst>
              <a:ext uri="{FF2B5EF4-FFF2-40B4-BE49-F238E27FC236}">
                <a16:creationId xmlns:a16="http://schemas.microsoft.com/office/drawing/2014/main" id="{774868D2-2B44-4734-8D71-A86F61F00BEF}"/>
              </a:ext>
            </a:extLst>
          </p:cNvPr>
          <p:cNvGrpSpPr/>
          <p:nvPr/>
        </p:nvGrpSpPr>
        <p:grpSpPr>
          <a:xfrm>
            <a:off x="8256240" y="3456297"/>
            <a:ext cx="1575552" cy="2086815"/>
            <a:chOff x="10209080" y="3501443"/>
            <a:chExt cx="1575552" cy="2086814"/>
          </a:xfrm>
        </p:grpSpPr>
        <p:sp>
          <p:nvSpPr>
            <p:cNvPr id="77" name="Line 40">
              <a:extLst>
                <a:ext uri="{FF2B5EF4-FFF2-40B4-BE49-F238E27FC236}">
                  <a16:creationId xmlns:a16="http://schemas.microsoft.com/office/drawing/2014/main" id="{DCE7A112-6948-43AC-98D9-AD7D04B5F2DE}"/>
                </a:ext>
              </a:extLst>
            </p:cNvPr>
            <p:cNvSpPr>
              <a:spLocks noChangeShapeType="1"/>
            </p:cNvSpPr>
            <p:nvPr/>
          </p:nvSpPr>
          <p:spPr bwMode="auto">
            <a:xfrm>
              <a:off x="10970136" y="3550312"/>
              <a:ext cx="0" cy="288000"/>
            </a:xfrm>
            <a:prstGeom prst="line">
              <a:avLst/>
            </a:prstGeom>
            <a:noFill/>
            <a:ln w="25400">
              <a:solidFill>
                <a:schemeClr val="accent2">
                  <a:lumMod val="60000"/>
                  <a:lumOff val="40000"/>
                </a:schemeClr>
              </a:solidFill>
              <a:round/>
              <a:headEnd/>
              <a:tailEnd/>
            </a:ln>
          </p:spPr>
          <p:txBody>
            <a:bodyPr/>
            <a:lstStyle/>
            <a:p>
              <a:pPr defTabSz="914377">
                <a:defRPr/>
              </a:pPr>
              <a:endParaRPr lang="en-US" dirty="0">
                <a:solidFill>
                  <a:prstClr val="black"/>
                </a:solidFill>
                <a:latin typeface="Calibri" panose="020F0502020204030204" pitchFamily="34" charset="0"/>
                <a:ea typeface="MS PGothic" pitchFamily="34" charset="-128"/>
                <a:cs typeface="Calibri" panose="020F0502020204030204" pitchFamily="34" charset="0"/>
              </a:endParaRPr>
            </a:p>
          </p:txBody>
        </p:sp>
        <p:sp>
          <p:nvSpPr>
            <p:cNvPr id="78" name="Oval 77">
              <a:extLst>
                <a:ext uri="{FF2B5EF4-FFF2-40B4-BE49-F238E27FC236}">
                  <a16:creationId xmlns:a16="http://schemas.microsoft.com/office/drawing/2014/main" id="{AAE1B1BD-2FE0-4A0F-BB0D-A04107A754B0}"/>
                </a:ext>
              </a:extLst>
            </p:cNvPr>
            <p:cNvSpPr/>
            <p:nvPr/>
          </p:nvSpPr>
          <p:spPr bwMode="gray">
            <a:xfrm>
              <a:off x="10907408" y="3501443"/>
              <a:ext cx="125455" cy="144000"/>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Calibri" panose="020F0502020204030204" pitchFamily="34" charset="0"/>
                <a:cs typeface="Calibri" panose="020F0502020204030204" pitchFamily="34" charset="0"/>
              </a:endParaRPr>
            </a:p>
          </p:txBody>
        </p:sp>
        <p:sp>
          <p:nvSpPr>
            <p:cNvPr id="79" name="Rounded Rectangle 96">
              <a:extLst>
                <a:ext uri="{FF2B5EF4-FFF2-40B4-BE49-F238E27FC236}">
                  <a16:creationId xmlns:a16="http://schemas.microsoft.com/office/drawing/2014/main" id="{7F243F19-282B-4CAD-A97F-862551A5EB5D}"/>
                </a:ext>
              </a:extLst>
            </p:cNvPr>
            <p:cNvSpPr/>
            <p:nvPr/>
          </p:nvSpPr>
          <p:spPr>
            <a:xfrm>
              <a:off x="10548287" y="3975668"/>
              <a:ext cx="924297" cy="249039"/>
            </a:xfrm>
            <a:prstGeom prst="roundRect">
              <a:avLst/>
            </a:prstGeom>
            <a:solidFill>
              <a:srgbClr val="FFFFFF"/>
            </a:solidFill>
            <a:ln>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100" b="1" dirty="0">
                  <a:solidFill>
                    <a:srgbClr val="000000"/>
                  </a:solidFill>
                  <a:latin typeface="Calibri" panose="020F0502020204030204" pitchFamily="34" charset="0"/>
                  <a:cs typeface="Calibri" panose="020F0502020204030204" pitchFamily="34" charset="0"/>
                </a:rPr>
                <a:t>Mar 2020</a:t>
              </a:r>
            </a:p>
          </p:txBody>
        </p:sp>
        <p:sp>
          <p:nvSpPr>
            <p:cNvPr id="80" name="Text Box 46">
              <a:extLst>
                <a:ext uri="{FF2B5EF4-FFF2-40B4-BE49-F238E27FC236}">
                  <a16:creationId xmlns:a16="http://schemas.microsoft.com/office/drawing/2014/main" id="{C890C9A2-951C-45AF-BA91-45DFBE554397}"/>
                </a:ext>
              </a:extLst>
            </p:cNvPr>
            <p:cNvSpPr txBox="1">
              <a:spLocks noChangeArrowheads="1"/>
            </p:cNvSpPr>
            <p:nvPr/>
          </p:nvSpPr>
          <p:spPr bwMode="auto">
            <a:xfrm>
              <a:off x="10209080" y="4264818"/>
              <a:ext cx="1575552" cy="1323439"/>
            </a:xfrm>
            <a:prstGeom prst="rect">
              <a:avLst/>
            </a:prstGeom>
            <a:noFill/>
            <a:ln w="9525">
              <a:noFill/>
              <a:miter lim="800000"/>
              <a:headEnd/>
              <a:tailEnd/>
            </a:ln>
          </p:spPr>
          <p:txBody>
            <a:bodyPr wrap="square" lIns="36000" rIns="36000">
              <a:spAutoFit/>
            </a:bodyPr>
            <a:lstStyle/>
            <a:p>
              <a:pPr algn="ctr" defTabSz="914377">
                <a:spcBef>
                  <a:spcPts val="400"/>
                </a:spcBef>
                <a:defRPr/>
              </a:pPr>
              <a:r>
                <a:rPr lang="en-US" sz="1000" b="1" dirty="0">
                  <a:solidFill>
                    <a:srgbClr val="03C750"/>
                  </a:solidFill>
                  <a:latin typeface="Calibri" panose="020F0502020204030204" pitchFamily="34" charset="0"/>
                  <a:ea typeface="ヒラギノ角ゴ Pro W3"/>
                  <a:cs typeface="Calibri" panose="020F0502020204030204" pitchFamily="34" charset="0"/>
                </a:rPr>
                <a:t>Nivolumab + </a:t>
              </a:r>
              <a:br>
                <a:rPr lang="en-US" sz="1000" b="1" dirty="0">
                  <a:solidFill>
                    <a:srgbClr val="03C750"/>
                  </a:solidFill>
                  <a:latin typeface="Calibri" panose="020F0502020204030204" pitchFamily="34" charset="0"/>
                  <a:ea typeface="ヒラギノ角ゴ Pro W3"/>
                  <a:cs typeface="Calibri" panose="020F0502020204030204" pitchFamily="34" charset="0"/>
                </a:rPr>
              </a:br>
              <a:r>
                <a:rPr lang="en-US" sz="1000" b="1" dirty="0">
                  <a:solidFill>
                    <a:srgbClr val="03C750"/>
                  </a:solidFill>
                  <a:latin typeface="Calibri" panose="020F0502020204030204" pitchFamily="34" charset="0"/>
                  <a:ea typeface="ヒラギノ角ゴ Pro W3"/>
                  <a:cs typeface="Calibri" panose="020F0502020204030204" pitchFamily="34" charset="0"/>
                </a:rPr>
                <a:t>ipilimumab </a:t>
              </a:r>
              <a:br>
                <a:rPr lang="en-US" sz="1000" b="1" dirty="0">
                  <a:solidFill>
                    <a:prstClr val="black"/>
                  </a:solidFill>
                  <a:latin typeface="Calibri" panose="020F0502020204030204" pitchFamily="34" charset="0"/>
                  <a:ea typeface="ヒラギノ角ゴ Pro W3"/>
                  <a:cs typeface="Calibri" panose="020F0502020204030204" pitchFamily="34" charset="0"/>
                </a:rPr>
              </a:br>
              <a:r>
                <a:rPr lang="en-US" sz="1000" b="1" dirty="0">
                  <a:solidFill>
                    <a:srgbClr val="343333"/>
                  </a:solidFill>
                  <a:latin typeface="Calibri" panose="020F0502020204030204" pitchFamily="34" charset="0"/>
                  <a:ea typeface="ヒラギノ角ゴ Pro W3"/>
                  <a:cs typeface="Calibri" panose="020F0502020204030204" pitchFamily="34" charset="0"/>
                </a:rPr>
                <a:t>received accelerated approval by the FDA for patients with HCC previously treated with sorafenib based on CheckMate-040</a:t>
              </a:r>
              <a:r>
                <a:rPr lang="en-US" sz="1000" b="1" baseline="30000" dirty="0">
                  <a:solidFill>
                    <a:srgbClr val="343333"/>
                  </a:solidFill>
                  <a:latin typeface="Calibri" panose="020F0502020204030204" pitchFamily="34" charset="0"/>
                  <a:ea typeface="ヒラギノ角ゴ Pro W3"/>
                  <a:cs typeface="Calibri" panose="020F0502020204030204" pitchFamily="34" charset="0"/>
                </a:rPr>
                <a:t>11</a:t>
              </a:r>
            </a:p>
          </p:txBody>
        </p:sp>
      </p:grpSp>
      <p:sp>
        <p:nvSpPr>
          <p:cNvPr id="82" name="Oval 81">
            <a:extLst>
              <a:ext uri="{FF2B5EF4-FFF2-40B4-BE49-F238E27FC236}">
                <a16:creationId xmlns:a16="http://schemas.microsoft.com/office/drawing/2014/main" id="{79E4C0DC-6C7F-4AF3-8A0D-28DA17E0664E}"/>
              </a:ext>
            </a:extLst>
          </p:cNvPr>
          <p:cNvSpPr/>
          <p:nvPr/>
        </p:nvSpPr>
        <p:spPr bwMode="gray">
          <a:xfrm>
            <a:off x="2052737" y="3450496"/>
            <a:ext cx="125455" cy="144000"/>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Calibri" panose="020F0502020204030204" pitchFamily="34" charset="0"/>
              <a:cs typeface="Calibri" panose="020F0502020204030204" pitchFamily="34" charset="0"/>
            </a:endParaRPr>
          </a:p>
        </p:txBody>
      </p:sp>
      <p:grpSp>
        <p:nvGrpSpPr>
          <p:cNvPr id="83" name="Group 82">
            <a:extLst>
              <a:ext uri="{FF2B5EF4-FFF2-40B4-BE49-F238E27FC236}">
                <a16:creationId xmlns:a16="http://schemas.microsoft.com/office/drawing/2014/main" id="{3A149B6A-D2F4-426A-9BA2-B0C8EE9861AA}"/>
              </a:ext>
            </a:extLst>
          </p:cNvPr>
          <p:cNvGrpSpPr/>
          <p:nvPr/>
        </p:nvGrpSpPr>
        <p:grpSpPr>
          <a:xfrm>
            <a:off x="10780853" y="1651350"/>
            <a:ext cx="1363819" cy="1760582"/>
            <a:chOff x="8938852" y="1700809"/>
            <a:chExt cx="1363818" cy="1760582"/>
          </a:xfrm>
        </p:grpSpPr>
        <p:grpSp>
          <p:nvGrpSpPr>
            <p:cNvPr id="84" name="Group 83">
              <a:extLst>
                <a:ext uri="{FF2B5EF4-FFF2-40B4-BE49-F238E27FC236}">
                  <a16:creationId xmlns:a16="http://schemas.microsoft.com/office/drawing/2014/main" id="{E2C54FEB-7505-4148-A07D-5E3B98D0E934}"/>
                </a:ext>
              </a:extLst>
            </p:cNvPr>
            <p:cNvGrpSpPr/>
            <p:nvPr/>
          </p:nvGrpSpPr>
          <p:grpSpPr>
            <a:xfrm>
              <a:off x="8938852" y="1700809"/>
              <a:ext cx="1363818" cy="1646170"/>
              <a:chOff x="8938852" y="1700809"/>
              <a:chExt cx="1363818" cy="1646170"/>
            </a:xfrm>
          </p:grpSpPr>
          <p:sp>
            <p:nvSpPr>
              <p:cNvPr id="87" name="Text Box 30">
                <a:extLst>
                  <a:ext uri="{FF2B5EF4-FFF2-40B4-BE49-F238E27FC236}">
                    <a16:creationId xmlns:a16="http://schemas.microsoft.com/office/drawing/2014/main" id="{8A620517-71A8-4D05-846A-94E9D1142F60}"/>
                  </a:ext>
                </a:extLst>
              </p:cNvPr>
              <p:cNvSpPr txBox="1">
                <a:spLocks noChangeArrowheads="1"/>
              </p:cNvSpPr>
              <p:nvPr/>
            </p:nvSpPr>
            <p:spPr bwMode="auto">
              <a:xfrm>
                <a:off x="8938852" y="1972244"/>
                <a:ext cx="1363818" cy="1374735"/>
              </a:xfrm>
              <a:prstGeom prst="rect">
                <a:avLst/>
              </a:prstGeom>
              <a:noFill/>
              <a:ln w="9525">
                <a:noFill/>
                <a:miter lim="800000"/>
                <a:headEnd/>
                <a:tailEnd/>
              </a:ln>
            </p:spPr>
            <p:txBody>
              <a:bodyPr wrap="square" lIns="36000" rIns="36000">
                <a:spAutoFit/>
              </a:bodyPr>
              <a:lstStyle/>
              <a:p>
                <a:pPr algn="ctr" defTabSz="914377">
                  <a:spcBef>
                    <a:spcPts val="400"/>
                  </a:spcBef>
                  <a:defRPr/>
                </a:pPr>
                <a:r>
                  <a:rPr lang="en-US" sz="1000" b="1" dirty="0">
                    <a:solidFill>
                      <a:schemeClr val="tx2"/>
                    </a:solidFill>
                    <a:latin typeface="Calibri" panose="020F0502020204030204" pitchFamily="34" charset="0"/>
                    <a:ea typeface="ヒラギノ角ゴ Pro W3"/>
                    <a:cs typeface="Calibri" panose="020F0502020204030204" pitchFamily="34" charset="0"/>
                  </a:rPr>
                  <a:t>Atezolizumab + bevacizumab </a:t>
                </a:r>
                <a:br>
                  <a:rPr lang="en-US" sz="1000" b="1" dirty="0">
                    <a:solidFill>
                      <a:schemeClr val="tx2"/>
                    </a:solidFill>
                    <a:latin typeface="Calibri" panose="020F0502020204030204" pitchFamily="34" charset="0"/>
                    <a:ea typeface="ヒラギノ角ゴ Pro W3"/>
                    <a:cs typeface="Calibri" panose="020F0502020204030204" pitchFamily="34" charset="0"/>
                  </a:rPr>
                </a:br>
                <a:r>
                  <a:rPr lang="en-US" sz="1000" b="1" dirty="0">
                    <a:solidFill>
                      <a:srgbClr val="343333"/>
                    </a:solidFill>
                    <a:latin typeface="Calibri" panose="020F0502020204030204" pitchFamily="34" charset="0"/>
                    <a:ea typeface="ヒラギノ角ゴ Pro W3"/>
                    <a:cs typeface="Calibri" panose="020F0502020204030204" pitchFamily="34" charset="0"/>
                  </a:rPr>
                  <a:t>approved by the FDA, EMA, and others for patients with </a:t>
                </a:r>
                <a:r>
                  <a:rPr lang="en-US" sz="1000" b="1" dirty="0" err="1">
                    <a:solidFill>
                      <a:srgbClr val="343333"/>
                    </a:solidFill>
                    <a:latin typeface="Calibri" panose="020F0502020204030204" pitchFamily="34" charset="0"/>
                    <a:ea typeface="ヒラギノ角ゴ Pro W3"/>
                    <a:cs typeface="Calibri" panose="020F0502020204030204" pitchFamily="34" charset="0"/>
                  </a:rPr>
                  <a:t>uHCC</a:t>
                </a:r>
                <a:r>
                  <a:rPr lang="en-US" sz="1000" b="1" dirty="0">
                    <a:solidFill>
                      <a:srgbClr val="343333"/>
                    </a:solidFill>
                    <a:latin typeface="Calibri" panose="020F0502020204030204" pitchFamily="34" charset="0"/>
                    <a:ea typeface="ヒラギノ角ゴ Pro W3"/>
                    <a:cs typeface="Calibri" panose="020F0502020204030204" pitchFamily="34" charset="0"/>
                  </a:rPr>
                  <a:t> based on the IMbrave150</a:t>
                </a:r>
                <a:r>
                  <a:rPr lang="en-US" sz="1000" b="1" baseline="30000" dirty="0">
                    <a:solidFill>
                      <a:srgbClr val="343333"/>
                    </a:solidFill>
                    <a:latin typeface="Calibri" panose="020F0502020204030204" pitchFamily="34" charset="0"/>
                    <a:ea typeface="ヒラギノ角ゴ Pro W3"/>
                    <a:cs typeface="Calibri" panose="020F0502020204030204" pitchFamily="34" charset="0"/>
                  </a:rPr>
                  <a:t>12</a:t>
                </a:r>
              </a:p>
              <a:p>
                <a:pPr algn="ctr" defTabSz="914377">
                  <a:spcBef>
                    <a:spcPts val="400"/>
                  </a:spcBef>
                  <a:defRPr/>
                </a:pPr>
                <a:endParaRPr lang="en-US" sz="1000" b="1" dirty="0">
                  <a:solidFill>
                    <a:prstClr val="black"/>
                  </a:solidFill>
                  <a:latin typeface="Calibri" panose="020F0502020204030204" pitchFamily="34" charset="0"/>
                  <a:ea typeface="ヒラギノ角ゴ Pro W3"/>
                  <a:cs typeface="Calibri" panose="020F0502020204030204" pitchFamily="34" charset="0"/>
                </a:endParaRPr>
              </a:p>
            </p:txBody>
          </p:sp>
          <p:sp>
            <p:nvSpPr>
              <p:cNvPr id="88" name="Rounded Rectangle 37">
                <a:extLst>
                  <a:ext uri="{FF2B5EF4-FFF2-40B4-BE49-F238E27FC236}">
                    <a16:creationId xmlns:a16="http://schemas.microsoft.com/office/drawing/2014/main" id="{0E33E441-6FF1-4B83-8164-D84C73A823E7}"/>
                  </a:ext>
                </a:extLst>
              </p:cNvPr>
              <p:cNvSpPr/>
              <p:nvPr/>
            </p:nvSpPr>
            <p:spPr>
              <a:xfrm>
                <a:off x="8938852" y="1700809"/>
                <a:ext cx="1149297" cy="242704"/>
              </a:xfrm>
              <a:prstGeom prst="roundRect">
                <a:avLst/>
              </a:prstGeom>
              <a:solidFill>
                <a:srgbClr val="FBFBFB"/>
              </a:solid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defTabSz="914377">
                  <a:defRPr/>
                </a:pPr>
                <a:r>
                  <a:rPr lang="en-US" sz="1100" b="1" dirty="0">
                    <a:solidFill>
                      <a:srgbClr val="343333"/>
                    </a:solidFill>
                    <a:latin typeface="Calibri" panose="020F0502020204030204" pitchFamily="34" charset="0"/>
                    <a:cs typeface="Calibri" panose="020F0502020204030204" pitchFamily="34" charset="0"/>
                  </a:rPr>
                  <a:t>May/Nov  2020</a:t>
                </a:r>
              </a:p>
            </p:txBody>
          </p:sp>
        </p:grpSp>
        <p:sp>
          <p:nvSpPr>
            <p:cNvPr id="85" name="Line 31">
              <a:extLst>
                <a:ext uri="{FF2B5EF4-FFF2-40B4-BE49-F238E27FC236}">
                  <a16:creationId xmlns:a16="http://schemas.microsoft.com/office/drawing/2014/main" id="{8C4207FD-DA85-4C16-807A-DA630F71235E}"/>
                </a:ext>
              </a:extLst>
            </p:cNvPr>
            <p:cNvSpPr>
              <a:spLocks noChangeShapeType="1"/>
            </p:cNvSpPr>
            <p:nvPr/>
          </p:nvSpPr>
          <p:spPr bwMode="auto">
            <a:xfrm>
              <a:off x="9620762" y="3084997"/>
              <a:ext cx="0" cy="347663"/>
            </a:xfrm>
            <a:prstGeom prst="line">
              <a:avLst/>
            </a:prstGeom>
            <a:noFill/>
            <a:ln w="25400">
              <a:solidFill>
                <a:schemeClr val="accent2"/>
              </a:solidFill>
              <a:round/>
              <a:headEnd/>
              <a:tailEnd/>
            </a:ln>
          </p:spPr>
          <p:txBody>
            <a:bodyPr/>
            <a:lstStyle/>
            <a:p>
              <a:pPr defTabSz="914377">
                <a:defRPr/>
              </a:pPr>
              <a:endParaRPr lang="en-US" dirty="0">
                <a:solidFill>
                  <a:prstClr val="black"/>
                </a:solidFill>
                <a:latin typeface="Calibri" panose="020F0502020204030204" pitchFamily="34" charset="0"/>
                <a:ea typeface="MS PGothic" pitchFamily="34" charset="-128"/>
                <a:cs typeface="Calibri" panose="020F0502020204030204" pitchFamily="34" charset="0"/>
              </a:endParaRPr>
            </a:p>
          </p:txBody>
        </p:sp>
        <p:sp>
          <p:nvSpPr>
            <p:cNvPr id="86" name="Oval 85">
              <a:extLst>
                <a:ext uri="{FF2B5EF4-FFF2-40B4-BE49-F238E27FC236}">
                  <a16:creationId xmlns:a16="http://schemas.microsoft.com/office/drawing/2014/main" id="{F4597699-56E2-4C40-B3DB-8365AA2136A3}"/>
                </a:ext>
              </a:extLst>
            </p:cNvPr>
            <p:cNvSpPr/>
            <p:nvPr/>
          </p:nvSpPr>
          <p:spPr bwMode="gray">
            <a:xfrm>
              <a:off x="9558034" y="3317391"/>
              <a:ext cx="125455" cy="144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Calibri" panose="020F0502020204030204" pitchFamily="34" charset="0"/>
                <a:cs typeface="Calibri" panose="020F0502020204030204" pitchFamily="34" charset="0"/>
              </a:endParaRPr>
            </a:p>
          </p:txBody>
        </p:sp>
      </p:grpSp>
      <p:grpSp>
        <p:nvGrpSpPr>
          <p:cNvPr id="7" name="Groupe 6">
            <a:extLst>
              <a:ext uri="{FF2B5EF4-FFF2-40B4-BE49-F238E27FC236}">
                <a16:creationId xmlns:a16="http://schemas.microsoft.com/office/drawing/2014/main" id="{4B57FD02-C35C-0A4E-B8DA-002D170383EF}"/>
              </a:ext>
            </a:extLst>
          </p:cNvPr>
          <p:cNvGrpSpPr/>
          <p:nvPr/>
        </p:nvGrpSpPr>
        <p:grpSpPr>
          <a:xfrm>
            <a:off x="9768408" y="3467710"/>
            <a:ext cx="1789406" cy="2067405"/>
            <a:chOff x="9984432" y="3786281"/>
            <a:chExt cx="1789406" cy="2067405"/>
          </a:xfrm>
        </p:grpSpPr>
        <p:sp>
          <p:nvSpPr>
            <p:cNvPr id="4" name="ZoneTexte 3">
              <a:extLst>
                <a:ext uri="{FF2B5EF4-FFF2-40B4-BE49-F238E27FC236}">
                  <a16:creationId xmlns:a16="http://schemas.microsoft.com/office/drawing/2014/main" id="{0860F416-C1CE-2A4D-9366-5459D8AA832F}"/>
                </a:ext>
              </a:extLst>
            </p:cNvPr>
            <p:cNvSpPr txBox="1"/>
            <p:nvPr/>
          </p:nvSpPr>
          <p:spPr>
            <a:xfrm>
              <a:off x="9984432" y="4376358"/>
              <a:ext cx="1789406" cy="1477328"/>
            </a:xfrm>
            <a:prstGeom prst="rect">
              <a:avLst/>
            </a:prstGeom>
            <a:noFill/>
          </p:spPr>
          <p:txBody>
            <a:bodyPr wrap="square" rtlCol="0">
              <a:spAutoFit/>
            </a:bodyPr>
            <a:lstStyle/>
            <a:p>
              <a:endParaRPr lang="fr-CH" sz="1000" b="1" dirty="0">
                <a:solidFill>
                  <a:srgbClr val="000000"/>
                </a:solidFill>
                <a:latin typeface="Calibri" panose="020F0502020204030204" pitchFamily="34" charset="0"/>
                <a:ea typeface="ヒラギノ角ゴ Pro W3"/>
                <a:cs typeface="Calibri" panose="020F0502020204030204" pitchFamily="34" charset="0"/>
              </a:endParaRPr>
            </a:p>
            <a:p>
              <a:pPr algn="ctr"/>
              <a:r>
                <a:rPr lang="fr-CH" sz="1000" b="1" dirty="0" err="1">
                  <a:solidFill>
                    <a:srgbClr val="03C750"/>
                  </a:solidFill>
                  <a:latin typeface="Calibri" panose="020F0502020204030204" pitchFamily="34" charset="0"/>
                  <a:ea typeface="ヒラギノ角ゴ Pro W3"/>
                  <a:cs typeface="Calibri" panose="020F0502020204030204" pitchFamily="34" charset="0"/>
                </a:rPr>
                <a:t>Camrelizumab</a:t>
              </a:r>
              <a:r>
                <a:rPr lang="fr-CH" sz="1000" b="1" dirty="0">
                  <a:solidFill>
                    <a:srgbClr val="03C750"/>
                  </a:solidFill>
                  <a:latin typeface="Calibri" panose="020F0502020204030204" pitchFamily="34" charset="0"/>
                  <a:ea typeface="ヒラギノ角ゴ Pro W3"/>
                  <a:cs typeface="Calibri" panose="020F0502020204030204" pitchFamily="34" charset="0"/>
                </a:rPr>
                <a:t> </a:t>
              </a:r>
            </a:p>
            <a:p>
              <a:pPr algn="ctr"/>
              <a:r>
                <a:rPr lang="fr-CH" sz="1000" b="1" dirty="0" err="1">
                  <a:solidFill>
                    <a:srgbClr val="343333"/>
                  </a:solidFill>
                  <a:latin typeface="Calibri" panose="020F0502020204030204" pitchFamily="34" charset="0"/>
                  <a:ea typeface="ヒラギノ角ゴ Pro W3"/>
                  <a:cs typeface="Calibri" panose="020F0502020204030204" pitchFamily="34" charset="0"/>
                </a:rPr>
                <a:t>received</a:t>
              </a:r>
              <a:r>
                <a:rPr lang="fr-CH" sz="1000" b="1" dirty="0">
                  <a:solidFill>
                    <a:srgbClr val="343333"/>
                  </a:solidFill>
                  <a:latin typeface="Calibri" panose="020F0502020204030204" pitchFamily="34" charset="0"/>
                  <a:ea typeface="ヒラギノ角ゴ Pro W3"/>
                  <a:cs typeface="Calibri" panose="020F0502020204030204" pitchFamily="34" charset="0"/>
                </a:rPr>
                <a:t> NMPA </a:t>
              </a:r>
              <a:r>
                <a:rPr lang="fr-CH" sz="1000" b="1" dirty="0" err="1">
                  <a:solidFill>
                    <a:srgbClr val="343333"/>
                  </a:solidFill>
                  <a:latin typeface="Calibri" panose="020F0502020204030204" pitchFamily="34" charset="0"/>
                  <a:ea typeface="ヒラギノ角ゴ Pro W3"/>
                  <a:cs typeface="Calibri" panose="020F0502020204030204" pitchFamily="34" charset="0"/>
                </a:rPr>
                <a:t>approval</a:t>
              </a:r>
              <a:r>
                <a:rPr lang="fr-CH" sz="1000" b="1" dirty="0">
                  <a:solidFill>
                    <a:srgbClr val="343333"/>
                  </a:solidFill>
                  <a:latin typeface="Calibri" panose="020F0502020204030204" pitchFamily="34" charset="0"/>
                  <a:ea typeface="ヒラギノ角ゴ Pro W3"/>
                  <a:cs typeface="Calibri" panose="020F0502020204030204" pitchFamily="34" charset="0"/>
                </a:rPr>
                <a:t> for patients </a:t>
              </a:r>
              <a:r>
                <a:rPr lang="fr-CH" sz="1000" b="1" dirty="0" err="1">
                  <a:solidFill>
                    <a:srgbClr val="343333"/>
                  </a:solidFill>
                  <a:latin typeface="Calibri" panose="020F0502020204030204" pitchFamily="34" charset="0"/>
                  <a:ea typeface="ヒラギノ角ゴ Pro W3"/>
                  <a:cs typeface="Calibri" panose="020F0502020204030204" pitchFamily="34" charset="0"/>
                </a:rPr>
                <a:t>with</a:t>
              </a:r>
              <a:r>
                <a:rPr lang="fr-CH" sz="1000" b="1" dirty="0">
                  <a:solidFill>
                    <a:srgbClr val="343333"/>
                  </a:solidFill>
                  <a:latin typeface="Calibri" panose="020F0502020204030204" pitchFamily="34" charset="0"/>
                  <a:ea typeface="ヒラギノ角ゴ Pro W3"/>
                  <a:cs typeface="Calibri" panose="020F0502020204030204" pitchFamily="34" charset="0"/>
                </a:rPr>
                <a:t> HCC </a:t>
              </a:r>
              <a:r>
                <a:rPr lang="fr-CH" sz="1000" b="1" dirty="0" err="1">
                  <a:solidFill>
                    <a:srgbClr val="343333"/>
                  </a:solidFill>
                  <a:latin typeface="Calibri" panose="020F0502020204030204" pitchFamily="34" charset="0"/>
                  <a:ea typeface="ヒラギノ角ゴ Pro W3"/>
                  <a:cs typeface="Calibri" panose="020F0502020204030204" pitchFamily="34" charset="0"/>
                </a:rPr>
                <a:t>previously</a:t>
              </a:r>
              <a:r>
                <a:rPr lang="fr-CH" sz="1000" b="1" dirty="0">
                  <a:solidFill>
                    <a:srgbClr val="343333"/>
                  </a:solidFill>
                  <a:latin typeface="Calibri" panose="020F0502020204030204" pitchFamily="34" charset="0"/>
                  <a:ea typeface="ヒラギノ角ゴ Pro W3"/>
                  <a:cs typeface="Calibri" panose="020F0502020204030204" pitchFamily="34" charset="0"/>
                </a:rPr>
                <a:t> </a:t>
              </a:r>
              <a:r>
                <a:rPr lang="fr-CH" sz="1000" b="1" dirty="0" err="1">
                  <a:solidFill>
                    <a:srgbClr val="343333"/>
                  </a:solidFill>
                  <a:latin typeface="Calibri" panose="020F0502020204030204" pitchFamily="34" charset="0"/>
                  <a:ea typeface="ヒラギノ角ゴ Pro W3"/>
                  <a:cs typeface="Calibri" panose="020F0502020204030204" pitchFamily="34" charset="0"/>
                </a:rPr>
                <a:t>treated</a:t>
              </a:r>
              <a:r>
                <a:rPr lang="fr-CH" sz="1000" b="1" dirty="0">
                  <a:solidFill>
                    <a:srgbClr val="343333"/>
                  </a:solidFill>
                  <a:latin typeface="Calibri" panose="020F0502020204030204" pitchFamily="34" charset="0"/>
                  <a:ea typeface="ヒラギノ角ゴ Pro W3"/>
                  <a:cs typeface="Calibri" panose="020F0502020204030204" pitchFamily="34" charset="0"/>
                </a:rPr>
                <a:t> </a:t>
              </a:r>
              <a:r>
                <a:rPr lang="fr-CH" sz="1000" b="1" dirty="0" err="1">
                  <a:solidFill>
                    <a:srgbClr val="343333"/>
                  </a:solidFill>
                  <a:latin typeface="Calibri" panose="020F0502020204030204" pitchFamily="34" charset="0"/>
                  <a:ea typeface="ヒラギノ角ゴ Pro W3"/>
                  <a:cs typeface="Calibri" panose="020F0502020204030204" pitchFamily="34" charset="0"/>
                </a:rPr>
                <a:t>with</a:t>
              </a:r>
              <a:r>
                <a:rPr lang="fr-CH" sz="1000" b="1" dirty="0">
                  <a:solidFill>
                    <a:srgbClr val="343333"/>
                  </a:solidFill>
                  <a:latin typeface="Calibri" panose="020F0502020204030204" pitchFamily="34" charset="0"/>
                  <a:ea typeface="ヒラギノ角ゴ Pro W3"/>
                  <a:cs typeface="Calibri" panose="020F0502020204030204" pitchFamily="34" charset="0"/>
                </a:rPr>
                <a:t> </a:t>
              </a:r>
              <a:r>
                <a:rPr lang="fr-CH" sz="1000" b="1" dirty="0" err="1">
                  <a:solidFill>
                    <a:srgbClr val="343333"/>
                  </a:solidFill>
                  <a:latin typeface="Calibri" panose="020F0502020204030204" pitchFamily="34" charset="0"/>
                  <a:ea typeface="ヒラギノ角ゴ Pro W3"/>
                  <a:cs typeface="Calibri" panose="020F0502020204030204" pitchFamily="34" charset="0"/>
                </a:rPr>
                <a:t>sorafenib</a:t>
              </a:r>
              <a:r>
                <a:rPr lang="fr-CH" sz="1000" b="1" dirty="0">
                  <a:solidFill>
                    <a:srgbClr val="343333"/>
                  </a:solidFill>
                  <a:latin typeface="Calibri" panose="020F0502020204030204" pitchFamily="34" charset="0"/>
                  <a:ea typeface="ヒラギノ角ゴ Pro W3"/>
                  <a:cs typeface="Calibri" panose="020F0502020204030204" pitchFamily="34" charset="0"/>
                </a:rPr>
                <a:t> and/or </a:t>
              </a:r>
              <a:r>
                <a:rPr lang="fr-CH" sz="1000" b="1" dirty="0" err="1">
                  <a:solidFill>
                    <a:srgbClr val="343333"/>
                  </a:solidFill>
                  <a:latin typeface="Calibri" panose="020F0502020204030204" pitchFamily="34" charset="0"/>
                  <a:ea typeface="ヒラギノ角ゴ Pro W3"/>
                  <a:cs typeface="Calibri" panose="020F0502020204030204" pitchFamily="34" charset="0"/>
                </a:rPr>
                <a:t>oxaliplatin</a:t>
              </a:r>
              <a:r>
                <a:rPr lang="fr-CH" sz="1000" b="1" dirty="0">
                  <a:solidFill>
                    <a:srgbClr val="343333"/>
                  </a:solidFill>
                  <a:latin typeface="Calibri" panose="020F0502020204030204" pitchFamily="34" charset="0"/>
                  <a:ea typeface="ヒラギノ角ゴ Pro W3"/>
                  <a:cs typeface="Calibri" panose="020F0502020204030204" pitchFamily="34" charset="0"/>
                </a:rPr>
                <a:t> </a:t>
              </a:r>
              <a:r>
                <a:rPr lang="fr-CH" sz="1000" b="1" dirty="0" err="1">
                  <a:solidFill>
                    <a:srgbClr val="343333"/>
                  </a:solidFill>
                  <a:latin typeface="Calibri" panose="020F0502020204030204" pitchFamily="34" charset="0"/>
                  <a:ea typeface="ヒラギノ角ゴ Pro W3"/>
                  <a:cs typeface="Calibri" panose="020F0502020204030204" pitchFamily="34" charset="0"/>
                </a:rPr>
                <a:t>systemic</a:t>
              </a:r>
              <a:r>
                <a:rPr lang="fr-CH" sz="1000" b="1" dirty="0">
                  <a:solidFill>
                    <a:srgbClr val="343333"/>
                  </a:solidFill>
                  <a:latin typeface="Calibri" panose="020F0502020204030204" pitchFamily="34" charset="0"/>
                  <a:ea typeface="ヒラギノ角ゴ Pro W3"/>
                  <a:cs typeface="Calibri" panose="020F0502020204030204" pitchFamily="34" charset="0"/>
                </a:rPr>
                <a:t> </a:t>
              </a:r>
              <a:r>
                <a:rPr lang="fr-CH" sz="1000" b="1" dirty="0" err="1">
                  <a:solidFill>
                    <a:srgbClr val="343333"/>
                  </a:solidFill>
                  <a:latin typeface="Calibri" panose="020F0502020204030204" pitchFamily="34" charset="0"/>
                  <a:ea typeface="ヒラギノ角ゴ Pro W3"/>
                  <a:cs typeface="Calibri" panose="020F0502020204030204" pitchFamily="34" charset="0"/>
                </a:rPr>
                <a:t>chemotherapies</a:t>
              </a:r>
              <a:r>
                <a:rPr lang="fr-CH" sz="1000" b="1" dirty="0">
                  <a:solidFill>
                    <a:srgbClr val="343333"/>
                  </a:solidFill>
                  <a:latin typeface="Calibri" panose="020F0502020204030204" pitchFamily="34" charset="0"/>
                  <a:ea typeface="ヒラギノ角ゴ Pro W3"/>
                  <a:cs typeface="Calibri" panose="020F0502020204030204" pitchFamily="34" charset="0"/>
                </a:rPr>
                <a:t> </a:t>
              </a:r>
              <a:r>
                <a:rPr lang="fr-CH" sz="1000" b="1" dirty="0" err="1">
                  <a:solidFill>
                    <a:srgbClr val="343333"/>
                  </a:solidFill>
                  <a:latin typeface="Calibri" panose="020F0502020204030204" pitchFamily="34" charset="0"/>
                  <a:ea typeface="ヒラギノ角ゴ Pro W3"/>
                  <a:cs typeface="Calibri" panose="020F0502020204030204" pitchFamily="34" charset="0"/>
                </a:rPr>
                <a:t>based</a:t>
              </a:r>
              <a:r>
                <a:rPr lang="fr-CH" sz="1000" b="1" dirty="0">
                  <a:solidFill>
                    <a:srgbClr val="343333"/>
                  </a:solidFill>
                  <a:latin typeface="Calibri" panose="020F0502020204030204" pitchFamily="34" charset="0"/>
                  <a:ea typeface="ヒラギノ角ゴ Pro W3"/>
                  <a:cs typeface="Calibri" panose="020F0502020204030204" pitchFamily="34" charset="0"/>
                </a:rPr>
                <a:t> on a phase 2 </a:t>
              </a:r>
              <a:r>
                <a:rPr lang="fr-CH" sz="1000" b="1" dirty="0" err="1">
                  <a:solidFill>
                    <a:srgbClr val="343333"/>
                  </a:solidFill>
                  <a:latin typeface="Calibri" panose="020F0502020204030204" pitchFamily="34" charset="0"/>
                  <a:ea typeface="ヒラギノ角ゴ Pro W3"/>
                  <a:cs typeface="Calibri" panose="020F0502020204030204" pitchFamily="34" charset="0"/>
                </a:rPr>
                <a:t>study</a:t>
              </a:r>
              <a:r>
                <a:rPr lang="fr-CH" sz="1000" b="1" dirty="0">
                  <a:solidFill>
                    <a:srgbClr val="343333"/>
                  </a:solidFill>
                  <a:latin typeface="Calibri" panose="020F0502020204030204" pitchFamily="34" charset="0"/>
                  <a:ea typeface="ヒラギノ角ゴ Pro W3"/>
                  <a:cs typeface="Calibri" panose="020F0502020204030204" pitchFamily="34" charset="0"/>
                </a:rPr>
                <a:t> (NCT02989922)</a:t>
              </a:r>
              <a:r>
                <a:rPr lang="fr-CH" sz="1000" b="1" baseline="30000" dirty="0">
                  <a:solidFill>
                    <a:srgbClr val="343333"/>
                  </a:solidFill>
                  <a:latin typeface="Calibri" panose="020F0502020204030204" pitchFamily="34" charset="0"/>
                  <a:ea typeface="ヒラギノ角ゴ Pro W3"/>
                  <a:cs typeface="Calibri" panose="020F0502020204030204" pitchFamily="34" charset="0"/>
                </a:rPr>
                <a:t>13</a:t>
              </a:r>
              <a:endParaRPr lang="fr-FR" sz="1000" b="1" baseline="30000" dirty="0">
                <a:latin typeface="Calibri" panose="020F0502020204030204" pitchFamily="34" charset="0"/>
                <a:ea typeface="ヒラギノ角ゴ Pro W3"/>
                <a:cs typeface="Calibri" panose="020F0502020204030204" pitchFamily="34" charset="0"/>
              </a:endParaRPr>
            </a:p>
          </p:txBody>
        </p:sp>
        <p:sp>
          <p:nvSpPr>
            <p:cNvPr id="52" name="Oval 77">
              <a:extLst>
                <a:ext uri="{FF2B5EF4-FFF2-40B4-BE49-F238E27FC236}">
                  <a16:creationId xmlns:a16="http://schemas.microsoft.com/office/drawing/2014/main" id="{B97687FB-2013-5D45-A339-8016B52796FC}"/>
                </a:ext>
              </a:extLst>
            </p:cNvPr>
            <p:cNvSpPr/>
            <p:nvPr/>
          </p:nvSpPr>
          <p:spPr bwMode="gray">
            <a:xfrm>
              <a:off x="10816408" y="3786281"/>
              <a:ext cx="125455" cy="144000"/>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Calibri" panose="020F0502020204030204" pitchFamily="34" charset="0"/>
                <a:cs typeface="Calibri" panose="020F0502020204030204" pitchFamily="34" charset="0"/>
              </a:endParaRPr>
            </a:p>
          </p:txBody>
        </p:sp>
        <p:sp>
          <p:nvSpPr>
            <p:cNvPr id="53" name="Rounded Rectangle 96">
              <a:extLst>
                <a:ext uri="{FF2B5EF4-FFF2-40B4-BE49-F238E27FC236}">
                  <a16:creationId xmlns:a16="http://schemas.microsoft.com/office/drawing/2014/main" id="{F80B20B3-A057-134D-9CC2-DD0C0C939AE2}"/>
                </a:ext>
              </a:extLst>
            </p:cNvPr>
            <p:cNvSpPr/>
            <p:nvPr/>
          </p:nvSpPr>
          <p:spPr>
            <a:xfrm>
              <a:off x="10416987" y="4260506"/>
              <a:ext cx="924297" cy="249039"/>
            </a:xfrm>
            <a:prstGeom prst="roundRect">
              <a:avLst/>
            </a:prstGeom>
            <a:solidFill>
              <a:srgbClr val="FFFFFF"/>
            </a:solidFill>
            <a:ln>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100" b="1" dirty="0">
                  <a:solidFill>
                    <a:srgbClr val="000000"/>
                  </a:solidFill>
                  <a:latin typeface="Calibri" panose="020F0502020204030204" pitchFamily="34" charset="0"/>
                  <a:cs typeface="Calibri" panose="020F0502020204030204" pitchFamily="34" charset="0"/>
                </a:rPr>
                <a:t>Mar 2020</a:t>
              </a:r>
            </a:p>
          </p:txBody>
        </p:sp>
        <p:sp>
          <p:nvSpPr>
            <p:cNvPr id="56" name="Line 40">
              <a:extLst>
                <a:ext uri="{FF2B5EF4-FFF2-40B4-BE49-F238E27FC236}">
                  <a16:creationId xmlns:a16="http://schemas.microsoft.com/office/drawing/2014/main" id="{5E577FB6-5C95-EB40-87B1-8DF4D0848022}"/>
                </a:ext>
              </a:extLst>
            </p:cNvPr>
            <p:cNvSpPr>
              <a:spLocks noChangeShapeType="1"/>
            </p:cNvSpPr>
            <p:nvPr/>
          </p:nvSpPr>
          <p:spPr bwMode="auto">
            <a:xfrm>
              <a:off x="10879135" y="3861048"/>
              <a:ext cx="0" cy="288000"/>
            </a:xfrm>
            <a:prstGeom prst="line">
              <a:avLst/>
            </a:prstGeom>
            <a:noFill/>
            <a:ln w="25400">
              <a:solidFill>
                <a:schemeClr val="accent2">
                  <a:lumMod val="60000"/>
                  <a:lumOff val="40000"/>
                </a:schemeClr>
              </a:solidFill>
              <a:round/>
              <a:headEnd/>
              <a:tailEnd/>
            </a:ln>
          </p:spPr>
          <p:txBody>
            <a:bodyPr/>
            <a:lstStyle/>
            <a:p>
              <a:pPr defTabSz="914377">
                <a:defRPr/>
              </a:pPr>
              <a:endParaRPr lang="en-US" dirty="0">
                <a:solidFill>
                  <a:prstClr val="black"/>
                </a:solidFill>
                <a:latin typeface="Calibri" panose="020F0502020204030204" pitchFamily="34" charset="0"/>
                <a:ea typeface="MS PGothic" pitchFamily="34" charset="-128"/>
                <a:cs typeface="Calibri" panose="020F0502020204030204" pitchFamily="34" charset="0"/>
              </a:endParaRPr>
            </a:p>
          </p:txBody>
        </p:sp>
      </p:grpSp>
      <p:sp>
        <p:nvSpPr>
          <p:cNvPr id="64" name="Content Placeholder 25">
            <a:extLst>
              <a:ext uri="{FF2B5EF4-FFF2-40B4-BE49-F238E27FC236}">
                <a16:creationId xmlns:a16="http://schemas.microsoft.com/office/drawing/2014/main" id="{4A3DDF2B-AB8E-164B-8B88-4011DB7EE95B}"/>
              </a:ext>
            </a:extLst>
          </p:cNvPr>
          <p:cNvSpPr txBox="1">
            <a:spLocks/>
          </p:cNvSpPr>
          <p:nvPr/>
        </p:nvSpPr>
        <p:spPr>
          <a:xfrm>
            <a:off x="4049867" y="5732897"/>
            <a:ext cx="7674198" cy="365125"/>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pPr>
            <a:r>
              <a:rPr lang="en-GB" sz="1000" dirty="0">
                <a:solidFill>
                  <a:srgbClr val="343333"/>
                </a:solidFill>
                <a:ea typeface="Aileron" charset="0"/>
                <a:cs typeface="Aileron" charset="0"/>
              </a:rPr>
              <a:t>*CheckMate-459: Nivolumab did not achieve statistical significance for the primary endpoint of OS vs </a:t>
            </a:r>
            <a:r>
              <a:rPr lang="en-GB" sz="1000" dirty="0">
                <a:solidFill>
                  <a:schemeClr val="tx1"/>
                </a:solidFill>
                <a:ea typeface="Aileron" charset="0"/>
                <a:cs typeface="Aileron" charset="0"/>
              </a:rPr>
              <a:t>sorafenib</a:t>
            </a:r>
            <a:r>
              <a:rPr lang="en-GB" sz="1000" baseline="30000" dirty="0">
                <a:solidFill>
                  <a:schemeClr val="tx1"/>
                </a:solidFill>
                <a:ea typeface="Aileron" charset="0"/>
                <a:cs typeface="Aileron" charset="0"/>
              </a:rPr>
              <a:t>19</a:t>
            </a:r>
            <a:r>
              <a:rPr lang="en-GB" sz="1000" dirty="0">
                <a:solidFill>
                  <a:schemeClr val="tx1"/>
                </a:solidFill>
                <a:ea typeface="Aileron" charset="0"/>
                <a:cs typeface="Aileron" charset="0"/>
              </a:rPr>
              <a:t>; </a:t>
            </a:r>
            <a:r>
              <a:rPr lang="en-GB" sz="1000" baseline="30000" dirty="0">
                <a:solidFill>
                  <a:schemeClr val="tx1"/>
                </a:solidFill>
                <a:ea typeface="Aileron" charset="0"/>
                <a:cs typeface="Aileron" charset="0"/>
              </a:rPr>
              <a:t>†</a:t>
            </a:r>
            <a:r>
              <a:rPr lang="en-GB" sz="1000" dirty="0">
                <a:solidFill>
                  <a:schemeClr val="tx1"/>
                </a:solidFill>
                <a:ea typeface="Aileron" charset="0"/>
                <a:cs typeface="Aileron" charset="0"/>
              </a:rPr>
              <a:t>Patients with AFP ≥400 ng/mL; </a:t>
            </a:r>
            <a:br>
              <a:rPr lang="en-GB" sz="1000" dirty="0">
                <a:solidFill>
                  <a:srgbClr val="343333"/>
                </a:solidFill>
                <a:ea typeface="Aileron" charset="0"/>
                <a:cs typeface="Aileron" charset="0"/>
              </a:rPr>
            </a:br>
            <a:r>
              <a:rPr lang="en-GB" sz="1000" baseline="30000" dirty="0">
                <a:solidFill>
                  <a:srgbClr val="343333"/>
                </a:solidFill>
                <a:ea typeface="Aileron" charset="0"/>
                <a:cs typeface="Aileron" charset="0"/>
              </a:rPr>
              <a:t>‡ </a:t>
            </a:r>
            <a:r>
              <a:rPr lang="en-GB" sz="1000" dirty="0">
                <a:solidFill>
                  <a:srgbClr val="343333"/>
                </a:solidFill>
                <a:ea typeface="Aileron" charset="0"/>
                <a:cs typeface="Aileron" charset="0"/>
              </a:rPr>
              <a:t>Pembrolizumab failed to significantly improve OS and PFS (co-primary endpoints) vs placebo in the phase 3 KEYNOTE-240 trial</a:t>
            </a:r>
            <a:r>
              <a:rPr lang="en-GB" sz="1000" baseline="30000" dirty="0">
                <a:solidFill>
                  <a:srgbClr val="343333"/>
                </a:solidFill>
                <a:ea typeface="Aileron" charset="0"/>
                <a:cs typeface="Aileron" charset="0"/>
              </a:rPr>
              <a:t>20,21</a:t>
            </a:r>
            <a:endParaRPr lang="fr-FR" sz="1000" baseline="30000" dirty="0">
              <a:solidFill>
                <a:srgbClr val="343333"/>
              </a:solidFill>
              <a:ea typeface="Aileron" charset="0"/>
              <a:cs typeface="Aileron" charset="0"/>
            </a:endParaRPr>
          </a:p>
        </p:txBody>
      </p:sp>
      <p:sp>
        <p:nvSpPr>
          <p:cNvPr id="30" name="Slide Number Placeholder 29">
            <a:extLst>
              <a:ext uri="{FF2B5EF4-FFF2-40B4-BE49-F238E27FC236}">
                <a16:creationId xmlns:a16="http://schemas.microsoft.com/office/drawing/2014/main" id="{64A1B157-D72E-BB41-BBAC-045314EDF538}"/>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Tree>
    <p:extLst>
      <p:ext uri="{BB962C8B-B14F-4D97-AF65-F5344CB8AC3E}">
        <p14:creationId xmlns:p14="http://schemas.microsoft.com/office/powerpoint/2010/main" val="12807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4B0AF1-8782-844C-9BCD-7FAB55DCBDE5}"/>
              </a:ext>
            </a:extLst>
          </p:cNvPr>
          <p:cNvSpPr>
            <a:spLocks noGrp="1"/>
          </p:cNvSpPr>
          <p:nvPr>
            <p:ph type="title"/>
          </p:nvPr>
        </p:nvSpPr>
        <p:spPr/>
        <p:txBody>
          <a:bodyPr/>
          <a:lstStyle/>
          <a:p>
            <a:r>
              <a:rPr lang="en-GB" dirty="0"/>
              <a:t>1</a:t>
            </a:r>
            <a:r>
              <a:rPr lang="en-GB" baseline="30000" dirty="0"/>
              <a:t>st</a:t>
            </a:r>
            <a:r>
              <a:rPr lang="en-GB" dirty="0"/>
              <a:t>-line systemic treatment options</a:t>
            </a:r>
            <a:endParaRPr lang="fr-FR" dirty="0"/>
          </a:p>
        </p:txBody>
      </p:sp>
      <p:sp>
        <p:nvSpPr>
          <p:cNvPr id="4" name="Espace réservé du numéro de diapositive 3">
            <a:extLst>
              <a:ext uri="{FF2B5EF4-FFF2-40B4-BE49-F238E27FC236}">
                <a16:creationId xmlns:a16="http://schemas.microsoft.com/office/drawing/2014/main" id="{53345CEE-6E0D-894B-92A6-519AE5595D8B}"/>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3" name="Sous-titre 2">
            <a:extLst>
              <a:ext uri="{FF2B5EF4-FFF2-40B4-BE49-F238E27FC236}">
                <a16:creationId xmlns:a16="http://schemas.microsoft.com/office/drawing/2014/main" id="{21A5A0CB-50C6-A540-A2CA-AF30A726F3FA}"/>
              </a:ext>
            </a:extLst>
          </p:cNvPr>
          <p:cNvSpPr>
            <a:spLocks noGrp="1"/>
          </p:cNvSpPr>
          <p:nvPr>
            <p:ph type="subTitle" idx="4294967295"/>
          </p:nvPr>
        </p:nvSpPr>
        <p:spPr>
          <a:xfrm>
            <a:off x="4004606" y="4149080"/>
            <a:ext cx="4182789" cy="1655763"/>
          </a:xfrm>
        </p:spPr>
        <p:txBody>
          <a:bodyPr>
            <a:noAutofit/>
          </a:bodyPr>
          <a:lstStyle/>
          <a:p>
            <a:pPr marL="363538" indent="-363538" algn="l">
              <a:spcBef>
                <a:spcPts val="600"/>
              </a:spcBef>
              <a:buClr>
                <a:schemeClr val="bg1"/>
              </a:buClr>
              <a:buFont typeface="Arial" panose="020B0604020202020204" pitchFamily="34" charset="0"/>
              <a:buChar char="•"/>
            </a:pPr>
            <a:r>
              <a:rPr lang="en-GB" sz="2400" dirty="0">
                <a:solidFill>
                  <a:schemeClr val="bg1"/>
                </a:solidFill>
              </a:rPr>
              <a:t>Sorafenib</a:t>
            </a:r>
          </a:p>
          <a:p>
            <a:pPr marL="363538" indent="-363538" algn="l">
              <a:spcBef>
                <a:spcPts val="600"/>
              </a:spcBef>
              <a:buClr>
                <a:schemeClr val="bg1"/>
              </a:buClr>
              <a:buFont typeface="Arial" panose="020B0604020202020204" pitchFamily="34" charset="0"/>
              <a:buChar char="•"/>
            </a:pPr>
            <a:r>
              <a:rPr lang="en-GB" sz="2400" dirty="0" err="1">
                <a:solidFill>
                  <a:schemeClr val="bg1"/>
                </a:solidFill>
              </a:rPr>
              <a:t>Lenvatinib</a:t>
            </a:r>
            <a:endParaRPr lang="en-GB" sz="2400" dirty="0">
              <a:solidFill>
                <a:schemeClr val="bg1"/>
              </a:solidFill>
            </a:endParaRPr>
          </a:p>
          <a:p>
            <a:pPr marL="363538" indent="-363538" algn="l">
              <a:spcBef>
                <a:spcPts val="600"/>
              </a:spcBef>
              <a:buClr>
                <a:schemeClr val="bg1"/>
              </a:buClr>
              <a:buFont typeface="Arial" panose="020B0604020202020204" pitchFamily="34" charset="0"/>
              <a:buChar char="•"/>
            </a:pPr>
            <a:r>
              <a:rPr lang="en-GB" sz="2400" dirty="0" err="1">
                <a:solidFill>
                  <a:schemeClr val="bg1"/>
                </a:solidFill>
              </a:rPr>
              <a:t>Atezolizumab</a:t>
            </a:r>
            <a:r>
              <a:rPr lang="en-GB" sz="2400" dirty="0">
                <a:solidFill>
                  <a:schemeClr val="bg1"/>
                </a:solidFill>
              </a:rPr>
              <a:t> + bevacizumab</a:t>
            </a:r>
            <a:endParaRPr lang="fr-FR" sz="2400" dirty="0">
              <a:solidFill>
                <a:schemeClr val="bg1"/>
              </a:solidFill>
            </a:endParaRPr>
          </a:p>
        </p:txBody>
      </p:sp>
    </p:spTree>
    <p:extLst>
      <p:ext uri="{BB962C8B-B14F-4D97-AF65-F5344CB8AC3E}">
        <p14:creationId xmlns:p14="http://schemas.microsoft.com/office/powerpoint/2010/main" val="228988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a:t>
            </a:r>
            <a:r>
              <a:rPr lang="en-GB" baseline="30000" dirty="0"/>
              <a:t>st</a:t>
            </a:r>
            <a:r>
              <a:rPr lang="en-GB" dirty="0"/>
              <a:t>-line treatment options: </a:t>
            </a:r>
            <a:br>
              <a:rPr lang="en-GB" dirty="0"/>
            </a:br>
            <a:r>
              <a:rPr lang="en-GB" dirty="0"/>
              <a:t>Sorafenib and </a:t>
            </a:r>
            <a:r>
              <a:rPr lang="en-GB" dirty="0" err="1"/>
              <a:t>lenvatinib</a:t>
            </a:r>
            <a:br>
              <a:rPr lang="en-GB" dirty="0"/>
            </a:br>
            <a:r>
              <a:rPr lang="en-GB" dirty="0"/>
              <a:t> </a:t>
            </a:r>
          </a:p>
        </p:txBody>
      </p:sp>
      <p:sp>
        <p:nvSpPr>
          <p:cNvPr id="7" name="Content Placeholder 6">
            <a:extLst>
              <a:ext uri="{FF2B5EF4-FFF2-40B4-BE49-F238E27FC236}">
                <a16:creationId xmlns:a16="http://schemas.microsoft.com/office/drawing/2014/main" id="{A3F07A2C-411F-2744-9B4A-E237E1C32CE7}"/>
              </a:ext>
            </a:extLst>
          </p:cNvPr>
          <p:cNvSpPr>
            <a:spLocks noGrp="1"/>
          </p:cNvSpPr>
          <p:nvPr>
            <p:ph sz="quarter" idx="15"/>
          </p:nvPr>
        </p:nvSpPr>
        <p:spPr>
          <a:xfrm>
            <a:off x="620184" y="6144839"/>
            <a:ext cx="8116800" cy="696976"/>
          </a:xfrm>
        </p:spPr>
        <p:txBody>
          <a:bodyPr/>
          <a:lstStyle/>
          <a:p>
            <a:pPr>
              <a:spcBef>
                <a:spcPts val="300"/>
              </a:spcBef>
            </a:pPr>
            <a:r>
              <a:rPr lang="fr-FR" dirty="0">
                <a:solidFill>
                  <a:schemeClr val="tx2"/>
                </a:solidFill>
                <a:ea typeface="Aileron" charset="0"/>
                <a:cs typeface="Aileron" charset="0"/>
              </a:rPr>
              <a:t>*REFLECT </a:t>
            </a:r>
            <a:r>
              <a:rPr lang="fr-FR" dirty="0" err="1">
                <a:solidFill>
                  <a:schemeClr val="tx2"/>
                </a:solidFill>
                <a:ea typeface="Aileron" charset="0"/>
                <a:cs typeface="Aileron" charset="0"/>
              </a:rPr>
              <a:t>is</a:t>
            </a:r>
            <a:r>
              <a:rPr lang="fr-FR" dirty="0">
                <a:solidFill>
                  <a:schemeClr val="tx2"/>
                </a:solidFill>
                <a:ea typeface="Aileron" charset="0"/>
                <a:cs typeface="Aileron" charset="0"/>
              </a:rPr>
              <a:t> a </a:t>
            </a:r>
            <a:r>
              <a:rPr lang="fr-FR" dirty="0" err="1">
                <a:solidFill>
                  <a:schemeClr val="tx2"/>
                </a:solidFill>
                <a:ea typeface="Aileron" charset="0"/>
                <a:cs typeface="Aileron" charset="0"/>
              </a:rPr>
              <a:t>randomized</a:t>
            </a:r>
            <a:r>
              <a:rPr lang="fr-FR" dirty="0">
                <a:solidFill>
                  <a:schemeClr val="tx2"/>
                </a:solidFill>
                <a:ea typeface="Aileron" charset="0"/>
                <a:cs typeface="Aileron" charset="0"/>
              </a:rPr>
              <a:t> phase 3 non-</a:t>
            </a:r>
            <a:r>
              <a:rPr lang="fr-FR" dirty="0" err="1">
                <a:solidFill>
                  <a:schemeClr val="tx2"/>
                </a:solidFill>
                <a:ea typeface="Aileron" charset="0"/>
                <a:cs typeface="Aileron" charset="0"/>
              </a:rPr>
              <a:t>inferiority</a:t>
            </a:r>
            <a:r>
              <a:rPr lang="fr-FR" dirty="0">
                <a:solidFill>
                  <a:schemeClr val="tx2"/>
                </a:solidFill>
                <a:ea typeface="Aileron" charset="0"/>
                <a:cs typeface="Aileron" charset="0"/>
              </a:rPr>
              <a:t> trial </a:t>
            </a:r>
          </a:p>
          <a:p>
            <a:pPr>
              <a:spcBef>
                <a:spcPts val="300"/>
              </a:spcBef>
            </a:pPr>
            <a:r>
              <a:rPr lang="en-GB" dirty="0"/>
              <a:t>CI, confidence interval; HR, hazard ratio; OS, overall survival</a:t>
            </a:r>
          </a:p>
          <a:p>
            <a:pPr>
              <a:spcBef>
                <a:spcPts val="300"/>
              </a:spcBef>
            </a:pPr>
            <a:r>
              <a:rPr lang="en-GB" dirty="0"/>
              <a:t>1. </a:t>
            </a:r>
            <a:r>
              <a:rPr lang="en-GB" dirty="0" err="1"/>
              <a:t>Llovet</a:t>
            </a:r>
            <a:r>
              <a:rPr lang="en-GB" dirty="0"/>
              <a:t> JM, et al. N </a:t>
            </a:r>
            <a:r>
              <a:rPr lang="en-GB" dirty="0" err="1"/>
              <a:t>Engl</a:t>
            </a:r>
            <a:r>
              <a:rPr lang="en-GB" dirty="0"/>
              <a:t> J Med. 2008;359(4):378-90; 2. </a:t>
            </a:r>
            <a:r>
              <a:rPr lang="da-DK" dirty="0" err="1"/>
              <a:t>Kudo</a:t>
            </a:r>
            <a:r>
              <a:rPr lang="da-DK" dirty="0"/>
              <a:t> M, et al. Lancet. 2018;391(10126):1163-73</a:t>
            </a:r>
            <a:endParaRPr lang="en-GB" dirty="0"/>
          </a:p>
        </p:txBody>
      </p:sp>
      <p:sp>
        <p:nvSpPr>
          <p:cNvPr id="40" name="TextBox 39"/>
          <p:cNvSpPr txBox="1"/>
          <p:nvPr/>
        </p:nvSpPr>
        <p:spPr>
          <a:xfrm>
            <a:off x="1569153" y="1412776"/>
            <a:ext cx="3520003" cy="369332"/>
          </a:xfrm>
          <a:prstGeom prst="rect">
            <a:avLst/>
          </a:prstGeom>
          <a:noFill/>
        </p:spPr>
        <p:txBody>
          <a:bodyPr wrap="none" rtlCol="0">
            <a:spAutoFit/>
          </a:bodyPr>
          <a:lstStyle/>
          <a:p>
            <a:pPr lvl="0" defTabSz="685800">
              <a:defRPr/>
            </a:pPr>
            <a:r>
              <a:rPr kumimoji="0" lang="en-GB" b="1" i="0" u="none" strike="noStrike" kern="1200" cap="none" spc="0" normalizeH="0" baseline="0" noProof="0" dirty="0">
                <a:ln>
                  <a:noFill/>
                </a:ln>
                <a:solidFill>
                  <a:srgbClr val="343333"/>
                </a:solidFill>
                <a:effectLst/>
                <a:uLnTx/>
                <a:uFillTx/>
                <a:cs typeface="Arial" panose="020B0604020202020204" pitchFamily="34" charset="0"/>
              </a:rPr>
              <a:t>Overall survival in </a:t>
            </a:r>
            <a:r>
              <a:rPr lang="en-GB" b="1" dirty="0">
                <a:solidFill>
                  <a:srgbClr val="343333"/>
                </a:solidFill>
                <a:cs typeface="Arial" panose="020B0604020202020204" pitchFamily="34" charset="0"/>
              </a:rPr>
              <a:t>the SHARP </a:t>
            </a:r>
            <a:r>
              <a:rPr kumimoji="0" lang="en-GB" b="1" i="0" u="none" strike="noStrike" kern="1200" cap="none" spc="0" normalizeH="0" baseline="0" noProof="0" dirty="0">
                <a:ln>
                  <a:noFill/>
                </a:ln>
                <a:solidFill>
                  <a:srgbClr val="343333"/>
                </a:solidFill>
                <a:effectLst/>
                <a:uLnTx/>
                <a:uFillTx/>
                <a:cs typeface="Arial" panose="020B0604020202020204" pitchFamily="34" charset="0"/>
              </a:rPr>
              <a:t>trial</a:t>
            </a:r>
            <a:r>
              <a:rPr kumimoji="0" lang="en-GB" b="1" i="0" u="none" strike="noStrike" kern="1200" cap="none" spc="0" normalizeH="0" baseline="30000" noProof="0" dirty="0">
                <a:ln>
                  <a:noFill/>
                </a:ln>
                <a:solidFill>
                  <a:srgbClr val="343333"/>
                </a:solidFill>
                <a:effectLst/>
                <a:uLnTx/>
                <a:uFillTx/>
                <a:cs typeface="Arial" panose="020B0604020202020204" pitchFamily="34" charset="0"/>
              </a:rPr>
              <a:t>1</a:t>
            </a:r>
          </a:p>
        </p:txBody>
      </p:sp>
      <p:sp>
        <p:nvSpPr>
          <p:cNvPr id="41" name="TextBox 40"/>
          <p:cNvSpPr txBox="1"/>
          <p:nvPr/>
        </p:nvSpPr>
        <p:spPr>
          <a:xfrm>
            <a:off x="974608" y="1855351"/>
            <a:ext cx="4938714" cy="6463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685800"/>
            <a:r>
              <a:rPr lang="en-GB" b="1" dirty="0">
                <a:solidFill>
                  <a:schemeClr val="tx1"/>
                </a:solidFill>
                <a:cs typeface="Arial" panose="020B0604020202020204" pitchFamily="34" charset="0"/>
              </a:rPr>
              <a:t>Median OS: 10.7 months sorafenib </a:t>
            </a:r>
            <a:r>
              <a:rPr lang="en-GB" b="1" i="1" dirty="0">
                <a:solidFill>
                  <a:schemeClr val="tx1"/>
                </a:solidFill>
                <a:cs typeface="Arial" panose="020B0604020202020204" pitchFamily="34" charset="0"/>
              </a:rPr>
              <a:t>vs</a:t>
            </a:r>
            <a:r>
              <a:rPr lang="en-GB" b="1" dirty="0">
                <a:solidFill>
                  <a:schemeClr val="tx1"/>
                </a:solidFill>
                <a:cs typeface="Arial" panose="020B0604020202020204" pitchFamily="34" charset="0"/>
              </a:rPr>
              <a:t> 7.9 months placebo HR 0.69 (95% CI 0.55-0.87), p&lt;0.001</a:t>
            </a:r>
            <a:r>
              <a:rPr lang="en-GB" b="1" baseline="30000" dirty="0">
                <a:solidFill>
                  <a:schemeClr val="tx1"/>
                </a:solidFill>
                <a:cs typeface="Arial" panose="020B0604020202020204" pitchFamily="34" charset="0"/>
              </a:rPr>
              <a:t>1</a:t>
            </a:r>
          </a:p>
        </p:txBody>
      </p:sp>
      <p:grpSp>
        <p:nvGrpSpPr>
          <p:cNvPr id="43" name="Group 42"/>
          <p:cNvGrpSpPr/>
          <p:nvPr/>
        </p:nvGrpSpPr>
        <p:grpSpPr>
          <a:xfrm>
            <a:off x="5711279" y="1417328"/>
            <a:ext cx="5754067" cy="4546277"/>
            <a:chOff x="5686283" y="1487237"/>
            <a:chExt cx="5780320" cy="4765458"/>
          </a:xfrm>
        </p:grpSpPr>
        <p:sp>
          <p:nvSpPr>
            <p:cNvPr id="44" name="TextBox 43"/>
            <p:cNvSpPr txBox="1"/>
            <p:nvPr/>
          </p:nvSpPr>
          <p:spPr>
            <a:xfrm>
              <a:off x="6972902" y="1487237"/>
              <a:ext cx="3757642" cy="387138"/>
            </a:xfrm>
            <a:prstGeom prst="rect">
              <a:avLst/>
            </a:prstGeom>
            <a:noFill/>
          </p:spPr>
          <p:txBody>
            <a:bodyPr wrap="none" rtlCol="0">
              <a:spAutoFit/>
            </a:bodyPr>
            <a:lstStyle/>
            <a:p>
              <a:pPr lvl="0" defTabSz="685800">
                <a:defRPr/>
              </a:pPr>
              <a:r>
                <a:rPr kumimoji="0" lang="en-GB" b="1" i="0" u="none" strike="noStrike" kern="1200" cap="none" spc="0" normalizeH="0" baseline="0" noProof="0" dirty="0">
                  <a:ln>
                    <a:noFill/>
                  </a:ln>
                  <a:solidFill>
                    <a:srgbClr val="343333"/>
                  </a:solidFill>
                  <a:effectLst/>
                  <a:uLnTx/>
                  <a:uFillTx/>
                  <a:cs typeface="Arial" panose="020B0604020202020204" pitchFamily="34" charset="0"/>
                </a:rPr>
                <a:t>Overall survival in </a:t>
              </a:r>
              <a:r>
                <a:rPr lang="en-GB" b="1" dirty="0">
                  <a:solidFill>
                    <a:srgbClr val="343333"/>
                  </a:solidFill>
                  <a:cs typeface="Arial" panose="020B0604020202020204" pitchFamily="34" charset="0"/>
                </a:rPr>
                <a:t>the REFLECT* </a:t>
              </a:r>
              <a:r>
                <a:rPr kumimoji="0" lang="en-GB" b="1" i="0" u="none" strike="noStrike" kern="1200" cap="none" spc="0" normalizeH="0" baseline="0" noProof="0" dirty="0">
                  <a:ln>
                    <a:noFill/>
                  </a:ln>
                  <a:solidFill>
                    <a:srgbClr val="343333"/>
                  </a:solidFill>
                  <a:effectLst/>
                  <a:uLnTx/>
                  <a:uFillTx/>
                  <a:cs typeface="Arial" panose="020B0604020202020204" pitchFamily="34" charset="0"/>
                </a:rPr>
                <a:t>trial</a:t>
              </a:r>
              <a:r>
                <a:rPr kumimoji="0" lang="en-GB" b="1" i="0" u="none" strike="noStrike" kern="1200" cap="none" spc="0" normalizeH="0" baseline="30000" noProof="0" dirty="0">
                  <a:ln>
                    <a:noFill/>
                  </a:ln>
                  <a:solidFill>
                    <a:srgbClr val="343333"/>
                  </a:solidFill>
                  <a:effectLst/>
                  <a:uLnTx/>
                  <a:uFillTx/>
                  <a:cs typeface="Arial" panose="020B0604020202020204" pitchFamily="34" charset="0"/>
                </a:rPr>
                <a:t>2</a:t>
              </a:r>
            </a:p>
          </p:txBody>
        </p:sp>
        <p:grpSp>
          <p:nvGrpSpPr>
            <p:cNvPr id="45" name="Group 44"/>
            <p:cNvGrpSpPr>
              <a:grpSpLocks noChangeAspect="1"/>
            </p:cNvGrpSpPr>
            <p:nvPr/>
          </p:nvGrpSpPr>
          <p:grpSpPr>
            <a:xfrm>
              <a:off x="6036770" y="2813538"/>
              <a:ext cx="5429833" cy="3109154"/>
              <a:chOff x="1145406" y="1560925"/>
              <a:chExt cx="4635894" cy="2342745"/>
            </a:xfrm>
          </p:grpSpPr>
          <p:sp>
            <p:nvSpPr>
              <p:cNvPr id="49" name="Rectangle 48">
                <a:extLst>
                  <a:ext uri="{FF2B5EF4-FFF2-40B4-BE49-F238E27FC236}">
                    <a16:creationId xmlns:a16="http://schemas.microsoft.com/office/drawing/2014/main" id="{F8834E63-A4BC-4675-9510-CBC77C3EEBF3}"/>
                  </a:ext>
                </a:extLst>
              </p:cNvPr>
              <p:cNvSpPr/>
              <p:nvPr/>
            </p:nvSpPr>
            <p:spPr>
              <a:xfrm>
                <a:off x="1412148" y="3750196"/>
                <a:ext cx="67369"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0</a:t>
                </a:r>
              </a:p>
            </p:txBody>
          </p:sp>
          <p:sp>
            <p:nvSpPr>
              <p:cNvPr id="50" name="Rectangle 49">
                <a:extLst>
                  <a:ext uri="{FF2B5EF4-FFF2-40B4-BE49-F238E27FC236}">
                    <a16:creationId xmlns:a16="http://schemas.microsoft.com/office/drawing/2014/main" id="{8C41FFC9-3DFE-43A5-B970-4CB764CD8E6C}"/>
                  </a:ext>
                </a:extLst>
              </p:cNvPr>
              <p:cNvSpPr/>
              <p:nvPr/>
            </p:nvSpPr>
            <p:spPr>
              <a:xfrm>
                <a:off x="1713715" y="3750196"/>
                <a:ext cx="67369"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3</a:t>
                </a:r>
              </a:p>
            </p:txBody>
          </p:sp>
          <p:sp>
            <p:nvSpPr>
              <p:cNvPr id="51" name="Rectangle 50">
                <a:extLst>
                  <a:ext uri="{FF2B5EF4-FFF2-40B4-BE49-F238E27FC236}">
                    <a16:creationId xmlns:a16="http://schemas.microsoft.com/office/drawing/2014/main" id="{9906E1EA-5E53-4185-95A1-FBD8D38DF673}"/>
                  </a:ext>
                </a:extLst>
              </p:cNvPr>
              <p:cNvSpPr/>
              <p:nvPr/>
            </p:nvSpPr>
            <p:spPr>
              <a:xfrm>
                <a:off x="2005661" y="3750196"/>
                <a:ext cx="67369"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6</a:t>
                </a:r>
              </a:p>
            </p:txBody>
          </p:sp>
          <p:sp>
            <p:nvSpPr>
              <p:cNvPr id="52" name="Rectangle 51">
                <a:extLst>
                  <a:ext uri="{FF2B5EF4-FFF2-40B4-BE49-F238E27FC236}">
                    <a16:creationId xmlns:a16="http://schemas.microsoft.com/office/drawing/2014/main" id="{A557C6E0-7E54-4BA8-8899-52D53547931D}"/>
                  </a:ext>
                </a:extLst>
              </p:cNvPr>
              <p:cNvSpPr/>
              <p:nvPr/>
            </p:nvSpPr>
            <p:spPr>
              <a:xfrm>
                <a:off x="2297602" y="3750196"/>
                <a:ext cx="67369"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9</a:t>
                </a:r>
              </a:p>
            </p:txBody>
          </p:sp>
          <p:sp>
            <p:nvSpPr>
              <p:cNvPr id="53" name="Rectangle 52">
                <a:extLst>
                  <a:ext uri="{FF2B5EF4-FFF2-40B4-BE49-F238E27FC236}">
                    <a16:creationId xmlns:a16="http://schemas.microsoft.com/office/drawing/2014/main" id="{8A4BEAFD-CB71-4566-BAF4-F28325A68D70}"/>
                  </a:ext>
                </a:extLst>
              </p:cNvPr>
              <p:cNvSpPr/>
              <p:nvPr/>
            </p:nvSpPr>
            <p:spPr>
              <a:xfrm>
                <a:off x="2562461" y="3750196"/>
                <a:ext cx="134736"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12</a:t>
                </a:r>
              </a:p>
            </p:txBody>
          </p:sp>
          <p:sp>
            <p:nvSpPr>
              <p:cNvPr id="54" name="Rectangle 53">
                <a:extLst>
                  <a:ext uri="{FF2B5EF4-FFF2-40B4-BE49-F238E27FC236}">
                    <a16:creationId xmlns:a16="http://schemas.microsoft.com/office/drawing/2014/main" id="{F3B75873-742B-4551-A6A5-69803B66AF2B}"/>
                  </a:ext>
                </a:extLst>
              </p:cNvPr>
              <p:cNvSpPr/>
              <p:nvPr/>
            </p:nvSpPr>
            <p:spPr>
              <a:xfrm>
                <a:off x="2856163" y="3750196"/>
                <a:ext cx="134736"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15</a:t>
                </a:r>
              </a:p>
            </p:txBody>
          </p:sp>
          <p:sp>
            <p:nvSpPr>
              <p:cNvPr id="55" name="Rectangle 54">
                <a:extLst>
                  <a:ext uri="{FF2B5EF4-FFF2-40B4-BE49-F238E27FC236}">
                    <a16:creationId xmlns:a16="http://schemas.microsoft.com/office/drawing/2014/main" id="{6D46B739-DD7B-489A-ADAD-A98B88558F26}"/>
                  </a:ext>
                </a:extLst>
              </p:cNvPr>
              <p:cNvSpPr/>
              <p:nvPr/>
            </p:nvSpPr>
            <p:spPr>
              <a:xfrm>
                <a:off x="3149868" y="3750196"/>
                <a:ext cx="134736"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18</a:t>
                </a:r>
              </a:p>
            </p:txBody>
          </p:sp>
          <p:sp>
            <p:nvSpPr>
              <p:cNvPr id="56" name="Rectangle 55">
                <a:extLst>
                  <a:ext uri="{FF2B5EF4-FFF2-40B4-BE49-F238E27FC236}">
                    <a16:creationId xmlns:a16="http://schemas.microsoft.com/office/drawing/2014/main" id="{D24D889E-FAA1-47BE-AF2D-23AC63C713E3}"/>
                  </a:ext>
                </a:extLst>
              </p:cNvPr>
              <p:cNvSpPr/>
              <p:nvPr/>
            </p:nvSpPr>
            <p:spPr>
              <a:xfrm>
                <a:off x="3741087" y="3750196"/>
                <a:ext cx="134736"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24</a:t>
                </a:r>
              </a:p>
            </p:txBody>
          </p:sp>
          <p:sp>
            <p:nvSpPr>
              <p:cNvPr id="57" name="Rectangle 56">
                <a:extLst>
                  <a:ext uri="{FF2B5EF4-FFF2-40B4-BE49-F238E27FC236}">
                    <a16:creationId xmlns:a16="http://schemas.microsoft.com/office/drawing/2014/main" id="{3E516C87-0972-4025-A21C-0E64A92A9C57}"/>
                  </a:ext>
                </a:extLst>
              </p:cNvPr>
              <p:cNvSpPr/>
              <p:nvPr/>
            </p:nvSpPr>
            <p:spPr>
              <a:xfrm>
                <a:off x="3443572" y="3750196"/>
                <a:ext cx="134736"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21</a:t>
                </a:r>
              </a:p>
            </p:txBody>
          </p:sp>
          <p:sp>
            <p:nvSpPr>
              <p:cNvPr id="58" name="Rectangle 57">
                <a:extLst>
                  <a:ext uri="{FF2B5EF4-FFF2-40B4-BE49-F238E27FC236}">
                    <a16:creationId xmlns:a16="http://schemas.microsoft.com/office/drawing/2014/main" id="{1A828B61-1D9D-4E1C-9678-65EDB9053548}"/>
                  </a:ext>
                </a:extLst>
              </p:cNvPr>
              <p:cNvSpPr/>
              <p:nvPr/>
            </p:nvSpPr>
            <p:spPr>
              <a:xfrm>
                <a:off x="4912090" y="3750196"/>
                <a:ext cx="134736"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36</a:t>
                </a:r>
              </a:p>
            </p:txBody>
          </p:sp>
          <p:sp>
            <p:nvSpPr>
              <p:cNvPr id="59" name="Rectangle 58">
                <a:extLst>
                  <a:ext uri="{FF2B5EF4-FFF2-40B4-BE49-F238E27FC236}">
                    <a16:creationId xmlns:a16="http://schemas.microsoft.com/office/drawing/2014/main" id="{061655B4-99AC-42D0-B8AC-943F3D1FC8F4}"/>
                  </a:ext>
                </a:extLst>
              </p:cNvPr>
              <p:cNvSpPr/>
              <p:nvPr/>
            </p:nvSpPr>
            <p:spPr>
              <a:xfrm>
                <a:off x="4324682" y="3750196"/>
                <a:ext cx="134736"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30</a:t>
                </a:r>
              </a:p>
            </p:txBody>
          </p:sp>
          <p:sp>
            <p:nvSpPr>
              <p:cNvPr id="60" name="Rectangle 59">
                <a:extLst>
                  <a:ext uri="{FF2B5EF4-FFF2-40B4-BE49-F238E27FC236}">
                    <a16:creationId xmlns:a16="http://schemas.microsoft.com/office/drawing/2014/main" id="{D83FBD99-0B9A-4A41-8FD1-7ED6EA6DFEE9}"/>
                  </a:ext>
                </a:extLst>
              </p:cNvPr>
              <p:cNvSpPr/>
              <p:nvPr/>
            </p:nvSpPr>
            <p:spPr>
              <a:xfrm>
                <a:off x="5495692" y="3750196"/>
                <a:ext cx="134736"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42</a:t>
                </a:r>
              </a:p>
            </p:txBody>
          </p:sp>
          <p:grpSp>
            <p:nvGrpSpPr>
              <p:cNvPr id="61" name="Group 60">
                <a:extLst>
                  <a:ext uri="{FF2B5EF4-FFF2-40B4-BE49-F238E27FC236}">
                    <a16:creationId xmlns:a16="http://schemas.microsoft.com/office/drawing/2014/main" id="{F8383B70-BA84-4DD3-9B9B-67864278CCD3}"/>
                  </a:ext>
                </a:extLst>
              </p:cNvPr>
              <p:cNvGrpSpPr/>
              <p:nvPr/>
            </p:nvGrpSpPr>
            <p:grpSpPr>
              <a:xfrm>
                <a:off x="1145406" y="1560925"/>
                <a:ext cx="237568" cy="2219158"/>
                <a:chOff x="-30803" y="1673808"/>
                <a:chExt cx="818574" cy="3212301"/>
              </a:xfrm>
            </p:grpSpPr>
            <p:sp>
              <p:nvSpPr>
                <p:cNvPr id="100" name="Rectangle 99">
                  <a:extLst>
                    <a:ext uri="{FF2B5EF4-FFF2-40B4-BE49-F238E27FC236}">
                      <a16:creationId xmlns:a16="http://schemas.microsoft.com/office/drawing/2014/main" id="{867B2878-C19C-4D21-A8AC-F42344F6EE73}"/>
                    </a:ext>
                  </a:extLst>
                </p:cNvPr>
                <p:cNvSpPr/>
                <p:nvPr>
                  <p:custDataLst>
                    <p:tags r:id="rId21"/>
                  </p:custDataLst>
                </p:nvPr>
              </p:nvSpPr>
              <p:spPr>
                <a:xfrm>
                  <a:off x="-30803" y="2429441"/>
                  <a:ext cx="810075" cy="211128"/>
                </a:xfrm>
                <a:prstGeom prst="rect">
                  <a:avLst/>
                </a:prstGeom>
              </p:spPr>
              <p:txBody>
                <a:bodyPr wrap="none" lIns="0" tIns="0" rIns="0" bIns="0">
                  <a:spAutoFit/>
                </a:bodyPr>
                <a:lstStyle/>
                <a:p>
                  <a:pPr marL="0" lvl="1" algn="r" defTabSz="685766" fontAlgn="base">
                    <a:spcAft>
                      <a:spcPct val="0"/>
                    </a:spcAft>
                    <a:buClr>
                      <a:srgbClr val="E69A30"/>
                    </a:buClr>
                    <a:defRPr/>
                  </a:pPr>
                  <a:r>
                    <a:rPr lang="en-US" sz="1200" dirty="0">
                      <a:solidFill>
                        <a:srgbClr val="343333"/>
                      </a:solidFill>
                      <a:ea typeface="ＭＳ Ｐゴシック" pitchFamily="127" charset="-128"/>
                      <a:cs typeface="Arial" panose="020B0604020202020204" pitchFamily="34" charset="0"/>
                    </a:rPr>
                    <a:t>0.75</a:t>
                  </a:r>
                </a:p>
              </p:txBody>
            </p:sp>
            <p:sp>
              <p:nvSpPr>
                <p:cNvPr id="102" name="Rectangle 101">
                  <a:extLst>
                    <a:ext uri="{FF2B5EF4-FFF2-40B4-BE49-F238E27FC236}">
                      <a16:creationId xmlns:a16="http://schemas.microsoft.com/office/drawing/2014/main" id="{97E417ED-9529-4AD6-BF63-5ED4365A829F}"/>
                    </a:ext>
                  </a:extLst>
                </p:cNvPr>
                <p:cNvSpPr/>
                <p:nvPr>
                  <p:custDataLst>
                    <p:tags r:id="rId22"/>
                  </p:custDataLst>
                </p:nvPr>
              </p:nvSpPr>
              <p:spPr>
                <a:xfrm>
                  <a:off x="-30803" y="3179553"/>
                  <a:ext cx="810075" cy="211128"/>
                </a:xfrm>
                <a:prstGeom prst="rect">
                  <a:avLst/>
                </a:prstGeom>
              </p:spPr>
              <p:txBody>
                <a:bodyPr wrap="none" lIns="0" tIns="0" rIns="0" bIns="0">
                  <a:spAutoFit/>
                </a:bodyPr>
                <a:lstStyle/>
                <a:p>
                  <a:pPr marL="0" lvl="1" algn="r" defTabSz="685766" fontAlgn="base">
                    <a:spcAft>
                      <a:spcPct val="0"/>
                    </a:spcAft>
                    <a:buClr>
                      <a:srgbClr val="E69A30"/>
                    </a:buClr>
                    <a:defRPr/>
                  </a:pPr>
                  <a:r>
                    <a:rPr lang="en-US" sz="1200" dirty="0">
                      <a:solidFill>
                        <a:srgbClr val="343333"/>
                      </a:solidFill>
                      <a:ea typeface="ＭＳ Ｐゴシック" pitchFamily="127" charset="-128"/>
                      <a:cs typeface="Arial" panose="020B0604020202020204" pitchFamily="34" charset="0"/>
                    </a:rPr>
                    <a:t>0.50</a:t>
                  </a:r>
                </a:p>
              </p:txBody>
            </p:sp>
            <p:sp>
              <p:nvSpPr>
                <p:cNvPr id="105" name="Rectangle 104">
                  <a:extLst>
                    <a:ext uri="{FF2B5EF4-FFF2-40B4-BE49-F238E27FC236}">
                      <a16:creationId xmlns:a16="http://schemas.microsoft.com/office/drawing/2014/main" id="{7655AE3F-ABF9-4313-B928-D6F40F833A8B}"/>
                    </a:ext>
                  </a:extLst>
                </p:cNvPr>
                <p:cNvSpPr/>
                <p:nvPr>
                  <p:custDataLst>
                    <p:tags r:id="rId23"/>
                  </p:custDataLst>
                </p:nvPr>
              </p:nvSpPr>
              <p:spPr>
                <a:xfrm>
                  <a:off x="-22304" y="3894681"/>
                  <a:ext cx="810075" cy="211128"/>
                </a:xfrm>
                <a:prstGeom prst="rect">
                  <a:avLst/>
                </a:prstGeom>
              </p:spPr>
              <p:txBody>
                <a:bodyPr wrap="none" lIns="0" tIns="0" rIns="0" bIns="0">
                  <a:spAutoFit/>
                </a:bodyPr>
                <a:lstStyle/>
                <a:p>
                  <a:pPr marL="0" lvl="1" algn="r" defTabSz="685766" fontAlgn="base">
                    <a:spcAft>
                      <a:spcPct val="0"/>
                    </a:spcAft>
                    <a:buClr>
                      <a:srgbClr val="E69A30"/>
                    </a:buClr>
                    <a:defRPr/>
                  </a:pPr>
                  <a:r>
                    <a:rPr lang="en-US" sz="1200" dirty="0">
                      <a:solidFill>
                        <a:srgbClr val="343333"/>
                      </a:solidFill>
                      <a:ea typeface="ＭＳ Ｐゴシック" pitchFamily="127" charset="-128"/>
                      <a:cs typeface="Arial" panose="020B0604020202020204" pitchFamily="34" charset="0"/>
                    </a:rPr>
                    <a:t>0.25</a:t>
                  </a:r>
                </a:p>
              </p:txBody>
            </p:sp>
            <p:sp>
              <p:nvSpPr>
                <p:cNvPr id="107" name="Rectangle 106">
                  <a:extLst>
                    <a:ext uri="{FF2B5EF4-FFF2-40B4-BE49-F238E27FC236}">
                      <a16:creationId xmlns:a16="http://schemas.microsoft.com/office/drawing/2014/main" id="{FB95CF16-F678-471E-9D8E-6437875B8CFB}"/>
                    </a:ext>
                  </a:extLst>
                </p:cNvPr>
                <p:cNvSpPr/>
                <p:nvPr>
                  <p:custDataLst>
                    <p:tags r:id="rId24"/>
                  </p:custDataLst>
                </p:nvPr>
              </p:nvSpPr>
              <p:spPr>
                <a:xfrm>
                  <a:off x="-30803" y="4674981"/>
                  <a:ext cx="810075" cy="211128"/>
                </a:xfrm>
                <a:prstGeom prst="rect">
                  <a:avLst/>
                </a:prstGeom>
              </p:spPr>
              <p:txBody>
                <a:bodyPr wrap="none" lIns="0" tIns="0" rIns="0" bIns="0">
                  <a:spAutoFit/>
                </a:bodyPr>
                <a:lstStyle/>
                <a:p>
                  <a:pPr marL="0" lvl="1" algn="r" defTabSz="685766" fontAlgn="base">
                    <a:spcAft>
                      <a:spcPct val="0"/>
                    </a:spcAft>
                    <a:buClr>
                      <a:srgbClr val="E69A30"/>
                    </a:buClr>
                    <a:defRPr/>
                  </a:pPr>
                  <a:r>
                    <a:rPr lang="en-US" sz="1200" dirty="0">
                      <a:solidFill>
                        <a:srgbClr val="343333"/>
                      </a:solidFill>
                      <a:ea typeface="ＭＳ Ｐゴシック" pitchFamily="127" charset="-128"/>
                      <a:cs typeface="Arial" panose="020B0604020202020204" pitchFamily="34" charset="0"/>
                    </a:rPr>
                    <a:t>0.00</a:t>
                  </a:r>
                </a:p>
              </p:txBody>
            </p:sp>
            <p:sp>
              <p:nvSpPr>
                <p:cNvPr id="108" name="Rectangle 107">
                  <a:extLst>
                    <a:ext uri="{FF2B5EF4-FFF2-40B4-BE49-F238E27FC236}">
                      <a16:creationId xmlns:a16="http://schemas.microsoft.com/office/drawing/2014/main" id="{902151B3-5D77-458D-8670-81CBFB0C88BF}"/>
                    </a:ext>
                  </a:extLst>
                </p:cNvPr>
                <p:cNvSpPr/>
                <p:nvPr>
                  <p:custDataLst>
                    <p:tags r:id="rId25"/>
                  </p:custDataLst>
                </p:nvPr>
              </p:nvSpPr>
              <p:spPr>
                <a:xfrm>
                  <a:off x="-30803" y="1673808"/>
                  <a:ext cx="810075" cy="211128"/>
                </a:xfrm>
                <a:prstGeom prst="rect">
                  <a:avLst/>
                </a:prstGeom>
              </p:spPr>
              <p:txBody>
                <a:bodyPr wrap="none" lIns="0" tIns="0" rIns="0" bIns="0">
                  <a:spAutoFit/>
                </a:bodyPr>
                <a:lstStyle/>
                <a:p>
                  <a:pPr marL="0" lvl="1" algn="r" defTabSz="685766" fontAlgn="base">
                    <a:spcAft>
                      <a:spcPct val="0"/>
                    </a:spcAft>
                    <a:buClr>
                      <a:srgbClr val="E69A30"/>
                    </a:buClr>
                    <a:defRPr/>
                  </a:pPr>
                  <a:r>
                    <a:rPr lang="en-US" sz="1200" dirty="0">
                      <a:solidFill>
                        <a:srgbClr val="343333"/>
                      </a:solidFill>
                      <a:ea typeface="ＭＳ Ｐゴシック" pitchFamily="127" charset="-128"/>
                      <a:cs typeface="Arial" panose="020B0604020202020204" pitchFamily="34" charset="0"/>
                    </a:rPr>
                    <a:t>1.00</a:t>
                  </a:r>
                </a:p>
              </p:txBody>
            </p:sp>
          </p:grpSp>
          <p:grpSp>
            <p:nvGrpSpPr>
              <p:cNvPr id="62" name="Group 61">
                <a:extLst>
                  <a:ext uri="{FF2B5EF4-FFF2-40B4-BE49-F238E27FC236}">
                    <a16:creationId xmlns:a16="http://schemas.microsoft.com/office/drawing/2014/main" id="{9A1E8219-677F-44A6-A9E3-FA389B74BFD3}"/>
                  </a:ext>
                </a:extLst>
              </p:cNvPr>
              <p:cNvGrpSpPr/>
              <p:nvPr/>
            </p:nvGrpSpPr>
            <p:grpSpPr>
              <a:xfrm>
                <a:off x="1412343" y="1621735"/>
                <a:ext cx="30219" cy="2108287"/>
                <a:chOff x="6558804" y="318531"/>
                <a:chExt cx="43798" cy="3051810"/>
              </a:xfrm>
            </p:grpSpPr>
            <p:cxnSp>
              <p:nvCxnSpPr>
                <p:cNvPr id="87" name="Straight Connector 86">
                  <a:extLst>
                    <a:ext uri="{FF2B5EF4-FFF2-40B4-BE49-F238E27FC236}">
                      <a16:creationId xmlns:a16="http://schemas.microsoft.com/office/drawing/2014/main" id="{0072A576-7B0D-4CBC-AA33-3A249EB305D0}"/>
                    </a:ext>
                  </a:extLst>
                </p:cNvPr>
                <p:cNvCxnSpPr/>
                <p:nvPr>
                  <p:custDataLst>
                    <p:tags r:id="rId16"/>
                  </p:custDataLst>
                </p:nvPr>
              </p:nvCxnSpPr>
              <p:spPr>
                <a:xfrm>
                  <a:off x="6602602" y="318531"/>
                  <a:ext cx="0" cy="30518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E130552-CA1A-4491-80DD-A49D36CD4A45}"/>
                    </a:ext>
                  </a:extLst>
                </p:cNvPr>
                <p:cNvCxnSpPr/>
                <p:nvPr>
                  <p:custDataLst>
                    <p:tags r:id="rId17"/>
                  </p:custDataLst>
                </p:nvPr>
              </p:nvCxnSpPr>
              <p:spPr>
                <a:xfrm flipH="1">
                  <a:off x="6568146" y="318531"/>
                  <a:ext cx="34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FBA67AC-AA33-4A63-9DCE-871C95544477}"/>
                    </a:ext>
                  </a:extLst>
                </p:cNvPr>
                <p:cNvCxnSpPr/>
                <p:nvPr>
                  <p:custDataLst>
                    <p:tags r:id="rId18"/>
                  </p:custDataLst>
                </p:nvPr>
              </p:nvCxnSpPr>
              <p:spPr>
                <a:xfrm flipH="1">
                  <a:off x="6567836" y="1085933"/>
                  <a:ext cx="34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0F225CA-8F8D-4AEA-ABAB-113B9A411598}"/>
                    </a:ext>
                  </a:extLst>
                </p:cNvPr>
                <p:cNvCxnSpPr/>
                <p:nvPr>
                  <p:custDataLst>
                    <p:tags r:id="rId19"/>
                  </p:custDataLst>
                </p:nvPr>
              </p:nvCxnSpPr>
              <p:spPr>
                <a:xfrm flipH="1">
                  <a:off x="6568146" y="1822576"/>
                  <a:ext cx="34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5A05A90-A34F-4827-877D-10A6B1093E28}"/>
                    </a:ext>
                  </a:extLst>
                </p:cNvPr>
                <p:cNvCxnSpPr/>
                <p:nvPr>
                  <p:custDataLst>
                    <p:tags r:id="rId20"/>
                  </p:custDataLst>
                </p:nvPr>
              </p:nvCxnSpPr>
              <p:spPr>
                <a:xfrm flipH="1">
                  <a:off x="6558804" y="2565586"/>
                  <a:ext cx="372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Rectangle 62">
                <a:extLst>
                  <a:ext uri="{FF2B5EF4-FFF2-40B4-BE49-F238E27FC236}">
                    <a16:creationId xmlns:a16="http://schemas.microsoft.com/office/drawing/2014/main" id="{A740AB1C-FAE9-44CB-AB40-97B2A35CA1BF}"/>
                  </a:ext>
                </a:extLst>
              </p:cNvPr>
              <p:cNvSpPr/>
              <p:nvPr/>
            </p:nvSpPr>
            <p:spPr>
              <a:xfrm>
                <a:off x="4030979" y="3757816"/>
                <a:ext cx="134736"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27</a:t>
                </a:r>
              </a:p>
            </p:txBody>
          </p:sp>
          <p:sp>
            <p:nvSpPr>
              <p:cNvPr id="64" name="Rectangle 63">
                <a:extLst>
                  <a:ext uri="{FF2B5EF4-FFF2-40B4-BE49-F238E27FC236}">
                    <a16:creationId xmlns:a16="http://schemas.microsoft.com/office/drawing/2014/main" id="{EACC3AF0-899B-4019-9B48-6B5CA684CF9B}"/>
                  </a:ext>
                </a:extLst>
              </p:cNvPr>
              <p:cNvSpPr/>
              <p:nvPr/>
            </p:nvSpPr>
            <p:spPr>
              <a:xfrm>
                <a:off x="5205793" y="3757816"/>
                <a:ext cx="134736"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39</a:t>
                </a:r>
              </a:p>
            </p:txBody>
          </p:sp>
          <p:sp>
            <p:nvSpPr>
              <p:cNvPr id="65" name="Rectangle 64">
                <a:extLst>
                  <a:ext uri="{FF2B5EF4-FFF2-40B4-BE49-F238E27FC236}">
                    <a16:creationId xmlns:a16="http://schemas.microsoft.com/office/drawing/2014/main" id="{73DC40E0-2E3C-438E-A44A-7348632FC25B}"/>
                  </a:ext>
                </a:extLst>
              </p:cNvPr>
              <p:cNvSpPr/>
              <p:nvPr/>
            </p:nvSpPr>
            <p:spPr>
              <a:xfrm>
                <a:off x="4618386" y="3757816"/>
                <a:ext cx="134736" cy="145854"/>
              </a:xfrm>
              <a:prstGeom prst="rect">
                <a:avLst/>
              </a:prstGeom>
              <a:ln>
                <a:noFill/>
              </a:ln>
            </p:spPr>
            <p:txBody>
              <a:bodyPr wrap="none" lIns="0" tIns="0" rIns="0" bIns="0">
                <a:spAutoFit/>
              </a:bodyPr>
              <a:lstStyle/>
              <a:p>
                <a:pPr marL="0" lvl="1" algn="ctr" defTabSz="685766" fontAlgn="base">
                  <a:spcAft>
                    <a:spcPct val="0"/>
                  </a:spcAft>
                  <a:buClr>
                    <a:srgbClr val="E69A30"/>
                  </a:buClr>
                  <a:defRPr/>
                </a:pPr>
                <a:r>
                  <a:rPr lang="en-GB" sz="1200" dirty="0">
                    <a:solidFill>
                      <a:srgbClr val="343333"/>
                    </a:solidFill>
                    <a:ea typeface="ＭＳ Ｐゴシック" pitchFamily="127" charset="-128"/>
                    <a:cs typeface="Arial" panose="020B0604020202020204" pitchFamily="34" charset="0"/>
                  </a:rPr>
                  <a:t>33</a:t>
                </a:r>
              </a:p>
            </p:txBody>
          </p:sp>
          <p:sp>
            <p:nvSpPr>
              <p:cNvPr id="66" name="Freeform: Shape 12">
                <a:extLst>
                  <a:ext uri="{FF2B5EF4-FFF2-40B4-BE49-F238E27FC236}">
                    <a16:creationId xmlns:a16="http://schemas.microsoft.com/office/drawing/2014/main" id="{14EB013C-2E9F-425D-BAC8-595FF8E713AB}"/>
                  </a:ext>
                </a:extLst>
              </p:cNvPr>
              <p:cNvSpPr/>
              <p:nvPr/>
            </p:nvSpPr>
            <p:spPr>
              <a:xfrm>
                <a:off x="1442471" y="1627262"/>
                <a:ext cx="3971925" cy="1745933"/>
              </a:xfrm>
              <a:custGeom>
                <a:avLst/>
                <a:gdLst>
                  <a:gd name="connsiteX0" fmla="*/ 0 w 5295900"/>
                  <a:gd name="connsiteY0" fmla="*/ 0 h 2327910"/>
                  <a:gd name="connsiteX1" fmla="*/ 121920 w 5295900"/>
                  <a:gd name="connsiteY1" fmla="*/ 0 h 2327910"/>
                  <a:gd name="connsiteX2" fmla="*/ 121920 w 5295900"/>
                  <a:gd name="connsiteY2" fmla="*/ 15240 h 2327910"/>
                  <a:gd name="connsiteX3" fmla="*/ 205740 w 5295900"/>
                  <a:gd name="connsiteY3" fmla="*/ 15240 h 2327910"/>
                  <a:gd name="connsiteX4" fmla="*/ 205740 w 5295900"/>
                  <a:gd name="connsiteY4" fmla="*/ 45720 h 2327910"/>
                  <a:gd name="connsiteX5" fmla="*/ 251460 w 5295900"/>
                  <a:gd name="connsiteY5" fmla="*/ 45720 h 2327910"/>
                  <a:gd name="connsiteX6" fmla="*/ 251460 w 5295900"/>
                  <a:gd name="connsiteY6" fmla="*/ 99060 h 2327910"/>
                  <a:gd name="connsiteX7" fmla="*/ 297180 w 5295900"/>
                  <a:gd name="connsiteY7" fmla="*/ 99060 h 2327910"/>
                  <a:gd name="connsiteX8" fmla="*/ 316230 w 5295900"/>
                  <a:gd name="connsiteY8" fmla="*/ 118110 h 2327910"/>
                  <a:gd name="connsiteX9" fmla="*/ 358140 w 5295900"/>
                  <a:gd name="connsiteY9" fmla="*/ 118110 h 2327910"/>
                  <a:gd name="connsiteX10" fmla="*/ 358140 w 5295900"/>
                  <a:gd name="connsiteY10" fmla="*/ 160020 h 2327910"/>
                  <a:gd name="connsiteX11" fmla="*/ 392430 w 5295900"/>
                  <a:gd name="connsiteY11" fmla="*/ 160020 h 2327910"/>
                  <a:gd name="connsiteX12" fmla="*/ 392430 w 5295900"/>
                  <a:gd name="connsiteY12" fmla="*/ 201930 h 2327910"/>
                  <a:gd name="connsiteX13" fmla="*/ 430530 w 5295900"/>
                  <a:gd name="connsiteY13" fmla="*/ 201930 h 2327910"/>
                  <a:gd name="connsiteX14" fmla="*/ 430530 w 5295900"/>
                  <a:gd name="connsiteY14" fmla="*/ 228600 h 2327910"/>
                  <a:gd name="connsiteX15" fmla="*/ 480060 w 5295900"/>
                  <a:gd name="connsiteY15" fmla="*/ 228600 h 2327910"/>
                  <a:gd name="connsiteX16" fmla="*/ 480060 w 5295900"/>
                  <a:gd name="connsiteY16" fmla="*/ 316230 h 2327910"/>
                  <a:gd name="connsiteX17" fmla="*/ 510540 w 5295900"/>
                  <a:gd name="connsiteY17" fmla="*/ 316230 h 2327910"/>
                  <a:gd name="connsiteX18" fmla="*/ 510540 w 5295900"/>
                  <a:gd name="connsiteY18" fmla="*/ 339090 h 2327910"/>
                  <a:gd name="connsiteX19" fmla="*/ 533400 w 5295900"/>
                  <a:gd name="connsiteY19" fmla="*/ 339090 h 2327910"/>
                  <a:gd name="connsiteX20" fmla="*/ 533400 w 5295900"/>
                  <a:gd name="connsiteY20" fmla="*/ 361950 h 2327910"/>
                  <a:gd name="connsiteX21" fmla="*/ 575310 w 5295900"/>
                  <a:gd name="connsiteY21" fmla="*/ 361950 h 2327910"/>
                  <a:gd name="connsiteX22" fmla="*/ 575310 w 5295900"/>
                  <a:gd name="connsiteY22" fmla="*/ 384810 h 2327910"/>
                  <a:gd name="connsiteX23" fmla="*/ 598170 w 5295900"/>
                  <a:gd name="connsiteY23" fmla="*/ 384810 h 2327910"/>
                  <a:gd name="connsiteX24" fmla="*/ 598170 w 5295900"/>
                  <a:gd name="connsiteY24" fmla="*/ 411480 h 2327910"/>
                  <a:gd name="connsiteX25" fmla="*/ 617220 w 5295900"/>
                  <a:gd name="connsiteY25" fmla="*/ 411480 h 2327910"/>
                  <a:gd name="connsiteX26" fmla="*/ 617220 w 5295900"/>
                  <a:gd name="connsiteY26" fmla="*/ 472440 h 2327910"/>
                  <a:gd name="connsiteX27" fmla="*/ 640080 w 5295900"/>
                  <a:gd name="connsiteY27" fmla="*/ 472440 h 2327910"/>
                  <a:gd name="connsiteX28" fmla="*/ 640080 w 5295900"/>
                  <a:gd name="connsiteY28" fmla="*/ 499110 h 2327910"/>
                  <a:gd name="connsiteX29" fmla="*/ 666750 w 5295900"/>
                  <a:gd name="connsiteY29" fmla="*/ 499110 h 2327910"/>
                  <a:gd name="connsiteX30" fmla="*/ 666750 w 5295900"/>
                  <a:gd name="connsiteY30" fmla="*/ 521970 h 2327910"/>
                  <a:gd name="connsiteX31" fmla="*/ 678180 w 5295900"/>
                  <a:gd name="connsiteY31" fmla="*/ 521970 h 2327910"/>
                  <a:gd name="connsiteX32" fmla="*/ 678180 w 5295900"/>
                  <a:gd name="connsiteY32" fmla="*/ 541020 h 2327910"/>
                  <a:gd name="connsiteX33" fmla="*/ 693420 w 5295900"/>
                  <a:gd name="connsiteY33" fmla="*/ 541020 h 2327910"/>
                  <a:gd name="connsiteX34" fmla="*/ 693420 w 5295900"/>
                  <a:gd name="connsiteY34" fmla="*/ 579120 h 2327910"/>
                  <a:gd name="connsiteX35" fmla="*/ 739140 w 5295900"/>
                  <a:gd name="connsiteY35" fmla="*/ 579120 h 2327910"/>
                  <a:gd name="connsiteX36" fmla="*/ 739140 w 5295900"/>
                  <a:gd name="connsiteY36" fmla="*/ 632460 h 2327910"/>
                  <a:gd name="connsiteX37" fmla="*/ 773430 w 5295900"/>
                  <a:gd name="connsiteY37" fmla="*/ 632460 h 2327910"/>
                  <a:gd name="connsiteX38" fmla="*/ 773430 w 5295900"/>
                  <a:gd name="connsiteY38" fmla="*/ 659130 h 2327910"/>
                  <a:gd name="connsiteX39" fmla="*/ 788670 w 5295900"/>
                  <a:gd name="connsiteY39" fmla="*/ 659130 h 2327910"/>
                  <a:gd name="connsiteX40" fmla="*/ 788670 w 5295900"/>
                  <a:gd name="connsiteY40" fmla="*/ 681990 h 2327910"/>
                  <a:gd name="connsiteX41" fmla="*/ 826770 w 5295900"/>
                  <a:gd name="connsiteY41" fmla="*/ 681990 h 2327910"/>
                  <a:gd name="connsiteX42" fmla="*/ 826770 w 5295900"/>
                  <a:gd name="connsiteY42" fmla="*/ 731520 h 2327910"/>
                  <a:gd name="connsiteX43" fmla="*/ 883920 w 5295900"/>
                  <a:gd name="connsiteY43" fmla="*/ 731520 h 2327910"/>
                  <a:gd name="connsiteX44" fmla="*/ 883920 w 5295900"/>
                  <a:gd name="connsiteY44" fmla="*/ 769620 h 2327910"/>
                  <a:gd name="connsiteX45" fmla="*/ 918210 w 5295900"/>
                  <a:gd name="connsiteY45" fmla="*/ 769620 h 2327910"/>
                  <a:gd name="connsiteX46" fmla="*/ 918210 w 5295900"/>
                  <a:gd name="connsiteY46" fmla="*/ 815340 h 2327910"/>
                  <a:gd name="connsiteX47" fmla="*/ 952500 w 5295900"/>
                  <a:gd name="connsiteY47" fmla="*/ 815340 h 2327910"/>
                  <a:gd name="connsiteX48" fmla="*/ 952500 w 5295900"/>
                  <a:gd name="connsiteY48" fmla="*/ 842010 h 2327910"/>
                  <a:gd name="connsiteX49" fmla="*/ 979170 w 5295900"/>
                  <a:gd name="connsiteY49" fmla="*/ 842010 h 2327910"/>
                  <a:gd name="connsiteX50" fmla="*/ 979170 w 5295900"/>
                  <a:gd name="connsiteY50" fmla="*/ 880110 h 2327910"/>
                  <a:gd name="connsiteX51" fmla="*/ 994410 w 5295900"/>
                  <a:gd name="connsiteY51" fmla="*/ 880110 h 2327910"/>
                  <a:gd name="connsiteX52" fmla="*/ 994410 w 5295900"/>
                  <a:gd name="connsiteY52" fmla="*/ 906780 h 2327910"/>
                  <a:gd name="connsiteX53" fmla="*/ 1024890 w 5295900"/>
                  <a:gd name="connsiteY53" fmla="*/ 906780 h 2327910"/>
                  <a:gd name="connsiteX54" fmla="*/ 1024890 w 5295900"/>
                  <a:gd name="connsiteY54" fmla="*/ 929640 h 2327910"/>
                  <a:gd name="connsiteX55" fmla="*/ 1074420 w 5295900"/>
                  <a:gd name="connsiteY55" fmla="*/ 929640 h 2327910"/>
                  <a:gd name="connsiteX56" fmla="*/ 1074420 w 5295900"/>
                  <a:gd name="connsiteY56" fmla="*/ 982980 h 2327910"/>
                  <a:gd name="connsiteX57" fmla="*/ 1127760 w 5295900"/>
                  <a:gd name="connsiteY57" fmla="*/ 982980 h 2327910"/>
                  <a:gd name="connsiteX58" fmla="*/ 1127760 w 5295900"/>
                  <a:gd name="connsiteY58" fmla="*/ 1024890 h 2327910"/>
                  <a:gd name="connsiteX59" fmla="*/ 1154430 w 5295900"/>
                  <a:gd name="connsiteY59" fmla="*/ 1024890 h 2327910"/>
                  <a:gd name="connsiteX60" fmla="*/ 1154430 w 5295900"/>
                  <a:gd name="connsiteY60" fmla="*/ 1043940 h 2327910"/>
                  <a:gd name="connsiteX61" fmla="*/ 1200150 w 5295900"/>
                  <a:gd name="connsiteY61" fmla="*/ 1043940 h 2327910"/>
                  <a:gd name="connsiteX62" fmla="*/ 1200150 w 5295900"/>
                  <a:gd name="connsiteY62" fmla="*/ 1074420 h 2327910"/>
                  <a:gd name="connsiteX63" fmla="*/ 1230630 w 5295900"/>
                  <a:gd name="connsiteY63" fmla="*/ 1074420 h 2327910"/>
                  <a:gd name="connsiteX64" fmla="*/ 1230630 w 5295900"/>
                  <a:gd name="connsiteY64" fmla="*/ 1093470 h 2327910"/>
                  <a:gd name="connsiteX65" fmla="*/ 1257300 w 5295900"/>
                  <a:gd name="connsiteY65" fmla="*/ 1093470 h 2327910"/>
                  <a:gd name="connsiteX66" fmla="*/ 1257300 w 5295900"/>
                  <a:gd name="connsiteY66" fmla="*/ 1135380 h 2327910"/>
                  <a:gd name="connsiteX67" fmla="*/ 1287780 w 5295900"/>
                  <a:gd name="connsiteY67" fmla="*/ 1135380 h 2327910"/>
                  <a:gd name="connsiteX68" fmla="*/ 1287780 w 5295900"/>
                  <a:gd name="connsiteY68" fmla="*/ 1154430 h 2327910"/>
                  <a:gd name="connsiteX69" fmla="*/ 1329690 w 5295900"/>
                  <a:gd name="connsiteY69" fmla="*/ 1154430 h 2327910"/>
                  <a:gd name="connsiteX70" fmla="*/ 1329690 w 5295900"/>
                  <a:gd name="connsiteY70" fmla="*/ 1215390 h 2327910"/>
                  <a:gd name="connsiteX71" fmla="*/ 1383030 w 5295900"/>
                  <a:gd name="connsiteY71" fmla="*/ 1215390 h 2327910"/>
                  <a:gd name="connsiteX72" fmla="*/ 1383030 w 5295900"/>
                  <a:gd name="connsiteY72" fmla="*/ 1253490 h 2327910"/>
                  <a:gd name="connsiteX73" fmla="*/ 1424940 w 5295900"/>
                  <a:gd name="connsiteY73" fmla="*/ 1253490 h 2327910"/>
                  <a:gd name="connsiteX74" fmla="*/ 1424940 w 5295900"/>
                  <a:gd name="connsiteY74" fmla="*/ 1272540 h 2327910"/>
                  <a:gd name="connsiteX75" fmla="*/ 1531620 w 5295900"/>
                  <a:gd name="connsiteY75" fmla="*/ 1272540 h 2327910"/>
                  <a:gd name="connsiteX76" fmla="*/ 1531620 w 5295900"/>
                  <a:gd name="connsiteY76" fmla="*/ 1306830 h 2327910"/>
                  <a:gd name="connsiteX77" fmla="*/ 1565910 w 5295900"/>
                  <a:gd name="connsiteY77" fmla="*/ 1306830 h 2327910"/>
                  <a:gd name="connsiteX78" fmla="*/ 1565910 w 5295900"/>
                  <a:gd name="connsiteY78" fmla="*/ 1363980 h 2327910"/>
                  <a:gd name="connsiteX79" fmla="*/ 1642110 w 5295900"/>
                  <a:gd name="connsiteY79" fmla="*/ 1363980 h 2327910"/>
                  <a:gd name="connsiteX80" fmla="*/ 1642110 w 5295900"/>
                  <a:gd name="connsiteY80" fmla="*/ 1417320 h 2327910"/>
                  <a:gd name="connsiteX81" fmla="*/ 1684020 w 5295900"/>
                  <a:gd name="connsiteY81" fmla="*/ 1417320 h 2327910"/>
                  <a:gd name="connsiteX82" fmla="*/ 1684020 w 5295900"/>
                  <a:gd name="connsiteY82" fmla="*/ 1447800 h 2327910"/>
                  <a:gd name="connsiteX83" fmla="*/ 1741170 w 5295900"/>
                  <a:gd name="connsiteY83" fmla="*/ 1447800 h 2327910"/>
                  <a:gd name="connsiteX84" fmla="*/ 1741170 w 5295900"/>
                  <a:gd name="connsiteY84" fmla="*/ 1466850 h 2327910"/>
                  <a:gd name="connsiteX85" fmla="*/ 1783080 w 5295900"/>
                  <a:gd name="connsiteY85" fmla="*/ 1466850 h 2327910"/>
                  <a:gd name="connsiteX86" fmla="*/ 1783080 w 5295900"/>
                  <a:gd name="connsiteY86" fmla="*/ 1489710 h 2327910"/>
                  <a:gd name="connsiteX87" fmla="*/ 1855470 w 5295900"/>
                  <a:gd name="connsiteY87" fmla="*/ 1489710 h 2327910"/>
                  <a:gd name="connsiteX88" fmla="*/ 1855470 w 5295900"/>
                  <a:gd name="connsiteY88" fmla="*/ 1524000 h 2327910"/>
                  <a:gd name="connsiteX89" fmla="*/ 1885950 w 5295900"/>
                  <a:gd name="connsiteY89" fmla="*/ 1524000 h 2327910"/>
                  <a:gd name="connsiteX90" fmla="*/ 1885950 w 5295900"/>
                  <a:gd name="connsiteY90" fmla="*/ 1565910 h 2327910"/>
                  <a:gd name="connsiteX91" fmla="*/ 1920240 w 5295900"/>
                  <a:gd name="connsiteY91" fmla="*/ 1565910 h 2327910"/>
                  <a:gd name="connsiteX92" fmla="*/ 1920240 w 5295900"/>
                  <a:gd name="connsiteY92" fmla="*/ 1577340 h 2327910"/>
                  <a:gd name="connsiteX93" fmla="*/ 2019300 w 5295900"/>
                  <a:gd name="connsiteY93" fmla="*/ 1577340 h 2327910"/>
                  <a:gd name="connsiteX94" fmla="*/ 2019300 w 5295900"/>
                  <a:gd name="connsiteY94" fmla="*/ 1607820 h 2327910"/>
                  <a:gd name="connsiteX95" fmla="*/ 2068830 w 5295900"/>
                  <a:gd name="connsiteY95" fmla="*/ 1607820 h 2327910"/>
                  <a:gd name="connsiteX96" fmla="*/ 2068830 w 5295900"/>
                  <a:gd name="connsiteY96" fmla="*/ 1638300 h 2327910"/>
                  <a:gd name="connsiteX97" fmla="*/ 2087880 w 5295900"/>
                  <a:gd name="connsiteY97" fmla="*/ 1638300 h 2327910"/>
                  <a:gd name="connsiteX98" fmla="*/ 2087880 w 5295900"/>
                  <a:gd name="connsiteY98" fmla="*/ 1672590 h 2327910"/>
                  <a:gd name="connsiteX99" fmla="*/ 2228850 w 5295900"/>
                  <a:gd name="connsiteY99" fmla="*/ 1672590 h 2327910"/>
                  <a:gd name="connsiteX100" fmla="*/ 2228850 w 5295900"/>
                  <a:gd name="connsiteY100" fmla="*/ 1695450 h 2327910"/>
                  <a:gd name="connsiteX101" fmla="*/ 2259330 w 5295900"/>
                  <a:gd name="connsiteY101" fmla="*/ 1695450 h 2327910"/>
                  <a:gd name="connsiteX102" fmla="*/ 2259330 w 5295900"/>
                  <a:gd name="connsiteY102" fmla="*/ 1706880 h 2327910"/>
                  <a:gd name="connsiteX103" fmla="*/ 2335530 w 5295900"/>
                  <a:gd name="connsiteY103" fmla="*/ 1706880 h 2327910"/>
                  <a:gd name="connsiteX104" fmla="*/ 2335530 w 5295900"/>
                  <a:gd name="connsiteY104" fmla="*/ 1741170 h 2327910"/>
                  <a:gd name="connsiteX105" fmla="*/ 2415540 w 5295900"/>
                  <a:gd name="connsiteY105" fmla="*/ 1741170 h 2327910"/>
                  <a:gd name="connsiteX106" fmla="*/ 2415540 w 5295900"/>
                  <a:gd name="connsiteY106" fmla="*/ 1764030 h 2327910"/>
                  <a:gd name="connsiteX107" fmla="*/ 2438400 w 5295900"/>
                  <a:gd name="connsiteY107" fmla="*/ 1764030 h 2327910"/>
                  <a:gd name="connsiteX108" fmla="*/ 2438400 w 5295900"/>
                  <a:gd name="connsiteY108" fmla="*/ 1786890 h 2327910"/>
                  <a:gd name="connsiteX109" fmla="*/ 2476500 w 5295900"/>
                  <a:gd name="connsiteY109" fmla="*/ 1786890 h 2327910"/>
                  <a:gd name="connsiteX110" fmla="*/ 2476500 w 5295900"/>
                  <a:gd name="connsiteY110" fmla="*/ 1809750 h 2327910"/>
                  <a:gd name="connsiteX111" fmla="*/ 2571750 w 5295900"/>
                  <a:gd name="connsiteY111" fmla="*/ 1809750 h 2327910"/>
                  <a:gd name="connsiteX112" fmla="*/ 2571750 w 5295900"/>
                  <a:gd name="connsiteY112" fmla="*/ 1866900 h 2327910"/>
                  <a:gd name="connsiteX113" fmla="*/ 2651760 w 5295900"/>
                  <a:gd name="connsiteY113" fmla="*/ 1866900 h 2327910"/>
                  <a:gd name="connsiteX114" fmla="*/ 2651760 w 5295900"/>
                  <a:gd name="connsiteY114" fmla="*/ 1885950 h 2327910"/>
                  <a:gd name="connsiteX115" fmla="*/ 2705100 w 5295900"/>
                  <a:gd name="connsiteY115" fmla="*/ 1885950 h 2327910"/>
                  <a:gd name="connsiteX116" fmla="*/ 2705100 w 5295900"/>
                  <a:gd name="connsiteY116" fmla="*/ 1905000 h 2327910"/>
                  <a:gd name="connsiteX117" fmla="*/ 2747010 w 5295900"/>
                  <a:gd name="connsiteY117" fmla="*/ 1905000 h 2327910"/>
                  <a:gd name="connsiteX118" fmla="*/ 2747010 w 5295900"/>
                  <a:gd name="connsiteY118" fmla="*/ 1935480 h 2327910"/>
                  <a:gd name="connsiteX119" fmla="*/ 2838450 w 5295900"/>
                  <a:gd name="connsiteY119" fmla="*/ 1935480 h 2327910"/>
                  <a:gd name="connsiteX120" fmla="*/ 2838450 w 5295900"/>
                  <a:gd name="connsiteY120" fmla="*/ 1943100 h 2327910"/>
                  <a:gd name="connsiteX121" fmla="*/ 2971800 w 5295900"/>
                  <a:gd name="connsiteY121" fmla="*/ 1943100 h 2327910"/>
                  <a:gd name="connsiteX122" fmla="*/ 2971800 w 5295900"/>
                  <a:gd name="connsiteY122" fmla="*/ 1962150 h 2327910"/>
                  <a:gd name="connsiteX123" fmla="*/ 3036570 w 5295900"/>
                  <a:gd name="connsiteY123" fmla="*/ 1962150 h 2327910"/>
                  <a:gd name="connsiteX124" fmla="*/ 3036570 w 5295900"/>
                  <a:gd name="connsiteY124" fmla="*/ 2000250 h 2327910"/>
                  <a:gd name="connsiteX125" fmla="*/ 3093720 w 5295900"/>
                  <a:gd name="connsiteY125" fmla="*/ 2000250 h 2327910"/>
                  <a:gd name="connsiteX126" fmla="*/ 3093720 w 5295900"/>
                  <a:gd name="connsiteY126" fmla="*/ 2015490 h 2327910"/>
                  <a:gd name="connsiteX127" fmla="*/ 3120390 w 5295900"/>
                  <a:gd name="connsiteY127" fmla="*/ 2015490 h 2327910"/>
                  <a:gd name="connsiteX128" fmla="*/ 3120390 w 5295900"/>
                  <a:gd name="connsiteY128" fmla="*/ 2023110 h 2327910"/>
                  <a:gd name="connsiteX129" fmla="*/ 3147060 w 5295900"/>
                  <a:gd name="connsiteY129" fmla="*/ 2023110 h 2327910"/>
                  <a:gd name="connsiteX130" fmla="*/ 3147060 w 5295900"/>
                  <a:gd name="connsiteY130" fmla="*/ 2045970 h 2327910"/>
                  <a:gd name="connsiteX131" fmla="*/ 3177540 w 5295900"/>
                  <a:gd name="connsiteY131" fmla="*/ 2045970 h 2327910"/>
                  <a:gd name="connsiteX132" fmla="*/ 3169920 w 5295900"/>
                  <a:gd name="connsiteY132" fmla="*/ 2053590 h 2327910"/>
                  <a:gd name="connsiteX133" fmla="*/ 3402330 w 5295900"/>
                  <a:gd name="connsiteY133" fmla="*/ 2053590 h 2327910"/>
                  <a:gd name="connsiteX134" fmla="*/ 3402330 w 5295900"/>
                  <a:gd name="connsiteY134" fmla="*/ 2076450 h 2327910"/>
                  <a:gd name="connsiteX135" fmla="*/ 3459480 w 5295900"/>
                  <a:gd name="connsiteY135" fmla="*/ 2076450 h 2327910"/>
                  <a:gd name="connsiteX136" fmla="*/ 3459480 w 5295900"/>
                  <a:gd name="connsiteY136" fmla="*/ 2106930 h 2327910"/>
                  <a:gd name="connsiteX137" fmla="*/ 3516630 w 5295900"/>
                  <a:gd name="connsiteY137" fmla="*/ 2106930 h 2327910"/>
                  <a:gd name="connsiteX138" fmla="*/ 3516630 w 5295900"/>
                  <a:gd name="connsiteY138" fmla="*/ 2133600 h 2327910"/>
                  <a:gd name="connsiteX139" fmla="*/ 3733800 w 5295900"/>
                  <a:gd name="connsiteY139" fmla="*/ 2133600 h 2327910"/>
                  <a:gd name="connsiteX140" fmla="*/ 3733800 w 5295900"/>
                  <a:gd name="connsiteY140" fmla="*/ 2179320 h 2327910"/>
                  <a:gd name="connsiteX141" fmla="*/ 3981450 w 5295900"/>
                  <a:gd name="connsiteY141" fmla="*/ 2179320 h 2327910"/>
                  <a:gd name="connsiteX142" fmla="*/ 3981450 w 5295900"/>
                  <a:gd name="connsiteY142" fmla="*/ 2221230 h 2327910"/>
                  <a:gd name="connsiteX143" fmla="*/ 4667250 w 5295900"/>
                  <a:gd name="connsiteY143" fmla="*/ 2221230 h 2327910"/>
                  <a:gd name="connsiteX144" fmla="*/ 4667250 w 5295900"/>
                  <a:gd name="connsiteY144" fmla="*/ 2286000 h 2327910"/>
                  <a:gd name="connsiteX145" fmla="*/ 4671060 w 5295900"/>
                  <a:gd name="connsiteY145" fmla="*/ 2286000 h 2327910"/>
                  <a:gd name="connsiteX146" fmla="*/ 4671060 w 5295900"/>
                  <a:gd name="connsiteY146" fmla="*/ 2327910 h 2327910"/>
                  <a:gd name="connsiteX147" fmla="*/ 5295900 w 5295900"/>
                  <a:gd name="connsiteY147" fmla="*/ 2327910 h 232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295900" h="2327910">
                    <a:moveTo>
                      <a:pt x="0" y="0"/>
                    </a:moveTo>
                    <a:lnTo>
                      <a:pt x="121920" y="0"/>
                    </a:lnTo>
                    <a:lnTo>
                      <a:pt x="121920" y="15240"/>
                    </a:lnTo>
                    <a:lnTo>
                      <a:pt x="205740" y="15240"/>
                    </a:lnTo>
                    <a:lnTo>
                      <a:pt x="205740" y="45720"/>
                    </a:lnTo>
                    <a:lnTo>
                      <a:pt x="251460" y="45720"/>
                    </a:lnTo>
                    <a:lnTo>
                      <a:pt x="251460" y="99060"/>
                    </a:lnTo>
                    <a:lnTo>
                      <a:pt x="297180" y="99060"/>
                    </a:lnTo>
                    <a:lnTo>
                      <a:pt x="316230" y="118110"/>
                    </a:lnTo>
                    <a:lnTo>
                      <a:pt x="358140" y="118110"/>
                    </a:lnTo>
                    <a:lnTo>
                      <a:pt x="358140" y="160020"/>
                    </a:lnTo>
                    <a:lnTo>
                      <a:pt x="392430" y="160020"/>
                    </a:lnTo>
                    <a:lnTo>
                      <a:pt x="392430" y="201930"/>
                    </a:lnTo>
                    <a:lnTo>
                      <a:pt x="430530" y="201930"/>
                    </a:lnTo>
                    <a:lnTo>
                      <a:pt x="430530" y="228600"/>
                    </a:lnTo>
                    <a:lnTo>
                      <a:pt x="480060" y="228600"/>
                    </a:lnTo>
                    <a:lnTo>
                      <a:pt x="480060" y="316230"/>
                    </a:lnTo>
                    <a:lnTo>
                      <a:pt x="510540" y="316230"/>
                    </a:lnTo>
                    <a:lnTo>
                      <a:pt x="510540" y="339090"/>
                    </a:lnTo>
                    <a:lnTo>
                      <a:pt x="533400" y="339090"/>
                    </a:lnTo>
                    <a:lnTo>
                      <a:pt x="533400" y="361950"/>
                    </a:lnTo>
                    <a:lnTo>
                      <a:pt x="575310" y="361950"/>
                    </a:lnTo>
                    <a:lnTo>
                      <a:pt x="575310" y="384810"/>
                    </a:lnTo>
                    <a:lnTo>
                      <a:pt x="598170" y="384810"/>
                    </a:lnTo>
                    <a:lnTo>
                      <a:pt x="598170" y="411480"/>
                    </a:lnTo>
                    <a:lnTo>
                      <a:pt x="617220" y="411480"/>
                    </a:lnTo>
                    <a:lnTo>
                      <a:pt x="617220" y="472440"/>
                    </a:lnTo>
                    <a:lnTo>
                      <a:pt x="640080" y="472440"/>
                    </a:lnTo>
                    <a:lnTo>
                      <a:pt x="640080" y="499110"/>
                    </a:lnTo>
                    <a:lnTo>
                      <a:pt x="666750" y="499110"/>
                    </a:lnTo>
                    <a:lnTo>
                      <a:pt x="666750" y="521970"/>
                    </a:lnTo>
                    <a:lnTo>
                      <a:pt x="678180" y="521970"/>
                    </a:lnTo>
                    <a:lnTo>
                      <a:pt x="678180" y="541020"/>
                    </a:lnTo>
                    <a:lnTo>
                      <a:pt x="693420" y="541020"/>
                    </a:lnTo>
                    <a:lnTo>
                      <a:pt x="693420" y="579120"/>
                    </a:lnTo>
                    <a:lnTo>
                      <a:pt x="739140" y="579120"/>
                    </a:lnTo>
                    <a:lnTo>
                      <a:pt x="739140" y="632460"/>
                    </a:lnTo>
                    <a:lnTo>
                      <a:pt x="773430" y="632460"/>
                    </a:lnTo>
                    <a:lnTo>
                      <a:pt x="773430" y="659130"/>
                    </a:lnTo>
                    <a:lnTo>
                      <a:pt x="788670" y="659130"/>
                    </a:lnTo>
                    <a:lnTo>
                      <a:pt x="788670" y="681990"/>
                    </a:lnTo>
                    <a:lnTo>
                      <a:pt x="826770" y="681990"/>
                    </a:lnTo>
                    <a:lnTo>
                      <a:pt x="826770" y="731520"/>
                    </a:lnTo>
                    <a:lnTo>
                      <a:pt x="883920" y="731520"/>
                    </a:lnTo>
                    <a:lnTo>
                      <a:pt x="883920" y="769620"/>
                    </a:lnTo>
                    <a:lnTo>
                      <a:pt x="918210" y="769620"/>
                    </a:lnTo>
                    <a:lnTo>
                      <a:pt x="918210" y="815340"/>
                    </a:lnTo>
                    <a:lnTo>
                      <a:pt x="952500" y="815340"/>
                    </a:lnTo>
                    <a:lnTo>
                      <a:pt x="952500" y="842010"/>
                    </a:lnTo>
                    <a:lnTo>
                      <a:pt x="979170" y="842010"/>
                    </a:lnTo>
                    <a:lnTo>
                      <a:pt x="979170" y="880110"/>
                    </a:lnTo>
                    <a:lnTo>
                      <a:pt x="994410" y="880110"/>
                    </a:lnTo>
                    <a:lnTo>
                      <a:pt x="994410" y="906780"/>
                    </a:lnTo>
                    <a:lnTo>
                      <a:pt x="1024890" y="906780"/>
                    </a:lnTo>
                    <a:lnTo>
                      <a:pt x="1024890" y="929640"/>
                    </a:lnTo>
                    <a:lnTo>
                      <a:pt x="1074420" y="929640"/>
                    </a:lnTo>
                    <a:lnTo>
                      <a:pt x="1074420" y="982980"/>
                    </a:lnTo>
                    <a:lnTo>
                      <a:pt x="1127760" y="982980"/>
                    </a:lnTo>
                    <a:lnTo>
                      <a:pt x="1127760" y="1024890"/>
                    </a:lnTo>
                    <a:lnTo>
                      <a:pt x="1154430" y="1024890"/>
                    </a:lnTo>
                    <a:lnTo>
                      <a:pt x="1154430" y="1043940"/>
                    </a:lnTo>
                    <a:lnTo>
                      <a:pt x="1200150" y="1043940"/>
                    </a:lnTo>
                    <a:lnTo>
                      <a:pt x="1200150" y="1074420"/>
                    </a:lnTo>
                    <a:lnTo>
                      <a:pt x="1230630" y="1074420"/>
                    </a:lnTo>
                    <a:lnTo>
                      <a:pt x="1230630" y="1093470"/>
                    </a:lnTo>
                    <a:lnTo>
                      <a:pt x="1257300" y="1093470"/>
                    </a:lnTo>
                    <a:lnTo>
                      <a:pt x="1257300" y="1135380"/>
                    </a:lnTo>
                    <a:lnTo>
                      <a:pt x="1287780" y="1135380"/>
                    </a:lnTo>
                    <a:lnTo>
                      <a:pt x="1287780" y="1154430"/>
                    </a:lnTo>
                    <a:lnTo>
                      <a:pt x="1329690" y="1154430"/>
                    </a:lnTo>
                    <a:lnTo>
                      <a:pt x="1329690" y="1215390"/>
                    </a:lnTo>
                    <a:lnTo>
                      <a:pt x="1383030" y="1215390"/>
                    </a:lnTo>
                    <a:lnTo>
                      <a:pt x="1383030" y="1253490"/>
                    </a:lnTo>
                    <a:lnTo>
                      <a:pt x="1424940" y="1253490"/>
                    </a:lnTo>
                    <a:lnTo>
                      <a:pt x="1424940" y="1272540"/>
                    </a:lnTo>
                    <a:lnTo>
                      <a:pt x="1531620" y="1272540"/>
                    </a:lnTo>
                    <a:lnTo>
                      <a:pt x="1531620" y="1306830"/>
                    </a:lnTo>
                    <a:lnTo>
                      <a:pt x="1565910" y="1306830"/>
                    </a:lnTo>
                    <a:lnTo>
                      <a:pt x="1565910" y="1363980"/>
                    </a:lnTo>
                    <a:lnTo>
                      <a:pt x="1642110" y="1363980"/>
                    </a:lnTo>
                    <a:lnTo>
                      <a:pt x="1642110" y="1417320"/>
                    </a:lnTo>
                    <a:lnTo>
                      <a:pt x="1684020" y="1417320"/>
                    </a:lnTo>
                    <a:lnTo>
                      <a:pt x="1684020" y="1447800"/>
                    </a:lnTo>
                    <a:lnTo>
                      <a:pt x="1741170" y="1447800"/>
                    </a:lnTo>
                    <a:lnTo>
                      <a:pt x="1741170" y="1466850"/>
                    </a:lnTo>
                    <a:lnTo>
                      <a:pt x="1783080" y="1466850"/>
                    </a:lnTo>
                    <a:lnTo>
                      <a:pt x="1783080" y="1489710"/>
                    </a:lnTo>
                    <a:lnTo>
                      <a:pt x="1855470" y="1489710"/>
                    </a:lnTo>
                    <a:lnTo>
                      <a:pt x="1855470" y="1524000"/>
                    </a:lnTo>
                    <a:lnTo>
                      <a:pt x="1885950" y="1524000"/>
                    </a:lnTo>
                    <a:lnTo>
                      <a:pt x="1885950" y="1565910"/>
                    </a:lnTo>
                    <a:lnTo>
                      <a:pt x="1920240" y="1565910"/>
                    </a:lnTo>
                    <a:lnTo>
                      <a:pt x="1920240" y="1577340"/>
                    </a:lnTo>
                    <a:lnTo>
                      <a:pt x="2019300" y="1577340"/>
                    </a:lnTo>
                    <a:lnTo>
                      <a:pt x="2019300" y="1607820"/>
                    </a:lnTo>
                    <a:lnTo>
                      <a:pt x="2068830" y="1607820"/>
                    </a:lnTo>
                    <a:lnTo>
                      <a:pt x="2068830" y="1638300"/>
                    </a:lnTo>
                    <a:lnTo>
                      <a:pt x="2087880" y="1638300"/>
                    </a:lnTo>
                    <a:lnTo>
                      <a:pt x="2087880" y="1672590"/>
                    </a:lnTo>
                    <a:lnTo>
                      <a:pt x="2228850" y="1672590"/>
                    </a:lnTo>
                    <a:lnTo>
                      <a:pt x="2228850" y="1695450"/>
                    </a:lnTo>
                    <a:lnTo>
                      <a:pt x="2259330" y="1695450"/>
                    </a:lnTo>
                    <a:lnTo>
                      <a:pt x="2259330" y="1706880"/>
                    </a:lnTo>
                    <a:lnTo>
                      <a:pt x="2335530" y="1706880"/>
                    </a:lnTo>
                    <a:lnTo>
                      <a:pt x="2335530" y="1741170"/>
                    </a:lnTo>
                    <a:lnTo>
                      <a:pt x="2415540" y="1741170"/>
                    </a:lnTo>
                    <a:lnTo>
                      <a:pt x="2415540" y="1764030"/>
                    </a:lnTo>
                    <a:lnTo>
                      <a:pt x="2438400" y="1764030"/>
                    </a:lnTo>
                    <a:lnTo>
                      <a:pt x="2438400" y="1786890"/>
                    </a:lnTo>
                    <a:lnTo>
                      <a:pt x="2476500" y="1786890"/>
                    </a:lnTo>
                    <a:lnTo>
                      <a:pt x="2476500" y="1809750"/>
                    </a:lnTo>
                    <a:lnTo>
                      <a:pt x="2571750" y="1809750"/>
                    </a:lnTo>
                    <a:lnTo>
                      <a:pt x="2571750" y="1866900"/>
                    </a:lnTo>
                    <a:lnTo>
                      <a:pt x="2651760" y="1866900"/>
                    </a:lnTo>
                    <a:lnTo>
                      <a:pt x="2651760" y="1885950"/>
                    </a:lnTo>
                    <a:lnTo>
                      <a:pt x="2705100" y="1885950"/>
                    </a:lnTo>
                    <a:lnTo>
                      <a:pt x="2705100" y="1905000"/>
                    </a:lnTo>
                    <a:lnTo>
                      <a:pt x="2747010" y="1905000"/>
                    </a:lnTo>
                    <a:lnTo>
                      <a:pt x="2747010" y="1935480"/>
                    </a:lnTo>
                    <a:lnTo>
                      <a:pt x="2838450" y="1935480"/>
                    </a:lnTo>
                    <a:lnTo>
                      <a:pt x="2838450" y="1943100"/>
                    </a:lnTo>
                    <a:lnTo>
                      <a:pt x="2971800" y="1943100"/>
                    </a:lnTo>
                    <a:lnTo>
                      <a:pt x="2971800" y="1962150"/>
                    </a:lnTo>
                    <a:lnTo>
                      <a:pt x="3036570" y="1962150"/>
                    </a:lnTo>
                    <a:lnTo>
                      <a:pt x="3036570" y="2000250"/>
                    </a:lnTo>
                    <a:lnTo>
                      <a:pt x="3093720" y="2000250"/>
                    </a:lnTo>
                    <a:lnTo>
                      <a:pt x="3093720" y="2015490"/>
                    </a:lnTo>
                    <a:lnTo>
                      <a:pt x="3120390" y="2015490"/>
                    </a:lnTo>
                    <a:lnTo>
                      <a:pt x="3120390" y="2023110"/>
                    </a:lnTo>
                    <a:lnTo>
                      <a:pt x="3147060" y="2023110"/>
                    </a:lnTo>
                    <a:lnTo>
                      <a:pt x="3147060" y="2045970"/>
                    </a:lnTo>
                    <a:lnTo>
                      <a:pt x="3177540" y="2045970"/>
                    </a:lnTo>
                    <a:lnTo>
                      <a:pt x="3169920" y="2053590"/>
                    </a:lnTo>
                    <a:lnTo>
                      <a:pt x="3402330" y="2053590"/>
                    </a:lnTo>
                    <a:lnTo>
                      <a:pt x="3402330" y="2076450"/>
                    </a:lnTo>
                    <a:lnTo>
                      <a:pt x="3459480" y="2076450"/>
                    </a:lnTo>
                    <a:lnTo>
                      <a:pt x="3459480" y="2106930"/>
                    </a:lnTo>
                    <a:lnTo>
                      <a:pt x="3516630" y="2106930"/>
                    </a:lnTo>
                    <a:lnTo>
                      <a:pt x="3516630" y="2133600"/>
                    </a:lnTo>
                    <a:lnTo>
                      <a:pt x="3733800" y="2133600"/>
                    </a:lnTo>
                    <a:lnTo>
                      <a:pt x="3733800" y="2179320"/>
                    </a:lnTo>
                    <a:lnTo>
                      <a:pt x="3981450" y="2179320"/>
                    </a:lnTo>
                    <a:lnTo>
                      <a:pt x="3981450" y="2221230"/>
                    </a:lnTo>
                    <a:lnTo>
                      <a:pt x="4667250" y="2221230"/>
                    </a:lnTo>
                    <a:lnTo>
                      <a:pt x="4667250" y="2286000"/>
                    </a:lnTo>
                    <a:lnTo>
                      <a:pt x="4671060" y="2286000"/>
                    </a:lnTo>
                    <a:lnTo>
                      <a:pt x="4671060" y="2327910"/>
                    </a:lnTo>
                    <a:lnTo>
                      <a:pt x="5295900" y="232791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1200">
                  <a:solidFill>
                    <a:srgbClr val="343333"/>
                  </a:solidFill>
                  <a:cs typeface="Arial" panose="020B0604020202020204" pitchFamily="34" charset="0"/>
                </a:endParaRPr>
              </a:p>
            </p:txBody>
          </p:sp>
          <p:cxnSp>
            <p:nvCxnSpPr>
              <p:cNvPr id="67" name="Straight Connector 66">
                <a:extLst>
                  <a:ext uri="{FF2B5EF4-FFF2-40B4-BE49-F238E27FC236}">
                    <a16:creationId xmlns:a16="http://schemas.microsoft.com/office/drawing/2014/main" id="{F5D42DC7-A7FB-48AF-B721-8817DC7EBDF1}"/>
                  </a:ext>
                </a:extLst>
              </p:cNvPr>
              <p:cNvCxnSpPr/>
              <p:nvPr/>
            </p:nvCxnSpPr>
            <p:spPr>
              <a:xfrm>
                <a:off x="4071974" y="2023851"/>
                <a:ext cx="15698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6326DD8-1ED1-43B2-9479-AF9615958134}"/>
                  </a:ext>
                </a:extLst>
              </p:cNvPr>
              <p:cNvCxnSpPr/>
              <p:nvPr/>
            </p:nvCxnSpPr>
            <p:spPr>
              <a:xfrm>
                <a:off x="4071974" y="1838398"/>
                <a:ext cx="15698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Freeform: Shape 5">
                <a:extLst>
                  <a:ext uri="{FF2B5EF4-FFF2-40B4-BE49-F238E27FC236}">
                    <a16:creationId xmlns:a16="http://schemas.microsoft.com/office/drawing/2014/main" id="{46E45C2B-B8C8-4815-B52D-F9B03C6668CC}"/>
                  </a:ext>
                </a:extLst>
              </p:cNvPr>
              <p:cNvSpPr/>
              <p:nvPr/>
            </p:nvSpPr>
            <p:spPr>
              <a:xfrm>
                <a:off x="1445329" y="1624405"/>
                <a:ext cx="3926205" cy="2065973"/>
              </a:xfrm>
              <a:custGeom>
                <a:avLst/>
                <a:gdLst>
                  <a:gd name="connsiteX0" fmla="*/ 0 w 5234940"/>
                  <a:gd name="connsiteY0" fmla="*/ 0 h 2754630"/>
                  <a:gd name="connsiteX1" fmla="*/ 148590 w 5234940"/>
                  <a:gd name="connsiteY1" fmla="*/ 0 h 2754630"/>
                  <a:gd name="connsiteX2" fmla="*/ 148590 w 5234940"/>
                  <a:gd name="connsiteY2" fmla="*/ 38100 h 2754630"/>
                  <a:gd name="connsiteX3" fmla="*/ 175260 w 5234940"/>
                  <a:gd name="connsiteY3" fmla="*/ 38100 h 2754630"/>
                  <a:gd name="connsiteX4" fmla="*/ 175260 w 5234940"/>
                  <a:gd name="connsiteY4" fmla="*/ 49530 h 2754630"/>
                  <a:gd name="connsiteX5" fmla="*/ 228600 w 5234940"/>
                  <a:gd name="connsiteY5" fmla="*/ 49530 h 2754630"/>
                  <a:gd name="connsiteX6" fmla="*/ 228600 w 5234940"/>
                  <a:gd name="connsiteY6" fmla="*/ 68580 h 2754630"/>
                  <a:gd name="connsiteX7" fmla="*/ 259080 w 5234940"/>
                  <a:gd name="connsiteY7" fmla="*/ 68580 h 2754630"/>
                  <a:gd name="connsiteX8" fmla="*/ 259080 w 5234940"/>
                  <a:gd name="connsiteY8" fmla="*/ 99060 h 2754630"/>
                  <a:gd name="connsiteX9" fmla="*/ 285750 w 5234940"/>
                  <a:gd name="connsiteY9" fmla="*/ 99060 h 2754630"/>
                  <a:gd name="connsiteX10" fmla="*/ 285750 w 5234940"/>
                  <a:gd name="connsiteY10" fmla="*/ 106680 h 2754630"/>
                  <a:gd name="connsiteX11" fmla="*/ 308610 w 5234940"/>
                  <a:gd name="connsiteY11" fmla="*/ 106680 h 2754630"/>
                  <a:gd name="connsiteX12" fmla="*/ 308610 w 5234940"/>
                  <a:gd name="connsiteY12" fmla="*/ 148590 h 2754630"/>
                  <a:gd name="connsiteX13" fmla="*/ 339090 w 5234940"/>
                  <a:gd name="connsiteY13" fmla="*/ 148590 h 2754630"/>
                  <a:gd name="connsiteX14" fmla="*/ 339090 w 5234940"/>
                  <a:gd name="connsiteY14" fmla="*/ 171450 h 2754630"/>
                  <a:gd name="connsiteX15" fmla="*/ 384810 w 5234940"/>
                  <a:gd name="connsiteY15" fmla="*/ 171450 h 2754630"/>
                  <a:gd name="connsiteX16" fmla="*/ 384810 w 5234940"/>
                  <a:gd name="connsiteY16" fmla="*/ 198120 h 2754630"/>
                  <a:gd name="connsiteX17" fmla="*/ 426720 w 5234940"/>
                  <a:gd name="connsiteY17" fmla="*/ 198120 h 2754630"/>
                  <a:gd name="connsiteX18" fmla="*/ 426720 w 5234940"/>
                  <a:gd name="connsiteY18" fmla="*/ 224790 h 2754630"/>
                  <a:gd name="connsiteX19" fmla="*/ 468630 w 5234940"/>
                  <a:gd name="connsiteY19" fmla="*/ 224790 h 2754630"/>
                  <a:gd name="connsiteX20" fmla="*/ 468630 w 5234940"/>
                  <a:gd name="connsiteY20" fmla="*/ 259080 h 2754630"/>
                  <a:gd name="connsiteX21" fmla="*/ 491490 w 5234940"/>
                  <a:gd name="connsiteY21" fmla="*/ 259080 h 2754630"/>
                  <a:gd name="connsiteX22" fmla="*/ 491490 w 5234940"/>
                  <a:gd name="connsiteY22" fmla="*/ 285750 h 2754630"/>
                  <a:gd name="connsiteX23" fmla="*/ 544830 w 5234940"/>
                  <a:gd name="connsiteY23" fmla="*/ 285750 h 2754630"/>
                  <a:gd name="connsiteX24" fmla="*/ 544830 w 5234940"/>
                  <a:gd name="connsiteY24" fmla="*/ 339090 h 2754630"/>
                  <a:gd name="connsiteX25" fmla="*/ 544830 w 5234940"/>
                  <a:gd name="connsiteY25" fmla="*/ 339090 h 2754630"/>
                  <a:gd name="connsiteX26" fmla="*/ 560070 w 5234940"/>
                  <a:gd name="connsiteY26" fmla="*/ 354330 h 2754630"/>
                  <a:gd name="connsiteX27" fmla="*/ 601980 w 5234940"/>
                  <a:gd name="connsiteY27" fmla="*/ 354330 h 2754630"/>
                  <a:gd name="connsiteX28" fmla="*/ 601980 w 5234940"/>
                  <a:gd name="connsiteY28" fmla="*/ 392430 h 2754630"/>
                  <a:gd name="connsiteX29" fmla="*/ 662940 w 5234940"/>
                  <a:gd name="connsiteY29" fmla="*/ 392430 h 2754630"/>
                  <a:gd name="connsiteX30" fmla="*/ 662940 w 5234940"/>
                  <a:gd name="connsiteY30" fmla="*/ 426720 h 2754630"/>
                  <a:gd name="connsiteX31" fmla="*/ 712470 w 5234940"/>
                  <a:gd name="connsiteY31" fmla="*/ 426720 h 2754630"/>
                  <a:gd name="connsiteX32" fmla="*/ 712470 w 5234940"/>
                  <a:gd name="connsiteY32" fmla="*/ 453390 h 2754630"/>
                  <a:gd name="connsiteX33" fmla="*/ 731520 w 5234940"/>
                  <a:gd name="connsiteY33" fmla="*/ 453390 h 2754630"/>
                  <a:gd name="connsiteX34" fmla="*/ 731520 w 5234940"/>
                  <a:gd name="connsiteY34" fmla="*/ 472440 h 2754630"/>
                  <a:gd name="connsiteX35" fmla="*/ 769620 w 5234940"/>
                  <a:gd name="connsiteY35" fmla="*/ 472440 h 2754630"/>
                  <a:gd name="connsiteX36" fmla="*/ 769620 w 5234940"/>
                  <a:gd name="connsiteY36" fmla="*/ 518160 h 2754630"/>
                  <a:gd name="connsiteX37" fmla="*/ 792480 w 5234940"/>
                  <a:gd name="connsiteY37" fmla="*/ 518160 h 2754630"/>
                  <a:gd name="connsiteX38" fmla="*/ 792480 w 5234940"/>
                  <a:gd name="connsiteY38" fmla="*/ 537210 h 2754630"/>
                  <a:gd name="connsiteX39" fmla="*/ 800100 w 5234940"/>
                  <a:gd name="connsiteY39" fmla="*/ 537210 h 2754630"/>
                  <a:gd name="connsiteX40" fmla="*/ 800100 w 5234940"/>
                  <a:gd name="connsiteY40" fmla="*/ 582930 h 2754630"/>
                  <a:gd name="connsiteX41" fmla="*/ 830580 w 5234940"/>
                  <a:gd name="connsiteY41" fmla="*/ 582930 h 2754630"/>
                  <a:gd name="connsiteX42" fmla="*/ 830580 w 5234940"/>
                  <a:gd name="connsiteY42" fmla="*/ 613410 h 2754630"/>
                  <a:gd name="connsiteX43" fmla="*/ 853440 w 5234940"/>
                  <a:gd name="connsiteY43" fmla="*/ 613410 h 2754630"/>
                  <a:gd name="connsiteX44" fmla="*/ 853440 w 5234940"/>
                  <a:gd name="connsiteY44" fmla="*/ 647700 h 2754630"/>
                  <a:gd name="connsiteX45" fmla="*/ 891540 w 5234940"/>
                  <a:gd name="connsiteY45" fmla="*/ 647700 h 2754630"/>
                  <a:gd name="connsiteX46" fmla="*/ 891540 w 5234940"/>
                  <a:gd name="connsiteY46" fmla="*/ 647700 h 2754630"/>
                  <a:gd name="connsiteX47" fmla="*/ 910590 w 5234940"/>
                  <a:gd name="connsiteY47" fmla="*/ 666750 h 2754630"/>
                  <a:gd name="connsiteX48" fmla="*/ 910590 w 5234940"/>
                  <a:gd name="connsiteY48" fmla="*/ 704850 h 2754630"/>
                  <a:gd name="connsiteX49" fmla="*/ 948690 w 5234940"/>
                  <a:gd name="connsiteY49" fmla="*/ 704850 h 2754630"/>
                  <a:gd name="connsiteX50" fmla="*/ 948690 w 5234940"/>
                  <a:gd name="connsiteY50" fmla="*/ 731520 h 2754630"/>
                  <a:gd name="connsiteX51" fmla="*/ 1002030 w 5234940"/>
                  <a:gd name="connsiteY51" fmla="*/ 731520 h 2754630"/>
                  <a:gd name="connsiteX52" fmla="*/ 1002030 w 5234940"/>
                  <a:gd name="connsiteY52" fmla="*/ 765810 h 2754630"/>
                  <a:gd name="connsiteX53" fmla="*/ 1032510 w 5234940"/>
                  <a:gd name="connsiteY53" fmla="*/ 765810 h 2754630"/>
                  <a:gd name="connsiteX54" fmla="*/ 1032510 w 5234940"/>
                  <a:gd name="connsiteY54" fmla="*/ 803910 h 2754630"/>
                  <a:gd name="connsiteX55" fmla="*/ 1047750 w 5234940"/>
                  <a:gd name="connsiteY55" fmla="*/ 803910 h 2754630"/>
                  <a:gd name="connsiteX56" fmla="*/ 1047750 w 5234940"/>
                  <a:gd name="connsiteY56" fmla="*/ 819150 h 2754630"/>
                  <a:gd name="connsiteX57" fmla="*/ 1062990 w 5234940"/>
                  <a:gd name="connsiteY57" fmla="*/ 819150 h 2754630"/>
                  <a:gd name="connsiteX58" fmla="*/ 1062990 w 5234940"/>
                  <a:gd name="connsiteY58" fmla="*/ 845820 h 2754630"/>
                  <a:gd name="connsiteX59" fmla="*/ 1089660 w 5234940"/>
                  <a:gd name="connsiteY59" fmla="*/ 845820 h 2754630"/>
                  <a:gd name="connsiteX60" fmla="*/ 1089660 w 5234940"/>
                  <a:gd name="connsiteY60" fmla="*/ 883920 h 2754630"/>
                  <a:gd name="connsiteX61" fmla="*/ 1112520 w 5234940"/>
                  <a:gd name="connsiteY61" fmla="*/ 883920 h 2754630"/>
                  <a:gd name="connsiteX62" fmla="*/ 1112520 w 5234940"/>
                  <a:gd name="connsiteY62" fmla="*/ 929640 h 2754630"/>
                  <a:gd name="connsiteX63" fmla="*/ 1162050 w 5234940"/>
                  <a:gd name="connsiteY63" fmla="*/ 929640 h 2754630"/>
                  <a:gd name="connsiteX64" fmla="*/ 1162050 w 5234940"/>
                  <a:gd name="connsiteY64" fmla="*/ 975360 h 2754630"/>
                  <a:gd name="connsiteX65" fmla="*/ 1207770 w 5234940"/>
                  <a:gd name="connsiteY65" fmla="*/ 975360 h 2754630"/>
                  <a:gd name="connsiteX66" fmla="*/ 1207770 w 5234940"/>
                  <a:gd name="connsiteY66" fmla="*/ 998220 h 2754630"/>
                  <a:gd name="connsiteX67" fmla="*/ 1238250 w 5234940"/>
                  <a:gd name="connsiteY67" fmla="*/ 998220 h 2754630"/>
                  <a:gd name="connsiteX68" fmla="*/ 1238250 w 5234940"/>
                  <a:gd name="connsiteY68" fmla="*/ 1021080 h 2754630"/>
                  <a:gd name="connsiteX69" fmla="*/ 1303020 w 5234940"/>
                  <a:gd name="connsiteY69" fmla="*/ 1021080 h 2754630"/>
                  <a:gd name="connsiteX70" fmla="*/ 1303020 w 5234940"/>
                  <a:gd name="connsiteY70" fmla="*/ 1055370 h 2754630"/>
                  <a:gd name="connsiteX71" fmla="*/ 1348740 w 5234940"/>
                  <a:gd name="connsiteY71" fmla="*/ 1055370 h 2754630"/>
                  <a:gd name="connsiteX72" fmla="*/ 1348740 w 5234940"/>
                  <a:gd name="connsiteY72" fmla="*/ 1078230 h 2754630"/>
                  <a:gd name="connsiteX73" fmla="*/ 1413510 w 5234940"/>
                  <a:gd name="connsiteY73" fmla="*/ 1078230 h 2754630"/>
                  <a:gd name="connsiteX74" fmla="*/ 1413510 w 5234940"/>
                  <a:gd name="connsiteY74" fmla="*/ 1116330 h 2754630"/>
                  <a:gd name="connsiteX75" fmla="*/ 1443990 w 5234940"/>
                  <a:gd name="connsiteY75" fmla="*/ 1116330 h 2754630"/>
                  <a:gd name="connsiteX76" fmla="*/ 1443990 w 5234940"/>
                  <a:gd name="connsiteY76" fmla="*/ 1135380 h 2754630"/>
                  <a:gd name="connsiteX77" fmla="*/ 1485900 w 5234940"/>
                  <a:gd name="connsiteY77" fmla="*/ 1135380 h 2754630"/>
                  <a:gd name="connsiteX78" fmla="*/ 1485900 w 5234940"/>
                  <a:gd name="connsiteY78" fmla="*/ 1181100 h 2754630"/>
                  <a:gd name="connsiteX79" fmla="*/ 1520190 w 5234940"/>
                  <a:gd name="connsiteY79" fmla="*/ 1181100 h 2754630"/>
                  <a:gd name="connsiteX80" fmla="*/ 1520190 w 5234940"/>
                  <a:gd name="connsiteY80" fmla="*/ 1211580 h 2754630"/>
                  <a:gd name="connsiteX81" fmla="*/ 1569720 w 5234940"/>
                  <a:gd name="connsiteY81" fmla="*/ 1211580 h 2754630"/>
                  <a:gd name="connsiteX82" fmla="*/ 1569720 w 5234940"/>
                  <a:gd name="connsiteY82" fmla="*/ 1245870 h 2754630"/>
                  <a:gd name="connsiteX83" fmla="*/ 1592580 w 5234940"/>
                  <a:gd name="connsiteY83" fmla="*/ 1245870 h 2754630"/>
                  <a:gd name="connsiteX84" fmla="*/ 1592580 w 5234940"/>
                  <a:gd name="connsiteY84" fmla="*/ 1276350 h 2754630"/>
                  <a:gd name="connsiteX85" fmla="*/ 1645920 w 5234940"/>
                  <a:gd name="connsiteY85" fmla="*/ 1276350 h 2754630"/>
                  <a:gd name="connsiteX86" fmla="*/ 1645920 w 5234940"/>
                  <a:gd name="connsiteY86" fmla="*/ 1295400 h 2754630"/>
                  <a:gd name="connsiteX87" fmla="*/ 1725930 w 5234940"/>
                  <a:gd name="connsiteY87" fmla="*/ 1295400 h 2754630"/>
                  <a:gd name="connsiteX88" fmla="*/ 1725930 w 5234940"/>
                  <a:gd name="connsiteY88" fmla="*/ 1333500 h 2754630"/>
                  <a:gd name="connsiteX89" fmla="*/ 1748790 w 5234940"/>
                  <a:gd name="connsiteY89" fmla="*/ 1333500 h 2754630"/>
                  <a:gd name="connsiteX90" fmla="*/ 1748790 w 5234940"/>
                  <a:gd name="connsiteY90" fmla="*/ 1356360 h 2754630"/>
                  <a:gd name="connsiteX91" fmla="*/ 1775460 w 5234940"/>
                  <a:gd name="connsiteY91" fmla="*/ 1356360 h 2754630"/>
                  <a:gd name="connsiteX92" fmla="*/ 1775460 w 5234940"/>
                  <a:gd name="connsiteY92" fmla="*/ 1394460 h 2754630"/>
                  <a:gd name="connsiteX93" fmla="*/ 1821180 w 5234940"/>
                  <a:gd name="connsiteY93" fmla="*/ 1394460 h 2754630"/>
                  <a:gd name="connsiteX94" fmla="*/ 1821180 w 5234940"/>
                  <a:gd name="connsiteY94" fmla="*/ 1417320 h 2754630"/>
                  <a:gd name="connsiteX95" fmla="*/ 1847850 w 5234940"/>
                  <a:gd name="connsiteY95" fmla="*/ 1417320 h 2754630"/>
                  <a:gd name="connsiteX96" fmla="*/ 1847850 w 5234940"/>
                  <a:gd name="connsiteY96" fmla="*/ 1447800 h 2754630"/>
                  <a:gd name="connsiteX97" fmla="*/ 1874520 w 5234940"/>
                  <a:gd name="connsiteY97" fmla="*/ 1447800 h 2754630"/>
                  <a:gd name="connsiteX98" fmla="*/ 1874520 w 5234940"/>
                  <a:gd name="connsiteY98" fmla="*/ 1482090 h 2754630"/>
                  <a:gd name="connsiteX99" fmla="*/ 1958340 w 5234940"/>
                  <a:gd name="connsiteY99" fmla="*/ 1482090 h 2754630"/>
                  <a:gd name="connsiteX100" fmla="*/ 1958340 w 5234940"/>
                  <a:gd name="connsiteY100" fmla="*/ 1512570 h 2754630"/>
                  <a:gd name="connsiteX101" fmla="*/ 2030730 w 5234940"/>
                  <a:gd name="connsiteY101" fmla="*/ 1512570 h 2754630"/>
                  <a:gd name="connsiteX102" fmla="*/ 2030730 w 5234940"/>
                  <a:gd name="connsiteY102" fmla="*/ 1543050 h 2754630"/>
                  <a:gd name="connsiteX103" fmla="*/ 2106930 w 5234940"/>
                  <a:gd name="connsiteY103" fmla="*/ 1543050 h 2754630"/>
                  <a:gd name="connsiteX104" fmla="*/ 2106930 w 5234940"/>
                  <a:gd name="connsiteY104" fmla="*/ 1588770 h 2754630"/>
                  <a:gd name="connsiteX105" fmla="*/ 2270760 w 5234940"/>
                  <a:gd name="connsiteY105" fmla="*/ 1588770 h 2754630"/>
                  <a:gd name="connsiteX106" fmla="*/ 2270760 w 5234940"/>
                  <a:gd name="connsiteY106" fmla="*/ 1607820 h 2754630"/>
                  <a:gd name="connsiteX107" fmla="*/ 2312670 w 5234940"/>
                  <a:gd name="connsiteY107" fmla="*/ 1607820 h 2754630"/>
                  <a:gd name="connsiteX108" fmla="*/ 2312670 w 5234940"/>
                  <a:gd name="connsiteY108" fmla="*/ 1623060 h 2754630"/>
                  <a:gd name="connsiteX109" fmla="*/ 2366010 w 5234940"/>
                  <a:gd name="connsiteY109" fmla="*/ 1623060 h 2754630"/>
                  <a:gd name="connsiteX110" fmla="*/ 2366010 w 5234940"/>
                  <a:gd name="connsiteY110" fmla="*/ 1657350 h 2754630"/>
                  <a:gd name="connsiteX111" fmla="*/ 2434590 w 5234940"/>
                  <a:gd name="connsiteY111" fmla="*/ 1657350 h 2754630"/>
                  <a:gd name="connsiteX112" fmla="*/ 2434590 w 5234940"/>
                  <a:gd name="connsiteY112" fmla="*/ 1676400 h 2754630"/>
                  <a:gd name="connsiteX113" fmla="*/ 2487930 w 5234940"/>
                  <a:gd name="connsiteY113" fmla="*/ 1676400 h 2754630"/>
                  <a:gd name="connsiteX114" fmla="*/ 2487930 w 5234940"/>
                  <a:gd name="connsiteY114" fmla="*/ 1714500 h 2754630"/>
                  <a:gd name="connsiteX115" fmla="*/ 2586990 w 5234940"/>
                  <a:gd name="connsiteY115" fmla="*/ 1714500 h 2754630"/>
                  <a:gd name="connsiteX116" fmla="*/ 2586990 w 5234940"/>
                  <a:gd name="connsiteY116" fmla="*/ 1737360 h 2754630"/>
                  <a:gd name="connsiteX117" fmla="*/ 2640330 w 5234940"/>
                  <a:gd name="connsiteY117" fmla="*/ 1737360 h 2754630"/>
                  <a:gd name="connsiteX118" fmla="*/ 2640330 w 5234940"/>
                  <a:gd name="connsiteY118" fmla="*/ 1771650 h 2754630"/>
                  <a:gd name="connsiteX119" fmla="*/ 2708910 w 5234940"/>
                  <a:gd name="connsiteY119" fmla="*/ 1771650 h 2754630"/>
                  <a:gd name="connsiteX120" fmla="*/ 2708910 w 5234940"/>
                  <a:gd name="connsiteY120" fmla="*/ 1813560 h 2754630"/>
                  <a:gd name="connsiteX121" fmla="*/ 2754630 w 5234940"/>
                  <a:gd name="connsiteY121" fmla="*/ 1813560 h 2754630"/>
                  <a:gd name="connsiteX122" fmla="*/ 2766060 w 5234940"/>
                  <a:gd name="connsiteY122" fmla="*/ 1824990 h 2754630"/>
                  <a:gd name="connsiteX123" fmla="*/ 2785110 w 5234940"/>
                  <a:gd name="connsiteY123" fmla="*/ 1824990 h 2754630"/>
                  <a:gd name="connsiteX124" fmla="*/ 2785110 w 5234940"/>
                  <a:gd name="connsiteY124" fmla="*/ 1840230 h 2754630"/>
                  <a:gd name="connsiteX125" fmla="*/ 2907030 w 5234940"/>
                  <a:gd name="connsiteY125" fmla="*/ 1840230 h 2754630"/>
                  <a:gd name="connsiteX126" fmla="*/ 2907030 w 5234940"/>
                  <a:gd name="connsiteY126" fmla="*/ 1859280 h 2754630"/>
                  <a:gd name="connsiteX127" fmla="*/ 2994660 w 5234940"/>
                  <a:gd name="connsiteY127" fmla="*/ 1859280 h 2754630"/>
                  <a:gd name="connsiteX128" fmla="*/ 2994660 w 5234940"/>
                  <a:gd name="connsiteY128" fmla="*/ 1905000 h 2754630"/>
                  <a:gd name="connsiteX129" fmla="*/ 3063240 w 5234940"/>
                  <a:gd name="connsiteY129" fmla="*/ 1905000 h 2754630"/>
                  <a:gd name="connsiteX130" fmla="*/ 3063240 w 5234940"/>
                  <a:gd name="connsiteY130" fmla="*/ 1939290 h 2754630"/>
                  <a:gd name="connsiteX131" fmla="*/ 3185160 w 5234940"/>
                  <a:gd name="connsiteY131" fmla="*/ 1939290 h 2754630"/>
                  <a:gd name="connsiteX132" fmla="*/ 3200400 w 5234940"/>
                  <a:gd name="connsiteY132" fmla="*/ 1954530 h 2754630"/>
                  <a:gd name="connsiteX133" fmla="*/ 3345180 w 5234940"/>
                  <a:gd name="connsiteY133" fmla="*/ 1954530 h 2754630"/>
                  <a:gd name="connsiteX134" fmla="*/ 3345180 w 5234940"/>
                  <a:gd name="connsiteY134" fmla="*/ 2004060 h 2754630"/>
                  <a:gd name="connsiteX135" fmla="*/ 3409950 w 5234940"/>
                  <a:gd name="connsiteY135" fmla="*/ 2004060 h 2754630"/>
                  <a:gd name="connsiteX136" fmla="*/ 3409950 w 5234940"/>
                  <a:gd name="connsiteY136" fmla="*/ 2034540 h 2754630"/>
                  <a:gd name="connsiteX137" fmla="*/ 3470910 w 5234940"/>
                  <a:gd name="connsiteY137" fmla="*/ 2034540 h 2754630"/>
                  <a:gd name="connsiteX138" fmla="*/ 3470910 w 5234940"/>
                  <a:gd name="connsiteY138" fmla="*/ 2053590 h 2754630"/>
                  <a:gd name="connsiteX139" fmla="*/ 3524250 w 5234940"/>
                  <a:gd name="connsiteY139" fmla="*/ 2053590 h 2754630"/>
                  <a:gd name="connsiteX140" fmla="*/ 3524250 w 5234940"/>
                  <a:gd name="connsiteY140" fmla="*/ 2072640 h 2754630"/>
                  <a:gd name="connsiteX141" fmla="*/ 3638550 w 5234940"/>
                  <a:gd name="connsiteY141" fmla="*/ 2072640 h 2754630"/>
                  <a:gd name="connsiteX142" fmla="*/ 3638550 w 5234940"/>
                  <a:gd name="connsiteY142" fmla="*/ 2106930 h 2754630"/>
                  <a:gd name="connsiteX143" fmla="*/ 3657600 w 5234940"/>
                  <a:gd name="connsiteY143" fmla="*/ 2106930 h 2754630"/>
                  <a:gd name="connsiteX144" fmla="*/ 3657600 w 5234940"/>
                  <a:gd name="connsiteY144" fmla="*/ 2137410 h 2754630"/>
                  <a:gd name="connsiteX145" fmla="*/ 3733800 w 5234940"/>
                  <a:gd name="connsiteY145" fmla="*/ 2137410 h 2754630"/>
                  <a:gd name="connsiteX146" fmla="*/ 3733800 w 5234940"/>
                  <a:gd name="connsiteY146" fmla="*/ 2179320 h 2754630"/>
                  <a:gd name="connsiteX147" fmla="*/ 3950970 w 5234940"/>
                  <a:gd name="connsiteY147" fmla="*/ 2179320 h 2754630"/>
                  <a:gd name="connsiteX148" fmla="*/ 3950970 w 5234940"/>
                  <a:gd name="connsiteY148" fmla="*/ 2221230 h 2754630"/>
                  <a:gd name="connsiteX149" fmla="*/ 4244340 w 5234940"/>
                  <a:gd name="connsiteY149" fmla="*/ 2221230 h 2754630"/>
                  <a:gd name="connsiteX150" fmla="*/ 4244340 w 5234940"/>
                  <a:gd name="connsiteY150" fmla="*/ 2251710 h 2754630"/>
                  <a:gd name="connsiteX151" fmla="*/ 4423410 w 5234940"/>
                  <a:gd name="connsiteY151" fmla="*/ 2251710 h 2754630"/>
                  <a:gd name="connsiteX152" fmla="*/ 4423410 w 5234940"/>
                  <a:gd name="connsiteY152" fmla="*/ 2305050 h 2754630"/>
                  <a:gd name="connsiteX153" fmla="*/ 4526280 w 5234940"/>
                  <a:gd name="connsiteY153" fmla="*/ 2305050 h 2754630"/>
                  <a:gd name="connsiteX154" fmla="*/ 4526280 w 5234940"/>
                  <a:gd name="connsiteY154" fmla="*/ 2339340 h 2754630"/>
                  <a:gd name="connsiteX155" fmla="*/ 4796790 w 5234940"/>
                  <a:gd name="connsiteY155" fmla="*/ 2339340 h 2754630"/>
                  <a:gd name="connsiteX156" fmla="*/ 4796790 w 5234940"/>
                  <a:gd name="connsiteY156" fmla="*/ 2411730 h 2754630"/>
                  <a:gd name="connsiteX157" fmla="*/ 5234940 w 5234940"/>
                  <a:gd name="connsiteY157" fmla="*/ 2411730 h 2754630"/>
                  <a:gd name="connsiteX158" fmla="*/ 5234940 w 5234940"/>
                  <a:gd name="connsiteY158" fmla="*/ 2754630 h 275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5234940" h="2754630">
                    <a:moveTo>
                      <a:pt x="0" y="0"/>
                    </a:moveTo>
                    <a:lnTo>
                      <a:pt x="148590" y="0"/>
                    </a:lnTo>
                    <a:lnTo>
                      <a:pt x="148590" y="38100"/>
                    </a:lnTo>
                    <a:lnTo>
                      <a:pt x="175260" y="38100"/>
                    </a:lnTo>
                    <a:lnTo>
                      <a:pt x="175260" y="49530"/>
                    </a:lnTo>
                    <a:lnTo>
                      <a:pt x="228600" y="49530"/>
                    </a:lnTo>
                    <a:lnTo>
                      <a:pt x="228600" y="68580"/>
                    </a:lnTo>
                    <a:lnTo>
                      <a:pt x="259080" y="68580"/>
                    </a:lnTo>
                    <a:lnTo>
                      <a:pt x="259080" y="99060"/>
                    </a:lnTo>
                    <a:lnTo>
                      <a:pt x="285750" y="99060"/>
                    </a:lnTo>
                    <a:lnTo>
                      <a:pt x="285750" y="106680"/>
                    </a:lnTo>
                    <a:lnTo>
                      <a:pt x="308610" y="106680"/>
                    </a:lnTo>
                    <a:lnTo>
                      <a:pt x="308610" y="148590"/>
                    </a:lnTo>
                    <a:lnTo>
                      <a:pt x="339090" y="148590"/>
                    </a:lnTo>
                    <a:lnTo>
                      <a:pt x="339090" y="171450"/>
                    </a:lnTo>
                    <a:lnTo>
                      <a:pt x="384810" y="171450"/>
                    </a:lnTo>
                    <a:lnTo>
                      <a:pt x="384810" y="198120"/>
                    </a:lnTo>
                    <a:lnTo>
                      <a:pt x="426720" y="198120"/>
                    </a:lnTo>
                    <a:lnTo>
                      <a:pt x="426720" y="224790"/>
                    </a:lnTo>
                    <a:lnTo>
                      <a:pt x="468630" y="224790"/>
                    </a:lnTo>
                    <a:lnTo>
                      <a:pt x="468630" y="259080"/>
                    </a:lnTo>
                    <a:lnTo>
                      <a:pt x="491490" y="259080"/>
                    </a:lnTo>
                    <a:lnTo>
                      <a:pt x="491490" y="285750"/>
                    </a:lnTo>
                    <a:lnTo>
                      <a:pt x="544830" y="285750"/>
                    </a:lnTo>
                    <a:lnTo>
                      <a:pt x="544830" y="339090"/>
                    </a:lnTo>
                    <a:lnTo>
                      <a:pt x="544830" y="339090"/>
                    </a:lnTo>
                    <a:lnTo>
                      <a:pt x="560070" y="354330"/>
                    </a:lnTo>
                    <a:lnTo>
                      <a:pt x="601980" y="354330"/>
                    </a:lnTo>
                    <a:lnTo>
                      <a:pt x="601980" y="392430"/>
                    </a:lnTo>
                    <a:lnTo>
                      <a:pt x="662940" y="392430"/>
                    </a:lnTo>
                    <a:lnTo>
                      <a:pt x="662940" y="426720"/>
                    </a:lnTo>
                    <a:lnTo>
                      <a:pt x="712470" y="426720"/>
                    </a:lnTo>
                    <a:lnTo>
                      <a:pt x="712470" y="453390"/>
                    </a:lnTo>
                    <a:lnTo>
                      <a:pt x="731520" y="453390"/>
                    </a:lnTo>
                    <a:lnTo>
                      <a:pt x="731520" y="472440"/>
                    </a:lnTo>
                    <a:lnTo>
                      <a:pt x="769620" y="472440"/>
                    </a:lnTo>
                    <a:lnTo>
                      <a:pt x="769620" y="518160"/>
                    </a:lnTo>
                    <a:lnTo>
                      <a:pt x="792480" y="518160"/>
                    </a:lnTo>
                    <a:lnTo>
                      <a:pt x="792480" y="537210"/>
                    </a:lnTo>
                    <a:lnTo>
                      <a:pt x="800100" y="537210"/>
                    </a:lnTo>
                    <a:lnTo>
                      <a:pt x="800100" y="582930"/>
                    </a:lnTo>
                    <a:lnTo>
                      <a:pt x="830580" y="582930"/>
                    </a:lnTo>
                    <a:lnTo>
                      <a:pt x="830580" y="613410"/>
                    </a:lnTo>
                    <a:lnTo>
                      <a:pt x="853440" y="613410"/>
                    </a:lnTo>
                    <a:lnTo>
                      <a:pt x="853440" y="647700"/>
                    </a:lnTo>
                    <a:lnTo>
                      <a:pt x="891540" y="647700"/>
                    </a:lnTo>
                    <a:lnTo>
                      <a:pt x="891540" y="647700"/>
                    </a:lnTo>
                    <a:lnTo>
                      <a:pt x="910590" y="666750"/>
                    </a:lnTo>
                    <a:lnTo>
                      <a:pt x="910590" y="704850"/>
                    </a:lnTo>
                    <a:lnTo>
                      <a:pt x="948690" y="704850"/>
                    </a:lnTo>
                    <a:lnTo>
                      <a:pt x="948690" y="731520"/>
                    </a:lnTo>
                    <a:lnTo>
                      <a:pt x="1002030" y="731520"/>
                    </a:lnTo>
                    <a:lnTo>
                      <a:pt x="1002030" y="765810"/>
                    </a:lnTo>
                    <a:lnTo>
                      <a:pt x="1032510" y="765810"/>
                    </a:lnTo>
                    <a:lnTo>
                      <a:pt x="1032510" y="803910"/>
                    </a:lnTo>
                    <a:lnTo>
                      <a:pt x="1047750" y="803910"/>
                    </a:lnTo>
                    <a:lnTo>
                      <a:pt x="1047750" y="819150"/>
                    </a:lnTo>
                    <a:lnTo>
                      <a:pt x="1062990" y="819150"/>
                    </a:lnTo>
                    <a:lnTo>
                      <a:pt x="1062990" y="845820"/>
                    </a:lnTo>
                    <a:lnTo>
                      <a:pt x="1089660" y="845820"/>
                    </a:lnTo>
                    <a:lnTo>
                      <a:pt x="1089660" y="883920"/>
                    </a:lnTo>
                    <a:lnTo>
                      <a:pt x="1112520" y="883920"/>
                    </a:lnTo>
                    <a:lnTo>
                      <a:pt x="1112520" y="929640"/>
                    </a:lnTo>
                    <a:lnTo>
                      <a:pt x="1162050" y="929640"/>
                    </a:lnTo>
                    <a:lnTo>
                      <a:pt x="1162050" y="975360"/>
                    </a:lnTo>
                    <a:lnTo>
                      <a:pt x="1207770" y="975360"/>
                    </a:lnTo>
                    <a:lnTo>
                      <a:pt x="1207770" y="998220"/>
                    </a:lnTo>
                    <a:lnTo>
                      <a:pt x="1238250" y="998220"/>
                    </a:lnTo>
                    <a:lnTo>
                      <a:pt x="1238250" y="1021080"/>
                    </a:lnTo>
                    <a:lnTo>
                      <a:pt x="1303020" y="1021080"/>
                    </a:lnTo>
                    <a:lnTo>
                      <a:pt x="1303020" y="1055370"/>
                    </a:lnTo>
                    <a:lnTo>
                      <a:pt x="1348740" y="1055370"/>
                    </a:lnTo>
                    <a:lnTo>
                      <a:pt x="1348740" y="1078230"/>
                    </a:lnTo>
                    <a:lnTo>
                      <a:pt x="1413510" y="1078230"/>
                    </a:lnTo>
                    <a:lnTo>
                      <a:pt x="1413510" y="1116330"/>
                    </a:lnTo>
                    <a:lnTo>
                      <a:pt x="1443990" y="1116330"/>
                    </a:lnTo>
                    <a:lnTo>
                      <a:pt x="1443990" y="1135380"/>
                    </a:lnTo>
                    <a:lnTo>
                      <a:pt x="1485900" y="1135380"/>
                    </a:lnTo>
                    <a:lnTo>
                      <a:pt x="1485900" y="1181100"/>
                    </a:lnTo>
                    <a:lnTo>
                      <a:pt x="1520190" y="1181100"/>
                    </a:lnTo>
                    <a:lnTo>
                      <a:pt x="1520190" y="1211580"/>
                    </a:lnTo>
                    <a:lnTo>
                      <a:pt x="1569720" y="1211580"/>
                    </a:lnTo>
                    <a:lnTo>
                      <a:pt x="1569720" y="1245870"/>
                    </a:lnTo>
                    <a:lnTo>
                      <a:pt x="1592580" y="1245870"/>
                    </a:lnTo>
                    <a:lnTo>
                      <a:pt x="1592580" y="1276350"/>
                    </a:lnTo>
                    <a:lnTo>
                      <a:pt x="1645920" y="1276350"/>
                    </a:lnTo>
                    <a:lnTo>
                      <a:pt x="1645920" y="1295400"/>
                    </a:lnTo>
                    <a:lnTo>
                      <a:pt x="1725930" y="1295400"/>
                    </a:lnTo>
                    <a:lnTo>
                      <a:pt x="1725930" y="1333500"/>
                    </a:lnTo>
                    <a:lnTo>
                      <a:pt x="1748790" y="1333500"/>
                    </a:lnTo>
                    <a:lnTo>
                      <a:pt x="1748790" y="1356360"/>
                    </a:lnTo>
                    <a:lnTo>
                      <a:pt x="1775460" y="1356360"/>
                    </a:lnTo>
                    <a:lnTo>
                      <a:pt x="1775460" y="1394460"/>
                    </a:lnTo>
                    <a:lnTo>
                      <a:pt x="1821180" y="1394460"/>
                    </a:lnTo>
                    <a:lnTo>
                      <a:pt x="1821180" y="1417320"/>
                    </a:lnTo>
                    <a:lnTo>
                      <a:pt x="1847850" y="1417320"/>
                    </a:lnTo>
                    <a:lnTo>
                      <a:pt x="1847850" y="1447800"/>
                    </a:lnTo>
                    <a:lnTo>
                      <a:pt x="1874520" y="1447800"/>
                    </a:lnTo>
                    <a:lnTo>
                      <a:pt x="1874520" y="1482090"/>
                    </a:lnTo>
                    <a:lnTo>
                      <a:pt x="1958340" y="1482090"/>
                    </a:lnTo>
                    <a:lnTo>
                      <a:pt x="1958340" y="1512570"/>
                    </a:lnTo>
                    <a:lnTo>
                      <a:pt x="2030730" y="1512570"/>
                    </a:lnTo>
                    <a:lnTo>
                      <a:pt x="2030730" y="1543050"/>
                    </a:lnTo>
                    <a:lnTo>
                      <a:pt x="2106930" y="1543050"/>
                    </a:lnTo>
                    <a:lnTo>
                      <a:pt x="2106930" y="1588770"/>
                    </a:lnTo>
                    <a:lnTo>
                      <a:pt x="2270760" y="1588770"/>
                    </a:lnTo>
                    <a:lnTo>
                      <a:pt x="2270760" y="1607820"/>
                    </a:lnTo>
                    <a:lnTo>
                      <a:pt x="2312670" y="1607820"/>
                    </a:lnTo>
                    <a:lnTo>
                      <a:pt x="2312670" y="1623060"/>
                    </a:lnTo>
                    <a:lnTo>
                      <a:pt x="2366010" y="1623060"/>
                    </a:lnTo>
                    <a:lnTo>
                      <a:pt x="2366010" y="1657350"/>
                    </a:lnTo>
                    <a:lnTo>
                      <a:pt x="2434590" y="1657350"/>
                    </a:lnTo>
                    <a:lnTo>
                      <a:pt x="2434590" y="1676400"/>
                    </a:lnTo>
                    <a:lnTo>
                      <a:pt x="2487930" y="1676400"/>
                    </a:lnTo>
                    <a:lnTo>
                      <a:pt x="2487930" y="1714500"/>
                    </a:lnTo>
                    <a:lnTo>
                      <a:pt x="2586990" y="1714500"/>
                    </a:lnTo>
                    <a:lnTo>
                      <a:pt x="2586990" y="1737360"/>
                    </a:lnTo>
                    <a:lnTo>
                      <a:pt x="2640330" y="1737360"/>
                    </a:lnTo>
                    <a:lnTo>
                      <a:pt x="2640330" y="1771650"/>
                    </a:lnTo>
                    <a:lnTo>
                      <a:pt x="2708910" y="1771650"/>
                    </a:lnTo>
                    <a:lnTo>
                      <a:pt x="2708910" y="1813560"/>
                    </a:lnTo>
                    <a:lnTo>
                      <a:pt x="2754630" y="1813560"/>
                    </a:lnTo>
                    <a:lnTo>
                      <a:pt x="2766060" y="1824990"/>
                    </a:lnTo>
                    <a:lnTo>
                      <a:pt x="2785110" y="1824990"/>
                    </a:lnTo>
                    <a:lnTo>
                      <a:pt x="2785110" y="1840230"/>
                    </a:lnTo>
                    <a:lnTo>
                      <a:pt x="2907030" y="1840230"/>
                    </a:lnTo>
                    <a:lnTo>
                      <a:pt x="2907030" y="1859280"/>
                    </a:lnTo>
                    <a:lnTo>
                      <a:pt x="2994660" y="1859280"/>
                    </a:lnTo>
                    <a:lnTo>
                      <a:pt x="2994660" y="1905000"/>
                    </a:lnTo>
                    <a:lnTo>
                      <a:pt x="3063240" y="1905000"/>
                    </a:lnTo>
                    <a:lnTo>
                      <a:pt x="3063240" y="1939290"/>
                    </a:lnTo>
                    <a:lnTo>
                      <a:pt x="3185160" y="1939290"/>
                    </a:lnTo>
                    <a:lnTo>
                      <a:pt x="3200400" y="1954530"/>
                    </a:lnTo>
                    <a:lnTo>
                      <a:pt x="3345180" y="1954530"/>
                    </a:lnTo>
                    <a:lnTo>
                      <a:pt x="3345180" y="2004060"/>
                    </a:lnTo>
                    <a:lnTo>
                      <a:pt x="3409950" y="2004060"/>
                    </a:lnTo>
                    <a:lnTo>
                      <a:pt x="3409950" y="2034540"/>
                    </a:lnTo>
                    <a:lnTo>
                      <a:pt x="3470910" y="2034540"/>
                    </a:lnTo>
                    <a:lnTo>
                      <a:pt x="3470910" y="2053590"/>
                    </a:lnTo>
                    <a:lnTo>
                      <a:pt x="3524250" y="2053590"/>
                    </a:lnTo>
                    <a:lnTo>
                      <a:pt x="3524250" y="2072640"/>
                    </a:lnTo>
                    <a:lnTo>
                      <a:pt x="3638550" y="2072640"/>
                    </a:lnTo>
                    <a:lnTo>
                      <a:pt x="3638550" y="2106930"/>
                    </a:lnTo>
                    <a:lnTo>
                      <a:pt x="3657600" y="2106930"/>
                    </a:lnTo>
                    <a:lnTo>
                      <a:pt x="3657600" y="2137410"/>
                    </a:lnTo>
                    <a:lnTo>
                      <a:pt x="3733800" y="2137410"/>
                    </a:lnTo>
                    <a:lnTo>
                      <a:pt x="3733800" y="2179320"/>
                    </a:lnTo>
                    <a:lnTo>
                      <a:pt x="3950970" y="2179320"/>
                    </a:lnTo>
                    <a:lnTo>
                      <a:pt x="3950970" y="2221230"/>
                    </a:lnTo>
                    <a:lnTo>
                      <a:pt x="4244340" y="2221230"/>
                    </a:lnTo>
                    <a:lnTo>
                      <a:pt x="4244340" y="2251710"/>
                    </a:lnTo>
                    <a:lnTo>
                      <a:pt x="4423410" y="2251710"/>
                    </a:lnTo>
                    <a:lnTo>
                      <a:pt x="4423410" y="2305050"/>
                    </a:lnTo>
                    <a:lnTo>
                      <a:pt x="4526280" y="2305050"/>
                    </a:lnTo>
                    <a:lnTo>
                      <a:pt x="4526280" y="2339340"/>
                    </a:lnTo>
                    <a:lnTo>
                      <a:pt x="4796790" y="2339340"/>
                    </a:lnTo>
                    <a:lnTo>
                      <a:pt x="4796790" y="2411730"/>
                    </a:lnTo>
                    <a:lnTo>
                      <a:pt x="5234940" y="2411730"/>
                    </a:lnTo>
                    <a:lnTo>
                      <a:pt x="5234940" y="2754630"/>
                    </a:lnTo>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1200">
                  <a:solidFill>
                    <a:srgbClr val="343333"/>
                  </a:solidFill>
                  <a:cs typeface="Arial" panose="020B0604020202020204" pitchFamily="34" charset="0"/>
                </a:endParaRPr>
              </a:p>
            </p:txBody>
          </p:sp>
          <p:grpSp>
            <p:nvGrpSpPr>
              <p:cNvPr id="70" name="Group 69">
                <a:extLst>
                  <a:ext uri="{FF2B5EF4-FFF2-40B4-BE49-F238E27FC236}">
                    <a16:creationId xmlns:a16="http://schemas.microsoft.com/office/drawing/2014/main" id="{0BABE8C8-84D2-451B-A272-38F4D55890F2}"/>
                  </a:ext>
                </a:extLst>
              </p:cNvPr>
              <p:cNvGrpSpPr/>
              <p:nvPr/>
            </p:nvGrpSpPr>
            <p:grpSpPr>
              <a:xfrm>
                <a:off x="1418911" y="3692328"/>
                <a:ext cx="4362389" cy="34639"/>
                <a:chOff x="2894666" y="4342190"/>
                <a:chExt cx="5816518" cy="46185"/>
              </a:xfrm>
            </p:grpSpPr>
            <p:cxnSp>
              <p:nvCxnSpPr>
                <p:cNvPr id="72" name="Straight Connector 71">
                  <a:extLst>
                    <a:ext uri="{FF2B5EF4-FFF2-40B4-BE49-F238E27FC236}">
                      <a16:creationId xmlns:a16="http://schemas.microsoft.com/office/drawing/2014/main" id="{67583267-F622-4027-9066-674CE6C30400}"/>
                    </a:ext>
                  </a:extLst>
                </p:cNvPr>
                <p:cNvCxnSpPr>
                  <a:cxnSpLocks/>
                </p:cNvCxnSpPr>
                <p:nvPr>
                  <p:custDataLst>
                    <p:tags r:id="rId1"/>
                  </p:custDataLst>
                </p:nvPr>
              </p:nvCxnSpPr>
              <p:spPr>
                <a:xfrm flipH="1">
                  <a:off x="2894666" y="4342190"/>
                  <a:ext cx="58165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533FD84-1CEC-4B93-9A58-025C4A2B3573}"/>
                    </a:ext>
                  </a:extLst>
                </p:cNvPr>
                <p:cNvCxnSpPr/>
                <p:nvPr>
                  <p:custDataLst>
                    <p:tags r:id="rId2"/>
                  </p:custDataLst>
                </p:nvPr>
              </p:nvCxnSpPr>
              <p:spPr>
                <a:xfrm flipV="1">
                  <a:off x="3719538"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46A3F59-00CB-406C-82C2-BEE8AFA44360}"/>
                    </a:ext>
                  </a:extLst>
                </p:cNvPr>
                <p:cNvCxnSpPr/>
                <p:nvPr>
                  <p:custDataLst>
                    <p:tags r:id="rId3"/>
                  </p:custDataLst>
                </p:nvPr>
              </p:nvCxnSpPr>
              <p:spPr>
                <a:xfrm flipV="1">
                  <a:off x="4504106"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13B6DC6-5AA4-4411-BE27-F581CD1D76F6}"/>
                    </a:ext>
                  </a:extLst>
                </p:cNvPr>
                <p:cNvCxnSpPr/>
                <p:nvPr>
                  <p:custDataLst>
                    <p:tags r:id="rId4"/>
                  </p:custDataLst>
                </p:nvPr>
              </p:nvCxnSpPr>
              <p:spPr>
                <a:xfrm flipV="1">
                  <a:off x="5288674"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8541C3E-C5D6-4CC0-A8E0-E23AE65C46B8}"/>
                    </a:ext>
                  </a:extLst>
                </p:cNvPr>
                <p:cNvCxnSpPr/>
                <p:nvPr>
                  <p:custDataLst>
                    <p:tags r:id="rId5"/>
                  </p:custDataLst>
                </p:nvPr>
              </p:nvCxnSpPr>
              <p:spPr>
                <a:xfrm flipV="1">
                  <a:off x="6073242"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61096D0-7777-4BE5-ACAB-84934EBC71D0}"/>
                    </a:ext>
                  </a:extLst>
                </p:cNvPr>
                <p:cNvCxnSpPr/>
                <p:nvPr>
                  <p:custDataLst>
                    <p:tags r:id="rId6"/>
                  </p:custDataLst>
                </p:nvPr>
              </p:nvCxnSpPr>
              <p:spPr>
                <a:xfrm flipV="1">
                  <a:off x="7642378"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A5B51BC-1E6C-4B39-B11E-C22B8B95B38B}"/>
                    </a:ext>
                  </a:extLst>
                </p:cNvPr>
                <p:cNvCxnSpPr/>
                <p:nvPr>
                  <p:custDataLst>
                    <p:tags r:id="rId7"/>
                  </p:custDataLst>
                </p:nvPr>
              </p:nvCxnSpPr>
              <p:spPr>
                <a:xfrm flipV="1">
                  <a:off x="3327254"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CBBB8F8-DAE7-4338-8779-FF99701ACB02}"/>
                    </a:ext>
                  </a:extLst>
                </p:cNvPr>
                <p:cNvCxnSpPr/>
                <p:nvPr>
                  <p:custDataLst>
                    <p:tags r:id="rId8"/>
                  </p:custDataLst>
                </p:nvPr>
              </p:nvCxnSpPr>
              <p:spPr>
                <a:xfrm flipV="1">
                  <a:off x="4111822"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C039EAC-A66A-4EA5-8E6A-491E5CA2492A}"/>
                    </a:ext>
                  </a:extLst>
                </p:cNvPr>
                <p:cNvCxnSpPr/>
                <p:nvPr>
                  <p:custDataLst>
                    <p:tags r:id="rId9"/>
                  </p:custDataLst>
                </p:nvPr>
              </p:nvCxnSpPr>
              <p:spPr>
                <a:xfrm flipV="1">
                  <a:off x="4896390"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B74732D-1432-49ED-A1F3-D1A4D3EA66E5}"/>
                    </a:ext>
                  </a:extLst>
                </p:cNvPr>
                <p:cNvCxnSpPr/>
                <p:nvPr>
                  <p:custDataLst>
                    <p:tags r:id="rId10"/>
                  </p:custDataLst>
                </p:nvPr>
              </p:nvCxnSpPr>
              <p:spPr>
                <a:xfrm flipV="1">
                  <a:off x="5680958"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4523E3B-8E32-4B6C-9D5B-FBBCEDB28B76}"/>
                    </a:ext>
                  </a:extLst>
                </p:cNvPr>
                <p:cNvCxnSpPr/>
                <p:nvPr>
                  <p:custDataLst>
                    <p:tags r:id="rId11"/>
                  </p:custDataLst>
                </p:nvPr>
              </p:nvCxnSpPr>
              <p:spPr>
                <a:xfrm flipV="1">
                  <a:off x="6857810"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E5242F8-3595-437E-A659-1F6D3E8593CE}"/>
                    </a:ext>
                  </a:extLst>
                </p:cNvPr>
                <p:cNvCxnSpPr/>
                <p:nvPr>
                  <p:custDataLst>
                    <p:tags r:id="rId12"/>
                  </p:custDataLst>
                </p:nvPr>
              </p:nvCxnSpPr>
              <p:spPr>
                <a:xfrm flipV="1">
                  <a:off x="8426952" y="434219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3C5AD7D-B37E-429C-BF38-2FD7D34F6F9F}"/>
                    </a:ext>
                  </a:extLst>
                </p:cNvPr>
                <p:cNvCxnSpPr/>
                <p:nvPr>
                  <p:custDataLst>
                    <p:tags r:id="rId13"/>
                  </p:custDataLst>
                </p:nvPr>
              </p:nvCxnSpPr>
              <p:spPr>
                <a:xfrm flipV="1">
                  <a:off x="6465526" y="435235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9A31D36-F9F9-4427-B269-F1D0DB177250}"/>
                    </a:ext>
                  </a:extLst>
                </p:cNvPr>
                <p:cNvCxnSpPr/>
                <p:nvPr>
                  <p:custDataLst>
                    <p:tags r:id="rId14"/>
                  </p:custDataLst>
                </p:nvPr>
              </p:nvCxnSpPr>
              <p:spPr>
                <a:xfrm flipV="1">
                  <a:off x="8034662" y="435235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DE8C389-3765-4460-AA38-D62757F403DD}"/>
                    </a:ext>
                  </a:extLst>
                </p:cNvPr>
                <p:cNvCxnSpPr/>
                <p:nvPr>
                  <p:custDataLst>
                    <p:tags r:id="rId15"/>
                  </p:custDataLst>
                </p:nvPr>
              </p:nvCxnSpPr>
              <p:spPr>
                <a:xfrm flipV="1">
                  <a:off x="7250094" y="4352350"/>
                  <a:ext cx="0" cy="3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Rectangle 70">
                <a:extLst>
                  <a:ext uri="{FF2B5EF4-FFF2-40B4-BE49-F238E27FC236}">
                    <a16:creationId xmlns:a16="http://schemas.microsoft.com/office/drawing/2014/main" id="{D6FD511E-99DF-4003-806C-09BEB731FB0B}"/>
                  </a:ext>
                </a:extLst>
              </p:cNvPr>
              <p:cNvSpPr/>
              <p:nvPr/>
            </p:nvSpPr>
            <p:spPr>
              <a:xfrm>
                <a:off x="4292115" y="1743130"/>
                <a:ext cx="733900" cy="388944"/>
              </a:xfrm>
              <a:prstGeom prst="rect">
                <a:avLst/>
              </a:prstGeom>
              <a:ln>
                <a:noFill/>
              </a:ln>
            </p:spPr>
            <p:txBody>
              <a:bodyPr wrap="none" lIns="0" tIns="0" rIns="0" bIns="0">
                <a:spAutoFit/>
              </a:bodyPr>
              <a:lstStyle/>
              <a:p>
                <a:pPr marL="0" lvl="1" defTabSz="914354" fontAlgn="base">
                  <a:spcAft>
                    <a:spcPct val="0"/>
                  </a:spcAft>
                  <a:buClr>
                    <a:srgbClr val="E69A30"/>
                  </a:buClr>
                  <a:defRPr/>
                </a:pPr>
                <a:r>
                  <a:rPr lang="en-GB" sz="1600" dirty="0">
                    <a:solidFill>
                      <a:srgbClr val="343333"/>
                    </a:solidFill>
                    <a:ea typeface="ＭＳ Ｐゴシック" pitchFamily="127" charset="-128"/>
                    <a:cs typeface="Arial" panose="020B0604020202020204" pitchFamily="34" charset="0"/>
                  </a:rPr>
                  <a:t>Sorafenib</a:t>
                </a:r>
              </a:p>
              <a:p>
                <a:pPr marL="0" lvl="1" defTabSz="914354" fontAlgn="base">
                  <a:spcAft>
                    <a:spcPct val="0"/>
                  </a:spcAft>
                  <a:buClr>
                    <a:srgbClr val="E69A30"/>
                  </a:buClr>
                  <a:defRPr/>
                </a:pPr>
                <a:r>
                  <a:rPr lang="en-GB" sz="1600" dirty="0">
                    <a:solidFill>
                      <a:srgbClr val="343333"/>
                    </a:solidFill>
                    <a:ea typeface="ＭＳ Ｐゴシック" pitchFamily="127" charset="-128"/>
                    <a:cs typeface="Arial" panose="020B0604020202020204" pitchFamily="34" charset="0"/>
                  </a:rPr>
                  <a:t>Lenvatinib</a:t>
                </a:r>
              </a:p>
            </p:txBody>
          </p:sp>
        </p:grpSp>
        <p:sp>
          <p:nvSpPr>
            <p:cNvPr id="46" name="TextBox 45"/>
            <p:cNvSpPr txBox="1"/>
            <p:nvPr/>
          </p:nvSpPr>
          <p:spPr>
            <a:xfrm>
              <a:off x="6377526" y="1944961"/>
              <a:ext cx="4747286" cy="6774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685800"/>
              <a:r>
                <a:rPr lang="en-GB" b="1" dirty="0">
                  <a:solidFill>
                    <a:schemeClr val="tx1"/>
                  </a:solidFill>
                  <a:cs typeface="Arial" panose="020B0604020202020204" pitchFamily="34" charset="0"/>
                </a:rPr>
                <a:t>Median OS: 13.6 months lenvatinib </a:t>
              </a:r>
              <a:r>
                <a:rPr lang="en-GB" b="1" i="1" dirty="0">
                  <a:solidFill>
                    <a:schemeClr val="tx1"/>
                  </a:solidFill>
                  <a:cs typeface="Arial" panose="020B0604020202020204" pitchFamily="34" charset="0"/>
                </a:rPr>
                <a:t>vs</a:t>
              </a:r>
              <a:r>
                <a:rPr lang="en-GB" b="1" dirty="0">
                  <a:solidFill>
                    <a:schemeClr val="tx1"/>
                  </a:solidFill>
                  <a:cs typeface="Arial" panose="020B0604020202020204" pitchFamily="34" charset="0"/>
                </a:rPr>
                <a:t> 12.3 months sorafenib HR 0.92 (95% CI 0.79-1.06)</a:t>
              </a:r>
              <a:r>
                <a:rPr lang="en-GB" b="1" baseline="30000" dirty="0">
                  <a:solidFill>
                    <a:schemeClr val="tx1"/>
                  </a:solidFill>
                  <a:cs typeface="Arial" panose="020B0604020202020204" pitchFamily="34" charset="0"/>
                </a:rPr>
                <a:t>2</a:t>
              </a:r>
            </a:p>
          </p:txBody>
        </p:sp>
        <p:sp>
          <p:nvSpPr>
            <p:cNvPr id="47" name="Rectangle 46">
              <a:extLst>
                <a:ext uri="{FF2B5EF4-FFF2-40B4-BE49-F238E27FC236}">
                  <a16:creationId xmlns:a16="http://schemas.microsoft.com/office/drawing/2014/main" id="{22D07D7D-7225-499A-85E4-1DCEF1EB005B}"/>
                </a:ext>
              </a:extLst>
            </p:cNvPr>
            <p:cNvSpPr/>
            <p:nvPr/>
          </p:nvSpPr>
          <p:spPr>
            <a:xfrm>
              <a:off x="7456294" y="5962342"/>
              <a:ext cx="2733030" cy="290353"/>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b="1" dirty="0">
                  <a:solidFill>
                    <a:srgbClr val="343333"/>
                  </a:solidFill>
                  <a:ea typeface="ＭＳ Ｐゴシック" pitchFamily="127" charset="-128"/>
                </a:rPr>
                <a:t>Months since randomisation</a:t>
              </a:r>
            </a:p>
          </p:txBody>
        </p:sp>
        <p:sp>
          <p:nvSpPr>
            <p:cNvPr id="48" name="Rectangle 47">
              <a:extLst>
                <a:ext uri="{FF2B5EF4-FFF2-40B4-BE49-F238E27FC236}">
                  <a16:creationId xmlns:a16="http://schemas.microsoft.com/office/drawing/2014/main" id="{070C52F4-A60C-4987-BDF4-9494149F3D50}"/>
                </a:ext>
              </a:extLst>
            </p:cNvPr>
            <p:cNvSpPr/>
            <p:nvPr/>
          </p:nvSpPr>
          <p:spPr>
            <a:xfrm rot="16200000">
              <a:off x="4704328" y="4092707"/>
              <a:ext cx="2242174" cy="278263"/>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b="1" dirty="0">
                  <a:solidFill>
                    <a:srgbClr val="343333"/>
                  </a:solidFill>
                  <a:ea typeface="ＭＳ Ｐゴシック" pitchFamily="127" charset="-128"/>
                  <a:cs typeface="Calibri" panose="020F0502020204030204" pitchFamily="34" charset="0"/>
                </a:rPr>
                <a:t>Probability of  survival</a:t>
              </a:r>
            </a:p>
          </p:txBody>
        </p:sp>
      </p:grpSp>
      <p:grpSp>
        <p:nvGrpSpPr>
          <p:cNvPr id="109" name="Group 108"/>
          <p:cNvGrpSpPr/>
          <p:nvPr/>
        </p:nvGrpSpPr>
        <p:grpSpPr>
          <a:xfrm>
            <a:off x="502141" y="2400938"/>
            <a:ext cx="4978970" cy="3521700"/>
            <a:chOff x="674039" y="1517120"/>
            <a:chExt cx="4607890" cy="3781616"/>
          </a:xfrm>
        </p:grpSpPr>
        <p:grpSp>
          <p:nvGrpSpPr>
            <p:cNvPr id="110" name="Group 109">
              <a:extLst>
                <a:ext uri="{FF2B5EF4-FFF2-40B4-BE49-F238E27FC236}">
                  <a16:creationId xmlns:a16="http://schemas.microsoft.com/office/drawing/2014/main" id="{AD9FEBEA-5930-4858-8AA6-8162B0CEC721}"/>
                </a:ext>
              </a:extLst>
            </p:cNvPr>
            <p:cNvGrpSpPr/>
            <p:nvPr/>
          </p:nvGrpSpPr>
          <p:grpSpPr>
            <a:xfrm>
              <a:off x="674039" y="1517120"/>
              <a:ext cx="4607890" cy="3781616"/>
              <a:chOff x="775638" y="1821919"/>
              <a:chExt cx="4607892" cy="3781616"/>
            </a:xfrm>
          </p:grpSpPr>
          <p:grpSp>
            <p:nvGrpSpPr>
              <p:cNvPr id="117" name="Group 116">
                <a:extLst>
                  <a:ext uri="{FF2B5EF4-FFF2-40B4-BE49-F238E27FC236}">
                    <a16:creationId xmlns:a16="http://schemas.microsoft.com/office/drawing/2014/main" id="{E942FEFF-534E-4C92-9721-19081B93EF6B}"/>
                  </a:ext>
                </a:extLst>
              </p:cNvPr>
              <p:cNvGrpSpPr/>
              <p:nvPr/>
            </p:nvGrpSpPr>
            <p:grpSpPr>
              <a:xfrm>
                <a:off x="1556436" y="2216835"/>
                <a:ext cx="56799" cy="2865795"/>
                <a:chOff x="1556436" y="2216835"/>
                <a:chExt cx="56799" cy="2865795"/>
              </a:xfrm>
            </p:grpSpPr>
            <p:cxnSp>
              <p:nvCxnSpPr>
                <p:cNvPr id="146" name="Straight Connector 145">
                  <a:extLst>
                    <a:ext uri="{FF2B5EF4-FFF2-40B4-BE49-F238E27FC236}">
                      <a16:creationId xmlns:a16="http://schemas.microsoft.com/office/drawing/2014/main" id="{F8D22097-4876-4BF1-B3DB-C44B79253DD1}"/>
                    </a:ext>
                  </a:extLst>
                </p:cNvPr>
                <p:cNvCxnSpPr/>
                <p:nvPr/>
              </p:nvCxnSpPr>
              <p:spPr>
                <a:xfrm>
                  <a:off x="1613235" y="2216835"/>
                  <a:ext cx="0" cy="28657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A3159BB-F3FD-46BD-AF1B-9244C78F49B1}"/>
                    </a:ext>
                  </a:extLst>
                </p:cNvPr>
                <p:cNvCxnSpPr/>
                <p:nvPr/>
              </p:nvCxnSpPr>
              <p:spPr>
                <a:xfrm>
                  <a:off x="1556436" y="2314232"/>
                  <a:ext cx="567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8EE86E-0930-4898-9635-34FDF32BA6D1}"/>
                    </a:ext>
                  </a:extLst>
                </p:cNvPr>
                <p:cNvCxnSpPr/>
                <p:nvPr/>
              </p:nvCxnSpPr>
              <p:spPr>
                <a:xfrm>
                  <a:off x="1556436" y="2995131"/>
                  <a:ext cx="567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EF38DAB0-336A-43BD-9353-D939450BFA78}"/>
                    </a:ext>
                  </a:extLst>
                </p:cNvPr>
                <p:cNvCxnSpPr/>
                <p:nvPr/>
              </p:nvCxnSpPr>
              <p:spPr>
                <a:xfrm>
                  <a:off x="1556436" y="3676030"/>
                  <a:ext cx="567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B257FFC-114D-4044-B22E-9892D218ADC7}"/>
                    </a:ext>
                  </a:extLst>
                </p:cNvPr>
                <p:cNvCxnSpPr/>
                <p:nvPr/>
              </p:nvCxnSpPr>
              <p:spPr>
                <a:xfrm>
                  <a:off x="1556436" y="4356929"/>
                  <a:ext cx="567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6797EEA6-ECA3-4120-9DF9-08C53C751415}"/>
                  </a:ext>
                </a:extLst>
              </p:cNvPr>
              <p:cNvGrpSpPr/>
              <p:nvPr/>
            </p:nvGrpSpPr>
            <p:grpSpPr>
              <a:xfrm>
                <a:off x="775638" y="1821919"/>
                <a:ext cx="739739" cy="3306132"/>
                <a:chOff x="1293834" y="758322"/>
                <a:chExt cx="578908" cy="2587342"/>
              </a:xfrm>
            </p:grpSpPr>
            <p:sp>
              <p:nvSpPr>
                <p:cNvPr id="140" name="Rectangle 139">
                  <a:extLst>
                    <a:ext uri="{FF2B5EF4-FFF2-40B4-BE49-F238E27FC236}">
                      <a16:creationId xmlns:a16="http://schemas.microsoft.com/office/drawing/2014/main" id="{0E5FB981-2F99-42C5-A078-8726AC982DB1}"/>
                    </a:ext>
                  </a:extLst>
                </p:cNvPr>
                <p:cNvSpPr/>
                <p:nvPr/>
              </p:nvSpPr>
              <p:spPr>
                <a:xfrm>
                  <a:off x="1574583" y="1063148"/>
                  <a:ext cx="298159" cy="145665"/>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1.00</a:t>
                  </a:r>
                </a:p>
              </p:txBody>
            </p:sp>
            <p:sp>
              <p:nvSpPr>
                <p:cNvPr id="141" name="Rectangle 140">
                  <a:extLst>
                    <a:ext uri="{FF2B5EF4-FFF2-40B4-BE49-F238E27FC236}">
                      <a16:creationId xmlns:a16="http://schemas.microsoft.com/office/drawing/2014/main" id="{F2300C9E-F35F-4A73-A2AD-59866CCA77A4}"/>
                    </a:ext>
                  </a:extLst>
                </p:cNvPr>
                <p:cNvSpPr/>
                <p:nvPr/>
              </p:nvSpPr>
              <p:spPr>
                <a:xfrm>
                  <a:off x="1574583" y="1601660"/>
                  <a:ext cx="298159" cy="145665"/>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0.75</a:t>
                  </a:r>
                </a:p>
              </p:txBody>
            </p:sp>
            <p:sp>
              <p:nvSpPr>
                <p:cNvPr id="142" name="Rectangle 141">
                  <a:extLst>
                    <a:ext uri="{FF2B5EF4-FFF2-40B4-BE49-F238E27FC236}">
                      <a16:creationId xmlns:a16="http://schemas.microsoft.com/office/drawing/2014/main" id="{066D9671-BEDB-472F-B205-7CABC9E7297A}"/>
                    </a:ext>
                  </a:extLst>
                </p:cNvPr>
                <p:cNvSpPr/>
                <p:nvPr/>
              </p:nvSpPr>
              <p:spPr>
                <a:xfrm>
                  <a:off x="1574583" y="2131512"/>
                  <a:ext cx="298159" cy="145665"/>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0.50</a:t>
                  </a:r>
                </a:p>
              </p:txBody>
            </p:sp>
            <p:sp>
              <p:nvSpPr>
                <p:cNvPr id="143" name="Rectangle 142">
                  <a:extLst>
                    <a:ext uri="{FF2B5EF4-FFF2-40B4-BE49-F238E27FC236}">
                      <a16:creationId xmlns:a16="http://schemas.microsoft.com/office/drawing/2014/main" id="{FCE9FC32-7831-4BDF-999F-E612C95154CD}"/>
                    </a:ext>
                  </a:extLst>
                </p:cNvPr>
                <p:cNvSpPr/>
                <p:nvPr/>
              </p:nvSpPr>
              <p:spPr>
                <a:xfrm>
                  <a:off x="1574583" y="2666999"/>
                  <a:ext cx="298159" cy="145665"/>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0.25</a:t>
                  </a:r>
                </a:p>
              </p:txBody>
            </p:sp>
            <p:sp>
              <p:nvSpPr>
                <p:cNvPr id="144" name="Rectangle 143">
                  <a:extLst>
                    <a:ext uri="{FF2B5EF4-FFF2-40B4-BE49-F238E27FC236}">
                      <a16:creationId xmlns:a16="http://schemas.microsoft.com/office/drawing/2014/main" id="{839C54EE-0789-4F05-8E4F-69BC29ED8A48}"/>
                    </a:ext>
                  </a:extLst>
                </p:cNvPr>
                <p:cNvSpPr/>
                <p:nvPr/>
              </p:nvSpPr>
              <p:spPr>
                <a:xfrm>
                  <a:off x="1574583" y="3199999"/>
                  <a:ext cx="298159" cy="145665"/>
                </a:xfrm>
                <a:prstGeom prst="rect">
                  <a:avLst/>
                </a:prstGeom>
                <a:ln>
                  <a:noFill/>
                </a:ln>
              </p:spPr>
              <p:txBody>
                <a:bodyPr wrap="square" lIns="0" tIns="0" rIns="0" bIns="0">
                  <a:noAutofit/>
                </a:bodyPr>
                <a:lstStyle/>
                <a:p>
                  <a:pPr marL="0" lvl="1" algn="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0.00</a:t>
                  </a:r>
                </a:p>
              </p:txBody>
            </p:sp>
            <p:sp>
              <p:nvSpPr>
                <p:cNvPr id="145" name="Rectangle 144">
                  <a:extLst>
                    <a:ext uri="{FF2B5EF4-FFF2-40B4-BE49-F238E27FC236}">
                      <a16:creationId xmlns:a16="http://schemas.microsoft.com/office/drawing/2014/main" id="{070C52F4-A60C-4987-BDF4-9494149F3D50}"/>
                    </a:ext>
                  </a:extLst>
                </p:cNvPr>
                <p:cNvSpPr/>
                <p:nvPr/>
              </p:nvSpPr>
              <p:spPr>
                <a:xfrm rot="16200000">
                  <a:off x="1371825" y="680331"/>
                  <a:ext cx="55" cy="156037"/>
                </a:xfrm>
                <a:prstGeom prst="rect">
                  <a:avLst/>
                </a:prstGeom>
                <a:ln>
                  <a:noFill/>
                </a:ln>
              </p:spPr>
              <p:txBody>
                <a:bodyPr wrap="none" lIns="0" tIns="0" rIns="0" bIns="0">
                  <a:spAutoFit/>
                </a:bodyPr>
                <a:lstStyle/>
                <a:p>
                  <a:pPr marL="0" lvl="1" algn="ctr" defTabSz="914377" fontAlgn="base">
                    <a:spcAft>
                      <a:spcPct val="0"/>
                    </a:spcAft>
                    <a:buClr>
                      <a:srgbClr val="E69A30"/>
                    </a:buClr>
                    <a:defRPr/>
                  </a:pPr>
                  <a:endParaRPr lang="en-GB" sz="1400" b="1" dirty="0">
                    <a:solidFill>
                      <a:srgbClr val="343333"/>
                    </a:solidFill>
                    <a:latin typeface="Calibri" panose="020F0502020204030204" pitchFamily="34" charset="0"/>
                    <a:ea typeface="ＭＳ Ｐゴシック" pitchFamily="127" charset="-128"/>
                    <a:cs typeface="Calibri" panose="020F0502020204030204" pitchFamily="34" charset="0"/>
                  </a:endParaRPr>
                </a:p>
              </p:txBody>
            </p:sp>
          </p:grpSp>
          <p:grpSp>
            <p:nvGrpSpPr>
              <p:cNvPr id="119" name="Group 118">
                <a:extLst>
                  <a:ext uri="{FF2B5EF4-FFF2-40B4-BE49-F238E27FC236}">
                    <a16:creationId xmlns:a16="http://schemas.microsoft.com/office/drawing/2014/main" id="{846228DA-F6B8-4E9E-9E27-DA781DC21282}"/>
                  </a:ext>
                </a:extLst>
              </p:cNvPr>
              <p:cNvGrpSpPr/>
              <p:nvPr/>
            </p:nvGrpSpPr>
            <p:grpSpPr>
              <a:xfrm>
                <a:off x="1556436" y="5037827"/>
                <a:ext cx="3827094" cy="565708"/>
                <a:chOff x="1556436" y="5037827"/>
                <a:chExt cx="3827094" cy="565708"/>
              </a:xfrm>
            </p:grpSpPr>
            <p:sp>
              <p:nvSpPr>
                <p:cNvPr id="120" name="Rectangle 119">
                  <a:extLst>
                    <a:ext uri="{FF2B5EF4-FFF2-40B4-BE49-F238E27FC236}">
                      <a16:creationId xmlns:a16="http://schemas.microsoft.com/office/drawing/2014/main" id="{22D07D7D-7225-499A-85E4-1DCEF1EB005B}"/>
                    </a:ext>
                  </a:extLst>
                </p:cNvPr>
                <p:cNvSpPr/>
                <p:nvPr/>
              </p:nvSpPr>
              <p:spPr>
                <a:xfrm>
                  <a:off x="2238254" y="5306092"/>
                  <a:ext cx="2517852" cy="297443"/>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b="1" dirty="0">
                      <a:solidFill>
                        <a:srgbClr val="343333"/>
                      </a:solidFill>
                      <a:latin typeface="Calibri" panose="020F0502020204030204" pitchFamily="34" charset="0"/>
                      <a:ea typeface="ＭＳ Ｐゴシック" pitchFamily="127" charset="-128"/>
                      <a:cs typeface="Calibri" panose="020F0502020204030204" pitchFamily="34" charset="0"/>
                    </a:rPr>
                    <a:t>Months since randomisation</a:t>
                  </a:r>
                </a:p>
              </p:txBody>
            </p:sp>
            <p:sp>
              <p:nvSpPr>
                <p:cNvPr id="121" name="Rectangle 120">
                  <a:extLst>
                    <a:ext uri="{FF2B5EF4-FFF2-40B4-BE49-F238E27FC236}">
                      <a16:creationId xmlns:a16="http://schemas.microsoft.com/office/drawing/2014/main" id="{DC1FB509-4E76-4B78-862C-C95DB2F51E40}"/>
                    </a:ext>
                  </a:extLst>
                </p:cNvPr>
                <p:cNvSpPr/>
                <p:nvPr/>
              </p:nvSpPr>
              <p:spPr>
                <a:xfrm>
                  <a:off x="1577384" y="5131124"/>
                  <a:ext cx="72694"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0</a:t>
                  </a:r>
                </a:p>
              </p:txBody>
            </p:sp>
            <p:sp>
              <p:nvSpPr>
                <p:cNvPr id="122" name="Rectangle 121">
                  <a:extLst>
                    <a:ext uri="{FF2B5EF4-FFF2-40B4-BE49-F238E27FC236}">
                      <a16:creationId xmlns:a16="http://schemas.microsoft.com/office/drawing/2014/main" id="{DA2089F6-1981-46B9-B94E-87ABCA982070}"/>
                    </a:ext>
                  </a:extLst>
                </p:cNvPr>
                <p:cNvSpPr/>
                <p:nvPr/>
              </p:nvSpPr>
              <p:spPr>
                <a:xfrm>
                  <a:off x="2009444" y="5131124"/>
                  <a:ext cx="72694"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2</a:t>
                  </a:r>
                </a:p>
              </p:txBody>
            </p:sp>
            <p:sp>
              <p:nvSpPr>
                <p:cNvPr id="123" name="Rectangle 122">
                  <a:extLst>
                    <a:ext uri="{FF2B5EF4-FFF2-40B4-BE49-F238E27FC236}">
                      <a16:creationId xmlns:a16="http://schemas.microsoft.com/office/drawing/2014/main" id="{4E123102-1074-4263-9C4D-8339B535CFF2}"/>
                    </a:ext>
                  </a:extLst>
                </p:cNvPr>
                <p:cNvSpPr/>
                <p:nvPr/>
              </p:nvSpPr>
              <p:spPr>
                <a:xfrm>
                  <a:off x="2459025" y="5131124"/>
                  <a:ext cx="72694"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4</a:t>
                  </a:r>
                </a:p>
              </p:txBody>
            </p:sp>
            <p:sp>
              <p:nvSpPr>
                <p:cNvPr id="124" name="Rectangle 123">
                  <a:extLst>
                    <a:ext uri="{FF2B5EF4-FFF2-40B4-BE49-F238E27FC236}">
                      <a16:creationId xmlns:a16="http://schemas.microsoft.com/office/drawing/2014/main" id="{2763F5AA-BE7F-443F-AEDB-7EA085BBDACE}"/>
                    </a:ext>
                  </a:extLst>
                </p:cNvPr>
                <p:cNvSpPr/>
                <p:nvPr/>
              </p:nvSpPr>
              <p:spPr>
                <a:xfrm>
                  <a:off x="2904794" y="5131124"/>
                  <a:ext cx="72694"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6</a:t>
                  </a:r>
                </a:p>
              </p:txBody>
            </p:sp>
            <p:sp>
              <p:nvSpPr>
                <p:cNvPr id="125" name="Rectangle 124">
                  <a:extLst>
                    <a:ext uri="{FF2B5EF4-FFF2-40B4-BE49-F238E27FC236}">
                      <a16:creationId xmlns:a16="http://schemas.microsoft.com/office/drawing/2014/main" id="{ED432B28-E6C4-4F53-BEE8-7CD702D1A868}"/>
                    </a:ext>
                  </a:extLst>
                </p:cNvPr>
                <p:cNvSpPr/>
                <p:nvPr/>
              </p:nvSpPr>
              <p:spPr>
                <a:xfrm>
                  <a:off x="3350563" y="5131124"/>
                  <a:ext cx="72694"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8</a:t>
                  </a:r>
                </a:p>
              </p:txBody>
            </p:sp>
            <p:sp>
              <p:nvSpPr>
                <p:cNvPr id="126" name="Rectangle 125">
                  <a:extLst>
                    <a:ext uri="{FF2B5EF4-FFF2-40B4-BE49-F238E27FC236}">
                      <a16:creationId xmlns:a16="http://schemas.microsoft.com/office/drawing/2014/main" id="{F5959B24-A066-469D-B442-A72C55E496F3}"/>
                    </a:ext>
                  </a:extLst>
                </p:cNvPr>
                <p:cNvSpPr/>
                <p:nvPr/>
              </p:nvSpPr>
              <p:spPr>
                <a:xfrm>
                  <a:off x="3759987" y="5131124"/>
                  <a:ext cx="145386"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10</a:t>
                  </a:r>
                </a:p>
              </p:txBody>
            </p:sp>
            <p:sp>
              <p:nvSpPr>
                <p:cNvPr id="127" name="Rectangle 126">
                  <a:extLst>
                    <a:ext uri="{FF2B5EF4-FFF2-40B4-BE49-F238E27FC236}">
                      <a16:creationId xmlns:a16="http://schemas.microsoft.com/office/drawing/2014/main" id="{C01D8E7B-B6EE-4610-B3D1-6032C2424312}"/>
                    </a:ext>
                  </a:extLst>
                </p:cNvPr>
                <p:cNvSpPr/>
                <p:nvPr/>
              </p:nvSpPr>
              <p:spPr>
                <a:xfrm>
                  <a:off x="4205758" y="5131124"/>
                  <a:ext cx="145386"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12</a:t>
                  </a:r>
                </a:p>
              </p:txBody>
            </p:sp>
            <p:sp>
              <p:nvSpPr>
                <p:cNvPr id="128" name="Rectangle 127">
                  <a:extLst>
                    <a:ext uri="{FF2B5EF4-FFF2-40B4-BE49-F238E27FC236}">
                      <a16:creationId xmlns:a16="http://schemas.microsoft.com/office/drawing/2014/main" id="{B1469370-E7E8-4419-8CEC-CE6AE8D6C40A}"/>
                    </a:ext>
                  </a:extLst>
                </p:cNvPr>
                <p:cNvSpPr/>
                <p:nvPr/>
              </p:nvSpPr>
              <p:spPr>
                <a:xfrm>
                  <a:off x="4643909" y="5131124"/>
                  <a:ext cx="145386"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14</a:t>
                  </a:r>
                </a:p>
              </p:txBody>
            </p:sp>
            <p:grpSp>
              <p:nvGrpSpPr>
                <p:cNvPr id="129" name="Group 128">
                  <a:extLst>
                    <a:ext uri="{FF2B5EF4-FFF2-40B4-BE49-F238E27FC236}">
                      <a16:creationId xmlns:a16="http://schemas.microsoft.com/office/drawing/2014/main" id="{F8046D77-30A3-45B8-8489-DE1FA24BA2B3}"/>
                    </a:ext>
                  </a:extLst>
                </p:cNvPr>
                <p:cNvGrpSpPr/>
                <p:nvPr/>
              </p:nvGrpSpPr>
              <p:grpSpPr>
                <a:xfrm>
                  <a:off x="1556436" y="5037827"/>
                  <a:ext cx="3827094" cy="44803"/>
                  <a:chOff x="1556436" y="5037827"/>
                  <a:chExt cx="3827094" cy="44803"/>
                </a:xfrm>
              </p:grpSpPr>
              <p:cxnSp>
                <p:nvCxnSpPr>
                  <p:cNvPr id="131" name="Straight Connector 130">
                    <a:extLst>
                      <a:ext uri="{FF2B5EF4-FFF2-40B4-BE49-F238E27FC236}">
                        <a16:creationId xmlns:a16="http://schemas.microsoft.com/office/drawing/2014/main" id="{6DDBBB8C-BAAB-4D9A-BF1B-10B4079C26D4}"/>
                      </a:ext>
                    </a:extLst>
                  </p:cNvPr>
                  <p:cNvCxnSpPr>
                    <a:cxnSpLocks/>
                  </p:cNvCxnSpPr>
                  <p:nvPr/>
                </p:nvCxnSpPr>
                <p:spPr>
                  <a:xfrm>
                    <a:off x="1556436" y="5037827"/>
                    <a:ext cx="38270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5CEA485-B0D2-4A5B-A880-5EBB4BC3D329}"/>
                      </a:ext>
                    </a:extLst>
                  </p:cNvPr>
                  <p:cNvCxnSpPr/>
                  <p:nvPr/>
                </p:nvCxnSpPr>
                <p:spPr>
                  <a:xfrm rot="16200000">
                    <a:off x="2031333" y="5060229"/>
                    <a:ext cx="44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1035709-4FFE-4100-814D-A8846F7993DB}"/>
                      </a:ext>
                    </a:extLst>
                  </p:cNvPr>
                  <p:cNvCxnSpPr/>
                  <p:nvPr/>
                </p:nvCxnSpPr>
                <p:spPr>
                  <a:xfrm rot="16200000">
                    <a:off x="2480913" y="5060229"/>
                    <a:ext cx="44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B1CF7D7-604B-406D-BE38-111757FAA838}"/>
                      </a:ext>
                    </a:extLst>
                  </p:cNvPr>
                  <p:cNvCxnSpPr/>
                  <p:nvPr/>
                </p:nvCxnSpPr>
                <p:spPr>
                  <a:xfrm rot="16200000">
                    <a:off x="2926683" y="5060229"/>
                    <a:ext cx="44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8F01C68-15E5-4AF8-A4AD-8ABA8F48885E}"/>
                      </a:ext>
                    </a:extLst>
                  </p:cNvPr>
                  <p:cNvCxnSpPr/>
                  <p:nvPr/>
                </p:nvCxnSpPr>
                <p:spPr>
                  <a:xfrm rot="16200000">
                    <a:off x="3372453" y="5060229"/>
                    <a:ext cx="44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69573570-E782-4A2A-BD09-D0C9D27D6A44}"/>
                      </a:ext>
                    </a:extLst>
                  </p:cNvPr>
                  <p:cNvCxnSpPr/>
                  <p:nvPr/>
                </p:nvCxnSpPr>
                <p:spPr>
                  <a:xfrm rot="16200000">
                    <a:off x="3818223" y="5060229"/>
                    <a:ext cx="44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8B8E449-7537-47EF-A5C6-7F4C08F47E67}"/>
                      </a:ext>
                    </a:extLst>
                  </p:cNvPr>
                  <p:cNvCxnSpPr/>
                  <p:nvPr/>
                </p:nvCxnSpPr>
                <p:spPr>
                  <a:xfrm rot="16200000">
                    <a:off x="4263993" y="5060229"/>
                    <a:ext cx="44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2467D501-D4BD-4967-B3EF-43D4AB864BB7}"/>
                      </a:ext>
                    </a:extLst>
                  </p:cNvPr>
                  <p:cNvCxnSpPr/>
                  <p:nvPr/>
                </p:nvCxnSpPr>
                <p:spPr>
                  <a:xfrm rot="16200000">
                    <a:off x="4702143" y="5060229"/>
                    <a:ext cx="44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4C6200D-A8E8-443E-80A7-923F1D223176}"/>
                      </a:ext>
                    </a:extLst>
                  </p:cNvPr>
                  <p:cNvCxnSpPr/>
                  <p:nvPr/>
                </p:nvCxnSpPr>
                <p:spPr>
                  <a:xfrm rot="16200000">
                    <a:off x="5147913" y="5060229"/>
                    <a:ext cx="44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0" name="Rectangle 129">
                  <a:extLst>
                    <a:ext uri="{FF2B5EF4-FFF2-40B4-BE49-F238E27FC236}">
                      <a16:creationId xmlns:a16="http://schemas.microsoft.com/office/drawing/2014/main" id="{F7C8FEE2-CB51-4845-B91D-D74C6BBF2356}"/>
                    </a:ext>
                  </a:extLst>
                </p:cNvPr>
                <p:cNvSpPr/>
                <p:nvPr/>
              </p:nvSpPr>
              <p:spPr>
                <a:xfrm>
                  <a:off x="5089679" y="5131124"/>
                  <a:ext cx="145386" cy="198295"/>
                </a:xfrm>
                <a:prstGeom prst="rect">
                  <a:avLst/>
                </a:prstGeom>
                <a:ln>
                  <a:noFill/>
                </a:ln>
              </p:spPr>
              <p:txBody>
                <a:bodyPr wrap="none" lIns="0" tIns="0" rIns="0" bIns="0">
                  <a:spAutoFit/>
                </a:bodyPr>
                <a:lstStyle/>
                <a:p>
                  <a:pPr marL="0" lvl="1" algn="ctr" defTabSz="914377" fontAlgn="base">
                    <a:spcAft>
                      <a:spcPct val="0"/>
                    </a:spcAft>
                    <a:buClr>
                      <a:srgbClr val="E69A30"/>
                    </a:buClr>
                    <a:defRPr/>
                  </a:pPr>
                  <a:r>
                    <a:rPr lang="en-GB" sz="1200" dirty="0">
                      <a:solidFill>
                        <a:srgbClr val="343333"/>
                      </a:solidFill>
                      <a:latin typeface="Calibri" panose="020F0502020204030204" pitchFamily="34" charset="0"/>
                      <a:ea typeface="ＭＳ Ｐゴシック" pitchFamily="127" charset="-128"/>
                      <a:cs typeface="Calibri" panose="020F0502020204030204" pitchFamily="34" charset="0"/>
                    </a:rPr>
                    <a:t>16</a:t>
                  </a:r>
                </a:p>
              </p:txBody>
            </p:sp>
          </p:grpSp>
        </p:grpSp>
        <p:sp>
          <p:nvSpPr>
            <p:cNvPr id="111" name="Freeform: Shape 87">
              <a:extLst>
                <a:ext uri="{FF2B5EF4-FFF2-40B4-BE49-F238E27FC236}">
                  <a16:creationId xmlns:a16="http://schemas.microsoft.com/office/drawing/2014/main" id="{CDF0015C-DBCC-4D8E-B7B3-D96F5C12F2C3}"/>
                </a:ext>
              </a:extLst>
            </p:cNvPr>
            <p:cNvSpPr/>
            <p:nvPr/>
          </p:nvSpPr>
          <p:spPr>
            <a:xfrm>
              <a:off x="1510633" y="2013284"/>
              <a:ext cx="3693695" cy="2286000"/>
            </a:xfrm>
            <a:custGeom>
              <a:avLst/>
              <a:gdLst>
                <a:gd name="connsiteX0" fmla="*/ 0 w 3693694"/>
                <a:gd name="connsiteY0" fmla="*/ 0 h 2286000"/>
                <a:gd name="connsiteX1" fmla="*/ 124326 w 3693694"/>
                <a:gd name="connsiteY1" fmla="*/ 0 h 2286000"/>
                <a:gd name="connsiteX2" fmla="*/ 144379 w 3693694"/>
                <a:gd name="connsiteY2" fmla="*/ 20053 h 2286000"/>
                <a:gd name="connsiteX3" fmla="*/ 168442 w 3693694"/>
                <a:gd name="connsiteY3" fmla="*/ 20053 h 2286000"/>
                <a:gd name="connsiteX4" fmla="*/ 168442 w 3693694"/>
                <a:gd name="connsiteY4" fmla="*/ 76200 h 2286000"/>
                <a:gd name="connsiteX5" fmla="*/ 276726 w 3693694"/>
                <a:gd name="connsiteY5" fmla="*/ 76200 h 2286000"/>
                <a:gd name="connsiteX6" fmla="*/ 276726 w 3693694"/>
                <a:gd name="connsiteY6" fmla="*/ 132348 h 2286000"/>
                <a:gd name="connsiteX7" fmla="*/ 344905 w 3693694"/>
                <a:gd name="connsiteY7" fmla="*/ 132348 h 2286000"/>
                <a:gd name="connsiteX8" fmla="*/ 344905 w 3693694"/>
                <a:gd name="connsiteY8" fmla="*/ 168442 h 2286000"/>
                <a:gd name="connsiteX9" fmla="*/ 393031 w 3693694"/>
                <a:gd name="connsiteY9" fmla="*/ 168442 h 2286000"/>
                <a:gd name="connsiteX10" fmla="*/ 393031 w 3693694"/>
                <a:gd name="connsiteY10" fmla="*/ 208548 h 2286000"/>
                <a:gd name="connsiteX11" fmla="*/ 449179 w 3693694"/>
                <a:gd name="connsiteY11" fmla="*/ 208548 h 2286000"/>
                <a:gd name="connsiteX12" fmla="*/ 449179 w 3693694"/>
                <a:gd name="connsiteY12" fmla="*/ 260684 h 2286000"/>
                <a:gd name="connsiteX13" fmla="*/ 489284 w 3693694"/>
                <a:gd name="connsiteY13" fmla="*/ 260684 h 2286000"/>
                <a:gd name="connsiteX14" fmla="*/ 489284 w 3693694"/>
                <a:gd name="connsiteY14" fmla="*/ 304800 h 2286000"/>
                <a:gd name="connsiteX15" fmla="*/ 521368 w 3693694"/>
                <a:gd name="connsiteY15" fmla="*/ 304800 h 2286000"/>
                <a:gd name="connsiteX16" fmla="*/ 521368 w 3693694"/>
                <a:gd name="connsiteY16" fmla="*/ 332874 h 2286000"/>
                <a:gd name="connsiteX17" fmla="*/ 549442 w 3693694"/>
                <a:gd name="connsiteY17" fmla="*/ 332874 h 2286000"/>
                <a:gd name="connsiteX18" fmla="*/ 549442 w 3693694"/>
                <a:gd name="connsiteY18" fmla="*/ 372979 h 2286000"/>
                <a:gd name="connsiteX19" fmla="*/ 593557 w 3693694"/>
                <a:gd name="connsiteY19" fmla="*/ 372979 h 2286000"/>
                <a:gd name="connsiteX20" fmla="*/ 593557 w 3693694"/>
                <a:gd name="connsiteY20" fmla="*/ 437148 h 2286000"/>
                <a:gd name="connsiteX21" fmla="*/ 649705 w 3693694"/>
                <a:gd name="connsiteY21" fmla="*/ 437148 h 2286000"/>
                <a:gd name="connsiteX22" fmla="*/ 649705 w 3693694"/>
                <a:gd name="connsiteY22" fmla="*/ 469232 h 2286000"/>
                <a:gd name="connsiteX23" fmla="*/ 697831 w 3693694"/>
                <a:gd name="connsiteY23" fmla="*/ 469232 h 2286000"/>
                <a:gd name="connsiteX24" fmla="*/ 697831 w 3693694"/>
                <a:gd name="connsiteY24" fmla="*/ 505327 h 2286000"/>
                <a:gd name="connsiteX25" fmla="*/ 725905 w 3693694"/>
                <a:gd name="connsiteY25" fmla="*/ 505327 h 2286000"/>
                <a:gd name="connsiteX26" fmla="*/ 725905 w 3693694"/>
                <a:gd name="connsiteY26" fmla="*/ 545432 h 2286000"/>
                <a:gd name="connsiteX27" fmla="*/ 770021 w 3693694"/>
                <a:gd name="connsiteY27" fmla="*/ 545432 h 2286000"/>
                <a:gd name="connsiteX28" fmla="*/ 770021 w 3693694"/>
                <a:gd name="connsiteY28" fmla="*/ 585537 h 2286000"/>
                <a:gd name="connsiteX29" fmla="*/ 806115 w 3693694"/>
                <a:gd name="connsiteY29" fmla="*/ 585537 h 2286000"/>
                <a:gd name="connsiteX30" fmla="*/ 806115 w 3693694"/>
                <a:gd name="connsiteY30" fmla="*/ 637674 h 2286000"/>
                <a:gd name="connsiteX31" fmla="*/ 862263 w 3693694"/>
                <a:gd name="connsiteY31" fmla="*/ 637674 h 2286000"/>
                <a:gd name="connsiteX32" fmla="*/ 862263 w 3693694"/>
                <a:gd name="connsiteY32" fmla="*/ 677779 h 2286000"/>
                <a:gd name="connsiteX33" fmla="*/ 898357 w 3693694"/>
                <a:gd name="connsiteY33" fmla="*/ 677779 h 2286000"/>
                <a:gd name="connsiteX34" fmla="*/ 898357 w 3693694"/>
                <a:gd name="connsiteY34" fmla="*/ 725905 h 2286000"/>
                <a:gd name="connsiteX35" fmla="*/ 934452 w 3693694"/>
                <a:gd name="connsiteY35" fmla="*/ 725905 h 2286000"/>
                <a:gd name="connsiteX36" fmla="*/ 934452 w 3693694"/>
                <a:gd name="connsiteY36" fmla="*/ 741948 h 2286000"/>
                <a:gd name="connsiteX37" fmla="*/ 982579 w 3693694"/>
                <a:gd name="connsiteY37" fmla="*/ 741948 h 2286000"/>
                <a:gd name="connsiteX38" fmla="*/ 982579 w 3693694"/>
                <a:gd name="connsiteY38" fmla="*/ 822158 h 2286000"/>
                <a:gd name="connsiteX39" fmla="*/ 1022684 w 3693694"/>
                <a:gd name="connsiteY39" fmla="*/ 822158 h 2286000"/>
                <a:gd name="connsiteX40" fmla="*/ 1022684 w 3693694"/>
                <a:gd name="connsiteY40" fmla="*/ 838200 h 2286000"/>
                <a:gd name="connsiteX41" fmla="*/ 1074821 w 3693694"/>
                <a:gd name="connsiteY41" fmla="*/ 838200 h 2286000"/>
                <a:gd name="connsiteX42" fmla="*/ 1074821 w 3693694"/>
                <a:gd name="connsiteY42" fmla="*/ 946484 h 2286000"/>
                <a:gd name="connsiteX43" fmla="*/ 1114926 w 3693694"/>
                <a:gd name="connsiteY43" fmla="*/ 946484 h 2286000"/>
                <a:gd name="connsiteX44" fmla="*/ 1114926 w 3693694"/>
                <a:gd name="connsiteY44" fmla="*/ 974558 h 2286000"/>
                <a:gd name="connsiteX45" fmla="*/ 1163052 w 3693694"/>
                <a:gd name="connsiteY45" fmla="*/ 974558 h 2286000"/>
                <a:gd name="connsiteX46" fmla="*/ 1163052 w 3693694"/>
                <a:gd name="connsiteY46" fmla="*/ 1026695 h 2286000"/>
                <a:gd name="connsiteX47" fmla="*/ 1235242 w 3693694"/>
                <a:gd name="connsiteY47" fmla="*/ 1026695 h 2286000"/>
                <a:gd name="connsiteX48" fmla="*/ 1235242 w 3693694"/>
                <a:gd name="connsiteY48" fmla="*/ 1050758 h 2286000"/>
                <a:gd name="connsiteX49" fmla="*/ 1279357 w 3693694"/>
                <a:gd name="connsiteY49" fmla="*/ 1050758 h 2286000"/>
                <a:gd name="connsiteX50" fmla="*/ 1279357 w 3693694"/>
                <a:gd name="connsiteY50" fmla="*/ 1082842 h 2286000"/>
                <a:gd name="connsiteX51" fmla="*/ 1347536 w 3693694"/>
                <a:gd name="connsiteY51" fmla="*/ 1082842 h 2286000"/>
                <a:gd name="connsiteX52" fmla="*/ 1347536 w 3693694"/>
                <a:gd name="connsiteY52" fmla="*/ 1122948 h 2286000"/>
                <a:gd name="connsiteX53" fmla="*/ 1395663 w 3693694"/>
                <a:gd name="connsiteY53" fmla="*/ 1122948 h 2286000"/>
                <a:gd name="connsiteX54" fmla="*/ 1395663 w 3693694"/>
                <a:gd name="connsiteY54" fmla="*/ 1167063 h 2286000"/>
                <a:gd name="connsiteX55" fmla="*/ 1431757 w 3693694"/>
                <a:gd name="connsiteY55" fmla="*/ 1167063 h 2286000"/>
                <a:gd name="connsiteX56" fmla="*/ 1431757 w 3693694"/>
                <a:gd name="connsiteY56" fmla="*/ 1231232 h 2286000"/>
                <a:gd name="connsiteX57" fmla="*/ 1556084 w 3693694"/>
                <a:gd name="connsiteY57" fmla="*/ 1231232 h 2286000"/>
                <a:gd name="connsiteX58" fmla="*/ 1556084 w 3693694"/>
                <a:gd name="connsiteY58" fmla="*/ 1271337 h 2286000"/>
                <a:gd name="connsiteX59" fmla="*/ 1632284 w 3693694"/>
                <a:gd name="connsiteY59" fmla="*/ 1271337 h 2286000"/>
                <a:gd name="connsiteX60" fmla="*/ 1632284 w 3693694"/>
                <a:gd name="connsiteY60" fmla="*/ 1299411 h 2286000"/>
                <a:gd name="connsiteX61" fmla="*/ 1672389 w 3693694"/>
                <a:gd name="connsiteY61" fmla="*/ 1299411 h 2286000"/>
                <a:gd name="connsiteX62" fmla="*/ 1672389 w 3693694"/>
                <a:gd name="connsiteY62" fmla="*/ 1363579 h 2286000"/>
                <a:gd name="connsiteX63" fmla="*/ 1752600 w 3693694"/>
                <a:gd name="connsiteY63" fmla="*/ 1363579 h 2286000"/>
                <a:gd name="connsiteX64" fmla="*/ 1752600 w 3693694"/>
                <a:gd name="connsiteY64" fmla="*/ 1371600 h 2286000"/>
                <a:gd name="connsiteX65" fmla="*/ 1840831 w 3693694"/>
                <a:gd name="connsiteY65" fmla="*/ 1371600 h 2286000"/>
                <a:gd name="connsiteX66" fmla="*/ 1840831 w 3693694"/>
                <a:gd name="connsiteY66" fmla="*/ 1407695 h 2286000"/>
                <a:gd name="connsiteX67" fmla="*/ 1872915 w 3693694"/>
                <a:gd name="connsiteY67" fmla="*/ 1407695 h 2286000"/>
                <a:gd name="connsiteX68" fmla="*/ 1872915 w 3693694"/>
                <a:gd name="connsiteY68" fmla="*/ 1439779 h 2286000"/>
                <a:gd name="connsiteX69" fmla="*/ 1905000 w 3693694"/>
                <a:gd name="connsiteY69" fmla="*/ 1439779 h 2286000"/>
                <a:gd name="connsiteX70" fmla="*/ 1905000 w 3693694"/>
                <a:gd name="connsiteY70" fmla="*/ 1471863 h 2286000"/>
                <a:gd name="connsiteX71" fmla="*/ 1949115 w 3693694"/>
                <a:gd name="connsiteY71" fmla="*/ 1471863 h 2286000"/>
                <a:gd name="connsiteX72" fmla="*/ 1949115 w 3693694"/>
                <a:gd name="connsiteY72" fmla="*/ 1511969 h 2286000"/>
                <a:gd name="connsiteX73" fmla="*/ 2021305 w 3693694"/>
                <a:gd name="connsiteY73" fmla="*/ 1511969 h 2286000"/>
                <a:gd name="connsiteX74" fmla="*/ 2021305 w 3693694"/>
                <a:gd name="connsiteY74" fmla="*/ 1544053 h 2286000"/>
                <a:gd name="connsiteX75" fmla="*/ 2097505 w 3693694"/>
                <a:gd name="connsiteY75" fmla="*/ 1544053 h 2286000"/>
                <a:gd name="connsiteX76" fmla="*/ 2097505 w 3693694"/>
                <a:gd name="connsiteY76" fmla="*/ 1580148 h 2286000"/>
                <a:gd name="connsiteX77" fmla="*/ 2177715 w 3693694"/>
                <a:gd name="connsiteY77" fmla="*/ 1580148 h 2286000"/>
                <a:gd name="connsiteX78" fmla="*/ 2177715 w 3693694"/>
                <a:gd name="connsiteY78" fmla="*/ 1588169 h 2286000"/>
                <a:gd name="connsiteX79" fmla="*/ 2201779 w 3693694"/>
                <a:gd name="connsiteY79" fmla="*/ 1588169 h 2286000"/>
                <a:gd name="connsiteX80" fmla="*/ 2201779 w 3693694"/>
                <a:gd name="connsiteY80" fmla="*/ 1604211 h 2286000"/>
                <a:gd name="connsiteX81" fmla="*/ 2237873 w 3693694"/>
                <a:gd name="connsiteY81" fmla="*/ 1604211 h 2286000"/>
                <a:gd name="connsiteX82" fmla="*/ 2237873 w 3693694"/>
                <a:gd name="connsiteY82" fmla="*/ 1644316 h 2286000"/>
                <a:gd name="connsiteX83" fmla="*/ 2253915 w 3693694"/>
                <a:gd name="connsiteY83" fmla="*/ 1644316 h 2286000"/>
                <a:gd name="connsiteX84" fmla="*/ 2253915 w 3693694"/>
                <a:gd name="connsiteY84" fmla="*/ 1668379 h 2286000"/>
                <a:gd name="connsiteX85" fmla="*/ 2346157 w 3693694"/>
                <a:gd name="connsiteY85" fmla="*/ 1668379 h 2286000"/>
                <a:gd name="connsiteX86" fmla="*/ 2346157 w 3693694"/>
                <a:gd name="connsiteY86" fmla="*/ 1720516 h 2286000"/>
                <a:gd name="connsiteX87" fmla="*/ 2438400 w 3693694"/>
                <a:gd name="connsiteY87" fmla="*/ 1720516 h 2286000"/>
                <a:gd name="connsiteX88" fmla="*/ 2438400 w 3693694"/>
                <a:gd name="connsiteY88" fmla="*/ 1752600 h 2286000"/>
                <a:gd name="connsiteX89" fmla="*/ 2486526 w 3693694"/>
                <a:gd name="connsiteY89" fmla="*/ 1752600 h 2286000"/>
                <a:gd name="connsiteX90" fmla="*/ 2486526 w 3693694"/>
                <a:gd name="connsiteY90" fmla="*/ 1784684 h 2286000"/>
                <a:gd name="connsiteX91" fmla="*/ 2518610 w 3693694"/>
                <a:gd name="connsiteY91" fmla="*/ 1784684 h 2286000"/>
                <a:gd name="connsiteX92" fmla="*/ 2518610 w 3693694"/>
                <a:gd name="connsiteY92" fmla="*/ 1836821 h 2286000"/>
                <a:gd name="connsiteX93" fmla="*/ 2671010 w 3693694"/>
                <a:gd name="connsiteY93" fmla="*/ 1836821 h 2286000"/>
                <a:gd name="connsiteX94" fmla="*/ 2671010 w 3693694"/>
                <a:gd name="connsiteY94" fmla="*/ 1896979 h 2286000"/>
                <a:gd name="connsiteX95" fmla="*/ 3035968 w 3693694"/>
                <a:gd name="connsiteY95" fmla="*/ 1896979 h 2286000"/>
                <a:gd name="connsiteX96" fmla="*/ 3035968 w 3693694"/>
                <a:gd name="connsiteY96" fmla="*/ 1925053 h 2286000"/>
                <a:gd name="connsiteX97" fmla="*/ 3124200 w 3693694"/>
                <a:gd name="connsiteY97" fmla="*/ 1925053 h 2286000"/>
                <a:gd name="connsiteX98" fmla="*/ 3124200 w 3693694"/>
                <a:gd name="connsiteY98" fmla="*/ 1993232 h 2286000"/>
                <a:gd name="connsiteX99" fmla="*/ 3176336 w 3693694"/>
                <a:gd name="connsiteY99" fmla="*/ 1993232 h 2286000"/>
                <a:gd name="connsiteX100" fmla="*/ 3176336 w 3693694"/>
                <a:gd name="connsiteY100" fmla="*/ 2077453 h 2286000"/>
                <a:gd name="connsiteX101" fmla="*/ 3268579 w 3693694"/>
                <a:gd name="connsiteY101" fmla="*/ 2077453 h 2286000"/>
                <a:gd name="connsiteX102" fmla="*/ 3268579 w 3693694"/>
                <a:gd name="connsiteY102" fmla="*/ 2169695 h 2286000"/>
                <a:gd name="connsiteX103" fmla="*/ 3433010 w 3693694"/>
                <a:gd name="connsiteY103" fmla="*/ 2169695 h 2286000"/>
                <a:gd name="connsiteX104" fmla="*/ 3433010 w 3693694"/>
                <a:gd name="connsiteY104" fmla="*/ 2286000 h 2286000"/>
                <a:gd name="connsiteX105" fmla="*/ 3693694 w 3693694"/>
                <a:gd name="connsiteY105"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693694" h="2286000">
                  <a:moveTo>
                    <a:pt x="0" y="0"/>
                  </a:moveTo>
                  <a:lnTo>
                    <a:pt x="124326" y="0"/>
                  </a:lnTo>
                  <a:lnTo>
                    <a:pt x="144379" y="20053"/>
                  </a:lnTo>
                  <a:lnTo>
                    <a:pt x="168442" y="20053"/>
                  </a:lnTo>
                  <a:lnTo>
                    <a:pt x="168442" y="76200"/>
                  </a:lnTo>
                  <a:lnTo>
                    <a:pt x="276726" y="76200"/>
                  </a:lnTo>
                  <a:lnTo>
                    <a:pt x="276726" y="132348"/>
                  </a:lnTo>
                  <a:lnTo>
                    <a:pt x="344905" y="132348"/>
                  </a:lnTo>
                  <a:lnTo>
                    <a:pt x="344905" y="168442"/>
                  </a:lnTo>
                  <a:lnTo>
                    <a:pt x="393031" y="168442"/>
                  </a:lnTo>
                  <a:lnTo>
                    <a:pt x="393031" y="208548"/>
                  </a:lnTo>
                  <a:lnTo>
                    <a:pt x="449179" y="208548"/>
                  </a:lnTo>
                  <a:lnTo>
                    <a:pt x="449179" y="260684"/>
                  </a:lnTo>
                  <a:lnTo>
                    <a:pt x="489284" y="260684"/>
                  </a:lnTo>
                  <a:lnTo>
                    <a:pt x="489284" y="304800"/>
                  </a:lnTo>
                  <a:lnTo>
                    <a:pt x="521368" y="304800"/>
                  </a:lnTo>
                  <a:lnTo>
                    <a:pt x="521368" y="332874"/>
                  </a:lnTo>
                  <a:lnTo>
                    <a:pt x="549442" y="332874"/>
                  </a:lnTo>
                  <a:lnTo>
                    <a:pt x="549442" y="372979"/>
                  </a:lnTo>
                  <a:lnTo>
                    <a:pt x="593557" y="372979"/>
                  </a:lnTo>
                  <a:lnTo>
                    <a:pt x="593557" y="437148"/>
                  </a:lnTo>
                  <a:lnTo>
                    <a:pt x="649705" y="437148"/>
                  </a:lnTo>
                  <a:lnTo>
                    <a:pt x="649705" y="469232"/>
                  </a:lnTo>
                  <a:lnTo>
                    <a:pt x="697831" y="469232"/>
                  </a:lnTo>
                  <a:lnTo>
                    <a:pt x="697831" y="505327"/>
                  </a:lnTo>
                  <a:lnTo>
                    <a:pt x="725905" y="505327"/>
                  </a:lnTo>
                  <a:lnTo>
                    <a:pt x="725905" y="545432"/>
                  </a:lnTo>
                  <a:lnTo>
                    <a:pt x="770021" y="545432"/>
                  </a:lnTo>
                  <a:lnTo>
                    <a:pt x="770021" y="585537"/>
                  </a:lnTo>
                  <a:lnTo>
                    <a:pt x="806115" y="585537"/>
                  </a:lnTo>
                  <a:lnTo>
                    <a:pt x="806115" y="637674"/>
                  </a:lnTo>
                  <a:lnTo>
                    <a:pt x="862263" y="637674"/>
                  </a:lnTo>
                  <a:lnTo>
                    <a:pt x="862263" y="677779"/>
                  </a:lnTo>
                  <a:lnTo>
                    <a:pt x="898357" y="677779"/>
                  </a:lnTo>
                  <a:lnTo>
                    <a:pt x="898357" y="725905"/>
                  </a:lnTo>
                  <a:lnTo>
                    <a:pt x="934452" y="725905"/>
                  </a:lnTo>
                  <a:lnTo>
                    <a:pt x="934452" y="741948"/>
                  </a:lnTo>
                  <a:lnTo>
                    <a:pt x="982579" y="741948"/>
                  </a:lnTo>
                  <a:lnTo>
                    <a:pt x="982579" y="822158"/>
                  </a:lnTo>
                  <a:lnTo>
                    <a:pt x="1022684" y="822158"/>
                  </a:lnTo>
                  <a:lnTo>
                    <a:pt x="1022684" y="838200"/>
                  </a:lnTo>
                  <a:lnTo>
                    <a:pt x="1074821" y="838200"/>
                  </a:lnTo>
                  <a:lnTo>
                    <a:pt x="1074821" y="946484"/>
                  </a:lnTo>
                  <a:lnTo>
                    <a:pt x="1114926" y="946484"/>
                  </a:lnTo>
                  <a:lnTo>
                    <a:pt x="1114926" y="974558"/>
                  </a:lnTo>
                  <a:lnTo>
                    <a:pt x="1163052" y="974558"/>
                  </a:lnTo>
                  <a:lnTo>
                    <a:pt x="1163052" y="1026695"/>
                  </a:lnTo>
                  <a:lnTo>
                    <a:pt x="1235242" y="1026695"/>
                  </a:lnTo>
                  <a:lnTo>
                    <a:pt x="1235242" y="1050758"/>
                  </a:lnTo>
                  <a:lnTo>
                    <a:pt x="1279357" y="1050758"/>
                  </a:lnTo>
                  <a:lnTo>
                    <a:pt x="1279357" y="1082842"/>
                  </a:lnTo>
                  <a:lnTo>
                    <a:pt x="1347536" y="1082842"/>
                  </a:lnTo>
                  <a:lnTo>
                    <a:pt x="1347536" y="1122948"/>
                  </a:lnTo>
                  <a:lnTo>
                    <a:pt x="1395663" y="1122948"/>
                  </a:lnTo>
                  <a:lnTo>
                    <a:pt x="1395663" y="1167063"/>
                  </a:lnTo>
                  <a:lnTo>
                    <a:pt x="1431757" y="1167063"/>
                  </a:lnTo>
                  <a:lnTo>
                    <a:pt x="1431757" y="1231232"/>
                  </a:lnTo>
                  <a:lnTo>
                    <a:pt x="1556084" y="1231232"/>
                  </a:lnTo>
                  <a:lnTo>
                    <a:pt x="1556084" y="1271337"/>
                  </a:lnTo>
                  <a:lnTo>
                    <a:pt x="1632284" y="1271337"/>
                  </a:lnTo>
                  <a:lnTo>
                    <a:pt x="1632284" y="1299411"/>
                  </a:lnTo>
                  <a:lnTo>
                    <a:pt x="1672389" y="1299411"/>
                  </a:lnTo>
                  <a:lnTo>
                    <a:pt x="1672389" y="1363579"/>
                  </a:lnTo>
                  <a:lnTo>
                    <a:pt x="1752600" y="1363579"/>
                  </a:lnTo>
                  <a:lnTo>
                    <a:pt x="1752600" y="1371600"/>
                  </a:lnTo>
                  <a:lnTo>
                    <a:pt x="1840831" y="1371600"/>
                  </a:lnTo>
                  <a:lnTo>
                    <a:pt x="1840831" y="1407695"/>
                  </a:lnTo>
                  <a:lnTo>
                    <a:pt x="1872915" y="1407695"/>
                  </a:lnTo>
                  <a:lnTo>
                    <a:pt x="1872915" y="1439779"/>
                  </a:lnTo>
                  <a:lnTo>
                    <a:pt x="1905000" y="1439779"/>
                  </a:lnTo>
                  <a:lnTo>
                    <a:pt x="1905000" y="1471863"/>
                  </a:lnTo>
                  <a:lnTo>
                    <a:pt x="1949115" y="1471863"/>
                  </a:lnTo>
                  <a:lnTo>
                    <a:pt x="1949115" y="1511969"/>
                  </a:lnTo>
                  <a:lnTo>
                    <a:pt x="2021305" y="1511969"/>
                  </a:lnTo>
                  <a:lnTo>
                    <a:pt x="2021305" y="1544053"/>
                  </a:lnTo>
                  <a:lnTo>
                    <a:pt x="2097505" y="1544053"/>
                  </a:lnTo>
                  <a:lnTo>
                    <a:pt x="2097505" y="1580148"/>
                  </a:lnTo>
                  <a:lnTo>
                    <a:pt x="2177715" y="1580148"/>
                  </a:lnTo>
                  <a:lnTo>
                    <a:pt x="2177715" y="1588169"/>
                  </a:lnTo>
                  <a:lnTo>
                    <a:pt x="2201779" y="1588169"/>
                  </a:lnTo>
                  <a:lnTo>
                    <a:pt x="2201779" y="1604211"/>
                  </a:lnTo>
                  <a:lnTo>
                    <a:pt x="2237873" y="1604211"/>
                  </a:lnTo>
                  <a:lnTo>
                    <a:pt x="2237873" y="1644316"/>
                  </a:lnTo>
                  <a:lnTo>
                    <a:pt x="2253915" y="1644316"/>
                  </a:lnTo>
                  <a:lnTo>
                    <a:pt x="2253915" y="1668379"/>
                  </a:lnTo>
                  <a:lnTo>
                    <a:pt x="2346157" y="1668379"/>
                  </a:lnTo>
                  <a:lnTo>
                    <a:pt x="2346157" y="1720516"/>
                  </a:lnTo>
                  <a:lnTo>
                    <a:pt x="2438400" y="1720516"/>
                  </a:lnTo>
                  <a:lnTo>
                    <a:pt x="2438400" y="1752600"/>
                  </a:lnTo>
                  <a:lnTo>
                    <a:pt x="2486526" y="1752600"/>
                  </a:lnTo>
                  <a:lnTo>
                    <a:pt x="2486526" y="1784684"/>
                  </a:lnTo>
                  <a:lnTo>
                    <a:pt x="2518610" y="1784684"/>
                  </a:lnTo>
                  <a:lnTo>
                    <a:pt x="2518610" y="1836821"/>
                  </a:lnTo>
                  <a:lnTo>
                    <a:pt x="2671010" y="1836821"/>
                  </a:lnTo>
                  <a:lnTo>
                    <a:pt x="2671010" y="1896979"/>
                  </a:lnTo>
                  <a:lnTo>
                    <a:pt x="3035968" y="1896979"/>
                  </a:lnTo>
                  <a:lnTo>
                    <a:pt x="3035968" y="1925053"/>
                  </a:lnTo>
                  <a:lnTo>
                    <a:pt x="3124200" y="1925053"/>
                  </a:lnTo>
                  <a:lnTo>
                    <a:pt x="3124200" y="1993232"/>
                  </a:lnTo>
                  <a:lnTo>
                    <a:pt x="3176336" y="1993232"/>
                  </a:lnTo>
                  <a:lnTo>
                    <a:pt x="3176336" y="2077453"/>
                  </a:lnTo>
                  <a:lnTo>
                    <a:pt x="3268579" y="2077453"/>
                  </a:lnTo>
                  <a:lnTo>
                    <a:pt x="3268579" y="2169695"/>
                  </a:lnTo>
                  <a:lnTo>
                    <a:pt x="3433010" y="2169695"/>
                  </a:lnTo>
                  <a:lnTo>
                    <a:pt x="3433010" y="2286000"/>
                  </a:lnTo>
                  <a:lnTo>
                    <a:pt x="3693694" y="22860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GB">
                <a:solidFill>
                  <a:srgbClr val="343333"/>
                </a:solidFill>
                <a:latin typeface="Calibri" panose="020F0502020204030204" pitchFamily="34" charset="0"/>
                <a:cs typeface="Calibri" panose="020F0502020204030204" pitchFamily="34" charset="0"/>
              </a:endParaRPr>
            </a:p>
          </p:txBody>
        </p:sp>
        <p:grpSp>
          <p:nvGrpSpPr>
            <p:cNvPr id="112" name="Group 111">
              <a:extLst>
                <a:ext uri="{FF2B5EF4-FFF2-40B4-BE49-F238E27FC236}">
                  <a16:creationId xmlns:a16="http://schemas.microsoft.com/office/drawing/2014/main" id="{4891BF56-1310-4136-99A1-518662F567CA}"/>
                </a:ext>
              </a:extLst>
            </p:cNvPr>
            <p:cNvGrpSpPr/>
            <p:nvPr/>
          </p:nvGrpSpPr>
          <p:grpSpPr>
            <a:xfrm>
              <a:off x="3963637" y="2095769"/>
              <a:ext cx="996079" cy="528787"/>
              <a:chOff x="4065232" y="2400567"/>
              <a:chExt cx="996078" cy="528786"/>
            </a:xfrm>
          </p:grpSpPr>
          <p:sp>
            <p:nvSpPr>
              <p:cNvPr id="114" name="Rectangle 113">
                <a:extLst>
                  <a:ext uri="{FF2B5EF4-FFF2-40B4-BE49-F238E27FC236}">
                    <a16:creationId xmlns:a16="http://schemas.microsoft.com/office/drawing/2014/main" id="{D6FD511E-99DF-4003-806C-09BEB731FB0B}"/>
                  </a:ext>
                </a:extLst>
              </p:cNvPr>
              <p:cNvSpPr/>
              <p:nvPr/>
            </p:nvSpPr>
            <p:spPr>
              <a:xfrm>
                <a:off x="4330819" y="2400567"/>
                <a:ext cx="730491" cy="528786"/>
              </a:xfrm>
              <a:prstGeom prst="rect">
                <a:avLst/>
              </a:prstGeom>
              <a:ln>
                <a:noFill/>
              </a:ln>
            </p:spPr>
            <p:txBody>
              <a:bodyPr wrap="none" lIns="0" tIns="0" rIns="0" bIns="0">
                <a:spAutoFit/>
              </a:bodyPr>
              <a:lstStyle/>
              <a:p>
                <a:pPr marL="0" lvl="1" defTabSz="914377" fontAlgn="base">
                  <a:spcAft>
                    <a:spcPct val="0"/>
                  </a:spcAft>
                  <a:buClr>
                    <a:srgbClr val="E69A30"/>
                  </a:buClr>
                  <a:defRPr/>
                </a:pPr>
                <a:r>
                  <a:rPr lang="en-GB" sz="1600" dirty="0" err="1">
                    <a:solidFill>
                      <a:srgbClr val="343333"/>
                    </a:solidFill>
                    <a:latin typeface="Calibri" panose="020F0502020204030204" pitchFamily="34" charset="0"/>
                    <a:ea typeface="ＭＳ Ｐゴシック" pitchFamily="127" charset="-128"/>
                    <a:cs typeface="Calibri" panose="020F0502020204030204" pitchFamily="34" charset="0"/>
                  </a:rPr>
                  <a:t>Sorafenib</a:t>
                </a:r>
                <a:endParaRPr lang="en-GB" sz="1600" dirty="0">
                  <a:solidFill>
                    <a:srgbClr val="343333"/>
                  </a:solidFill>
                  <a:latin typeface="Calibri" panose="020F0502020204030204" pitchFamily="34" charset="0"/>
                  <a:ea typeface="ＭＳ Ｐゴシック" pitchFamily="127" charset="-128"/>
                  <a:cs typeface="Calibri" panose="020F0502020204030204" pitchFamily="34" charset="0"/>
                </a:endParaRPr>
              </a:p>
              <a:p>
                <a:pPr marL="0" lvl="1" defTabSz="914377" fontAlgn="base">
                  <a:spcAft>
                    <a:spcPct val="0"/>
                  </a:spcAft>
                  <a:buClr>
                    <a:srgbClr val="E69A30"/>
                  </a:buClr>
                  <a:defRPr/>
                </a:pPr>
                <a:r>
                  <a:rPr lang="en-GB" sz="1600" dirty="0">
                    <a:solidFill>
                      <a:srgbClr val="343333"/>
                    </a:solidFill>
                    <a:latin typeface="Calibri" panose="020F0502020204030204" pitchFamily="34" charset="0"/>
                    <a:ea typeface="ＭＳ Ｐゴシック" pitchFamily="127" charset="-128"/>
                    <a:cs typeface="Calibri" panose="020F0502020204030204" pitchFamily="34" charset="0"/>
                  </a:rPr>
                  <a:t>Placebo</a:t>
                </a:r>
              </a:p>
            </p:txBody>
          </p:sp>
          <p:cxnSp>
            <p:nvCxnSpPr>
              <p:cNvPr id="115" name="Straight Connector 114">
                <a:extLst>
                  <a:ext uri="{FF2B5EF4-FFF2-40B4-BE49-F238E27FC236}">
                    <a16:creationId xmlns:a16="http://schemas.microsoft.com/office/drawing/2014/main" id="{54091B6A-5A24-4CA7-9731-16D311E31CE6}"/>
                  </a:ext>
                </a:extLst>
              </p:cNvPr>
              <p:cNvCxnSpPr/>
              <p:nvPr/>
            </p:nvCxnSpPr>
            <p:spPr>
              <a:xfrm>
                <a:off x="4065232" y="2512314"/>
                <a:ext cx="20931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725B047-83E8-4C8B-A1FA-9D7EF651E130}"/>
                  </a:ext>
                </a:extLst>
              </p:cNvPr>
              <p:cNvCxnSpPr/>
              <p:nvPr/>
            </p:nvCxnSpPr>
            <p:spPr>
              <a:xfrm>
                <a:off x="4065232" y="2791548"/>
                <a:ext cx="20931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13" name="Freeform: Shape 88">
              <a:extLst>
                <a:ext uri="{FF2B5EF4-FFF2-40B4-BE49-F238E27FC236}">
                  <a16:creationId xmlns:a16="http://schemas.microsoft.com/office/drawing/2014/main" id="{59ABBFFA-8C85-4D87-8CC1-89DA09EC705F}"/>
                </a:ext>
              </a:extLst>
            </p:cNvPr>
            <p:cNvSpPr/>
            <p:nvPr/>
          </p:nvSpPr>
          <p:spPr>
            <a:xfrm>
              <a:off x="1506622" y="2013285"/>
              <a:ext cx="3589421" cy="1824791"/>
            </a:xfrm>
            <a:custGeom>
              <a:avLst/>
              <a:gdLst>
                <a:gd name="connsiteX0" fmla="*/ 0 w 3589421"/>
                <a:gd name="connsiteY0" fmla="*/ 0 h 1824790"/>
                <a:gd name="connsiteX1" fmla="*/ 132347 w 3589421"/>
                <a:gd name="connsiteY1" fmla="*/ 0 h 1824790"/>
                <a:gd name="connsiteX2" fmla="*/ 132347 w 3589421"/>
                <a:gd name="connsiteY2" fmla="*/ 32084 h 1824790"/>
                <a:gd name="connsiteX3" fmla="*/ 188495 w 3589421"/>
                <a:gd name="connsiteY3" fmla="*/ 32084 h 1824790"/>
                <a:gd name="connsiteX4" fmla="*/ 188495 w 3589421"/>
                <a:gd name="connsiteY4" fmla="*/ 76200 h 1824790"/>
                <a:gd name="connsiteX5" fmla="*/ 248653 w 3589421"/>
                <a:gd name="connsiteY5" fmla="*/ 76200 h 1824790"/>
                <a:gd name="connsiteX6" fmla="*/ 248653 w 3589421"/>
                <a:gd name="connsiteY6" fmla="*/ 104274 h 1824790"/>
                <a:gd name="connsiteX7" fmla="*/ 336884 w 3589421"/>
                <a:gd name="connsiteY7" fmla="*/ 104274 h 1824790"/>
                <a:gd name="connsiteX8" fmla="*/ 336884 w 3589421"/>
                <a:gd name="connsiteY8" fmla="*/ 168442 h 1824790"/>
                <a:gd name="connsiteX9" fmla="*/ 397042 w 3589421"/>
                <a:gd name="connsiteY9" fmla="*/ 168442 h 1824790"/>
                <a:gd name="connsiteX10" fmla="*/ 397042 w 3589421"/>
                <a:gd name="connsiteY10" fmla="*/ 188495 h 1824790"/>
                <a:gd name="connsiteX11" fmla="*/ 425116 w 3589421"/>
                <a:gd name="connsiteY11" fmla="*/ 188495 h 1824790"/>
                <a:gd name="connsiteX12" fmla="*/ 425116 w 3589421"/>
                <a:gd name="connsiteY12" fmla="*/ 204537 h 1824790"/>
                <a:gd name="connsiteX13" fmla="*/ 485274 w 3589421"/>
                <a:gd name="connsiteY13" fmla="*/ 204537 h 1824790"/>
                <a:gd name="connsiteX14" fmla="*/ 485274 w 3589421"/>
                <a:gd name="connsiteY14" fmla="*/ 228600 h 1824790"/>
                <a:gd name="connsiteX15" fmla="*/ 501316 w 3589421"/>
                <a:gd name="connsiteY15" fmla="*/ 228600 h 1824790"/>
                <a:gd name="connsiteX16" fmla="*/ 501316 w 3589421"/>
                <a:gd name="connsiteY16" fmla="*/ 292769 h 1824790"/>
                <a:gd name="connsiteX17" fmla="*/ 613611 w 3589421"/>
                <a:gd name="connsiteY17" fmla="*/ 292769 h 1824790"/>
                <a:gd name="connsiteX18" fmla="*/ 613611 w 3589421"/>
                <a:gd name="connsiteY18" fmla="*/ 368969 h 1824790"/>
                <a:gd name="connsiteX19" fmla="*/ 689811 w 3589421"/>
                <a:gd name="connsiteY19" fmla="*/ 368969 h 1824790"/>
                <a:gd name="connsiteX20" fmla="*/ 689811 w 3589421"/>
                <a:gd name="connsiteY20" fmla="*/ 385011 h 1824790"/>
                <a:gd name="connsiteX21" fmla="*/ 737937 w 3589421"/>
                <a:gd name="connsiteY21" fmla="*/ 385011 h 1824790"/>
                <a:gd name="connsiteX22" fmla="*/ 737937 w 3589421"/>
                <a:gd name="connsiteY22" fmla="*/ 417095 h 1824790"/>
                <a:gd name="connsiteX23" fmla="*/ 794084 w 3589421"/>
                <a:gd name="connsiteY23" fmla="*/ 417095 h 1824790"/>
                <a:gd name="connsiteX24" fmla="*/ 794084 w 3589421"/>
                <a:gd name="connsiteY24" fmla="*/ 441158 h 1824790"/>
                <a:gd name="connsiteX25" fmla="*/ 854242 w 3589421"/>
                <a:gd name="connsiteY25" fmla="*/ 441158 h 1824790"/>
                <a:gd name="connsiteX26" fmla="*/ 854242 w 3589421"/>
                <a:gd name="connsiteY26" fmla="*/ 493295 h 1824790"/>
                <a:gd name="connsiteX27" fmla="*/ 926432 w 3589421"/>
                <a:gd name="connsiteY27" fmla="*/ 493295 h 1824790"/>
                <a:gd name="connsiteX28" fmla="*/ 926432 w 3589421"/>
                <a:gd name="connsiteY28" fmla="*/ 565484 h 1824790"/>
                <a:gd name="connsiteX29" fmla="*/ 946484 w 3589421"/>
                <a:gd name="connsiteY29" fmla="*/ 565484 h 1824790"/>
                <a:gd name="connsiteX30" fmla="*/ 946484 w 3589421"/>
                <a:gd name="connsiteY30" fmla="*/ 585537 h 1824790"/>
                <a:gd name="connsiteX31" fmla="*/ 978568 w 3589421"/>
                <a:gd name="connsiteY31" fmla="*/ 585537 h 1824790"/>
                <a:gd name="connsiteX32" fmla="*/ 978568 w 3589421"/>
                <a:gd name="connsiteY32" fmla="*/ 629653 h 1824790"/>
                <a:gd name="connsiteX33" fmla="*/ 1002632 w 3589421"/>
                <a:gd name="connsiteY33" fmla="*/ 629653 h 1824790"/>
                <a:gd name="connsiteX34" fmla="*/ 1002632 w 3589421"/>
                <a:gd name="connsiteY34" fmla="*/ 649705 h 1824790"/>
                <a:gd name="connsiteX35" fmla="*/ 1046747 w 3589421"/>
                <a:gd name="connsiteY35" fmla="*/ 649705 h 1824790"/>
                <a:gd name="connsiteX36" fmla="*/ 1046747 w 3589421"/>
                <a:gd name="connsiteY36" fmla="*/ 677779 h 1824790"/>
                <a:gd name="connsiteX37" fmla="*/ 1147011 w 3589421"/>
                <a:gd name="connsiteY37" fmla="*/ 677779 h 1824790"/>
                <a:gd name="connsiteX38" fmla="*/ 1147011 w 3589421"/>
                <a:gd name="connsiteY38" fmla="*/ 737937 h 1824790"/>
                <a:gd name="connsiteX39" fmla="*/ 1207168 w 3589421"/>
                <a:gd name="connsiteY39" fmla="*/ 737937 h 1824790"/>
                <a:gd name="connsiteX40" fmla="*/ 1207168 w 3589421"/>
                <a:gd name="connsiteY40" fmla="*/ 778042 h 1824790"/>
                <a:gd name="connsiteX41" fmla="*/ 1259305 w 3589421"/>
                <a:gd name="connsiteY41" fmla="*/ 778042 h 1824790"/>
                <a:gd name="connsiteX42" fmla="*/ 1259305 w 3589421"/>
                <a:gd name="connsiteY42" fmla="*/ 802105 h 1824790"/>
                <a:gd name="connsiteX43" fmla="*/ 1391653 w 3589421"/>
                <a:gd name="connsiteY43" fmla="*/ 802105 h 1824790"/>
                <a:gd name="connsiteX44" fmla="*/ 1391653 w 3589421"/>
                <a:gd name="connsiteY44" fmla="*/ 842211 h 1824790"/>
                <a:gd name="connsiteX45" fmla="*/ 1479884 w 3589421"/>
                <a:gd name="connsiteY45" fmla="*/ 842211 h 1824790"/>
                <a:gd name="connsiteX46" fmla="*/ 1479884 w 3589421"/>
                <a:gd name="connsiteY46" fmla="*/ 858253 h 1824790"/>
                <a:gd name="connsiteX47" fmla="*/ 1495926 w 3589421"/>
                <a:gd name="connsiteY47" fmla="*/ 858253 h 1824790"/>
                <a:gd name="connsiteX48" fmla="*/ 1495926 w 3589421"/>
                <a:gd name="connsiteY48" fmla="*/ 878305 h 1824790"/>
                <a:gd name="connsiteX49" fmla="*/ 1495926 w 3589421"/>
                <a:gd name="connsiteY49" fmla="*/ 878305 h 1824790"/>
                <a:gd name="connsiteX50" fmla="*/ 1519990 w 3589421"/>
                <a:gd name="connsiteY50" fmla="*/ 902369 h 1824790"/>
                <a:gd name="connsiteX51" fmla="*/ 1560095 w 3589421"/>
                <a:gd name="connsiteY51" fmla="*/ 902369 h 1824790"/>
                <a:gd name="connsiteX52" fmla="*/ 1560095 w 3589421"/>
                <a:gd name="connsiteY52" fmla="*/ 902369 h 1824790"/>
                <a:gd name="connsiteX53" fmla="*/ 1560095 w 3589421"/>
                <a:gd name="connsiteY53" fmla="*/ 942474 h 1824790"/>
                <a:gd name="connsiteX54" fmla="*/ 1628274 w 3589421"/>
                <a:gd name="connsiteY54" fmla="*/ 942474 h 1824790"/>
                <a:gd name="connsiteX55" fmla="*/ 1628274 w 3589421"/>
                <a:gd name="connsiteY55" fmla="*/ 974558 h 1824790"/>
                <a:gd name="connsiteX56" fmla="*/ 1700463 w 3589421"/>
                <a:gd name="connsiteY56" fmla="*/ 974558 h 1824790"/>
                <a:gd name="connsiteX57" fmla="*/ 1700463 w 3589421"/>
                <a:gd name="connsiteY57" fmla="*/ 998621 h 1824790"/>
                <a:gd name="connsiteX58" fmla="*/ 1824790 w 3589421"/>
                <a:gd name="connsiteY58" fmla="*/ 998621 h 1824790"/>
                <a:gd name="connsiteX59" fmla="*/ 1824790 w 3589421"/>
                <a:gd name="connsiteY59" fmla="*/ 1014663 h 1824790"/>
                <a:gd name="connsiteX60" fmla="*/ 1864895 w 3589421"/>
                <a:gd name="connsiteY60" fmla="*/ 1014663 h 1824790"/>
                <a:gd name="connsiteX61" fmla="*/ 1864895 w 3589421"/>
                <a:gd name="connsiteY61" fmla="*/ 1062790 h 1824790"/>
                <a:gd name="connsiteX62" fmla="*/ 1941095 w 3589421"/>
                <a:gd name="connsiteY62" fmla="*/ 1062790 h 1824790"/>
                <a:gd name="connsiteX63" fmla="*/ 1941095 w 3589421"/>
                <a:gd name="connsiteY63" fmla="*/ 1114927 h 1824790"/>
                <a:gd name="connsiteX64" fmla="*/ 1965158 w 3589421"/>
                <a:gd name="connsiteY64" fmla="*/ 1114927 h 1824790"/>
                <a:gd name="connsiteX65" fmla="*/ 1965158 w 3589421"/>
                <a:gd name="connsiteY65" fmla="*/ 1143000 h 1824790"/>
                <a:gd name="connsiteX66" fmla="*/ 2005263 w 3589421"/>
                <a:gd name="connsiteY66" fmla="*/ 1143000 h 1824790"/>
                <a:gd name="connsiteX67" fmla="*/ 2005263 w 3589421"/>
                <a:gd name="connsiteY67" fmla="*/ 1171074 h 1824790"/>
                <a:gd name="connsiteX68" fmla="*/ 2025316 w 3589421"/>
                <a:gd name="connsiteY68" fmla="*/ 1171074 h 1824790"/>
                <a:gd name="connsiteX69" fmla="*/ 2025316 w 3589421"/>
                <a:gd name="connsiteY69" fmla="*/ 1203158 h 1824790"/>
                <a:gd name="connsiteX70" fmla="*/ 2089484 w 3589421"/>
                <a:gd name="connsiteY70" fmla="*/ 1203158 h 1824790"/>
                <a:gd name="connsiteX71" fmla="*/ 2089484 w 3589421"/>
                <a:gd name="connsiteY71" fmla="*/ 1235242 h 1824790"/>
                <a:gd name="connsiteX72" fmla="*/ 2117558 w 3589421"/>
                <a:gd name="connsiteY72" fmla="*/ 1235242 h 1824790"/>
                <a:gd name="connsiteX73" fmla="*/ 2117558 w 3589421"/>
                <a:gd name="connsiteY73" fmla="*/ 1295400 h 1824790"/>
                <a:gd name="connsiteX74" fmla="*/ 2181726 w 3589421"/>
                <a:gd name="connsiteY74" fmla="*/ 1295400 h 1824790"/>
                <a:gd name="connsiteX75" fmla="*/ 2181726 w 3589421"/>
                <a:gd name="connsiteY75" fmla="*/ 1315453 h 1824790"/>
                <a:gd name="connsiteX76" fmla="*/ 2209800 w 3589421"/>
                <a:gd name="connsiteY76" fmla="*/ 1315453 h 1824790"/>
                <a:gd name="connsiteX77" fmla="*/ 2209800 w 3589421"/>
                <a:gd name="connsiteY77" fmla="*/ 1331495 h 1824790"/>
                <a:gd name="connsiteX78" fmla="*/ 2302042 w 3589421"/>
                <a:gd name="connsiteY78" fmla="*/ 1331495 h 1824790"/>
                <a:gd name="connsiteX79" fmla="*/ 2302042 w 3589421"/>
                <a:gd name="connsiteY79" fmla="*/ 1383632 h 1824790"/>
                <a:gd name="connsiteX80" fmla="*/ 2390274 w 3589421"/>
                <a:gd name="connsiteY80" fmla="*/ 1383632 h 1824790"/>
                <a:gd name="connsiteX81" fmla="*/ 2398295 w 3589421"/>
                <a:gd name="connsiteY81" fmla="*/ 1391653 h 1824790"/>
                <a:gd name="connsiteX82" fmla="*/ 2462463 w 3589421"/>
                <a:gd name="connsiteY82" fmla="*/ 1391653 h 1824790"/>
                <a:gd name="connsiteX83" fmla="*/ 2462463 w 3589421"/>
                <a:gd name="connsiteY83" fmla="*/ 1447800 h 1824790"/>
                <a:gd name="connsiteX84" fmla="*/ 2594811 w 3589421"/>
                <a:gd name="connsiteY84" fmla="*/ 1447800 h 1824790"/>
                <a:gd name="connsiteX85" fmla="*/ 2594811 w 3589421"/>
                <a:gd name="connsiteY85" fmla="*/ 1495927 h 1824790"/>
                <a:gd name="connsiteX86" fmla="*/ 2618874 w 3589421"/>
                <a:gd name="connsiteY86" fmla="*/ 1495927 h 1824790"/>
                <a:gd name="connsiteX87" fmla="*/ 2618874 w 3589421"/>
                <a:gd name="connsiteY87" fmla="*/ 1487905 h 1824790"/>
                <a:gd name="connsiteX88" fmla="*/ 2618874 w 3589421"/>
                <a:gd name="connsiteY88" fmla="*/ 1503948 h 1824790"/>
                <a:gd name="connsiteX89" fmla="*/ 2675021 w 3589421"/>
                <a:gd name="connsiteY89" fmla="*/ 1503948 h 1824790"/>
                <a:gd name="connsiteX90" fmla="*/ 2675021 w 3589421"/>
                <a:gd name="connsiteY90" fmla="*/ 1532021 h 1824790"/>
                <a:gd name="connsiteX91" fmla="*/ 2739190 w 3589421"/>
                <a:gd name="connsiteY91" fmla="*/ 1532021 h 1824790"/>
                <a:gd name="connsiteX92" fmla="*/ 2739190 w 3589421"/>
                <a:gd name="connsiteY92" fmla="*/ 1572127 h 1824790"/>
                <a:gd name="connsiteX93" fmla="*/ 2951747 w 3589421"/>
                <a:gd name="connsiteY93" fmla="*/ 1572127 h 1824790"/>
                <a:gd name="connsiteX94" fmla="*/ 2951747 w 3589421"/>
                <a:gd name="connsiteY94" fmla="*/ 1592179 h 1824790"/>
                <a:gd name="connsiteX95" fmla="*/ 3112168 w 3589421"/>
                <a:gd name="connsiteY95" fmla="*/ 1592179 h 1824790"/>
                <a:gd name="connsiteX96" fmla="*/ 3112168 w 3589421"/>
                <a:gd name="connsiteY96" fmla="*/ 1656348 h 1824790"/>
                <a:gd name="connsiteX97" fmla="*/ 3136232 w 3589421"/>
                <a:gd name="connsiteY97" fmla="*/ 1656348 h 1824790"/>
                <a:gd name="connsiteX98" fmla="*/ 3136232 w 3589421"/>
                <a:gd name="connsiteY98" fmla="*/ 1716505 h 1824790"/>
                <a:gd name="connsiteX99" fmla="*/ 3164305 w 3589421"/>
                <a:gd name="connsiteY99" fmla="*/ 1716505 h 1824790"/>
                <a:gd name="connsiteX100" fmla="*/ 3164305 w 3589421"/>
                <a:gd name="connsiteY100" fmla="*/ 1744579 h 1824790"/>
                <a:gd name="connsiteX101" fmla="*/ 3228474 w 3589421"/>
                <a:gd name="connsiteY101" fmla="*/ 1744579 h 1824790"/>
                <a:gd name="connsiteX102" fmla="*/ 3228474 w 3589421"/>
                <a:gd name="connsiteY102" fmla="*/ 1824790 h 1824790"/>
                <a:gd name="connsiteX103" fmla="*/ 3589421 w 3589421"/>
                <a:gd name="connsiteY103" fmla="*/ 1824790 h 182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589421" h="1824790">
                  <a:moveTo>
                    <a:pt x="0" y="0"/>
                  </a:moveTo>
                  <a:lnTo>
                    <a:pt x="132347" y="0"/>
                  </a:lnTo>
                  <a:lnTo>
                    <a:pt x="132347" y="32084"/>
                  </a:lnTo>
                  <a:lnTo>
                    <a:pt x="188495" y="32084"/>
                  </a:lnTo>
                  <a:lnTo>
                    <a:pt x="188495" y="76200"/>
                  </a:lnTo>
                  <a:lnTo>
                    <a:pt x="248653" y="76200"/>
                  </a:lnTo>
                  <a:lnTo>
                    <a:pt x="248653" y="104274"/>
                  </a:lnTo>
                  <a:lnTo>
                    <a:pt x="336884" y="104274"/>
                  </a:lnTo>
                  <a:lnTo>
                    <a:pt x="336884" y="168442"/>
                  </a:lnTo>
                  <a:lnTo>
                    <a:pt x="397042" y="168442"/>
                  </a:lnTo>
                  <a:lnTo>
                    <a:pt x="397042" y="188495"/>
                  </a:lnTo>
                  <a:lnTo>
                    <a:pt x="425116" y="188495"/>
                  </a:lnTo>
                  <a:lnTo>
                    <a:pt x="425116" y="204537"/>
                  </a:lnTo>
                  <a:lnTo>
                    <a:pt x="485274" y="204537"/>
                  </a:lnTo>
                  <a:lnTo>
                    <a:pt x="485274" y="228600"/>
                  </a:lnTo>
                  <a:lnTo>
                    <a:pt x="501316" y="228600"/>
                  </a:lnTo>
                  <a:lnTo>
                    <a:pt x="501316" y="292769"/>
                  </a:lnTo>
                  <a:lnTo>
                    <a:pt x="613611" y="292769"/>
                  </a:lnTo>
                  <a:lnTo>
                    <a:pt x="613611" y="368969"/>
                  </a:lnTo>
                  <a:lnTo>
                    <a:pt x="689811" y="368969"/>
                  </a:lnTo>
                  <a:lnTo>
                    <a:pt x="689811" y="385011"/>
                  </a:lnTo>
                  <a:lnTo>
                    <a:pt x="737937" y="385011"/>
                  </a:lnTo>
                  <a:lnTo>
                    <a:pt x="737937" y="417095"/>
                  </a:lnTo>
                  <a:lnTo>
                    <a:pt x="794084" y="417095"/>
                  </a:lnTo>
                  <a:lnTo>
                    <a:pt x="794084" y="441158"/>
                  </a:lnTo>
                  <a:lnTo>
                    <a:pt x="854242" y="441158"/>
                  </a:lnTo>
                  <a:lnTo>
                    <a:pt x="854242" y="493295"/>
                  </a:lnTo>
                  <a:lnTo>
                    <a:pt x="926432" y="493295"/>
                  </a:lnTo>
                  <a:lnTo>
                    <a:pt x="926432" y="565484"/>
                  </a:lnTo>
                  <a:lnTo>
                    <a:pt x="946484" y="565484"/>
                  </a:lnTo>
                  <a:lnTo>
                    <a:pt x="946484" y="585537"/>
                  </a:lnTo>
                  <a:lnTo>
                    <a:pt x="978568" y="585537"/>
                  </a:lnTo>
                  <a:lnTo>
                    <a:pt x="978568" y="629653"/>
                  </a:lnTo>
                  <a:lnTo>
                    <a:pt x="1002632" y="629653"/>
                  </a:lnTo>
                  <a:lnTo>
                    <a:pt x="1002632" y="649705"/>
                  </a:lnTo>
                  <a:lnTo>
                    <a:pt x="1046747" y="649705"/>
                  </a:lnTo>
                  <a:lnTo>
                    <a:pt x="1046747" y="677779"/>
                  </a:lnTo>
                  <a:lnTo>
                    <a:pt x="1147011" y="677779"/>
                  </a:lnTo>
                  <a:lnTo>
                    <a:pt x="1147011" y="737937"/>
                  </a:lnTo>
                  <a:lnTo>
                    <a:pt x="1207168" y="737937"/>
                  </a:lnTo>
                  <a:lnTo>
                    <a:pt x="1207168" y="778042"/>
                  </a:lnTo>
                  <a:lnTo>
                    <a:pt x="1259305" y="778042"/>
                  </a:lnTo>
                  <a:lnTo>
                    <a:pt x="1259305" y="802105"/>
                  </a:lnTo>
                  <a:lnTo>
                    <a:pt x="1391653" y="802105"/>
                  </a:lnTo>
                  <a:lnTo>
                    <a:pt x="1391653" y="842211"/>
                  </a:lnTo>
                  <a:lnTo>
                    <a:pt x="1479884" y="842211"/>
                  </a:lnTo>
                  <a:lnTo>
                    <a:pt x="1479884" y="858253"/>
                  </a:lnTo>
                  <a:lnTo>
                    <a:pt x="1495926" y="858253"/>
                  </a:lnTo>
                  <a:lnTo>
                    <a:pt x="1495926" y="878305"/>
                  </a:lnTo>
                  <a:lnTo>
                    <a:pt x="1495926" y="878305"/>
                  </a:lnTo>
                  <a:lnTo>
                    <a:pt x="1519990" y="902369"/>
                  </a:lnTo>
                  <a:lnTo>
                    <a:pt x="1560095" y="902369"/>
                  </a:lnTo>
                  <a:lnTo>
                    <a:pt x="1560095" y="902369"/>
                  </a:lnTo>
                  <a:lnTo>
                    <a:pt x="1560095" y="942474"/>
                  </a:lnTo>
                  <a:lnTo>
                    <a:pt x="1628274" y="942474"/>
                  </a:lnTo>
                  <a:lnTo>
                    <a:pt x="1628274" y="974558"/>
                  </a:lnTo>
                  <a:lnTo>
                    <a:pt x="1700463" y="974558"/>
                  </a:lnTo>
                  <a:lnTo>
                    <a:pt x="1700463" y="998621"/>
                  </a:lnTo>
                  <a:lnTo>
                    <a:pt x="1824790" y="998621"/>
                  </a:lnTo>
                  <a:lnTo>
                    <a:pt x="1824790" y="1014663"/>
                  </a:lnTo>
                  <a:lnTo>
                    <a:pt x="1864895" y="1014663"/>
                  </a:lnTo>
                  <a:lnTo>
                    <a:pt x="1864895" y="1062790"/>
                  </a:lnTo>
                  <a:lnTo>
                    <a:pt x="1941095" y="1062790"/>
                  </a:lnTo>
                  <a:lnTo>
                    <a:pt x="1941095" y="1114927"/>
                  </a:lnTo>
                  <a:lnTo>
                    <a:pt x="1965158" y="1114927"/>
                  </a:lnTo>
                  <a:lnTo>
                    <a:pt x="1965158" y="1143000"/>
                  </a:lnTo>
                  <a:lnTo>
                    <a:pt x="2005263" y="1143000"/>
                  </a:lnTo>
                  <a:lnTo>
                    <a:pt x="2005263" y="1171074"/>
                  </a:lnTo>
                  <a:lnTo>
                    <a:pt x="2025316" y="1171074"/>
                  </a:lnTo>
                  <a:lnTo>
                    <a:pt x="2025316" y="1203158"/>
                  </a:lnTo>
                  <a:lnTo>
                    <a:pt x="2089484" y="1203158"/>
                  </a:lnTo>
                  <a:lnTo>
                    <a:pt x="2089484" y="1235242"/>
                  </a:lnTo>
                  <a:lnTo>
                    <a:pt x="2117558" y="1235242"/>
                  </a:lnTo>
                  <a:lnTo>
                    <a:pt x="2117558" y="1295400"/>
                  </a:lnTo>
                  <a:lnTo>
                    <a:pt x="2181726" y="1295400"/>
                  </a:lnTo>
                  <a:lnTo>
                    <a:pt x="2181726" y="1315453"/>
                  </a:lnTo>
                  <a:lnTo>
                    <a:pt x="2209800" y="1315453"/>
                  </a:lnTo>
                  <a:lnTo>
                    <a:pt x="2209800" y="1331495"/>
                  </a:lnTo>
                  <a:lnTo>
                    <a:pt x="2302042" y="1331495"/>
                  </a:lnTo>
                  <a:lnTo>
                    <a:pt x="2302042" y="1383632"/>
                  </a:lnTo>
                  <a:lnTo>
                    <a:pt x="2390274" y="1383632"/>
                  </a:lnTo>
                  <a:lnTo>
                    <a:pt x="2398295" y="1391653"/>
                  </a:lnTo>
                  <a:lnTo>
                    <a:pt x="2462463" y="1391653"/>
                  </a:lnTo>
                  <a:lnTo>
                    <a:pt x="2462463" y="1447800"/>
                  </a:lnTo>
                  <a:lnTo>
                    <a:pt x="2594811" y="1447800"/>
                  </a:lnTo>
                  <a:lnTo>
                    <a:pt x="2594811" y="1495927"/>
                  </a:lnTo>
                  <a:lnTo>
                    <a:pt x="2618874" y="1495927"/>
                  </a:lnTo>
                  <a:lnTo>
                    <a:pt x="2618874" y="1487905"/>
                  </a:lnTo>
                  <a:lnTo>
                    <a:pt x="2618874" y="1503948"/>
                  </a:lnTo>
                  <a:lnTo>
                    <a:pt x="2675021" y="1503948"/>
                  </a:lnTo>
                  <a:lnTo>
                    <a:pt x="2675021" y="1532021"/>
                  </a:lnTo>
                  <a:lnTo>
                    <a:pt x="2739190" y="1532021"/>
                  </a:lnTo>
                  <a:lnTo>
                    <a:pt x="2739190" y="1572127"/>
                  </a:lnTo>
                  <a:lnTo>
                    <a:pt x="2951747" y="1572127"/>
                  </a:lnTo>
                  <a:lnTo>
                    <a:pt x="2951747" y="1592179"/>
                  </a:lnTo>
                  <a:lnTo>
                    <a:pt x="3112168" y="1592179"/>
                  </a:lnTo>
                  <a:lnTo>
                    <a:pt x="3112168" y="1656348"/>
                  </a:lnTo>
                  <a:lnTo>
                    <a:pt x="3136232" y="1656348"/>
                  </a:lnTo>
                  <a:lnTo>
                    <a:pt x="3136232" y="1716505"/>
                  </a:lnTo>
                  <a:lnTo>
                    <a:pt x="3164305" y="1716505"/>
                  </a:lnTo>
                  <a:lnTo>
                    <a:pt x="3164305" y="1744579"/>
                  </a:lnTo>
                  <a:lnTo>
                    <a:pt x="3228474" y="1744579"/>
                  </a:lnTo>
                  <a:lnTo>
                    <a:pt x="3228474" y="1824790"/>
                  </a:lnTo>
                  <a:lnTo>
                    <a:pt x="3589421" y="182479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GB">
                <a:solidFill>
                  <a:srgbClr val="343333"/>
                </a:solidFill>
                <a:latin typeface="Calibri" panose="020F0502020204030204" pitchFamily="34" charset="0"/>
                <a:cs typeface="Calibri" panose="020F0502020204030204" pitchFamily="34" charset="0"/>
              </a:endParaRPr>
            </a:p>
          </p:txBody>
        </p:sp>
      </p:grpSp>
      <p:sp>
        <p:nvSpPr>
          <p:cNvPr id="151" name="Rectangle 150"/>
          <p:cNvSpPr/>
          <p:nvPr/>
        </p:nvSpPr>
        <p:spPr>
          <a:xfrm rot="16200000">
            <a:off x="-345465" y="3976672"/>
            <a:ext cx="2270814" cy="369332"/>
          </a:xfrm>
          <a:prstGeom prst="rect">
            <a:avLst/>
          </a:prstGeom>
        </p:spPr>
        <p:txBody>
          <a:bodyPr wrap="none">
            <a:spAutoFit/>
          </a:bodyPr>
          <a:lstStyle/>
          <a:p>
            <a:pPr marL="0" lvl="1" algn="ctr" defTabSz="914377" fontAlgn="base">
              <a:spcAft>
                <a:spcPct val="0"/>
              </a:spcAft>
              <a:buClr>
                <a:srgbClr val="E69A30"/>
              </a:buClr>
              <a:defRPr/>
            </a:pPr>
            <a:r>
              <a:rPr lang="en-GB" b="1" dirty="0">
                <a:solidFill>
                  <a:srgbClr val="343333"/>
                </a:solidFill>
                <a:ea typeface="ＭＳ Ｐゴシック" pitchFamily="127" charset="-128"/>
                <a:cs typeface="Arial" panose="020B0604020202020204" pitchFamily="34" charset="0"/>
              </a:rPr>
              <a:t>Probability of survival</a:t>
            </a:r>
          </a:p>
        </p:txBody>
      </p:sp>
      <p:sp>
        <p:nvSpPr>
          <p:cNvPr id="14" name="Slide Number Placeholder 13">
            <a:extLst>
              <a:ext uri="{FF2B5EF4-FFF2-40B4-BE49-F238E27FC236}">
                <a16:creationId xmlns:a16="http://schemas.microsoft.com/office/drawing/2014/main" id="{20CC50D5-C69B-3043-8127-96555EBCE7F7}"/>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Tree>
    <p:extLst>
      <p:ext uri="{BB962C8B-B14F-4D97-AF65-F5344CB8AC3E}">
        <p14:creationId xmlns:p14="http://schemas.microsoft.com/office/powerpoint/2010/main" val="418574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ontent Placeholder 57"/>
          <p:cNvSpPr>
            <a:spLocks noGrp="1"/>
          </p:cNvSpPr>
          <p:nvPr>
            <p:ph sz="quarter" idx="12"/>
          </p:nvPr>
        </p:nvSpPr>
        <p:spPr>
          <a:xfrm>
            <a:off x="620184" y="4999898"/>
            <a:ext cx="10963200" cy="950901"/>
          </a:xfrm>
        </p:spPr>
        <p:txBody>
          <a:bodyPr/>
          <a:lstStyle/>
          <a:p>
            <a:r>
              <a:rPr lang="en-GB" b="1" dirty="0">
                <a:solidFill>
                  <a:schemeClr val="accent1"/>
                </a:solidFill>
              </a:rPr>
              <a:t>Co-primary endpoints: </a:t>
            </a:r>
            <a:r>
              <a:rPr lang="en-GB" dirty="0"/>
              <a:t>OS and PFS IRF-assessed per RECIST v1.1</a:t>
            </a:r>
          </a:p>
          <a:p>
            <a:r>
              <a:rPr lang="en-GB" b="1" dirty="0">
                <a:solidFill>
                  <a:schemeClr val="accent1"/>
                </a:solidFill>
              </a:rPr>
              <a:t>Key secondary endpoints </a:t>
            </a:r>
            <a:r>
              <a:rPr lang="en-GB" dirty="0"/>
              <a:t>(in testing strategy): ORR IRF-assessed per RECIST v1.1 and HCC </a:t>
            </a:r>
            <a:r>
              <a:rPr lang="en-GB" dirty="0" err="1"/>
              <a:t>mRECIST</a:t>
            </a:r>
            <a:endParaRPr lang="en-GB" dirty="0"/>
          </a:p>
        </p:txBody>
      </p:sp>
      <p:sp>
        <p:nvSpPr>
          <p:cNvPr id="2" name="Title 1"/>
          <p:cNvSpPr>
            <a:spLocks noGrp="1"/>
          </p:cNvSpPr>
          <p:nvPr>
            <p:ph type="title"/>
          </p:nvPr>
        </p:nvSpPr>
        <p:spPr/>
        <p:txBody>
          <a:bodyPr/>
          <a:lstStyle/>
          <a:p>
            <a:r>
              <a:rPr lang="en-GB" dirty="0"/>
              <a:t>IMbrave150 is a phase III trial of 1L </a:t>
            </a:r>
            <a:r>
              <a:rPr lang="en-GB" dirty="0" err="1"/>
              <a:t>atezolizumab</a:t>
            </a:r>
            <a:r>
              <a:rPr lang="en-GB" dirty="0"/>
              <a:t> + bevacizumab in patients with unresectable HCC</a:t>
            </a:r>
            <a:r>
              <a:rPr lang="en-GB" baseline="30000" dirty="0"/>
              <a:t>1</a:t>
            </a:r>
          </a:p>
        </p:txBody>
      </p:sp>
      <p:sp>
        <p:nvSpPr>
          <p:cNvPr id="8" name="Text Placeholder 7"/>
          <p:cNvSpPr>
            <a:spLocks noGrp="1"/>
          </p:cNvSpPr>
          <p:nvPr>
            <p:ph sz="quarter" idx="15"/>
          </p:nvPr>
        </p:nvSpPr>
        <p:spPr>
          <a:xfrm>
            <a:off x="441768" y="6309318"/>
            <a:ext cx="11308464" cy="365125"/>
          </a:xfrm>
        </p:spPr>
        <p:txBody>
          <a:bodyPr/>
          <a:lstStyle/>
          <a:p>
            <a:pPr>
              <a:lnSpc>
                <a:spcPts val="1300"/>
              </a:lnSpc>
            </a:pPr>
            <a:r>
              <a:rPr lang="en-GB" sz="1000" dirty="0"/>
              <a:t>*There were an additional 57 Chinese patients in the China extension cohort that were not included in the global population/analysis; </a:t>
            </a:r>
            <a:r>
              <a:rPr lang="en-GB" sz="1000" baseline="30000" dirty="0"/>
              <a:t>‡</a:t>
            </a:r>
            <a:r>
              <a:rPr lang="en-GB" sz="1000" dirty="0"/>
              <a:t>Japan is included in Rest of World </a:t>
            </a:r>
            <a:br>
              <a:rPr lang="en-GB" sz="1000" dirty="0"/>
            </a:br>
            <a:r>
              <a:rPr lang="en-GB" sz="1000" dirty="0"/>
              <a:t>1L, first-line; AFP, </a:t>
            </a:r>
            <a:r>
              <a:rPr lang="en-US" sz="1000" dirty="0"/>
              <a:t>alpha-fetoprotein; </a:t>
            </a:r>
            <a:r>
              <a:rPr lang="en-GB" sz="1000" dirty="0"/>
              <a:t>bid, twice daily; ECOG PS, </a:t>
            </a:r>
            <a:r>
              <a:rPr lang="en-US" sz="1000" dirty="0"/>
              <a:t>Eastern Cooperative Oncology Group Performance Status; </a:t>
            </a:r>
            <a:r>
              <a:rPr lang="en-GB" sz="1000" dirty="0"/>
              <a:t>EHS, extrahepatic spread; HCC, hepatocellular carcinoma; IRF, independent review facility; iv, intravenous; (m)RECIST, (modified) Response Evaluation Criteria in Solid </a:t>
            </a:r>
            <a:r>
              <a:rPr lang="en-GB" sz="1000" dirty="0" err="1"/>
              <a:t>Tumors</a:t>
            </a:r>
            <a:r>
              <a:rPr lang="en-GB" sz="1000" dirty="0"/>
              <a:t>; MVI, </a:t>
            </a:r>
            <a:r>
              <a:rPr lang="en-US" sz="1000" dirty="0"/>
              <a:t>macrovascular invasion; ORR, objective response rate; OS, overall survival; q3w, every 3 weeks; </a:t>
            </a:r>
            <a:r>
              <a:rPr lang="en-GB" sz="1000" dirty="0"/>
              <a:t>PFS, progression-free survival.</a:t>
            </a:r>
          </a:p>
          <a:p>
            <a:pPr>
              <a:lnSpc>
                <a:spcPts val="1300"/>
              </a:lnSpc>
              <a:spcBef>
                <a:spcPts val="0"/>
              </a:spcBef>
            </a:pPr>
            <a:r>
              <a:rPr lang="en-GB" sz="1000" dirty="0"/>
              <a:t>1. Finn RS, et al. N </a:t>
            </a:r>
            <a:r>
              <a:rPr lang="en-GB" sz="1000" dirty="0" err="1"/>
              <a:t>Engl</a:t>
            </a:r>
            <a:r>
              <a:rPr lang="en-GB" sz="1000" dirty="0"/>
              <a:t> J Med. 2020;382:1894-905</a:t>
            </a:r>
          </a:p>
        </p:txBody>
      </p:sp>
      <p:grpSp>
        <p:nvGrpSpPr>
          <p:cNvPr id="55" name="Group 54"/>
          <p:cNvGrpSpPr/>
          <p:nvPr/>
        </p:nvGrpSpPr>
        <p:grpSpPr>
          <a:xfrm>
            <a:off x="1359515" y="1724465"/>
            <a:ext cx="9472973" cy="2248588"/>
            <a:chOff x="1393577" y="2124287"/>
            <a:chExt cx="9472973" cy="2634242"/>
          </a:xfrm>
        </p:grpSpPr>
        <p:sp>
          <p:nvSpPr>
            <p:cNvPr id="11" name="TextBox 28">
              <a:extLst>
                <a:ext uri="{FF2B5EF4-FFF2-40B4-BE49-F238E27FC236}">
                  <a16:creationId xmlns:a16="http://schemas.microsoft.com/office/drawing/2014/main" id="{22315C4E-388D-4FB4-A33D-A794C312BDD1}"/>
                </a:ext>
              </a:extLst>
            </p:cNvPr>
            <p:cNvSpPr txBox="1">
              <a:spLocks noChangeArrowheads="1"/>
            </p:cNvSpPr>
            <p:nvPr/>
          </p:nvSpPr>
          <p:spPr bwMode="auto">
            <a:xfrm>
              <a:off x="1393577" y="2415996"/>
              <a:ext cx="2294494" cy="2008916"/>
            </a:xfrm>
            <a:prstGeom prst="roundRect">
              <a:avLst/>
            </a:prstGeom>
            <a:solidFill>
              <a:schemeClr val="bg1"/>
            </a:solidFill>
            <a:ln w="19050">
              <a:solidFill>
                <a:srgbClr val="595959"/>
              </a:solidFill>
            </a:ln>
          </p:spPr>
          <p:txBody>
            <a:bodyPr tIns="121913" bIns="121913" anchor="ctr"/>
            <a:lstStyle>
              <a:lvl1pPr marL="60325" defTabSz="668338">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668338">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668338">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marL="241194" indent="-241194" defTabSz="916429" eaLnBrk="0" fontAlgn="base" hangingPunct="0">
                <a:spcBef>
                  <a:spcPts val="0"/>
                </a:spcBef>
                <a:spcAft>
                  <a:spcPct val="0"/>
                </a:spcAft>
                <a:buClr>
                  <a:schemeClr val="accent1"/>
                </a:buClr>
                <a:defRPr/>
              </a:pPr>
              <a:r>
                <a:rPr lang="en-US" altLang="ko-KR" sz="1400" b="1" dirty="0">
                  <a:solidFill>
                    <a:schemeClr val="tx1"/>
                  </a:solidFill>
                  <a:latin typeface="Calibri" panose="020F0502020204030204" pitchFamily="34" charset="0"/>
                  <a:cs typeface="Calibri" panose="020F0502020204030204" pitchFamily="34" charset="0"/>
                </a:rPr>
                <a:t>Locally advanced metastatic and/or unresectable HCC</a:t>
              </a:r>
            </a:p>
            <a:p>
              <a:pPr marL="241194" indent="-241194" defTabSz="916429" eaLnBrk="0" fontAlgn="base" hangingPunct="0">
                <a:spcBef>
                  <a:spcPts val="0"/>
                </a:spcBef>
                <a:spcAft>
                  <a:spcPct val="0"/>
                </a:spcAft>
                <a:buClr>
                  <a:schemeClr val="accent1"/>
                </a:buClr>
                <a:defRPr/>
              </a:pPr>
              <a:r>
                <a:rPr lang="en-US" altLang="ko-KR" sz="1400" b="1" dirty="0">
                  <a:solidFill>
                    <a:schemeClr val="tx1"/>
                  </a:solidFill>
                  <a:latin typeface="Calibri" panose="020F0502020204030204" pitchFamily="34" charset="0"/>
                  <a:cs typeface="Calibri" panose="020F0502020204030204" pitchFamily="34" charset="0"/>
                </a:rPr>
                <a:t>No prior </a:t>
              </a:r>
              <a:r>
                <a:rPr lang="en-US" altLang="ko-KR" sz="1400" b="1" dirty="0">
                  <a:solidFill>
                    <a:srgbClr val="343333"/>
                  </a:solidFill>
                  <a:latin typeface="Calibri" panose="020F0502020204030204" pitchFamily="34" charset="0"/>
                  <a:cs typeface="Calibri" panose="020F0502020204030204" pitchFamily="34" charset="0"/>
                </a:rPr>
                <a:t>systemic therapy</a:t>
              </a:r>
            </a:p>
            <a:p>
              <a:pPr marL="0" defTabSz="916429" eaLnBrk="0" fontAlgn="base" hangingPunct="0">
                <a:spcBef>
                  <a:spcPts val="0"/>
                </a:spcBef>
                <a:spcAft>
                  <a:spcPct val="0"/>
                </a:spcAft>
                <a:buClr>
                  <a:srgbClr val="595959"/>
                </a:buClr>
                <a:buNone/>
                <a:defRPr/>
              </a:pPr>
              <a:endParaRPr lang="en-US" altLang="ko-KR" sz="1400" b="1" dirty="0">
                <a:solidFill>
                  <a:srgbClr val="343333"/>
                </a:solidFill>
                <a:latin typeface="Calibri" panose="020F0502020204030204" pitchFamily="34" charset="0"/>
                <a:cs typeface="Calibri" panose="020F0502020204030204" pitchFamily="34" charset="0"/>
              </a:endParaRPr>
            </a:p>
            <a:p>
              <a:pPr marL="0" algn="ctr" defTabSz="916429" eaLnBrk="0" fontAlgn="base" hangingPunct="0">
                <a:spcBef>
                  <a:spcPts val="0"/>
                </a:spcBef>
                <a:spcAft>
                  <a:spcPct val="0"/>
                </a:spcAft>
                <a:buClr>
                  <a:srgbClr val="595959"/>
                </a:buClr>
                <a:buNone/>
                <a:defRPr/>
              </a:pPr>
              <a:r>
                <a:rPr lang="en-US" altLang="ko-KR" sz="1400" b="1" dirty="0">
                  <a:solidFill>
                    <a:srgbClr val="343333"/>
                  </a:solidFill>
                  <a:latin typeface="Calibri" panose="020F0502020204030204" pitchFamily="34" charset="0"/>
                  <a:cs typeface="Calibri" panose="020F0502020204030204" pitchFamily="34" charset="0"/>
                </a:rPr>
                <a:t>(N=501)*</a:t>
              </a:r>
            </a:p>
          </p:txBody>
        </p:sp>
        <p:sp>
          <p:nvSpPr>
            <p:cNvPr id="20" name="Shape 612">
              <a:extLst>
                <a:ext uri="{FF2B5EF4-FFF2-40B4-BE49-F238E27FC236}">
                  <a16:creationId xmlns:a16="http://schemas.microsoft.com/office/drawing/2014/main" id="{A47D092A-F2CA-4459-BA69-9F9C137F5B12}"/>
                </a:ext>
              </a:extLst>
            </p:cNvPr>
            <p:cNvSpPr/>
            <p:nvPr/>
          </p:nvSpPr>
          <p:spPr>
            <a:xfrm>
              <a:off x="8167955" y="2124287"/>
              <a:ext cx="1243173" cy="2634242"/>
            </a:xfrm>
            <a:prstGeom prst="roundRect">
              <a:avLst>
                <a:gd name="adj" fmla="val 6601"/>
              </a:avLst>
            </a:prstGeom>
            <a:solidFill>
              <a:srgbClr val="818181"/>
            </a:solidFill>
            <a:ln>
              <a:noFill/>
            </a:ln>
          </p:spPr>
          <p:txBody>
            <a:bodyPr spcFirstLastPara="1" lIns="47997" tIns="0" rIns="47997" bIns="0" anchor="ctr"/>
            <a:lstStyle/>
            <a:p>
              <a:pPr algn="ctr" defTabSz="806435" eaLnBrk="0" fontAlgn="base" hangingPunct="0">
                <a:lnSpc>
                  <a:spcPct val="95000"/>
                </a:lnSpc>
                <a:defRPr/>
              </a:pPr>
              <a:r>
                <a:rPr lang="en-US" sz="1400" dirty="0">
                  <a:solidFill>
                    <a:schemeClr val="bg1"/>
                  </a:solidFill>
                  <a:latin typeface="Calibri" panose="020F0502020204030204" pitchFamily="34" charset="0"/>
                  <a:ea typeface="Arial"/>
                  <a:cs typeface="Calibri" panose="020F0502020204030204" pitchFamily="34" charset="0"/>
                  <a:sym typeface="Arial"/>
                </a:rPr>
                <a:t>Until loss of benefit or </a:t>
              </a:r>
              <a:br>
                <a:rPr lang="en-US" sz="1400" dirty="0">
                  <a:solidFill>
                    <a:schemeClr val="bg1"/>
                  </a:solidFill>
                  <a:latin typeface="Calibri" panose="020F0502020204030204" pitchFamily="34" charset="0"/>
                  <a:ea typeface="Arial"/>
                  <a:cs typeface="Calibri" panose="020F0502020204030204" pitchFamily="34" charset="0"/>
                  <a:sym typeface="Arial"/>
                </a:rPr>
              </a:br>
              <a:r>
                <a:rPr lang="en-US" sz="1400" dirty="0">
                  <a:solidFill>
                    <a:schemeClr val="bg1"/>
                  </a:solidFill>
                  <a:latin typeface="Calibri" panose="020F0502020204030204" pitchFamily="34" charset="0"/>
                  <a:ea typeface="Arial"/>
                  <a:cs typeface="Calibri" panose="020F0502020204030204" pitchFamily="34" charset="0"/>
                  <a:sym typeface="Arial"/>
                </a:rPr>
                <a:t>unacceptable toxicity</a:t>
              </a:r>
              <a:endParaRPr sz="1400" dirty="0">
                <a:solidFill>
                  <a:schemeClr val="bg1"/>
                </a:solidFill>
                <a:latin typeface="Calibri" panose="020F0502020204030204" pitchFamily="34" charset="0"/>
                <a:ea typeface="Arial Unicode MS" charset="-128"/>
                <a:cs typeface="Calibri" panose="020F0502020204030204" pitchFamily="34" charset="0"/>
              </a:endParaRPr>
            </a:p>
          </p:txBody>
        </p:sp>
        <p:sp>
          <p:nvSpPr>
            <p:cNvPr id="21" name="Shape 612">
              <a:extLst>
                <a:ext uri="{FF2B5EF4-FFF2-40B4-BE49-F238E27FC236}">
                  <a16:creationId xmlns:a16="http://schemas.microsoft.com/office/drawing/2014/main" id="{4C83FF76-D7A9-459C-8883-D73C2AB9AC3C}"/>
                </a:ext>
              </a:extLst>
            </p:cNvPr>
            <p:cNvSpPr/>
            <p:nvPr/>
          </p:nvSpPr>
          <p:spPr>
            <a:xfrm>
              <a:off x="9624550" y="2126554"/>
              <a:ext cx="1242000" cy="2631975"/>
            </a:xfrm>
            <a:prstGeom prst="roundRect">
              <a:avLst>
                <a:gd name="adj" fmla="val 6601"/>
              </a:avLst>
            </a:prstGeom>
            <a:solidFill>
              <a:srgbClr val="818181"/>
            </a:solidFill>
            <a:ln>
              <a:noFill/>
            </a:ln>
          </p:spPr>
          <p:txBody>
            <a:bodyPr spcFirstLastPara="1" lIns="47997" tIns="0" rIns="47997" bIns="0" anchor="ctr"/>
            <a:lstStyle/>
            <a:p>
              <a:pPr algn="ctr" defTabSz="806435" eaLnBrk="0" fontAlgn="base" hangingPunct="0">
                <a:lnSpc>
                  <a:spcPct val="95000"/>
                </a:lnSpc>
                <a:defRPr/>
              </a:pPr>
              <a:r>
                <a:rPr lang="en-US" sz="1400" dirty="0">
                  <a:solidFill>
                    <a:schemeClr val="bg1"/>
                  </a:solidFill>
                  <a:latin typeface="Calibri" panose="020F0502020204030204" pitchFamily="34" charset="0"/>
                  <a:ea typeface="Arial"/>
                  <a:cs typeface="Calibri" panose="020F0502020204030204" pitchFamily="34" charset="0"/>
                  <a:sym typeface="Arial"/>
                </a:rPr>
                <a:t>Survival follow-up</a:t>
              </a:r>
              <a:endParaRPr sz="1400" dirty="0">
                <a:solidFill>
                  <a:schemeClr val="bg1"/>
                </a:solidFill>
                <a:latin typeface="Calibri" panose="020F0502020204030204" pitchFamily="34" charset="0"/>
                <a:ea typeface="Arial Unicode MS" charset="-128"/>
                <a:cs typeface="Calibri" panose="020F0502020204030204" pitchFamily="34" charset="0"/>
              </a:endParaRPr>
            </a:p>
          </p:txBody>
        </p:sp>
        <p:sp>
          <p:nvSpPr>
            <p:cNvPr id="14" name="Oval 77">
              <a:extLst>
                <a:ext uri="{FF2B5EF4-FFF2-40B4-BE49-F238E27FC236}">
                  <a16:creationId xmlns:a16="http://schemas.microsoft.com/office/drawing/2014/main" id="{87EF0195-11F5-4C49-94C7-788CF2A4A572}"/>
                </a:ext>
              </a:extLst>
            </p:cNvPr>
            <p:cNvSpPr>
              <a:spLocks noChangeArrowheads="1"/>
            </p:cNvSpPr>
            <p:nvPr/>
          </p:nvSpPr>
          <p:spPr bwMode="auto">
            <a:xfrm>
              <a:off x="4464977" y="3167408"/>
              <a:ext cx="432000" cy="506092"/>
            </a:xfrm>
            <a:prstGeom prst="ellipse">
              <a:avLst/>
            </a:prstGeom>
            <a:solidFill>
              <a:schemeClr val="accent6"/>
            </a:solidFill>
            <a:ln w="19050" cap="rnd" algn="ctr">
              <a:solidFill>
                <a:schemeClr val="accent6"/>
              </a:solidFill>
              <a:round/>
              <a:headEnd/>
              <a:tailEnd/>
            </a:ln>
          </p:spPr>
          <p:txBody>
            <a:bodyPr lIns="0" tIns="0" rIns="0" bIns="0"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defTabSz="806435" eaLnBrk="1" fontAlgn="base" hangingPunct="1">
                <a:spcBef>
                  <a:spcPct val="0"/>
                </a:spcBef>
                <a:spcAft>
                  <a:spcPct val="0"/>
                </a:spcAft>
                <a:defRPr/>
              </a:pPr>
              <a:r>
                <a:rPr lang="en-US" altLang="en-US" b="1" kern="0" dirty="0">
                  <a:solidFill>
                    <a:schemeClr val="bg1"/>
                  </a:solidFill>
                  <a:latin typeface="Calibri" panose="020F0502020204030204" pitchFamily="34" charset="0"/>
                  <a:ea typeface="Arial Unicode MS" charset="-128"/>
                  <a:cs typeface="Calibri" panose="020F0502020204030204" pitchFamily="34" charset="0"/>
                </a:rPr>
                <a:t>R </a:t>
              </a:r>
            </a:p>
          </p:txBody>
        </p:sp>
        <p:sp>
          <p:nvSpPr>
            <p:cNvPr id="15" name="TextBox 14">
              <a:extLst>
                <a:ext uri="{FF2B5EF4-FFF2-40B4-BE49-F238E27FC236}">
                  <a16:creationId xmlns:a16="http://schemas.microsoft.com/office/drawing/2014/main" id="{A911FE81-CC34-4CDD-A62A-09413D66E21A}"/>
                </a:ext>
              </a:extLst>
            </p:cNvPr>
            <p:cNvSpPr txBox="1"/>
            <p:nvPr/>
          </p:nvSpPr>
          <p:spPr bwMode="auto">
            <a:xfrm>
              <a:off x="5009779" y="2124287"/>
              <a:ext cx="2718403" cy="969374"/>
            </a:xfrm>
            <a:prstGeom prst="roundRect">
              <a:avLst/>
            </a:prstGeom>
            <a:solidFill>
              <a:schemeClr val="tx2"/>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lnSpc>
                  <a:spcPct val="100000"/>
                </a:lnSpc>
                <a:spcBef>
                  <a:spcPts val="1059"/>
                </a:spcBef>
                <a:spcAft>
                  <a:spcPts val="801"/>
                </a:spcAft>
                <a:defRPr/>
              </a:pPr>
              <a:r>
                <a:rPr lang="en-GB" altLang="zh-CN" sz="1400" kern="0" dirty="0" err="1">
                  <a:solidFill>
                    <a:schemeClr val="bg1"/>
                  </a:solidFill>
                  <a:latin typeface="Calibri" panose="020F0502020204030204" pitchFamily="34" charset="0"/>
                  <a:cs typeface="Calibri" panose="020F0502020204030204" pitchFamily="34" charset="0"/>
                </a:rPr>
                <a:t>Atezolizumab</a:t>
              </a:r>
              <a:r>
                <a:rPr lang="en-GB" altLang="zh-CN" sz="1400" kern="0" dirty="0">
                  <a:solidFill>
                    <a:schemeClr val="bg1"/>
                  </a:solidFill>
                  <a:latin typeface="Calibri" panose="020F0502020204030204" pitchFamily="34" charset="0"/>
                  <a:cs typeface="Calibri" panose="020F0502020204030204" pitchFamily="34" charset="0"/>
                </a:rPr>
                <a:t> 1200 mg iv q3w </a:t>
              </a:r>
              <a:br>
                <a:rPr lang="en-GB" altLang="zh-CN" sz="1400" kern="0" dirty="0">
                  <a:solidFill>
                    <a:schemeClr val="bg1"/>
                  </a:solidFill>
                  <a:latin typeface="Calibri" panose="020F0502020204030204" pitchFamily="34" charset="0"/>
                  <a:cs typeface="Calibri" panose="020F0502020204030204" pitchFamily="34" charset="0"/>
                </a:rPr>
              </a:br>
              <a:r>
                <a:rPr lang="en-GB" altLang="zh-CN" sz="1400" kern="0" dirty="0">
                  <a:solidFill>
                    <a:schemeClr val="bg1"/>
                  </a:solidFill>
                  <a:latin typeface="Calibri" panose="020F0502020204030204" pitchFamily="34" charset="0"/>
                  <a:cs typeface="Calibri" panose="020F0502020204030204" pitchFamily="34" charset="0"/>
                </a:rPr>
                <a:t>+ bevacizumab 15 mg/kg q3w</a:t>
              </a:r>
            </a:p>
          </p:txBody>
        </p:sp>
        <p:sp>
          <p:nvSpPr>
            <p:cNvPr id="16" name="TextBox 15">
              <a:extLst>
                <a:ext uri="{FF2B5EF4-FFF2-40B4-BE49-F238E27FC236}">
                  <a16:creationId xmlns:a16="http://schemas.microsoft.com/office/drawing/2014/main" id="{58F2C3E9-750A-465C-8020-223B93590728}"/>
                </a:ext>
              </a:extLst>
            </p:cNvPr>
            <p:cNvSpPr txBox="1"/>
            <p:nvPr/>
          </p:nvSpPr>
          <p:spPr bwMode="auto">
            <a:xfrm>
              <a:off x="5009780" y="3790129"/>
              <a:ext cx="2718402" cy="968400"/>
            </a:xfrm>
            <a:prstGeom prst="roundRect">
              <a:avLst/>
            </a:prstGeom>
            <a:solidFill>
              <a:schemeClr val="accent1"/>
            </a:solidFill>
            <a:ln w="9525">
              <a:noFill/>
              <a:miter lim="800000"/>
              <a:headEnd/>
              <a:tailEnd/>
            </a:ln>
            <a:effectLst/>
          </p:spPr>
          <p:txBody>
            <a:bodyPr lIns="35999" tIns="35999" rIns="35999" bIns="35999" anchor="ctr"/>
            <a:lstStyle/>
            <a:p>
              <a:pPr algn="ctr" defTabSz="1215980" eaLnBrk="0" fontAlgn="base" hangingPunct="0">
                <a:spcBef>
                  <a:spcPct val="0"/>
                </a:spcBef>
                <a:spcAft>
                  <a:spcPct val="0"/>
                </a:spcAft>
                <a:defRPr/>
              </a:pPr>
              <a:r>
                <a:rPr lang="en-GB" altLang="zh-CN" sz="1400" b="1" kern="0" dirty="0">
                  <a:solidFill>
                    <a:schemeClr val="bg1"/>
                  </a:solidFill>
                  <a:latin typeface="Calibri" panose="020F0502020204030204" pitchFamily="34" charset="0"/>
                  <a:ea typeface="MS PGothic" charset="0"/>
                  <a:cs typeface="Calibri" panose="020F0502020204030204" pitchFamily="34" charset="0"/>
                </a:rPr>
                <a:t>Sorafenib </a:t>
              </a:r>
              <a:br>
                <a:rPr lang="en-GB" altLang="zh-CN" sz="1400" b="1" kern="0" dirty="0">
                  <a:solidFill>
                    <a:schemeClr val="bg1"/>
                  </a:solidFill>
                  <a:latin typeface="Calibri" panose="020F0502020204030204" pitchFamily="34" charset="0"/>
                  <a:ea typeface="MS PGothic" charset="0"/>
                  <a:cs typeface="Calibri" panose="020F0502020204030204" pitchFamily="34" charset="0"/>
                </a:rPr>
              </a:br>
              <a:r>
                <a:rPr lang="en-GB" altLang="zh-CN" sz="1400" b="1" kern="0" dirty="0">
                  <a:solidFill>
                    <a:schemeClr val="bg1"/>
                  </a:solidFill>
                  <a:latin typeface="Calibri" panose="020F0502020204030204" pitchFamily="34" charset="0"/>
                  <a:ea typeface="MS PGothic" charset="0"/>
                  <a:cs typeface="Calibri" panose="020F0502020204030204" pitchFamily="34" charset="0"/>
                </a:rPr>
                <a:t>400 mg bid</a:t>
              </a:r>
            </a:p>
          </p:txBody>
        </p:sp>
        <p:sp>
          <p:nvSpPr>
            <p:cNvPr id="19" name="TextBox 18">
              <a:extLst>
                <a:ext uri="{FF2B5EF4-FFF2-40B4-BE49-F238E27FC236}">
                  <a16:creationId xmlns:a16="http://schemas.microsoft.com/office/drawing/2014/main" id="{193ECF7E-EE21-4BD4-A5C2-F22DA79B8587}"/>
                </a:ext>
              </a:extLst>
            </p:cNvPr>
            <p:cNvSpPr txBox="1"/>
            <p:nvPr/>
          </p:nvSpPr>
          <p:spPr>
            <a:xfrm>
              <a:off x="5384006" y="3321520"/>
              <a:ext cx="1123229" cy="239774"/>
            </a:xfrm>
            <a:prstGeom prst="rect">
              <a:avLst/>
            </a:prstGeom>
            <a:noFill/>
            <a:ln w="19050">
              <a:noFill/>
            </a:ln>
            <a:effectLst/>
          </p:spPr>
          <p:txBody>
            <a:bodyPr wrap="square" lIns="0" tIns="0" rIns="0" bIns="0" spcCol="191569">
              <a:spAutoFit/>
            </a:bodyPr>
            <a:lstStyle>
              <a:defPPr>
                <a:defRPr lang="en-US"/>
              </a:defPPr>
              <a:lvl1pPr indent="-182563">
                <a:lnSpc>
                  <a:spcPct val="95000"/>
                </a:lnSpc>
                <a:spcAft>
                  <a:spcPts val="300"/>
                </a:spcAft>
                <a:buClr>
                  <a:srgbClr val="00AAAE"/>
                </a:buClr>
                <a:buFont typeface="Arial" pitchFamily="34" charset="0"/>
                <a:buChar char="&gt;"/>
                <a:defRPr sz="1200" b="1">
                  <a:latin typeface="Arial" pitchFamily="34" charset="0"/>
                  <a:cs typeface="Arial" pitchFamily="34" charset="0"/>
                </a:defRPr>
              </a:lvl1pPr>
              <a:lvl2pPr marL="139700" lvl="1" indent="-139700" defTabSz="915988">
                <a:lnSpc>
                  <a:spcPct val="95000"/>
                </a:lnSpc>
                <a:spcAft>
                  <a:spcPts val="300"/>
                </a:spcAft>
                <a:buClr>
                  <a:srgbClr val="EC9DC4"/>
                </a:buClr>
                <a:buFont typeface="Arial" pitchFamily="34" charset="0"/>
                <a:buChar char="•"/>
                <a:defRPr sz="1050">
                  <a:solidFill>
                    <a:schemeClr val="accent4">
                      <a:lumMod val="25000"/>
                    </a:schemeClr>
                  </a:solidFill>
                  <a:latin typeface="Arial" pitchFamily="34" charset="0"/>
                  <a:cs typeface="Arial" pitchFamily="34" charset="0"/>
                </a:defRPr>
              </a:lvl2pPr>
            </a:lstStyle>
            <a:p>
              <a:pPr indent="0" algn="ctr" defTabSz="1215980" eaLnBrk="0" fontAlgn="base" hangingPunct="0">
                <a:spcBef>
                  <a:spcPct val="0"/>
                </a:spcBef>
                <a:spcAft>
                  <a:spcPts val="529"/>
                </a:spcAft>
                <a:buNone/>
                <a:defRPr/>
              </a:pPr>
              <a:r>
                <a:rPr lang="en-US" sz="1400" kern="0" dirty="0">
                  <a:solidFill>
                    <a:srgbClr val="343333"/>
                  </a:solidFill>
                  <a:latin typeface="Calibri" panose="020F0502020204030204" pitchFamily="34" charset="0"/>
                  <a:ea typeface="Arial Unicode MS" charset="-128"/>
                  <a:cs typeface="Calibri" panose="020F0502020204030204" pitchFamily="34" charset="0"/>
                </a:rPr>
                <a:t>Open-label</a:t>
              </a:r>
              <a:endParaRPr lang="en-US" sz="1400" kern="0" baseline="30000" dirty="0">
                <a:solidFill>
                  <a:srgbClr val="343333"/>
                </a:solidFill>
                <a:latin typeface="Calibri" panose="020F0502020204030204" pitchFamily="34" charset="0"/>
                <a:ea typeface="Arial Unicode MS" charset="-128"/>
                <a:cs typeface="Calibri" panose="020F0502020204030204" pitchFamily="34" charset="0"/>
              </a:endParaRPr>
            </a:p>
          </p:txBody>
        </p:sp>
        <p:sp>
          <p:nvSpPr>
            <p:cNvPr id="25" name="TextBox 24"/>
            <p:cNvSpPr txBox="1"/>
            <p:nvPr/>
          </p:nvSpPr>
          <p:spPr bwMode="auto">
            <a:xfrm>
              <a:off x="5011715" y="3228810"/>
              <a:ext cx="394335" cy="434083"/>
            </a:xfrm>
            <a:prstGeom prst="rect">
              <a:avLst/>
            </a:prstGeom>
            <a:noFill/>
            <a:ln w="9525">
              <a:noFill/>
              <a:miter lim="800000"/>
              <a:headEnd/>
              <a:tailEnd/>
            </a:ln>
            <a:effectLst/>
          </p:spPr>
          <p:txBody>
            <a:bodyPr wrap="none" lIns="72000" tIns="72000" rIns="72000" bIns="72000" rtlCol="0" anchor="ctr">
              <a:noAutofit/>
            </a:bodyPr>
            <a:lstStyle/>
            <a:p>
              <a:pPr defTabSz="914377">
                <a:defRPr/>
              </a:pPr>
              <a:r>
                <a:rPr lang="en-GB" sz="1400" kern="0" dirty="0">
                  <a:solidFill>
                    <a:srgbClr val="343333"/>
                  </a:solidFill>
                  <a:latin typeface="Calibri" panose="020F0502020204030204" pitchFamily="34" charset="0"/>
                  <a:ea typeface="MS PGothic" pitchFamily="34" charset="-128"/>
                  <a:cs typeface="Calibri" panose="020F0502020204030204" pitchFamily="34" charset="0"/>
                </a:rPr>
                <a:t>2:1</a:t>
              </a:r>
            </a:p>
          </p:txBody>
        </p:sp>
        <p:cxnSp>
          <p:nvCxnSpPr>
            <p:cNvPr id="28" name="Elbow Connector 27"/>
            <p:cNvCxnSpPr>
              <a:stCxn id="14" idx="0"/>
              <a:endCxn id="15" idx="1"/>
            </p:cNvCxnSpPr>
            <p:nvPr/>
          </p:nvCxnSpPr>
          <p:spPr>
            <a:xfrm rot="5400000" flipH="1" flipV="1">
              <a:off x="4566162" y="2723791"/>
              <a:ext cx="558434" cy="328802"/>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4" idx="4"/>
              <a:endCxn id="16" idx="1"/>
            </p:cNvCxnSpPr>
            <p:nvPr/>
          </p:nvCxnSpPr>
          <p:spPr>
            <a:xfrm rot="16200000" flipH="1">
              <a:off x="4544964" y="3809512"/>
              <a:ext cx="600829" cy="328803"/>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15" idx="3"/>
              <a:endCxn id="20" idx="1"/>
            </p:cNvCxnSpPr>
            <p:nvPr/>
          </p:nvCxnSpPr>
          <p:spPr>
            <a:xfrm>
              <a:off x="7728182" y="2608974"/>
              <a:ext cx="439773" cy="832434"/>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16" idx="3"/>
              <a:endCxn id="20" idx="1"/>
            </p:cNvCxnSpPr>
            <p:nvPr/>
          </p:nvCxnSpPr>
          <p:spPr>
            <a:xfrm flipV="1">
              <a:off x="7728182" y="3441408"/>
              <a:ext cx="439773" cy="832921"/>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0" idx="3"/>
              <a:endCxn id="21" idx="1"/>
            </p:cNvCxnSpPr>
            <p:nvPr/>
          </p:nvCxnSpPr>
          <p:spPr>
            <a:xfrm>
              <a:off x="9411128" y="3441408"/>
              <a:ext cx="213422" cy="11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4" name="Rectangle 53"/>
          <p:cNvSpPr/>
          <p:nvPr/>
        </p:nvSpPr>
        <p:spPr>
          <a:xfrm>
            <a:off x="1359515" y="3750905"/>
            <a:ext cx="6096000" cy="1118255"/>
          </a:xfrm>
          <a:prstGeom prst="rect">
            <a:avLst/>
          </a:prstGeom>
        </p:spPr>
        <p:txBody>
          <a:bodyPr>
            <a:spAutoFit/>
          </a:bodyPr>
          <a:lstStyle/>
          <a:p>
            <a:pPr marL="0" lvl="1" defTabSz="915640" eaLnBrk="0" fontAlgn="base" hangingPunct="0">
              <a:spcBef>
                <a:spcPct val="20000"/>
              </a:spcBef>
              <a:spcAft>
                <a:spcPts val="795"/>
              </a:spcAft>
              <a:defRPr/>
            </a:pPr>
            <a:r>
              <a:rPr lang="en-US" altLang="en-US" sz="1200" b="1" dirty="0">
                <a:solidFill>
                  <a:srgbClr val="343333"/>
                </a:solidFill>
                <a:latin typeface="Calibri" panose="020F0502020204030204" pitchFamily="34" charset="0"/>
                <a:ea typeface="MS PGothic" pitchFamily="34" charset="-128"/>
                <a:cs typeface="Calibri" panose="020F0502020204030204" pitchFamily="34" charset="0"/>
              </a:rPr>
              <a:t>Stratification factors</a:t>
            </a:r>
          </a:p>
          <a:p>
            <a:pPr marL="241194" lvl="1" indent="-241194" defTabSz="915640" eaLnBrk="0" fontAlgn="base" hangingPunct="0">
              <a:buClr>
                <a:schemeClr val="accent1"/>
              </a:buClr>
              <a:buFont typeface="Arial" panose="020B0604020202020204" pitchFamily="34" charset="0"/>
              <a:buChar char="•"/>
              <a:defRPr/>
            </a:pPr>
            <a:r>
              <a:rPr lang="en-US" altLang="en-US" sz="1200" b="1" dirty="0">
                <a:solidFill>
                  <a:srgbClr val="343333"/>
                </a:solidFill>
                <a:latin typeface="Calibri" panose="020F0502020204030204" pitchFamily="34" charset="0"/>
                <a:ea typeface="MS PGothic" pitchFamily="34" charset="-128"/>
                <a:cs typeface="Calibri" panose="020F0502020204030204" pitchFamily="34" charset="0"/>
              </a:rPr>
              <a:t>Region</a:t>
            </a:r>
            <a:r>
              <a:rPr lang="en-US" altLang="en-US" sz="1200" dirty="0">
                <a:solidFill>
                  <a:srgbClr val="343333"/>
                </a:solidFill>
                <a:latin typeface="Calibri" panose="020F0502020204030204" pitchFamily="34" charset="0"/>
                <a:ea typeface="MS PGothic" pitchFamily="34" charset="-128"/>
                <a:cs typeface="Calibri" panose="020F0502020204030204" pitchFamily="34" charset="0"/>
              </a:rPr>
              <a:t> (Asia excluding Japan</a:t>
            </a:r>
            <a:r>
              <a:rPr lang="en-US" altLang="en-US" sz="1200" baseline="30000" dirty="0">
                <a:solidFill>
                  <a:srgbClr val="343333"/>
                </a:solidFill>
                <a:latin typeface="Calibri" panose="020F0502020204030204" pitchFamily="34" charset="0"/>
                <a:ea typeface="MS PGothic" pitchFamily="34" charset="-128"/>
                <a:cs typeface="Calibri" panose="020F0502020204030204" pitchFamily="34" charset="0"/>
              </a:rPr>
              <a:t>‡</a:t>
            </a:r>
            <a:r>
              <a:rPr lang="en-US" altLang="en-US" sz="1200" dirty="0">
                <a:solidFill>
                  <a:srgbClr val="343333"/>
                </a:solidFill>
                <a:latin typeface="Calibri" panose="020F0502020204030204" pitchFamily="34" charset="0"/>
                <a:ea typeface="MS PGothic" pitchFamily="34" charset="-128"/>
                <a:cs typeface="Calibri" panose="020F0502020204030204" pitchFamily="34" charset="0"/>
              </a:rPr>
              <a:t>/Rest of World)</a:t>
            </a:r>
            <a:r>
              <a:rPr lang="en-US" altLang="zh-CN" sz="1200" b="1" dirty="0">
                <a:solidFill>
                  <a:srgbClr val="343333"/>
                </a:solidFill>
                <a:latin typeface="Calibri" panose="020F0502020204030204" pitchFamily="34" charset="0"/>
                <a:ea typeface="MS PGothic" pitchFamily="34" charset="-128"/>
                <a:cs typeface="Calibri" panose="020F0502020204030204" pitchFamily="34" charset="0"/>
              </a:rPr>
              <a:t> </a:t>
            </a:r>
          </a:p>
          <a:p>
            <a:pPr marL="241194" lvl="1" indent="-241194" defTabSz="915640" eaLnBrk="0" fontAlgn="base" hangingPunct="0">
              <a:buClr>
                <a:schemeClr val="accent1"/>
              </a:buClr>
              <a:buFont typeface="Arial" panose="020B0604020202020204" pitchFamily="34" charset="0"/>
              <a:buChar char="•"/>
              <a:defRPr/>
            </a:pPr>
            <a:r>
              <a:rPr lang="en-US" altLang="zh-CN" sz="1200" b="1" dirty="0">
                <a:solidFill>
                  <a:srgbClr val="343333"/>
                </a:solidFill>
                <a:latin typeface="Calibri" panose="020F0502020204030204" pitchFamily="34" charset="0"/>
                <a:ea typeface="MS PGothic" pitchFamily="34" charset="-128"/>
                <a:cs typeface="Calibri" panose="020F0502020204030204" pitchFamily="34" charset="0"/>
              </a:rPr>
              <a:t>ECOG</a:t>
            </a:r>
            <a:r>
              <a:rPr lang="en-US" altLang="zh-CN" sz="1200" dirty="0">
                <a:solidFill>
                  <a:srgbClr val="343333"/>
                </a:solidFill>
                <a:latin typeface="Calibri" panose="020F0502020204030204" pitchFamily="34" charset="0"/>
                <a:ea typeface="MS PGothic" pitchFamily="34" charset="-128"/>
                <a:cs typeface="Calibri" panose="020F0502020204030204" pitchFamily="34" charset="0"/>
              </a:rPr>
              <a:t> </a:t>
            </a:r>
            <a:r>
              <a:rPr lang="en-US" altLang="zh-CN" sz="1200" b="1" dirty="0">
                <a:solidFill>
                  <a:srgbClr val="343333"/>
                </a:solidFill>
                <a:latin typeface="Calibri" panose="020F0502020204030204" pitchFamily="34" charset="0"/>
                <a:ea typeface="MS PGothic" pitchFamily="34" charset="-128"/>
                <a:cs typeface="Calibri" panose="020F0502020204030204" pitchFamily="34" charset="0"/>
              </a:rPr>
              <a:t>PS</a:t>
            </a:r>
            <a:r>
              <a:rPr lang="en-US" altLang="zh-CN" sz="1200" dirty="0">
                <a:solidFill>
                  <a:srgbClr val="343333"/>
                </a:solidFill>
                <a:latin typeface="Calibri" panose="020F0502020204030204" pitchFamily="34" charset="0"/>
                <a:ea typeface="MS PGothic" pitchFamily="34" charset="-128"/>
                <a:cs typeface="Calibri" panose="020F0502020204030204" pitchFamily="34" charset="0"/>
              </a:rPr>
              <a:t> (0/1)</a:t>
            </a:r>
          </a:p>
          <a:p>
            <a:pPr marL="241194" lvl="1" indent="-241194" defTabSz="915640" eaLnBrk="0" fontAlgn="base" hangingPunct="0">
              <a:buClr>
                <a:schemeClr val="accent1"/>
              </a:buClr>
              <a:buFont typeface="Arial" panose="020B0604020202020204" pitchFamily="34" charset="0"/>
              <a:buChar char="•"/>
              <a:defRPr/>
            </a:pPr>
            <a:r>
              <a:rPr lang="en-US" altLang="en-US" sz="1200" b="1" dirty="0">
                <a:solidFill>
                  <a:srgbClr val="343333"/>
                </a:solidFill>
                <a:latin typeface="Calibri" panose="020F0502020204030204" pitchFamily="34" charset="0"/>
                <a:ea typeface="MS PGothic" pitchFamily="34" charset="-128"/>
                <a:cs typeface="Calibri" panose="020F0502020204030204" pitchFamily="34" charset="0"/>
              </a:rPr>
              <a:t>MVI </a:t>
            </a:r>
            <a:r>
              <a:rPr lang="en-US" altLang="en-US" sz="1200" dirty="0">
                <a:solidFill>
                  <a:srgbClr val="343333"/>
                </a:solidFill>
                <a:latin typeface="Calibri" panose="020F0502020204030204" pitchFamily="34" charset="0"/>
                <a:ea typeface="MS PGothic" pitchFamily="34" charset="-128"/>
                <a:cs typeface="Calibri" panose="020F0502020204030204" pitchFamily="34" charset="0"/>
              </a:rPr>
              <a:t>and/or </a:t>
            </a:r>
            <a:r>
              <a:rPr lang="en-US" altLang="en-US" sz="1200" b="1" dirty="0">
                <a:solidFill>
                  <a:srgbClr val="343333"/>
                </a:solidFill>
                <a:latin typeface="Calibri" panose="020F0502020204030204" pitchFamily="34" charset="0"/>
                <a:ea typeface="MS PGothic" pitchFamily="34" charset="-128"/>
                <a:cs typeface="Calibri" panose="020F0502020204030204" pitchFamily="34" charset="0"/>
              </a:rPr>
              <a:t>EHS </a:t>
            </a:r>
            <a:r>
              <a:rPr lang="en-US" altLang="en-US" sz="1200" dirty="0">
                <a:solidFill>
                  <a:srgbClr val="343333"/>
                </a:solidFill>
                <a:latin typeface="Calibri" panose="020F0502020204030204" pitchFamily="34" charset="0"/>
                <a:ea typeface="MS PGothic" pitchFamily="34" charset="-128"/>
                <a:cs typeface="Calibri" panose="020F0502020204030204" pitchFamily="34" charset="0"/>
              </a:rPr>
              <a:t>(presence/absence)</a:t>
            </a:r>
          </a:p>
          <a:p>
            <a:pPr marL="241194" lvl="1" indent="-241194" defTabSz="915640" eaLnBrk="0" fontAlgn="base" hangingPunct="0">
              <a:buClr>
                <a:schemeClr val="accent1"/>
              </a:buClr>
              <a:buFont typeface="Arial" panose="020B0604020202020204" pitchFamily="34" charset="0"/>
              <a:buChar char="•"/>
              <a:defRPr/>
            </a:pPr>
            <a:r>
              <a:rPr lang="en-US" altLang="en-US" sz="1200" b="1" dirty="0">
                <a:solidFill>
                  <a:srgbClr val="343333"/>
                </a:solidFill>
                <a:latin typeface="Calibri" panose="020F0502020204030204" pitchFamily="34" charset="0"/>
                <a:ea typeface="MS PGothic" pitchFamily="34" charset="-128"/>
                <a:cs typeface="Calibri" panose="020F0502020204030204" pitchFamily="34" charset="0"/>
              </a:rPr>
              <a:t>Baseline AFP </a:t>
            </a:r>
            <a:r>
              <a:rPr lang="en-US" altLang="en-US" sz="1200" dirty="0">
                <a:solidFill>
                  <a:srgbClr val="343333"/>
                </a:solidFill>
                <a:latin typeface="Calibri" panose="020F0502020204030204" pitchFamily="34" charset="0"/>
                <a:ea typeface="MS PGothic" pitchFamily="34" charset="-128"/>
                <a:cs typeface="Calibri" panose="020F0502020204030204" pitchFamily="34" charset="0"/>
              </a:rPr>
              <a:t>(&lt;400/≥400 ng/ml) </a:t>
            </a:r>
          </a:p>
        </p:txBody>
      </p:sp>
      <p:cxnSp>
        <p:nvCxnSpPr>
          <p:cNvPr id="4" name="Straight Arrow Connector 3"/>
          <p:cNvCxnSpPr>
            <a:stCxn id="11" idx="3"/>
            <a:endCxn id="14" idx="2"/>
          </p:cNvCxnSpPr>
          <p:nvPr/>
        </p:nvCxnSpPr>
        <p:spPr>
          <a:xfrm>
            <a:off x="3654008" y="2830872"/>
            <a:ext cx="77690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5B03B616-A74F-ED40-B064-17C0D84F85BA}"/>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Tree>
    <p:extLst>
      <p:ext uri="{BB962C8B-B14F-4D97-AF65-F5344CB8AC3E}">
        <p14:creationId xmlns:p14="http://schemas.microsoft.com/office/powerpoint/2010/main" val="74932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488" name="Rectangle 487">
            <a:extLst>
              <a:ext uri="{FF2B5EF4-FFF2-40B4-BE49-F238E27FC236}">
                <a16:creationId xmlns:a16="http://schemas.microsoft.com/office/drawing/2014/main" id="{FB9AB603-54DD-40F6-B73D-1850BA68BB09}"/>
              </a:ext>
            </a:extLst>
          </p:cNvPr>
          <p:cNvSpPr/>
          <p:nvPr/>
        </p:nvSpPr>
        <p:spPr>
          <a:xfrm>
            <a:off x="8171066" y="5038511"/>
            <a:ext cx="506869" cy="307777"/>
          </a:xfrm>
          <a:prstGeom prst="rect">
            <a:avLst/>
          </a:prstGeom>
        </p:spPr>
        <p:txBody>
          <a:bodyPr wrap="none">
            <a:spAutoFit/>
          </a:bodyPr>
          <a:lstStyle/>
          <a:p>
            <a:pPr algn="ctr" defTabSz="914377">
              <a:buClr>
                <a:srgbClr val="595959"/>
              </a:buClr>
              <a:buSzPts val="1200"/>
            </a:pPr>
            <a:r>
              <a:rPr lang="en-GB" sz="1400" b="1" kern="0" dirty="0">
                <a:solidFill>
                  <a:schemeClr val="tx2"/>
                </a:solidFill>
                <a:latin typeface="Calibri" panose="020F0502020204030204" pitchFamily="34" charset="0"/>
                <a:ea typeface="MS PGothic" pitchFamily="34" charset="-128"/>
                <a:cs typeface="Calibri" panose="020F0502020204030204" pitchFamily="34" charset="0"/>
                <a:sym typeface="Arial"/>
              </a:rPr>
              <a:t>19.2</a:t>
            </a:r>
          </a:p>
        </p:txBody>
      </p:sp>
      <p:cxnSp>
        <p:nvCxnSpPr>
          <p:cNvPr id="489" name="Straight Connector 488">
            <a:extLst>
              <a:ext uri="{FF2B5EF4-FFF2-40B4-BE49-F238E27FC236}">
                <a16:creationId xmlns:a16="http://schemas.microsoft.com/office/drawing/2014/main" id="{3F4BA662-EEFA-407E-9E0E-32D8442CF913}"/>
              </a:ext>
            </a:extLst>
          </p:cNvPr>
          <p:cNvCxnSpPr>
            <a:cxnSpLocks/>
          </p:cNvCxnSpPr>
          <p:nvPr/>
        </p:nvCxnSpPr>
        <p:spPr>
          <a:xfrm>
            <a:off x="6151664" y="3408066"/>
            <a:ext cx="0" cy="1944000"/>
          </a:xfrm>
          <a:prstGeom prst="line">
            <a:avLst/>
          </a:prstGeom>
          <a:ln w="190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FD55D71F-7C63-4689-9CFB-41C850A488BC}"/>
              </a:ext>
            </a:extLst>
          </p:cNvPr>
          <p:cNvCxnSpPr>
            <a:cxnSpLocks/>
          </p:cNvCxnSpPr>
          <p:nvPr/>
        </p:nvCxnSpPr>
        <p:spPr>
          <a:xfrm>
            <a:off x="8137407" y="3408066"/>
            <a:ext cx="0" cy="1980000"/>
          </a:xfrm>
          <a:prstGeom prst="line">
            <a:avLst/>
          </a:prstGeom>
          <a:ln w="19050">
            <a:solidFill>
              <a:srgbClr val="7F7F7F"/>
            </a:solidFill>
            <a:prstDash val="sysDash"/>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A8C52FBF-C1D6-4988-BAF9-319D41551402}"/>
              </a:ext>
            </a:extLst>
          </p:cNvPr>
          <p:cNvCxnSpPr>
            <a:cxnSpLocks/>
          </p:cNvCxnSpPr>
          <p:nvPr/>
        </p:nvCxnSpPr>
        <p:spPr>
          <a:xfrm flipH="1">
            <a:off x="1576296" y="3408066"/>
            <a:ext cx="6660000" cy="0"/>
          </a:xfrm>
          <a:prstGeom prst="line">
            <a:avLst/>
          </a:prstGeom>
          <a:ln w="190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492" name="Rectangle 491">
            <a:extLst>
              <a:ext uri="{FF2B5EF4-FFF2-40B4-BE49-F238E27FC236}">
                <a16:creationId xmlns:a16="http://schemas.microsoft.com/office/drawing/2014/main" id="{809A4507-53EB-41BD-8C4B-CE320A7C187A}"/>
              </a:ext>
            </a:extLst>
          </p:cNvPr>
          <p:cNvSpPr/>
          <p:nvPr/>
        </p:nvSpPr>
        <p:spPr>
          <a:xfrm>
            <a:off x="6141679" y="5038511"/>
            <a:ext cx="506870" cy="307777"/>
          </a:xfrm>
          <a:prstGeom prst="rect">
            <a:avLst/>
          </a:prstGeom>
        </p:spPr>
        <p:txBody>
          <a:bodyPr wrap="none">
            <a:spAutoFit/>
          </a:bodyPr>
          <a:lstStyle/>
          <a:p>
            <a:pPr defTabSz="914377">
              <a:buClr>
                <a:srgbClr val="000000"/>
              </a:buClr>
            </a:pPr>
            <a:r>
              <a:rPr lang="en-GB" sz="1400" b="1" kern="0" dirty="0">
                <a:solidFill>
                  <a:schemeClr val="accent1"/>
                </a:solidFill>
                <a:latin typeface="Calibri" panose="020F0502020204030204" pitchFamily="34" charset="0"/>
                <a:ea typeface="MS PGothic" pitchFamily="34" charset="-128"/>
                <a:cs typeface="Calibri" panose="020F0502020204030204" pitchFamily="34" charset="0"/>
                <a:sym typeface="Arial"/>
              </a:rPr>
              <a:t>13.4</a:t>
            </a:r>
            <a:endParaRPr lang="en-GB" sz="1400" kern="0" dirty="0">
              <a:solidFill>
                <a:schemeClr val="accent1"/>
              </a:solidFill>
              <a:latin typeface="Calibri" panose="020F0502020204030204" pitchFamily="34" charset="0"/>
              <a:ea typeface="MS PGothic" pitchFamily="34" charset="-128"/>
              <a:cs typeface="Calibri" panose="020F0502020204030204" pitchFamily="34" charset="0"/>
              <a:sym typeface="Arial"/>
            </a:endParaRPr>
          </a:p>
        </p:txBody>
      </p:sp>
      <p:sp>
        <p:nvSpPr>
          <p:cNvPr id="1162" name="Google Shape;1162;p199"/>
          <p:cNvSpPr txBox="1">
            <a:spLocks noGrp="1"/>
          </p:cNvSpPr>
          <p:nvPr>
            <p:ph type="title"/>
          </p:nvPr>
        </p:nvSpPr>
        <p:spPr/>
        <p:txBody>
          <a:bodyPr/>
          <a:lstStyle/>
          <a:p>
            <a:pPr lvl="0"/>
            <a:r>
              <a:rPr lang="en-GB" dirty="0"/>
              <a:t>Updated analysis: the OS benefit observed with </a:t>
            </a:r>
            <a:r>
              <a:rPr lang="en-GB" dirty="0" err="1"/>
              <a:t>atezolizumab</a:t>
            </a:r>
            <a:r>
              <a:rPr lang="en-GB" dirty="0"/>
              <a:t> + bevacizumab vs sorafenib was maintained</a:t>
            </a:r>
          </a:p>
        </p:txBody>
      </p:sp>
      <p:sp>
        <p:nvSpPr>
          <p:cNvPr id="1164" name="Google Shape;1164;p199"/>
          <p:cNvSpPr txBox="1">
            <a:spLocks noGrp="1"/>
          </p:cNvSpPr>
          <p:nvPr>
            <p:ph sz="quarter" idx="15"/>
          </p:nvPr>
        </p:nvSpPr>
        <p:spPr>
          <a:xfrm>
            <a:off x="438137" y="6342656"/>
            <a:ext cx="11427053" cy="365125"/>
          </a:xfrm>
        </p:spPr>
        <p:txBody>
          <a:bodyPr/>
          <a:lstStyle/>
          <a:p>
            <a:pPr lvl="0">
              <a:lnSpc>
                <a:spcPts val="1300"/>
              </a:lnSpc>
              <a:spcBef>
                <a:spcPts val="300"/>
              </a:spcBef>
            </a:pPr>
            <a:r>
              <a:rPr lang="en-GB" sz="900" dirty="0"/>
              <a:t>*Stratification factors included are geographic region (Asia excluding Japan vs </a:t>
            </a:r>
            <a:r>
              <a:rPr lang="en-GB" sz="900" dirty="0" err="1"/>
              <a:t>RoW</a:t>
            </a:r>
            <a:r>
              <a:rPr lang="en-GB" sz="900" dirty="0"/>
              <a:t>), AFP level (&lt;400ng/mL vs ≥400ng/mL) at baseline and MVI and/or EHS (yes vs no) </a:t>
            </a:r>
            <a:br>
              <a:rPr lang="en-GB" sz="900" dirty="0"/>
            </a:br>
            <a:r>
              <a:rPr lang="en-GB" sz="900" dirty="0"/>
              <a:t>per </a:t>
            </a:r>
            <a:r>
              <a:rPr lang="en-GB" sz="900" dirty="0" err="1"/>
              <a:t>IxRS</a:t>
            </a:r>
            <a:r>
              <a:rPr lang="en-GB" sz="900" dirty="0"/>
              <a:t>; </a:t>
            </a:r>
            <a:r>
              <a:rPr lang="en-GB" sz="900" baseline="30000" dirty="0"/>
              <a:t>‡</a:t>
            </a:r>
            <a:r>
              <a:rPr lang="en-GB" sz="900" dirty="0"/>
              <a:t>p value for descriptive purposes only</a:t>
            </a:r>
          </a:p>
          <a:p>
            <a:pPr lvl="0">
              <a:lnSpc>
                <a:spcPts val="1300"/>
              </a:lnSpc>
              <a:spcBef>
                <a:spcPts val="0"/>
              </a:spcBef>
            </a:pPr>
            <a:r>
              <a:rPr lang="en-GB" sz="900" dirty="0"/>
              <a:t>AFP, </a:t>
            </a:r>
            <a:r>
              <a:rPr lang="en-US" sz="900" dirty="0"/>
              <a:t>alpha-fetoprotein; </a:t>
            </a:r>
            <a:r>
              <a:rPr lang="en-GB" sz="900" dirty="0" err="1"/>
              <a:t>Atezo</a:t>
            </a:r>
            <a:r>
              <a:rPr lang="en-GB" sz="900" dirty="0"/>
              <a:t>, atezolizumab; </a:t>
            </a:r>
            <a:r>
              <a:rPr lang="en-GB" sz="900" dirty="0" err="1"/>
              <a:t>bev</a:t>
            </a:r>
            <a:r>
              <a:rPr lang="en-GB" sz="900" dirty="0"/>
              <a:t>, bevacizumab; CCOD, clinical </a:t>
            </a:r>
            <a:r>
              <a:rPr lang="en-GB" sz="900" dirty="0" err="1"/>
              <a:t>cutoff</a:t>
            </a:r>
            <a:r>
              <a:rPr lang="en-GB" sz="900" dirty="0"/>
              <a:t> date: CI, confidence interval; EHS, extrahepatic spread; HR, hazard ratio; MVI, </a:t>
            </a:r>
            <a:r>
              <a:rPr lang="en-US" sz="900" dirty="0"/>
              <a:t>macrovascular invasion; </a:t>
            </a:r>
            <a:r>
              <a:rPr lang="en-GB" sz="900" dirty="0"/>
              <a:t>OS, overall survival; </a:t>
            </a:r>
            <a:r>
              <a:rPr lang="en-GB" sz="900" dirty="0" err="1"/>
              <a:t>RoW</a:t>
            </a:r>
            <a:r>
              <a:rPr lang="en-GB" sz="900" dirty="0"/>
              <a:t>, Rest of World</a:t>
            </a:r>
          </a:p>
          <a:p>
            <a:pPr>
              <a:lnSpc>
                <a:spcPts val="1300"/>
              </a:lnSpc>
              <a:spcBef>
                <a:spcPts val="0"/>
              </a:spcBef>
            </a:pPr>
            <a:r>
              <a:rPr lang="en-GB" sz="900" dirty="0"/>
              <a:t>1. </a:t>
            </a:r>
            <a:r>
              <a:rPr lang="en-US" sz="900" dirty="0"/>
              <a:t>Finn RS, et al. J Clin Oncol. 2021;39(3_suppl):267-267 (ASCO GI 2021 oral presentation) </a:t>
            </a:r>
            <a:endParaRPr lang="en-GB" sz="900" dirty="0"/>
          </a:p>
        </p:txBody>
      </p:sp>
      <p:sp>
        <p:nvSpPr>
          <p:cNvPr id="1167" name="Google Shape;1167;p199"/>
          <p:cNvSpPr/>
          <p:nvPr/>
        </p:nvSpPr>
        <p:spPr>
          <a:xfrm>
            <a:off x="1589040" y="1368266"/>
            <a:ext cx="12709" cy="95359"/>
          </a:xfrm>
          <a:custGeom>
            <a:avLst/>
            <a:gdLst/>
            <a:ahLst/>
            <a:cxnLst/>
            <a:rect l="l" t="t" r="r" b="b"/>
            <a:pathLst>
              <a:path w="12709" h="95358" extrusionOk="0">
                <a:moveTo>
                  <a:pt x="0" y="0"/>
                </a:moveTo>
                <a:lnTo>
                  <a:pt x="0" y="95359"/>
                </a:lnTo>
              </a:path>
            </a:pathLst>
          </a:custGeom>
          <a:noFill/>
          <a:ln w="9525" cap="flat" cmpd="sng">
            <a:solidFill>
              <a:srgbClr val="0066CC"/>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68" name="Google Shape;1168;p199"/>
          <p:cNvSpPr/>
          <p:nvPr/>
        </p:nvSpPr>
        <p:spPr>
          <a:xfrm>
            <a:off x="1541510" y="1415946"/>
            <a:ext cx="95063" cy="12748"/>
          </a:xfrm>
          <a:custGeom>
            <a:avLst/>
            <a:gdLst/>
            <a:ahLst/>
            <a:cxnLst/>
            <a:rect l="l" t="t" r="r" b="b"/>
            <a:pathLst>
              <a:path w="95063" h="12748" extrusionOk="0">
                <a:moveTo>
                  <a:pt x="95064"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69" name="Google Shape;1169;p199"/>
          <p:cNvSpPr/>
          <p:nvPr/>
        </p:nvSpPr>
        <p:spPr>
          <a:xfrm>
            <a:off x="1763916" y="1377573"/>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70" name="Google Shape;1170;p199"/>
          <p:cNvSpPr/>
          <p:nvPr/>
        </p:nvSpPr>
        <p:spPr>
          <a:xfrm>
            <a:off x="1716385" y="1425252"/>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71" name="Google Shape;1171;p199"/>
          <p:cNvSpPr/>
          <p:nvPr/>
        </p:nvSpPr>
        <p:spPr>
          <a:xfrm>
            <a:off x="1899776" y="13867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72" name="Google Shape;1172;p199"/>
          <p:cNvSpPr/>
          <p:nvPr/>
        </p:nvSpPr>
        <p:spPr>
          <a:xfrm>
            <a:off x="1852246" y="14344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73" name="Google Shape;1173;p199"/>
          <p:cNvSpPr/>
          <p:nvPr/>
        </p:nvSpPr>
        <p:spPr>
          <a:xfrm>
            <a:off x="2035510" y="143443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74" name="Google Shape;1174;p199"/>
          <p:cNvSpPr/>
          <p:nvPr/>
        </p:nvSpPr>
        <p:spPr>
          <a:xfrm>
            <a:off x="1987978" y="148211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75" name="Google Shape;1175;p199"/>
          <p:cNvSpPr/>
          <p:nvPr/>
        </p:nvSpPr>
        <p:spPr>
          <a:xfrm>
            <a:off x="2999872" y="177303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76" name="Google Shape;1176;p199"/>
          <p:cNvSpPr/>
          <p:nvPr/>
        </p:nvSpPr>
        <p:spPr>
          <a:xfrm>
            <a:off x="2952342" y="1820838"/>
            <a:ext cx="95063" cy="12748"/>
          </a:xfrm>
          <a:custGeom>
            <a:avLst/>
            <a:gdLst/>
            <a:ahLst/>
            <a:cxnLst/>
            <a:rect l="l" t="t" r="r" b="b"/>
            <a:pathLst>
              <a:path w="95063" h="12748" extrusionOk="0">
                <a:moveTo>
                  <a:pt x="95064" y="0"/>
                </a:moveTo>
                <a:lnTo>
                  <a:pt x="0" y="0"/>
                </a:lnTo>
              </a:path>
            </a:pathLst>
          </a:custGeom>
          <a:noFill/>
          <a:ln w="9525" cap="flat" cmpd="sng">
            <a:solidFill>
              <a:srgbClr val="0066CC"/>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77" name="Google Shape;1177;p199"/>
          <p:cNvSpPr/>
          <p:nvPr/>
        </p:nvSpPr>
        <p:spPr>
          <a:xfrm>
            <a:off x="3036728" y="1783866"/>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78" name="Google Shape;1178;p199"/>
          <p:cNvSpPr/>
          <p:nvPr/>
        </p:nvSpPr>
        <p:spPr>
          <a:xfrm>
            <a:off x="2989198" y="1831546"/>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79" name="Google Shape;1179;p199"/>
          <p:cNvSpPr/>
          <p:nvPr/>
        </p:nvSpPr>
        <p:spPr>
          <a:xfrm>
            <a:off x="3276040" y="1848501"/>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80" name="Google Shape;1180;p199"/>
          <p:cNvSpPr/>
          <p:nvPr/>
        </p:nvSpPr>
        <p:spPr>
          <a:xfrm>
            <a:off x="3228510" y="1896182"/>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81" name="Google Shape;1181;p199"/>
          <p:cNvSpPr/>
          <p:nvPr/>
        </p:nvSpPr>
        <p:spPr>
          <a:xfrm>
            <a:off x="3538482" y="195699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82" name="Google Shape;1182;p199"/>
          <p:cNvSpPr/>
          <p:nvPr/>
        </p:nvSpPr>
        <p:spPr>
          <a:xfrm>
            <a:off x="3490951" y="20046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83" name="Google Shape;1183;p199"/>
          <p:cNvSpPr/>
          <p:nvPr/>
        </p:nvSpPr>
        <p:spPr>
          <a:xfrm>
            <a:off x="3931955" y="2116348"/>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84" name="Google Shape;1184;p199"/>
          <p:cNvSpPr/>
          <p:nvPr/>
        </p:nvSpPr>
        <p:spPr>
          <a:xfrm>
            <a:off x="3884422" y="2164026"/>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85" name="Google Shape;1185;p199"/>
          <p:cNvSpPr/>
          <p:nvPr/>
        </p:nvSpPr>
        <p:spPr>
          <a:xfrm>
            <a:off x="4861876" y="245341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86" name="Google Shape;1186;p199"/>
          <p:cNvSpPr/>
          <p:nvPr/>
        </p:nvSpPr>
        <p:spPr>
          <a:xfrm>
            <a:off x="4814218" y="2501097"/>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87" name="Google Shape;1187;p199"/>
          <p:cNvSpPr/>
          <p:nvPr/>
        </p:nvSpPr>
        <p:spPr>
          <a:xfrm>
            <a:off x="5110339" y="2511041"/>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88" name="Google Shape;1188;p199"/>
          <p:cNvSpPr/>
          <p:nvPr/>
        </p:nvSpPr>
        <p:spPr>
          <a:xfrm>
            <a:off x="5062807" y="2558721"/>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89" name="Google Shape;1189;p199"/>
          <p:cNvSpPr/>
          <p:nvPr/>
        </p:nvSpPr>
        <p:spPr>
          <a:xfrm>
            <a:off x="5637383" y="268187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90" name="Google Shape;1190;p199"/>
          <p:cNvSpPr/>
          <p:nvPr/>
        </p:nvSpPr>
        <p:spPr>
          <a:xfrm>
            <a:off x="5589850" y="272955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91" name="Google Shape;1191;p199"/>
          <p:cNvSpPr/>
          <p:nvPr/>
        </p:nvSpPr>
        <p:spPr>
          <a:xfrm>
            <a:off x="5777818" y="268187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92" name="Google Shape;1192;p199"/>
          <p:cNvSpPr/>
          <p:nvPr/>
        </p:nvSpPr>
        <p:spPr>
          <a:xfrm>
            <a:off x="5730286" y="272955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93" name="Google Shape;1193;p199"/>
          <p:cNvSpPr/>
          <p:nvPr/>
        </p:nvSpPr>
        <p:spPr>
          <a:xfrm>
            <a:off x="6157564" y="275351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94" name="Google Shape;1194;p199"/>
          <p:cNvSpPr/>
          <p:nvPr/>
        </p:nvSpPr>
        <p:spPr>
          <a:xfrm>
            <a:off x="6110034" y="2801197"/>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95" name="Google Shape;1195;p199"/>
          <p:cNvSpPr/>
          <p:nvPr/>
        </p:nvSpPr>
        <p:spPr>
          <a:xfrm>
            <a:off x="6735191" y="2924346"/>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96" name="Google Shape;1196;p199"/>
          <p:cNvSpPr/>
          <p:nvPr/>
        </p:nvSpPr>
        <p:spPr>
          <a:xfrm>
            <a:off x="6687658" y="2972026"/>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97" name="Google Shape;1197;p199"/>
          <p:cNvSpPr/>
          <p:nvPr/>
        </p:nvSpPr>
        <p:spPr>
          <a:xfrm>
            <a:off x="7697267" y="3270596"/>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98" name="Google Shape;1198;p199"/>
          <p:cNvSpPr/>
          <p:nvPr/>
        </p:nvSpPr>
        <p:spPr>
          <a:xfrm>
            <a:off x="7649735" y="3318276"/>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199" name="Google Shape;1199;p199"/>
          <p:cNvSpPr/>
          <p:nvPr/>
        </p:nvSpPr>
        <p:spPr>
          <a:xfrm>
            <a:off x="7896164" y="3275696"/>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00" name="Google Shape;1200;p199"/>
          <p:cNvSpPr/>
          <p:nvPr/>
        </p:nvSpPr>
        <p:spPr>
          <a:xfrm>
            <a:off x="7848633" y="3323374"/>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01" name="Google Shape;1201;p199"/>
          <p:cNvSpPr/>
          <p:nvPr/>
        </p:nvSpPr>
        <p:spPr>
          <a:xfrm>
            <a:off x="7959708" y="3293925"/>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02" name="Google Shape;1202;p199"/>
          <p:cNvSpPr/>
          <p:nvPr/>
        </p:nvSpPr>
        <p:spPr>
          <a:xfrm>
            <a:off x="7912050" y="3341733"/>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03" name="Google Shape;1203;p199"/>
          <p:cNvSpPr/>
          <p:nvPr/>
        </p:nvSpPr>
        <p:spPr>
          <a:xfrm>
            <a:off x="8017154" y="3299025"/>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04" name="Google Shape;1204;p199"/>
          <p:cNvSpPr/>
          <p:nvPr/>
        </p:nvSpPr>
        <p:spPr>
          <a:xfrm>
            <a:off x="7969622" y="3346705"/>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05" name="Google Shape;1205;p199"/>
          <p:cNvSpPr/>
          <p:nvPr/>
        </p:nvSpPr>
        <p:spPr>
          <a:xfrm>
            <a:off x="8075488" y="335805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06" name="Google Shape;1206;p199"/>
          <p:cNvSpPr/>
          <p:nvPr/>
        </p:nvSpPr>
        <p:spPr>
          <a:xfrm>
            <a:off x="8027957" y="34057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07" name="Google Shape;1207;p199"/>
          <p:cNvSpPr/>
          <p:nvPr/>
        </p:nvSpPr>
        <p:spPr>
          <a:xfrm>
            <a:off x="8126832" y="336837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08" name="Google Shape;1208;p199"/>
          <p:cNvSpPr/>
          <p:nvPr/>
        </p:nvSpPr>
        <p:spPr>
          <a:xfrm>
            <a:off x="8079302" y="3416057"/>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09" name="Google Shape;1209;p199"/>
          <p:cNvSpPr/>
          <p:nvPr/>
        </p:nvSpPr>
        <p:spPr>
          <a:xfrm>
            <a:off x="8140176" y="336837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10" name="Google Shape;1210;p199"/>
          <p:cNvSpPr/>
          <p:nvPr/>
        </p:nvSpPr>
        <p:spPr>
          <a:xfrm>
            <a:off x="8092646" y="3416057"/>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11" name="Google Shape;1211;p199"/>
          <p:cNvSpPr/>
          <p:nvPr/>
        </p:nvSpPr>
        <p:spPr>
          <a:xfrm>
            <a:off x="8154284" y="336837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12" name="Google Shape;1212;p199"/>
          <p:cNvSpPr/>
          <p:nvPr/>
        </p:nvSpPr>
        <p:spPr>
          <a:xfrm>
            <a:off x="8106754" y="3416057"/>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13" name="Google Shape;1213;p199"/>
          <p:cNvSpPr/>
          <p:nvPr/>
        </p:nvSpPr>
        <p:spPr>
          <a:xfrm>
            <a:off x="8191395" y="336837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14" name="Google Shape;1214;p199"/>
          <p:cNvSpPr/>
          <p:nvPr/>
        </p:nvSpPr>
        <p:spPr>
          <a:xfrm>
            <a:off x="8143863" y="3416057"/>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15" name="Google Shape;1215;p199"/>
          <p:cNvSpPr/>
          <p:nvPr/>
        </p:nvSpPr>
        <p:spPr>
          <a:xfrm>
            <a:off x="8206646" y="336837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16" name="Google Shape;1216;p199"/>
          <p:cNvSpPr/>
          <p:nvPr/>
        </p:nvSpPr>
        <p:spPr>
          <a:xfrm>
            <a:off x="8159114" y="3416057"/>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17" name="Google Shape;1217;p199"/>
          <p:cNvSpPr/>
          <p:nvPr/>
        </p:nvSpPr>
        <p:spPr>
          <a:xfrm>
            <a:off x="8242612" y="336837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18" name="Google Shape;1218;p199"/>
          <p:cNvSpPr/>
          <p:nvPr/>
        </p:nvSpPr>
        <p:spPr>
          <a:xfrm>
            <a:off x="8195081" y="3416057"/>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19" name="Google Shape;1219;p199"/>
          <p:cNvSpPr/>
          <p:nvPr/>
        </p:nvSpPr>
        <p:spPr>
          <a:xfrm>
            <a:off x="8232191" y="336837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20" name="Google Shape;1220;p199"/>
          <p:cNvSpPr/>
          <p:nvPr/>
        </p:nvSpPr>
        <p:spPr>
          <a:xfrm>
            <a:off x="8184659" y="3416057"/>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21" name="Google Shape;1221;p199"/>
          <p:cNvSpPr/>
          <p:nvPr/>
        </p:nvSpPr>
        <p:spPr>
          <a:xfrm>
            <a:off x="8221896" y="336837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22" name="Google Shape;1222;p199"/>
          <p:cNvSpPr/>
          <p:nvPr/>
        </p:nvSpPr>
        <p:spPr>
          <a:xfrm>
            <a:off x="8174366" y="3416057"/>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23" name="Google Shape;1223;p199"/>
          <p:cNvSpPr/>
          <p:nvPr/>
        </p:nvSpPr>
        <p:spPr>
          <a:xfrm>
            <a:off x="8321536" y="338189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24" name="Google Shape;1224;p199"/>
          <p:cNvSpPr/>
          <p:nvPr/>
        </p:nvSpPr>
        <p:spPr>
          <a:xfrm>
            <a:off x="8274005" y="3429697"/>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25" name="Google Shape;1225;p199"/>
          <p:cNvSpPr/>
          <p:nvPr/>
        </p:nvSpPr>
        <p:spPr>
          <a:xfrm>
            <a:off x="8310352" y="338189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26" name="Google Shape;1226;p199"/>
          <p:cNvSpPr/>
          <p:nvPr/>
        </p:nvSpPr>
        <p:spPr>
          <a:xfrm>
            <a:off x="8262693" y="3429697"/>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27" name="Google Shape;1227;p199"/>
          <p:cNvSpPr/>
          <p:nvPr/>
        </p:nvSpPr>
        <p:spPr>
          <a:xfrm>
            <a:off x="8344284" y="3402416"/>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28" name="Google Shape;1228;p199"/>
          <p:cNvSpPr/>
          <p:nvPr/>
        </p:nvSpPr>
        <p:spPr>
          <a:xfrm>
            <a:off x="8296754" y="3450094"/>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29" name="Google Shape;1229;p199"/>
          <p:cNvSpPr/>
          <p:nvPr/>
        </p:nvSpPr>
        <p:spPr>
          <a:xfrm>
            <a:off x="8337803" y="3402416"/>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30" name="Google Shape;1230;p199"/>
          <p:cNvSpPr/>
          <p:nvPr/>
        </p:nvSpPr>
        <p:spPr>
          <a:xfrm>
            <a:off x="8290270" y="3450094"/>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31" name="Google Shape;1231;p199"/>
          <p:cNvSpPr/>
          <p:nvPr/>
        </p:nvSpPr>
        <p:spPr>
          <a:xfrm>
            <a:off x="8395756" y="3402416"/>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32" name="Google Shape;1232;p199"/>
          <p:cNvSpPr/>
          <p:nvPr/>
        </p:nvSpPr>
        <p:spPr>
          <a:xfrm>
            <a:off x="8348226" y="3450094"/>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33" name="Google Shape;1233;p199"/>
          <p:cNvSpPr/>
          <p:nvPr/>
        </p:nvSpPr>
        <p:spPr>
          <a:xfrm>
            <a:off x="8387876" y="3402416"/>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34" name="Google Shape;1234;p199"/>
          <p:cNvSpPr/>
          <p:nvPr/>
        </p:nvSpPr>
        <p:spPr>
          <a:xfrm>
            <a:off x="8340218" y="3450094"/>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35" name="Google Shape;1235;p199"/>
          <p:cNvSpPr/>
          <p:nvPr/>
        </p:nvSpPr>
        <p:spPr>
          <a:xfrm>
            <a:off x="8376184" y="3402416"/>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36" name="Google Shape;1236;p199"/>
          <p:cNvSpPr/>
          <p:nvPr/>
        </p:nvSpPr>
        <p:spPr>
          <a:xfrm>
            <a:off x="8328654" y="3450094"/>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37" name="Google Shape;1237;p199"/>
          <p:cNvSpPr/>
          <p:nvPr/>
        </p:nvSpPr>
        <p:spPr>
          <a:xfrm>
            <a:off x="8467816" y="341835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38" name="Google Shape;1238;p199"/>
          <p:cNvSpPr/>
          <p:nvPr/>
        </p:nvSpPr>
        <p:spPr>
          <a:xfrm>
            <a:off x="8420286" y="3466030"/>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39" name="Google Shape;1239;p199"/>
          <p:cNvSpPr/>
          <p:nvPr/>
        </p:nvSpPr>
        <p:spPr>
          <a:xfrm>
            <a:off x="8454727" y="341835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40" name="Google Shape;1240;p199"/>
          <p:cNvSpPr/>
          <p:nvPr/>
        </p:nvSpPr>
        <p:spPr>
          <a:xfrm>
            <a:off x="8407195" y="34660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41" name="Google Shape;1241;p199"/>
          <p:cNvSpPr/>
          <p:nvPr/>
        </p:nvSpPr>
        <p:spPr>
          <a:xfrm>
            <a:off x="8439348" y="341835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42" name="Google Shape;1242;p199"/>
          <p:cNvSpPr/>
          <p:nvPr/>
        </p:nvSpPr>
        <p:spPr>
          <a:xfrm>
            <a:off x="8391818" y="34660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43" name="Google Shape;1243;p199"/>
          <p:cNvSpPr/>
          <p:nvPr/>
        </p:nvSpPr>
        <p:spPr>
          <a:xfrm>
            <a:off x="8531235" y="341835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44" name="Google Shape;1244;p199"/>
          <p:cNvSpPr/>
          <p:nvPr/>
        </p:nvSpPr>
        <p:spPr>
          <a:xfrm>
            <a:off x="8483703" y="3466030"/>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45" name="Google Shape;1245;p199"/>
          <p:cNvSpPr/>
          <p:nvPr/>
        </p:nvSpPr>
        <p:spPr>
          <a:xfrm>
            <a:off x="8521068" y="341835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46" name="Google Shape;1246;p199"/>
          <p:cNvSpPr/>
          <p:nvPr/>
        </p:nvSpPr>
        <p:spPr>
          <a:xfrm>
            <a:off x="8473537" y="34660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47" name="Google Shape;1247;p199"/>
          <p:cNvSpPr/>
          <p:nvPr/>
        </p:nvSpPr>
        <p:spPr>
          <a:xfrm>
            <a:off x="8507723" y="341835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48" name="Google Shape;1248;p199"/>
          <p:cNvSpPr/>
          <p:nvPr/>
        </p:nvSpPr>
        <p:spPr>
          <a:xfrm>
            <a:off x="8460191" y="34660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49" name="Google Shape;1249;p199"/>
          <p:cNvSpPr/>
          <p:nvPr/>
        </p:nvSpPr>
        <p:spPr>
          <a:xfrm>
            <a:off x="8494887" y="3418350"/>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50" name="Google Shape;1250;p199"/>
          <p:cNvSpPr/>
          <p:nvPr/>
        </p:nvSpPr>
        <p:spPr>
          <a:xfrm>
            <a:off x="8447355" y="34660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51" name="Google Shape;1251;p199"/>
          <p:cNvSpPr/>
          <p:nvPr/>
        </p:nvSpPr>
        <p:spPr>
          <a:xfrm>
            <a:off x="8542419" y="344308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52" name="Google Shape;1252;p199"/>
          <p:cNvSpPr/>
          <p:nvPr/>
        </p:nvSpPr>
        <p:spPr>
          <a:xfrm>
            <a:off x="8494887" y="3490762"/>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53" name="Google Shape;1253;p199"/>
          <p:cNvSpPr/>
          <p:nvPr/>
        </p:nvSpPr>
        <p:spPr>
          <a:xfrm>
            <a:off x="8558814" y="344308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54" name="Google Shape;1254;p199"/>
          <p:cNvSpPr/>
          <p:nvPr/>
        </p:nvSpPr>
        <p:spPr>
          <a:xfrm>
            <a:off x="8511282" y="3490762"/>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55" name="Google Shape;1255;p199"/>
          <p:cNvSpPr/>
          <p:nvPr/>
        </p:nvSpPr>
        <p:spPr>
          <a:xfrm>
            <a:off x="8578767" y="344308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56" name="Google Shape;1256;p199"/>
          <p:cNvSpPr/>
          <p:nvPr/>
        </p:nvSpPr>
        <p:spPr>
          <a:xfrm>
            <a:off x="8531235" y="3490762"/>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57" name="Google Shape;1257;p199"/>
          <p:cNvSpPr/>
          <p:nvPr/>
        </p:nvSpPr>
        <p:spPr>
          <a:xfrm>
            <a:off x="8650319" y="344537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58" name="Google Shape;1258;p199"/>
          <p:cNvSpPr/>
          <p:nvPr/>
        </p:nvSpPr>
        <p:spPr>
          <a:xfrm>
            <a:off x="8602786" y="3493057"/>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59" name="Google Shape;1259;p199"/>
          <p:cNvSpPr/>
          <p:nvPr/>
        </p:nvSpPr>
        <p:spPr>
          <a:xfrm>
            <a:off x="8611938" y="344308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60" name="Google Shape;1260;p199"/>
          <p:cNvSpPr/>
          <p:nvPr/>
        </p:nvSpPr>
        <p:spPr>
          <a:xfrm>
            <a:off x="8564406" y="3490762"/>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61" name="Google Shape;1261;p199"/>
          <p:cNvSpPr/>
          <p:nvPr/>
        </p:nvSpPr>
        <p:spPr>
          <a:xfrm>
            <a:off x="8595924" y="344308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62" name="Google Shape;1262;p199"/>
          <p:cNvSpPr/>
          <p:nvPr/>
        </p:nvSpPr>
        <p:spPr>
          <a:xfrm>
            <a:off x="8548393" y="3490762"/>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63" name="Google Shape;1263;p199"/>
          <p:cNvSpPr/>
          <p:nvPr/>
        </p:nvSpPr>
        <p:spPr>
          <a:xfrm>
            <a:off x="8670908" y="344537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64" name="Google Shape;1264;p199"/>
          <p:cNvSpPr/>
          <p:nvPr/>
        </p:nvSpPr>
        <p:spPr>
          <a:xfrm>
            <a:off x="8623377" y="3493057"/>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65" name="Google Shape;1265;p199"/>
          <p:cNvSpPr/>
          <p:nvPr/>
        </p:nvSpPr>
        <p:spPr>
          <a:xfrm>
            <a:off x="8684888" y="344537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66" name="Google Shape;1266;p199"/>
          <p:cNvSpPr/>
          <p:nvPr/>
        </p:nvSpPr>
        <p:spPr>
          <a:xfrm>
            <a:off x="8637357" y="3493057"/>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67" name="Google Shape;1267;p199"/>
          <p:cNvSpPr/>
          <p:nvPr/>
        </p:nvSpPr>
        <p:spPr>
          <a:xfrm>
            <a:off x="8696960" y="344537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68" name="Google Shape;1268;p199"/>
          <p:cNvSpPr/>
          <p:nvPr/>
        </p:nvSpPr>
        <p:spPr>
          <a:xfrm>
            <a:off x="8649302" y="3493057"/>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69" name="Google Shape;1269;p199"/>
          <p:cNvSpPr/>
          <p:nvPr/>
        </p:nvSpPr>
        <p:spPr>
          <a:xfrm>
            <a:off x="8716024"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70" name="Google Shape;1270;p199"/>
          <p:cNvSpPr/>
          <p:nvPr/>
        </p:nvSpPr>
        <p:spPr>
          <a:xfrm>
            <a:off x="8668493" y="350657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71" name="Google Shape;1271;p199"/>
          <p:cNvSpPr/>
          <p:nvPr/>
        </p:nvSpPr>
        <p:spPr>
          <a:xfrm>
            <a:off x="8763684"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72" name="Google Shape;1272;p199"/>
          <p:cNvSpPr/>
          <p:nvPr/>
        </p:nvSpPr>
        <p:spPr>
          <a:xfrm>
            <a:off x="8716025" y="350657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73" name="Google Shape;1273;p199"/>
          <p:cNvSpPr/>
          <p:nvPr/>
        </p:nvSpPr>
        <p:spPr>
          <a:xfrm>
            <a:off x="8748687"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74" name="Google Shape;1274;p199"/>
          <p:cNvSpPr/>
          <p:nvPr/>
        </p:nvSpPr>
        <p:spPr>
          <a:xfrm>
            <a:off x="8701155" y="35065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75" name="Google Shape;1275;p199"/>
          <p:cNvSpPr/>
          <p:nvPr/>
        </p:nvSpPr>
        <p:spPr>
          <a:xfrm>
            <a:off x="8735215"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76" name="Google Shape;1276;p199"/>
          <p:cNvSpPr/>
          <p:nvPr/>
        </p:nvSpPr>
        <p:spPr>
          <a:xfrm>
            <a:off x="8687685" y="35065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77" name="Google Shape;1277;p199"/>
          <p:cNvSpPr/>
          <p:nvPr/>
        </p:nvSpPr>
        <p:spPr>
          <a:xfrm>
            <a:off x="8782747"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78" name="Google Shape;1278;p199"/>
          <p:cNvSpPr/>
          <p:nvPr/>
        </p:nvSpPr>
        <p:spPr>
          <a:xfrm>
            <a:off x="8735215" y="35065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79" name="Google Shape;1279;p199"/>
          <p:cNvSpPr/>
          <p:nvPr/>
        </p:nvSpPr>
        <p:spPr>
          <a:xfrm>
            <a:off x="8853791"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80" name="Google Shape;1280;p199"/>
          <p:cNvSpPr/>
          <p:nvPr/>
        </p:nvSpPr>
        <p:spPr>
          <a:xfrm>
            <a:off x="8806259" y="3506570"/>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81" name="Google Shape;1281;p199"/>
          <p:cNvSpPr/>
          <p:nvPr/>
        </p:nvSpPr>
        <p:spPr>
          <a:xfrm>
            <a:off x="8847055"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82" name="Google Shape;1282;p199"/>
          <p:cNvSpPr/>
          <p:nvPr/>
        </p:nvSpPr>
        <p:spPr>
          <a:xfrm>
            <a:off x="8799523" y="35065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83" name="Google Shape;1283;p199"/>
          <p:cNvSpPr/>
          <p:nvPr/>
        </p:nvSpPr>
        <p:spPr>
          <a:xfrm>
            <a:off x="8830279"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84" name="Google Shape;1284;p199"/>
          <p:cNvSpPr/>
          <p:nvPr/>
        </p:nvSpPr>
        <p:spPr>
          <a:xfrm>
            <a:off x="8782746" y="350657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85" name="Google Shape;1285;p199"/>
          <p:cNvSpPr/>
          <p:nvPr/>
        </p:nvSpPr>
        <p:spPr>
          <a:xfrm>
            <a:off x="8819858"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86" name="Google Shape;1286;p199"/>
          <p:cNvSpPr/>
          <p:nvPr/>
        </p:nvSpPr>
        <p:spPr>
          <a:xfrm>
            <a:off x="8772326" y="35065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87" name="Google Shape;1287;p199"/>
          <p:cNvSpPr/>
          <p:nvPr/>
        </p:nvSpPr>
        <p:spPr>
          <a:xfrm>
            <a:off x="8801175"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88" name="Google Shape;1288;p199"/>
          <p:cNvSpPr/>
          <p:nvPr/>
        </p:nvSpPr>
        <p:spPr>
          <a:xfrm>
            <a:off x="8753643" y="3506570"/>
            <a:ext cx="95191" cy="12748"/>
          </a:xfrm>
          <a:custGeom>
            <a:avLst/>
            <a:gdLst/>
            <a:ahLst/>
            <a:cxnLst/>
            <a:rect l="l" t="t" r="r" b="b"/>
            <a:pathLst>
              <a:path w="95190" h="12748" extrusionOk="0">
                <a:moveTo>
                  <a:pt x="95190"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89" name="Google Shape;1289;p199"/>
          <p:cNvSpPr/>
          <p:nvPr/>
        </p:nvSpPr>
        <p:spPr>
          <a:xfrm>
            <a:off x="8791135"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90" name="Google Shape;1290;p199"/>
          <p:cNvSpPr/>
          <p:nvPr/>
        </p:nvSpPr>
        <p:spPr>
          <a:xfrm>
            <a:off x="8743603" y="35065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91" name="Google Shape;1291;p199"/>
          <p:cNvSpPr/>
          <p:nvPr/>
        </p:nvSpPr>
        <p:spPr>
          <a:xfrm>
            <a:off x="8872600"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92" name="Google Shape;1292;p199"/>
          <p:cNvSpPr/>
          <p:nvPr/>
        </p:nvSpPr>
        <p:spPr>
          <a:xfrm>
            <a:off x="8825067" y="350657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93" name="Google Shape;1293;p199"/>
          <p:cNvSpPr/>
          <p:nvPr/>
        </p:nvSpPr>
        <p:spPr>
          <a:xfrm>
            <a:off x="8881496"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94" name="Google Shape;1294;p199"/>
          <p:cNvSpPr/>
          <p:nvPr/>
        </p:nvSpPr>
        <p:spPr>
          <a:xfrm>
            <a:off x="8833966" y="35065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95" name="Google Shape;1295;p199"/>
          <p:cNvSpPr/>
          <p:nvPr/>
        </p:nvSpPr>
        <p:spPr>
          <a:xfrm>
            <a:off x="8894587"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96" name="Google Shape;1296;p199"/>
          <p:cNvSpPr/>
          <p:nvPr/>
        </p:nvSpPr>
        <p:spPr>
          <a:xfrm>
            <a:off x="8847055" y="35065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97" name="Google Shape;1297;p199"/>
          <p:cNvSpPr/>
          <p:nvPr/>
        </p:nvSpPr>
        <p:spPr>
          <a:xfrm>
            <a:off x="8904119"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98" name="Google Shape;1298;p199"/>
          <p:cNvSpPr/>
          <p:nvPr/>
        </p:nvSpPr>
        <p:spPr>
          <a:xfrm>
            <a:off x="8856459" y="350657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299" name="Google Shape;1299;p199"/>
          <p:cNvSpPr/>
          <p:nvPr/>
        </p:nvSpPr>
        <p:spPr>
          <a:xfrm>
            <a:off x="8939323"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00" name="Google Shape;1300;p199"/>
          <p:cNvSpPr/>
          <p:nvPr/>
        </p:nvSpPr>
        <p:spPr>
          <a:xfrm>
            <a:off x="8891791" y="35065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01" name="Google Shape;1301;p199"/>
          <p:cNvSpPr/>
          <p:nvPr/>
        </p:nvSpPr>
        <p:spPr>
          <a:xfrm>
            <a:off x="8947330"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02" name="Google Shape;1302;p199"/>
          <p:cNvSpPr/>
          <p:nvPr/>
        </p:nvSpPr>
        <p:spPr>
          <a:xfrm>
            <a:off x="8899798" y="3506570"/>
            <a:ext cx="95191" cy="12748"/>
          </a:xfrm>
          <a:custGeom>
            <a:avLst/>
            <a:gdLst/>
            <a:ahLst/>
            <a:cxnLst/>
            <a:rect l="l" t="t" r="r" b="b"/>
            <a:pathLst>
              <a:path w="95190" h="12748" extrusionOk="0">
                <a:moveTo>
                  <a:pt x="95190"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03" name="Google Shape;1303;p199"/>
          <p:cNvSpPr/>
          <p:nvPr/>
        </p:nvSpPr>
        <p:spPr>
          <a:xfrm>
            <a:off x="8953938"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04" name="Google Shape;1304;p199"/>
          <p:cNvSpPr/>
          <p:nvPr/>
        </p:nvSpPr>
        <p:spPr>
          <a:xfrm>
            <a:off x="8906406" y="3506570"/>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05" name="Google Shape;1305;p199"/>
          <p:cNvSpPr/>
          <p:nvPr/>
        </p:nvSpPr>
        <p:spPr>
          <a:xfrm>
            <a:off x="8999183"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06" name="Google Shape;1306;p199"/>
          <p:cNvSpPr/>
          <p:nvPr/>
        </p:nvSpPr>
        <p:spPr>
          <a:xfrm>
            <a:off x="8951651" y="3506570"/>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07" name="Google Shape;1307;p199"/>
          <p:cNvSpPr/>
          <p:nvPr/>
        </p:nvSpPr>
        <p:spPr>
          <a:xfrm>
            <a:off x="8986855"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08" name="Google Shape;1308;p199"/>
          <p:cNvSpPr/>
          <p:nvPr/>
        </p:nvSpPr>
        <p:spPr>
          <a:xfrm>
            <a:off x="8939323" y="35065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09" name="Google Shape;1309;p199"/>
          <p:cNvSpPr/>
          <p:nvPr/>
        </p:nvSpPr>
        <p:spPr>
          <a:xfrm>
            <a:off x="8974654"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10" name="Google Shape;1310;p199"/>
          <p:cNvSpPr/>
          <p:nvPr/>
        </p:nvSpPr>
        <p:spPr>
          <a:xfrm>
            <a:off x="8927122" y="35065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11" name="Google Shape;1311;p199"/>
          <p:cNvSpPr/>
          <p:nvPr/>
        </p:nvSpPr>
        <p:spPr>
          <a:xfrm>
            <a:off x="9009096"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12" name="Google Shape;1312;p199"/>
          <p:cNvSpPr/>
          <p:nvPr/>
        </p:nvSpPr>
        <p:spPr>
          <a:xfrm>
            <a:off x="8961565" y="35065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13" name="Google Shape;1313;p199"/>
          <p:cNvSpPr/>
          <p:nvPr/>
        </p:nvSpPr>
        <p:spPr>
          <a:xfrm>
            <a:off x="9051544"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14" name="Google Shape;1314;p199"/>
          <p:cNvSpPr/>
          <p:nvPr/>
        </p:nvSpPr>
        <p:spPr>
          <a:xfrm>
            <a:off x="9004013" y="3506570"/>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15" name="Google Shape;1315;p199"/>
          <p:cNvSpPr/>
          <p:nvPr/>
        </p:nvSpPr>
        <p:spPr>
          <a:xfrm>
            <a:off x="9040360"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16" name="Google Shape;1316;p199"/>
          <p:cNvSpPr/>
          <p:nvPr/>
        </p:nvSpPr>
        <p:spPr>
          <a:xfrm>
            <a:off x="8992827" y="350657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17" name="Google Shape;1317;p199"/>
          <p:cNvSpPr/>
          <p:nvPr/>
        </p:nvSpPr>
        <p:spPr>
          <a:xfrm>
            <a:off x="9060186"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18" name="Google Shape;1318;p199"/>
          <p:cNvSpPr/>
          <p:nvPr/>
        </p:nvSpPr>
        <p:spPr>
          <a:xfrm>
            <a:off x="9012654" y="35065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19" name="Google Shape;1319;p199"/>
          <p:cNvSpPr/>
          <p:nvPr/>
        </p:nvSpPr>
        <p:spPr>
          <a:xfrm>
            <a:off x="9069718"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20" name="Google Shape;1320;p199"/>
          <p:cNvSpPr/>
          <p:nvPr/>
        </p:nvSpPr>
        <p:spPr>
          <a:xfrm>
            <a:off x="9022186" y="35065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21" name="Google Shape;1321;p199"/>
          <p:cNvSpPr/>
          <p:nvPr/>
        </p:nvSpPr>
        <p:spPr>
          <a:xfrm>
            <a:off x="9107718"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22" name="Google Shape;1322;p199"/>
          <p:cNvSpPr/>
          <p:nvPr/>
        </p:nvSpPr>
        <p:spPr>
          <a:xfrm>
            <a:off x="9060186" y="35065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23" name="Google Shape;1323;p199"/>
          <p:cNvSpPr/>
          <p:nvPr/>
        </p:nvSpPr>
        <p:spPr>
          <a:xfrm>
            <a:off x="9099076"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24" name="Google Shape;1324;p199"/>
          <p:cNvSpPr/>
          <p:nvPr/>
        </p:nvSpPr>
        <p:spPr>
          <a:xfrm>
            <a:off x="9051543" y="3506570"/>
            <a:ext cx="95191" cy="12748"/>
          </a:xfrm>
          <a:custGeom>
            <a:avLst/>
            <a:gdLst/>
            <a:ahLst/>
            <a:cxnLst/>
            <a:rect l="l" t="t" r="r" b="b"/>
            <a:pathLst>
              <a:path w="95190" h="12748" extrusionOk="0">
                <a:moveTo>
                  <a:pt x="95190"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25" name="Google Shape;1325;p199"/>
          <p:cNvSpPr/>
          <p:nvPr/>
        </p:nvSpPr>
        <p:spPr>
          <a:xfrm>
            <a:off x="9146735"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26" name="Google Shape;1326;p199"/>
          <p:cNvSpPr/>
          <p:nvPr/>
        </p:nvSpPr>
        <p:spPr>
          <a:xfrm>
            <a:off x="9099075" y="350657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27" name="Google Shape;1327;p199"/>
          <p:cNvSpPr/>
          <p:nvPr/>
        </p:nvSpPr>
        <p:spPr>
          <a:xfrm>
            <a:off x="9135551"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28" name="Google Shape;1328;p199"/>
          <p:cNvSpPr/>
          <p:nvPr/>
        </p:nvSpPr>
        <p:spPr>
          <a:xfrm>
            <a:off x="9088019" y="35065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29" name="Google Shape;1329;p199"/>
          <p:cNvSpPr/>
          <p:nvPr/>
        </p:nvSpPr>
        <p:spPr>
          <a:xfrm>
            <a:off x="9120554"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30" name="Google Shape;1330;p199"/>
          <p:cNvSpPr/>
          <p:nvPr/>
        </p:nvSpPr>
        <p:spPr>
          <a:xfrm>
            <a:off x="9073022" y="35065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31" name="Google Shape;1331;p199"/>
          <p:cNvSpPr/>
          <p:nvPr/>
        </p:nvSpPr>
        <p:spPr>
          <a:xfrm>
            <a:off x="9183083"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32" name="Google Shape;1332;p199"/>
          <p:cNvSpPr/>
          <p:nvPr/>
        </p:nvSpPr>
        <p:spPr>
          <a:xfrm>
            <a:off x="9135551" y="35065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33" name="Google Shape;1333;p199"/>
          <p:cNvSpPr/>
          <p:nvPr/>
        </p:nvSpPr>
        <p:spPr>
          <a:xfrm>
            <a:off x="9218668"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34" name="Google Shape;1334;p199"/>
          <p:cNvSpPr/>
          <p:nvPr/>
        </p:nvSpPr>
        <p:spPr>
          <a:xfrm>
            <a:off x="9171135" y="350657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35" name="Google Shape;1335;p199"/>
          <p:cNvSpPr/>
          <p:nvPr/>
        </p:nvSpPr>
        <p:spPr>
          <a:xfrm>
            <a:off x="9255396"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36" name="Google Shape;1336;p199"/>
          <p:cNvSpPr/>
          <p:nvPr/>
        </p:nvSpPr>
        <p:spPr>
          <a:xfrm>
            <a:off x="9207866" y="350657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37" name="Google Shape;1337;p199"/>
          <p:cNvSpPr/>
          <p:nvPr/>
        </p:nvSpPr>
        <p:spPr>
          <a:xfrm>
            <a:off x="9309028" y="3493821"/>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38" name="Google Shape;1338;p199"/>
          <p:cNvSpPr/>
          <p:nvPr/>
        </p:nvSpPr>
        <p:spPr>
          <a:xfrm>
            <a:off x="9261497" y="3541502"/>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39" name="Google Shape;1339;p199"/>
          <p:cNvSpPr/>
          <p:nvPr/>
        </p:nvSpPr>
        <p:spPr>
          <a:xfrm>
            <a:off x="9331906" y="35222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40" name="Google Shape;1340;p199"/>
          <p:cNvSpPr/>
          <p:nvPr/>
        </p:nvSpPr>
        <p:spPr>
          <a:xfrm>
            <a:off x="9284374" y="3569930"/>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41" name="Google Shape;1341;p199"/>
          <p:cNvSpPr/>
          <p:nvPr/>
        </p:nvSpPr>
        <p:spPr>
          <a:xfrm>
            <a:off x="9356688" y="35222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42" name="Google Shape;1342;p199"/>
          <p:cNvSpPr/>
          <p:nvPr/>
        </p:nvSpPr>
        <p:spPr>
          <a:xfrm>
            <a:off x="9309029" y="356993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43" name="Google Shape;1343;p199"/>
          <p:cNvSpPr/>
          <p:nvPr/>
        </p:nvSpPr>
        <p:spPr>
          <a:xfrm>
            <a:off x="9369396" y="35222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44" name="Google Shape;1344;p199"/>
          <p:cNvSpPr/>
          <p:nvPr/>
        </p:nvSpPr>
        <p:spPr>
          <a:xfrm>
            <a:off x="9321866" y="35699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45" name="Google Shape;1345;p199"/>
          <p:cNvSpPr/>
          <p:nvPr/>
        </p:nvSpPr>
        <p:spPr>
          <a:xfrm>
            <a:off x="9384520" y="35222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46" name="Google Shape;1346;p199"/>
          <p:cNvSpPr/>
          <p:nvPr/>
        </p:nvSpPr>
        <p:spPr>
          <a:xfrm>
            <a:off x="9336990" y="35699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47" name="Google Shape;1347;p199"/>
          <p:cNvSpPr/>
          <p:nvPr/>
        </p:nvSpPr>
        <p:spPr>
          <a:xfrm>
            <a:off x="9400026" y="35222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48" name="Google Shape;1348;p199"/>
          <p:cNvSpPr/>
          <p:nvPr/>
        </p:nvSpPr>
        <p:spPr>
          <a:xfrm>
            <a:off x="9352494" y="35699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49" name="Google Shape;1349;p199"/>
          <p:cNvSpPr/>
          <p:nvPr/>
        </p:nvSpPr>
        <p:spPr>
          <a:xfrm>
            <a:off x="9500936" y="35222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50" name="Google Shape;1350;p199"/>
          <p:cNvSpPr/>
          <p:nvPr/>
        </p:nvSpPr>
        <p:spPr>
          <a:xfrm>
            <a:off x="9453405" y="35699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51" name="Google Shape;1351;p199"/>
          <p:cNvSpPr/>
          <p:nvPr/>
        </p:nvSpPr>
        <p:spPr>
          <a:xfrm>
            <a:off x="9533724" y="35222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52" name="Google Shape;1352;p199"/>
          <p:cNvSpPr/>
          <p:nvPr/>
        </p:nvSpPr>
        <p:spPr>
          <a:xfrm>
            <a:off x="9486194" y="3569930"/>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53" name="Google Shape;1353;p199"/>
          <p:cNvSpPr/>
          <p:nvPr/>
        </p:nvSpPr>
        <p:spPr>
          <a:xfrm>
            <a:off x="9575538" y="3560114"/>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54" name="Google Shape;1354;p199"/>
          <p:cNvSpPr/>
          <p:nvPr/>
        </p:nvSpPr>
        <p:spPr>
          <a:xfrm>
            <a:off x="9528006" y="3607794"/>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55" name="Google Shape;1355;p199"/>
          <p:cNvSpPr/>
          <p:nvPr/>
        </p:nvSpPr>
        <p:spPr>
          <a:xfrm>
            <a:off x="9589264" y="359899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56" name="Google Shape;1356;p199"/>
          <p:cNvSpPr/>
          <p:nvPr/>
        </p:nvSpPr>
        <p:spPr>
          <a:xfrm>
            <a:off x="9541733" y="3646677"/>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57" name="Google Shape;1357;p199"/>
          <p:cNvSpPr/>
          <p:nvPr/>
        </p:nvSpPr>
        <p:spPr>
          <a:xfrm>
            <a:off x="9602100" y="359899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58" name="Google Shape;1358;p199"/>
          <p:cNvSpPr/>
          <p:nvPr/>
        </p:nvSpPr>
        <p:spPr>
          <a:xfrm>
            <a:off x="9554567" y="3646677"/>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59" name="Google Shape;1359;p199"/>
          <p:cNvSpPr/>
          <p:nvPr/>
        </p:nvSpPr>
        <p:spPr>
          <a:xfrm>
            <a:off x="9669584" y="3635457"/>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60" name="Google Shape;1360;p199"/>
          <p:cNvSpPr/>
          <p:nvPr/>
        </p:nvSpPr>
        <p:spPr>
          <a:xfrm>
            <a:off x="9622054" y="3683137"/>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61" name="Google Shape;1361;p199"/>
          <p:cNvSpPr/>
          <p:nvPr/>
        </p:nvSpPr>
        <p:spPr>
          <a:xfrm>
            <a:off x="9717116" y="3635457"/>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62" name="Google Shape;1362;p199"/>
          <p:cNvSpPr/>
          <p:nvPr/>
        </p:nvSpPr>
        <p:spPr>
          <a:xfrm>
            <a:off x="9669585" y="3683137"/>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63" name="Google Shape;1363;p199"/>
          <p:cNvSpPr/>
          <p:nvPr/>
        </p:nvSpPr>
        <p:spPr>
          <a:xfrm>
            <a:off x="9764776" y="367676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64" name="Google Shape;1364;p199"/>
          <p:cNvSpPr/>
          <p:nvPr/>
        </p:nvSpPr>
        <p:spPr>
          <a:xfrm>
            <a:off x="9717117" y="3724442"/>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65" name="Google Shape;1365;p199"/>
          <p:cNvSpPr/>
          <p:nvPr/>
        </p:nvSpPr>
        <p:spPr>
          <a:xfrm>
            <a:off x="9840776" y="367803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66" name="Google Shape;1366;p199"/>
          <p:cNvSpPr/>
          <p:nvPr/>
        </p:nvSpPr>
        <p:spPr>
          <a:xfrm>
            <a:off x="9793117" y="3725717"/>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67" name="Google Shape;1367;p199"/>
          <p:cNvSpPr/>
          <p:nvPr/>
        </p:nvSpPr>
        <p:spPr>
          <a:xfrm>
            <a:off x="9894280" y="3722274"/>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68" name="Google Shape;1368;p199"/>
          <p:cNvSpPr/>
          <p:nvPr/>
        </p:nvSpPr>
        <p:spPr>
          <a:xfrm>
            <a:off x="9846750" y="3769954"/>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69" name="Google Shape;1369;p199"/>
          <p:cNvSpPr/>
          <p:nvPr/>
        </p:nvSpPr>
        <p:spPr>
          <a:xfrm>
            <a:off x="9944355" y="3722274"/>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70" name="Google Shape;1370;p199"/>
          <p:cNvSpPr/>
          <p:nvPr/>
        </p:nvSpPr>
        <p:spPr>
          <a:xfrm>
            <a:off x="9896695" y="3769954"/>
            <a:ext cx="95191" cy="12748"/>
          </a:xfrm>
          <a:custGeom>
            <a:avLst/>
            <a:gdLst/>
            <a:ahLst/>
            <a:cxnLst/>
            <a:rect l="l" t="t" r="r" b="b"/>
            <a:pathLst>
              <a:path w="95190" h="12748" extrusionOk="0">
                <a:moveTo>
                  <a:pt x="95190"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71" name="Google Shape;1371;p199"/>
          <p:cNvSpPr/>
          <p:nvPr/>
        </p:nvSpPr>
        <p:spPr>
          <a:xfrm>
            <a:off x="9976382" y="3778624"/>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72" name="Google Shape;1372;p199"/>
          <p:cNvSpPr/>
          <p:nvPr/>
        </p:nvSpPr>
        <p:spPr>
          <a:xfrm>
            <a:off x="9928850" y="3826302"/>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73" name="Google Shape;1373;p199"/>
          <p:cNvSpPr/>
          <p:nvPr/>
        </p:nvSpPr>
        <p:spPr>
          <a:xfrm>
            <a:off x="10030268" y="3828469"/>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74" name="Google Shape;1374;p199"/>
          <p:cNvSpPr/>
          <p:nvPr/>
        </p:nvSpPr>
        <p:spPr>
          <a:xfrm>
            <a:off x="9982737" y="387615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75" name="Google Shape;1375;p199"/>
          <p:cNvSpPr/>
          <p:nvPr/>
        </p:nvSpPr>
        <p:spPr>
          <a:xfrm>
            <a:off x="10071446" y="3828469"/>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76" name="Google Shape;1376;p199"/>
          <p:cNvSpPr/>
          <p:nvPr/>
        </p:nvSpPr>
        <p:spPr>
          <a:xfrm>
            <a:off x="10023914" y="387615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77" name="Google Shape;1377;p199"/>
          <p:cNvSpPr/>
          <p:nvPr/>
        </p:nvSpPr>
        <p:spPr>
          <a:xfrm>
            <a:off x="10109064" y="3828469"/>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78" name="Google Shape;1378;p199"/>
          <p:cNvSpPr/>
          <p:nvPr/>
        </p:nvSpPr>
        <p:spPr>
          <a:xfrm>
            <a:off x="10061533" y="387615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79" name="Google Shape;1379;p199"/>
          <p:cNvSpPr/>
          <p:nvPr/>
        </p:nvSpPr>
        <p:spPr>
          <a:xfrm>
            <a:off x="10159011" y="3828469"/>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80" name="Google Shape;1380;p199"/>
          <p:cNvSpPr/>
          <p:nvPr/>
        </p:nvSpPr>
        <p:spPr>
          <a:xfrm>
            <a:off x="10111479" y="387615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81" name="Google Shape;1381;p199"/>
          <p:cNvSpPr/>
          <p:nvPr/>
        </p:nvSpPr>
        <p:spPr>
          <a:xfrm>
            <a:off x="10197774" y="3828469"/>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82" name="Google Shape;1382;p199"/>
          <p:cNvSpPr/>
          <p:nvPr/>
        </p:nvSpPr>
        <p:spPr>
          <a:xfrm>
            <a:off x="10150242" y="3876150"/>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83" name="Google Shape;1383;p199"/>
          <p:cNvSpPr/>
          <p:nvPr/>
        </p:nvSpPr>
        <p:spPr>
          <a:xfrm>
            <a:off x="10212896" y="3828469"/>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84" name="Google Shape;1384;p199"/>
          <p:cNvSpPr/>
          <p:nvPr/>
        </p:nvSpPr>
        <p:spPr>
          <a:xfrm>
            <a:off x="10165238" y="387615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85" name="Google Shape;1385;p199"/>
          <p:cNvSpPr/>
          <p:nvPr/>
        </p:nvSpPr>
        <p:spPr>
          <a:xfrm>
            <a:off x="10296396" y="382630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86" name="Google Shape;1386;p199"/>
          <p:cNvSpPr/>
          <p:nvPr/>
        </p:nvSpPr>
        <p:spPr>
          <a:xfrm>
            <a:off x="10248865" y="3873982"/>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87" name="Google Shape;1387;p199"/>
          <p:cNvSpPr/>
          <p:nvPr/>
        </p:nvSpPr>
        <p:spPr>
          <a:xfrm>
            <a:off x="10303512" y="3934793"/>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88" name="Google Shape;1388;p199"/>
          <p:cNvSpPr/>
          <p:nvPr/>
        </p:nvSpPr>
        <p:spPr>
          <a:xfrm>
            <a:off x="10255982" y="3982472"/>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89" name="Google Shape;1389;p199"/>
          <p:cNvSpPr/>
          <p:nvPr/>
        </p:nvSpPr>
        <p:spPr>
          <a:xfrm>
            <a:off x="10339224" y="3934793"/>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90" name="Google Shape;1390;p199"/>
          <p:cNvSpPr/>
          <p:nvPr/>
        </p:nvSpPr>
        <p:spPr>
          <a:xfrm>
            <a:off x="10291694" y="3982472"/>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91" name="Google Shape;1391;p199"/>
          <p:cNvSpPr/>
          <p:nvPr/>
        </p:nvSpPr>
        <p:spPr>
          <a:xfrm>
            <a:off x="10730410" y="404659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92" name="Google Shape;1392;p199"/>
          <p:cNvSpPr/>
          <p:nvPr/>
        </p:nvSpPr>
        <p:spPr>
          <a:xfrm>
            <a:off x="10682878" y="4094276"/>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93" name="Google Shape;1393;p199"/>
          <p:cNvSpPr/>
          <p:nvPr/>
        </p:nvSpPr>
        <p:spPr>
          <a:xfrm>
            <a:off x="10780484" y="404659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94" name="Google Shape;1394;p199"/>
          <p:cNvSpPr/>
          <p:nvPr/>
        </p:nvSpPr>
        <p:spPr>
          <a:xfrm>
            <a:off x="10732951" y="4094276"/>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95" name="Google Shape;1395;p199"/>
          <p:cNvSpPr/>
          <p:nvPr/>
        </p:nvSpPr>
        <p:spPr>
          <a:xfrm>
            <a:off x="10796370" y="404659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96" name="Google Shape;1396;p199"/>
          <p:cNvSpPr/>
          <p:nvPr/>
        </p:nvSpPr>
        <p:spPr>
          <a:xfrm>
            <a:off x="10748838" y="4094276"/>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97" name="Google Shape;1397;p199"/>
          <p:cNvSpPr/>
          <p:nvPr/>
        </p:nvSpPr>
        <p:spPr>
          <a:xfrm>
            <a:off x="10811240" y="404659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98" name="Google Shape;1398;p199"/>
          <p:cNvSpPr/>
          <p:nvPr/>
        </p:nvSpPr>
        <p:spPr>
          <a:xfrm>
            <a:off x="10763707" y="4094276"/>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399" name="Google Shape;1399;p199"/>
          <p:cNvSpPr/>
          <p:nvPr/>
        </p:nvSpPr>
        <p:spPr>
          <a:xfrm>
            <a:off x="10931976" y="4044174"/>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00" name="Google Shape;1400;p199"/>
          <p:cNvSpPr/>
          <p:nvPr/>
        </p:nvSpPr>
        <p:spPr>
          <a:xfrm>
            <a:off x="10884317" y="4091854"/>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01" name="Google Shape;1401;p199"/>
          <p:cNvSpPr/>
          <p:nvPr/>
        </p:nvSpPr>
        <p:spPr>
          <a:xfrm>
            <a:off x="11018906" y="4044174"/>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02" name="Google Shape;1402;p199"/>
          <p:cNvSpPr/>
          <p:nvPr/>
        </p:nvSpPr>
        <p:spPr>
          <a:xfrm>
            <a:off x="10971374" y="4091854"/>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03" name="Google Shape;1403;p199"/>
          <p:cNvSpPr/>
          <p:nvPr/>
        </p:nvSpPr>
        <p:spPr>
          <a:xfrm>
            <a:off x="11057795" y="4044174"/>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04" name="Google Shape;1404;p199"/>
          <p:cNvSpPr/>
          <p:nvPr/>
        </p:nvSpPr>
        <p:spPr>
          <a:xfrm>
            <a:off x="11010265" y="4091854"/>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05" name="Google Shape;1405;p199"/>
          <p:cNvSpPr/>
          <p:nvPr/>
        </p:nvSpPr>
        <p:spPr>
          <a:xfrm>
            <a:off x="11097194" y="4044174"/>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06" name="Google Shape;1406;p199"/>
          <p:cNvSpPr/>
          <p:nvPr/>
        </p:nvSpPr>
        <p:spPr>
          <a:xfrm>
            <a:off x="11049662" y="4091854"/>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07" name="Google Shape;1407;p199"/>
          <p:cNvSpPr/>
          <p:nvPr/>
        </p:nvSpPr>
        <p:spPr>
          <a:xfrm>
            <a:off x="11243348" y="404659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08" name="Google Shape;1408;p199"/>
          <p:cNvSpPr/>
          <p:nvPr/>
        </p:nvSpPr>
        <p:spPr>
          <a:xfrm>
            <a:off x="11195817" y="4094276"/>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09" name="Google Shape;1409;p199"/>
          <p:cNvSpPr/>
          <p:nvPr/>
        </p:nvSpPr>
        <p:spPr>
          <a:xfrm>
            <a:off x="10279747" y="382630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10" name="Google Shape;1410;p199"/>
          <p:cNvSpPr/>
          <p:nvPr/>
        </p:nvSpPr>
        <p:spPr>
          <a:xfrm>
            <a:off x="10232214" y="3873982"/>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11" name="Google Shape;1411;p199"/>
          <p:cNvSpPr/>
          <p:nvPr/>
        </p:nvSpPr>
        <p:spPr>
          <a:xfrm>
            <a:off x="9993666" y="3778624"/>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12" name="Google Shape;1412;p199"/>
          <p:cNvSpPr/>
          <p:nvPr/>
        </p:nvSpPr>
        <p:spPr>
          <a:xfrm>
            <a:off x="9946006" y="3826302"/>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13" name="Google Shape;1413;p199"/>
          <p:cNvSpPr/>
          <p:nvPr/>
        </p:nvSpPr>
        <p:spPr>
          <a:xfrm>
            <a:off x="10004088" y="3778624"/>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14" name="Google Shape;1414;p199"/>
          <p:cNvSpPr/>
          <p:nvPr/>
        </p:nvSpPr>
        <p:spPr>
          <a:xfrm>
            <a:off x="9956557" y="3826302"/>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15" name="Google Shape;1415;p199"/>
          <p:cNvSpPr/>
          <p:nvPr/>
        </p:nvSpPr>
        <p:spPr>
          <a:xfrm>
            <a:off x="10227259" y="3828469"/>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16" name="Google Shape;1416;p199"/>
          <p:cNvSpPr/>
          <p:nvPr/>
        </p:nvSpPr>
        <p:spPr>
          <a:xfrm>
            <a:off x="10179599" y="387615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17" name="Google Shape;1417;p199"/>
          <p:cNvSpPr/>
          <p:nvPr/>
        </p:nvSpPr>
        <p:spPr>
          <a:xfrm>
            <a:off x="10825600" y="404659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18" name="Google Shape;1418;p199"/>
          <p:cNvSpPr/>
          <p:nvPr/>
        </p:nvSpPr>
        <p:spPr>
          <a:xfrm>
            <a:off x="10777942" y="4094276"/>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19" name="Google Shape;1419;p199"/>
          <p:cNvSpPr/>
          <p:nvPr/>
        </p:nvSpPr>
        <p:spPr>
          <a:xfrm>
            <a:off x="10122916" y="3828469"/>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20" name="Google Shape;1420;p199"/>
          <p:cNvSpPr/>
          <p:nvPr/>
        </p:nvSpPr>
        <p:spPr>
          <a:xfrm>
            <a:off x="10075386" y="387615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21" name="Google Shape;1421;p199"/>
          <p:cNvSpPr/>
          <p:nvPr/>
        </p:nvSpPr>
        <p:spPr>
          <a:xfrm>
            <a:off x="10172356" y="3828469"/>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22" name="Google Shape;1422;p199"/>
          <p:cNvSpPr/>
          <p:nvPr/>
        </p:nvSpPr>
        <p:spPr>
          <a:xfrm>
            <a:off x="10124697" y="387615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23" name="Google Shape;1423;p199"/>
          <p:cNvSpPr/>
          <p:nvPr/>
        </p:nvSpPr>
        <p:spPr>
          <a:xfrm>
            <a:off x="9909024" y="3722274"/>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24" name="Google Shape;1424;p199"/>
          <p:cNvSpPr/>
          <p:nvPr/>
        </p:nvSpPr>
        <p:spPr>
          <a:xfrm>
            <a:off x="9861493" y="3769954"/>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25" name="Google Shape;1425;p199"/>
          <p:cNvSpPr/>
          <p:nvPr/>
        </p:nvSpPr>
        <p:spPr>
          <a:xfrm>
            <a:off x="9857171" y="3678037"/>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26" name="Google Shape;1426;p199"/>
          <p:cNvSpPr/>
          <p:nvPr/>
        </p:nvSpPr>
        <p:spPr>
          <a:xfrm>
            <a:off x="9809639" y="3725717"/>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27" name="Google Shape;1427;p199"/>
          <p:cNvSpPr/>
          <p:nvPr/>
        </p:nvSpPr>
        <p:spPr>
          <a:xfrm>
            <a:off x="9781932" y="367676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28" name="Google Shape;1428;p199"/>
          <p:cNvSpPr/>
          <p:nvPr/>
        </p:nvSpPr>
        <p:spPr>
          <a:xfrm>
            <a:off x="9734402" y="3724442"/>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29" name="Google Shape;1429;p199"/>
          <p:cNvSpPr/>
          <p:nvPr/>
        </p:nvSpPr>
        <p:spPr>
          <a:xfrm>
            <a:off x="9703646" y="3635457"/>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30" name="Google Shape;1430;p199"/>
          <p:cNvSpPr/>
          <p:nvPr/>
        </p:nvSpPr>
        <p:spPr>
          <a:xfrm>
            <a:off x="9656114" y="3683137"/>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31" name="Google Shape;1431;p199"/>
          <p:cNvSpPr/>
          <p:nvPr/>
        </p:nvSpPr>
        <p:spPr>
          <a:xfrm>
            <a:off x="9687378" y="3635457"/>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32" name="Google Shape;1432;p199"/>
          <p:cNvSpPr/>
          <p:nvPr/>
        </p:nvSpPr>
        <p:spPr>
          <a:xfrm>
            <a:off x="9639846" y="3683137"/>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33" name="Google Shape;1433;p199"/>
          <p:cNvSpPr/>
          <p:nvPr/>
        </p:nvSpPr>
        <p:spPr>
          <a:xfrm>
            <a:off x="10015907" y="3778624"/>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34" name="Google Shape;1434;p199"/>
          <p:cNvSpPr/>
          <p:nvPr/>
        </p:nvSpPr>
        <p:spPr>
          <a:xfrm>
            <a:off x="9968375" y="3826302"/>
            <a:ext cx="95063" cy="12748"/>
          </a:xfrm>
          <a:custGeom>
            <a:avLst/>
            <a:gdLst/>
            <a:ahLst/>
            <a:cxnLst/>
            <a:rect l="l" t="t" r="r" b="b"/>
            <a:pathLst>
              <a:path w="95063" h="12748" extrusionOk="0">
                <a:moveTo>
                  <a:pt x="95063"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35" name="Google Shape;1435;p199"/>
          <p:cNvSpPr/>
          <p:nvPr/>
        </p:nvSpPr>
        <p:spPr>
          <a:xfrm>
            <a:off x="9523939" y="35222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36" name="Google Shape;1436;p199"/>
          <p:cNvSpPr/>
          <p:nvPr/>
        </p:nvSpPr>
        <p:spPr>
          <a:xfrm>
            <a:off x="9476409" y="35699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37" name="Google Shape;1437;p199"/>
          <p:cNvSpPr/>
          <p:nvPr/>
        </p:nvSpPr>
        <p:spPr>
          <a:xfrm>
            <a:off x="9487972" y="35222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38" name="Google Shape;1438;p199"/>
          <p:cNvSpPr/>
          <p:nvPr/>
        </p:nvSpPr>
        <p:spPr>
          <a:xfrm>
            <a:off x="9440442" y="35699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39" name="Google Shape;1439;p199"/>
          <p:cNvSpPr/>
          <p:nvPr/>
        </p:nvSpPr>
        <p:spPr>
          <a:xfrm>
            <a:off x="9474500" y="35222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40" name="Google Shape;1440;p199"/>
          <p:cNvSpPr/>
          <p:nvPr/>
        </p:nvSpPr>
        <p:spPr>
          <a:xfrm>
            <a:off x="9426970" y="35699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41" name="Google Shape;1441;p199"/>
          <p:cNvSpPr/>
          <p:nvPr/>
        </p:nvSpPr>
        <p:spPr>
          <a:xfrm>
            <a:off x="9458868" y="35222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42" name="Google Shape;1442;p199"/>
          <p:cNvSpPr/>
          <p:nvPr/>
        </p:nvSpPr>
        <p:spPr>
          <a:xfrm>
            <a:off x="9411338" y="35699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43" name="Google Shape;1443;p199"/>
          <p:cNvSpPr/>
          <p:nvPr/>
        </p:nvSpPr>
        <p:spPr>
          <a:xfrm>
            <a:off x="9318942" y="3522252"/>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44" name="Google Shape;1444;p199"/>
          <p:cNvSpPr/>
          <p:nvPr/>
        </p:nvSpPr>
        <p:spPr>
          <a:xfrm>
            <a:off x="9271411" y="3569930"/>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45" name="Google Shape;1445;p199"/>
          <p:cNvSpPr/>
          <p:nvPr/>
        </p:nvSpPr>
        <p:spPr>
          <a:xfrm>
            <a:off x="9296447" y="3493821"/>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46" name="Google Shape;1446;p199"/>
          <p:cNvSpPr/>
          <p:nvPr/>
        </p:nvSpPr>
        <p:spPr>
          <a:xfrm>
            <a:off x="9248917" y="3541502"/>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47" name="Google Shape;1447;p199"/>
          <p:cNvSpPr/>
          <p:nvPr/>
        </p:nvSpPr>
        <p:spPr>
          <a:xfrm>
            <a:off x="9278146" y="3476101"/>
            <a:ext cx="12709" cy="95359"/>
          </a:xfrm>
          <a:custGeom>
            <a:avLst/>
            <a:gdLst/>
            <a:ahLst/>
            <a:cxnLst/>
            <a:rect l="l" t="t" r="r" b="b"/>
            <a:pathLst>
              <a:path w="12709" h="95358" extrusionOk="0">
                <a:moveTo>
                  <a:pt x="0" y="0"/>
                </a:moveTo>
                <a:lnTo>
                  <a:pt x="0" y="95359"/>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48" name="Google Shape;1448;p199"/>
          <p:cNvSpPr/>
          <p:nvPr/>
        </p:nvSpPr>
        <p:spPr>
          <a:xfrm>
            <a:off x="9230614" y="3523781"/>
            <a:ext cx="95063" cy="12748"/>
          </a:xfrm>
          <a:custGeom>
            <a:avLst/>
            <a:gdLst/>
            <a:ahLst/>
            <a:cxnLst/>
            <a:rect l="l" t="t" r="r" b="b"/>
            <a:pathLst>
              <a:path w="95063" h="12748" extrusionOk="0">
                <a:moveTo>
                  <a:pt x="95064"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49" name="Google Shape;1449;p199"/>
          <p:cNvSpPr/>
          <p:nvPr/>
        </p:nvSpPr>
        <p:spPr>
          <a:xfrm>
            <a:off x="9269758" y="3458892"/>
            <a:ext cx="12709" cy="95487"/>
          </a:xfrm>
          <a:custGeom>
            <a:avLst/>
            <a:gdLst/>
            <a:ahLst/>
            <a:cxnLst/>
            <a:rect l="l" t="t" r="r" b="b"/>
            <a:pathLst>
              <a:path w="12709" h="95486" extrusionOk="0">
                <a:moveTo>
                  <a:pt x="0" y="0"/>
                </a:moveTo>
                <a:lnTo>
                  <a:pt x="0" y="95486"/>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50" name="Google Shape;1450;p199"/>
          <p:cNvSpPr/>
          <p:nvPr/>
        </p:nvSpPr>
        <p:spPr>
          <a:xfrm>
            <a:off x="9222098" y="3506570"/>
            <a:ext cx="95191" cy="12748"/>
          </a:xfrm>
          <a:custGeom>
            <a:avLst/>
            <a:gdLst/>
            <a:ahLst/>
            <a:cxnLst/>
            <a:rect l="l" t="t" r="r" b="b"/>
            <a:pathLst>
              <a:path w="95190" h="12748" extrusionOk="0">
                <a:moveTo>
                  <a:pt x="95191" y="0"/>
                </a:moveTo>
                <a:lnTo>
                  <a:pt x="0" y="0"/>
                </a:lnTo>
              </a:path>
            </a:pathLst>
          </a:custGeom>
          <a:noFill/>
          <a:ln w="9525"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51" name="Google Shape;1451;p199"/>
          <p:cNvSpPr/>
          <p:nvPr/>
        </p:nvSpPr>
        <p:spPr>
          <a:xfrm>
            <a:off x="1553835" y="1415944"/>
            <a:ext cx="9744415" cy="2678331"/>
          </a:xfrm>
          <a:custGeom>
            <a:avLst/>
            <a:gdLst/>
            <a:ahLst/>
            <a:cxnLst/>
            <a:rect l="l" t="t" r="r" b="b"/>
            <a:pathLst>
              <a:path w="9744414" h="2678330" extrusionOk="0">
                <a:moveTo>
                  <a:pt x="0" y="0"/>
                </a:moveTo>
                <a:lnTo>
                  <a:pt x="147425" y="0"/>
                </a:lnTo>
                <a:lnTo>
                  <a:pt x="147425" y="19888"/>
                </a:lnTo>
                <a:lnTo>
                  <a:pt x="345305" y="19888"/>
                </a:lnTo>
                <a:lnTo>
                  <a:pt x="345305" y="34293"/>
                </a:lnTo>
                <a:lnTo>
                  <a:pt x="411773" y="34293"/>
                </a:lnTo>
                <a:lnTo>
                  <a:pt x="411773" y="81208"/>
                </a:lnTo>
                <a:lnTo>
                  <a:pt x="539499" y="81208"/>
                </a:lnTo>
                <a:lnTo>
                  <a:pt x="539499" y="92044"/>
                </a:lnTo>
                <a:lnTo>
                  <a:pt x="556530" y="92044"/>
                </a:lnTo>
                <a:lnTo>
                  <a:pt x="556530" y="108235"/>
                </a:lnTo>
                <a:lnTo>
                  <a:pt x="683366" y="108235"/>
                </a:lnTo>
                <a:lnTo>
                  <a:pt x="683366" y="121748"/>
                </a:lnTo>
                <a:lnTo>
                  <a:pt x="721112" y="121748"/>
                </a:lnTo>
                <a:lnTo>
                  <a:pt x="721112" y="129907"/>
                </a:lnTo>
                <a:lnTo>
                  <a:pt x="790376" y="129907"/>
                </a:lnTo>
                <a:lnTo>
                  <a:pt x="790376" y="138066"/>
                </a:lnTo>
                <a:lnTo>
                  <a:pt x="878450" y="138066"/>
                </a:lnTo>
                <a:lnTo>
                  <a:pt x="878450" y="159611"/>
                </a:lnTo>
                <a:lnTo>
                  <a:pt x="930557" y="159611"/>
                </a:lnTo>
                <a:lnTo>
                  <a:pt x="930557" y="182176"/>
                </a:lnTo>
                <a:lnTo>
                  <a:pt x="973768" y="182176"/>
                </a:lnTo>
                <a:lnTo>
                  <a:pt x="973768" y="193905"/>
                </a:lnTo>
                <a:lnTo>
                  <a:pt x="1005286" y="193905"/>
                </a:lnTo>
                <a:lnTo>
                  <a:pt x="1005286" y="202956"/>
                </a:lnTo>
                <a:lnTo>
                  <a:pt x="1033119" y="202956"/>
                </a:lnTo>
                <a:lnTo>
                  <a:pt x="1033119" y="253440"/>
                </a:lnTo>
                <a:lnTo>
                  <a:pt x="1085226" y="253440"/>
                </a:lnTo>
                <a:lnTo>
                  <a:pt x="1085226" y="270650"/>
                </a:lnTo>
                <a:lnTo>
                  <a:pt x="1161735" y="270650"/>
                </a:lnTo>
                <a:lnTo>
                  <a:pt x="1161735" y="308514"/>
                </a:lnTo>
                <a:lnTo>
                  <a:pt x="1212952" y="308514"/>
                </a:lnTo>
                <a:lnTo>
                  <a:pt x="1212952" y="322027"/>
                </a:lnTo>
                <a:lnTo>
                  <a:pt x="1242564" y="322027"/>
                </a:lnTo>
                <a:lnTo>
                  <a:pt x="1242564" y="333756"/>
                </a:lnTo>
                <a:lnTo>
                  <a:pt x="1362157" y="333756"/>
                </a:lnTo>
                <a:lnTo>
                  <a:pt x="1362157" y="343699"/>
                </a:lnTo>
                <a:lnTo>
                  <a:pt x="1392785" y="343699"/>
                </a:lnTo>
                <a:lnTo>
                  <a:pt x="1392785" y="385132"/>
                </a:lnTo>
                <a:lnTo>
                  <a:pt x="1407147" y="385132"/>
                </a:lnTo>
                <a:lnTo>
                  <a:pt x="1407147" y="412159"/>
                </a:lnTo>
                <a:lnTo>
                  <a:pt x="1495221" y="412159"/>
                </a:lnTo>
                <a:lnTo>
                  <a:pt x="1495221" y="433831"/>
                </a:lnTo>
                <a:lnTo>
                  <a:pt x="1541990" y="433831"/>
                </a:lnTo>
                <a:lnTo>
                  <a:pt x="1541990" y="458181"/>
                </a:lnTo>
                <a:lnTo>
                  <a:pt x="1679629" y="458181"/>
                </a:lnTo>
                <a:lnTo>
                  <a:pt x="1679629" y="488012"/>
                </a:lnTo>
                <a:lnTo>
                  <a:pt x="1759569" y="488012"/>
                </a:lnTo>
                <a:lnTo>
                  <a:pt x="1759569" y="517716"/>
                </a:lnTo>
                <a:lnTo>
                  <a:pt x="1805449" y="517716"/>
                </a:lnTo>
                <a:lnTo>
                  <a:pt x="1805449" y="536711"/>
                </a:lnTo>
                <a:lnTo>
                  <a:pt x="1832519" y="536711"/>
                </a:lnTo>
                <a:lnTo>
                  <a:pt x="1832519" y="552010"/>
                </a:lnTo>
                <a:lnTo>
                  <a:pt x="1862131" y="552010"/>
                </a:lnTo>
                <a:lnTo>
                  <a:pt x="1862131" y="566415"/>
                </a:lnTo>
                <a:lnTo>
                  <a:pt x="1909790" y="566415"/>
                </a:lnTo>
                <a:lnTo>
                  <a:pt x="1909790" y="588980"/>
                </a:lnTo>
                <a:lnTo>
                  <a:pt x="2040185" y="588980"/>
                </a:lnTo>
                <a:lnTo>
                  <a:pt x="2040185" y="603386"/>
                </a:lnTo>
                <a:lnTo>
                  <a:pt x="2097757" y="603386"/>
                </a:lnTo>
                <a:lnTo>
                  <a:pt x="2097757" y="615115"/>
                </a:lnTo>
                <a:lnTo>
                  <a:pt x="2122031" y="615115"/>
                </a:lnTo>
                <a:lnTo>
                  <a:pt x="2122031" y="624166"/>
                </a:lnTo>
                <a:lnTo>
                  <a:pt x="2176807" y="624166"/>
                </a:lnTo>
                <a:lnTo>
                  <a:pt x="2176807" y="640357"/>
                </a:lnTo>
                <a:lnTo>
                  <a:pt x="2234379" y="640357"/>
                </a:lnTo>
                <a:lnTo>
                  <a:pt x="2234379" y="652978"/>
                </a:lnTo>
                <a:lnTo>
                  <a:pt x="2272125" y="652978"/>
                </a:lnTo>
                <a:lnTo>
                  <a:pt x="2272125" y="665599"/>
                </a:lnTo>
                <a:lnTo>
                  <a:pt x="2299958" y="665599"/>
                </a:lnTo>
                <a:lnTo>
                  <a:pt x="2299958" y="689948"/>
                </a:lnTo>
                <a:lnTo>
                  <a:pt x="2327028" y="689948"/>
                </a:lnTo>
                <a:lnTo>
                  <a:pt x="2327028" y="717995"/>
                </a:lnTo>
                <a:lnTo>
                  <a:pt x="2346727" y="717995"/>
                </a:lnTo>
                <a:lnTo>
                  <a:pt x="2346727" y="754073"/>
                </a:lnTo>
                <a:lnTo>
                  <a:pt x="2418661" y="754073"/>
                </a:lnTo>
                <a:lnTo>
                  <a:pt x="2418661" y="797291"/>
                </a:lnTo>
                <a:lnTo>
                  <a:pt x="2603959" y="797291"/>
                </a:lnTo>
                <a:lnTo>
                  <a:pt x="2603959" y="829799"/>
                </a:lnTo>
                <a:lnTo>
                  <a:pt x="2656066" y="829799"/>
                </a:lnTo>
                <a:lnTo>
                  <a:pt x="2656066" y="854149"/>
                </a:lnTo>
                <a:lnTo>
                  <a:pt x="2706394" y="854149"/>
                </a:lnTo>
                <a:lnTo>
                  <a:pt x="2706394" y="885765"/>
                </a:lnTo>
                <a:lnTo>
                  <a:pt x="2772989" y="885765"/>
                </a:lnTo>
                <a:lnTo>
                  <a:pt x="2772989" y="910115"/>
                </a:lnTo>
                <a:lnTo>
                  <a:pt x="2870976" y="910115"/>
                </a:lnTo>
                <a:lnTo>
                  <a:pt x="2870976" y="933572"/>
                </a:lnTo>
                <a:lnTo>
                  <a:pt x="2898809" y="933572"/>
                </a:lnTo>
                <a:lnTo>
                  <a:pt x="2898809" y="974112"/>
                </a:lnTo>
                <a:lnTo>
                  <a:pt x="2954601" y="974112"/>
                </a:lnTo>
                <a:lnTo>
                  <a:pt x="2954601" y="996677"/>
                </a:lnTo>
                <a:lnTo>
                  <a:pt x="3039117" y="996677"/>
                </a:lnTo>
                <a:lnTo>
                  <a:pt x="3039117" y="1034540"/>
                </a:lnTo>
                <a:lnTo>
                  <a:pt x="3138883" y="1034540"/>
                </a:lnTo>
                <a:lnTo>
                  <a:pt x="3138883" y="1048053"/>
                </a:lnTo>
                <a:lnTo>
                  <a:pt x="3205478" y="1048053"/>
                </a:lnTo>
                <a:lnTo>
                  <a:pt x="3205478" y="1062459"/>
                </a:lnTo>
                <a:lnTo>
                  <a:pt x="3245003" y="1062459"/>
                </a:lnTo>
                <a:lnTo>
                  <a:pt x="3245003" y="1093183"/>
                </a:lnTo>
                <a:lnTo>
                  <a:pt x="3447332" y="1093183"/>
                </a:lnTo>
                <a:lnTo>
                  <a:pt x="3447332" y="1140990"/>
                </a:lnTo>
                <a:lnTo>
                  <a:pt x="3569593" y="1140990"/>
                </a:lnTo>
                <a:lnTo>
                  <a:pt x="3569593" y="1148129"/>
                </a:lnTo>
                <a:lnTo>
                  <a:pt x="3595646" y="1148129"/>
                </a:lnTo>
                <a:lnTo>
                  <a:pt x="3595646" y="1190582"/>
                </a:lnTo>
                <a:lnTo>
                  <a:pt x="3653218" y="1190582"/>
                </a:lnTo>
                <a:lnTo>
                  <a:pt x="3653218" y="1215824"/>
                </a:lnTo>
                <a:lnTo>
                  <a:pt x="3730489" y="1215824"/>
                </a:lnTo>
                <a:lnTo>
                  <a:pt x="3730489" y="1240173"/>
                </a:lnTo>
                <a:lnTo>
                  <a:pt x="3770142" y="1240173"/>
                </a:lnTo>
                <a:lnTo>
                  <a:pt x="3770142" y="1252794"/>
                </a:lnTo>
                <a:lnTo>
                  <a:pt x="3818690" y="1252794"/>
                </a:lnTo>
                <a:lnTo>
                  <a:pt x="3818690" y="1266308"/>
                </a:lnTo>
                <a:lnTo>
                  <a:pt x="3855546" y="1266308"/>
                </a:lnTo>
                <a:lnTo>
                  <a:pt x="3855546" y="1287980"/>
                </a:lnTo>
                <a:lnTo>
                  <a:pt x="3964336" y="1287980"/>
                </a:lnTo>
                <a:lnTo>
                  <a:pt x="3964336" y="1302386"/>
                </a:lnTo>
                <a:lnTo>
                  <a:pt x="4021018" y="1302386"/>
                </a:lnTo>
                <a:lnTo>
                  <a:pt x="4021018" y="1315007"/>
                </a:lnTo>
                <a:lnTo>
                  <a:pt x="4231353" y="1315007"/>
                </a:lnTo>
                <a:lnTo>
                  <a:pt x="4231353" y="1336679"/>
                </a:lnTo>
                <a:lnTo>
                  <a:pt x="4321333" y="1336679"/>
                </a:lnTo>
                <a:lnTo>
                  <a:pt x="4350056" y="1336679"/>
                </a:lnTo>
                <a:lnTo>
                  <a:pt x="4350056" y="1355675"/>
                </a:lnTo>
                <a:lnTo>
                  <a:pt x="4388692" y="1355675"/>
                </a:lnTo>
                <a:lnTo>
                  <a:pt x="4388692" y="1365618"/>
                </a:lnTo>
                <a:lnTo>
                  <a:pt x="4553274" y="1365618"/>
                </a:lnTo>
                <a:lnTo>
                  <a:pt x="4553274" y="1381809"/>
                </a:lnTo>
                <a:lnTo>
                  <a:pt x="4601822" y="1381809"/>
                </a:lnTo>
                <a:lnTo>
                  <a:pt x="4601822" y="1388056"/>
                </a:lnTo>
                <a:lnTo>
                  <a:pt x="4663843" y="1388056"/>
                </a:lnTo>
                <a:lnTo>
                  <a:pt x="4663843" y="1412405"/>
                </a:lnTo>
                <a:lnTo>
                  <a:pt x="4767294" y="1412405"/>
                </a:lnTo>
                <a:lnTo>
                  <a:pt x="4767294" y="1442237"/>
                </a:lnTo>
                <a:lnTo>
                  <a:pt x="4790679" y="1442237"/>
                </a:lnTo>
                <a:lnTo>
                  <a:pt x="4790679" y="1459320"/>
                </a:lnTo>
                <a:lnTo>
                  <a:pt x="4850030" y="1459320"/>
                </a:lnTo>
                <a:lnTo>
                  <a:pt x="4850030" y="1499095"/>
                </a:lnTo>
                <a:lnTo>
                  <a:pt x="4924632" y="1499095"/>
                </a:lnTo>
                <a:lnTo>
                  <a:pt x="4924632" y="1506234"/>
                </a:lnTo>
                <a:lnTo>
                  <a:pt x="4974071" y="1506234"/>
                </a:lnTo>
                <a:lnTo>
                  <a:pt x="4974071" y="1521532"/>
                </a:lnTo>
                <a:lnTo>
                  <a:pt x="5022619" y="1521532"/>
                </a:lnTo>
                <a:lnTo>
                  <a:pt x="5022619" y="1559523"/>
                </a:lnTo>
                <a:lnTo>
                  <a:pt x="5228506" y="1559523"/>
                </a:lnTo>
                <a:lnTo>
                  <a:pt x="5228506" y="1577498"/>
                </a:lnTo>
                <a:lnTo>
                  <a:pt x="5268158" y="1577498"/>
                </a:lnTo>
                <a:lnTo>
                  <a:pt x="5268158" y="1591904"/>
                </a:lnTo>
                <a:lnTo>
                  <a:pt x="5341871" y="1591904"/>
                </a:lnTo>
                <a:lnTo>
                  <a:pt x="5341871" y="1619951"/>
                </a:lnTo>
                <a:lnTo>
                  <a:pt x="5410118" y="1619951"/>
                </a:lnTo>
                <a:lnTo>
                  <a:pt x="5410118" y="1634357"/>
                </a:lnTo>
                <a:lnTo>
                  <a:pt x="5474935" y="1634357"/>
                </a:lnTo>
                <a:lnTo>
                  <a:pt x="5474935" y="1664953"/>
                </a:lnTo>
                <a:lnTo>
                  <a:pt x="5548647" y="1664953"/>
                </a:lnTo>
                <a:lnTo>
                  <a:pt x="5548647" y="1672220"/>
                </a:lnTo>
                <a:lnTo>
                  <a:pt x="5570253" y="1672220"/>
                </a:lnTo>
                <a:lnTo>
                  <a:pt x="5570253" y="1711867"/>
                </a:lnTo>
                <a:lnTo>
                  <a:pt x="5670018" y="1711867"/>
                </a:lnTo>
                <a:lnTo>
                  <a:pt x="5670018" y="1724488"/>
                </a:lnTo>
                <a:lnTo>
                  <a:pt x="5750086" y="1724488"/>
                </a:lnTo>
                <a:lnTo>
                  <a:pt x="5750086" y="1743484"/>
                </a:lnTo>
                <a:lnTo>
                  <a:pt x="5776139" y="1743484"/>
                </a:lnTo>
                <a:lnTo>
                  <a:pt x="5776139" y="1771403"/>
                </a:lnTo>
                <a:lnTo>
                  <a:pt x="5808420" y="1771403"/>
                </a:lnTo>
                <a:lnTo>
                  <a:pt x="5808420" y="1787721"/>
                </a:lnTo>
                <a:lnTo>
                  <a:pt x="5839939" y="1787721"/>
                </a:lnTo>
                <a:lnTo>
                  <a:pt x="5839939" y="1812963"/>
                </a:lnTo>
                <a:lnTo>
                  <a:pt x="5865102" y="1812963"/>
                </a:lnTo>
                <a:lnTo>
                  <a:pt x="5879464" y="1812963"/>
                </a:lnTo>
                <a:lnTo>
                  <a:pt x="5879464" y="1838205"/>
                </a:lnTo>
                <a:lnTo>
                  <a:pt x="5991049" y="1838205"/>
                </a:lnTo>
                <a:lnTo>
                  <a:pt x="5991049" y="1866124"/>
                </a:lnTo>
                <a:lnTo>
                  <a:pt x="6020661" y="1866124"/>
                </a:lnTo>
                <a:lnTo>
                  <a:pt x="6020661" y="1877853"/>
                </a:lnTo>
                <a:lnTo>
                  <a:pt x="6052180" y="1877853"/>
                </a:lnTo>
                <a:lnTo>
                  <a:pt x="6052180" y="1889581"/>
                </a:lnTo>
                <a:lnTo>
                  <a:pt x="6068320" y="1889581"/>
                </a:lnTo>
                <a:lnTo>
                  <a:pt x="6068320" y="1901310"/>
                </a:lnTo>
                <a:lnTo>
                  <a:pt x="6285899" y="1901310"/>
                </a:lnTo>
                <a:lnTo>
                  <a:pt x="6285899" y="1907429"/>
                </a:lnTo>
                <a:lnTo>
                  <a:pt x="6380328" y="1907429"/>
                </a:lnTo>
                <a:lnTo>
                  <a:pt x="6380328" y="1925787"/>
                </a:lnTo>
                <a:lnTo>
                  <a:pt x="6422649" y="1925787"/>
                </a:lnTo>
                <a:lnTo>
                  <a:pt x="6422649" y="1930759"/>
                </a:lnTo>
                <a:lnTo>
                  <a:pt x="6497251" y="1930759"/>
                </a:lnTo>
                <a:lnTo>
                  <a:pt x="6497251" y="1973466"/>
                </a:lnTo>
                <a:lnTo>
                  <a:pt x="6523305" y="1973466"/>
                </a:lnTo>
                <a:lnTo>
                  <a:pt x="6523305" y="1989785"/>
                </a:lnTo>
                <a:lnTo>
                  <a:pt x="6534997" y="1989785"/>
                </a:lnTo>
                <a:lnTo>
                  <a:pt x="6534997" y="2000111"/>
                </a:lnTo>
                <a:lnTo>
                  <a:pt x="6700342" y="2000111"/>
                </a:lnTo>
                <a:lnTo>
                  <a:pt x="6700469" y="2013624"/>
                </a:lnTo>
                <a:lnTo>
                  <a:pt x="6772402" y="2013624"/>
                </a:lnTo>
                <a:lnTo>
                  <a:pt x="6773038" y="2034149"/>
                </a:lnTo>
                <a:lnTo>
                  <a:pt x="6861620" y="2034149"/>
                </a:lnTo>
                <a:lnTo>
                  <a:pt x="6861747" y="2050212"/>
                </a:lnTo>
                <a:lnTo>
                  <a:pt x="6967232" y="2050212"/>
                </a:lnTo>
                <a:lnTo>
                  <a:pt x="6967232" y="2074817"/>
                </a:lnTo>
                <a:lnTo>
                  <a:pt x="7059245" y="2074817"/>
                </a:lnTo>
                <a:lnTo>
                  <a:pt x="7059245" y="2077112"/>
                </a:lnTo>
                <a:lnTo>
                  <a:pt x="7152276" y="2077112"/>
                </a:lnTo>
                <a:lnTo>
                  <a:pt x="7152276" y="2090625"/>
                </a:lnTo>
                <a:lnTo>
                  <a:pt x="7725327" y="2090625"/>
                </a:lnTo>
                <a:lnTo>
                  <a:pt x="7725327" y="2134735"/>
                </a:lnTo>
                <a:lnTo>
                  <a:pt x="7767267" y="2134480"/>
                </a:lnTo>
                <a:lnTo>
                  <a:pt x="7768029" y="2153985"/>
                </a:lnTo>
                <a:lnTo>
                  <a:pt x="8014077" y="2153985"/>
                </a:lnTo>
                <a:lnTo>
                  <a:pt x="8013060" y="2191721"/>
                </a:lnTo>
                <a:lnTo>
                  <a:pt x="8033013" y="2191721"/>
                </a:lnTo>
                <a:lnTo>
                  <a:pt x="8033013" y="2230731"/>
                </a:lnTo>
                <a:lnTo>
                  <a:pt x="8121976" y="2230731"/>
                </a:lnTo>
                <a:lnTo>
                  <a:pt x="8121976" y="2271144"/>
                </a:lnTo>
                <a:lnTo>
                  <a:pt x="8166967" y="2271144"/>
                </a:lnTo>
                <a:lnTo>
                  <a:pt x="8166967" y="2307477"/>
                </a:lnTo>
                <a:lnTo>
                  <a:pt x="8307147" y="2307477"/>
                </a:lnTo>
                <a:lnTo>
                  <a:pt x="8307147" y="2359491"/>
                </a:lnTo>
                <a:lnTo>
                  <a:pt x="8429535" y="2359491"/>
                </a:lnTo>
                <a:lnTo>
                  <a:pt x="8429535" y="2410357"/>
                </a:lnTo>
                <a:lnTo>
                  <a:pt x="8467282" y="2410357"/>
                </a:lnTo>
                <a:lnTo>
                  <a:pt x="8467282" y="2458037"/>
                </a:lnTo>
                <a:lnTo>
                  <a:pt x="8743322" y="2458037"/>
                </a:lnTo>
                <a:lnTo>
                  <a:pt x="8743322" y="2525859"/>
                </a:lnTo>
                <a:lnTo>
                  <a:pt x="8755904" y="2525859"/>
                </a:lnTo>
                <a:lnTo>
                  <a:pt x="8755904" y="2567801"/>
                </a:lnTo>
                <a:lnTo>
                  <a:pt x="8879944" y="2567801"/>
                </a:lnTo>
                <a:lnTo>
                  <a:pt x="8879944" y="2675908"/>
                </a:lnTo>
                <a:lnTo>
                  <a:pt x="9744415" y="2678331"/>
                </a:lnTo>
              </a:path>
            </a:pathLst>
          </a:custGeom>
          <a:noFill/>
          <a:ln w="19050" cap="flat" cmpd="sng">
            <a:solidFill>
              <a:schemeClr val="tx2"/>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53" name="Google Shape;1453;p199"/>
          <p:cNvSpPr/>
          <p:nvPr/>
        </p:nvSpPr>
        <p:spPr>
          <a:xfrm>
            <a:off x="1576296" y="1403444"/>
            <a:ext cx="9873851" cy="3986627"/>
          </a:xfrm>
          <a:custGeom>
            <a:avLst/>
            <a:gdLst/>
            <a:ahLst/>
            <a:cxnLst/>
            <a:rect l="l" t="t" r="r" b="b"/>
            <a:pathLst>
              <a:path w="9998447" h="4134745" extrusionOk="0">
                <a:moveTo>
                  <a:pt x="0" y="0"/>
                </a:moveTo>
                <a:lnTo>
                  <a:pt x="0" y="4134745"/>
                </a:lnTo>
                <a:lnTo>
                  <a:pt x="9998447" y="4134745"/>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54" name="Google Shape;1454;p199"/>
          <p:cNvSpPr/>
          <p:nvPr/>
        </p:nvSpPr>
        <p:spPr>
          <a:xfrm>
            <a:off x="1512925" y="1417175"/>
            <a:ext cx="46800" cy="12715"/>
          </a:xfrm>
          <a:custGeom>
            <a:avLst/>
            <a:gdLst/>
            <a:ahLst/>
            <a:cxnLst/>
            <a:rect l="l" t="t" r="r" b="b"/>
            <a:pathLst>
              <a:path w="81798" h="12714" extrusionOk="0">
                <a:moveTo>
                  <a:pt x="81798" y="0"/>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55" name="Google Shape;1455;p199"/>
          <p:cNvSpPr/>
          <p:nvPr/>
        </p:nvSpPr>
        <p:spPr>
          <a:xfrm>
            <a:off x="1512925" y="2214475"/>
            <a:ext cx="46800" cy="12715"/>
          </a:xfrm>
          <a:custGeom>
            <a:avLst/>
            <a:gdLst/>
            <a:ahLst/>
            <a:cxnLst/>
            <a:rect l="l" t="t" r="r" b="b"/>
            <a:pathLst>
              <a:path w="81798" h="12714" extrusionOk="0">
                <a:moveTo>
                  <a:pt x="81798" y="0"/>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56" name="Google Shape;1456;p199"/>
          <p:cNvSpPr/>
          <p:nvPr/>
        </p:nvSpPr>
        <p:spPr>
          <a:xfrm>
            <a:off x="1512925" y="3002366"/>
            <a:ext cx="46800" cy="12715"/>
          </a:xfrm>
          <a:custGeom>
            <a:avLst/>
            <a:gdLst/>
            <a:ahLst/>
            <a:cxnLst/>
            <a:rect l="l" t="t" r="r" b="b"/>
            <a:pathLst>
              <a:path w="81798" h="12714" extrusionOk="0">
                <a:moveTo>
                  <a:pt x="81798" y="0"/>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57" name="Google Shape;1457;p199"/>
          <p:cNvSpPr/>
          <p:nvPr/>
        </p:nvSpPr>
        <p:spPr>
          <a:xfrm>
            <a:off x="1512925" y="3788351"/>
            <a:ext cx="46800" cy="12715"/>
          </a:xfrm>
          <a:custGeom>
            <a:avLst/>
            <a:gdLst/>
            <a:ahLst/>
            <a:cxnLst/>
            <a:rect l="l" t="t" r="r" b="b"/>
            <a:pathLst>
              <a:path w="81798" h="12714" extrusionOk="0">
                <a:moveTo>
                  <a:pt x="81798" y="0"/>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58" name="Google Shape;1458;p199"/>
          <p:cNvSpPr/>
          <p:nvPr/>
        </p:nvSpPr>
        <p:spPr>
          <a:xfrm>
            <a:off x="1512925" y="4585651"/>
            <a:ext cx="46800" cy="12715"/>
          </a:xfrm>
          <a:custGeom>
            <a:avLst/>
            <a:gdLst/>
            <a:ahLst/>
            <a:cxnLst/>
            <a:rect l="l" t="t" r="r" b="b"/>
            <a:pathLst>
              <a:path w="81798" h="12714" extrusionOk="0">
                <a:moveTo>
                  <a:pt x="81798" y="0"/>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59" name="Google Shape;1459;p199"/>
          <p:cNvSpPr/>
          <p:nvPr/>
        </p:nvSpPr>
        <p:spPr>
          <a:xfrm>
            <a:off x="1512925" y="5377356"/>
            <a:ext cx="46800" cy="12715"/>
          </a:xfrm>
          <a:custGeom>
            <a:avLst/>
            <a:gdLst/>
            <a:ahLst/>
            <a:cxnLst/>
            <a:rect l="l" t="t" r="r" b="b"/>
            <a:pathLst>
              <a:path w="81798" h="12714" extrusionOk="0">
                <a:moveTo>
                  <a:pt x="81798" y="0"/>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60" name="Google Shape;1460;p199"/>
          <p:cNvSpPr/>
          <p:nvPr/>
        </p:nvSpPr>
        <p:spPr>
          <a:xfrm>
            <a:off x="1576296"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61" name="Google Shape;1461;p199"/>
          <p:cNvSpPr/>
          <p:nvPr/>
        </p:nvSpPr>
        <p:spPr>
          <a:xfrm>
            <a:off x="1909840"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62" name="Google Shape;1462;p199"/>
          <p:cNvSpPr/>
          <p:nvPr/>
        </p:nvSpPr>
        <p:spPr>
          <a:xfrm>
            <a:off x="2252911"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63" name="Google Shape;1463;p199"/>
          <p:cNvSpPr/>
          <p:nvPr/>
        </p:nvSpPr>
        <p:spPr>
          <a:xfrm>
            <a:off x="2587724"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64" name="Google Shape;1464;p199"/>
          <p:cNvSpPr/>
          <p:nvPr/>
        </p:nvSpPr>
        <p:spPr>
          <a:xfrm>
            <a:off x="2928636"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65" name="Google Shape;1465;p199"/>
          <p:cNvSpPr/>
          <p:nvPr/>
        </p:nvSpPr>
        <p:spPr>
          <a:xfrm>
            <a:off x="3266499"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66" name="Google Shape;1466;p199"/>
          <p:cNvSpPr/>
          <p:nvPr/>
        </p:nvSpPr>
        <p:spPr>
          <a:xfrm>
            <a:off x="3602202"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67" name="Google Shape;1467;p199"/>
          <p:cNvSpPr/>
          <p:nvPr/>
        </p:nvSpPr>
        <p:spPr>
          <a:xfrm>
            <a:off x="3935872"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68" name="Google Shape;1468;p199"/>
          <p:cNvSpPr/>
          <p:nvPr/>
        </p:nvSpPr>
        <p:spPr>
          <a:xfrm>
            <a:off x="4294567"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69" name="Google Shape;1469;p199"/>
          <p:cNvSpPr/>
          <p:nvPr/>
        </p:nvSpPr>
        <p:spPr>
          <a:xfrm>
            <a:off x="4632428"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70" name="Google Shape;1470;p199"/>
          <p:cNvSpPr/>
          <p:nvPr/>
        </p:nvSpPr>
        <p:spPr>
          <a:xfrm>
            <a:off x="4968132"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71" name="Google Shape;1471;p199"/>
          <p:cNvSpPr/>
          <p:nvPr/>
        </p:nvSpPr>
        <p:spPr>
          <a:xfrm>
            <a:off x="5311203"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72" name="Google Shape;1472;p199"/>
          <p:cNvSpPr/>
          <p:nvPr/>
        </p:nvSpPr>
        <p:spPr>
          <a:xfrm>
            <a:off x="5641699"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73" name="Google Shape;1473;p199"/>
          <p:cNvSpPr/>
          <p:nvPr/>
        </p:nvSpPr>
        <p:spPr>
          <a:xfrm>
            <a:off x="5984768"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74" name="Google Shape;1474;p199"/>
          <p:cNvSpPr/>
          <p:nvPr/>
        </p:nvSpPr>
        <p:spPr>
          <a:xfrm>
            <a:off x="6326823"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75" name="Google Shape;1475;p199"/>
          <p:cNvSpPr/>
          <p:nvPr/>
        </p:nvSpPr>
        <p:spPr>
          <a:xfrm>
            <a:off x="6656938"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76" name="Google Shape;1476;p199"/>
          <p:cNvSpPr/>
          <p:nvPr/>
        </p:nvSpPr>
        <p:spPr>
          <a:xfrm>
            <a:off x="6993276"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77" name="Google Shape;1477;p199"/>
          <p:cNvSpPr/>
          <p:nvPr/>
        </p:nvSpPr>
        <p:spPr>
          <a:xfrm>
            <a:off x="7337744"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78" name="Google Shape;1478;p199"/>
          <p:cNvSpPr/>
          <p:nvPr/>
        </p:nvSpPr>
        <p:spPr>
          <a:xfrm>
            <a:off x="7678146"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79" name="Google Shape;1479;p199"/>
          <p:cNvSpPr/>
          <p:nvPr/>
        </p:nvSpPr>
        <p:spPr>
          <a:xfrm>
            <a:off x="8018548"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80" name="Google Shape;1480;p199"/>
          <p:cNvSpPr/>
          <p:nvPr/>
        </p:nvSpPr>
        <p:spPr>
          <a:xfrm>
            <a:off x="8352728"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81" name="Google Shape;1481;p199"/>
          <p:cNvSpPr/>
          <p:nvPr/>
        </p:nvSpPr>
        <p:spPr>
          <a:xfrm>
            <a:off x="8682843"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82" name="Google Shape;1482;p199"/>
          <p:cNvSpPr/>
          <p:nvPr/>
        </p:nvSpPr>
        <p:spPr>
          <a:xfrm>
            <a:off x="9031502"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83" name="Google Shape;1483;p199"/>
          <p:cNvSpPr/>
          <p:nvPr/>
        </p:nvSpPr>
        <p:spPr>
          <a:xfrm>
            <a:off x="9369872"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84" name="Google Shape;1484;p199"/>
          <p:cNvSpPr/>
          <p:nvPr/>
        </p:nvSpPr>
        <p:spPr>
          <a:xfrm>
            <a:off x="9702020"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85" name="Google Shape;1485;p199"/>
          <p:cNvSpPr/>
          <p:nvPr/>
        </p:nvSpPr>
        <p:spPr>
          <a:xfrm>
            <a:off x="10046487"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86" name="Google Shape;1486;p199"/>
          <p:cNvSpPr/>
          <p:nvPr/>
        </p:nvSpPr>
        <p:spPr>
          <a:xfrm>
            <a:off x="10376602"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87" name="Google Shape;1487;p199"/>
          <p:cNvSpPr/>
          <p:nvPr/>
        </p:nvSpPr>
        <p:spPr>
          <a:xfrm>
            <a:off x="10719036"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88" name="Google Shape;1488;p199"/>
          <p:cNvSpPr/>
          <p:nvPr/>
        </p:nvSpPr>
        <p:spPr>
          <a:xfrm>
            <a:off x="11059440"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89" name="Google Shape;1489;p199"/>
          <p:cNvSpPr/>
          <p:nvPr/>
        </p:nvSpPr>
        <p:spPr>
          <a:xfrm>
            <a:off x="11397811" y="5395251"/>
            <a:ext cx="12701" cy="46800"/>
          </a:xfrm>
          <a:custGeom>
            <a:avLst/>
            <a:gdLst/>
            <a:ahLst/>
            <a:cxnLst/>
            <a:rect l="l" t="t" r="r" b="b"/>
            <a:pathLst>
              <a:path w="12701" h="81878" extrusionOk="0">
                <a:moveTo>
                  <a:pt x="0" y="81879"/>
                </a:moveTo>
                <a:lnTo>
                  <a:pt x="0" y="0"/>
                </a:lnTo>
              </a:path>
            </a:pathLst>
          </a:custGeom>
          <a:noFill/>
          <a:ln w="2857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91" name="Google Shape;1491;p199"/>
          <p:cNvSpPr/>
          <p:nvPr/>
        </p:nvSpPr>
        <p:spPr>
          <a:xfrm>
            <a:off x="1537938" y="1424550"/>
            <a:ext cx="9538903" cy="3258872"/>
          </a:xfrm>
          <a:custGeom>
            <a:avLst/>
            <a:gdLst/>
            <a:ahLst/>
            <a:cxnLst/>
            <a:rect l="l" t="t" r="r" b="b"/>
            <a:pathLst>
              <a:path w="9538902" h="3258872" extrusionOk="0">
                <a:moveTo>
                  <a:pt x="0" y="0"/>
                </a:moveTo>
                <a:lnTo>
                  <a:pt x="106693" y="0"/>
                </a:lnTo>
                <a:lnTo>
                  <a:pt x="106693" y="25174"/>
                </a:lnTo>
                <a:lnTo>
                  <a:pt x="361742" y="25174"/>
                </a:lnTo>
                <a:lnTo>
                  <a:pt x="361742" y="51619"/>
                </a:lnTo>
                <a:lnTo>
                  <a:pt x="442778" y="51619"/>
                </a:lnTo>
                <a:lnTo>
                  <a:pt x="442778" y="69546"/>
                </a:lnTo>
                <a:lnTo>
                  <a:pt x="454463" y="69546"/>
                </a:lnTo>
                <a:lnTo>
                  <a:pt x="454463" y="80989"/>
                </a:lnTo>
                <a:lnTo>
                  <a:pt x="465387" y="80989"/>
                </a:lnTo>
                <a:lnTo>
                  <a:pt x="465387" y="96118"/>
                </a:lnTo>
                <a:lnTo>
                  <a:pt x="535500" y="96118"/>
                </a:lnTo>
                <a:lnTo>
                  <a:pt x="535500" y="146848"/>
                </a:lnTo>
                <a:lnTo>
                  <a:pt x="576907" y="146848"/>
                </a:lnTo>
                <a:lnTo>
                  <a:pt x="576907" y="171894"/>
                </a:lnTo>
                <a:lnTo>
                  <a:pt x="665691" y="171894"/>
                </a:lnTo>
                <a:lnTo>
                  <a:pt x="665691" y="196814"/>
                </a:lnTo>
                <a:lnTo>
                  <a:pt x="696937" y="196814"/>
                </a:lnTo>
                <a:lnTo>
                  <a:pt x="696937" y="206985"/>
                </a:lnTo>
                <a:lnTo>
                  <a:pt x="704685" y="206985"/>
                </a:lnTo>
                <a:lnTo>
                  <a:pt x="704685" y="246017"/>
                </a:lnTo>
                <a:lnTo>
                  <a:pt x="739741" y="246017"/>
                </a:lnTo>
                <a:lnTo>
                  <a:pt x="739741" y="272463"/>
                </a:lnTo>
                <a:lnTo>
                  <a:pt x="798296" y="272463"/>
                </a:lnTo>
                <a:lnTo>
                  <a:pt x="798296" y="292805"/>
                </a:lnTo>
                <a:lnTo>
                  <a:pt x="819253" y="292805"/>
                </a:lnTo>
                <a:lnTo>
                  <a:pt x="819253" y="325608"/>
                </a:lnTo>
                <a:lnTo>
                  <a:pt x="885556" y="325608"/>
                </a:lnTo>
                <a:lnTo>
                  <a:pt x="885556" y="349001"/>
                </a:lnTo>
                <a:lnTo>
                  <a:pt x="894955" y="349001"/>
                </a:lnTo>
                <a:lnTo>
                  <a:pt x="894955" y="368454"/>
                </a:lnTo>
                <a:lnTo>
                  <a:pt x="917564" y="368454"/>
                </a:lnTo>
                <a:lnTo>
                  <a:pt x="917564" y="381804"/>
                </a:lnTo>
                <a:lnTo>
                  <a:pt x="928487" y="381804"/>
                </a:lnTo>
                <a:lnTo>
                  <a:pt x="928487" y="407486"/>
                </a:lnTo>
                <a:lnTo>
                  <a:pt x="941697" y="407486"/>
                </a:lnTo>
                <a:lnTo>
                  <a:pt x="941697" y="421599"/>
                </a:lnTo>
                <a:lnTo>
                  <a:pt x="952620" y="421599"/>
                </a:lnTo>
                <a:lnTo>
                  <a:pt x="952620" y="471438"/>
                </a:lnTo>
                <a:lnTo>
                  <a:pt x="965830" y="471438"/>
                </a:lnTo>
                <a:lnTo>
                  <a:pt x="965830" y="485551"/>
                </a:lnTo>
                <a:lnTo>
                  <a:pt x="1119392" y="485551"/>
                </a:lnTo>
                <a:lnTo>
                  <a:pt x="1119392" y="509707"/>
                </a:lnTo>
                <a:lnTo>
                  <a:pt x="1132729" y="509707"/>
                </a:lnTo>
                <a:lnTo>
                  <a:pt x="1132729" y="533101"/>
                </a:lnTo>
                <a:lnTo>
                  <a:pt x="1195094" y="533101"/>
                </a:lnTo>
                <a:lnTo>
                  <a:pt x="1195094" y="559674"/>
                </a:lnTo>
                <a:lnTo>
                  <a:pt x="1220751" y="559674"/>
                </a:lnTo>
                <a:lnTo>
                  <a:pt x="1220751" y="611166"/>
                </a:lnTo>
                <a:lnTo>
                  <a:pt x="1423469" y="611166"/>
                </a:lnTo>
                <a:lnTo>
                  <a:pt x="1423469" y="625278"/>
                </a:lnTo>
                <a:lnTo>
                  <a:pt x="1438329" y="625278"/>
                </a:lnTo>
                <a:lnTo>
                  <a:pt x="1438329" y="637738"/>
                </a:lnTo>
                <a:lnTo>
                  <a:pt x="1501456" y="637738"/>
                </a:lnTo>
                <a:lnTo>
                  <a:pt x="1501456" y="650961"/>
                </a:lnTo>
                <a:lnTo>
                  <a:pt x="1512380" y="650961"/>
                </a:lnTo>
                <a:lnTo>
                  <a:pt x="1512380" y="662658"/>
                </a:lnTo>
                <a:lnTo>
                  <a:pt x="1527114" y="662658"/>
                </a:lnTo>
                <a:lnTo>
                  <a:pt x="1527114" y="675118"/>
                </a:lnTo>
                <a:lnTo>
                  <a:pt x="1539688" y="675118"/>
                </a:lnTo>
                <a:lnTo>
                  <a:pt x="1539688" y="693934"/>
                </a:lnTo>
                <a:lnTo>
                  <a:pt x="1623900" y="693934"/>
                </a:lnTo>
                <a:lnTo>
                  <a:pt x="1623900" y="724321"/>
                </a:lnTo>
                <a:lnTo>
                  <a:pt x="1648033" y="724321"/>
                </a:lnTo>
                <a:lnTo>
                  <a:pt x="1659718" y="724321"/>
                </a:lnTo>
                <a:lnTo>
                  <a:pt x="1659718" y="768058"/>
                </a:lnTo>
                <a:lnTo>
                  <a:pt x="1700999" y="768058"/>
                </a:lnTo>
                <a:lnTo>
                  <a:pt x="1700999" y="796918"/>
                </a:lnTo>
                <a:lnTo>
                  <a:pt x="1721321" y="796918"/>
                </a:lnTo>
                <a:lnTo>
                  <a:pt x="1721321" y="804674"/>
                </a:lnTo>
                <a:lnTo>
                  <a:pt x="1739992" y="804674"/>
                </a:lnTo>
                <a:lnTo>
                  <a:pt x="1739992" y="825017"/>
                </a:lnTo>
                <a:lnTo>
                  <a:pt x="1756378" y="825017"/>
                </a:lnTo>
                <a:lnTo>
                  <a:pt x="1756378" y="839002"/>
                </a:lnTo>
                <a:lnTo>
                  <a:pt x="1768063" y="839002"/>
                </a:lnTo>
                <a:lnTo>
                  <a:pt x="1768063" y="849936"/>
                </a:lnTo>
                <a:lnTo>
                  <a:pt x="1794609" y="849936"/>
                </a:lnTo>
                <a:lnTo>
                  <a:pt x="1794609" y="877271"/>
                </a:lnTo>
                <a:lnTo>
                  <a:pt x="1815567" y="877271"/>
                </a:lnTo>
                <a:lnTo>
                  <a:pt x="1815567" y="894435"/>
                </a:lnTo>
                <a:lnTo>
                  <a:pt x="1831952" y="894435"/>
                </a:lnTo>
                <a:lnTo>
                  <a:pt x="1831952" y="917829"/>
                </a:lnTo>
                <a:lnTo>
                  <a:pt x="1845289" y="917829"/>
                </a:lnTo>
                <a:lnTo>
                  <a:pt x="1845289" y="930289"/>
                </a:lnTo>
                <a:lnTo>
                  <a:pt x="1856974" y="930289"/>
                </a:lnTo>
                <a:lnTo>
                  <a:pt x="1856974" y="947453"/>
                </a:lnTo>
                <a:lnTo>
                  <a:pt x="1867008" y="947453"/>
                </a:lnTo>
                <a:lnTo>
                  <a:pt x="1867008" y="954573"/>
                </a:lnTo>
                <a:lnTo>
                  <a:pt x="1902192" y="954573"/>
                </a:lnTo>
                <a:lnTo>
                  <a:pt x="1902192" y="983434"/>
                </a:lnTo>
                <a:lnTo>
                  <a:pt x="1919339" y="983434"/>
                </a:lnTo>
                <a:lnTo>
                  <a:pt x="1919339" y="1010769"/>
                </a:lnTo>
                <a:lnTo>
                  <a:pt x="1955920" y="1010769"/>
                </a:lnTo>
                <a:lnTo>
                  <a:pt x="1955920" y="1025518"/>
                </a:lnTo>
                <a:lnTo>
                  <a:pt x="1970781" y="1025518"/>
                </a:lnTo>
                <a:lnTo>
                  <a:pt x="1970781" y="1042682"/>
                </a:lnTo>
                <a:lnTo>
                  <a:pt x="1980815" y="1042682"/>
                </a:lnTo>
                <a:lnTo>
                  <a:pt x="1980815" y="1060609"/>
                </a:lnTo>
                <a:lnTo>
                  <a:pt x="2007361" y="1060609"/>
                </a:lnTo>
                <a:lnTo>
                  <a:pt x="2007361" y="1070017"/>
                </a:lnTo>
                <a:lnTo>
                  <a:pt x="2019809" y="1070017"/>
                </a:lnTo>
                <a:lnTo>
                  <a:pt x="2019809" y="1086418"/>
                </a:lnTo>
                <a:lnTo>
                  <a:pt x="2112658" y="1086418"/>
                </a:lnTo>
                <a:lnTo>
                  <a:pt x="2112658" y="1107523"/>
                </a:lnTo>
                <a:lnTo>
                  <a:pt x="2125867" y="1107523"/>
                </a:lnTo>
                <a:lnTo>
                  <a:pt x="2125867" y="1138673"/>
                </a:lnTo>
                <a:lnTo>
                  <a:pt x="2136029" y="1138673"/>
                </a:lnTo>
                <a:lnTo>
                  <a:pt x="2136029" y="1167534"/>
                </a:lnTo>
                <a:lnTo>
                  <a:pt x="2295053" y="1167534"/>
                </a:lnTo>
                <a:lnTo>
                  <a:pt x="2295053" y="1196395"/>
                </a:lnTo>
                <a:lnTo>
                  <a:pt x="2319186" y="1196395"/>
                </a:lnTo>
                <a:lnTo>
                  <a:pt x="2319186" y="1276748"/>
                </a:lnTo>
                <a:lnTo>
                  <a:pt x="2366817" y="1276748"/>
                </a:lnTo>
                <a:lnTo>
                  <a:pt x="2366817" y="1309550"/>
                </a:lnTo>
                <a:lnTo>
                  <a:pt x="2390188" y="1309550"/>
                </a:lnTo>
                <a:lnTo>
                  <a:pt x="2390188" y="1329893"/>
                </a:lnTo>
                <a:lnTo>
                  <a:pt x="2474399" y="1329893"/>
                </a:lnTo>
                <a:lnTo>
                  <a:pt x="2474399" y="1371213"/>
                </a:lnTo>
                <a:lnTo>
                  <a:pt x="2528127" y="1371213"/>
                </a:lnTo>
                <a:lnTo>
                  <a:pt x="2528127" y="1391556"/>
                </a:lnTo>
                <a:lnTo>
                  <a:pt x="2542988" y="1391556"/>
                </a:lnTo>
                <a:lnTo>
                  <a:pt x="2542988" y="1418764"/>
                </a:lnTo>
                <a:lnTo>
                  <a:pt x="2786986" y="1418764"/>
                </a:lnTo>
                <a:lnTo>
                  <a:pt x="2786986" y="1443811"/>
                </a:lnTo>
                <a:lnTo>
                  <a:pt x="2973318" y="1443811"/>
                </a:lnTo>
                <a:lnTo>
                  <a:pt x="2973318" y="1467205"/>
                </a:lnTo>
                <a:lnTo>
                  <a:pt x="3105034" y="1467205"/>
                </a:lnTo>
                <a:lnTo>
                  <a:pt x="3105034" y="1498481"/>
                </a:lnTo>
                <a:lnTo>
                  <a:pt x="3130056" y="1498481"/>
                </a:lnTo>
                <a:lnTo>
                  <a:pt x="3130056" y="1516408"/>
                </a:lnTo>
                <a:lnTo>
                  <a:pt x="3140852" y="1516408"/>
                </a:lnTo>
                <a:lnTo>
                  <a:pt x="3140852" y="1529631"/>
                </a:lnTo>
                <a:lnTo>
                  <a:pt x="3344332" y="1529631"/>
                </a:lnTo>
                <a:lnTo>
                  <a:pt x="3344332" y="1550736"/>
                </a:lnTo>
                <a:lnTo>
                  <a:pt x="3459027" y="1550736"/>
                </a:lnTo>
                <a:lnTo>
                  <a:pt x="3459027" y="1589768"/>
                </a:lnTo>
                <a:lnTo>
                  <a:pt x="3496370" y="1589768"/>
                </a:lnTo>
                <a:lnTo>
                  <a:pt x="3496370" y="1614688"/>
                </a:lnTo>
                <a:lnTo>
                  <a:pt x="3579057" y="1614688"/>
                </a:lnTo>
                <a:lnTo>
                  <a:pt x="3579057" y="1641260"/>
                </a:lnTo>
                <a:lnTo>
                  <a:pt x="3892406" y="1641260"/>
                </a:lnTo>
                <a:lnTo>
                  <a:pt x="3892406" y="1667706"/>
                </a:lnTo>
                <a:lnTo>
                  <a:pt x="4012436" y="1667706"/>
                </a:lnTo>
                <a:lnTo>
                  <a:pt x="4012436" y="1699745"/>
                </a:lnTo>
                <a:lnTo>
                  <a:pt x="4056892" y="1699745"/>
                </a:lnTo>
                <a:lnTo>
                  <a:pt x="4056892" y="1726318"/>
                </a:lnTo>
                <a:lnTo>
                  <a:pt x="4144279" y="1726318"/>
                </a:lnTo>
                <a:lnTo>
                  <a:pt x="4144279" y="1752763"/>
                </a:lnTo>
                <a:lnTo>
                  <a:pt x="4169936" y="1752763"/>
                </a:lnTo>
                <a:lnTo>
                  <a:pt x="4169936" y="1780861"/>
                </a:lnTo>
                <a:lnTo>
                  <a:pt x="4181621" y="1780861"/>
                </a:lnTo>
                <a:lnTo>
                  <a:pt x="4181621" y="1808959"/>
                </a:lnTo>
                <a:lnTo>
                  <a:pt x="4254910" y="1808959"/>
                </a:lnTo>
                <a:lnTo>
                  <a:pt x="4254910" y="1842524"/>
                </a:lnTo>
                <a:lnTo>
                  <a:pt x="4315750" y="1842524"/>
                </a:lnTo>
                <a:lnTo>
                  <a:pt x="4315750" y="1865155"/>
                </a:lnTo>
                <a:lnTo>
                  <a:pt x="4367954" y="1865155"/>
                </a:lnTo>
                <a:lnTo>
                  <a:pt x="4367954" y="1892491"/>
                </a:lnTo>
                <a:lnTo>
                  <a:pt x="4477188" y="1892491"/>
                </a:lnTo>
                <a:lnTo>
                  <a:pt x="4477188" y="1927582"/>
                </a:lnTo>
                <a:lnTo>
                  <a:pt x="4524692" y="1927582"/>
                </a:lnTo>
                <a:lnTo>
                  <a:pt x="4524692" y="1947161"/>
                </a:lnTo>
                <a:lnTo>
                  <a:pt x="4538664" y="1947161"/>
                </a:lnTo>
                <a:lnTo>
                  <a:pt x="4538664" y="1962799"/>
                </a:lnTo>
                <a:lnTo>
                  <a:pt x="4592518" y="1962799"/>
                </a:lnTo>
                <a:lnTo>
                  <a:pt x="4592518" y="1991660"/>
                </a:lnTo>
                <a:lnTo>
                  <a:pt x="4709373" y="1991660"/>
                </a:lnTo>
                <a:lnTo>
                  <a:pt x="4709373" y="2020521"/>
                </a:lnTo>
                <a:lnTo>
                  <a:pt x="4719534" y="2020521"/>
                </a:lnTo>
                <a:lnTo>
                  <a:pt x="4719534" y="2039211"/>
                </a:lnTo>
                <a:lnTo>
                  <a:pt x="4766403" y="2039211"/>
                </a:lnTo>
                <a:lnTo>
                  <a:pt x="4766403" y="2074302"/>
                </a:lnTo>
                <a:lnTo>
                  <a:pt x="4929238" y="2074302"/>
                </a:lnTo>
                <a:lnTo>
                  <a:pt x="4929238" y="2095407"/>
                </a:lnTo>
                <a:lnTo>
                  <a:pt x="5073528" y="2095407"/>
                </a:lnTo>
                <a:lnTo>
                  <a:pt x="5073528" y="2124268"/>
                </a:lnTo>
                <a:lnTo>
                  <a:pt x="5202957" y="2124268"/>
                </a:lnTo>
                <a:lnTo>
                  <a:pt x="5202957" y="2155545"/>
                </a:lnTo>
                <a:lnTo>
                  <a:pt x="5273833" y="2155545"/>
                </a:lnTo>
                <a:lnTo>
                  <a:pt x="5273833" y="2180465"/>
                </a:lnTo>
                <a:lnTo>
                  <a:pt x="5354106" y="2180465"/>
                </a:lnTo>
                <a:lnTo>
                  <a:pt x="5354106" y="2209325"/>
                </a:lnTo>
                <a:lnTo>
                  <a:pt x="5354106" y="2217081"/>
                </a:lnTo>
                <a:lnTo>
                  <a:pt x="5475788" y="2217081"/>
                </a:lnTo>
                <a:lnTo>
                  <a:pt x="5475788" y="2228905"/>
                </a:lnTo>
                <a:lnTo>
                  <a:pt x="5487473" y="2228905"/>
                </a:lnTo>
                <a:lnTo>
                  <a:pt x="5487473" y="2245179"/>
                </a:lnTo>
                <a:lnTo>
                  <a:pt x="5665931" y="2245179"/>
                </a:lnTo>
                <a:lnTo>
                  <a:pt x="5665931" y="2271752"/>
                </a:lnTo>
                <a:lnTo>
                  <a:pt x="5754080" y="2271752"/>
                </a:lnTo>
                <a:lnTo>
                  <a:pt x="5754080" y="2297561"/>
                </a:lnTo>
                <a:lnTo>
                  <a:pt x="5824193" y="2297561"/>
                </a:lnTo>
                <a:lnTo>
                  <a:pt x="5824193" y="2321718"/>
                </a:lnTo>
                <a:lnTo>
                  <a:pt x="5898370" y="2321718"/>
                </a:lnTo>
                <a:lnTo>
                  <a:pt x="5898370" y="2347400"/>
                </a:lnTo>
                <a:lnTo>
                  <a:pt x="5898370" y="2358334"/>
                </a:lnTo>
                <a:lnTo>
                  <a:pt x="6134493" y="2358334"/>
                </a:lnTo>
                <a:lnTo>
                  <a:pt x="6134493" y="2382618"/>
                </a:lnTo>
                <a:lnTo>
                  <a:pt x="6172725" y="2382618"/>
                </a:lnTo>
                <a:lnTo>
                  <a:pt x="6172725" y="2421651"/>
                </a:lnTo>
                <a:lnTo>
                  <a:pt x="6285007" y="2421651"/>
                </a:lnTo>
                <a:lnTo>
                  <a:pt x="6285007" y="2445045"/>
                </a:lnTo>
                <a:lnTo>
                  <a:pt x="6344958" y="2445045"/>
                </a:lnTo>
                <a:lnTo>
                  <a:pt x="6344958" y="2476194"/>
                </a:lnTo>
                <a:lnTo>
                  <a:pt x="6432345" y="2476194"/>
                </a:lnTo>
                <a:lnTo>
                  <a:pt x="6432345" y="2501241"/>
                </a:lnTo>
                <a:lnTo>
                  <a:pt x="6479850" y="2501241"/>
                </a:lnTo>
                <a:lnTo>
                  <a:pt x="6479850" y="2526160"/>
                </a:lnTo>
                <a:lnTo>
                  <a:pt x="6951587" y="2526160"/>
                </a:lnTo>
                <a:lnTo>
                  <a:pt x="6951587" y="2569134"/>
                </a:lnTo>
                <a:lnTo>
                  <a:pt x="6963273" y="2569134"/>
                </a:lnTo>
                <a:lnTo>
                  <a:pt x="6963273" y="2606513"/>
                </a:lnTo>
                <a:lnTo>
                  <a:pt x="7042785" y="2606513"/>
                </a:lnTo>
                <a:lnTo>
                  <a:pt x="7042785" y="2641604"/>
                </a:lnTo>
                <a:lnTo>
                  <a:pt x="7054470" y="2641604"/>
                </a:lnTo>
                <a:lnTo>
                  <a:pt x="7067680" y="2641604"/>
                </a:lnTo>
                <a:lnTo>
                  <a:pt x="7067680" y="2676949"/>
                </a:lnTo>
                <a:lnTo>
                  <a:pt x="7466002" y="2676949"/>
                </a:lnTo>
                <a:lnTo>
                  <a:pt x="7466002" y="2725898"/>
                </a:lnTo>
                <a:lnTo>
                  <a:pt x="8517695" y="2725898"/>
                </a:lnTo>
                <a:lnTo>
                  <a:pt x="8517695" y="2903006"/>
                </a:lnTo>
                <a:lnTo>
                  <a:pt x="8961361" y="2903006"/>
                </a:lnTo>
                <a:lnTo>
                  <a:pt x="8961361" y="3258873"/>
                </a:lnTo>
                <a:lnTo>
                  <a:pt x="9538903" y="3258873"/>
                </a:lnTo>
              </a:path>
            </a:pathLst>
          </a:custGeom>
          <a:noFill/>
          <a:ln w="1905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92" name="Google Shape;1492;p199"/>
          <p:cNvSpPr/>
          <p:nvPr/>
        </p:nvSpPr>
        <p:spPr>
          <a:xfrm>
            <a:off x="2031014" y="147667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93" name="Google Shape;1493;p199"/>
          <p:cNvSpPr/>
          <p:nvPr/>
        </p:nvSpPr>
        <p:spPr>
          <a:xfrm>
            <a:off x="2072294" y="1524229"/>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94" name="Google Shape;1494;p199"/>
          <p:cNvSpPr/>
          <p:nvPr/>
        </p:nvSpPr>
        <p:spPr>
          <a:xfrm>
            <a:off x="2024790" y="157177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95" name="Google Shape;1495;p199"/>
          <p:cNvSpPr/>
          <p:nvPr/>
        </p:nvSpPr>
        <p:spPr>
          <a:xfrm>
            <a:off x="1983510" y="1450995"/>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96" name="Google Shape;1496;p199"/>
          <p:cNvSpPr/>
          <p:nvPr/>
        </p:nvSpPr>
        <p:spPr>
          <a:xfrm>
            <a:off x="1936006" y="1498544"/>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97" name="Google Shape;1497;p199"/>
          <p:cNvSpPr/>
          <p:nvPr/>
        </p:nvSpPr>
        <p:spPr>
          <a:xfrm>
            <a:off x="2232970" y="1624924"/>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98" name="Google Shape;1498;p199"/>
          <p:cNvSpPr/>
          <p:nvPr/>
        </p:nvSpPr>
        <p:spPr>
          <a:xfrm>
            <a:off x="2185466" y="1672600"/>
            <a:ext cx="95135" cy="12715"/>
          </a:xfrm>
          <a:custGeom>
            <a:avLst/>
            <a:gdLst/>
            <a:ahLst/>
            <a:cxnLst/>
            <a:rect l="l" t="t" r="r" b="b"/>
            <a:pathLst>
              <a:path w="95134" h="12714" extrusionOk="0">
                <a:moveTo>
                  <a:pt x="95135"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499" name="Google Shape;1499;p199"/>
          <p:cNvSpPr/>
          <p:nvPr/>
        </p:nvSpPr>
        <p:spPr>
          <a:xfrm>
            <a:off x="2208964" y="1571779"/>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00" name="Google Shape;1500;p199"/>
          <p:cNvSpPr/>
          <p:nvPr/>
        </p:nvSpPr>
        <p:spPr>
          <a:xfrm>
            <a:off x="2161333" y="1619328"/>
            <a:ext cx="95135" cy="12715"/>
          </a:xfrm>
          <a:custGeom>
            <a:avLst/>
            <a:gdLst/>
            <a:ahLst/>
            <a:cxnLst/>
            <a:rect l="l" t="t" r="r" b="b"/>
            <a:pathLst>
              <a:path w="95134" h="12714" extrusionOk="0">
                <a:moveTo>
                  <a:pt x="95135"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01" name="Google Shape;1501;p199"/>
          <p:cNvSpPr/>
          <p:nvPr/>
        </p:nvSpPr>
        <p:spPr>
          <a:xfrm>
            <a:off x="2359859" y="1702353"/>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02" name="Google Shape;1502;p199"/>
          <p:cNvSpPr/>
          <p:nvPr/>
        </p:nvSpPr>
        <p:spPr>
          <a:xfrm>
            <a:off x="2312227" y="1750030"/>
            <a:ext cx="95135" cy="12715"/>
          </a:xfrm>
          <a:custGeom>
            <a:avLst/>
            <a:gdLst/>
            <a:ahLst/>
            <a:cxnLst/>
            <a:rect l="l" t="t" r="r" b="b"/>
            <a:pathLst>
              <a:path w="95134" h="12714" extrusionOk="0">
                <a:moveTo>
                  <a:pt x="95135"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03" name="Google Shape;1503;p199"/>
          <p:cNvSpPr/>
          <p:nvPr/>
        </p:nvSpPr>
        <p:spPr>
          <a:xfrm>
            <a:off x="1837188" y="1403445"/>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04" name="Google Shape;1504;p199"/>
          <p:cNvSpPr/>
          <p:nvPr/>
        </p:nvSpPr>
        <p:spPr>
          <a:xfrm>
            <a:off x="1789685" y="1450995"/>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05" name="Google Shape;1505;p199"/>
          <p:cNvSpPr/>
          <p:nvPr/>
        </p:nvSpPr>
        <p:spPr>
          <a:xfrm>
            <a:off x="1590015" y="1369625"/>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06" name="Google Shape;1506;p199"/>
          <p:cNvSpPr/>
          <p:nvPr/>
        </p:nvSpPr>
        <p:spPr>
          <a:xfrm>
            <a:off x="1542511" y="1417175"/>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07" name="Google Shape;1507;p199"/>
          <p:cNvSpPr/>
          <p:nvPr/>
        </p:nvSpPr>
        <p:spPr>
          <a:xfrm>
            <a:off x="1627230" y="1369625"/>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08" name="Google Shape;1508;p199"/>
          <p:cNvSpPr/>
          <p:nvPr/>
        </p:nvSpPr>
        <p:spPr>
          <a:xfrm>
            <a:off x="1579726" y="1417175"/>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09" name="Google Shape;1509;p199"/>
          <p:cNvSpPr/>
          <p:nvPr/>
        </p:nvSpPr>
        <p:spPr>
          <a:xfrm>
            <a:off x="2585692" y="1862295"/>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10" name="Google Shape;1510;p199"/>
          <p:cNvSpPr/>
          <p:nvPr/>
        </p:nvSpPr>
        <p:spPr>
          <a:xfrm>
            <a:off x="2538190" y="1909846"/>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11" name="Google Shape;1511;p199"/>
          <p:cNvSpPr/>
          <p:nvPr/>
        </p:nvSpPr>
        <p:spPr>
          <a:xfrm>
            <a:off x="3166410" y="2098651"/>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12" name="Google Shape;1512;p199"/>
          <p:cNvSpPr/>
          <p:nvPr/>
        </p:nvSpPr>
        <p:spPr>
          <a:xfrm>
            <a:off x="3118778" y="2146200"/>
            <a:ext cx="95135" cy="12715"/>
          </a:xfrm>
          <a:custGeom>
            <a:avLst/>
            <a:gdLst/>
            <a:ahLst/>
            <a:cxnLst/>
            <a:rect l="l" t="t" r="r" b="b"/>
            <a:pathLst>
              <a:path w="95134" h="12714" extrusionOk="0">
                <a:moveTo>
                  <a:pt x="95135"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13" name="Google Shape;1513;p199"/>
          <p:cNvSpPr/>
          <p:nvPr/>
        </p:nvSpPr>
        <p:spPr>
          <a:xfrm>
            <a:off x="3213914" y="2146201"/>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14" name="Google Shape;1514;p199"/>
          <p:cNvSpPr/>
          <p:nvPr/>
        </p:nvSpPr>
        <p:spPr>
          <a:xfrm>
            <a:off x="3166410" y="2193751"/>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15" name="Google Shape;1515;p199"/>
          <p:cNvSpPr/>
          <p:nvPr/>
        </p:nvSpPr>
        <p:spPr>
          <a:xfrm>
            <a:off x="3489920" y="2387259"/>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16" name="Google Shape;1516;p199"/>
          <p:cNvSpPr/>
          <p:nvPr/>
        </p:nvSpPr>
        <p:spPr>
          <a:xfrm>
            <a:off x="3442289" y="2434810"/>
            <a:ext cx="95135" cy="12715"/>
          </a:xfrm>
          <a:custGeom>
            <a:avLst/>
            <a:gdLst/>
            <a:ahLst/>
            <a:cxnLst/>
            <a:rect l="l" t="t" r="r" b="b"/>
            <a:pathLst>
              <a:path w="95134" h="12714" extrusionOk="0">
                <a:moveTo>
                  <a:pt x="95135"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17" name="Google Shape;1517;p199"/>
          <p:cNvSpPr/>
          <p:nvPr/>
        </p:nvSpPr>
        <p:spPr>
          <a:xfrm>
            <a:off x="3516975" y="2434810"/>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18" name="Google Shape;1518;p199"/>
          <p:cNvSpPr/>
          <p:nvPr/>
        </p:nvSpPr>
        <p:spPr>
          <a:xfrm>
            <a:off x="3469471" y="2482360"/>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19" name="Google Shape;1519;p199"/>
          <p:cNvSpPr/>
          <p:nvPr/>
        </p:nvSpPr>
        <p:spPr>
          <a:xfrm>
            <a:off x="3612110" y="2462654"/>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20" name="Google Shape;1520;p199"/>
          <p:cNvSpPr/>
          <p:nvPr/>
        </p:nvSpPr>
        <p:spPr>
          <a:xfrm>
            <a:off x="3564478" y="2510332"/>
            <a:ext cx="95135" cy="12715"/>
          </a:xfrm>
          <a:custGeom>
            <a:avLst/>
            <a:gdLst/>
            <a:ahLst/>
            <a:cxnLst/>
            <a:rect l="l" t="t" r="r" b="b"/>
            <a:pathLst>
              <a:path w="95134" h="12714" extrusionOk="0">
                <a:moveTo>
                  <a:pt x="95135"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21" name="Google Shape;1521;p199"/>
          <p:cNvSpPr/>
          <p:nvPr/>
        </p:nvSpPr>
        <p:spPr>
          <a:xfrm>
            <a:off x="4018307" y="2750502"/>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22" name="Google Shape;1522;p199"/>
          <p:cNvSpPr/>
          <p:nvPr/>
        </p:nvSpPr>
        <p:spPr>
          <a:xfrm>
            <a:off x="3970803" y="2798051"/>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23" name="Google Shape;1523;p199"/>
          <p:cNvSpPr/>
          <p:nvPr/>
        </p:nvSpPr>
        <p:spPr>
          <a:xfrm>
            <a:off x="4436316" y="2820682"/>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24" name="Google Shape;1524;p199"/>
          <p:cNvSpPr/>
          <p:nvPr/>
        </p:nvSpPr>
        <p:spPr>
          <a:xfrm>
            <a:off x="4388814" y="2868232"/>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25" name="Google Shape;1525;p199"/>
          <p:cNvSpPr/>
          <p:nvPr/>
        </p:nvSpPr>
        <p:spPr>
          <a:xfrm>
            <a:off x="4566888" y="2845602"/>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26" name="Google Shape;1526;p199"/>
          <p:cNvSpPr/>
          <p:nvPr/>
        </p:nvSpPr>
        <p:spPr>
          <a:xfrm>
            <a:off x="4519386" y="2893280"/>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27" name="Google Shape;1527;p199"/>
          <p:cNvSpPr/>
          <p:nvPr/>
        </p:nvSpPr>
        <p:spPr>
          <a:xfrm>
            <a:off x="5196888" y="3020802"/>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28" name="Google Shape;1528;p199"/>
          <p:cNvSpPr/>
          <p:nvPr/>
        </p:nvSpPr>
        <p:spPr>
          <a:xfrm>
            <a:off x="5149257" y="3068352"/>
            <a:ext cx="95135" cy="12715"/>
          </a:xfrm>
          <a:custGeom>
            <a:avLst/>
            <a:gdLst/>
            <a:ahLst/>
            <a:cxnLst/>
            <a:rect l="l" t="t" r="r" b="b"/>
            <a:pathLst>
              <a:path w="95134" h="12714" extrusionOk="0">
                <a:moveTo>
                  <a:pt x="95135"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29" name="Google Shape;1529;p199"/>
          <p:cNvSpPr/>
          <p:nvPr/>
        </p:nvSpPr>
        <p:spPr>
          <a:xfrm>
            <a:off x="6113055" y="3345139"/>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30" name="Google Shape;1530;p199"/>
          <p:cNvSpPr/>
          <p:nvPr/>
        </p:nvSpPr>
        <p:spPr>
          <a:xfrm>
            <a:off x="6065551" y="339268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31" name="Google Shape;1531;p199"/>
          <p:cNvSpPr/>
          <p:nvPr/>
        </p:nvSpPr>
        <p:spPr>
          <a:xfrm>
            <a:off x="7696436" y="3765085"/>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32" name="Google Shape;1532;p199"/>
          <p:cNvSpPr/>
          <p:nvPr/>
        </p:nvSpPr>
        <p:spPr>
          <a:xfrm>
            <a:off x="7648934" y="3812635"/>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33" name="Google Shape;1533;p199"/>
          <p:cNvSpPr/>
          <p:nvPr/>
        </p:nvSpPr>
        <p:spPr>
          <a:xfrm>
            <a:off x="8241971" y="3902778"/>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34" name="Google Shape;1534;p199"/>
          <p:cNvSpPr/>
          <p:nvPr/>
        </p:nvSpPr>
        <p:spPr>
          <a:xfrm>
            <a:off x="8194339" y="3950328"/>
            <a:ext cx="95135" cy="12715"/>
          </a:xfrm>
          <a:custGeom>
            <a:avLst/>
            <a:gdLst/>
            <a:ahLst/>
            <a:cxnLst/>
            <a:rect l="l" t="t" r="r" b="b"/>
            <a:pathLst>
              <a:path w="95134" h="12714" extrusionOk="0">
                <a:moveTo>
                  <a:pt x="95135"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35" name="Google Shape;1535;p199"/>
          <p:cNvSpPr/>
          <p:nvPr/>
        </p:nvSpPr>
        <p:spPr>
          <a:xfrm>
            <a:off x="8280202" y="3902778"/>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36" name="Google Shape;1536;p199"/>
          <p:cNvSpPr/>
          <p:nvPr/>
        </p:nvSpPr>
        <p:spPr>
          <a:xfrm>
            <a:off x="8232698" y="395032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37" name="Google Shape;1537;p199"/>
          <p:cNvSpPr/>
          <p:nvPr/>
        </p:nvSpPr>
        <p:spPr>
          <a:xfrm>
            <a:off x="8336979" y="3902778"/>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38" name="Google Shape;1538;p199"/>
          <p:cNvSpPr/>
          <p:nvPr/>
        </p:nvSpPr>
        <p:spPr>
          <a:xfrm>
            <a:off x="8289475" y="395032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39" name="Google Shape;1539;p199"/>
          <p:cNvSpPr/>
          <p:nvPr/>
        </p:nvSpPr>
        <p:spPr>
          <a:xfrm>
            <a:off x="8375210" y="3902778"/>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40" name="Google Shape;1540;p199"/>
          <p:cNvSpPr/>
          <p:nvPr/>
        </p:nvSpPr>
        <p:spPr>
          <a:xfrm>
            <a:off x="8327706" y="395032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41" name="Google Shape;1541;p199"/>
          <p:cNvSpPr/>
          <p:nvPr/>
        </p:nvSpPr>
        <p:spPr>
          <a:xfrm>
            <a:off x="8413823" y="3902778"/>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42" name="Google Shape;1542;p199"/>
          <p:cNvSpPr/>
          <p:nvPr/>
        </p:nvSpPr>
        <p:spPr>
          <a:xfrm>
            <a:off x="8366319" y="395032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43" name="Google Shape;1543;p199"/>
          <p:cNvSpPr/>
          <p:nvPr/>
        </p:nvSpPr>
        <p:spPr>
          <a:xfrm>
            <a:off x="8455992" y="3902778"/>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44" name="Google Shape;1544;p199"/>
          <p:cNvSpPr/>
          <p:nvPr/>
        </p:nvSpPr>
        <p:spPr>
          <a:xfrm>
            <a:off x="8408490" y="395032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45" name="Google Shape;1545;p199"/>
          <p:cNvSpPr/>
          <p:nvPr/>
        </p:nvSpPr>
        <p:spPr>
          <a:xfrm>
            <a:off x="8492192" y="3934945"/>
            <a:ext cx="12701" cy="95228"/>
          </a:xfrm>
          <a:custGeom>
            <a:avLst/>
            <a:gdLst/>
            <a:ahLst/>
            <a:cxnLst/>
            <a:rect l="l" t="t" r="r" b="b"/>
            <a:pathLst>
              <a:path w="12701" h="95228" extrusionOk="0">
                <a:moveTo>
                  <a:pt x="0" y="0"/>
                </a:moveTo>
                <a:lnTo>
                  <a:pt x="0" y="95229"/>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46" name="Google Shape;1546;p199"/>
          <p:cNvSpPr/>
          <p:nvPr/>
        </p:nvSpPr>
        <p:spPr>
          <a:xfrm>
            <a:off x="8444689" y="3982622"/>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47" name="Google Shape;1547;p199"/>
          <p:cNvSpPr/>
          <p:nvPr/>
        </p:nvSpPr>
        <p:spPr>
          <a:xfrm>
            <a:off x="8503496" y="3982623"/>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48" name="Google Shape;1548;p199"/>
          <p:cNvSpPr/>
          <p:nvPr/>
        </p:nvSpPr>
        <p:spPr>
          <a:xfrm>
            <a:off x="8455994" y="4030172"/>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49" name="Google Shape;1549;p199"/>
          <p:cNvSpPr/>
          <p:nvPr/>
        </p:nvSpPr>
        <p:spPr>
          <a:xfrm>
            <a:off x="8581611" y="4015807"/>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50" name="Google Shape;1550;p199"/>
          <p:cNvSpPr/>
          <p:nvPr/>
        </p:nvSpPr>
        <p:spPr>
          <a:xfrm>
            <a:off x="8534107" y="4063356"/>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51" name="Google Shape;1551;p199"/>
          <p:cNvSpPr/>
          <p:nvPr/>
        </p:nvSpPr>
        <p:spPr>
          <a:xfrm>
            <a:off x="8605744" y="4055347"/>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52" name="Google Shape;1552;p199"/>
          <p:cNvSpPr/>
          <p:nvPr/>
        </p:nvSpPr>
        <p:spPr>
          <a:xfrm>
            <a:off x="8558241" y="4102896"/>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53" name="Google Shape;1553;p199"/>
          <p:cNvSpPr/>
          <p:nvPr/>
        </p:nvSpPr>
        <p:spPr>
          <a:xfrm>
            <a:off x="8700752" y="4055347"/>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54" name="Google Shape;1554;p199"/>
          <p:cNvSpPr/>
          <p:nvPr/>
        </p:nvSpPr>
        <p:spPr>
          <a:xfrm>
            <a:off x="8653249" y="4102896"/>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55" name="Google Shape;1555;p199"/>
          <p:cNvSpPr/>
          <p:nvPr/>
        </p:nvSpPr>
        <p:spPr>
          <a:xfrm>
            <a:off x="8761466" y="4055347"/>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56" name="Google Shape;1556;p199"/>
          <p:cNvSpPr/>
          <p:nvPr/>
        </p:nvSpPr>
        <p:spPr>
          <a:xfrm>
            <a:off x="8713962" y="4102896"/>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57" name="Google Shape;1557;p199"/>
          <p:cNvSpPr/>
          <p:nvPr/>
        </p:nvSpPr>
        <p:spPr>
          <a:xfrm>
            <a:off x="8803635" y="4055347"/>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58" name="Google Shape;1558;p199"/>
          <p:cNvSpPr/>
          <p:nvPr/>
        </p:nvSpPr>
        <p:spPr>
          <a:xfrm>
            <a:off x="8756131" y="4102896"/>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59" name="Google Shape;1559;p199"/>
          <p:cNvSpPr/>
          <p:nvPr/>
        </p:nvSpPr>
        <p:spPr>
          <a:xfrm>
            <a:off x="8825736" y="4055347"/>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60" name="Google Shape;1560;p199"/>
          <p:cNvSpPr/>
          <p:nvPr/>
        </p:nvSpPr>
        <p:spPr>
          <a:xfrm>
            <a:off x="8778233" y="4102896"/>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61" name="Google Shape;1561;p199"/>
          <p:cNvSpPr/>
          <p:nvPr/>
        </p:nvSpPr>
        <p:spPr>
          <a:xfrm>
            <a:off x="9080911" y="410289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62" name="Google Shape;1562;p199"/>
          <p:cNvSpPr/>
          <p:nvPr/>
        </p:nvSpPr>
        <p:spPr>
          <a:xfrm>
            <a:off x="9033407" y="415044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63" name="Google Shape;1563;p199"/>
          <p:cNvSpPr/>
          <p:nvPr/>
        </p:nvSpPr>
        <p:spPr>
          <a:xfrm>
            <a:off x="9150262" y="410289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64" name="Google Shape;1564;p199"/>
          <p:cNvSpPr/>
          <p:nvPr/>
        </p:nvSpPr>
        <p:spPr>
          <a:xfrm>
            <a:off x="9102758" y="415044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65" name="Google Shape;1565;p199"/>
          <p:cNvSpPr/>
          <p:nvPr/>
        </p:nvSpPr>
        <p:spPr>
          <a:xfrm>
            <a:off x="9197766" y="410289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66" name="Google Shape;1566;p199"/>
          <p:cNvSpPr/>
          <p:nvPr/>
        </p:nvSpPr>
        <p:spPr>
          <a:xfrm>
            <a:off x="9150262" y="415044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67" name="Google Shape;1567;p199"/>
          <p:cNvSpPr/>
          <p:nvPr/>
        </p:nvSpPr>
        <p:spPr>
          <a:xfrm>
            <a:off x="9249716" y="410289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68" name="Google Shape;1568;p199"/>
          <p:cNvSpPr/>
          <p:nvPr/>
        </p:nvSpPr>
        <p:spPr>
          <a:xfrm>
            <a:off x="9202213" y="415044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69" name="Google Shape;1569;p199"/>
          <p:cNvSpPr/>
          <p:nvPr/>
        </p:nvSpPr>
        <p:spPr>
          <a:xfrm>
            <a:off x="9457640" y="410289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70" name="Google Shape;1570;p199"/>
          <p:cNvSpPr/>
          <p:nvPr/>
        </p:nvSpPr>
        <p:spPr>
          <a:xfrm>
            <a:off x="9410138" y="415044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71" name="Google Shape;1571;p199"/>
          <p:cNvSpPr/>
          <p:nvPr/>
        </p:nvSpPr>
        <p:spPr>
          <a:xfrm>
            <a:off x="9539058" y="410289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72" name="Google Shape;1572;p199"/>
          <p:cNvSpPr/>
          <p:nvPr/>
        </p:nvSpPr>
        <p:spPr>
          <a:xfrm>
            <a:off x="9491554" y="415044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73" name="Google Shape;1573;p199"/>
          <p:cNvSpPr/>
          <p:nvPr/>
        </p:nvSpPr>
        <p:spPr>
          <a:xfrm>
            <a:off x="9654643" y="410289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74" name="Google Shape;1574;p199"/>
          <p:cNvSpPr/>
          <p:nvPr/>
        </p:nvSpPr>
        <p:spPr>
          <a:xfrm>
            <a:off x="9607139" y="415044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75" name="Google Shape;1575;p199"/>
          <p:cNvSpPr/>
          <p:nvPr/>
        </p:nvSpPr>
        <p:spPr>
          <a:xfrm>
            <a:off x="9691731" y="410289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76" name="Google Shape;1576;p199"/>
          <p:cNvSpPr/>
          <p:nvPr/>
        </p:nvSpPr>
        <p:spPr>
          <a:xfrm>
            <a:off x="9644227" y="415044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77" name="Google Shape;1577;p199"/>
          <p:cNvSpPr/>
          <p:nvPr/>
        </p:nvSpPr>
        <p:spPr>
          <a:xfrm>
            <a:off x="9734028" y="410289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78" name="Google Shape;1578;p199"/>
          <p:cNvSpPr/>
          <p:nvPr/>
        </p:nvSpPr>
        <p:spPr>
          <a:xfrm>
            <a:off x="9686397" y="4150448"/>
            <a:ext cx="95135" cy="12715"/>
          </a:xfrm>
          <a:custGeom>
            <a:avLst/>
            <a:gdLst/>
            <a:ahLst/>
            <a:cxnLst/>
            <a:rect l="l" t="t" r="r" b="b"/>
            <a:pathLst>
              <a:path w="95134" h="12714" extrusionOk="0">
                <a:moveTo>
                  <a:pt x="95135"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79" name="Google Shape;1579;p199"/>
          <p:cNvSpPr/>
          <p:nvPr/>
        </p:nvSpPr>
        <p:spPr>
          <a:xfrm>
            <a:off x="9765147" y="410289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80" name="Google Shape;1580;p199"/>
          <p:cNvSpPr/>
          <p:nvPr/>
        </p:nvSpPr>
        <p:spPr>
          <a:xfrm>
            <a:off x="9717643" y="415044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81" name="Google Shape;1581;p199"/>
          <p:cNvSpPr/>
          <p:nvPr/>
        </p:nvSpPr>
        <p:spPr>
          <a:xfrm>
            <a:off x="9812651" y="410289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82" name="Google Shape;1582;p199"/>
          <p:cNvSpPr/>
          <p:nvPr/>
        </p:nvSpPr>
        <p:spPr>
          <a:xfrm>
            <a:off x="9765147" y="415044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83" name="Google Shape;1583;p199"/>
          <p:cNvSpPr/>
          <p:nvPr/>
        </p:nvSpPr>
        <p:spPr>
          <a:xfrm>
            <a:off x="9959480" y="4102898"/>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84" name="Google Shape;1584;p199"/>
          <p:cNvSpPr/>
          <p:nvPr/>
        </p:nvSpPr>
        <p:spPr>
          <a:xfrm>
            <a:off x="9911978" y="4150448"/>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85" name="Google Shape;1585;p199"/>
          <p:cNvSpPr/>
          <p:nvPr/>
        </p:nvSpPr>
        <p:spPr>
          <a:xfrm>
            <a:off x="10060459" y="4278478"/>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86" name="Google Shape;1586;p199"/>
          <p:cNvSpPr/>
          <p:nvPr/>
        </p:nvSpPr>
        <p:spPr>
          <a:xfrm>
            <a:off x="10012955" y="4326156"/>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87" name="Google Shape;1587;p199"/>
          <p:cNvSpPr/>
          <p:nvPr/>
        </p:nvSpPr>
        <p:spPr>
          <a:xfrm>
            <a:off x="10117996" y="4278478"/>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88" name="Google Shape;1588;p199"/>
          <p:cNvSpPr/>
          <p:nvPr/>
        </p:nvSpPr>
        <p:spPr>
          <a:xfrm>
            <a:off x="10070494" y="4326156"/>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89" name="Google Shape;1589;p199"/>
          <p:cNvSpPr/>
          <p:nvPr/>
        </p:nvSpPr>
        <p:spPr>
          <a:xfrm>
            <a:off x="10325668" y="4278478"/>
            <a:ext cx="12701" cy="95228"/>
          </a:xfrm>
          <a:custGeom>
            <a:avLst/>
            <a:gdLst/>
            <a:ahLst/>
            <a:cxnLst/>
            <a:rect l="l" t="t" r="r" b="b"/>
            <a:pathLst>
              <a:path w="12701" h="95228" extrusionOk="0">
                <a:moveTo>
                  <a:pt x="0" y="0"/>
                </a:moveTo>
                <a:lnTo>
                  <a:pt x="0" y="95228"/>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90" name="Google Shape;1590;p199"/>
          <p:cNvSpPr/>
          <p:nvPr/>
        </p:nvSpPr>
        <p:spPr>
          <a:xfrm>
            <a:off x="10278163" y="4326156"/>
            <a:ext cx="95135" cy="12715"/>
          </a:xfrm>
          <a:custGeom>
            <a:avLst/>
            <a:gdLst/>
            <a:ahLst/>
            <a:cxnLst/>
            <a:rect l="l" t="t" r="r" b="b"/>
            <a:pathLst>
              <a:path w="95134" h="12714" extrusionOk="0">
                <a:moveTo>
                  <a:pt x="95135"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91" name="Google Shape;1591;p199"/>
          <p:cNvSpPr/>
          <p:nvPr/>
        </p:nvSpPr>
        <p:spPr>
          <a:xfrm>
            <a:off x="10852150" y="4635871"/>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92" name="Google Shape;1592;p199"/>
          <p:cNvSpPr/>
          <p:nvPr/>
        </p:nvSpPr>
        <p:spPr>
          <a:xfrm>
            <a:off x="10804646" y="4683422"/>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93" name="Google Shape;1593;p199"/>
          <p:cNvSpPr/>
          <p:nvPr/>
        </p:nvSpPr>
        <p:spPr>
          <a:xfrm>
            <a:off x="11033020" y="4635871"/>
            <a:ext cx="12701" cy="95101"/>
          </a:xfrm>
          <a:custGeom>
            <a:avLst/>
            <a:gdLst/>
            <a:ahLst/>
            <a:cxnLst/>
            <a:rect l="l" t="t" r="r" b="b"/>
            <a:pathLst>
              <a:path w="12701" h="95101" extrusionOk="0">
                <a:moveTo>
                  <a:pt x="0" y="0"/>
                </a:moveTo>
                <a:lnTo>
                  <a:pt x="0" y="95101"/>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594" name="Google Shape;1594;p199"/>
          <p:cNvSpPr/>
          <p:nvPr/>
        </p:nvSpPr>
        <p:spPr>
          <a:xfrm>
            <a:off x="10985518" y="4683422"/>
            <a:ext cx="95007" cy="12715"/>
          </a:xfrm>
          <a:custGeom>
            <a:avLst/>
            <a:gdLst/>
            <a:ahLst/>
            <a:cxnLst/>
            <a:rect l="l" t="t" r="r" b="b"/>
            <a:pathLst>
              <a:path w="95007" h="12714" extrusionOk="0">
                <a:moveTo>
                  <a:pt x="95008" y="0"/>
                </a:moveTo>
                <a:lnTo>
                  <a:pt x="0" y="0"/>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defTabSz="914377">
              <a:buClr>
                <a:srgbClr val="000000"/>
              </a:buClr>
              <a:defRPr/>
            </a:pPr>
            <a:endParaRPr sz="1400" kern="0">
              <a:solidFill>
                <a:srgbClr val="343333"/>
              </a:solidFill>
              <a:latin typeface="Calibri" panose="020F0502020204030204" pitchFamily="34" charset="0"/>
              <a:ea typeface="Arial"/>
              <a:cs typeface="Calibri" panose="020F0502020204030204" pitchFamily="34" charset="0"/>
              <a:sym typeface="Arial"/>
            </a:endParaRPr>
          </a:p>
        </p:txBody>
      </p:sp>
      <p:sp>
        <p:nvSpPr>
          <p:cNvPr id="1601" name="Google Shape;1601;p199"/>
          <p:cNvSpPr txBox="1"/>
          <p:nvPr/>
        </p:nvSpPr>
        <p:spPr>
          <a:xfrm>
            <a:off x="1474899" y="54840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0</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02" name="Google Shape;1602;p199"/>
          <p:cNvSpPr txBox="1"/>
          <p:nvPr/>
        </p:nvSpPr>
        <p:spPr>
          <a:xfrm>
            <a:off x="1804836" y="54840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1</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03" name="Google Shape;1603;p199"/>
          <p:cNvSpPr txBox="1"/>
          <p:nvPr/>
        </p:nvSpPr>
        <p:spPr>
          <a:xfrm>
            <a:off x="2158343" y="54840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2</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04" name="Google Shape;1604;p199"/>
          <p:cNvSpPr txBox="1"/>
          <p:nvPr/>
        </p:nvSpPr>
        <p:spPr>
          <a:xfrm>
            <a:off x="2489763" y="54840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3</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05" name="Google Shape;1605;p199"/>
          <p:cNvSpPr txBox="1"/>
          <p:nvPr/>
        </p:nvSpPr>
        <p:spPr>
          <a:xfrm>
            <a:off x="2837072" y="54840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4</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06" name="Google Shape;1606;p199"/>
          <p:cNvSpPr txBox="1"/>
          <p:nvPr/>
        </p:nvSpPr>
        <p:spPr>
          <a:xfrm>
            <a:off x="3167011" y="54840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5</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07" name="Google Shape;1607;p199"/>
          <p:cNvSpPr txBox="1"/>
          <p:nvPr/>
        </p:nvSpPr>
        <p:spPr>
          <a:xfrm>
            <a:off x="3496949" y="54840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6</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08" name="Google Shape;1608;p199"/>
          <p:cNvSpPr txBox="1"/>
          <p:nvPr/>
        </p:nvSpPr>
        <p:spPr>
          <a:xfrm>
            <a:off x="3841027" y="54840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7</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09" name="Google Shape;1609;p199"/>
          <p:cNvSpPr txBox="1"/>
          <p:nvPr/>
        </p:nvSpPr>
        <p:spPr>
          <a:xfrm>
            <a:off x="4197172" y="54840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8</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10" name="Google Shape;1610;p199"/>
          <p:cNvSpPr txBox="1"/>
          <p:nvPr/>
        </p:nvSpPr>
        <p:spPr>
          <a:xfrm>
            <a:off x="4533008" y="5484020"/>
            <a:ext cx="200264"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9</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11" name="Google Shape;1611;p199"/>
          <p:cNvSpPr txBox="1"/>
          <p:nvPr/>
        </p:nvSpPr>
        <p:spPr>
          <a:xfrm>
            <a:off x="4736177" y="5484020"/>
            <a:ext cx="4596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10</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12" name="Google Shape;1612;p199"/>
          <p:cNvSpPr txBox="1"/>
          <p:nvPr/>
        </p:nvSpPr>
        <p:spPr>
          <a:xfrm>
            <a:off x="5112044" y="5484020"/>
            <a:ext cx="391213"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11</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13" name="Google Shape;1613;p199"/>
          <p:cNvSpPr txBox="1"/>
          <p:nvPr/>
        </p:nvSpPr>
        <p:spPr>
          <a:xfrm>
            <a:off x="5424301" y="5484020"/>
            <a:ext cx="428143"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12</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14" name="Google Shape;1614;p199"/>
          <p:cNvSpPr txBox="1"/>
          <p:nvPr/>
        </p:nvSpPr>
        <p:spPr>
          <a:xfrm>
            <a:off x="5795489"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13</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15" name="Google Shape;1615;p199"/>
          <p:cNvSpPr txBox="1"/>
          <p:nvPr/>
        </p:nvSpPr>
        <p:spPr>
          <a:xfrm>
            <a:off x="6119926" y="5484020"/>
            <a:ext cx="428143"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14</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16" name="Google Shape;1616;p199"/>
          <p:cNvSpPr txBox="1"/>
          <p:nvPr/>
        </p:nvSpPr>
        <p:spPr>
          <a:xfrm>
            <a:off x="6457251"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15</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17" name="Google Shape;1617;p199"/>
          <p:cNvSpPr txBox="1"/>
          <p:nvPr/>
        </p:nvSpPr>
        <p:spPr>
          <a:xfrm>
            <a:off x="6796221"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16</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18" name="Google Shape;1618;p199"/>
          <p:cNvSpPr txBox="1"/>
          <p:nvPr/>
        </p:nvSpPr>
        <p:spPr>
          <a:xfrm>
            <a:off x="7144221"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17</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19" name="Google Shape;1619;p199"/>
          <p:cNvSpPr txBox="1"/>
          <p:nvPr/>
        </p:nvSpPr>
        <p:spPr>
          <a:xfrm>
            <a:off x="7472205"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18</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20" name="Google Shape;1620;p199"/>
          <p:cNvSpPr txBox="1"/>
          <p:nvPr/>
        </p:nvSpPr>
        <p:spPr>
          <a:xfrm>
            <a:off x="7823754"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19</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21" name="Google Shape;1621;p199"/>
          <p:cNvSpPr txBox="1"/>
          <p:nvPr/>
        </p:nvSpPr>
        <p:spPr>
          <a:xfrm>
            <a:off x="8153691"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20</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22" name="Google Shape;1622;p199"/>
          <p:cNvSpPr txBox="1"/>
          <p:nvPr/>
        </p:nvSpPr>
        <p:spPr>
          <a:xfrm>
            <a:off x="8488343"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21</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23" name="Google Shape;1623;p199"/>
          <p:cNvSpPr txBox="1"/>
          <p:nvPr/>
        </p:nvSpPr>
        <p:spPr>
          <a:xfrm>
            <a:off x="8837135"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22</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24" name="Google Shape;1624;p199"/>
          <p:cNvSpPr txBox="1"/>
          <p:nvPr/>
        </p:nvSpPr>
        <p:spPr>
          <a:xfrm>
            <a:off x="9172971"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23</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25" name="Google Shape;1625;p199"/>
          <p:cNvSpPr txBox="1"/>
          <p:nvPr/>
        </p:nvSpPr>
        <p:spPr>
          <a:xfrm>
            <a:off x="9501131"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24</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26" name="Google Shape;1626;p199"/>
          <p:cNvSpPr txBox="1"/>
          <p:nvPr/>
        </p:nvSpPr>
        <p:spPr>
          <a:xfrm>
            <a:off x="9851417"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25</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27" name="Google Shape;1627;p199"/>
          <p:cNvSpPr txBox="1"/>
          <p:nvPr/>
        </p:nvSpPr>
        <p:spPr>
          <a:xfrm>
            <a:off x="10180466"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26</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28" name="Google Shape;1628;p199"/>
          <p:cNvSpPr txBox="1"/>
          <p:nvPr/>
        </p:nvSpPr>
        <p:spPr>
          <a:xfrm>
            <a:off x="10527183"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27</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29" name="Google Shape;1629;p199"/>
          <p:cNvSpPr txBox="1"/>
          <p:nvPr/>
        </p:nvSpPr>
        <p:spPr>
          <a:xfrm>
            <a:off x="10865095"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28</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30" name="Google Shape;1630;p199"/>
          <p:cNvSpPr txBox="1"/>
          <p:nvPr/>
        </p:nvSpPr>
        <p:spPr>
          <a:xfrm>
            <a:off x="11203274" y="5484020"/>
            <a:ext cx="391212"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sz="1400" kern="0">
                <a:solidFill>
                  <a:srgbClr val="343333"/>
                </a:solidFill>
                <a:latin typeface="Calibri" panose="020F0502020204030204" pitchFamily="34" charset="0"/>
                <a:ea typeface="MS PGothic" pitchFamily="34" charset="-128"/>
                <a:cs typeface="Calibri" panose="020F0502020204030204" pitchFamily="34" charset="0"/>
                <a:sym typeface="Arial"/>
              </a:rPr>
              <a:t>29</a:t>
            </a:r>
            <a:endParaRPr sz="1400" kern="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1631" name="Google Shape;1631;p199"/>
          <p:cNvSpPr txBox="1"/>
          <p:nvPr/>
        </p:nvSpPr>
        <p:spPr>
          <a:xfrm>
            <a:off x="4716307" y="5722184"/>
            <a:ext cx="2759387"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defRPr/>
            </a:pPr>
            <a:r>
              <a:rPr lang="en-GB" b="1" kern="0" dirty="0">
                <a:solidFill>
                  <a:srgbClr val="343333"/>
                </a:solidFill>
                <a:latin typeface="Calibri" panose="020F0502020204030204" pitchFamily="34" charset="0"/>
                <a:ea typeface="MS PGothic" pitchFamily="34" charset="-128"/>
                <a:cs typeface="Calibri" panose="020F0502020204030204" pitchFamily="34" charset="0"/>
                <a:sym typeface="Arial"/>
              </a:rPr>
              <a:t>Time (months)</a:t>
            </a:r>
            <a:endParaRPr b="1" kern="0" dirty="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graphicFrame>
        <p:nvGraphicFramePr>
          <p:cNvPr id="478" name="Google Shape;1165;p199">
            <a:extLst>
              <a:ext uri="{FF2B5EF4-FFF2-40B4-BE49-F238E27FC236}">
                <a16:creationId xmlns:a16="http://schemas.microsoft.com/office/drawing/2014/main" id="{873D7E92-3790-4DF0-936B-03CBF3268921}"/>
              </a:ext>
            </a:extLst>
          </p:cNvPr>
          <p:cNvGraphicFramePr/>
          <p:nvPr>
            <p:extLst>
              <p:ext uri="{D42A27DB-BD31-4B8C-83A1-F6EECF244321}">
                <p14:modId xmlns:p14="http://schemas.microsoft.com/office/powerpoint/2010/main" val="1125237875"/>
              </p:ext>
            </p:extLst>
          </p:nvPr>
        </p:nvGraphicFramePr>
        <p:xfrm>
          <a:off x="1925124" y="3661816"/>
          <a:ext cx="3917164" cy="1539280"/>
        </p:xfrm>
        <a:graphic>
          <a:graphicData uri="http://schemas.openxmlformats.org/drawingml/2006/table">
            <a:tbl>
              <a:tblPr firstRow="1" bandRow="1">
                <a:tableStyleId>{5C22544A-7EE6-4342-B048-85BDC9FD1C3A}</a:tableStyleId>
              </a:tblPr>
              <a:tblGrid>
                <a:gridCol w="1688584">
                  <a:extLst>
                    <a:ext uri="{9D8B030D-6E8A-4147-A177-3AD203B41FA5}">
                      <a16:colId xmlns:a16="http://schemas.microsoft.com/office/drawing/2014/main" val="20000"/>
                    </a:ext>
                  </a:extLst>
                </a:gridCol>
                <a:gridCol w="1176569">
                  <a:extLst>
                    <a:ext uri="{9D8B030D-6E8A-4147-A177-3AD203B41FA5}">
                      <a16:colId xmlns:a16="http://schemas.microsoft.com/office/drawing/2014/main" val="20001"/>
                    </a:ext>
                  </a:extLst>
                </a:gridCol>
                <a:gridCol w="1052011">
                  <a:extLst>
                    <a:ext uri="{9D8B030D-6E8A-4147-A177-3AD203B41FA5}">
                      <a16:colId xmlns:a16="http://schemas.microsoft.com/office/drawing/2014/main" val="20002"/>
                    </a:ext>
                  </a:extLst>
                </a:gridCol>
              </a:tblGrid>
              <a:tr h="363456">
                <a:tc>
                  <a:txBody>
                    <a:bodyPr/>
                    <a:lstStyle/>
                    <a:p>
                      <a:pPr marL="295275" marR="0" lvl="0" indent="-295275" algn="l" rtl="0">
                        <a:lnSpc>
                          <a:spcPct val="100000"/>
                        </a:lnSpc>
                        <a:spcBef>
                          <a:spcPts val="0"/>
                        </a:spcBef>
                        <a:spcAft>
                          <a:spcPts val="0"/>
                        </a:spcAft>
                        <a:buClr>
                          <a:schemeClr val="dk1"/>
                        </a:buClr>
                        <a:buSzPts val="1068"/>
                        <a:buFont typeface="Arial"/>
                        <a:buNone/>
                      </a:pPr>
                      <a:endParaRPr sz="1100" b="0" i="0" u="none" strike="noStrike" cap="none" dirty="0">
                        <a:solidFill>
                          <a:schemeClr val="dk1"/>
                        </a:solidFill>
                        <a:latin typeface="Arial"/>
                        <a:ea typeface="Arial"/>
                        <a:cs typeface="Arial"/>
                        <a:sym typeface="Arial"/>
                      </a:endParaRPr>
                    </a:p>
                  </a:txBody>
                  <a:tcPr marL="91451" marR="91451" marT="45725" marB="45725" anchor="ctr"/>
                </a:tc>
                <a:tc>
                  <a:txBody>
                    <a:bodyPr/>
                    <a:lstStyle/>
                    <a:p>
                      <a:pPr marL="0" marR="0" lvl="0" indent="0" algn="ctr" rtl="0">
                        <a:lnSpc>
                          <a:spcPct val="100000"/>
                        </a:lnSpc>
                        <a:spcBef>
                          <a:spcPts val="0"/>
                        </a:spcBef>
                        <a:spcAft>
                          <a:spcPts val="0"/>
                        </a:spcAft>
                        <a:buClr>
                          <a:schemeClr val="dk2"/>
                        </a:buClr>
                        <a:buSzPts val="1200"/>
                        <a:buFont typeface="Arial"/>
                        <a:buNone/>
                      </a:pPr>
                      <a:r>
                        <a:rPr lang="en-GB" sz="1100" u="none" strike="noStrike" kern="1200" cap="none" dirty="0">
                          <a:sym typeface="Arial"/>
                        </a:rPr>
                        <a:t>Atezo + </a:t>
                      </a:r>
                      <a:r>
                        <a:rPr lang="en-GB" sz="1100" u="none" strike="noStrike" kern="1200" cap="none" dirty="0" err="1">
                          <a:sym typeface="Arial"/>
                        </a:rPr>
                        <a:t>bev</a:t>
                      </a:r>
                      <a:endParaRPr lang="en-GB" sz="1100" u="none" strike="noStrike" kern="1200" cap="none" dirty="0">
                        <a:sym typeface="Arial"/>
                      </a:endParaRPr>
                    </a:p>
                    <a:p>
                      <a:pPr marL="0" marR="0" lvl="0" indent="0" algn="ctr" rtl="0">
                        <a:lnSpc>
                          <a:spcPct val="100000"/>
                        </a:lnSpc>
                        <a:spcBef>
                          <a:spcPts val="0"/>
                        </a:spcBef>
                        <a:spcAft>
                          <a:spcPts val="0"/>
                        </a:spcAft>
                        <a:buClr>
                          <a:schemeClr val="dk2"/>
                        </a:buClr>
                        <a:buSzPts val="1200"/>
                        <a:buFont typeface="Arial"/>
                        <a:buNone/>
                      </a:pPr>
                      <a:r>
                        <a:rPr lang="en-GB" sz="1100" u="none" strike="noStrike" kern="1200" cap="none" dirty="0">
                          <a:sym typeface="Arial"/>
                        </a:rPr>
                        <a:t>(n=336)</a:t>
                      </a:r>
                      <a:endParaRPr sz="1100" b="1" u="none" strike="noStrike" kern="1200" cap="none" dirty="0">
                        <a:solidFill>
                          <a:schemeClr val="bg1"/>
                        </a:solidFill>
                        <a:latin typeface="+mn-lt"/>
                        <a:ea typeface="+mn-ea"/>
                        <a:cs typeface="+mn-cs"/>
                        <a:sym typeface="Arial"/>
                      </a:endParaRPr>
                    </a:p>
                  </a:txBody>
                  <a:tcPr marL="91451" marR="91451" marT="45725" marB="45725" anchor="b"/>
                </a:tc>
                <a:tc>
                  <a:txBody>
                    <a:bodyPr/>
                    <a:lstStyle/>
                    <a:p>
                      <a:pPr marL="0" marR="0" lvl="0" indent="0" algn="ctr" rtl="0">
                        <a:lnSpc>
                          <a:spcPct val="100000"/>
                        </a:lnSpc>
                        <a:spcBef>
                          <a:spcPts val="0"/>
                        </a:spcBef>
                        <a:spcAft>
                          <a:spcPts val="0"/>
                        </a:spcAft>
                        <a:buClr>
                          <a:schemeClr val="accent1"/>
                        </a:buClr>
                        <a:buSzPts val="1200"/>
                        <a:buFont typeface="Arial"/>
                        <a:buNone/>
                      </a:pPr>
                      <a:r>
                        <a:rPr lang="en-GB" sz="1100" u="none" strike="noStrike" kern="1200" cap="none" dirty="0">
                          <a:sym typeface="Arial"/>
                        </a:rPr>
                        <a:t>Sorafenib</a:t>
                      </a:r>
                    </a:p>
                    <a:p>
                      <a:pPr marL="0" marR="0" lvl="0" indent="0" algn="ctr" rtl="0">
                        <a:lnSpc>
                          <a:spcPct val="100000"/>
                        </a:lnSpc>
                        <a:spcBef>
                          <a:spcPts val="0"/>
                        </a:spcBef>
                        <a:spcAft>
                          <a:spcPts val="0"/>
                        </a:spcAft>
                        <a:buClr>
                          <a:schemeClr val="accent1"/>
                        </a:buClr>
                        <a:buSzPts val="1200"/>
                        <a:buFont typeface="Arial"/>
                        <a:buNone/>
                      </a:pPr>
                      <a:r>
                        <a:rPr lang="en-GB" sz="1100" u="none" strike="noStrike" kern="1200" cap="none" dirty="0">
                          <a:sym typeface="Arial"/>
                        </a:rPr>
                        <a:t>(n=165)</a:t>
                      </a:r>
                      <a:endParaRPr sz="1100" b="1" u="none" strike="noStrike" kern="1200" cap="none" dirty="0">
                        <a:solidFill>
                          <a:schemeClr val="bg1"/>
                        </a:solidFill>
                        <a:latin typeface="+mn-lt"/>
                        <a:ea typeface="+mn-ea"/>
                        <a:cs typeface="+mn-cs"/>
                      </a:endParaRPr>
                    </a:p>
                  </a:txBody>
                  <a:tcPr marL="91451" marR="91451" marT="45725" marB="45725" anchor="b"/>
                </a:tc>
                <a:extLst>
                  <a:ext uri="{0D108BD9-81ED-4DB2-BD59-A6C34878D82A}">
                    <a16:rowId xmlns:a16="http://schemas.microsoft.com/office/drawing/2014/main" val="10000"/>
                  </a:ext>
                </a:extLst>
              </a:tr>
              <a:tr h="363456">
                <a:tc>
                  <a:txBody>
                    <a:bodyPr/>
                    <a:lstStyle/>
                    <a:p>
                      <a:pPr marL="0" marR="0" lvl="0" indent="0" algn="l" rtl="0">
                        <a:lnSpc>
                          <a:spcPct val="100000"/>
                        </a:lnSpc>
                        <a:spcBef>
                          <a:spcPts val="0"/>
                        </a:spcBef>
                        <a:spcAft>
                          <a:spcPts val="0"/>
                        </a:spcAft>
                        <a:buClr>
                          <a:schemeClr val="dk1"/>
                        </a:buClr>
                        <a:buSzPts val="1068"/>
                        <a:buFont typeface="Arial"/>
                        <a:buNone/>
                      </a:pPr>
                      <a:r>
                        <a:rPr lang="en-GB" sz="1100" b="1" u="none" strike="noStrike" cap="none" dirty="0"/>
                        <a:t>Median OS, months</a:t>
                      </a:r>
                      <a:endParaRPr sz="1100" b="1" u="none" strike="noStrike" cap="none" dirty="0"/>
                    </a:p>
                    <a:p>
                      <a:pPr marL="179999" marR="0" lvl="0" indent="0" algn="l" rtl="0">
                        <a:lnSpc>
                          <a:spcPct val="100000"/>
                        </a:lnSpc>
                        <a:spcBef>
                          <a:spcPts val="0"/>
                        </a:spcBef>
                        <a:spcAft>
                          <a:spcPts val="0"/>
                        </a:spcAft>
                        <a:buClr>
                          <a:schemeClr val="dk1"/>
                        </a:buClr>
                        <a:buSzPts val="1068"/>
                        <a:buFont typeface="Arial"/>
                        <a:buNone/>
                      </a:pPr>
                      <a:r>
                        <a:rPr lang="en-GB" sz="1100" u="none" strike="noStrike" cap="none" dirty="0"/>
                        <a:t>(95% CI)</a:t>
                      </a:r>
                      <a:endParaRPr sz="1100" i="0" u="none" strike="noStrike" cap="none" dirty="0">
                        <a:solidFill>
                          <a:schemeClr val="dk1"/>
                        </a:solidFill>
                      </a:endParaRPr>
                    </a:p>
                  </a:txBody>
                  <a:tcPr marL="91451" marR="91451" marT="45725" marB="45725" anchor="ctr"/>
                </a:tc>
                <a:tc>
                  <a:txBody>
                    <a:bodyPr/>
                    <a:lstStyle/>
                    <a:p>
                      <a:pPr marL="0" marR="0" lvl="0" indent="0" algn="ctr" rtl="0">
                        <a:lnSpc>
                          <a:spcPct val="100000"/>
                        </a:lnSpc>
                        <a:spcBef>
                          <a:spcPts val="0"/>
                        </a:spcBef>
                        <a:spcAft>
                          <a:spcPts val="0"/>
                        </a:spcAft>
                        <a:buClr>
                          <a:schemeClr val="dk1"/>
                        </a:buClr>
                        <a:buSzPts val="1200"/>
                        <a:buFont typeface="Arial"/>
                        <a:buNone/>
                      </a:pPr>
                      <a:r>
                        <a:rPr lang="en-GB" sz="1100" b="1" u="none" strike="noStrike" cap="none" dirty="0"/>
                        <a:t>19.2</a:t>
                      </a:r>
                      <a:endParaRPr sz="1100" b="1" u="none" strike="noStrike" cap="none" dirty="0"/>
                    </a:p>
                    <a:p>
                      <a:pPr marL="0" marR="0" lvl="0" indent="0" algn="ctr" rtl="0">
                        <a:lnSpc>
                          <a:spcPct val="100000"/>
                        </a:lnSpc>
                        <a:spcBef>
                          <a:spcPts val="0"/>
                        </a:spcBef>
                        <a:spcAft>
                          <a:spcPts val="0"/>
                        </a:spcAft>
                        <a:buClr>
                          <a:schemeClr val="dk1"/>
                        </a:buClr>
                        <a:buSzPts val="1200"/>
                        <a:buFont typeface="Arial"/>
                        <a:buNone/>
                      </a:pPr>
                      <a:r>
                        <a:rPr lang="en-GB" sz="1100" u="none" strike="noStrike" cap="none" dirty="0"/>
                        <a:t>(17.0-23.7)</a:t>
                      </a:r>
                      <a:endParaRPr sz="1100" u="none" strike="noStrike" cap="none" dirty="0">
                        <a:solidFill>
                          <a:schemeClr val="tx1"/>
                        </a:solidFill>
                      </a:endParaRPr>
                    </a:p>
                  </a:txBody>
                  <a:tcPr marL="91451" marR="91451" marT="45725" marB="45725" anchor="ctr"/>
                </a:tc>
                <a:tc>
                  <a:txBody>
                    <a:bodyPr/>
                    <a:lstStyle/>
                    <a:p>
                      <a:pPr marL="0" marR="0" lvl="0" indent="0" algn="ctr" rtl="0">
                        <a:lnSpc>
                          <a:spcPct val="100000"/>
                        </a:lnSpc>
                        <a:spcBef>
                          <a:spcPts val="0"/>
                        </a:spcBef>
                        <a:spcAft>
                          <a:spcPts val="0"/>
                        </a:spcAft>
                        <a:buClr>
                          <a:schemeClr val="dk1"/>
                        </a:buClr>
                        <a:buSzPts val="1200"/>
                        <a:buFont typeface="Arial"/>
                        <a:buNone/>
                      </a:pPr>
                      <a:r>
                        <a:rPr lang="en-GB" sz="1100" b="1" u="none" strike="noStrike" cap="none" dirty="0"/>
                        <a:t>13.4</a:t>
                      </a:r>
                      <a:br>
                        <a:rPr lang="en-GB" sz="1100" u="none" strike="noStrike" cap="none" dirty="0">
                          <a:sym typeface="Arial"/>
                        </a:rPr>
                      </a:br>
                      <a:r>
                        <a:rPr lang="en-GB" sz="1100" u="none" strike="noStrike" cap="none" dirty="0">
                          <a:sym typeface="Arial"/>
                        </a:rPr>
                        <a:t>(1</a:t>
                      </a:r>
                      <a:r>
                        <a:rPr lang="en-GB" sz="1100" u="none" strike="noStrike" cap="none" dirty="0"/>
                        <a:t>1</a:t>
                      </a:r>
                      <a:r>
                        <a:rPr lang="en-GB" sz="1100" u="none" strike="noStrike" cap="none" dirty="0">
                          <a:sym typeface="Arial"/>
                        </a:rPr>
                        <a:t>.4-</a:t>
                      </a:r>
                      <a:r>
                        <a:rPr lang="en-GB" sz="1100" u="none" strike="noStrike" cap="none" dirty="0"/>
                        <a:t>16.9</a:t>
                      </a:r>
                      <a:r>
                        <a:rPr lang="en-GB" sz="1100" u="none" strike="noStrike" cap="none" dirty="0">
                          <a:sym typeface="Arial"/>
                        </a:rPr>
                        <a:t>)</a:t>
                      </a:r>
                      <a:endParaRPr sz="1100" b="0" i="0" u="none" strike="noStrike" cap="none" dirty="0">
                        <a:solidFill>
                          <a:schemeClr val="tx1"/>
                        </a:solidFill>
                        <a:latin typeface="Arial"/>
                        <a:ea typeface="Arial"/>
                        <a:cs typeface="Arial"/>
                        <a:sym typeface="Arial"/>
                      </a:endParaRPr>
                    </a:p>
                  </a:txBody>
                  <a:tcPr marL="91451" marR="91451" marT="45725" marB="45725" anchor="ctr"/>
                </a:tc>
                <a:extLst>
                  <a:ext uri="{0D108BD9-81ED-4DB2-BD59-A6C34878D82A}">
                    <a16:rowId xmlns:a16="http://schemas.microsoft.com/office/drawing/2014/main" val="10002"/>
                  </a:ext>
                </a:extLst>
              </a:tr>
              <a:tr h="363456">
                <a:tc>
                  <a:txBody>
                    <a:bodyPr/>
                    <a:lstStyle/>
                    <a:p>
                      <a:pPr marL="0" marR="0" lvl="0" indent="0" algn="l" rtl="0">
                        <a:lnSpc>
                          <a:spcPct val="100000"/>
                        </a:lnSpc>
                        <a:spcBef>
                          <a:spcPts val="0"/>
                        </a:spcBef>
                        <a:spcAft>
                          <a:spcPts val="0"/>
                        </a:spcAft>
                        <a:buClr>
                          <a:schemeClr val="dk1"/>
                        </a:buClr>
                        <a:buSzPts val="1068"/>
                        <a:buFont typeface="Arial"/>
                        <a:buNone/>
                      </a:pPr>
                      <a:r>
                        <a:rPr lang="en-GB" sz="1100" b="1" u="none" strike="noStrike" cap="none" dirty="0">
                          <a:sym typeface="Arial"/>
                        </a:rPr>
                        <a:t>Stratified* HR </a:t>
                      </a:r>
                      <a:endParaRPr sz="1100" b="1" u="none" strike="noStrike" cap="none" dirty="0">
                        <a:sym typeface="Arial"/>
                      </a:endParaRPr>
                    </a:p>
                    <a:p>
                      <a:pPr marL="179999" marR="0" lvl="0" indent="0" algn="l" rtl="0">
                        <a:lnSpc>
                          <a:spcPct val="100000"/>
                        </a:lnSpc>
                        <a:spcBef>
                          <a:spcPts val="0"/>
                        </a:spcBef>
                        <a:spcAft>
                          <a:spcPts val="0"/>
                        </a:spcAft>
                        <a:buClr>
                          <a:schemeClr val="dk1"/>
                        </a:buClr>
                        <a:buSzPts val="1068"/>
                        <a:buFont typeface="Arial"/>
                        <a:buNone/>
                      </a:pPr>
                      <a:r>
                        <a:rPr lang="en-GB" sz="1100" u="none" strike="noStrike" cap="none" dirty="0"/>
                        <a:t>(95% CI)</a:t>
                      </a:r>
                      <a:endParaRPr sz="1100" u="none" strike="noStrike" cap="none" dirty="0"/>
                    </a:p>
                  </a:txBody>
                  <a:tcPr marL="91451" marR="91451" marT="45725" marB="45725" anchor="ctr"/>
                </a:tc>
                <a:tc gridSpan="2">
                  <a:txBody>
                    <a:bodyPr/>
                    <a:lstStyle/>
                    <a:p>
                      <a:pPr marL="0" marR="0" lvl="0" indent="0" algn="ctr" rtl="0">
                        <a:lnSpc>
                          <a:spcPct val="100000"/>
                        </a:lnSpc>
                        <a:spcBef>
                          <a:spcPts val="0"/>
                        </a:spcBef>
                        <a:spcAft>
                          <a:spcPts val="0"/>
                        </a:spcAft>
                        <a:buClr>
                          <a:schemeClr val="dk1"/>
                        </a:buClr>
                        <a:buSzPts val="1200"/>
                        <a:buFont typeface="Arial"/>
                        <a:buNone/>
                      </a:pPr>
                      <a:r>
                        <a:rPr lang="en-GB" sz="1100" b="1" u="none" strike="noStrike" cap="none" dirty="0">
                          <a:sym typeface="Arial"/>
                        </a:rPr>
                        <a:t>0.</a:t>
                      </a:r>
                      <a:r>
                        <a:rPr lang="en-GB" sz="1100" b="1" u="none" strike="noStrike" cap="none" dirty="0"/>
                        <a:t>66</a:t>
                      </a:r>
                      <a:endParaRPr sz="1100" b="1" dirty="0"/>
                    </a:p>
                    <a:p>
                      <a:pPr marL="0" marR="0" lvl="0" indent="0" algn="ctr" rtl="0">
                        <a:lnSpc>
                          <a:spcPct val="100000"/>
                        </a:lnSpc>
                        <a:spcBef>
                          <a:spcPts val="0"/>
                        </a:spcBef>
                        <a:spcAft>
                          <a:spcPts val="0"/>
                        </a:spcAft>
                        <a:buClr>
                          <a:schemeClr val="dk1"/>
                        </a:buClr>
                        <a:buSzPts val="1200"/>
                        <a:buFont typeface="Arial"/>
                        <a:buNone/>
                      </a:pPr>
                      <a:r>
                        <a:rPr lang="en-GB" sz="1100" u="none" strike="noStrike" cap="none" dirty="0"/>
                        <a:t>(0.52-0.85)</a:t>
                      </a:r>
                      <a:endParaRPr sz="1100" u="none" strike="noStrike" cap="none" dirty="0">
                        <a:solidFill>
                          <a:schemeClr val="tx1"/>
                        </a:solidFill>
                      </a:endParaRPr>
                    </a:p>
                  </a:txBody>
                  <a:tcPr marL="91451" marR="91451" marT="45725" marB="45725" anchor="ctr"/>
                </a:tc>
                <a:tc hMerge="1">
                  <a:txBody>
                    <a:bodyPr/>
                    <a:lstStyle/>
                    <a:p>
                      <a:endParaRPr lang="en-US"/>
                    </a:p>
                  </a:txBody>
                  <a:tcPr/>
                </a:tc>
                <a:extLst>
                  <a:ext uri="{0D108BD9-81ED-4DB2-BD59-A6C34878D82A}">
                    <a16:rowId xmlns:a16="http://schemas.microsoft.com/office/drawing/2014/main" val="10003"/>
                  </a:ext>
                </a:extLst>
              </a:tr>
              <a:tr h="220673">
                <a:tc>
                  <a:txBody>
                    <a:bodyPr/>
                    <a:lstStyle/>
                    <a:p>
                      <a:pPr marL="0" marR="0" lvl="0" indent="0" algn="l" rtl="0">
                        <a:lnSpc>
                          <a:spcPct val="100000"/>
                        </a:lnSpc>
                        <a:spcBef>
                          <a:spcPts val="0"/>
                        </a:spcBef>
                        <a:spcAft>
                          <a:spcPts val="0"/>
                        </a:spcAft>
                        <a:buClr>
                          <a:schemeClr val="dk1"/>
                        </a:buClr>
                        <a:buSzPts val="1068"/>
                        <a:buFont typeface="Arial"/>
                        <a:buNone/>
                      </a:pPr>
                      <a:r>
                        <a:rPr lang="en-GB" sz="1100" b="1" u="none" strike="noStrike" cap="none" dirty="0"/>
                        <a:t>p value</a:t>
                      </a:r>
                      <a:endParaRPr sz="1100" b="1" u="none" strike="noStrike" cap="none" dirty="0"/>
                    </a:p>
                  </a:txBody>
                  <a:tcPr marL="91451" marR="91451" marT="45725" marB="45725" anchor="ctr"/>
                </a:tc>
                <a:tc gridSpan="2">
                  <a:txBody>
                    <a:bodyPr/>
                    <a:lstStyle/>
                    <a:p>
                      <a:pPr marL="0" marR="0" lvl="0" indent="0" algn="ctr" rtl="0">
                        <a:lnSpc>
                          <a:spcPct val="100000"/>
                        </a:lnSpc>
                        <a:spcBef>
                          <a:spcPts val="0"/>
                        </a:spcBef>
                        <a:spcAft>
                          <a:spcPts val="0"/>
                        </a:spcAft>
                        <a:buClr>
                          <a:schemeClr val="dk1"/>
                        </a:buClr>
                        <a:buSzPts val="1200"/>
                        <a:buFont typeface="Arial"/>
                        <a:buNone/>
                      </a:pPr>
                      <a:r>
                        <a:rPr lang="en-GB" sz="1100" u="none" strike="noStrike" cap="none" dirty="0"/>
                        <a:t>p=0.0009</a:t>
                      </a:r>
                      <a:r>
                        <a:rPr lang="en-GB" sz="1100" u="none" strike="noStrike" cap="none" baseline="30000" dirty="0"/>
                        <a:t>‡</a:t>
                      </a:r>
                      <a:endParaRPr sz="1100" u="none" strike="noStrike" cap="none" baseline="30000" dirty="0">
                        <a:solidFill>
                          <a:schemeClr val="tx1"/>
                        </a:solidFill>
                      </a:endParaRPr>
                    </a:p>
                  </a:txBody>
                  <a:tcPr marL="91451" marR="91451" marT="45725" marB="45725" anchor="ctr"/>
                </a:tc>
                <a:tc hMerge="1">
                  <a:txBody>
                    <a:bodyPr/>
                    <a:lstStyle/>
                    <a:p>
                      <a:endParaRPr lang="en-GB"/>
                    </a:p>
                  </a:txBody>
                  <a:tcPr/>
                </a:tc>
                <a:extLst>
                  <a:ext uri="{0D108BD9-81ED-4DB2-BD59-A6C34878D82A}">
                    <a16:rowId xmlns:a16="http://schemas.microsoft.com/office/drawing/2014/main" val="971439986"/>
                  </a:ext>
                </a:extLst>
              </a:tr>
            </a:tbl>
          </a:graphicData>
        </a:graphic>
      </p:graphicFrame>
      <p:sp>
        <p:nvSpPr>
          <p:cNvPr id="481" name="Google Shape;1632;p199">
            <a:extLst>
              <a:ext uri="{FF2B5EF4-FFF2-40B4-BE49-F238E27FC236}">
                <a16:creationId xmlns:a16="http://schemas.microsoft.com/office/drawing/2014/main" id="{F6BC1695-45D4-4529-A9F4-6D2BB6CB9A2D}"/>
              </a:ext>
            </a:extLst>
          </p:cNvPr>
          <p:cNvSpPr txBox="1"/>
          <p:nvPr/>
        </p:nvSpPr>
        <p:spPr>
          <a:xfrm rot="16200000">
            <a:off x="-1109429" y="3250302"/>
            <a:ext cx="4172360" cy="307777"/>
          </a:xfrm>
          <a:prstGeom prst="rect">
            <a:avLst/>
          </a:prstGeom>
          <a:noFill/>
          <a:ln>
            <a:noFill/>
          </a:ln>
        </p:spPr>
        <p:txBody>
          <a:bodyPr spcFirstLastPara="1" wrap="square" lIns="91425" tIns="45700" rIns="91425" bIns="45700" anchor="t" anchorCtr="0">
            <a:noAutofit/>
          </a:bodyPr>
          <a:lstStyle/>
          <a:p>
            <a:pPr algn="ctr" defTabSz="914377">
              <a:buClr>
                <a:srgbClr val="000000"/>
              </a:buClr>
            </a:pPr>
            <a:r>
              <a:rPr lang="en-GB" b="1" kern="0" dirty="0">
                <a:solidFill>
                  <a:srgbClr val="343333"/>
                </a:solidFill>
                <a:latin typeface="Calibri" panose="020F0502020204030204" pitchFamily="34" charset="0"/>
                <a:ea typeface="Arial"/>
                <a:cs typeface="Calibri" panose="020F0502020204030204" pitchFamily="34" charset="0"/>
                <a:sym typeface="Arial"/>
              </a:rPr>
              <a:t>O</a:t>
            </a:r>
            <a:r>
              <a:rPr lang="en-GB" b="1" kern="0" dirty="0">
                <a:solidFill>
                  <a:srgbClr val="343333"/>
                </a:solidFill>
                <a:latin typeface="Calibri" panose="020F0502020204030204" pitchFamily="34" charset="0"/>
                <a:ea typeface="MS PGothic" pitchFamily="34" charset="-128"/>
                <a:cs typeface="Calibri" panose="020F0502020204030204" pitchFamily="34" charset="0"/>
                <a:sym typeface="Arial"/>
              </a:rPr>
              <a:t>S estimate</a:t>
            </a:r>
            <a:endParaRPr b="1" kern="0" dirty="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483" name="Google Shape;1598;p199">
            <a:extLst>
              <a:ext uri="{FF2B5EF4-FFF2-40B4-BE49-F238E27FC236}">
                <a16:creationId xmlns:a16="http://schemas.microsoft.com/office/drawing/2014/main" id="{CB4B2289-ED09-445F-B3AF-15E00B02303C}"/>
              </a:ext>
            </a:extLst>
          </p:cNvPr>
          <p:cNvSpPr txBox="1"/>
          <p:nvPr/>
        </p:nvSpPr>
        <p:spPr>
          <a:xfrm>
            <a:off x="1058683" y="3639601"/>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0.4</a:t>
            </a:r>
            <a:endParaRPr sz="1400" kern="0" dirty="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484" name="Google Shape;1597;p199">
            <a:extLst>
              <a:ext uri="{FF2B5EF4-FFF2-40B4-BE49-F238E27FC236}">
                <a16:creationId xmlns:a16="http://schemas.microsoft.com/office/drawing/2014/main" id="{35A59451-EA2E-4C2C-AA83-F70979603B5C}"/>
              </a:ext>
            </a:extLst>
          </p:cNvPr>
          <p:cNvSpPr txBox="1"/>
          <p:nvPr/>
        </p:nvSpPr>
        <p:spPr>
          <a:xfrm>
            <a:off x="1049257" y="2847749"/>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0.6</a:t>
            </a:r>
            <a:endParaRPr sz="1400" kern="0" dirty="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485" name="Google Shape;1595;p199">
            <a:extLst>
              <a:ext uri="{FF2B5EF4-FFF2-40B4-BE49-F238E27FC236}">
                <a16:creationId xmlns:a16="http://schemas.microsoft.com/office/drawing/2014/main" id="{3393FA3D-6767-4A9D-8C20-DFDD73B97A9E}"/>
              </a:ext>
            </a:extLst>
          </p:cNvPr>
          <p:cNvSpPr txBox="1"/>
          <p:nvPr/>
        </p:nvSpPr>
        <p:spPr>
          <a:xfrm>
            <a:off x="1068110" y="1268760"/>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1.0</a:t>
            </a:r>
            <a:endParaRPr sz="1400" kern="0" dirty="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486" name="Google Shape;1596;p199">
            <a:extLst>
              <a:ext uri="{FF2B5EF4-FFF2-40B4-BE49-F238E27FC236}">
                <a16:creationId xmlns:a16="http://schemas.microsoft.com/office/drawing/2014/main" id="{49730AEA-1F56-4C22-8C65-6D71EC26F895}"/>
              </a:ext>
            </a:extLst>
          </p:cNvPr>
          <p:cNvSpPr txBox="1"/>
          <p:nvPr/>
        </p:nvSpPr>
        <p:spPr>
          <a:xfrm>
            <a:off x="1068110" y="2060612"/>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0.8</a:t>
            </a:r>
            <a:endParaRPr sz="1400" kern="0" dirty="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487" name="Google Shape;1599;p199">
            <a:extLst>
              <a:ext uri="{FF2B5EF4-FFF2-40B4-BE49-F238E27FC236}">
                <a16:creationId xmlns:a16="http://schemas.microsoft.com/office/drawing/2014/main" id="{88521E37-56D5-4920-9FEB-DEF9231092CA}"/>
              </a:ext>
            </a:extLst>
          </p:cNvPr>
          <p:cNvSpPr txBox="1"/>
          <p:nvPr/>
        </p:nvSpPr>
        <p:spPr>
          <a:xfrm>
            <a:off x="1053970" y="4426132"/>
            <a:ext cx="495591" cy="307777"/>
          </a:xfrm>
          <a:prstGeom prst="rect">
            <a:avLst/>
          </a:prstGeom>
          <a:noFill/>
          <a:ln>
            <a:noFill/>
          </a:ln>
        </p:spPr>
        <p:txBody>
          <a:bodyPr spcFirstLastPara="1" wrap="square" lIns="91425" tIns="45700" rIns="91425" bIns="45700" anchor="t" anchorCtr="0">
            <a:noAutofit/>
          </a:bodyPr>
          <a:lstStyle/>
          <a:p>
            <a:pPr algn="r" defTabSz="914377">
              <a:buClr>
                <a:srgbClr val="000000"/>
              </a:buClr>
            </a:pPr>
            <a:r>
              <a:rPr lang="en-GB" sz="1400" kern="0" dirty="0">
                <a:solidFill>
                  <a:srgbClr val="343333"/>
                </a:solidFill>
                <a:latin typeface="Calibri" panose="020F0502020204030204" pitchFamily="34" charset="0"/>
                <a:ea typeface="MS PGothic" pitchFamily="34" charset="-128"/>
                <a:cs typeface="Calibri" panose="020F0502020204030204" pitchFamily="34" charset="0"/>
                <a:sym typeface="Arial"/>
              </a:rPr>
              <a:t>0.2</a:t>
            </a:r>
            <a:endParaRPr sz="1400" kern="0" dirty="0">
              <a:solidFill>
                <a:srgbClr val="343333"/>
              </a:solidFill>
              <a:latin typeface="Calibri" panose="020F0502020204030204" pitchFamily="34" charset="0"/>
              <a:ea typeface="MS PGothic" pitchFamily="34" charset="-128"/>
              <a:cs typeface="Calibri" panose="020F0502020204030204" pitchFamily="34" charset="0"/>
              <a:sym typeface="Arial"/>
            </a:endParaRPr>
          </a:p>
        </p:txBody>
      </p:sp>
      <p:sp>
        <p:nvSpPr>
          <p:cNvPr id="482" name="TextBox 481">
            <a:extLst>
              <a:ext uri="{FF2B5EF4-FFF2-40B4-BE49-F238E27FC236}">
                <a16:creationId xmlns:a16="http://schemas.microsoft.com/office/drawing/2014/main" id="{266BF7F3-4088-49DE-A567-E38E6A275CC2}"/>
              </a:ext>
            </a:extLst>
          </p:cNvPr>
          <p:cNvSpPr txBox="1"/>
          <p:nvPr/>
        </p:nvSpPr>
        <p:spPr>
          <a:xfrm>
            <a:off x="1240228" y="5221539"/>
            <a:ext cx="309333" cy="307777"/>
          </a:xfrm>
          <a:prstGeom prst="rect">
            <a:avLst/>
          </a:prstGeom>
          <a:noFill/>
        </p:spPr>
        <p:txBody>
          <a:bodyPr wrap="square" rtlCol="0">
            <a:spAutoFit/>
          </a:bodyPr>
          <a:lstStyle/>
          <a:p>
            <a:pPr algn="r" defTabSz="914377">
              <a:defRPr/>
            </a:pPr>
            <a:r>
              <a:rPr lang="en-GB" sz="1400" dirty="0">
                <a:solidFill>
                  <a:srgbClr val="343333"/>
                </a:solidFill>
                <a:latin typeface="Calibri" panose="020F0502020204030204" pitchFamily="34" charset="0"/>
                <a:ea typeface="MS PGothic" pitchFamily="34" charset="-128"/>
                <a:cs typeface="Calibri" panose="020F0502020204030204" pitchFamily="34" charset="0"/>
                <a:sym typeface="Arial"/>
              </a:rPr>
              <a:t>0</a:t>
            </a:r>
          </a:p>
        </p:txBody>
      </p:sp>
      <p:sp>
        <p:nvSpPr>
          <p:cNvPr id="493" name="Rectangle 492">
            <a:extLst>
              <a:ext uri="{FF2B5EF4-FFF2-40B4-BE49-F238E27FC236}">
                <a16:creationId xmlns:a16="http://schemas.microsoft.com/office/drawing/2014/main" id="{145BE304-F8C7-F64A-86A2-233D5B9D78AC}"/>
              </a:ext>
            </a:extLst>
          </p:cNvPr>
          <p:cNvSpPr/>
          <p:nvPr/>
        </p:nvSpPr>
        <p:spPr>
          <a:xfrm>
            <a:off x="10459679" y="3692311"/>
            <a:ext cx="1055097" cy="307777"/>
          </a:xfrm>
          <a:prstGeom prst="rect">
            <a:avLst/>
          </a:prstGeom>
        </p:spPr>
        <p:txBody>
          <a:bodyPr wrap="none">
            <a:spAutoFit/>
          </a:bodyPr>
          <a:lstStyle/>
          <a:p>
            <a:pPr defTabSz="914377">
              <a:buClr>
                <a:srgbClr val="000000"/>
              </a:buClr>
            </a:pPr>
            <a:r>
              <a:rPr lang="en-GB" sz="1400" b="1" kern="0" dirty="0" err="1">
                <a:solidFill>
                  <a:schemeClr val="tx2"/>
                </a:solidFill>
                <a:latin typeface="Calibri" panose="020F0502020204030204" pitchFamily="34" charset="0"/>
                <a:ea typeface="MS PGothic" pitchFamily="34" charset="-128"/>
                <a:cs typeface="Calibri" panose="020F0502020204030204" pitchFamily="34" charset="0"/>
                <a:sym typeface="Arial"/>
              </a:rPr>
              <a:t>Atezo</a:t>
            </a:r>
            <a:r>
              <a:rPr lang="en-GB" sz="1400" b="1" kern="0" dirty="0">
                <a:solidFill>
                  <a:schemeClr val="tx2"/>
                </a:solidFill>
                <a:latin typeface="Calibri" panose="020F0502020204030204" pitchFamily="34" charset="0"/>
                <a:ea typeface="MS PGothic" pitchFamily="34" charset="-128"/>
                <a:cs typeface="Calibri" panose="020F0502020204030204" pitchFamily="34" charset="0"/>
                <a:sym typeface="Arial"/>
              </a:rPr>
              <a:t> + </a:t>
            </a:r>
            <a:r>
              <a:rPr lang="en-GB" sz="1400" b="1" kern="0" dirty="0" err="1">
                <a:solidFill>
                  <a:schemeClr val="tx2"/>
                </a:solidFill>
                <a:latin typeface="Calibri" panose="020F0502020204030204" pitchFamily="34" charset="0"/>
                <a:ea typeface="MS PGothic" pitchFamily="34" charset="-128"/>
                <a:cs typeface="Calibri" panose="020F0502020204030204" pitchFamily="34" charset="0"/>
                <a:sym typeface="Arial"/>
              </a:rPr>
              <a:t>bev</a:t>
            </a:r>
            <a:endParaRPr lang="en-GB" sz="1400" kern="0" dirty="0">
              <a:solidFill>
                <a:schemeClr val="tx2"/>
              </a:solidFill>
              <a:latin typeface="Calibri" panose="020F0502020204030204" pitchFamily="34" charset="0"/>
              <a:ea typeface="MS PGothic" pitchFamily="34" charset="-128"/>
              <a:cs typeface="Calibri" panose="020F0502020204030204" pitchFamily="34" charset="0"/>
              <a:sym typeface="Arial"/>
            </a:endParaRPr>
          </a:p>
        </p:txBody>
      </p:sp>
      <p:sp>
        <p:nvSpPr>
          <p:cNvPr id="494" name="Rectangle 493">
            <a:extLst>
              <a:ext uri="{FF2B5EF4-FFF2-40B4-BE49-F238E27FC236}">
                <a16:creationId xmlns:a16="http://schemas.microsoft.com/office/drawing/2014/main" id="{4A5034C5-ABE3-4B40-A680-C9F3FB9CD859}"/>
              </a:ext>
            </a:extLst>
          </p:cNvPr>
          <p:cNvSpPr/>
          <p:nvPr/>
        </p:nvSpPr>
        <p:spPr>
          <a:xfrm>
            <a:off x="10459679" y="4784511"/>
            <a:ext cx="901209" cy="307777"/>
          </a:xfrm>
          <a:prstGeom prst="rect">
            <a:avLst/>
          </a:prstGeom>
        </p:spPr>
        <p:txBody>
          <a:bodyPr wrap="none">
            <a:spAutoFit/>
          </a:bodyPr>
          <a:lstStyle/>
          <a:p>
            <a:pPr defTabSz="914377">
              <a:buClr>
                <a:srgbClr val="000000"/>
              </a:buClr>
            </a:pPr>
            <a:r>
              <a:rPr lang="en-GB" sz="1400" b="1" kern="0" dirty="0">
                <a:solidFill>
                  <a:schemeClr val="accent1"/>
                </a:solidFill>
                <a:latin typeface="Calibri" panose="020F0502020204030204" pitchFamily="34" charset="0"/>
                <a:ea typeface="MS PGothic" pitchFamily="34" charset="-128"/>
                <a:cs typeface="Calibri" panose="020F0502020204030204" pitchFamily="34" charset="0"/>
                <a:sym typeface="Arial"/>
              </a:rPr>
              <a:t>Sorafenib</a:t>
            </a:r>
            <a:endParaRPr lang="en-GB" sz="1400" kern="0" dirty="0">
              <a:solidFill>
                <a:schemeClr val="accent1"/>
              </a:solidFill>
              <a:latin typeface="Calibri" panose="020F0502020204030204" pitchFamily="34" charset="0"/>
              <a:ea typeface="MS PGothic" pitchFamily="34" charset="-128"/>
              <a:cs typeface="Calibri" panose="020F0502020204030204" pitchFamily="34" charset="0"/>
              <a:sym typeface="Arial"/>
            </a:endParaRPr>
          </a:p>
        </p:txBody>
      </p:sp>
      <p:sp>
        <p:nvSpPr>
          <p:cNvPr id="496" name="Google Shape;1164;p199">
            <a:extLst>
              <a:ext uri="{FF2B5EF4-FFF2-40B4-BE49-F238E27FC236}">
                <a16:creationId xmlns:a16="http://schemas.microsoft.com/office/drawing/2014/main" id="{4FA79DD0-A264-0A43-9B62-898B3756D991}"/>
              </a:ext>
            </a:extLst>
          </p:cNvPr>
          <p:cNvSpPr txBox="1">
            <a:spLocks/>
          </p:cNvSpPr>
          <p:nvPr/>
        </p:nvSpPr>
        <p:spPr>
          <a:xfrm>
            <a:off x="620184" y="5797551"/>
            <a:ext cx="10732400" cy="365125"/>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pPr>
            <a:r>
              <a:rPr lang="en-GB" dirty="0"/>
              <a:t>CCOD: 31 August 2020; median follow-up: 15.6 months</a:t>
            </a:r>
            <a:endParaRPr lang="en-GB" dirty="0">
              <a:solidFill>
                <a:schemeClr val="tx2"/>
              </a:solidFill>
            </a:endParaRPr>
          </a:p>
        </p:txBody>
      </p:sp>
      <p:sp>
        <p:nvSpPr>
          <p:cNvPr id="11" name="Slide Number Placeholder 10">
            <a:extLst>
              <a:ext uri="{FF2B5EF4-FFF2-40B4-BE49-F238E27FC236}">
                <a16:creationId xmlns:a16="http://schemas.microsoft.com/office/drawing/2014/main" id="{F69A9CFB-C156-CE4E-8D65-72F9A9F42291}"/>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Tree>
    <p:extLst>
      <p:ext uri="{BB962C8B-B14F-4D97-AF65-F5344CB8AC3E}">
        <p14:creationId xmlns:p14="http://schemas.microsoft.com/office/powerpoint/2010/main" val="209870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2B32F05-0B01-ED47-BEA4-D07D9A102F5B}"/>
              </a:ext>
            </a:extLst>
          </p:cNvPr>
          <p:cNvSpPr>
            <a:spLocks noGrp="1"/>
          </p:cNvSpPr>
          <p:nvPr>
            <p:ph type="body" idx="1"/>
          </p:nvPr>
        </p:nvSpPr>
        <p:spPr>
          <a:xfrm>
            <a:off x="609600" y="1049386"/>
            <a:ext cx="10972800" cy="702470"/>
          </a:xfrm>
        </p:spPr>
        <p:txBody>
          <a:bodyPr/>
          <a:lstStyle/>
          <a:p>
            <a:r>
              <a:rPr lang="en-US" altLang="en-US" dirty="0"/>
              <a:t>≥10% frequency of AE</a:t>
            </a:r>
            <a:r>
              <a:rPr lang="en-US" altLang="en-US" cap="none" dirty="0"/>
              <a:t>s</a:t>
            </a:r>
            <a:r>
              <a:rPr lang="en-US" altLang="en-US" dirty="0"/>
              <a:t> in either arm and &gt;5% difference between arms</a:t>
            </a:r>
            <a:endParaRPr lang="en-US" dirty="0"/>
          </a:p>
        </p:txBody>
      </p:sp>
      <p:sp>
        <p:nvSpPr>
          <p:cNvPr id="2" name="Title 1"/>
          <p:cNvSpPr>
            <a:spLocks noGrp="1"/>
          </p:cNvSpPr>
          <p:nvPr>
            <p:ph type="title"/>
          </p:nvPr>
        </p:nvSpPr>
        <p:spPr/>
        <p:txBody>
          <a:bodyPr/>
          <a:lstStyle/>
          <a:p>
            <a:r>
              <a:rPr lang="en-US" altLang="en-US" dirty="0"/>
              <a:t>Safety</a:t>
            </a:r>
            <a:endParaRPr lang="en-GB" cap="none" baseline="30000" dirty="0">
              <a:solidFill>
                <a:srgbClr val="FF0000"/>
              </a:solidFill>
            </a:endParaRPr>
          </a:p>
        </p:txBody>
      </p:sp>
      <p:sp>
        <p:nvSpPr>
          <p:cNvPr id="11" name="Content Placeholder 10">
            <a:extLst>
              <a:ext uri="{FF2B5EF4-FFF2-40B4-BE49-F238E27FC236}">
                <a16:creationId xmlns:a16="http://schemas.microsoft.com/office/drawing/2014/main" id="{58D04F8B-13B9-3643-BF7A-A5C7C53BADEB}"/>
              </a:ext>
            </a:extLst>
          </p:cNvPr>
          <p:cNvSpPr>
            <a:spLocks noGrp="1"/>
          </p:cNvSpPr>
          <p:nvPr>
            <p:ph sz="quarter" idx="15"/>
          </p:nvPr>
        </p:nvSpPr>
        <p:spPr>
          <a:xfrm>
            <a:off x="620184" y="6309320"/>
            <a:ext cx="8116800" cy="365125"/>
          </a:xfrm>
        </p:spPr>
        <p:txBody>
          <a:bodyPr/>
          <a:lstStyle/>
          <a:p>
            <a:pPr>
              <a:spcBef>
                <a:spcPts val="300"/>
              </a:spcBef>
            </a:pPr>
            <a:r>
              <a:rPr lang="en-GB" dirty="0"/>
              <a:t>AE, adverse event; ALT, alanine aminotransferase; PPE, palmar-plantar </a:t>
            </a:r>
            <a:r>
              <a:rPr lang="en-GB" dirty="0" err="1"/>
              <a:t>erythrodysaesthesia</a:t>
            </a:r>
            <a:r>
              <a:rPr lang="en-GB" dirty="0"/>
              <a:t> </a:t>
            </a:r>
          </a:p>
          <a:p>
            <a:pPr>
              <a:spcBef>
                <a:spcPts val="300"/>
              </a:spcBef>
            </a:pPr>
            <a:r>
              <a:rPr lang="en-GB" dirty="0"/>
              <a:t>Finn RS, et al. N </a:t>
            </a:r>
            <a:r>
              <a:rPr lang="en-GB" dirty="0" err="1"/>
              <a:t>Engl</a:t>
            </a:r>
            <a:r>
              <a:rPr lang="en-GB" dirty="0"/>
              <a:t> J Med. 2020;382:1894-905</a:t>
            </a:r>
          </a:p>
        </p:txBody>
      </p:sp>
      <p:grpSp>
        <p:nvGrpSpPr>
          <p:cNvPr id="14" name="Group 13">
            <a:extLst>
              <a:ext uri="{FF2B5EF4-FFF2-40B4-BE49-F238E27FC236}">
                <a16:creationId xmlns:a16="http://schemas.microsoft.com/office/drawing/2014/main" id="{A7E10D4F-C084-4781-9F70-F9143947530B}"/>
              </a:ext>
            </a:extLst>
          </p:cNvPr>
          <p:cNvGrpSpPr/>
          <p:nvPr/>
        </p:nvGrpSpPr>
        <p:grpSpPr>
          <a:xfrm>
            <a:off x="1111381" y="2134194"/>
            <a:ext cx="8682701" cy="3624567"/>
            <a:chOff x="49624" y="952315"/>
            <a:chExt cx="8682701" cy="3826039"/>
          </a:xfrm>
        </p:grpSpPr>
        <p:grpSp>
          <p:nvGrpSpPr>
            <p:cNvPr id="15" name="Group 30">
              <a:extLst>
                <a:ext uri="{FF2B5EF4-FFF2-40B4-BE49-F238E27FC236}">
                  <a16:creationId xmlns:a16="http://schemas.microsoft.com/office/drawing/2014/main" id="{8808901D-B808-47B6-A01B-134ACD112C3F}"/>
                </a:ext>
              </a:extLst>
            </p:cNvPr>
            <p:cNvGrpSpPr>
              <a:grpSpLocks/>
            </p:cNvGrpSpPr>
            <p:nvPr/>
          </p:nvGrpSpPr>
          <p:grpSpPr bwMode="auto">
            <a:xfrm>
              <a:off x="1793226" y="4485958"/>
              <a:ext cx="6897015" cy="292396"/>
              <a:chOff x="1728799" y="2900362"/>
              <a:chExt cx="6897757" cy="281847"/>
            </a:xfrm>
          </p:grpSpPr>
          <p:sp>
            <p:nvSpPr>
              <p:cNvPr id="41" name="TextBox 19">
                <a:extLst>
                  <a:ext uri="{FF2B5EF4-FFF2-40B4-BE49-F238E27FC236}">
                    <a16:creationId xmlns:a16="http://schemas.microsoft.com/office/drawing/2014/main" id="{350196DF-671E-4551-8011-6A0C0FC3282A}"/>
                  </a:ext>
                </a:extLst>
              </p:cNvPr>
              <p:cNvSpPr txBox="1">
                <a:spLocks noChangeArrowheads="1"/>
              </p:cNvSpPr>
              <p:nvPr/>
            </p:nvSpPr>
            <p:spPr bwMode="auto">
              <a:xfrm>
                <a:off x="2828934" y="2900362"/>
                <a:ext cx="452417"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Calibri" panose="020F0502020204030204"/>
                    <a:ea typeface="MS PGothic" pitchFamily="34" charset="-128"/>
                    <a:cs typeface="Arial" charset="0"/>
                  </a:rPr>
                  <a:t>40%</a:t>
                </a:r>
              </a:p>
            </p:txBody>
          </p:sp>
          <p:sp>
            <p:nvSpPr>
              <p:cNvPr id="42" name="TextBox 21">
                <a:extLst>
                  <a:ext uri="{FF2B5EF4-FFF2-40B4-BE49-F238E27FC236}">
                    <a16:creationId xmlns:a16="http://schemas.microsoft.com/office/drawing/2014/main" id="{3E9D6C63-C9C6-4F5D-8D28-8DD8C8D92117}"/>
                  </a:ext>
                </a:extLst>
              </p:cNvPr>
              <p:cNvSpPr txBox="1">
                <a:spLocks noChangeArrowheads="1"/>
              </p:cNvSpPr>
              <p:nvPr/>
            </p:nvSpPr>
            <p:spPr bwMode="auto">
              <a:xfrm>
                <a:off x="3914934" y="2900362"/>
                <a:ext cx="452417"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Calibri" panose="020F0502020204030204"/>
                    <a:ea typeface="MS PGothic" pitchFamily="34" charset="-128"/>
                    <a:cs typeface="Arial" charset="0"/>
                  </a:rPr>
                  <a:t>20%</a:t>
                </a:r>
              </a:p>
            </p:txBody>
          </p:sp>
          <p:sp>
            <p:nvSpPr>
              <p:cNvPr id="43" name="TextBox 23">
                <a:extLst>
                  <a:ext uri="{FF2B5EF4-FFF2-40B4-BE49-F238E27FC236}">
                    <a16:creationId xmlns:a16="http://schemas.microsoft.com/office/drawing/2014/main" id="{CAC4C30C-A2FA-4810-AD68-70D905ACAECE}"/>
                  </a:ext>
                </a:extLst>
              </p:cNvPr>
              <p:cNvSpPr txBox="1">
                <a:spLocks noChangeArrowheads="1"/>
              </p:cNvSpPr>
              <p:nvPr/>
            </p:nvSpPr>
            <p:spPr bwMode="auto">
              <a:xfrm>
                <a:off x="5056333" y="2900362"/>
                <a:ext cx="263242"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Calibri" panose="020F0502020204030204"/>
                    <a:ea typeface="MS PGothic" pitchFamily="34" charset="-128"/>
                    <a:cs typeface="Arial" charset="0"/>
                  </a:rPr>
                  <a:t>0</a:t>
                </a:r>
              </a:p>
            </p:txBody>
          </p:sp>
          <p:sp>
            <p:nvSpPr>
              <p:cNvPr id="44" name="TextBox 25">
                <a:extLst>
                  <a:ext uri="{FF2B5EF4-FFF2-40B4-BE49-F238E27FC236}">
                    <a16:creationId xmlns:a16="http://schemas.microsoft.com/office/drawing/2014/main" id="{893F6F2F-C64D-4A10-AB9F-F80237F94148}"/>
                  </a:ext>
                </a:extLst>
              </p:cNvPr>
              <p:cNvSpPr txBox="1">
                <a:spLocks noChangeArrowheads="1"/>
              </p:cNvSpPr>
              <p:nvPr/>
            </p:nvSpPr>
            <p:spPr bwMode="auto">
              <a:xfrm>
                <a:off x="6029335" y="2900362"/>
                <a:ext cx="452417"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Calibri" panose="020F0502020204030204"/>
                    <a:ea typeface="MS PGothic" pitchFamily="34" charset="-128"/>
                    <a:cs typeface="Arial" charset="0"/>
                  </a:rPr>
                  <a:t>20%</a:t>
                </a:r>
              </a:p>
            </p:txBody>
          </p:sp>
          <p:sp>
            <p:nvSpPr>
              <p:cNvPr id="45" name="TextBox 27">
                <a:extLst>
                  <a:ext uri="{FF2B5EF4-FFF2-40B4-BE49-F238E27FC236}">
                    <a16:creationId xmlns:a16="http://schemas.microsoft.com/office/drawing/2014/main" id="{B7E78D6F-A0FA-4538-A3CE-2F3D859241D4}"/>
                  </a:ext>
                </a:extLst>
              </p:cNvPr>
              <p:cNvSpPr txBox="1">
                <a:spLocks noChangeArrowheads="1"/>
              </p:cNvSpPr>
              <p:nvPr/>
            </p:nvSpPr>
            <p:spPr bwMode="auto">
              <a:xfrm>
                <a:off x="5495935" y="2900362"/>
                <a:ext cx="452417"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Calibri" panose="020F0502020204030204"/>
                    <a:ea typeface="MS PGothic" pitchFamily="34" charset="-128"/>
                    <a:cs typeface="Arial" charset="0"/>
                  </a:rPr>
                  <a:t>10%</a:t>
                </a:r>
              </a:p>
            </p:txBody>
          </p:sp>
          <p:sp>
            <p:nvSpPr>
              <p:cNvPr id="46" name="TextBox 28">
                <a:extLst>
                  <a:ext uri="{FF2B5EF4-FFF2-40B4-BE49-F238E27FC236}">
                    <a16:creationId xmlns:a16="http://schemas.microsoft.com/office/drawing/2014/main" id="{1489056A-67EB-471D-B380-DB7C0E756906}"/>
                  </a:ext>
                </a:extLst>
              </p:cNvPr>
              <p:cNvSpPr txBox="1">
                <a:spLocks noChangeArrowheads="1"/>
              </p:cNvSpPr>
              <p:nvPr/>
            </p:nvSpPr>
            <p:spPr bwMode="auto">
              <a:xfrm>
                <a:off x="1728799" y="2900362"/>
                <a:ext cx="452417"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Calibri" panose="020F0502020204030204"/>
                    <a:ea typeface="MS PGothic" pitchFamily="34" charset="-128"/>
                    <a:cs typeface="Arial" charset="0"/>
                  </a:rPr>
                  <a:t>60%</a:t>
                </a:r>
              </a:p>
            </p:txBody>
          </p:sp>
          <p:sp>
            <p:nvSpPr>
              <p:cNvPr id="47" name="TextBox 29">
                <a:extLst>
                  <a:ext uri="{FF2B5EF4-FFF2-40B4-BE49-F238E27FC236}">
                    <a16:creationId xmlns:a16="http://schemas.microsoft.com/office/drawing/2014/main" id="{8F5B1569-D5B1-4249-A6AB-FC6EA8001D3C}"/>
                  </a:ext>
                </a:extLst>
              </p:cNvPr>
              <p:cNvSpPr txBox="1">
                <a:spLocks noChangeArrowheads="1"/>
              </p:cNvSpPr>
              <p:nvPr/>
            </p:nvSpPr>
            <p:spPr bwMode="auto">
              <a:xfrm>
                <a:off x="8174139" y="2900362"/>
                <a:ext cx="452417"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Calibri" panose="020F0502020204030204"/>
                    <a:ea typeface="MS PGothic" pitchFamily="34" charset="-128"/>
                    <a:cs typeface="Arial" charset="0"/>
                  </a:rPr>
                  <a:t>60%</a:t>
                </a:r>
              </a:p>
            </p:txBody>
          </p:sp>
          <p:sp>
            <p:nvSpPr>
              <p:cNvPr id="48" name="TextBox 30">
                <a:extLst>
                  <a:ext uri="{FF2B5EF4-FFF2-40B4-BE49-F238E27FC236}">
                    <a16:creationId xmlns:a16="http://schemas.microsoft.com/office/drawing/2014/main" id="{926417D0-D1C4-4A07-AD15-66809BB6264C}"/>
                  </a:ext>
                </a:extLst>
              </p:cNvPr>
              <p:cNvSpPr txBox="1">
                <a:spLocks noChangeArrowheads="1"/>
              </p:cNvSpPr>
              <p:nvPr/>
            </p:nvSpPr>
            <p:spPr bwMode="auto">
              <a:xfrm>
                <a:off x="7096136" y="2900362"/>
                <a:ext cx="452417"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Calibri" panose="020F0502020204030204"/>
                    <a:ea typeface="MS PGothic" pitchFamily="34" charset="-128"/>
                    <a:cs typeface="Arial" charset="0"/>
                  </a:rPr>
                  <a:t>40%</a:t>
                </a:r>
              </a:p>
            </p:txBody>
          </p:sp>
          <p:sp>
            <p:nvSpPr>
              <p:cNvPr id="49" name="TextBox 30">
                <a:extLst>
                  <a:ext uri="{FF2B5EF4-FFF2-40B4-BE49-F238E27FC236}">
                    <a16:creationId xmlns:a16="http://schemas.microsoft.com/office/drawing/2014/main" id="{A495B2B3-C6B7-46E3-82D0-CD138BC2517A}"/>
                  </a:ext>
                </a:extLst>
              </p:cNvPr>
              <p:cNvSpPr txBox="1">
                <a:spLocks noChangeArrowheads="1"/>
              </p:cNvSpPr>
              <p:nvPr/>
            </p:nvSpPr>
            <p:spPr bwMode="auto">
              <a:xfrm>
                <a:off x="2261346" y="2900362"/>
                <a:ext cx="452417"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Calibri" panose="020F0502020204030204"/>
                    <a:ea typeface="MS PGothic" pitchFamily="34" charset="-128"/>
                    <a:cs typeface="Arial" charset="0"/>
                  </a:rPr>
                  <a:t>50%</a:t>
                </a:r>
              </a:p>
            </p:txBody>
          </p:sp>
          <p:sp>
            <p:nvSpPr>
              <p:cNvPr id="50" name="TextBox 25">
                <a:extLst>
                  <a:ext uri="{FF2B5EF4-FFF2-40B4-BE49-F238E27FC236}">
                    <a16:creationId xmlns:a16="http://schemas.microsoft.com/office/drawing/2014/main" id="{38C41035-975E-473F-8B5A-3D83A45BEEE9}"/>
                  </a:ext>
                </a:extLst>
              </p:cNvPr>
              <p:cNvSpPr txBox="1">
                <a:spLocks noChangeArrowheads="1"/>
              </p:cNvSpPr>
              <p:nvPr/>
            </p:nvSpPr>
            <p:spPr bwMode="auto">
              <a:xfrm>
                <a:off x="6593543" y="2900362"/>
                <a:ext cx="452417"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Calibri" panose="020F0502020204030204"/>
                    <a:ea typeface="MS PGothic" pitchFamily="34" charset="-128"/>
                    <a:cs typeface="Arial" charset="0"/>
                  </a:rPr>
                  <a:t>30%</a:t>
                </a:r>
              </a:p>
            </p:txBody>
          </p:sp>
          <p:sp>
            <p:nvSpPr>
              <p:cNvPr id="51" name="TextBox 29">
                <a:extLst>
                  <a:ext uri="{FF2B5EF4-FFF2-40B4-BE49-F238E27FC236}">
                    <a16:creationId xmlns:a16="http://schemas.microsoft.com/office/drawing/2014/main" id="{E80EB491-D484-4135-A40A-380C15583AB2}"/>
                  </a:ext>
                </a:extLst>
              </p:cNvPr>
              <p:cNvSpPr txBox="1">
                <a:spLocks noChangeArrowheads="1"/>
              </p:cNvSpPr>
              <p:nvPr/>
            </p:nvSpPr>
            <p:spPr bwMode="auto">
              <a:xfrm>
                <a:off x="7672394" y="2900362"/>
                <a:ext cx="452417"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Calibri" panose="020F0502020204030204"/>
                    <a:ea typeface="MS PGothic" pitchFamily="34" charset="-128"/>
                    <a:cs typeface="Arial" charset="0"/>
                  </a:rPr>
                  <a:t>50%</a:t>
                </a:r>
              </a:p>
            </p:txBody>
          </p:sp>
          <p:sp>
            <p:nvSpPr>
              <p:cNvPr id="52" name="TextBox 21">
                <a:extLst>
                  <a:ext uri="{FF2B5EF4-FFF2-40B4-BE49-F238E27FC236}">
                    <a16:creationId xmlns:a16="http://schemas.microsoft.com/office/drawing/2014/main" id="{64EC86B4-4D18-41C0-BC26-D2140DE5E05E}"/>
                  </a:ext>
                </a:extLst>
              </p:cNvPr>
              <p:cNvSpPr txBox="1">
                <a:spLocks noChangeArrowheads="1"/>
              </p:cNvSpPr>
              <p:nvPr/>
            </p:nvSpPr>
            <p:spPr bwMode="auto">
              <a:xfrm>
                <a:off x="4434046" y="2900362"/>
                <a:ext cx="452417"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Calibri" panose="020F0502020204030204"/>
                    <a:ea typeface="MS PGothic" pitchFamily="34" charset="-128"/>
                    <a:cs typeface="Arial" charset="0"/>
                  </a:rPr>
                  <a:t>10%</a:t>
                </a:r>
              </a:p>
            </p:txBody>
          </p:sp>
          <p:sp>
            <p:nvSpPr>
              <p:cNvPr id="53" name="TextBox 19">
                <a:extLst>
                  <a:ext uri="{FF2B5EF4-FFF2-40B4-BE49-F238E27FC236}">
                    <a16:creationId xmlns:a16="http://schemas.microsoft.com/office/drawing/2014/main" id="{C4603ACA-08F8-41DE-A255-51C513D77823}"/>
                  </a:ext>
                </a:extLst>
              </p:cNvPr>
              <p:cNvSpPr txBox="1">
                <a:spLocks noChangeArrowheads="1"/>
              </p:cNvSpPr>
              <p:nvPr/>
            </p:nvSpPr>
            <p:spPr bwMode="auto">
              <a:xfrm>
                <a:off x="3362336" y="2900362"/>
                <a:ext cx="452417" cy="281847"/>
              </a:xfrm>
              <a:prstGeom prst="rect">
                <a:avLst/>
              </a:prstGeom>
              <a:noFill/>
              <a:ln w="9525">
                <a:noFill/>
                <a:miter lim="800000"/>
                <a:headEnd/>
                <a:tailEnd/>
              </a:ln>
            </p:spPr>
            <p:txBody>
              <a:bodyPr wrap="none">
                <a:spAutoFit/>
              </a:bodyPr>
              <a:lstStyle/>
              <a:p>
                <a:pPr algn="ctr" defTabSz="1217444">
                  <a:defRPr/>
                </a:pPr>
                <a:r>
                  <a:rPr lang="en-US" altLang="en-US" sz="1200" dirty="0">
                    <a:latin typeface="Calibri" panose="020F0502020204030204"/>
                    <a:ea typeface="MS PGothic" pitchFamily="34" charset="-128"/>
                    <a:cs typeface="Arial" charset="0"/>
                  </a:rPr>
                  <a:t>30%</a:t>
                </a:r>
              </a:p>
            </p:txBody>
          </p:sp>
        </p:grpSp>
        <p:grpSp>
          <p:nvGrpSpPr>
            <p:cNvPr id="16" name="Group 15">
              <a:extLst>
                <a:ext uri="{FF2B5EF4-FFF2-40B4-BE49-F238E27FC236}">
                  <a16:creationId xmlns:a16="http://schemas.microsoft.com/office/drawing/2014/main" id="{895E8B3F-B5A5-48F6-B873-C2F77B1A369E}"/>
                </a:ext>
              </a:extLst>
            </p:cNvPr>
            <p:cNvGrpSpPr/>
            <p:nvPr/>
          </p:nvGrpSpPr>
          <p:grpSpPr>
            <a:xfrm>
              <a:off x="1854340" y="952315"/>
              <a:ext cx="6877985" cy="3614884"/>
              <a:chOff x="1401700" y="719758"/>
              <a:chExt cx="5199088" cy="2732501"/>
            </a:xfrm>
          </p:grpSpPr>
          <p:graphicFrame>
            <p:nvGraphicFramePr>
              <p:cNvPr id="39" name="Content Placeholder 3">
                <a:extLst>
                  <a:ext uri="{FF2B5EF4-FFF2-40B4-BE49-F238E27FC236}">
                    <a16:creationId xmlns:a16="http://schemas.microsoft.com/office/drawing/2014/main" id="{5B15FC2F-88D3-436D-9E40-75017781D684}"/>
                  </a:ext>
                </a:extLst>
              </p:cNvPr>
              <p:cNvGraphicFramePr>
                <a:graphicFrameLocks/>
              </p:cNvGraphicFramePr>
              <p:nvPr>
                <p:extLst>
                  <p:ext uri="{D42A27DB-BD31-4B8C-83A1-F6EECF244321}">
                    <p14:modId xmlns:p14="http://schemas.microsoft.com/office/powerpoint/2010/main" val="2948669038"/>
                  </p:ext>
                </p:extLst>
              </p:nvPr>
            </p:nvGraphicFramePr>
            <p:xfrm>
              <a:off x="1401700" y="719758"/>
              <a:ext cx="5114600" cy="2732501"/>
            </p:xfrm>
            <a:graphic>
              <a:graphicData uri="http://schemas.openxmlformats.org/drawingml/2006/chart">
                <c:chart xmlns:c="http://schemas.openxmlformats.org/drawingml/2006/chart" xmlns:r="http://schemas.openxmlformats.org/officeDocument/2006/relationships" r:id="rId2"/>
              </a:graphicData>
            </a:graphic>
          </p:graphicFrame>
          <p:sp>
            <p:nvSpPr>
              <p:cNvPr id="40" name="Rectangle 39">
                <a:extLst>
                  <a:ext uri="{FF2B5EF4-FFF2-40B4-BE49-F238E27FC236}">
                    <a16:creationId xmlns:a16="http://schemas.microsoft.com/office/drawing/2014/main" id="{D253354F-4E5F-4FA2-B1CA-E631D748809C}"/>
                  </a:ext>
                </a:extLst>
              </p:cNvPr>
              <p:cNvSpPr/>
              <p:nvPr/>
            </p:nvSpPr>
            <p:spPr bwMode="auto">
              <a:xfrm>
                <a:off x="1439763" y="845753"/>
                <a:ext cx="5161025" cy="215788"/>
              </a:xfrm>
              <a:prstGeom prst="rect">
                <a:avLst/>
              </a:prstGeom>
              <a:solidFill>
                <a:schemeClr val="bg1"/>
              </a:solidFill>
              <a:ln w="9525" cap="flat" cmpd="sng" algn="ctr">
                <a:noFill/>
                <a:prstDash val="solid"/>
                <a:round/>
                <a:headEnd type="none" w="med" len="med"/>
                <a:tailEnd type="none" w="med" len="med"/>
              </a:ln>
              <a:effectLst/>
            </p:spPr>
            <p:txBody>
              <a:bodyPr vert="horz" wrap="square" lIns="161291" tIns="80645" rIns="161291" bIns="80645" numCol="1" rtlCol="0" anchor="t" anchorCtr="0" compatLnSpc="1">
                <a:prstTxWarp prst="textNoShape">
                  <a:avLst/>
                </a:prstTxWarp>
              </a:bodyPr>
              <a:lstStyle/>
              <a:p>
                <a:pPr defTabSz="604800">
                  <a:lnSpc>
                    <a:spcPct val="93000"/>
                  </a:lnSpc>
                  <a:buClr>
                    <a:srgbClr val="000000"/>
                  </a:buClr>
                  <a:buSzPct val="100000"/>
                  <a:defRPr/>
                </a:pPr>
                <a:endParaRPr lang="en-US" sz="2400" dirty="0">
                  <a:latin typeface="Calibri" panose="020F0502020204030204"/>
                  <a:ea typeface="Arial Unicode MS" panose="020B0604020202020204" pitchFamily="34" charset="-128"/>
                  <a:cs typeface="Arial Unicode MS" panose="020B0604020202020204" pitchFamily="34" charset="-128"/>
                </a:endParaRPr>
              </a:p>
            </p:txBody>
          </p:sp>
        </p:grpSp>
        <p:sp>
          <p:nvSpPr>
            <p:cNvPr id="17" name="TextBox 32">
              <a:extLst>
                <a:ext uri="{FF2B5EF4-FFF2-40B4-BE49-F238E27FC236}">
                  <a16:creationId xmlns:a16="http://schemas.microsoft.com/office/drawing/2014/main" id="{238F0441-482C-49A9-9838-B04D1C5201C0}"/>
                </a:ext>
              </a:extLst>
            </p:cNvPr>
            <p:cNvSpPr txBox="1">
              <a:spLocks noChangeArrowheads="1"/>
            </p:cNvSpPr>
            <p:nvPr/>
          </p:nvSpPr>
          <p:spPr bwMode="auto">
            <a:xfrm>
              <a:off x="1969925" y="1066052"/>
              <a:ext cx="3200237" cy="259907"/>
            </a:xfrm>
            <a:prstGeom prst="rect">
              <a:avLst/>
            </a:prstGeom>
            <a:noFill/>
            <a:ln>
              <a:noFill/>
            </a:ln>
          </p:spPr>
          <p:txBody>
            <a:bodyPr lIns="0" tIns="0" rIns="0" bIns="0">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ctr" defTabSz="913108">
                <a:spcBef>
                  <a:spcPct val="0"/>
                </a:spcBef>
                <a:buNone/>
                <a:defRPr/>
              </a:pPr>
              <a:r>
                <a:rPr lang="en-US" altLang="en-US" sz="1600" b="1" dirty="0">
                  <a:solidFill>
                    <a:schemeClr val="tx1"/>
                  </a:solidFill>
                  <a:latin typeface="Calibri" panose="020F0502020204030204"/>
                  <a:cs typeface="Arial" panose="020B0604020202020204" pitchFamily="34" charset="0"/>
                </a:rPr>
                <a:t>Atezolizumab + bevacizumab</a:t>
              </a:r>
            </a:p>
          </p:txBody>
        </p:sp>
        <p:grpSp>
          <p:nvGrpSpPr>
            <p:cNvPr id="18" name="Group 17">
              <a:extLst>
                <a:ext uri="{FF2B5EF4-FFF2-40B4-BE49-F238E27FC236}">
                  <a16:creationId xmlns:a16="http://schemas.microsoft.com/office/drawing/2014/main" id="{0702C07B-0A9D-4CB2-98A4-74AAFE8B83A6}"/>
                </a:ext>
              </a:extLst>
            </p:cNvPr>
            <p:cNvGrpSpPr/>
            <p:nvPr/>
          </p:nvGrpSpPr>
          <p:grpSpPr>
            <a:xfrm>
              <a:off x="49624" y="1408892"/>
              <a:ext cx="1844288" cy="2988337"/>
              <a:chOff x="37511" y="1064886"/>
              <a:chExt cx="1394102" cy="2258893"/>
            </a:xfrm>
          </p:grpSpPr>
          <p:sp>
            <p:nvSpPr>
              <p:cNvPr id="28" name="TextBox 11">
                <a:extLst>
                  <a:ext uri="{FF2B5EF4-FFF2-40B4-BE49-F238E27FC236}">
                    <a16:creationId xmlns:a16="http://schemas.microsoft.com/office/drawing/2014/main" id="{6997AA97-042F-4EA1-BB0F-C3230719E725}"/>
                  </a:ext>
                </a:extLst>
              </p:cNvPr>
              <p:cNvSpPr txBox="1">
                <a:spLocks noChangeArrowheads="1"/>
              </p:cNvSpPr>
              <p:nvPr/>
            </p:nvSpPr>
            <p:spPr bwMode="auto">
              <a:xfrm>
                <a:off x="864961" y="1064886"/>
                <a:ext cx="563447"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US" altLang="en-US" sz="1400" b="1" dirty="0" err="1">
                    <a:solidFill>
                      <a:schemeClr val="tx1"/>
                    </a:solidFill>
                    <a:latin typeface="Calibri" panose="020F0502020204030204"/>
                    <a:cs typeface="Arial" panose="020B0604020202020204" pitchFamily="34" charset="0"/>
                  </a:rPr>
                  <a:t>Diarrhoea</a:t>
                </a:r>
                <a:endParaRPr lang="en-US" altLang="en-US" sz="1400" b="1" dirty="0">
                  <a:solidFill>
                    <a:schemeClr val="tx1"/>
                  </a:solidFill>
                  <a:latin typeface="Calibri" panose="020F0502020204030204"/>
                  <a:cs typeface="Arial" panose="020B0604020202020204" pitchFamily="34" charset="0"/>
                </a:endParaRPr>
              </a:p>
            </p:txBody>
          </p:sp>
          <p:sp>
            <p:nvSpPr>
              <p:cNvPr id="29" name="TextBox 12">
                <a:extLst>
                  <a:ext uri="{FF2B5EF4-FFF2-40B4-BE49-F238E27FC236}">
                    <a16:creationId xmlns:a16="http://schemas.microsoft.com/office/drawing/2014/main" id="{B60EE8D0-98F5-4A3F-8FAD-0DE9C8D0D7DF}"/>
                  </a:ext>
                </a:extLst>
              </p:cNvPr>
              <p:cNvSpPr txBox="1">
                <a:spLocks noChangeArrowheads="1"/>
              </p:cNvSpPr>
              <p:nvPr/>
            </p:nvSpPr>
            <p:spPr bwMode="auto">
              <a:xfrm>
                <a:off x="672304" y="1706246"/>
                <a:ext cx="759309"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US" altLang="en-US" sz="1400" b="1" dirty="0">
                    <a:solidFill>
                      <a:schemeClr val="tx1"/>
                    </a:solidFill>
                    <a:latin typeface="Calibri" panose="020F0502020204030204"/>
                    <a:cs typeface="Arial" panose="020B0604020202020204" pitchFamily="34" charset="0"/>
                  </a:rPr>
                  <a:t>Hypertension</a:t>
                </a:r>
              </a:p>
            </p:txBody>
          </p:sp>
          <p:sp>
            <p:nvSpPr>
              <p:cNvPr id="30" name="TextBox 13">
                <a:extLst>
                  <a:ext uri="{FF2B5EF4-FFF2-40B4-BE49-F238E27FC236}">
                    <a16:creationId xmlns:a16="http://schemas.microsoft.com/office/drawing/2014/main" id="{74F64D58-787A-43E1-97A5-6EA6F61F6F89}"/>
                  </a:ext>
                </a:extLst>
              </p:cNvPr>
              <p:cNvSpPr txBox="1">
                <a:spLocks noChangeArrowheads="1"/>
              </p:cNvSpPr>
              <p:nvPr/>
            </p:nvSpPr>
            <p:spPr bwMode="auto">
              <a:xfrm>
                <a:off x="1219563" y="1288945"/>
                <a:ext cx="212050"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US" altLang="en-US" sz="1400" b="1" dirty="0">
                    <a:solidFill>
                      <a:schemeClr val="tx1"/>
                    </a:solidFill>
                    <a:latin typeface="Calibri" panose="020F0502020204030204"/>
                    <a:cs typeface="Arial" panose="020B0604020202020204" pitchFamily="34" charset="0"/>
                  </a:rPr>
                  <a:t>PPE</a:t>
                </a:r>
              </a:p>
            </p:txBody>
          </p:sp>
          <p:sp>
            <p:nvSpPr>
              <p:cNvPr id="31" name="TextBox 15">
                <a:extLst>
                  <a:ext uri="{FF2B5EF4-FFF2-40B4-BE49-F238E27FC236}">
                    <a16:creationId xmlns:a16="http://schemas.microsoft.com/office/drawing/2014/main" id="{0E677DB6-9C08-4695-96DF-24DAE62EAC27}"/>
                  </a:ext>
                </a:extLst>
              </p:cNvPr>
              <p:cNvSpPr txBox="1">
                <a:spLocks noChangeArrowheads="1"/>
              </p:cNvSpPr>
              <p:nvPr/>
            </p:nvSpPr>
            <p:spPr bwMode="auto">
              <a:xfrm>
                <a:off x="1018613" y="2530367"/>
                <a:ext cx="413000"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US" altLang="en-US" sz="1400" b="1" dirty="0">
                    <a:solidFill>
                      <a:schemeClr val="tx1"/>
                    </a:solidFill>
                    <a:latin typeface="Calibri" panose="020F0502020204030204"/>
                    <a:cs typeface="Arial" panose="020B0604020202020204" pitchFamily="34" charset="0"/>
                  </a:rPr>
                  <a:t>Pyrexia</a:t>
                </a:r>
              </a:p>
            </p:txBody>
          </p:sp>
          <p:sp>
            <p:nvSpPr>
              <p:cNvPr id="32" name="TextBox 18">
                <a:extLst>
                  <a:ext uri="{FF2B5EF4-FFF2-40B4-BE49-F238E27FC236}">
                    <a16:creationId xmlns:a16="http://schemas.microsoft.com/office/drawing/2014/main" id="{DC47338C-4B20-48B2-B185-48424735BD6D}"/>
                  </a:ext>
                </a:extLst>
              </p:cNvPr>
              <p:cNvSpPr txBox="1">
                <a:spLocks noChangeArrowheads="1"/>
              </p:cNvSpPr>
              <p:nvPr/>
            </p:nvSpPr>
            <p:spPr bwMode="auto">
              <a:xfrm>
                <a:off x="665131" y="2740752"/>
                <a:ext cx="766482"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US" altLang="en-US" sz="1400" b="1" dirty="0">
                    <a:solidFill>
                      <a:schemeClr val="tx1"/>
                    </a:solidFill>
                    <a:latin typeface="Calibri" panose="020F0502020204030204"/>
                    <a:cs typeface="Arial" panose="020B0604020202020204" pitchFamily="34" charset="0"/>
                  </a:rPr>
                  <a:t>ALT increased</a:t>
                </a:r>
              </a:p>
            </p:txBody>
          </p:sp>
          <p:sp>
            <p:nvSpPr>
              <p:cNvPr id="33" name="TextBox 16">
                <a:extLst>
                  <a:ext uri="{FF2B5EF4-FFF2-40B4-BE49-F238E27FC236}">
                    <a16:creationId xmlns:a16="http://schemas.microsoft.com/office/drawing/2014/main" id="{98F27EE9-9AA1-405E-A754-87A0AA0FF434}"/>
                  </a:ext>
                </a:extLst>
              </p:cNvPr>
              <p:cNvSpPr txBox="1">
                <a:spLocks noChangeArrowheads="1"/>
              </p:cNvSpPr>
              <p:nvPr/>
            </p:nvSpPr>
            <p:spPr bwMode="auto">
              <a:xfrm>
                <a:off x="797547" y="2952503"/>
                <a:ext cx="634066"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US" altLang="en-US" sz="1400" b="1" dirty="0">
                    <a:solidFill>
                      <a:schemeClr val="tx1"/>
                    </a:solidFill>
                    <a:latin typeface="Calibri" panose="020F0502020204030204"/>
                    <a:cs typeface="Arial" panose="020B0604020202020204" pitchFamily="34" charset="0"/>
                  </a:rPr>
                  <a:t>Proteinuria</a:t>
                </a:r>
              </a:p>
            </p:txBody>
          </p:sp>
          <p:sp>
            <p:nvSpPr>
              <p:cNvPr id="34" name="TextBox 11">
                <a:extLst>
                  <a:ext uri="{FF2B5EF4-FFF2-40B4-BE49-F238E27FC236}">
                    <a16:creationId xmlns:a16="http://schemas.microsoft.com/office/drawing/2014/main" id="{268B35B6-DBED-40C9-A34E-54DD13B9F0DB}"/>
                  </a:ext>
                </a:extLst>
              </p:cNvPr>
              <p:cNvSpPr txBox="1">
                <a:spLocks noChangeArrowheads="1"/>
              </p:cNvSpPr>
              <p:nvPr/>
            </p:nvSpPr>
            <p:spPr bwMode="auto">
              <a:xfrm>
                <a:off x="941298" y="2127194"/>
                <a:ext cx="487109"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US" altLang="en-US" sz="1400" b="1" dirty="0">
                    <a:solidFill>
                      <a:schemeClr val="tx1"/>
                    </a:solidFill>
                    <a:latin typeface="Calibri" panose="020F0502020204030204"/>
                    <a:cs typeface="Arial" panose="020B0604020202020204" pitchFamily="34" charset="0"/>
                  </a:rPr>
                  <a:t>Alopecia</a:t>
                </a:r>
              </a:p>
            </p:txBody>
          </p:sp>
          <p:sp>
            <p:nvSpPr>
              <p:cNvPr id="35" name="TextBox 11">
                <a:extLst>
                  <a:ext uri="{FF2B5EF4-FFF2-40B4-BE49-F238E27FC236}">
                    <a16:creationId xmlns:a16="http://schemas.microsoft.com/office/drawing/2014/main" id="{2A1BCF46-DB01-46FC-B877-FB100CC64B8F}"/>
                  </a:ext>
                </a:extLst>
              </p:cNvPr>
              <p:cNvSpPr txBox="1">
                <a:spLocks noChangeArrowheads="1"/>
              </p:cNvSpPr>
              <p:nvPr/>
            </p:nvSpPr>
            <p:spPr bwMode="auto">
              <a:xfrm>
                <a:off x="340294" y="1504971"/>
                <a:ext cx="1091319"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US" altLang="en-US" sz="1400" b="1" dirty="0">
                    <a:solidFill>
                      <a:schemeClr val="tx1"/>
                    </a:solidFill>
                    <a:latin typeface="Calibri" panose="020F0502020204030204"/>
                    <a:cs typeface="Arial" panose="020B0604020202020204" pitchFamily="34" charset="0"/>
                  </a:rPr>
                  <a:t>Decreased appetite</a:t>
                </a:r>
              </a:p>
            </p:txBody>
          </p:sp>
          <p:sp>
            <p:nvSpPr>
              <p:cNvPr id="36" name="TextBox 11">
                <a:extLst>
                  <a:ext uri="{FF2B5EF4-FFF2-40B4-BE49-F238E27FC236}">
                    <a16:creationId xmlns:a16="http://schemas.microsoft.com/office/drawing/2014/main" id="{BB392606-1C68-4EC4-BBA4-1A1A3B6AF78F}"/>
                  </a:ext>
                </a:extLst>
              </p:cNvPr>
              <p:cNvSpPr txBox="1">
                <a:spLocks noChangeArrowheads="1"/>
              </p:cNvSpPr>
              <p:nvPr/>
            </p:nvSpPr>
            <p:spPr bwMode="auto">
              <a:xfrm>
                <a:off x="935101" y="2335368"/>
                <a:ext cx="496512"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US" altLang="en-US" sz="1400" b="1" dirty="0">
                    <a:solidFill>
                      <a:schemeClr val="tx1"/>
                    </a:solidFill>
                    <a:latin typeface="Calibri" panose="020F0502020204030204"/>
                    <a:cs typeface="Arial" panose="020B0604020202020204" pitchFamily="34" charset="0"/>
                  </a:rPr>
                  <a:t>Asthenia</a:t>
                </a:r>
              </a:p>
            </p:txBody>
          </p:sp>
          <p:sp>
            <p:nvSpPr>
              <p:cNvPr id="37" name="TextBox 11">
                <a:extLst>
                  <a:ext uri="{FF2B5EF4-FFF2-40B4-BE49-F238E27FC236}">
                    <a16:creationId xmlns:a16="http://schemas.microsoft.com/office/drawing/2014/main" id="{72692D58-D8C9-4D2E-818A-BDC195539B81}"/>
                  </a:ext>
                </a:extLst>
              </p:cNvPr>
              <p:cNvSpPr txBox="1">
                <a:spLocks noChangeArrowheads="1"/>
              </p:cNvSpPr>
              <p:nvPr/>
            </p:nvSpPr>
            <p:spPr bwMode="auto">
              <a:xfrm>
                <a:off x="537368" y="1914613"/>
                <a:ext cx="894245"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US" altLang="en-US" sz="1400" b="1" dirty="0">
                    <a:solidFill>
                      <a:schemeClr val="tx1"/>
                    </a:solidFill>
                    <a:latin typeface="Calibri" panose="020F0502020204030204"/>
                    <a:cs typeface="Arial" panose="020B0604020202020204" pitchFamily="34" charset="0"/>
                  </a:rPr>
                  <a:t>Abdominal pain</a:t>
                </a:r>
              </a:p>
            </p:txBody>
          </p:sp>
          <p:sp>
            <p:nvSpPr>
              <p:cNvPr id="38" name="TextBox 16">
                <a:extLst>
                  <a:ext uri="{FF2B5EF4-FFF2-40B4-BE49-F238E27FC236}">
                    <a16:creationId xmlns:a16="http://schemas.microsoft.com/office/drawing/2014/main" id="{D6C0EDD0-F318-4299-AE83-80C15EAF3041}"/>
                  </a:ext>
                </a:extLst>
              </p:cNvPr>
              <p:cNvSpPr txBox="1">
                <a:spLocks noChangeArrowheads="1"/>
              </p:cNvSpPr>
              <p:nvPr/>
            </p:nvSpPr>
            <p:spPr bwMode="auto">
              <a:xfrm>
                <a:off x="37511" y="3151872"/>
                <a:ext cx="1394102" cy="171907"/>
              </a:xfrm>
              <a:prstGeom prst="rect">
                <a:avLst/>
              </a:prstGeom>
              <a:noFill/>
              <a:ln>
                <a:noFill/>
              </a:ln>
            </p:spPr>
            <p:txBody>
              <a:bodyPr wrap="none" lIns="0" tIns="0" rIns="0" bIns="0" anchor="ctr">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r" defTabSz="913108">
                  <a:spcBef>
                    <a:spcPct val="0"/>
                  </a:spcBef>
                  <a:buNone/>
                  <a:defRPr/>
                </a:pPr>
                <a:r>
                  <a:rPr lang="en-US" altLang="en-US" sz="1400" b="1" dirty="0">
                    <a:solidFill>
                      <a:schemeClr val="tx1"/>
                    </a:solidFill>
                    <a:latin typeface="Calibri" panose="020F0502020204030204"/>
                    <a:cs typeface="Arial" panose="020B0604020202020204" pitchFamily="34" charset="0"/>
                  </a:rPr>
                  <a:t>Infusion-related reaction</a:t>
                </a:r>
              </a:p>
            </p:txBody>
          </p:sp>
        </p:grpSp>
        <p:sp>
          <p:nvSpPr>
            <p:cNvPr id="19" name="TextBox 36">
              <a:extLst>
                <a:ext uri="{FF2B5EF4-FFF2-40B4-BE49-F238E27FC236}">
                  <a16:creationId xmlns:a16="http://schemas.microsoft.com/office/drawing/2014/main" id="{7D2D9587-AFA4-4C6F-8B9C-B0D873509D23}"/>
                </a:ext>
              </a:extLst>
            </p:cNvPr>
            <p:cNvSpPr txBox="1">
              <a:spLocks noChangeArrowheads="1"/>
            </p:cNvSpPr>
            <p:nvPr/>
          </p:nvSpPr>
          <p:spPr bwMode="auto">
            <a:xfrm>
              <a:off x="2190240" y="3810144"/>
              <a:ext cx="1031116" cy="292396"/>
            </a:xfrm>
            <a:prstGeom prst="rect">
              <a:avLst/>
            </a:prstGeom>
            <a:solidFill>
              <a:schemeClr val="bg1"/>
            </a:solidFill>
            <a:ln w="9525">
              <a:noFill/>
              <a:miter lim="800000"/>
              <a:headEnd/>
              <a:tailEnd/>
            </a:ln>
          </p:spPr>
          <p:txBody>
            <a:bodyPr wrap="none">
              <a:spAutoFit/>
            </a:bodyPr>
            <a:lstStyle/>
            <a:p>
              <a:pPr algn="ctr" defTabSz="1217444">
                <a:defRPr/>
              </a:pPr>
              <a:r>
                <a:rPr lang="en-US" altLang="en-US" sz="1200" dirty="0">
                  <a:latin typeface="Calibri" panose="020F0502020204030204"/>
                  <a:ea typeface="MS PGothic" pitchFamily="34" charset="-128"/>
                  <a:cs typeface="Arial" charset="0"/>
                </a:rPr>
                <a:t>All-Grade AEs</a:t>
              </a:r>
            </a:p>
          </p:txBody>
        </p:sp>
        <p:sp>
          <p:nvSpPr>
            <p:cNvPr id="20" name="TextBox 40">
              <a:extLst>
                <a:ext uri="{FF2B5EF4-FFF2-40B4-BE49-F238E27FC236}">
                  <a16:creationId xmlns:a16="http://schemas.microsoft.com/office/drawing/2014/main" id="{52E443FA-0C56-4EC8-98CC-C0CE35B2FB59}"/>
                </a:ext>
              </a:extLst>
            </p:cNvPr>
            <p:cNvSpPr txBox="1">
              <a:spLocks noChangeArrowheads="1"/>
            </p:cNvSpPr>
            <p:nvPr/>
          </p:nvSpPr>
          <p:spPr bwMode="auto">
            <a:xfrm>
              <a:off x="7270289" y="3810143"/>
              <a:ext cx="1211315" cy="306816"/>
            </a:xfrm>
            <a:prstGeom prst="rect">
              <a:avLst/>
            </a:prstGeom>
            <a:solidFill>
              <a:schemeClr val="bg1"/>
            </a:solidFill>
            <a:ln w="9525">
              <a:noFill/>
              <a:miter lim="800000"/>
              <a:headEnd/>
              <a:tailEnd/>
            </a:ln>
          </p:spPr>
          <p:txBody>
            <a:bodyPr wrap="none">
              <a:noAutofit/>
            </a:bodyPr>
            <a:lstStyle/>
            <a:p>
              <a:pPr algn="ctr" defTabSz="1217444">
                <a:defRPr/>
              </a:pPr>
              <a:r>
                <a:rPr lang="en-US" altLang="en-US" sz="1200" dirty="0">
                  <a:latin typeface="Calibri" panose="020F0502020204030204"/>
                  <a:ea typeface="MS PGothic" pitchFamily="34" charset="-128"/>
                  <a:cs typeface="Arial" charset="0"/>
                </a:rPr>
                <a:t>All-Grade AEs</a:t>
              </a:r>
            </a:p>
          </p:txBody>
        </p:sp>
        <p:sp>
          <p:nvSpPr>
            <p:cNvPr id="21" name="TextBox 36">
              <a:extLst>
                <a:ext uri="{FF2B5EF4-FFF2-40B4-BE49-F238E27FC236}">
                  <a16:creationId xmlns:a16="http://schemas.microsoft.com/office/drawing/2014/main" id="{9A6067A2-5A7A-4FBF-B59A-FB0D4B6170C7}"/>
                </a:ext>
              </a:extLst>
            </p:cNvPr>
            <p:cNvSpPr txBox="1">
              <a:spLocks noChangeArrowheads="1"/>
            </p:cNvSpPr>
            <p:nvPr/>
          </p:nvSpPr>
          <p:spPr bwMode="auto">
            <a:xfrm>
              <a:off x="2197047" y="4090711"/>
              <a:ext cx="1063176" cy="292396"/>
            </a:xfrm>
            <a:prstGeom prst="rect">
              <a:avLst/>
            </a:prstGeom>
            <a:solidFill>
              <a:schemeClr val="bg1"/>
            </a:solidFill>
            <a:ln w="9525">
              <a:noFill/>
              <a:miter lim="800000"/>
              <a:headEnd/>
              <a:tailEnd/>
            </a:ln>
          </p:spPr>
          <p:txBody>
            <a:bodyPr wrap="none">
              <a:spAutoFit/>
            </a:bodyPr>
            <a:lstStyle/>
            <a:p>
              <a:pPr algn="ctr" defTabSz="1217444">
                <a:defRPr/>
              </a:pPr>
              <a:r>
                <a:rPr lang="en-US" altLang="en-US" sz="1200" dirty="0">
                  <a:latin typeface="Calibri" panose="020F0502020204030204"/>
                  <a:ea typeface="MS PGothic" pitchFamily="34" charset="-128"/>
                  <a:cs typeface="Arial" charset="0"/>
                </a:rPr>
                <a:t>Grade 3-4 AEs</a:t>
              </a:r>
            </a:p>
          </p:txBody>
        </p:sp>
        <p:sp>
          <p:nvSpPr>
            <p:cNvPr id="22" name="TextBox 36">
              <a:extLst>
                <a:ext uri="{FF2B5EF4-FFF2-40B4-BE49-F238E27FC236}">
                  <a16:creationId xmlns:a16="http://schemas.microsoft.com/office/drawing/2014/main" id="{FB5EF03F-B62F-4160-A2A8-A3F69E2124B8}"/>
                </a:ext>
              </a:extLst>
            </p:cNvPr>
            <p:cNvSpPr txBox="1">
              <a:spLocks noChangeArrowheads="1"/>
            </p:cNvSpPr>
            <p:nvPr/>
          </p:nvSpPr>
          <p:spPr bwMode="auto">
            <a:xfrm>
              <a:off x="7273379" y="4090712"/>
              <a:ext cx="1208225" cy="306816"/>
            </a:xfrm>
            <a:prstGeom prst="rect">
              <a:avLst/>
            </a:prstGeom>
            <a:solidFill>
              <a:schemeClr val="bg1"/>
            </a:solidFill>
            <a:ln w="9525">
              <a:noFill/>
              <a:miter lim="800000"/>
              <a:headEnd/>
              <a:tailEnd/>
            </a:ln>
          </p:spPr>
          <p:txBody>
            <a:bodyPr wrap="none">
              <a:noAutofit/>
            </a:bodyPr>
            <a:lstStyle/>
            <a:p>
              <a:pPr algn="ctr" defTabSz="1217444">
                <a:defRPr/>
              </a:pPr>
              <a:r>
                <a:rPr lang="en-US" altLang="en-US" sz="1200" dirty="0">
                  <a:latin typeface="Calibri" panose="020F0502020204030204"/>
                  <a:ea typeface="MS PGothic" pitchFamily="34" charset="-128"/>
                  <a:cs typeface="Arial" charset="0"/>
                </a:rPr>
                <a:t>Grade 3-4 AEs</a:t>
              </a:r>
            </a:p>
          </p:txBody>
        </p:sp>
        <p:sp>
          <p:nvSpPr>
            <p:cNvPr id="23" name="TextBox 31">
              <a:extLst>
                <a:ext uri="{FF2B5EF4-FFF2-40B4-BE49-F238E27FC236}">
                  <a16:creationId xmlns:a16="http://schemas.microsoft.com/office/drawing/2014/main" id="{BA6C629C-70AE-414B-B82E-26F44E11CCD9}"/>
                </a:ext>
              </a:extLst>
            </p:cNvPr>
            <p:cNvSpPr txBox="1">
              <a:spLocks noChangeArrowheads="1"/>
            </p:cNvSpPr>
            <p:nvPr/>
          </p:nvSpPr>
          <p:spPr bwMode="auto">
            <a:xfrm>
              <a:off x="5170163" y="1066052"/>
              <a:ext cx="3276433" cy="259907"/>
            </a:xfrm>
            <a:prstGeom prst="rect">
              <a:avLst/>
            </a:prstGeom>
            <a:noFill/>
            <a:ln>
              <a:noFill/>
            </a:ln>
          </p:spPr>
          <p:txBody>
            <a:bodyPr lIns="0" tIns="0" rIns="0" bIns="0">
              <a:spAutoFit/>
            </a:bodyPr>
            <a:lstStyle>
              <a:lvl1pPr defTabSz="1217613">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1217613">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1217613">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1217613">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1217613"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algn="ctr" defTabSz="913108">
                <a:spcBef>
                  <a:spcPct val="0"/>
                </a:spcBef>
                <a:buNone/>
                <a:defRPr/>
              </a:pPr>
              <a:r>
                <a:rPr lang="en-US" altLang="en-US" sz="1600" b="1" dirty="0">
                  <a:solidFill>
                    <a:schemeClr val="tx1"/>
                  </a:solidFill>
                  <a:latin typeface="Calibri" panose="020F0502020204030204"/>
                  <a:cs typeface="Arial" panose="020B0604020202020204" pitchFamily="34" charset="0"/>
                </a:rPr>
                <a:t>Sorafenib</a:t>
              </a:r>
            </a:p>
          </p:txBody>
        </p:sp>
        <p:sp>
          <p:nvSpPr>
            <p:cNvPr id="24" name="Rectangle 23">
              <a:extLst>
                <a:ext uri="{FF2B5EF4-FFF2-40B4-BE49-F238E27FC236}">
                  <a16:creationId xmlns:a16="http://schemas.microsoft.com/office/drawing/2014/main" id="{E1990356-0225-4591-A93E-378C44987AF2}"/>
                </a:ext>
              </a:extLst>
            </p:cNvPr>
            <p:cNvSpPr>
              <a:spLocks noChangeAspect="1"/>
            </p:cNvSpPr>
            <p:nvPr/>
          </p:nvSpPr>
          <p:spPr>
            <a:xfrm>
              <a:off x="2046419" y="3925558"/>
              <a:ext cx="155566" cy="9083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70">
                <a:defRPr/>
              </a:pPr>
              <a:endParaRPr lang="en-US" sz="1200" dirty="0">
                <a:solidFill>
                  <a:schemeClr val="tx1"/>
                </a:solidFill>
                <a:latin typeface="Calibri" panose="020F0502020204030204"/>
                <a:cs typeface="Arial" panose="020B0604020202020204" pitchFamily="34" charset="0"/>
              </a:endParaRPr>
            </a:p>
          </p:txBody>
        </p:sp>
        <p:sp>
          <p:nvSpPr>
            <p:cNvPr id="25" name="Rectangle 24">
              <a:extLst>
                <a:ext uri="{FF2B5EF4-FFF2-40B4-BE49-F238E27FC236}">
                  <a16:creationId xmlns:a16="http://schemas.microsoft.com/office/drawing/2014/main" id="{995860DA-3226-4FF8-B84C-FA82059AA071}"/>
                </a:ext>
              </a:extLst>
            </p:cNvPr>
            <p:cNvSpPr>
              <a:spLocks noChangeAspect="1"/>
            </p:cNvSpPr>
            <p:nvPr/>
          </p:nvSpPr>
          <p:spPr>
            <a:xfrm>
              <a:off x="2046419" y="4188028"/>
              <a:ext cx="155566" cy="9083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70">
                <a:defRPr/>
              </a:pPr>
              <a:endParaRPr lang="en-US" sz="1200" dirty="0">
                <a:solidFill>
                  <a:schemeClr val="tx1"/>
                </a:solidFill>
                <a:latin typeface="Calibri" panose="020F0502020204030204"/>
                <a:cs typeface="Arial" panose="020B0604020202020204" pitchFamily="34" charset="0"/>
              </a:endParaRPr>
            </a:p>
          </p:txBody>
        </p:sp>
        <p:sp>
          <p:nvSpPr>
            <p:cNvPr id="26" name="Rectangle 25">
              <a:extLst>
                <a:ext uri="{FF2B5EF4-FFF2-40B4-BE49-F238E27FC236}">
                  <a16:creationId xmlns:a16="http://schemas.microsoft.com/office/drawing/2014/main" id="{84AE46AF-4A2D-4C5D-9ED7-0422A5F2239F}"/>
                </a:ext>
              </a:extLst>
            </p:cNvPr>
            <p:cNvSpPr>
              <a:spLocks noChangeAspect="1"/>
            </p:cNvSpPr>
            <p:nvPr/>
          </p:nvSpPr>
          <p:spPr>
            <a:xfrm>
              <a:off x="7156201" y="3925558"/>
              <a:ext cx="155566" cy="9083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70">
                <a:defRPr/>
              </a:pPr>
              <a:endParaRPr lang="en-US" sz="1200" dirty="0">
                <a:solidFill>
                  <a:schemeClr val="tx1"/>
                </a:solidFill>
                <a:latin typeface="Calibri" panose="020F0502020204030204"/>
                <a:cs typeface="Arial" panose="020B0604020202020204" pitchFamily="34" charset="0"/>
              </a:endParaRPr>
            </a:p>
          </p:txBody>
        </p:sp>
        <p:sp>
          <p:nvSpPr>
            <p:cNvPr id="27" name="Rectangle 26">
              <a:extLst>
                <a:ext uri="{FF2B5EF4-FFF2-40B4-BE49-F238E27FC236}">
                  <a16:creationId xmlns:a16="http://schemas.microsoft.com/office/drawing/2014/main" id="{069A07A1-A492-4FE9-B5C7-759C0809640A}"/>
                </a:ext>
              </a:extLst>
            </p:cNvPr>
            <p:cNvSpPr>
              <a:spLocks noChangeAspect="1"/>
            </p:cNvSpPr>
            <p:nvPr/>
          </p:nvSpPr>
          <p:spPr>
            <a:xfrm>
              <a:off x="7156201" y="4198702"/>
              <a:ext cx="155566" cy="908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970">
                <a:defRPr/>
              </a:pPr>
              <a:endParaRPr lang="en-US" sz="1200" dirty="0">
                <a:solidFill>
                  <a:schemeClr val="tx1"/>
                </a:solidFill>
                <a:latin typeface="Calibri" panose="020F0502020204030204"/>
                <a:cs typeface="Arial" panose="020B0604020202020204" pitchFamily="34" charset="0"/>
              </a:endParaRPr>
            </a:p>
          </p:txBody>
        </p:sp>
      </p:grpSp>
      <p:sp>
        <p:nvSpPr>
          <p:cNvPr id="3" name="TextBox 2"/>
          <p:cNvSpPr txBox="1"/>
          <p:nvPr/>
        </p:nvSpPr>
        <p:spPr>
          <a:xfrm>
            <a:off x="4707319" y="1524089"/>
            <a:ext cx="2828338" cy="369332"/>
          </a:xfrm>
          <a:prstGeom prst="rect">
            <a:avLst/>
          </a:prstGeom>
          <a:noFill/>
        </p:spPr>
        <p:txBody>
          <a:bodyPr wrap="none" rtlCol="0">
            <a:spAutoFit/>
          </a:bodyPr>
          <a:lstStyle/>
          <a:p>
            <a:pPr algn="ctr" defTabSz="914377">
              <a:defRPr/>
            </a:pPr>
            <a:r>
              <a:rPr lang="en-GB" b="1" dirty="0">
                <a:latin typeface="Calibri" panose="020F0502020204030204"/>
                <a:ea typeface="MS PGothic" pitchFamily="34" charset="-128"/>
              </a:rPr>
              <a:t>Summary of adverse events</a:t>
            </a:r>
          </a:p>
        </p:txBody>
      </p:sp>
      <p:sp>
        <p:nvSpPr>
          <p:cNvPr id="56" name="Slide Number Placeholder 55">
            <a:extLst>
              <a:ext uri="{FF2B5EF4-FFF2-40B4-BE49-F238E27FC236}">
                <a16:creationId xmlns:a16="http://schemas.microsoft.com/office/drawing/2014/main" id="{2601EE56-833C-F043-8F27-8676C58EA1E7}"/>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Tree>
    <p:extLst>
      <p:ext uri="{BB962C8B-B14F-4D97-AF65-F5344CB8AC3E}">
        <p14:creationId xmlns:p14="http://schemas.microsoft.com/office/powerpoint/2010/main" val="207590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E17D2F-C44C-8244-99F6-32F04F028C6F}"/>
              </a:ext>
            </a:extLst>
          </p:cNvPr>
          <p:cNvSpPr>
            <a:spLocks noGrp="1"/>
          </p:cNvSpPr>
          <p:nvPr>
            <p:ph type="title"/>
          </p:nvPr>
        </p:nvSpPr>
        <p:spPr/>
        <p:txBody>
          <a:bodyPr/>
          <a:lstStyle/>
          <a:p>
            <a:r>
              <a:rPr lang="en-GB" dirty="0"/>
              <a:t>2</a:t>
            </a:r>
            <a:r>
              <a:rPr lang="en-GB" baseline="30000" dirty="0"/>
              <a:t>nd</a:t>
            </a:r>
            <a:r>
              <a:rPr lang="en-GB" dirty="0"/>
              <a:t>-line systemic treatment options</a:t>
            </a:r>
            <a:br>
              <a:rPr lang="en-GB" dirty="0"/>
            </a:br>
            <a:endParaRPr lang="fr-FR" dirty="0"/>
          </a:p>
        </p:txBody>
      </p:sp>
      <p:sp>
        <p:nvSpPr>
          <p:cNvPr id="4" name="Espace réservé du numéro de diapositive 3">
            <a:extLst>
              <a:ext uri="{FF2B5EF4-FFF2-40B4-BE49-F238E27FC236}">
                <a16:creationId xmlns:a16="http://schemas.microsoft.com/office/drawing/2014/main" id="{7B1C80FB-8AD6-F145-ACEB-AB44AAE83AF5}"/>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
        <p:nvSpPr>
          <p:cNvPr id="5" name="Sous-titre 2">
            <a:extLst>
              <a:ext uri="{FF2B5EF4-FFF2-40B4-BE49-F238E27FC236}">
                <a16:creationId xmlns:a16="http://schemas.microsoft.com/office/drawing/2014/main" id="{134DA2E4-1B6B-5841-A300-8991F25AAE39}"/>
              </a:ext>
            </a:extLst>
          </p:cNvPr>
          <p:cNvSpPr txBox="1">
            <a:spLocks/>
          </p:cNvSpPr>
          <p:nvPr/>
        </p:nvSpPr>
        <p:spPr>
          <a:xfrm>
            <a:off x="4043772" y="3255226"/>
            <a:ext cx="4104456" cy="3239938"/>
          </a:xfrm>
          <a:prstGeom prst="rect">
            <a:avLst/>
          </a:prstGeom>
        </p:spPr>
        <p:txBody>
          <a:bodyPr>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spcBef>
                <a:spcPts val="200"/>
              </a:spcBef>
              <a:buClr>
                <a:schemeClr val="bg1"/>
              </a:buClr>
              <a:buFont typeface="Arial" panose="020B0604020202020204" pitchFamily="34" charset="0"/>
              <a:buChar char="•"/>
            </a:pPr>
            <a:r>
              <a:rPr lang="en-GB" sz="2400" dirty="0" err="1">
                <a:solidFill>
                  <a:schemeClr val="bg1"/>
                </a:solidFill>
              </a:rPr>
              <a:t>Cabozantinib</a:t>
            </a:r>
            <a:endParaRPr lang="en-GB" sz="2400" dirty="0">
              <a:solidFill>
                <a:schemeClr val="bg1"/>
              </a:solidFill>
            </a:endParaRPr>
          </a:p>
          <a:p>
            <a:pPr marL="457200" indent="-457200">
              <a:spcBef>
                <a:spcPts val="200"/>
              </a:spcBef>
              <a:buClr>
                <a:schemeClr val="bg1"/>
              </a:buClr>
              <a:buFont typeface="Arial" panose="020B0604020202020204" pitchFamily="34" charset="0"/>
              <a:buChar char="•"/>
            </a:pPr>
            <a:r>
              <a:rPr lang="en-GB" sz="2400" dirty="0">
                <a:solidFill>
                  <a:schemeClr val="bg1"/>
                </a:solidFill>
              </a:rPr>
              <a:t>Regorafenib</a:t>
            </a:r>
          </a:p>
          <a:p>
            <a:pPr marL="457200" indent="-457200">
              <a:spcBef>
                <a:spcPts val="200"/>
              </a:spcBef>
              <a:buClr>
                <a:schemeClr val="bg1"/>
              </a:buClr>
              <a:buFont typeface="Arial" panose="020B0604020202020204" pitchFamily="34" charset="0"/>
              <a:buChar char="•"/>
            </a:pPr>
            <a:r>
              <a:rPr lang="en-GB" sz="2400" dirty="0">
                <a:solidFill>
                  <a:schemeClr val="bg1"/>
                </a:solidFill>
              </a:rPr>
              <a:t>Ramucirumab</a:t>
            </a:r>
          </a:p>
          <a:p>
            <a:pPr marL="457200" indent="-457200">
              <a:spcBef>
                <a:spcPts val="200"/>
              </a:spcBef>
              <a:buClr>
                <a:schemeClr val="bg1"/>
              </a:buClr>
              <a:buFont typeface="Arial" panose="020B0604020202020204" pitchFamily="34" charset="0"/>
              <a:buChar char="•"/>
            </a:pPr>
            <a:r>
              <a:rPr lang="en-GB" sz="2400" dirty="0">
                <a:solidFill>
                  <a:schemeClr val="bg1"/>
                </a:solidFill>
              </a:rPr>
              <a:t>Nivolumab</a:t>
            </a:r>
          </a:p>
          <a:p>
            <a:pPr marL="457200" indent="-457200">
              <a:spcBef>
                <a:spcPts val="200"/>
              </a:spcBef>
              <a:buClr>
                <a:schemeClr val="bg1"/>
              </a:buClr>
              <a:buFont typeface="Arial" panose="020B0604020202020204" pitchFamily="34" charset="0"/>
              <a:buChar char="•"/>
            </a:pPr>
            <a:r>
              <a:rPr lang="en-GB" sz="2400" dirty="0">
                <a:solidFill>
                  <a:schemeClr val="bg1"/>
                </a:solidFill>
              </a:rPr>
              <a:t>Pembrolizumab</a:t>
            </a:r>
          </a:p>
          <a:p>
            <a:pPr marL="457200" indent="-457200">
              <a:spcBef>
                <a:spcPts val="200"/>
              </a:spcBef>
              <a:buClr>
                <a:schemeClr val="bg1"/>
              </a:buClr>
              <a:buFont typeface="Arial" panose="020B0604020202020204" pitchFamily="34" charset="0"/>
              <a:buChar char="•"/>
            </a:pPr>
            <a:r>
              <a:rPr lang="en-GB" sz="2400" dirty="0">
                <a:solidFill>
                  <a:schemeClr val="bg1"/>
                </a:solidFill>
              </a:rPr>
              <a:t>Nivolumab + ipilimumab</a:t>
            </a:r>
          </a:p>
          <a:p>
            <a:pPr marL="457200" indent="-457200">
              <a:spcBef>
                <a:spcPts val="200"/>
              </a:spcBef>
              <a:buClr>
                <a:schemeClr val="bg1"/>
              </a:buClr>
              <a:buFont typeface="Arial" panose="020B0604020202020204" pitchFamily="34" charset="0"/>
              <a:buChar char="•"/>
            </a:pPr>
            <a:r>
              <a:rPr lang="en-GB" sz="2400" dirty="0" err="1">
                <a:solidFill>
                  <a:schemeClr val="bg1"/>
                </a:solidFill>
              </a:rPr>
              <a:t>Camrelizumab</a:t>
            </a:r>
            <a:endParaRPr lang="en-GB" sz="2400" dirty="0">
              <a:solidFill>
                <a:schemeClr val="bg1"/>
              </a:solidFill>
            </a:endParaRPr>
          </a:p>
        </p:txBody>
      </p:sp>
    </p:spTree>
    <p:extLst>
      <p:ext uri="{BB962C8B-B14F-4D97-AF65-F5344CB8AC3E}">
        <p14:creationId xmlns:p14="http://schemas.microsoft.com/office/powerpoint/2010/main" val="353745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00" y="246566"/>
            <a:ext cx="8740800" cy="807285"/>
          </a:xfrm>
        </p:spPr>
        <p:txBody>
          <a:bodyPr/>
          <a:lstStyle/>
          <a:p>
            <a:r>
              <a:rPr lang="en-GB" dirty="0"/>
              <a:t>2</a:t>
            </a:r>
            <a:r>
              <a:rPr lang="en-GB" baseline="30000" dirty="0"/>
              <a:t>nd</a:t>
            </a:r>
            <a:r>
              <a:rPr lang="en-GB" dirty="0"/>
              <a:t>-line treatment options: </a:t>
            </a:r>
            <a:br>
              <a:rPr lang="en-GB" dirty="0"/>
            </a:br>
            <a:r>
              <a:rPr lang="en-GB" dirty="0"/>
              <a:t>Regorafenib, </a:t>
            </a:r>
            <a:r>
              <a:rPr lang="en-GB" dirty="0" err="1"/>
              <a:t>cabozantinib</a:t>
            </a:r>
            <a:r>
              <a:rPr lang="en-GB" dirty="0"/>
              <a:t> and ramucirumab*</a:t>
            </a:r>
          </a:p>
        </p:txBody>
      </p:sp>
      <p:sp>
        <p:nvSpPr>
          <p:cNvPr id="8" name="Content Placeholder 7">
            <a:extLst>
              <a:ext uri="{FF2B5EF4-FFF2-40B4-BE49-F238E27FC236}">
                <a16:creationId xmlns:a16="http://schemas.microsoft.com/office/drawing/2014/main" id="{CDCA7E42-58A0-B247-94DC-B684BA713EEB}"/>
              </a:ext>
            </a:extLst>
          </p:cNvPr>
          <p:cNvSpPr>
            <a:spLocks noGrp="1"/>
          </p:cNvSpPr>
          <p:nvPr>
            <p:ph sz="quarter" idx="15"/>
          </p:nvPr>
        </p:nvSpPr>
        <p:spPr>
          <a:xfrm>
            <a:off x="620184" y="6309320"/>
            <a:ext cx="10516376" cy="365125"/>
          </a:xfrm>
        </p:spPr>
        <p:txBody>
          <a:bodyPr/>
          <a:lstStyle/>
          <a:p>
            <a:pPr>
              <a:lnSpc>
                <a:spcPts val="1100"/>
              </a:lnSpc>
              <a:spcBef>
                <a:spcPts val="0"/>
              </a:spcBef>
            </a:pPr>
            <a:r>
              <a:rPr lang="en-GB" sz="1000" dirty="0"/>
              <a:t>*Trials included different populations and should not be directly compared</a:t>
            </a:r>
          </a:p>
          <a:p>
            <a:pPr>
              <a:lnSpc>
                <a:spcPts val="1100"/>
              </a:lnSpc>
              <a:spcBef>
                <a:spcPts val="0"/>
              </a:spcBef>
            </a:pPr>
            <a:r>
              <a:rPr lang="en-GB" sz="1000" dirty="0"/>
              <a:t>AFP, </a:t>
            </a:r>
            <a:r>
              <a:rPr lang="en-US" sz="1000" dirty="0"/>
              <a:t>alpha-fetoprotein; </a:t>
            </a:r>
            <a:r>
              <a:rPr lang="en-GB" sz="1000" dirty="0"/>
              <a:t>AXL, </a:t>
            </a:r>
            <a:r>
              <a:rPr lang="en-GB" sz="1000" dirty="0" err="1"/>
              <a:t>anexelekto</a:t>
            </a:r>
            <a:r>
              <a:rPr lang="en-GB" sz="1000" dirty="0"/>
              <a:t> receptor; FGFR, fibroblast growth factor receptor; iv, intravenous; KIT, tyrosine-protein kinase gene; </a:t>
            </a:r>
            <a:r>
              <a:rPr lang="en-GB" sz="1000" dirty="0" err="1"/>
              <a:t>mAb</a:t>
            </a:r>
            <a:r>
              <a:rPr lang="en-GB" sz="1000" dirty="0"/>
              <a:t>, monoclonal antibody; MET, </a:t>
            </a:r>
            <a:r>
              <a:rPr lang="en-US" sz="1000" dirty="0"/>
              <a:t>mesenchymal-epithelial transition factor; </a:t>
            </a:r>
            <a:r>
              <a:rPr lang="en-GB" sz="1000" dirty="0"/>
              <a:t>PDGFR, platelet-derived growth factor receptor; RAF, rapidly accelerated </a:t>
            </a:r>
            <a:r>
              <a:rPr lang="en-GB" sz="1000" dirty="0" err="1">
                <a:solidFill>
                  <a:schemeClr val="tx2"/>
                </a:solidFill>
              </a:rPr>
              <a:t>fibrosarcoma</a:t>
            </a:r>
            <a:r>
              <a:rPr lang="en-GB" sz="1000" dirty="0">
                <a:solidFill>
                  <a:schemeClr val="tx2"/>
                </a:solidFill>
              </a:rPr>
              <a:t>; RET, rearranged during transfection kinase; TIE, angiopoietin receptor; TKI, tyrosine kinase inhibitor; VEGFR, vascular endothelial growth factor receptor</a:t>
            </a:r>
          </a:p>
          <a:p>
            <a:pPr>
              <a:lnSpc>
                <a:spcPts val="1100"/>
              </a:lnSpc>
              <a:spcBef>
                <a:spcPts val="0"/>
              </a:spcBef>
            </a:pPr>
            <a:r>
              <a:rPr lang="en-GB" sz="1000" dirty="0">
                <a:solidFill>
                  <a:schemeClr val="tx2"/>
                </a:solidFill>
              </a:rPr>
              <a:t>1. </a:t>
            </a:r>
            <a:r>
              <a:rPr lang="en-GB" sz="1000" dirty="0" err="1">
                <a:solidFill>
                  <a:schemeClr val="tx2"/>
                </a:solidFill>
              </a:rPr>
              <a:t>Bruix</a:t>
            </a:r>
            <a:r>
              <a:rPr lang="en-GB" sz="1000" dirty="0">
                <a:solidFill>
                  <a:schemeClr val="tx2"/>
                </a:solidFill>
              </a:rPr>
              <a:t> J, et al. Lancet. 2017;389:56-66; 2. </a:t>
            </a:r>
            <a:r>
              <a:rPr lang="en-GB" sz="1000" dirty="0" err="1">
                <a:solidFill>
                  <a:schemeClr val="tx2"/>
                </a:solidFill>
              </a:rPr>
              <a:t>Abou</a:t>
            </a:r>
            <a:r>
              <a:rPr lang="en-GB" sz="1000" dirty="0">
                <a:solidFill>
                  <a:schemeClr val="tx2"/>
                </a:solidFill>
              </a:rPr>
              <a:t>-Alfa GK, et al. N </a:t>
            </a:r>
            <a:r>
              <a:rPr lang="en-GB" sz="1000" dirty="0" err="1">
                <a:solidFill>
                  <a:schemeClr val="tx2"/>
                </a:solidFill>
              </a:rPr>
              <a:t>Engl</a:t>
            </a:r>
            <a:r>
              <a:rPr lang="en-GB" sz="1000" dirty="0">
                <a:solidFill>
                  <a:schemeClr val="tx2"/>
                </a:solidFill>
              </a:rPr>
              <a:t> J Med. 2018;379:54-63; 3. </a:t>
            </a:r>
            <a:r>
              <a:rPr lang="fr-FR" sz="1000" dirty="0">
                <a:solidFill>
                  <a:schemeClr val="tx2"/>
                </a:solidFill>
              </a:rPr>
              <a:t>Kelley RK, et al. J Clin </a:t>
            </a:r>
            <a:r>
              <a:rPr lang="fr-FR" sz="1000" dirty="0" err="1">
                <a:solidFill>
                  <a:schemeClr val="tx2"/>
                </a:solidFill>
              </a:rPr>
              <a:t>Oncol</a:t>
            </a:r>
            <a:r>
              <a:rPr lang="fr-FR" sz="1000" dirty="0">
                <a:solidFill>
                  <a:schemeClr val="tx2"/>
                </a:solidFill>
              </a:rPr>
              <a:t>. 2018;36(</a:t>
            </a:r>
            <a:r>
              <a:rPr lang="en-US" sz="1000" dirty="0">
                <a:solidFill>
                  <a:schemeClr val="tx2"/>
                </a:solidFill>
              </a:rPr>
              <a:t>15_suppl)</a:t>
            </a:r>
            <a:r>
              <a:rPr lang="fr-FR" sz="1000" dirty="0">
                <a:solidFill>
                  <a:schemeClr val="tx2"/>
                </a:solidFill>
              </a:rPr>
              <a:t>:4088</a:t>
            </a:r>
            <a:r>
              <a:rPr lang="en-GB" sz="1000" dirty="0">
                <a:solidFill>
                  <a:schemeClr val="tx2"/>
                </a:solidFill>
              </a:rPr>
              <a:t>-</a:t>
            </a:r>
            <a:r>
              <a:rPr lang="fr-FR" sz="1000" dirty="0">
                <a:solidFill>
                  <a:schemeClr val="tx2"/>
                </a:solidFill>
              </a:rPr>
              <a:t>4088</a:t>
            </a:r>
            <a:r>
              <a:rPr lang="en-GB" sz="1000" dirty="0">
                <a:solidFill>
                  <a:schemeClr val="tx2"/>
                </a:solidFill>
              </a:rPr>
              <a:t>; 4. Zhu </a:t>
            </a:r>
            <a:r>
              <a:rPr lang="en-GB" sz="1000" dirty="0"/>
              <a:t>A, et al. Lancet Oncol. 2019;2:282-96</a:t>
            </a:r>
          </a:p>
        </p:txBody>
      </p:sp>
      <p:graphicFrame>
        <p:nvGraphicFramePr>
          <p:cNvPr id="13" name="Table 12"/>
          <p:cNvGraphicFramePr>
            <a:graphicFrameLocks noGrp="1"/>
          </p:cNvGraphicFramePr>
          <p:nvPr>
            <p:extLst>
              <p:ext uri="{D42A27DB-BD31-4B8C-83A1-F6EECF244321}">
                <p14:modId xmlns:p14="http://schemas.microsoft.com/office/powerpoint/2010/main" val="1649340302"/>
              </p:ext>
            </p:extLst>
          </p:nvPr>
        </p:nvGraphicFramePr>
        <p:xfrm>
          <a:off x="619200" y="1397414"/>
          <a:ext cx="10964184" cy="3779520"/>
        </p:xfrm>
        <a:graphic>
          <a:graphicData uri="http://schemas.openxmlformats.org/drawingml/2006/table">
            <a:tbl>
              <a:tblPr firstRow="1" bandRow="1">
                <a:tableStyleId>{5C22544A-7EE6-4342-B048-85BDC9FD1C3A}</a:tableStyleId>
              </a:tblPr>
              <a:tblGrid>
                <a:gridCol w="2741046">
                  <a:extLst>
                    <a:ext uri="{9D8B030D-6E8A-4147-A177-3AD203B41FA5}">
                      <a16:colId xmlns:a16="http://schemas.microsoft.com/office/drawing/2014/main" val="1183257331"/>
                    </a:ext>
                  </a:extLst>
                </a:gridCol>
                <a:gridCol w="2741046">
                  <a:extLst>
                    <a:ext uri="{9D8B030D-6E8A-4147-A177-3AD203B41FA5}">
                      <a16:colId xmlns:a16="http://schemas.microsoft.com/office/drawing/2014/main" val="4065551054"/>
                    </a:ext>
                  </a:extLst>
                </a:gridCol>
                <a:gridCol w="2741046">
                  <a:extLst>
                    <a:ext uri="{9D8B030D-6E8A-4147-A177-3AD203B41FA5}">
                      <a16:colId xmlns:a16="http://schemas.microsoft.com/office/drawing/2014/main" val="809107467"/>
                    </a:ext>
                  </a:extLst>
                </a:gridCol>
                <a:gridCol w="2741046">
                  <a:extLst>
                    <a:ext uri="{9D8B030D-6E8A-4147-A177-3AD203B41FA5}">
                      <a16:colId xmlns:a16="http://schemas.microsoft.com/office/drawing/2014/main" val="2409477818"/>
                    </a:ext>
                  </a:extLst>
                </a:gridCol>
              </a:tblGrid>
              <a:tr h="189637">
                <a:tc>
                  <a:txBody>
                    <a:bodyPr/>
                    <a:lstStyle/>
                    <a:p>
                      <a:endParaRPr lang="en-GB" sz="1600" dirty="0">
                        <a:latin typeface="+mn-lt"/>
                        <a:cs typeface="Arial" panose="020B0604020202020204" pitchFamily="34" charset="0"/>
                      </a:endParaRPr>
                    </a:p>
                  </a:txBody>
                  <a:tcPr marL="121920" marR="121920" marT="60960" marB="60960"/>
                </a:tc>
                <a:tc>
                  <a:txBody>
                    <a:bodyPr/>
                    <a:lstStyle/>
                    <a:p>
                      <a:pPr algn="ctr"/>
                      <a:r>
                        <a:rPr lang="en-GB" sz="1600" dirty="0"/>
                        <a:t>RESORCE</a:t>
                      </a:r>
                      <a:r>
                        <a:rPr lang="en-GB" sz="1600" baseline="30000" dirty="0"/>
                        <a:t>1</a:t>
                      </a:r>
                      <a:endParaRPr lang="en-GB" sz="1600" baseline="30000" dirty="0">
                        <a:latin typeface="+mn-lt"/>
                        <a:cs typeface="Arial" panose="020B0604020202020204" pitchFamily="34" charset="0"/>
                      </a:endParaRPr>
                    </a:p>
                  </a:txBody>
                  <a:tcPr marL="121920" marR="121920" marT="60960" marB="60960"/>
                </a:tc>
                <a:tc>
                  <a:txBody>
                    <a:bodyPr/>
                    <a:lstStyle/>
                    <a:p>
                      <a:pPr algn="ctr"/>
                      <a:r>
                        <a:rPr lang="en-GB" sz="1600" dirty="0"/>
                        <a:t>CELESTIAL</a:t>
                      </a:r>
                      <a:r>
                        <a:rPr lang="en-GB" sz="1600" baseline="30000" dirty="0"/>
                        <a:t>2,3</a:t>
                      </a:r>
                      <a:endParaRPr lang="en-GB" sz="1600" baseline="30000" dirty="0">
                        <a:latin typeface="+mn-lt"/>
                        <a:cs typeface="Arial" panose="020B0604020202020204" pitchFamily="34" charset="0"/>
                      </a:endParaRPr>
                    </a:p>
                  </a:txBody>
                  <a:tcPr marL="121920" marR="121920" marT="60960" marB="60960"/>
                </a:tc>
                <a:tc>
                  <a:txBody>
                    <a:bodyPr/>
                    <a:lstStyle/>
                    <a:p>
                      <a:pPr algn="ctr"/>
                      <a:r>
                        <a:rPr lang="en-GB" sz="1600" dirty="0"/>
                        <a:t>REACH-2</a:t>
                      </a:r>
                      <a:r>
                        <a:rPr lang="en-GB" sz="1600" baseline="30000" dirty="0"/>
                        <a:t>4</a:t>
                      </a:r>
                      <a:endParaRPr lang="en-GB" sz="1600" baseline="30000" dirty="0">
                        <a:latin typeface="+mn-lt"/>
                        <a:cs typeface="Arial" panose="020B0604020202020204" pitchFamily="34" charset="0"/>
                      </a:endParaRPr>
                    </a:p>
                  </a:txBody>
                  <a:tcPr marL="121920" marR="121920" marT="60960" marB="60960"/>
                </a:tc>
                <a:extLst>
                  <a:ext uri="{0D108BD9-81ED-4DB2-BD59-A6C34878D82A}">
                    <a16:rowId xmlns:a16="http://schemas.microsoft.com/office/drawing/2014/main" val="211792072"/>
                  </a:ext>
                </a:extLst>
              </a:tr>
              <a:tr h="189637">
                <a:tc>
                  <a:txBody>
                    <a:bodyPr/>
                    <a:lstStyle/>
                    <a:p>
                      <a:r>
                        <a:rPr lang="en-GB" sz="1600" b="1" dirty="0"/>
                        <a:t>Arms</a:t>
                      </a:r>
                      <a:endParaRPr lang="en-GB" sz="1600" b="1" dirty="0">
                        <a:solidFill>
                          <a:schemeClr val="tx2"/>
                        </a:solidFill>
                        <a:latin typeface="+mn-lt"/>
                        <a:cs typeface="Arial" panose="020B0604020202020204" pitchFamily="34" charset="0"/>
                      </a:endParaRPr>
                    </a:p>
                  </a:txBody>
                  <a:tcPr marL="121920" marR="121920" marT="60960" marB="60960"/>
                </a:tc>
                <a:tc>
                  <a:txBody>
                    <a:bodyPr/>
                    <a:lstStyle/>
                    <a:p>
                      <a:pPr algn="ctr"/>
                      <a:r>
                        <a:rPr lang="en-GB" sz="1600" dirty="0"/>
                        <a:t>Regorafenib vs placebo</a:t>
                      </a:r>
                      <a:endParaRPr lang="en-GB" sz="1600" dirty="0">
                        <a:solidFill>
                          <a:schemeClr val="tx2"/>
                        </a:solidFill>
                        <a:latin typeface="+mn-lt"/>
                        <a:cs typeface="Arial" panose="020B0604020202020204" pitchFamily="34" charset="0"/>
                      </a:endParaRPr>
                    </a:p>
                  </a:txBody>
                  <a:tcPr marL="121920" marR="121920" marT="60960" marB="60960"/>
                </a:tc>
                <a:tc>
                  <a:txBody>
                    <a:bodyPr/>
                    <a:lstStyle/>
                    <a:p>
                      <a:pPr algn="ctr"/>
                      <a:r>
                        <a:rPr lang="en-GB" sz="1600" dirty="0"/>
                        <a:t>Cabozantinib</a:t>
                      </a:r>
                      <a:r>
                        <a:rPr lang="en-GB" sz="1600" baseline="0" dirty="0"/>
                        <a:t> vs placebo</a:t>
                      </a:r>
                      <a:endParaRPr lang="en-GB" sz="1600" dirty="0">
                        <a:solidFill>
                          <a:schemeClr val="tx2"/>
                        </a:solidFill>
                        <a:latin typeface="+mn-lt"/>
                        <a:cs typeface="Arial" panose="020B0604020202020204" pitchFamily="34" charset="0"/>
                      </a:endParaRPr>
                    </a:p>
                  </a:txBody>
                  <a:tcPr marL="121920" marR="121920" marT="60960" marB="60960"/>
                </a:tc>
                <a:tc>
                  <a:txBody>
                    <a:bodyPr/>
                    <a:lstStyle/>
                    <a:p>
                      <a:pPr algn="ctr"/>
                      <a:r>
                        <a:rPr lang="en-GB" sz="1600" dirty="0"/>
                        <a:t>Ramucirumab</a:t>
                      </a:r>
                      <a:r>
                        <a:rPr lang="en-GB" sz="1600" baseline="0" dirty="0"/>
                        <a:t> vs placebo</a:t>
                      </a:r>
                      <a:endParaRPr lang="en-GB" sz="1600" dirty="0">
                        <a:solidFill>
                          <a:schemeClr val="tx2"/>
                        </a:solidFill>
                        <a:latin typeface="+mn-lt"/>
                        <a:cs typeface="Arial" panose="020B0604020202020204" pitchFamily="34" charset="0"/>
                      </a:endParaRPr>
                    </a:p>
                  </a:txBody>
                  <a:tcPr marL="121920" marR="121920" marT="60960" marB="60960"/>
                </a:tc>
                <a:extLst>
                  <a:ext uri="{0D108BD9-81ED-4DB2-BD59-A6C34878D82A}">
                    <a16:rowId xmlns:a16="http://schemas.microsoft.com/office/drawing/2014/main" val="557587241"/>
                  </a:ext>
                </a:extLst>
              </a:tr>
              <a:tr h="316061">
                <a:tc>
                  <a:txBody>
                    <a:bodyPr/>
                    <a:lstStyle/>
                    <a:p>
                      <a:r>
                        <a:rPr lang="en-GB" sz="1600" b="1" dirty="0"/>
                        <a:t>Targets</a:t>
                      </a:r>
                      <a:endParaRPr lang="en-GB" sz="1600" b="1" dirty="0">
                        <a:solidFill>
                          <a:schemeClr val="tx2"/>
                        </a:solidFill>
                        <a:latin typeface="+mn-lt"/>
                        <a:cs typeface="Arial" panose="020B0604020202020204" pitchFamily="34" charset="0"/>
                      </a:endParaRPr>
                    </a:p>
                  </a:txBody>
                  <a:tcPr marL="121920" marR="121920" marT="60960" marB="60960"/>
                </a:tc>
                <a:tc>
                  <a:txBody>
                    <a:bodyPr/>
                    <a:lstStyle/>
                    <a:p>
                      <a:pPr algn="ctr"/>
                      <a:r>
                        <a:rPr lang="en-GB" sz="1600" dirty="0"/>
                        <a:t>VEGFR 1-3, RAF, KIT, RET, PDGFR,</a:t>
                      </a:r>
                      <a:r>
                        <a:rPr lang="en-GB" sz="1600" baseline="0" dirty="0"/>
                        <a:t> TIE 2, FGFR1</a:t>
                      </a:r>
                      <a:endParaRPr lang="en-GB" sz="1600" baseline="30000" dirty="0">
                        <a:solidFill>
                          <a:schemeClr val="tx2"/>
                        </a:solidFill>
                        <a:latin typeface="+mn-lt"/>
                        <a:cs typeface="Arial" panose="020B0604020202020204" pitchFamily="34" charset="0"/>
                      </a:endParaRPr>
                    </a:p>
                  </a:txBody>
                  <a:tcPr marL="121920" marR="121920" marT="60960" marB="60960"/>
                </a:tc>
                <a:tc>
                  <a:txBody>
                    <a:bodyPr/>
                    <a:lstStyle/>
                    <a:p>
                      <a:pPr algn="ctr"/>
                      <a:r>
                        <a:rPr lang="en-GB" sz="1600" dirty="0"/>
                        <a:t>VEGFR, MET,</a:t>
                      </a:r>
                      <a:r>
                        <a:rPr lang="en-GB" sz="1600" baseline="0" dirty="0"/>
                        <a:t> AXL</a:t>
                      </a:r>
                      <a:endParaRPr lang="en-GB" sz="1600" dirty="0">
                        <a:solidFill>
                          <a:schemeClr val="tx2"/>
                        </a:solidFill>
                        <a:latin typeface="+mn-lt"/>
                        <a:cs typeface="Arial" panose="020B0604020202020204" pitchFamily="34" charset="0"/>
                      </a:endParaRPr>
                    </a:p>
                  </a:txBody>
                  <a:tcPr marL="121920" marR="121920" marT="60960" marB="60960"/>
                </a:tc>
                <a:tc>
                  <a:txBody>
                    <a:bodyPr/>
                    <a:lstStyle/>
                    <a:p>
                      <a:pPr algn="ctr"/>
                      <a:r>
                        <a:rPr lang="en-GB" sz="1600" dirty="0"/>
                        <a:t>VEGFR2</a:t>
                      </a:r>
                      <a:endParaRPr lang="en-GB" sz="1600" dirty="0">
                        <a:solidFill>
                          <a:schemeClr val="tx2"/>
                        </a:solidFill>
                        <a:latin typeface="+mn-lt"/>
                        <a:cs typeface="Arial" panose="020B0604020202020204" pitchFamily="34" charset="0"/>
                      </a:endParaRPr>
                    </a:p>
                  </a:txBody>
                  <a:tcPr marL="121920" marR="121920" marT="60960" marB="60960"/>
                </a:tc>
                <a:extLst>
                  <a:ext uri="{0D108BD9-81ED-4DB2-BD59-A6C34878D82A}">
                    <a16:rowId xmlns:a16="http://schemas.microsoft.com/office/drawing/2014/main" val="1625279554"/>
                  </a:ext>
                </a:extLst>
              </a:tr>
              <a:tr h="189637">
                <a:tc>
                  <a:txBody>
                    <a:bodyPr/>
                    <a:lstStyle/>
                    <a:p>
                      <a:r>
                        <a:rPr lang="en-GB" sz="1600" b="1" dirty="0"/>
                        <a:t>Class</a:t>
                      </a:r>
                      <a:endParaRPr lang="en-GB" sz="1600" b="1" dirty="0">
                        <a:solidFill>
                          <a:schemeClr val="tx2"/>
                        </a:solidFill>
                        <a:latin typeface="+mn-lt"/>
                        <a:cs typeface="Arial" panose="020B0604020202020204" pitchFamily="34" charset="0"/>
                      </a:endParaRPr>
                    </a:p>
                  </a:txBody>
                  <a:tcPr marL="121920" marR="121920" marT="60960" marB="60960"/>
                </a:tc>
                <a:tc>
                  <a:txBody>
                    <a:bodyPr/>
                    <a:lstStyle/>
                    <a:p>
                      <a:pPr algn="ctr"/>
                      <a:r>
                        <a:rPr lang="en-GB" sz="1600" dirty="0"/>
                        <a:t>TKI</a:t>
                      </a:r>
                      <a:endParaRPr lang="en-GB" sz="1600" dirty="0">
                        <a:solidFill>
                          <a:schemeClr val="tx2"/>
                        </a:solidFill>
                        <a:latin typeface="+mn-lt"/>
                        <a:cs typeface="Arial" panose="020B0604020202020204" pitchFamily="34" charset="0"/>
                      </a:endParaRPr>
                    </a:p>
                  </a:txBody>
                  <a:tcPr marL="121920" marR="121920" marT="60960" marB="60960"/>
                </a:tc>
                <a:tc>
                  <a:txBody>
                    <a:bodyPr/>
                    <a:lstStyle/>
                    <a:p>
                      <a:pPr algn="ctr"/>
                      <a:r>
                        <a:rPr lang="en-GB" sz="1600" dirty="0"/>
                        <a:t>TKI</a:t>
                      </a:r>
                      <a:endParaRPr lang="en-GB" sz="1600" dirty="0">
                        <a:solidFill>
                          <a:schemeClr val="tx2"/>
                        </a:solidFill>
                        <a:latin typeface="+mn-lt"/>
                        <a:cs typeface="Arial" panose="020B0604020202020204" pitchFamily="34" charset="0"/>
                      </a:endParaRPr>
                    </a:p>
                  </a:txBody>
                  <a:tcPr marL="121920" marR="121920" marT="60960" marB="60960"/>
                </a:tc>
                <a:tc>
                  <a:txBody>
                    <a:bodyPr/>
                    <a:lstStyle/>
                    <a:p>
                      <a:pPr algn="ctr"/>
                      <a:r>
                        <a:rPr lang="en-GB" sz="1600" dirty="0" err="1"/>
                        <a:t>mAb</a:t>
                      </a:r>
                      <a:endParaRPr lang="en-GB" sz="1600" dirty="0">
                        <a:solidFill>
                          <a:schemeClr val="tx2"/>
                        </a:solidFill>
                        <a:latin typeface="+mn-lt"/>
                        <a:cs typeface="Arial" panose="020B0604020202020204" pitchFamily="34" charset="0"/>
                      </a:endParaRPr>
                    </a:p>
                  </a:txBody>
                  <a:tcPr marL="121920" marR="121920" marT="60960" marB="60960"/>
                </a:tc>
                <a:extLst>
                  <a:ext uri="{0D108BD9-81ED-4DB2-BD59-A6C34878D82A}">
                    <a16:rowId xmlns:a16="http://schemas.microsoft.com/office/drawing/2014/main" val="3473591938"/>
                  </a:ext>
                </a:extLst>
              </a:tr>
              <a:tr h="189637">
                <a:tc>
                  <a:txBody>
                    <a:bodyPr/>
                    <a:lstStyle/>
                    <a:p>
                      <a:r>
                        <a:rPr lang="en-GB" sz="1600" b="1" dirty="0"/>
                        <a:t>Administration</a:t>
                      </a:r>
                      <a:endParaRPr lang="en-GB" sz="1600" b="1" dirty="0">
                        <a:solidFill>
                          <a:schemeClr val="tx2"/>
                        </a:solidFill>
                        <a:latin typeface="+mn-lt"/>
                        <a:cs typeface="Arial" panose="020B0604020202020204" pitchFamily="34" charset="0"/>
                      </a:endParaRPr>
                    </a:p>
                  </a:txBody>
                  <a:tcPr marL="121920" marR="121920" marT="60960" marB="60960"/>
                </a:tc>
                <a:tc>
                  <a:txBody>
                    <a:bodyPr/>
                    <a:lstStyle/>
                    <a:p>
                      <a:pPr algn="ctr"/>
                      <a:r>
                        <a:rPr lang="en-GB" sz="1600" dirty="0"/>
                        <a:t>Oral</a:t>
                      </a:r>
                      <a:endParaRPr lang="en-GB" sz="1600" dirty="0">
                        <a:solidFill>
                          <a:schemeClr val="tx2"/>
                        </a:solidFill>
                        <a:latin typeface="+mn-lt"/>
                        <a:cs typeface="Arial" panose="020B0604020202020204" pitchFamily="34" charset="0"/>
                      </a:endParaRPr>
                    </a:p>
                  </a:txBody>
                  <a:tcPr marL="121920" marR="121920" marT="60960" marB="60960"/>
                </a:tc>
                <a:tc>
                  <a:txBody>
                    <a:bodyPr/>
                    <a:lstStyle/>
                    <a:p>
                      <a:pPr algn="ctr"/>
                      <a:r>
                        <a:rPr lang="en-GB" sz="1600" dirty="0"/>
                        <a:t>Oral</a:t>
                      </a:r>
                      <a:endParaRPr lang="en-GB" sz="1600" dirty="0">
                        <a:solidFill>
                          <a:schemeClr val="tx2"/>
                        </a:solidFill>
                        <a:latin typeface="+mn-lt"/>
                        <a:cs typeface="Arial" panose="020B0604020202020204" pitchFamily="34" charset="0"/>
                      </a:endParaRPr>
                    </a:p>
                  </a:txBody>
                  <a:tcPr marL="121920" marR="121920" marT="60960" marB="60960"/>
                </a:tc>
                <a:tc>
                  <a:txBody>
                    <a:bodyPr/>
                    <a:lstStyle/>
                    <a:p>
                      <a:pPr algn="ctr"/>
                      <a:r>
                        <a:rPr lang="en-GB" sz="1600" dirty="0"/>
                        <a:t>IV</a:t>
                      </a:r>
                      <a:endParaRPr lang="en-GB" sz="1600" b="1" dirty="0">
                        <a:solidFill>
                          <a:schemeClr val="tx2"/>
                        </a:solidFill>
                        <a:latin typeface="+mn-lt"/>
                        <a:cs typeface="Arial" panose="020B0604020202020204" pitchFamily="34" charset="0"/>
                      </a:endParaRPr>
                    </a:p>
                  </a:txBody>
                  <a:tcPr marL="121920" marR="121920" marT="60960" marB="60960"/>
                </a:tc>
                <a:extLst>
                  <a:ext uri="{0D108BD9-81ED-4DB2-BD59-A6C34878D82A}">
                    <a16:rowId xmlns:a16="http://schemas.microsoft.com/office/drawing/2014/main" val="1594087443"/>
                  </a:ext>
                </a:extLst>
              </a:tr>
              <a:tr h="189637">
                <a:tc>
                  <a:txBody>
                    <a:bodyPr/>
                    <a:lstStyle/>
                    <a:p>
                      <a:r>
                        <a:rPr lang="en-GB" sz="1600" b="1" dirty="0"/>
                        <a:t>Previous</a:t>
                      </a:r>
                      <a:r>
                        <a:rPr lang="en-GB" sz="1600" b="1" baseline="0" dirty="0"/>
                        <a:t> treatment</a:t>
                      </a:r>
                      <a:endParaRPr lang="en-GB" sz="1600" b="1" dirty="0">
                        <a:solidFill>
                          <a:schemeClr val="tx2"/>
                        </a:solidFill>
                        <a:latin typeface="+mn-lt"/>
                        <a:cs typeface="Arial" panose="020B0604020202020204" pitchFamily="34" charset="0"/>
                      </a:endParaRPr>
                    </a:p>
                  </a:txBody>
                  <a:tcPr marL="121920" marR="121920" marT="60960" marB="60960"/>
                </a:tc>
                <a:tc>
                  <a:txBody>
                    <a:bodyPr/>
                    <a:lstStyle/>
                    <a:p>
                      <a:pPr algn="ctr"/>
                      <a:r>
                        <a:rPr lang="en-GB" sz="1600" dirty="0"/>
                        <a:t>Sorafenib</a:t>
                      </a:r>
                      <a:endParaRPr lang="en-GB" sz="1600" dirty="0">
                        <a:solidFill>
                          <a:schemeClr val="tx2"/>
                        </a:solidFill>
                        <a:latin typeface="+mn-lt"/>
                        <a:cs typeface="Arial" panose="020B0604020202020204" pitchFamily="34" charset="0"/>
                      </a:endParaRPr>
                    </a:p>
                  </a:txBody>
                  <a:tcPr marL="121920" marR="121920" marT="60960" marB="60960"/>
                </a:tc>
                <a:tc>
                  <a:txBody>
                    <a:bodyPr/>
                    <a:lstStyle/>
                    <a:p>
                      <a:pPr algn="ctr"/>
                      <a:r>
                        <a:rPr lang="en-GB" sz="1600" dirty="0"/>
                        <a:t>Sorafenib</a:t>
                      </a:r>
                      <a:endParaRPr lang="en-GB" sz="1600" dirty="0">
                        <a:solidFill>
                          <a:schemeClr val="tx2"/>
                        </a:solidFill>
                        <a:latin typeface="+mn-lt"/>
                        <a:cs typeface="Arial" panose="020B0604020202020204" pitchFamily="34" charset="0"/>
                      </a:endParaRPr>
                    </a:p>
                  </a:txBody>
                  <a:tcPr marL="121920" marR="121920" marT="60960" marB="60960"/>
                </a:tc>
                <a:tc>
                  <a:txBody>
                    <a:bodyPr/>
                    <a:lstStyle/>
                    <a:p>
                      <a:pPr algn="ctr"/>
                      <a:r>
                        <a:rPr lang="en-GB" sz="1600" dirty="0"/>
                        <a:t>Sorafenib</a:t>
                      </a:r>
                      <a:endParaRPr lang="en-GB" sz="1600" dirty="0">
                        <a:solidFill>
                          <a:schemeClr val="tx2"/>
                        </a:solidFill>
                        <a:latin typeface="+mn-lt"/>
                        <a:cs typeface="Arial" panose="020B0604020202020204" pitchFamily="34" charset="0"/>
                      </a:endParaRPr>
                    </a:p>
                  </a:txBody>
                  <a:tcPr marL="121920" marR="121920" marT="60960" marB="60960"/>
                </a:tc>
                <a:extLst>
                  <a:ext uri="{0D108BD9-81ED-4DB2-BD59-A6C34878D82A}">
                    <a16:rowId xmlns:a16="http://schemas.microsoft.com/office/drawing/2014/main" val="3793679348"/>
                  </a:ext>
                </a:extLst>
              </a:tr>
              <a:tr h="316061">
                <a:tc>
                  <a:txBody>
                    <a:bodyPr/>
                    <a:lstStyle/>
                    <a:p>
                      <a:r>
                        <a:rPr lang="en-GB" sz="1600" b="1" dirty="0"/>
                        <a:t>Reason</a:t>
                      </a:r>
                      <a:r>
                        <a:rPr lang="en-GB" sz="1600" b="1" baseline="0" dirty="0"/>
                        <a:t> for discontinuation </a:t>
                      </a:r>
                      <a:br>
                        <a:rPr lang="en-GB" sz="1600" b="1" baseline="0" dirty="0"/>
                      </a:br>
                      <a:r>
                        <a:rPr lang="en-GB" sz="1600" b="1" baseline="0" dirty="0"/>
                        <a:t>of 1</a:t>
                      </a:r>
                      <a:r>
                        <a:rPr lang="en-GB" sz="1600" b="1" baseline="30000" dirty="0"/>
                        <a:t>st</a:t>
                      </a:r>
                      <a:r>
                        <a:rPr lang="en-GB" sz="1600" b="1" baseline="0" dirty="0"/>
                        <a:t>-line</a:t>
                      </a:r>
                      <a:endParaRPr lang="en-GB" sz="1600" b="1" dirty="0">
                        <a:solidFill>
                          <a:schemeClr val="tx2"/>
                        </a:solidFill>
                        <a:latin typeface="+mn-lt"/>
                        <a:cs typeface="Arial" panose="020B0604020202020204" pitchFamily="34" charset="0"/>
                      </a:endParaRPr>
                    </a:p>
                  </a:txBody>
                  <a:tcPr marL="121920" marR="121920" marT="60960" marB="60960"/>
                </a:tc>
                <a:tc>
                  <a:txBody>
                    <a:bodyPr/>
                    <a:lstStyle/>
                    <a:p>
                      <a:pPr algn="ctr"/>
                      <a:r>
                        <a:rPr lang="en-GB" sz="1600" b="1" dirty="0"/>
                        <a:t>Radiological progression</a:t>
                      </a:r>
                      <a:endParaRPr lang="en-GB" sz="1600" b="1" dirty="0">
                        <a:solidFill>
                          <a:schemeClr val="tx2"/>
                        </a:solidFill>
                        <a:latin typeface="+mn-lt"/>
                        <a:cs typeface="Arial" panose="020B0604020202020204" pitchFamily="34" charset="0"/>
                      </a:endParaRPr>
                    </a:p>
                  </a:txBody>
                  <a:tcPr marL="121920" marR="121920" marT="60960" marB="60960" anchor="ctr"/>
                </a:tc>
                <a:tc>
                  <a:txBody>
                    <a:bodyPr/>
                    <a:lstStyle/>
                    <a:p>
                      <a:pPr algn="ctr"/>
                      <a:r>
                        <a:rPr lang="en-GB" sz="1600" b="1" dirty="0">
                          <a:solidFill>
                            <a:schemeClr val="tx1"/>
                          </a:solidFill>
                        </a:rPr>
                        <a:t>Progression</a:t>
                      </a:r>
                      <a:r>
                        <a:rPr lang="en-GB" sz="1600" b="1" baseline="0" dirty="0">
                          <a:solidFill>
                            <a:schemeClr val="tx1"/>
                          </a:solidFill>
                        </a:rPr>
                        <a:t> or intolerance</a:t>
                      </a:r>
                      <a:endParaRPr lang="en-GB" sz="1600" b="1" dirty="0">
                        <a:solidFill>
                          <a:schemeClr val="tx1"/>
                        </a:solidFill>
                        <a:latin typeface="+mn-lt"/>
                        <a:cs typeface="Arial" panose="020B0604020202020204" pitchFamily="34" charset="0"/>
                      </a:endParaRPr>
                    </a:p>
                  </a:txBody>
                  <a:tcPr marL="121920" marR="121920" marT="60960" marB="60960" anchor="ctr"/>
                </a:tc>
                <a:tc>
                  <a:txBody>
                    <a:bodyPr/>
                    <a:lstStyle/>
                    <a:p>
                      <a:pPr algn="ctr"/>
                      <a:r>
                        <a:rPr lang="en-GB" sz="1600" b="1" dirty="0"/>
                        <a:t>Progression</a:t>
                      </a:r>
                      <a:r>
                        <a:rPr lang="en-GB" sz="1600" b="1" baseline="0" dirty="0"/>
                        <a:t> or intolerance</a:t>
                      </a:r>
                      <a:endParaRPr lang="en-GB" sz="1600" b="1" dirty="0">
                        <a:solidFill>
                          <a:schemeClr val="tx2"/>
                        </a:solidFill>
                        <a:latin typeface="+mn-lt"/>
                        <a:cs typeface="Arial" panose="020B0604020202020204" pitchFamily="34" charset="0"/>
                      </a:endParaRPr>
                    </a:p>
                  </a:txBody>
                  <a:tcPr marL="121920" marR="121920" marT="60960" marB="60960" anchor="ctr"/>
                </a:tc>
                <a:extLst>
                  <a:ext uri="{0D108BD9-81ED-4DB2-BD59-A6C34878D82A}">
                    <a16:rowId xmlns:a16="http://schemas.microsoft.com/office/drawing/2014/main" val="2449497685"/>
                  </a:ext>
                </a:extLst>
              </a:tr>
              <a:tr h="189637">
                <a:tc>
                  <a:txBody>
                    <a:bodyPr/>
                    <a:lstStyle/>
                    <a:p>
                      <a:r>
                        <a:rPr lang="en-GB" sz="1600" b="1" dirty="0"/>
                        <a:t>Line</a:t>
                      </a:r>
                      <a:endParaRPr lang="en-GB" sz="1600" b="1" dirty="0">
                        <a:solidFill>
                          <a:schemeClr val="tx2"/>
                        </a:solidFill>
                        <a:latin typeface="+mn-lt"/>
                        <a:cs typeface="Arial" panose="020B0604020202020204" pitchFamily="34" charset="0"/>
                      </a:endParaRPr>
                    </a:p>
                  </a:txBody>
                  <a:tcPr marL="121920" marR="121920" marT="60960" marB="60960"/>
                </a:tc>
                <a:tc>
                  <a:txBody>
                    <a:bodyPr/>
                    <a:lstStyle/>
                    <a:p>
                      <a:pPr algn="ctr"/>
                      <a:r>
                        <a:rPr lang="en-GB" sz="1600" b="1" dirty="0"/>
                        <a:t>2</a:t>
                      </a:r>
                      <a:r>
                        <a:rPr lang="en-GB" sz="1600" b="1" baseline="30000" dirty="0"/>
                        <a:t>nd</a:t>
                      </a:r>
                      <a:endParaRPr lang="en-GB" sz="1600" b="1" baseline="30000" dirty="0">
                        <a:solidFill>
                          <a:schemeClr val="tx2"/>
                        </a:solidFill>
                        <a:latin typeface="+mn-lt"/>
                        <a:cs typeface="Arial" panose="020B0604020202020204" pitchFamily="34" charset="0"/>
                      </a:endParaRPr>
                    </a:p>
                  </a:txBody>
                  <a:tcPr marL="121920" marR="121920" marT="60960" marB="60960"/>
                </a:tc>
                <a:tc>
                  <a:txBody>
                    <a:bodyPr/>
                    <a:lstStyle/>
                    <a:p>
                      <a:pPr algn="ctr"/>
                      <a:r>
                        <a:rPr lang="en-GB" sz="1600" b="1" dirty="0"/>
                        <a:t>2</a:t>
                      </a:r>
                      <a:r>
                        <a:rPr lang="en-GB" sz="1600" b="1" baseline="30000" dirty="0"/>
                        <a:t>nd</a:t>
                      </a:r>
                      <a:r>
                        <a:rPr lang="en-GB" sz="1600" b="1" dirty="0"/>
                        <a:t> and 3</a:t>
                      </a:r>
                      <a:r>
                        <a:rPr lang="en-GB" sz="1600" b="1" baseline="30000" dirty="0"/>
                        <a:t>rd</a:t>
                      </a:r>
                      <a:endParaRPr lang="en-GB" sz="1600" b="1" baseline="30000" dirty="0">
                        <a:solidFill>
                          <a:schemeClr val="tx2"/>
                        </a:solidFill>
                        <a:latin typeface="+mn-lt"/>
                        <a:cs typeface="Arial" panose="020B0604020202020204" pitchFamily="34" charset="0"/>
                      </a:endParaRPr>
                    </a:p>
                  </a:txBody>
                  <a:tcPr marL="121920" marR="121920" marT="60960" marB="60960"/>
                </a:tc>
                <a:tc>
                  <a:txBody>
                    <a:bodyPr/>
                    <a:lstStyle/>
                    <a:p>
                      <a:pPr algn="ctr"/>
                      <a:r>
                        <a:rPr lang="en-GB" sz="1600" b="1" dirty="0"/>
                        <a:t>2</a:t>
                      </a:r>
                      <a:r>
                        <a:rPr lang="en-GB" sz="1600" b="1" baseline="30000" dirty="0"/>
                        <a:t>nd</a:t>
                      </a:r>
                      <a:r>
                        <a:rPr lang="en-GB" sz="1600" b="1" dirty="0"/>
                        <a:t> </a:t>
                      </a:r>
                      <a:endParaRPr lang="en-GB" sz="1600" b="1" dirty="0">
                        <a:solidFill>
                          <a:schemeClr val="tx2"/>
                        </a:solidFill>
                        <a:latin typeface="+mn-lt"/>
                        <a:cs typeface="Arial" panose="020B0604020202020204" pitchFamily="34" charset="0"/>
                      </a:endParaRPr>
                    </a:p>
                  </a:txBody>
                  <a:tcPr marL="121920" marR="121920" marT="60960" marB="60960"/>
                </a:tc>
                <a:extLst>
                  <a:ext uri="{0D108BD9-81ED-4DB2-BD59-A6C34878D82A}">
                    <a16:rowId xmlns:a16="http://schemas.microsoft.com/office/drawing/2014/main" val="3362877577"/>
                  </a:ext>
                </a:extLst>
              </a:tr>
              <a:tr h="189637">
                <a:tc>
                  <a:txBody>
                    <a:bodyPr/>
                    <a:lstStyle/>
                    <a:p>
                      <a:r>
                        <a:rPr lang="en-GB" sz="1600" b="1" dirty="0"/>
                        <a:t>Biomarker</a:t>
                      </a:r>
                      <a:endParaRPr lang="en-GB" sz="1600" b="1" dirty="0">
                        <a:solidFill>
                          <a:schemeClr val="tx2"/>
                        </a:solidFill>
                        <a:latin typeface="+mn-lt"/>
                        <a:cs typeface="Arial" panose="020B0604020202020204" pitchFamily="34" charset="0"/>
                      </a:endParaRPr>
                    </a:p>
                  </a:txBody>
                  <a:tcPr marL="121920" marR="121920" marT="60960" marB="60960"/>
                </a:tc>
                <a:tc>
                  <a:txBody>
                    <a:bodyPr/>
                    <a:lstStyle/>
                    <a:p>
                      <a:pPr algn="ctr"/>
                      <a:r>
                        <a:rPr lang="en-GB" sz="1600" dirty="0"/>
                        <a:t>–</a:t>
                      </a:r>
                      <a:endParaRPr lang="en-GB" sz="1600" dirty="0">
                        <a:solidFill>
                          <a:schemeClr val="tx2"/>
                        </a:solidFill>
                        <a:latin typeface="+mn-lt"/>
                        <a:cs typeface="Arial" panose="020B0604020202020204" pitchFamily="34" charset="0"/>
                      </a:endParaRPr>
                    </a:p>
                  </a:txBody>
                  <a:tcPr marL="121920" marR="121920" marT="60960" marB="60960"/>
                </a:tc>
                <a:tc>
                  <a:txBody>
                    <a:bodyPr/>
                    <a:lstStyle/>
                    <a:p>
                      <a:pPr algn="ctr"/>
                      <a:r>
                        <a:rPr lang="en-GB" sz="1600" dirty="0"/>
                        <a:t>–</a:t>
                      </a:r>
                      <a:endParaRPr lang="en-GB" sz="1600" dirty="0">
                        <a:solidFill>
                          <a:schemeClr val="tx2"/>
                        </a:solidFill>
                        <a:latin typeface="+mn-lt"/>
                        <a:cs typeface="Arial" panose="020B0604020202020204" pitchFamily="34" charset="0"/>
                      </a:endParaRPr>
                    </a:p>
                  </a:txBody>
                  <a:tcPr marL="121920" marR="121920" marT="60960" marB="60960"/>
                </a:tc>
                <a:tc>
                  <a:txBody>
                    <a:bodyPr/>
                    <a:lstStyle/>
                    <a:p>
                      <a:pPr algn="ctr"/>
                      <a:r>
                        <a:rPr lang="en-GB" sz="1600" dirty="0"/>
                        <a:t>AFP ≥400 ng/mL</a:t>
                      </a:r>
                      <a:endParaRPr lang="en-GB" sz="1600" dirty="0">
                        <a:solidFill>
                          <a:schemeClr val="tx2"/>
                        </a:solidFill>
                        <a:latin typeface="+mn-lt"/>
                        <a:cs typeface="Arial" panose="020B0604020202020204" pitchFamily="34" charset="0"/>
                      </a:endParaRPr>
                    </a:p>
                  </a:txBody>
                  <a:tcPr marL="121920" marR="121920" marT="60960" marB="60960"/>
                </a:tc>
                <a:extLst>
                  <a:ext uri="{0D108BD9-81ED-4DB2-BD59-A6C34878D82A}">
                    <a16:rowId xmlns:a16="http://schemas.microsoft.com/office/drawing/2014/main" val="1065145403"/>
                  </a:ext>
                </a:extLst>
              </a:tr>
            </a:tbl>
          </a:graphicData>
        </a:graphic>
      </p:graphicFrame>
      <p:sp>
        <p:nvSpPr>
          <p:cNvPr id="14" name="Content Placeholder 7">
            <a:extLst>
              <a:ext uri="{FF2B5EF4-FFF2-40B4-BE49-F238E27FC236}">
                <a16:creationId xmlns:a16="http://schemas.microsoft.com/office/drawing/2014/main" id="{52D67628-90EF-7F48-9A32-3470CA825D82}"/>
              </a:ext>
            </a:extLst>
          </p:cNvPr>
          <p:cNvSpPr txBox="1">
            <a:spLocks/>
          </p:cNvSpPr>
          <p:nvPr/>
        </p:nvSpPr>
        <p:spPr>
          <a:xfrm>
            <a:off x="620184" y="5585884"/>
            <a:ext cx="10963200" cy="365125"/>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GB" dirty="0"/>
          </a:p>
        </p:txBody>
      </p:sp>
      <p:sp>
        <p:nvSpPr>
          <p:cNvPr id="12" name="Slide Number Placeholder 11">
            <a:extLst>
              <a:ext uri="{FF2B5EF4-FFF2-40B4-BE49-F238E27FC236}">
                <a16:creationId xmlns:a16="http://schemas.microsoft.com/office/drawing/2014/main" id="{89D9B45A-39A1-BE43-912A-F40B11C7E20A}"/>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Tree>
    <p:extLst>
      <p:ext uri="{BB962C8B-B14F-4D97-AF65-F5344CB8AC3E}">
        <p14:creationId xmlns:p14="http://schemas.microsoft.com/office/powerpoint/2010/main" val="93943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a:t>
            </a:r>
            <a:r>
              <a:rPr lang="en-GB" baseline="30000" dirty="0"/>
              <a:t>nd</a:t>
            </a:r>
            <a:r>
              <a:rPr lang="en-GB" dirty="0"/>
              <a:t>-line treatment options: Regorafenib,</a:t>
            </a:r>
            <a:r>
              <a:rPr lang="en-GB" baseline="30000" dirty="0"/>
              <a:t>1</a:t>
            </a:r>
            <a:r>
              <a:rPr lang="en-GB" dirty="0"/>
              <a:t> and cabozantinib</a:t>
            </a:r>
            <a:r>
              <a:rPr lang="en-GB" baseline="30000" dirty="0"/>
              <a:t>2,3</a:t>
            </a:r>
            <a:r>
              <a:rPr lang="en-GB" dirty="0"/>
              <a:t> and ramucirumab,</a:t>
            </a:r>
            <a:r>
              <a:rPr lang="en-GB" baseline="30000" dirty="0"/>
              <a:t>4</a:t>
            </a:r>
            <a:r>
              <a:rPr lang="en-GB" dirty="0"/>
              <a:t> vs placebo </a:t>
            </a:r>
          </a:p>
        </p:txBody>
      </p:sp>
      <p:sp>
        <p:nvSpPr>
          <p:cNvPr id="8" name="Content Placeholder 7">
            <a:extLst>
              <a:ext uri="{FF2B5EF4-FFF2-40B4-BE49-F238E27FC236}">
                <a16:creationId xmlns:a16="http://schemas.microsoft.com/office/drawing/2014/main" id="{73577491-9F60-E64B-ACBA-306602FDBF62}"/>
              </a:ext>
            </a:extLst>
          </p:cNvPr>
          <p:cNvSpPr>
            <a:spLocks noGrp="1"/>
          </p:cNvSpPr>
          <p:nvPr>
            <p:ph sz="quarter" idx="15"/>
          </p:nvPr>
        </p:nvSpPr>
        <p:spPr>
          <a:xfrm>
            <a:off x="620184" y="6309320"/>
            <a:ext cx="10300352" cy="365125"/>
          </a:xfrm>
        </p:spPr>
        <p:txBody>
          <a:bodyPr/>
          <a:lstStyle/>
          <a:p>
            <a:r>
              <a:rPr lang="en-GB" dirty="0"/>
              <a:t>*AFP high population; **Pure 2nd-line population</a:t>
            </a:r>
          </a:p>
          <a:p>
            <a:pPr>
              <a:spcBef>
                <a:spcPts val="0"/>
              </a:spcBef>
            </a:pPr>
            <a:r>
              <a:rPr lang="en-GB" dirty="0"/>
              <a:t>AFP, </a:t>
            </a:r>
            <a:r>
              <a:rPr lang="en-US" dirty="0"/>
              <a:t>alpha-fetoprotein; </a:t>
            </a:r>
            <a:r>
              <a:rPr lang="en-GB" dirty="0"/>
              <a:t>CI, confidence interval; HR, </a:t>
            </a:r>
            <a:r>
              <a:rPr lang="en-GB" dirty="0">
                <a:solidFill>
                  <a:schemeClr val="tx2"/>
                </a:solidFill>
              </a:rPr>
              <a:t>hazard ratio </a:t>
            </a:r>
            <a:br>
              <a:rPr lang="en-GB" dirty="0">
                <a:solidFill>
                  <a:schemeClr val="tx2"/>
                </a:solidFill>
              </a:rPr>
            </a:br>
            <a:r>
              <a:rPr lang="en-GB" dirty="0">
                <a:solidFill>
                  <a:schemeClr val="tx2"/>
                </a:solidFill>
              </a:rPr>
              <a:t>1. </a:t>
            </a:r>
            <a:r>
              <a:rPr lang="en-GB" dirty="0" err="1">
                <a:solidFill>
                  <a:schemeClr val="tx2"/>
                </a:solidFill>
              </a:rPr>
              <a:t>Bruix</a:t>
            </a:r>
            <a:r>
              <a:rPr lang="en-GB" dirty="0">
                <a:solidFill>
                  <a:schemeClr val="tx2"/>
                </a:solidFill>
              </a:rPr>
              <a:t> J, et al. Lancet. 2017;389:56-66; 2. </a:t>
            </a:r>
            <a:r>
              <a:rPr lang="en-GB" dirty="0" err="1">
                <a:solidFill>
                  <a:schemeClr val="tx2"/>
                </a:solidFill>
              </a:rPr>
              <a:t>Abou</a:t>
            </a:r>
            <a:r>
              <a:rPr lang="en-GB" dirty="0">
                <a:solidFill>
                  <a:schemeClr val="tx2"/>
                </a:solidFill>
              </a:rPr>
              <a:t>-Alfa GK, et al. N </a:t>
            </a:r>
            <a:r>
              <a:rPr lang="en-GB" dirty="0" err="1">
                <a:solidFill>
                  <a:schemeClr val="tx2"/>
                </a:solidFill>
              </a:rPr>
              <a:t>Engl</a:t>
            </a:r>
            <a:r>
              <a:rPr lang="en-GB" dirty="0">
                <a:solidFill>
                  <a:schemeClr val="tx2"/>
                </a:solidFill>
              </a:rPr>
              <a:t> J Med. 2018;379:54-63; 3. </a:t>
            </a:r>
            <a:r>
              <a:rPr lang="fr-FR" dirty="0">
                <a:solidFill>
                  <a:schemeClr val="tx2"/>
                </a:solidFill>
              </a:rPr>
              <a:t>Kelley RK, et al. J Clin </a:t>
            </a:r>
            <a:r>
              <a:rPr lang="fr-FR" dirty="0" err="1">
                <a:solidFill>
                  <a:schemeClr val="tx2"/>
                </a:solidFill>
              </a:rPr>
              <a:t>Oncol</a:t>
            </a:r>
            <a:r>
              <a:rPr lang="fr-FR" dirty="0">
                <a:solidFill>
                  <a:schemeClr val="tx2"/>
                </a:solidFill>
              </a:rPr>
              <a:t>. 2018;36(</a:t>
            </a:r>
            <a:r>
              <a:rPr lang="en-US" dirty="0">
                <a:solidFill>
                  <a:schemeClr val="tx2"/>
                </a:solidFill>
              </a:rPr>
              <a:t>15_suppl)</a:t>
            </a:r>
            <a:r>
              <a:rPr lang="fr-FR" dirty="0">
                <a:solidFill>
                  <a:schemeClr val="tx2"/>
                </a:solidFill>
              </a:rPr>
              <a:t>:4088</a:t>
            </a:r>
            <a:r>
              <a:rPr lang="en-GB" dirty="0">
                <a:solidFill>
                  <a:schemeClr val="tx2"/>
                </a:solidFill>
              </a:rPr>
              <a:t>-</a:t>
            </a:r>
            <a:r>
              <a:rPr lang="fr-FR" dirty="0">
                <a:solidFill>
                  <a:schemeClr val="tx2"/>
                </a:solidFill>
              </a:rPr>
              <a:t>4088</a:t>
            </a:r>
            <a:r>
              <a:rPr lang="en-GB" dirty="0">
                <a:solidFill>
                  <a:schemeClr val="tx2"/>
                </a:solidFill>
              </a:rPr>
              <a:t>; </a:t>
            </a:r>
            <a:br>
              <a:rPr lang="en-GB" dirty="0">
                <a:solidFill>
                  <a:schemeClr val="tx2"/>
                </a:solidFill>
              </a:rPr>
            </a:br>
            <a:r>
              <a:rPr lang="en-GB" dirty="0">
                <a:solidFill>
                  <a:schemeClr val="tx2"/>
                </a:solidFill>
              </a:rPr>
              <a:t>4. Zhu A, et al. Lancet Oncol. 2019;2:282-96 </a:t>
            </a:r>
          </a:p>
        </p:txBody>
      </p:sp>
      <p:graphicFrame>
        <p:nvGraphicFramePr>
          <p:cNvPr id="37" name="Chart 36"/>
          <p:cNvGraphicFramePr/>
          <p:nvPr>
            <p:extLst>
              <p:ext uri="{D42A27DB-BD31-4B8C-83A1-F6EECF244321}">
                <p14:modId xmlns:p14="http://schemas.microsoft.com/office/powerpoint/2010/main" val="1416687197"/>
              </p:ext>
            </p:extLst>
          </p:nvPr>
        </p:nvGraphicFramePr>
        <p:xfrm>
          <a:off x="6463301" y="1700808"/>
          <a:ext cx="4348300" cy="3350458"/>
        </p:xfrm>
        <a:graphic>
          <a:graphicData uri="http://schemas.openxmlformats.org/drawingml/2006/chart">
            <c:chart xmlns:c="http://schemas.openxmlformats.org/drawingml/2006/chart" xmlns:r="http://schemas.openxmlformats.org/officeDocument/2006/relationships" r:id="rId3"/>
          </a:graphicData>
        </a:graphic>
      </p:graphicFrame>
      <p:sp>
        <p:nvSpPr>
          <p:cNvPr id="38" name="Rectangle 37"/>
          <p:cNvSpPr/>
          <p:nvPr/>
        </p:nvSpPr>
        <p:spPr>
          <a:xfrm>
            <a:off x="6767055" y="4862495"/>
            <a:ext cx="946544" cy="558367"/>
          </a:xfrm>
          <a:prstGeom prst="rect">
            <a:avLst/>
          </a:prstGeom>
          <a:no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ea typeface="+mn-ea"/>
                <a:cs typeface="Arial" panose="020B0604020202020204" pitchFamily="34" charset="0"/>
              </a:rPr>
              <a:t>HR=0.46</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ea typeface="+mn-ea"/>
                <a:cs typeface="Arial" panose="020B0604020202020204" pitchFamily="34" charset="0"/>
              </a:rPr>
              <a:t>95% CI:</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ea typeface="+mn-ea"/>
                <a:cs typeface="Arial" panose="020B0604020202020204" pitchFamily="34" charset="0"/>
              </a:rPr>
              <a:t>0.37-0.56</a:t>
            </a:r>
          </a:p>
        </p:txBody>
      </p:sp>
      <p:sp>
        <p:nvSpPr>
          <p:cNvPr id="39" name="Rectangle 38"/>
          <p:cNvSpPr/>
          <p:nvPr/>
        </p:nvSpPr>
        <p:spPr>
          <a:xfrm>
            <a:off x="7757192" y="4854936"/>
            <a:ext cx="968145" cy="567863"/>
          </a:xfrm>
          <a:prstGeom prst="rect">
            <a:avLst/>
          </a:prstGeom>
          <a:no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ea typeface="+mn-ea"/>
                <a:cs typeface="Arial" panose="020B0604020202020204" pitchFamily="34" charset="0"/>
              </a:rPr>
              <a:t>HR=0.44</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ea typeface="+mn-ea"/>
                <a:cs typeface="Arial" panose="020B0604020202020204" pitchFamily="34" charset="0"/>
              </a:rPr>
              <a:t>95% CI:</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ea typeface="+mn-ea"/>
                <a:cs typeface="Arial" panose="020B0604020202020204" pitchFamily="34" charset="0"/>
              </a:rPr>
              <a:t>0.36-0.52</a:t>
            </a:r>
          </a:p>
        </p:txBody>
      </p:sp>
      <p:sp>
        <p:nvSpPr>
          <p:cNvPr id="40" name="Rectangle 39"/>
          <p:cNvSpPr/>
          <p:nvPr/>
        </p:nvSpPr>
        <p:spPr>
          <a:xfrm>
            <a:off x="8743913" y="4858508"/>
            <a:ext cx="968145" cy="562354"/>
          </a:xfrm>
          <a:prstGeom prst="rect">
            <a:avLst/>
          </a:prstGeom>
          <a:no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ea typeface="+mn-ea"/>
                <a:cs typeface="Arial" panose="020B0604020202020204" pitchFamily="34" charset="0"/>
              </a:rPr>
              <a:t>HR=0.40</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ea typeface="+mn-ea"/>
                <a:cs typeface="Arial" panose="020B0604020202020204" pitchFamily="34" charset="0"/>
              </a:rPr>
              <a:t>95% CI:</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ea typeface="+mn-ea"/>
                <a:cs typeface="Arial" panose="020B0604020202020204" pitchFamily="34" charset="0"/>
              </a:rPr>
              <a:t>0.32-0.50</a:t>
            </a:r>
          </a:p>
        </p:txBody>
      </p:sp>
      <p:sp>
        <p:nvSpPr>
          <p:cNvPr id="42" name="Rectangle 41"/>
          <p:cNvSpPr/>
          <p:nvPr/>
        </p:nvSpPr>
        <p:spPr>
          <a:xfrm>
            <a:off x="9718047" y="4865440"/>
            <a:ext cx="958898" cy="567863"/>
          </a:xfrm>
          <a:prstGeom prst="rect">
            <a:avLst/>
          </a:prstGeom>
          <a:no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ea typeface="+mn-ea"/>
                <a:cs typeface="Arial" panose="020B0604020202020204" pitchFamily="34" charset="0"/>
              </a:rPr>
              <a:t>HR=0.45</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ea typeface="+mn-ea"/>
                <a:cs typeface="Arial" panose="020B0604020202020204" pitchFamily="34" charset="0"/>
              </a:rPr>
              <a:t>95% CI:</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ea typeface="+mn-ea"/>
                <a:cs typeface="Arial" panose="020B0604020202020204" pitchFamily="34" charset="0"/>
              </a:rPr>
              <a:t>0.34-0.60</a:t>
            </a:r>
          </a:p>
        </p:txBody>
      </p:sp>
      <p:sp>
        <p:nvSpPr>
          <p:cNvPr id="47" name="TextBox 46"/>
          <p:cNvSpPr txBox="1"/>
          <p:nvPr/>
        </p:nvSpPr>
        <p:spPr>
          <a:xfrm rot="16200000">
            <a:off x="5721290" y="3117988"/>
            <a:ext cx="926344" cy="369332"/>
          </a:xfrm>
          <a:prstGeom prst="rect">
            <a:avLst/>
          </a:prstGeom>
          <a:noFill/>
        </p:spPr>
        <p:txBody>
          <a:bodyPr wrap="none" rtlCol="0">
            <a:spAutoFit/>
          </a:bodyPr>
          <a:lstStyle/>
          <a:p>
            <a:pPr algn="ctr" defTabSz="457200">
              <a:defRPr/>
            </a:pPr>
            <a:r>
              <a:rPr lang="en-GB" b="1" dirty="0">
                <a:solidFill>
                  <a:srgbClr val="343333"/>
                </a:solidFill>
                <a:cs typeface="Arial" panose="020B0604020202020204" pitchFamily="34" charset="0"/>
              </a:rPr>
              <a:t>Months</a:t>
            </a:r>
          </a:p>
        </p:txBody>
      </p:sp>
      <p:sp>
        <p:nvSpPr>
          <p:cNvPr id="48" name="TextBox 47"/>
          <p:cNvSpPr txBox="1"/>
          <p:nvPr/>
        </p:nvSpPr>
        <p:spPr>
          <a:xfrm>
            <a:off x="3565750" y="5420861"/>
            <a:ext cx="986167" cy="276999"/>
          </a:xfrm>
          <a:prstGeom prst="rect">
            <a:avLst/>
          </a:prstGeom>
          <a:noFill/>
          <a:ln w="28575">
            <a:solidFill>
              <a:schemeClr val="accent4"/>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cs typeface="Arial" panose="020B0604020202020204" pitchFamily="34" charset="0"/>
              </a:rPr>
              <a:t>CELESTIAL**</a:t>
            </a:r>
          </a:p>
        </p:txBody>
      </p:sp>
      <p:graphicFrame>
        <p:nvGraphicFramePr>
          <p:cNvPr id="49" name="Chart 48"/>
          <p:cNvGraphicFramePr/>
          <p:nvPr>
            <p:extLst>
              <p:ext uri="{D42A27DB-BD31-4B8C-83A1-F6EECF244321}">
                <p14:modId xmlns:p14="http://schemas.microsoft.com/office/powerpoint/2010/main" val="222517367"/>
              </p:ext>
            </p:extLst>
          </p:nvPr>
        </p:nvGraphicFramePr>
        <p:xfrm>
          <a:off x="1233378" y="1713850"/>
          <a:ext cx="4427864" cy="3320483"/>
        </p:xfrm>
        <a:graphic>
          <a:graphicData uri="http://schemas.openxmlformats.org/drawingml/2006/chart">
            <c:chart xmlns:c="http://schemas.openxmlformats.org/drawingml/2006/chart" xmlns:r="http://schemas.openxmlformats.org/officeDocument/2006/relationships" r:id="rId4"/>
          </a:graphicData>
        </a:graphic>
      </p:graphicFrame>
      <p:sp>
        <p:nvSpPr>
          <p:cNvPr id="50" name="Rectangle 49"/>
          <p:cNvSpPr/>
          <p:nvPr/>
        </p:nvSpPr>
        <p:spPr>
          <a:xfrm>
            <a:off x="1599396" y="4846581"/>
            <a:ext cx="968212" cy="563191"/>
          </a:xfrm>
          <a:prstGeom prst="rect">
            <a:avLst/>
          </a:prstGeom>
          <a:no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ea typeface="+mn-ea"/>
                <a:cs typeface="Arial" panose="020B0604020202020204" pitchFamily="34" charset="0"/>
              </a:rPr>
              <a:t>HR=0.63</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ea typeface="+mn-ea"/>
                <a:cs typeface="Arial" panose="020B0604020202020204" pitchFamily="34" charset="0"/>
              </a:rPr>
              <a:t>95% CI:</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ea typeface="+mn-ea"/>
                <a:cs typeface="Arial" panose="020B0604020202020204" pitchFamily="34" charset="0"/>
              </a:rPr>
              <a:t>0.50-0.79</a:t>
            </a:r>
          </a:p>
        </p:txBody>
      </p:sp>
      <p:sp>
        <p:nvSpPr>
          <p:cNvPr id="51" name="Rectangle 50"/>
          <p:cNvSpPr/>
          <p:nvPr/>
        </p:nvSpPr>
        <p:spPr>
          <a:xfrm>
            <a:off x="2583694" y="4849638"/>
            <a:ext cx="963889" cy="558367"/>
          </a:xfrm>
          <a:prstGeom prst="rect">
            <a:avLst/>
          </a:prstGeom>
          <a:no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ea typeface="+mn-ea"/>
                <a:cs typeface="Arial" panose="020B0604020202020204" pitchFamily="34" charset="0"/>
              </a:rPr>
              <a:t>HR=0.76</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ea typeface="+mn-ea"/>
                <a:cs typeface="Arial" panose="020B0604020202020204" pitchFamily="34" charset="0"/>
              </a:rPr>
              <a:t>95% CI:</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ea typeface="+mn-ea"/>
                <a:cs typeface="Arial" panose="020B0604020202020204" pitchFamily="34" charset="0"/>
              </a:rPr>
              <a:t>0.63-0.92</a:t>
            </a:r>
          </a:p>
        </p:txBody>
      </p:sp>
      <p:sp>
        <p:nvSpPr>
          <p:cNvPr id="52" name="Rectangle 51"/>
          <p:cNvSpPr/>
          <p:nvPr/>
        </p:nvSpPr>
        <p:spPr>
          <a:xfrm>
            <a:off x="3572856" y="4850208"/>
            <a:ext cx="971955" cy="566774"/>
          </a:xfrm>
          <a:prstGeom prst="rect">
            <a:avLst/>
          </a:prstGeom>
          <a:no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ea typeface="+mn-ea"/>
                <a:cs typeface="Arial" panose="020B0604020202020204" pitchFamily="34" charset="0"/>
              </a:rPr>
              <a:t>HR=0.70</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ea typeface="+mn-ea"/>
                <a:cs typeface="Arial" panose="020B0604020202020204" pitchFamily="34" charset="0"/>
              </a:rPr>
              <a:t>95% CI:</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ea typeface="+mn-ea"/>
                <a:cs typeface="Arial" panose="020B0604020202020204" pitchFamily="34" charset="0"/>
              </a:rPr>
              <a:t>0.55-0.88</a:t>
            </a:r>
          </a:p>
        </p:txBody>
      </p:sp>
      <p:sp>
        <p:nvSpPr>
          <p:cNvPr id="53" name="Rectangle 52"/>
          <p:cNvSpPr/>
          <p:nvPr/>
        </p:nvSpPr>
        <p:spPr>
          <a:xfrm>
            <a:off x="4563147" y="4838190"/>
            <a:ext cx="968212" cy="581107"/>
          </a:xfrm>
          <a:prstGeom prst="rect">
            <a:avLst/>
          </a:prstGeom>
          <a:no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ea typeface="+mn-ea"/>
                <a:cs typeface="Arial" panose="020B0604020202020204" pitchFamily="34" charset="0"/>
              </a:rPr>
              <a:t>HR=0.71</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ea typeface="+mn-ea"/>
                <a:cs typeface="Arial" panose="020B0604020202020204" pitchFamily="34" charset="0"/>
              </a:rPr>
              <a:t>95% CI:</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ea typeface="+mn-ea"/>
                <a:cs typeface="Arial" panose="020B0604020202020204" pitchFamily="34" charset="0"/>
              </a:rPr>
              <a:t>0.53-0.95</a:t>
            </a:r>
          </a:p>
        </p:txBody>
      </p:sp>
      <p:sp>
        <p:nvSpPr>
          <p:cNvPr id="54" name="TextBox 53"/>
          <p:cNvSpPr txBox="1"/>
          <p:nvPr/>
        </p:nvSpPr>
        <p:spPr>
          <a:xfrm>
            <a:off x="4636724" y="5418467"/>
            <a:ext cx="821059" cy="276999"/>
          </a:xfrm>
          <a:prstGeom prst="rect">
            <a:avLst/>
          </a:prstGeom>
          <a:noFill/>
          <a:ln w="28575">
            <a:solidFill>
              <a:schemeClr val="accent6">
                <a:lumMod val="50000"/>
              </a:schemeClr>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cs typeface="Arial" panose="020B0604020202020204" pitchFamily="34" charset="0"/>
              </a:rPr>
              <a:t>REACH-2*</a:t>
            </a:r>
          </a:p>
        </p:txBody>
      </p:sp>
      <p:sp>
        <p:nvSpPr>
          <p:cNvPr id="55" name="TextBox 54"/>
          <p:cNvSpPr txBox="1"/>
          <p:nvPr/>
        </p:nvSpPr>
        <p:spPr>
          <a:xfrm>
            <a:off x="1700224" y="5419297"/>
            <a:ext cx="766557" cy="276999"/>
          </a:xfrm>
          <a:prstGeom prst="rect">
            <a:avLst/>
          </a:prstGeom>
          <a:noFill/>
          <a:ln w="28575">
            <a:solidFill>
              <a:schemeClr val="tx2"/>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cs typeface="Arial" panose="020B0604020202020204" pitchFamily="34" charset="0"/>
              </a:rPr>
              <a:t>RESORCE</a:t>
            </a:r>
          </a:p>
        </p:txBody>
      </p:sp>
      <p:sp>
        <p:nvSpPr>
          <p:cNvPr id="56" name="TextBox 55"/>
          <p:cNvSpPr txBox="1"/>
          <p:nvPr/>
        </p:nvSpPr>
        <p:spPr>
          <a:xfrm>
            <a:off x="2649499" y="5420862"/>
            <a:ext cx="832279" cy="276999"/>
          </a:xfrm>
          <a:prstGeom prst="rect">
            <a:avLst/>
          </a:prstGeom>
          <a:noFill/>
          <a:ln w="28575">
            <a:solidFill>
              <a:schemeClr val="accent4"/>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cs typeface="Arial" panose="020B0604020202020204" pitchFamily="34" charset="0"/>
              </a:rPr>
              <a:t>CELESTIAL</a:t>
            </a:r>
          </a:p>
        </p:txBody>
      </p:sp>
      <p:sp>
        <p:nvSpPr>
          <p:cNvPr id="57" name="TextBox 56"/>
          <p:cNvSpPr txBox="1"/>
          <p:nvPr/>
        </p:nvSpPr>
        <p:spPr>
          <a:xfrm rot="16200000">
            <a:off x="615261" y="3138572"/>
            <a:ext cx="928459"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343333"/>
                </a:solidFill>
                <a:effectLst/>
                <a:uLnTx/>
                <a:uFillTx/>
                <a:cs typeface="Arial" panose="020B0604020202020204" pitchFamily="34" charset="0"/>
              </a:rPr>
              <a:t>Months</a:t>
            </a:r>
          </a:p>
        </p:txBody>
      </p:sp>
      <p:sp>
        <p:nvSpPr>
          <p:cNvPr id="59" name="TextBox 58"/>
          <p:cNvSpPr txBox="1"/>
          <p:nvPr/>
        </p:nvSpPr>
        <p:spPr>
          <a:xfrm>
            <a:off x="8734902" y="5411869"/>
            <a:ext cx="986167" cy="276999"/>
          </a:xfrm>
          <a:prstGeom prst="rect">
            <a:avLst/>
          </a:prstGeom>
          <a:noFill/>
          <a:ln w="28575">
            <a:solidFill>
              <a:schemeClr val="accent4"/>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cs typeface="Arial" panose="020B0604020202020204" pitchFamily="34" charset="0"/>
              </a:rPr>
              <a:t>CELESTIAL**</a:t>
            </a:r>
          </a:p>
        </p:txBody>
      </p:sp>
      <p:sp>
        <p:nvSpPr>
          <p:cNvPr id="60" name="TextBox 59"/>
          <p:cNvSpPr txBox="1"/>
          <p:nvPr/>
        </p:nvSpPr>
        <p:spPr>
          <a:xfrm>
            <a:off x="9786967" y="5416131"/>
            <a:ext cx="821059" cy="276999"/>
          </a:xfrm>
          <a:prstGeom prst="rect">
            <a:avLst/>
          </a:prstGeom>
          <a:noFill/>
          <a:ln w="28575">
            <a:solidFill>
              <a:schemeClr val="accent6">
                <a:lumMod val="50000"/>
              </a:schemeClr>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cs typeface="Arial" panose="020B0604020202020204" pitchFamily="34" charset="0"/>
              </a:rPr>
              <a:t>REACH-2*</a:t>
            </a:r>
          </a:p>
        </p:txBody>
      </p:sp>
      <p:sp>
        <p:nvSpPr>
          <p:cNvPr id="61" name="TextBox 60"/>
          <p:cNvSpPr txBox="1"/>
          <p:nvPr/>
        </p:nvSpPr>
        <p:spPr>
          <a:xfrm>
            <a:off x="6857049" y="5429840"/>
            <a:ext cx="766557" cy="276999"/>
          </a:xfrm>
          <a:prstGeom prst="rect">
            <a:avLst/>
          </a:prstGeom>
          <a:noFill/>
          <a:ln w="28575">
            <a:solidFill>
              <a:schemeClr val="tx2"/>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cs typeface="Arial" panose="020B0604020202020204" pitchFamily="34" charset="0"/>
              </a:rPr>
              <a:t>RESORCE</a:t>
            </a:r>
          </a:p>
        </p:txBody>
      </p:sp>
      <p:sp>
        <p:nvSpPr>
          <p:cNvPr id="62" name="TextBox 61"/>
          <p:cNvSpPr txBox="1"/>
          <p:nvPr/>
        </p:nvSpPr>
        <p:spPr>
          <a:xfrm>
            <a:off x="7825125" y="5420862"/>
            <a:ext cx="832279" cy="276999"/>
          </a:xfrm>
          <a:prstGeom prst="rect">
            <a:avLst/>
          </a:prstGeom>
          <a:noFill/>
          <a:ln w="28575">
            <a:solidFill>
              <a:schemeClr val="accent4"/>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343333"/>
                </a:solidFill>
                <a:effectLst/>
                <a:uLnTx/>
                <a:uFillTx/>
                <a:cs typeface="Arial" panose="020B0604020202020204" pitchFamily="34" charset="0"/>
              </a:rPr>
              <a:t>CELESTIAL</a:t>
            </a:r>
          </a:p>
        </p:txBody>
      </p:sp>
      <p:sp>
        <p:nvSpPr>
          <p:cNvPr id="63" name="TextBox 62"/>
          <p:cNvSpPr txBox="1"/>
          <p:nvPr/>
        </p:nvSpPr>
        <p:spPr>
          <a:xfrm>
            <a:off x="2524025" y="1306089"/>
            <a:ext cx="1657313" cy="369332"/>
          </a:xfrm>
          <a:prstGeom prst="rect">
            <a:avLst/>
          </a:prstGeom>
          <a:noFill/>
        </p:spPr>
        <p:txBody>
          <a:bodyPr wrap="none" rtlCol="0">
            <a:spAutoFit/>
          </a:bodyPr>
          <a:lstStyle/>
          <a:p>
            <a:pPr defTabSz="457200">
              <a:defRPr/>
            </a:pPr>
            <a:r>
              <a:rPr lang="en-GB" b="1" dirty="0">
                <a:solidFill>
                  <a:srgbClr val="343333"/>
                </a:solidFill>
                <a:cs typeface="Arial" panose="020B0604020202020204" pitchFamily="34" charset="0"/>
              </a:rPr>
              <a:t>Overall survival</a:t>
            </a:r>
          </a:p>
        </p:txBody>
      </p:sp>
      <p:sp>
        <p:nvSpPr>
          <p:cNvPr id="64" name="TextBox 63"/>
          <p:cNvSpPr txBox="1"/>
          <p:nvPr/>
        </p:nvSpPr>
        <p:spPr>
          <a:xfrm>
            <a:off x="7555626" y="1312335"/>
            <a:ext cx="2528577" cy="369332"/>
          </a:xfrm>
          <a:prstGeom prst="rect">
            <a:avLst/>
          </a:prstGeom>
          <a:noFill/>
        </p:spPr>
        <p:txBody>
          <a:bodyPr wrap="none" rtlCol="0">
            <a:spAutoFit/>
          </a:bodyPr>
          <a:lstStyle/>
          <a:p>
            <a:pPr algn="ctr" defTabSz="457200">
              <a:defRPr/>
            </a:pPr>
            <a:r>
              <a:rPr lang="en-GB" b="1" dirty="0">
                <a:solidFill>
                  <a:srgbClr val="343333"/>
                </a:solidFill>
                <a:cs typeface="Arial" panose="020B0604020202020204" pitchFamily="34" charset="0"/>
              </a:rPr>
              <a:t>Progression-free survival</a:t>
            </a:r>
          </a:p>
        </p:txBody>
      </p:sp>
      <p:sp>
        <p:nvSpPr>
          <p:cNvPr id="34" name="Content Placeholder 7">
            <a:extLst>
              <a:ext uri="{FF2B5EF4-FFF2-40B4-BE49-F238E27FC236}">
                <a16:creationId xmlns:a16="http://schemas.microsoft.com/office/drawing/2014/main" id="{6541CB1C-1152-884C-95D7-819F95E5D835}"/>
              </a:ext>
            </a:extLst>
          </p:cNvPr>
          <p:cNvSpPr txBox="1">
            <a:spLocks/>
          </p:cNvSpPr>
          <p:nvPr/>
        </p:nvSpPr>
        <p:spPr>
          <a:xfrm>
            <a:off x="620184" y="5789084"/>
            <a:ext cx="10300352" cy="365125"/>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Trials included different populations and should not be directly compared</a:t>
            </a:r>
          </a:p>
        </p:txBody>
      </p:sp>
      <p:sp>
        <p:nvSpPr>
          <p:cNvPr id="12" name="Slide Number Placeholder 11">
            <a:extLst>
              <a:ext uri="{FF2B5EF4-FFF2-40B4-BE49-F238E27FC236}">
                <a16:creationId xmlns:a16="http://schemas.microsoft.com/office/drawing/2014/main" id="{2C10EED0-4058-854E-9EC4-EC9D2B92757A}"/>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Tree>
    <p:extLst>
      <p:ext uri="{BB962C8B-B14F-4D97-AF65-F5344CB8AC3E}">
        <p14:creationId xmlns:p14="http://schemas.microsoft.com/office/powerpoint/2010/main" val="177569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8DDB4-EDB2-4EAD-A41E-9B9BEA2788DC}"/>
              </a:ext>
            </a:extLst>
          </p:cNvPr>
          <p:cNvSpPr>
            <a:spLocks noGrp="1"/>
          </p:cNvSpPr>
          <p:nvPr>
            <p:ph type="title"/>
          </p:nvPr>
        </p:nvSpPr>
        <p:spPr>
          <a:xfrm>
            <a:off x="619200" y="246566"/>
            <a:ext cx="8740800" cy="807285"/>
          </a:xfrm>
        </p:spPr>
        <p:txBody>
          <a:bodyPr/>
          <a:lstStyle/>
          <a:p>
            <a:r>
              <a:rPr lang="en-GB" dirty="0"/>
              <a:t>2</a:t>
            </a:r>
            <a:r>
              <a:rPr lang="en-GB" baseline="30000" dirty="0"/>
              <a:t>nd</a:t>
            </a:r>
            <a:r>
              <a:rPr lang="en-GB" dirty="0"/>
              <a:t>-line treatment options: </a:t>
            </a:r>
            <a:br>
              <a:rPr lang="en-GB" dirty="0"/>
            </a:br>
            <a:r>
              <a:rPr lang="en-GB" dirty="0"/>
              <a:t>RESORCE, CELESTIAL and REACH-2 safety summary</a:t>
            </a:r>
          </a:p>
        </p:txBody>
      </p:sp>
      <p:sp>
        <p:nvSpPr>
          <p:cNvPr id="9" name="Content Placeholder 8">
            <a:extLst>
              <a:ext uri="{FF2B5EF4-FFF2-40B4-BE49-F238E27FC236}">
                <a16:creationId xmlns:a16="http://schemas.microsoft.com/office/drawing/2014/main" id="{519B1AA3-6C41-0A4B-9D53-4FD07E26C8E0}"/>
              </a:ext>
            </a:extLst>
          </p:cNvPr>
          <p:cNvSpPr>
            <a:spLocks noGrp="1"/>
          </p:cNvSpPr>
          <p:nvPr>
            <p:ph sz="quarter" idx="15"/>
          </p:nvPr>
        </p:nvSpPr>
        <p:spPr>
          <a:xfrm>
            <a:off x="620184" y="6154210"/>
            <a:ext cx="9508264" cy="520236"/>
          </a:xfrm>
        </p:spPr>
        <p:txBody>
          <a:bodyPr/>
          <a:lstStyle/>
          <a:p>
            <a:pPr lvl="0">
              <a:spcBef>
                <a:spcPts val="0"/>
              </a:spcBef>
            </a:pPr>
            <a:r>
              <a:rPr lang="en-GB" dirty="0"/>
              <a:t>AE, adverse event; AFP, </a:t>
            </a:r>
            <a:r>
              <a:rPr lang="en-US" dirty="0"/>
              <a:t>alpha-fetoprotein; </a:t>
            </a:r>
            <a:r>
              <a:rPr lang="en-GB" dirty="0"/>
              <a:t>AST, aspartate aminotransferase; TEAE, treatment-emergent AE; TRAE, treatment-related AE</a:t>
            </a:r>
          </a:p>
          <a:p>
            <a:pPr lvl="0">
              <a:spcBef>
                <a:spcPts val="0"/>
              </a:spcBef>
            </a:pPr>
            <a:r>
              <a:rPr lang="en-GB" dirty="0"/>
              <a:t>1. </a:t>
            </a:r>
            <a:r>
              <a:rPr lang="en-GB" dirty="0" err="1"/>
              <a:t>Bruix</a:t>
            </a:r>
            <a:r>
              <a:rPr lang="en-GB" dirty="0"/>
              <a:t> J, et al. Lancet. 2017;389:56-66; 2. Abou-Alfa GK, et al. N </a:t>
            </a:r>
            <a:r>
              <a:rPr lang="en-GB" dirty="0" err="1"/>
              <a:t>Engl</a:t>
            </a:r>
            <a:r>
              <a:rPr lang="en-GB" dirty="0"/>
              <a:t> J Med. </a:t>
            </a:r>
            <a:r>
              <a:rPr lang="en-GB" dirty="0">
                <a:solidFill>
                  <a:schemeClr val="tx2"/>
                </a:solidFill>
              </a:rPr>
              <a:t>2018;379:54-63; 3. Zhu A, et al. Lancet Oncol. 2019;2:282-96; </a:t>
            </a:r>
            <a:br>
              <a:rPr lang="en-GB" dirty="0">
                <a:solidFill>
                  <a:schemeClr val="tx2"/>
                </a:solidFill>
              </a:rPr>
            </a:br>
            <a:r>
              <a:rPr lang="en-GB" dirty="0">
                <a:solidFill>
                  <a:schemeClr val="tx2"/>
                </a:solidFill>
              </a:rPr>
              <a:t>4. Zhu A, et al. </a:t>
            </a:r>
            <a:r>
              <a:rPr lang="en-US" dirty="0">
                <a:solidFill>
                  <a:schemeClr val="tx2"/>
                </a:solidFill>
              </a:rPr>
              <a:t>J </a:t>
            </a:r>
            <a:r>
              <a:rPr lang="en-US" dirty="0" err="1">
                <a:solidFill>
                  <a:schemeClr val="tx2"/>
                </a:solidFill>
              </a:rPr>
              <a:t>Clin</a:t>
            </a:r>
            <a:r>
              <a:rPr lang="en-US" dirty="0">
                <a:solidFill>
                  <a:schemeClr val="tx2"/>
                </a:solidFill>
              </a:rPr>
              <a:t> </a:t>
            </a:r>
            <a:r>
              <a:rPr lang="en-US" dirty="0" err="1">
                <a:solidFill>
                  <a:schemeClr val="tx2"/>
                </a:solidFill>
              </a:rPr>
              <a:t>Oncol</a:t>
            </a:r>
            <a:r>
              <a:rPr lang="en-US" dirty="0">
                <a:solidFill>
                  <a:schemeClr val="tx2"/>
                </a:solidFill>
              </a:rPr>
              <a:t>. 2018;36(15_suppl):4003-4003 (ASCO 2018 oral presentation) </a:t>
            </a:r>
            <a:endParaRPr lang="en-GB" dirty="0">
              <a:solidFill>
                <a:schemeClr val="tx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17833025"/>
              </p:ext>
            </p:extLst>
          </p:nvPr>
        </p:nvGraphicFramePr>
        <p:xfrm>
          <a:off x="619200" y="1396800"/>
          <a:ext cx="10948912" cy="3291840"/>
        </p:xfrm>
        <a:graphic>
          <a:graphicData uri="http://schemas.openxmlformats.org/drawingml/2006/table">
            <a:tbl>
              <a:tblPr firstRow="1" bandRow="1">
                <a:tableStyleId>{5C22544A-7EE6-4342-B048-85BDC9FD1C3A}</a:tableStyleId>
              </a:tblPr>
              <a:tblGrid>
                <a:gridCol w="3265328">
                  <a:extLst>
                    <a:ext uri="{9D8B030D-6E8A-4147-A177-3AD203B41FA5}">
                      <a16:colId xmlns:a16="http://schemas.microsoft.com/office/drawing/2014/main" val="315102984"/>
                    </a:ext>
                  </a:extLst>
                </a:gridCol>
                <a:gridCol w="2561617">
                  <a:extLst>
                    <a:ext uri="{9D8B030D-6E8A-4147-A177-3AD203B41FA5}">
                      <a16:colId xmlns:a16="http://schemas.microsoft.com/office/drawing/2014/main" val="428864466"/>
                    </a:ext>
                  </a:extLst>
                </a:gridCol>
                <a:gridCol w="2561617">
                  <a:extLst>
                    <a:ext uri="{9D8B030D-6E8A-4147-A177-3AD203B41FA5}">
                      <a16:colId xmlns:a16="http://schemas.microsoft.com/office/drawing/2014/main" val="2154759208"/>
                    </a:ext>
                  </a:extLst>
                </a:gridCol>
                <a:gridCol w="2560350">
                  <a:extLst>
                    <a:ext uri="{9D8B030D-6E8A-4147-A177-3AD203B41FA5}">
                      <a16:colId xmlns:a16="http://schemas.microsoft.com/office/drawing/2014/main" val="2759697848"/>
                    </a:ext>
                  </a:extLst>
                </a:gridCol>
              </a:tblGrid>
              <a:tr h="338144">
                <a:tc>
                  <a:txBody>
                    <a:bodyPr/>
                    <a:lstStyle/>
                    <a:p>
                      <a:endParaRPr lang="en-GB" sz="1600" dirty="0">
                        <a:latin typeface="Arial" panose="020B0604020202020204" pitchFamily="34" charset="0"/>
                        <a:cs typeface="Arial" panose="020B0604020202020204" pitchFamily="34" charset="0"/>
                      </a:endParaRPr>
                    </a:p>
                  </a:txBody>
                  <a:tcPr marL="121920" marR="121920" marT="60960" marB="60960"/>
                </a:tc>
                <a:tc>
                  <a:txBody>
                    <a:bodyPr/>
                    <a:lstStyle/>
                    <a:p>
                      <a:pPr algn="ctr"/>
                      <a:r>
                        <a:rPr lang="en-GB" sz="1600" dirty="0"/>
                        <a:t>RESORCE</a:t>
                      </a:r>
                      <a:r>
                        <a:rPr lang="en-GB" sz="1600" baseline="30000" dirty="0"/>
                        <a:t>1</a:t>
                      </a:r>
                      <a:r>
                        <a:rPr lang="en-GB" sz="1600" dirty="0"/>
                        <a:t> </a:t>
                      </a:r>
                      <a:br>
                        <a:rPr lang="en-GB" sz="1600" dirty="0"/>
                      </a:br>
                      <a:r>
                        <a:rPr lang="en-GB" sz="1600" dirty="0"/>
                        <a:t>(regorafenib) </a:t>
                      </a:r>
                      <a:endParaRPr lang="en-GB" sz="1600" dirty="0">
                        <a:latin typeface="+mn-lt"/>
                        <a:cs typeface="Arial" panose="020B0604020202020204" pitchFamily="34" charset="0"/>
                      </a:endParaRPr>
                    </a:p>
                  </a:txBody>
                  <a:tcPr marL="121920" marR="121920" marT="60960" marB="60960" anchor="ctr"/>
                </a:tc>
                <a:tc>
                  <a:txBody>
                    <a:bodyPr/>
                    <a:lstStyle/>
                    <a:p>
                      <a:pPr algn="ctr"/>
                      <a:r>
                        <a:rPr lang="en-GB" sz="1600" dirty="0"/>
                        <a:t>CELESTIAL</a:t>
                      </a:r>
                      <a:r>
                        <a:rPr lang="en-GB" sz="1600" baseline="30000" dirty="0"/>
                        <a:t>2 </a:t>
                      </a:r>
                      <a:br>
                        <a:rPr lang="en-GB" sz="1600" baseline="30000" dirty="0"/>
                      </a:br>
                      <a:r>
                        <a:rPr lang="en-GB" sz="1600" baseline="0" dirty="0"/>
                        <a:t>(cabozantinib)</a:t>
                      </a:r>
                      <a:endParaRPr lang="en-GB" sz="1600" dirty="0">
                        <a:solidFill>
                          <a:schemeClr val="bg1"/>
                        </a:solidFill>
                        <a:latin typeface="+mn-lt"/>
                        <a:cs typeface="Arial" panose="020B0604020202020204" pitchFamily="34" charset="0"/>
                      </a:endParaRPr>
                    </a:p>
                  </a:txBody>
                  <a:tcPr marL="121920" marR="121920" marT="60960" marB="60960" anchor="ctr"/>
                </a:tc>
                <a:tc>
                  <a:txBody>
                    <a:bodyPr/>
                    <a:lstStyle/>
                    <a:p>
                      <a:pPr algn="ctr"/>
                      <a:r>
                        <a:rPr lang="en-GB" sz="1600" dirty="0"/>
                        <a:t>REACH-2</a:t>
                      </a:r>
                      <a:r>
                        <a:rPr lang="en-GB" sz="1600" baseline="30000" dirty="0"/>
                        <a:t>3,4</a:t>
                      </a:r>
                    </a:p>
                    <a:p>
                      <a:pPr algn="ctr"/>
                      <a:r>
                        <a:rPr lang="en-GB" sz="1600" baseline="0" dirty="0"/>
                        <a:t>(</a:t>
                      </a:r>
                      <a:r>
                        <a:rPr lang="en-GB" sz="1600" baseline="0" dirty="0" err="1"/>
                        <a:t>ramucirumab</a:t>
                      </a:r>
                      <a:r>
                        <a:rPr lang="en-GB" sz="1600" baseline="0" dirty="0"/>
                        <a:t>)</a:t>
                      </a:r>
                      <a:endParaRPr lang="en-GB" sz="1600" dirty="0">
                        <a:latin typeface="+mn-lt"/>
                        <a:cs typeface="Arial" panose="020B0604020202020204" pitchFamily="34" charset="0"/>
                      </a:endParaRPr>
                    </a:p>
                  </a:txBody>
                  <a:tcPr marL="121920" marR="121920" marT="60960" marB="60960" anchor="ctr"/>
                </a:tc>
                <a:extLst>
                  <a:ext uri="{0D108BD9-81ED-4DB2-BD59-A6C34878D82A}">
                    <a16:rowId xmlns:a16="http://schemas.microsoft.com/office/drawing/2014/main" val="1253233171"/>
                  </a:ext>
                </a:extLst>
              </a:tr>
              <a:tr h="211340">
                <a:tc>
                  <a:txBody>
                    <a:bodyPr/>
                    <a:lstStyle/>
                    <a:p>
                      <a:r>
                        <a:rPr lang="en-GB" sz="1700" b="1" dirty="0"/>
                        <a:t>Discontinuation</a:t>
                      </a:r>
                      <a:r>
                        <a:rPr lang="en-GB" sz="1700" b="1" baseline="0" dirty="0"/>
                        <a:t> due to TRAEs</a:t>
                      </a:r>
                      <a:endParaRPr lang="en-GB" sz="1700" b="1" dirty="0">
                        <a:solidFill>
                          <a:schemeClr val="tx1"/>
                        </a:solidFill>
                        <a:latin typeface="+mn-lt"/>
                        <a:cs typeface="Arial" panose="020B0604020202020204" pitchFamily="34" charset="0"/>
                      </a:endParaRPr>
                    </a:p>
                  </a:txBody>
                  <a:tcPr marL="121920" marR="121920" marT="60960" marB="60960" anchor="ctr"/>
                </a:tc>
                <a:tc>
                  <a:txBody>
                    <a:bodyPr/>
                    <a:lstStyle/>
                    <a:p>
                      <a:pPr algn="ctr"/>
                      <a:r>
                        <a:rPr lang="en-GB" sz="1700" dirty="0"/>
                        <a:t>10%</a:t>
                      </a:r>
                      <a:endParaRPr lang="en-GB" sz="1700" dirty="0">
                        <a:solidFill>
                          <a:schemeClr val="tx1"/>
                        </a:solidFill>
                        <a:latin typeface="+mn-lt"/>
                        <a:cs typeface="Arial" panose="020B0604020202020204" pitchFamily="34" charset="0"/>
                      </a:endParaRPr>
                    </a:p>
                  </a:txBody>
                  <a:tcPr marL="121920" marR="121920" marT="60960" marB="60960" anchor="ctr"/>
                </a:tc>
                <a:tc>
                  <a:txBody>
                    <a:bodyPr/>
                    <a:lstStyle/>
                    <a:p>
                      <a:pPr algn="ctr"/>
                      <a:r>
                        <a:rPr lang="en-GB" sz="1700" dirty="0"/>
                        <a:t>16%</a:t>
                      </a:r>
                      <a:endParaRPr lang="en-GB" sz="1700" dirty="0">
                        <a:solidFill>
                          <a:schemeClr val="tx1"/>
                        </a:solidFill>
                        <a:latin typeface="+mn-lt"/>
                        <a:cs typeface="Arial" panose="020B0604020202020204" pitchFamily="34" charset="0"/>
                      </a:endParaRPr>
                    </a:p>
                  </a:txBody>
                  <a:tcPr marL="121920" marR="121920" marT="60960" marB="60960" anchor="ctr"/>
                </a:tc>
                <a:tc>
                  <a:txBody>
                    <a:bodyPr/>
                    <a:lstStyle/>
                    <a:p>
                      <a:pPr algn="ctr"/>
                      <a:r>
                        <a:rPr lang="en-GB" sz="1700" dirty="0"/>
                        <a:t>11%</a:t>
                      </a:r>
                      <a:endParaRPr lang="en-GB" sz="1700" dirty="0">
                        <a:solidFill>
                          <a:schemeClr val="tx1"/>
                        </a:solidFill>
                        <a:latin typeface="+mn-lt"/>
                        <a:cs typeface="Arial" panose="020B0604020202020204" pitchFamily="34" charset="0"/>
                      </a:endParaRPr>
                    </a:p>
                  </a:txBody>
                  <a:tcPr marL="121920" marR="121920" marT="60960" marB="60960" anchor="ctr"/>
                </a:tc>
                <a:extLst>
                  <a:ext uri="{0D108BD9-81ED-4DB2-BD59-A6C34878D82A}">
                    <a16:rowId xmlns:a16="http://schemas.microsoft.com/office/drawing/2014/main" val="2697365769"/>
                  </a:ext>
                </a:extLst>
              </a:tr>
              <a:tr h="211340">
                <a:tc>
                  <a:txBody>
                    <a:bodyPr/>
                    <a:lstStyle/>
                    <a:p>
                      <a:r>
                        <a:rPr lang="en-GB" sz="1700" b="1" dirty="0"/>
                        <a:t>Dose</a:t>
                      </a:r>
                      <a:r>
                        <a:rPr lang="en-GB" sz="1700" b="1" baseline="0" dirty="0"/>
                        <a:t> modification due to AEs</a:t>
                      </a:r>
                      <a:endParaRPr lang="en-GB" sz="1700" b="1" dirty="0">
                        <a:solidFill>
                          <a:schemeClr val="tx1"/>
                        </a:solidFill>
                        <a:latin typeface="+mn-lt"/>
                        <a:cs typeface="Arial" panose="020B0604020202020204" pitchFamily="34" charset="0"/>
                      </a:endParaRPr>
                    </a:p>
                  </a:txBody>
                  <a:tcPr marL="121920" marR="121920" marT="60960" marB="60960" anchor="ctr"/>
                </a:tc>
                <a:tc>
                  <a:txBody>
                    <a:bodyPr/>
                    <a:lstStyle/>
                    <a:p>
                      <a:pPr algn="ctr"/>
                      <a:r>
                        <a:rPr lang="en-GB" sz="1700" dirty="0"/>
                        <a:t>68%</a:t>
                      </a:r>
                      <a:endParaRPr lang="en-GB" sz="1700" dirty="0">
                        <a:solidFill>
                          <a:schemeClr val="tx1"/>
                        </a:solidFill>
                        <a:latin typeface="+mn-lt"/>
                        <a:cs typeface="Arial" panose="020B0604020202020204" pitchFamily="34" charset="0"/>
                      </a:endParaRPr>
                    </a:p>
                  </a:txBody>
                  <a:tcPr marL="121920" marR="121920" marT="60960" marB="60960" anchor="ctr"/>
                </a:tc>
                <a:tc>
                  <a:txBody>
                    <a:bodyPr/>
                    <a:lstStyle/>
                    <a:p>
                      <a:pPr algn="ctr"/>
                      <a:r>
                        <a:rPr lang="en-GB" sz="1700" dirty="0"/>
                        <a:t>62%</a:t>
                      </a:r>
                      <a:endParaRPr lang="en-GB" sz="1700" dirty="0">
                        <a:solidFill>
                          <a:schemeClr val="tx1"/>
                        </a:solidFill>
                        <a:latin typeface="+mn-lt"/>
                        <a:cs typeface="Arial" panose="020B0604020202020204" pitchFamily="34" charset="0"/>
                      </a:endParaRPr>
                    </a:p>
                  </a:txBody>
                  <a:tcPr marL="121920" marR="121920" marT="60960" marB="60960" anchor="ctr"/>
                </a:tc>
                <a:tc>
                  <a:txBody>
                    <a:bodyPr/>
                    <a:lstStyle/>
                    <a:p>
                      <a:pPr algn="ctr"/>
                      <a:r>
                        <a:rPr lang="en-GB" sz="1700" dirty="0">
                          <a:solidFill>
                            <a:schemeClr val="tx1"/>
                          </a:solidFill>
                        </a:rPr>
                        <a:t>35%</a:t>
                      </a:r>
                      <a:endParaRPr lang="en-GB" sz="1700" dirty="0">
                        <a:solidFill>
                          <a:schemeClr val="tx1"/>
                        </a:solidFill>
                        <a:latin typeface="+mn-lt"/>
                        <a:cs typeface="Arial" panose="020B0604020202020204" pitchFamily="34" charset="0"/>
                      </a:endParaRPr>
                    </a:p>
                  </a:txBody>
                  <a:tcPr marL="121920" marR="121920" marT="60960" marB="60960" anchor="ctr"/>
                </a:tc>
                <a:extLst>
                  <a:ext uri="{0D108BD9-81ED-4DB2-BD59-A6C34878D82A}">
                    <a16:rowId xmlns:a16="http://schemas.microsoft.com/office/drawing/2014/main" val="1100477428"/>
                  </a:ext>
                </a:extLst>
              </a:tr>
              <a:tr h="211340">
                <a:tc>
                  <a:txBody>
                    <a:bodyPr/>
                    <a:lstStyle/>
                    <a:p>
                      <a:r>
                        <a:rPr lang="en-GB" sz="1700" b="1" dirty="0"/>
                        <a:t>Median duration of treatment</a:t>
                      </a:r>
                      <a:endParaRPr lang="en-GB" sz="1700" b="1" dirty="0">
                        <a:solidFill>
                          <a:schemeClr val="tx1"/>
                        </a:solidFill>
                        <a:latin typeface="+mn-lt"/>
                        <a:cs typeface="Arial" panose="020B0604020202020204" pitchFamily="34" charset="0"/>
                      </a:endParaRPr>
                    </a:p>
                  </a:txBody>
                  <a:tcPr marL="121920" marR="121920" marT="60960" marB="60960" anchor="ctr"/>
                </a:tc>
                <a:tc>
                  <a:txBody>
                    <a:bodyPr/>
                    <a:lstStyle/>
                    <a:p>
                      <a:pPr algn="ctr"/>
                      <a:r>
                        <a:rPr lang="en-GB" sz="1700" dirty="0"/>
                        <a:t>3.6 months</a:t>
                      </a:r>
                      <a:endParaRPr lang="en-GB" sz="1700" dirty="0">
                        <a:solidFill>
                          <a:schemeClr val="tx1"/>
                        </a:solidFill>
                        <a:latin typeface="+mn-lt"/>
                        <a:cs typeface="Arial" panose="020B0604020202020204" pitchFamily="34" charset="0"/>
                      </a:endParaRPr>
                    </a:p>
                  </a:txBody>
                  <a:tcPr marL="121920" marR="121920" marT="60960" marB="60960" anchor="ctr"/>
                </a:tc>
                <a:tc>
                  <a:txBody>
                    <a:bodyPr/>
                    <a:lstStyle/>
                    <a:p>
                      <a:pPr algn="ctr"/>
                      <a:r>
                        <a:rPr lang="en-GB" sz="1700" dirty="0"/>
                        <a:t>3.8 months</a:t>
                      </a:r>
                      <a:endParaRPr lang="en-GB" sz="1700" dirty="0">
                        <a:solidFill>
                          <a:schemeClr val="tx1"/>
                        </a:solidFill>
                        <a:latin typeface="+mn-lt"/>
                        <a:cs typeface="Arial" panose="020B0604020202020204" pitchFamily="34" charset="0"/>
                      </a:endParaRPr>
                    </a:p>
                  </a:txBody>
                  <a:tcPr marL="121920" marR="121920" marT="60960" marB="60960" anchor="ctr"/>
                </a:tc>
                <a:tc>
                  <a:txBody>
                    <a:bodyPr/>
                    <a:lstStyle/>
                    <a:p>
                      <a:pPr algn="ctr"/>
                      <a:r>
                        <a:rPr lang="en-GB" sz="1700" dirty="0">
                          <a:solidFill>
                            <a:schemeClr val="tx1"/>
                          </a:solidFill>
                        </a:rPr>
                        <a:t>2.8 months</a:t>
                      </a:r>
                      <a:r>
                        <a:rPr lang="en-GB" sz="1700" baseline="0" dirty="0">
                          <a:solidFill>
                            <a:schemeClr val="tx1"/>
                          </a:solidFill>
                        </a:rPr>
                        <a:t> (AFP high)</a:t>
                      </a:r>
                      <a:endParaRPr lang="en-GB" sz="1700" dirty="0">
                        <a:solidFill>
                          <a:schemeClr val="tx1"/>
                        </a:solidFill>
                        <a:latin typeface="+mn-lt"/>
                        <a:cs typeface="Arial" panose="020B0604020202020204" pitchFamily="34" charset="0"/>
                      </a:endParaRPr>
                    </a:p>
                  </a:txBody>
                  <a:tcPr marL="121920" marR="121920" marT="60960" marB="60960" anchor="ctr"/>
                </a:tc>
                <a:extLst>
                  <a:ext uri="{0D108BD9-81ED-4DB2-BD59-A6C34878D82A}">
                    <a16:rowId xmlns:a16="http://schemas.microsoft.com/office/drawing/2014/main" val="2288145091"/>
                  </a:ext>
                </a:extLst>
              </a:tr>
              <a:tr h="211340">
                <a:tc>
                  <a:txBody>
                    <a:bodyPr/>
                    <a:lstStyle/>
                    <a:p>
                      <a:r>
                        <a:rPr lang="en-GB" sz="1700" b="1" dirty="0"/>
                        <a:t>Grade ≥3 TEAEs</a:t>
                      </a:r>
                      <a:endParaRPr lang="en-GB" sz="1700" b="1" dirty="0">
                        <a:solidFill>
                          <a:schemeClr val="tx1"/>
                        </a:solidFill>
                        <a:latin typeface="+mn-lt"/>
                        <a:cs typeface="Arial" panose="020B0604020202020204" pitchFamily="34" charset="0"/>
                      </a:endParaRPr>
                    </a:p>
                  </a:txBody>
                  <a:tcPr marL="121920" marR="121920" marT="60960" marB="60960" anchor="ctr"/>
                </a:tc>
                <a:tc>
                  <a:txBody>
                    <a:bodyPr/>
                    <a:lstStyle/>
                    <a:p>
                      <a:pPr algn="ctr"/>
                      <a:r>
                        <a:rPr lang="en-GB" sz="1700" dirty="0">
                          <a:solidFill>
                            <a:schemeClr val="tx1"/>
                          </a:solidFill>
                        </a:rPr>
                        <a:t>67%</a:t>
                      </a:r>
                      <a:endParaRPr lang="en-GB" sz="1700" dirty="0">
                        <a:solidFill>
                          <a:schemeClr val="tx1"/>
                        </a:solidFill>
                        <a:latin typeface="+mn-lt"/>
                        <a:cs typeface="Arial" panose="020B0604020202020204" pitchFamily="34" charset="0"/>
                      </a:endParaRPr>
                    </a:p>
                  </a:txBody>
                  <a:tcPr marL="121920" marR="121920" marT="60960" marB="60960" anchor="ctr"/>
                </a:tc>
                <a:tc>
                  <a:txBody>
                    <a:bodyPr/>
                    <a:lstStyle/>
                    <a:p>
                      <a:pPr algn="ctr"/>
                      <a:r>
                        <a:rPr lang="en-GB" sz="1700" dirty="0"/>
                        <a:t>68%</a:t>
                      </a:r>
                      <a:endParaRPr lang="en-GB" sz="1700" dirty="0">
                        <a:solidFill>
                          <a:schemeClr val="tx1"/>
                        </a:solidFill>
                        <a:latin typeface="+mn-lt"/>
                        <a:cs typeface="Arial" panose="020B0604020202020204" pitchFamily="34" charset="0"/>
                      </a:endParaRPr>
                    </a:p>
                  </a:txBody>
                  <a:tcPr marL="121920" marR="121920" marT="60960" marB="60960" anchor="ctr"/>
                </a:tc>
                <a:tc>
                  <a:txBody>
                    <a:bodyPr/>
                    <a:lstStyle/>
                    <a:p>
                      <a:pPr algn="ctr"/>
                      <a:r>
                        <a:rPr lang="en-GB" sz="1700" dirty="0"/>
                        <a:t>59%</a:t>
                      </a:r>
                      <a:endParaRPr lang="en-GB" sz="1700" dirty="0">
                        <a:solidFill>
                          <a:schemeClr val="tx1"/>
                        </a:solidFill>
                        <a:latin typeface="+mn-lt"/>
                        <a:cs typeface="Arial" panose="020B0604020202020204" pitchFamily="34" charset="0"/>
                      </a:endParaRPr>
                    </a:p>
                  </a:txBody>
                  <a:tcPr marL="121920" marR="121920" marT="60960" marB="60960" anchor="ctr"/>
                </a:tc>
                <a:extLst>
                  <a:ext uri="{0D108BD9-81ED-4DB2-BD59-A6C34878D82A}">
                    <a16:rowId xmlns:a16="http://schemas.microsoft.com/office/drawing/2014/main" val="1603732869"/>
                  </a:ext>
                </a:extLst>
              </a:tr>
              <a:tr h="642474">
                <a:tc>
                  <a:txBody>
                    <a:bodyPr/>
                    <a:lstStyle/>
                    <a:p>
                      <a:r>
                        <a:rPr lang="en-GB" sz="1700" b="1" dirty="0"/>
                        <a:t>Toxicities</a:t>
                      </a:r>
                      <a:r>
                        <a:rPr lang="en-GB" sz="1700" b="1" baseline="0" dirty="0"/>
                        <a:t> (</a:t>
                      </a:r>
                      <a:r>
                        <a:rPr lang="en-GB" sz="1700" b="1" dirty="0"/>
                        <a:t>≥10%</a:t>
                      </a:r>
                      <a:r>
                        <a:rPr lang="en-GB" sz="1700" b="1" baseline="0" dirty="0"/>
                        <a:t>, grade </a:t>
                      </a:r>
                      <a:r>
                        <a:rPr lang="en-GB" sz="1700" b="1" dirty="0"/>
                        <a:t>≥3)</a:t>
                      </a:r>
                      <a:endParaRPr lang="en-GB" sz="1700" b="1" dirty="0">
                        <a:solidFill>
                          <a:schemeClr val="tx1"/>
                        </a:solidFill>
                        <a:latin typeface="+mn-lt"/>
                        <a:cs typeface="Arial" panose="020B0604020202020204" pitchFamily="34" charset="0"/>
                      </a:endParaRPr>
                    </a:p>
                  </a:txBody>
                  <a:tcPr marL="121920" marR="121920" marT="60960" marB="60960" anchor="ctr"/>
                </a:tc>
                <a:tc>
                  <a:txBody>
                    <a:bodyPr/>
                    <a:lstStyle/>
                    <a:p>
                      <a:pPr algn="ctr"/>
                      <a:r>
                        <a:rPr lang="en-GB" sz="1700" dirty="0"/>
                        <a:t>Skin reactions, hypertension, increased</a:t>
                      </a:r>
                      <a:r>
                        <a:rPr lang="en-GB" sz="1700" baseline="0" dirty="0"/>
                        <a:t> bilirubin, AST increase</a:t>
                      </a:r>
                      <a:endParaRPr lang="en-GB" sz="1700" dirty="0">
                        <a:solidFill>
                          <a:schemeClr val="tx1"/>
                        </a:solidFill>
                        <a:latin typeface="+mn-lt"/>
                        <a:cs typeface="Arial" panose="020B0604020202020204" pitchFamily="34" charset="0"/>
                      </a:endParaRPr>
                    </a:p>
                  </a:txBody>
                  <a:tcPr marL="121920" marR="121920" marT="60960" marB="60960" anchor="ctr"/>
                </a:tc>
                <a:tc>
                  <a:txBody>
                    <a:bodyPr/>
                    <a:lstStyle/>
                    <a:p>
                      <a:pPr algn="ctr"/>
                      <a:r>
                        <a:rPr lang="en-GB" sz="1700" dirty="0"/>
                        <a:t>Skin reactions, hypertension, </a:t>
                      </a:r>
                      <a:r>
                        <a:rPr lang="en-GB" sz="1700" baseline="0" dirty="0"/>
                        <a:t>AST increase, fatigue, diarrhoea</a:t>
                      </a:r>
                      <a:endParaRPr lang="en-GB" sz="1700" dirty="0">
                        <a:solidFill>
                          <a:schemeClr val="tx1"/>
                        </a:solidFill>
                        <a:latin typeface="+mn-lt"/>
                        <a:cs typeface="Arial" panose="020B0604020202020204" pitchFamily="34" charset="0"/>
                      </a:endParaRPr>
                    </a:p>
                  </a:txBody>
                  <a:tcPr marL="121920" marR="121920" marT="60960" marB="60960" anchor="ctr"/>
                </a:tc>
                <a:tc>
                  <a:txBody>
                    <a:bodyPr/>
                    <a:lstStyle/>
                    <a:p>
                      <a:pPr algn="ctr"/>
                      <a:r>
                        <a:rPr lang="en-GB" sz="1700" dirty="0">
                          <a:solidFill>
                            <a:schemeClr val="tx1"/>
                          </a:solidFill>
                        </a:rPr>
                        <a:t>Hypertension</a:t>
                      </a:r>
                      <a:endParaRPr lang="en-GB" sz="1700" dirty="0">
                        <a:solidFill>
                          <a:schemeClr val="tx1"/>
                        </a:solidFill>
                        <a:latin typeface="+mn-lt"/>
                        <a:cs typeface="Arial" panose="020B0604020202020204" pitchFamily="34" charset="0"/>
                      </a:endParaRPr>
                    </a:p>
                  </a:txBody>
                  <a:tcPr marL="121920" marR="121920" marT="60960" marB="60960" anchor="ctr"/>
                </a:tc>
                <a:extLst>
                  <a:ext uri="{0D108BD9-81ED-4DB2-BD59-A6C34878D82A}">
                    <a16:rowId xmlns:a16="http://schemas.microsoft.com/office/drawing/2014/main" val="3420281142"/>
                  </a:ext>
                </a:extLst>
              </a:tr>
            </a:tbl>
          </a:graphicData>
        </a:graphic>
      </p:graphicFrame>
      <p:sp>
        <p:nvSpPr>
          <p:cNvPr id="13" name="Content Placeholder 7">
            <a:extLst>
              <a:ext uri="{FF2B5EF4-FFF2-40B4-BE49-F238E27FC236}">
                <a16:creationId xmlns:a16="http://schemas.microsoft.com/office/drawing/2014/main" id="{CB52E565-14AD-5544-82B0-D0C83390E9BA}"/>
              </a:ext>
            </a:extLst>
          </p:cNvPr>
          <p:cNvSpPr txBox="1">
            <a:spLocks/>
          </p:cNvSpPr>
          <p:nvPr/>
        </p:nvSpPr>
        <p:spPr>
          <a:xfrm>
            <a:off x="620184" y="5789084"/>
            <a:ext cx="10300352" cy="365125"/>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Trials included different populations and should not be directly compared</a:t>
            </a:r>
          </a:p>
        </p:txBody>
      </p:sp>
      <p:sp>
        <p:nvSpPr>
          <p:cNvPr id="14" name="Slide Number Placeholder 13">
            <a:extLst>
              <a:ext uri="{FF2B5EF4-FFF2-40B4-BE49-F238E27FC236}">
                <a16:creationId xmlns:a16="http://schemas.microsoft.com/office/drawing/2014/main" id="{96ADF79B-02A5-F344-987B-0C0AA793268C}"/>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Tree>
    <p:extLst>
      <p:ext uri="{BB962C8B-B14F-4D97-AF65-F5344CB8AC3E}">
        <p14:creationId xmlns:p14="http://schemas.microsoft.com/office/powerpoint/2010/main" val="202001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46885-5A0D-48E1-98DE-CA396A4FE357}"/>
              </a:ext>
            </a:extLst>
          </p:cNvPr>
          <p:cNvSpPr>
            <a:spLocks noGrp="1"/>
          </p:cNvSpPr>
          <p:nvPr>
            <p:ph type="title"/>
          </p:nvPr>
        </p:nvSpPr>
        <p:spPr/>
        <p:txBody>
          <a:bodyPr>
            <a:normAutofit/>
          </a:bodyPr>
          <a:lstStyle/>
          <a:p>
            <a:r>
              <a:rPr lang="en-GB" sz="3200" dirty="0"/>
              <a:t>Experts Knowledge Share</a:t>
            </a:r>
            <a:br>
              <a:rPr lang="en-GB" sz="3200" dirty="0"/>
            </a:br>
            <a:br>
              <a:rPr lang="en-GB" sz="3200" dirty="0"/>
            </a:br>
            <a:r>
              <a:rPr lang="en-US" sz="3200" b="1" dirty="0">
                <a:effectLst/>
                <a:ea typeface="Calibri" panose="020F0502020204030204" pitchFamily="34" charset="0"/>
                <a:cs typeface="Times New Roman" panose="02020603050405020304" pitchFamily="18" charset="0"/>
              </a:rPr>
              <a:t>Appropriate selection of patients for combination immunotherapy in HCC: the now and the next </a:t>
            </a:r>
            <a:br>
              <a:rPr lang="en-US" sz="3200" b="1" dirty="0">
                <a:effectLst/>
                <a:ea typeface="Calibri" panose="020F0502020204030204" pitchFamily="34" charset="0"/>
                <a:cs typeface="Times New Roman" panose="02020603050405020304" pitchFamily="18" charset="0"/>
              </a:rPr>
            </a:br>
            <a:br>
              <a:rPr lang="en-US" sz="3200" b="1" dirty="0">
                <a:effectLst/>
                <a:ea typeface="Calibri" panose="020F0502020204030204" pitchFamily="34" charset="0"/>
                <a:cs typeface="Times New Roman" panose="02020603050405020304" pitchFamily="18" charset="0"/>
              </a:rPr>
            </a:br>
            <a:r>
              <a:rPr lang="en-US" sz="3200" cap="none" dirty="0">
                <a:effectLst/>
                <a:ea typeface="Calibri" panose="020F0502020204030204" pitchFamily="34" charset="0"/>
                <a:cs typeface="Times New Roman" panose="02020603050405020304" pitchFamily="18" charset="0"/>
              </a:rPr>
              <a:t>Prof. Peter Galle, Prof. Sammy Saab </a:t>
            </a:r>
            <a:br>
              <a:rPr lang="en-US" sz="3200" cap="none" dirty="0">
                <a:effectLst/>
                <a:ea typeface="Calibri" panose="020F0502020204030204" pitchFamily="34" charset="0"/>
                <a:cs typeface="Times New Roman" panose="02020603050405020304" pitchFamily="18" charset="0"/>
              </a:rPr>
            </a:br>
            <a:r>
              <a:rPr lang="en-US" sz="3200" cap="none" dirty="0">
                <a:effectLst/>
                <a:ea typeface="Calibri" panose="020F0502020204030204" pitchFamily="34" charset="0"/>
                <a:cs typeface="Times New Roman" panose="02020603050405020304" pitchFamily="18" charset="0"/>
              </a:rPr>
              <a:t>and Prof. Amit Singal </a:t>
            </a:r>
            <a:br>
              <a:rPr lang="en-US" sz="3200" cap="none" dirty="0">
                <a:effectLst/>
                <a:ea typeface="Calibri" panose="020F0502020204030204" pitchFamily="34" charset="0"/>
                <a:cs typeface="Times New Roman" panose="02020603050405020304" pitchFamily="18" charset="0"/>
              </a:rPr>
            </a:br>
            <a:br>
              <a:rPr lang="en-US" sz="3200" cap="none" dirty="0">
                <a:effectLst/>
                <a:ea typeface="Calibri" panose="020F0502020204030204" pitchFamily="34" charset="0"/>
                <a:cs typeface="Times New Roman" panose="02020603050405020304" pitchFamily="18" charset="0"/>
              </a:rPr>
            </a:br>
            <a:r>
              <a:rPr lang="en-US" sz="2400" cap="none" dirty="0">
                <a:effectLst/>
                <a:ea typeface="Calibri" panose="020F0502020204030204" pitchFamily="34" charset="0"/>
                <a:cs typeface="Times New Roman" panose="02020603050405020304" pitchFamily="18" charset="0"/>
              </a:rPr>
              <a:t>Tuesday, May 11</a:t>
            </a:r>
            <a:r>
              <a:rPr lang="en-US" sz="2400" cap="none" baseline="30000" dirty="0">
                <a:effectLst/>
                <a:ea typeface="Calibri" panose="020F0502020204030204" pitchFamily="34" charset="0"/>
                <a:cs typeface="Times New Roman" panose="02020603050405020304" pitchFamily="18" charset="0"/>
              </a:rPr>
              <a:t>th</a:t>
            </a:r>
            <a:r>
              <a:rPr lang="en-US" sz="2400" cap="none" dirty="0">
                <a:ea typeface="Calibri" panose="020F0502020204030204" pitchFamily="34" charset="0"/>
                <a:cs typeface="Times New Roman" panose="02020603050405020304" pitchFamily="18" charset="0"/>
              </a:rPr>
              <a:t> </a:t>
            </a:r>
            <a:r>
              <a:rPr lang="en-US" sz="2400" cap="none" dirty="0">
                <a:effectLst/>
                <a:ea typeface="Calibri" panose="020F0502020204030204" pitchFamily="34" charset="0"/>
                <a:cs typeface="Times New Roman" panose="02020603050405020304" pitchFamily="18" charset="0"/>
              </a:rPr>
              <a:t>2021 </a:t>
            </a:r>
            <a:endParaRPr lang="en-GB" sz="2400" dirty="0"/>
          </a:p>
        </p:txBody>
      </p:sp>
      <p:sp>
        <p:nvSpPr>
          <p:cNvPr id="3" name="Slide Number Placeholder 2">
            <a:extLst>
              <a:ext uri="{FF2B5EF4-FFF2-40B4-BE49-F238E27FC236}">
                <a16:creationId xmlns:a16="http://schemas.microsoft.com/office/drawing/2014/main" id="{CE2CFDDB-3CB5-414A-9ED8-6D6FFF03CCC7}"/>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251481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DDC11499-2A0D-FE49-AB35-53B4ECDD7F0A}"/>
              </a:ext>
            </a:extLst>
          </p:cNvPr>
          <p:cNvSpPr>
            <a:spLocks noGrp="1"/>
          </p:cNvSpPr>
          <p:nvPr>
            <p:ph sz="quarter" idx="12"/>
          </p:nvPr>
        </p:nvSpPr>
        <p:spPr>
          <a:xfrm>
            <a:off x="620184" y="1298600"/>
            <a:ext cx="10963200" cy="4525200"/>
          </a:xfrm>
        </p:spPr>
        <p:txBody>
          <a:bodyPr/>
          <a:lstStyle/>
          <a:p>
            <a:r>
              <a:rPr lang="en-GB" sz="1800" dirty="0"/>
              <a:t>This analysis of the Phase I/II study CheckMate-040 trial included 182 patients previously treated with sorafenib</a:t>
            </a:r>
          </a:p>
        </p:txBody>
      </p:sp>
      <p:sp>
        <p:nvSpPr>
          <p:cNvPr id="2" name="Title 1"/>
          <p:cNvSpPr>
            <a:spLocks noGrp="1"/>
          </p:cNvSpPr>
          <p:nvPr>
            <p:ph type="title"/>
          </p:nvPr>
        </p:nvSpPr>
        <p:spPr/>
        <p:txBody>
          <a:bodyPr/>
          <a:lstStyle/>
          <a:p>
            <a:r>
              <a:rPr lang="en-GB" dirty="0"/>
              <a:t>2</a:t>
            </a:r>
            <a:r>
              <a:rPr lang="en-GB" baseline="30000" dirty="0"/>
              <a:t>nd</a:t>
            </a:r>
            <a:r>
              <a:rPr lang="en-GB" dirty="0"/>
              <a:t>-line treatment options:</a:t>
            </a:r>
            <a:br>
              <a:rPr lang="en-GB" dirty="0"/>
            </a:br>
            <a:r>
              <a:rPr lang="en-GB" dirty="0"/>
              <a:t>Nivolumab – Results of CheckMate-040</a:t>
            </a:r>
          </a:p>
        </p:txBody>
      </p:sp>
      <p:sp>
        <p:nvSpPr>
          <p:cNvPr id="8" name="Content Placeholder 7">
            <a:extLst>
              <a:ext uri="{FF2B5EF4-FFF2-40B4-BE49-F238E27FC236}">
                <a16:creationId xmlns:a16="http://schemas.microsoft.com/office/drawing/2014/main" id="{9AA11BCC-19FB-234C-9121-8893BD281043}"/>
              </a:ext>
            </a:extLst>
          </p:cNvPr>
          <p:cNvSpPr>
            <a:spLocks noGrp="1"/>
          </p:cNvSpPr>
          <p:nvPr>
            <p:ph sz="quarter" idx="15"/>
          </p:nvPr>
        </p:nvSpPr>
        <p:spPr>
          <a:xfrm>
            <a:off x="620184" y="6322484"/>
            <a:ext cx="10444368" cy="365125"/>
          </a:xfrm>
        </p:spPr>
        <p:txBody>
          <a:bodyPr/>
          <a:lstStyle/>
          <a:p>
            <a:pPr>
              <a:lnSpc>
                <a:spcPct val="90000"/>
              </a:lnSpc>
              <a:spcBef>
                <a:spcPts val="0"/>
              </a:spcBef>
            </a:pPr>
            <a:r>
              <a:rPr lang="en-GB" sz="1050" dirty="0"/>
              <a:t>*Approved by the FDA, but not currently approved by the EMA</a:t>
            </a:r>
          </a:p>
          <a:p>
            <a:pPr>
              <a:lnSpc>
                <a:spcPct val="90000"/>
              </a:lnSpc>
              <a:spcBef>
                <a:spcPts val="0"/>
              </a:spcBef>
            </a:pPr>
            <a:r>
              <a:rPr lang="en-GB" sz="1050" dirty="0"/>
              <a:t>CI, confidence interval; DCR, disease control rate; EMA, European Medicines Agency; FDA,</a:t>
            </a:r>
            <a:r>
              <a:rPr lang="en-US" sz="1050" dirty="0"/>
              <a:t> Food and Drug Administration</a:t>
            </a:r>
            <a:r>
              <a:rPr lang="en-GB" sz="1050" dirty="0"/>
              <a:t>; HCC, hepatocellular carcinoma; ITT, intention-to-treat; ORR, </a:t>
            </a:r>
            <a:r>
              <a:rPr lang="en-US" sz="1050" dirty="0"/>
              <a:t>objective response rate; </a:t>
            </a:r>
            <a:r>
              <a:rPr lang="en-GB" sz="1050" dirty="0"/>
              <a:t>OS, overall survival</a:t>
            </a:r>
          </a:p>
          <a:p>
            <a:pPr>
              <a:lnSpc>
                <a:spcPct val="90000"/>
              </a:lnSpc>
              <a:spcBef>
                <a:spcPts val="0"/>
              </a:spcBef>
            </a:pPr>
            <a:r>
              <a:rPr lang="en-GB" sz="1050" dirty="0"/>
              <a:t>1. </a:t>
            </a:r>
            <a:r>
              <a:rPr lang="en-GB" sz="1050" dirty="0" err="1"/>
              <a:t>Yau</a:t>
            </a:r>
            <a:r>
              <a:rPr lang="en-GB" sz="1050" dirty="0"/>
              <a:t> T, et al. J </a:t>
            </a:r>
            <a:r>
              <a:rPr lang="en-GB" sz="1050" dirty="0" err="1"/>
              <a:t>Hepatol</a:t>
            </a:r>
            <a:r>
              <a:rPr lang="en-GB" sz="1050" dirty="0"/>
              <a:t>. 2019;71:543-52; 2. FDA Press release. Available at: https://</a:t>
            </a:r>
            <a:r>
              <a:rPr lang="en-GB" sz="1050" dirty="0" err="1"/>
              <a:t>www.fda.gov</a:t>
            </a:r>
            <a:r>
              <a:rPr lang="en-GB" sz="1050" dirty="0"/>
              <a:t>/drugs/resources-information-approved-drugs/fda-grants-accelerated-approval-nivolumab-hcc-previously-treated-sorafenib. Accessed May 2021; 3. https://</a:t>
            </a:r>
            <a:r>
              <a:rPr lang="en-GB" sz="1050" dirty="0" err="1"/>
              <a:t>www.fda.gov</a:t>
            </a:r>
            <a:r>
              <a:rPr lang="en-GB" sz="1050" dirty="0"/>
              <a:t>/media/147929/download. Accessed May 2021</a:t>
            </a:r>
          </a:p>
        </p:txBody>
      </p:sp>
      <p:graphicFrame>
        <p:nvGraphicFramePr>
          <p:cNvPr id="201" name="Table 200">
            <a:extLst>
              <a:ext uri="{FF2B5EF4-FFF2-40B4-BE49-F238E27FC236}">
                <a16:creationId xmlns:a16="http://schemas.microsoft.com/office/drawing/2014/main" id="{6FB32E39-3517-416B-96FE-5D32A90BCD50}"/>
              </a:ext>
            </a:extLst>
          </p:cNvPr>
          <p:cNvGraphicFramePr>
            <a:graphicFrameLocks noGrp="1"/>
          </p:cNvGraphicFramePr>
          <p:nvPr>
            <p:extLst>
              <p:ext uri="{D42A27DB-BD31-4B8C-83A1-F6EECF244321}">
                <p14:modId xmlns:p14="http://schemas.microsoft.com/office/powerpoint/2010/main" val="2805732040"/>
              </p:ext>
            </p:extLst>
          </p:nvPr>
        </p:nvGraphicFramePr>
        <p:xfrm>
          <a:off x="7011678" y="1911279"/>
          <a:ext cx="4533576" cy="1371600"/>
        </p:xfrm>
        <a:graphic>
          <a:graphicData uri="http://schemas.openxmlformats.org/drawingml/2006/table">
            <a:tbl>
              <a:tblPr firstRow="1" bandRow="1">
                <a:tableStyleId>{5C22544A-7EE6-4342-B048-85BDC9FD1C3A}</a:tableStyleId>
              </a:tblPr>
              <a:tblGrid>
                <a:gridCol w="2449850">
                  <a:extLst>
                    <a:ext uri="{9D8B030D-6E8A-4147-A177-3AD203B41FA5}">
                      <a16:colId xmlns:a16="http://schemas.microsoft.com/office/drawing/2014/main" val="3406504096"/>
                    </a:ext>
                  </a:extLst>
                </a:gridCol>
                <a:gridCol w="2083726">
                  <a:extLst>
                    <a:ext uri="{9D8B030D-6E8A-4147-A177-3AD203B41FA5}">
                      <a16:colId xmlns:a16="http://schemas.microsoft.com/office/drawing/2014/main" val="3644961880"/>
                    </a:ext>
                  </a:extLst>
                </a:gridCol>
              </a:tblGrid>
              <a:tr h="396000">
                <a:tc>
                  <a:txBody>
                    <a:bodyPr/>
                    <a:lstStyle/>
                    <a:p>
                      <a:r>
                        <a:rPr lang="en-GB" sz="1800" dirty="0"/>
                        <a:t>Response, n ( %)</a:t>
                      </a:r>
                      <a:endParaRPr lang="en-GB" sz="1800" dirty="0">
                        <a:latin typeface="Arial" panose="020B0604020202020204" pitchFamily="34" charset="0"/>
                        <a:cs typeface="Arial" panose="020B0604020202020204" pitchFamily="34" charset="0"/>
                      </a:endParaRPr>
                    </a:p>
                  </a:txBody>
                  <a:tcPr/>
                </a:tc>
                <a:tc>
                  <a:txBody>
                    <a:bodyPr/>
                    <a:lstStyle/>
                    <a:p>
                      <a:pPr algn="ctr"/>
                      <a:r>
                        <a:rPr lang="en-GB" sz="1800" dirty="0"/>
                        <a:t>Nivolumab (ITT)</a:t>
                      </a:r>
                      <a:br>
                        <a:rPr lang="en-GB" sz="1800" dirty="0"/>
                      </a:br>
                      <a:r>
                        <a:rPr lang="en-GB" sz="1800" dirty="0"/>
                        <a:t>(n=182)</a:t>
                      </a:r>
                      <a:endParaRPr lang="en-GB" sz="18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89383967"/>
                  </a:ext>
                </a:extLst>
              </a:tr>
              <a:tr h="342930">
                <a:tc>
                  <a:txBody>
                    <a:bodyPr/>
                    <a:lstStyle/>
                    <a:p>
                      <a:r>
                        <a:rPr lang="en-GB" sz="1800" dirty="0"/>
                        <a:t>ORR</a:t>
                      </a:r>
                      <a:endParaRPr lang="en-GB" sz="1800" b="1" dirty="0">
                        <a:solidFill>
                          <a:srgbClr val="361B56"/>
                        </a:solidFill>
                        <a:latin typeface="Arial" panose="020B0604020202020204" pitchFamily="34" charset="0"/>
                        <a:cs typeface="Arial" panose="020B0604020202020204" pitchFamily="34" charset="0"/>
                      </a:endParaRPr>
                    </a:p>
                  </a:txBody>
                  <a:tcPr/>
                </a:tc>
                <a:tc>
                  <a:txBody>
                    <a:bodyPr/>
                    <a:lstStyle/>
                    <a:p>
                      <a:pPr algn="ctr"/>
                      <a:r>
                        <a:rPr lang="en-GB" sz="1800" dirty="0"/>
                        <a:t>26 (14)</a:t>
                      </a:r>
                      <a:endParaRPr lang="en-GB" sz="1800" dirty="0">
                        <a:solidFill>
                          <a:srgbClr val="361B56"/>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09677783"/>
                  </a:ext>
                </a:extLst>
              </a:tr>
              <a:tr h="200690">
                <a:tc>
                  <a:txBody>
                    <a:bodyPr/>
                    <a:lstStyle/>
                    <a:p>
                      <a:r>
                        <a:rPr lang="en-GB" sz="1800" dirty="0"/>
                        <a:t>DCR</a:t>
                      </a:r>
                      <a:endParaRPr lang="en-GB" sz="1800" b="1" dirty="0">
                        <a:solidFill>
                          <a:srgbClr val="361B56"/>
                        </a:solidFill>
                        <a:latin typeface="Arial" panose="020B0604020202020204" pitchFamily="34" charset="0"/>
                        <a:cs typeface="Arial" panose="020B0604020202020204" pitchFamily="34" charset="0"/>
                      </a:endParaRPr>
                    </a:p>
                  </a:txBody>
                  <a:tcPr>
                    <a:solidFill>
                      <a:srgbClr val="FFF0E7"/>
                    </a:solidFill>
                  </a:tcPr>
                </a:tc>
                <a:tc>
                  <a:txBody>
                    <a:bodyPr/>
                    <a:lstStyle/>
                    <a:p>
                      <a:pPr algn="ctr"/>
                      <a:r>
                        <a:rPr lang="en-GB" sz="1800" dirty="0"/>
                        <a:t>100 (55)</a:t>
                      </a:r>
                      <a:endParaRPr lang="en-GB" sz="1800" dirty="0">
                        <a:solidFill>
                          <a:srgbClr val="361B56"/>
                        </a:solidFill>
                        <a:latin typeface="Arial" panose="020B0604020202020204" pitchFamily="34" charset="0"/>
                        <a:cs typeface="Arial" panose="020B0604020202020204" pitchFamily="34" charset="0"/>
                      </a:endParaRPr>
                    </a:p>
                  </a:txBody>
                  <a:tcPr>
                    <a:solidFill>
                      <a:srgbClr val="FFF0E7"/>
                    </a:solidFill>
                  </a:tcPr>
                </a:tc>
                <a:extLst>
                  <a:ext uri="{0D108BD9-81ED-4DB2-BD59-A6C34878D82A}">
                    <a16:rowId xmlns:a16="http://schemas.microsoft.com/office/drawing/2014/main" val="3558202863"/>
                  </a:ext>
                </a:extLst>
              </a:tr>
            </a:tbl>
          </a:graphicData>
        </a:graphic>
      </p:graphicFrame>
      <p:sp>
        <p:nvSpPr>
          <p:cNvPr id="244" name="Rectangle 243"/>
          <p:cNvSpPr/>
          <p:nvPr/>
        </p:nvSpPr>
        <p:spPr>
          <a:xfrm>
            <a:off x="1413795" y="5062628"/>
            <a:ext cx="4533576" cy="875445"/>
          </a:xfrm>
          <a:prstGeom prst="rect">
            <a:avLst/>
          </a:prstGeom>
          <a:solidFill>
            <a:schemeClr val="accent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585">
              <a:lnSpc>
                <a:spcPct val="90000"/>
              </a:lnSpc>
              <a:defRPr/>
            </a:pPr>
            <a:r>
              <a:rPr lang="en-GB" sz="2000" dirty="0">
                <a:solidFill>
                  <a:schemeClr val="tx1"/>
                </a:solidFill>
                <a:cs typeface="Arial" panose="020B0604020202020204" pitchFamily="34" charset="0"/>
              </a:rPr>
              <a:t>CheckMate-040 did not meet the requirements for EMA approval of 2</a:t>
            </a:r>
            <a:r>
              <a:rPr lang="en-GB" sz="2000" baseline="30000" dirty="0">
                <a:solidFill>
                  <a:schemeClr val="tx1"/>
                </a:solidFill>
                <a:cs typeface="Arial" panose="020B0604020202020204" pitchFamily="34" charset="0"/>
              </a:rPr>
              <a:t>nd</a:t>
            </a:r>
            <a:r>
              <a:rPr lang="en-GB" sz="2000" dirty="0">
                <a:solidFill>
                  <a:schemeClr val="tx1"/>
                </a:solidFill>
                <a:cs typeface="Arial" panose="020B0604020202020204" pitchFamily="34" charset="0"/>
              </a:rPr>
              <a:t>-line nivolumab in the treatment of HCC* </a:t>
            </a:r>
            <a:endParaRPr lang="en-GB" sz="2000" baseline="30000" dirty="0">
              <a:solidFill>
                <a:schemeClr val="tx1"/>
              </a:solidFill>
              <a:cs typeface="Arial" panose="020B0604020202020204" pitchFamily="34" charset="0"/>
            </a:endParaRPr>
          </a:p>
        </p:txBody>
      </p:sp>
      <p:sp>
        <p:nvSpPr>
          <p:cNvPr id="247" name="Rectangle 246"/>
          <p:cNvSpPr/>
          <p:nvPr/>
        </p:nvSpPr>
        <p:spPr>
          <a:xfrm>
            <a:off x="7011678" y="4737744"/>
            <a:ext cx="4533576" cy="1200329"/>
          </a:xfrm>
          <a:prstGeom prst="rect">
            <a:avLst/>
          </a:prstGeom>
          <a:solidFill>
            <a:schemeClr val="accent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585">
              <a:lnSpc>
                <a:spcPct val="90000"/>
              </a:lnSpc>
              <a:defRPr/>
            </a:pPr>
            <a:r>
              <a:rPr lang="en-GB" sz="1400" dirty="0">
                <a:solidFill>
                  <a:schemeClr val="tx1"/>
                </a:solidFill>
                <a:cs typeface="Arial" panose="020B0604020202020204" pitchFamily="34" charset="0"/>
              </a:rPr>
              <a:t>Nivolumab has been granted accelerated FDA approval in 2</a:t>
            </a:r>
            <a:r>
              <a:rPr lang="en-GB" sz="1400" baseline="30000" dirty="0">
                <a:solidFill>
                  <a:schemeClr val="tx1"/>
                </a:solidFill>
                <a:cs typeface="Arial" panose="020B0604020202020204" pitchFamily="34" charset="0"/>
              </a:rPr>
              <a:t>nd</a:t>
            </a:r>
            <a:r>
              <a:rPr lang="en-GB" sz="1400" dirty="0">
                <a:solidFill>
                  <a:schemeClr val="tx1"/>
                </a:solidFill>
                <a:cs typeface="Arial" panose="020B0604020202020204" pitchFamily="34" charset="0"/>
              </a:rPr>
              <a:t>-line based on the results of CheckMate-040</a:t>
            </a:r>
            <a:r>
              <a:rPr lang="en-GB" sz="1400" baseline="30000" dirty="0">
                <a:solidFill>
                  <a:schemeClr val="tx1"/>
                </a:solidFill>
                <a:cs typeface="Arial" panose="020B0604020202020204" pitchFamily="34" charset="0"/>
              </a:rPr>
              <a:t>2* </a:t>
            </a:r>
          </a:p>
          <a:p>
            <a:pPr lvl="0" algn="ctr" defTabSz="609585">
              <a:lnSpc>
                <a:spcPct val="90000"/>
              </a:lnSpc>
              <a:defRPr/>
            </a:pPr>
            <a:r>
              <a:rPr lang="en-GB" sz="1400" dirty="0">
                <a:solidFill>
                  <a:schemeClr val="tx1"/>
                </a:solidFill>
                <a:cs typeface="Arial" panose="020B0604020202020204" pitchFamily="34" charset="0"/>
              </a:rPr>
              <a:t>In April 2021, FDA’s Oncologic Drug Advisory Committee voted against the continued accelerated approval of nivolumab for the treatment of patients with HCC who were previously treated with sorafenib</a:t>
            </a:r>
            <a:r>
              <a:rPr lang="en-GB" sz="1400" baseline="30000" dirty="0">
                <a:solidFill>
                  <a:schemeClr val="tx1"/>
                </a:solidFill>
                <a:cs typeface="Arial" panose="020B0604020202020204" pitchFamily="34" charset="0"/>
              </a:rPr>
              <a:t>3</a:t>
            </a:r>
            <a:r>
              <a:rPr lang="en-GB" sz="1400" dirty="0">
                <a:solidFill>
                  <a:schemeClr val="tx1"/>
                </a:solidFill>
                <a:cs typeface="Arial" panose="020B0604020202020204" pitchFamily="34" charset="0"/>
              </a:rPr>
              <a:t> </a:t>
            </a:r>
            <a:endParaRPr lang="en-GB" sz="1400" baseline="30000" dirty="0">
              <a:solidFill>
                <a:schemeClr val="tx1"/>
              </a:solidFill>
              <a:cs typeface="Arial" panose="020B0604020202020204" pitchFamily="34" charset="0"/>
            </a:endParaRPr>
          </a:p>
        </p:txBody>
      </p:sp>
      <p:grpSp>
        <p:nvGrpSpPr>
          <p:cNvPr id="249" name="Group 248"/>
          <p:cNvGrpSpPr/>
          <p:nvPr/>
        </p:nvGrpSpPr>
        <p:grpSpPr>
          <a:xfrm>
            <a:off x="1200004" y="1628800"/>
            <a:ext cx="4648344" cy="3058174"/>
            <a:chOff x="1986754" y="2483461"/>
            <a:chExt cx="3605750" cy="2425426"/>
          </a:xfrm>
        </p:grpSpPr>
        <p:cxnSp>
          <p:nvCxnSpPr>
            <p:cNvPr id="250" name="Straight Connector 249"/>
            <p:cNvCxnSpPr/>
            <p:nvPr/>
          </p:nvCxnSpPr>
          <p:spPr>
            <a:xfrm>
              <a:off x="2314552" y="2607469"/>
              <a:ext cx="0" cy="20554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2313075" y="4660099"/>
              <a:ext cx="31957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V="1">
              <a:off x="2254339" y="2609159"/>
              <a:ext cx="635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V="1">
              <a:off x="2254339" y="2997346"/>
              <a:ext cx="635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V="1">
              <a:off x="2254339" y="3385529"/>
              <a:ext cx="635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V="1">
              <a:off x="2254339" y="3775330"/>
              <a:ext cx="635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V="1">
              <a:off x="2254339" y="4163906"/>
              <a:ext cx="635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V="1">
              <a:off x="2254339" y="4556069"/>
              <a:ext cx="635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flipV="1">
              <a:off x="2418644" y="4659840"/>
              <a:ext cx="0" cy="648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flipV="1">
              <a:off x="2723484" y="4659840"/>
              <a:ext cx="0" cy="648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flipV="1">
              <a:off x="3028324" y="4659840"/>
              <a:ext cx="0" cy="648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flipV="1">
              <a:off x="3333164" y="4659840"/>
              <a:ext cx="0" cy="648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V="1">
              <a:off x="3638004" y="4659840"/>
              <a:ext cx="0" cy="648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flipV="1">
              <a:off x="3942844" y="4659840"/>
              <a:ext cx="0" cy="648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4247684" y="4659840"/>
              <a:ext cx="0" cy="648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flipV="1">
              <a:off x="4552524" y="4659840"/>
              <a:ext cx="0" cy="648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flipV="1">
              <a:off x="4857364" y="4659840"/>
              <a:ext cx="0" cy="648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flipV="1">
              <a:off x="5162204" y="4659840"/>
              <a:ext cx="0" cy="648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flipV="1">
              <a:off x="5467042" y="4659840"/>
              <a:ext cx="0" cy="648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70" name="TextBox 269">
              <a:extLst>
                <a:ext uri="{FF2B5EF4-FFF2-40B4-BE49-F238E27FC236}">
                  <a16:creationId xmlns:a16="http://schemas.microsoft.com/office/drawing/2014/main" id="{6CFA7B28-4567-4A18-B51D-57F915EF4C44}"/>
                </a:ext>
              </a:extLst>
            </p:cNvPr>
            <p:cNvSpPr txBox="1"/>
            <p:nvPr/>
          </p:nvSpPr>
          <p:spPr>
            <a:xfrm>
              <a:off x="1986754" y="2878049"/>
              <a:ext cx="319818" cy="244097"/>
            </a:xfrm>
            <a:prstGeom prst="rect">
              <a:avLst/>
            </a:prstGeom>
            <a:noFill/>
          </p:spPr>
          <p:txBody>
            <a:bodyPr wrap="none" rtlCol="0">
              <a:spAutoFit/>
            </a:bodyPr>
            <a:lstStyle/>
            <a:p>
              <a:pPr algn="r" defTabSz="914378">
                <a:defRPr/>
              </a:pPr>
              <a:r>
                <a:rPr lang="en-US" sz="1400" dirty="0">
                  <a:solidFill>
                    <a:srgbClr val="343333"/>
                  </a:solidFill>
                  <a:cs typeface="Arial" panose="020B0604020202020204" pitchFamily="34" charset="0"/>
                </a:rPr>
                <a:t>0.8</a:t>
              </a:r>
              <a:endParaRPr lang="en-GB" sz="1400" dirty="0">
                <a:solidFill>
                  <a:srgbClr val="343333"/>
                </a:solidFill>
                <a:cs typeface="Arial" panose="020B0604020202020204" pitchFamily="34" charset="0"/>
              </a:endParaRPr>
            </a:p>
          </p:txBody>
        </p:sp>
        <p:sp>
          <p:nvSpPr>
            <p:cNvPr id="271" name="TextBox 270">
              <a:extLst>
                <a:ext uri="{FF2B5EF4-FFF2-40B4-BE49-F238E27FC236}">
                  <a16:creationId xmlns:a16="http://schemas.microsoft.com/office/drawing/2014/main" id="{6CFA7B28-4567-4A18-B51D-57F915EF4C44}"/>
                </a:ext>
              </a:extLst>
            </p:cNvPr>
            <p:cNvSpPr txBox="1"/>
            <p:nvPr/>
          </p:nvSpPr>
          <p:spPr>
            <a:xfrm>
              <a:off x="1986754" y="3260857"/>
              <a:ext cx="319818" cy="244097"/>
            </a:xfrm>
            <a:prstGeom prst="rect">
              <a:avLst/>
            </a:prstGeom>
            <a:noFill/>
          </p:spPr>
          <p:txBody>
            <a:bodyPr wrap="none" rtlCol="0">
              <a:spAutoFit/>
            </a:bodyPr>
            <a:lstStyle/>
            <a:p>
              <a:pPr algn="r" defTabSz="914378">
                <a:defRPr/>
              </a:pPr>
              <a:r>
                <a:rPr lang="en-US" sz="1400" dirty="0">
                  <a:solidFill>
                    <a:srgbClr val="343333"/>
                  </a:solidFill>
                  <a:cs typeface="Arial" panose="020B0604020202020204" pitchFamily="34" charset="0"/>
                </a:rPr>
                <a:t>0.6</a:t>
              </a:r>
              <a:endParaRPr lang="en-GB" sz="1400" dirty="0">
                <a:solidFill>
                  <a:srgbClr val="343333"/>
                </a:solidFill>
                <a:cs typeface="Arial" panose="020B0604020202020204" pitchFamily="34" charset="0"/>
              </a:endParaRPr>
            </a:p>
          </p:txBody>
        </p:sp>
        <p:sp>
          <p:nvSpPr>
            <p:cNvPr id="272" name="TextBox 271">
              <a:extLst>
                <a:ext uri="{FF2B5EF4-FFF2-40B4-BE49-F238E27FC236}">
                  <a16:creationId xmlns:a16="http://schemas.microsoft.com/office/drawing/2014/main" id="{6CFA7B28-4567-4A18-B51D-57F915EF4C44}"/>
                </a:ext>
              </a:extLst>
            </p:cNvPr>
            <p:cNvSpPr txBox="1"/>
            <p:nvPr/>
          </p:nvSpPr>
          <p:spPr>
            <a:xfrm>
              <a:off x="1986754" y="3656264"/>
              <a:ext cx="319818" cy="244097"/>
            </a:xfrm>
            <a:prstGeom prst="rect">
              <a:avLst/>
            </a:prstGeom>
            <a:noFill/>
          </p:spPr>
          <p:txBody>
            <a:bodyPr wrap="none" rtlCol="0">
              <a:spAutoFit/>
            </a:bodyPr>
            <a:lstStyle/>
            <a:p>
              <a:pPr algn="r" defTabSz="914378">
                <a:defRPr/>
              </a:pPr>
              <a:r>
                <a:rPr lang="en-US" sz="1400" dirty="0">
                  <a:solidFill>
                    <a:srgbClr val="343333"/>
                  </a:solidFill>
                  <a:cs typeface="Arial" panose="020B0604020202020204" pitchFamily="34" charset="0"/>
                </a:rPr>
                <a:t>0.4</a:t>
              </a:r>
              <a:endParaRPr lang="en-GB" sz="1400" dirty="0">
                <a:solidFill>
                  <a:srgbClr val="343333"/>
                </a:solidFill>
                <a:cs typeface="Arial" panose="020B0604020202020204" pitchFamily="34" charset="0"/>
              </a:endParaRPr>
            </a:p>
          </p:txBody>
        </p:sp>
        <p:sp>
          <p:nvSpPr>
            <p:cNvPr id="273" name="TextBox 272">
              <a:extLst>
                <a:ext uri="{FF2B5EF4-FFF2-40B4-BE49-F238E27FC236}">
                  <a16:creationId xmlns:a16="http://schemas.microsoft.com/office/drawing/2014/main" id="{6CFA7B28-4567-4A18-B51D-57F915EF4C44}"/>
                </a:ext>
              </a:extLst>
            </p:cNvPr>
            <p:cNvSpPr txBox="1"/>
            <p:nvPr/>
          </p:nvSpPr>
          <p:spPr>
            <a:xfrm>
              <a:off x="1986754" y="4038973"/>
              <a:ext cx="319818" cy="244097"/>
            </a:xfrm>
            <a:prstGeom prst="rect">
              <a:avLst/>
            </a:prstGeom>
            <a:noFill/>
          </p:spPr>
          <p:txBody>
            <a:bodyPr wrap="none" rtlCol="0">
              <a:spAutoFit/>
            </a:bodyPr>
            <a:lstStyle/>
            <a:p>
              <a:pPr algn="r" defTabSz="914378">
                <a:defRPr/>
              </a:pPr>
              <a:r>
                <a:rPr lang="en-US" sz="1400" dirty="0">
                  <a:solidFill>
                    <a:srgbClr val="343333"/>
                  </a:solidFill>
                  <a:cs typeface="Arial" panose="020B0604020202020204" pitchFamily="34" charset="0"/>
                </a:rPr>
                <a:t>0.2</a:t>
              </a:r>
              <a:endParaRPr lang="en-GB" sz="1400" dirty="0">
                <a:solidFill>
                  <a:srgbClr val="343333"/>
                </a:solidFill>
                <a:cs typeface="Arial" panose="020B0604020202020204" pitchFamily="34" charset="0"/>
              </a:endParaRPr>
            </a:p>
          </p:txBody>
        </p:sp>
        <p:sp>
          <p:nvSpPr>
            <p:cNvPr id="274" name="TextBox 273">
              <a:extLst>
                <a:ext uri="{FF2B5EF4-FFF2-40B4-BE49-F238E27FC236}">
                  <a16:creationId xmlns:a16="http://schemas.microsoft.com/office/drawing/2014/main" id="{6CFA7B28-4567-4A18-B51D-57F915EF4C44}"/>
                </a:ext>
              </a:extLst>
            </p:cNvPr>
            <p:cNvSpPr txBox="1"/>
            <p:nvPr/>
          </p:nvSpPr>
          <p:spPr>
            <a:xfrm>
              <a:off x="1986754" y="4435031"/>
              <a:ext cx="319818" cy="244097"/>
            </a:xfrm>
            <a:prstGeom prst="rect">
              <a:avLst/>
            </a:prstGeom>
            <a:noFill/>
          </p:spPr>
          <p:txBody>
            <a:bodyPr wrap="none" rtlCol="0">
              <a:spAutoFit/>
            </a:bodyPr>
            <a:lstStyle/>
            <a:p>
              <a:pPr algn="r" defTabSz="914378">
                <a:defRPr/>
              </a:pPr>
              <a:r>
                <a:rPr lang="en-US" sz="1400" dirty="0">
                  <a:solidFill>
                    <a:srgbClr val="343333"/>
                  </a:solidFill>
                  <a:cs typeface="Arial" panose="020B0604020202020204" pitchFamily="34" charset="0"/>
                </a:rPr>
                <a:t>0.0</a:t>
              </a:r>
              <a:endParaRPr lang="en-GB" sz="1400" dirty="0">
                <a:solidFill>
                  <a:srgbClr val="343333"/>
                </a:solidFill>
                <a:cs typeface="Arial" panose="020B0604020202020204" pitchFamily="34" charset="0"/>
              </a:endParaRPr>
            </a:p>
          </p:txBody>
        </p:sp>
        <p:sp>
          <p:nvSpPr>
            <p:cNvPr id="275" name="TextBox 274">
              <a:extLst>
                <a:ext uri="{FF2B5EF4-FFF2-40B4-BE49-F238E27FC236}">
                  <a16:creationId xmlns:a16="http://schemas.microsoft.com/office/drawing/2014/main" id="{EFC74F12-E0FF-4BE0-8339-CBA0EDCC0309}"/>
                </a:ext>
              </a:extLst>
            </p:cNvPr>
            <p:cNvSpPr txBox="1"/>
            <p:nvPr/>
          </p:nvSpPr>
          <p:spPr>
            <a:xfrm>
              <a:off x="2311061" y="4664790"/>
              <a:ext cx="214124" cy="244097"/>
            </a:xfrm>
            <a:prstGeom prst="rect">
              <a:avLst/>
            </a:prstGeom>
            <a:noFill/>
          </p:spPr>
          <p:txBody>
            <a:bodyPr wrap="none" rtlCol="0">
              <a:spAutoFit/>
            </a:bodyPr>
            <a:lstStyle/>
            <a:p>
              <a:pPr algn="ctr" defTabSz="914378">
                <a:defRPr/>
              </a:pPr>
              <a:r>
                <a:rPr lang="en-US" sz="1400" dirty="0">
                  <a:solidFill>
                    <a:srgbClr val="343333"/>
                  </a:solidFill>
                  <a:cs typeface="Arial" panose="020B0604020202020204" pitchFamily="34" charset="0"/>
                </a:rPr>
                <a:t>0</a:t>
              </a:r>
              <a:endParaRPr lang="en-GB" sz="1400" dirty="0">
                <a:solidFill>
                  <a:srgbClr val="343333"/>
                </a:solidFill>
                <a:cs typeface="Arial" panose="020B0604020202020204" pitchFamily="34" charset="0"/>
              </a:endParaRPr>
            </a:p>
          </p:txBody>
        </p:sp>
        <p:sp>
          <p:nvSpPr>
            <p:cNvPr id="276" name="TextBox 275">
              <a:extLst>
                <a:ext uri="{FF2B5EF4-FFF2-40B4-BE49-F238E27FC236}">
                  <a16:creationId xmlns:a16="http://schemas.microsoft.com/office/drawing/2014/main" id="{08969017-3E4C-4367-99D1-8A897B78FF9E}"/>
                </a:ext>
              </a:extLst>
            </p:cNvPr>
            <p:cNvSpPr txBox="1"/>
            <p:nvPr/>
          </p:nvSpPr>
          <p:spPr>
            <a:xfrm>
              <a:off x="2614798" y="4664790"/>
              <a:ext cx="214124" cy="244097"/>
            </a:xfrm>
            <a:prstGeom prst="rect">
              <a:avLst/>
            </a:prstGeom>
            <a:noFill/>
          </p:spPr>
          <p:txBody>
            <a:bodyPr wrap="none" rtlCol="0">
              <a:spAutoFit/>
            </a:bodyPr>
            <a:lstStyle/>
            <a:p>
              <a:pPr algn="ctr" defTabSz="914378">
                <a:defRPr/>
              </a:pPr>
              <a:r>
                <a:rPr lang="en-US" sz="1400" dirty="0">
                  <a:solidFill>
                    <a:srgbClr val="343333"/>
                  </a:solidFill>
                  <a:cs typeface="Arial" panose="020B0604020202020204" pitchFamily="34" charset="0"/>
                </a:rPr>
                <a:t>6</a:t>
              </a:r>
              <a:endParaRPr lang="en-GB" sz="1400" dirty="0">
                <a:solidFill>
                  <a:srgbClr val="343333"/>
                </a:solidFill>
                <a:cs typeface="Arial" panose="020B0604020202020204" pitchFamily="34" charset="0"/>
              </a:endParaRPr>
            </a:p>
          </p:txBody>
        </p:sp>
        <p:sp>
          <p:nvSpPr>
            <p:cNvPr id="277" name="TextBox 276">
              <a:extLst>
                <a:ext uri="{FF2B5EF4-FFF2-40B4-BE49-F238E27FC236}">
                  <a16:creationId xmlns:a16="http://schemas.microsoft.com/office/drawing/2014/main" id="{89B590FD-2326-4BB4-930D-13DF2B3D4F9E}"/>
                </a:ext>
              </a:extLst>
            </p:cNvPr>
            <p:cNvSpPr txBox="1"/>
            <p:nvPr/>
          </p:nvSpPr>
          <p:spPr>
            <a:xfrm>
              <a:off x="2883619" y="4664790"/>
              <a:ext cx="285001" cy="244097"/>
            </a:xfrm>
            <a:prstGeom prst="rect">
              <a:avLst/>
            </a:prstGeom>
            <a:noFill/>
          </p:spPr>
          <p:txBody>
            <a:bodyPr wrap="none" rtlCol="0">
              <a:spAutoFit/>
            </a:bodyPr>
            <a:lstStyle/>
            <a:p>
              <a:pPr algn="ctr" defTabSz="914378">
                <a:defRPr/>
              </a:pPr>
              <a:r>
                <a:rPr lang="en-US" sz="1400" dirty="0">
                  <a:solidFill>
                    <a:srgbClr val="343333"/>
                  </a:solidFill>
                  <a:cs typeface="Arial" panose="020B0604020202020204" pitchFamily="34" charset="0"/>
                </a:rPr>
                <a:t>12</a:t>
              </a:r>
              <a:endParaRPr lang="en-GB" sz="1400" dirty="0">
                <a:solidFill>
                  <a:srgbClr val="343333"/>
                </a:solidFill>
                <a:cs typeface="Arial" panose="020B0604020202020204" pitchFamily="34" charset="0"/>
              </a:endParaRPr>
            </a:p>
          </p:txBody>
        </p:sp>
        <p:sp>
          <p:nvSpPr>
            <p:cNvPr id="278" name="TextBox 277">
              <a:extLst>
                <a:ext uri="{FF2B5EF4-FFF2-40B4-BE49-F238E27FC236}">
                  <a16:creationId xmlns:a16="http://schemas.microsoft.com/office/drawing/2014/main" id="{DC4FEF94-10D3-4325-9FAC-39E04FC43880}"/>
                </a:ext>
              </a:extLst>
            </p:cNvPr>
            <p:cNvSpPr txBox="1"/>
            <p:nvPr/>
          </p:nvSpPr>
          <p:spPr>
            <a:xfrm>
              <a:off x="3186253" y="4664790"/>
              <a:ext cx="285001" cy="244097"/>
            </a:xfrm>
            <a:prstGeom prst="rect">
              <a:avLst/>
            </a:prstGeom>
            <a:noFill/>
          </p:spPr>
          <p:txBody>
            <a:bodyPr wrap="none" rtlCol="0">
              <a:spAutoFit/>
            </a:bodyPr>
            <a:lstStyle/>
            <a:p>
              <a:pPr algn="ctr" defTabSz="914378">
                <a:defRPr/>
              </a:pPr>
              <a:r>
                <a:rPr lang="en-US" sz="1400" dirty="0">
                  <a:solidFill>
                    <a:srgbClr val="343333"/>
                  </a:solidFill>
                  <a:cs typeface="Arial" panose="020B0604020202020204" pitchFamily="34" charset="0"/>
                </a:rPr>
                <a:t>18</a:t>
              </a:r>
              <a:endParaRPr lang="en-GB" sz="1400" dirty="0">
                <a:solidFill>
                  <a:srgbClr val="343333"/>
                </a:solidFill>
                <a:cs typeface="Arial" panose="020B0604020202020204" pitchFamily="34" charset="0"/>
              </a:endParaRPr>
            </a:p>
          </p:txBody>
        </p:sp>
        <p:sp>
          <p:nvSpPr>
            <p:cNvPr id="279" name="TextBox 278">
              <a:extLst>
                <a:ext uri="{FF2B5EF4-FFF2-40B4-BE49-F238E27FC236}">
                  <a16:creationId xmlns:a16="http://schemas.microsoft.com/office/drawing/2014/main" id="{42FBB121-3936-4426-82F3-0D39AA293050}"/>
                </a:ext>
              </a:extLst>
            </p:cNvPr>
            <p:cNvSpPr txBox="1"/>
            <p:nvPr/>
          </p:nvSpPr>
          <p:spPr>
            <a:xfrm>
              <a:off x="3484029" y="4664790"/>
              <a:ext cx="285001" cy="244097"/>
            </a:xfrm>
            <a:prstGeom prst="rect">
              <a:avLst/>
            </a:prstGeom>
            <a:noFill/>
          </p:spPr>
          <p:txBody>
            <a:bodyPr wrap="none" rtlCol="0">
              <a:spAutoFit/>
            </a:bodyPr>
            <a:lstStyle/>
            <a:p>
              <a:pPr algn="ctr" defTabSz="914378">
                <a:defRPr/>
              </a:pPr>
              <a:r>
                <a:rPr lang="en-US" sz="1400" dirty="0">
                  <a:solidFill>
                    <a:srgbClr val="343333"/>
                  </a:solidFill>
                  <a:cs typeface="Arial" panose="020B0604020202020204" pitchFamily="34" charset="0"/>
                </a:rPr>
                <a:t>24</a:t>
              </a:r>
              <a:endParaRPr lang="en-GB" sz="1400" dirty="0">
                <a:solidFill>
                  <a:srgbClr val="343333"/>
                </a:solidFill>
                <a:cs typeface="Arial" panose="020B0604020202020204" pitchFamily="34" charset="0"/>
              </a:endParaRPr>
            </a:p>
          </p:txBody>
        </p:sp>
        <p:sp>
          <p:nvSpPr>
            <p:cNvPr id="280" name="TextBox 279">
              <a:extLst>
                <a:ext uri="{FF2B5EF4-FFF2-40B4-BE49-F238E27FC236}">
                  <a16:creationId xmlns:a16="http://schemas.microsoft.com/office/drawing/2014/main" id="{42FBB121-3936-4426-82F3-0D39AA293050}"/>
                </a:ext>
              </a:extLst>
            </p:cNvPr>
            <p:cNvSpPr txBox="1"/>
            <p:nvPr/>
          </p:nvSpPr>
          <p:spPr>
            <a:xfrm>
              <a:off x="3780207" y="4664790"/>
              <a:ext cx="285001" cy="244097"/>
            </a:xfrm>
            <a:prstGeom prst="rect">
              <a:avLst/>
            </a:prstGeom>
            <a:noFill/>
          </p:spPr>
          <p:txBody>
            <a:bodyPr wrap="none" rtlCol="0">
              <a:spAutoFit/>
            </a:bodyPr>
            <a:lstStyle/>
            <a:p>
              <a:pPr algn="ctr" defTabSz="914378">
                <a:defRPr/>
              </a:pPr>
              <a:r>
                <a:rPr lang="en-US" sz="1400" dirty="0">
                  <a:solidFill>
                    <a:srgbClr val="343333"/>
                  </a:solidFill>
                  <a:cs typeface="Arial" panose="020B0604020202020204" pitchFamily="34" charset="0"/>
                </a:rPr>
                <a:t>30</a:t>
              </a:r>
              <a:endParaRPr lang="en-GB" sz="1400" dirty="0">
                <a:solidFill>
                  <a:srgbClr val="343333"/>
                </a:solidFill>
                <a:cs typeface="Arial" panose="020B0604020202020204" pitchFamily="34" charset="0"/>
              </a:endParaRPr>
            </a:p>
          </p:txBody>
        </p:sp>
        <p:sp>
          <p:nvSpPr>
            <p:cNvPr id="281" name="TextBox 280">
              <a:extLst>
                <a:ext uri="{FF2B5EF4-FFF2-40B4-BE49-F238E27FC236}">
                  <a16:creationId xmlns:a16="http://schemas.microsoft.com/office/drawing/2014/main" id="{42FBB121-3936-4426-82F3-0D39AA293050}"/>
                </a:ext>
              </a:extLst>
            </p:cNvPr>
            <p:cNvSpPr txBox="1"/>
            <p:nvPr/>
          </p:nvSpPr>
          <p:spPr>
            <a:xfrm>
              <a:off x="4104999" y="4664790"/>
              <a:ext cx="285001" cy="244097"/>
            </a:xfrm>
            <a:prstGeom prst="rect">
              <a:avLst/>
            </a:prstGeom>
            <a:noFill/>
          </p:spPr>
          <p:txBody>
            <a:bodyPr wrap="none" rtlCol="0">
              <a:spAutoFit/>
            </a:bodyPr>
            <a:lstStyle/>
            <a:p>
              <a:pPr algn="ctr" defTabSz="914378">
                <a:defRPr/>
              </a:pPr>
              <a:r>
                <a:rPr lang="en-US" sz="1400" dirty="0">
                  <a:solidFill>
                    <a:srgbClr val="343333"/>
                  </a:solidFill>
                  <a:cs typeface="Arial" panose="020B0604020202020204" pitchFamily="34" charset="0"/>
                </a:rPr>
                <a:t>36</a:t>
              </a:r>
              <a:endParaRPr lang="en-GB" sz="1400" dirty="0">
                <a:solidFill>
                  <a:srgbClr val="343333"/>
                </a:solidFill>
                <a:cs typeface="Arial" panose="020B0604020202020204" pitchFamily="34" charset="0"/>
              </a:endParaRPr>
            </a:p>
          </p:txBody>
        </p:sp>
        <p:sp>
          <p:nvSpPr>
            <p:cNvPr id="282" name="TextBox 281">
              <a:extLst>
                <a:ext uri="{FF2B5EF4-FFF2-40B4-BE49-F238E27FC236}">
                  <a16:creationId xmlns:a16="http://schemas.microsoft.com/office/drawing/2014/main" id="{42FBB121-3936-4426-82F3-0D39AA293050}"/>
                </a:ext>
              </a:extLst>
            </p:cNvPr>
            <p:cNvSpPr txBox="1"/>
            <p:nvPr/>
          </p:nvSpPr>
          <p:spPr>
            <a:xfrm>
              <a:off x="4411126" y="4664790"/>
              <a:ext cx="285001" cy="244097"/>
            </a:xfrm>
            <a:prstGeom prst="rect">
              <a:avLst/>
            </a:prstGeom>
            <a:noFill/>
          </p:spPr>
          <p:txBody>
            <a:bodyPr wrap="none" rtlCol="0">
              <a:spAutoFit/>
            </a:bodyPr>
            <a:lstStyle/>
            <a:p>
              <a:pPr algn="ctr" defTabSz="914378">
                <a:defRPr/>
              </a:pPr>
              <a:r>
                <a:rPr lang="en-US" sz="1400" dirty="0">
                  <a:solidFill>
                    <a:srgbClr val="343333"/>
                  </a:solidFill>
                  <a:cs typeface="Arial" panose="020B0604020202020204" pitchFamily="34" charset="0"/>
                </a:rPr>
                <a:t>42</a:t>
              </a:r>
              <a:endParaRPr lang="en-GB" sz="1400" dirty="0">
                <a:solidFill>
                  <a:srgbClr val="343333"/>
                </a:solidFill>
                <a:cs typeface="Arial" panose="020B0604020202020204" pitchFamily="34" charset="0"/>
              </a:endParaRPr>
            </a:p>
          </p:txBody>
        </p:sp>
        <p:sp>
          <p:nvSpPr>
            <p:cNvPr id="283" name="TextBox 282">
              <a:extLst>
                <a:ext uri="{FF2B5EF4-FFF2-40B4-BE49-F238E27FC236}">
                  <a16:creationId xmlns:a16="http://schemas.microsoft.com/office/drawing/2014/main" id="{42FBB121-3936-4426-82F3-0D39AA293050}"/>
                </a:ext>
              </a:extLst>
            </p:cNvPr>
            <p:cNvSpPr txBox="1"/>
            <p:nvPr/>
          </p:nvSpPr>
          <p:spPr>
            <a:xfrm>
              <a:off x="4715531" y="4664790"/>
              <a:ext cx="285001" cy="244097"/>
            </a:xfrm>
            <a:prstGeom prst="rect">
              <a:avLst/>
            </a:prstGeom>
            <a:noFill/>
          </p:spPr>
          <p:txBody>
            <a:bodyPr wrap="none" rtlCol="0">
              <a:spAutoFit/>
            </a:bodyPr>
            <a:lstStyle/>
            <a:p>
              <a:pPr algn="ctr" defTabSz="914378">
                <a:defRPr/>
              </a:pPr>
              <a:r>
                <a:rPr lang="en-US" sz="1400" dirty="0">
                  <a:solidFill>
                    <a:srgbClr val="343333"/>
                  </a:solidFill>
                  <a:cs typeface="Arial" panose="020B0604020202020204" pitchFamily="34" charset="0"/>
                </a:rPr>
                <a:t>48</a:t>
              </a:r>
              <a:endParaRPr lang="en-GB" sz="1400" dirty="0">
                <a:solidFill>
                  <a:srgbClr val="343333"/>
                </a:solidFill>
                <a:cs typeface="Arial" panose="020B0604020202020204" pitchFamily="34" charset="0"/>
              </a:endParaRPr>
            </a:p>
          </p:txBody>
        </p:sp>
        <p:sp>
          <p:nvSpPr>
            <p:cNvPr id="284" name="TextBox 283">
              <a:extLst>
                <a:ext uri="{FF2B5EF4-FFF2-40B4-BE49-F238E27FC236}">
                  <a16:creationId xmlns:a16="http://schemas.microsoft.com/office/drawing/2014/main" id="{42FBB121-3936-4426-82F3-0D39AA293050}"/>
                </a:ext>
              </a:extLst>
            </p:cNvPr>
            <p:cNvSpPr txBox="1"/>
            <p:nvPr/>
          </p:nvSpPr>
          <p:spPr>
            <a:xfrm>
              <a:off x="5020805" y="4664790"/>
              <a:ext cx="285001" cy="244097"/>
            </a:xfrm>
            <a:prstGeom prst="rect">
              <a:avLst/>
            </a:prstGeom>
            <a:noFill/>
          </p:spPr>
          <p:txBody>
            <a:bodyPr wrap="none" rtlCol="0">
              <a:spAutoFit/>
            </a:bodyPr>
            <a:lstStyle/>
            <a:p>
              <a:pPr algn="ctr" defTabSz="914378">
                <a:defRPr/>
              </a:pPr>
              <a:r>
                <a:rPr lang="en-GB" sz="1400" dirty="0">
                  <a:solidFill>
                    <a:srgbClr val="343333"/>
                  </a:solidFill>
                  <a:cs typeface="Arial" panose="020B0604020202020204" pitchFamily="34" charset="0"/>
                </a:rPr>
                <a:t>54</a:t>
              </a:r>
            </a:p>
          </p:txBody>
        </p:sp>
        <p:sp>
          <p:nvSpPr>
            <p:cNvPr id="285" name="Freeform 284"/>
            <p:cNvSpPr/>
            <p:nvPr/>
          </p:nvSpPr>
          <p:spPr>
            <a:xfrm>
              <a:off x="2328954" y="2609463"/>
              <a:ext cx="2945606" cy="1774031"/>
            </a:xfrm>
            <a:custGeom>
              <a:avLst/>
              <a:gdLst>
                <a:gd name="connsiteX0" fmla="*/ 0 w 2945606"/>
                <a:gd name="connsiteY0" fmla="*/ 0 h 1774031"/>
                <a:gd name="connsiteX1" fmla="*/ 0 w 2945606"/>
                <a:gd name="connsiteY1" fmla="*/ 0 h 1774031"/>
                <a:gd name="connsiteX2" fmla="*/ 66675 w 2945606"/>
                <a:gd name="connsiteY2" fmla="*/ 0 h 1774031"/>
                <a:gd name="connsiteX3" fmla="*/ 66675 w 2945606"/>
                <a:gd name="connsiteY3" fmla="*/ 0 h 1774031"/>
                <a:gd name="connsiteX4" fmla="*/ 66675 w 2945606"/>
                <a:gd name="connsiteY4" fmla="*/ 50006 h 1774031"/>
                <a:gd name="connsiteX5" fmla="*/ 66675 w 2945606"/>
                <a:gd name="connsiteY5" fmla="*/ 50006 h 1774031"/>
                <a:gd name="connsiteX6" fmla="*/ 107156 w 2945606"/>
                <a:gd name="connsiteY6" fmla="*/ 47625 h 1774031"/>
                <a:gd name="connsiteX7" fmla="*/ 107156 w 2945606"/>
                <a:gd name="connsiteY7" fmla="*/ 52388 h 1774031"/>
                <a:gd name="connsiteX8" fmla="*/ 102393 w 2945606"/>
                <a:gd name="connsiteY8" fmla="*/ 71438 h 1774031"/>
                <a:gd name="connsiteX9" fmla="*/ 102393 w 2945606"/>
                <a:gd name="connsiteY9" fmla="*/ 64294 h 1774031"/>
                <a:gd name="connsiteX10" fmla="*/ 133350 w 2945606"/>
                <a:gd name="connsiteY10" fmla="*/ 64294 h 1774031"/>
                <a:gd name="connsiteX11" fmla="*/ 133350 w 2945606"/>
                <a:gd name="connsiteY11" fmla="*/ 64294 h 1774031"/>
                <a:gd name="connsiteX12" fmla="*/ 130968 w 2945606"/>
                <a:gd name="connsiteY12" fmla="*/ 95250 h 1774031"/>
                <a:gd name="connsiteX13" fmla="*/ 130968 w 2945606"/>
                <a:gd name="connsiteY13" fmla="*/ 95250 h 1774031"/>
                <a:gd name="connsiteX14" fmla="*/ 154781 w 2945606"/>
                <a:gd name="connsiteY14" fmla="*/ 95250 h 1774031"/>
                <a:gd name="connsiteX15" fmla="*/ 154781 w 2945606"/>
                <a:gd name="connsiteY15" fmla="*/ 95250 h 1774031"/>
                <a:gd name="connsiteX16" fmla="*/ 154781 w 2945606"/>
                <a:gd name="connsiteY16" fmla="*/ 121444 h 1774031"/>
                <a:gd name="connsiteX17" fmla="*/ 154781 w 2945606"/>
                <a:gd name="connsiteY17" fmla="*/ 116681 h 1774031"/>
                <a:gd name="connsiteX18" fmla="*/ 164306 w 2945606"/>
                <a:gd name="connsiteY18" fmla="*/ 116681 h 1774031"/>
                <a:gd name="connsiteX19" fmla="*/ 164306 w 2945606"/>
                <a:gd name="connsiteY19" fmla="*/ 138113 h 1774031"/>
                <a:gd name="connsiteX20" fmla="*/ 164306 w 2945606"/>
                <a:gd name="connsiteY20" fmla="*/ 138113 h 1774031"/>
                <a:gd name="connsiteX21" fmla="*/ 183356 w 2945606"/>
                <a:gd name="connsiteY21" fmla="*/ 135731 h 1774031"/>
                <a:gd name="connsiteX22" fmla="*/ 192881 w 2945606"/>
                <a:gd name="connsiteY22" fmla="*/ 157163 h 1774031"/>
                <a:gd name="connsiteX23" fmla="*/ 192881 w 2945606"/>
                <a:gd name="connsiteY23" fmla="*/ 157163 h 1774031"/>
                <a:gd name="connsiteX24" fmla="*/ 192881 w 2945606"/>
                <a:gd name="connsiteY24" fmla="*/ 157163 h 1774031"/>
                <a:gd name="connsiteX25" fmla="*/ 204787 w 2945606"/>
                <a:gd name="connsiteY25" fmla="*/ 164306 h 1774031"/>
                <a:gd name="connsiteX26" fmla="*/ 204787 w 2945606"/>
                <a:gd name="connsiteY26" fmla="*/ 190500 h 1774031"/>
                <a:gd name="connsiteX27" fmla="*/ 204787 w 2945606"/>
                <a:gd name="connsiteY27" fmla="*/ 197644 h 1774031"/>
                <a:gd name="connsiteX28" fmla="*/ 230981 w 2945606"/>
                <a:gd name="connsiteY28" fmla="*/ 204788 h 1774031"/>
                <a:gd name="connsiteX29" fmla="*/ 223837 w 2945606"/>
                <a:gd name="connsiteY29" fmla="*/ 204788 h 1774031"/>
                <a:gd name="connsiteX30" fmla="*/ 228600 w 2945606"/>
                <a:gd name="connsiteY30" fmla="*/ 235744 h 1774031"/>
                <a:gd name="connsiteX31" fmla="*/ 238125 w 2945606"/>
                <a:gd name="connsiteY31" fmla="*/ 235744 h 1774031"/>
                <a:gd name="connsiteX32" fmla="*/ 238125 w 2945606"/>
                <a:gd name="connsiteY32" fmla="*/ 235744 h 1774031"/>
                <a:gd name="connsiteX33" fmla="*/ 238125 w 2945606"/>
                <a:gd name="connsiteY33" fmla="*/ 264319 h 1774031"/>
                <a:gd name="connsiteX34" fmla="*/ 233362 w 2945606"/>
                <a:gd name="connsiteY34" fmla="*/ 261938 h 1774031"/>
                <a:gd name="connsiteX35" fmla="*/ 245268 w 2945606"/>
                <a:gd name="connsiteY35" fmla="*/ 264319 h 1774031"/>
                <a:gd name="connsiteX36" fmla="*/ 242887 w 2945606"/>
                <a:gd name="connsiteY36" fmla="*/ 297656 h 1774031"/>
                <a:gd name="connsiteX37" fmla="*/ 242887 w 2945606"/>
                <a:gd name="connsiteY37" fmla="*/ 295275 h 1774031"/>
                <a:gd name="connsiteX38" fmla="*/ 259556 w 2945606"/>
                <a:gd name="connsiteY38" fmla="*/ 297656 h 1774031"/>
                <a:gd name="connsiteX39" fmla="*/ 259556 w 2945606"/>
                <a:gd name="connsiteY39" fmla="*/ 309563 h 1774031"/>
                <a:gd name="connsiteX40" fmla="*/ 278606 w 2945606"/>
                <a:gd name="connsiteY40" fmla="*/ 307181 h 1774031"/>
                <a:gd name="connsiteX41" fmla="*/ 278606 w 2945606"/>
                <a:gd name="connsiteY41" fmla="*/ 328613 h 1774031"/>
                <a:gd name="connsiteX42" fmla="*/ 276225 w 2945606"/>
                <a:gd name="connsiteY42" fmla="*/ 328613 h 1774031"/>
                <a:gd name="connsiteX43" fmla="*/ 276225 w 2945606"/>
                <a:gd name="connsiteY43" fmla="*/ 369094 h 1774031"/>
                <a:gd name="connsiteX44" fmla="*/ 278606 w 2945606"/>
                <a:gd name="connsiteY44" fmla="*/ 369094 h 1774031"/>
                <a:gd name="connsiteX45" fmla="*/ 300037 w 2945606"/>
                <a:gd name="connsiteY45" fmla="*/ 371475 h 1774031"/>
                <a:gd name="connsiteX46" fmla="*/ 307181 w 2945606"/>
                <a:gd name="connsiteY46" fmla="*/ 373856 h 1774031"/>
                <a:gd name="connsiteX47" fmla="*/ 307181 w 2945606"/>
                <a:gd name="connsiteY47" fmla="*/ 373856 h 1774031"/>
                <a:gd name="connsiteX48" fmla="*/ 304800 w 2945606"/>
                <a:gd name="connsiteY48" fmla="*/ 419100 h 1774031"/>
                <a:gd name="connsiteX49" fmla="*/ 304800 w 2945606"/>
                <a:gd name="connsiteY49" fmla="*/ 416719 h 1774031"/>
                <a:gd name="connsiteX50" fmla="*/ 335756 w 2945606"/>
                <a:gd name="connsiteY50" fmla="*/ 416719 h 1774031"/>
                <a:gd name="connsiteX51" fmla="*/ 335756 w 2945606"/>
                <a:gd name="connsiteY51" fmla="*/ 416719 h 1774031"/>
                <a:gd name="connsiteX52" fmla="*/ 335756 w 2945606"/>
                <a:gd name="connsiteY52" fmla="*/ 440531 h 1774031"/>
                <a:gd name="connsiteX53" fmla="*/ 359568 w 2945606"/>
                <a:gd name="connsiteY53" fmla="*/ 440531 h 1774031"/>
                <a:gd name="connsiteX54" fmla="*/ 359568 w 2945606"/>
                <a:gd name="connsiteY54" fmla="*/ 440531 h 1774031"/>
                <a:gd name="connsiteX55" fmla="*/ 364331 w 2945606"/>
                <a:gd name="connsiteY55" fmla="*/ 450056 h 1774031"/>
                <a:gd name="connsiteX56" fmla="*/ 390525 w 2945606"/>
                <a:gd name="connsiteY56" fmla="*/ 450056 h 1774031"/>
                <a:gd name="connsiteX57" fmla="*/ 392906 w 2945606"/>
                <a:gd name="connsiteY57" fmla="*/ 447675 h 1774031"/>
                <a:gd name="connsiteX58" fmla="*/ 392906 w 2945606"/>
                <a:gd name="connsiteY58" fmla="*/ 481013 h 1774031"/>
                <a:gd name="connsiteX59" fmla="*/ 392906 w 2945606"/>
                <a:gd name="connsiteY59" fmla="*/ 481013 h 1774031"/>
                <a:gd name="connsiteX60" fmla="*/ 416718 w 2945606"/>
                <a:gd name="connsiteY60" fmla="*/ 483394 h 1774031"/>
                <a:gd name="connsiteX61" fmla="*/ 416718 w 2945606"/>
                <a:gd name="connsiteY61" fmla="*/ 483394 h 1774031"/>
                <a:gd name="connsiteX62" fmla="*/ 416718 w 2945606"/>
                <a:gd name="connsiteY62" fmla="*/ 516731 h 1774031"/>
                <a:gd name="connsiteX63" fmla="*/ 416718 w 2945606"/>
                <a:gd name="connsiteY63" fmla="*/ 516731 h 1774031"/>
                <a:gd name="connsiteX64" fmla="*/ 428625 w 2945606"/>
                <a:gd name="connsiteY64" fmla="*/ 514350 h 1774031"/>
                <a:gd name="connsiteX65" fmla="*/ 431006 w 2945606"/>
                <a:gd name="connsiteY65" fmla="*/ 547688 h 1774031"/>
                <a:gd name="connsiteX66" fmla="*/ 435768 w 2945606"/>
                <a:gd name="connsiteY66" fmla="*/ 557213 h 1774031"/>
                <a:gd name="connsiteX67" fmla="*/ 469106 w 2945606"/>
                <a:gd name="connsiteY67" fmla="*/ 566738 h 1774031"/>
                <a:gd name="connsiteX68" fmla="*/ 473868 w 2945606"/>
                <a:gd name="connsiteY68" fmla="*/ 597694 h 1774031"/>
                <a:gd name="connsiteX69" fmla="*/ 504825 w 2945606"/>
                <a:gd name="connsiteY69" fmla="*/ 600075 h 1774031"/>
                <a:gd name="connsiteX70" fmla="*/ 504825 w 2945606"/>
                <a:gd name="connsiteY70" fmla="*/ 628650 h 1774031"/>
                <a:gd name="connsiteX71" fmla="*/ 521493 w 2945606"/>
                <a:gd name="connsiteY71" fmla="*/ 631031 h 1774031"/>
                <a:gd name="connsiteX72" fmla="*/ 531018 w 2945606"/>
                <a:gd name="connsiteY72" fmla="*/ 673894 h 1774031"/>
                <a:gd name="connsiteX73" fmla="*/ 545306 w 2945606"/>
                <a:gd name="connsiteY73" fmla="*/ 673894 h 1774031"/>
                <a:gd name="connsiteX74" fmla="*/ 545306 w 2945606"/>
                <a:gd name="connsiteY74" fmla="*/ 683419 h 1774031"/>
                <a:gd name="connsiteX75" fmla="*/ 554831 w 2945606"/>
                <a:gd name="connsiteY75" fmla="*/ 711994 h 1774031"/>
                <a:gd name="connsiteX76" fmla="*/ 581025 w 2945606"/>
                <a:gd name="connsiteY76" fmla="*/ 711994 h 1774031"/>
                <a:gd name="connsiteX77" fmla="*/ 581025 w 2945606"/>
                <a:gd name="connsiteY77" fmla="*/ 742950 h 1774031"/>
                <a:gd name="connsiteX78" fmla="*/ 609600 w 2945606"/>
                <a:gd name="connsiteY78" fmla="*/ 742950 h 1774031"/>
                <a:gd name="connsiteX79" fmla="*/ 609600 w 2945606"/>
                <a:gd name="connsiteY79" fmla="*/ 792956 h 1774031"/>
                <a:gd name="connsiteX80" fmla="*/ 628650 w 2945606"/>
                <a:gd name="connsiteY80" fmla="*/ 792956 h 1774031"/>
                <a:gd name="connsiteX81" fmla="*/ 635793 w 2945606"/>
                <a:gd name="connsiteY81" fmla="*/ 826294 h 1774031"/>
                <a:gd name="connsiteX82" fmla="*/ 673893 w 2945606"/>
                <a:gd name="connsiteY82" fmla="*/ 826294 h 1774031"/>
                <a:gd name="connsiteX83" fmla="*/ 711993 w 2945606"/>
                <a:gd name="connsiteY83" fmla="*/ 835819 h 1774031"/>
                <a:gd name="connsiteX84" fmla="*/ 707231 w 2945606"/>
                <a:gd name="connsiteY84" fmla="*/ 876300 h 1774031"/>
                <a:gd name="connsiteX85" fmla="*/ 738187 w 2945606"/>
                <a:gd name="connsiteY85" fmla="*/ 876300 h 1774031"/>
                <a:gd name="connsiteX86" fmla="*/ 747712 w 2945606"/>
                <a:gd name="connsiteY86" fmla="*/ 907256 h 1774031"/>
                <a:gd name="connsiteX87" fmla="*/ 771525 w 2945606"/>
                <a:gd name="connsiteY87" fmla="*/ 912019 h 1774031"/>
                <a:gd name="connsiteX88" fmla="*/ 766762 w 2945606"/>
                <a:gd name="connsiteY88" fmla="*/ 945356 h 1774031"/>
                <a:gd name="connsiteX89" fmla="*/ 790575 w 2945606"/>
                <a:gd name="connsiteY89" fmla="*/ 945356 h 1774031"/>
                <a:gd name="connsiteX90" fmla="*/ 800100 w 2945606"/>
                <a:gd name="connsiteY90" fmla="*/ 1000125 h 1774031"/>
                <a:gd name="connsiteX91" fmla="*/ 833437 w 2945606"/>
                <a:gd name="connsiteY91" fmla="*/ 992981 h 1774031"/>
                <a:gd name="connsiteX92" fmla="*/ 823912 w 2945606"/>
                <a:gd name="connsiteY92" fmla="*/ 1028700 h 1774031"/>
                <a:gd name="connsiteX93" fmla="*/ 864393 w 2945606"/>
                <a:gd name="connsiteY93" fmla="*/ 1021556 h 1774031"/>
                <a:gd name="connsiteX94" fmla="*/ 862012 w 2945606"/>
                <a:gd name="connsiteY94" fmla="*/ 1064419 h 1774031"/>
                <a:gd name="connsiteX95" fmla="*/ 921543 w 2945606"/>
                <a:gd name="connsiteY95" fmla="*/ 1059656 h 1774031"/>
                <a:gd name="connsiteX96" fmla="*/ 916781 w 2945606"/>
                <a:gd name="connsiteY96" fmla="*/ 1097756 h 1774031"/>
                <a:gd name="connsiteX97" fmla="*/ 954881 w 2945606"/>
                <a:gd name="connsiteY97" fmla="*/ 1100138 h 1774031"/>
                <a:gd name="connsiteX98" fmla="*/ 959643 w 2945606"/>
                <a:gd name="connsiteY98" fmla="*/ 1143000 h 1774031"/>
                <a:gd name="connsiteX99" fmla="*/ 990600 w 2945606"/>
                <a:gd name="connsiteY99" fmla="*/ 1147763 h 1774031"/>
                <a:gd name="connsiteX100" fmla="*/ 1000125 w 2945606"/>
                <a:gd name="connsiteY100" fmla="*/ 1183481 h 1774031"/>
                <a:gd name="connsiteX101" fmla="*/ 1052512 w 2945606"/>
                <a:gd name="connsiteY101" fmla="*/ 1183481 h 1774031"/>
                <a:gd name="connsiteX102" fmla="*/ 1054893 w 2945606"/>
                <a:gd name="connsiteY102" fmla="*/ 1238250 h 1774031"/>
                <a:gd name="connsiteX103" fmla="*/ 1090612 w 2945606"/>
                <a:gd name="connsiteY103" fmla="*/ 1235869 h 1774031"/>
                <a:gd name="connsiteX104" fmla="*/ 1090612 w 2945606"/>
                <a:gd name="connsiteY104" fmla="*/ 1266825 h 1774031"/>
                <a:gd name="connsiteX105" fmla="*/ 1121568 w 2945606"/>
                <a:gd name="connsiteY105" fmla="*/ 1264444 h 1774031"/>
                <a:gd name="connsiteX106" fmla="*/ 1131093 w 2945606"/>
                <a:gd name="connsiteY106" fmla="*/ 1288256 h 1774031"/>
                <a:gd name="connsiteX107" fmla="*/ 1212056 w 2945606"/>
                <a:gd name="connsiteY107" fmla="*/ 1285875 h 1774031"/>
                <a:gd name="connsiteX108" fmla="*/ 1223962 w 2945606"/>
                <a:gd name="connsiteY108" fmla="*/ 1312069 h 1774031"/>
                <a:gd name="connsiteX109" fmla="*/ 1307306 w 2945606"/>
                <a:gd name="connsiteY109" fmla="*/ 1321594 h 1774031"/>
                <a:gd name="connsiteX110" fmla="*/ 1307306 w 2945606"/>
                <a:gd name="connsiteY110" fmla="*/ 1340644 h 1774031"/>
                <a:gd name="connsiteX111" fmla="*/ 1340643 w 2945606"/>
                <a:gd name="connsiteY111" fmla="*/ 1340644 h 1774031"/>
                <a:gd name="connsiteX112" fmla="*/ 1347787 w 2945606"/>
                <a:gd name="connsiteY112" fmla="*/ 1359694 h 1774031"/>
                <a:gd name="connsiteX113" fmla="*/ 1404937 w 2945606"/>
                <a:gd name="connsiteY113" fmla="*/ 1362075 h 1774031"/>
                <a:gd name="connsiteX114" fmla="*/ 1404937 w 2945606"/>
                <a:gd name="connsiteY114" fmla="*/ 1385888 h 1774031"/>
                <a:gd name="connsiteX115" fmla="*/ 1469231 w 2945606"/>
                <a:gd name="connsiteY115" fmla="*/ 1385888 h 1774031"/>
                <a:gd name="connsiteX116" fmla="*/ 1464468 w 2945606"/>
                <a:gd name="connsiteY116" fmla="*/ 1404938 h 1774031"/>
                <a:gd name="connsiteX117" fmla="*/ 1535906 w 2945606"/>
                <a:gd name="connsiteY117" fmla="*/ 1409700 h 1774031"/>
                <a:gd name="connsiteX118" fmla="*/ 1538287 w 2945606"/>
                <a:gd name="connsiteY118" fmla="*/ 1423988 h 1774031"/>
                <a:gd name="connsiteX119" fmla="*/ 1588293 w 2945606"/>
                <a:gd name="connsiteY119" fmla="*/ 1428750 h 1774031"/>
                <a:gd name="connsiteX120" fmla="*/ 1585912 w 2945606"/>
                <a:gd name="connsiteY120" fmla="*/ 1443038 h 1774031"/>
                <a:gd name="connsiteX121" fmla="*/ 1919287 w 2945606"/>
                <a:gd name="connsiteY121" fmla="*/ 1447800 h 1774031"/>
                <a:gd name="connsiteX122" fmla="*/ 1921668 w 2945606"/>
                <a:gd name="connsiteY122" fmla="*/ 1507331 h 1774031"/>
                <a:gd name="connsiteX123" fmla="*/ 2126456 w 2945606"/>
                <a:gd name="connsiteY123" fmla="*/ 1509713 h 1774031"/>
                <a:gd name="connsiteX124" fmla="*/ 2126456 w 2945606"/>
                <a:gd name="connsiteY124" fmla="*/ 1585913 h 1774031"/>
                <a:gd name="connsiteX125" fmla="*/ 2843212 w 2945606"/>
                <a:gd name="connsiteY125" fmla="*/ 1583531 h 1774031"/>
                <a:gd name="connsiteX126" fmla="*/ 2843212 w 2945606"/>
                <a:gd name="connsiteY126" fmla="*/ 1771650 h 1774031"/>
                <a:gd name="connsiteX127" fmla="*/ 2945606 w 2945606"/>
                <a:gd name="connsiteY127" fmla="*/ 1774031 h 1774031"/>
                <a:gd name="connsiteX128" fmla="*/ 2945606 w 2945606"/>
                <a:gd name="connsiteY128" fmla="*/ 1774031 h 177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945606" h="1774031">
                  <a:moveTo>
                    <a:pt x="0" y="0"/>
                  </a:moveTo>
                  <a:lnTo>
                    <a:pt x="0" y="0"/>
                  </a:lnTo>
                  <a:lnTo>
                    <a:pt x="66675" y="0"/>
                  </a:lnTo>
                  <a:lnTo>
                    <a:pt x="66675" y="0"/>
                  </a:lnTo>
                  <a:lnTo>
                    <a:pt x="66675" y="50006"/>
                  </a:lnTo>
                  <a:lnTo>
                    <a:pt x="66675" y="50006"/>
                  </a:lnTo>
                  <a:cubicBezTo>
                    <a:pt x="94417" y="46924"/>
                    <a:pt x="80918" y="47625"/>
                    <a:pt x="107156" y="47625"/>
                  </a:cubicBezTo>
                  <a:lnTo>
                    <a:pt x="107156" y="52388"/>
                  </a:lnTo>
                  <a:cubicBezTo>
                    <a:pt x="102221" y="74594"/>
                    <a:pt x="102393" y="81137"/>
                    <a:pt x="102393" y="71438"/>
                  </a:cubicBezTo>
                  <a:lnTo>
                    <a:pt x="102393" y="64294"/>
                  </a:lnTo>
                  <a:lnTo>
                    <a:pt x="133350" y="64294"/>
                  </a:lnTo>
                  <a:lnTo>
                    <a:pt x="133350" y="64294"/>
                  </a:lnTo>
                  <a:cubicBezTo>
                    <a:pt x="130617" y="88881"/>
                    <a:pt x="130968" y="78537"/>
                    <a:pt x="130968" y="95250"/>
                  </a:cubicBezTo>
                  <a:lnTo>
                    <a:pt x="130968" y="95250"/>
                  </a:lnTo>
                  <a:lnTo>
                    <a:pt x="154781" y="95250"/>
                  </a:lnTo>
                  <a:lnTo>
                    <a:pt x="154781" y="95250"/>
                  </a:lnTo>
                  <a:lnTo>
                    <a:pt x="154781" y="121444"/>
                  </a:lnTo>
                  <a:lnTo>
                    <a:pt x="154781" y="116681"/>
                  </a:lnTo>
                  <a:lnTo>
                    <a:pt x="164306" y="116681"/>
                  </a:lnTo>
                  <a:lnTo>
                    <a:pt x="164306" y="138113"/>
                  </a:lnTo>
                  <a:lnTo>
                    <a:pt x="164306" y="138113"/>
                  </a:lnTo>
                  <a:lnTo>
                    <a:pt x="183356" y="135731"/>
                  </a:lnTo>
                  <a:lnTo>
                    <a:pt x="192881" y="157163"/>
                  </a:lnTo>
                  <a:lnTo>
                    <a:pt x="192881" y="157163"/>
                  </a:lnTo>
                  <a:lnTo>
                    <a:pt x="192881" y="157163"/>
                  </a:lnTo>
                  <a:lnTo>
                    <a:pt x="204787" y="164306"/>
                  </a:lnTo>
                  <a:lnTo>
                    <a:pt x="204787" y="190500"/>
                  </a:lnTo>
                  <a:lnTo>
                    <a:pt x="204787" y="197644"/>
                  </a:lnTo>
                  <a:cubicBezTo>
                    <a:pt x="229701" y="202626"/>
                    <a:pt x="222877" y="196681"/>
                    <a:pt x="230981" y="204788"/>
                  </a:cubicBezTo>
                  <a:lnTo>
                    <a:pt x="223837" y="204788"/>
                  </a:lnTo>
                  <a:lnTo>
                    <a:pt x="228600" y="235744"/>
                  </a:lnTo>
                  <a:lnTo>
                    <a:pt x="238125" y="235744"/>
                  </a:lnTo>
                  <a:lnTo>
                    <a:pt x="238125" y="235744"/>
                  </a:lnTo>
                  <a:lnTo>
                    <a:pt x="238125" y="264319"/>
                  </a:lnTo>
                  <a:lnTo>
                    <a:pt x="233362" y="261938"/>
                  </a:lnTo>
                  <a:lnTo>
                    <a:pt x="245268" y="264319"/>
                  </a:lnTo>
                  <a:cubicBezTo>
                    <a:pt x="242449" y="289694"/>
                    <a:pt x="242887" y="278562"/>
                    <a:pt x="242887" y="297656"/>
                  </a:cubicBezTo>
                  <a:lnTo>
                    <a:pt x="242887" y="295275"/>
                  </a:lnTo>
                  <a:lnTo>
                    <a:pt x="259556" y="297656"/>
                  </a:lnTo>
                  <a:lnTo>
                    <a:pt x="259556" y="309563"/>
                  </a:lnTo>
                  <a:lnTo>
                    <a:pt x="278606" y="307181"/>
                  </a:lnTo>
                  <a:lnTo>
                    <a:pt x="278606" y="328613"/>
                  </a:lnTo>
                  <a:lnTo>
                    <a:pt x="276225" y="328613"/>
                  </a:lnTo>
                  <a:lnTo>
                    <a:pt x="276225" y="369094"/>
                  </a:lnTo>
                  <a:lnTo>
                    <a:pt x="278606" y="369094"/>
                  </a:lnTo>
                  <a:cubicBezTo>
                    <a:pt x="285750" y="369888"/>
                    <a:pt x="292947" y="370293"/>
                    <a:pt x="300037" y="371475"/>
                  </a:cubicBezTo>
                  <a:cubicBezTo>
                    <a:pt x="302513" y="371888"/>
                    <a:pt x="307181" y="373856"/>
                    <a:pt x="307181" y="373856"/>
                  </a:cubicBezTo>
                  <a:lnTo>
                    <a:pt x="307181" y="373856"/>
                  </a:lnTo>
                  <a:cubicBezTo>
                    <a:pt x="303924" y="403177"/>
                    <a:pt x="304800" y="388100"/>
                    <a:pt x="304800" y="419100"/>
                  </a:cubicBezTo>
                  <a:lnTo>
                    <a:pt x="304800" y="416719"/>
                  </a:lnTo>
                  <a:lnTo>
                    <a:pt x="335756" y="416719"/>
                  </a:lnTo>
                  <a:lnTo>
                    <a:pt x="335756" y="416719"/>
                  </a:lnTo>
                  <a:lnTo>
                    <a:pt x="335756" y="440531"/>
                  </a:lnTo>
                  <a:lnTo>
                    <a:pt x="359568" y="440531"/>
                  </a:lnTo>
                  <a:lnTo>
                    <a:pt x="359568" y="440531"/>
                  </a:lnTo>
                  <a:lnTo>
                    <a:pt x="364331" y="450056"/>
                  </a:lnTo>
                  <a:lnTo>
                    <a:pt x="390525" y="450056"/>
                  </a:lnTo>
                  <a:lnTo>
                    <a:pt x="392906" y="447675"/>
                  </a:lnTo>
                  <a:lnTo>
                    <a:pt x="392906" y="481013"/>
                  </a:lnTo>
                  <a:lnTo>
                    <a:pt x="392906" y="481013"/>
                  </a:lnTo>
                  <a:cubicBezTo>
                    <a:pt x="415126" y="483482"/>
                    <a:pt x="407149" y="483394"/>
                    <a:pt x="416718" y="483394"/>
                  </a:cubicBezTo>
                  <a:lnTo>
                    <a:pt x="416718" y="483394"/>
                  </a:lnTo>
                  <a:lnTo>
                    <a:pt x="416718" y="516731"/>
                  </a:lnTo>
                  <a:lnTo>
                    <a:pt x="416718" y="516731"/>
                  </a:lnTo>
                  <a:lnTo>
                    <a:pt x="428625" y="514350"/>
                  </a:lnTo>
                  <a:lnTo>
                    <a:pt x="431006" y="547688"/>
                  </a:lnTo>
                  <a:lnTo>
                    <a:pt x="435768" y="557213"/>
                  </a:lnTo>
                  <a:lnTo>
                    <a:pt x="469106" y="566738"/>
                  </a:lnTo>
                  <a:lnTo>
                    <a:pt x="473868" y="597694"/>
                  </a:lnTo>
                  <a:lnTo>
                    <a:pt x="504825" y="600075"/>
                  </a:lnTo>
                  <a:lnTo>
                    <a:pt x="504825" y="628650"/>
                  </a:lnTo>
                  <a:lnTo>
                    <a:pt x="521493" y="631031"/>
                  </a:lnTo>
                  <a:lnTo>
                    <a:pt x="531018" y="673894"/>
                  </a:lnTo>
                  <a:lnTo>
                    <a:pt x="545306" y="673894"/>
                  </a:lnTo>
                  <a:lnTo>
                    <a:pt x="545306" y="683419"/>
                  </a:lnTo>
                  <a:lnTo>
                    <a:pt x="554831" y="711994"/>
                  </a:lnTo>
                  <a:lnTo>
                    <a:pt x="581025" y="711994"/>
                  </a:lnTo>
                  <a:lnTo>
                    <a:pt x="581025" y="742950"/>
                  </a:lnTo>
                  <a:lnTo>
                    <a:pt x="609600" y="742950"/>
                  </a:lnTo>
                  <a:lnTo>
                    <a:pt x="609600" y="792956"/>
                  </a:lnTo>
                  <a:lnTo>
                    <a:pt x="628650" y="792956"/>
                  </a:lnTo>
                  <a:lnTo>
                    <a:pt x="635793" y="826294"/>
                  </a:lnTo>
                  <a:lnTo>
                    <a:pt x="673893" y="826294"/>
                  </a:lnTo>
                  <a:lnTo>
                    <a:pt x="711993" y="835819"/>
                  </a:lnTo>
                  <a:lnTo>
                    <a:pt x="707231" y="876300"/>
                  </a:lnTo>
                  <a:lnTo>
                    <a:pt x="738187" y="876300"/>
                  </a:lnTo>
                  <a:lnTo>
                    <a:pt x="747712" y="907256"/>
                  </a:lnTo>
                  <a:lnTo>
                    <a:pt x="771525" y="912019"/>
                  </a:lnTo>
                  <a:lnTo>
                    <a:pt x="766762" y="945356"/>
                  </a:lnTo>
                  <a:lnTo>
                    <a:pt x="790575" y="945356"/>
                  </a:lnTo>
                  <a:lnTo>
                    <a:pt x="800100" y="1000125"/>
                  </a:lnTo>
                  <a:lnTo>
                    <a:pt x="833437" y="992981"/>
                  </a:lnTo>
                  <a:lnTo>
                    <a:pt x="823912" y="1028700"/>
                  </a:lnTo>
                  <a:lnTo>
                    <a:pt x="864393" y="1021556"/>
                  </a:lnTo>
                  <a:lnTo>
                    <a:pt x="862012" y="1064419"/>
                  </a:lnTo>
                  <a:lnTo>
                    <a:pt x="921543" y="1059656"/>
                  </a:lnTo>
                  <a:lnTo>
                    <a:pt x="916781" y="1097756"/>
                  </a:lnTo>
                  <a:lnTo>
                    <a:pt x="954881" y="1100138"/>
                  </a:lnTo>
                  <a:lnTo>
                    <a:pt x="959643" y="1143000"/>
                  </a:lnTo>
                  <a:lnTo>
                    <a:pt x="990600" y="1147763"/>
                  </a:lnTo>
                  <a:lnTo>
                    <a:pt x="1000125" y="1183481"/>
                  </a:lnTo>
                  <a:lnTo>
                    <a:pt x="1052512" y="1183481"/>
                  </a:lnTo>
                  <a:cubicBezTo>
                    <a:pt x="1053306" y="1201737"/>
                    <a:pt x="1054099" y="1219994"/>
                    <a:pt x="1054893" y="1238250"/>
                  </a:cubicBezTo>
                  <a:lnTo>
                    <a:pt x="1090612" y="1235869"/>
                  </a:lnTo>
                  <a:lnTo>
                    <a:pt x="1090612" y="1266825"/>
                  </a:lnTo>
                  <a:lnTo>
                    <a:pt x="1121568" y="1264444"/>
                  </a:lnTo>
                  <a:lnTo>
                    <a:pt x="1131093" y="1288256"/>
                  </a:lnTo>
                  <a:lnTo>
                    <a:pt x="1212056" y="1285875"/>
                  </a:lnTo>
                  <a:lnTo>
                    <a:pt x="1223962" y="1312069"/>
                  </a:lnTo>
                  <a:lnTo>
                    <a:pt x="1307306" y="1321594"/>
                  </a:lnTo>
                  <a:lnTo>
                    <a:pt x="1307306" y="1340644"/>
                  </a:lnTo>
                  <a:lnTo>
                    <a:pt x="1340643" y="1340644"/>
                  </a:lnTo>
                  <a:lnTo>
                    <a:pt x="1347787" y="1359694"/>
                  </a:lnTo>
                  <a:lnTo>
                    <a:pt x="1404937" y="1362075"/>
                  </a:lnTo>
                  <a:lnTo>
                    <a:pt x="1404937" y="1385888"/>
                  </a:lnTo>
                  <a:lnTo>
                    <a:pt x="1469231" y="1385888"/>
                  </a:lnTo>
                  <a:lnTo>
                    <a:pt x="1464468" y="1404938"/>
                  </a:lnTo>
                  <a:lnTo>
                    <a:pt x="1535906" y="1409700"/>
                  </a:lnTo>
                  <a:lnTo>
                    <a:pt x="1538287" y="1423988"/>
                  </a:lnTo>
                  <a:lnTo>
                    <a:pt x="1588293" y="1428750"/>
                  </a:lnTo>
                  <a:lnTo>
                    <a:pt x="1585912" y="1443038"/>
                  </a:lnTo>
                  <a:lnTo>
                    <a:pt x="1919287" y="1447800"/>
                  </a:lnTo>
                  <a:cubicBezTo>
                    <a:pt x="1920081" y="1467644"/>
                    <a:pt x="1920874" y="1487487"/>
                    <a:pt x="1921668" y="1507331"/>
                  </a:cubicBezTo>
                  <a:lnTo>
                    <a:pt x="2126456" y="1509713"/>
                  </a:lnTo>
                  <a:lnTo>
                    <a:pt x="2126456" y="1585913"/>
                  </a:lnTo>
                  <a:lnTo>
                    <a:pt x="2843212" y="1583531"/>
                  </a:lnTo>
                  <a:lnTo>
                    <a:pt x="2843212" y="1771650"/>
                  </a:lnTo>
                  <a:lnTo>
                    <a:pt x="2945606" y="1774031"/>
                  </a:lnTo>
                  <a:lnTo>
                    <a:pt x="2945606" y="1774031"/>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343333"/>
                </a:solidFill>
                <a:cs typeface="Arial" panose="020B0604020202020204" pitchFamily="34" charset="0"/>
              </a:endParaRPr>
            </a:p>
          </p:txBody>
        </p:sp>
        <p:sp>
          <p:nvSpPr>
            <p:cNvPr id="288" name="TextBox 287">
              <a:extLst>
                <a:ext uri="{FF2B5EF4-FFF2-40B4-BE49-F238E27FC236}">
                  <a16:creationId xmlns:a16="http://schemas.microsoft.com/office/drawing/2014/main" id="{42FBB121-3936-4426-82F3-0D39AA293050}"/>
                </a:ext>
              </a:extLst>
            </p:cNvPr>
            <p:cNvSpPr txBox="1"/>
            <p:nvPr/>
          </p:nvSpPr>
          <p:spPr>
            <a:xfrm>
              <a:off x="5307503" y="4664790"/>
              <a:ext cx="285001" cy="244097"/>
            </a:xfrm>
            <a:prstGeom prst="rect">
              <a:avLst/>
            </a:prstGeom>
            <a:noFill/>
          </p:spPr>
          <p:txBody>
            <a:bodyPr wrap="none" rtlCol="0">
              <a:spAutoFit/>
            </a:bodyPr>
            <a:lstStyle/>
            <a:p>
              <a:pPr algn="ctr" defTabSz="914378">
                <a:defRPr/>
              </a:pPr>
              <a:r>
                <a:rPr lang="en-US" sz="1400" dirty="0">
                  <a:solidFill>
                    <a:srgbClr val="343333"/>
                  </a:solidFill>
                  <a:cs typeface="Arial" panose="020B0604020202020204" pitchFamily="34" charset="0"/>
                </a:rPr>
                <a:t>60</a:t>
              </a:r>
              <a:endParaRPr lang="en-GB" sz="1400" dirty="0">
                <a:solidFill>
                  <a:srgbClr val="343333"/>
                </a:solidFill>
                <a:cs typeface="Arial" panose="020B0604020202020204" pitchFamily="34" charset="0"/>
              </a:endParaRPr>
            </a:p>
          </p:txBody>
        </p:sp>
        <p:sp>
          <p:nvSpPr>
            <p:cNvPr id="289" name="TextBox 288">
              <a:extLst>
                <a:ext uri="{FF2B5EF4-FFF2-40B4-BE49-F238E27FC236}">
                  <a16:creationId xmlns:a16="http://schemas.microsoft.com/office/drawing/2014/main" id="{6CFA7B28-4567-4A18-B51D-57F915EF4C44}"/>
                </a:ext>
              </a:extLst>
            </p:cNvPr>
            <p:cNvSpPr txBox="1"/>
            <p:nvPr/>
          </p:nvSpPr>
          <p:spPr>
            <a:xfrm>
              <a:off x="1986754" y="2483461"/>
              <a:ext cx="319818" cy="244097"/>
            </a:xfrm>
            <a:prstGeom prst="rect">
              <a:avLst/>
            </a:prstGeom>
            <a:noFill/>
          </p:spPr>
          <p:txBody>
            <a:bodyPr wrap="none" rtlCol="0">
              <a:spAutoFit/>
            </a:bodyPr>
            <a:lstStyle/>
            <a:p>
              <a:pPr algn="r" defTabSz="914378">
                <a:defRPr/>
              </a:pPr>
              <a:r>
                <a:rPr lang="en-US" sz="1400" dirty="0">
                  <a:solidFill>
                    <a:srgbClr val="343333"/>
                  </a:solidFill>
                  <a:cs typeface="Arial" panose="020B0604020202020204" pitchFamily="34" charset="0"/>
                </a:rPr>
                <a:t>1.0</a:t>
              </a:r>
              <a:endParaRPr lang="en-GB" sz="1400" dirty="0">
                <a:solidFill>
                  <a:srgbClr val="343333"/>
                </a:solidFill>
                <a:cs typeface="Arial" panose="020B0604020202020204" pitchFamily="34" charset="0"/>
              </a:endParaRPr>
            </a:p>
          </p:txBody>
        </p:sp>
      </p:grpSp>
      <p:sp>
        <p:nvSpPr>
          <p:cNvPr id="290" name="TextBox 289">
            <a:extLst>
              <a:ext uri="{FF2B5EF4-FFF2-40B4-BE49-F238E27FC236}">
                <a16:creationId xmlns:a16="http://schemas.microsoft.com/office/drawing/2014/main" id="{467A6F33-A79C-4A09-9060-78849E509ECE}"/>
              </a:ext>
            </a:extLst>
          </p:cNvPr>
          <p:cNvSpPr txBox="1"/>
          <p:nvPr/>
        </p:nvSpPr>
        <p:spPr>
          <a:xfrm>
            <a:off x="2713097" y="2056201"/>
            <a:ext cx="33866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effectLst/>
                <a:uLnTx/>
                <a:uFillTx/>
                <a:cs typeface="Arial" panose="020B0604020202020204" pitchFamily="34" charset="0"/>
              </a:rPr>
              <a:t>Median OS</a:t>
            </a:r>
          </a:p>
          <a:p>
            <a:pPr>
              <a:defRPr/>
            </a:pPr>
            <a:r>
              <a:rPr lang="en-GB" sz="1400" dirty="0">
                <a:cs typeface="Arial" panose="020B0604020202020204" pitchFamily="34" charset="0"/>
              </a:rPr>
              <a:t>Nivolumab</a:t>
            </a:r>
            <a:r>
              <a:rPr kumimoji="0" lang="en-GB" sz="1400" b="0" i="0" u="none" strike="noStrike" kern="1200" cap="none" spc="0" normalizeH="0" baseline="0" noProof="0" dirty="0">
                <a:ln>
                  <a:noFill/>
                </a:ln>
                <a:effectLst/>
                <a:uLnTx/>
                <a:uFillTx/>
                <a:cs typeface="Arial" panose="020B0604020202020204" pitchFamily="34" charset="0"/>
              </a:rPr>
              <a:t>: 15.1 months </a:t>
            </a:r>
            <a:r>
              <a:rPr lang="en-GB" sz="1400" dirty="0">
                <a:cs typeface="Arial" panose="020B0604020202020204" pitchFamily="34" charset="0"/>
              </a:rPr>
              <a:t>(95% CI 13.2-18.2)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cs typeface="Arial" panose="020B0604020202020204" pitchFamily="34" charset="0"/>
              </a:rPr>
              <a:t> </a:t>
            </a:r>
          </a:p>
        </p:txBody>
      </p:sp>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p:blipFill>
        <p:spPr>
          <a:xfrm>
            <a:off x="6345082" y="5139277"/>
            <a:ext cx="773807" cy="773807"/>
          </a:xfrm>
          <a:prstGeom prst="rect">
            <a:avLst/>
          </a:prstGeom>
          <a:effectLst/>
        </p:spPr>
      </p:pic>
      <p:pic>
        <p:nvPicPr>
          <p:cNvPr id="51" name="Picture 50"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70" t="2170" r="2170" b="2170"/>
          <a:stretch/>
        </p:blipFill>
        <p:spPr bwMode="auto">
          <a:xfrm>
            <a:off x="730488" y="5139277"/>
            <a:ext cx="775566" cy="77556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rot="16200000">
            <a:off x="-174131" y="2779382"/>
            <a:ext cx="2270814" cy="369332"/>
          </a:xfrm>
          <a:prstGeom prst="rect">
            <a:avLst/>
          </a:prstGeom>
        </p:spPr>
        <p:txBody>
          <a:bodyPr wrap="none">
            <a:spAutoFit/>
          </a:bodyPr>
          <a:lstStyle/>
          <a:p>
            <a:pPr marL="0" lvl="1" algn="ctr" defTabSz="914377" fontAlgn="base">
              <a:spcAft>
                <a:spcPct val="0"/>
              </a:spcAft>
              <a:buClr>
                <a:srgbClr val="E69A30"/>
              </a:buClr>
              <a:defRPr/>
            </a:pPr>
            <a:r>
              <a:rPr lang="en-GB" b="1" dirty="0">
                <a:solidFill>
                  <a:srgbClr val="343333"/>
                </a:solidFill>
                <a:ea typeface="ＭＳ Ｐゴシック" pitchFamily="127" charset="-128"/>
                <a:cs typeface="Arial" panose="020B0604020202020204" pitchFamily="34" charset="0"/>
              </a:rPr>
              <a:t>Probability of survival</a:t>
            </a:r>
          </a:p>
        </p:txBody>
      </p:sp>
      <p:sp>
        <p:nvSpPr>
          <p:cNvPr id="53" name="Rectangle 88">
            <a:extLst>
              <a:ext uri="{FF2B5EF4-FFF2-40B4-BE49-F238E27FC236}">
                <a16:creationId xmlns:a16="http://schemas.microsoft.com/office/drawing/2014/main" id="{316D6819-6786-4764-BFA5-EAEA5A103114}"/>
              </a:ext>
            </a:extLst>
          </p:cNvPr>
          <p:cNvSpPr>
            <a:spLocks noChangeArrowheads="1"/>
          </p:cNvSpPr>
          <p:nvPr/>
        </p:nvSpPr>
        <p:spPr bwMode="auto">
          <a:xfrm>
            <a:off x="2450857" y="4638907"/>
            <a:ext cx="27667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8">
              <a:defRPr/>
            </a:pPr>
            <a:r>
              <a:rPr lang="en-US" altLang="en-US" b="1" kern="0" dirty="0">
                <a:solidFill>
                  <a:srgbClr val="343333"/>
                </a:solidFill>
                <a:latin typeface="+mn-lt"/>
                <a:ea typeface="MS PGothic" panose="020B0600070205080204" pitchFamily="34" charset="-128"/>
                <a:cs typeface="Arial" panose="020B0604020202020204" pitchFamily="34" charset="0"/>
              </a:rPr>
              <a:t>Months from randomisation </a:t>
            </a:r>
            <a:endParaRPr lang="en-US" altLang="en-US" kern="0" dirty="0">
              <a:solidFill>
                <a:srgbClr val="343333"/>
              </a:solidFill>
              <a:latin typeface="+mn-lt"/>
              <a:ea typeface="MS PGothic" panose="020B0600070205080204" pitchFamily="34" charset="-128"/>
              <a:cs typeface="Arial" panose="020B0604020202020204" pitchFamily="34" charset="0"/>
            </a:endParaRPr>
          </a:p>
        </p:txBody>
      </p:sp>
      <p:sp>
        <p:nvSpPr>
          <p:cNvPr id="3" name="TextBox 2"/>
          <p:cNvSpPr txBox="1"/>
          <p:nvPr/>
        </p:nvSpPr>
        <p:spPr>
          <a:xfrm>
            <a:off x="7011679" y="3434089"/>
            <a:ext cx="4533576" cy="1200329"/>
          </a:xfrm>
          <a:prstGeom prst="rect">
            <a:avLst/>
          </a:prstGeom>
          <a:solidFill>
            <a:schemeClr val="bg2"/>
          </a:solidFill>
          <a:ln w="25400">
            <a:solidFill>
              <a:schemeClr val="accent1"/>
            </a:solidFill>
          </a:ln>
        </p:spPr>
        <p:txBody>
          <a:bodyPr wrap="square" rtlCol="0">
            <a:spAutoFit/>
          </a:bodyPr>
          <a:lstStyle/>
          <a:p>
            <a:pPr marL="285750" indent="-285750">
              <a:buClr>
                <a:schemeClr val="accent1"/>
              </a:buClr>
              <a:buFont typeface="Arial" panose="020B0604020202020204" pitchFamily="34" charset="0"/>
              <a:buChar char="•"/>
            </a:pPr>
            <a:r>
              <a:rPr lang="en-GB" dirty="0"/>
              <a:t>Nivolumab had a manageable safety profile and no new signals were observed in patients with advanced HCC</a:t>
            </a:r>
          </a:p>
          <a:p>
            <a:pPr marL="285750" indent="-285750">
              <a:buClr>
                <a:schemeClr val="accent1"/>
              </a:buClr>
              <a:buFont typeface="Arial" panose="020B0604020202020204" pitchFamily="34" charset="0"/>
              <a:buChar char="•"/>
            </a:pPr>
            <a:r>
              <a:rPr lang="en-GB" dirty="0"/>
              <a:t>No maximum tolerated dose was found</a:t>
            </a:r>
          </a:p>
        </p:txBody>
      </p:sp>
      <p:sp>
        <p:nvSpPr>
          <p:cNvPr id="12" name="Slide Number Placeholder 11">
            <a:extLst>
              <a:ext uri="{FF2B5EF4-FFF2-40B4-BE49-F238E27FC236}">
                <a16:creationId xmlns:a16="http://schemas.microsoft.com/office/drawing/2014/main" id="{8EE6D29E-81C1-304E-BB5A-1839FEBEEF07}"/>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Tree>
    <p:extLst>
      <p:ext uri="{BB962C8B-B14F-4D97-AF65-F5344CB8AC3E}">
        <p14:creationId xmlns:p14="http://schemas.microsoft.com/office/powerpoint/2010/main" val="398058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a:t>
            </a:r>
            <a:r>
              <a:rPr lang="en-GB" baseline="30000" dirty="0"/>
              <a:t>nd</a:t>
            </a:r>
            <a:r>
              <a:rPr lang="en-GB" dirty="0"/>
              <a:t>-line treatment options:</a:t>
            </a:r>
            <a:br>
              <a:rPr lang="en-GB" dirty="0"/>
            </a:br>
            <a:r>
              <a:rPr lang="en-GB" dirty="0"/>
              <a:t>Pembrolizumab – Results of KEYNOTE-240</a:t>
            </a:r>
            <a:r>
              <a:rPr lang="en-GB" baseline="30000" dirty="0"/>
              <a:t>1</a:t>
            </a:r>
          </a:p>
        </p:txBody>
      </p:sp>
      <p:sp>
        <p:nvSpPr>
          <p:cNvPr id="15" name="Slide Number Placeholder 14">
            <a:extLst>
              <a:ext uri="{FF2B5EF4-FFF2-40B4-BE49-F238E27FC236}">
                <a16:creationId xmlns:a16="http://schemas.microsoft.com/office/drawing/2014/main" id="{2368A6F3-99B7-A34D-BE2D-43488D6DA42E}"/>
              </a:ext>
            </a:extLst>
          </p:cNvPr>
          <p:cNvSpPr>
            <a:spLocks noGrp="1"/>
          </p:cNvSpPr>
          <p:nvPr>
            <p:ph type="sldNum" sz="quarter" idx="4"/>
          </p:nvPr>
        </p:nvSpPr>
        <p:spPr/>
        <p:txBody>
          <a:bodyPr/>
          <a:lstStyle/>
          <a:p>
            <a:fld id="{FCE43C0F-8A7B-3A4B-9DB5-B3472E36E833}" type="slidenum">
              <a:rPr lang="en-GB" smtClean="0"/>
              <a:pPr/>
              <a:t>21</a:t>
            </a:fld>
            <a:endParaRPr lang="en-GB" dirty="0"/>
          </a:p>
        </p:txBody>
      </p:sp>
      <p:sp>
        <p:nvSpPr>
          <p:cNvPr id="17" name="Content Placeholder 16">
            <a:extLst>
              <a:ext uri="{FF2B5EF4-FFF2-40B4-BE49-F238E27FC236}">
                <a16:creationId xmlns:a16="http://schemas.microsoft.com/office/drawing/2014/main" id="{84A966F4-04DE-6C49-B539-2CF02D9F540D}"/>
              </a:ext>
            </a:extLst>
          </p:cNvPr>
          <p:cNvSpPr>
            <a:spLocks noGrp="1"/>
          </p:cNvSpPr>
          <p:nvPr>
            <p:ph sz="quarter" idx="15"/>
          </p:nvPr>
        </p:nvSpPr>
        <p:spPr>
          <a:xfrm>
            <a:off x="620184" y="6321600"/>
            <a:ext cx="10516376" cy="365125"/>
          </a:xfrm>
        </p:spPr>
        <p:txBody>
          <a:bodyPr/>
          <a:lstStyle/>
          <a:p>
            <a:pPr>
              <a:lnSpc>
                <a:spcPct val="90000"/>
              </a:lnSpc>
              <a:spcBef>
                <a:spcPts val="0"/>
              </a:spcBef>
            </a:pPr>
            <a:r>
              <a:rPr lang="en-GB" dirty="0"/>
              <a:t>*Approved by the FDA, but not currently approved by the EMA</a:t>
            </a:r>
          </a:p>
          <a:p>
            <a:pPr>
              <a:lnSpc>
                <a:spcPct val="90000"/>
              </a:lnSpc>
              <a:spcBef>
                <a:spcPts val="0"/>
              </a:spcBef>
            </a:pPr>
            <a:r>
              <a:rPr lang="en-GB" dirty="0"/>
              <a:t>CI, confidence interval; FDA, Food and Drug Administration; HR, hazard ratio; OS, overall survival; PFS, progression-free survival </a:t>
            </a:r>
          </a:p>
          <a:p>
            <a:pPr>
              <a:lnSpc>
                <a:spcPct val="90000"/>
              </a:lnSpc>
              <a:spcBef>
                <a:spcPts val="0"/>
              </a:spcBef>
            </a:pPr>
            <a:r>
              <a:rPr lang="en-GB" dirty="0"/>
              <a:t>1. NCT02702401. Available at </a:t>
            </a:r>
            <a:r>
              <a:rPr lang="en-GB" dirty="0" err="1"/>
              <a:t>clinicaltrials.gov</a:t>
            </a:r>
            <a:r>
              <a:rPr lang="en-GB" dirty="0"/>
              <a:t>. Accessed May 2021; 2. </a:t>
            </a:r>
            <a:r>
              <a:rPr lang="fr-FR" dirty="0"/>
              <a:t>Finn R, et al. J Clin </a:t>
            </a:r>
            <a:r>
              <a:rPr lang="fr-FR" dirty="0" err="1"/>
              <a:t>Oncol</a:t>
            </a:r>
            <a:r>
              <a:rPr lang="fr-FR" dirty="0"/>
              <a:t>. 2020 20;38:193-202; </a:t>
            </a:r>
            <a:r>
              <a:rPr lang="en-GB" dirty="0"/>
              <a:t>3. Pembrolizumab press release. Available at: </a:t>
            </a:r>
            <a:r>
              <a:rPr lang="en-GB" dirty="0" err="1"/>
              <a:t>www.fda.gov</a:t>
            </a:r>
            <a:r>
              <a:rPr lang="en-GB" dirty="0"/>
              <a:t>/drugs/fda-grants-accelerated-approval-pembrolizumab-hepatocellular-carcinoma. Accessed August 2020</a:t>
            </a:r>
          </a:p>
        </p:txBody>
      </p:sp>
      <p:sp>
        <p:nvSpPr>
          <p:cNvPr id="5" name="Content Placeholder 2"/>
          <p:cNvSpPr txBox="1">
            <a:spLocks/>
          </p:cNvSpPr>
          <p:nvPr/>
        </p:nvSpPr>
        <p:spPr>
          <a:xfrm>
            <a:off x="6380723" y="4905797"/>
            <a:ext cx="5212047" cy="972000"/>
          </a:xfrm>
          <a:prstGeom prst="rect">
            <a:avLst/>
          </a:prstGeom>
          <a:solidFill>
            <a:schemeClr val="bg2"/>
          </a:solidFill>
          <a:ln w="25400">
            <a:no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chemeClr val="tx1"/>
                </a:solidFill>
              </a:rPr>
              <a:t>Pembrolizumab received accelerated FDA approval in patients previously treated with sorafenib based on the results of KEYNOTE-224</a:t>
            </a:r>
            <a:r>
              <a:rPr lang="en-GB" baseline="30000" dirty="0">
                <a:solidFill>
                  <a:schemeClr val="tx1"/>
                </a:solidFill>
              </a:rPr>
              <a:t>3*</a:t>
            </a:r>
          </a:p>
        </p:txBody>
      </p:sp>
      <p:sp>
        <p:nvSpPr>
          <p:cNvPr id="10" name="Rectangle 9"/>
          <p:cNvSpPr/>
          <p:nvPr/>
        </p:nvSpPr>
        <p:spPr>
          <a:xfrm>
            <a:off x="619200" y="4918263"/>
            <a:ext cx="4862525" cy="972000"/>
          </a:xfrm>
          <a:prstGeom prst="rect">
            <a:avLst/>
          </a:prstGeom>
          <a:solidFill>
            <a:schemeClr val="accent3"/>
          </a:solidFill>
          <a:ln w="25400">
            <a:noFill/>
          </a:ln>
        </p:spPr>
        <p:txBody>
          <a:bodyPr wrap="square" anchor="ctr" anchorCtr="0">
            <a:noAutofit/>
          </a:bodyPr>
          <a:lstStyle/>
          <a:p>
            <a:pPr lvl="0" algn="ctr" defTabSz="609585">
              <a:lnSpc>
                <a:spcPct val="90000"/>
              </a:lnSpc>
              <a:defRPr/>
            </a:pPr>
            <a:r>
              <a:rPr lang="en-GB" sz="2000" b="1" dirty="0">
                <a:cs typeface="Arial" panose="020B0604020202020204" pitchFamily="34" charset="0"/>
              </a:rPr>
              <a:t>KEYNOTE-240 did not meet the </a:t>
            </a:r>
            <a:br>
              <a:rPr lang="en-GB" sz="2000" b="1" dirty="0">
                <a:cs typeface="Arial" panose="020B0604020202020204" pitchFamily="34" charset="0"/>
              </a:rPr>
            </a:br>
            <a:r>
              <a:rPr lang="en-GB" sz="2000" b="1" dirty="0">
                <a:cs typeface="Arial" panose="020B0604020202020204" pitchFamily="34" charset="0"/>
              </a:rPr>
              <a:t>statistical criteria for either of the dual primary endpoints</a:t>
            </a:r>
            <a:r>
              <a:rPr lang="en-GB" sz="2000" b="1" baseline="30000" dirty="0">
                <a:cs typeface="Arial" panose="020B0604020202020204" pitchFamily="34" charset="0"/>
              </a:rPr>
              <a:t>2</a:t>
            </a:r>
            <a:r>
              <a:rPr lang="en-GB" sz="2000" b="1" dirty="0">
                <a:cs typeface="Arial" panose="020B0604020202020204" pitchFamily="34" charset="0"/>
              </a:rPr>
              <a:t> </a:t>
            </a:r>
          </a:p>
        </p:txBody>
      </p:sp>
      <p:sp>
        <p:nvSpPr>
          <p:cNvPr id="297" name="Freeform 199">
            <a:extLst>
              <a:ext uri="{FF2B5EF4-FFF2-40B4-BE49-F238E27FC236}">
                <a16:creationId xmlns:a16="http://schemas.microsoft.com/office/drawing/2014/main" id="{8C3B5251-3809-498A-9971-5759F5858066}"/>
              </a:ext>
            </a:extLst>
          </p:cNvPr>
          <p:cNvSpPr>
            <a:spLocks/>
          </p:cNvSpPr>
          <p:nvPr/>
        </p:nvSpPr>
        <p:spPr bwMode="auto">
          <a:xfrm>
            <a:off x="7011092" y="2103764"/>
            <a:ext cx="2135716" cy="2008717"/>
          </a:xfrm>
          <a:custGeom>
            <a:avLst/>
            <a:gdLst>
              <a:gd name="T0" fmla="*/ 26 w 1009"/>
              <a:gd name="T1" fmla="*/ 5 h 949"/>
              <a:gd name="T2" fmla="*/ 59 w 1009"/>
              <a:gd name="T3" fmla="*/ 15 h 949"/>
              <a:gd name="T4" fmla="*/ 63 w 1009"/>
              <a:gd name="T5" fmla="*/ 25 h 949"/>
              <a:gd name="T6" fmla="*/ 73 w 1009"/>
              <a:gd name="T7" fmla="*/ 34 h 949"/>
              <a:gd name="T8" fmla="*/ 76 w 1009"/>
              <a:gd name="T9" fmla="*/ 101 h 949"/>
              <a:gd name="T10" fmla="*/ 82 w 1009"/>
              <a:gd name="T11" fmla="*/ 134 h 949"/>
              <a:gd name="T12" fmla="*/ 84 w 1009"/>
              <a:gd name="T13" fmla="*/ 200 h 949"/>
              <a:gd name="T14" fmla="*/ 89 w 1009"/>
              <a:gd name="T15" fmla="*/ 251 h 949"/>
              <a:gd name="T16" fmla="*/ 94 w 1009"/>
              <a:gd name="T17" fmla="*/ 318 h 949"/>
              <a:gd name="T18" fmla="*/ 100 w 1009"/>
              <a:gd name="T19" fmla="*/ 325 h 949"/>
              <a:gd name="T20" fmla="*/ 109 w 1009"/>
              <a:gd name="T21" fmla="*/ 348 h 949"/>
              <a:gd name="T22" fmla="*/ 123 w 1009"/>
              <a:gd name="T23" fmla="*/ 361 h 949"/>
              <a:gd name="T24" fmla="*/ 127 w 1009"/>
              <a:gd name="T25" fmla="*/ 369 h 949"/>
              <a:gd name="T26" fmla="*/ 144 w 1009"/>
              <a:gd name="T27" fmla="*/ 375 h 949"/>
              <a:gd name="T28" fmla="*/ 155 w 1009"/>
              <a:gd name="T29" fmla="*/ 391 h 949"/>
              <a:gd name="T30" fmla="*/ 162 w 1009"/>
              <a:gd name="T31" fmla="*/ 404 h 949"/>
              <a:gd name="T32" fmla="*/ 166 w 1009"/>
              <a:gd name="T33" fmla="*/ 431 h 949"/>
              <a:gd name="T34" fmla="*/ 169 w 1009"/>
              <a:gd name="T35" fmla="*/ 436 h 949"/>
              <a:gd name="T36" fmla="*/ 172 w 1009"/>
              <a:gd name="T37" fmla="*/ 506 h 949"/>
              <a:gd name="T38" fmla="*/ 185 w 1009"/>
              <a:gd name="T39" fmla="*/ 513 h 949"/>
              <a:gd name="T40" fmla="*/ 188 w 1009"/>
              <a:gd name="T41" fmla="*/ 519 h 949"/>
              <a:gd name="T42" fmla="*/ 200 w 1009"/>
              <a:gd name="T43" fmla="*/ 523 h 949"/>
              <a:gd name="T44" fmla="*/ 208 w 1009"/>
              <a:gd name="T45" fmla="*/ 535 h 949"/>
              <a:gd name="T46" fmla="*/ 229 w 1009"/>
              <a:gd name="T47" fmla="*/ 540 h 949"/>
              <a:gd name="T48" fmla="*/ 240 w 1009"/>
              <a:gd name="T49" fmla="*/ 550 h 949"/>
              <a:gd name="T50" fmla="*/ 243 w 1009"/>
              <a:gd name="T51" fmla="*/ 556 h 949"/>
              <a:gd name="T52" fmla="*/ 246 w 1009"/>
              <a:gd name="T53" fmla="*/ 579 h 949"/>
              <a:gd name="T54" fmla="*/ 259 w 1009"/>
              <a:gd name="T55" fmla="*/ 592 h 949"/>
              <a:gd name="T56" fmla="*/ 264 w 1009"/>
              <a:gd name="T57" fmla="*/ 607 h 949"/>
              <a:gd name="T58" fmla="*/ 269 w 1009"/>
              <a:gd name="T59" fmla="*/ 611 h 949"/>
              <a:gd name="T60" fmla="*/ 293 w 1009"/>
              <a:gd name="T61" fmla="*/ 620 h 949"/>
              <a:gd name="T62" fmla="*/ 323 w 1009"/>
              <a:gd name="T63" fmla="*/ 640 h 949"/>
              <a:gd name="T64" fmla="*/ 326 w 1009"/>
              <a:gd name="T65" fmla="*/ 648 h 949"/>
              <a:gd name="T66" fmla="*/ 334 w 1009"/>
              <a:gd name="T67" fmla="*/ 654 h 949"/>
              <a:gd name="T68" fmla="*/ 340 w 1009"/>
              <a:gd name="T69" fmla="*/ 673 h 949"/>
              <a:gd name="T70" fmla="*/ 409 w 1009"/>
              <a:gd name="T71" fmla="*/ 679 h 949"/>
              <a:gd name="T72" fmla="*/ 417 w 1009"/>
              <a:gd name="T73" fmla="*/ 695 h 949"/>
              <a:gd name="T74" fmla="*/ 431 w 1009"/>
              <a:gd name="T75" fmla="*/ 703 h 949"/>
              <a:gd name="T76" fmla="*/ 460 w 1009"/>
              <a:gd name="T77" fmla="*/ 713 h 949"/>
              <a:gd name="T78" fmla="*/ 494 w 1009"/>
              <a:gd name="T79" fmla="*/ 721 h 949"/>
              <a:gd name="T80" fmla="*/ 497 w 1009"/>
              <a:gd name="T81" fmla="*/ 743 h 949"/>
              <a:gd name="T82" fmla="*/ 511 w 1009"/>
              <a:gd name="T83" fmla="*/ 764 h 949"/>
              <a:gd name="T84" fmla="*/ 526 w 1009"/>
              <a:gd name="T85" fmla="*/ 777 h 949"/>
              <a:gd name="T86" fmla="*/ 568 w 1009"/>
              <a:gd name="T87" fmla="*/ 783 h 949"/>
              <a:gd name="T88" fmla="*/ 578 w 1009"/>
              <a:gd name="T89" fmla="*/ 800 h 949"/>
              <a:gd name="T90" fmla="*/ 586 w 1009"/>
              <a:gd name="T91" fmla="*/ 806 h 949"/>
              <a:gd name="T92" fmla="*/ 591 w 1009"/>
              <a:gd name="T93" fmla="*/ 828 h 949"/>
              <a:gd name="T94" fmla="*/ 712 w 1009"/>
              <a:gd name="T95" fmla="*/ 839 h 949"/>
              <a:gd name="T96" fmla="*/ 733 w 1009"/>
              <a:gd name="T97" fmla="*/ 858 h 949"/>
              <a:gd name="T98" fmla="*/ 739 w 1009"/>
              <a:gd name="T99" fmla="*/ 867 h 949"/>
              <a:gd name="T100" fmla="*/ 745 w 1009"/>
              <a:gd name="T101" fmla="*/ 893 h 949"/>
              <a:gd name="T102" fmla="*/ 916 w 1009"/>
              <a:gd name="T103" fmla="*/ 912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09" h="949">
                <a:moveTo>
                  <a:pt x="0" y="0"/>
                </a:moveTo>
                <a:lnTo>
                  <a:pt x="26" y="0"/>
                </a:lnTo>
                <a:lnTo>
                  <a:pt x="26" y="5"/>
                </a:lnTo>
                <a:lnTo>
                  <a:pt x="44" y="5"/>
                </a:lnTo>
                <a:lnTo>
                  <a:pt x="44" y="15"/>
                </a:lnTo>
                <a:lnTo>
                  <a:pt x="59" y="15"/>
                </a:lnTo>
                <a:lnTo>
                  <a:pt x="59" y="19"/>
                </a:lnTo>
                <a:lnTo>
                  <a:pt x="63" y="19"/>
                </a:lnTo>
                <a:lnTo>
                  <a:pt x="63" y="25"/>
                </a:lnTo>
                <a:lnTo>
                  <a:pt x="69" y="25"/>
                </a:lnTo>
                <a:lnTo>
                  <a:pt x="69" y="34"/>
                </a:lnTo>
                <a:lnTo>
                  <a:pt x="73" y="34"/>
                </a:lnTo>
                <a:lnTo>
                  <a:pt x="73" y="75"/>
                </a:lnTo>
                <a:lnTo>
                  <a:pt x="76" y="75"/>
                </a:lnTo>
                <a:lnTo>
                  <a:pt x="76" y="101"/>
                </a:lnTo>
                <a:lnTo>
                  <a:pt x="79" y="101"/>
                </a:lnTo>
                <a:lnTo>
                  <a:pt x="79" y="134"/>
                </a:lnTo>
                <a:lnTo>
                  <a:pt x="82" y="134"/>
                </a:lnTo>
                <a:lnTo>
                  <a:pt x="82" y="147"/>
                </a:lnTo>
                <a:lnTo>
                  <a:pt x="84" y="147"/>
                </a:lnTo>
                <a:lnTo>
                  <a:pt x="84" y="200"/>
                </a:lnTo>
                <a:lnTo>
                  <a:pt x="87" y="200"/>
                </a:lnTo>
                <a:lnTo>
                  <a:pt x="87" y="251"/>
                </a:lnTo>
                <a:lnTo>
                  <a:pt x="89" y="251"/>
                </a:lnTo>
                <a:lnTo>
                  <a:pt x="89" y="306"/>
                </a:lnTo>
                <a:lnTo>
                  <a:pt x="94" y="306"/>
                </a:lnTo>
                <a:lnTo>
                  <a:pt x="94" y="318"/>
                </a:lnTo>
                <a:lnTo>
                  <a:pt x="97" y="318"/>
                </a:lnTo>
                <a:lnTo>
                  <a:pt x="97" y="325"/>
                </a:lnTo>
                <a:lnTo>
                  <a:pt x="100" y="325"/>
                </a:lnTo>
                <a:lnTo>
                  <a:pt x="100" y="339"/>
                </a:lnTo>
                <a:lnTo>
                  <a:pt x="109" y="339"/>
                </a:lnTo>
                <a:lnTo>
                  <a:pt x="109" y="348"/>
                </a:lnTo>
                <a:lnTo>
                  <a:pt x="115" y="348"/>
                </a:lnTo>
                <a:lnTo>
                  <a:pt x="115" y="361"/>
                </a:lnTo>
                <a:lnTo>
                  <a:pt x="123" y="361"/>
                </a:lnTo>
                <a:lnTo>
                  <a:pt x="123" y="364"/>
                </a:lnTo>
                <a:lnTo>
                  <a:pt x="127" y="364"/>
                </a:lnTo>
                <a:lnTo>
                  <a:pt x="127" y="369"/>
                </a:lnTo>
                <a:lnTo>
                  <a:pt x="138" y="369"/>
                </a:lnTo>
                <a:lnTo>
                  <a:pt x="138" y="375"/>
                </a:lnTo>
                <a:lnTo>
                  <a:pt x="144" y="375"/>
                </a:lnTo>
                <a:lnTo>
                  <a:pt x="144" y="381"/>
                </a:lnTo>
                <a:lnTo>
                  <a:pt x="155" y="381"/>
                </a:lnTo>
                <a:lnTo>
                  <a:pt x="155" y="391"/>
                </a:lnTo>
                <a:lnTo>
                  <a:pt x="159" y="391"/>
                </a:lnTo>
                <a:lnTo>
                  <a:pt x="159" y="404"/>
                </a:lnTo>
                <a:lnTo>
                  <a:pt x="162" y="404"/>
                </a:lnTo>
                <a:lnTo>
                  <a:pt x="162" y="412"/>
                </a:lnTo>
                <a:lnTo>
                  <a:pt x="166" y="412"/>
                </a:lnTo>
                <a:lnTo>
                  <a:pt x="166" y="431"/>
                </a:lnTo>
                <a:lnTo>
                  <a:pt x="168" y="431"/>
                </a:lnTo>
                <a:lnTo>
                  <a:pt x="168" y="436"/>
                </a:lnTo>
                <a:lnTo>
                  <a:pt x="169" y="436"/>
                </a:lnTo>
                <a:lnTo>
                  <a:pt x="169" y="477"/>
                </a:lnTo>
                <a:lnTo>
                  <a:pt x="172" y="477"/>
                </a:lnTo>
                <a:lnTo>
                  <a:pt x="172" y="506"/>
                </a:lnTo>
                <a:lnTo>
                  <a:pt x="180" y="506"/>
                </a:lnTo>
                <a:lnTo>
                  <a:pt x="180" y="513"/>
                </a:lnTo>
                <a:lnTo>
                  <a:pt x="185" y="513"/>
                </a:lnTo>
                <a:lnTo>
                  <a:pt x="185" y="517"/>
                </a:lnTo>
                <a:lnTo>
                  <a:pt x="188" y="517"/>
                </a:lnTo>
                <a:lnTo>
                  <a:pt x="188" y="519"/>
                </a:lnTo>
                <a:lnTo>
                  <a:pt x="194" y="519"/>
                </a:lnTo>
                <a:lnTo>
                  <a:pt x="194" y="523"/>
                </a:lnTo>
                <a:lnTo>
                  <a:pt x="200" y="523"/>
                </a:lnTo>
                <a:lnTo>
                  <a:pt x="200" y="529"/>
                </a:lnTo>
                <a:lnTo>
                  <a:pt x="208" y="529"/>
                </a:lnTo>
                <a:lnTo>
                  <a:pt x="208" y="535"/>
                </a:lnTo>
                <a:lnTo>
                  <a:pt x="222" y="535"/>
                </a:lnTo>
                <a:lnTo>
                  <a:pt x="222" y="540"/>
                </a:lnTo>
                <a:lnTo>
                  <a:pt x="229" y="540"/>
                </a:lnTo>
                <a:lnTo>
                  <a:pt x="229" y="543"/>
                </a:lnTo>
                <a:lnTo>
                  <a:pt x="240" y="543"/>
                </a:lnTo>
                <a:lnTo>
                  <a:pt x="240" y="550"/>
                </a:lnTo>
                <a:lnTo>
                  <a:pt x="242" y="550"/>
                </a:lnTo>
                <a:lnTo>
                  <a:pt x="242" y="556"/>
                </a:lnTo>
                <a:lnTo>
                  <a:pt x="243" y="556"/>
                </a:lnTo>
                <a:lnTo>
                  <a:pt x="243" y="562"/>
                </a:lnTo>
                <a:lnTo>
                  <a:pt x="246" y="562"/>
                </a:lnTo>
                <a:lnTo>
                  <a:pt x="246" y="579"/>
                </a:lnTo>
                <a:lnTo>
                  <a:pt x="250" y="579"/>
                </a:lnTo>
                <a:lnTo>
                  <a:pt x="250" y="592"/>
                </a:lnTo>
                <a:lnTo>
                  <a:pt x="259" y="592"/>
                </a:lnTo>
                <a:lnTo>
                  <a:pt x="259" y="602"/>
                </a:lnTo>
                <a:lnTo>
                  <a:pt x="264" y="602"/>
                </a:lnTo>
                <a:lnTo>
                  <a:pt x="264" y="607"/>
                </a:lnTo>
                <a:lnTo>
                  <a:pt x="265" y="607"/>
                </a:lnTo>
                <a:lnTo>
                  <a:pt x="265" y="611"/>
                </a:lnTo>
                <a:lnTo>
                  <a:pt x="269" y="611"/>
                </a:lnTo>
                <a:lnTo>
                  <a:pt x="269" y="617"/>
                </a:lnTo>
                <a:lnTo>
                  <a:pt x="293" y="617"/>
                </a:lnTo>
                <a:lnTo>
                  <a:pt x="293" y="620"/>
                </a:lnTo>
                <a:lnTo>
                  <a:pt x="320" y="620"/>
                </a:lnTo>
                <a:lnTo>
                  <a:pt x="320" y="640"/>
                </a:lnTo>
                <a:lnTo>
                  <a:pt x="323" y="640"/>
                </a:lnTo>
                <a:lnTo>
                  <a:pt x="323" y="644"/>
                </a:lnTo>
                <a:lnTo>
                  <a:pt x="326" y="644"/>
                </a:lnTo>
                <a:lnTo>
                  <a:pt x="326" y="648"/>
                </a:lnTo>
                <a:lnTo>
                  <a:pt x="330" y="648"/>
                </a:lnTo>
                <a:lnTo>
                  <a:pt x="330" y="654"/>
                </a:lnTo>
                <a:lnTo>
                  <a:pt x="334" y="654"/>
                </a:lnTo>
                <a:lnTo>
                  <a:pt x="334" y="662"/>
                </a:lnTo>
                <a:lnTo>
                  <a:pt x="340" y="662"/>
                </a:lnTo>
                <a:lnTo>
                  <a:pt x="340" y="673"/>
                </a:lnTo>
                <a:lnTo>
                  <a:pt x="405" y="673"/>
                </a:lnTo>
                <a:lnTo>
                  <a:pt x="405" y="679"/>
                </a:lnTo>
                <a:lnTo>
                  <a:pt x="409" y="679"/>
                </a:lnTo>
                <a:lnTo>
                  <a:pt x="409" y="686"/>
                </a:lnTo>
                <a:lnTo>
                  <a:pt x="417" y="686"/>
                </a:lnTo>
                <a:lnTo>
                  <a:pt x="417" y="695"/>
                </a:lnTo>
                <a:lnTo>
                  <a:pt x="421" y="695"/>
                </a:lnTo>
                <a:lnTo>
                  <a:pt x="421" y="703"/>
                </a:lnTo>
                <a:lnTo>
                  <a:pt x="431" y="703"/>
                </a:lnTo>
                <a:lnTo>
                  <a:pt x="431" y="706"/>
                </a:lnTo>
                <a:lnTo>
                  <a:pt x="460" y="706"/>
                </a:lnTo>
                <a:lnTo>
                  <a:pt x="460" y="713"/>
                </a:lnTo>
                <a:lnTo>
                  <a:pt x="489" y="713"/>
                </a:lnTo>
                <a:lnTo>
                  <a:pt x="489" y="721"/>
                </a:lnTo>
                <a:lnTo>
                  <a:pt x="494" y="721"/>
                </a:lnTo>
                <a:lnTo>
                  <a:pt x="494" y="729"/>
                </a:lnTo>
                <a:lnTo>
                  <a:pt x="497" y="729"/>
                </a:lnTo>
                <a:lnTo>
                  <a:pt x="497" y="743"/>
                </a:lnTo>
                <a:lnTo>
                  <a:pt x="500" y="743"/>
                </a:lnTo>
                <a:lnTo>
                  <a:pt x="500" y="764"/>
                </a:lnTo>
                <a:lnTo>
                  <a:pt x="511" y="764"/>
                </a:lnTo>
                <a:lnTo>
                  <a:pt x="511" y="771"/>
                </a:lnTo>
                <a:lnTo>
                  <a:pt x="526" y="771"/>
                </a:lnTo>
                <a:lnTo>
                  <a:pt x="526" y="777"/>
                </a:lnTo>
                <a:lnTo>
                  <a:pt x="528" y="777"/>
                </a:lnTo>
                <a:lnTo>
                  <a:pt x="528" y="783"/>
                </a:lnTo>
                <a:lnTo>
                  <a:pt x="568" y="783"/>
                </a:lnTo>
                <a:lnTo>
                  <a:pt x="568" y="790"/>
                </a:lnTo>
                <a:lnTo>
                  <a:pt x="578" y="790"/>
                </a:lnTo>
                <a:lnTo>
                  <a:pt x="578" y="800"/>
                </a:lnTo>
                <a:lnTo>
                  <a:pt x="583" y="800"/>
                </a:lnTo>
                <a:lnTo>
                  <a:pt x="583" y="806"/>
                </a:lnTo>
                <a:lnTo>
                  <a:pt x="586" y="806"/>
                </a:lnTo>
                <a:lnTo>
                  <a:pt x="586" y="822"/>
                </a:lnTo>
                <a:lnTo>
                  <a:pt x="591" y="822"/>
                </a:lnTo>
                <a:lnTo>
                  <a:pt x="591" y="828"/>
                </a:lnTo>
                <a:lnTo>
                  <a:pt x="698" y="828"/>
                </a:lnTo>
                <a:lnTo>
                  <a:pt x="698" y="839"/>
                </a:lnTo>
                <a:lnTo>
                  <a:pt x="712" y="839"/>
                </a:lnTo>
                <a:lnTo>
                  <a:pt x="712" y="850"/>
                </a:lnTo>
                <a:lnTo>
                  <a:pt x="733" y="850"/>
                </a:lnTo>
                <a:lnTo>
                  <a:pt x="733" y="858"/>
                </a:lnTo>
                <a:lnTo>
                  <a:pt x="735" y="858"/>
                </a:lnTo>
                <a:lnTo>
                  <a:pt x="735" y="867"/>
                </a:lnTo>
                <a:lnTo>
                  <a:pt x="739" y="867"/>
                </a:lnTo>
                <a:lnTo>
                  <a:pt x="739" y="880"/>
                </a:lnTo>
                <a:lnTo>
                  <a:pt x="745" y="880"/>
                </a:lnTo>
                <a:lnTo>
                  <a:pt x="745" y="893"/>
                </a:lnTo>
                <a:lnTo>
                  <a:pt x="815" y="893"/>
                </a:lnTo>
                <a:lnTo>
                  <a:pt x="815" y="912"/>
                </a:lnTo>
                <a:lnTo>
                  <a:pt x="916" y="912"/>
                </a:lnTo>
                <a:lnTo>
                  <a:pt x="916" y="949"/>
                </a:lnTo>
                <a:lnTo>
                  <a:pt x="1009" y="949"/>
                </a:lnTo>
              </a:path>
            </a:pathLst>
          </a:custGeom>
          <a:noFill/>
          <a:ln w="11176"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298" name="Freeform 200">
            <a:extLst>
              <a:ext uri="{FF2B5EF4-FFF2-40B4-BE49-F238E27FC236}">
                <a16:creationId xmlns:a16="http://schemas.microsoft.com/office/drawing/2014/main" id="{7C11E614-A6C1-4372-BC1D-0C823C931587}"/>
              </a:ext>
            </a:extLst>
          </p:cNvPr>
          <p:cNvSpPr>
            <a:spLocks/>
          </p:cNvSpPr>
          <p:nvPr/>
        </p:nvSpPr>
        <p:spPr bwMode="auto">
          <a:xfrm>
            <a:off x="7030142" y="2103764"/>
            <a:ext cx="2087033" cy="2032000"/>
          </a:xfrm>
          <a:custGeom>
            <a:avLst/>
            <a:gdLst>
              <a:gd name="T0" fmla="*/ 22 w 986"/>
              <a:gd name="T1" fmla="*/ 0 h 960"/>
              <a:gd name="T2" fmla="*/ 39 w 986"/>
              <a:gd name="T3" fmla="*/ 9 h 960"/>
              <a:gd name="T4" fmla="*/ 45 w 986"/>
              <a:gd name="T5" fmla="*/ 18 h 960"/>
              <a:gd name="T6" fmla="*/ 66 w 986"/>
              <a:gd name="T7" fmla="*/ 30 h 960"/>
              <a:gd name="T8" fmla="*/ 69 w 986"/>
              <a:gd name="T9" fmla="*/ 53 h 960"/>
              <a:gd name="T10" fmla="*/ 71 w 986"/>
              <a:gd name="T11" fmla="*/ 70 h 960"/>
              <a:gd name="T12" fmla="*/ 77 w 986"/>
              <a:gd name="T13" fmla="*/ 136 h 960"/>
              <a:gd name="T14" fmla="*/ 79 w 986"/>
              <a:gd name="T15" fmla="*/ 203 h 960"/>
              <a:gd name="T16" fmla="*/ 83 w 986"/>
              <a:gd name="T17" fmla="*/ 296 h 960"/>
              <a:gd name="T18" fmla="*/ 87 w 986"/>
              <a:gd name="T19" fmla="*/ 349 h 960"/>
              <a:gd name="T20" fmla="*/ 90 w 986"/>
              <a:gd name="T21" fmla="*/ 366 h 960"/>
              <a:gd name="T22" fmla="*/ 92 w 986"/>
              <a:gd name="T23" fmla="*/ 390 h 960"/>
              <a:gd name="T24" fmla="*/ 135 w 986"/>
              <a:gd name="T25" fmla="*/ 414 h 960"/>
              <a:gd name="T26" fmla="*/ 143 w 986"/>
              <a:gd name="T27" fmla="*/ 419 h 960"/>
              <a:gd name="T28" fmla="*/ 147 w 986"/>
              <a:gd name="T29" fmla="*/ 428 h 960"/>
              <a:gd name="T30" fmla="*/ 156 w 986"/>
              <a:gd name="T31" fmla="*/ 451 h 960"/>
              <a:gd name="T32" fmla="*/ 160 w 986"/>
              <a:gd name="T33" fmla="*/ 503 h 960"/>
              <a:gd name="T34" fmla="*/ 163 w 986"/>
              <a:gd name="T35" fmla="*/ 518 h 960"/>
              <a:gd name="T36" fmla="*/ 165 w 986"/>
              <a:gd name="T37" fmla="*/ 529 h 960"/>
              <a:gd name="T38" fmla="*/ 175 w 986"/>
              <a:gd name="T39" fmla="*/ 544 h 960"/>
              <a:gd name="T40" fmla="*/ 185 w 986"/>
              <a:gd name="T41" fmla="*/ 552 h 960"/>
              <a:gd name="T42" fmla="*/ 195 w 986"/>
              <a:gd name="T43" fmla="*/ 560 h 960"/>
              <a:gd name="T44" fmla="*/ 212 w 986"/>
              <a:gd name="T45" fmla="*/ 571 h 960"/>
              <a:gd name="T46" fmla="*/ 216 w 986"/>
              <a:gd name="T47" fmla="*/ 579 h 960"/>
              <a:gd name="T48" fmla="*/ 234 w 986"/>
              <a:gd name="T49" fmla="*/ 587 h 960"/>
              <a:gd name="T50" fmla="*/ 239 w 986"/>
              <a:gd name="T51" fmla="*/ 596 h 960"/>
              <a:gd name="T52" fmla="*/ 244 w 986"/>
              <a:gd name="T53" fmla="*/ 621 h 960"/>
              <a:gd name="T54" fmla="*/ 246 w 986"/>
              <a:gd name="T55" fmla="*/ 634 h 960"/>
              <a:gd name="T56" fmla="*/ 249 w 986"/>
              <a:gd name="T57" fmla="*/ 670 h 960"/>
              <a:gd name="T58" fmla="*/ 258 w 986"/>
              <a:gd name="T59" fmla="*/ 683 h 960"/>
              <a:gd name="T60" fmla="*/ 301 w 986"/>
              <a:gd name="T61" fmla="*/ 693 h 960"/>
              <a:gd name="T62" fmla="*/ 311 w 986"/>
              <a:gd name="T63" fmla="*/ 703 h 960"/>
              <a:gd name="T64" fmla="*/ 321 w 986"/>
              <a:gd name="T65" fmla="*/ 713 h 960"/>
              <a:gd name="T66" fmla="*/ 325 w 986"/>
              <a:gd name="T67" fmla="*/ 723 h 960"/>
              <a:gd name="T68" fmla="*/ 328 w 986"/>
              <a:gd name="T69" fmla="*/ 749 h 960"/>
              <a:gd name="T70" fmla="*/ 338 w 986"/>
              <a:gd name="T71" fmla="*/ 757 h 960"/>
              <a:gd name="T72" fmla="*/ 341 w 986"/>
              <a:gd name="T73" fmla="*/ 770 h 960"/>
              <a:gd name="T74" fmla="*/ 359 w 986"/>
              <a:gd name="T75" fmla="*/ 780 h 960"/>
              <a:gd name="T76" fmla="*/ 403 w 986"/>
              <a:gd name="T77" fmla="*/ 803 h 960"/>
              <a:gd name="T78" fmla="*/ 406 w 986"/>
              <a:gd name="T79" fmla="*/ 814 h 960"/>
              <a:gd name="T80" fmla="*/ 408 w 986"/>
              <a:gd name="T81" fmla="*/ 827 h 960"/>
              <a:gd name="T82" fmla="*/ 417 w 986"/>
              <a:gd name="T83" fmla="*/ 840 h 960"/>
              <a:gd name="T84" fmla="*/ 422 w 986"/>
              <a:gd name="T85" fmla="*/ 857 h 960"/>
              <a:gd name="T86" fmla="*/ 424 w 986"/>
              <a:gd name="T87" fmla="*/ 871 h 960"/>
              <a:gd name="T88" fmla="*/ 507 w 986"/>
              <a:gd name="T89" fmla="*/ 887 h 960"/>
              <a:gd name="T90" fmla="*/ 572 w 986"/>
              <a:gd name="T91" fmla="*/ 904 h 960"/>
              <a:gd name="T92" fmla="*/ 575 w 986"/>
              <a:gd name="T93" fmla="*/ 923 h 960"/>
              <a:gd name="T94" fmla="*/ 654 w 986"/>
              <a:gd name="T95" fmla="*/ 939 h 960"/>
              <a:gd name="T96" fmla="*/ 986 w 986"/>
              <a:gd name="T97"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6" h="960">
                <a:moveTo>
                  <a:pt x="0" y="0"/>
                </a:moveTo>
                <a:lnTo>
                  <a:pt x="22" y="0"/>
                </a:lnTo>
                <a:lnTo>
                  <a:pt x="22" y="9"/>
                </a:lnTo>
                <a:lnTo>
                  <a:pt x="39" y="9"/>
                </a:lnTo>
                <a:lnTo>
                  <a:pt x="39" y="18"/>
                </a:lnTo>
                <a:lnTo>
                  <a:pt x="45" y="18"/>
                </a:lnTo>
                <a:lnTo>
                  <a:pt x="45" y="30"/>
                </a:lnTo>
                <a:lnTo>
                  <a:pt x="66" y="30"/>
                </a:lnTo>
                <a:lnTo>
                  <a:pt x="66" y="53"/>
                </a:lnTo>
                <a:lnTo>
                  <a:pt x="69" y="53"/>
                </a:lnTo>
                <a:lnTo>
                  <a:pt x="69" y="70"/>
                </a:lnTo>
                <a:lnTo>
                  <a:pt x="71" y="70"/>
                </a:lnTo>
                <a:lnTo>
                  <a:pt x="71" y="136"/>
                </a:lnTo>
                <a:lnTo>
                  <a:pt x="77" y="136"/>
                </a:lnTo>
                <a:lnTo>
                  <a:pt x="77" y="203"/>
                </a:lnTo>
                <a:lnTo>
                  <a:pt x="79" y="203"/>
                </a:lnTo>
                <a:lnTo>
                  <a:pt x="79" y="296"/>
                </a:lnTo>
                <a:lnTo>
                  <a:pt x="83" y="296"/>
                </a:lnTo>
                <a:lnTo>
                  <a:pt x="83" y="349"/>
                </a:lnTo>
                <a:lnTo>
                  <a:pt x="87" y="349"/>
                </a:lnTo>
                <a:lnTo>
                  <a:pt x="87" y="366"/>
                </a:lnTo>
                <a:lnTo>
                  <a:pt x="90" y="366"/>
                </a:lnTo>
                <a:lnTo>
                  <a:pt x="90" y="390"/>
                </a:lnTo>
                <a:lnTo>
                  <a:pt x="92" y="390"/>
                </a:lnTo>
                <a:lnTo>
                  <a:pt x="92" y="414"/>
                </a:lnTo>
                <a:lnTo>
                  <a:pt x="135" y="414"/>
                </a:lnTo>
                <a:lnTo>
                  <a:pt x="135" y="419"/>
                </a:lnTo>
                <a:lnTo>
                  <a:pt x="143" y="419"/>
                </a:lnTo>
                <a:lnTo>
                  <a:pt x="143" y="428"/>
                </a:lnTo>
                <a:lnTo>
                  <a:pt x="147" y="428"/>
                </a:lnTo>
                <a:lnTo>
                  <a:pt x="147" y="451"/>
                </a:lnTo>
                <a:lnTo>
                  <a:pt x="156" y="451"/>
                </a:lnTo>
                <a:lnTo>
                  <a:pt x="156" y="503"/>
                </a:lnTo>
                <a:lnTo>
                  <a:pt x="160" y="503"/>
                </a:lnTo>
                <a:lnTo>
                  <a:pt x="160" y="518"/>
                </a:lnTo>
                <a:lnTo>
                  <a:pt x="163" y="518"/>
                </a:lnTo>
                <a:lnTo>
                  <a:pt x="163" y="529"/>
                </a:lnTo>
                <a:lnTo>
                  <a:pt x="165" y="529"/>
                </a:lnTo>
                <a:lnTo>
                  <a:pt x="165" y="544"/>
                </a:lnTo>
                <a:lnTo>
                  <a:pt x="175" y="544"/>
                </a:lnTo>
                <a:lnTo>
                  <a:pt x="175" y="552"/>
                </a:lnTo>
                <a:lnTo>
                  <a:pt x="185" y="552"/>
                </a:lnTo>
                <a:lnTo>
                  <a:pt x="185" y="560"/>
                </a:lnTo>
                <a:lnTo>
                  <a:pt x="195" y="560"/>
                </a:lnTo>
                <a:lnTo>
                  <a:pt x="195" y="571"/>
                </a:lnTo>
                <a:lnTo>
                  <a:pt x="212" y="571"/>
                </a:lnTo>
                <a:lnTo>
                  <a:pt x="212" y="579"/>
                </a:lnTo>
                <a:lnTo>
                  <a:pt x="216" y="579"/>
                </a:lnTo>
                <a:lnTo>
                  <a:pt x="216" y="587"/>
                </a:lnTo>
                <a:lnTo>
                  <a:pt x="234" y="587"/>
                </a:lnTo>
                <a:lnTo>
                  <a:pt x="234" y="596"/>
                </a:lnTo>
                <a:lnTo>
                  <a:pt x="239" y="596"/>
                </a:lnTo>
                <a:lnTo>
                  <a:pt x="239" y="621"/>
                </a:lnTo>
                <a:lnTo>
                  <a:pt x="244" y="621"/>
                </a:lnTo>
                <a:lnTo>
                  <a:pt x="244" y="634"/>
                </a:lnTo>
                <a:lnTo>
                  <a:pt x="246" y="634"/>
                </a:lnTo>
                <a:lnTo>
                  <a:pt x="246" y="670"/>
                </a:lnTo>
                <a:lnTo>
                  <a:pt x="249" y="670"/>
                </a:lnTo>
                <a:lnTo>
                  <a:pt x="249" y="683"/>
                </a:lnTo>
                <a:lnTo>
                  <a:pt x="258" y="683"/>
                </a:lnTo>
                <a:lnTo>
                  <a:pt x="258" y="693"/>
                </a:lnTo>
                <a:lnTo>
                  <a:pt x="301" y="693"/>
                </a:lnTo>
                <a:lnTo>
                  <a:pt x="301" y="703"/>
                </a:lnTo>
                <a:lnTo>
                  <a:pt x="311" y="703"/>
                </a:lnTo>
                <a:lnTo>
                  <a:pt x="311" y="713"/>
                </a:lnTo>
                <a:lnTo>
                  <a:pt x="321" y="713"/>
                </a:lnTo>
                <a:lnTo>
                  <a:pt x="321" y="723"/>
                </a:lnTo>
                <a:lnTo>
                  <a:pt x="325" y="723"/>
                </a:lnTo>
                <a:lnTo>
                  <a:pt x="325" y="749"/>
                </a:lnTo>
                <a:lnTo>
                  <a:pt x="328" y="749"/>
                </a:lnTo>
                <a:lnTo>
                  <a:pt x="328" y="757"/>
                </a:lnTo>
                <a:lnTo>
                  <a:pt x="338" y="757"/>
                </a:lnTo>
                <a:lnTo>
                  <a:pt x="338" y="770"/>
                </a:lnTo>
                <a:lnTo>
                  <a:pt x="341" y="770"/>
                </a:lnTo>
                <a:lnTo>
                  <a:pt x="341" y="780"/>
                </a:lnTo>
                <a:lnTo>
                  <a:pt x="359" y="780"/>
                </a:lnTo>
                <a:lnTo>
                  <a:pt x="359" y="803"/>
                </a:lnTo>
                <a:lnTo>
                  <a:pt x="403" y="803"/>
                </a:lnTo>
                <a:lnTo>
                  <a:pt x="403" y="814"/>
                </a:lnTo>
                <a:lnTo>
                  <a:pt x="406" y="814"/>
                </a:lnTo>
                <a:lnTo>
                  <a:pt x="406" y="827"/>
                </a:lnTo>
                <a:lnTo>
                  <a:pt x="408" y="827"/>
                </a:lnTo>
                <a:lnTo>
                  <a:pt x="408" y="840"/>
                </a:lnTo>
                <a:lnTo>
                  <a:pt x="417" y="840"/>
                </a:lnTo>
                <a:lnTo>
                  <a:pt x="417" y="857"/>
                </a:lnTo>
                <a:lnTo>
                  <a:pt x="422" y="857"/>
                </a:lnTo>
                <a:lnTo>
                  <a:pt x="422" y="871"/>
                </a:lnTo>
                <a:lnTo>
                  <a:pt x="424" y="871"/>
                </a:lnTo>
                <a:lnTo>
                  <a:pt x="424" y="887"/>
                </a:lnTo>
                <a:lnTo>
                  <a:pt x="507" y="887"/>
                </a:lnTo>
                <a:lnTo>
                  <a:pt x="507" y="904"/>
                </a:lnTo>
                <a:lnTo>
                  <a:pt x="572" y="904"/>
                </a:lnTo>
                <a:lnTo>
                  <a:pt x="572" y="923"/>
                </a:lnTo>
                <a:lnTo>
                  <a:pt x="575" y="923"/>
                </a:lnTo>
                <a:lnTo>
                  <a:pt x="575" y="939"/>
                </a:lnTo>
                <a:lnTo>
                  <a:pt x="654" y="939"/>
                </a:lnTo>
                <a:lnTo>
                  <a:pt x="654" y="960"/>
                </a:lnTo>
                <a:lnTo>
                  <a:pt x="986" y="960"/>
                </a:lnTo>
              </a:path>
            </a:pathLst>
          </a:custGeom>
          <a:noFill/>
          <a:ln w="11176"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299" name="Freeform 106">
            <a:extLst>
              <a:ext uri="{FF2B5EF4-FFF2-40B4-BE49-F238E27FC236}">
                <a16:creationId xmlns:a16="http://schemas.microsoft.com/office/drawing/2014/main" id="{08F9B228-3533-4863-A734-9AD125C81BEB}"/>
              </a:ext>
            </a:extLst>
          </p:cNvPr>
          <p:cNvSpPr>
            <a:spLocks/>
          </p:cNvSpPr>
          <p:nvPr/>
        </p:nvSpPr>
        <p:spPr bwMode="auto">
          <a:xfrm>
            <a:off x="1109827" y="2072015"/>
            <a:ext cx="3858684" cy="1663700"/>
          </a:xfrm>
          <a:custGeom>
            <a:avLst/>
            <a:gdLst>
              <a:gd name="T0" fmla="*/ 59 w 1823"/>
              <a:gd name="T1" fmla="*/ 12 h 786"/>
              <a:gd name="T2" fmla="*/ 72 w 1823"/>
              <a:gd name="T3" fmla="*/ 18 h 786"/>
              <a:gd name="T4" fmla="*/ 96 w 1823"/>
              <a:gd name="T5" fmla="*/ 33 h 786"/>
              <a:gd name="T6" fmla="*/ 116 w 1823"/>
              <a:gd name="T7" fmla="*/ 44 h 786"/>
              <a:gd name="T8" fmla="*/ 124 w 1823"/>
              <a:gd name="T9" fmla="*/ 59 h 786"/>
              <a:gd name="T10" fmla="*/ 139 w 1823"/>
              <a:gd name="T11" fmla="*/ 64 h 786"/>
              <a:gd name="T12" fmla="*/ 174 w 1823"/>
              <a:gd name="T13" fmla="*/ 81 h 786"/>
              <a:gd name="T14" fmla="*/ 190 w 1823"/>
              <a:gd name="T15" fmla="*/ 92 h 786"/>
              <a:gd name="T16" fmla="*/ 204 w 1823"/>
              <a:gd name="T17" fmla="*/ 107 h 786"/>
              <a:gd name="T18" fmla="*/ 214 w 1823"/>
              <a:gd name="T19" fmla="*/ 118 h 786"/>
              <a:gd name="T20" fmla="*/ 227 w 1823"/>
              <a:gd name="T21" fmla="*/ 128 h 786"/>
              <a:gd name="T22" fmla="*/ 234 w 1823"/>
              <a:gd name="T23" fmla="*/ 136 h 786"/>
              <a:gd name="T24" fmla="*/ 243 w 1823"/>
              <a:gd name="T25" fmla="*/ 154 h 786"/>
              <a:gd name="T26" fmla="*/ 261 w 1823"/>
              <a:gd name="T27" fmla="*/ 162 h 786"/>
              <a:gd name="T28" fmla="*/ 266 w 1823"/>
              <a:gd name="T29" fmla="*/ 174 h 786"/>
              <a:gd name="T30" fmla="*/ 294 w 1823"/>
              <a:gd name="T31" fmla="*/ 185 h 786"/>
              <a:gd name="T32" fmla="*/ 309 w 1823"/>
              <a:gd name="T33" fmla="*/ 198 h 786"/>
              <a:gd name="T34" fmla="*/ 328 w 1823"/>
              <a:gd name="T35" fmla="*/ 210 h 786"/>
              <a:gd name="T36" fmla="*/ 332 w 1823"/>
              <a:gd name="T37" fmla="*/ 221 h 786"/>
              <a:gd name="T38" fmla="*/ 355 w 1823"/>
              <a:gd name="T39" fmla="*/ 233 h 786"/>
              <a:gd name="T40" fmla="*/ 368 w 1823"/>
              <a:gd name="T41" fmla="*/ 242 h 786"/>
              <a:gd name="T42" fmla="*/ 374 w 1823"/>
              <a:gd name="T43" fmla="*/ 251 h 786"/>
              <a:gd name="T44" fmla="*/ 384 w 1823"/>
              <a:gd name="T45" fmla="*/ 261 h 786"/>
              <a:gd name="T46" fmla="*/ 403 w 1823"/>
              <a:gd name="T47" fmla="*/ 269 h 786"/>
              <a:gd name="T48" fmla="*/ 407 w 1823"/>
              <a:gd name="T49" fmla="*/ 279 h 786"/>
              <a:gd name="T50" fmla="*/ 419 w 1823"/>
              <a:gd name="T51" fmla="*/ 288 h 786"/>
              <a:gd name="T52" fmla="*/ 439 w 1823"/>
              <a:gd name="T53" fmla="*/ 298 h 786"/>
              <a:gd name="T54" fmla="*/ 465 w 1823"/>
              <a:gd name="T55" fmla="*/ 309 h 786"/>
              <a:gd name="T56" fmla="*/ 488 w 1823"/>
              <a:gd name="T57" fmla="*/ 325 h 786"/>
              <a:gd name="T58" fmla="*/ 515 w 1823"/>
              <a:gd name="T59" fmla="*/ 331 h 786"/>
              <a:gd name="T60" fmla="*/ 527 w 1823"/>
              <a:gd name="T61" fmla="*/ 346 h 786"/>
              <a:gd name="T62" fmla="*/ 544 w 1823"/>
              <a:gd name="T63" fmla="*/ 353 h 786"/>
              <a:gd name="T64" fmla="*/ 547 w 1823"/>
              <a:gd name="T65" fmla="*/ 364 h 786"/>
              <a:gd name="T66" fmla="*/ 580 w 1823"/>
              <a:gd name="T67" fmla="*/ 373 h 786"/>
              <a:gd name="T68" fmla="*/ 588 w 1823"/>
              <a:gd name="T69" fmla="*/ 387 h 786"/>
              <a:gd name="T70" fmla="*/ 602 w 1823"/>
              <a:gd name="T71" fmla="*/ 397 h 786"/>
              <a:gd name="T72" fmla="*/ 612 w 1823"/>
              <a:gd name="T73" fmla="*/ 409 h 786"/>
              <a:gd name="T74" fmla="*/ 626 w 1823"/>
              <a:gd name="T75" fmla="*/ 417 h 786"/>
              <a:gd name="T76" fmla="*/ 656 w 1823"/>
              <a:gd name="T77" fmla="*/ 428 h 786"/>
              <a:gd name="T78" fmla="*/ 688 w 1823"/>
              <a:gd name="T79" fmla="*/ 436 h 786"/>
              <a:gd name="T80" fmla="*/ 694 w 1823"/>
              <a:gd name="T81" fmla="*/ 449 h 786"/>
              <a:gd name="T82" fmla="*/ 709 w 1823"/>
              <a:gd name="T83" fmla="*/ 456 h 786"/>
              <a:gd name="T84" fmla="*/ 735 w 1823"/>
              <a:gd name="T85" fmla="*/ 468 h 786"/>
              <a:gd name="T86" fmla="*/ 769 w 1823"/>
              <a:gd name="T87" fmla="*/ 477 h 786"/>
              <a:gd name="T88" fmla="*/ 801 w 1823"/>
              <a:gd name="T89" fmla="*/ 491 h 786"/>
              <a:gd name="T90" fmla="*/ 815 w 1823"/>
              <a:gd name="T91" fmla="*/ 499 h 786"/>
              <a:gd name="T92" fmla="*/ 827 w 1823"/>
              <a:gd name="T93" fmla="*/ 511 h 786"/>
              <a:gd name="T94" fmla="*/ 869 w 1823"/>
              <a:gd name="T95" fmla="*/ 519 h 786"/>
              <a:gd name="T96" fmla="*/ 889 w 1823"/>
              <a:gd name="T97" fmla="*/ 533 h 786"/>
              <a:gd name="T98" fmla="*/ 910 w 1823"/>
              <a:gd name="T99" fmla="*/ 545 h 786"/>
              <a:gd name="T100" fmla="*/ 939 w 1823"/>
              <a:gd name="T101" fmla="*/ 557 h 786"/>
              <a:gd name="T102" fmla="*/ 968 w 1823"/>
              <a:gd name="T103" fmla="*/ 573 h 786"/>
              <a:gd name="T104" fmla="*/ 987 w 1823"/>
              <a:gd name="T105" fmla="*/ 585 h 786"/>
              <a:gd name="T106" fmla="*/ 1010 w 1823"/>
              <a:gd name="T107" fmla="*/ 593 h 786"/>
              <a:gd name="T108" fmla="*/ 1037 w 1823"/>
              <a:gd name="T109" fmla="*/ 607 h 786"/>
              <a:gd name="T110" fmla="*/ 1112 w 1823"/>
              <a:gd name="T111" fmla="*/ 616 h 786"/>
              <a:gd name="T112" fmla="*/ 1139 w 1823"/>
              <a:gd name="T113" fmla="*/ 634 h 786"/>
              <a:gd name="T114" fmla="*/ 1157 w 1823"/>
              <a:gd name="T115" fmla="*/ 645 h 786"/>
              <a:gd name="T116" fmla="*/ 1218 w 1823"/>
              <a:gd name="T117" fmla="*/ 661 h 786"/>
              <a:gd name="T118" fmla="*/ 1272 w 1823"/>
              <a:gd name="T119" fmla="*/ 677 h 786"/>
              <a:gd name="T120" fmla="*/ 1352 w 1823"/>
              <a:gd name="T121" fmla="*/ 704 h 786"/>
              <a:gd name="T122" fmla="*/ 1375 w 1823"/>
              <a:gd name="T123" fmla="*/ 728 h 786"/>
              <a:gd name="T124" fmla="*/ 1407 w 1823"/>
              <a:gd name="T125" fmla="*/ 767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3" h="786">
                <a:moveTo>
                  <a:pt x="0" y="0"/>
                </a:moveTo>
                <a:lnTo>
                  <a:pt x="55" y="0"/>
                </a:lnTo>
                <a:lnTo>
                  <a:pt x="55" y="6"/>
                </a:lnTo>
                <a:lnTo>
                  <a:pt x="59" y="6"/>
                </a:lnTo>
                <a:lnTo>
                  <a:pt x="59" y="12"/>
                </a:lnTo>
                <a:lnTo>
                  <a:pt x="65" y="12"/>
                </a:lnTo>
                <a:lnTo>
                  <a:pt x="65" y="15"/>
                </a:lnTo>
                <a:lnTo>
                  <a:pt x="68" y="15"/>
                </a:lnTo>
                <a:lnTo>
                  <a:pt x="68" y="18"/>
                </a:lnTo>
                <a:lnTo>
                  <a:pt x="72" y="18"/>
                </a:lnTo>
                <a:lnTo>
                  <a:pt x="72" y="22"/>
                </a:lnTo>
                <a:lnTo>
                  <a:pt x="81" y="22"/>
                </a:lnTo>
                <a:lnTo>
                  <a:pt x="81" y="30"/>
                </a:lnTo>
                <a:lnTo>
                  <a:pt x="96" y="30"/>
                </a:lnTo>
                <a:lnTo>
                  <a:pt x="96" y="33"/>
                </a:lnTo>
                <a:lnTo>
                  <a:pt x="104" y="33"/>
                </a:lnTo>
                <a:lnTo>
                  <a:pt x="104" y="37"/>
                </a:lnTo>
                <a:lnTo>
                  <a:pt x="110" y="37"/>
                </a:lnTo>
                <a:lnTo>
                  <a:pt x="110" y="44"/>
                </a:lnTo>
                <a:lnTo>
                  <a:pt x="116" y="44"/>
                </a:lnTo>
                <a:lnTo>
                  <a:pt x="116" y="47"/>
                </a:lnTo>
                <a:lnTo>
                  <a:pt x="119" y="47"/>
                </a:lnTo>
                <a:lnTo>
                  <a:pt x="119" y="51"/>
                </a:lnTo>
                <a:lnTo>
                  <a:pt x="124" y="51"/>
                </a:lnTo>
                <a:lnTo>
                  <a:pt x="124" y="59"/>
                </a:lnTo>
                <a:lnTo>
                  <a:pt x="133" y="59"/>
                </a:lnTo>
                <a:lnTo>
                  <a:pt x="133" y="62"/>
                </a:lnTo>
                <a:lnTo>
                  <a:pt x="135" y="62"/>
                </a:lnTo>
                <a:lnTo>
                  <a:pt x="135" y="64"/>
                </a:lnTo>
                <a:lnTo>
                  <a:pt x="139" y="64"/>
                </a:lnTo>
                <a:lnTo>
                  <a:pt x="139" y="71"/>
                </a:lnTo>
                <a:lnTo>
                  <a:pt x="170" y="71"/>
                </a:lnTo>
                <a:lnTo>
                  <a:pt x="170" y="76"/>
                </a:lnTo>
                <a:lnTo>
                  <a:pt x="174" y="76"/>
                </a:lnTo>
                <a:lnTo>
                  <a:pt x="174" y="81"/>
                </a:lnTo>
                <a:lnTo>
                  <a:pt x="177" y="81"/>
                </a:lnTo>
                <a:lnTo>
                  <a:pt x="177" y="85"/>
                </a:lnTo>
                <a:lnTo>
                  <a:pt x="186" y="85"/>
                </a:lnTo>
                <a:lnTo>
                  <a:pt x="186" y="92"/>
                </a:lnTo>
                <a:lnTo>
                  <a:pt x="190" y="92"/>
                </a:lnTo>
                <a:lnTo>
                  <a:pt x="190" y="95"/>
                </a:lnTo>
                <a:lnTo>
                  <a:pt x="195" y="95"/>
                </a:lnTo>
                <a:lnTo>
                  <a:pt x="195" y="100"/>
                </a:lnTo>
                <a:lnTo>
                  <a:pt x="204" y="100"/>
                </a:lnTo>
                <a:lnTo>
                  <a:pt x="204" y="107"/>
                </a:lnTo>
                <a:lnTo>
                  <a:pt x="207" y="107"/>
                </a:lnTo>
                <a:lnTo>
                  <a:pt x="207" y="110"/>
                </a:lnTo>
                <a:lnTo>
                  <a:pt x="212" y="110"/>
                </a:lnTo>
                <a:lnTo>
                  <a:pt x="212" y="118"/>
                </a:lnTo>
                <a:lnTo>
                  <a:pt x="214" y="118"/>
                </a:lnTo>
                <a:lnTo>
                  <a:pt x="214" y="121"/>
                </a:lnTo>
                <a:lnTo>
                  <a:pt x="222" y="121"/>
                </a:lnTo>
                <a:lnTo>
                  <a:pt x="222" y="125"/>
                </a:lnTo>
                <a:lnTo>
                  <a:pt x="227" y="125"/>
                </a:lnTo>
                <a:lnTo>
                  <a:pt x="227" y="128"/>
                </a:lnTo>
                <a:lnTo>
                  <a:pt x="231" y="128"/>
                </a:lnTo>
                <a:lnTo>
                  <a:pt x="231" y="132"/>
                </a:lnTo>
                <a:lnTo>
                  <a:pt x="232" y="132"/>
                </a:lnTo>
                <a:lnTo>
                  <a:pt x="232" y="136"/>
                </a:lnTo>
                <a:lnTo>
                  <a:pt x="234" y="136"/>
                </a:lnTo>
                <a:lnTo>
                  <a:pt x="234" y="145"/>
                </a:lnTo>
                <a:lnTo>
                  <a:pt x="237" y="145"/>
                </a:lnTo>
                <a:lnTo>
                  <a:pt x="237" y="150"/>
                </a:lnTo>
                <a:lnTo>
                  <a:pt x="243" y="150"/>
                </a:lnTo>
                <a:lnTo>
                  <a:pt x="243" y="154"/>
                </a:lnTo>
                <a:lnTo>
                  <a:pt x="246" y="154"/>
                </a:lnTo>
                <a:lnTo>
                  <a:pt x="246" y="160"/>
                </a:lnTo>
                <a:lnTo>
                  <a:pt x="257" y="160"/>
                </a:lnTo>
                <a:lnTo>
                  <a:pt x="257" y="162"/>
                </a:lnTo>
                <a:lnTo>
                  <a:pt x="261" y="162"/>
                </a:lnTo>
                <a:lnTo>
                  <a:pt x="261" y="165"/>
                </a:lnTo>
                <a:lnTo>
                  <a:pt x="263" y="165"/>
                </a:lnTo>
                <a:lnTo>
                  <a:pt x="263" y="168"/>
                </a:lnTo>
                <a:lnTo>
                  <a:pt x="266" y="168"/>
                </a:lnTo>
                <a:lnTo>
                  <a:pt x="266" y="174"/>
                </a:lnTo>
                <a:lnTo>
                  <a:pt x="273" y="174"/>
                </a:lnTo>
                <a:lnTo>
                  <a:pt x="273" y="180"/>
                </a:lnTo>
                <a:lnTo>
                  <a:pt x="287" y="180"/>
                </a:lnTo>
                <a:lnTo>
                  <a:pt x="287" y="185"/>
                </a:lnTo>
                <a:lnTo>
                  <a:pt x="294" y="185"/>
                </a:lnTo>
                <a:lnTo>
                  <a:pt x="294" y="191"/>
                </a:lnTo>
                <a:lnTo>
                  <a:pt x="305" y="191"/>
                </a:lnTo>
                <a:lnTo>
                  <a:pt x="305" y="194"/>
                </a:lnTo>
                <a:lnTo>
                  <a:pt x="309" y="194"/>
                </a:lnTo>
                <a:lnTo>
                  <a:pt x="309" y="198"/>
                </a:lnTo>
                <a:lnTo>
                  <a:pt x="315" y="198"/>
                </a:lnTo>
                <a:lnTo>
                  <a:pt x="315" y="207"/>
                </a:lnTo>
                <a:lnTo>
                  <a:pt x="320" y="207"/>
                </a:lnTo>
                <a:lnTo>
                  <a:pt x="320" y="210"/>
                </a:lnTo>
                <a:lnTo>
                  <a:pt x="328" y="210"/>
                </a:lnTo>
                <a:lnTo>
                  <a:pt x="328" y="213"/>
                </a:lnTo>
                <a:lnTo>
                  <a:pt x="331" y="213"/>
                </a:lnTo>
                <a:lnTo>
                  <a:pt x="331" y="217"/>
                </a:lnTo>
                <a:lnTo>
                  <a:pt x="332" y="217"/>
                </a:lnTo>
                <a:lnTo>
                  <a:pt x="332" y="221"/>
                </a:lnTo>
                <a:lnTo>
                  <a:pt x="340" y="221"/>
                </a:lnTo>
                <a:lnTo>
                  <a:pt x="340" y="228"/>
                </a:lnTo>
                <a:lnTo>
                  <a:pt x="353" y="228"/>
                </a:lnTo>
                <a:lnTo>
                  <a:pt x="353" y="233"/>
                </a:lnTo>
                <a:lnTo>
                  <a:pt x="355" y="233"/>
                </a:lnTo>
                <a:lnTo>
                  <a:pt x="355" y="236"/>
                </a:lnTo>
                <a:lnTo>
                  <a:pt x="362" y="236"/>
                </a:lnTo>
                <a:lnTo>
                  <a:pt x="362" y="238"/>
                </a:lnTo>
                <a:lnTo>
                  <a:pt x="368" y="238"/>
                </a:lnTo>
                <a:lnTo>
                  <a:pt x="368" y="242"/>
                </a:lnTo>
                <a:lnTo>
                  <a:pt x="370" y="242"/>
                </a:lnTo>
                <a:lnTo>
                  <a:pt x="370" y="245"/>
                </a:lnTo>
                <a:lnTo>
                  <a:pt x="372" y="245"/>
                </a:lnTo>
                <a:lnTo>
                  <a:pt x="372" y="251"/>
                </a:lnTo>
                <a:lnTo>
                  <a:pt x="374" y="251"/>
                </a:lnTo>
                <a:lnTo>
                  <a:pt x="374" y="255"/>
                </a:lnTo>
                <a:lnTo>
                  <a:pt x="379" y="255"/>
                </a:lnTo>
                <a:lnTo>
                  <a:pt x="379" y="257"/>
                </a:lnTo>
                <a:lnTo>
                  <a:pt x="384" y="257"/>
                </a:lnTo>
                <a:lnTo>
                  <a:pt x="384" y="261"/>
                </a:lnTo>
                <a:lnTo>
                  <a:pt x="389" y="261"/>
                </a:lnTo>
                <a:lnTo>
                  <a:pt x="389" y="264"/>
                </a:lnTo>
                <a:lnTo>
                  <a:pt x="392" y="264"/>
                </a:lnTo>
                <a:lnTo>
                  <a:pt x="392" y="269"/>
                </a:lnTo>
                <a:lnTo>
                  <a:pt x="403" y="269"/>
                </a:lnTo>
                <a:lnTo>
                  <a:pt x="403" y="271"/>
                </a:lnTo>
                <a:lnTo>
                  <a:pt x="404" y="271"/>
                </a:lnTo>
                <a:lnTo>
                  <a:pt x="404" y="276"/>
                </a:lnTo>
                <a:lnTo>
                  <a:pt x="407" y="276"/>
                </a:lnTo>
                <a:lnTo>
                  <a:pt x="407" y="279"/>
                </a:lnTo>
                <a:lnTo>
                  <a:pt x="413" y="279"/>
                </a:lnTo>
                <a:lnTo>
                  <a:pt x="413" y="283"/>
                </a:lnTo>
                <a:lnTo>
                  <a:pt x="416" y="283"/>
                </a:lnTo>
                <a:lnTo>
                  <a:pt x="416" y="288"/>
                </a:lnTo>
                <a:lnTo>
                  <a:pt x="419" y="288"/>
                </a:lnTo>
                <a:lnTo>
                  <a:pt x="419" y="292"/>
                </a:lnTo>
                <a:lnTo>
                  <a:pt x="429" y="292"/>
                </a:lnTo>
                <a:lnTo>
                  <a:pt x="429" y="296"/>
                </a:lnTo>
                <a:lnTo>
                  <a:pt x="439" y="296"/>
                </a:lnTo>
                <a:lnTo>
                  <a:pt x="439" y="298"/>
                </a:lnTo>
                <a:lnTo>
                  <a:pt x="457" y="298"/>
                </a:lnTo>
                <a:lnTo>
                  <a:pt x="457" y="307"/>
                </a:lnTo>
                <a:lnTo>
                  <a:pt x="462" y="307"/>
                </a:lnTo>
                <a:lnTo>
                  <a:pt x="462" y="309"/>
                </a:lnTo>
                <a:lnTo>
                  <a:pt x="465" y="309"/>
                </a:lnTo>
                <a:lnTo>
                  <a:pt x="465" y="317"/>
                </a:lnTo>
                <a:lnTo>
                  <a:pt x="472" y="317"/>
                </a:lnTo>
                <a:lnTo>
                  <a:pt x="472" y="320"/>
                </a:lnTo>
                <a:lnTo>
                  <a:pt x="488" y="320"/>
                </a:lnTo>
                <a:lnTo>
                  <a:pt x="488" y="325"/>
                </a:lnTo>
                <a:lnTo>
                  <a:pt x="495" y="325"/>
                </a:lnTo>
                <a:lnTo>
                  <a:pt x="495" y="328"/>
                </a:lnTo>
                <a:lnTo>
                  <a:pt x="505" y="328"/>
                </a:lnTo>
                <a:lnTo>
                  <a:pt x="505" y="331"/>
                </a:lnTo>
                <a:lnTo>
                  <a:pt x="515" y="331"/>
                </a:lnTo>
                <a:lnTo>
                  <a:pt x="515" y="338"/>
                </a:lnTo>
                <a:lnTo>
                  <a:pt x="520" y="338"/>
                </a:lnTo>
                <a:lnTo>
                  <a:pt x="520" y="342"/>
                </a:lnTo>
                <a:lnTo>
                  <a:pt x="527" y="342"/>
                </a:lnTo>
                <a:lnTo>
                  <a:pt x="527" y="346"/>
                </a:lnTo>
                <a:lnTo>
                  <a:pt x="530" y="346"/>
                </a:lnTo>
                <a:lnTo>
                  <a:pt x="530" y="350"/>
                </a:lnTo>
                <a:lnTo>
                  <a:pt x="541" y="350"/>
                </a:lnTo>
                <a:lnTo>
                  <a:pt x="541" y="353"/>
                </a:lnTo>
                <a:lnTo>
                  <a:pt x="544" y="353"/>
                </a:lnTo>
                <a:lnTo>
                  <a:pt x="544" y="357"/>
                </a:lnTo>
                <a:lnTo>
                  <a:pt x="545" y="357"/>
                </a:lnTo>
                <a:lnTo>
                  <a:pt x="545" y="362"/>
                </a:lnTo>
                <a:lnTo>
                  <a:pt x="547" y="362"/>
                </a:lnTo>
                <a:lnTo>
                  <a:pt x="547" y="364"/>
                </a:lnTo>
                <a:lnTo>
                  <a:pt x="568" y="364"/>
                </a:lnTo>
                <a:lnTo>
                  <a:pt x="568" y="368"/>
                </a:lnTo>
                <a:lnTo>
                  <a:pt x="570" y="368"/>
                </a:lnTo>
                <a:lnTo>
                  <a:pt x="570" y="373"/>
                </a:lnTo>
                <a:lnTo>
                  <a:pt x="580" y="373"/>
                </a:lnTo>
                <a:lnTo>
                  <a:pt x="580" y="379"/>
                </a:lnTo>
                <a:lnTo>
                  <a:pt x="585" y="379"/>
                </a:lnTo>
                <a:lnTo>
                  <a:pt x="585" y="383"/>
                </a:lnTo>
                <a:lnTo>
                  <a:pt x="588" y="383"/>
                </a:lnTo>
                <a:lnTo>
                  <a:pt x="588" y="387"/>
                </a:lnTo>
                <a:lnTo>
                  <a:pt x="592" y="387"/>
                </a:lnTo>
                <a:lnTo>
                  <a:pt x="592" y="392"/>
                </a:lnTo>
                <a:lnTo>
                  <a:pt x="596" y="392"/>
                </a:lnTo>
                <a:lnTo>
                  <a:pt x="596" y="397"/>
                </a:lnTo>
                <a:lnTo>
                  <a:pt x="602" y="397"/>
                </a:lnTo>
                <a:lnTo>
                  <a:pt x="602" y="401"/>
                </a:lnTo>
                <a:lnTo>
                  <a:pt x="607" y="401"/>
                </a:lnTo>
                <a:lnTo>
                  <a:pt x="607" y="406"/>
                </a:lnTo>
                <a:lnTo>
                  <a:pt x="612" y="406"/>
                </a:lnTo>
                <a:lnTo>
                  <a:pt x="612" y="409"/>
                </a:lnTo>
                <a:lnTo>
                  <a:pt x="615" y="409"/>
                </a:lnTo>
                <a:lnTo>
                  <a:pt x="615" y="413"/>
                </a:lnTo>
                <a:lnTo>
                  <a:pt x="618" y="413"/>
                </a:lnTo>
                <a:lnTo>
                  <a:pt x="618" y="417"/>
                </a:lnTo>
                <a:lnTo>
                  <a:pt x="626" y="417"/>
                </a:lnTo>
                <a:lnTo>
                  <a:pt x="626" y="420"/>
                </a:lnTo>
                <a:lnTo>
                  <a:pt x="633" y="420"/>
                </a:lnTo>
                <a:lnTo>
                  <a:pt x="633" y="424"/>
                </a:lnTo>
                <a:lnTo>
                  <a:pt x="656" y="424"/>
                </a:lnTo>
                <a:lnTo>
                  <a:pt x="656" y="428"/>
                </a:lnTo>
                <a:lnTo>
                  <a:pt x="662" y="428"/>
                </a:lnTo>
                <a:lnTo>
                  <a:pt x="662" y="431"/>
                </a:lnTo>
                <a:lnTo>
                  <a:pt x="665" y="431"/>
                </a:lnTo>
                <a:lnTo>
                  <a:pt x="665" y="436"/>
                </a:lnTo>
                <a:lnTo>
                  <a:pt x="688" y="436"/>
                </a:lnTo>
                <a:lnTo>
                  <a:pt x="688" y="441"/>
                </a:lnTo>
                <a:lnTo>
                  <a:pt x="692" y="441"/>
                </a:lnTo>
                <a:lnTo>
                  <a:pt x="692" y="445"/>
                </a:lnTo>
                <a:lnTo>
                  <a:pt x="694" y="445"/>
                </a:lnTo>
                <a:lnTo>
                  <a:pt x="694" y="449"/>
                </a:lnTo>
                <a:lnTo>
                  <a:pt x="696" y="449"/>
                </a:lnTo>
                <a:lnTo>
                  <a:pt x="696" y="454"/>
                </a:lnTo>
                <a:lnTo>
                  <a:pt x="707" y="454"/>
                </a:lnTo>
                <a:lnTo>
                  <a:pt x="707" y="456"/>
                </a:lnTo>
                <a:lnTo>
                  <a:pt x="709" y="456"/>
                </a:lnTo>
                <a:lnTo>
                  <a:pt x="709" y="462"/>
                </a:lnTo>
                <a:lnTo>
                  <a:pt x="725" y="462"/>
                </a:lnTo>
                <a:lnTo>
                  <a:pt x="725" y="465"/>
                </a:lnTo>
                <a:lnTo>
                  <a:pt x="735" y="465"/>
                </a:lnTo>
                <a:lnTo>
                  <a:pt x="735" y="468"/>
                </a:lnTo>
                <a:lnTo>
                  <a:pt x="739" y="468"/>
                </a:lnTo>
                <a:lnTo>
                  <a:pt x="739" y="472"/>
                </a:lnTo>
                <a:lnTo>
                  <a:pt x="755" y="472"/>
                </a:lnTo>
                <a:lnTo>
                  <a:pt x="755" y="477"/>
                </a:lnTo>
                <a:lnTo>
                  <a:pt x="769" y="477"/>
                </a:lnTo>
                <a:lnTo>
                  <a:pt x="769" y="483"/>
                </a:lnTo>
                <a:lnTo>
                  <a:pt x="791" y="483"/>
                </a:lnTo>
                <a:lnTo>
                  <a:pt x="791" y="487"/>
                </a:lnTo>
                <a:lnTo>
                  <a:pt x="801" y="487"/>
                </a:lnTo>
                <a:lnTo>
                  <a:pt x="801" y="491"/>
                </a:lnTo>
                <a:lnTo>
                  <a:pt x="803" y="491"/>
                </a:lnTo>
                <a:lnTo>
                  <a:pt x="803" y="496"/>
                </a:lnTo>
                <a:lnTo>
                  <a:pt x="806" y="496"/>
                </a:lnTo>
                <a:lnTo>
                  <a:pt x="806" y="499"/>
                </a:lnTo>
                <a:lnTo>
                  <a:pt x="815" y="499"/>
                </a:lnTo>
                <a:lnTo>
                  <a:pt x="815" y="503"/>
                </a:lnTo>
                <a:lnTo>
                  <a:pt x="822" y="503"/>
                </a:lnTo>
                <a:lnTo>
                  <a:pt x="822" y="506"/>
                </a:lnTo>
                <a:lnTo>
                  <a:pt x="827" y="506"/>
                </a:lnTo>
                <a:lnTo>
                  <a:pt x="827" y="511"/>
                </a:lnTo>
                <a:lnTo>
                  <a:pt x="834" y="511"/>
                </a:lnTo>
                <a:lnTo>
                  <a:pt x="834" y="513"/>
                </a:lnTo>
                <a:lnTo>
                  <a:pt x="862" y="513"/>
                </a:lnTo>
                <a:lnTo>
                  <a:pt x="862" y="519"/>
                </a:lnTo>
                <a:lnTo>
                  <a:pt x="869" y="519"/>
                </a:lnTo>
                <a:lnTo>
                  <a:pt x="869" y="524"/>
                </a:lnTo>
                <a:lnTo>
                  <a:pt x="874" y="524"/>
                </a:lnTo>
                <a:lnTo>
                  <a:pt x="874" y="530"/>
                </a:lnTo>
                <a:lnTo>
                  <a:pt x="889" y="530"/>
                </a:lnTo>
                <a:lnTo>
                  <a:pt x="889" y="533"/>
                </a:lnTo>
                <a:lnTo>
                  <a:pt x="896" y="533"/>
                </a:lnTo>
                <a:lnTo>
                  <a:pt x="896" y="536"/>
                </a:lnTo>
                <a:lnTo>
                  <a:pt x="905" y="536"/>
                </a:lnTo>
                <a:lnTo>
                  <a:pt x="905" y="545"/>
                </a:lnTo>
                <a:lnTo>
                  <a:pt x="910" y="545"/>
                </a:lnTo>
                <a:lnTo>
                  <a:pt x="910" y="547"/>
                </a:lnTo>
                <a:lnTo>
                  <a:pt x="919" y="547"/>
                </a:lnTo>
                <a:lnTo>
                  <a:pt x="919" y="552"/>
                </a:lnTo>
                <a:lnTo>
                  <a:pt x="939" y="552"/>
                </a:lnTo>
                <a:lnTo>
                  <a:pt x="939" y="557"/>
                </a:lnTo>
                <a:lnTo>
                  <a:pt x="943" y="557"/>
                </a:lnTo>
                <a:lnTo>
                  <a:pt x="943" y="563"/>
                </a:lnTo>
                <a:lnTo>
                  <a:pt x="955" y="563"/>
                </a:lnTo>
                <a:lnTo>
                  <a:pt x="955" y="573"/>
                </a:lnTo>
                <a:lnTo>
                  <a:pt x="968" y="573"/>
                </a:lnTo>
                <a:lnTo>
                  <a:pt x="968" y="577"/>
                </a:lnTo>
                <a:lnTo>
                  <a:pt x="970" y="577"/>
                </a:lnTo>
                <a:lnTo>
                  <a:pt x="970" y="580"/>
                </a:lnTo>
                <a:lnTo>
                  <a:pt x="987" y="580"/>
                </a:lnTo>
                <a:lnTo>
                  <a:pt x="987" y="585"/>
                </a:lnTo>
                <a:lnTo>
                  <a:pt x="998" y="585"/>
                </a:lnTo>
                <a:lnTo>
                  <a:pt x="998" y="590"/>
                </a:lnTo>
                <a:lnTo>
                  <a:pt x="1002" y="590"/>
                </a:lnTo>
                <a:lnTo>
                  <a:pt x="1002" y="593"/>
                </a:lnTo>
                <a:lnTo>
                  <a:pt x="1010" y="593"/>
                </a:lnTo>
                <a:lnTo>
                  <a:pt x="1010" y="599"/>
                </a:lnTo>
                <a:lnTo>
                  <a:pt x="1027" y="599"/>
                </a:lnTo>
                <a:lnTo>
                  <a:pt x="1027" y="602"/>
                </a:lnTo>
                <a:lnTo>
                  <a:pt x="1037" y="602"/>
                </a:lnTo>
                <a:lnTo>
                  <a:pt x="1037" y="607"/>
                </a:lnTo>
                <a:lnTo>
                  <a:pt x="1044" y="607"/>
                </a:lnTo>
                <a:lnTo>
                  <a:pt x="1044" y="612"/>
                </a:lnTo>
                <a:lnTo>
                  <a:pt x="1071" y="612"/>
                </a:lnTo>
                <a:lnTo>
                  <a:pt x="1071" y="616"/>
                </a:lnTo>
                <a:lnTo>
                  <a:pt x="1112" y="616"/>
                </a:lnTo>
                <a:lnTo>
                  <a:pt x="1112" y="622"/>
                </a:lnTo>
                <a:lnTo>
                  <a:pt x="1127" y="622"/>
                </a:lnTo>
                <a:lnTo>
                  <a:pt x="1127" y="628"/>
                </a:lnTo>
                <a:lnTo>
                  <a:pt x="1139" y="628"/>
                </a:lnTo>
                <a:lnTo>
                  <a:pt x="1139" y="634"/>
                </a:lnTo>
                <a:lnTo>
                  <a:pt x="1142" y="634"/>
                </a:lnTo>
                <a:lnTo>
                  <a:pt x="1142" y="640"/>
                </a:lnTo>
                <a:lnTo>
                  <a:pt x="1146" y="640"/>
                </a:lnTo>
                <a:lnTo>
                  <a:pt x="1146" y="645"/>
                </a:lnTo>
                <a:lnTo>
                  <a:pt x="1157" y="645"/>
                </a:lnTo>
                <a:lnTo>
                  <a:pt x="1157" y="650"/>
                </a:lnTo>
                <a:lnTo>
                  <a:pt x="1187" y="650"/>
                </a:lnTo>
                <a:lnTo>
                  <a:pt x="1187" y="656"/>
                </a:lnTo>
                <a:lnTo>
                  <a:pt x="1218" y="656"/>
                </a:lnTo>
                <a:lnTo>
                  <a:pt x="1218" y="661"/>
                </a:lnTo>
                <a:lnTo>
                  <a:pt x="1224" y="661"/>
                </a:lnTo>
                <a:lnTo>
                  <a:pt x="1224" y="670"/>
                </a:lnTo>
                <a:lnTo>
                  <a:pt x="1254" y="670"/>
                </a:lnTo>
                <a:lnTo>
                  <a:pt x="1254" y="677"/>
                </a:lnTo>
                <a:lnTo>
                  <a:pt x="1272" y="677"/>
                </a:lnTo>
                <a:lnTo>
                  <a:pt x="1272" y="686"/>
                </a:lnTo>
                <a:lnTo>
                  <a:pt x="1284" y="686"/>
                </a:lnTo>
                <a:lnTo>
                  <a:pt x="1284" y="693"/>
                </a:lnTo>
                <a:lnTo>
                  <a:pt x="1352" y="693"/>
                </a:lnTo>
                <a:lnTo>
                  <a:pt x="1352" y="704"/>
                </a:lnTo>
                <a:lnTo>
                  <a:pt x="1355" y="704"/>
                </a:lnTo>
                <a:lnTo>
                  <a:pt x="1355" y="716"/>
                </a:lnTo>
                <a:lnTo>
                  <a:pt x="1368" y="716"/>
                </a:lnTo>
                <a:lnTo>
                  <a:pt x="1368" y="728"/>
                </a:lnTo>
                <a:lnTo>
                  <a:pt x="1375" y="728"/>
                </a:lnTo>
                <a:lnTo>
                  <a:pt x="1375" y="739"/>
                </a:lnTo>
                <a:lnTo>
                  <a:pt x="1398" y="739"/>
                </a:lnTo>
                <a:lnTo>
                  <a:pt x="1398" y="752"/>
                </a:lnTo>
                <a:lnTo>
                  <a:pt x="1407" y="752"/>
                </a:lnTo>
                <a:lnTo>
                  <a:pt x="1407" y="767"/>
                </a:lnTo>
                <a:lnTo>
                  <a:pt x="1490" y="767"/>
                </a:lnTo>
                <a:lnTo>
                  <a:pt x="1490" y="786"/>
                </a:lnTo>
                <a:lnTo>
                  <a:pt x="1823" y="786"/>
                </a:lnTo>
              </a:path>
            </a:pathLst>
          </a:custGeom>
          <a:noFill/>
          <a:ln w="11176"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00" name="Freeform 107">
            <a:extLst>
              <a:ext uri="{FF2B5EF4-FFF2-40B4-BE49-F238E27FC236}">
                <a16:creationId xmlns:a16="http://schemas.microsoft.com/office/drawing/2014/main" id="{EF47ECED-7B21-4680-9514-98C4F78D164F}"/>
              </a:ext>
            </a:extLst>
          </p:cNvPr>
          <p:cNvSpPr>
            <a:spLocks/>
          </p:cNvSpPr>
          <p:nvPr/>
        </p:nvSpPr>
        <p:spPr bwMode="auto">
          <a:xfrm>
            <a:off x="1133110" y="2072014"/>
            <a:ext cx="3718984" cy="1879600"/>
          </a:xfrm>
          <a:custGeom>
            <a:avLst/>
            <a:gdLst>
              <a:gd name="T0" fmla="*/ 48 w 1757"/>
              <a:gd name="T1" fmla="*/ 6 h 888"/>
              <a:gd name="T2" fmla="*/ 84 w 1757"/>
              <a:gd name="T3" fmla="*/ 14 h 888"/>
              <a:gd name="T4" fmla="*/ 101 w 1757"/>
              <a:gd name="T5" fmla="*/ 30 h 888"/>
              <a:gd name="T6" fmla="*/ 111 w 1757"/>
              <a:gd name="T7" fmla="*/ 44 h 888"/>
              <a:gd name="T8" fmla="*/ 138 w 1757"/>
              <a:gd name="T9" fmla="*/ 61 h 888"/>
              <a:gd name="T10" fmla="*/ 153 w 1757"/>
              <a:gd name="T11" fmla="*/ 75 h 888"/>
              <a:gd name="T12" fmla="*/ 168 w 1757"/>
              <a:gd name="T13" fmla="*/ 90 h 888"/>
              <a:gd name="T14" fmla="*/ 187 w 1757"/>
              <a:gd name="T15" fmla="*/ 106 h 888"/>
              <a:gd name="T16" fmla="*/ 196 w 1757"/>
              <a:gd name="T17" fmla="*/ 120 h 888"/>
              <a:gd name="T18" fmla="*/ 206 w 1757"/>
              <a:gd name="T19" fmla="*/ 136 h 888"/>
              <a:gd name="T20" fmla="*/ 225 w 1757"/>
              <a:gd name="T21" fmla="*/ 159 h 888"/>
              <a:gd name="T22" fmla="*/ 236 w 1757"/>
              <a:gd name="T23" fmla="*/ 174 h 888"/>
              <a:gd name="T24" fmla="*/ 255 w 1757"/>
              <a:gd name="T25" fmla="*/ 190 h 888"/>
              <a:gd name="T26" fmla="*/ 269 w 1757"/>
              <a:gd name="T27" fmla="*/ 204 h 888"/>
              <a:gd name="T28" fmla="*/ 274 w 1757"/>
              <a:gd name="T29" fmla="*/ 219 h 888"/>
              <a:gd name="T30" fmla="*/ 297 w 1757"/>
              <a:gd name="T31" fmla="*/ 234 h 888"/>
              <a:gd name="T32" fmla="*/ 318 w 1757"/>
              <a:gd name="T33" fmla="*/ 250 h 888"/>
              <a:gd name="T34" fmla="*/ 333 w 1757"/>
              <a:gd name="T35" fmla="*/ 265 h 888"/>
              <a:gd name="T36" fmla="*/ 348 w 1757"/>
              <a:gd name="T37" fmla="*/ 280 h 888"/>
              <a:gd name="T38" fmla="*/ 358 w 1757"/>
              <a:gd name="T39" fmla="*/ 297 h 888"/>
              <a:gd name="T40" fmla="*/ 368 w 1757"/>
              <a:gd name="T41" fmla="*/ 311 h 888"/>
              <a:gd name="T42" fmla="*/ 379 w 1757"/>
              <a:gd name="T43" fmla="*/ 325 h 888"/>
              <a:gd name="T44" fmla="*/ 389 w 1757"/>
              <a:gd name="T45" fmla="*/ 340 h 888"/>
              <a:gd name="T46" fmla="*/ 442 w 1757"/>
              <a:gd name="T47" fmla="*/ 354 h 888"/>
              <a:gd name="T48" fmla="*/ 460 w 1757"/>
              <a:gd name="T49" fmla="*/ 371 h 888"/>
              <a:gd name="T50" fmla="*/ 473 w 1757"/>
              <a:gd name="T51" fmla="*/ 386 h 888"/>
              <a:gd name="T52" fmla="*/ 479 w 1757"/>
              <a:gd name="T53" fmla="*/ 409 h 888"/>
              <a:gd name="T54" fmla="*/ 488 w 1757"/>
              <a:gd name="T55" fmla="*/ 432 h 888"/>
              <a:gd name="T56" fmla="*/ 516 w 1757"/>
              <a:gd name="T57" fmla="*/ 454 h 888"/>
              <a:gd name="T58" fmla="*/ 595 w 1757"/>
              <a:gd name="T59" fmla="*/ 478 h 888"/>
              <a:gd name="T60" fmla="*/ 608 w 1757"/>
              <a:gd name="T61" fmla="*/ 494 h 888"/>
              <a:gd name="T62" fmla="*/ 622 w 1757"/>
              <a:gd name="T63" fmla="*/ 509 h 888"/>
              <a:gd name="T64" fmla="*/ 694 w 1757"/>
              <a:gd name="T65" fmla="*/ 522 h 888"/>
              <a:gd name="T66" fmla="*/ 735 w 1757"/>
              <a:gd name="T67" fmla="*/ 539 h 888"/>
              <a:gd name="T68" fmla="*/ 764 w 1757"/>
              <a:gd name="T69" fmla="*/ 554 h 888"/>
              <a:gd name="T70" fmla="*/ 778 w 1757"/>
              <a:gd name="T71" fmla="*/ 569 h 888"/>
              <a:gd name="T72" fmla="*/ 796 w 1757"/>
              <a:gd name="T73" fmla="*/ 584 h 888"/>
              <a:gd name="T74" fmla="*/ 803 w 1757"/>
              <a:gd name="T75" fmla="*/ 601 h 888"/>
              <a:gd name="T76" fmla="*/ 820 w 1757"/>
              <a:gd name="T77" fmla="*/ 616 h 888"/>
              <a:gd name="T78" fmla="*/ 902 w 1757"/>
              <a:gd name="T79" fmla="*/ 631 h 888"/>
              <a:gd name="T80" fmla="*/ 954 w 1757"/>
              <a:gd name="T81" fmla="*/ 647 h 888"/>
              <a:gd name="T82" fmla="*/ 1024 w 1757"/>
              <a:gd name="T83" fmla="*/ 668 h 888"/>
              <a:gd name="T84" fmla="*/ 1054 w 1757"/>
              <a:gd name="T85" fmla="*/ 687 h 888"/>
              <a:gd name="T86" fmla="*/ 1118 w 1757"/>
              <a:gd name="T87" fmla="*/ 706 h 888"/>
              <a:gd name="T88" fmla="*/ 1170 w 1757"/>
              <a:gd name="T89" fmla="*/ 730 h 888"/>
              <a:gd name="T90" fmla="*/ 1302 w 1757"/>
              <a:gd name="T91" fmla="*/ 756 h 888"/>
              <a:gd name="T92" fmla="*/ 1350 w 1757"/>
              <a:gd name="T93" fmla="*/ 794 h 888"/>
              <a:gd name="T94" fmla="*/ 1433 w 1757"/>
              <a:gd name="T95" fmla="*/ 837 h 888"/>
              <a:gd name="T96" fmla="*/ 1757 w 1757"/>
              <a:gd name="T97" fmla="*/ 88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57" h="888">
                <a:moveTo>
                  <a:pt x="0" y="0"/>
                </a:moveTo>
                <a:lnTo>
                  <a:pt x="44" y="0"/>
                </a:lnTo>
                <a:lnTo>
                  <a:pt x="44" y="6"/>
                </a:lnTo>
                <a:lnTo>
                  <a:pt x="48" y="6"/>
                </a:lnTo>
                <a:lnTo>
                  <a:pt x="48" y="9"/>
                </a:lnTo>
                <a:lnTo>
                  <a:pt x="74" y="9"/>
                </a:lnTo>
                <a:lnTo>
                  <a:pt x="74" y="14"/>
                </a:lnTo>
                <a:lnTo>
                  <a:pt x="84" y="14"/>
                </a:lnTo>
                <a:lnTo>
                  <a:pt x="84" y="23"/>
                </a:lnTo>
                <a:lnTo>
                  <a:pt x="87" y="23"/>
                </a:lnTo>
                <a:lnTo>
                  <a:pt x="87" y="30"/>
                </a:lnTo>
                <a:lnTo>
                  <a:pt x="101" y="30"/>
                </a:lnTo>
                <a:lnTo>
                  <a:pt x="101" y="37"/>
                </a:lnTo>
                <a:lnTo>
                  <a:pt x="107" y="37"/>
                </a:lnTo>
                <a:lnTo>
                  <a:pt x="107" y="44"/>
                </a:lnTo>
                <a:lnTo>
                  <a:pt x="111" y="44"/>
                </a:lnTo>
                <a:lnTo>
                  <a:pt x="111" y="53"/>
                </a:lnTo>
                <a:lnTo>
                  <a:pt x="123" y="53"/>
                </a:lnTo>
                <a:lnTo>
                  <a:pt x="123" y="61"/>
                </a:lnTo>
                <a:lnTo>
                  <a:pt x="138" y="61"/>
                </a:lnTo>
                <a:lnTo>
                  <a:pt x="138" y="66"/>
                </a:lnTo>
                <a:lnTo>
                  <a:pt x="145" y="66"/>
                </a:lnTo>
                <a:lnTo>
                  <a:pt x="145" y="75"/>
                </a:lnTo>
                <a:lnTo>
                  <a:pt x="153" y="75"/>
                </a:lnTo>
                <a:lnTo>
                  <a:pt x="153" y="83"/>
                </a:lnTo>
                <a:lnTo>
                  <a:pt x="162" y="83"/>
                </a:lnTo>
                <a:lnTo>
                  <a:pt x="162" y="90"/>
                </a:lnTo>
                <a:lnTo>
                  <a:pt x="168" y="90"/>
                </a:lnTo>
                <a:lnTo>
                  <a:pt x="168" y="98"/>
                </a:lnTo>
                <a:lnTo>
                  <a:pt x="177" y="98"/>
                </a:lnTo>
                <a:lnTo>
                  <a:pt x="177" y="106"/>
                </a:lnTo>
                <a:lnTo>
                  <a:pt x="187" y="106"/>
                </a:lnTo>
                <a:lnTo>
                  <a:pt x="187" y="113"/>
                </a:lnTo>
                <a:lnTo>
                  <a:pt x="189" y="113"/>
                </a:lnTo>
                <a:lnTo>
                  <a:pt x="189" y="120"/>
                </a:lnTo>
                <a:lnTo>
                  <a:pt x="196" y="120"/>
                </a:lnTo>
                <a:lnTo>
                  <a:pt x="196" y="129"/>
                </a:lnTo>
                <a:lnTo>
                  <a:pt x="203" y="129"/>
                </a:lnTo>
                <a:lnTo>
                  <a:pt x="203" y="136"/>
                </a:lnTo>
                <a:lnTo>
                  <a:pt x="206" y="136"/>
                </a:lnTo>
                <a:lnTo>
                  <a:pt x="206" y="151"/>
                </a:lnTo>
                <a:lnTo>
                  <a:pt x="221" y="151"/>
                </a:lnTo>
                <a:lnTo>
                  <a:pt x="221" y="159"/>
                </a:lnTo>
                <a:lnTo>
                  <a:pt x="225" y="159"/>
                </a:lnTo>
                <a:lnTo>
                  <a:pt x="225" y="167"/>
                </a:lnTo>
                <a:lnTo>
                  <a:pt x="232" y="167"/>
                </a:lnTo>
                <a:lnTo>
                  <a:pt x="232" y="174"/>
                </a:lnTo>
                <a:lnTo>
                  <a:pt x="236" y="174"/>
                </a:lnTo>
                <a:lnTo>
                  <a:pt x="236" y="182"/>
                </a:lnTo>
                <a:lnTo>
                  <a:pt x="253" y="182"/>
                </a:lnTo>
                <a:lnTo>
                  <a:pt x="253" y="190"/>
                </a:lnTo>
                <a:lnTo>
                  <a:pt x="255" y="190"/>
                </a:lnTo>
                <a:lnTo>
                  <a:pt x="255" y="196"/>
                </a:lnTo>
                <a:lnTo>
                  <a:pt x="259" y="196"/>
                </a:lnTo>
                <a:lnTo>
                  <a:pt x="259" y="204"/>
                </a:lnTo>
                <a:lnTo>
                  <a:pt x="269" y="204"/>
                </a:lnTo>
                <a:lnTo>
                  <a:pt x="269" y="212"/>
                </a:lnTo>
                <a:lnTo>
                  <a:pt x="271" y="212"/>
                </a:lnTo>
                <a:lnTo>
                  <a:pt x="271" y="219"/>
                </a:lnTo>
                <a:lnTo>
                  <a:pt x="274" y="219"/>
                </a:lnTo>
                <a:lnTo>
                  <a:pt x="274" y="227"/>
                </a:lnTo>
                <a:lnTo>
                  <a:pt x="279" y="227"/>
                </a:lnTo>
                <a:lnTo>
                  <a:pt x="279" y="234"/>
                </a:lnTo>
                <a:lnTo>
                  <a:pt x="297" y="234"/>
                </a:lnTo>
                <a:lnTo>
                  <a:pt x="297" y="243"/>
                </a:lnTo>
                <a:lnTo>
                  <a:pt x="302" y="243"/>
                </a:lnTo>
                <a:lnTo>
                  <a:pt x="302" y="250"/>
                </a:lnTo>
                <a:lnTo>
                  <a:pt x="318" y="250"/>
                </a:lnTo>
                <a:lnTo>
                  <a:pt x="318" y="257"/>
                </a:lnTo>
                <a:lnTo>
                  <a:pt x="330" y="257"/>
                </a:lnTo>
                <a:lnTo>
                  <a:pt x="330" y="265"/>
                </a:lnTo>
                <a:lnTo>
                  <a:pt x="333" y="265"/>
                </a:lnTo>
                <a:lnTo>
                  <a:pt x="333" y="274"/>
                </a:lnTo>
                <a:lnTo>
                  <a:pt x="337" y="274"/>
                </a:lnTo>
                <a:lnTo>
                  <a:pt x="337" y="280"/>
                </a:lnTo>
                <a:lnTo>
                  <a:pt x="348" y="280"/>
                </a:lnTo>
                <a:lnTo>
                  <a:pt x="348" y="287"/>
                </a:lnTo>
                <a:lnTo>
                  <a:pt x="351" y="287"/>
                </a:lnTo>
                <a:lnTo>
                  <a:pt x="351" y="297"/>
                </a:lnTo>
                <a:lnTo>
                  <a:pt x="358" y="297"/>
                </a:lnTo>
                <a:lnTo>
                  <a:pt x="358" y="304"/>
                </a:lnTo>
                <a:lnTo>
                  <a:pt x="360" y="304"/>
                </a:lnTo>
                <a:lnTo>
                  <a:pt x="360" y="311"/>
                </a:lnTo>
                <a:lnTo>
                  <a:pt x="368" y="311"/>
                </a:lnTo>
                <a:lnTo>
                  <a:pt x="368" y="318"/>
                </a:lnTo>
                <a:lnTo>
                  <a:pt x="376" y="318"/>
                </a:lnTo>
                <a:lnTo>
                  <a:pt x="376" y="325"/>
                </a:lnTo>
                <a:lnTo>
                  <a:pt x="379" y="325"/>
                </a:lnTo>
                <a:lnTo>
                  <a:pt x="379" y="334"/>
                </a:lnTo>
                <a:lnTo>
                  <a:pt x="384" y="334"/>
                </a:lnTo>
                <a:lnTo>
                  <a:pt x="384" y="340"/>
                </a:lnTo>
                <a:lnTo>
                  <a:pt x="389" y="340"/>
                </a:lnTo>
                <a:lnTo>
                  <a:pt x="389" y="347"/>
                </a:lnTo>
                <a:lnTo>
                  <a:pt x="392" y="347"/>
                </a:lnTo>
                <a:lnTo>
                  <a:pt x="392" y="354"/>
                </a:lnTo>
                <a:lnTo>
                  <a:pt x="442" y="354"/>
                </a:lnTo>
                <a:lnTo>
                  <a:pt x="442" y="363"/>
                </a:lnTo>
                <a:lnTo>
                  <a:pt x="457" y="363"/>
                </a:lnTo>
                <a:lnTo>
                  <a:pt x="457" y="371"/>
                </a:lnTo>
                <a:lnTo>
                  <a:pt x="460" y="371"/>
                </a:lnTo>
                <a:lnTo>
                  <a:pt x="460" y="378"/>
                </a:lnTo>
                <a:lnTo>
                  <a:pt x="463" y="378"/>
                </a:lnTo>
                <a:lnTo>
                  <a:pt x="463" y="386"/>
                </a:lnTo>
                <a:lnTo>
                  <a:pt x="473" y="386"/>
                </a:lnTo>
                <a:lnTo>
                  <a:pt x="473" y="392"/>
                </a:lnTo>
                <a:lnTo>
                  <a:pt x="476" y="392"/>
                </a:lnTo>
                <a:lnTo>
                  <a:pt x="476" y="409"/>
                </a:lnTo>
                <a:lnTo>
                  <a:pt x="479" y="409"/>
                </a:lnTo>
                <a:lnTo>
                  <a:pt x="479" y="417"/>
                </a:lnTo>
                <a:lnTo>
                  <a:pt x="483" y="417"/>
                </a:lnTo>
                <a:lnTo>
                  <a:pt x="483" y="432"/>
                </a:lnTo>
                <a:lnTo>
                  <a:pt x="488" y="432"/>
                </a:lnTo>
                <a:lnTo>
                  <a:pt x="488" y="447"/>
                </a:lnTo>
                <a:lnTo>
                  <a:pt x="504" y="447"/>
                </a:lnTo>
                <a:lnTo>
                  <a:pt x="504" y="454"/>
                </a:lnTo>
                <a:lnTo>
                  <a:pt x="516" y="454"/>
                </a:lnTo>
                <a:lnTo>
                  <a:pt x="516" y="462"/>
                </a:lnTo>
                <a:lnTo>
                  <a:pt x="543" y="462"/>
                </a:lnTo>
                <a:lnTo>
                  <a:pt x="543" y="478"/>
                </a:lnTo>
                <a:lnTo>
                  <a:pt x="595" y="478"/>
                </a:lnTo>
                <a:lnTo>
                  <a:pt x="595" y="484"/>
                </a:lnTo>
                <a:lnTo>
                  <a:pt x="601" y="484"/>
                </a:lnTo>
                <a:lnTo>
                  <a:pt x="601" y="494"/>
                </a:lnTo>
                <a:lnTo>
                  <a:pt x="608" y="494"/>
                </a:lnTo>
                <a:lnTo>
                  <a:pt x="608" y="502"/>
                </a:lnTo>
                <a:lnTo>
                  <a:pt x="613" y="502"/>
                </a:lnTo>
                <a:lnTo>
                  <a:pt x="613" y="509"/>
                </a:lnTo>
                <a:lnTo>
                  <a:pt x="622" y="509"/>
                </a:lnTo>
                <a:lnTo>
                  <a:pt x="622" y="516"/>
                </a:lnTo>
                <a:lnTo>
                  <a:pt x="645" y="516"/>
                </a:lnTo>
                <a:lnTo>
                  <a:pt x="645" y="522"/>
                </a:lnTo>
                <a:lnTo>
                  <a:pt x="694" y="522"/>
                </a:lnTo>
                <a:lnTo>
                  <a:pt x="694" y="532"/>
                </a:lnTo>
                <a:lnTo>
                  <a:pt x="712" y="532"/>
                </a:lnTo>
                <a:lnTo>
                  <a:pt x="712" y="539"/>
                </a:lnTo>
                <a:lnTo>
                  <a:pt x="735" y="539"/>
                </a:lnTo>
                <a:lnTo>
                  <a:pt x="735" y="547"/>
                </a:lnTo>
                <a:lnTo>
                  <a:pt x="740" y="547"/>
                </a:lnTo>
                <a:lnTo>
                  <a:pt x="740" y="554"/>
                </a:lnTo>
                <a:lnTo>
                  <a:pt x="764" y="554"/>
                </a:lnTo>
                <a:lnTo>
                  <a:pt x="764" y="562"/>
                </a:lnTo>
                <a:lnTo>
                  <a:pt x="768" y="562"/>
                </a:lnTo>
                <a:lnTo>
                  <a:pt x="768" y="569"/>
                </a:lnTo>
                <a:lnTo>
                  <a:pt x="778" y="569"/>
                </a:lnTo>
                <a:lnTo>
                  <a:pt x="778" y="577"/>
                </a:lnTo>
                <a:lnTo>
                  <a:pt x="789" y="577"/>
                </a:lnTo>
                <a:lnTo>
                  <a:pt x="789" y="584"/>
                </a:lnTo>
                <a:lnTo>
                  <a:pt x="796" y="584"/>
                </a:lnTo>
                <a:lnTo>
                  <a:pt x="796" y="593"/>
                </a:lnTo>
                <a:lnTo>
                  <a:pt x="798" y="593"/>
                </a:lnTo>
                <a:lnTo>
                  <a:pt x="798" y="601"/>
                </a:lnTo>
                <a:lnTo>
                  <a:pt x="803" y="601"/>
                </a:lnTo>
                <a:lnTo>
                  <a:pt x="803" y="606"/>
                </a:lnTo>
                <a:lnTo>
                  <a:pt x="807" y="606"/>
                </a:lnTo>
                <a:lnTo>
                  <a:pt x="807" y="616"/>
                </a:lnTo>
                <a:lnTo>
                  <a:pt x="820" y="616"/>
                </a:lnTo>
                <a:lnTo>
                  <a:pt x="820" y="623"/>
                </a:lnTo>
                <a:lnTo>
                  <a:pt x="826" y="623"/>
                </a:lnTo>
                <a:lnTo>
                  <a:pt x="826" y="631"/>
                </a:lnTo>
                <a:lnTo>
                  <a:pt x="902" y="631"/>
                </a:lnTo>
                <a:lnTo>
                  <a:pt x="902" y="639"/>
                </a:lnTo>
                <a:lnTo>
                  <a:pt x="945" y="639"/>
                </a:lnTo>
                <a:lnTo>
                  <a:pt x="945" y="647"/>
                </a:lnTo>
                <a:lnTo>
                  <a:pt x="954" y="647"/>
                </a:lnTo>
                <a:lnTo>
                  <a:pt x="954" y="657"/>
                </a:lnTo>
                <a:lnTo>
                  <a:pt x="1017" y="657"/>
                </a:lnTo>
                <a:lnTo>
                  <a:pt x="1017" y="668"/>
                </a:lnTo>
                <a:lnTo>
                  <a:pt x="1024" y="668"/>
                </a:lnTo>
                <a:lnTo>
                  <a:pt x="1024" y="676"/>
                </a:lnTo>
                <a:lnTo>
                  <a:pt x="1029" y="676"/>
                </a:lnTo>
                <a:lnTo>
                  <a:pt x="1029" y="687"/>
                </a:lnTo>
                <a:lnTo>
                  <a:pt x="1054" y="687"/>
                </a:lnTo>
                <a:lnTo>
                  <a:pt x="1054" y="696"/>
                </a:lnTo>
                <a:lnTo>
                  <a:pt x="1063" y="696"/>
                </a:lnTo>
                <a:lnTo>
                  <a:pt x="1063" y="706"/>
                </a:lnTo>
                <a:lnTo>
                  <a:pt x="1118" y="706"/>
                </a:lnTo>
                <a:lnTo>
                  <a:pt x="1118" y="717"/>
                </a:lnTo>
                <a:lnTo>
                  <a:pt x="1144" y="717"/>
                </a:lnTo>
                <a:lnTo>
                  <a:pt x="1144" y="730"/>
                </a:lnTo>
                <a:lnTo>
                  <a:pt x="1170" y="730"/>
                </a:lnTo>
                <a:lnTo>
                  <a:pt x="1170" y="741"/>
                </a:lnTo>
                <a:lnTo>
                  <a:pt x="1242" y="741"/>
                </a:lnTo>
                <a:lnTo>
                  <a:pt x="1242" y="756"/>
                </a:lnTo>
                <a:lnTo>
                  <a:pt x="1302" y="756"/>
                </a:lnTo>
                <a:lnTo>
                  <a:pt x="1302" y="775"/>
                </a:lnTo>
                <a:lnTo>
                  <a:pt x="1319" y="775"/>
                </a:lnTo>
                <a:lnTo>
                  <a:pt x="1319" y="794"/>
                </a:lnTo>
                <a:lnTo>
                  <a:pt x="1350" y="794"/>
                </a:lnTo>
                <a:lnTo>
                  <a:pt x="1350" y="815"/>
                </a:lnTo>
                <a:lnTo>
                  <a:pt x="1415" y="815"/>
                </a:lnTo>
                <a:lnTo>
                  <a:pt x="1415" y="837"/>
                </a:lnTo>
                <a:lnTo>
                  <a:pt x="1433" y="837"/>
                </a:lnTo>
                <a:lnTo>
                  <a:pt x="1433" y="859"/>
                </a:lnTo>
                <a:lnTo>
                  <a:pt x="1499" y="859"/>
                </a:lnTo>
                <a:lnTo>
                  <a:pt x="1499" y="888"/>
                </a:lnTo>
                <a:lnTo>
                  <a:pt x="1757" y="888"/>
                </a:lnTo>
              </a:path>
            </a:pathLst>
          </a:custGeom>
          <a:noFill/>
          <a:ln w="11176"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01" name="TextBox 300">
            <a:extLst>
              <a:ext uri="{FF2B5EF4-FFF2-40B4-BE49-F238E27FC236}">
                <a16:creationId xmlns:a16="http://schemas.microsoft.com/office/drawing/2014/main" id="{781E89D6-0FC8-466E-9A18-CEA90D5376CB}"/>
              </a:ext>
            </a:extLst>
          </p:cNvPr>
          <p:cNvSpPr txBox="1"/>
          <p:nvPr/>
        </p:nvSpPr>
        <p:spPr>
          <a:xfrm>
            <a:off x="670698" y="1991687"/>
            <a:ext cx="401072" cy="261610"/>
          </a:xfrm>
          <a:prstGeom prst="rect">
            <a:avLst/>
          </a:prstGeom>
          <a:noFill/>
        </p:spPr>
        <p:txBody>
          <a:bodyPr wrap="square"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100</a:t>
            </a:r>
          </a:p>
        </p:txBody>
      </p:sp>
      <p:sp>
        <p:nvSpPr>
          <p:cNvPr id="302" name="TextBox 301">
            <a:extLst>
              <a:ext uri="{FF2B5EF4-FFF2-40B4-BE49-F238E27FC236}">
                <a16:creationId xmlns:a16="http://schemas.microsoft.com/office/drawing/2014/main" id="{AEEB0DCE-BD18-406D-974D-8D3AF48E3C51}"/>
              </a:ext>
            </a:extLst>
          </p:cNvPr>
          <p:cNvSpPr txBox="1"/>
          <p:nvPr/>
        </p:nvSpPr>
        <p:spPr>
          <a:xfrm>
            <a:off x="742834" y="2207674"/>
            <a:ext cx="328936" cy="261610"/>
          </a:xfrm>
          <a:prstGeom prst="rect">
            <a:avLst/>
          </a:prstGeom>
          <a:noFill/>
        </p:spPr>
        <p:txBody>
          <a:bodyPr wrap="square"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90</a:t>
            </a:r>
          </a:p>
        </p:txBody>
      </p:sp>
      <p:sp>
        <p:nvSpPr>
          <p:cNvPr id="303" name="TextBox 302">
            <a:extLst>
              <a:ext uri="{FF2B5EF4-FFF2-40B4-BE49-F238E27FC236}">
                <a16:creationId xmlns:a16="http://schemas.microsoft.com/office/drawing/2014/main" id="{AC6C3136-F48C-4FC4-9747-121A8020F429}"/>
              </a:ext>
            </a:extLst>
          </p:cNvPr>
          <p:cNvSpPr txBox="1"/>
          <p:nvPr/>
        </p:nvSpPr>
        <p:spPr>
          <a:xfrm>
            <a:off x="742834" y="2423661"/>
            <a:ext cx="328936" cy="261610"/>
          </a:xfrm>
          <a:prstGeom prst="rect">
            <a:avLst/>
          </a:prstGeom>
          <a:noFill/>
        </p:spPr>
        <p:txBody>
          <a:bodyPr wrap="square"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80</a:t>
            </a:r>
          </a:p>
        </p:txBody>
      </p:sp>
      <p:sp>
        <p:nvSpPr>
          <p:cNvPr id="304" name="TextBox 303">
            <a:extLst>
              <a:ext uri="{FF2B5EF4-FFF2-40B4-BE49-F238E27FC236}">
                <a16:creationId xmlns:a16="http://schemas.microsoft.com/office/drawing/2014/main" id="{82876530-D7B7-460C-90AE-3E9538D08FBA}"/>
              </a:ext>
            </a:extLst>
          </p:cNvPr>
          <p:cNvSpPr txBox="1"/>
          <p:nvPr/>
        </p:nvSpPr>
        <p:spPr>
          <a:xfrm>
            <a:off x="742834" y="2639647"/>
            <a:ext cx="328936" cy="261610"/>
          </a:xfrm>
          <a:prstGeom prst="rect">
            <a:avLst/>
          </a:prstGeom>
          <a:noFill/>
        </p:spPr>
        <p:txBody>
          <a:bodyPr wrap="square"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70</a:t>
            </a:r>
          </a:p>
        </p:txBody>
      </p:sp>
      <p:sp>
        <p:nvSpPr>
          <p:cNvPr id="305" name="TextBox 304">
            <a:extLst>
              <a:ext uri="{FF2B5EF4-FFF2-40B4-BE49-F238E27FC236}">
                <a16:creationId xmlns:a16="http://schemas.microsoft.com/office/drawing/2014/main" id="{CA3A2E86-DB16-46FF-BC87-10CC2E0630E1}"/>
              </a:ext>
            </a:extLst>
          </p:cNvPr>
          <p:cNvSpPr txBox="1"/>
          <p:nvPr/>
        </p:nvSpPr>
        <p:spPr>
          <a:xfrm>
            <a:off x="742834" y="2855634"/>
            <a:ext cx="328936" cy="261610"/>
          </a:xfrm>
          <a:prstGeom prst="rect">
            <a:avLst/>
          </a:prstGeom>
          <a:noFill/>
        </p:spPr>
        <p:txBody>
          <a:bodyPr wrap="square"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60</a:t>
            </a:r>
          </a:p>
        </p:txBody>
      </p:sp>
      <p:sp>
        <p:nvSpPr>
          <p:cNvPr id="306" name="TextBox 305">
            <a:extLst>
              <a:ext uri="{FF2B5EF4-FFF2-40B4-BE49-F238E27FC236}">
                <a16:creationId xmlns:a16="http://schemas.microsoft.com/office/drawing/2014/main" id="{024BA8E3-C140-4E8D-B3C3-6D442F6379F4}"/>
              </a:ext>
            </a:extLst>
          </p:cNvPr>
          <p:cNvSpPr txBox="1"/>
          <p:nvPr/>
        </p:nvSpPr>
        <p:spPr>
          <a:xfrm>
            <a:off x="742834" y="3071621"/>
            <a:ext cx="328936" cy="261610"/>
          </a:xfrm>
          <a:prstGeom prst="rect">
            <a:avLst/>
          </a:prstGeom>
          <a:noFill/>
        </p:spPr>
        <p:txBody>
          <a:bodyPr wrap="square"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50</a:t>
            </a:r>
          </a:p>
        </p:txBody>
      </p:sp>
      <p:sp>
        <p:nvSpPr>
          <p:cNvPr id="307" name="TextBox 306">
            <a:extLst>
              <a:ext uri="{FF2B5EF4-FFF2-40B4-BE49-F238E27FC236}">
                <a16:creationId xmlns:a16="http://schemas.microsoft.com/office/drawing/2014/main" id="{E152DB13-2EFD-4457-B4BA-E721A50D5C03}"/>
              </a:ext>
            </a:extLst>
          </p:cNvPr>
          <p:cNvSpPr txBox="1"/>
          <p:nvPr/>
        </p:nvSpPr>
        <p:spPr>
          <a:xfrm>
            <a:off x="742834" y="3287607"/>
            <a:ext cx="328936" cy="261610"/>
          </a:xfrm>
          <a:prstGeom prst="rect">
            <a:avLst/>
          </a:prstGeom>
          <a:noFill/>
        </p:spPr>
        <p:txBody>
          <a:bodyPr wrap="square"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40</a:t>
            </a:r>
          </a:p>
        </p:txBody>
      </p:sp>
      <p:sp>
        <p:nvSpPr>
          <p:cNvPr id="308" name="TextBox 307">
            <a:extLst>
              <a:ext uri="{FF2B5EF4-FFF2-40B4-BE49-F238E27FC236}">
                <a16:creationId xmlns:a16="http://schemas.microsoft.com/office/drawing/2014/main" id="{5410E019-DBBF-454A-A039-D85C28BF6DB9}"/>
              </a:ext>
            </a:extLst>
          </p:cNvPr>
          <p:cNvSpPr txBox="1"/>
          <p:nvPr/>
        </p:nvSpPr>
        <p:spPr>
          <a:xfrm>
            <a:off x="742834" y="3503594"/>
            <a:ext cx="328936" cy="261610"/>
          </a:xfrm>
          <a:prstGeom prst="rect">
            <a:avLst/>
          </a:prstGeom>
          <a:noFill/>
        </p:spPr>
        <p:txBody>
          <a:bodyPr wrap="square"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30</a:t>
            </a:r>
          </a:p>
        </p:txBody>
      </p:sp>
      <p:sp>
        <p:nvSpPr>
          <p:cNvPr id="309" name="TextBox 308">
            <a:extLst>
              <a:ext uri="{FF2B5EF4-FFF2-40B4-BE49-F238E27FC236}">
                <a16:creationId xmlns:a16="http://schemas.microsoft.com/office/drawing/2014/main" id="{608594AE-43BB-4AA6-8B1F-C7352F0F7361}"/>
              </a:ext>
            </a:extLst>
          </p:cNvPr>
          <p:cNvSpPr txBox="1"/>
          <p:nvPr/>
        </p:nvSpPr>
        <p:spPr>
          <a:xfrm>
            <a:off x="742834" y="3719581"/>
            <a:ext cx="328936" cy="261610"/>
          </a:xfrm>
          <a:prstGeom prst="rect">
            <a:avLst/>
          </a:prstGeom>
          <a:noFill/>
        </p:spPr>
        <p:txBody>
          <a:bodyPr wrap="square"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20</a:t>
            </a:r>
          </a:p>
        </p:txBody>
      </p:sp>
      <p:sp>
        <p:nvSpPr>
          <p:cNvPr id="310" name="TextBox 309">
            <a:extLst>
              <a:ext uri="{FF2B5EF4-FFF2-40B4-BE49-F238E27FC236}">
                <a16:creationId xmlns:a16="http://schemas.microsoft.com/office/drawing/2014/main" id="{CEF1D18A-E65C-44C1-8554-2EBAD7EC690E}"/>
              </a:ext>
            </a:extLst>
          </p:cNvPr>
          <p:cNvSpPr txBox="1"/>
          <p:nvPr/>
        </p:nvSpPr>
        <p:spPr>
          <a:xfrm>
            <a:off x="742834" y="3935567"/>
            <a:ext cx="328936" cy="261610"/>
          </a:xfrm>
          <a:prstGeom prst="rect">
            <a:avLst/>
          </a:prstGeom>
          <a:noFill/>
        </p:spPr>
        <p:txBody>
          <a:bodyPr wrap="square"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10</a:t>
            </a:r>
          </a:p>
        </p:txBody>
      </p:sp>
      <p:sp>
        <p:nvSpPr>
          <p:cNvPr id="311" name="TextBox 310">
            <a:extLst>
              <a:ext uri="{FF2B5EF4-FFF2-40B4-BE49-F238E27FC236}">
                <a16:creationId xmlns:a16="http://schemas.microsoft.com/office/drawing/2014/main" id="{D8587597-36E0-4BFA-A448-6C11270F8CA0}"/>
              </a:ext>
            </a:extLst>
          </p:cNvPr>
          <p:cNvSpPr txBox="1"/>
          <p:nvPr/>
        </p:nvSpPr>
        <p:spPr>
          <a:xfrm>
            <a:off x="814968" y="4151557"/>
            <a:ext cx="256801" cy="261610"/>
          </a:xfrm>
          <a:prstGeom prst="rect">
            <a:avLst/>
          </a:prstGeom>
          <a:noFill/>
        </p:spPr>
        <p:txBody>
          <a:bodyPr wrap="square"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0</a:t>
            </a:r>
          </a:p>
        </p:txBody>
      </p:sp>
      <p:sp>
        <p:nvSpPr>
          <p:cNvPr id="312" name="TextBox 311">
            <a:extLst>
              <a:ext uri="{FF2B5EF4-FFF2-40B4-BE49-F238E27FC236}">
                <a16:creationId xmlns:a16="http://schemas.microsoft.com/office/drawing/2014/main" id="{69080D28-0C03-4441-B6AD-F1ED6D3299D4}"/>
              </a:ext>
            </a:extLst>
          </p:cNvPr>
          <p:cNvSpPr txBox="1"/>
          <p:nvPr/>
        </p:nvSpPr>
        <p:spPr>
          <a:xfrm>
            <a:off x="978584" y="4334309"/>
            <a:ext cx="256801" cy="261610"/>
          </a:xfrm>
          <a:prstGeom prst="rect">
            <a:avLst/>
          </a:prstGeom>
          <a:noFill/>
        </p:spPr>
        <p:txBody>
          <a:bodyPr wrap="square"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0</a:t>
            </a:r>
          </a:p>
        </p:txBody>
      </p:sp>
      <p:sp>
        <p:nvSpPr>
          <p:cNvPr id="313" name="TextBox 312">
            <a:extLst>
              <a:ext uri="{FF2B5EF4-FFF2-40B4-BE49-F238E27FC236}">
                <a16:creationId xmlns:a16="http://schemas.microsoft.com/office/drawing/2014/main" id="{2202B782-7499-47E7-9AA0-9452E9A5D5FD}"/>
              </a:ext>
            </a:extLst>
          </p:cNvPr>
          <p:cNvSpPr txBox="1"/>
          <p:nvPr/>
        </p:nvSpPr>
        <p:spPr>
          <a:xfrm>
            <a:off x="1485860" y="4334309"/>
            <a:ext cx="256801" cy="261610"/>
          </a:xfrm>
          <a:prstGeom prst="rect">
            <a:avLst/>
          </a:prstGeom>
          <a:noFill/>
        </p:spPr>
        <p:txBody>
          <a:bodyPr wrap="square"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4</a:t>
            </a:r>
          </a:p>
        </p:txBody>
      </p:sp>
      <p:sp>
        <p:nvSpPr>
          <p:cNvPr id="314" name="TextBox 313">
            <a:extLst>
              <a:ext uri="{FF2B5EF4-FFF2-40B4-BE49-F238E27FC236}">
                <a16:creationId xmlns:a16="http://schemas.microsoft.com/office/drawing/2014/main" id="{482407D7-70F2-4497-84C9-C1CCF1FE042C}"/>
              </a:ext>
            </a:extLst>
          </p:cNvPr>
          <p:cNvSpPr txBox="1"/>
          <p:nvPr/>
        </p:nvSpPr>
        <p:spPr>
          <a:xfrm>
            <a:off x="1993134" y="4334309"/>
            <a:ext cx="256801" cy="261610"/>
          </a:xfrm>
          <a:prstGeom prst="rect">
            <a:avLst/>
          </a:prstGeom>
          <a:noFill/>
        </p:spPr>
        <p:txBody>
          <a:bodyPr wrap="square"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8</a:t>
            </a:r>
          </a:p>
        </p:txBody>
      </p:sp>
      <p:sp>
        <p:nvSpPr>
          <p:cNvPr id="315" name="TextBox 314">
            <a:extLst>
              <a:ext uri="{FF2B5EF4-FFF2-40B4-BE49-F238E27FC236}">
                <a16:creationId xmlns:a16="http://schemas.microsoft.com/office/drawing/2014/main" id="{489E1D93-C523-47B8-BF71-A9DE77DF6033}"/>
              </a:ext>
            </a:extLst>
          </p:cNvPr>
          <p:cNvSpPr txBox="1"/>
          <p:nvPr/>
        </p:nvSpPr>
        <p:spPr>
          <a:xfrm>
            <a:off x="2464343" y="4334309"/>
            <a:ext cx="328936" cy="261610"/>
          </a:xfrm>
          <a:prstGeom prst="rect">
            <a:avLst/>
          </a:prstGeom>
          <a:noFill/>
        </p:spPr>
        <p:txBody>
          <a:bodyPr wrap="square"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12</a:t>
            </a:r>
          </a:p>
        </p:txBody>
      </p:sp>
      <p:sp>
        <p:nvSpPr>
          <p:cNvPr id="316" name="TextBox 315">
            <a:extLst>
              <a:ext uri="{FF2B5EF4-FFF2-40B4-BE49-F238E27FC236}">
                <a16:creationId xmlns:a16="http://schemas.microsoft.com/office/drawing/2014/main" id="{FC3A8FC1-17BE-411C-AF96-162EF7CDB5DE}"/>
              </a:ext>
            </a:extLst>
          </p:cNvPr>
          <p:cNvSpPr txBox="1"/>
          <p:nvPr/>
        </p:nvSpPr>
        <p:spPr>
          <a:xfrm>
            <a:off x="2971618" y="4334309"/>
            <a:ext cx="328936" cy="261610"/>
          </a:xfrm>
          <a:prstGeom prst="rect">
            <a:avLst/>
          </a:prstGeom>
          <a:noFill/>
        </p:spPr>
        <p:txBody>
          <a:bodyPr wrap="square"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16</a:t>
            </a:r>
          </a:p>
        </p:txBody>
      </p:sp>
      <p:sp>
        <p:nvSpPr>
          <p:cNvPr id="317" name="TextBox 316">
            <a:extLst>
              <a:ext uri="{FF2B5EF4-FFF2-40B4-BE49-F238E27FC236}">
                <a16:creationId xmlns:a16="http://schemas.microsoft.com/office/drawing/2014/main" id="{27BB3A1D-8626-44A1-9402-040328AD3E9D}"/>
              </a:ext>
            </a:extLst>
          </p:cNvPr>
          <p:cNvSpPr txBox="1"/>
          <p:nvPr/>
        </p:nvSpPr>
        <p:spPr>
          <a:xfrm>
            <a:off x="3478893" y="4334309"/>
            <a:ext cx="328936" cy="261610"/>
          </a:xfrm>
          <a:prstGeom prst="rect">
            <a:avLst/>
          </a:prstGeom>
          <a:noFill/>
        </p:spPr>
        <p:txBody>
          <a:bodyPr wrap="square"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20</a:t>
            </a:r>
          </a:p>
        </p:txBody>
      </p:sp>
      <p:sp>
        <p:nvSpPr>
          <p:cNvPr id="318" name="TextBox 317">
            <a:extLst>
              <a:ext uri="{FF2B5EF4-FFF2-40B4-BE49-F238E27FC236}">
                <a16:creationId xmlns:a16="http://schemas.microsoft.com/office/drawing/2014/main" id="{BD0B7175-7698-4C24-863F-4278DC75F2A5}"/>
              </a:ext>
            </a:extLst>
          </p:cNvPr>
          <p:cNvSpPr txBox="1"/>
          <p:nvPr/>
        </p:nvSpPr>
        <p:spPr>
          <a:xfrm>
            <a:off x="5000714" y="4334309"/>
            <a:ext cx="328936" cy="261610"/>
          </a:xfrm>
          <a:prstGeom prst="rect">
            <a:avLst/>
          </a:prstGeom>
          <a:noFill/>
        </p:spPr>
        <p:txBody>
          <a:bodyPr wrap="square"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32</a:t>
            </a:r>
          </a:p>
        </p:txBody>
      </p:sp>
      <p:sp>
        <p:nvSpPr>
          <p:cNvPr id="319" name="TextBox 318">
            <a:extLst>
              <a:ext uri="{FF2B5EF4-FFF2-40B4-BE49-F238E27FC236}">
                <a16:creationId xmlns:a16="http://schemas.microsoft.com/office/drawing/2014/main" id="{AB002956-C763-4A2B-B336-5AF18A4AE96A}"/>
              </a:ext>
            </a:extLst>
          </p:cNvPr>
          <p:cNvSpPr txBox="1"/>
          <p:nvPr/>
        </p:nvSpPr>
        <p:spPr>
          <a:xfrm rot="16200000">
            <a:off x="-522534" y="3001862"/>
            <a:ext cx="2171699" cy="307777"/>
          </a:xfrm>
          <a:prstGeom prst="rect">
            <a:avLst/>
          </a:prstGeom>
          <a:noFill/>
        </p:spPr>
        <p:txBody>
          <a:bodyPr wrap="square"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43333"/>
                </a:solidFill>
                <a:effectLst/>
                <a:uLnTx/>
                <a:uFillTx/>
                <a:cs typeface="Arial" panose="020B0604020202020204" pitchFamily="34" charset="0"/>
              </a:rPr>
              <a:t>OS (%)</a:t>
            </a:r>
          </a:p>
        </p:txBody>
      </p:sp>
      <p:sp>
        <p:nvSpPr>
          <p:cNvPr id="320" name="TextBox 319">
            <a:extLst>
              <a:ext uri="{FF2B5EF4-FFF2-40B4-BE49-F238E27FC236}">
                <a16:creationId xmlns:a16="http://schemas.microsoft.com/office/drawing/2014/main" id="{F0928CE1-FF6B-4445-9EDB-3A3253947ADE}"/>
              </a:ext>
            </a:extLst>
          </p:cNvPr>
          <p:cNvSpPr txBox="1"/>
          <p:nvPr/>
        </p:nvSpPr>
        <p:spPr>
          <a:xfrm>
            <a:off x="1121032" y="4471963"/>
            <a:ext cx="4075420" cy="307777"/>
          </a:xfrm>
          <a:prstGeom prst="rect">
            <a:avLst/>
          </a:prstGeom>
          <a:noFill/>
        </p:spPr>
        <p:txBody>
          <a:bodyPr wrap="square"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43333"/>
                </a:solidFill>
                <a:effectLst/>
                <a:uLnTx/>
                <a:uFillTx/>
                <a:cs typeface="Arial" panose="020B0604020202020204" pitchFamily="34" charset="0"/>
              </a:rPr>
              <a:t>Time (months)</a:t>
            </a:r>
          </a:p>
        </p:txBody>
      </p:sp>
      <p:sp>
        <p:nvSpPr>
          <p:cNvPr id="321" name="TextBox 320">
            <a:extLst>
              <a:ext uri="{FF2B5EF4-FFF2-40B4-BE49-F238E27FC236}">
                <a16:creationId xmlns:a16="http://schemas.microsoft.com/office/drawing/2014/main" id="{1627A950-DF58-409B-A64F-4EC5879EE045}"/>
              </a:ext>
            </a:extLst>
          </p:cNvPr>
          <p:cNvSpPr txBox="1"/>
          <p:nvPr/>
        </p:nvSpPr>
        <p:spPr>
          <a:xfrm>
            <a:off x="4493442" y="4334309"/>
            <a:ext cx="328936" cy="261610"/>
          </a:xfrm>
          <a:prstGeom prst="rect">
            <a:avLst/>
          </a:prstGeom>
          <a:noFill/>
        </p:spPr>
        <p:txBody>
          <a:bodyPr wrap="square"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28</a:t>
            </a:r>
          </a:p>
        </p:txBody>
      </p:sp>
      <p:sp>
        <p:nvSpPr>
          <p:cNvPr id="322" name="TextBox 321">
            <a:extLst>
              <a:ext uri="{FF2B5EF4-FFF2-40B4-BE49-F238E27FC236}">
                <a16:creationId xmlns:a16="http://schemas.microsoft.com/office/drawing/2014/main" id="{878ED403-0DF3-48B5-815E-4FBD77516528}"/>
              </a:ext>
            </a:extLst>
          </p:cNvPr>
          <p:cNvSpPr txBox="1"/>
          <p:nvPr/>
        </p:nvSpPr>
        <p:spPr>
          <a:xfrm>
            <a:off x="3986167" y="4334309"/>
            <a:ext cx="328936" cy="261610"/>
          </a:xfrm>
          <a:prstGeom prst="rect">
            <a:avLst/>
          </a:prstGeom>
          <a:noFill/>
        </p:spPr>
        <p:txBody>
          <a:bodyPr wrap="square"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24</a:t>
            </a:r>
          </a:p>
        </p:txBody>
      </p:sp>
      <p:sp>
        <p:nvSpPr>
          <p:cNvPr id="323" name="TextBox 322">
            <a:extLst>
              <a:ext uri="{FF2B5EF4-FFF2-40B4-BE49-F238E27FC236}">
                <a16:creationId xmlns:a16="http://schemas.microsoft.com/office/drawing/2014/main" id="{42257699-621A-4B7B-90E3-C60F3DC7984C}"/>
              </a:ext>
            </a:extLst>
          </p:cNvPr>
          <p:cNvSpPr txBox="1"/>
          <p:nvPr/>
        </p:nvSpPr>
        <p:spPr>
          <a:xfrm>
            <a:off x="6600443" y="1969462"/>
            <a:ext cx="401072" cy="261610"/>
          </a:xfrm>
          <a:prstGeom prst="rect">
            <a:avLst/>
          </a:prstGeom>
          <a:noFill/>
        </p:spPr>
        <p:txBody>
          <a:bodyPr wrap="square"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100</a:t>
            </a:r>
          </a:p>
        </p:txBody>
      </p:sp>
      <p:sp>
        <p:nvSpPr>
          <p:cNvPr id="324" name="TextBox 323">
            <a:extLst>
              <a:ext uri="{FF2B5EF4-FFF2-40B4-BE49-F238E27FC236}">
                <a16:creationId xmlns:a16="http://schemas.microsoft.com/office/drawing/2014/main" id="{C423EFA8-DF69-40A0-A9B7-BFEB9A8FBC64}"/>
              </a:ext>
            </a:extLst>
          </p:cNvPr>
          <p:cNvSpPr txBox="1"/>
          <p:nvPr/>
        </p:nvSpPr>
        <p:spPr>
          <a:xfrm>
            <a:off x="6672579" y="2186939"/>
            <a:ext cx="328936" cy="261610"/>
          </a:xfrm>
          <a:prstGeom prst="rect">
            <a:avLst/>
          </a:prstGeom>
          <a:noFill/>
        </p:spPr>
        <p:txBody>
          <a:bodyPr wrap="square"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90</a:t>
            </a:r>
          </a:p>
        </p:txBody>
      </p:sp>
      <p:sp>
        <p:nvSpPr>
          <p:cNvPr id="325" name="TextBox 324">
            <a:extLst>
              <a:ext uri="{FF2B5EF4-FFF2-40B4-BE49-F238E27FC236}">
                <a16:creationId xmlns:a16="http://schemas.microsoft.com/office/drawing/2014/main" id="{E18A4D30-DBB3-42B4-B3ED-E6874E9E56F5}"/>
              </a:ext>
            </a:extLst>
          </p:cNvPr>
          <p:cNvSpPr txBox="1"/>
          <p:nvPr/>
        </p:nvSpPr>
        <p:spPr>
          <a:xfrm>
            <a:off x="6672579" y="2404416"/>
            <a:ext cx="328936" cy="261610"/>
          </a:xfrm>
          <a:prstGeom prst="rect">
            <a:avLst/>
          </a:prstGeom>
          <a:noFill/>
        </p:spPr>
        <p:txBody>
          <a:bodyPr wrap="square"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80</a:t>
            </a:r>
          </a:p>
        </p:txBody>
      </p:sp>
      <p:sp>
        <p:nvSpPr>
          <p:cNvPr id="326" name="TextBox 325">
            <a:extLst>
              <a:ext uri="{FF2B5EF4-FFF2-40B4-BE49-F238E27FC236}">
                <a16:creationId xmlns:a16="http://schemas.microsoft.com/office/drawing/2014/main" id="{E3817706-3460-4658-919B-6F1FC93E8F30}"/>
              </a:ext>
            </a:extLst>
          </p:cNvPr>
          <p:cNvSpPr txBox="1"/>
          <p:nvPr/>
        </p:nvSpPr>
        <p:spPr>
          <a:xfrm>
            <a:off x="6672579" y="2621893"/>
            <a:ext cx="328936" cy="261610"/>
          </a:xfrm>
          <a:prstGeom prst="rect">
            <a:avLst/>
          </a:prstGeom>
          <a:noFill/>
        </p:spPr>
        <p:txBody>
          <a:bodyPr wrap="square"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70</a:t>
            </a:r>
          </a:p>
        </p:txBody>
      </p:sp>
      <p:sp>
        <p:nvSpPr>
          <p:cNvPr id="327" name="TextBox 326">
            <a:extLst>
              <a:ext uri="{FF2B5EF4-FFF2-40B4-BE49-F238E27FC236}">
                <a16:creationId xmlns:a16="http://schemas.microsoft.com/office/drawing/2014/main" id="{997F5AAF-0CF1-41A9-A656-079AE6AB9BDE}"/>
              </a:ext>
            </a:extLst>
          </p:cNvPr>
          <p:cNvSpPr txBox="1"/>
          <p:nvPr/>
        </p:nvSpPr>
        <p:spPr>
          <a:xfrm>
            <a:off x="6672579" y="2839370"/>
            <a:ext cx="328936" cy="261610"/>
          </a:xfrm>
          <a:prstGeom prst="rect">
            <a:avLst/>
          </a:prstGeom>
          <a:noFill/>
        </p:spPr>
        <p:txBody>
          <a:bodyPr wrap="square"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60</a:t>
            </a:r>
          </a:p>
        </p:txBody>
      </p:sp>
      <p:sp>
        <p:nvSpPr>
          <p:cNvPr id="328" name="TextBox 327">
            <a:extLst>
              <a:ext uri="{FF2B5EF4-FFF2-40B4-BE49-F238E27FC236}">
                <a16:creationId xmlns:a16="http://schemas.microsoft.com/office/drawing/2014/main" id="{2E3A9C05-C71C-4B98-AD94-48BEF67CFDF7}"/>
              </a:ext>
            </a:extLst>
          </p:cNvPr>
          <p:cNvSpPr txBox="1"/>
          <p:nvPr/>
        </p:nvSpPr>
        <p:spPr>
          <a:xfrm>
            <a:off x="6672579" y="3056847"/>
            <a:ext cx="328936" cy="261610"/>
          </a:xfrm>
          <a:prstGeom prst="rect">
            <a:avLst/>
          </a:prstGeom>
          <a:noFill/>
        </p:spPr>
        <p:txBody>
          <a:bodyPr wrap="square"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50</a:t>
            </a:r>
          </a:p>
        </p:txBody>
      </p:sp>
      <p:sp>
        <p:nvSpPr>
          <p:cNvPr id="329" name="TextBox 328">
            <a:extLst>
              <a:ext uri="{FF2B5EF4-FFF2-40B4-BE49-F238E27FC236}">
                <a16:creationId xmlns:a16="http://schemas.microsoft.com/office/drawing/2014/main" id="{26F01BC5-EF4B-4B60-B100-04C8E0B45A6D}"/>
              </a:ext>
            </a:extLst>
          </p:cNvPr>
          <p:cNvSpPr txBox="1"/>
          <p:nvPr/>
        </p:nvSpPr>
        <p:spPr>
          <a:xfrm>
            <a:off x="6672579" y="3274324"/>
            <a:ext cx="328936" cy="261610"/>
          </a:xfrm>
          <a:prstGeom prst="rect">
            <a:avLst/>
          </a:prstGeom>
          <a:noFill/>
        </p:spPr>
        <p:txBody>
          <a:bodyPr wrap="square"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40</a:t>
            </a:r>
          </a:p>
        </p:txBody>
      </p:sp>
      <p:sp>
        <p:nvSpPr>
          <p:cNvPr id="330" name="TextBox 329">
            <a:extLst>
              <a:ext uri="{FF2B5EF4-FFF2-40B4-BE49-F238E27FC236}">
                <a16:creationId xmlns:a16="http://schemas.microsoft.com/office/drawing/2014/main" id="{514686F7-0985-412F-BBAB-FE334A8635C8}"/>
              </a:ext>
            </a:extLst>
          </p:cNvPr>
          <p:cNvSpPr txBox="1"/>
          <p:nvPr/>
        </p:nvSpPr>
        <p:spPr>
          <a:xfrm>
            <a:off x="6672579" y="3491801"/>
            <a:ext cx="328936" cy="261610"/>
          </a:xfrm>
          <a:prstGeom prst="rect">
            <a:avLst/>
          </a:prstGeom>
          <a:noFill/>
        </p:spPr>
        <p:txBody>
          <a:bodyPr wrap="square"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30</a:t>
            </a:r>
          </a:p>
        </p:txBody>
      </p:sp>
      <p:sp>
        <p:nvSpPr>
          <p:cNvPr id="331" name="TextBox 330">
            <a:extLst>
              <a:ext uri="{FF2B5EF4-FFF2-40B4-BE49-F238E27FC236}">
                <a16:creationId xmlns:a16="http://schemas.microsoft.com/office/drawing/2014/main" id="{C439631C-E86C-42A1-968C-D27B11EAAB18}"/>
              </a:ext>
            </a:extLst>
          </p:cNvPr>
          <p:cNvSpPr txBox="1"/>
          <p:nvPr/>
        </p:nvSpPr>
        <p:spPr>
          <a:xfrm>
            <a:off x="6672579" y="3709278"/>
            <a:ext cx="328936" cy="261610"/>
          </a:xfrm>
          <a:prstGeom prst="rect">
            <a:avLst/>
          </a:prstGeom>
          <a:noFill/>
        </p:spPr>
        <p:txBody>
          <a:bodyPr wrap="square"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20</a:t>
            </a:r>
          </a:p>
        </p:txBody>
      </p:sp>
      <p:sp>
        <p:nvSpPr>
          <p:cNvPr id="332" name="TextBox 331">
            <a:extLst>
              <a:ext uri="{FF2B5EF4-FFF2-40B4-BE49-F238E27FC236}">
                <a16:creationId xmlns:a16="http://schemas.microsoft.com/office/drawing/2014/main" id="{C14251F2-AF3A-45F5-BC95-F32714E4A40E}"/>
              </a:ext>
            </a:extLst>
          </p:cNvPr>
          <p:cNvSpPr txBox="1"/>
          <p:nvPr/>
        </p:nvSpPr>
        <p:spPr>
          <a:xfrm>
            <a:off x="6672579" y="3926755"/>
            <a:ext cx="328936" cy="261610"/>
          </a:xfrm>
          <a:prstGeom prst="rect">
            <a:avLst/>
          </a:prstGeom>
          <a:noFill/>
        </p:spPr>
        <p:txBody>
          <a:bodyPr wrap="square"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10</a:t>
            </a:r>
          </a:p>
        </p:txBody>
      </p:sp>
      <p:sp>
        <p:nvSpPr>
          <p:cNvPr id="333" name="TextBox 332">
            <a:extLst>
              <a:ext uri="{FF2B5EF4-FFF2-40B4-BE49-F238E27FC236}">
                <a16:creationId xmlns:a16="http://schemas.microsoft.com/office/drawing/2014/main" id="{FAC7E368-0C81-4AC2-B8C1-2DC5BD2EEB59}"/>
              </a:ext>
            </a:extLst>
          </p:cNvPr>
          <p:cNvSpPr txBox="1"/>
          <p:nvPr/>
        </p:nvSpPr>
        <p:spPr>
          <a:xfrm>
            <a:off x="6744713" y="4144232"/>
            <a:ext cx="256801" cy="261610"/>
          </a:xfrm>
          <a:prstGeom prst="rect">
            <a:avLst/>
          </a:prstGeom>
          <a:noFill/>
        </p:spPr>
        <p:txBody>
          <a:bodyPr wrap="square" rtlCol="0" anchor="ctr">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0</a:t>
            </a:r>
          </a:p>
        </p:txBody>
      </p:sp>
      <p:sp>
        <p:nvSpPr>
          <p:cNvPr id="334" name="TextBox 333">
            <a:extLst>
              <a:ext uri="{FF2B5EF4-FFF2-40B4-BE49-F238E27FC236}">
                <a16:creationId xmlns:a16="http://schemas.microsoft.com/office/drawing/2014/main" id="{32923FB2-2CF2-4A0A-8BCA-D75C21C4FCD1}"/>
              </a:ext>
            </a:extLst>
          </p:cNvPr>
          <p:cNvSpPr txBox="1"/>
          <p:nvPr/>
        </p:nvSpPr>
        <p:spPr>
          <a:xfrm>
            <a:off x="6886104" y="4299384"/>
            <a:ext cx="256801" cy="261610"/>
          </a:xfrm>
          <a:prstGeom prst="rect">
            <a:avLst/>
          </a:prstGeom>
          <a:noFill/>
        </p:spPr>
        <p:txBody>
          <a:bodyPr wrap="square"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0</a:t>
            </a:r>
          </a:p>
        </p:txBody>
      </p:sp>
      <p:sp>
        <p:nvSpPr>
          <p:cNvPr id="335" name="TextBox 334">
            <a:extLst>
              <a:ext uri="{FF2B5EF4-FFF2-40B4-BE49-F238E27FC236}">
                <a16:creationId xmlns:a16="http://schemas.microsoft.com/office/drawing/2014/main" id="{2322F192-47CF-4002-875B-FA85D40601ED}"/>
              </a:ext>
            </a:extLst>
          </p:cNvPr>
          <p:cNvSpPr txBox="1"/>
          <p:nvPr/>
        </p:nvSpPr>
        <p:spPr>
          <a:xfrm>
            <a:off x="7393380" y="4299384"/>
            <a:ext cx="256801" cy="261610"/>
          </a:xfrm>
          <a:prstGeom prst="rect">
            <a:avLst/>
          </a:prstGeom>
          <a:noFill/>
        </p:spPr>
        <p:txBody>
          <a:bodyPr wrap="square"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4</a:t>
            </a:r>
          </a:p>
        </p:txBody>
      </p:sp>
      <p:sp>
        <p:nvSpPr>
          <p:cNvPr id="336" name="TextBox 335">
            <a:extLst>
              <a:ext uri="{FF2B5EF4-FFF2-40B4-BE49-F238E27FC236}">
                <a16:creationId xmlns:a16="http://schemas.microsoft.com/office/drawing/2014/main" id="{003A8BB6-2960-4C29-81FD-09FA59E21029}"/>
              </a:ext>
            </a:extLst>
          </p:cNvPr>
          <p:cNvSpPr txBox="1"/>
          <p:nvPr/>
        </p:nvSpPr>
        <p:spPr>
          <a:xfrm>
            <a:off x="7900654" y="4299384"/>
            <a:ext cx="256801" cy="261610"/>
          </a:xfrm>
          <a:prstGeom prst="rect">
            <a:avLst/>
          </a:prstGeom>
          <a:noFill/>
        </p:spPr>
        <p:txBody>
          <a:bodyPr wrap="square"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8</a:t>
            </a:r>
          </a:p>
        </p:txBody>
      </p:sp>
      <p:sp>
        <p:nvSpPr>
          <p:cNvPr id="337" name="TextBox 336">
            <a:extLst>
              <a:ext uri="{FF2B5EF4-FFF2-40B4-BE49-F238E27FC236}">
                <a16:creationId xmlns:a16="http://schemas.microsoft.com/office/drawing/2014/main" id="{608F92BB-F9CE-4BA9-8AFA-CF9CF3833BAF}"/>
              </a:ext>
            </a:extLst>
          </p:cNvPr>
          <p:cNvSpPr txBox="1"/>
          <p:nvPr/>
        </p:nvSpPr>
        <p:spPr>
          <a:xfrm>
            <a:off x="8371863" y="4299384"/>
            <a:ext cx="328936" cy="261610"/>
          </a:xfrm>
          <a:prstGeom prst="rect">
            <a:avLst/>
          </a:prstGeom>
          <a:noFill/>
        </p:spPr>
        <p:txBody>
          <a:bodyPr wrap="square"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12</a:t>
            </a:r>
          </a:p>
        </p:txBody>
      </p:sp>
      <p:sp>
        <p:nvSpPr>
          <p:cNvPr id="338" name="TextBox 337">
            <a:extLst>
              <a:ext uri="{FF2B5EF4-FFF2-40B4-BE49-F238E27FC236}">
                <a16:creationId xmlns:a16="http://schemas.microsoft.com/office/drawing/2014/main" id="{FA71B3CC-3FD6-4AB3-8082-AA3F278A5AE3}"/>
              </a:ext>
            </a:extLst>
          </p:cNvPr>
          <p:cNvSpPr txBox="1"/>
          <p:nvPr/>
        </p:nvSpPr>
        <p:spPr>
          <a:xfrm>
            <a:off x="8879138" y="4299384"/>
            <a:ext cx="328936" cy="261610"/>
          </a:xfrm>
          <a:prstGeom prst="rect">
            <a:avLst/>
          </a:prstGeom>
          <a:noFill/>
        </p:spPr>
        <p:txBody>
          <a:bodyPr wrap="square"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16</a:t>
            </a:r>
          </a:p>
        </p:txBody>
      </p:sp>
      <p:sp>
        <p:nvSpPr>
          <p:cNvPr id="339" name="TextBox 338">
            <a:extLst>
              <a:ext uri="{FF2B5EF4-FFF2-40B4-BE49-F238E27FC236}">
                <a16:creationId xmlns:a16="http://schemas.microsoft.com/office/drawing/2014/main" id="{ABDA81BE-C2A2-457F-939B-FC883CAFAE02}"/>
              </a:ext>
            </a:extLst>
          </p:cNvPr>
          <p:cNvSpPr txBox="1"/>
          <p:nvPr/>
        </p:nvSpPr>
        <p:spPr>
          <a:xfrm>
            <a:off x="9386413" y="4299384"/>
            <a:ext cx="328936" cy="261610"/>
          </a:xfrm>
          <a:prstGeom prst="rect">
            <a:avLst/>
          </a:prstGeom>
          <a:noFill/>
        </p:spPr>
        <p:txBody>
          <a:bodyPr wrap="square"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20</a:t>
            </a:r>
          </a:p>
        </p:txBody>
      </p:sp>
      <p:sp>
        <p:nvSpPr>
          <p:cNvPr id="340" name="TextBox 339">
            <a:extLst>
              <a:ext uri="{FF2B5EF4-FFF2-40B4-BE49-F238E27FC236}">
                <a16:creationId xmlns:a16="http://schemas.microsoft.com/office/drawing/2014/main" id="{973F28BF-B7AE-4D4B-9765-6656B7596DB1}"/>
              </a:ext>
            </a:extLst>
          </p:cNvPr>
          <p:cNvSpPr txBox="1"/>
          <p:nvPr/>
        </p:nvSpPr>
        <p:spPr>
          <a:xfrm>
            <a:off x="10908234" y="4299384"/>
            <a:ext cx="328936" cy="261610"/>
          </a:xfrm>
          <a:prstGeom prst="rect">
            <a:avLst/>
          </a:prstGeom>
          <a:noFill/>
        </p:spPr>
        <p:txBody>
          <a:bodyPr wrap="square"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32</a:t>
            </a:r>
          </a:p>
        </p:txBody>
      </p:sp>
      <p:sp>
        <p:nvSpPr>
          <p:cNvPr id="341" name="TextBox 340">
            <a:extLst>
              <a:ext uri="{FF2B5EF4-FFF2-40B4-BE49-F238E27FC236}">
                <a16:creationId xmlns:a16="http://schemas.microsoft.com/office/drawing/2014/main" id="{73DCAB20-1CB5-4F28-B8D4-ED7B8503F516}"/>
              </a:ext>
            </a:extLst>
          </p:cNvPr>
          <p:cNvSpPr txBox="1"/>
          <p:nvPr/>
        </p:nvSpPr>
        <p:spPr>
          <a:xfrm rot="16200000">
            <a:off x="5393649" y="3018594"/>
            <a:ext cx="2137440" cy="307777"/>
          </a:xfrm>
          <a:prstGeom prst="rect">
            <a:avLst/>
          </a:prstGeom>
          <a:noFill/>
        </p:spPr>
        <p:txBody>
          <a:bodyPr wrap="square"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43333"/>
                </a:solidFill>
                <a:effectLst/>
                <a:uLnTx/>
                <a:uFillTx/>
                <a:cs typeface="Arial" panose="020B0604020202020204" pitchFamily="34" charset="0"/>
              </a:rPr>
              <a:t>PFS (%)</a:t>
            </a:r>
          </a:p>
        </p:txBody>
      </p:sp>
      <p:sp>
        <p:nvSpPr>
          <p:cNvPr id="342" name="TextBox 341">
            <a:extLst>
              <a:ext uri="{FF2B5EF4-FFF2-40B4-BE49-F238E27FC236}">
                <a16:creationId xmlns:a16="http://schemas.microsoft.com/office/drawing/2014/main" id="{B82B8A4D-DA59-4886-AF10-DD7E48D64C5C}"/>
              </a:ext>
            </a:extLst>
          </p:cNvPr>
          <p:cNvSpPr txBox="1"/>
          <p:nvPr/>
        </p:nvSpPr>
        <p:spPr>
          <a:xfrm>
            <a:off x="7015327" y="4484685"/>
            <a:ext cx="4049181" cy="307777"/>
          </a:xfrm>
          <a:prstGeom prst="rect">
            <a:avLst/>
          </a:prstGeom>
          <a:noFill/>
        </p:spPr>
        <p:txBody>
          <a:bodyPr wrap="square" rtlCol="0" anchor="ct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43333"/>
                </a:solidFill>
                <a:effectLst/>
                <a:uLnTx/>
                <a:uFillTx/>
                <a:cs typeface="Arial" panose="020B0604020202020204" pitchFamily="34" charset="0"/>
              </a:rPr>
              <a:t>Time (months)</a:t>
            </a:r>
          </a:p>
        </p:txBody>
      </p:sp>
      <p:sp>
        <p:nvSpPr>
          <p:cNvPr id="343" name="TextBox 342">
            <a:extLst>
              <a:ext uri="{FF2B5EF4-FFF2-40B4-BE49-F238E27FC236}">
                <a16:creationId xmlns:a16="http://schemas.microsoft.com/office/drawing/2014/main" id="{1ADEB1B0-4699-4216-8CA7-48048CA16274}"/>
              </a:ext>
            </a:extLst>
          </p:cNvPr>
          <p:cNvSpPr txBox="1"/>
          <p:nvPr/>
        </p:nvSpPr>
        <p:spPr>
          <a:xfrm>
            <a:off x="10400962" y="4299384"/>
            <a:ext cx="328936" cy="261610"/>
          </a:xfrm>
          <a:prstGeom prst="rect">
            <a:avLst/>
          </a:prstGeom>
          <a:noFill/>
        </p:spPr>
        <p:txBody>
          <a:bodyPr wrap="square"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28</a:t>
            </a:r>
          </a:p>
        </p:txBody>
      </p:sp>
      <p:sp>
        <p:nvSpPr>
          <p:cNvPr id="344" name="TextBox 343">
            <a:extLst>
              <a:ext uri="{FF2B5EF4-FFF2-40B4-BE49-F238E27FC236}">
                <a16:creationId xmlns:a16="http://schemas.microsoft.com/office/drawing/2014/main" id="{95B015D2-D686-4BD1-AA24-8327A2603215}"/>
              </a:ext>
            </a:extLst>
          </p:cNvPr>
          <p:cNvSpPr txBox="1"/>
          <p:nvPr/>
        </p:nvSpPr>
        <p:spPr>
          <a:xfrm>
            <a:off x="9893687" y="4299384"/>
            <a:ext cx="328936" cy="261610"/>
          </a:xfrm>
          <a:prstGeom prst="rect">
            <a:avLst/>
          </a:prstGeom>
          <a:noFill/>
        </p:spPr>
        <p:txBody>
          <a:bodyPr wrap="square" rtlCol="0" anchor="t">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24</a:t>
            </a:r>
          </a:p>
        </p:txBody>
      </p:sp>
      <p:sp>
        <p:nvSpPr>
          <p:cNvPr id="345" name="Line 5">
            <a:extLst>
              <a:ext uri="{FF2B5EF4-FFF2-40B4-BE49-F238E27FC236}">
                <a16:creationId xmlns:a16="http://schemas.microsoft.com/office/drawing/2014/main" id="{C5741DE0-9001-4E7E-8FED-F5E4C8BBF735}"/>
              </a:ext>
            </a:extLst>
          </p:cNvPr>
          <p:cNvSpPr>
            <a:spLocks noChangeShapeType="1"/>
          </p:cNvSpPr>
          <p:nvPr/>
        </p:nvSpPr>
        <p:spPr bwMode="auto">
          <a:xfrm>
            <a:off x="1848544" y="2518632"/>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46" name="Line 6">
            <a:extLst>
              <a:ext uri="{FF2B5EF4-FFF2-40B4-BE49-F238E27FC236}">
                <a16:creationId xmlns:a16="http://schemas.microsoft.com/office/drawing/2014/main" id="{7C28D514-5D78-4505-974E-F2A34C3D9B07}"/>
              </a:ext>
            </a:extLst>
          </p:cNvPr>
          <p:cNvSpPr>
            <a:spLocks noChangeShapeType="1"/>
          </p:cNvSpPr>
          <p:nvPr/>
        </p:nvSpPr>
        <p:spPr bwMode="auto">
          <a:xfrm>
            <a:off x="2381944" y="2880582"/>
            <a:ext cx="0" cy="65617"/>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47" name="Line 7">
            <a:extLst>
              <a:ext uri="{FF2B5EF4-FFF2-40B4-BE49-F238E27FC236}">
                <a16:creationId xmlns:a16="http://schemas.microsoft.com/office/drawing/2014/main" id="{9166F1AC-7009-49D6-9DC8-C0A337299045}"/>
              </a:ext>
            </a:extLst>
          </p:cNvPr>
          <p:cNvSpPr>
            <a:spLocks noChangeShapeType="1"/>
          </p:cNvSpPr>
          <p:nvPr/>
        </p:nvSpPr>
        <p:spPr bwMode="auto">
          <a:xfrm>
            <a:off x="2809510" y="308378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48" name="Line 8">
            <a:extLst>
              <a:ext uri="{FF2B5EF4-FFF2-40B4-BE49-F238E27FC236}">
                <a16:creationId xmlns:a16="http://schemas.microsoft.com/office/drawing/2014/main" id="{8648B852-11B0-4965-9E6C-EC38700AAC5F}"/>
              </a:ext>
            </a:extLst>
          </p:cNvPr>
          <p:cNvSpPr>
            <a:spLocks noChangeShapeType="1"/>
          </p:cNvSpPr>
          <p:nvPr/>
        </p:nvSpPr>
        <p:spPr bwMode="auto">
          <a:xfrm>
            <a:off x="2832793" y="309436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49" name="Line 9">
            <a:extLst>
              <a:ext uri="{FF2B5EF4-FFF2-40B4-BE49-F238E27FC236}">
                <a16:creationId xmlns:a16="http://schemas.microsoft.com/office/drawing/2014/main" id="{6AE5118B-A55F-4E09-B320-691631864578}"/>
              </a:ext>
            </a:extLst>
          </p:cNvPr>
          <p:cNvSpPr>
            <a:spLocks noChangeShapeType="1"/>
          </p:cNvSpPr>
          <p:nvPr/>
        </p:nvSpPr>
        <p:spPr bwMode="auto">
          <a:xfrm>
            <a:off x="2864544" y="3117648"/>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50" name="Line 10">
            <a:extLst>
              <a:ext uri="{FF2B5EF4-FFF2-40B4-BE49-F238E27FC236}">
                <a16:creationId xmlns:a16="http://schemas.microsoft.com/office/drawing/2014/main" id="{5B04BBB3-A1BE-405E-961C-4CC0C0514A97}"/>
              </a:ext>
            </a:extLst>
          </p:cNvPr>
          <p:cNvSpPr>
            <a:spLocks noChangeShapeType="1"/>
          </p:cNvSpPr>
          <p:nvPr/>
        </p:nvSpPr>
        <p:spPr bwMode="auto">
          <a:xfrm>
            <a:off x="3012710" y="317056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51" name="Line 11">
            <a:extLst>
              <a:ext uri="{FF2B5EF4-FFF2-40B4-BE49-F238E27FC236}">
                <a16:creationId xmlns:a16="http://schemas.microsoft.com/office/drawing/2014/main" id="{4380E956-DC54-4EDE-ABB1-678B06274DE4}"/>
              </a:ext>
            </a:extLst>
          </p:cNvPr>
          <p:cNvSpPr>
            <a:spLocks noChangeShapeType="1"/>
          </p:cNvSpPr>
          <p:nvPr/>
        </p:nvSpPr>
        <p:spPr bwMode="auto">
          <a:xfrm>
            <a:off x="3031760" y="318961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52" name="Line 12">
            <a:extLst>
              <a:ext uri="{FF2B5EF4-FFF2-40B4-BE49-F238E27FC236}">
                <a16:creationId xmlns:a16="http://schemas.microsoft.com/office/drawing/2014/main" id="{0227163B-56ED-4B28-BB04-7E5AED3D8895}"/>
              </a:ext>
            </a:extLst>
          </p:cNvPr>
          <p:cNvSpPr>
            <a:spLocks noChangeShapeType="1"/>
          </p:cNvSpPr>
          <p:nvPr/>
        </p:nvSpPr>
        <p:spPr bwMode="auto">
          <a:xfrm>
            <a:off x="3040226" y="319596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53" name="Line 13">
            <a:extLst>
              <a:ext uri="{FF2B5EF4-FFF2-40B4-BE49-F238E27FC236}">
                <a16:creationId xmlns:a16="http://schemas.microsoft.com/office/drawing/2014/main" id="{4E9FC046-C422-4BBD-B74C-6E16C3097B3B}"/>
              </a:ext>
            </a:extLst>
          </p:cNvPr>
          <p:cNvSpPr>
            <a:spLocks noChangeShapeType="1"/>
          </p:cNvSpPr>
          <p:nvPr/>
        </p:nvSpPr>
        <p:spPr bwMode="auto">
          <a:xfrm>
            <a:off x="3052926" y="319596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54" name="Line 14">
            <a:extLst>
              <a:ext uri="{FF2B5EF4-FFF2-40B4-BE49-F238E27FC236}">
                <a16:creationId xmlns:a16="http://schemas.microsoft.com/office/drawing/2014/main" id="{59397D9F-E219-44EA-BE33-4CEC6147552E}"/>
              </a:ext>
            </a:extLst>
          </p:cNvPr>
          <p:cNvSpPr>
            <a:spLocks noChangeShapeType="1"/>
          </p:cNvSpPr>
          <p:nvPr/>
        </p:nvSpPr>
        <p:spPr bwMode="auto">
          <a:xfrm>
            <a:off x="3061393" y="320866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55" name="Line 15">
            <a:extLst>
              <a:ext uri="{FF2B5EF4-FFF2-40B4-BE49-F238E27FC236}">
                <a16:creationId xmlns:a16="http://schemas.microsoft.com/office/drawing/2014/main" id="{F1D61466-D931-4CC7-8230-363A1E7E0FD8}"/>
              </a:ext>
            </a:extLst>
          </p:cNvPr>
          <p:cNvSpPr>
            <a:spLocks noChangeShapeType="1"/>
          </p:cNvSpPr>
          <p:nvPr/>
        </p:nvSpPr>
        <p:spPr bwMode="auto">
          <a:xfrm>
            <a:off x="3069860" y="320866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56" name="Line 16">
            <a:extLst>
              <a:ext uri="{FF2B5EF4-FFF2-40B4-BE49-F238E27FC236}">
                <a16:creationId xmlns:a16="http://schemas.microsoft.com/office/drawing/2014/main" id="{FF28A8D5-1171-4B70-AE5E-7475FCAE2BF0}"/>
              </a:ext>
            </a:extLst>
          </p:cNvPr>
          <p:cNvSpPr>
            <a:spLocks noChangeShapeType="1"/>
          </p:cNvSpPr>
          <p:nvPr/>
        </p:nvSpPr>
        <p:spPr bwMode="auto">
          <a:xfrm>
            <a:off x="3101610" y="321501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57" name="Line 17">
            <a:extLst>
              <a:ext uri="{FF2B5EF4-FFF2-40B4-BE49-F238E27FC236}">
                <a16:creationId xmlns:a16="http://schemas.microsoft.com/office/drawing/2014/main" id="{3315A678-1C6E-4F47-8CEE-509012411871}"/>
              </a:ext>
            </a:extLst>
          </p:cNvPr>
          <p:cNvSpPr>
            <a:spLocks noChangeShapeType="1"/>
          </p:cNvSpPr>
          <p:nvPr/>
        </p:nvSpPr>
        <p:spPr bwMode="auto">
          <a:xfrm>
            <a:off x="3127010" y="3229832"/>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58" name="Line 18">
            <a:extLst>
              <a:ext uri="{FF2B5EF4-FFF2-40B4-BE49-F238E27FC236}">
                <a16:creationId xmlns:a16="http://schemas.microsoft.com/office/drawing/2014/main" id="{483D5500-5E98-497A-8CD6-95225B705E43}"/>
              </a:ext>
            </a:extLst>
          </p:cNvPr>
          <p:cNvSpPr>
            <a:spLocks noChangeShapeType="1"/>
          </p:cNvSpPr>
          <p:nvPr/>
        </p:nvSpPr>
        <p:spPr bwMode="auto">
          <a:xfrm>
            <a:off x="3152410" y="3250999"/>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59" name="Line 19">
            <a:extLst>
              <a:ext uri="{FF2B5EF4-FFF2-40B4-BE49-F238E27FC236}">
                <a16:creationId xmlns:a16="http://schemas.microsoft.com/office/drawing/2014/main" id="{FBFBF28A-2A52-4EA2-AB65-95055580ECB3}"/>
              </a:ext>
            </a:extLst>
          </p:cNvPr>
          <p:cNvSpPr>
            <a:spLocks noChangeShapeType="1"/>
          </p:cNvSpPr>
          <p:nvPr/>
        </p:nvSpPr>
        <p:spPr bwMode="auto">
          <a:xfrm>
            <a:off x="3160877" y="325946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60" name="Line 20">
            <a:extLst>
              <a:ext uri="{FF2B5EF4-FFF2-40B4-BE49-F238E27FC236}">
                <a16:creationId xmlns:a16="http://schemas.microsoft.com/office/drawing/2014/main" id="{B93BAF12-FDDD-420A-B6FF-2EFD0C2B5CB6}"/>
              </a:ext>
            </a:extLst>
          </p:cNvPr>
          <p:cNvSpPr>
            <a:spLocks noChangeShapeType="1"/>
          </p:cNvSpPr>
          <p:nvPr/>
        </p:nvSpPr>
        <p:spPr bwMode="auto">
          <a:xfrm>
            <a:off x="3177810" y="326581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61" name="Line 21">
            <a:extLst>
              <a:ext uri="{FF2B5EF4-FFF2-40B4-BE49-F238E27FC236}">
                <a16:creationId xmlns:a16="http://schemas.microsoft.com/office/drawing/2014/main" id="{0CEE322C-65A5-4984-A6F3-C00274249FC8}"/>
              </a:ext>
            </a:extLst>
          </p:cNvPr>
          <p:cNvSpPr>
            <a:spLocks noChangeShapeType="1"/>
          </p:cNvSpPr>
          <p:nvPr/>
        </p:nvSpPr>
        <p:spPr bwMode="auto">
          <a:xfrm>
            <a:off x="3239193" y="3293332"/>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62" name="Line 22">
            <a:extLst>
              <a:ext uri="{FF2B5EF4-FFF2-40B4-BE49-F238E27FC236}">
                <a16:creationId xmlns:a16="http://schemas.microsoft.com/office/drawing/2014/main" id="{54FC6C5B-C8E5-4960-8219-34C84EF92991}"/>
              </a:ext>
            </a:extLst>
          </p:cNvPr>
          <p:cNvSpPr>
            <a:spLocks noChangeShapeType="1"/>
          </p:cNvSpPr>
          <p:nvPr/>
        </p:nvSpPr>
        <p:spPr bwMode="auto">
          <a:xfrm>
            <a:off x="3245544" y="3293332"/>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63" name="Line 23">
            <a:extLst>
              <a:ext uri="{FF2B5EF4-FFF2-40B4-BE49-F238E27FC236}">
                <a16:creationId xmlns:a16="http://schemas.microsoft.com/office/drawing/2014/main" id="{755531E6-DAE9-424C-A623-5892EDB84AF5}"/>
              </a:ext>
            </a:extLst>
          </p:cNvPr>
          <p:cNvSpPr>
            <a:spLocks noChangeShapeType="1"/>
          </p:cNvSpPr>
          <p:nvPr/>
        </p:nvSpPr>
        <p:spPr bwMode="auto">
          <a:xfrm>
            <a:off x="3247660" y="3293332"/>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64" name="Line 24">
            <a:extLst>
              <a:ext uri="{FF2B5EF4-FFF2-40B4-BE49-F238E27FC236}">
                <a16:creationId xmlns:a16="http://schemas.microsoft.com/office/drawing/2014/main" id="{08E27B59-F7E7-442B-9845-1090B5A964BF}"/>
              </a:ext>
            </a:extLst>
          </p:cNvPr>
          <p:cNvSpPr>
            <a:spLocks noChangeShapeType="1"/>
          </p:cNvSpPr>
          <p:nvPr/>
        </p:nvSpPr>
        <p:spPr bwMode="auto">
          <a:xfrm>
            <a:off x="3258244" y="3306032"/>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65" name="Line 25">
            <a:extLst>
              <a:ext uri="{FF2B5EF4-FFF2-40B4-BE49-F238E27FC236}">
                <a16:creationId xmlns:a16="http://schemas.microsoft.com/office/drawing/2014/main" id="{CAA9C062-160B-40C2-876A-61D5BE2F427B}"/>
              </a:ext>
            </a:extLst>
          </p:cNvPr>
          <p:cNvSpPr>
            <a:spLocks noChangeShapeType="1"/>
          </p:cNvSpPr>
          <p:nvPr/>
        </p:nvSpPr>
        <p:spPr bwMode="auto">
          <a:xfrm>
            <a:off x="3275177" y="3306032"/>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66" name="Line 26">
            <a:extLst>
              <a:ext uri="{FF2B5EF4-FFF2-40B4-BE49-F238E27FC236}">
                <a16:creationId xmlns:a16="http://schemas.microsoft.com/office/drawing/2014/main" id="{E4C38506-FA94-48CE-9865-337301E94565}"/>
              </a:ext>
            </a:extLst>
          </p:cNvPr>
          <p:cNvSpPr>
            <a:spLocks noChangeShapeType="1"/>
          </p:cNvSpPr>
          <p:nvPr/>
        </p:nvSpPr>
        <p:spPr bwMode="auto">
          <a:xfrm>
            <a:off x="3309044" y="3318732"/>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67" name="Line 27">
            <a:extLst>
              <a:ext uri="{FF2B5EF4-FFF2-40B4-BE49-F238E27FC236}">
                <a16:creationId xmlns:a16="http://schemas.microsoft.com/office/drawing/2014/main" id="{1CE0F9B3-564A-4CE8-8466-7E6656089F5B}"/>
              </a:ext>
            </a:extLst>
          </p:cNvPr>
          <p:cNvSpPr>
            <a:spLocks noChangeShapeType="1"/>
          </p:cNvSpPr>
          <p:nvPr/>
        </p:nvSpPr>
        <p:spPr bwMode="auto">
          <a:xfrm>
            <a:off x="3330210" y="3333548"/>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68" name="Line 28">
            <a:extLst>
              <a:ext uri="{FF2B5EF4-FFF2-40B4-BE49-F238E27FC236}">
                <a16:creationId xmlns:a16="http://schemas.microsoft.com/office/drawing/2014/main" id="{1D102471-8C11-495F-8A70-159BBBD5D405}"/>
              </a:ext>
            </a:extLst>
          </p:cNvPr>
          <p:cNvSpPr>
            <a:spLocks noChangeShapeType="1"/>
          </p:cNvSpPr>
          <p:nvPr/>
        </p:nvSpPr>
        <p:spPr bwMode="auto">
          <a:xfrm>
            <a:off x="3336560" y="3333548"/>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69" name="Line 29">
            <a:extLst>
              <a:ext uri="{FF2B5EF4-FFF2-40B4-BE49-F238E27FC236}">
                <a16:creationId xmlns:a16="http://schemas.microsoft.com/office/drawing/2014/main" id="{6423921E-B73C-47AF-B5B8-EDCFB75C99BF}"/>
              </a:ext>
            </a:extLst>
          </p:cNvPr>
          <p:cNvSpPr>
            <a:spLocks noChangeShapeType="1"/>
          </p:cNvSpPr>
          <p:nvPr/>
        </p:nvSpPr>
        <p:spPr bwMode="auto">
          <a:xfrm>
            <a:off x="3357726" y="3333548"/>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70" name="Line 30">
            <a:extLst>
              <a:ext uri="{FF2B5EF4-FFF2-40B4-BE49-F238E27FC236}">
                <a16:creationId xmlns:a16="http://schemas.microsoft.com/office/drawing/2014/main" id="{EF23E05F-6ACF-4641-999F-8280D4AD8570}"/>
              </a:ext>
            </a:extLst>
          </p:cNvPr>
          <p:cNvSpPr>
            <a:spLocks noChangeShapeType="1"/>
          </p:cNvSpPr>
          <p:nvPr/>
        </p:nvSpPr>
        <p:spPr bwMode="auto">
          <a:xfrm>
            <a:off x="3391593" y="334201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71" name="Line 31">
            <a:extLst>
              <a:ext uri="{FF2B5EF4-FFF2-40B4-BE49-F238E27FC236}">
                <a16:creationId xmlns:a16="http://schemas.microsoft.com/office/drawing/2014/main" id="{82F5D6F3-ED6A-4712-A190-8F045BF42F38}"/>
              </a:ext>
            </a:extLst>
          </p:cNvPr>
          <p:cNvSpPr>
            <a:spLocks noChangeShapeType="1"/>
          </p:cNvSpPr>
          <p:nvPr/>
        </p:nvSpPr>
        <p:spPr bwMode="auto">
          <a:xfrm>
            <a:off x="3414877" y="334201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72" name="Line 32">
            <a:extLst>
              <a:ext uri="{FF2B5EF4-FFF2-40B4-BE49-F238E27FC236}">
                <a16:creationId xmlns:a16="http://schemas.microsoft.com/office/drawing/2014/main" id="{2F8514C5-D5B3-48EC-BFE0-992C664962B9}"/>
              </a:ext>
            </a:extLst>
          </p:cNvPr>
          <p:cNvSpPr>
            <a:spLocks noChangeShapeType="1"/>
          </p:cNvSpPr>
          <p:nvPr/>
        </p:nvSpPr>
        <p:spPr bwMode="auto">
          <a:xfrm>
            <a:off x="3421226" y="334201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73" name="Line 33">
            <a:extLst>
              <a:ext uri="{FF2B5EF4-FFF2-40B4-BE49-F238E27FC236}">
                <a16:creationId xmlns:a16="http://schemas.microsoft.com/office/drawing/2014/main" id="{4418A544-419A-4D46-9075-677A68029254}"/>
              </a:ext>
            </a:extLst>
          </p:cNvPr>
          <p:cNvSpPr>
            <a:spLocks noChangeShapeType="1"/>
          </p:cNvSpPr>
          <p:nvPr/>
        </p:nvSpPr>
        <p:spPr bwMode="auto">
          <a:xfrm>
            <a:off x="3442393" y="334201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74" name="Line 34">
            <a:extLst>
              <a:ext uri="{FF2B5EF4-FFF2-40B4-BE49-F238E27FC236}">
                <a16:creationId xmlns:a16="http://schemas.microsoft.com/office/drawing/2014/main" id="{7F589897-5F85-44CA-B7F2-02FFE2F56E56}"/>
              </a:ext>
            </a:extLst>
          </p:cNvPr>
          <p:cNvSpPr>
            <a:spLocks noChangeShapeType="1"/>
          </p:cNvSpPr>
          <p:nvPr/>
        </p:nvSpPr>
        <p:spPr bwMode="auto">
          <a:xfrm>
            <a:off x="3450860" y="334201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75" name="Line 35">
            <a:extLst>
              <a:ext uri="{FF2B5EF4-FFF2-40B4-BE49-F238E27FC236}">
                <a16:creationId xmlns:a16="http://schemas.microsoft.com/office/drawing/2014/main" id="{CA07A5CE-A4E2-438D-9A85-CC1AB4DB881C}"/>
              </a:ext>
            </a:extLst>
          </p:cNvPr>
          <p:cNvSpPr>
            <a:spLocks noChangeShapeType="1"/>
          </p:cNvSpPr>
          <p:nvPr/>
        </p:nvSpPr>
        <p:spPr bwMode="auto">
          <a:xfrm>
            <a:off x="3455093" y="334201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76" name="Line 36">
            <a:extLst>
              <a:ext uri="{FF2B5EF4-FFF2-40B4-BE49-F238E27FC236}">
                <a16:creationId xmlns:a16="http://schemas.microsoft.com/office/drawing/2014/main" id="{2074ECF3-08AF-4B92-8DB1-592AC4B9BF54}"/>
              </a:ext>
            </a:extLst>
          </p:cNvPr>
          <p:cNvSpPr>
            <a:spLocks noChangeShapeType="1"/>
          </p:cNvSpPr>
          <p:nvPr/>
        </p:nvSpPr>
        <p:spPr bwMode="auto">
          <a:xfrm>
            <a:off x="3469910" y="335471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77" name="Line 37">
            <a:extLst>
              <a:ext uri="{FF2B5EF4-FFF2-40B4-BE49-F238E27FC236}">
                <a16:creationId xmlns:a16="http://schemas.microsoft.com/office/drawing/2014/main" id="{25E8B699-DAE0-4497-9BB6-DBA15230762C}"/>
              </a:ext>
            </a:extLst>
          </p:cNvPr>
          <p:cNvSpPr>
            <a:spLocks noChangeShapeType="1"/>
          </p:cNvSpPr>
          <p:nvPr/>
        </p:nvSpPr>
        <p:spPr bwMode="auto">
          <a:xfrm>
            <a:off x="3505893" y="3365299"/>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78" name="Line 38">
            <a:extLst>
              <a:ext uri="{FF2B5EF4-FFF2-40B4-BE49-F238E27FC236}">
                <a16:creationId xmlns:a16="http://schemas.microsoft.com/office/drawing/2014/main" id="{CDA0E4EE-AE11-4926-8A28-A6C6E8069E67}"/>
              </a:ext>
            </a:extLst>
          </p:cNvPr>
          <p:cNvSpPr>
            <a:spLocks noChangeShapeType="1"/>
          </p:cNvSpPr>
          <p:nvPr/>
        </p:nvSpPr>
        <p:spPr bwMode="auto">
          <a:xfrm>
            <a:off x="3541877" y="3403399"/>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79" name="Line 39">
            <a:extLst>
              <a:ext uri="{FF2B5EF4-FFF2-40B4-BE49-F238E27FC236}">
                <a16:creationId xmlns:a16="http://schemas.microsoft.com/office/drawing/2014/main" id="{6CD1762A-8744-49AE-B4E6-7348F57A0EB5}"/>
              </a:ext>
            </a:extLst>
          </p:cNvPr>
          <p:cNvSpPr>
            <a:spLocks noChangeShapeType="1"/>
          </p:cNvSpPr>
          <p:nvPr/>
        </p:nvSpPr>
        <p:spPr bwMode="auto">
          <a:xfrm>
            <a:off x="3584210" y="341398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80" name="Line 40">
            <a:extLst>
              <a:ext uri="{FF2B5EF4-FFF2-40B4-BE49-F238E27FC236}">
                <a16:creationId xmlns:a16="http://schemas.microsoft.com/office/drawing/2014/main" id="{03D4A525-0C49-4926-933B-99925525DA28}"/>
              </a:ext>
            </a:extLst>
          </p:cNvPr>
          <p:cNvSpPr>
            <a:spLocks noChangeShapeType="1"/>
          </p:cNvSpPr>
          <p:nvPr/>
        </p:nvSpPr>
        <p:spPr bwMode="auto">
          <a:xfrm>
            <a:off x="3588444" y="341398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81" name="Line 41">
            <a:extLst>
              <a:ext uri="{FF2B5EF4-FFF2-40B4-BE49-F238E27FC236}">
                <a16:creationId xmlns:a16="http://schemas.microsoft.com/office/drawing/2014/main" id="{17C67B98-3628-4D23-A5D0-ADEEE61EE65B}"/>
              </a:ext>
            </a:extLst>
          </p:cNvPr>
          <p:cNvSpPr>
            <a:spLocks noChangeShapeType="1"/>
          </p:cNvSpPr>
          <p:nvPr/>
        </p:nvSpPr>
        <p:spPr bwMode="auto">
          <a:xfrm>
            <a:off x="3594793" y="341398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82" name="Line 42">
            <a:extLst>
              <a:ext uri="{FF2B5EF4-FFF2-40B4-BE49-F238E27FC236}">
                <a16:creationId xmlns:a16="http://schemas.microsoft.com/office/drawing/2014/main" id="{23D547A6-90BE-4DA4-86DE-A8BBCB0ED076}"/>
              </a:ext>
            </a:extLst>
          </p:cNvPr>
          <p:cNvSpPr>
            <a:spLocks noChangeShapeType="1"/>
          </p:cNvSpPr>
          <p:nvPr/>
        </p:nvSpPr>
        <p:spPr bwMode="auto">
          <a:xfrm>
            <a:off x="3603260" y="341398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83" name="Line 43">
            <a:extLst>
              <a:ext uri="{FF2B5EF4-FFF2-40B4-BE49-F238E27FC236}">
                <a16:creationId xmlns:a16="http://schemas.microsoft.com/office/drawing/2014/main" id="{FFA3E9A4-742C-4231-BEDE-66CD503AAF2B}"/>
              </a:ext>
            </a:extLst>
          </p:cNvPr>
          <p:cNvSpPr>
            <a:spLocks noChangeShapeType="1"/>
          </p:cNvSpPr>
          <p:nvPr/>
        </p:nvSpPr>
        <p:spPr bwMode="auto">
          <a:xfrm>
            <a:off x="3628660" y="342668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84" name="Line 44">
            <a:extLst>
              <a:ext uri="{FF2B5EF4-FFF2-40B4-BE49-F238E27FC236}">
                <a16:creationId xmlns:a16="http://schemas.microsoft.com/office/drawing/2014/main" id="{ED1B4410-200F-4556-9DB5-91887CF41BA2}"/>
              </a:ext>
            </a:extLst>
          </p:cNvPr>
          <p:cNvSpPr>
            <a:spLocks noChangeShapeType="1"/>
          </p:cNvSpPr>
          <p:nvPr/>
        </p:nvSpPr>
        <p:spPr bwMode="auto">
          <a:xfrm>
            <a:off x="3679460" y="342668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85" name="Line 45">
            <a:extLst>
              <a:ext uri="{FF2B5EF4-FFF2-40B4-BE49-F238E27FC236}">
                <a16:creationId xmlns:a16="http://schemas.microsoft.com/office/drawing/2014/main" id="{EF56009A-F054-4985-8A55-64923A826BFA}"/>
              </a:ext>
            </a:extLst>
          </p:cNvPr>
          <p:cNvSpPr>
            <a:spLocks noChangeShapeType="1"/>
          </p:cNvSpPr>
          <p:nvPr/>
        </p:nvSpPr>
        <p:spPr bwMode="auto">
          <a:xfrm>
            <a:off x="3692160" y="3437266"/>
            <a:ext cx="0" cy="65617"/>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86" name="Line 46">
            <a:extLst>
              <a:ext uri="{FF2B5EF4-FFF2-40B4-BE49-F238E27FC236}">
                <a16:creationId xmlns:a16="http://schemas.microsoft.com/office/drawing/2014/main" id="{839C2C57-B27C-42F1-94BC-76B854B85C3E}"/>
              </a:ext>
            </a:extLst>
          </p:cNvPr>
          <p:cNvSpPr>
            <a:spLocks noChangeShapeType="1"/>
          </p:cNvSpPr>
          <p:nvPr/>
        </p:nvSpPr>
        <p:spPr bwMode="auto">
          <a:xfrm>
            <a:off x="3732377" y="3458433"/>
            <a:ext cx="0" cy="65617"/>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87" name="Line 47">
            <a:extLst>
              <a:ext uri="{FF2B5EF4-FFF2-40B4-BE49-F238E27FC236}">
                <a16:creationId xmlns:a16="http://schemas.microsoft.com/office/drawing/2014/main" id="{05C25818-DFDA-415B-8145-6097C854124D}"/>
              </a:ext>
            </a:extLst>
          </p:cNvPr>
          <p:cNvSpPr>
            <a:spLocks noChangeShapeType="1"/>
          </p:cNvSpPr>
          <p:nvPr/>
        </p:nvSpPr>
        <p:spPr bwMode="auto">
          <a:xfrm>
            <a:off x="3749310" y="3458433"/>
            <a:ext cx="0" cy="65617"/>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88" name="Line 48">
            <a:extLst>
              <a:ext uri="{FF2B5EF4-FFF2-40B4-BE49-F238E27FC236}">
                <a16:creationId xmlns:a16="http://schemas.microsoft.com/office/drawing/2014/main" id="{5A1A4F14-DF39-4183-A548-63383B409266}"/>
              </a:ext>
            </a:extLst>
          </p:cNvPr>
          <p:cNvSpPr>
            <a:spLocks noChangeShapeType="1"/>
          </p:cNvSpPr>
          <p:nvPr/>
        </p:nvSpPr>
        <p:spPr bwMode="auto">
          <a:xfrm>
            <a:off x="3770477" y="3471132"/>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89" name="Line 49">
            <a:extLst>
              <a:ext uri="{FF2B5EF4-FFF2-40B4-BE49-F238E27FC236}">
                <a16:creationId xmlns:a16="http://schemas.microsoft.com/office/drawing/2014/main" id="{802600B5-C9D0-466B-8D73-674143F6B402}"/>
              </a:ext>
            </a:extLst>
          </p:cNvPr>
          <p:cNvSpPr>
            <a:spLocks noChangeShapeType="1"/>
          </p:cNvSpPr>
          <p:nvPr/>
        </p:nvSpPr>
        <p:spPr bwMode="auto">
          <a:xfrm>
            <a:off x="3797993" y="3471132"/>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90" name="Line 50">
            <a:extLst>
              <a:ext uri="{FF2B5EF4-FFF2-40B4-BE49-F238E27FC236}">
                <a16:creationId xmlns:a16="http://schemas.microsoft.com/office/drawing/2014/main" id="{BEB4F07C-4435-4781-86C8-088AFA1B6AB3}"/>
              </a:ext>
            </a:extLst>
          </p:cNvPr>
          <p:cNvSpPr>
            <a:spLocks noChangeShapeType="1"/>
          </p:cNvSpPr>
          <p:nvPr/>
        </p:nvSpPr>
        <p:spPr bwMode="auto">
          <a:xfrm>
            <a:off x="3806460" y="348806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91" name="Line 51">
            <a:extLst>
              <a:ext uri="{FF2B5EF4-FFF2-40B4-BE49-F238E27FC236}">
                <a16:creationId xmlns:a16="http://schemas.microsoft.com/office/drawing/2014/main" id="{A9D958C4-5A83-412D-8799-B24682C7A44B}"/>
              </a:ext>
            </a:extLst>
          </p:cNvPr>
          <p:cNvSpPr>
            <a:spLocks noChangeShapeType="1"/>
          </p:cNvSpPr>
          <p:nvPr/>
        </p:nvSpPr>
        <p:spPr bwMode="auto">
          <a:xfrm>
            <a:off x="3833977" y="3504999"/>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92" name="Line 52">
            <a:extLst>
              <a:ext uri="{FF2B5EF4-FFF2-40B4-BE49-F238E27FC236}">
                <a16:creationId xmlns:a16="http://schemas.microsoft.com/office/drawing/2014/main" id="{64C8B912-4A0E-45A6-AE63-CD4A476C8C27}"/>
              </a:ext>
            </a:extLst>
          </p:cNvPr>
          <p:cNvSpPr>
            <a:spLocks noChangeShapeType="1"/>
          </p:cNvSpPr>
          <p:nvPr/>
        </p:nvSpPr>
        <p:spPr bwMode="auto">
          <a:xfrm>
            <a:off x="3863610" y="3504999"/>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93" name="Line 53">
            <a:extLst>
              <a:ext uri="{FF2B5EF4-FFF2-40B4-BE49-F238E27FC236}">
                <a16:creationId xmlns:a16="http://schemas.microsoft.com/office/drawing/2014/main" id="{7BE9567F-1CEC-4F6D-87B8-55DA07158756}"/>
              </a:ext>
            </a:extLst>
          </p:cNvPr>
          <p:cNvSpPr>
            <a:spLocks noChangeShapeType="1"/>
          </p:cNvSpPr>
          <p:nvPr/>
        </p:nvSpPr>
        <p:spPr bwMode="auto">
          <a:xfrm>
            <a:off x="3884777" y="3504999"/>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94" name="Line 54">
            <a:extLst>
              <a:ext uri="{FF2B5EF4-FFF2-40B4-BE49-F238E27FC236}">
                <a16:creationId xmlns:a16="http://schemas.microsoft.com/office/drawing/2014/main" id="{200FEF41-EE3E-4338-AEA5-E382197F9DF3}"/>
              </a:ext>
            </a:extLst>
          </p:cNvPr>
          <p:cNvSpPr>
            <a:spLocks noChangeShapeType="1"/>
          </p:cNvSpPr>
          <p:nvPr/>
        </p:nvSpPr>
        <p:spPr bwMode="auto">
          <a:xfrm>
            <a:off x="3893244" y="3504999"/>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95" name="Line 55">
            <a:extLst>
              <a:ext uri="{FF2B5EF4-FFF2-40B4-BE49-F238E27FC236}">
                <a16:creationId xmlns:a16="http://schemas.microsoft.com/office/drawing/2014/main" id="{B965C888-23BA-4C4B-8079-39ACE9145D88}"/>
              </a:ext>
            </a:extLst>
          </p:cNvPr>
          <p:cNvSpPr>
            <a:spLocks noChangeShapeType="1"/>
          </p:cNvSpPr>
          <p:nvPr/>
        </p:nvSpPr>
        <p:spPr bwMode="auto">
          <a:xfrm>
            <a:off x="3916526" y="3504999"/>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96" name="Line 56">
            <a:extLst>
              <a:ext uri="{FF2B5EF4-FFF2-40B4-BE49-F238E27FC236}">
                <a16:creationId xmlns:a16="http://schemas.microsoft.com/office/drawing/2014/main" id="{1DB9ACDA-4132-4CD5-911A-6232C9949A39}"/>
              </a:ext>
            </a:extLst>
          </p:cNvPr>
          <p:cNvSpPr>
            <a:spLocks noChangeShapeType="1"/>
          </p:cNvSpPr>
          <p:nvPr/>
        </p:nvSpPr>
        <p:spPr bwMode="auto">
          <a:xfrm>
            <a:off x="3944044" y="3504999"/>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97" name="Line 57">
            <a:extLst>
              <a:ext uri="{FF2B5EF4-FFF2-40B4-BE49-F238E27FC236}">
                <a16:creationId xmlns:a16="http://schemas.microsoft.com/office/drawing/2014/main" id="{C2FE6538-8666-499C-9C6A-A36D188327FD}"/>
              </a:ext>
            </a:extLst>
          </p:cNvPr>
          <p:cNvSpPr>
            <a:spLocks noChangeShapeType="1"/>
          </p:cNvSpPr>
          <p:nvPr/>
        </p:nvSpPr>
        <p:spPr bwMode="auto">
          <a:xfrm>
            <a:off x="4009660" y="357908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98" name="Line 58">
            <a:extLst>
              <a:ext uri="{FF2B5EF4-FFF2-40B4-BE49-F238E27FC236}">
                <a16:creationId xmlns:a16="http://schemas.microsoft.com/office/drawing/2014/main" id="{BEB404F9-4C5C-4AD7-A56A-DDCB5C8FE80F}"/>
              </a:ext>
            </a:extLst>
          </p:cNvPr>
          <p:cNvSpPr>
            <a:spLocks noChangeShapeType="1"/>
          </p:cNvSpPr>
          <p:nvPr/>
        </p:nvSpPr>
        <p:spPr bwMode="auto">
          <a:xfrm>
            <a:off x="4028710" y="3600248"/>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399" name="Line 59">
            <a:extLst>
              <a:ext uri="{FF2B5EF4-FFF2-40B4-BE49-F238E27FC236}">
                <a16:creationId xmlns:a16="http://schemas.microsoft.com/office/drawing/2014/main" id="{1F98972E-BDDA-49F8-9872-9C8E6514EB7C}"/>
              </a:ext>
            </a:extLst>
          </p:cNvPr>
          <p:cNvSpPr>
            <a:spLocks noChangeShapeType="1"/>
          </p:cNvSpPr>
          <p:nvPr/>
        </p:nvSpPr>
        <p:spPr bwMode="auto">
          <a:xfrm>
            <a:off x="4058344" y="3600248"/>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00" name="Line 60">
            <a:extLst>
              <a:ext uri="{FF2B5EF4-FFF2-40B4-BE49-F238E27FC236}">
                <a16:creationId xmlns:a16="http://schemas.microsoft.com/office/drawing/2014/main" id="{65ED8555-F9B6-4529-BBA7-69C239150CCF}"/>
              </a:ext>
            </a:extLst>
          </p:cNvPr>
          <p:cNvSpPr>
            <a:spLocks noChangeShapeType="1"/>
          </p:cNvSpPr>
          <p:nvPr/>
        </p:nvSpPr>
        <p:spPr bwMode="auto">
          <a:xfrm>
            <a:off x="4066810" y="3600248"/>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01" name="Line 61">
            <a:extLst>
              <a:ext uri="{FF2B5EF4-FFF2-40B4-BE49-F238E27FC236}">
                <a16:creationId xmlns:a16="http://schemas.microsoft.com/office/drawing/2014/main" id="{49F27C0E-5758-4636-A20D-5F4D8FBBF353}"/>
              </a:ext>
            </a:extLst>
          </p:cNvPr>
          <p:cNvSpPr>
            <a:spLocks noChangeShapeType="1"/>
          </p:cNvSpPr>
          <p:nvPr/>
        </p:nvSpPr>
        <p:spPr bwMode="auto">
          <a:xfrm>
            <a:off x="4094326" y="3659515"/>
            <a:ext cx="0" cy="65617"/>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02" name="Line 62">
            <a:extLst>
              <a:ext uri="{FF2B5EF4-FFF2-40B4-BE49-F238E27FC236}">
                <a16:creationId xmlns:a16="http://schemas.microsoft.com/office/drawing/2014/main" id="{B3316CA5-0298-4CFE-AA45-5EDF8760158C}"/>
              </a:ext>
            </a:extLst>
          </p:cNvPr>
          <p:cNvSpPr>
            <a:spLocks noChangeShapeType="1"/>
          </p:cNvSpPr>
          <p:nvPr/>
        </p:nvSpPr>
        <p:spPr bwMode="auto">
          <a:xfrm>
            <a:off x="4113377" y="3659515"/>
            <a:ext cx="0" cy="65617"/>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03" name="Line 63">
            <a:extLst>
              <a:ext uri="{FF2B5EF4-FFF2-40B4-BE49-F238E27FC236}">
                <a16:creationId xmlns:a16="http://schemas.microsoft.com/office/drawing/2014/main" id="{110BF527-1D7C-43BC-82E7-1386F083DEC4}"/>
              </a:ext>
            </a:extLst>
          </p:cNvPr>
          <p:cNvSpPr>
            <a:spLocks noChangeShapeType="1"/>
          </p:cNvSpPr>
          <p:nvPr/>
        </p:nvSpPr>
        <p:spPr bwMode="auto">
          <a:xfrm>
            <a:off x="4242493" y="3659515"/>
            <a:ext cx="0" cy="65617"/>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04" name="Line 64">
            <a:extLst>
              <a:ext uri="{FF2B5EF4-FFF2-40B4-BE49-F238E27FC236}">
                <a16:creationId xmlns:a16="http://schemas.microsoft.com/office/drawing/2014/main" id="{53220F29-F2E4-498F-9D23-00029B02F918}"/>
              </a:ext>
            </a:extLst>
          </p:cNvPr>
          <p:cNvSpPr>
            <a:spLocks noChangeShapeType="1"/>
          </p:cNvSpPr>
          <p:nvPr/>
        </p:nvSpPr>
        <p:spPr bwMode="auto">
          <a:xfrm>
            <a:off x="4320810" y="3701849"/>
            <a:ext cx="0" cy="65617"/>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05" name="Line 65">
            <a:extLst>
              <a:ext uri="{FF2B5EF4-FFF2-40B4-BE49-F238E27FC236}">
                <a16:creationId xmlns:a16="http://schemas.microsoft.com/office/drawing/2014/main" id="{85508440-20CA-495F-A85F-654977129D3E}"/>
              </a:ext>
            </a:extLst>
          </p:cNvPr>
          <p:cNvSpPr>
            <a:spLocks noChangeShapeType="1"/>
          </p:cNvSpPr>
          <p:nvPr/>
        </p:nvSpPr>
        <p:spPr bwMode="auto">
          <a:xfrm>
            <a:off x="4344093" y="3701849"/>
            <a:ext cx="0" cy="65617"/>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06" name="Line 66">
            <a:extLst>
              <a:ext uri="{FF2B5EF4-FFF2-40B4-BE49-F238E27FC236}">
                <a16:creationId xmlns:a16="http://schemas.microsoft.com/office/drawing/2014/main" id="{B2A3E4B2-1016-4EEB-A3D2-AD99931564B9}"/>
              </a:ext>
            </a:extLst>
          </p:cNvPr>
          <p:cNvSpPr>
            <a:spLocks noChangeShapeType="1"/>
          </p:cNvSpPr>
          <p:nvPr/>
        </p:nvSpPr>
        <p:spPr bwMode="auto">
          <a:xfrm>
            <a:off x="4354677" y="3701849"/>
            <a:ext cx="0" cy="65617"/>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07" name="Line 67">
            <a:extLst>
              <a:ext uri="{FF2B5EF4-FFF2-40B4-BE49-F238E27FC236}">
                <a16:creationId xmlns:a16="http://schemas.microsoft.com/office/drawing/2014/main" id="{4F30FFB3-2981-4209-9F54-6719970DEC3F}"/>
              </a:ext>
            </a:extLst>
          </p:cNvPr>
          <p:cNvSpPr>
            <a:spLocks noChangeShapeType="1"/>
          </p:cNvSpPr>
          <p:nvPr/>
        </p:nvSpPr>
        <p:spPr bwMode="auto">
          <a:xfrm>
            <a:off x="4371610" y="3701849"/>
            <a:ext cx="0" cy="65617"/>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08" name="Line 68">
            <a:extLst>
              <a:ext uri="{FF2B5EF4-FFF2-40B4-BE49-F238E27FC236}">
                <a16:creationId xmlns:a16="http://schemas.microsoft.com/office/drawing/2014/main" id="{68933BB6-77FC-4562-80AD-5D8F347FD599}"/>
              </a:ext>
            </a:extLst>
          </p:cNvPr>
          <p:cNvSpPr>
            <a:spLocks noChangeShapeType="1"/>
          </p:cNvSpPr>
          <p:nvPr/>
        </p:nvSpPr>
        <p:spPr bwMode="auto">
          <a:xfrm>
            <a:off x="4386426" y="3701849"/>
            <a:ext cx="0" cy="65617"/>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09" name="Line 69">
            <a:extLst>
              <a:ext uri="{FF2B5EF4-FFF2-40B4-BE49-F238E27FC236}">
                <a16:creationId xmlns:a16="http://schemas.microsoft.com/office/drawing/2014/main" id="{52EEE6BE-2B01-4DE6-B8ED-D18F3136A1EC}"/>
              </a:ext>
            </a:extLst>
          </p:cNvPr>
          <p:cNvSpPr>
            <a:spLocks noChangeShapeType="1"/>
          </p:cNvSpPr>
          <p:nvPr/>
        </p:nvSpPr>
        <p:spPr bwMode="auto">
          <a:xfrm>
            <a:off x="4443577" y="3701849"/>
            <a:ext cx="0" cy="65617"/>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10" name="Line 70">
            <a:extLst>
              <a:ext uri="{FF2B5EF4-FFF2-40B4-BE49-F238E27FC236}">
                <a16:creationId xmlns:a16="http://schemas.microsoft.com/office/drawing/2014/main" id="{687FC3CE-F20E-4AA8-8363-60129BDDFA08}"/>
              </a:ext>
            </a:extLst>
          </p:cNvPr>
          <p:cNvSpPr>
            <a:spLocks noChangeShapeType="1"/>
          </p:cNvSpPr>
          <p:nvPr/>
        </p:nvSpPr>
        <p:spPr bwMode="auto">
          <a:xfrm>
            <a:off x="4460510" y="3701849"/>
            <a:ext cx="0" cy="65617"/>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11" name="Line 71">
            <a:extLst>
              <a:ext uri="{FF2B5EF4-FFF2-40B4-BE49-F238E27FC236}">
                <a16:creationId xmlns:a16="http://schemas.microsoft.com/office/drawing/2014/main" id="{84991454-ABDD-4F89-A662-65847F0DDBAC}"/>
              </a:ext>
            </a:extLst>
          </p:cNvPr>
          <p:cNvSpPr>
            <a:spLocks noChangeShapeType="1"/>
          </p:cNvSpPr>
          <p:nvPr/>
        </p:nvSpPr>
        <p:spPr bwMode="auto">
          <a:xfrm>
            <a:off x="4488026" y="3701849"/>
            <a:ext cx="0" cy="65617"/>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12" name="Line 72">
            <a:extLst>
              <a:ext uri="{FF2B5EF4-FFF2-40B4-BE49-F238E27FC236}">
                <a16:creationId xmlns:a16="http://schemas.microsoft.com/office/drawing/2014/main" id="{0B65E3C1-12A3-443C-8EA4-16B5F3399CF2}"/>
              </a:ext>
            </a:extLst>
          </p:cNvPr>
          <p:cNvSpPr>
            <a:spLocks noChangeShapeType="1"/>
          </p:cNvSpPr>
          <p:nvPr/>
        </p:nvSpPr>
        <p:spPr bwMode="auto">
          <a:xfrm>
            <a:off x="4532477" y="3701849"/>
            <a:ext cx="0" cy="65617"/>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13" name="Line 73">
            <a:extLst>
              <a:ext uri="{FF2B5EF4-FFF2-40B4-BE49-F238E27FC236}">
                <a16:creationId xmlns:a16="http://schemas.microsoft.com/office/drawing/2014/main" id="{8D633659-ED62-4E74-9B18-90A7F6C1646B}"/>
              </a:ext>
            </a:extLst>
          </p:cNvPr>
          <p:cNvSpPr>
            <a:spLocks noChangeShapeType="1"/>
          </p:cNvSpPr>
          <p:nvPr/>
        </p:nvSpPr>
        <p:spPr bwMode="auto">
          <a:xfrm>
            <a:off x="4653126" y="3701849"/>
            <a:ext cx="0" cy="65617"/>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14" name="Line 74">
            <a:extLst>
              <a:ext uri="{FF2B5EF4-FFF2-40B4-BE49-F238E27FC236}">
                <a16:creationId xmlns:a16="http://schemas.microsoft.com/office/drawing/2014/main" id="{6606F11E-F242-4A72-A838-366567278E10}"/>
              </a:ext>
            </a:extLst>
          </p:cNvPr>
          <p:cNvSpPr>
            <a:spLocks noChangeShapeType="1"/>
          </p:cNvSpPr>
          <p:nvPr/>
        </p:nvSpPr>
        <p:spPr bwMode="auto">
          <a:xfrm>
            <a:off x="4968510" y="3701849"/>
            <a:ext cx="0" cy="65617"/>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15" name="Line 75">
            <a:extLst>
              <a:ext uri="{FF2B5EF4-FFF2-40B4-BE49-F238E27FC236}">
                <a16:creationId xmlns:a16="http://schemas.microsoft.com/office/drawing/2014/main" id="{2AB5A4D1-D61C-43B2-876F-8B6D33E6149C}"/>
              </a:ext>
            </a:extLst>
          </p:cNvPr>
          <p:cNvSpPr>
            <a:spLocks noChangeShapeType="1"/>
          </p:cNvSpPr>
          <p:nvPr/>
        </p:nvSpPr>
        <p:spPr bwMode="auto">
          <a:xfrm>
            <a:off x="2826444" y="3310265"/>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16" name="Line 76">
            <a:extLst>
              <a:ext uri="{FF2B5EF4-FFF2-40B4-BE49-F238E27FC236}">
                <a16:creationId xmlns:a16="http://schemas.microsoft.com/office/drawing/2014/main" id="{B4ED966B-256E-46D4-8998-A58C09C73AE9}"/>
              </a:ext>
            </a:extLst>
          </p:cNvPr>
          <p:cNvSpPr>
            <a:spLocks noChangeShapeType="1"/>
          </p:cNvSpPr>
          <p:nvPr/>
        </p:nvSpPr>
        <p:spPr bwMode="auto">
          <a:xfrm>
            <a:off x="2978844" y="3375881"/>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17" name="Line 77">
            <a:extLst>
              <a:ext uri="{FF2B5EF4-FFF2-40B4-BE49-F238E27FC236}">
                <a16:creationId xmlns:a16="http://schemas.microsoft.com/office/drawing/2014/main" id="{3A886A1B-A4B1-453E-869F-0AC7D20DB6A6}"/>
              </a:ext>
            </a:extLst>
          </p:cNvPr>
          <p:cNvSpPr>
            <a:spLocks noChangeShapeType="1"/>
          </p:cNvSpPr>
          <p:nvPr/>
        </p:nvSpPr>
        <p:spPr bwMode="auto">
          <a:xfrm>
            <a:off x="2985193" y="3375881"/>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18" name="Line 78">
            <a:extLst>
              <a:ext uri="{FF2B5EF4-FFF2-40B4-BE49-F238E27FC236}">
                <a16:creationId xmlns:a16="http://schemas.microsoft.com/office/drawing/2014/main" id="{59AEE176-66F5-4509-B5EA-B3C538A394B2}"/>
              </a:ext>
            </a:extLst>
          </p:cNvPr>
          <p:cNvSpPr>
            <a:spLocks noChangeShapeType="1"/>
          </p:cNvSpPr>
          <p:nvPr/>
        </p:nvSpPr>
        <p:spPr bwMode="auto">
          <a:xfrm>
            <a:off x="2989426" y="3375881"/>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19" name="Line 79">
            <a:extLst>
              <a:ext uri="{FF2B5EF4-FFF2-40B4-BE49-F238E27FC236}">
                <a16:creationId xmlns:a16="http://schemas.microsoft.com/office/drawing/2014/main" id="{A1E310FE-3271-4305-AF16-BAD1265AD48F}"/>
              </a:ext>
            </a:extLst>
          </p:cNvPr>
          <p:cNvSpPr>
            <a:spLocks noChangeShapeType="1"/>
          </p:cNvSpPr>
          <p:nvPr/>
        </p:nvSpPr>
        <p:spPr bwMode="auto">
          <a:xfrm>
            <a:off x="3012710" y="3375881"/>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20" name="Line 80">
            <a:extLst>
              <a:ext uri="{FF2B5EF4-FFF2-40B4-BE49-F238E27FC236}">
                <a16:creationId xmlns:a16="http://schemas.microsoft.com/office/drawing/2014/main" id="{8871F207-43CD-4CDC-95E8-3D07A94B9282}"/>
              </a:ext>
            </a:extLst>
          </p:cNvPr>
          <p:cNvSpPr>
            <a:spLocks noChangeShapeType="1"/>
          </p:cNvSpPr>
          <p:nvPr/>
        </p:nvSpPr>
        <p:spPr bwMode="auto">
          <a:xfrm>
            <a:off x="3040226" y="3388581"/>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21" name="Line 81">
            <a:extLst>
              <a:ext uri="{FF2B5EF4-FFF2-40B4-BE49-F238E27FC236}">
                <a16:creationId xmlns:a16="http://schemas.microsoft.com/office/drawing/2014/main" id="{56DB99D7-0448-4ED4-886A-C5BF2ED738DF}"/>
              </a:ext>
            </a:extLst>
          </p:cNvPr>
          <p:cNvSpPr>
            <a:spLocks noChangeShapeType="1"/>
          </p:cNvSpPr>
          <p:nvPr/>
        </p:nvSpPr>
        <p:spPr bwMode="auto">
          <a:xfrm>
            <a:off x="3069860" y="3388581"/>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22" name="Line 82">
            <a:extLst>
              <a:ext uri="{FF2B5EF4-FFF2-40B4-BE49-F238E27FC236}">
                <a16:creationId xmlns:a16="http://schemas.microsoft.com/office/drawing/2014/main" id="{2D7172C2-27C1-4E9A-B8D8-3560F0F3DD28}"/>
              </a:ext>
            </a:extLst>
          </p:cNvPr>
          <p:cNvSpPr>
            <a:spLocks noChangeShapeType="1"/>
          </p:cNvSpPr>
          <p:nvPr/>
        </p:nvSpPr>
        <p:spPr bwMode="auto">
          <a:xfrm>
            <a:off x="3091026" y="3388581"/>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23" name="Line 83">
            <a:extLst>
              <a:ext uri="{FF2B5EF4-FFF2-40B4-BE49-F238E27FC236}">
                <a16:creationId xmlns:a16="http://schemas.microsoft.com/office/drawing/2014/main" id="{5D4E3324-40FE-4AEE-8C6F-A62D598D6FC0}"/>
              </a:ext>
            </a:extLst>
          </p:cNvPr>
          <p:cNvSpPr>
            <a:spLocks noChangeShapeType="1"/>
          </p:cNvSpPr>
          <p:nvPr/>
        </p:nvSpPr>
        <p:spPr bwMode="auto">
          <a:xfrm>
            <a:off x="3160877" y="3426681"/>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24" name="Line 84">
            <a:extLst>
              <a:ext uri="{FF2B5EF4-FFF2-40B4-BE49-F238E27FC236}">
                <a16:creationId xmlns:a16="http://schemas.microsoft.com/office/drawing/2014/main" id="{DB8DF98B-326A-4F48-AFAC-AFAEF1B0A77A}"/>
              </a:ext>
            </a:extLst>
          </p:cNvPr>
          <p:cNvSpPr>
            <a:spLocks noChangeShapeType="1"/>
          </p:cNvSpPr>
          <p:nvPr/>
        </p:nvSpPr>
        <p:spPr bwMode="auto">
          <a:xfrm>
            <a:off x="3328093" y="3492299"/>
            <a:ext cx="0" cy="65617"/>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25" name="Line 85">
            <a:extLst>
              <a:ext uri="{FF2B5EF4-FFF2-40B4-BE49-F238E27FC236}">
                <a16:creationId xmlns:a16="http://schemas.microsoft.com/office/drawing/2014/main" id="{01337212-477C-4550-9B08-D53B42BD12A9}"/>
              </a:ext>
            </a:extLst>
          </p:cNvPr>
          <p:cNvSpPr>
            <a:spLocks noChangeShapeType="1"/>
          </p:cNvSpPr>
          <p:nvPr/>
        </p:nvSpPr>
        <p:spPr bwMode="auto">
          <a:xfrm>
            <a:off x="3338677" y="3492299"/>
            <a:ext cx="0" cy="65617"/>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26" name="Line 86">
            <a:extLst>
              <a:ext uri="{FF2B5EF4-FFF2-40B4-BE49-F238E27FC236}">
                <a16:creationId xmlns:a16="http://schemas.microsoft.com/office/drawing/2014/main" id="{6A2946E2-1D9E-4CC8-8562-94F91305CAA2}"/>
              </a:ext>
            </a:extLst>
          </p:cNvPr>
          <p:cNvSpPr>
            <a:spLocks noChangeShapeType="1"/>
          </p:cNvSpPr>
          <p:nvPr/>
        </p:nvSpPr>
        <p:spPr bwMode="auto">
          <a:xfrm>
            <a:off x="3416993" y="3532515"/>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27" name="Line 87">
            <a:extLst>
              <a:ext uri="{FF2B5EF4-FFF2-40B4-BE49-F238E27FC236}">
                <a16:creationId xmlns:a16="http://schemas.microsoft.com/office/drawing/2014/main" id="{E001EBF1-E7C4-48C2-B4F0-3EAE04DD2A93}"/>
              </a:ext>
            </a:extLst>
          </p:cNvPr>
          <p:cNvSpPr>
            <a:spLocks noChangeShapeType="1"/>
          </p:cNvSpPr>
          <p:nvPr/>
        </p:nvSpPr>
        <p:spPr bwMode="auto">
          <a:xfrm>
            <a:off x="3541877" y="3557915"/>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28" name="Line 88">
            <a:extLst>
              <a:ext uri="{FF2B5EF4-FFF2-40B4-BE49-F238E27FC236}">
                <a16:creationId xmlns:a16="http://schemas.microsoft.com/office/drawing/2014/main" id="{65EE9C2E-BC66-492B-AA50-33890B7300D9}"/>
              </a:ext>
            </a:extLst>
          </p:cNvPr>
          <p:cNvSpPr>
            <a:spLocks noChangeShapeType="1"/>
          </p:cNvSpPr>
          <p:nvPr/>
        </p:nvSpPr>
        <p:spPr bwMode="auto">
          <a:xfrm>
            <a:off x="3594793" y="3583315"/>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29" name="Line 89">
            <a:extLst>
              <a:ext uri="{FF2B5EF4-FFF2-40B4-BE49-F238E27FC236}">
                <a16:creationId xmlns:a16="http://schemas.microsoft.com/office/drawing/2014/main" id="{FB2E93B2-D49F-467F-83FF-220406E57F71}"/>
              </a:ext>
            </a:extLst>
          </p:cNvPr>
          <p:cNvSpPr>
            <a:spLocks noChangeShapeType="1"/>
          </p:cNvSpPr>
          <p:nvPr/>
        </p:nvSpPr>
        <p:spPr bwMode="auto">
          <a:xfrm>
            <a:off x="3622310" y="3608715"/>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30" name="Line 90">
            <a:extLst>
              <a:ext uri="{FF2B5EF4-FFF2-40B4-BE49-F238E27FC236}">
                <a16:creationId xmlns:a16="http://schemas.microsoft.com/office/drawing/2014/main" id="{BB4D97FD-B4F4-4D6A-AE42-D2E5C7FEBF4A}"/>
              </a:ext>
            </a:extLst>
          </p:cNvPr>
          <p:cNvSpPr>
            <a:spLocks noChangeShapeType="1"/>
          </p:cNvSpPr>
          <p:nvPr/>
        </p:nvSpPr>
        <p:spPr bwMode="auto">
          <a:xfrm>
            <a:off x="3656177" y="3608715"/>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31" name="Line 91">
            <a:extLst>
              <a:ext uri="{FF2B5EF4-FFF2-40B4-BE49-F238E27FC236}">
                <a16:creationId xmlns:a16="http://schemas.microsoft.com/office/drawing/2014/main" id="{2F603562-A571-4401-BE76-CDA33538F6B4}"/>
              </a:ext>
            </a:extLst>
          </p:cNvPr>
          <p:cNvSpPr>
            <a:spLocks noChangeShapeType="1"/>
          </p:cNvSpPr>
          <p:nvPr/>
        </p:nvSpPr>
        <p:spPr bwMode="auto">
          <a:xfrm>
            <a:off x="3683693" y="3608715"/>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32" name="Line 92">
            <a:extLst>
              <a:ext uri="{FF2B5EF4-FFF2-40B4-BE49-F238E27FC236}">
                <a16:creationId xmlns:a16="http://schemas.microsoft.com/office/drawing/2014/main" id="{58571735-AB5B-47ED-BE92-54568A7A8C51}"/>
              </a:ext>
            </a:extLst>
          </p:cNvPr>
          <p:cNvSpPr>
            <a:spLocks noChangeShapeType="1"/>
          </p:cNvSpPr>
          <p:nvPr/>
        </p:nvSpPr>
        <p:spPr bwMode="auto">
          <a:xfrm>
            <a:off x="3700626" y="3608715"/>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33" name="Line 93">
            <a:extLst>
              <a:ext uri="{FF2B5EF4-FFF2-40B4-BE49-F238E27FC236}">
                <a16:creationId xmlns:a16="http://schemas.microsoft.com/office/drawing/2014/main" id="{78888C2A-2730-4322-9BBE-FF3222691BF0}"/>
              </a:ext>
            </a:extLst>
          </p:cNvPr>
          <p:cNvSpPr>
            <a:spLocks noChangeShapeType="1"/>
          </p:cNvSpPr>
          <p:nvPr/>
        </p:nvSpPr>
        <p:spPr bwMode="auto">
          <a:xfrm>
            <a:off x="3717560" y="3608715"/>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34" name="Line 94">
            <a:extLst>
              <a:ext uri="{FF2B5EF4-FFF2-40B4-BE49-F238E27FC236}">
                <a16:creationId xmlns:a16="http://schemas.microsoft.com/office/drawing/2014/main" id="{1BA6B16E-D92D-4531-B918-BA2CFF256049}"/>
              </a:ext>
            </a:extLst>
          </p:cNvPr>
          <p:cNvSpPr>
            <a:spLocks noChangeShapeType="1"/>
          </p:cNvSpPr>
          <p:nvPr/>
        </p:nvSpPr>
        <p:spPr bwMode="auto">
          <a:xfrm>
            <a:off x="3749310" y="3608715"/>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35" name="Line 95">
            <a:extLst>
              <a:ext uri="{FF2B5EF4-FFF2-40B4-BE49-F238E27FC236}">
                <a16:creationId xmlns:a16="http://schemas.microsoft.com/office/drawing/2014/main" id="{4545A240-0E50-4F14-BD5E-80AABDE59476}"/>
              </a:ext>
            </a:extLst>
          </p:cNvPr>
          <p:cNvSpPr>
            <a:spLocks noChangeShapeType="1"/>
          </p:cNvSpPr>
          <p:nvPr/>
        </p:nvSpPr>
        <p:spPr bwMode="auto">
          <a:xfrm>
            <a:off x="3776826" y="3640465"/>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36" name="Line 96">
            <a:extLst>
              <a:ext uri="{FF2B5EF4-FFF2-40B4-BE49-F238E27FC236}">
                <a16:creationId xmlns:a16="http://schemas.microsoft.com/office/drawing/2014/main" id="{DA40BA5D-50FA-420E-9802-C81944AD4EA3}"/>
              </a:ext>
            </a:extLst>
          </p:cNvPr>
          <p:cNvSpPr>
            <a:spLocks noChangeShapeType="1"/>
          </p:cNvSpPr>
          <p:nvPr/>
        </p:nvSpPr>
        <p:spPr bwMode="auto">
          <a:xfrm>
            <a:off x="3823393" y="3640465"/>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37" name="Line 97">
            <a:extLst>
              <a:ext uri="{FF2B5EF4-FFF2-40B4-BE49-F238E27FC236}">
                <a16:creationId xmlns:a16="http://schemas.microsoft.com/office/drawing/2014/main" id="{2DAD3FD0-3BEF-4AC7-B002-45AB820597D1}"/>
              </a:ext>
            </a:extLst>
          </p:cNvPr>
          <p:cNvSpPr>
            <a:spLocks noChangeShapeType="1"/>
          </p:cNvSpPr>
          <p:nvPr/>
        </p:nvSpPr>
        <p:spPr bwMode="auto">
          <a:xfrm>
            <a:off x="3863610" y="3640465"/>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38" name="Line 98">
            <a:extLst>
              <a:ext uri="{FF2B5EF4-FFF2-40B4-BE49-F238E27FC236}">
                <a16:creationId xmlns:a16="http://schemas.microsoft.com/office/drawing/2014/main" id="{09238015-1AC5-443F-8CB4-DCB44237A1EF}"/>
              </a:ext>
            </a:extLst>
          </p:cNvPr>
          <p:cNvSpPr>
            <a:spLocks noChangeShapeType="1"/>
          </p:cNvSpPr>
          <p:nvPr/>
        </p:nvSpPr>
        <p:spPr bwMode="auto">
          <a:xfrm>
            <a:off x="4001193" y="3761115"/>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39" name="Line 99">
            <a:extLst>
              <a:ext uri="{FF2B5EF4-FFF2-40B4-BE49-F238E27FC236}">
                <a16:creationId xmlns:a16="http://schemas.microsoft.com/office/drawing/2014/main" id="{CAA51B01-B2E5-4F03-8CE6-0C191F18A367}"/>
              </a:ext>
            </a:extLst>
          </p:cNvPr>
          <p:cNvSpPr>
            <a:spLocks noChangeShapeType="1"/>
          </p:cNvSpPr>
          <p:nvPr/>
        </p:nvSpPr>
        <p:spPr bwMode="auto">
          <a:xfrm>
            <a:off x="4083744" y="3761115"/>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40" name="Line 100">
            <a:extLst>
              <a:ext uri="{FF2B5EF4-FFF2-40B4-BE49-F238E27FC236}">
                <a16:creationId xmlns:a16="http://schemas.microsoft.com/office/drawing/2014/main" id="{E78BAEDB-9A0A-40F9-9771-DDE42043C5A4}"/>
              </a:ext>
            </a:extLst>
          </p:cNvPr>
          <p:cNvSpPr>
            <a:spLocks noChangeShapeType="1"/>
          </p:cNvSpPr>
          <p:nvPr/>
        </p:nvSpPr>
        <p:spPr bwMode="auto">
          <a:xfrm>
            <a:off x="4265777" y="3856365"/>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41" name="Line 101">
            <a:extLst>
              <a:ext uri="{FF2B5EF4-FFF2-40B4-BE49-F238E27FC236}">
                <a16:creationId xmlns:a16="http://schemas.microsoft.com/office/drawing/2014/main" id="{574BFF04-01DB-4437-BBB3-C3C14D745CA5}"/>
              </a:ext>
            </a:extLst>
          </p:cNvPr>
          <p:cNvSpPr>
            <a:spLocks noChangeShapeType="1"/>
          </p:cNvSpPr>
          <p:nvPr/>
        </p:nvSpPr>
        <p:spPr bwMode="auto">
          <a:xfrm>
            <a:off x="4320810" y="3917748"/>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42" name="Line 102">
            <a:extLst>
              <a:ext uri="{FF2B5EF4-FFF2-40B4-BE49-F238E27FC236}">
                <a16:creationId xmlns:a16="http://schemas.microsoft.com/office/drawing/2014/main" id="{7313FA18-61BB-40D6-A6A9-E6D767A696DD}"/>
              </a:ext>
            </a:extLst>
          </p:cNvPr>
          <p:cNvSpPr>
            <a:spLocks noChangeShapeType="1"/>
          </p:cNvSpPr>
          <p:nvPr/>
        </p:nvSpPr>
        <p:spPr bwMode="auto">
          <a:xfrm>
            <a:off x="4388544" y="3917748"/>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43" name="Line 103">
            <a:extLst>
              <a:ext uri="{FF2B5EF4-FFF2-40B4-BE49-F238E27FC236}">
                <a16:creationId xmlns:a16="http://schemas.microsoft.com/office/drawing/2014/main" id="{B98818C0-B467-4D3F-9774-685DBB17AD4A}"/>
              </a:ext>
            </a:extLst>
          </p:cNvPr>
          <p:cNvSpPr>
            <a:spLocks noChangeShapeType="1"/>
          </p:cNvSpPr>
          <p:nvPr/>
        </p:nvSpPr>
        <p:spPr bwMode="auto">
          <a:xfrm>
            <a:off x="4445693" y="3917748"/>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44" name="Line 104">
            <a:extLst>
              <a:ext uri="{FF2B5EF4-FFF2-40B4-BE49-F238E27FC236}">
                <a16:creationId xmlns:a16="http://schemas.microsoft.com/office/drawing/2014/main" id="{446CE2DC-AF32-4163-9C09-F70AA9CBEEF2}"/>
              </a:ext>
            </a:extLst>
          </p:cNvPr>
          <p:cNvSpPr>
            <a:spLocks noChangeShapeType="1"/>
          </p:cNvSpPr>
          <p:nvPr/>
        </p:nvSpPr>
        <p:spPr bwMode="auto">
          <a:xfrm>
            <a:off x="4471093" y="3917748"/>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45" name="Line 105">
            <a:extLst>
              <a:ext uri="{FF2B5EF4-FFF2-40B4-BE49-F238E27FC236}">
                <a16:creationId xmlns:a16="http://schemas.microsoft.com/office/drawing/2014/main" id="{2430EBBE-D180-4F85-9084-9FF27A638C93}"/>
              </a:ext>
            </a:extLst>
          </p:cNvPr>
          <p:cNvSpPr>
            <a:spLocks noChangeShapeType="1"/>
          </p:cNvSpPr>
          <p:nvPr/>
        </p:nvSpPr>
        <p:spPr bwMode="auto">
          <a:xfrm>
            <a:off x="4852093" y="3917748"/>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46" name="Freeform 108">
            <a:extLst>
              <a:ext uri="{FF2B5EF4-FFF2-40B4-BE49-F238E27FC236}">
                <a16:creationId xmlns:a16="http://schemas.microsoft.com/office/drawing/2014/main" id="{B9596B90-7F87-43CC-BEF4-4E8B59696ECD}"/>
              </a:ext>
            </a:extLst>
          </p:cNvPr>
          <p:cNvSpPr>
            <a:spLocks/>
          </p:cNvSpPr>
          <p:nvPr/>
        </p:nvSpPr>
        <p:spPr bwMode="auto">
          <a:xfrm>
            <a:off x="1084426" y="2123873"/>
            <a:ext cx="4081299" cy="2169584"/>
          </a:xfrm>
          <a:custGeom>
            <a:avLst/>
            <a:gdLst>
              <a:gd name="T0" fmla="*/ 0 w 1916"/>
              <a:gd name="T1" fmla="*/ 0 h 1025"/>
              <a:gd name="T2" fmla="*/ 0 w 1916"/>
              <a:gd name="T3" fmla="*/ 1025 h 1025"/>
              <a:gd name="T4" fmla="*/ 1916 w 1916"/>
              <a:gd name="T5" fmla="*/ 1025 h 1025"/>
            </a:gdLst>
            <a:ahLst/>
            <a:cxnLst>
              <a:cxn ang="0">
                <a:pos x="T0" y="T1"/>
              </a:cxn>
              <a:cxn ang="0">
                <a:pos x="T2" y="T3"/>
              </a:cxn>
              <a:cxn ang="0">
                <a:pos x="T4" y="T5"/>
              </a:cxn>
            </a:cxnLst>
            <a:rect l="0" t="0" r="r" b="b"/>
            <a:pathLst>
              <a:path w="1916" h="1025">
                <a:moveTo>
                  <a:pt x="0" y="0"/>
                </a:moveTo>
                <a:lnTo>
                  <a:pt x="0" y="1025"/>
                </a:lnTo>
                <a:lnTo>
                  <a:pt x="1916" y="1025"/>
                </a:lnTo>
              </a:path>
            </a:pathLst>
          </a:custGeom>
          <a:noFill/>
          <a:ln w="11176"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grpSp>
        <p:nvGrpSpPr>
          <p:cNvPr id="447" name="Group 446">
            <a:extLst>
              <a:ext uri="{FF2B5EF4-FFF2-40B4-BE49-F238E27FC236}">
                <a16:creationId xmlns:a16="http://schemas.microsoft.com/office/drawing/2014/main" id="{9BF47281-8610-48CC-827F-FCBFE5BE3473}"/>
              </a:ext>
            </a:extLst>
          </p:cNvPr>
          <p:cNvGrpSpPr/>
          <p:nvPr/>
        </p:nvGrpSpPr>
        <p:grpSpPr>
          <a:xfrm>
            <a:off x="1012461" y="2117600"/>
            <a:ext cx="80433" cy="2169584"/>
            <a:chOff x="1320801" y="1499599"/>
            <a:chExt cx="60325" cy="1627188"/>
          </a:xfrm>
        </p:grpSpPr>
        <p:sp>
          <p:nvSpPr>
            <p:cNvPr id="448" name="Line 109">
              <a:extLst>
                <a:ext uri="{FF2B5EF4-FFF2-40B4-BE49-F238E27FC236}">
                  <a16:creationId xmlns:a16="http://schemas.microsoft.com/office/drawing/2014/main" id="{D2A280E4-F0EB-4404-AF93-181051831D21}"/>
                </a:ext>
              </a:extLst>
            </p:cNvPr>
            <p:cNvSpPr>
              <a:spLocks noChangeShapeType="1"/>
            </p:cNvSpPr>
            <p:nvPr/>
          </p:nvSpPr>
          <p:spPr bwMode="auto">
            <a:xfrm>
              <a:off x="1320801" y="1499599"/>
              <a:ext cx="60325" cy="0"/>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49" name="Line 110">
              <a:extLst>
                <a:ext uri="{FF2B5EF4-FFF2-40B4-BE49-F238E27FC236}">
                  <a16:creationId xmlns:a16="http://schemas.microsoft.com/office/drawing/2014/main" id="{82C1D1A2-45D7-4414-AECD-6362FC20530C}"/>
                </a:ext>
              </a:extLst>
            </p:cNvPr>
            <p:cNvSpPr>
              <a:spLocks noChangeShapeType="1"/>
            </p:cNvSpPr>
            <p:nvPr/>
          </p:nvSpPr>
          <p:spPr bwMode="auto">
            <a:xfrm>
              <a:off x="1320801" y="1663112"/>
              <a:ext cx="60325" cy="0"/>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50" name="Line 111">
              <a:extLst>
                <a:ext uri="{FF2B5EF4-FFF2-40B4-BE49-F238E27FC236}">
                  <a16:creationId xmlns:a16="http://schemas.microsoft.com/office/drawing/2014/main" id="{0045097A-B172-4DFE-B9F2-0AA96A69C8AB}"/>
                </a:ext>
              </a:extLst>
            </p:cNvPr>
            <p:cNvSpPr>
              <a:spLocks noChangeShapeType="1"/>
            </p:cNvSpPr>
            <p:nvPr/>
          </p:nvSpPr>
          <p:spPr bwMode="auto">
            <a:xfrm>
              <a:off x="1320801" y="1825037"/>
              <a:ext cx="60325" cy="0"/>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51" name="Line 112">
              <a:extLst>
                <a:ext uri="{FF2B5EF4-FFF2-40B4-BE49-F238E27FC236}">
                  <a16:creationId xmlns:a16="http://schemas.microsoft.com/office/drawing/2014/main" id="{CA228579-535C-491D-A5F5-6C683317D839}"/>
                </a:ext>
              </a:extLst>
            </p:cNvPr>
            <p:cNvSpPr>
              <a:spLocks noChangeShapeType="1"/>
            </p:cNvSpPr>
            <p:nvPr/>
          </p:nvSpPr>
          <p:spPr bwMode="auto">
            <a:xfrm>
              <a:off x="1320801" y="1986962"/>
              <a:ext cx="60325" cy="0"/>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52" name="Line 113">
              <a:extLst>
                <a:ext uri="{FF2B5EF4-FFF2-40B4-BE49-F238E27FC236}">
                  <a16:creationId xmlns:a16="http://schemas.microsoft.com/office/drawing/2014/main" id="{27786CEA-92E8-4C49-823A-93EA430B4BA6}"/>
                </a:ext>
              </a:extLst>
            </p:cNvPr>
            <p:cNvSpPr>
              <a:spLocks noChangeShapeType="1"/>
            </p:cNvSpPr>
            <p:nvPr/>
          </p:nvSpPr>
          <p:spPr bwMode="auto">
            <a:xfrm>
              <a:off x="1320801" y="2150474"/>
              <a:ext cx="60325" cy="0"/>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53" name="Line 114">
              <a:extLst>
                <a:ext uri="{FF2B5EF4-FFF2-40B4-BE49-F238E27FC236}">
                  <a16:creationId xmlns:a16="http://schemas.microsoft.com/office/drawing/2014/main" id="{91410222-D759-479D-880E-1E47A7D45990}"/>
                </a:ext>
              </a:extLst>
            </p:cNvPr>
            <p:cNvSpPr>
              <a:spLocks noChangeShapeType="1"/>
            </p:cNvSpPr>
            <p:nvPr/>
          </p:nvSpPr>
          <p:spPr bwMode="auto">
            <a:xfrm>
              <a:off x="1320801" y="2313987"/>
              <a:ext cx="60325" cy="0"/>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54" name="Line 115">
              <a:extLst>
                <a:ext uri="{FF2B5EF4-FFF2-40B4-BE49-F238E27FC236}">
                  <a16:creationId xmlns:a16="http://schemas.microsoft.com/office/drawing/2014/main" id="{33984BD7-176F-44CF-97EA-D1955364A3E8}"/>
                </a:ext>
              </a:extLst>
            </p:cNvPr>
            <p:cNvSpPr>
              <a:spLocks noChangeShapeType="1"/>
            </p:cNvSpPr>
            <p:nvPr/>
          </p:nvSpPr>
          <p:spPr bwMode="auto">
            <a:xfrm>
              <a:off x="1320801" y="2475912"/>
              <a:ext cx="60325" cy="0"/>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55" name="Line 116">
              <a:extLst>
                <a:ext uri="{FF2B5EF4-FFF2-40B4-BE49-F238E27FC236}">
                  <a16:creationId xmlns:a16="http://schemas.microsoft.com/office/drawing/2014/main" id="{D1B1A8C1-5B9B-4E70-89AF-576279D113C5}"/>
                </a:ext>
              </a:extLst>
            </p:cNvPr>
            <p:cNvSpPr>
              <a:spLocks noChangeShapeType="1"/>
            </p:cNvSpPr>
            <p:nvPr/>
          </p:nvSpPr>
          <p:spPr bwMode="auto">
            <a:xfrm>
              <a:off x="1320801" y="2639424"/>
              <a:ext cx="60325" cy="0"/>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56" name="Line 117">
              <a:extLst>
                <a:ext uri="{FF2B5EF4-FFF2-40B4-BE49-F238E27FC236}">
                  <a16:creationId xmlns:a16="http://schemas.microsoft.com/office/drawing/2014/main" id="{4C850354-4CA6-4231-AEB7-C87CC17D5011}"/>
                </a:ext>
              </a:extLst>
            </p:cNvPr>
            <p:cNvSpPr>
              <a:spLocks noChangeShapeType="1"/>
            </p:cNvSpPr>
            <p:nvPr/>
          </p:nvSpPr>
          <p:spPr bwMode="auto">
            <a:xfrm>
              <a:off x="1320801" y="2801349"/>
              <a:ext cx="60325" cy="0"/>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57" name="Line 118">
              <a:extLst>
                <a:ext uri="{FF2B5EF4-FFF2-40B4-BE49-F238E27FC236}">
                  <a16:creationId xmlns:a16="http://schemas.microsoft.com/office/drawing/2014/main" id="{592053FC-2BE7-4233-8ED9-8B26EC17A839}"/>
                </a:ext>
              </a:extLst>
            </p:cNvPr>
            <p:cNvSpPr>
              <a:spLocks noChangeShapeType="1"/>
            </p:cNvSpPr>
            <p:nvPr/>
          </p:nvSpPr>
          <p:spPr bwMode="auto">
            <a:xfrm>
              <a:off x="1320801" y="2963274"/>
              <a:ext cx="60325" cy="0"/>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58" name="Line 119">
              <a:extLst>
                <a:ext uri="{FF2B5EF4-FFF2-40B4-BE49-F238E27FC236}">
                  <a16:creationId xmlns:a16="http://schemas.microsoft.com/office/drawing/2014/main" id="{FC5177FE-D746-4178-93AC-0C575E78E218}"/>
                </a:ext>
              </a:extLst>
            </p:cNvPr>
            <p:cNvSpPr>
              <a:spLocks noChangeShapeType="1"/>
            </p:cNvSpPr>
            <p:nvPr/>
          </p:nvSpPr>
          <p:spPr bwMode="auto">
            <a:xfrm>
              <a:off x="1320801" y="3126787"/>
              <a:ext cx="60325" cy="0"/>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grpSp>
      <p:sp>
        <p:nvSpPr>
          <p:cNvPr id="459" name="Line 120">
            <a:extLst>
              <a:ext uri="{FF2B5EF4-FFF2-40B4-BE49-F238E27FC236}">
                <a16:creationId xmlns:a16="http://schemas.microsoft.com/office/drawing/2014/main" id="{D7BB79A0-557A-4AD5-A87D-57EC831DAA1D}"/>
              </a:ext>
            </a:extLst>
          </p:cNvPr>
          <p:cNvSpPr>
            <a:spLocks noChangeShapeType="1"/>
          </p:cNvSpPr>
          <p:nvPr/>
        </p:nvSpPr>
        <p:spPr bwMode="auto">
          <a:xfrm flipV="1">
            <a:off x="1109826" y="4292399"/>
            <a:ext cx="0" cy="82551"/>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60" name="Line 121">
            <a:extLst>
              <a:ext uri="{FF2B5EF4-FFF2-40B4-BE49-F238E27FC236}">
                <a16:creationId xmlns:a16="http://schemas.microsoft.com/office/drawing/2014/main" id="{D1EACFDF-31B2-457E-8FDF-3BF8F1B9CD73}"/>
              </a:ext>
            </a:extLst>
          </p:cNvPr>
          <p:cNvSpPr>
            <a:spLocks noChangeShapeType="1"/>
          </p:cNvSpPr>
          <p:nvPr/>
        </p:nvSpPr>
        <p:spPr bwMode="auto">
          <a:xfrm flipV="1">
            <a:off x="1617826" y="4292399"/>
            <a:ext cx="0" cy="82551"/>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61" name="Line 122">
            <a:extLst>
              <a:ext uri="{FF2B5EF4-FFF2-40B4-BE49-F238E27FC236}">
                <a16:creationId xmlns:a16="http://schemas.microsoft.com/office/drawing/2014/main" id="{FF282944-DC95-44C4-8CB7-10384DB527B0}"/>
              </a:ext>
            </a:extLst>
          </p:cNvPr>
          <p:cNvSpPr>
            <a:spLocks noChangeShapeType="1"/>
          </p:cNvSpPr>
          <p:nvPr/>
        </p:nvSpPr>
        <p:spPr bwMode="auto">
          <a:xfrm flipV="1">
            <a:off x="2125826" y="4292399"/>
            <a:ext cx="0" cy="82551"/>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62" name="Line 123">
            <a:extLst>
              <a:ext uri="{FF2B5EF4-FFF2-40B4-BE49-F238E27FC236}">
                <a16:creationId xmlns:a16="http://schemas.microsoft.com/office/drawing/2014/main" id="{DA89F13C-FCAB-4543-A395-33191AA24455}"/>
              </a:ext>
            </a:extLst>
          </p:cNvPr>
          <p:cNvSpPr>
            <a:spLocks noChangeShapeType="1"/>
          </p:cNvSpPr>
          <p:nvPr/>
        </p:nvSpPr>
        <p:spPr bwMode="auto">
          <a:xfrm flipV="1">
            <a:off x="2629593" y="4292399"/>
            <a:ext cx="0" cy="82551"/>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63" name="Line 124">
            <a:extLst>
              <a:ext uri="{FF2B5EF4-FFF2-40B4-BE49-F238E27FC236}">
                <a16:creationId xmlns:a16="http://schemas.microsoft.com/office/drawing/2014/main" id="{8F7F6ECC-9C0E-45ED-8694-276A13746C64}"/>
              </a:ext>
            </a:extLst>
          </p:cNvPr>
          <p:cNvSpPr>
            <a:spLocks noChangeShapeType="1"/>
          </p:cNvSpPr>
          <p:nvPr/>
        </p:nvSpPr>
        <p:spPr bwMode="auto">
          <a:xfrm flipV="1">
            <a:off x="3137593" y="4292399"/>
            <a:ext cx="0" cy="82551"/>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64" name="Line 125">
            <a:extLst>
              <a:ext uri="{FF2B5EF4-FFF2-40B4-BE49-F238E27FC236}">
                <a16:creationId xmlns:a16="http://schemas.microsoft.com/office/drawing/2014/main" id="{6DCCC979-B6CC-492A-9630-1BF7B45ED0D8}"/>
              </a:ext>
            </a:extLst>
          </p:cNvPr>
          <p:cNvSpPr>
            <a:spLocks noChangeShapeType="1"/>
          </p:cNvSpPr>
          <p:nvPr/>
        </p:nvSpPr>
        <p:spPr bwMode="auto">
          <a:xfrm flipV="1">
            <a:off x="3645593" y="4292399"/>
            <a:ext cx="0" cy="82551"/>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65" name="Line 126">
            <a:extLst>
              <a:ext uri="{FF2B5EF4-FFF2-40B4-BE49-F238E27FC236}">
                <a16:creationId xmlns:a16="http://schemas.microsoft.com/office/drawing/2014/main" id="{D003853B-2B29-43BC-ABEC-8009A001EAC8}"/>
              </a:ext>
            </a:extLst>
          </p:cNvPr>
          <p:cNvSpPr>
            <a:spLocks noChangeShapeType="1"/>
          </p:cNvSpPr>
          <p:nvPr/>
        </p:nvSpPr>
        <p:spPr bwMode="auto">
          <a:xfrm flipV="1">
            <a:off x="4149360" y="4292399"/>
            <a:ext cx="0" cy="82551"/>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66" name="Line 127">
            <a:extLst>
              <a:ext uri="{FF2B5EF4-FFF2-40B4-BE49-F238E27FC236}">
                <a16:creationId xmlns:a16="http://schemas.microsoft.com/office/drawing/2014/main" id="{28094F56-518A-46BE-BA50-5D7C678583E9}"/>
              </a:ext>
            </a:extLst>
          </p:cNvPr>
          <p:cNvSpPr>
            <a:spLocks noChangeShapeType="1"/>
          </p:cNvSpPr>
          <p:nvPr/>
        </p:nvSpPr>
        <p:spPr bwMode="auto">
          <a:xfrm flipV="1">
            <a:off x="4657360" y="4292399"/>
            <a:ext cx="0" cy="82551"/>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67" name="Line 128">
            <a:extLst>
              <a:ext uri="{FF2B5EF4-FFF2-40B4-BE49-F238E27FC236}">
                <a16:creationId xmlns:a16="http://schemas.microsoft.com/office/drawing/2014/main" id="{BEECD21A-4334-421E-B35C-6E4AEAB9F3E5}"/>
              </a:ext>
            </a:extLst>
          </p:cNvPr>
          <p:cNvSpPr>
            <a:spLocks noChangeShapeType="1"/>
          </p:cNvSpPr>
          <p:nvPr/>
        </p:nvSpPr>
        <p:spPr bwMode="auto">
          <a:xfrm flipV="1">
            <a:off x="5165360" y="4292399"/>
            <a:ext cx="0" cy="82551"/>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69" name="Line 133">
            <a:extLst>
              <a:ext uri="{FF2B5EF4-FFF2-40B4-BE49-F238E27FC236}">
                <a16:creationId xmlns:a16="http://schemas.microsoft.com/office/drawing/2014/main" id="{D407670A-5EFC-4C8C-8647-AC10F151632B}"/>
              </a:ext>
            </a:extLst>
          </p:cNvPr>
          <p:cNvSpPr>
            <a:spLocks noChangeShapeType="1"/>
          </p:cNvSpPr>
          <p:nvPr/>
        </p:nvSpPr>
        <p:spPr bwMode="auto">
          <a:xfrm>
            <a:off x="7186774" y="2376815"/>
            <a:ext cx="0" cy="67733"/>
          </a:xfrm>
          <a:prstGeom prst="line">
            <a:avLst/>
          </a:prstGeom>
          <a:noFill/>
          <a:ln w="11176" cap="flat">
            <a:solidFill>
              <a:schemeClr val="bg2">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70" name="Line 134">
            <a:extLst>
              <a:ext uri="{FF2B5EF4-FFF2-40B4-BE49-F238E27FC236}">
                <a16:creationId xmlns:a16="http://schemas.microsoft.com/office/drawing/2014/main" id="{4F265FDF-D187-4B9C-9795-E020E336D3AD}"/>
              </a:ext>
            </a:extLst>
          </p:cNvPr>
          <p:cNvSpPr>
            <a:spLocks noChangeShapeType="1"/>
          </p:cNvSpPr>
          <p:nvPr/>
        </p:nvSpPr>
        <p:spPr bwMode="auto">
          <a:xfrm>
            <a:off x="7199474" y="2609648"/>
            <a:ext cx="0" cy="67733"/>
          </a:xfrm>
          <a:prstGeom prst="line">
            <a:avLst/>
          </a:prstGeom>
          <a:noFill/>
          <a:ln w="11176" cap="flat">
            <a:solidFill>
              <a:schemeClr val="bg2">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71" name="Line 135">
            <a:extLst>
              <a:ext uri="{FF2B5EF4-FFF2-40B4-BE49-F238E27FC236}">
                <a16:creationId xmlns:a16="http://schemas.microsoft.com/office/drawing/2014/main" id="{7FF01371-117A-4A52-B36B-E451F0548936}"/>
              </a:ext>
            </a:extLst>
          </p:cNvPr>
          <p:cNvSpPr>
            <a:spLocks noChangeShapeType="1"/>
          </p:cNvSpPr>
          <p:nvPr/>
        </p:nvSpPr>
        <p:spPr bwMode="auto">
          <a:xfrm>
            <a:off x="7218525" y="2742997"/>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72" name="Line 136">
            <a:extLst>
              <a:ext uri="{FF2B5EF4-FFF2-40B4-BE49-F238E27FC236}">
                <a16:creationId xmlns:a16="http://schemas.microsoft.com/office/drawing/2014/main" id="{2434EED0-D4EB-4851-9F8B-B194EC8D1822}"/>
              </a:ext>
            </a:extLst>
          </p:cNvPr>
          <p:cNvSpPr>
            <a:spLocks noChangeShapeType="1"/>
          </p:cNvSpPr>
          <p:nvPr/>
        </p:nvSpPr>
        <p:spPr bwMode="auto">
          <a:xfrm>
            <a:off x="7250274" y="280438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73" name="Line 137">
            <a:extLst>
              <a:ext uri="{FF2B5EF4-FFF2-40B4-BE49-F238E27FC236}">
                <a16:creationId xmlns:a16="http://schemas.microsoft.com/office/drawing/2014/main" id="{F0603EEB-AAFD-40A2-89F1-3C88AACD5E02}"/>
              </a:ext>
            </a:extLst>
          </p:cNvPr>
          <p:cNvSpPr>
            <a:spLocks noChangeShapeType="1"/>
          </p:cNvSpPr>
          <p:nvPr/>
        </p:nvSpPr>
        <p:spPr bwMode="auto">
          <a:xfrm>
            <a:off x="7311658" y="2863649"/>
            <a:ext cx="0" cy="65617"/>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74" name="Line 138">
            <a:extLst>
              <a:ext uri="{FF2B5EF4-FFF2-40B4-BE49-F238E27FC236}">
                <a16:creationId xmlns:a16="http://schemas.microsoft.com/office/drawing/2014/main" id="{B0BE234C-61C4-4151-8BD7-21E79E2632CB}"/>
              </a:ext>
            </a:extLst>
          </p:cNvPr>
          <p:cNvSpPr>
            <a:spLocks noChangeShapeType="1"/>
          </p:cNvSpPr>
          <p:nvPr/>
        </p:nvSpPr>
        <p:spPr bwMode="auto">
          <a:xfrm>
            <a:off x="7345525" y="289963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75" name="Line 139">
            <a:extLst>
              <a:ext uri="{FF2B5EF4-FFF2-40B4-BE49-F238E27FC236}">
                <a16:creationId xmlns:a16="http://schemas.microsoft.com/office/drawing/2014/main" id="{866A4A9C-C20C-417E-AF81-0D11E8AB8F42}"/>
              </a:ext>
            </a:extLst>
          </p:cNvPr>
          <p:cNvSpPr>
            <a:spLocks noChangeShapeType="1"/>
          </p:cNvSpPr>
          <p:nvPr/>
        </p:nvSpPr>
        <p:spPr bwMode="auto">
          <a:xfrm>
            <a:off x="7356108" y="2927148"/>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76" name="Line 140">
            <a:extLst>
              <a:ext uri="{FF2B5EF4-FFF2-40B4-BE49-F238E27FC236}">
                <a16:creationId xmlns:a16="http://schemas.microsoft.com/office/drawing/2014/main" id="{5604405D-FD8B-41E9-847F-139DD4F9B4CB}"/>
              </a:ext>
            </a:extLst>
          </p:cNvPr>
          <p:cNvSpPr>
            <a:spLocks noChangeShapeType="1"/>
          </p:cNvSpPr>
          <p:nvPr/>
        </p:nvSpPr>
        <p:spPr bwMode="auto">
          <a:xfrm>
            <a:off x="7394208" y="3153631"/>
            <a:ext cx="0" cy="67733"/>
          </a:xfrm>
          <a:prstGeom prst="line">
            <a:avLst/>
          </a:prstGeom>
          <a:noFill/>
          <a:ln w="11176" cap="flat">
            <a:solidFill>
              <a:schemeClr val="bg2">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77" name="Line 141">
            <a:extLst>
              <a:ext uri="{FF2B5EF4-FFF2-40B4-BE49-F238E27FC236}">
                <a16:creationId xmlns:a16="http://schemas.microsoft.com/office/drawing/2014/main" id="{2BDBA596-07B7-43AF-86F8-6A6A897B035D}"/>
              </a:ext>
            </a:extLst>
          </p:cNvPr>
          <p:cNvSpPr>
            <a:spLocks noChangeShapeType="1"/>
          </p:cNvSpPr>
          <p:nvPr/>
        </p:nvSpPr>
        <p:spPr bwMode="auto">
          <a:xfrm>
            <a:off x="7400558" y="315363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78" name="Line 142">
            <a:extLst>
              <a:ext uri="{FF2B5EF4-FFF2-40B4-BE49-F238E27FC236}">
                <a16:creationId xmlns:a16="http://schemas.microsoft.com/office/drawing/2014/main" id="{05092C13-AF2E-4DF7-BCB4-B5392D9EAA5F}"/>
              </a:ext>
            </a:extLst>
          </p:cNvPr>
          <p:cNvSpPr>
            <a:spLocks noChangeShapeType="1"/>
          </p:cNvSpPr>
          <p:nvPr/>
        </p:nvSpPr>
        <p:spPr bwMode="auto">
          <a:xfrm>
            <a:off x="7510625" y="321713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79" name="Line 143">
            <a:extLst>
              <a:ext uri="{FF2B5EF4-FFF2-40B4-BE49-F238E27FC236}">
                <a16:creationId xmlns:a16="http://schemas.microsoft.com/office/drawing/2014/main" id="{30F40729-FB59-4ACB-9737-68F16C7620E4}"/>
              </a:ext>
            </a:extLst>
          </p:cNvPr>
          <p:cNvSpPr>
            <a:spLocks noChangeShapeType="1"/>
          </p:cNvSpPr>
          <p:nvPr/>
        </p:nvSpPr>
        <p:spPr bwMode="auto">
          <a:xfrm>
            <a:off x="7538141" y="329333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80" name="Line 144">
            <a:extLst>
              <a:ext uri="{FF2B5EF4-FFF2-40B4-BE49-F238E27FC236}">
                <a16:creationId xmlns:a16="http://schemas.microsoft.com/office/drawing/2014/main" id="{F2FCBAF6-DFEF-4660-A453-1BCFDF64B118}"/>
              </a:ext>
            </a:extLst>
          </p:cNvPr>
          <p:cNvSpPr>
            <a:spLocks noChangeShapeType="1"/>
          </p:cNvSpPr>
          <p:nvPr/>
        </p:nvSpPr>
        <p:spPr bwMode="auto">
          <a:xfrm>
            <a:off x="7548725" y="332508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81" name="Line 145">
            <a:extLst>
              <a:ext uri="{FF2B5EF4-FFF2-40B4-BE49-F238E27FC236}">
                <a16:creationId xmlns:a16="http://schemas.microsoft.com/office/drawing/2014/main" id="{65B86617-770D-4F70-926F-ABC49D710DBC}"/>
              </a:ext>
            </a:extLst>
          </p:cNvPr>
          <p:cNvSpPr>
            <a:spLocks noChangeShapeType="1"/>
          </p:cNvSpPr>
          <p:nvPr/>
        </p:nvSpPr>
        <p:spPr bwMode="auto">
          <a:xfrm>
            <a:off x="7572008" y="3358948"/>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82" name="Line 146">
            <a:extLst>
              <a:ext uri="{FF2B5EF4-FFF2-40B4-BE49-F238E27FC236}">
                <a16:creationId xmlns:a16="http://schemas.microsoft.com/office/drawing/2014/main" id="{D4BB2693-5AC5-47A6-A4B8-8DEE72B2BB58}"/>
              </a:ext>
            </a:extLst>
          </p:cNvPr>
          <p:cNvSpPr>
            <a:spLocks noChangeShapeType="1"/>
          </p:cNvSpPr>
          <p:nvPr/>
        </p:nvSpPr>
        <p:spPr bwMode="auto">
          <a:xfrm>
            <a:off x="7656674" y="338011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83" name="Line 147">
            <a:extLst>
              <a:ext uri="{FF2B5EF4-FFF2-40B4-BE49-F238E27FC236}">
                <a16:creationId xmlns:a16="http://schemas.microsoft.com/office/drawing/2014/main" id="{724DCBB2-80EA-4106-8206-2467F2C80DAF}"/>
              </a:ext>
            </a:extLst>
          </p:cNvPr>
          <p:cNvSpPr>
            <a:spLocks noChangeShapeType="1"/>
          </p:cNvSpPr>
          <p:nvPr/>
        </p:nvSpPr>
        <p:spPr bwMode="auto">
          <a:xfrm>
            <a:off x="7701125" y="3437265"/>
            <a:ext cx="0" cy="65617"/>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84" name="Line 148">
            <a:extLst>
              <a:ext uri="{FF2B5EF4-FFF2-40B4-BE49-F238E27FC236}">
                <a16:creationId xmlns:a16="http://schemas.microsoft.com/office/drawing/2014/main" id="{32356FED-0E55-48C3-9539-6D725B39D585}"/>
              </a:ext>
            </a:extLst>
          </p:cNvPr>
          <p:cNvSpPr>
            <a:spLocks noChangeShapeType="1"/>
          </p:cNvSpPr>
          <p:nvPr/>
        </p:nvSpPr>
        <p:spPr bwMode="auto">
          <a:xfrm>
            <a:off x="7709592" y="3441497"/>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85" name="Line 149">
            <a:extLst>
              <a:ext uri="{FF2B5EF4-FFF2-40B4-BE49-F238E27FC236}">
                <a16:creationId xmlns:a16="http://schemas.microsoft.com/office/drawing/2014/main" id="{090CF371-8F68-4A09-B594-AF337226C653}"/>
              </a:ext>
            </a:extLst>
          </p:cNvPr>
          <p:cNvSpPr>
            <a:spLocks noChangeShapeType="1"/>
          </p:cNvSpPr>
          <p:nvPr/>
        </p:nvSpPr>
        <p:spPr bwMode="auto">
          <a:xfrm>
            <a:off x="7718058" y="345631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86" name="Line 150">
            <a:extLst>
              <a:ext uri="{FF2B5EF4-FFF2-40B4-BE49-F238E27FC236}">
                <a16:creationId xmlns:a16="http://schemas.microsoft.com/office/drawing/2014/main" id="{79849A3B-5C85-4ABD-847B-2ED87457670C}"/>
              </a:ext>
            </a:extLst>
          </p:cNvPr>
          <p:cNvSpPr>
            <a:spLocks noChangeShapeType="1"/>
          </p:cNvSpPr>
          <p:nvPr/>
        </p:nvSpPr>
        <p:spPr bwMode="auto">
          <a:xfrm>
            <a:off x="7724408" y="3473248"/>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87" name="Line 151">
            <a:extLst>
              <a:ext uri="{FF2B5EF4-FFF2-40B4-BE49-F238E27FC236}">
                <a16:creationId xmlns:a16="http://schemas.microsoft.com/office/drawing/2014/main" id="{A95E1491-4555-4C88-95AE-B7B50AA77398}"/>
              </a:ext>
            </a:extLst>
          </p:cNvPr>
          <p:cNvSpPr>
            <a:spLocks noChangeShapeType="1"/>
          </p:cNvSpPr>
          <p:nvPr/>
        </p:nvSpPr>
        <p:spPr bwMode="auto">
          <a:xfrm>
            <a:off x="7832358" y="349018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88" name="Line 152">
            <a:extLst>
              <a:ext uri="{FF2B5EF4-FFF2-40B4-BE49-F238E27FC236}">
                <a16:creationId xmlns:a16="http://schemas.microsoft.com/office/drawing/2014/main" id="{354FF75C-0B25-4984-964C-04AC95341A1C}"/>
              </a:ext>
            </a:extLst>
          </p:cNvPr>
          <p:cNvSpPr>
            <a:spLocks noChangeShapeType="1"/>
          </p:cNvSpPr>
          <p:nvPr/>
        </p:nvSpPr>
        <p:spPr bwMode="auto">
          <a:xfrm>
            <a:off x="7851408" y="349018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89" name="Line 153">
            <a:extLst>
              <a:ext uri="{FF2B5EF4-FFF2-40B4-BE49-F238E27FC236}">
                <a16:creationId xmlns:a16="http://schemas.microsoft.com/office/drawing/2014/main" id="{0AC0EDF8-8B3F-401E-8D5F-841C8C66BAF5}"/>
              </a:ext>
            </a:extLst>
          </p:cNvPr>
          <p:cNvSpPr>
            <a:spLocks noChangeShapeType="1"/>
          </p:cNvSpPr>
          <p:nvPr/>
        </p:nvSpPr>
        <p:spPr bwMode="auto">
          <a:xfrm>
            <a:off x="7870458" y="350288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90" name="Line 154">
            <a:extLst>
              <a:ext uri="{FF2B5EF4-FFF2-40B4-BE49-F238E27FC236}">
                <a16:creationId xmlns:a16="http://schemas.microsoft.com/office/drawing/2014/main" id="{21B11589-298B-42B7-936A-3B1A31B58409}"/>
              </a:ext>
            </a:extLst>
          </p:cNvPr>
          <p:cNvSpPr>
            <a:spLocks noChangeShapeType="1"/>
          </p:cNvSpPr>
          <p:nvPr/>
        </p:nvSpPr>
        <p:spPr bwMode="auto">
          <a:xfrm>
            <a:off x="7883158" y="3517697"/>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91" name="Line 155">
            <a:extLst>
              <a:ext uri="{FF2B5EF4-FFF2-40B4-BE49-F238E27FC236}">
                <a16:creationId xmlns:a16="http://schemas.microsoft.com/office/drawing/2014/main" id="{A366E2AA-282E-4C1A-847E-8AB634CE448A}"/>
              </a:ext>
            </a:extLst>
          </p:cNvPr>
          <p:cNvSpPr>
            <a:spLocks noChangeShapeType="1"/>
          </p:cNvSpPr>
          <p:nvPr/>
        </p:nvSpPr>
        <p:spPr bwMode="auto">
          <a:xfrm>
            <a:off x="7885274" y="3517697"/>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92" name="Line 156">
            <a:extLst>
              <a:ext uri="{FF2B5EF4-FFF2-40B4-BE49-F238E27FC236}">
                <a16:creationId xmlns:a16="http://schemas.microsoft.com/office/drawing/2014/main" id="{30A1DA91-1679-4B3C-AFA6-CBC78A8E5EA1}"/>
              </a:ext>
            </a:extLst>
          </p:cNvPr>
          <p:cNvSpPr>
            <a:spLocks noChangeShapeType="1"/>
          </p:cNvSpPr>
          <p:nvPr/>
        </p:nvSpPr>
        <p:spPr bwMode="auto">
          <a:xfrm>
            <a:off x="7893741" y="3517697"/>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93" name="Line 157">
            <a:extLst>
              <a:ext uri="{FF2B5EF4-FFF2-40B4-BE49-F238E27FC236}">
                <a16:creationId xmlns:a16="http://schemas.microsoft.com/office/drawing/2014/main" id="{E9EF7D06-DC9E-49D2-94C9-10CE0EFDBD1A}"/>
              </a:ext>
            </a:extLst>
          </p:cNvPr>
          <p:cNvSpPr>
            <a:spLocks noChangeShapeType="1"/>
          </p:cNvSpPr>
          <p:nvPr/>
        </p:nvSpPr>
        <p:spPr bwMode="auto">
          <a:xfrm>
            <a:off x="7988992" y="3576964"/>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94" name="Line 158">
            <a:extLst>
              <a:ext uri="{FF2B5EF4-FFF2-40B4-BE49-F238E27FC236}">
                <a16:creationId xmlns:a16="http://schemas.microsoft.com/office/drawing/2014/main" id="{BA9F2AFF-6E30-4762-BAB2-B8343AA2DD70}"/>
              </a:ext>
            </a:extLst>
          </p:cNvPr>
          <p:cNvSpPr>
            <a:spLocks noChangeShapeType="1"/>
          </p:cNvSpPr>
          <p:nvPr/>
        </p:nvSpPr>
        <p:spPr bwMode="auto">
          <a:xfrm>
            <a:off x="8041908" y="3576964"/>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95" name="Line 159">
            <a:extLst>
              <a:ext uri="{FF2B5EF4-FFF2-40B4-BE49-F238E27FC236}">
                <a16:creationId xmlns:a16="http://schemas.microsoft.com/office/drawing/2014/main" id="{F6439A7A-9BA0-4F67-B020-7F47C95EA00E}"/>
              </a:ext>
            </a:extLst>
          </p:cNvPr>
          <p:cNvSpPr>
            <a:spLocks noChangeShapeType="1"/>
          </p:cNvSpPr>
          <p:nvPr/>
        </p:nvSpPr>
        <p:spPr bwMode="auto">
          <a:xfrm>
            <a:off x="8058841" y="3602365"/>
            <a:ext cx="0" cy="65617"/>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96" name="Line 160">
            <a:extLst>
              <a:ext uri="{FF2B5EF4-FFF2-40B4-BE49-F238E27FC236}">
                <a16:creationId xmlns:a16="http://schemas.microsoft.com/office/drawing/2014/main" id="{F21E4199-A564-4D03-8252-9870B8F6DF72}"/>
              </a:ext>
            </a:extLst>
          </p:cNvPr>
          <p:cNvSpPr>
            <a:spLocks noChangeShapeType="1"/>
          </p:cNvSpPr>
          <p:nvPr/>
        </p:nvSpPr>
        <p:spPr bwMode="auto">
          <a:xfrm>
            <a:off x="8075774" y="368703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97" name="Line 161">
            <a:extLst>
              <a:ext uri="{FF2B5EF4-FFF2-40B4-BE49-F238E27FC236}">
                <a16:creationId xmlns:a16="http://schemas.microsoft.com/office/drawing/2014/main" id="{7160C18D-28DD-4564-B516-2D38F3755968}"/>
              </a:ext>
            </a:extLst>
          </p:cNvPr>
          <p:cNvSpPr>
            <a:spLocks noChangeShapeType="1"/>
          </p:cNvSpPr>
          <p:nvPr/>
        </p:nvSpPr>
        <p:spPr bwMode="auto">
          <a:xfrm>
            <a:off x="8094825" y="368703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98" name="Line 162">
            <a:extLst>
              <a:ext uri="{FF2B5EF4-FFF2-40B4-BE49-F238E27FC236}">
                <a16:creationId xmlns:a16="http://schemas.microsoft.com/office/drawing/2014/main" id="{0AF4E588-5FB6-4EDA-BFAB-B18212B09676}"/>
              </a:ext>
            </a:extLst>
          </p:cNvPr>
          <p:cNvSpPr>
            <a:spLocks noChangeShapeType="1"/>
          </p:cNvSpPr>
          <p:nvPr/>
        </p:nvSpPr>
        <p:spPr bwMode="auto">
          <a:xfrm>
            <a:off x="8221825" y="3739948"/>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499" name="Line 163">
            <a:extLst>
              <a:ext uri="{FF2B5EF4-FFF2-40B4-BE49-F238E27FC236}">
                <a16:creationId xmlns:a16="http://schemas.microsoft.com/office/drawing/2014/main" id="{714111AB-C6AD-4E62-BDD7-507B8BB6668E}"/>
              </a:ext>
            </a:extLst>
          </p:cNvPr>
          <p:cNvSpPr>
            <a:spLocks noChangeShapeType="1"/>
          </p:cNvSpPr>
          <p:nvPr/>
        </p:nvSpPr>
        <p:spPr bwMode="auto">
          <a:xfrm>
            <a:off x="8234525" y="3746297"/>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00" name="Line 164">
            <a:extLst>
              <a:ext uri="{FF2B5EF4-FFF2-40B4-BE49-F238E27FC236}">
                <a16:creationId xmlns:a16="http://schemas.microsoft.com/office/drawing/2014/main" id="{52AC98E5-BD0B-41BB-B99E-7108E4ACDC0A}"/>
              </a:ext>
            </a:extLst>
          </p:cNvPr>
          <p:cNvSpPr>
            <a:spLocks noChangeShapeType="1"/>
          </p:cNvSpPr>
          <p:nvPr/>
        </p:nvSpPr>
        <p:spPr bwMode="auto">
          <a:xfrm>
            <a:off x="8245108" y="3767464"/>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01" name="Line 165">
            <a:extLst>
              <a:ext uri="{FF2B5EF4-FFF2-40B4-BE49-F238E27FC236}">
                <a16:creationId xmlns:a16="http://schemas.microsoft.com/office/drawing/2014/main" id="{F0027F8D-A58E-432F-8817-F48099E298F2}"/>
              </a:ext>
            </a:extLst>
          </p:cNvPr>
          <p:cNvSpPr>
            <a:spLocks noChangeShapeType="1"/>
          </p:cNvSpPr>
          <p:nvPr/>
        </p:nvSpPr>
        <p:spPr bwMode="auto">
          <a:xfrm>
            <a:off x="8259925" y="380768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02" name="Line 166">
            <a:extLst>
              <a:ext uri="{FF2B5EF4-FFF2-40B4-BE49-F238E27FC236}">
                <a16:creationId xmlns:a16="http://schemas.microsoft.com/office/drawing/2014/main" id="{7C4C1952-EA27-4BAB-8C5E-29A729437AB9}"/>
              </a:ext>
            </a:extLst>
          </p:cNvPr>
          <p:cNvSpPr>
            <a:spLocks noChangeShapeType="1"/>
          </p:cNvSpPr>
          <p:nvPr/>
        </p:nvSpPr>
        <p:spPr bwMode="auto">
          <a:xfrm>
            <a:off x="8266274" y="382461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03" name="Line 167">
            <a:extLst>
              <a:ext uri="{FF2B5EF4-FFF2-40B4-BE49-F238E27FC236}">
                <a16:creationId xmlns:a16="http://schemas.microsoft.com/office/drawing/2014/main" id="{44079F9F-AD77-4EED-941B-C3096D5B0775}"/>
              </a:ext>
            </a:extLst>
          </p:cNvPr>
          <p:cNvSpPr>
            <a:spLocks noChangeShapeType="1"/>
          </p:cNvSpPr>
          <p:nvPr/>
        </p:nvSpPr>
        <p:spPr bwMode="auto">
          <a:xfrm>
            <a:off x="8369992" y="382461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04" name="Line 168">
            <a:extLst>
              <a:ext uri="{FF2B5EF4-FFF2-40B4-BE49-F238E27FC236}">
                <a16:creationId xmlns:a16="http://schemas.microsoft.com/office/drawing/2014/main" id="{11218467-E807-4551-AE91-773D9B770184}"/>
              </a:ext>
            </a:extLst>
          </p:cNvPr>
          <p:cNvSpPr>
            <a:spLocks noChangeShapeType="1"/>
          </p:cNvSpPr>
          <p:nvPr/>
        </p:nvSpPr>
        <p:spPr bwMode="auto">
          <a:xfrm>
            <a:off x="8412325" y="382461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05" name="Line 169">
            <a:extLst>
              <a:ext uri="{FF2B5EF4-FFF2-40B4-BE49-F238E27FC236}">
                <a16:creationId xmlns:a16="http://schemas.microsoft.com/office/drawing/2014/main" id="{D144873C-19A0-461C-92B2-450EB189DB59}"/>
              </a:ext>
            </a:extLst>
          </p:cNvPr>
          <p:cNvSpPr>
            <a:spLocks noChangeShapeType="1"/>
          </p:cNvSpPr>
          <p:nvPr/>
        </p:nvSpPr>
        <p:spPr bwMode="auto">
          <a:xfrm>
            <a:off x="8420792" y="382461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06" name="Line 170">
            <a:extLst>
              <a:ext uri="{FF2B5EF4-FFF2-40B4-BE49-F238E27FC236}">
                <a16:creationId xmlns:a16="http://schemas.microsoft.com/office/drawing/2014/main" id="{6887F60F-54BA-4F6E-90D8-7AC26F9CD0FA}"/>
              </a:ext>
            </a:extLst>
          </p:cNvPr>
          <p:cNvSpPr>
            <a:spLocks noChangeShapeType="1"/>
          </p:cNvSpPr>
          <p:nvPr/>
        </p:nvSpPr>
        <p:spPr bwMode="auto">
          <a:xfrm>
            <a:off x="8441958" y="3824615"/>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07" name="Line 171">
            <a:extLst>
              <a:ext uri="{FF2B5EF4-FFF2-40B4-BE49-F238E27FC236}">
                <a16:creationId xmlns:a16="http://schemas.microsoft.com/office/drawing/2014/main" id="{26D7DA9F-60F5-4556-A733-317A7FF65751}"/>
              </a:ext>
            </a:extLst>
          </p:cNvPr>
          <p:cNvSpPr>
            <a:spLocks noChangeShapeType="1"/>
          </p:cNvSpPr>
          <p:nvPr/>
        </p:nvSpPr>
        <p:spPr bwMode="auto">
          <a:xfrm>
            <a:off x="8562608" y="387118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08" name="Line 172">
            <a:extLst>
              <a:ext uri="{FF2B5EF4-FFF2-40B4-BE49-F238E27FC236}">
                <a16:creationId xmlns:a16="http://schemas.microsoft.com/office/drawing/2014/main" id="{03A0C705-D6BE-48BB-A90A-D1468EADBD3C}"/>
              </a:ext>
            </a:extLst>
          </p:cNvPr>
          <p:cNvSpPr>
            <a:spLocks noChangeShapeType="1"/>
          </p:cNvSpPr>
          <p:nvPr/>
        </p:nvSpPr>
        <p:spPr bwMode="auto">
          <a:xfrm>
            <a:off x="8573192" y="3907164"/>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09" name="Line 173">
            <a:extLst>
              <a:ext uri="{FF2B5EF4-FFF2-40B4-BE49-F238E27FC236}">
                <a16:creationId xmlns:a16="http://schemas.microsoft.com/office/drawing/2014/main" id="{C7F396E0-8C58-47EC-B7C8-78461158932A}"/>
              </a:ext>
            </a:extLst>
          </p:cNvPr>
          <p:cNvSpPr>
            <a:spLocks noChangeShapeType="1"/>
          </p:cNvSpPr>
          <p:nvPr/>
        </p:nvSpPr>
        <p:spPr bwMode="auto">
          <a:xfrm>
            <a:off x="8600708" y="396008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10" name="Line 174">
            <a:extLst>
              <a:ext uri="{FF2B5EF4-FFF2-40B4-BE49-F238E27FC236}">
                <a16:creationId xmlns:a16="http://schemas.microsoft.com/office/drawing/2014/main" id="{0420C032-BE10-40CD-A0DE-2E60BEADBC9B}"/>
              </a:ext>
            </a:extLst>
          </p:cNvPr>
          <p:cNvSpPr>
            <a:spLocks noChangeShapeType="1"/>
          </p:cNvSpPr>
          <p:nvPr/>
        </p:nvSpPr>
        <p:spPr bwMode="auto">
          <a:xfrm>
            <a:off x="8717125" y="396008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11" name="Line 175">
            <a:extLst>
              <a:ext uri="{FF2B5EF4-FFF2-40B4-BE49-F238E27FC236}">
                <a16:creationId xmlns:a16="http://schemas.microsoft.com/office/drawing/2014/main" id="{2F1F03AA-0F4C-4DBE-A745-B32483CA2788}"/>
              </a:ext>
            </a:extLst>
          </p:cNvPr>
          <p:cNvSpPr>
            <a:spLocks noChangeShapeType="1"/>
          </p:cNvSpPr>
          <p:nvPr/>
        </p:nvSpPr>
        <p:spPr bwMode="auto">
          <a:xfrm>
            <a:off x="8723474" y="396008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12" name="Line 176">
            <a:extLst>
              <a:ext uri="{FF2B5EF4-FFF2-40B4-BE49-F238E27FC236}">
                <a16:creationId xmlns:a16="http://schemas.microsoft.com/office/drawing/2014/main" id="{7B36E770-85F4-481C-85E7-40E87528D3DC}"/>
              </a:ext>
            </a:extLst>
          </p:cNvPr>
          <p:cNvSpPr>
            <a:spLocks noChangeShapeType="1"/>
          </p:cNvSpPr>
          <p:nvPr/>
        </p:nvSpPr>
        <p:spPr bwMode="auto">
          <a:xfrm>
            <a:off x="8727708" y="396008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13" name="Line 177">
            <a:extLst>
              <a:ext uri="{FF2B5EF4-FFF2-40B4-BE49-F238E27FC236}">
                <a16:creationId xmlns:a16="http://schemas.microsoft.com/office/drawing/2014/main" id="{4051C3A8-14AA-4CC4-B9AB-66746C791098}"/>
              </a:ext>
            </a:extLst>
          </p:cNvPr>
          <p:cNvSpPr>
            <a:spLocks noChangeShapeType="1"/>
          </p:cNvSpPr>
          <p:nvPr/>
        </p:nvSpPr>
        <p:spPr bwMode="auto">
          <a:xfrm>
            <a:off x="8734058" y="3960081"/>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14" name="Line 178">
            <a:extLst>
              <a:ext uri="{FF2B5EF4-FFF2-40B4-BE49-F238E27FC236}">
                <a16:creationId xmlns:a16="http://schemas.microsoft.com/office/drawing/2014/main" id="{6BE49180-728C-4E5A-B042-BABA9B9262C9}"/>
              </a:ext>
            </a:extLst>
          </p:cNvPr>
          <p:cNvSpPr>
            <a:spLocks noChangeShapeType="1"/>
          </p:cNvSpPr>
          <p:nvPr/>
        </p:nvSpPr>
        <p:spPr bwMode="auto">
          <a:xfrm>
            <a:off x="8765808" y="4002415"/>
            <a:ext cx="0" cy="65617"/>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15" name="Line 179">
            <a:extLst>
              <a:ext uri="{FF2B5EF4-FFF2-40B4-BE49-F238E27FC236}">
                <a16:creationId xmlns:a16="http://schemas.microsoft.com/office/drawing/2014/main" id="{BEEEE074-963A-4879-97A4-12282DE79E86}"/>
              </a:ext>
            </a:extLst>
          </p:cNvPr>
          <p:cNvSpPr>
            <a:spLocks noChangeShapeType="1"/>
          </p:cNvSpPr>
          <p:nvPr/>
        </p:nvSpPr>
        <p:spPr bwMode="auto">
          <a:xfrm>
            <a:off x="8933025" y="4002415"/>
            <a:ext cx="0" cy="65617"/>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16" name="Line 180">
            <a:extLst>
              <a:ext uri="{FF2B5EF4-FFF2-40B4-BE49-F238E27FC236}">
                <a16:creationId xmlns:a16="http://schemas.microsoft.com/office/drawing/2014/main" id="{90045738-CFF4-4F7F-B598-8EF0FC93930B}"/>
              </a:ext>
            </a:extLst>
          </p:cNvPr>
          <p:cNvSpPr>
            <a:spLocks noChangeShapeType="1"/>
          </p:cNvSpPr>
          <p:nvPr/>
        </p:nvSpPr>
        <p:spPr bwMode="auto">
          <a:xfrm>
            <a:off x="8941492" y="4002415"/>
            <a:ext cx="0" cy="65617"/>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17" name="Line 181">
            <a:extLst>
              <a:ext uri="{FF2B5EF4-FFF2-40B4-BE49-F238E27FC236}">
                <a16:creationId xmlns:a16="http://schemas.microsoft.com/office/drawing/2014/main" id="{CC7D5659-D250-4E78-A79F-E496656193C1}"/>
              </a:ext>
            </a:extLst>
          </p:cNvPr>
          <p:cNvSpPr>
            <a:spLocks noChangeShapeType="1"/>
          </p:cNvSpPr>
          <p:nvPr/>
        </p:nvSpPr>
        <p:spPr bwMode="auto">
          <a:xfrm>
            <a:off x="9102358" y="4076497"/>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18" name="Line 182">
            <a:extLst>
              <a:ext uri="{FF2B5EF4-FFF2-40B4-BE49-F238E27FC236}">
                <a16:creationId xmlns:a16="http://schemas.microsoft.com/office/drawing/2014/main" id="{837CAE23-E38D-45AF-AAC6-DC228C4E3C25}"/>
              </a:ext>
            </a:extLst>
          </p:cNvPr>
          <p:cNvSpPr>
            <a:spLocks noChangeShapeType="1"/>
          </p:cNvSpPr>
          <p:nvPr/>
        </p:nvSpPr>
        <p:spPr bwMode="auto">
          <a:xfrm>
            <a:off x="9146808" y="4076497"/>
            <a:ext cx="0" cy="6773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19" name="Line 183">
            <a:extLst>
              <a:ext uri="{FF2B5EF4-FFF2-40B4-BE49-F238E27FC236}">
                <a16:creationId xmlns:a16="http://schemas.microsoft.com/office/drawing/2014/main" id="{7C4A29F0-3654-48A4-9BF5-2EFFD3039333}"/>
              </a:ext>
            </a:extLst>
          </p:cNvPr>
          <p:cNvSpPr>
            <a:spLocks noChangeShapeType="1"/>
          </p:cNvSpPr>
          <p:nvPr/>
        </p:nvSpPr>
        <p:spPr bwMode="auto">
          <a:xfrm>
            <a:off x="7167725" y="2137631"/>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20" name="Line 184">
            <a:extLst>
              <a:ext uri="{FF2B5EF4-FFF2-40B4-BE49-F238E27FC236}">
                <a16:creationId xmlns:a16="http://schemas.microsoft.com/office/drawing/2014/main" id="{66D988E4-9C52-4B82-99CF-1CB44788489D}"/>
              </a:ext>
            </a:extLst>
          </p:cNvPr>
          <p:cNvSpPr>
            <a:spLocks noChangeShapeType="1"/>
          </p:cNvSpPr>
          <p:nvPr/>
        </p:nvSpPr>
        <p:spPr bwMode="auto">
          <a:xfrm>
            <a:off x="7277792" y="2944081"/>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21" name="Line 185">
            <a:extLst>
              <a:ext uri="{FF2B5EF4-FFF2-40B4-BE49-F238E27FC236}">
                <a16:creationId xmlns:a16="http://schemas.microsoft.com/office/drawing/2014/main" id="{44E42456-8B0A-4C7A-B0FC-6AD8BA993DCD}"/>
              </a:ext>
            </a:extLst>
          </p:cNvPr>
          <p:cNvSpPr>
            <a:spLocks noChangeShapeType="1"/>
          </p:cNvSpPr>
          <p:nvPr/>
        </p:nvSpPr>
        <p:spPr bwMode="auto">
          <a:xfrm>
            <a:off x="7406908" y="3240415"/>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22" name="Line 186">
            <a:extLst>
              <a:ext uri="{FF2B5EF4-FFF2-40B4-BE49-F238E27FC236}">
                <a16:creationId xmlns:a16="http://schemas.microsoft.com/office/drawing/2014/main" id="{329A7796-52A6-4165-9FF6-87A5E48E7FF8}"/>
              </a:ext>
            </a:extLst>
          </p:cNvPr>
          <p:cNvSpPr>
            <a:spLocks noChangeShapeType="1"/>
          </p:cNvSpPr>
          <p:nvPr/>
        </p:nvSpPr>
        <p:spPr bwMode="auto">
          <a:xfrm>
            <a:off x="7421725" y="3253115"/>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23" name="Line 187">
            <a:extLst>
              <a:ext uri="{FF2B5EF4-FFF2-40B4-BE49-F238E27FC236}">
                <a16:creationId xmlns:a16="http://schemas.microsoft.com/office/drawing/2014/main" id="{25D52544-49E4-4F2D-B652-47A88810B274}"/>
              </a:ext>
            </a:extLst>
          </p:cNvPr>
          <p:cNvSpPr>
            <a:spLocks noChangeShapeType="1"/>
          </p:cNvSpPr>
          <p:nvPr/>
        </p:nvSpPr>
        <p:spPr bwMode="auto">
          <a:xfrm>
            <a:off x="7506392" y="3314497"/>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24" name="Line 188">
            <a:extLst>
              <a:ext uri="{FF2B5EF4-FFF2-40B4-BE49-F238E27FC236}">
                <a16:creationId xmlns:a16="http://schemas.microsoft.com/office/drawing/2014/main" id="{3F316B92-0551-4E67-8AE0-8D81317DCEB2}"/>
              </a:ext>
            </a:extLst>
          </p:cNvPr>
          <p:cNvSpPr>
            <a:spLocks noChangeShapeType="1"/>
          </p:cNvSpPr>
          <p:nvPr/>
        </p:nvSpPr>
        <p:spPr bwMode="auto">
          <a:xfrm>
            <a:off x="7527558" y="3329315"/>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25" name="Line 189">
            <a:extLst>
              <a:ext uri="{FF2B5EF4-FFF2-40B4-BE49-F238E27FC236}">
                <a16:creationId xmlns:a16="http://schemas.microsoft.com/office/drawing/2014/main" id="{AFB3F523-8129-4A3D-9420-FFAE71CD5FFE}"/>
              </a:ext>
            </a:extLst>
          </p:cNvPr>
          <p:cNvSpPr>
            <a:spLocks noChangeShapeType="1"/>
          </p:cNvSpPr>
          <p:nvPr/>
        </p:nvSpPr>
        <p:spPr bwMode="auto">
          <a:xfrm>
            <a:off x="7548725" y="3413981"/>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26" name="Line 190">
            <a:extLst>
              <a:ext uri="{FF2B5EF4-FFF2-40B4-BE49-F238E27FC236}">
                <a16:creationId xmlns:a16="http://schemas.microsoft.com/office/drawing/2014/main" id="{8F3CDD59-BCC0-4DC5-A2C8-7ED0F6D0B3B4}"/>
              </a:ext>
            </a:extLst>
          </p:cNvPr>
          <p:cNvSpPr>
            <a:spLocks noChangeShapeType="1"/>
          </p:cNvSpPr>
          <p:nvPr/>
        </p:nvSpPr>
        <p:spPr bwMode="auto">
          <a:xfrm>
            <a:off x="7654558" y="3536749"/>
            <a:ext cx="0" cy="65617"/>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27" name="Line 191">
            <a:extLst>
              <a:ext uri="{FF2B5EF4-FFF2-40B4-BE49-F238E27FC236}">
                <a16:creationId xmlns:a16="http://schemas.microsoft.com/office/drawing/2014/main" id="{B36ABFD3-5325-4169-8491-6629F51A2C62}"/>
              </a:ext>
            </a:extLst>
          </p:cNvPr>
          <p:cNvSpPr>
            <a:spLocks noChangeShapeType="1"/>
          </p:cNvSpPr>
          <p:nvPr/>
        </p:nvSpPr>
        <p:spPr bwMode="auto">
          <a:xfrm>
            <a:off x="7694774" y="3583315"/>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28" name="Line 192">
            <a:extLst>
              <a:ext uri="{FF2B5EF4-FFF2-40B4-BE49-F238E27FC236}">
                <a16:creationId xmlns:a16="http://schemas.microsoft.com/office/drawing/2014/main" id="{921BF3F4-5E9E-4913-A61C-AFA80B0894FF}"/>
              </a:ext>
            </a:extLst>
          </p:cNvPr>
          <p:cNvSpPr>
            <a:spLocks noChangeShapeType="1"/>
          </p:cNvSpPr>
          <p:nvPr/>
        </p:nvSpPr>
        <p:spPr bwMode="auto">
          <a:xfrm>
            <a:off x="7701125" y="3583315"/>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29" name="Line 193">
            <a:extLst>
              <a:ext uri="{FF2B5EF4-FFF2-40B4-BE49-F238E27FC236}">
                <a16:creationId xmlns:a16="http://schemas.microsoft.com/office/drawing/2014/main" id="{D1854FFE-2AAB-4157-8B3A-548D84EFD0D6}"/>
              </a:ext>
            </a:extLst>
          </p:cNvPr>
          <p:cNvSpPr>
            <a:spLocks noChangeShapeType="1"/>
          </p:cNvSpPr>
          <p:nvPr/>
        </p:nvSpPr>
        <p:spPr bwMode="auto">
          <a:xfrm>
            <a:off x="7707474" y="3583315"/>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30" name="Line 194">
            <a:extLst>
              <a:ext uri="{FF2B5EF4-FFF2-40B4-BE49-F238E27FC236}">
                <a16:creationId xmlns:a16="http://schemas.microsoft.com/office/drawing/2014/main" id="{290A91EF-A957-43F8-B8DC-7D6EE142C0A1}"/>
              </a:ext>
            </a:extLst>
          </p:cNvPr>
          <p:cNvSpPr>
            <a:spLocks noChangeShapeType="1"/>
          </p:cNvSpPr>
          <p:nvPr/>
        </p:nvSpPr>
        <p:spPr bwMode="auto">
          <a:xfrm>
            <a:off x="7851408" y="3771698"/>
            <a:ext cx="0" cy="65617"/>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31" name="Line 195">
            <a:extLst>
              <a:ext uri="{FF2B5EF4-FFF2-40B4-BE49-F238E27FC236}">
                <a16:creationId xmlns:a16="http://schemas.microsoft.com/office/drawing/2014/main" id="{704AE4CA-2375-453E-A822-A827C930FF81}"/>
              </a:ext>
            </a:extLst>
          </p:cNvPr>
          <p:cNvSpPr>
            <a:spLocks noChangeShapeType="1"/>
          </p:cNvSpPr>
          <p:nvPr/>
        </p:nvSpPr>
        <p:spPr bwMode="auto">
          <a:xfrm>
            <a:off x="7872574" y="3771698"/>
            <a:ext cx="0" cy="65617"/>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32" name="Line 196">
            <a:extLst>
              <a:ext uri="{FF2B5EF4-FFF2-40B4-BE49-F238E27FC236}">
                <a16:creationId xmlns:a16="http://schemas.microsoft.com/office/drawing/2014/main" id="{0071B260-E93E-44A6-8253-82A60821D714}"/>
              </a:ext>
            </a:extLst>
          </p:cNvPr>
          <p:cNvSpPr>
            <a:spLocks noChangeShapeType="1"/>
          </p:cNvSpPr>
          <p:nvPr/>
        </p:nvSpPr>
        <p:spPr bwMode="auto">
          <a:xfrm>
            <a:off x="8046141" y="3947381"/>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33" name="Line 197">
            <a:extLst>
              <a:ext uri="{FF2B5EF4-FFF2-40B4-BE49-F238E27FC236}">
                <a16:creationId xmlns:a16="http://schemas.microsoft.com/office/drawing/2014/main" id="{BCCC97A8-9551-4484-8B43-61DDF3A37FBB}"/>
              </a:ext>
            </a:extLst>
          </p:cNvPr>
          <p:cNvSpPr>
            <a:spLocks noChangeShapeType="1"/>
          </p:cNvSpPr>
          <p:nvPr/>
        </p:nvSpPr>
        <p:spPr bwMode="auto">
          <a:xfrm>
            <a:off x="8441958" y="4101897"/>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34" name="Line 198">
            <a:extLst>
              <a:ext uri="{FF2B5EF4-FFF2-40B4-BE49-F238E27FC236}">
                <a16:creationId xmlns:a16="http://schemas.microsoft.com/office/drawing/2014/main" id="{9D20F8C3-5DAD-4171-A9AA-815A730D2385}"/>
              </a:ext>
            </a:extLst>
          </p:cNvPr>
          <p:cNvSpPr>
            <a:spLocks noChangeShapeType="1"/>
          </p:cNvSpPr>
          <p:nvPr/>
        </p:nvSpPr>
        <p:spPr bwMode="auto">
          <a:xfrm>
            <a:off x="9117174" y="4101897"/>
            <a:ext cx="0" cy="6773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35" name="Freeform 201">
            <a:extLst>
              <a:ext uri="{FF2B5EF4-FFF2-40B4-BE49-F238E27FC236}">
                <a16:creationId xmlns:a16="http://schemas.microsoft.com/office/drawing/2014/main" id="{BF9738CA-D4AB-4756-A219-8076AFC48D91}"/>
              </a:ext>
            </a:extLst>
          </p:cNvPr>
          <p:cNvSpPr>
            <a:spLocks/>
          </p:cNvSpPr>
          <p:nvPr/>
        </p:nvSpPr>
        <p:spPr bwMode="auto">
          <a:xfrm>
            <a:off x="7011092" y="2103764"/>
            <a:ext cx="4053416" cy="2169584"/>
          </a:xfrm>
          <a:custGeom>
            <a:avLst/>
            <a:gdLst>
              <a:gd name="T0" fmla="*/ 0 w 1915"/>
              <a:gd name="T1" fmla="*/ 0 h 1025"/>
              <a:gd name="T2" fmla="*/ 0 w 1915"/>
              <a:gd name="T3" fmla="*/ 1025 h 1025"/>
              <a:gd name="T4" fmla="*/ 1915 w 1915"/>
              <a:gd name="T5" fmla="*/ 1025 h 1025"/>
            </a:gdLst>
            <a:ahLst/>
            <a:cxnLst>
              <a:cxn ang="0">
                <a:pos x="T0" y="T1"/>
              </a:cxn>
              <a:cxn ang="0">
                <a:pos x="T2" y="T3"/>
              </a:cxn>
              <a:cxn ang="0">
                <a:pos x="T4" y="T5"/>
              </a:cxn>
            </a:cxnLst>
            <a:rect l="0" t="0" r="r" b="b"/>
            <a:pathLst>
              <a:path w="1915" h="1025">
                <a:moveTo>
                  <a:pt x="0" y="0"/>
                </a:moveTo>
                <a:lnTo>
                  <a:pt x="0" y="1025"/>
                </a:lnTo>
                <a:lnTo>
                  <a:pt x="1915" y="1025"/>
                </a:lnTo>
              </a:path>
            </a:pathLst>
          </a:custGeom>
          <a:noFill/>
          <a:ln w="11176"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36" name="Line 202">
            <a:extLst>
              <a:ext uri="{FF2B5EF4-FFF2-40B4-BE49-F238E27FC236}">
                <a16:creationId xmlns:a16="http://schemas.microsoft.com/office/drawing/2014/main" id="{0DB5CF68-DEDF-4A4F-8CA8-C584B60B72C1}"/>
              </a:ext>
            </a:extLst>
          </p:cNvPr>
          <p:cNvSpPr>
            <a:spLocks noChangeShapeType="1"/>
          </p:cNvSpPr>
          <p:nvPr/>
        </p:nvSpPr>
        <p:spPr bwMode="auto">
          <a:xfrm>
            <a:off x="6930659" y="2103764"/>
            <a:ext cx="80433" cy="0"/>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37" name="Line 203">
            <a:extLst>
              <a:ext uri="{FF2B5EF4-FFF2-40B4-BE49-F238E27FC236}">
                <a16:creationId xmlns:a16="http://schemas.microsoft.com/office/drawing/2014/main" id="{29502D5C-6B9D-449A-B36A-957EFE28A4B6}"/>
              </a:ext>
            </a:extLst>
          </p:cNvPr>
          <p:cNvSpPr>
            <a:spLocks noChangeShapeType="1"/>
          </p:cNvSpPr>
          <p:nvPr/>
        </p:nvSpPr>
        <p:spPr bwMode="auto">
          <a:xfrm>
            <a:off x="6930659" y="2321781"/>
            <a:ext cx="80433" cy="0"/>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38" name="Line 204">
            <a:extLst>
              <a:ext uri="{FF2B5EF4-FFF2-40B4-BE49-F238E27FC236}">
                <a16:creationId xmlns:a16="http://schemas.microsoft.com/office/drawing/2014/main" id="{8436DB50-C553-4CCD-A25F-3F17FC3A08ED}"/>
              </a:ext>
            </a:extLst>
          </p:cNvPr>
          <p:cNvSpPr>
            <a:spLocks noChangeShapeType="1"/>
          </p:cNvSpPr>
          <p:nvPr/>
        </p:nvSpPr>
        <p:spPr bwMode="auto">
          <a:xfrm>
            <a:off x="6930659" y="2537681"/>
            <a:ext cx="80433" cy="0"/>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39" name="Line 205">
            <a:extLst>
              <a:ext uri="{FF2B5EF4-FFF2-40B4-BE49-F238E27FC236}">
                <a16:creationId xmlns:a16="http://schemas.microsoft.com/office/drawing/2014/main" id="{A5BAB171-9DB5-46FD-877F-7FCF0F67C5D7}"/>
              </a:ext>
            </a:extLst>
          </p:cNvPr>
          <p:cNvSpPr>
            <a:spLocks noChangeShapeType="1"/>
          </p:cNvSpPr>
          <p:nvPr/>
        </p:nvSpPr>
        <p:spPr bwMode="auto">
          <a:xfrm>
            <a:off x="6930659" y="2753581"/>
            <a:ext cx="80433" cy="0"/>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40" name="Line 206">
            <a:extLst>
              <a:ext uri="{FF2B5EF4-FFF2-40B4-BE49-F238E27FC236}">
                <a16:creationId xmlns:a16="http://schemas.microsoft.com/office/drawing/2014/main" id="{D60F8252-14FF-40D1-8C93-1DA15C2184BD}"/>
              </a:ext>
            </a:extLst>
          </p:cNvPr>
          <p:cNvSpPr>
            <a:spLocks noChangeShapeType="1"/>
          </p:cNvSpPr>
          <p:nvPr/>
        </p:nvSpPr>
        <p:spPr bwMode="auto">
          <a:xfrm>
            <a:off x="6930659" y="2971597"/>
            <a:ext cx="80433" cy="0"/>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41" name="Line 207">
            <a:extLst>
              <a:ext uri="{FF2B5EF4-FFF2-40B4-BE49-F238E27FC236}">
                <a16:creationId xmlns:a16="http://schemas.microsoft.com/office/drawing/2014/main" id="{3317BD2D-CE30-4567-9320-3458483A18E5}"/>
              </a:ext>
            </a:extLst>
          </p:cNvPr>
          <p:cNvSpPr>
            <a:spLocks noChangeShapeType="1"/>
          </p:cNvSpPr>
          <p:nvPr/>
        </p:nvSpPr>
        <p:spPr bwMode="auto">
          <a:xfrm>
            <a:off x="6930659" y="3189614"/>
            <a:ext cx="80433" cy="0"/>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42" name="Line 208">
            <a:extLst>
              <a:ext uri="{FF2B5EF4-FFF2-40B4-BE49-F238E27FC236}">
                <a16:creationId xmlns:a16="http://schemas.microsoft.com/office/drawing/2014/main" id="{1B60271A-058A-483E-BD8A-C1DD69C49955}"/>
              </a:ext>
            </a:extLst>
          </p:cNvPr>
          <p:cNvSpPr>
            <a:spLocks noChangeShapeType="1"/>
          </p:cNvSpPr>
          <p:nvPr/>
        </p:nvSpPr>
        <p:spPr bwMode="auto">
          <a:xfrm>
            <a:off x="6930659" y="3405514"/>
            <a:ext cx="80433" cy="0"/>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43" name="Line 209">
            <a:extLst>
              <a:ext uri="{FF2B5EF4-FFF2-40B4-BE49-F238E27FC236}">
                <a16:creationId xmlns:a16="http://schemas.microsoft.com/office/drawing/2014/main" id="{D8C0F847-BDD4-44C3-8C02-6E459CE32168}"/>
              </a:ext>
            </a:extLst>
          </p:cNvPr>
          <p:cNvSpPr>
            <a:spLocks noChangeShapeType="1"/>
          </p:cNvSpPr>
          <p:nvPr/>
        </p:nvSpPr>
        <p:spPr bwMode="auto">
          <a:xfrm>
            <a:off x="6930659" y="3623530"/>
            <a:ext cx="80433" cy="0"/>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44" name="Line 210">
            <a:extLst>
              <a:ext uri="{FF2B5EF4-FFF2-40B4-BE49-F238E27FC236}">
                <a16:creationId xmlns:a16="http://schemas.microsoft.com/office/drawing/2014/main" id="{C48E4D89-10E7-4839-8BD3-42461BECC939}"/>
              </a:ext>
            </a:extLst>
          </p:cNvPr>
          <p:cNvSpPr>
            <a:spLocks noChangeShapeType="1"/>
          </p:cNvSpPr>
          <p:nvPr/>
        </p:nvSpPr>
        <p:spPr bwMode="auto">
          <a:xfrm>
            <a:off x="6930659" y="3839430"/>
            <a:ext cx="80433" cy="0"/>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45" name="Line 211">
            <a:extLst>
              <a:ext uri="{FF2B5EF4-FFF2-40B4-BE49-F238E27FC236}">
                <a16:creationId xmlns:a16="http://schemas.microsoft.com/office/drawing/2014/main" id="{E2524BBB-5C2B-4959-A616-EF8195B6CB16}"/>
              </a:ext>
            </a:extLst>
          </p:cNvPr>
          <p:cNvSpPr>
            <a:spLocks noChangeShapeType="1"/>
          </p:cNvSpPr>
          <p:nvPr/>
        </p:nvSpPr>
        <p:spPr bwMode="auto">
          <a:xfrm>
            <a:off x="6930659" y="4055330"/>
            <a:ext cx="80433" cy="0"/>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46" name="Line 212">
            <a:extLst>
              <a:ext uri="{FF2B5EF4-FFF2-40B4-BE49-F238E27FC236}">
                <a16:creationId xmlns:a16="http://schemas.microsoft.com/office/drawing/2014/main" id="{3FC6D810-ECA3-483C-92CE-FA6E3302EEDA}"/>
              </a:ext>
            </a:extLst>
          </p:cNvPr>
          <p:cNvSpPr>
            <a:spLocks noChangeShapeType="1"/>
          </p:cNvSpPr>
          <p:nvPr/>
        </p:nvSpPr>
        <p:spPr bwMode="auto">
          <a:xfrm>
            <a:off x="6930659" y="4273348"/>
            <a:ext cx="80433" cy="0"/>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47" name="Line 213">
            <a:extLst>
              <a:ext uri="{FF2B5EF4-FFF2-40B4-BE49-F238E27FC236}">
                <a16:creationId xmlns:a16="http://schemas.microsoft.com/office/drawing/2014/main" id="{A265CF49-B664-4DD9-A64E-64F0FE78894A}"/>
              </a:ext>
            </a:extLst>
          </p:cNvPr>
          <p:cNvSpPr>
            <a:spLocks noChangeShapeType="1"/>
          </p:cNvSpPr>
          <p:nvPr/>
        </p:nvSpPr>
        <p:spPr bwMode="auto">
          <a:xfrm flipV="1">
            <a:off x="7011092" y="4273348"/>
            <a:ext cx="0" cy="82551"/>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48" name="Line 214">
            <a:extLst>
              <a:ext uri="{FF2B5EF4-FFF2-40B4-BE49-F238E27FC236}">
                <a16:creationId xmlns:a16="http://schemas.microsoft.com/office/drawing/2014/main" id="{756675ED-2305-4DAA-8A7B-6B9591EBE938}"/>
              </a:ext>
            </a:extLst>
          </p:cNvPr>
          <p:cNvSpPr>
            <a:spLocks noChangeShapeType="1"/>
          </p:cNvSpPr>
          <p:nvPr/>
        </p:nvSpPr>
        <p:spPr bwMode="auto">
          <a:xfrm flipV="1">
            <a:off x="7519092" y="4273348"/>
            <a:ext cx="0" cy="82551"/>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49" name="Line 215">
            <a:extLst>
              <a:ext uri="{FF2B5EF4-FFF2-40B4-BE49-F238E27FC236}">
                <a16:creationId xmlns:a16="http://schemas.microsoft.com/office/drawing/2014/main" id="{634FD5EC-742C-4E22-8999-44CBE563B1BA}"/>
              </a:ext>
            </a:extLst>
          </p:cNvPr>
          <p:cNvSpPr>
            <a:spLocks noChangeShapeType="1"/>
          </p:cNvSpPr>
          <p:nvPr/>
        </p:nvSpPr>
        <p:spPr bwMode="auto">
          <a:xfrm flipV="1">
            <a:off x="8024974" y="4273348"/>
            <a:ext cx="0" cy="82551"/>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50" name="Line 216">
            <a:extLst>
              <a:ext uri="{FF2B5EF4-FFF2-40B4-BE49-F238E27FC236}">
                <a16:creationId xmlns:a16="http://schemas.microsoft.com/office/drawing/2014/main" id="{86E692EC-C1A2-4A44-B232-BA2BEE3F71D0}"/>
              </a:ext>
            </a:extLst>
          </p:cNvPr>
          <p:cNvSpPr>
            <a:spLocks noChangeShapeType="1"/>
          </p:cNvSpPr>
          <p:nvPr/>
        </p:nvSpPr>
        <p:spPr bwMode="auto">
          <a:xfrm flipV="1">
            <a:off x="8530858" y="4273348"/>
            <a:ext cx="0" cy="82551"/>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51" name="Line 217">
            <a:extLst>
              <a:ext uri="{FF2B5EF4-FFF2-40B4-BE49-F238E27FC236}">
                <a16:creationId xmlns:a16="http://schemas.microsoft.com/office/drawing/2014/main" id="{F0F382F6-6415-4B52-9F60-1D1A34331D2A}"/>
              </a:ext>
            </a:extLst>
          </p:cNvPr>
          <p:cNvSpPr>
            <a:spLocks noChangeShapeType="1"/>
          </p:cNvSpPr>
          <p:nvPr/>
        </p:nvSpPr>
        <p:spPr bwMode="auto">
          <a:xfrm flipV="1">
            <a:off x="9038858" y="4273348"/>
            <a:ext cx="0" cy="82551"/>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52" name="Line 218">
            <a:extLst>
              <a:ext uri="{FF2B5EF4-FFF2-40B4-BE49-F238E27FC236}">
                <a16:creationId xmlns:a16="http://schemas.microsoft.com/office/drawing/2014/main" id="{D5C39CE0-8E95-4582-AF40-DD957FDC9B11}"/>
              </a:ext>
            </a:extLst>
          </p:cNvPr>
          <p:cNvSpPr>
            <a:spLocks noChangeShapeType="1"/>
          </p:cNvSpPr>
          <p:nvPr/>
        </p:nvSpPr>
        <p:spPr bwMode="auto">
          <a:xfrm flipV="1">
            <a:off x="9544741" y="4273348"/>
            <a:ext cx="0" cy="82551"/>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53" name="Line 219">
            <a:extLst>
              <a:ext uri="{FF2B5EF4-FFF2-40B4-BE49-F238E27FC236}">
                <a16:creationId xmlns:a16="http://schemas.microsoft.com/office/drawing/2014/main" id="{549C0CD2-C746-452C-A8B0-F9343C030E1B}"/>
              </a:ext>
            </a:extLst>
          </p:cNvPr>
          <p:cNvSpPr>
            <a:spLocks noChangeShapeType="1"/>
          </p:cNvSpPr>
          <p:nvPr/>
        </p:nvSpPr>
        <p:spPr bwMode="auto">
          <a:xfrm flipV="1">
            <a:off x="10052741" y="4273348"/>
            <a:ext cx="0" cy="82551"/>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54" name="Line 220">
            <a:extLst>
              <a:ext uri="{FF2B5EF4-FFF2-40B4-BE49-F238E27FC236}">
                <a16:creationId xmlns:a16="http://schemas.microsoft.com/office/drawing/2014/main" id="{952F8111-69E6-43DC-AC6F-F5E4AA4101FD}"/>
              </a:ext>
            </a:extLst>
          </p:cNvPr>
          <p:cNvSpPr>
            <a:spLocks noChangeShapeType="1"/>
          </p:cNvSpPr>
          <p:nvPr/>
        </p:nvSpPr>
        <p:spPr bwMode="auto">
          <a:xfrm flipV="1">
            <a:off x="10558625" y="4273348"/>
            <a:ext cx="0" cy="82551"/>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55" name="Line 221">
            <a:extLst>
              <a:ext uri="{FF2B5EF4-FFF2-40B4-BE49-F238E27FC236}">
                <a16:creationId xmlns:a16="http://schemas.microsoft.com/office/drawing/2014/main" id="{F79B9871-6D2B-48F9-B47C-290962325BC8}"/>
              </a:ext>
            </a:extLst>
          </p:cNvPr>
          <p:cNvSpPr>
            <a:spLocks noChangeShapeType="1"/>
          </p:cNvSpPr>
          <p:nvPr/>
        </p:nvSpPr>
        <p:spPr bwMode="auto">
          <a:xfrm flipV="1">
            <a:off x="11064508" y="4273348"/>
            <a:ext cx="0" cy="82551"/>
          </a:xfrm>
          <a:prstGeom prst="line">
            <a:avLst/>
          </a:prstGeom>
          <a:noFill/>
          <a:ln w="11176"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sp>
        <p:nvSpPr>
          <p:cNvPr id="556" name="TextBox 555">
            <a:extLst>
              <a:ext uri="{FF2B5EF4-FFF2-40B4-BE49-F238E27FC236}">
                <a16:creationId xmlns:a16="http://schemas.microsoft.com/office/drawing/2014/main" id="{AE8E3DEB-2582-4C93-A301-60DC5CE8AB89}"/>
              </a:ext>
            </a:extLst>
          </p:cNvPr>
          <p:cNvSpPr txBox="1"/>
          <p:nvPr/>
        </p:nvSpPr>
        <p:spPr>
          <a:xfrm>
            <a:off x="2543809" y="3854987"/>
            <a:ext cx="1083951" cy="26161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Pembrolizumab</a:t>
            </a:r>
          </a:p>
        </p:txBody>
      </p:sp>
      <p:sp>
        <p:nvSpPr>
          <p:cNvPr id="557" name="TextBox 556">
            <a:extLst>
              <a:ext uri="{FF2B5EF4-FFF2-40B4-BE49-F238E27FC236}">
                <a16:creationId xmlns:a16="http://schemas.microsoft.com/office/drawing/2014/main" id="{6F1BC353-7B7B-4460-9C45-18E271A87D98}"/>
              </a:ext>
            </a:extLst>
          </p:cNvPr>
          <p:cNvSpPr txBox="1"/>
          <p:nvPr/>
        </p:nvSpPr>
        <p:spPr>
          <a:xfrm>
            <a:off x="1553832" y="3854987"/>
            <a:ext cx="633507" cy="26161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Placebo</a:t>
            </a:r>
          </a:p>
        </p:txBody>
      </p:sp>
      <p:grpSp>
        <p:nvGrpSpPr>
          <p:cNvPr id="558" name="Group 557">
            <a:extLst>
              <a:ext uri="{FF2B5EF4-FFF2-40B4-BE49-F238E27FC236}">
                <a16:creationId xmlns:a16="http://schemas.microsoft.com/office/drawing/2014/main" id="{9632A7C8-43C9-47B8-B5AF-F65E4B5F97AB}"/>
              </a:ext>
            </a:extLst>
          </p:cNvPr>
          <p:cNvGrpSpPr/>
          <p:nvPr/>
        </p:nvGrpSpPr>
        <p:grpSpPr>
          <a:xfrm>
            <a:off x="2290292" y="3961575"/>
            <a:ext cx="275063" cy="74084"/>
            <a:chOff x="3019425" y="1347789"/>
            <a:chExt cx="206297" cy="55563"/>
          </a:xfrm>
        </p:grpSpPr>
        <p:cxnSp>
          <p:nvCxnSpPr>
            <p:cNvPr id="559" name="Straight Connector 558">
              <a:extLst>
                <a:ext uri="{FF2B5EF4-FFF2-40B4-BE49-F238E27FC236}">
                  <a16:creationId xmlns:a16="http://schemas.microsoft.com/office/drawing/2014/main" id="{68BB5A71-BEEF-4766-9358-787F3B328AC6}"/>
                </a:ext>
              </a:extLst>
            </p:cNvPr>
            <p:cNvCxnSpPr>
              <a:cxnSpLocks/>
            </p:cNvCxnSpPr>
            <p:nvPr/>
          </p:nvCxnSpPr>
          <p:spPr>
            <a:xfrm>
              <a:off x="3019425" y="1375570"/>
              <a:ext cx="206297" cy="0"/>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560" name="Line 7">
              <a:extLst>
                <a:ext uri="{FF2B5EF4-FFF2-40B4-BE49-F238E27FC236}">
                  <a16:creationId xmlns:a16="http://schemas.microsoft.com/office/drawing/2014/main" id="{4B3379A2-6CF9-4200-AE43-40CBFAA5EAC5}"/>
                </a:ext>
              </a:extLst>
            </p:cNvPr>
            <p:cNvSpPr>
              <a:spLocks noChangeShapeType="1"/>
            </p:cNvSpPr>
            <p:nvPr/>
          </p:nvSpPr>
          <p:spPr bwMode="auto">
            <a:xfrm>
              <a:off x="3122573" y="1347789"/>
              <a:ext cx="0" cy="5556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grpSp>
      <p:grpSp>
        <p:nvGrpSpPr>
          <p:cNvPr id="561" name="Group 560">
            <a:extLst>
              <a:ext uri="{FF2B5EF4-FFF2-40B4-BE49-F238E27FC236}">
                <a16:creationId xmlns:a16="http://schemas.microsoft.com/office/drawing/2014/main" id="{89A0F70A-2324-4043-A9D6-E40D9BA91A25}"/>
              </a:ext>
            </a:extLst>
          </p:cNvPr>
          <p:cNvGrpSpPr/>
          <p:nvPr/>
        </p:nvGrpSpPr>
        <p:grpSpPr>
          <a:xfrm>
            <a:off x="1300315" y="3961575"/>
            <a:ext cx="275063" cy="74084"/>
            <a:chOff x="3019425" y="1347789"/>
            <a:chExt cx="206297" cy="55563"/>
          </a:xfrm>
        </p:grpSpPr>
        <p:cxnSp>
          <p:nvCxnSpPr>
            <p:cNvPr id="562" name="Straight Connector 561">
              <a:extLst>
                <a:ext uri="{FF2B5EF4-FFF2-40B4-BE49-F238E27FC236}">
                  <a16:creationId xmlns:a16="http://schemas.microsoft.com/office/drawing/2014/main" id="{98CE9BB9-C063-4AA6-B0A6-95287831019B}"/>
                </a:ext>
              </a:extLst>
            </p:cNvPr>
            <p:cNvCxnSpPr>
              <a:cxnSpLocks/>
            </p:cNvCxnSpPr>
            <p:nvPr/>
          </p:nvCxnSpPr>
          <p:spPr>
            <a:xfrm>
              <a:off x="3019425" y="1375570"/>
              <a:ext cx="206297" cy="0"/>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563" name="Line 7">
              <a:extLst>
                <a:ext uri="{FF2B5EF4-FFF2-40B4-BE49-F238E27FC236}">
                  <a16:creationId xmlns:a16="http://schemas.microsoft.com/office/drawing/2014/main" id="{39A68A4A-26C9-40A4-8471-C9C5A181BF71}"/>
                </a:ext>
              </a:extLst>
            </p:cNvPr>
            <p:cNvSpPr>
              <a:spLocks noChangeShapeType="1"/>
            </p:cNvSpPr>
            <p:nvPr/>
          </p:nvSpPr>
          <p:spPr bwMode="auto">
            <a:xfrm>
              <a:off x="3122573" y="1347789"/>
              <a:ext cx="0" cy="5556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grpSp>
      <p:sp>
        <p:nvSpPr>
          <p:cNvPr id="564" name="TextBox 563">
            <a:extLst>
              <a:ext uri="{FF2B5EF4-FFF2-40B4-BE49-F238E27FC236}">
                <a16:creationId xmlns:a16="http://schemas.microsoft.com/office/drawing/2014/main" id="{8C6C3533-F594-4C4D-A064-32370EDE88D8}"/>
              </a:ext>
            </a:extLst>
          </p:cNvPr>
          <p:cNvSpPr txBox="1"/>
          <p:nvPr/>
        </p:nvSpPr>
        <p:spPr>
          <a:xfrm>
            <a:off x="9096881" y="3901085"/>
            <a:ext cx="1130438" cy="2616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3.0 (2.8-4.1)</a:t>
            </a:r>
          </a:p>
        </p:txBody>
      </p:sp>
      <p:sp>
        <p:nvSpPr>
          <p:cNvPr id="565" name="TextBox 564">
            <a:extLst>
              <a:ext uri="{FF2B5EF4-FFF2-40B4-BE49-F238E27FC236}">
                <a16:creationId xmlns:a16="http://schemas.microsoft.com/office/drawing/2014/main" id="{0E879F18-B491-408D-914D-83885227138B}"/>
              </a:ext>
            </a:extLst>
          </p:cNvPr>
          <p:cNvSpPr txBox="1"/>
          <p:nvPr/>
        </p:nvSpPr>
        <p:spPr>
          <a:xfrm>
            <a:off x="9104597" y="4052706"/>
            <a:ext cx="1130438" cy="2616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2.8 (2.5-4.1)</a:t>
            </a:r>
          </a:p>
        </p:txBody>
      </p:sp>
      <p:sp>
        <p:nvSpPr>
          <p:cNvPr id="566" name="TextBox 565">
            <a:extLst>
              <a:ext uri="{FF2B5EF4-FFF2-40B4-BE49-F238E27FC236}">
                <a16:creationId xmlns:a16="http://schemas.microsoft.com/office/drawing/2014/main" id="{03C3462E-3542-4163-8004-1EE971FF3EE9}"/>
              </a:ext>
            </a:extLst>
          </p:cNvPr>
          <p:cNvSpPr txBox="1"/>
          <p:nvPr/>
        </p:nvSpPr>
        <p:spPr>
          <a:xfrm>
            <a:off x="4938666" y="3594541"/>
            <a:ext cx="1417720" cy="2616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13.9 (11.6</a:t>
            </a:r>
            <a:r>
              <a:rPr kumimoji="0" lang="en-US" sz="1100" b="0" i="0" u="none" strike="noStrike" kern="1200" cap="none" spc="0" normalizeH="0" baseline="0" noProof="0" dirty="0">
                <a:ln>
                  <a:noFill/>
                </a:ln>
                <a:solidFill>
                  <a:srgbClr val="343333"/>
                </a:solidFill>
                <a:effectLst/>
                <a:uLnTx/>
                <a:uFillTx/>
                <a:cs typeface="Arial" panose="020B0604020202020204" pitchFamily="34" charset="0"/>
              </a:rPr>
              <a:t>-</a:t>
            </a: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16.0)</a:t>
            </a:r>
          </a:p>
        </p:txBody>
      </p:sp>
      <p:sp>
        <p:nvSpPr>
          <p:cNvPr id="567" name="TextBox 566">
            <a:extLst>
              <a:ext uri="{FF2B5EF4-FFF2-40B4-BE49-F238E27FC236}">
                <a16:creationId xmlns:a16="http://schemas.microsoft.com/office/drawing/2014/main" id="{28BE2110-8585-40A5-80A1-76537FB1DB57}"/>
              </a:ext>
            </a:extLst>
          </p:cNvPr>
          <p:cNvSpPr txBox="1"/>
          <p:nvPr/>
        </p:nvSpPr>
        <p:spPr>
          <a:xfrm>
            <a:off x="4938666" y="3818857"/>
            <a:ext cx="1274708" cy="2616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10.6 (8.3-13.5)</a:t>
            </a:r>
          </a:p>
        </p:txBody>
      </p:sp>
      <p:sp>
        <p:nvSpPr>
          <p:cNvPr id="568" name="TextBox 567">
            <a:extLst>
              <a:ext uri="{FF2B5EF4-FFF2-40B4-BE49-F238E27FC236}">
                <a16:creationId xmlns:a16="http://schemas.microsoft.com/office/drawing/2014/main" id="{2D24CB30-B384-479B-ABC9-81DFE97F428C}"/>
              </a:ext>
            </a:extLst>
          </p:cNvPr>
          <p:cNvSpPr txBox="1"/>
          <p:nvPr/>
        </p:nvSpPr>
        <p:spPr>
          <a:xfrm>
            <a:off x="4953438" y="3404041"/>
            <a:ext cx="1128835" cy="261610"/>
          </a:xfrm>
          <a:prstGeom prst="rect">
            <a:avLst/>
          </a:prstGeom>
          <a:noFill/>
        </p:spPr>
        <p:txBody>
          <a:bodyPr wrap="square" rtlCol="0" anchor="ctr">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Median (95% CI)</a:t>
            </a:r>
          </a:p>
        </p:txBody>
      </p:sp>
      <p:sp>
        <p:nvSpPr>
          <p:cNvPr id="569" name="TextBox 568">
            <a:extLst>
              <a:ext uri="{FF2B5EF4-FFF2-40B4-BE49-F238E27FC236}">
                <a16:creationId xmlns:a16="http://schemas.microsoft.com/office/drawing/2014/main" id="{6470F049-37D1-4EA1-8504-5B7D63F90B56}"/>
              </a:ext>
            </a:extLst>
          </p:cNvPr>
          <p:cNvSpPr txBox="1"/>
          <p:nvPr/>
        </p:nvSpPr>
        <p:spPr>
          <a:xfrm>
            <a:off x="7587632" y="2460977"/>
            <a:ext cx="3421129" cy="261610"/>
          </a:xfrm>
          <a:prstGeom prst="rect">
            <a:avLst/>
          </a:prstGeom>
          <a:noFill/>
        </p:spPr>
        <p:txBody>
          <a:bodyPr wrap="square" rtlCol="0" anchor="ctr">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Pre-specified p=0.002 required for statistical significance</a:t>
            </a:r>
          </a:p>
        </p:txBody>
      </p:sp>
      <p:sp>
        <p:nvSpPr>
          <p:cNvPr id="570" name="TextBox 569">
            <a:extLst>
              <a:ext uri="{FF2B5EF4-FFF2-40B4-BE49-F238E27FC236}">
                <a16:creationId xmlns:a16="http://schemas.microsoft.com/office/drawing/2014/main" id="{FEC7EC92-2D57-4F70-A484-E8257972BBC0}"/>
              </a:ext>
            </a:extLst>
          </p:cNvPr>
          <p:cNvSpPr txBox="1"/>
          <p:nvPr/>
        </p:nvSpPr>
        <p:spPr>
          <a:xfrm>
            <a:off x="2405540" y="2480765"/>
            <a:ext cx="3493264" cy="261610"/>
          </a:xfrm>
          <a:prstGeom prst="rect">
            <a:avLst/>
          </a:prstGeom>
          <a:noFill/>
        </p:spPr>
        <p:txBody>
          <a:bodyPr wrap="square" rtlCol="0" anchor="ctr">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Pre-specified p=0.0174 required for statistical significance</a:t>
            </a:r>
          </a:p>
        </p:txBody>
      </p:sp>
      <p:graphicFrame>
        <p:nvGraphicFramePr>
          <p:cNvPr id="571" name="Table 570">
            <a:extLst>
              <a:ext uri="{FF2B5EF4-FFF2-40B4-BE49-F238E27FC236}">
                <a16:creationId xmlns:a16="http://schemas.microsoft.com/office/drawing/2014/main" id="{C06166E8-5E6B-46D4-9352-DE50B6A39097}"/>
              </a:ext>
            </a:extLst>
          </p:cNvPr>
          <p:cNvGraphicFramePr>
            <a:graphicFrameLocks noGrp="1"/>
          </p:cNvGraphicFramePr>
          <p:nvPr>
            <p:extLst>
              <p:ext uri="{D42A27DB-BD31-4B8C-83A1-F6EECF244321}">
                <p14:modId xmlns:p14="http://schemas.microsoft.com/office/powerpoint/2010/main" val="233639588"/>
              </p:ext>
            </p:extLst>
          </p:nvPr>
        </p:nvGraphicFramePr>
        <p:xfrm>
          <a:off x="2515303" y="1670185"/>
          <a:ext cx="3361996" cy="742257"/>
        </p:xfrm>
        <a:graphic>
          <a:graphicData uri="http://schemas.openxmlformats.org/drawingml/2006/table">
            <a:tbl>
              <a:tblPr firstRow="1" bandRow="1">
                <a:tableStyleId>{5C22544A-7EE6-4342-B048-85BDC9FD1C3A}</a:tableStyleId>
              </a:tblPr>
              <a:tblGrid>
                <a:gridCol w="1078133">
                  <a:extLst>
                    <a:ext uri="{9D8B030D-6E8A-4147-A177-3AD203B41FA5}">
                      <a16:colId xmlns:a16="http://schemas.microsoft.com/office/drawing/2014/main" val="3258030265"/>
                    </a:ext>
                  </a:extLst>
                </a:gridCol>
                <a:gridCol w="496051">
                  <a:extLst>
                    <a:ext uri="{9D8B030D-6E8A-4147-A177-3AD203B41FA5}">
                      <a16:colId xmlns:a16="http://schemas.microsoft.com/office/drawing/2014/main" val="387346576"/>
                    </a:ext>
                  </a:extLst>
                </a:gridCol>
                <a:gridCol w="1192433">
                  <a:extLst>
                    <a:ext uri="{9D8B030D-6E8A-4147-A177-3AD203B41FA5}">
                      <a16:colId xmlns:a16="http://schemas.microsoft.com/office/drawing/2014/main" val="3538022183"/>
                    </a:ext>
                  </a:extLst>
                </a:gridCol>
                <a:gridCol w="595379">
                  <a:extLst>
                    <a:ext uri="{9D8B030D-6E8A-4147-A177-3AD203B41FA5}">
                      <a16:colId xmlns:a16="http://schemas.microsoft.com/office/drawing/2014/main" val="313957683"/>
                    </a:ext>
                  </a:extLst>
                </a:gridCol>
              </a:tblGrid>
              <a:tr h="247419">
                <a:tc>
                  <a:txBody>
                    <a:bodyPr/>
                    <a:lstStyle/>
                    <a:p>
                      <a:endParaRPr lang="en-GB" sz="900" dirty="0">
                        <a:latin typeface="Calibri" panose="020F0502020204030204" pitchFamily="34" charset="0"/>
                        <a:cs typeface="Calibri" panose="020F0502020204030204" pitchFamily="34" charset="0"/>
                      </a:endParaRPr>
                    </a:p>
                  </a:txBody>
                  <a:tcPr marL="48000" marR="48000" marT="0" marB="0" anchor="ctr"/>
                </a:tc>
                <a:tc>
                  <a:txBody>
                    <a:bodyPr/>
                    <a:lstStyle/>
                    <a:p>
                      <a:pPr algn="ctr"/>
                      <a:r>
                        <a:rPr lang="en-US" sz="900" dirty="0">
                          <a:latin typeface="Calibri" panose="020F0502020204030204" pitchFamily="34" charset="0"/>
                          <a:cs typeface="Calibri" panose="020F0502020204030204" pitchFamily="34" charset="0"/>
                        </a:rPr>
                        <a:t>Events</a:t>
                      </a:r>
                      <a:endParaRPr lang="en-GB" sz="900" dirty="0">
                        <a:latin typeface="Calibri" panose="020F0502020204030204" pitchFamily="34" charset="0"/>
                        <a:cs typeface="Calibri" panose="020F0502020204030204" pitchFamily="34" charset="0"/>
                      </a:endParaRPr>
                    </a:p>
                  </a:txBody>
                  <a:tcPr marL="48000" marR="48000" marT="0" marB="0" anchor="ctr"/>
                </a:tc>
                <a:tc>
                  <a:txBody>
                    <a:bodyPr/>
                    <a:lstStyle/>
                    <a:p>
                      <a:pPr algn="ctr"/>
                      <a:r>
                        <a:rPr lang="en-US" sz="900" dirty="0">
                          <a:latin typeface="Calibri" panose="020F0502020204030204" pitchFamily="34" charset="0"/>
                          <a:cs typeface="Calibri" panose="020F0502020204030204" pitchFamily="34" charset="0"/>
                        </a:rPr>
                        <a:t>HR (95% CI)</a:t>
                      </a:r>
                      <a:endParaRPr lang="en-GB" sz="900" dirty="0">
                        <a:latin typeface="Calibri" panose="020F0502020204030204" pitchFamily="34" charset="0"/>
                        <a:cs typeface="Calibri" panose="020F0502020204030204" pitchFamily="34" charset="0"/>
                      </a:endParaRPr>
                    </a:p>
                  </a:txBody>
                  <a:tcPr marL="48000" marR="48000" marT="0" marB="0" anchor="ctr"/>
                </a:tc>
                <a:tc>
                  <a:txBody>
                    <a:bodyPr/>
                    <a:lstStyle/>
                    <a:p>
                      <a:pPr algn="ctr"/>
                      <a:r>
                        <a:rPr lang="en-US" sz="900" i="0" dirty="0">
                          <a:latin typeface="Calibri" panose="020F0502020204030204" pitchFamily="34" charset="0"/>
                          <a:cs typeface="Calibri" panose="020F0502020204030204" pitchFamily="34" charset="0"/>
                        </a:rPr>
                        <a:t>p-value</a:t>
                      </a:r>
                      <a:endParaRPr lang="en-GB" sz="900" i="0" dirty="0">
                        <a:latin typeface="Calibri" panose="020F0502020204030204" pitchFamily="34" charset="0"/>
                        <a:cs typeface="Calibri" panose="020F0502020204030204" pitchFamily="34" charset="0"/>
                      </a:endParaRPr>
                    </a:p>
                  </a:txBody>
                  <a:tcPr marL="48000" marR="48000" marT="0" marB="0" anchor="ctr"/>
                </a:tc>
                <a:extLst>
                  <a:ext uri="{0D108BD9-81ED-4DB2-BD59-A6C34878D82A}">
                    <a16:rowId xmlns:a16="http://schemas.microsoft.com/office/drawing/2014/main" val="1136901683"/>
                  </a:ext>
                </a:extLst>
              </a:tr>
              <a:tr h="2474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b="1" dirty="0">
                          <a:latin typeface="Calibri" panose="020F0502020204030204" pitchFamily="34" charset="0"/>
                          <a:cs typeface="Calibri" panose="020F0502020204030204" pitchFamily="34" charset="0"/>
                        </a:rPr>
                        <a:t>Pembrolizumab</a:t>
                      </a:r>
                    </a:p>
                  </a:txBody>
                  <a:tcPr marL="48000" marR="48000" marT="0" marB="0" anchor="ctr"/>
                </a:tc>
                <a:tc>
                  <a:txBody>
                    <a:bodyPr/>
                    <a:lstStyle/>
                    <a:p>
                      <a:pPr algn="ctr"/>
                      <a:r>
                        <a:rPr lang="en-US" sz="900" dirty="0">
                          <a:solidFill>
                            <a:schemeClr val="tx1"/>
                          </a:solidFill>
                          <a:latin typeface="Calibri" panose="020F0502020204030204" pitchFamily="34" charset="0"/>
                          <a:cs typeface="Calibri" panose="020F0502020204030204" pitchFamily="34" charset="0"/>
                        </a:rPr>
                        <a:t>180</a:t>
                      </a:r>
                      <a:endParaRPr lang="en-GB" sz="900" dirty="0">
                        <a:solidFill>
                          <a:schemeClr val="tx1"/>
                        </a:solidFill>
                        <a:latin typeface="Calibri" panose="020F0502020204030204" pitchFamily="34" charset="0"/>
                        <a:cs typeface="Calibri" panose="020F0502020204030204" pitchFamily="34" charset="0"/>
                      </a:endParaRPr>
                    </a:p>
                  </a:txBody>
                  <a:tcPr marL="48000" marR="48000" marT="0" marB="0" anchor="ctr"/>
                </a:tc>
                <a:tc rowSpan="2">
                  <a:txBody>
                    <a:bodyPr/>
                    <a:lstStyle/>
                    <a:p>
                      <a:pPr algn="ctr"/>
                      <a:r>
                        <a:rPr lang="en-US" sz="900" dirty="0">
                          <a:latin typeface="Calibri" panose="020F0502020204030204" pitchFamily="34" charset="0"/>
                          <a:cs typeface="Calibri" panose="020F0502020204030204" pitchFamily="34" charset="0"/>
                        </a:rPr>
                        <a:t>0.781 (0.611-0.998)</a:t>
                      </a:r>
                      <a:endParaRPr lang="en-GB" sz="900" dirty="0">
                        <a:latin typeface="Calibri" panose="020F0502020204030204" pitchFamily="34" charset="0"/>
                        <a:cs typeface="Calibri" panose="020F0502020204030204" pitchFamily="34" charset="0"/>
                      </a:endParaRPr>
                    </a:p>
                  </a:txBody>
                  <a:tcPr marL="48000" marR="48000" marT="0" marB="0" anchor="ctr"/>
                </a:tc>
                <a:tc rowSpan="2">
                  <a:txBody>
                    <a:bodyPr/>
                    <a:lstStyle/>
                    <a:p>
                      <a:pPr algn="ctr"/>
                      <a:r>
                        <a:rPr lang="en-US" sz="900" dirty="0">
                          <a:latin typeface="Calibri" panose="020F0502020204030204" pitchFamily="34" charset="0"/>
                          <a:cs typeface="Calibri" panose="020F0502020204030204" pitchFamily="34" charset="0"/>
                        </a:rPr>
                        <a:t>0.0238</a:t>
                      </a:r>
                      <a:endParaRPr lang="en-GB" sz="900" dirty="0">
                        <a:latin typeface="Calibri" panose="020F0502020204030204" pitchFamily="34" charset="0"/>
                        <a:cs typeface="Calibri" panose="020F0502020204030204" pitchFamily="34" charset="0"/>
                      </a:endParaRPr>
                    </a:p>
                  </a:txBody>
                  <a:tcPr marL="48000" marR="48000" marT="0" marB="0" anchor="ctr"/>
                </a:tc>
                <a:extLst>
                  <a:ext uri="{0D108BD9-81ED-4DB2-BD59-A6C34878D82A}">
                    <a16:rowId xmlns:a16="http://schemas.microsoft.com/office/drawing/2014/main" val="4046392168"/>
                  </a:ext>
                </a:extLst>
              </a:tr>
              <a:tr h="247419">
                <a:tc>
                  <a:txBody>
                    <a:bodyPr/>
                    <a:lstStyle/>
                    <a:p>
                      <a:r>
                        <a:rPr lang="en-GB" sz="900" b="1" dirty="0">
                          <a:latin typeface="Calibri" panose="020F0502020204030204" pitchFamily="34" charset="0"/>
                          <a:cs typeface="Calibri" panose="020F0502020204030204" pitchFamily="34" charset="0"/>
                        </a:rPr>
                        <a:t>Placebo</a:t>
                      </a:r>
                    </a:p>
                  </a:txBody>
                  <a:tcPr marL="48000" marR="48000" marT="0" marB="0" anchor="ctr"/>
                </a:tc>
                <a:tc>
                  <a:txBody>
                    <a:bodyPr/>
                    <a:lstStyle/>
                    <a:p>
                      <a:pPr algn="ctr"/>
                      <a:r>
                        <a:rPr lang="en-US" sz="900" dirty="0">
                          <a:solidFill>
                            <a:schemeClr val="tx1"/>
                          </a:solidFill>
                          <a:latin typeface="Calibri" panose="020F0502020204030204" pitchFamily="34" charset="0"/>
                          <a:cs typeface="Calibri" panose="020F0502020204030204" pitchFamily="34" charset="0"/>
                        </a:rPr>
                        <a:t>101</a:t>
                      </a:r>
                      <a:endParaRPr lang="en-GB" sz="900" dirty="0">
                        <a:solidFill>
                          <a:schemeClr val="tx1"/>
                        </a:solidFill>
                        <a:latin typeface="Calibri" panose="020F0502020204030204" pitchFamily="34" charset="0"/>
                        <a:cs typeface="Calibri" panose="020F0502020204030204" pitchFamily="34" charset="0"/>
                      </a:endParaRPr>
                    </a:p>
                  </a:txBody>
                  <a:tcPr marL="48000" marR="48000" marT="0" marB="0" anchor="ctr"/>
                </a:tc>
                <a:tc vMerge="1">
                  <a:txBody>
                    <a:bodyPr/>
                    <a:lstStyle/>
                    <a:p>
                      <a:pPr algn="ctr"/>
                      <a:endParaRPr lang="en-GB" sz="700" dirty="0">
                        <a:latin typeface="Arial" panose="020B0604020202020204" pitchFamily="34" charset="0"/>
                        <a:cs typeface="Arial" panose="020B0604020202020204" pitchFamily="34" charset="0"/>
                      </a:endParaRPr>
                    </a:p>
                  </a:txBody>
                  <a:tcPr marL="36000" marR="36000" marT="0" marB="0" anchor="ctr"/>
                </a:tc>
                <a:tc vMerge="1">
                  <a:txBody>
                    <a:bodyPr/>
                    <a:lstStyle/>
                    <a:p>
                      <a:pPr algn="ctr"/>
                      <a:endParaRPr lang="en-GB" sz="700" dirty="0">
                        <a:latin typeface="Arial" panose="020B0604020202020204" pitchFamily="34" charset="0"/>
                        <a:cs typeface="Arial" panose="020B0604020202020204" pitchFamily="34" charset="0"/>
                      </a:endParaRPr>
                    </a:p>
                  </a:txBody>
                  <a:tcPr marL="36000" marR="36000" marT="0" marB="0" anchor="ctr"/>
                </a:tc>
                <a:extLst>
                  <a:ext uri="{0D108BD9-81ED-4DB2-BD59-A6C34878D82A}">
                    <a16:rowId xmlns:a16="http://schemas.microsoft.com/office/drawing/2014/main" val="3381559968"/>
                  </a:ext>
                </a:extLst>
              </a:tr>
            </a:tbl>
          </a:graphicData>
        </a:graphic>
      </p:graphicFrame>
      <p:graphicFrame>
        <p:nvGraphicFramePr>
          <p:cNvPr id="572" name="Table 571">
            <a:extLst>
              <a:ext uri="{FF2B5EF4-FFF2-40B4-BE49-F238E27FC236}">
                <a16:creationId xmlns:a16="http://schemas.microsoft.com/office/drawing/2014/main" id="{458CFD37-DD48-472D-83F7-1D7B2CCB3EED}"/>
              </a:ext>
            </a:extLst>
          </p:cNvPr>
          <p:cNvGraphicFramePr>
            <a:graphicFrameLocks noGrp="1"/>
          </p:cNvGraphicFramePr>
          <p:nvPr>
            <p:extLst>
              <p:ext uri="{D42A27DB-BD31-4B8C-83A1-F6EECF244321}">
                <p14:modId xmlns:p14="http://schemas.microsoft.com/office/powerpoint/2010/main" val="2530905058"/>
              </p:ext>
            </p:extLst>
          </p:nvPr>
        </p:nvGraphicFramePr>
        <p:xfrm>
          <a:off x="7688911" y="1670185"/>
          <a:ext cx="3361996" cy="742257"/>
        </p:xfrm>
        <a:graphic>
          <a:graphicData uri="http://schemas.openxmlformats.org/drawingml/2006/table">
            <a:tbl>
              <a:tblPr firstRow="1" bandRow="1">
                <a:tableStyleId>{5C22544A-7EE6-4342-B048-85BDC9FD1C3A}</a:tableStyleId>
              </a:tblPr>
              <a:tblGrid>
                <a:gridCol w="1078133">
                  <a:extLst>
                    <a:ext uri="{9D8B030D-6E8A-4147-A177-3AD203B41FA5}">
                      <a16:colId xmlns:a16="http://schemas.microsoft.com/office/drawing/2014/main" val="3258030265"/>
                    </a:ext>
                  </a:extLst>
                </a:gridCol>
                <a:gridCol w="496051">
                  <a:extLst>
                    <a:ext uri="{9D8B030D-6E8A-4147-A177-3AD203B41FA5}">
                      <a16:colId xmlns:a16="http://schemas.microsoft.com/office/drawing/2014/main" val="387346576"/>
                    </a:ext>
                  </a:extLst>
                </a:gridCol>
                <a:gridCol w="1192433">
                  <a:extLst>
                    <a:ext uri="{9D8B030D-6E8A-4147-A177-3AD203B41FA5}">
                      <a16:colId xmlns:a16="http://schemas.microsoft.com/office/drawing/2014/main" val="3538022183"/>
                    </a:ext>
                  </a:extLst>
                </a:gridCol>
                <a:gridCol w="595379">
                  <a:extLst>
                    <a:ext uri="{9D8B030D-6E8A-4147-A177-3AD203B41FA5}">
                      <a16:colId xmlns:a16="http://schemas.microsoft.com/office/drawing/2014/main" val="313957683"/>
                    </a:ext>
                  </a:extLst>
                </a:gridCol>
              </a:tblGrid>
              <a:tr h="247419">
                <a:tc>
                  <a:txBody>
                    <a:bodyPr/>
                    <a:lstStyle/>
                    <a:p>
                      <a:pPr rtl="0"/>
                      <a:endParaRPr lang="en-GB" sz="900" dirty="0">
                        <a:latin typeface="Calibri" panose="020F0502020204030204" pitchFamily="34" charset="0"/>
                        <a:cs typeface="Calibri" panose="020F0502020204030204" pitchFamily="34" charset="0"/>
                      </a:endParaRPr>
                    </a:p>
                  </a:txBody>
                  <a:tcPr marL="48000" marR="48000" marT="0" marB="0" anchor="ctr"/>
                </a:tc>
                <a:tc>
                  <a:txBody>
                    <a:bodyPr/>
                    <a:lstStyle/>
                    <a:p>
                      <a:pPr algn="ctr" rtl="0"/>
                      <a:r>
                        <a:rPr lang="en-US" sz="900" dirty="0">
                          <a:latin typeface="Calibri" panose="020F0502020204030204" pitchFamily="34" charset="0"/>
                          <a:cs typeface="Calibri" panose="020F0502020204030204" pitchFamily="34" charset="0"/>
                        </a:rPr>
                        <a:t>Events</a:t>
                      </a:r>
                      <a:endParaRPr lang="en-GB" sz="900" dirty="0">
                        <a:latin typeface="Calibri" panose="020F0502020204030204" pitchFamily="34" charset="0"/>
                        <a:cs typeface="Calibri" panose="020F0502020204030204" pitchFamily="34" charset="0"/>
                      </a:endParaRPr>
                    </a:p>
                  </a:txBody>
                  <a:tcPr marL="48000" marR="48000" marT="0" marB="0" anchor="ctr"/>
                </a:tc>
                <a:tc>
                  <a:txBody>
                    <a:bodyPr/>
                    <a:lstStyle/>
                    <a:p>
                      <a:pPr algn="ctr" rtl="0"/>
                      <a:r>
                        <a:rPr lang="en-US" sz="900" dirty="0">
                          <a:latin typeface="Calibri" panose="020F0502020204030204" pitchFamily="34" charset="0"/>
                          <a:cs typeface="Calibri" panose="020F0502020204030204" pitchFamily="34" charset="0"/>
                        </a:rPr>
                        <a:t>HR (95% CI)</a:t>
                      </a:r>
                      <a:endParaRPr lang="en-GB" sz="900" dirty="0">
                        <a:latin typeface="Calibri" panose="020F0502020204030204" pitchFamily="34" charset="0"/>
                        <a:cs typeface="Calibri" panose="020F0502020204030204" pitchFamily="34" charset="0"/>
                      </a:endParaRPr>
                    </a:p>
                  </a:txBody>
                  <a:tcPr marL="48000" marR="48000" marT="0" marB="0" anchor="ctr"/>
                </a:tc>
                <a:tc>
                  <a:txBody>
                    <a:bodyPr/>
                    <a:lstStyle/>
                    <a:p>
                      <a:pPr algn="ctr" rtl="0"/>
                      <a:r>
                        <a:rPr lang="en-US" sz="900" i="0" dirty="0">
                          <a:latin typeface="Calibri" panose="020F0502020204030204" pitchFamily="34" charset="0"/>
                          <a:cs typeface="Calibri" panose="020F0502020204030204" pitchFamily="34" charset="0"/>
                        </a:rPr>
                        <a:t>p-value</a:t>
                      </a:r>
                      <a:endParaRPr lang="en-GB" sz="900" i="0" dirty="0">
                        <a:latin typeface="Calibri" panose="020F0502020204030204" pitchFamily="34" charset="0"/>
                        <a:cs typeface="Calibri" panose="020F0502020204030204" pitchFamily="34" charset="0"/>
                      </a:endParaRPr>
                    </a:p>
                  </a:txBody>
                  <a:tcPr marL="48000" marR="48000" marT="0" marB="0" anchor="ctr"/>
                </a:tc>
                <a:extLst>
                  <a:ext uri="{0D108BD9-81ED-4DB2-BD59-A6C34878D82A}">
                    <a16:rowId xmlns:a16="http://schemas.microsoft.com/office/drawing/2014/main" val="1136901683"/>
                  </a:ext>
                </a:extLst>
              </a:tr>
              <a:tr h="2474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b="1" dirty="0">
                          <a:latin typeface="Calibri" panose="020F0502020204030204" pitchFamily="34" charset="0"/>
                          <a:cs typeface="Calibri" panose="020F0502020204030204" pitchFamily="34" charset="0"/>
                        </a:rPr>
                        <a:t>Pembrolizumab</a:t>
                      </a:r>
                    </a:p>
                  </a:txBody>
                  <a:tcPr marL="48000" marR="48000" marT="0" marB="0" anchor="ctr"/>
                </a:tc>
                <a:tc>
                  <a:txBody>
                    <a:bodyPr/>
                    <a:lstStyle/>
                    <a:p>
                      <a:pPr algn="ctr" rtl="0"/>
                      <a:r>
                        <a:rPr lang="en-US" sz="900" dirty="0">
                          <a:latin typeface="Calibri" panose="020F0502020204030204" pitchFamily="34" charset="0"/>
                          <a:cs typeface="Calibri" panose="020F0502020204030204" pitchFamily="34" charset="0"/>
                        </a:rPr>
                        <a:t>203</a:t>
                      </a:r>
                      <a:endParaRPr lang="en-GB" sz="900" dirty="0">
                        <a:latin typeface="Calibri" panose="020F0502020204030204" pitchFamily="34" charset="0"/>
                        <a:cs typeface="Calibri" panose="020F0502020204030204" pitchFamily="34" charset="0"/>
                      </a:endParaRPr>
                    </a:p>
                  </a:txBody>
                  <a:tcPr marL="48000" marR="48000" marT="0" marB="0" anchor="ctr"/>
                </a:tc>
                <a:tc rowSpan="2">
                  <a:txBody>
                    <a:bodyPr/>
                    <a:lstStyle/>
                    <a:p>
                      <a:pPr algn="ctr" rtl="0"/>
                      <a:r>
                        <a:rPr lang="en-US" sz="900" dirty="0">
                          <a:latin typeface="Calibri" panose="020F0502020204030204" pitchFamily="34" charset="0"/>
                          <a:cs typeface="Calibri" panose="020F0502020204030204" pitchFamily="34" charset="0"/>
                        </a:rPr>
                        <a:t>0.775 (0.609–0.987)</a:t>
                      </a:r>
                      <a:endParaRPr lang="en-GB" sz="900" dirty="0">
                        <a:latin typeface="Calibri" panose="020F0502020204030204" pitchFamily="34" charset="0"/>
                        <a:cs typeface="Calibri" panose="020F0502020204030204" pitchFamily="34" charset="0"/>
                      </a:endParaRPr>
                    </a:p>
                  </a:txBody>
                  <a:tcPr marL="48000" marR="48000" marT="0" marB="0" anchor="ctr"/>
                </a:tc>
                <a:tc rowSpan="2">
                  <a:txBody>
                    <a:bodyPr/>
                    <a:lstStyle/>
                    <a:p>
                      <a:pPr algn="ctr" rtl="0"/>
                      <a:r>
                        <a:rPr lang="en-US" sz="900" dirty="0">
                          <a:latin typeface="Calibri" panose="020F0502020204030204" pitchFamily="34" charset="0"/>
                          <a:cs typeface="Calibri" panose="020F0502020204030204" pitchFamily="34" charset="0"/>
                        </a:rPr>
                        <a:t>0.0186</a:t>
                      </a:r>
                      <a:endParaRPr lang="en-GB" sz="900" dirty="0">
                        <a:latin typeface="Calibri" panose="020F0502020204030204" pitchFamily="34" charset="0"/>
                        <a:cs typeface="Calibri" panose="020F0502020204030204" pitchFamily="34" charset="0"/>
                      </a:endParaRPr>
                    </a:p>
                  </a:txBody>
                  <a:tcPr marL="48000" marR="48000" marT="0" marB="0" anchor="ctr"/>
                </a:tc>
                <a:extLst>
                  <a:ext uri="{0D108BD9-81ED-4DB2-BD59-A6C34878D82A}">
                    <a16:rowId xmlns:a16="http://schemas.microsoft.com/office/drawing/2014/main" val="4046392168"/>
                  </a:ext>
                </a:extLst>
              </a:tr>
              <a:tr h="247419">
                <a:tc>
                  <a:txBody>
                    <a:bodyPr/>
                    <a:lstStyle/>
                    <a:p>
                      <a:pPr rtl="0"/>
                      <a:r>
                        <a:rPr lang="en-GB" sz="900" b="1" dirty="0">
                          <a:latin typeface="Calibri" panose="020F0502020204030204" pitchFamily="34" charset="0"/>
                          <a:cs typeface="Calibri" panose="020F0502020204030204" pitchFamily="34" charset="0"/>
                        </a:rPr>
                        <a:t>Placebo</a:t>
                      </a:r>
                    </a:p>
                  </a:txBody>
                  <a:tcPr marL="48000" marR="48000" marT="0" marB="0" anchor="ctr"/>
                </a:tc>
                <a:tc>
                  <a:txBody>
                    <a:bodyPr/>
                    <a:lstStyle/>
                    <a:p>
                      <a:pPr algn="ctr" rtl="0"/>
                      <a:r>
                        <a:rPr lang="en-US" sz="900" dirty="0">
                          <a:latin typeface="Calibri" panose="020F0502020204030204" pitchFamily="34" charset="0"/>
                          <a:cs typeface="Calibri" panose="020F0502020204030204" pitchFamily="34" charset="0"/>
                        </a:rPr>
                        <a:t>105</a:t>
                      </a:r>
                      <a:endParaRPr lang="en-GB" sz="900" dirty="0">
                        <a:latin typeface="Calibri" panose="020F0502020204030204" pitchFamily="34" charset="0"/>
                        <a:cs typeface="Calibri" panose="020F0502020204030204" pitchFamily="34" charset="0"/>
                      </a:endParaRPr>
                    </a:p>
                  </a:txBody>
                  <a:tcPr marL="48000" marR="48000" marT="0" marB="0" anchor="ctr"/>
                </a:tc>
                <a:tc vMerge="1">
                  <a:txBody>
                    <a:bodyPr/>
                    <a:lstStyle/>
                    <a:p>
                      <a:pPr algn="ctr" rtl="0"/>
                      <a:endParaRPr lang="en-GB" sz="700" dirty="0">
                        <a:latin typeface="Arial" panose="020B0604020202020204" pitchFamily="34" charset="0"/>
                        <a:cs typeface="Arial" panose="020B0604020202020204" pitchFamily="34" charset="0"/>
                      </a:endParaRPr>
                    </a:p>
                  </a:txBody>
                  <a:tcPr marL="36000" marR="36000" marT="0" marB="0" anchor="ctr"/>
                </a:tc>
                <a:tc vMerge="1">
                  <a:txBody>
                    <a:bodyPr/>
                    <a:lstStyle/>
                    <a:p>
                      <a:pPr algn="ctr" rtl="0"/>
                      <a:endParaRPr lang="en-GB" sz="700" dirty="0">
                        <a:latin typeface="Arial" panose="020B0604020202020204" pitchFamily="34" charset="0"/>
                        <a:cs typeface="Arial" panose="020B0604020202020204" pitchFamily="34" charset="0"/>
                      </a:endParaRPr>
                    </a:p>
                  </a:txBody>
                  <a:tcPr marL="36000" marR="36000" marT="0" marB="0" anchor="ctr"/>
                </a:tc>
                <a:extLst>
                  <a:ext uri="{0D108BD9-81ED-4DB2-BD59-A6C34878D82A}">
                    <a16:rowId xmlns:a16="http://schemas.microsoft.com/office/drawing/2014/main" val="3381559968"/>
                  </a:ext>
                </a:extLst>
              </a:tr>
            </a:tbl>
          </a:graphicData>
        </a:graphic>
      </p:graphicFrame>
      <p:sp>
        <p:nvSpPr>
          <p:cNvPr id="573" name="TextBox 572">
            <a:extLst>
              <a:ext uri="{FF2B5EF4-FFF2-40B4-BE49-F238E27FC236}">
                <a16:creationId xmlns:a16="http://schemas.microsoft.com/office/drawing/2014/main" id="{9453AD05-48F9-4AD2-8624-C67884D3DAFE}"/>
              </a:ext>
            </a:extLst>
          </p:cNvPr>
          <p:cNvSpPr txBox="1"/>
          <p:nvPr/>
        </p:nvSpPr>
        <p:spPr>
          <a:xfrm>
            <a:off x="9068281" y="3639375"/>
            <a:ext cx="1128835" cy="261610"/>
          </a:xfrm>
          <a:prstGeom prst="rect">
            <a:avLst/>
          </a:prstGeom>
          <a:noFill/>
        </p:spPr>
        <p:txBody>
          <a:bodyPr wrap="square" rtlCol="0" anchor="ctr">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Median (95% CI)</a:t>
            </a:r>
          </a:p>
        </p:txBody>
      </p:sp>
      <p:sp>
        <p:nvSpPr>
          <p:cNvPr id="574" name="TextBox 573">
            <a:extLst>
              <a:ext uri="{FF2B5EF4-FFF2-40B4-BE49-F238E27FC236}">
                <a16:creationId xmlns:a16="http://schemas.microsoft.com/office/drawing/2014/main" id="{4C0B9E65-3E80-4386-98B9-2AA33617E5BD}"/>
              </a:ext>
            </a:extLst>
          </p:cNvPr>
          <p:cNvSpPr txBox="1"/>
          <p:nvPr/>
        </p:nvSpPr>
        <p:spPr>
          <a:xfrm>
            <a:off x="9878260" y="2918128"/>
            <a:ext cx="1083951" cy="26161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Pembrolizumab</a:t>
            </a:r>
          </a:p>
        </p:txBody>
      </p:sp>
      <p:sp>
        <p:nvSpPr>
          <p:cNvPr id="575" name="TextBox 574">
            <a:extLst>
              <a:ext uri="{FF2B5EF4-FFF2-40B4-BE49-F238E27FC236}">
                <a16:creationId xmlns:a16="http://schemas.microsoft.com/office/drawing/2014/main" id="{12B51527-1E98-4972-9550-9381D9954C06}"/>
              </a:ext>
            </a:extLst>
          </p:cNvPr>
          <p:cNvSpPr txBox="1"/>
          <p:nvPr/>
        </p:nvSpPr>
        <p:spPr>
          <a:xfrm>
            <a:off x="8888282" y="2918128"/>
            <a:ext cx="633507" cy="26161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43333"/>
                </a:solidFill>
                <a:effectLst/>
                <a:uLnTx/>
                <a:uFillTx/>
                <a:cs typeface="Arial" panose="020B0604020202020204" pitchFamily="34" charset="0"/>
              </a:rPr>
              <a:t>Placebo</a:t>
            </a:r>
          </a:p>
        </p:txBody>
      </p:sp>
      <p:grpSp>
        <p:nvGrpSpPr>
          <p:cNvPr id="576" name="Group 575">
            <a:extLst>
              <a:ext uri="{FF2B5EF4-FFF2-40B4-BE49-F238E27FC236}">
                <a16:creationId xmlns:a16="http://schemas.microsoft.com/office/drawing/2014/main" id="{C89B4E69-CAC6-45EC-99CF-8F8D4CB11AFD}"/>
              </a:ext>
            </a:extLst>
          </p:cNvPr>
          <p:cNvGrpSpPr/>
          <p:nvPr/>
        </p:nvGrpSpPr>
        <p:grpSpPr>
          <a:xfrm>
            <a:off x="9624743" y="3024716"/>
            <a:ext cx="275063" cy="74084"/>
            <a:chOff x="3019425" y="1347789"/>
            <a:chExt cx="206297" cy="55563"/>
          </a:xfrm>
        </p:grpSpPr>
        <p:cxnSp>
          <p:nvCxnSpPr>
            <p:cNvPr id="577" name="Straight Connector 576">
              <a:extLst>
                <a:ext uri="{FF2B5EF4-FFF2-40B4-BE49-F238E27FC236}">
                  <a16:creationId xmlns:a16="http://schemas.microsoft.com/office/drawing/2014/main" id="{F2D39AEA-E46D-4E84-A796-BEFAA68FF82E}"/>
                </a:ext>
              </a:extLst>
            </p:cNvPr>
            <p:cNvCxnSpPr>
              <a:cxnSpLocks/>
            </p:cNvCxnSpPr>
            <p:nvPr/>
          </p:nvCxnSpPr>
          <p:spPr>
            <a:xfrm>
              <a:off x="3019425" y="1375570"/>
              <a:ext cx="206297" cy="0"/>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578" name="Line 7">
              <a:extLst>
                <a:ext uri="{FF2B5EF4-FFF2-40B4-BE49-F238E27FC236}">
                  <a16:creationId xmlns:a16="http://schemas.microsoft.com/office/drawing/2014/main" id="{FF3CDD10-6A56-4F03-A17C-D4A3F98AEB89}"/>
                </a:ext>
              </a:extLst>
            </p:cNvPr>
            <p:cNvSpPr>
              <a:spLocks noChangeShapeType="1"/>
            </p:cNvSpPr>
            <p:nvPr/>
          </p:nvSpPr>
          <p:spPr bwMode="auto">
            <a:xfrm>
              <a:off x="3122573" y="1347789"/>
              <a:ext cx="0" cy="55563"/>
            </a:xfrm>
            <a:prstGeom prst="line">
              <a:avLst/>
            </a:prstGeom>
            <a:noFill/>
            <a:ln w="11176"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grpSp>
      <p:grpSp>
        <p:nvGrpSpPr>
          <p:cNvPr id="579" name="Group 578">
            <a:extLst>
              <a:ext uri="{FF2B5EF4-FFF2-40B4-BE49-F238E27FC236}">
                <a16:creationId xmlns:a16="http://schemas.microsoft.com/office/drawing/2014/main" id="{2ED78B1C-A069-4443-B5D2-405A67F9E0CA}"/>
              </a:ext>
            </a:extLst>
          </p:cNvPr>
          <p:cNvGrpSpPr/>
          <p:nvPr/>
        </p:nvGrpSpPr>
        <p:grpSpPr>
          <a:xfrm>
            <a:off x="8634766" y="3024716"/>
            <a:ext cx="275063" cy="74084"/>
            <a:chOff x="3019425" y="1347789"/>
            <a:chExt cx="206297" cy="55563"/>
          </a:xfrm>
        </p:grpSpPr>
        <p:cxnSp>
          <p:nvCxnSpPr>
            <p:cNvPr id="580" name="Straight Connector 579">
              <a:extLst>
                <a:ext uri="{FF2B5EF4-FFF2-40B4-BE49-F238E27FC236}">
                  <a16:creationId xmlns:a16="http://schemas.microsoft.com/office/drawing/2014/main" id="{9C84B2A4-DCD8-487A-8F45-0BAF21BE5AF3}"/>
                </a:ext>
              </a:extLst>
            </p:cNvPr>
            <p:cNvCxnSpPr>
              <a:cxnSpLocks/>
            </p:cNvCxnSpPr>
            <p:nvPr/>
          </p:nvCxnSpPr>
          <p:spPr>
            <a:xfrm>
              <a:off x="3019425" y="1375570"/>
              <a:ext cx="206297" cy="0"/>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581" name="Line 7">
              <a:extLst>
                <a:ext uri="{FF2B5EF4-FFF2-40B4-BE49-F238E27FC236}">
                  <a16:creationId xmlns:a16="http://schemas.microsoft.com/office/drawing/2014/main" id="{E140D593-B056-49F1-BA20-9CE295DC2398}"/>
                </a:ext>
              </a:extLst>
            </p:cNvPr>
            <p:cNvSpPr>
              <a:spLocks noChangeShapeType="1"/>
            </p:cNvSpPr>
            <p:nvPr/>
          </p:nvSpPr>
          <p:spPr bwMode="auto">
            <a:xfrm>
              <a:off x="3122573" y="1347789"/>
              <a:ext cx="0" cy="55563"/>
            </a:xfrm>
            <a:prstGeom prst="line">
              <a:avLst/>
            </a:prstGeom>
            <a:noFill/>
            <a:ln w="11176"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343333"/>
                </a:solidFill>
                <a:effectLst/>
                <a:uLnTx/>
                <a:uFillTx/>
                <a:cs typeface="Arial" panose="020B0604020202020204" pitchFamily="34" charset="0"/>
              </a:endParaRPr>
            </a:p>
          </p:txBody>
        </p:sp>
      </p:grpSp>
    </p:spTree>
    <p:extLst>
      <p:ext uri="{BB962C8B-B14F-4D97-AF65-F5344CB8AC3E}">
        <p14:creationId xmlns:p14="http://schemas.microsoft.com/office/powerpoint/2010/main" val="332534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9BD90FAA-DFAA-E841-ADEE-464C4D075E04}"/>
              </a:ext>
            </a:extLst>
          </p:cNvPr>
          <p:cNvSpPr>
            <a:spLocks noGrp="1"/>
          </p:cNvSpPr>
          <p:nvPr>
            <p:ph type="body" idx="1"/>
          </p:nvPr>
        </p:nvSpPr>
        <p:spPr/>
        <p:txBody>
          <a:bodyPr/>
          <a:lstStyle/>
          <a:p>
            <a:r>
              <a:rPr lang="en-GB" dirty="0"/>
              <a:t>Aim: To evaluate the efficacy and safety of 2L nivolumab + ipilimumab in </a:t>
            </a:r>
            <a:br>
              <a:rPr lang="en-GB" dirty="0"/>
            </a:br>
            <a:r>
              <a:rPr lang="en-GB" dirty="0"/>
              <a:t>sorafenib-treated patients with </a:t>
            </a:r>
            <a:r>
              <a:rPr lang="en-GB" cap="none" dirty="0" err="1"/>
              <a:t>a</a:t>
            </a:r>
            <a:r>
              <a:rPr lang="en-GB" dirty="0" err="1"/>
              <a:t>HCC</a:t>
            </a:r>
            <a:endParaRPr lang="en-GB" dirty="0"/>
          </a:p>
          <a:p>
            <a:endParaRPr lang="en-US" dirty="0"/>
          </a:p>
        </p:txBody>
      </p:sp>
      <p:sp>
        <p:nvSpPr>
          <p:cNvPr id="4" name="Title 3"/>
          <p:cNvSpPr>
            <a:spLocks noGrp="1"/>
          </p:cNvSpPr>
          <p:nvPr>
            <p:ph type="title"/>
          </p:nvPr>
        </p:nvSpPr>
        <p:spPr/>
        <p:txBody>
          <a:bodyPr/>
          <a:lstStyle/>
          <a:p>
            <a:r>
              <a:rPr lang="en-GB" dirty="0"/>
              <a:t>2</a:t>
            </a:r>
            <a:r>
              <a:rPr lang="en-GB" baseline="30000" dirty="0"/>
              <a:t>nd</a:t>
            </a:r>
            <a:r>
              <a:rPr lang="en-GB" dirty="0"/>
              <a:t>-line treatment options: </a:t>
            </a:r>
            <a:br>
              <a:rPr lang="en-GB" dirty="0"/>
            </a:br>
            <a:r>
              <a:rPr lang="en-GB" dirty="0"/>
              <a:t>Nivolumab + ipilimumab – CheckMate-040</a:t>
            </a:r>
            <a:r>
              <a:rPr lang="en-GB" baseline="30000" dirty="0"/>
              <a:t>1,2</a:t>
            </a:r>
          </a:p>
        </p:txBody>
      </p:sp>
      <p:sp>
        <p:nvSpPr>
          <p:cNvPr id="22" name="Slide Number Placeholder 21">
            <a:extLst>
              <a:ext uri="{FF2B5EF4-FFF2-40B4-BE49-F238E27FC236}">
                <a16:creationId xmlns:a16="http://schemas.microsoft.com/office/drawing/2014/main" id="{64C9E3F4-F2FE-DD48-BF45-1C18265DAEEC}"/>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
        <p:nvSpPr>
          <p:cNvPr id="56" name="Content Placeholder 55">
            <a:extLst>
              <a:ext uri="{FF2B5EF4-FFF2-40B4-BE49-F238E27FC236}">
                <a16:creationId xmlns:a16="http://schemas.microsoft.com/office/drawing/2014/main" id="{12E098E7-32EA-4448-9475-C3CAB9545C67}"/>
              </a:ext>
            </a:extLst>
          </p:cNvPr>
          <p:cNvSpPr>
            <a:spLocks noGrp="1"/>
          </p:cNvSpPr>
          <p:nvPr>
            <p:ph sz="quarter" idx="15"/>
          </p:nvPr>
        </p:nvSpPr>
        <p:spPr>
          <a:xfrm>
            <a:off x="620183" y="6309320"/>
            <a:ext cx="10516377" cy="365125"/>
          </a:xfrm>
        </p:spPr>
        <p:txBody>
          <a:bodyPr/>
          <a:lstStyle/>
          <a:p>
            <a:pPr>
              <a:spcBef>
                <a:spcPts val="300"/>
              </a:spcBef>
            </a:pPr>
            <a:r>
              <a:rPr lang="en-US" dirty="0"/>
              <a:t>2L, second-line; (a)HCC, (advanced) </a:t>
            </a:r>
            <a:r>
              <a:rPr lang="en-GB" dirty="0"/>
              <a:t>hepatocellular carcinoma; DCR, </a:t>
            </a:r>
            <a:r>
              <a:rPr lang="en-US" dirty="0"/>
              <a:t>disease control rate; </a:t>
            </a:r>
            <a:r>
              <a:rPr lang="en-GB" dirty="0"/>
              <a:t>ECOG PS, </a:t>
            </a:r>
            <a:r>
              <a:rPr lang="en-US" dirty="0"/>
              <a:t>Eastern Cooperative Oncology Group Performance Status; ORR, objective response rate; </a:t>
            </a:r>
            <a:r>
              <a:rPr lang="en-GB" dirty="0"/>
              <a:t>OS, overall survival; PFS, progression-free survival; Q2W, every 2 weeks; Q3W, every 3 weeks; </a:t>
            </a:r>
            <a:r>
              <a:rPr lang="en-US" dirty="0"/>
              <a:t>Q6W</a:t>
            </a:r>
            <a:r>
              <a:rPr lang="en-US" dirty="0">
                <a:solidFill>
                  <a:schemeClr val="tx2"/>
                </a:solidFill>
              </a:rPr>
              <a:t>, every 6 weeks; TTP, time to progression; TTR, time to response</a:t>
            </a:r>
          </a:p>
          <a:p>
            <a:pPr>
              <a:spcBef>
                <a:spcPts val="0"/>
              </a:spcBef>
            </a:pPr>
            <a:r>
              <a:rPr lang="en-US" dirty="0">
                <a:solidFill>
                  <a:schemeClr val="tx2"/>
                </a:solidFill>
              </a:rPr>
              <a:t>1. NCT01658878. </a:t>
            </a:r>
            <a:r>
              <a:rPr lang="en-GB" dirty="0">
                <a:solidFill>
                  <a:schemeClr val="tx2"/>
                </a:solidFill>
              </a:rPr>
              <a:t>Available at </a:t>
            </a:r>
            <a:r>
              <a:rPr lang="en-GB" dirty="0" err="1">
                <a:solidFill>
                  <a:schemeClr val="tx2"/>
                </a:solidFill>
              </a:rPr>
              <a:t>clinicaltrials.gov</a:t>
            </a:r>
            <a:r>
              <a:rPr lang="en-GB" dirty="0">
                <a:solidFill>
                  <a:schemeClr val="tx2"/>
                </a:solidFill>
              </a:rPr>
              <a:t>. Accessed August 2020; 2. </a:t>
            </a:r>
            <a:r>
              <a:rPr lang="fr-FR" dirty="0" err="1">
                <a:solidFill>
                  <a:schemeClr val="tx2"/>
                </a:solidFill>
              </a:rPr>
              <a:t>Yau</a:t>
            </a:r>
            <a:r>
              <a:rPr lang="fr-FR" dirty="0">
                <a:solidFill>
                  <a:schemeClr val="tx2"/>
                </a:solidFill>
              </a:rPr>
              <a:t> </a:t>
            </a:r>
            <a:r>
              <a:rPr lang="fr-FR" dirty="0" err="1">
                <a:solidFill>
                  <a:schemeClr val="tx2"/>
                </a:solidFill>
              </a:rPr>
              <a:t>T</a:t>
            </a:r>
            <a:r>
              <a:rPr lang="fr-FR" dirty="0">
                <a:solidFill>
                  <a:schemeClr val="tx2"/>
                </a:solidFill>
              </a:rPr>
              <a:t>, et al. J Clin </a:t>
            </a:r>
            <a:r>
              <a:rPr lang="fr-FR" dirty="0" err="1">
                <a:solidFill>
                  <a:schemeClr val="tx2"/>
                </a:solidFill>
              </a:rPr>
              <a:t>Oncol</a:t>
            </a:r>
            <a:r>
              <a:rPr lang="fr-FR" dirty="0">
                <a:solidFill>
                  <a:schemeClr val="tx2"/>
                </a:solidFill>
              </a:rPr>
              <a:t>. 2019;37(15_suppl):4012-4012</a:t>
            </a:r>
            <a:endParaRPr lang="en-US" dirty="0">
              <a:solidFill>
                <a:schemeClr val="tx2"/>
              </a:solidFill>
            </a:endParaRPr>
          </a:p>
        </p:txBody>
      </p:sp>
      <p:cxnSp>
        <p:nvCxnSpPr>
          <p:cNvPr id="15" name="Straight Connector 14">
            <a:extLst>
              <a:ext uri="{FF2B5EF4-FFF2-40B4-BE49-F238E27FC236}">
                <a16:creationId xmlns:a16="http://schemas.microsoft.com/office/drawing/2014/main" id="{FC12D4FD-3600-E749-ABE8-F6D936699039}"/>
              </a:ext>
            </a:extLst>
          </p:cNvPr>
          <p:cNvCxnSpPr>
            <a:cxnSpLocks/>
          </p:cNvCxnSpPr>
          <p:nvPr/>
        </p:nvCxnSpPr>
        <p:spPr>
          <a:xfrm>
            <a:off x="3539790" y="5031495"/>
            <a:ext cx="457200"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A7C5036C-4E64-A844-945F-1C7E9AF1698E}"/>
              </a:ext>
            </a:extLst>
          </p:cNvPr>
          <p:cNvCxnSpPr>
            <a:cxnSpLocks/>
          </p:cNvCxnSpPr>
          <p:nvPr/>
        </p:nvCxnSpPr>
        <p:spPr>
          <a:xfrm>
            <a:off x="3539790" y="2880962"/>
            <a:ext cx="457200"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CCF74FC6-1D71-454E-91FA-C31117C5D270}"/>
              </a:ext>
            </a:extLst>
          </p:cNvPr>
          <p:cNvCxnSpPr>
            <a:cxnSpLocks/>
          </p:cNvCxnSpPr>
          <p:nvPr/>
        </p:nvCxnSpPr>
        <p:spPr>
          <a:xfrm>
            <a:off x="3137441" y="3956229"/>
            <a:ext cx="859549"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86EF55F1-1B86-FB4C-8970-7B6FD3C046AE}"/>
              </a:ext>
            </a:extLst>
          </p:cNvPr>
          <p:cNvCxnSpPr>
            <a:cxnSpLocks/>
          </p:cNvCxnSpPr>
          <p:nvPr/>
        </p:nvCxnSpPr>
        <p:spPr>
          <a:xfrm flipV="1">
            <a:off x="3548257" y="2872496"/>
            <a:ext cx="0" cy="2166948"/>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TextBox 28">
            <a:extLst>
              <a:ext uri="{FF2B5EF4-FFF2-40B4-BE49-F238E27FC236}">
                <a16:creationId xmlns:a16="http://schemas.microsoft.com/office/drawing/2014/main" id="{D8C0E26F-72F9-7E4A-BA80-80FBAD22700B}"/>
              </a:ext>
            </a:extLst>
          </p:cNvPr>
          <p:cNvSpPr txBox="1">
            <a:spLocks noChangeArrowheads="1"/>
          </p:cNvSpPr>
          <p:nvPr/>
        </p:nvSpPr>
        <p:spPr bwMode="auto">
          <a:xfrm>
            <a:off x="407368" y="3203834"/>
            <a:ext cx="2763323" cy="1503665"/>
          </a:xfrm>
          <a:prstGeom prst="roundRect">
            <a:avLst>
              <a:gd name="adj" fmla="val 7286"/>
            </a:avLst>
          </a:prstGeom>
          <a:solidFill>
            <a:schemeClr val="bg1"/>
          </a:solidFill>
          <a:ln w="25400">
            <a:solidFill>
              <a:schemeClr val="tx1"/>
            </a:solidFill>
          </a:ln>
        </p:spPr>
        <p:txBody>
          <a:bodyPr tIns="121913" bIns="121913" anchor="ctr"/>
          <a:lstStyle>
            <a:lvl1pPr marL="60325" defTabSz="668338">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668338">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668338">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marL="7938" defTabSz="914332">
              <a:buNone/>
              <a:defRPr/>
            </a:pPr>
            <a:r>
              <a:rPr lang="en-GB" sz="1600" b="1" dirty="0">
                <a:latin typeface="Calibri" panose="020F0502020204030204" pitchFamily="34" charset="0"/>
                <a:cs typeface="Calibri" panose="020F0502020204030204" pitchFamily="34" charset="0"/>
              </a:rPr>
              <a:t>Key eligibility criteria (N=148)</a:t>
            </a:r>
            <a:endParaRPr lang="en-GB" sz="1400" dirty="0">
              <a:latin typeface="Calibri" panose="020F0502020204030204" pitchFamily="34" charset="0"/>
              <a:cs typeface="Calibri" panose="020F0502020204030204" pitchFamily="34" charset="0"/>
            </a:endParaRPr>
          </a:p>
          <a:p>
            <a:pPr marL="185738" indent="-185738" defTabSz="914332">
              <a:buClr>
                <a:schemeClr val="accent1"/>
              </a:buClr>
              <a:defRPr/>
            </a:pPr>
            <a:r>
              <a:rPr lang="en-GB" sz="1400" dirty="0">
                <a:solidFill>
                  <a:schemeClr val="tx1"/>
                </a:solidFill>
                <a:latin typeface="Calibri" panose="020F0502020204030204" pitchFamily="34" charset="0"/>
                <a:cs typeface="Calibri" panose="020F0502020204030204" pitchFamily="34" charset="0"/>
              </a:rPr>
              <a:t>Histologically confirmed, </a:t>
            </a:r>
            <a:br>
              <a:rPr lang="en-GB" sz="1400" dirty="0">
                <a:solidFill>
                  <a:schemeClr val="tx1"/>
                </a:solidFill>
                <a:latin typeface="Calibri" panose="020F0502020204030204" pitchFamily="34" charset="0"/>
                <a:cs typeface="Calibri" panose="020F0502020204030204" pitchFamily="34" charset="0"/>
              </a:rPr>
            </a:br>
            <a:r>
              <a:rPr lang="en-GB" sz="1400" dirty="0">
                <a:solidFill>
                  <a:schemeClr val="tx1"/>
                </a:solidFill>
                <a:latin typeface="Calibri" panose="020F0502020204030204" pitchFamily="34" charset="0"/>
                <a:cs typeface="Calibri" panose="020F0502020204030204" pitchFamily="34" charset="0"/>
              </a:rPr>
              <a:t>advanced HCC</a:t>
            </a:r>
          </a:p>
          <a:p>
            <a:pPr marL="185738" indent="-185738" defTabSz="914332">
              <a:buClr>
                <a:schemeClr val="accent1"/>
              </a:buClr>
              <a:defRPr/>
            </a:pPr>
            <a:r>
              <a:rPr lang="en-GB" sz="1400" dirty="0">
                <a:solidFill>
                  <a:schemeClr val="tx1"/>
                </a:solidFill>
                <a:latin typeface="Calibri" panose="020F0502020204030204" pitchFamily="34" charset="0"/>
                <a:cs typeface="Calibri" panose="020F0502020204030204" pitchFamily="34" charset="0"/>
              </a:rPr>
              <a:t>Child-Pugh score 5 or 6</a:t>
            </a:r>
          </a:p>
          <a:p>
            <a:pPr marL="185738" indent="-185738" defTabSz="914332">
              <a:buClr>
                <a:schemeClr val="accent1"/>
              </a:buClr>
              <a:defRPr/>
            </a:pPr>
            <a:r>
              <a:rPr lang="en-GB" sz="1400" dirty="0">
                <a:solidFill>
                  <a:schemeClr val="tx1"/>
                </a:solidFill>
                <a:latin typeface="Calibri" panose="020F0502020204030204" pitchFamily="34" charset="0"/>
                <a:cs typeface="Calibri" panose="020F0502020204030204" pitchFamily="34" charset="0"/>
              </a:rPr>
              <a:t>ECOG PS 0/1</a:t>
            </a:r>
          </a:p>
        </p:txBody>
      </p:sp>
      <p:cxnSp>
        <p:nvCxnSpPr>
          <p:cNvPr id="50" name="Straight Connector 49">
            <a:extLst>
              <a:ext uri="{FF2B5EF4-FFF2-40B4-BE49-F238E27FC236}">
                <a16:creationId xmlns:a16="http://schemas.microsoft.com/office/drawing/2014/main" id="{81D346D8-055D-004C-BC06-70F6BB9C9D8A}"/>
              </a:ext>
            </a:extLst>
          </p:cNvPr>
          <p:cNvCxnSpPr>
            <a:cxnSpLocks/>
          </p:cNvCxnSpPr>
          <p:nvPr/>
        </p:nvCxnSpPr>
        <p:spPr>
          <a:xfrm>
            <a:off x="7748079" y="3956229"/>
            <a:ext cx="973666"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2D594AB-EE38-C848-B528-1871DD3C814B}"/>
              </a:ext>
            </a:extLst>
          </p:cNvPr>
          <p:cNvCxnSpPr>
            <a:cxnSpLocks/>
          </p:cNvCxnSpPr>
          <p:nvPr/>
        </p:nvCxnSpPr>
        <p:spPr>
          <a:xfrm>
            <a:off x="7752493" y="5031495"/>
            <a:ext cx="4572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260C0A00-8241-774C-89BA-D8755500A5A9}"/>
              </a:ext>
            </a:extLst>
          </p:cNvPr>
          <p:cNvCxnSpPr>
            <a:cxnSpLocks/>
          </p:cNvCxnSpPr>
          <p:nvPr/>
        </p:nvCxnSpPr>
        <p:spPr>
          <a:xfrm>
            <a:off x="7752493" y="2880962"/>
            <a:ext cx="4572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E4C9B94D-29FB-A342-A205-8162A09E81AC}"/>
              </a:ext>
            </a:extLst>
          </p:cNvPr>
          <p:cNvCxnSpPr>
            <a:cxnSpLocks/>
          </p:cNvCxnSpPr>
          <p:nvPr/>
        </p:nvCxnSpPr>
        <p:spPr>
          <a:xfrm flipV="1">
            <a:off x="8201227" y="2872496"/>
            <a:ext cx="0" cy="2166948"/>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E5F2D673-43E7-AE4C-B152-65209F3D861F}"/>
              </a:ext>
            </a:extLst>
          </p:cNvPr>
          <p:cNvSpPr txBox="1"/>
          <p:nvPr/>
        </p:nvSpPr>
        <p:spPr bwMode="auto">
          <a:xfrm>
            <a:off x="3990774" y="2467234"/>
            <a:ext cx="3836405" cy="827457"/>
          </a:xfrm>
          <a:prstGeom prst="roundRect">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defRPr/>
            </a:pPr>
            <a:r>
              <a:rPr lang="en-GB" sz="1600" dirty="0">
                <a:solidFill>
                  <a:srgbClr val="FFFFFF"/>
                </a:solidFill>
              </a:rPr>
              <a:t>Nivolumab  1 mg/kg + ipilimumab 3 mg/kg</a:t>
            </a:r>
            <a:br>
              <a:rPr lang="en-GB" sz="1600" dirty="0">
                <a:solidFill>
                  <a:srgbClr val="FFFFFF"/>
                </a:solidFill>
              </a:rPr>
            </a:br>
            <a:r>
              <a:rPr lang="en-GB" sz="1600" dirty="0">
                <a:solidFill>
                  <a:srgbClr val="FFFFFF"/>
                </a:solidFill>
              </a:rPr>
              <a:t>Q3W (4 doses) </a:t>
            </a:r>
          </a:p>
          <a:p>
            <a:pPr defTabSz="914332">
              <a:defRPr/>
            </a:pPr>
            <a:r>
              <a:rPr lang="en-GB" sz="1600" dirty="0">
                <a:solidFill>
                  <a:srgbClr val="FFFFFF"/>
                </a:solidFill>
              </a:rPr>
              <a:t>followed by nivolumab 240mg Q2W</a:t>
            </a:r>
          </a:p>
        </p:txBody>
      </p:sp>
      <p:sp>
        <p:nvSpPr>
          <p:cNvPr id="45" name="TextBox 44">
            <a:extLst>
              <a:ext uri="{FF2B5EF4-FFF2-40B4-BE49-F238E27FC236}">
                <a16:creationId xmlns:a16="http://schemas.microsoft.com/office/drawing/2014/main" id="{4738EC1F-F4A0-604D-BB85-7533A4152B1B}"/>
              </a:ext>
            </a:extLst>
          </p:cNvPr>
          <p:cNvSpPr txBox="1"/>
          <p:nvPr/>
        </p:nvSpPr>
        <p:spPr bwMode="auto">
          <a:xfrm>
            <a:off x="3990774" y="3542501"/>
            <a:ext cx="3836404" cy="827457"/>
          </a:xfrm>
          <a:prstGeom prst="roundRect">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defRPr/>
            </a:pPr>
            <a:r>
              <a:rPr lang="en-GB" sz="1600" dirty="0">
                <a:solidFill>
                  <a:srgbClr val="FFFFFF"/>
                </a:solidFill>
              </a:rPr>
              <a:t>Nivolumab  3 mg/kg + ipilimumab 1 mg/kg</a:t>
            </a:r>
            <a:br>
              <a:rPr lang="en-GB" sz="1600" dirty="0">
                <a:solidFill>
                  <a:srgbClr val="FFFFFF"/>
                </a:solidFill>
              </a:rPr>
            </a:br>
            <a:r>
              <a:rPr lang="en-GB" sz="1600" dirty="0">
                <a:solidFill>
                  <a:srgbClr val="FFFFFF"/>
                </a:solidFill>
              </a:rPr>
              <a:t>Q3W (4 doses) </a:t>
            </a:r>
          </a:p>
          <a:p>
            <a:pPr defTabSz="914332">
              <a:defRPr/>
            </a:pPr>
            <a:r>
              <a:rPr lang="en-GB" sz="1600" dirty="0">
                <a:solidFill>
                  <a:srgbClr val="FFFFFF"/>
                </a:solidFill>
              </a:rPr>
              <a:t>followed by nivolumab 240mg Q2W</a:t>
            </a:r>
          </a:p>
        </p:txBody>
      </p:sp>
      <p:sp>
        <p:nvSpPr>
          <p:cNvPr id="46" name="TextBox 45">
            <a:extLst>
              <a:ext uri="{FF2B5EF4-FFF2-40B4-BE49-F238E27FC236}">
                <a16:creationId xmlns:a16="http://schemas.microsoft.com/office/drawing/2014/main" id="{0B8D6DBE-1817-5D46-BFE4-176609ACD698}"/>
              </a:ext>
            </a:extLst>
          </p:cNvPr>
          <p:cNvSpPr txBox="1"/>
          <p:nvPr/>
        </p:nvSpPr>
        <p:spPr bwMode="auto">
          <a:xfrm>
            <a:off x="4001652" y="4617767"/>
            <a:ext cx="3825526" cy="827457"/>
          </a:xfrm>
          <a:prstGeom prst="roundRect">
            <a:avLst/>
          </a:prstGeom>
          <a:solidFill>
            <a:schemeClr val="accent2"/>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defRPr/>
            </a:pPr>
            <a:r>
              <a:rPr lang="en-GB" sz="1600" dirty="0">
                <a:solidFill>
                  <a:srgbClr val="FFFFFF"/>
                </a:solidFill>
              </a:rPr>
              <a:t>Nivolumab  3 mg/kg Q2W + ipilimumab 1 mg/kg Q6W</a:t>
            </a:r>
          </a:p>
        </p:txBody>
      </p:sp>
      <p:sp>
        <p:nvSpPr>
          <p:cNvPr id="54" name="TextBox 28">
            <a:extLst>
              <a:ext uri="{FF2B5EF4-FFF2-40B4-BE49-F238E27FC236}">
                <a16:creationId xmlns:a16="http://schemas.microsoft.com/office/drawing/2014/main" id="{1BB5FF16-7E1B-E244-9057-5A3F155C4E5F}"/>
              </a:ext>
            </a:extLst>
          </p:cNvPr>
          <p:cNvSpPr txBox="1">
            <a:spLocks noChangeArrowheads="1"/>
          </p:cNvSpPr>
          <p:nvPr/>
        </p:nvSpPr>
        <p:spPr bwMode="auto">
          <a:xfrm>
            <a:off x="8726407" y="2697957"/>
            <a:ext cx="2482160" cy="2501525"/>
          </a:xfrm>
          <a:prstGeom prst="roundRect">
            <a:avLst>
              <a:gd name="adj" fmla="val 7286"/>
            </a:avLst>
          </a:prstGeom>
          <a:solidFill>
            <a:schemeClr val="accent6"/>
          </a:solidFill>
          <a:ln w="25400">
            <a:noFill/>
          </a:ln>
        </p:spPr>
        <p:txBody>
          <a:bodyPr tIns="121913" bIns="121913" anchor="ctr"/>
          <a:lstStyle>
            <a:lvl1pPr marL="60325" defTabSz="668338">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668338">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668338">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marL="7938" defTabSz="914332">
              <a:spcBef>
                <a:spcPts val="200"/>
              </a:spcBef>
              <a:buNone/>
              <a:defRPr/>
            </a:pPr>
            <a:r>
              <a:rPr lang="en-GB" sz="1600" b="1" dirty="0">
                <a:solidFill>
                  <a:schemeClr val="bg1"/>
                </a:solidFill>
                <a:latin typeface="Calibri" panose="020F0502020204030204" pitchFamily="34" charset="0"/>
                <a:cs typeface="Calibri" panose="020F0502020204030204" pitchFamily="34" charset="0"/>
              </a:rPr>
              <a:t>Primary endpoint:</a:t>
            </a:r>
            <a:endParaRPr lang="en-GB" sz="1400" dirty="0">
              <a:solidFill>
                <a:schemeClr val="bg1"/>
              </a:solidFill>
              <a:latin typeface="Calibri" panose="020F0502020204030204" pitchFamily="34" charset="0"/>
              <a:cs typeface="Calibri" panose="020F0502020204030204" pitchFamily="34" charset="0"/>
            </a:endParaRPr>
          </a:p>
          <a:p>
            <a:pPr marL="185738" indent="-185738" defTabSz="914332">
              <a:spcBef>
                <a:spcPts val="200"/>
              </a:spcBef>
              <a:buClr>
                <a:schemeClr val="accent1"/>
              </a:buClr>
              <a:defRPr/>
            </a:pPr>
            <a:r>
              <a:rPr lang="en-GB" sz="1400" dirty="0">
                <a:solidFill>
                  <a:schemeClr val="bg1"/>
                </a:solidFill>
                <a:latin typeface="Calibri" panose="020F0502020204030204" pitchFamily="34" charset="0"/>
                <a:cs typeface="Calibri" panose="020F0502020204030204" pitchFamily="34" charset="0"/>
              </a:rPr>
              <a:t>ORR</a:t>
            </a:r>
          </a:p>
          <a:p>
            <a:pPr marL="185738" indent="-185738" defTabSz="914332">
              <a:spcBef>
                <a:spcPts val="200"/>
              </a:spcBef>
              <a:buClr>
                <a:schemeClr val="accent1"/>
              </a:buClr>
              <a:defRPr/>
            </a:pPr>
            <a:r>
              <a:rPr lang="en-GB" sz="1400" dirty="0">
                <a:solidFill>
                  <a:schemeClr val="bg1"/>
                </a:solidFill>
                <a:latin typeface="Calibri" panose="020F0502020204030204" pitchFamily="34" charset="0"/>
                <a:cs typeface="Calibri" panose="020F0502020204030204" pitchFamily="34" charset="0"/>
              </a:rPr>
              <a:t>Safety</a:t>
            </a:r>
          </a:p>
          <a:p>
            <a:pPr marL="0" defTabSz="914332">
              <a:spcBef>
                <a:spcPts val="800"/>
              </a:spcBef>
              <a:buClr>
                <a:schemeClr val="accent1"/>
              </a:buClr>
              <a:buNone/>
              <a:defRPr/>
            </a:pPr>
            <a:r>
              <a:rPr lang="en-GB" sz="1600" b="1" dirty="0">
                <a:solidFill>
                  <a:schemeClr val="bg1"/>
                </a:solidFill>
                <a:latin typeface="Calibri" panose="020F0502020204030204" pitchFamily="34" charset="0"/>
                <a:cs typeface="Calibri" panose="020F0502020204030204" pitchFamily="34" charset="0"/>
              </a:rPr>
              <a:t>Key secondary endpoints:</a:t>
            </a:r>
          </a:p>
          <a:p>
            <a:pPr marL="185738" indent="-185738" defTabSz="914332">
              <a:spcBef>
                <a:spcPts val="200"/>
              </a:spcBef>
              <a:buClr>
                <a:schemeClr val="accent1"/>
              </a:buClr>
              <a:defRPr/>
            </a:pPr>
            <a:r>
              <a:rPr lang="en-GB" sz="1400" dirty="0">
                <a:solidFill>
                  <a:schemeClr val="bg1"/>
                </a:solidFill>
                <a:latin typeface="Calibri" panose="020F0502020204030204" pitchFamily="34" charset="0"/>
                <a:cs typeface="Calibri" panose="020F0502020204030204" pitchFamily="34" charset="0"/>
              </a:rPr>
              <a:t>DCR</a:t>
            </a:r>
          </a:p>
          <a:p>
            <a:pPr marL="185738" indent="-185738" defTabSz="914332">
              <a:spcBef>
                <a:spcPts val="200"/>
              </a:spcBef>
              <a:buClr>
                <a:schemeClr val="accent1"/>
              </a:buClr>
              <a:defRPr/>
            </a:pPr>
            <a:r>
              <a:rPr lang="en-GB" sz="1400" dirty="0">
                <a:solidFill>
                  <a:schemeClr val="bg1"/>
                </a:solidFill>
                <a:latin typeface="Calibri" panose="020F0502020204030204" pitchFamily="34" charset="0"/>
                <a:cs typeface="Calibri" panose="020F0502020204030204" pitchFamily="34" charset="0"/>
              </a:rPr>
              <a:t>OS</a:t>
            </a:r>
          </a:p>
          <a:p>
            <a:pPr marL="185738" indent="-185738" defTabSz="914332">
              <a:spcBef>
                <a:spcPts val="200"/>
              </a:spcBef>
              <a:buClr>
                <a:schemeClr val="accent1"/>
              </a:buClr>
              <a:defRPr/>
            </a:pPr>
            <a:r>
              <a:rPr lang="en-GB" sz="1400" dirty="0">
                <a:solidFill>
                  <a:schemeClr val="bg1"/>
                </a:solidFill>
                <a:latin typeface="Calibri" panose="020F0502020204030204" pitchFamily="34" charset="0"/>
                <a:cs typeface="Calibri" panose="020F0502020204030204" pitchFamily="34" charset="0"/>
              </a:rPr>
              <a:t>PFS</a:t>
            </a:r>
          </a:p>
          <a:p>
            <a:pPr marL="185738" indent="-185738" defTabSz="914332">
              <a:spcBef>
                <a:spcPts val="200"/>
              </a:spcBef>
              <a:buClr>
                <a:schemeClr val="accent1"/>
              </a:buClr>
              <a:defRPr/>
            </a:pPr>
            <a:r>
              <a:rPr lang="en-GB" sz="1400" dirty="0">
                <a:solidFill>
                  <a:schemeClr val="bg1"/>
                </a:solidFill>
                <a:latin typeface="Calibri" panose="020F0502020204030204" pitchFamily="34" charset="0"/>
                <a:cs typeface="Calibri" panose="020F0502020204030204" pitchFamily="34" charset="0"/>
              </a:rPr>
              <a:t>TTR</a:t>
            </a:r>
          </a:p>
          <a:p>
            <a:pPr marL="185738" indent="-185738" defTabSz="914332">
              <a:spcBef>
                <a:spcPts val="200"/>
              </a:spcBef>
              <a:buClr>
                <a:schemeClr val="accent1"/>
              </a:buClr>
              <a:defRPr/>
            </a:pPr>
            <a:r>
              <a:rPr lang="en-GB" sz="1400" dirty="0">
                <a:solidFill>
                  <a:schemeClr val="bg1"/>
                </a:solidFill>
                <a:latin typeface="Calibri" panose="020F0502020204030204" pitchFamily="34" charset="0"/>
                <a:cs typeface="Calibri" panose="020F0502020204030204" pitchFamily="34" charset="0"/>
              </a:rPr>
              <a:t>TTP</a:t>
            </a:r>
          </a:p>
        </p:txBody>
      </p:sp>
    </p:spTree>
    <p:extLst>
      <p:ext uri="{BB962C8B-B14F-4D97-AF65-F5344CB8AC3E}">
        <p14:creationId xmlns:p14="http://schemas.microsoft.com/office/powerpoint/2010/main" val="173216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sz="quarter" idx="12"/>
          </p:nvPr>
        </p:nvSpPr>
        <p:spPr/>
        <p:txBody>
          <a:bodyPr/>
          <a:lstStyle/>
          <a:p>
            <a:r>
              <a:rPr lang="en-GB"/>
              <a:t>Yau T, et al. J Clin Oncol 2019;37:4012–4012.</a:t>
            </a:r>
            <a:endParaRPr lang="en-US" dirty="0"/>
          </a:p>
        </p:txBody>
      </p:sp>
      <p:sp>
        <p:nvSpPr>
          <p:cNvPr id="4" name="Title 3"/>
          <p:cNvSpPr>
            <a:spLocks noGrp="1"/>
          </p:cNvSpPr>
          <p:nvPr>
            <p:ph type="title"/>
          </p:nvPr>
        </p:nvSpPr>
        <p:spPr>
          <a:xfrm>
            <a:off x="619200" y="246566"/>
            <a:ext cx="8740800" cy="807285"/>
          </a:xfrm>
        </p:spPr>
        <p:txBody>
          <a:bodyPr/>
          <a:lstStyle/>
          <a:p>
            <a:r>
              <a:rPr lang="en-GB" dirty="0"/>
              <a:t>2</a:t>
            </a:r>
            <a:r>
              <a:rPr lang="en-GB" baseline="30000" dirty="0"/>
              <a:t>nd</a:t>
            </a:r>
            <a:r>
              <a:rPr lang="en-GB" dirty="0"/>
              <a:t>-line treatment options: </a:t>
            </a:r>
            <a:br>
              <a:rPr lang="en-GB" dirty="0"/>
            </a:br>
            <a:r>
              <a:rPr lang="en-GB" dirty="0"/>
              <a:t>Nivolumab + ipilimumab – CheckMate-040</a:t>
            </a:r>
          </a:p>
        </p:txBody>
      </p:sp>
      <p:sp>
        <p:nvSpPr>
          <p:cNvPr id="5" name="Content Placeholder 4">
            <a:extLst>
              <a:ext uri="{FF2B5EF4-FFF2-40B4-BE49-F238E27FC236}">
                <a16:creationId xmlns:a16="http://schemas.microsoft.com/office/drawing/2014/main" id="{797C6F1D-4265-A843-A0DC-16A7ABA78D0F}"/>
              </a:ext>
            </a:extLst>
          </p:cNvPr>
          <p:cNvSpPr>
            <a:spLocks noGrp="1"/>
          </p:cNvSpPr>
          <p:nvPr>
            <p:ph sz="quarter" idx="15"/>
          </p:nvPr>
        </p:nvSpPr>
        <p:spPr/>
        <p:txBody>
          <a:bodyPr/>
          <a:lstStyle/>
          <a:p>
            <a:pPr>
              <a:spcBef>
                <a:spcPts val="0"/>
              </a:spcBef>
            </a:pPr>
            <a:r>
              <a:rPr lang="en-GB" dirty="0"/>
              <a:t>DCR, </a:t>
            </a:r>
            <a:r>
              <a:rPr lang="en-US" dirty="0"/>
              <a:t>disease control rate; </a:t>
            </a:r>
            <a:r>
              <a:rPr lang="en-US" dirty="0" err="1"/>
              <a:t>DoR</a:t>
            </a:r>
            <a:r>
              <a:rPr lang="en-US" dirty="0"/>
              <a:t>, duration of response; </a:t>
            </a:r>
            <a:r>
              <a:rPr lang="fr-FR" dirty="0" err="1"/>
              <a:t>Ipi</a:t>
            </a:r>
            <a:r>
              <a:rPr lang="fr-FR" dirty="0"/>
              <a:t>, </a:t>
            </a:r>
            <a:r>
              <a:rPr lang="fr-FR" dirty="0" err="1"/>
              <a:t>ipilimumab</a:t>
            </a:r>
            <a:r>
              <a:rPr lang="fr-FR" dirty="0"/>
              <a:t>; </a:t>
            </a:r>
            <a:r>
              <a:rPr lang="en-US" dirty="0"/>
              <a:t>ORR, objective response rate; Q2W, </a:t>
            </a:r>
            <a:r>
              <a:rPr lang="en-GB" dirty="0"/>
              <a:t>every 2 weeks; Q3W, every 3 weeks; </a:t>
            </a:r>
            <a:r>
              <a:rPr lang="en-US" dirty="0"/>
              <a:t>Q6W, every 6 weeks; TTR, time to response; </a:t>
            </a:r>
            <a:r>
              <a:rPr lang="fr-FR" dirty="0"/>
              <a:t>Nivo, </a:t>
            </a:r>
            <a:r>
              <a:rPr lang="fr-FR" dirty="0" err="1"/>
              <a:t>nivolumab</a:t>
            </a:r>
            <a:endParaRPr lang="fr-FR" dirty="0"/>
          </a:p>
          <a:p>
            <a:pPr>
              <a:spcBef>
                <a:spcPts val="0"/>
              </a:spcBef>
            </a:pPr>
            <a:r>
              <a:rPr lang="fr-FR" dirty="0" err="1"/>
              <a:t>Yau</a:t>
            </a:r>
            <a:r>
              <a:rPr lang="fr-FR" dirty="0"/>
              <a:t> T, et al. </a:t>
            </a:r>
            <a:r>
              <a:rPr lang="fr-FR" dirty="0">
                <a:solidFill>
                  <a:schemeClr val="tx2"/>
                </a:solidFill>
              </a:rPr>
              <a:t>J Clin </a:t>
            </a:r>
            <a:r>
              <a:rPr lang="fr-FR" dirty="0" err="1">
                <a:solidFill>
                  <a:schemeClr val="tx2"/>
                </a:solidFill>
              </a:rPr>
              <a:t>Oncol</a:t>
            </a:r>
            <a:r>
              <a:rPr lang="fr-FR" dirty="0">
                <a:solidFill>
                  <a:schemeClr val="tx2"/>
                </a:solidFill>
              </a:rPr>
              <a:t>. 2019;37(15_suppl):4012-4012 (ASCO 2019 oral </a:t>
            </a:r>
            <a:r>
              <a:rPr lang="fr-FR" dirty="0" err="1">
                <a:solidFill>
                  <a:schemeClr val="tx2"/>
                </a:solidFill>
              </a:rPr>
              <a:t>presentation</a:t>
            </a:r>
            <a:r>
              <a:rPr lang="fr-FR" dirty="0">
                <a:solidFill>
                  <a:schemeClr val="tx2"/>
                </a:solidFill>
              </a:rPr>
              <a:t>)</a:t>
            </a:r>
            <a:endParaRPr lang="en-US" dirty="0">
              <a:solidFill>
                <a:schemeClr val="tx2"/>
              </a:solidFill>
            </a:endParaRPr>
          </a:p>
        </p:txBody>
      </p:sp>
      <p:graphicFrame>
        <p:nvGraphicFramePr>
          <p:cNvPr id="13" name="Table 12">
            <a:extLst>
              <a:ext uri="{FF2B5EF4-FFF2-40B4-BE49-F238E27FC236}">
                <a16:creationId xmlns:a16="http://schemas.microsoft.com/office/drawing/2014/main" id="{6F6E90BC-179C-46D7-8683-6AD04C99D478}"/>
              </a:ext>
            </a:extLst>
          </p:cNvPr>
          <p:cNvGraphicFramePr>
            <a:graphicFrameLocks noGrp="1"/>
          </p:cNvGraphicFramePr>
          <p:nvPr>
            <p:extLst>
              <p:ext uri="{D42A27DB-BD31-4B8C-83A1-F6EECF244321}">
                <p14:modId xmlns:p14="http://schemas.microsoft.com/office/powerpoint/2010/main" val="92499995"/>
              </p:ext>
            </p:extLst>
          </p:nvPr>
        </p:nvGraphicFramePr>
        <p:xfrm>
          <a:off x="619200" y="1203899"/>
          <a:ext cx="8686008" cy="3995040"/>
        </p:xfrm>
        <a:graphic>
          <a:graphicData uri="http://schemas.openxmlformats.org/drawingml/2006/table">
            <a:tbl>
              <a:tblPr firstRow="1" bandRow="1">
                <a:tableStyleId>{5C22544A-7EE6-4342-B048-85BDC9FD1C3A}</a:tableStyleId>
              </a:tblPr>
              <a:tblGrid>
                <a:gridCol w="2345430">
                  <a:extLst>
                    <a:ext uri="{9D8B030D-6E8A-4147-A177-3AD203B41FA5}">
                      <a16:colId xmlns:a16="http://schemas.microsoft.com/office/drawing/2014/main" val="664295425"/>
                    </a:ext>
                  </a:extLst>
                </a:gridCol>
                <a:gridCol w="1585145">
                  <a:extLst>
                    <a:ext uri="{9D8B030D-6E8A-4147-A177-3AD203B41FA5}">
                      <a16:colId xmlns:a16="http://schemas.microsoft.com/office/drawing/2014/main" val="4065411701"/>
                    </a:ext>
                  </a:extLst>
                </a:gridCol>
                <a:gridCol w="1584266">
                  <a:extLst>
                    <a:ext uri="{9D8B030D-6E8A-4147-A177-3AD203B41FA5}">
                      <a16:colId xmlns:a16="http://schemas.microsoft.com/office/drawing/2014/main" val="2538321625"/>
                    </a:ext>
                  </a:extLst>
                </a:gridCol>
                <a:gridCol w="1850367">
                  <a:extLst>
                    <a:ext uri="{9D8B030D-6E8A-4147-A177-3AD203B41FA5}">
                      <a16:colId xmlns:a16="http://schemas.microsoft.com/office/drawing/2014/main" val="3168085526"/>
                    </a:ext>
                  </a:extLst>
                </a:gridCol>
                <a:gridCol w="1320800">
                  <a:extLst>
                    <a:ext uri="{9D8B030D-6E8A-4147-A177-3AD203B41FA5}">
                      <a16:colId xmlns:a16="http://schemas.microsoft.com/office/drawing/2014/main" val="2724584204"/>
                    </a:ext>
                  </a:extLst>
                </a:gridCol>
              </a:tblGrid>
              <a:tr h="590442">
                <a:tc>
                  <a:txBody>
                    <a:bodyPr/>
                    <a:lstStyle/>
                    <a:p>
                      <a:pPr>
                        <a:lnSpc>
                          <a:spcPct val="100000"/>
                        </a:lnSpc>
                      </a:pPr>
                      <a:endParaRPr lang="en-GB" sz="1200" b="1" kern="1200" dirty="0">
                        <a:solidFill>
                          <a:schemeClr val="lt1"/>
                        </a:solidFill>
                        <a:latin typeface="+mn-lt"/>
                        <a:ea typeface="+mn-ea"/>
                        <a:cs typeface="+mn-cs"/>
                      </a:endParaRPr>
                    </a:p>
                  </a:txBody>
                  <a:tcPr marL="0" marR="0" marT="127000" marB="127000" anchor="b"/>
                </a:tc>
                <a:tc>
                  <a:txBody>
                    <a:bodyPr/>
                    <a:lstStyle/>
                    <a:p>
                      <a:pPr algn="ctr"/>
                      <a:r>
                        <a:rPr lang="en-GB" sz="1600" dirty="0"/>
                        <a:t>Arm A Nivo1/Ipi3 Q3W (n=50)</a:t>
                      </a:r>
                      <a:endParaRPr lang="en-GB" sz="1600" dirty="0">
                        <a:latin typeface="+mn-lt"/>
                      </a:endParaRPr>
                    </a:p>
                  </a:txBody>
                  <a:tcPr marL="121920" marR="121920" marT="60960" marB="60960"/>
                </a:tc>
                <a:tc>
                  <a:txBody>
                    <a:bodyPr/>
                    <a:lstStyle/>
                    <a:p>
                      <a:pPr algn="ctr"/>
                      <a:r>
                        <a:rPr lang="en-GB" sz="1600" dirty="0"/>
                        <a:t>Arm B </a:t>
                      </a:r>
                      <a:br>
                        <a:rPr lang="en-GB" sz="1600" dirty="0"/>
                      </a:br>
                      <a:r>
                        <a:rPr lang="en-GB" sz="1600" dirty="0"/>
                        <a:t>Nivo3/Ipi1 Q3W (n=49)</a:t>
                      </a:r>
                      <a:endParaRPr lang="en-GB" sz="1600" dirty="0">
                        <a:latin typeface="+mn-lt"/>
                      </a:endParaRPr>
                    </a:p>
                  </a:txBody>
                  <a:tcPr marL="121920" marR="121920" marT="60960" marB="60960"/>
                </a:tc>
                <a:tc>
                  <a:txBody>
                    <a:bodyPr/>
                    <a:lstStyle/>
                    <a:p>
                      <a:pPr algn="ctr"/>
                      <a:r>
                        <a:rPr lang="en-GB" sz="1600" dirty="0"/>
                        <a:t>Arm C</a:t>
                      </a:r>
                    </a:p>
                    <a:p>
                      <a:pPr algn="ctr"/>
                      <a:r>
                        <a:rPr lang="en-GB" sz="1600" dirty="0"/>
                        <a:t>Nivo3 Q2W/Ipi1 Q6W (n=49)</a:t>
                      </a:r>
                      <a:endParaRPr lang="en-GB" sz="1600" dirty="0">
                        <a:latin typeface="+mn-lt"/>
                      </a:endParaRPr>
                    </a:p>
                  </a:txBody>
                  <a:tcPr marL="121920" marR="121920" marT="60960" marB="60960"/>
                </a:tc>
                <a:tc>
                  <a:txBody>
                    <a:bodyPr/>
                    <a:lstStyle/>
                    <a:p>
                      <a:pPr algn="ctr"/>
                      <a:r>
                        <a:rPr lang="en-GB" sz="1600" dirty="0"/>
                        <a:t>Total </a:t>
                      </a:r>
                      <a:br>
                        <a:rPr lang="en-GB" sz="1600" dirty="0"/>
                      </a:br>
                      <a:r>
                        <a:rPr lang="en-GB" sz="1600" dirty="0"/>
                        <a:t>(N=148)</a:t>
                      </a:r>
                      <a:endParaRPr lang="en-GB" sz="1600" dirty="0">
                        <a:latin typeface="+mn-lt"/>
                      </a:endParaRPr>
                    </a:p>
                  </a:txBody>
                  <a:tcPr marL="121920" marR="121920" marT="60960" marB="60960"/>
                </a:tc>
                <a:extLst>
                  <a:ext uri="{0D108BD9-81ED-4DB2-BD59-A6C34878D82A}">
                    <a16:rowId xmlns:a16="http://schemas.microsoft.com/office/drawing/2014/main" val="2714928184"/>
                  </a:ext>
                </a:extLst>
              </a:tr>
              <a:tr h="235474">
                <a:tc>
                  <a:txBody>
                    <a:bodyPr/>
                    <a:lstStyle/>
                    <a:p>
                      <a:pPr indent="-95250">
                        <a:lnSpc>
                          <a:spcPct val="100000"/>
                        </a:lnSpc>
                        <a:spcAft>
                          <a:spcPts val="0"/>
                        </a:spcAft>
                      </a:pPr>
                      <a:r>
                        <a:rPr lang="en-GB" sz="1400" b="1" dirty="0">
                          <a:effectLst/>
                        </a:rPr>
                        <a:t>ORR, n (%)</a:t>
                      </a:r>
                      <a:endParaRPr lang="en-GB" sz="1400" b="1" dirty="0">
                        <a:solidFill>
                          <a:schemeClr val="tx1"/>
                        </a:solidFill>
                        <a:effectLst/>
                        <a:latin typeface="+mn-lt"/>
                        <a:ea typeface="+mn-ea"/>
                        <a:cs typeface="Times New Roman" panose="02020603050405020304" pitchFamily="18" charset="0"/>
                      </a:endParaRPr>
                    </a:p>
                  </a:txBody>
                  <a:tcPr marL="127000" marR="0" marT="50400" marB="50400" anchor="b"/>
                </a:tc>
                <a:tc>
                  <a:txBody>
                    <a:bodyPr/>
                    <a:lstStyle/>
                    <a:p>
                      <a:pPr algn="ctr">
                        <a:lnSpc>
                          <a:spcPct val="100000"/>
                        </a:lnSpc>
                        <a:spcAft>
                          <a:spcPts val="0"/>
                        </a:spcAft>
                      </a:pPr>
                      <a:r>
                        <a:rPr lang="en-GB" sz="1400" b="1" dirty="0">
                          <a:effectLst/>
                        </a:rPr>
                        <a:t>16 (32)</a:t>
                      </a:r>
                      <a:endParaRPr lang="en-GB" sz="1400" b="1"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b="1" dirty="0">
                          <a:effectLst/>
                        </a:rPr>
                        <a:t>15 (31)</a:t>
                      </a:r>
                      <a:endParaRPr lang="en-GB" sz="1400" b="1"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b="1" dirty="0">
                          <a:effectLst/>
                        </a:rPr>
                        <a:t>15 (31)</a:t>
                      </a:r>
                      <a:endParaRPr lang="en-GB" sz="1400" b="1"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b="1" dirty="0">
                          <a:effectLst/>
                        </a:rPr>
                        <a:t>46 (31)</a:t>
                      </a:r>
                      <a:endParaRPr lang="en-GB" sz="1400" b="1" dirty="0">
                        <a:solidFill>
                          <a:schemeClr val="tx1"/>
                        </a:solidFill>
                        <a:effectLst/>
                        <a:latin typeface="+mn-lt"/>
                        <a:ea typeface="+mn-ea"/>
                        <a:cs typeface="Times New Roman" panose="02020603050405020304" pitchFamily="18" charset="0"/>
                      </a:endParaRPr>
                    </a:p>
                  </a:txBody>
                  <a:tcPr marL="0" marR="0" marT="50400" marB="50400" anchor="b"/>
                </a:tc>
                <a:extLst>
                  <a:ext uri="{0D108BD9-81ED-4DB2-BD59-A6C34878D82A}">
                    <a16:rowId xmlns:a16="http://schemas.microsoft.com/office/drawing/2014/main" val="2784682172"/>
                  </a:ext>
                </a:extLst>
              </a:tr>
              <a:tr h="235474">
                <a:tc>
                  <a:txBody>
                    <a:bodyPr/>
                    <a:lstStyle/>
                    <a:p>
                      <a:pPr marL="185738" indent="0">
                        <a:lnSpc>
                          <a:spcPct val="100000"/>
                        </a:lnSpc>
                        <a:spcAft>
                          <a:spcPts val="0"/>
                        </a:spcAft>
                        <a:tabLst/>
                      </a:pPr>
                      <a:r>
                        <a:rPr lang="en-GB" sz="1400" dirty="0">
                          <a:effectLst/>
                        </a:rPr>
                        <a:t>Complete response</a:t>
                      </a:r>
                      <a:endParaRPr lang="en-GB" sz="1400" b="0" dirty="0">
                        <a:solidFill>
                          <a:schemeClr val="tx1"/>
                        </a:solidFill>
                        <a:effectLst/>
                        <a:latin typeface="+mn-lt"/>
                        <a:ea typeface="+mn-ea"/>
                        <a:cs typeface="Times New Roman" panose="02020603050405020304" pitchFamily="18" charset="0"/>
                      </a:endParaRPr>
                    </a:p>
                  </a:txBody>
                  <a:tcPr marL="127000" marR="0" marT="50400" marB="50400" anchor="b"/>
                </a:tc>
                <a:tc>
                  <a:txBody>
                    <a:bodyPr/>
                    <a:lstStyle/>
                    <a:p>
                      <a:pPr algn="ctr">
                        <a:lnSpc>
                          <a:spcPct val="100000"/>
                        </a:lnSpc>
                        <a:spcAft>
                          <a:spcPts val="0"/>
                        </a:spcAft>
                      </a:pPr>
                      <a:r>
                        <a:rPr lang="en-GB" sz="1400" dirty="0">
                          <a:effectLst/>
                        </a:rPr>
                        <a:t>4 (8)</a:t>
                      </a:r>
                      <a:endParaRPr lang="en-GB" sz="1400"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3 (6)</a:t>
                      </a:r>
                      <a:endParaRPr lang="en-GB" sz="1400"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0</a:t>
                      </a:r>
                      <a:endParaRPr lang="en-GB" sz="1400"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7 (5)</a:t>
                      </a:r>
                      <a:endParaRPr lang="en-GB" sz="1400" dirty="0">
                        <a:solidFill>
                          <a:schemeClr val="tx1"/>
                        </a:solidFill>
                        <a:effectLst/>
                        <a:latin typeface="+mn-lt"/>
                        <a:ea typeface="+mn-ea"/>
                        <a:cs typeface="Times New Roman" panose="02020603050405020304" pitchFamily="18" charset="0"/>
                      </a:endParaRPr>
                    </a:p>
                  </a:txBody>
                  <a:tcPr marL="0" marR="0" marT="50400" marB="50400" anchor="b"/>
                </a:tc>
                <a:extLst>
                  <a:ext uri="{0D108BD9-81ED-4DB2-BD59-A6C34878D82A}">
                    <a16:rowId xmlns:a16="http://schemas.microsoft.com/office/drawing/2014/main" val="513378658"/>
                  </a:ext>
                </a:extLst>
              </a:tr>
              <a:tr h="235474">
                <a:tc>
                  <a:txBody>
                    <a:bodyPr/>
                    <a:lstStyle/>
                    <a:p>
                      <a:pPr marL="95250" indent="90488">
                        <a:lnSpc>
                          <a:spcPct val="100000"/>
                        </a:lnSpc>
                        <a:spcAft>
                          <a:spcPts val="0"/>
                        </a:spcAft>
                        <a:tabLst/>
                      </a:pPr>
                      <a:r>
                        <a:rPr lang="en-GB" sz="1400" dirty="0">
                          <a:effectLst/>
                        </a:rPr>
                        <a:t>Partial response</a:t>
                      </a:r>
                      <a:endParaRPr lang="en-GB" sz="1400" b="0" dirty="0">
                        <a:solidFill>
                          <a:schemeClr val="tx1"/>
                        </a:solidFill>
                        <a:effectLst/>
                        <a:latin typeface="+mn-lt"/>
                        <a:ea typeface="+mn-ea"/>
                        <a:cs typeface="Times New Roman" panose="02020603050405020304" pitchFamily="18" charset="0"/>
                      </a:endParaRPr>
                    </a:p>
                  </a:txBody>
                  <a:tcPr marL="127000" marR="0" marT="50400" marB="50400" anchor="b"/>
                </a:tc>
                <a:tc>
                  <a:txBody>
                    <a:bodyPr/>
                    <a:lstStyle/>
                    <a:p>
                      <a:pPr algn="ctr">
                        <a:lnSpc>
                          <a:spcPct val="100000"/>
                        </a:lnSpc>
                        <a:spcAft>
                          <a:spcPts val="0"/>
                        </a:spcAft>
                      </a:pPr>
                      <a:r>
                        <a:rPr lang="en-GB" sz="1400" dirty="0">
                          <a:effectLst/>
                        </a:rPr>
                        <a:t>12 (24)</a:t>
                      </a:r>
                      <a:endParaRPr lang="en-GB" sz="1400"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12 (24)</a:t>
                      </a:r>
                      <a:endParaRPr lang="en-GB" sz="1400"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15 (31)</a:t>
                      </a:r>
                      <a:endParaRPr lang="en-GB" sz="1400"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39 (26)</a:t>
                      </a:r>
                      <a:endParaRPr lang="en-GB" sz="1400" dirty="0">
                        <a:solidFill>
                          <a:schemeClr val="tx1"/>
                        </a:solidFill>
                        <a:effectLst/>
                        <a:latin typeface="+mn-lt"/>
                        <a:ea typeface="+mn-ea"/>
                        <a:cs typeface="Times New Roman" panose="02020603050405020304" pitchFamily="18" charset="0"/>
                      </a:endParaRPr>
                    </a:p>
                  </a:txBody>
                  <a:tcPr marL="0" marR="0" marT="50400" marB="50400" anchor="b"/>
                </a:tc>
                <a:extLst>
                  <a:ext uri="{0D108BD9-81ED-4DB2-BD59-A6C34878D82A}">
                    <a16:rowId xmlns:a16="http://schemas.microsoft.com/office/drawing/2014/main" val="1108006912"/>
                  </a:ext>
                </a:extLst>
              </a:tr>
              <a:tr h="235474">
                <a:tc>
                  <a:txBody>
                    <a:bodyPr/>
                    <a:lstStyle/>
                    <a:p>
                      <a:pPr marL="87313" indent="98425">
                        <a:lnSpc>
                          <a:spcPct val="100000"/>
                        </a:lnSpc>
                        <a:spcAft>
                          <a:spcPts val="0"/>
                        </a:spcAft>
                        <a:tabLst/>
                      </a:pPr>
                      <a:r>
                        <a:rPr lang="en-GB" sz="1400" dirty="0">
                          <a:effectLst/>
                        </a:rPr>
                        <a:t>Stable disease</a:t>
                      </a:r>
                      <a:endParaRPr lang="en-GB" sz="1400" b="0" dirty="0">
                        <a:solidFill>
                          <a:schemeClr val="tx1"/>
                        </a:solidFill>
                        <a:effectLst/>
                        <a:latin typeface="+mn-lt"/>
                        <a:ea typeface="+mn-ea"/>
                        <a:cs typeface="Times New Roman" panose="02020603050405020304" pitchFamily="18" charset="0"/>
                      </a:endParaRPr>
                    </a:p>
                  </a:txBody>
                  <a:tcPr marL="127000" marR="0" marT="50400" marB="50400" anchor="b"/>
                </a:tc>
                <a:tc>
                  <a:txBody>
                    <a:bodyPr/>
                    <a:lstStyle/>
                    <a:p>
                      <a:pPr algn="ctr">
                        <a:lnSpc>
                          <a:spcPct val="100000"/>
                        </a:lnSpc>
                        <a:spcAft>
                          <a:spcPts val="0"/>
                        </a:spcAft>
                      </a:pPr>
                      <a:r>
                        <a:rPr lang="en-GB" sz="1400" dirty="0">
                          <a:effectLst/>
                        </a:rPr>
                        <a:t>9 (18)</a:t>
                      </a:r>
                      <a:endParaRPr lang="en-GB" sz="1400"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5 (10)</a:t>
                      </a:r>
                      <a:endParaRPr lang="en-GB" sz="1400"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9 (18)</a:t>
                      </a:r>
                      <a:endParaRPr lang="en-GB" sz="1400"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23 (16)</a:t>
                      </a:r>
                      <a:endParaRPr lang="en-GB" sz="1400" dirty="0">
                        <a:solidFill>
                          <a:schemeClr val="tx1"/>
                        </a:solidFill>
                        <a:effectLst/>
                        <a:latin typeface="+mn-lt"/>
                        <a:ea typeface="+mn-ea"/>
                        <a:cs typeface="Times New Roman" panose="02020603050405020304" pitchFamily="18" charset="0"/>
                      </a:endParaRPr>
                    </a:p>
                  </a:txBody>
                  <a:tcPr marL="0" marR="0" marT="50400" marB="50400" anchor="b"/>
                </a:tc>
                <a:extLst>
                  <a:ext uri="{0D108BD9-81ED-4DB2-BD59-A6C34878D82A}">
                    <a16:rowId xmlns:a16="http://schemas.microsoft.com/office/drawing/2014/main" val="4118728221"/>
                  </a:ext>
                </a:extLst>
              </a:tr>
              <a:tr h="235474">
                <a:tc>
                  <a:txBody>
                    <a:bodyPr/>
                    <a:lstStyle/>
                    <a:p>
                      <a:pPr marL="87313" indent="98425">
                        <a:lnSpc>
                          <a:spcPct val="100000"/>
                        </a:lnSpc>
                        <a:spcAft>
                          <a:spcPts val="0"/>
                        </a:spcAft>
                        <a:tabLst/>
                      </a:pPr>
                      <a:r>
                        <a:rPr lang="en-GB" sz="1400" dirty="0">
                          <a:solidFill>
                            <a:schemeClr val="tx1"/>
                          </a:solidFill>
                          <a:effectLst/>
                        </a:rPr>
                        <a:t>Progressive disease</a:t>
                      </a:r>
                      <a:endParaRPr lang="en-GB" sz="1400" b="0" dirty="0">
                        <a:solidFill>
                          <a:schemeClr val="tx1"/>
                        </a:solidFill>
                        <a:effectLst/>
                        <a:latin typeface="+mn-lt"/>
                        <a:ea typeface="+mn-ea"/>
                        <a:cs typeface="Times New Roman" panose="02020603050405020304" pitchFamily="18" charset="0"/>
                      </a:endParaRPr>
                    </a:p>
                  </a:txBody>
                  <a:tcPr marL="127000" marR="0" marT="50400" marB="50400" anchor="b"/>
                </a:tc>
                <a:tc>
                  <a:txBody>
                    <a:bodyPr/>
                    <a:lstStyle/>
                    <a:p>
                      <a:pPr algn="ctr">
                        <a:lnSpc>
                          <a:spcPct val="100000"/>
                        </a:lnSpc>
                        <a:spcAft>
                          <a:spcPts val="0"/>
                        </a:spcAft>
                      </a:pPr>
                      <a:r>
                        <a:rPr lang="en-GB" sz="1400" dirty="0">
                          <a:effectLst/>
                        </a:rPr>
                        <a:t>20 (40)</a:t>
                      </a:r>
                      <a:endParaRPr lang="en-GB" sz="1400"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24 (49)</a:t>
                      </a:r>
                      <a:endParaRPr lang="en-GB" sz="1400"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21 (43)</a:t>
                      </a:r>
                      <a:endParaRPr lang="en-GB" sz="1400"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65 (44)</a:t>
                      </a:r>
                      <a:endParaRPr lang="en-GB" sz="1400" dirty="0">
                        <a:solidFill>
                          <a:schemeClr val="tx1"/>
                        </a:solidFill>
                        <a:effectLst/>
                        <a:latin typeface="+mn-lt"/>
                        <a:ea typeface="+mn-ea"/>
                        <a:cs typeface="Times New Roman" panose="02020603050405020304" pitchFamily="18" charset="0"/>
                      </a:endParaRPr>
                    </a:p>
                  </a:txBody>
                  <a:tcPr marL="0" marR="0" marT="50400" marB="50400" anchor="b"/>
                </a:tc>
                <a:extLst>
                  <a:ext uri="{0D108BD9-81ED-4DB2-BD59-A6C34878D82A}">
                    <a16:rowId xmlns:a16="http://schemas.microsoft.com/office/drawing/2014/main" val="1749224285"/>
                  </a:ext>
                </a:extLst>
              </a:tr>
              <a:tr h="235474">
                <a:tc>
                  <a:txBody>
                    <a:bodyPr/>
                    <a:lstStyle/>
                    <a:p>
                      <a:pPr marL="87313" indent="98425">
                        <a:lnSpc>
                          <a:spcPct val="100000"/>
                        </a:lnSpc>
                        <a:spcAft>
                          <a:spcPts val="0"/>
                        </a:spcAft>
                        <a:tabLst/>
                      </a:pPr>
                      <a:r>
                        <a:rPr lang="en-GB" sz="1400" dirty="0">
                          <a:solidFill>
                            <a:schemeClr val="tx1"/>
                          </a:solidFill>
                          <a:effectLst/>
                        </a:rPr>
                        <a:t>Unable to determine</a:t>
                      </a:r>
                      <a:endParaRPr lang="en-GB" sz="1400" b="0" dirty="0">
                        <a:solidFill>
                          <a:schemeClr val="tx1"/>
                        </a:solidFill>
                        <a:effectLst/>
                        <a:latin typeface="+mn-lt"/>
                        <a:ea typeface="+mn-ea"/>
                        <a:cs typeface="Times New Roman" panose="02020603050405020304" pitchFamily="18" charset="0"/>
                      </a:endParaRPr>
                    </a:p>
                  </a:txBody>
                  <a:tcPr marL="127000" marR="0" marT="50400" marB="50400" anchor="b"/>
                </a:tc>
                <a:tc>
                  <a:txBody>
                    <a:bodyPr/>
                    <a:lstStyle/>
                    <a:p>
                      <a:pPr algn="ctr">
                        <a:lnSpc>
                          <a:spcPct val="100000"/>
                        </a:lnSpc>
                        <a:spcAft>
                          <a:spcPts val="0"/>
                        </a:spcAft>
                      </a:pPr>
                      <a:r>
                        <a:rPr lang="en-GB" sz="1400" dirty="0">
                          <a:effectLst/>
                        </a:rPr>
                        <a:t>3 (6)</a:t>
                      </a:r>
                      <a:endParaRPr lang="en-GB" sz="1400"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4 (8)</a:t>
                      </a:r>
                      <a:endParaRPr lang="en-GB" sz="1400"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4 (8)</a:t>
                      </a:r>
                      <a:endParaRPr lang="en-GB" sz="1400"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11 (7)</a:t>
                      </a:r>
                      <a:endParaRPr lang="en-GB" sz="1400" dirty="0">
                        <a:solidFill>
                          <a:schemeClr val="tx1"/>
                        </a:solidFill>
                        <a:effectLst/>
                        <a:latin typeface="+mn-lt"/>
                        <a:ea typeface="+mn-ea"/>
                        <a:cs typeface="Times New Roman" panose="02020603050405020304" pitchFamily="18" charset="0"/>
                      </a:endParaRPr>
                    </a:p>
                  </a:txBody>
                  <a:tcPr marL="0" marR="0" marT="50400" marB="50400" anchor="b"/>
                </a:tc>
                <a:extLst>
                  <a:ext uri="{0D108BD9-81ED-4DB2-BD59-A6C34878D82A}">
                    <a16:rowId xmlns:a16="http://schemas.microsoft.com/office/drawing/2014/main" val="3058618905"/>
                  </a:ext>
                </a:extLst>
              </a:tr>
              <a:tr h="235474">
                <a:tc>
                  <a:txBody>
                    <a:bodyPr/>
                    <a:lstStyle/>
                    <a:p>
                      <a:pPr indent="-95250">
                        <a:lnSpc>
                          <a:spcPct val="100000"/>
                        </a:lnSpc>
                        <a:spcAft>
                          <a:spcPts val="0"/>
                        </a:spcAft>
                      </a:pPr>
                      <a:r>
                        <a:rPr lang="en-GB" sz="1400" b="1" dirty="0">
                          <a:solidFill>
                            <a:schemeClr val="tx1"/>
                          </a:solidFill>
                          <a:effectLst/>
                        </a:rPr>
                        <a:t>DCR, n (%)</a:t>
                      </a:r>
                      <a:endParaRPr lang="en-GB" sz="1400" b="1" dirty="0">
                        <a:solidFill>
                          <a:schemeClr val="tx1"/>
                        </a:solidFill>
                        <a:effectLst/>
                        <a:latin typeface="+mn-lt"/>
                        <a:ea typeface="+mn-ea"/>
                        <a:cs typeface="Times New Roman" panose="02020603050405020304" pitchFamily="18" charset="0"/>
                      </a:endParaRPr>
                    </a:p>
                  </a:txBody>
                  <a:tcPr marL="127000" marR="0" marT="50400" marB="50400" anchor="b"/>
                </a:tc>
                <a:tc>
                  <a:txBody>
                    <a:bodyPr/>
                    <a:lstStyle/>
                    <a:p>
                      <a:pPr algn="ctr">
                        <a:lnSpc>
                          <a:spcPct val="100000"/>
                        </a:lnSpc>
                        <a:spcAft>
                          <a:spcPts val="0"/>
                        </a:spcAft>
                      </a:pPr>
                      <a:r>
                        <a:rPr lang="en-GB" sz="1400" dirty="0">
                          <a:effectLst/>
                        </a:rPr>
                        <a:t>27 (54)</a:t>
                      </a:r>
                      <a:endParaRPr lang="en-GB" sz="1400" b="1"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21 (43)</a:t>
                      </a:r>
                      <a:endParaRPr lang="en-GB" sz="1400" b="1"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24 (49)</a:t>
                      </a:r>
                      <a:endParaRPr lang="en-GB" sz="1400" b="1"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72 (49)</a:t>
                      </a:r>
                      <a:endParaRPr lang="en-GB" sz="1400" b="0" dirty="0">
                        <a:solidFill>
                          <a:schemeClr val="tx1"/>
                        </a:solidFill>
                        <a:effectLst/>
                        <a:latin typeface="+mn-lt"/>
                        <a:ea typeface="+mn-ea"/>
                        <a:cs typeface="Times New Roman" panose="02020603050405020304" pitchFamily="18" charset="0"/>
                      </a:endParaRPr>
                    </a:p>
                  </a:txBody>
                  <a:tcPr marL="0" marR="0" marT="50400" marB="50400" anchor="b"/>
                </a:tc>
                <a:extLst>
                  <a:ext uri="{0D108BD9-81ED-4DB2-BD59-A6C34878D82A}">
                    <a16:rowId xmlns:a16="http://schemas.microsoft.com/office/drawing/2014/main" val="364977438"/>
                  </a:ext>
                </a:extLst>
              </a:tr>
              <a:tr h="235474">
                <a:tc>
                  <a:txBody>
                    <a:bodyPr/>
                    <a:lstStyle/>
                    <a:p>
                      <a:pPr indent="-95250">
                        <a:lnSpc>
                          <a:spcPct val="100000"/>
                        </a:lnSpc>
                        <a:spcAft>
                          <a:spcPts val="0"/>
                        </a:spcAft>
                      </a:pPr>
                      <a:r>
                        <a:rPr lang="en-GB" sz="1400" b="1" dirty="0">
                          <a:solidFill>
                            <a:schemeClr val="tx1"/>
                          </a:solidFill>
                          <a:effectLst/>
                        </a:rPr>
                        <a:t>Median TTR, months (range)</a:t>
                      </a:r>
                      <a:endParaRPr lang="en-GB" sz="1400" b="1" dirty="0">
                        <a:solidFill>
                          <a:schemeClr val="tx1"/>
                        </a:solidFill>
                        <a:effectLst/>
                        <a:latin typeface="+mn-lt"/>
                        <a:ea typeface="+mn-ea"/>
                        <a:cs typeface="Times New Roman" panose="02020603050405020304" pitchFamily="18" charset="0"/>
                      </a:endParaRPr>
                    </a:p>
                  </a:txBody>
                  <a:tcPr marL="127000" marR="0" marT="50400" marB="50400" anchor="b"/>
                </a:tc>
                <a:tc>
                  <a:txBody>
                    <a:bodyPr/>
                    <a:lstStyle/>
                    <a:p>
                      <a:pPr algn="ctr">
                        <a:lnSpc>
                          <a:spcPct val="100000"/>
                        </a:lnSpc>
                        <a:spcAft>
                          <a:spcPts val="0"/>
                        </a:spcAft>
                      </a:pPr>
                      <a:r>
                        <a:rPr lang="en-GB" sz="1400" dirty="0">
                          <a:effectLst/>
                        </a:rPr>
                        <a:t>2.0 (1.1-2.8)</a:t>
                      </a:r>
                      <a:endParaRPr lang="en-GB" sz="1400" b="0"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2.6 (1.2-5.5)</a:t>
                      </a:r>
                      <a:endParaRPr lang="en-GB" sz="1400" b="0"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2.7 (1.2-8.7)</a:t>
                      </a:r>
                      <a:endParaRPr lang="en-GB" sz="1400" b="0"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a:t>
                      </a:r>
                      <a:endParaRPr lang="en-GB" sz="1400" b="0" dirty="0">
                        <a:solidFill>
                          <a:schemeClr val="tx1"/>
                        </a:solidFill>
                        <a:effectLst/>
                        <a:latin typeface="+mn-lt"/>
                        <a:ea typeface="+mn-ea"/>
                        <a:cs typeface="Times New Roman" panose="02020603050405020304" pitchFamily="18" charset="0"/>
                      </a:endParaRPr>
                    </a:p>
                  </a:txBody>
                  <a:tcPr marL="0" marR="0" marT="50400" marB="50400" anchor="b"/>
                </a:tc>
                <a:extLst>
                  <a:ext uri="{0D108BD9-81ED-4DB2-BD59-A6C34878D82A}">
                    <a16:rowId xmlns:a16="http://schemas.microsoft.com/office/drawing/2014/main" val="4026375079"/>
                  </a:ext>
                </a:extLst>
              </a:tr>
              <a:tr h="235474">
                <a:tc>
                  <a:txBody>
                    <a:bodyPr/>
                    <a:lstStyle/>
                    <a:p>
                      <a:pPr marL="0" marR="0" lvl="0" indent="-9525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tx1"/>
                          </a:solidFill>
                          <a:effectLst/>
                        </a:rPr>
                        <a:t>Median </a:t>
                      </a:r>
                      <a:r>
                        <a:rPr lang="en-GB" sz="1400" b="1" dirty="0" err="1">
                          <a:solidFill>
                            <a:schemeClr val="tx1"/>
                          </a:solidFill>
                          <a:effectLst/>
                        </a:rPr>
                        <a:t>DoR</a:t>
                      </a:r>
                      <a:r>
                        <a:rPr lang="en-GB" sz="1400" b="1" dirty="0">
                          <a:solidFill>
                            <a:schemeClr val="tx1"/>
                          </a:solidFill>
                          <a:effectLst/>
                        </a:rPr>
                        <a:t>, months (range)</a:t>
                      </a:r>
                      <a:endParaRPr lang="en-GB" sz="1400" b="1" dirty="0">
                        <a:solidFill>
                          <a:schemeClr val="tx1"/>
                        </a:solidFill>
                        <a:effectLst/>
                        <a:latin typeface="+mn-lt"/>
                        <a:ea typeface="+mn-ea"/>
                        <a:cs typeface="Times New Roman" panose="02020603050405020304" pitchFamily="18" charset="0"/>
                      </a:endParaRPr>
                    </a:p>
                  </a:txBody>
                  <a:tcPr marL="127000" marR="0" marT="50400" marB="50400" anchor="b"/>
                </a:tc>
                <a:tc>
                  <a:txBody>
                    <a:bodyPr/>
                    <a:lstStyle/>
                    <a:p>
                      <a:pPr algn="ctr">
                        <a:lnSpc>
                          <a:spcPct val="100000"/>
                        </a:lnSpc>
                        <a:spcAft>
                          <a:spcPts val="0"/>
                        </a:spcAft>
                      </a:pPr>
                      <a:r>
                        <a:rPr lang="en-GB" sz="1400" dirty="0">
                          <a:effectLst/>
                        </a:rPr>
                        <a:t>17.5 (4.6-30.5+)</a:t>
                      </a:r>
                      <a:endParaRPr lang="en-GB" sz="1400" b="0"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22.2 (4.2-29.9+)</a:t>
                      </a:r>
                      <a:endParaRPr lang="en-GB" sz="1400" b="0"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16.6 (4.1+-32.0+)</a:t>
                      </a:r>
                      <a:endParaRPr lang="en-GB" sz="1400" b="0"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a:t>
                      </a:r>
                      <a:endParaRPr lang="en-GB" sz="1400" b="0" dirty="0">
                        <a:solidFill>
                          <a:schemeClr val="tx1"/>
                        </a:solidFill>
                        <a:effectLst/>
                        <a:latin typeface="+mn-lt"/>
                        <a:ea typeface="+mn-ea"/>
                        <a:cs typeface="Times New Roman" panose="02020603050405020304" pitchFamily="18" charset="0"/>
                      </a:endParaRPr>
                    </a:p>
                  </a:txBody>
                  <a:tcPr marL="0" marR="0" marT="50400" marB="50400" anchor="b"/>
                </a:tc>
                <a:extLst>
                  <a:ext uri="{0D108BD9-81ED-4DB2-BD59-A6C34878D82A}">
                    <a16:rowId xmlns:a16="http://schemas.microsoft.com/office/drawing/2014/main" val="3441116974"/>
                  </a:ext>
                </a:extLst>
              </a:tr>
              <a:tr h="235474">
                <a:tc>
                  <a:txBody>
                    <a:bodyPr/>
                    <a:lstStyle/>
                    <a:p>
                      <a:pPr indent="-95250">
                        <a:lnSpc>
                          <a:spcPct val="100000"/>
                        </a:lnSpc>
                        <a:spcAft>
                          <a:spcPts val="0"/>
                        </a:spcAft>
                      </a:pPr>
                      <a:r>
                        <a:rPr lang="en-GB" sz="1400" b="1" dirty="0">
                          <a:solidFill>
                            <a:schemeClr val="tx1"/>
                          </a:solidFill>
                          <a:effectLst/>
                        </a:rPr>
                        <a:t>ORR by investigator, n (%)</a:t>
                      </a:r>
                      <a:endParaRPr lang="en-GB" sz="1400" b="1" dirty="0">
                        <a:solidFill>
                          <a:schemeClr val="tx1"/>
                        </a:solidFill>
                        <a:effectLst/>
                        <a:latin typeface="+mn-lt"/>
                        <a:ea typeface="+mn-ea"/>
                        <a:cs typeface="Times New Roman" panose="02020603050405020304" pitchFamily="18" charset="0"/>
                      </a:endParaRPr>
                    </a:p>
                  </a:txBody>
                  <a:tcPr marL="127000" marR="0" marT="50400" marB="50400" anchor="b"/>
                </a:tc>
                <a:tc>
                  <a:txBody>
                    <a:bodyPr/>
                    <a:lstStyle/>
                    <a:p>
                      <a:pPr algn="ctr">
                        <a:lnSpc>
                          <a:spcPct val="100000"/>
                        </a:lnSpc>
                        <a:spcAft>
                          <a:spcPts val="0"/>
                        </a:spcAft>
                      </a:pPr>
                      <a:r>
                        <a:rPr lang="en-GB" sz="1400" dirty="0">
                          <a:effectLst/>
                        </a:rPr>
                        <a:t>16 (32)</a:t>
                      </a:r>
                      <a:endParaRPr lang="en-GB" sz="1400" b="0"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13 (27)</a:t>
                      </a:r>
                      <a:endParaRPr lang="en-GB" sz="1400" b="0"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14 (29)</a:t>
                      </a:r>
                      <a:endParaRPr lang="en-GB" sz="1400" b="0" dirty="0">
                        <a:solidFill>
                          <a:schemeClr val="tx1"/>
                        </a:solidFill>
                        <a:effectLst/>
                        <a:latin typeface="+mn-lt"/>
                        <a:ea typeface="+mn-ea"/>
                        <a:cs typeface="Times New Roman" panose="02020603050405020304" pitchFamily="18" charset="0"/>
                      </a:endParaRPr>
                    </a:p>
                  </a:txBody>
                  <a:tcPr marL="0" marR="0" marT="50400" marB="50400" anchor="b"/>
                </a:tc>
                <a:tc>
                  <a:txBody>
                    <a:bodyPr/>
                    <a:lstStyle/>
                    <a:p>
                      <a:pPr algn="ctr">
                        <a:lnSpc>
                          <a:spcPct val="100000"/>
                        </a:lnSpc>
                        <a:spcAft>
                          <a:spcPts val="0"/>
                        </a:spcAft>
                      </a:pPr>
                      <a:r>
                        <a:rPr lang="en-GB" sz="1400" dirty="0">
                          <a:effectLst/>
                        </a:rPr>
                        <a:t>–</a:t>
                      </a:r>
                      <a:endParaRPr lang="en-GB" sz="1400" b="0" dirty="0">
                        <a:solidFill>
                          <a:schemeClr val="tx1"/>
                        </a:solidFill>
                        <a:effectLst/>
                        <a:latin typeface="+mn-lt"/>
                        <a:ea typeface="+mn-ea"/>
                        <a:cs typeface="Times New Roman" panose="02020603050405020304" pitchFamily="18" charset="0"/>
                      </a:endParaRPr>
                    </a:p>
                  </a:txBody>
                  <a:tcPr marL="0" marR="0" marT="50400" marB="50400" anchor="b"/>
                </a:tc>
                <a:extLst>
                  <a:ext uri="{0D108BD9-81ED-4DB2-BD59-A6C34878D82A}">
                    <a16:rowId xmlns:a16="http://schemas.microsoft.com/office/drawing/2014/main" val="850225252"/>
                  </a:ext>
                </a:extLst>
              </a:tr>
            </a:tbl>
          </a:graphicData>
        </a:graphic>
      </p:graphicFrame>
      <p:sp>
        <p:nvSpPr>
          <p:cNvPr id="2" name="Rectangle 1"/>
          <p:cNvSpPr/>
          <p:nvPr/>
        </p:nvSpPr>
        <p:spPr>
          <a:xfrm>
            <a:off x="619200" y="5339476"/>
            <a:ext cx="10964184" cy="646331"/>
          </a:xfrm>
          <a:prstGeom prst="rect">
            <a:avLst/>
          </a:prstGeom>
          <a:solidFill>
            <a:schemeClr val="accent3"/>
          </a:solidFill>
        </p:spPr>
        <p:txBody>
          <a:bodyPr wrap="square">
            <a:spAutoFit/>
          </a:bodyPr>
          <a:lstStyle/>
          <a:p>
            <a:pPr algn="ctr">
              <a:defRPr/>
            </a:pPr>
            <a:r>
              <a:rPr lang="en-GB" b="1" dirty="0"/>
              <a:t>The nivolumab plus ipilimumab combination led to clinically meaningful responses and had </a:t>
            </a:r>
            <a:br>
              <a:rPr lang="en-GB" b="1" dirty="0"/>
            </a:br>
            <a:r>
              <a:rPr lang="en-GB" b="1" dirty="0"/>
              <a:t>an acceptable safety profile in patients with previous exposure to sorafenib</a:t>
            </a:r>
          </a:p>
        </p:txBody>
      </p:sp>
      <p:sp>
        <p:nvSpPr>
          <p:cNvPr id="3" name="Rectangle 2"/>
          <p:cNvSpPr/>
          <p:nvPr/>
        </p:nvSpPr>
        <p:spPr>
          <a:xfrm>
            <a:off x="9419167" y="1705953"/>
            <a:ext cx="2164217" cy="3139321"/>
          </a:xfrm>
          <a:prstGeom prst="rect">
            <a:avLst/>
          </a:prstGeom>
          <a:noFill/>
        </p:spPr>
        <p:txBody>
          <a:bodyPr wrap="square">
            <a:spAutoFit/>
          </a:bodyPr>
          <a:lstStyle/>
          <a:p>
            <a:pPr>
              <a:defRPr/>
            </a:pPr>
            <a:r>
              <a:rPr lang="en-GB" b="1" dirty="0">
                <a:solidFill>
                  <a:schemeClr val="tx2"/>
                </a:solidFill>
              </a:rPr>
              <a:t>Nivolumab plus ipilimumab led to robust and durable responses in sorafenib-treated patients, with higher ORRs (&gt;30% in each treatment arm) than the ORR observed with nivolumab monotherapy (14%)</a:t>
            </a:r>
          </a:p>
        </p:txBody>
      </p:sp>
      <p:sp>
        <p:nvSpPr>
          <p:cNvPr id="9" name="Slide Number Placeholder 8">
            <a:extLst>
              <a:ext uri="{FF2B5EF4-FFF2-40B4-BE49-F238E27FC236}">
                <a16:creationId xmlns:a16="http://schemas.microsoft.com/office/drawing/2014/main" id="{73976F42-50C2-1A44-9428-12E7876BB17C}"/>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Tree>
    <p:extLst>
      <p:ext uri="{BB962C8B-B14F-4D97-AF65-F5344CB8AC3E}">
        <p14:creationId xmlns:p14="http://schemas.microsoft.com/office/powerpoint/2010/main" val="211486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59159BB-18CA-1241-AC4D-CDCB6D1F01B3}"/>
              </a:ext>
            </a:extLst>
          </p:cNvPr>
          <p:cNvSpPr>
            <a:spLocks noGrp="1"/>
          </p:cNvSpPr>
          <p:nvPr>
            <p:ph type="body" idx="1"/>
          </p:nvPr>
        </p:nvSpPr>
        <p:spPr/>
        <p:txBody>
          <a:bodyPr>
            <a:normAutofit fontScale="85000" lnSpcReduction="10000"/>
          </a:bodyPr>
          <a:lstStyle/>
          <a:p>
            <a:r>
              <a:rPr lang="en-GB" dirty="0"/>
              <a:t>Open-label Chinese </a:t>
            </a:r>
            <a:r>
              <a:rPr lang="en-GB" dirty="0" err="1"/>
              <a:t>multicenter</a:t>
            </a:r>
            <a:r>
              <a:rPr lang="en-GB" dirty="0"/>
              <a:t> phase 2 study (NCT02989922): 217 evaluable </a:t>
            </a:r>
            <a:r>
              <a:rPr lang="en-GB" dirty="0" err="1"/>
              <a:t>pretreated</a:t>
            </a:r>
            <a:r>
              <a:rPr lang="en-GB" dirty="0"/>
              <a:t> patients with advanced HCC were randomly assigned between November 2016 and November 2017 to receive </a:t>
            </a:r>
            <a:r>
              <a:rPr lang="en-GB" dirty="0" err="1"/>
              <a:t>camrelizumab</a:t>
            </a:r>
            <a:r>
              <a:rPr lang="en-GB" dirty="0"/>
              <a:t> at 3 mg/kg every 2 weeks (n=109) or every 3 weeks (n=108)</a:t>
            </a:r>
          </a:p>
        </p:txBody>
      </p:sp>
      <p:sp>
        <p:nvSpPr>
          <p:cNvPr id="4" name="Title 3"/>
          <p:cNvSpPr>
            <a:spLocks noGrp="1"/>
          </p:cNvSpPr>
          <p:nvPr>
            <p:ph type="title"/>
          </p:nvPr>
        </p:nvSpPr>
        <p:spPr/>
        <p:txBody>
          <a:bodyPr/>
          <a:lstStyle/>
          <a:p>
            <a:r>
              <a:rPr lang="en-GB" dirty="0"/>
              <a:t>2</a:t>
            </a:r>
            <a:r>
              <a:rPr lang="en-GB" baseline="30000" dirty="0"/>
              <a:t>nd</a:t>
            </a:r>
            <a:r>
              <a:rPr lang="en-GB" dirty="0"/>
              <a:t>-line treatment options: </a:t>
            </a:r>
            <a:br>
              <a:rPr lang="en-GB" dirty="0"/>
            </a:br>
            <a:r>
              <a:rPr lang="en-GB" dirty="0" err="1"/>
              <a:t>camrelizumab</a:t>
            </a:r>
            <a:r>
              <a:rPr lang="en-GB" dirty="0"/>
              <a:t> (anti-PD-1 inhibitor)</a:t>
            </a:r>
          </a:p>
        </p:txBody>
      </p:sp>
      <p:sp>
        <p:nvSpPr>
          <p:cNvPr id="15" name="Content Placeholder 14">
            <a:extLst>
              <a:ext uri="{FF2B5EF4-FFF2-40B4-BE49-F238E27FC236}">
                <a16:creationId xmlns:a16="http://schemas.microsoft.com/office/drawing/2014/main" id="{6BF882B3-D1B1-1048-9AF9-6379172789FD}"/>
              </a:ext>
            </a:extLst>
          </p:cNvPr>
          <p:cNvSpPr>
            <a:spLocks noGrp="1"/>
          </p:cNvSpPr>
          <p:nvPr>
            <p:ph sz="quarter" idx="15"/>
          </p:nvPr>
        </p:nvSpPr>
        <p:spPr>
          <a:xfrm>
            <a:off x="620184" y="6309320"/>
            <a:ext cx="10588384" cy="365125"/>
          </a:xfrm>
        </p:spPr>
        <p:txBody>
          <a:bodyPr/>
          <a:lstStyle/>
          <a:p>
            <a:pPr>
              <a:spcBef>
                <a:spcPts val="0"/>
              </a:spcBef>
            </a:pPr>
            <a:r>
              <a:rPr lang="en-GB" dirty="0"/>
              <a:t>*Defined as the percentage of patients whose best overall response was confirmed complete or partial response; **Defined as cumulative overall survival at 6 months from the first dose</a:t>
            </a:r>
          </a:p>
          <a:p>
            <a:pPr>
              <a:spcBef>
                <a:spcPts val="0"/>
              </a:spcBef>
            </a:pPr>
            <a:r>
              <a:rPr lang="en-GB" dirty="0"/>
              <a:t>BICR, blinded independent central review; CI, confidence interval; HCC, hepatocellular carcinoma; IQR, interquartile range; NR, not reached; PD-1, programmed cell death 1</a:t>
            </a:r>
          </a:p>
          <a:p>
            <a:pPr>
              <a:spcBef>
                <a:spcPts val="0"/>
              </a:spcBef>
            </a:pPr>
            <a:r>
              <a:rPr lang="en-GB" dirty="0"/>
              <a:t>Qin S, et al. Lancet Oncol. 2020;21(4):571-80</a:t>
            </a:r>
          </a:p>
        </p:txBody>
      </p:sp>
      <p:graphicFrame>
        <p:nvGraphicFramePr>
          <p:cNvPr id="13" name="Table 12">
            <a:extLst>
              <a:ext uri="{FF2B5EF4-FFF2-40B4-BE49-F238E27FC236}">
                <a16:creationId xmlns:a16="http://schemas.microsoft.com/office/drawing/2014/main" id="{6F6E90BC-179C-46D7-8683-6AD04C99D478}"/>
              </a:ext>
            </a:extLst>
          </p:cNvPr>
          <p:cNvGraphicFramePr>
            <a:graphicFrameLocks noGrp="1"/>
          </p:cNvGraphicFramePr>
          <p:nvPr>
            <p:extLst>
              <p:ext uri="{D42A27DB-BD31-4B8C-83A1-F6EECF244321}">
                <p14:modId xmlns:p14="http://schemas.microsoft.com/office/powerpoint/2010/main" val="376378930"/>
              </p:ext>
            </p:extLst>
          </p:nvPr>
        </p:nvGraphicFramePr>
        <p:xfrm>
          <a:off x="619201" y="2301024"/>
          <a:ext cx="8677200" cy="3504240"/>
        </p:xfrm>
        <a:graphic>
          <a:graphicData uri="http://schemas.openxmlformats.org/drawingml/2006/table">
            <a:tbl>
              <a:tblPr firstRow="1" bandRow="1">
                <a:tableStyleId>{5C22544A-7EE6-4342-B048-85BDC9FD1C3A}</a:tableStyleId>
              </a:tblPr>
              <a:tblGrid>
                <a:gridCol w="3590387">
                  <a:extLst>
                    <a:ext uri="{9D8B030D-6E8A-4147-A177-3AD203B41FA5}">
                      <a16:colId xmlns:a16="http://schemas.microsoft.com/office/drawing/2014/main" val="664295425"/>
                    </a:ext>
                  </a:extLst>
                </a:gridCol>
                <a:gridCol w="1633127">
                  <a:extLst>
                    <a:ext uri="{9D8B030D-6E8A-4147-A177-3AD203B41FA5}">
                      <a16:colId xmlns:a16="http://schemas.microsoft.com/office/drawing/2014/main" val="4065411701"/>
                    </a:ext>
                  </a:extLst>
                </a:gridCol>
                <a:gridCol w="1594009">
                  <a:extLst>
                    <a:ext uri="{9D8B030D-6E8A-4147-A177-3AD203B41FA5}">
                      <a16:colId xmlns:a16="http://schemas.microsoft.com/office/drawing/2014/main" val="2538321625"/>
                    </a:ext>
                  </a:extLst>
                </a:gridCol>
                <a:gridCol w="1859677">
                  <a:extLst>
                    <a:ext uri="{9D8B030D-6E8A-4147-A177-3AD203B41FA5}">
                      <a16:colId xmlns:a16="http://schemas.microsoft.com/office/drawing/2014/main" val="3168085526"/>
                    </a:ext>
                  </a:extLst>
                </a:gridCol>
              </a:tblGrid>
              <a:tr h="576898">
                <a:tc>
                  <a:txBody>
                    <a:bodyPr/>
                    <a:lstStyle/>
                    <a:p>
                      <a:pPr marL="103188" indent="0">
                        <a:lnSpc>
                          <a:spcPct val="100000"/>
                        </a:lnSpc>
                        <a:tabLst/>
                      </a:pPr>
                      <a:r>
                        <a:rPr lang="en-GB" sz="1600" b="1" kern="1200" dirty="0">
                          <a:solidFill>
                            <a:schemeClr val="bg1"/>
                          </a:solidFill>
                          <a:latin typeface="+mn-lt"/>
                          <a:ea typeface="+mn-ea"/>
                          <a:cs typeface="+mn-cs"/>
                        </a:rPr>
                        <a:t>Cut off date: </a:t>
                      </a:r>
                    </a:p>
                    <a:p>
                      <a:pPr marL="103188" indent="0">
                        <a:lnSpc>
                          <a:spcPct val="100000"/>
                        </a:lnSpc>
                        <a:tabLst/>
                      </a:pPr>
                      <a:r>
                        <a:rPr lang="en-GB" sz="1600" b="1" kern="1200" dirty="0">
                          <a:solidFill>
                            <a:schemeClr val="bg1"/>
                          </a:solidFill>
                          <a:latin typeface="+mn-lt"/>
                          <a:ea typeface="+mn-ea"/>
                          <a:cs typeface="+mn-cs"/>
                        </a:rPr>
                        <a:t>16 November 2018</a:t>
                      </a:r>
                    </a:p>
                  </a:txBody>
                  <a:tcPr marL="0" marR="0" marT="46800" marB="46800" anchor="b"/>
                </a:tc>
                <a:tc>
                  <a:txBody>
                    <a:bodyPr/>
                    <a:lstStyle/>
                    <a:p>
                      <a:pPr algn="ctr"/>
                      <a:r>
                        <a:rPr lang="en-GB" sz="1600" dirty="0"/>
                        <a:t>All treated patients (n=217)</a:t>
                      </a:r>
                      <a:endParaRPr lang="en-GB" sz="1600" dirty="0">
                        <a:latin typeface="+mn-lt"/>
                      </a:endParaRPr>
                    </a:p>
                  </a:txBody>
                  <a:tcPr marL="121920" marR="121920" marT="46800" marB="46800"/>
                </a:tc>
                <a:tc>
                  <a:txBody>
                    <a:bodyPr/>
                    <a:lstStyle/>
                    <a:p>
                      <a:pPr algn="ctr"/>
                      <a:r>
                        <a:rPr lang="en-GB" sz="1600" dirty="0"/>
                        <a:t>Every 2 weeks (n=109)</a:t>
                      </a:r>
                      <a:endParaRPr lang="en-GB" sz="1600" dirty="0">
                        <a:latin typeface="+mn-lt"/>
                      </a:endParaRPr>
                    </a:p>
                  </a:txBody>
                  <a:tcPr marL="121920" marR="121920" marT="46800" marB="46800"/>
                </a:tc>
                <a:tc>
                  <a:txBody>
                    <a:bodyPr/>
                    <a:lstStyle/>
                    <a:p>
                      <a:pPr algn="ctr"/>
                      <a:r>
                        <a:rPr lang="en-GB" sz="1600" dirty="0"/>
                        <a:t>Every 3 weeks (n=108)</a:t>
                      </a:r>
                      <a:endParaRPr lang="en-GB" sz="1600" dirty="0">
                        <a:latin typeface="+mn-lt"/>
                      </a:endParaRPr>
                    </a:p>
                  </a:txBody>
                  <a:tcPr marL="121920" marR="121920" marT="46800" marB="46800"/>
                </a:tc>
                <a:extLst>
                  <a:ext uri="{0D108BD9-81ED-4DB2-BD59-A6C34878D82A}">
                    <a16:rowId xmlns:a16="http://schemas.microsoft.com/office/drawing/2014/main" val="2714928184"/>
                  </a:ext>
                </a:extLst>
              </a:tr>
              <a:tr h="264741">
                <a:tc>
                  <a:txBody>
                    <a:bodyPr/>
                    <a:lstStyle/>
                    <a:p>
                      <a:pPr indent="-95250">
                        <a:lnSpc>
                          <a:spcPct val="100000"/>
                        </a:lnSpc>
                        <a:spcAft>
                          <a:spcPts val="0"/>
                        </a:spcAft>
                      </a:pPr>
                      <a:r>
                        <a:rPr lang="en-GB" sz="1400" b="1" dirty="0">
                          <a:effectLst/>
                        </a:rPr>
                        <a:t>Primary endpoints</a:t>
                      </a:r>
                      <a:endParaRPr lang="en-GB" sz="1400" b="1" dirty="0">
                        <a:solidFill>
                          <a:schemeClr val="tx1"/>
                        </a:solidFill>
                        <a:effectLst/>
                        <a:latin typeface="+mn-lt"/>
                        <a:ea typeface="+mn-ea"/>
                        <a:cs typeface="Times New Roman" panose="02020603050405020304" pitchFamily="18" charset="0"/>
                      </a:endParaRPr>
                    </a:p>
                  </a:txBody>
                  <a:tcPr marL="127000" marR="0" marT="36000" marB="36000" anchor="b"/>
                </a:tc>
                <a:tc>
                  <a:txBody>
                    <a:bodyPr/>
                    <a:lstStyle/>
                    <a:p>
                      <a:pPr algn="ctr">
                        <a:lnSpc>
                          <a:spcPct val="100000"/>
                        </a:lnSpc>
                        <a:spcAft>
                          <a:spcPts val="0"/>
                        </a:spcAft>
                      </a:pPr>
                      <a:endParaRPr lang="en-GB" sz="1400" b="1" dirty="0">
                        <a:solidFill>
                          <a:schemeClr val="tx1"/>
                        </a:solidFill>
                        <a:effectLst/>
                        <a:latin typeface="+mn-lt"/>
                        <a:ea typeface="+mn-ea"/>
                        <a:cs typeface="Times New Roman" panose="02020603050405020304" pitchFamily="18" charset="0"/>
                      </a:endParaRPr>
                    </a:p>
                  </a:txBody>
                  <a:tcPr marL="0" marR="0" marT="36000" marB="36000" anchor="ctr"/>
                </a:tc>
                <a:tc>
                  <a:txBody>
                    <a:bodyPr/>
                    <a:lstStyle/>
                    <a:p>
                      <a:pPr algn="ctr">
                        <a:lnSpc>
                          <a:spcPct val="100000"/>
                        </a:lnSpc>
                        <a:spcAft>
                          <a:spcPts val="0"/>
                        </a:spcAft>
                      </a:pPr>
                      <a:endParaRPr lang="en-GB" sz="1400" b="1" dirty="0">
                        <a:solidFill>
                          <a:schemeClr val="tx1"/>
                        </a:solidFill>
                        <a:effectLst/>
                        <a:latin typeface="+mn-lt"/>
                        <a:ea typeface="+mn-ea"/>
                        <a:cs typeface="Times New Roman" panose="02020603050405020304" pitchFamily="18" charset="0"/>
                      </a:endParaRPr>
                    </a:p>
                  </a:txBody>
                  <a:tcPr marL="0" marR="0" marT="36000" marB="36000" anchor="ctr"/>
                </a:tc>
                <a:tc>
                  <a:txBody>
                    <a:bodyPr/>
                    <a:lstStyle/>
                    <a:p>
                      <a:pPr algn="ctr">
                        <a:lnSpc>
                          <a:spcPct val="100000"/>
                        </a:lnSpc>
                        <a:spcAft>
                          <a:spcPts val="0"/>
                        </a:spcAft>
                      </a:pPr>
                      <a:endParaRPr lang="en-GB" sz="1400" b="1" dirty="0">
                        <a:solidFill>
                          <a:schemeClr val="tx1"/>
                        </a:solidFill>
                        <a:effectLst/>
                        <a:latin typeface="+mn-lt"/>
                        <a:ea typeface="+mn-ea"/>
                        <a:cs typeface="Times New Roman" panose="02020603050405020304" pitchFamily="18" charset="0"/>
                      </a:endParaRPr>
                    </a:p>
                  </a:txBody>
                  <a:tcPr marL="0" marR="0" marT="36000" marB="36000" anchor="ctr"/>
                </a:tc>
                <a:extLst>
                  <a:ext uri="{0D108BD9-81ED-4DB2-BD59-A6C34878D82A}">
                    <a16:rowId xmlns:a16="http://schemas.microsoft.com/office/drawing/2014/main" val="2784682172"/>
                  </a:ext>
                </a:extLst>
              </a:tr>
              <a:tr h="430698">
                <a:tc>
                  <a:txBody>
                    <a:bodyPr/>
                    <a:lstStyle/>
                    <a:p>
                      <a:pPr marL="185738" indent="0">
                        <a:lnSpc>
                          <a:spcPct val="100000"/>
                        </a:lnSpc>
                        <a:spcAft>
                          <a:spcPts val="0"/>
                        </a:spcAft>
                        <a:tabLst/>
                      </a:pPr>
                      <a:r>
                        <a:rPr lang="en-GB" sz="1400" dirty="0">
                          <a:effectLst/>
                        </a:rPr>
                        <a:t>BICR-assessed objective response*, </a:t>
                      </a:r>
                      <a:br>
                        <a:rPr lang="en-GB" sz="1400" dirty="0">
                          <a:effectLst/>
                        </a:rPr>
                      </a:br>
                      <a:r>
                        <a:rPr lang="en-GB" sz="1400" dirty="0">
                          <a:effectLst/>
                        </a:rPr>
                        <a:t>n (%, 95% CI)</a:t>
                      </a:r>
                      <a:endParaRPr lang="en-GB" sz="1400" b="0" dirty="0">
                        <a:solidFill>
                          <a:schemeClr val="tx1"/>
                        </a:solidFill>
                        <a:effectLst/>
                        <a:latin typeface="+mn-lt"/>
                        <a:ea typeface="+mn-ea"/>
                        <a:cs typeface="Times New Roman" panose="02020603050405020304" pitchFamily="18" charset="0"/>
                      </a:endParaRPr>
                    </a:p>
                  </a:txBody>
                  <a:tcPr marL="127000" marR="0" marT="36000" marB="36000" anchor="b"/>
                </a:tc>
                <a:tc>
                  <a:txBody>
                    <a:bodyPr/>
                    <a:lstStyle/>
                    <a:p>
                      <a:pPr algn="ctr">
                        <a:lnSpc>
                          <a:spcPct val="100000"/>
                        </a:lnSpc>
                        <a:spcAft>
                          <a:spcPts val="0"/>
                        </a:spcAft>
                      </a:pPr>
                      <a:r>
                        <a:rPr lang="en-GB" sz="1400" dirty="0">
                          <a:solidFill>
                            <a:schemeClr val="tx1"/>
                          </a:solidFill>
                          <a:effectLst/>
                          <a:latin typeface="+mn-lt"/>
                          <a:ea typeface="+mn-ea"/>
                          <a:cs typeface="Times New Roman" panose="02020603050405020304" pitchFamily="18" charset="0"/>
                        </a:rPr>
                        <a:t>32</a:t>
                      </a:r>
                    </a:p>
                    <a:p>
                      <a:pPr algn="ctr">
                        <a:lnSpc>
                          <a:spcPct val="100000"/>
                        </a:lnSpc>
                        <a:spcAft>
                          <a:spcPts val="0"/>
                        </a:spcAft>
                      </a:pPr>
                      <a:r>
                        <a:rPr lang="en-GB" sz="1400" dirty="0">
                          <a:solidFill>
                            <a:schemeClr val="tx1"/>
                          </a:solidFill>
                          <a:effectLst/>
                          <a:latin typeface="+mn-lt"/>
                          <a:ea typeface="+mn-ea"/>
                          <a:cs typeface="Times New Roman" panose="02020603050405020304" pitchFamily="18" charset="0"/>
                        </a:rPr>
                        <a:t>(14.7%; 10.3-20.2)</a:t>
                      </a:r>
                    </a:p>
                  </a:txBody>
                  <a:tcPr marL="0" marR="0" marT="36000" marB="36000" anchor="ctr"/>
                </a:tc>
                <a:tc>
                  <a:txBody>
                    <a:bodyPr/>
                    <a:lstStyle/>
                    <a:p>
                      <a:pPr algn="ctr">
                        <a:lnSpc>
                          <a:spcPct val="100000"/>
                        </a:lnSpc>
                        <a:spcAft>
                          <a:spcPts val="0"/>
                        </a:spcAft>
                      </a:pPr>
                      <a:r>
                        <a:rPr lang="en-GB" sz="1400" dirty="0">
                          <a:solidFill>
                            <a:schemeClr val="tx1"/>
                          </a:solidFill>
                          <a:effectLst/>
                          <a:latin typeface="+mn-lt"/>
                          <a:ea typeface="+mn-ea"/>
                          <a:cs typeface="Times New Roman" panose="02020603050405020304" pitchFamily="18" charset="0"/>
                        </a:rPr>
                        <a:t>13 </a:t>
                      </a:r>
                    </a:p>
                    <a:p>
                      <a:pPr algn="ctr">
                        <a:lnSpc>
                          <a:spcPct val="100000"/>
                        </a:lnSpc>
                        <a:spcAft>
                          <a:spcPts val="0"/>
                        </a:spcAft>
                      </a:pPr>
                      <a:r>
                        <a:rPr lang="en-GB" sz="1400" dirty="0">
                          <a:solidFill>
                            <a:schemeClr val="tx1"/>
                          </a:solidFill>
                          <a:effectLst/>
                          <a:latin typeface="+mn-lt"/>
                          <a:ea typeface="+mn-ea"/>
                          <a:cs typeface="Times New Roman" panose="02020603050405020304" pitchFamily="18" charset="0"/>
                        </a:rPr>
                        <a:t>(11.9%; 6.5-19.5)</a:t>
                      </a:r>
                    </a:p>
                  </a:txBody>
                  <a:tcPr marL="0" marR="0" marT="36000" marB="36000" anchor="ctr"/>
                </a:tc>
                <a:tc>
                  <a:txBody>
                    <a:bodyPr/>
                    <a:lstStyle/>
                    <a:p>
                      <a:pPr algn="ctr">
                        <a:lnSpc>
                          <a:spcPct val="100000"/>
                        </a:lnSpc>
                        <a:spcAft>
                          <a:spcPts val="0"/>
                        </a:spcAft>
                      </a:pPr>
                      <a:r>
                        <a:rPr lang="en-GB" sz="1400" dirty="0">
                          <a:solidFill>
                            <a:schemeClr val="tx1"/>
                          </a:solidFill>
                          <a:effectLst/>
                          <a:latin typeface="+mn-lt"/>
                          <a:ea typeface="+mn-ea"/>
                          <a:cs typeface="Times New Roman" panose="02020603050405020304" pitchFamily="18" charset="0"/>
                        </a:rPr>
                        <a:t>19</a:t>
                      </a:r>
                    </a:p>
                    <a:p>
                      <a:pPr algn="ctr">
                        <a:lnSpc>
                          <a:spcPct val="100000"/>
                        </a:lnSpc>
                        <a:spcAft>
                          <a:spcPts val="0"/>
                        </a:spcAft>
                      </a:pPr>
                      <a:r>
                        <a:rPr lang="en-GB" sz="1400" dirty="0">
                          <a:solidFill>
                            <a:schemeClr val="tx1"/>
                          </a:solidFill>
                          <a:effectLst/>
                          <a:latin typeface="+mn-lt"/>
                          <a:ea typeface="+mn-ea"/>
                          <a:cs typeface="Times New Roman" panose="02020603050405020304" pitchFamily="18" charset="0"/>
                        </a:rPr>
                        <a:t> (17.6%; 10.9-26.1)</a:t>
                      </a:r>
                    </a:p>
                  </a:txBody>
                  <a:tcPr marL="0" marR="0" marT="36000" marB="36000" anchor="ctr"/>
                </a:tc>
                <a:extLst>
                  <a:ext uri="{0D108BD9-81ED-4DB2-BD59-A6C34878D82A}">
                    <a16:rowId xmlns:a16="http://schemas.microsoft.com/office/drawing/2014/main" val="513378658"/>
                  </a:ext>
                </a:extLst>
              </a:tr>
              <a:tr h="264741">
                <a:tc>
                  <a:txBody>
                    <a:bodyPr/>
                    <a:lstStyle/>
                    <a:p>
                      <a:pPr marL="185738" indent="0">
                        <a:lnSpc>
                          <a:spcPct val="100000"/>
                        </a:lnSpc>
                        <a:spcAft>
                          <a:spcPts val="0"/>
                        </a:spcAft>
                        <a:tabLst/>
                      </a:pPr>
                      <a:r>
                        <a:rPr lang="en-GB" sz="1400" dirty="0">
                          <a:effectLst/>
                        </a:rPr>
                        <a:t>6-month overall survival**, % (95% CI)</a:t>
                      </a:r>
                      <a:endParaRPr lang="en-GB" sz="1400" b="0" dirty="0">
                        <a:solidFill>
                          <a:schemeClr val="tx1"/>
                        </a:solidFill>
                        <a:effectLst/>
                        <a:latin typeface="+mn-lt"/>
                        <a:ea typeface="+mn-ea"/>
                        <a:cs typeface="Times New Roman" panose="02020603050405020304" pitchFamily="18" charset="0"/>
                      </a:endParaRPr>
                    </a:p>
                  </a:txBody>
                  <a:tcPr marL="127000" marR="0" marT="36000" marB="36000" anchor="b"/>
                </a:tc>
                <a:tc>
                  <a:txBody>
                    <a:bodyPr/>
                    <a:lstStyle/>
                    <a:p>
                      <a:pPr algn="ctr">
                        <a:lnSpc>
                          <a:spcPct val="100000"/>
                        </a:lnSpc>
                        <a:spcAft>
                          <a:spcPts val="0"/>
                        </a:spcAft>
                      </a:pPr>
                      <a:r>
                        <a:rPr lang="en-GB" sz="1400" dirty="0">
                          <a:solidFill>
                            <a:schemeClr val="tx1"/>
                          </a:solidFill>
                          <a:effectLst/>
                          <a:latin typeface="+mn-lt"/>
                          <a:ea typeface="+mn-ea"/>
                          <a:cs typeface="Times New Roman" panose="02020603050405020304" pitchFamily="18" charset="0"/>
                        </a:rPr>
                        <a:t>74.4% (68.0-79.7)</a:t>
                      </a:r>
                    </a:p>
                  </a:txBody>
                  <a:tcPr marL="0" marR="0" marT="36000" marB="36000" anchor="ctr"/>
                </a:tc>
                <a:tc>
                  <a:txBody>
                    <a:bodyPr/>
                    <a:lstStyle/>
                    <a:p>
                      <a:pPr algn="ctr">
                        <a:lnSpc>
                          <a:spcPct val="100000"/>
                        </a:lnSpc>
                        <a:spcAft>
                          <a:spcPts val="0"/>
                        </a:spcAft>
                      </a:pPr>
                      <a:r>
                        <a:rPr lang="en-GB" sz="1400" dirty="0">
                          <a:solidFill>
                            <a:schemeClr val="tx1"/>
                          </a:solidFill>
                          <a:effectLst/>
                          <a:latin typeface="+mn-lt"/>
                          <a:ea typeface="+mn-ea"/>
                          <a:cs typeface="Times New Roman" panose="02020603050405020304" pitchFamily="18" charset="0"/>
                        </a:rPr>
                        <a:t>75.9% (66.6-82.9)</a:t>
                      </a:r>
                    </a:p>
                  </a:txBody>
                  <a:tcPr marL="0" marR="0" marT="36000" marB="36000" anchor="ctr"/>
                </a:tc>
                <a:tc>
                  <a:txBody>
                    <a:bodyPr/>
                    <a:lstStyle/>
                    <a:p>
                      <a:pPr algn="ctr">
                        <a:lnSpc>
                          <a:spcPct val="100000"/>
                        </a:lnSpc>
                        <a:spcAft>
                          <a:spcPts val="0"/>
                        </a:spcAft>
                      </a:pPr>
                      <a:r>
                        <a:rPr lang="en-GB" sz="1400" dirty="0">
                          <a:solidFill>
                            <a:schemeClr val="tx1"/>
                          </a:solidFill>
                          <a:effectLst/>
                          <a:latin typeface="+mn-lt"/>
                          <a:ea typeface="+mn-ea"/>
                          <a:cs typeface="Times New Roman" panose="02020603050405020304" pitchFamily="18" charset="0"/>
                        </a:rPr>
                        <a:t>73.0% (63.6-80.4)</a:t>
                      </a:r>
                    </a:p>
                  </a:txBody>
                  <a:tcPr marL="0" marR="0" marT="36000" marB="36000" anchor="ctr"/>
                </a:tc>
                <a:extLst>
                  <a:ext uri="{0D108BD9-81ED-4DB2-BD59-A6C34878D82A}">
                    <a16:rowId xmlns:a16="http://schemas.microsoft.com/office/drawing/2014/main" val="1108006912"/>
                  </a:ext>
                </a:extLst>
              </a:tr>
              <a:tr h="264741">
                <a:tc>
                  <a:txBody>
                    <a:bodyPr/>
                    <a:lstStyle/>
                    <a:p>
                      <a:pPr indent="-95250">
                        <a:lnSpc>
                          <a:spcPct val="100000"/>
                        </a:lnSpc>
                        <a:spcAft>
                          <a:spcPts val="0"/>
                        </a:spcAft>
                      </a:pPr>
                      <a:r>
                        <a:rPr lang="en-GB" sz="1400" b="1" dirty="0">
                          <a:effectLst/>
                        </a:rPr>
                        <a:t>Secondary endpoints</a:t>
                      </a:r>
                      <a:endParaRPr lang="en-GB" sz="1400" b="1" dirty="0">
                        <a:solidFill>
                          <a:schemeClr val="tx1"/>
                        </a:solidFill>
                        <a:effectLst/>
                        <a:latin typeface="+mn-lt"/>
                        <a:ea typeface="+mn-ea"/>
                        <a:cs typeface="Times New Roman" panose="02020603050405020304" pitchFamily="18" charset="0"/>
                      </a:endParaRPr>
                    </a:p>
                  </a:txBody>
                  <a:tcPr marL="127000" marR="0" marT="36000" marB="36000" anchor="b"/>
                </a:tc>
                <a:tc>
                  <a:txBody>
                    <a:bodyPr/>
                    <a:lstStyle/>
                    <a:p>
                      <a:pPr algn="ctr">
                        <a:lnSpc>
                          <a:spcPct val="100000"/>
                        </a:lnSpc>
                        <a:spcAft>
                          <a:spcPts val="0"/>
                        </a:spcAft>
                      </a:pPr>
                      <a:endParaRPr lang="en-GB" sz="1400" dirty="0">
                        <a:solidFill>
                          <a:schemeClr val="tx1"/>
                        </a:solidFill>
                        <a:effectLst/>
                        <a:latin typeface="+mn-lt"/>
                        <a:ea typeface="+mn-ea"/>
                        <a:cs typeface="Times New Roman" panose="02020603050405020304" pitchFamily="18" charset="0"/>
                      </a:endParaRPr>
                    </a:p>
                  </a:txBody>
                  <a:tcPr marL="0" marR="0" marT="36000" marB="36000" anchor="ctr"/>
                </a:tc>
                <a:tc>
                  <a:txBody>
                    <a:bodyPr/>
                    <a:lstStyle/>
                    <a:p>
                      <a:pPr algn="ctr">
                        <a:lnSpc>
                          <a:spcPct val="100000"/>
                        </a:lnSpc>
                        <a:spcAft>
                          <a:spcPts val="0"/>
                        </a:spcAft>
                      </a:pPr>
                      <a:endParaRPr lang="en-GB" sz="1400" dirty="0">
                        <a:solidFill>
                          <a:schemeClr val="tx1"/>
                        </a:solidFill>
                        <a:effectLst/>
                        <a:latin typeface="+mn-lt"/>
                        <a:ea typeface="+mn-ea"/>
                        <a:cs typeface="Times New Roman" panose="02020603050405020304" pitchFamily="18" charset="0"/>
                      </a:endParaRPr>
                    </a:p>
                  </a:txBody>
                  <a:tcPr marL="0" marR="0" marT="36000" marB="36000" anchor="ctr"/>
                </a:tc>
                <a:tc>
                  <a:txBody>
                    <a:bodyPr/>
                    <a:lstStyle/>
                    <a:p>
                      <a:pPr algn="ctr">
                        <a:lnSpc>
                          <a:spcPct val="100000"/>
                        </a:lnSpc>
                        <a:spcAft>
                          <a:spcPts val="0"/>
                        </a:spcAft>
                      </a:pPr>
                      <a:endParaRPr lang="en-GB" sz="1400" dirty="0">
                        <a:solidFill>
                          <a:schemeClr val="tx1"/>
                        </a:solidFill>
                        <a:effectLst/>
                        <a:latin typeface="+mn-lt"/>
                        <a:ea typeface="+mn-ea"/>
                        <a:cs typeface="Times New Roman" panose="02020603050405020304" pitchFamily="18" charset="0"/>
                      </a:endParaRPr>
                    </a:p>
                  </a:txBody>
                  <a:tcPr marL="0" marR="0" marT="36000" marB="36000" anchor="ctr"/>
                </a:tc>
                <a:extLst>
                  <a:ext uri="{0D108BD9-81ED-4DB2-BD59-A6C34878D82A}">
                    <a16:rowId xmlns:a16="http://schemas.microsoft.com/office/drawing/2014/main" val="4118728221"/>
                  </a:ext>
                </a:extLst>
              </a:tr>
              <a:tr h="264741">
                <a:tc>
                  <a:txBody>
                    <a:bodyPr/>
                    <a:lstStyle/>
                    <a:p>
                      <a:pPr marL="234950" indent="0">
                        <a:lnSpc>
                          <a:spcPct val="100000"/>
                        </a:lnSpc>
                        <a:spcAft>
                          <a:spcPts val="0"/>
                        </a:spcAft>
                        <a:tabLst/>
                      </a:pPr>
                      <a:r>
                        <a:rPr lang="en-GB" sz="1400" dirty="0">
                          <a:solidFill>
                            <a:schemeClr val="tx1"/>
                          </a:solidFill>
                          <a:effectLst/>
                        </a:rPr>
                        <a:t>Disease control, n (%, 95% CI)</a:t>
                      </a:r>
                      <a:endParaRPr lang="en-GB" sz="1400" b="0" dirty="0">
                        <a:solidFill>
                          <a:schemeClr val="tx1"/>
                        </a:solidFill>
                        <a:effectLst/>
                        <a:latin typeface="+mn-lt"/>
                        <a:ea typeface="+mn-ea"/>
                        <a:cs typeface="Times New Roman" panose="02020603050405020304" pitchFamily="18" charset="0"/>
                      </a:endParaRPr>
                    </a:p>
                  </a:txBody>
                  <a:tcPr marL="127000" marR="0" marT="36000" marB="36000" anchor="ctr"/>
                </a:tc>
                <a:tc>
                  <a:txBody>
                    <a:bodyPr/>
                    <a:lstStyle/>
                    <a:p>
                      <a:pPr algn="ctr">
                        <a:lnSpc>
                          <a:spcPct val="100000"/>
                        </a:lnSpc>
                        <a:spcAft>
                          <a:spcPts val="0"/>
                        </a:spcAft>
                      </a:pPr>
                      <a:r>
                        <a:rPr lang="en-GB" sz="1400" dirty="0">
                          <a:solidFill>
                            <a:schemeClr val="tx1"/>
                          </a:solidFill>
                          <a:effectLst/>
                          <a:latin typeface="+mn-lt"/>
                          <a:ea typeface="+mn-ea"/>
                          <a:cs typeface="Times New Roman" panose="02020603050405020304" pitchFamily="18" charset="0"/>
                        </a:rPr>
                        <a:t>96 </a:t>
                      </a:r>
                      <a:br>
                        <a:rPr lang="en-GB" sz="1400" dirty="0">
                          <a:solidFill>
                            <a:schemeClr val="tx1"/>
                          </a:solidFill>
                          <a:effectLst/>
                          <a:latin typeface="+mn-lt"/>
                          <a:ea typeface="+mn-ea"/>
                          <a:cs typeface="Times New Roman" panose="02020603050405020304" pitchFamily="18" charset="0"/>
                        </a:rPr>
                      </a:br>
                      <a:r>
                        <a:rPr lang="en-GB" sz="1400" dirty="0">
                          <a:solidFill>
                            <a:schemeClr val="tx1"/>
                          </a:solidFill>
                          <a:effectLst/>
                          <a:latin typeface="+mn-lt"/>
                          <a:ea typeface="+mn-ea"/>
                          <a:cs typeface="Times New Roman" panose="02020603050405020304" pitchFamily="18" charset="0"/>
                        </a:rPr>
                        <a:t>(44.2%; 37.5-51.1)</a:t>
                      </a:r>
                    </a:p>
                  </a:txBody>
                  <a:tcPr marL="0" marR="0" marT="36000" marB="36000" anchor="ctr"/>
                </a:tc>
                <a:tc>
                  <a:txBody>
                    <a:bodyPr/>
                    <a:lstStyle/>
                    <a:p>
                      <a:pPr algn="ctr">
                        <a:lnSpc>
                          <a:spcPct val="100000"/>
                        </a:lnSpc>
                        <a:spcAft>
                          <a:spcPts val="0"/>
                        </a:spcAft>
                      </a:pPr>
                      <a:r>
                        <a:rPr lang="en-GB" sz="1400" dirty="0">
                          <a:solidFill>
                            <a:schemeClr val="tx1"/>
                          </a:solidFill>
                          <a:effectLst/>
                          <a:latin typeface="+mn-lt"/>
                          <a:ea typeface="+mn-ea"/>
                          <a:cs typeface="Times New Roman" panose="02020603050405020304" pitchFamily="18" charset="0"/>
                        </a:rPr>
                        <a:t>52 </a:t>
                      </a:r>
                      <a:br>
                        <a:rPr lang="en-GB" sz="1400" dirty="0">
                          <a:solidFill>
                            <a:schemeClr val="tx1"/>
                          </a:solidFill>
                          <a:effectLst/>
                          <a:latin typeface="+mn-lt"/>
                          <a:ea typeface="+mn-ea"/>
                          <a:cs typeface="Times New Roman" panose="02020603050405020304" pitchFamily="18" charset="0"/>
                        </a:rPr>
                      </a:br>
                      <a:r>
                        <a:rPr lang="en-GB" sz="1400" dirty="0">
                          <a:solidFill>
                            <a:schemeClr val="tx1"/>
                          </a:solidFill>
                          <a:effectLst/>
                          <a:latin typeface="+mn-lt"/>
                          <a:ea typeface="+mn-ea"/>
                          <a:cs typeface="Times New Roman" panose="02020603050405020304" pitchFamily="18" charset="0"/>
                        </a:rPr>
                        <a:t>(47.7%; 38.1-57.5)</a:t>
                      </a:r>
                    </a:p>
                  </a:txBody>
                  <a:tcPr marL="0" marR="0" marT="36000" marB="36000" anchor="ctr"/>
                </a:tc>
                <a:tc>
                  <a:txBody>
                    <a:bodyPr/>
                    <a:lstStyle/>
                    <a:p>
                      <a:pPr algn="ctr">
                        <a:lnSpc>
                          <a:spcPct val="100000"/>
                        </a:lnSpc>
                        <a:spcAft>
                          <a:spcPts val="0"/>
                        </a:spcAft>
                      </a:pPr>
                      <a:r>
                        <a:rPr lang="en-GB" sz="1400" dirty="0">
                          <a:solidFill>
                            <a:schemeClr val="tx1"/>
                          </a:solidFill>
                          <a:effectLst/>
                          <a:latin typeface="+mn-lt"/>
                          <a:ea typeface="+mn-ea"/>
                          <a:cs typeface="Times New Roman" panose="02020603050405020304" pitchFamily="18" charset="0"/>
                        </a:rPr>
                        <a:t>44</a:t>
                      </a:r>
                      <a:br>
                        <a:rPr lang="en-GB" sz="1400" dirty="0">
                          <a:solidFill>
                            <a:schemeClr val="tx1"/>
                          </a:solidFill>
                          <a:effectLst/>
                          <a:latin typeface="+mn-lt"/>
                          <a:ea typeface="+mn-ea"/>
                          <a:cs typeface="Times New Roman" panose="02020603050405020304" pitchFamily="18" charset="0"/>
                        </a:rPr>
                      </a:br>
                      <a:r>
                        <a:rPr lang="en-GB" sz="1400" dirty="0">
                          <a:solidFill>
                            <a:schemeClr val="tx1"/>
                          </a:solidFill>
                          <a:effectLst/>
                          <a:latin typeface="+mn-lt"/>
                          <a:ea typeface="+mn-ea"/>
                          <a:cs typeface="Times New Roman" panose="02020603050405020304" pitchFamily="18" charset="0"/>
                        </a:rPr>
                        <a:t> (40.7%; 31.4-50.6)</a:t>
                      </a:r>
                    </a:p>
                  </a:txBody>
                  <a:tcPr marL="0" marR="0" marT="36000" marB="36000" anchor="ctr"/>
                </a:tc>
                <a:extLst>
                  <a:ext uri="{0D108BD9-81ED-4DB2-BD59-A6C34878D82A}">
                    <a16:rowId xmlns:a16="http://schemas.microsoft.com/office/drawing/2014/main" val="1749224285"/>
                  </a:ext>
                </a:extLst>
              </a:tr>
              <a:tr h="264741">
                <a:tc>
                  <a:txBody>
                    <a:bodyPr/>
                    <a:lstStyle/>
                    <a:p>
                      <a:pPr marL="234950" indent="0">
                        <a:lnSpc>
                          <a:spcPct val="100000"/>
                        </a:lnSpc>
                        <a:spcAft>
                          <a:spcPts val="0"/>
                        </a:spcAft>
                        <a:tabLst/>
                      </a:pPr>
                      <a:r>
                        <a:rPr lang="en-GB" sz="1400" dirty="0">
                          <a:solidFill>
                            <a:schemeClr val="tx1"/>
                          </a:solidFill>
                          <a:effectLst/>
                        </a:rPr>
                        <a:t>Median time to</a:t>
                      </a:r>
                      <a:r>
                        <a:rPr lang="en-GB" sz="1400" baseline="0" dirty="0">
                          <a:solidFill>
                            <a:schemeClr val="tx1"/>
                          </a:solidFill>
                          <a:effectLst/>
                        </a:rPr>
                        <a:t> </a:t>
                      </a:r>
                      <a:r>
                        <a:rPr lang="en-GB" sz="1400" dirty="0">
                          <a:solidFill>
                            <a:schemeClr val="tx1"/>
                          </a:solidFill>
                          <a:effectLst/>
                        </a:rPr>
                        <a:t>response, months (IQR)</a:t>
                      </a:r>
                      <a:endParaRPr lang="en-GB" sz="1400" b="0" dirty="0">
                        <a:solidFill>
                          <a:schemeClr val="tx1"/>
                        </a:solidFill>
                        <a:effectLst/>
                        <a:latin typeface="+mn-lt"/>
                        <a:ea typeface="+mn-ea"/>
                        <a:cs typeface="Times New Roman" panose="02020603050405020304" pitchFamily="18" charset="0"/>
                      </a:endParaRPr>
                    </a:p>
                  </a:txBody>
                  <a:tcPr marL="127000" marR="0" marT="36000" marB="36000" anchor="b"/>
                </a:tc>
                <a:tc>
                  <a:txBody>
                    <a:bodyPr/>
                    <a:lstStyle/>
                    <a:p>
                      <a:pPr algn="ctr">
                        <a:lnSpc>
                          <a:spcPct val="100000"/>
                        </a:lnSpc>
                        <a:spcAft>
                          <a:spcPts val="0"/>
                        </a:spcAft>
                      </a:pPr>
                      <a:r>
                        <a:rPr lang="en-GB" sz="1400" dirty="0">
                          <a:solidFill>
                            <a:schemeClr val="tx1"/>
                          </a:solidFill>
                          <a:effectLst/>
                          <a:latin typeface="+mn-lt"/>
                          <a:ea typeface="+mn-ea"/>
                          <a:cs typeface="Times New Roman" panose="02020603050405020304" pitchFamily="18" charset="0"/>
                        </a:rPr>
                        <a:t>2.0 (1.9-3.4)</a:t>
                      </a:r>
                    </a:p>
                  </a:txBody>
                  <a:tcPr marL="0" marR="0" marT="36000" marB="36000" anchor="ctr"/>
                </a:tc>
                <a:tc>
                  <a:txBody>
                    <a:bodyPr/>
                    <a:lstStyle/>
                    <a:p>
                      <a:pPr algn="ctr">
                        <a:lnSpc>
                          <a:spcPct val="100000"/>
                        </a:lnSpc>
                        <a:spcAft>
                          <a:spcPts val="0"/>
                        </a:spcAft>
                      </a:pPr>
                      <a:r>
                        <a:rPr lang="en-GB" sz="1400" dirty="0">
                          <a:solidFill>
                            <a:schemeClr val="tx1"/>
                          </a:solidFill>
                          <a:effectLst/>
                          <a:latin typeface="+mn-lt"/>
                          <a:ea typeface="+mn-ea"/>
                          <a:cs typeface="Times New Roman" panose="02020603050405020304" pitchFamily="18" charset="0"/>
                        </a:rPr>
                        <a:t>2.0 (1.9-2.0)</a:t>
                      </a:r>
                    </a:p>
                  </a:txBody>
                  <a:tcPr marL="0" marR="0" marT="36000" marB="36000" anchor="ctr"/>
                </a:tc>
                <a:tc>
                  <a:txBody>
                    <a:bodyPr/>
                    <a:lstStyle/>
                    <a:p>
                      <a:pPr algn="ctr">
                        <a:lnSpc>
                          <a:spcPct val="100000"/>
                        </a:lnSpc>
                        <a:spcAft>
                          <a:spcPts val="0"/>
                        </a:spcAft>
                      </a:pPr>
                      <a:r>
                        <a:rPr lang="en-GB" sz="1400" dirty="0">
                          <a:solidFill>
                            <a:schemeClr val="tx1"/>
                          </a:solidFill>
                          <a:effectLst/>
                          <a:latin typeface="+mn-lt"/>
                          <a:ea typeface="+mn-ea"/>
                          <a:cs typeface="Times New Roman" panose="02020603050405020304" pitchFamily="18" charset="0"/>
                        </a:rPr>
                        <a:t>2.1 (2.0-3.5)</a:t>
                      </a:r>
                    </a:p>
                  </a:txBody>
                  <a:tcPr marL="0" marR="0" marT="36000" marB="36000" anchor="ctr"/>
                </a:tc>
                <a:extLst>
                  <a:ext uri="{0D108BD9-81ED-4DB2-BD59-A6C34878D82A}">
                    <a16:rowId xmlns:a16="http://schemas.microsoft.com/office/drawing/2014/main" val="3058618905"/>
                  </a:ext>
                </a:extLst>
              </a:tr>
              <a:tr h="264741">
                <a:tc>
                  <a:txBody>
                    <a:bodyPr/>
                    <a:lstStyle/>
                    <a:p>
                      <a:pPr marL="234950" indent="0">
                        <a:lnSpc>
                          <a:spcPct val="100000"/>
                        </a:lnSpc>
                        <a:spcAft>
                          <a:spcPts val="0"/>
                        </a:spcAft>
                        <a:tabLst/>
                      </a:pPr>
                      <a:r>
                        <a:rPr lang="en-GB" sz="1400" dirty="0">
                          <a:solidFill>
                            <a:schemeClr val="tx1"/>
                          </a:solidFill>
                          <a:effectLst/>
                        </a:rPr>
                        <a:t>Median </a:t>
                      </a:r>
                      <a:r>
                        <a:rPr lang="en-GB" sz="1400" strike="noStrike" dirty="0">
                          <a:solidFill>
                            <a:schemeClr val="tx1"/>
                          </a:solidFill>
                          <a:effectLst/>
                        </a:rPr>
                        <a:t>duration of response</a:t>
                      </a:r>
                      <a:r>
                        <a:rPr lang="en-GB" sz="1400" dirty="0">
                          <a:solidFill>
                            <a:schemeClr val="tx1"/>
                          </a:solidFill>
                          <a:effectLst/>
                        </a:rPr>
                        <a:t>, month (IQR)</a:t>
                      </a:r>
                      <a:endParaRPr lang="en-GB" sz="1400" b="1" dirty="0">
                        <a:solidFill>
                          <a:schemeClr val="tx1"/>
                        </a:solidFill>
                        <a:effectLst/>
                        <a:latin typeface="+mn-lt"/>
                        <a:ea typeface="+mn-ea"/>
                        <a:cs typeface="Times New Roman" panose="02020603050405020304" pitchFamily="18" charset="0"/>
                      </a:endParaRPr>
                    </a:p>
                  </a:txBody>
                  <a:tcPr marL="127000" marR="0" marT="36000" marB="36000" anchor="b"/>
                </a:tc>
                <a:tc>
                  <a:txBody>
                    <a:bodyPr/>
                    <a:lstStyle/>
                    <a:p>
                      <a:pPr algn="ctr">
                        <a:lnSpc>
                          <a:spcPct val="100000"/>
                        </a:lnSpc>
                        <a:spcAft>
                          <a:spcPts val="0"/>
                        </a:spcAft>
                      </a:pPr>
                      <a:r>
                        <a:rPr lang="en-GB" sz="1400" b="0" dirty="0">
                          <a:solidFill>
                            <a:schemeClr val="tx1"/>
                          </a:solidFill>
                          <a:effectLst/>
                          <a:latin typeface="+mn-lt"/>
                          <a:ea typeface="+mn-ea"/>
                          <a:cs typeface="Times New Roman" panose="02020603050405020304" pitchFamily="18" charset="0"/>
                        </a:rPr>
                        <a:t>NR (3.7-14.0)</a:t>
                      </a:r>
                    </a:p>
                  </a:txBody>
                  <a:tcPr marL="0" marR="0" marT="36000" marB="36000" anchor="ctr"/>
                </a:tc>
                <a:tc>
                  <a:txBody>
                    <a:bodyPr/>
                    <a:lstStyle/>
                    <a:p>
                      <a:pPr algn="ctr">
                        <a:lnSpc>
                          <a:spcPct val="100000"/>
                        </a:lnSpc>
                        <a:spcAft>
                          <a:spcPts val="0"/>
                        </a:spcAft>
                      </a:pPr>
                      <a:r>
                        <a:rPr lang="en-GB" sz="1400" b="0" dirty="0">
                          <a:solidFill>
                            <a:schemeClr val="tx1"/>
                          </a:solidFill>
                          <a:effectLst/>
                          <a:latin typeface="+mn-lt"/>
                          <a:ea typeface="+mn-ea"/>
                          <a:cs typeface="Times New Roman" panose="02020603050405020304" pitchFamily="18" charset="0"/>
                        </a:rPr>
                        <a:t>NR (2.9-12.5)</a:t>
                      </a:r>
                    </a:p>
                  </a:txBody>
                  <a:tcPr marL="0" marR="0" marT="36000" marB="36000" anchor="ctr"/>
                </a:tc>
                <a:tc>
                  <a:txBody>
                    <a:bodyPr/>
                    <a:lstStyle/>
                    <a:p>
                      <a:pPr algn="ctr">
                        <a:lnSpc>
                          <a:spcPct val="100000"/>
                        </a:lnSpc>
                        <a:spcAft>
                          <a:spcPts val="0"/>
                        </a:spcAft>
                      </a:pPr>
                      <a:r>
                        <a:rPr lang="en-GB" sz="1400" b="0" dirty="0">
                          <a:solidFill>
                            <a:schemeClr val="tx1"/>
                          </a:solidFill>
                          <a:effectLst/>
                          <a:latin typeface="+mn-lt"/>
                          <a:ea typeface="+mn-ea"/>
                          <a:cs typeface="Times New Roman" panose="02020603050405020304" pitchFamily="18" charset="0"/>
                        </a:rPr>
                        <a:t>NR (4.1-14.5)</a:t>
                      </a:r>
                    </a:p>
                  </a:txBody>
                  <a:tcPr marL="0" marR="0" marT="36000" marB="36000" anchor="ctr"/>
                </a:tc>
                <a:extLst>
                  <a:ext uri="{0D108BD9-81ED-4DB2-BD59-A6C34878D82A}">
                    <a16:rowId xmlns:a16="http://schemas.microsoft.com/office/drawing/2014/main" val="364977438"/>
                  </a:ext>
                </a:extLst>
              </a:tr>
              <a:tr h="430698">
                <a:tc>
                  <a:txBody>
                    <a:bodyPr/>
                    <a:lstStyle/>
                    <a:p>
                      <a:pPr marL="234950" indent="0">
                        <a:lnSpc>
                          <a:spcPct val="100000"/>
                        </a:lnSpc>
                        <a:spcAft>
                          <a:spcPts val="0"/>
                        </a:spcAft>
                        <a:tabLst/>
                      </a:pPr>
                      <a:r>
                        <a:rPr lang="en-GB" sz="1400" dirty="0">
                          <a:effectLst/>
                        </a:rPr>
                        <a:t>Median OS, months (95% CI)</a:t>
                      </a:r>
                      <a:endParaRPr lang="en-GB" sz="1400" b="1" dirty="0">
                        <a:solidFill>
                          <a:schemeClr val="tx1"/>
                        </a:solidFill>
                        <a:effectLst/>
                        <a:latin typeface="+mn-lt"/>
                        <a:ea typeface="+mn-ea"/>
                        <a:cs typeface="Times New Roman" panose="02020603050405020304" pitchFamily="18" charset="0"/>
                      </a:endParaRPr>
                    </a:p>
                  </a:txBody>
                  <a:tcPr marL="127000" marR="0" marT="36000" marB="36000" anchor="ctr"/>
                </a:tc>
                <a:tc>
                  <a:txBody>
                    <a:bodyPr/>
                    <a:lstStyle/>
                    <a:p>
                      <a:pPr algn="ctr">
                        <a:lnSpc>
                          <a:spcPct val="100000"/>
                        </a:lnSpc>
                        <a:spcAft>
                          <a:spcPts val="0"/>
                        </a:spcAft>
                      </a:pPr>
                      <a:r>
                        <a:rPr lang="en-GB" sz="1400" b="0" dirty="0">
                          <a:solidFill>
                            <a:schemeClr val="tx1"/>
                          </a:solidFill>
                          <a:effectLst/>
                          <a:latin typeface="+mn-lt"/>
                          <a:ea typeface="+mn-ea"/>
                          <a:cs typeface="Times New Roman" panose="02020603050405020304" pitchFamily="18" charset="0"/>
                        </a:rPr>
                        <a:t>13.8</a:t>
                      </a:r>
                    </a:p>
                    <a:p>
                      <a:pPr algn="ctr">
                        <a:lnSpc>
                          <a:spcPct val="100000"/>
                        </a:lnSpc>
                        <a:spcAft>
                          <a:spcPts val="0"/>
                        </a:spcAft>
                      </a:pPr>
                      <a:r>
                        <a:rPr lang="en-GB" sz="1400" b="0" dirty="0">
                          <a:solidFill>
                            <a:schemeClr val="tx1"/>
                          </a:solidFill>
                          <a:effectLst/>
                          <a:latin typeface="+mn-lt"/>
                          <a:ea typeface="+mn-ea"/>
                          <a:cs typeface="Times New Roman" panose="02020603050405020304" pitchFamily="18" charset="0"/>
                        </a:rPr>
                        <a:t>(11.5-16.6)</a:t>
                      </a:r>
                    </a:p>
                  </a:txBody>
                  <a:tcPr marL="0" marR="0" marT="36000" marB="36000" anchor="ctr"/>
                </a:tc>
                <a:tc>
                  <a:txBody>
                    <a:bodyPr/>
                    <a:lstStyle/>
                    <a:p>
                      <a:pPr algn="ctr">
                        <a:lnSpc>
                          <a:spcPct val="100000"/>
                        </a:lnSpc>
                        <a:spcAft>
                          <a:spcPts val="0"/>
                        </a:spcAft>
                      </a:pPr>
                      <a:r>
                        <a:rPr lang="en-GB" sz="1400" b="0" dirty="0">
                          <a:solidFill>
                            <a:schemeClr val="tx1"/>
                          </a:solidFill>
                          <a:effectLst/>
                          <a:latin typeface="+mn-lt"/>
                          <a:ea typeface="+mn-ea"/>
                          <a:cs typeface="Times New Roman" panose="02020603050405020304" pitchFamily="18" charset="0"/>
                        </a:rPr>
                        <a:t>14.2</a:t>
                      </a:r>
                    </a:p>
                    <a:p>
                      <a:pPr algn="ctr">
                        <a:lnSpc>
                          <a:spcPct val="100000"/>
                        </a:lnSpc>
                        <a:spcAft>
                          <a:spcPts val="0"/>
                        </a:spcAft>
                      </a:pPr>
                      <a:r>
                        <a:rPr lang="en-GB" sz="1400" b="0" dirty="0">
                          <a:solidFill>
                            <a:schemeClr val="tx1"/>
                          </a:solidFill>
                          <a:effectLst/>
                          <a:latin typeface="+mn-lt"/>
                          <a:ea typeface="+mn-ea"/>
                          <a:cs typeface="Times New Roman" panose="02020603050405020304" pitchFamily="18" charset="0"/>
                        </a:rPr>
                        <a:t>(11.5-NR)</a:t>
                      </a:r>
                    </a:p>
                  </a:txBody>
                  <a:tcPr marL="0" marR="0" marT="36000" marB="36000" anchor="ctr"/>
                </a:tc>
                <a:tc>
                  <a:txBody>
                    <a:bodyPr/>
                    <a:lstStyle/>
                    <a:p>
                      <a:pPr algn="ctr">
                        <a:lnSpc>
                          <a:spcPct val="100000"/>
                        </a:lnSpc>
                        <a:spcAft>
                          <a:spcPts val="0"/>
                        </a:spcAft>
                      </a:pPr>
                      <a:r>
                        <a:rPr lang="en-GB" sz="1400" b="0" dirty="0">
                          <a:solidFill>
                            <a:schemeClr val="tx1"/>
                          </a:solidFill>
                          <a:effectLst/>
                          <a:latin typeface="+mn-lt"/>
                          <a:ea typeface="+mn-ea"/>
                          <a:cs typeface="Times New Roman" panose="02020603050405020304" pitchFamily="18" charset="0"/>
                        </a:rPr>
                        <a:t>13.2</a:t>
                      </a:r>
                    </a:p>
                    <a:p>
                      <a:pPr algn="ctr">
                        <a:lnSpc>
                          <a:spcPct val="100000"/>
                        </a:lnSpc>
                        <a:spcAft>
                          <a:spcPts val="0"/>
                        </a:spcAft>
                      </a:pPr>
                      <a:r>
                        <a:rPr lang="en-GB" sz="1400" b="0" dirty="0">
                          <a:solidFill>
                            <a:schemeClr val="tx1"/>
                          </a:solidFill>
                          <a:effectLst/>
                          <a:latin typeface="+mn-lt"/>
                          <a:ea typeface="+mn-ea"/>
                          <a:cs typeface="Times New Roman" panose="02020603050405020304" pitchFamily="18" charset="0"/>
                        </a:rPr>
                        <a:t>(9.4-17.0)</a:t>
                      </a:r>
                    </a:p>
                  </a:txBody>
                  <a:tcPr marL="0" marR="0" marT="36000" marB="36000" anchor="ctr"/>
                </a:tc>
                <a:extLst>
                  <a:ext uri="{0D108BD9-81ED-4DB2-BD59-A6C34878D82A}">
                    <a16:rowId xmlns:a16="http://schemas.microsoft.com/office/drawing/2014/main" val="4026375079"/>
                  </a:ext>
                </a:extLst>
              </a:tr>
            </a:tbl>
          </a:graphicData>
        </a:graphic>
      </p:graphicFrame>
      <p:sp>
        <p:nvSpPr>
          <p:cNvPr id="18" name="Rectangle 17">
            <a:extLst>
              <a:ext uri="{FF2B5EF4-FFF2-40B4-BE49-F238E27FC236}">
                <a16:creationId xmlns:a16="http://schemas.microsoft.com/office/drawing/2014/main" id="{0BC21D49-C603-7043-A21F-283EF052E900}"/>
              </a:ext>
            </a:extLst>
          </p:cNvPr>
          <p:cNvSpPr/>
          <p:nvPr/>
        </p:nvSpPr>
        <p:spPr>
          <a:xfrm>
            <a:off x="9419167" y="2486123"/>
            <a:ext cx="2164217" cy="2862322"/>
          </a:xfrm>
          <a:prstGeom prst="rect">
            <a:avLst/>
          </a:prstGeom>
          <a:noFill/>
        </p:spPr>
        <p:txBody>
          <a:bodyPr wrap="square">
            <a:spAutoFit/>
          </a:bodyPr>
          <a:lstStyle/>
          <a:p>
            <a:pPr>
              <a:defRPr/>
            </a:pPr>
            <a:r>
              <a:rPr lang="en-GB" b="1" dirty="0" err="1">
                <a:solidFill>
                  <a:schemeClr val="tx2"/>
                </a:solidFill>
              </a:rPr>
              <a:t>Camrelizumab</a:t>
            </a:r>
            <a:r>
              <a:rPr lang="en-GB" b="1" dirty="0">
                <a:solidFill>
                  <a:schemeClr val="tx2"/>
                </a:solidFill>
              </a:rPr>
              <a:t> showed </a:t>
            </a:r>
            <a:r>
              <a:rPr lang="en-GB" b="1" dirty="0" err="1">
                <a:solidFill>
                  <a:schemeClr val="tx2"/>
                </a:solidFill>
              </a:rPr>
              <a:t>antitumour</a:t>
            </a:r>
            <a:r>
              <a:rPr lang="en-GB" b="1" dirty="0">
                <a:solidFill>
                  <a:schemeClr val="tx2"/>
                </a:solidFill>
              </a:rPr>
              <a:t> activity in </a:t>
            </a:r>
            <a:r>
              <a:rPr lang="en-GB" b="1" dirty="0" err="1">
                <a:solidFill>
                  <a:schemeClr val="tx2"/>
                </a:solidFill>
              </a:rPr>
              <a:t>pretreated</a:t>
            </a:r>
            <a:r>
              <a:rPr lang="en-GB" b="1" dirty="0">
                <a:solidFill>
                  <a:schemeClr val="tx2"/>
                </a:solidFill>
              </a:rPr>
              <a:t> Chinese patients with advanced HCC, preliminary survival benefit and a manageable safety profile</a:t>
            </a:r>
          </a:p>
        </p:txBody>
      </p:sp>
      <p:sp>
        <p:nvSpPr>
          <p:cNvPr id="23" name="Slide Number Placeholder 22">
            <a:extLst>
              <a:ext uri="{FF2B5EF4-FFF2-40B4-BE49-F238E27FC236}">
                <a16:creationId xmlns:a16="http://schemas.microsoft.com/office/drawing/2014/main" id="{AA578E90-D638-AB40-95E0-A19EF2F66C80}"/>
              </a:ext>
            </a:extLst>
          </p:cNvPr>
          <p:cNvSpPr>
            <a:spLocks noGrp="1"/>
          </p:cNvSpPr>
          <p:nvPr>
            <p:ph type="sldNum" sz="quarter" idx="4"/>
          </p:nvPr>
        </p:nvSpPr>
        <p:spPr/>
        <p:txBody>
          <a:bodyPr/>
          <a:lstStyle/>
          <a:p>
            <a:fld id="{FCE43C0F-8A7B-3A4B-9DB5-B3472E36E833}" type="slidenum">
              <a:rPr lang="en-GB" smtClean="0"/>
              <a:pPr/>
              <a:t>24</a:t>
            </a:fld>
            <a:endParaRPr lang="en-GB" dirty="0"/>
          </a:p>
        </p:txBody>
      </p:sp>
    </p:spTree>
    <p:extLst>
      <p:ext uri="{BB962C8B-B14F-4D97-AF65-F5344CB8AC3E}">
        <p14:creationId xmlns:p14="http://schemas.microsoft.com/office/powerpoint/2010/main" val="368226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199E54-D3EC-8B49-B003-09EC8812ED37}"/>
              </a:ext>
            </a:extLst>
          </p:cNvPr>
          <p:cNvSpPr>
            <a:spLocks noGrp="1"/>
          </p:cNvSpPr>
          <p:nvPr>
            <p:ph type="title"/>
          </p:nvPr>
        </p:nvSpPr>
        <p:spPr/>
        <p:txBody>
          <a:bodyPr/>
          <a:lstStyle/>
          <a:p>
            <a:r>
              <a:rPr lang="en-GB" dirty="0"/>
              <a:t>Closing remarks</a:t>
            </a:r>
            <a:endParaRPr lang="fr-FR" dirty="0"/>
          </a:p>
        </p:txBody>
      </p:sp>
      <p:sp>
        <p:nvSpPr>
          <p:cNvPr id="4" name="Espace réservé du numéro de diapositive 3">
            <a:extLst>
              <a:ext uri="{FF2B5EF4-FFF2-40B4-BE49-F238E27FC236}">
                <a16:creationId xmlns:a16="http://schemas.microsoft.com/office/drawing/2014/main" id="{8BC85F71-0E14-F449-80DC-046685F7CA6C}"/>
              </a:ext>
            </a:extLst>
          </p:cNvPr>
          <p:cNvSpPr>
            <a:spLocks noGrp="1"/>
          </p:cNvSpPr>
          <p:nvPr>
            <p:ph type="sldNum" sz="quarter" idx="4"/>
          </p:nvPr>
        </p:nvSpPr>
        <p:spPr/>
        <p:txBody>
          <a:bodyPr/>
          <a:lstStyle/>
          <a:p>
            <a:fld id="{FCE43C0F-8A7B-3A4B-9DB5-B3472E36E833}" type="slidenum">
              <a:rPr lang="en-GB" smtClean="0"/>
              <a:pPr/>
              <a:t>25</a:t>
            </a:fld>
            <a:endParaRPr lang="en-GB" dirty="0"/>
          </a:p>
        </p:txBody>
      </p:sp>
    </p:spTree>
    <p:extLst>
      <p:ext uri="{BB962C8B-B14F-4D97-AF65-F5344CB8AC3E}">
        <p14:creationId xmlns:p14="http://schemas.microsoft.com/office/powerpoint/2010/main" val="273235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9960B7-0D9A-4B49-94CF-9A393553F1C5}"/>
              </a:ext>
            </a:extLst>
          </p:cNvPr>
          <p:cNvSpPr>
            <a:spLocks noGrp="1"/>
          </p:cNvSpPr>
          <p:nvPr>
            <p:ph type="title"/>
          </p:nvPr>
        </p:nvSpPr>
        <p:spPr/>
        <p:txBody>
          <a:bodyPr/>
          <a:lstStyle/>
          <a:p>
            <a:r>
              <a:rPr lang="es-ES"/>
              <a:t>The evolving landscape of systemic </a:t>
            </a:r>
            <a:br>
              <a:rPr lang="es-ES"/>
            </a:br>
            <a:r>
              <a:rPr lang="es-ES"/>
              <a:t>treatment for HCC</a:t>
            </a:r>
            <a:endParaRPr lang="es-ES" dirty="0"/>
          </a:p>
        </p:txBody>
      </p:sp>
      <p:sp>
        <p:nvSpPr>
          <p:cNvPr id="35" name="Content Placeholder 34">
            <a:extLst>
              <a:ext uri="{FF2B5EF4-FFF2-40B4-BE49-F238E27FC236}">
                <a16:creationId xmlns:a16="http://schemas.microsoft.com/office/drawing/2014/main" id="{FDC50BFB-6776-6C42-88FA-D9AD625011E8}"/>
              </a:ext>
            </a:extLst>
          </p:cNvPr>
          <p:cNvSpPr>
            <a:spLocks noGrp="1"/>
          </p:cNvSpPr>
          <p:nvPr>
            <p:ph sz="quarter" idx="15"/>
          </p:nvPr>
        </p:nvSpPr>
        <p:spPr>
          <a:xfrm>
            <a:off x="620183" y="5873751"/>
            <a:ext cx="10735387" cy="365125"/>
          </a:xfrm>
        </p:spPr>
        <p:txBody>
          <a:bodyPr/>
          <a:lstStyle/>
          <a:p>
            <a:pPr>
              <a:lnSpc>
                <a:spcPct val="90000"/>
              </a:lnSpc>
              <a:spcBef>
                <a:spcPts val="300"/>
              </a:spcBef>
            </a:pPr>
            <a:r>
              <a:rPr lang="en-GB" sz="1000" dirty="0"/>
              <a:t>*Approved by the FDA, but not currently approved by the EMA</a:t>
            </a:r>
          </a:p>
          <a:p>
            <a:pPr>
              <a:lnSpc>
                <a:spcPct val="90000"/>
              </a:lnSpc>
              <a:spcBef>
                <a:spcPts val="0"/>
              </a:spcBef>
            </a:pPr>
            <a:r>
              <a:rPr lang="en-GB" sz="1000" dirty="0"/>
              <a:t>AFP, </a:t>
            </a:r>
            <a:r>
              <a:rPr lang="en-US" sz="1000" dirty="0"/>
              <a:t>alpha-fetoprotein; </a:t>
            </a:r>
            <a:r>
              <a:rPr lang="en-GB" sz="1000" dirty="0"/>
              <a:t>CPI, checkpoint inhibitor; EMA, European Medicines Agency; FDA,</a:t>
            </a:r>
            <a:r>
              <a:rPr lang="en-US" sz="1000" dirty="0"/>
              <a:t> Food and Drug Administration; </a:t>
            </a:r>
            <a:r>
              <a:rPr lang="en-GB" sz="1000" dirty="0"/>
              <a:t>HCC, hepatocellular carcinoma </a:t>
            </a:r>
            <a:br>
              <a:rPr lang="en-GB" sz="1000" dirty="0"/>
            </a:br>
            <a:r>
              <a:rPr lang="en-GB" sz="1000" dirty="0"/>
              <a:t>1. </a:t>
            </a:r>
            <a:r>
              <a:rPr lang="en-GB" sz="1000" dirty="0" err="1"/>
              <a:t>Nexavar</a:t>
            </a:r>
            <a:r>
              <a:rPr lang="en-GB" sz="1000" dirty="0"/>
              <a:t> Press release. Available at: </a:t>
            </a:r>
            <a:r>
              <a:rPr lang="en-GB" sz="1000" dirty="0" err="1"/>
              <a:t>www.drugs.com</a:t>
            </a:r>
            <a:r>
              <a:rPr lang="en-GB" sz="1000" dirty="0"/>
              <a:t>/</a:t>
            </a:r>
            <a:r>
              <a:rPr lang="en-GB" sz="1000" dirty="0" err="1"/>
              <a:t>nda</a:t>
            </a:r>
            <a:r>
              <a:rPr lang="en-GB" sz="1000" dirty="0"/>
              <a:t>/nexavar_070820.html. Accessed August 2020; 2. </a:t>
            </a:r>
            <a:r>
              <a:rPr lang="en-GB" sz="1000" dirty="0" err="1"/>
              <a:t>Regorafenib</a:t>
            </a:r>
            <a:r>
              <a:rPr lang="en-GB" sz="1000" dirty="0"/>
              <a:t> Press release. Available at: </a:t>
            </a:r>
            <a:r>
              <a:rPr lang="en-GB" sz="1000" dirty="0" err="1"/>
              <a:t>www.cancer.gov</a:t>
            </a:r>
            <a:r>
              <a:rPr lang="en-GB" sz="1000" dirty="0"/>
              <a:t>/news-events/cancer-currents-blog/2017/</a:t>
            </a:r>
            <a:r>
              <a:rPr lang="en-GB" sz="1000" dirty="0" err="1"/>
              <a:t>fda</a:t>
            </a:r>
            <a:r>
              <a:rPr lang="en-GB" sz="1000" dirty="0"/>
              <a:t>-regorafenib-liver. Accessed August 2020; 3. </a:t>
            </a:r>
            <a:r>
              <a:rPr lang="en-GB" sz="1000" dirty="0" err="1"/>
              <a:t>Opdivo</a:t>
            </a:r>
            <a:r>
              <a:rPr lang="en-GB" sz="1000" dirty="0"/>
              <a:t> Press release. Available at: </a:t>
            </a:r>
            <a:r>
              <a:rPr lang="en-GB" sz="1000" dirty="0" err="1"/>
              <a:t>www.fda.gov</a:t>
            </a:r>
            <a:r>
              <a:rPr lang="en-GB" sz="1000" dirty="0"/>
              <a:t>/drugs/resources-information-approved-drugs/fda-grants-accelerated-approval-nivolumab-hcc-previously-treated-sorafenib. Accessed August 2020; 4. </a:t>
            </a:r>
            <a:r>
              <a:rPr lang="en-GB" sz="1000" dirty="0" err="1"/>
              <a:t>Lenvatinib</a:t>
            </a:r>
            <a:r>
              <a:rPr lang="en-GB" sz="1000" dirty="0"/>
              <a:t> Press release. Available at: </a:t>
            </a:r>
            <a:r>
              <a:rPr lang="en-GB" sz="1000" dirty="0" err="1"/>
              <a:t>www.fda.gov</a:t>
            </a:r>
            <a:r>
              <a:rPr lang="en-GB" sz="1000" dirty="0"/>
              <a:t>/drugs/resources-information-approved-drugs/</a:t>
            </a:r>
            <a:r>
              <a:rPr lang="en-GB" sz="1000" dirty="0" err="1"/>
              <a:t>fda</a:t>
            </a:r>
            <a:r>
              <a:rPr lang="en-GB" sz="1000" dirty="0"/>
              <a:t>-approves-</a:t>
            </a:r>
            <a:r>
              <a:rPr lang="en-GB" sz="1000" dirty="0" err="1"/>
              <a:t>lenvatinib</a:t>
            </a:r>
            <a:r>
              <a:rPr lang="en-GB" sz="1000" dirty="0"/>
              <a:t>-unresectable-hepatocellular-carcinoma.  Accessed August 2020; 5. Pembrolizumab Press release. Available at: </a:t>
            </a:r>
            <a:r>
              <a:rPr lang="en-GB" sz="1000" dirty="0" err="1"/>
              <a:t>www.fda.gov</a:t>
            </a:r>
            <a:r>
              <a:rPr lang="en-GB" sz="1000" dirty="0"/>
              <a:t>/drugs/fda-grants-accelerated-approval-pembrolizumab-hepatocellular-carcinoma. Accessed August 2020; </a:t>
            </a:r>
            <a:br>
              <a:rPr lang="en-GB" sz="1000" dirty="0"/>
            </a:br>
            <a:r>
              <a:rPr lang="en-GB" sz="1000" dirty="0"/>
              <a:t>6. </a:t>
            </a:r>
            <a:r>
              <a:rPr lang="en-GB" sz="1000" dirty="0" err="1"/>
              <a:t>Cabometyx</a:t>
            </a:r>
            <a:r>
              <a:rPr lang="en-GB" sz="1000" dirty="0"/>
              <a:t> Press release. Available at: </a:t>
            </a:r>
            <a:r>
              <a:rPr lang="en-GB" sz="1000" dirty="0" err="1"/>
              <a:t>www.fda.gov</a:t>
            </a:r>
            <a:r>
              <a:rPr lang="en-GB" sz="1000" dirty="0"/>
              <a:t>/drugs/</a:t>
            </a:r>
            <a:r>
              <a:rPr lang="en-GB" sz="1000" dirty="0" err="1"/>
              <a:t>fda</a:t>
            </a:r>
            <a:r>
              <a:rPr lang="en-GB" sz="1000" dirty="0"/>
              <a:t>-approves-</a:t>
            </a:r>
            <a:r>
              <a:rPr lang="en-GB" sz="1000" dirty="0" err="1"/>
              <a:t>cabozantinib</a:t>
            </a:r>
            <a:r>
              <a:rPr lang="en-GB" sz="1000" dirty="0"/>
              <a:t>-hepatocellular-carcinoma. Accessed August 2020; 7. </a:t>
            </a:r>
            <a:r>
              <a:rPr lang="en-GB" sz="1000" dirty="0" err="1"/>
              <a:t>Cyramza</a:t>
            </a:r>
            <a:r>
              <a:rPr lang="en-GB" sz="1000" dirty="0"/>
              <a:t> Press release. Available at: https://investor.lilly.com/news-releases/news-release-details/lillys-cyramzar-ramucirumab-becomes-first-fda-approved-biomarker. Accessed August 2020; 8. FDA Press release. Available at: </a:t>
            </a:r>
            <a:r>
              <a:rPr lang="en-GB" sz="1000" dirty="0" err="1"/>
              <a:t>www.fda.gov</a:t>
            </a:r>
            <a:r>
              <a:rPr lang="en-GB" sz="1000" dirty="0"/>
              <a:t>/drugs/drug-approvals-and-databases/fda-approves-atezolizumab-plus-bevacizumab-unresectable-hepatocellular-carcinoma. Accessed August 2020. 9. FDA Press release. Available at: </a:t>
            </a:r>
            <a:r>
              <a:rPr lang="en-GB" sz="1000" dirty="0" err="1"/>
              <a:t>www.fda.gov</a:t>
            </a:r>
            <a:r>
              <a:rPr lang="en-GB" sz="1000" dirty="0"/>
              <a:t>/drugs/resources-information-approved-drugs/fda-grants-accelerated-approval-nivolumab-and-ipilimumab-combination-hepatocellular-carcinoma. Accessed August 2020.</a:t>
            </a:r>
          </a:p>
          <a:p>
            <a:pPr>
              <a:lnSpc>
                <a:spcPct val="90000"/>
              </a:lnSpc>
              <a:spcBef>
                <a:spcPts val="0"/>
              </a:spcBef>
            </a:pPr>
            <a:r>
              <a:rPr lang="fr-FR" sz="1000" dirty="0">
                <a:solidFill>
                  <a:schemeClr val="tx2"/>
                </a:solidFill>
                <a:ea typeface="Aileron" charset="0"/>
                <a:cs typeface="Aileron" charset="0"/>
              </a:rPr>
              <a:t>10. Qin S. et al, Lancet </a:t>
            </a:r>
            <a:r>
              <a:rPr lang="fr-FR" sz="1000" dirty="0" err="1">
                <a:solidFill>
                  <a:schemeClr val="tx2"/>
                </a:solidFill>
                <a:ea typeface="Aileron" charset="0"/>
                <a:cs typeface="Aileron" charset="0"/>
              </a:rPr>
              <a:t>Oncol</a:t>
            </a:r>
            <a:r>
              <a:rPr lang="fr-FR" sz="1000" dirty="0">
                <a:solidFill>
                  <a:schemeClr val="tx2"/>
                </a:solidFill>
                <a:ea typeface="Aileron" charset="0"/>
                <a:cs typeface="Aileron" charset="0"/>
              </a:rPr>
              <a:t>. 2020;21(4):571-580</a:t>
            </a:r>
          </a:p>
        </p:txBody>
      </p:sp>
      <p:sp>
        <p:nvSpPr>
          <p:cNvPr id="6" name="Arrow: Right 4">
            <a:extLst>
              <a:ext uri="{FF2B5EF4-FFF2-40B4-BE49-F238E27FC236}">
                <a16:creationId xmlns:a16="http://schemas.microsoft.com/office/drawing/2014/main" id="{0C5FC2B2-1F89-44CA-828E-72733BBBBCB1}"/>
              </a:ext>
            </a:extLst>
          </p:cNvPr>
          <p:cNvSpPr/>
          <p:nvPr/>
        </p:nvSpPr>
        <p:spPr>
          <a:xfrm>
            <a:off x="1835354" y="2296899"/>
            <a:ext cx="9520217" cy="1255923"/>
          </a:xfrm>
          <a:prstGeom prst="rightArrow">
            <a:avLst>
              <a:gd name="adj1" fmla="val 50000"/>
              <a:gd name="adj2" fmla="val 328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00" i="0" u="none" strike="noStrike" kern="0" cap="none" spc="0" normalizeH="0" baseline="0" noProof="0">
              <a:ln>
                <a:noFill/>
              </a:ln>
              <a:solidFill>
                <a:srgbClr val="FFFFFF"/>
              </a:solidFill>
              <a:effectLst/>
              <a:uLnTx/>
              <a:uFillTx/>
              <a:cs typeface="Arial" panose="020B0604020202020204" pitchFamily="34" charset="0"/>
            </a:endParaRPr>
          </a:p>
        </p:txBody>
      </p:sp>
      <p:sp>
        <p:nvSpPr>
          <p:cNvPr id="7" name="TextBox 6">
            <a:extLst>
              <a:ext uri="{FF2B5EF4-FFF2-40B4-BE49-F238E27FC236}">
                <a16:creationId xmlns:a16="http://schemas.microsoft.com/office/drawing/2014/main" id="{A03A4DA3-1DA4-4DF2-9696-47BC3317237D}"/>
              </a:ext>
            </a:extLst>
          </p:cNvPr>
          <p:cNvSpPr txBox="1"/>
          <p:nvPr/>
        </p:nvSpPr>
        <p:spPr>
          <a:xfrm>
            <a:off x="2033799" y="2781421"/>
            <a:ext cx="694064" cy="338554"/>
          </a:xfrm>
          <a:prstGeom prst="rect">
            <a:avLst/>
          </a:prstGeom>
          <a:noFill/>
        </p:spPr>
        <p:txBody>
          <a:bodyPr wrap="square" rtlCol="0">
            <a:spAutoFit/>
          </a:bodyPr>
          <a:lstStyle/>
          <a:p>
            <a:pPr defTabSz="685800"/>
            <a:r>
              <a:rPr lang="en-GB" sz="1600" dirty="0">
                <a:solidFill>
                  <a:srgbClr val="FFFFFF"/>
                </a:solidFill>
                <a:cs typeface="Arial" panose="020B0604020202020204" pitchFamily="34" charset="0"/>
              </a:rPr>
              <a:t>2007</a:t>
            </a:r>
          </a:p>
        </p:txBody>
      </p:sp>
      <p:sp>
        <p:nvSpPr>
          <p:cNvPr id="8" name="TextBox 7">
            <a:extLst>
              <a:ext uri="{FF2B5EF4-FFF2-40B4-BE49-F238E27FC236}">
                <a16:creationId xmlns:a16="http://schemas.microsoft.com/office/drawing/2014/main" id="{7AF12515-0F3A-45E2-9A05-E8E9ED041C09}"/>
              </a:ext>
            </a:extLst>
          </p:cNvPr>
          <p:cNvSpPr txBox="1"/>
          <p:nvPr/>
        </p:nvSpPr>
        <p:spPr>
          <a:xfrm>
            <a:off x="5265371" y="2784668"/>
            <a:ext cx="689580" cy="338554"/>
          </a:xfrm>
          <a:prstGeom prst="rect">
            <a:avLst/>
          </a:prstGeom>
          <a:noFill/>
        </p:spPr>
        <p:txBody>
          <a:bodyPr wrap="square" rtlCol="0">
            <a:spAutoFit/>
          </a:bodyPr>
          <a:lstStyle/>
          <a:p>
            <a:pPr defTabSz="685800"/>
            <a:r>
              <a:rPr lang="en-GB" sz="1600" dirty="0">
                <a:solidFill>
                  <a:srgbClr val="FFFFFF"/>
                </a:solidFill>
                <a:cs typeface="Arial" panose="020B0604020202020204" pitchFamily="34" charset="0"/>
              </a:rPr>
              <a:t>2017</a:t>
            </a:r>
          </a:p>
        </p:txBody>
      </p:sp>
      <p:sp>
        <p:nvSpPr>
          <p:cNvPr id="9" name="TextBox 8">
            <a:extLst>
              <a:ext uri="{FF2B5EF4-FFF2-40B4-BE49-F238E27FC236}">
                <a16:creationId xmlns:a16="http://schemas.microsoft.com/office/drawing/2014/main" id="{E43DD1A0-54B5-4D50-80B2-096DC6528FFD}"/>
              </a:ext>
            </a:extLst>
          </p:cNvPr>
          <p:cNvSpPr txBox="1"/>
          <p:nvPr/>
        </p:nvSpPr>
        <p:spPr>
          <a:xfrm>
            <a:off x="6768922" y="2784668"/>
            <a:ext cx="763312" cy="338554"/>
          </a:xfrm>
          <a:prstGeom prst="rect">
            <a:avLst/>
          </a:prstGeom>
          <a:noFill/>
        </p:spPr>
        <p:txBody>
          <a:bodyPr wrap="square" rtlCol="0">
            <a:spAutoFit/>
          </a:bodyPr>
          <a:lstStyle/>
          <a:p>
            <a:pPr defTabSz="685800"/>
            <a:r>
              <a:rPr lang="en-GB" sz="1600" dirty="0">
                <a:solidFill>
                  <a:srgbClr val="FFFFFF"/>
                </a:solidFill>
                <a:cs typeface="Arial" panose="020B0604020202020204" pitchFamily="34" charset="0"/>
              </a:rPr>
              <a:t>2018</a:t>
            </a:r>
          </a:p>
        </p:txBody>
      </p:sp>
      <p:sp>
        <p:nvSpPr>
          <p:cNvPr id="10" name="TextBox 9">
            <a:extLst>
              <a:ext uri="{FF2B5EF4-FFF2-40B4-BE49-F238E27FC236}">
                <a16:creationId xmlns:a16="http://schemas.microsoft.com/office/drawing/2014/main" id="{54D99893-D3E8-4CA9-B1CB-09DE250F22ED}"/>
              </a:ext>
            </a:extLst>
          </p:cNvPr>
          <p:cNvSpPr txBox="1"/>
          <p:nvPr/>
        </p:nvSpPr>
        <p:spPr>
          <a:xfrm>
            <a:off x="8234837" y="2789972"/>
            <a:ext cx="707162" cy="338554"/>
          </a:xfrm>
          <a:prstGeom prst="rect">
            <a:avLst/>
          </a:prstGeom>
          <a:noFill/>
        </p:spPr>
        <p:txBody>
          <a:bodyPr wrap="square" rtlCol="0">
            <a:spAutoFit/>
          </a:bodyPr>
          <a:lstStyle/>
          <a:p>
            <a:pPr algn="ctr" defTabSz="685800"/>
            <a:r>
              <a:rPr lang="en-GB" sz="1600" dirty="0">
                <a:solidFill>
                  <a:srgbClr val="FFFFFF"/>
                </a:solidFill>
                <a:cs typeface="Arial" panose="020B0604020202020204" pitchFamily="34" charset="0"/>
              </a:rPr>
              <a:t>2019</a:t>
            </a:r>
          </a:p>
        </p:txBody>
      </p:sp>
      <p:sp>
        <p:nvSpPr>
          <p:cNvPr id="11" name="TextBox 10">
            <a:extLst>
              <a:ext uri="{FF2B5EF4-FFF2-40B4-BE49-F238E27FC236}">
                <a16:creationId xmlns:a16="http://schemas.microsoft.com/office/drawing/2014/main" id="{BF073128-0CBC-401D-B785-4FDA3C9828E3}"/>
              </a:ext>
            </a:extLst>
          </p:cNvPr>
          <p:cNvSpPr txBox="1"/>
          <p:nvPr/>
        </p:nvSpPr>
        <p:spPr>
          <a:xfrm>
            <a:off x="1835355" y="1412776"/>
            <a:ext cx="9165798" cy="292388"/>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300" i="0" u="none" strike="noStrike" kern="0" cap="none" spc="0" normalizeH="0" baseline="0" noProof="0" dirty="0">
                <a:ln>
                  <a:noFill/>
                </a:ln>
                <a:solidFill>
                  <a:schemeClr val="bg1"/>
                </a:solidFill>
                <a:effectLst/>
                <a:uLnTx/>
                <a:uFillTx/>
                <a:cs typeface="Arial" panose="020B0604020202020204" pitchFamily="34" charset="0"/>
              </a:rPr>
              <a:t>First-line systemic treatment</a:t>
            </a:r>
          </a:p>
        </p:txBody>
      </p:sp>
      <p:sp>
        <p:nvSpPr>
          <p:cNvPr id="12" name="TextBox 11">
            <a:extLst>
              <a:ext uri="{FF2B5EF4-FFF2-40B4-BE49-F238E27FC236}">
                <a16:creationId xmlns:a16="http://schemas.microsoft.com/office/drawing/2014/main" id="{8D720887-A0DA-4AD3-ABBA-D06EFF5CAA2F}"/>
              </a:ext>
            </a:extLst>
          </p:cNvPr>
          <p:cNvSpPr txBox="1"/>
          <p:nvPr/>
        </p:nvSpPr>
        <p:spPr>
          <a:xfrm>
            <a:off x="1851229" y="4776511"/>
            <a:ext cx="9149924" cy="292388"/>
          </a:xfrm>
          <a:prstGeom prst="rect">
            <a:avLst/>
          </a:prstGeom>
          <a:solidFill>
            <a:schemeClr val="accent2">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300" i="0" u="none" strike="noStrike" kern="0" cap="none" spc="0" normalizeH="0" baseline="0" noProof="0" dirty="0">
                <a:ln>
                  <a:noFill/>
                </a:ln>
                <a:solidFill>
                  <a:srgbClr val="FFFFFF"/>
                </a:solidFill>
                <a:effectLst/>
                <a:uLnTx/>
                <a:uFillTx/>
                <a:cs typeface="Arial" panose="020B0604020202020204" pitchFamily="34" charset="0"/>
              </a:rPr>
              <a:t>Second-line</a:t>
            </a:r>
            <a:r>
              <a:rPr kumimoji="0" lang="en-GB" sz="1300" i="0" u="none" strike="noStrike" kern="0" cap="none" spc="0" normalizeH="0" noProof="0" dirty="0">
                <a:ln>
                  <a:noFill/>
                </a:ln>
                <a:solidFill>
                  <a:srgbClr val="FFFFFF"/>
                </a:solidFill>
                <a:effectLst/>
                <a:uLnTx/>
                <a:uFillTx/>
                <a:cs typeface="Arial" panose="020B0604020202020204" pitchFamily="34" charset="0"/>
              </a:rPr>
              <a:t> </a:t>
            </a:r>
            <a:r>
              <a:rPr kumimoji="0" lang="en-GB" sz="1300" i="0" u="none" strike="noStrike" kern="0" cap="none" spc="0" normalizeH="0" baseline="0" noProof="0" dirty="0">
                <a:ln>
                  <a:noFill/>
                </a:ln>
                <a:solidFill>
                  <a:srgbClr val="FFFFFF"/>
                </a:solidFill>
                <a:effectLst/>
                <a:uLnTx/>
                <a:uFillTx/>
                <a:cs typeface="Arial" panose="020B0604020202020204" pitchFamily="34" charset="0"/>
              </a:rPr>
              <a:t>systemic treatment</a:t>
            </a:r>
          </a:p>
        </p:txBody>
      </p:sp>
      <p:sp>
        <p:nvSpPr>
          <p:cNvPr id="13" name="Callout: Down Arrow 12">
            <a:extLst>
              <a:ext uri="{FF2B5EF4-FFF2-40B4-BE49-F238E27FC236}">
                <a16:creationId xmlns:a16="http://schemas.microsoft.com/office/drawing/2014/main" id="{931C9430-763A-40DD-86CE-7126469CF09A}"/>
              </a:ext>
            </a:extLst>
          </p:cNvPr>
          <p:cNvSpPr/>
          <p:nvPr/>
        </p:nvSpPr>
        <p:spPr>
          <a:xfrm>
            <a:off x="1854405" y="2116983"/>
            <a:ext cx="1052852" cy="456850"/>
          </a:xfrm>
          <a:prstGeom prst="downArrowCallout">
            <a:avLst/>
          </a:prstGeom>
          <a:solidFill>
            <a:schemeClr val="tx2"/>
          </a:solidFill>
          <a:ln w="12700" cap="flat" cmpd="sng" algn="ctr">
            <a:solidFill>
              <a:schemeClr val="tx2"/>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00" i="0" u="none" strike="noStrike" kern="0" cap="none" spc="0" normalizeH="0" baseline="0" noProof="0" dirty="0">
                <a:ln>
                  <a:noFill/>
                </a:ln>
                <a:solidFill>
                  <a:srgbClr val="FFFFFF"/>
                </a:solidFill>
                <a:effectLst/>
                <a:uLnTx/>
                <a:uFillTx/>
                <a:cs typeface="Arial" panose="020B0604020202020204" pitchFamily="34" charset="0"/>
              </a:rPr>
              <a:t>Sorafenib</a:t>
            </a:r>
            <a:r>
              <a:rPr kumimoji="0" lang="en-GB" sz="1300" i="0" u="none" strike="noStrike" kern="0" cap="none" spc="0" normalizeH="0" baseline="30000" noProof="0" dirty="0">
                <a:ln>
                  <a:noFill/>
                </a:ln>
                <a:solidFill>
                  <a:srgbClr val="FFFFFF"/>
                </a:solidFill>
                <a:effectLst/>
                <a:uLnTx/>
                <a:uFillTx/>
                <a:cs typeface="Arial" panose="020B0604020202020204" pitchFamily="34" charset="0"/>
              </a:rPr>
              <a:t>1</a:t>
            </a:r>
          </a:p>
        </p:txBody>
      </p:sp>
      <p:sp>
        <p:nvSpPr>
          <p:cNvPr id="14" name="Callout: Down Arrow 14">
            <a:extLst>
              <a:ext uri="{FF2B5EF4-FFF2-40B4-BE49-F238E27FC236}">
                <a16:creationId xmlns:a16="http://schemas.microsoft.com/office/drawing/2014/main" id="{C862B3B2-E408-4962-BAEE-F321E54B19CB}"/>
              </a:ext>
            </a:extLst>
          </p:cNvPr>
          <p:cNvSpPr/>
          <p:nvPr/>
        </p:nvSpPr>
        <p:spPr>
          <a:xfrm>
            <a:off x="6455803" y="2117190"/>
            <a:ext cx="1150517" cy="456850"/>
          </a:xfrm>
          <a:prstGeom prst="downArrowCallout">
            <a:avLst/>
          </a:prstGeom>
          <a:solidFill>
            <a:schemeClr val="tx2"/>
          </a:solidFill>
          <a:ln w="12700" cap="flat" cmpd="sng" algn="ctr">
            <a:solidFill>
              <a:schemeClr val="tx2"/>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00" i="0" u="none" strike="noStrike" kern="0" cap="none" spc="0" normalizeH="0" baseline="0" noProof="0" dirty="0">
                <a:ln>
                  <a:noFill/>
                </a:ln>
                <a:solidFill>
                  <a:srgbClr val="FFFFFF"/>
                </a:solidFill>
                <a:effectLst/>
                <a:uLnTx/>
                <a:uFillTx/>
                <a:cs typeface="Arial" panose="020B0604020202020204" pitchFamily="34" charset="0"/>
              </a:rPr>
              <a:t>Lenvatinib</a:t>
            </a:r>
            <a:r>
              <a:rPr kumimoji="0" lang="en-GB" sz="1300" i="0" u="none" strike="noStrike" kern="0" cap="none" spc="0" normalizeH="0" baseline="30000" noProof="0" dirty="0">
                <a:ln>
                  <a:noFill/>
                </a:ln>
                <a:solidFill>
                  <a:srgbClr val="FFFFFF"/>
                </a:solidFill>
                <a:effectLst/>
                <a:uLnTx/>
                <a:uFillTx/>
                <a:cs typeface="Arial" panose="020B0604020202020204" pitchFamily="34" charset="0"/>
              </a:rPr>
              <a:t>4</a:t>
            </a:r>
          </a:p>
        </p:txBody>
      </p:sp>
      <p:sp>
        <p:nvSpPr>
          <p:cNvPr id="15" name="Callout: Up Arrow 16">
            <a:extLst>
              <a:ext uri="{FF2B5EF4-FFF2-40B4-BE49-F238E27FC236}">
                <a16:creationId xmlns:a16="http://schemas.microsoft.com/office/drawing/2014/main" id="{5962C3A7-4788-44C7-B1C5-39F91E63A6E9}"/>
              </a:ext>
            </a:extLst>
          </p:cNvPr>
          <p:cNvSpPr/>
          <p:nvPr/>
        </p:nvSpPr>
        <p:spPr>
          <a:xfrm>
            <a:off x="4879210" y="3321670"/>
            <a:ext cx="1328400" cy="456850"/>
          </a:xfrm>
          <a:prstGeom prst="upArrowCallout">
            <a:avLst/>
          </a:prstGeom>
          <a:solidFill>
            <a:schemeClr val="tx2"/>
          </a:solidFill>
          <a:ln w="12700" cap="flat" cmpd="sng" algn="ctr">
            <a:solidFill>
              <a:schemeClr val="tx2"/>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00" i="0" u="none" strike="noStrike" kern="0" cap="none" spc="0" normalizeH="0" baseline="0" noProof="0" dirty="0">
                <a:ln>
                  <a:noFill/>
                </a:ln>
                <a:solidFill>
                  <a:srgbClr val="FFFFFF"/>
                </a:solidFill>
                <a:effectLst/>
                <a:uLnTx/>
                <a:uFillTx/>
                <a:cs typeface="Arial" panose="020B0604020202020204" pitchFamily="34" charset="0"/>
              </a:rPr>
              <a:t>Regorafenib</a:t>
            </a:r>
            <a:r>
              <a:rPr kumimoji="0" lang="en-GB" sz="1300" i="0" u="none" strike="noStrike" kern="0" cap="none" spc="0" normalizeH="0" baseline="30000" noProof="0" dirty="0">
                <a:ln>
                  <a:noFill/>
                </a:ln>
                <a:solidFill>
                  <a:srgbClr val="FFFFFF"/>
                </a:solidFill>
                <a:effectLst/>
                <a:uLnTx/>
                <a:uFillTx/>
                <a:cs typeface="Arial" panose="020B0604020202020204" pitchFamily="34" charset="0"/>
              </a:rPr>
              <a:t>2</a:t>
            </a:r>
          </a:p>
        </p:txBody>
      </p:sp>
      <p:sp>
        <p:nvSpPr>
          <p:cNvPr id="16" name="Rectangle 15">
            <a:extLst>
              <a:ext uri="{FF2B5EF4-FFF2-40B4-BE49-F238E27FC236}">
                <a16:creationId xmlns:a16="http://schemas.microsoft.com/office/drawing/2014/main" id="{EB3DB9E3-81F1-4FF5-AB45-9F35405749DA}"/>
              </a:ext>
            </a:extLst>
          </p:cNvPr>
          <p:cNvSpPr/>
          <p:nvPr/>
        </p:nvSpPr>
        <p:spPr>
          <a:xfrm>
            <a:off x="4897160" y="4005364"/>
            <a:ext cx="1328400" cy="276999"/>
          </a:xfrm>
          <a:prstGeom prst="rect">
            <a:avLst/>
          </a:prstGeom>
          <a:solidFill>
            <a:srgbClr val="FFFFFF"/>
          </a:solidFill>
          <a:ln w="12700" cap="flat" cmpd="sng" algn="ctr">
            <a:solidFill>
              <a:schemeClr val="accent2"/>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00" i="0" u="none" strike="noStrike" kern="0" cap="none" spc="0" normalizeH="0" baseline="0" noProof="0" dirty="0">
                <a:ln>
                  <a:noFill/>
                </a:ln>
                <a:solidFill>
                  <a:srgbClr val="343333"/>
                </a:solidFill>
                <a:effectLst/>
                <a:uLnTx/>
                <a:uFillTx/>
                <a:cs typeface="Arial" panose="020B0604020202020204" pitchFamily="34" charset="0"/>
              </a:rPr>
              <a:t>Nivolumab</a:t>
            </a:r>
            <a:r>
              <a:rPr kumimoji="0" lang="en-GB" sz="1300" i="0" u="none" strike="noStrike" kern="0" cap="none" spc="0" normalizeH="0" baseline="30000" noProof="0" dirty="0">
                <a:ln>
                  <a:noFill/>
                </a:ln>
                <a:solidFill>
                  <a:srgbClr val="343333"/>
                </a:solidFill>
                <a:effectLst/>
                <a:uLnTx/>
                <a:uFillTx/>
                <a:cs typeface="Arial" panose="020B0604020202020204" pitchFamily="34" charset="0"/>
              </a:rPr>
              <a:t>3*</a:t>
            </a:r>
          </a:p>
        </p:txBody>
      </p:sp>
      <p:sp>
        <p:nvSpPr>
          <p:cNvPr id="17" name="Callout: Up Arrow 19">
            <a:extLst>
              <a:ext uri="{FF2B5EF4-FFF2-40B4-BE49-F238E27FC236}">
                <a16:creationId xmlns:a16="http://schemas.microsoft.com/office/drawing/2014/main" id="{005D932D-E173-478E-9816-AAF7DD8C4976}"/>
              </a:ext>
            </a:extLst>
          </p:cNvPr>
          <p:cNvSpPr/>
          <p:nvPr/>
        </p:nvSpPr>
        <p:spPr>
          <a:xfrm>
            <a:off x="6253490" y="3304578"/>
            <a:ext cx="1555142" cy="477133"/>
          </a:xfrm>
          <a:prstGeom prst="upArrowCallout">
            <a:avLst/>
          </a:prstGeom>
          <a:solidFill>
            <a:srgbClr val="FFFFFF"/>
          </a:solidFill>
          <a:ln w="12700" cap="flat" cmpd="sng" algn="ctr">
            <a:solidFill>
              <a:schemeClr val="accent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00" i="0" u="none" strike="noStrike" kern="0" cap="none" spc="0" normalizeH="0" baseline="0" noProof="0" dirty="0">
                <a:ln>
                  <a:noFill/>
                </a:ln>
                <a:solidFill>
                  <a:srgbClr val="343333"/>
                </a:solidFill>
                <a:effectLst/>
                <a:uLnTx/>
                <a:uFillTx/>
                <a:cs typeface="Arial" panose="020B0604020202020204" pitchFamily="34" charset="0"/>
              </a:rPr>
              <a:t>Pembrolizumab</a:t>
            </a:r>
            <a:r>
              <a:rPr kumimoji="0" lang="en-GB" sz="1300" i="0" u="none" strike="noStrike" kern="0" cap="none" spc="0" normalizeH="0" baseline="30000" noProof="0" dirty="0">
                <a:ln>
                  <a:noFill/>
                </a:ln>
                <a:solidFill>
                  <a:srgbClr val="343333"/>
                </a:solidFill>
                <a:effectLst/>
                <a:uLnTx/>
                <a:uFillTx/>
                <a:cs typeface="Arial" panose="020B0604020202020204" pitchFamily="34" charset="0"/>
              </a:rPr>
              <a:t>5*</a:t>
            </a:r>
          </a:p>
        </p:txBody>
      </p:sp>
      <p:sp>
        <p:nvSpPr>
          <p:cNvPr id="18" name="Callout: Up Arrow 20">
            <a:extLst>
              <a:ext uri="{FF2B5EF4-FFF2-40B4-BE49-F238E27FC236}">
                <a16:creationId xmlns:a16="http://schemas.microsoft.com/office/drawing/2014/main" id="{C8370240-DA2F-43E4-8D3E-E68C03664AA5}"/>
              </a:ext>
            </a:extLst>
          </p:cNvPr>
          <p:cNvSpPr/>
          <p:nvPr/>
        </p:nvSpPr>
        <p:spPr>
          <a:xfrm>
            <a:off x="7890940" y="3318512"/>
            <a:ext cx="1403147" cy="456850"/>
          </a:xfrm>
          <a:prstGeom prst="upArrowCallout">
            <a:avLst/>
          </a:prstGeom>
          <a:solidFill>
            <a:schemeClr val="tx2"/>
          </a:solidFill>
          <a:ln w="12700" cap="flat" cmpd="sng" algn="ctr">
            <a:solidFill>
              <a:schemeClr val="tx2"/>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00" i="0" u="none" strike="noStrike" kern="0" cap="none" spc="0" normalizeH="0" baseline="0" noProof="0" dirty="0">
                <a:ln>
                  <a:noFill/>
                </a:ln>
                <a:solidFill>
                  <a:srgbClr val="FFFFFF"/>
                </a:solidFill>
                <a:effectLst/>
                <a:uLnTx/>
                <a:uFillTx/>
                <a:cs typeface="Arial" panose="020B0604020202020204" pitchFamily="34" charset="0"/>
              </a:rPr>
              <a:t>Cabozantinib</a:t>
            </a:r>
            <a:r>
              <a:rPr kumimoji="0" lang="en-GB" sz="1300" i="0" u="none" strike="noStrike" kern="0" cap="none" spc="0" normalizeH="0" baseline="30000" noProof="0" dirty="0">
                <a:ln>
                  <a:noFill/>
                </a:ln>
                <a:solidFill>
                  <a:srgbClr val="FFFFFF"/>
                </a:solidFill>
                <a:effectLst/>
                <a:uLnTx/>
                <a:uFillTx/>
                <a:cs typeface="Arial" panose="020B0604020202020204" pitchFamily="34" charset="0"/>
              </a:rPr>
              <a:t>6</a:t>
            </a:r>
          </a:p>
        </p:txBody>
      </p:sp>
      <p:sp>
        <p:nvSpPr>
          <p:cNvPr id="19" name="矩形 19">
            <a:extLst>
              <a:ext uri="{FF2B5EF4-FFF2-40B4-BE49-F238E27FC236}">
                <a16:creationId xmlns:a16="http://schemas.microsoft.com/office/drawing/2014/main" id="{ACB14006-6284-4D56-B7F6-F120355C49E8}"/>
              </a:ext>
            </a:extLst>
          </p:cNvPr>
          <p:cNvSpPr/>
          <p:nvPr/>
        </p:nvSpPr>
        <p:spPr>
          <a:xfrm>
            <a:off x="7886132" y="4002008"/>
            <a:ext cx="1404572" cy="283712"/>
          </a:xfrm>
          <a:prstGeom prst="rect">
            <a:avLst/>
          </a:prstGeom>
          <a:solidFill>
            <a:schemeClr val="tx2"/>
          </a:solidFill>
          <a:ln w="12700" cap="flat" cmpd="sng" algn="ctr">
            <a:solidFill>
              <a:schemeClr val="tx2"/>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TW" sz="1300" i="0" u="none" strike="noStrike" kern="1200" cap="none" spc="0" normalizeH="0" baseline="0" noProof="0" dirty="0">
                <a:ln>
                  <a:noFill/>
                </a:ln>
                <a:solidFill>
                  <a:prstClr val="white"/>
                </a:solidFill>
                <a:effectLst/>
                <a:uLnTx/>
                <a:uFillTx/>
                <a:cs typeface="Arial" panose="020B0604020202020204" pitchFamily="34" charset="0"/>
              </a:rPr>
              <a:t>Ramucirumab</a:t>
            </a:r>
            <a:r>
              <a:rPr kumimoji="0" lang="en-US" altLang="zh-TW" sz="1300" i="0" u="none" strike="noStrike" kern="1200" cap="none" spc="0" normalizeH="0" baseline="30000" noProof="0" dirty="0">
                <a:ln>
                  <a:noFill/>
                </a:ln>
                <a:solidFill>
                  <a:prstClr val="white"/>
                </a:solidFill>
                <a:effectLst/>
                <a:uLnTx/>
                <a:uFillTx/>
                <a:cs typeface="Arial" panose="020B0604020202020204" pitchFamily="34" charset="0"/>
              </a:rPr>
              <a:t>7</a:t>
            </a:r>
            <a:endParaRPr kumimoji="0" lang="zh-TW" altLang="en-US" sz="1300" i="0" u="none" strike="noStrike" kern="1200" cap="none" spc="0" normalizeH="0" baseline="30000" noProof="0" dirty="0">
              <a:ln>
                <a:noFill/>
              </a:ln>
              <a:solidFill>
                <a:prstClr val="white"/>
              </a:solidFill>
              <a:effectLst/>
              <a:uLnTx/>
              <a:uFillTx/>
              <a:cs typeface="Arial" panose="020B0604020202020204" pitchFamily="34" charset="0"/>
            </a:endParaRPr>
          </a:p>
        </p:txBody>
      </p:sp>
      <p:sp>
        <p:nvSpPr>
          <p:cNvPr id="20" name="文字方塊 20">
            <a:extLst>
              <a:ext uri="{FF2B5EF4-FFF2-40B4-BE49-F238E27FC236}">
                <a16:creationId xmlns:a16="http://schemas.microsoft.com/office/drawing/2014/main" id="{7CB5CE08-3867-4088-ABFE-BB68A09A2A57}"/>
              </a:ext>
            </a:extLst>
          </p:cNvPr>
          <p:cNvSpPr txBox="1"/>
          <p:nvPr/>
        </p:nvSpPr>
        <p:spPr>
          <a:xfrm>
            <a:off x="7731841" y="4265207"/>
            <a:ext cx="1679178" cy="292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defRPr/>
            </a:pPr>
            <a:r>
              <a:rPr lang="en-US" altLang="zh-TW" sz="1300" dirty="0">
                <a:solidFill>
                  <a:srgbClr val="343333"/>
                </a:solidFill>
                <a:cs typeface="Arial" panose="020B0604020202020204" pitchFamily="34" charset="0"/>
              </a:rPr>
              <a:t>AFP ≥400 ng/mL only</a:t>
            </a:r>
            <a:endParaRPr lang="zh-TW" altLang="en-US" sz="1300" dirty="0">
              <a:solidFill>
                <a:srgbClr val="343333"/>
              </a:solidFill>
              <a:cs typeface="Arial" panose="020B0604020202020204" pitchFamily="34" charset="0"/>
            </a:endParaRPr>
          </a:p>
        </p:txBody>
      </p:sp>
      <p:sp>
        <p:nvSpPr>
          <p:cNvPr id="21" name="Rectangle 20">
            <a:extLst>
              <a:ext uri="{FF2B5EF4-FFF2-40B4-BE49-F238E27FC236}">
                <a16:creationId xmlns:a16="http://schemas.microsoft.com/office/drawing/2014/main" id="{097C9561-9234-400E-928A-6C898DB24866}"/>
              </a:ext>
            </a:extLst>
          </p:cNvPr>
          <p:cNvSpPr/>
          <p:nvPr/>
        </p:nvSpPr>
        <p:spPr>
          <a:xfrm>
            <a:off x="1917298" y="4305162"/>
            <a:ext cx="115677" cy="142140"/>
          </a:xfrm>
          <a:prstGeom prst="rect">
            <a:avLst/>
          </a:prstGeom>
          <a:solidFill>
            <a:schemeClr val="tx2"/>
          </a:solidFill>
          <a:ln w="12700" cap="flat" cmpd="sng" algn="ctr">
            <a:solidFill>
              <a:schemeClr val="tx2"/>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00" i="0" u="none" strike="noStrike" kern="0" cap="none" spc="0" normalizeH="0" baseline="0" noProof="0">
              <a:ln>
                <a:noFill/>
              </a:ln>
              <a:solidFill>
                <a:srgbClr val="FFFFFF"/>
              </a:solidFill>
              <a:effectLst/>
              <a:uLnTx/>
              <a:uFillTx/>
              <a:cs typeface="Arial" panose="020B0604020202020204" pitchFamily="34" charset="0"/>
            </a:endParaRPr>
          </a:p>
        </p:txBody>
      </p:sp>
      <p:sp>
        <p:nvSpPr>
          <p:cNvPr id="22" name="Rectangle 21">
            <a:extLst>
              <a:ext uri="{FF2B5EF4-FFF2-40B4-BE49-F238E27FC236}">
                <a16:creationId xmlns:a16="http://schemas.microsoft.com/office/drawing/2014/main" id="{64BE8F45-E413-4913-ABA0-800E21AEE82C}"/>
              </a:ext>
            </a:extLst>
          </p:cNvPr>
          <p:cNvSpPr/>
          <p:nvPr/>
        </p:nvSpPr>
        <p:spPr>
          <a:xfrm>
            <a:off x="1915921" y="4519809"/>
            <a:ext cx="115677" cy="142140"/>
          </a:xfrm>
          <a:prstGeom prst="rect">
            <a:avLst/>
          </a:prstGeom>
          <a:solidFill>
            <a:schemeClr val="bg1"/>
          </a:solidFill>
          <a:ln w="12700" cap="flat" cmpd="sng" algn="ctr">
            <a:solidFill>
              <a:schemeClr val="accent2"/>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00" i="0" u="none" strike="noStrike" kern="0" cap="none" spc="0" normalizeH="0" baseline="0" noProof="0">
              <a:ln>
                <a:noFill/>
              </a:ln>
              <a:solidFill>
                <a:srgbClr val="FFFFFF"/>
              </a:solidFill>
              <a:effectLst/>
              <a:uLnTx/>
              <a:uFillTx/>
              <a:cs typeface="Arial" panose="020B0604020202020204" pitchFamily="34" charset="0"/>
            </a:endParaRPr>
          </a:p>
        </p:txBody>
      </p:sp>
      <p:sp>
        <p:nvSpPr>
          <p:cNvPr id="23" name="文字方塊 20">
            <a:extLst>
              <a:ext uri="{FF2B5EF4-FFF2-40B4-BE49-F238E27FC236}">
                <a16:creationId xmlns:a16="http://schemas.microsoft.com/office/drawing/2014/main" id="{D50E342C-7326-4A98-A194-3632978E2318}"/>
              </a:ext>
            </a:extLst>
          </p:cNvPr>
          <p:cNvSpPr txBox="1"/>
          <p:nvPr/>
        </p:nvSpPr>
        <p:spPr>
          <a:xfrm>
            <a:off x="2039862" y="4285720"/>
            <a:ext cx="2775341" cy="292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defRPr/>
            </a:pPr>
            <a:r>
              <a:rPr lang="en-US" altLang="zh-TW" sz="1300" dirty="0">
                <a:solidFill>
                  <a:srgbClr val="343333"/>
                </a:solidFill>
                <a:cs typeface="Arial" panose="020B0604020202020204" pitchFamily="34" charset="0"/>
              </a:rPr>
              <a:t>Anti-angiogenic targeted therapies</a:t>
            </a:r>
            <a:endParaRPr lang="zh-TW" altLang="en-US" sz="1300" dirty="0">
              <a:solidFill>
                <a:srgbClr val="343333"/>
              </a:solidFill>
              <a:cs typeface="Arial" panose="020B0604020202020204" pitchFamily="34" charset="0"/>
            </a:endParaRPr>
          </a:p>
        </p:txBody>
      </p:sp>
      <p:sp>
        <p:nvSpPr>
          <p:cNvPr id="24" name="文字方塊 20">
            <a:extLst>
              <a:ext uri="{FF2B5EF4-FFF2-40B4-BE49-F238E27FC236}">
                <a16:creationId xmlns:a16="http://schemas.microsoft.com/office/drawing/2014/main" id="{2D3733CD-732D-466D-A14E-967B9AFCF70C}"/>
              </a:ext>
            </a:extLst>
          </p:cNvPr>
          <p:cNvSpPr txBox="1"/>
          <p:nvPr/>
        </p:nvSpPr>
        <p:spPr>
          <a:xfrm>
            <a:off x="2043264" y="4498883"/>
            <a:ext cx="2292068" cy="292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defRPr/>
            </a:pPr>
            <a:r>
              <a:rPr lang="en-US" altLang="zh-TW" sz="1300" dirty="0">
                <a:solidFill>
                  <a:srgbClr val="343333"/>
                </a:solidFill>
                <a:cs typeface="Arial" panose="020B0604020202020204" pitchFamily="34" charset="0"/>
              </a:rPr>
              <a:t>CPIs</a:t>
            </a:r>
            <a:endParaRPr lang="zh-TW" altLang="en-US" sz="1300" dirty="0">
              <a:solidFill>
                <a:srgbClr val="343333"/>
              </a:solidFill>
              <a:cs typeface="Arial" panose="020B0604020202020204" pitchFamily="34" charset="0"/>
            </a:endParaRPr>
          </a:p>
        </p:txBody>
      </p:sp>
      <p:pic>
        <p:nvPicPr>
          <p:cNvPr id="25" name="Picture 2" descr="diary Icon 3095768"/>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9631" y="2517606"/>
            <a:ext cx="841932" cy="84193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54D99893-D3E8-4CA9-B1CB-09DE250F22ED}"/>
              </a:ext>
            </a:extLst>
          </p:cNvPr>
          <p:cNvSpPr txBox="1"/>
          <p:nvPr/>
        </p:nvSpPr>
        <p:spPr>
          <a:xfrm>
            <a:off x="9622686" y="2769295"/>
            <a:ext cx="707162" cy="338554"/>
          </a:xfrm>
          <a:prstGeom prst="rect">
            <a:avLst/>
          </a:prstGeom>
          <a:noFill/>
        </p:spPr>
        <p:txBody>
          <a:bodyPr wrap="square" rtlCol="0">
            <a:spAutoFit/>
          </a:bodyPr>
          <a:lstStyle/>
          <a:p>
            <a:pPr algn="ctr" defTabSz="685800"/>
            <a:r>
              <a:rPr lang="en-GB" sz="1600" dirty="0">
                <a:solidFill>
                  <a:srgbClr val="FFFFFF"/>
                </a:solidFill>
                <a:cs typeface="Arial" panose="020B0604020202020204" pitchFamily="34" charset="0"/>
              </a:rPr>
              <a:t>2020</a:t>
            </a:r>
          </a:p>
        </p:txBody>
      </p:sp>
      <p:sp>
        <p:nvSpPr>
          <p:cNvPr id="27" name="Callout: Down Arrow 14">
            <a:extLst>
              <a:ext uri="{FF2B5EF4-FFF2-40B4-BE49-F238E27FC236}">
                <a16:creationId xmlns:a16="http://schemas.microsoft.com/office/drawing/2014/main" id="{C862B3B2-E408-4962-BAEE-F321E54B19CB}"/>
              </a:ext>
            </a:extLst>
          </p:cNvPr>
          <p:cNvSpPr/>
          <p:nvPr/>
        </p:nvSpPr>
        <p:spPr>
          <a:xfrm>
            <a:off x="9339848" y="1796923"/>
            <a:ext cx="1272839" cy="777117"/>
          </a:xfrm>
          <a:prstGeom prst="downArrowCallout">
            <a:avLst/>
          </a:prstGeom>
          <a:solidFill>
            <a:schemeClr val="accent4">
              <a:lumMod val="20000"/>
              <a:lumOff val="80000"/>
            </a:schemeClr>
          </a:solidFill>
          <a:ln w="12700" cap="flat" cmpd="sng" algn="ctr">
            <a:solidFill>
              <a:schemeClr val="tx2"/>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00" i="0" u="none" strike="noStrike" kern="0" cap="none" spc="0" normalizeH="0" baseline="0" noProof="0" dirty="0">
                <a:ln>
                  <a:noFill/>
                </a:ln>
                <a:effectLst/>
                <a:uLnTx/>
                <a:uFillTx/>
                <a:cs typeface="Arial" panose="020B0604020202020204" pitchFamily="34" charset="0"/>
              </a:rPr>
              <a:t>Atezolizumab +</a:t>
            </a:r>
            <a:r>
              <a:rPr kumimoji="0" lang="en-GB" sz="1300" i="0" u="none" strike="noStrike" kern="0" cap="none" spc="0" normalizeH="0" noProof="0" dirty="0">
                <a:ln>
                  <a:noFill/>
                </a:ln>
                <a:effectLst/>
                <a:uLnTx/>
                <a:uFillTx/>
                <a:cs typeface="Arial" panose="020B0604020202020204" pitchFamily="34" charset="0"/>
              </a:rPr>
              <a:t> Bevacizumab</a:t>
            </a:r>
            <a:r>
              <a:rPr kumimoji="0" lang="en-GB" sz="1300" i="0" u="none" strike="noStrike" kern="0" cap="none" spc="0" normalizeH="0" baseline="30000" noProof="0" dirty="0">
                <a:ln>
                  <a:noFill/>
                </a:ln>
                <a:effectLst/>
                <a:uLnTx/>
                <a:uFillTx/>
                <a:cs typeface="Arial" panose="020B0604020202020204" pitchFamily="34" charset="0"/>
              </a:rPr>
              <a:t>8</a:t>
            </a: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p:blipFill>
        <p:spPr>
          <a:xfrm>
            <a:off x="5416360" y="4351631"/>
            <a:ext cx="387603" cy="387603"/>
          </a:xfrm>
          <a:prstGeom prst="rect">
            <a:avLst/>
          </a:prstGeom>
          <a:effectLst/>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p:blipFill>
        <p:spPr>
          <a:xfrm>
            <a:off x="6886445" y="3812141"/>
            <a:ext cx="387603" cy="387603"/>
          </a:xfrm>
          <a:prstGeom prst="rect">
            <a:avLst/>
          </a:prstGeom>
          <a:effectLst/>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p:blipFill>
        <p:spPr>
          <a:xfrm>
            <a:off x="9807619" y="3933056"/>
            <a:ext cx="387603" cy="387603"/>
          </a:xfrm>
          <a:prstGeom prst="rect">
            <a:avLst/>
          </a:prstGeom>
          <a:effectLst/>
        </p:spPr>
      </p:pic>
      <p:sp>
        <p:nvSpPr>
          <p:cNvPr id="33" name="Callout: Up Arrow 19">
            <a:extLst>
              <a:ext uri="{FF2B5EF4-FFF2-40B4-BE49-F238E27FC236}">
                <a16:creationId xmlns:a16="http://schemas.microsoft.com/office/drawing/2014/main" id="{005D932D-E173-478E-9816-AAF7DD8C4976}"/>
              </a:ext>
            </a:extLst>
          </p:cNvPr>
          <p:cNvSpPr/>
          <p:nvPr/>
        </p:nvSpPr>
        <p:spPr>
          <a:xfrm>
            <a:off x="9384970" y="3304578"/>
            <a:ext cx="1232902" cy="619265"/>
          </a:xfrm>
          <a:prstGeom prst="upArrowCallout">
            <a:avLst>
              <a:gd name="adj1" fmla="val 25000"/>
              <a:gd name="adj2" fmla="val 25000"/>
              <a:gd name="adj3" fmla="val 22949"/>
              <a:gd name="adj4" fmla="val 72155"/>
            </a:avLst>
          </a:prstGeom>
          <a:solidFill>
            <a:srgbClr val="FFFFFF"/>
          </a:solidFill>
          <a:ln w="12700" cap="flat" cmpd="sng" algn="ctr">
            <a:solidFill>
              <a:schemeClr val="accent1"/>
            </a:solidFill>
            <a:prstDash val="solid"/>
            <a:miter lim="800000"/>
          </a:ln>
          <a:effectLst/>
        </p:spPr>
        <p:txBody>
          <a:bodyPr rtlCol="0" anchor="ctr"/>
          <a:lstStyle/>
          <a:p>
            <a:pPr lvl="0" algn="ctr" defTabSz="685800">
              <a:defRPr/>
            </a:pPr>
            <a:r>
              <a:rPr lang="en-GB" sz="1300" kern="0" dirty="0">
                <a:solidFill>
                  <a:srgbClr val="343333"/>
                </a:solidFill>
                <a:cs typeface="Arial" panose="020B0604020202020204" pitchFamily="34" charset="0"/>
              </a:rPr>
              <a:t>Ipilimumab +</a:t>
            </a:r>
            <a:br>
              <a:rPr lang="en-GB" sz="1300" kern="0" dirty="0">
                <a:solidFill>
                  <a:srgbClr val="343333"/>
                </a:solidFill>
                <a:cs typeface="Arial" panose="020B0604020202020204" pitchFamily="34" charset="0"/>
              </a:rPr>
            </a:br>
            <a:r>
              <a:rPr lang="en-GB" sz="1300" kern="0" dirty="0">
                <a:solidFill>
                  <a:srgbClr val="343333"/>
                </a:solidFill>
                <a:cs typeface="Arial" panose="020B0604020202020204" pitchFamily="34" charset="0"/>
              </a:rPr>
              <a:t>Nivolumab</a:t>
            </a:r>
            <a:r>
              <a:rPr lang="en-GB" sz="1300" kern="0" baseline="30000" dirty="0">
                <a:solidFill>
                  <a:srgbClr val="343333"/>
                </a:solidFill>
                <a:cs typeface="Arial" panose="020B0604020202020204" pitchFamily="34" charset="0"/>
              </a:rPr>
              <a:t>9*</a:t>
            </a:r>
          </a:p>
        </p:txBody>
      </p:sp>
      <p:pic>
        <p:nvPicPr>
          <p:cNvPr id="30" name="Picture 29" descr="Related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70" t="2170" r="2170" b="2170"/>
          <a:stretch/>
        </p:blipFill>
        <p:spPr bwMode="auto">
          <a:xfrm>
            <a:off x="8676779" y="358135"/>
            <a:ext cx="775566" cy="775563"/>
          </a:xfrm>
          <a:prstGeom prst="rect">
            <a:avLst/>
          </a:prstGeom>
          <a:noFill/>
          <a:extLst>
            <a:ext uri="{909E8E84-426E-40DD-AFC4-6F175D3DCCD1}">
              <a14:hiddenFill xmlns:a14="http://schemas.microsoft.com/office/drawing/2010/main">
                <a:solidFill>
                  <a:srgbClr val="FFFFFF"/>
                </a:solidFill>
              </a14:hiddenFill>
            </a:ext>
          </a:extLst>
        </p:spPr>
      </p:pic>
      <p:sp>
        <p:nvSpPr>
          <p:cNvPr id="39" name="Slide Number Placeholder 38">
            <a:extLst>
              <a:ext uri="{FF2B5EF4-FFF2-40B4-BE49-F238E27FC236}">
                <a16:creationId xmlns:a16="http://schemas.microsoft.com/office/drawing/2014/main" id="{2B65C6B8-8FEA-DD41-8BEB-E32774ACFDA4}"/>
              </a:ext>
            </a:extLst>
          </p:cNvPr>
          <p:cNvSpPr>
            <a:spLocks noGrp="1"/>
          </p:cNvSpPr>
          <p:nvPr>
            <p:ph type="sldNum" sz="quarter" idx="4"/>
          </p:nvPr>
        </p:nvSpPr>
        <p:spPr/>
        <p:txBody>
          <a:bodyPr/>
          <a:lstStyle/>
          <a:p>
            <a:fld id="{FCE43C0F-8A7B-3A4B-9DB5-B3472E36E833}" type="slidenum">
              <a:rPr lang="en-GB" smtClean="0"/>
              <a:pPr/>
              <a:t>26</a:t>
            </a:fld>
            <a:endParaRPr lang="en-GB" dirty="0"/>
          </a:p>
        </p:txBody>
      </p:sp>
      <p:pic>
        <p:nvPicPr>
          <p:cNvPr id="40" name="Picture 39">
            <a:extLst>
              <a:ext uri="{FF2B5EF4-FFF2-40B4-BE49-F238E27FC236}">
                <a16:creationId xmlns:a16="http://schemas.microsoft.com/office/drawing/2014/main" id="{C52F54EB-1D97-3840-AF47-FA57260C42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0877" y="270172"/>
            <a:ext cx="1787079" cy="719935"/>
          </a:xfrm>
          <a:prstGeom prst="rect">
            <a:avLst/>
          </a:prstGeom>
        </p:spPr>
      </p:pic>
      <p:sp>
        <p:nvSpPr>
          <p:cNvPr id="34" name="矩形 19">
            <a:extLst>
              <a:ext uri="{FF2B5EF4-FFF2-40B4-BE49-F238E27FC236}">
                <a16:creationId xmlns:a16="http://schemas.microsoft.com/office/drawing/2014/main" id="{13F6FBC1-98E8-4A4E-9F27-ED4E556603B6}"/>
              </a:ext>
            </a:extLst>
          </p:cNvPr>
          <p:cNvSpPr/>
          <p:nvPr/>
        </p:nvSpPr>
        <p:spPr>
          <a:xfrm>
            <a:off x="9411019" y="4369424"/>
            <a:ext cx="1299644" cy="283712"/>
          </a:xfrm>
          <a:prstGeom prst="rect">
            <a:avLst/>
          </a:prstGeom>
          <a:solidFill>
            <a:schemeClr val="tx2"/>
          </a:solidFill>
          <a:ln w="12700" cap="flat" cmpd="sng" algn="ctr">
            <a:solidFill>
              <a:schemeClr val="tx2"/>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altLang="zh-TW" sz="1300" dirty="0">
                <a:solidFill>
                  <a:prstClr val="white"/>
                </a:solidFill>
                <a:cs typeface="Arial" panose="020B0604020202020204" pitchFamily="34" charset="0"/>
              </a:rPr>
              <a:t>Camrelizumab</a:t>
            </a:r>
            <a:r>
              <a:rPr lang="en-US" altLang="zh-TW" sz="1300" baseline="30000" dirty="0">
                <a:solidFill>
                  <a:prstClr val="white"/>
                </a:solidFill>
                <a:cs typeface="Arial" panose="020B0604020202020204" pitchFamily="34" charset="0"/>
              </a:rPr>
              <a:t>10</a:t>
            </a:r>
            <a:endParaRPr kumimoji="0" lang="zh-TW" altLang="en-US" sz="1300" i="0" u="none" strike="noStrike" kern="1200" cap="none" spc="0" normalizeH="0" baseline="30000" noProof="0" dirty="0">
              <a:ln>
                <a:noFill/>
              </a:ln>
              <a:solidFill>
                <a:prstClr val="white"/>
              </a:solidFill>
              <a:effectLst/>
              <a:uLnTx/>
              <a:uFillTx/>
              <a:cs typeface="Arial" panose="020B0604020202020204" pitchFamily="34" charset="0"/>
            </a:endParaRPr>
          </a:p>
        </p:txBody>
      </p:sp>
      <p:pic>
        <p:nvPicPr>
          <p:cNvPr id="1030" name="Picture 6" descr="china Icon">
            <a:extLst>
              <a:ext uri="{FF2B5EF4-FFF2-40B4-BE49-F238E27FC236}">
                <a16:creationId xmlns:a16="http://schemas.microsoft.com/office/drawing/2014/main" id="{7F57846D-DEC8-1D43-9FC5-5366B9BB9E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10663" y="4305162"/>
            <a:ext cx="441324" cy="44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20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46885-5A0D-48E1-98DE-CA396A4FE357}"/>
              </a:ext>
            </a:extLst>
          </p:cNvPr>
          <p:cNvSpPr>
            <a:spLocks noGrp="1"/>
          </p:cNvSpPr>
          <p:nvPr>
            <p:ph type="title"/>
          </p:nvPr>
        </p:nvSpPr>
        <p:spPr/>
        <p:txBody>
          <a:bodyPr>
            <a:normAutofit/>
          </a:bodyPr>
          <a:lstStyle/>
          <a:p>
            <a:pPr algn="ctr" defTabSz="457200"/>
            <a:r>
              <a:rPr lang="en-GB" sz="3200" dirty="0"/>
              <a:t>Experts Knowledge Share</a:t>
            </a:r>
            <a:br>
              <a:rPr lang="en-GB" sz="3200" dirty="0"/>
            </a:br>
            <a:br>
              <a:rPr lang="en-GB" sz="3200" dirty="0"/>
            </a:br>
            <a:r>
              <a:rPr lang="en-GB" sz="3200" i="0" dirty="0"/>
              <a:t>Sequencing guidelines in advanced and unresectable HCC: Where do we stand?</a:t>
            </a:r>
            <a:br>
              <a:rPr lang="en-GB" sz="3200" i="0" dirty="0"/>
            </a:br>
            <a:br>
              <a:rPr lang="en-US" sz="3200" b="1" dirty="0">
                <a:effectLst/>
                <a:ea typeface="Calibri" panose="020F0502020204030204" pitchFamily="34" charset="0"/>
                <a:cs typeface="Times New Roman" panose="02020603050405020304" pitchFamily="18" charset="0"/>
              </a:rPr>
            </a:br>
            <a:br>
              <a:rPr lang="en-US" sz="3200" b="1" dirty="0">
                <a:effectLst/>
                <a:ea typeface="Calibri" panose="020F0502020204030204" pitchFamily="34" charset="0"/>
                <a:cs typeface="Times New Roman" panose="02020603050405020304" pitchFamily="18" charset="0"/>
              </a:rPr>
            </a:br>
            <a:r>
              <a:rPr lang="en-US" sz="3200" cap="none" dirty="0">
                <a:effectLst/>
                <a:ea typeface="Calibri" panose="020F0502020204030204" pitchFamily="34" charset="0"/>
                <a:cs typeface="Times New Roman" panose="02020603050405020304" pitchFamily="18" charset="0"/>
              </a:rPr>
              <a:t>Prof. Amit Singal </a:t>
            </a:r>
            <a:br>
              <a:rPr lang="en-US" sz="3200" cap="none" dirty="0">
                <a:effectLst/>
                <a:ea typeface="Calibri" panose="020F0502020204030204" pitchFamily="34" charset="0"/>
                <a:cs typeface="Times New Roman" panose="02020603050405020304" pitchFamily="18" charset="0"/>
              </a:rPr>
            </a:br>
            <a:r>
              <a:rPr lang="en-GB" sz="2200" b="1" cap="none" dirty="0"/>
              <a:t>Department of Internal Medicine</a:t>
            </a:r>
            <a:br>
              <a:rPr lang="en-GB" sz="2200" b="1" cap="none" dirty="0"/>
            </a:br>
            <a:r>
              <a:rPr lang="en-GB" sz="2200" b="1" cap="none" dirty="0"/>
              <a:t>UT Southwestern Medical </a:t>
            </a:r>
            <a:r>
              <a:rPr lang="en-GB" sz="2200" b="1" cap="none" dirty="0" err="1"/>
              <a:t>Center</a:t>
            </a:r>
            <a:br>
              <a:rPr lang="en-GB" sz="2200" b="1" cap="none" dirty="0"/>
            </a:br>
            <a:r>
              <a:rPr lang="en-GB" sz="2200" b="1" cap="none" dirty="0"/>
              <a:t>Dallas, USA</a:t>
            </a:r>
            <a:endParaRPr lang="en-GB" sz="2200" dirty="0"/>
          </a:p>
        </p:txBody>
      </p:sp>
      <p:sp>
        <p:nvSpPr>
          <p:cNvPr id="3" name="Slide Number Placeholder 2">
            <a:extLst>
              <a:ext uri="{FF2B5EF4-FFF2-40B4-BE49-F238E27FC236}">
                <a16:creationId xmlns:a16="http://schemas.microsoft.com/office/drawing/2014/main" id="{CE2CFDDB-3CB5-414A-9ED8-6D6FFF03CCC7}"/>
              </a:ext>
            </a:extLst>
          </p:cNvPr>
          <p:cNvSpPr>
            <a:spLocks noGrp="1"/>
          </p:cNvSpPr>
          <p:nvPr>
            <p:ph type="sldNum" sz="quarter" idx="4"/>
          </p:nvPr>
        </p:nvSpPr>
        <p:spPr/>
        <p:txBody>
          <a:bodyPr/>
          <a:lstStyle/>
          <a:p>
            <a:fld id="{FCE43C0F-8A7B-3A4B-9DB5-B3472E36E833}" type="slidenum">
              <a:rPr lang="en-GB" smtClean="0"/>
              <a:pPr/>
              <a:t>27</a:t>
            </a:fld>
            <a:endParaRPr lang="en-GB" dirty="0"/>
          </a:p>
        </p:txBody>
      </p:sp>
    </p:spTree>
    <p:extLst>
      <p:ext uri="{BB962C8B-B14F-4D97-AF65-F5344CB8AC3E}">
        <p14:creationId xmlns:p14="http://schemas.microsoft.com/office/powerpoint/2010/main" val="19097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3F3DB968-64AC-5D4D-B156-0FF71756A454}"/>
              </a:ext>
            </a:extLst>
          </p:cNvPr>
          <p:cNvSpPr>
            <a:spLocks noGrp="1"/>
          </p:cNvSpPr>
          <p:nvPr>
            <p:ph sz="quarter" idx="12"/>
          </p:nvPr>
        </p:nvSpPr>
        <p:spPr/>
        <p:txBody>
          <a:bodyPr/>
          <a:lstStyle/>
          <a:p>
            <a:r>
              <a:rPr lang="en-US" dirty="0"/>
              <a:t>Bayer</a:t>
            </a:r>
          </a:p>
          <a:p>
            <a:r>
              <a:rPr lang="en-US" dirty="0"/>
              <a:t>Eisai</a:t>
            </a:r>
          </a:p>
          <a:p>
            <a:r>
              <a:rPr lang="en-US" dirty="0"/>
              <a:t>Genentech</a:t>
            </a:r>
          </a:p>
          <a:p>
            <a:r>
              <a:rPr lang="en-US" dirty="0"/>
              <a:t>AstraZeneca</a:t>
            </a:r>
          </a:p>
          <a:p>
            <a:r>
              <a:rPr lang="en-US" dirty="0" err="1"/>
              <a:t>Exelixis</a:t>
            </a:r>
            <a:endParaRPr lang="en-US" dirty="0"/>
          </a:p>
          <a:p>
            <a:r>
              <a:rPr lang="en-US" dirty="0"/>
              <a:t>BMS</a:t>
            </a:r>
            <a:endParaRPr lang="en-GB" dirty="0"/>
          </a:p>
        </p:txBody>
      </p:sp>
      <p:sp>
        <p:nvSpPr>
          <p:cNvPr id="4" name="Titel 3">
            <a:extLst>
              <a:ext uri="{FF2B5EF4-FFF2-40B4-BE49-F238E27FC236}">
                <a16:creationId xmlns:a16="http://schemas.microsoft.com/office/drawing/2014/main" id="{64635906-F76F-FF49-9587-D4044B4C0C6B}"/>
              </a:ext>
            </a:extLst>
          </p:cNvPr>
          <p:cNvSpPr>
            <a:spLocks noGrp="1"/>
          </p:cNvSpPr>
          <p:nvPr>
            <p:ph type="title"/>
          </p:nvPr>
        </p:nvSpPr>
        <p:spPr/>
        <p:txBody>
          <a:bodyPr/>
          <a:lstStyle/>
          <a:p>
            <a:r>
              <a:rPr lang="en-GB"/>
              <a:t>Disclosures</a:t>
            </a:r>
            <a:endParaRPr lang="en-GB" dirty="0"/>
          </a:p>
        </p:txBody>
      </p:sp>
      <p:sp>
        <p:nvSpPr>
          <p:cNvPr id="2" name="Slide Number Placeholder 1">
            <a:extLst>
              <a:ext uri="{FF2B5EF4-FFF2-40B4-BE49-F238E27FC236}">
                <a16:creationId xmlns:a16="http://schemas.microsoft.com/office/drawing/2014/main" id="{9478CA3D-6341-401B-9AF1-7BAA393D6B5B}"/>
              </a:ext>
            </a:extLst>
          </p:cNvPr>
          <p:cNvSpPr>
            <a:spLocks noGrp="1"/>
          </p:cNvSpPr>
          <p:nvPr>
            <p:ph type="sldNum" sz="quarter" idx="4"/>
          </p:nvPr>
        </p:nvSpPr>
        <p:spPr/>
        <p:txBody>
          <a:bodyPr/>
          <a:lstStyle/>
          <a:p>
            <a:fld id="{FCE43C0F-8A7B-3A4B-9DB5-B3472E36E833}" type="slidenum">
              <a:rPr lang="en-GB" smtClean="0"/>
              <a:pPr/>
              <a:t>28</a:t>
            </a:fld>
            <a:endParaRPr lang="en-GB" dirty="0"/>
          </a:p>
        </p:txBody>
      </p:sp>
      <p:sp>
        <p:nvSpPr>
          <p:cNvPr id="10" name="Content Placeholder 9">
            <a:extLst>
              <a:ext uri="{FF2B5EF4-FFF2-40B4-BE49-F238E27FC236}">
                <a16:creationId xmlns:a16="http://schemas.microsoft.com/office/drawing/2014/main" id="{A3CAC8E7-6903-7C4F-B019-F189AD50EA6F}"/>
              </a:ext>
            </a:extLst>
          </p:cNvPr>
          <p:cNvSpPr>
            <a:spLocks noGrp="1"/>
          </p:cNvSpPr>
          <p:nvPr>
            <p:ph sz="quarter" idx="15"/>
          </p:nvPr>
        </p:nvSpPr>
        <p:spPr/>
        <p:txBody>
          <a:bodyPr/>
          <a:lstStyle/>
          <a:p>
            <a:endParaRPr lang="en-US"/>
          </a:p>
        </p:txBody>
      </p:sp>
    </p:spTree>
    <p:extLst>
      <p:ext uri="{BB962C8B-B14F-4D97-AF65-F5344CB8AC3E}">
        <p14:creationId xmlns:p14="http://schemas.microsoft.com/office/powerpoint/2010/main" val="254826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19200" y="246566"/>
            <a:ext cx="8740800" cy="807285"/>
          </a:xfrm>
        </p:spPr>
        <p:txBody>
          <a:bodyPr/>
          <a:lstStyle/>
          <a:p>
            <a:r>
              <a:rPr lang="en-GB" dirty="0"/>
              <a:t>Summary of NCCN: </a:t>
            </a:r>
            <a:br>
              <a:rPr lang="en-GB" dirty="0"/>
            </a:br>
            <a:r>
              <a:rPr lang="en-GB" dirty="0"/>
              <a:t>Recommendations</a:t>
            </a:r>
          </a:p>
        </p:txBody>
      </p:sp>
      <p:sp>
        <p:nvSpPr>
          <p:cNvPr id="10" name="Content Placeholder 9">
            <a:extLst>
              <a:ext uri="{FF2B5EF4-FFF2-40B4-BE49-F238E27FC236}">
                <a16:creationId xmlns:a16="http://schemas.microsoft.com/office/drawing/2014/main" id="{99C06F45-9D0D-0948-802F-1C507A1B18C2}"/>
              </a:ext>
            </a:extLst>
          </p:cNvPr>
          <p:cNvSpPr>
            <a:spLocks noGrp="1"/>
          </p:cNvSpPr>
          <p:nvPr>
            <p:ph sz="quarter" idx="15"/>
          </p:nvPr>
        </p:nvSpPr>
        <p:spPr/>
        <p:txBody>
          <a:bodyPr/>
          <a:lstStyle/>
          <a:p>
            <a:r>
              <a:rPr lang="en-GB" dirty="0"/>
              <a:t>NCCN, National Comprehensive </a:t>
            </a:r>
            <a:r>
              <a:rPr lang="en-GB" dirty="0">
                <a:solidFill>
                  <a:schemeClr val="tx2"/>
                </a:solidFill>
              </a:rPr>
              <a:t>Cancer Network</a:t>
            </a:r>
          </a:p>
          <a:p>
            <a:pPr>
              <a:spcBef>
                <a:spcPts val="0"/>
              </a:spcBef>
            </a:pPr>
            <a:r>
              <a:rPr lang="en-GB" dirty="0">
                <a:solidFill>
                  <a:schemeClr val="tx2"/>
                </a:solidFill>
              </a:rPr>
              <a:t>NCCN Guidelines. Hepatobiliary Cancers. V2.2021. Issued April 16, 2021</a:t>
            </a:r>
          </a:p>
        </p:txBody>
      </p:sp>
      <p:graphicFrame>
        <p:nvGraphicFramePr>
          <p:cNvPr id="17" name="object 2">
            <a:extLst>
              <a:ext uri="{FF2B5EF4-FFF2-40B4-BE49-F238E27FC236}">
                <a16:creationId xmlns:a16="http://schemas.microsoft.com/office/drawing/2014/main" id="{C539000C-CA07-344E-A5F1-57909CE294D9}"/>
              </a:ext>
            </a:extLst>
          </p:cNvPr>
          <p:cNvGraphicFramePr>
            <a:graphicFrameLocks noGrp="1"/>
          </p:cNvGraphicFramePr>
          <p:nvPr>
            <p:extLst>
              <p:ext uri="{D42A27DB-BD31-4B8C-83A1-F6EECF244321}">
                <p14:modId xmlns:p14="http://schemas.microsoft.com/office/powerpoint/2010/main" val="529948803"/>
              </p:ext>
            </p:extLst>
          </p:nvPr>
        </p:nvGraphicFramePr>
        <p:xfrm>
          <a:off x="619200" y="1685265"/>
          <a:ext cx="10988600" cy="3089651"/>
        </p:xfrm>
        <a:graphic>
          <a:graphicData uri="http://schemas.openxmlformats.org/drawingml/2006/table">
            <a:tbl>
              <a:tblPr firstRow="1" bandRow="1">
                <a:tableStyleId>{5C22544A-7EE6-4342-B048-85BDC9FD1C3A}</a:tableStyleId>
              </a:tblPr>
              <a:tblGrid>
                <a:gridCol w="5567899">
                  <a:extLst>
                    <a:ext uri="{9D8B030D-6E8A-4147-A177-3AD203B41FA5}">
                      <a16:colId xmlns:a16="http://schemas.microsoft.com/office/drawing/2014/main" val="20000"/>
                    </a:ext>
                  </a:extLst>
                </a:gridCol>
                <a:gridCol w="5420701">
                  <a:extLst>
                    <a:ext uri="{9D8B030D-6E8A-4147-A177-3AD203B41FA5}">
                      <a16:colId xmlns:a16="http://schemas.microsoft.com/office/drawing/2014/main" val="20001"/>
                    </a:ext>
                  </a:extLst>
                </a:gridCol>
              </a:tblGrid>
              <a:tr h="393982">
                <a:tc>
                  <a:txBody>
                    <a:bodyPr/>
                    <a:lstStyle/>
                    <a:p>
                      <a:pPr algn="ctr">
                        <a:lnSpc>
                          <a:spcPct val="100000"/>
                        </a:lnSpc>
                        <a:spcBef>
                          <a:spcPts val="265"/>
                        </a:spcBef>
                      </a:pPr>
                      <a:r>
                        <a:rPr sz="2000" spc="-5" dirty="0">
                          <a:latin typeface="Calibri" panose="020F0502020204030204" pitchFamily="34" charset="0"/>
                          <a:cs typeface="Calibri" panose="020F0502020204030204" pitchFamily="34" charset="0"/>
                        </a:rPr>
                        <a:t>First-Line</a:t>
                      </a:r>
                      <a:r>
                        <a:rPr sz="2000" spc="-15"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Therapy</a:t>
                      </a:r>
                      <a:endParaRPr sz="2000" dirty="0">
                        <a:latin typeface="Calibri" panose="020F0502020204030204" pitchFamily="34" charset="0"/>
                        <a:cs typeface="Calibri" panose="020F0502020204030204" pitchFamily="34" charset="0"/>
                      </a:endParaRPr>
                    </a:p>
                  </a:txBody>
                  <a:tcPr marL="0" marR="0" marT="33655" marB="0">
                    <a:lnL w="19050" cap="flat" cmpd="sng" algn="ctr">
                      <a:solidFill>
                        <a:schemeClr val="accent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lnSpc>
                          <a:spcPct val="100000"/>
                        </a:lnSpc>
                        <a:spcBef>
                          <a:spcPts val="265"/>
                        </a:spcBef>
                      </a:pPr>
                      <a:r>
                        <a:rPr sz="2000" spc="-5" dirty="0">
                          <a:latin typeface="Calibri" panose="020F0502020204030204" pitchFamily="34" charset="0"/>
                          <a:cs typeface="Calibri" panose="020F0502020204030204" pitchFamily="34" charset="0"/>
                        </a:rPr>
                        <a:t>Subsequent-Line</a:t>
                      </a:r>
                      <a:r>
                        <a:rPr sz="2000" spc="-15"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Therapy</a:t>
                      </a:r>
                      <a:endParaRPr sz="2000" dirty="0">
                        <a:latin typeface="Calibri" panose="020F0502020204030204" pitchFamily="34" charset="0"/>
                        <a:cs typeface="Calibri" panose="020F0502020204030204" pitchFamily="34" charset="0"/>
                      </a:endParaRPr>
                    </a:p>
                  </a:txBody>
                  <a:tcPr marL="0" marR="0" marT="33655" marB="0">
                    <a:lnL w="19050" cap="flat" cmpd="sng" algn="ctr">
                      <a:solidFill>
                        <a:schemeClr val="bg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9377">
                <a:tc>
                  <a:txBody>
                    <a:bodyPr/>
                    <a:lstStyle/>
                    <a:p>
                      <a:pPr marL="91440">
                        <a:lnSpc>
                          <a:spcPct val="100000"/>
                        </a:lnSpc>
                        <a:spcBef>
                          <a:spcPts val="265"/>
                        </a:spcBef>
                      </a:pPr>
                      <a:r>
                        <a:rPr sz="2000" b="1" spc="-5" dirty="0">
                          <a:solidFill>
                            <a:srgbClr val="5D8298"/>
                          </a:solidFill>
                          <a:latin typeface="Calibri" panose="020F0502020204030204" pitchFamily="34" charset="0"/>
                          <a:cs typeface="Calibri" panose="020F0502020204030204" pitchFamily="34" charset="0"/>
                        </a:rPr>
                        <a:t>Preferred</a:t>
                      </a:r>
                      <a:r>
                        <a:rPr sz="2000" b="1" spc="-20" dirty="0">
                          <a:solidFill>
                            <a:srgbClr val="5D8298"/>
                          </a:solidFill>
                          <a:latin typeface="Calibri" panose="020F0502020204030204" pitchFamily="34" charset="0"/>
                          <a:cs typeface="Calibri" panose="020F0502020204030204" pitchFamily="34" charset="0"/>
                        </a:rPr>
                        <a:t> </a:t>
                      </a:r>
                      <a:r>
                        <a:rPr sz="2000" b="1" spc="-5" dirty="0">
                          <a:solidFill>
                            <a:srgbClr val="5D8298"/>
                          </a:solidFill>
                          <a:latin typeface="Calibri" panose="020F0502020204030204" pitchFamily="34" charset="0"/>
                          <a:cs typeface="Calibri" panose="020F0502020204030204" pitchFamily="34" charset="0"/>
                        </a:rPr>
                        <a:t>Regimens</a:t>
                      </a:r>
                      <a:endParaRPr sz="2000" b="1" dirty="0">
                        <a:solidFill>
                          <a:srgbClr val="5D8298"/>
                        </a:solidFill>
                        <a:latin typeface="Calibri" panose="020F0502020204030204" pitchFamily="34" charset="0"/>
                        <a:cs typeface="Calibri" panose="020F0502020204030204" pitchFamily="34" charset="0"/>
                      </a:endParaRPr>
                    </a:p>
                  </a:txBody>
                  <a:tcPr marL="0" marR="0" marT="33655"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433705" indent="-342900">
                        <a:lnSpc>
                          <a:spcPct val="100000"/>
                        </a:lnSpc>
                        <a:spcBef>
                          <a:spcPts val="265"/>
                        </a:spcBef>
                        <a:buClr>
                          <a:schemeClr val="accent1"/>
                        </a:buClr>
                        <a:buFont typeface="Arial" panose="020B0604020202020204" pitchFamily="34" charset="0"/>
                        <a:buChar char="•"/>
                        <a:tabLst>
                          <a:tab pos="376555" algn="l"/>
                          <a:tab pos="377190" algn="l"/>
                        </a:tabLst>
                      </a:pPr>
                      <a:r>
                        <a:rPr sz="2000" spc="-5" dirty="0">
                          <a:solidFill>
                            <a:srgbClr val="5D8298"/>
                          </a:solidFill>
                          <a:latin typeface="Calibri" panose="020F0502020204030204" pitchFamily="34" charset="0"/>
                          <a:cs typeface="Calibri" panose="020F0502020204030204" pitchFamily="34" charset="0"/>
                        </a:rPr>
                        <a:t>Sorafenib</a:t>
                      </a:r>
                      <a:endParaRPr sz="2000" dirty="0">
                        <a:solidFill>
                          <a:srgbClr val="5D8298"/>
                        </a:solidFill>
                        <a:latin typeface="Calibri" panose="020F0502020204030204" pitchFamily="34" charset="0"/>
                        <a:cs typeface="Calibri" panose="020F0502020204030204" pitchFamily="34" charset="0"/>
                      </a:endParaRPr>
                    </a:p>
                  </a:txBody>
                  <a:tcPr marL="0" marR="0" marT="33655"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7794">
                <a:tc>
                  <a:txBody>
                    <a:bodyPr/>
                    <a:lstStyle/>
                    <a:p>
                      <a:pPr marL="528637" indent="-342900">
                        <a:lnSpc>
                          <a:spcPts val="2765"/>
                        </a:lnSpc>
                        <a:buClr>
                          <a:schemeClr val="accent1"/>
                        </a:buClr>
                        <a:buFont typeface="Arial" panose="020B0604020202020204" pitchFamily="34" charset="0"/>
                        <a:buChar char="•"/>
                        <a:tabLst/>
                      </a:pPr>
                      <a:r>
                        <a:rPr sz="2000" spc="-5" dirty="0">
                          <a:solidFill>
                            <a:srgbClr val="5D8298"/>
                          </a:solidFill>
                          <a:latin typeface="Calibri" panose="020F0502020204030204" pitchFamily="34" charset="0"/>
                          <a:cs typeface="Calibri" panose="020F0502020204030204" pitchFamily="34" charset="0"/>
                        </a:rPr>
                        <a:t>Atezolizumab</a:t>
                      </a:r>
                      <a:r>
                        <a:rPr sz="2000" spc="-15" dirty="0">
                          <a:solidFill>
                            <a:srgbClr val="5D8298"/>
                          </a:solidFill>
                          <a:latin typeface="Calibri" panose="020F0502020204030204" pitchFamily="34" charset="0"/>
                          <a:cs typeface="Calibri" panose="020F0502020204030204" pitchFamily="34" charset="0"/>
                        </a:rPr>
                        <a:t> </a:t>
                      </a:r>
                      <a:r>
                        <a:rPr sz="2000" dirty="0">
                          <a:solidFill>
                            <a:srgbClr val="5D8298"/>
                          </a:solidFill>
                          <a:latin typeface="Calibri" panose="020F0502020204030204" pitchFamily="34" charset="0"/>
                          <a:cs typeface="Calibri" panose="020F0502020204030204" pitchFamily="34" charset="0"/>
                        </a:rPr>
                        <a:t>+</a:t>
                      </a:r>
                      <a:r>
                        <a:rPr sz="2000" spc="-20" dirty="0">
                          <a:solidFill>
                            <a:srgbClr val="5D8298"/>
                          </a:solidFill>
                          <a:latin typeface="Calibri" panose="020F0502020204030204" pitchFamily="34" charset="0"/>
                          <a:cs typeface="Calibri" panose="020F0502020204030204" pitchFamily="34" charset="0"/>
                        </a:rPr>
                        <a:t> </a:t>
                      </a:r>
                      <a:r>
                        <a:rPr sz="2000" dirty="0">
                          <a:solidFill>
                            <a:srgbClr val="5D8298"/>
                          </a:solidFill>
                          <a:latin typeface="Calibri" panose="020F0502020204030204" pitchFamily="34" charset="0"/>
                          <a:cs typeface="Calibri" panose="020F0502020204030204" pitchFamily="34" charset="0"/>
                        </a:rPr>
                        <a:t>bevacizumab</a:t>
                      </a:r>
                    </a:p>
                  </a:txBody>
                  <a:tcPr marL="0" marR="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433705" indent="-342900">
                        <a:lnSpc>
                          <a:spcPts val="2765"/>
                        </a:lnSpc>
                        <a:buClr>
                          <a:schemeClr val="accent1"/>
                        </a:buClr>
                        <a:buFont typeface="Arial" panose="020B0604020202020204" pitchFamily="34" charset="0"/>
                        <a:buChar char="•"/>
                        <a:tabLst>
                          <a:tab pos="376555" algn="l"/>
                          <a:tab pos="377190" algn="l"/>
                        </a:tabLst>
                      </a:pPr>
                      <a:r>
                        <a:rPr sz="2000" spc="-5" dirty="0">
                          <a:solidFill>
                            <a:srgbClr val="5D8298"/>
                          </a:solidFill>
                          <a:latin typeface="Calibri" panose="020F0502020204030204" pitchFamily="34" charset="0"/>
                          <a:cs typeface="Calibri" panose="020F0502020204030204" pitchFamily="34" charset="0"/>
                        </a:rPr>
                        <a:t>Lenvatinib</a:t>
                      </a:r>
                      <a:endParaRPr sz="2000" dirty="0">
                        <a:solidFill>
                          <a:srgbClr val="5D8298"/>
                        </a:solidFill>
                        <a:latin typeface="Calibri" panose="020F0502020204030204" pitchFamily="34" charset="0"/>
                        <a:cs typeface="Calibri" panose="020F0502020204030204" pitchFamily="34" charset="0"/>
                      </a:endParaRPr>
                    </a:p>
                  </a:txBody>
                  <a:tcPr marL="0" marR="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6482">
                <a:tc>
                  <a:txBody>
                    <a:bodyPr/>
                    <a:lstStyle/>
                    <a:p>
                      <a:pPr marL="528637" indent="-342900">
                        <a:lnSpc>
                          <a:spcPts val="2765"/>
                        </a:lnSpc>
                        <a:buClr>
                          <a:schemeClr val="accent1"/>
                        </a:buClr>
                        <a:buFont typeface="Arial" panose="020B0604020202020204" pitchFamily="34" charset="0"/>
                        <a:buChar char="•"/>
                        <a:tabLst/>
                      </a:pPr>
                      <a:r>
                        <a:rPr sz="2000" spc="-5" dirty="0">
                          <a:solidFill>
                            <a:srgbClr val="5D8298"/>
                          </a:solidFill>
                          <a:latin typeface="Calibri" panose="020F0502020204030204" pitchFamily="34" charset="0"/>
                          <a:cs typeface="Calibri" panose="020F0502020204030204" pitchFamily="34" charset="0"/>
                        </a:rPr>
                        <a:t>Sorafenib</a:t>
                      </a:r>
                      <a:endParaRPr sz="2000" dirty="0">
                        <a:solidFill>
                          <a:srgbClr val="5D8298"/>
                        </a:solidFill>
                        <a:latin typeface="Calibri" panose="020F0502020204030204" pitchFamily="34" charset="0"/>
                        <a:cs typeface="Calibri" panose="020F0502020204030204" pitchFamily="34" charset="0"/>
                      </a:endParaRPr>
                    </a:p>
                  </a:txBody>
                  <a:tcPr marL="0" marR="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433705" indent="-342900">
                        <a:lnSpc>
                          <a:spcPts val="2765"/>
                        </a:lnSpc>
                        <a:buClr>
                          <a:schemeClr val="accent1"/>
                        </a:buClr>
                        <a:buFont typeface="Arial" panose="020B0604020202020204" pitchFamily="34" charset="0"/>
                        <a:buChar char="•"/>
                        <a:tabLst>
                          <a:tab pos="376555" algn="l"/>
                          <a:tab pos="377190" algn="l"/>
                        </a:tabLst>
                      </a:pPr>
                      <a:r>
                        <a:rPr sz="2000" spc="-5" dirty="0">
                          <a:solidFill>
                            <a:srgbClr val="5D8298"/>
                          </a:solidFill>
                          <a:latin typeface="Calibri" panose="020F0502020204030204" pitchFamily="34" charset="0"/>
                          <a:cs typeface="Calibri" panose="020F0502020204030204" pitchFamily="34" charset="0"/>
                        </a:rPr>
                        <a:t>Regorafenib</a:t>
                      </a:r>
                      <a:endParaRPr sz="2000" dirty="0">
                        <a:solidFill>
                          <a:srgbClr val="5D8298"/>
                        </a:solidFill>
                        <a:latin typeface="Calibri" panose="020F0502020204030204" pitchFamily="34" charset="0"/>
                        <a:cs typeface="Calibri" panose="020F0502020204030204" pitchFamily="34" charset="0"/>
                      </a:endParaRPr>
                    </a:p>
                  </a:txBody>
                  <a:tcPr marL="0" marR="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6482">
                <a:tc>
                  <a:txBody>
                    <a:bodyPr/>
                    <a:lstStyle/>
                    <a:p>
                      <a:pPr marL="528637" indent="-342900">
                        <a:lnSpc>
                          <a:spcPts val="2750"/>
                        </a:lnSpc>
                        <a:buClr>
                          <a:schemeClr val="accent1"/>
                        </a:buClr>
                        <a:buFont typeface="Arial" panose="020B0604020202020204" pitchFamily="34" charset="0"/>
                        <a:buChar char="•"/>
                        <a:tabLst/>
                      </a:pPr>
                      <a:r>
                        <a:rPr sz="2000" spc="-5" dirty="0">
                          <a:solidFill>
                            <a:srgbClr val="5D8298"/>
                          </a:solidFill>
                          <a:latin typeface="Calibri" panose="020F0502020204030204" pitchFamily="34" charset="0"/>
                          <a:cs typeface="Calibri" panose="020F0502020204030204" pitchFamily="34" charset="0"/>
                        </a:rPr>
                        <a:t>Lenvatinib</a:t>
                      </a:r>
                      <a:endParaRPr sz="2000" dirty="0">
                        <a:solidFill>
                          <a:srgbClr val="5D8298"/>
                        </a:solidFill>
                        <a:latin typeface="Calibri" panose="020F0502020204030204" pitchFamily="34" charset="0"/>
                        <a:cs typeface="Calibri" panose="020F0502020204030204" pitchFamily="34" charset="0"/>
                      </a:endParaRPr>
                    </a:p>
                  </a:txBody>
                  <a:tcPr marL="0" marR="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433705" indent="-342900">
                        <a:lnSpc>
                          <a:spcPts val="2750"/>
                        </a:lnSpc>
                        <a:buClr>
                          <a:schemeClr val="accent1"/>
                        </a:buClr>
                        <a:buFont typeface="Arial" panose="020B0604020202020204" pitchFamily="34" charset="0"/>
                        <a:buChar char="•"/>
                        <a:tabLst>
                          <a:tab pos="376555" algn="l"/>
                          <a:tab pos="377190" algn="l"/>
                        </a:tabLst>
                      </a:pPr>
                      <a:r>
                        <a:rPr sz="2000" spc="-5" dirty="0">
                          <a:solidFill>
                            <a:srgbClr val="5D8298"/>
                          </a:solidFill>
                          <a:latin typeface="Calibri" panose="020F0502020204030204" pitchFamily="34" charset="0"/>
                          <a:cs typeface="Calibri" panose="020F0502020204030204" pitchFamily="34" charset="0"/>
                        </a:rPr>
                        <a:t>Cabozantinib</a:t>
                      </a:r>
                      <a:endParaRPr sz="2000" dirty="0">
                        <a:solidFill>
                          <a:srgbClr val="5D8298"/>
                        </a:solidFill>
                        <a:latin typeface="Calibri" panose="020F0502020204030204" pitchFamily="34" charset="0"/>
                        <a:cs typeface="Calibri" panose="020F0502020204030204" pitchFamily="34" charset="0"/>
                      </a:endParaRPr>
                    </a:p>
                  </a:txBody>
                  <a:tcPr marL="0" marR="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7592">
                <a:tc>
                  <a:txBody>
                    <a:bodyPr/>
                    <a:lstStyle/>
                    <a:p>
                      <a:pPr marL="0" marR="0" lvl="0" indent="92075" algn="l" defTabSz="457200" rtl="0" eaLnBrk="1" fontAlgn="auto" latinLnBrk="0" hangingPunct="1">
                        <a:lnSpc>
                          <a:spcPct val="100000"/>
                        </a:lnSpc>
                        <a:spcBef>
                          <a:spcPts val="0"/>
                        </a:spcBef>
                        <a:spcAft>
                          <a:spcPts val="0"/>
                        </a:spcAft>
                        <a:buClrTx/>
                        <a:buSzTx/>
                        <a:buFontTx/>
                        <a:buNone/>
                        <a:tabLst/>
                        <a:defRPr/>
                      </a:pPr>
                      <a:endParaRPr lang="en-GB" sz="2000" b="1" dirty="0">
                        <a:solidFill>
                          <a:srgbClr val="5D8298"/>
                        </a:solidFill>
                        <a:latin typeface="Calibri" panose="020F0502020204030204" pitchFamily="34" charset="0"/>
                        <a:cs typeface="Calibri" panose="020F0502020204030204" pitchFamily="34" charset="0"/>
                      </a:endParaRPr>
                    </a:p>
                  </a:txBody>
                  <a:tcPr marL="0" marR="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433705" indent="-342900">
                        <a:lnSpc>
                          <a:spcPts val="2755"/>
                        </a:lnSpc>
                        <a:buClr>
                          <a:schemeClr val="accent1"/>
                        </a:buClr>
                        <a:buFont typeface="Arial" panose="020B0604020202020204" pitchFamily="34" charset="0"/>
                        <a:buChar char="•"/>
                        <a:tabLst>
                          <a:tab pos="376555" algn="l"/>
                          <a:tab pos="377190" algn="l"/>
                        </a:tabLst>
                      </a:pPr>
                      <a:r>
                        <a:rPr sz="2000" dirty="0">
                          <a:solidFill>
                            <a:srgbClr val="5D8298"/>
                          </a:solidFill>
                          <a:latin typeface="Calibri" panose="020F0502020204030204" pitchFamily="34" charset="0"/>
                          <a:cs typeface="Calibri" panose="020F0502020204030204" pitchFamily="34" charset="0"/>
                        </a:rPr>
                        <a:t>Ramucirumab</a:t>
                      </a:r>
                    </a:p>
                  </a:txBody>
                  <a:tcPr marL="0" marR="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7592">
                <a:tc>
                  <a:txBody>
                    <a:bodyPr/>
                    <a:lstStyle/>
                    <a:p>
                      <a:pPr marL="0" marR="0" lvl="0" indent="92075" algn="l" defTabSz="457200" rtl="0" eaLnBrk="1" fontAlgn="auto" latinLnBrk="0" hangingPunct="1">
                        <a:lnSpc>
                          <a:spcPct val="100000"/>
                        </a:lnSpc>
                        <a:spcBef>
                          <a:spcPts val="0"/>
                        </a:spcBef>
                        <a:spcAft>
                          <a:spcPts val="0"/>
                        </a:spcAft>
                        <a:buClrTx/>
                        <a:buSzTx/>
                        <a:buFontTx/>
                        <a:buNone/>
                        <a:tabLst/>
                        <a:defRPr/>
                      </a:pPr>
                      <a:r>
                        <a:rPr lang="en-GB" sz="2000" b="1" spc="-5" dirty="0">
                          <a:solidFill>
                            <a:srgbClr val="5D8298"/>
                          </a:solidFill>
                          <a:latin typeface="Calibri" panose="020F0502020204030204" pitchFamily="34" charset="0"/>
                          <a:cs typeface="Calibri" panose="020F0502020204030204" pitchFamily="34" charset="0"/>
                        </a:rPr>
                        <a:t>Useful</a:t>
                      </a:r>
                      <a:r>
                        <a:rPr lang="en-GB" sz="2000" b="1" spc="-10" dirty="0">
                          <a:solidFill>
                            <a:srgbClr val="5D8298"/>
                          </a:solidFill>
                          <a:latin typeface="Calibri" panose="020F0502020204030204" pitchFamily="34" charset="0"/>
                          <a:cs typeface="Calibri" panose="020F0502020204030204" pitchFamily="34" charset="0"/>
                        </a:rPr>
                        <a:t> </a:t>
                      </a:r>
                      <a:r>
                        <a:rPr lang="en-GB" sz="2000" b="1" spc="-5" dirty="0">
                          <a:solidFill>
                            <a:srgbClr val="5D8298"/>
                          </a:solidFill>
                          <a:latin typeface="Calibri" panose="020F0502020204030204" pitchFamily="34" charset="0"/>
                          <a:cs typeface="Calibri" panose="020F0502020204030204" pitchFamily="34" charset="0"/>
                        </a:rPr>
                        <a:t>in</a:t>
                      </a:r>
                      <a:r>
                        <a:rPr lang="en-GB" sz="2000" b="1" spc="-10" dirty="0">
                          <a:solidFill>
                            <a:srgbClr val="5D8298"/>
                          </a:solidFill>
                          <a:latin typeface="Calibri" panose="020F0502020204030204" pitchFamily="34" charset="0"/>
                          <a:cs typeface="Calibri" panose="020F0502020204030204" pitchFamily="34" charset="0"/>
                        </a:rPr>
                        <a:t> </a:t>
                      </a:r>
                      <a:r>
                        <a:rPr lang="en-GB" sz="2000" b="1" spc="-5" dirty="0">
                          <a:solidFill>
                            <a:srgbClr val="5D8298"/>
                          </a:solidFill>
                          <a:latin typeface="Calibri" panose="020F0502020204030204" pitchFamily="34" charset="0"/>
                          <a:cs typeface="Calibri" panose="020F0502020204030204" pitchFamily="34" charset="0"/>
                        </a:rPr>
                        <a:t>Certain</a:t>
                      </a:r>
                      <a:r>
                        <a:rPr lang="en-GB" sz="2000" b="1" spc="-10" dirty="0">
                          <a:solidFill>
                            <a:srgbClr val="5D8298"/>
                          </a:solidFill>
                          <a:latin typeface="Calibri" panose="020F0502020204030204" pitchFamily="34" charset="0"/>
                          <a:cs typeface="Calibri" panose="020F0502020204030204" pitchFamily="34" charset="0"/>
                        </a:rPr>
                        <a:t> </a:t>
                      </a:r>
                      <a:r>
                        <a:rPr lang="en-GB" sz="2000" b="1" spc="-5" dirty="0">
                          <a:solidFill>
                            <a:srgbClr val="5D8298"/>
                          </a:solidFill>
                          <a:latin typeface="Calibri" panose="020F0502020204030204" pitchFamily="34" charset="0"/>
                          <a:cs typeface="Calibri" panose="020F0502020204030204" pitchFamily="34" charset="0"/>
                        </a:rPr>
                        <a:t>Circumstances</a:t>
                      </a:r>
                      <a:endParaRPr lang="en-GB" sz="2000" b="1" dirty="0">
                        <a:solidFill>
                          <a:srgbClr val="5D8298"/>
                        </a:solidFill>
                        <a:latin typeface="Calibri" panose="020F0502020204030204" pitchFamily="34" charset="0"/>
                        <a:cs typeface="Calibri" panose="020F0502020204030204" pitchFamily="34" charset="0"/>
                      </a:endParaRPr>
                    </a:p>
                  </a:txBody>
                  <a:tcPr marL="0" marR="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433705" indent="-342900">
                        <a:lnSpc>
                          <a:spcPts val="2755"/>
                        </a:lnSpc>
                        <a:buClr>
                          <a:schemeClr val="accent1"/>
                        </a:buClr>
                        <a:buFont typeface="Arial" panose="020B0604020202020204" pitchFamily="34" charset="0"/>
                        <a:buChar char="•"/>
                        <a:tabLst>
                          <a:tab pos="376555" algn="l"/>
                          <a:tab pos="377190" algn="l"/>
                        </a:tabLst>
                      </a:pPr>
                      <a:r>
                        <a:rPr lang="en-GB" sz="2000" dirty="0">
                          <a:solidFill>
                            <a:srgbClr val="5D8298"/>
                          </a:solidFill>
                          <a:latin typeface="Calibri" panose="020F0502020204030204" pitchFamily="34" charset="0"/>
                          <a:cs typeface="Calibri" panose="020F0502020204030204" pitchFamily="34" charset="0"/>
                        </a:rPr>
                        <a:t>Nivolumab</a:t>
                      </a:r>
                      <a:endParaRPr sz="2000" dirty="0">
                        <a:solidFill>
                          <a:srgbClr val="5D8298"/>
                        </a:solidFill>
                        <a:latin typeface="Calibri" panose="020F0502020204030204" pitchFamily="34" charset="0"/>
                        <a:cs typeface="Calibri" panose="020F0502020204030204" pitchFamily="34" charset="0"/>
                      </a:endParaRPr>
                    </a:p>
                  </a:txBody>
                  <a:tcPr marL="0" marR="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0193233"/>
                  </a:ext>
                </a:extLst>
              </a:tr>
              <a:tr h="287592">
                <a:tc>
                  <a:txBody>
                    <a:bodyPr/>
                    <a:lstStyle/>
                    <a:p>
                      <a:pPr marL="528637" marR="0" lvl="0" indent="-34290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2000" dirty="0">
                          <a:solidFill>
                            <a:srgbClr val="5D8298"/>
                          </a:solidFill>
                          <a:latin typeface="Calibri" panose="020F0502020204030204" pitchFamily="34" charset="0"/>
                          <a:cs typeface="Calibri" panose="020F0502020204030204" pitchFamily="34" charset="0"/>
                        </a:rPr>
                        <a:t>Nivolumab</a:t>
                      </a:r>
                    </a:p>
                  </a:txBody>
                  <a:tcPr marL="0" marR="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433705" marR="0" lvl="0" indent="-342900" algn="l" defTabSz="457200" rtl="0" eaLnBrk="1" fontAlgn="auto" latinLnBrk="0" hangingPunct="1">
                        <a:lnSpc>
                          <a:spcPts val="2755"/>
                        </a:lnSpc>
                        <a:spcBef>
                          <a:spcPts val="0"/>
                        </a:spcBef>
                        <a:spcAft>
                          <a:spcPts val="0"/>
                        </a:spcAft>
                        <a:buClr>
                          <a:schemeClr val="accent1"/>
                        </a:buClr>
                        <a:buSzTx/>
                        <a:buFont typeface="Arial" panose="020B0604020202020204" pitchFamily="34" charset="0"/>
                        <a:buChar char="•"/>
                        <a:tabLst>
                          <a:tab pos="376555" algn="l"/>
                          <a:tab pos="377190" algn="l"/>
                        </a:tabLst>
                        <a:defRPr/>
                      </a:pPr>
                      <a:r>
                        <a:rPr lang="en-GB" sz="2000" spc="-5" dirty="0">
                          <a:solidFill>
                            <a:srgbClr val="5D8298"/>
                          </a:solidFill>
                          <a:latin typeface="Calibri" panose="020F0502020204030204" pitchFamily="34" charset="0"/>
                          <a:cs typeface="Calibri" panose="020F0502020204030204" pitchFamily="34" charset="0"/>
                        </a:rPr>
                        <a:t>Pembrolizumab</a:t>
                      </a:r>
                      <a:endParaRPr lang="en-GB" sz="2000" dirty="0">
                        <a:solidFill>
                          <a:srgbClr val="5D8298"/>
                        </a:solidFill>
                        <a:latin typeface="Calibri" panose="020F0502020204030204" pitchFamily="34" charset="0"/>
                        <a:cs typeface="Calibri" panose="020F0502020204030204" pitchFamily="34" charset="0"/>
                      </a:endParaRPr>
                    </a:p>
                  </a:txBody>
                  <a:tcPr marL="0" marR="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7876895"/>
                  </a:ext>
                </a:extLst>
              </a:tr>
              <a:tr h="287592">
                <a:tc>
                  <a:txBody>
                    <a:bodyPr/>
                    <a:lstStyle/>
                    <a:p>
                      <a:pPr>
                        <a:lnSpc>
                          <a:spcPct val="100000"/>
                        </a:lnSpc>
                      </a:pPr>
                      <a:endParaRPr sz="2000" dirty="0">
                        <a:latin typeface="Calibri" panose="020F0502020204030204" pitchFamily="34" charset="0"/>
                        <a:cs typeface="Calibri" panose="020F0502020204030204" pitchFamily="34" charset="0"/>
                      </a:endParaRPr>
                    </a:p>
                  </a:txBody>
                  <a:tcPr marL="0" marR="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33705" marR="0" lvl="0" indent="-342900" algn="l" defTabSz="457200" rtl="0" eaLnBrk="1" fontAlgn="auto" latinLnBrk="0" hangingPunct="1">
                        <a:lnSpc>
                          <a:spcPts val="2755"/>
                        </a:lnSpc>
                        <a:spcBef>
                          <a:spcPts val="0"/>
                        </a:spcBef>
                        <a:spcAft>
                          <a:spcPts val="0"/>
                        </a:spcAft>
                        <a:buClr>
                          <a:schemeClr val="accent1"/>
                        </a:buClr>
                        <a:buSzTx/>
                        <a:buFont typeface="Arial" panose="020B0604020202020204" pitchFamily="34" charset="0"/>
                        <a:buChar char="•"/>
                        <a:tabLst>
                          <a:tab pos="376555" algn="l"/>
                          <a:tab pos="377190" algn="l"/>
                        </a:tabLst>
                        <a:defRPr/>
                      </a:pPr>
                      <a:r>
                        <a:rPr lang="en-GB" sz="2000" dirty="0">
                          <a:solidFill>
                            <a:srgbClr val="5D8298"/>
                          </a:solidFill>
                          <a:latin typeface="Calibri" panose="020F0502020204030204" pitchFamily="34" charset="0"/>
                          <a:cs typeface="Calibri" panose="020F0502020204030204" pitchFamily="34" charset="0"/>
                        </a:rPr>
                        <a:t>Nivolumab</a:t>
                      </a:r>
                      <a:r>
                        <a:rPr lang="en-GB" sz="2000" spc="-25" dirty="0">
                          <a:solidFill>
                            <a:srgbClr val="5D8298"/>
                          </a:solidFill>
                          <a:latin typeface="Calibri" panose="020F0502020204030204" pitchFamily="34" charset="0"/>
                          <a:cs typeface="Calibri" panose="020F0502020204030204" pitchFamily="34" charset="0"/>
                        </a:rPr>
                        <a:t> </a:t>
                      </a:r>
                      <a:r>
                        <a:rPr lang="en-GB" sz="2000" dirty="0">
                          <a:solidFill>
                            <a:srgbClr val="5D8298"/>
                          </a:solidFill>
                          <a:latin typeface="Calibri" panose="020F0502020204030204" pitchFamily="34" charset="0"/>
                          <a:cs typeface="Calibri" panose="020F0502020204030204" pitchFamily="34" charset="0"/>
                        </a:rPr>
                        <a:t>+</a:t>
                      </a:r>
                      <a:r>
                        <a:rPr lang="en-GB" sz="2000" spc="-30" dirty="0">
                          <a:solidFill>
                            <a:srgbClr val="5D8298"/>
                          </a:solidFill>
                          <a:latin typeface="Calibri" panose="020F0502020204030204" pitchFamily="34" charset="0"/>
                          <a:cs typeface="Calibri" panose="020F0502020204030204" pitchFamily="34" charset="0"/>
                        </a:rPr>
                        <a:t> </a:t>
                      </a:r>
                      <a:r>
                        <a:rPr lang="en-GB" sz="2000" dirty="0">
                          <a:solidFill>
                            <a:srgbClr val="5D8298"/>
                          </a:solidFill>
                          <a:latin typeface="Calibri" panose="020F0502020204030204" pitchFamily="34" charset="0"/>
                          <a:cs typeface="Calibri" panose="020F0502020204030204" pitchFamily="34" charset="0"/>
                        </a:rPr>
                        <a:t>ipilimumab</a:t>
                      </a:r>
                    </a:p>
                  </a:txBody>
                  <a:tcPr marL="0" marR="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711879"/>
                  </a:ext>
                </a:extLst>
              </a:tr>
            </a:tbl>
          </a:graphicData>
        </a:graphic>
      </p:graphicFrame>
      <p:sp>
        <p:nvSpPr>
          <p:cNvPr id="18" name="Slide Number Placeholder 17">
            <a:extLst>
              <a:ext uri="{FF2B5EF4-FFF2-40B4-BE49-F238E27FC236}">
                <a16:creationId xmlns:a16="http://schemas.microsoft.com/office/drawing/2014/main" id="{23D1F93A-6224-CB4E-9D15-202DD350CE96}"/>
              </a:ext>
            </a:extLst>
          </p:cNvPr>
          <p:cNvSpPr>
            <a:spLocks noGrp="1"/>
          </p:cNvSpPr>
          <p:nvPr>
            <p:ph type="sldNum" sz="quarter" idx="4"/>
          </p:nvPr>
        </p:nvSpPr>
        <p:spPr/>
        <p:txBody>
          <a:bodyPr/>
          <a:lstStyle/>
          <a:p>
            <a:fld id="{FCE43C0F-8A7B-3A4B-9DB5-B3472E36E833}" type="slidenum">
              <a:rPr lang="en-GB" smtClean="0"/>
              <a:pPr/>
              <a:t>29</a:t>
            </a:fld>
            <a:endParaRPr lang="en-GB" dirty="0"/>
          </a:p>
        </p:txBody>
      </p:sp>
    </p:spTree>
    <p:extLst>
      <p:ext uri="{BB962C8B-B14F-4D97-AF65-F5344CB8AC3E}">
        <p14:creationId xmlns:p14="http://schemas.microsoft.com/office/powerpoint/2010/main" val="320316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654C10-3D9F-BC4C-AD94-6524FD9D4638}"/>
              </a:ext>
            </a:extLst>
          </p:cNvPr>
          <p:cNvSpPr>
            <a:spLocks noGrp="1"/>
          </p:cNvSpPr>
          <p:nvPr>
            <p:ph type="title"/>
          </p:nvPr>
        </p:nvSpPr>
        <p:spPr/>
        <p:txBody>
          <a:bodyPr/>
          <a:lstStyle/>
          <a:p>
            <a:r>
              <a:rPr lang="en-GB" dirty="0"/>
              <a:t>EXPERTS KNOWLEDGE SHARE </a:t>
            </a:r>
            <a:br>
              <a:rPr lang="en-GB" dirty="0"/>
            </a:br>
            <a:r>
              <a:rPr lang="en-GB" dirty="0"/>
              <a:t>Educational objectives</a:t>
            </a:r>
          </a:p>
        </p:txBody>
      </p:sp>
      <p:graphicFrame>
        <p:nvGraphicFramePr>
          <p:cNvPr id="7" name="Tijdelijke aanduiding voor inhoud 6">
            <a:extLst>
              <a:ext uri="{FF2B5EF4-FFF2-40B4-BE49-F238E27FC236}">
                <a16:creationId xmlns:a16="http://schemas.microsoft.com/office/drawing/2014/main" id="{03EA3C5A-3EE3-5245-897F-A0C656D084F3}"/>
              </a:ext>
            </a:extLst>
          </p:cNvPr>
          <p:cNvGraphicFramePr>
            <a:graphicFrameLocks noGrp="1"/>
          </p:cNvGraphicFramePr>
          <p:nvPr>
            <p:ph sz="quarter" idx="14"/>
            <p:extLst>
              <p:ext uri="{D42A27DB-BD31-4B8C-83A1-F6EECF244321}">
                <p14:modId xmlns:p14="http://schemas.microsoft.com/office/powerpoint/2010/main" val="3281380346"/>
              </p:ext>
            </p:extLst>
          </p:nvPr>
        </p:nvGraphicFramePr>
        <p:xfrm>
          <a:off x="620713" y="1063277"/>
          <a:ext cx="1096168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jdelijke aanduiding voor inhoud 12">
            <a:extLst>
              <a:ext uri="{FF2B5EF4-FFF2-40B4-BE49-F238E27FC236}">
                <a16:creationId xmlns:a16="http://schemas.microsoft.com/office/drawing/2014/main" id="{E0DC95D2-7AB3-E249-8698-A5A287ED11FE}"/>
              </a:ext>
            </a:extLst>
          </p:cNvPr>
          <p:cNvSpPr>
            <a:spLocks noGrp="1"/>
          </p:cNvSpPr>
          <p:nvPr>
            <p:ph sz="quarter" idx="15"/>
          </p:nvPr>
        </p:nvSpPr>
        <p:spPr/>
        <p:txBody>
          <a:bodyPr/>
          <a:lstStyle/>
          <a:p>
            <a:r>
              <a:rPr lang="en-GB" dirty="0"/>
              <a:t>HCC, hepatocellular carcinoma</a:t>
            </a:r>
          </a:p>
        </p:txBody>
      </p:sp>
      <p:sp>
        <p:nvSpPr>
          <p:cNvPr id="3" name="Slide Number Placeholder 2">
            <a:extLst>
              <a:ext uri="{FF2B5EF4-FFF2-40B4-BE49-F238E27FC236}">
                <a16:creationId xmlns:a16="http://schemas.microsoft.com/office/drawing/2014/main" id="{530ECFC5-4B53-4E72-B9BE-2827B445C798}"/>
              </a:ext>
            </a:extLst>
          </p:cNvPr>
          <p:cNvSpPr>
            <a:spLocks noGrp="1"/>
          </p:cNvSpPr>
          <p:nvPr>
            <p:ph type="sldNum" sz="quarter" idx="4"/>
          </p:nvPr>
        </p:nvSpPr>
        <p:spPr>
          <a:xfrm>
            <a:off x="10512491" y="6356351"/>
            <a:ext cx="1069909" cy="365125"/>
          </a:xfrm>
        </p:spPr>
        <p:txBody>
          <a:bodyPr/>
          <a:lstStyle/>
          <a:p>
            <a:fld id="{FCE43C0F-8A7B-3A4B-9DB5-B3472E36E833}" type="slidenum">
              <a:rPr lang="en-GB" smtClean="0"/>
              <a:pPr/>
              <a:t>3</a:t>
            </a:fld>
            <a:endParaRPr lang="en-GB" dirty="0"/>
          </a:p>
        </p:txBody>
      </p:sp>
    </p:spTree>
    <p:extLst>
      <p:ext uri="{BB962C8B-B14F-4D97-AF65-F5344CB8AC3E}">
        <p14:creationId xmlns:p14="http://schemas.microsoft.com/office/powerpoint/2010/main" val="127993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GB" dirty="0" err="1"/>
              <a:t>Atezolizumab</a:t>
            </a:r>
            <a:r>
              <a:rPr lang="en-GB" dirty="0"/>
              <a:t>/bevacizumab will be preferred in most </a:t>
            </a:r>
            <a:r>
              <a:rPr lang="en-GB" dirty="0">
                <a:solidFill>
                  <a:schemeClr val="accent1"/>
                </a:solidFill>
              </a:rPr>
              <a:t>but not all </a:t>
            </a:r>
            <a:r>
              <a:rPr lang="en-GB" dirty="0"/>
              <a:t>patients</a:t>
            </a:r>
          </a:p>
        </p:txBody>
      </p:sp>
      <p:sp>
        <p:nvSpPr>
          <p:cNvPr id="25" name="Slide Number Placeholder 24">
            <a:extLst>
              <a:ext uri="{FF2B5EF4-FFF2-40B4-BE49-F238E27FC236}">
                <a16:creationId xmlns:a16="http://schemas.microsoft.com/office/drawing/2014/main" id="{1514153B-1C80-1849-B794-84748241D246}"/>
              </a:ext>
            </a:extLst>
          </p:cNvPr>
          <p:cNvSpPr>
            <a:spLocks noGrp="1"/>
          </p:cNvSpPr>
          <p:nvPr>
            <p:ph type="sldNum" sz="quarter" idx="4"/>
          </p:nvPr>
        </p:nvSpPr>
        <p:spPr/>
        <p:txBody>
          <a:bodyPr/>
          <a:lstStyle/>
          <a:p>
            <a:fld id="{FCE43C0F-8A7B-3A4B-9DB5-B3472E36E833}" type="slidenum">
              <a:rPr lang="en-GB" smtClean="0"/>
              <a:pPr/>
              <a:t>30</a:t>
            </a:fld>
            <a:endParaRPr lang="en-GB" dirty="0"/>
          </a:p>
        </p:txBody>
      </p:sp>
      <p:sp>
        <p:nvSpPr>
          <p:cNvPr id="24" name="Content Placeholder 23">
            <a:extLst>
              <a:ext uri="{FF2B5EF4-FFF2-40B4-BE49-F238E27FC236}">
                <a16:creationId xmlns:a16="http://schemas.microsoft.com/office/drawing/2014/main" id="{7F793C13-8075-DB45-9817-D7C5F84AB4FD}"/>
              </a:ext>
            </a:extLst>
          </p:cNvPr>
          <p:cNvSpPr>
            <a:spLocks noGrp="1"/>
          </p:cNvSpPr>
          <p:nvPr>
            <p:ph sz="quarter" idx="15"/>
          </p:nvPr>
        </p:nvSpPr>
        <p:spPr>
          <a:xfrm>
            <a:off x="620183" y="6356351"/>
            <a:ext cx="10660391" cy="365125"/>
          </a:xfrm>
        </p:spPr>
        <p:txBody>
          <a:bodyPr/>
          <a:lstStyle/>
          <a:p>
            <a:r>
              <a:rPr lang="en-GB" dirty="0"/>
              <a:t>ECOG PS, </a:t>
            </a:r>
            <a:r>
              <a:rPr lang="en-US" dirty="0"/>
              <a:t>Eastern Cooperative Oncology Group Performance Status; HCC, </a:t>
            </a:r>
            <a:r>
              <a:rPr lang="en-GB" dirty="0"/>
              <a:t>hepatocellular carcinoma; </a:t>
            </a:r>
            <a:r>
              <a:rPr lang="en-US" dirty="0"/>
              <a:t>NSAIDs, nonsteroidal anti-inflammatory drugs</a:t>
            </a:r>
            <a:endParaRPr lang="en-GB" dirty="0"/>
          </a:p>
          <a:p>
            <a:pPr>
              <a:spcBef>
                <a:spcPts val="0"/>
              </a:spcBef>
            </a:pPr>
            <a:r>
              <a:rPr lang="en-GB" dirty="0"/>
              <a:t>Finn RS, et al. </a:t>
            </a:r>
            <a:r>
              <a:rPr lang="en-US" dirty="0"/>
              <a:t>N </a:t>
            </a:r>
            <a:r>
              <a:rPr lang="en-US" dirty="0" err="1"/>
              <a:t>Engl</a:t>
            </a:r>
            <a:r>
              <a:rPr lang="en-US" dirty="0"/>
              <a:t> J Med. 2020;382(20):1894-1905</a:t>
            </a:r>
            <a:r>
              <a:rPr lang="en-GB" dirty="0"/>
              <a:t>. Finn RS, et al. </a:t>
            </a:r>
            <a:r>
              <a:rPr lang="en-US" dirty="0"/>
              <a:t>J </a:t>
            </a:r>
            <a:r>
              <a:rPr lang="en-US" dirty="0" err="1"/>
              <a:t>Clin</a:t>
            </a:r>
            <a:r>
              <a:rPr lang="en-US" dirty="0"/>
              <a:t> </a:t>
            </a:r>
            <a:r>
              <a:rPr lang="en-US" dirty="0" err="1"/>
              <a:t>Oncol</a:t>
            </a:r>
            <a:r>
              <a:rPr lang="en-US" dirty="0"/>
              <a:t>. 2021;39(3_suppl):267-267. Source: https://</a:t>
            </a:r>
            <a:r>
              <a:rPr lang="en-US" dirty="0" err="1"/>
              <a:t>clinicaltrials.gov</a:t>
            </a:r>
            <a:r>
              <a:rPr lang="en-US" dirty="0"/>
              <a:t>/ct2/show/NCT03434379.  </a:t>
            </a:r>
          </a:p>
        </p:txBody>
      </p:sp>
      <p:sp>
        <p:nvSpPr>
          <p:cNvPr id="9" name="object 9"/>
          <p:cNvSpPr txBox="1"/>
          <p:nvPr/>
        </p:nvSpPr>
        <p:spPr>
          <a:xfrm>
            <a:off x="5662248" y="2494596"/>
            <a:ext cx="2057400" cy="853440"/>
          </a:xfrm>
          <a:prstGeom prst="rect">
            <a:avLst/>
          </a:prstGeom>
        </p:spPr>
        <p:txBody>
          <a:bodyPr vert="horz" wrap="square" lIns="0" tIns="192405" rIns="0" bIns="0" rtlCol="0">
            <a:spAutoFit/>
          </a:bodyPr>
          <a:lstStyle/>
          <a:p>
            <a:pPr marL="391160" marR="278130" indent="-106045">
              <a:lnSpc>
                <a:spcPts val="1900"/>
              </a:lnSpc>
              <a:spcBef>
                <a:spcPts val="1515"/>
              </a:spcBef>
            </a:pPr>
            <a:r>
              <a:rPr sz="1600" b="1" spc="-5" dirty="0">
                <a:solidFill>
                  <a:srgbClr val="FFFFFF"/>
                </a:solidFill>
                <a:latin typeface="Arial"/>
                <a:cs typeface="Arial"/>
              </a:rPr>
              <a:t>Atezolizumab</a:t>
            </a:r>
            <a:r>
              <a:rPr sz="1600" b="1" spc="-55" dirty="0">
                <a:solidFill>
                  <a:srgbClr val="FFFFFF"/>
                </a:solidFill>
                <a:latin typeface="Arial"/>
                <a:cs typeface="Arial"/>
              </a:rPr>
              <a:t> </a:t>
            </a:r>
            <a:r>
              <a:rPr sz="1600" b="1" dirty="0">
                <a:solidFill>
                  <a:srgbClr val="FFFFFF"/>
                </a:solidFill>
                <a:latin typeface="Arial"/>
                <a:cs typeface="Arial"/>
              </a:rPr>
              <a:t>+ </a:t>
            </a:r>
            <a:r>
              <a:rPr sz="1600" b="1" spc="-430" dirty="0">
                <a:solidFill>
                  <a:srgbClr val="FFFFFF"/>
                </a:solidFill>
                <a:latin typeface="Arial"/>
                <a:cs typeface="Arial"/>
              </a:rPr>
              <a:t> </a:t>
            </a:r>
            <a:r>
              <a:rPr sz="1600" b="1" spc="-5" dirty="0">
                <a:solidFill>
                  <a:srgbClr val="FFFFFF"/>
                </a:solidFill>
                <a:latin typeface="Arial"/>
                <a:cs typeface="Arial"/>
              </a:rPr>
              <a:t>bevacizumab</a:t>
            </a:r>
            <a:endParaRPr sz="1600" dirty="0">
              <a:latin typeface="Arial"/>
              <a:cs typeface="Arial"/>
            </a:endParaRPr>
          </a:p>
        </p:txBody>
      </p:sp>
      <p:sp>
        <p:nvSpPr>
          <p:cNvPr id="19" name="object 19"/>
          <p:cNvSpPr txBox="1"/>
          <p:nvPr/>
        </p:nvSpPr>
        <p:spPr>
          <a:xfrm>
            <a:off x="1289789" y="5575110"/>
            <a:ext cx="3700779" cy="208279"/>
          </a:xfrm>
          <a:prstGeom prst="rect">
            <a:avLst/>
          </a:prstGeom>
        </p:spPr>
        <p:txBody>
          <a:bodyPr vert="horz" wrap="square" lIns="0" tIns="12700" rIns="0" bIns="0" rtlCol="0">
            <a:spAutoFit/>
          </a:bodyPr>
          <a:lstStyle/>
          <a:p>
            <a:pPr marL="12700">
              <a:lnSpc>
                <a:spcPct val="100000"/>
              </a:lnSpc>
              <a:spcBef>
                <a:spcPts val="100"/>
              </a:spcBef>
            </a:pPr>
            <a:r>
              <a:rPr sz="1200" spc="-65" dirty="0">
                <a:solidFill>
                  <a:srgbClr val="FFFFFF"/>
                </a:solidFill>
                <a:latin typeface="Arial"/>
                <a:cs typeface="Arial"/>
              </a:rPr>
              <a:t>Finn.</a:t>
            </a:r>
            <a:r>
              <a:rPr sz="1200" spc="-60" dirty="0">
                <a:solidFill>
                  <a:srgbClr val="FFFFFF"/>
                </a:solidFill>
                <a:latin typeface="Arial"/>
                <a:cs typeface="Arial"/>
              </a:rPr>
              <a:t> </a:t>
            </a:r>
            <a:r>
              <a:rPr sz="1200" spc="-110" dirty="0">
                <a:solidFill>
                  <a:srgbClr val="FFFFFF"/>
                </a:solidFill>
                <a:latin typeface="Arial"/>
                <a:cs typeface="Arial"/>
              </a:rPr>
              <a:t>NEJM.</a:t>
            </a:r>
            <a:r>
              <a:rPr sz="1200" spc="-60" dirty="0">
                <a:solidFill>
                  <a:srgbClr val="FFFFFF"/>
                </a:solidFill>
                <a:latin typeface="Arial"/>
                <a:cs typeface="Arial"/>
              </a:rPr>
              <a:t> </a:t>
            </a:r>
            <a:r>
              <a:rPr sz="1200" spc="-55" dirty="0">
                <a:solidFill>
                  <a:srgbClr val="FFFFFF"/>
                </a:solidFill>
                <a:latin typeface="Arial"/>
                <a:cs typeface="Arial"/>
              </a:rPr>
              <a:t>2020;382:1894. </a:t>
            </a:r>
            <a:r>
              <a:rPr sz="1200" spc="-65" dirty="0">
                <a:solidFill>
                  <a:srgbClr val="FFFFFF"/>
                </a:solidFill>
                <a:latin typeface="Arial"/>
                <a:cs typeface="Arial"/>
              </a:rPr>
              <a:t>Finn.</a:t>
            </a:r>
            <a:r>
              <a:rPr sz="1200" spc="-60" dirty="0">
                <a:solidFill>
                  <a:srgbClr val="FFFFFF"/>
                </a:solidFill>
                <a:latin typeface="Arial"/>
                <a:cs typeface="Arial"/>
              </a:rPr>
              <a:t> </a:t>
            </a:r>
            <a:r>
              <a:rPr sz="1200" spc="-185" dirty="0">
                <a:solidFill>
                  <a:srgbClr val="FFFFFF"/>
                </a:solidFill>
                <a:latin typeface="Arial"/>
                <a:cs typeface="Arial"/>
              </a:rPr>
              <a:t>ASCO</a:t>
            </a:r>
            <a:r>
              <a:rPr sz="1200" spc="-50" dirty="0">
                <a:solidFill>
                  <a:srgbClr val="FFFFFF"/>
                </a:solidFill>
                <a:latin typeface="Arial"/>
                <a:cs typeface="Arial"/>
              </a:rPr>
              <a:t> </a:t>
            </a:r>
            <a:r>
              <a:rPr sz="1200" spc="-105" dirty="0">
                <a:solidFill>
                  <a:srgbClr val="FFFFFF"/>
                </a:solidFill>
                <a:latin typeface="Arial"/>
                <a:cs typeface="Arial"/>
              </a:rPr>
              <a:t>GI</a:t>
            </a:r>
            <a:r>
              <a:rPr sz="1200" spc="-55" dirty="0">
                <a:solidFill>
                  <a:srgbClr val="FFFFFF"/>
                </a:solidFill>
                <a:latin typeface="Arial"/>
                <a:cs typeface="Arial"/>
              </a:rPr>
              <a:t> 2021.</a:t>
            </a:r>
            <a:r>
              <a:rPr sz="1200" spc="-60" dirty="0">
                <a:solidFill>
                  <a:srgbClr val="FFFFFF"/>
                </a:solidFill>
                <a:latin typeface="Arial"/>
                <a:cs typeface="Arial"/>
              </a:rPr>
              <a:t> </a:t>
            </a:r>
            <a:r>
              <a:rPr sz="1200" spc="-45" dirty="0">
                <a:solidFill>
                  <a:srgbClr val="FFFFFF"/>
                </a:solidFill>
                <a:latin typeface="Arial"/>
                <a:cs typeface="Arial"/>
              </a:rPr>
              <a:t>Abstr</a:t>
            </a:r>
            <a:r>
              <a:rPr sz="1200" spc="-55" dirty="0">
                <a:solidFill>
                  <a:srgbClr val="FFFFFF"/>
                </a:solidFill>
                <a:latin typeface="Arial"/>
                <a:cs typeface="Arial"/>
              </a:rPr>
              <a:t> 267.</a:t>
            </a:r>
            <a:endParaRPr sz="1200" dirty="0">
              <a:latin typeface="Arial"/>
              <a:cs typeface="Arial"/>
            </a:endParaRPr>
          </a:p>
        </p:txBody>
      </p:sp>
      <p:sp>
        <p:nvSpPr>
          <p:cNvPr id="39" name="TextBox 28">
            <a:extLst>
              <a:ext uri="{FF2B5EF4-FFF2-40B4-BE49-F238E27FC236}">
                <a16:creationId xmlns:a16="http://schemas.microsoft.com/office/drawing/2014/main" id="{18B74431-333D-1848-9023-25537D7DC2A4}"/>
              </a:ext>
            </a:extLst>
          </p:cNvPr>
          <p:cNvSpPr txBox="1">
            <a:spLocks noChangeArrowheads="1"/>
          </p:cNvSpPr>
          <p:nvPr/>
        </p:nvSpPr>
        <p:spPr bwMode="auto">
          <a:xfrm>
            <a:off x="8301229" y="1988674"/>
            <a:ext cx="2763323" cy="3475391"/>
          </a:xfrm>
          <a:prstGeom prst="roundRect">
            <a:avLst>
              <a:gd name="adj" fmla="val 7286"/>
            </a:avLst>
          </a:prstGeom>
          <a:solidFill>
            <a:schemeClr val="accent6"/>
          </a:solidFill>
          <a:ln w="25400">
            <a:noFill/>
          </a:ln>
        </p:spPr>
        <p:txBody>
          <a:bodyPr tIns="121913" bIns="121913" anchor="ctr"/>
          <a:lstStyle>
            <a:lvl1pPr marL="60325" defTabSz="668338">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668338">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668338">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marL="7938" defTabSz="914332">
              <a:buClr>
                <a:schemeClr val="accent1"/>
              </a:buClr>
              <a:buNone/>
              <a:defRPr/>
            </a:pPr>
            <a:r>
              <a:rPr lang="en-GB" sz="1600" b="1" dirty="0">
                <a:solidFill>
                  <a:schemeClr val="bg1"/>
                </a:solidFill>
                <a:latin typeface="Calibri" panose="020F0502020204030204" pitchFamily="34" charset="0"/>
                <a:cs typeface="Calibri" panose="020F0502020204030204" pitchFamily="34" charset="0"/>
              </a:rPr>
              <a:t>Exclusion criteria: </a:t>
            </a:r>
          </a:p>
          <a:p>
            <a:pPr marL="185738" indent="-173038">
              <a:lnSpc>
                <a:spcPts val="2135"/>
              </a:lnSpc>
              <a:buClr>
                <a:schemeClr val="accent1"/>
              </a:buClr>
            </a:pPr>
            <a:r>
              <a:rPr lang="en-GB" sz="1600" spc="-5" dirty="0">
                <a:solidFill>
                  <a:schemeClr val="bg1"/>
                </a:solidFill>
                <a:latin typeface="Calibri" panose="020F0502020204030204" pitchFamily="34" charset="0"/>
                <a:cs typeface="Calibri" panose="020F0502020204030204" pitchFamily="34" charset="0"/>
              </a:rPr>
              <a:t>Moderate-severe</a:t>
            </a:r>
            <a:r>
              <a:rPr lang="en-GB" sz="1600" spc="-15" dirty="0">
                <a:solidFill>
                  <a:schemeClr val="bg1"/>
                </a:solidFill>
                <a:latin typeface="Calibri" panose="020F0502020204030204" pitchFamily="34" charset="0"/>
                <a:cs typeface="Calibri" panose="020F0502020204030204" pitchFamily="34" charset="0"/>
              </a:rPr>
              <a:t> </a:t>
            </a:r>
            <a:r>
              <a:rPr lang="en-GB" sz="1600" spc="-5" dirty="0">
                <a:solidFill>
                  <a:schemeClr val="bg1"/>
                </a:solidFill>
                <a:latin typeface="Calibri" panose="020F0502020204030204" pitchFamily="34" charset="0"/>
                <a:cs typeface="Calibri" panose="020F0502020204030204" pitchFamily="34" charset="0"/>
              </a:rPr>
              <a:t>ascites</a:t>
            </a:r>
            <a:endParaRPr lang="en-GB" sz="1600" dirty="0">
              <a:solidFill>
                <a:schemeClr val="bg1"/>
              </a:solidFill>
              <a:latin typeface="Calibri" panose="020F0502020204030204" pitchFamily="34" charset="0"/>
              <a:cs typeface="Calibri" panose="020F0502020204030204" pitchFamily="34" charset="0"/>
            </a:endParaRPr>
          </a:p>
          <a:p>
            <a:pPr marL="185738" marR="5080" indent="-173038">
              <a:spcBef>
                <a:spcPts val="20"/>
              </a:spcBef>
              <a:buClr>
                <a:schemeClr val="accent1"/>
              </a:buClr>
            </a:pPr>
            <a:r>
              <a:rPr lang="en-GB" sz="1600" spc="-5" dirty="0">
                <a:solidFill>
                  <a:schemeClr val="bg1"/>
                </a:solidFill>
                <a:latin typeface="Calibri" panose="020F0502020204030204" pitchFamily="34" charset="0"/>
                <a:cs typeface="Calibri" panose="020F0502020204030204" pitchFamily="34" charset="0"/>
              </a:rPr>
              <a:t>History of hepatic encephalopathy</a:t>
            </a:r>
          </a:p>
          <a:p>
            <a:pPr marL="185738" marR="5080" indent="-173038">
              <a:spcBef>
                <a:spcPts val="20"/>
              </a:spcBef>
              <a:buClr>
                <a:schemeClr val="accent1"/>
              </a:buClr>
            </a:pPr>
            <a:r>
              <a:rPr lang="en-GB" sz="1600" spc="-5" dirty="0">
                <a:solidFill>
                  <a:schemeClr val="bg1"/>
                </a:solidFill>
                <a:latin typeface="Calibri" panose="020F0502020204030204" pitchFamily="34" charset="0"/>
                <a:cs typeface="Calibri" panose="020F0502020204030204" pitchFamily="34" charset="0"/>
              </a:rPr>
              <a:t>Autoimmune disease or transplant </a:t>
            </a:r>
            <a:r>
              <a:rPr lang="en-GB" sz="1600" dirty="0">
                <a:solidFill>
                  <a:schemeClr val="bg1"/>
                </a:solidFill>
                <a:latin typeface="Calibri" panose="020F0502020204030204" pitchFamily="34" charset="0"/>
                <a:cs typeface="Calibri" panose="020F0502020204030204" pitchFamily="34" charset="0"/>
              </a:rPr>
              <a:t> </a:t>
            </a:r>
          </a:p>
          <a:p>
            <a:pPr marL="185738" marR="5080" indent="-173038">
              <a:spcBef>
                <a:spcPts val="20"/>
              </a:spcBef>
              <a:buClr>
                <a:schemeClr val="accent1"/>
              </a:buClr>
            </a:pPr>
            <a:r>
              <a:rPr lang="en-GB" sz="1600" spc="-5" dirty="0">
                <a:solidFill>
                  <a:schemeClr val="bg1"/>
                </a:solidFill>
                <a:latin typeface="Calibri" panose="020F0502020204030204" pitchFamily="34" charset="0"/>
                <a:cs typeface="Calibri" panose="020F0502020204030204" pitchFamily="34" charset="0"/>
              </a:rPr>
              <a:t>Incompletely treated </a:t>
            </a:r>
            <a:br>
              <a:rPr lang="en-GB" sz="1600" spc="-5" dirty="0">
                <a:solidFill>
                  <a:schemeClr val="bg1"/>
                </a:solidFill>
                <a:latin typeface="Calibri" panose="020F0502020204030204" pitchFamily="34" charset="0"/>
                <a:cs typeface="Calibri" panose="020F0502020204030204" pitchFamily="34" charset="0"/>
              </a:rPr>
            </a:br>
            <a:r>
              <a:rPr lang="en-GB" sz="1600" spc="-5" dirty="0">
                <a:solidFill>
                  <a:schemeClr val="bg1"/>
                </a:solidFill>
                <a:latin typeface="Calibri" panose="020F0502020204030204" pitchFamily="34" charset="0"/>
                <a:cs typeface="Calibri" panose="020F0502020204030204" pitchFamily="34" charset="0"/>
              </a:rPr>
              <a:t>high-risk varices </a:t>
            </a:r>
            <a:r>
              <a:rPr lang="en-GB" sz="1600" dirty="0">
                <a:solidFill>
                  <a:schemeClr val="bg1"/>
                </a:solidFill>
                <a:latin typeface="Calibri" panose="020F0502020204030204" pitchFamily="34" charset="0"/>
                <a:cs typeface="Calibri" panose="020F0502020204030204" pitchFamily="34" charset="0"/>
              </a:rPr>
              <a:t> </a:t>
            </a:r>
          </a:p>
          <a:p>
            <a:pPr marL="185738" marR="5080" indent="-173038">
              <a:spcBef>
                <a:spcPts val="20"/>
              </a:spcBef>
              <a:buClr>
                <a:schemeClr val="accent1"/>
              </a:buClr>
            </a:pPr>
            <a:r>
              <a:rPr lang="en-GB" sz="1600" spc="-5" dirty="0">
                <a:solidFill>
                  <a:schemeClr val="bg1"/>
                </a:solidFill>
                <a:latin typeface="Calibri" panose="020F0502020204030204" pitchFamily="34" charset="0"/>
                <a:cs typeface="Calibri" panose="020F0502020204030204" pitchFamily="34" charset="0"/>
              </a:rPr>
              <a:t>Prior bleeding varices within </a:t>
            </a:r>
            <a:r>
              <a:rPr lang="en-GB" sz="1600" dirty="0">
                <a:solidFill>
                  <a:schemeClr val="bg1"/>
                </a:solidFill>
                <a:latin typeface="Calibri" panose="020F0502020204030204" pitchFamily="34" charset="0"/>
                <a:cs typeface="Calibri" panose="020F0502020204030204" pitchFamily="34" charset="0"/>
              </a:rPr>
              <a:t>6 </a:t>
            </a:r>
            <a:r>
              <a:rPr lang="en-GB" sz="1600" spc="-5" dirty="0">
                <a:solidFill>
                  <a:schemeClr val="bg1"/>
                </a:solidFill>
                <a:latin typeface="Calibri" panose="020F0502020204030204" pitchFamily="34" charset="0"/>
                <a:cs typeface="Calibri" panose="020F0502020204030204" pitchFamily="34" charset="0"/>
              </a:rPr>
              <a:t>months </a:t>
            </a:r>
            <a:r>
              <a:rPr lang="en-GB" sz="1600" spc="-490" dirty="0">
                <a:solidFill>
                  <a:schemeClr val="bg1"/>
                </a:solidFill>
                <a:latin typeface="Calibri" panose="020F0502020204030204" pitchFamily="34" charset="0"/>
                <a:cs typeface="Calibri" panose="020F0502020204030204" pitchFamily="34" charset="0"/>
              </a:rPr>
              <a:t> </a:t>
            </a:r>
          </a:p>
          <a:p>
            <a:pPr marL="185738" marR="5080" indent="-173038">
              <a:spcBef>
                <a:spcPts val="20"/>
              </a:spcBef>
              <a:buClr>
                <a:schemeClr val="accent1"/>
              </a:buClr>
            </a:pPr>
            <a:r>
              <a:rPr lang="en-GB" sz="1600" spc="-5" dirty="0">
                <a:solidFill>
                  <a:schemeClr val="bg1"/>
                </a:solidFill>
                <a:latin typeface="Calibri" panose="020F0502020204030204" pitchFamily="34" charset="0"/>
                <a:cs typeface="Calibri" panose="020F0502020204030204" pitchFamily="34" charset="0"/>
              </a:rPr>
              <a:t>Chronic daily treatment with NSAIDs</a:t>
            </a:r>
            <a:endParaRPr lang="en-GB" sz="1600" dirty="0">
              <a:solidFill>
                <a:srgbClr val="FF0000"/>
              </a:solidFill>
              <a:latin typeface="Calibri" panose="020F0502020204030204" pitchFamily="34" charset="0"/>
              <a:cs typeface="Calibri" panose="020F0502020204030204" pitchFamily="34" charset="0"/>
            </a:endParaRPr>
          </a:p>
        </p:txBody>
      </p:sp>
      <p:cxnSp>
        <p:nvCxnSpPr>
          <p:cNvPr id="40" name="Straight Connector 39">
            <a:extLst>
              <a:ext uri="{FF2B5EF4-FFF2-40B4-BE49-F238E27FC236}">
                <a16:creationId xmlns:a16="http://schemas.microsoft.com/office/drawing/2014/main" id="{466D4004-8477-D04A-8237-E0322BD644D4}"/>
              </a:ext>
            </a:extLst>
          </p:cNvPr>
          <p:cNvCxnSpPr>
            <a:cxnSpLocks/>
          </p:cNvCxnSpPr>
          <p:nvPr/>
        </p:nvCxnSpPr>
        <p:spPr>
          <a:xfrm>
            <a:off x="4605657" y="4360990"/>
            <a:ext cx="457200"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98FDA36-77E6-AA49-A472-6BFB0B482E2E}"/>
              </a:ext>
            </a:extLst>
          </p:cNvPr>
          <p:cNvCxnSpPr>
            <a:cxnSpLocks/>
          </p:cNvCxnSpPr>
          <p:nvPr/>
        </p:nvCxnSpPr>
        <p:spPr>
          <a:xfrm>
            <a:off x="4605657" y="2938591"/>
            <a:ext cx="457200"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6340BB1-C51A-6341-80C1-3B6DBAD92D24}"/>
              </a:ext>
            </a:extLst>
          </p:cNvPr>
          <p:cNvCxnSpPr>
            <a:cxnSpLocks/>
          </p:cNvCxnSpPr>
          <p:nvPr/>
        </p:nvCxnSpPr>
        <p:spPr>
          <a:xfrm>
            <a:off x="7759307" y="3669680"/>
            <a:ext cx="540789" cy="0"/>
          </a:xfrm>
          <a:prstGeom prst="line">
            <a:avLst/>
          </a:prstGeom>
          <a:ln w="190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B2EAA08C-49C4-7644-985E-32C1FA3E642E}"/>
              </a:ext>
            </a:extLst>
          </p:cNvPr>
          <p:cNvCxnSpPr>
            <a:cxnSpLocks/>
          </p:cNvCxnSpPr>
          <p:nvPr/>
        </p:nvCxnSpPr>
        <p:spPr>
          <a:xfrm flipV="1">
            <a:off x="4614124" y="2940230"/>
            <a:ext cx="0" cy="142857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Box 28">
            <a:extLst>
              <a:ext uri="{FF2B5EF4-FFF2-40B4-BE49-F238E27FC236}">
                <a16:creationId xmlns:a16="http://schemas.microsoft.com/office/drawing/2014/main" id="{03387079-96F4-7149-8F99-A39A5982BE97}"/>
              </a:ext>
            </a:extLst>
          </p:cNvPr>
          <p:cNvSpPr txBox="1">
            <a:spLocks noChangeArrowheads="1"/>
          </p:cNvSpPr>
          <p:nvPr/>
        </p:nvSpPr>
        <p:spPr bwMode="auto">
          <a:xfrm>
            <a:off x="1113029" y="1988674"/>
            <a:ext cx="2763323" cy="3475391"/>
          </a:xfrm>
          <a:prstGeom prst="roundRect">
            <a:avLst>
              <a:gd name="adj" fmla="val 7286"/>
            </a:avLst>
          </a:prstGeom>
          <a:solidFill>
            <a:schemeClr val="bg1"/>
          </a:solidFill>
          <a:ln w="25400">
            <a:solidFill>
              <a:schemeClr val="tx1"/>
            </a:solidFill>
          </a:ln>
        </p:spPr>
        <p:txBody>
          <a:bodyPr tIns="121913" bIns="121913" anchor="ctr"/>
          <a:lstStyle>
            <a:lvl1pPr marL="60325" defTabSz="668338">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668338">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668338">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marL="7938" defTabSz="914332">
              <a:buNone/>
              <a:defRPr/>
            </a:pPr>
            <a:r>
              <a:rPr lang="en-GB" sz="1600" b="1" dirty="0">
                <a:latin typeface="Calibri" panose="020F0502020204030204" pitchFamily="34" charset="0"/>
                <a:cs typeface="Calibri" panose="020F0502020204030204" pitchFamily="34" charset="0"/>
              </a:rPr>
              <a:t>Key eligibility criteria: </a:t>
            </a:r>
          </a:p>
          <a:p>
            <a:pPr marL="185738" indent="-177800" defTabSz="914332">
              <a:buClr>
                <a:schemeClr val="accent1"/>
              </a:buClr>
              <a:defRPr/>
            </a:pPr>
            <a:r>
              <a:rPr lang="en-GB" sz="1600" spc="-5" dirty="0">
                <a:solidFill>
                  <a:schemeClr val="tx1"/>
                </a:solidFill>
                <a:latin typeface="Calibri" panose="020F0502020204030204" pitchFamily="34" charset="0"/>
                <a:cs typeface="Calibri" panose="020F0502020204030204" pitchFamily="34" charset="0"/>
              </a:rPr>
              <a:t>Locally advanced or metastatic </a:t>
            </a:r>
            <a:r>
              <a:rPr lang="en-GB" sz="1600" spc="-430" dirty="0">
                <a:solidFill>
                  <a:schemeClr val="tx1"/>
                </a:solidFill>
                <a:latin typeface="Calibri" panose="020F0502020204030204" pitchFamily="34" charset="0"/>
                <a:cs typeface="Calibri" panose="020F0502020204030204" pitchFamily="34" charset="0"/>
              </a:rPr>
              <a:t> </a:t>
            </a:r>
            <a:r>
              <a:rPr lang="en-GB" sz="1600" spc="-5" dirty="0">
                <a:solidFill>
                  <a:schemeClr val="tx1"/>
                </a:solidFill>
                <a:latin typeface="Calibri" panose="020F0502020204030204" pitchFamily="34" charset="0"/>
                <a:cs typeface="Calibri" panose="020F0502020204030204" pitchFamily="34" charset="0"/>
              </a:rPr>
              <a:t>and/or</a:t>
            </a:r>
            <a:r>
              <a:rPr lang="en-GB" sz="1600" spc="5" dirty="0">
                <a:solidFill>
                  <a:schemeClr val="tx1"/>
                </a:solidFill>
                <a:latin typeface="Calibri" panose="020F0502020204030204" pitchFamily="34" charset="0"/>
                <a:cs typeface="Calibri" panose="020F0502020204030204" pitchFamily="34" charset="0"/>
              </a:rPr>
              <a:t> </a:t>
            </a:r>
            <a:r>
              <a:rPr lang="en-GB" sz="1600" spc="-5" dirty="0">
                <a:solidFill>
                  <a:schemeClr val="tx1"/>
                </a:solidFill>
                <a:latin typeface="Calibri" panose="020F0502020204030204" pitchFamily="34" charset="0"/>
                <a:cs typeface="Calibri" panose="020F0502020204030204" pitchFamily="34" charset="0"/>
              </a:rPr>
              <a:t>unresectable </a:t>
            </a:r>
            <a:r>
              <a:rPr lang="en-GB" sz="1600" spc="-10" dirty="0">
                <a:solidFill>
                  <a:schemeClr val="tx1"/>
                </a:solidFill>
                <a:latin typeface="Calibri" panose="020F0502020204030204" pitchFamily="34" charset="0"/>
                <a:cs typeface="Calibri" panose="020F0502020204030204" pitchFamily="34" charset="0"/>
              </a:rPr>
              <a:t>HCC</a:t>
            </a:r>
            <a:endParaRPr lang="en-GB" sz="1600" dirty="0">
              <a:solidFill>
                <a:schemeClr val="tx1"/>
              </a:solidFill>
              <a:latin typeface="Calibri" panose="020F0502020204030204" pitchFamily="34" charset="0"/>
              <a:cs typeface="Calibri" panose="020F0502020204030204" pitchFamily="34" charset="0"/>
            </a:endParaRPr>
          </a:p>
          <a:p>
            <a:pPr marL="185738" indent="-177800" defTabSz="914332">
              <a:buClr>
                <a:schemeClr val="accent1"/>
              </a:buClr>
              <a:defRPr/>
            </a:pPr>
            <a:r>
              <a:rPr lang="en-GB" sz="1600" spc="-5" dirty="0">
                <a:solidFill>
                  <a:schemeClr val="tx1"/>
                </a:solidFill>
                <a:latin typeface="Calibri" panose="020F0502020204030204" pitchFamily="34" charset="0"/>
                <a:cs typeface="Calibri" panose="020F0502020204030204" pitchFamily="34" charset="0"/>
              </a:rPr>
              <a:t>No</a:t>
            </a:r>
            <a:r>
              <a:rPr lang="en-GB" sz="1600" spc="-10" dirty="0">
                <a:solidFill>
                  <a:schemeClr val="tx1"/>
                </a:solidFill>
                <a:latin typeface="Calibri" panose="020F0502020204030204" pitchFamily="34" charset="0"/>
                <a:cs typeface="Calibri" panose="020F0502020204030204" pitchFamily="34" charset="0"/>
              </a:rPr>
              <a:t> </a:t>
            </a:r>
            <a:r>
              <a:rPr lang="en-GB" sz="1600" spc="-5" dirty="0">
                <a:solidFill>
                  <a:schemeClr val="tx1"/>
                </a:solidFill>
                <a:latin typeface="Calibri" panose="020F0502020204030204" pitchFamily="34" charset="0"/>
                <a:cs typeface="Calibri" panose="020F0502020204030204" pitchFamily="34" charset="0"/>
              </a:rPr>
              <a:t>prior</a:t>
            </a:r>
            <a:r>
              <a:rPr lang="en-GB" sz="1600" spc="5" dirty="0">
                <a:solidFill>
                  <a:schemeClr val="tx1"/>
                </a:solidFill>
                <a:latin typeface="Calibri" panose="020F0502020204030204" pitchFamily="34" charset="0"/>
                <a:cs typeface="Calibri" panose="020F0502020204030204" pitchFamily="34" charset="0"/>
              </a:rPr>
              <a:t> </a:t>
            </a:r>
            <a:r>
              <a:rPr lang="en-GB" sz="1600" spc="-5" dirty="0">
                <a:solidFill>
                  <a:schemeClr val="tx1"/>
                </a:solidFill>
                <a:latin typeface="Calibri" panose="020F0502020204030204" pitchFamily="34" charset="0"/>
                <a:cs typeface="Calibri" panose="020F0502020204030204" pitchFamily="34" charset="0"/>
              </a:rPr>
              <a:t>systemic</a:t>
            </a:r>
            <a:r>
              <a:rPr lang="en-GB" sz="1600" dirty="0">
                <a:solidFill>
                  <a:schemeClr val="tx1"/>
                </a:solidFill>
                <a:latin typeface="Calibri" panose="020F0502020204030204" pitchFamily="34" charset="0"/>
                <a:cs typeface="Calibri" panose="020F0502020204030204" pitchFamily="34" charset="0"/>
              </a:rPr>
              <a:t> </a:t>
            </a:r>
            <a:r>
              <a:rPr lang="en-GB" sz="1600" spc="-5" dirty="0">
                <a:solidFill>
                  <a:schemeClr val="tx1"/>
                </a:solidFill>
                <a:latin typeface="Calibri" panose="020F0502020204030204" pitchFamily="34" charset="0"/>
                <a:cs typeface="Calibri" panose="020F0502020204030204" pitchFamily="34" charset="0"/>
              </a:rPr>
              <a:t>therapy</a:t>
            </a:r>
            <a:r>
              <a:rPr lang="en-GB" sz="1600" dirty="0">
                <a:solidFill>
                  <a:schemeClr val="tx1"/>
                </a:solidFill>
                <a:latin typeface="Calibri" panose="020F0502020204030204" pitchFamily="34" charset="0"/>
                <a:cs typeface="Calibri" panose="020F0502020204030204" pitchFamily="34" charset="0"/>
              </a:rPr>
              <a:t> for </a:t>
            </a:r>
            <a:r>
              <a:rPr lang="en-GB" sz="1600" spc="-10" dirty="0">
                <a:solidFill>
                  <a:schemeClr val="tx1"/>
                </a:solidFill>
                <a:latin typeface="Calibri" panose="020F0502020204030204" pitchFamily="34" charset="0"/>
                <a:cs typeface="Calibri" panose="020F0502020204030204" pitchFamily="34" charset="0"/>
              </a:rPr>
              <a:t>HCC</a:t>
            </a:r>
            <a:endParaRPr lang="en-GB" sz="1600" dirty="0">
              <a:solidFill>
                <a:schemeClr val="tx1"/>
              </a:solidFill>
              <a:latin typeface="Calibri" panose="020F0502020204030204" pitchFamily="34" charset="0"/>
              <a:cs typeface="Calibri" panose="020F0502020204030204" pitchFamily="34" charset="0"/>
            </a:endParaRPr>
          </a:p>
          <a:p>
            <a:pPr marL="185738" indent="-177800" defTabSz="914332">
              <a:buClr>
                <a:schemeClr val="accent1"/>
              </a:buClr>
              <a:defRPr/>
            </a:pPr>
            <a:r>
              <a:rPr lang="en-GB" sz="1600" spc="-5" dirty="0">
                <a:solidFill>
                  <a:schemeClr val="tx1"/>
                </a:solidFill>
                <a:latin typeface="Calibri" panose="020F0502020204030204" pitchFamily="34" charset="0"/>
                <a:cs typeface="Calibri" panose="020F0502020204030204" pitchFamily="34" charset="0"/>
              </a:rPr>
              <a:t>≥1</a:t>
            </a:r>
            <a:r>
              <a:rPr lang="en-GB" sz="1600" spc="-20" dirty="0">
                <a:solidFill>
                  <a:schemeClr val="tx1"/>
                </a:solidFill>
                <a:latin typeface="Calibri" panose="020F0502020204030204" pitchFamily="34" charset="0"/>
                <a:cs typeface="Calibri" panose="020F0502020204030204" pitchFamily="34" charset="0"/>
              </a:rPr>
              <a:t> </a:t>
            </a:r>
            <a:r>
              <a:rPr lang="en-GB" sz="1600" spc="-5" dirty="0">
                <a:solidFill>
                  <a:schemeClr val="tx1"/>
                </a:solidFill>
                <a:latin typeface="Calibri" panose="020F0502020204030204" pitchFamily="34" charset="0"/>
                <a:cs typeface="Calibri" panose="020F0502020204030204" pitchFamily="34" charset="0"/>
              </a:rPr>
              <a:t>measurable</a:t>
            </a:r>
            <a:r>
              <a:rPr lang="en-GB" sz="1600" spc="-15" dirty="0">
                <a:solidFill>
                  <a:schemeClr val="tx1"/>
                </a:solidFill>
                <a:latin typeface="Calibri" panose="020F0502020204030204" pitchFamily="34" charset="0"/>
                <a:cs typeface="Calibri" panose="020F0502020204030204" pitchFamily="34" charset="0"/>
              </a:rPr>
              <a:t> </a:t>
            </a:r>
            <a:r>
              <a:rPr lang="en-GB" sz="1600" spc="-5" dirty="0">
                <a:solidFill>
                  <a:schemeClr val="tx1"/>
                </a:solidFill>
                <a:latin typeface="Calibri" panose="020F0502020204030204" pitchFamily="34" charset="0"/>
                <a:cs typeface="Calibri" panose="020F0502020204030204" pitchFamily="34" charset="0"/>
              </a:rPr>
              <a:t>untreated</a:t>
            </a:r>
            <a:r>
              <a:rPr lang="en-GB" sz="1600" spc="-15" dirty="0">
                <a:solidFill>
                  <a:schemeClr val="tx1"/>
                </a:solidFill>
                <a:latin typeface="Calibri" panose="020F0502020204030204" pitchFamily="34" charset="0"/>
                <a:cs typeface="Calibri" panose="020F0502020204030204" pitchFamily="34" charset="0"/>
              </a:rPr>
              <a:t> </a:t>
            </a:r>
            <a:r>
              <a:rPr lang="en-GB" sz="1600" spc="-5" dirty="0">
                <a:solidFill>
                  <a:schemeClr val="tx1"/>
                </a:solidFill>
                <a:latin typeface="Calibri" panose="020F0502020204030204" pitchFamily="34" charset="0"/>
                <a:cs typeface="Calibri" panose="020F0502020204030204" pitchFamily="34" charset="0"/>
              </a:rPr>
              <a:t>lesion</a:t>
            </a:r>
            <a:endParaRPr lang="en-GB" sz="1600" dirty="0">
              <a:solidFill>
                <a:schemeClr val="tx1"/>
              </a:solidFill>
              <a:latin typeface="Calibri" panose="020F0502020204030204" pitchFamily="34" charset="0"/>
              <a:cs typeface="Calibri" panose="020F0502020204030204" pitchFamily="34" charset="0"/>
            </a:endParaRPr>
          </a:p>
          <a:p>
            <a:pPr marL="185738" indent="-177800" defTabSz="914332">
              <a:buClr>
                <a:schemeClr val="accent1"/>
              </a:buClr>
              <a:defRPr/>
            </a:pPr>
            <a:r>
              <a:rPr lang="en-GB" sz="1600" spc="-5" dirty="0">
                <a:solidFill>
                  <a:schemeClr val="tx1"/>
                </a:solidFill>
                <a:latin typeface="Calibri" panose="020F0502020204030204" pitchFamily="34" charset="0"/>
                <a:cs typeface="Calibri" panose="020F0502020204030204" pitchFamily="34" charset="0"/>
              </a:rPr>
              <a:t>ECOG</a:t>
            </a:r>
            <a:r>
              <a:rPr lang="en-GB" sz="1600" spc="-10" dirty="0">
                <a:solidFill>
                  <a:schemeClr val="tx1"/>
                </a:solidFill>
                <a:latin typeface="Calibri" panose="020F0502020204030204" pitchFamily="34" charset="0"/>
                <a:cs typeface="Calibri" panose="020F0502020204030204" pitchFamily="34" charset="0"/>
              </a:rPr>
              <a:t> </a:t>
            </a:r>
            <a:r>
              <a:rPr lang="en-GB" sz="1600" spc="-5" dirty="0">
                <a:solidFill>
                  <a:schemeClr val="tx1"/>
                </a:solidFill>
                <a:latin typeface="Calibri" panose="020F0502020204030204" pitchFamily="34" charset="0"/>
                <a:cs typeface="Calibri" panose="020F0502020204030204" pitchFamily="34" charset="0"/>
              </a:rPr>
              <a:t>PS</a:t>
            </a:r>
            <a:r>
              <a:rPr lang="en-GB" sz="1600" spc="-20" dirty="0">
                <a:solidFill>
                  <a:schemeClr val="tx1"/>
                </a:solidFill>
                <a:latin typeface="Calibri" panose="020F0502020204030204" pitchFamily="34" charset="0"/>
                <a:cs typeface="Calibri" panose="020F0502020204030204" pitchFamily="34" charset="0"/>
              </a:rPr>
              <a:t> </a:t>
            </a:r>
            <a:r>
              <a:rPr lang="en-GB" sz="1600" dirty="0">
                <a:solidFill>
                  <a:schemeClr val="tx1"/>
                </a:solidFill>
                <a:latin typeface="Calibri" panose="020F0502020204030204" pitchFamily="34" charset="0"/>
                <a:cs typeface="Calibri" panose="020F0502020204030204" pitchFamily="34" charset="0"/>
              </a:rPr>
              <a:t>0</a:t>
            </a:r>
            <a:r>
              <a:rPr lang="en-GB" sz="1600" spc="-20" dirty="0">
                <a:solidFill>
                  <a:schemeClr val="tx1"/>
                </a:solidFill>
                <a:latin typeface="Calibri" panose="020F0502020204030204" pitchFamily="34" charset="0"/>
                <a:cs typeface="Calibri" panose="020F0502020204030204" pitchFamily="34" charset="0"/>
              </a:rPr>
              <a:t> </a:t>
            </a:r>
            <a:r>
              <a:rPr lang="en-GB" sz="1600" spc="-5" dirty="0">
                <a:solidFill>
                  <a:schemeClr val="tx1"/>
                </a:solidFill>
                <a:latin typeface="Calibri" panose="020F0502020204030204" pitchFamily="34" charset="0"/>
                <a:cs typeface="Calibri" panose="020F0502020204030204" pitchFamily="34" charset="0"/>
              </a:rPr>
              <a:t>or </a:t>
            </a:r>
            <a:r>
              <a:rPr lang="en-GB" sz="1600" dirty="0">
                <a:solidFill>
                  <a:schemeClr val="tx1"/>
                </a:solidFill>
                <a:latin typeface="Calibri" panose="020F0502020204030204" pitchFamily="34" charset="0"/>
                <a:cs typeface="Calibri" panose="020F0502020204030204" pitchFamily="34" charset="0"/>
              </a:rPr>
              <a:t>1</a:t>
            </a:r>
          </a:p>
          <a:p>
            <a:pPr marL="185738" indent="-177800" defTabSz="914332">
              <a:buClr>
                <a:schemeClr val="accent1"/>
              </a:buClr>
              <a:defRPr/>
            </a:pPr>
            <a:r>
              <a:rPr lang="en-GB" sz="1600" spc="-5" dirty="0">
                <a:solidFill>
                  <a:schemeClr val="tx1"/>
                </a:solidFill>
                <a:latin typeface="Calibri" panose="020F0502020204030204" pitchFamily="34" charset="0"/>
                <a:cs typeface="Calibri" panose="020F0502020204030204" pitchFamily="34" charset="0"/>
              </a:rPr>
              <a:t>Adequate hematologic and end-organ function</a:t>
            </a:r>
            <a:endParaRPr lang="en-GB" sz="1600" dirty="0">
              <a:solidFill>
                <a:schemeClr val="tx1"/>
              </a:solidFill>
              <a:latin typeface="Calibri" panose="020F0502020204030204" pitchFamily="34" charset="0"/>
              <a:cs typeface="Calibri" panose="020F0502020204030204" pitchFamily="34" charset="0"/>
            </a:endParaRPr>
          </a:p>
          <a:p>
            <a:pPr marL="185738" indent="-177800" defTabSz="914332">
              <a:buClr>
                <a:schemeClr val="accent1"/>
              </a:buClr>
              <a:defRPr/>
            </a:pPr>
            <a:r>
              <a:rPr lang="en-GB" sz="1600" spc="-10" dirty="0">
                <a:solidFill>
                  <a:schemeClr val="tx1"/>
                </a:solidFill>
                <a:latin typeface="Calibri" panose="020F0502020204030204" pitchFamily="34" charset="0"/>
                <a:cs typeface="Calibri" panose="020F0502020204030204" pitchFamily="34" charset="0"/>
              </a:rPr>
              <a:t>Child–Pugh </a:t>
            </a:r>
            <a:r>
              <a:rPr lang="en-GB" sz="1600" spc="-5" dirty="0">
                <a:solidFill>
                  <a:schemeClr val="tx1"/>
                </a:solidFill>
                <a:latin typeface="Calibri" panose="020F0502020204030204" pitchFamily="34" charset="0"/>
                <a:cs typeface="Calibri" panose="020F0502020204030204" pitchFamily="34" charset="0"/>
              </a:rPr>
              <a:t>class</a:t>
            </a:r>
            <a:r>
              <a:rPr lang="en-GB" sz="1600" spc="-95" dirty="0">
                <a:solidFill>
                  <a:schemeClr val="tx1"/>
                </a:solidFill>
                <a:latin typeface="Calibri" panose="020F0502020204030204" pitchFamily="34" charset="0"/>
                <a:cs typeface="Calibri" panose="020F0502020204030204" pitchFamily="34" charset="0"/>
              </a:rPr>
              <a:t> </a:t>
            </a:r>
            <a:r>
              <a:rPr lang="en-GB" sz="1600" dirty="0">
                <a:solidFill>
                  <a:schemeClr val="tx1"/>
                </a:solidFill>
                <a:latin typeface="Calibri" panose="020F0502020204030204" pitchFamily="34" charset="0"/>
                <a:cs typeface="Calibri" panose="020F0502020204030204" pitchFamily="34" charset="0"/>
              </a:rPr>
              <a:t>A</a:t>
            </a:r>
          </a:p>
        </p:txBody>
      </p:sp>
      <p:cxnSp>
        <p:nvCxnSpPr>
          <p:cNvPr id="49" name="Straight Connector 48">
            <a:extLst>
              <a:ext uri="{FF2B5EF4-FFF2-40B4-BE49-F238E27FC236}">
                <a16:creationId xmlns:a16="http://schemas.microsoft.com/office/drawing/2014/main" id="{48D937A6-C94B-2540-82B0-BBB9E2CEEBE8}"/>
              </a:ext>
            </a:extLst>
          </p:cNvPr>
          <p:cNvCxnSpPr>
            <a:cxnSpLocks/>
          </p:cNvCxnSpPr>
          <p:nvPr/>
        </p:nvCxnSpPr>
        <p:spPr>
          <a:xfrm>
            <a:off x="7306523" y="4360990"/>
            <a:ext cx="4572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5A253B18-A43A-F840-B40F-D9082D50D754}"/>
              </a:ext>
            </a:extLst>
          </p:cNvPr>
          <p:cNvCxnSpPr>
            <a:cxnSpLocks/>
          </p:cNvCxnSpPr>
          <p:nvPr/>
        </p:nvCxnSpPr>
        <p:spPr>
          <a:xfrm>
            <a:off x="7306523" y="2938591"/>
            <a:ext cx="4572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BBA66B83-7980-4547-9F6C-5754F73D5D12}"/>
              </a:ext>
            </a:extLst>
          </p:cNvPr>
          <p:cNvCxnSpPr>
            <a:cxnSpLocks/>
          </p:cNvCxnSpPr>
          <p:nvPr/>
        </p:nvCxnSpPr>
        <p:spPr>
          <a:xfrm flipV="1">
            <a:off x="7755257" y="2940230"/>
            <a:ext cx="0" cy="142857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A5A5449A-938A-8D4F-B897-FA0DFD49BFA8}"/>
              </a:ext>
            </a:extLst>
          </p:cNvPr>
          <p:cNvCxnSpPr>
            <a:cxnSpLocks/>
          </p:cNvCxnSpPr>
          <p:nvPr/>
        </p:nvCxnSpPr>
        <p:spPr>
          <a:xfrm>
            <a:off x="3881573" y="3669680"/>
            <a:ext cx="540789"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object 5"/>
          <p:cNvSpPr/>
          <p:nvPr/>
        </p:nvSpPr>
        <p:spPr>
          <a:xfrm>
            <a:off x="4377363" y="3397557"/>
            <a:ext cx="493395" cy="494030"/>
          </a:xfrm>
          <a:custGeom>
            <a:avLst/>
            <a:gdLst/>
            <a:ahLst/>
            <a:cxnLst/>
            <a:rect l="l" t="t" r="r" b="b"/>
            <a:pathLst>
              <a:path w="493395" h="494029">
                <a:moveTo>
                  <a:pt x="246599" y="0"/>
                </a:moveTo>
                <a:lnTo>
                  <a:pt x="196901" y="5015"/>
                </a:lnTo>
                <a:lnTo>
                  <a:pt x="150611" y="19401"/>
                </a:lnTo>
                <a:lnTo>
                  <a:pt x="108723" y="42164"/>
                </a:lnTo>
                <a:lnTo>
                  <a:pt x="72227" y="72311"/>
                </a:lnTo>
                <a:lnTo>
                  <a:pt x="42115" y="108850"/>
                </a:lnTo>
                <a:lnTo>
                  <a:pt x="19378" y="150788"/>
                </a:lnTo>
                <a:lnTo>
                  <a:pt x="5010" y="197131"/>
                </a:lnTo>
                <a:lnTo>
                  <a:pt x="0" y="246887"/>
                </a:lnTo>
                <a:lnTo>
                  <a:pt x="5010" y="296644"/>
                </a:lnTo>
                <a:lnTo>
                  <a:pt x="19378" y="342987"/>
                </a:lnTo>
                <a:lnTo>
                  <a:pt x="42115" y="384925"/>
                </a:lnTo>
                <a:lnTo>
                  <a:pt x="72227" y="421464"/>
                </a:lnTo>
                <a:lnTo>
                  <a:pt x="108723" y="451611"/>
                </a:lnTo>
                <a:lnTo>
                  <a:pt x="150611" y="474374"/>
                </a:lnTo>
                <a:lnTo>
                  <a:pt x="196901" y="488760"/>
                </a:lnTo>
                <a:lnTo>
                  <a:pt x="246599" y="493775"/>
                </a:lnTo>
                <a:lnTo>
                  <a:pt x="296298" y="488760"/>
                </a:lnTo>
                <a:lnTo>
                  <a:pt x="342587" y="474374"/>
                </a:lnTo>
                <a:lnTo>
                  <a:pt x="384476" y="451611"/>
                </a:lnTo>
                <a:lnTo>
                  <a:pt x="420972" y="421464"/>
                </a:lnTo>
                <a:lnTo>
                  <a:pt x="451084" y="384925"/>
                </a:lnTo>
                <a:lnTo>
                  <a:pt x="473820" y="342987"/>
                </a:lnTo>
                <a:lnTo>
                  <a:pt x="488189" y="296644"/>
                </a:lnTo>
                <a:lnTo>
                  <a:pt x="493199" y="246887"/>
                </a:lnTo>
                <a:lnTo>
                  <a:pt x="488189" y="197131"/>
                </a:lnTo>
                <a:lnTo>
                  <a:pt x="473820" y="150788"/>
                </a:lnTo>
                <a:lnTo>
                  <a:pt x="451084" y="108850"/>
                </a:lnTo>
                <a:lnTo>
                  <a:pt x="420972" y="72311"/>
                </a:lnTo>
                <a:lnTo>
                  <a:pt x="384476" y="42164"/>
                </a:lnTo>
                <a:lnTo>
                  <a:pt x="342587" y="19401"/>
                </a:lnTo>
                <a:lnTo>
                  <a:pt x="296298" y="5015"/>
                </a:lnTo>
                <a:lnTo>
                  <a:pt x="246599" y="0"/>
                </a:lnTo>
                <a:close/>
              </a:path>
            </a:pathLst>
          </a:custGeom>
          <a:solidFill>
            <a:srgbClr val="7F7F7F"/>
          </a:solidFill>
        </p:spPr>
        <p:txBody>
          <a:bodyPr wrap="square" lIns="0" tIns="0" rIns="0" bIns="0" rtlCol="0" anchor="ctr" anchorCtr="0"/>
          <a:lstStyle/>
          <a:p>
            <a:pPr algn="ctr"/>
            <a:r>
              <a:rPr lang="en-GB" sz="2000" b="1" dirty="0">
                <a:solidFill>
                  <a:schemeClr val="bg1"/>
                </a:solidFill>
              </a:rPr>
              <a:t>R</a:t>
            </a:r>
            <a:endParaRPr sz="2000" b="1" dirty="0">
              <a:solidFill>
                <a:schemeClr val="bg1"/>
              </a:solidFill>
            </a:endParaRPr>
          </a:p>
        </p:txBody>
      </p:sp>
      <p:sp>
        <p:nvSpPr>
          <p:cNvPr id="29" name="TextBox 28">
            <a:extLst>
              <a:ext uri="{FF2B5EF4-FFF2-40B4-BE49-F238E27FC236}">
                <a16:creationId xmlns:a16="http://schemas.microsoft.com/office/drawing/2014/main" id="{FADFDA40-B12D-3348-AB5E-36DE72E97FBD}"/>
              </a:ext>
            </a:extLst>
          </p:cNvPr>
          <p:cNvSpPr txBox="1"/>
          <p:nvPr/>
        </p:nvSpPr>
        <p:spPr bwMode="auto">
          <a:xfrm>
            <a:off x="5076146" y="2560366"/>
            <a:ext cx="2249756" cy="756451"/>
          </a:xfrm>
          <a:prstGeom prst="roundRect">
            <a:avLst/>
          </a:prstGeom>
          <a:solidFill>
            <a:schemeClr val="tx2"/>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defRPr/>
            </a:pPr>
            <a:r>
              <a:rPr lang="en-GB" sz="1600" dirty="0" err="1">
                <a:solidFill>
                  <a:srgbClr val="FFFFFF"/>
                </a:solidFill>
              </a:rPr>
              <a:t>Atezolizumab</a:t>
            </a:r>
            <a:r>
              <a:rPr lang="en-GB" sz="1600" dirty="0">
                <a:solidFill>
                  <a:srgbClr val="FFFFFF"/>
                </a:solidFill>
              </a:rPr>
              <a:t> +</a:t>
            </a:r>
            <a:br>
              <a:rPr lang="en-GB" sz="1600" dirty="0">
                <a:solidFill>
                  <a:srgbClr val="FFFFFF"/>
                </a:solidFill>
              </a:rPr>
            </a:br>
            <a:r>
              <a:rPr lang="en-GB" sz="1600" dirty="0">
                <a:solidFill>
                  <a:srgbClr val="FFFFFF"/>
                </a:solidFill>
              </a:rPr>
              <a:t>bevacizumab</a:t>
            </a:r>
          </a:p>
        </p:txBody>
      </p:sp>
      <p:sp>
        <p:nvSpPr>
          <p:cNvPr id="30" name="TextBox 29">
            <a:extLst>
              <a:ext uri="{FF2B5EF4-FFF2-40B4-BE49-F238E27FC236}">
                <a16:creationId xmlns:a16="http://schemas.microsoft.com/office/drawing/2014/main" id="{FBE9E582-738C-F246-BC82-286D0CCF6290}"/>
              </a:ext>
            </a:extLst>
          </p:cNvPr>
          <p:cNvSpPr txBox="1"/>
          <p:nvPr/>
        </p:nvSpPr>
        <p:spPr bwMode="auto">
          <a:xfrm>
            <a:off x="5076146" y="3982765"/>
            <a:ext cx="2249756" cy="756451"/>
          </a:xfrm>
          <a:prstGeom prst="roundRect">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914332">
              <a:defRPr/>
            </a:pPr>
            <a:r>
              <a:rPr lang="en-GB" sz="1600" dirty="0">
                <a:solidFill>
                  <a:srgbClr val="FFFFFF"/>
                </a:solidFill>
              </a:rPr>
              <a:t>Sorafenib</a:t>
            </a:r>
          </a:p>
        </p:txBody>
      </p:sp>
    </p:spTree>
    <p:extLst>
      <p:ext uri="{BB962C8B-B14F-4D97-AF65-F5344CB8AC3E}">
        <p14:creationId xmlns:p14="http://schemas.microsoft.com/office/powerpoint/2010/main" val="230203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E4E95454-490B-CC4C-8326-E4B65B8183D7}"/>
              </a:ext>
            </a:extLst>
          </p:cNvPr>
          <p:cNvSpPr>
            <a:spLocks noGrp="1"/>
          </p:cNvSpPr>
          <p:nvPr>
            <p:ph sz="quarter" idx="12"/>
          </p:nvPr>
        </p:nvSpPr>
        <p:spPr>
          <a:xfrm>
            <a:off x="6600056" y="1425600"/>
            <a:ext cx="4983328" cy="4525200"/>
          </a:xfrm>
        </p:spPr>
        <p:txBody>
          <a:bodyPr/>
          <a:lstStyle/>
          <a:p>
            <a:pPr marL="0" indent="0">
              <a:spcBef>
                <a:spcPts val="300"/>
              </a:spcBef>
              <a:buNone/>
            </a:pPr>
            <a:r>
              <a:rPr lang="en-GB" sz="1800" b="1" dirty="0"/>
              <a:t>Tumour and Immunologic Factors</a:t>
            </a:r>
          </a:p>
          <a:p>
            <a:pPr>
              <a:spcBef>
                <a:spcPts val="300"/>
              </a:spcBef>
            </a:pPr>
            <a:r>
              <a:rPr lang="en-GB" sz="1800" dirty="0"/>
              <a:t>PD-L1 expression by tumour and immune infiltrate</a:t>
            </a:r>
          </a:p>
          <a:p>
            <a:pPr>
              <a:spcBef>
                <a:spcPts val="300"/>
              </a:spcBef>
            </a:pPr>
            <a:r>
              <a:rPr lang="en-GB" sz="1800" dirty="0"/>
              <a:t>Features of intra-</a:t>
            </a:r>
            <a:r>
              <a:rPr lang="en-GB" sz="1800" dirty="0" err="1"/>
              <a:t>tumoural</a:t>
            </a:r>
            <a:r>
              <a:rPr lang="en-GB" sz="1800" dirty="0"/>
              <a:t> lymphoid infiltrates</a:t>
            </a:r>
          </a:p>
          <a:p>
            <a:pPr marL="0" indent="0">
              <a:buNone/>
            </a:pPr>
            <a:r>
              <a:rPr lang="en-GB" sz="1800" b="1" dirty="0"/>
              <a:t>Tumour mutations and microsatellite instability</a:t>
            </a:r>
          </a:p>
          <a:p>
            <a:pPr>
              <a:spcBef>
                <a:spcPts val="300"/>
              </a:spcBef>
            </a:pPr>
            <a:r>
              <a:rPr lang="en-GB" sz="1800" dirty="0"/>
              <a:t>Tumour mutation burden</a:t>
            </a:r>
          </a:p>
          <a:p>
            <a:pPr>
              <a:spcBef>
                <a:spcPts val="300"/>
              </a:spcBef>
            </a:pPr>
            <a:r>
              <a:rPr lang="en-GB" sz="1800" dirty="0"/>
              <a:t>MSI-high status</a:t>
            </a:r>
          </a:p>
          <a:p>
            <a:pPr marL="0" indent="0">
              <a:buNone/>
            </a:pPr>
            <a:r>
              <a:rPr lang="en-GB" sz="1800" b="1" dirty="0"/>
              <a:t>Circulating factors</a:t>
            </a:r>
          </a:p>
          <a:p>
            <a:pPr>
              <a:spcBef>
                <a:spcPts val="300"/>
              </a:spcBef>
            </a:pPr>
            <a:r>
              <a:rPr lang="en-GB" sz="1800" dirty="0"/>
              <a:t>Circulating immune cells</a:t>
            </a:r>
          </a:p>
          <a:p>
            <a:pPr>
              <a:spcBef>
                <a:spcPts val="300"/>
              </a:spcBef>
            </a:pPr>
            <a:r>
              <a:rPr lang="en-GB" sz="1800" dirty="0"/>
              <a:t>Circulating soluble factors, e.g. TGF-</a:t>
            </a:r>
            <a:r>
              <a:rPr lang="en-GB" sz="1800" i="1" dirty="0"/>
              <a:t>B</a:t>
            </a:r>
          </a:p>
          <a:p>
            <a:pPr>
              <a:spcBef>
                <a:spcPts val="300"/>
              </a:spcBef>
            </a:pPr>
            <a:r>
              <a:rPr lang="en-GB" sz="1800" dirty="0"/>
              <a:t>Extracellular vesicles, such as exosomes</a:t>
            </a:r>
          </a:p>
          <a:p>
            <a:pPr marL="0" indent="0">
              <a:buNone/>
            </a:pPr>
            <a:r>
              <a:rPr lang="en-GB" sz="1800" b="1" dirty="0"/>
              <a:t>Host factors</a:t>
            </a:r>
          </a:p>
          <a:p>
            <a:pPr>
              <a:spcBef>
                <a:spcPts val="300"/>
              </a:spcBef>
            </a:pPr>
            <a:r>
              <a:rPr lang="en-GB" sz="1800" dirty="0"/>
              <a:t>Male sex and older age</a:t>
            </a:r>
          </a:p>
          <a:p>
            <a:pPr>
              <a:spcBef>
                <a:spcPts val="300"/>
              </a:spcBef>
            </a:pPr>
            <a:r>
              <a:rPr lang="en-GB" sz="1800" dirty="0"/>
              <a:t>Gut microbiome</a:t>
            </a:r>
          </a:p>
        </p:txBody>
      </p:sp>
      <p:sp>
        <p:nvSpPr>
          <p:cNvPr id="3" name="object 3"/>
          <p:cNvSpPr txBox="1">
            <a:spLocks noGrp="1"/>
          </p:cNvSpPr>
          <p:nvPr>
            <p:ph type="title"/>
          </p:nvPr>
        </p:nvSpPr>
        <p:spPr/>
        <p:txBody>
          <a:bodyPr/>
          <a:lstStyle/>
          <a:p>
            <a:r>
              <a:rPr lang="en-GB" dirty="0"/>
              <a:t>Several Treatment Response Biomarkers </a:t>
            </a:r>
            <a:br>
              <a:rPr lang="en-GB" dirty="0"/>
            </a:br>
            <a:r>
              <a:rPr lang="en-GB" dirty="0"/>
              <a:t>of Interest</a:t>
            </a:r>
          </a:p>
        </p:txBody>
      </p:sp>
      <p:sp>
        <p:nvSpPr>
          <p:cNvPr id="11" name="Slide Number Placeholder 10">
            <a:extLst>
              <a:ext uri="{FF2B5EF4-FFF2-40B4-BE49-F238E27FC236}">
                <a16:creationId xmlns:a16="http://schemas.microsoft.com/office/drawing/2014/main" id="{FF02578A-12A9-074E-93BA-9802AEB29D7F}"/>
              </a:ext>
            </a:extLst>
          </p:cNvPr>
          <p:cNvSpPr>
            <a:spLocks noGrp="1"/>
          </p:cNvSpPr>
          <p:nvPr>
            <p:ph type="sldNum" sz="quarter" idx="4"/>
          </p:nvPr>
        </p:nvSpPr>
        <p:spPr/>
        <p:txBody>
          <a:bodyPr/>
          <a:lstStyle/>
          <a:p>
            <a:fld id="{FCE43C0F-8A7B-3A4B-9DB5-B3472E36E833}" type="slidenum">
              <a:rPr lang="en-GB" smtClean="0"/>
              <a:pPr/>
              <a:t>31</a:t>
            </a:fld>
            <a:endParaRPr lang="en-GB" dirty="0"/>
          </a:p>
        </p:txBody>
      </p:sp>
      <p:sp>
        <p:nvSpPr>
          <p:cNvPr id="15" name="Content Placeholder 14">
            <a:extLst>
              <a:ext uri="{FF2B5EF4-FFF2-40B4-BE49-F238E27FC236}">
                <a16:creationId xmlns:a16="http://schemas.microsoft.com/office/drawing/2014/main" id="{47EEBC11-B212-2841-878A-FE4A039DBB98}"/>
              </a:ext>
            </a:extLst>
          </p:cNvPr>
          <p:cNvSpPr>
            <a:spLocks noGrp="1"/>
          </p:cNvSpPr>
          <p:nvPr>
            <p:ph sz="quarter" idx="15"/>
          </p:nvPr>
        </p:nvSpPr>
        <p:spPr/>
        <p:txBody>
          <a:bodyPr/>
          <a:lstStyle/>
          <a:p>
            <a:r>
              <a:rPr lang="en-GB" dirty="0"/>
              <a:t>MSI, </a:t>
            </a:r>
            <a:r>
              <a:rPr lang="en-US" dirty="0"/>
              <a:t>microsatellite instability; </a:t>
            </a:r>
            <a:r>
              <a:rPr lang="en-GB" dirty="0"/>
              <a:t>PD-1, </a:t>
            </a:r>
            <a:r>
              <a:rPr lang="en-US" dirty="0"/>
              <a:t>programmed cell death protein 1</a:t>
            </a:r>
            <a:r>
              <a:rPr lang="en-GB" dirty="0"/>
              <a:t>; PD-L1, </a:t>
            </a:r>
            <a:r>
              <a:rPr lang="en-US" dirty="0"/>
              <a:t>programmed cell death ligand 1; TGF, transforming growth factor; TCR, T-cell receptor</a:t>
            </a:r>
            <a:endParaRPr lang="en-GB" dirty="0"/>
          </a:p>
          <a:p>
            <a:pPr>
              <a:spcBef>
                <a:spcPts val="0"/>
              </a:spcBef>
            </a:pPr>
            <a:r>
              <a:rPr lang="en-GB" dirty="0" err="1"/>
              <a:t>Jilkova</a:t>
            </a:r>
            <a:r>
              <a:rPr lang="en-GB" dirty="0"/>
              <a:t> ZM, et al. Cancers. 2019</a:t>
            </a:r>
            <a:r>
              <a:rPr lang="en-US" dirty="0"/>
              <a:t>;11(10):1554</a:t>
            </a:r>
            <a:endParaRPr lang="en-GB" dirty="0"/>
          </a:p>
        </p:txBody>
      </p:sp>
      <p:grpSp>
        <p:nvGrpSpPr>
          <p:cNvPr id="47" name="Group 46">
            <a:extLst>
              <a:ext uri="{FF2B5EF4-FFF2-40B4-BE49-F238E27FC236}">
                <a16:creationId xmlns:a16="http://schemas.microsoft.com/office/drawing/2014/main" id="{1F85F2E4-EFD2-404F-A912-507D4826D97A}"/>
              </a:ext>
            </a:extLst>
          </p:cNvPr>
          <p:cNvGrpSpPr/>
          <p:nvPr/>
        </p:nvGrpSpPr>
        <p:grpSpPr>
          <a:xfrm>
            <a:off x="400061" y="1378967"/>
            <a:ext cx="5983971" cy="4508500"/>
            <a:chOff x="400061" y="1378967"/>
            <a:chExt cx="5983971" cy="4508500"/>
          </a:xfrm>
        </p:grpSpPr>
        <p:pic>
          <p:nvPicPr>
            <p:cNvPr id="34" name="Picture 33">
              <a:extLst>
                <a:ext uri="{FF2B5EF4-FFF2-40B4-BE49-F238E27FC236}">
                  <a16:creationId xmlns:a16="http://schemas.microsoft.com/office/drawing/2014/main" id="{1AA77A59-F425-EC4F-81B9-96E04241CE01}"/>
                </a:ext>
              </a:extLst>
            </p:cNvPr>
            <p:cNvPicPr>
              <a:picLocks noChangeAspect="1"/>
            </p:cNvPicPr>
            <p:nvPr/>
          </p:nvPicPr>
          <p:blipFill>
            <a:blip r:embed="rId2"/>
            <a:stretch>
              <a:fillRect/>
            </a:stretch>
          </p:blipFill>
          <p:spPr>
            <a:xfrm>
              <a:off x="529332" y="1378967"/>
              <a:ext cx="5854700" cy="4508500"/>
            </a:xfrm>
            <a:prstGeom prst="rect">
              <a:avLst/>
            </a:prstGeom>
          </p:spPr>
        </p:pic>
        <p:sp>
          <p:nvSpPr>
            <p:cNvPr id="24" name="TextBox 23">
              <a:extLst>
                <a:ext uri="{FF2B5EF4-FFF2-40B4-BE49-F238E27FC236}">
                  <a16:creationId xmlns:a16="http://schemas.microsoft.com/office/drawing/2014/main" id="{580005B7-478B-3B4C-848D-2E92E0DF865E}"/>
                </a:ext>
              </a:extLst>
            </p:cNvPr>
            <p:cNvSpPr txBox="1"/>
            <p:nvPr/>
          </p:nvSpPr>
          <p:spPr>
            <a:xfrm>
              <a:off x="1978045" y="3054226"/>
              <a:ext cx="719749" cy="153888"/>
            </a:xfrm>
            <a:prstGeom prst="rect">
              <a:avLst/>
            </a:prstGeom>
            <a:noFill/>
          </p:spPr>
          <p:txBody>
            <a:bodyPr wrap="none" lIns="0" tIns="0" rIns="0" bIns="0" rtlCol="0">
              <a:spAutoFit/>
            </a:bodyPr>
            <a:lstStyle/>
            <a:p>
              <a:r>
                <a:rPr lang="en-GB" sz="1000" dirty="0" err="1">
                  <a:latin typeface="Calibri" panose="020F0502020204030204" pitchFamily="34" charset="0"/>
                  <a:ea typeface="Aileron" charset="0"/>
                  <a:cs typeface="Calibri" panose="020F0502020204030204" pitchFamily="34" charset="0"/>
                </a:rPr>
                <a:t>Immunoscore</a:t>
              </a:r>
              <a:endParaRPr lang="en-GB" sz="1000" dirty="0">
                <a:latin typeface="Calibri" panose="020F0502020204030204" pitchFamily="34" charset="0"/>
                <a:ea typeface="Aileron" charset="0"/>
                <a:cs typeface="Calibri" panose="020F0502020204030204" pitchFamily="34" charset="0"/>
              </a:endParaRPr>
            </a:p>
          </p:txBody>
        </p:sp>
        <p:sp>
          <p:nvSpPr>
            <p:cNvPr id="25" name="TextBox 24">
              <a:extLst>
                <a:ext uri="{FF2B5EF4-FFF2-40B4-BE49-F238E27FC236}">
                  <a16:creationId xmlns:a16="http://schemas.microsoft.com/office/drawing/2014/main" id="{80C2B67B-7E5E-AE46-BDA8-1868A564B3BD}"/>
                </a:ext>
              </a:extLst>
            </p:cNvPr>
            <p:cNvSpPr txBox="1"/>
            <p:nvPr/>
          </p:nvSpPr>
          <p:spPr>
            <a:xfrm>
              <a:off x="2132562" y="3428876"/>
              <a:ext cx="687689" cy="2769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Circulating</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immune cells</a:t>
              </a:r>
            </a:p>
          </p:txBody>
        </p:sp>
        <p:sp>
          <p:nvSpPr>
            <p:cNvPr id="26" name="TextBox 25">
              <a:extLst>
                <a:ext uri="{FF2B5EF4-FFF2-40B4-BE49-F238E27FC236}">
                  <a16:creationId xmlns:a16="http://schemas.microsoft.com/office/drawing/2014/main" id="{C6633FDA-2B1F-B34E-A0CD-B29DA903429E}"/>
                </a:ext>
              </a:extLst>
            </p:cNvPr>
            <p:cNvSpPr txBox="1"/>
            <p:nvPr/>
          </p:nvSpPr>
          <p:spPr>
            <a:xfrm>
              <a:off x="3246102" y="3428876"/>
              <a:ext cx="761427" cy="276999"/>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Circulating</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soluble factors</a:t>
              </a:r>
            </a:p>
          </p:txBody>
        </p:sp>
        <p:sp>
          <p:nvSpPr>
            <p:cNvPr id="27" name="TextBox 26">
              <a:extLst>
                <a:ext uri="{FF2B5EF4-FFF2-40B4-BE49-F238E27FC236}">
                  <a16:creationId xmlns:a16="http://schemas.microsoft.com/office/drawing/2014/main" id="{AE30CF61-BD2C-BE41-931A-652C98F02295}"/>
                </a:ext>
              </a:extLst>
            </p:cNvPr>
            <p:cNvSpPr txBox="1"/>
            <p:nvPr/>
          </p:nvSpPr>
          <p:spPr>
            <a:xfrm>
              <a:off x="797483" y="5270376"/>
              <a:ext cx="222818" cy="124650"/>
            </a:xfrm>
            <a:prstGeom prst="rect">
              <a:avLst/>
            </a:prstGeom>
            <a:solidFill>
              <a:schemeClr val="bg1"/>
            </a:solidFill>
          </p:spPr>
          <p:txBody>
            <a:bodyPr wrap="none" lIns="0" tIns="0" rIns="0" bIns="0" rtlCol="0">
              <a:spAutoFit/>
            </a:bodyPr>
            <a:lstStyle/>
            <a:p>
              <a:pPr>
                <a:lnSpc>
                  <a:spcPct val="90000"/>
                </a:lnSpc>
              </a:pPr>
              <a:r>
                <a:rPr lang="en-GB" sz="900" dirty="0">
                  <a:latin typeface="Calibri" panose="020F0502020204030204" pitchFamily="34" charset="0"/>
                  <a:ea typeface="Aileron" charset="0"/>
                  <a:cs typeface="Calibri" panose="020F0502020204030204" pitchFamily="34" charset="0"/>
                </a:rPr>
                <a:t>PD-1</a:t>
              </a:r>
            </a:p>
          </p:txBody>
        </p:sp>
        <p:sp>
          <p:nvSpPr>
            <p:cNvPr id="28" name="TextBox 27">
              <a:extLst>
                <a:ext uri="{FF2B5EF4-FFF2-40B4-BE49-F238E27FC236}">
                  <a16:creationId xmlns:a16="http://schemas.microsoft.com/office/drawing/2014/main" id="{DC1BC366-C477-504B-9CAE-C7B31AD9BCCC}"/>
                </a:ext>
              </a:extLst>
            </p:cNvPr>
            <p:cNvSpPr txBox="1"/>
            <p:nvPr/>
          </p:nvSpPr>
          <p:spPr>
            <a:xfrm>
              <a:off x="1460000" y="5270376"/>
              <a:ext cx="421590" cy="124650"/>
            </a:xfrm>
            <a:prstGeom prst="rect">
              <a:avLst/>
            </a:prstGeom>
            <a:solidFill>
              <a:schemeClr val="bg1"/>
            </a:solidFill>
          </p:spPr>
          <p:txBody>
            <a:bodyPr wrap="none" lIns="0" tIns="0" rIns="0" bIns="0" rtlCol="0">
              <a:spAutoFit/>
            </a:bodyPr>
            <a:lstStyle/>
            <a:p>
              <a:pPr>
                <a:lnSpc>
                  <a:spcPct val="90000"/>
                </a:lnSpc>
              </a:pPr>
              <a:r>
                <a:rPr lang="en-GB" sz="900" dirty="0">
                  <a:latin typeface="Calibri" panose="020F0502020204030204" pitchFamily="34" charset="0"/>
                  <a:ea typeface="Aileron" charset="0"/>
                  <a:cs typeface="Calibri" panose="020F0502020204030204" pitchFamily="34" charset="0"/>
                </a:rPr>
                <a:t>PD-L1/L2</a:t>
              </a:r>
            </a:p>
          </p:txBody>
        </p:sp>
        <p:sp>
          <p:nvSpPr>
            <p:cNvPr id="29" name="TextBox 28">
              <a:extLst>
                <a:ext uri="{FF2B5EF4-FFF2-40B4-BE49-F238E27FC236}">
                  <a16:creationId xmlns:a16="http://schemas.microsoft.com/office/drawing/2014/main" id="{696BDC53-8DCF-9B49-A441-64DFA80A166C}"/>
                </a:ext>
              </a:extLst>
            </p:cNvPr>
            <p:cNvSpPr txBox="1"/>
            <p:nvPr/>
          </p:nvSpPr>
          <p:spPr>
            <a:xfrm>
              <a:off x="2219883" y="5270376"/>
              <a:ext cx="179536" cy="124650"/>
            </a:xfrm>
            <a:prstGeom prst="rect">
              <a:avLst/>
            </a:prstGeom>
            <a:solidFill>
              <a:schemeClr val="bg1"/>
            </a:solidFill>
          </p:spPr>
          <p:txBody>
            <a:bodyPr wrap="none" lIns="0" tIns="0" rIns="0" bIns="0" rtlCol="0">
              <a:spAutoFit/>
            </a:bodyPr>
            <a:lstStyle/>
            <a:p>
              <a:pPr>
                <a:lnSpc>
                  <a:spcPct val="90000"/>
                </a:lnSpc>
              </a:pPr>
              <a:r>
                <a:rPr lang="en-GB" sz="900" dirty="0">
                  <a:latin typeface="Calibri" panose="020F0502020204030204" pitchFamily="34" charset="0"/>
                  <a:ea typeface="Aileron" charset="0"/>
                  <a:cs typeface="Calibri" panose="020F0502020204030204" pitchFamily="34" charset="0"/>
                </a:rPr>
                <a:t>TCR</a:t>
              </a:r>
            </a:p>
          </p:txBody>
        </p:sp>
        <p:sp>
          <p:nvSpPr>
            <p:cNvPr id="30" name="TextBox 29">
              <a:extLst>
                <a:ext uri="{FF2B5EF4-FFF2-40B4-BE49-F238E27FC236}">
                  <a16:creationId xmlns:a16="http://schemas.microsoft.com/office/drawing/2014/main" id="{77A8DA7C-85FE-F645-988E-9603F66262DD}"/>
                </a:ext>
              </a:extLst>
            </p:cNvPr>
            <p:cNvSpPr txBox="1"/>
            <p:nvPr/>
          </p:nvSpPr>
          <p:spPr>
            <a:xfrm>
              <a:off x="2950133" y="5270376"/>
              <a:ext cx="506549" cy="124650"/>
            </a:xfrm>
            <a:prstGeom prst="rect">
              <a:avLst/>
            </a:prstGeom>
            <a:solidFill>
              <a:schemeClr val="bg1"/>
            </a:solidFill>
          </p:spPr>
          <p:txBody>
            <a:bodyPr wrap="none" lIns="0" tIns="0" rIns="0" bIns="0" rtlCol="0">
              <a:spAutoFit/>
            </a:bodyPr>
            <a:lstStyle/>
            <a:p>
              <a:pPr>
                <a:lnSpc>
                  <a:spcPct val="90000"/>
                </a:lnSpc>
              </a:pPr>
              <a:r>
                <a:rPr lang="en-GB" sz="900" dirty="0">
                  <a:latin typeface="Calibri" panose="020F0502020204030204" pitchFamily="34" charset="0"/>
                  <a:ea typeface="Aileron" charset="0"/>
                  <a:cs typeface="Calibri" panose="020F0502020204030204" pitchFamily="34" charset="0"/>
                </a:rPr>
                <a:t>Antibodies</a:t>
              </a:r>
            </a:p>
          </p:txBody>
        </p:sp>
        <p:sp>
          <p:nvSpPr>
            <p:cNvPr id="31" name="TextBox 30">
              <a:extLst>
                <a:ext uri="{FF2B5EF4-FFF2-40B4-BE49-F238E27FC236}">
                  <a16:creationId xmlns:a16="http://schemas.microsoft.com/office/drawing/2014/main" id="{EE4C6769-3805-4342-9F17-CB8CE51CC186}"/>
                </a:ext>
              </a:extLst>
            </p:cNvPr>
            <p:cNvSpPr txBox="1"/>
            <p:nvPr/>
          </p:nvSpPr>
          <p:spPr>
            <a:xfrm>
              <a:off x="3448608" y="5594226"/>
              <a:ext cx="662041" cy="124650"/>
            </a:xfrm>
            <a:prstGeom prst="rect">
              <a:avLst/>
            </a:prstGeom>
            <a:noFill/>
          </p:spPr>
          <p:txBody>
            <a:bodyPr wrap="none" lIns="0" tIns="0" rIns="0" bIns="0" rtlCol="0">
              <a:spAutoFit/>
            </a:bodyPr>
            <a:lstStyle/>
            <a:p>
              <a:pPr>
                <a:lnSpc>
                  <a:spcPct val="90000"/>
                </a:lnSpc>
              </a:pPr>
              <a:r>
                <a:rPr lang="en-GB" sz="900" dirty="0">
                  <a:latin typeface="Calibri" panose="020F0502020204030204" pitchFamily="34" charset="0"/>
                  <a:ea typeface="Aileron" charset="0"/>
                  <a:cs typeface="Calibri" panose="020F0502020204030204" pitchFamily="34" charset="0"/>
                </a:rPr>
                <a:t>Dendritic cells</a:t>
              </a:r>
            </a:p>
          </p:txBody>
        </p:sp>
        <p:sp>
          <p:nvSpPr>
            <p:cNvPr id="32" name="TextBox 31">
              <a:extLst>
                <a:ext uri="{FF2B5EF4-FFF2-40B4-BE49-F238E27FC236}">
                  <a16:creationId xmlns:a16="http://schemas.microsoft.com/office/drawing/2014/main" id="{7C393021-3287-4940-8235-C67AFF94CC77}"/>
                </a:ext>
              </a:extLst>
            </p:cNvPr>
            <p:cNvSpPr txBox="1"/>
            <p:nvPr/>
          </p:nvSpPr>
          <p:spPr>
            <a:xfrm>
              <a:off x="2562783" y="5594226"/>
              <a:ext cx="296556" cy="124650"/>
            </a:xfrm>
            <a:prstGeom prst="rect">
              <a:avLst/>
            </a:prstGeom>
            <a:noFill/>
          </p:spPr>
          <p:txBody>
            <a:bodyPr wrap="none" lIns="0" tIns="0" rIns="0" bIns="0" rtlCol="0">
              <a:spAutoFit/>
            </a:bodyPr>
            <a:lstStyle/>
            <a:p>
              <a:pPr>
                <a:lnSpc>
                  <a:spcPct val="90000"/>
                </a:lnSpc>
              </a:pPr>
              <a:r>
                <a:rPr lang="en-GB" sz="900" dirty="0">
                  <a:latin typeface="Calibri" panose="020F0502020204030204" pitchFamily="34" charset="0"/>
                  <a:ea typeface="Aileron" charset="0"/>
                  <a:cs typeface="Calibri" panose="020F0502020204030204" pitchFamily="34" charset="0"/>
                </a:rPr>
                <a:t>T-cells</a:t>
              </a:r>
            </a:p>
          </p:txBody>
        </p:sp>
        <p:sp>
          <p:nvSpPr>
            <p:cNvPr id="35" name="TextBox 34">
              <a:extLst>
                <a:ext uri="{FF2B5EF4-FFF2-40B4-BE49-F238E27FC236}">
                  <a16:creationId xmlns:a16="http://schemas.microsoft.com/office/drawing/2014/main" id="{7D3DD762-63F9-DC42-B504-AE1E6B960944}"/>
                </a:ext>
              </a:extLst>
            </p:cNvPr>
            <p:cNvSpPr txBox="1"/>
            <p:nvPr/>
          </p:nvSpPr>
          <p:spPr>
            <a:xfrm>
              <a:off x="1994978" y="1521760"/>
              <a:ext cx="1237518" cy="153888"/>
            </a:xfrm>
            <a:prstGeom prst="rect">
              <a:avLst/>
            </a:prstGeom>
            <a:noFill/>
          </p:spPr>
          <p:txBody>
            <a:bodyPr wrap="none" lIns="0" tIns="0" rIns="0" bIns="0" rtlCol="0">
              <a:spAutoFit/>
            </a:bodyPr>
            <a:lstStyle/>
            <a:p>
              <a:r>
                <a:rPr lang="en-GB" sz="1000" dirty="0">
                  <a:latin typeface="Calibri" panose="020F0502020204030204" pitchFamily="34" charset="0"/>
                  <a:ea typeface="Aileron" charset="0"/>
                  <a:cs typeface="Calibri" panose="020F0502020204030204" pitchFamily="34" charset="0"/>
                </a:rPr>
                <a:t>Tumour infiltrating cells</a:t>
              </a:r>
            </a:p>
          </p:txBody>
        </p:sp>
        <p:sp>
          <p:nvSpPr>
            <p:cNvPr id="36" name="TextBox 35">
              <a:extLst>
                <a:ext uri="{FF2B5EF4-FFF2-40B4-BE49-F238E27FC236}">
                  <a16:creationId xmlns:a16="http://schemas.microsoft.com/office/drawing/2014/main" id="{04686067-859B-3F42-AD96-75069BBC8FAB}"/>
                </a:ext>
              </a:extLst>
            </p:cNvPr>
            <p:cNvSpPr txBox="1"/>
            <p:nvPr/>
          </p:nvSpPr>
          <p:spPr>
            <a:xfrm>
              <a:off x="3281911" y="1665693"/>
              <a:ext cx="666849" cy="153888"/>
            </a:xfrm>
            <a:prstGeom prst="rect">
              <a:avLst/>
            </a:prstGeom>
            <a:noFill/>
          </p:spPr>
          <p:txBody>
            <a:bodyPr wrap="none" lIns="0" tIns="0" rIns="0" bIns="0" rtlCol="0">
              <a:spAutoFit/>
            </a:bodyPr>
            <a:lstStyle/>
            <a:p>
              <a:r>
                <a:rPr lang="en-GB" sz="1000" dirty="0">
                  <a:latin typeface="Calibri" panose="020F0502020204030204" pitchFamily="34" charset="0"/>
                  <a:ea typeface="Aileron" charset="0"/>
                  <a:cs typeface="Calibri" panose="020F0502020204030204" pitchFamily="34" charset="0"/>
                </a:rPr>
                <a:t>Tumour cells</a:t>
              </a:r>
            </a:p>
          </p:txBody>
        </p:sp>
        <p:sp>
          <p:nvSpPr>
            <p:cNvPr id="37" name="TextBox 36">
              <a:extLst>
                <a:ext uri="{FF2B5EF4-FFF2-40B4-BE49-F238E27FC236}">
                  <a16:creationId xmlns:a16="http://schemas.microsoft.com/office/drawing/2014/main" id="{49F68DA4-B3FB-3845-A75D-E05FCE300234}"/>
                </a:ext>
              </a:extLst>
            </p:cNvPr>
            <p:cNvSpPr txBox="1"/>
            <p:nvPr/>
          </p:nvSpPr>
          <p:spPr>
            <a:xfrm>
              <a:off x="1690716" y="5594226"/>
              <a:ext cx="641060" cy="124650"/>
            </a:xfrm>
            <a:prstGeom prst="rect">
              <a:avLst/>
            </a:prstGeom>
            <a:noFill/>
          </p:spPr>
          <p:txBody>
            <a:bodyPr wrap="square" lIns="0" tIns="0" rIns="0" bIns="0" rtlCol="0">
              <a:spAutoFit/>
            </a:bodyPr>
            <a:lstStyle/>
            <a:p>
              <a:pPr>
                <a:lnSpc>
                  <a:spcPct val="90000"/>
                </a:lnSpc>
              </a:pPr>
              <a:r>
                <a:rPr lang="en-GB" sz="900" dirty="0">
                  <a:latin typeface="Calibri" panose="020F0502020204030204" pitchFamily="34" charset="0"/>
                  <a:ea typeface="Aileron" charset="0"/>
                  <a:cs typeface="Calibri" panose="020F0502020204030204" pitchFamily="34" charset="0"/>
                </a:rPr>
                <a:t>Hepatocytes</a:t>
              </a:r>
            </a:p>
          </p:txBody>
        </p:sp>
        <p:sp>
          <p:nvSpPr>
            <p:cNvPr id="38" name="TextBox 37">
              <a:extLst>
                <a:ext uri="{FF2B5EF4-FFF2-40B4-BE49-F238E27FC236}">
                  <a16:creationId xmlns:a16="http://schemas.microsoft.com/office/drawing/2014/main" id="{20BAF8E2-BA02-2F46-B7CC-286459A29D9C}"/>
                </a:ext>
              </a:extLst>
            </p:cNvPr>
            <p:cNvSpPr txBox="1"/>
            <p:nvPr/>
          </p:nvSpPr>
          <p:spPr>
            <a:xfrm>
              <a:off x="886383" y="5594226"/>
              <a:ext cx="641060" cy="124650"/>
            </a:xfrm>
            <a:prstGeom prst="rect">
              <a:avLst/>
            </a:prstGeom>
            <a:noFill/>
          </p:spPr>
          <p:txBody>
            <a:bodyPr wrap="square" lIns="0" tIns="0" rIns="0" bIns="0" rtlCol="0">
              <a:spAutoFit/>
            </a:bodyPr>
            <a:lstStyle/>
            <a:p>
              <a:pPr>
                <a:lnSpc>
                  <a:spcPct val="90000"/>
                </a:lnSpc>
              </a:pPr>
              <a:r>
                <a:rPr lang="en-GB" sz="900" dirty="0">
                  <a:latin typeface="Calibri" panose="020F0502020204030204" pitchFamily="34" charset="0"/>
                  <a:ea typeface="Aileron" charset="0"/>
                  <a:cs typeface="Calibri" panose="020F0502020204030204" pitchFamily="34" charset="0"/>
                </a:rPr>
                <a:t>Tumour cells</a:t>
              </a:r>
            </a:p>
          </p:txBody>
        </p:sp>
        <p:sp>
          <p:nvSpPr>
            <p:cNvPr id="39" name="TextBox 38">
              <a:extLst>
                <a:ext uri="{FF2B5EF4-FFF2-40B4-BE49-F238E27FC236}">
                  <a16:creationId xmlns:a16="http://schemas.microsoft.com/office/drawing/2014/main" id="{F3FF02B1-102A-BB4E-B159-20C29EB38BBA}"/>
                </a:ext>
              </a:extLst>
            </p:cNvPr>
            <p:cNvSpPr txBox="1"/>
            <p:nvPr/>
          </p:nvSpPr>
          <p:spPr>
            <a:xfrm>
              <a:off x="4557741" y="5594226"/>
              <a:ext cx="636393" cy="124650"/>
            </a:xfrm>
            <a:prstGeom prst="rect">
              <a:avLst/>
            </a:prstGeom>
            <a:noFill/>
          </p:spPr>
          <p:txBody>
            <a:bodyPr wrap="none" lIns="0" tIns="0" rIns="0" bIns="0" rtlCol="0">
              <a:spAutoFit/>
            </a:bodyPr>
            <a:lstStyle/>
            <a:p>
              <a:pPr>
                <a:lnSpc>
                  <a:spcPct val="90000"/>
                </a:lnSpc>
              </a:pPr>
              <a:r>
                <a:rPr lang="en-GB" sz="900" dirty="0">
                  <a:latin typeface="Calibri" panose="020F0502020204030204" pitchFamily="34" charset="0"/>
                  <a:ea typeface="Aileron" charset="0"/>
                  <a:cs typeface="Calibri" panose="020F0502020204030204" pitchFamily="34" charset="0"/>
                </a:rPr>
                <a:t>Macrophages</a:t>
              </a:r>
            </a:p>
          </p:txBody>
        </p:sp>
        <p:sp>
          <p:nvSpPr>
            <p:cNvPr id="40" name="Rounded Rectangle 39">
              <a:extLst>
                <a:ext uri="{FF2B5EF4-FFF2-40B4-BE49-F238E27FC236}">
                  <a16:creationId xmlns:a16="http://schemas.microsoft.com/office/drawing/2014/main" id="{57450E92-CADF-6646-B7BA-6652E819FA4C}"/>
                </a:ext>
              </a:extLst>
            </p:cNvPr>
            <p:cNvSpPr/>
            <p:nvPr/>
          </p:nvSpPr>
          <p:spPr>
            <a:xfrm>
              <a:off x="569394" y="1399746"/>
              <a:ext cx="1266139" cy="360040"/>
            </a:xfrm>
            <a:prstGeom prst="roundRect">
              <a:avLst>
                <a:gd name="adj" fmla="val 50000"/>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dirty="0" err="1">
                  <a:solidFill>
                    <a:schemeClr val="tx1"/>
                  </a:solidFill>
                </a:rPr>
                <a:t>Tumour</a:t>
              </a:r>
              <a:r>
                <a:rPr lang="en-US" sz="1000" dirty="0">
                  <a:solidFill>
                    <a:schemeClr val="tx1"/>
                  </a:solidFill>
                </a:rPr>
                <a:t> side factors</a:t>
              </a:r>
              <a:br>
                <a:rPr lang="en-US" sz="1000" dirty="0">
                  <a:solidFill>
                    <a:schemeClr val="tx1"/>
                  </a:solidFill>
                </a:rPr>
              </a:br>
              <a:r>
                <a:rPr lang="en-US" sz="1000" dirty="0">
                  <a:solidFill>
                    <a:schemeClr val="tx1"/>
                  </a:solidFill>
                </a:rPr>
                <a:t>Liver tissue factors</a:t>
              </a:r>
            </a:p>
          </p:txBody>
        </p:sp>
        <p:sp>
          <p:nvSpPr>
            <p:cNvPr id="41" name="Rounded Rectangle 40">
              <a:extLst>
                <a:ext uri="{FF2B5EF4-FFF2-40B4-BE49-F238E27FC236}">
                  <a16:creationId xmlns:a16="http://schemas.microsoft.com/office/drawing/2014/main" id="{8508C9BA-1B80-7A4A-90AA-076AFFD3042A}"/>
                </a:ext>
              </a:extLst>
            </p:cNvPr>
            <p:cNvSpPr/>
            <p:nvPr/>
          </p:nvSpPr>
          <p:spPr>
            <a:xfrm>
              <a:off x="4572012" y="2093574"/>
              <a:ext cx="985350" cy="301211"/>
            </a:xfrm>
            <a:prstGeom prst="roundRect">
              <a:avLst>
                <a:gd name="adj" fmla="val 50000"/>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dirty="0">
                  <a:solidFill>
                    <a:schemeClr val="tx1"/>
                  </a:solidFill>
                </a:rPr>
                <a:t>Host factors</a:t>
              </a:r>
            </a:p>
          </p:txBody>
        </p:sp>
        <p:sp>
          <p:nvSpPr>
            <p:cNvPr id="42" name="TextBox 41">
              <a:extLst>
                <a:ext uri="{FF2B5EF4-FFF2-40B4-BE49-F238E27FC236}">
                  <a16:creationId xmlns:a16="http://schemas.microsoft.com/office/drawing/2014/main" id="{E64B06D2-CF4B-D341-B528-62F8AE39ECE3}"/>
                </a:ext>
              </a:extLst>
            </p:cNvPr>
            <p:cNvSpPr txBox="1"/>
            <p:nvPr/>
          </p:nvSpPr>
          <p:spPr>
            <a:xfrm>
              <a:off x="5610783" y="4302001"/>
              <a:ext cx="407163" cy="124650"/>
            </a:xfrm>
            <a:prstGeom prst="rect">
              <a:avLst/>
            </a:prstGeom>
            <a:solidFill>
              <a:schemeClr val="bg1"/>
            </a:solidFill>
          </p:spPr>
          <p:txBody>
            <a:bodyPr wrap="none" lIns="0" tIns="0" rIns="0" bIns="0" rtlCol="0">
              <a:spAutoFit/>
            </a:bodyPr>
            <a:lstStyle/>
            <a:p>
              <a:pPr>
                <a:lnSpc>
                  <a:spcPct val="90000"/>
                </a:lnSpc>
              </a:pPr>
              <a:r>
                <a:rPr lang="en-GB" sz="900" dirty="0">
                  <a:latin typeface="Calibri" panose="020F0502020204030204" pitchFamily="34" charset="0"/>
                  <a:ea typeface="Aileron" charset="0"/>
                  <a:cs typeface="Calibri" panose="020F0502020204030204" pitchFamily="34" charset="0"/>
                </a:rPr>
                <a:t>Sex, age </a:t>
              </a:r>
            </a:p>
          </p:txBody>
        </p:sp>
        <p:sp>
          <p:nvSpPr>
            <p:cNvPr id="43" name="TextBox 42">
              <a:extLst>
                <a:ext uri="{FF2B5EF4-FFF2-40B4-BE49-F238E27FC236}">
                  <a16:creationId xmlns:a16="http://schemas.microsoft.com/office/drawing/2014/main" id="{D09B875B-0ED4-5141-8B05-6E711A453A02}"/>
                </a:ext>
              </a:extLst>
            </p:cNvPr>
            <p:cNvSpPr txBox="1"/>
            <p:nvPr/>
          </p:nvSpPr>
          <p:spPr>
            <a:xfrm>
              <a:off x="4710140" y="3011892"/>
              <a:ext cx="686085" cy="124650"/>
            </a:xfrm>
            <a:prstGeom prst="rect">
              <a:avLst/>
            </a:prstGeom>
            <a:noFill/>
          </p:spPr>
          <p:txBody>
            <a:bodyPr wrap="none" lIns="0" tIns="0" rIns="0" bIns="0" rtlCol="0">
              <a:spAutoFit/>
            </a:bodyPr>
            <a:lstStyle/>
            <a:p>
              <a:pPr>
                <a:lnSpc>
                  <a:spcPct val="90000"/>
                </a:lnSpc>
              </a:pPr>
              <a:r>
                <a:rPr lang="en-GB" sz="900" dirty="0">
                  <a:latin typeface="Calibri" panose="020F0502020204030204" pitchFamily="34" charset="0"/>
                  <a:ea typeface="Aileron" charset="0"/>
                  <a:cs typeface="Calibri" panose="020F0502020204030204" pitchFamily="34" charset="0"/>
                </a:rPr>
                <a:t>Cancer patient</a:t>
              </a:r>
            </a:p>
          </p:txBody>
        </p:sp>
        <p:sp>
          <p:nvSpPr>
            <p:cNvPr id="44" name="Rounded Rectangle 43">
              <a:extLst>
                <a:ext uri="{FF2B5EF4-FFF2-40B4-BE49-F238E27FC236}">
                  <a16:creationId xmlns:a16="http://schemas.microsoft.com/office/drawing/2014/main" id="{4A616B04-59CC-064C-9270-49E091065D16}"/>
                </a:ext>
              </a:extLst>
            </p:cNvPr>
            <p:cNvSpPr/>
            <p:nvPr/>
          </p:nvSpPr>
          <p:spPr>
            <a:xfrm>
              <a:off x="400061" y="3245480"/>
              <a:ext cx="1266139" cy="360040"/>
            </a:xfrm>
            <a:prstGeom prst="roundRect">
              <a:avLst>
                <a:gd name="adj" fmla="val 50000"/>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dirty="0">
                  <a:solidFill>
                    <a:schemeClr val="tx1"/>
                  </a:solidFill>
                </a:rPr>
                <a:t>Factors circulating</a:t>
              </a:r>
              <a:br>
                <a:rPr lang="en-US" sz="1000" dirty="0">
                  <a:solidFill>
                    <a:schemeClr val="tx1"/>
                  </a:solidFill>
                </a:rPr>
              </a:br>
              <a:r>
                <a:rPr lang="en-US" sz="1000" dirty="0">
                  <a:solidFill>
                    <a:schemeClr val="tx1"/>
                  </a:solidFill>
                </a:rPr>
                <a:t>in blood stream</a:t>
              </a:r>
            </a:p>
          </p:txBody>
        </p:sp>
        <p:sp>
          <p:nvSpPr>
            <p:cNvPr id="45" name="TextBox 44">
              <a:extLst>
                <a:ext uri="{FF2B5EF4-FFF2-40B4-BE49-F238E27FC236}">
                  <a16:creationId xmlns:a16="http://schemas.microsoft.com/office/drawing/2014/main" id="{6D6811E6-7888-DE40-9EFF-B6FF16BC8F1A}"/>
                </a:ext>
              </a:extLst>
            </p:cNvPr>
            <p:cNvSpPr txBox="1"/>
            <p:nvPr/>
          </p:nvSpPr>
          <p:spPr>
            <a:xfrm>
              <a:off x="5539873" y="3067983"/>
              <a:ext cx="575479" cy="124650"/>
            </a:xfrm>
            <a:prstGeom prst="rect">
              <a:avLst/>
            </a:prstGeom>
            <a:noFill/>
          </p:spPr>
          <p:txBody>
            <a:bodyPr wrap="none" lIns="0" tIns="0" rIns="0" bIns="0" rtlCol="0">
              <a:spAutoFit/>
            </a:bodyPr>
            <a:lstStyle/>
            <a:p>
              <a:pPr>
                <a:lnSpc>
                  <a:spcPct val="90000"/>
                </a:lnSpc>
              </a:pPr>
              <a:r>
                <a:rPr lang="en-GB" sz="900" dirty="0">
                  <a:latin typeface="Calibri" panose="020F0502020204030204" pitchFamily="34" charset="0"/>
                  <a:ea typeface="Aileron" charset="0"/>
                  <a:cs typeface="Calibri" panose="020F0502020204030204" pitchFamily="34" charset="0"/>
                </a:rPr>
                <a:t>Microbiome</a:t>
              </a:r>
            </a:p>
          </p:txBody>
        </p:sp>
        <p:sp>
          <p:nvSpPr>
            <p:cNvPr id="46" name="TextBox 45">
              <a:extLst>
                <a:ext uri="{FF2B5EF4-FFF2-40B4-BE49-F238E27FC236}">
                  <a16:creationId xmlns:a16="http://schemas.microsoft.com/office/drawing/2014/main" id="{0A261DA7-F3D2-9B48-BF9F-FE0C7279D0D9}"/>
                </a:ext>
              </a:extLst>
            </p:cNvPr>
            <p:cNvSpPr txBox="1"/>
            <p:nvPr/>
          </p:nvSpPr>
          <p:spPr>
            <a:xfrm>
              <a:off x="718204" y="2259164"/>
              <a:ext cx="761427" cy="307777"/>
            </a:xfrm>
            <a:prstGeom prst="rect">
              <a:avLst/>
            </a:prstGeom>
            <a:noFill/>
          </p:spPr>
          <p:txBody>
            <a:bodyPr wrap="none" lIns="0" tIns="0" rIns="0" bIns="0" rtlCol="0">
              <a:spAutoFit/>
            </a:bodyPr>
            <a:lstStyle/>
            <a:p>
              <a:r>
                <a:rPr lang="en-GB" sz="1000" dirty="0">
                  <a:latin typeface="Calibri" panose="020F0502020204030204" pitchFamily="34" charset="0"/>
                  <a:ea typeface="Aileron" charset="0"/>
                  <a:cs typeface="Calibri" panose="020F0502020204030204" pitchFamily="34" charset="0"/>
                </a:rPr>
                <a:t>Hepatocellular</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carcinoma</a:t>
              </a:r>
            </a:p>
          </p:txBody>
        </p:sp>
        <p:sp>
          <p:nvSpPr>
            <p:cNvPr id="48" name="TextBox 47">
              <a:extLst>
                <a:ext uri="{FF2B5EF4-FFF2-40B4-BE49-F238E27FC236}">
                  <a16:creationId xmlns:a16="http://schemas.microsoft.com/office/drawing/2014/main" id="{45551848-08A8-D74B-B69F-09397904E8B1}"/>
                </a:ext>
              </a:extLst>
            </p:cNvPr>
            <p:cNvSpPr txBox="1"/>
            <p:nvPr/>
          </p:nvSpPr>
          <p:spPr>
            <a:xfrm>
              <a:off x="5743030" y="1654105"/>
              <a:ext cx="549831" cy="307777"/>
            </a:xfrm>
            <a:prstGeom prst="rect">
              <a:avLst/>
            </a:prstGeom>
            <a:noFill/>
          </p:spPr>
          <p:txBody>
            <a:bodyPr wrap="none" lIns="0" tIns="0" rIns="0" bIns="0" rtlCol="0">
              <a:spAutoFit/>
            </a:bodyPr>
            <a:lstStyle/>
            <a:p>
              <a:r>
                <a:rPr lang="en-GB" sz="1000" dirty="0">
                  <a:latin typeface="Calibri" panose="020F0502020204030204" pitchFamily="34" charset="0"/>
                  <a:ea typeface="Aileron" charset="0"/>
                  <a:cs typeface="Calibri" panose="020F0502020204030204" pitchFamily="34" charset="0"/>
                </a:rPr>
                <a:t>Anti-PD-1/</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PD-L1 Abs</a:t>
              </a:r>
            </a:p>
          </p:txBody>
        </p:sp>
      </p:grpSp>
    </p:spTree>
    <p:extLst>
      <p:ext uri="{BB962C8B-B14F-4D97-AF65-F5344CB8AC3E}">
        <p14:creationId xmlns:p14="http://schemas.microsoft.com/office/powerpoint/2010/main" val="108218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9F81E20-9C22-1E48-8BB9-E35E3B68CEF6}"/>
              </a:ext>
            </a:extLst>
          </p:cNvPr>
          <p:cNvSpPr>
            <a:spLocks noGrp="1"/>
          </p:cNvSpPr>
          <p:nvPr>
            <p:ph sz="quarter" idx="12"/>
          </p:nvPr>
        </p:nvSpPr>
        <p:spPr>
          <a:xfrm>
            <a:off x="7907780" y="1425600"/>
            <a:ext cx="3675604" cy="4525200"/>
          </a:xfrm>
        </p:spPr>
        <p:txBody>
          <a:bodyPr/>
          <a:lstStyle/>
          <a:p>
            <a:r>
              <a:rPr lang="en-GB" dirty="0"/>
              <a:t>Among 45 approvals thru </a:t>
            </a:r>
            <a:br>
              <a:rPr lang="en-GB" dirty="0"/>
            </a:br>
            <a:r>
              <a:rPr lang="en-GB" dirty="0"/>
              <a:t>April 2019:</a:t>
            </a:r>
          </a:p>
          <a:p>
            <a:pPr lvl="1">
              <a:spcBef>
                <a:spcPts val="300"/>
              </a:spcBef>
            </a:pPr>
            <a:r>
              <a:rPr lang="en-GB" dirty="0"/>
              <a:t>PD-L1 predictive in 28.9%</a:t>
            </a:r>
          </a:p>
          <a:p>
            <a:pPr lvl="1">
              <a:spcBef>
                <a:spcPts val="300"/>
              </a:spcBef>
            </a:pPr>
            <a:r>
              <a:rPr lang="en-GB" dirty="0"/>
              <a:t>PD-L1 not predictive in 53.3%</a:t>
            </a:r>
          </a:p>
          <a:p>
            <a:pPr lvl="1">
              <a:spcBef>
                <a:spcPts val="300"/>
              </a:spcBef>
            </a:pPr>
            <a:r>
              <a:rPr lang="en-GB" dirty="0"/>
              <a:t>PD-L1 not tested in 17.8%</a:t>
            </a:r>
          </a:p>
          <a:p>
            <a:r>
              <a:rPr lang="en-GB" dirty="0"/>
              <a:t>Heterogeneity in threshold, types of </a:t>
            </a:r>
            <a:r>
              <a:rPr lang="en-GB" dirty="0">
                <a:solidFill>
                  <a:schemeClr val="tx2"/>
                </a:solidFill>
              </a:rPr>
              <a:t>cells expressing PD-L1 (tumour infiltrating cells, tumour cells, or composite score) and companion diagnostics</a:t>
            </a:r>
          </a:p>
          <a:p>
            <a:r>
              <a:rPr lang="en-GB" dirty="0">
                <a:solidFill>
                  <a:schemeClr val="tx2"/>
                </a:solidFill>
              </a:rPr>
              <a:t>MSI has also been approved, albeit rare in HCC</a:t>
            </a:r>
            <a:endParaRPr lang="en-US" dirty="0">
              <a:solidFill>
                <a:schemeClr val="tx2"/>
              </a:solidFill>
            </a:endParaRPr>
          </a:p>
        </p:txBody>
      </p:sp>
      <p:sp>
        <p:nvSpPr>
          <p:cNvPr id="5" name="object 5"/>
          <p:cNvSpPr txBox="1">
            <a:spLocks noGrp="1"/>
          </p:cNvSpPr>
          <p:nvPr>
            <p:ph type="title"/>
          </p:nvPr>
        </p:nvSpPr>
        <p:spPr/>
        <p:txBody>
          <a:bodyPr/>
          <a:lstStyle/>
          <a:p>
            <a:r>
              <a:rPr lang="en-GB"/>
              <a:t>PD-L1: Role as a Treatment Response Biomarker</a:t>
            </a:r>
            <a:endParaRPr lang="en-GB" dirty="0"/>
          </a:p>
        </p:txBody>
      </p:sp>
      <p:sp>
        <p:nvSpPr>
          <p:cNvPr id="13" name="Slide Number Placeholder 12">
            <a:extLst>
              <a:ext uri="{FF2B5EF4-FFF2-40B4-BE49-F238E27FC236}">
                <a16:creationId xmlns:a16="http://schemas.microsoft.com/office/drawing/2014/main" id="{8C267499-5716-BA4C-A517-CEAD7FBA2DF7}"/>
              </a:ext>
            </a:extLst>
          </p:cNvPr>
          <p:cNvSpPr>
            <a:spLocks noGrp="1"/>
          </p:cNvSpPr>
          <p:nvPr>
            <p:ph type="sldNum" sz="quarter" idx="4"/>
          </p:nvPr>
        </p:nvSpPr>
        <p:spPr/>
        <p:txBody>
          <a:bodyPr/>
          <a:lstStyle/>
          <a:p>
            <a:fld id="{FCE43C0F-8A7B-3A4B-9DB5-B3472E36E833}" type="slidenum">
              <a:rPr lang="en-GB" smtClean="0"/>
              <a:pPr/>
              <a:t>32</a:t>
            </a:fld>
            <a:endParaRPr lang="en-GB" dirty="0"/>
          </a:p>
        </p:txBody>
      </p:sp>
      <p:sp>
        <p:nvSpPr>
          <p:cNvPr id="17" name="Content Placeholder 16">
            <a:extLst>
              <a:ext uri="{FF2B5EF4-FFF2-40B4-BE49-F238E27FC236}">
                <a16:creationId xmlns:a16="http://schemas.microsoft.com/office/drawing/2014/main" id="{477890ED-1584-BB45-B748-A8BB1D97688E}"/>
              </a:ext>
            </a:extLst>
          </p:cNvPr>
          <p:cNvSpPr>
            <a:spLocks noGrp="1"/>
          </p:cNvSpPr>
          <p:nvPr>
            <p:ph sz="quarter" idx="15"/>
          </p:nvPr>
        </p:nvSpPr>
        <p:spPr>
          <a:xfrm>
            <a:off x="620183" y="6356351"/>
            <a:ext cx="10516377" cy="365125"/>
          </a:xfrm>
        </p:spPr>
        <p:txBody>
          <a:bodyPr/>
          <a:lstStyle/>
          <a:p>
            <a:r>
              <a:rPr lang="en-GB" sz="1100" dirty="0"/>
              <a:t>FDA,</a:t>
            </a:r>
            <a:r>
              <a:rPr lang="en-US" sz="1100" dirty="0"/>
              <a:t> Food and Drug Administration; GEJ, gastro-esophageal junction; H&amp;N, head and neck; HCC, hepatocellular carcinoma; HL, Hodgkin’s Lymphoma; </a:t>
            </a:r>
            <a:r>
              <a:rPr lang="en-GB" sz="1100" dirty="0"/>
              <a:t>MSI, </a:t>
            </a:r>
            <a:r>
              <a:rPr lang="en-US" sz="1100" dirty="0"/>
              <a:t>microsatellite instability; NSCLC, non-small cell lung cancer; </a:t>
            </a:r>
            <a:r>
              <a:rPr lang="en-GB" sz="1100" dirty="0"/>
              <a:t>PD-L1, </a:t>
            </a:r>
            <a:r>
              <a:rPr lang="en-US" sz="1100" dirty="0"/>
              <a:t>programmed cell death ligand 1; PMBCL, primary mediastinal B-cell lymphoma; RCC, renal cell carcinoma; SCC, squamous cell carcinoma; SCLC, small cell lung cancer</a:t>
            </a:r>
            <a:br>
              <a:rPr lang="en-US" sz="1100" dirty="0"/>
            </a:br>
            <a:r>
              <a:rPr lang="en-GB" sz="1100" dirty="0"/>
              <a:t>Davis A, et al. </a:t>
            </a:r>
            <a:r>
              <a:rPr lang="en-US" sz="1100" dirty="0"/>
              <a:t>J </a:t>
            </a:r>
            <a:r>
              <a:rPr lang="en-US" sz="1100" dirty="0" err="1"/>
              <a:t>Immunother</a:t>
            </a:r>
            <a:r>
              <a:rPr lang="en-US" sz="1100" dirty="0"/>
              <a:t> Cancer. 2019;7(1):278</a:t>
            </a:r>
            <a:endParaRPr lang="en-GB" sz="1100" dirty="0"/>
          </a:p>
        </p:txBody>
      </p:sp>
      <p:sp>
        <p:nvSpPr>
          <p:cNvPr id="22" name="TextBox 21">
            <a:extLst>
              <a:ext uri="{FF2B5EF4-FFF2-40B4-BE49-F238E27FC236}">
                <a16:creationId xmlns:a16="http://schemas.microsoft.com/office/drawing/2014/main" id="{F51A9F3D-85ED-5B4D-AD94-ED96192BCEB2}"/>
              </a:ext>
            </a:extLst>
          </p:cNvPr>
          <p:cNvSpPr txBox="1"/>
          <p:nvPr/>
        </p:nvSpPr>
        <p:spPr>
          <a:xfrm rot="-2700000">
            <a:off x="1126257" y="5130572"/>
            <a:ext cx="40395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Bladder</a:t>
            </a:r>
          </a:p>
        </p:txBody>
      </p:sp>
      <p:cxnSp>
        <p:nvCxnSpPr>
          <p:cNvPr id="25" name="Straight Connector 24">
            <a:extLst>
              <a:ext uri="{FF2B5EF4-FFF2-40B4-BE49-F238E27FC236}">
                <a16:creationId xmlns:a16="http://schemas.microsoft.com/office/drawing/2014/main" id="{F9DFA5AC-2CB9-9D4C-BA3C-1A8B54474198}"/>
              </a:ext>
            </a:extLst>
          </p:cNvPr>
          <p:cNvCxnSpPr>
            <a:cxnSpLocks/>
          </p:cNvCxnSpPr>
          <p:nvPr/>
        </p:nvCxnSpPr>
        <p:spPr>
          <a:xfrm flipV="1">
            <a:off x="1065398" y="1486588"/>
            <a:ext cx="0" cy="340106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CD53D0C-0B33-6B4C-AB8E-60558352E47A}"/>
              </a:ext>
            </a:extLst>
          </p:cNvPr>
          <p:cNvCxnSpPr>
            <a:cxnSpLocks/>
          </p:cNvCxnSpPr>
          <p:nvPr/>
        </p:nvCxnSpPr>
        <p:spPr>
          <a:xfrm>
            <a:off x="995349" y="3864043"/>
            <a:ext cx="72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5E95FA58-E762-FD40-8778-68A5BF5D757D}"/>
              </a:ext>
            </a:extLst>
          </p:cNvPr>
          <p:cNvCxnSpPr>
            <a:cxnSpLocks/>
          </p:cNvCxnSpPr>
          <p:nvPr/>
        </p:nvCxnSpPr>
        <p:spPr>
          <a:xfrm>
            <a:off x="963599" y="3584643"/>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E6E6756-0E91-F840-8029-98F614B36451}"/>
              </a:ext>
            </a:extLst>
          </p:cNvPr>
          <p:cNvCxnSpPr>
            <a:cxnSpLocks/>
          </p:cNvCxnSpPr>
          <p:nvPr/>
        </p:nvCxnSpPr>
        <p:spPr>
          <a:xfrm>
            <a:off x="995349" y="4137093"/>
            <a:ext cx="72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8C6BAC3-6EEE-6744-B67F-899FBCDD6E65}"/>
              </a:ext>
            </a:extLst>
          </p:cNvPr>
          <p:cNvCxnSpPr>
            <a:cxnSpLocks/>
          </p:cNvCxnSpPr>
          <p:nvPr/>
        </p:nvCxnSpPr>
        <p:spPr>
          <a:xfrm>
            <a:off x="995349" y="4410143"/>
            <a:ext cx="72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4F179BF-25DC-7443-8A42-4428CE6FEB7A}"/>
              </a:ext>
            </a:extLst>
          </p:cNvPr>
          <p:cNvCxnSpPr>
            <a:cxnSpLocks/>
          </p:cNvCxnSpPr>
          <p:nvPr/>
        </p:nvCxnSpPr>
        <p:spPr>
          <a:xfrm>
            <a:off x="995349" y="4683193"/>
            <a:ext cx="72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2C56187-4ECD-9240-855E-212B7B7C6155}"/>
              </a:ext>
            </a:extLst>
          </p:cNvPr>
          <p:cNvCxnSpPr>
            <a:cxnSpLocks/>
          </p:cNvCxnSpPr>
          <p:nvPr/>
        </p:nvCxnSpPr>
        <p:spPr>
          <a:xfrm>
            <a:off x="963599" y="4876868"/>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D5CC576D-E2D9-3644-9C3A-D07215DC2901}"/>
              </a:ext>
            </a:extLst>
          </p:cNvPr>
          <p:cNvCxnSpPr>
            <a:cxnSpLocks/>
          </p:cNvCxnSpPr>
          <p:nvPr/>
        </p:nvCxnSpPr>
        <p:spPr>
          <a:xfrm>
            <a:off x="995349" y="3311593"/>
            <a:ext cx="72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02BA5F2-F640-6641-B9E3-274B3D008DC9}"/>
              </a:ext>
            </a:extLst>
          </p:cNvPr>
          <p:cNvCxnSpPr>
            <a:cxnSpLocks/>
          </p:cNvCxnSpPr>
          <p:nvPr/>
        </p:nvCxnSpPr>
        <p:spPr>
          <a:xfrm>
            <a:off x="995349" y="3038543"/>
            <a:ext cx="72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E0B8ECCC-F1E2-B847-800B-360698E96BD1}"/>
              </a:ext>
            </a:extLst>
          </p:cNvPr>
          <p:cNvSpPr txBox="1"/>
          <p:nvPr/>
        </p:nvSpPr>
        <p:spPr>
          <a:xfrm>
            <a:off x="804965" y="4796619"/>
            <a:ext cx="78548" cy="166199"/>
          </a:xfrm>
          <a:prstGeom prst="rect">
            <a:avLst/>
          </a:prstGeom>
          <a:noFill/>
        </p:spPr>
        <p:txBody>
          <a:bodyPr wrap="none" lIns="0" tIns="0" rIns="0" bIns="0" rtlCol="0">
            <a:spAutoFit/>
          </a:bodyPr>
          <a:lstStyle/>
          <a:p>
            <a:pPr algn="r">
              <a:lnSpc>
                <a:spcPct val="90000"/>
              </a:lnSpc>
            </a:pPr>
            <a:r>
              <a:rPr lang="en-GB" sz="1200" dirty="0">
                <a:latin typeface="Calibri" panose="020F0502020204030204" pitchFamily="34" charset="0"/>
                <a:ea typeface="Aileron" charset="0"/>
                <a:cs typeface="Calibri" panose="020F0502020204030204" pitchFamily="34" charset="0"/>
              </a:rPr>
              <a:t>0</a:t>
            </a:r>
          </a:p>
        </p:txBody>
      </p:sp>
      <p:sp>
        <p:nvSpPr>
          <p:cNvPr id="36" name="TextBox 35">
            <a:extLst>
              <a:ext uri="{FF2B5EF4-FFF2-40B4-BE49-F238E27FC236}">
                <a16:creationId xmlns:a16="http://schemas.microsoft.com/office/drawing/2014/main" id="{D4889040-8953-DD45-9735-5D0C4B2D64AD}"/>
              </a:ext>
            </a:extLst>
          </p:cNvPr>
          <p:cNvSpPr txBox="1"/>
          <p:nvPr/>
        </p:nvSpPr>
        <p:spPr>
          <a:xfrm>
            <a:off x="804965" y="3498044"/>
            <a:ext cx="78548" cy="166199"/>
          </a:xfrm>
          <a:prstGeom prst="rect">
            <a:avLst/>
          </a:prstGeom>
          <a:noFill/>
        </p:spPr>
        <p:txBody>
          <a:bodyPr wrap="none" lIns="0" tIns="0" rIns="0" bIns="0" rtlCol="0">
            <a:spAutoFit/>
          </a:bodyPr>
          <a:lstStyle/>
          <a:p>
            <a:pPr algn="r">
              <a:lnSpc>
                <a:spcPct val="90000"/>
              </a:lnSpc>
            </a:pPr>
            <a:r>
              <a:rPr lang="en-GB" sz="1200" dirty="0">
                <a:latin typeface="Calibri" panose="020F0502020204030204" pitchFamily="34" charset="0"/>
                <a:ea typeface="Aileron" charset="0"/>
                <a:cs typeface="Calibri" panose="020F0502020204030204" pitchFamily="34" charset="0"/>
              </a:rPr>
              <a:t>5</a:t>
            </a:r>
          </a:p>
        </p:txBody>
      </p:sp>
      <p:sp>
        <p:nvSpPr>
          <p:cNvPr id="37" name="TextBox 36">
            <a:extLst>
              <a:ext uri="{FF2B5EF4-FFF2-40B4-BE49-F238E27FC236}">
                <a16:creationId xmlns:a16="http://schemas.microsoft.com/office/drawing/2014/main" id="{6F4AE07C-6873-BE4B-A68C-6799E6E64B83}"/>
              </a:ext>
            </a:extLst>
          </p:cNvPr>
          <p:cNvSpPr txBox="1"/>
          <p:nvPr/>
        </p:nvSpPr>
        <p:spPr>
          <a:xfrm>
            <a:off x="726418" y="2135969"/>
            <a:ext cx="157095" cy="166199"/>
          </a:xfrm>
          <a:prstGeom prst="rect">
            <a:avLst/>
          </a:prstGeom>
          <a:noFill/>
        </p:spPr>
        <p:txBody>
          <a:bodyPr wrap="none" lIns="0" tIns="0" rIns="0" bIns="0" rtlCol="0">
            <a:spAutoFit/>
          </a:bodyPr>
          <a:lstStyle/>
          <a:p>
            <a:pPr algn="r">
              <a:lnSpc>
                <a:spcPct val="90000"/>
              </a:lnSpc>
            </a:pPr>
            <a:r>
              <a:rPr lang="en-GB" sz="1200" dirty="0">
                <a:latin typeface="Calibri" panose="020F0502020204030204" pitchFamily="34" charset="0"/>
                <a:ea typeface="Aileron" charset="0"/>
                <a:cs typeface="Calibri" panose="020F0502020204030204" pitchFamily="34" charset="0"/>
              </a:rPr>
              <a:t>10</a:t>
            </a:r>
          </a:p>
        </p:txBody>
      </p:sp>
      <p:cxnSp>
        <p:nvCxnSpPr>
          <p:cNvPr id="38" name="Straight Connector 37">
            <a:extLst>
              <a:ext uri="{FF2B5EF4-FFF2-40B4-BE49-F238E27FC236}">
                <a16:creationId xmlns:a16="http://schemas.microsoft.com/office/drawing/2014/main" id="{C9A77C12-F2F6-1E47-93A0-4C4312507451}"/>
              </a:ext>
            </a:extLst>
          </p:cNvPr>
          <p:cNvCxnSpPr>
            <a:cxnSpLocks/>
          </p:cNvCxnSpPr>
          <p:nvPr/>
        </p:nvCxnSpPr>
        <p:spPr>
          <a:xfrm>
            <a:off x="963599" y="2219393"/>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74F68C10-7756-EA4C-992B-ED3B5CB9FE86}"/>
              </a:ext>
            </a:extLst>
          </p:cNvPr>
          <p:cNvCxnSpPr>
            <a:cxnSpLocks/>
          </p:cNvCxnSpPr>
          <p:nvPr/>
        </p:nvCxnSpPr>
        <p:spPr>
          <a:xfrm>
            <a:off x="995349" y="1943168"/>
            <a:ext cx="72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71ECCD63-0448-A641-B966-61176B51DD3C}"/>
              </a:ext>
            </a:extLst>
          </p:cNvPr>
          <p:cNvCxnSpPr>
            <a:cxnSpLocks/>
          </p:cNvCxnSpPr>
          <p:nvPr/>
        </p:nvCxnSpPr>
        <p:spPr>
          <a:xfrm>
            <a:off x="995349" y="1676468"/>
            <a:ext cx="72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5703DA2-476C-A546-95DC-01F57517BB7E}"/>
              </a:ext>
            </a:extLst>
          </p:cNvPr>
          <p:cNvCxnSpPr>
            <a:cxnSpLocks/>
          </p:cNvCxnSpPr>
          <p:nvPr/>
        </p:nvCxnSpPr>
        <p:spPr>
          <a:xfrm>
            <a:off x="995349" y="2765493"/>
            <a:ext cx="72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BCF34F14-DD10-A146-B814-7890A00C1BAD}"/>
              </a:ext>
            </a:extLst>
          </p:cNvPr>
          <p:cNvCxnSpPr>
            <a:cxnSpLocks/>
          </p:cNvCxnSpPr>
          <p:nvPr/>
        </p:nvCxnSpPr>
        <p:spPr>
          <a:xfrm>
            <a:off x="995349" y="2495618"/>
            <a:ext cx="72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699FFF48-2158-3443-958F-F7FDBED11A52}"/>
              </a:ext>
            </a:extLst>
          </p:cNvPr>
          <p:cNvCxnSpPr>
            <a:cxnSpLocks/>
          </p:cNvCxnSpPr>
          <p:nvPr/>
        </p:nvCxnSpPr>
        <p:spPr>
          <a:xfrm rot="16200000">
            <a:off x="1376024" y="4924493"/>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075AA840-D633-D642-BEE2-7761D0311F06}"/>
              </a:ext>
            </a:extLst>
          </p:cNvPr>
          <p:cNvSpPr/>
          <p:nvPr/>
        </p:nvSpPr>
        <p:spPr>
          <a:xfrm>
            <a:off x="1340024" y="3581143"/>
            <a:ext cx="180000" cy="12931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7824440-EB6C-1747-8850-E52EE4C26F0F}"/>
              </a:ext>
            </a:extLst>
          </p:cNvPr>
          <p:cNvSpPr/>
          <p:nvPr/>
        </p:nvSpPr>
        <p:spPr>
          <a:xfrm>
            <a:off x="1340024" y="4125013"/>
            <a:ext cx="180000" cy="749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F37C1AB1-9DD5-5C46-A652-089FA052ADD4}"/>
              </a:ext>
            </a:extLst>
          </p:cNvPr>
          <p:cNvCxnSpPr>
            <a:cxnSpLocks/>
          </p:cNvCxnSpPr>
          <p:nvPr/>
        </p:nvCxnSpPr>
        <p:spPr>
          <a:xfrm rot="16200000">
            <a:off x="1763374" y="4924493"/>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5E48CA33-6D85-9846-B482-5D3BBCADA0FE}"/>
              </a:ext>
            </a:extLst>
          </p:cNvPr>
          <p:cNvSpPr/>
          <p:nvPr/>
        </p:nvSpPr>
        <p:spPr>
          <a:xfrm>
            <a:off x="1727374" y="4677463"/>
            <a:ext cx="180000" cy="1968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E210883-BDB4-1249-B163-A0E6B0AEE583}"/>
              </a:ext>
            </a:extLst>
          </p:cNvPr>
          <p:cNvCxnSpPr>
            <a:cxnSpLocks/>
          </p:cNvCxnSpPr>
          <p:nvPr/>
        </p:nvCxnSpPr>
        <p:spPr>
          <a:xfrm rot="16200000">
            <a:off x="2153899" y="4924493"/>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C2837924-EBF3-EE43-BB6C-8D9B8982083A}"/>
              </a:ext>
            </a:extLst>
          </p:cNvPr>
          <p:cNvSpPr/>
          <p:nvPr/>
        </p:nvSpPr>
        <p:spPr>
          <a:xfrm>
            <a:off x="2117899" y="4677463"/>
            <a:ext cx="180000" cy="1968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F7447EAD-C60F-2E4F-A03B-379404680AE4}"/>
              </a:ext>
            </a:extLst>
          </p:cNvPr>
          <p:cNvCxnSpPr>
            <a:cxnSpLocks/>
          </p:cNvCxnSpPr>
          <p:nvPr/>
        </p:nvCxnSpPr>
        <p:spPr>
          <a:xfrm rot="16200000">
            <a:off x="2547599" y="4924493"/>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2" name="Rectangle 51">
            <a:extLst>
              <a:ext uri="{FF2B5EF4-FFF2-40B4-BE49-F238E27FC236}">
                <a16:creationId xmlns:a16="http://schemas.microsoft.com/office/drawing/2014/main" id="{2D23B470-CD27-5649-B6A1-0123566BDF25}"/>
              </a:ext>
            </a:extLst>
          </p:cNvPr>
          <p:cNvSpPr/>
          <p:nvPr/>
        </p:nvSpPr>
        <p:spPr>
          <a:xfrm>
            <a:off x="2511599" y="4404413"/>
            <a:ext cx="180000" cy="469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D596119B-C537-AD41-98AF-B5EDE420BCE0}"/>
              </a:ext>
            </a:extLst>
          </p:cNvPr>
          <p:cNvCxnSpPr>
            <a:cxnSpLocks/>
          </p:cNvCxnSpPr>
          <p:nvPr/>
        </p:nvCxnSpPr>
        <p:spPr>
          <a:xfrm rot="16200000">
            <a:off x="2941299" y="4924493"/>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AD6DB89D-A683-1D47-8A23-727A589E6D94}"/>
              </a:ext>
            </a:extLst>
          </p:cNvPr>
          <p:cNvSpPr/>
          <p:nvPr/>
        </p:nvSpPr>
        <p:spPr>
          <a:xfrm>
            <a:off x="2905299" y="4677463"/>
            <a:ext cx="180000" cy="1968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03660A7E-B25B-4641-A118-98AD2BAFDFB6}"/>
              </a:ext>
            </a:extLst>
          </p:cNvPr>
          <p:cNvCxnSpPr>
            <a:cxnSpLocks/>
          </p:cNvCxnSpPr>
          <p:nvPr/>
        </p:nvCxnSpPr>
        <p:spPr>
          <a:xfrm rot="16200000">
            <a:off x="3338174" y="4924493"/>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10B722F4-CF81-BA4B-95CD-F512DA1D5C5B}"/>
              </a:ext>
            </a:extLst>
          </p:cNvPr>
          <p:cNvSpPr/>
          <p:nvPr/>
        </p:nvSpPr>
        <p:spPr>
          <a:xfrm>
            <a:off x="3302174" y="4404413"/>
            <a:ext cx="180000" cy="469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7F05A2ED-2040-7D44-A941-09097E97EE8A}"/>
              </a:ext>
            </a:extLst>
          </p:cNvPr>
          <p:cNvCxnSpPr>
            <a:cxnSpLocks/>
          </p:cNvCxnSpPr>
          <p:nvPr/>
        </p:nvCxnSpPr>
        <p:spPr>
          <a:xfrm rot="16200000">
            <a:off x="3731874" y="4924493"/>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0" name="Rectangle 59">
            <a:extLst>
              <a:ext uri="{FF2B5EF4-FFF2-40B4-BE49-F238E27FC236}">
                <a16:creationId xmlns:a16="http://schemas.microsoft.com/office/drawing/2014/main" id="{5317AD43-00AD-4A42-95C1-862F049C67E5}"/>
              </a:ext>
            </a:extLst>
          </p:cNvPr>
          <p:cNvSpPr/>
          <p:nvPr/>
        </p:nvSpPr>
        <p:spPr>
          <a:xfrm>
            <a:off x="3695874" y="4404413"/>
            <a:ext cx="180000" cy="469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29C8D53A-6FD4-E84D-9D48-E0EB975D805A}"/>
              </a:ext>
            </a:extLst>
          </p:cNvPr>
          <p:cNvCxnSpPr>
            <a:cxnSpLocks/>
          </p:cNvCxnSpPr>
          <p:nvPr/>
        </p:nvCxnSpPr>
        <p:spPr>
          <a:xfrm rot="16200000">
            <a:off x="4125574" y="4924493"/>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9DE81B32-4A6D-1648-AFB0-6894B9E79FE5}"/>
              </a:ext>
            </a:extLst>
          </p:cNvPr>
          <p:cNvSpPr/>
          <p:nvPr/>
        </p:nvSpPr>
        <p:spPr>
          <a:xfrm>
            <a:off x="4089574" y="4404413"/>
            <a:ext cx="180000" cy="469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45CCAB65-96BD-5240-A89C-F4F0F8565322}"/>
              </a:ext>
            </a:extLst>
          </p:cNvPr>
          <p:cNvCxnSpPr>
            <a:cxnSpLocks/>
          </p:cNvCxnSpPr>
          <p:nvPr/>
        </p:nvCxnSpPr>
        <p:spPr>
          <a:xfrm rot="16200000">
            <a:off x="4516099" y="4924493"/>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D157ABF2-A01F-A649-8579-B8D4CF5747F1}"/>
              </a:ext>
            </a:extLst>
          </p:cNvPr>
          <p:cNvSpPr/>
          <p:nvPr/>
        </p:nvSpPr>
        <p:spPr>
          <a:xfrm>
            <a:off x="4480099" y="2756588"/>
            <a:ext cx="180000" cy="21177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7C8D072D-60BA-824F-8F0B-035861052022}"/>
              </a:ext>
            </a:extLst>
          </p:cNvPr>
          <p:cNvCxnSpPr>
            <a:cxnSpLocks/>
          </p:cNvCxnSpPr>
          <p:nvPr/>
        </p:nvCxnSpPr>
        <p:spPr>
          <a:xfrm rot="16200000">
            <a:off x="4909799" y="4924493"/>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6" name="Rectangle 65">
            <a:extLst>
              <a:ext uri="{FF2B5EF4-FFF2-40B4-BE49-F238E27FC236}">
                <a16:creationId xmlns:a16="http://schemas.microsoft.com/office/drawing/2014/main" id="{89C498CB-90D3-6941-B12A-F5B21CB192AE}"/>
              </a:ext>
            </a:extLst>
          </p:cNvPr>
          <p:cNvSpPr/>
          <p:nvPr/>
        </p:nvSpPr>
        <p:spPr>
          <a:xfrm>
            <a:off x="4873799" y="4404413"/>
            <a:ext cx="180000" cy="469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19145CD5-D2CA-7B49-9B02-CF096268B063}"/>
              </a:ext>
            </a:extLst>
          </p:cNvPr>
          <p:cNvCxnSpPr>
            <a:cxnSpLocks/>
          </p:cNvCxnSpPr>
          <p:nvPr/>
        </p:nvCxnSpPr>
        <p:spPr>
          <a:xfrm rot="16200000">
            <a:off x="6087724" y="4924493"/>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8" name="Rectangle 67">
            <a:extLst>
              <a:ext uri="{FF2B5EF4-FFF2-40B4-BE49-F238E27FC236}">
                <a16:creationId xmlns:a16="http://schemas.microsoft.com/office/drawing/2014/main" id="{36FD82E5-16F4-474C-8FA6-3D49698F3A25}"/>
              </a:ext>
            </a:extLst>
          </p:cNvPr>
          <p:cNvSpPr/>
          <p:nvPr/>
        </p:nvSpPr>
        <p:spPr>
          <a:xfrm>
            <a:off x="6051724" y="4404413"/>
            <a:ext cx="180000" cy="469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7106B4CE-98E0-064E-B67D-785136D43310}"/>
              </a:ext>
            </a:extLst>
          </p:cNvPr>
          <p:cNvCxnSpPr>
            <a:cxnSpLocks/>
          </p:cNvCxnSpPr>
          <p:nvPr/>
        </p:nvCxnSpPr>
        <p:spPr>
          <a:xfrm rot="16200000">
            <a:off x="6481424" y="4924493"/>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0" name="Rectangle 69">
            <a:extLst>
              <a:ext uri="{FF2B5EF4-FFF2-40B4-BE49-F238E27FC236}">
                <a16:creationId xmlns:a16="http://schemas.microsoft.com/office/drawing/2014/main" id="{A4FBAC82-B085-D447-985D-7C0C030ABE3C}"/>
              </a:ext>
            </a:extLst>
          </p:cNvPr>
          <p:cNvSpPr/>
          <p:nvPr/>
        </p:nvSpPr>
        <p:spPr>
          <a:xfrm>
            <a:off x="6445424" y="4404413"/>
            <a:ext cx="180000" cy="469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607AAE0C-74E0-CD49-8B0E-6BC2C3EB8989}"/>
              </a:ext>
            </a:extLst>
          </p:cNvPr>
          <p:cNvCxnSpPr>
            <a:cxnSpLocks/>
          </p:cNvCxnSpPr>
          <p:nvPr/>
        </p:nvCxnSpPr>
        <p:spPr>
          <a:xfrm rot="16200000">
            <a:off x="6871949" y="4924493"/>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2" name="Rectangle 71">
            <a:extLst>
              <a:ext uri="{FF2B5EF4-FFF2-40B4-BE49-F238E27FC236}">
                <a16:creationId xmlns:a16="http://schemas.microsoft.com/office/drawing/2014/main" id="{FDBA10A5-6EEC-6E4B-B39D-8675646C0547}"/>
              </a:ext>
            </a:extLst>
          </p:cNvPr>
          <p:cNvSpPr/>
          <p:nvPr/>
        </p:nvSpPr>
        <p:spPr>
          <a:xfrm>
            <a:off x="6835949" y="4404413"/>
            <a:ext cx="180000" cy="469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875E88B0-ED89-EA44-82B7-059906643EA0}"/>
              </a:ext>
            </a:extLst>
          </p:cNvPr>
          <p:cNvCxnSpPr>
            <a:cxnSpLocks/>
          </p:cNvCxnSpPr>
          <p:nvPr/>
        </p:nvCxnSpPr>
        <p:spPr>
          <a:xfrm rot="16200000">
            <a:off x="5690849" y="4924493"/>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D20CE127-6034-744B-89C4-70BCD302B75B}"/>
              </a:ext>
            </a:extLst>
          </p:cNvPr>
          <p:cNvSpPr/>
          <p:nvPr/>
        </p:nvSpPr>
        <p:spPr>
          <a:xfrm>
            <a:off x="5654849" y="4677463"/>
            <a:ext cx="180000" cy="1968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AE82AB00-7E14-6441-ADB7-ADA5AEBC6A3D}"/>
              </a:ext>
            </a:extLst>
          </p:cNvPr>
          <p:cNvCxnSpPr>
            <a:cxnSpLocks/>
          </p:cNvCxnSpPr>
          <p:nvPr/>
        </p:nvCxnSpPr>
        <p:spPr>
          <a:xfrm rot="16200000">
            <a:off x="7268824" y="4924493"/>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6" name="Rectangle 75">
            <a:extLst>
              <a:ext uri="{FF2B5EF4-FFF2-40B4-BE49-F238E27FC236}">
                <a16:creationId xmlns:a16="http://schemas.microsoft.com/office/drawing/2014/main" id="{DA7B2C2E-54BD-084F-899E-B18C284FA3CC}"/>
              </a:ext>
            </a:extLst>
          </p:cNvPr>
          <p:cNvSpPr/>
          <p:nvPr/>
        </p:nvSpPr>
        <p:spPr>
          <a:xfrm>
            <a:off x="7232824" y="4677463"/>
            <a:ext cx="180000" cy="1968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F10D6AA0-3D0A-2044-BBEE-A965FA40BB22}"/>
              </a:ext>
            </a:extLst>
          </p:cNvPr>
          <p:cNvCxnSpPr>
            <a:cxnSpLocks/>
          </p:cNvCxnSpPr>
          <p:nvPr/>
        </p:nvCxnSpPr>
        <p:spPr>
          <a:xfrm rot="16200000">
            <a:off x="5303499" y="4924493"/>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8" name="Rectangle 77">
            <a:extLst>
              <a:ext uri="{FF2B5EF4-FFF2-40B4-BE49-F238E27FC236}">
                <a16:creationId xmlns:a16="http://schemas.microsoft.com/office/drawing/2014/main" id="{4A173E61-2A1D-C74B-879F-4D2818799484}"/>
              </a:ext>
            </a:extLst>
          </p:cNvPr>
          <p:cNvSpPr/>
          <p:nvPr/>
        </p:nvSpPr>
        <p:spPr>
          <a:xfrm>
            <a:off x="5267499" y="1931088"/>
            <a:ext cx="180000" cy="29432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5716E1E-0D48-1F43-8E99-933A8A8D66A6}"/>
              </a:ext>
            </a:extLst>
          </p:cNvPr>
          <p:cNvSpPr/>
          <p:nvPr/>
        </p:nvSpPr>
        <p:spPr>
          <a:xfrm>
            <a:off x="5267499" y="4125013"/>
            <a:ext cx="180000" cy="749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96DC2774-6E4B-8C46-98A5-8C37F34B9D0C}"/>
              </a:ext>
            </a:extLst>
          </p:cNvPr>
          <p:cNvSpPr txBox="1"/>
          <p:nvPr/>
        </p:nvSpPr>
        <p:spPr>
          <a:xfrm rot="16200000">
            <a:off x="-313862" y="3223639"/>
            <a:ext cx="1909242" cy="193899"/>
          </a:xfrm>
          <a:prstGeom prst="rect">
            <a:avLst/>
          </a:prstGeom>
          <a:noFill/>
        </p:spPr>
        <p:txBody>
          <a:bodyPr wrap="none" lIns="0" tIns="0" rIns="0" bIns="0" rtlCol="0">
            <a:spAutoFit/>
          </a:bodyPr>
          <a:lstStyle/>
          <a:p>
            <a:pPr algn="r">
              <a:lnSpc>
                <a:spcPct val="90000"/>
              </a:lnSpc>
            </a:pPr>
            <a:r>
              <a:rPr lang="en-GB" sz="1400" b="1" dirty="0">
                <a:latin typeface="Calibri" panose="020F0502020204030204" pitchFamily="34" charset="0"/>
                <a:ea typeface="Aileron" charset="0"/>
                <a:cs typeface="Calibri" panose="020F0502020204030204" pitchFamily="34" charset="0"/>
              </a:rPr>
              <a:t>Number of FDA approvals</a:t>
            </a:r>
          </a:p>
        </p:txBody>
      </p:sp>
      <p:sp>
        <p:nvSpPr>
          <p:cNvPr id="81" name="TextBox 80">
            <a:extLst>
              <a:ext uri="{FF2B5EF4-FFF2-40B4-BE49-F238E27FC236}">
                <a16:creationId xmlns:a16="http://schemas.microsoft.com/office/drawing/2014/main" id="{CB5500A5-AB42-054D-A51A-D489EEB73D57}"/>
              </a:ext>
            </a:extLst>
          </p:cNvPr>
          <p:cNvSpPr txBox="1"/>
          <p:nvPr/>
        </p:nvSpPr>
        <p:spPr>
          <a:xfrm>
            <a:off x="3965594" y="5583010"/>
            <a:ext cx="950966" cy="193899"/>
          </a:xfrm>
          <a:prstGeom prst="rect">
            <a:avLst/>
          </a:prstGeom>
          <a:noFill/>
        </p:spPr>
        <p:txBody>
          <a:bodyPr wrap="none" lIns="0" tIns="0" rIns="0" bIns="0" rtlCol="0">
            <a:spAutoFit/>
          </a:bodyPr>
          <a:lstStyle/>
          <a:p>
            <a:pPr algn="r">
              <a:lnSpc>
                <a:spcPct val="90000"/>
              </a:lnSpc>
            </a:pPr>
            <a:r>
              <a:rPr lang="en-GB" sz="1400" b="1" dirty="0">
                <a:latin typeface="Calibri" panose="020F0502020204030204" pitchFamily="34" charset="0"/>
                <a:ea typeface="Aileron" charset="0"/>
                <a:cs typeface="Calibri" panose="020F0502020204030204" pitchFamily="34" charset="0"/>
              </a:rPr>
              <a:t>Tumour type</a:t>
            </a:r>
          </a:p>
        </p:txBody>
      </p:sp>
      <p:sp>
        <p:nvSpPr>
          <p:cNvPr id="82" name="TextBox 81">
            <a:extLst>
              <a:ext uri="{FF2B5EF4-FFF2-40B4-BE49-F238E27FC236}">
                <a16:creationId xmlns:a16="http://schemas.microsoft.com/office/drawing/2014/main" id="{5B69F2B1-4C07-5945-945B-E94E8759E8E3}"/>
              </a:ext>
            </a:extLst>
          </p:cNvPr>
          <p:cNvSpPr txBox="1"/>
          <p:nvPr/>
        </p:nvSpPr>
        <p:spPr>
          <a:xfrm>
            <a:off x="1299789" y="1441915"/>
            <a:ext cx="1928348" cy="553998"/>
          </a:xfrm>
          <a:prstGeom prst="rect">
            <a:avLst/>
          </a:prstGeom>
          <a:noFill/>
        </p:spPr>
        <p:txBody>
          <a:bodyPr wrap="none" lIns="0" tIns="0" rIns="0" bIns="0" rtlCol="0">
            <a:spAutoFit/>
          </a:bodyPr>
          <a:lstStyle/>
          <a:p>
            <a:r>
              <a:rPr lang="en-GB" sz="1200" b="1" dirty="0">
                <a:latin typeface="Calibri" panose="020F0502020204030204" pitchFamily="34" charset="0"/>
                <a:ea typeface="Aileron" charset="0"/>
                <a:cs typeface="Calibri" panose="020F0502020204030204" pitchFamily="34" charset="0"/>
              </a:rPr>
              <a:t>Companion PD-L1 testing</a:t>
            </a:r>
          </a:p>
          <a:p>
            <a:pPr indent="228600"/>
            <a:r>
              <a:rPr lang="en-GB" sz="1200" dirty="0">
                <a:latin typeface="Calibri" panose="020F0502020204030204" pitchFamily="34" charset="0"/>
                <a:ea typeface="Aileron" charset="0"/>
                <a:cs typeface="Calibri" panose="020F0502020204030204" pitchFamily="34" charset="0"/>
              </a:rPr>
              <a:t>PD-L1 testing approved</a:t>
            </a:r>
          </a:p>
          <a:p>
            <a:pPr indent="228600"/>
            <a:r>
              <a:rPr lang="en-GB" sz="1200" dirty="0">
                <a:latin typeface="Calibri" panose="020F0502020204030204" pitchFamily="34" charset="0"/>
                <a:ea typeface="Aileron" charset="0"/>
                <a:cs typeface="Calibri" panose="020F0502020204030204" pitchFamily="34" charset="0"/>
              </a:rPr>
              <a:t>PD-L1 testing not approved</a:t>
            </a:r>
          </a:p>
        </p:txBody>
      </p:sp>
      <p:sp>
        <p:nvSpPr>
          <p:cNvPr id="84" name="Rectangle 83">
            <a:extLst>
              <a:ext uri="{FF2B5EF4-FFF2-40B4-BE49-F238E27FC236}">
                <a16:creationId xmlns:a16="http://schemas.microsoft.com/office/drawing/2014/main" id="{13340C10-80A3-9746-841A-02C94F3D11F7}"/>
              </a:ext>
            </a:extLst>
          </p:cNvPr>
          <p:cNvSpPr/>
          <p:nvPr/>
        </p:nvSpPr>
        <p:spPr>
          <a:xfrm>
            <a:off x="1299789" y="1834780"/>
            <a:ext cx="123502" cy="1178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19853B4-CB77-8043-BF7A-F039217E1595}"/>
              </a:ext>
            </a:extLst>
          </p:cNvPr>
          <p:cNvSpPr/>
          <p:nvPr/>
        </p:nvSpPr>
        <p:spPr>
          <a:xfrm>
            <a:off x="1299789" y="1647455"/>
            <a:ext cx="123502" cy="1178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ABAAA7AA-1FFC-D844-B866-9A2F3056BF65}"/>
              </a:ext>
            </a:extLst>
          </p:cNvPr>
          <p:cNvSpPr txBox="1"/>
          <p:nvPr/>
        </p:nvSpPr>
        <p:spPr>
          <a:xfrm rot="-2700000">
            <a:off x="1548874" y="5105635"/>
            <a:ext cx="333425"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Breast</a:t>
            </a:r>
          </a:p>
        </p:txBody>
      </p:sp>
      <p:sp>
        <p:nvSpPr>
          <p:cNvPr id="87" name="TextBox 86">
            <a:extLst>
              <a:ext uri="{FF2B5EF4-FFF2-40B4-BE49-F238E27FC236}">
                <a16:creationId xmlns:a16="http://schemas.microsoft.com/office/drawing/2014/main" id="{E9497D92-5E1F-AC4F-B41E-236AE0925216}"/>
              </a:ext>
            </a:extLst>
          </p:cNvPr>
          <p:cNvSpPr txBox="1"/>
          <p:nvPr/>
        </p:nvSpPr>
        <p:spPr>
          <a:xfrm rot="-2700000">
            <a:off x="1895379" y="5132272"/>
            <a:ext cx="408766"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Cervical</a:t>
            </a:r>
          </a:p>
        </p:txBody>
      </p:sp>
      <p:sp>
        <p:nvSpPr>
          <p:cNvPr id="88" name="TextBox 87">
            <a:extLst>
              <a:ext uri="{FF2B5EF4-FFF2-40B4-BE49-F238E27FC236}">
                <a16:creationId xmlns:a16="http://schemas.microsoft.com/office/drawing/2014/main" id="{DBE9B034-F30A-C84A-B3EF-7938761ABA88}"/>
              </a:ext>
            </a:extLst>
          </p:cNvPr>
          <p:cNvSpPr txBox="1"/>
          <p:nvPr/>
        </p:nvSpPr>
        <p:spPr>
          <a:xfrm rot="-2700000">
            <a:off x="2388031" y="5093734"/>
            <a:ext cx="299762"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Colon</a:t>
            </a:r>
          </a:p>
        </p:txBody>
      </p:sp>
      <p:sp>
        <p:nvSpPr>
          <p:cNvPr id="89" name="TextBox 88">
            <a:extLst>
              <a:ext uri="{FF2B5EF4-FFF2-40B4-BE49-F238E27FC236}">
                <a16:creationId xmlns:a16="http://schemas.microsoft.com/office/drawing/2014/main" id="{B5502FE3-68C7-014E-88AB-A1C8B3EE726A}"/>
              </a:ext>
            </a:extLst>
          </p:cNvPr>
          <p:cNvSpPr txBox="1"/>
          <p:nvPr/>
        </p:nvSpPr>
        <p:spPr>
          <a:xfrm rot="-2700000">
            <a:off x="2531853" y="5198582"/>
            <a:ext cx="596318"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Gastric/GEJ</a:t>
            </a:r>
          </a:p>
        </p:txBody>
      </p:sp>
      <p:sp>
        <p:nvSpPr>
          <p:cNvPr id="90" name="TextBox 89">
            <a:extLst>
              <a:ext uri="{FF2B5EF4-FFF2-40B4-BE49-F238E27FC236}">
                <a16:creationId xmlns:a16="http://schemas.microsoft.com/office/drawing/2014/main" id="{41B3E488-61C2-6949-AC06-FA4571567816}"/>
              </a:ext>
            </a:extLst>
          </p:cNvPr>
          <p:cNvSpPr txBox="1"/>
          <p:nvPr/>
        </p:nvSpPr>
        <p:spPr>
          <a:xfrm rot="-2700000">
            <a:off x="3248057" y="5064831"/>
            <a:ext cx="218009" cy="138499"/>
          </a:xfrm>
          <a:prstGeom prst="rect">
            <a:avLst/>
          </a:prstGeom>
          <a:noFill/>
        </p:spPr>
        <p:txBody>
          <a:bodyPr wrap="squar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HCC</a:t>
            </a:r>
          </a:p>
        </p:txBody>
      </p:sp>
      <p:sp>
        <p:nvSpPr>
          <p:cNvPr id="91" name="TextBox 90">
            <a:extLst>
              <a:ext uri="{FF2B5EF4-FFF2-40B4-BE49-F238E27FC236}">
                <a16:creationId xmlns:a16="http://schemas.microsoft.com/office/drawing/2014/main" id="{5D4D2D60-C0D6-6E43-9F86-F5C1C08F0702}"/>
              </a:ext>
            </a:extLst>
          </p:cNvPr>
          <p:cNvSpPr txBox="1"/>
          <p:nvPr/>
        </p:nvSpPr>
        <p:spPr>
          <a:xfrm rot="-2700000">
            <a:off x="3528297" y="5115772"/>
            <a:ext cx="362096" cy="138499"/>
          </a:xfrm>
          <a:prstGeom prst="rect">
            <a:avLst/>
          </a:prstGeom>
          <a:noFill/>
        </p:spPr>
        <p:txBody>
          <a:bodyPr wrap="squar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H&amp;N</a:t>
            </a:r>
          </a:p>
        </p:txBody>
      </p:sp>
      <p:sp>
        <p:nvSpPr>
          <p:cNvPr id="92" name="TextBox 91">
            <a:extLst>
              <a:ext uri="{FF2B5EF4-FFF2-40B4-BE49-F238E27FC236}">
                <a16:creationId xmlns:a16="http://schemas.microsoft.com/office/drawing/2014/main" id="{54A30883-A965-A44E-923A-8A5042A5E8EE}"/>
              </a:ext>
            </a:extLst>
          </p:cNvPr>
          <p:cNvSpPr txBox="1"/>
          <p:nvPr/>
        </p:nvSpPr>
        <p:spPr>
          <a:xfrm rot="-2700000">
            <a:off x="3918821" y="5115772"/>
            <a:ext cx="362096" cy="138499"/>
          </a:xfrm>
          <a:prstGeom prst="rect">
            <a:avLst/>
          </a:prstGeom>
          <a:noFill/>
        </p:spPr>
        <p:txBody>
          <a:bodyPr wrap="squar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HL</a:t>
            </a:r>
          </a:p>
        </p:txBody>
      </p:sp>
      <p:sp>
        <p:nvSpPr>
          <p:cNvPr id="93" name="TextBox 92">
            <a:extLst>
              <a:ext uri="{FF2B5EF4-FFF2-40B4-BE49-F238E27FC236}">
                <a16:creationId xmlns:a16="http://schemas.microsoft.com/office/drawing/2014/main" id="{CA353C8E-42AA-CD43-B51F-41CD05BE51CD}"/>
              </a:ext>
            </a:extLst>
          </p:cNvPr>
          <p:cNvSpPr txBox="1"/>
          <p:nvPr/>
        </p:nvSpPr>
        <p:spPr>
          <a:xfrm rot="-2700000">
            <a:off x="4133812" y="5186114"/>
            <a:ext cx="561052"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Melanoma</a:t>
            </a:r>
          </a:p>
        </p:txBody>
      </p:sp>
      <p:sp>
        <p:nvSpPr>
          <p:cNvPr id="94" name="TextBox 93">
            <a:extLst>
              <a:ext uri="{FF2B5EF4-FFF2-40B4-BE49-F238E27FC236}">
                <a16:creationId xmlns:a16="http://schemas.microsoft.com/office/drawing/2014/main" id="{379584A7-FBB6-9B4B-888F-465073E5200B}"/>
              </a:ext>
            </a:extLst>
          </p:cNvPr>
          <p:cNvSpPr txBox="1"/>
          <p:nvPr/>
        </p:nvSpPr>
        <p:spPr>
          <a:xfrm rot="-2700000">
            <a:off x="4522644" y="5194048"/>
            <a:ext cx="583494"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Merkel-cell</a:t>
            </a:r>
          </a:p>
        </p:txBody>
      </p:sp>
      <p:sp>
        <p:nvSpPr>
          <p:cNvPr id="95" name="TextBox 94">
            <a:extLst>
              <a:ext uri="{FF2B5EF4-FFF2-40B4-BE49-F238E27FC236}">
                <a16:creationId xmlns:a16="http://schemas.microsoft.com/office/drawing/2014/main" id="{A67954BC-790B-D44C-B991-5267FEE8F8AB}"/>
              </a:ext>
            </a:extLst>
          </p:cNvPr>
          <p:cNvSpPr txBox="1"/>
          <p:nvPr/>
        </p:nvSpPr>
        <p:spPr>
          <a:xfrm rot="-2700000">
            <a:off x="5110426" y="5106202"/>
            <a:ext cx="335028"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NSCLC</a:t>
            </a:r>
          </a:p>
        </p:txBody>
      </p:sp>
      <p:sp>
        <p:nvSpPr>
          <p:cNvPr id="96" name="TextBox 95">
            <a:extLst>
              <a:ext uri="{FF2B5EF4-FFF2-40B4-BE49-F238E27FC236}">
                <a16:creationId xmlns:a16="http://schemas.microsoft.com/office/drawing/2014/main" id="{E9FBA23B-7B02-7043-81B2-299C1AE793F7}"/>
              </a:ext>
            </a:extLst>
          </p:cNvPr>
          <p:cNvSpPr txBox="1"/>
          <p:nvPr/>
        </p:nvSpPr>
        <p:spPr>
          <a:xfrm rot="-2700000">
            <a:off x="5477773" y="5118104"/>
            <a:ext cx="368692"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PMBCL</a:t>
            </a:r>
          </a:p>
        </p:txBody>
      </p:sp>
      <p:sp>
        <p:nvSpPr>
          <p:cNvPr id="97" name="TextBox 96">
            <a:extLst>
              <a:ext uri="{FF2B5EF4-FFF2-40B4-BE49-F238E27FC236}">
                <a16:creationId xmlns:a16="http://schemas.microsoft.com/office/drawing/2014/main" id="{FC45B313-8894-BF48-A6BE-97F887D2A679}"/>
              </a:ext>
            </a:extLst>
          </p:cNvPr>
          <p:cNvSpPr txBox="1"/>
          <p:nvPr/>
        </p:nvSpPr>
        <p:spPr>
          <a:xfrm rot="-2700000">
            <a:off x="5990525" y="5060862"/>
            <a:ext cx="206788"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RCC</a:t>
            </a:r>
          </a:p>
        </p:txBody>
      </p:sp>
      <p:sp>
        <p:nvSpPr>
          <p:cNvPr id="98" name="TextBox 97">
            <a:extLst>
              <a:ext uri="{FF2B5EF4-FFF2-40B4-BE49-F238E27FC236}">
                <a16:creationId xmlns:a16="http://schemas.microsoft.com/office/drawing/2014/main" id="{C39F5117-1295-0848-946F-D983DD660BBF}"/>
              </a:ext>
            </a:extLst>
          </p:cNvPr>
          <p:cNvSpPr txBox="1"/>
          <p:nvPr/>
        </p:nvSpPr>
        <p:spPr>
          <a:xfrm rot="-2700000">
            <a:off x="6107064" y="5187247"/>
            <a:ext cx="564258"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SCC of skin</a:t>
            </a:r>
          </a:p>
        </p:txBody>
      </p:sp>
      <p:sp>
        <p:nvSpPr>
          <p:cNvPr id="99" name="TextBox 98">
            <a:extLst>
              <a:ext uri="{FF2B5EF4-FFF2-40B4-BE49-F238E27FC236}">
                <a16:creationId xmlns:a16="http://schemas.microsoft.com/office/drawing/2014/main" id="{81AFC895-F37B-4841-93FB-CDFDBFA31117}"/>
              </a:ext>
            </a:extLst>
          </p:cNvPr>
          <p:cNvSpPr txBox="1"/>
          <p:nvPr/>
        </p:nvSpPr>
        <p:spPr>
          <a:xfrm rot="-2700000">
            <a:off x="6745958" y="5076731"/>
            <a:ext cx="251672"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SCLC</a:t>
            </a:r>
          </a:p>
        </p:txBody>
      </p:sp>
      <p:sp>
        <p:nvSpPr>
          <p:cNvPr id="100" name="TextBox 99">
            <a:extLst>
              <a:ext uri="{FF2B5EF4-FFF2-40B4-BE49-F238E27FC236}">
                <a16:creationId xmlns:a16="http://schemas.microsoft.com/office/drawing/2014/main" id="{C1F86CA7-7A14-9C49-8F96-7C752FAA2A20}"/>
              </a:ext>
            </a:extLst>
          </p:cNvPr>
          <p:cNvSpPr txBox="1"/>
          <p:nvPr/>
        </p:nvSpPr>
        <p:spPr>
          <a:xfrm rot="-2700000">
            <a:off x="6679883" y="5264891"/>
            <a:ext cx="783869"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Tissue agnostic</a:t>
            </a:r>
          </a:p>
        </p:txBody>
      </p:sp>
      <p:cxnSp>
        <p:nvCxnSpPr>
          <p:cNvPr id="23" name="Straight Connector 22">
            <a:extLst>
              <a:ext uri="{FF2B5EF4-FFF2-40B4-BE49-F238E27FC236}">
                <a16:creationId xmlns:a16="http://schemas.microsoft.com/office/drawing/2014/main" id="{416B6AE4-B0DA-7A4B-8488-9A9813D91BB3}"/>
              </a:ext>
            </a:extLst>
          </p:cNvPr>
          <p:cNvCxnSpPr>
            <a:cxnSpLocks/>
          </p:cNvCxnSpPr>
          <p:nvPr/>
        </p:nvCxnSpPr>
        <p:spPr>
          <a:xfrm>
            <a:off x="1071549" y="4876868"/>
            <a:ext cx="6608627"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1" name="Oval 100">
            <a:extLst>
              <a:ext uri="{FF2B5EF4-FFF2-40B4-BE49-F238E27FC236}">
                <a16:creationId xmlns:a16="http://schemas.microsoft.com/office/drawing/2014/main" id="{28F2E81F-1856-5046-8CD4-4FD988E0D070}"/>
              </a:ext>
            </a:extLst>
          </p:cNvPr>
          <p:cNvSpPr/>
          <p:nvPr/>
        </p:nvSpPr>
        <p:spPr>
          <a:xfrm>
            <a:off x="3063074" y="4090526"/>
            <a:ext cx="604225" cy="1278651"/>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29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9200" y="246566"/>
            <a:ext cx="8740800" cy="807285"/>
          </a:xfrm>
        </p:spPr>
        <p:txBody>
          <a:bodyPr/>
          <a:lstStyle/>
          <a:p>
            <a:r>
              <a:rPr lang="en-GB" dirty="0"/>
              <a:t>TKI</a:t>
            </a:r>
            <a:r>
              <a:rPr lang="en-GB" cap="none" dirty="0"/>
              <a:t>s</a:t>
            </a:r>
            <a:r>
              <a:rPr lang="en-GB" dirty="0"/>
              <a:t> hit different targets but does not translate to practice</a:t>
            </a:r>
          </a:p>
        </p:txBody>
      </p:sp>
      <p:sp>
        <p:nvSpPr>
          <p:cNvPr id="10" name="Slide Number Placeholder 9">
            <a:extLst>
              <a:ext uri="{FF2B5EF4-FFF2-40B4-BE49-F238E27FC236}">
                <a16:creationId xmlns:a16="http://schemas.microsoft.com/office/drawing/2014/main" id="{F1E420A0-DDDE-2147-8FAF-557A311864D0}"/>
              </a:ext>
            </a:extLst>
          </p:cNvPr>
          <p:cNvSpPr>
            <a:spLocks noGrp="1"/>
          </p:cNvSpPr>
          <p:nvPr>
            <p:ph type="sldNum" sz="quarter" idx="4"/>
          </p:nvPr>
        </p:nvSpPr>
        <p:spPr/>
        <p:txBody>
          <a:bodyPr/>
          <a:lstStyle/>
          <a:p>
            <a:fld id="{FCE43C0F-8A7B-3A4B-9DB5-B3472E36E833}" type="slidenum">
              <a:rPr lang="en-GB" smtClean="0"/>
              <a:pPr/>
              <a:t>33</a:t>
            </a:fld>
            <a:endParaRPr lang="en-GB" dirty="0"/>
          </a:p>
        </p:txBody>
      </p:sp>
      <p:sp>
        <p:nvSpPr>
          <p:cNvPr id="8" name="Content Placeholder 10">
            <a:extLst>
              <a:ext uri="{FF2B5EF4-FFF2-40B4-BE49-F238E27FC236}">
                <a16:creationId xmlns:a16="http://schemas.microsoft.com/office/drawing/2014/main" id="{7117D2C4-31AB-6A44-8B3B-DFB15A5EEDA0}"/>
              </a:ext>
            </a:extLst>
          </p:cNvPr>
          <p:cNvSpPr>
            <a:spLocks noGrp="1"/>
          </p:cNvSpPr>
          <p:nvPr>
            <p:ph sz="quarter" idx="15"/>
          </p:nvPr>
        </p:nvSpPr>
        <p:spPr>
          <a:xfrm>
            <a:off x="549780" y="6093296"/>
            <a:ext cx="11092440" cy="844204"/>
          </a:xfrm>
        </p:spPr>
        <p:txBody>
          <a:bodyPr/>
          <a:lstStyle/>
          <a:p>
            <a:pPr>
              <a:spcBef>
                <a:spcPts val="0"/>
              </a:spcBef>
            </a:pPr>
            <a:r>
              <a:rPr lang="en-GB" sz="1100" dirty="0"/>
              <a:t>*bevacizumab is approved in combination with atezolizumab for the treatment of patient with HCC in first line.</a:t>
            </a:r>
          </a:p>
          <a:p>
            <a:pPr>
              <a:spcBef>
                <a:spcPts val="0"/>
              </a:spcBef>
            </a:pPr>
            <a:r>
              <a:rPr lang="en-GB" sz="1100" dirty="0"/>
              <a:t>AXL, </a:t>
            </a:r>
            <a:r>
              <a:rPr lang="en-GB" sz="1100" dirty="0" err="1"/>
              <a:t>anexelekto</a:t>
            </a:r>
            <a:r>
              <a:rPr lang="en-GB" sz="1100" dirty="0"/>
              <a:t> receptor; </a:t>
            </a:r>
            <a:r>
              <a:rPr lang="en-US" sz="1100" spc="-5" dirty="0"/>
              <a:t>BRAF, </a:t>
            </a:r>
            <a:r>
              <a:rPr lang="en-US" sz="1100" dirty="0"/>
              <a:t>v-</a:t>
            </a:r>
            <a:r>
              <a:rPr lang="en-US" sz="1100" dirty="0" err="1"/>
              <a:t>raf</a:t>
            </a:r>
            <a:r>
              <a:rPr lang="en-US" sz="1100" dirty="0"/>
              <a:t> murine sarcoma viral oncogene homolog B1; </a:t>
            </a:r>
            <a:r>
              <a:rPr lang="en-GB" sz="1100" dirty="0"/>
              <a:t>FGFR, fibroblast growth factor receptor; </a:t>
            </a:r>
            <a:r>
              <a:rPr lang="en-US" sz="1100" dirty="0"/>
              <a:t>FLT, </a:t>
            </a:r>
            <a:r>
              <a:rPr lang="en-US" sz="1100" dirty="0" err="1"/>
              <a:t>fms</a:t>
            </a:r>
            <a:r>
              <a:rPr lang="en-US" sz="1100" dirty="0"/>
              <a:t>-related tyrosine kinase; </a:t>
            </a:r>
            <a:r>
              <a:rPr lang="en-GB" sz="1100" dirty="0"/>
              <a:t>KIT, tyrosine-protein kinase; MET, </a:t>
            </a:r>
            <a:r>
              <a:rPr lang="en-US" sz="1100" dirty="0"/>
              <a:t>mesenchymal-epithelial transition factor; </a:t>
            </a:r>
            <a:r>
              <a:rPr lang="en-US" sz="1100" spc="-5" dirty="0"/>
              <a:t>PDGFB, </a:t>
            </a:r>
            <a:r>
              <a:rPr lang="en-US" sz="1100" dirty="0"/>
              <a:t>platelet-derived growth factor subunit B; </a:t>
            </a:r>
            <a:r>
              <a:rPr lang="en-GB" sz="1100" dirty="0"/>
              <a:t>Ret, rearranged during transfection kinase; TIE, angiopoietin receptor; TKI, tyrosine kinase inhibitor; </a:t>
            </a:r>
            <a:r>
              <a:rPr lang="en-US" sz="1100" dirty="0"/>
              <a:t>VEGFA, vascular endothelial growth factor A; </a:t>
            </a:r>
            <a:r>
              <a:rPr lang="en-GB" sz="1100" dirty="0"/>
              <a:t>VEGFR, vascular endothelial growth factor receptor</a:t>
            </a:r>
          </a:p>
        </p:txBody>
      </p:sp>
      <p:graphicFrame>
        <p:nvGraphicFramePr>
          <p:cNvPr id="7" name="object 3">
            <a:extLst>
              <a:ext uri="{FF2B5EF4-FFF2-40B4-BE49-F238E27FC236}">
                <a16:creationId xmlns:a16="http://schemas.microsoft.com/office/drawing/2014/main" id="{3E1D0F6C-6222-0347-950A-DADB8AB6C3A0}"/>
              </a:ext>
            </a:extLst>
          </p:cNvPr>
          <p:cNvGraphicFramePr>
            <a:graphicFrameLocks noGrp="1"/>
          </p:cNvGraphicFramePr>
          <p:nvPr>
            <p:extLst>
              <p:ext uri="{D42A27DB-BD31-4B8C-83A1-F6EECF244321}">
                <p14:modId xmlns:p14="http://schemas.microsoft.com/office/powerpoint/2010/main" val="2601467054"/>
              </p:ext>
            </p:extLst>
          </p:nvPr>
        </p:nvGraphicFramePr>
        <p:xfrm>
          <a:off x="546296" y="1648002"/>
          <a:ext cx="10962001" cy="3581197"/>
        </p:xfrm>
        <a:graphic>
          <a:graphicData uri="http://schemas.openxmlformats.org/drawingml/2006/table">
            <a:tbl>
              <a:tblPr firstRow="1" bandRow="1">
                <a:tableStyleId>{5C22544A-7EE6-4342-B048-85BDC9FD1C3A}</a:tableStyleId>
              </a:tblPr>
              <a:tblGrid>
                <a:gridCol w="1672220">
                  <a:extLst>
                    <a:ext uri="{9D8B030D-6E8A-4147-A177-3AD203B41FA5}">
                      <a16:colId xmlns:a16="http://schemas.microsoft.com/office/drawing/2014/main" val="20000"/>
                    </a:ext>
                  </a:extLst>
                </a:gridCol>
                <a:gridCol w="1301355">
                  <a:extLst>
                    <a:ext uri="{9D8B030D-6E8A-4147-A177-3AD203B41FA5}">
                      <a16:colId xmlns:a16="http://schemas.microsoft.com/office/drawing/2014/main" val="20001"/>
                    </a:ext>
                  </a:extLst>
                </a:gridCol>
                <a:gridCol w="1000066">
                  <a:extLst>
                    <a:ext uri="{9D8B030D-6E8A-4147-A177-3AD203B41FA5}">
                      <a16:colId xmlns:a16="http://schemas.microsoft.com/office/drawing/2014/main" val="20002"/>
                    </a:ext>
                  </a:extLst>
                </a:gridCol>
                <a:gridCol w="1107756">
                  <a:extLst>
                    <a:ext uri="{9D8B030D-6E8A-4147-A177-3AD203B41FA5}">
                      <a16:colId xmlns:a16="http://schemas.microsoft.com/office/drawing/2014/main" val="20003"/>
                    </a:ext>
                  </a:extLst>
                </a:gridCol>
                <a:gridCol w="1161600">
                  <a:extLst>
                    <a:ext uri="{9D8B030D-6E8A-4147-A177-3AD203B41FA5}">
                      <a16:colId xmlns:a16="http://schemas.microsoft.com/office/drawing/2014/main" val="20004"/>
                    </a:ext>
                  </a:extLst>
                </a:gridCol>
                <a:gridCol w="1161600">
                  <a:extLst>
                    <a:ext uri="{9D8B030D-6E8A-4147-A177-3AD203B41FA5}">
                      <a16:colId xmlns:a16="http://schemas.microsoft.com/office/drawing/2014/main" val="20005"/>
                    </a:ext>
                  </a:extLst>
                </a:gridCol>
                <a:gridCol w="1016401">
                  <a:extLst>
                    <a:ext uri="{9D8B030D-6E8A-4147-A177-3AD203B41FA5}">
                      <a16:colId xmlns:a16="http://schemas.microsoft.com/office/drawing/2014/main" val="20006"/>
                    </a:ext>
                  </a:extLst>
                </a:gridCol>
                <a:gridCol w="2541003">
                  <a:extLst>
                    <a:ext uri="{9D8B030D-6E8A-4147-A177-3AD203B41FA5}">
                      <a16:colId xmlns:a16="http://schemas.microsoft.com/office/drawing/2014/main" val="20007"/>
                    </a:ext>
                  </a:extLst>
                </a:gridCol>
              </a:tblGrid>
              <a:tr h="689847">
                <a:tc>
                  <a:txBody>
                    <a:bodyPr/>
                    <a:lstStyle/>
                    <a:p>
                      <a:pPr algn="ctr">
                        <a:lnSpc>
                          <a:spcPct val="100000"/>
                        </a:lnSpc>
                      </a:pPr>
                      <a:r>
                        <a:rPr sz="1700" spc="-5" dirty="0"/>
                        <a:t>TKI</a:t>
                      </a:r>
                      <a:endParaRPr sz="1700" dirty="0">
                        <a:latin typeface="Arial"/>
                        <a:cs typeface="Arial"/>
                      </a:endParaRPr>
                    </a:p>
                  </a:txBody>
                  <a:tcPr marL="0" marR="0" marT="36000" marB="36000" anchor="ctr"/>
                </a:tc>
                <a:tc>
                  <a:txBody>
                    <a:bodyPr/>
                    <a:lstStyle/>
                    <a:p>
                      <a:pPr marL="363538" marR="254635" indent="-134938" algn="ctr">
                        <a:lnSpc>
                          <a:spcPts val="1989"/>
                        </a:lnSpc>
                        <a:spcBef>
                          <a:spcPts val="1480"/>
                        </a:spcBef>
                        <a:tabLst/>
                      </a:pPr>
                      <a:r>
                        <a:rPr lang="en-GB" sz="1700" spc="-5" dirty="0"/>
                        <a:t>Therapy Line</a:t>
                      </a:r>
                      <a:endParaRPr sz="1700" dirty="0">
                        <a:latin typeface="Arial"/>
                        <a:cs typeface="Arial"/>
                      </a:endParaRPr>
                    </a:p>
                  </a:txBody>
                  <a:tcPr marL="0" marR="0" marT="36000" marB="36000" anchor="ctr"/>
                </a:tc>
                <a:tc>
                  <a:txBody>
                    <a:bodyPr/>
                    <a:lstStyle/>
                    <a:p>
                      <a:pPr marL="7938" indent="0" algn="ctr">
                        <a:lnSpc>
                          <a:spcPct val="100000"/>
                        </a:lnSpc>
                        <a:tabLst/>
                      </a:pPr>
                      <a:r>
                        <a:rPr sz="1700" spc="-20" dirty="0"/>
                        <a:t>VEGFA</a:t>
                      </a:r>
                      <a:endParaRPr sz="1700" dirty="0">
                        <a:latin typeface="Arial"/>
                        <a:cs typeface="Arial"/>
                      </a:endParaRPr>
                    </a:p>
                  </a:txBody>
                  <a:tcPr marL="0" marR="0" marT="36000" marB="36000" anchor="ctr"/>
                </a:tc>
                <a:tc>
                  <a:txBody>
                    <a:bodyPr/>
                    <a:lstStyle/>
                    <a:p>
                      <a:pPr marL="7938" indent="0" algn="ctr">
                        <a:lnSpc>
                          <a:spcPct val="100000"/>
                        </a:lnSpc>
                        <a:tabLst/>
                      </a:pPr>
                      <a:r>
                        <a:rPr sz="1700" spc="-5" dirty="0"/>
                        <a:t>VEGFR1</a:t>
                      </a:r>
                      <a:endParaRPr sz="1700" dirty="0">
                        <a:latin typeface="Arial"/>
                        <a:cs typeface="Arial"/>
                      </a:endParaRPr>
                    </a:p>
                  </a:txBody>
                  <a:tcPr marL="0" marR="0" marT="36000" marB="36000" anchor="ctr"/>
                </a:tc>
                <a:tc>
                  <a:txBody>
                    <a:bodyPr/>
                    <a:lstStyle/>
                    <a:p>
                      <a:pPr marL="7938" indent="0" algn="ctr">
                        <a:lnSpc>
                          <a:spcPct val="100000"/>
                        </a:lnSpc>
                        <a:tabLst/>
                      </a:pPr>
                      <a:r>
                        <a:rPr sz="1700" spc="-5" dirty="0"/>
                        <a:t>VEGFR2</a:t>
                      </a:r>
                      <a:endParaRPr sz="1700" dirty="0">
                        <a:latin typeface="Arial"/>
                        <a:cs typeface="Arial"/>
                      </a:endParaRPr>
                    </a:p>
                  </a:txBody>
                  <a:tcPr marL="0" marR="0" marT="36000" marB="36000" anchor="ctr"/>
                </a:tc>
                <a:tc>
                  <a:txBody>
                    <a:bodyPr/>
                    <a:lstStyle/>
                    <a:p>
                      <a:pPr marL="7938" indent="-7938" algn="ctr">
                        <a:lnSpc>
                          <a:spcPct val="100000"/>
                        </a:lnSpc>
                        <a:tabLst/>
                      </a:pPr>
                      <a:r>
                        <a:rPr sz="1700" spc="-5" dirty="0"/>
                        <a:t>VEGFR3</a:t>
                      </a:r>
                      <a:endParaRPr sz="1700" dirty="0">
                        <a:latin typeface="Arial"/>
                        <a:cs typeface="Arial"/>
                      </a:endParaRPr>
                    </a:p>
                  </a:txBody>
                  <a:tcPr marL="0" marR="0" marT="36000" marB="36000" anchor="ctr"/>
                </a:tc>
                <a:tc>
                  <a:txBody>
                    <a:bodyPr/>
                    <a:lstStyle/>
                    <a:p>
                      <a:pPr marL="7938" indent="0" algn="ctr">
                        <a:lnSpc>
                          <a:spcPct val="100000"/>
                        </a:lnSpc>
                        <a:tabLst/>
                      </a:pPr>
                      <a:r>
                        <a:rPr sz="1700" spc="-5" dirty="0"/>
                        <a:t>PDGFB</a:t>
                      </a:r>
                      <a:endParaRPr sz="1700" dirty="0">
                        <a:latin typeface="Arial"/>
                        <a:cs typeface="Arial"/>
                      </a:endParaRPr>
                    </a:p>
                  </a:txBody>
                  <a:tcPr marL="0" marR="0" marT="36000" marB="36000" anchor="ctr"/>
                </a:tc>
                <a:tc>
                  <a:txBody>
                    <a:bodyPr/>
                    <a:lstStyle/>
                    <a:p>
                      <a:pPr algn="ctr">
                        <a:lnSpc>
                          <a:spcPct val="100000"/>
                        </a:lnSpc>
                      </a:pPr>
                      <a:r>
                        <a:rPr sz="1700" spc="-5" dirty="0"/>
                        <a:t>Other</a:t>
                      </a:r>
                      <a:endParaRPr sz="1700" dirty="0">
                        <a:latin typeface="Arial"/>
                        <a:cs typeface="Arial"/>
                      </a:endParaRPr>
                    </a:p>
                  </a:txBody>
                  <a:tcPr marL="0" marR="0" marT="36000" marB="36000" anchor="ctr"/>
                </a:tc>
                <a:extLst>
                  <a:ext uri="{0D108BD9-81ED-4DB2-BD59-A6C34878D82A}">
                    <a16:rowId xmlns:a16="http://schemas.microsoft.com/office/drawing/2014/main" val="10000"/>
                  </a:ext>
                </a:extLst>
              </a:tr>
              <a:tr h="430036">
                <a:tc>
                  <a:txBody>
                    <a:bodyPr/>
                    <a:lstStyle/>
                    <a:p>
                      <a:pPr marL="144145">
                        <a:lnSpc>
                          <a:spcPct val="100000"/>
                        </a:lnSpc>
                        <a:spcBef>
                          <a:spcPts val="650"/>
                        </a:spcBef>
                      </a:pPr>
                      <a:r>
                        <a:rPr sz="1700" b="1" spc="-5" dirty="0"/>
                        <a:t>Bevacizumab</a:t>
                      </a:r>
                      <a:r>
                        <a:rPr lang="fr-CH" sz="1700" b="1" spc="-5" dirty="0"/>
                        <a:t>*</a:t>
                      </a:r>
                      <a:endParaRPr sz="1700" b="1" dirty="0">
                        <a:latin typeface="Arial"/>
                        <a:cs typeface="Arial"/>
                      </a:endParaRPr>
                    </a:p>
                  </a:txBody>
                  <a:tcPr marL="0" marR="0" marT="36000" marB="36000" anchor="ctr"/>
                </a:tc>
                <a:tc>
                  <a:txBody>
                    <a:bodyPr/>
                    <a:lstStyle/>
                    <a:p>
                      <a:pPr marL="144145" algn="ctr">
                        <a:lnSpc>
                          <a:spcPct val="100000"/>
                        </a:lnSpc>
                        <a:spcBef>
                          <a:spcPts val="650"/>
                        </a:spcBef>
                      </a:pPr>
                      <a:r>
                        <a:rPr sz="1700" spc="-5" dirty="0"/>
                        <a:t>1</a:t>
                      </a:r>
                      <a:r>
                        <a:rPr sz="1700" spc="-5" baseline="30000" dirty="0"/>
                        <a:t>st</a:t>
                      </a:r>
                      <a:r>
                        <a:rPr sz="1700" spc="-15" dirty="0"/>
                        <a:t> </a:t>
                      </a:r>
                      <a:r>
                        <a:rPr sz="1700" spc="-5" dirty="0"/>
                        <a:t>Line</a:t>
                      </a:r>
                      <a:endParaRPr sz="1700" dirty="0">
                        <a:latin typeface="Arial"/>
                        <a:cs typeface="Arial"/>
                      </a:endParaRPr>
                    </a:p>
                  </a:txBody>
                  <a:tcPr marL="0" marR="0" marT="36000" marB="36000" anchor="ctr"/>
                </a:tc>
                <a:tc>
                  <a:txBody>
                    <a:bodyPr/>
                    <a:lstStyle/>
                    <a:p>
                      <a:pPr marL="144145" algn="ctr">
                        <a:lnSpc>
                          <a:spcPct val="100000"/>
                        </a:lnSpc>
                        <a:spcBef>
                          <a:spcPts val="1585"/>
                        </a:spcBef>
                      </a:pPr>
                      <a:r>
                        <a:rPr lang="en-US" sz="1700" dirty="0"/>
                        <a:t>X</a:t>
                      </a:r>
                      <a:endParaRPr lang="en-US" sz="1700" dirty="0">
                        <a:latin typeface="Arial"/>
                        <a:cs typeface="Arial"/>
                      </a:endParaRPr>
                    </a:p>
                  </a:txBody>
                  <a:tcPr marL="0" marR="0" marT="36000" marB="36000" anchor="ctr"/>
                </a:tc>
                <a:tc>
                  <a:txBody>
                    <a:bodyPr/>
                    <a:lstStyle/>
                    <a:p>
                      <a:pPr algn="ctr">
                        <a:lnSpc>
                          <a:spcPct val="100000"/>
                        </a:lnSpc>
                      </a:pPr>
                      <a:endParaRPr sz="1900">
                        <a:latin typeface="Times New Roman"/>
                        <a:cs typeface="Times New Roman"/>
                      </a:endParaRPr>
                    </a:p>
                  </a:txBody>
                  <a:tcPr marL="0" marR="0" marT="36000" marB="36000" anchor="ctr"/>
                </a:tc>
                <a:tc>
                  <a:txBody>
                    <a:bodyPr/>
                    <a:lstStyle/>
                    <a:p>
                      <a:pPr algn="ctr">
                        <a:lnSpc>
                          <a:spcPct val="100000"/>
                        </a:lnSpc>
                      </a:pPr>
                      <a:endParaRPr sz="1900">
                        <a:latin typeface="Times New Roman"/>
                        <a:cs typeface="Times New Roman"/>
                      </a:endParaRPr>
                    </a:p>
                  </a:txBody>
                  <a:tcPr marL="0" marR="0" marT="36000" marB="36000" anchor="ctr"/>
                </a:tc>
                <a:tc>
                  <a:txBody>
                    <a:bodyPr/>
                    <a:lstStyle/>
                    <a:p>
                      <a:pPr algn="ctr">
                        <a:lnSpc>
                          <a:spcPct val="100000"/>
                        </a:lnSpc>
                      </a:pPr>
                      <a:endParaRPr sz="1900">
                        <a:latin typeface="Times New Roman"/>
                        <a:cs typeface="Times New Roman"/>
                      </a:endParaRPr>
                    </a:p>
                  </a:txBody>
                  <a:tcPr marL="0" marR="0" marT="36000" marB="36000" anchor="ctr"/>
                </a:tc>
                <a:tc>
                  <a:txBody>
                    <a:bodyPr/>
                    <a:lstStyle/>
                    <a:p>
                      <a:pPr algn="ctr">
                        <a:lnSpc>
                          <a:spcPct val="100000"/>
                        </a:lnSpc>
                      </a:pPr>
                      <a:endParaRPr sz="1900">
                        <a:latin typeface="Times New Roman"/>
                        <a:cs typeface="Times New Roman"/>
                      </a:endParaRPr>
                    </a:p>
                  </a:txBody>
                  <a:tcPr marL="0" marR="0" marT="36000" marB="36000" anchor="ctr"/>
                </a:tc>
                <a:tc>
                  <a:txBody>
                    <a:bodyPr/>
                    <a:lstStyle/>
                    <a:p>
                      <a:pPr>
                        <a:lnSpc>
                          <a:spcPct val="100000"/>
                        </a:lnSpc>
                      </a:pPr>
                      <a:endParaRPr sz="1900">
                        <a:latin typeface="Times New Roman"/>
                        <a:cs typeface="Times New Roman"/>
                      </a:endParaRPr>
                    </a:p>
                  </a:txBody>
                  <a:tcPr marL="0" marR="0" marT="36000" marB="36000" anchor="ctr"/>
                </a:tc>
                <a:extLst>
                  <a:ext uri="{0D108BD9-81ED-4DB2-BD59-A6C34878D82A}">
                    <a16:rowId xmlns:a16="http://schemas.microsoft.com/office/drawing/2014/main" val="10001"/>
                  </a:ext>
                </a:extLst>
              </a:tr>
              <a:tr h="430036">
                <a:tc>
                  <a:txBody>
                    <a:bodyPr/>
                    <a:lstStyle/>
                    <a:p>
                      <a:pPr marL="144145">
                        <a:lnSpc>
                          <a:spcPct val="100000"/>
                        </a:lnSpc>
                        <a:spcBef>
                          <a:spcPts val="1585"/>
                        </a:spcBef>
                      </a:pPr>
                      <a:r>
                        <a:rPr sz="1700" b="1" dirty="0"/>
                        <a:t>Sorafenib</a:t>
                      </a:r>
                      <a:endParaRPr sz="1700" b="1">
                        <a:latin typeface="Arial"/>
                        <a:cs typeface="Arial"/>
                      </a:endParaRPr>
                    </a:p>
                  </a:txBody>
                  <a:tcPr marL="0" marR="0" marT="36000" marB="36000" anchor="ctr"/>
                </a:tc>
                <a:tc>
                  <a:txBody>
                    <a:bodyPr/>
                    <a:lstStyle/>
                    <a:p>
                      <a:pPr marL="144145" algn="ctr">
                        <a:lnSpc>
                          <a:spcPct val="100000"/>
                        </a:lnSpc>
                        <a:spcBef>
                          <a:spcPts val="1585"/>
                        </a:spcBef>
                      </a:pPr>
                      <a:r>
                        <a:rPr sz="1700" spc="-5" dirty="0"/>
                        <a:t>1</a:t>
                      </a:r>
                      <a:r>
                        <a:rPr sz="1700" spc="-5" baseline="30000" dirty="0"/>
                        <a:t>st</a:t>
                      </a:r>
                      <a:r>
                        <a:rPr sz="1700" spc="-15" dirty="0"/>
                        <a:t> </a:t>
                      </a:r>
                      <a:r>
                        <a:rPr sz="1700" spc="-5" dirty="0"/>
                        <a:t>Line</a:t>
                      </a:r>
                      <a:endParaRPr sz="1700" dirty="0">
                        <a:latin typeface="Arial"/>
                        <a:cs typeface="Arial"/>
                      </a:endParaRPr>
                    </a:p>
                  </a:txBody>
                  <a:tcPr marL="0" marR="0" marT="36000" marB="36000" anchor="ctr"/>
                </a:tc>
                <a:tc>
                  <a:txBody>
                    <a:bodyPr/>
                    <a:lstStyle/>
                    <a:p>
                      <a:pPr algn="ctr">
                        <a:lnSpc>
                          <a:spcPct val="100000"/>
                        </a:lnSpc>
                      </a:pPr>
                      <a:endParaRPr sz="1900" dirty="0">
                        <a:latin typeface="Times New Roman"/>
                        <a:cs typeface="Times New Roman"/>
                      </a:endParaRPr>
                    </a:p>
                  </a:txBody>
                  <a:tcPr marL="0" marR="0" marT="36000" marB="36000" anchor="ctr"/>
                </a:tc>
                <a:tc>
                  <a:txBody>
                    <a:bodyPr/>
                    <a:lstStyle/>
                    <a:p>
                      <a:pPr marL="144145" algn="ctr">
                        <a:lnSpc>
                          <a:spcPct val="100000"/>
                        </a:lnSpc>
                        <a:spcBef>
                          <a:spcPts val="1585"/>
                        </a:spcBef>
                      </a:pPr>
                      <a:r>
                        <a:rPr lang="en-US" sz="1700" dirty="0"/>
                        <a:t>X</a:t>
                      </a:r>
                      <a:endParaRPr sz="1700" dirty="0">
                        <a:latin typeface="Arial"/>
                        <a:cs typeface="Arial"/>
                      </a:endParaRPr>
                    </a:p>
                  </a:txBody>
                  <a:tcPr marL="0" marR="0" marT="36000" marB="36000" anchor="ctr"/>
                </a:tc>
                <a:tc>
                  <a:txBody>
                    <a:bodyPr/>
                    <a:lstStyle/>
                    <a:p>
                      <a:pPr marL="144145" algn="ctr">
                        <a:lnSpc>
                          <a:spcPct val="100000"/>
                        </a:lnSpc>
                        <a:spcBef>
                          <a:spcPts val="1585"/>
                        </a:spcBef>
                      </a:pPr>
                      <a:r>
                        <a:rPr lang="en-US" sz="1700" dirty="0"/>
                        <a:t>X</a:t>
                      </a:r>
                      <a:endParaRPr sz="1700" dirty="0">
                        <a:latin typeface="Arial"/>
                        <a:cs typeface="Arial"/>
                      </a:endParaRPr>
                    </a:p>
                  </a:txBody>
                  <a:tcPr marL="0" marR="0" marT="36000" marB="36000" anchor="ctr"/>
                </a:tc>
                <a:tc>
                  <a:txBody>
                    <a:bodyPr/>
                    <a:lstStyle/>
                    <a:p>
                      <a:pPr marL="144145" algn="ctr">
                        <a:lnSpc>
                          <a:spcPct val="100000"/>
                        </a:lnSpc>
                        <a:spcBef>
                          <a:spcPts val="1585"/>
                        </a:spcBef>
                      </a:pPr>
                      <a:r>
                        <a:rPr lang="en-US" sz="1700" dirty="0"/>
                        <a:t>X</a:t>
                      </a:r>
                      <a:endParaRPr sz="1700" dirty="0">
                        <a:latin typeface="Arial"/>
                        <a:cs typeface="Arial"/>
                      </a:endParaRPr>
                    </a:p>
                  </a:txBody>
                  <a:tcPr marL="0" marR="0" marT="36000" marB="36000" anchor="ctr"/>
                </a:tc>
                <a:tc>
                  <a:txBody>
                    <a:bodyPr/>
                    <a:lstStyle/>
                    <a:p>
                      <a:pPr marL="144145" algn="ctr">
                        <a:lnSpc>
                          <a:spcPct val="100000"/>
                        </a:lnSpc>
                        <a:spcBef>
                          <a:spcPts val="1585"/>
                        </a:spcBef>
                      </a:pPr>
                      <a:r>
                        <a:rPr lang="en-US" sz="1700" dirty="0"/>
                        <a:t>X</a:t>
                      </a:r>
                      <a:endParaRPr sz="1700" dirty="0">
                        <a:latin typeface="Arial"/>
                        <a:cs typeface="Arial"/>
                      </a:endParaRPr>
                    </a:p>
                  </a:txBody>
                  <a:tcPr marL="0" marR="0" marT="36000" marB="36000" anchor="ctr"/>
                </a:tc>
                <a:tc>
                  <a:txBody>
                    <a:bodyPr/>
                    <a:lstStyle/>
                    <a:p>
                      <a:pPr marL="144145" marR="199390">
                        <a:lnSpc>
                          <a:spcPts val="1989"/>
                        </a:lnSpc>
                        <a:spcBef>
                          <a:spcPts val="685"/>
                        </a:spcBef>
                      </a:pPr>
                      <a:r>
                        <a:rPr sz="1700" spc="-5" dirty="0"/>
                        <a:t>BRAF</a:t>
                      </a:r>
                      <a:r>
                        <a:rPr sz="1700" dirty="0"/>
                        <a:t>,</a:t>
                      </a:r>
                      <a:r>
                        <a:rPr sz="1700" spc="-20" dirty="0"/>
                        <a:t> </a:t>
                      </a:r>
                      <a:r>
                        <a:rPr sz="1700" spc="-15" dirty="0"/>
                        <a:t>FLT3,</a:t>
                      </a:r>
                      <a:r>
                        <a:rPr sz="1700" spc="-20" dirty="0"/>
                        <a:t> </a:t>
                      </a:r>
                      <a:r>
                        <a:rPr lang="en-GB" sz="1700" spc="-20" dirty="0"/>
                        <a:t> </a:t>
                      </a:r>
                      <a:r>
                        <a:rPr sz="1700" spc="-5" dirty="0"/>
                        <a:t>c-Kit</a:t>
                      </a:r>
                      <a:r>
                        <a:rPr sz="1700" dirty="0"/>
                        <a:t>,</a:t>
                      </a:r>
                      <a:r>
                        <a:rPr sz="1700" spc="-10" dirty="0"/>
                        <a:t> </a:t>
                      </a:r>
                      <a:r>
                        <a:rPr sz="1700" spc="-5" dirty="0"/>
                        <a:t>FGFR1</a:t>
                      </a:r>
                      <a:endParaRPr sz="1700" dirty="0">
                        <a:latin typeface="Arial"/>
                        <a:cs typeface="Arial"/>
                      </a:endParaRPr>
                    </a:p>
                  </a:txBody>
                  <a:tcPr marL="0" marR="0" marT="36000" marB="36000" anchor="ctr"/>
                </a:tc>
                <a:extLst>
                  <a:ext uri="{0D108BD9-81ED-4DB2-BD59-A6C34878D82A}">
                    <a16:rowId xmlns:a16="http://schemas.microsoft.com/office/drawing/2014/main" val="10002"/>
                  </a:ext>
                </a:extLst>
              </a:tr>
              <a:tr h="430036">
                <a:tc>
                  <a:txBody>
                    <a:bodyPr/>
                    <a:lstStyle/>
                    <a:p>
                      <a:pPr marL="144145">
                        <a:lnSpc>
                          <a:spcPct val="100000"/>
                        </a:lnSpc>
                        <a:spcBef>
                          <a:spcPts val="640"/>
                        </a:spcBef>
                      </a:pPr>
                      <a:r>
                        <a:rPr sz="1700" b="1" spc="-5" dirty="0"/>
                        <a:t>Lenvatinib</a:t>
                      </a:r>
                      <a:endParaRPr sz="1700" b="1" dirty="0">
                        <a:latin typeface="Arial"/>
                        <a:cs typeface="Arial"/>
                      </a:endParaRPr>
                    </a:p>
                  </a:txBody>
                  <a:tcPr marL="0" marR="0" marT="36000" marB="36000" anchor="ctr"/>
                </a:tc>
                <a:tc>
                  <a:txBody>
                    <a:bodyPr/>
                    <a:lstStyle/>
                    <a:p>
                      <a:pPr marL="144145" algn="ctr">
                        <a:lnSpc>
                          <a:spcPct val="100000"/>
                        </a:lnSpc>
                        <a:spcBef>
                          <a:spcPts val="640"/>
                        </a:spcBef>
                      </a:pPr>
                      <a:r>
                        <a:rPr sz="1700" spc="-5" dirty="0"/>
                        <a:t>1</a:t>
                      </a:r>
                      <a:r>
                        <a:rPr sz="1700" spc="-5" baseline="30000" dirty="0"/>
                        <a:t>st</a:t>
                      </a:r>
                      <a:r>
                        <a:rPr sz="1700" spc="-15" dirty="0"/>
                        <a:t> </a:t>
                      </a:r>
                      <a:r>
                        <a:rPr sz="1700" spc="-5" dirty="0"/>
                        <a:t>Line</a:t>
                      </a:r>
                      <a:endParaRPr sz="1700" dirty="0">
                        <a:latin typeface="Arial"/>
                        <a:cs typeface="Arial"/>
                      </a:endParaRPr>
                    </a:p>
                  </a:txBody>
                  <a:tcPr marL="0" marR="0" marT="36000" marB="36000" anchor="ctr"/>
                </a:tc>
                <a:tc>
                  <a:txBody>
                    <a:bodyPr/>
                    <a:lstStyle/>
                    <a:p>
                      <a:pPr algn="ctr">
                        <a:lnSpc>
                          <a:spcPct val="100000"/>
                        </a:lnSpc>
                      </a:pPr>
                      <a:endParaRPr sz="1900" dirty="0">
                        <a:latin typeface="Times New Roman"/>
                        <a:cs typeface="Times New Roman"/>
                      </a:endParaRPr>
                    </a:p>
                  </a:txBody>
                  <a:tcPr marL="0" marR="0" marT="36000" marB="36000" anchor="ctr"/>
                </a:tc>
                <a:tc>
                  <a:txBody>
                    <a:bodyPr/>
                    <a:lstStyle/>
                    <a:p>
                      <a:pPr marL="144145" algn="ctr">
                        <a:lnSpc>
                          <a:spcPct val="100000"/>
                        </a:lnSpc>
                        <a:spcBef>
                          <a:spcPts val="1585"/>
                        </a:spcBef>
                      </a:pPr>
                      <a:r>
                        <a:rPr lang="en-US" sz="1700" dirty="0"/>
                        <a:t>X</a:t>
                      </a:r>
                      <a:endParaRPr sz="1700" dirty="0">
                        <a:latin typeface="Arial"/>
                        <a:cs typeface="Arial"/>
                      </a:endParaRPr>
                    </a:p>
                  </a:txBody>
                  <a:tcPr marL="0" marR="0" marT="36000" marB="36000" anchor="ctr"/>
                </a:tc>
                <a:tc>
                  <a:txBody>
                    <a:bodyPr/>
                    <a:lstStyle/>
                    <a:p>
                      <a:pPr marL="144145" algn="ctr">
                        <a:lnSpc>
                          <a:spcPct val="100000"/>
                        </a:lnSpc>
                        <a:spcBef>
                          <a:spcPts val="1585"/>
                        </a:spcBef>
                      </a:pPr>
                      <a:r>
                        <a:rPr lang="en-US" sz="1700" dirty="0"/>
                        <a:t>X</a:t>
                      </a:r>
                      <a:endParaRPr sz="1700" dirty="0">
                        <a:latin typeface="Arial"/>
                        <a:cs typeface="Arial"/>
                      </a:endParaRPr>
                    </a:p>
                  </a:txBody>
                  <a:tcPr marL="0" marR="0" marT="36000" marB="36000" anchor="ctr"/>
                </a:tc>
                <a:tc>
                  <a:txBody>
                    <a:bodyPr/>
                    <a:lstStyle/>
                    <a:p>
                      <a:pPr marL="144145" algn="ctr">
                        <a:lnSpc>
                          <a:spcPct val="100000"/>
                        </a:lnSpc>
                        <a:spcBef>
                          <a:spcPts val="1585"/>
                        </a:spcBef>
                      </a:pPr>
                      <a:r>
                        <a:rPr lang="en-US" sz="1700" dirty="0"/>
                        <a:t>X</a:t>
                      </a:r>
                      <a:endParaRPr sz="1700" dirty="0">
                        <a:latin typeface="Arial"/>
                        <a:cs typeface="Arial"/>
                      </a:endParaRPr>
                    </a:p>
                  </a:txBody>
                  <a:tcPr marL="0" marR="0" marT="36000" marB="36000" anchor="ctr"/>
                </a:tc>
                <a:tc>
                  <a:txBody>
                    <a:bodyPr/>
                    <a:lstStyle/>
                    <a:p>
                      <a:pPr marL="144145" algn="ctr">
                        <a:lnSpc>
                          <a:spcPct val="100000"/>
                        </a:lnSpc>
                        <a:spcBef>
                          <a:spcPts val="1585"/>
                        </a:spcBef>
                      </a:pPr>
                      <a:r>
                        <a:rPr lang="en-US" sz="1700" dirty="0"/>
                        <a:t>X</a:t>
                      </a:r>
                      <a:endParaRPr sz="1700" dirty="0">
                        <a:latin typeface="Arial"/>
                        <a:cs typeface="Arial"/>
                      </a:endParaRPr>
                    </a:p>
                  </a:txBody>
                  <a:tcPr marL="0" marR="0" marT="36000" marB="36000" anchor="ctr"/>
                </a:tc>
                <a:tc>
                  <a:txBody>
                    <a:bodyPr/>
                    <a:lstStyle/>
                    <a:p>
                      <a:pPr marL="144145">
                        <a:lnSpc>
                          <a:spcPct val="100000"/>
                        </a:lnSpc>
                        <a:spcBef>
                          <a:spcPts val="640"/>
                        </a:spcBef>
                      </a:pPr>
                      <a:r>
                        <a:rPr sz="1700" b="1" spc="-5" dirty="0">
                          <a:solidFill>
                            <a:schemeClr val="tx1"/>
                          </a:solidFill>
                        </a:rPr>
                        <a:t>FGFR1</a:t>
                      </a:r>
                      <a:r>
                        <a:rPr sz="1700" b="1" dirty="0">
                          <a:solidFill>
                            <a:schemeClr val="tx1"/>
                          </a:solidFill>
                        </a:rPr>
                        <a:t>,</a:t>
                      </a:r>
                      <a:r>
                        <a:rPr sz="1700" b="1" spc="-10" dirty="0">
                          <a:solidFill>
                            <a:schemeClr val="tx1"/>
                          </a:solidFill>
                        </a:rPr>
                        <a:t> </a:t>
                      </a:r>
                      <a:r>
                        <a:rPr sz="1700" spc="-5" dirty="0">
                          <a:solidFill>
                            <a:schemeClr val="tx1"/>
                          </a:solidFill>
                        </a:rPr>
                        <a:t>Kit</a:t>
                      </a:r>
                      <a:endParaRPr sz="1700" dirty="0">
                        <a:solidFill>
                          <a:schemeClr val="tx1"/>
                        </a:solidFill>
                        <a:latin typeface="Arial"/>
                        <a:cs typeface="Arial"/>
                      </a:endParaRPr>
                    </a:p>
                  </a:txBody>
                  <a:tcPr marL="0" marR="0" marT="36000" marB="36000" anchor="ctr"/>
                </a:tc>
                <a:extLst>
                  <a:ext uri="{0D108BD9-81ED-4DB2-BD59-A6C34878D82A}">
                    <a16:rowId xmlns:a16="http://schemas.microsoft.com/office/drawing/2014/main" val="10003"/>
                  </a:ext>
                </a:extLst>
              </a:tr>
              <a:tr h="430036">
                <a:tc>
                  <a:txBody>
                    <a:bodyPr/>
                    <a:lstStyle/>
                    <a:p>
                      <a:pPr marL="144145">
                        <a:lnSpc>
                          <a:spcPct val="100000"/>
                        </a:lnSpc>
                        <a:spcBef>
                          <a:spcPts val="1580"/>
                        </a:spcBef>
                      </a:pPr>
                      <a:r>
                        <a:rPr sz="1700" b="1" spc="-5" dirty="0"/>
                        <a:t>Regorafenib</a:t>
                      </a:r>
                      <a:endParaRPr sz="1700" b="1">
                        <a:latin typeface="Arial"/>
                        <a:cs typeface="Arial"/>
                      </a:endParaRPr>
                    </a:p>
                  </a:txBody>
                  <a:tcPr marL="0" marR="0" marT="36000" marB="36000" anchor="ctr"/>
                </a:tc>
                <a:tc>
                  <a:txBody>
                    <a:bodyPr/>
                    <a:lstStyle/>
                    <a:p>
                      <a:pPr marL="144145" algn="ctr">
                        <a:lnSpc>
                          <a:spcPct val="100000"/>
                        </a:lnSpc>
                        <a:spcBef>
                          <a:spcPts val="1580"/>
                        </a:spcBef>
                      </a:pPr>
                      <a:r>
                        <a:rPr sz="1700" dirty="0"/>
                        <a:t>2</a:t>
                      </a:r>
                      <a:r>
                        <a:rPr sz="1650" baseline="25252" dirty="0"/>
                        <a:t>nd</a:t>
                      </a:r>
                      <a:r>
                        <a:rPr sz="1650" spc="240" baseline="25252" dirty="0"/>
                        <a:t> </a:t>
                      </a:r>
                      <a:r>
                        <a:rPr sz="1700" spc="-5" dirty="0"/>
                        <a:t>Line</a:t>
                      </a:r>
                      <a:endParaRPr sz="1700">
                        <a:latin typeface="Arial"/>
                        <a:cs typeface="Arial"/>
                      </a:endParaRPr>
                    </a:p>
                  </a:txBody>
                  <a:tcPr marL="0" marR="0" marT="36000" marB="36000" anchor="ctr"/>
                </a:tc>
                <a:tc>
                  <a:txBody>
                    <a:bodyPr/>
                    <a:lstStyle/>
                    <a:p>
                      <a:pPr algn="ctr">
                        <a:lnSpc>
                          <a:spcPct val="100000"/>
                        </a:lnSpc>
                      </a:pPr>
                      <a:endParaRPr sz="1900">
                        <a:latin typeface="Times New Roman"/>
                        <a:cs typeface="Times New Roman"/>
                      </a:endParaRPr>
                    </a:p>
                  </a:txBody>
                  <a:tcPr marL="0" marR="0" marT="36000" marB="36000" anchor="ctr"/>
                </a:tc>
                <a:tc>
                  <a:txBody>
                    <a:bodyPr/>
                    <a:lstStyle/>
                    <a:p>
                      <a:pPr marL="144145" algn="ctr">
                        <a:lnSpc>
                          <a:spcPct val="100000"/>
                        </a:lnSpc>
                        <a:spcBef>
                          <a:spcPts val="1585"/>
                        </a:spcBef>
                      </a:pPr>
                      <a:r>
                        <a:rPr lang="en-US" sz="1700" dirty="0"/>
                        <a:t>X</a:t>
                      </a:r>
                      <a:endParaRPr sz="1700" dirty="0">
                        <a:latin typeface="Arial"/>
                        <a:cs typeface="Arial"/>
                      </a:endParaRPr>
                    </a:p>
                  </a:txBody>
                  <a:tcPr marL="0" marR="0" marT="36000" marB="36000" anchor="ctr"/>
                </a:tc>
                <a:tc>
                  <a:txBody>
                    <a:bodyPr/>
                    <a:lstStyle/>
                    <a:p>
                      <a:pPr marL="144145" algn="ctr">
                        <a:lnSpc>
                          <a:spcPct val="100000"/>
                        </a:lnSpc>
                        <a:spcBef>
                          <a:spcPts val="1585"/>
                        </a:spcBef>
                      </a:pPr>
                      <a:r>
                        <a:rPr lang="en-US" sz="1700" dirty="0"/>
                        <a:t>X</a:t>
                      </a:r>
                      <a:endParaRPr sz="1700" dirty="0">
                        <a:latin typeface="Arial"/>
                        <a:cs typeface="Arial"/>
                      </a:endParaRPr>
                    </a:p>
                  </a:txBody>
                  <a:tcPr marL="0" marR="0" marT="36000" marB="36000" anchor="ctr"/>
                </a:tc>
                <a:tc>
                  <a:txBody>
                    <a:bodyPr/>
                    <a:lstStyle/>
                    <a:p>
                      <a:pPr marL="144145" algn="ctr">
                        <a:lnSpc>
                          <a:spcPct val="100000"/>
                        </a:lnSpc>
                        <a:spcBef>
                          <a:spcPts val="1585"/>
                        </a:spcBef>
                      </a:pPr>
                      <a:r>
                        <a:rPr lang="en-US" sz="1700" dirty="0"/>
                        <a:t>X</a:t>
                      </a:r>
                      <a:endParaRPr sz="1700" dirty="0">
                        <a:latin typeface="Arial"/>
                        <a:cs typeface="Arial"/>
                      </a:endParaRPr>
                    </a:p>
                  </a:txBody>
                  <a:tcPr marL="0" marR="0" marT="36000" marB="36000" anchor="ctr"/>
                </a:tc>
                <a:tc>
                  <a:txBody>
                    <a:bodyPr/>
                    <a:lstStyle/>
                    <a:p>
                      <a:pPr marL="144145" algn="ctr">
                        <a:lnSpc>
                          <a:spcPct val="100000"/>
                        </a:lnSpc>
                        <a:spcBef>
                          <a:spcPts val="1585"/>
                        </a:spcBef>
                      </a:pPr>
                      <a:r>
                        <a:rPr lang="en-US" sz="1700" dirty="0"/>
                        <a:t>X</a:t>
                      </a:r>
                      <a:endParaRPr sz="1700" dirty="0">
                        <a:latin typeface="Arial"/>
                        <a:cs typeface="Arial"/>
                      </a:endParaRPr>
                    </a:p>
                  </a:txBody>
                  <a:tcPr marL="0" marR="0" marT="36000" marB="36000" anchor="ctr"/>
                </a:tc>
                <a:tc>
                  <a:txBody>
                    <a:bodyPr/>
                    <a:lstStyle/>
                    <a:p>
                      <a:pPr marL="144145">
                        <a:lnSpc>
                          <a:spcPts val="2014"/>
                        </a:lnSpc>
                        <a:spcBef>
                          <a:spcPts val="570"/>
                        </a:spcBef>
                      </a:pPr>
                      <a:r>
                        <a:rPr sz="1700" spc="-5" dirty="0">
                          <a:solidFill>
                            <a:schemeClr val="tx1"/>
                          </a:solidFill>
                        </a:rPr>
                        <a:t>BRAF</a:t>
                      </a:r>
                      <a:r>
                        <a:rPr sz="1700" dirty="0">
                          <a:solidFill>
                            <a:schemeClr val="tx1"/>
                          </a:solidFill>
                        </a:rPr>
                        <a:t>,</a:t>
                      </a:r>
                      <a:r>
                        <a:rPr sz="1700" spc="-10" dirty="0">
                          <a:solidFill>
                            <a:schemeClr val="tx1"/>
                          </a:solidFill>
                        </a:rPr>
                        <a:t> </a:t>
                      </a:r>
                      <a:r>
                        <a:rPr sz="1700" dirty="0">
                          <a:solidFill>
                            <a:schemeClr val="tx1"/>
                          </a:solidFill>
                        </a:rPr>
                        <a:t>Ret,</a:t>
                      </a:r>
                      <a:r>
                        <a:rPr sz="1700" spc="-10" dirty="0">
                          <a:solidFill>
                            <a:schemeClr val="tx1"/>
                          </a:solidFill>
                        </a:rPr>
                        <a:t> </a:t>
                      </a:r>
                      <a:r>
                        <a:rPr sz="1700" spc="-5" dirty="0">
                          <a:solidFill>
                            <a:schemeClr val="tx1"/>
                          </a:solidFill>
                        </a:rPr>
                        <a:t>Kit</a:t>
                      </a:r>
                      <a:endParaRPr sz="1700" dirty="0">
                        <a:solidFill>
                          <a:schemeClr val="tx1"/>
                        </a:solidFill>
                        <a:latin typeface="Arial"/>
                        <a:cs typeface="Arial"/>
                      </a:endParaRPr>
                    </a:p>
                  </a:txBody>
                  <a:tcPr marL="0" marR="0" marT="36000" marB="36000" anchor="ctr"/>
                </a:tc>
                <a:extLst>
                  <a:ext uri="{0D108BD9-81ED-4DB2-BD59-A6C34878D82A}">
                    <a16:rowId xmlns:a16="http://schemas.microsoft.com/office/drawing/2014/main" val="10004"/>
                  </a:ext>
                </a:extLst>
              </a:tr>
              <a:tr h="741170">
                <a:tc>
                  <a:txBody>
                    <a:bodyPr/>
                    <a:lstStyle/>
                    <a:p>
                      <a:pPr marL="144145">
                        <a:lnSpc>
                          <a:spcPct val="100000"/>
                        </a:lnSpc>
                        <a:spcBef>
                          <a:spcPts val="1445"/>
                        </a:spcBef>
                      </a:pPr>
                      <a:r>
                        <a:rPr sz="1700" b="1" spc="-5" dirty="0" err="1"/>
                        <a:t>Cabozantinib</a:t>
                      </a:r>
                      <a:endParaRPr sz="1700" b="1" dirty="0">
                        <a:latin typeface="Arial"/>
                        <a:cs typeface="Arial"/>
                      </a:endParaRPr>
                    </a:p>
                  </a:txBody>
                  <a:tcPr marL="0" marR="0" marT="36000" marB="36000" anchor="ctr"/>
                </a:tc>
                <a:tc>
                  <a:txBody>
                    <a:bodyPr/>
                    <a:lstStyle/>
                    <a:p>
                      <a:pPr marL="144145" algn="ctr">
                        <a:lnSpc>
                          <a:spcPct val="100000"/>
                        </a:lnSpc>
                        <a:spcBef>
                          <a:spcPts val="1445"/>
                        </a:spcBef>
                      </a:pPr>
                      <a:r>
                        <a:rPr sz="1700" dirty="0"/>
                        <a:t>2</a:t>
                      </a:r>
                      <a:r>
                        <a:rPr sz="1650" baseline="25252" dirty="0"/>
                        <a:t>nd</a:t>
                      </a:r>
                      <a:r>
                        <a:rPr sz="1650" spc="240" baseline="25252" dirty="0"/>
                        <a:t> </a:t>
                      </a:r>
                      <a:r>
                        <a:rPr sz="1700" spc="-5" dirty="0"/>
                        <a:t>Line</a:t>
                      </a:r>
                      <a:endParaRPr sz="1700" dirty="0">
                        <a:latin typeface="Arial"/>
                        <a:cs typeface="Arial"/>
                      </a:endParaRPr>
                    </a:p>
                  </a:txBody>
                  <a:tcPr marL="0" marR="0" marT="36000" marB="36000" anchor="ctr"/>
                </a:tc>
                <a:tc>
                  <a:txBody>
                    <a:bodyPr/>
                    <a:lstStyle/>
                    <a:p>
                      <a:pPr algn="ctr">
                        <a:lnSpc>
                          <a:spcPct val="100000"/>
                        </a:lnSpc>
                      </a:pPr>
                      <a:endParaRPr sz="1900">
                        <a:latin typeface="Times New Roman"/>
                        <a:cs typeface="Times New Roman"/>
                      </a:endParaRPr>
                    </a:p>
                  </a:txBody>
                  <a:tcPr marL="0" marR="0" marT="36000" marB="36000" anchor="ctr"/>
                </a:tc>
                <a:tc>
                  <a:txBody>
                    <a:bodyPr/>
                    <a:lstStyle/>
                    <a:p>
                      <a:pPr algn="ctr">
                        <a:lnSpc>
                          <a:spcPct val="100000"/>
                        </a:lnSpc>
                      </a:pPr>
                      <a:endParaRPr sz="1900">
                        <a:latin typeface="Times New Roman"/>
                        <a:cs typeface="Times New Roman"/>
                      </a:endParaRPr>
                    </a:p>
                  </a:txBody>
                  <a:tcPr marL="0" marR="0" marT="36000" marB="36000" anchor="ctr"/>
                </a:tc>
                <a:tc>
                  <a:txBody>
                    <a:bodyPr/>
                    <a:lstStyle/>
                    <a:p>
                      <a:pPr marL="144145" algn="ctr">
                        <a:lnSpc>
                          <a:spcPct val="100000"/>
                        </a:lnSpc>
                        <a:spcBef>
                          <a:spcPts val="1445"/>
                        </a:spcBef>
                      </a:pPr>
                      <a:r>
                        <a:rPr lang="en-US" sz="1700" dirty="0"/>
                        <a:t>X</a:t>
                      </a:r>
                      <a:endParaRPr sz="1700" dirty="0">
                        <a:latin typeface="Arial"/>
                        <a:cs typeface="Arial"/>
                      </a:endParaRPr>
                    </a:p>
                  </a:txBody>
                  <a:tcPr marL="0" marR="0" marT="36000" marB="36000" anchor="ctr"/>
                </a:tc>
                <a:tc>
                  <a:txBody>
                    <a:bodyPr/>
                    <a:lstStyle/>
                    <a:p>
                      <a:pPr algn="ctr">
                        <a:lnSpc>
                          <a:spcPct val="100000"/>
                        </a:lnSpc>
                      </a:pPr>
                      <a:endParaRPr sz="1900" dirty="0">
                        <a:latin typeface="Times New Roman"/>
                        <a:cs typeface="Times New Roman"/>
                      </a:endParaRPr>
                    </a:p>
                  </a:txBody>
                  <a:tcPr marL="0" marR="0" marT="36000" marB="36000" anchor="ctr"/>
                </a:tc>
                <a:tc>
                  <a:txBody>
                    <a:bodyPr/>
                    <a:lstStyle/>
                    <a:p>
                      <a:pPr marL="144145" algn="ctr">
                        <a:lnSpc>
                          <a:spcPct val="100000"/>
                        </a:lnSpc>
                        <a:spcBef>
                          <a:spcPts val="1445"/>
                        </a:spcBef>
                      </a:pPr>
                      <a:r>
                        <a:rPr lang="en-US" sz="1700" dirty="0"/>
                        <a:t>X</a:t>
                      </a:r>
                      <a:endParaRPr sz="1700" dirty="0">
                        <a:latin typeface="Arial"/>
                        <a:cs typeface="Arial"/>
                      </a:endParaRPr>
                    </a:p>
                  </a:txBody>
                  <a:tcPr marL="0" marR="0" marT="36000" marB="36000" anchor="ctr"/>
                </a:tc>
                <a:tc>
                  <a:txBody>
                    <a:bodyPr/>
                    <a:lstStyle/>
                    <a:p>
                      <a:pPr marL="144145">
                        <a:lnSpc>
                          <a:spcPts val="2030"/>
                        </a:lnSpc>
                        <a:spcBef>
                          <a:spcPts val="560"/>
                        </a:spcBef>
                      </a:pPr>
                      <a:r>
                        <a:rPr sz="1700" b="1" spc="-5" dirty="0">
                          <a:solidFill>
                            <a:schemeClr val="tx1"/>
                          </a:solidFill>
                        </a:rPr>
                        <a:t>c-Met, </a:t>
                      </a:r>
                      <a:r>
                        <a:rPr sz="1700" spc="-5" dirty="0">
                          <a:solidFill>
                            <a:schemeClr val="tx1"/>
                          </a:solidFill>
                        </a:rPr>
                        <a:t>Ret,</a:t>
                      </a:r>
                      <a:r>
                        <a:rPr sz="1700" dirty="0">
                          <a:solidFill>
                            <a:schemeClr val="tx1"/>
                          </a:solidFill>
                        </a:rPr>
                        <a:t> </a:t>
                      </a:r>
                      <a:r>
                        <a:rPr sz="1700" spc="-5" dirty="0">
                          <a:solidFill>
                            <a:schemeClr val="tx1"/>
                          </a:solidFill>
                        </a:rPr>
                        <a:t>Kit,</a:t>
                      </a:r>
                      <a:r>
                        <a:rPr sz="1700" spc="-10" dirty="0">
                          <a:solidFill>
                            <a:schemeClr val="tx1"/>
                          </a:solidFill>
                        </a:rPr>
                        <a:t> </a:t>
                      </a:r>
                      <a:r>
                        <a:rPr sz="1700" spc="-5" dirty="0">
                          <a:solidFill>
                            <a:schemeClr val="tx1"/>
                          </a:solidFill>
                        </a:rPr>
                        <a:t>Flt-1/3/4</a:t>
                      </a:r>
                      <a:r>
                        <a:rPr sz="1700" spc="-15" dirty="0">
                          <a:solidFill>
                            <a:schemeClr val="tx1"/>
                          </a:solidFill>
                        </a:rPr>
                        <a:t>,</a:t>
                      </a:r>
                      <a:r>
                        <a:rPr sz="1700" spc="-30" dirty="0">
                          <a:solidFill>
                            <a:schemeClr val="tx1"/>
                          </a:solidFill>
                        </a:rPr>
                        <a:t> </a:t>
                      </a:r>
                      <a:r>
                        <a:rPr sz="1700" spc="-20" dirty="0">
                          <a:solidFill>
                            <a:schemeClr val="tx1"/>
                          </a:solidFill>
                        </a:rPr>
                        <a:t>Tie2</a:t>
                      </a:r>
                      <a:r>
                        <a:rPr sz="1700" spc="-5" dirty="0">
                          <a:solidFill>
                            <a:schemeClr val="tx1"/>
                          </a:solidFill>
                        </a:rPr>
                        <a:t>,</a:t>
                      </a:r>
                      <a:r>
                        <a:rPr lang="en-US" sz="1700" spc="-5" dirty="0">
                          <a:solidFill>
                            <a:schemeClr val="tx1"/>
                          </a:solidFill>
                        </a:rPr>
                        <a:t> </a:t>
                      </a:r>
                      <a:r>
                        <a:rPr sz="1700" dirty="0">
                          <a:solidFill>
                            <a:schemeClr val="tx1"/>
                          </a:solidFill>
                        </a:rPr>
                        <a:t>and</a:t>
                      </a:r>
                      <a:r>
                        <a:rPr sz="1700" spc="-105" dirty="0">
                          <a:solidFill>
                            <a:schemeClr val="tx1"/>
                          </a:solidFill>
                        </a:rPr>
                        <a:t> </a:t>
                      </a:r>
                      <a:r>
                        <a:rPr sz="1700" b="1" dirty="0">
                          <a:solidFill>
                            <a:schemeClr val="tx1"/>
                          </a:solidFill>
                        </a:rPr>
                        <a:t>AXL</a:t>
                      </a:r>
                      <a:endParaRPr sz="1700" b="1" dirty="0">
                        <a:solidFill>
                          <a:schemeClr val="tx1"/>
                        </a:solidFill>
                        <a:latin typeface="Arial"/>
                        <a:cs typeface="Arial"/>
                      </a:endParaRPr>
                    </a:p>
                  </a:txBody>
                  <a:tcPr marL="0" marR="0" marT="36000" marB="36000" anchor="ctr"/>
                </a:tc>
                <a:extLst>
                  <a:ext uri="{0D108BD9-81ED-4DB2-BD59-A6C34878D82A}">
                    <a16:rowId xmlns:a16="http://schemas.microsoft.com/office/drawing/2014/main" val="10005"/>
                  </a:ext>
                </a:extLst>
              </a:tr>
              <a:tr h="430036">
                <a:tc>
                  <a:txBody>
                    <a:bodyPr/>
                    <a:lstStyle/>
                    <a:p>
                      <a:pPr marL="144145">
                        <a:lnSpc>
                          <a:spcPct val="100000"/>
                        </a:lnSpc>
                        <a:spcBef>
                          <a:spcPts val="1100"/>
                        </a:spcBef>
                      </a:pPr>
                      <a:r>
                        <a:rPr sz="1700" b="1" spc="-5" dirty="0"/>
                        <a:t>Ramucirumab</a:t>
                      </a:r>
                      <a:endParaRPr sz="1700" b="1" dirty="0">
                        <a:latin typeface="Arial"/>
                        <a:cs typeface="Arial"/>
                      </a:endParaRPr>
                    </a:p>
                  </a:txBody>
                  <a:tcPr marL="0" marR="0" marT="36000" marB="36000" anchor="ctr"/>
                </a:tc>
                <a:tc>
                  <a:txBody>
                    <a:bodyPr/>
                    <a:lstStyle/>
                    <a:p>
                      <a:pPr marL="144145" algn="ctr">
                        <a:lnSpc>
                          <a:spcPct val="100000"/>
                        </a:lnSpc>
                        <a:spcBef>
                          <a:spcPts val="1100"/>
                        </a:spcBef>
                      </a:pPr>
                      <a:r>
                        <a:rPr sz="1700" dirty="0"/>
                        <a:t>2</a:t>
                      </a:r>
                      <a:r>
                        <a:rPr sz="1650" baseline="25252" dirty="0"/>
                        <a:t>nd</a:t>
                      </a:r>
                      <a:r>
                        <a:rPr sz="1650" spc="240" baseline="25252" dirty="0"/>
                        <a:t> </a:t>
                      </a:r>
                      <a:r>
                        <a:rPr sz="1700" spc="-5" dirty="0"/>
                        <a:t>Line</a:t>
                      </a:r>
                      <a:endParaRPr sz="1700">
                        <a:latin typeface="Arial"/>
                        <a:cs typeface="Arial"/>
                      </a:endParaRPr>
                    </a:p>
                  </a:txBody>
                  <a:tcPr marL="0" marR="0" marT="36000" marB="36000" anchor="ctr"/>
                </a:tc>
                <a:tc>
                  <a:txBody>
                    <a:bodyPr/>
                    <a:lstStyle/>
                    <a:p>
                      <a:pPr algn="ctr">
                        <a:lnSpc>
                          <a:spcPct val="100000"/>
                        </a:lnSpc>
                      </a:pPr>
                      <a:endParaRPr sz="1900">
                        <a:latin typeface="Times New Roman"/>
                        <a:cs typeface="Times New Roman"/>
                      </a:endParaRPr>
                    </a:p>
                  </a:txBody>
                  <a:tcPr marL="0" marR="0" marT="36000" marB="36000" anchor="ctr"/>
                </a:tc>
                <a:tc>
                  <a:txBody>
                    <a:bodyPr/>
                    <a:lstStyle/>
                    <a:p>
                      <a:pPr algn="ctr">
                        <a:lnSpc>
                          <a:spcPct val="100000"/>
                        </a:lnSpc>
                      </a:pPr>
                      <a:endParaRPr sz="1900">
                        <a:latin typeface="Times New Roman"/>
                        <a:cs typeface="Times New Roman"/>
                      </a:endParaRPr>
                    </a:p>
                  </a:txBody>
                  <a:tcPr marL="0" marR="0" marT="36000" marB="36000" anchor="ctr"/>
                </a:tc>
                <a:tc>
                  <a:txBody>
                    <a:bodyPr/>
                    <a:lstStyle/>
                    <a:p>
                      <a:pPr marL="144145" algn="ctr">
                        <a:lnSpc>
                          <a:spcPct val="100000"/>
                        </a:lnSpc>
                        <a:spcBef>
                          <a:spcPts val="1585"/>
                        </a:spcBef>
                      </a:pPr>
                      <a:r>
                        <a:rPr lang="en-US" sz="1700" dirty="0"/>
                        <a:t>X</a:t>
                      </a:r>
                      <a:endParaRPr lang="en-US" sz="1700" dirty="0">
                        <a:latin typeface="Arial"/>
                        <a:cs typeface="Arial"/>
                      </a:endParaRPr>
                    </a:p>
                  </a:txBody>
                  <a:tcPr marL="0" marR="0" marT="36000" marB="36000" anchor="ctr"/>
                </a:tc>
                <a:tc>
                  <a:txBody>
                    <a:bodyPr/>
                    <a:lstStyle/>
                    <a:p>
                      <a:pPr algn="ctr">
                        <a:lnSpc>
                          <a:spcPct val="100000"/>
                        </a:lnSpc>
                      </a:pPr>
                      <a:endParaRPr sz="1900" dirty="0">
                        <a:latin typeface="Times New Roman"/>
                        <a:cs typeface="Times New Roman"/>
                      </a:endParaRPr>
                    </a:p>
                  </a:txBody>
                  <a:tcPr marL="0" marR="0" marT="36000" marB="36000" anchor="ctr"/>
                </a:tc>
                <a:tc>
                  <a:txBody>
                    <a:bodyPr/>
                    <a:lstStyle/>
                    <a:p>
                      <a:pPr algn="ctr">
                        <a:lnSpc>
                          <a:spcPct val="100000"/>
                        </a:lnSpc>
                      </a:pPr>
                      <a:endParaRPr sz="1900" dirty="0">
                        <a:latin typeface="Times New Roman"/>
                        <a:cs typeface="Times New Roman"/>
                      </a:endParaRPr>
                    </a:p>
                  </a:txBody>
                  <a:tcPr marL="0" marR="0" marT="36000" marB="36000" anchor="ctr"/>
                </a:tc>
                <a:tc>
                  <a:txBody>
                    <a:bodyPr/>
                    <a:lstStyle/>
                    <a:p>
                      <a:pPr>
                        <a:lnSpc>
                          <a:spcPct val="100000"/>
                        </a:lnSpc>
                      </a:pPr>
                      <a:endParaRPr sz="1900" dirty="0">
                        <a:latin typeface="Times New Roman"/>
                        <a:cs typeface="Times New Roman"/>
                      </a:endParaRPr>
                    </a:p>
                  </a:txBody>
                  <a:tcPr marL="0" marR="0" marT="36000" marB="3600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0351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22870783-A53F-E049-9764-A0127D6F7AEC}"/>
              </a:ext>
            </a:extLst>
          </p:cNvPr>
          <p:cNvSpPr>
            <a:spLocks noGrp="1"/>
          </p:cNvSpPr>
          <p:nvPr>
            <p:ph sz="quarter" idx="12"/>
          </p:nvPr>
        </p:nvSpPr>
        <p:spPr>
          <a:xfrm>
            <a:off x="620184" y="5092700"/>
            <a:ext cx="10963200" cy="858099"/>
          </a:xfrm>
        </p:spPr>
        <p:txBody>
          <a:bodyPr/>
          <a:lstStyle/>
          <a:p>
            <a:r>
              <a:rPr lang="en-GB" dirty="0"/>
              <a:t>In preclinical HCC models in the setting of NASH, PD-1 inhibitors expanded CD8</a:t>
            </a:r>
            <a:r>
              <a:rPr lang="en-GB" baseline="30000" dirty="0"/>
              <a:t>+</a:t>
            </a:r>
            <a:r>
              <a:rPr lang="en-GB" dirty="0"/>
              <a:t> T-cells but did not  induce tumour regression, indicating impaired tumour immune surveillance</a:t>
            </a:r>
          </a:p>
        </p:txBody>
      </p:sp>
      <p:sp>
        <p:nvSpPr>
          <p:cNvPr id="5" name="object 5"/>
          <p:cNvSpPr txBox="1">
            <a:spLocks noGrp="1"/>
          </p:cNvSpPr>
          <p:nvPr>
            <p:ph type="title"/>
          </p:nvPr>
        </p:nvSpPr>
        <p:spPr/>
        <p:txBody>
          <a:bodyPr/>
          <a:lstStyle/>
          <a:p>
            <a:r>
              <a:rPr lang="en-GB"/>
              <a:t>Is cirrhosis etiology associated with response to immune checkpoint inhibitors?</a:t>
            </a:r>
            <a:endParaRPr lang="en-GB" dirty="0"/>
          </a:p>
        </p:txBody>
      </p:sp>
      <p:sp>
        <p:nvSpPr>
          <p:cNvPr id="11" name="Content Placeholder 10">
            <a:extLst>
              <a:ext uri="{FF2B5EF4-FFF2-40B4-BE49-F238E27FC236}">
                <a16:creationId xmlns:a16="http://schemas.microsoft.com/office/drawing/2014/main" id="{7117D2C4-31AB-6A44-8B3B-DFB15A5EEDA0}"/>
              </a:ext>
            </a:extLst>
          </p:cNvPr>
          <p:cNvSpPr>
            <a:spLocks noGrp="1"/>
          </p:cNvSpPr>
          <p:nvPr>
            <p:ph sz="quarter" idx="15"/>
          </p:nvPr>
        </p:nvSpPr>
        <p:spPr/>
        <p:txBody>
          <a:bodyPr/>
          <a:lstStyle/>
          <a:p>
            <a:r>
              <a:rPr lang="en-US" dirty="0"/>
              <a:t>CI, confidence interval; </a:t>
            </a:r>
            <a:r>
              <a:rPr lang="en-US" dirty="0" err="1"/>
              <a:t>d.f.</a:t>
            </a:r>
            <a:r>
              <a:rPr lang="en-US" dirty="0"/>
              <a:t>, degrees of freedom; HCC, hepatocellular carcinoma; HR, hazard ratio; </a:t>
            </a:r>
            <a:r>
              <a:rPr lang="en-GB" dirty="0">
                <a:ea typeface="Aileron" charset="0"/>
              </a:rPr>
              <a:t>NAFLD, </a:t>
            </a:r>
            <a:r>
              <a:rPr lang="en-US" dirty="0"/>
              <a:t>non-alcoholic fatty liver disease; NASH, non-alcoholic steatohepatitis</a:t>
            </a:r>
            <a:endParaRPr lang="en-GB" dirty="0"/>
          </a:p>
          <a:p>
            <a:pPr>
              <a:spcBef>
                <a:spcPts val="0"/>
              </a:spcBef>
            </a:pPr>
            <a:r>
              <a:rPr lang="en-GB" dirty="0" err="1"/>
              <a:t>Pfister</a:t>
            </a:r>
            <a:r>
              <a:rPr lang="en-GB" dirty="0"/>
              <a:t> D, et al. Nature. 2021;592(7854):450-6</a:t>
            </a:r>
          </a:p>
        </p:txBody>
      </p:sp>
      <p:cxnSp>
        <p:nvCxnSpPr>
          <p:cNvPr id="15" name="Straight Connector 14">
            <a:extLst>
              <a:ext uri="{FF2B5EF4-FFF2-40B4-BE49-F238E27FC236}">
                <a16:creationId xmlns:a16="http://schemas.microsoft.com/office/drawing/2014/main" id="{3028EDAA-A8ED-FF4F-83BC-01B3CE3123C1}"/>
              </a:ext>
            </a:extLst>
          </p:cNvPr>
          <p:cNvCxnSpPr>
            <a:cxnSpLocks/>
          </p:cNvCxnSpPr>
          <p:nvPr/>
        </p:nvCxnSpPr>
        <p:spPr>
          <a:xfrm flipV="1">
            <a:off x="8296991" y="2117725"/>
            <a:ext cx="0" cy="2075656"/>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07B4753-B553-AA41-B952-D7835233E370}"/>
              </a:ext>
            </a:extLst>
          </p:cNvPr>
          <p:cNvCxnSpPr>
            <a:cxnSpLocks/>
          </p:cNvCxnSpPr>
          <p:nvPr/>
        </p:nvCxnSpPr>
        <p:spPr>
          <a:xfrm>
            <a:off x="8226942" y="3150726"/>
            <a:ext cx="72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B6E3781-CFC9-F94D-AAED-38D7D49F998D}"/>
              </a:ext>
            </a:extLst>
          </p:cNvPr>
          <p:cNvSpPr txBox="1"/>
          <p:nvPr/>
        </p:nvSpPr>
        <p:spPr>
          <a:xfrm>
            <a:off x="8008811" y="3083177"/>
            <a:ext cx="157095" cy="166199"/>
          </a:xfrm>
          <a:prstGeom prst="rect">
            <a:avLst/>
          </a:prstGeom>
          <a:noFill/>
        </p:spPr>
        <p:txBody>
          <a:bodyPr wrap="none" lIns="0" tIns="0" rIns="0" bIns="0" rtlCol="0">
            <a:spAutoFit/>
          </a:bodyPr>
          <a:lstStyle/>
          <a:p>
            <a:pPr algn="r">
              <a:lnSpc>
                <a:spcPct val="90000"/>
              </a:lnSpc>
            </a:pPr>
            <a:r>
              <a:rPr lang="en-GB" sz="1200" dirty="0">
                <a:latin typeface="Calibri" panose="020F0502020204030204" pitchFamily="34" charset="0"/>
                <a:ea typeface="Aileron" charset="0"/>
                <a:cs typeface="Calibri" panose="020F0502020204030204" pitchFamily="34" charset="0"/>
              </a:rPr>
              <a:t>50</a:t>
            </a:r>
          </a:p>
        </p:txBody>
      </p:sp>
      <p:cxnSp>
        <p:nvCxnSpPr>
          <p:cNvPr id="18" name="Straight Connector 17">
            <a:extLst>
              <a:ext uri="{FF2B5EF4-FFF2-40B4-BE49-F238E27FC236}">
                <a16:creationId xmlns:a16="http://schemas.microsoft.com/office/drawing/2014/main" id="{45BF764C-2DDA-6346-8709-828ADEA78172}"/>
              </a:ext>
            </a:extLst>
          </p:cNvPr>
          <p:cNvCxnSpPr>
            <a:cxnSpLocks/>
          </p:cNvCxnSpPr>
          <p:nvPr/>
        </p:nvCxnSpPr>
        <p:spPr>
          <a:xfrm rot="16200000">
            <a:off x="8260991" y="4213301"/>
            <a:ext cx="72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9C51E6AF-359B-8446-9B3B-88D0ACF49AB0}"/>
              </a:ext>
            </a:extLst>
          </p:cNvPr>
          <p:cNvSpPr txBox="1"/>
          <p:nvPr/>
        </p:nvSpPr>
        <p:spPr>
          <a:xfrm rot="16200000">
            <a:off x="6995588" y="3084997"/>
            <a:ext cx="1436035" cy="193899"/>
          </a:xfrm>
          <a:prstGeom prst="rect">
            <a:avLst/>
          </a:prstGeom>
          <a:noFill/>
        </p:spPr>
        <p:txBody>
          <a:bodyPr wrap="none" lIns="0" tIns="0" rIns="0" bIns="0" rtlCol="0">
            <a:spAutoFit/>
          </a:bodyPr>
          <a:lstStyle/>
          <a:p>
            <a:pPr algn="r">
              <a:lnSpc>
                <a:spcPct val="90000"/>
              </a:lnSpc>
            </a:pPr>
            <a:r>
              <a:rPr lang="en-GB" sz="1400" b="1" dirty="0">
                <a:latin typeface="Calibri" panose="020F0502020204030204" pitchFamily="34" charset="0"/>
                <a:ea typeface="Aileron" charset="0"/>
                <a:cs typeface="Calibri" panose="020F0502020204030204" pitchFamily="34" charset="0"/>
              </a:rPr>
              <a:t>Overall survival (%)</a:t>
            </a:r>
          </a:p>
        </p:txBody>
      </p:sp>
      <p:cxnSp>
        <p:nvCxnSpPr>
          <p:cNvPr id="20" name="Straight Connector 19">
            <a:extLst>
              <a:ext uri="{FF2B5EF4-FFF2-40B4-BE49-F238E27FC236}">
                <a16:creationId xmlns:a16="http://schemas.microsoft.com/office/drawing/2014/main" id="{6517FDD1-56FB-6E4C-90ED-EEABDBE51EF9}"/>
              </a:ext>
            </a:extLst>
          </p:cNvPr>
          <p:cNvCxnSpPr>
            <a:cxnSpLocks/>
          </p:cNvCxnSpPr>
          <p:nvPr/>
        </p:nvCxnSpPr>
        <p:spPr>
          <a:xfrm>
            <a:off x="8293616" y="4182601"/>
            <a:ext cx="2720459"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BEE0F3B-D566-8C48-9B40-DF9468B68513}"/>
              </a:ext>
            </a:extLst>
          </p:cNvPr>
          <p:cNvCxnSpPr>
            <a:cxnSpLocks/>
          </p:cNvCxnSpPr>
          <p:nvPr/>
        </p:nvCxnSpPr>
        <p:spPr>
          <a:xfrm>
            <a:off x="8226942" y="4182601"/>
            <a:ext cx="72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22F1A973-929B-9C42-B02F-3141A2ED2B33}"/>
              </a:ext>
            </a:extLst>
          </p:cNvPr>
          <p:cNvSpPr txBox="1"/>
          <p:nvPr/>
        </p:nvSpPr>
        <p:spPr>
          <a:xfrm>
            <a:off x="8077833" y="4111877"/>
            <a:ext cx="78547" cy="166199"/>
          </a:xfrm>
          <a:prstGeom prst="rect">
            <a:avLst/>
          </a:prstGeom>
          <a:noFill/>
        </p:spPr>
        <p:txBody>
          <a:bodyPr wrap="none" lIns="0" tIns="0" rIns="0" bIns="0" rtlCol="0">
            <a:spAutoFit/>
          </a:bodyPr>
          <a:lstStyle/>
          <a:p>
            <a:pPr algn="r">
              <a:lnSpc>
                <a:spcPct val="90000"/>
              </a:lnSpc>
            </a:pPr>
            <a:r>
              <a:rPr lang="en-GB" sz="1200" dirty="0">
                <a:latin typeface="Calibri" panose="020F0502020204030204" pitchFamily="34" charset="0"/>
                <a:ea typeface="Aileron" charset="0"/>
                <a:cs typeface="Calibri" panose="020F0502020204030204" pitchFamily="34" charset="0"/>
              </a:rPr>
              <a:t>0</a:t>
            </a:r>
          </a:p>
        </p:txBody>
      </p:sp>
      <p:cxnSp>
        <p:nvCxnSpPr>
          <p:cNvPr id="24" name="Straight Connector 23">
            <a:extLst>
              <a:ext uri="{FF2B5EF4-FFF2-40B4-BE49-F238E27FC236}">
                <a16:creationId xmlns:a16="http://schemas.microsoft.com/office/drawing/2014/main" id="{9BAAABE5-B49E-AF48-BD3E-BB40A576676E}"/>
              </a:ext>
            </a:extLst>
          </p:cNvPr>
          <p:cNvCxnSpPr>
            <a:cxnSpLocks/>
          </p:cNvCxnSpPr>
          <p:nvPr/>
        </p:nvCxnSpPr>
        <p:spPr>
          <a:xfrm>
            <a:off x="8226942" y="2128376"/>
            <a:ext cx="72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B3973CB4-8DEF-0046-9CC3-2A727BF0D5D3}"/>
              </a:ext>
            </a:extLst>
          </p:cNvPr>
          <p:cNvSpPr txBox="1"/>
          <p:nvPr/>
        </p:nvSpPr>
        <p:spPr>
          <a:xfrm>
            <a:off x="7930264" y="2060827"/>
            <a:ext cx="235642" cy="166199"/>
          </a:xfrm>
          <a:prstGeom prst="rect">
            <a:avLst/>
          </a:prstGeom>
          <a:noFill/>
        </p:spPr>
        <p:txBody>
          <a:bodyPr wrap="none" lIns="0" tIns="0" rIns="0" bIns="0" rtlCol="0">
            <a:spAutoFit/>
          </a:bodyPr>
          <a:lstStyle/>
          <a:p>
            <a:pPr algn="r">
              <a:lnSpc>
                <a:spcPct val="90000"/>
              </a:lnSpc>
            </a:pPr>
            <a:r>
              <a:rPr lang="en-GB" sz="1200" dirty="0">
                <a:latin typeface="Calibri" panose="020F0502020204030204" pitchFamily="34" charset="0"/>
                <a:ea typeface="Aileron" charset="0"/>
                <a:cs typeface="Calibri" panose="020F0502020204030204" pitchFamily="34" charset="0"/>
              </a:rPr>
              <a:t>100</a:t>
            </a:r>
          </a:p>
        </p:txBody>
      </p:sp>
      <p:sp>
        <p:nvSpPr>
          <p:cNvPr id="27" name="TextBox 26">
            <a:extLst>
              <a:ext uri="{FF2B5EF4-FFF2-40B4-BE49-F238E27FC236}">
                <a16:creationId xmlns:a16="http://schemas.microsoft.com/office/drawing/2014/main" id="{326E7731-18F7-CC46-8076-8F7101DDC277}"/>
              </a:ext>
            </a:extLst>
          </p:cNvPr>
          <p:cNvSpPr txBox="1"/>
          <p:nvPr/>
        </p:nvSpPr>
        <p:spPr>
          <a:xfrm>
            <a:off x="8255634" y="4276977"/>
            <a:ext cx="78547" cy="166199"/>
          </a:xfrm>
          <a:prstGeom prst="rect">
            <a:avLst/>
          </a:prstGeom>
          <a:noFill/>
        </p:spPr>
        <p:txBody>
          <a:bodyPr wrap="none" lIns="0" tIns="0" rIns="0" bIns="0" rtlCol="0">
            <a:spAutoFit/>
          </a:bodyPr>
          <a:lstStyle/>
          <a:p>
            <a:pPr algn="r">
              <a:lnSpc>
                <a:spcPct val="90000"/>
              </a:lnSpc>
            </a:pPr>
            <a:r>
              <a:rPr lang="en-GB" sz="1200" dirty="0">
                <a:latin typeface="Calibri" panose="020F0502020204030204" pitchFamily="34" charset="0"/>
                <a:ea typeface="Aileron" charset="0"/>
                <a:cs typeface="Calibri" panose="020F0502020204030204" pitchFamily="34" charset="0"/>
              </a:rPr>
              <a:t>0</a:t>
            </a:r>
          </a:p>
        </p:txBody>
      </p:sp>
      <p:cxnSp>
        <p:nvCxnSpPr>
          <p:cNvPr id="28" name="Straight Connector 27">
            <a:extLst>
              <a:ext uri="{FF2B5EF4-FFF2-40B4-BE49-F238E27FC236}">
                <a16:creationId xmlns:a16="http://schemas.microsoft.com/office/drawing/2014/main" id="{EC2735AB-245C-1741-BE60-B1C830B49BD6}"/>
              </a:ext>
            </a:extLst>
          </p:cNvPr>
          <p:cNvCxnSpPr>
            <a:cxnSpLocks/>
          </p:cNvCxnSpPr>
          <p:nvPr/>
        </p:nvCxnSpPr>
        <p:spPr>
          <a:xfrm rot="16200000">
            <a:off x="8940440" y="4213301"/>
            <a:ext cx="72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C625D61A-6916-4E48-8C11-3FA4B219DE40}"/>
              </a:ext>
            </a:extLst>
          </p:cNvPr>
          <p:cNvSpPr txBox="1"/>
          <p:nvPr/>
        </p:nvSpPr>
        <p:spPr>
          <a:xfrm>
            <a:off x="8900985" y="4276977"/>
            <a:ext cx="157095" cy="1661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12</a:t>
            </a:r>
          </a:p>
        </p:txBody>
      </p:sp>
      <p:cxnSp>
        <p:nvCxnSpPr>
          <p:cNvPr id="30" name="Straight Connector 29">
            <a:extLst>
              <a:ext uri="{FF2B5EF4-FFF2-40B4-BE49-F238E27FC236}">
                <a16:creationId xmlns:a16="http://schemas.microsoft.com/office/drawing/2014/main" id="{F91685BC-F546-A442-8C80-F1104EB5AF8A}"/>
              </a:ext>
            </a:extLst>
          </p:cNvPr>
          <p:cNvCxnSpPr>
            <a:cxnSpLocks/>
          </p:cNvCxnSpPr>
          <p:nvPr/>
        </p:nvCxnSpPr>
        <p:spPr>
          <a:xfrm rot="16200000">
            <a:off x="9616715" y="4213301"/>
            <a:ext cx="72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227B4CC4-7F5E-8744-8528-33F3E4CA4E90}"/>
              </a:ext>
            </a:extLst>
          </p:cNvPr>
          <p:cNvSpPr txBox="1"/>
          <p:nvPr/>
        </p:nvSpPr>
        <p:spPr>
          <a:xfrm>
            <a:off x="9577260" y="4276977"/>
            <a:ext cx="157094" cy="1661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24</a:t>
            </a:r>
          </a:p>
        </p:txBody>
      </p:sp>
      <p:cxnSp>
        <p:nvCxnSpPr>
          <p:cNvPr id="32" name="Straight Connector 31">
            <a:extLst>
              <a:ext uri="{FF2B5EF4-FFF2-40B4-BE49-F238E27FC236}">
                <a16:creationId xmlns:a16="http://schemas.microsoft.com/office/drawing/2014/main" id="{6D4F4091-541B-AC4C-9F83-7949FFB90246}"/>
              </a:ext>
            </a:extLst>
          </p:cNvPr>
          <p:cNvCxnSpPr>
            <a:cxnSpLocks/>
          </p:cNvCxnSpPr>
          <p:nvPr/>
        </p:nvCxnSpPr>
        <p:spPr>
          <a:xfrm rot="16200000">
            <a:off x="10296165" y="4213301"/>
            <a:ext cx="72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AF0FD9DE-5EF1-C545-8817-A1C0C2B63E43}"/>
              </a:ext>
            </a:extLst>
          </p:cNvPr>
          <p:cNvSpPr txBox="1"/>
          <p:nvPr/>
        </p:nvSpPr>
        <p:spPr>
          <a:xfrm>
            <a:off x="10256710" y="4276977"/>
            <a:ext cx="157094" cy="1661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36</a:t>
            </a:r>
          </a:p>
        </p:txBody>
      </p:sp>
      <p:cxnSp>
        <p:nvCxnSpPr>
          <p:cNvPr id="34" name="Straight Connector 33">
            <a:extLst>
              <a:ext uri="{FF2B5EF4-FFF2-40B4-BE49-F238E27FC236}">
                <a16:creationId xmlns:a16="http://schemas.microsoft.com/office/drawing/2014/main" id="{BA7698E7-C83B-1443-ADBD-DD6674434F68}"/>
              </a:ext>
            </a:extLst>
          </p:cNvPr>
          <p:cNvCxnSpPr>
            <a:cxnSpLocks/>
          </p:cNvCxnSpPr>
          <p:nvPr/>
        </p:nvCxnSpPr>
        <p:spPr>
          <a:xfrm rot="16200000">
            <a:off x="10975615" y="4213301"/>
            <a:ext cx="72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BB35C4C2-3C43-014A-AF07-0F497E55103E}"/>
              </a:ext>
            </a:extLst>
          </p:cNvPr>
          <p:cNvSpPr txBox="1"/>
          <p:nvPr/>
        </p:nvSpPr>
        <p:spPr>
          <a:xfrm>
            <a:off x="10936160" y="4276977"/>
            <a:ext cx="157094" cy="1661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48</a:t>
            </a:r>
          </a:p>
        </p:txBody>
      </p:sp>
      <p:sp>
        <p:nvSpPr>
          <p:cNvPr id="37" name="TextBox 36">
            <a:extLst>
              <a:ext uri="{FF2B5EF4-FFF2-40B4-BE49-F238E27FC236}">
                <a16:creationId xmlns:a16="http://schemas.microsoft.com/office/drawing/2014/main" id="{6B143E4B-1DF3-3945-B0EE-D19D58F35549}"/>
              </a:ext>
            </a:extLst>
          </p:cNvPr>
          <p:cNvSpPr txBox="1"/>
          <p:nvPr/>
        </p:nvSpPr>
        <p:spPr>
          <a:xfrm>
            <a:off x="9488532" y="1960356"/>
            <a:ext cx="1935594" cy="923330"/>
          </a:xfrm>
          <a:prstGeom prst="rect">
            <a:avLst/>
          </a:prstGeom>
          <a:noFill/>
        </p:spPr>
        <p:txBody>
          <a:bodyPr wrap="none" lIns="0" tIns="0" rIns="0" bIns="0" rtlCol="0">
            <a:spAutoFit/>
          </a:bodyPr>
          <a:lstStyle/>
          <a:p>
            <a:r>
              <a:rPr lang="en-GB" sz="1200" dirty="0">
                <a:latin typeface="Calibri" panose="020F0502020204030204" pitchFamily="34" charset="0"/>
                <a:ea typeface="Aileron" charset="0"/>
                <a:cs typeface="Calibri" panose="020F0502020204030204" pitchFamily="34" charset="0"/>
              </a:rPr>
              <a:t>NAFLD: median 8.8 </a:t>
            </a:r>
            <a:br>
              <a:rPr lang="en-GB" sz="1200" dirty="0">
                <a:latin typeface="Calibri" panose="020F0502020204030204" pitchFamily="34" charset="0"/>
                <a:ea typeface="Aileron" charset="0"/>
                <a:cs typeface="Calibri" panose="020F0502020204030204" pitchFamily="34" charset="0"/>
              </a:rPr>
            </a:br>
            <a:r>
              <a:rPr lang="en-GB" sz="1200" dirty="0">
                <a:latin typeface="Calibri" panose="020F0502020204030204" pitchFamily="34" charset="0"/>
                <a:ea typeface="Aileron" charset="0"/>
                <a:cs typeface="Calibri" panose="020F0502020204030204" pitchFamily="34" charset="0"/>
              </a:rPr>
              <a:t>(95% CI 3.6-12.4) months</a:t>
            </a:r>
          </a:p>
          <a:p>
            <a:r>
              <a:rPr lang="en-GB" sz="1200" dirty="0">
                <a:latin typeface="Calibri" panose="020F0502020204030204" pitchFamily="34" charset="0"/>
                <a:ea typeface="Aileron" charset="0"/>
                <a:cs typeface="Calibri" panose="020F0502020204030204" pitchFamily="34" charset="0"/>
              </a:rPr>
              <a:t>Other aetiologies: median 17.7</a:t>
            </a:r>
            <a:br>
              <a:rPr lang="en-GB" sz="1200" dirty="0">
                <a:latin typeface="Calibri" panose="020F0502020204030204" pitchFamily="34" charset="0"/>
                <a:ea typeface="Aileron" charset="0"/>
                <a:cs typeface="Calibri" panose="020F0502020204030204" pitchFamily="34" charset="0"/>
              </a:rPr>
            </a:br>
            <a:r>
              <a:rPr lang="en-GB" sz="1200" dirty="0">
                <a:latin typeface="Calibri" panose="020F0502020204030204" pitchFamily="34" charset="0"/>
                <a:ea typeface="Aileron" charset="0"/>
                <a:cs typeface="Calibri" panose="020F0502020204030204" pitchFamily="34" charset="0"/>
              </a:rPr>
              <a:t>(95% CI 8.8-26.5) months</a:t>
            </a:r>
            <a:br>
              <a:rPr lang="en-GB" sz="1200" dirty="0">
                <a:latin typeface="Calibri" panose="020F0502020204030204" pitchFamily="34" charset="0"/>
                <a:ea typeface="Aileron" charset="0"/>
                <a:cs typeface="Calibri" panose="020F0502020204030204" pitchFamily="34" charset="0"/>
              </a:rPr>
            </a:br>
            <a:r>
              <a:rPr lang="en-GB" sz="1200" dirty="0">
                <a:latin typeface="Calibri" panose="020F0502020204030204" pitchFamily="34" charset="0"/>
                <a:ea typeface="Aileron" charset="0"/>
                <a:cs typeface="Calibri" panose="020F0502020204030204" pitchFamily="34" charset="0"/>
              </a:rPr>
              <a:t>p=0.034</a:t>
            </a:r>
          </a:p>
        </p:txBody>
      </p:sp>
      <p:pic>
        <p:nvPicPr>
          <p:cNvPr id="41" name="Picture 40">
            <a:extLst>
              <a:ext uri="{FF2B5EF4-FFF2-40B4-BE49-F238E27FC236}">
                <a16:creationId xmlns:a16="http://schemas.microsoft.com/office/drawing/2014/main" id="{875B0A60-86A5-F640-AA4B-4C2A83F1A5FB}"/>
              </a:ext>
            </a:extLst>
          </p:cNvPr>
          <p:cNvPicPr>
            <a:picLocks noChangeAspect="1"/>
          </p:cNvPicPr>
          <p:nvPr/>
        </p:nvPicPr>
        <p:blipFill>
          <a:blip r:embed="rId2"/>
          <a:stretch>
            <a:fillRect/>
          </a:stretch>
        </p:blipFill>
        <p:spPr>
          <a:xfrm>
            <a:off x="8302625" y="2120971"/>
            <a:ext cx="2511191" cy="2057400"/>
          </a:xfrm>
          <a:prstGeom prst="rect">
            <a:avLst/>
          </a:prstGeom>
        </p:spPr>
      </p:pic>
      <p:sp>
        <p:nvSpPr>
          <p:cNvPr id="42" name="object 71">
            <a:extLst>
              <a:ext uri="{FF2B5EF4-FFF2-40B4-BE49-F238E27FC236}">
                <a16:creationId xmlns:a16="http://schemas.microsoft.com/office/drawing/2014/main" id="{0593809B-9439-6144-B281-783138F41E5E}"/>
              </a:ext>
            </a:extLst>
          </p:cNvPr>
          <p:cNvSpPr/>
          <p:nvPr/>
        </p:nvSpPr>
        <p:spPr>
          <a:xfrm>
            <a:off x="9157913" y="2064511"/>
            <a:ext cx="226695" cy="0"/>
          </a:xfrm>
          <a:custGeom>
            <a:avLst/>
            <a:gdLst/>
            <a:ahLst/>
            <a:cxnLst/>
            <a:rect l="l" t="t" r="r" b="b"/>
            <a:pathLst>
              <a:path w="226695">
                <a:moveTo>
                  <a:pt x="226627" y="0"/>
                </a:moveTo>
                <a:lnTo>
                  <a:pt x="0" y="1"/>
                </a:lnTo>
              </a:path>
            </a:pathLst>
          </a:custGeom>
          <a:ln w="28575">
            <a:solidFill>
              <a:schemeClr val="tx2"/>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3" name="object 71">
            <a:extLst>
              <a:ext uri="{FF2B5EF4-FFF2-40B4-BE49-F238E27FC236}">
                <a16:creationId xmlns:a16="http://schemas.microsoft.com/office/drawing/2014/main" id="{5970A84E-BE7B-B543-BA52-3E18A7B92BF9}"/>
              </a:ext>
            </a:extLst>
          </p:cNvPr>
          <p:cNvSpPr/>
          <p:nvPr/>
        </p:nvSpPr>
        <p:spPr>
          <a:xfrm>
            <a:off x="9157913" y="2426461"/>
            <a:ext cx="226695" cy="0"/>
          </a:xfrm>
          <a:custGeom>
            <a:avLst/>
            <a:gdLst/>
            <a:ahLst/>
            <a:cxnLst/>
            <a:rect l="l" t="t" r="r" b="b"/>
            <a:pathLst>
              <a:path w="226695">
                <a:moveTo>
                  <a:pt x="226627" y="0"/>
                </a:moveTo>
                <a:lnTo>
                  <a:pt x="0" y="1"/>
                </a:lnTo>
              </a:path>
            </a:pathLst>
          </a:custGeom>
          <a:ln w="28575">
            <a:solidFill>
              <a:schemeClr val="accent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4" name="object 71">
            <a:extLst>
              <a:ext uri="{FF2B5EF4-FFF2-40B4-BE49-F238E27FC236}">
                <a16:creationId xmlns:a16="http://schemas.microsoft.com/office/drawing/2014/main" id="{7A27F922-0BA2-1444-827F-4B22D363E6EA}"/>
              </a:ext>
            </a:extLst>
          </p:cNvPr>
          <p:cNvSpPr/>
          <p:nvPr/>
        </p:nvSpPr>
        <p:spPr>
          <a:xfrm rot="16200000">
            <a:off x="9269038" y="2013710"/>
            <a:ext cx="62287" cy="45719"/>
          </a:xfrm>
          <a:custGeom>
            <a:avLst/>
            <a:gdLst/>
            <a:ahLst/>
            <a:cxnLst/>
            <a:rect l="l" t="t" r="r" b="b"/>
            <a:pathLst>
              <a:path w="226695">
                <a:moveTo>
                  <a:pt x="226627" y="0"/>
                </a:moveTo>
                <a:lnTo>
                  <a:pt x="0" y="1"/>
                </a:lnTo>
              </a:path>
            </a:pathLst>
          </a:custGeom>
          <a:ln w="28575">
            <a:solidFill>
              <a:schemeClr val="tx2"/>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5" name="object 71">
            <a:extLst>
              <a:ext uri="{FF2B5EF4-FFF2-40B4-BE49-F238E27FC236}">
                <a16:creationId xmlns:a16="http://schemas.microsoft.com/office/drawing/2014/main" id="{B3A26BDA-CBCC-1C48-AB94-6D4AFD979998}"/>
              </a:ext>
            </a:extLst>
          </p:cNvPr>
          <p:cNvSpPr/>
          <p:nvPr/>
        </p:nvSpPr>
        <p:spPr>
          <a:xfrm rot="16200000">
            <a:off x="9269038" y="2372485"/>
            <a:ext cx="62287" cy="45719"/>
          </a:xfrm>
          <a:custGeom>
            <a:avLst/>
            <a:gdLst/>
            <a:ahLst/>
            <a:cxnLst/>
            <a:rect l="l" t="t" r="r" b="b"/>
            <a:pathLst>
              <a:path w="226695">
                <a:moveTo>
                  <a:pt x="226627" y="0"/>
                </a:moveTo>
                <a:lnTo>
                  <a:pt x="0" y="1"/>
                </a:lnTo>
              </a:path>
            </a:pathLst>
          </a:custGeom>
          <a:ln w="28575">
            <a:solidFill>
              <a:schemeClr val="accent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31796F4F-00BA-7347-98FF-7E0D0981AF3F}"/>
              </a:ext>
            </a:extLst>
          </p:cNvPr>
          <p:cNvSpPr txBox="1"/>
          <p:nvPr/>
        </p:nvSpPr>
        <p:spPr>
          <a:xfrm>
            <a:off x="3853607" y="4207127"/>
            <a:ext cx="195566" cy="1661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0.2</a:t>
            </a:r>
          </a:p>
        </p:txBody>
      </p:sp>
      <p:cxnSp>
        <p:nvCxnSpPr>
          <p:cNvPr id="47" name="Straight Connector 46">
            <a:extLst>
              <a:ext uri="{FF2B5EF4-FFF2-40B4-BE49-F238E27FC236}">
                <a16:creationId xmlns:a16="http://schemas.microsoft.com/office/drawing/2014/main" id="{F446A622-BE0B-9442-AE11-74798813207C}"/>
              </a:ext>
            </a:extLst>
          </p:cNvPr>
          <p:cNvCxnSpPr>
            <a:cxnSpLocks/>
          </p:cNvCxnSpPr>
          <p:nvPr/>
        </p:nvCxnSpPr>
        <p:spPr>
          <a:xfrm>
            <a:off x="3939632" y="4141326"/>
            <a:ext cx="1699168"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87435377-AB63-C245-B7F4-30750445C238}"/>
              </a:ext>
            </a:extLst>
          </p:cNvPr>
          <p:cNvCxnSpPr>
            <a:cxnSpLocks/>
          </p:cNvCxnSpPr>
          <p:nvPr/>
        </p:nvCxnSpPr>
        <p:spPr>
          <a:xfrm rot="16200000">
            <a:off x="3914415" y="4165676"/>
            <a:ext cx="72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B9CB173-8472-BA41-982D-ED0F3AB54A2D}"/>
              </a:ext>
            </a:extLst>
          </p:cNvPr>
          <p:cNvCxnSpPr>
            <a:cxnSpLocks/>
          </p:cNvCxnSpPr>
          <p:nvPr/>
        </p:nvCxnSpPr>
        <p:spPr>
          <a:xfrm rot="16200000">
            <a:off x="4574815" y="4165676"/>
            <a:ext cx="72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F91D4968-0D0D-704F-9CBA-9A6378AC5973}"/>
              </a:ext>
            </a:extLst>
          </p:cNvPr>
          <p:cNvCxnSpPr>
            <a:cxnSpLocks/>
          </p:cNvCxnSpPr>
          <p:nvPr/>
        </p:nvCxnSpPr>
        <p:spPr>
          <a:xfrm rot="16200000">
            <a:off x="5085990" y="4165676"/>
            <a:ext cx="72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3F8B7F5B-CCEF-194E-AC6A-38A10556BDB8}"/>
              </a:ext>
            </a:extLst>
          </p:cNvPr>
          <p:cNvCxnSpPr>
            <a:cxnSpLocks/>
          </p:cNvCxnSpPr>
          <p:nvPr/>
        </p:nvCxnSpPr>
        <p:spPr>
          <a:xfrm rot="16200000">
            <a:off x="5593990" y="4165676"/>
            <a:ext cx="72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2B0B44BD-8288-CD46-BD70-4788918FB489}"/>
              </a:ext>
            </a:extLst>
          </p:cNvPr>
          <p:cNvSpPr txBox="1"/>
          <p:nvPr/>
        </p:nvSpPr>
        <p:spPr>
          <a:xfrm>
            <a:off x="4514007" y="4207127"/>
            <a:ext cx="195566" cy="1661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0.5</a:t>
            </a:r>
          </a:p>
        </p:txBody>
      </p:sp>
      <p:sp>
        <p:nvSpPr>
          <p:cNvPr id="54" name="TextBox 53">
            <a:extLst>
              <a:ext uri="{FF2B5EF4-FFF2-40B4-BE49-F238E27FC236}">
                <a16:creationId xmlns:a16="http://schemas.microsoft.com/office/drawing/2014/main" id="{0AD71D78-99EF-7A43-B0B1-79A6B6FB1100}"/>
              </a:ext>
            </a:extLst>
          </p:cNvPr>
          <p:cNvSpPr txBox="1"/>
          <p:nvPr/>
        </p:nvSpPr>
        <p:spPr>
          <a:xfrm>
            <a:off x="5025182" y="4207127"/>
            <a:ext cx="195566" cy="1661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1.0</a:t>
            </a:r>
          </a:p>
        </p:txBody>
      </p:sp>
      <p:sp>
        <p:nvSpPr>
          <p:cNvPr id="55" name="TextBox 54">
            <a:extLst>
              <a:ext uri="{FF2B5EF4-FFF2-40B4-BE49-F238E27FC236}">
                <a16:creationId xmlns:a16="http://schemas.microsoft.com/office/drawing/2014/main" id="{21427C7B-77A4-7240-B5F2-0453396CCB67}"/>
              </a:ext>
            </a:extLst>
          </p:cNvPr>
          <p:cNvSpPr txBox="1"/>
          <p:nvPr/>
        </p:nvSpPr>
        <p:spPr>
          <a:xfrm>
            <a:off x="5533182" y="4207127"/>
            <a:ext cx="195566" cy="1661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2.0</a:t>
            </a:r>
          </a:p>
        </p:txBody>
      </p:sp>
      <p:sp>
        <p:nvSpPr>
          <p:cNvPr id="56" name="TextBox 55">
            <a:extLst>
              <a:ext uri="{FF2B5EF4-FFF2-40B4-BE49-F238E27FC236}">
                <a16:creationId xmlns:a16="http://schemas.microsoft.com/office/drawing/2014/main" id="{269B1AAB-5FDC-214F-9160-98F92BCBB313}"/>
              </a:ext>
            </a:extLst>
          </p:cNvPr>
          <p:cNvSpPr txBox="1"/>
          <p:nvPr/>
        </p:nvSpPr>
        <p:spPr>
          <a:xfrm>
            <a:off x="3542776" y="4389160"/>
            <a:ext cx="1517852" cy="1661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Favours immunotherapy</a:t>
            </a:r>
          </a:p>
        </p:txBody>
      </p:sp>
      <p:sp>
        <p:nvSpPr>
          <p:cNvPr id="57" name="TextBox 56">
            <a:extLst>
              <a:ext uri="{FF2B5EF4-FFF2-40B4-BE49-F238E27FC236}">
                <a16:creationId xmlns:a16="http://schemas.microsoft.com/office/drawing/2014/main" id="{E43A8308-D0C0-DE42-8E16-704F6AD17A14}"/>
              </a:ext>
            </a:extLst>
          </p:cNvPr>
          <p:cNvSpPr txBox="1"/>
          <p:nvPr/>
        </p:nvSpPr>
        <p:spPr>
          <a:xfrm>
            <a:off x="5209560" y="4389160"/>
            <a:ext cx="957121" cy="1661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Favours control</a:t>
            </a:r>
          </a:p>
        </p:txBody>
      </p:sp>
      <p:graphicFrame>
        <p:nvGraphicFramePr>
          <p:cNvPr id="58" name="Table 57">
            <a:extLst>
              <a:ext uri="{FF2B5EF4-FFF2-40B4-BE49-F238E27FC236}">
                <a16:creationId xmlns:a16="http://schemas.microsoft.com/office/drawing/2014/main" id="{3702E23D-3594-2540-ACA8-A57156196625}"/>
              </a:ext>
            </a:extLst>
          </p:cNvPr>
          <p:cNvGraphicFramePr>
            <a:graphicFrameLocks noGrp="1"/>
          </p:cNvGraphicFramePr>
          <p:nvPr>
            <p:extLst>
              <p:ext uri="{D42A27DB-BD31-4B8C-83A1-F6EECF244321}">
                <p14:modId xmlns:p14="http://schemas.microsoft.com/office/powerpoint/2010/main" val="3324489629"/>
              </p:ext>
            </p:extLst>
          </p:nvPr>
        </p:nvGraphicFramePr>
        <p:xfrm>
          <a:off x="619199" y="1939944"/>
          <a:ext cx="6018832" cy="2137128"/>
        </p:xfrm>
        <a:graphic>
          <a:graphicData uri="http://schemas.openxmlformats.org/drawingml/2006/table">
            <a:tbl>
              <a:tblPr firstRow="1" bandRow="1">
                <a:tableStyleId>{5C22544A-7EE6-4342-B048-85BDC9FD1C3A}</a:tableStyleId>
              </a:tblPr>
              <a:tblGrid>
                <a:gridCol w="724273">
                  <a:extLst>
                    <a:ext uri="{9D8B030D-6E8A-4147-A177-3AD203B41FA5}">
                      <a16:colId xmlns:a16="http://schemas.microsoft.com/office/drawing/2014/main" val="2792213992"/>
                    </a:ext>
                  </a:extLst>
                </a:gridCol>
                <a:gridCol w="1152128">
                  <a:extLst>
                    <a:ext uri="{9D8B030D-6E8A-4147-A177-3AD203B41FA5}">
                      <a16:colId xmlns:a16="http://schemas.microsoft.com/office/drawing/2014/main" val="1808690892"/>
                    </a:ext>
                  </a:extLst>
                </a:gridCol>
                <a:gridCol w="899305">
                  <a:extLst>
                    <a:ext uri="{9D8B030D-6E8A-4147-A177-3AD203B41FA5}">
                      <a16:colId xmlns:a16="http://schemas.microsoft.com/office/drawing/2014/main" val="4234951912"/>
                    </a:ext>
                  </a:extLst>
                </a:gridCol>
                <a:gridCol w="1657611">
                  <a:extLst>
                    <a:ext uri="{9D8B030D-6E8A-4147-A177-3AD203B41FA5}">
                      <a16:colId xmlns:a16="http://schemas.microsoft.com/office/drawing/2014/main" val="2283059230"/>
                    </a:ext>
                  </a:extLst>
                </a:gridCol>
                <a:gridCol w="936104">
                  <a:extLst>
                    <a:ext uri="{9D8B030D-6E8A-4147-A177-3AD203B41FA5}">
                      <a16:colId xmlns:a16="http://schemas.microsoft.com/office/drawing/2014/main" val="909908523"/>
                    </a:ext>
                  </a:extLst>
                </a:gridCol>
                <a:gridCol w="649411">
                  <a:extLst>
                    <a:ext uri="{9D8B030D-6E8A-4147-A177-3AD203B41FA5}">
                      <a16:colId xmlns:a16="http://schemas.microsoft.com/office/drawing/2014/main" val="2953500345"/>
                    </a:ext>
                  </a:extLst>
                </a:gridCol>
              </a:tblGrid>
              <a:tr h="0">
                <a:tc>
                  <a:txBody>
                    <a:bodyPr/>
                    <a:lstStyle/>
                    <a:p>
                      <a:pPr>
                        <a:lnSpc>
                          <a:spcPct val="80000"/>
                        </a:lnSpc>
                      </a:pPr>
                      <a:endParaRPr lang="en-US" sz="1000" dirty="0">
                        <a:solidFill>
                          <a:schemeClr val="tx1"/>
                        </a:solidFill>
                      </a:endParaRPr>
                    </a:p>
                  </a:txBody>
                  <a:tcPr marL="19440" marR="19440" marT="9720" marB="972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80000"/>
                        </a:lnSpc>
                      </a:pPr>
                      <a:r>
                        <a:rPr lang="en-US" sz="1000" dirty="0">
                          <a:solidFill>
                            <a:schemeClr val="tx1"/>
                          </a:solidFill>
                        </a:rPr>
                        <a:t>Study</a:t>
                      </a:r>
                    </a:p>
                  </a:txBody>
                  <a:tcPr marL="19440" marR="19440" marT="9720" marB="972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80000"/>
                        </a:lnSpc>
                      </a:pPr>
                      <a:r>
                        <a:rPr lang="en-US" sz="1000" dirty="0">
                          <a:solidFill>
                            <a:schemeClr val="tx1"/>
                          </a:solidFill>
                        </a:rPr>
                        <a:t>HR (95% CI)</a:t>
                      </a:r>
                    </a:p>
                  </a:txBody>
                  <a:tcPr marL="19440" marR="19440" marT="9720" marB="972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US" sz="1000" dirty="0">
                          <a:solidFill>
                            <a:schemeClr val="tx1"/>
                          </a:solidFill>
                        </a:rPr>
                        <a:t>HR ± 95% CI</a:t>
                      </a:r>
                    </a:p>
                  </a:txBody>
                  <a:tcPr marL="19440" marR="19440" marT="9720" marB="972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000" dirty="0">
                          <a:solidFill>
                            <a:schemeClr val="tx1"/>
                          </a:solidFill>
                        </a:rPr>
                        <a:t>Immunotherapy N</a:t>
                      </a:r>
                    </a:p>
                  </a:txBody>
                  <a:tcPr marL="19440" marR="19440"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US" sz="1000" dirty="0">
                          <a:solidFill>
                            <a:schemeClr val="tx1"/>
                          </a:solidFill>
                        </a:rPr>
                        <a:t>Control </a:t>
                      </a:r>
                      <a:br>
                        <a:rPr lang="en-US" sz="1000" dirty="0">
                          <a:solidFill>
                            <a:schemeClr val="tx1"/>
                          </a:solidFill>
                        </a:rPr>
                      </a:br>
                      <a:r>
                        <a:rPr lang="en-US" sz="1000" dirty="0">
                          <a:solidFill>
                            <a:schemeClr val="tx1"/>
                          </a:solidFill>
                        </a:rPr>
                        <a:t>N</a:t>
                      </a:r>
                    </a:p>
                  </a:txBody>
                  <a:tcPr marL="19440" marR="19440"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4201793"/>
                  </a:ext>
                </a:extLst>
              </a:tr>
              <a:tr h="65888">
                <a:tc rowSpan="4">
                  <a:txBody>
                    <a:bodyPr/>
                    <a:lstStyle/>
                    <a:p>
                      <a:r>
                        <a:rPr lang="en-US" sz="1000" b="1" dirty="0">
                          <a:solidFill>
                            <a:schemeClr val="tx1"/>
                          </a:solidFill>
                        </a:rPr>
                        <a:t>Non-viral</a:t>
                      </a:r>
                      <a:br>
                        <a:rPr lang="en-US" sz="1000" b="1" dirty="0">
                          <a:solidFill>
                            <a:schemeClr val="tx1"/>
                          </a:solidFill>
                        </a:rPr>
                      </a:br>
                      <a:r>
                        <a:rPr lang="en-US" sz="1000" b="1" dirty="0">
                          <a:solidFill>
                            <a:schemeClr val="tx1"/>
                          </a:solidFill>
                        </a:rPr>
                        <a:t>HCC</a:t>
                      </a:r>
                    </a:p>
                  </a:txBody>
                  <a:tcPr marL="19440" marR="19440" marT="9720" marB="9720">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rPr>
                        <a:t>CheckMate-459</a:t>
                      </a:r>
                    </a:p>
                  </a:txBody>
                  <a:tcPr marL="19440" marR="19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rPr>
                        <a:t>0.95 (0.74-1.22)</a:t>
                      </a:r>
                    </a:p>
                  </a:txBody>
                  <a:tcPr marL="19440" marR="19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endParaRPr>
                    </a:p>
                  </a:txBody>
                  <a:tcPr marL="19440" marR="19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168</a:t>
                      </a:r>
                    </a:p>
                  </a:txBody>
                  <a:tcPr marL="19440" marR="19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168</a:t>
                      </a:r>
                    </a:p>
                  </a:txBody>
                  <a:tcPr marL="19440" marR="19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5780101"/>
                  </a:ext>
                </a:extLst>
              </a:tr>
              <a:tr h="0">
                <a:tc vMerge="1">
                  <a:txBody>
                    <a:bodyPr/>
                    <a:lstStyle/>
                    <a:p>
                      <a:endParaRPr lang="en-US" sz="1000" dirty="0"/>
                    </a:p>
                  </a:txBody>
                  <a:tcPr marL="19440" marR="19440" marT="9720" marB="9720"/>
                </a:tc>
                <a:tc>
                  <a:txBody>
                    <a:bodyPr/>
                    <a:lstStyle/>
                    <a:p>
                      <a:r>
                        <a:rPr lang="en-US" sz="1000" dirty="0">
                          <a:solidFill>
                            <a:schemeClr val="tx1"/>
                          </a:solidFill>
                        </a:rPr>
                        <a:t>IMbrave150</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rPr>
                        <a:t>0.91 (0.52-1.59)</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endParaRP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100</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53</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6936269"/>
                  </a:ext>
                </a:extLst>
              </a:tr>
              <a:tr h="0">
                <a:tc vMerge="1">
                  <a:txBody>
                    <a:bodyPr/>
                    <a:lstStyle/>
                    <a:p>
                      <a:endParaRPr lang="en-US" sz="1000" dirty="0"/>
                    </a:p>
                  </a:txBody>
                  <a:tcPr marL="19440" marR="19440" marT="9720" marB="9720"/>
                </a:tc>
                <a:tc>
                  <a:txBody>
                    <a:bodyPr/>
                    <a:lstStyle/>
                    <a:p>
                      <a:r>
                        <a:rPr lang="en-US" sz="1000" dirty="0">
                          <a:solidFill>
                            <a:schemeClr val="tx1"/>
                          </a:solidFill>
                        </a:rPr>
                        <a:t>KEYNOTE-240</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rPr>
                        <a:t>0.88 (0.64-1.21)</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endParaRP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163</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85</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3076666"/>
                  </a:ext>
                </a:extLst>
              </a:tr>
              <a:tr h="0">
                <a:tc vMerge="1">
                  <a:txBody>
                    <a:bodyPr/>
                    <a:lstStyle/>
                    <a:p>
                      <a:endParaRPr lang="en-US" sz="1000" dirty="0"/>
                    </a:p>
                  </a:txBody>
                  <a:tcPr marL="19440" marR="19440" marT="9720" marB="9720"/>
                </a:tc>
                <a:tc>
                  <a:txBody>
                    <a:bodyPr/>
                    <a:lstStyle/>
                    <a:p>
                      <a:r>
                        <a:rPr lang="en-US" sz="1000" dirty="0">
                          <a:solidFill>
                            <a:schemeClr val="tx1"/>
                          </a:solidFill>
                        </a:rPr>
                        <a:t>Subtotal</a:t>
                      </a:r>
                    </a:p>
                  </a:txBody>
                  <a:tcPr marL="19440" marR="19440"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rPr>
                        <a:t>0.92 (0.77-1.11)</a:t>
                      </a:r>
                    </a:p>
                  </a:txBody>
                  <a:tcPr marL="19440" marR="19440"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endParaRPr>
                    </a:p>
                  </a:txBody>
                  <a:tcPr marL="19440" marR="19440"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431</a:t>
                      </a:r>
                    </a:p>
                  </a:txBody>
                  <a:tcPr marL="19440" marR="19440"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306</a:t>
                      </a:r>
                    </a:p>
                  </a:txBody>
                  <a:tcPr marL="19440" marR="19440"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4412373"/>
                  </a:ext>
                </a:extLst>
              </a:tr>
              <a:tr h="0">
                <a:tc rowSpan="4">
                  <a:txBody>
                    <a:bodyPr/>
                    <a:lstStyle/>
                    <a:p>
                      <a:r>
                        <a:rPr lang="en-US" sz="1000" b="1" dirty="0">
                          <a:solidFill>
                            <a:schemeClr val="tx1"/>
                          </a:solidFill>
                        </a:rPr>
                        <a:t>Viral</a:t>
                      </a:r>
                      <a:br>
                        <a:rPr lang="en-US" sz="1000" b="1" dirty="0">
                          <a:solidFill>
                            <a:schemeClr val="tx1"/>
                          </a:solidFill>
                        </a:rPr>
                      </a:br>
                      <a:r>
                        <a:rPr lang="en-US" sz="1000" b="1" dirty="0">
                          <a:solidFill>
                            <a:schemeClr val="tx1"/>
                          </a:solidFill>
                        </a:rPr>
                        <a:t>HCC</a:t>
                      </a:r>
                    </a:p>
                  </a:txBody>
                  <a:tcPr marL="19440" marR="19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CheckMate-459</a:t>
                      </a:r>
                    </a:p>
                  </a:txBody>
                  <a:tcPr marL="19440" marR="19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rPr>
                        <a:t>0.74 (0.58-0.94)</a:t>
                      </a:r>
                    </a:p>
                  </a:txBody>
                  <a:tcPr marL="19440" marR="19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endParaRPr>
                    </a:p>
                  </a:txBody>
                  <a:tcPr marL="19440" marR="19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203</a:t>
                      </a:r>
                    </a:p>
                  </a:txBody>
                  <a:tcPr marL="19440" marR="19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203</a:t>
                      </a:r>
                    </a:p>
                  </a:txBody>
                  <a:tcPr marL="19440" marR="19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4551262"/>
                  </a:ext>
                </a:extLst>
              </a:tr>
              <a:tr h="0">
                <a:tc vMerge="1">
                  <a:txBody>
                    <a:bodyPr/>
                    <a:lstStyle/>
                    <a:p>
                      <a:endParaRPr lang="en-US" sz="1000" dirty="0">
                        <a:solidFill>
                          <a:schemeClr val="tx1"/>
                        </a:solidFill>
                      </a:endParaRP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IMbrave150</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rPr>
                        <a:t>0.48 (0.33-0.70)</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endParaRP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236</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112</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5138846"/>
                  </a:ext>
                </a:extLst>
              </a:tr>
              <a:tr h="0">
                <a:tc vMerge="1">
                  <a:txBody>
                    <a:bodyPr/>
                    <a:lstStyle/>
                    <a:p>
                      <a:endParaRPr lang="en-US" sz="1000" dirty="0">
                        <a:solidFill>
                          <a:schemeClr val="tx1"/>
                        </a:solidFill>
                      </a:endParaRP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KEYNOTE-240</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rPr>
                        <a:t>0.70 (0.42-1.17)</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endParaRP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115</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50</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5636618"/>
                  </a:ext>
                </a:extLst>
              </a:tr>
              <a:tr h="0">
                <a:tc vMerge="1">
                  <a:txBody>
                    <a:bodyPr/>
                    <a:lstStyle/>
                    <a:p>
                      <a:endParaRPr lang="en-US" sz="1000" dirty="0">
                        <a:solidFill>
                          <a:schemeClr val="tx1"/>
                        </a:solidFill>
                      </a:endParaRP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Subtotal</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rPr>
                        <a:t>0.64 (0.48-0.84)</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endParaRP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554</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dirty="0">
                          <a:solidFill>
                            <a:schemeClr val="tx1"/>
                          </a:solidFill>
                        </a:rPr>
                        <a:t>365</a:t>
                      </a:r>
                    </a:p>
                  </a:txBody>
                  <a:tcPr marL="19440" marR="19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4384312"/>
                  </a:ext>
                </a:extLst>
              </a:tr>
              <a:tr h="0">
                <a:tc>
                  <a:txBody>
                    <a:bodyPr/>
                    <a:lstStyle/>
                    <a:p>
                      <a:endParaRPr lang="en-US" sz="1000" b="1" dirty="0">
                        <a:solidFill>
                          <a:schemeClr val="tx1"/>
                        </a:solidFill>
                      </a:endParaRPr>
                    </a:p>
                  </a:txBody>
                  <a:tcPr marL="19440" marR="19440"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Test for subgroup differences:</a:t>
                      </a:r>
                      <a:br>
                        <a:rPr lang="en-US" sz="1000" dirty="0">
                          <a:solidFill>
                            <a:schemeClr val="tx1"/>
                          </a:solidFill>
                        </a:rPr>
                      </a:br>
                      <a:r>
                        <a:rPr lang="en-US" sz="1000" dirty="0">
                          <a:solidFill>
                            <a:schemeClr val="tx1"/>
                          </a:solidFill>
                        </a:rPr>
                        <a:t>𝜒</a:t>
                      </a:r>
                      <a:r>
                        <a:rPr lang="en-US" sz="1000" baseline="30000" dirty="0">
                          <a:solidFill>
                            <a:schemeClr val="tx1"/>
                          </a:solidFill>
                        </a:rPr>
                        <a:t>2</a:t>
                      </a:r>
                      <a:r>
                        <a:rPr lang="en-US" sz="1000" dirty="0">
                          <a:solidFill>
                            <a:schemeClr val="tx1"/>
                          </a:solidFill>
                        </a:rPr>
                        <a:t> = 4.58, </a:t>
                      </a:r>
                      <a:r>
                        <a:rPr lang="en-US" sz="1000" dirty="0" err="1">
                          <a:solidFill>
                            <a:schemeClr val="tx1"/>
                          </a:solidFill>
                        </a:rPr>
                        <a:t>d.f.</a:t>
                      </a:r>
                      <a:r>
                        <a:rPr lang="en-US" sz="1000" dirty="0">
                          <a:solidFill>
                            <a:schemeClr val="tx1"/>
                          </a:solidFill>
                        </a:rPr>
                        <a:t> = 1 (p=0.03), </a:t>
                      </a:r>
                      <a:r>
                        <a:rPr lang="en-US" sz="1000" i="1" dirty="0">
                          <a:solidFill>
                            <a:schemeClr val="tx1"/>
                          </a:solidFill>
                        </a:rPr>
                        <a:t>I</a:t>
                      </a:r>
                      <a:r>
                        <a:rPr lang="en-US" sz="1000" baseline="30000" dirty="0">
                          <a:solidFill>
                            <a:schemeClr val="tx1"/>
                          </a:solidFill>
                        </a:rPr>
                        <a:t>2</a:t>
                      </a:r>
                      <a:r>
                        <a:rPr lang="en-US" sz="1000" dirty="0">
                          <a:solidFill>
                            <a:schemeClr val="tx1"/>
                          </a:solidFill>
                        </a:rPr>
                        <a:t> = 78.2%</a:t>
                      </a:r>
                    </a:p>
                  </a:txBody>
                  <a:tcPr marL="19440" marR="19440"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000" dirty="0"/>
                    </a:p>
                  </a:txBody>
                  <a:tcPr marL="19440" marR="19440" marT="9720" marB="9720"/>
                </a:tc>
                <a:tc>
                  <a:txBody>
                    <a:bodyPr/>
                    <a:lstStyle/>
                    <a:p>
                      <a:endParaRPr lang="en-US" sz="1000" dirty="0">
                        <a:solidFill>
                          <a:schemeClr val="tx1"/>
                        </a:solidFill>
                      </a:endParaRPr>
                    </a:p>
                  </a:txBody>
                  <a:tcPr marL="19440" marR="19440"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marL="19440" marR="19440"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00" dirty="0">
                        <a:solidFill>
                          <a:schemeClr val="tx1"/>
                        </a:solidFill>
                      </a:endParaRPr>
                    </a:p>
                  </a:txBody>
                  <a:tcPr marL="19440" marR="19440" marT="9720" marB="972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6873967"/>
                  </a:ext>
                </a:extLst>
              </a:tr>
              <a:tr h="0">
                <a:tc>
                  <a:txBody>
                    <a:bodyPr/>
                    <a:lstStyle/>
                    <a:p>
                      <a:endParaRPr lang="en-US" sz="1000" b="1" dirty="0">
                        <a:solidFill>
                          <a:schemeClr val="tx1"/>
                        </a:solidFill>
                      </a:endParaRPr>
                    </a:p>
                  </a:txBody>
                  <a:tcPr marL="19440" marR="19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Total</a:t>
                      </a:r>
                    </a:p>
                  </a:txBody>
                  <a:tcPr marL="19440" marR="19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sz="1000" b="1" dirty="0">
                          <a:solidFill>
                            <a:schemeClr val="tx1"/>
                          </a:solidFill>
                        </a:rPr>
                        <a:t>0.77 (0.63-0.94)</a:t>
                      </a:r>
                    </a:p>
                  </a:txBody>
                  <a:tcPr marL="19440" marR="19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1000" b="1" dirty="0">
                        <a:solidFill>
                          <a:schemeClr val="tx1"/>
                        </a:solidFill>
                      </a:endParaRPr>
                    </a:p>
                  </a:txBody>
                  <a:tcPr marL="19440" marR="19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00" b="1" dirty="0">
                          <a:solidFill>
                            <a:sysClr val="windowText" lastClr="000000"/>
                          </a:solidFill>
                        </a:rPr>
                        <a:t>985</a:t>
                      </a:r>
                    </a:p>
                  </a:txBody>
                  <a:tcPr marL="19440" marR="19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00" b="1" dirty="0">
                          <a:solidFill>
                            <a:schemeClr val="tx1"/>
                          </a:solidFill>
                        </a:rPr>
                        <a:t>671</a:t>
                      </a:r>
                    </a:p>
                  </a:txBody>
                  <a:tcPr marL="19440" marR="19440" marT="9720" marB="9720">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02376"/>
                  </a:ext>
                </a:extLst>
              </a:tr>
            </a:tbl>
          </a:graphicData>
        </a:graphic>
      </p:graphicFrame>
      <p:cxnSp>
        <p:nvCxnSpPr>
          <p:cNvPr id="59" name="Straight Connector 58">
            <a:extLst>
              <a:ext uri="{FF2B5EF4-FFF2-40B4-BE49-F238E27FC236}">
                <a16:creationId xmlns:a16="http://schemas.microsoft.com/office/drawing/2014/main" id="{58EB8F22-5869-7149-8605-8AB8460423B3}"/>
              </a:ext>
            </a:extLst>
          </p:cNvPr>
          <p:cNvCxnSpPr>
            <a:cxnSpLocks/>
          </p:cNvCxnSpPr>
          <p:nvPr/>
        </p:nvCxnSpPr>
        <p:spPr>
          <a:xfrm>
            <a:off x="4488907" y="3323176"/>
            <a:ext cx="740318" cy="0"/>
          </a:xfrm>
          <a:prstGeom prst="line">
            <a:avLst/>
          </a:prstGeom>
          <a:ln w="12700">
            <a:solidFill>
              <a:schemeClr val="accent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2923FF0E-0A61-8C44-A110-2A9ADD0CAC3B}"/>
              </a:ext>
            </a:extLst>
          </p:cNvPr>
          <p:cNvCxnSpPr>
            <a:cxnSpLocks/>
          </p:cNvCxnSpPr>
          <p:nvPr/>
        </p:nvCxnSpPr>
        <p:spPr>
          <a:xfrm>
            <a:off x="4304757" y="3157538"/>
            <a:ext cx="549818" cy="0"/>
          </a:xfrm>
          <a:prstGeom prst="line">
            <a:avLst/>
          </a:prstGeom>
          <a:ln w="12700">
            <a:solidFill>
              <a:schemeClr val="accent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933E38B3-2107-BF40-88BB-BB4C9360151E}"/>
              </a:ext>
            </a:extLst>
          </p:cNvPr>
          <p:cNvCxnSpPr>
            <a:cxnSpLocks/>
          </p:cNvCxnSpPr>
          <p:nvPr/>
        </p:nvCxnSpPr>
        <p:spPr>
          <a:xfrm>
            <a:off x="4720682" y="2982913"/>
            <a:ext cx="352968" cy="0"/>
          </a:xfrm>
          <a:prstGeom prst="line">
            <a:avLst/>
          </a:prstGeom>
          <a:ln w="12700">
            <a:solidFill>
              <a:schemeClr val="accent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5" name="Diamond 64">
            <a:extLst>
              <a:ext uri="{FF2B5EF4-FFF2-40B4-BE49-F238E27FC236}">
                <a16:creationId xmlns:a16="http://schemas.microsoft.com/office/drawing/2014/main" id="{7A36A37B-7543-AF49-AA50-1BFD19F6A6CD}"/>
              </a:ext>
            </a:extLst>
          </p:cNvPr>
          <p:cNvSpPr/>
          <p:nvPr/>
        </p:nvSpPr>
        <p:spPr>
          <a:xfrm>
            <a:off x="4571132" y="3425826"/>
            <a:ext cx="419968" cy="149224"/>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Diamond 65">
            <a:extLst>
              <a:ext uri="{FF2B5EF4-FFF2-40B4-BE49-F238E27FC236}">
                <a16:creationId xmlns:a16="http://schemas.microsoft.com/office/drawing/2014/main" id="{700851C9-7E98-2C49-84F8-00D078A7EDC1}"/>
              </a:ext>
            </a:extLst>
          </p:cNvPr>
          <p:cNvSpPr/>
          <p:nvPr/>
        </p:nvSpPr>
        <p:spPr>
          <a:xfrm>
            <a:off x="4758457" y="3917951"/>
            <a:ext cx="318368" cy="149224"/>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8" name="Straight Connector 67">
            <a:extLst>
              <a:ext uri="{FF2B5EF4-FFF2-40B4-BE49-F238E27FC236}">
                <a16:creationId xmlns:a16="http://schemas.microsoft.com/office/drawing/2014/main" id="{8EE50AB7-D6CA-1C48-A146-625F557D3C35}"/>
              </a:ext>
            </a:extLst>
          </p:cNvPr>
          <p:cNvCxnSpPr>
            <a:cxnSpLocks/>
          </p:cNvCxnSpPr>
          <p:nvPr/>
        </p:nvCxnSpPr>
        <p:spPr>
          <a:xfrm flipV="1">
            <a:off x="5121990" y="2203450"/>
            <a:ext cx="0" cy="1934727"/>
          </a:xfrm>
          <a:prstGeom prst="line">
            <a:avLst/>
          </a:prstGeom>
          <a:ln w="12700">
            <a:solidFill>
              <a:schemeClr val="accent6"/>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1" name="Rectangle 70">
            <a:extLst>
              <a:ext uri="{FF2B5EF4-FFF2-40B4-BE49-F238E27FC236}">
                <a16:creationId xmlns:a16="http://schemas.microsoft.com/office/drawing/2014/main" id="{84F8EACB-7066-364F-90E9-EC3E3DF7DC27}"/>
              </a:ext>
            </a:extLst>
          </p:cNvPr>
          <p:cNvSpPr/>
          <p:nvPr/>
        </p:nvSpPr>
        <p:spPr>
          <a:xfrm>
            <a:off x="4868019" y="2952751"/>
            <a:ext cx="59581" cy="603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A41DCD06-C06E-1648-A78E-5C3A95A66328}"/>
              </a:ext>
            </a:extLst>
          </p:cNvPr>
          <p:cNvSpPr/>
          <p:nvPr/>
        </p:nvSpPr>
        <p:spPr>
          <a:xfrm>
            <a:off x="4560044" y="3133726"/>
            <a:ext cx="47037" cy="47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CF29E9C-DFDE-B741-B72A-2F073759882E}"/>
              </a:ext>
            </a:extLst>
          </p:cNvPr>
          <p:cNvSpPr/>
          <p:nvPr/>
        </p:nvSpPr>
        <p:spPr>
          <a:xfrm>
            <a:off x="4839444" y="3305176"/>
            <a:ext cx="36000" cy="3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6EF8AA2F-906E-F046-B97E-2BF06DDA7D20}"/>
              </a:ext>
            </a:extLst>
          </p:cNvPr>
          <p:cNvSpPr/>
          <p:nvPr/>
        </p:nvSpPr>
        <p:spPr>
          <a:xfrm>
            <a:off x="4904507" y="2733676"/>
            <a:ext cx="283443" cy="149224"/>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5" name="Straight Connector 74">
            <a:extLst>
              <a:ext uri="{FF2B5EF4-FFF2-40B4-BE49-F238E27FC236}">
                <a16:creationId xmlns:a16="http://schemas.microsoft.com/office/drawing/2014/main" id="{9C1BAF7F-C9BF-D04B-B89B-24BFC5E0AC53}"/>
              </a:ext>
            </a:extLst>
          </p:cNvPr>
          <p:cNvCxnSpPr>
            <a:cxnSpLocks/>
          </p:cNvCxnSpPr>
          <p:nvPr/>
        </p:nvCxnSpPr>
        <p:spPr>
          <a:xfrm>
            <a:off x="4892132" y="2309351"/>
            <a:ext cx="365668" cy="0"/>
          </a:xfrm>
          <a:prstGeom prst="line">
            <a:avLst/>
          </a:prstGeom>
          <a:ln w="12700">
            <a:solidFill>
              <a:schemeClr val="accent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E442474C-17EA-3B4C-9504-0458B2AA669A}"/>
              </a:ext>
            </a:extLst>
          </p:cNvPr>
          <p:cNvCxnSpPr>
            <a:cxnSpLocks/>
          </p:cNvCxnSpPr>
          <p:nvPr/>
        </p:nvCxnSpPr>
        <p:spPr>
          <a:xfrm>
            <a:off x="4634957" y="2472276"/>
            <a:ext cx="816518" cy="0"/>
          </a:xfrm>
          <a:prstGeom prst="line">
            <a:avLst/>
          </a:prstGeom>
          <a:ln w="12700">
            <a:solidFill>
              <a:schemeClr val="accent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B330B55D-1FD3-7542-ACD2-6E30FDE82D39}"/>
              </a:ext>
            </a:extLst>
          </p:cNvPr>
          <p:cNvCxnSpPr>
            <a:cxnSpLocks/>
          </p:cNvCxnSpPr>
          <p:nvPr/>
        </p:nvCxnSpPr>
        <p:spPr>
          <a:xfrm>
            <a:off x="4784182" y="2636838"/>
            <a:ext cx="473618" cy="0"/>
          </a:xfrm>
          <a:prstGeom prst="line">
            <a:avLst/>
          </a:prstGeom>
          <a:ln w="12700">
            <a:solidFill>
              <a:schemeClr val="accent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1" name="Rectangle 80">
            <a:extLst>
              <a:ext uri="{FF2B5EF4-FFF2-40B4-BE49-F238E27FC236}">
                <a16:creationId xmlns:a16="http://schemas.microsoft.com/office/drawing/2014/main" id="{8C43AC2C-D02D-B34F-9061-2F2CEC395AC8}"/>
              </a:ext>
            </a:extLst>
          </p:cNvPr>
          <p:cNvSpPr/>
          <p:nvPr/>
        </p:nvSpPr>
        <p:spPr>
          <a:xfrm>
            <a:off x="4995019" y="2613026"/>
            <a:ext cx="47037" cy="47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B0D731F9-11A2-4C41-984C-0D1CAE13EE90}"/>
              </a:ext>
            </a:extLst>
          </p:cNvPr>
          <p:cNvSpPr/>
          <p:nvPr/>
        </p:nvSpPr>
        <p:spPr>
          <a:xfrm>
            <a:off x="5045819" y="2282826"/>
            <a:ext cx="59581" cy="603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61EA32BA-8A67-7F47-AB02-7A39FD9CCC83}"/>
              </a:ext>
            </a:extLst>
          </p:cNvPr>
          <p:cNvSpPr/>
          <p:nvPr/>
        </p:nvSpPr>
        <p:spPr>
          <a:xfrm>
            <a:off x="5023594" y="2454276"/>
            <a:ext cx="36000" cy="3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Slide Number Placeholder 86">
            <a:extLst>
              <a:ext uri="{FF2B5EF4-FFF2-40B4-BE49-F238E27FC236}">
                <a16:creationId xmlns:a16="http://schemas.microsoft.com/office/drawing/2014/main" id="{D69DD419-87DC-E542-A536-F08CFFBEB397}"/>
              </a:ext>
            </a:extLst>
          </p:cNvPr>
          <p:cNvSpPr>
            <a:spLocks noGrp="1"/>
          </p:cNvSpPr>
          <p:nvPr>
            <p:ph type="sldNum" sz="quarter" idx="4"/>
          </p:nvPr>
        </p:nvSpPr>
        <p:spPr/>
        <p:txBody>
          <a:bodyPr/>
          <a:lstStyle/>
          <a:p>
            <a:fld id="{FCE43C0F-8A7B-3A4B-9DB5-B3472E36E833}" type="slidenum">
              <a:rPr lang="en-GB" smtClean="0"/>
              <a:pPr/>
              <a:t>34</a:t>
            </a:fld>
            <a:endParaRPr lang="en-GB" dirty="0"/>
          </a:p>
        </p:txBody>
      </p:sp>
      <p:sp>
        <p:nvSpPr>
          <p:cNvPr id="62" name="TextBox 61">
            <a:extLst>
              <a:ext uri="{FF2B5EF4-FFF2-40B4-BE49-F238E27FC236}">
                <a16:creationId xmlns:a16="http://schemas.microsoft.com/office/drawing/2014/main" id="{E43A8308-D0C0-DE42-8E16-704F6AD17A14}"/>
              </a:ext>
            </a:extLst>
          </p:cNvPr>
          <p:cNvSpPr txBox="1"/>
          <p:nvPr/>
        </p:nvSpPr>
        <p:spPr>
          <a:xfrm>
            <a:off x="9418993" y="4532040"/>
            <a:ext cx="484300" cy="1661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Months</a:t>
            </a:r>
          </a:p>
        </p:txBody>
      </p:sp>
    </p:spTree>
    <p:extLst>
      <p:ext uri="{BB962C8B-B14F-4D97-AF65-F5344CB8AC3E}">
        <p14:creationId xmlns:p14="http://schemas.microsoft.com/office/powerpoint/2010/main" val="353767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0134F006-A307-5647-938C-501F5E650D78}"/>
              </a:ext>
            </a:extLst>
          </p:cNvPr>
          <p:cNvGraphicFramePr>
            <a:graphicFrameLocks noGrp="1"/>
          </p:cNvGraphicFramePr>
          <p:nvPr>
            <p:ph sz="quarter" idx="12"/>
            <p:extLst>
              <p:ext uri="{D42A27DB-BD31-4B8C-83A1-F6EECF244321}">
                <p14:modId xmlns:p14="http://schemas.microsoft.com/office/powerpoint/2010/main" val="1687947939"/>
              </p:ext>
            </p:extLst>
          </p:nvPr>
        </p:nvGraphicFramePr>
        <p:xfrm>
          <a:off x="620713" y="1425575"/>
          <a:ext cx="10963275" cy="4422648"/>
        </p:xfrm>
        <a:graphic>
          <a:graphicData uri="http://schemas.openxmlformats.org/drawingml/2006/table">
            <a:tbl>
              <a:tblPr firstRow="1" bandRow="1">
                <a:tableStyleId>{5C22544A-7EE6-4342-B048-85BDC9FD1C3A}</a:tableStyleId>
              </a:tblPr>
              <a:tblGrid>
                <a:gridCol w="2018903">
                  <a:extLst>
                    <a:ext uri="{9D8B030D-6E8A-4147-A177-3AD203B41FA5}">
                      <a16:colId xmlns:a16="http://schemas.microsoft.com/office/drawing/2014/main" val="141111724"/>
                    </a:ext>
                  </a:extLst>
                </a:gridCol>
                <a:gridCol w="4472186">
                  <a:extLst>
                    <a:ext uri="{9D8B030D-6E8A-4147-A177-3AD203B41FA5}">
                      <a16:colId xmlns:a16="http://schemas.microsoft.com/office/drawing/2014/main" val="1169162346"/>
                    </a:ext>
                  </a:extLst>
                </a:gridCol>
                <a:gridCol w="4472186">
                  <a:extLst>
                    <a:ext uri="{9D8B030D-6E8A-4147-A177-3AD203B41FA5}">
                      <a16:colId xmlns:a16="http://schemas.microsoft.com/office/drawing/2014/main" val="525071610"/>
                    </a:ext>
                  </a:extLst>
                </a:gridCol>
              </a:tblGrid>
              <a:tr h="370840">
                <a:tc>
                  <a:txBody>
                    <a:bodyPr/>
                    <a:lstStyle/>
                    <a:p>
                      <a:pPr>
                        <a:spcAft>
                          <a:spcPts val="600"/>
                        </a:spcAft>
                      </a:pPr>
                      <a:endParaRPr lang="en-US" dirty="0">
                        <a:latin typeface="Calibri" panose="020F0502020204030204" pitchFamily="34" charset="0"/>
                        <a:cs typeface="Calibri" panose="020F0502020204030204" pitchFamily="34" charset="0"/>
                      </a:endParaRPr>
                    </a:p>
                  </a:txBody>
                  <a:tcPr/>
                </a:tc>
                <a:tc>
                  <a:txBody>
                    <a:bodyPr/>
                    <a:lstStyle/>
                    <a:p>
                      <a:pPr algn="ctr">
                        <a:spcAft>
                          <a:spcPts val="600"/>
                        </a:spcAft>
                      </a:pPr>
                      <a:r>
                        <a:rPr lang="en-US" dirty="0">
                          <a:latin typeface="Calibri" panose="020F0502020204030204" pitchFamily="34" charset="0"/>
                          <a:cs typeface="Calibri" panose="020F0502020204030204" pitchFamily="34" charset="0"/>
                        </a:rPr>
                        <a:t>Sorafenib</a:t>
                      </a:r>
                    </a:p>
                  </a:txBody>
                  <a:tcPr/>
                </a:tc>
                <a:tc>
                  <a:txBody>
                    <a:bodyPr/>
                    <a:lstStyle/>
                    <a:p>
                      <a:pPr algn="ctr">
                        <a:spcAft>
                          <a:spcPts val="600"/>
                        </a:spcAft>
                      </a:pPr>
                      <a:r>
                        <a:rPr lang="en-US" dirty="0" err="1">
                          <a:latin typeface="Calibri" panose="020F0502020204030204" pitchFamily="34" charset="0"/>
                          <a:cs typeface="Calibri" panose="020F0502020204030204" pitchFamily="34" charset="0"/>
                        </a:rPr>
                        <a:t>Lenvatinib</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77644621"/>
                  </a:ext>
                </a:extLst>
              </a:tr>
              <a:tr h="370840">
                <a:tc>
                  <a:txBody>
                    <a:bodyPr/>
                    <a:lstStyle/>
                    <a:p>
                      <a:pPr>
                        <a:spcAft>
                          <a:spcPts val="600"/>
                        </a:spcAft>
                      </a:pPr>
                      <a:r>
                        <a:rPr lang="en-US" b="1" dirty="0">
                          <a:latin typeface="Calibri" panose="020F0502020204030204" pitchFamily="34" charset="0"/>
                          <a:cs typeface="Calibri" panose="020F0502020204030204" pitchFamily="34" charset="0"/>
                        </a:rPr>
                        <a:t>Level of evidence</a:t>
                      </a:r>
                    </a:p>
                  </a:txBody>
                  <a:tcPr/>
                </a:tc>
                <a:tc>
                  <a:txBody>
                    <a:bodyPr/>
                    <a:lstStyle/>
                    <a:p>
                      <a:pPr algn="ctr">
                        <a:lnSpc>
                          <a:spcPct val="90000"/>
                        </a:lnSpc>
                        <a:spcAft>
                          <a:spcPts val="600"/>
                        </a:spcAft>
                      </a:pPr>
                      <a:r>
                        <a:rPr lang="en-US" dirty="0">
                          <a:latin typeface="Calibri" panose="020F0502020204030204" pitchFamily="34" charset="0"/>
                          <a:cs typeface="Calibri" panose="020F0502020204030204" pitchFamily="34" charset="0"/>
                        </a:rPr>
                        <a:t>Phase 3</a:t>
                      </a:r>
                    </a:p>
                  </a:txBody>
                  <a:tcPr/>
                </a:tc>
                <a:tc>
                  <a:txBody>
                    <a:bodyPr/>
                    <a:lstStyle/>
                    <a:p>
                      <a:pPr algn="ctr">
                        <a:lnSpc>
                          <a:spcPct val="90000"/>
                        </a:lnSpc>
                        <a:spcAft>
                          <a:spcPts val="600"/>
                        </a:spcAft>
                      </a:pPr>
                      <a:r>
                        <a:rPr lang="en-US" dirty="0">
                          <a:latin typeface="Calibri" panose="020F0502020204030204" pitchFamily="34" charset="0"/>
                          <a:cs typeface="Calibri" panose="020F0502020204030204" pitchFamily="34" charset="0"/>
                        </a:rPr>
                        <a:t>Phase 3</a:t>
                      </a:r>
                    </a:p>
                  </a:txBody>
                  <a:tcPr/>
                </a:tc>
                <a:extLst>
                  <a:ext uri="{0D108BD9-81ED-4DB2-BD59-A6C34878D82A}">
                    <a16:rowId xmlns:a16="http://schemas.microsoft.com/office/drawing/2014/main" val="1323473745"/>
                  </a:ext>
                </a:extLst>
              </a:tr>
              <a:tr h="370840">
                <a:tc>
                  <a:txBody>
                    <a:bodyPr/>
                    <a:lstStyle/>
                    <a:p>
                      <a:pPr>
                        <a:spcAft>
                          <a:spcPts val="600"/>
                        </a:spcAft>
                      </a:pPr>
                      <a:r>
                        <a:rPr lang="en-US" b="1" dirty="0">
                          <a:latin typeface="Calibri" panose="020F0502020204030204" pitchFamily="34" charset="0"/>
                          <a:cs typeface="Calibri" panose="020F0502020204030204" pitchFamily="34" charset="0"/>
                        </a:rPr>
                        <a:t>Inclusion criteria</a:t>
                      </a:r>
                    </a:p>
                  </a:txBody>
                  <a:tcPr/>
                </a:tc>
                <a:tc>
                  <a:txBody>
                    <a:bodyPr/>
                    <a:lstStyle/>
                    <a:p>
                      <a:pPr algn="ctr">
                        <a:lnSpc>
                          <a:spcPct val="90000"/>
                        </a:lnSpc>
                        <a:spcAft>
                          <a:spcPts val="600"/>
                        </a:spcAft>
                      </a:pPr>
                      <a:r>
                        <a:rPr lang="en-US" dirty="0">
                          <a:latin typeface="Calibri" panose="020F0502020204030204" pitchFamily="34" charset="0"/>
                          <a:cs typeface="Calibri" panose="020F0502020204030204" pitchFamily="34" charset="0"/>
                        </a:rPr>
                        <a:t>Child A cirrhosis, ECOG 0-1</a:t>
                      </a:r>
                    </a:p>
                  </a:txBody>
                  <a:tcPr/>
                </a:tc>
                <a:tc>
                  <a:txBody>
                    <a:bodyPr/>
                    <a:lstStyle/>
                    <a:p>
                      <a:pPr marL="0" marR="0" lvl="0" indent="0" algn="ctr" defTabSz="457200" rtl="0" eaLnBrk="1" fontAlgn="auto" latinLnBrk="0" hangingPunct="1">
                        <a:lnSpc>
                          <a:spcPct val="90000"/>
                        </a:lnSpc>
                        <a:spcBef>
                          <a:spcPts val="0"/>
                        </a:spcBef>
                        <a:spcAft>
                          <a:spcPts val="600"/>
                        </a:spcAft>
                        <a:buClrTx/>
                        <a:buSzTx/>
                        <a:buFontTx/>
                        <a:buNone/>
                        <a:tabLst/>
                        <a:defRPr/>
                      </a:pPr>
                      <a:r>
                        <a:rPr lang="en-US" dirty="0">
                          <a:latin typeface="Calibri" panose="020F0502020204030204" pitchFamily="34" charset="0"/>
                          <a:cs typeface="Calibri" panose="020F0502020204030204" pitchFamily="34" charset="0"/>
                        </a:rPr>
                        <a:t>Child A cirrhosis, ECOG 0-1</a:t>
                      </a:r>
                    </a:p>
                    <a:p>
                      <a:pPr marL="0" marR="0" lvl="0" indent="0" algn="ctr" defTabSz="457200" rtl="0" eaLnBrk="1" fontAlgn="auto" latinLnBrk="0" hangingPunct="1">
                        <a:lnSpc>
                          <a:spcPct val="90000"/>
                        </a:lnSpc>
                        <a:spcBef>
                          <a:spcPts val="0"/>
                        </a:spcBef>
                        <a:spcAft>
                          <a:spcPts val="600"/>
                        </a:spcAft>
                        <a:buClrTx/>
                        <a:buSzTx/>
                        <a:buFontTx/>
                        <a:buNone/>
                        <a:tabLst/>
                        <a:defRPr/>
                      </a:pPr>
                      <a:r>
                        <a:rPr lang="en-GB" sz="1800" spc="0" dirty="0">
                          <a:solidFill>
                            <a:srgbClr val="FF0000"/>
                          </a:solidFill>
                          <a:latin typeface="Calibri" panose="020F0502020204030204" pitchFamily="34" charset="0"/>
                          <a:cs typeface="Calibri" panose="020F0502020204030204" pitchFamily="34" charset="0"/>
                        </a:rPr>
                        <a:t>Excluded patients with &gt;50% liver involvement, main portal vein or bile </a:t>
                      </a:r>
                      <a:br>
                        <a:rPr lang="en-GB" sz="1800" spc="0" dirty="0">
                          <a:solidFill>
                            <a:srgbClr val="FF0000"/>
                          </a:solidFill>
                          <a:latin typeface="Calibri" panose="020F0502020204030204" pitchFamily="34" charset="0"/>
                          <a:cs typeface="Calibri" panose="020F0502020204030204" pitchFamily="34" charset="0"/>
                        </a:rPr>
                      </a:br>
                      <a:r>
                        <a:rPr lang="en-GB" sz="1800" spc="0" dirty="0">
                          <a:solidFill>
                            <a:srgbClr val="FF0000"/>
                          </a:solidFill>
                          <a:latin typeface="Calibri" panose="020F0502020204030204" pitchFamily="34" charset="0"/>
                          <a:cs typeface="Calibri" panose="020F0502020204030204" pitchFamily="34" charset="0"/>
                        </a:rPr>
                        <a:t>duct invasion</a:t>
                      </a:r>
                      <a:endParaRPr lang="en-US" spc="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29440261"/>
                  </a:ext>
                </a:extLst>
              </a:tr>
              <a:tr h="370840">
                <a:tc>
                  <a:txBody>
                    <a:bodyPr/>
                    <a:lstStyle/>
                    <a:p>
                      <a:pPr>
                        <a:spcAft>
                          <a:spcPts val="600"/>
                        </a:spcAft>
                      </a:pPr>
                      <a:r>
                        <a:rPr lang="en-US" b="1" dirty="0">
                          <a:latin typeface="Calibri" panose="020F0502020204030204" pitchFamily="34" charset="0"/>
                          <a:cs typeface="Calibri" panose="020F0502020204030204" pitchFamily="34" charset="0"/>
                        </a:rPr>
                        <a:t>Efficacy</a:t>
                      </a:r>
                    </a:p>
                  </a:txBody>
                  <a:tcPr/>
                </a:tc>
                <a:tc>
                  <a:txBody>
                    <a:bodyPr/>
                    <a:lstStyle/>
                    <a:p>
                      <a:pPr algn="ctr">
                        <a:lnSpc>
                          <a:spcPct val="90000"/>
                        </a:lnSpc>
                        <a:spcAft>
                          <a:spcPts val="600"/>
                        </a:spcAft>
                      </a:pPr>
                      <a:r>
                        <a:rPr lang="en-US" dirty="0">
                          <a:latin typeface="Calibri" panose="020F0502020204030204" pitchFamily="34" charset="0"/>
                          <a:cs typeface="Calibri" panose="020F0502020204030204" pitchFamily="34" charset="0"/>
                        </a:rPr>
                        <a:t>Improved survival vs placebo</a:t>
                      </a:r>
                    </a:p>
                  </a:txBody>
                  <a:tcPr/>
                </a:tc>
                <a:tc>
                  <a:txBody>
                    <a:bodyPr/>
                    <a:lstStyle/>
                    <a:p>
                      <a:pPr marL="0" marR="0" lvl="0" indent="0" algn="ctr" defTabSz="457200" rtl="0" eaLnBrk="1" fontAlgn="auto" latinLnBrk="0" hangingPunct="1">
                        <a:lnSpc>
                          <a:spcPct val="90000"/>
                        </a:lnSpc>
                        <a:spcBef>
                          <a:spcPts val="0"/>
                        </a:spcBef>
                        <a:spcAft>
                          <a:spcPts val="600"/>
                        </a:spcAft>
                        <a:buClrTx/>
                        <a:buSzTx/>
                        <a:buFontTx/>
                        <a:buNone/>
                        <a:tabLst/>
                        <a:defRPr/>
                      </a:pPr>
                      <a:r>
                        <a:rPr lang="en-US" spc="0" dirty="0">
                          <a:latin typeface="Calibri" panose="020F0502020204030204" pitchFamily="34" charset="0"/>
                          <a:cs typeface="Calibri" panose="020F0502020204030204" pitchFamily="34" charset="0"/>
                        </a:rPr>
                        <a:t>Non-inferior survival vs sorafenib</a:t>
                      </a:r>
                      <a:endParaRPr lang="en-US" dirty="0">
                        <a:latin typeface="Calibri" panose="020F0502020204030204" pitchFamily="34" charset="0"/>
                        <a:cs typeface="Calibri" panose="020F0502020204030204" pitchFamily="34" charset="0"/>
                      </a:endParaRPr>
                    </a:p>
                    <a:p>
                      <a:pPr marL="0" marR="0" lvl="0" indent="0" algn="ctr" defTabSz="457200" rtl="0" eaLnBrk="1" fontAlgn="auto" latinLnBrk="0" hangingPunct="1">
                        <a:lnSpc>
                          <a:spcPct val="90000"/>
                        </a:lnSpc>
                        <a:spcBef>
                          <a:spcPts val="0"/>
                        </a:spcBef>
                        <a:spcAft>
                          <a:spcPts val="600"/>
                        </a:spcAft>
                        <a:buClrTx/>
                        <a:buSzTx/>
                        <a:buFontTx/>
                        <a:buNone/>
                        <a:tabLst/>
                        <a:defRPr/>
                      </a:pPr>
                      <a:r>
                        <a:rPr lang="en-GB" sz="1800" spc="0" dirty="0">
                          <a:solidFill>
                            <a:srgbClr val="FF0000"/>
                          </a:solidFill>
                          <a:latin typeface="Calibri" panose="020F0502020204030204" pitchFamily="34" charset="0"/>
                          <a:cs typeface="Calibri" panose="020F0502020204030204" pitchFamily="34" charset="0"/>
                        </a:rPr>
                        <a:t>Improved objective responses and time to progression compared to sorafenib</a:t>
                      </a:r>
                      <a:endParaRPr lang="en-US" spc="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35444224"/>
                  </a:ext>
                </a:extLst>
              </a:tr>
              <a:tr h="370840">
                <a:tc>
                  <a:txBody>
                    <a:bodyPr/>
                    <a:lstStyle/>
                    <a:p>
                      <a:pPr>
                        <a:spcAft>
                          <a:spcPts val="600"/>
                        </a:spcAft>
                      </a:pPr>
                      <a:r>
                        <a:rPr lang="en-US" b="1" dirty="0">
                          <a:latin typeface="Calibri" panose="020F0502020204030204" pitchFamily="34" charset="0"/>
                          <a:cs typeface="Calibri" panose="020F0502020204030204" pitchFamily="34" charset="0"/>
                        </a:rPr>
                        <a:t>AE profile</a:t>
                      </a:r>
                    </a:p>
                  </a:txBody>
                  <a:tcPr/>
                </a:tc>
                <a:tc>
                  <a:txBody>
                    <a:bodyPr/>
                    <a:lstStyle/>
                    <a:p>
                      <a:pPr algn="ctr">
                        <a:lnSpc>
                          <a:spcPct val="90000"/>
                        </a:lnSpc>
                        <a:spcAft>
                          <a:spcPts val="600"/>
                        </a:spcAft>
                      </a:pPr>
                      <a:r>
                        <a:rPr lang="en-US" dirty="0">
                          <a:solidFill>
                            <a:srgbClr val="FF0000"/>
                          </a:solidFill>
                          <a:latin typeface="Calibri" panose="020F0502020204030204" pitchFamily="34" charset="0"/>
                          <a:cs typeface="Calibri" panose="020F0502020204030204" pitchFamily="34" charset="0"/>
                        </a:rPr>
                        <a:t>Increased hand-foot skin reaction</a:t>
                      </a:r>
                    </a:p>
                  </a:txBody>
                  <a:tcPr anchor="ctr"/>
                </a:tc>
                <a:tc>
                  <a:txBody>
                    <a:bodyPr/>
                    <a:lstStyle/>
                    <a:p>
                      <a:pPr marL="0" marR="0" lvl="0" indent="0" algn="ctr" defTabSz="457200" rtl="0" eaLnBrk="1" fontAlgn="auto" latinLnBrk="0" hangingPunct="1">
                        <a:lnSpc>
                          <a:spcPct val="90000"/>
                        </a:lnSpc>
                        <a:spcBef>
                          <a:spcPts val="0"/>
                        </a:spcBef>
                        <a:spcAft>
                          <a:spcPts val="600"/>
                        </a:spcAft>
                        <a:buClrTx/>
                        <a:buSzTx/>
                        <a:buFontTx/>
                        <a:buNone/>
                        <a:tabLst/>
                        <a:defRPr/>
                      </a:pPr>
                      <a:r>
                        <a:rPr lang="en-GB" sz="1800" spc="0" dirty="0">
                          <a:solidFill>
                            <a:srgbClr val="FF0000"/>
                          </a:solidFill>
                          <a:latin typeface="Calibri" panose="020F0502020204030204" pitchFamily="34" charset="0"/>
                          <a:cs typeface="Calibri" panose="020F0502020204030204" pitchFamily="34" charset="0"/>
                        </a:rPr>
                        <a:t>Increased hypertension, proteinuria, anorexia</a:t>
                      </a:r>
                      <a:endParaRPr lang="en-GB" sz="1800" spc="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083420538"/>
                  </a:ext>
                </a:extLst>
              </a:tr>
              <a:tr h="370840">
                <a:tc>
                  <a:txBody>
                    <a:bodyPr/>
                    <a:lstStyle/>
                    <a:p>
                      <a:pPr>
                        <a:spcAft>
                          <a:spcPts val="600"/>
                        </a:spcAft>
                      </a:pPr>
                      <a:r>
                        <a:rPr lang="en-US" b="1" dirty="0">
                          <a:latin typeface="Calibri" panose="020F0502020204030204" pitchFamily="34" charset="0"/>
                          <a:cs typeface="Calibri" panose="020F0502020204030204" pitchFamily="34" charset="0"/>
                        </a:rPr>
                        <a:t>Logistics</a:t>
                      </a:r>
                    </a:p>
                  </a:txBody>
                  <a:tcPr/>
                </a:tc>
                <a:tc>
                  <a:txBody>
                    <a:bodyPr/>
                    <a:lstStyle/>
                    <a:p>
                      <a:pPr algn="ctr">
                        <a:lnSpc>
                          <a:spcPct val="90000"/>
                        </a:lnSpc>
                        <a:spcAft>
                          <a:spcPts val="600"/>
                        </a:spcAft>
                      </a:pPr>
                      <a:r>
                        <a:rPr lang="en-US" dirty="0">
                          <a:latin typeface="Calibri" panose="020F0502020204030204" pitchFamily="34" charset="0"/>
                          <a:cs typeface="Calibri" panose="020F0502020204030204" pitchFamily="34" charset="0"/>
                        </a:rPr>
                        <a:t>Oral, twice daily</a:t>
                      </a:r>
                    </a:p>
                    <a:p>
                      <a:pPr algn="ctr">
                        <a:lnSpc>
                          <a:spcPct val="90000"/>
                        </a:lnSpc>
                        <a:spcAft>
                          <a:spcPts val="600"/>
                        </a:spcAft>
                      </a:pPr>
                      <a:r>
                        <a:rPr lang="en-US" dirty="0">
                          <a:latin typeface="Calibri" panose="020F0502020204030204" pitchFamily="34" charset="0"/>
                          <a:cs typeface="Calibri" panose="020F0502020204030204" pitchFamily="34" charset="0"/>
                        </a:rPr>
                        <a:t>Taken 1-2 hours removed from food</a:t>
                      </a:r>
                    </a:p>
                  </a:txBody>
                  <a:tcPr/>
                </a:tc>
                <a:tc>
                  <a:txBody>
                    <a:bodyPr/>
                    <a:lstStyle/>
                    <a:p>
                      <a:pPr marL="0" marR="0" lvl="0" indent="0" algn="ctr" defTabSz="457200" rtl="0" eaLnBrk="1" fontAlgn="auto" latinLnBrk="0" hangingPunct="1">
                        <a:lnSpc>
                          <a:spcPct val="90000"/>
                        </a:lnSpc>
                        <a:spcBef>
                          <a:spcPts val="0"/>
                        </a:spcBef>
                        <a:spcAft>
                          <a:spcPts val="600"/>
                        </a:spcAft>
                        <a:buClrTx/>
                        <a:buSzTx/>
                        <a:buFontTx/>
                        <a:buNone/>
                        <a:tabLst/>
                        <a:defRPr/>
                      </a:pPr>
                      <a:r>
                        <a:rPr lang="en-US" spc="0" dirty="0">
                          <a:latin typeface="Calibri" panose="020F0502020204030204" pitchFamily="34" charset="0"/>
                          <a:cs typeface="Calibri" panose="020F0502020204030204" pitchFamily="34" charset="0"/>
                        </a:rPr>
                        <a:t>Oral, once daily</a:t>
                      </a:r>
                    </a:p>
                    <a:p>
                      <a:pPr marL="0" marR="0" lvl="0" indent="0" algn="ctr" defTabSz="457200" rtl="0" eaLnBrk="1" fontAlgn="auto" latinLnBrk="0" hangingPunct="1">
                        <a:lnSpc>
                          <a:spcPct val="90000"/>
                        </a:lnSpc>
                        <a:spcBef>
                          <a:spcPts val="0"/>
                        </a:spcBef>
                        <a:spcAft>
                          <a:spcPts val="600"/>
                        </a:spcAft>
                        <a:buClrTx/>
                        <a:buSzTx/>
                        <a:buFontTx/>
                        <a:buNone/>
                        <a:tabLst/>
                        <a:defRPr/>
                      </a:pPr>
                      <a:r>
                        <a:rPr lang="en-US" spc="0" dirty="0">
                          <a:latin typeface="Calibri" panose="020F0502020204030204" pitchFamily="34" charset="0"/>
                          <a:cs typeface="Calibri" panose="020F0502020204030204" pitchFamily="34" charset="0"/>
                        </a:rPr>
                        <a:t>Can be taken with or without food</a:t>
                      </a:r>
                    </a:p>
                  </a:txBody>
                  <a:tcPr/>
                </a:tc>
                <a:extLst>
                  <a:ext uri="{0D108BD9-81ED-4DB2-BD59-A6C34878D82A}">
                    <a16:rowId xmlns:a16="http://schemas.microsoft.com/office/drawing/2014/main" val="2077806882"/>
                  </a:ext>
                </a:extLst>
              </a:tr>
              <a:tr h="370840">
                <a:tc>
                  <a:txBody>
                    <a:bodyPr/>
                    <a:lstStyle/>
                    <a:p>
                      <a:pPr>
                        <a:spcAft>
                          <a:spcPts val="600"/>
                        </a:spcAft>
                      </a:pPr>
                      <a:r>
                        <a:rPr lang="en-US" b="1" dirty="0">
                          <a:latin typeface="Calibri" panose="020F0502020204030204" pitchFamily="34" charset="0"/>
                          <a:cs typeface="Calibri" panose="020F0502020204030204" pitchFamily="34" charset="0"/>
                        </a:rPr>
                        <a:t>Miscellaneous</a:t>
                      </a:r>
                    </a:p>
                  </a:txBody>
                  <a:tcPr/>
                </a:tc>
                <a:tc>
                  <a:txBody>
                    <a:bodyPr/>
                    <a:lstStyle/>
                    <a:p>
                      <a:pPr algn="ctr">
                        <a:lnSpc>
                          <a:spcPct val="90000"/>
                        </a:lnSpc>
                        <a:spcAft>
                          <a:spcPts val="600"/>
                        </a:spcAft>
                      </a:pPr>
                      <a:r>
                        <a:rPr lang="en-US" dirty="0">
                          <a:solidFill>
                            <a:srgbClr val="FF0000"/>
                          </a:solidFill>
                          <a:latin typeface="Calibri" panose="020F0502020204030204" pitchFamily="34" charset="0"/>
                          <a:cs typeface="Calibri" panose="020F0502020204030204" pitchFamily="34" charset="0"/>
                        </a:rPr>
                        <a:t>Real-world effectiveness data in populations including Child B cirrhosis</a:t>
                      </a:r>
                    </a:p>
                  </a:txBody>
                  <a:tcPr/>
                </a:tc>
                <a:tc>
                  <a:txBody>
                    <a:bodyPr/>
                    <a:lstStyle/>
                    <a:p>
                      <a:pPr marL="0" marR="0" lvl="0" indent="0" algn="ctr" defTabSz="457200" rtl="0" eaLnBrk="1" fontAlgn="auto" latinLnBrk="0" hangingPunct="1">
                        <a:lnSpc>
                          <a:spcPct val="90000"/>
                        </a:lnSpc>
                        <a:spcBef>
                          <a:spcPts val="0"/>
                        </a:spcBef>
                        <a:spcAft>
                          <a:spcPts val="600"/>
                        </a:spcAft>
                        <a:buClrTx/>
                        <a:buSzTx/>
                        <a:buFontTx/>
                        <a:buNone/>
                        <a:tabLst/>
                        <a:defRPr/>
                      </a:pPr>
                      <a:endParaRPr lang="en-US" spc="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57801310"/>
                  </a:ext>
                </a:extLst>
              </a:tr>
            </a:tbl>
          </a:graphicData>
        </a:graphic>
      </p:graphicFrame>
      <p:sp>
        <p:nvSpPr>
          <p:cNvPr id="2" name="object 2"/>
          <p:cNvSpPr txBox="1">
            <a:spLocks noGrp="1"/>
          </p:cNvSpPr>
          <p:nvPr>
            <p:ph type="title"/>
          </p:nvPr>
        </p:nvSpPr>
        <p:spPr/>
        <p:txBody>
          <a:bodyPr/>
          <a:lstStyle/>
          <a:p>
            <a:r>
              <a:rPr lang="en-GB" dirty="0"/>
              <a:t>Clinical factors can help select between sorafenib and </a:t>
            </a:r>
            <a:r>
              <a:rPr lang="en-GB" dirty="0" err="1"/>
              <a:t>lenvatinib</a:t>
            </a:r>
            <a:endParaRPr lang="en-GB" dirty="0"/>
          </a:p>
        </p:txBody>
      </p:sp>
      <p:sp>
        <p:nvSpPr>
          <p:cNvPr id="11" name="Slide Number Placeholder 10">
            <a:extLst>
              <a:ext uri="{FF2B5EF4-FFF2-40B4-BE49-F238E27FC236}">
                <a16:creationId xmlns:a16="http://schemas.microsoft.com/office/drawing/2014/main" id="{A33ECAA1-57B7-B64C-93D6-577AF138527E}"/>
              </a:ext>
            </a:extLst>
          </p:cNvPr>
          <p:cNvSpPr>
            <a:spLocks noGrp="1"/>
          </p:cNvSpPr>
          <p:nvPr>
            <p:ph type="sldNum" sz="quarter" idx="4"/>
          </p:nvPr>
        </p:nvSpPr>
        <p:spPr/>
        <p:txBody>
          <a:bodyPr/>
          <a:lstStyle/>
          <a:p>
            <a:fld id="{FCE43C0F-8A7B-3A4B-9DB5-B3472E36E833}" type="slidenum">
              <a:rPr lang="en-GB" smtClean="0"/>
              <a:pPr/>
              <a:t>35</a:t>
            </a:fld>
            <a:endParaRPr lang="en-GB" dirty="0"/>
          </a:p>
        </p:txBody>
      </p:sp>
      <p:sp>
        <p:nvSpPr>
          <p:cNvPr id="6" name="Content Placeholder 10">
            <a:extLst>
              <a:ext uri="{FF2B5EF4-FFF2-40B4-BE49-F238E27FC236}">
                <a16:creationId xmlns:a16="http://schemas.microsoft.com/office/drawing/2014/main" id="{7117D2C4-31AB-6A44-8B3B-DFB15A5EEDA0}"/>
              </a:ext>
            </a:extLst>
          </p:cNvPr>
          <p:cNvSpPr>
            <a:spLocks noGrp="1"/>
          </p:cNvSpPr>
          <p:nvPr>
            <p:ph sz="quarter" idx="15"/>
          </p:nvPr>
        </p:nvSpPr>
        <p:spPr>
          <a:xfrm>
            <a:off x="620184" y="6356351"/>
            <a:ext cx="8116800" cy="365125"/>
          </a:xfrm>
        </p:spPr>
        <p:txBody>
          <a:bodyPr/>
          <a:lstStyle/>
          <a:p>
            <a:r>
              <a:rPr lang="en-GB" dirty="0"/>
              <a:t>AE, adverse event; ECOG PS, </a:t>
            </a:r>
            <a:r>
              <a:rPr lang="en-US" dirty="0"/>
              <a:t>Eastern Cooperative Oncology Group Performance Status</a:t>
            </a:r>
            <a:endParaRPr lang="en-GB" dirty="0"/>
          </a:p>
        </p:txBody>
      </p:sp>
    </p:spTree>
    <p:extLst>
      <p:ext uri="{BB962C8B-B14F-4D97-AF65-F5344CB8AC3E}">
        <p14:creationId xmlns:p14="http://schemas.microsoft.com/office/powerpoint/2010/main" val="290018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D1FBE44E-E456-9746-BA8B-AD5AA86A7B78}"/>
              </a:ext>
            </a:extLst>
          </p:cNvPr>
          <p:cNvGraphicFramePr>
            <a:graphicFrameLocks noGrp="1"/>
          </p:cNvGraphicFramePr>
          <p:nvPr>
            <p:ph sz="quarter" idx="12"/>
            <p:extLst>
              <p:ext uri="{D42A27DB-BD31-4B8C-83A1-F6EECF244321}">
                <p14:modId xmlns:p14="http://schemas.microsoft.com/office/powerpoint/2010/main" val="3879194213"/>
              </p:ext>
            </p:extLst>
          </p:nvPr>
        </p:nvGraphicFramePr>
        <p:xfrm>
          <a:off x="620713" y="1425575"/>
          <a:ext cx="10963276" cy="3243840"/>
        </p:xfrm>
        <a:graphic>
          <a:graphicData uri="http://schemas.openxmlformats.org/drawingml/2006/table">
            <a:tbl>
              <a:tblPr firstRow="1" bandRow="1">
                <a:tableStyleId>{5C22544A-7EE6-4342-B048-85BDC9FD1C3A}</a:tableStyleId>
              </a:tblPr>
              <a:tblGrid>
                <a:gridCol w="4467175">
                  <a:extLst>
                    <a:ext uri="{9D8B030D-6E8A-4147-A177-3AD203B41FA5}">
                      <a16:colId xmlns:a16="http://schemas.microsoft.com/office/drawing/2014/main" val="1389807520"/>
                    </a:ext>
                  </a:extLst>
                </a:gridCol>
                <a:gridCol w="2165367">
                  <a:extLst>
                    <a:ext uri="{9D8B030D-6E8A-4147-A177-3AD203B41FA5}">
                      <a16:colId xmlns:a16="http://schemas.microsoft.com/office/drawing/2014/main" val="39817878"/>
                    </a:ext>
                  </a:extLst>
                </a:gridCol>
                <a:gridCol w="2165367">
                  <a:extLst>
                    <a:ext uri="{9D8B030D-6E8A-4147-A177-3AD203B41FA5}">
                      <a16:colId xmlns:a16="http://schemas.microsoft.com/office/drawing/2014/main" val="2713880367"/>
                    </a:ext>
                  </a:extLst>
                </a:gridCol>
                <a:gridCol w="2165367">
                  <a:extLst>
                    <a:ext uri="{9D8B030D-6E8A-4147-A177-3AD203B41FA5}">
                      <a16:colId xmlns:a16="http://schemas.microsoft.com/office/drawing/2014/main" val="4127009115"/>
                    </a:ext>
                  </a:extLst>
                </a:gridCol>
              </a:tblGrid>
              <a:tr h="0">
                <a:tc>
                  <a:txBody>
                    <a:bodyPr/>
                    <a:lstStyle/>
                    <a:p>
                      <a:pPr>
                        <a:lnSpc>
                          <a:spcPct val="100000"/>
                        </a:lnSpc>
                      </a:pPr>
                      <a:endParaRPr lang="en-US" dirty="0">
                        <a:latin typeface="Calibri" panose="020F0502020204030204" pitchFamily="34" charset="0"/>
                        <a:cs typeface="Calibri" panose="020F0502020204030204" pitchFamily="34" charset="0"/>
                      </a:endParaRPr>
                    </a:p>
                  </a:txBody>
                  <a:tcPr marL="36000" marR="36000" marT="46800" marB="468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spc="5" dirty="0">
                          <a:latin typeface="Calibri" panose="020F0502020204030204" pitchFamily="34" charset="0"/>
                          <a:cs typeface="Calibri" panose="020F0502020204030204" pitchFamily="34" charset="0"/>
                        </a:rPr>
                        <a:t>C</a:t>
                      </a:r>
                      <a:r>
                        <a:rPr lang="en-GB" sz="1800" dirty="0">
                          <a:latin typeface="Calibri" panose="020F0502020204030204" pitchFamily="34" charset="0"/>
                          <a:cs typeface="Calibri" panose="020F0502020204030204" pitchFamily="34" charset="0"/>
                        </a:rPr>
                        <a:t>h</a:t>
                      </a:r>
                      <a:r>
                        <a:rPr lang="en-GB" sz="1800" spc="-10" dirty="0">
                          <a:latin typeface="Calibri" panose="020F0502020204030204" pitchFamily="34" charset="0"/>
                          <a:cs typeface="Calibri" panose="020F0502020204030204" pitchFamily="34" charset="0"/>
                        </a:rPr>
                        <a:t>il</a:t>
                      </a:r>
                      <a:r>
                        <a:rPr lang="en-GB" sz="1800" spc="5" dirty="0">
                          <a:latin typeface="Calibri" panose="020F0502020204030204" pitchFamily="34" charset="0"/>
                          <a:cs typeface="Calibri" panose="020F0502020204030204" pitchFamily="34" charset="0"/>
                        </a:rPr>
                        <a:t>d</a:t>
                      </a:r>
                      <a:r>
                        <a:rPr lang="en-GB" sz="1800" spc="-5" dirty="0">
                          <a:latin typeface="Calibri" panose="020F0502020204030204" pitchFamily="34" charset="0"/>
                          <a:cs typeface="Calibri" panose="020F0502020204030204" pitchFamily="34" charset="0"/>
                        </a:rPr>
                        <a:t>-</a:t>
                      </a:r>
                      <a:r>
                        <a:rPr lang="en-GB" sz="1800" dirty="0">
                          <a:latin typeface="Calibri" panose="020F0502020204030204" pitchFamily="34" charset="0"/>
                          <a:cs typeface="Calibri" panose="020F0502020204030204" pitchFamily="34" charset="0"/>
                        </a:rPr>
                        <a:t>Pugh</a:t>
                      </a:r>
                      <a:r>
                        <a:rPr lang="en-GB" sz="1800" spc="-80"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A  </a:t>
                      </a:r>
                      <a:br>
                        <a:rPr lang="en-GB" sz="1800" dirty="0">
                          <a:latin typeface="Calibri" panose="020F0502020204030204" pitchFamily="34" charset="0"/>
                          <a:cs typeface="Calibri" panose="020F0502020204030204" pitchFamily="34" charset="0"/>
                        </a:rPr>
                      </a:br>
                      <a:r>
                        <a:rPr lang="en-GB" sz="1800" spc="-5" dirty="0">
                          <a:latin typeface="Calibri" panose="020F0502020204030204" pitchFamily="34" charset="0"/>
                          <a:cs typeface="Calibri" panose="020F0502020204030204" pitchFamily="34" charset="0"/>
                        </a:rPr>
                        <a:t>(N=1,968)</a:t>
                      </a:r>
                      <a:endParaRPr lang="en-GB" sz="1800" dirty="0">
                        <a:latin typeface="Calibri" panose="020F0502020204030204" pitchFamily="34" charset="0"/>
                        <a:cs typeface="Calibri" panose="020F0502020204030204" pitchFamily="34" charset="0"/>
                      </a:endParaRPr>
                    </a:p>
                  </a:txBody>
                  <a:tcPr marL="36000" marR="36000" marT="46800" marB="468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spc="5" dirty="0">
                          <a:latin typeface="Calibri" panose="020F0502020204030204" pitchFamily="34" charset="0"/>
                          <a:cs typeface="Calibri" panose="020F0502020204030204" pitchFamily="34" charset="0"/>
                        </a:rPr>
                        <a:t>C</a:t>
                      </a:r>
                      <a:r>
                        <a:rPr lang="en-GB" sz="1800" dirty="0">
                          <a:latin typeface="Calibri" panose="020F0502020204030204" pitchFamily="34" charset="0"/>
                          <a:cs typeface="Calibri" panose="020F0502020204030204" pitchFamily="34" charset="0"/>
                        </a:rPr>
                        <a:t>h</a:t>
                      </a:r>
                      <a:r>
                        <a:rPr lang="en-GB" sz="1800" spc="-10" dirty="0">
                          <a:latin typeface="Calibri" panose="020F0502020204030204" pitchFamily="34" charset="0"/>
                          <a:cs typeface="Calibri" panose="020F0502020204030204" pitchFamily="34" charset="0"/>
                        </a:rPr>
                        <a:t>il</a:t>
                      </a:r>
                      <a:r>
                        <a:rPr lang="en-GB" sz="1800" spc="5" dirty="0">
                          <a:latin typeface="Calibri" panose="020F0502020204030204" pitchFamily="34" charset="0"/>
                          <a:cs typeface="Calibri" panose="020F0502020204030204" pitchFamily="34" charset="0"/>
                        </a:rPr>
                        <a:t>d</a:t>
                      </a:r>
                      <a:r>
                        <a:rPr lang="en-GB" sz="1800" spc="-5" dirty="0">
                          <a:latin typeface="Calibri" panose="020F0502020204030204" pitchFamily="34" charset="0"/>
                          <a:cs typeface="Calibri" panose="020F0502020204030204" pitchFamily="34" charset="0"/>
                        </a:rPr>
                        <a:t>-</a:t>
                      </a:r>
                      <a:r>
                        <a:rPr lang="en-GB" sz="1800" dirty="0">
                          <a:latin typeface="Calibri" panose="020F0502020204030204" pitchFamily="34" charset="0"/>
                          <a:cs typeface="Calibri" panose="020F0502020204030204" pitchFamily="34" charset="0"/>
                        </a:rPr>
                        <a:t>Pugh</a:t>
                      </a:r>
                      <a:r>
                        <a:rPr lang="en-GB" sz="1800" spc="-80"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B  </a:t>
                      </a:r>
                      <a:br>
                        <a:rPr lang="en-GB" sz="1800" dirty="0">
                          <a:latin typeface="Calibri" panose="020F0502020204030204" pitchFamily="34" charset="0"/>
                          <a:cs typeface="Calibri" panose="020F0502020204030204" pitchFamily="34" charset="0"/>
                        </a:rPr>
                      </a:br>
                      <a:r>
                        <a:rPr lang="en-GB" sz="1800" spc="-5" dirty="0">
                          <a:latin typeface="Calibri" panose="020F0502020204030204" pitchFamily="34" charset="0"/>
                          <a:cs typeface="Calibri" panose="020F0502020204030204" pitchFamily="34" charset="0"/>
                        </a:rPr>
                        <a:t>(N=666)</a:t>
                      </a:r>
                      <a:endParaRPr lang="en-GB" sz="1800" dirty="0">
                        <a:latin typeface="Calibri" panose="020F0502020204030204" pitchFamily="34" charset="0"/>
                        <a:cs typeface="Calibri" panose="020F0502020204030204" pitchFamily="34" charset="0"/>
                      </a:endParaRPr>
                    </a:p>
                  </a:txBody>
                  <a:tcPr marL="36000" marR="36000" marT="46800" marB="468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spc="-5" dirty="0">
                          <a:latin typeface="Calibri" panose="020F0502020204030204" pitchFamily="34" charset="0"/>
                          <a:cs typeface="Calibri" panose="020F0502020204030204" pitchFamily="34" charset="0"/>
                        </a:rPr>
                        <a:t>Child-Pugh</a:t>
                      </a:r>
                      <a:r>
                        <a:rPr lang="en-GB" sz="1800" spc="-65"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C </a:t>
                      </a:r>
                      <a:r>
                        <a:rPr lang="en-GB" sz="1800" spc="-545" dirty="0">
                          <a:latin typeface="Calibri" panose="020F0502020204030204" pitchFamily="34" charset="0"/>
                          <a:cs typeface="Calibri" panose="020F0502020204030204" pitchFamily="34" charset="0"/>
                        </a:rPr>
                        <a:t> </a:t>
                      </a:r>
                      <a:br>
                        <a:rPr lang="en-GB" sz="1800" spc="-545" dirty="0">
                          <a:latin typeface="Calibri" panose="020F0502020204030204" pitchFamily="34" charset="0"/>
                          <a:cs typeface="Calibri" panose="020F0502020204030204" pitchFamily="34" charset="0"/>
                        </a:rPr>
                      </a:br>
                      <a:r>
                        <a:rPr lang="en-GB" sz="1800" spc="-5" dirty="0">
                          <a:latin typeface="Calibri" panose="020F0502020204030204" pitchFamily="34" charset="0"/>
                          <a:cs typeface="Calibri" panose="020F0502020204030204" pitchFamily="34" charset="0"/>
                        </a:rPr>
                        <a:t>(N=74)</a:t>
                      </a:r>
                      <a:endParaRPr lang="en-GB" sz="1800" dirty="0">
                        <a:latin typeface="Calibri" panose="020F0502020204030204" pitchFamily="34" charset="0"/>
                        <a:cs typeface="Calibri" panose="020F0502020204030204" pitchFamily="34" charset="0"/>
                      </a:endParaRPr>
                    </a:p>
                  </a:txBody>
                  <a:tcPr marL="36000" marR="36000" marT="46800" marB="46800"/>
                </a:tc>
                <a:extLst>
                  <a:ext uri="{0D108BD9-81ED-4DB2-BD59-A6C34878D82A}">
                    <a16:rowId xmlns:a16="http://schemas.microsoft.com/office/drawing/2014/main" val="3596841269"/>
                  </a:ext>
                </a:extLst>
              </a:tr>
              <a:tr h="0">
                <a:tc>
                  <a:txBody>
                    <a:bodyPr/>
                    <a:lstStyle/>
                    <a:p>
                      <a:pPr marL="7938" marR="372745" indent="0">
                        <a:lnSpc>
                          <a:spcPct val="100000"/>
                        </a:lnSpc>
                        <a:spcBef>
                          <a:spcPts val="969"/>
                        </a:spcBef>
                        <a:tabLst/>
                      </a:pPr>
                      <a:r>
                        <a:rPr sz="2000" b="0" dirty="0">
                          <a:latin typeface="Calibri" panose="020F0502020204030204" pitchFamily="34" charset="0"/>
                          <a:cs typeface="Calibri" panose="020F0502020204030204" pitchFamily="34" charset="0"/>
                        </a:rPr>
                        <a:t>Median</a:t>
                      </a:r>
                      <a:r>
                        <a:rPr sz="2000" b="0" spc="-40" dirty="0">
                          <a:latin typeface="Calibri" panose="020F0502020204030204" pitchFamily="34" charset="0"/>
                          <a:cs typeface="Calibri" panose="020F0502020204030204" pitchFamily="34" charset="0"/>
                        </a:rPr>
                        <a:t> </a:t>
                      </a:r>
                      <a:r>
                        <a:rPr sz="2000" b="0" spc="-5" dirty="0">
                          <a:latin typeface="Calibri" panose="020F0502020204030204" pitchFamily="34" charset="0"/>
                          <a:cs typeface="Calibri" panose="020F0502020204030204" pitchFamily="34" charset="0"/>
                        </a:rPr>
                        <a:t>treatment</a:t>
                      </a:r>
                      <a:r>
                        <a:rPr sz="2000" b="0" spc="-40" dirty="0">
                          <a:latin typeface="Calibri" panose="020F0502020204030204" pitchFamily="34" charset="0"/>
                          <a:cs typeface="Calibri" panose="020F0502020204030204" pitchFamily="34" charset="0"/>
                        </a:rPr>
                        <a:t> </a:t>
                      </a:r>
                      <a:r>
                        <a:rPr sz="2000" b="0" spc="-5" dirty="0">
                          <a:latin typeface="Calibri" panose="020F0502020204030204" pitchFamily="34" charset="0"/>
                          <a:cs typeface="Calibri" panose="020F0502020204030204" pitchFamily="34" charset="0"/>
                        </a:rPr>
                        <a:t>duration,</a:t>
                      </a:r>
                      <a:r>
                        <a:rPr sz="2000" b="0" spc="-5" dirty="0">
                          <a:solidFill>
                            <a:schemeClr val="tx1"/>
                          </a:solidFill>
                          <a:latin typeface="Calibri" panose="020F0502020204030204" pitchFamily="34" charset="0"/>
                          <a:cs typeface="Calibri" panose="020F0502020204030204" pitchFamily="34" charset="0"/>
                        </a:rPr>
                        <a:t>*</a:t>
                      </a:r>
                      <a:r>
                        <a:rPr sz="2000" b="0" spc="-5" dirty="0">
                          <a:latin typeface="Calibri" panose="020F0502020204030204" pitchFamily="34" charset="0"/>
                          <a:cs typeface="Calibri" panose="020F0502020204030204" pitchFamily="34" charset="0"/>
                        </a:rPr>
                        <a:t> </a:t>
                      </a:r>
                      <a:r>
                        <a:rPr sz="2000" b="0" spc="-540" dirty="0">
                          <a:latin typeface="Calibri" panose="020F0502020204030204" pitchFamily="34" charset="0"/>
                          <a:cs typeface="Calibri" panose="020F0502020204030204" pitchFamily="34" charset="0"/>
                        </a:rPr>
                        <a:t> </a:t>
                      </a:r>
                      <a:r>
                        <a:rPr sz="2000" b="0" dirty="0">
                          <a:latin typeface="Calibri" panose="020F0502020204030204" pitchFamily="34" charset="0"/>
                          <a:cs typeface="Calibri" panose="020F0502020204030204" pitchFamily="34" charset="0"/>
                        </a:rPr>
                        <a:t>weeks</a:t>
                      </a:r>
                    </a:p>
                  </a:txBody>
                  <a:tcPr marL="72000" marR="72000" marT="46800" marB="46800" anchor="ctr"/>
                </a:tc>
                <a:tc>
                  <a:txBody>
                    <a:bodyPr/>
                    <a:lstStyle/>
                    <a:p>
                      <a:pPr algn="ctr">
                        <a:lnSpc>
                          <a:spcPct val="100000"/>
                        </a:lnSpc>
                        <a:spcBef>
                          <a:spcPts val="1570"/>
                        </a:spcBef>
                      </a:pPr>
                      <a:r>
                        <a:rPr sz="2000" spc="-5" dirty="0">
                          <a:latin typeface="Calibri" panose="020F0502020204030204" pitchFamily="34" charset="0"/>
                          <a:cs typeface="Calibri" panose="020F0502020204030204" pitchFamily="34" charset="0"/>
                        </a:rPr>
                        <a:t>17.6</a:t>
                      </a:r>
                      <a:endParaRPr sz="2000" dirty="0">
                        <a:latin typeface="Calibri" panose="020F0502020204030204" pitchFamily="34" charset="0"/>
                        <a:cs typeface="Calibri" panose="020F0502020204030204" pitchFamily="34" charset="0"/>
                      </a:endParaRPr>
                    </a:p>
                  </a:txBody>
                  <a:tcPr marL="36000" marR="36000" marT="46800" marB="46800" anchor="ctr"/>
                </a:tc>
                <a:tc>
                  <a:txBody>
                    <a:bodyPr/>
                    <a:lstStyle/>
                    <a:p>
                      <a:pPr algn="ctr">
                        <a:lnSpc>
                          <a:spcPct val="100000"/>
                        </a:lnSpc>
                        <a:spcBef>
                          <a:spcPts val="1570"/>
                        </a:spcBef>
                      </a:pPr>
                      <a:r>
                        <a:rPr sz="2000" spc="-5" dirty="0">
                          <a:latin typeface="Calibri" panose="020F0502020204030204" pitchFamily="34" charset="0"/>
                          <a:cs typeface="Calibri" panose="020F0502020204030204" pitchFamily="34" charset="0"/>
                        </a:rPr>
                        <a:t>9.9</a:t>
                      </a:r>
                      <a:endParaRPr sz="2000" dirty="0">
                        <a:latin typeface="Calibri" panose="020F0502020204030204" pitchFamily="34" charset="0"/>
                        <a:cs typeface="Calibri" panose="020F0502020204030204" pitchFamily="34" charset="0"/>
                      </a:endParaRPr>
                    </a:p>
                  </a:txBody>
                  <a:tcPr marL="36000" marR="36000" marT="46800" marB="46800" anchor="ctr"/>
                </a:tc>
                <a:tc>
                  <a:txBody>
                    <a:bodyPr/>
                    <a:lstStyle/>
                    <a:p>
                      <a:pPr algn="ctr">
                        <a:lnSpc>
                          <a:spcPct val="100000"/>
                        </a:lnSpc>
                        <a:spcBef>
                          <a:spcPts val="1570"/>
                        </a:spcBef>
                      </a:pPr>
                      <a:r>
                        <a:rPr sz="2000" spc="-5" dirty="0">
                          <a:latin typeface="Calibri" panose="020F0502020204030204" pitchFamily="34" charset="0"/>
                          <a:cs typeface="Calibri" panose="020F0502020204030204" pitchFamily="34" charset="0"/>
                        </a:rPr>
                        <a:t>5.6</a:t>
                      </a:r>
                      <a:endParaRPr sz="2000" dirty="0">
                        <a:latin typeface="Calibri" panose="020F0502020204030204" pitchFamily="34" charset="0"/>
                        <a:cs typeface="Calibri" panose="020F0502020204030204" pitchFamily="34" charset="0"/>
                      </a:endParaRPr>
                    </a:p>
                  </a:txBody>
                  <a:tcPr marL="36000" marR="36000" marT="46800" marB="46800" anchor="ctr"/>
                </a:tc>
                <a:extLst>
                  <a:ext uri="{0D108BD9-81ED-4DB2-BD59-A6C34878D82A}">
                    <a16:rowId xmlns:a16="http://schemas.microsoft.com/office/drawing/2014/main" val="2825979398"/>
                  </a:ext>
                </a:extLst>
              </a:tr>
              <a:tr h="0">
                <a:tc>
                  <a:txBody>
                    <a:bodyPr/>
                    <a:lstStyle/>
                    <a:p>
                      <a:pPr marL="7938" marR="372745" indent="0">
                        <a:lnSpc>
                          <a:spcPct val="100000"/>
                        </a:lnSpc>
                        <a:spcBef>
                          <a:spcPts val="0"/>
                        </a:spcBef>
                        <a:tabLst/>
                      </a:pPr>
                      <a:r>
                        <a:rPr lang="en-GB" sz="2000" b="0" dirty="0">
                          <a:latin typeface="Calibri" panose="020F0502020204030204" pitchFamily="34" charset="0"/>
                          <a:cs typeface="Calibri" panose="020F0502020204030204" pitchFamily="34" charset="0"/>
                        </a:rPr>
                        <a:t>Initial dose, n (%)</a:t>
                      </a:r>
                    </a:p>
                    <a:p>
                      <a:pPr marL="7938" marR="372745" indent="355600">
                        <a:lnSpc>
                          <a:spcPct val="100000"/>
                        </a:lnSpc>
                        <a:spcBef>
                          <a:spcPts val="0"/>
                        </a:spcBef>
                        <a:tabLst/>
                      </a:pPr>
                      <a:r>
                        <a:rPr lang="en-GB" sz="2000" b="0" dirty="0">
                          <a:latin typeface="Calibri" panose="020F0502020204030204" pitchFamily="34" charset="0"/>
                          <a:cs typeface="Calibri" panose="020F0502020204030204" pitchFamily="34" charset="0"/>
                        </a:rPr>
                        <a:t>800 mg</a:t>
                      </a:r>
                    </a:p>
                    <a:p>
                      <a:pPr marL="7938" marR="372745" indent="355600">
                        <a:lnSpc>
                          <a:spcPct val="100000"/>
                        </a:lnSpc>
                        <a:spcBef>
                          <a:spcPts val="0"/>
                        </a:spcBef>
                        <a:tabLst/>
                      </a:pPr>
                      <a:r>
                        <a:rPr lang="en-GB" sz="2000" b="0" dirty="0">
                          <a:latin typeface="Calibri" panose="020F0502020204030204" pitchFamily="34" charset="0"/>
                          <a:cs typeface="Calibri" panose="020F0502020204030204" pitchFamily="34" charset="0"/>
                        </a:rPr>
                        <a:t>400 mg</a:t>
                      </a:r>
                      <a:endParaRPr sz="2000" b="0" dirty="0">
                        <a:latin typeface="Calibri" panose="020F0502020204030204" pitchFamily="34" charset="0"/>
                        <a:cs typeface="Calibri" panose="020F0502020204030204" pitchFamily="34" charset="0"/>
                      </a:endParaRPr>
                    </a:p>
                  </a:txBody>
                  <a:tcPr marL="72000" marR="72000" marT="46800" marB="46800" anchor="ctr"/>
                </a:tc>
                <a:tc>
                  <a:txBody>
                    <a:bodyPr/>
                    <a:lstStyle/>
                    <a:p>
                      <a:pPr algn="ctr">
                        <a:lnSpc>
                          <a:spcPct val="100000"/>
                        </a:lnSpc>
                        <a:spcBef>
                          <a:spcPts val="1570"/>
                        </a:spcBef>
                      </a:pP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1,415 (72)</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482 (25)</a:t>
                      </a:r>
                      <a:endParaRPr sz="2000" dirty="0">
                        <a:latin typeface="Calibri" panose="020F0502020204030204" pitchFamily="34" charset="0"/>
                        <a:cs typeface="Calibri" panose="020F0502020204030204" pitchFamily="34" charset="0"/>
                      </a:endParaRPr>
                    </a:p>
                  </a:txBody>
                  <a:tcPr marL="36000" marR="36000" marT="46800" marB="46800" anchor="ctr"/>
                </a:tc>
                <a:tc>
                  <a:txBody>
                    <a:bodyPr/>
                    <a:lstStyle/>
                    <a:p>
                      <a:pPr algn="ctr">
                        <a:lnSpc>
                          <a:spcPct val="100000"/>
                        </a:lnSpc>
                        <a:spcBef>
                          <a:spcPts val="1570"/>
                        </a:spcBef>
                      </a:pP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464 (70)</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173 (26)</a:t>
                      </a:r>
                      <a:endParaRPr sz="2000" dirty="0">
                        <a:latin typeface="Calibri" panose="020F0502020204030204" pitchFamily="34" charset="0"/>
                        <a:cs typeface="Calibri" panose="020F0502020204030204" pitchFamily="34" charset="0"/>
                      </a:endParaRPr>
                    </a:p>
                  </a:txBody>
                  <a:tcPr marL="36000" marR="36000" marT="46800" marB="46800" anchor="ctr"/>
                </a:tc>
                <a:tc>
                  <a:txBody>
                    <a:bodyPr/>
                    <a:lstStyle/>
                    <a:p>
                      <a:pPr algn="ctr">
                        <a:lnSpc>
                          <a:spcPct val="100000"/>
                        </a:lnSpc>
                        <a:spcBef>
                          <a:spcPts val="1570"/>
                        </a:spcBef>
                      </a:pP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46 (62)</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21 (28)</a:t>
                      </a:r>
                      <a:endParaRPr sz="2000" dirty="0">
                        <a:latin typeface="Calibri" panose="020F0502020204030204" pitchFamily="34" charset="0"/>
                        <a:cs typeface="Calibri" panose="020F0502020204030204" pitchFamily="34" charset="0"/>
                      </a:endParaRPr>
                    </a:p>
                  </a:txBody>
                  <a:tcPr marL="36000" marR="36000" marT="46800" marB="46800" anchor="ctr"/>
                </a:tc>
                <a:extLst>
                  <a:ext uri="{0D108BD9-81ED-4DB2-BD59-A6C34878D82A}">
                    <a16:rowId xmlns:a16="http://schemas.microsoft.com/office/drawing/2014/main" val="1721668339"/>
                  </a:ext>
                </a:extLst>
              </a:tr>
              <a:tr h="0">
                <a:tc>
                  <a:txBody>
                    <a:bodyPr/>
                    <a:lstStyle/>
                    <a:p>
                      <a:pPr marL="7938" marR="372745" indent="0">
                        <a:lnSpc>
                          <a:spcPct val="100000"/>
                        </a:lnSpc>
                        <a:spcBef>
                          <a:spcPts val="0"/>
                        </a:spcBef>
                        <a:tabLst/>
                      </a:pPr>
                      <a:r>
                        <a:rPr lang="en-GB" sz="2000" b="1" dirty="0">
                          <a:latin typeface="Calibri" panose="020F0502020204030204" pitchFamily="34" charset="0"/>
                          <a:cs typeface="Calibri" panose="020F0502020204030204" pitchFamily="34" charset="0"/>
                        </a:rPr>
                        <a:t>Dose reduction rate, n (%)</a:t>
                      </a:r>
                      <a:endParaRPr sz="2000" b="1" dirty="0">
                        <a:latin typeface="Calibri" panose="020F0502020204030204" pitchFamily="34" charset="0"/>
                        <a:cs typeface="Calibri" panose="020F0502020204030204" pitchFamily="34" charset="0"/>
                      </a:endParaRPr>
                    </a:p>
                  </a:txBody>
                  <a:tcPr marL="72000" marR="72000" marT="46800" marB="46800" anchor="ctr"/>
                </a:tc>
                <a:tc>
                  <a:txBody>
                    <a:bodyPr/>
                    <a:lstStyle/>
                    <a:p>
                      <a:pPr algn="ctr">
                        <a:lnSpc>
                          <a:spcPct val="100000"/>
                        </a:lnSpc>
                        <a:spcBef>
                          <a:spcPts val="1570"/>
                        </a:spcBef>
                      </a:pPr>
                      <a:r>
                        <a:rPr lang="en-GB" sz="2000" b="1" dirty="0">
                          <a:latin typeface="Calibri" panose="020F0502020204030204" pitchFamily="34" charset="0"/>
                          <a:cs typeface="Calibri" panose="020F0502020204030204" pitchFamily="34" charset="0"/>
                        </a:rPr>
                        <a:t>784 (40)</a:t>
                      </a:r>
                      <a:endParaRPr sz="2000" b="1" dirty="0">
                        <a:latin typeface="Calibri" panose="020F0502020204030204" pitchFamily="34" charset="0"/>
                        <a:cs typeface="Calibri" panose="020F0502020204030204" pitchFamily="34" charset="0"/>
                      </a:endParaRPr>
                    </a:p>
                  </a:txBody>
                  <a:tcPr marL="36000" marR="36000" marT="46800" marB="46800" anchor="ctr"/>
                </a:tc>
                <a:tc>
                  <a:txBody>
                    <a:bodyPr/>
                    <a:lstStyle/>
                    <a:p>
                      <a:pPr algn="ctr">
                        <a:lnSpc>
                          <a:spcPct val="100000"/>
                        </a:lnSpc>
                        <a:spcBef>
                          <a:spcPts val="1570"/>
                        </a:spcBef>
                      </a:pPr>
                      <a:r>
                        <a:rPr lang="en-GB" sz="2000" b="1" dirty="0">
                          <a:latin typeface="Calibri" panose="020F0502020204030204" pitchFamily="34" charset="0"/>
                          <a:cs typeface="Calibri" panose="020F0502020204030204" pitchFamily="34" charset="0"/>
                        </a:rPr>
                        <a:t>194 (29)</a:t>
                      </a:r>
                      <a:endParaRPr sz="2000" b="1" dirty="0">
                        <a:latin typeface="Calibri" panose="020F0502020204030204" pitchFamily="34" charset="0"/>
                        <a:cs typeface="Calibri" panose="020F0502020204030204" pitchFamily="34" charset="0"/>
                      </a:endParaRPr>
                    </a:p>
                  </a:txBody>
                  <a:tcPr marL="36000" marR="36000" marT="46800" marB="46800" anchor="ctr"/>
                </a:tc>
                <a:tc>
                  <a:txBody>
                    <a:bodyPr/>
                    <a:lstStyle/>
                    <a:p>
                      <a:pPr algn="ctr">
                        <a:lnSpc>
                          <a:spcPct val="100000"/>
                        </a:lnSpc>
                        <a:spcBef>
                          <a:spcPts val="1570"/>
                        </a:spcBef>
                      </a:pPr>
                      <a:r>
                        <a:rPr lang="en-GB" sz="2000" b="1" dirty="0">
                          <a:latin typeface="Calibri" panose="020F0502020204030204" pitchFamily="34" charset="0"/>
                          <a:cs typeface="Calibri" panose="020F0502020204030204" pitchFamily="34" charset="0"/>
                        </a:rPr>
                        <a:t>19 (26)</a:t>
                      </a:r>
                      <a:endParaRPr sz="2000" b="1" dirty="0">
                        <a:latin typeface="Calibri" panose="020F0502020204030204" pitchFamily="34" charset="0"/>
                        <a:cs typeface="Calibri" panose="020F0502020204030204" pitchFamily="34" charset="0"/>
                      </a:endParaRPr>
                    </a:p>
                  </a:txBody>
                  <a:tcPr marL="36000" marR="36000" marT="46800" marB="46800" anchor="ctr"/>
                </a:tc>
                <a:extLst>
                  <a:ext uri="{0D108BD9-81ED-4DB2-BD59-A6C34878D82A}">
                    <a16:rowId xmlns:a16="http://schemas.microsoft.com/office/drawing/2014/main" val="3061794405"/>
                  </a:ext>
                </a:extLst>
              </a:tr>
              <a:tr h="0">
                <a:tc>
                  <a:txBody>
                    <a:bodyPr/>
                    <a:lstStyle/>
                    <a:p>
                      <a:pPr marL="7938" marR="372745" indent="0">
                        <a:lnSpc>
                          <a:spcPct val="100000"/>
                        </a:lnSpc>
                        <a:spcBef>
                          <a:spcPts val="0"/>
                        </a:spcBef>
                        <a:tabLst/>
                      </a:pPr>
                      <a:r>
                        <a:rPr lang="en-GB" sz="2000" b="0" dirty="0">
                          <a:latin typeface="Calibri" panose="020F0502020204030204" pitchFamily="34" charset="0"/>
                          <a:cs typeface="Calibri" panose="020F0502020204030204" pitchFamily="34" charset="0"/>
                        </a:rPr>
                        <a:t>AEs (all grades), n (%)</a:t>
                      </a:r>
                      <a:endParaRPr sz="2000" b="0" dirty="0">
                        <a:latin typeface="Calibri" panose="020F0502020204030204" pitchFamily="34" charset="0"/>
                        <a:cs typeface="Calibri" panose="020F0502020204030204" pitchFamily="34" charset="0"/>
                      </a:endParaRPr>
                    </a:p>
                  </a:txBody>
                  <a:tcPr marL="72000" marR="72000" marT="46800" marB="46800" anchor="ctr"/>
                </a:tc>
                <a:tc>
                  <a:txBody>
                    <a:bodyPr/>
                    <a:lstStyle/>
                    <a:p>
                      <a:pPr algn="ctr">
                        <a:lnSpc>
                          <a:spcPct val="100000"/>
                        </a:lnSpc>
                        <a:spcBef>
                          <a:spcPts val="1570"/>
                        </a:spcBef>
                      </a:pPr>
                      <a:r>
                        <a:rPr lang="en-GB" sz="2000" dirty="0">
                          <a:latin typeface="Calibri" panose="020F0502020204030204" pitchFamily="34" charset="0"/>
                          <a:cs typeface="Calibri" panose="020F0502020204030204" pitchFamily="34" charset="0"/>
                        </a:rPr>
                        <a:t>1,653 (84)</a:t>
                      </a:r>
                      <a:endParaRPr sz="2000" dirty="0">
                        <a:latin typeface="Calibri" panose="020F0502020204030204" pitchFamily="34" charset="0"/>
                        <a:cs typeface="Calibri" panose="020F0502020204030204" pitchFamily="34" charset="0"/>
                      </a:endParaRPr>
                    </a:p>
                  </a:txBody>
                  <a:tcPr marL="36000" marR="36000" marT="46800" marB="46800" anchor="ctr"/>
                </a:tc>
                <a:tc>
                  <a:txBody>
                    <a:bodyPr/>
                    <a:lstStyle/>
                    <a:p>
                      <a:pPr algn="ctr">
                        <a:lnSpc>
                          <a:spcPct val="100000"/>
                        </a:lnSpc>
                        <a:spcBef>
                          <a:spcPts val="1570"/>
                        </a:spcBef>
                      </a:pPr>
                      <a:r>
                        <a:rPr lang="en-GB" sz="2000" dirty="0">
                          <a:latin typeface="Calibri" panose="020F0502020204030204" pitchFamily="34" charset="0"/>
                          <a:cs typeface="Calibri" panose="020F0502020204030204" pitchFamily="34" charset="0"/>
                        </a:rPr>
                        <a:t>590 (89)</a:t>
                      </a:r>
                      <a:endParaRPr sz="2000" dirty="0">
                        <a:latin typeface="Calibri" panose="020F0502020204030204" pitchFamily="34" charset="0"/>
                        <a:cs typeface="Calibri" panose="020F0502020204030204" pitchFamily="34" charset="0"/>
                      </a:endParaRPr>
                    </a:p>
                  </a:txBody>
                  <a:tcPr marL="36000" marR="36000" marT="46800" marB="46800" anchor="ctr"/>
                </a:tc>
                <a:tc>
                  <a:txBody>
                    <a:bodyPr/>
                    <a:lstStyle/>
                    <a:p>
                      <a:pPr algn="ctr">
                        <a:lnSpc>
                          <a:spcPct val="100000"/>
                        </a:lnSpc>
                        <a:spcBef>
                          <a:spcPts val="1570"/>
                        </a:spcBef>
                      </a:pPr>
                      <a:r>
                        <a:rPr lang="en-GB" sz="2000" dirty="0">
                          <a:latin typeface="Calibri" panose="020F0502020204030204" pitchFamily="34" charset="0"/>
                          <a:cs typeface="Calibri" panose="020F0502020204030204" pitchFamily="34" charset="0"/>
                        </a:rPr>
                        <a:t>68 (92)</a:t>
                      </a:r>
                      <a:endParaRPr sz="2000" dirty="0">
                        <a:latin typeface="Calibri" panose="020F0502020204030204" pitchFamily="34" charset="0"/>
                        <a:cs typeface="Calibri" panose="020F0502020204030204" pitchFamily="34" charset="0"/>
                      </a:endParaRPr>
                    </a:p>
                  </a:txBody>
                  <a:tcPr marL="36000" marR="36000" marT="46800" marB="46800" anchor="ctr"/>
                </a:tc>
                <a:extLst>
                  <a:ext uri="{0D108BD9-81ED-4DB2-BD59-A6C34878D82A}">
                    <a16:rowId xmlns:a16="http://schemas.microsoft.com/office/drawing/2014/main" val="2323974869"/>
                  </a:ext>
                </a:extLst>
              </a:tr>
              <a:tr h="0">
                <a:tc>
                  <a:txBody>
                    <a:bodyPr/>
                    <a:lstStyle/>
                    <a:p>
                      <a:pPr marL="7938" marR="372745" indent="0">
                        <a:lnSpc>
                          <a:spcPct val="100000"/>
                        </a:lnSpc>
                        <a:spcBef>
                          <a:spcPts val="0"/>
                        </a:spcBef>
                        <a:tabLst/>
                      </a:pPr>
                      <a:r>
                        <a:rPr lang="en-GB" sz="2000" b="1" dirty="0">
                          <a:latin typeface="Calibri" panose="020F0502020204030204" pitchFamily="34" charset="0"/>
                          <a:cs typeface="Calibri" panose="020F0502020204030204" pitchFamily="34" charset="0"/>
                        </a:rPr>
                        <a:t>All grade 3 or 4 AEs, n (%)</a:t>
                      </a:r>
                      <a:endParaRPr sz="2000" b="1" dirty="0">
                        <a:latin typeface="Calibri" panose="020F0502020204030204" pitchFamily="34" charset="0"/>
                        <a:cs typeface="Calibri" panose="020F0502020204030204" pitchFamily="34" charset="0"/>
                      </a:endParaRPr>
                    </a:p>
                  </a:txBody>
                  <a:tcPr marL="72000" marR="72000" marT="46800" marB="46800" anchor="ctr"/>
                </a:tc>
                <a:tc>
                  <a:txBody>
                    <a:bodyPr/>
                    <a:lstStyle/>
                    <a:p>
                      <a:pPr algn="ctr">
                        <a:lnSpc>
                          <a:spcPct val="100000"/>
                        </a:lnSpc>
                        <a:spcBef>
                          <a:spcPts val="1570"/>
                        </a:spcBef>
                      </a:pPr>
                      <a:r>
                        <a:rPr lang="en-GB" sz="2000" b="1" dirty="0">
                          <a:latin typeface="Calibri" panose="020F0502020204030204" pitchFamily="34" charset="0"/>
                          <a:cs typeface="Calibri" panose="020F0502020204030204" pitchFamily="34" charset="0"/>
                        </a:rPr>
                        <a:t>638 (33)</a:t>
                      </a:r>
                      <a:endParaRPr sz="2000" b="1" dirty="0">
                        <a:latin typeface="Calibri" panose="020F0502020204030204" pitchFamily="34" charset="0"/>
                        <a:cs typeface="Calibri" panose="020F0502020204030204" pitchFamily="34" charset="0"/>
                      </a:endParaRPr>
                    </a:p>
                  </a:txBody>
                  <a:tcPr marL="36000" marR="36000" marT="46800" marB="46800" anchor="ctr"/>
                </a:tc>
                <a:tc>
                  <a:txBody>
                    <a:bodyPr/>
                    <a:lstStyle/>
                    <a:p>
                      <a:pPr algn="ctr">
                        <a:lnSpc>
                          <a:spcPct val="100000"/>
                        </a:lnSpc>
                        <a:spcBef>
                          <a:spcPts val="1570"/>
                        </a:spcBef>
                      </a:pPr>
                      <a:r>
                        <a:rPr lang="en-GB" sz="2000" b="1" dirty="0">
                          <a:latin typeface="Calibri" panose="020F0502020204030204" pitchFamily="34" charset="0"/>
                          <a:cs typeface="Calibri" panose="020F0502020204030204" pitchFamily="34" charset="0"/>
                        </a:rPr>
                        <a:t>210 (32)</a:t>
                      </a:r>
                      <a:endParaRPr sz="2000" b="1" dirty="0">
                        <a:latin typeface="Calibri" panose="020F0502020204030204" pitchFamily="34" charset="0"/>
                        <a:cs typeface="Calibri" panose="020F0502020204030204" pitchFamily="34" charset="0"/>
                      </a:endParaRPr>
                    </a:p>
                  </a:txBody>
                  <a:tcPr marL="36000" marR="36000" marT="46800" marB="46800" anchor="ctr"/>
                </a:tc>
                <a:tc>
                  <a:txBody>
                    <a:bodyPr/>
                    <a:lstStyle/>
                    <a:p>
                      <a:pPr algn="ctr">
                        <a:lnSpc>
                          <a:spcPct val="100000"/>
                        </a:lnSpc>
                        <a:spcBef>
                          <a:spcPts val="1570"/>
                        </a:spcBef>
                      </a:pPr>
                      <a:r>
                        <a:rPr lang="en-GB" sz="2000" b="1" dirty="0">
                          <a:latin typeface="Calibri" panose="020F0502020204030204" pitchFamily="34" charset="0"/>
                          <a:cs typeface="Calibri" panose="020F0502020204030204" pitchFamily="34" charset="0"/>
                        </a:rPr>
                        <a:t>13 (18)</a:t>
                      </a:r>
                      <a:endParaRPr sz="2000" b="1" dirty="0">
                        <a:latin typeface="Calibri" panose="020F0502020204030204" pitchFamily="34" charset="0"/>
                        <a:cs typeface="Calibri" panose="020F0502020204030204" pitchFamily="34" charset="0"/>
                      </a:endParaRPr>
                    </a:p>
                  </a:txBody>
                  <a:tcPr marL="36000" marR="36000" marT="46800" marB="46800" anchor="ctr"/>
                </a:tc>
                <a:extLst>
                  <a:ext uri="{0D108BD9-81ED-4DB2-BD59-A6C34878D82A}">
                    <a16:rowId xmlns:a16="http://schemas.microsoft.com/office/drawing/2014/main" val="4274258561"/>
                  </a:ext>
                </a:extLst>
              </a:tr>
            </a:tbl>
          </a:graphicData>
        </a:graphic>
      </p:graphicFrame>
      <p:sp>
        <p:nvSpPr>
          <p:cNvPr id="2" name="object 2"/>
          <p:cNvSpPr txBox="1">
            <a:spLocks noGrp="1"/>
          </p:cNvSpPr>
          <p:nvPr>
            <p:ph type="title"/>
          </p:nvPr>
        </p:nvSpPr>
        <p:spPr/>
        <p:txBody>
          <a:bodyPr/>
          <a:lstStyle/>
          <a:p>
            <a:r>
              <a:rPr lang="en-GB" dirty="0"/>
              <a:t>GIDEON provides real-world data for </a:t>
            </a:r>
            <a:r>
              <a:rPr lang="en-GB" dirty="0" err="1"/>
              <a:t>sorafenib</a:t>
            </a:r>
            <a:endParaRPr lang="en-GB" dirty="0"/>
          </a:p>
        </p:txBody>
      </p:sp>
      <p:sp>
        <p:nvSpPr>
          <p:cNvPr id="9" name="Content Placeholder 8">
            <a:extLst>
              <a:ext uri="{FF2B5EF4-FFF2-40B4-BE49-F238E27FC236}">
                <a16:creationId xmlns:a16="http://schemas.microsoft.com/office/drawing/2014/main" id="{A5335560-2198-1448-9558-71A68BD18066}"/>
              </a:ext>
            </a:extLst>
          </p:cNvPr>
          <p:cNvSpPr>
            <a:spLocks noGrp="1"/>
          </p:cNvSpPr>
          <p:nvPr>
            <p:ph sz="quarter" idx="15"/>
          </p:nvPr>
        </p:nvSpPr>
        <p:spPr/>
        <p:txBody>
          <a:bodyPr/>
          <a:lstStyle/>
          <a:p>
            <a:pPr>
              <a:spcBef>
                <a:spcPts val="0"/>
              </a:spcBef>
            </a:pPr>
            <a:r>
              <a:rPr lang="en-US" dirty="0">
                <a:solidFill>
                  <a:schemeClr val="tx2"/>
                </a:solidFill>
              </a:rPr>
              <a:t>*Three patients recorded as having Child-Pugh B but specific score not recorded</a:t>
            </a:r>
          </a:p>
          <a:p>
            <a:pPr>
              <a:spcBef>
                <a:spcPts val="0"/>
              </a:spcBef>
            </a:pPr>
            <a:r>
              <a:rPr lang="en-GB" dirty="0">
                <a:solidFill>
                  <a:schemeClr val="tx2"/>
                </a:solidFill>
              </a:rPr>
              <a:t>AE, adverse </a:t>
            </a:r>
            <a:r>
              <a:rPr lang="en-GB" dirty="0"/>
              <a:t>event</a:t>
            </a:r>
          </a:p>
          <a:p>
            <a:pPr>
              <a:spcBef>
                <a:spcPts val="0"/>
              </a:spcBef>
            </a:pPr>
            <a:r>
              <a:rPr lang="en-GB" dirty="0"/>
              <a:t>Marrero JA, et al. J </a:t>
            </a:r>
            <a:r>
              <a:rPr lang="en-GB" dirty="0" err="1"/>
              <a:t>Hepatol</a:t>
            </a:r>
            <a:r>
              <a:rPr lang="en-GB" dirty="0"/>
              <a:t>. 2016;65(6):1140-7</a:t>
            </a:r>
          </a:p>
        </p:txBody>
      </p:sp>
      <p:sp>
        <p:nvSpPr>
          <p:cNvPr id="17" name="Slide Number Placeholder 16">
            <a:extLst>
              <a:ext uri="{FF2B5EF4-FFF2-40B4-BE49-F238E27FC236}">
                <a16:creationId xmlns:a16="http://schemas.microsoft.com/office/drawing/2014/main" id="{E44F6E97-3C72-3C49-A7ED-22747FEBFF5F}"/>
              </a:ext>
            </a:extLst>
          </p:cNvPr>
          <p:cNvSpPr>
            <a:spLocks noGrp="1"/>
          </p:cNvSpPr>
          <p:nvPr>
            <p:ph type="sldNum" sz="quarter" idx="4"/>
          </p:nvPr>
        </p:nvSpPr>
        <p:spPr/>
        <p:txBody>
          <a:bodyPr/>
          <a:lstStyle/>
          <a:p>
            <a:fld id="{FCE43C0F-8A7B-3A4B-9DB5-B3472E36E833}" type="slidenum">
              <a:rPr lang="en-GB" smtClean="0"/>
              <a:pPr/>
              <a:t>36</a:t>
            </a:fld>
            <a:endParaRPr lang="en-GB" dirty="0"/>
          </a:p>
        </p:txBody>
      </p:sp>
    </p:spTree>
    <p:extLst>
      <p:ext uri="{BB962C8B-B14F-4D97-AF65-F5344CB8AC3E}">
        <p14:creationId xmlns:p14="http://schemas.microsoft.com/office/powerpoint/2010/main" val="376840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222438" y="1763703"/>
            <a:ext cx="3041015" cy="2222500"/>
            <a:chOff x="7222438" y="2095011"/>
            <a:chExt cx="3041015" cy="2222500"/>
          </a:xfrm>
        </p:grpSpPr>
        <p:sp>
          <p:nvSpPr>
            <p:cNvPr id="3" name="object 3"/>
            <p:cNvSpPr/>
            <p:nvPr/>
          </p:nvSpPr>
          <p:spPr>
            <a:xfrm>
              <a:off x="7330439" y="3182766"/>
              <a:ext cx="2164080" cy="457200"/>
            </a:xfrm>
            <a:custGeom>
              <a:avLst/>
              <a:gdLst/>
              <a:ahLst/>
              <a:cxnLst/>
              <a:rect l="l" t="t" r="r" b="b"/>
              <a:pathLst>
                <a:path w="2164079" h="457200">
                  <a:moveTo>
                    <a:pt x="2164080" y="457200"/>
                  </a:moveTo>
                  <a:lnTo>
                    <a:pt x="1901190" y="426720"/>
                  </a:lnTo>
                  <a:lnTo>
                    <a:pt x="1638300" y="0"/>
                  </a:lnTo>
                  <a:lnTo>
                    <a:pt x="1059180" y="26670"/>
                  </a:lnTo>
                  <a:lnTo>
                    <a:pt x="765810" y="114300"/>
                  </a:lnTo>
                  <a:lnTo>
                    <a:pt x="560070" y="34290"/>
                  </a:lnTo>
                  <a:lnTo>
                    <a:pt x="0" y="22860"/>
                  </a:lnTo>
                </a:path>
              </a:pathLst>
            </a:custGeom>
            <a:ln w="19050">
              <a:solidFill>
                <a:srgbClr val="8064A2"/>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 name="object 4"/>
            <p:cNvSpPr/>
            <p:nvPr/>
          </p:nvSpPr>
          <p:spPr>
            <a:xfrm>
              <a:off x="7307579" y="3228486"/>
              <a:ext cx="2350770" cy="544830"/>
            </a:xfrm>
            <a:custGeom>
              <a:avLst/>
              <a:gdLst/>
              <a:ahLst/>
              <a:cxnLst/>
              <a:rect l="l" t="t" r="r" b="b"/>
              <a:pathLst>
                <a:path w="2350770" h="544829">
                  <a:moveTo>
                    <a:pt x="2350770" y="499110"/>
                  </a:moveTo>
                  <a:lnTo>
                    <a:pt x="1813560" y="544830"/>
                  </a:lnTo>
                  <a:lnTo>
                    <a:pt x="1295400" y="487680"/>
                  </a:lnTo>
                  <a:lnTo>
                    <a:pt x="1009650" y="510540"/>
                  </a:lnTo>
                  <a:lnTo>
                    <a:pt x="685800" y="480060"/>
                  </a:lnTo>
                  <a:lnTo>
                    <a:pt x="361950" y="293370"/>
                  </a:lnTo>
                  <a:lnTo>
                    <a:pt x="0" y="0"/>
                  </a:lnTo>
                </a:path>
              </a:pathLst>
            </a:custGeom>
            <a:ln w="19050">
              <a:solidFill>
                <a:srgbClr val="8064A2"/>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 name="object 5"/>
            <p:cNvSpPr/>
            <p:nvPr/>
          </p:nvSpPr>
          <p:spPr>
            <a:xfrm>
              <a:off x="7338059" y="3236106"/>
              <a:ext cx="1508760" cy="316230"/>
            </a:xfrm>
            <a:custGeom>
              <a:avLst/>
              <a:gdLst/>
              <a:ahLst/>
              <a:cxnLst/>
              <a:rect l="l" t="t" r="r" b="b"/>
              <a:pathLst>
                <a:path w="1508759" h="316229">
                  <a:moveTo>
                    <a:pt x="1508760" y="316230"/>
                  </a:moveTo>
                  <a:lnTo>
                    <a:pt x="731520" y="312420"/>
                  </a:lnTo>
                  <a:lnTo>
                    <a:pt x="441960" y="19050"/>
                  </a:lnTo>
                  <a:lnTo>
                    <a:pt x="0" y="0"/>
                  </a:lnTo>
                </a:path>
              </a:pathLst>
            </a:custGeom>
            <a:ln w="19050">
              <a:solidFill>
                <a:srgbClr val="8064A2"/>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 name="object 6"/>
            <p:cNvSpPr/>
            <p:nvPr/>
          </p:nvSpPr>
          <p:spPr>
            <a:xfrm>
              <a:off x="7284719" y="3228486"/>
              <a:ext cx="2080260" cy="689610"/>
            </a:xfrm>
            <a:custGeom>
              <a:avLst/>
              <a:gdLst/>
              <a:ahLst/>
              <a:cxnLst/>
              <a:rect l="l" t="t" r="r" b="b"/>
              <a:pathLst>
                <a:path w="2080259" h="689610">
                  <a:moveTo>
                    <a:pt x="2080260" y="689610"/>
                  </a:moveTo>
                  <a:lnTo>
                    <a:pt x="213360" y="689610"/>
                  </a:lnTo>
                  <a:lnTo>
                    <a:pt x="0" y="0"/>
                  </a:lnTo>
                </a:path>
              </a:pathLst>
            </a:custGeom>
            <a:ln w="19050">
              <a:solidFill>
                <a:srgbClr val="8064A2"/>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 name="object 7"/>
            <p:cNvSpPr/>
            <p:nvPr/>
          </p:nvSpPr>
          <p:spPr>
            <a:xfrm>
              <a:off x="7452359" y="3076086"/>
              <a:ext cx="2156460" cy="1238250"/>
            </a:xfrm>
            <a:custGeom>
              <a:avLst/>
              <a:gdLst/>
              <a:ahLst/>
              <a:cxnLst/>
              <a:rect l="l" t="t" r="r" b="b"/>
              <a:pathLst>
                <a:path w="2156459" h="1238250">
                  <a:moveTo>
                    <a:pt x="2156460" y="956310"/>
                  </a:moveTo>
                  <a:lnTo>
                    <a:pt x="1878330" y="1017270"/>
                  </a:lnTo>
                  <a:lnTo>
                    <a:pt x="1653540" y="1097280"/>
                  </a:lnTo>
                  <a:lnTo>
                    <a:pt x="1363980" y="1238250"/>
                  </a:lnTo>
                  <a:lnTo>
                    <a:pt x="1104900" y="1116330"/>
                  </a:lnTo>
                  <a:lnTo>
                    <a:pt x="811530" y="1101090"/>
                  </a:lnTo>
                  <a:lnTo>
                    <a:pt x="582930" y="701040"/>
                  </a:lnTo>
                  <a:lnTo>
                    <a:pt x="327660" y="662940"/>
                  </a:lnTo>
                  <a:lnTo>
                    <a:pt x="91440" y="167640"/>
                  </a:lnTo>
                  <a:lnTo>
                    <a:pt x="0" y="0"/>
                  </a:lnTo>
                </a:path>
              </a:pathLst>
            </a:custGeom>
            <a:ln w="19050">
              <a:solidFill>
                <a:srgbClr val="8064A2"/>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 name="object 8"/>
            <p:cNvSpPr/>
            <p:nvPr/>
          </p:nvSpPr>
          <p:spPr>
            <a:xfrm>
              <a:off x="7296149" y="3255156"/>
              <a:ext cx="1824989" cy="1032510"/>
            </a:xfrm>
            <a:custGeom>
              <a:avLst/>
              <a:gdLst/>
              <a:ahLst/>
              <a:cxnLst/>
              <a:rect l="l" t="t" r="r" b="b"/>
              <a:pathLst>
                <a:path w="1824990" h="1032510">
                  <a:moveTo>
                    <a:pt x="1824990" y="1032510"/>
                  </a:moveTo>
                  <a:lnTo>
                    <a:pt x="1546860" y="1021080"/>
                  </a:lnTo>
                  <a:lnTo>
                    <a:pt x="1291590" y="975360"/>
                  </a:lnTo>
                  <a:lnTo>
                    <a:pt x="979170" y="861060"/>
                  </a:lnTo>
                  <a:lnTo>
                    <a:pt x="765810" y="822960"/>
                  </a:lnTo>
                  <a:lnTo>
                    <a:pt x="468630" y="674370"/>
                  </a:lnTo>
                  <a:lnTo>
                    <a:pt x="240030" y="613410"/>
                  </a:lnTo>
                  <a:lnTo>
                    <a:pt x="0" y="0"/>
                  </a:lnTo>
                </a:path>
              </a:pathLst>
            </a:custGeom>
            <a:ln w="19050">
              <a:solidFill>
                <a:srgbClr val="8064A2"/>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 name="object 9"/>
            <p:cNvSpPr/>
            <p:nvPr/>
          </p:nvSpPr>
          <p:spPr>
            <a:xfrm>
              <a:off x="7448549" y="3266586"/>
              <a:ext cx="281940" cy="0"/>
            </a:xfrm>
            <a:custGeom>
              <a:avLst/>
              <a:gdLst/>
              <a:ahLst/>
              <a:cxnLst/>
              <a:rect l="l" t="t" r="r" b="b"/>
              <a:pathLst>
                <a:path w="281940">
                  <a:moveTo>
                    <a:pt x="281940" y="0"/>
                  </a:moveTo>
                  <a:lnTo>
                    <a:pt x="0" y="0"/>
                  </a:lnTo>
                </a:path>
              </a:pathLst>
            </a:custGeom>
            <a:ln w="19050">
              <a:solidFill>
                <a:srgbClr val="8064A2"/>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 name="object 10"/>
            <p:cNvSpPr/>
            <p:nvPr/>
          </p:nvSpPr>
          <p:spPr>
            <a:xfrm>
              <a:off x="7300912" y="2114061"/>
              <a:ext cx="2076450" cy="1085850"/>
            </a:xfrm>
            <a:custGeom>
              <a:avLst/>
              <a:gdLst/>
              <a:ahLst/>
              <a:cxnLst/>
              <a:rect l="l" t="t" r="r" b="b"/>
              <a:pathLst>
                <a:path w="2076450" h="1085850">
                  <a:moveTo>
                    <a:pt x="2076450" y="9525"/>
                  </a:moveTo>
                  <a:lnTo>
                    <a:pt x="1819275" y="0"/>
                  </a:lnTo>
                  <a:lnTo>
                    <a:pt x="1557337" y="366713"/>
                  </a:lnTo>
                  <a:lnTo>
                    <a:pt x="1295400" y="366713"/>
                  </a:lnTo>
                  <a:lnTo>
                    <a:pt x="1042987" y="442913"/>
                  </a:lnTo>
                  <a:lnTo>
                    <a:pt x="461962" y="881063"/>
                  </a:lnTo>
                  <a:lnTo>
                    <a:pt x="219075" y="890588"/>
                  </a:lnTo>
                  <a:lnTo>
                    <a:pt x="0" y="1085850"/>
                  </a:lnTo>
                </a:path>
              </a:pathLst>
            </a:custGeom>
            <a:ln w="19050">
              <a:solidFill>
                <a:schemeClr val="tx2"/>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 name="object 11"/>
            <p:cNvSpPr/>
            <p:nvPr/>
          </p:nvSpPr>
          <p:spPr>
            <a:xfrm>
              <a:off x="7286624" y="2404573"/>
              <a:ext cx="171450" cy="786130"/>
            </a:xfrm>
            <a:custGeom>
              <a:avLst/>
              <a:gdLst/>
              <a:ahLst/>
              <a:cxnLst/>
              <a:rect l="l" t="t" r="r" b="b"/>
              <a:pathLst>
                <a:path w="171450" h="786130">
                  <a:moveTo>
                    <a:pt x="171450" y="0"/>
                  </a:moveTo>
                  <a:lnTo>
                    <a:pt x="0" y="785812"/>
                  </a:lnTo>
                </a:path>
              </a:pathLst>
            </a:custGeom>
            <a:ln w="19050">
              <a:solidFill>
                <a:schemeClr val="tx2"/>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 name="object 12"/>
            <p:cNvSpPr/>
            <p:nvPr/>
          </p:nvSpPr>
          <p:spPr>
            <a:xfrm>
              <a:off x="7296149" y="2095011"/>
              <a:ext cx="548005" cy="1085850"/>
            </a:xfrm>
            <a:custGeom>
              <a:avLst/>
              <a:gdLst/>
              <a:ahLst/>
              <a:cxnLst/>
              <a:rect l="l" t="t" r="r" b="b"/>
              <a:pathLst>
                <a:path w="548004" h="1085850">
                  <a:moveTo>
                    <a:pt x="257175" y="0"/>
                  </a:moveTo>
                  <a:lnTo>
                    <a:pt x="0" y="1085850"/>
                  </a:lnTo>
                  <a:lnTo>
                    <a:pt x="219075" y="390525"/>
                  </a:lnTo>
                  <a:lnTo>
                    <a:pt x="547688" y="28575"/>
                  </a:lnTo>
                </a:path>
              </a:pathLst>
            </a:custGeom>
            <a:ln w="19050">
              <a:solidFill>
                <a:schemeClr val="tx2"/>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3" name="object 13"/>
            <p:cNvSpPr/>
            <p:nvPr/>
          </p:nvSpPr>
          <p:spPr>
            <a:xfrm>
              <a:off x="7305674" y="2314086"/>
              <a:ext cx="500380" cy="890905"/>
            </a:xfrm>
            <a:custGeom>
              <a:avLst/>
              <a:gdLst/>
              <a:ahLst/>
              <a:cxnLst/>
              <a:rect l="l" t="t" r="r" b="b"/>
              <a:pathLst>
                <a:path w="500379" h="890905">
                  <a:moveTo>
                    <a:pt x="500063" y="0"/>
                  </a:moveTo>
                  <a:lnTo>
                    <a:pt x="257175" y="814388"/>
                  </a:lnTo>
                  <a:lnTo>
                    <a:pt x="0" y="890588"/>
                  </a:lnTo>
                </a:path>
              </a:pathLst>
            </a:custGeom>
            <a:ln w="19050">
              <a:solidFill>
                <a:schemeClr val="tx2"/>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4" name="object 14"/>
            <p:cNvSpPr/>
            <p:nvPr/>
          </p:nvSpPr>
          <p:spPr>
            <a:xfrm>
              <a:off x="7310437" y="2899873"/>
              <a:ext cx="428625" cy="285750"/>
            </a:xfrm>
            <a:custGeom>
              <a:avLst/>
              <a:gdLst/>
              <a:ahLst/>
              <a:cxnLst/>
              <a:rect l="l" t="t" r="r" b="b"/>
              <a:pathLst>
                <a:path w="428625" h="285750">
                  <a:moveTo>
                    <a:pt x="428625" y="0"/>
                  </a:moveTo>
                  <a:lnTo>
                    <a:pt x="214312" y="28575"/>
                  </a:lnTo>
                  <a:lnTo>
                    <a:pt x="0" y="285750"/>
                  </a:lnTo>
                </a:path>
              </a:pathLst>
            </a:custGeom>
            <a:ln w="19050">
              <a:solidFill>
                <a:schemeClr val="tx2"/>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5" name="object 15"/>
            <p:cNvSpPr/>
            <p:nvPr/>
          </p:nvSpPr>
          <p:spPr>
            <a:xfrm>
              <a:off x="7324724" y="2952261"/>
              <a:ext cx="224154" cy="243204"/>
            </a:xfrm>
            <a:custGeom>
              <a:avLst/>
              <a:gdLst/>
              <a:ahLst/>
              <a:cxnLst/>
              <a:rect l="l" t="t" r="r" b="b"/>
              <a:pathLst>
                <a:path w="224154" h="243205">
                  <a:moveTo>
                    <a:pt x="223838" y="0"/>
                  </a:moveTo>
                  <a:lnTo>
                    <a:pt x="0" y="242888"/>
                  </a:lnTo>
                </a:path>
              </a:pathLst>
            </a:custGeom>
            <a:ln w="19050">
              <a:solidFill>
                <a:schemeClr val="tx2"/>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6" name="object 16"/>
            <p:cNvSpPr/>
            <p:nvPr/>
          </p:nvSpPr>
          <p:spPr>
            <a:xfrm>
              <a:off x="7334249" y="2799861"/>
              <a:ext cx="719455" cy="409575"/>
            </a:xfrm>
            <a:custGeom>
              <a:avLst/>
              <a:gdLst/>
              <a:ahLst/>
              <a:cxnLst/>
              <a:rect l="l" t="t" r="r" b="b"/>
              <a:pathLst>
                <a:path w="719454" h="409575">
                  <a:moveTo>
                    <a:pt x="719138" y="0"/>
                  </a:moveTo>
                  <a:lnTo>
                    <a:pt x="509588" y="257175"/>
                  </a:lnTo>
                  <a:lnTo>
                    <a:pt x="0" y="409575"/>
                  </a:lnTo>
                </a:path>
              </a:pathLst>
            </a:custGeom>
            <a:ln w="19050">
              <a:solidFill>
                <a:schemeClr val="tx2"/>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7" name="object 17"/>
            <p:cNvSpPr/>
            <p:nvPr/>
          </p:nvSpPr>
          <p:spPr>
            <a:xfrm>
              <a:off x="7324724" y="3090373"/>
              <a:ext cx="719455" cy="114300"/>
            </a:xfrm>
            <a:custGeom>
              <a:avLst/>
              <a:gdLst/>
              <a:ahLst/>
              <a:cxnLst/>
              <a:rect l="l" t="t" r="r" b="b"/>
              <a:pathLst>
                <a:path w="719454" h="114300">
                  <a:moveTo>
                    <a:pt x="719138" y="0"/>
                  </a:moveTo>
                  <a:lnTo>
                    <a:pt x="414338" y="52387"/>
                  </a:lnTo>
                  <a:lnTo>
                    <a:pt x="242888" y="42862"/>
                  </a:lnTo>
                  <a:lnTo>
                    <a:pt x="0" y="114300"/>
                  </a:lnTo>
                </a:path>
              </a:pathLst>
            </a:custGeom>
            <a:ln w="19050">
              <a:solidFill>
                <a:schemeClr val="tx2"/>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8" name="object 18"/>
            <p:cNvSpPr/>
            <p:nvPr/>
          </p:nvSpPr>
          <p:spPr>
            <a:xfrm>
              <a:off x="7813674" y="2479186"/>
              <a:ext cx="1038225" cy="720725"/>
            </a:xfrm>
            <a:custGeom>
              <a:avLst/>
              <a:gdLst/>
              <a:ahLst/>
              <a:cxnLst/>
              <a:rect l="l" t="t" r="r" b="b"/>
              <a:pathLst>
                <a:path w="1038225" h="720725">
                  <a:moveTo>
                    <a:pt x="476250" y="0"/>
                  </a:moveTo>
                  <a:lnTo>
                    <a:pt x="209550" y="298450"/>
                  </a:lnTo>
                  <a:lnTo>
                    <a:pt x="0" y="720725"/>
                  </a:lnTo>
                  <a:lnTo>
                    <a:pt x="231775" y="501650"/>
                  </a:lnTo>
                  <a:lnTo>
                    <a:pt x="260350" y="485775"/>
                  </a:lnTo>
                  <a:lnTo>
                    <a:pt x="498475" y="428625"/>
                  </a:lnTo>
                  <a:lnTo>
                    <a:pt x="1038225" y="577850"/>
                  </a:lnTo>
                </a:path>
              </a:pathLst>
            </a:custGeom>
            <a:ln w="19050">
              <a:solidFill>
                <a:srgbClr val="9BBB59"/>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9" name="object 19"/>
            <p:cNvSpPr/>
            <p:nvPr/>
          </p:nvSpPr>
          <p:spPr>
            <a:xfrm>
              <a:off x="7337424" y="2555386"/>
              <a:ext cx="1212850" cy="650875"/>
            </a:xfrm>
            <a:custGeom>
              <a:avLst/>
              <a:gdLst/>
              <a:ahLst/>
              <a:cxnLst/>
              <a:rect l="l" t="t" r="r" b="b"/>
              <a:pathLst>
                <a:path w="1212850" h="650875">
                  <a:moveTo>
                    <a:pt x="1212850" y="0"/>
                  </a:moveTo>
                  <a:lnTo>
                    <a:pt x="949325" y="396875"/>
                  </a:lnTo>
                  <a:lnTo>
                    <a:pt x="755650" y="482600"/>
                  </a:lnTo>
                  <a:lnTo>
                    <a:pt x="412750" y="581025"/>
                  </a:lnTo>
                  <a:lnTo>
                    <a:pt x="238125" y="600075"/>
                  </a:lnTo>
                  <a:lnTo>
                    <a:pt x="0" y="650875"/>
                  </a:lnTo>
                </a:path>
              </a:pathLst>
            </a:custGeom>
            <a:ln w="19050">
              <a:solidFill>
                <a:srgbClr val="9BBB59"/>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0" name="object 20"/>
            <p:cNvSpPr/>
            <p:nvPr/>
          </p:nvSpPr>
          <p:spPr>
            <a:xfrm>
              <a:off x="7553324" y="2815736"/>
              <a:ext cx="450850" cy="384175"/>
            </a:xfrm>
            <a:custGeom>
              <a:avLst/>
              <a:gdLst/>
              <a:ahLst/>
              <a:cxnLst/>
              <a:rect l="l" t="t" r="r" b="b"/>
              <a:pathLst>
                <a:path w="450850" h="384175">
                  <a:moveTo>
                    <a:pt x="450850" y="0"/>
                  </a:moveTo>
                  <a:lnTo>
                    <a:pt x="231775" y="203200"/>
                  </a:lnTo>
                  <a:lnTo>
                    <a:pt x="0" y="384175"/>
                  </a:lnTo>
                </a:path>
              </a:pathLst>
            </a:custGeom>
            <a:ln w="19050">
              <a:solidFill>
                <a:srgbClr val="9BBB59"/>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1" name="object 21"/>
            <p:cNvSpPr/>
            <p:nvPr/>
          </p:nvSpPr>
          <p:spPr>
            <a:xfrm>
              <a:off x="7512049" y="2647461"/>
              <a:ext cx="2133600" cy="552450"/>
            </a:xfrm>
            <a:custGeom>
              <a:avLst/>
              <a:gdLst/>
              <a:ahLst/>
              <a:cxnLst/>
              <a:rect l="l" t="t" r="r" b="b"/>
              <a:pathLst>
                <a:path w="2133600" h="552450">
                  <a:moveTo>
                    <a:pt x="2133600" y="0"/>
                  </a:moveTo>
                  <a:lnTo>
                    <a:pt x="1577975" y="111125"/>
                  </a:lnTo>
                  <a:lnTo>
                    <a:pt x="784225" y="107950"/>
                  </a:lnTo>
                  <a:lnTo>
                    <a:pt x="520700" y="454025"/>
                  </a:lnTo>
                  <a:lnTo>
                    <a:pt x="187325" y="511175"/>
                  </a:lnTo>
                  <a:lnTo>
                    <a:pt x="101600" y="552450"/>
                  </a:lnTo>
                  <a:lnTo>
                    <a:pt x="0" y="549275"/>
                  </a:lnTo>
                </a:path>
              </a:pathLst>
            </a:custGeom>
            <a:ln w="19050">
              <a:solidFill>
                <a:srgbClr val="9BBB59"/>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2" name="object 22"/>
            <p:cNvSpPr/>
            <p:nvPr/>
          </p:nvSpPr>
          <p:spPr>
            <a:xfrm>
              <a:off x="8102599" y="2930036"/>
              <a:ext cx="485775" cy="95250"/>
            </a:xfrm>
            <a:custGeom>
              <a:avLst/>
              <a:gdLst/>
              <a:ahLst/>
              <a:cxnLst/>
              <a:rect l="l" t="t" r="r" b="b"/>
              <a:pathLst>
                <a:path w="485775" h="95250">
                  <a:moveTo>
                    <a:pt x="485775" y="79375"/>
                  </a:moveTo>
                  <a:lnTo>
                    <a:pt x="219075" y="0"/>
                  </a:lnTo>
                  <a:lnTo>
                    <a:pt x="53975" y="34925"/>
                  </a:lnTo>
                  <a:lnTo>
                    <a:pt x="0" y="95250"/>
                  </a:lnTo>
                </a:path>
              </a:pathLst>
            </a:custGeom>
            <a:ln w="19050">
              <a:solidFill>
                <a:srgbClr val="9BBB59"/>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3" name="object 23"/>
            <p:cNvSpPr/>
            <p:nvPr/>
          </p:nvSpPr>
          <p:spPr>
            <a:xfrm>
              <a:off x="7677149" y="2942736"/>
              <a:ext cx="266700" cy="161925"/>
            </a:xfrm>
            <a:custGeom>
              <a:avLst/>
              <a:gdLst/>
              <a:ahLst/>
              <a:cxnLst/>
              <a:rect l="l" t="t" r="r" b="b"/>
              <a:pathLst>
                <a:path w="266700" h="161925">
                  <a:moveTo>
                    <a:pt x="0" y="161925"/>
                  </a:moveTo>
                  <a:lnTo>
                    <a:pt x="165100" y="133350"/>
                  </a:lnTo>
                  <a:lnTo>
                    <a:pt x="266700" y="0"/>
                  </a:lnTo>
                </a:path>
              </a:pathLst>
            </a:custGeom>
            <a:ln w="19050">
              <a:solidFill>
                <a:srgbClr val="9BBB59"/>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4" name="object 24"/>
            <p:cNvSpPr/>
            <p:nvPr/>
          </p:nvSpPr>
          <p:spPr>
            <a:xfrm>
              <a:off x="7597774" y="3091961"/>
              <a:ext cx="2311400" cy="330200"/>
            </a:xfrm>
            <a:custGeom>
              <a:avLst/>
              <a:gdLst/>
              <a:ahLst/>
              <a:cxnLst/>
              <a:rect l="l" t="t" r="r" b="b"/>
              <a:pathLst>
                <a:path w="2311400" h="330200">
                  <a:moveTo>
                    <a:pt x="2311400" y="330200"/>
                  </a:moveTo>
                  <a:lnTo>
                    <a:pt x="1733550" y="3175"/>
                  </a:lnTo>
                  <a:lnTo>
                    <a:pt x="1466850" y="25400"/>
                  </a:lnTo>
                  <a:lnTo>
                    <a:pt x="1279525" y="0"/>
                  </a:lnTo>
                  <a:lnTo>
                    <a:pt x="955675" y="15875"/>
                  </a:lnTo>
                  <a:lnTo>
                    <a:pt x="533400" y="123825"/>
                  </a:lnTo>
                  <a:lnTo>
                    <a:pt x="0" y="117475"/>
                  </a:lnTo>
                </a:path>
              </a:pathLst>
            </a:custGeom>
            <a:ln w="19050">
              <a:solidFill>
                <a:srgbClr val="9BBB59"/>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5" name="object 25"/>
            <p:cNvSpPr/>
            <p:nvPr/>
          </p:nvSpPr>
          <p:spPr>
            <a:xfrm>
              <a:off x="8131174" y="3203086"/>
              <a:ext cx="1247775" cy="234950"/>
            </a:xfrm>
            <a:custGeom>
              <a:avLst/>
              <a:gdLst/>
              <a:ahLst/>
              <a:cxnLst/>
              <a:rect l="l" t="t" r="r" b="b"/>
              <a:pathLst>
                <a:path w="1247775" h="234950">
                  <a:moveTo>
                    <a:pt x="1247775" y="53975"/>
                  </a:moveTo>
                  <a:lnTo>
                    <a:pt x="996950" y="0"/>
                  </a:lnTo>
                  <a:lnTo>
                    <a:pt x="714375" y="228600"/>
                  </a:lnTo>
                  <a:lnTo>
                    <a:pt x="463550" y="234950"/>
                  </a:lnTo>
                  <a:lnTo>
                    <a:pt x="200025" y="152400"/>
                  </a:lnTo>
                  <a:lnTo>
                    <a:pt x="0" y="19050"/>
                  </a:lnTo>
                </a:path>
              </a:pathLst>
            </a:custGeom>
            <a:ln w="19050">
              <a:solidFill>
                <a:srgbClr val="9BBB59"/>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6" name="object 26"/>
            <p:cNvSpPr/>
            <p:nvPr/>
          </p:nvSpPr>
          <p:spPr>
            <a:xfrm>
              <a:off x="7318374" y="3228486"/>
              <a:ext cx="2597150" cy="282575"/>
            </a:xfrm>
            <a:custGeom>
              <a:avLst/>
              <a:gdLst/>
              <a:ahLst/>
              <a:cxnLst/>
              <a:rect l="l" t="t" r="r" b="b"/>
              <a:pathLst>
                <a:path w="2597150" h="282575">
                  <a:moveTo>
                    <a:pt x="2597150" y="139700"/>
                  </a:moveTo>
                  <a:lnTo>
                    <a:pt x="2051050" y="193675"/>
                  </a:lnTo>
                  <a:lnTo>
                    <a:pt x="1778000" y="282575"/>
                  </a:lnTo>
                  <a:lnTo>
                    <a:pt x="1533525" y="250825"/>
                  </a:lnTo>
                  <a:lnTo>
                    <a:pt x="1238250" y="257175"/>
                  </a:lnTo>
                  <a:lnTo>
                    <a:pt x="1019175" y="219075"/>
                  </a:lnTo>
                  <a:lnTo>
                    <a:pt x="457200" y="225425"/>
                  </a:lnTo>
                  <a:lnTo>
                    <a:pt x="222250" y="6350"/>
                  </a:lnTo>
                  <a:lnTo>
                    <a:pt x="0" y="0"/>
                  </a:lnTo>
                </a:path>
              </a:pathLst>
            </a:custGeom>
            <a:ln w="19050">
              <a:solidFill>
                <a:srgbClr val="9BBB59"/>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7" name="object 27"/>
            <p:cNvSpPr/>
            <p:nvPr/>
          </p:nvSpPr>
          <p:spPr>
            <a:xfrm>
              <a:off x="7375524" y="3228486"/>
              <a:ext cx="673100" cy="111125"/>
            </a:xfrm>
            <a:custGeom>
              <a:avLst/>
              <a:gdLst/>
              <a:ahLst/>
              <a:cxnLst/>
              <a:rect l="l" t="t" r="r" b="b"/>
              <a:pathLst>
                <a:path w="673100" h="111125">
                  <a:moveTo>
                    <a:pt x="673100" y="98425"/>
                  </a:moveTo>
                  <a:lnTo>
                    <a:pt x="393700" y="111125"/>
                  </a:lnTo>
                  <a:lnTo>
                    <a:pt x="0" y="0"/>
                  </a:lnTo>
                </a:path>
              </a:pathLst>
            </a:custGeom>
            <a:ln w="19050">
              <a:solidFill>
                <a:srgbClr val="9BBB59"/>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8" name="object 28"/>
            <p:cNvSpPr/>
            <p:nvPr/>
          </p:nvSpPr>
          <p:spPr>
            <a:xfrm>
              <a:off x="7531099" y="3231661"/>
              <a:ext cx="539750" cy="1085850"/>
            </a:xfrm>
            <a:custGeom>
              <a:avLst/>
              <a:gdLst/>
              <a:ahLst/>
              <a:cxnLst/>
              <a:rect l="l" t="t" r="r" b="b"/>
              <a:pathLst>
                <a:path w="539750" h="1085850">
                  <a:moveTo>
                    <a:pt x="539750" y="1085850"/>
                  </a:moveTo>
                  <a:lnTo>
                    <a:pt x="527050" y="987425"/>
                  </a:lnTo>
                  <a:lnTo>
                    <a:pt x="269875" y="196850"/>
                  </a:lnTo>
                  <a:lnTo>
                    <a:pt x="41275" y="63500"/>
                  </a:lnTo>
                  <a:lnTo>
                    <a:pt x="241300" y="28575"/>
                  </a:lnTo>
                  <a:lnTo>
                    <a:pt x="0" y="0"/>
                  </a:lnTo>
                </a:path>
              </a:pathLst>
            </a:custGeom>
            <a:ln w="19050">
              <a:solidFill>
                <a:srgbClr val="9BBB59"/>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9" name="object 29"/>
            <p:cNvSpPr/>
            <p:nvPr/>
          </p:nvSpPr>
          <p:spPr>
            <a:xfrm>
              <a:off x="7337424" y="3222136"/>
              <a:ext cx="209550" cy="88900"/>
            </a:xfrm>
            <a:custGeom>
              <a:avLst/>
              <a:gdLst/>
              <a:ahLst/>
              <a:cxnLst/>
              <a:rect l="l" t="t" r="r" b="b"/>
              <a:pathLst>
                <a:path w="209550" h="88900">
                  <a:moveTo>
                    <a:pt x="0" y="0"/>
                  </a:moveTo>
                  <a:lnTo>
                    <a:pt x="209550" y="88900"/>
                  </a:lnTo>
                </a:path>
              </a:pathLst>
            </a:custGeom>
            <a:ln w="19050">
              <a:solidFill>
                <a:srgbClr val="9BBB59"/>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0" name="object 30"/>
            <p:cNvSpPr/>
            <p:nvPr/>
          </p:nvSpPr>
          <p:spPr>
            <a:xfrm>
              <a:off x="7299324" y="2812561"/>
              <a:ext cx="501650" cy="400050"/>
            </a:xfrm>
            <a:custGeom>
              <a:avLst/>
              <a:gdLst/>
              <a:ahLst/>
              <a:cxnLst/>
              <a:rect l="l" t="t" r="r" b="b"/>
              <a:pathLst>
                <a:path w="501650" h="400050">
                  <a:moveTo>
                    <a:pt x="501650" y="0"/>
                  </a:moveTo>
                  <a:lnTo>
                    <a:pt x="241300" y="377825"/>
                  </a:lnTo>
                  <a:lnTo>
                    <a:pt x="0" y="400050"/>
                  </a:lnTo>
                </a:path>
              </a:pathLst>
            </a:custGeom>
            <a:ln w="19050">
              <a:solidFill>
                <a:srgbClr val="9BBB59"/>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1" name="object 31"/>
            <p:cNvSpPr/>
            <p:nvPr/>
          </p:nvSpPr>
          <p:spPr>
            <a:xfrm>
              <a:off x="7299324" y="2847486"/>
              <a:ext cx="1031875" cy="358775"/>
            </a:xfrm>
            <a:custGeom>
              <a:avLst/>
              <a:gdLst/>
              <a:ahLst/>
              <a:cxnLst/>
              <a:rect l="l" t="t" r="r" b="b"/>
              <a:pathLst>
                <a:path w="1031875" h="358775">
                  <a:moveTo>
                    <a:pt x="0" y="358775"/>
                  </a:moveTo>
                  <a:lnTo>
                    <a:pt x="228600" y="196850"/>
                  </a:lnTo>
                  <a:lnTo>
                    <a:pt x="812800" y="136525"/>
                  </a:lnTo>
                  <a:lnTo>
                    <a:pt x="1031875" y="0"/>
                  </a:lnTo>
                </a:path>
              </a:pathLst>
            </a:custGeom>
            <a:ln w="19050">
              <a:solidFill>
                <a:srgbClr val="9BBB59"/>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2" name="object 32"/>
            <p:cNvSpPr/>
            <p:nvPr/>
          </p:nvSpPr>
          <p:spPr>
            <a:xfrm>
              <a:off x="7296149" y="2812561"/>
              <a:ext cx="1793875" cy="536575"/>
            </a:xfrm>
            <a:custGeom>
              <a:avLst/>
              <a:gdLst/>
              <a:ahLst/>
              <a:cxnLst/>
              <a:rect l="l" t="t" r="r" b="b"/>
              <a:pathLst>
                <a:path w="1793875" h="536575">
                  <a:moveTo>
                    <a:pt x="1793875" y="0"/>
                  </a:moveTo>
                  <a:lnTo>
                    <a:pt x="1549400" y="41275"/>
                  </a:lnTo>
                  <a:lnTo>
                    <a:pt x="1282700" y="130175"/>
                  </a:lnTo>
                  <a:lnTo>
                    <a:pt x="1028700" y="431800"/>
                  </a:lnTo>
                  <a:lnTo>
                    <a:pt x="825500" y="403225"/>
                  </a:lnTo>
                  <a:lnTo>
                    <a:pt x="774700" y="368300"/>
                  </a:lnTo>
                  <a:lnTo>
                    <a:pt x="492125" y="327025"/>
                  </a:lnTo>
                  <a:lnTo>
                    <a:pt x="209550" y="536575"/>
                  </a:lnTo>
                  <a:lnTo>
                    <a:pt x="0" y="412750"/>
                  </a:lnTo>
                </a:path>
              </a:pathLst>
            </a:custGeom>
            <a:ln w="19050">
              <a:solidFill>
                <a:srgbClr val="9BBB59"/>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3" name="object 33"/>
            <p:cNvSpPr/>
            <p:nvPr/>
          </p:nvSpPr>
          <p:spPr>
            <a:xfrm>
              <a:off x="7222438" y="3216374"/>
              <a:ext cx="3041015" cy="0"/>
            </a:xfrm>
            <a:custGeom>
              <a:avLst/>
              <a:gdLst/>
              <a:ahLst/>
              <a:cxnLst/>
              <a:rect l="l" t="t" r="r" b="b"/>
              <a:pathLst>
                <a:path w="3041015">
                  <a:moveTo>
                    <a:pt x="0" y="0"/>
                  </a:moveTo>
                  <a:lnTo>
                    <a:pt x="3040417" y="1"/>
                  </a:lnTo>
                </a:path>
              </a:pathLst>
            </a:custGeom>
            <a:ln w="9525">
              <a:solidFill>
                <a:schemeClr val="tx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4" name="object 34"/>
            <p:cNvSpPr/>
            <p:nvPr/>
          </p:nvSpPr>
          <p:spPr>
            <a:xfrm>
              <a:off x="7222438" y="3551057"/>
              <a:ext cx="3041015" cy="0"/>
            </a:xfrm>
            <a:custGeom>
              <a:avLst/>
              <a:gdLst/>
              <a:ahLst/>
              <a:cxnLst/>
              <a:rect l="l" t="t" r="r" b="b"/>
              <a:pathLst>
                <a:path w="3041015">
                  <a:moveTo>
                    <a:pt x="0" y="0"/>
                  </a:moveTo>
                  <a:lnTo>
                    <a:pt x="3040417" y="1"/>
                  </a:lnTo>
                </a:path>
              </a:pathLst>
            </a:custGeom>
            <a:ln w="9525">
              <a:solidFill>
                <a:schemeClr val="tx1"/>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35" name="object 35"/>
          <p:cNvSpPr txBox="1"/>
          <p:nvPr/>
        </p:nvSpPr>
        <p:spPr>
          <a:xfrm>
            <a:off x="2248609" y="908720"/>
            <a:ext cx="3077210" cy="1221488"/>
          </a:xfrm>
          <a:prstGeom prst="rect">
            <a:avLst/>
          </a:prstGeom>
        </p:spPr>
        <p:txBody>
          <a:bodyPr vert="horz" wrap="square" lIns="0" tIns="28575" rIns="0" bIns="0" rtlCol="0">
            <a:spAutoFit/>
          </a:bodyPr>
          <a:lstStyle/>
          <a:p>
            <a:pPr marL="395605" marR="5080" indent="-383540">
              <a:lnSpc>
                <a:spcPts val="2090"/>
              </a:lnSpc>
              <a:spcBef>
                <a:spcPts val="225"/>
              </a:spcBef>
            </a:pPr>
            <a:r>
              <a:rPr sz="1800" b="1" dirty="0">
                <a:latin typeface="Calibri" panose="020F0502020204030204" pitchFamily="34" charset="0"/>
                <a:cs typeface="Calibri" panose="020F0502020204030204" pitchFamily="34" charset="0"/>
              </a:rPr>
              <a:t>Best </a:t>
            </a:r>
            <a:r>
              <a:rPr lang="en-GB" sz="1800" b="1" dirty="0">
                <a:latin typeface="Calibri" panose="020F0502020204030204" pitchFamily="34" charset="0"/>
                <a:cs typeface="Calibri" panose="020F0502020204030204" pitchFamily="34" charset="0"/>
              </a:rPr>
              <a:t>c</a:t>
            </a:r>
            <a:r>
              <a:rPr sz="1800" b="1" dirty="0" err="1">
                <a:latin typeface="Calibri" panose="020F0502020204030204" pitchFamily="34" charset="0"/>
                <a:cs typeface="Calibri" panose="020F0502020204030204" pitchFamily="34" charset="0"/>
              </a:rPr>
              <a:t>hange</a:t>
            </a:r>
            <a:r>
              <a:rPr sz="1800" b="1" dirty="0">
                <a:latin typeface="Calibri" panose="020F0502020204030204" pitchFamily="34" charset="0"/>
                <a:cs typeface="Calibri" panose="020F0502020204030204" pitchFamily="34" charset="0"/>
              </a:rPr>
              <a:t> in </a:t>
            </a:r>
            <a:r>
              <a:rPr lang="en-GB" sz="1800" b="1" dirty="0">
                <a:latin typeface="Calibri" panose="020F0502020204030204" pitchFamily="34" charset="0"/>
                <a:cs typeface="Calibri" panose="020F0502020204030204" pitchFamily="34" charset="0"/>
              </a:rPr>
              <a:t>t</a:t>
            </a:r>
            <a:r>
              <a:rPr sz="1800" b="1" dirty="0" err="1">
                <a:latin typeface="Calibri" panose="020F0502020204030204" pitchFamily="34" charset="0"/>
                <a:cs typeface="Calibri" panose="020F0502020204030204" pitchFamily="34" charset="0"/>
              </a:rPr>
              <a:t>arget</a:t>
            </a:r>
            <a:r>
              <a:rPr sz="1800" b="1" dirty="0">
                <a:latin typeface="Calibri" panose="020F0502020204030204" pitchFamily="34" charset="0"/>
                <a:cs typeface="Calibri" panose="020F0502020204030204" pitchFamily="34" charset="0"/>
              </a:rPr>
              <a:t> </a:t>
            </a:r>
            <a:r>
              <a:rPr lang="en-GB" sz="1800" b="1" dirty="0">
                <a:latin typeface="Calibri" panose="020F0502020204030204" pitchFamily="34" charset="0"/>
                <a:cs typeface="Calibri" panose="020F0502020204030204" pitchFamily="34" charset="0"/>
              </a:rPr>
              <a:t>l</a:t>
            </a:r>
            <a:r>
              <a:rPr sz="1800" b="1" dirty="0" err="1">
                <a:latin typeface="Calibri" panose="020F0502020204030204" pitchFamily="34" charset="0"/>
                <a:cs typeface="Calibri" panose="020F0502020204030204" pitchFamily="34" charset="0"/>
              </a:rPr>
              <a:t>esion</a:t>
            </a:r>
            <a:r>
              <a:rPr sz="1800" b="1" dirty="0">
                <a:latin typeface="Calibri" panose="020F0502020204030204" pitchFamily="34" charset="0"/>
                <a:cs typeface="Calibri" panose="020F0502020204030204" pitchFamily="34" charset="0"/>
              </a:rPr>
              <a:t> per  </a:t>
            </a:r>
            <a:r>
              <a:rPr lang="en-GB" sz="1800" b="1" dirty="0" err="1">
                <a:latin typeface="Calibri" panose="020F0502020204030204" pitchFamily="34" charset="0"/>
                <a:cs typeface="Calibri" panose="020F0502020204030204" pitchFamily="34" charset="0"/>
              </a:rPr>
              <a:t>i</a:t>
            </a:r>
            <a:r>
              <a:rPr sz="1800" b="1" dirty="0" err="1">
                <a:latin typeface="Calibri" panose="020F0502020204030204" pitchFamily="34" charset="0"/>
                <a:cs typeface="Calibri" panose="020F0502020204030204" pitchFamily="34" charset="0"/>
              </a:rPr>
              <a:t>nvestigator</a:t>
            </a:r>
            <a:r>
              <a:rPr sz="1800" b="1" dirty="0">
                <a:latin typeface="Calibri" panose="020F0502020204030204" pitchFamily="34" charset="0"/>
                <a:cs typeface="Calibri" panose="020F0502020204030204" pitchFamily="34" charset="0"/>
              </a:rPr>
              <a:t> </a:t>
            </a:r>
            <a:r>
              <a:rPr lang="en-GB" sz="1800" b="1" dirty="0">
                <a:latin typeface="Calibri" panose="020F0502020204030204" pitchFamily="34" charset="0"/>
                <a:cs typeface="Calibri" panose="020F0502020204030204" pitchFamily="34" charset="0"/>
              </a:rPr>
              <a:t>a</a:t>
            </a:r>
            <a:r>
              <a:rPr sz="1800" b="1" dirty="0" err="1">
                <a:latin typeface="Calibri" panose="020F0502020204030204" pitchFamily="34" charset="0"/>
                <a:cs typeface="Calibri" panose="020F0502020204030204" pitchFamily="34" charset="0"/>
              </a:rPr>
              <a:t>ssessment</a:t>
            </a:r>
            <a:endParaRPr sz="1800" dirty="0">
              <a:latin typeface="Calibri" panose="020F0502020204030204" pitchFamily="34" charset="0"/>
              <a:cs typeface="Calibri" panose="020F0502020204030204" pitchFamily="34" charset="0"/>
            </a:endParaRPr>
          </a:p>
          <a:p>
            <a:pPr marL="901700" marR="551180">
              <a:lnSpc>
                <a:spcPts val="2039"/>
              </a:lnSpc>
              <a:spcBef>
                <a:spcPts val="1140"/>
              </a:spcBef>
            </a:pPr>
            <a:r>
              <a:rPr sz="1800" dirty="0">
                <a:latin typeface="Calibri" panose="020F0502020204030204" pitchFamily="34" charset="0"/>
                <a:cs typeface="Calibri" panose="020F0502020204030204" pitchFamily="34" charset="0"/>
              </a:rPr>
              <a:t>Sorafenib naive  Sorafenib treated</a:t>
            </a:r>
          </a:p>
        </p:txBody>
      </p:sp>
      <p:sp>
        <p:nvSpPr>
          <p:cNvPr id="36" name="object 36"/>
          <p:cNvSpPr txBox="1"/>
          <p:nvPr/>
        </p:nvSpPr>
        <p:spPr>
          <a:xfrm>
            <a:off x="7543317" y="908720"/>
            <a:ext cx="2900045" cy="567463"/>
          </a:xfrm>
          <a:prstGeom prst="rect">
            <a:avLst/>
          </a:prstGeom>
        </p:spPr>
        <p:txBody>
          <a:bodyPr vert="horz" wrap="square" lIns="0" tIns="28575" rIns="0" bIns="0" rtlCol="0">
            <a:spAutoFit/>
          </a:bodyPr>
          <a:lstStyle/>
          <a:p>
            <a:pPr marL="12700" marR="5080" indent="-4763" algn="ctr">
              <a:lnSpc>
                <a:spcPts val="2090"/>
              </a:lnSpc>
              <a:spcBef>
                <a:spcPts val="225"/>
              </a:spcBef>
            </a:pPr>
            <a:r>
              <a:rPr sz="1800" b="1" dirty="0" err="1">
                <a:latin typeface="Calibri" panose="020F0502020204030204" pitchFamily="34" charset="0"/>
                <a:cs typeface="Calibri" panose="020F0502020204030204" pitchFamily="34" charset="0"/>
              </a:rPr>
              <a:t>Tumo</a:t>
            </a:r>
            <a:r>
              <a:rPr lang="en-GB" sz="1800" b="1" dirty="0">
                <a:latin typeface="Calibri" panose="020F0502020204030204" pitchFamily="34" charset="0"/>
                <a:cs typeface="Calibri" panose="020F0502020204030204" pitchFamily="34" charset="0"/>
              </a:rPr>
              <a:t>u</a:t>
            </a:r>
            <a:r>
              <a:rPr sz="1800" b="1" dirty="0">
                <a:latin typeface="Calibri" panose="020F0502020204030204" pitchFamily="34" charset="0"/>
                <a:cs typeface="Calibri" panose="020F0502020204030204" pitchFamily="34" charset="0"/>
              </a:rPr>
              <a:t>r </a:t>
            </a:r>
            <a:r>
              <a:rPr lang="en-GB" sz="1800" b="1" dirty="0">
                <a:latin typeface="Calibri" panose="020F0502020204030204" pitchFamily="34" charset="0"/>
                <a:cs typeface="Calibri" panose="020F0502020204030204" pitchFamily="34" charset="0"/>
              </a:rPr>
              <a:t>b</a:t>
            </a:r>
            <a:r>
              <a:rPr sz="1800" b="1" dirty="0" err="1">
                <a:latin typeface="Calibri" panose="020F0502020204030204" pitchFamily="34" charset="0"/>
                <a:cs typeface="Calibri" panose="020F0502020204030204" pitchFamily="34" charset="0"/>
              </a:rPr>
              <a:t>urden</a:t>
            </a:r>
            <a:r>
              <a:rPr sz="1800" b="1" dirty="0">
                <a:latin typeface="Calibri" panose="020F0502020204030204" pitchFamily="34" charset="0"/>
                <a:cs typeface="Calibri" panose="020F0502020204030204" pitchFamily="34" charset="0"/>
              </a:rPr>
              <a:t> </a:t>
            </a:r>
            <a:r>
              <a:rPr lang="en-GB" sz="1800" b="1" dirty="0">
                <a:latin typeface="Calibri" panose="020F0502020204030204" pitchFamily="34" charset="0"/>
                <a:cs typeface="Calibri" panose="020F0502020204030204" pitchFamily="34" charset="0"/>
              </a:rPr>
              <a:t>c</a:t>
            </a:r>
            <a:r>
              <a:rPr sz="1800" b="1" dirty="0" err="1">
                <a:latin typeface="Calibri" panose="020F0502020204030204" pitchFamily="34" charset="0"/>
                <a:cs typeface="Calibri" panose="020F0502020204030204" pitchFamily="34" charset="0"/>
              </a:rPr>
              <a:t>hange</a:t>
            </a:r>
            <a:r>
              <a:rPr sz="1800" b="1" dirty="0">
                <a:latin typeface="Calibri" panose="020F0502020204030204" pitchFamily="34" charset="0"/>
                <a:cs typeface="Calibri" panose="020F0502020204030204" pitchFamily="34" charset="0"/>
              </a:rPr>
              <a:t> per  </a:t>
            </a:r>
            <a:r>
              <a:rPr lang="en-GB" sz="1800" b="1" dirty="0" err="1">
                <a:latin typeface="Calibri" panose="020F0502020204030204" pitchFamily="34" charset="0"/>
                <a:cs typeface="Calibri" panose="020F0502020204030204" pitchFamily="34" charset="0"/>
              </a:rPr>
              <a:t>i</a:t>
            </a:r>
            <a:r>
              <a:rPr sz="1800" b="1" dirty="0" err="1">
                <a:latin typeface="Calibri" panose="020F0502020204030204" pitchFamily="34" charset="0"/>
                <a:cs typeface="Calibri" panose="020F0502020204030204" pitchFamily="34" charset="0"/>
              </a:rPr>
              <a:t>nvestigator</a:t>
            </a:r>
            <a:r>
              <a:rPr sz="1800" b="1" dirty="0">
                <a:latin typeface="Calibri" panose="020F0502020204030204" pitchFamily="34" charset="0"/>
                <a:cs typeface="Calibri" panose="020F0502020204030204" pitchFamily="34" charset="0"/>
              </a:rPr>
              <a:t> </a:t>
            </a:r>
            <a:r>
              <a:rPr lang="en-GB" sz="1800" b="1" dirty="0">
                <a:latin typeface="Calibri" panose="020F0502020204030204" pitchFamily="34" charset="0"/>
                <a:cs typeface="Calibri" panose="020F0502020204030204" pitchFamily="34" charset="0"/>
              </a:rPr>
              <a:t>a</a:t>
            </a:r>
            <a:r>
              <a:rPr sz="1800" b="1" dirty="0" err="1">
                <a:latin typeface="Calibri" panose="020F0502020204030204" pitchFamily="34" charset="0"/>
                <a:cs typeface="Calibri" panose="020F0502020204030204" pitchFamily="34" charset="0"/>
              </a:rPr>
              <a:t>ssessment</a:t>
            </a:r>
            <a:r>
              <a:rPr sz="1800" b="1" dirty="0">
                <a:latin typeface="Calibri" panose="020F0502020204030204" pitchFamily="34" charset="0"/>
                <a:cs typeface="Calibri" panose="020F0502020204030204" pitchFamily="34" charset="0"/>
              </a:rPr>
              <a:t> (</a:t>
            </a:r>
            <a:r>
              <a:rPr sz="1800" b="1" dirty="0" err="1">
                <a:latin typeface="Calibri" panose="020F0502020204030204" pitchFamily="34" charset="0"/>
                <a:cs typeface="Calibri" panose="020F0502020204030204" pitchFamily="34" charset="0"/>
              </a:rPr>
              <a:t>DoR</a:t>
            </a:r>
            <a:r>
              <a:rPr sz="1800" b="1" dirty="0">
                <a:latin typeface="Calibri" panose="020F0502020204030204" pitchFamily="34" charset="0"/>
                <a:cs typeface="Calibri" panose="020F0502020204030204" pitchFamily="34" charset="0"/>
              </a:rPr>
              <a:t>)</a:t>
            </a:r>
            <a:endParaRPr sz="1800" dirty="0">
              <a:latin typeface="Calibri" panose="020F0502020204030204" pitchFamily="34" charset="0"/>
              <a:cs typeface="Calibri" panose="020F0502020204030204" pitchFamily="34" charset="0"/>
            </a:endParaRPr>
          </a:p>
        </p:txBody>
      </p:sp>
      <p:sp>
        <p:nvSpPr>
          <p:cNvPr id="37" name="object 37"/>
          <p:cNvSpPr/>
          <p:nvPr/>
        </p:nvSpPr>
        <p:spPr>
          <a:xfrm>
            <a:off x="2954839" y="1668099"/>
            <a:ext cx="146685" cy="146685"/>
          </a:xfrm>
          <a:custGeom>
            <a:avLst/>
            <a:gdLst/>
            <a:ahLst/>
            <a:cxnLst/>
            <a:rect l="l" t="t" r="r" b="b"/>
            <a:pathLst>
              <a:path w="146685" h="146685">
                <a:moveTo>
                  <a:pt x="146304" y="0"/>
                </a:moveTo>
                <a:lnTo>
                  <a:pt x="0" y="0"/>
                </a:lnTo>
                <a:lnTo>
                  <a:pt x="0" y="146304"/>
                </a:lnTo>
                <a:lnTo>
                  <a:pt x="146304" y="146304"/>
                </a:lnTo>
                <a:lnTo>
                  <a:pt x="146304" y="0"/>
                </a:lnTo>
                <a:close/>
              </a:path>
            </a:pathLst>
          </a:custGeom>
          <a:solidFill>
            <a:srgbClr val="4F81BD"/>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8" name="object 38"/>
          <p:cNvSpPr/>
          <p:nvPr/>
        </p:nvSpPr>
        <p:spPr>
          <a:xfrm>
            <a:off x="2954839" y="1926085"/>
            <a:ext cx="146685" cy="146685"/>
          </a:xfrm>
          <a:custGeom>
            <a:avLst/>
            <a:gdLst/>
            <a:ahLst/>
            <a:cxnLst/>
            <a:rect l="l" t="t" r="r" b="b"/>
            <a:pathLst>
              <a:path w="146685" h="146685">
                <a:moveTo>
                  <a:pt x="146304" y="0"/>
                </a:moveTo>
                <a:lnTo>
                  <a:pt x="0" y="0"/>
                </a:lnTo>
                <a:lnTo>
                  <a:pt x="0" y="146303"/>
                </a:lnTo>
                <a:lnTo>
                  <a:pt x="146304" y="146303"/>
                </a:lnTo>
                <a:lnTo>
                  <a:pt x="146304" y="0"/>
                </a:lnTo>
                <a:close/>
              </a:path>
            </a:pathLst>
          </a:custGeom>
          <a:solidFill>
            <a:srgbClr val="C0504D"/>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9" name="object 39"/>
          <p:cNvSpPr txBox="1"/>
          <p:nvPr/>
        </p:nvSpPr>
        <p:spPr>
          <a:xfrm>
            <a:off x="3390149" y="3846992"/>
            <a:ext cx="79438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panose="020F0502020204030204" pitchFamily="34" charset="0"/>
                <a:cs typeface="Calibri" panose="020F0502020204030204" pitchFamily="34" charset="0"/>
              </a:rPr>
              <a:t>Patients</a:t>
            </a:r>
            <a:endParaRPr sz="1800" dirty="0">
              <a:latin typeface="Calibri" panose="020F0502020204030204" pitchFamily="34" charset="0"/>
              <a:cs typeface="Calibri" panose="020F0502020204030204" pitchFamily="34" charset="0"/>
            </a:endParaRPr>
          </a:p>
        </p:txBody>
      </p:sp>
      <p:sp>
        <p:nvSpPr>
          <p:cNvPr id="40" name="object 40"/>
          <p:cNvSpPr txBox="1"/>
          <p:nvPr/>
        </p:nvSpPr>
        <p:spPr>
          <a:xfrm>
            <a:off x="699264" y="1371681"/>
            <a:ext cx="538609" cy="2848750"/>
          </a:xfrm>
          <a:prstGeom prst="rect">
            <a:avLst/>
          </a:prstGeom>
        </p:spPr>
        <p:txBody>
          <a:bodyPr vert="vert270" wrap="square" lIns="0" tIns="16510" rIns="0" bIns="0" rtlCol="0">
            <a:spAutoFit/>
          </a:bodyPr>
          <a:lstStyle/>
          <a:p>
            <a:pPr marL="12700" marR="5080" indent="-4763" algn="ctr">
              <a:lnSpc>
                <a:spcPts val="2100"/>
              </a:lnSpc>
              <a:spcBef>
                <a:spcPts val="130"/>
              </a:spcBef>
            </a:pPr>
            <a:r>
              <a:rPr lang="en-GB" sz="1800" b="1" dirty="0">
                <a:latin typeface="Calibri" panose="020F0502020204030204" pitchFamily="34" charset="0"/>
                <a:cs typeface="Calibri" panose="020F0502020204030204" pitchFamily="34" charset="0"/>
              </a:rPr>
              <a:t>Best reduction from</a:t>
            </a:r>
            <a:br>
              <a:rPr lang="en-GB" sz="1800" b="1" dirty="0">
                <a:latin typeface="Calibri" panose="020F0502020204030204" pitchFamily="34" charset="0"/>
                <a:cs typeface="Calibri" panose="020F0502020204030204" pitchFamily="34" charset="0"/>
              </a:rPr>
            </a:br>
            <a:r>
              <a:rPr lang="en-GB" sz="1800" b="1" dirty="0">
                <a:latin typeface="Calibri" panose="020F0502020204030204" pitchFamily="34" charset="0"/>
                <a:cs typeface="Calibri" panose="020F0502020204030204" pitchFamily="34" charset="0"/>
              </a:rPr>
              <a:t>baseline in target lesion (%)</a:t>
            </a:r>
            <a:endParaRPr lang="en-GB" sz="1800" dirty="0">
              <a:latin typeface="Calibri" panose="020F0502020204030204" pitchFamily="34" charset="0"/>
              <a:cs typeface="Calibri" panose="020F0502020204030204" pitchFamily="34" charset="0"/>
            </a:endParaRPr>
          </a:p>
        </p:txBody>
      </p:sp>
      <p:sp>
        <p:nvSpPr>
          <p:cNvPr id="41" name="object 41"/>
          <p:cNvSpPr txBox="1"/>
          <p:nvPr/>
        </p:nvSpPr>
        <p:spPr>
          <a:xfrm>
            <a:off x="1319429" y="1664624"/>
            <a:ext cx="443865" cy="2577629"/>
          </a:xfrm>
          <a:prstGeom prst="rect">
            <a:avLst/>
          </a:prstGeom>
        </p:spPr>
        <p:txBody>
          <a:bodyPr vert="horz" wrap="square" lIns="0" tIns="12700" rIns="0" bIns="0" rtlCol="0">
            <a:spAutoFit/>
          </a:bodyPr>
          <a:lstStyle/>
          <a:p>
            <a:pPr marR="5080" algn="r">
              <a:lnSpc>
                <a:spcPts val="1860"/>
              </a:lnSpc>
              <a:spcBef>
                <a:spcPts val="100"/>
              </a:spcBef>
            </a:pPr>
            <a:r>
              <a:rPr sz="1800" dirty="0">
                <a:latin typeface="Calibri" panose="020F0502020204030204" pitchFamily="34" charset="0"/>
                <a:cs typeface="Calibri" panose="020F0502020204030204" pitchFamily="34" charset="0"/>
              </a:rPr>
              <a:t>100</a:t>
            </a:r>
            <a:endParaRPr sz="1800">
              <a:latin typeface="Calibri" panose="020F0502020204030204" pitchFamily="34" charset="0"/>
              <a:cs typeface="Calibri" panose="020F0502020204030204" pitchFamily="34" charset="0"/>
            </a:endParaRPr>
          </a:p>
          <a:p>
            <a:pPr marR="5080" algn="r">
              <a:lnSpc>
                <a:spcPts val="1655"/>
              </a:lnSpc>
            </a:pPr>
            <a:r>
              <a:rPr sz="1800" dirty="0">
                <a:latin typeface="Calibri" panose="020F0502020204030204" pitchFamily="34" charset="0"/>
                <a:cs typeface="Calibri" panose="020F0502020204030204" pitchFamily="34" charset="0"/>
              </a:rPr>
              <a:t>80</a:t>
            </a:r>
            <a:endParaRPr sz="1800">
              <a:latin typeface="Calibri" panose="020F0502020204030204" pitchFamily="34" charset="0"/>
              <a:cs typeface="Calibri" panose="020F0502020204030204" pitchFamily="34" charset="0"/>
            </a:endParaRPr>
          </a:p>
          <a:p>
            <a:pPr marR="5080" algn="r">
              <a:lnSpc>
                <a:spcPts val="1764"/>
              </a:lnSpc>
            </a:pPr>
            <a:r>
              <a:rPr sz="1800" dirty="0">
                <a:latin typeface="Calibri" panose="020F0502020204030204" pitchFamily="34" charset="0"/>
                <a:cs typeface="Calibri" panose="020F0502020204030204" pitchFamily="34" charset="0"/>
              </a:rPr>
              <a:t>60</a:t>
            </a:r>
            <a:endParaRPr sz="1800">
              <a:latin typeface="Calibri" panose="020F0502020204030204" pitchFamily="34" charset="0"/>
              <a:cs typeface="Calibri" panose="020F0502020204030204" pitchFamily="34" charset="0"/>
            </a:endParaRPr>
          </a:p>
          <a:p>
            <a:pPr marR="5080" algn="r">
              <a:lnSpc>
                <a:spcPts val="1775"/>
              </a:lnSpc>
            </a:pPr>
            <a:r>
              <a:rPr sz="1800" dirty="0">
                <a:latin typeface="Calibri" panose="020F0502020204030204" pitchFamily="34" charset="0"/>
                <a:cs typeface="Calibri" panose="020F0502020204030204" pitchFamily="34" charset="0"/>
              </a:rPr>
              <a:t>40</a:t>
            </a:r>
            <a:endParaRPr sz="1800">
              <a:latin typeface="Calibri" panose="020F0502020204030204" pitchFamily="34" charset="0"/>
              <a:cs typeface="Calibri" panose="020F0502020204030204" pitchFamily="34" charset="0"/>
            </a:endParaRPr>
          </a:p>
          <a:p>
            <a:pPr marR="5080" algn="r">
              <a:lnSpc>
                <a:spcPts val="1775"/>
              </a:lnSpc>
            </a:pPr>
            <a:r>
              <a:rPr sz="1800" dirty="0">
                <a:latin typeface="Calibri" panose="020F0502020204030204" pitchFamily="34" charset="0"/>
                <a:cs typeface="Calibri" panose="020F0502020204030204" pitchFamily="34" charset="0"/>
              </a:rPr>
              <a:t>20</a:t>
            </a:r>
            <a:endParaRPr sz="1800">
              <a:latin typeface="Calibri" panose="020F0502020204030204" pitchFamily="34" charset="0"/>
              <a:cs typeface="Calibri" panose="020F0502020204030204" pitchFamily="34" charset="0"/>
            </a:endParaRPr>
          </a:p>
          <a:p>
            <a:pPr marR="5080" algn="r">
              <a:lnSpc>
                <a:spcPts val="1775"/>
              </a:lnSpc>
            </a:pPr>
            <a:r>
              <a:rPr sz="1800" dirty="0">
                <a:latin typeface="Calibri" panose="020F0502020204030204" pitchFamily="34" charset="0"/>
                <a:cs typeface="Calibri" panose="020F0502020204030204" pitchFamily="34" charset="0"/>
              </a:rPr>
              <a:t>0</a:t>
            </a:r>
            <a:endParaRPr sz="1800">
              <a:latin typeface="Calibri" panose="020F0502020204030204" pitchFamily="34" charset="0"/>
              <a:cs typeface="Calibri" panose="020F0502020204030204" pitchFamily="34" charset="0"/>
            </a:endParaRPr>
          </a:p>
          <a:p>
            <a:pPr marR="5080" algn="r">
              <a:lnSpc>
                <a:spcPts val="1775"/>
              </a:lnSpc>
            </a:pPr>
            <a:r>
              <a:rPr sz="1800" dirty="0">
                <a:latin typeface="Calibri" panose="020F0502020204030204" pitchFamily="34" charset="0"/>
                <a:cs typeface="Calibri" panose="020F0502020204030204" pitchFamily="34" charset="0"/>
              </a:rPr>
              <a:t>-20</a:t>
            </a:r>
            <a:endParaRPr sz="1800">
              <a:latin typeface="Calibri" panose="020F0502020204030204" pitchFamily="34" charset="0"/>
              <a:cs typeface="Calibri" panose="020F0502020204030204" pitchFamily="34" charset="0"/>
            </a:endParaRPr>
          </a:p>
          <a:p>
            <a:pPr marR="5080" algn="r">
              <a:lnSpc>
                <a:spcPts val="1775"/>
              </a:lnSpc>
            </a:pPr>
            <a:r>
              <a:rPr sz="1800" dirty="0">
                <a:latin typeface="Calibri" panose="020F0502020204030204" pitchFamily="34" charset="0"/>
                <a:cs typeface="Calibri" panose="020F0502020204030204" pitchFamily="34" charset="0"/>
              </a:rPr>
              <a:t>-40</a:t>
            </a:r>
            <a:endParaRPr sz="1800">
              <a:latin typeface="Calibri" panose="020F0502020204030204" pitchFamily="34" charset="0"/>
              <a:cs typeface="Calibri" panose="020F0502020204030204" pitchFamily="34" charset="0"/>
            </a:endParaRPr>
          </a:p>
          <a:p>
            <a:pPr marR="5080" algn="r">
              <a:lnSpc>
                <a:spcPts val="1775"/>
              </a:lnSpc>
            </a:pPr>
            <a:r>
              <a:rPr sz="1800" dirty="0">
                <a:latin typeface="Calibri" panose="020F0502020204030204" pitchFamily="34" charset="0"/>
                <a:cs typeface="Calibri" panose="020F0502020204030204" pitchFamily="34" charset="0"/>
              </a:rPr>
              <a:t>-60</a:t>
            </a:r>
            <a:endParaRPr sz="1800">
              <a:latin typeface="Calibri" panose="020F0502020204030204" pitchFamily="34" charset="0"/>
              <a:cs typeface="Calibri" panose="020F0502020204030204" pitchFamily="34" charset="0"/>
            </a:endParaRPr>
          </a:p>
          <a:p>
            <a:pPr marR="5080" algn="r">
              <a:lnSpc>
                <a:spcPts val="1764"/>
              </a:lnSpc>
            </a:pPr>
            <a:r>
              <a:rPr sz="1800" dirty="0">
                <a:latin typeface="Calibri" panose="020F0502020204030204" pitchFamily="34" charset="0"/>
                <a:cs typeface="Calibri" panose="020F0502020204030204" pitchFamily="34" charset="0"/>
              </a:rPr>
              <a:t>-80</a:t>
            </a:r>
            <a:endParaRPr sz="1800">
              <a:latin typeface="Calibri" panose="020F0502020204030204" pitchFamily="34" charset="0"/>
              <a:cs typeface="Calibri" panose="020F0502020204030204" pitchFamily="34" charset="0"/>
            </a:endParaRPr>
          </a:p>
          <a:p>
            <a:pPr marR="5080" algn="r">
              <a:lnSpc>
                <a:spcPts val="1955"/>
              </a:lnSpc>
            </a:pPr>
            <a:r>
              <a:rPr sz="1800" dirty="0">
                <a:latin typeface="Calibri" panose="020F0502020204030204" pitchFamily="34" charset="0"/>
                <a:cs typeface="Calibri" panose="020F0502020204030204" pitchFamily="34" charset="0"/>
              </a:rPr>
              <a:t>-100</a:t>
            </a:r>
            <a:endParaRPr sz="1800">
              <a:latin typeface="Calibri" panose="020F0502020204030204" pitchFamily="34" charset="0"/>
              <a:cs typeface="Calibri" panose="020F0502020204030204" pitchFamily="34" charset="0"/>
            </a:endParaRPr>
          </a:p>
        </p:txBody>
      </p:sp>
      <p:grpSp>
        <p:nvGrpSpPr>
          <p:cNvPr id="42" name="object 42"/>
          <p:cNvGrpSpPr/>
          <p:nvPr/>
        </p:nvGrpSpPr>
        <p:grpSpPr>
          <a:xfrm>
            <a:off x="1858364" y="1815511"/>
            <a:ext cx="3856990" cy="2243455"/>
            <a:chOff x="1858364" y="2146819"/>
            <a:chExt cx="3856990" cy="2243455"/>
          </a:xfrm>
        </p:grpSpPr>
        <p:sp>
          <p:nvSpPr>
            <p:cNvPr id="43" name="object 43"/>
            <p:cNvSpPr/>
            <p:nvPr/>
          </p:nvSpPr>
          <p:spPr>
            <a:xfrm>
              <a:off x="1925447" y="2146820"/>
              <a:ext cx="358775" cy="1120140"/>
            </a:xfrm>
            <a:custGeom>
              <a:avLst/>
              <a:gdLst/>
              <a:ahLst/>
              <a:cxnLst/>
              <a:rect l="l" t="t" r="r" b="b"/>
              <a:pathLst>
                <a:path w="358775" h="1120139">
                  <a:moveTo>
                    <a:pt x="77812" y="0"/>
                  </a:moveTo>
                  <a:lnTo>
                    <a:pt x="0" y="0"/>
                  </a:lnTo>
                  <a:lnTo>
                    <a:pt x="0" y="1119568"/>
                  </a:lnTo>
                  <a:lnTo>
                    <a:pt x="77812" y="1119568"/>
                  </a:lnTo>
                  <a:lnTo>
                    <a:pt x="77812" y="0"/>
                  </a:lnTo>
                  <a:close/>
                </a:path>
                <a:path w="358775" h="1120139">
                  <a:moveTo>
                    <a:pt x="171386" y="298246"/>
                  </a:moveTo>
                  <a:lnTo>
                    <a:pt x="93586" y="298246"/>
                  </a:lnTo>
                  <a:lnTo>
                    <a:pt x="93586" y="1119568"/>
                  </a:lnTo>
                  <a:lnTo>
                    <a:pt x="171386" y="1119568"/>
                  </a:lnTo>
                  <a:lnTo>
                    <a:pt x="171386" y="298246"/>
                  </a:lnTo>
                  <a:close/>
                </a:path>
                <a:path w="358775" h="1120139">
                  <a:moveTo>
                    <a:pt x="264972" y="350634"/>
                  </a:moveTo>
                  <a:lnTo>
                    <a:pt x="187159" y="350634"/>
                  </a:lnTo>
                  <a:lnTo>
                    <a:pt x="187159" y="1119568"/>
                  </a:lnTo>
                  <a:lnTo>
                    <a:pt x="264972" y="1119568"/>
                  </a:lnTo>
                  <a:lnTo>
                    <a:pt x="264972" y="350634"/>
                  </a:lnTo>
                  <a:close/>
                </a:path>
                <a:path w="358775" h="1120139">
                  <a:moveTo>
                    <a:pt x="358546" y="393496"/>
                  </a:moveTo>
                  <a:lnTo>
                    <a:pt x="280733" y="393496"/>
                  </a:lnTo>
                  <a:lnTo>
                    <a:pt x="280733" y="1119568"/>
                  </a:lnTo>
                  <a:lnTo>
                    <a:pt x="358546" y="1119568"/>
                  </a:lnTo>
                  <a:lnTo>
                    <a:pt x="358546" y="393496"/>
                  </a:lnTo>
                  <a:close/>
                </a:path>
              </a:pathLst>
            </a:custGeom>
            <a:solidFill>
              <a:srgbClr val="4F81BD"/>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4" name="object 44"/>
            <p:cNvSpPr/>
            <p:nvPr/>
          </p:nvSpPr>
          <p:spPr>
            <a:xfrm>
              <a:off x="2299760" y="2947498"/>
              <a:ext cx="78105" cy="319405"/>
            </a:xfrm>
            <a:custGeom>
              <a:avLst/>
              <a:gdLst/>
              <a:ahLst/>
              <a:cxnLst/>
              <a:rect l="l" t="t" r="r" b="b"/>
              <a:pathLst>
                <a:path w="78105" h="319404">
                  <a:moveTo>
                    <a:pt x="77811" y="0"/>
                  </a:moveTo>
                  <a:lnTo>
                    <a:pt x="0" y="0"/>
                  </a:lnTo>
                  <a:lnTo>
                    <a:pt x="0" y="318880"/>
                  </a:lnTo>
                  <a:lnTo>
                    <a:pt x="77811" y="318880"/>
                  </a:lnTo>
                  <a:lnTo>
                    <a:pt x="77811" y="0"/>
                  </a:lnTo>
                  <a:close/>
                </a:path>
              </a:pathLst>
            </a:custGeom>
            <a:solidFill>
              <a:srgbClr val="C0504D"/>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5" name="object 45"/>
            <p:cNvSpPr/>
            <p:nvPr/>
          </p:nvSpPr>
          <p:spPr>
            <a:xfrm>
              <a:off x="2393336" y="2966558"/>
              <a:ext cx="78105" cy="300355"/>
            </a:xfrm>
            <a:custGeom>
              <a:avLst/>
              <a:gdLst/>
              <a:ahLst/>
              <a:cxnLst/>
              <a:rect l="l" t="t" r="r" b="b"/>
              <a:pathLst>
                <a:path w="78105" h="300354">
                  <a:moveTo>
                    <a:pt x="77811" y="0"/>
                  </a:moveTo>
                  <a:lnTo>
                    <a:pt x="0" y="0"/>
                  </a:lnTo>
                  <a:lnTo>
                    <a:pt x="0" y="299820"/>
                  </a:lnTo>
                  <a:lnTo>
                    <a:pt x="77811" y="299820"/>
                  </a:lnTo>
                  <a:lnTo>
                    <a:pt x="77811" y="0"/>
                  </a:lnTo>
                  <a:close/>
                </a:path>
              </a:pathLst>
            </a:custGeom>
            <a:solidFill>
              <a:srgbClr val="4F81BD"/>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6" name="object 46"/>
            <p:cNvSpPr/>
            <p:nvPr/>
          </p:nvSpPr>
          <p:spPr>
            <a:xfrm>
              <a:off x="2486901" y="2995053"/>
              <a:ext cx="171450" cy="271780"/>
            </a:xfrm>
            <a:custGeom>
              <a:avLst/>
              <a:gdLst/>
              <a:ahLst/>
              <a:cxnLst/>
              <a:rect l="l" t="t" r="r" b="b"/>
              <a:pathLst>
                <a:path w="171450" h="271779">
                  <a:moveTo>
                    <a:pt x="77812" y="0"/>
                  </a:moveTo>
                  <a:lnTo>
                    <a:pt x="0" y="0"/>
                  </a:lnTo>
                  <a:lnTo>
                    <a:pt x="0" y="259422"/>
                  </a:lnTo>
                  <a:lnTo>
                    <a:pt x="77812" y="259422"/>
                  </a:lnTo>
                  <a:lnTo>
                    <a:pt x="77812" y="0"/>
                  </a:lnTo>
                  <a:close/>
                </a:path>
                <a:path w="171450" h="271779">
                  <a:moveTo>
                    <a:pt x="171399" y="48920"/>
                  </a:moveTo>
                  <a:lnTo>
                    <a:pt x="93586" y="48920"/>
                  </a:lnTo>
                  <a:lnTo>
                    <a:pt x="93586" y="271335"/>
                  </a:lnTo>
                  <a:lnTo>
                    <a:pt x="171399" y="271335"/>
                  </a:lnTo>
                  <a:lnTo>
                    <a:pt x="171399" y="48920"/>
                  </a:lnTo>
                  <a:close/>
                </a:path>
              </a:pathLst>
            </a:custGeom>
            <a:solidFill>
              <a:srgbClr val="C0504D"/>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7" name="object 47"/>
            <p:cNvSpPr/>
            <p:nvPr/>
          </p:nvSpPr>
          <p:spPr>
            <a:xfrm>
              <a:off x="2674064" y="3061994"/>
              <a:ext cx="78105" cy="194945"/>
            </a:xfrm>
            <a:custGeom>
              <a:avLst/>
              <a:gdLst/>
              <a:ahLst/>
              <a:cxnLst/>
              <a:rect l="l" t="t" r="r" b="b"/>
              <a:pathLst>
                <a:path w="78105" h="194945">
                  <a:moveTo>
                    <a:pt x="77810" y="0"/>
                  </a:moveTo>
                  <a:lnTo>
                    <a:pt x="0" y="0"/>
                  </a:lnTo>
                  <a:lnTo>
                    <a:pt x="0" y="194861"/>
                  </a:lnTo>
                  <a:lnTo>
                    <a:pt x="77810" y="194861"/>
                  </a:lnTo>
                  <a:lnTo>
                    <a:pt x="77810" y="0"/>
                  </a:lnTo>
                  <a:close/>
                </a:path>
              </a:pathLst>
            </a:custGeom>
            <a:solidFill>
              <a:srgbClr val="4F81BD"/>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8" name="object 48"/>
            <p:cNvSpPr/>
            <p:nvPr/>
          </p:nvSpPr>
          <p:spPr>
            <a:xfrm>
              <a:off x="2767634" y="3071520"/>
              <a:ext cx="171450" cy="194945"/>
            </a:xfrm>
            <a:custGeom>
              <a:avLst/>
              <a:gdLst/>
              <a:ahLst/>
              <a:cxnLst/>
              <a:rect l="l" t="t" r="r" b="b"/>
              <a:pathLst>
                <a:path w="171450" h="194945">
                  <a:moveTo>
                    <a:pt x="77812" y="0"/>
                  </a:moveTo>
                  <a:lnTo>
                    <a:pt x="0" y="0"/>
                  </a:lnTo>
                  <a:lnTo>
                    <a:pt x="0" y="194868"/>
                  </a:lnTo>
                  <a:lnTo>
                    <a:pt x="77812" y="194868"/>
                  </a:lnTo>
                  <a:lnTo>
                    <a:pt x="77812" y="0"/>
                  </a:lnTo>
                  <a:close/>
                </a:path>
                <a:path w="171450" h="194945">
                  <a:moveTo>
                    <a:pt x="171386" y="109347"/>
                  </a:moveTo>
                  <a:lnTo>
                    <a:pt x="93573" y="109347"/>
                  </a:lnTo>
                  <a:lnTo>
                    <a:pt x="93573" y="194462"/>
                  </a:lnTo>
                  <a:lnTo>
                    <a:pt x="171386" y="194462"/>
                  </a:lnTo>
                  <a:lnTo>
                    <a:pt x="171386" y="109347"/>
                  </a:lnTo>
                  <a:close/>
                </a:path>
              </a:pathLst>
            </a:custGeom>
            <a:solidFill>
              <a:srgbClr val="C0504D"/>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9" name="object 49"/>
            <p:cNvSpPr/>
            <p:nvPr/>
          </p:nvSpPr>
          <p:spPr>
            <a:xfrm>
              <a:off x="2954793" y="3180864"/>
              <a:ext cx="78105" cy="85725"/>
            </a:xfrm>
            <a:custGeom>
              <a:avLst/>
              <a:gdLst/>
              <a:ahLst/>
              <a:cxnLst/>
              <a:rect l="l" t="t" r="r" b="b"/>
              <a:pathLst>
                <a:path w="78105" h="85725">
                  <a:moveTo>
                    <a:pt x="77810" y="0"/>
                  </a:moveTo>
                  <a:lnTo>
                    <a:pt x="0" y="0"/>
                  </a:lnTo>
                  <a:lnTo>
                    <a:pt x="0" y="85514"/>
                  </a:lnTo>
                  <a:lnTo>
                    <a:pt x="77810" y="85514"/>
                  </a:lnTo>
                  <a:lnTo>
                    <a:pt x="77810" y="0"/>
                  </a:lnTo>
                  <a:close/>
                </a:path>
              </a:pathLst>
            </a:custGeom>
            <a:solidFill>
              <a:srgbClr val="4F81BD"/>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0" name="object 50"/>
            <p:cNvSpPr/>
            <p:nvPr/>
          </p:nvSpPr>
          <p:spPr>
            <a:xfrm>
              <a:off x="3048368" y="3180867"/>
              <a:ext cx="171450" cy="85725"/>
            </a:xfrm>
            <a:custGeom>
              <a:avLst/>
              <a:gdLst/>
              <a:ahLst/>
              <a:cxnLst/>
              <a:rect l="l" t="t" r="r" b="b"/>
              <a:pathLst>
                <a:path w="171450" h="85725">
                  <a:moveTo>
                    <a:pt x="77800" y="0"/>
                  </a:moveTo>
                  <a:lnTo>
                    <a:pt x="0" y="0"/>
                  </a:lnTo>
                  <a:lnTo>
                    <a:pt x="0" y="85521"/>
                  </a:lnTo>
                  <a:lnTo>
                    <a:pt x="77800" y="85521"/>
                  </a:lnTo>
                  <a:lnTo>
                    <a:pt x="77800" y="0"/>
                  </a:lnTo>
                  <a:close/>
                </a:path>
                <a:path w="171450" h="85725">
                  <a:moveTo>
                    <a:pt x="171386" y="21437"/>
                  </a:moveTo>
                  <a:lnTo>
                    <a:pt x="93573" y="21437"/>
                  </a:lnTo>
                  <a:lnTo>
                    <a:pt x="93573" y="85521"/>
                  </a:lnTo>
                  <a:lnTo>
                    <a:pt x="171386" y="85521"/>
                  </a:lnTo>
                  <a:lnTo>
                    <a:pt x="171386" y="21437"/>
                  </a:lnTo>
                  <a:close/>
                </a:path>
              </a:pathLst>
            </a:custGeom>
            <a:solidFill>
              <a:srgbClr val="C0504D"/>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1" name="object 51"/>
            <p:cNvSpPr/>
            <p:nvPr/>
          </p:nvSpPr>
          <p:spPr>
            <a:xfrm>
              <a:off x="3235515" y="3211143"/>
              <a:ext cx="265430" cy="62865"/>
            </a:xfrm>
            <a:custGeom>
              <a:avLst/>
              <a:gdLst/>
              <a:ahLst/>
              <a:cxnLst/>
              <a:rect l="l" t="t" r="r" b="b"/>
              <a:pathLst>
                <a:path w="265429" h="62864">
                  <a:moveTo>
                    <a:pt x="77812" y="0"/>
                  </a:moveTo>
                  <a:lnTo>
                    <a:pt x="0" y="0"/>
                  </a:lnTo>
                  <a:lnTo>
                    <a:pt x="0" y="53746"/>
                  </a:lnTo>
                  <a:lnTo>
                    <a:pt x="77812" y="53746"/>
                  </a:lnTo>
                  <a:lnTo>
                    <a:pt x="77812" y="0"/>
                  </a:lnTo>
                  <a:close/>
                </a:path>
                <a:path w="265429" h="62864">
                  <a:moveTo>
                    <a:pt x="264960" y="16662"/>
                  </a:moveTo>
                  <a:lnTo>
                    <a:pt x="187147" y="16662"/>
                  </a:lnTo>
                  <a:lnTo>
                    <a:pt x="187147" y="62382"/>
                  </a:lnTo>
                  <a:lnTo>
                    <a:pt x="264960" y="62382"/>
                  </a:lnTo>
                  <a:lnTo>
                    <a:pt x="264960" y="16662"/>
                  </a:lnTo>
                  <a:close/>
                </a:path>
              </a:pathLst>
            </a:custGeom>
            <a:solidFill>
              <a:srgbClr val="4F81BD"/>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2" name="object 52"/>
            <p:cNvSpPr/>
            <p:nvPr/>
          </p:nvSpPr>
          <p:spPr>
            <a:xfrm>
              <a:off x="3329089" y="3208756"/>
              <a:ext cx="265430" cy="56515"/>
            </a:xfrm>
            <a:custGeom>
              <a:avLst/>
              <a:gdLst/>
              <a:ahLst/>
              <a:cxnLst/>
              <a:rect l="l" t="t" r="r" b="b"/>
              <a:pathLst>
                <a:path w="265429" h="56514">
                  <a:moveTo>
                    <a:pt x="77812" y="0"/>
                  </a:moveTo>
                  <a:lnTo>
                    <a:pt x="0" y="0"/>
                  </a:lnTo>
                  <a:lnTo>
                    <a:pt x="0" y="56134"/>
                  </a:lnTo>
                  <a:lnTo>
                    <a:pt x="77812" y="56134"/>
                  </a:lnTo>
                  <a:lnTo>
                    <a:pt x="77812" y="0"/>
                  </a:lnTo>
                  <a:close/>
                </a:path>
                <a:path w="265429" h="56514">
                  <a:moveTo>
                    <a:pt x="264960" y="38100"/>
                  </a:moveTo>
                  <a:lnTo>
                    <a:pt x="187147" y="38100"/>
                  </a:lnTo>
                  <a:lnTo>
                    <a:pt x="187147" y="56388"/>
                  </a:lnTo>
                  <a:lnTo>
                    <a:pt x="264960" y="56388"/>
                  </a:lnTo>
                  <a:lnTo>
                    <a:pt x="264960" y="38100"/>
                  </a:lnTo>
                  <a:close/>
                </a:path>
              </a:pathLst>
            </a:custGeom>
            <a:solidFill>
              <a:srgbClr val="C0504D"/>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3" name="object 53"/>
            <p:cNvSpPr/>
            <p:nvPr/>
          </p:nvSpPr>
          <p:spPr>
            <a:xfrm>
              <a:off x="4065435" y="3260800"/>
              <a:ext cx="357505" cy="61594"/>
            </a:xfrm>
            <a:custGeom>
              <a:avLst/>
              <a:gdLst/>
              <a:ahLst/>
              <a:cxnLst/>
              <a:rect l="l" t="t" r="r" b="b"/>
              <a:pathLst>
                <a:path w="357504" h="61595">
                  <a:moveTo>
                    <a:pt x="77812" y="7137"/>
                  </a:moveTo>
                  <a:lnTo>
                    <a:pt x="0" y="7137"/>
                  </a:lnTo>
                  <a:lnTo>
                    <a:pt x="0" y="25425"/>
                  </a:lnTo>
                  <a:lnTo>
                    <a:pt x="77812" y="25425"/>
                  </a:lnTo>
                  <a:lnTo>
                    <a:pt x="77812" y="7137"/>
                  </a:lnTo>
                  <a:close/>
                </a:path>
                <a:path w="357504" h="61595">
                  <a:moveTo>
                    <a:pt x="264058" y="0"/>
                  </a:moveTo>
                  <a:lnTo>
                    <a:pt x="186258" y="0"/>
                  </a:lnTo>
                  <a:lnTo>
                    <a:pt x="186258" y="45707"/>
                  </a:lnTo>
                  <a:lnTo>
                    <a:pt x="264058" y="45707"/>
                  </a:lnTo>
                  <a:lnTo>
                    <a:pt x="264058" y="0"/>
                  </a:lnTo>
                  <a:close/>
                </a:path>
                <a:path w="357504" h="61595">
                  <a:moveTo>
                    <a:pt x="357187" y="0"/>
                  </a:moveTo>
                  <a:lnTo>
                    <a:pt x="279374" y="0"/>
                  </a:lnTo>
                  <a:lnTo>
                    <a:pt x="279374" y="61468"/>
                  </a:lnTo>
                  <a:lnTo>
                    <a:pt x="357187" y="61468"/>
                  </a:lnTo>
                  <a:lnTo>
                    <a:pt x="357187" y="0"/>
                  </a:lnTo>
                  <a:close/>
                </a:path>
              </a:pathLst>
            </a:custGeom>
            <a:solidFill>
              <a:srgbClr val="4F81BD"/>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4" name="object 54"/>
            <p:cNvSpPr/>
            <p:nvPr/>
          </p:nvSpPr>
          <p:spPr>
            <a:xfrm>
              <a:off x="4158569" y="3265552"/>
              <a:ext cx="78105" cy="27940"/>
            </a:xfrm>
            <a:custGeom>
              <a:avLst/>
              <a:gdLst/>
              <a:ahLst/>
              <a:cxnLst/>
              <a:rect l="l" t="t" r="r" b="b"/>
              <a:pathLst>
                <a:path w="78104" h="27939">
                  <a:moveTo>
                    <a:pt x="77811" y="0"/>
                  </a:moveTo>
                  <a:lnTo>
                    <a:pt x="0" y="0"/>
                  </a:lnTo>
                  <a:lnTo>
                    <a:pt x="0" y="27431"/>
                  </a:lnTo>
                  <a:lnTo>
                    <a:pt x="77811" y="27431"/>
                  </a:lnTo>
                  <a:lnTo>
                    <a:pt x="77811" y="0"/>
                  </a:lnTo>
                  <a:close/>
                </a:path>
              </a:pathLst>
            </a:custGeom>
            <a:solidFill>
              <a:srgbClr val="C0504D"/>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5" name="object 55"/>
            <p:cNvSpPr/>
            <p:nvPr/>
          </p:nvSpPr>
          <p:spPr>
            <a:xfrm>
              <a:off x="4437938" y="3267087"/>
              <a:ext cx="171450" cy="133985"/>
            </a:xfrm>
            <a:custGeom>
              <a:avLst/>
              <a:gdLst/>
              <a:ahLst/>
              <a:cxnLst/>
              <a:rect l="l" t="t" r="r" b="b"/>
              <a:pathLst>
                <a:path w="171450" h="133985">
                  <a:moveTo>
                    <a:pt x="77800" y="0"/>
                  </a:moveTo>
                  <a:lnTo>
                    <a:pt x="0" y="0"/>
                  </a:lnTo>
                  <a:lnTo>
                    <a:pt x="0" y="87236"/>
                  </a:lnTo>
                  <a:lnTo>
                    <a:pt x="77800" y="87236"/>
                  </a:lnTo>
                  <a:lnTo>
                    <a:pt x="77800" y="0"/>
                  </a:lnTo>
                  <a:close/>
                </a:path>
                <a:path w="171450" h="133985">
                  <a:moveTo>
                    <a:pt x="170929" y="3225"/>
                  </a:moveTo>
                  <a:lnTo>
                    <a:pt x="93116" y="3225"/>
                  </a:lnTo>
                  <a:lnTo>
                    <a:pt x="93116" y="133832"/>
                  </a:lnTo>
                  <a:lnTo>
                    <a:pt x="170929" y="133832"/>
                  </a:lnTo>
                  <a:lnTo>
                    <a:pt x="170929" y="3225"/>
                  </a:lnTo>
                  <a:close/>
                </a:path>
              </a:pathLst>
            </a:custGeom>
            <a:solidFill>
              <a:srgbClr val="4F81BD"/>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6" name="object 56"/>
            <p:cNvSpPr/>
            <p:nvPr/>
          </p:nvSpPr>
          <p:spPr>
            <a:xfrm>
              <a:off x="4624184" y="3260800"/>
              <a:ext cx="264160" cy="240665"/>
            </a:xfrm>
            <a:custGeom>
              <a:avLst/>
              <a:gdLst/>
              <a:ahLst/>
              <a:cxnLst/>
              <a:rect l="l" t="t" r="r" b="b"/>
              <a:pathLst>
                <a:path w="264160" h="240664">
                  <a:moveTo>
                    <a:pt x="77800" y="0"/>
                  </a:moveTo>
                  <a:lnTo>
                    <a:pt x="0" y="0"/>
                  </a:lnTo>
                  <a:lnTo>
                    <a:pt x="0" y="149504"/>
                  </a:lnTo>
                  <a:lnTo>
                    <a:pt x="77800" y="149504"/>
                  </a:lnTo>
                  <a:lnTo>
                    <a:pt x="77800" y="0"/>
                  </a:lnTo>
                  <a:close/>
                </a:path>
                <a:path w="264160" h="240664">
                  <a:moveTo>
                    <a:pt x="170929" y="0"/>
                  </a:moveTo>
                  <a:lnTo>
                    <a:pt x="93116" y="0"/>
                  </a:lnTo>
                  <a:lnTo>
                    <a:pt x="93116" y="215214"/>
                  </a:lnTo>
                  <a:lnTo>
                    <a:pt x="170929" y="215214"/>
                  </a:lnTo>
                  <a:lnTo>
                    <a:pt x="170929" y="0"/>
                  </a:lnTo>
                  <a:close/>
                </a:path>
                <a:path w="264160" h="240664">
                  <a:moveTo>
                    <a:pt x="264045" y="0"/>
                  </a:moveTo>
                  <a:lnTo>
                    <a:pt x="186245" y="0"/>
                  </a:lnTo>
                  <a:lnTo>
                    <a:pt x="186245" y="240487"/>
                  </a:lnTo>
                  <a:lnTo>
                    <a:pt x="264045" y="240487"/>
                  </a:lnTo>
                  <a:lnTo>
                    <a:pt x="264045" y="0"/>
                  </a:lnTo>
                  <a:close/>
                </a:path>
              </a:pathLst>
            </a:custGeom>
            <a:solidFill>
              <a:srgbClr val="C0504D"/>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7" name="object 57"/>
            <p:cNvSpPr/>
            <p:nvPr/>
          </p:nvSpPr>
          <p:spPr>
            <a:xfrm>
              <a:off x="4903553" y="3260789"/>
              <a:ext cx="78105" cy="301625"/>
            </a:xfrm>
            <a:custGeom>
              <a:avLst/>
              <a:gdLst/>
              <a:ahLst/>
              <a:cxnLst/>
              <a:rect l="l" t="t" r="r" b="b"/>
              <a:pathLst>
                <a:path w="78104" h="301625">
                  <a:moveTo>
                    <a:pt x="77811" y="0"/>
                  </a:moveTo>
                  <a:lnTo>
                    <a:pt x="0" y="0"/>
                  </a:lnTo>
                  <a:lnTo>
                    <a:pt x="0" y="301097"/>
                  </a:lnTo>
                  <a:lnTo>
                    <a:pt x="77811" y="301097"/>
                  </a:lnTo>
                  <a:lnTo>
                    <a:pt x="77811" y="0"/>
                  </a:lnTo>
                  <a:close/>
                </a:path>
              </a:pathLst>
            </a:custGeom>
            <a:solidFill>
              <a:srgbClr val="4F81BD"/>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8" name="object 58"/>
            <p:cNvSpPr/>
            <p:nvPr/>
          </p:nvSpPr>
          <p:spPr>
            <a:xfrm>
              <a:off x="4996676" y="3267085"/>
              <a:ext cx="78105" cy="351790"/>
            </a:xfrm>
            <a:custGeom>
              <a:avLst/>
              <a:gdLst/>
              <a:ahLst/>
              <a:cxnLst/>
              <a:rect l="l" t="t" r="r" b="b"/>
              <a:pathLst>
                <a:path w="78104" h="351789">
                  <a:moveTo>
                    <a:pt x="77811" y="0"/>
                  </a:moveTo>
                  <a:lnTo>
                    <a:pt x="0" y="0"/>
                  </a:lnTo>
                  <a:lnTo>
                    <a:pt x="0" y="351593"/>
                  </a:lnTo>
                  <a:lnTo>
                    <a:pt x="77811" y="351593"/>
                  </a:lnTo>
                  <a:lnTo>
                    <a:pt x="77811" y="0"/>
                  </a:lnTo>
                  <a:close/>
                </a:path>
              </a:pathLst>
            </a:custGeom>
            <a:solidFill>
              <a:srgbClr val="C0504D"/>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9" name="object 59"/>
            <p:cNvSpPr/>
            <p:nvPr/>
          </p:nvSpPr>
          <p:spPr>
            <a:xfrm>
              <a:off x="5089791" y="3260800"/>
              <a:ext cx="171450" cy="577850"/>
            </a:xfrm>
            <a:custGeom>
              <a:avLst/>
              <a:gdLst/>
              <a:ahLst/>
              <a:cxnLst/>
              <a:rect l="l" t="t" r="r" b="b"/>
              <a:pathLst>
                <a:path w="171450" h="577850">
                  <a:moveTo>
                    <a:pt x="77812" y="0"/>
                  </a:moveTo>
                  <a:lnTo>
                    <a:pt x="0" y="0"/>
                  </a:lnTo>
                  <a:lnTo>
                    <a:pt x="0" y="432028"/>
                  </a:lnTo>
                  <a:lnTo>
                    <a:pt x="77812" y="432028"/>
                  </a:lnTo>
                  <a:lnTo>
                    <a:pt x="77812" y="0"/>
                  </a:lnTo>
                  <a:close/>
                </a:path>
                <a:path w="171450" h="577850">
                  <a:moveTo>
                    <a:pt x="170942" y="0"/>
                  </a:moveTo>
                  <a:lnTo>
                    <a:pt x="93129" y="0"/>
                  </a:lnTo>
                  <a:lnTo>
                    <a:pt x="93129" y="577824"/>
                  </a:lnTo>
                  <a:lnTo>
                    <a:pt x="170942" y="577824"/>
                  </a:lnTo>
                  <a:lnTo>
                    <a:pt x="170942" y="0"/>
                  </a:lnTo>
                  <a:close/>
                </a:path>
              </a:pathLst>
            </a:custGeom>
            <a:solidFill>
              <a:srgbClr val="4F81BD"/>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0" name="object 60"/>
            <p:cNvSpPr/>
            <p:nvPr/>
          </p:nvSpPr>
          <p:spPr>
            <a:xfrm>
              <a:off x="5276037" y="3260800"/>
              <a:ext cx="357505" cy="1129665"/>
            </a:xfrm>
            <a:custGeom>
              <a:avLst/>
              <a:gdLst/>
              <a:ahLst/>
              <a:cxnLst/>
              <a:rect l="l" t="t" r="r" b="b"/>
              <a:pathLst>
                <a:path w="357504" h="1129664">
                  <a:moveTo>
                    <a:pt x="77812" y="0"/>
                  </a:moveTo>
                  <a:lnTo>
                    <a:pt x="0" y="0"/>
                  </a:lnTo>
                  <a:lnTo>
                    <a:pt x="0" y="729500"/>
                  </a:lnTo>
                  <a:lnTo>
                    <a:pt x="77812" y="729500"/>
                  </a:lnTo>
                  <a:lnTo>
                    <a:pt x="77812" y="0"/>
                  </a:lnTo>
                  <a:close/>
                </a:path>
                <a:path w="357504" h="1129664">
                  <a:moveTo>
                    <a:pt x="170942" y="0"/>
                  </a:moveTo>
                  <a:lnTo>
                    <a:pt x="93129" y="0"/>
                  </a:lnTo>
                  <a:lnTo>
                    <a:pt x="93129" y="1089253"/>
                  </a:lnTo>
                  <a:lnTo>
                    <a:pt x="170942" y="1089253"/>
                  </a:lnTo>
                  <a:lnTo>
                    <a:pt x="170942" y="0"/>
                  </a:lnTo>
                  <a:close/>
                </a:path>
                <a:path w="357504" h="1129664">
                  <a:moveTo>
                    <a:pt x="357187" y="9512"/>
                  </a:moveTo>
                  <a:lnTo>
                    <a:pt x="279374" y="9512"/>
                  </a:lnTo>
                  <a:lnTo>
                    <a:pt x="279374" y="1129080"/>
                  </a:lnTo>
                  <a:lnTo>
                    <a:pt x="357187" y="1129080"/>
                  </a:lnTo>
                  <a:lnTo>
                    <a:pt x="357187" y="9512"/>
                  </a:lnTo>
                  <a:close/>
                </a:path>
              </a:pathLst>
            </a:custGeom>
            <a:solidFill>
              <a:srgbClr val="C0504D"/>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1" name="object 61"/>
            <p:cNvSpPr/>
            <p:nvPr/>
          </p:nvSpPr>
          <p:spPr>
            <a:xfrm>
              <a:off x="5462291" y="3270313"/>
              <a:ext cx="78105" cy="1120140"/>
            </a:xfrm>
            <a:custGeom>
              <a:avLst/>
              <a:gdLst/>
              <a:ahLst/>
              <a:cxnLst/>
              <a:rect l="l" t="t" r="r" b="b"/>
              <a:pathLst>
                <a:path w="78104" h="1120139">
                  <a:moveTo>
                    <a:pt x="77811" y="0"/>
                  </a:moveTo>
                  <a:lnTo>
                    <a:pt x="0" y="0"/>
                  </a:lnTo>
                  <a:lnTo>
                    <a:pt x="0" y="1119559"/>
                  </a:lnTo>
                  <a:lnTo>
                    <a:pt x="77811" y="1119559"/>
                  </a:lnTo>
                  <a:lnTo>
                    <a:pt x="77811" y="0"/>
                  </a:lnTo>
                  <a:close/>
                </a:path>
              </a:pathLst>
            </a:custGeom>
            <a:solidFill>
              <a:srgbClr val="4F81BD"/>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2" name="object 62"/>
            <p:cNvSpPr/>
            <p:nvPr/>
          </p:nvSpPr>
          <p:spPr>
            <a:xfrm>
              <a:off x="1858364" y="3262754"/>
              <a:ext cx="3856990" cy="0"/>
            </a:xfrm>
            <a:custGeom>
              <a:avLst/>
              <a:gdLst/>
              <a:ahLst/>
              <a:cxnLst/>
              <a:rect l="l" t="t" r="r" b="b"/>
              <a:pathLst>
                <a:path w="3856990">
                  <a:moveTo>
                    <a:pt x="0" y="0"/>
                  </a:moveTo>
                  <a:lnTo>
                    <a:pt x="3856625" y="1"/>
                  </a:lnTo>
                </a:path>
              </a:pathLst>
            </a:custGeom>
            <a:ln w="9525">
              <a:solidFill>
                <a:schemeClr val="tx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3" name="object 63"/>
            <p:cNvSpPr/>
            <p:nvPr/>
          </p:nvSpPr>
          <p:spPr>
            <a:xfrm>
              <a:off x="1858364" y="3606963"/>
              <a:ext cx="3856990" cy="0"/>
            </a:xfrm>
            <a:custGeom>
              <a:avLst/>
              <a:gdLst/>
              <a:ahLst/>
              <a:cxnLst/>
              <a:rect l="l" t="t" r="r" b="b"/>
              <a:pathLst>
                <a:path w="3856990">
                  <a:moveTo>
                    <a:pt x="0" y="0"/>
                  </a:moveTo>
                  <a:lnTo>
                    <a:pt x="3856625" y="1"/>
                  </a:lnTo>
                </a:path>
              </a:pathLst>
            </a:custGeom>
            <a:ln w="9525">
              <a:solidFill>
                <a:schemeClr val="tx1"/>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64" name="object 64"/>
          <p:cNvSpPr txBox="1"/>
          <p:nvPr/>
        </p:nvSpPr>
        <p:spPr>
          <a:xfrm>
            <a:off x="4954220" y="3243487"/>
            <a:ext cx="250825" cy="197490"/>
          </a:xfrm>
          <a:prstGeom prst="rect">
            <a:avLst/>
          </a:prstGeom>
        </p:spPr>
        <p:txBody>
          <a:bodyPr vert="horz" wrap="square" lIns="0" tIns="12700" rIns="0" bIns="0" rtlCol="0">
            <a:spAutoFit/>
          </a:bodyPr>
          <a:lstStyle/>
          <a:p>
            <a:pPr marL="38100">
              <a:lnSpc>
                <a:spcPct val="100000"/>
              </a:lnSpc>
              <a:spcBef>
                <a:spcPts val="100"/>
              </a:spcBef>
            </a:pPr>
            <a:r>
              <a:rPr sz="1200" dirty="0">
                <a:latin typeface="Calibri" panose="020F0502020204030204" pitchFamily="34" charset="0"/>
                <a:cs typeface="Calibri" panose="020F0502020204030204" pitchFamily="34" charset="0"/>
              </a:rPr>
              <a:t>*</a:t>
            </a:r>
            <a:r>
              <a:rPr sz="1800" baseline="-30092" dirty="0">
                <a:latin typeface="Calibri" panose="020F0502020204030204" pitchFamily="34" charset="0"/>
                <a:cs typeface="Calibri" panose="020F0502020204030204" pitchFamily="34" charset="0"/>
              </a:rPr>
              <a:t>*</a:t>
            </a:r>
            <a:endParaRPr sz="1800" baseline="-30092">
              <a:latin typeface="Calibri" panose="020F0502020204030204" pitchFamily="34" charset="0"/>
              <a:cs typeface="Calibri" panose="020F0502020204030204" pitchFamily="34" charset="0"/>
            </a:endParaRPr>
          </a:p>
        </p:txBody>
      </p:sp>
      <p:sp>
        <p:nvSpPr>
          <p:cNvPr id="65" name="object 65"/>
          <p:cNvSpPr txBox="1"/>
          <p:nvPr/>
        </p:nvSpPr>
        <p:spPr>
          <a:xfrm>
            <a:off x="5171027" y="3469039"/>
            <a:ext cx="194945" cy="348615"/>
          </a:xfrm>
          <a:prstGeom prst="rect">
            <a:avLst/>
          </a:prstGeom>
        </p:spPr>
        <p:txBody>
          <a:bodyPr vert="horz" wrap="square" lIns="0" tIns="12700" rIns="0" bIns="0" rtlCol="0">
            <a:spAutoFit/>
          </a:bodyPr>
          <a:lstStyle/>
          <a:p>
            <a:pPr marL="12700">
              <a:lnSpc>
                <a:spcPts val="1270"/>
              </a:lnSpc>
              <a:spcBef>
                <a:spcPts val="100"/>
              </a:spcBef>
            </a:pPr>
            <a:r>
              <a:rPr sz="1200" dirty="0">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a:p>
            <a:pPr marL="105410">
              <a:lnSpc>
                <a:spcPts val="1270"/>
              </a:lnSpc>
            </a:pPr>
            <a:r>
              <a:rPr sz="1200" dirty="0">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p:txBody>
      </p:sp>
      <p:sp>
        <p:nvSpPr>
          <p:cNvPr id="66" name="object 66"/>
          <p:cNvSpPr txBox="1"/>
          <p:nvPr/>
        </p:nvSpPr>
        <p:spPr>
          <a:xfrm>
            <a:off x="5331874" y="3978056"/>
            <a:ext cx="248920" cy="197490"/>
          </a:xfrm>
          <a:prstGeom prst="rect">
            <a:avLst/>
          </a:prstGeom>
        </p:spPr>
        <p:txBody>
          <a:bodyPr vert="horz" wrap="square" lIns="0" tIns="12700" rIns="0" bIns="0" rtlCol="0">
            <a:spAutoFit/>
          </a:bodyPr>
          <a:lstStyle/>
          <a:p>
            <a:pPr marL="38100">
              <a:lnSpc>
                <a:spcPct val="100000"/>
              </a:lnSpc>
              <a:spcBef>
                <a:spcPts val="100"/>
              </a:spcBef>
            </a:pPr>
            <a:r>
              <a:rPr sz="1200" dirty="0">
                <a:latin typeface="Calibri" panose="020F0502020204030204" pitchFamily="34" charset="0"/>
                <a:cs typeface="Calibri" panose="020F0502020204030204" pitchFamily="34" charset="0"/>
              </a:rPr>
              <a:t>*</a:t>
            </a:r>
            <a:r>
              <a:rPr sz="1800" baseline="-16203" dirty="0">
                <a:latin typeface="Calibri" panose="020F0502020204030204" pitchFamily="34" charset="0"/>
                <a:cs typeface="Calibri" panose="020F0502020204030204" pitchFamily="34" charset="0"/>
              </a:rPr>
              <a:t>*</a:t>
            </a:r>
            <a:endParaRPr sz="1800" baseline="-16203">
              <a:latin typeface="Calibri" panose="020F0502020204030204" pitchFamily="34" charset="0"/>
              <a:cs typeface="Calibri" panose="020F0502020204030204" pitchFamily="34" charset="0"/>
            </a:endParaRPr>
          </a:p>
        </p:txBody>
      </p:sp>
      <p:sp>
        <p:nvSpPr>
          <p:cNvPr id="67" name="object 67"/>
          <p:cNvSpPr txBox="1"/>
          <p:nvPr/>
        </p:nvSpPr>
        <p:spPr>
          <a:xfrm>
            <a:off x="6025963" y="1411808"/>
            <a:ext cx="538609" cy="2978785"/>
          </a:xfrm>
          <a:prstGeom prst="rect">
            <a:avLst/>
          </a:prstGeom>
        </p:spPr>
        <p:txBody>
          <a:bodyPr vert="vert270" wrap="square" lIns="0" tIns="16510" rIns="0" bIns="0" rtlCol="0">
            <a:spAutoFit/>
          </a:bodyPr>
          <a:lstStyle/>
          <a:p>
            <a:pPr marL="259079" marR="5080" indent="-247015" algn="ctr">
              <a:lnSpc>
                <a:spcPts val="2100"/>
              </a:lnSpc>
              <a:spcBef>
                <a:spcPts val="130"/>
              </a:spcBef>
            </a:pPr>
            <a:r>
              <a:rPr sz="1800" b="1" dirty="0">
                <a:latin typeface="Calibri" panose="020F0502020204030204" pitchFamily="34" charset="0"/>
                <a:cs typeface="Calibri" panose="020F0502020204030204" pitchFamily="34" charset="0"/>
              </a:rPr>
              <a:t>Change </a:t>
            </a:r>
            <a:r>
              <a:rPr lang="en-GB" sz="1800" b="1" dirty="0">
                <a:latin typeface="Calibri" panose="020F0502020204030204" pitchFamily="34" charset="0"/>
                <a:cs typeface="Calibri" panose="020F0502020204030204" pitchFamily="34" charset="0"/>
              </a:rPr>
              <a:t>f</a:t>
            </a:r>
            <a:r>
              <a:rPr sz="1800" b="1" dirty="0">
                <a:latin typeface="Calibri" panose="020F0502020204030204" pitchFamily="34" charset="0"/>
                <a:cs typeface="Calibri" panose="020F0502020204030204" pitchFamily="34" charset="0"/>
              </a:rPr>
              <a:t>rom </a:t>
            </a:r>
            <a:r>
              <a:rPr lang="en-GB" sz="1800" b="1" dirty="0">
                <a:latin typeface="Calibri" panose="020F0502020204030204" pitchFamily="34" charset="0"/>
                <a:cs typeface="Calibri" panose="020F0502020204030204" pitchFamily="34" charset="0"/>
              </a:rPr>
              <a:t>b</a:t>
            </a:r>
            <a:r>
              <a:rPr sz="1800" b="1" dirty="0" err="1">
                <a:latin typeface="Calibri" panose="020F0502020204030204" pitchFamily="34" charset="0"/>
                <a:cs typeface="Calibri" panose="020F0502020204030204" pitchFamily="34" charset="0"/>
              </a:rPr>
              <a:t>aseline</a:t>
            </a:r>
            <a:r>
              <a:rPr sz="1800" b="1" dirty="0">
                <a:latin typeface="Calibri" panose="020F0502020204030204" pitchFamily="34" charset="0"/>
                <a:cs typeface="Calibri" panose="020F0502020204030204" pitchFamily="34" charset="0"/>
              </a:rPr>
              <a:t> in </a:t>
            </a:r>
            <a:r>
              <a:rPr lang="en-GB" sz="1800" b="1" dirty="0">
                <a:latin typeface="Calibri" panose="020F0502020204030204" pitchFamily="34" charset="0"/>
                <a:cs typeface="Calibri" panose="020F0502020204030204" pitchFamily="34" charset="0"/>
              </a:rPr>
              <a:t>t</a:t>
            </a:r>
            <a:r>
              <a:rPr sz="1800" b="1" dirty="0" err="1">
                <a:latin typeface="Calibri" panose="020F0502020204030204" pitchFamily="34" charset="0"/>
                <a:cs typeface="Calibri" panose="020F0502020204030204" pitchFamily="34" charset="0"/>
              </a:rPr>
              <a:t>arget</a:t>
            </a:r>
            <a:r>
              <a:rPr sz="1800" b="1" dirty="0">
                <a:latin typeface="Calibri" panose="020F0502020204030204" pitchFamily="34" charset="0"/>
                <a:cs typeface="Calibri" panose="020F0502020204030204" pitchFamily="34" charset="0"/>
              </a:rPr>
              <a:t>  </a:t>
            </a:r>
            <a:r>
              <a:rPr lang="en-GB" sz="1800" b="1" dirty="0">
                <a:latin typeface="Calibri" panose="020F0502020204030204" pitchFamily="34" charset="0"/>
                <a:cs typeface="Calibri" panose="020F0502020204030204" pitchFamily="34" charset="0"/>
              </a:rPr>
              <a:t>l</a:t>
            </a:r>
            <a:r>
              <a:rPr sz="1800" b="1" dirty="0" err="1">
                <a:latin typeface="Calibri" panose="020F0502020204030204" pitchFamily="34" charset="0"/>
                <a:cs typeface="Calibri" panose="020F0502020204030204" pitchFamily="34" charset="0"/>
              </a:rPr>
              <a:t>esions</a:t>
            </a:r>
            <a:r>
              <a:rPr sz="1800" b="1" dirty="0">
                <a:latin typeface="Calibri" panose="020F0502020204030204" pitchFamily="34" charset="0"/>
                <a:cs typeface="Calibri" panose="020F0502020204030204" pitchFamily="34" charset="0"/>
              </a:rPr>
              <a:t> </a:t>
            </a:r>
            <a:r>
              <a:rPr lang="en-GB" sz="1800" b="1" dirty="0">
                <a:latin typeface="Calibri" panose="020F0502020204030204" pitchFamily="34" charset="0"/>
                <a:cs typeface="Calibri" panose="020F0502020204030204" pitchFamily="34" charset="0"/>
              </a:rPr>
              <a:t>t</a:t>
            </a:r>
            <a:r>
              <a:rPr sz="1800" b="1" dirty="0" err="1">
                <a:latin typeface="Calibri" panose="020F0502020204030204" pitchFamily="34" charset="0"/>
                <a:cs typeface="Calibri" panose="020F0502020204030204" pitchFamily="34" charset="0"/>
              </a:rPr>
              <a:t>umo</a:t>
            </a:r>
            <a:r>
              <a:rPr lang="en-GB" sz="1800" b="1" dirty="0">
                <a:latin typeface="Calibri" panose="020F0502020204030204" pitchFamily="34" charset="0"/>
                <a:cs typeface="Calibri" panose="020F0502020204030204" pitchFamily="34" charset="0"/>
              </a:rPr>
              <a:t>u</a:t>
            </a:r>
            <a:r>
              <a:rPr sz="1800" b="1" dirty="0">
                <a:latin typeface="Calibri" panose="020F0502020204030204" pitchFamily="34" charset="0"/>
                <a:cs typeface="Calibri" panose="020F0502020204030204" pitchFamily="34" charset="0"/>
              </a:rPr>
              <a:t>r </a:t>
            </a:r>
            <a:r>
              <a:rPr lang="en-GB" sz="1800" b="1" dirty="0">
                <a:latin typeface="Calibri" panose="020F0502020204030204" pitchFamily="34" charset="0"/>
                <a:cs typeface="Calibri" panose="020F0502020204030204" pitchFamily="34" charset="0"/>
              </a:rPr>
              <a:t>b</a:t>
            </a:r>
            <a:r>
              <a:rPr sz="1800" b="1" dirty="0" err="1">
                <a:latin typeface="Calibri" panose="020F0502020204030204" pitchFamily="34" charset="0"/>
                <a:cs typeface="Calibri" panose="020F0502020204030204" pitchFamily="34" charset="0"/>
              </a:rPr>
              <a:t>urden</a:t>
            </a:r>
            <a:r>
              <a:rPr sz="1800" b="1" dirty="0">
                <a:latin typeface="Calibri" panose="020F0502020204030204" pitchFamily="34" charset="0"/>
                <a:cs typeface="Calibri" panose="020F0502020204030204" pitchFamily="34" charset="0"/>
              </a:rPr>
              <a:t> (%)</a:t>
            </a:r>
            <a:endParaRPr sz="1800" dirty="0">
              <a:latin typeface="Calibri" panose="020F0502020204030204" pitchFamily="34" charset="0"/>
              <a:cs typeface="Calibri" panose="020F0502020204030204" pitchFamily="34" charset="0"/>
            </a:endParaRPr>
          </a:p>
        </p:txBody>
      </p:sp>
      <p:sp>
        <p:nvSpPr>
          <p:cNvPr id="68" name="object 68"/>
          <p:cNvSpPr txBox="1"/>
          <p:nvPr/>
        </p:nvSpPr>
        <p:spPr>
          <a:xfrm>
            <a:off x="6690031" y="1609759"/>
            <a:ext cx="444500" cy="2527935"/>
          </a:xfrm>
          <a:prstGeom prst="rect">
            <a:avLst/>
          </a:prstGeom>
        </p:spPr>
        <p:txBody>
          <a:bodyPr vert="horz" wrap="square" lIns="0" tIns="12700" rIns="0" bIns="0" rtlCol="0">
            <a:spAutoFit/>
          </a:bodyPr>
          <a:lstStyle/>
          <a:p>
            <a:pPr marR="5080" algn="r">
              <a:lnSpc>
                <a:spcPct val="100000"/>
              </a:lnSpc>
              <a:spcBef>
                <a:spcPts val="100"/>
              </a:spcBef>
            </a:pPr>
            <a:r>
              <a:rPr sz="1800" dirty="0">
                <a:latin typeface="Calibri" panose="020F0502020204030204" pitchFamily="34" charset="0"/>
                <a:cs typeface="Calibri" panose="020F0502020204030204" pitchFamily="34" charset="0"/>
              </a:rPr>
              <a:t>100</a:t>
            </a:r>
          </a:p>
          <a:p>
            <a:pPr marR="5080" algn="r">
              <a:lnSpc>
                <a:spcPct val="100000"/>
              </a:lnSpc>
              <a:spcBef>
                <a:spcPts val="45"/>
              </a:spcBef>
            </a:pPr>
            <a:r>
              <a:rPr sz="1800" dirty="0">
                <a:latin typeface="Calibri" panose="020F0502020204030204" pitchFamily="34" charset="0"/>
                <a:cs typeface="Calibri" panose="020F0502020204030204" pitchFamily="34" charset="0"/>
              </a:rPr>
              <a:t>75</a:t>
            </a:r>
          </a:p>
          <a:p>
            <a:pPr marR="5080" algn="r">
              <a:lnSpc>
                <a:spcPct val="100000"/>
              </a:lnSpc>
              <a:spcBef>
                <a:spcPts val="25"/>
              </a:spcBef>
            </a:pPr>
            <a:r>
              <a:rPr sz="1800" dirty="0">
                <a:latin typeface="Calibri" panose="020F0502020204030204" pitchFamily="34" charset="0"/>
                <a:cs typeface="Calibri" panose="020F0502020204030204" pitchFamily="34" charset="0"/>
              </a:rPr>
              <a:t>50</a:t>
            </a:r>
          </a:p>
          <a:p>
            <a:pPr marR="5080" algn="r">
              <a:lnSpc>
                <a:spcPct val="100000"/>
              </a:lnSpc>
              <a:spcBef>
                <a:spcPts val="25"/>
              </a:spcBef>
            </a:pPr>
            <a:r>
              <a:rPr sz="1800" dirty="0">
                <a:latin typeface="Calibri" panose="020F0502020204030204" pitchFamily="34" charset="0"/>
                <a:cs typeface="Calibri" panose="020F0502020204030204" pitchFamily="34" charset="0"/>
              </a:rPr>
              <a:t>25</a:t>
            </a:r>
          </a:p>
          <a:p>
            <a:pPr marR="5080" algn="r">
              <a:lnSpc>
                <a:spcPct val="100000"/>
              </a:lnSpc>
              <a:spcBef>
                <a:spcPts val="45"/>
              </a:spcBef>
            </a:pPr>
            <a:r>
              <a:rPr sz="1800" dirty="0">
                <a:latin typeface="Calibri" panose="020F0502020204030204" pitchFamily="34" charset="0"/>
                <a:cs typeface="Calibri" panose="020F0502020204030204" pitchFamily="34" charset="0"/>
              </a:rPr>
              <a:t>0</a:t>
            </a:r>
          </a:p>
          <a:p>
            <a:pPr marR="5080" algn="r">
              <a:lnSpc>
                <a:spcPct val="100000"/>
              </a:lnSpc>
              <a:spcBef>
                <a:spcPts val="25"/>
              </a:spcBef>
            </a:pPr>
            <a:r>
              <a:rPr sz="1800" dirty="0">
                <a:latin typeface="Calibri" panose="020F0502020204030204" pitchFamily="34" charset="0"/>
                <a:cs typeface="Calibri" panose="020F0502020204030204" pitchFamily="34" charset="0"/>
              </a:rPr>
              <a:t>25</a:t>
            </a:r>
          </a:p>
          <a:p>
            <a:pPr marR="5080" algn="r">
              <a:lnSpc>
                <a:spcPct val="100000"/>
              </a:lnSpc>
              <a:spcBef>
                <a:spcPts val="50"/>
              </a:spcBef>
            </a:pPr>
            <a:r>
              <a:rPr sz="1800" dirty="0">
                <a:latin typeface="Calibri" panose="020F0502020204030204" pitchFamily="34" charset="0"/>
                <a:cs typeface="Calibri" panose="020F0502020204030204" pitchFamily="34" charset="0"/>
              </a:rPr>
              <a:t>-50</a:t>
            </a:r>
          </a:p>
          <a:p>
            <a:pPr marR="5080" algn="r">
              <a:lnSpc>
                <a:spcPct val="100000"/>
              </a:lnSpc>
              <a:spcBef>
                <a:spcPts val="25"/>
              </a:spcBef>
            </a:pPr>
            <a:r>
              <a:rPr sz="1800" dirty="0">
                <a:latin typeface="Calibri" panose="020F0502020204030204" pitchFamily="34" charset="0"/>
                <a:cs typeface="Calibri" panose="020F0502020204030204" pitchFamily="34" charset="0"/>
              </a:rPr>
              <a:t>-75</a:t>
            </a:r>
          </a:p>
          <a:p>
            <a:pPr marR="5715" algn="r">
              <a:lnSpc>
                <a:spcPct val="100000"/>
              </a:lnSpc>
              <a:spcBef>
                <a:spcPts val="25"/>
              </a:spcBef>
            </a:pPr>
            <a:r>
              <a:rPr sz="1800" dirty="0">
                <a:latin typeface="Calibri" panose="020F0502020204030204" pitchFamily="34" charset="0"/>
                <a:cs typeface="Calibri" panose="020F0502020204030204" pitchFamily="34" charset="0"/>
              </a:rPr>
              <a:t>-100</a:t>
            </a:r>
          </a:p>
        </p:txBody>
      </p:sp>
      <p:sp>
        <p:nvSpPr>
          <p:cNvPr id="70" name="object 70"/>
          <p:cNvSpPr txBox="1"/>
          <p:nvPr/>
        </p:nvSpPr>
        <p:spPr>
          <a:xfrm>
            <a:off x="10208097" y="1484784"/>
            <a:ext cx="2258643" cy="1249060"/>
          </a:xfrm>
          <a:prstGeom prst="rect">
            <a:avLst/>
          </a:prstGeom>
        </p:spPr>
        <p:txBody>
          <a:bodyPr vert="horz" wrap="square" lIns="0" tIns="12700" rIns="0" bIns="0" rtlCol="0">
            <a:spAutoFit/>
          </a:bodyPr>
          <a:lstStyle/>
          <a:p>
            <a:pPr marL="12700" indent="-4763">
              <a:lnSpc>
                <a:spcPts val="1320"/>
              </a:lnSpc>
              <a:spcBef>
                <a:spcPts val="100"/>
              </a:spcBef>
            </a:pPr>
            <a:r>
              <a:rPr lang="en-GB" sz="1200" dirty="0">
                <a:latin typeface="Calibri" panose="020F0502020204030204" pitchFamily="34" charset="0"/>
                <a:cs typeface="Calibri" panose="020F0502020204030204" pitchFamily="34" charset="0"/>
              </a:rPr>
              <a:t>PD</a:t>
            </a:r>
          </a:p>
          <a:p>
            <a:pPr marL="12700" indent="-4763">
              <a:lnSpc>
                <a:spcPts val="1320"/>
              </a:lnSpc>
              <a:spcBef>
                <a:spcPts val="100"/>
              </a:spcBef>
            </a:pPr>
            <a:r>
              <a:rPr lang="en-GB" sz="1200" dirty="0">
                <a:latin typeface="Calibri" panose="020F0502020204030204" pitchFamily="34" charset="0"/>
                <a:cs typeface="Calibri" panose="020F0502020204030204" pitchFamily="34" charset="0"/>
              </a:rPr>
              <a:t>SD</a:t>
            </a:r>
          </a:p>
          <a:p>
            <a:pPr marL="12700" indent="-4763">
              <a:lnSpc>
                <a:spcPts val="1320"/>
              </a:lnSpc>
              <a:spcBef>
                <a:spcPts val="100"/>
              </a:spcBef>
            </a:pPr>
            <a:r>
              <a:rPr lang="en-GB" sz="1200" dirty="0">
                <a:latin typeface="Calibri" panose="020F0502020204030204" pitchFamily="34" charset="0"/>
                <a:cs typeface="Calibri" panose="020F0502020204030204" pitchFamily="34" charset="0"/>
              </a:rPr>
              <a:t>PR</a:t>
            </a:r>
          </a:p>
          <a:p>
            <a:pPr marL="12700" indent="-4763">
              <a:lnSpc>
                <a:spcPct val="100000"/>
              </a:lnSpc>
              <a:spcBef>
                <a:spcPts val="100"/>
              </a:spcBef>
            </a:pPr>
            <a:r>
              <a:rPr lang="en-GB" sz="1200" dirty="0">
                <a:latin typeface="Calibri" panose="020F0502020204030204" pitchFamily="34" charset="0"/>
                <a:cs typeface="Calibri" panose="020F0502020204030204" pitchFamily="34" charset="0"/>
              </a:rPr>
              <a:t>First occurrence of new lesion</a:t>
            </a:r>
          </a:p>
          <a:p>
            <a:pPr marL="12700" indent="-4763">
              <a:lnSpc>
                <a:spcPts val="1320"/>
              </a:lnSpc>
              <a:spcBef>
                <a:spcPts val="100"/>
              </a:spcBef>
            </a:pPr>
            <a:r>
              <a:rPr lang="en-GB" sz="1200" dirty="0">
                <a:latin typeface="Calibri" panose="020F0502020204030204" pitchFamily="34" charset="0"/>
                <a:cs typeface="Calibri" panose="020F0502020204030204" pitchFamily="34" charset="0"/>
              </a:rPr>
              <a:t>Off treatment</a:t>
            </a:r>
          </a:p>
          <a:p>
            <a:pPr marL="12700" marR="5080" indent="-4763">
              <a:lnSpc>
                <a:spcPts val="1300"/>
              </a:lnSpc>
              <a:spcBef>
                <a:spcPts val="40"/>
              </a:spcBef>
            </a:pPr>
            <a:r>
              <a:rPr lang="en-GB" sz="1200" dirty="0">
                <a:latin typeface="Calibri" panose="020F0502020204030204" pitchFamily="34" charset="0"/>
                <a:cs typeface="Calibri" panose="020F0502020204030204" pitchFamily="34" charset="0"/>
              </a:rPr>
              <a:t>% change truncated to 100%</a:t>
            </a:r>
          </a:p>
          <a:p>
            <a:pPr marL="12700" marR="5080" indent="-4763">
              <a:lnSpc>
                <a:spcPts val="1300"/>
              </a:lnSpc>
              <a:spcBef>
                <a:spcPts val="40"/>
              </a:spcBef>
            </a:pPr>
            <a:r>
              <a:rPr lang="en-GB" sz="1200" dirty="0">
                <a:latin typeface="Calibri" panose="020F0502020204030204" pitchFamily="34" charset="0"/>
                <a:cs typeface="Calibri" panose="020F0502020204030204" pitchFamily="34" charset="0"/>
              </a:rPr>
              <a:t>CR or PR</a:t>
            </a:r>
          </a:p>
        </p:txBody>
      </p:sp>
      <p:sp>
        <p:nvSpPr>
          <p:cNvPr id="71" name="object 71"/>
          <p:cNvSpPr/>
          <p:nvPr/>
        </p:nvSpPr>
        <p:spPr>
          <a:xfrm>
            <a:off x="9907213" y="1642112"/>
            <a:ext cx="226695" cy="0"/>
          </a:xfrm>
          <a:custGeom>
            <a:avLst/>
            <a:gdLst/>
            <a:ahLst/>
            <a:cxnLst/>
            <a:rect l="l" t="t" r="r" b="b"/>
            <a:pathLst>
              <a:path w="226695">
                <a:moveTo>
                  <a:pt x="226627" y="0"/>
                </a:moveTo>
                <a:lnTo>
                  <a:pt x="0" y="1"/>
                </a:lnTo>
              </a:path>
            </a:pathLst>
          </a:custGeom>
          <a:ln w="28575">
            <a:solidFill>
              <a:schemeClr val="tx2"/>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3" name="object 73"/>
          <p:cNvSpPr/>
          <p:nvPr/>
        </p:nvSpPr>
        <p:spPr>
          <a:xfrm>
            <a:off x="9907213" y="1801738"/>
            <a:ext cx="226695" cy="0"/>
          </a:xfrm>
          <a:custGeom>
            <a:avLst/>
            <a:gdLst/>
            <a:ahLst/>
            <a:cxnLst/>
            <a:rect l="l" t="t" r="r" b="b"/>
            <a:pathLst>
              <a:path w="226695">
                <a:moveTo>
                  <a:pt x="226627" y="0"/>
                </a:moveTo>
                <a:lnTo>
                  <a:pt x="0" y="1"/>
                </a:lnTo>
              </a:path>
            </a:pathLst>
          </a:custGeom>
          <a:ln w="28575">
            <a:solidFill>
              <a:srgbClr val="9BBB59"/>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4" name="object 74"/>
          <p:cNvSpPr/>
          <p:nvPr/>
        </p:nvSpPr>
        <p:spPr>
          <a:xfrm>
            <a:off x="9907213" y="1951842"/>
            <a:ext cx="226695" cy="0"/>
          </a:xfrm>
          <a:custGeom>
            <a:avLst/>
            <a:gdLst/>
            <a:ahLst/>
            <a:cxnLst/>
            <a:rect l="l" t="t" r="r" b="b"/>
            <a:pathLst>
              <a:path w="226695">
                <a:moveTo>
                  <a:pt x="226627" y="0"/>
                </a:moveTo>
                <a:lnTo>
                  <a:pt x="0" y="1"/>
                </a:lnTo>
              </a:path>
            </a:pathLst>
          </a:custGeom>
          <a:ln w="28575">
            <a:solidFill>
              <a:srgbClr val="8064A2"/>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nvGrpSpPr>
          <p:cNvPr id="76" name="object 76"/>
          <p:cNvGrpSpPr/>
          <p:nvPr/>
        </p:nvGrpSpPr>
        <p:grpSpPr>
          <a:xfrm>
            <a:off x="7467675" y="1749270"/>
            <a:ext cx="1941195" cy="1871980"/>
            <a:chOff x="7467675" y="2080578"/>
            <a:chExt cx="1941195" cy="1871980"/>
          </a:xfrm>
        </p:grpSpPr>
        <p:sp>
          <p:nvSpPr>
            <p:cNvPr id="77" name="object 77"/>
            <p:cNvSpPr/>
            <p:nvPr/>
          </p:nvSpPr>
          <p:spPr>
            <a:xfrm>
              <a:off x="7747026" y="3523957"/>
              <a:ext cx="360680" cy="257175"/>
            </a:xfrm>
            <a:custGeom>
              <a:avLst/>
              <a:gdLst/>
              <a:ahLst/>
              <a:cxnLst/>
              <a:rect l="l" t="t" r="r" b="b"/>
              <a:pathLst>
                <a:path w="360679" h="257175">
                  <a:moveTo>
                    <a:pt x="63436" y="256933"/>
                  </a:moveTo>
                  <a:lnTo>
                    <a:pt x="31711" y="196735"/>
                  </a:lnTo>
                  <a:lnTo>
                    <a:pt x="0" y="256933"/>
                  </a:lnTo>
                  <a:lnTo>
                    <a:pt x="63436" y="256933"/>
                  </a:lnTo>
                  <a:close/>
                </a:path>
                <a:path w="360679" h="257175">
                  <a:moveTo>
                    <a:pt x="360260" y="60198"/>
                  </a:moveTo>
                  <a:lnTo>
                    <a:pt x="328549" y="0"/>
                  </a:lnTo>
                  <a:lnTo>
                    <a:pt x="296837" y="60198"/>
                  </a:lnTo>
                  <a:lnTo>
                    <a:pt x="360260" y="60198"/>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pic>
          <p:nvPicPr>
            <p:cNvPr id="78" name="object 78"/>
            <p:cNvPicPr/>
            <p:nvPr/>
          </p:nvPicPr>
          <p:blipFill>
            <a:blip r:embed="rId2" cstate="print"/>
            <a:stretch>
              <a:fillRect/>
            </a:stretch>
          </p:blipFill>
          <p:spPr>
            <a:xfrm>
              <a:off x="7467675" y="3838158"/>
              <a:ext cx="107706" cy="114301"/>
            </a:xfrm>
            <a:prstGeom prst="rect">
              <a:avLst/>
            </a:prstGeom>
          </p:spPr>
        </p:pic>
        <p:sp>
          <p:nvSpPr>
            <p:cNvPr id="79" name="object 79"/>
            <p:cNvSpPr/>
            <p:nvPr/>
          </p:nvSpPr>
          <p:spPr>
            <a:xfrm>
              <a:off x="7519535" y="2090219"/>
              <a:ext cx="50800" cy="71755"/>
            </a:xfrm>
            <a:custGeom>
              <a:avLst/>
              <a:gdLst/>
              <a:ahLst/>
              <a:cxnLst/>
              <a:rect l="l" t="t" r="r" b="b"/>
              <a:pathLst>
                <a:path w="50800" h="71755">
                  <a:moveTo>
                    <a:pt x="0" y="0"/>
                  </a:moveTo>
                  <a:lnTo>
                    <a:pt x="50458" y="0"/>
                  </a:lnTo>
                  <a:lnTo>
                    <a:pt x="50458" y="71319"/>
                  </a:lnTo>
                  <a:lnTo>
                    <a:pt x="0" y="71319"/>
                  </a:lnTo>
                  <a:lnTo>
                    <a:pt x="0" y="0"/>
                  </a:lnTo>
                  <a:close/>
                </a:path>
              </a:pathLst>
            </a:custGeom>
            <a:ln w="12700">
              <a:solidFill>
                <a:srgbClr val="FFFFFF"/>
              </a:solidFill>
            </a:ln>
          </p:spPr>
          <p:txBody>
            <a:bodyPr wrap="square" lIns="0" tIns="0" rIns="0" bIns="0" rtlCol="0"/>
            <a:lstStyle/>
            <a:p>
              <a:endParaRPr>
                <a:solidFill>
                  <a:schemeClr val="accent1"/>
                </a:solidFill>
                <a:latin typeface="Calibri" panose="020F0502020204030204" pitchFamily="34" charset="0"/>
                <a:cs typeface="Calibri" panose="020F0502020204030204" pitchFamily="34" charset="0"/>
              </a:endParaRPr>
            </a:p>
          </p:txBody>
        </p:sp>
        <p:sp>
          <p:nvSpPr>
            <p:cNvPr id="80" name="object 80"/>
            <p:cNvSpPr/>
            <p:nvPr/>
          </p:nvSpPr>
          <p:spPr>
            <a:xfrm>
              <a:off x="7824151" y="2087826"/>
              <a:ext cx="50800" cy="71755"/>
            </a:xfrm>
            <a:custGeom>
              <a:avLst/>
              <a:gdLst/>
              <a:ahLst/>
              <a:cxnLst/>
              <a:rect l="l" t="t" r="r" b="b"/>
              <a:pathLst>
                <a:path w="50800" h="71755">
                  <a:moveTo>
                    <a:pt x="0" y="0"/>
                  </a:moveTo>
                  <a:lnTo>
                    <a:pt x="50458" y="0"/>
                  </a:lnTo>
                  <a:lnTo>
                    <a:pt x="50458" y="71319"/>
                  </a:lnTo>
                  <a:lnTo>
                    <a:pt x="0" y="71319"/>
                  </a:lnTo>
                  <a:lnTo>
                    <a:pt x="0" y="0"/>
                  </a:lnTo>
                  <a:close/>
                </a:path>
              </a:pathLst>
            </a:custGeom>
            <a:ln w="12700">
              <a:solidFill>
                <a:srgbClr val="FFFFF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1" name="object 81"/>
            <p:cNvSpPr/>
            <p:nvPr/>
          </p:nvSpPr>
          <p:spPr>
            <a:xfrm>
              <a:off x="9096613" y="2093172"/>
              <a:ext cx="50800" cy="71755"/>
            </a:xfrm>
            <a:custGeom>
              <a:avLst/>
              <a:gdLst/>
              <a:ahLst/>
              <a:cxnLst/>
              <a:rect l="l" t="t" r="r" b="b"/>
              <a:pathLst>
                <a:path w="50800" h="71755">
                  <a:moveTo>
                    <a:pt x="0" y="0"/>
                  </a:moveTo>
                  <a:lnTo>
                    <a:pt x="50458" y="0"/>
                  </a:lnTo>
                  <a:lnTo>
                    <a:pt x="50458" y="71319"/>
                  </a:lnTo>
                  <a:lnTo>
                    <a:pt x="0" y="71319"/>
                  </a:lnTo>
                  <a:lnTo>
                    <a:pt x="0" y="0"/>
                  </a:lnTo>
                  <a:close/>
                </a:path>
              </a:pathLst>
            </a:custGeom>
            <a:ln w="12700">
              <a:solidFill>
                <a:srgbClr val="FFFFFF"/>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2" name="object 82"/>
            <p:cNvSpPr/>
            <p:nvPr/>
          </p:nvSpPr>
          <p:spPr>
            <a:xfrm>
              <a:off x="9351779" y="2086928"/>
              <a:ext cx="50800" cy="71755"/>
            </a:xfrm>
            <a:custGeom>
              <a:avLst/>
              <a:gdLst/>
              <a:ahLst/>
              <a:cxnLst/>
              <a:rect l="l" t="t" r="r" b="b"/>
              <a:pathLst>
                <a:path w="50800" h="71755">
                  <a:moveTo>
                    <a:pt x="0" y="0"/>
                  </a:moveTo>
                  <a:lnTo>
                    <a:pt x="50458" y="0"/>
                  </a:lnTo>
                  <a:lnTo>
                    <a:pt x="50458" y="71319"/>
                  </a:lnTo>
                  <a:lnTo>
                    <a:pt x="0" y="71319"/>
                  </a:lnTo>
                  <a:lnTo>
                    <a:pt x="0" y="0"/>
                  </a:lnTo>
                  <a:close/>
                </a:path>
              </a:pathLst>
            </a:custGeom>
            <a:ln w="12700">
              <a:solidFill>
                <a:srgbClr val="FFFFFF"/>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83" name="object 83"/>
          <p:cNvSpPr txBox="1"/>
          <p:nvPr/>
        </p:nvSpPr>
        <p:spPr>
          <a:xfrm>
            <a:off x="7402627" y="1944024"/>
            <a:ext cx="11430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panose="020F0502020204030204" pitchFamily="34" charset="0"/>
                <a:cs typeface="Calibri" panose="020F0502020204030204" pitchFamily="34" charset="0"/>
              </a:rPr>
              <a:t>+</a:t>
            </a:r>
            <a:endParaRPr sz="1400">
              <a:latin typeface="Calibri" panose="020F0502020204030204" pitchFamily="34" charset="0"/>
              <a:cs typeface="Calibri" panose="020F0502020204030204" pitchFamily="34" charset="0"/>
            </a:endParaRPr>
          </a:p>
        </p:txBody>
      </p:sp>
      <p:sp>
        <p:nvSpPr>
          <p:cNvPr id="84" name="object 84"/>
          <p:cNvSpPr txBox="1"/>
          <p:nvPr/>
        </p:nvSpPr>
        <p:spPr>
          <a:xfrm>
            <a:off x="7432257" y="2483520"/>
            <a:ext cx="196850" cy="589905"/>
          </a:xfrm>
          <a:prstGeom prst="rect">
            <a:avLst/>
          </a:prstGeom>
        </p:spPr>
        <p:txBody>
          <a:bodyPr vert="horz" wrap="square" lIns="0" tIns="12700" rIns="0" bIns="0" rtlCol="0">
            <a:spAutoFit/>
          </a:bodyPr>
          <a:lstStyle/>
          <a:p>
            <a:pPr marL="69215">
              <a:lnSpc>
                <a:spcPts val="1525"/>
              </a:lnSpc>
              <a:spcBef>
                <a:spcPts val="100"/>
              </a:spcBef>
            </a:pPr>
            <a:r>
              <a:rPr sz="1400" dirty="0">
                <a:latin typeface="Calibri" panose="020F0502020204030204" pitchFamily="34" charset="0"/>
                <a:cs typeface="Calibri" panose="020F0502020204030204" pitchFamily="34" charset="0"/>
              </a:rPr>
              <a:t>+</a:t>
            </a:r>
          </a:p>
          <a:p>
            <a:pPr marL="38100">
              <a:lnSpc>
                <a:spcPts val="1525"/>
              </a:lnSpc>
            </a:pPr>
            <a:r>
              <a:rPr sz="1400" dirty="0">
                <a:latin typeface="Calibri" panose="020F0502020204030204" pitchFamily="34" charset="0"/>
                <a:cs typeface="Calibri" panose="020F0502020204030204" pitchFamily="34" charset="0"/>
              </a:rPr>
              <a:t>+</a:t>
            </a:r>
            <a:r>
              <a:rPr sz="2100" baseline="-23809" dirty="0">
                <a:latin typeface="Calibri" panose="020F0502020204030204" pitchFamily="34" charset="0"/>
                <a:cs typeface="Calibri" panose="020F0502020204030204" pitchFamily="34" charset="0"/>
              </a:rPr>
              <a:t>+</a:t>
            </a:r>
          </a:p>
        </p:txBody>
      </p:sp>
      <p:sp>
        <p:nvSpPr>
          <p:cNvPr id="85" name="object 85"/>
          <p:cNvSpPr txBox="1"/>
          <p:nvPr/>
        </p:nvSpPr>
        <p:spPr>
          <a:xfrm>
            <a:off x="7714565" y="2495711"/>
            <a:ext cx="187325" cy="737380"/>
          </a:xfrm>
          <a:prstGeom prst="rect">
            <a:avLst/>
          </a:prstGeom>
        </p:spPr>
        <p:txBody>
          <a:bodyPr vert="horz" wrap="square" lIns="0" tIns="52069" rIns="0" bIns="0" rtlCol="0">
            <a:spAutoFit/>
          </a:bodyPr>
          <a:lstStyle/>
          <a:p>
            <a:pPr marL="38100">
              <a:lnSpc>
                <a:spcPct val="100000"/>
              </a:lnSpc>
              <a:spcBef>
                <a:spcPts val="409"/>
              </a:spcBef>
            </a:pPr>
            <a:r>
              <a:rPr sz="1400" dirty="0">
                <a:latin typeface="Calibri" panose="020F0502020204030204" pitchFamily="34" charset="0"/>
                <a:cs typeface="Calibri" panose="020F0502020204030204" pitchFamily="34" charset="0"/>
              </a:rPr>
              <a:t>+</a:t>
            </a:r>
            <a:r>
              <a:rPr sz="2100" baseline="-27777" dirty="0">
                <a:latin typeface="Calibri" panose="020F0502020204030204" pitchFamily="34" charset="0"/>
                <a:cs typeface="Calibri" panose="020F0502020204030204" pitchFamily="34" charset="0"/>
              </a:rPr>
              <a:t>+</a:t>
            </a:r>
            <a:endParaRPr sz="2100" baseline="-27777">
              <a:latin typeface="Calibri" panose="020F0502020204030204" pitchFamily="34" charset="0"/>
              <a:cs typeface="Calibri" panose="020F0502020204030204" pitchFamily="34" charset="0"/>
            </a:endParaRPr>
          </a:p>
          <a:p>
            <a:pPr marL="38100">
              <a:lnSpc>
                <a:spcPct val="100000"/>
              </a:lnSpc>
              <a:spcBef>
                <a:spcPts val="315"/>
              </a:spcBef>
            </a:pPr>
            <a:r>
              <a:rPr sz="1400" dirty="0">
                <a:latin typeface="Calibri" panose="020F0502020204030204" pitchFamily="34" charset="0"/>
                <a:cs typeface="Calibri" panose="020F0502020204030204" pitchFamily="34" charset="0"/>
              </a:rPr>
              <a:t>+</a:t>
            </a:r>
            <a:endParaRPr sz="1400">
              <a:latin typeface="Calibri" panose="020F0502020204030204" pitchFamily="34" charset="0"/>
              <a:cs typeface="Calibri" panose="020F0502020204030204" pitchFamily="34" charset="0"/>
            </a:endParaRPr>
          </a:p>
        </p:txBody>
      </p:sp>
      <p:sp>
        <p:nvSpPr>
          <p:cNvPr id="86" name="object 86"/>
          <p:cNvSpPr txBox="1"/>
          <p:nvPr/>
        </p:nvSpPr>
        <p:spPr>
          <a:xfrm>
            <a:off x="8271326" y="2382936"/>
            <a:ext cx="11430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panose="020F0502020204030204" pitchFamily="34" charset="0"/>
                <a:cs typeface="Calibri" panose="020F0502020204030204" pitchFamily="34" charset="0"/>
              </a:rPr>
              <a:t>+</a:t>
            </a:r>
            <a:endParaRPr sz="1400">
              <a:latin typeface="Calibri" panose="020F0502020204030204" pitchFamily="34" charset="0"/>
              <a:cs typeface="Calibri" panose="020F0502020204030204" pitchFamily="34" charset="0"/>
            </a:endParaRPr>
          </a:p>
        </p:txBody>
      </p:sp>
      <p:sp>
        <p:nvSpPr>
          <p:cNvPr id="87" name="object 87"/>
          <p:cNvSpPr txBox="1"/>
          <p:nvPr/>
        </p:nvSpPr>
        <p:spPr>
          <a:xfrm>
            <a:off x="8538770" y="2011080"/>
            <a:ext cx="11430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panose="020F0502020204030204" pitchFamily="34" charset="0"/>
                <a:cs typeface="Calibri" panose="020F0502020204030204" pitchFamily="34" charset="0"/>
              </a:rPr>
              <a:t>+</a:t>
            </a:r>
            <a:endParaRPr sz="1400">
              <a:latin typeface="Calibri" panose="020F0502020204030204" pitchFamily="34" charset="0"/>
              <a:cs typeface="Calibri" panose="020F0502020204030204" pitchFamily="34" charset="0"/>
            </a:endParaRPr>
          </a:p>
        </p:txBody>
      </p:sp>
      <p:sp>
        <p:nvSpPr>
          <p:cNvPr id="88" name="object 88"/>
          <p:cNvSpPr txBox="1"/>
          <p:nvPr/>
        </p:nvSpPr>
        <p:spPr>
          <a:xfrm>
            <a:off x="9046047" y="2748695"/>
            <a:ext cx="11430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panose="020F0502020204030204" pitchFamily="34" charset="0"/>
                <a:cs typeface="Calibri" panose="020F0502020204030204" pitchFamily="34" charset="0"/>
              </a:rPr>
              <a:t>+</a:t>
            </a:r>
            <a:endParaRPr sz="1400">
              <a:latin typeface="Calibri" panose="020F0502020204030204" pitchFamily="34" charset="0"/>
              <a:cs typeface="Calibri" panose="020F0502020204030204" pitchFamily="34" charset="0"/>
            </a:endParaRPr>
          </a:p>
        </p:txBody>
      </p:sp>
      <p:sp>
        <p:nvSpPr>
          <p:cNvPr id="89" name="object 89"/>
          <p:cNvSpPr txBox="1"/>
          <p:nvPr/>
        </p:nvSpPr>
        <p:spPr>
          <a:xfrm>
            <a:off x="9852498" y="2946815"/>
            <a:ext cx="11430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panose="020F0502020204030204" pitchFamily="34" charset="0"/>
                <a:cs typeface="Calibri" panose="020F0502020204030204" pitchFamily="34" charset="0"/>
              </a:rPr>
              <a:t>+</a:t>
            </a:r>
            <a:endParaRPr sz="1400">
              <a:latin typeface="Calibri" panose="020F0502020204030204" pitchFamily="34" charset="0"/>
              <a:cs typeface="Calibri" panose="020F0502020204030204" pitchFamily="34" charset="0"/>
            </a:endParaRPr>
          </a:p>
        </p:txBody>
      </p:sp>
      <p:sp>
        <p:nvSpPr>
          <p:cNvPr id="90" name="object 90"/>
          <p:cNvSpPr txBox="1"/>
          <p:nvPr/>
        </p:nvSpPr>
        <p:spPr>
          <a:xfrm>
            <a:off x="9283085" y="3620424"/>
            <a:ext cx="11430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panose="020F0502020204030204" pitchFamily="34" charset="0"/>
                <a:cs typeface="Calibri" panose="020F0502020204030204" pitchFamily="34" charset="0"/>
              </a:rPr>
              <a:t>+</a:t>
            </a:r>
            <a:endParaRPr sz="1400">
              <a:latin typeface="Calibri" panose="020F0502020204030204" pitchFamily="34" charset="0"/>
              <a:cs typeface="Calibri" panose="020F0502020204030204" pitchFamily="34" charset="0"/>
            </a:endParaRPr>
          </a:p>
        </p:txBody>
      </p:sp>
      <p:grpSp>
        <p:nvGrpSpPr>
          <p:cNvPr id="91" name="object 91"/>
          <p:cNvGrpSpPr/>
          <p:nvPr/>
        </p:nvGrpSpPr>
        <p:grpSpPr>
          <a:xfrm>
            <a:off x="7476856" y="1755619"/>
            <a:ext cx="2192020" cy="2277110"/>
            <a:chOff x="7476856" y="2086927"/>
            <a:chExt cx="2192020" cy="2277110"/>
          </a:xfrm>
        </p:grpSpPr>
        <p:sp>
          <p:nvSpPr>
            <p:cNvPr id="92" name="object 92"/>
            <p:cNvSpPr/>
            <p:nvPr/>
          </p:nvSpPr>
          <p:spPr>
            <a:xfrm>
              <a:off x="7710805" y="2606192"/>
              <a:ext cx="1958339" cy="589915"/>
            </a:xfrm>
            <a:custGeom>
              <a:avLst/>
              <a:gdLst/>
              <a:ahLst/>
              <a:cxnLst/>
              <a:rect l="l" t="t" r="r" b="b"/>
              <a:pathLst>
                <a:path w="1958340" h="589914">
                  <a:moveTo>
                    <a:pt x="45720" y="543306"/>
                  </a:moveTo>
                  <a:lnTo>
                    <a:pt x="43916" y="527278"/>
                  </a:lnTo>
                  <a:lnTo>
                    <a:pt x="39014" y="514197"/>
                  </a:lnTo>
                  <a:lnTo>
                    <a:pt x="31750" y="505371"/>
                  </a:lnTo>
                  <a:lnTo>
                    <a:pt x="22860" y="502145"/>
                  </a:lnTo>
                  <a:lnTo>
                    <a:pt x="13957" y="505371"/>
                  </a:lnTo>
                  <a:lnTo>
                    <a:pt x="6692" y="514197"/>
                  </a:lnTo>
                  <a:lnTo>
                    <a:pt x="1790" y="527278"/>
                  </a:lnTo>
                  <a:lnTo>
                    <a:pt x="0" y="543306"/>
                  </a:lnTo>
                  <a:lnTo>
                    <a:pt x="1790" y="559320"/>
                  </a:lnTo>
                  <a:lnTo>
                    <a:pt x="6692" y="572414"/>
                  </a:lnTo>
                  <a:lnTo>
                    <a:pt x="13957" y="581228"/>
                  </a:lnTo>
                  <a:lnTo>
                    <a:pt x="22860" y="584466"/>
                  </a:lnTo>
                  <a:lnTo>
                    <a:pt x="31750" y="581228"/>
                  </a:lnTo>
                  <a:lnTo>
                    <a:pt x="39014" y="572414"/>
                  </a:lnTo>
                  <a:lnTo>
                    <a:pt x="43916" y="559320"/>
                  </a:lnTo>
                  <a:lnTo>
                    <a:pt x="45720" y="543306"/>
                  </a:lnTo>
                  <a:close/>
                </a:path>
                <a:path w="1958340" h="589914">
                  <a:moveTo>
                    <a:pt x="299072" y="286334"/>
                  </a:moveTo>
                  <a:lnTo>
                    <a:pt x="297281" y="270319"/>
                  </a:lnTo>
                  <a:lnTo>
                    <a:pt x="292379" y="257225"/>
                  </a:lnTo>
                  <a:lnTo>
                    <a:pt x="285115" y="248412"/>
                  </a:lnTo>
                  <a:lnTo>
                    <a:pt x="276212" y="245173"/>
                  </a:lnTo>
                  <a:lnTo>
                    <a:pt x="267309" y="248412"/>
                  </a:lnTo>
                  <a:lnTo>
                    <a:pt x="260045" y="257225"/>
                  </a:lnTo>
                  <a:lnTo>
                    <a:pt x="255143" y="270319"/>
                  </a:lnTo>
                  <a:lnTo>
                    <a:pt x="253352" y="286334"/>
                  </a:lnTo>
                  <a:lnTo>
                    <a:pt x="255143" y="302361"/>
                  </a:lnTo>
                  <a:lnTo>
                    <a:pt x="260045" y="315442"/>
                  </a:lnTo>
                  <a:lnTo>
                    <a:pt x="267309" y="324269"/>
                  </a:lnTo>
                  <a:lnTo>
                    <a:pt x="276212" y="327494"/>
                  </a:lnTo>
                  <a:lnTo>
                    <a:pt x="285115" y="324269"/>
                  </a:lnTo>
                  <a:lnTo>
                    <a:pt x="292379" y="315442"/>
                  </a:lnTo>
                  <a:lnTo>
                    <a:pt x="297281" y="302361"/>
                  </a:lnTo>
                  <a:lnTo>
                    <a:pt x="299072" y="286334"/>
                  </a:lnTo>
                  <a:close/>
                </a:path>
                <a:path w="1958340" h="589914">
                  <a:moveTo>
                    <a:pt x="351472" y="484263"/>
                  </a:moveTo>
                  <a:lnTo>
                    <a:pt x="349669" y="468236"/>
                  </a:lnTo>
                  <a:lnTo>
                    <a:pt x="344766" y="455155"/>
                  </a:lnTo>
                  <a:lnTo>
                    <a:pt x="337502" y="446328"/>
                  </a:lnTo>
                  <a:lnTo>
                    <a:pt x="328612" y="443103"/>
                  </a:lnTo>
                  <a:lnTo>
                    <a:pt x="319709" y="446328"/>
                  </a:lnTo>
                  <a:lnTo>
                    <a:pt x="312445" y="455155"/>
                  </a:lnTo>
                  <a:lnTo>
                    <a:pt x="307543" y="468236"/>
                  </a:lnTo>
                  <a:lnTo>
                    <a:pt x="305752" y="484263"/>
                  </a:lnTo>
                  <a:lnTo>
                    <a:pt x="307543" y="500278"/>
                  </a:lnTo>
                  <a:lnTo>
                    <a:pt x="312445" y="513372"/>
                  </a:lnTo>
                  <a:lnTo>
                    <a:pt x="319709" y="522185"/>
                  </a:lnTo>
                  <a:lnTo>
                    <a:pt x="328612" y="525424"/>
                  </a:lnTo>
                  <a:lnTo>
                    <a:pt x="337502" y="522185"/>
                  </a:lnTo>
                  <a:lnTo>
                    <a:pt x="344766" y="513372"/>
                  </a:lnTo>
                  <a:lnTo>
                    <a:pt x="349669" y="500278"/>
                  </a:lnTo>
                  <a:lnTo>
                    <a:pt x="351472" y="484263"/>
                  </a:lnTo>
                  <a:close/>
                </a:path>
                <a:path w="1958340" h="589914">
                  <a:moveTo>
                    <a:pt x="627430" y="330847"/>
                  </a:moveTo>
                  <a:lnTo>
                    <a:pt x="625627" y="314833"/>
                  </a:lnTo>
                  <a:lnTo>
                    <a:pt x="620725" y="301739"/>
                  </a:lnTo>
                  <a:lnTo>
                    <a:pt x="613460" y="292925"/>
                  </a:lnTo>
                  <a:lnTo>
                    <a:pt x="604570" y="289687"/>
                  </a:lnTo>
                  <a:lnTo>
                    <a:pt x="595668" y="292925"/>
                  </a:lnTo>
                  <a:lnTo>
                    <a:pt x="588403" y="301739"/>
                  </a:lnTo>
                  <a:lnTo>
                    <a:pt x="583501" y="314833"/>
                  </a:lnTo>
                  <a:lnTo>
                    <a:pt x="581710" y="330847"/>
                  </a:lnTo>
                  <a:lnTo>
                    <a:pt x="583501" y="346875"/>
                  </a:lnTo>
                  <a:lnTo>
                    <a:pt x="588403" y="359956"/>
                  </a:lnTo>
                  <a:lnTo>
                    <a:pt x="595668" y="368782"/>
                  </a:lnTo>
                  <a:lnTo>
                    <a:pt x="604570" y="372008"/>
                  </a:lnTo>
                  <a:lnTo>
                    <a:pt x="613460" y="368782"/>
                  </a:lnTo>
                  <a:lnTo>
                    <a:pt x="620725" y="359956"/>
                  </a:lnTo>
                  <a:lnTo>
                    <a:pt x="625627" y="346875"/>
                  </a:lnTo>
                  <a:lnTo>
                    <a:pt x="627430" y="330847"/>
                  </a:lnTo>
                  <a:close/>
                </a:path>
                <a:path w="1958340" h="589914">
                  <a:moveTo>
                    <a:pt x="897813" y="395833"/>
                  </a:moveTo>
                  <a:lnTo>
                    <a:pt x="896010" y="379806"/>
                  </a:lnTo>
                  <a:lnTo>
                    <a:pt x="891108" y="366725"/>
                  </a:lnTo>
                  <a:lnTo>
                    <a:pt x="883843" y="357911"/>
                  </a:lnTo>
                  <a:lnTo>
                    <a:pt x="874953" y="354672"/>
                  </a:lnTo>
                  <a:lnTo>
                    <a:pt x="866051" y="357911"/>
                  </a:lnTo>
                  <a:lnTo>
                    <a:pt x="858786" y="366725"/>
                  </a:lnTo>
                  <a:lnTo>
                    <a:pt x="853884" y="379806"/>
                  </a:lnTo>
                  <a:lnTo>
                    <a:pt x="852093" y="395833"/>
                  </a:lnTo>
                  <a:lnTo>
                    <a:pt x="853884" y="411861"/>
                  </a:lnTo>
                  <a:lnTo>
                    <a:pt x="858786" y="424942"/>
                  </a:lnTo>
                  <a:lnTo>
                    <a:pt x="866051" y="433755"/>
                  </a:lnTo>
                  <a:lnTo>
                    <a:pt x="874953" y="436994"/>
                  </a:lnTo>
                  <a:lnTo>
                    <a:pt x="883843" y="433755"/>
                  </a:lnTo>
                  <a:lnTo>
                    <a:pt x="891108" y="424942"/>
                  </a:lnTo>
                  <a:lnTo>
                    <a:pt x="896010" y="411861"/>
                  </a:lnTo>
                  <a:lnTo>
                    <a:pt x="897813" y="395833"/>
                  </a:lnTo>
                  <a:close/>
                </a:path>
                <a:path w="1958340" h="589914">
                  <a:moveTo>
                    <a:pt x="1050213" y="548233"/>
                  </a:moveTo>
                  <a:lnTo>
                    <a:pt x="1048410" y="532206"/>
                  </a:lnTo>
                  <a:lnTo>
                    <a:pt x="1043508" y="519125"/>
                  </a:lnTo>
                  <a:lnTo>
                    <a:pt x="1036243" y="510311"/>
                  </a:lnTo>
                  <a:lnTo>
                    <a:pt x="1027353" y="507072"/>
                  </a:lnTo>
                  <a:lnTo>
                    <a:pt x="1018451" y="510311"/>
                  </a:lnTo>
                  <a:lnTo>
                    <a:pt x="1011186" y="519125"/>
                  </a:lnTo>
                  <a:lnTo>
                    <a:pt x="1006284" y="532206"/>
                  </a:lnTo>
                  <a:lnTo>
                    <a:pt x="1004493" y="548233"/>
                  </a:lnTo>
                  <a:lnTo>
                    <a:pt x="1006284" y="564261"/>
                  </a:lnTo>
                  <a:lnTo>
                    <a:pt x="1011186" y="577342"/>
                  </a:lnTo>
                  <a:lnTo>
                    <a:pt x="1018451" y="586155"/>
                  </a:lnTo>
                  <a:lnTo>
                    <a:pt x="1027353" y="589394"/>
                  </a:lnTo>
                  <a:lnTo>
                    <a:pt x="1036243" y="586155"/>
                  </a:lnTo>
                  <a:lnTo>
                    <a:pt x="1043508" y="577342"/>
                  </a:lnTo>
                  <a:lnTo>
                    <a:pt x="1048410" y="564261"/>
                  </a:lnTo>
                  <a:lnTo>
                    <a:pt x="1050213" y="548233"/>
                  </a:lnTo>
                  <a:close/>
                </a:path>
                <a:path w="1958340" h="589914">
                  <a:moveTo>
                    <a:pt x="1405153" y="208368"/>
                  </a:moveTo>
                  <a:lnTo>
                    <a:pt x="1403350" y="192341"/>
                  </a:lnTo>
                  <a:lnTo>
                    <a:pt x="1398447" y="179260"/>
                  </a:lnTo>
                  <a:lnTo>
                    <a:pt x="1391183" y="170446"/>
                  </a:lnTo>
                  <a:lnTo>
                    <a:pt x="1382293" y="167208"/>
                  </a:lnTo>
                  <a:lnTo>
                    <a:pt x="1373390" y="170446"/>
                  </a:lnTo>
                  <a:lnTo>
                    <a:pt x="1366126" y="179260"/>
                  </a:lnTo>
                  <a:lnTo>
                    <a:pt x="1361224" y="192341"/>
                  </a:lnTo>
                  <a:lnTo>
                    <a:pt x="1359433" y="208368"/>
                  </a:lnTo>
                  <a:lnTo>
                    <a:pt x="1361224" y="224396"/>
                  </a:lnTo>
                  <a:lnTo>
                    <a:pt x="1366126" y="237477"/>
                  </a:lnTo>
                  <a:lnTo>
                    <a:pt x="1373390" y="246291"/>
                  </a:lnTo>
                  <a:lnTo>
                    <a:pt x="1382293" y="249529"/>
                  </a:lnTo>
                  <a:lnTo>
                    <a:pt x="1391183" y="246291"/>
                  </a:lnTo>
                  <a:lnTo>
                    <a:pt x="1398447" y="237477"/>
                  </a:lnTo>
                  <a:lnTo>
                    <a:pt x="1403350" y="224396"/>
                  </a:lnTo>
                  <a:lnTo>
                    <a:pt x="1405153" y="208368"/>
                  </a:lnTo>
                  <a:close/>
                </a:path>
                <a:path w="1958340" h="589914">
                  <a:moveTo>
                    <a:pt x="1957933" y="41160"/>
                  </a:moveTo>
                  <a:lnTo>
                    <a:pt x="1956130" y="25146"/>
                  </a:lnTo>
                  <a:lnTo>
                    <a:pt x="1951228" y="12065"/>
                  </a:lnTo>
                  <a:lnTo>
                    <a:pt x="1943963" y="3238"/>
                  </a:lnTo>
                  <a:lnTo>
                    <a:pt x="1935073" y="0"/>
                  </a:lnTo>
                  <a:lnTo>
                    <a:pt x="1926170" y="3238"/>
                  </a:lnTo>
                  <a:lnTo>
                    <a:pt x="1918906" y="12065"/>
                  </a:lnTo>
                  <a:lnTo>
                    <a:pt x="1914004" y="25146"/>
                  </a:lnTo>
                  <a:lnTo>
                    <a:pt x="1912213" y="41160"/>
                  </a:lnTo>
                  <a:lnTo>
                    <a:pt x="1914004" y="57188"/>
                  </a:lnTo>
                  <a:lnTo>
                    <a:pt x="1918906" y="70269"/>
                  </a:lnTo>
                  <a:lnTo>
                    <a:pt x="1926170" y="79095"/>
                  </a:lnTo>
                  <a:lnTo>
                    <a:pt x="1935073" y="82334"/>
                  </a:lnTo>
                  <a:lnTo>
                    <a:pt x="1943963" y="79095"/>
                  </a:lnTo>
                  <a:lnTo>
                    <a:pt x="1951228" y="70269"/>
                  </a:lnTo>
                  <a:lnTo>
                    <a:pt x="1956130" y="57188"/>
                  </a:lnTo>
                  <a:lnTo>
                    <a:pt x="1957933" y="41160"/>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pic>
          <p:nvPicPr>
            <p:cNvPr id="93" name="object 93"/>
            <p:cNvPicPr/>
            <p:nvPr/>
          </p:nvPicPr>
          <p:blipFill>
            <a:blip r:embed="rId3" cstate="print"/>
            <a:stretch>
              <a:fillRect/>
            </a:stretch>
          </p:blipFill>
          <p:spPr>
            <a:xfrm>
              <a:off x="7713027" y="2778607"/>
              <a:ext cx="109698" cy="173029"/>
            </a:xfrm>
            <a:prstGeom prst="rect">
              <a:avLst/>
            </a:prstGeom>
          </p:spPr>
        </p:pic>
        <p:sp>
          <p:nvSpPr>
            <p:cNvPr id="94" name="object 94"/>
            <p:cNvSpPr/>
            <p:nvPr/>
          </p:nvSpPr>
          <p:spPr>
            <a:xfrm>
              <a:off x="7476845" y="2086927"/>
              <a:ext cx="2160905" cy="2277110"/>
            </a:xfrm>
            <a:custGeom>
              <a:avLst/>
              <a:gdLst/>
              <a:ahLst/>
              <a:cxnLst/>
              <a:rect l="l" t="t" r="r" b="b"/>
              <a:pathLst>
                <a:path w="2160904" h="2277110">
                  <a:moveTo>
                    <a:pt x="45720" y="924191"/>
                  </a:moveTo>
                  <a:lnTo>
                    <a:pt x="43929" y="908164"/>
                  </a:lnTo>
                  <a:lnTo>
                    <a:pt x="39027" y="895083"/>
                  </a:lnTo>
                  <a:lnTo>
                    <a:pt x="31762" y="886256"/>
                  </a:lnTo>
                  <a:lnTo>
                    <a:pt x="22860" y="883031"/>
                  </a:lnTo>
                  <a:lnTo>
                    <a:pt x="13970" y="886256"/>
                  </a:lnTo>
                  <a:lnTo>
                    <a:pt x="6705" y="895083"/>
                  </a:lnTo>
                  <a:lnTo>
                    <a:pt x="1803" y="908164"/>
                  </a:lnTo>
                  <a:lnTo>
                    <a:pt x="0" y="924191"/>
                  </a:lnTo>
                  <a:lnTo>
                    <a:pt x="1803" y="940206"/>
                  </a:lnTo>
                  <a:lnTo>
                    <a:pt x="6705" y="953300"/>
                  </a:lnTo>
                  <a:lnTo>
                    <a:pt x="13970" y="962113"/>
                  </a:lnTo>
                  <a:lnTo>
                    <a:pt x="22860" y="965352"/>
                  </a:lnTo>
                  <a:lnTo>
                    <a:pt x="31762" y="962113"/>
                  </a:lnTo>
                  <a:lnTo>
                    <a:pt x="39027" y="953300"/>
                  </a:lnTo>
                  <a:lnTo>
                    <a:pt x="43929" y="940206"/>
                  </a:lnTo>
                  <a:lnTo>
                    <a:pt x="45720" y="924191"/>
                  </a:lnTo>
                  <a:close/>
                </a:path>
                <a:path w="2160904" h="2277110">
                  <a:moveTo>
                    <a:pt x="81635" y="34391"/>
                  </a:moveTo>
                  <a:lnTo>
                    <a:pt x="80556" y="21932"/>
                  </a:lnTo>
                  <a:lnTo>
                    <a:pt x="77609" y="11760"/>
                  </a:lnTo>
                  <a:lnTo>
                    <a:pt x="73253" y="4902"/>
                  </a:lnTo>
                  <a:lnTo>
                    <a:pt x="67919" y="2387"/>
                  </a:lnTo>
                  <a:lnTo>
                    <a:pt x="62572" y="4902"/>
                  </a:lnTo>
                  <a:lnTo>
                    <a:pt x="58216" y="11760"/>
                  </a:lnTo>
                  <a:lnTo>
                    <a:pt x="55270" y="21932"/>
                  </a:lnTo>
                  <a:lnTo>
                    <a:pt x="54203" y="34391"/>
                  </a:lnTo>
                  <a:lnTo>
                    <a:pt x="55270" y="46850"/>
                  </a:lnTo>
                  <a:lnTo>
                    <a:pt x="58216" y="57023"/>
                  </a:lnTo>
                  <a:lnTo>
                    <a:pt x="62572" y="63881"/>
                  </a:lnTo>
                  <a:lnTo>
                    <a:pt x="67919" y="66395"/>
                  </a:lnTo>
                  <a:lnTo>
                    <a:pt x="73253" y="63881"/>
                  </a:lnTo>
                  <a:lnTo>
                    <a:pt x="77609" y="57023"/>
                  </a:lnTo>
                  <a:lnTo>
                    <a:pt x="80556" y="46850"/>
                  </a:lnTo>
                  <a:lnTo>
                    <a:pt x="81635" y="34391"/>
                  </a:lnTo>
                  <a:close/>
                </a:path>
                <a:path w="2160904" h="2277110">
                  <a:moveTo>
                    <a:pt x="347141" y="231965"/>
                  </a:moveTo>
                  <a:lnTo>
                    <a:pt x="345351" y="215950"/>
                  </a:lnTo>
                  <a:lnTo>
                    <a:pt x="340448" y="202857"/>
                  </a:lnTo>
                  <a:lnTo>
                    <a:pt x="333184" y="194043"/>
                  </a:lnTo>
                  <a:lnTo>
                    <a:pt x="324281" y="190804"/>
                  </a:lnTo>
                  <a:lnTo>
                    <a:pt x="315391" y="194043"/>
                  </a:lnTo>
                  <a:lnTo>
                    <a:pt x="308127" y="202857"/>
                  </a:lnTo>
                  <a:lnTo>
                    <a:pt x="303225" y="215950"/>
                  </a:lnTo>
                  <a:lnTo>
                    <a:pt x="301421" y="231965"/>
                  </a:lnTo>
                  <a:lnTo>
                    <a:pt x="303225" y="247992"/>
                  </a:lnTo>
                  <a:lnTo>
                    <a:pt x="308127" y="261073"/>
                  </a:lnTo>
                  <a:lnTo>
                    <a:pt x="315391" y="269900"/>
                  </a:lnTo>
                  <a:lnTo>
                    <a:pt x="324281" y="273126"/>
                  </a:lnTo>
                  <a:lnTo>
                    <a:pt x="333184" y="269900"/>
                  </a:lnTo>
                  <a:lnTo>
                    <a:pt x="340448" y="261073"/>
                  </a:lnTo>
                  <a:lnTo>
                    <a:pt x="345351" y="247992"/>
                  </a:lnTo>
                  <a:lnTo>
                    <a:pt x="347141" y="231965"/>
                  </a:lnTo>
                  <a:close/>
                </a:path>
                <a:path w="2160904" h="2277110">
                  <a:moveTo>
                    <a:pt x="383997" y="34391"/>
                  </a:moveTo>
                  <a:lnTo>
                    <a:pt x="382917" y="21932"/>
                  </a:lnTo>
                  <a:lnTo>
                    <a:pt x="379971" y="11760"/>
                  </a:lnTo>
                  <a:lnTo>
                    <a:pt x="375615" y="4902"/>
                  </a:lnTo>
                  <a:lnTo>
                    <a:pt x="370281" y="2387"/>
                  </a:lnTo>
                  <a:lnTo>
                    <a:pt x="364934" y="4902"/>
                  </a:lnTo>
                  <a:lnTo>
                    <a:pt x="360578" y="11760"/>
                  </a:lnTo>
                  <a:lnTo>
                    <a:pt x="357632" y="21932"/>
                  </a:lnTo>
                  <a:lnTo>
                    <a:pt x="356565" y="34391"/>
                  </a:lnTo>
                  <a:lnTo>
                    <a:pt x="357632" y="46850"/>
                  </a:lnTo>
                  <a:lnTo>
                    <a:pt x="360578" y="57023"/>
                  </a:lnTo>
                  <a:lnTo>
                    <a:pt x="364934" y="63881"/>
                  </a:lnTo>
                  <a:lnTo>
                    <a:pt x="370281" y="66395"/>
                  </a:lnTo>
                  <a:lnTo>
                    <a:pt x="375615" y="63881"/>
                  </a:lnTo>
                  <a:lnTo>
                    <a:pt x="379971" y="57023"/>
                  </a:lnTo>
                  <a:lnTo>
                    <a:pt x="382917" y="46850"/>
                  </a:lnTo>
                  <a:lnTo>
                    <a:pt x="383997" y="34391"/>
                  </a:lnTo>
                  <a:close/>
                </a:path>
                <a:path w="2160904" h="2277110">
                  <a:moveTo>
                    <a:pt x="611454" y="2235670"/>
                  </a:moveTo>
                  <a:lnTo>
                    <a:pt x="609663" y="2219642"/>
                  </a:lnTo>
                  <a:lnTo>
                    <a:pt x="604761" y="2206561"/>
                  </a:lnTo>
                  <a:lnTo>
                    <a:pt x="597496" y="2197735"/>
                  </a:lnTo>
                  <a:lnTo>
                    <a:pt x="588606" y="2194509"/>
                  </a:lnTo>
                  <a:lnTo>
                    <a:pt x="579704" y="2197735"/>
                  </a:lnTo>
                  <a:lnTo>
                    <a:pt x="572439" y="2206561"/>
                  </a:lnTo>
                  <a:lnTo>
                    <a:pt x="567537" y="2219642"/>
                  </a:lnTo>
                  <a:lnTo>
                    <a:pt x="565746" y="2235670"/>
                  </a:lnTo>
                  <a:lnTo>
                    <a:pt x="567537" y="2251684"/>
                  </a:lnTo>
                  <a:lnTo>
                    <a:pt x="572439" y="2264778"/>
                  </a:lnTo>
                  <a:lnTo>
                    <a:pt x="579704" y="2273592"/>
                  </a:lnTo>
                  <a:lnTo>
                    <a:pt x="588606" y="2276830"/>
                  </a:lnTo>
                  <a:lnTo>
                    <a:pt x="597496" y="2273592"/>
                  </a:lnTo>
                  <a:lnTo>
                    <a:pt x="604761" y="2264778"/>
                  </a:lnTo>
                  <a:lnTo>
                    <a:pt x="609663" y="2251684"/>
                  </a:lnTo>
                  <a:lnTo>
                    <a:pt x="611454" y="2235670"/>
                  </a:lnTo>
                  <a:close/>
                </a:path>
                <a:path w="2160904" h="2277110">
                  <a:moveTo>
                    <a:pt x="830821" y="400164"/>
                  </a:moveTo>
                  <a:lnTo>
                    <a:pt x="829030" y="384149"/>
                  </a:lnTo>
                  <a:lnTo>
                    <a:pt x="824128" y="371068"/>
                  </a:lnTo>
                  <a:lnTo>
                    <a:pt x="816864" y="362242"/>
                  </a:lnTo>
                  <a:lnTo>
                    <a:pt x="807974" y="359003"/>
                  </a:lnTo>
                  <a:lnTo>
                    <a:pt x="799071" y="362242"/>
                  </a:lnTo>
                  <a:lnTo>
                    <a:pt x="791806" y="371068"/>
                  </a:lnTo>
                  <a:lnTo>
                    <a:pt x="786904" y="384149"/>
                  </a:lnTo>
                  <a:lnTo>
                    <a:pt x="785114" y="400164"/>
                  </a:lnTo>
                  <a:lnTo>
                    <a:pt x="786904" y="416191"/>
                  </a:lnTo>
                  <a:lnTo>
                    <a:pt x="791806" y="429272"/>
                  </a:lnTo>
                  <a:lnTo>
                    <a:pt x="799071" y="438099"/>
                  </a:lnTo>
                  <a:lnTo>
                    <a:pt x="807974" y="441337"/>
                  </a:lnTo>
                  <a:lnTo>
                    <a:pt x="816864" y="438099"/>
                  </a:lnTo>
                  <a:lnTo>
                    <a:pt x="824128" y="429272"/>
                  </a:lnTo>
                  <a:lnTo>
                    <a:pt x="829030" y="416191"/>
                  </a:lnTo>
                  <a:lnTo>
                    <a:pt x="830821" y="400164"/>
                  </a:lnTo>
                  <a:close/>
                </a:path>
                <a:path w="2160904" h="2277110">
                  <a:moveTo>
                    <a:pt x="1100810" y="463207"/>
                  </a:moveTo>
                  <a:lnTo>
                    <a:pt x="1099019" y="447179"/>
                  </a:lnTo>
                  <a:lnTo>
                    <a:pt x="1094117" y="434098"/>
                  </a:lnTo>
                  <a:lnTo>
                    <a:pt x="1086853" y="425272"/>
                  </a:lnTo>
                  <a:lnTo>
                    <a:pt x="1077950" y="422033"/>
                  </a:lnTo>
                  <a:lnTo>
                    <a:pt x="1069047" y="425272"/>
                  </a:lnTo>
                  <a:lnTo>
                    <a:pt x="1061783" y="434098"/>
                  </a:lnTo>
                  <a:lnTo>
                    <a:pt x="1056894" y="447179"/>
                  </a:lnTo>
                  <a:lnTo>
                    <a:pt x="1055090" y="463207"/>
                  </a:lnTo>
                  <a:lnTo>
                    <a:pt x="1056894" y="479221"/>
                  </a:lnTo>
                  <a:lnTo>
                    <a:pt x="1061783" y="492302"/>
                  </a:lnTo>
                  <a:lnTo>
                    <a:pt x="1069047" y="501129"/>
                  </a:lnTo>
                  <a:lnTo>
                    <a:pt x="1077950" y="504367"/>
                  </a:lnTo>
                  <a:lnTo>
                    <a:pt x="1086853" y="501129"/>
                  </a:lnTo>
                  <a:lnTo>
                    <a:pt x="1094117" y="492302"/>
                  </a:lnTo>
                  <a:lnTo>
                    <a:pt x="1099019" y="479221"/>
                  </a:lnTo>
                  <a:lnTo>
                    <a:pt x="1100810" y="463207"/>
                  </a:lnTo>
                  <a:close/>
                </a:path>
                <a:path w="2160904" h="2277110">
                  <a:moveTo>
                    <a:pt x="1910029" y="1165237"/>
                  </a:moveTo>
                  <a:lnTo>
                    <a:pt x="1908238" y="1149210"/>
                  </a:lnTo>
                  <a:lnTo>
                    <a:pt x="1903336" y="1136129"/>
                  </a:lnTo>
                  <a:lnTo>
                    <a:pt x="1896071" y="1127315"/>
                  </a:lnTo>
                  <a:lnTo>
                    <a:pt x="1887169" y="1124077"/>
                  </a:lnTo>
                  <a:lnTo>
                    <a:pt x="1878279" y="1127315"/>
                  </a:lnTo>
                  <a:lnTo>
                    <a:pt x="1871014" y="1136129"/>
                  </a:lnTo>
                  <a:lnTo>
                    <a:pt x="1866112" y="1149210"/>
                  </a:lnTo>
                  <a:lnTo>
                    <a:pt x="1864309" y="1165237"/>
                  </a:lnTo>
                  <a:lnTo>
                    <a:pt x="1866112" y="1181265"/>
                  </a:lnTo>
                  <a:lnTo>
                    <a:pt x="1871014" y="1194346"/>
                  </a:lnTo>
                  <a:lnTo>
                    <a:pt x="1878279" y="1203159"/>
                  </a:lnTo>
                  <a:lnTo>
                    <a:pt x="1887169" y="1206398"/>
                  </a:lnTo>
                  <a:lnTo>
                    <a:pt x="1896071" y="1203159"/>
                  </a:lnTo>
                  <a:lnTo>
                    <a:pt x="1903336" y="1194346"/>
                  </a:lnTo>
                  <a:lnTo>
                    <a:pt x="1908238" y="1181265"/>
                  </a:lnTo>
                  <a:lnTo>
                    <a:pt x="1910029" y="1165237"/>
                  </a:lnTo>
                  <a:close/>
                </a:path>
                <a:path w="2160904" h="2277110">
                  <a:moveTo>
                    <a:pt x="1912721" y="1830781"/>
                  </a:moveTo>
                  <a:lnTo>
                    <a:pt x="1910918" y="1814753"/>
                  </a:lnTo>
                  <a:lnTo>
                    <a:pt x="1906016" y="1801672"/>
                  </a:lnTo>
                  <a:lnTo>
                    <a:pt x="1898751" y="1792846"/>
                  </a:lnTo>
                  <a:lnTo>
                    <a:pt x="1889861" y="1789620"/>
                  </a:lnTo>
                  <a:lnTo>
                    <a:pt x="1880958" y="1792846"/>
                  </a:lnTo>
                  <a:lnTo>
                    <a:pt x="1873694" y="1801672"/>
                  </a:lnTo>
                  <a:lnTo>
                    <a:pt x="1868792" y="1814753"/>
                  </a:lnTo>
                  <a:lnTo>
                    <a:pt x="1867001" y="1830781"/>
                  </a:lnTo>
                  <a:lnTo>
                    <a:pt x="1868792" y="1846795"/>
                  </a:lnTo>
                  <a:lnTo>
                    <a:pt x="1873694" y="1859889"/>
                  </a:lnTo>
                  <a:lnTo>
                    <a:pt x="1880958" y="1868703"/>
                  </a:lnTo>
                  <a:lnTo>
                    <a:pt x="1889861" y="1871941"/>
                  </a:lnTo>
                  <a:lnTo>
                    <a:pt x="1898751" y="1868703"/>
                  </a:lnTo>
                  <a:lnTo>
                    <a:pt x="1906016" y="1859889"/>
                  </a:lnTo>
                  <a:lnTo>
                    <a:pt x="1910918" y="1846795"/>
                  </a:lnTo>
                  <a:lnTo>
                    <a:pt x="1912721" y="1830781"/>
                  </a:lnTo>
                  <a:close/>
                </a:path>
                <a:path w="2160904" h="2277110">
                  <a:moveTo>
                    <a:pt x="1912950" y="32004"/>
                  </a:moveTo>
                  <a:lnTo>
                    <a:pt x="1911870" y="19558"/>
                  </a:lnTo>
                  <a:lnTo>
                    <a:pt x="1908937" y="9385"/>
                  </a:lnTo>
                  <a:lnTo>
                    <a:pt x="1904568" y="2527"/>
                  </a:lnTo>
                  <a:lnTo>
                    <a:pt x="1899234" y="0"/>
                  </a:lnTo>
                  <a:lnTo>
                    <a:pt x="1893900" y="2527"/>
                  </a:lnTo>
                  <a:lnTo>
                    <a:pt x="1889531" y="9385"/>
                  </a:lnTo>
                  <a:lnTo>
                    <a:pt x="1886597" y="19558"/>
                  </a:lnTo>
                  <a:lnTo>
                    <a:pt x="1885518" y="32004"/>
                  </a:lnTo>
                  <a:lnTo>
                    <a:pt x="1886597" y="44462"/>
                  </a:lnTo>
                  <a:lnTo>
                    <a:pt x="1889531" y="54635"/>
                  </a:lnTo>
                  <a:lnTo>
                    <a:pt x="1893900" y="61493"/>
                  </a:lnTo>
                  <a:lnTo>
                    <a:pt x="1899234" y="64008"/>
                  </a:lnTo>
                  <a:lnTo>
                    <a:pt x="1904568" y="61493"/>
                  </a:lnTo>
                  <a:lnTo>
                    <a:pt x="1908937" y="54635"/>
                  </a:lnTo>
                  <a:lnTo>
                    <a:pt x="1911870" y="44462"/>
                  </a:lnTo>
                  <a:lnTo>
                    <a:pt x="1912950" y="32004"/>
                  </a:lnTo>
                  <a:close/>
                </a:path>
                <a:path w="2160904" h="2277110">
                  <a:moveTo>
                    <a:pt x="2160854" y="1939569"/>
                  </a:moveTo>
                  <a:lnTo>
                    <a:pt x="2159050" y="1923554"/>
                  </a:lnTo>
                  <a:lnTo>
                    <a:pt x="2154161" y="1910473"/>
                  </a:lnTo>
                  <a:lnTo>
                    <a:pt x="2146884" y="1901647"/>
                  </a:lnTo>
                  <a:lnTo>
                    <a:pt x="2137994" y="1898408"/>
                  </a:lnTo>
                  <a:lnTo>
                    <a:pt x="2129091" y="1901647"/>
                  </a:lnTo>
                  <a:lnTo>
                    <a:pt x="2121827" y="1910473"/>
                  </a:lnTo>
                  <a:lnTo>
                    <a:pt x="2116925" y="1923554"/>
                  </a:lnTo>
                  <a:lnTo>
                    <a:pt x="2115134" y="1939569"/>
                  </a:lnTo>
                  <a:lnTo>
                    <a:pt x="2116925" y="1955596"/>
                  </a:lnTo>
                  <a:lnTo>
                    <a:pt x="2121827" y="1968677"/>
                  </a:lnTo>
                  <a:lnTo>
                    <a:pt x="2129091" y="1977504"/>
                  </a:lnTo>
                  <a:lnTo>
                    <a:pt x="2137994" y="1980742"/>
                  </a:lnTo>
                  <a:lnTo>
                    <a:pt x="2146884" y="1977504"/>
                  </a:lnTo>
                  <a:lnTo>
                    <a:pt x="2154161" y="1968677"/>
                  </a:lnTo>
                  <a:lnTo>
                    <a:pt x="2159050" y="1955596"/>
                  </a:lnTo>
                  <a:lnTo>
                    <a:pt x="2160854" y="1939569"/>
                  </a:lnTo>
                  <a:close/>
                </a:path>
              </a:pathLst>
            </a:custGeom>
            <a:solidFill>
              <a:srgbClr val="FFFFFF"/>
            </a:solidFill>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105" name="Content Placeholder 104">
            <a:extLst>
              <a:ext uri="{FF2B5EF4-FFF2-40B4-BE49-F238E27FC236}">
                <a16:creationId xmlns:a16="http://schemas.microsoft.com/office/drawing/2014/main" id="{A3086C42-7FB8-174B-8320-9809A87C9AD4}"/>
              </a:ext>
            </a:extLst>
          </p:cNvPr>
          <p:cNvSpPr>
            <a:spLocks noGrp="1"/>
          </p:cNvSpPr>
          <p:nvPr>
            <p:ph sz="quarter" idx="12"/>
          </p:nvPr>
        </p:nvSpPr>
        <p:spPr>
          <a:xfrm>
            <a:off x="119337" y="4590437"/>
            <a:ext cx="6048672" cy="1174088"/>
          </a:xfrm>
        </p:spPr>
        <p:txBody>
          <a:bodyPr/>
          <a:lstStyle/>
          <a:p>
            <a:pPr>
              <a:spcBef>
                <a:spcPts val="600"/>
              </a:spcBef>
            </a:pPr>
            <a:r>
              <a:rPr lang="en-GB" sz="1800" dirty="0"/>
              <a:t>Patient population: 49 patients; 76% Child Pugh B7 and 24% Child Pugh B8</a:t>
            </a:r>
          </a:p>
          <a:p>
            <a:pPr>
              <a:spcBef>
                <a:spcPts val="600"/>
              </a:spcBef>
            </a:pPr>
            <a:r>
              <a:rPr lang="en-GB" sz="1800" dirty="0"/>
              <a:t>TRAEs manageable and not higher vs Child-Pugh </a:t>
            </a:r>
            <a:r>
              <a:rPr lang="en-GB" sz="1800" dirty="0">
                <a:solidFill>
                  <a:schemeClr val="tx2"/>
                </a:solidFill>
              </a:rPr>
              <a:t>A cohort</a:t>
            </a:r>
          </a:p>
          <a:p>
            <a:pPr>
              <a:spcBef>
                <a:spcPts val="600"/>
              </a:spcBef>
            </a:pPr>
            <a:r>
              <a:rPr lang="en-GB" sz="1800" dirty="0">
                <a:solidFill>
                  <a:schemeClr val="tx2"/>
                </a:solidFill>
              </a:rPr>
              <a:t>ORR 10.2%; </a:t>
            </a:r>
            <a:r>
              <a:rPr lang="en-GB" sz="1800" dirty="0" err="1">
                <a:solidFill>
                  <a:schemeClr val="tx2"/>
                </a:solidFill>
              </a:rPr>
              <a:t>mOS</a:t>
            </a:r>
            <a:r>
              <a:rPr lang="en-GB" sz="1800" dirty="0">
                <a:solidFill>
                  <a:schemeClr val="tx2"/>
                </a:solidFill>
              </a:rPr>
              <a:t> 7.6 months; </a:t>
            </a:r>
            <a:r>
              <a:rPr lang="en-GB" sz="1800" dirty="0" err="1">
                <a:solidFill>
                  <a:schemeClr val="tx2"/>
                </a:solidFill>
              </a:rPr>
              <a:t>mOS</a:t>
            </a:r>
            <a:r>
              <a:rPr lang="en-GB" sz="1800" dirty="0">
                <a:solidFill>
                  <a:schemeClr val="tx2"/>
                </a:solidFill>
              </a:rPr>
              <a:t> in </a:t>
            </a:r>
            <a:r>
              <a:rPr lang="en-GB" sz="1800" dirty="0" err="1">
                <a:solidFill>
                  <a:schemeClr val="tx2"/>
                </a:solidFill>
              </a:rPr>
              <a:t>sorafenib</a:t>
            </a:r>
            <a:r>
              <a:rPr lang="en-GB" sz="1800" dirty="0">
                <a:solidFill>
                  <a:schemeClr val="tx2"/>
                </a:solidFill>
              </a:rPr>
              <a:t>-naïve and previously treated patients 9.8 and 7.4 months</a:t>
            </a:r>
          </a:p>
        </p:txBody>
      </p:sp>
      <p:sp>
        <p:nvSpPr>
          <p:cNvPr id="95" name="object 95"/>
          <p:cNvSpPr txBox="1">
            <a:spLocks noGrp="1"/>
          </p:cNvSpPr>
          <p:nvPr>
            <p:ph type="title"/>
          </p:nvPr>
        </p:nvSpPr>
        <p:spPr/>
        <p:txBody>
          <a:bodyPr/>
          <a:lstStyle/>
          <a:p>
            <a:r>
              <a:rPr lang="en-GB" dirty="0"/>
              <a:t>CheckMate-040: nivolumab in Child-Pugh B cohort</a:t>
            </a:r>
          </a:p>
        </p:txBody>
      </p:sp>
      <p:sp>
        <p:nvSpPr>
          <p:cNvPr id="102" name="Content Placeholder 101">
            <a:extLst>
              <a:ext uri="{FF2B5EF4-FFF2-40B4-BE49-F238E27FC236}">
                <a16:creationId xmlns:a16="http://schemas.microsoft.com/office/drawing/2014/main" id="{62BCB914-B77A-1242-AB52-1DD740A5EAF9}"/>
              </a:ext>
            </a:extLst>
          </p:cNvPr>
          <p:cNvSpPr>
            <a:spLocks noGrp="1"/>
          </p:cNvSpPr>
          <p:nvPr>
            <p:ph sz="quarter" idx="15"/>
          </p:nvPr>
        </p:nvSpPr>
        <p:spPr>
          <a:xfrm>
            <a:off x="620183" y="6199506"/>
            <a:ext cx="10967141" cy="685878"/>
          </a:xfrm>
        </p:spPr>
        <p:txBody>
          <a:bodyPr/>
          <a:lstStyle/>
          <a:p>
            <a:pPr>
              <a:spcBef>
                <a:spcPts val="0"/>
              </a:spcBef>
            </a:pPr>
            <a:r>
              <a:rPr lang="en-GB" sz="1100" dirty="0"/>
              <a:t>*https://</a:t>
            </a:r>
            <a:r>
              <a:rPr lang="en-GB" sz="1100" dirty="0" err="1"/>
              <a:t>www.fda.gov</a:t>
            </a:r>
            <a:r>
              <a:rPr lang="en-GB" sz="1100" dirty="0"/>
              <a:t>/media/147929/download. Accessed May 2021.</a:t>
            </a:r>
          </a:p>
          <a:p>
            <a:pPr>
              <a:spcBef>
                <a:spcPts val="0"/>
              </a:spcBef>
            </a:pPr>
            <a:r>
              <a:rPr lang="en-GB" sz="1100" dirty="0"/>
              <a:t>CR, complete response; </a:t>
            </a:r>
            <a:r>
              <a:rPr lang="en-GB" sz="1100" dirty="0" err="1"/>
              <a:t>DoR</a:t>
            </a:r>
            <a:r>
              <a:rPr lang="en-GB" sz="1100" dirty="0"/>
              <a:t>, </a:t>
            </a:r>
            <a:r>
              <a:rPr lang="en-US" sz="1100" dirty="0"/>
              <a:t>duration of response; </a:t>
            </a:r>
            <a:r>
              <a:rPr lang="en-US" sz="1100" dirty="0" err="1"/>
              <a:t>mOS</a:t>
            </a:r>
            <a:r>
              <a:rPr lang="en-US" sz="1100" dirty="0"/>
              <a:t>, median overall survival; ORR, objective response rate; PD, disease progression; PR, partial response; SD, stable disease; TRAE, treatment-related adverse events  </a:t>
            </a:r>
            <a:endParaRPr lang="en-GB" sz="1100" dirty="0"/>
          </a:p>
          <a:p>
            <a:pPr>
              <a:spcBef>
                <a:spcPts val="0"/>
              </a:spcBef>
            </a:pPr>
            <a:r>
              <a:rPr lang="en-GB" sz="1100" dirty="0"/>
              <a:t>Kudo. ASCO GI </a:t>
            </a:r>
            <a:r>
              <a:rPr lang="en-GB" sz="1100" dirty="0">
                <a:solidFill>
                  <a:schemeClr val="tx2"/>
                </a:solidFill>
              </a:rPr>
              <a:t>2019; Kudo M, et al. </a:t>
            </a:r>
            <a:r>
              <a:rPr lang="en-US" sz="1100" dirty="0">
                <a:solidFill>
                  <a:schemeClr val="tx2"/>
                </a:solidFill>
              </a:rPr>
              <a:t>J </a:t>
            </a:r>
            <a:r>
              <a:rPr lang="en-US" sz="1100" dirty="0" err="1">
                <a:solidFill>
                  <a:schemeClr val="tx2"/>
                </a:solidFill>
              </a:rPr>
              <a:t>Clin</a:t>
            </a:r>
            <a:r>
              <a:rPr lang="en-US" sz="1100" dirty="0">
                <a:solidFill>
                  <a:schemeClr val="tx2"/>
                </a:solidFill>
              </a:rPr>
              <a:t> </a:t>
            </a:r>
            <a:r>
              <a:rPr lang="en-US" sz="1100" dirty="0" err="1">
                <a:solidFill>
                  <a:schemeClr val="tx2"/>
                </a:solidFill>
              </a:rPr>
              <a:t>Oncol</a:t>
            </a:r>
            <a:r>
              <a:rPr lang="en-US" sz="1100" dirty="0">
                <a:solidFill>
                  <a:schemeClr val="tx2"/>
                </a:solidFill>
              </a:rPr>
              <a:t>. 2019;37(4_suppl):327-327</a:t>
            </a:r>
          </a:p>
        </p:txBody>
      </p:sp>
      <p:sp>
        <p:nvSpPr>
          <p:cNvPr id="118" name="object 75">
            <a:extLst>
              <a:ext uri="{FF2B5EF4-FFF2-40B4-BE49-F238E27FC236}">
                <a16:creationId xmlns:a16="http://schemas.microsoft.com/office/drawing/2014/main" id="{8A6BD9AB-4CCB-CD4A-BCD1-1088791844BA}"/>
              </a:ext>
            </a:extLst>
          </p:cNvPr>
          <p:cNvSpPr txBox="1"/>
          <p:nvPr/>
        </p:nvSpPr>
        <p:spPr>
          <a:xfrm>
            <a:off x="9966798" y="1847157"/>
            <a:ext cx="161769" cy="442690"/>
          </a:xfrm>
          <a:prstGeom prst="rect">
            <a:avLst/>
          </a:prstGeom>
        </p:spPr>
        <p:txBody>
          <a:bodyPr vert="horz" wrap="square" lIns="0" tIns="0" rIns="0" bIns="0" rtlCol="0">
            <a:noAutofit/>
          </a:bodyPr>
          <a:lstStyle/>
          <a:p>
            <a:pPr marL="12700">
              <a:lnSpc>
                <a:spcPct val="100000"/>
              </a:lnSpc>
            </a:pPr>
            <a:r>
              <a:rPr sz="2700" baseline="-4629" dirty="0">
                <a:latin typeface="Calibri" panose="020F0502020204030204" pitchFamily="34" charset="0"/>
                <a:cs typeface="Calibri" panose="020F0502020204030204" pitchFamily="34" charset="0"/>
              </a:rPr>
              <a:t>+</a:t>
            </a:r>
            <a:endParaRPr lang="en-GB" sz="1200" dirty="0">
              <a:latin typeface="Calibri" panose="020F0502020204030204" pitchFamily="34" charset="0"/>
              <a:cs typeface="Calibri" panose="020F0502020204030204" pitchFamily="34" charset="0"/>
            </a:endParaRPr>
          </a:p>
        </p:txBody>
      </p:sp>
      <p:sp>
        <p:nvSpPr>
          <p:cNvPr id="119" name="object 69">
            <a:extLst>
              <a:ext uri="{FF2B5EF4-FFF2-40B4-BE49-F238E27FC236}">
                <a16:creationId xmlns:a16="http://schemas.microsoft.com/office/drawing/2014/main" id="{31B3378A-58F3-A74E-BF54-C821A0D699A5}"/>
              </a:ext>
            </a:extLst>
          </p:cNvPr>
          <p:cNvSpPr txBox="1"/>
          <p:nvPr/>
        </p:nvSpPr>
        <p:spPr>
          <a:xfrm>
            <a:off x="538041" y="4118263"/>
            <a:ext cx="11007090" cy="551433"/>
          </a:xfrm>
          <a:prstGeom prst="rect">
            <a:avLst/>
          </a:prstGeom>
        </p:spPr>
        <p:txBody>
          <a:bodyPr vert="horz" wrap="square" lIns="0" tIns="12700" rIns="0" bIns="0" rtlCol="0">
            <a:spAutoFit/>
          </a:bodyPr>
          <a:lstStyle/>
          <a:p>
            <a:pPr marL="6681470">
              <a:lnSpc>
                <a:spcPts val="2065"/>
              </a:lnSpc>
              <a:spcBef>
                <a:spcPts val="100"/>
              </a:spcBef>
              <a:tabLst>
                <a:tab pos="6943090" algn="l"/>
              </a:tabLst>
            </a:pPr>
            <a:r>
              <a:rPr sz="1800" dirty="0">
                <a:latin typeface="Calibri" panose="020F0502020204030204" pitchFamily="34" charset="0"/>
                <a:cs typeface="Calibri" panose="020F0502020204030204" pitchFamily="34" charset="0"/>
              </a:rPr>
              <a:t>0	6 12 18 24 30 36 42 48 54 60 66</a:t>
            </a:r>
          </a:p>
          <a:p>
            <a:pPr marL="6788784">
              <a:lnSpc>
                <a:spcPts val="2065"/>
              </a:lnSpc>
            </a:pPr>
            <a:r>
              <a:rPr sz="1800" b="1" dirty="0">
                <a:latin typeface="Calibri" panose="020F0502020204030204" pitchFamily="34" charset="0"/>
                <a:cs typeface="Calibri" panose="020F0502020204030204" pitchFamily="34" charset="0"/>
              </a:rPr>
              <a:t>W</a:t>
            </a:r>
            <a:r>
              <a:rPr lang="en-US" b="1" dirty="0">
                <a:latin typeface="Calibri" panose="020F0502020204030204" pitchFamily="34" charset="0"/>
                <a:cs typeface="Calibri" panose="020F0502020204030204" pitchFamily="34" charset="0"/>
              </a:rPr>
              <a:t>ee</a:t>
            </a:r>
            <a:r>
              <a:rPr sz="1800" b="1" dirty="0">
                <a:latin typeface="Calibri" panose="020F0502020204030204" pitchFamily="34" charset="0"/>
                <a:cs typeface="Calibri" panose="020F0502020204030204" pitchFamily="34" charset="0"/>
              </a:rPr>
              <a:t>ks Since First Treatment Date</a:t>
            </a:r>
            <a:endParaRPr sz="1800" dirty="0">
              <a:latin typeface="Calibri" panose="020F0502020204030204" pitchFamily="34" charset="0"/>
              <a:cs typeface="Calibri" panose="020F0502020204030204" pitchFamily="34" charset="0"/>
            </a:endParaRPr>
          </a:p>
        </p:txBody>
      </p:sp>
      <p:sp>
        <p:nvSpPr>
          <p:cNvPr id="122" name="Slide Number Placeholder 121">
            <a:extLst>
              <a:ext uri="{FF2B5EF4-FFF2-40B4-BE49-F238E27FC236}">
                <a16:creationId xmlns:a16="http://schemas.microsoft.com/office/drawing/2014/main" id="{72648362-074F-7041-86A7-F035EA6FE170}"/>
              </a:ext>
            </a:extLst>
          </p:cNvPr>
          <p:cNvSpPr>
            <a:spLocks noGrp="1"/>
          </p:cNvSpPr>
          <p:nvPr>
            <p:ph type="sldNum" sz="quarter" idx="4"/>
          </p:nvPr>
        </p:nvSpPr>
        <p:spPr/>
        <p:txBody>
          <a:bodyPr/>
          <a:lstStyle/>
          <a:p>
            <a:fld id="{FCE43C0F-8A7B-3A4B-9DB5-B3472E36E833}" type="slidenum">
              <a:rPr lang="en-GB" smtClean="0"/>
              <a:pPr/>
              <a:t>37</a:t>
            </a:fld>
            <a:endParaRPr lang="en-GB" dirty="0"/>
          </a:p>
        </p:txBody>
      </p:sp>
      <p:sp>
        <p:nvSpPr>
          <p:cNvPr id="69" name="ZoneTexte 68">
            <a:extLst>
              <a:ext uri="{FF2B5EF4-FFF2-40B4-BE49-F238E27FC236}">
                <a16:creationId xmlns:a16="http://schemas.microsoft.com/office/drawing/2014/main" id="{70931B2F-A3EE-7845-90C7-37D95189AFAA}"/>
              </a:ext>
            </a:extLst>
          </p:cNvPr>
          <p:cNvSpPr txBox="1"/>
          <p:nvPr/>
        </p:nvSpPr>
        <p:spPr>
          <a:xfrm>
            <a:off x="6336703" y="4840098"/>
            <a:ext cx="5735960" cy="1200329"/>
          </a:xfrm>
          <a:prstGeom prst="rect">
            <a:avLst/>
          </a:prstGeom>
          <a:noFill/>
          <a:ln w="38100">
            <a:solidFill>
              <a:schemeClr val="accent1"/>
            </a:solidFill>
          </a:ln>
        </p:spPr>
        <p:txBody>
          <a:bodyPr wrap="square" rtlCol="0">
            <a:spAutoFit/>
          </a:bodyPr>
          <a:lstStyle/>
          <a:p>
            <a:pPr marL="285750" indent="-285750">
              <a:buClr>
                <a:schemeClr val="accent1"/>
              </a:buClr>
              <a:buFont typeface="Arial" panose="020B0604020202020204" pitchFamily="34" charset="0"/>
              <a:buChar char="•"/>
            </a:pPr>
            <a:r>
              <a:rPr lang="fr-FR" dirty="0">
                <a:solidFill>
                  <a:srgbClr val="5D8298"/>
                </a:solidFill>
                <a:latin typeface="+mj-lt"/>
              </a:rPr>
              <a:t>The phase 3 </a:t>
            </a:r>
            <a:r>
              <a:rPr lang="fr-CH" dirty="0">
                <a:solidFill>
                  <a:srgbClr val="5D8298"/>
                </a:solidFill>
                <a:latin typeface="+mj-lt"/>
              </a:rPr>
              <a:t>CheckMate-459 (NCT02576509) </a:t>
            </a:r>
            <a:r>
              <a:rPr lang="fr-CH" dirty="0" err="1">
                <a:solidFill>
                  <a:srgbClr val="5D8298"/>
                </a:solidFill>
                <a:latin typeface="+mj-lt"/>
              </a:rPr>
              <a:t>did</a:t>
            </a:r>
            <a:r>
              <a:rPr lang="fr-CH" dirty="0">
                <a:solidFill>
                  <a:srgbClr val="5D8298"/>
                </a:solidFill>
                <a:latin typeface="+mj-lt"/>
              </a:rPr>
              <a:t> not show </a:t>
            </a:r>
            <a:r>
              <a:rPr lang="fr-CH" dirty="0" err="1">
                <a:solidFill>
                  <a:srgbClr val="5D8298"/>
                </a:solidFill>
                <a:latin typeface="+mj-lt"/>
              </a:rPr>
              <a:t>significant</a:t>
            </a:r>
            <a:r>
              <a:rPr lang="fr-CH" dirty="0">
                <a:solidFill>
                  <a:srgbClr val="5D8298"/>
                </a:solidFill>
                <a:latin typeface="+mj-lt"/>
              </a:rPr>
              <a:t> </a:t>
            </a:r>
            <a:r>
              <a:rPr lang="fr-CH" dirty="0" err="1">
                <a:solidFill>
                  <a:srgbClr val="5D8298"/>
                </a:solidFill>
                <a:latin typeface="+mj-lt"/>
              </a:rPr>
              <a:t>benefit</a:t>
            </a:r>
            <a:r>
              <a:rPr lang="fr-CH" dirty="0">
                <a:solidFill>
                  <a:srgbClr val="5D8298"/>
                </a:solidFill>
                <a:latin typeface="+mj-lt"/>
              </a:rPr>
              <a:t> of </a:t>
            </a:r>
            <a:r>
              <a:rPr lang="fr-CH" dirty="0" err="1">
                <a:solidFill>
                  <a:srgbClr val="5D8298"/>
                </a:solidFill>
                <a:latin typeface="+mj-lt"/>
              </a:rPr>
              <a:t>nivolumab</a:t>
            </a:r>
            <a:r>
              <a:rPr lang="fr-CH" dirty="0">
                <a:solidFill>
                  <a:srgbClr val="5D8298"/>
                </a:solidFill>
                <a:latin typeface="+mj-lt"/>
              </a:rPr>
              <a:t> over </a:t>
            </a:r>
            <a:r>
              <a:rPr lang="fr-CH" dirty="0" err="1">
                <a:solidFill>
                  <a:srgbClr val="5D8298"/>
                </a:solidFill>
                <a:latin typeface="+mj-lt"/>
              </a:rPr>
              <a:t>sorafenib</a:t>
            </a:r>
            <a:endParaRPr lang="fr-CH" dirty="0">
              <a:solidFill>
                <a:srgbClr val="5D8298"/>
              </a:solidFill>
              <a:latin typeface="+mj-lt"/>
            </a:endParaRPr>
          </a:p>
          <a:p>
            <a:pPr marL="285750" indent="-285750">
              <a:buClr>
                <a:schemeClr val="accent1"/>
              </a:buClr>
              <a:buFont typeface="Arial" panose="020B0604020202020204" pitchFamily="34" charset="0"/>
              <a:buChar char="•"/>
            </a:pPr>
            <a:r>
              <a:rPr lang="fr-CH" dirty="0">
                <a:solidFill>
                  <a:srgbClr val="5D8298"/>
                </a:solidFill>
                <a:latin typeface="+mj-lt"/>
              </a:rPr>
              <a:t>FDA </a:t>
            </a:r>
            <a:r>
              <a:rPr lang="fr-CH" dirty="0" err="1">
                <a:solidFill>
                  <a:srgbClr val="5D8298"/>
                </a:solidFill>
                <a:latin typeface="+mj-lt"/>
              </a:rPr>
              <a:t>recommended</a:t>
            </a:r>
            <a:r>
              <a:rPr lang="fr-CH" dirty="0">
                <a:solidFill>
                  <a:srgbClr val="5D8298"/>
                </a:solidFill>
                <a:latin typeface="+mj-lt"/>
              </a:rPr>
              <a:t> to </a:t>
            </a:r>
            <a:r>
              <a:rPr lang="fr-CH" dirty="0" err="1">
                <a:solidFill>
                  <a:srgbClr val="5D8298"/>
                </a:solidFill>
                <a:latin typeface="+mj-lt"/>
              </a:rPr>
              <a:t>remove</a:t>
            </a:r>
            <a:r>
              <a:rPr lang="fr-CH" dirty="0">
                <a:solidFill>
                  <a:srgbClr val="5D8298"/>
                </a:solidFill>
                <a:latin typeface="+mj-lt"/>
              </a:rPr>
              <a:t> the </a:t>
            </a:r>
            <a:r>
              <a:rPr lang="fr-CH" dirty="0" err="1">
                <a:solidFill>
                  <a:srgbClr val="5D8298"/>
                </a:solidFill>
                <a:latin typeface="+mj-lt"/>
              </a:rPr>
              <a:t>accelerated</a:t>
            </a:r>
            <a:r>
              <a:rPr lang="fr-CH" dirty="0">
                <a:solidFill>
                  <a:srgbClr val="5D8298"/>
                </a:solidFill>
                <a:latin typeface="+mj-lt"/>
              </a:rPr>
              <a:t> </a:t>
            </a:r>
            <a:r>
              <a:rPr lang="fr-CH" dirty="0" err="1">
                <a:solidFill>
                  <a:srgbClr val="5D8298"/>
                </a:solidFill>
                <a:latin typeface="+mj-lt"/>
              </a:rPr>
              <a:t>approval</a:t>
            </a:r>
            <a:r>
              <a:rPr lang="fr-CH" dirty="0">
                <a:solidFill>
                  <a:srgbClr val="5D8298"/>
                </a:solidFill>
                <a:latin typeface="+mj-lt"/>
              </a:rPr>
              <a:t> of </a:t>
            </a:r>
            <a:r>
              <a:rPr lang="fr-CH" dirty="0" err="1">
                <a:solidFill>
                  <a:srgbClr val="5D8298"/>
                </a:solidFill>
                <a:latin typeface="+mj-lt"/>
              </a:rPr>
              <a:t>nivolumab</a:t>
            </a:r>
            <a:r>
              <a:rPr lang="fr-CH" dirty="0">
                <a:solidFill>
                  <a:srgbClr val="5D8298"/>
                </a:solidFill>
                <a:latin typeface="+mj-lt"/>
              </a:rPr>
              <a:t> for the </a:t>
            </a:r>
            <a:r>
              <a:rPr lang="fr-CH" dirty="0" err="1">
                <a:solidFill>
                  <a:srgbClr val="5D8298"/>
                </a:solidFill>
                <a:latin typeface="+mj-lt"/>
              </a:rPr>
              <a:t>treatment</a:t>
            </a:r>
            <a:r>
              <a:rPr lang="fr-CH" dirty="0">
                <a:solidFill>
                  <a:srgbClr val="5D8298"/>
                </a:solidFill>
                <a:latin typeface="+mj-lt"/>
              </a:rPr>
              <a:t> of HCC in 2</a:t>
            </a:r>
            <a:r>
              <a:rPr lang="fr-CH" baseline="30000" dirty="0">
                <a:solidFill>
                  <a:srgbClr val="5D8298"/>
                </a:solidFill>
                <a:latin typeface="+mj-lt"/>
              </a:rPr>
              <a:t>nd</a:t>
            </a:r>
            <a:r>
              <a:rPr lang="fr-CH" dirty="0">
                <a:solidFill>
                  <a:srgbClr val="5D8298"/>
                </a:solidFill>
                <a:latin typeface="+mj-lt"/>
              </a:rPr>
              <a:t> line*</a:t>
            </a:r>
            <a:endParaRPr lang="fr-FR" dirty="0">
              <a:solidFill>
                <a:srgbClr val="5D8298"/>
              </a:solidFill>
              <a:latin typeface="+mj-lt"/>
            </a:endParaRPr>
          </a:p>
        </p:txBody>
      </p:sp>
    </p:spTree>
    <p:extLst>
      <p:ext uri="{BB962C8B-B14F-4D97-AF65-F5344CB8AC3E}">
        <p14:creationId xmlns:p14="http://schemas.microsoft.com/office/powerpoint/2010/main" val="123201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p:txBody>
          <a:bodyPr/>
          <a:lstStyle/>
          <a:p>
            <a:r>
              <a:rPr lang="en-GB"/>
              <a:t>Multiple second-line treatment options after sorafenib</a:t>
            </a:r>
            <a:endParaRPr lang="en-GB" dirty="0"/>
          </a:p>
        </p:txBody>
      </p:sp>
      <p:sp>
        <p:nvSpPr>
          <p:cNvPr id="29" name="Slide Number Placeholder 28">
            <a:extLst>
              <a:ext uri="{FF2B5EF4-FFF2-40B4-BE49-F238E27FC236}">
                <a16:creationId xmlns:a16="http://schemas.microsoft.com/office/drawing/2014/main" id="{AABFF018-32C1-CC46-94B7-6699D5EE383C}"/>
              </a:ext>
            </a:extLst>
          </p:cNvPr>
          <p:cNvSpPr>
            <a:spLocks noGrp="1"/>
          </p:cNvSpPr>
          <p:nvPr>
            <p:ph type="sldNum" sz="quarter" idx="4"/>
          </p:nvPr>
        </p:nvSpPr>
        <p:spPr/>
        <p:txBody>
          <a:bodyPr/>
          <a:lstStyle/>
          <a:p>
            <a:fld id="{FCE43C0F-8A7B-3A4B-9DB5-B3472E36E833}" type="slidenum">
              <a:rPr lang="en-GB" smtClean="0"/>
              <a:pPr/>
              <a:t>38</a:t>
            </a:fld>
            <a:endParaRPr lang="en-GB" dirty="0"/>
          </a:p>
        </p:txBody>
      </p:sp>
      <p:sp>
        <p:nvSpPr>
          <p:cNvPr id="43" name="object 10">
            <a:extLst>
              <a:ext uri="{FF2B5EF4-FFF2-40B4-BE49-F238E27FC236}">
                <a16:creationId xmlns:a16="http://schemas.microsoft.com/office/drawing/2014/main" id="{54FF5608-BBD1-524C-BADE-195A088B6966}"/>
              </a:ext>
            </a:extLst>
          </p:cNvPr>
          <p:cNvSpPr/>
          <p:nvPr/>
        </p:nvSpPr>
        <p:spPr>
          <a:xfrm>
            <a:off x="2466186" y="4318002"/>
            <a:ext cx="2121535" cy="648000"/>
          </a:xfrm>
          <a:custGeom>
            <a:avLst/>
            <a:gdLst/>
            <a:ahLst/>
            <a:cxnLst/>
            <a:rect l="l" t="t" r="r" b="b"/>
            <a:pathLst>
              <a:path w="2121535" h="462280">
                <a:moveTo>
                  <a:pt x="2121256" y="0"/>
                </a:moveTo>
                <a:lnTo>
                  <a:pt x="0" y="0"/>
                </a:lnTo>
                <a:lnTo>
                  <a:pt x="0" y="461665"/>
                </a:lnTo>
                <a:lnTo>
                  <a:pt x="2121256" y="461665"/>
                </a:lnTo>
                <a:lnTo>
                  <a:pt x="2121256" y="0"/>
                </a:lnTo>
                <a:close/>
              </a:path>
            </a:pathLst>
          </a:custGeom>
          <a:solidFill>
            <a:schemeClr val="accent3"/>
          </a:solidFill>
        </p:spPr>
        <p:txBody>
          <a:bodyPr wrap="square" lIns="0" tIns="0" rIns="0" bIns="0" rtlCol="0" anchor="ctr" anchorCtr="0"/>
          <a:lstStyle/>
          <a:p>
            <a:pPr algn="ctr"/>
            <a:r>
              <a:rPr lang="en-GB" sz="2000" dirty="0" err="1">
                <a:latin typeface="Calibri" panose="020F0502020204030204" pitchFamily="34" charset="0"/>
                <a:cs typeface="Calibri" panose="020F0502020204030204" pitchFamily="34" charset="0"/>
              </a:rPr>
              <a:t>Cabozantinib</a:t>
            </a:r>
            <a:endParaRPr sz="2000" dirty="0">
              <a:latin typeface="Calibri" panose="020F0502020204030204" pitchFamily="34" charset="0"/>
              <a:cs typeface="Calibri" panose="020F0502020204030204" pitchFamily="34" charset="0"/>
            </a:endParaRPr>
          </a:p>
        </p:txBody>
      </p:sp>
      <p:sp>
        <p:nvSpPr>
          <p:cNvPr id="44" name="object 10">
            <a:extLst>
              <a:ext uri="{FF2B5EF4-FFF2-40B4-BE49-F238E27FC236}">
                <a16:creationId xmlns:a16="http://schemas.microsoft.com/office/drawing/2014/main" id="{245EA98D-503F-B24E-8497-598B33218A85}"/>
              </a:ext>
            </a:extLst>
          </p:cNvPr>
          <p:cNvSpPr/>
          <p:nvPr/>
        </p:nvSpPr>
        <p:spPr>
          <a:xfrm>
            <a:off x="209283" y="4318002"/>
            <a:ext cx="2121535" cy="648000"/>
          </a:xfrm>
          <a:custGeom>
            <a:avLst/>
            <a:gdLst/>
            <a:ahLst/>
            <a:cxnLst/>
            <a:rect l="l" t="t" r="r" b="b"/>
            <a:pathLst>
              <a:path w="2121535" h="462280">
                <a:moveTo>
                  <a:pt x="2121256" y="0"/>
                </a:moveTo>
                <a:lnTo>
                  <a:pt x="0" y="0"/>
                </a:lnTo>
                <a:lnTo>
                  <a:pt x="0" y="461665"/>
                </a:lnTo>
                <a:lnTo>
                  <a:pt x="2121256" y="461665"/>
                </a:lnTo>
                <a:lnTo>
                  <a:pt x="2121256" y="0"/>
                </a:lnTo>
                <a:close/>
              </a:path>
            </a:pathLst>
          </a:custGeom>
          <a:solidFill>
            <a:schemeClr val="accent3"/>
          </a:solidFill>
        </p:spPr>
        <p:txBody>
          <a:bodyPr wrap="square" lIns="0" tIns="0" rIns="0" bIns="0" rtlCol="0" anchor="ctr" anchorCtr="0"/>
          <a:lstStyle/>
          <a:p>
            <a:pPr algn="ctr"/>
            <a:r>
              <a:rPr lang="en-GB" sz="2000" dirty="0">
                <a:latin typeface="Calibri" panose="020F0502020204030204" pitchFamily="34" charset="0"/>
                <a:cs typeface="Calibri" panose="020F0502020204030204" pitchFamily="34" charset="0"/>
              </a:rPr>
              <a:t>Regorafenib</a:t>
            </a:r>
            <a:endParaRPr sz="2000" dirty="0">
              <a:latin typeface="Calibri" panose="020F0502020204030204" pitchFamily="34" charset="0"/>
              <a:cs typeface="Calibri" panose="020F0502020204030204" pitchFamily="34" charset="0"/>
            </a:endParaRPr>
          </a:p>
        </p:txBody>
      </p:sp>
      <p:sp>
        <p:nvSpPr>
          <p:cNvPr id="45" name="object 10">
            <a:extLst>
              <a:ext uri="{FF2B5EF4-FFF2-40B4-BE49-F238E27FC236}">
                <a16:creationId xmlns:a16="http://schemas.microsoft.com/office/drawing/2014/main" id="{EF6A0276-7177-D24A-B1F5-99DDAB9F8EA1}"/>
              </a:ext>
            </a:extLst>
          </p:cNvPr>
          <p:cNvSpPr/>
          <p:nvPr/>
        </p:nvSpPr>
        <p:spPr>
          <a:xfrm>
            <a:off x="4726786" y="4318002"/>
            <a:ext cx="2121535" cy="648000"/>
          </a:xfrm>
          <a:custGeom>
            <a:avLst/>
            <a:gdLst/>
            <a:ahLst/>
            <a:cxnLst/>
            <a:rect l="l" t="t" r="r" b="b"/>
            <a:pathLst>
              <a:path w="2121535" h="462280">
                <a:moveTo>
                  <a:pt x="2121256" y="0"/>
                </a:moveTo>
                <a:lnTo>
                  <a:pt x="0" y="0"/>
                </a:lnTo>
                <a:lnTo>
                  <a:pt x="0" y="461665"/>
                </a:lnTo>
                <a:lnTo>
                  <a:pt x="2121256" y="461665"/>
                </a:lnTo>
                <a:lnTo>
                  <a:pt x="2121256" y="0"/>
                </a:lnTo>
                <a:close/>
              </a:path>
            </a:pathLst>
          </a:custGeom>
          <a:solidFill>
            <a:schemeClr val="accent3"/>
          </a:solidFill>
        </p:spPr>
        <p:txBody>
          <a:bodyPr wrap="square" lIns="0" tIns="0" rIns="0" bIns="0" rtlCol="0" anchor="ctr" anchorCtr="0"/>
          <a:lstStyle/>
          <a:p>
            <a:pPr algn="ctr"/>
            <a:r>
              <a:rPr lang="en-GB" sz="2000" dirty="0">
                <a:latin typeface="Calibri" panose="020F0502020204030204" pitchFamily="34" charset="0"/>
                <a:cs typeface="Calibri" panose="020F0502020204030204" pitchFamily="34" charset="0"/>
              </a:rPr>
              <a:t>Ramucirumab</a:t>
            </a:r>
            <a:endParaRPr sz="2000" dirty="0">
              <a:latin typeface="Calibri" panose="020F0502020204030204" pitchFamily="34" charset="0"/>
              <a:cs typeface="Calibri" panose="020F0502020204030204" pitchFamily="34" charset="0"/>
            </a:endParaRPr>
          </a:p>
        </p:txBody>
      </p:sp>
      <p:sp>
        <p:nvSpPr>
          <p:cNvPr id="46" name="object 10">
            <a:extLst>
              <a:ext uri="{FF2B5EF4-FFF2-40B4-BE49-F238E27FC236}">
                <a16:creationId xmlns:a16="http://schemas.microsoft.com/office/drawing/2014/main" id="{562B6109-A778-2D42-B30F-E49E2BA3D0FA}"/>
              </a:ext>
            </a:extLst>
          </p:cNvPr>
          <p:cNvSpPr/>
          <p:nvPr/>
        </p:nvSpPr>
        <p:spPr>
          <a:xfrm>
            <a:off x="9832186" y="5105402"/>
            <a:ext cx="2121535" cy="648000"/>
          </a:xfrm>
          <a:custGeom>
            <a:avLst/>
            <a:gdLst/>
            <a:ahLst/>
            <a:cxnLst/>
            <a:rect l="l" t="t" r="r" b="b"/>
            <a:pathLst>
              <a:path w="2121535" h="462280">
                <a:moveTo>
                  <a:pt x="2121256" y="0"/>
                </a:moveTo>
                <a:lnTo>
                  <a:pt x="0" y="0"/>
                </a:lnTo>
                <a:lnTo>
                  <a:pt x="0" y="461665"/>
                </a:lnTo>
                <a:lnTo>
                  <a:pt x="2121256" y="461665"/>
                </a:lnTo>
                <a:lnTo>
                  <a:pt x="2121256" y="0"/>
                </a:lnTo>
                <a:close/>
              </a:path>
            </a:pathLst>
          </a:custGeom>
          <a:solidFill>
            <a:schemeClr val="accent3"/>
          </a:solidFill>
        </p:spPr>
        <p:txBody>
          <a:bodyPr wrap="square" lIns="0" tIns="0" rIns="0" bIns="0" rtlCol="0" anchor="ctr" anchorCtr="0"/>
          <a:lstStyle/>
          <a:p>
            <a:pPr algn="ctr">
              <a:lnSpc>
                <a:spcPct val="90000"/>
              </a:lnSpc>
            </a:pPr>
            <a:r>
              <a:rPr lang="en-GB" sz="2000" dirty="0">
                <a:latin typeface="Calibri" panose="020F0502020204030204" pitchFamily="34" charset="0"/>
                <a:cs typeface="Calibri" panose="020F0502020204030204" pitchFamily="34" charset="0"/>
              </a:rPr>
              <a:t>Nivolumab</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 ipilimumab</a:t>
            </a:r>
            <a:endParaRPr sz="2000" dirty="0">
              <a:latin typeface="Calibri" panose="020F0502020204030204" pitchFamily="34" charset="0"/>
              <a:cs typeface="Calibri" panose="020F0502020204030204" pitchFamily="34" charset="0"/>
            </a:endParaRPr>
          </a:p>
        </p:txBody>
      </p:sp>
      <p:cxnSp>
        <p:nvCxnSpPr>
          <p:cNvPr id="47" name="Straight Connector 46">
            <a:extLst>
              <a:ext uri="{FF2B5EF4-FFF2-40B4-BE49-F238E27FC236}">
                <a16:creationId xmlns:a16="http://schemas.microsoft.com/office/drawing/2014/main" id="{93AFBC39-466F-A644-BAF2-AB0E74F24BC5}"/>
              </a:ext>
            </a:extLst>
          </p:cNvPr>
          <p:cNvCxnSpPr>
            <a:cxnSpLocks/>
          </p:cNvCxnSpPr>
          <p:nvPr/>
        </p:nvCxnSpPr>
        <p:spPr>
          <a:xfrm>
            <a:off x="1270050" y="3225800"/>
            <a:ext cx="0" cy="1080000"/>
          </a:xfrm>
          <a:prstGeom prst="line">
            <a:avLst/>
          </a:prstGeom>
          <a:ln w="31750">
            <a:solidFill>
              <a:schemeClr val="tx1"/>
            </a:solidFill>
            <a:prstDash val="soli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23C5739-3895-0C4E-B3B9-DAEA1150DA74}"/>
              </a:ext>
            </a:extLst>
          </p:cNvPr>
          <p:cNvCxnSpPr>
            <a:cxnSpLocks/>
          </p:cNvCxnSpPr>
          <p:nvPr/>
        </p:nvCxnSpPr>
        <p:spPr>
          <a:xfrm>
            <a:off x="1253066" y="3217247"/>
            <a:ext cx="9550400" cy="0"/>
          </a:xfrm>
          <a:prstGeom prst="line">
            <a:avLst/>
          </a:prstGeom>
          <a:ln w="317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5F7127D9-E0D1-EC47-89B2-4605D219F625}"/>
              </a:ext>
            </a:extLst>
          </p:cNvPr>
          <p:cNvCxnSpPr>
            <a:cxnSpLocks/>
          </p:cNvCxnSpPr>
          <p:nvPr/>
        </p:nvCxnSpPr>
        <p:spPr>
          <a:xfrm>
            <a:off x="3526953" y="3225800"/>
            <a:ext cx="0" cy="1080000"/>
          </a:xfrm>
          <a:prstGeom prst="line">
            <a:avLst/>
          </a:prstGeom>
          <a:ln w="31750">
            <a:solidFill>
              <a:schemeClr val="tx1"/>
            </a:solidFill>
            <a:prstDash val="soli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50" name="object 10">
            <a:extLst>
              <a:ext uri="{FF2B5EF4-FFF2-40B4-BE49-F238E27FC236}">
                <a16:creationId xmlns:a16="http://schemas.microsoft.com/office/drawing/2014/main" id="{C93C50CD-73B8-6644-AF6A-C1CD7E7F7049}"/>
              </a:ext>
            </a:extLst>
          </p:cNvPr>
          <p:cNvSpPr/>
          <p:nvPr/>
        </p:nvSpPr>
        <p:spPr>
          <a:xfrm>
            <a:off x="5370253" y="5105402"/>
            <a:ext cx="2121535" cy="648000"/>
          </a:xfrm>
          <a:custGeom>
            <a:avLst/>
            <a:gdLst/>
            <a:ahLst/>
            <a:cxnLst/>
            <a:rect l="l" t="t" r="r" b="b"/>
            <a:pathLst>
              <a:path w="2121535" h="462280">
                <a:moveTo>
                  <a:pt x="2121256" y="0"/>
                </a:moveTo>
                <a:lnTo>
                  <a:pt x="0" y="0"/>
                </a:lnTo>
                <a:lnTo>
                  <a:pt x="0" y="461665"/>
                </a:lnTo>
                <a:lnTo>
                  <a:pt x="2121256" y="461665"/>
                </a:lnTo>
                <a:lnTo>
                  <a:pt x="2121256" y="0"/>
                </a:lnTo>
                <a:close/>
              </a:path>
            </a:pathLst>
          </a:custGeom>
          <a:solidFill>
            <a:schemeClr val="accent3"/>
          </a:solidFill>
        </p:spPr>
        <p:txBody>
          <a:bodyPr wrap="square" lIns="0" tIns="0" rIns="0" bIns="0" rtlCol="0" anchor="ctr" anchorCtr="0"/>
          <a:lstStyle/>
          <a:p>
            <a:pPr algn="ctr"/>
            <a:r>
              <a:rPr lang="en-GB" sz="2000" dirty="0">
                <a:latin typeface="Calibri" panose="020F0502020204030204" pitchFamily="34" charset="0"/>
                <a:cs typeface="Calibri" panose="020F0502020204030204" pitchFamily="34" charset="0"/>
              </a:rPr>
              <a:t>Nivolumab* </a:t>
            </a:r>
          </a:p>
          <a:p>
            <a:pPr algn="ctr"/>
            <a:r>
              <a:rPr lang="en-GB" sz="1600" dirty="0">
                <a:latin typeface="Calibri" panose="020F0502020204030204" pitchFamily="34" charset="0"/>
                <a:cs typeface="Calibri" panose="020F0502020204030204" pitchFamily="34" charset="0"/>
              </a:rPr>
              <a:t>(only US)</a:t>
            </a:r>
            <a:endParaRPr sz="1600" dirty="0">
              <a:latin typeface="Calibri" panose="020F0502020204030204" pitchFamily="34" charset="0"/>
              <a:cs typeface="Calibri" panose="020F0502020204030204" pitchFamily="34" charset="0"/>
            </a:endParaRPr>
          </a:p>
        </p:txBody>
      </p:sp>
      <p:cxnSp>
        <p:nvCxnSpPr>
          <p:cNvPr id="51" name="Straight Connector 50">
            <a:extLst>
              <a:ext uri="{FF2B5EF4-FFF2-40B4-BE49-F238E27FC236}">
                <a16:creationId xmlns:a16="http://schemas.microsoft.com/office/drawing/2014/main" id="{685EF3FA-FE41-4F45-9B22-BAC32299145B}"/>
              </a:ext>
            </a:extLst>
          </p:cNvPr>
          <p:cNvCxnSpPr>
            <a:cxnSpLocks/>
          </p:cNvCxnSpPr>
          <p:nvPr/>
        </p:nvCxnSpPr>
        <p:spPr>
          <a:xfrm>
            <a:off x="7154383" y="3225800"/>
            <a:ext cx="0" cy="1862667"/>
          </a:xfrm>
          <a:prstGeom prst="line">
            <a:avLst/>
          </a:prstGeom>
          <a:ln w="31750">
            <a:solidFill>
              <a:schemeClr val="tx1"/>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52" name="object 10">
            <a:extLst>
              <a:ext uri="{FF2B5EF4-FFF2-40B4-BE49-F238E27FC236}">
                <a16:creationId xmlns:a16="http://schemas.microsoft.com/office/drawing/2014/main" id="{A01997C7-5CBC-BF4B-B9AD-5EB49CD1B8AB}"/>
              </a:ext>
            </a:extLst>
          </p:cNvPr>
          <p:cNvSpPr/>
          <p:nvPr/>
        </p:nvSpPr>
        <p:spPr>
          <a:xfrm>
            <a:off x="7601219" y="5105402"/>
            <a:ext cx="2121535" cy="648000"/>
          </a:xfrm>
          <a:custGeom>
            <a:avLst/>
            <a:gdLst/>
            <a:ahLst/>
            <a:cxnLst/>
            <a:rect l="l" t="t" r="r" b="b"/>
            <a:pathLst>
              <a:path w="2121535" h="462280">
                <a:moveTo>
                  <a:pt x="2121256" y="0"/>
                </a:moveTo>
                <a:lnTo>
                  <a:pt x="0" y="0"/>
                </a:lnTo>
                <a:lnTo>
                  <a:pt x="0" y="461665"/>
                </a:lnTo>
                <a:lnTo>
                  <a:pt x="2121256" y="461665"/>
                </a:lnTo>
                <a:lnTo>
                  <a:pt x="2121256" y="0"/>
                </a:lnTo>
                <a:close/>
              </a:path>
            </a:pathLst>
          </a:custGeom>
          <a:solidFill>
            <a:schemeClr val="accent3"/>
          </a:solidFill>
        </p:spPr>
        <p:txBody>
          <a:bodyPr wrap="square" lIns="0" tIns="0" rIns="0" bIns="0" rtlCol="0" anchor="ctr" anchorCtr="0"/>
          <a:lstStyle/>
          <a:p>
            <a:pPr algn="ctr"/>
            <a:r>
              <a:rPr lang="en-GB" sz="2000" dirty="0">
                <a:latin typeface="Calibri" panose="020F0502020204030204" pitchFamily="34" charset="0"/>
                <a:cs typeface="Calibri" panose="020F0502020204030204" pitchFamily="34" charset="0"/>
              </a:rPr>
              <a:t>Pembrolizumab</a:t>
            </a:r>
          </a:p>
          <a:p>
            <a:pPr algn="ctr"/>
            <a:r>
              <a:rPr lang="en-GB" sz="1600" dirty="0">
                <a:latin typeface="Calibri" panose="020F0502020204030204" pitchFamily="34" charset="0"/>
                <a:cs typeface="Calibri" panose="020F0502020204030204" pitchFamily="34" charset="0"/>
              </a:rPr>
              <a:t>(only US)</a:t>
            </a:r>
            <a:endParaRPr sz="1600" dirty="0">
              <a:latin typeface="Calibri" panose="020F0502020204030204" pitchFamily="34" charset="0"/>
              <a:cs typeface="Calibri" panose="020F0502020204030204" pitchFamily="34" charset="0"/>
            </a:endParaRPr>
          </a:p>
        </p:txBody>
      </p:sp>
      <p:cxnSp>
        <p:nvCxnSpPr>
          <p:cNvPr id="53" name="Straight Connector 52">
            <a:extLst>
              <a:ext uri="{FF2B5EF4-FFF2-40B4-BE49-F238E27FC236}">
                <a16:creationId xmlns:a16="http://schemas.microsoft.com/office/drawing/2014/main" id="{D4107A24-1675-574C-82D7-9184DD96D057}"/>
              </a:ext>
            </a:extLst>
          </p:cNvPr>
          <p:cNvCxnSpPr>
            <a:cxnSpLocks/>
          </p:cNvCxnSpPr>
          <p:nvPr/>
        </p:nvCxnSpPr>
        <p:spPr>
          <a:xfrm>
            <a:off x="8661986" y="3225800"/>
            <a:ext cx="0" cy="1862667"/>
          </a:xfrm>
          <a:prstGeom prst="line">
            <a:avLst/>
          </a:prstGeom>
          <a:ln w="31750">
            <a:solidFill>
              <a:schemeClr val="tx1"/>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CAE3C04-8A72-EA46-97AF-FAC42067E59E}"/>
              </a:ext>
            </a:extLst>
          </p:cNvPr>
          <p:cNvCxnSpPr>
            <a:cxnSpLocks/>
          </p:cNvCxnSpPr>
          <p:nvPr/>
        </p:nvCxnSpPr>
        <p:spPr>
          <a:xfrm>
            <a:off x="10782887" y="3217333"/>
            <a:ext cx="0" cy="1871134"/>
          </a:xfrm>
          <a:prstGeom prst="line">
            <a:avLst/>
          </a:prstGeom>
          <a:ln w="31750">
            <a:solidFill>
              <a:schemeClr val="tx1"/>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2E23AC87-C477-0A43-92E6-71704FE43D0D}"/>
              </a:ext>
            </a:extLst>
          </p:cNvPr>
          <p:cNvCxnSpPr>
            <a:cxnSpLocks/>
          </p:cNvCxnSpPr>
          <p:nvPr/>
        </p:nvCxnSpPr>
        <p:spPr>
          <a:xfrm>
            <a:off x="5787553" y="3225800"/>
            <a:ext cx="0" cy="1080000"/>
          </a:xfrm>
          <a:prstGeom prst="line">
            <a:avLst/>
          </a:prstGeom>
          <a:ln w="31750">
            <a:solidFill>
              <a:schemeClr val="tx1"/>
            </a:solidFill>
            <a:prstDash val="soli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56" name="object 8">
            <a:extLst>
              <a:ext uri="{FF2B5EF4-FFF2-40B4-BE49-F238E27FC236}">
                <a16:creationId xmlns:a16="http://schemas.microsoft.com/office/drawing/2014/main" id="{999B945B-73D8-104B-A5AF-9BFF2D386943}"/>
              </a:ext>
            </a:extLst>
          </p:cNvPr>
          <p:cNvSpPr/>
          <p:nvPr/>
        </p:nvSpPr>
        <p:spPr>
          <a:xfrm>
            <a:off x="6547592" y="1193801"/>
            <a:ext cx="2121535" cy="648000"/>
          </a:xfrm>
          <a:custGeom>
            <a:avLst/>
            <a:gdLst/>
            <a:ahLst/>
            <a:cxnLst/>
            <a:rect l="l" t="t" r="r" b="b"/>
            <a:pathLst>
              <a:path w="2121534" h="462280">
                <a:moveTo>
                  <a:pt x="2121256" y="0"/>
                </a:moveTo>
                <a:lnTo>
                  <a:pt x="0" y="0"/>
                </a:lnTo>
                <a:lnTo>
                  <a:pt x="0" y="461665"/>
                </a:lnTo>
                <a:lnTo>
                  <a:pt x="2121256" y="461665"/>
                </a:lnTo>
                <a:lnTo>
                  <a:pt x="2121256" y="0"/>
                </a:lnTo>
                <a:close/>
              </a:path>
            </a:pathLst>
          </a:custGeom>
          <a:solidFill>
            <a:schemeClr val="accent3"/>
          </a:solidFill>
        </p:spPr>
        <p:txBody>
          <a:bodyPr wrap="square" lIns="0" tIns="0" rIns="0" bIns="0" rtlCol="0" anchor="ctr" anchorCtr="0"/>
          <a:lstStyle/>
          <a:p>
            <a:pPr algn="ctr"/>
            <a:r>
              <a:rPr lang="en-GB" sz="2000" dirty="0" err="1">
                <a:latin typeface="Calibri" panose="020F0502020204030204" pitchFamily="34" charset="0"/>
                <a:cs typeface="Calibri" panose="020F0502020204030204" pitchFamily="34" charset="0"/>
              </a:rPr>
              <a:t>Lenvatinib</a:t>
            </a:r>
            <a:endParaRPr sz="2000" dirty="0">
              <a:latin typeface="Calibri" panose="020F0502020204030204" pitchFamily="34" charset="0"/>
              <a:cs typeface="Calibri" panose="020F0502020204030204" pitchFamily="34" charset="0"/>
            </a:endParaRPr>
          </a:p>
        </p:txBody>
      </p:sp>
      <p:sp>
        <p:nvSpPr>
          <p:cNvPr id="57" name="object 10">
            <a:extLst>
              <a:ext uri="{FF2B5EF4-FFF2-40B4-BE49-F238E27FC236}">
                <a16:creationId xmlns:a16="http://schemas.microsoft.com/office/drawing/2014/main" id="{12976B98-4CF1-0942-93F4-38B412C294B3}"/>
              </a:ext>
            </a:extLst>
          </p:cNvPr>
          <p:cNvSpPr/>
          <p:nvPr/>
        </p:nvSpPr>
        <p:spPr>
          <a:xfrm>
            <a:off x="4313597" y="1193801"/>
            <a:ext cx="2121535" cy="648000"/>
          </a:xfrm>
          <a:custGeom>
            <a:avLst/>
            <a:gdLst/>
            <a:ahLst/>
            <a:cxnLst/>
            <a:rect l="l" t="t" r="r" b="b"/>
            <a:pathLst>
              <a:path w="2121535" h="462280">
                <a:moveTo>
                  <a:pt x="2121256" y="0"/>
                </a:moveTo>
                <a:lnTo>
                  <a:pt x="0" y="0"/>
                </a:lnTo>
                <a:lnTo>
                  <a:pt x="0" y="461665"/>
                </a:lnTo>
                <a:lnTo>
                  <a:pt x="2121256" y="461665"/>
                </a:lnTo>
                <a:lnTo>
                  <a:pt x="2121256" y="0"/>
                </a:lnTo>
                <a:close/>
              </a:path>
            </a:pathLst>
          </a:custGeom>
          <a:solidFill>
            <a:schemeClr val="accent3"/>
          </a:solidFill>
        </p:spPr>
        <p:txBody>
          <a:bodyPr wrap="square" lIns="0" tIns="0" rIns="0" bIns="0" rtlCol="0" anchor="ctr" anchorCtr="0"/>
          <a:lstStyle/>
          <a:p>
            <a:pPr algn="ctr"/>
            <a:r>
              <a:rPr lang="en-GB" sz="2000" dirty="0">
                <a:latin typeface="Calibri" panose="020F0502020204030204" pitchFamily="34" charset="0"/>
                <a:cs typeface="Calibri" panose="020F0502020204030204" pitchFamily="34" charset="0"/>
              </a:rPr>
              <a:t>Sorafenib</a:t>
            </a:r>
            <a:endParaRPr sz="2000" dirty="0">
              <a:latin typeface="Calibri" panose="020F0502020204030204" pitchFamily="34" charset="0"/>
              <a:cs typeface="Calibri" panose="020F0502020204030204" pitchFamily="34" charset="0"/>
            </a:endParaRPr>
          </a:p>
        </p:txBody>
      </p:sp>
      <p:sp>
        <p:nvSpPr>
          <p:cNvPr id="58" name="object 10">
            <a:extLst>
              <a:ext uri="{FF2B5EF4-FFF2-40B4-BE49-F238E27FC236}">
                <a16:creationId xmlns:a16="http://schemas.microsoft.com/office/drawing/2014/main" id="{12DF68F1-33D1-D741-8BA3-A588814BEA0D}"/>
              </a:ext>
            </a:extLst>
          </p:cNvPr>
          <p:cNvSpPr/>
          <p:nvPr/>
        </p:nvSpPr>
        <p:spPr>
          <a:xfrm>
            <a:off x="2079603" y="1193801"/>
            <a:ext cx="2121535" cy="648000"/>
          </a:xfrm>
          <a:custGeom>
            <a:avLst/>
            <a:gdLst/>
            <a:ahLst/>
            <a:cxnLst/>
            <a:rect l="l" t="t" r="r" b="b"/>
            <a:pathLst>
              <a:path w="2121535" h="462280">
                <a:moveTo>
                  <a:pt x="2121256" y="0"/>
                </a:moveTo>
                <a:lnTo>
                  <a:pt x="0" y="0"/>
                </a:lnTo>
                <a:lnTo>
                  <a:pt x="0" y="461665"/>
                </a:lnTo>
                <a:lnTo>
                  <a:pt x="2121256" y="461665"/>
                </a:lnTo>
                <a:lnTo>
                  <a:pt x="2121256" y="0"/>
                </a:lnTo>
                <a:close/>
              </a:path>
            </a:pathLst>
          </a:custGeom>
          <a:solidFill>
            <a:schemeClr val="accent3"/>
          </a:solidFill>
        </p:spPr>
        <p:txBody>
          <a:bodyPr wrap="square" lIns="0" tIns="0" rIns="0" bIns="0" rtlCol="0" anchor="ctr" anchorCtr="0"/>
          <a:lstStyle/>
          <a:p>
            <a:pPr algn="ctr"/>
            <a:r>
              <a:rPr lang="en-GB" sz="2000" dirty="0" err="1">
                <a:latin typeface="Calibri" panose="020F0502020204030204" pitchFamily="34" charset="0"/>
                <a:cs typeface="Calibri" panose="020F0502020204030204" pitchFamily="34" charset="0"/>
              </a:rPr>
              <a:t>Atezolizumab</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 bevacizumab</a:t>
            </a:r>
            <a:endParaRPr sz="2000" dirty="0">
              <a:latin typeface="Calibri" panose="020F0502020204030204" pitchFamily="34" charset="0"/>
              <a:cs typeface="Calibri" panose="020F0502020204030204" pitchFamily="34" charset="0"/>
            </a:endParaRPr>
          </a:p>
        </p:txBody>
      </p:sp>
      <p:cxnSp>
        <p:nvCxnSpPr>
          <p:cNvPr id="59" name="Straight Connector 58">
            <a:extLst>
              <a:ext uri="{FF2B5EF4-FFF2-40B4-BE49-F238E27FC236}">
                <a16:creationId xmlns:a16="http://schemas.microsoft.com/office/drawing/2014/main" id="{AC044153-C45F-A14B-9BBD-F6AAFD40361A}"/>
              </a:ext>
            </a:extLst>
          </p:cNvPr>
          <p:cNvCxnSpPr>
            <a:cxnSpLocks/>
          </p:cNvCxnSpPr>
          <p:nvPr/>
        </p:nvCxnSpPr>
        <p:spPr>
          <a:xfrm>
            <a:off x="5374364" y="1879428"/>
            <a:ext cx="0" cy="1320972"/>
          </a:xfrm>
          <a:prstGeom prst="line">
            <a:avLst/>
          </a:prstGeom>
          <a:ln w="317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 name="ZoneTexte 1">
            <a:extLst>
              <a:ext uri="{FF2B5EF4-FFF2-40B4-BE49-F238E27FC236}">
                <a16:creationId xmlns:a16="http://schemas.microsoft.com/office/drawing/2014/main" id="{7D3202D9-B9E1-EE47-BD54-B76AF0BDD577}"/>
              </a:ext>
            </a:extLst>
          </p:cNvPr>
          <p:cNvSpPr txBox="1"/>
          <p:nvPr/>
        </p:nvSpPr>
        <p:spPr>
          <a:xfrm>
            <a:off x="442687" y="6156886"/>
            <a:ext cx="10760959" cy="461665"/>
          </a:xfrm>
          <a:prstGeom prst="rect">
            <a:avLst/>
          </a:prstGeom>
          <a:noFill/>
        </p:spPr>
        <p:txBody>
          <a:bodyPr wrap="none" rtlCol="0">
            <a:spAutoFit/>
          </a:bodyPr>
          <a:lstStyle/>
          <a:p>
            <a:r>
              <a:rPr lang="en-GB" sz="1200" dirty="0">
                <a:solidFill>
                  <a:schemeClr val="tx2"/>
                </a:solidFill>
              </a:rPr>
              <a:t>*In April 2021, FDA recommended rescinding nivolumab approval in 2</a:t>
            </a:r>
            <a:r>
              <a:rPr lang="en-GB" sz="1200" baseline="30000" dirty="0">
                <a:solidFill>
                  <a:schemeClr val="tx2"/>
                </a:solidFill>
              </a:rPr>
              <a:t>nd</a:t>
            </a:r>
            <a:r>
              <a:rPr lang="en-GB" sz="1200" dirty="0">
                <a:solidFill>
                  <a:schemeClr val="tx2"/>
                </a:solidFill>
              </a:rPr>
              <a:t> line HCC treatment (Source: https://</a:t>
            </a:r>
            <a:r>
              <a:rPr lang="en-GB" sz="1200" dirty="0" err="1">
                <a:solidFill>
                  <a:schemeClr val="tx2"/>
                </a:solidFill>
              </a:rPr>
              <a:t>www.fda.gov</a:t>
            </a:r>
            <a:r>
              <a:rPr lang="en-GB" sz="1200" dirty="0">
                <a:solidFill>
                  <a:schemeClr val="tx2"/>
                </a:solidFill>
              </a:rPr>
              <a:t>/media/147929/download. Accessed May 2021).</a:t>
            </a:r>
          </a:p>
          <a:p>
            <a:endParaRPr lang="fr-FR" sz="1200" dirty="0">
              <a:solidFill>
                <a:schemeClr val="tx2"/>
              </a:solidFill>
              <a:latin typeface="Aileron" charset="0"/>
              <a:ea typeface="Aileron" charset="0"/>
              <a:cs typeface="Aileron" charset="0"/>
            </a:endParaRPr>
          </a:p>
        </p:txBody>
      </p:sp>
    </p:spTree>
    <p:extLst>
      <p:ext uri="{BB962C8B-B14F-4D97-AF65-F5344CB8AC3E}">
        <p14:creationId xmlns:p14="http://schemas.microsoft.com/office/powerpoint/2010/main" val="198152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a:extLst>
              <a:ext uri="{FF2B5EF4-FFF2-40B4-BE49-F238E27FC236}">
                <a16:creationId xmlns:a16="http://schemas.microsoft.com/office/drawing/2014/main" id="{FD0523FB-F8F0-304F-8BA4-1C5DA948D846}"/>
              </a:ext>
            </a:extLst>
          </p:cNvPr>
          <p:cNvGraphicFramePr>
            <a:graphicFrameLocks noGrp="1"/>
          </p:cNvGraphicFramePr>
          <p:nvPr>
            <p:ph sz="quarter" idx="12"/>
            <p:extLst>
              <p:ext uri="{D42A27DB-BD31-4B8C-83A1-F6EECF244321}">
                <p14:modId xmlns:p14="http://schemas.microsoft.com/office/powerpoint/2010/main" val="1331268629"/>
              </p:ext>
            </p:extLst>
          </p:nvPr>
        </p:nvGraphicFramePr>
        <p:xfrm>
          <a:off x="620713" y="1425575"/>
          <a:ext cx="10963277" cy="4130040"/>
        </p:xfrm>
        <a:graphic>
          <a:graphicData uri="http://schemas.openxmlformats.org/drawingml/2006/table">
            <a:tbl>
              <a:tblPr firstRow="1" bandRow="1">
                <a:tableStyleId>{5C22544A-7EE6-4342-B048-85BDC9FD1C3A}</a:tableStyleId>
              </a:tblPr>
              <a:tblGrid>
                <a:gridCol w="2018903">
                  <a:extLst>
                    <a:ext uri="{9D8B030D-6E8A-4147-A177-3AD203B41FA5}">
                      <a16:colId xmlns:a16="http://schemas.microsoft.com/office/drawing/2014/main" val="2295357745"/>
                    </a:ext>
                  </a:extLst>
                </a:gridCol>
                <a:gridCol w="2736304">
                  <a:extLst>
                    <a:ext uri="{9D8B030D-6E8A-4147-A177-3AD203B41FA5}">
                      <a16:colId xmlns:a16="http://schemas.microsoft.com/office/drawing/2014/main" val="2939228437"/>
                    </a:ext>
                  </a:extLst>
                </a:gridCol>
                <a:gridCol w="3226612">
                  <a:extLst>
                    <a:ext uri="{9D8B030D-6E8A-4147-A177-3AD203B41FA5}">
                      <a16:colId xmlns:a16="http://schemas.microsoft.com/office/drawing/2014/main" val="1671981127"/>
                    </a:ext>
                  </a:extLst>
                </a:gridCol>
                <a:gridCol w="2981458">
                  <a:extLst>
                    <a:ext uri="{9D8B030D-6E8A-4147-A177-3AD203B41FA5}">
                      <a16:colId xmlns:a16="http://schemas.microsoft.com/office/drawing/2014/main" val="3040564041"/>
                    </a:ext>
                  </a:extLst>
                </a:gridCol>
              </a:tblGrid>
              <a:tr h="370840">
                <a:tc>
                  <a:txBody>
                    <a:bodyPr/>
                    <a:lstStyle/>
                    <a:p>
                      <a:endParaRPr lang="en-US" dirty="0"/>
                    </a:p>
                  </a:txBody>
                  <a:tcPr/>
                </a:tc>
                <a:tc>
                  <a:txBody>
                    <a:bodyPr/>
                    <a:lstStyle/>
                    <a:p>
                      <a:pPr algn="ctr"/>
                      <a:r>
                        <a:rPr lang="en-US" dirty="0"/>
                        <a:t>Regorafenib</a:t>
                      </a:r>
                    </a:p>
                  </a:txBody>
                  <a:tcPr/>
                </a:tc>
                <a:tc>
                  <a:txBody>
                    <a:bodyPr/>
                    <a:lstStyle/>
                    <a:p>
                      <a:pPr algn="ctr"/>
                      <a:r>
                        <a:rPr lang="en-US" dirty="0" err="1"/>
                        <a:t>Cabozantinib</a:t>
                      </a:r>
                      <a:endParaRPr lang="en-US" dirty="0"/>
                    </a:p>
                  </a:txBody>
                  <a:tcPr/>
                </a:tc>
                <a:tc>
                  <a:txBody>
                    <a:bodyPr/>
                    <a:lstStyle/>
                    <a:p>
                      <a:pPr algn="ctr"/>
                      <a:r>
                        <a:rPr lang="en-US" dirty="0"/>
                        <a:t>Ramucirumab</a:t>
                      </a:r>
                    </a:p>
                  </a:txBody>
                  <a:tcPr/>
                </a:tc>
                <a:extLst>
                  <a:ext uri="{0D108BD9-81ED-4DB2-BD59-A6C34878D82A}">
                    <a16:rowId xmlns:a16="http://schemas.microsoft.com/office/drawing/2014/main" val="605831545"/>
                  </a:ext>
                </a:extLst>
              </a:tr>
              <a:tr h="370840">
                <a:tc>
                  <a:txBody>
                    <a:bodyPr/>
                    <a:lstStyle/>
                    <a:p>
                      <a:r>
                        <a:rPr lang="en-US" b="1" dirty="0"/>
                        <a:t>Level of evidence</a:t>
                      </a:r>
                    </a:p>
                  </a:txBody>
                  <a:tcPr/>
                </a:tc>
                <a:tc>
                  <a:txBody>
                    <a:bodyPr/>
                    <a:lstStyle/>
                    <a:p>
                      <a:pPr algn="ctr"/>
                      <a:r>
                        <a:rPr lang="en-US" b="0" dirty="0"/>
                        <a:t>Phase 3</a:t>
                      </a:r>
                    </a:p>
                  </a:txBody>
                  <a:tcPr/>
                </a:tc>
                <a:tc>
                  <a:txBody>
                    <a:bodyPr/>
                    <a:lstStyle/>
                    <a:p>
                      <a:pPr algn="ctr"/>
                      <a:r>
                        <a:rPr lang="en-US" b="0" dirty="0"/>
                        <a:t>Phase 3</a:t>
                      </a:r>
                    </a:p>
                  </a:txBody>
                  <a:tcPr/>
                </a:tc>
                <a:tc>
                  <a:txBody>
                    <a:bodyPr/>
                    <a:lstStyle/>
                    <a:p>
                      <a:pPr algn="ctr"/>
                      <a:r>
                        <a:rPr lang="en-US" b="0" dirty="0"/>
                        <a:t>Phase 3</a:t>
                      </a:r>
                    </a:p>
                  </a:txBody>
                  <a:tcPr/>
                </a:tc>
                <a:extLst>
                  <a:ext uri="{0D108BD9-81ED-4DB2-BD59-A6C34878D82A}">
                    <a16:rowId xmlns:a16="http://schemas.microsoft.com/office/drawing/2014/main" val="2346406820"/>
                  </a:ext>
                </a:extLst>
              </a:tr>
              <a:tr h="370840">
                <a:tc>
                  <a:txBody>
                    <a:bodyPr/>
                    <a:lstStyle/>
                    <a:p>
                      <a:r>
                        <a:rPr lang="en-US" b="1" dirty="0"/>
                        <a:t>Inclusion criteria</a:t>
                      </a:r>
                    </a:p>
                  </a:txBody>
                  <a:tcPr/>
                </a:tc>
                <a:tc>
                  <a:txBody>
                    <a:bodyPr/>
                    <a:lstStyle/>
                    <a:p>
                      <a:pPr marL="185738" indent="-185738">
                        <a:buClr>
                          <a:schemeClr val="accent1"/>
                        </a:buClr>
                        <a:buFont typeface="Arial" panose="020B0604020202020204" pitchFamily="34" charset="0"/>
                        <a:buChar char="•"/>
                        <a:tabLst/>
                      </a:pPr>
                      <a:r>
                        <a:rPr lang="en-US" dirty="0">
                          <a:solidFill>
                            <a:srgbClr val="FF0000"/>
                          </a:solidFill>
                        </a:rPr>
                        <a:t>Tolerated sorafenib but with radiographic progression</a:t>
                      </a:r>
                    </a:p>
                  </a:txBody>
                  <a:tcPr/>
                </a:tc>
                <a:tc>
                  <a:txBody>
                    <a:bodyPr/>
                    <a:lstStyle/>
                    <a:p>
                      <a:pPr marL="185738" indent="-185738">
                        <a:buClr>
                          <a:schemeClr val="accent1"/>
                        </a:buClr>
                        <a:buFont typeface="Arial" panose="020B0604020202020204" pitchFamily="34" charset="0"/>
                        <a:buChar char="•"/>
                        <a:tabLst/>
                      </a:pPr>
                      <a:r>
                        <a:rPr lang="en-US" dirty="0"/>
                        <a:t>Intolerant to sorafenib or with radiographic progression</a:t>
                      </a:r>
                    </a:p>
                    <a:p>
                      <a:pPr marL="185738" indent="-185738">
                        <a:buClr>
                          <a:schemeClr val="accent1"/>
                        </a:buClr>
                        <a:buFont typeface="Arial" panose="020B0604020202020204" pitchFamily="34" charset="0"/>
                        <a:buChar char="•"/>
                        <a:tabLst/>
                      </a:pPr>
                      <a:r>
                        <a:rPr lang="en-US" dirty="0">
                          <a:solidFill>
                            <a:srgbClr val="FF0000"/>
                          </a:solidFill>
                        </a:rPr>
                        <a:t>Could have received an additional line of systemic therapy</a:t>
                      </a:r>
                    </a:p>
                  </a:txBody>
                  <a:tcPr/>
                </a:tc>
                <a:tc>
                  <a:txBody>
                    <a:bodyPr/>
                    <a:lstStyle/>
                    <a:p>
                      <a:pPr marL="185738" marR="0" lvl="0" indent="-185738"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dirty="0"/>
                        <a:t>Intolerant to sorafenib or with radiographic progression</a:t>
                      </a:r>
                    </a:p>
                    <a:p>
                      <a:pPr marL="185738" marR="0" lvl="0" indent="-185738"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dirty="0">
                          <a:solidFill>
                            <a:srgbClr val="FF0000"/>
                          </a:solidFill>
                        </a:rPr>
                        <a:t>Patients with </a:t>
                      </a:r>
                      <a:br>
                        <a:rPr lang="en-US" dirty="0">
                          <a:solidFill>
                            <a:srgbClr val="FF0000"/>
                          </a:solidFill>
                        </a:rPr>
                      </a:br>
                      <a:r>
                        <a:rPr lang="en-US" dirty="0">
                          <a:solidFill>
                            <a:srgbClr val="FF0000"/>
                          </a:solidFill>
                        </a:rPr>
                        <a:t>AFP ≥400 ng/mL</a:t>
                      </a:r>
                    </a:p>
                  </a:txBody>
                  <a:tcPr/>
                </a:tc>
                <a:extLst>
                  <a:ext uri="{0D108BD9-81ED-4DB2-BD59-A6C34878D82A}">
                    <a16:rowId xmlns:a16="http://schemas.microsoft.com/office/drawing/2014/main" val="966898987"/>
                  </a:ext>
                </a:extLst>
              </a:tr>
              <a:tr h="370840">
                <a:tc>
                  <a:txBody>
                    <a:bodyPr/>
                    <a:lstStyle/>
                    <a:p>
                      <a:r>
                        <a:rPr lang="en-US" b="1" dirty="0"/>
                        <a:t>Efficacy</a:t>
                      </a:r>
                    </a:p>
                  </a:txBody>
                  <a:tcPr/>
                </a:tc>
                <a:tc>
                  <a:txBody>
                    <a:bodyPr/>
                    <a:lstStyle/>
                    <a:p>
                      <a:pPr marL="185738" indent="-185738">
                        <a:buClr>
                          <a:schemeClr val="accent1"/>
                        </a:buClr>
                        <a:buFont typeface="Arial" panose="020B0604020202020204" pitchFamily="34" charset="0"/>
                        <a:buChar char="•"/>
                        <a:tabLst/>
                      </a:pPr>
                      <a:r>
                        <a:rPr lang="en-US" dirty="0"/>
                        <a:t>Improved OS</a:t>
                      </a:r>
                    </a:p>
                  </a:txBody>
                  <a:tcPr/>
                </a:tc>
                <a:tc>
                  <a:txBody>
                    <a:bodyPr/>
                    <a:lstStyle/>
                    <a:p>
                      <a:pPr marL="185738" indent="-185738">
                        <a:buClr>
                          <a:schemeClr val="accent1"/>
                        </a:buClr>
                        <a:buFont typeface="Arial" panose="020B0604020202020204" pitchFamily="34" charset="0"/>
                        <a:buChar char="•"/>
                        <a:tabLst/>
                      </a:pPr>
                      <a:r>
                        <a:rPr lang="en-US" dirty="0"/>
                        <a:t>Improved OS</a:t>
                      </a:r>
                    </a:p>
                  </a:txBody>
                  <a:tcPr/>
                </a:tc>
                <a:tc>
                  <a:txBody>
                    <a:bodyPr/>
                    <a:lstStyle/>
                    <a:p>
                      <a:pPr marL="185738" marR="0" lvl="0" indent="-185738"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dirty="0"/>
                        <a:t>Improved OS</a:t>
                      </a:r>
                    </a:p>
                  </a:txBody>
                  <a:tcPr/>
                </a:tc>
                <a:extLst>
                  <a:ext uri="{0D108BD9-81ED-4DB2-BD59-A6C34878D82A}">
                    <a16:rowId xmlns:a16="http://schemas.microsoft.com/office/drawing/2014/main" val="1127715428"/>
                  </a:ext>
                </a:extLst>
              </a:tr>
              <a:tr h="370840">
                <a:tc>
                  <a:txBody>
                    <a:bodyPr/>
                    <a:lstStyle/>
                    <a:p>
                      <a:r>
                        <a:rPr lang="en-US" b="1" dirty="0"/>
                        <a:t>AE profile</a:t>
                      </a:r>
                    </a:p>
                  </a:txBody>
                  <a:tcPr/>
                </a:tc>
                <a:tc>
                  <a:txBody>
                    <a:bodyPr/>
                    <a:lstStyle/>
                    <a:p>
                      <a:pPr marL="185738" indent="-185738">
                        <a:buClr>
                          <a:schemeClr val="accent1"/>
                        </a:buClr>
                        <a:buFont typeface="Arial" panose="020B0604020202020204" pitchFamily="34" charset="0"/>
                        <a:buChar char="•"/>
                        <a:tabLst/>
                      </a:pPr>
                      <a:r>
                        <a:rPr lang="en-US" dirty="0"/>
                        <a:t>Similar to AE profile of other TKIs</a:t>
                      </a:r>
                    </a:p>
                  </a:txBody>
                  <a:tcPr/>
                </a:tc>
                <a:tc>
                  <a:txBody>
                    <a:bodyPr/>
                    <a:lstStyle/>
                    <a:p>
                      <a:pPr marL="185738" marR="0" lvl="0" indent="-185738"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dirty="0"/>
                        <a:t>Similar to AE profile of other TKIs</a:t>
                      </a:r>
                    </a:p>
                    <a:p>
                      <a:pPr marL="185738" indent="-185738">
                        <a:buClr>
                          <a:schemeClr val="accent1"/>
                        </a:buClr>
                        <a:buFont typeface="Arial" panose="020B0604020202020204" pitchFamily="34" charset="0"/>
                        <a:buChar char="•"/>
                        <a:tabLst/>
                      </a:pPr>
                      <a:endParaRPr lang="en-US" dirty="0"/>
                    </a:p>
                  </a:txBody>
                  <a:tcPr/>
                </a:tc>
                <a:tc>
                  <a:txBody>
                    <a:bodyPr/>
                    <a:lstStyle/>
                    <a:p>
                      <a:pPr marL="185738" marR="0" lvl="0" indent="-185738"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dirty="0">
                          <a:solidFill>
                            <a:srgbClr val="FF0000"/>
                          </a:solidFill>
                        </a:rPr>
                        <a:t>Well tolerated with low rates of dose reductions or discontinuations</a:t>
                      </a:r>
                    </a:p>
                  </a:txBody>
                  <a:tcPr/>
                </a:tc>
                <a:extLst>
                  <a:ext uri="{0D108BD9-81ED-4DB2-BD59-A6C34878D82A}">
                    <a16:rowId xmlns:a16="http://schemas.microsoft.com/office/drawing/2014/main" val="1453557326"/>
                  </a:ext>
                </a:extLst>
              </a:tr>
              <a:tr h="370840">
                <a:tc>
                  <a:txBody>
                    <a:bodyPr/>
                    <a:lstStyle/>
                    <a:p>
                      <a:r>
                        <a:rPr lang="en-US" b="1" dirty="0"/>
                        <a:t>Logistics</a:t>
                      </a:r>
                    </a:p>
                  </a:txBody>
                  <a:tcPr/>
                </a:tc>
                <a:tc>
                  <a:txBody>
                    <a:bodyPr/>
                    <a:lstStyle/>
                    <a:p>
                      <a:pPr marL="185738" indent="-185738">
                        <a:buClr>
                          <a:schemeClr val="accent1"/>
                        </a:buClr>
                        <a:buFont typeface="Arial" panose="020B0604020202020204" pitchFamily="34" charset="0"/>
                        <a:buChar char="•"/>
                        <a:tabLst/>
                      </a:pPr>
                      <a:r>
                        <a:rPr lang="en-US" dirty="0"/>
                        <a:t>Orally daily for 3 weeks with 1-week holiday</a:t>
                      </a:r>
                    </a:p>
                  </a:txBody>
                  <a:tcPr/>
                </a:tc>
                <a:tc>
                  <a:txBody>
                    <a:bodyPr/>
                    <a:lstStyle/>
                    <a:p>
                      <a:pPr marL="185738" indent="-185738">
                        <a:buClr>
                          <a:schemeClr val="accent1"/>
                        </a:buClr>
                        <a:buFont typeface="Arial" panose="020B0604020202020204" pitchFamily="34" charset="0"/>
                        <a:buChar char="•"/>
                        <a:tabLst/>
                      </a:pPr>
                      <a:r>
                        <a:rPr lang="en-US" dirty="0"/>
                        <a:t>Orally once daily</a:t>
                      </a:r>
                    </a:p>
                  </a:txBody>
                  <a:tcPr/>
                </a:tc>
                <a:tc>
                  <a:txBody>
                    <a:bodyPr/>
                    <a:lstStyle/>
                    <a:p>
                      <a:pPr marL="185738" marR="0" lvl="0" indent="-185738"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dirty="0">
                          <a:solidFill>
                            <a:srgbClr val="FF0000"/>
                          </a:solidFill>
                        </a:rPr>
                        <a:t>IV infusion every 2 weeks</a:t>
                      </a:r>
                    </a:p>
                  </a:txBody>
                  <a:tcPr/>
                </a:tc>
                <a:extLst>
                  <a:ext uri="{0D108BD9-81ED-4DB2-BD59-A6C34878D82A}">
                    <a16:rowId xmlns:a16="http://schemas.microsoft.com/office/drawing/2014/main" val="1352069215"/>
                  </a:ext>
                </a:extLst>
              </a:tr>
            </a:tbl>
          </a:graphicData>
        </a:graphic>
      </p:graphicFrame>
      <p:sp>
        <p:nvSpPr>
          <p:cNvPr id="3" name="object 3"/>
          <p:cNvSpPr txBox="1">
            <a:spLocks noGrp="1"/>
          </p:cNvSpPr>
          <p:nvPr>
            <p:ph type="title"/>
          </p:nvPr>
        </p:nvSpPr>
        <p:spPr/>
        <p:txBody>
          <a:bodyPr/>
          <a:lstStyle/>
          <a:p>
            <a:r>
              <a:rPr lang="en-GB" dirty="0"/>
              <a:t>Differences in Second-Line Targeted Treatment Options (expert comments) </a:t>
            </a:r>
          </a:p>
        </p:txBody>
      </p:sp>
      <p:sp>
        <p:nvSpPr>
          <p:cNvPr id="9" name="Slide Number Placeholder 8">
            <a:extLst>
              <a:ext uri="{FF2B5EF4-FFF2-40B4-BE49-F238E27FC236}">
                <a16:creationId xmlns:a16="http://schemas.microsoft.com/office/drawing/2014/main" id="{FC55BE5F-2731-F343-A56D-270396965EE5}"/>
              </a:ext>
            </a:extLst>
          </p:cNvPr>
          <p:cNvSpPr>
            <a:spLocks noGrp="1"/>
          </p:cNvSpPr>
          <p:nvPr>
            <p:ph type="sldNum" sz="quarter" idx="4"/>
          </p:nvPr>
        </p:nvSpPr>
        <p:spPr/>
        <p:txBody>
          <a:bodyPr/>
          <a:lstStyle/>
          <a:p>
            <a:fld id="{FCE43C0F-8A7B-3A4B-9DB5-B3472E36E833}" type="slidenum">
              <a:rPr lang="en-GB" smtClean="0"/>
              <a:pPr/>
              <a:t>39</a:t>
            </a:fld>
            <a:endParaRPr lang="en-GB" dirty="0"/>
          </a:p>
        </p:txBody>
      </p:sp>
      <p:sp>
        <p:nvSpPr>
          <p:cNvPr id="6" name="Content Placeholder 101">
            <a:extLst>
              <a:ext uri="{FF2B5EF4-FFF2-40B4-BE49-F238E27FC236}">
                <a16:creationId xmlns:a16="http://schemas.microsoft.com/office/drawing/2014/main" id="{62BCB914-B77A-1242-AB52-1DD740A5EAF9}"/>
              </a:ext>
            </a:extLst>
          </p:cNvPr>
          <p:cNvSpPr>
            <a:spLocks noGrp="1"/>
          </p:cNvSpPr>
          <p:nvPr>
            <p:ph sz="quarter" idx="15"/>
          </p:nvPr>
        </p:nvSpPr>
        <p:spPr>
          <a:xfrm>
            <a:off x="620183" y="6356351"/>
            <a:ext cx="10967141" cy="365125"/>
          </a:xfrm>
        </p:spPr>
        <p:txBody>
          <a:bodyPr/>
          <a:lstStyle/>
          <a:p>
            <a:pPr>
              <a:spcBef>
                <a:spcPts val="0"/>
              </a:spcBef>
            </a:pPr>
            <a:r>
              <a:rPr lang="en-GB" dirty="0"/>
              <a:t>AE, adverse event; AFP, </a:t>
            </a:r>
            <a:r>
              <a:rPr lang="en-US" dirty="0"/>
              <a:t>alpha-fetoprotein; </a:t>
            </a:r>
            <a:r>
              <a:rPr lang="en-GB" dirty="0"/>
              <a:t>iv, intravenous; </a:t>
            </a:r>
            <a:r>
              <a:rPr lang="en-US" dirty="0"/>
              <a:t>OS, overall survival; </a:t>
            </a:r>
            <a:r>
              <a:rPr lang="en-GB" dirty="0"/>
              <a:t>TKI, tyrosine kinase inhibitor</a:t>
            </a:r>
            <a:r>
              <a:rPr lang="en-US" dirty="0"/>
              <a:t> </a:t>
            </a:r>
            <a:endParaRPr lang="en-US" dirty="0">
              <a:solidFill>
                <a:srgbClr val="FF0000"/>
              </a:solidFill>
            </a:endParaRPr>
          </a:p>
        </p:txBody>
      </p:sp>
    </p:spTree>
    <p:extLst>
      <p:ext uri="{BB962C8B-B14F-4D97-AF65-F5344CB8AC3E}">
        <p14:creationId xmlns:p14="http://schemas.microsoft.com/office/powerpoint/2010/main" val="177112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7A1E4-94EA-48ED-844D-6F0729F6815B}"/>
              </a:ext>
            </a:extLst>
          </p:cNvPr>
          <p:cNvSpPr>
            <a:spLocks noGrp="1"/>
          </p:cNvSpPr>
          <p:nvPr>
            <p:ph type="title"/>
          </p:nvPr>
        </p:nvSpPr>
        <p:spPr/>
        <p:txBody>
          <a:bodyPr/>
          <a:lstStyle/>
          <a:p>
            <a:r>
              <a:rPr lang="en-GB" noProof="0" dirty="0"/>
              <a:t>Introducing the scientific committee</a:t>
            </a:r>
          </a:p>
        </p:txBody>
      </p:sp>
      <p:sp>
        <p:nvSpPr>
          <p:cNvPr id="2" name="Slide Number Placeholder 1">
            <a:extLst>
              <a:ext uri="{FF2B5EF4-FFF2-40B4-BE49-F238E27FC236}">
                <a16:creationId xmlns:a16="http://schemas.microsoft.com/office/drawing/2014/main" id="{5FB02E0F-73E3-45E3-BE1E-D9C8601198E1}"/>
              </a:ext>
            </a:extLst>
          </p:cNvPr>
          <p:cNvSpPr>
            <a:spLocks noGrp="1"/>
          </p:cNvSpPr>
          <p:nvPr>
            <p:ph type="sldNum" sz="quarter" idx="4"/>
          </p:nvPr>
        </p:nvSpPr>
        <p:spPr/>
        <p:txBody>
          <a:bodyPr/>
          <a:lstStyle/>
          <a:p>
            <a:fld id="{FCE43C0F-8A7B-3A4B-9DB5-B3472E36E833}" type="slidenum">
              <a:rPr lang="en-GB" smtClean="0"/>
              <a:pPr/>
              <a:t>4</a:t>
            </a:fld>
            <a:endParaRPr lang="en-GB" dirty="0"/>
          </a:p>
        </p:txBody>
      </p:sp>
      <p:sp>
        <p:nvSpPr>
          <p:cNvPr id="5" name="Content Placeholder 4">
            <a:extLst>
              <a:ext uri="{FF2B5EF4-FFF2-40B4-BE49-F238E27FC236}">
                <a16:creationId xmlns:a16="http://schemas.microsoft.com/office/drawing/2014/main" id="{D329A719-8A24-4CA5-BBCA-1C1289F9A59A}"/>
              </a:ext>
            </a:extLst>
          </p:cNvPr>
          <p:cNvSpPr>
            <a:spLocks noGrp="1"/>
          </p:cNvSpPr>
          <p:nvPr>
            <p:ph sz="quarter" idx="15"/>
          </p:nvPr>
        </p:nvSpPr>
        <p:spPr/>
        <p:txBody>
          <a:bodyPr/>
          <a:lstStyle/>
          <a:p>
            <a:endParaRPr lang="en-GB"/>
          </a:p>
        </p:txBody>
      </p:sp>
      <p:grpSp>
        <p:nvGrpSpPr>
          <p:cNvPr id="4" name="Group 3">
            <a:extLst>
              <a:ext uri="{FF2B5EF4-FFF2-40B4-BE49-F238E27FC236}">
                <a16:creationId xmlns:a16="http://schemas.microsoft.com/office/drawing/2014/main" id="{260BF7CF-48CB-4E4D-B876-43C88DC7AA4F}"/>
              </a:ext>
            </a:extLst>
          </p:cNvPr>
          <p:cNvGrpSpPr/>
          <p:nvPr/>
        </p:nvGrpSpPr>
        <p:grpSpPr>
          <a:xfrm>
            <a:off x="1127448" y="1936723"/>
            <a:ext cx="9508360" cy="3076452"/>
            <a:chOff x="1127448" y="1936723"/>
            <a:chExt cx="9508360" cy="3076452"/>
          </a:xfrm>
        </p:grpSpPr>
        <p:sp>
          <p:nvSpPr>
            <p:cNvPr id="11" name="Rechthoek 10">
              <a:extLst>
                <a:ext uri="{FF2B5EF4-FFF2-40B4-BE49-F238E27FC236}">
                  <a16:creationId xmlns:a16="http://schemas.microsoft.com/office/drawing/2014/main" id="{E6D7DF15-2457-2D4E-911C-03DC98C9E643}"/>
                </a:ext>
              </a:extLst>
            </p:cNvPr>
            <p:cNvSpPr/>
            <p:nvPr/>
          </p:nvSpPr>
          <p:spPr>
            <a:xfrm>
              <a:off x="1127448" y="1936724"/>
              <a:ext cx="2667600" cy="3076451"/>
            </a:xfrm>
            <a:prstGeom prst="rect">
              <a:avLst/>
            </a:prstGeom>
            <a:ln w="19050" cmpd="sng">
              <a:solidFill>
                <a:schemeClr val="accent3"/>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13" name="Vrije vorm 12">
              <a:extLst>
                <a:ext uri="{FF2B5EF4-FFF2-40B4-BE49-F238E27FC236}">
                  <a16:creationId xmlns:a16="http://schemas.microsoft.com/office/drawing/2014/main" id="{77BB6C3B-1AFC-1049-BB8A-F255CF868934}"/>
                </a:ext>
              </a:extLst>
            </p:cNvPr>
            <p:cNvSpPr/>
            <p:nvPr/>
          </p:nvSpPr>
          <p:spPr>
            <a:xfrm>
              <a:off x="1158048" y="4120852"/>
              <a:ext cx="2606400" cy="827293"/>
            </a:xfrm>
            <a:custGeom>
              <a:avLst/>
              <a:gdLst>
                <a:gd name="connsiteX0" fmla="*/ 0 w 2152851"/>
                <a:gd name="connsiteY0" fmla="*/ 0 h 478388"/>
                <a:gd name="connsiteX1" fmla="*/ 2152851 w 2152851"/>
                <a:gd name="connsiteY1" fmla="*/ 0 h 478388"/>
                <a:gd name="connsiteX2" fmla="*/ 2152851 w 2152851"/>
                <a:gd name="connsiteY2" fmla="*/ 478388 h 478388"/>
                <a:gd name="connsiteX3" fmla="*/ 0 w 2152851"/>
                <a:gd name="connsiteY3" fmla="*/ 478388 h 478388"/>
                <a:gd name="connsiteX4" fmla="*/ 0 w 2152851"/>
                <a:gd name="connsiteY4" fmla="*/ 0 h 47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478388">
                  <a:moveTo>
                    <a:pt x="0" y="0"/>
                  </a:moveTo>
                  <a:lnTo>
                    <a:pt x="2152851" y="0"/>
                  </a:lnTo>
                  <a:lnTo>
                    <a:pt x="2152851" y="478388"/>
                  </a:lnTo>
                  <a:lnTo>
                    <a:pt x="0" y="478388"/>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457200"/>
              <a:r>
                <a:rPr lang="en-GB" sz="1000" b="1" cap="none" dirty="0">
                  <a:solidFill>
                    <a:schemeClr val="tx1"/>
                  </a:solidFill>
                </a:rPr>
                <a:t>Department of Gastroenterology and Hepatology </a:t>
              </a:r>
            </a:p>
            <a:p>
              <a:pPr algn="ctr" defTabSz="457200"/>
              <a:r>
                <a:rPr lang="en-GB" sz="1000" b="1" cap="none" dirty="0">
                  <a:solidFill>
                    <a:schemeClr val="tx1"/>
                  </a:solidFill>
                </a:rPr>
                <a:t>University Medical </a:t>
              </a:r>
              <a:r>
                <a:rPr lang="en-GB" sz="1000" b="1" cap="none" dirty="0" err="1">
                  <a:solidFill>
                    <a:schemeClr val="tx1"/>
                  </a:solidFill>
                </a:rPr>
                <a:t>Center</a:t>
              </a:r>
              <a:r>
                <a:rPr lang="en-GB" sz="1000" b="1" cap="none" dirty="0">
                  <a:solidFill>
                    <a:schemeClr val="tx1"/>
                  </a:solidFill>
                </a:rPr>
                <a:t> Mainz</a:t>
              </a:r>
            </a:p>
            <a:p>
              <a:pPr algn="ctr" defTabSz="457200"/>
              <a:r>
                <a:rPr lang="en-GB" sz="1000" b="1" cap="none" dirty="0">
                  <a:solidFill>
                    <a:schemeClr val="tx1"/>
                  </a:solidFill>
                </a:rPr>
                <a:t>Mainz, Germany</a:t>
              </a:r>
            </a:p>
          </p:txBody>
        </p:sp>
        <p:sp>
          <p:nvSpPr>
            <p:cNvPr id="14" name="Vrije vorm 13">
              <a:extLst>
                <a:ext uri="{FF2B5EF4-FFF2-40B4-BE49-F238E27FC236}">
                  <a16:creationId xmlns:a16="http://schemas.microsoft.com/office/drawing/2014/main" id="{E2EC4E45-D504-8044-9EF7-5F0F321D0CAD}"/>
                </a:ext>
              </a:extLst>
            </p:cNvPr>
            <p:cNvSpPr/>
            <p:nvPr/>
          </p:nvSpPr>
          <p:spPr>
            <a:xfrm>
              <a:off x="1223755" y="3839412"/>
              <a:ext cx="2474987" cy="281440"/>
            </a:xfrm>
            <a:custGeom>
              <a:avLst/>
              <a:gdLst>
                <a:gd name="connsiteX0" fmla="*/ 0 w 2152851"/>
                <a:gd name="connsiteY0" fmla="*/ 0 h 281440"/>
                <a:gd name="connsiteX1" fmla="*/ 2152851 w 2152851"/>
                <a:gd name="connsiteY1" fmla="*/ 0 h 281440"/>
                <a:gd name="connsiteX2" fmla="*/ 2152851 w 2152851"/>
                <a:gd name="connsiteY2" fmla="*/ 281440 h 281440"/>
                <a:gd name="connsiteX3" fmla="*/ 0 w 2152851"/>
                <a:gd name="connsiteY3" fmla="*/ 281440 h 281440"/>
                <a:gd name="connsiteX4" fmla="*/ 0 w 2152851"/>
                <a:gd name="connsiteY4" fmla="*/ 0 h 28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281440">
                  <a:moveTo>
                    <a:pt x="0" y="0"/>
                  </a:moveTo>
                  <a:lnTo>
                    <a:pt x="2152851" y="0"/>
                  </a:lnTo>
                  <a:lnTo>
                    <a:pt x="2152851" y="281440"/>
                  </a:lnTo>
                  <a:lnTo>
                    <a:pt x="0" y="281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n-GB" sz="1300" b="1" dirty="0">
                  <a:solidFill>
                    <a:srgbClr val="000000">
                      <a:hueOff val="0"/>
                      <a:satOff val="0"/>
                      <a:lumOff val="0"/>
                      <a:alphaOff val="0"/>
                    </a:srgbClr>
                  </a:solidFill>
                  <a:latin typeface="Calibri" panose="020F0502020204030204" pitchFamily="34" charset="0"/>
                  <a:cs typeface="Calibri" panose="020F0502020204030204" pitchFamily="34" charset="0"/>
                </a:rPr>
                <a:t>Peter Galle, MD, PhD </a:t>
              </a:r>
            </a:p>
          </p:txBody>
        </p:sp>
        <p:grpSp>
          <p:nvGrpSpPr>
            <p:cNvPr id="29" name="Group 28">
              <a:extLst>
                <a:ext uri="{FF2B5EF4-FFF2-40B4-BE49-F238E27FC236}">
                  <a16:creationId xmlns:a16="http://schemas.microsoft.com/office/drawing/2014/main" id="{E225917A-256F-45CE-8E05-9397D4B39E13}"/>
                </a:ext>
              </a:extLst>
            </p:cNvPr>
            <p:cNvGrpSpPr/>
            <p:nvPr/>
          </p:nvGrpSpPr>
          <p:grpSpPr>
            <a:xfrm>
              <a:off x="4511824" y="1936723"/>
              <a:ext cx="2667600" cy="3076451"/>
              <a:chOff x="3383805" y="1844824"/>
              <a:chExt cx="2667600" cy="2736000"/>
            </a:xfrm>
          </p:grpSpPr>
          <p:sp>
            <p:nvSpPr>
              <p:cNvPr id="16" name="Rechthoek 15">
                <a:extLst>
                  <a:ext uri="{FF2B5EF4-FFF2-40B4-BE49-F238E27FC236}">
                    <a16:creationId xmlns:a16="http://schemas.microsoft.com/office/drawing/2014/main" id="{320DC41D-4E41-E84A-B58F-83CB07244DD5}"/>
                  </a:ext>
                </a:extLst>
              </p:cNvPr>
              <p:cNvSpPr/>
              <p:nvPr/>
            </p:nvSpPr>
            <p:spPr>
              <a:xfrm>
                <a:off x="3383805" y="1844824"/>
                <a:ext cx="2667600" cy="2736000"/>
              </a:xfrm>
              <a:prstGeom prst="rect">
                <a:avLst/>
              </a:prstGeom>
              <a:ln w="19050" cmpd="sng">
                <a:solidFill>
                  <a:schemeClr val="accent3"/>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8" name="Vrije vorm 17">
                <a:extLst>
                  <a:ext uri="{FF2B5EF4-FFF2-40B4-BE49-F238E27FC236}">
                    <a16:creationId xmlns:a16="http://schemas.microsoft.com/office/drawing/2014/main" id="{8AD596DA-DE68-E64B-B7E8-54FC1298ADBD}"/>
                  </a:ext>
                </a:extLst>
              </p:cNvPr>
              <p:cNvSpPr/>
              <p:nvPr/>
            </p:nvSpPr>
            <p:spPr>
              <a:xfrm>
                <a:off x="3416609" y="3818395"/>
                <a:ext cx="2606400" cy="704596"/>
              </a:xfrm>
              <a:custGeom>
                <a:avLst/>
                <a:gdLst>
                  <a:gd name="connsiteX0" fmla="*/ 0 w 2152851"/>
                  <a:gd name="connsiteY0" fmla="*/ 0 h 478388"/>
                  <a:gd name="connsiteX1" fmla="*/ 2152851 w 2152851"/>
                  <a:gd name="connsiteY1" fmla="*/ 0 h 478388"/>
                  <a:gd name="connsiteX2" fmla="*/ 2152851 w 2152851"/>
                  <a:gd name="connsiteY2" fmla="*/ 478388 h 478388"/>
                  <a:gd name="connsiteX3" fmla="*/ 0 w 2152851"/>
                  <a:gd name="connsiteY3" fmla="*/ 478388 h 478388"/>
                  <a:gd name="connsiteX4" fmla="*/ 0 w 2152851"/>
                  <a:gd name="connsiteY4" fmla="*/ 0 h 47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478388">
                    <a:moveTo>
                      <a:pt x="0" y="0"/>
                    </a:moveTo>
                    <a:lnTo>
                      <a:pt x="2152851" y="0"/>
                    </a:lnTo>
                    <a:lnTo>
                      <a:pt x="2152851" y="478388"/>
                    </a:lnTo>
                    <a:lnTo>
                      <a:pt x="0" y="478388"/>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457200"/>
                <a:r>
                  <a:rPr lang="en-US" sz="1000" b="1" i="0" dirty="0">
                    <a:solidFill>
                      <a:schemeClr val="tx1"/>
                    </a:solidFill>
                    <a:effectLst/>
                  </a:rPr>
                  <a:t>Department of Internal Medicine and Surgery </a:t>
                </a:r>
                <a:r>
                  <a:rPr lang="en-US" sz="1000" b="1" cap="none" dirty="0">
                    <a:solidFill>
                      <a:schemeClr val="tx1"/>
                    </a:solidFill>
                  </a:rPr>
                  <a:t>Head, Outcomes Research in Hepatology</a:t>
                </a:r>
                <a:br>
                  <a:rPr lang="en-US" sz="1000" b="1" cap="none" dirty="0">
                    <a:solidFill>
                      <a:schemeClr val="tx1"/>
                    </a:solidFill>
                  </a:rPr>
                </a:br>
                <a:r>
                  <a:rPr lang="en-US" sz="1000" b="1" cap="none" dirty="0">
                    <a:solidFill>
                      <a:schemeClr val="tx1"/>
                    </a:solidFill>
                  </a:rPr>
                  <a:t>David Geffen School of Medicine at UCLA</a:t>
                </a:r>
                <a:endParaRPr lang="en-GB" sz="1000" b="1" cap="none" dirty="0">
                  <a:solidFill>
                    <a:schemeClr val="tx1"/>
                  </a:solidFill>
                </a:endParaRPr>
              </a:p>
            </p:txBody>
          </p:sp>
          <p:sp>
            <p:nvSpPr>
              <p:cNvPr id="19" name="Vrije vorm 18">
                <a:extLst>
                  <a:ext uri="{FF2B5EF4-FFF2-40B4-BE49-F238E27FC236}">
                    <a16:creationId xmlns:a16="http://schemas.microsoft.com/office/drawing/2014/main" id="{84B62409-8AE9-3C4E-A19E-9FB46D5FA811}"/>
                  </a:ext>
                </a:extLst>
              </p:cNvPr>
              <p:cNvSpPr/>
              <p:nvPr/>
            </p:nvSpPr>
            <p:spPr>
              <a:xfrm>
                <a:off x="3544496" y="3505809"/>
                <a:ext cx="2232712" cy="281440"/>
              </a:xfrm>
              <a:custGeom>
                <a:avLst/>
                <a:gdLst>
                  <a:gd name="connsiteX0" fmla="*/ 0 w 2152851"/>
                  <a:gd name="connsiteY0" fmla="*/ 0 h 281440"/>
                  <a:gd name="connsiteX1" fmla="*/ 2152851 w 2152851"/>
                  <a:gd name="connsiteY1" fmla="*/ 0 h 281440"/>
                  <a:gd name="connsiteX2" fmla="*/ 2152851 w 2152851"/>
                  <a:gd name="connsiteY2" fmla="*/ 281440 h 281440"/>
                  <a:gd name="connsiteX3" fmla="*/ 0 w 2152851"/>
                  <a:gd name="connsiteY3" fmla="*/ 281440 h 281440"/>
                  <a:gd name="connsiteX4" fmla="*/ 0 w 2152851"/>
                  <a:gd name="connsiteY4" fmla="*/ 0 h 28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281440">
                    <a:moveTo>
                      <a:pt x="0" y="0"/>
                    </a:moveTo>
                    <a:lnTo>
                      <a:pt x="2152851" y="0"/>
                    </a:lnTo>
                    <a:lnTo>
                      <a:pt x="2152851" y="281440"/>
                    </a:lnTo>
                    <a:lnTo>
                      <a:pt x="0" y="281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n-GB" sz="1300" b="1" dirty="0">
                    <a:solidFill>
                      <a:srgbClr val="000000">
                        <a:hueOff val="0"/>
                        <a:satOff val="0"/>
                        <a:lumOff val="0"/>
                        <a:alphaOff val="0"/>
                      </a:srgbClr>
                    </a:solidFill>
                    <a:latin typeface="Calibri" panose="020F0502020204030204" pitchFamily="34" charset="0"/>
                    <a:cs typeface="Calibri" panose="020F0502020204030204" pitchFamily="34" charset="0"/>
                  </a:rPr>
                  <a:t>Sammy Saab, MD</a:t>
                </a:r>
                <a:endParaRPr lang="nl-NL" sz="1300" b="1" dirty="0">
                  <a:solidFill>
                    <a:srgbClr val="000000">
                      <a:hueOff val="0"/>
                      <a:satOff val="0"/>
                      <a:lumOff val="0"/>
                      <a:alphaOff val="0"/>
                    </a:srgbClr>
                  </a:solidFill>
                  <a:latin typeface="Calibri" panose="020F0502020204030204" pitchFamily="34" charset="0"/>
                  <a:cs typeface="Calibri" panose="020F0502020204030204" pitchFamily="34" charset="0"/>
                </a:endParaRPr>
              </a:p>
            </p:txBody>
          </p:sp>
        </p:grpSp>
        <p:grpSp>
          <p:nvGrpSpPr>
            <p:cNvPr id="28" name="Group 27">
              <a:extLst>
                <a:ext uri="{FF2B5EF4-FFF2-40B4-BE49-F238E27FC236}">
                  <a16:creationId xmlns:a16="http://schemas.microsoft.com/office/drawing/2014/main" id="{BC7B53CD-7D04-419E-BC42-566253F38A24}"/>
                </a:ext>
              </a:extLst>
            </p:cNvPr>
            <p:cNvGrpSpPr/>
            <p:nvPr/>
          </p:nvGrpSpPr>
          <p:grpSpPr>
            <a:xfrm>
              <a:off x="7969212" y="1936724"/>
              <a:ext cx="2666596" cy="3076451"/>
              <a:chOff x="6184647" y="1844825"/>
              <a:chExt cx="2666596" cy="2736000"/>
            </a:xfrm>
          </p:grpSpPr>
          <p:sp>
            <p:nvSpPr>
              <p:cNvPr id="20" name="Rechthoek 19">
                <a:extLst>
                  <a:ext uri="{FF2B5EF4-FFF2-40B4-BE49-F238E27FC236}">
                    <a16:creationId xmlns:a16="http://schemas.microsoft.com/office/drawing/2014/main" id="{B4D56FEE-3B4C-A34B-921F-D6F5577F2AAE}"/>
                  </a:ext>
                </a:extLst>
              </p:cNvPr>
              <p:cNvSpPr/>
              <p:nvPr/>
            </p:nvSpPr>
            <p:spPr>
              <a:xfrm>
                <a:off x="6184647" y="1844825"/>
                <a:ext cx="2666596" cy="2736000"/>
              </a:xfrm>
              <a:prstGeom prst="rect">
                <a:avLst/>
              </a:prstGeom>
              <a:ln w="19050" cmpd="sng">
                <a:solidFill>
                  <a:schemeClr val="accent3"/>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4" name="Vrije vorm 23">
                <a:extLst>
                  <a:ext uri="{FF2B5EF4-FFF2-40B4-BE49-F238E27FC236}">
                    <a16:creationId xmlns:a16="http://schemas.microsoft.com/office/drawing/2014/main" id="{B84AA02E-8CD0-DB47-8FFA-655B00CF429A}"/>
                  </a:ext>
                </a:extLst>
              </p:cNvPr>
              <p:cNvSpPr/>
              <p:nvPr/>
            </p:nvSpPr>
            <p:spPr>
              <a:xfrm>
                <a:off x="6214745" y="3818395"/>
                <a:ext cx="2606400" cy="704596"/>
              </a:xfrm>
              <a:custGeom>
                <a:avLst/>
                <a:gdLst>
                  <a:gd name="connsiteX0" fmla="*/ 0 w 2152851"/>
                  <a:gd name="connsiteY0" fmla="*/ 0 h 478388"/>
                  <a:gd name="connsiteX1" fmla="*/ 2152851 w 2152851"/>
                  <a:gd name="connsiteY1" fmla="*/ 0 h 478388"/>
                  <a:gd name="connsiteX2" fmla="*/ 2152851 w 2152851"/>
                  <a:gd name="connsiteY2" fmla="*/ 478388 h 478388"/>
                  <a:gd name="connsiteX3" fmla="*/ 0 w 2152851"/>
                  <a:gd name="connsiteY3" fmla="*/ 478388 h 478388"/>
                  <a:gd name="connsiteX4" fmla="*/ 0 w 2152851"/>
                  <a:gd name="connsiteY4" fmla="*/ 0 h 47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478388">
                    <a:moveTo>
                      <a:pt x="0" y="0"/>
                    </a:moveTo>
                    <a:lnTo>
                      <a:pt x="2152851" y="0"/>
                    </a:lnTo>
                    <a:lnTo>
                      <a:pt x="2152851" y="478388"/>
                    </a:lnTo>
                    <a:lnTo>
                      <a:pt x="0" y="478388"/>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457200"/>
                <a:r>
                  <a:rPr lang="en-GB" sz="1000" b="1" cap="none" dirty="0">
                    <a:solidFill>
                      <a:schemeClr val="tx1"/>
                    </a:solidFill>
                  </a:rPr>
                  <a:t>Department of Internal Medicine</a:t>
                </a:r>
              </a:p>
              <a:p>
                <a:pPr algn="ctr" defTabSz="457200"/>
                <a:r>
                  <a:rPr lang="en-GB" sz="1000" b="1" cap="none" dirty="0">
                    <a:solidFill>
                      <a:schemeClr val="tx1"/>
                    </a:solidFill>
                  </a:rPr>
                  <a:t>UT Southwestern Medical </a:t>
                </a:r>
                <a:r>
                  <a:rPr lang="en-GB" sz="1000" b="1" cap="none" dirty="0" err="1">
                    <a:solidFill>
                      <a:schemeClr val="tx1"/>
                    </a:solidFill>
                  </a:rPr>
                  <a:t>Center</a:t>
                </a:r>
                <a:endParaRPr lang="en-GB" sz="1000" b="1" cap="none" dirty="0">
                  <a:solidFill>
                    <a:schemeClr val="tx1"/>
                  </a:solidFill>
                </a:endParaRPr>
              </a:p>
              <a:p>
                <a:pPr algn="ctr" defTabSz="457200"/>
                <a:r>
                  <a:rPr lang="en-GB" sz="1000" b="1" cap="none" dirty="0">
                    <a:solidFill>
                      <a:schemeClr val="tx1"/>
                    </a:solidFill>
                  </a:rPr>
                  <a:t>Dallas, USA</a:t>
                </a:r>
              </a:p>
            </p:txBody>
          </p:sp>
          <p:sp>
            <p:nvSpPr>
              <p:cNvPr id="25" name="Vrije vorm 24">
                <a:extLst>
                  <a:ext uri="{FF2B5EF4-FFF2-40B4-BE49-F238E27FC236}">
                    <a16:creationId xmlns:a16="http://schemas.microsoft.com/office/drawing/2014/main" id="{023A4028-18DB-DB4C-8138-E27766C88197}"/>
                  </a:ext>
                </a:extLst>
              </p:cNvPr>
              <p:cNvSpPr/>
              <p:nvPr/>
            </p:nvSpPr>
            <p:spPr>
              <a:xfrm>
                <a:off x="6317977" y="3536955"/>
                <a:ext cx="2399936" cy="281440"/>
              </a:xfrm>
              <a:custGeom>
                <a:avLst/>
                <a:gdLst>
                  <a:gd name="connsiteX0" fmla="*/ 0 w 2152851"/>
                  <a:gd name="connsiteY0" fmla="*/ 0 h 281440"/>
                  <a:gd name="connsiteX1" fmla="*/ 2152851 w 2152851"/>
                  <a:gd name="connsiteY1" fmla="*/ 0 h 281440"/>
                  <a:gd name="connsiteX2" fmla="*/ 2152851 w 2152851"/>
                  <a:gd name="connsiteY2" fmla="*/ 281440 h 281440"/>
                  <a:gd name="connsiteX3" fmla="*/ 0 w 2152851"/>
                  <a:gd name="connsiteY3" fmla="*/ 281440 h 281440"/>
                  <a:gd name="connsiteX4" fmla="*/ 0 w 2152851"/>
                  <a:gd name="connsiteY4" fmla="*/ 0 h 28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51" h="281440">
                    <a:moveTo>
                      <a:pt x="0" y="0"/>
                    </a:moveTo>
                    <a:lnTo>
                      <a:pt x="2152851" y="0"/>
                    </a:lnTo>
                    <a:lnTo>
                      <a:pt x="2152851" y="281440"/>
                    </a:lnTo>
                    <a:lnTo>
                      <a:pt x="0" y="281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n-GB" sz="1300" b="1" dirty="0">
                    <a:solidFill>
                      <a:srgbClr val="000000">
                        <a:hueOff val="0"/>
                        <a:satOff val="0"/>
                        <a:lumOff val="0"/>
                        <a:alphaOff val="0"/>
                      </a:srgbClr>
                    </a:solidFill>
                    <a:latin typeface="Calibri" panose="020F0502020204030204" pitchFamily="34" charset="0"/>
                    <a:cs typeface="Calibri" panose="020F0502020204030204" pitchFamily="34" charset="0"/>
                  </a:rPr>
                  <a:t>Amit Singal, MD, M.S</a:t>
                </a:r>
                <a:endParaRPr lang="nl-NL" sz="1300" b="1" dirty="0">
                  <a:solidFill>
                    <a:srgbClr val="000000">
                      <a:hueOff val="0"/>
                      <a:satOff val="0"/>
                      <a:lumOff val="0"/>
                      <a:alphaOff val="0"/>
                    </a:srgbClr>
                  </a:solidFill>
                  <a:latin typeface="Calibri" panose="020F0502020204030204" pitchFamily="34" charset="0"/>
                  <a:cs typeface="Calibri" panose="020F0502020204030204" pitchFamily="34" charset="0"/>
                </a:endParaRPr>
              </a:p>
            </p:txBody>
          </p:sp>
        </p:grpSp>
        <p:pic>
          <p:nvPicPr>
            <p:cNvPr id="21" name="Picture 20">
              <a:extLst>
                <a:ext uri="{FF2B5EF4-FFF2-40B4-BE49-F238E27FC236}">
                  <a16:creationId xmlns:a16="http://schemas.microsoft.com/office/drawing/2014/main" id="{8483A504-5B19-4250-A117-6B4F0CB5FA9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435" y="2155786"/>
              <a:ext cx="1683626" cy="1683626"/>
            </a:xfrm>
            <a:prstGeom prst="rect">
              <a:avLst/>
            </a:prstGeom>
            <a:noFill/>
            <a:ln>
              <a:noFill/>
            </a:ln>
          </p:spPr>
        </p:pic>
        <p:pic>
          <p:nvPicPr>
            <p:cNvPr id="22" name="Picture 21">
              <a:extLst>
                <a:ext uri="{FF2B5EF4-FFF2-40B4-BE49-F238E27FC236}">
                  <a16:creationId xmlns:a16="http://schemas.microsoft.com/office/drawing/2014/main" id="{2827E36C-1D04-4FF7-88EE-BED9886D4D6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1904" y="2134953"/>
              <a:ext cx="1125716" cy="1685842"/>
            </a:xfrm>
            <a:prstGeom prst="rect">
              <a:avLst/>
            </a:prstGeom>
            <a:noFill/>
            <a:ln>
              <a:noFill/>
            </a:ln>
          </p:spPr>
        </p:pic>
        <p:pic>
          <p:nvPicPr>
            <p:cNvPr id="26" name="Picture 25">
              <a:extLst>
                <a:ext uri="{FF2B5EF4-FFF2-40B4-BE49-F238E27FC236}">
                  <a16:creationId xmlns:a16="http://schemas.microsoft.com/office/drawing/2014/main" id="{86AF69BC-41E8-4950-A5D0-B4CA931528F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03648" y="2144772"/>
              <a:ext cx="1197724" cy="1712280"/>
            </a:xfrm>
            <a:prstGeom prst="rect">
              <a:avLst/>
            </a:prstGeom>
            <a:noFill/>
            <a:ln>
              <a:noFill/>
            </a:ln>
          </p:spPr>
        </p:pic>
      </p:grpSp>
    </p:spTree>
    <p:extLst>
      <p:ext uri="{BB962C8B-B14F-4D97-AF65-F5344CB8AC3E}">
        <p14:creationId xmlns:p14="http://schemas.microsoft.com/office/powerpoint/2010/main" val="66357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6547592" y="1193801"/>
            <a:ext cx="2121535" cy="648000"/>
          </a:xfrm>
          <a:custGeom>
            <a:avLst/>
            <a:gdLst/>
            <a:ahLst/>
            <a:cxnLst/>
            <a:rect l="l" t="t" r="r" b="b"/>
            <a:pathLst>
              <a:path w="2121534" h="462280">
                <a:moveTo>
                  <a:pt x="2121256" y="0"/>
                </a:moveTo>
                <a:lnTo>
                  <a:pt x="0" y="0"/>
                </a:lnTo>
                <a:lnTo>
                  <a:pt x="0" y="461665"/>
                </a:lnTo>
                <a:lnTo>
                  <a:pt x="2121256" y="461665"/>
                </a:lnTo>
                <a:lnTo>
                  <a:pt x="2121256" y="0"/>
                </a:lnTo>
                <a:close/>
              </a:path>
            </a:pathLst>
          </a:custGeom>
          <a:solidFill>
            <a:schemeClr val="accent6"/>
          </a:solidFill>
        </p:spPr>
        <p:txBody>
          <a:bodyPr wrap="square" lIns="0" tIns="0" rIns="0" bIns="0" rtlCol="0" anchor="ctr" anchorCtr="0"/>
          <a:lstStyle/>
          <a:p>
            <a:pPr algn="ctr"/>
            <a:r>
              <a:rPr lang="en-GB" sz="2000" dirty="0" err="1">
                <a:solidFill>
                  <a:schemeClr val="bg1"/>
                </a:solidFill>
                <a:latin typeface="Calibri" panose="020F0502020204030204" pitchFamily="34" charset="0"/>
                <a:cs typeface="Calibri" panose="020F0502020204030204" pitchFamily="34" charset="0"/>
              </a:rPr>
              <a:t>Lenvatinib</a:t>
            </a:r>
            <a:endParaRPr sz="2000" dirty="0">
              <a:solidFill>
                <a:schemeClr val="bg1"/>
              </a:solidFill>
              <a:latin typeface="Calibri" panose="020F0502020204030204" pitchFamily="34" charset="0"/>
              <a:cs typeface="Calibri" panose="020F0502020204030204" pitchFamily="34" charset="0"/>
            </a:endParaRPr>
          </a:p>
        </p:txBody>
      </p:sp>
      <p:sp>
        <p:nvSpPr>
          <p:cNvPr id="10" name="object 10"/>
          <p:cNvSpPr/>
          <p:nvPr/>
        </p:nvSpPr>
        <p:spPr>
          <a:xfrm>
            <a:off x="4313597" y="1193801"/>
            <a:ext cx="2121535" cy="648000"/>
          </a:xfrm>
          <a:custGeom>
            <a:avLst/>
            <a:gdLst/>
            <a:ahLst/>
            <a:cxnLst/>
            <a:rect l="l" t="t" r="r" b="b"/>
            <a:pathLst>
              <a:path w="2121535" h="462280">
                <a:moveTo>
                  <a:pt x="2121256" y="0"/>
                </a:moveTo>
                <a:lnTo>
                  <a:pt x="0" y="0"/>
                </a:lnTo>
                <a:lnTo>
                  <a:pt x="0" y="461665"/>
                </a:lnTo>
                <a:lnTo>
                  <a:pt x="2121256" y="461665"/>
                </a:lnTo>
                <a:lnTo>
                  <a:pt x="2121256" y="0"/>
                </a:lnTo>
                <a:close/>
              </a:path>
            </a:pathLst>
          </a:custGeom>
          <a:solidFill>
            <a:schemeClr val="accent6"/>
          </a:solidFill>
        </p:spPr>
        <p:txBody>
          <a:bodyPr wrap="square" lIns="0" tIns="0" rIns="0" bIns="0" rtlCol="0" anchor="ctr" anchorCtr="0"/>
          <a:lstStyle/>
          <a:p>
            <a:pPr algn="ctr"/>
            <a:r>
              <a:rPr lang="en-GB" sz="2000" dirty="0">
                <a:solidFill>
                  <a:schemeClr val="bg1"/>
                </a:solidFill>
                <a:latin typeface="Calibri" panose="020F0502020204030204" pitchFamily="34" charset="0"/>
                <a:cs typeface="Calibri" panose="020F0502020204030204" pitchFamily="34" charset="0"/>
              </a:rPr>
              <a:t>Sorafenib</a:t>
            </a:r>
            <a:endParaRPr sz="2000" dirty="0">
              <a:solidFill>
                <a:schemeClr val="bg1"/>
              </a:solidFill>
              <a:latin typeface="Calibri" panose="020F0502020204030204" pitchFamily="34" charset="0"/>
              <a:cs typeface="Calibri" panose="020F0502020204030204" pitchFamily="34" charset="0"/>
            </a:endParaRPr>
          </a:p>
        </p:txBody>
      </p:sp>
      <p:sp>
        <p:nvSpPr>
          <p:cNvPr id="23" name="object 23"/>
          <p:cNvSpPr txBox="1">
            <a:spLocks noGrp="1"/>
          </p:cNvSpPr>
          <p:nvPr>
            <p:ph type="title"/>
          </p:nvPr>
        </p:nvSpPr>
        <p:spPr/>
        <p:txBody>
          <a:bodyPr/>
          <a:lstStyle/>
          <a:p>
            <a:r>
              <a:rPr lang="en-GB"/>
              <a:t>Can they be applied after atezolizumab and bevacizumab?</a:t>
            </a:r>
            <a:endParaRPr lang="en-GB" dirty="0"/>
          </a:p>
        </p:txBody>
      </p:sp>
      <p:sp>
        <p:nvSpPr>
          <p:cNvPr id="27" name="Slide Number Placeholder 26">
            <a:extLst>
              <a:ext uri="{FF2B5EF4-FFF2-40B4-BE49-F238E27FC236}">
                <a16:creationId xmlns:a16="http://schemas.microsoft.com/office/drawing/2014/main" id="{8F50ABC2-770D-3C48-966B-4EEAEECFA7B7}"/>
              </a:ext>
            </a:extLst>
          </p:cNvPr>
          <p:cNvSpPr>
            <a:spLocks noGrp="1"/>
          </p:cNvSpPr>
          <p:nvPr>
            <p:ph type="sldNum" sz="quarter" idx="4"/>
          </p:nvPr>
        </p:nvSpPr>
        <p:spPr/>
        <p:txBody>
          <a:bodyPr/>
          <a:lstStyle/>
          <a:p>
            <a:fld id="{FCE43C0F-8A7B-3A4B-9DB5-B3472E36E833}" type="slidenum">
              <a:rPr lang="en-GB" smtClean="0"/>
              <a:pPr/>
              <a:t>40</a:t>
            </a:fld>
            <a:endParaRPr lang="en-GB" dirty="0"/>
          </a:p>
        </p:txBody>
      </p:sp>
      <p:sp>
        <p:nvSpPr>
          <p:cNvPr id="28" name="object 10">
            <a:extLst>
              <a:ext uri="{FF2B5EF4-FFF2-40B4-BE49-F238E27FC236}">
                <a16:creationId xmlns:a16="http://schemas.microsoft.com/office/drawing/2014/main" id="{8A1B3DF7-CA8C-B049-8277-C5E5237E8221}"/>
              </a:ext>
            </a:extLst>
          </p:cNvPr>
          <p:cNvSpPr/>
          <p:nvPr/>
        </p:nvSpPr>
        <p:spPr>
          <a:xfrm>
            <a:off x="2079603" y="1193801"/>
            <a:ext cx="2121535" cy="648000"/>
          </a:xfrm>
          <a:custGeom>
            <a:avLst/>
            <a:gdLst/>
            <a:ahLst/>
            <a:cxnLst/>
            <a:rect l="l" t="t" r="r" b="b"/>
            <a:pathLst>
              <a:path w="2121535" h="462280">
                <a:moveTo>
                  <a:pt x="2121256" y="0"/>
                </a:moveTo>
                <a:lnTo>
                  <a:pt x="0" y="0"/>
                </a:lnTo>
                <a:lnTo>
                  <a:pt x="0" y="461665"/>
                </a:lnTo>
                <a:lnTo>
                  <a:pt x="2121256" y="461665"/>
                </a:lnTo>
                <a:lnTo>
                  <a:pt x="2121256" y="0"/>
                </a:lnTo>
                <a:close/>
              </a:path>
            </a:pathLst>
          </a:custGeom>
          <a:solidFill>
            <a:schemeClr val="tx2"/>
          </a:solidFill>
        </p:spPr>
        <p:txBody>
          <a:bodyPr wrap="square" lIns="0" tIns="0" rIns="0" bIns="0" rtlCol="0" anchor="ctr" anchorCtr="0"/>
          <a:lstStyle/>
          <a:p>
            <a:pPr algn="ctr"/>
            <a:r>
              <a:rPr lang="en-GB" sz="2000" dirty="0" err="1">
                <a:solidFill>
                  <a:schemeClr val="bg1"/>
                </a:solidFill>
                <a:latin typeface="Calibri" panose="020F0502020204030204" pitchFamily="34" charset="0"/>
                <a:cs typeface="Calibri" panose="020F0502020204030204" pitchFamily="34" charset="0"/>
              </a:rPr>
              <a:t>Atezolizumab</a:t>
            </a:r>
            <a:br>
              <a:rPr lang="en-GB" sz="2000" dirty="0">
                <a:solidFill>
                  <a:schemeClr val="bg1"/>
                </a:solidFill>
                <a:latin typeface="Calibri" panose="020F0502020204030204" pitchFamily="34" charset="0"/>
                <a:cs typeface="Calibri" panose="020F0502020204030204" pitchFamily="34" charset="0"/>
              </a:rPr>
            </a:br>
            <a:r>
              <a:rPr lang="en-GB" sz="2000" dirty="0">
                <a:solidFill>
                  <a:schemeClr val="bg1"/>
                </a:solidFill>
                <a:latin typeface="Calibri" panose="020F0502020204030204" pitchFamily="34" charset="0"/>
                <a:cs typeface="Calibri" panose="020F0502020204030204" pitchFamily="34" charset="0"/>
              </a:rPr>
              <a:t>+ bevacizumab</a:t>
            </a:r>
            <a:endParaRPr sz="2000" dirty="0">
              <a:solidFill>
                <a:schemeClr val="bg1"/>
              </a:solidFill>
              <a:latin typeface="Calibri" panose="020F0502020204030204" pitchFamily="34" charset="0"/>
              <a:cs typeface="Calibri" panose="020F0502020204030204" pitchFamily="34" charset="0"/>
            </a:endParaRPr>
          </a:p>
        </p:txBody>
      </p:sp>
      <p:sp>
        <p:nvSpPr>
          <p:cNvPr id="29" name="object 10">
            <a:extLst>
              <a:ext uri="{FF2B5EF4-FFF2-40B4-BE49-F238E27FC236}">
                <a16:creationId xmlns:a16="http://schemas.microsoft.com/office/drawing/2014/main" id="{EA74F9F5-1CEA-B04B-8793-BEB63C01F34C}"/>
              </a:ext>
            </a:extLst>
          </p:cNvPr>
          <p:cNvSpPr/>
          <p:nvPr/>
        </p:nvSpPr>
        <p:spPr>
          <a:xfrm>
            <a:off x="2466186" y="4318002"/>
            <a:ext cx="2121535" cy="648000"/>
          </a:xfrm>
          <a:custGeom>
            <a:avLst/>
            <a:gdLst/>
            <a:ahLst/>
            <a:cxnLst/>
            <a:rect l="l" t="t" r="r" b="b"/>
            <a:pathLst>
              <a:path w="2121535" h="462280">
                <a:moveTo>
                  <a:pt x="2121256" y="0"/>
                </a:moveTo>
                <a:lnTo>
                  <a:pt x="0" y="0"/>
                </a:lnTo>
                <a:lnTo>
                  <a:pt x="0" y="461665"/>
                </a:lnTo>
                <a:lnTo>
                  <a:pt x="2121256" y="461665"/>
                </a:lnTo>
                <a:lnTo>
                  <a:pt x="2121256" y="0"/>
                </a:lnTo>
                <a:close/>
              </a:path>
            </a:pathLst>
          </a:custGeom>
          <a:solidFill>
            <a:schemeClr val="accent6"/>
          </a:solidFill>
        </p:spPr>
        <p:txBody>
          <a:bodyPr wrap="square" lIns="0" tIns="0" rIns="0" bIns="0" rtlCol="0" anchor="ctr" anchorCtr="0"/>
          <a:lstStyle/>
          <a:p>
            <a:pPr algn="ctr"/>
            <a:r>
              <a:rPr lang="en-GB" sz="2000" dirty="0" err="1">
                <a:solidFill>
                  <a:schemeClr val="bg1"/>
                </a:solidFill>
                <a:latin typeface="Calibri" panose="020F0502020204030204" pitchFamily="34" charset="0"/>
                <a:cs typeface="Calibri" panose="020F0502020204030204" pitchFamily="34" charset="0"/>
              </a:rPr>
              <a:t>Cabozantinib</a:t>
            </a:r>
            <a:endParaRPr sz="2000" dirty="0">
              <a:solidFill>
                <a:schemeClr val="bg1"/>
              </a:solidFill>
              <a:latin typeface="Calibri" panose="020F0502020204030204" pitchFamily="34" charset="0"/>
              <a:cs typeface="Calibri" panose="020F0502020204030204" pitchFamily="34" charset="0"/>
            </a:endParaRPr>
          </a:p>
        </p:txBody>
      </p:sp>
      <p:sp>
        <p:nvSpPr>
          <p:cNvPr id="30" name="object 10">
            <a:extLst>
              <a:ext uri="{FF2B5EF4-FFF2-40B4-BE49-F238E27FC236}">
                <a16:creationId xmlns:a16="http://schemas.microsoft.com/office/drawing/2014/main" id="{FF39B443-2A80-E54D-AD13-4B3FC05DDE53}"/>
              </a:ext>
            </a:extLst>
          </p:cNvPr>
          <p:cNvSpPr/>
          <p:nvPr/>
        </p:nvSpPr>
        <p:spPr>
          <a:xfrm>
            <a:off x="209283" y="4318002"/>
            <a:ext cx="2121535" cy="648000"/>
          </a:xfrm>
          <a:custGeom>
            <a:avLst/>
            <a:gdLst/>
            <a:ahLst/>
            <a:cxnLst/>
            <a:rect l="l" t="t" r="r" b="b"/>
            <a:pathLst>
              <a:path w="2121535" h="462280">
                <a:moveTo>
                  <a:pt x="2121256" y="0"/>
                </a:moveTo>
                <a:lnTo>
                  <a:pt x="0" y="0"/>
                </a:lnTo>
                <a:lnTo>
                  <a:pt x="0" y="461665"/>
                </a:lnTo>
                <a:lnTo>
                  <a:pt x="2121256" y="461665"/>
                </a:lnTo>
                <a:lnTo>
                  <a:pt x="2121256" y="0"/>
                </a:lnTo>
                <a:close/>
              </a:path>
            </a:pathLst>
          </a:custGeom>
          <a:solidFill>
            <a:schemeClr val="accent1"/>
          </a:solidFill>
        </p:spPr>
        <p:txBody>
          <a:bodyPr wrap="square" lIns="0" tIns="0" rIns="0" bIns="0" rtlCol="0" anchor="ctr" anchorCtr="0"/>
          <a:lstStyle/>
          <a:p>
            <a:pPr algn="ctr"/>
            <a:r>
              <a:rPr lang="en-GB" sz="2000" dirty="0">
                <a:solidFill>
                  <a:schemeClr val="bg1"/>
                </a:solidFill>
                <a:latin typeface="Calibri" panose="020F0502020204030204" pitchFamily="34" charset="0"/>
                <a:cs typeface="Calibri" panose="020F0502020204030204" pitchFamily="34" charset="0"/>
              </a:rPr>
              <a:t>Regorafenib</a:t>
            </a:r>
            <a:endParaRPr sz="2000" dirty="0">
              <a:solidFill>
                <a:schemeClr val="bg1"/>
              </a:solidFill>
              <a:latin typeface="Calibri" panose="020F0502020204030204" pitchFamily="34" charset="0"/>
              <a:cs typeface="Calibri" panose="020F0502020204030204" pitchFamily="34" charset="0"/>
            </a:endParaRPr>
          </a:p>
        </p:txBody>
      </p:sp>
      <p:sp>
        <p:nvSpPr>
          <p:cNvPr id="31" name="object 10">
            <a:extLst>
              <a:ext uri="{FF2B5EF4-FFF2-40B4-BE49-F238E27FC236}">
                <a16:creationId xmlns:a16="http://schemas.microsoft.com/office/drawing/2014/main" id="{BF48A26E-FA8A-824A-82FA-BFC472914D37}"/>
              </a:ext>
            </a:extLst>
          </p:cNvPr>
          <p:cNvSpPr/>
          <p:nvPr/>
        </p:nvSpPr>
        <p:spPr>
          <a:xfrm>
            <a:off x="4726786" y="4318002"/>
            <a:ext cx="2121535" cy="648000"/>
          </a:xfrm>
          <a:custGeom>
            <a:avLst/>
            <a:gdLst/>
            <a:ahLst/>
            <a:cxnLst/>
            <a:rect l="l" t="t" r="r" b="b"/>
            <a:pathLst>
              <a:path w="2121535" h="462280">
                <a:moveTo>
                  <a:pt x="2121256" y="0"/>
                </a:moveTo>
                <a:lnTo>
                  <a:pt x="0" y="0"/>
                </a:lnTo>
                <a:lnTo>
                  <a:pt x="0" y="461665"/>
                </a:lnTo>
                <a:lnTo>
                  <a:pt x="2121256" y="461665"/>
                </a:lnTo>
                <a:lnTo>
                  <a:pt x="2121256" y="0"/>
                </a:lnTo>
                <a:close/>
              </a:path>
            </a:pathLst>
          </a:custGeom>
          <a:solidFill>
            <a:schemeClr val="accent1"/>
          </a:solidFill>
        </p:spPr>
        <p:txBody>
          <a:bodyPr wrap="square" lIns="0" tIns="0" rIns="0" bIns="0" rtlCol="0" anchor="ctr" anchorCtr="0"/>
          <a:lstStyle/>
          <a:p>
            <a:pPr algn="ctr"/>
            <a:r>
              <a:rPr lang="en-GB" sz="2000" dirty="0">
                <a:solidFill>
                  <a:schemeClr val="bg1"/>
                </a:solidFill>
                <a:latin typeface="Calibri" panose="020F0502020204030204" pitchFamily="34" charset="0"/>
                <a:cs typeface="Calibri" panose="020F0502020204030204" pitchFamily="34" charset="0"/>
              </a:rPr>
              <a:t>Ramucirumab</a:t>
            </a:r>
            <a:endParaRPr sz="2000" dirty="0">
              <a:solidFill>
                <a:schemeClr val="bg1"/>
              </a:solidFill>
              <a:latin typeface="Calibri" panose="020F0502020204030204" pitchFamily="34" charset="0"/>
              <a:cs typeface="Calibri" panose="020F0502020204030204" pitchFamily="34" charset="0"/>
            </a:endParaRPr>
          </a:p>
        </p:txBody>
      </p:sp>
      <p:sp>
        <p:nvSpPr>
          <p:cNvPr id="32" name="object 10">
            <a:extLst>
              <a:ext uri="{FF2B5EF4-FFF2-40B4-BE49-F238E27FC236}">
                <a16:creationId xmlns:a16="http://schemas.microsoft.com/office/drawing/2014/main" id="{07C7D3A7-6F0B-334A-B434-8DFCE3B0FCE6}"/>
              </a:ext>
            </a:extLst>
          </p:cNvPr>
          <p:cNvSpPr/>
          <p:nvPr/>
        </p:nvSpPr>
        <p:spPr>
          <a:xfrm>
            <a:off x="9832186" y="5105402"/>
            <a:ext cx="2121535" cy="648000"/>
          </a:xfrm>
          <a:custGeom>
            <a:avLst/>
            <a:gdLst/>
            <a:ahLst/>
            <a:cxnLst/>
            <a:rect l="l" t="t" r="r" b="b"/>
            <a:pathLst>
              <a:path w="2121535" h="462280">
                <a:moveTo>
                  <a:pt x="2121256" y="0"/>
                </a:moveTo>
                <a:lnTo>
                  <a:pt x="0" y="0"/>
                </a:lnTo>
                <a:lnTo>
                  <a:pt x="0" y="461665"/>
                </a:lnTo>
                <a:lnTo>
                  <a:pt x="2121256" y="461665"/>
                </a:lnTo>
                <a:lnTo>
                  <a:pt x="2121256" y="0"/>
                </a:lnTo>
                <a:close/>
              </a:path>
            </a:pathLst>
          </a:custGeom>
          <a:solidFill>
            <a:schemeClr val="accent6"/>
          </a:solidFill>
        </p:spPr>
        <p:txBody>
          <a:bodyPr wrap="square" lIns="0" tIns="0" rIns="0" bIns="0" rtlCol="0" anchor="ctr" anchorCtr="0"/>
          <a:lstStyle/>
          <a:p>
            <a:pPr algn="ctr">
              <a:lnSpc>
                <a:spcPct val="90000"/>
              </a:lnSpc>
            </a:pPr>
            <a:r>
              <a:rPr lang="en-GB" sz="2000" dirty="0">
                <a:solidFill>
                  <a:schemeClr val="bg1"/>
                </a:solidFill>
                <a:latin typeface="Calibri" panose="020F0502020204030204" pitchFamily="34" charset="0"/>
                <a:cs typeface="Calibri" panose="020F0502020204030204" pitchFamily="34" charset="0"/>
              </a:rPr>
              <a:t>Nivolumab</a:t>
            </a:r>
            <a:br>
              <a:rPr lang="en-GB" sz="2000" dirty="0">
                <a:solidFill>
                  <a:schemeClr val="bg1"/>
                </a:solidFill>
                <a:latin typeface="Calibri" panose="020F0502020204030204" pitchFamily="34" charset="0"/>
                <a:cs typeface="Calibri" panose="020F0502020204030204" pitchFamily="34" charset="0"/>
              </a:rPr>
            </a:br>
            <a:r>
              <a:rPr lang="en-GB" sz="2000" dirty="0">
                <a:solidFill>
                  <a:schemeClr val="bg1"/>
                </a:solidFill>
                <a:latin typeface="Calibri" panose="020F0502020204030204" pitchFamily="34" charset="0"/>
                <a:cs typeface="Calibri" panose="020F0502020204030204" pitchFamily="34" charset="0"/>
              </a:rPr>
              <a:t>+ ipilimumab</a:t>
            </a:r>
            <a:endParaRPr sz="2000" dirty="0">
              <a:solidFill>
                <a:schemeClr val="bg1"/>
              </a:solidFill>
              <a:latin typeface="Calibri" panose="020F0502020204030204" pitchFamily="34"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92B84E03-6347-6749-8374-3C468E94A7DF}"/>
              </a:ext>
            </a:extLst>
          </p:cNvPr>
          <p:cNvCxnSpPr>
            <a:cxnSpLocks/>
          </p:cNvCxnSpPr>
          <p:nvPr/>
        </p:nvCxnSpPr>
        <p:spPr>
          <a:xfrm>
            <a:off x="3126574" y="1879428"/>
            <a:ext cx="0" cy="1320972"/>
          </a:xfrm>
          <a:prstGeom prst="line">
            <a:avLst/>
          </a:prstGeom>
          <a:ln w="317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7" name="Freeform 36">
            <a:extLst>
              <a:ext uri="{FF2B5EF4-FFF2-40B4-BE49-F238E27FC236}">
                <a16:creationId xmlns:a16="http://schemas.microsoft.com/office/drawing/2014/main" id="{C60EC325-9774-0247-AD71-CCE555D9C7BE}"/>
              </a:ext>
            </a:extLst>
          </p:cNvPr>
          <p:cNvSpPr/>
          <p:nvPr/>
        </p:nvSpPr>
        <p:spPr>
          <a:xfrm>
            <a:off x="3132667" y="1845267"/>
            <a:ext cx="1794933" cy="677800"/>
          </a:xfrm>
          <a:custGeom>
            <a:avLst/>
            <a:gdLst>
              <a:gd name="connsiteX0" fmla="*/ 0 w 1794933"/>
              <a:gd name="connsiteY0" fmla="*/ 609600 h 609600"/>
              <a:gd name="connsiteX1" fmla="*/ 1794933 w 1794933"/>
              <a:gd name="connsiteY1" fmla="*/ 609600 h 609600"/>
              <a:gd name="connsiteX2" fmla="*/ 1794933 w 1794933"/>
              <a:gd name="connsiteY2" fmla="*/ 0 h 609600"/>
            </a:gdLst>
            <a:ahLst/>
            <a:cxnLst>
              <a:cxn ang="0">
                <a:pos x="connsiteX0" y="connsiteY0"/>
              </a:cxn>
              <a:cxn ang="0">
                <a:pos x="connsiteX1" y="connsiteY1"/>
              </a:cxn>
              <a:cxn ang="0">
                <a:pos x="connsiteX2" y="connsiteY2"/>
              </a:cxn>
            </a:cxnLst>
            <a:rect l="l" t="t" r="r" b="b"/>
            <a:pathLst>
              <a:path w="1794933" h="609600">
                <a:moveTo>
                  <a:pt x="0" y="609600"/>
                </a:moveTo>
                <a:lnTo>
                  <a:pt x="1794933" y="609600"/>
                </a:lnTo>
                <a:lnTo>
                  <a:pt x="1794933" y="0"/>
                </a:lnTo>
              </a:path>
            </a:pathLst>
          </a:custGeom>
          <a:noFill/>
          <a:ln w="31750">
            <a:solidFill>
              <a:schemeClr val="tx1"/>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Freeform 38">
            <a:extLst>
              <a:ext uri="{FF2B5EF4-FFF2-40B4-BE49-F238E27FC236}">
                <a16:creationId xmlns:a16="http://schemas.microsoft.com/office/drawing/2014/main" id="{FAF74239-173E-8640-A43D-00A848DB1C1C}"/>
              </a:ext>
            </a:extLst>
          </p:cNvPr>
          <p:cNvSpPr/>
          <p:nvPr/>
        </p:nvSpPr>
        <p:spPr>
          <a:xfrm>
            <a:off x="3132667" y="1862667"/>
            <a:ext cx="4241800" cy="812800"/>
          </a:xfrm>
          <a:custGeom>
            <a:avLst/>
            <a:gdLst>
              <a:gd name="connsiteX0" fmla="*/ 0 w 1794933"/>
              <a:gd name="connsiteY0" fmla="*/ 609600 h 609600"/>
              <a:gd name="connsiteX1" fmla="*/ 1794933 w 1794933"/>
              <a:gd name="connsiteY1" fmla="*/ 609600 h 609600"/>
              <a:gd name="connsiteX2" fmla="*/ 1794933 w 1794933"/>
              <a:gd name="connsiteY2" fmla="*/ 0 h 609600"/>
            </a:gdLst>
            <a:ahLst/>
            <a:cxnLst>
              <a:cxn ang="0">
                <a:pos x="connsiteX0" y="connsiteY0"/>
              </a:cxn>
              <a:cxn ang="0">
                <a:pos x="connsiteX1" y="connsiteY1"/>
              </a:cxn>
              <a:cxn ang="0">
                <a:pos x="connsiteX2" y="connsiteY2"/>
              </a:cxn>
            </a:cxnLst>
            <a:rect l="l" t="t" r="r" b="b"/>
            <a:pathLst>
              <a:path w="1794933" h="609600">
                <a:moveTo>
                  <a:pt x="0" y="609600"/>
                </a:moveTo>
                <a:lnTo>
                  <a:pt x="1794933" y="609600"/>
                </a:lnTo>
                <a:lnTo>
                  <a:pt x="1794933" y="0"/>
                </a:lnTo>
              </a:path>
            </a:pathLst>
          </a:custGeom>
          <a:noFill/>
          <a:ln w="31750">
            <a:solidFill>
              <a:schemeClr val="tx1"/>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81E676B7-4D5D-FC4A-A379-1C9C3F917231}"/>
              </a:ext>
            </a:extLst>
          </p:cNvPr>
          <p:cNvCxnSpPr>
            <a:cxnSpLocks/>
          </p:cNvCxnSpPr>
          <p:nvPr/>
        </p:nvCxnSpPr>
        <p:spPr>
          <a:xfrm>
            <a:off x="1270050" y="3225800"/>
            <a:ext cx="0" cy="1080000"/>
          </a:xfrm>
          <a:prstGeom prst="line">
            <a:avLst/>
          </a:prstGeom>
          <a:ln w="31750">
            <a:solidFill>
              <a:schemeClr val="tx1"/>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A7DAE740-302B-3B45-9911-59AE28AC8DAD}"/>
              </a:ext>
            </a:extLst>
          </p:cNvPr>
          <p:cNvCxnSpPr>
            <a:cxnSpLocks/>
          </p:cNvCxnSpPr>
          <p:nvPr/>
        </p:nvCxnSpPr>
        <p:spPr>
          <a:xfrm>
            <a:off x="1253066" y="3217247"/>
            <a:ext cx="9550400" cy="0"/>
          </a:xfrm>
          <a:prstGeom prst="line">
            <a:avLst/>
          </a:prstGeom>
          <a:ln w="317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535973F2-AD1B-CA41-AEC1-CAC9C4D1DFFC}"/>
              </a:ext>
            </a:extLst>
          </p:cNvPr>
          <p:cNvCxnSpPr>
            <a:cxnSpLocks/>
          </p:cNvCxnSpPr>
          <p:nvPr/>
        </p:nvCxnSpPr>
        <p:spPr>
          <a:xfrm>
            <a:off x="3526953" y="3225800"/>
            <a:ext cx="0" cy="1080000"/>
          </a:xfrm>
          <a:prstGeom prst="line">
            <a:avLst/>
          </a:prstGeom>
          <a:ln w="31750">
            <a:solidFill>
              <a:schemeClr val="tx1"/>
            </a:solidFill>
            <a:prstDash val="soli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6" name="object 10">
            <a:extLst>
              <a:ext uri="{FF2B5EF4-FFF2-40B4-BE49-F238E27FC236}">
                <a16:creationId xmlns:a16="http://schemas.microsoft.com/office/drawing/2014/main" id="{2FBCDDEA-0511-154F-B900-416DCF3CA632}"/>
              </a:ext>
            </a:extLst>
          </p:cNvPr>
          <p:cNvSpPr/>
          <p:nvPr/>
        </p:nvSpPr>
        <p:spPr>
          <a:xfrm>
            <a:off x="5370253" y="5105402"/>
            <a:ext cx="2121535" cy="648000"/>
          </a:xfrm>
          <a:custGeom>
            <a:avLst/>
            <a:gdLst/>
            <a:ahLst/>
            <a:cxnLst/>
            <a:rect l="l" t="t" r="r" b="b"/>
            <a:pathLst>
              <a:path w="2121535" h="462280">
                <a:moveTo>
                  <a:pt x="2121256" y="0"/>
                </a:moveTo>
                <a:lnTo>
                  <a:pt x="0" y="0"/>
                </a:lnTo>
                <a:lnTo>
                  <a:pt x="0" y="461665"/>
                </a:lnTo>
                <a:lnTo>
                  <a:pt x="2121256" y="461665"/>
                </a:lnTo>
                <a:lnTo>
                  <a:pt x="2121256" y="0"/>
                </a:lnTo>
                <a:close/>
              </a:path>
            </a:pathLst>
          </a:custGeom>
          <a:solidFill>
            <a:schemeClr val="accent2"/>
          </a:solidFill>
        </p:spPr>
        <p:txBody>
          <a:bodyPr wrap="square" lIns="0" tIns="0" rIns="0" bIns="0" rtlCol="0" anchor="ctr" anchorCtr="0"/>
          <a:lstStyle/>
          <a:p>
            <a:pPr algn="ctr"/>
            <a:r>
              <a:rPr lang="en-GB" sz="2000" dirty="0">
                <a:solidFill>
                  <a:schemeClr val="bg1"/>
                </a:solidFill>
                <a:latin typeface="Calibri" panose="020F0502020204030204" pitchFamily="34" charset="0"/>
                <a:cs typeface="Calibri" panose="020F0502020204030204" pitchFamily="34" charset="0"/>
              </a:rPr>
              <a:t>Nivolumab</a:t>
            </a:r>
            <a:endParaRPr sz="2000" dirty="0">
              <a:solidFill>
                <a:schemeClr val="bg1"/>
              </a:solidFill>
              <a:latin typeface="Calibri" panose="020F0502020204030204" pitchFamily="34" charset="0"/>
              <a:cs typeface="Calibri" panose="020F0502020204030204" pitchFamily="34" charset="0"/>
            </a:endParaRPr>
          </a:p>
        </p:txBody>
      </p:sp>
      <p:cxnSp>
        <p:nvCxnSpPr>
          <p:cNvPr id="47" name="Straight Connector 46">
            <a:extLst>
              <a:ext uri="{FF2B5EF4-FFF2-40B4-BE49-F238E27FC236}">
                <a16:creationId xmlns:a16="http://schemas.microsoft.com/office/drawing/2014/main" id="{8DD9D13C-CFD6-7E47-9DE9-0D5CB62D483E}"/>
              </a:ext>
            </a:extLst>
          </p:cNvPr>
          <p:cNvCxnSpPr>
            <a:cxnSpLocks/>
          </p:cNvCxnSpPr>
          <p:nvPr/>
        </p:nvCxnSpPr>
        <p:spPr>
          <a:xfrm>
            <a:off x="7154383" y="3225800"/>
            <a:ext cx="0" cy="1862667"/>
          </a:xfrm>
          <a:prstGeom prst="line">
            <a:avLst/>
          </a:prstGeom>
          <a:ln w="31750">
            <a:solidFill>
              <a:schemeClr val="tx1"/>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9" name="object 10">
            <a:extLst>
              <a:ext uri="{FF2B5EF4-FFF2-40B4-BE49-F238E27FC236}">
                <a16:creationId xmlns:a16="http://schemas.microsoft.com/office/drawing/2014/main" id="{0FF1CC8D-8CDF-9D4E-9236-4A73DCF1B9A9}"/>
              </a:ext>
            </a:extLst>
          </p:cNvPr>
          <p:cNvSpPr/>
          <p:nvPr/>
        </p:nvSpPr>
        <p:spPr>
          <a:xfrm>
            <a:off x="7601219" y="5105402"/>
            <a:ext cx="2121535" cy="648000"/>
          </a:xfrm>
          <a:custGeom>
            <a:avLst/>
            <a:gdLst/>
            <a:ahLst/>
            <a:cxnLst/>
            <a:rect l="l" t="t" r="r" b="b"/>
            <a:pathLst>
              <a:path w="2121535" h="462280">
                <a:moveTo>
                  <a:pt x="2121256" y="0"/>
                </a:moveTo>
                <a:lnTo>
                  <a:pt x="0" y="0"/>
                </a:lnTo>
                <a:lnTo>
                  <a:pt x="0" y="461665"/>
                </a:lnTo>
                <a:lnTo>
                  <a:pt x="2121256" y="461665"/>
                </a:lnTo>
                <a:lnTo>
                  <a:pt x="2121256" y="0"/>
                </a:lnTo>
                <a:close/>
              </a:path>
            </a:pathLst>
          </a:custGeom>
          <a:solidFill>
            <a:schemeClr val="accent2"/>
          </a:solidFill>
        </p:spPr>
        <p:txBody>
          <a:bodyPr wrap="square" lIns="0" tIns="0" rIns="0" bIns="0" rtlCol="0" anchor="ctr" anchorCtr="0"/>
          <a:lstStyle/>
          <a:p>
            <a:pPr algn="ctr"/>
            <a:r>
              <a:rPr lang="en-GB" sz="2000" dirty="0">
                <a:solidFill>
                  <a:schemeClr val="bg1"/>
                </a:solidFill>
                <a:latin typeface="Calibri" panose="020F0502020204030204" pitchFamily="34" charset="0"/>
                <a:cs typeface="Calibri" panose="020F0502020204030204" pitchFamily="34" charset="0"/>
              </a:rPr>
              <a:t>Pembrolizumab</a:t>
            </a:r>
            <a:endParaRPr sz="2000" dirty="0">
              <a:solidFill>
                <a:schemeClr val="bg1"/>
              </a:solidFill>
              <a:latin typeface="Calibri" panose="020F050202020403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id="{28566179-968E-6C4D-AB2A-9635E6D0EA84}"/>
              </a:ext>
            </a:extLst>
          </p:cNvPr>
          <p:cNvCxnSpPr>
            <a:cxnSpLocks/>
          </p:cNvCxnSpPr>
          <p:nvPr/>
        </p:nvCxnSpPr>
        <p:spPr>
          <a:xfrm>
            <a:off x="8661986" y="3225800"/>
            <a:ext cx="0" cy="1862667"/>
          </a:xfrm>
          <a:prstGeom prst="line">
            <a:avLst/>
          </a:prstGeom>
          <a:ln w="31750">
            <a:solidFill>
              <a:schemeClr val="tx1"/>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75ED87AD-7021-DA4A-8139-6CE24DF49817}"/>
              </a:ext>
            </a:extLst>
          </p:cNvPr>
          <p:cNvCxnSpPr>
            <a:cxnSpLocks/>
          </p:cNvCxnSpPr>
          <p:nvPr/>
        </p:nvCxnSpPr>
        <p:spPr>
          <a:xfrm>
            <a:off x="10782887" y="3217333"/>
            <a:ext cx="0" cy="1871134"/>
          </a:xfrm>
          <a:prstGeom prst="line">
            <a:avLst/>
          </a:prstGeom>
          <a:ln w="31750">
            <a:solidFill>
              <a:schemeClr val="tx1"/>
            </a:solidFill>
            <a:prstDash val="soli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4B32B41D-478D-C146-9172-A2FEEEDF734F}"/>
              </a:ext>
            </a:extLst>
          </p:cNvPr>
          <p:cNvCxnSpPr>
            <a:cxnSpLocks/>
          </p:cNvCxnSpPr>
          <p:nvPr/>
        </p:nvCxnSpPr>
        <p:spPr>
          <a:xfrm>
            <a:off x="5787553" y="3225800"/>
            <a:ext cx="0" cy="1080000"/>
          </a:xfrm>
          <a:prstGeom prst="line">
            <a:avLst/>
          </a:prstGeom>
          <a:ln w="31750">
            <a:solidFill>
              <a:schemeClr val="tx1"/>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396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9C4127-3CE2-DB47-9351-256CB8B987BF}"/>
              </a:ext>
            </a:extLst>
          </p:cNvPr>
          <p:cNvSpPr>
            <a:spLocks noGrp="1"/>
          </p:cNvSpPr>
          <p:nvPr>
            <p:ph type="sldNum" sz="quarter" idx="4"/>
          </p:nvPr>
        </p:nvSpPr>
        <p:spPr/>
        <p:txBody>
          <a:bodyPr/>
          <a:lstStyle/>
          <a:p>
            <a:fld id="{B6F15528-21DE-4FAA-801E-634DDDAF4B2B}" type="slidenum">
              <a:rPr lang="en-GB" smtClean="0"/>
              <a:pPr/>
              <a:t>41</a:t>
            </a:fld>
            <a:endParaRPr lang="en-GB"/>
          </a:p>
        </p:txBody>
      </p:sp>
      <p:sp>
        <p:nvSpPr>
          <p:cNvPr id="4" name="object 4"/>
          <p:cNvSpPr txBox="1">
            <a:spLocks noGrp="1"/>
          </p:cNvSpPr>
          <p:nvPr>
            <p:ph type="title"/>
          </p:nvPr>
        </p:nvSpPr>
        <p:spPr/>
        <p:txBody>
          <a:bodyPr/>
          <a:lstStyle/>
          <a:p>
            <a:r>
              <a:rPr lang="en-GB"/>
              <a:t>Ability to sequence requires starting systemic therapy at the appropriate time</a:t>
            </a:r>
            <a:endParaRPr lang="en-GB" dirty="0"/>
          </a:p>
        </p:txBody>
      </p:sp>
      <p:sp>
        <p:nvSpPr>
          <p:cNvPr id="67" name="Content Placeholder 66">
            <a:extLst>
              <a:ext uri="{FF2B5EF4-FFF2-40B4-BE49-F238E27FC236}">
                <a16:creationId xmlns:a16="http://schemas.microsoft.com/office/drawing/2014/main" id="{046833DD-2146-7143-AFAB-F6CF59A27481}"/>
              </a:ext>
            </a:extLst>
          </p:cNvPr>
          <p:cNvSpPr>
            <a:spLocks noGrp="1"/>
          </p:cNvSpPr>
          <p:nvPr>
            <p:ph sz="quarter" idx="15"/>
          </p:nvPr>
        </p:nvSpPr>
        <p:spPr/>
        <p:txBody>
          <a:bodyPr/>
          <a:lstStyle/>
          <a:p>
            <a:r>
              <a:rPr lang="en-GB" dirty="0"/>
              <a:t>CI, confidence interval; HR, hazard ratio; NR, not reached; OS, overall survival; TACE, </a:t>
            </a:r>
            <a:r>
              <a:rPr lang="en-US" dirty="0" err="1"/>
              <a:t>transcatheter</a:t>
            </a:r>
            <a:r>
              <a:rPr lang="en-US" dirty="0"/>
              <a:t> arterial </a:t>
            </a:r>
            <a:r>
              <a:rPr lang="en-US" dirty="0" err="1"/>
              <a:t>chemoembolisation</a:t>
            </a:r>
            <a:endParaRPr lang="en-GB" dirty="0"/>
          </a:p>
          <a:p>
            <a:pPr>
              <a:spcBef>
                <a:spcPts val="0"/>
              </a:spcBef>
            </a:pPr>
            <a:r>
              <a:rPr lang="en-GB" dirty="0"/>
              <a:t>Kudo M, et al. Cancers. 2019;11(8):1084</a:t>
            </a:r>
          </a:p>
        </p:txBody>
      </p:sp>
      <p:sp>
        <p:nvSpPr>
          <p:cNvPr id="10" name="TextBox 9">
            <a:extLst>
              <a:ext uri="{FF2B5EF4-FFF2-40B4-BE49-F238E27FC236}">
                <a16:creationId xmlns:a16="http://schemas.microsoft.com/office/drawing/2014/main" id="{A329FB88-7A1A-8D40-92B3-DFBC58A3E1A3}"/>
              </a:ext>
            </a:extLst>
          </p:cNvPr>
          <p:cNvSpPr txBox="1"/>
          <p:nvPr/>
        </p:nvSpPr>
        <p:spPr>
          <a:xfrm>
            <a:off x="4238020" y="4921502"/>
            <a:ext cx="91372" cy="193899"/>
          </a:xfrm>
          <a:prstGeom prst="rect">
            <a:avLst/>
          </a:prstGeom>
          <a:noFill/>
        </p:spPr>
        <p:txBody>
          <a:bodyPr wrap="none" lIns="0" tIns="0" rIns="0" bIns="0" rtlCol="0">
            <a:spAutoFit/>
          </a:bodyPr>
          <a:lstStyle/>
          <a:p>
            <a:pPr algn="ctr">
              <a:lnSpc>
                <a:spcPct val="90000"/>
              </a:lnSpc>
            </a:pPr>
            <a:r>
              <a:rPr lang="en-GB" sz="1400" dirty="0">
                <a:latin typeface="Calibri" panose="020F0502020204030204" pitchFamily="34" charset="0"/>
                <a:ea typeface="Aileron" charset="0"/>
                <a:cs typeface="Calibri" panose="020F0502020204030204" pitchFamily="34" charset="0"/>
              </a:rPr>
              <a:t>6</a:t>
            </a:r>
          </a:p>
        </p:txBody>
      </p:sp>
      <p:cxnSp>
        <p:nvCxnSpPr>
          <p:cNvPr id="11" name="Straight Connector 10">
            <a:extLst>
              <a:ext uri="{FF2B5EF4-FFF2-40B4-BE49-F238E27FC236}">
                <a16:creationId xmlns:a16="http://schemas.microsoft.com/office/drawing/2014/main" id="{A063DF4F-31F8-0341-9927-7BFB6DEDAB23}"/>
              </a:ext>
            </a:extLst>
          </p:cNvPr>
          <p:cNvCxnSpPr>
            <a:cxnSpLocks/>
          </p:cNvCxnSpPr>
          <p:nvPr/>
        </p:nvCxnSpPr>
        <p:spPr>
          <a:xfrm>
            <a:off x="3378200" y="4827126"/>
            <a:ext cx="65786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F26E459-C470-D941-97A0-803F0964091F}"/>
              </a:ext>
            </a:extLst>
          </p:cNvPr>
          <p:cNvCxnSpPr>
            <a:cxnSpLocks/>
          </p:cNvCxnSpPr>
          <p:nvPr/>
        </p:nvCxnSpPr>
        <p:spPr>
          <a:xfrm rot="16200000">
            <a:off x="4237731" y="4871051"/>
            <a:ext cx="90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CF63934-D61A-E64E-A852-A587C54951FD}"/>
              </a:ext>
            </a:extLst>
          </p:cNvPr>
          <p:cNvSpPr txBox="1"/>
          <p:nvPr/>
        </p:nvSpPr>
        <p:spPr>
          <a:xfrm>
            <a:off x="5094035" y="4921502"/>
            <a:ext cx="182742" cy="193899"/>
          </a:xfrm>
          <a:prstGeom prst="rect">
            <a:avLst/>
          </a:prstGeom>
          <a:noFill/>
        </p:spPr>
        <p:txBody>
          <a:bodyPr wrap="none" lIns="0" tIns="0" rIns="0" bIns="0" rtlCol="0">
            <a:spAutoFit/>
          </a:bodyPr>
          <a:lstStyle/>
          <a:p>
            <a:pPr algn="ctr">
              <a:lnSpc>
                <a:spcPct val="90000"/>
              </a:lnSpc>
            </a:pPr>
            <a:r>
              <a:rPr lang="en-GB" sz="1400" dirty="0">
                <a:latin typeface="Calibri" panose="020F0502020204030204" pitchFamily="34" charset="0"/>
                <a:ea typeface="Aileron" charset="0"/>
                <a:cs typeface="Calibri" panose="020F0502020204030204" pitchFamily="34" charset="0"/>
              </a:rPr>
              <a:t>12</a:t>
            </a:r>
          </a:p>
        </p:txBody>
      </p:sp>
      <p:cxnSp>
        <p:nvCxnSpPr>
          <p:cNvPr id="24" name="Straight Connector 23">
            <a:extLst>
              <a:ext uri="{FF2B5EF4-FFF2-40B4-BE49-F238E27FC236}">
                <a16:creationId xmlns:a16="http://schemas.microsoft.com/office/drawing/2014/main" id="{F476D54A-731F-A149-9581-1E67ABA51B40}"/>
              </a:ext>
            </a:extLst>
          </p:cNvPr>
          <p:cNvCxnSpPr>
            <a:cxnSpLocks/>
          </p:cNvCxnSpPr>
          <p:nvPr/>
        </p:nvCxnSpPr>
        <p:spPr>
          <a:xfrm rot="16200000">
            <a:off x="5139431" y="4871051"/>
            <a:ext cx="90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CDD7E9C7-C1E5-A041-BEB5-49BCC5DD772E}"/>
              </a:ext>
            </a:extLst>
          </p:cNvPr>
          <p:cNvSpPr txBox="1"/>
          <p:nvPr/>
        </p:nvSpPr>
        <p:spPr>
          <a:xfrm>
            <a:off x="5989385" y="4921502"/>
            <a:ext cx="182742" cy="193899"/>
          </a:xfrm>
          <a:prstGeom prst="rect">
            <a:avLst/>
          </a:prstGeom>
          <a:noFill/>
        </p:spPr>
        <p:txBody>
          <a:bodyPr wrap="none" lIns="0" tIns="0" rIns="0" bIns="0" rtlCol="0">
            <a:spAutoFit/>
          </a:bodyPr>
          <a:lstStyle/>
          <a:p>
            <a:pPr algn="ctr">
              <a:lnSpc>
                <a:spcPct val="90000"/>
              </a:lnSpc>
            </a:pPr>
            <a:r>
              <a:rPr lang="en-GB" sz="1400" dirty="0">
                <a:latin typeface="Calibri" panose="020F0502020204030204" pitchFamily="34" charset="0"/>
                <a:ea typeface="Aileron" charset="0"/>
                <a:cs typeface="Calibri" panose="020F0502020204030204" pitchFamily="34" charset="0"/>
              </a:rPr>
              <a:t>18</a:t>
            </a:r>
          </a:p>
        </p:txBody>
      </p:sp>
      <p:cxnSp>
        <p:nvCxnSpPr>
          <p:cNvPr id="26" name="Straight Connector 25">
            <a:extLst>
              <a:ext uri="{FF2B5EF4-FFF2-40B4-BE49-F238E27FC236}">
                <a16:creationId xmlns:a16="http://schemas.microsoft.com/office/drawing/2014/main" id="{DC20F6CD-B023-7443-B0F5-C061ACA8FC35}"/>
              </a:ext>
            </a:extLst>
          </p:cNvPr>
          <p:cNvCxnSpPr>
            <a:cxnSpLocks/>
          </p:cNvCxnSpPr>
          <p:nvPr/>
        </p:nvCxnSpPr>
        <p:spPr>
          <a:xfrm rot="16200000">
            <a:off x="6034781" y="4871051"/>
            <a:ext cx="90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B55CE672-30C0-0043-B29F-374AEDF68201}"/>
              </a:ext>
            </a:extLst>
          </p:cNvPr>
          <p:cNvSpPr txBox="1"/>
          <p:nvPr/>
        </p:nvSpPr>
        <p:spPr>
          <a:xfrm>
            <a:off x="3349020" y="4921502"/>
            <a:ext cx="91372" cy="193899"/>
          </a:xfrm>
          <a:prstGeom prst="rect">
            <a:avLst/>
          </a:prstGeom>
          <a:noFill/>
        </p:spPr>
        <p:txBody>
          <a:bodyPr wrap="none" lIns="0" tIns="0" rIns="0" bIns="0" rtlCol="0">
            <a:spAutoFit/>
          </a:bodyPr>
          <a:lstStyle/>
          <a:p>
            <a:pPr algn="ctr">
              <a:lnSpc>
                <a:spcPct val="90000"/>
              </a:lnSpc>
            </a:pPr>
            <a:r>
              <a:rPr lang="en-GB" sz="1400" dirty="0">
                <a:latin typeface="Calibri" panose="020F0502020204030204" pitchFamily="34" charset="0"/>
                <a:ea typeface="Aileron" charset="0"/>
                <a:cs typeface="Calibri" panose="020F0502020204030204" pitchFamily="34" charset="0"/>
              </a:rPr>
              <a:t>0</a:t>
            </a:r>
          </a:p>
        </p:txBody>
      </p:sp>
      <p:cxnSp>
        <p:nvCxnSpPr>
          <p:cNvPr id="28" name="Straight Connector 27">
            <a:extLst>
              <a:ext uri="{FF2B5EF4-FFF2-40B4-BE49-F238E27FC236}">
                <a16:creationId xmlns:a16="http://schemas.microsoft.com/office/drawing/2014/main" id="{3663259A-EB1C-344E-984E-03C851CB9EBE}"/>
              </a:ext>
            </a:extLst>
          </p:cNvPr>
          <p:cNvCxnSpPr>
            <a:cxnSpLocks/>
          </p:cNvCxnSpPr>
          <p:nvPr/>
        </p:nvCxnSpPr>
        <p:spPr>
          <a:xfrm flipV="1">
            <a:off x="3393731" y="1993900"/>
            <a:ext cx="0" cy="2922151"/>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11F34926-56AA-5045-818A-B21B72A364A5}"/>
              </a:ext>
            </a:extLst>
          </p:cNvPr>
          <p:cNvSpPr txBox="1"/>
          <p:nvPr/>
        </p:nvSpPr>
        <p:spPr>
          <a:xfrm>
            <a:off x="6891085" y="4921502"/>
            <a:ext cx="182742" cy="193899"/>
          </a:xfrm>
          <a:prstGeom prst="rect">
            <a:avLst/>
          </a:prstGeom>
          <a:noFill/>
        </p:spPr>
        <p:txBody>
          <a:bodyPr wrap="none" lIns="0" tIns="0" rIns="0" bIns="0" rtlCol="0">
            <a:spAutoFit/>
          </a:bodyPr>
          <a:lstStyle/>
          <a:p>
            <a:pPr algn="ctr">
              <a:lnSpc>
                <a:spcPct val="90000"/>
              </a:lnSpc>
            </a:pPr>
            <a:r>
              <a:rPr lang="en-GB" sz="1400" dirty="0">
                <a:latin typeface="Calibri" panose="020F0502020204030204" pitchFamily="34" charset="0"/>
                <a:ea typeface="Aileron" charset="0"/>
                <a:cs typeface="Calibri" panose="020F0502020204030204" pitchFamily="34" charset="0"/>
              </a:rPr>
              <a:t>24</a:t>
            </a:r>
          </a:p>
        </p:txBody>
      </p:sp>
      <p:cxnSp>
        <p:nvCxnSpPr>
          <p:cNvPr id="33" name="Straight Connector 32">
            <a:extLst>
              <a:ext uri="{FF2B5EF4-FFF2-40B4-BE49-F238E27FC236}">
                <a16:creationId xmlns:a16="http://schemas.microsoft.com/office/drawing/2014/main" id="{EC4C8746-3BAC-5A45-B244-96C580F0D15F}"/>
              </a:ext>
            </a:extLst>
          </p:cNvPr>
          <p:cNvCxnSpPr>
            <a:cxnSpLocks/>
          </p:cNvCxnSpPr>
          <p:nvPr/>
        </p:nvCxnSpPr>
        <p:spPr>
          <a:xfrm rot="16200000">
            <a:off x="6936481" y="4871051"/>
            <a:ext cx="90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6D897028-309E-8A47-A27A-DD903D9E0520}"/>
              </a:ext>
            </a:extLst>
          </p:cNvPr>
          <p:cNvSpPr txBox="1"/>
          <p:nvPr/>
        </p:nvSpPr>
        <p:spPr>
          <a:xfrm>
            <a:off x="7780085" y="4921502"/>
            <a:ext cx="182742" cy="193899"/>
          </a:xfrm>
          <a:prstGeom prst="rect">
            <a:avLst/>
          </a:prstGeom>
          <a:noFill/>
        </p:spPr>
        <p:txBody>
          <a:bodyPr wrap="none" lIns="0" tIns="0" rIns="0" bIns="0" rtlCol="0">
            <a:spAutoFit/>
          </a:bodyPr>
          <a:lstStyle/>
          <a:p>
            <a:pPr algn="ctr">
              <a:lnSpc>
                <a:spcPct val="90000"/>
              </a:lnSpc>
            </a:pPr>
            <a:r>
              <a:rPr lang="en-GB" sz="1400" dirty="0">
                <a:latin typeface="Calibri" panose="020F0502020204030204" pitchFamily="34" charset="0"/>
                <a:ea typeface="Aileron" charset="0"/>
                <a:cs typeface="Calibri" panose="020F0502020204030204" pitchFamily="34" charset="0"/>
              </a:rPr>
              <a:t>30</a:t>
            </a:r>
          </a:p>
        </p:txBody>
      </p:sp>
      <p:cxnSp>
        <p:nvCxnSpPr>
          <p:cNvPr id="35" name="Straight Connector 34">
            <a:extLst>
              <a:ext uri="{FF2B5EF4-FFF2-40B4-BE49-F238E27FC236}">
                <a16:creationId xmlns:a16="http://schemas.microsoft.com/office/drawing/2014/main" id="{05E67351-C578-4745-9324-FC77C1D26E59}"/>
              </a:ext>
            </a:extLst>
          </p:cNvPr>
          <p:cNvCxnSpPr>
            <a:cxnSpLocks/>
          </p:cNvCxnSpPr>
          <p:nvPr/>
        </p:nvCxnSpPr>
        <p:spPr>
          <a:xfrm rot="16200000">
            <a:off x="7825481" y="4871051"/>
            <a:ext cx="90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862ED0AD-9871-0C40-8D7D-F39DAFED278B}"/>
              </a:ext>
            </a:extLst>
          </p:cNvPr>
          <p:cNvSpPr txBox="1"/>
          <p:nvPr/>
        </p:nvSpPr>
        <p:spPr>
          <a:xfrm>
            <a:off x="8672260" y="4921502"/>
            <a:ext cx="182742" cy="193899"/>
          </a:xfrm>
          <a:prstGeom prst="rect">
            <a:avLst/>
          </a:prstGeom>
          <a:noFill/>
        </p:spPr>
        <p:txBody>
          <a:bodyPr wrap="none" lIns="0" tIns="0" rIns="0" bIns="0" rtlCol="0">
            <a:spAutoFit/>
          </a:bodyPr>
          <a:lstStyle/>
          <a:p>
            <a:pPr algn="ctr">
              <a:lnSpc>
                <a:spcPct val="90000"/>
              </a:lnSpc>
            </a:pPr>
            <a:r>
              <a:rPr lang="en-GB" sz="1400" dirty="0">
                <a:latin typeface="Calibri" panose="020F0502020204030204" pitchFamily="34" charset="0"/>
                <a:ea typeface="Aileron" charset="0"/>
                <a:cs typeface="Calibri" panose="020F0502020204030204" pitchFamily="34" charset="0"/>
              </a:rPr>
              <a:t>36</a:t>
            </a:r>
          </a:p>
        </p:txBody>
      </p:sp>
      <p:cxnSp>
        <p:nvCxnSpPr>
          <p:cNvPr id="37" name="Straight Connector 36">
            <a:extLst>
              <a:ext uri="{FF2B5EF4-FFF2-40B4-BE49-F238E27FC236}">
                <a16:creationId xmlns:a16="http://schemas.microsoft.com/office/drawing/2014/main" id="{49681E3D-9412-BB4D-B02E-D07E87A7A1DF}"/>
              </a:ext>
            </a:extLst>
          </p:cNvPr>
          <p:cNvCxnSpPr>
            <a:cxnSpLocks/>
          </p:cNvCxnSpPr>
          <p:nvPr/>
        </p:nvCxnSpPr>
        <p:spPr>
          <a:xfrm rot="16200000">
            <a:off x="8717656" y="4871051"/>
            <a:ext cx="90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0715D4F7-6CD0-CA47-8E06-8BA8371B9285}"/>
              </a:ext>
            </a:extLst>
          </p:cNvPr>
          <p:cNvSpPr txBox="1"/>
          <p:nvPr/>
        </p:nvSpPr>
        <p:spPr>
          <a:xfrm>
            <a:off x="9573960" y="4921502"/>
            <a:ext cx="182742" cy="193899"/>
          </a:xfrm>
          <a:prstGeom prst="rect">
            <a:avLst/>
          </a:prstGeom>
          <a:noFill/>
        </p:spPr>
        <p:txBody>
          <a:bodyPr wrap="none" lIns="0" tIns="0" rIns="0" bIns="0" rtlCol="0">
            <a:spAutoFit/>
          </a:bodyPr>
          <a:lstStyle/>
          <a:p>
            <a:pPr algn="ctr">
              <a:lnSpc>
                <a:spcPct val="90000"/>
              </a:lnSpc>
            </a:pPr>
            <a:r>
              <a:rPr lang="en-GB" sz="1400" dirty="0">
                <a:latin typeface="Calibri" panose="020F0502020204030204" pitchFamily="34" charset="0"/>
                <a:ea typeface="Aileron" charset="0"/>
                <a:cs typeface="Calibri" panose="020F0502020204030204" pitchFamily="34" charset="0"/>
              </a:rPr>
              <a:t>42</a:t>
            </a:r>
          </a:p>
        </p:txBody>
      </p:sp>
      <p:cxnSp>
        <p:nvCxnSpPr>
          <p:cNvPr id="39" name="Straight Connector 38">
            <a:extLst>
              <a:ext uri="{FF2B5EF4-FFF2-40B4-BE49-F238E27FC236}">
                <a16:creationId xmlns:a16="http://schemas.microsoft.com/office/drawing/2014/main" id="{2BC4D6A7-DB89-604C-8212-619868DCA7FF}"/>
              </a:ext>
            </a:extLst>
          </p:cNvPr>
          <p:cNvCxnSpPr>
            <a:cxnSpLocks/>
          </p:cNvCxnSpPr>
          <p:nvPr/>
        </p:nvCxnSpPr>
        <p:spPr>
          <a:xfrm rot="16200000">
            <a:off x="9619356" y="4871051"/>
            <a:ext cx="90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A49EDCE3-088E-1342-B127-A856DFA23849}"/>
              </a:ext>
            </a:extLst>
          </p:cNvPr>
          <p:cNvCxnSpPr>
            <a:cxnSpLocks/>
          </p:cNvCxnSpPr>
          <p:nvPr/>
        </p:nvCxnSpPr>
        <p:spPr>
          <a:xfrm>
            <a:off x="3307456" y="4827126"/>
            <a:ext cx="90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F020353D-65A3-354B-A429-D9AC80638835}"/>
              </a:ext>
            </a:extLst>
          </p:cNvPr>
          <p:cNvSpPr txBox="1"/>
          <p:nvPr/>
        </p:nvSpPr>
        <p:spPr>
          <a:xfrm>
            <a:off x="3177508" y="4750052"/>
            <a:ext cx="91371" cy="193899"/>
          </a:xfrm>
          <a:prstGeom prst="rect">
            <a:avLst/>
          </a:prstGeom>
          <a:noFill/>
        </p:spPr>
        <p:txBody>
          <a:bodyPr wrap="none" lIns="0" tIns="0" rIns="0" bIns="0" rtlCol="0">
            <a:spAutoFit/>
          </a:bodyPr>
          <a:lstStyle/>
          <a:p>
            <a:pPr algn="r">
              <a:lnSpc>
                <a:spcPct val="90000"/>
              </a:lnSpc>
            </a:pPr>
            <a:r>
              <a:rPr lang="en-GB" sz="1400" dirty="0">
                <a:latin typeface="Calibri" panose="020F0502020204030204" pitchFamily="34" charset="0"/>
                <a:ea typeface="Aileron" charset="0"/>
                <a:cs typeface="Calibri" panose="020F0502020204030204" pitchFamily="34" charset="0"/>
              </a:rPr>
              <a:t>0</a:t>
            </a:r>
          </a:p>
        </p:txBody>
      </p:sp>
      <p:cxnSp>
        <p:nvCxnSpPr>
          <p:cNvPr id="42" name="Straight Connector 41">
            <a:extLst>
              <a:ext uri="{FF2B5EF4-FFF2-40B4-BE49-F238E27FC236}">
                <a16:creationId xmlns:a16="http://schemas.microsoft.com/office/drawing/2014/main" id="{7320830A-5D90-2D4A-86C3-F1EF0FEDC6CC}"/>
              </a:ext>
            </a:extLst>
          </p:cNvPr>
          <p:cNvCxnSpPr>
            <a:cxnSpLocks/>
          </p:cNvCxnSpPr>
          <p:nvPr/>
        </p:nvCxnSpPr>
        <p:spPr>
          <a:xfrm>
            <a:off x="3307456" y="4287376"/>
            <a:ext cx="90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77F0B4BE-385A-6146-A6E2-0F8E943C23E1}"/>
              </a:ext>
            </a:extLst>
          </p:cNvPr>
          <p:cNvSpPr txBox="1"/>
          <p:nvPr/>
        </p:nvSpPr>
        <p:spPr>
          <a:xfrm>
            <a:off x="3086137" y="4210302"/>
            <a:ext cx="182742" cy="193899"/>
          </a:xfrm>
          <a:prstGeom prst="rect">
            <a:avLst/>
          </a:prstGeom>
          <a:noFill/>
        </p:spPr>
        <p:txBody>
          <a:bodyPr wrap="none" lIns="0" tIns="0" rIns="0" bIns="0" rtlCol="0">
            <a:spAutoFit/>
          </a:bodyPr>
          <a:lstStyle/>
          <a:p>
            <a:pPr algn="r">
              <a:lnSpc>
                <a:spcPct val="90000"/>
              </a:lnSpc>
            </a:pPr>
            <a:r>
              <a:rPr lang="en-GB" sz="1400" dirty="0">
                <a:latin typeface="Calibri" panose="020F0502020204030204" pitchFamily="34" charset="0"/>
                <a:ea typeface="Aileron" charset="0"/>
                <a:cs typeface="Calibri" panose="020F0502020204030204" pitchFamily="34" charset="0"/>
              </a:rPr>
              <a:t>20</a:t>
            </a:r>
          </a:p>
        </p:txBody>
      </p:sp>
      <p:cxnSp>
        <p:nvCxnSpPr>
          <p:cNvPr id="44" name="Straight Connector 43">
            <a:extLst>
              <a:ext uri="{FF2B5EF4-FFF2-40B4-BE49-F238E27FC236}">
                <a16:creationId xmlns:a16="http://schemas.microsoft.com/office/drawing/2014/main" id="{58F7DCDB-640C-924D-9C1D-053CE35FA0B9}"/>
              </a:ext>
            </a:extLst>
          </p:cNvPr>
          <p:cNvCxnSpPr>
            <a:cxnSpLocks/>
          </p:cNvCxnSpPr>
          <p:nvPr/>
        </p:nvCxnSpPr>
        <p:spPr>
          <a:xfrm>
            <a:off x="3307456" y="3744451"/>
            <a:ext cx="90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DF3981EF-8686-2148-A3BE-EB8FB0E51966}"/>
              </a:ext>
            </a:extLst>
          </p:cNvPr>
          <p:cNvSpPr txBox="1"/>
          <p:nvPr/>
        </p:nvSpPr>
        <p:spPr>
          <a:xfrm>
            <a:off x="3086137" y="3667377"/>
            <a:ext cx="182742" cy="193899"/>
          </a:xfrm>
          <a:prstGeom prst="rect">
            <a:avLst/>
          </a:prstGeom>
          <a:noFill/>
        </p:spPr>
        <p:txBody>
          <a:bodyPr wrap="none" lIns="0" tIns="0" rIns="0" bIns="0" rtlCol="0">
            <a:spAutoFit/>
          </a:bodyPr>
          <a:lstStyle/>
          <a:p>
            <a:pPr algn="r">
              <a:lnSpc>
                <a:spcPct val="90000"/>
              </a:lnSpc>
            </a:pPr>
            <a:r>
              <a:rPr lang="en-GB" sz="1400" dirty="0">
                <a:latin typeface="Calibri" panose="020F0502020204030204" pitchFamily="34" charset="0"/>
                <a:ea typeface="Aileron" charset="0"/>
                <a:cs typeface="Calibri" panose="020F0502020204030204" pitchFamily="34" charset="0"/>
              </a:rPr>
              <a:t>40</a:t>
            </a:r>
          </a:p>
        </p:txBody>
      </p:sp>
      <p:cxnSp>
        <p:nvCxnSpPr>
          <p:cNvPr id="46" name="Straight Connector 45">
            <a:extLst>
              <a:ext uri="{FF2B5EF4-FFF2-40B4-BE49-F238E27FC236}">
                <a16:creationId xmlns:a16="http://schemas.microsoft.com/office/drawing/2014/main" id="{3CB2C1F7-13DB-9544-A723-12C67CD51A21}"/>
              </a:ext>
            </a:extLst>
          </p:cNvPr>
          <p:cNvCxnSpPr>
            <a:cxnSpLocks/>
          </p:cNvCxnSpPr>
          <p:nvPr/>
        </p:nvCxnSpPr>
        <p:spPr>
          <a:xfrm>
            <a:off x="3307456" y="3211051"/>
            <a:ext cx="90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75C26AD3-35E1-A340-8ED4-1EA51297064A}"/>
              </a:ext>
            </a:extLst>
          </p:cNvPr>
          <p:cNvSpPr txBox="1"/>
          <p:nvPr/>
        </p:nvSpPr>
        <p:spPr>
          <a:xfrm>
            <a:off x="3086137" y="3133977"/>
            <a:ext cx="182742" cy="193899"/>
          </a:xfrm>
          <a:prstGeom prst="rect">
            <a:avLst/>
          </a:prstGeom>
          <a:noFill/>
        </p:spPr>
        <p:txBody>
          <a:bodyPr wrap="none" lIns="0" tIns="0" rIns="0" bIns="0" rtlCol="0">
            <a:spAutoFit/>
          </a:bodyPr>
          <a:lstStyle/>
          <a:p>
            <a:pPr algn="r">
              <a:lnSpc>
                <a:spcPct val="90000"/>
              </a:lnSpc>
            </a:pPr>
            <a:r>
              <a:rPr lang="en-GB" sz="1400" dirty="0">
                <a:latin typeface="Calibri" panose="020F0502020204030204" pitchFamily="34" charset="0"/>
                <a:ea typeface="Aileron" charset="0"/>
                <a:cs typeface="Calibri" panose="020F0502020204030204" pitchFamily="34" charset="0"/>
              </a:rPr>
              <a:t>60</a:t>
            </a:r>
          </a:p>
        </p:txBody>
      </p:sp>
      <p:cxnSp>
        <p:nvCxnSpPr>
          <p:cNvPr id="48" name="Straight Connector 47">
            <a:extLst>
              <a:ext uri="{FF2B5EF4-FFF2-40B4-BE49-F238E27FC236}">
                <a16:creationId xmlns:a16="http://schemas.microsoft.com/office/drawing/2014/main" id="{CC6AF5FF-0B8B-A541-9E46-5699423A380A}"/>
              </a:ext>
            </a:extLst>
          </p:cNvPr>
          <p:cNvCxnSpPr>
            <a:cxnSpLocks/>
          </p:cNvCxnSpPr>
          <p:nvPr/>
        </p:nvCxnSpPr>
        <p:spPr>
          <a:xfrm>
            <a:off x="3307456" y="2668126"/>
            <a:ext cx="90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C1196414-2E6E-1040-948C-9267FFBCBC49}"/>
              </a:ext>
            </a:extLst>
          </p:cNvPr>
          <p:cNvSpPr txBox="1"/>
          <p:nvPr/>
        </p:nvSpPr>
        <p:spPr>
          <a:xfrm>
            <a:off x="3086137" y="2591052"/>
            <a:ext cx="182742" cy="193899"/>
          </a:xfrm>
          <a:prstGeom prst="rect">
            <a:avLst/>
          </a:prstGeom>
          <a:noFill/>
        </p:spPr>
        <p:txBody>
          <a:bodyPr wrap="none" lIns="0" tIns="0" rIns="0" bIns="0" rtlCol="0">
            <a:spAutoFit/>
          </a:bodyPr>
          <a:lstStyle/>
          <a:p>
            <a:pPr algn="r">
              <a:lnSpc>
                <a:spcPct val="90000"/>
              </a:lnSpc>
            </a:pPr>
            <a:r>
              <a:rPr lang="en-GB" sz="1400" dirty="0">
                <a:latin typeface="Calibri" panose="020F0502020204030204" pitchFamily="34" charset="0"/>
                <a:ea typeface="Aileron" charset="0"/>
                <a:cs typeface="Calibri" panose="020F0502020204030204" pitchFamily="34" charset="0"/>
              </a:rPr>
              <a:t>80</a:t>
            </a:r>
          </a:p>
        </p:txBody>
      </p:sp>
      <p:cxnSp>
        <p:nvCxnSpPr>
          <p:cNvPr id="50" name="Straight Connector 49">
            <a:extLst>
              <a:ext uri="{FF2B5EF4-FFF2-40B4-BE49-F238E27FC236}">
                <a16:creationId xmlns:a16="http://schemas.microsoft.com/office/drawing/2014/main" id="{E280353F-A0B8-6746-BB2F-B114AF6250DF}"/>
              </a:ext>
            </a:extLst>
          </p:cNvPr>
          <p:cNvCxnSpPr>
            <a:cxnSpLocks/>
          </p:cNvCxnSpPr>
          <p:nvPr/>
        </p:nvCxnSpPr>
        <p:spPr>
          <a:xfrm>
            <a:off x="3307456" y="2128376"/>
            <a:ext cx="90000" cy="0"/>
          </a:xfrm>
          <a:prstGeom prst="line">
            <a:avLst/>
          </a:prstGeom>
          <a:ln w="1270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0E47B400-8778-114B-9306-A45BE93FDE59}"/>
              </a:ext>
            </a:extLst>
          </p:cNvPr>
          <p:cNvSpPr txBox="1"/>
          <p:nvPr/>
        </p:nvSpPr>
        <p:spPr>
          <a:xfrm>
            <a:off x="2994765" y="2051302"/>
            <a:ext cx="274114" cy="193899"/>
          </a:xfrm>
          <a:prstGeom prst="rect">
            <a:avLst/>
          </a:prstGeom>
          <a:noFill/>
        </p:spPr>
        <p:txBody>
          <a:bodyPr wrap="none" lIns="0" tIns="0" rIns="0" bIns="0" rtlCol="0">
            <a:spAutoFit/>
          </a:bodyPr>
          <a:lstStyle/>
          <a:p>
            <a:pPr algn="r">
              <a:lnSpc>
                <a:spcPct val="90000"/>
              </a:lnSpc>
            </a:pPr>
            <a:r>
              <a:rPr lang="en-GB" sz="1400" dirty="0">
                <a:latin typeface="Calibri" panose="020F0502020204030204" pitchFamily="34" charset="0"/>
                <a:ea typeface="Aileron" charset="0"/>
                <a:cs typeface="Calibri" panose="020F0502020204030204" pitchFamily="34" charset="0"/>
              </a:rPr>
              <a:t>100</a:t>
            </a:r>
          </a:p>
        </p:txBody>
      </p:sp>
      <p:sp>
        <p:nvSpPr>
          <p:cNvPr id="52" name="TextBox 51">
            <a:extLst>
              <a:ext uri="{FF2B5EF4-FFF2-40B4-BE49-F238E27FC236}">
                <a16:creationId xmlns:a16="http://schemas.microsoft.com/office/drawing/2014/main" id="{926D087C-4DE3-4349-9BDA-24D898DEA5EF}"/>
              </a:ext>
            </a:extLst>
          </p:cNvPr>
          <p:cNvSpPr txBox="1"/>
          <p:nvPr/>
        </p:nvSpPr>
        <p:spPr>
          <a:xfrm rot="16200000">
            <a:off x="1830724" y="3320595"/>
            <a:ext cx="1838132" cy="249299"/>
          </a:xfrm>
          <a:prstGeom prst="rect">
            <a:avLst/>
          </a:prstGeom>
          <a:noFill/>
        </p:spPr>
        <p:txBody>
          <a:bodyPr wrap="none" lIns="0" tIns="0" rIns="0" bIns="0" rtlCol="0">
            <a:spAutoFit/>
          </a:bodyPr>
          <a:lstStyle/>
          <a:p>
            <a:pPr algn="ctr">
              <a:lnSpc>
                <a:spcPct val="90000"/>
              </a:lnSpc>
            </a:pPr>
            <a:r>
              <a:rPr lang="en-GB" b="1" dirty="0">
                <a:latin typeface="Calibri" panose="020F0502020204030204" pitchFamily="34" charset="0"/>
                <a:ea typeface="Aileron" charset="0"/>
                <a:cs typeface="Calibri" panose="020F0502020204030204" pitchFamily="34" charset="0"/>
              </a:rPr>
              <a:t>Overall survival (%)</a:t>
            </a:r>
          </a:p>
        </p:txBody>
      </p:sp>
      <p:sp>
        <p:nvSpPr>
          <p:cNvPr id="53" name="TextBox 52">
            <a:extLst>
              <a:ext uri="{FF2B5EF4-FFF2-40B4-BE49-F238E27FC236}">
                <a16:creationId xmlns:a16="http://schemas.microsoft.com/office/drawing/2014/main" id="{A9694AD0-94AD-E441-9E88-C3A7380B5288}"/>
              </a:ext>
            </a:extLst>
          </p:cNvPr>
          <p:cNvSpPr txBox="1"/>
          <p:nvPr/>
        </p:nvSpPr>
        <p:spPr>
          <a:xfrm>
            <a:off x="5850821" y="5123917"/>
            <a:ext cx="1397307" cy="249299"/>
          </a:xfrm>
          <a:prstGeom prst="rect">
            <a:avLst/>
          </a:prstGeom>
          <a:noFill/>
        </p:spPr>
        <p:txBody>
          <a:bodyPr wrap="none" lIns="0" tIns="0" rIns="0" bIns="0" rtlCol="0">
            <a:spAutoFit/>
          </a:bodyPr>
          <a:lstStyle/>
          <a:p>
            <a:pPr algn="ctr">
              <a:lnSpc>
                <a:spcPct val="90000"/>
              </a:lnSpc>
            </a:pPr>
            <a:r>
              <a:rPr lang="en-GB" b="1" dirty="0">
                <a:latin typeface="Calibri" panose="020F0502020204030204" pitchFamily="34" charset="0"/>
                <a:ea typeface="Aileron" charset="0"/>
                <a:cs typeface="Calibri" panose="020F0502020204030204" pitchFamily="34" charset="0"/>
              </a:rPr>
              <a:t>Time (months)</a:t>
            </a:r>
          </a:p>
        </p:txBody>
      </p:sp>
      <p:sp>
        <p:nvSpPr>
          <p:cNvPr id="54" name="TextBox 53">
            <a:extLst>
              <a:ext uri="{FF2B5EF4-FFF2-40B4-BE49-F238E27FC236}">
                <a16:creationId xmlns:a16="http://schemas.microsoft.com/office/drawing/2014/main" id="{FF263A46-D180-2646-98A9-A79693AAA4C6}"/>
              </a:ext>
            </a:extLst>
          </p:cNvPr>
          <p:cNvSpPr txBox="1"/>
          <p:nvPr/>
        </p:nvSpPr>
        <p:spPr>
          <a:xfrm>
            <a:off x="4192335" y="5514168"/>
            <a:ext cx="182742" cy="387798"/>
          </a:xfrm>
          <a:prstGeom prst="rect">
            <a:avLst/>
          </a:prstGeom>
          <a:noFill/>
        </p:spPr>
        <p:txBody>
          <a:bodyPr wrap="none" lIns="0" tIns="0" rIns="0" bIns="0" rtlCol="0">
            <a:spAutoFit/>
          </a:bodyPr>
          <a:lstStyle/>
          <a:p>
            <a:pPr algn="ctr">
              <a:lnSpc>
                <a:spcPct val="90000"/>
              </a:lnSpc>
            </a:pPr>
            <a:r>
              <a:rPr lang="en-GB" sz="1400" dirty="0">
                <a:latin typeface="Calibri" panose="020F0502020204030204" pitchFamily="34" charset="0"/>
                <a:ea typeface="Aileron" charset="0"/>
                <a:cs typeface="Calibri" panose="020F0502020204030204" pitchFamily="34" charset="0"/>
              </a:rPr>
              <a:t>30</a:t>
            </a:r>
          </a:p>
          <a:p>
            <a:pPr algn="ctr">
              <a:lnSpc>
                <a:spcPct val="90000"/>
              </a:lnSpc>
            </a:pPr>
            <a:r>
              <a:rPr lang="en-GB" sz="1400" dirty="0">
                <a:latin typeface="Calibri" panose="020F0502020204030204" pitchFamily="34" charset="0"/>
                <a:ea typeface="Aileron" charset="0"/>
                <a:cs typeface="Calibri" panose="020F0502020204030204" pitchFamily="34" charset="0"/>
              </a:rPr>
              <a:t>52</a:t>
            </a:r>
          </a:p>
        </p:txBody>
      </p:sp>
      <p:sp>
        <p:nvSpPr>
          <p:cNvPr id="55" name="TextBox 54">
            <a:extLst>
              <a:ext uri="{FF2B5EF4-FFF2-40B4-BE49-F238E27FC236}">
                <a16:creationId xmlns:a16="http://schemas.microsoft.com/office/drawing/2014/main" id="{D7BFAB52-7470-3846-95F4-07252A0792D0}"/>
              </a:ext>
            </a:extLst>
          </p:cNvPr>
          <p:cNvSpPr txBox="1"/>
          <p:nvPr/>
        </p:nvSpPr>
        <p:spPr>
          <a:xfrm>
            <a:off x="5094035" y="5514168"/>
            <a:ext cx="182742" cy="387798"/>
          </a:xfrm>
          <a:prstGeom prst="rect">
            <a:avLst/>
          </a:prstGeom>
          <a:noFill/>
        </p:spPr>
        <p:txBody>
          <a:bodyPr wrap="none" lIns="0" tIns="0" rIns="0" bIns="0" rtlCol="0">
            <a:spAutoFit/>
          </a:bodyPr>
          <a:lstStyle/>
          <a:p>
            <a:pPr algn="ctr">
              <a:lnSpc>
                <a:spcPct val="90000"/>
              </a:lnSpc>
            </a:pPr>
            <a:r>
              <a:rPr lang="en-GB" sz="1400" dirty="0">
                <a:latin typeface="Calibri" panose="020F0502020204030204" pitchFamily="34" charset="0"/>
                <a:ea typeface="Aileron" charset="0"/>
                <a:cs typeface="Calibri" panose="020F0502020204030204" pitchFamily="34" charset="0"/>
              </a:rPr>
              <a:t>19</a:t>
            </a:r>
          </a:p>
          <a:p>
            <a:pPr algn="ctr">
              <a:lnSpc>
                <a:spcPct val="90000"/>
              </a:lnSpc>
            </a:pPr>
            <a:r>
              <a:rPr lang="en-GB" sz="1400" dirty="0">
                <a:latin typeface="Calibri" panose="020F0502020204030204" pitchFamily="34" charset="0"/>
                <a:ea typeface="Aileron" charset="0"/>
                <a:cs typeface="Calibri" panose="020F0502020204030204" pitchFamily="34" charset="0"/>
              </a:rPr>
              <a:t>44</a:t>
            </a:r>
          </a:p>
        </p:txBody>
      </p:sp>
      <p:sp>
        <p:nvSpPr>
          <p:cNvPr id="56" name="TextBox 55">
            <a:extLst>
              <a:ext uri="{FF2B5EF4-FFF2-40B4-BE49-F238E27FC236}">
                <a16:creationId xmlns:a16="http://schemas.microsoft.com/office/drawing/2014/main" id="{88ABF691-B87E-5B41-BCBE-93BCF1961B2F}"/>
              </a:ext>
            </a:extLst>
          </p:cNvPr>
          <p:cNvSpPr txBox="1"/>
          <p:nvPr/>
        </p:nvSpPr>
        <p:spPr>
          <a:xfrm>
            <a:off x="5989385" y="5514168"/>
            <a:ext cx="182742" cy="387798"/>
          </a:xfrm>
          <a:prstGeom prst="rect">
            <a:avLst/>
          </a:prstGeom>
          <a:noFill/>
        </p:spPr>
        <p:txBody>
          <a:bodyPr wrap="none" lIns="0" tIns="0" rIns="0" bIns="0" rtlCol="0">
            <a:spAutoFit/>
          </a:bodyPr>
          <a:lstStyle/>
          <a:p>
            <a:pPr algn="ctr">
              <a:lnSpc>
                <a:spcPct val="90000"/>
              </a:lnSpc>
            </a:pPr>
            <a:r>
              <a:rPr lang="en-GB" sz="1400" dirty="0">
                <a:latin typeface="Calibri" panose="020F0502020204030204" pitchFamily="34" charset="0"/>
                <a:ea typeface="Aileron" charset="0"/>
                <a:cs typeface="Calibri" panose="020F0502020204030204" pitchFamily="34" charset="0"/>
              </a:rPr>
              <a:t>12</a:t>
            </a:r>
          </a:p>
          <a:p>
            <a:pPr algn="ctr">
              <a:lnSpc>
                <a:spcPct val="90000"/>
              </a:lnSpc>
            </a:pPr>
            <a:r>
              <a:rPr lang="en-GB" sz="1400" dirty="0">
                <a:latin typeface="Calibri" panose="020F0502020204030204" pitchFamily="34" charset="0"/>
                <a:ea typeface="Aileron" charset="0"/>
                <a:cs typeface="Calibri" panose="020F0502020204030204" pitchFamily="34" charset="0"/>
              </a:rPr>
              <a:t>31</a:t>
            </a:r>
          </a:p>
        </p:txBody>
      </p:sp>
      <p:sp>
        <p:nvSpPr>
          <p:cNvPr id="57" name="TextBox 56">
            <a:extLst>
              <a:ext uri="{FF2B5EF4-FFF2-40B4-BE49-F238E27FC236}">
                <a16:creationId xmlns:a16="http://schemas.microsoft.com/office/drawing/2014/main" id="{A0BAC309-CFD8-0741-A65A-57CF4DEE8FA6}"/>
              </a:ext>
            </a:extLst>
          </p:cNvPr>
          <p:cNvSpPr txBox="1"/>
          <p:nvPr/>
        </p:nvSpPr>
        <p:spPr>
          <a:xfrm>
            <a:off x="3303335" y="5514168"/>
            <a:ext cx="182742" cy="387798"/>
          </a:xfrm>
          <a:prstGeom prst="rect">
            <a:avLst/>
          </a:prstGeom>
          <a:noFill/>
        </p:spPr>
        <p:txBody>
          <a:bodyPr wrap="none" lIns="0" tIns="0" rIns="0" bIns="0" rtlCol="0">
            <a:spAutoFit/>
          </a:bodyPr>
          <a:lstStyle/>
          <a:p>
            <a:pPr algn="ctr">
              <a:lnSpc>
                <a:spcPct val="90000"/>
              </a:lnSpc>
            </a:pPr>
            <a:r>
              <a:rPr lang="en-GB" sz="1400" dirty="0">
                <a:latin typeface="Calibri" panose="020F0502020204030204" pitchFamily="34" charset="0"/>
                <a:ea typeface="Aileron" charset="0"/>
                <a:cs typeface="Calibri" panose="020F0502020204030204" pitchFamily="34" charset="0"/>
              </a:rPr>
              <a:t>30</a:t>
            </a:r>
          </a:p>
          <a:p>
            <a:pPr algn="ctr">
              <a:lnSpc>
                <a:spcPct val="90000"/>
              </a:lnSpc>
            </a:pPr>
            <a:r>
              <a:rPr lang="en-GB" sz="1400" dirty="0">
                <a:latin typeface="Calibri" panose="020F0502020204030204" pitchFamily="34" charset="0"/>
                <a:ea typeface="Aileron" charset="0"/>
                <a:cs typeface="Calibri" panose="020F0502020204030204" pitchFamily="34" charset="0"/>
              </a:rPr>
              <a:t>60</a:t>
            </a:r>
          </a:p>
        </p:txBody>
      </p:sp>
      <p:sp>
        <p:nvSpPr>
          <p:cNvPr id="58" name="TextBox 57">
            <a:extLst>
              <a:ext uri="{FF2B5EF4-FFF2-40B4-BE49-F238E27FC236}">
                <a16:creationId xmlns:a16="http://schemas.microsoft.com/office/drawing/2014/main" id="{F14CCF2B-9021-6D48-8BB3-00EB41E106EE}"/>
              </a:ext>
            </a:extLst>
          </p:cNvPr>
          <p:cNvSpPr txBox="1"/>
          <p:nvPr/>
        </p:nvSpPr>
        <p:spPr>
          <a:xfrm>
            <a:off x="6891085" y="5514168"/>
            <a:ext cx="182742" cy="387798"/>
          </a:xfrm>
          <a:prstGeom prst="rect">
            <a:avLst/>
          </a:prstGeom>
          <a:noFill/>
        </p:spPr>
        <p:txBody>
          <a:bodyPr wrap="none" lIns="0" tIns="0" rIns="0" bIns="0" rtlCol="0">
            <a:spAutoFit/>
          </a:bodyPr>
          <a:lstStyle/>
          <a:p>
            <a:pPr algn="ctr">
              <a:lnSpc>
                <a:spcPct val="90000"/>
              </a:lnSpc>
            </a:pPr>
            <a:r>
              <a:rPr lang="en-GB" sz="1400" dirty="0">
                <a:latin typeface="Calibri" panose="020F0502020204030204" pitchFamily="34" charset="0"/>
                <a:ea typeface="Aileron" charset="0"/>
                <a:cs typeface="Calibri" panose="020F0502020204030204" pitchFamily="34" charset="0"/>
              </a:rPr>
              <a:t>9</a:t>
            </a:r>
          </a:p>
          <a:p>
            <a:pPr algn="ctr">
              <a:lnSpc>
                <a:spcPct val="90000"/>
              </a:lnSpc>
            </a:pPr>
            <a:r>
              <a:rPr lang="en-GB" sz="1400" dirty="0">
                <a:latin typeface="Calibri" panose="020F0502020204030204" pitchFamily="34" charset="0"/>
                <a:ea typeface="Aileron" charset="0"/>
                <a:cs typeface="Calibri" panose="020F0502020204030204" pitchFamily="34" charset="0"/>
              </a:rPr>
              <a:t>20</a:t>
            </a:r>
          </a:p>
        </p:txBody>
      </p:sp>
      <p:sp>
        <p:nvSpPr>
          <p:cNvPr id="59" name="TextBox 58">
            <a:extLst>
              <a:ext uri="{FF2B5EF4-FFF2-40B4-BE49-F238E27FC236}">
                <a16:creationId xmlns:a16="http://schemas.microsoft.com/office/drawing/2014/main" id="{D20103DD-0A4F-684E-B4BA-0B05A836D540}"/>
              </a:ext>
            </a:extLst>
          </p:cNvPr>
          <p:cNvSpPr txBox="1"/>
          <p:nvPr/>
        </p:nvSpPr>
        <p:spPr>
          <a:xfrm>
            <a:off x="7780085" y="5514168"/>
            <a:ext cx="182742" cy="387798"/>
          </a:xfrm>
          <a:prstGeom prst="rect">
            <a:avLst/>
          </a:prstGeom>
          <a:noFill/>
        </p:spPr>
        <p:txBody>
          <a:bodyPr wrap="none" lIns="0" tIns="0" rIns="0" bIns="0" rtlCol="0">
            <a:spAutoFit/>
          </a:bodyPr>
          <a:lstStyle/>
          <a:p>
            <a:pPr algn="ctr">
              <a:lnSpc>
                <a:spcPct val="90000"/>
              </a:lnSpc>
            </a:pPr>
            <a:r>
              <a:rPr lang="en-GB" sz="1400" dirty="0">
                <a:latin typeface="Calibri" panose="020F0502020204030204" pitchFamily="34" charset="0"/>
                <a:ea typeface="Aileron" charset="0"/>
                <a:cs typeface="Calibri" panose="020F0502020204030204" pitchFamily="34" charset="0"/>
              </a:rPr>
              <a:t>8</a:t>
            </a:r>
          </a:p>
          <a:p>
            <a:pPr algn="ctr">
              <a:lnSpc>
                <a:spcPct val="90000"/>
              </a:lnSpc>
            </a:pPr>
            <a:r>
              <a:rPr lang="en-GB" sz="1400" dirty="0">
                <a:latin typeface="Calibri" panose="020F0502020204030204" pitchFamily="34" charset="0"/>
                <a:ea typeface="Aileron" charset="0"/>
                <a:cs typeface="Calibri" panose="020F0502020204030204" pitchFamily="34" charset="0"/>
              </a:rPr>
              <a:t>16</a:t>
            </a:r>
          </a:p>
        </p:txBody>
      </p:sp>
      <p:sp>
        <p:nvSpPr>
          <p:cNvPr id="60" name="TextBox 59">
            <a:extLst>
              <a:ext uri="{FF2B5EF4-FFF2-40B4-BE49-F238E27FC236}">
                <a16:creationId xmlns:a16="http://schemas.microsoft.com/office/drawing/2014/main" id="{85E8BF29-931A-3844-B7D9-F8D3E0DECF35}"/>
              </a:ext>
            </a:extLst>
          </p:cNvPr>
          <p:cNvSpPr txBox="1"/>
          <p:nvPr/>
        </p:nvSpPr>
        <p:spPr>
          <a:xfrm>
            <a:off x="8672260" y="5514168"/>
            <a:ext cx="182742" cy="387798"/>
          </a:xfrm>
          <a:prstGeom prst="rect">
            <a:avLst/>
          </a:prstGeom>
          <a:noFill/>
        </p:spPr>
        <p:txBody>
          <a:bodyPr wrap="none" lIns="0" tIns="0" rIns="0" bIns="0" rtlCol="0">
            <a:spAutoFit/>
          </a:bodyPr>
          <a:lstStyle/>
          <a:p>
            <a:pPr algn="ctr">
              <a:lnSpc>
                <a:spcPct val="90000"/>
              </a:lnSpc>
            </a:pPr>
            <a:r>
              <a:rPr lang="en-GB" sz="1400" dirty="0">
                <a:latin typeface="Calibri" panose="020F0502020204030204" pitchFamily="34" charset="0"/>
                <a:ea typeface="Aileron" charset="0"/>
                <a:cs typeface="Calibri" panose="020F0502020204030204" pitchFamily="34" charset="0"/>
              </a:rPr>
              <a:t>4</a:t>
            </a:r>
          </a:p>
          <a:p>
            <a:pPr algn="ctr">
              <a:lnSpc>
                <a:spcPct val="90000"/>
              </a:lnSpc>
            </a:pPr>
            <a:r>
              <a:rPr lang="en-GB" sz="1400" dirty="0">
                <a:latin typeface="Calibri" panose="020F0502020204030204" pitchFamily="34" charset="0"/>
                <a:ea typeface="Aileron" charset="0"/>
                <a:cs typeface="Calibri" panose="020F0502020204030204" pitchFamily="34" charset="0"/>
              </a:rPr>
              <a:t>13</a:t>
            </a:r>
          </a:p>
        </p:txBody>
      </p:sp>
      <p:sp>
        <p:nvSpPr>
          <p:cNvPr id="61" name="TextBox 60">
            <a:extLst>
              <a:ext uri="{FF2B5EF4-FFF2-40B4-BE49-F238E27FC236}">
                <a16:creationId xmlns:a16="http://schemas.microsoft.com/office/drawing/2014/main" id="{E0F8154F-7771-C34D-A21B-D02C3B90399C}"/>
              </a:ext>
            </a:extLst>
          </p:cNvPr>
          <p:cNvSpPr txBox="1"/>
          <p:nvPr/>
        </p:nvSpPr>
        <p:spPr>
          <a:xfrm>
            <a:off x="9619645" y="5514168"/>
            <a:ext cx="91372" cy="387798"/>
          </a:xfrm>
          <a:prstGeom prst="rect">
            <a:avLst/>
          </a:prstGeom>
          <a:noFill/>
        </p:spPr>
        <p:txBody>
          <a:bodyPr wrap="none" lIns="0" tIns="0" rIns="0" bIns="0" rtlCol="0">
            <a:spAutoFit/>
          </a:bodyPr>
          <a:lstStyle/>
          <a:p>
            <a:pPr algn="ctr">
              <a:lnSpc>
                <a:spcPct val="90000"/>
              </a:lnSpc>
            </a:pPr>
            <a:r>
              <a:rPr lang="en-GB" sz="1400" dirty="0">
                <a:latin typeface="Calibri" panose="020F0502020204030204" pitchFamily="34" charset="0"/>
                <a:ea typeface="Aileron" charset="0"/>
                <a:cs typeface="Calibri" panose="020F0502020204030204" pitchFamily="34" charset="0"/>
              </a:rPr>
              <a:t>3</a:t>
            </a:r>
          </a:p>
          <a:p>
            <a:pPr algn="ctr">
              <a:lnSpc>
                <a:spcPct val="90000"/>
              </a:lnSpc>
            </a:pPr>
            <a:r>
              <a:rPr lang="en-GB" sz="1400" dirty="0">
                <a:latin typeface="Calibri" panose="020F0502020204030204" pitchFamily="34" charset="0"/>
                <a:ea typeface="Aileron" charset="0"/>
                <a:cs typeface="Calibri" panose="020F0502020204030204" pitchFamily="34" charset="0"/>
              </a:rPr>
              <a:t>7</a:t>
            </a:r>
          </a:p>
        </p:txBody>
      </p:sp>
      <p:sp>
        <p:nvSpPr>
          <p:cNvPr id="62" name="TextBox 61">
            <a:extLst>
              <a:ext uri="{FF2B5EF4-FFF2-40B4-BE49-F238E27FC236}">
                <a16:creationId xmlns:a16="http://schemas.microsoft.com/office/drawing/2014/main" id="{4DF96EAB-C199-6243-84EA-2E197DC13D09}"/>
              </a:ext>
            </a:extLst>
          </p:cNvPr>
          <p:cNvSpPr txBox="1"/>
          <p:nvPr/>
        </p:nvSpPr>
        <p:spPr>
          <a:xfrm>
            <a:off x="1942769" y="5320268"/>
            <a:ext cx="1107612" cy="581698"/>
          </a:xfrm>
          <a:prstGeom prst="rect">
            <a:avLst/>
          </a:prstGeom>
          <a:noFill/>
        </p:spPr>
        <p:txBody>
          <a:bodyPr wrap="none" lIns="0" tIns="0" rIns="0" bIns="0" rtlCol="0">
            <a:spAutoFit/>
          </a:bodyPr>
          <a:lstStyle/>
          <a:p>
            <a:pPr algn="r">
              <a:lnSpc>
                <a:spcPct val="90000"/>
              </a:lnSpc>
            </a:pPr>
            <a:r>
              <a:rPr lang="en-GB" sz="1400" b="1" dirty="0">
                <a:latin typeface="Calibri" panose="020F0502020204030204" pitchFamily="34" charset="0"/>
                <a:ea typeface="Aileron" charset="0"/>
                <a:cs typeface="Calibri" panose="020F0502020204030204" pitchFamily="34" charset="0"/>
              </a:rPr>
              <a:t>Number at risk</a:t>
            </a:r>
          </a:p>
          <a:p>
            <a:pPr algn="r">
              <a:lnSpc>
                <a:spcPct val="90000"/>
              </a:lnSpc>
            </a:pPr>
            <a:r>
              <a:rPr lang="en-GB" sz="1400" b="1" dirty="0" err="1">
                <a:solidFill>
                  <a:schemeClr val="tx2"/>
                </a:solidFill>
                <a:latin typeface="Calibri" panose="020F0502020204030204" pitchFamily="34" charset="0"/>
                <a:ea typeface="Aileron" charset="0"/>
                <a:cs typeface="Calibri" panose="020F0502020204030204" pitchFamily="34" charset="0"/>
              </a:rPr>
              <a:t>Lenvatinib</a:t>
            </a:r>
            <a:endParaRPr lang="en-GB" sz="1400" b="1" dirty="0">
              <a:solidFill>
                <a:schemeClr val="tx2"/>
              </a:solidFill>
              <a:latin typeface="Calibri" panose="020F0502020204030204" pitchFamily="34" charset="0"/>
              <a:ea typeface="Aileron" charset="0"/>
              <a:cs typeface="Calibri" panose="020F0502020204030204" pitchFamily="34" charset="0"/>
            </a:endParaRPr>
          </a:p>
          <a:p>
            <a:pPr algn="r">
              <a:lnSpc>
                <a:spcPct val="90000"/>
              </a:lnSpc>
            </a:pPr>
            <a:r>
              <a:rPr lang="en-GB" sz="1400" b="1" dirty="0">
                <a:solidFill>
                  <a:schemeClr val="accent1"/>
                </a:solidFill>
                <a:latin typeface="Calibri" panose="020F0502020204030204" pitchFamily="34" charset="0"/>
                <a:ea typeface="Aileron" charset="0"/>
                <a:cs typeface="Calibri" panose="020F0502020204030204" pitchFamily="34" charset="0"/>
              </a:rPr>
              <a:t>TACE</a:t>
            </a:r>
          </a:p>
        </p:txBody>
      </p:sp>
      <p:pic>
        <p:nvPicPr>
          <p:cNvPr id="72" name="Picture 71">
            <a:extLst>
              <a:ext uri="{FF2B5EF4-FFF2-40B4-BE49-F238E27FC236}">
                <a16:creationId xmlns:a16="http://schemas.microsoft.com/office/drawing/2014/main" id="{7988E80D-DD47-C445-B49D-935F670DD108}"/>
              </a:ext>
            </a:extLst>
          </p:cNvPr>
          <p:cNvPicPr>
            <a:picLocks noChangeAspect="1"/>
          </p:cNvPicPr>
          <p:nvPr/>
        </p:nvPicPr>
        <p:blipFill>
          <a:blip r:embed="rId2"/>
          <a:stretch>
            <a:fillRect/>
          </a:stretch>
        </p:blipFill>
        <p:spPr>
          <a:xfrm>
            <a:off x="3393275" y="2080780"/>
            <a:ext cx="6578600" cy="2171700"/>
          </a:xfrm>
          <a:prstGeom prst="rect">
            <a:avLst/>
          </a:prstGeom>
        </p:spPr>
      </p:pic>
      <p:graphicFrame>
        <p:nvGraphicFramePr>
          <p:cNvPr id="64" name="Table 63">
            <a:extLst>
              <a:ext uri="{FF2B5EF4-FFF2-40B4-BE49-F238E27FC236}">
                <a16:creationId xmlns:a16="http://schemas.microsoft.com/office/drawing/2014/main" id="{011A6C7D-E660-F548-8822-2BBE0106023A}"/>
              </a:ext>
            </a:extLst>
          </p:cNvPr>
          <p:cNvGraphicFramePr>
            <a:graphicFrameLocks noGrp="1"/>
          </p:cNvGraphicFramePr>
          <p:nvPr>
            <p:extLst>
              <p:ext uri="{D42A27DB-BD31-4B8C-83A1-F6EECF244321}">
                <p14:modId xmlns:p14="http://schemas.microsoft.com/office/powerpoint/2010/main" val="4036119297"/>
              </p:ext>
            </p:extLst>
          </p:nvPr>
        </p:nvGraphicFramePr>
        <p:xfrm>
          <a:off x="7545142" y="1593600"/>
          <a:ext cx="2542872" cy="1280160"/>
        </p:xfrm>
        <a:graphic>
          <a:graphicData uri="http://schemas.openxmlformats.org/drawingml/2006/table">
            <a:tbl>
              <a:tblPr firstRow="1" bandRow="1">
                <a:tableStyleId>{5C22544A-7EE6-4342-B048-85BDC9FD1C3A}</a:tableStyleId>
              </a:tblPr>
              <a:tblGrid>
                <a:gridCol w="1027425">
                  <a:extLst>
                    <a:ext uri="{9D8B030D-6E8A-4147-A177-3AD203B41FA5}">
                      <a16:colId xmlns:a16="http://schemas.microsoft.com/office/drawing/2014/main" val="3878095269"/>
                    </a:ext>
                  </a:extLst>
                </a:gridCol>
                <a:gridCol w="507335">
                  <a:extLst>
                    <a:ext uri="{9D8B030D-6E8A-4147-A177-3AD203B41FA5}">
                      <a16:colId xmlns:a16="http://schemas.microsoft.com/office/drawing/2014/main" val="556884985"/>
                    </a:ext>
                  </a:extLst>
                </a:gridCol>
                <a:gridCol w="1008112">
                  <a:extLst>
                    <a:ext uri="{9D8B030D-6E8A-4147-A177-3AD203B41FA5}">
                      <a16:colId xmlns:a16="http://schemas.microsoft.com/office/drawing/2014/main" val="1693066679"/>
                    </a:ext>
                  </a:extLst>
                </a:gridCol>
              </a:tblGrid>
              <a:tr h="195819">
                <a:tc gridSpan="3">
                  <a:txBody>
                    <a:bodyPr/>
                    <a:lstStyle/>
                    <a:p>
                      <a:pPr algn="ctr"/>
                      <a:r>
                        <a:rPr lang="en-US" sz="1200" dirty="0">
                          <a:solidFill>
                            <a:schemeClr val="tx1"/>
                          </a:solidFill>
                        </a:rPr>
                        <a:t>Median OS (month 95% CI)</a:t>
                      </a:r>
                    </a:p>
                  </a:txBody>
                  <a:tcP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000" dirty="0"/>
                    </a:p>
                  </a:txBody>
                  <a:tcPr/>
                </a:tc>
                <a:tc hMerge="1">
                  <a:txBody>
                    <a:bodyPr/>
                    <a:lstStyle/>
                    <a:p>
                      <a:endParaRPr lang="en-US" sz="1000" dirty="0"/>
                    </a:p>
                  </a:txBody>
                  <a:tcPr/>
                </a:tc>
                <a:extLst>
                  <a:ext uri="{0D108BD9-81ED-4DB2-BD59-A6C34878D82A}">
                    <a16:rowId xmlns:a16="http://schemas.microsoft.com/office/drawing/2014/main" val="716559043"/>
                  </a:ext>
                </a:extLst>
              </a:tr>
              <a:tr h="195819">
                <a:tc>
                  <a:txBody>
                    <a:bodyPr/>
                    <a:lstStyle/>
                    <a:p>
                      <a:pPr marL="0" indent="7938">
                        <a:tabLst/>
                      </a:pPr>
                      <a:r>
                        <a:rPr lang="en-US" sz="1200" b="1" dirty="0" err="1">
                          <a:solidFill>
                            <a:schemeClr val="tx2"/>
                          </a:solidFill>
                        </a:rPr>
                        <a:t>Lenvatinib</a:t>
                      </a:r>
                      <a:endParaRPr lang="en-US" sz="1200" b="1" dirty="0">
                        <a:solidFill>
                          <a:schemeClr val="tx2"/>
                        </a:solidFill>
                      </a:endParaRPr>
                    </a:p>
                  </a:txBody>
                  <a:tcPr>
                    <a:lnL w="12700" cmpd="sng">
                      <a:noFill/>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t>37.9</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t>(23.1-NR)</a:t>
                      </a:r>
                    </a:p>
                  </a:txBody>
                  <a:tcPr>
                    <a:lnL w="9525" cap="flat" cmpd="sng" algn="ctr">
                      <a:no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110075"/>
                  </a:ext>
                </a:extLst>
              </a:tr>
              <a:tr h="195819">
                <a:tc>
                  <a:txBody>
                    <a:bodyPr/>
                    <a:lstStyle/>
                    <a:p>
                      <a:pPr marL="0" indent="7938">
                        <a:tabLst/>
                      </a:pPr>
                      <a:r>
                        <a:rPr lang="en-US" sz="1200" b="1" dirty="0">
                          <a:solidFill>
                            <a:schemeClr val="accent1"/>
                          </a:solidFill>
                        </a:rPr>
                        <a:t>TACE</a:t>
                      </a:r>
                    </a:p>
                  </a:txBody>
                  <a:tcPr>
                    <a:lnL w="12700" cmpd="sng">
                      <a:noFill/>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t>21.3</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t>(15.7-28.4)</a:t>
                      </a:r>
                    </a:p>
                  </a:txBody>
                  <a:tcPr>
                    <a:lnL w="9525" cap="flat" cmpd="sng" algn="ctr">
                      <a:no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0669405"/>
                  </a:ext>
                </a:extLst>
              </a:tr>
              <a:tr h="326366">
                <a:tc>
                  <a:txBody>
                    <a:bodyPr/>
                    <a:lstStyle/>
                    <a:p>
                      <a:pPr marL="0" indent="269875">
                        <a:tabLst/>
                      </a:pPr>
                      <a:endParaRPr lang="en-US" sz="1200" dirty="0"/>
                    </a:p>
                  </a:txBody>
                  <a:tcP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US" sz="1200" dirty="0"/>
                        <a:t>HR 0.48 (0.16-0.79) p&lt;0.01</a:t>
                      </a:r>
                    </a:p>
                  </a:txBody>
                  <a:tcP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1200" dirty="0"/>
                    </a:p>
                  </a:txBody>
                  <a:tcPr/>
                </a:tc>
                <a:extLst>
                  <a:ext uri="{0D108BD9-81ED-4DB2-BD59-A6C34878D82A}">
                    <a16:rowId xmlns:a16="http://schemas.microsoft.com/office/drawing/2014/main" val="3468732609"/>
                  </a:ext>
                </a:extLst>
              </a:tr>
            </a:tbl>
          </a:graphicData>
        </a:graphic>
      </p:graphicFrame>
    </p:spTree>
    <p:extLst>
      <p:ext uri="{BB962C8B-B14F-4D97-AF65-F5344CB8AC3E}">
        <p14:creationId xmlns:p14="http://schemas.microsoft.com/office/powerpoint/2010/main" val="15076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D10DB74-B712-A743-8D6A-3FE35B623D57}"/>
              </a:ext>
            </a:extLst>
          </p:cNvPr>
          <p:cNvSpPr>
            <a:spLocks noGrp="1"/>
          </p:cNvSpPr>
          <p:nvPr>
            <p:ph sz="quarter" idx="12"/>
          </p:nvPr>
        </p:nvSpPr>
        <p:spPr/>
        <p:txBody>
          <a:bodyPr/>
          <a:lstStyle/>
          <a:p>
            <a:r>
              <a:rPr lang="en-GB" dirty="0"/>
              <a:t>Interest in precision medicine and identifying best therapy for each patient</a:t>
            </a:r>
          </a:p>
          <a:p>
            <a:r>
              <a:rPr lang="en-GB" dirty="0"/>
              <a:t>Given a lack of proven biomarkers, we must rely on clinical factors to determine optimal therapies and sequencing strategies</a:t>
            </a:r>
          </a:p>
          <a:p>
            <a:r>
              <a:rPr lang="en-GB" dirty="0"/>
              <a:t>Although atezolizumab/bevacizumab should be first-line systemic therapy in  most patients, there are patient population who will continue to receive TKI therapy</a:t>
            </a:r>
          </a:p>
          <a:p>
            <a:r>
              <a:rPr lang="en-GB" dirty="0"/>
              <a:t>TKIs could play an important role in second line after atezolizumab and bevacizumab</a:t>
            </a:r>
          </a:p>
          <a:p>
            <a:r>
              <a:rPr lang="en-GB" dirty="0"/>
              <a:t>Patient population with unique algorithms including patients with Child B, high risk of bleeding, or </a:t>
            </a:r>
            <a:br>
              <a:rPr lang="en-GB" dirty="0"/>
            </a:br>
            <a:r>
              <a:rPr lang="en-GB" dirty="0"/>
              <a:t>post-transplant</a:t>
            </a:r>
          </a:p>
          <a:p>
            <a:r>
              <a:rPr lang="en-GB" dirty="0"/>
              <a:t>Sequencing starts with transition from LRT to systemic therapy</a:t>
            </a:r>
          </a:p>
        </p:txBody>
      </p:sp>
      <p:sp>
        <p:nvSpPr>
          <p:cNvPr id="2" name="object 2"/>
          <p:cNvSpPr txBox="1">
            <a:spLocks noGrp="1"/>
          </p:cNvSpPr>
          <p:nvPr>
            <p:ph type="title"/>
          </p:nvPr>
        </p:nvSpPr>
        <p:spPr/>
        <p:txBody>
          <a:bodyPr/>
          <a:lstStyle/>
          <a:p>
            <a:r>
              <a:rPr lang="en-GB"/>
              <a:t>Summary</a:t>
            </a:r>
            <a:endParaRPr lang="en-GB" dirty="0"/>
          </a:p>
        </p:txBody>
      </p:sp>
      <p:sp>
        <p:nvSpPr>
          <p:cNvPr id="12" name="Slide Number Placeholder 11">
            <a:extLst>
              <a:ext uri="{FF2B5EF4-FFF2-40B4-BE49-F238E27FC236}">
                <a16:creationId xmlns:a16="http://schemas.microsoft.com/office/drawing/2014/main" id="{4416DEDB-1014-B143-84DE-225E4EEC49FA}"/>
              </a:ext>
            </a:extLst>
          </p:cNvPr>
          <p:cNvSpPr>
            <a:spLocks noGrp="1"/>
          </p:cNvSpPr>
          <p:nvPr>
            <p:ph type="sldNum" sz="quarter" idx="4"/>
          </p:nvPr>
        </p:nvSpPr>
        <p:spPr/>
        <p:txBody>
          <a:bodyPr/>
          <a:lstStyle/>
          <a:p>
            <a:fld id="{FCE43C0F-8A7B-3A4B-9DB5-B3472E36E833}" type="slidenum">
              <a:rPr lang="en-GB" smtClean="0"/>
              <a:pPr/>
              <a:t>42</a:t>
            </a:fld>
            <a:endParaRPr lang="en-GB" dirty="0"/>
          </a:p>
        </p:txBody>
      </p:sp>
      <p:sp>
        <p:nvSpPr>
          <p:cNvPr id="5" name="Content Placeholder 101">
            <a:extLst>
              <a:ext uri="{FF2B5EF4-FFF2-40B4-BE49-F238E27FC236}">
                <a16:creationId xmlns:a16="http://schemas.microsoft.com/office/drawing/2014/main" id="{62BCB914-B77A-1242-AB52-1DD740A5EAF9}"/>
              </a:ext>
            </a:extLst>
          </p:cNvPr>
          <p:cNvSpPr>
            <a:spLocks noGrp="1"/>
          </p:cNvSpPr>
          <p:nvPr>
            <p:ph sz="quarter" idx="15"/>
          </p:nvPr>
        </p:nvSpPr>
        <p:spPr>
          <a:xfrm>
            <a:off x="620183" y="6356351"/>
            <a:ext cx="10967141" cy="365125"/>
          </a:xfrm>
        </p:spPr>
        <p:txBody>
          <a:bodyPr/>
          <a:lstStyle/>
          <a:p>
            <a:pPr>
              <a:spcBef>
                <a:spcPts val="0"/>
              </a:spcBef>
            </a:pPr>
            <a:r>
              <a:rPr lang="en-GB" dirty="0"/>
              <a:t>AE, adverse event; AFP, </a:t>
            </a:r>
            <a:r>
              <a:rPr lang="en-US" dirty="0"/>
              <a:t>alpha-fetoprotein; </a:t>
            </a:r>
            <a:r>
              <a:rPr lang="en-GB" dirty="0"/>
              <a:t>iv, intravenous; LRT, </a:t>
            </a:r>
            <a:r>
              <a:rPr lang="en-US" dirty="0"/>
              <a:t>local regional treatment; OS, overall survival; </a:t>
            </a:r>
            <a:r>
              <a:rPr lang="en-GB" dirty="0"/>
              <a:t>TKI, tyrosine kinase inhibitor</a:t>
            </a:r>
            <a:r>
              <a:rPr lang="en-US" dirty="0"/>
              <a:t> </a:t>
            </a:r>
            <a:endParaRPr lang="en-US" dirty="0">
              <a:solidFill>
                <a:srgbClr val="FF0000"/>
              </a:solidFill>
            </a:endParaRPr>
          </a:p>
        </p:txBody>
      </p:sp>
    </p:spTree>
    <p:extLst>
      <p:ext uri="{BB962C8B-B14F-4D97-AF65-F5344CB8AC3E}">
        <p14:creationId xmlns:p14="http://schemas.microsoft.com/office/powerpoint/2010/main" val="220355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46885-5A0D-48E1-98DE-CA396A4FE357}"/>
              </a:ext>
            </a:extLst>
          </p:cNvPr>
          <p:cNvSpPr>
            <a:spLocks noGrp="1"/>
          </p:cNvSpPr>
          <p:nvPr>
            <p:ph type="title"/>
          </p:nvPr>
        </p:nvSpPr>
        <p:spPr/>
        <p:txBody>
          <a:bodyPr>
            <a:noAutofit/>
          </a:bodyPr>
          <a:lstStyle/>
          <a:p>
            <a:r>
              <a:rPr lang="en-GB" sz="3200" dirty="0"/>
              <a:t>Experts Knowledge Share</a:t>
            </a:r>
            <a:br>
              <a:rPr lang="en-GB" sz="3200" dirty="0"/>
            </a:br>
            <a:br>
              <a:rPr lang="en-GB" sz="3200" dirty="0"/>
            </a:br>
            <a:r>
              <a:rPr lang="en-GB" sz="3200" dirty="0"/>
              <a:t>Stratification of patients with HCC: </a:t>
            </a:r>
            <a:br>
              <a:rPr lang="en-GB" sz="3200" dirty="0"/>
            </a:br>
            <a:r>
              <a:rPr lang="en-GB" sz="3200" dirty="0"/>
              <a:t>who needs what?</a:t>
            </a:r>
            <a:br>
              <a:rPr lang="en-GB" sz="3200" b="0" kern="1200" dirty="0">
                <a:solidFill>
                  <a:schemeClr val="dk1"/>
                </a:solidFill>
                <a:latin typeface="+mj-lt"/>
                <a:ea typeface="PT Sans" panose="020B0503020203020204" pitchFamily="34" charset="0"/>
                <a:cs typeface="+mn-cs"/>
              </a:rPr>
            </a:br>
            <a:br>
              <a:rPr lang="en-GB" sz="3200" b="0" dirty="0">
                <a:solidFill>
                  <a:schemeClr val="dk1"/>
                </a:solidFill>
                <a:ea typeface="PT Sans" panose="020B0503020203020204" pitchFamily="34" charset="0"/>
                <a:cs typeface="+mn-cs"/>
              </a:rPr>
            </a:br>
            <a:br>
              <a:rPr lang="en-US" sz="3200" b="1" dirty="0">
                <a:effectLst/>
                <a:ea typeface="Calibri" panose="020F0502020204030204" pitchFamily="34" charset="0"/>
                <a:cs typeface="Times New Roman" panose="02020603050405020304" pitchFamily="18" charset="0"/>
              </a:rPr>
            </a:br>
            <a:r>
              <a:rPr lang="en-US" sz="3200" cap="none" dirty="0">
                <a:ea typeface="Calibri" panose="020F0502020204030204" pitchFamily="34" charset="0"/>
                <a:cs typeface="Times New Roman" panose="02020603050405020304" pitchFamily="18" charset="0"/>
              </a:rPr>
              <a:t>Sammy Saab, MD, MPH, AGAF, FACG, FAASLD</a:t>
            </a:r>
            <a:br>
              <a:rPr lang="en-US" sz="3200" cap="none" dirty="0">
                <a:ea typeface="Calibri" panose="020F0502020204030204" pitchFamily="34" charset="0"/>
                <a:cs typeface="Times New Roman" panose="02020603050405020304" pitchFamily="18" charset="0"/>
              </a:rPr>
            </a:br>
            <a:r>
              <a:rPr lang="en-US" sz="2200" cap="none" dirty="0">
                <a:ea typeface="Calibri" panose="020F0502020204030204" pitchFamily="34" charset="0"/>
                <a:cs typeface="Times New Roman" panose="02020603050405020304" pitchFamily="18" charset="0"/>
              </a:rPr>
              <a:t>Professor of Medicine and Surgery</a:t>
            </a:r>
            <a:br>
              <a:rPr lang="en-US" sz="2200" cap="none" dirty="0">
                <a:ea typeface="Calibri" panose="020F0502020204030204" pitchFamily="34" charset="0"/>
                <a:cs typeface="Times New Roman" panose="02020603050405020304" pitchFamily="18" charset="0"/>
              </a:rPr>
            </a:br>
            <a:r>
              <a:rPr lang="en-US" sz="2200" cap="none" dirty="0">
                <a:ea typeface="Calibri" panose="020F0502020204030204" pitchFamily="34" charset="0"/>
                <a:cs typeface="Times New Roman" panose="02020603050405020304" pitchFamily="18" charset="0"/>
              </a:rPr>
              <a:t>Head, Outcomes Research in Hepatology</a:t>
            </a:r>
            <a:br>
              <a:rPr lang="en-US" sz="2200" cap="none" dirty="0">
                <a:ea typeface="Calibri" panose="020F0502020204030204" pitchFamily="34" charset="0"/>
                <a:cs typeface="Times New Roman" panose="02020603050405020304" pitchFamily="18" charset="0"/>
              </a:rPr>
            </a:br>
            <a:r>
              <a:rPr lang="en-US" sz="2200" cap="none" dirty="0">
                <a:ea typeface="Calibri" panose="020F0502020204030204" pitchFamily="34" charset="0"/>
                <a:cs typeface="Times New Roman" panose="02020603050405020304" pitchFamily="18" charset="0"/>
              </a:rPr>
              <a:t>David Geffen School of Medicine at UCLA</a:t>
            </a:r>
            <a:endParaRPr lang="en-GB" sz="2200" dirty="0"/>
          </a:p>
        </p:txBody>
      </p:sp>
      <p:sp>
        <p:nvSpPr>
          <p:cNvPr id="3" name="Slide Number Placeholder 2">
            <a:extLst>
              <a:ext uri="{FF2B5EF4-FFF2-40B4-BE49-F238E27FC236}">
                <a16:creationId xmlns:a16="http://schemas.microsoft.com/office/drawing/2014/main" id="{CE2CFDDB-3CB5-414A-9ED8-6D6FFF03CCC7}"/>
              </a:ext>
            </a:extLst>
          </p:cNvPr>
          <p:cNvSpPr>
            <a:spLocks noGrp="1"/>
          </p:cNvSpPr>
          <p:nvPr>
            <p:ph type="sldNum" sz="quarter" idx="4"/>
          </p:nvPr>
        </p:nvSpPr>
        <p:spPr/>
        <p:txBody>
          <a:bodyPr/>
          <a:lstStyle/>
          <a:p>
            <a:fld id="{FCE43C0F-8A7B-3A4B-9DB5-B3472E36E833}" type="slidenum">
              <a:rPr lang="en-GB" smtClean="0"/>
              <a:pPr/>
              <a:t>43</a:t>
            </a:fld>
            <a:endParaRPr lang="en-GB" dirty="0"/>
          </a:p>
        </p:txBody>
      </p:sp>
    </p:spTree>
    <p:extLst>
      <p:ext uri="{BB962C8B-B14F-4D97-AF65-F5344CB8AC3E}">
        <p14:creationId xmlns:p14="http://schemas.microsoft.com/office/powerpoint/2010/main" val="419463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3F3DB968-64AC-5D4D-B156-0FF71756A454}"/>
              </a:ext>
            </a:extLst>
          </p:cNvPr>
          <p:cNvSpPr>
            <a:spLocks noGrp="1"/>
          </p:cNvSpPr>
          <p:nvPr>
            <p:ph sz="quarter" idx="12"/>
          </p:nvPr>
        </p:nvSpPr>
        <p:spPr/>
        <p:txBody>
          <a:bodyPr/>
          <a:lstStyle/>
          <a:p>
            <a:r>
              <a:rPr lang="en-US" dirty="0"/>
              <a:t>AbbVie</a:t>
            </a:r>
          </a:p>
          <a:p>
            <a:r>
              <a:rPr lang="en-US" dirty="0"/>
              <a:t>BMS</a:t>
            </a:r>
          </a:p>
          <a:p>
            <a:r>
              <a:rPr lang="en-US" dirty="0"/>
              <a:t>Bayer</a:t>
            </a:r>
          </a:p>
          <a:p>
            <a:r>
              <a:rPr lang="en-US" dirty="0"/>
              <a:t>Gilead</a:t>
            </a:r>
          </a:p>
          <a:p>
            <a:r>
              <a:rPr lang="en-US" dirty="0"/>
              <a:t>Eisai</a:t>
            </a:r>
          </a:p>
          <a:p>
            <a:r>
              <a:rPr lang="en-US" dirty="0" err="1"/>
              <a:t>Exilisi</a:t>
            </a:r>
            <a:endParaRPr lang="en-US" dirty="0"/>
          </a:p>
          <a:p>
            <a:r>
              <a:rPr lang="en-US" dirty="0"/>
              <a:t>Intercept</a:t>
            </a:r>
          </a:p>
          <a:p>
            <a:r>
              <a:rPr lang="en-US" dirty="0" err="1"/>
              <a:t>Dova</a:t>
            </a:r>
            <a:endParaRPr lang="en-US" dirty="0"/>
          </a:p>
          <a:p>
            <a:r>
              <a:rPr lang="en-US" dirty="0" err="1"/>
              <a:t>Saliix</a:t>
            </a:r>
            <a:endParaRPr lang="en-GB" dirty="0"/>
          </a:p>
        </p:txBody>
      </p:sp>
      <p:sp>
        <p:nvSpPr>
          <p:cNvPr id="4" name="Titel 3">
            <a:extLst>
              <a:ext uri="{FF2B5EF4-FFF2-40B4-BE49-F238E27FC236}">
                <a16:creationId xmlns:a16="http://schemas.microsoft.com/office/drawing/2014/main" id="{64635906-F76F-FF49-9587-D4044B4C0C6B}"/>
              </a:ext>
            </a:extLst>
          </p:cNvPr>
          <p:cNvSpPr>
            <a:spLocks noGrp="1"/>
          </p:cNvSpPr>
          <p:nvPr>
            <p:ph type="title"/>
          </p:nvPr>
        </p:nvSpPr>
        <p:spPr/>
        <p:txBody>
          <a:bodyPr/>
          <a:lstStyle/>
          <a:p>
            <a:r>
              <a:rPr lang="en-GB"/>
              <a:t>Disclosures</a:t>
            </a:r>
            <a:endParaRPr lang="en-GB" dirty="0"/>
          </a:p>
        </p:txBody>
      </p:sp>
      <p:sp>
        <p:nvSpPr>
          <p:cNvPr id="2" name="Slide Number Placeholder 1">
            <a:extLst>
              <a:ext uri="{FF2B5EF4-FFF2-40B4-BE49-F238E27FC236}">
                <a16:creationId xmlns:a16="http://schemas.microsoft.com/office/drawing/2014/main" id="{9478CA3D-6341-401B-9AF1-7BAA393D6B5B}"/>
              </a:ext>
            </a:extLst>
          </p:cNvPr>
          <p:cNvSpPr>
            <a:spLocks noGrp="1"/>
          </p:cNvSpPr>
          <p:nvPr>
            <p:ph type="sldNum" sz="quarter" idx="4"/>
          </p:nvPr>
        </p:nvSpPr>
        <p:spPr/>
        <p:txBody>
          <a:bodyPr/>
          <a:lstStyle/>
          <a:p>
            <a:fld id="{FCE43C0F-8A7B-3A4B-9DB5-B3472E36E833}" type="slidenum">
              <a:rPr lang="en-GB" smtClean="0"/>
              <a:pPr/>
              <a:t>44</a:t>
            </a:fld>
            <a:endParaRPr lang="en-GB" dirty="0"/>
          </a:p>
        </p:txBody>
      </p:sp>
      <p:sp>
        <p:nvSpPr>
          <p:cNvPr id="10" name="Content Placeholder 9">
            <a:extLst>
              <a:ext uri="{FF2B5EF4-FFF2-40B4-BE49-F238E27FC236}">
                <a16:creationId xmlns:a16="http://schemas.microsoft.com/office/drawing/2014/main" id="{07C22687-B9FD-5947-896E-AC0B8EE812F1}"/>
              </a:ext>
            </a:extLst>
          </p:cNvPr>
          <p:cNvSpPr>
            <a:spLocks noGrp="1"/>
          </p:cNvSpPr>
          <p:nvPr>
            <p:ph sz="quarter" idx="15"/>
          </p:nvPr>
        </p:nvSpPr>
        <p:spPr/>
        <p:txBody>
          <a:bodyPr/>
          <a:lstStyle/>
          <a:p>
            <a:endParaRPr lang="en-US"/>
          </a:p>
        </p:txBody>
      </p:sp>
    </p:spTree>
    <p:extLst>
      <p:ext uri="{BB962C8B-B14F-4D97-AF65-F5344CB8AC3E}">
        <p14:creationId xmlns:p14="http://schemas.microsoft.com/office/powerpoint/2010/main" val="349892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r>
              <a:rPr lang="en-US" dirty="0"/>
              <a:t>Cirrhosis independently associated with survival</a:t>
            </a:r>
          </a:p>
          <a:p>
            <a:pPr lvl="1"/>
            <a:r>
              <a:rPr lang="en-US" dirty="0"/>
              <a:t>Dealing with two disorders: cirrhosis and HCC</a:t>
            </a:r>
          </a:p>
          <a:p>
            <a:pPr>
              <a:spcBef>
                <a:spcPts val="2400"/>
              </a:spcBef>
            </a:pPr>
            <a:r>
              <a:rPr lang="en-US" dirty="0"/>
              <a:t>Certain causes of cirrhosis can reactivate during treatment of HCC</a:t>
            </a:r>
          </a:p>
          <a:p>
            <a:pPr>
              <a:spcBef>
                <a:spcPts val="2400"/>
              </a:spcBef>
            </a:pPr>
            <a:r>
              <a:rPr lang="en-US" dirty="0"/>
              <a:t>Patients with cirrhosis can have unique complications not seen in patients with other cancers</a:t>
            </a:r>
          </a:p>
          <a:p>
            <a:pPr lvl="1"/>
            <a:r>
              <a:rPr lang="en-US" dirty="0"/>
              <a:t>Manifestations of portal hypertension</a:t>
            </a:r>
          </a:p>
          <a:p>
            <a:pPr lvl="1"/>
            <a:r>
              <a:rPr lang="en-US" dirty="0"/>
              <a:t>Drug toxicity</a:t>
            </a:r>
          </a:p>
          <a:p>
            <a:pPr>
              <a:spcBef>
                <a:spcPts val="2400"/>
              </a:spcBef>
            </a:pPr>
            <a:r>
              <a:rPr lang="en-US" dirty="0"/>
              <a:t>Patients with cirrhosis require additional preparatory work prior to the treatment of HCC</a:t>
            </a:r>
          </a:p>
          <a:p>
            <a:pPr lvl="1"/>
            <a:r>
              <a:rPr lang="en-US" dirty="0"/>
              <a:t>Variceal endoscopy</a:t>
            </a:r>
          </a:p>
        </p:txBody>
      </p:sp>
      <p:sp>
        <p:nvSpPr>
          <p:cNvPr id="2" name="Title 1"/>
          <p:cNvSpPr>
            <a:spLocks noGrp="1"/>
          </p:cNvSpPr>
          <p:nvPr>
            <p:ph type="title"/>
          </p:nvPr>
        </p:nvSpPr>
        <p:spPr/>
        <p:txBody>
          <a:bodyPr/>
          <a:lstStyle/>
          <a:p>
            <a:r>
              <a:rPr lang="en-US" dirty="0"/>
              <a:t>Impact of Cirrhosis on the Management of Hepatocellular Carcinoma (HCC)</a:t>
            </a:r>
          </a:p>
        </p:txBody>
      </p:sp>
      <p:sp>
        <p:nvSpPr>
          <p:cNvPr id="15" name="Slide Number Placeholder 14">
            <a:extLst>
              <a:ext uri="{FF2B5EF4-FFF2-40B4-BE49-F238E27FC236}">
                <a16:creationId xmlns:a16="http://schemas.microsoft.com/office/drawing/2014/main" id="{FF55C2FF-B996-7B42-8615-768D00E3E961}"/>
              </a:ext>
            </a:extLst>
          </p:cNvPr>
          <p:cNvSpPr>
            <a:spLocks noGrp="1"/>
          </p:cNvSpPr>
          <p:nvPr>
            <p:ph type="sldNum" sz="quarter" idx="4"/>
          </p:nvPr>
        </p:nvSpPr>
        <p:spPr/>
        <p:txBody>
          <a:bodyPr/>
          <a:lstStyle/>
          <a:p>
            <a:fld id="{FCE43C0F-8A7B-3A4B-9DB5-B3472E36E833}" type="slidenum">
              <a:rPr lang="en-GB" smtClean="0"/>
              <a:pPr/>
              <a:t>45</a:t>
            </a:fld>
            <a:endParaRPr lang="en-GB" dirty="0"/>
          </a:p>
        </p:txBody>
      </p:sp>
      <p:sp>
        <p:nvSpPr>
          <p:cNvPr id="5" name="Content Placeholder 101">
            <a:extLst>
              <a:ext uri="{FF2B5EF4-FFF2-40B4-BE49-F238E27FC236}">
                <a16:creationId xmlns:a16="http://schemas.microsoft.com/office/drawing/2014/main" id="{62BCB914-B77A-1242-AB52-1DD740A5EAF9}"/>
              </a:ext>
            </a:extLst>
          </p:cNvPr>
          <p:cNvSpPr>
            <a:spLocks noGrp="1"/>
          </p:cNvSpPr>
          <p:nvPr>
            <p:ph sz="quarter" idx="15"/>
          </p:nvPr>
        </p:nvSpPr>
        <p:spPr>
          <a:xfrm>
            <a:off x="620183" y="6356351"/>
            <a:ext cx="10967141" cy="365125"/>
          </a:xfrm>
        </p:spPr>
        <p:txBody>
          <a:bodyPr/>
          <a:lstStyle/>
          <a:p>
            <a:pPr>
              <a:spcBef>
                <a:spcPts val="0"/>
              </a:spcBef>
            </a:pPr>
            <a:r>
              <a:rPr lang="en-US" dirty="0"/>
              <a:t>HCC, hepatocellular carcinoma </a:t>
            </a:r>
            <a:endParaRPr lang="en-US" dirty="0">
              <a:solidFill>
                <a:srgbClr val="FF0000"/>
              </a:solidFill>
            </a:endParaRPr>
          </a:p>
        </p:txBody>
      </p:sp>
    </p:spTree>
    <p:extLst>
      <p:ext uri="{BB962C8B-B14F-4D97-AF65-F5344CB8AC3E}">
        <p14:creationId xmlns:p14="http://schemas.microsoft.com/office/powerpoint/2010/main" val="359681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7E3EF85-7B2B-114B-BA72-56707537A61F}"/>
              </a:ext>
            </a:extLst>
          </p:cNvPr>
          <p:cNvSpPr>
            <a:spLocks noGrp="1"/>
          </p:cNvSpPr>
          <p:nvPr>
            <p:ph sz="quarter" idx="16"/>
          </p:nvPr>
        </p:nvSpPr>
        <p:spPr/>
        <p:txBody>
          <a:bodyPr/>
          <a:lstStyle/>
          <a:p>
            <a:pPr marL="0" indent="0">
              <a:buNone/>
            </a:pPr>
            <a:r>
              <a:rPr lang="en-US" b="1" dirty="0">
                <a:solidFill>
                  <a:schemeClr val="accent1"/>
                </a:solidFill>
              </a:rPr>
              <a:t>Laboratory tests</a:t>
            </a:r>
          </a:p>
          <a:p>
            <a:r>
              <a:rPr lang="en-US" dirty="0"/>
              <a:t>CBC with platelets</a:t>
            </a:r>
          </a:p>
          <a:p>
            <a:r>
              <a:rPr lang="en-US" dirty="0"/>
              <a:t>Complete Metabolic Panel</a:t>
            </a:r>
          </a:p>
          <a:p>
            <a:r>
              <a:rPr lang="en-US" dirty="0"/>
              <a:t>Prothrombin time/INR</a:t>
            </a:r>
          </a:p>
          <a:p>
            <a:r>
              <a:rPr lang="en-US" dirty="0"/>
              <a:t>HBsAg</a:t>
            </a:r>
          </a:p>
          <a:p>
            <a:r>
              <a:rPr lang="en-US" dirty="0" err="1"/>
              <a:t>HBcAb</a:t>
            </a:r>
            <a:endParaRPr lang="en-US" dirty="0"/>
          </a:p>
          <a:p>
            <a:r>
              <a:rPr lang="en-US" dirty="0"/>
              <a:t>Urine analysis</a:t>
            </a:r>
          </a:p>
          <a:p>
            <a:r>
              <a:rPr lang="en-US" dirty="0"/>
              <a:t>TSH</a:t>
            </a:r>
          </a:p>
          <a:p>
            <a:r>
              <a:rPr lang="en-US" dirty="0"/>
              <a:t>AFP</a:t>
            </a:r>
          </a:p>
        </p:txBody>
      </p:sp>
      <p:sp>
        <p:nvSpPr>
          <p:cNvPr id="10" name="Content Placeholder 9">
            <a:extLst>
              <a:ext uri="{FF2B5EF4-FFF2-40B4-BE49-F238E27FC236}">
                <a16:creationId xmlns:a16="http://schemas.microsoft.com/office/drawing/2014/main" id="{DDF982D3-6CA2-A444-8218-2234040A59D9}"/>
              </a:ext>
            </a:extLst>
          </p:cNvPr>
          <p:cNvSpPr>
            <a:spLocks noGrp="1"/>
          </p:cNvSpPr>
          <p:nvPr>
            <p:ph sz="quarter" idx="17"/>
          </p:nvPr>
        </p:nvSpPr>
        <p:spPr/>
        <p:txBody>
          <a:bodyPr/>
          <a:lstStyle/>
          <a:p>
            <a:pPr marL="0" indent="0">
              <a:buNone/>
            </a:pPr>
            <a:r>
              <a:rPr lang="en-US" b="1" dirty="0">
                <a:solidFill>
                  <a:schemeClr val="accent1"/>
                </a:solidFill>
              </a:rPr>
              <a:t>Other</a:t>
            </a:r>
          </a:p>
          <a:p>
            <a:r>
              <a:rPr lang="en-US" dirty="0"/>
              <a:t>Upper endoscopy</a:t>
            </a:r>
          </a:p>
        </p:txBody>
      </p:sp>
      <p:sp>
        <p:nvSpPr>
          <p:cNvPr id="2" name="Title 1"/>
          <p:cNvSpPr>
            <a:spLocks noGrp="1"/>
          </p:cNvSpPr>
          <p:nvPr>
            <p:ph type="title"/>
          </p:nvPr>
        </p:nvSpPr>
        <p:spPr/>
        <p:txBody>
          <a:bodyPr/>
          <a:lstStyle/>
          <a:p>
            <a:r>
              <a:rPr lang="en-US" dirty="0"/>
              <a:t>Evaluation Prior to Starting </a:t>
            </a:r>
            <a:br>
              <a:rPr lang="en-US" dirty="0"/>
            </a:br>
            <a:r>
              <a:rPr lang="en-US" dirty="0"/>
              <a:t>HCC Systemic Therapy</a:t>
            </a:r>
          </a:p>
        </p:txBody>
      </p:sp>
      <p:sp>
        <p:nvSpPr>
          <p:cNvPr id="11" name="Slide Number Placeholder 10">
            <a:extLst>
              <a:ext uri="{FF2B5EF4-FFF2-40B4-BE49-F238E27FC236}">
                <a16:creationId xmlns:a16="http://schemas.microsoft.com/office/drawing/2014/main" id="{915667D5-59BE-BF41-80FB-86EA6D498F0F}"/>
              </a:ext>
            </a:extLst>
          </p:cNvPr>
          <p:cNvSpPr>
            <a:spLocks noGrp="1"/>
          </p:cNvSpPr>
          <p:nvPr>
            <p:ph type="sldNum" sz="quarter" idx="4"/>
          </p:nvPr>
        </p:nvSpPr>
        <p:spPr/>
        <p:txBody>
          <a:bodyPr/>
          <a:lstStyle/>
          <a:p>
            <a:fld id="{FCE43C0F-8A7B-3A4B-9DB5-B3472E36E833}" type="slidenum">
              <a:rPr lang="en-GB" smtClean="0"/>
              <a:pPr/>
              <a:t>46</a:t>
            </a:fld>
            <a:endParaRPr lang="en-GB" dirty="0"/>
          </a:p>
        </p:txBody>
      </p:sp>
      <p:sp>
        <p:nvSpPr>
          <p:cNvPr id="6" name="Content Placeholder 101">
            <a:extLst>
              <a:ext uri="{FF2B5EF4-FFF2-40B4-BE49-F238E27FC236}">
                <a16:creationId xmlns:a16="http://schemas.microsoft.com/office/drawing/2014/main" id="{62BCB914-B77A-1242-AB52-1DD740A5EAF9}"/>
              </a:ext>
            </a:extLst>
          </p:cNvPr>
          <p:cNvSpPr>
            <a:spLocks noGrp="1"/>
          </p:cNvSpPr>
          <p:nvPr>
            <p:ph sz="quarter" idx="15"/>
          </p:nvPr>
        </p:nvSpPr>
        <p:spPr>
          <a:xfrm>
            <a:off x="620183" y="6356351"/>
            <a:ext cx="10967141" cy="365125"/>
          </a:xfrm>
        </p:spPr>
        <p:txBody>
          <a:bodyPr/>
          <a:lstStyle/>
          <a:p>
            <a:pPr>
              <a:spcBef>
                <a:spcPts val="0"/>
              </a:spcBef>
            </a:pPr>
            <a:r>
              <a:rPr lang="en-GB" dirty="0">
                <a:solidFill>
                  <a:schemeClr val="tx2"/>
                </a:solidFill>
              </a:rPr>
              <a:t>AFP, </a:t>
            </a:r>
            <a:r>
              <a:rPr lang="en-US" dirty="0">
                <a:solidFill>
                  <a:schemeClr val="tx2"/>
                </a:solidFill>
              </a:rPr>
              <a:t>alpha-fetoprotein; CBC, complete blood count; </a:t>
            </a:r>
            <a:r>
              <a:rPr lang="en-US" dirty="0" err="1">
                <a:solidFill>
                  <a:schemeClr val="tx2"/>
                </a:solidFill>
              </a:rPr>
              <a:t>HBcAb</a:t>
            </a:r>
            <a:r>
              <a:rPr lang="en-US" dirty="0">
                <a:solidFill>
                  <a:schemeClr val="tx2"/>
                </a:solidFill>
              </a:rPr>
              <a:t>, Hepatitis B core antibody test; </a:t>
            </a:r>
            <a:r>
              <a:rPr lang="en-US" dirty="0" err="1">
                <a:solidFill>
                  <a:schemeClr val="tx2"/>
                </a:solidFill>
              </a:rPr>
              <a:t>HBsAg</a:t>
            </a:r>
            <a:r>
              <a:rPr lang="en-US" dirty="0">
                <a:solidFill>
                  <a:schemeClr val="tx2"/>
                </a:solidFill>
              </a:rPr>
              <a:t>, Hepatitis B surface antigen; INR, international </a:t>
            </a:r>
            <a:r>
              <a:rPr lang="en-US" dirty="0" err="1">
                <a:solidFill>
                  <a:schemeClr val="tx2"/>
                </a:solidFill>
              </a:rPr>
              <a:t>normalised</a:t>
            </a:r>
            <a:r>
              <a:rPr lang="en-US" dirty="0">
                <a:solidFill>
                  <a:schemeClr val="tx2"/>
                </a:solidFill>
              </a:rPr>
              <a:t> ratio; TSH, thyroid stimulating hormone</a:t>
            </a:r>
          </a:p>
        </p:txBody>
      </p:sp>
    </p:spTree>
    <p:extLst>
      <p:ext uri="{BB962C8B-B14F-4D97-AF65-F5344CB8AC3E}">
        <p14:creationId xmlns:p14="http://schemas.microsoft.com/office/powerpoint/2010/main" val="237507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2"/>
            <p:extLst>
              <p:ext uri="{D42A27DB-BD31-4B8C-83A1-F6EECF244321}">
                <p14:modId xmlns:p14="http://schemas.microsoft.com/office/powerpoint/2010/main" val="2614261822"/>
              </p:ext>
            </p:extLst>
          </p:nvPr>
        </p:nvGraphicFramePr>
        <p:xfrm>
          <a:off x="620713" y="1425575"/>
          <a:ext cx="10964024" cy="4079240"/>
        </p:xfrm>
        <a:graphic>
          <a:graphicData uri="http://schemas.openxmlformats.org/drawingml/2006/table">
            <a:tbl>
              <a:tblPr firstRow="1" bandRow="1">
                <a:tableStyleId>{5C22544A-7EE6-4342-B048-85BDC9FD1C3A}</a:tableStyleId>
              </a:tblPr>
              <a:tblGrid>
                <a:gridCol w="2039682">
                  <a:extLst>
                    <a:ext uri="{9D8B030D-6E8A-4147-A177-3AD203B41FA5}">
                      <a16:colId xmlns:a16="http://schemas.microsoft.com/office/drawing/2014/main" val="2937729414"/>
                    </a:ext>
                  </a:extLst>
                </a:gridCol>
                <a:gridCol w="2153326">
                  <a:extLst>
                    <a:ext uri="{9D8B030D-6E8A-4147-A177-3AD203B41FA5}">
                      <a16:colId xmlns:a16="http://schemas.microsoft.com/office/drawing/2014/main" val="2741104628"/>
                    </a:ext>
                  </a:extLst>
                </a:gridCol>
                <a:gridCol w="2667734">
                  <a:extLst>
                    <a:ext uri="{9D8B030D-6E8A-4147-A177-3AD203B41FA5}">
                      <a16:colId xmlns:a16="http://schemas.microsoft.com/office/drawing/2014/main" val="3802402864"/>
                    </a:ext>
                  </a:extLst>
                </a:gridCol>
                <a:gridCol w="4103282">
                  <a:extLst>
                    <a:ext uri="{9D8B030D-6E8A-4147-A177-3AD203B41FA5}">
                      <a16:colId xmlns:a16="http://schemas.microsoft.com/office/drawing/2014/main" val="296387869"/>
                    </a:ext>
                  </a:extLst>
                </a:gridCol>
              </a:tblGrid>
              <a:tr h="370840">
                <a:tc>
                  <a:txBody>
                    <a:bodyPr/>
                    <a:lstStyle/>
                    <a:p>
                      <a:r>
                        <a:rPr lang="en-US" dirty="0"/>
                        <a:t>Sequence</a:t>
                      </a:r>
                    </a:p>
                  </a:txBody>
                  <a:tcPr marL="118433" marR="118433"/>
                </a:tc>
                <a:tc>
                  <a:txBody>
                    <a:bodyPr/>
                    <a:lstStyle/>
                    <a:p>
                      <a:r>
                        <a:rPr lang="en-US" dirty="0"/>
                        <a:t>Agent</a:t>
                      </a:r>
                    </a:p>
                  </a:txBody>
                  <a:tcPr marL="118433" marR="118433"/>
                </a:tc>
                <a:tc>
                  <a:txBody>
                    <a:bodyPr/>
                    <a:lstStyle/>
                    <a:p>
                      <a:r>
                        <a:rPr lang="en-US" dirty="0"/>
                        <a:t>Administration</a:t>
                      </a:r>
                    </a:p>
                  </a:txBody>
                  <a:tcPr marL="118433" marR="118433"/>
                </a:tc>
                <a:tc>
                  <a:txBody>
                    <a:bodyPr/>
                    <a:lstStyle/>
                    <a:p>
                      <a:r>
                        <a:rPr lang="en-US" dirty="0"/>
                        <a:t>Class</a:t>
                      </a:r>
                    </a:p>
                  </a:txBody>
                  <a:tcPr marL="118433" marR="118433"/>
                </a:tc>
                <a:extLst>
                  <a:ext uri="{0D108BD9-81ED-4DB2-BD59-A6C34878D82A}">
                    <a16:rowId xmlns:a16="http://schemas.microsoft.com/office/drawing/2014/main" val="281640353"/>
                  </a:ext>
                </a:extLst>
              </a:tr>
              <a:tr h="370840">
                <a:tc>
                  <a:txBody>
                    <a:bodyPr/>
                    <a:lstStyle/>
                    <a:p>
                      <a:r>
                        <a:rPr lang="en-US" b="1" dirty="0"/>
                        <a:t>First</a:t>
                      </a:r>
                      <a:r>
                        <a:rPr lang="en-US" b="1" baseline="0" dirty="0"/>
                        <a:t> Line</a:t>
                      </a:r>
                      <a:endParaRPr lang="en-US" b="1" dirty="0"/>
                    </a:p>
                  </a:txBody>
                  <a:tcPr marL="118433" marR="118433"/>
                </a:tc>
                <a:tc>
                  <a:txBody>
                    <a:bodyPr/>
                    <a:lstStyle/>
                    <a:p>
                      <a:r>
                        <a:rPr lang="en-US" dirty="0" err="1"/>
                        <a:t>Sorafenib</a:t>
                      </a:r>
                      <a:endParaRPr lang="en-US" dirty="0"/>
                    </a:p>
                  </a:txBody>
                  <a:tcPr marL="118433" marR="118433"/>
                </a:tc>
                <a:tc>
                  <a:txBody>
                    <a:bodyPr/>
                    <a:lstStyle/>
                    <a:p>
                      <a:r>
                        <a:rPr lang="en-US" dirty="0"/>
                        <a:t>Oral</a:t>
                      </a:r>
                    </a:p>
                  </a:txBody>
                  <a:tcPr marL="118433" marR="118433"/>
                </a:tc>
                <a:tc>
                  <a:txBody>
                    <a:bodyPr/>
                    <a:lstStyle/>
                    <a:p>
                      <a:r>
                        <a:rPr lang="en-US" dirty="0">
                          <a:solidFill>
                            <a:schemeClr val="tx1"/>
                          </a:solidFill>
                        </a:rPr>
                        <a:t>Tyrosine Kinase Inhibitor</a:t>
                      </a:r>
                    </a:p>
                  </a:txBody>
                  <a:tcPr marL="118433" marR="118433"/>
                </a:tc>
                <a:extLst>
                  <a:ext uri="{0D108BD9-81ED-4DB2-BD59-A6C34878D82A}">
                    <a16:rowId xmlns:a16="http://schemas.microsoft.com/office/drawing/2014/main" val="2997686513"/>
                  </a:ext>
                </a:extLst>
              </a:tr>
              <a:tr h="370840">
                <a:tc>
                  <a:txBody>
                    <a:bodyPr/>
                    <a:lstStyle/>
                    <a:p>
                      <a:endParaRPr lang="en-US" dirty="0"/>
                    </a:p>
                  </a:txBody>
                  <a:tcPr marL="118433" marR="118433"/>
                </a:tc>
                <a:tc>
                  <a:txBody>
                    <a:bodyPr/>
                    <a:lstStyle/>
                    <a:p>
                      <a:r>
                        <a:rPr lang="en-US" dirty="0" err="1"/>
                        <a:t>Lenvatinib</a:t>
                      </a:r>
                      <a:endParaRPr lang="en-US" dirty="0"/>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Oral</a:t>
                      </a:r>
                    </a:p>
                  </a:txBody>
                  <a:tcPr marL="118433" marR="118433"/>
                </a:tc>
                <a:tc>
                  <a:txBody>
                    <a:bodyPr/>
                    <a:lstStyle/>
                    <a:p>
                      <a:r>
                        <a:rPr lang="en-US" dirty="0">
                          <a:solidFill>
                            <a:schemeClr val="tx1"/>
                          </a:solidFill>
                        </a:rPr>
                        <a:t>VEGF</a:t>
                      </a:r>
                      <a:r>
                        <a:rPr lang="en-US" baseline="0" dirty="0">
                          <a:solidFill>
                            <a:schemeClr val="tx1"/>
                          </a:solidFill>
                        </a:rPr>
                        <a:t> Inhibitor</a:t>
                      </a:r>
                      <a:endParaRPr lang="en-US" dirty="0">
                        <a:solidFill>
                          <a:schemeClr val="tx1"/>
                        </a:solidFill>
                      </a:endParaRPr>
                    </a:p>
                  </a:txBody>
                  <a:tcPr marL="118433" marR="118433"/>
                </a:tc>
                <a:extLst>
                  <a:ext uri="{0D108BD9-81ED-4DB2-BD59-A6C34878D82A}">
                    <a16:rowId xmlns:a16="http://schemas.microsoft.com/office/drawing/2014/main" val="2854519490"/>
                  </a:ext>
                </a:extLst>
              </a:tr>
              <a:tr h="370840">
                <a:tc>
                  <a:txBody>
                    <a:bodyPr/>
                    <a:lstStyle/>
                    <a:p>
                      <a:endParaRPr lang="en-US" dirty="0"/>
                    </a:p>
                  </a:txBody>
                  <a:tcPr marL="118433" marR="118433"/>
                </a:tc>
                <a:tc>
                  <a:txBody>
                    <a:bodyPr/>
                    <a:lstStyle/>
                    <a:p>
                      <a:r>
                        <a:rPr lang="en-US" dirty="0"/>
                        <a:t>Bevacizumab**</a:t>
                      </a:r>
                    </a:p>
                  </a:txBody>
                  <a:tcPr marL="118433" marR="118433"/>
                </a:tc>
                <a:tc>
                  <a:txBody>
                    <a:bodyPr/>
                    <a:lstStyle/>
                    <a:p>
                      <a:r>
                        <a:rPr lang="en-US" dirty="0"/>
                        <a:t>Injection</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VEGF</a:t>
                      </a:r>
                      <a:r>
                        <a:rPr lang="en-US" baseline="0" dirty="0"/>
                        <a:t> Inhibitor</a:t>
                      </a:r>
                      <a:endParaRPr lang="en-US" dirty="0"/>
                    </a:p>
                  </a:txBody>
                  <a:tcPr marL="118433" marR="118433"/>
                </a:tc>
                <a:extLst>
                  <a:ext uri="{0D108BD9-81ED-4DB2-BD59-A6C34878D82A}">
                    <a16:rowId xmlns:a16="http://schemas.microsoft.com/office/drawing/2014/main" val="580594843"/>
                  </a:ext>
                </a:extLst>
              </a:tr>
              <a:tr h="370840">
                <a:tc>
                  <a:txBody>
                    <a:bodyPr/>
                    <a:lstStyle/>
                    <a:p>
                      <a:endParaRPr lang="en-US" dirty="0"/>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Atezolizumab**</a:t>
                      </a:r>
                    </a:p>
                  </a:txBody>
                  <a:tcPr marL="118433" marR="118433"/>
                </a:tc>
                <a:tc>
                  <a:txBody>
                    <a:bodyPr/>
                    <a:lstStyle/>
                    <a:p>
                      <a:r>
                        <a:rPr lang="en-US" dirty="0"/>
                        <a:t>Injection</a:t>
                      </a:r>
                    </a:p>
                  </a:txBody>
                  <a:tcPr marL="118433" marR="118433"/>
                </a:tc>
                <a:tc>
                  <a:txBody>
                    <a:bodyPr/>
                    <a:lstStyle/>
                    <a:p>
                      <a:r>
                        <a:rPr lang="en-US" dirty="0"/>
                        <a:t>PD-L1</a:t>
                      </a:r>
                      <a:r>
                        <a:rPr lang="en-US" baseline="0" dirty="0"/>
                        <a:t> Inhibitor</a:t>
                      </a:r>
                      <a:endParaRPr lang="en-US" dirty="0"/>
                    </a:p>
                  </a:txBody>
                  <a:tcPr marL="118433" marR="118433"/>
                </a:tc>
                <a:extLst>
                  <a:ext uri="{0D108BD9-81ED-4DB2-BD59-A6C34878D82A}">
                    <a16:rowId xmlns:a16="http://schemas.microsoft.com/office/drawing/2014/main" val="2619148003"/>
                  </a:ext>
                </a:extLst>
              </a:tr>
              <a:tr h="370840">
                <a:tc>
                  <a:txBody>
                    <a:bodyPr/>
                    <a:lstStyle/>
                    <a:p>
                      <a:endParaRPr lang="en-US" dirty="0"/>
                    </a:p>
                  </a:txBody>
                  <a:tcPr marL="118433" marR="118433"/>
                </a:tc>
                <a:tc>
                  <a:txBody>
                    <a:bodyPr/>
                    <a:lstStyle/>
                    <a:p>
                      <a:endParaRPr lang="en-US" dirty="0"/>
                    </a:p>
                  </a:txBody>
                  <a:tcPr marL="118433" marR="118433"/>
                </a:tc>
                <a:tc>
                  <a:txBody>
                    <a:bodyPr/>
                    <a:lstStyle/>
                    <a:p>
                      <a:endParaRPr lang="en-US" dirty="0"/>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marL="118433" marR="118433"/>
                </a:tc>
                <a:extLst>
                  <a:ext uri="{0D108BD9-81ED-4DB2-BD59-A6C34878D82A}">
                    <a16:rowId xmlns:a16="http://schemas.microsoft.com/office/drawing/2014/main" val="467449136"/>
                  </a:ext>
                </a:extLst>
              </a:tr>
              <a:tr h="370840">
                <a:tc>
                  <a:txBody>
                    <a:bodyPr/>
                    <a:lstStyle/>
                    <a:p>
                      <a:r>
                        <a:rPr lang="en-US" b="1" dirty="0"/>
                        <a:t>Second Line</a:t>
                      </a:r>
                    </a:p>
                  </a:txBody>
                  <a:tcPr marL="118433" marR="118433"/>
                </a:tc>
                <a:tc>
                  <a:txBody>
                    <a:bodyPr/>
                    <a:lstStyle/>
                    <a:p>
                      <a:r>
                        <a:rPr lang="en-US" dirty="0" err="1">
                          <a:solidFill>
                            <a:schemeClr val="tx1"/>
                          </a:solidFill>
                        </a:rPr>
                        <a:t>Regorafenib</a:t>
                      </a:r>
                      <a:endParaRPr lang="en-US" dirty="0">
                        <a:solidFill>
                          <a:schemeClr val="tx1"/>
                        </a:solidFill>
                      </a:endParaRPr>
                    </a:p>
                  </a:txBody>
                  <a:tcPr marL="118433" marR="118433"/>
                </a:tc>
                <a:tc>
                  <a:txBody>
                    <a:bodyPr/>
                    <a:lstStyle/>
                    <a:p>
                      <a:r>
                        <a:rPr lang="en-US" dirty="0"/>
                        <a:t>Oral</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Tyrosine Kinase Inhibitor</a:t>
                      </a:r>
                    </a:p>
                  </a:txBody>
                  <a:tcPr marL="118433" marR="118433"/>
                </a:tc>
                <a:extLst>
                  <a:ext uri="{0D108BD9-81ED-4DB2-BD59-A6C34878D82A}">
                    <a16:rowId xmlns:a16="http://schemas.microsoft.com/office/drawing/2014/main" val="4205551518"/>
                  </a:ext>
                </a:extLst>
              </a:tr>
              <a:tr h="370840">
                <a:tc>
                  <a:txBody>
                    <a:bodyPr/>
                    <a:lstStyle/>
                    <a:p>
                      <a:endParaRPr lang="en-US"/>
                    </a:p>
                  </a:txBody>
                  <a:tcPr marL="118433" marR="118433"/>
                </a:tc>
                <a:tc>
                  <a:txBody>
                    <a:bodyPr/>
                    <a:lstStyle/>
                    <a:p>
                      <a:r>
                        <a:rPr lang="en-US" dirty="0" err="1"/>
                        <a:t>Cabozantinib</a:t>
                      </a:r>
                      <a:endParaRPr lang="en-US" dirty="0"/>
                    </a:p>
                  </a:txBody>
                  <a:tcPr marL="118433" marR="118433"/>
                </a:tc>
                <a:tc>
                  <a:txBody>
                    <a:bodyPr/>
                    <a:lstStyle/>
                    <a:p>
                      <a:r>
                        <a:rPr lang="en-US" dirty="0"/>
                        <a:t>Oral</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Tyrosine Kinase Inhibitor</a:t>
                      </a:r>
                    </a:p>
                  </a:txBody>
                  <a:tcPr marL="118433" marR="118433"/>
                </a:tc>
                <a:extLst>
                  <a:ext uri="{0D108BD9-81ED-4DB2-BD59-A6C34878D82A}">
                    <a16:rowId xmlns:a16="http://schemas.microsoft.com/office/drawing/2014/main" val="1070659961"/>
                  </a:ext>
                </a:extLst>
              </a:tr>
              <a:tr h="370840">
                <a:tc>
                  <a:txBody>
                    <a:bodyPr/>
                    <a:lstStyle/>
                    <a:p>
                      <a:endParaRPr lang="en-US" dirty="0"/>
                    </a:p>
                  </a:txBody>
                  <a:tcPr marL="118433" marR="118433"/>
                </a:tc>
                <a:tc>
                  <a:txBody>
                    <a:bodyPr/>
                    <a:lstStyle/>
                    <a:p>
                      <a:r>
                        <a:rPr lang="en-US" dirty="0" err="1">
                          <a:solidFill>
                            <a:schemeClr val="tx1"/>
                          </a:solidFill>
                        </a:rPr>
                        <a:t>Nivolumab</a:t>
                      </a:r>
                      <a:endParaRPr lang="en-US" dirty="0">
                        <a:solidFill>
                          <a:schemeClr val="tx1"/>
                        </a:solidFill>
                      </a:endParaRPr>
                    </a:p>
                  </a:txBody>
                  <a:tcPr marL="118433" marR="118433"/>
                </a:tc>
                <a:tc>
                  <a:txBody>
                    <a:bodyPr/>
                    <a:lstStyle/>
                    <a:p>
                      <a:r>
                        <a:rPr lang="en-US" dirty="0"/>
                        <a:t>Injection</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PD-1</a:t>
                      </a:r>
                      <a:r>
                        <a:rPr lang="en-US" baseline="0" dirty="0"/>
                        <a:t> Inhibitor</a:t>
                      </a:r>
                      <a:endParaRPr lang="en-US" dirty="0"/>
                    </a:p>
                  </a:txBody>
                  <a:tcPr marL="118433" marR="118433"/>
                </a:tc>
                <a:extLst>
                  <a:ext uri="{0D108BD9-81ED-4DB2-BD59-A6C34878D82A}">
                    <a16:rowId xmlns:a16="http://schemas.microsoft.com/office/drawing/2014/main" val="3290635162"/>
                  </a:ext>
                </a:extLst>
              </a:tr>
              <a:tr h="370840">
                <a:tc>
                  <a:txBody>
                    <a:bodyPr/>
                    <a:lstStyle/>
                    <a:p>
                      <a:endParaRPr lang="en-US" dirty="0"/>
                    </a:p>
                  </a:txBody>
                  <a:tcPr marL="118433" marR="118433"/>
                </a:tc>
                <a:tc>
                  <a:txBody>
                    <a:bodyPr/>
                    <a:lstStyle/>
                    <a:p>
                      <a:r>
                        <a:rPr lang="en-US" dirty="0">
                          <a:solidFill>
                            <a:schemeClr val="tx1"/>
                          </a:solidFill>
                        </a:rPr>
                        <a:t>Pembrolizumab</a:t>
                      </a:r>
                    </a:p>
                  </a:txBody>
                  <a:tcPr marL="118433" marR="118433"/>
                </a:tc>
                <a:tc>
                  <a:txBody>
                    <a:bodyPr/>
                    <a:lstStyle/>
                    <a:p>
                      <a:r>
                        <a:rPr lang="en-US" dirty="0"/>
                        <a:t>Injection</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PD-1</a:t>
                      </a:r>
                      <a:r>
                        <a:rPr lang="en-US" baseline="0" dirty="0"/>
                        <a:t> Inhibitor</a:t>
                      </a:r>
                      <a:endParaRPr lang="en-US" dirty="0"/>
                    </a:p>
                  </a:txBody>
                  <a:tcPr marL="118433" marR="118433"/>
                </a:tc>
                <a:extLst>
                  <a:ext uri="{0D108BD9-81ED-4DB2-BD59-A6C34878D82A}">
                    <a16:rowId xmlns:a16="http://schemas.microsoft.com/office/drawing/2014/main" val="3195004785"/>
                  </a:ext>
                </a:extLst>
              </a:tr>
              <a:tr h="370840">
                <a:tc>
                  <a:txBody>
                    <a:bodyPr/>
                    <a:lstStyle/>
                    <a:p>
                      <a:endParaRPr lang="en-US" dirty="0"/>
                    </a:p>
                  </a:txBody>
                  <a:tcPr marL="118433" marR="118433"/>
                </a:tc>
                <a:tc>
                  <a:txBody>
                    <a:bodyPr/>
                    <a:lstStyle/>
                    <a:p>
                      <a:r>
                        <a:rPr lang="en-US" dirty="0">
                          <a:solidFill>
                            <a:schemeClr val="tx1"/>
                          </a:solidFill>
                        </a:rPr>
                        <a:t>Ramucirumab***</a:t>
                      </a:r>
                    </a:p>
                  </a:txBody>
                  <a:tcPr marL="118433" marR="118433"/>
                </a:tc>
                <a:tc>
                  <a:txBody>
                    <a:bodyPr/>
                    <a:lstStyle/>
                    <a:p>
                      <a:r>
                        <a:rPr lang="en-US" dirty="0"/>
                        <a:t>Injection</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VEGFR2 inhibitor</a:t>
                      </a:r>
                    </a:p>
                  </a:txBody>
                  <a:tcPr marL="118433" marR="118433"/>
                </a:tc>
                <a:extLst>
                  <a:ext uri="{0D108BD9-81ED-4DB2-BD59-A6C34878D82A}">
                    <a16:rowId xmlns:a16="http://schemas.microsoft.com/office/drawing/2014/main" val="3987121136"/>
                  </a:ext>
                </a:extLst>
              </a:tr>
            </a:tbl>
          </a:graphicData>
        </a:graphic>
      </p:graphicFrame>
      <p:sp>
        <p:nvSpPr>
          <p:cNvPr id="2" name="Title 1"/>
          <p:cNvSpPr>
            <a:spLocks noGrp="1"/>
          </p:cNvSpPr>
          <p:nvPr>
            <p:ph type="title"/>
          </p:nvPr>
        </p:nvSpPr>
        <p:spPr/>
        <p:txBody>
          <a:bodyPr/>
          <a:lstStyle/>
          <a:p>
            <a:r>
              <a:rPr lang="en-US" dirty="0"/>
              <a:t>Available Systemic Therapies*</a:t>
            </a:r>
          </a:p>
        </p:txBody>
      </p:sp>
      <p:sp>
        <p:nvSpPr>
          <p:cNvPr id="5" name="Content Placeholder 4">
            <a:extLst>
              <a:ext uri="{FF2B5EF4-FFF2-40B4-BE49-F238E27FC236}">
                <a16:creationId xmlns:a16="http://schemas.microsoft.com/office/drawing/2014/main" id="{A5BFE7CF-9E82-8E4A-9448-FF5B9ACB56D1}"/>
              </a:ext>
            </a:extLst>
          </p:cNvPr>
          <p:cNvSpPr>
            <a:spLocks noGrp="1"/>
          </p:cNvSpPr>
          <p:nvPr>
            <p:ph sz="quarter" idx="15"/>
          </p:nvPr>
        </p:nvSpPr>
        <p:spPr>
          <a:xfrm>
            <a:off x="479376" y="6165305"/>
            <a:ext cx="10962216" cy="692695"/>
          </a:xfrm>
        </p:spPr>
        <p:txBody>
          <a:bodyPr/>
          <a:lstStyle/>
          <a:p>
            <a:r>
              <a:rPr lang="en-US" dirty="0"/>
              <a:t>*nivolumab + ipilimumab combination is not mentioned as this slide will support the illustration of treatment selection by patient population. **Bevacizumab/atezolizumab are used in combination; *** for HCC patients with AFP levels ≥400 ng/mL</a:t>
            </a:r>
          </a:p>
          <a:p>
            <a:pPr>
              <a:spcBef>
                <a:spcPts val="0"/>
              </a:spcBef>
            </a:pPr>
            <a:r>
              <a:rPr lang="en-GB" dirty="0"/>
              <a:t>PD-1, </a:t>
            </a:r>
            <a:r>
              <a:rPr lang="en-US" dirty="0"/>
              <a:t>programmed cell death protein 1</a:t>
            </a:r>
            <a:r>
              <a:rPr lang="en-GB" dirty="0"/>
              <a:t>; PD-L1, </a:t>
            </a:r>
            <a:r>
              <a:rPr lang="en-US" dirty="0"/>
              <a:t>programmed cell death ligand 1; VEGF, vascular endothelial growth factor; VEGFR2, vascular endothelial growth factor receptor 2</a:t>
            </a:r>
          </a:p>
          <a:p>
            <a:pPr>
              <a:spcBef>
                <a:spcPts val="0"/>
              </a:spcBef>
            </a:pPr>
            <a:r>
              <a:rPr lang="en-US" dirty="0"/>
              <a:t>Source: NCCN Guidelines. Hepatobiliary Cancers. V2.2021. Issued April 16, 2021</a:t>
            </a:r>
          </a:p>
        </p:txBody>
      </p:sp>
      <p:sp>
        <p:nvSpPr>
          <p:cNvPr id="9" name="Slide Number Placeholder 8">
            <a:extLst>
              <a:ext uri="{FF2B5EF4-FFF2-40B4-BE49-F238E27FC236}">
                <a16:creationId xmlns:a16="http://schemas.microsoft.com/office/drawing/2014/main" id="{6193F8C9-DBA6-574F-9539-8745A8BBE65F}"/>
              </a:ext>
            </a:extLst>
          </p:cNvPr>
          <p:cNvSpPr>
            <a:spLocks noGrp="1"/>
          </p:cNvSpPr>
          <p:nvPr>
            <p:ph type="sldNum" sz="quarter" idx="4"/>
          </p:nvPr>
        </p:nvSpPr>
        <p:spPr/>
        <p:txBody>
          <a:bodyPr/>
          <a:lstStyle/>
          <a:p>
            <a:fld id="{FCE43C0F-8A7B-3A4B-9DB5-B3472E36E833}" type="slidenum">
              <a:rPr lang="en-GB" smtClean="0"/>
              <a:pPr/>
              <a:t>47</a:t>
            </a:fld>
            <a:endParaRPr lang="en-GB" dirty="0"/>
          </a:p>
        </p:txBody>
      </p:sp>
    </p:spTree>
    <p:extLst>
      <p:ext uri="{BB962C8B-B14F-4D97-AF65-F5344CB8AC3E}">
        <p14:creationId xmlns:p14="http://schemas.microsoft.com/office/powerpoint/2010/main" val="157403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73" name="Group 61"/>
          <p:cNvGraphicFramePr>
            <a:graphicFrameLocks noGrp="1"/>
          </p:cNvGraphicFramePr>
          <p:nvPr>
            <p:extLst>
              <p:ext uri="{D42A27DB-BD31-4B8C-83A1-F6EECF244321}">
                <p14:modId xmlns:p14="http://schemas.microsoft.com/office/powerpoint/2010/main" val="4007415822"/>
              </p:ext>
            </p:extLst>
          </p:nvPr>
        </p:nvGraphicFramePr>
        <p:xfrm>
          <a:off x="1981200" y="4436328"/>
          <a:ext cx="3426030" cy="1584960"/>
        </p:xfrm>
        <a:graphic>
          <a:graphicData uri="http://schemas.openxmlformats.org/drawingml/2006/table">
            <a:tbl>
              <a:tblPr/>
              <a:tblGrid>
                <a:gridCol w="1649975">
                  <a:extLst>
                    <a:ext uri="{9D8B030D-6E8A-4147-A177-3AD203B41FA5}">
                      <a16:colId xmlns:a16="http://schemas.microsoft.com/office/drawing/2014/main" val="20000"/>
                    </a:ext>
                  </a:extLst>
                </a:gridCol>
                <a:gridCol w="1776055">
                  <a:extLst>
                    <a:ext uri="{9D8B030D-6E8A-4147-A177-3AD203B41FA5}">
                      <a16:colId xmlns:a16="http://schemas.microsoft.com/office/drawing/2014/main" val="20001"/>
                    </a:ext>
                  </a:extLst>
                </a:gridCol>
              </a:tblGrid>
              <a:tr h="257175">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Total Numerical Score</a:t>
                      </a:r>
                      <a:endParaRPr kumimoji="0" lang="en-US" sz="1600" b="1"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1600" b="1"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Child-Pugh </a:t>
                      </a:r>
                      <a:br>
                        <a:rPr kumimoji="0" lang="en-US" sz="1600" b="1"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br>
                      <a:r>
                        <a:rPr kumimoji="0" lang="en-US" sz="1600" b="1" i="0" u="none" strike="noStrike" cap="none" normalizeH="0" baseline="0" dirty="0">
                          <a:ln>
                            <a:noFill/>
                          </a:ln>
                          <a:solidFill>
                            <a:srgbClr val="000000"/>
                          </a:solidFill>
                          <a:effectLst/>
                          <a:latin typeface="Calibri" panose="020F0502020204030204" pitchFamily="34" charset="0"/>
                          <a:ea typeface="ＭＳ Ｐゴシック" pitchFamily="34" charset="-128"/>
                          <a:cs typeface="Calibri" panose="020F0502020204030204" pitchFamily="34" charset="0"/>
                        </a:rPr>
                        <a:t>Class</a:t>
                      </a:r>
                      <a:endParaRPr kumimoji="0" lang="en-US" sz="1600" b="1"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55588">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5-6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A</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58763">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7-9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B</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54000">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10-15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16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C</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2821" name="Line 170"/>
          <p:cNvSpPr>
            <a:spLocks noChangeShapeType="1"/>
          </p:cNvSpPr>
          <p:nvPr/>
        </p:nvSpPr>
        <p:spPr bwMode="auto">
          <a:xfrm>
            <a:off x="3273426" y="5197270"/>
            <a:ext cx="911225" cy="0"/>
          </a:xfrm>
          <a:prstGeom prst="line">
            <a:avLst/>
          </a:prstGeom>
          <a:noFill/>
          <a:ln w="19050">
            <a:solidFill>
              <a:schemeClr val="tx1"/>
            </a:solidFill>
            <a:round/>
            <a:headEnd/>
            <a:tailEnd/>
          </a:ln>
        </p:spPr>
        <p:txBody>
          <a:bodyPr/>
          <a:lstStyle/>
          <a:p>
            <a:endParaRPr lang="en-US"/>
          </a:p>
        </p:txBody>
      </p:sp>
      <p:sp>
        <p:nvSpPr>
          <p:cNvPr id="32822" name="Line 171"/>
          <p:cNvSpPr>
            <a:spLocks noChangeShapeType="1"/>
          </p:cNvSpPr>
          <p:nvPr/>
        </p:nvSpPr>
        <p:spPr bwMode="auto">
          <a:xfrm>
            <a:off x="3286125" y="5528528"/>
            <a:ext cx="909638" cy="0"/>
          </a:xfrm>
          <a:prstGeom prst="line">
            <a:avLst/>
          </a:prstGeom>
          <a:noFill/>
          <a:ln w="19050">
            <a:solidFill>
              <a:schemeClr val="tx1"/>
            </a:solidFill>
            <a:round/>
            <a:headEnd/>
            <a:tailEnd/>
          </a:ln>
        </p:spPr>
        <p:txBody>
          <a:bodyPr/>
          <a:lstStyle/>
          <a:p>
            <a:endParaRPr lang="en-US"/>
          </a:p>
        </p:txBody>
      </p:sp>
      <p:sp>
        <p:nvSpPr>
          <p:cNvPr id="32823" name="Line 172"/>
          <p:cNvSpPr>
            <a:spLocks noChangeShapeType="1"/>
          </p:cNvSpPr>
          <p:nvPr/>
        </p:nvSpPr>
        <p:spPr bwMode="auto">
          <a:xfrm>
            <a:off x="3286125" y="5859786"/>
            <a:ext cx="909638" cy="0"/>
          </a:xfrm>
          <a:prstGeom prst="line">
            <a:avLst/>
          </a:prstGeom>
          <a:noFill/>
          <a:ln w="19050">
            <a:solidFill>
              <a:schemeClr val="tx1"/>
            </a:solidFill>
            <a:round/>
            <a:headEnd/>
            <a:tailEnd/>
          </a:ln>
        </p:spPr>
        <p:txBody>
          <a:bodyPr/>
          <a:lstStyle/>
          <a:p>
            <a:endParaRPr lang="en-US"/>
          </a:p>
        </p:txBody>
      </p:sp>
      <p:sp>
        <p:nvSpPr>
          <p:cNvPr id="32826" name="TextBox 8"/>
          <p:cNvSpPr txBox="1">
            <a:spLocks noChangeArrowheads="1"/>
          </p:cNvSpPr>
          <p:nvPr/>
        </p:nvSpPr>
        <p:spPr bwMode="auto">
          <a:xfrm>
            <a:off x="5918200" y="4541838"/>
            <a:ext cx="4222750" cy="1377950"/>
          </a:xfrm>
          <a:prstGeom prst="rect">
            <a:avLst/>
          </a:prstGeom>
          <a:noFill/>
          <a:ln w="9525">
            <a:noFill/>
            <a:miter lim="800000"/>
            <a:headEnd/>
            <a:tailEnd/>
          </a:ln>
        </p:spPr>
        <p:txBody>
          <a:bodyPr>
            <a:spAutoFit/>
          </a:bodyPr>
          <a:lstStyle/>
          <a:p>
            <a:pPr marL="342900" indent="-342900" eaLnBrk="0" hangingPunct="0">
              <a:lnSpc>
                <a:spcPct val="90000"/>
              </a:lnSpc>
              <a:spcBef>
                <a:spcPct val="20000"/>
              </a:spcBef>
              <a:buClr>
                <a:srgbClr val="984807"/>
              </a:buClr>
            </a:pPr>
            <a:r>
              <a:rPr lang="en-US" sz="2200" dirty="0"/>
              <a:t>Patients in Class A are considered </a:t>
            </a:r>
            <a:r>
              <a:rPr lang="en-US" sz="2200" b="1" dirty="0">
                <a:solidFill>
                  <a:schemeClr val="accent1"/>
                </a:solidFill>
              </a:rPr>
              <a:t>“compensated”</a:t>
            </a:r>
          </a:p>
          <a:p>
            <a:pPr marL="342900" indent="-342900" eaLnBrk="0" hangingPunct="0">
              <a:lnSpc>
                <a:spcPct val="90000"/>
              </a:lnSpc>
              <a:spcBef>
                <a:spcPct val="20000"/>
              </a:spcBef>
              <a:buClr>
                <a:srgbClr val="984807"/>
              </a:buClr>
            </a:pPr>
            <a:r>
              <a:rPr lang="en-US" sz="2200" dirty="0"/>
              <a:t>Patients in Classes B and C are considered </a:t>
            </a:r>
            <a:r>
              <a:rPr lang="en-US" sz="2200" b="1" dirty="0">
                <a:solidFill>
                  <a:schemeClr val="accent1"/>
                </a:solidFill>
              </a:rPr>
              <a:t>“decompensated”</a:t>
            </a:r>
          </a:p>
        </p:txBody>
      </p:sp>
      <p:graphicFrame>
        <p:nvGraphicFramePr>
          <p:cNvPr id="19" name="Content Placeholder 18">
            <a:extLst>
              <a:ext uri="{FF2B5EF4-FFF2-40B4-BE49-F238E27FC236}">
                <a16:creationId xmlns:a16="http://schemas.microsoft.com/office/drawing/2014/main" id="{B8566F09-D52B-9A47-806F-128CDC10E4EE}"/>
              </a:ext>
            </a:extLst>
          </p:cNvPr>
          <p:cNvGraphicFramePr>
            <a:graphicFrameLocks noGrp="1"/>
          </p:cNvGraphicFramePr>
          <p:nvPr>
            <p:ph sz="quarter" idx="12"/>
            <p:extLst>
              <p:ext uri="{D42A27DB-BD31-4B8C-83A1-F6EECF244321}">
                <p14:modId xmlns:p14="http://schemas.microsoft.com/office/powerpoint/2010/main" val="3580530162"/>
              </p:ext>
            </p:extLst>
          </p:nvPr>
        </p:nvGraphicFramePr>
        <p:xfrm>
          <a:off x="620713" y="1315509"/>
          <a:ext cx="10963277" cy="2972880"/>
        </p:xfrm>
        <a:graphic>
          <a:graphicData uri="http://schemas.openxmlformats.org/drawingml/2006/table">
            <a:tbl>
              <a:tblPr firstRow="1" bandRow="1">
                <a:tableStyleId>{5C22544A-7EE6-4342-B048-85BDC9FD1C3A}</a:tableStyleId>
              </a:tblPr>
              <a:tblGrid>
                <a:gridCol w="4395167">
                  <a:extLst>
                    <a:ext uri="{9D8B030D-6E8A-4147-A177-3AD203B41FA5}">
                      <a16:colId xmlns:a16="http://schemas.microsoft.com/office/drawing/2014/main" val="2017594917"/>
                    </a:ext>
                  </a:extLst>
                </a:gridCol>
                <a:gridCol w="1757322">
                  <a:extLst>
                    <a:ext uri="{9D8B030D-6E8A-4147-A177-3AD203B41FA5}">
                      <a16:colId xmlns:a16="http://schemas.microsoft.com/office/drawing/2014/main" val="1110134169"/>
                    </a:ext>
                  </a:extLst>
                </a:gridCol>
                <a:gridCol w="2405394">
                  <a:extLst>
                    <a:ext uri="{9D8B030D-6E8A-4147-A177-3AD203B41FA5}">
                      <a16:colId xmlns:a16="http://schemas.microsoft.com/office/drawing/2014/main" val="633719901"/>
                    </a:ext>
                  </a:extLst>
                </a:gridCol>
                <a:gridCol w="2405394">
                  <a:extLst>
                    <a:ext uri="{9D8B030D-6E8A-4147-A177-3AD203B41FA5}">
                      <a16:colId xmlns:a16="http://schemas.microsoft.com/office/drawing/2014/main" val="1136818748"/>
                    </a:ext>
                  </a:extLst>
                </a:gridCol>
              </a:tblGrid>
              <a:tr h="283559">
                <a:tc rowSpan="2">
                  <a:txBody>
                    <a:bodyPr/>
                    <a:lstStyle/>
                    <a:p>
                      <a:endParaRPr lang="en-US" sz="1800" b="1" dirty="0">
                        <a:latin typeface="Calibri" panose="020F0502020204030204" pitchFamily="34" charset="0"/>
                        <a:cs typeface="Calibri" panose="020F0502020204030204" pitchFamily="34" charset="0"/>
                      </a:endParaRPr>
                    </a:p>
                  </a:txBody>
                  <a:tcPr marT="36000" marB="36000">
                    <a:lnB w="38100" cap="flat" cmpd="sng" algn="ctr">
                      <a:solidFill>
                        <a:schemeClr val="bg1"/>
                      </a:solidFill>
                      <a:prstDash val="solid"/>
                      <a:round/>
                      <a:headEnd type="none" w="med" len="med"/>
                      <a:tailEnd type="none" w="med" len="med"/>
                    </a:lnB>
                    <a:solidFill>
                      <a:schemeClr val="accent1"/>
                    </a:solidFill>
                  </a:tcPr>
                </a:tc>
                <a:tc gridSpan="3">
                  <a:txBody>
                    <a:bodyPr/>
                    <a:lstStyle/>
                    <a:p>
                      <a:pPr algn="ctr"/>
                      <a:r>
                        <a:rPr lang="en-US" sz="1800" b="1" dirty="0">
                          <a:latin typeface="Calibri" panose="020F0502020204030204" pitchFamily="34" charset="0"/>
                          <a:cs typeface="Calibri" panose="020F0502020204030204" pitchFamily="34" charset="0"/>
                        </a:rPr>
                        <a:t>Points</a:t>
                      </a:r>
                    </a:p>
                  </a:txBody>
                  <a:tcPr marT="36000" marB="36000">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b="1" dirty="0">
                        <a:latin typeface="Calibri" panose="020F0502020204030204" pitchFamily="34" charset="0"/>
                        <a:cs typeface="Calibri" panose="020F0502020204030204" pitchFamily="34" charset="0"/>
                      </a:endParaRPr>
                    </a:p>
                  </a:txBody>
                  <a:tcPr>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b="1" dirty="0">
                        <a:latin typeface="Calibri" panose="020F0502020204030204" pitchFamily="34" charset="0"/>
                        <a:cs typeface="Calibri" panose="020F0502020204030204" pitchFamily="34" charset="0"/>
                      </a:endParaRPr>
                    </a:p>
                  </a:txBody>
                  <a:tcP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735273729"/>
                  </a:ext>
                </a:extLst>
              </a:tr>
              <a:tr h="283559">
                <a:tc vMerge="1">
                  <a:txBody>
                    <a:bodyPr/>
                    <a:lstStyle/>
                    <a:p>
                      <a:endParaRPr lang="en-US" b="1" dirty="0">
                        <a:latin typeface="Calibri" panose="020F0502020204030204" pitchFamily="34" charset="0"/>
                        <a:cs typeface="Calibri" panose="020F0502020204030204" pitchFamily="34" charset="0"/>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800" b="1" dirty="0">
                          <a:solidFill>
                            <a:schemeClr val="bg1"/>
                          </a:solidFill>
                          <a:latin typeface="Calibri" panose="020F0502020204030204" pitchFamily="34" charset="0"/>
                          <a:cs typeface="Calibri" panose="020F0502020204030204" pitchFamily="34" charset="0"/>
                        </a:rPr>
                        <a:t>1</a:t>
                      </a:r>
                    </a:p>
                  </a:txBody>
                  <a:tcPr marT="36000" marB="36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800" b="1" dirty="0">
                          <a:solidFill>
                            <a:schemeClr val="bg1"/>
                          </a:solidFill>
                          <a:latin typeface="Calibri" panose="020F0502020204030204" pitchFamily="34" charset="0"/>
                          <a:cs typeface="Calibri" panose="020F0502020204030204" pitchFamily="34" charset="0"/>
                        </a:rPr>
                        <a:t>2</a:t>
                      </a:r>
                    </a:p>
                  </a:txBody>
                  <a:tcPr marT="36000" marB="36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800" b="1" dirty="0">
                          <a:solidFill>
                            <a:schemeClr val="bg1"/>
                          </a:solidFill>
                          <a:latin typeface="Calibri" panose="020F0502020204030204" pitchFamily="34" charset="0"/>
                          <a:cs typeface="Calibri" panose="020F0502020204030204" pitchFamily="34" charset="0"/>
                        </a:rPr>
                        <a:t>3</a:t>
                      </a:r>
                    </a:p>
                  </a:txBody>
                  <a:tcPr marT="36000" marB="36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425002418"/>
                  </a:ext>
                </a:extLst>
              </a:tr>
              <a:tr h="474567">
                <a:tc>
                  <a:txBody>
                    <a:bodyPr/>
                    <a:lstStyle/>
                    <a:p>
                      <a:r>
                        <a:rPr lang="en-US" sz="1800" b="1" dirty="0">
                          <a:latin typeface="Calibri" panose="020F0502020204030204" pitchFamily="34" charset="0"/>
                          <a:cs typeface="Calibri" panose="020F0502020204030204" pitchFamily="34" charset="0"/>
                        </a:rPr>
                        <a:t>Encephalopathy</a:t>
                      </a:r>
                    </a:p>
                  </a:txBody>
                  <a:tcPr marT="36000" marB="36000" anchor="ctr">
                    <a:lnT w="38100" cap="flat" cmpd="sng" algn="ctr">
                      <a:solidFill>
                        <a:schemeClr val="bg1"/>
                      </a:solidFill>
                      <a:prstDash val="solid"/>
                      <a:round/>
                      <a:headEnd type="none" w="med" len="med"/>
                      <a:tailEnd type="none" w="med" len="med"/>
                    </a:lnT>
                  </a:tcPr>
                </a:tc>
                <a:tc>
                  <a:txBody>
                    <a:bodyPr/>
                    <a:lstStyle/>
                    <a:p>
                      <a:pPr algn="ctr"/>
                      <a:r>
                        <a:rPr lang="en-US" sz="1800" dirty="0">
                          <a:latin typeface="Calibri" panose="020F0502020204030204" pitchFamily="34" charset="0"/>
                          <a:cs typeface="Calibri" panose="020F0502020204030204" pitchFamily="34" charset="0"/>
                        </a:rPr>
                        <a:t>None</a:t>
                      </a:r>
                    </a:p>
                  </a:txBody>
                  <a:tcPr marT="36000" marB="36000" anchor="ctr">
                    <a:lnT w="38100" cap="flat" cmpd="sng" algn="ctr">
                      <a:solidFill>
                        <a:schemeClr val="bg1"/>
                      </a:solidFill>
                      <a:prstDash val="solid"/>
                      <a:round/>
                      <a:headEnd type="none" w="med" len="med"/>
                      <a:tailEnd type="none" w="med" len="med"/>
                    </a:lnT>
                  </a:tcPr>
                </a:tc>
                <a:tc>
                  <a:txBody>
                    <a:bodyPr/>
                    <a:lstStyle/>
                    <a:p>
                      <a:pPr algn="ctr"/>
                      <a:r>
                        <a:rPr lang="en-US" sz="1800" dirty="0">
                          <a:latin typeface="Calibri" panose="020F0502020204030204" pitchFamily="34" charset="0"/>
                          <a:cs typeface="Calibri" panose="020F0502020204030204" pitchFamily="34" charset="0"/>
                        </a:rPr>
                        <a:t>Grade 1-2</a:t>
                      </a:r>
                    </a:p>
                    <a:p>
                      <a:pPr algn="ctr"/>
                      <a:r>
                        <a:rPr lang="en-US" sz="1800" dirty="0">
                          <a:latin typeface="Calibri" panose="020F0502020204030204" pitchFamily="34" charset="0"/>
                          <a:cs typeface="Calibri" panose="020F0502020204030204" pitchFamily="34" charset="0"/>
                        </a:rPr>
                        <a:t>(or precipitant-induced)</a:t>
                      </a:r>
                    </a:p>
                  </a:txBody>
                  <a:tcPr marT="36000" marB="36000">
                    <a:lnT w="38100" cap="flat" cmpd="sng" algn="ctr">
                      <a:solidFill>
                        <a:schemeClr val="bg1"/>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8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Grade 3-4</a:t>
                      </a: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8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(or chronic)</a:t>
                      </a:r>
                    </a:p>
                  </a:txBody>
                  <a:tcPr marT="36000" marB="360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182894259"/>
                  </a:ext>
                </a:extLst>
              </a:tr>
              <a:tr h="474567">
                <a:tc>
                  <a:txBody>
                    <a:bodyPr/>
                    <a:lstStyle/>
                    <a:p>
                      <a:r>
                        <a:rPr lang="en-US" sz="1800" b="1" dirty="0">
                          <a:latin typeface="Calibri" panose="020F0502020204030204" pitchFamily="34" charset="0"/>
                          <a:cs typeface="Calibri" panose="020F0502020204030204" pitchFamily="34" charset="0"/>
                        </a:rPr>
                        <a:t>Ascites</a:t>
                      </a:r>
                    </a:p>
                  </a:txBody>
                  <a:tcPr marT="36000" marB="36000" anchor="ctr"/>
                </a:tc>
                <a:tc>
                  <a:txBody>
                    <a:bodyPr/>
                    <a:lstStyle/>
                    <a:p>
                      <a:pPr algn="ctr"/>
                      <a:r>
                        <a:rPr lang="en-US" sz="1800" dirty="0">
                          <a:latin typeface="Calibri" panose="020F0502020204030204" pitchFamily="34" charset="0"/>
                          <a:cs typeface="Calibri" panose="020F0502020204030204" pitchFamily="34" charset="0"/>
                        </a:rPr>
                        <a:t>None</a:t>
                      </a:r>
                    </a:p>
                  </a:txBody>
                  <a:tcPr marT="36000" marB="36000"/>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8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Mild/Moderate</a:t>
                      </a: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8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(diuretic-responsive)</a:t>
                      </a:r>
                    </a:p>
                  </a:txBody>
                  <a:tcPr marT="36000" marB="36000"/>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8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Severe</a:t>
                      </a: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8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(diuretic-refractory)</a:t>
                      </a:r>
                    </a:p>
                  </a:txBody>
                  <a:tcPr marT="36000" marB="36000"/>
                </a:tc>
                <a:extLst>
                  <a:ext uri="{0D108BD9-81ED-4DB2-BD59-A6C34878D82A}">
                    <a16:rowId xmlns:a16="http://schemas.microsoft.com/office/drawing/2014/main" val="897224497"/>
                  </a:ext>
                </a:extLst>
              </a:tr>
              <a:tr h="2835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Bilirubin (mg/</a:t>
                      </a:r>
                      <a:r>
                        <a:rPr kumimoji="0" lang="en-US" sz="1800" b="1" i="0" u="none" strike="noStrike" cap="none" normalizeH="0" baseline="0" dirty="0" err="1">
                          <a:ln>
                            <a:noFill/>
                          </a:ln>
                          <a:solidFill>
                            <a:schemeClr val="tx1"/>
                          </a:solidFill>
                          <a:effectLst/>
                          <a:latin typeface="Calibri" panose="020F0502020204030204" pitchFamily="34" charset="0"/>
                          <a:ea typeface="Arial" charset="0"/>
                          <a:cs typeface="Calibri" panose="020F0502020204030204" pitchFamily="34" charset="0"/>
                        </a:rPr>
                        <a:t>dL</a:t>
                      </a:r>
                      <a:r>
                        <a:rPr kumimoji="0" lang="en-US" sz="1800" b="1"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a:t>
                      </a:r>
                    </a:p>
                  </a:txBody>
                  <a:tcPr marT="36000" marB="36000"/>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8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&lt;2</a:t>
                      </a:r>
                    </a:p>
                  </a:txBody>
                  <a:tcPr marT="36000" marB="36000" horzOverflow="overflow"/>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8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2-3</a:t>
                      </a:r>
                    </a:p>
                  </a:txBody>
                  <a:tcPr marT="36000" marB="36000" horzOverflow="overflow"/>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8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&gt;3</a:t>
                      </a:r>
                    </a:p>
                  </a:txBody>
                  <a:tcPr marT="36000" marB="36000" horzOverflow="overflow"/>
                </a:tc>
                <a:extLst>
                  <a:ext uri="{0D108BD9-81ED-4DB2-BD59-A6C34878D82A}">
                    <a16:rowId xmlns:a16="http://schemas.microsoft.com/office/drawing/2014/main" val="106162319"/>
                  </a:ext>
                </a:extLst>
              </a:tr>
              <a:tr h="283559">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Albumin (g/</a:t>
                      </a:r>
                      <a:r>
                        <a:rPr kumimoji="0" lang="en-US" sz="1800" b="1" i="0" u="none" strike="noStrike" cap="none" normalizeH="0" baseline="0" dirty="0" err="1">
                          <a:ln>
                            <a:noFill/>
                          </a:ln>
                          <a:solidFill>
                            <a:schemeClr val="tx1"/>
                          </a:solidFill>
                          <a:effectLst/>
                          <a:latin typeface="Calibri" panose="020F0502020204030204" pitchFamily="34" charset="0"/>
                          <a:ea typeface="Arial" charset="0"/>
                          <a:cs typeface="Calibri" panose="020F0502020204030204" pitchFamily="34" charset="0"/>
                        </a:rPr>
                        <a:t>dL</a:t>
                      </a:r>
                      <a:r>
                        <a:rPr kumimoji="0" lang="en-US" sz="1800" b="1"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a:t>
                      </a:r>
                    </a:p>
                  </a:txBody>
                  <a:tcPr marT="36000" marB="36000" horzOverflow="overflow"/>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8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&gt;3.5</a:t>
                      </a:r>
                    </a:p>
                  </a:txBody>
                  <a:tcPr marT="36000" marB="36000" horzOverflow="overflow"/>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8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2.8-3.5</a:t>
                      </a:r>
                    </a:p>
                  </a:txBody>
                  <a:tcPr marT="36000" marB="36000" horzOverflow="overflow"/>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8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&lt;2.8</a:t>
                      </a:r>
                    </a:p>
                  </a:txBody>
                  <a:tcPr marT="36000" marB="36000" horzOverflow="overflow"/>
                </a:tc>
                <a:extLst>
                  <a:ext uri="{0D108BD9-81ED-4DB2-BD59-A6C34878D82A}">
                    <a16:rowId xmlns:a16="http://schemas.microsoft.com/office/drawing/2014/main" val="3595405983"/>
                  </a:ext>
                </a:extLst>
              </a:tr>
              <a:tr h="283559">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n-US" sz="1800" b="1"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Prothrombin time (seconds prolonged)</a:t>
                      </a:r>
                    </a:p>
                  </a:txBody>
                  <a:tcPr marT="36000" marB="36000" horzOverflow="overflow"/>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8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&lt;4</a:t>
                      </a:r>
                    </a:p>
                  </a:txBody>
                  <a:tcPr marT="36000" marB="360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8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4-6</a:t>
                      </a:r>
                    </a:p>
                  </a:txBody>
                  <a:tcPr marT="36000" marB="360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800" b="0" i="0" u="none" strike="noStrike" cap="none" normalizeH="0" baseline="0" dirty="0">
                          <a:ln>
                            <a:noFill/>
                          </a:ln>
                          <a:solidFill>
                            <a:schemeClr val="tx1"/>
                          </a:solidFill>
                          <a:effectLst/>
                          <a:latin typeface="Calibri" panose="020F0502020204030204" pitchFamily="34" charset="0"/>
                          <a:ea typeface="Arial" charset="0"/>
                          <a:cs typeface="Calibri" panose="020F0502020204030204" pitchFamily="34" charset="0"/>
                        </a:rPr>
                        <a:t>&gt;6</a:t>
                      </a:r>
                    </a:p>
                  </a:txBody>
                  <a:tcPr marT="36000" marB="36000" anchor="ctr" horzOverflow="overflow"/>
                </a:tc>
                <a:extLst>
                  <a:ext uri="{0D108BD9-81ED-4DB2-BD59-A6C34878D82A}">
                    <a16:rowId xmlns:a16="http://schemas.microsoft.com/office/drawing/2014/main" val="203678509"/>
                  </a:ext>
                </a:extLst>
              </a:tr>
            </a:tbl>
          </a:graphicData>
        </a:graphic>
      </p:graphicFrame>
      <p:sp>
        <p:nvSpPr>
          <p:cNvPr id="3" name="Title 2">
            <a:extLst>
              <a:ext uri="{FF2B5EF4-FFF2-40B4-BE49-F238E27FC236}">
                <a16:creationId xmlns:a16="http://schemas.microsoft.com/office/drawing/2014/main" id="{FAD91AFB-699D-024D-BAC0-BA415E9FAF13}"/>
              </a:ext>
            </a:extLst>
          </p:cNvPr>
          <p:cNvSpPr>
            <a:spLocks noGrp="1"/>
          </p:cNvSpPr>
          <p:nvPr>
            <p:ph type="title"/>
          </p:nvPr>
        </p:nvSpPr>
        <p:spPr/>
        <p:txBody>
          <a:bodyPr/>
          <a:lstStyle/>
          <a:p>
            <a:r>
              <a:rPr lang="en-US"/>
              <a:t>Classification of Cirrhosis Severity Determinants for Child-Turcotte-Pugh (CTP)</a:t>
            </a:r>
            <a:endParaRPr lang="en-US" dirty="0"/>
          </a:p>
        </p:txBody>
      </p:sp>
      <p:sp>
        <p:nvSpPr>
          <p:cNvPr id="2" name="Slide Number Placeholder 1">
            <a:extLst>
              <a:ext uri="{FF2B5EF4-FFF2-40B4-BE49-F238E27FC236}">
                <a16:creationId xmlns:a16="http://schemas.microsoft.com/office/drawing/2014/main" id="{976DD9F8-2BF2-FE45-840D-3F5FB8BF0991}"/>
              </a:ext>
            </a:extLst>
          </p:cNvPr>
          <p:cNvSpPr>
            <a:spLocks noGrp="1"/>
          </p:cNvSpPr>
          <p:nvPr>
            <p:ph type="sldNum" sz="quarter" idx="4"/>
          </p:nvPr>
        </p:nvSpPr>
        <p:spPr/>
        <p:txBody>
          <a:bodyPr/>
          <a:lstStyle/>
          <a:p>
            <a:fld id="{5F2CD418-C783-4939-831C-B3ACB7D4FE84}" type="slidenum">
              <a:rPr lang="en-US" smtClean="0"/>
              <a:pPr/>
              <a:t>48</a:t>
            </a:fld>
            <a:endParaRPr lang="en-US"/>
          </a:p>
        </p:txBody>
      </p:sp>
      <p:sp>
        <p:nvSpPr>
          <p:cNvPr id="13" name="Content Placeholder 12">
            <a:extLst>
              <a:ext uri="{FF2B5EF4-FFF2-40B4-BE49-F238E27FC236}">
                <a16:creationId xmlns:a16="http://schemas.microsoft.com/office/drawing/2014/main" id="{83721C49-413B-FA44-B959-54F8487A32D6}"/>
              </a:ext>
            </a:extLst>
          </p:cNvPr>
          <p:cNvSpPr>
            <a:spLocks noGrp="1"/>
          </p:cNvSpPr>
          <p:nvPr>
            <p:ph sz="quarter" idx="15"/>
          </p:nvPr>
        </p:nvSpPr>
        <p:spPr/>
        <p:txBody>
          <a:bodyPr/>
          <a:lstStyle/>
          <a:p>
            <a:r>
              <a:rPr lang="en-US" dirty="0"/>
              <a:t>Adapted from Garcia-</a:t>
            </a:r>
            <a:r>
              <a:rPr lang="en-US" dirty="0" err="1"/>
              <a:t>Tsao</a:t>
            </a:r>
            <a:r>
              <a:rPr lang="en-US" dirty="0"/>
              <a:t> G, et al. Am J </a:t>
            </a:r>
            <a:r>
              <a:rPr lang="en-US" dirty="0" err="1"/>
              <a:t>Gastroenterol</a:t>
            </a:r>
            <a:r>
              <a:rPr lang="en-US" dirty="0"/>
              <a:t>. 2009;104(7):1802-29</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2"/>
            <p:extLst>
              <p:ext uri="{D42A27DB-BD31-4B8C-83A1-F6EECF244321}">
                <p14:modId xmlns:p14="http://schemas.microsoft.com/office/powerpoint/2010/main" val="631389468"/>
              </p:ext>
            </p:extLst>
          </p:nvPr>
        </p:nvGraphicFramePr>
        <p:xfrm>
          <a:off x="620713" y="1425575"/>
          <a:ext cx="10964024" cy="4079240"/>
        </p:xfrm>
        <a:graphic>
          <a:graphicData uri="http://schemas.openxmlformats.org/drawingml/2006/table">
            <a:tbl>
              <a:tblPr firstRow="1" bandRow="1">
                <a:tableStyleId>{5C22544A-7EE6-4342-B048-85BDC9FD1C3A}</a:tableStyleId>
              </a:tblPr>
              <a:tblGrid>
                <a:gridCol w="2039682">
                  <a:extLst>
                    <a:ext uri="{9D8B030D-6E8A-4147-A177-3AD203B41FA5}">
                      <a16:colId xmlns:a16="http://schemas.microsoft.com/office/drawing/2014/main" val="2937729414"/>
                    </a:ext>
                  </a:extLst>
                </a:gridCol>
                <a:gridCol w="2153326">
                  <a:extLst>
                    <a:ext uri="{9D8B030D-6E8A-4147-A177-3AD203B41FA5}">
                      <a16:colId xmlns:a16="http://schemas.microsoft.com/office/drawing/2014/main" val="2741104628"/>
                    </a:ext>
                  </a:extLst>
                </a:gridCol>
                <a:gridCol w="2667734">
                  <a:extLst>
                    <a:ext uri="{9D8B030D-6E8A-4147-A177-3AD203B41FA5}">
                      <a16:colId xmlns:a16="http://schemas.microsoft.com/office/drawing/2014/main" val="3802402864"/>
                    </a:ext>
                  </a:extLst>
                </a:gridCol>
                <a:gridCol w="4103282">
                  <a:extLst>
                    <a:ext uri="{9D8B030D-6E8A-4147-A177-3AD203B41FA5}">
                      <a16:colId xmlns:a16="http://schemas.microsoft.com/office/drawing/2014/main" val="296387869"/>
                    </a:ext>
                  </a:extLst>
                </a:gridCol>
              </a:tblGrid>
              <a:tr h="370840">
                <a:tc>
                  <a:txBody>
                    <a:bodyPr/>
                    <a:lstStyle/>
                    <a:p>
                      <a:r>
                        <a:rPr lang="en-US" dirty="0">
                          <a:solidFill>
                            <a:schemeClr val="bg1"/>
                          </a:solidFill>
                        </a:rPr>
                        <a:t>Sequence</a:t>
                      </a:r>
                    </a:p>
                  </a:txBody>
                  <a:tcPr marL="118433" marR="118433"/>
                </a:tc>
                <a:tc>
                  <a:txBody>
                    <a:bodyPr/>
                    <a:lstStyle/>
                    <a:p>
                      <a:r>
                        <a:rPr lang="en-US" dirty="0"/>
                        <a:t>Agent</a:t>
                      </a:r>
                    </a:p>
                  </a:txBody>
                  <a:tcPr marL="118433" marR="118433"/>
                </a:tc>
                <a:tc>
                  <a:txBody>
                    <a:bodyPr/>
                    <a:lstStyle/>
                    <a:p>
                      <a:r>
                        <a:rPr lang="en-US" dirty="0"/>
                        <a:t>Administration</a:t>
                      </a:r>
                    </a:p>
                  </a:txBody>
                  <a:tcPr marL="118433" marR="118433"/>
                </a:tc>
                <a:tc>
                  <a:txBody>
                    <a:bodyPr/>
                    <a:lstStyle/>
                    <a:p>
                      <a:r>
                        <a:rPr lang="en-US" dirty="0"/>
                        <a:t>Class</a:t>
                      </a:r>
                    </a:p>
                  </a:txBody>
                  <a:tcPr marL="118433" marR="118433"/>
                </a:tc>
                <a:extLst>
                  <a:ext uri="{0D108BD9-81ED-4DB2-BD59-A6C34878D82A}">
                    <a16:rowId xmlns:a16="http://schemas.microsoft.com/office/drawing/2014/main" val="281640353"/>
                  </a:ext>
                </a:extLst>
              </a:tr>
              <a:tr h="370840">
                <a:tc>
                  <a:txBody>
                    <a:bodyPr/>
                    <a:lstStyle/>
                    <a:p>
                      <a:r>
                        <a:rPr lang="en-US" b="1" dirty="0">
                          <a:solidFill>
                            <a:schemeClr val="tx1"/>
                          </a:solidFill>
                        </a:rPr>
                        <a:t>First</a:t>
                      </a:r>
                      <a:r>
                        <a:rPr lang="en-US" b="1" baseline="0" dirty="0">
                          <a:solidFill>
                            <a:schemeClr val="tx1"/>
                          </a:solidFill>
                        </a:rPr>
                        <a:t> Line</a:t>
                      </a:r>
                      <a:endParaRPr lang="en-US" b="1" dirty="0">
                        <a:solidFill>
                          <a:schemeClr val="tx1"/>
                        </a:solidFill>
                      </a:endParaRPr>
                    </a:p>
                  </a:txBody>
                  <a:tcPr marL="118433" marR="118433"/>
                </a:tc>
                <a:tc>
                  <a:txBody>
                    <a:bodyPr/>
                    <a:lstStyle/>
                    <a:p>
                      <a:r>
                        <a:rPr lang="en-US" dirty="0" err="1"/>
                        <a:t>Sorafenib</a:t>
                      </a:r>
                      <a:endParaRPr lang="en-US" dirty="0"/>
                    </a:p>
                  </a:txBody>
                  <a:tcPr marL="118433" marR="118433"/>
                </a:tc>
                <a:tc>
                  <a:txBody>
                    <a:bodyPr/>
                    <a:lstStyle/>
                    <a:p>
                      <a:r>
                        <a:rPr lang="en-US" dirty="0"/>
                        <a:t>Oral</a:t>
                      </a:r>
                    </a:p>
                  </a:txBody>
                  <a:tcPr marL="118433" marR="118433"/>
                </a:tc>
                <a:tc>
                  <a:txBody>
                    <a:bodyPr/>
                    <a:lstStyle/>
                    <a:p>
                      <a:r>
                        <a:rPr lang="en-US" dirty="0"/>
                        <a:t>Tyrosine Kinase Inhibitor</a:t>
                      </a:r>
                    </a:p>
                  </a:txBody>
                  <a:tcPr marL="118433" marR="118433"/>
                </a:tc>
                <a:extLst>
                  <a:ext uri="{0D108BD9-81ED-4DB2-BD59-A6C34878D82A}">
                    <a16:rowId xmlns:a16="http://schemas.microsoft.com/office/drawing/2014/main" val="2997686513"/>
                  </a:ext>
                </a:extLst>
              </a:tr>
              <a:tr h="370840">
                <a:tc>
                  <a:txBody>
                    <a:bodyPr/>
                    <a:lstStyle/>
                    <a:p>
                      <a:endParaRPr lang="en-US" dirty="0"/>
                    </a:p>
                  </a:txBody>
                  <a:tcPr marL="118433" marR="118433"/>
                </a:tc>
                <a:tc>
                  <a:txBody>
                    <a:bodyPr/>
                    <a:lstStyle/>
                    <a:p>
                      <a:r>
                        <a:rPr lang="en-US" dirty="0" err="1">
                          <a:solidFill>
                            <a:schemeClr val="bg2"/>
                          </a:solidFill>
                        </a:rPr>
                        <a:t>Lenvatinib</a:t>
                      </a:r>
                      <a:endParaRPr lang="en-US" dirty="0">
                        <a:solidFill>
                          <a:schemeClr val="bg2"/>
                        </a:solidFill>
                      </a:endParaRP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2"/>
                          </a:solidFill>
                        </a:rPr>
                        <a:t>Oral</a:t>
                      </a:r>
                    </a:p>
                  </a:txBody>
                  <a:tcPr marL="118433" marR="118433"/>
                </a:tc>
                <a:tc>
                  <a:txBody>
                    <a:bodyPr/>
                    <a:lstStyle/>
                    <a:p>
                      <a:r>
                        <a:rPr lang="en-US" dirty="0">
                          <a:solidFill>
                            <a:schemeClr val="bg2"/>
                          </a:solidFill>
                        </a:rPr>
                        <a:t>VEGF</a:t>
                      </a:r>
                      <a:r>
                        <a:rPr lang="en-US" baseline="0" dirty="0">
                          <a:solidFill>
                            <a:schemeClr val="bg2"/>
                          </a:solidFill>
                        </a:rPr>
                        <a:t> Inhibitor</a:t>
                      </a:r>
                      <a:endParaRPr lang="en-US" dirty="0">
                        <a:solidFill>
                          <a:schemeClr val="bg2"/>
                        </a:solidFill>
                      </a:endParaRPr>
                    </a:p>
                  </a:txBody>
                  <a:tcPr marL="118433" marR="118433"/>
                </a:tc>
                <a:extLst>
                  <a:ext uri="{0D108BD9-81ED-4DB2-BD59-A6C34878D82A}">
                    <a16:rowId xmlns:a16="http://schemas.microsoft.com/office/drawing/2014/main" val="2854519490"/>
                  </a:ext>
                </a:extLst>
              </a:tr>
              <a:tr h="370840">
                <a:tc>
                  <a:txBody>
                    <a:bodyPr/>
                    <a:lstStyle/>
                    <a:p>
                      <a:endParaRPr lang="en-US" dirty="0"/>
                    </a:p>
                  </a:txBody>
                  <a:tcPr marL="118433" marR="118433"/>
                </a:tc>
                <a:tc>
                  <a:txBody>
                    <a:bodyPr/>
                    <a:lstStyle/>
                    <a:p>
                      <a:r>
                        <a:rPr lang="en-US" dirty="0">
                          <a:solidFill>
                            <a:schemeClr val="bg2"/>
                          </a:solidFill>
                        </a:rPr>
                        <a:t>Bevacizumab**</a:t>
                      </a:r>
                    </a:p>
                  </a:txBody>
                  <a:tcPr marL="118433" marR="118433"/>
                </a:tc>
                <a:tc>
                  <a:txBody>
                    <a:bodyPr/>
                    <a:lstStyle/>
                    <a:p>
                      <a:r>
                        <a:rPr lang="en-US" dirty="0">
                          <a:solidFill>
                            <a:schemeClr val="bg2"/>
                          </a:solidFill>
                        </a:rPr>
                        <a:t>Injection</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2"/>
                          </a:solidFill>
                        </a:rPr>
                        <a:t>VEGF</a:t>
                      </a:r>
                      <a:r>
                        <a:rPr lang="en-US" baseline="0" dirty="0">
                          <a:solidFill>
                            <a:schemeClr val="bg2"/>
                          </a:solidFill>
                        </a:rPr>
                        <a:t> Inhibitor</a:t>
                      </a:r>
                      <a:endParaRPr lang="en-US" dirty="0">
                        <a:solidFill>
                          <a:schemeClr val="bg2"/>
                        </a:solidFill>
                      </a:endParaRPr>
                    </a:p>
                  </a:txBody>
                  <a:tcPr marL="118433" marR="118433"/>
                </a:tc>
                <a:extLst>
                  <a:ext uri="{0D108BD9-81ED-4DB2-BD59-A6C34878D82A}">
                    <a16:rowId xmlns:a16="http://schemas.microsoft.com/office/drawing/2014/main" val="580594843"/>
                  </a:ext>
                </a:extLst>
              </a:tr>
              <a:tr h="370840">
                <a:tc>
                  <a:txBody>
                    <a:bodyPr/>
                    <a:lstStyle/>
                    <a:p>
                      <a:endParaRPr lang="en-US" dirty="0"/>
                    </a:p>
                  </a:txBody>
                  <a:tcPr marL="118433" marR="118433"/>
                </a:tc>
                <a:tc>
                  <a:txBody>
                    <a:bodyPr/>
                    <a:lstStyle/>
                    <a:p>
                      <a:r>
                        <a:rPr lang="en-US" dirty="0">
                          <a:solidFill>
                            <a:schemeClr val="bg2"/>
                          </a:solidFill>
                        </a:rPr>
                        <a:t>Atezolizumab**</a:t>
                      </a:r>
                    </a:p>
                  </a:txBody>
                  <a:tcPr marL="118433" marR="118433"/>
                </a:tc>
                <a:tc>
                  <a:txBody>
                    <a:bodyPr/>
                    <a:lstStyle/>
                    <a:p>
                      <a:r>
                        <a:rPr lang="en-US" dirty="0">
                          <a:solidFill>
                            <a:schemeClr val="bg2"/>
                          </a:solidFill>
                        </a:rPr>
                        <a:t>Injection</a:t>
                      </a:r>
                    </a:p>
                  </a:txBody>
                  <a:tcPr marL="118433" marR="118433"/>
                </a:tc>
                <a:tc>
                  <a:txBody>
                    <a:bodyPr/>
                    <a:lstStyle/>
                    <a:p>
                      <a:r>
                        <a:rPr lang="en-US" dirty="0">
                          <a:solidFill>
                            <a:schemeClr val="bg2"/>
                          </a:solidFill>
                        </a:rPr>
                        <a:t>PD-L1</a:t>
                      </a:r>
                      <a:r>
                        <a:rPr lang="en-US" baseline="0" dirty="0">
                          <a:solidFill>
                            <a:schemeClr val="bg2"/>
                          </a:solidFill>
                        </a:rPr>
                        <a:t> Inhibitor</a:t>
                      </a:r>
                      <a:endParaRPr lang="en-US" dirty="0">
                        <a:solidFill>
                          <a:schemeClr val="bg2"/>
                        </a:solidFill>
                      </a:endParaRPr>
                    </a:p>
                  </a:txBody>
                  <a:tcPr marL="118433" marR="118433"/>
                </a:tc>
                <a:extLst>
                  <a:ext uri="{0D108BD9-81ED-4DB2-BD59-A6C34878D82A}">
                    <a16:rowId xmlns:a16="http://schemas.microsoft.com/office/drawing/2014/main" val="2619148003"/>
                  </a:ext>
                </a:extLst>
              </a:tr>
              <a:tr h="370840">
                <a:tc>
                  <a:txBody>
                    <a:bodyPr/>
                    <a:lstStyle/>
                    <a:p>
                      <a:endParaRPr lang="en-US" dirty="0"/>
                    </a:p>
                  </a:txBody>
                  <a:tcPr marL="118433" marR="118433"/>
                </a:tc>
                <a:tc>
                  <a:txBody>
                    <a:bodyPr/>
                    <a:lstStyle/>
                    <a:p>
                      <a:endParaRPr lang="en-US" dirty="0"/>
                    </a:p>
                  </a:txBody>
                  <a:tcPr marL="118433" marR="118433"/>
                </a:tc>
                <a:tc>
                  <a:txBody>
                    <a:bodyPr/>
                    <a:lstStyle/>
                    <a:p>
                      <a:endParaRPr lang="en-US" dirty="0"/>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marL="118433" marR="118433"/>
                </a:tc>
                <a:extLst>
                  <a:ext uri="{0D108BD9-81ED-4DB2-BD59-A6C34878D82A}">
                    <a16:rowId xmlns:a16="http://schemas.microsoft.com/office/drawing/2014/main" val="467449136"/>
                  </a:ext>
                </a:extLst>
              </a:tr>
              <a:tr h="370840">
                <a:tc>
                  <a:txBody>
                    <a:bodyPr/>
                    <a:lstStyle/>
                    <a:p>
                      <a:r>
                        <a:rPr lang="en-US" b="1" dirty="0"/>
                        <a:t>Second Line</a:t>
                      </a:r>
                    </a:p>
                  </a:txBody>
                  <a:tcPr marL="118433" marR="118433"/>
                </a:tc>
                <a:tc>
                  <a:txBody>
                    <a:bodyPr/>
                    <a:lstStyle/>
                    <a:p>
                      <a:r>
                        <a:rPr lang="en-US" dirty="0" err="1">
                          <a:solidFill>
                            <a:schemeClr val="bg2"/>
                          </a:solidFill>
                        </a:rPr>
                        <a:t>Regorafenib</a:t>
                      </a:r>
                      <a:endParaRPr lang="en-US" dirty="0">
                        <a:solidFill>
                          <a:schemeClr val="bg2"/>
                        </a:solidFill>
                      </a:endParaRPr>
                    </a:p>
                  </a:txBody>
                  <a:tcPr marL="118433" marR="118433"/>
                </a:tc>
                <a:tc>
                  <a:txBody>
                    <a:bodyPr/>
                    <a:lstStyle/>
                    <a:p>
                      <a:r>
                        <a:rPr lang="en-US" dirty="0">
                          <a:solidFill>
                            <a:schemeClr val="bg2"/>
                          </a:solidFill>
                        </a:rPr>
                        <a:t>Oral</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2"/>
                          </a:solidFill>
                        </a:rPr>
                        <a:t>Tyrosine Kinase Inhibitor</a:t>
                      </a:r>
                    </a:p>
                  </a:txBody>
                  <a:tcPr marL="118433" marR="118433"/>
                </a:tc>
                <a:extLst>
                  <a:ext uri="{0D108BD9-81ED-4DB2-BD59-A6C34878D82A}">
                    <a16:rowId xmlns:a16="http://schemas.microsoft.com/office/drawing/2014/main" val="4205551518"/>
                  </a:ext>
                </a:extLst>
              </a:tr>
              <a:tr h="370840">
                <a:tc>
                  <a:txBody>
                    <a:bodyPr/>
                    <a:lstStyle/>
                    <a:p>
                      <a:endParaRPr lang="en-US"/>
                    </a:p>
                  </a:txBody>
                  <a:tcPr marL="118433" marR="118433"/>
                </a:tc>
                <a:tc>
                  <a:txBody>
                    <a:bodyPr/>
                    <a:lstStyle/>
                    <a:p>
                      <a:r>
                        <a:rPr lang="en-US" dirty="0" err="1">
                          <a:solidFill>
                            <a:schemeClr val="bg2"/>
                          </a:solidFill>
                        </a:rPr>
                        <a:t>Cabozantinib</a:t>
                      </a:r>
                      <a:endParaRPr lang="en-US" dirty="0">
                        <a:solidFill>
                          <a:schemeClr val="bg2"/>
                        </a:solidFill>
                      </a:endParaRPr>
                    </a:p>
                  </a:txBody>
                  <a:tcPr marL="118433" marR="118433"/>
                </a:tc>
                <a:tc>
                  <a:txBody>
                    <a:bodyPr/>
                    <a:lstStyle/>
                    <a:p>
                      <a:r>
                        <a:rPr lang="en-US" dirty="0">
                          <a:solidFill>
                            <a:schemeClr val="bg2"/>
                          </a:solidFill>
                        </a:rPr>
                        <a:t>Oral</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2"/>
                          </a:solidFill>
                        </a:rPr>
                        <a:t>Tyrosine Kinase Inhibitor</a:t>
                      </a:r>
                    </a:p>
                  </a:txBody>
                  <a:tcPr marL="118433" marR="118433"/>
                </a:tc>
                <a:extLst>
                  <a:ext uri="{0D108BD9-81ED-4DB2-BD59-A6C34878D82A}">
                    <a16:rowId xmlns:a16="http://schemas.microsoft.com/office/drawing/2014/main" val="1070659961"/>
                  </a:ext>
                </a:extLst>
              </a:tr>
              <a:tr h="370840">
                <a:tc>
                  <a:txBody>
                    <a:bodyPr/>
                    <a:lstStyle/>
                    <a:p>
                      <a:endParaRPr lang="en-US" dirty="0"/>
                    </a:p>
                  </a:txBody>
                  <a:tcPr marL="118433" marR="118433"/>
                </a:tc>
                <a:tc>
                  <a:txBody>
                    <a:bodyPr/>
                    <a:lstStyle/>
                    <a:p>
                      <a:r>
                        <a:rPr lang="en-US" dirty="0" err="1"/>
                        <a:t>Nivolumab</a:t>
                      </a:r>
                      <a:endParaRPr lang="en-US" dirty="0"/>
                    </a:p>
                  </a:txBody>
                  <a:tcPr marL="118433" marR="118433"/>
                </a:tc>
                <a:tc>
                  <a:txBody>
                    <a:bodyPr/>
                    <a:lstStyle/>
                    <a:p>
                      <a:r>
                        <a:rPr lang="en-US" dirty="0"/>
                        <a:t>Injection</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PD-1</a:t>
                      </a:r>
                      <a:r>
                        <a:rPr lang="en-US" baseline="0" dirty="0"/>
                        <a:t> Inhibitor</a:t>
                      </a:r>
                      <a:endParaRPr lang="en-US" dirty="0"/>
                    </a:p>
                  </a:txBody>
                  <a:tcPr marL="118433" marR="118433"/>
                </a:tc>
                <a:extLst>
                  <a:ext uri="{0D108BD9-81ED-4DB2-BD59-A6C34878D82A}">
                    <a16:rowId xmlns:a16="http://schemas.microsoft.com/office/drawing/2014/main" val="3290635162"/>
                  </a:ext>
                </a:extLst>
              </a:tr>
              <a:tr h="370840">
                <a:tc>
                  <a:txBody>
                    <a:bodyPr/>
                    <a:lstStyle/>
                    <a:p>
                      <a:endParaRPr lang="en-US" dirty="0"/>
                    </a:p>
                  </a:txBody>
                  <a:tcPr marL="118433" marR="118433"/>
                </a:tc>
                <a:tc>
                  <a:txBody>
                    <a:bodyPr/>
                    <a:lstStyle/>
                    <a:p>
                      <a:r>
                        <a:rPr lang="en-US" dirty="0" err="1">
                          <a:solidFill>
                            <a:schemeClr val="bg2"/>
                          </a:solidFill>
                        </a:rPr>
                        <a:t>Pembrolizumab</a:t>
                      </a:r>
                      <a:endParaRPr lang="en-US" dirty="0">
                        <a:solidFill>
                          <a:schemeClr val="bg2"/>
                        </a:solidFill>
                      </a:endParaRPr>
                    </a:p>
                  </a:txBody>
                  <a:tcPr marL="118433" marR="118433"/>
                </a:tc>
                <a:tc>
                  <a:txBody>
                    <a:bodyPr/>
                    <a:lstStyle/>
                    <a:p>
                      <a:r>
                        <a:rPr lang="en-US" dirty="0">
                          <a:solidFill>
                            <a:schemeClr val="bg2"/>
                          </a:solidFill>
                        </a:rPr>
                        <a:t>Injection</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2"/>
                          </a:solidFill>
                        </a:rPr>
                        <a:t>PD-1</a:t>
                      </a:r>
                      <a:r>
                        <a:rPr lang="en-US" baseline="0" dirty="0">
                          <a:solidFill>
                            <a:schemeClr val="bg2"/>
                          </a:solidFill>
                        </a:rPr>
                        <a:t> Inhibitor</a:t>
                      </a:r>
                      <a:endParaRPr lang="en-US" dirty="0">
                        <a:solidFill>
                          <a:schemeClr val="bg2"/>
                        </a:solidFill>
                      </a:endParaRPr>
                    </a:p>
                  </a:txBody>
                  <a:tcPr marL="118433" marR="118433"/>
                </a:tc>
                <a:extLst>
                  <a:ext uri="{0D108BD9-81ED-4DB2-BD59-A6C34878D82A}">
                    <a16:rowId xmlns:a16="http://schemas.microsoft.com/office/drawing/2014/main" val="3195004785"/>
                  </a:ext>
                </a:extLst>
              </a:tr>
              <a:tr h="370840">
                <a:tc>
                  <a:txBody>
                    <a:bodyPr/>
                    <a:lstStyle/>
                    <a:p>
                      <a:endParaRPr lang="en-US" sz="1800" kern="1200" dirty="0">
                        <a:solidFill>
                          <a:schemeClr val="bg2"/>
                        </a:solidFill>
                        <a:latin typeface="+mn-lt"/>
                        <a:ea typeface="+mn-ea"/>
                        <a:cs typeface="+mn-cs"/>
                      </a:endParaRPr>
                    </a:p>
                  </a:txBody>
                  <a:tcPr marL="118433" marR="118433"/>
                </a:tc>
                <a:tc>
                  <a:txBody>
                    <a:bodyPr/>
                    <a:lstStyle/>
                    <a:p>
                      <a:r>
                        <a:rPr lang="en-US" sz="1800" kern="1200" dirty="0">
                          <a:solidFill>
                            <a:schemeClr val="bg2"/>
                          </a:solidFill>
                          <a:latin typeface="+mn-lt"/>
                          <a:ea typeface="+mn-ea"/>
                          <a:cs typeface="+mn-cs"/>
                        </a:rPr>
                        <a:t>Ramucirumab***</a:t>
                      </a:r>
                    </a:p>
                  </a:txBody>
                  <a:tcPr marL="118433" marR="118433"/>
                </a:tc>
                <a:tc>
                  <a:txBody>
                    <a:bodyPr/>
                    <a:lstStyle/>
                    <a:p>
                      <a:r>
                        <a:rPr lang="en-US" sz="1800" kern="1200" dirty="0">
                          <a:solidFill>
                            <a:schemeClr val="bg2"/>
                          </a:solidFill>
                          <a:latin typeface="+mn-lt"/>
                          <a:ea typeface="+mn-ea"/>
                          <a:cs typeface="+mn-cs"/>
                        </a:rPr>
                        <a:t>Injection</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bg2"/>
                          </a:solidFill>
                          <a:latin typeface="+mn-lt"/>
                          <a:ea typeface="+mn-ea"/>
                          <a:cs typeface="+mn-cs"/>
                        </a:rPr>
                        <a:t>VEGFR2 inhibitor</a:t>
                      </a:r>
                    </a:p>
                  </a:txBody>
                  <a:tcPr marL="118433" marR="118433"/>
                </a:tc>
                <a:extLst>
                  <a:ext uri="{0D108BD9-81ED-4DB2-BD59-A6C34878D82A}">
                    <a16:rowId xmlns:a16="http://schemas.microsoft.com/office/drawing/2014/main" val="639998266"/>
                  </a:ext>
                </a:extLst>
              </a:tr>
            </a:tbl>
          </a:graphicData>
        </a:graphic>
      </p:graphicFrame>
      <p:sp>
        <p:nvSpPr>
          <p:cNvPr id="3" name="Title 2"/>
          <p:cNvSpPr>
            <a:spLocks noGrp="1"/>
          </p:cNvSpPr>
          <p:nvPr>
            <p:ph type="title"/>
          </p:nvPr>
        </p:nvSpPr>
        <p:spPr/>
        <p:txBody>
          <a:bodyPr>
            <a:normAutofit/>
          </a:bodyPr>
          <a:lstStyle/>
          <a:p>
            <a:r>
              <a:rPr lang="en-US" dirty="0">
                <a:solidFill>
                  <a:schemeClr val="tx2"/>
                </a:solidFill>
              </a:rPr>
              <a:t>Recommended Systemic HCC Therapies for:</a:t>
            </a:r>
            <a:br>
              <a:rPr lang="en-US" dirty="0">
                <a:solidFill>
                  <a:schemeClr val="tx2"/>
                </a:solidFill>
              </a:rPr>
            </a:br>
            <a:r>
              <a:rPr lang="en-US" b="1" dirty="0">
                <a:solidFill>
                  <a:schemeClr val="tx2"/>
                </a:solidFill>
              </a:rPr>
              <a:t>Patients with Child-Class B Cirrhosis</a:t>
            </a:r>
          </a:p>
        </p:txBody>
      </p:sp>
      <p:sp>
        <p:nvSpPr>
          <p:cNvPr id="5" name="Title 1"/>
          <p:cNvSpPr txBox="1">
            <a:spLocks/>
          </p:cNvSpPr>
          <p:nvPr/>
        </p:nvSpPr>
        <p:spPr bwMode="auto">
          <a:xfrm>
            <a:off x="2209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200" kern="1200">
                <a:solidFill>
                  <a:schemeClr val="accent6">
                    <a:lumMod val="50000"/>
                  </a:schemeClr>
                </a:solidFill>
                <a:latin typeface="Helvetica"/>
                <a:ea typeface="ＭＳ Ｐゴシック" pitchFamily="-106" charset="-128"/>
                <a:cs typeface="Helvetica"/>
              </a:defRPr>
            </a:lvl1pPr>
            <a:lvl2pPr algn="ctr" defTabSz="457200" rtl="0" eaLnBrk="0" fontAlgn="base" hangingPunct="0">
              <a:spcBef>
                <a:spcPct val="0"/>
              </a:spcBef>
              <a:spcAft>
                <a:spcPct val="0"/>
              </a:spcAft>
              <a:defRPr sz="3200">
                <a:solidFill>
                  <a:srgbClr val="984807"/>
                </a:solidFill>
                <a:latin typeface="Helvetica" charset="0"/>
                <a:ea typeface="ＭＳ Ｐゴシック" pitchFamily="-106" charset="-128"/>
                <a:cs typeface="Helvetica" charset="0"/>
              </a:defRPr>
            </a:lvl2pPr>
            <a:lvl3pPr algn="ctr" defTabSz="457200" rtl="0" eaLnBrk="0" fontAlgn="base" hangingPunct="0">
              <a:spcBef>
                <a:spcPct val="0"/>
              </a:spcBef>
              <a:spcAft>
                <a:spcPct val="0"/>
              </a:spcAft>
              <a:defRPr sz="3200">
                <a:solidFill>
                  <a:srgbClr val="984807"/>
                </a:solidFill>
                <a:latin typeface="Helvetica" charset="0"/>
                <a:ea typeface="ＭＳ Ｐゴシック" pitchFamily="-106" charset="-128"/>
                <a:cs typeface="Helvetica" charset="0"/>
              </a:defRPr>
            </a:lvl3pPr>
            <a:lvl4pPr algn="ctr" defTabSz="457200" rtl="0" eaLnBrk="0" fontAlgn="base" hangingPunct="0">
              <a:spcBef>
                <a:spcPct val="0"/>
              </a:spcBef>
              <a:spcAft>
                <a:spcPct val="0"/>
              </a:spcAft>
              <a:defRPr sz="3200">
                <a:solidFill>
                  <a:srgbClr val="984807"/>
                </a:solidFill>
                <a:latin typeface="Helvetica" charset="0"/>
                <a:ea typeface="ＭＳ Ｐゴシック" pitchFamily="-106" charset="-128"/>
                <a:cs typeface="Helvetica" charset="0"/>
              </a:defRPr>
            </a:lvl4pPr>
            <a:lvl5pPr algn="ctr" defTabSz="457200" rtl="0" eaLnBrk="0" fontAlgn="base" hangingPunct="0">
              <a:spcBef>
                <a:spcPct val="0"/>
              </a:spcBef>
              <a:spcAft>
                <a:spcPct val="0"/>
              </a:spcAft>
              <a:defRPr sz="3200">
                <a:solidFill>
                  <a:srgbClr val="984807"/>
                </a:solidFill>
                <a:latin typeface="Helvetica" charset="0"/>
                <a:ea typeface="ＭＳ Ｐゴシック" pitchFamily="-106" charset="-128"/>
                <a:cs typeface="Helvetica" charset="0"/>
              </a:defRPr>
            </a:lvl5pPr>
            <a:lvl6pPr marL="4572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6pPr>
            <a:lvl7pPr marL="9144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7pPr>
            <a:lvl8pPr marL="13716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8pPr>
            <a:lvl9pPr marL="18288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9pPr>
          </a:lstStyle>
          <a:p>
            <a:endParaRPr lang="en-US" dirty="0">
              <a:solidFill>
                <a:schemeClr val="tx2"/>
              </a:solidFill>
            </a:endParaRPr>
          </a:p>
        </p:txBody>
      </p:sp>
      <p:sp>
        <p:nvSpPr>
          <p:cNvPr id="6" name="Slide Number Placeholder 5">
            <a:extLst>
              <a:ext uri="{FF2B5EF4-FFF2-40B4-BE49-F238E27FC236}">
                <a16:creationId xmlns:a16="http://schemas.microsoft.com/office/drawing/2014/main" id="{2E9947B7-675B-3543-9E7B-D00C6881C7EE}"/>
              </a:ext>
            </a:extLst>
          </p:cNvPr>
          <p:cNvSpPr>
            <a:spLocks noGrp="1"/>
          </p:cNvSpPr>
          <p:nvPr>
            <p:ph type="sldNum" sz="quarter" idx="4"/>
          </p:nvPr>
        </p:nvSpPr>
        <p:spPr/>
        <p:txBody>
          <a:bodyPr/>
          <a:lstStyle/>
          <a:p>
            <a:fld id="{FCE43C0F-8A7B-3A4B-9DB5-B3472E36E833}" type="slidenum">
              <a:rPr lang="en-GB" smtClean="0"/>
              <a:pPr/>
              <a:t>49</a:t>
            </a:fld>
            <a:endParaRPr lang="en-GB" dirty="0"/>
          </a:p>
        </p:txBody>
      </p:sp>
      <p:sp>
        <p:nvSpPr>
          <p:cNvPr id="8" name="Content Placeholder 12">
            <a:extLst>
              <a:ext uri="{FF2B5EF4-FFF2-40B4-BE49-F238E27FC236}">
                <a16:creationId xmlns:a16="http://schemas.microsoft.com/office/drawing/2014/main" id="{83721C49-413B-FA44-B959-54F8487A32D6}"/>
              </a:ext>
            </a:extLst>
          </p:cNvPr>
          <p:cNvSpPr>
            <a:spLocks noGrp="1"/>
          </p:cNvSpPr>
          <p:nvPr>
            <p:ph sz="quarter" idx="15"/>
          </p:nvPr>
        </p:nvSpPr>
        <p:spPr>
          <a:xfrm>
            <a:off x="619200" y="6021288"/>
            <a:ext cx="10963200" cy="916945"/>
          </a:xfrm>
        </p:spPr>
        <p:txBody>
          <a:bodyPr/>
          <a:lstStyle/>
          <a:p>
            <a:r>
              <a:rPr lang="en-US" dirty="0"/>
              <a:t>**Bevacizumab/atezolizumab are used in combination; *** for HCC patients with AFP levels ≥400 ng/mL</a:t>
            </a:r>
          </a:p>
          <a:p>
            <a:pPr>
              <a:spcBef>
                <a:spcPts val="0"/>
              </a:spcBef>
            </a:pPr>
            <a:r>
              <a:rPr lang="en-GB" dirty="0"/>
              <a:t>HCC, hepatocellular carcinoma; PD-1, </a:t>
            </a:r>
            <a:r>
              <a:rPr lang="en-US" dirty="0"/>
              <a:t>programmed cell death protein 1</a:t>
            </a:r>
            <a:r>
              <a:rPr lang="en-GB" dirty="0"/>
              <a:t>; PD-L1, </a:t>
            </a:r>
            <a:r>
              <a:rPr lang="en-US" dirty="0"/>
              <a:t>programmed cell death ligand 1; VEGF, vascular endothelial growth factor; VEGFR2, vascular endothelial growth factor receptor 2</a:t>
            </a:r>
          </a:p>
          <a:p>
            <a:pPr>
              <a:spcBef>
                <a:spcPts val="0"/>
              </a:spcBef>
            </a:pPr>
            <a:r>
              <a:rPr lang="en-US" dirty="0"/>
              <a:t>Source: NCCN Guidelines. Hepatobiliary Cancers. V2.2021. Issued April 16, 2021</a:t>
            </a:r>
          </a:p>
        </p:txBody>
      </p:sp>
    </p:spTree>
    <p:extLst>
      <p:ext uri="{BB962C8B-B14F-4D97-AF65-F5344CB8AC3E}">
        <p14:creationId xmlns:p14="http://schemas.microsoft.com/office/powerpoint/2010/main" val="287899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t>Disclaimer</a:t>
            </a:r>
          </a:p>
        </p:txBody>
      </p:sp>
      <p:sp>
        <p:nvSpPr>
          <p:cNvPr id="5" name="Content Placeholder 4">
            <a:extLst>
              <a:ext uri="{FF2B5EF4-FFF2-40B4-BE49-F238E27FC236}">
                <a16:creationId xmlns:a16="http://schemas.microsoft.com/office/drawing/2014/main" id="{A05318ED-F752-489F-A534-F81FF1CF5649}"/>
              </a:ext>
            </a:extLst>
          </p:cNvPr>
          <p:cNvSpPr>
            <a:spLocks noGrp="1"/>
          </p:cNvSpPr>
          <p:nvPr>
            <p:ph sz="quarter" idx="14"/>
          </p:nvPr>
        </p:nvSpPr>
        <p:spPr/>
        <p:txBody>
          <a:bodyPr>
            <a:normAutofit/>
          </a:bodyPr>
          <a:lstStyle/>
          <a:p>
            <a:pPr marL="0" indent="0">
              <a:buNone/>
            </a:pPr>
            <a:r>
              <a:rPr lang="en-GB" altLang="en-US" dirty="0"/>
              <a:t>This meeting is based on an independent medical educational grant from Bayer. The programme is therefore independent; the content is not influenced by Bayer and is the sole responsibility of the experts</a:t>
            </a:r>
          </a:p>
          <a:p>
            <a:endParaRPr lang="en-GB" dirty="0"/>
          </a:p>
          <a:p>
            <a:pPr marL="0" indent="0">
              <a:buNone/>
            </a:pPr>
            <a:endParaRPr lang="en-GB" dirty="0"/>
          </a:p>
          <a:p>
            <a:pPr marL="0" indent="0">
              <a:buNone/>
            </a:pPr>
            <a:r>
              <a:rPr lang="en-GB" dirty="0"/>
              <a:t>Please note: </a:t>
            </a:r>
          </a:p>
          <a:p>
            <a:pPr marL="0" indent="0">
              <a:buNone/>
            </a:pPr>
            <a:r>
              <a:rPr lang="en-GB" dirty="0"/>
              <a:t>The views expressed within this presentation are the personal opinions of the experts. They do not necessarily represent the views of the experts’ academic institutions or the rest of the faculty</a:t>
            </a:r>
          </a:p>
        </p:txBody>
      </p:sp>
      <p:sp>
        <p:nvSpPr>
          <p:cNvPr id="8" name="Tijdelijke aanduiding voor inhoud 7">
            <a:extLst>
              <a:ext uri="{FF2B5EF4-FFF2-40B4-BE49-F238E27FC236}">
                <a16:creationId xmlns:a16="http://schemas.microsoft.com/office/drawing/2014/main" id="{92243262-EE60-D34A-913A-DD739E165E67}"/>
              </a:ext>
            </a:extLst>
          </p:cNvPr>
          <p:cNvSpPr>
            <a:spLocks noGrp="1"/>
          </p:cNvSpPr>
          <p:nvPr>
            <p:ph sz="quarter" idx="15"/>
          </p:nvPr>
        </p:nvSpPr>
        <p:spPr/>
        <p:txBody>
          <a:bodyPr/>
          <a:lstStyle/>
          <a:p>
            <a:endParaRPr lang="en-GB" dirty="0"/>
          </a:p>
        </p:txBody>
      </p:sp>
      <p:sp>
        <p:nvSpPr>
          <p:cNvPr id="2" name="Slide Number Placeholder 1">
            <a:extLst>
              <a:ext uri="{FF2B5EF4-FFF2-40B4-BE49-F238E27FC236}">
                <a16:creationId xmlns:a16="http://schemas.microsoft.com/office/drawing/2014/main" id="{836A3B78-F2DB-44FC-A53D-DB3CD95288BF}"/>
              </a:ext>
            </a:extLst>
          </p:cNvPr>
          <p:cNvSpPr>
            <a:spLocks noGrp="1"/>
          </p:cNvSpPr>
          <p:nvPr>
            <p:ph type="sldNum" sz="quarter" idx="4"/>
          </p:nvPr>
        </p:nvSpPr>
        <p:spPr>
          <a:xfrm>
            <a:off x="10512491" y="6356351"/>
            <a:ext cx="1069909" cy="365125"/>
          </a:xfrm>
        </p:spPr>
        <p:txBody>
          <a:bodyPr/>
          <a:lstStyle/>
          <a:p>
            <a:fld id="{FCE43C0F-8A7B-3A4B-9DB5-B3472E36E833}" type="slidenum">
              <a:rPr lang="en-GB" smtClean="0"/>
              <a:pPr/>
              <a:t>5</a:t>
            </a:fld>
            <a:endParaRPr lang="en-GB" dirty="0"/>
          </a:p>
        </p:txBody>
      </p:sp>
    </p:spTree>
    <p:extLst>
      <p:ext uri="{BB962C8B-B14F-4D97-AF65-F5344CB8AC3E}">
        <p14:creationId xmlns:p14="http://schemas.microsoft.com/office/powerpoint/2010/main" val="116803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2"/>
            <p:extLst>
              <p:ext uri="{D42A27DB-BD31-4B8C-83A1-F6EECF244321}">
                <p14:modId xmlns:p14="http://schemas.microsoft.com/office/powerpoint/2010/main" val="3995909023"/>
              </p:ext>
            </p:extLst>
          </p:nvPr>
        </p:nvGraphicFramePr>
        <p:xfrm>
          <a:off x="620713" y="1425575"/>
          <a:ext cx="10964024" cy="4079240"/>
        </p:xfrm>
        <a:graphic>
          <a:graphicData uri="http://schemas.openxmlformats.org/drawingml/2006/table">
            <a:tbl>
              <a:tblPr firstRow="1" bandRow="1">
                <a:tableStyleId>{5C22544A-7EE6-4342-B048-85BDC9FD1C3A}</a:tableStyleId>
              </a:tblPr>
              <a:tblGrid>
                <a:gridCol w="2039682">
                  <a:extLst>
                    <a:ext uri="{9D8B030D-6E8A-4147-A177-3AD203B41FA5}">
                      <a16:colId xmlns:a16="http://schemas.microsoft.com/office/drawing/2014/main" val="2937729414"/>
                    </a:ext>
                  </a:extLst>
                </a:gridCol>
                <a:gridCol w="2153326">
                  <a:extLst>
                    <a:ext uri="{9D8B030D-6E8A-4147-A177-3AD203B41FA5}">
                      <a16:colId xmlns:a16="http://schemas.microsoft.com/office/drawing/2014/main" val="2741104628"/>
                    </a:ext>
                  </a:extLst>
                </a:gridCol>
                <a:gridCol w="2667734">
                  <a:extLst>
                    <a:ext uri="{9D8B030D-6E8A-4147-A177-3AD203B41FA5}">
                      <a16:colId xmlns:a16="http://schemas.microsoft.com/office/drawing/2014/main" val="3802402864"/>
                    </a:ext>
                  </a:extLst>
                </a:gridCol>
                <a:gridCol w="4103282">
                  <a:extLst>
                    <a:ext uri="{9D8B030D-6E8A-4147-A177-3AD203B41FA5}">
                      <a16:colId xmlns:a16="http://schemas.microsoft.com/office/drawing/2014/main" val="296387869"/>
                    </a:ext>
                  </a:extLst>
                </a:gridCol>
              </a:tblGrid>
              <a:tr h="370840">
                <a:tc>
                  <a:txBody>
                    <a:bodyPr/>
                    <a:lstStyle/>
                    <a:p>
                      <a:r>
                        <a:rPr lang="en-US" dirty="0"/>
                        <a:t>Sequence</a:t>
                      </a:r>
                    </a:p>
                  </a:txBody>
                  <a:tcPr marL="118433" marR="118433"/>
                </a:tc>
                <a:tc>
                  <a:txBody>
                    <a:bodyPr/>
                    <a:lstStyle/>
                    <a:p>
                      <a:r>
                        <a:rPr lang="en-US" dirty="0"/>
                        <a:t>Agent</a:t>
                      </a:r>
                    </a:p>
                  </a:txBody>
                  <a:tcPr marL="118433" marR="118433"/>
                </a:tc>
                <a:tc>
                  <a:txBody>
                    <a:bodyPr/>
                    <a:lstStyle/>
                    <a:p>
                      <a:r>
                        <a:rPr lang="en-US" dirty="0"/>
                        <a:t>Administration</a:t>
                      </a:r>
                    </a:p>
                  </a:txBody>
                  <a:tcPr marL="118433" marR="118433"/>
                </a:tc>
                <a:tc>
                  <a:txBody>
                    <a:bodyPr/>
                    <a:lstStyle/>
                    <a:p>
                      <a:r>
                        <a:rPr lang="en-US" dirty="0"/>
                        <a:t>Class</a:t>
                      </a:r>
                    </a:p>
                  </a:txBody>
                  <a:tcPr marL="118433" marR="118433"/>
                </a:tc>
                <a:extLst>
                  <a:ext uri="{0D108BD9-81ED-4DB2-BD59-A6C34878D82A}">
                    <a16:rowId xmlns:a16="http://schemas.microsoft.com/office/drawing/2014/main" val="281640353"/>
                  </a:ext>
                </a:extLst>
              </a:tr>
              <a:tr h="370840">
                <a:tc>
                  <a:txBody>
                    <a:bodyPr/>
                    <a:lstStyle/>
                    <a:p>
                      <a:r>
                        <a:rPr lang="en-US" b="1" dirty="0"/>
                        <a:t>First</a:t>
                      </a:r>
                      <a:r>
                        <a:rPr lang="en-US" b="1" baseline="0" dirty="0"/>
                        <a:t> Line</a:t>
                      </a:r>
                      <a:endParaRPr lang="en-US" b="1" dirty="0"/>
                    </a:p>
                  </a:txBody>
                  <a:tcPr marL="118433" marR="118433"/>
                </a:tc>
                <a:tc>
                  <a:txBody>
                    <a:bodyPr/>
                    <a:lstStyle/>
                    <a:p>
                      <a:r>
                        <a:rPr lang="en-US" dirty="0" err="1">
                          <a:solidFill>
                            <a:schemeClr val="tx1"/>
                          </a:solidFill>
                        </a:rPr>
                        <a:t>Sorafenib</a:t>
                      </a:r>
                      <a:endParaRPr lang="en-US" dirty="0">
                        <a:solidFill>
                          <a:schemeClr val="tx1"/>
                        </a:solidFill>
                      </a:endParaRPr>
                    </a:p>
                  </a:txBody>
                  <a:tcPr marL="118433" marR="118433"/>
                </a:tc>
                <a:tc>
                  <a:txBody>
                    <a:bodyPr/>
                    <a:lstStyle/>
                    <a:p>
                      <a:r>
                        <a:rPr lang="en-US" dirty="0">
                          <a:solidFill>
                            <a:schemeClr val="tx1"/>
                          </a:solidFill>
                        </a:rPr>
                        <a:t>Oral</a:t>
                      </a:r>
                    </a:p>
                  </a:txBody>
                  <a:tcPr marL="118433" marR="118433"/>
                </a:tc>
                <a:tc>
                  <a:txBody>
                    <a:bodyPr/>
                    <a:lstStyle/>
                    <a:p>
                      <a:r>
                        <a:rPr lang="en-US" dirty="0">
                          <a:solidFill>
                            <a:schemeClr val="tx1"/>
                          </a:solidFill>
                        </a:rPr>
                        <a:t>Tyrosine Kinase Inhibitor</a:t>
                      </a:r>
                    </a:p>
                  </a:txBody>
                  <a:tcPr marL="118433" marR="118433"/>
                </a:tc>
                <a:extLst>
                  <a:ext uri="{0D108BD9-81ED-4DB2-BD59-A6C34878D82A}">
                    <a16:rowId xmlns:a16="http://schemas.microsoft.com/office/drawing/2014/main" val="2997686513"/>
                  </a:ext>
                </a:extLst>
              </a:tr>
              <a:tr h="370840">
                <a:tc>
                  <a:txBody>
                    <a:bodyPr/>
                    <a:lstStyle/>
                    <a:p>
                      <a:endParaRPr lang="en-US" b="1" dirty="0"/>
                    </a:p>
                  </a:txBody>
                  <a:tcPr marL="118433" marR="118433"/>
                </a:tc>
                <a:tc>
                  <a:txBody>
                    <a:bodyPr/>
                    <a:lstStyle/>
                    <a:p>
                      <a:r>
                        <a:rPr lang="en-US" dirty="0" err="1">
                          <a:solidFill>
                            <a:schemeClr val="tx1"/>
                          </a:solidFill>
                        </a:rPr>
                        <a:t>Lenvatinib</a:t>
                      </a:r>
                      <a:endParaRPr lang="en-US" dirty="0">
                        <a:solidFill>
                          <a:schemeClr val="tx1"/>
                        </a:solidFill>
                      </a:endParaRP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Oral</a:t>
                      </a:r>
                    </a:p>
                  </a:txBody>
                  <a:tcPr marL="118433" marR="118433"/>
                </a:tc>
                <a:tc>
                  <a:txBody>
                    <a:bodyPr/>
                    <a:lstStyle/>
                    <a:p>
                      <a:r>
                        <a:rPr lang="en-US" dirty="0">
                          <a:solidFill>
                            <a:schemeClr val="tx1"/>
                          </a:solidFill>
                        </a:rPr>
                        <a:t>VEGF</a:t>
                      </a:r>
                      <a:r>
                        <a:rPr lang="en-US" baseline="0" dirty="0">
                          <a:solidFill>
                            <a:schemeClr val="tx1"/>
                          </a:solidFill>
                        </a:rPr>
                        <a:t> Inhibitor</a:t>
                      </a:r>
                      <a:endParaRPr lang="en-US" dirty="0">
                        <a:solidFill>
                          <a:schemeClr val="tx1"/>
                        </a:solidFill>
                      </a:endParaRPr>
                    </a:p>
                  </a:txBody>
                  <a:tcPr marL="118433" marR="118433"/>
                </a:tc>
                <a:extLst>
                  <a:ext uri="{0D108BD9-81ED-4DB2-BD59-A6C34878D82A}">
                    <a16:rowId xmlns:a16="http://schemas.microsoft.com/office/drawing/2014/main" val="2854519490"/>
                  </a:ext>
                </a:extLst>
              </a:tr>
              <a:tr h="370840">
                <a:tc>
                  <a:txBody>
                    <a:bodyPr/>
                    <a:lstStyle/>
                    <a:p>
                      <a:endParaRPr lang="en-US" b="1" dirty="0"/>
                    </a:p>
                  </a:txBody>
                  <a:tcPr marL="118433" marR="118433"/>
                </a:tc>
                <a:tc>
                  <a:txBody>
                    <a:bodyPr/>
                    <a:lstStyle/>
                    <a:p>
                      <a:r>
                        <a:rPr lang="en-US" dirty="0">
                          <a:solidFill>
                            <a:schemeClr val="bg2"/>
                          </a:solidFill>
                        </a:rPr>
                        <a:t>Bevacizumab</a:t>
                      </a:r>
                    </a:p>
                  </a:txBody>
                  <a:tcPr marL="118433" marR="118433"/>
                </a:tc>
                <a:tc>
                  <a:txBody>
                    <a:bodyPr/>
                    <a:lstStyle/>
                    <a:p>
                      <a:r>
                        <a:rPr lang="en-US" dirty="0">
                          <a:solidFill>
                            <a:schemeClr val="bg2"/>
                          </a:solidFill>
                        </a:rPr>
                        <a:t>Injection</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2"/>
                          </a:solidFill>
                        </a:rPr>
                        <a:t>VEGF</a:t>
                      </a:r>
                      <a:r>
                        <a:rPr lang="en-US" baseline="0" dirty="0">
                          <a:solidFill>
                            <a:schemeClr val="bg2"/>
                          </a:solidFill>
                        </a:rPr>
                        <a:t> Inhibitor</a:t>
                      </a:r>
                      <a:endParaRPr lang="en-US" dirty="0">
                        <a:solidFill>
                          <a:schemeClr val="bg2"/>
                        </a:solidFill>
                      </a:endParaRPr>
                    </a:p>
                  </a:txBody>
                  <a:tcPr marL="118433" marR="118433"/>
                </a:tc>
                <a:extLst>
                  <a:ext uri="{0D108BD9-81ED-4DB2-BD59-A6C34878D82A}">
                    <a16:rowId xmlns:a16="http://schemas.microsoft.com/office/drawing/2014/main" val="580594843"/>
                  </a:ext>
                </a:extLst>
              </a:tr>
              <a:tr h="370840">
                <a:tc>
                  <a:txBody>
                    <a:bodyPr/>
                    <a:lstStyle/>
                    <a:p>
                      <a:endParaRPr lang="en-US" b="1" dirty="0"/>
                    </a:p>
                  </a:txBody>
                  <a:tcPr marL="118433" marR="118433"/>
                </a:tc>
                <a:tc>
                  <a:txBody>
                    <a:bodyPr/>
                    <a:lstStyle/>
                    <a:p>
                      <a:r>
                        <a:rPr lang="en-US" dirty="0" err="1">
                          <a:solidFill>
                            <a:schemeClr val="bg2"/>
                          </a:solidFill>
                        </a:rPr>
                        <a:t>Atezolizumab</a:t>
                      </a:r>
                      <a:endParaRPr lang="en-US" dirty="0">
                        <a:solidFill>
                          <a:schemeClr val="bg2"/>
                        </a:solidFill>
                      </a:endParaRPr>
                    </a:p>
                  </a:txBody>
                  <a:tcPr marL="118433" marR="118433"/>
                </a:tc>
                <a:tc>
                  <a:txBody>
                    <a:bodyPr/>
                    <a:lstStyle/>
                    <a:p>
                      <a:r>
                        <a:rPr lang="en-US" dirty="0">
                          <a:solidFill>
                            <a:schemeClr val="bg2"/>
                          </a:solidFill>
                        </a:rPr>
                        <a:t>Injection</a:t>
                      </a:r>
                    </a:p>
                  </a:txBody>
                  <a:tcPr marL="118433" marR="118433"/>
                </a:tc>
                <a:tc>
                  <a:txBody>
                    <a:bodyPr/>
                    <a:lstStyle/>
                    <a:p>
                      <a:r>
                        <a:rPr lang="en-US" dirty="0">
                          <a:solidFill>
                            <a:schemeClr val="bg2"/>
                          </a:solidFill>
                        </a:rPr>
                        <a:t>PD-L1</a:t>
                      </a:r>
                      <a:r>
                        <a:rPr lang="en-US" baseline="0" dirty="0">
                          <a:solidFill>
                            <a:schemeClr val="bg2"/>
                          </a:solidFill>
                        </a:rPr>
                        <a:t> Inhibitor</a:t>
                      </a:r>
                      <a:endParaRPr lang="en-US" dirty="0">
                        <a:solidFill>
                          <a:schemeClr val="bg2"/>
                        </a:solidFill>
                      </a:endParaRPr>
                    </a:p>
                  </a:txBody>
                  <a:tcPr marL="118433" marR="118433"/>
                </a:tc>
                <a:extLst>
                  <a:ext uri="{0D108BD9-81ED-4DB2-BD59-A6C34878D82A}">
                    <a16:rowId xmlns:a16="http://schemas.microsoft.com/office/drawing/2014/main" val="2619148003"/>
                  </a:ext>
                </a:extLst>
              </a:tr>
              <a:tr h="370840">
                <a:tc>
                  <a:txBody>
                    <a:bodyPr/>
                    <a:lstStyle/>
                    <a:p>
                      <a:endParaRPr lang="en-US" b="1" dirty="0"/>
                    </a:p>
                  </a:txBody>
                  <a:tcPr marL="118433" marR="118433"/>
                </a:tc>
                <a:tc>
                  <a:txBody>
                    <a:bodyPr/>
                    <a:lstStyle/>
                    <a:p>
                      <a:endParaRPr lang="en-US" dirty="0">
                        <a:solidFill>
                          <a:schemeClr val="bg1"/>
                        </a:solidFill>
                      </a:endParaRPr>
                    </a:p>
                  </a:txBody>
                  <a:tcPr marL="118433" marR="118433"/>
                </a:tc>
                <a:tc>
                  <a:txBody>
                    <a:bodyPr/>
                    <a:lstStyle/>
                    <a:p>
                      <a:endParaRPr lang="en-US" dirty="0">
                        <a:solidFill>
                          <a:schemeClr val="bg1"/>
                        </a:solidFill>
                      </a:endParaRP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marL="118433" marR="118433"/>
                </a:tc>
                <a:extLst>
                  <a:ext uri="{0D108BD9-81ED-4DB2-BD59-A6C34878D82A}">
                    <a16:rowId xmlns:a16="http://schemas.microsoft.com/office/drawing/2014/main" val="467449136"/>
                  </a:ext>
                </a:extLst>
              </a:tr>
              <a:tr h="370840">
                <a:tc>
                  <a:txBody>
                    <a:bodyPr/>
                    <a:lstStyle/>
                    <a:p>
                      <a:r>
                        <a:rPr lang="en-US" b="1" dirty="0">
                          <a:solidFill>
                            <a:schemeClr val="tx1"/>
                          </a:solidFill>
                        </a:rPr>
                        <a:t>Second Line</a:t>
                      </a:r>
                    </a:p>
                  </a:txBody>
                  <a:tcPr marL="118433" marR="118433"/>
                </a:tc>
                <a:tc>
                  <a:txBody>
                    <a:bodyPr/>
                    <a:lstStyle/>
                    <a:p>
                      <a:r>
                        <a:rPr lang="en-US" dirty="0" err="1">
                          <a:solidFill>
                            <a:schemeClr val="tx1"/>
                          </a:solidFill>
                        </a:rPr>
                        <a:t>Regorafenib</a:t>
                      </a:r>
                      <a:endParaRPr lang="en-US" dirty="0">
                        <a:solidFill>
                          <a:schemeClr val="tx1"/>
                        </a:solidFill>
                      </a:endParaRPr>
                    </a:p>
                  </a:txBody>
                  <a:tcPr marL="118433" marR="118433"/>
                </a:tc>
                <a:tc>
                  <a:txBody>
                    <a:bodyPr/>
                    <a:lstStyle/>
                    <a:p>
                      <a:r>
                        <a:rPr lang="en-US" dirty="0">
                          <a:solidFill>
                            <a:schemeClr val="tx1"/>
                          </a:solidFill>
                        </a:rPr>
                        <a:t>Oral</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Tyrosine Kinase Inhibitor</a:t>
                      </a:r>
                    </a:p>
                  </a:txBody>
                  <a:tcPr marL="118433" marR="118433"/>
                </a:tc>
                <a:extLst>
                  <a:ext uri="{0D108BD9-81ED-4DB2-BD59-A6C34878D82A}">
                    <a16:rowId xmlns:a16="http://schemas.microsoft.com/office/drawing/2014/main" val="4205551518"/>
                  </a:ext>
                </a:extLst>
              </a:tr>
              <a:tr h="370840">
                <a:tc>
                  <a:txBody>
                    <a:bodyPr/>
                    <a:lstStyle/>
                    <a:p>
                      <a:endParaRPr lang="en-US">
                        <a:solidFill>
                          <a:schemeClr val="tx1"/>
                        </a:solidFill>
                      </a:endParaRPr>
                    </a:p>
                  </a:txBody>
                  <a:tcPr marL="118433" marR="118433"/>
                </a:tc>
                <a:tc>
                  <a:txBody>
                    <a:bodyPr/>
                    <a:lstStyle/>
                    <a:p>
                      <a:r>
                        <a:rPr lang="en-US" dirty="0" err="1">
                          <a:solidFill>
                            <a:schemeClr val="tx1"/>
                          </a:solidFill>
                        </a:rPr>
                        <a:t>Cabozantinib</a:t>
                      </a:r>
                      <a:endParaRPr lang="en-US" dirty="0">
                        <a:solidFill>
                          <a:schemeClr val="tx1"/>
                        </a:solidFill>
                      </a:endParaRPr>
                    </a:p>
                  </a:txBody>
                  <a:tcPr marL="118433" marR="118433"/>
                </a:tc>
                <a:tc>
                  <a:txBody>
                    <a:bodyPr/>
                    <a:lstStyle/>
                    <a:p>
                      <a:r>
                        <a:rPr lang="en-US" dirty="0">
                          <a:solidFill>
                            <a:schemeClr val="tx1"/>
                          </a:solidFill>
                        </a:rPr>
                        <a:t>Oral</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Tyrosine Kinase Inhibitor</a:t>
                      </a:r>
                    </a:p>
                  </a:txBody>
                  <a:tcPr marL="118433" marR="118433"/>
                </a:tc>
                <a:extLst>
                  <a:ext uri="{0D108BD9-81ED-4DB2-BD59-A6C34878D82A}">
                    <a16:rowId xmlns:a16="http://schemas.microsoft.com/office/drawing/2014/main" val="1070659961"/>
                  </a:ext>
                </a:extLst>
              </a:tr>
              <a:tr h="370840">
                <a:tc>
                  <a:txBody>
                    <a:bodyPr/>
                    <a:lstStyle/>
                    <a:p>
                      <a:endParaRPr lang="en-US" dirty="0"/>
                    </a:p>
                  </a:txBody>
                  <a:tcPr marL="118433" marR="118433"/>
                </a:tc>
                <a:tc>
                  <a:txBody>
                    <a:bodyPr/>
                    <a:lstStyle/>
                    <a:p>
                      <a:r>
                        <a:rPr lang="en-US" dirty="0" err="1">
                          <a:solidFill>
                            <a:schemeClr val="bg2"/>
                          </a:solidFill>
                        </a:rPr>
                        <a:t>Nivolumab</a:t>
                      </a:r>
                      <a:endParaRPr lang="en-US" dirty="0">
                        <a:solidFill>
                          <a:schemeClr val="bg2"/>
                        </a:solidFill>
                      </a:endParaRPr>
                    </a:p>
                  </a:txBody>
                  <a:tcPr marL="118433" marR="118433"/>
                </a:tc>
                <a:tc>
                  <a:txBody>
                    <a:bodyPr/>
                    <a:lstStyle/>
                    <a:p>
                      <a:r>
                        <a:rPr lang="en-US" dirty="0">
                          <a:solidFill>
                            <a:schemeClr val="bg2"/>
                          </a:solidFill>
                        </a:rPr>
                        <a:t>Injection</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2"/>
                          </a:solidFill>
                        </a:rPr>
                        <a:t>PD-1</a:t>
                      </a:r>
                      <a:r>
                        <a:rPr lang="en-US" baseline="0" dirty="0">
                          <a:solidFill>
                            <a:schemeClr val="bg2"/>
                          </a:solidFill>
                        </a:rPr>
                        <a:t> Inhibitor</a:t>
                      </a:r>
                      <a:endParaRPr lang="en-US" dirty="0">
                        <a:solidFill>
                          <a:schemeClr val="bg2"/>
                        </a:solidFill>
                      </a:endParaRPr>
                    </a:p>
                  </a:txBody>
                  <a:tcPr marL="118433" marR="118433"/>
                </a:tc>
                <a:extLst>
                  <a:ext uri="{0D108BD9-81ED-4DB2-BD59-A6C34878D82A}">
                    <a16:rowId xmlns:a16="http://schemas.microsoft.com/office/drawing/2014/main" val="3290635162"/>
                  </a:ext>
                </a:extLst>
              </a:tr>
              <a:tr h="370840">
                <a:tc>
                  <a:txBody>
                    <a:bodyPr/>
                    <a:lstStyle/>
                    <a:p>
                      <a:endParaRPr lang="en-US" dirty="0"/>
                    </a:p>
                  </a:txBody>
                  <a:tcPr marL="118433" marR="118433"/>
                </a:tc>
                <a:tc>
                  <a:txBody>
                    <a:bodyPr/>
                    <a:lstStyle/>
                    <a:p>
                      <a:r>
                        <a:rPr lang="en-US" dirty="0" err="1">
                          <a:solidFill>
                            <a:schemeClr val="bg2"/>
                          </a:solidFill>
                        </a:rPr>
                        <a:t>Pembrolizumab</a:t>
                      </a:r>
                      <a:endParaRPr lang="en-US" dirty="0">
                        <a:solidFill>
                          <a:schemeClr val="bg2"/>
                        </a:solidFill>
                      </a:endParaRPr>
                    </a:p>
                  </a:txBody>
                  <a:tcPr marL="118433" marR="118433"/>
                </a:tc>
                <a:tc>
                  <a:txBody>
                    <a:bodyPr/>
                    <a:lstStyle/>
                    <a:p>
                      <a:r>
                        <a:rPr lang="en-US" dirty="0">
                          <a:solidFill>
                            <a:schemeClr val="bg2"/>
                          </a:solidFill>
                        </a:rPr>
                        <a:t>Injection</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2"/>
                          </a:solidFill>
                        </a:rPr>
                        <a:t>PD-1</a:t>
                      </a:r>
                      <a:r>
                        <a:rPr lang="en-US" baseline="0" dirty="0">
                          <a:solidFill>
                            <a:schemeClr val="bg2"/>
                          </a:solidFill>
                        </a:rPr>
                        <a:t> Inhibitor</a:t>
                      </a:r>
                      <a:endParaRPr lang="en-US" dirty="0">
                        <a:solidFill>
                          <a:schemeClr val="bg2"/>
                        </a:solidFill>
                      </a:endParaRPr>
                    </a:p>
                  </a:txBody>
                  <a:tcPr marL="118433" marR="118433"/>
                </a:tc>
                <a:extLst>
                  <a:ext uri="{0D108BD9-81ED-4DB2-BD59-A6C34878D82A}">
                    <a16:rowId xmlns:a16="http://schemas.microsoft.com/office/drawing/2014/main" val="3195004785"/>
                  </a:ext>
                </a:extLst>
              </a:tr>
              <a:tr h="370840">
                <a:tc>
                  <a:txBody>
                    <a:bodyPr/>
                    <a:lstStyle/>
                    <a:p>
                      <a:endParaRPr lang="en-US" dirty="0"/>
                    </a:p>
                  </a:txBody>
                  <a:tcPr marL="118433" marR="118433"/>
                </a:tc>
                <a:tc>
                  <a:txBody>
                    <a:bodyPr/>
                    <a:lstStyle/>
                    <a:p>
                      <a:r>
                        <a:rPr lang="en-US" dirty="0">
                          <a:solidFill>
                            <a:schemeClr val="tx1"/>
                          </a:solidFill>
                        </a:rPr>
                        <a:t>Ramucirumab***</a:t>
                      </a:r>
                    </a:p>
                  </a:txBody>
                  <a:tcPr marL="118433" marR="118433"/>
                </a:tc>
                <a:tc>
                  <a:txBody>
                    <a:bodyPr/>
                    <a:lstStyle/>
                    <a:p>
                      <a:r>
                        <a:rPr lang="en-US" dirty="0"/>
                        <a:t>Injection</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VEGFR2 inhibitor</a:t>
                      </a:r>
                    </a:p>
                  </a:txBody>
                  <a:tcPr marL="118433" marR="118433"/>
                </a:tc>
                <a:extLst>
                  <a:ext uri="{0D108BD9-81ED-4DB2-BD59-A6C34878D82A}">
                    <a16:rowId xmlns:a16="http://schemas.microsoft.com/office/drawing/2014/main" val="1757702066"/>
                  </a:ext>
                </a:extLst>
              </a:tr>
            </a:tbl>
          </a:graphicData>
        </a:graphic>
      </p:graphicFrame>
      <p:sp>
        <p:nvSpPr>
          <p:cNvPr id="3" name="Title 2"/>
          <p:cNvSpPr>
            <a:spLocks noGrp="1"/>
          </p:cNvSpPr>
          <p:nvPr>
            <p:ph type="title"/>
          </p:nvPr>
        </p:nvSpPr>
        <p:spPr>
          <a:xfrm>
            <a:off x="619200" y="246566"/>
            <a:ext cx="8740800" cy="807285"/>
          </a:xfrm>
        </p:spPr>
        <p:txBody>
          <a:bodyPr/>
          <a:lstStyle/>
          <a:p>
            <a:r>
              <a:rPr lang="en-US" dirty="0">
                <a:solidFill>
                  <a:schemeClr val="tx2"/>
                </a:solidFill>
              </a:rPr>
              <a:t>Recommended Systemic HCC Therapies for:</a:t>
            </a:r>
            <a:br>
              <a:rPr lang="en-US" dirty="0"/>
            </a:br>
            <a:r>
              <a:rPr lang="en-US" dirty="0"/>
              <a:t>Transplant Recipients or Immune Contraindications</a:t>
            </a:r>
          </a:p>
        </p:txBody>
      </p:sp>
      <p:sp>
        <p:nvSpPr>
          <p:cNvPr id="9" name="Slide Number Placeholder 8">
            <a:extLst>
              <a:ext uri="{FF2B5EF4-FFF2-40B4-BE49-F238E27FC236}">
                <a16:creationId xmlns:a16="http://schemas.microsoft.com/office/drawing/2014/main" id="{EA0F898D-856D-5F4E-97AF-7CD64A5ACC8E}"/>
              </a:ext>
            </a:extLst>
          </p:cNvPr>
          <p:cNvSpPr>
            <a:spLocks noGrp="1"/>
          </p:cNvSpPr>
          <p:nvPr>
            <p:ph type="sldNum" sz="quarter" idx="4"/>
          </p:nvPr>
        </p:nvSpPr>
        <p:spPr/>
        <p:txBody>
          <a:bodyPr/>
          <a:lstStyle/>
          <a:p>
            <a:fld id="{FCE43C0F-8A7B-3A4B-9DB5-B3472E36E833}" type="slidenum">
              <a:rPr lang="en-GB" smtClean="0"/>
              <a:pPr/>
              <a:t>50</a:t>
            </a:fld>
            <a:endParaRPr lang="en-GB" dirty="0"/>
          </a:p>
        </p:txBody>
      </p:sp>
      <p:sp>
        <p:nvSpPr>
          <p:cNvPr id="6" name="Content Placeholder 4">
            <a:extLst>
              <a:ext uri="{FF2B5EF4-FFF2-40B4-BE49-F238E27FC236}">
                <a16:creationId xmlns:a16="http://schemas.microsoft.com/office/drawing/2014/main" id="{A5BFE7CF-9E82-8E4A-9448-FF5B9ACB56D1}"/>
              </a:ext>
            </a:extLst>
          </p:cNvPr>
          <p:cNvSpPr>
            <a:spLocks noGrp="1"/>
          </p:cNvSpPr>
          <p:nvPr>
            <p:ph sz="quarter" idx="15"/>
          </p:nvPr>
        </p:nvSpPr>
        <p:spPr>
          <a:xfrm>
            <a:off x="620184" y="6309320"/>
            <a:ext cx="10444368" cy="365125"/>
          </a:xfrm>
        </p:spPr>
        <p:txBody>
          <a:bodyPr/>
          <a:lstStyle/>
          <a:p>
            <a:r>
              <a:rPr lang="en-US" dirty="0"/>
              <a:t>**Bevacizumab/atezolizumab are used in combination; *** for HCC patients with AFP levels ≥400 ng/mL</a:t>
            </a:r>
          </a:p>
          <a:p>
            <a:pPr>
              <a:spcBef>
                <a:spcPts val="0"/>
              </a:spcBef>
            </a:pPr>
            <a:r>
              <a:rPr lang="en-GB" dirty="0"/>
              <a:t>HCC, hepatocellular carcinoma; PD-1, </a:t>
            </a:r>
            <a:r>
              <a:rPr lang="en-US" dirty="0"/>
              <a:t>programmed cell death protein 1</a:t>
            </a:r>
            <a:r>
              <a:rPr lang="en-GB" dirty="0"/>
              <a:t>; PD-L1, </a:t>
            </a:r>
            <a:r>
              <a:rPr lang="en-US" dirty="0"/>
              <a:t>programmed cell death ligand 1; VEGF, vascular endothelial growth factor; VEGFR2, vascular endothelial growth factor receptor 2</a:t>
            </a:r>
          </a:p>
          <a:p>
            <a:pPr>
              <a:spcBef>
                <a:spcPts val="0"/>
              </a:spcBef>
            </a:pPr>
            <a:r>
              <a:rPr lang="en-US" dirty="0"/>
              <a:t>Source: NCCN Guidelines. Hepatobiliary Cancers. V2.2021. Issued April 16, 2021</a:t>
            </a:r>
          </a:p>
        </p:txBody>
      </p:sp>
    </p:spTree>
    <p:extLst>
      <p:ext uri="{BB962C8B-B14F-4D97-AF65-F5344CB8AC3E}">
        <p14:creationId xmlns:p14="http://schemas.microsoft.com/office/powerpoint/2010/main" val="47014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2"/>
            <p:extLst>
              <p:ext uri="{D42A27DB-BD31-4B8C-83A1-F6EECF244321}">
                <p14:modId xmlns:p14="http://schemas.microsoft.com/office/powerpoint/2010/main" val="1201274227"/>
              </p:ext>
            </p:extLst>
          </p:nvPr>
        </p:nvGraphicFramePr>
        <p:xfrm>
          <a:off x="620713" y="1425575"/>
          <a:ext cx="10964024" cy="4079240"/>
        </p:xfrm>
        <a:graphic>
          <a:graphicData uri="http://schemas.openxmlformats.org/drawingml/2006/table">
            <a:tbl>
              <a:tblPr firstRow="1" bandRow="1">
                <a:tableStyleId>{5C22544A-7EE6-4342-B048-85BDC9FD1C3A}</a:tableStyleId>
              </a:tblPr>
              <a:tblGrid>
                <a:gridCol w="2039682">
                  <a:extLst>
                    <a:ext uri="{9D8B030D-6E8A-4147-A177-3AD203B41FA5}">
                      <a16:colId xmlns:a16="http://schemas.microsoft.com/office/drawing/2014/main" val="2937729414"/>
                    </a:ext>
                  </a:extLst>
                </a:gridCol>
                <a:gridCol w="2153326">
                  <a:extLst>
                    <a:ext uri="{9D8B030D-6E8A-4147-A177-3AD203B41FA5}">
                      <a16:colId xmlns:a16="http://schemas.microsoft.com/office/drawing/2014/main" val="2741104628"/>
                    </a:ext>
                  </a:extLst>
                </a:gridCol>
                <a:gridCol w="2667734">
                  <a:extLst>
                    <a:ext uri="{9D8B030D-6E8A-4147-A177-3AD203B41FA5}">
                      <a16:colId xmlns:a16="http://schemas.microsoft.com/office/drawing/2014/main" val="3802402864"/>
                    </a:ext>
                  </a:extLst>
                </a:gridCol>
                <a:gridCol w="4103282">
                  <a:extLst>
                    <a:ext uri="{9D8B030D-6E8A-4147-A177-3AD203B41FA5}">
                      <a16:colId xmlns:a16="http://schemas.microsoft.com/office/drawing/2014/main" val="296387869"/>
                    </a:ext>
                  </a:extLst>
                </a:gridCol>
              </a:tblGrid>
              <a:tr h="370840">
                <a:tc>
                  <a:txBody>
                    <a:bodyPr/>
                    <a:lstStyle/>
                    <a:p>
                      <a:r>
                        <a:rPr lang="en-US" dirty="0"/>
                        <a:t>Sequence</a:t>
                      </a:r>
                    </a:p>
                  </a:txBody>
                  <a:tcPr marL="118433" marR="118433"/>
                </a:tc>
                <a:tc>
                  <a:txBody>
                    <a:bodyPr/>
                    <a:lstStyle/>
                    <a:p>
                      <a:r>
                        <a:rPr lang="en-US" dirty="0"/>
                        <a:t>Agent</a:t>
                      </a:r>
                    </a:p>
                  </a:txBody>
                  <a:tcPr marL="118433" marR="118433"/>
                </a:tc>
                <a:tc>
                  <a:txBody>
                    <a:bodyPr/>
                    <a:lstStyle/>
                    <a:p>
                      <a:r>
                        <a:rPr lang="en-US" dirty="0"/>
                        <a:t>Administration</a:t>
                      </a:r>
                    </a:p>
                  </a:txBody>
                  <a:tcPr marL="118433" marR="118433"/>
                </a:tc>
                <a:tc>
                  <a:txBody>
                    <a:bodyPr/>
                    <a:lstStyle/>
                    <a:p>
                      <a:r>
                        <a:rPr lang="en-US" dirty="0"/>
                        <a:t>Class</a:t>
                      </a:r>
                    </a:p>
                  </a:txBody>
                  <a:tcPr marL="118433" marR="118433"/>
                </a:tc>
                <a:extLst>
                  <a:ext uri="{0D108BD9-81ED-4DB2-BD59-A6C34878D82A}">
                    <a16:rowId xmlns:a16="http://schemas.microsoft.com/office/drawing/2014/main" val="281640353"/>
                  </a:ext>
                </a:extLst>
              </a:tr>
              <a:tr h="370840">
                <a:tc>
                  <a:txBody>
                    <a:bodyPr/>
                    <a:lstStyle/>
                    <a:p>
                      <a:r>
                        <a:rPr lang="en-US" b="1" dirty="0">
                          <a:solidFill>
                            <a:schemeClr val="tx1"/>
                          </a:solidFill>
                        </a:rPr>
                        <a:t>First</a:t>
                      </a:r>
                      <a:r>
                        <a:rPr lang="en-US" b="1" baseline="0" dirty="0">
                          <a:solidFill>
                            <a:schemeClr val="tx1"/>
                          </a:solidFill>
                        </a:rPr>
                        <a:t> Line</a:t>
                      </a:r>
                      <a:endParaRPr lang="en-US" b="1" dirty="0">
                        <a:solidFill>
                          <a:schemeClr val="tx1"/>
                        </a:solidFill>
                      </a:endParaRPr>
                    </a:p>
                  </a:txBody>
                  <a:tcPr marL="118433" marR="118433"/>
                </a:tc>
                <a:tc>
                  <a:txBody>
                    <a:bodyPr/>
                    <a:lstStyle/>
                    <a:p>
                      <a:r>
                        <a:rPr lang="en-US" dirty="0" err="1">
                          <a:solidFill>
                            <a:schemeClr val="bg2"/>
                          </a:solidFill>
                        </a:rPr>
                        <a:t>Sorafenib</a:t>
                      </a:r>
                      <a:endParaRPr lang="en-US" dirty="0">
                        <a:solidFill>
                          <a:schemeClr val="bg2"/>
                        </a:solidFill>
                      </a:endParaRPr>
                    </a:p>
                  </a:txBody>
                  <a:tcPr marL="118433" marR="118433"/>
                </a:tc>
                <a:tc>
                  <a:txBody>
                    <a:bodyPr/>
                    <a:lstStyle/>
                    <a:p>
                      <a:r>
                        <a:rPr lang="en-US" dirty="0">
                          <a:solidFill>
                            <a:schemeClr val="bg2"/>
                          </a:solidFill>
                        </a:rPr>
                        <a:t>Oral</a:t>
                      </a:r>
                    </a:p>
                  </a:txBody>
                  <a:tcPr marL="118433" marR="118433"/>
                </a:tc>
                <a:tc>
                  <a:txBody>
                    <a:bodyPr/>
                    <a:lstStyle/>
                    <a:p>
                      <a:r>
                        <a:rPr lang="en-US" dirty="0">
                          <a:solidFill>
                            <a:schemeClr val="bg2"/>
                          </a:solidFill>
                        </a:rPr>
                        <a:t>Tyrosine Kinase Inhibitor</a:t>
                      </a:r>
                    </a:p>
                  </a:txBody>
                  <a:tcPr marL="118433" marR="118433"/>
                </a:tc>
                <a:extLst>
                  <a:ext uri="{0D108BD9-81ED-4DB2-BD59-A6C34878D82A}">
                    <a16:rowId xmlns:a16="http://schemas.microsoft.com/office/drawing/2014/main" val="2997686513"/>
                  </a:ext>
                </a:extLst>
              </a:tr>
              <a:tr h="370840">
                <a:tc>
                  <a:txBody>
                    <a:bodyPr/>
                    <a:lstStyle/>
                    <a:p>
                      <a:endParaRPr lang="en-US" b="1" dirty="0">
                        <a:solidFill>
                          <a:schemeClr val="bg1"/>
                        </a:solidFill>
                      </a:endParaRPr>
                    </a:p>
                  </a:txBody>
                  <a:tcPr marL="118433" marR="118433"/>
                </a:tc>
                <a:tc>
                  <a:txBody>
                    <a:bodyPr/>
                    <a:lstStyle/>
                    <a:p>
                      <a:r>
                        <a:rPr lang="en-US" dirty="0" err="1">
                          <a:solidFill>
                            <a:schemeClr val="tx1"/>
                          </a:solidFill>
                        </a:rPr>
                        <a:t>Lenvatinib</a:t>
                      </a:r>
                      <a:endParaRPr lang="en-US" dirty="0">
                        <a:solidFill>
                          <a:schemeClr val="tx1"/>
                        </a:solidFill>
                      </a:endParaRP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Oral</a:t>
                      </a:r>
                    </a:p>
                  </a:txBody>
                  <a:tcPr marL="118433" marR="118433"/>
                </a:tc>
                <a:tc>
                  <a:txBody>
                    <a:bodyPr/>
                    <a:lstStyle/>
                    <a:p>
                      <a:r>
                        <a:rPr lang="en-US" dirty="0">
                          <a:solidFill>
                            <a:schemeClr val="tx1"/>
                          </a:solidFill>
                        </a:rPr>
                        <a:t>VEGF</a:t>
                      </a:r>
                      <a:r>
                        <a:rPr lang="en-US" baseline="0" dirty="0">
                          <a:solidFill>
                            <a:schemeClr val="tx1"/>
                          </a:solidFill>
                        </a:rPr>
                        <a:t> Inhibitor</a:t>
                      </a:r>
                      <a:endParaRPr lang="en-US" dirty="0">
                        <a:solidFill>
                          <a:schemeClr val="tx1"/>
                        </a:solidFill>
                      </a:endParaRPr>
                    </a:p>
                  </a:txBody>
                  <a:tcPr marL="118433" marR="118433"/>
                </a:tc>
                <a:extLst>
                  <a:ext uri="{0D108BD9-81ED-4DB2-BD59-A6C34878D82A}">
                    <a16:rowId xmlns:a16="http://schemas.microsoft.com/office/drawing/2014/main" val="2854519490"/>
                  </a:ext>
                </a:extLst>
              </a:tr>
              <a:tr h="370840">
                <a:tc>
                  <a:txBody>
                    <a:bodyPr/>
                    <a:lstStyle/>
                    <a:p>
                      <a:endParaRPr lang="en-US" b="1" dirty="0">
                        <a:solidFill>
                          <a:schemeClr val="bg1"/>
                        </a:solidFill>
                      </a:endParaRPr>
                    </a:p>
                  </a:txBody>
                  <a:tcPr marL="118433" marR="118433"/>
                </a:tc>
                <a:tc>
                  <a:txBody>
                    <a:bodyPr/>
                    <a:lstStyle/>
                    <a:p>
                      <a:r>
                        <a:rPr lang="en-US" dirty="0">
                          <a:solidFill>
                            <a:schemeClr val="tx1"/>
                          </a:solidFill>
                        </a:rPr>
                        <a:t>Bevacizumab**</a:t>
                      </a:r>
                    </a:p>
                  </a:txBody>
                  <a:tcPr marL="118433" marR="118433"/>
                </a:tc>
                <a:tc>
                  <a:txBody>
                    <a:bodyPr/>
                    <a:lstStyle/>
                    <a:p>
                      <a:r>
                        <a:rPr lang="en-US" dirty="0">
                          <a:solidFill>
                            <a:schemeClr val="tx1"/>
                          </a:solidFill>
                        </a:rPr>
                        <a:t>Injection</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VEGF</a:t>
                      </a:r>
                      <a:r>
                        <a:rPr lang="en-US" baseline="0" dirty="0">
                          <a:solidFill>
                            <a:schemeClr val="tx1"/>
                          </a:solidFill>
                        </a:rPr>
                        <a:t> Inhibitor</a:t>
                      </a:r>
                      <a:endParaRPr lang="en-US" dirty="0">
                        <a:solidFill>
                          <a:schemeClr val="tx1"/>
                        </a:solidFill>
                      </a:endParaRPr>
                    </a:p>
                  </a:txBody>
                  <a:tcPr marL="118433" marR="118433"/>
                </a:tc>
                <a:extLst>
                  <a:ext uri="{0D108BD9-81ED-4DB2-BD59-A6C34878D82A}">
                    <a16:rowId xmlns:a16="http://schemas.microsoft.com/office/drawing/2014/main" val="580594843"/>
                  </a:ext>
                </a:extLst>
              </a:tr>
              <a:tr h="370840">
                <a:tc>
                  <a:txBody>
                    <a:bodyPr/>
                    <a:lstStyle/>
                    <a:p>
                      <a:endParaRPr lang="en-US" b="1" dirty="0">
                        <a:solidFill>
                          <a:schemeClr val="bg1"/>
                        </a:solidFill>
                      </a:endParaRPr>
                    </a:p>
                  </a:txBody>
                  <a:tcPr marL="118433" marR="118433"/>
                </a:tc>
                <a:tc>
                  <a:txBody>
                    <a:bodyPr/>
                    <a:lstStyle/>
                    <a:p>
                      <a:r>
                        <a:rPr lang="en-US" dirty="0">
                          <a:solidFill>
                            <a:schemeClr val="tx1"/>
                          </a:solidFill>
                        </a:rPr>
                        <a:t>Atezolizumab**</a:t>
                      </a:r>
                    </a:p>
                  </a:txBody>
                  <a:tcPr marL="118433" marR="118433"/>
                </a:tc>
                <a:tc>
                  <a:txBody>
                    <a:bodyPr/>
                    <a:lstStyle/>
                    <a:p>
                      <a:r>
                        <a:rPr lang="en-US" dirty="0">
                          <a:solidFill>
                            <a:schemeClr val="tx1"/>
                          </a:solidFill>
                        </a:rPr>
                        <a:t>Injection</a:t>
                      </a:r>
                    </a:p>
                  </a:txBody>
                  <a:tcPr marL="118433" marR="118433"/>
                </a:tc>
                <a:tc>
                  <a:txBody>
                    <a:bodyPr/>
                    <a:lstStyle/>
                    <a:p>
                      <a:r>
                        <a:rPr lang="en-US" dirty="0">
                          <a:solidFill>
                            <a:schemeClr val="tx1"/>
                          </a:solidFill>
                        </a:rPr>
                        <a:t>PD-L1</a:t>
                      </a:r>
                      <a:r>
                        <a:rPr lang="en-US" baseline="0" dirty="0">
                          <a:solidFill>
                            <a:schemeClr val="tx1"/>
                          </a:solidFill>
                        </a:rPr>
                        <a:t> Inhibitor</a:t>
                      </a:r>
                      <a:endParaRPr lang="en-US" dirty="0">
                        <a:solidFill>
                          <a:schemeClr val="tx1"/>
                        </a:solidFill>
                      </a:endParaRPr>
                    </a:p>
                  </a:txBody>
                  <a:tcPr marL="118433" marR="118433"/>
                </a:tc>
                <a:extLst>
                  <a:ext uri="{0D108BD9-81ED-4DB2-BD59-A6C34878D82A}">
                    <a16:rowId xmlns:a16="http://schemas.microsoft.com/office/drawing/2014/main" val="2619148003"/>
                  </a:ext>
                </a:extLst>
              </a:tr>
              <a:tr h="370840">
                <a:tc>
                  <a:txBody>
                    <a:bodyPr/>
                    <a:lstStyle/>
                    <a:p>
                      <a:endParaRPr lang="en-US" b="1" dirty="0">
                        <a:solidFill>
                          <a:schemeClr val="bg1"/>
                        </a:solidFill>
                      </a:endParaRPr>
                    </a:p>
                  </a:txBody>
                  <a:tcPr marL="118433" marR="118433"/>
                </a:tc>
                <a:tc>
                  <a:txBody>
                    <a:bodyPr/>
                    <a:lstStyle/>
                    <a:p>
                      <a:endParaRPr lang="en-US" dirty="0">
                        <a:solidFill>
                          <a:schemeClr val="bg1"/>
                        </a:solidFill>
                      </a:endParaRPr>
                    </a:p>
                  </a:txBody>
                  <a:tcPr marL="118433" marR="118433"/>
                </a:tc>
                <a:tc>
                  <a:txBody>
                    <a:bodyPr/>
                    <a:lstStyle/>
                    <a:p>
                      <a:endParaRPr lang="en-US" dirty="0">
                        <a:solidFill>
                          <a:schemeClr val="bg1"/>
                        </a:solidFill>
                      </a:endParaRP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marL="118433" marR="118433"/>
                </a:tc>
                <a:extLst>
                  <a:ext uri="{0D108BD9-81ED-4DB2-BD59-A6C34878D82A}">
                    <a16:rowId xmlns:a16="http://schemas.microsoft.com/office/drawing/2014/main" val="467449136"/>
                  </a:ext>
                </a:extLst>
              </a:tr>
              <a:tr h="370840">
                <a:tc>
                  <a:txBody>
                    <a:bodyPr/>
                    <a:lstStyle/>
                    <a:p>
                      <a:r>
                        <a:rPr lang="en-US" b="1" dirty="0">
                          <a:solidFill>
                            <a:schemeClr val="tx1"/>
                          </a:solidFill>
                        </a:rPr>
                        <a:t>Second Line</a:t>
                      </a:r>
                    </a:p>
                  </a:txBody>
                  <a:tcPr marL="118433" marR="118433"/>
                </a:tc>
                <a:tc>
                  <a:txBody>
                    <a:bodyPr/>
                    <a:lstStyle/>
                    <a:p>
                      <a:r>
                        <a:rPr lang="en-US" dirty="0" err="1">
                          <a:solidFill>
                            <a:schemeClr val="bg2"/>
                          </a:solidFill>
                        </a:rPr>
                        <a:t>Regorafenib</a:t>
                      </a:r>
                      <a:endParaRPr lang="en-US" dirty="0">
                        <a:solidFill>
                          <a:schemeClr val="bg2"/>
                        </a:solidFill>
                      </a:endParaRPr>
                    </a:p>
                  </a:txBody>
                  <a:tcPr marL="118433" marR="118433"/>
                </a:tc>
                <a:tc>
                  <a:txBody>
                    <a:bodyPr/>
                    <a:lstStyle/>
                    <a:p>
                      <a:r>
                        <a:rPr lang="en-US" dirty="0">
                          <a:solidFill>
                            <a:schemeClr val="bg2"/>
                          </a:solidFill>
                        </a:rPr>
                        <a:t>Oral</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2"/>
                          </a:solidFill>
                        </a:rPr>
                        <a:t>Tyrosine Kinase Inhibitor</a:t>
                      </a:r>
                    </a:p>
                  </a:txBody>
                  <a:tcPr marL="118433" marR="118433"/>
                </a:tc>
                <a:extLst>
                  <a:ext uri="{0D108BD9-81ED-4DB2-BD59-A6C34878D82A}">
                    <a16:rowId xmlns:a16="http://schemas.microsoft.com/office/drawing/2014/main" val="4205551518"/>
                  </a:ext>
                </a:extLst>
              </a:tr>
              <a:tr h="370840">
                <a:tc>
                  <a:txBody>
                    <a:bodyPr/>
                    <a:lstStyle/>
                    <a:p>
                      <a:endParaRPr lang="en-US">
                        <a:solidFill>
                          <a:schemeClr val="bg1"/>
                        </a:solidFill>
                      </a:endParaRPr>
                    </a:p>
                  </a:txBody>
                  <a:tcPr marL="118433" marR="118433"/>
                </a:tc>
                <a:tc>
                  <a:txBody>
                    <a:bodyPr/>
                    <a:lstStyle/>
                    <a:p>
                      <a:r>
                        <a:rPr lang="en-US" dirty="0" err="1">
                          <a:solidFill>
                            <a:schemeClr val="tx1"/>
                          </a:solidFill>
                        </a:rPr>
                        <a:t>Cabozantinib</a:t>
                      </a:r>
                      <a:endParaRPr lang="en-US" dirty="0">
                        <a:solidFill>
                          <a:schemeClr val="tx1"/>
                        </a:solidFill>
                      </a:endParaRPr>
                    </a:p>
                  </a:txBody>
                  <a:tcPr marL="118433" marR="118433"/>
                </a:tc>
                <a:tc>
                  <a:txBody>
                    <a:bodyPr/>
                    <a:lstStyle/>
                    <a:p>
                      <a:r>
                        <a:rPr lang="en-US" dirty="0">
                          <a:solidFill>
                            <a:schemeClr val="tx1"/>
                          </a:solidFill>
                        </a:rPr>
                        <a:t>Oral</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Tyrosine Kinase Inhibitor</a:t>
                      </a:r>
                    </a:p>
                  </a:txBody>
                  <a:tcPr marL="118433" marR="118433"/>
                </a:tc>
                <a:extLst>
                  <a:ext uri="{0D108BD9-81ED-4DB2-BD59-A6C34878D82A}">
                    <a16:rowId xmlns:a16="http://schemas.microsoft.com/office/drawing/2014/main" val="1070659961"/>
                  </a:ext>
                </a:extLst>
              </a:tr>
              <a:tr h="370840">
                <a:tc>
                  <a:txBody>
                    <a:bodyPr/>
                    <a:lstStyle/>
                    <a:p>
                      <a:endParaRPr lang="en-US" dirty="0">
                        <a:solidFill>
                          <a:schemeClr val="bg1"/>
                        </a:solidFill>
                      </a:endParaRPr>
                    </a:p>
                  </a:txBody>
                  <a:tcPr marL="118433" marR="118433"/>
                </a:tc>
                <a:tc>
                  <a:txBody>
                    <a:bodyPr/>
                    <a:lstStyle/>
                    <a:p>
                      <a:r>
                        <a:rPr lang="en-US" dirty="0" err="1">
                          <a:solidFill>
                            <a:schemeClr val="tx1"/>
                          </a:solidFill>
                        </a:rPr>
                        <a:t>Nivolumab</a:t>
                      </a:r>
                      <a:endParaRPr lang="en-US" dirty="0">
                        <a:solidFill>
                          <a:schemeClr val="tx1"/>
                        </a:solidFill>
                      </a:endParaRPr>
                    </a:p>
                  </a:txBody>
                  <a:tcPr marL="118433" marR="118433"/>
                </a:tc>
                <a:tc>
                  <a:txBody>
                    <a:bodyPr/>
                    <a:lstStyle/>
                    <a:p>
                      <a:r>
                        <a:rPr lang="en-US" dirty="0">
                          <a:solidFill>
                            <a:schemeClr val="tx1"/>
                          </a:solidFill>
                        </a:rPr>
                        <a:t>Injection</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PD-1</a:t>
                      </a:r>
                      <a:r>
                        <a:rPr lang="en-US" baseline="0" dirty="0">
                          <a:solidFill>
                            <a:schemeClr val="tx1"/>
                          </a:solidFill>
                        </a:rPr>
                        <a:t> Inhibitor</a:t>
                      </a:r>
                      <a:endParaRPr lang="en-US" dirty="0">
                        <a:solidFill>
                          <a:schemeClr val="tx1"/>
                        </a:solidFill>
                      </a:endParaRPr>
                    </a:p>
                  </a:txBody>
                  <a:tcPr marL="118433" marR="118433"/>
                </a:tc>
                <a:extLst>
                  <a:ext uri="{0D108BD9-81ED-4DB2-BD59-A6C34878D82A}">
                    <a16:rowId xmlns:a16="http://schemas.microsoft.com/office/drawing/2014/main" val="3290635162"/>
                  </a:ext>
                </a:extLst>
              </a:tr>
              <a:tr h="370840">
                <a:tc>
                  <a:txBody>
                    <a:bodyPr/>
                    <a:lstStyle/>
                    <a:p>
                      <a:endParaRPr lang="en-US" dirty="0">
                        <a:solidFill>
                          <a:schemeClr val="bg1"/>
                        </a:solidFill>
                      </a:endParaRPr>
                    </a:p>
                  </a:txBody>
                  <a:tcPr marL="118433" marR="118433"/>
                </a:tc>
                <a:tc>
                  <a:txBody>
                    <a:bodyPr/>
                    <a:lstStyle/>
                    <a:p>
                      <a:r>
                        <a:rPr lang="en-US" dirty="0" err="1">
                          <a:solidFill>
                            <a:schemeClr val="tx1"/>
                          </a:solidFill>
                        </a:rPr>
                        <a:t>Pembrolizumab</a:t>
                      </a:r>
                      <a:endParaRPr lang="en-US" dirty="0">
                        <a:solidFill>
                          <a:schemeClr val="tx1"/>
                        </a:solidFill>
                      </a:endParaRPr>
                    </a:p>
                  </a:txBody>
                  <a:tcPr marL="118433" marR="118433"/>
                </a:tc>
                <a:tc>
                  <a:txBody>
                    <a:bodyPr/>
                    <a:lstStyle/>
                    <a:p>
                      <a:r>
                        <a:rPr lang="en-US" dirty="0">
                          <a:solidFill>
                            <a:schemeClr val="tx1"/>
                          </a:solidFill>
                        </a:rPr>
                        <a:t>Injection</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PD-1</a:t>
                      </a:r>
                      <a:r>
                        <a:rPr lang="en-US" baseline="0" dirty="0">
                          <a:solidFill>
                            <a:schemeClr val="tx1"/>
                          </a:solidFill>
                        </a:rPr>
                        <a:t> Inhibitor</a:t>
                      </a:r>
                      <a:endParaRPr lang="en-US" dirty="0">
                        <a:solidFill>
                          <a:schemeClr val="tx1"/>
                        </a:solidFill>
                      </a:endParaRPr>
                    </a:p>
                  </a:txBody>
                  <a:tcPr marL="118433" marR="118433"/>
                </a:tc>
                <a:extLst>
                  <a:ext uri="{0D108BD9-81ED-4DB2-BD59-A6C34878D82A}">
                    <a16:rowId xmlns:a16="http://schemas.microsoft.com/office/drawing/2014/main" val="3195004785"/>
                  </a:ext>
                </a:extLst>
              </a:tr>
              <a:tr h="370840">
                <a:tc>
                  <a:txBody>
                    <a:bodyPr/>
                    <a:lstStyle/>
                    <a:p>
                      <a:endParaRPr lang="en-US" dirty="0"/>
                    </a:p>
                  </a:txBody>
                  <a:tcPr marL="118433" marR="118433"/>
                </a:tc>
                <a:tc>
                  <a:txBody>
                    <a:bodyPr/>
                    <a:lstStyle/>
                    <a:p>
                      <a:r>
                        <a:rPr lang="en-US" dirty="0">
                          <a:solidFill>
                            <a:schemeClr val="tx1"/>
                          </a:solidFill>
                        </a:rPr>
                        <a:t>Ramucirumab***</a:t>
                      </a:r>
                    </a:p>
                  </a:txBody>
                  <a:tcPr marL="118433" marR="118433"/>
                </a:tc>
                <a:tc>
                  <a:txBody>
                    <a:bodyPr/>
                    <a:lstStyle/>
                    <a:p>
                      <a:r>
                        <a:rPr lang="en-US" dirty="0"/>
                        <a:t>Injection</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VEGFR2 inhibitor</a:t>
                      </a:r>
                    </a:p>
                  </a:txBody>
                  <a:tcPr marL="118433" marR="118433"/>
                </a:tc>
                <a:extLst>
                  <a:ext uri="{0D108BD9-81ED-4DB2-BD59-A6C34878D82A}">
                    <a16:rowId xmlns:a16="http://schemas.microsoft.com/office/drawing/2014/main" val="3620627996"/>
                  </a:ext>
                </a:extLst>
              </a:tr>
            </a:tbl>
          </a:graphicData>
        </a:graphic>
      </p:graphicFrame>
      <p:sp>
        <p:nvSpPr>
          <p:cNvPr id="3" name="Title 2"/>
          <p:cNvSpPr>
            <a:spLocks noGrp="1"/>
          </p:cNvSpPr>
          <p:nvPr>
            <p:ph type="title"/>
          </p:nvPr>
        </p:nvSpPr>
        <p:spPr/>
        <p:txBody>
          <a:bodyPr/>
          <a:lstStyle/>
          <a:p>
            <a:r>
              <a:rPr lang="en-US" dirty="0">
                <a:solidFill>
                  <a:schemeClr val="tx2"/>
                </a:solidFill>
              </a:rPr>
              <a:t>Recommended Systemic HCC Therapies for:</a:t>
            </a:r>
            <a:br>
              <a:rPr lang="en-US" dirty="0"/>
            </a:br>
            <a:r>
              <a:rPr lang="en-US" dirty="0"/>
              <a:t>Intolerant to sorafenib</a:t>
            </a:r>
          </a:p>
        </p:txBody>
      </p:sp>
      <p:sp>
        <p:nvSpPr>
          <p:cNvPr id="10" name="Slide Number Placeholder 9">
            <a:extLst>
              <a:ext uri="{FF2B5EF4-FFF2-40B4-BE49-F238E27FC236}">
                <a16:creationId xmlns:a16="http://schemas.microsoft.com/office/drawing/2014/main" id="{6B97D9B1-AB30-C34D-AE9A-29A41E80EA69}"/>
              </a:ext>
            </a:extLst>
          </p:cNvPr>
          <p:cNvSpPr>
            <a:spLocks noGrp="1"/>
          </p:cNvSpPr>
          <p:nvPr>
            <p:ph type="sldNum" sz="quarter" idx="4"/>
          </p:nvPr>
        </p:nvSpPr>
        <p:spPr/>
        <p:txBody>
          <a:bodyPr/>
          <a:lstStyle/>
          <a:p>
            <a:fld id="{FCE43C0F-8A7B-3A4B-9DB5-B3472E36E833}" type="slidenum">
              <a:rPr lang="en-GB" smtClean="0"/>
              <a:pPr/>
              <a:t>51</a:t>
            </a:fld>
            <a:endParaRPr lang="en-GB" dirty="0"/>
          </a:p>
        </p:txBody>
      </p:sp>
      <p:sp>
        <p:nvSpPr>
          <p:cNvPr id="8" name="Content Placeholder 4">
            <a:extLst>
              <a:ext uri="{FF2B5EF4-FFF2-40B4-BE49-F238E27FC236}">
                <a16:creationId xmlns:a16="http://schemas.microsoft.com/office/drawing/2014/main" id="{A5BFE7CF-9E82-8E4A-9448-FF5B9ACB56D1}"/>
              </a:ext>
            </a:extLst>
          </p:cNvPr>
          <p:cNvSpPr>
            <a:spLocks noGrp="1"/>
          </p:cNvSpPr>
          <p:nvPr>
            <p:ph sz="quarter" idx="15"/>
          </p:nvPr>
        </p:nvSpPr>
        <p:spPr>
          <a:xfrm>
            <a:off x="620184" y="6453336"/>
            <a:ext cx="10804408" cy="365125"/>
          </a:xfrm>
        </p:spPr>
        <p:txBody>
          <a:bodyPr/>
          <a:lstStyle/>
          <a:p>
            <a:r>
              <a:rPr lang="en-US" dirty="0"/>
              <a:t>**Bevacizumab/atezolizumab are used in combination; *** for HCC patients with AFP levels ≥400 ng/mL</a:t>
            </a:r>
          </a:p>
          <a:p>
            <a:pPr>
              <a:spcBef>
                <a:spcPts val="0"/>
              </a:spcBef>
            </a:pPr>
            <a:r>
              <a:rPr lang="en-GB" dirty="0"/>
              <a:t>HCC, hepatocellular carcinoma; PD-1, </a:t>
            </a:r>
            <a:r>
              <a:rPr lang="en-US" dirty="0"/>
              <a:t>programmed cell death protein 1</a:t>
            </a:r>
            <a:r>
              <a:rPr lang="en-GB" dirty="0"/>
              <a:t>; PD-L1, </a:t>
            </a:r>
            <a:r>
              <a:rPr lang="en-US" dirty="0"/>
              <a:t>programmed cell death ligand 1; VEGF, vascular endothelial growth factor; VEGFR2, vascular endothelial growth factor receptor 2</a:t>
            </a:r>
          </a:p>
          <a:p>
            <a:pPr>
              <a:spcBef>
                <a:spcPts val="0"/>
              </a:spcBef>
            </a:pPr>
            <a:r>
              <a:rPr lang="en-US" dirty="0"/>
              <a:t>Source: NCCN Guidelines. Hepatobiliary Cancers. V2.2021. Issued April 16, 2021</a:t>
            </a:r>
          </a:p>
          <a:p>
            <a:endParaRPr lang="en-US" dirty="0"/>
          </a:p>
        </p:txBody>
      </p:sp>
    </p:spTree>
    <p:extLst>
      <p:ext uri="{BB962C8B-B14F-4D97-AF65-F5344CB8AC3E}">
        <p14:creationId xmlns:p14="http://schemas.microsoft.com/office/powerpoint/2010/main" val="98650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2"/>
            <p:extLst>
              <p:ext uri="{D42A27DB-BD31-4B8C-83A1-F6EECF244321}">
                <p14:modId xmlns:p14="http://schemas.microsoft.com/office/powerpoint/2010/main" val="1704409545"/>
              </p:ext>
            </p:extLst>
          </p:nvPr>
        </p:nvGraphicFramePr>
        <p:xfrm>
          <a:off x="620713" y="1425575"/>
          <a:ext cx="10964024" cy="4079240"/>
        </p:xfrm>
        <a:graphic>
          <a:graphicData uri="http://schemas.openxmlformats.org/drawingml/2006/table">
            <a:tbl>
              <a:tblPr firstRow="1" bandRow="1">
                <a:tableStyleId>{5C22544A-7EE6-4342-B048-85BDC9FD1C3A}</a:tableStyleId>
              </a:tblPr>
              <a:tblGrid>
                <a:gridCol w="2039682">
                  <a:extLst>
                    <a:ext uri="{9D8B030D-6E8A-4147-A177-3AD203B41FA5}">
                      <a16:colId xmlns:a16="http://schemas.microsoft.com/office/drawing/2014/main" val="2937729414"/>
                    </a:ext>
                  </a:extLst>
                </a:gridCol>
                <a:gridCol w="2153326">
                  <a:extLst>
                    <a:ext uri="{9D8B030D-6E8A-4147-A177-3AD203B41FA5}">
                      <a16:colId xmlns:a16="http://schemas.microsoft.com/office/drawing/2014/main" val="2741104628"/>
                    </a:ext>
                  </a:extLst>
                </a:gridCol>
                <a:gridCol w="2667734">
                  <a:extLst>
                    <a:ext uri="{9D8B030D-6E8A-4147-A177-3AD203B41FA5}">
                      <a16:colId xmlns:a16="http://schemas.microsoft.com/office/drawing/2014/main" val="3802402864"/>
                    </a:ext>
                  </a:extLst>
                </a:gridCol>
                <a:gridCol w="4103282">
                  <a:extLst>
                    <a:ext uri="{9D8B030D-6E8A-4147-A177-3AD203B41FA5}">
                      <a16:colId xmlns:a16="http://schemas.microsoft.com/office/drawing/2014/main" val="296387869"/>
                    </a:ext>
                  </a:extLst>
                </a:gridCol>
              </a:tblGrid>
              <a:tr h="370840">
                <a:tc>
                  <a:txBody>
                    <a:bodyPr/>
                    <a:lstStyle/>
                    <a:p>
                      <a:r>
                        <a:rPr lang="en-US" dirty="0"/>
                        <a:t>Sequence</a:t>
                      </a:r>
                    </a:p>
                  </a:txBody>
                  <a:tcPr marL="118433" marR="118433"/>
                </a:tc>
                <a:tc>
                  <a:txBody>
                    <a:bodyPr/>
                    <a:lstStyle/>
                    <a:p>
                      <a:r>
                        <a:rPr lang="en-US" dirty="0"/>
                        <a:t>Agent</a:t>
                      </a:r>
                    </a:p>
                  </a:txBody>
                  <a:tcPr marL="118433" marR="118433"/>
                </a:tc>
                <a:tc>
                  <a:txBody>
                    <a:bodyPr/>
                    <a:lstStyle/>
                    <a:p>
                      <a:r>
                        <a:rPr lang="en-US" dirty="0"/>
                        <a:t>Administration</a:t>
                      </a:r>
                    </a:p>
                  </a:txBody>
                  <a:tcPr marL="118433" marR="118433"/>
                </a:tc>
                <a:tc>
                  <a:txBody>
                    <a:bodyPr/>
                    <a:lstStyle/>
                    <a:p>
                      <a:r>
                        <a:rPr lang="en-US" dirty="0"/>
                        <a:t>Class</a:t>
                      </a:r>
                    </a:p>
                  </a:txBody>
                  <a:tcPr marL="118433" marR="118433"/>
                </a:tc>
                <a:extLst>
                  <a:ext uri="{0D108BD9-81ED-4DB2-BD59-A6C34878D82A}">
                    <a16:rowId xmlns:a16="http://schemas.microsoft.com/office/drawing/2014/main" val="281640353"/>
                  </a:ext>
                </a:extLst>
              </a:tr>
              <a:tr h="370840">
                <a:tc>
                  <a:txBody>
                    <a:bodyPr/>
                    <a:lstStyle/>
                    <a:p>
                      <a:r>
                        <a:rPr lang="en-US" b="1" dirty="0">
                          <a:solidFill>
                            <a:schemeClr val="tx1"/>
                          </a:solidFill>
                        </a:rPr>
                        <a:t>First</a:t>
                      </a:r>
                      <a:r>
                        <a:rPr lang="en-US" b="1" baseline="0" dirty="0">
                          <a:solidFill>
                            <a:schemeClr val="tx1"/>
                          </a:solidFill>
                        </a:rPr>
                        <a:t> Line</a:t>
                      </a:r>
                      <a:endParaRPr lang="en-US" b="1" dirty="0">
                        <a:solidFill>
                          <a:schemeClr val="tx1"/>
                        </a:solidFill>
                      </a:endParaRPr>
                    </a:p>
                  </a:txBody>
                  <a:tcPr marL="118433" marR="118433"/>
                </a:tc>
                <a:tc>
                  <a:txBody>
                    <a:bodyPr/>
                    <a:lstStyle/>
                    <a:p>
                      <a:r>
                        <a:rPr lang="en-US" dirty="0" err="1">
                          <a:solidFill>
                            <a:schemeClr val="tx1"/>
                          </a:solidFill>
                        </a:rPr>
                        <a:t>Sorafenib</a:t>
                      </a:r>
                      <a:endParaRPr lang="en-US" dirty="0">
                        <a:solidFill>
                          <a:schemeClr val="tx1"/>
                        </a:solidFill>
                      </a:endParaRPr>
                    </a:p>
                  </a:txBody>
                  <a:tcPr marL="118433" marR="118433"/>
                </a:tc>
                <a:tc>
                  <a:txBody>
                    <a:bodyPr/>
                    <a:lstStyle/>
                    <a:p>
                      <a:r>
                        <a:rPr lang="en-US" dirty="0">
                          <a:solidFill>
                            <a:schemeClr val="tx1"/>
                          </a:solidFill>
                        </a:rPr>
                        <a:t>Oral</a:t>
                      </a:r>
                    </a:p>
                  </a:txBody>
                  <a:tcPr marL="118433" marR="118433"/>
                </a:tc>
                <a:tc>
                  <a:txBody>
                    <a:bodyPr/>
                    <a:lstStyle/>
                    <a:p>
                      <a:r>
                        <a:rPr lang="en-US" dirty="0">
                          <a:solidFill>
                            <a:schemeClr val="tx1"/>
                          </a:solidFill>
                        </a:rPr>
                        <a:t>Tyrosine Kinase Inhibitor</a:t>
                      </a:r>
                    </a:p>
                  </a:txBody>
                  <a:tcPr marL="118433" marR="118433"/>
                </a:tc>
                <a:extLst>
                  <a:ext uri="{0D108BD9-81ED-4DB2-BD59-A6C34878D82A}">
                    <a16:rowId xmlns:a16="http://schemas.microsoft.com/office/drawing/2014/main" val="2997686513"/>
                  </a:ext>
                </a:extLst>
              </a:tr>
              <a:tr h="370840">
                <a:tc>
                  <a:txBody>
                    <a:bodyPr/>
                    <a:lstStyle/>
                    <a:p>
                      <a:endParaRPr lang="en-US" b="1" dirty="0">
                        <a:solidFill>
                          <a:schemeClr val="bg1"/>
                        </a:solidFill>
                      </a:endParaRPr>
                    </a:p>
                  </a:txBody>
                  <a:tcPr marL="118433" marR="118433"/>
                </a:tc>
                <a:tc>
                  <a:txBody>
                    <a:bodyPr/>
                    <a:lstStyle/>
                    <a:p>
                      <a:r>
                        <a:rPr lang="en-US" strike="sngStrike" dirty="0" err="1">
                          <a:solidFill>
                            <a:srgbClr val="FFFFFF"/>
                          </a:solidFill>
                        </a:rPr>
                        <a:t>Lenvatinib</a:t>
                      </a:r>
                      <a:endParaRPr lang="en-US" strike="sngStrike" dirty="0">
                        <a:solidFill>
                          <a:srgbClr val="FFFFFF"/>
                        </a:solidFill>
                      </a:endParaRP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trike="sngStrike" dirty="0">
                          <a:solidFill>
                            <a:srgbClr val="FFFFFF"/>
                          </a:solidFill>
                        </a:rPr>
                        <a:t>Oral</a:t>
                      </a:r>
                    </a:p>
                  </a:txBody>
                  <a:tcPr marL="118433" marR="118433"/>
                </a:tc>
                <a:tc>
                  <a:txBody>
                    <a:bodyPr/>
                    <a:lstStyle/>
                    <a:p>
                      <a:r>
                        <a:rPr lang="en-US" strike="sngStrike" dirty="0">
                          <a:solidFill>
                            <a:srgbClr val="FFFFFF"/>
                          </a:solidFill>
                        </a:rPr>
                        <a:t>VGEF</a:t>
                      </a:r>
                      <a:r>
                        <a:rPr lang="en-US" strike="sngStrike" baseline="0" dirty="0">
                          <a:solidFill>
                            <a:srgbClr val="FFFFFF"/>
                          </a:solidFill>
                        </a:rPr>
                        <a:t> Inhibitor</a:t>
                      </a:r>
                      <a:endParaRPr lang="en-US" strike="sngStrike" dirty="0">
                        <a:solidFill>
                          <a:srgbClr val="FFFFFF"/>
                        </a:solidFill>
                      </a:endParaRPr>
                    </a:p>
                  </a:txBody>
                  <a:tcPr marL="118433" marR="118433"/>
                </a:tc>
                <a:extLst>
                  <a:ext uri="{0D108BD9-81ED-4DB2-BD59-A6C34878D82A}">
                    <a16:rowId xmlns:a16="http://schemas.microsoft.com/office/drawing/2014/main" val="2854519490"/>
                  </a:ext>
                </a:extLst>
              </a:tr>
              <a:tr h="370840">
                <a:tc>
                  <a:txBody>
                    <a:bodyPr/>
                    <a:lstStyle/>
                    <a:p>
                      <a:endParaRPr lang="en-US" b="1" dirty="0">
                        <a:solidFill>
                          <a:schemeClr val="bg1"/>
                        </a:solidFill>
                      </a:endParaRPr>
                    </a:p>
                  </a:txBody>
                  <a:tcPr marL="118433" marR="118433"/>
                </a:tc>
                <a:tc>
                  <a:txBody>
                    <a:bodyPr/>
                    <a:lstStyle/>
                    <a:p>
                      <a:r>
                        <a:rPr lang="en-US" dirty="0">
                          <a:solidFill>
                            <a:schemeClr val="tx1"/>
                          </a:solidFill>
                        </a:rPr>
                        <a:t>Bevacizumab**</a:t>
                      </a:r>
                    </a:p>
                  </a:txBody>
                  <a:tcPr marL="118433" marR="118433"/>
                </a:tc>
                <a:tc>
                  <a:txBody>
                    <a:bodyPr/>
                    <a:lstStyle/>
                    <a:p>
                      <a:r>
                        <a:rPr lang="en-US" dirty="0">
                          <a:solidFill>
                            <a:schemeClr val="tx1"/>
                          </a:solidFill>
                        </a:rPr>
                        <a:t>Injection</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VGEF</a:t>
                      </a:r>
                      <a:r>
                        <a:rPr lang="en-US" baseline="0" dirty="0">
                          <a:solidFill>
                            <a:schemeClr val="tx1"/>
                          </a:solidFill>
                        </a:rPr>
                        <a:t> Inhibitor</a:t>
                      </a:r>
                      <a:endParaRPr lang="en-US" dirty="0">
                        <a:solidFill>
                          <a:schemeClr val="tx1"/>
                        </a:solidFill>
                      </a:endParaRPr>
                    </a:p>
                  </a:txBody>
                  <a:tcPr marL="118433" marR="118433"/>
                </a:tc>
                <a:extLst>
                  <a:ext uri="{0D108BD9-81ED-4DB2-BD59-A6C34878D82A}">
                    <a16:rowId xmlns:a16="http://schemas.microsoft.com/office/drawing/2014/main" val="580594843"/>
                  </a:ext>
                </a:extLst>
              </a:tr>
              <a:tr h="370840">
                <a:tc>
                  <a:txBody>
                    <a:bodyPr/>
                    <a:lstStyle/>
                    <a:p>
                      <a:endParaRPr lang="en-US" b="1" dirty="0">
                        <a:solidFill>
                          <a:schemeClr val="bg1"/>
                        </a:solidFill>
                      </a:endParaRPr>
                    </a:p>
                  </a:txBody>
                  <a:tcPr marL="118433" marR="118433"/>
                </a:tc>
                <a:tc>
                  <a:txBody>
                    <a:bodyPr/>
                    <a:lstStyle/>
                    <a:p>
                      <a:r>
                        <a:rPr lang="en-US" dirty="0">
                          <a:solidFill>
                            <a:schemeClr val="tx1"/>
                          </a:solidFill>
                        </a:rPr>
                        <a:t>Atezolizumab**</a:t>
                      </a:r>
                    </a:p>
                  </a:txBody>
                  <a:tcPr marL="118433" marR="118433"/>
                </a:tc>
                <a:tc>
                  <a:txBody>
                    <a:bodyPr/>
                    <a:lstStyle/>
                    <a:p>
                      <a:r>
                        <a:rPr lang="en-US" dirty="0">
                          <a:solidFill>
                            <a:schemeClr val="tx1"/>
                          </a:solidFill>
                        </a:rPr>
                        <a:t>Injection</a:t>
                      </a:r>
                    </a:p>
                  </a:txBody>
                  <a:tcPr marL="118433" marR="118433"/>
                </a:tc>
                <a:tc>
                  <a:txBody>
                    <a:bodyPr/>
                    <a:lstStyle/>
                    <a:p>
                      <a:r>
                        <a:rPr lang="en-US" dirty="0">
                          <a:solidFill>
                            <a:schemeClr val="tx1"/>
                          </a:solidFill>
                        </a:rPr>
                        <a:t>PD-L1</a:t>
                      </a:r>
                      <a:r>
                        <a:rPr lang="en-US" baseline="0" dirty="0">
                          <a:solidFill>
                            <a:schemeClr val="tx1"/>
                          </a:solidFill>
                        </a:rPr>
                        <a:t> Inhibitor</a:t>
                      </a:r>
                      <a:endParaRPr lang="en-US" dirty="0">
                        <a:solidFill>
                          <a:schemeClr val="tx1"/>
                        </a:solidFill>
                      </a:endParaRPr>
                    </a:p>
                  </a:txBody>
                  <a:tcPr marL="118433" marR="118433"/>
                </a:tc>
                <a:extLst>
                  <a:ext uri="{0D108BD9-81ED-4DB2-BD59-A6C34878D82A}">
                    <a16:rowId xmlns:a16="http://schemas.microsoft.com/office/drawing/2014/main" val="2619148003"/>
                  </a:ext>
                </a:extLst>
              </a:tr>
              <a:tr h="370840">
                <a:tc>
                  <a:txBody>
                    <a:bodyPr/>
                    <a:lstStyle/>
                    <a:p>
                      <a:endParaRPr lang="en-US" b="1" dirty="0">
                        <a:solidFill>
                          <a:schemeClr val="bg1"/>
                        </a:solidFill>
                      </a:endParaRPr>
                    </a:p>
                  </a:txBody>
                  <a:tcPr marL="118433" marR="118433"/>
                </a:tc>
                <a:tc>
                  <a:txBody>
                    <a:bodyPr/>
                    <a:lstStyle/>
                    <a:p>
                      <a:endParaRPr lang="en-US" dirty="0">
                        <a:solidFill>
                          <a:schemeClr val="bg1"/>
                        </a:solidFill>
                      </a:endParaRPr>
                    </a:p>
                  </a:txBody>
                  <a:tcPr marL="118433" marR="118433"/>
                </a:tc>
                <a:tc>
                  <a:txBody>
                    <a:bodyPr/>
                    <a:lstStyle/>
                    <a:p>
                      <a:endParaRPr lang="en-US" dirty="0">
                        <a:solidFill>
                          <a:schemeClr val="bg1"/>
                        </a:solidFill>
                      </a:endParaRP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txBody>
                  <a:tcPr marL="118433" marR="118433"/>
                </a:tc>
                <a:extLst>
                  <a:ext uri="{0D108BD9-81ED-4DB2-BD59-A6C34878D82A}">
                    <a16:rowId xmlns:a16="http://schemas.microsoft.com/office/drawing/2014/main" val="467449136"/>
                  </a:ext>
                </a:extLst>
              </a:tr>
              <a:tr h="370840">
                <a:tc>
                  <a:txBody>
                    <a:bodyPr/>
                    <a:lstStyle/>
                    <a:p>
                      <a:r>
                        <a:rPr lang="en-US" b="1" dirty="0">
                          <a:solidFill>
                            <a:schemeClr val="tx1"/>
                          </a:solidFill>
                        </a:rPr>
                        <a:t>Second Line</a:t>
                      </a:r>
                    </a:p>
                  </a:txBody>
                  <a:tcPr marL="118433" marR="118433"/>
                </a:tc>
                <a:tc>
                  <a:txBody>
                    <a:bodyPr/>
                    <a:lstStyle/>
                    <a:p>
                      <a:r>
                        <a:rPr lang="en-US" dirty="0" err="1">
                          <a:solidFill>
                            <a:schemeClr val="tx1"/>
                          </a:solidFill>
                        </a:rPr>
                        <a:t>Regorafenib</a:t>
                      </a:r>
                      <a:endParaRPr lang="en-US" dirty="0">
                        <a:solidFill>
                          <a:schemeClr val="tx1"/>
                        </a:solidFill>
                      </a:endParaRPr>
                    </a:p>
                  </a:txBody>
                  <a:tcPr marL="118433" marR="118433"/>
                </a:tc>
                <a:tc>
                  <a:txBody>
                    <a:bodyPr/>
                    <a:lstStyle/>
                    <a:p>
                      <a:r>
                        <a:rPr lang="en-US" dirty="0">
                          <a:solidFill>
                            <a:schemeClr val="tx1"/>
                          </a:solidFill>
                        </a:rPr>
                        <a:t>Oral</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Tyrosine Kinase Inhibitor</a:t>
                      </a:r>
                    </a:p>
                  </a:txBody>
                  <a:tcPr marL="118433" marR="118433"/>
                </a:tc>
                <a:extLst>
                  <a:ext uri="{0D108BD9-81ED-4DB2-BD59-A6C34878D82A}">
                    <a16:rowId xmlns:a16="http://schemas.microsoft.com/office/drawing/2014/main" val="4205551518"/>
                  </a:ext>
                </a:extLst>
              </a:tr>
              <a:tr h="370840">
                <a:tc>
                  <a:txBody>
                    <a:bodyPr/>
                    <a:lstStyle/>
                    <a:p>
                      <a:endParaRPr lang="en-US" b="1" dirty="0">
                        <a:solidFill>
                          <a:schemeClr val="bg1"/>
                        </a:solidFill>
                      </a:endParaRPr>
                    </a:p>
                  </a:txBody>
                  <a:tcPr marL="118433" marR="118433"/>
                </a:tc>
                <a:tc>
                  <a:txBody>
                    <a:bodyPr/>
                    <a:lstStyle/>
                    <a:p>
                      <a:r>
                        <a:rPr lang="en-US" dirty="0" err="1">
                          <a:solidFill>
                            <a:schemeClr val="tx1"/>
                          </a:solidFill>
                        </a:rPr>
                        <a:t>Cabozantinib</a:t>
                      </a:r>
                      <a:endParaRPr lang="en-US" dirty="0">
                        <a:solidFill>
                          <a:schemeClr val="tx1"/>
                        </a:solidFill>
                      </a:endParaRPr>
                    </a:p>
                  </a:txBody>
                  <a:tcPr marL="118433" marR="118433"/>
                </a:tc>
                <a:tc>
                  <a:txBody>
                    <a:bodyPr/>
                    <a:lstStyle/>
                    <a:p>
                      <a:r>
                        <a:rPr lang="en-US" dirty="0">
                          <a:solidFill>
                            <a:schemeClr val="tx1"/>
                          </a:solidFill>
                        </a:rPr>
                        <a:t>Oral</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Tyrosine Kinase Inhibitor</a:t>
                      </a:r>
                    </a:p>
                  </a:txBody>
                  <a:tcPr marL="118433" marR="118433"/>
                </a:tc>
                <a:extLst>
                  <a:ext uri="{0D108BD9-81ED-4DB2-BD59-A6C34878D82A}">
                    <a16:rowId xmlns:a16="http://schemas.microsoft.com/office/drawing/2014/main" val="1070659961"/>
                  </a:ext>
                </a:extLst>
              </a:tr>
              <a:tr h="370840">
                <a:tc>
                  <a:txBody>
                    <a:bodyPr/>
                    <a:lstStyle/>
                    <a:p>
                      <a:endParaRPr lang="en-US" dirty="0">
                        <a:solidFill>
                          <a:schemeClr val="bg1"/>
                        </a:solidFill>
                      </a:endParaRPr>
                    </a:p>
                  </a:txBody>
                  <a:tcPr marL="118433" marR="118433"/>
                </a:tc>
                <a:tc>
                  <a:txBody>
                    <a:bodyPr/>
                    <a:lstStyle/>
                    <a:p>
                      <a:r>
                        <a:rPr lang="en-US" dirty="0" err="1">
                          <a:solidFill>
                            <a:schemeClr val="tx1"/>
                          </a:solidFill>
                        </a:rPr>
                        <a:t>Nivolumab</a:t>
                      </a:r>
                      <a:endParaRPr lang="en-US" dirty="0">
                        <a:solidFill>
                          <a:schemeClr val="tx1"/>
                        </a:solidFill>
                      </a:endParaRPr>
                    </a:p>
                  </a:txBody>
                  <a:tcPr marL="118433" marR="118433"/>
                </a:tc>
                <a:tc>
                  <a:txBody>
                    <a:bodyPr/>
                    <a:lstStyle/>
                    <a:p>
                      <a:r>
                        <a:rPr lang="en-US" dirty="0">
                          <a:solidFill>
                            <a:schemeClr val="tx1"/>
                          </a:solidFill>
                        </a:rPr>
                        <a:t>Injection</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PD-1</a:t>
                      </a:r>
                      <a:r>
                        <a:rPr lang="en-US" baseline="0" dirty="0">
                          <a:solidFill>
                            <a:schemeClr val="tx1"/>
                          </a:solidFill>
                        </a:rPr>
                        <a:t> Inhibitor</a:t>
                      </a:r>
                      <a:endParaRPr lang="en-US" dirty="0">
                        <a:solidFill>
                          <a:schemeClr val="tx1"/>
                        </a:solidFill>
                      </a:endParaRPr>
                    </a:p>
                  </a:txBody>
                  <a:tcPr marL="118433" marR="118433"/>
                </a:tc>
                <a:extLst>
                  <a:ext uri="{0D108BD9-81ED-4DB2-BD59-A6C34878D82A}">
                    <a16:rowId xmlns:a16="http://schemas.microsoft.com/office/drawing/2014/main" val="3290635162"/>
                  </a:ext>
                </a:extLst>
              </a:tr>
              <a:tr h="370840">
                <a:tc>
                  <a:txBody>
                    <a:bodyPr/>
                    <a:lstStyle/>
                    <a:p>
                      <a:endParaRPr lang="en-US" dirty="0">
                        <a:solidFill>
                          <a:schemeClr val="bg1"/>
                        </a:solidFill>
                      </a:endParaRPr>
                    </a:p>
                  </a:txBody>
                  <a:tcPr marL="118433" marR="118433"/>
                </a:tc>
                <a:tc>
                  <a:txBody>
                    <a:bodyPr/>
                    <a:lstStyle/>
                    <a:p>
                      <a:r>
                        <a:rPr lang="en-US" dirty="0" err="1">
                          <a:solidFill>
                            <a:schemeClr val="tx1"/>
                          </a:solidFill>
                        </a:rPr>
                        <a:t>Pembrolizumab</a:t>
                      </a:r>
                      <a:endParaRPr lang="en-US" dirty="0">
                        <a:solidFill>
                          <a:schemeClr val="tx1"/>
                        </a:solidFill>
                      </a:endParaRPr>
                    </a:p>
                  </a:txBody>
                  <a:tcPr marL="118433" marR="118433"/>
                </a:tc>
                <a:tc>
                  <a:txBody>
                    <a:bodyPr/>
                    <a:lstStyle/>
                    <a:p>
                      <a:r>
                        <a:rPr lang="en-US" dirty="0">
                          <a:solidFill>
                            <a:schemeClr val="tx1"/>
                          </a:solidFill>
                        </a:rPr>
                        <a:t>Injection</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PD-1</a:t>
                      </a:r>
                      <a:r>
                        <a:rPr lang="en-US" baseline="0" dirty="0">
                          <a:solidFill>
                            <a:schemeClr val="tx1"/>
                          </a:solidFill>
                        </a:rPr>
                        <a:t> Inhibitor</a:t>
                      </a:r>
                      <a:endParaRPr lang="en-US" dirty="0">
                        <a:solidFill>
                          <a:schemeClr val="tx1"/>
                        </a:solidFill>
                      </a:endParaRPr>
                    </a:p>
                  </a:txBody>
                  <a:tcPr marL="118433" marR="118433"/>
                </a:tc>
                <a:extLst>
                  <a:ext uri="{0D108BD9-81ED-4DB2-BD59-A6C34878D82A}">
                    <a16:rowId xmlns:a16="http://schemas.microsoft.com/office/drawing/2014/main" val="3195004785"/>
                  </a:ext>
                </a:extLst>
              </a:tr>
              <a:tr h="370840">
                <a:tc>
                  <a:txBody>
                    <a:bodyPr/>
                    <a:lstStyle/>
                    <a:p>
                      <a:endParaRPr lang="en-US" dirty="0"/>
                    </a:p>
                  </a:txBody>
                  <a:tcPr marL="118433" marR="118433"/>
                </a:tc>
                <a:tc>
                  <a:txBody>
                    <a:bodyPr/>
                    <a:lstStyle/>
                    <a:p>
                      <a:r>
                        <a:rPr lang="en-US" dirty="0">
                          <a:solidFill>
                            <a:schemeClr val="tx1"/>
                          </a:solidFill>
                        </a:rPr>
                        <a:t>Ramucirumab***</a:t>
                      </a:r>
                    </a:p>
                  </a:txBody>
                  <a:tcPr marL="118433" marR="118433"/>
                </a:tc>
                <a:tc>
                  <a:txBody>
                    <a:bodyPr/>
                    <a:lstStyle/>
                    <a:p>
                      <a:r>
                        <a:rPr lang="en-US" dirty="0"/>
                        <a:t>Injection</a:t>
                      </a:r>
                    </a:p>
                  </a:txBody>
                  <a:tcPr marL="118433" marR="11843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VEGFR2 inhibitor</a:t>
                      </a:r>
                    </a:p>
                  </a:txBody>
                  <a:tcPr marL="118433" marR="118433"/>
                </a:tc>
                <a:extLst>
                  <a:ext uri="{0D108BD9-81ED-4DB2-BD59-A6C34878D82A}">
                    <a16:rowId xmlns:a16="http://schemas.microsoft.com/office/drawing/2014/main" val="4207025207"/>
                  </a:ext>
                </a:extLst>
              </a:tr>
            </a:tbl>
          </a:graphicData>
        </a:graphic>
      </p:graphicFrame>
      <p:sp>
        <p:nvSpPr>
          <p:cNvPr id="3" name="Title 2"/>
          <p:cNvSpPr>
            <a:spLocks noGrp="1"/>
          </p:cNvSpPr>
          <p:nvPr>
            <p:ph type="title"/>
          </p:nvPr>
        </p:nvSpPr>
        <p:spPr/>
        <p:txBody>
          <a:bodyPr>
            <a:normAutofit/>
          </a:bodyPr>
          <a:lstStyle/>
          <a:p>
            <a:r>
              <a:rPr lang="en-US" dirty="0">
                <a:solidFill>
                  <a:schemeClr val="tx2"/>
                </a:solidFill>
              </a:rPr>
              <a:t>Recommended Systemic HCC Therapies for:</a:t>
            </a:r>
            <a:br>
              <a:rPr lang="en-US" dirty="0"/>
            </a:br>
            <a:r>
              <a:rPr lang="en-US" b="1" dirty="0"/>
              <a:t>Main Portal Vein HCC Invasion</a:t>
            </a:r>
          </a:p>
        </p:txBody>
      </p:sp>
      <p:sp>
        <p:nvSpPr>
          <p:cNvPr id="5" name="Title 1"/>
          <p:cNvSpPr txBox="1">
            <a:spLocks/>
          </p:cNvSpPr>
          <p:nvPr/>
        </p:nvSpPr>
        <p:spPr bwMode="auto">
          <a:xfrm>
            <a:off x="2209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200" kern="1200">
                <a:solidFill>
                  <a:schemeClr val="accent6">
                    <a:lumMod val="50000"/>
                  </a:schemeClr>
                </a:solidFill>
                <a:latin typeface="Helvetica"/>
                <a:ea typeface="ＭＳ Ｐゴシック" pitchFamily="-106" charset="-128"/>
                <a:cs typeface="Helvetica"/>
              </a:defRPr>
            </a:lvl1pPr>
            <a:lvl2pPr algn="ctr" defTabSz="457200" rtl="0" eaLnBrk="0" fontAlgn="base" hangingPunct="0">
              <a:spcBef>
                <a:spcPct val="0"/>
              </a:spcBef>
              <a:spcAft>
                <a:spcPct val="0"/>
              </a:spcAft>
              <a:defRPr sz="3200">
                <a:solidFill>
                  <a:srgbClr val="984807"/>
                </a:solidFill>
                <a:latin typeface="Helvetica" charset="0"/>
                <a:ea typeface="ＭＳ Ｐゴシック" pitchFamily="-106" charset="-128"/>
                <a:cs typeface="Helvetica" charset="0"/>
              </a:defRPr>
            </a:lvl2pPr>
            <a:lvl3pPr algn="ctr" defTabSz="457200" rtl="0" eaLnBrk="0" fontAlgn="base" hangingPunct="0">
              <a:spcBef>
                <a:spcPct val="0"/>
              </a:spcBef>
              <a:spcAft>
                <a:spcPct val="0"/>
              </a:spcAft>
              <a:defRPr sz="3200">
                <a:solidFill>
                  <a:srgbClr val="984807"/>
                </a:solidFill>
                <a:latin typeface="Helvetica" charset="0"/>
                <a:ea typeface="ＭＳ Ｐゴシック" pitchFamily="-106" charset="-128"/>
                <a:cs typeface="Helvetica" charset="0"/>
              </a:defRPr>
            </a:lvl3pPr>
            <a:lvl4pPr algn="ctr" defTabSz="457200" rtl="0" eaLnBrk="0" fontAlgn="base" hangingPunct="0">
              <a:spcBef>
                <a:spcPct val="0"/>
              </a:spcBef>
              <a:spcAft>
                <a:spcPct val="0"/>
              </a:spcAft>
              <a:defRPr sz="3200">
                <a:solidFill>
                  <a:srgbClr val="984807"/>
                </a:solidFill>
                <a:latin typeface="Helvetica" charset="0"/>
                <a:ea typeface="ＭＳ Ｐゴシック" pitchFamily="-106" charset="-128"/>
                <a:cs typeface="Helvetica" charset="0"/>
              </a:defRPr>
            </a:lvl4pPr>
            <a:lvl5pPr algn="ctr" defTabSz="457200" rtl="0" eaLnBrk="0" fontAlgn="base" hangingPunct="0">
              <a:spcBef>
                <a:spcPct val="0"/>
              </a:spcBef>
              <a:spcAft>
                <a:spcPct val="0"/>
              </a:spcAft>
              <a:defRPr sz="3200">
                <a:solidFill>
                  <a:srgbClr val="984807"/>
                </a:solidFill>
                <a:latin typeface="Helvetica" charset="0"/>
                <a:ea typeface="ＭＳ Ｐゴシック" pitchFamily="-106" charset="-128"/>
                <a:cs typeface="Helvetica" charset="0"/>
              </a:defRPr>
            </a:lvl5pPr>
            <a:lvl6pPr marL="4572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6pPr>
            <a:lvl7pPr marL="9144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7pPr>
            <a:lvl8pPr marL="13716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8pPr>
            <a:lvl9pPr marL="18288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9pPr>
          </a:lstStyle>
          <a:p>
            <a:endParaRPr lang="en-US" dirty="0"/>
          </a:p>
        </p:txBody>
      </p:sp>
      <p:sp>
        <p:nvSpPr>
          <p:cNvPr id="6" name="Slide Number Placeholder 5">
            <a:extLst>
              <a:ext uri="{FF2B5EF4-FFF2-40B4-BE49-F238E27FC236}">
                <a16:creationId xmlns:a16="http://schemas.microsoft.com/office/drawing/2014/main" id="{380E169A-FB32-BA47-824C-C5D73DE21CFF}"/>
              </a:ext>
            </a:extLst>
          </p:cNvPr>
          <p:cNvSpPr>
            <a:spLocks noGrp="1"/>
          </p:cNvSpPr>
          <p:nvPr>
            <p:ph type="sldNum" sz="quarter" idx="4"/>
          </p:nvPr>
        </p:nvSpPr>
        <p:spPr/>
        <p:txBody>
          <a:bodyPr/>
          <a:lstStyle/>
          <a:p>
            <a:fld id="{FCE43C0F-8A7B-3A4B-9DB5-B3472E36E833}" type="slidenum">
              <a:rPr lang="en-GB" smtClean="0"/>
              <a:pPr/>
              <a:t>52</a:t>
            </a:fld>
            <a:endParaRPr lang="en-GB" dirty="0"/>
          </a:p>
        </p:txBody>
      </p:sp>
      <p:sp>
        <p:nvSpPr>
          <p:cNvPr id="8" name="Content Placeholder 4">
            <a:extLst>
              <a:ext uri="{FF2B5EF4-FFF2-40B4-BE49-F238E27FC236}">
                <a16:creationId xmlns:a16="http://schemas.microsoft.com/office/drawing/2014/main" id="{A5BFE7CF-9E82-8E4A-9448-FF5B9ACB56D1}"/>
              </a:ext>
            </a:extLst>
          </p:cNvPr>
          <p:cNvSpPr>
            <a:spLocks noGrp="1"/>
          </p:cNvSpPr>
          <p:nvPr>
            <p:ph sz="quarter" idx="15"/>
          </p:nvPr>
        </p:nvSpPr>
        <p:spPr>
          <a:xfrm>
            <a:off x="620184" y="6309320"/>
            <a:ext cx="10372360" cy="365125"/>
          </a:xfrm>
        </p:spPr>
        <p:txBody>
          <a:bodyPr/>
          <a:lstStyle/>
          <a:p>
            <a:r>
              <a:rPr lang="en-US" dirty="0"/>
              <a:t>**Bevacizumab/atezolizumab are used in combination; *** for HCC patients with AFP levels ≥400 ng/mL</a:t>
            </a:r>
          </a:p>
          <a:p>
            <a:pPr>
              <a:spcBef>
                <a:spcPts val="0"/>
              </a:spcBef>
            </a:pPr>
            <a:r>
              <a:rPr lang="en-GB" dirty="0"/>
              <a:t>HCC, hepatocellular carcinoma; PD-1, </a:t>
            </a:r>
            <a:r>
              <a:rPr lang="en-US" dirty="0"/>
              <a:t>programmed cell death protein 1</a:t>
            </a:r>
            <a:r>
              <a:rPr lang="en-GB" dirty="0"/>
              <a:t>; PD-L1, </a:t>
            </a:r>
            <a:r>
              <a:rPr lang="en-US" dirty="0"/>
              <a:t>programmed cell death ligand 1; VEGF, vascular endothelial growth factor; VEGFR2, vascular endothelial growth factor receptor 2</a:t>
            </a:r>
          </a:p>
          <a:p>
            <a:pPr>
              <a:spcBef>
                <a:spcPts val="0"/>
              </a:spcBef>
            </a:pPr>
            <a:r>
              <a:rPr lang="en-US" dirty="0"/>
              <a:t>Source: NCCN Guidelines. Hepatobiliary Cancers. V2.2021. Issued April 16, 2021</a:t>
            </a:r>
          </a:p>
        </p:txBody>
      </p:sp>
    </p:spTree>
    <p:extLst>
      <p:ext uri="{BB962C8B-B14F-4D97-AF65-F5344CB8AC3E}">
        <p14:creationId xmlns:p14="http://schemas.microsoft.com/office/powerpoint/2010/main" val="166130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r>
              <a:rPr lang="en-US" dirty="0"/>
              <a:t>Impact of underlying liver disease on treatment efficacy</a:t>
            </a:r>
          </a:p>
          <a:p>
            <a:pPr lvl="1"/>
            <a:r>
              <a:rPr lang="en-US" dirty="0"/>
              <a:t>Viral vs non-viral causes? </a:t>
            </a:r>
          </a:p>
          <a:p>
            <a:pPr>
              <a:spcBef>
                <a:spcPts val="2400"/>
              </a:spcBef>
            </a:pPr>
            <a:r>
              <a:rPr lang="en-US" dirty="0"/>
              <a:t>Sequential therapy after immunotherapy nonresponse </a:t>
            </a:r>
          </a:p>
          <a:p>
            <a:pPr>
              <a:spcBef>
                <a:spcPts val="2400"/>
              </a:spcBef>
            </a:pPr>
            <a:r>
              <a:rPr lang="en-US" dirty="0"/>
              <a:t>Biomarkers predicting treatment response</a:t>
            </a:r>
          </a:p>
          <a:p>
            <a:pPr lvl="1"/>
            <a:r>
              <a:rPr lang="en-US" dirty="0"/>
              <a:t>Ramucirumab and AFP, PD-L1 expression?</a:t>
            </a:r>
          </a:p>
          <a:p>
            <a:pPr>
              <a:spcBef>
                <a:spcPts val="2400"/>
              </a:spcBef>
            </a:pPr>
            <a:r>
              <a:rPr lang="en-US" dirty="0"/>
              <a:t>Utility of systemic therapy in Child-Class B cirrhosis</a:t>
            </a:r>
          </a:p>
        </p:txBody>
      </p:sp>
      <p:sp>
        <p:nvSpPr>
          <p:cNvPr id="2" name="Title 1"/>
          <p:cNvSpPr>
            <a:spLocks noGrp="1"/>
          </p:cNvSpPr>
          <p:nvPr>
            <p:ph type="title"/>
          </p:nvPr>
        </p:nvSpPr>
        <p:spPr/>
        <p:txBody>
          <a:bodyPr/>
          <a:lstStyle/>
          <a:p>
            <a:r>
              <a:rPr lang="en-US"/>
              <a:t>Areas Needing Further Research</a:t>
            </a:r>
            <a:br>
              <a:rPr lang="en-US"/>
            </a:br>
            <a:r>
              <a:rPr lang="en-US"/>
              <a:t>When Choosing Systemic Therapy</a:t>
            </a:r>
            <a:endParaRPr lang="en-US" dirty="0"/>
          </a:p>
        </p:txBody>
      </p:sp>
      <p:sp>
        <p:nvSpPr>
          <p:cNvPr id="8" name="Slide Number Placeholder 7">
            <a:extLst>
              <a:ext uri="{FF2B5EF4-FFF2-40B4-BE49-F238E27FC236}">
                <a16:creationId xmlns:a16="http://schemas.microsoft.com/office/drawing/2014/main" id="{46CB7A00-8E3D-BB4B-8B52-3FF52005E168}"/>
              </a:ext>
            </a:extLst>
          </p:cNvPr>
          <p:cNvSpPr>
            <a:spLocks noGrp="1"/>
          </p:cNvSpPr>
          <p:nvPr>
            <p:ph type="sldNum" sz="quarter" idx="4"/>
          </p:nvPr>
        </p:nvSpPr>
        <p:spPr/>
        <p:txBody>
          <a:bodyPr/>
          <a:lstStyle/>
          <a:p>
            <a:fld id="{FCE43C0F-8A7B-3A4B-9DB5-B3472E36E833}" type="slidenum">
              <a:rPr lang="en-GB" smtClean="0"/>
              <a:pPr/>
              <a:t>53</a:t>
            </a:fld>
            <a:endParaRPr lang="en-GB" dirty="0"/>
          </a:p>
        </p:txBody>
      </p:sp>
      <p:sp>
        <p:nvSpPr>
          <p:cNvPr id="5" name="Content Placeholder 101">
            <a:extLst>
              <a:ext uri="{FF2B5EF4-FFF2-40B4-BE49-F238E27FC236}">
                <a16:creationId xmlns:a16="http://schemas.microsoft.com/office/drawing/2014/main" id="{62BCB914-B77A-1242-AB52-1DD740A5EAF9}"/>
              </a:ext>
            </a:extLst>
          </p:cNvPr>
          <p:cNvSpPr>
            <a:spLocks noGrp="1"/>
          </p:cNvSpPr>
          <p:nvPr>
            <p:ph sz="quarter" idx="15"/>
          </p:nvPr>
        </p:nvSpPr>
        <p:spPr>
          <a:xfrm>
            <a:off x="620183" y="6356351"/>
            <a:ext cx="10967141" cy="365125"/>
          </a:xfrm>
        </p:spPr>
        <p:txBody>
          <a:bodyPr/>
          <a:lstStyle/>
          <a:p>
            <a:pPr>
              <a:spcBef>
                <a:spcPts val="0"/>
              </a:spcBef>
            </a:pPr>
            <a:r>
              <a:rPr lang="en-GB" dirty="0">
                <a:solidFill>
                  <a:schemeClr val="tx2"/>
                </a:solidFill>
              </a:rPr>
              <a:t>AFP, </a:t>
            </a:r>
            <a:r>
              <a:rPr lang="en-US" dirty="0">
                <a:solidFill>
                  <a:schemeClr val="tx2"/>
                </a:solidFill>
              </a:rPr>
              <a:t>alpha-fetoprotein; </a:t>
            </a:r>
            <a:r>
              <a:rPr lang="en-GB" dirty="0"/>
              <a:t>PD-L1, </a:t>
            </a:r>
            <a:r>
              <a:rPr lang="en-US" dirty="0"/>
              <a:t>programmed cell death ligand 1 </a:t>
            </a:r>
            <a:endParaRPr lang="en-US" dirty="0">
              <a:solidFill>
                <a:schemeClr val="tx2"/>
              </a:solidFill>
            </a:endParaRPr>
          </a:p>
        </p:txBody>
      </p:sp>
    </p:spTree>
    <p:extLst>
      <p:ext uri="{BB962C8B-B14F-4D97-AF65-F5344CB8AC3E}">
        <p14:creationId xmlns:p14="http://schemas.microsoft.com/office/powerpoint/2010/main" val="167789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p:txBody>
          <a:bodyPr/>
          <a:lstStyle/>
          <a:p>
            <a:r>
              <a:rPr lang="en-US" dirty="0"/>
              <a:t>Selection biomarkers considerations in treatment of HCC</a:t>
            </a:r>
            <a:endParaRPr lang="en-GB" dirty="0"/>
          </a:p>
        </p:txBody>
      </p:sp>
      <p:sp>
        <p:nvSpPr>
          <p:cNvPr id="13" name="Slide Number Placeholder 12">
            <a:extLst>
              <a:ext uri="{FF2B5EF4-FFF2-40B4-BE49-F238E27FC236}">
                <a16:creationId xmlns:a16="http://schemas.microsoft.com/office/drawing/2014/main" id="{8C267499-5716-BA4C-A517-CEAD7FBA2DF7}"/>
              </a:ext>
            </a:extLst>
          </p:cNvPr>
          <p:cNvSpPr>
            <a:spLocks noGrp="1"/>
          </p:cNvSpPr>
          <p:nvPr>
            <p:ph type="sldNum" sz="quarter" idx="4"/>
          </p:nvPr>
        </p:nvSpPr>
        <p:spPr/>
        <p:txBody>
          <a:bodyPr/>
          <a:lstStyle/>
          <a:p>
            <a:fld id="{FCE43C0F-8A7B-3A4B-9DB5-B3472E36E833}" type="slidenum">
              <a:rPr lang="en-GB" smtClean="0"/>
              <a:pPr/>
              <a:t>54</a:t>
            </a:fld>
            <a:endParaRPr lang="en-GB" dirty="0"/>
          </a:p>
        </p:txBody>
      </p:sp>
      <p:sp>
        <p:nvSpPr>
          <p:cNvPr id="17" name="Content Placeholder 16">
            <a:extLst>
              <a:ext uri="{FF2B5EF4-FFF2-40B4-BE49-F238E27FC236}">
                <a16:creationId xmlns:a16="http://schemas.microsoft.com/office/drawing/2014/main" id="{477890ED-1584-BB45-B748-A8BB1D97688E}"/>
              </a:ext>
            </a:extLst>
          </p:cNvPr>
          <p:cNvSpPr>
            <a:spLocks noGrp="1"/>
          </p:cNvSpPr>
          <p:nvPr>
            <p:ph sz="quarter" idx="15"/>
          </p:nvPr>
        </p:nvSpPr>
        <p:spPr>
          <a:xfrm>
            <a:off x="523495" y="6304235"/>
            <a:ext cx="10973105" cy="365125"/>
          </a:xfrm>
        </p:spPr>
        <p:txBody>
          <a:bodyPr/>
          <a:lstStyle/>
          <a:p>
            <a:r>
              <a:rPr lang="en-GB" sz="1100" dirty="0"/>
              <a:t>FDA,</a:t>
            </a:r>
            <a:r>
              <a:rPr lang="en-US" sz="1100" dirty="0"/>
              <a:t> Food and Drug Administration; GEJ, gastro-esophageal junction; H&amp;N, head and neck; HCC, hepatocellular carcinoma; HL, Hodgkin’s Lymphoma; </a:t>
            </a:r>
            <a:r>
              <a:rPr lang="en-GB" sz="1100" dirty="0"/>
              <a:t>MSI, </a:t>
            </a:r>
            <a:r>
              <a:rPr lang="en-US" sz="1100" dirty="0"/>
              <a:t>microsatellite instability; NSCLC, non-small cell lung cancer; </a:t>
            </a:r>
            <a:r>
              <a:rPr lang="en-GB" sz="1100" dirty="0"/>
              <a:t>PD-L1, </a:t>
            </a:r>
            <a:r>
              <a:rPr lang="en-US" sz="1100" dirty="0"/>
              <a:t>programmed cell death ligand 1; PMBCL, primary mediastinal B-cell lymphoma; RCC, renal cell carcinoma; SCC, squamous cell carcinoma; SCLC, small cell lung cancer</a:t>
            </a:r>
            <a:br>
              <a:rPr lang="en-US" sz="1100" dirty="0"/>
            </a:br>
            <a:r>
              <a:rPr lang="en-US" sz="1100" dirty="0"/>
              <a:t>El </a:t>
            </a:r>
            <a:r>
              <a:rPr lang="en-US" sz="1100" dirty="0" err="1"/>
              <a:t>Khoueiry</a:t>
            </a:r>
            <a:r>
              <a:rPr lang="en-US" sz="1100" dirty="0"/>
              <a:t> et al Lancet 2017; 389(10088):2492-2502 - Zhu AX et al. Lancet Oncol 2018;</a:t>
            </a:r>
            <a:r>
              <a:rPr lang="fr-CH" sz="1100" dirty="0"/>
              <a:t> 19(7):940-952 -</a:t>
            </a:r>
            <a:r>
              <a:rPr lang="en-US" sz="1100" dirty="0"/>
              <a:t> Tai D, et al.  Cancers. 2019;11:1926 - </a:t>
            </a:r>
            <a:r>
              <a:rPr lang="en-GB" sz="1100" dirty="0"/>
              <a:t>Davis A, et al. </a:t>
            </a:r>
            <a:r>
              <a:rPr lang="en-US" sz="1100" dirty="0"/>
              <a:t>J </a:t>
            </a:r>
            <a:r>
              <a:rPr lang="en-US" sz="1100" dirty="0" err="1"/>
              <a:t>Immunother</a:t>
            </a:r>
            <a:r>
              <a:rPr lang="en-US" sz="1100" dirty="0"/>
              <a:t> Cancer. 2019;7(1):278</a:t>
            </a:r>
            <a:endParaRPr lang="en-GB" sz="1100" dirty="0"/>
          </a:p>
        </p:txBody>
      </p:sp>
      <p:sp>
        <p:nvSpPr>
          <p:cNvPr id="22" name="TextBox 21">
            <a:extLst>
              <a:ext uri="{FF2B5EF4-FFF2-40B4-BE49-F238E27FC236}">
                <a16:creationId xmlns:a16="http://schemas.microsoft.com/office/drawing/2014/main" id="{F51A9F3D-85ED-5B4D-AD94-ED96192BCEB2}"/>
              </a:ext>
            </a:extLst>
          </p:cNvPr>
          <p:cNvSpPr txBox="1"/>
          <p:nvPr/>
        </p:nvSpPr>
        <p:spPr>
          <a:xfrm rot="-2700000">
            <a:off x="5580795" y="5372454"/>
            <a:ext cx="403957"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Bladder</a:t>
            </a:r>
          </a:p>
        </p:txBody>
      </p:sp>
      <p:cxnSp>
        <p:nvCxnSpPr>
          <p:cNvPr id="25" name="Straight Connector 24">
            <a:extLst>
              <a:ext uri="{FF2B5EF4-FFF2-40B4-BE49-F238E27FC236}">
                <a16:creationId xmlns:a16="http://schemas.microsoft.com/office/drawing/2014/main" id="{F9DFA5AC-2CB9-9D4C-BA3C-1A8B54474198}"/>
              </a:ext>
            </a:extLst>
          </p:cNvPr>
          <p:cNvCxnSpPr>
            <a:cxnSpLocks/>
          </p:cNvCxnSpPr>
          <p:nvPr/>
        </p:nvCxnSpPr>
        <p:spPr>
          <a:xfrm flipV="1">
            <a:off x="5519936" y="1728470"/>
            <a:ext cx="0" cy="340106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CD53D0C-0B33-6B4C-AB8E-60558352E47A}"/>
              </a:ext>
            </a:extLst>
          </p:cNvPr>
          <p:cNvCxnSpPr>
            <a:cxnSpLocks/>
          </p:cNvCxnSpPr>
          <p:nvPr/>
        </p:nvCxnSpPr>
        <p:spPr>
          <a:xfrm>
            <a:off x="5449887" y="4105925"/>
            <a:ext cx="72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5E95FA58-E762-FD40-8778-68A5BF5D757D}"/>
              </a:ext>
            </a:extLst>
          </p:cNvPr>
          <p:cNvCxnSpPr>
            <a:cxnSpLocks/>
          </p:cNvCxnSpPr>
          <p:nvPr/>
        </p:nvCxnSpPr>
        <p:spPr>
          <a:xfrm>
            <a:off x="5418137" y="3826525"/>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E6E6756-0E91-F840-8029-98F614B36451}"/>
              </a:ext>
            </a:extLst>
          </p:cNvPr>
          <p:cNvCxnSpPr>
            <a:cxnSpLocks/>
          </p:cNvCxnSpPr>
          <p:nvPr/>
        </p:nvCxnSpPr>
        <p:spPr>
          <a:xfrm>
            <a:off x="5449887" y="4378975"/>
            <a:ext cx="72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8C6BAC3-6EEE-6744-B67F-899FBCDD6E65}"/>
              </a:ext>
            </a:extLst>
          </p:cNvPr>
          <p:cNvCxnSpPr>
            <a:cxnSpLocks/>
          </p:cNvCxnSpPr>
          <p:nvPr/>
        </p:nvCxnSpPr>
        <p:spPr>
          <a:xfrm>
            <a:off x="5449887" y="4652025"/>
            <a:ext cx="72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4F179BF-25DC-7443-8A42-4428CE6FEB7A}"/>
              </a:ext>
            </a:extLst>
          </p:cNvPr>
          <p:cNvCxnSpPr>
            <a:cxnSpLocks/>
          </p:cNvCxnSpPr>
          <p:nvPr/>
        </p:nvCxnSpPr>
        <p:spPr>
          <a:xfrm>
            <a:off x="5449887" y="4925075"/>
            <a:ext cx="72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2C56187-4ECD-9240-855E-212B7B7C6155}"/>
              </a:ext>
            </a:extLst>
          </p:cNvPr>
          <p:cNvCxnSpPr>
            <a:cxnSpLocks/>
          </p:cNvCxnSpPr>
          <p:nvPr/>
        </p:nvCxnSpPr>
        <p:spPr>
          <a:xfrm>
            <a:off x="5418137" y="5118750"/>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D5CC576D-E2D9-3644-9C3A-D07215DC2901}"/>
              </a:ext>
            </a:extLst>
          </p:cNvPr>
          <p:cNvCxnSpPr>
            <a:cxnSpLocks/>
          </p:cNvCxnSpPr>
          <p:nvPr/>
        </p:nvCxnSpPr>
        <p:spPr>
          <a:xfrm>
            <a:off x="5449887" y="3553475"/>
            <a:ext cx="72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02BA5F2-F640-6641-B9E3-274B3D008DC9}"/>
              </a:ext>
            </a:extLst>
          </p:cNvPr>
          <p:cNvCxnSpPr>
            <a:cxnSpLocks/>
          </p:cNvCxnSpPr>
          <p:nvPr/>
        </p:nvCxnSpPr>
        <p:spPr>
          <a:xfrm>
            <a:off x="5449887" y="3280425"/>
            <a:ext cx="72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E0B8ECCC-F1E2-B847-800B-360698E96BD1}"/>
              </a:ext>
            </a:extLst>
          </p:cNvPr>
          <p:cNvSpPr txBox="1"/>
          <p:nvPr/>
        </p:nvSpPr>
        <p:spPr>
          <a:xfrm>
            <a:off x="5259503" y="5038501"/>
            <a:ext cx="78548" cy="166199"/>
          </a:xfrm>
          <a:prstGeom prst="rect">
            <a:avLst/>
          </a:prstGeom>
          <a:noFill/>
        </p:spPr>
        <p:txBody>
          <a:bodyPr wrap="none" lIns="0" tIns="0" rIns="0" bIns="0" rtlCol="0">
            <a:spAutoFit/>
          </a:bodyPr>
          <a:lstStyle/>
          <a:p>
            <a:pPr algn="r">
              <a:lnSpc>
                <a:spcPct val="90000"/>
              </a:lnSpc>
            </a:pPr>
            <a:r>
              <a:rPr lang="en-GB" sz="1200" dirty="0">
                <a:latin typeface="Calibri" panose="020F0502020204030204" pitchFamily="34" charset="0"/>
                <a:ea typeface="Aileron" charset="0"/>
                <a:cs typeface="Calibri" panose="020F0502020204030204" pitchFamily="34" charset="0"/>
              </a:rPr>
              <a:t>0</a:t>
            </a:r>
          </a:p>
        </p:txBody>
      </p:sp>
      <p:sp>
        <p:nvSpPr>
          <p:cNvPr id="36" name="TextBox 35">
            <a:extLst>
              <a:ext uri="{FF2B5EF4-FFF2-40B4-BE49-F238E27FC236}">
                <a16:creationId xmlns:a16="http://schemas.microsoft.com/office/drawing/2014/main" id="{D4889040-8953-DD45-9735-5D0C4B2D64AD}"/>
              </a:ext>
            </a:extLst>
          </p:cNvPr>
          <p:cNvSpPr txBox="1"/>
          <p:nvPr/>
        </p:nvSpPr>
        <p:spPr>
          <a:xfrm>
            <a:off x="5259503" y="3739926"/>
            <a:ext cx="78548" cy="166199"/>
          </a:xfrm>
          <a:prstGeom prst="rect">
            <a:avLst/>
          </a:prstGeom>
          <a:noFill/>
        </p:spPr>
        <p:txBody>
          <a:bodyPr wrap="none" lIns="0" tIns="0" rIns="0" bIns="0" rtlCol="0">
            <a:spAutoFit/>
          </a:bodyPr>
          <a:lstStyle/>
          <a:p>
            <a:pPr algn="r">
              <a:lnSpc>
                <a:spcPct val="90000"/>
              </a:lnSpc>
            </a:pPr>
            <a:r>
              <a:rPr lang="en-GB" sz="1200" dirty="0">
                <a:latin typeface="Calibri" panose="020F0502020204030204" pitchFamily="34" charset="0"/>
                <a:ea typeface="Aileron" charset="0"/>
                <a:cs typeface="Calibri" panose="020F0502020204030204" pitchFamily="34" charset="0"/>
              </a:rPr>
              <a:t>5</a:t>
            </a:r>
          </a:p>
        </p:txBody>
      </p:sp>
      <p:sp>
        <p:nvSpPr>
          <p:cNvPr id="37" name="TextBox 36">
            <a:extLst>
              <a:ext uri="{FF2B5EF4-FFF2-40B4-BE49-F238E27FC236}">
                <a16:creationId xmlns:a16="http://schemas.microsoft.com/office/drawing/2014/main" id="{6F4AE07C-6873-BE4B-A68C-6799E6E64B83}"/>
              </a:ext>
            </a:extLst>
          </p:cNvPr>
          <p:cNvSpPr txBox="1"/>
          <p:nvPr/>
        </p:nvSpPr>
        <p:spPr>
          <a:xfrm>
            <a:off x="5180956" y="2377851"/>
            <a:ext cx="157095" cy="166199"/>
          </a:xfrm>
          <a:prstGeom prst="rect">
            <a:avLst/>
          </a:prstGeom>
          <a:noFill/>
        </p:spPr>
        <p:txBody>
          <a:bodyPr wrap="none" lIns="0" tIns="0" rIns="0" bIns="0" rtlCol="0">
            <a:spAutoFit/>
          </a:bodyPr>
          <a:lstStyle/>
          <a:p>
            <a:pPr algn="r">
              <a:lnSpc>
                <a:spcPct val="90000"/>
              </a:lnSpc>
            </a:pPr>
            <a:r>
              <a:rPr lang="en-GB" sz="1200" dirty="0">
                <a:latin typeface="Calibri" panose="020F0502020204030204" pitchFamily="34" charset="0"/>
                <a:ea typeface="Aileron" charset="0"/>
                <a:cs typeface="Calibri" panose="020F0502020204030204" pitchFamily="34" charset="0"/>
              </a:rPr>
              <a:t>10</a:t>
            </a:r>
          </a:p>
        </p:txBody>
      </p:sp>
      <p:cxnSp>
        <p:nvCxnSpPr>
          <p:cNvPr id="38" name="Straight Connector 37">
            <a:extLst>
              <a:ext uri="{FF2B5EF4-FFF2-40B4-BE49-F238E27FC236}">
                <a16:creationId xmlns:a16="http://schemas.microsoft.com/office/drawing/2014/main" id="{C9A77C12-F2F6-1E47-93A0-4C4312507451}"/>
              </a:ext>
            </a:extLst>
          </p:cNvPr>
          <p:cNvCxnSpPr>
            <a:cxnSpLocks/>
          </p:cNvCxnSpPr>
          <p:nvPr/>
        </p:nvCxnSpPr>
        <p:spPr>
          <a:xfrm>
            <a:off x="5418137" y="2461275"/>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74F68C10-7756-EA4C-992B-ED3B5CB9FE86}"/>
              </a:ext>
            </a:extLst>
          </p:cNvPr>
          <p:cNvCxnSpPr>
            <a:cxnSpLocks/>
          </p:cNvCxnSpPr>
          <p:nvPr/>
        </p:nvCxnSpPr>
        <p:spPr>
          <a:xfrm>
            <a:off x="5449887" y="2185050"/>
            <a:ext cx="72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71ECCD63-0448-A641-B966-61176B51DD3C}"/>
              </a:ext>
            </a:extLst>
          </p:cNvPr>
          <p:cNvCxnSpPr>
            <a:cxnSpLocks/>
          </p:cNvCxnSpPr>
          <p:nvPr/>
        </p:nvCxnSpPr>
        <p:spPr>
          <a:xfrm>
            <a:off x="5449887" y="1918350"/>
            <a:ext cx="72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5703DA2-476C-A546-95DC-01F57517BB7E}"/>
              </a:ext>
            </a:extLst>
          </p:cNvPr>
          <p:cNvCxnSpPr>
            <a:cxnSpLocks/>
          </p:cNvCxnSpPr>
          <p:nvPr/>
        </p:nvCxnSpPr>
        <p:spPr>
          <a:xfrm>
            <a:off x="5449887" y="3007375"/>
            <a:ext cx="72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BCF34F14-DD10-A146-B814-7890A00C1BAD}"/>
              </a:ext>
            </a:extLst>
          </p:cNvPr>
          <p:cNvCxnSpPr>
            <a:cxnSpLocks/>
          </p:cNvCxnSpPr>
          <p:nvPr/>
        </p:nvCxnSpPr>
        <p:spPr>
          <a:xfrm>
            <a:off x="5449887" y="2737500"/>
            <a:ext cx="72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699FFF48-2158-3443-958F-F7FDBED11A52}"/>
              </a:ext>
            </a:extLst>
          </p:cNvPr>
          <p:cNvCxnSpPr>
            <a:cxnSpLocks/>
          </p:cNvCxnSpPr>
          <p:nvPr/>
        </p:nvCxnSpPr>
        <p:spPr>
          <a:xfrm rot="16200000">
            <a:off x="5830562" y="5166375"/>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075AA840-D633-D642-BEE2-7761D0311F06}"/>
              </a:ext>
            </a:extLst>
          </p:cNvPr>
          <p:cNvSpPr/>
          <p:nvPr/>
        </p:nvSpPr>
        <p:spPr>
          <a:xfrm>
            <a:off x="5794562" y="3823025"/>
            <a:ext cx="180000" cy="12931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7824440-EB6C-1747-8850-E52EE4C26F0F}"/>
              </a:ext>
            </a:extLst>
          </p:cNvPr>
          <p:cNvSpPr/>
          <p:nvPr/>
        </p:nvSpPr>
        <p:spPr>
          <a:xfrm>
            <a:off x="5794562" y="4366895"/>
            <a:ext cx="180000" cy="749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F37C1AB1-9DD5-5C46-A652-089FA052ADD4}"/>
              </a:ext>
            </a:extLst>
          </p:cNvPr>
          <p:cNvCxnSpPr>
            <a:cxnSpLocks/>
          </p:cNvCxnSpPr>
          <p:nvPr/>
        </p:nvCxnSpPr>
        <p:spPr>
          <a:xfrm rot="16200000">
            <a:off x="6217912" y="5166375"/>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5E48CA33-6D85-9846-B482-5D3BBCADA0FE}"/>
              </a:ext>
            </a:extLst>
          </p:cNvPr>
          <p:cNvSpPr/>
          <p:nvPr/>
        </p:nvSpPr>
        <p:spPr>
          <a:xfrm>
            <a:off x="6181912" y="4919345"/>
            <a:ext cx="180000" cy="1968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E210883-BDB4-1249-B163-A0E6B0AEE583}"/>
              </a:ext>
            </a:extLst>
          </p:cNvPr>
          <p:cNvCxnSpPr>
            <a:cxnSpLocks/>
          </p:cNvCxnSpPr>
          <p:nvPr/>
        </p:nvCxnSpPr>
        <p:spPr>
          <a:xfrm rot="16200000">
            <a:off x="6608437" y="5166375"/>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C2837924-EBF3-EE43-BB6C-8D9B8982083A}"/>
              </a:ext>
            </a:extLst>
          </p:cNvPr>
          <p:cNvSpPr/>
          <p:nvPr/>
        </p:nvSpPr>
        <p:spPr>
          <a:xfrm>
            <a:off x="6572437" y="4919345"/>
            <a:ext cx="180000" cy="1968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F7447EAD-C60F-2E4F-A03B-379404680AE4}"/>
              </a:ext>
            </a:extLst>
          </p:cNvPr>
          <p:cNvCxnSpPr>
            <a:cxnSpLocks/>
          </p:cNvCxnSpPr>
          <p:nvPr/>
        </p:nvCxnSpPr>
        <p:spPr>
          <a:xfrm rot="16200000">
            <a:off x="7002137" y="5166375"/>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2" name="Rectangle 51">
            <a:extLst>
              <a:ext uri="{FF2B5EF4-FFF2-40B4-BE49-F238E27FC236}">
                <a16:creationId xmlns:a16="http://schemas.microsoft.com/office/drawing/2014/main" id="{2D23B470-CD27-5649-B6A1-0123566BDF25}"/>
              </a:ext>
            </a:extLst>
          </p:cNvPr>
          <p:cNvSpPr/>
          <p:nvPr/>
        </p:nvSpPr>
        <p:spPr>
          <a:xfrm>
            <a:off x="6966137" y="4646295"/>
            <a:ext cx="180000" cy="469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D596119B-C537-AD41-98AF-B5EDE420BCE0}"/>
              </a:ext>
            </a:extLst>
          </p:cNvPr>
          <p:cNvCxnSpPr>
            <a:cxnSpLocks/>
          </p:cNvCxnSpPr>
          <p:nvPr/>
        </p:nvCxnSpPr>
        <p:spPr>
          <a:xfrm rot="16200000">
            <a:off x="7395837" y="5166375"/>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AD6DB89D-A683-1D47-8A23-727A589E6D94}"/>
              </a:ext>
            </a:extLst>
          </p:cNvPr>
          <p:cNvSpPr/>
          <p:nvPr/>
        </p:nvSpPr>
        <p:spPr>
          <a:xfrm>
            <a:off x="7359837" y="4919345"/>
            <a:ext cx="180000" cy="1968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03660A7E-B25B-4641-A118-98AD2BAFDFB6}"/>
              </a:ext>
            </a:extLst>
          </p:cNvPr>
          <p:cNvCxnSpPr>
            <a:cxnSpLocks/>
          </p:cNvCxnSpPr>
          <p:nvPr/>
        </p:nvCxnSpPr>
        <p:spPr>
          <a:xfrm rot="16200000">
            <a:off x="7792712" y="5166375"/>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10B722F4-CF81-BA4B-95CD-F512DA1D5C5B}"/>
              </a:ext>
            </a:extLst>
          </p:cNvPr>
          <p:cNvSpPr/>
          <p:nvPr/>
        </p:nvSpPr>
        <p:spPr>
          <a:xfrm>
            <a:off x="7756712" y="4646295"/>
            <a:ext cx="180000" cy="469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7F05A2ED-2040-7D44-A941-09097E97EE8A}"/>
              </a:ext>
            </a:extLst>
          </p:cNvPr>
          <p:cNvCxnSpPr>
            <a:cxnSpLocks/>
          </p:cNvCxnSpPr>
          <p:nvPr/>
        </p:nvCxnSpPr>
        <p:spPr>
          <a:xfrm rot="16200000">
            <a:off x="8186412" y="5166375"/>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0" name="Rectangle 59">
            <a:extLst>
              <a:ext uri="{FF2B5EF4-FFF2-40B4-BE49-F238E27FC236}">
                <a16:creationId xmlns:a16="http://schemas.microsoft.com/office/drawing/2014/main" id="{5317AD43-00AD-4A42-95C1-862F049C67E5}"/>
              </a:ext>
            </a:extLst>
          </p:cNvPr>
          <p:cNvSpPr/>
          <p:nvPr/>
        </p:nvSpPr>
        <p:spPr>
          <a:xfrm>
            <a:off x="8150412" y="4646295"/>
            <a:ext cx="180000" cy="469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29C8D53A-6FD4-E84D-9D48-E0EB975D805A}"/>
              </a:ext>
            </a:extLst>
          </p:cNvPr>
          <p:cNvCxnSpPr>
            <a:cxnSpLocks/>
          </p:cNvCxnSpPr>
          <p:nvPr/>
        </p:nvCxnSpPr>
        <p:spPr>
          <a:xfrm rot="16200000">
            <a:off x="8580112" y="5166375"/>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9DE81B32-4A6D-1648-AFB0-6894B9E79FE5}"/>
              </a:ext>
            </a:extLst>
          </p:cNvPr>
          <p:cNvSpPr/>
          <p:nvPr/>
        </p:nvSpPr>
        <p:spPr>
          <a:xfrm>
            <a:off x="8544112" y="4646295"/>
            <a:ext cx="180000" cy="469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45CCAB65-96BD-5240-A89C-F4F0F8565322}"/>
              </a:ext>
            </a:extLst>
          </p:cNvPr>
          <p:cNvCxnSpPr>
            <a:cxnSpLocks/>
          </p:cNvCxnSpPr>
          <p:nvPr/>
        </p:nvCxnSpPr>
        <p:spPr>
          <a:xfrm rot="16200000">
            <a:off x="8970637" y="5166375"/>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D157ABF2-A01F-A649-8579-B8D4CF5747F1}"/>
              </a:ext>
            </a:extLst>
          </p:cNvPr>
          <p:cNvSpPr/>
          <p:nvPr/>
        </p:nvSpPr>
        <p:spPr>
          <a:xfrm>
            <a:off x="8934637" y="2998470"/>
            <a:ext cx="180000" cy="21177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7C8D072D-60BA-824F-8F0B-035861052022}"/>
              </a:ext>
            </a:extLst>
          </p:cNvPr>
          <p:cNvCxnSpPr>
            <a:cxnSpLocks/>
          </p:cNvCxnSpPr>
          <p:nvPr/>
        </p:nvCxnSpPr>
        <p:spPr>
          <a:xfrm rot="16200000">
            <a:off x="9364337" y="5166375"/>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6" name="Rectangle 65">
            <a:extLst>
              <a:ext uri="{FF2B5EF4-FFF2-40B4-BE49-F238E27FC236}">
                <a16:creationId xmlns:a16="http://schemas.microsoft.com/office/drawing/2014/main" id="{89C498CB-90D3-6941-B12A-F5B21CB192AE}"/>
              </a:ext>
            </a:extLst>
          </p:cNvPr>
          <p:cNvSpPr/>
          <p:nvPr/>
        </p:nvSpPr>
        <p:spPr>
          <a:xfrm>
            <a:off x="9328337" y="4646295"/>
            <a:ext cx="180000" cy="469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19145CD5-D2CA-7B49-9B02-CF096268B063}"/>
              </a:ext>
            </a:extLst>
          </p:cNvPr>
          <p:cNvCxnSpPr>
            <a:cxnSpLocks/>
          </p:cNvCxnSpPr>
          <p:nvPr/>
        </p:nvCxnSpPr>
        <p:spPr>
          <a:xfrm rot="16200000">
            <a:off x="10542262" y="5166375"/>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8" name="Rectangle 67">
            <a:extLst>
              <a:ext uri="{FF2B5EF4-FFF2-40B4-BE49-F238E27FC236}">
                <a16:creationId xmlns:a16="http://schemas.microsoft.com/office/drawing/2014/main" id="{36FD82E5-16F4-474C-8FA6-3D49698F3A25}"/>
              </a:ext>
            </a:extLst>
          </p:cNvPr>
          <p:cNvSpPr/>
          <p:nvPr/>
        </p:nvSpPr>
        <p:spPr>
          <a:xfrm>
            <a:off x="10506262" y="4646295"/>
            <a:ext cx="180000" cy="469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7106B4CE-98E0-064E-B67D-785136D43310}"/>
              </a:ext>
            </a:extLst>
          </p:cNvPr>
          <p:cNvCxnSpPr>
            <a:cxnSpLocks/>
          </p:cNvCxnSpPr>
          <p:nvPr/>
        </p:nvCxnSpPr>
        <p:spPr>
          <a:xfrm rot="16200000">
            <a:off x="10935962" y="5166375"/>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0" name="Rectangle 69">
            <a:extLst>
              <a:ext uri="{FF2B5EF4-FFF2-40B4-BE49-F238E27FC236}">
                <a16:creationId xmlns:a16="http://schemas.microsoft.com/office/drawing/2014/main" id="{A4FBAC82-B085-D447-985D-7C0C030ABE3C}"/>
              </a:ext>
            </a:extLst>
          </p:cNvPr>
          <p:cNvSpPr/>
          <p:nvPr/>
        </p:nvSpPr>
        <p:spPr>
          <a:xfrm>
            <a:off x="10899962" y="4646295"/>
            <a:ext cx="180000" cy="469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607AAE0C-74E0-CD49-8B0E-6BC2C3EB8989}"/>
              </a:ext>
            </a:extLst>
          </p:cNvPr>
          <p:cNvCxnSpPr>
            <a:cxnSpLocks/>
          </p:cNvCxnSpPr>
          <p:nvPr/>
        </p:nvCxnSpPr>
        <p:spPr>
          <a:xfrm rot="16200000">
            <a:off x="11326487" y="5166375"/>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2" name="Rectangle 71">
            <a:extLst>
              <a:ext uri="{FF2B5EF4-FFF2-40B4-BE49-F238E27FC236}">
                <a16:creationId xmlns:a16="http://schemas.microsoft.com/office/drawing/2014/main" id="{FDBA10A5-6EEC-6E4B-B39D-8675646C0547}"/>
              </a:ext>
            </a:extLst>
          </p:cNvPr>
          <p:cNvSpPr/>
          <p:nvPr/>
        </p:nvSpPr>
        <p:spPr>
          <a:xfrm>
            <a:off x="11290487" y="4646295"/>
            <a:ext cx="180000" cy="469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875E88B0-ED89-EA44-82B7-059906643EA0}"/>
              </a:ext>
            </a:extLst>
          </p:cNvPr>
          <p:cNvCxnSpPr>
            <a:cxnSpLocks/>
          </p:cNvCxnSpPr>
          <p:nvPr/>
        </p:nvCxnSpPr>
        <p:spPr>
          <a:xfrm rot="16200000">
            <a:off x="10145387" y="5166375"/>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D20CE127-6034-744B-89C4-70BCD302B75B}"/>
              </a:ext>
            </a:extLst>
          </p:cNvPr>
          <p:cNvSpPr/>
          <p:nvPr/>
        </p:nvSpPr>
        <p:spPr>
          <a:xfrm>
            <a:off x="10109387" y="4919345"/>
            <a:ext cx="180000" cy="1968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AE82AB00-7E14-6441-ADB7-ADA5AEBC6A3D}"/>
              </a:ext>
            </a:extLst>
          </p:cNvPr>
          <p:cNvCxnSpPr>
            <a:cxnSpLocks/>
          </p:cNvCxnSpPr>
          <p:nvPr/>
        </p:nvCxnSpPr>
        <p:spPr>
          <a:xfrm rot="16200000">
            <a:off x="11723362" y="5166375"/>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6" name="Rectangle 75">
            <a:extLst>
              <a:ext uri="{FF2B5EF4-FFF2-40B4-BE49-F238E27FC236}">
                <a16:creationId xmlns:a16="http://schemas.microsoft.com/office/drawing/2014/main" id="{DA7B2C2E-54BD-084F-899E-B18C284FA3CC}"/>
              </a:ext>
            </a:extLst>
          </p:cNvPr>
          <p:cNvSpPr/>
          <p:nvPr/>
        </p:nvSpPr>
        <p:spPr>
          <a:xfrm>
            <a:off x="11687362" y="4919345"/>
            <a:ext cx="180000" cy="1968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F10D6AA0-3D0A-2044-BBEE-A965FA40BB22}"/>
              </a:ext>
            </a:extLst>
          </p:cNvPr>
          <p:cNvCxnSpPr>
            <a:cxnSpLocks/>
          </p:cNvCxnSpPr>
          <p:nvPr/>
        </p:nvCxnSpPr>
        <p:spPr>
          <a:xfrm rot="16200000">
            <a:off x="9758037" y="5166375"/>
            <a:ext cx="108000"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8" name="Rectangle 77">
            <a:extLst>
              <a:ext uri="{FF2B5EF4-FFF2-40B4-BE49-F238E27FC236}">
                <a16:creationId xmlns:a16="http://schemas.microsoft.com/office/drawing/2014/main" id="{4A173E61-2A1D-C74B-879F-4D2818799484}"/>
              </a:ext>
            </a:extLst>
          </p:cNvPr>
          <p:cNvSpPr/>
          <p:nvPr/>
        </p:nvSpPr>
        <p:spPr>
          <a:xfrm>
            <a:off x="9722037" y="2172970"/>
            <a:ext cx="180000" cy="29432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5716E1E-0D48-1F43-8E99-933A8A8D66A6}"/>
              </a:ext>
            </a:extLst>
          </p:cNvPr>
          <p:cNvSpPr/>
          <p:nvPr/>
        </p:nvSpPr>
        <p:spPr>
          <a:xfrm>
            <a:off x="9722037" y="4366895"/>
            <a:ext cx="180000" cy="749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96DC2774-6E4B-8C46-98A5-8C37F34B9D0C}"/>
              </a:ext>
            </a:extLst>
          </p:cNvPr>
          <p:cNvSpPr txBox="1"/>
          <p:nvPr/>
        </p:nvSpPr>
        <p:spPr>
          <a:xfrm rot="16200000">
            <a:off x="4140676" y="3465521"/>
            <a:ext cx="1909242" cy="193899"/>
          </a:xfrm>
          <a:prstGeom prst="rect">
            <a:avLst/>
          </a:prstGeom>
          <a:noFill/>
        </p:spPr>
        <p:txBody>
          <a:bodyPr wrap="none" lIns="0" tIns="0" rIns="0" bIns="0" rtlCol="0">
            <a:spAutoFit/>
          </a:bodyPr>
          <a:lstStyle/>
          <a:p>
            <a:pPr algn="r">
              <a:lnSpc>
                <a:spcPct val="90000"/>
              </a:lnSpc>
            </a:pPr>
            <a:r>
              <a:rPr lang="en-GB" sz="1400" b="1" dirty="0">
                <a:latin typeface="Calibri" panose="020F0502020204030204" pitchFamily="34" charset="0"/>
                <a:ea typeface="Aileron" charset="0"/>
                <a:cs typeface="Calibri" panose="020F0502020204030204" pitchFamily="34" charset="0"/>
              </a:rPr>
              <a:t>Number of FDA approvals</a:t>
            </a:r>
          </a:p>
        </p:txBody>
      </p:sp>
      <p:sp>
        <p:nvSpPr>
          <p:cNvPr id="81" name="TextBox 80">
            <a:extLst>
              <a:ext uri="{FF2B5EF4-FFF2-40B4-BE49-F238E27FC236}">
                <a16:creationId xmlns:a16="http://schemas.microsoft.com/office/drawing/2014/main" id="{CB5500A5-AB42-054D-A51A-D489EEB73D57}"/>
              </a:ext>
            </a:extLst>
          </p:cNvPr>
          <p:cNvSpPr txBox="1"/>
          <p:nvPr/>
        </p:nvSpPr>
        <p:spPr>
          <a:xfrm>
            <a:off x="8420132" y="5824892"/>
            <a:ext cx="950966" cy="193899"/>
          </a:xfrm>
          <a:prstGeom prst="rect">
            <a:avLst/>
          </a:prstGeom>
          <a:noFill/>
        </p:spPr>
        <p:txBody>
          <a:bodyPr wrap="none" lIns="0" tIns="0" rIns="0" bIns="0" rtlCol="0">
            <a:spAutoFit/>
          </a:bodyPr>
          <a:lstStyle/>
          <a:p>
            <a:pPr algn="r">
              <a:lnSpc>
                <a:spcPct val="90000"/>
              </a:lnSpc>
            </a:pPr>
            <a:r>
              <a:rPr lang="en-GB" sz="1400" b="1" dirty="0">
                <a:latin typeface="Calibri" panose="020F0502020204030204" pitchFamily="34" charset="0"/>
                <a:ea typeface="Aileron" charset="0"/>
                <a:cs typeface="Calibri" panose="020F0502020204030204" pitchFamily="34" charset="0"/>
              </a:rPr>
              <a:t>Tumour type</a:t>
            </a:r>
          </a:p>
        </p:txBody>
      </p:sp>
      <p:sp>
        <p:nvSpPr>
          <p:cNvPr id="82" name="TextBox 81">
            <a:extLst>
              <a:ext uri="{FF2B5EF4-FFF2-40B4-BE49-F238E27FC236}">
                <a16:creationId xmlns:a16="http://schemas.microsoft.com/office/drawing/2014/main" id="{5B69F2B1-4C07-5945-945B-E94E8759E8E3}"/>
              </a:ext>
            </a:extLst>
          </p:cNvPr>
          <p:cNvSpPr txBox="1"/>
          <p:nvPr/>
        </p:nvSpPr>
        <p:spPr>
          <a:xfrm>
            <a:off x="5754327" y="1683797"/>
            <a:ext cx="1928348" cy="553998"/>
          </a:xfrm>
          <a:prstGeom prst="rect">
            <a:avLst/>
          </a:prstGeom>
          <a:noFill/>
        </p:spPr>
        <p:txBody>
          <a:bodyPr wrap="none" lIns="0" tIns="0" rIns="0" bIns="0" rtlCol="0">
            <a:spAutoFit/>
          </a:bodyPr>
          <a:lstStyle/>
          <a:p>
            <a:r>
              <a:rPr lang="en-GB" sz="1200" b="1" dirty="0">
                <a:latin typeface="Calibri" panose="020F0502020204030204" pitchFamily="34" charset="0"/>
                <a:ea typeface="Aileron" charset="0"/>
                <a:cs typeface="Calibri" panose="020F0502020204030204" pitchFamily="34" charset="0"/>
              </a:rPr>
              <a:t>Companion PD-L1 testing</a:t>
            </a:r>
          </a:p>
          <a:p>
            <a:pPr indent="228600"/>
            <a:r>
              <a:rPr lang="en-GB" sz="1200" dirty="0">
                <a:latin typeface="Calibri" panose="020F0502020204030204" pitchFamily="34" charset="0"/>
                <a:ea typeface="Aileron" charset="0"/>
                <a:cs typeface="Calibri" panose="020F0502020204030204" pitchFamily="34" charset="0"/>
              </a:rPr>
              <a:t>PD-L1 testing approved</a:t>
            </a:r>
          </a:p>
          <a:p>
            <a:pPr indent="228600"/>
            <a:r>
              <a:rPr lang="en-GB" sz="1200" dirty="0">
                <a:latin typeface="Calibri" panose="020F0502020204030204" pitchFamily="34" charset="0"/>
                <a:ea typeface="Aileron" charset="0"/>
                <a:cs typeface="Calibri" panose="020F0502020204030204" pitchFamily="34" charset="0"/>
              </a:rPr>
              <a:t>PD-L1 testing not approved</a:t>
            </a:r>
          </a:p>
        </p:txBody>
      </p:sp>
      <p:sp>
        <p:nvSpPr>
          <p:cNvPr id="84" name="Rectangle 83">
            <a:extLst>
              <a:ext uri="{FF2B5EF4-FFF2-40B4-BE49-F238E27FC236}">
                <a16:creationId xmlns:a16="http://schemas.microsoft.com/office/drawing/2014/main" id="{13340C10-80A3-9746-841A-02C94F3D11F7}"/>
              </a:ext>
            </a:extLst>
          </p:cNvPr>
          <p:cNvSpPr/>
          <p:nvPr/>
        </p:nvSpPr>
        <p:spPr>
          <a:xfrm>
            <a:off x="5754327" y="2076662"/>
            <a:ext cx="123502" cy="1178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19853B4-CB77-8043-BF7A-F039217E1595}"/>
              </a:ext>
            </a:extLst>
          </p:cNvPr>
          <p:cNvSpPr/>
          <p:nvPr/>
        </p:nvSpPr>
        <p:spPr>
          <a:xfrm>
            <a:off x="5754327" y="1889337"/>
            <a:ext cx="123502" cy="1178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ABAAA7AA-1FFC-D844-B866-9A2F3056BF65}"/>
              </a:ext>
            </a:extLst>
          </p:cNvPr>
          <p:cNvSpPr txBox="1"/>
          <p:nvPr/>
        </p:nvSpPr>
        <p:spPr>
          <a:xfrm rot="-2700000">
            <a:off x="6003412" y="5347517"/>
            <a:ext cx="333425"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Breast</a:t>
            </a:r>
          </a:p>
        </p:txBody>
      </p:sp>
      <p:sp>
        <p:nvSpPr>
          <p:cNvPr id="87" name="TextBox 86">
            <a:extLst>
              <a:ext uri="{FF2B5EF4-FFF2-40B4-BE49-F238E27FC236}">
                <a16:creationId xmlns:a16="http://schemas.microsoft.com/office/drawing/2014/main" id="{E9497D92-5E1F-AC4F-B41E-236AE0925216}"/>
              </a:ext>
            </a:extLst>
          </p:cNvPr>
          <p:cNvSpPr txBox="1"/>
          <p:nvPr/>
        </p:nvSpPr>
        <p:spPr>
          <a:xfrm rot="-2700000">
            <a:off x="6349917" y="5374154"/>
            <a:ext cx="408766"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Cervical</a:t>
            </a:r>
          </a:p>
        </p:txBody>
      </p:sp>
      <p:sp>
        <p:nvSpPr>
          <p:cNvPr id="88" name="TextBox 87">
            <a:extLst>
              <a:ext uri="{FF2B5EF4-FFF2-40B4-BE49-F238E27FC236}">
                <a16:creationId xmlns:a16="http://schemas.microsoft.com/office/drawing/2014/main" id="{DBE9B034-F30A-C84A-B3EF-7938761ABA88}"/>
              </a:ext>
            </a:extLst>
          </p:cNvPr>
          <p:cNvSpPr txBox="1"/>
          <p:nvPr/>
        </p:nvSpPr>
        <p:spPr>
          <a:xfrm rot="-2700000">
            <a:off x="6842569" y="5335616"/>
            <a:ext cx="299762"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Colon</a:t>
            </a:r>
          </a:p>
        </p:txBody>
      </p:sp>
      <p:sp>
        <p:nvSpPr>
          <p:cNvPr id="89" name="TextBox 88">
            <a:extLst>
              <a:ext uri="{FF2B5EF4-FFF2-40B4-BE49-F238E27FC236}">
                <a16:creationId xmlns:a16="http://schemas.microsoft.com/office/drawing/2014/main" id="{B5502FE3-68C7-014E-88AB-A1C8B3EE726A}"/>
              </a:ext>
            </a:extLst>
          </p:cNvPr>
          <p:cNvSpPr txBox="1"/>
          <p:nvPr/>
        </p:nvSpPr>
        <p:spPr>
          <a:xfrm rot="-2700000">
            <a:off x="6986391" y="5440464"/>
            <a:ext cx="596318"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Gastric/GEJ</a:t>
            </a:r>
          </a:p>
        </p:txBody>
      </p:sp>
      <p:sp>
        <p:nvSpPr>
          <p:cNvPr id="90" name="TextBox 89">
            <a:extLst>
              <a:ext uri="{FF2B5EF4-FFF2-40B4-BE49-F238E27FC236}">
                <a16:creationId xmlns:a16="http://schemas.microsoft.com/office/drawing/2014/main" id="{41B3E488-61C2-6949-AC06-FA4571567816}"/>
              </a:ext>
            </a:extLst>
          </p:cNvPr>
          <p:cNvSpPr txBox="1"/>
          <p:nvPr/>
        </p:nvSpPr>
        <p:spPr>
          <a:xfrm rot="-2700000">
            <a:off x="7702595" y="5306713"/>
            <a:ext cx="218009" cy="138499"/>
          </a:xfrm>
          <a:prstGeom prst="rect">
            <a:avLst/>
          </a:prstGeom>
          <a:noFill/>
        </p:spPr>
        <p:txBody>
          <a:bodyPr wrap="squar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HCC</a:t>
            </a:r>
          </a:p>
        </p:txBody>
      </p:sp>
      <p:sp>
        <p:nvSpPr>
          <p:cNvPr id="91" name="TextBox 90">
            <a:extLst>
              <a:ext uri="{FF2B5EF4-FFF2-40B4-BE49-F238E27FC236}">
                <a16:creationId xmlns:a16="http://schemas.microsoft.com/office/drawing/2014/main" id="{5D4D2D60-C0D6-6E43-9F86-F5C1C08F0702}"/>
              </a:ext>
            </a:extLst>
          </p:cNvPr>
          <p:cNvSpPr txBox="1"/>
          <p:nvPr/>
        </p:nvSpPr>
        <p:spPr>
          <a:xfrm rot="-2700000">
            <a:off x="7982835" y="5357654"/>
            <a:ext cx="362096" cy="138499"/>
          </a:xfrm>
          <a:prstGeom prst="rect">
            <a:avLst/>
          </a:prstGeom>
          <a:noFill/>
        </p:spPr>
        <p:txBody>
          <a:bodyPr wrap="squar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H&amp;N</a:t>
            </a:r>
          </a:p>
        </p:txBody>
      </p:sp>
      <p:sp>
        <p:nvSpPr>
          <p:cNvPr id="92" name="TextBox 91">
            <a:extLst>
              <a:ext uri="{FF2B5EF4-FFF2-40B4-BE49-F238E27FC236}">
                <a16:creationId xmlns:a16="http://schemas.microsoft.com/office/drawing/2014/main" id="{54A30883-A965-A44E-923A-8A5042A5E8EE}"/>
              </a:ext>
            </a:extLst>
          </p:cNvPr>
          <p:cNvSpPr txBox="1"/>
          <p:nvPr/>
        </p:nvSpPr>
        <p:spPr>
          <a:xfrm rot="-2700000">
            <a:off x="8373359" y="5357654"/>
            <a:ext cx="362096" cy="138499"/>
          </a:xfrm>
          <a:prstGeom prst="rect">
            <a:avLst/>
          </a:prstGeom>
          <a:noFill/>
        </p:spPr>
        <p:txBody>
          <a:bodyPr wrap="squar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HL</a:t>
            </a:r>
          </a:p>
        </p:txBody>
      </p:sp>
      <p:sp>
        <p:nvSpPr>
          <p:cNvPr id="93" name="TextBox 92">
            <a:extLst>
              <a:ext uri="{FF2B5EF4-FFF2-40B4-BE49-F238E27FC236}">
                <a16:creationId xmlns:a16="http://schemas.microsoft.com/office/drawing/2014/main" id="{CA353C8E-42AA-CD43-B51F-41CD05BE51CD}"/>
              </a:ext>
            </a:extLst>
          </p:cNvPr>
          <p:cNvSpPr txBox="1"/>
          <p:nvPr/>
        </p:nvSpPr>
        <p:spPr>
          <a:xfrm rot="-2700000">
            <a:off x="8588350" y="5427996"/>
            <a:ext cx="561052"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Melanoma</a:t>
            </a:r>
          </a:p>
        </p:txBody>
      </p:sp>
      <p:sp>
        <p:nvSpPr>
          <p:cNvPr id="94" name="TextBox 93">
            <a:extLst>
              <a:ext uri="{FF2B5EF4-FFF2-40B4-BE49-F238E27FC236}">
                <a16:creationId xmlns:a16="http://schemas.microsoft.com/office/drawing/2014/main" id="{379584A7-FBB6-9B4B-888F-465073E5200B}"/>
              </a:ext>
            </a:extLst>
          </p:cNvPr>
          <p:cNvSpPr txBox="1"/>
          <p:nvPr/>
        </p:nvSpPr>
        <p:spPr>
          <a:xfrm rot="-2700000">
            <a:off x="8977182" y="5435930"/>
            <a:ext cx="583494"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Merkel-cell</a:t>
            </a:r>
          </a:p>
        </p:txBody>
      </p:sp>
      <p:sp>
        <p:nvSpPr>
          <p:cNvPr id="95" name="TextBox 94">
            <a:extLst>
              <a:ext uri="{FF2B5EF4-FFF2-40B4-BE49-F238E27FC236}">
                <a16:creationId xmlns:a16="http://schemas.microsoft.com/office/drawing/2014/main" id="{A67954BC-790B-D44C-B991-5267FEE8F8AB}"/>
              </a:ext>
            </a:extLst>
          </p:cNvPr>
          <p:cNvSpPr txBox="1"/>
          <p:nvPr/>
        </p:nvSpPr>
        <p:spPr>
          <a:xfrm rot="-2700000">
            <a:off x="9564964" y="5348084"/>
            <a:ext cx="335028"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NSCLC</a:t>
            </a:r>
          </a:p>
        </p:txBody>
      </p:sp>
      <p:sp>
        <p:nvSpPr>
          <p:cNvPr id="96" name="TextBox 95">
            <a:extLst>
              <a:ext uri="{FF2B5EF4-FFF2-40B4-BE49-F238E27FC236}">
                <a16:creationId xmlns:a16="http://schemas.microsoft.com/office/drawing/2014/main" id="{E9FBA23B-7B02-7043-81B2-299C1AE793F7}"/>
              </a:ext>
            </a:extLst>
          </p:cNvPr>
          <p:cNvSpPr txBox="1"/>
          <p:nvPr/>
        </p:nvSpPr>
        <p:spPr>
          <a:xfrm rot="-2700000">
            <a:off x="9932311" y="5359986"/>
            <a:ext cx="368692"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PMBCL</a:t>
            </a:r>
          </a:p>
        </p:txBody>
      </p:sp>
      <p:sp>
        <p:nvSpPr>
          <p:cNvPr id="97" name="TextBox 96">
            <a:extLst>
              <a:ext uri="{FF2B5EF4-FFF2-40B4-BE49-F238E27FC236}">
                <a16:creationId xmlns:a16="http://schemas.microsoft.com/office/drawing/2014/main" id="{FC45B313-8894-BF48-A6BE-97F887D2A679}"/>
              </a:ext>
            </a:extLst>
          </p:cNvPr>
          <p:cNvSpPr txBox="1"/>
          <p:nvPr/>
        </p:nvSpPr>
        <p:spPr>
          <a:xfrm rot="-2700000">
            <a:off x="10445063" y="5302744"/>
            <a:ext cx="206788"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RCC</a:t>
            </a:r>
          </a:p>
        </p:txBody>
      </p:sp>
      <p:sp>
        <p:nvSpPr>
          <p:cNvPr id="98" name="TextBox 97">
            <a:extLst>
              <a:ext uri="{FF2B5EF4-FFF2-40B4-BE49-F238E27FC236}">
                <a16:creationId xmlns:a16="http://schemas.microsoft.com/office/drawing/2014/main" id="{C39F5117-1295-0848-946F-D983DD660BBF}"/>
              </a:ext>
            </a:extLst>
          </p:cNvPr>
          <p:cNvSpPr txBox="1"/>
          <p:nvPr/>
        </p:nvSpPr>
        <p:spPr>
          <a:xfrm rot="-2700000">
            <a:off x="10561602" y="5429129"/>
            <a:ext cx="564258"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SCC of skin</a:t>
            </a:r>
          </a:p>
        </p:txBody>
      </p:sp>
      <p:sp>
        <p:nvSpPr>
          <p:cNvPr id="99" name="TextBox 98">
            <a:extLst>
              <a:ext uri="{FF2B5EF4-FFF2-40B4-BE49-F238E27FC236}">
                <a16:creationId xmlns:a16="http://schemas.microsoft.com/office/drawing/2014/main" id="{81AFC895-F37B-4841-93FB-CDFDBFA31117}"/>
              </a:ext>
            </a:extLst>
          </p:cNvPr>
          <p:cNvSpPr txBox="1"/>
          <p:nvPr/>
        </p:nvSpPr>
        <p:spPr>
          <a:xfrm rot="-2700000">
            <a:off x="11200496" y="5318613"/>
            <a:ext cx="251672"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SCLC</a:t>
            </a:r>
          </a:p>
        </p:txBody>
      </p:sp>
      <p:sp>
        <p:nvSpPr>
          <p:cNvPr id="100" name="TextBox 99">
            <a:extLst>
              <a:ext uri="{FF2B5EF4-FFF2-40B4-BE49-F238E27FC236}">
                <a16:creationId xmlns:a16="http://schemas.microsoft.com/office/drawing/2014/main" id="{C1F86CA7-7A14-9C49-8F96-7C752FAA2A20}"/>
              </a:ext>
            </a:extLst>
          </p:cNvPr>
          <p:cNvSpPr txBox="1"/>
          <p:nvPr/>
        </p:nvSpPr>
        <p:spPr>
          <a:xfrm rot="-2700000">
            <a:off x="11134421" y="5506773"/>
            <a:ext cx="783869" cy="138499"/>
          </a:xfrm>
          <a:prstGeom prst="rect">
            <a:avLst/>
          </a:prstGeom>
          <a:noFill/>
        </p:spPr>
        <p:txBody>
          <a:bodyPr wrap="non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Tissue agnostic</a:t>
            </a:r>
          </a:p>
        </p:txBody>
      </p:sp>
      <p:cxnSp>
        <p:nvCxnSpPr>
          <p:cNvPr id="23" name="Straight Connector 22">
            <a:extLst>
              <a:ext uri="{FF2B5EF4-FFF2-40B4-BE49-F238E27FC236}">
                <a16:creationId xmlns:a16="http://schemas.microsoft.com/office/drawing/2014/main" id="{416B6AE4-B0DA-7A4B-8488-9A9813D91BB3}"/>
              </a:ext>
            </a:extLst>
          </p:cNvPr>
          <p:cNvCxnSpPr>
            <a:cxnSpLocks/>
          </p:cNvCxnSpPr>
          <p:nvPr/>
        </p:nvCxnSpPr>
        <p:spPr>
          <a:xfrm>
            <a:off x="5526087" y="5118750"/>
            <a:ext cx="6608627" cy="0"/>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1" name="Oval 100">
            <a:extLst>
              <a:ext uri="{FF2B5EF4-FFF2-40B4-BE49-F238E27FC236}">
                <a16:creationId xmlns:a16="http://schemas.microsoft.com/office/drawing/2014/main" id="{28F2E81F-1856-5046-8CD4-4FD988E0D070}"/>
              </a:ext>
            </a:extLst>
          </p:cNvPr>
          <p:cNvSpPr/>
          <p:nvPr/>
        </p:nvSpPr>
        <p:spPr>
          <a:xfrm>
            <a:off x="7517612" y="4332408"/>
            <a:ext cx="604225" cy="1278651"/>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9">
            <a:extLst>
              <a:ext uri="{FF2B5EF4-FFF2-40B4-BE49-F238E27FC236}">
                <a16:creationId xmlns:a16="http://schemas.microsoft.com/office/drawing/2014/main" id="{0FD5DFBC-D1CE-3445-BA51-A4BA3E72E808}"/>
              </a:ext>
            </a:extLst>
          </p:cNvPr>
          <p:cNvSpPr txBox="1"/>
          <p:nvPr/>
        </p:nvSpPr>
        <p:spPr>
          <a:xfrm>
            <a:off x="5519935" y="1053851"/>
            <a:ext cx="6480713" cy="584775"/>
          </a:xfrm>
          <a:prstGeom prst="rect">
            <a:avLst/>
          </a:prstGeom>
          <a:noFill/>
        </p:spPr>
        <p:txBody>
          <a:bodyPr wrap="square" rtlCol="0">
            <a:spAutoFit/>
          </a:bodyPr>
          <a:lstStyle/>
          <a:p>
            <a:pPr algn="ctr"/>
            <a:r>
              <a:rPr lang="en-US" sz="1600" dirty="0"/>
              <a:t>The role of PD-L1 expression as a predictive biomarker: an analysis of all US Food and Drug Administration approvals of immune checkpoint inhibitors</a:t>
            </a:r>
          </a:p>
        </p:txBody>
      </p:sp>
      <p:graphicFrame>
        <p:nvGraphicFramePr>
          <p:cNvPr id="102" name="Content Placeholder 6">
            <a:extLst>
              <a:ext uri="{FF2B5EF4-FFF2-40B4-BE49-F238E27FC236}">
                <a16:creationId xmlns:a16="http://schemas.microsoft.com/office/drawing/2014/main" id="{BBB184D2-171C-924F-A6E9-16B8077B1BFC}"/>
              </a:ext>
            </a:extLst>
          </p:cNvPr>
          <p:cNvGraphicFramePr>
            <a:graphicFrameLocks/>
          </p:cNvGraphicFramePr>
          <p:nvPr/>
        </p:nvGraphicFramePr>
        <p:xfrm>
          <a:off x="219042" y="1569782"/>
          <a:ext cx="4597002" cy="3484555"/>
        </p:xfrm>
        <a:graphic>
          <a:graphicData uri="http://schemas.openxmlformats.org/drawingml/2006/table">
            <a:tbl>
              <a:tblPr firstRow="1" bandRow="1">
                <a:tableStyleId>{5C22544A-7EE6-4342-B048-85BDC9FD1C3A}</a:tableStyleId>
              </a:tblPr>
              <a:tblGrid>
                <a:gridCol w="1896607">
                  <a:extLst>
                    <a:ext uri="{9D8B030D-6E8A-4147-A177-3AD203B41FA5}">
                      <a16:colId xmlns:a16="http://schemas.microsoft.com/office/drawing/2014/main" val="4109643756"/>
                    </a:ext>
                  </a:extLst>
                </a:gridCol>
                <a:gridCol w="2700395">
                  <a:extLst>
                    <a:ext uri="{9D8B030D-6E8A-4147-A177-3AD203B41FA5}">
                      <a16:colId xmlns:a16="http://schemas.microsoft.com/office/drawing/2014/main" val="332336667"/>
                    </a:ext>
                  </a:extLst>
                </a:gridCol>
              </a:tblGrid>
              <a:tr h="419065">
                <a:tc>
                  <a:txBody>
                    <a:bodyPr/>
                    <a:lstStyle/>
                    <a:p>
                      <a:r>
                        <a:rPr lang="en-US" sz="1600" dirty="0">
                          <a:latin typeface="Arial" panose="020B0604020202020204" pitchFamily="34" charset="0"/>
                          <a:cs typeface="Arial" panose="020B0604020202020204" pitchFamily="34" charset="0"/>
                        </a:rPr>
                        <a:t>Biomarkers</a:t>
                      </a:r>
                    </a:p>
                  </a:txBody>
                  <a:tcPr/>
                </a:tc>
                <a:tc>
                  <a:txBody>
                    <a:bodyPr/>
                    <a:lstStyle/>
                    <a:p>
                      <a:r>
                        <a:rPr lang="en-US" sz="1600" dirty="0">
                          <a:latin typeface="Arial" panose="020B0604020202020204" pitchFamily="34" charset="0"/>
                          <a:cs typeface="Arial" panose="020B0604020202020204" pitchFamily="34" charset="0"/>
                        </a:rPr>
                        <a:t>Clinical Relevance</a:t>
                      </a:r>
                    </a:p>
                  </a:txBody>
                  <a:tcPr/>
                </a:tc>
                <a:extLst>
                  <a:ext uri="{0D108BD9-81ED-4DB2-BD59-A6C34878D82A}">
                    <a16:rowId xmlns:a16="http://schemas.microsoft.com/office/drawing/2014/main" val="2374414775"/>
                  </a:ext>
                </a:extLst>
              </a:tr>
              <a:tr h="1205530">
                <a:tc>
                  <a:txBody>
                    <a:bodyPr/>
                    <a:lstStyle/>
                    <a:p>
                      <a:r>
                        <a:rPr lang="en-US" sz="1600" dirty="0">
                          <a:latin typeface="Arial" panose="020B0604020202020204" pitchFamily="34" charset="0"/>
                          <a:cs typeface="Arial" panose="020B0604020202020204" pitchFamily="34" charset="0"/>
                        </a:rPr>
                        <a:t>PD-L1 Expression</a:t>
                      </a:r>
                    </a:p>
                  </a:txBody>
                  <a:tcPr/>
                </a:tc>
                <a:tc>
                  <a:txBody>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Expression</a:t>
                      </a:r>
                      <a:r>
                        <a:rPr lang="en-US" sz="1600" baseline="0" dirty="0">
                          <a:latin typeface="Arial" panose="020B0604020202020204" pitchFamily="34" charset="0"/>
                          <a:cs typeface="Arial" panose="020B0604020202020204" pitchFamily="34" charset="0"/>
                        </a:rPr>
                        <a:t> low in HCC (~ 10%)</a:t>
                      </a:r>
                    </a:p>
                    <a:p>
                      <a:pPr marL="285750" indent="-285750">
                        <a:buFont typeface="Arial" panose="020B0604020202020204" pitchFamily="34" charset="0"/>
                        <a:buChar char="•"/>
                      </a:pPr>
                      <a:r>
                        <a:rPr lang="en-US" sz="1600" baseline="0" dirty="0">
                          <a:latin typeface="Arial" panose="020B0604020202020204" pitchFamily="34" charset="0"/>
                          <a:cs typeface="Arial" panose="020B0604020202020204" pitchFamily="34" charset="0"/>
                        </a:rPr>
                        <a:t>Not found to be robust predictor</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41906597"/>
                  </a:ext>
                </a:extLst>
              </a:tr>
              <a:tr h="654430">
                <a:tc>
                  <a:txBody>
                    <a:bodyPr/>
                    <a:lstStyle/>
                    <a:p>
                      <a:r>
                        <a:rPr lang="en-US" sz="1600" dirty="0">
                          <a:latin typeface="Arial" panose="020B0604020202020204" pitchFamily="34" charset="0"/>
                          <a:cs typeface="Arial" panose="020B0604020202020204" pitchFamily="34" charset="0"/>
                        </a:rPr>
                        <a:t>Tumor mutational burden (TMB)</a:t>
                      </a:r>
                    </a:p>
                  </a:txBody>
                  <a:tcPr/>
                </a:tc>
                <a:tc>
                  <a:txBody>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Infrequent</a:t>
                      </a:r>
                      <a:r>
                        <a:rPr lang="en-US" sz="1600" baseline="0" dirty="0">
                          <a:latin typeface="Arial" panose="020B0604020202020204" pitchFamily="34" charset="0"/>
                          <a:cs typeface="Arial" panose="020B0604020202020204" pitchFamily="34" charset="0"/>
                        </a:rPr>
                        <a:t> occurrence</a:t>
                      </a:r>
                    </a:p>
                    <a:p>
                      <a:pPr marL="285750" indent="-285750">
                        <a:buFont typeface="Arial" panose="020B0604020202020204" pitchFamily="34" charset="0"/>
                        <a:buChar char="•"/>
                      </a:pPr>
                      <a:r>
                        <a:rPr lang="en-US" sz="1600" baseline="0" dirty="0">
                          <a:latin typeface="Arial" panose="020B0604020202020204" pitchFamily="34" charset="0"/>
                          <a:cs typeface="Arial" panose="020B0604020202020204" pitchFamily="34" charset="0"/>
                        </a:rPr>
                        <a:t>Results inconsistent</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61145596"/>
                  </a:ext>
                </a:extLst>
              </a:tr>
              <a:tr h="1205530">
                <a:tc>
                  <a:txBody>
                    <a:bodyPr/>
                    <a:lstStyle/>
                    <a:p>
                      <a:r>
                        <a:rPr lang="en-US" sz="1600" dirty="0">
                          <a:latin typeface="Arial" panose="020B0604020202020204" pitchFamily="34" charset="0"/>
                          <a:cs typeface="Arial" panose="020B0604020202020204" pitchFamily="34" charset="0"/>
                        </a:rPr>
                        <a:t>Tumor-infiltrating</a:t>
                      </a:r>
                      <a:r>
                        <a:rPr lang="en-US" sz="1600" baseline="0" dirty="0">
                          <a:latin typeface="Arial" panose="020B0604020202020204" pitchFamily="34" charset="0"/>
                          <a:cs typeface="Arial" panose="020B0604020202020204" pitchFamily="34" charset="0"/>
                        </a:rPr>
                        <a:t> lymphocytes (TIL)</a:t>
                      </a:r>
                      <a:endParaRPr lang="en-US"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~20%</a:t>
                      </a:r>
                      <a:r>
                        <a:rPr lang="en-US" sz="1600" baseline="0" dirty="0">
                          <a:latin typeface="Arial" panose="020B0604020202020204" pitchFamily="34" charset="0"/>
                          <a:cs typeface="Arial" panose="020B0604020202020204" pitchFamily="34" charset="0"/>
                        </a:rPr>
                        <a:t>  HCC tumors well infiltrated</a:t>
                      </a:r>
                    </a:p>
                    <a:p>
                      <a:pPr marL="285750" indent="-285750">
                        <a:buFont typeface="Arial" panose="020B0604020202020204" pitchFamily="34" charset="0"/>
                        <a:buChar char="•"/>
                      </a:pPr>
                      <a:r>
                        <a:rPr lang="en-US" sz="1600" baseline="0" dirty="0">
                          <a:latin typeface="Arial" panose="020B0604020202020204" pitchFamily="34" charset="0"/>
                          <a:cs typeface="Arial" panose="020B0604020202020204" pitchFamily="34" charset="0"/>
                        </a:rPr>
                        <a:t>Additional studies needed</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69601205"/>
                  </a:ext>
                </a:extLst>
              </a:tr>
            </a:tbl>
          </a:graphicData>
        </a:graphic>
      </p:graphicFrame>
    </p:spTree>
    <p:extLst>
      <p:ext uri="{BB962C8B-B14F-4D97-AF65-F5344CB8AC3E}">
        <p14:creationId xmlns:p14="http://schemas.microsoft.com/office/powerpoint/2010/main" val="376450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806" y="264192"/>
            <a:ext cx="10515600" cy="559133"/>
          </a:xfrm>
        </p:spPr>
        <p:txBody>
          <a:bodyPr>
            <a:normAutofit/>
          </a:bodyPr>
          <a:lstStyle/>
          <a:p>
            <a:pPr marL="180975">
              <a:lnSpc>
                <a:spcPts val="3000"/>
              </a:lnSpc>
            </a:pPr>
            <a:r>
              <a:rPr lang="en-US" dirty="0">
                <a:solidFill>
                  <a:srgbClr val="5D8298"/>
                </a:solidFill>
              </a:rPr>
              <a:t>Pathological Features of HCC</a:t>
            </a:r>
          </a:p>
        </p:txBody>
      </p:sp>
      <p:sp>
        <p:nvSpPr>
          <p:cNvPr id="4" name="Rectangle 3"/>
          <p:cNvSpPr/>
          <p:nvPr/>
        </p:nvSpPr>
        <p:spPr>
          <a:xfrm>
            <a:off x="479376" y="6288322"/>
            <a:ext cx="4118692" cy="461665"/>
          </a:xfrm>
          <a:prstGeom prst="rect">
            <a:avLst/>
          </a:prstGeom>
        </p:spPr>
        <p:txBody>
          <a:bodyPr wrap="none">
            <a:spAutoFit/>
          </a:bodyPr>
          <a:lstStyle/>
          <a:p>
            <a:r>
              <a:rPr lang="en-US" sz="1200" dirty="0">
                <a:solidFill>
                  <a:schemeClr val="tx2"/>
                </a:solidFill>
                <a:latin typeface="Calibri" panose="020F0502020204030204" pitchFamily="34" charset="0"/>
                <a:cs typeface="Calibri" panose="020F0502020204030204" pitchFamily="34" charset="0"/>
              </a:rPr>
              <a:t>HCC, hepatocellular carcinoma; PD-1, programmed cell death 1</a:t>
            </a:r>
          </a:p>
          <a:p>
            <a:r>
              <a:rPr lang="en-US" sz="1200" dirty="0" err="1">
                <a:solidFill>
                  <a:schemeClr val="tx2"/>
                </a:solidFill>
                <a:latin typeface="Calibri" panose="020F0502020204030204" pitchFamily="34" charset="0"/>
                <a:cs typeface="Calibri" panose="020F0502020204030204" pitchFamily="34" charset="0"/>
              </a:rPr>
              <a:t>Calderaro</a:t>
            </a:r>
            <a:r>
              <a:rPr lang="en-US" sz="1200" dirty="0">
                <a:solidFill>
                  <a:schemeClr val="tx2"/>
                </a:solidFill>
                <a:latin typeface="Calibri" panose="020F0502020204030204" pitchFamily="34" charset="0"/>
                <a:cs typeface="Calibri" panose="020F0502020204030204" pitchFamily="34" charset="0"/>
              </a:rPr>
              <a:t> J, et al. Hepatology 2016;</a:t>
            </a:r>
            <a:r>
              <a:rPr lang="fr-CH" sz="1200" dirty="0">
                <a:solidFill>
                  <a:schemeClr val="tx2"/>
                </a:solidFill>
                <a:latin typeface="Calibri" panose="020F0502020204030204" pitchFamily="34" charset="0"/>
                <a:cs typeface="Calibri" panose="020F0502020204030204" pitchFamily="34" charset="0"/>
              </a:rPr>
              <a:t> 64(6):2038-2046</a:t>
            </a:r>
            <a:endParaRPr lang="en-US" sz="1200" dirty="0">
              <a:solidFill>
                <a:schemeClr val="tx2"/>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5735960" y="1233008"/>
            <a:ext cx="5866215" cy="4834174"/>
          </a:xfrm>
          <a:prstGeom prst="rect">
            <a:avLst/>
          </a:prstGeom>
        </p:spPr>
      </p:pic>
      <p:sp>
        <p:nvSpPr>
          <p:cNvPr id="7" name="Rectangle 6"/>
          <p:cNvSpPr/>
          <p:nvPr/>
        </p:nvSpPr>
        <p:spPr>
          <a:xfrm>
            <a:off x="230594" y="1340768"/>
            <a:ext cx="4984202" cy="3970318"/>
          </a:xfrm>
          <a:prstGeom prst="rect">
            <a:avLst/>
          </a:prstGeom>
        </p:spPr>
        <p:txBody>
          <a:bodyPr wrap="square">
            <a:spAutoFit/>
          </a:bodyPr>
          <a:lstStyle/>
          <a:p>
            <a:r>
              <a:rPr lang="en-US" dirty="0">
                <a:solidFill>
                  <a:srgbClr val="5D8298"/>
                </a:solidFill>
                <a:latin typeface="Arial" panose="020B0604020202020204" pitchFamily="34" charset="0"/>
                <a:cs typeface="Arial" panose="020B0604020202020204" pitchFamily="34" charset="0"/>
              </a:rPr>
              <a:t>(A) A case of poorly differentiated HCC, with a </a:t>
            </a:r>
            <a:r>
              <a:rPr lang="en-US" dirty="0" err="1">
                <a:solidFill>
                  <a:srgbClr val="5D8298"/>
                </a:solidFill>
                <a:latin typeface="Arial" panose="020B0604020202020204" pitchFamily="34" charset="0"/>
                <a:cs typeface="Arial" panose="020B0604020202020204" pitchFamily="34" charset="0"/>
              </a:rPr>
              <a:t>macrotrabecular</a:t>
            </a:r>
            <a:r>
              <a:rPr lang="en-US" dirty="0">
                <a:solidFill>
                  <a:srgbClr val="5D8298"/>
                </a:solidFill>
                <a:latin typeface="Arial" panose="020B0604020202020204" pitchFamily="34" charset="0"/>
                <a:cs typeface="Arial" panose="020B0604020202020204" pitchFamily="34" charset="0"/>
              </a:rPr>
              <a:t> architectural pattern and a high degree of nuclear atypia</a:t>
            </a:r>
          </a:p>
          <a:p>
            <a:r>
              <a:rPr lang="en-US" dirty="0">
                <a:solidFill>
                  <a:srgbClr val="5D8298"/>
                </a:solidFill>
                <a:latin typeface="Arial" panose="020B0604020202020204" pitchFamily="34" charset="0"/>
                <a:cs typeface="Arial" panose="020B0604020202020204" pitchFamily="34" charset="0"/>
              </a:rPr>
              <a:t>(</a:t>
            </a:r>
            <a:r>
              <a:rPr lang="en-US" dirty="0" err="1">
                <a:solidFill>
                  <a:srgbClr val="5D8298"/>
                </a:solidFill>
                <a:latin typeface="Arial" panose="020B0604020202020204" pitchFamily="34" charset="0"/>
                <a:cs typeface="Arial" panose="020B0604020202020204" pitchFamily="34" charset="0"/>
              </a:rPr>
              <a:t>hematein</a:t>
            </a:r>
            <a:r>
              <a:rPr lang="en-US" dirty="0">
                <a:solidFill>
                  <a:srgbClr val="5D8298"/>
                </a:solidFill>
                <a:latin typeface="Arial" panose="020B0604020202020204" pitchFamily="34" charset="0"/>
                <a:cs typeface="Arial" panose="020B0604020202020204" pitchFamily="34" charset="0"/>
              </a:rPr>
              <a:t>-eosin-saffron, x 400). </a:t>
            </a:r>
          </a:p>
          <a:p>
            <a:endParaRPr lang="en-US" dirty="0">
              <a:solidFill>
                <a:srgbClr val="5D8298"/>
              </a:solidFill>
              <a:latin typeface="Arial" panose="020B0604020202020204" pitchFamily="34" charset="0"/>
              <a:cs typeface="Arial" panose="020B0604020202020204" pitchFamily="34" charset="0"/>
            </a:endParaRPr>
          </a:p>
          <a:p>
            <a:r>
              <a:rPr lang="en-US" dirty="0">
                <a:solidFill>
                  <a:srgbClr val="5D8298"/>
                </a:solidFill>
                <a:latin typeface="Arial" panose="020B0604020202020204" pitchFamily="34" charset="0"/>
                <a:cs typeface="Arial" panose="020B0604020202020204" pitchFamily="34" charset="0"/>
              </a:rPr>
              <a:t>(B) Massive vascular invasion at the tumor margin, with </a:t>
            </a:r>
            <a:r>
              <a:rPr lang="en-US" dirty="0" err="1">
                <a:solidFill>
                  <a:srgbClr val="5D8298"/>
                </a:solidFill>
                <a:latin typeface="Arial" panose="020B0604020202020204" pitchFamily="34" charset="0"/>
                <a:cs typeface="Arial" panose="020B0604020202020204" pitchFamily="34" charset="0"/>
              </a:rPr>
              <a:t>tumoral</a:t>
            </a:r>
            <a:r>
              <a:rPr lang="en-US" dirty="0">
                <a:solidFill>
                  <a:srgbClr val="5D8298"/>
                </a:solidFill>
                <a:latin typeface="Arial" panose="020B0604020202020204" pitchFamily="34" charset="0"/>
                <a:cs typeface="Arial" panose="020B0604020202020204" pitchFamily="34" charset="0"/>
              </a:rPr>
              <a:t> thrombi within vessel lumens (</a:t>
            </a:r>
            <a:r>
              <a:rPr lang="en-US" dirty="0" err="1">
                <a:solidFill>
                  <a:srgbClr val="5D8298"/>
                </a:solidFill>
                <a:latin typeface="Arial" panose="020B0604020202020204" pitchFamily="34" charset="0"/>
                <a:cs typeface="Arial" panose="020B0604020202020204" pitchFamily="34" charset="0"/>
              </a:rPr>
              <a:t>hematein</a:t>
            </a:r>
            <a:r>
              <a:rPr lang="en-US" dirty="0">
                <a:solidFill>
                  <a:srgbClr val="5D8298"/>
                </a:solidFill>
                <a:latin typeface="Arial" panose="020B0604020202020204" pitchFamily="34" charset="0"/>
                <a:cs typeface="Arial" panose="020B0604020202020204" pitchFamily="34" charset="0"/>
              </a:rPr>
              <a:t>-eosin-saffron, x 100). </a:t>
            </a:r>
          </a:p>
          <a:p>
            <a:endParaRPr lang="en-US" dirty="0">
              <a:solidFill>
                <a:srgbClr val="5D8298"/>
              </a:solidFill>
              <a:latin typeface="Arial" panose="020B0604020202020204" pitchFamily="34" charset="0"/>
              <a:cs typeface="Arial" panose="020B0604020202020204" pitchFamily="34" charset="0"/>
            </a:endParaRPr>
          </a:p>
          <a:p>
            <a:r>
              <a:rPr lang="en-US" dirty="0">
                <a:solidFill>
                  <a:srgbClr val="5D8298"/>
                </a:solidFill>
                <a:latin typeface="Arial" panose="020B0604020202020204" pitchFamily="34" charset="0"/>
                <a:cs typeface="Arial" panose="020B0604020202020204" pitchFamily="34" charset="0"/>
              </a:rPr>
              <a:t>(C) Membranous PD-L1 expression by neoplastic cells (arrows, x 400). </a:t>
            </a:r>
          </a:p>
          <a:p>
            <a:endParaRPr lang="en-US" dirty="0">
              <a:solidFill>
                <a:srgbClr val="5D8298"/>
              </a:solidFill>
              <a:latin typeface="Arial" panose="020B0604020202020204" pitchFamily="34" charset="0"/>
              <a:cs typeface="Arial" panose="020B0604020202020204" pitchFamily="34" charset="0"/>
            </a:endParaRPr>
          </a:p>
          <a:p>
            <a:r>
              <a:rPr lang="en-US" dirty="0">
                <a:solidFill>
                  <a:srgbClr val="5D8298"/>
                </a:solidFill>
                <a:latin typeface="Arial" panose="020B0604020202020204" pitchFamily="34" charset="0"/>
                <a:cs typeface="Arial" panose="020B0604020202020204" pitchFamily="34" charset="0"/>
              </a:rPr>
              <a:t>(D) Diffuse </a:t>
            </a:r>
            <a:r>
              <a:rPr lang="en-US" dirty="0" err="1">
                <a:solidFill>
                  <a:srgbClr val="5D8298"/>
                </a:solidFill>
                <a:latin typeface="Arial" panose="020B0604020202020204" pitchFamily="34" charset="0"/>
                <a:cs typeface="Arial" panose="020B0604020202020204" pitchFamily="34" charset="0"/>
              </a:rPr>
              <a:t>tumoral</a:t>
            </a:r>
            <a:r>
              <a:rPr lang="en-US" dirty="0">
                <a:solidFill>
                  <a:srgbClr val="5D8298"/>
                </a:solidFill>
                <a:latin typeface="Arial" panose="020B0604020202020204" pitchFamily="34" charset="0"/>
                <a:cs typeface="Arial" panose="020B0604020202020204" pitchFamily="34" charset="0"/>
              </a:rPr>
              <a:t> infiltration</a:t>
            </a:r>
          </a:p>
          <a:p>
            <a:r>
              <a:rPr lang="en-US" dirty="0">
                <a:solidFill>
                  <a:srgbClr val="5D8298"/>
                </a:solidFill>
                <a:latin typeface="Arial" panose="020B0604020202020204" pitchFamily="34" charset="0"/>
                <a:cs typeface="Arial" panose="020B0604020202020204" pitchFamily="34" charset="0"/>
              </a:rPr>
              <a:t>by PD-1–positive lymphocytes (arrows, x 400). </a:t>
            </a:r>
          </a:p>
        </p:txBody>
      </p:sp>
    </p:spTree>
    <p:extLst>
      <p:ext uri="{BB962C8B-B14F-4D97-AF65-F5344CB8AC3E}">
        <p14:creationId xmlns:p14="http://schemas.microsoft.com/office/powerpoint/2010/main" val="2824444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93" y="80939"/>
            <a:ext cx="10039047" cy="922283"/>
          </a:xfrm>
        </p:spPr>
        <p:txBody>
          <a:bodyPr>
            <a:noAutofit/>
          </a:bodyPr>
          <a:lstStyle/>
          <a:p>
            <a:pPr marL="266700" algn="l"/>
            <a:r>
              <a:rPr lang="en-US" sz="2800" dirty="0"/>
              <a:t>Possible therapeutic stratification of the patients based on PD-L1 expression in the HCC specimens </a:t>
            </a:r>
          </a:p>
        </p:txBody>
      </p:sp>
      <p:sp>
        <p:nvSpPr>
          <p:cNvPr id="6" name="Rectangle 5"/>
          <p:cNvSpPr/>
          <p:nvPr/>
        </p:nvSpPr>
        <p:spPr>
          <a:xfrm>
            <a:off x="551384" y="6237312"/>
            <a:ext cx="9217024" cy="461665"/>
          </a:xfrm>
          <a:prstGeom prst="rect">
            <a:avLst/>
          </a:prstGeom>
        </p:spPr>
        <p:txBody>
          <a:bodyPr wrap="square">
            <a:spAutoFit/>
          </a:bodyPr>
          <a:lstStyle/>
          <a:p>
            <a:r>
              <a:rPr lang="en-US" sz="1200" dirty="0">
                <a:solidFill>
                  <a:schemeClr val="tx2"/>
                </a:solidFill>
                <a:latin typeface="Calibri" panose="020F0502020204030204" pitchFamily="34" charset="0"/>
                <a:cs typeface="Calibri" panose="020F0502020204030204" pitchFamily="34" charset="0"/>
              </a:rPr>
              <a:t>AFP, alpha-fetoprotein; HCC, hepatocellular carcinoma; PD-L1, programmed cell death ligand 1</a:t>
            </a:r>
          </a:p>
          <a:p>
            <a:r>
              <a:rPr lang="es-ES" sz="1200" dirty="0" err="1">
                <a:solidFill>
                  <a:schemeClr val="tx2"/>
                </a:solidFill>
                <a:latin typeface="Calibri" panose="020F0502020204030204" pitchFamily="34" charset="0"/>
                <a:cs typeface="Calibri" panose="020F0502020204030204" pitchFamily="34" charset="0"/>
              </a:rPr>
              <a:t>Solinas</a:t>
            </a:r>
            <a:r>
              <a:rPr lang="es-ES" sz="1200" dirty="0">
                <a:solidFill>
                  <a:schemeClr val="tx2"/>
                </a:solidFill>
                <a:latin typeface="Calibri" panose="020F0502020204030204" pitchFamily="34" charset="0"/>
                <a:cs typeface="Calibri" panose="020F0502020204030204" pitchFamily="34" charset="0"/>
              </a:rPr>
              <a:t> A &amp; </a:t>
            </a:r>
            <a:r>
              <a:rPr lang="es-ES" sz="1200" dirty="0" err="1">
                <a:solidFill>
                  <a:schemeClr val="tx2"/>
                </a:solidFill>
                <a:latin typeface="Calibri" panose="020F0502020204030204" pitchFamily="34" charset="0"/>
                <a:cs typeface="Calibri" panose="020F0502020204030204" pitchFamily="34" charset="0"/>
              </a:rPr>
              <a:t>Calvisi</a:t>
            </a:r>
            <a:r>
              <a:rPr lang="es-ES" sz="1200" dirty="0">
                <a:solidFill>
                  <a:schemeClr val="tx2"/>
                </a:solidFill>
                <a:latin typeface="Calibri" panose="020F0502020204030204" pitchFamily="34" charset="0"/>
                <a:cs typeface="Calibri" panose="020F0502020204030204" pitchFamily="34" charset="0"/>
              </a:rPr>
              <a:t> DF. </a:t>
            </a:r>
            <a:r>
              <a:rPr lang="es-ES" sz="1200" dirty="0" err="1">
                <a:solidFill>
                  <a:schemeClr val="tx2"/>
                </a:solidFill>
                <a:latin typeface="Calibri" panose="020F0502020204030204" pitchFamily="34" charset="0"/>
                <a:cs typeface="Calibri" panose="020F0502020204030204" pitchFamily="34" charset="0"/>
              </a:rPr>
              <a:t>Hepatology</a:t>
            </a:r>
            <a:r>
              <a:rPr lang="es-ES" sz="1200" dirty="0">
                <a:solidFill>
                  <a:schemeClr val="tx2"/>
                </a:solidFill>
                <a:latin typeface="Calibri" panose="020F0502020204030204" pitchFamily="34" charset="0"/>
                <a:cs typeface="Calibri" panose="020F0502020204030204" pitchFamily="34" charset="0"/>
              </a:rPr>
              <a:t>. 2016; 64(6):1847-1849  </a:t>
            </a:r>
            <a:endParaRPr lang="en-US" sz="1200" dirty="0">
              <a:solidFill>
                <a:schemeClr val="tx2"/>
              </a:solidFill>
              <a:latin typeface="Calibri" panose="020F0502020204030204" pitchFamily="34" charset="0"/>
              <a:cs typeface="Calibri" panose="020F0502020204030204" pitchFamily="34" charset="0"/>
            </a:endParaRPr>
          </a:p>
        </p:txBody>
      </p:sp>
      <p:grpSp>
        <p:nvGrpSpPr>
          <p:cNvPr id="15" name="Groupe 14">
            <a:extLst>
              <a:ext uri="{FF2B5EF4-FFF2-40B4-BE49-F238E27FC236}">
                <a16:creationId xmlns:a16="http://schemas.microsoft.com/office/drawing/2014/main" id="{300BC4FC-917D-F14A-BE6F-F333CAB95642}"/>
              </a:ext>
            </a:extLst>
          </p:cNvPr>
          <p:cNvGrpSpPr/>
          <p:nvPr/>
        </p:nvGrpSpPr>
        <p:grpSpPr>
          <a:xfrm>
            <a:off x="4403812" y="1305441"/>
            <a:ext cx="3384376" cy="648072"/>
            <a:chOff x="2603612" y="1569586"/>
            <a:chExt cx="3384376" cy="648072"/>
          </a:xfrm>
        </p:grpSpPr>
        <p:sp>
          <p:nvSpPr>
            <p:cNvPr id="3" name="Rectangle : coins arrondis 2">
              <a:extLst>
                <a:ext uri="{FF2B5EF4-FFF2-40B4-BE49-F238E27FC236}">
                  <a16:creationId xmlns:a16="http://schemas.microsoft.com/office/drawing/2014/main" id="{FA1A9C5E-6799-A447-B90D-247BECB47524}"/>
                </a:ext>
              </a:extLst>
            </p:cNvPr>
            <p:cNvSpPr/>
            <p:nvPr/>
          </p:nvSpPr>
          <p:spPr>
            <a:xfrm>
              <a:off x="2603612" y="1569586"/>
              <a:ext cx="3384376" cy="648072"/>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2682640E-9EBB-A14D-8071-97A5D87A5AAD}"/>
                </a:ext>
              </a:extLst>
            </p:cNvPr>
            <p:cNvSpPr txBox="1"/>
            <p:nvPr/>
          </p:nvSpPr>
          <p:spPr>
            <a:xfrm>
              <a:off x="2675783" y="1570457"/>
              <a:ext cx="3240034" cy="646331"/>
            </a:xfrm>
            <a:prstGeom prst="rect">
              <a:avLst/>
            </a:prstGeom>
            <a:noFill/>
          </p:spPr>
          <p:txBody>
            <a:bodyPr wrap="square" rtlCol="0">
              <a:spAutoFit/>
            </a:bodyPr>
            <a:lstStyle/>
            <a:p>
              <a:pPr algn="ctr"/>
              <a:r>
                <a:rPr lang="fr-FR" dirty="0">
                  <a:solidFill>
                    <a:schemeClr val="tx2"/>
                  </a:solidFill>
                  <a:ea typeface="Aileron" charset="0"/>
                  <a:cs typeface="Aileron" charset="0"/>
                </a:rPr>
                <a:t>217 HCC </a:t>
              </a:r>
              <a:r>
                <a:rPr lang="fr-FR" dirty="0" err="1">
                  <a:solidFill>
                    <a:schemeClr val="tx2"/>
                  </a:solidFill>
                  <a:ea typeface="Aileron" charset="0"/>
                  <a:cs typeface="Aileron" charset="0"/>
                </a:rPr>
                <a:t>from</a:t>
              </a:r>
              <a:r>
                <a:rPr lang="fr-FR" dirty="0">
                  <a:solidFill>
                    <a:schemeClr val="tx2"/>
                  </a:solidFill>
                  <a:ea typeface="Aileron" charset="0"/>
                  <a:cs typeface="Aileron" charset="0"/>
                </a:rPr>
                <a:t> 199 patients </a:t>
              </a:r>
              <a:r>
                <a:rPr lang="fr-FR" dirty="0" err="1">
                  <a:solidFill>
                    <a:schemeClr val="tx2"/>
                  </a:solidFill>
                  <a:ea typeface="Aileron" charset="0"/>
                  <a:cs typeface="Aileron" charset="0"/>
                </a:rPr>
                <a:t>treated</a:t>
              </a:r>
              <a:r>
                <a:rPr lang="fr-FR" dirty="0">
                  <a:solidFill>
                    <a:schemeClr val="tx2"/>
                  </a:solidFill>
                  <a:ea typeface="Aileron" charset="0"/>
                  <a:cs typeface="Aileron" charset="0"/>
                </a:rPr>
                <a:t> </a:t>
              </a:r>
              <a:r>
                <a:rPr lang="fr-FR" dirty="0" err="1">
                  <a:solidFill>
                    <a:schemeClr val="tx2"/>
                  </a:solidFill>
                  <a:ea typeface="Aileron" charset="0"/>
                  <a:cs typeface="Aileron" charset="0"/>
                </a:rPr>
                <a:t>with</a:t>
              </a:r>
              <a:r>
                <a:rPr lang="fr-FR" dirty="0">
                  <a:solidFill>
                    <a:schemeClr val="tx2"/>
                  </a:solidFill>
                  <a:ea typeface="Aileron" charset="0"/>
                  <a:cs typeface="Aileron" charset="0"/>
                </a:rPr>
                <a:t> </a:t>
              </a:r>
              <a:r>
                <a:rPr lang="fr-FR" dirty="0" err="1">
                  <a:solidFill>
                    <a:schemeClr val="tx2"/>
                  </a:solidFill>
                  <a:ea typeface="Aileron" charset="0"/>
                  <a:cs typeface="Aileron" charset="0"/>
                </a:rPr>
                <a:t>surgical</a:t>
              </a:r>
              <a:r>
                <a:rPr lang="fr-FR" dirty="0">
                  <a:solidFill>
                    <a:schemeClr val="tx2"/>
                  </a:solidFill>
                  <a:ea typeface="Aileron" charset="0"/>
                  <a:cs typeface="Aileron" charset="0"/>
                </a:rPr>
                <a:t> </a:t>
              </a:r>
              <a:r>
                <a:rPr lang="fr-FR" dirty="0" err="1">
                  <a:solidFill>
                    <a:schemeClr val="tx2"/>
                  </a:solidFill>
                  <a:ea typeface="Aileron" charset="0"/>
                  <a:cs typeface="Aileron" charset="0"/>
                </a:rPr>
                <a:t>resection</a:t>
              </a:r>
              <a:endParaRPr lang="fr-FR" dirty="0">
                <a:solidFill>
                  <a:schemeClr val="tx2"/>
                </a:solidFill>
                <a:ea typeface="Aileron" charset="0"/>
                <a:cs typeface="Aileron" charset="0"/>
              </a:endParaRPr>
            </a:p>
          </p:txBody>
        </p:sp>
      </p:grpSp>
      <p:grpSp>
        <p:nvGrpSpPr>
          <p:cNvPr id="16" name="Groupe 15">
            <a:extLst>
              <a:ext uri="{FF2B5EF4-FFF2-40B4-BE49-F238E27FC236}">
                <a16:creationId xmlns:a16="http://schemas.microsoft.com/office/drawing/2014/main" id="{A2DEF2FE-33C8-D246-95B4-DA4171178704}"/>
              </a:ext>
            </a:extLst>
          </p:cNvPr>
          <p:cNvGrpSpPr/>
          <p:nvPr/>
        </p:nvGrpSpPr>
        <p:grpSpPr>
          <a:xfrm>
            <a:off x="1703513" y="2665392"/>
            <a:ext cx="3384376" cy="648072"/>
            <a:chOff x="479376" y="2746758"/>
            <a:chExt cx="3384376" cy="648072"/>
          </a:xfrm>
        </p:grpSpPr>
        <p:sp>
          <p:nvSpPr>
            <p:cNvPr id="7" name="Rectangle : coins arrondis 6">
              <a:extLst>
                <a:ext uri="{FF2B5EF4-FFF2-40B4-BE49-F238E27FC236}">
                  <a16:creationId xmlns:a16="http://schemas.microsoft.com/office/drawing/2014/main" id="{3FB10E88-6601-C944-9DE7-2AAC3F750588}"/>
                </a:ext>
              </a:extLst>
            </p:cNvPr>
            <p:cNvSpPr/>
            <p:nvPr/>
          </p:nvSpPr>
          <p:spPr>
            <a:xfrm>
              <a:off x="479376" y="2746758"/>
              <a:ext cx="3384376" cy="648072"/>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6F839764-85A3-054B-B284-498B87BE9443}"/>
                </a:ext>
              </a:extLst>
            </p:cNvPr>
            <p:cNvSpPr txBox="1"/>
            <p:nvPr/>
          </p:nvSpPr>
          <p:spPr>
            <a:xfrm>
              <a:off x="551547" y="2886128"/>
              <a:ext cx="3240034" cy="369332"/>
            </a:xfrm>
            <a:prstGeom prst="rect">
              <a:avLst/>
            </a:prstGeom>
            <a:noFill/>
          </p:spPr>
          <p:txBody>
            <a:bodyPr wrap="square" rtlCol="0">
              <a:spAutoFit/>
            </a:bodyPr>
            <a:lstStyle/>
            <a:p>
              <a:pPr algn="ctr"/>
              <a:r>
                <a:rPr lang="fr-FR" dirty="0">
                  <a:solidFill>
                    <a:schemeClr val="tx2"/>
                  </a:solidFill>
                  <a:ea typeface="Aileron" charset="0"/>
                  <a:cs typeface="Aileron" charset="0"/>
                </a:rPr>
                <a:t>83% PD-L1 </a:t>
              </a:r>
              <a:r>
                <a:rPr lang="fr-FR" dirty="0" err="1">
                  <a:solidFill>
                    <a:schemeClr val="tx2"/>
                  </a:solidFill>
                  <a:ea typeface="Aileron" charset="0"/>
                  <a:cs typeface="Aileron" charset="0"/>
                </a:rPr>
                <a:t>negative</a:t>
              </a:r>
              <a:endParaRPr lang="fr-FR" dirty="0">
                <a:solidFill>
                  <a:schemeClr val="tx2"/>
                </a:solidFill>
                <a:ea typeface="Aileron" charset="0"/>
                <a:cs typeface="Aileron" charset="0"/>
              </a:endParaRPr>
            </a:p>
          </p:txBody>
        </p:sp>
      </p:grpSp>
      <p:grpSp>
        <p:nvGrpSpPr>
          <p:cNvPr id="18" name="Groupe 17">
            <a:extLst>
              <a:ext uri="{FF2B5EF4-FFF2-40B4-BE49-F238E27FC236}">
                <a16:creationId xmlns:a16="http://schemas.microsoft.com/office/drawing/2014/main" id="{8D7A2758-8779-A94C-99B1-806B0C42E189}"/>
              </a:ext>
            </a:extLst>
          </p:cNvPr>
          <p:cNvGrpSpPr/>
          <p:nvPr/>
        </p:nvGrpSpPr>
        <p:grpSpPr>
          <a:xfrm>
            <a:off x="7245857" y="2721922"/>
            <a:ext cx="3746687" cy="648072"/>
            <a:chOff x="4365536" y="2741972"/>
            <a:chExt cx="3746687" cy="648072"/>
          </a:xfrm>
        </p:grpSpPr>
        <p:sp>
          <p:nvSpPr>
            <p:cNvPr id="8" name="Rectangle : coins arrondis 7">
              <a:extLst>
                <a:ext uri="{FF2B5EF4-FFF2-40B4-BE49-F238E27FC236}">
                  <a16:creationId xmlns:a16="http://schemas.microsoft.com/office/drawing/2014/main" id="{23B8EA86-404B-A645-87A6-8DF8DB49DF5F}"/>
                </a:ext>
              </a:extLst>
            </p:cNvPr>
            <p:cNvSpPr/>
            <p:nvPr/>
          </p:nvSpPr>
          <p:spPr>
            <a:xfrm>
              <a:off x="4420759" y="2741972"/>
              <a:ext cx="3636240" cy="648072"/>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E1C93356-540F-184B-8CA4-244742059F0C}"/>
                </a:ext>
              </a:extLst>
            </p:cNvPr>
            <p:cNvSpPr txBox="1"/>
            <p:nvPr/>
          </p:nvSpPr>
          <p:spPr>
            <a:xfrm>
              <a:off x="4365536" y="2881342"/>
              <a:ext cx="3746687" cy="369332"/>
            </a:xfrm>
            <a:prstGeom prst="rect">
              <a:avLst/>
            </a:prstGeom>
            <a:noFill/>
          </p:spPr>
          <p:txBody>
            <a:bodyPr wrap="square" rtlCol="0">
              <a:spAutoFit/>
            </a:bodyPr>
            <a:lstStyle/>
            <a:p>
              <a:pPr algn="ctr"/>
              <a:r>
                <a:rPr lang="fr-FR" dirty="0">
                  <a:solidFill>
                    <a:schemeClr val="tx2"/>
                  </a:solidFill>
                  <a:ea typeface="Aileron" charset="0"/>
                  <a:cs typeface="Aileron" charset="0"/>
                </a:rPr>
                <a:t>17% PD-L1 positive in </a:t>
              </a:r>
              <a:r>
                <a:rPr lang="fr-FR" dirty="0" err="1">
                  <a:solidFill>
                    <a:schemeClr val="tx2"/>
                  </a:solidFill>
                  <a:ea typeface="Aileron" charset="0"/>
                  <a:cs typeface="Aileron" charset="0"/>
                </a:rPr>
                <a:t>neoplastic</a:t>
              </a:r>
              <a:r>
                <a:rPr lang="fr-FR" dirty="0">
                  <a:solidFill>
                    <a:schemeClr val="tx2"/>
                  </a:solidFill>
                  <a:ea typeface="Aileron" charset="0"/>
                  <a:cs typeface="Aileron" charset="0"/>
                </a:rPr>
                <a:t> </a:t>
              </a:r>
              <a:r>
                <a:rPr lang="fr-FR" dirty="0" err="1">
                  <a:solidFill>
                    <a:schemeClr val="tx2"/>
                  </a:solidFill>
                  <a:ea typeface="Aileron" charset="0"/>
                  <a:cs typeface="Aileron" charset="0"/>
                </a:rPr>
                <a:t>cells</a:t>
              </a:r>
              <a:endParaRPr lang="fr-FR" dirty="0">
                <a:solidFill>
                  <a:schemeClr val="tx2"/>
                </a:solidFill>
                <a:ea typeface="Aileron" charset="0"/>
                <a:cs typeface="Aileron" charset="0"/>
              </a:endParaRPr>
            </a:p>
          </p:txBody>
        </p:sp>
      </p:grpSp>
      <p:grpSp>
        <p:nvGrpSpPr>
          <p:cNvPr id="19" name="Groupe 18">
            <a:extLst>
              <a:ext uri="{FF2B5EF4-FFF2-40B4-BE49-F238E27FC236}">
                <a16:creationId xmlns:a16="http://schemas.microsoft.com/office/drawing/2014/main" id="{DB66A0BA-E635-B64A-90FD-971866B4A664}"/>
              </a:ext>
            </a:extLst>
          </p:cNvPr>
          <p:cNvGrpSpPr/>
          <p:nvPr/>
        </p:nvGrpSpPr>
        <p:grpSpPr>
          <a:xfrm>
            <a:off x="7301080" y="3699900"/>
            <a:ext cx="3636240" cy="1030860"/>
            <a:chOff x="7117238" y="3861048"/>
            <a:chExt cx="3636240" cy="1030860"/>
          </a:xfrm>
        </p:grpSpPr>
        <p:sp>
          <p:nvSpPr>
            <p:cNvPr id="9" name="Rectangle : coins arrondis 8">
              <a:extLst>
                <a:ext uri="{FF2B5EF4-FFF2-40B4-BE49-F238E27FC236}">
                  <a16:creationId xmlns:a16="http://schemas.microsoft.com/office/drawing/2014/main" id="{91E28444-7ABE-E64E-B968-ED9245626CA0}"/>
                </a:ext>
              </a:extLst>
            </p:cNvPr>
            <p:cNvSpPr/>
            <p:nvPr/>
          </p:nvSpPr>
          <p:spPr>
            <a:xfrm>
              <a:off x="7117239" y="3861048"/>
              <a:ext cx="3636239" cy="1030860"/>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CF43CA86-B80F-F940-8DA6-192405685358}"/>
                </a:ext>
              </a:extLst>
            </p:cNvPr>
            <p:cNvSpPr txBox="1"/>
            <p:nvPr/>
          </p:nvSpPr>
          <p:spPr>
            <a:xfrm>
              <a:off x="7117238" y="3914813"/>
              <a:ext cx="3636240" cy="923330"/>
            </a:xfrm>
            <a:prstGeom prst="rect">
              <a:avLst/>
            </a:prstGeom>
            <a:noFill/>
          </p:spPr>
          <p:txBody>
            <a:bodyPr wrap="square" rtlCol="0">
              <a:spAutoFit/>
            </a:bodyPr>
            <a:lstStyle/>
            <a:p>
              <a:pPr algn="ctr"/>
              <a:r>
                <a:rPr lang="fr-FR" dirty="0">
                  <a:solidFill>
                    <a:schemeClr val="tx2"/>
                  </a:solidFill>
                  <a:ea typeface="Aileron" charset="0"/>
                  <a:cs typeface="Aileron" charset="0"/>
                </a:rPr>
                <a:t>High AFP, satellite nodules, </a:t>
              </a:r>
              <a:r>
                <a:rPr lang="fr-FR" dirty="0" err="1">
                  <a:solidFill>
                    <a:schemeClr val="tx2"/>
                  </a:solidFill>
                  <a:ea typeface="Aileron" charset="0"/>
                  <a:cs typeface="Aileron" charset="0"/>
                </a:rPr>
                <a:t>vascular</a:t>
              </a:r>
              <a:r>
                <a:rPr lang="fr-FR" dirty="0">
                  <a:solidFill>
                    <a:schemeClr val="tx2"/>
                  </a:solidFill>
                  <a:ea typeface="Aileron" charset="0"/>
                  <a:cs typeface="Aileron" charset="0"/>
                </a:rPr>
                <a:t> invasion, </a:t>
              </a:r>
              <a:r>
                <a:rPr lang="fr-FR" dirty="0" err="1">
                  <a:solidFill>
                    <a:schemeClr val="tx2"/>
                  </a:solidFill>
                  <a:ea typeface="Aileron" charset="0"/>
                  <a:cs typeface="Aileron" charset="0"/>
                </a:rPr>
                <a:t>poor</a:t>
              </a:r>
              <a:r>
                <a:rPr lang="fr-FR" dirty="0">
                  <a:solidFill>
                    <a:schemeClr val="tx2"/>
                  </a:solidFill>
                  <a:ea typeface="Aileron" charset="0"/>
                  <a:cs typeface="Aileron" charset="0"/>
                </a:rPr>
                <a:t> </a:t>
              </a:r>
              <a:r>
                <a:rPr lang="fr-FR" dirty="0" err="1">
                  <a:solidFill>
                    <a:schemeClr val="tx2"/>
                  </a:solidFill>
                  <a:ea typeface="Aileron" charset="0"/>
                  <a:cs typeface="Aileron" charset="0"/>
                </a:rPr>
                <a:t>differentiation</a:t>
              </a:r>
              <a:r>
                <a:rPr lang="fr-FR" dirty="0">
                  <a:solidFill>
                    <a:schemeClr val="tx2"/>
                  </a:solidFill>
                  <a:ea typeface="Aileron" charset="0"/>
                  <a:cs typeface="Aileron" charset="0"/>
                </a:rPr>
                <a:t> «</a:t>
              </a:r>
              <a:r>
                <a:rPr lang="fr-FR" dirty="0" err="1">
                  <a:solidFill>
                    <a:schemeClr val="tx2"/>
                  </a:solidFill>
                  <a:ea typeface="Aileron" charset="0"/>
                  <a:cs typeface="Aileron" charset="0"/>
                </a:rPr>
                <a:t>lymphoepithelioma-like</a:t>
              </a:r>
              <a:r>
                <a:rPr lang="fr-FR" dirty="0">
                  <a:solidFill>
                    <a:schemeClr val="tx2"/>
                  </a:solidFill>
                  <a:ea typeface="Aileron" charset="0"/>
                  <a:cs typeface="Aileron" charset="0"/>
                </a:rPr>
                <a:t>» </a:t>
              </a:r>
              <a:r>
                <a:rPr lang="fr-FR" dirty="0" err="1">
                  <a:solidFill>
                    <a:schemeClr val="tx2"/>
                  </a:solidFill>
                  <a:ea typeface="Aileron" charset="0"/>
                  <a:cs typeface="Aileron" charset="0"/>
                </a:rPr>
                <a:t>subtype</a:t>
              </a:r>
              <a:endParaRPr lang="fr-FR" dirty="0">
                <a:solidFill>
                  <a:schemeClr val="tx2"/>
                </a:solidFill>
                <a:ea typeface="Aileron" charset="0"/>
                <a:cs typeface="Aileron" charset="0"/>
              </a:endParaRPr>
            </a:p>
          </p:txBody>
        </p:sp>
      </p:grpSp>
      <p:grpSp>
        <p:nvGrpSpPr>
          <p:cNvPr id="20" name="Groupe 19">
            <a:extLst>
              <a:ext uri="{FF2B5EF4-FFF2-40B4-BE49-F238E27FC236}">
                <a16:creationId xmlns:a16="http://schemas.microsoft.com/office/drawing/2014/main" id="{5F0D5B36-B4C5-4146-AD01-F0A36E9F3890}"/>
              </a:ext>
            </a:extLst>
          </p:cNvPr>
          <p:cNvGrpSpPr/>
          <p:nvPr/>
        </p:nvGrpSpPr>
        <p:grpSpPr>
          <a:xfrm>
            <a:off x="7280032" y="5060667"/>
            <a:ext cx="3678337" cy="923330"/>
            <a:chOff x="7117237" y="5060667"/>
            <a:chExt cx="3678337" cy="923330"/>
          </a:xfrm>
        </p:grpSpPr>
        <p:sp>
          <p:nvSpPr>
            <p:cNvPr id="10" name="Rectangle : coins arrondis 9">
              <a:extLst>
                <a:ext uri="{FF2B5EF4-FFF2-40B4-BE49-F238E27FC236}">
                  <a16:creationId xmlns:a16="http://schemas.microsoft.com/office/drawing/2014/main" id="{EC7609A4-1942-2B45-8EE8-C10F15E301DD}"/>
                </a:ext>
              </a:extLst>
            </p:cNvPr>
            <p:cNvSpPr/>
            <p:nvPr/>
          </p:nvSpPr>
          <p:spPr>
            <a:xfrm>
              <a:off x="7117237" y="5074681"/>
              <a:ext cx="3678337" cy="895303"/>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CDC3E721-EF00-6C4A-9E02-CDC94841321E}"/>
                </a:ext>
              </a:extLst>
            </p:cNvPr>
            <p:cNvSpPr txBox="1"/>
            <p:nvPr/>
          </p:nvSpPr>
          <p:spPr>
            <a:xfrm>
              <a:off x="7159334" y="5060667"/>
              <a:ext cx="3594143" cy="923330"/>
            </a:xfrm>
            <a:prstGeom prst="rect">
              <a:avLst/>
            </a:prstGeom>
            <a:noFill/>
          </p:spPr>
          <p:txBody>
            <a:bodyPr wrap="square" rtlCol="0">
              <a:spAutoFit/>
            </a:bodyPr>
            <a:lstStyle/>
            <a:p>
              <a:pPr algn="ctr"/>
              <a:r>
                <a:rPr lang="fr-FR" dirty="0" err="1">
                  <a:solidFill>
                    <a:schemeClr val="tx2"/>
                  </a:solidFill>
                  <a:ea typeface="Aileron" charset="0"/>
                  <a:cs typeface="Aileron" charset="0"/>
                </a:rPr>
                <a:t>Treatment</a:t>
              </a:r>
              <a:r>
                <a:rPr lang="fr-FR" dirty="0">
                  <a:solidFill>
                    <a:schemeClr val="tx2"/>
                  </a:solidFill>
                  <a:ea typeface="Aileron" charset="0"/>
                  <a:cs typeface="Aileron" charset="0"/>
                </a:rPr>
                <a:t> </a:t>
              </a:r>
              <a:r>
                <a:rPr lang="fr-FR" dirty="0" err="1">
                  <a:solidFill>
                    <a:schemeClr val="tx2"/>
                  </a:solidFill>
                  <a:ea typeface="Aileron" charset="0"/>
                  <a:cs typeface="Aileron" charset="0"/>
                </a:rPr>
                <a:t>with</a:t>
              </a:r>
              <a:r>
                <a:rPr lang="fr-FR" dirty="0">
                  <a:solidFill>
                    <a:schemeClr val="tx2"/>
                  </a:solidFill>
                  <a:ea typeface="Aileron" charset="0"/>
                  <a:cs typeface="Aileron" charset="0"/>
                </a:rPr>
                <a:t> immune checkpoint </a:t>
              </a:r>
              <a:r>
                <a:rPr lang="fr-FR" dirty="0" err="1">
                  <a:solidFill>
                    <a:schemeClr val="tx2"/>
                  </a:solidFill>
                  <a:ea typeface="Aileron" charset="0"/>
                  <a:cs typeface="Aileron" charset="0"/>
                </a:rPr>
                <a:t>inhibitors</a:t>
              </a:r>
              <a:r>
                <a:rPr lang="fr-FR" dirty="0">
                  <a:solidFill>
                    <a:schemeClr val="tx2"/>
                  </a:solidFill>
                  <a:ea typeface="Aileron" charset="0"/>
                  <a:cs typeface="Aileron" charset="0"/>
                </a:rPr>
                <a:t> </a:t>
              </a:r>
              <a:r>
                <a:rPr lang="fr-FR" dirty="0" err="1">
                  <a:solidFill>
                    <a:schemeClr val="tx2"/>
                  </a:solidFill>
                  <a:ea typeface="Aileron" charset="0"/>
                  <a:cs typeface="Aileron" charset="0"/>
                </a:rPr>
                <a:t>should</a:t>
              </a:r>
              <a:r>
                <a:rPr lang="fr-FR" dirty="0">
                  <a:solidFill>
                    <a:schemeClr val="tx2"/>
                  </a:solidFill>
                  <a:ea typeface="Aileron" charset="0"/>
                  <a:cs typeface="Aileron" charset="0"/>
                </a:rPr>
                <a:t> </a:t>
              </a:r>
              <a:r>
                <a:rPr lang="fr-FR" dirty="0" err="1">
                  <a:solidFill>
                    <a:schemeClr val="tx2"/>
                  </a:solidFill>
                  <a:ea typeface="Aileron" charset="0"/>
                  <a:cs typeface="Aileron" charset="0"/>
                </a:rPr>
                <a:t>be</a:t>
              </a:r>
              <a:r>
                <a:rPr lang="fr-FR" dirty="0">
                  <a:solidFill>
                    <a:schemeClr val="tx2"/>
                  </a:solidFill>
                  <a:ea typeface="Aileron" charset="0"/>
                  <a:cs typeface="Aileron" charset="0"/>
                </a:rPr>
                <a:t> </a:t>
              </a:r>
              <a:r>
                <a:rPr lang="fr-FR" dirty="0" err="1">
                  <a:solidFill>
                    <a:schemeClr val="tx2"/>
                  </a:solidFill>
                  <a:ea typeface="Aileron" charset="0"/>
                  <a:cs typeface="Aileron" charset="0"/>
                </a:rPr>
                <a:t>considered</a:t>
              </a:r>
              <a:r>
                <a:rPr lang="fr-FR" dirty="0">
                  <a:solidFill>
                    <a:schemeClr val="tx2"/>
                  </a:solidFill>
                  <a:ea typeface="Aileron" charset="0"/>
                  <a:cs typeface="Aileron" charset="0"/>
                </a:rPr>
                <a:t> in </a:t>
              </a:r>
              <a:r>
                <a:rPr lang="fr-FR" dirty="0" err="1">
                  <a:solidFill>
                    <a:schemeClr val="tx2"/>
                  </a:solidFill>
                  <a:ea typeface="Aileron" charset="0"/>
                  <a:cs typeface="Aileron" charset="0"/>
                </a:rPr>
                <a:t>this</a:t>
              </a:r>
              <a:r>
                <a:rPr lang="fr-FR" dirty="0">
                  <a:solidFill>
                    <a:schemeClr val="tx2"/>
                  </a:solidFill>
                  <a:ea typeface="Aileron" charset="0"/>
                  <a:cs typeface="Aileron" charset="0"/>
                </a:rPr>
                <a:t> group?</a:t>
              </a:r>
            </a:p>
          </p:txBody>
        </p:sp>
      </p:grpSp>
      <p:cxnSp>
        <p:nvCxnSpPr>
          <p:cNvPr id="22" name="Connecteur droit avec flèche 21">
            <a:extLst>
              <a:ext uri="{FF2B5EF4-FFF2-40B4-BE49-F238E27FC236}">
                <a16:creationId xmlns:a16="http://schemas.microsoft.com/office/drawing/2014/main" id="{8997C7FC-A298-CF41-BC25-56320D3B9969}"/>
              </a:ext>
            </a:extLst>
          </p:cNvPr>
          <p:cNvCxnSpPr>
            <a:stCxn id="3" idx="2"/>
            <a:endCxn id="7" idx="0"/>
          </p:cNvCxnSpPr>
          <p:nvPr/>
        </p:nvCxnSpPr>
        <p:spPr>
          <a:xfrm flipH="1">
            <a:off x="3395701" y="1953513"/>
            <a:ext cx="2700299" cy="7118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Connecteur droit avec flèche 23">
            <a:extLst>
              <a:ext uri="{FF2B5EF4-FFF2-40B4-BE49-F238E27FC236}">
                <a16:creationId xmlns:a16="http://schemas.microsoft.com/office/drawing/2014/main" id="{2EEFF5A5-B95C-1C49-8444-47ADC8AC01E7}"/>
              </a:ext>
            </a:extLst>
          </p:cNvPr>
          <p:cNvCxnSpPr>
            <a:stCxn id="3" idx="2"/>
            <a:endCxn id="8" idx="0"/>
          </p:cNvCxnSpPr>
          <p:nvPr/>
        </p:nvCxnSpPr>
        <p:spPr>
          <a:xfrm>
            <a:off x="6096000" y="1953513"/>
            <a:ext cx="3023200" cy="7684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Connecteur droit avec flèche 25">
            <a:extLst>
              <a:ext uri="{FF2B5EF4-FFF2-40B4-BE49-F238E27FC236}">
                <a16:creationId xmlns:a16="http://schemas.microsoft.com/office/drawing/2014/main" id="{C2292151-1F5C-CC41-8F2E-74209CF3E04A}"/>
              </a:ext>
            </a:extLst>
          </p:cNvPr>
          <p:cNvCxnSpPr>
            <a:cxnSpLocks/>
          </p:cNvCxnSpPr>
          <p:nvPr/>
        </p:nvCxnSpPr>
        <p:spPr>
          <a:xfrm>
            <a:off x="9119200" y="3369994"/>
            <a:ext cx="1" cy="3299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Connecteur droit avec flèche 27">
            <a:extLst>
              <a:ext uri="{FF2B5EF4-FFF2-40B4-BE49-F238E27FC236}">
                <a16:creationId xmlns:a16="http://schemas.microsoft.com/office/drawing/2014/main" id="{7F029E1C-572C-CC42-8401-C26B47C01B19}"/>
              </a:ext>
            </a:extLst>
          </p:cNvPr>
          <p:cNvCxnSpPr>
            <a:cxnSpLocks/>
          </p:cNvCxnSpPr>
          <p:nvPr/>
        </p:nvCxnSpPr>
        <p:spPr>
          <a:xfrm>
            <a:off x="9119200" y="4730760"/>
            <a:ext cx="0" cy="3299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2995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3"/>
          <p:cNvSpPr>
            <a:spLocks noGrp="1" noChangeArrowheads="1"/>
          </p:cNvSpPr>
          <p:nvPr>
            <p:ph sz="quarter" idx="12"/>
          </p:nvPr>
        </p:nvSpPr>
        <p:spPr/>
        <p:txBody>
          <a:bodyPr/>
          <a:lstStyle/>
          <a:p>
            <a:endParaRPr lang="en-US" dirty="0"/>
          </a:p>
          <a:p>
            <a:endParaRPr lang="en-US" dirty="0"/>
          </a:p>
          <a:p>
            <a:r>
              <a:rPr lang="en-US" dirty="0"/>
              <a:t>Treatment of hepatocellular carcinoma (HCC) does not occur in a vacuum</a:t>
            </a:r>
          </a:p>
          <a:p>
            <a:endParaRPr lang="en-US" dirty="0"/>
          </a:p>
          <a:p>
            <a:r>
              <a:rPr lang="en-US" dirty="0"/>
              <a:t>Coordinated care with gastroenterology/hepatology is essential for preparing and managing patients with cirrhosis in the treatment of HCC</a:t>
            </a:r>
          </a:p>
          <a:p>
            <a:endParaRPr lang="en-US" dirty="0"/>
          </a:p>
          <a:p>
            <a:r>
              <a:rPr lang="en-US" dirty="0"/>
              <a:t>No currently available predictive biomarkers for re-stratification and for tailoring therapy options</a:t>
            </a:r>
          </a:p>
          <a:p>
            <a:endParaRPr lang="en-US" dirty="0"/>
          </a:p>
        </p:txBody>
      </p:sp>
      <p:sp>
        <p:nvSpPr>
          <p:cNvPr id="89091" name="Rectangle 2"/>
          <p:cNvSpPr>
            <a:spLocks noGrp="1" noChangeArrowheads="1"/>
          </p:cNvSpPr>
          <p:nvPr>
            <p:ph type="title"/>
          </p:nvPr>
        </p:nvSpPr>
        <p:spPr/>
        <p:txBody>
          <a:bodyPr/>
          <a:lstStyle/>
          <a:p>
            <a:r>
              <a:rPr lang="en-US"/>
              <a:t>Conclusions</a:t>
            </a:r>
            <a:endParaRPr lang="en-US" dirty="0"/>
          </a:p>
        </p:txBody>
      </p:sp>
      <p:sp>
        <p:nvSpPr>
          <p:cNvPr id="11" name="Slide Number Placeholder 10">
            <a:extLst>
              <a:ext uri="{FF2B5EF4-FFF2-40B4-BE49-F238E27FC236}">
                <a16:creationId xmlns:a16="http://schemas.microsoft.com/office/drawing/2014/main" id="{1552B647-F5E3-814D-B296-FE80FA843016}"/>
              </a:ext>
            </a:extLst>
          </p:cNvPr>
          <p:cNvSpPr>
            <a:spLocks noGrp="1"/>
          </p:cNvSpPr>
          <p:nvPr>
            <p:ph type="sldNum" sz="quarter" idx="4"/>
          </p:nvPr>
        </p:nvSpPr>
        <p:spPr/>
        <p:txBody>
          <a:bodyPr/>
          <a:lstStyle/>
          <a:p>
            <a:fld id="{FCE43C0F-8A7B-3A4B-9DB5-B3472E36E833}" type="slidenum">
              <a:rPr lang="en-GB" smtClean="0"/>
              <a:pPr/>
              <a:t>57</a:t>
            </a:fld>
            <a:endParaRPr lang="en-GB" dirty="0"/>
          </a:p>
        </p:txBody>
      </p:sp>
      <p:sp>
        <p:nvSpPr>
          <p:cNvPr id="5" name="Content Placeholder 4">
            <a:extLst>
              <a:ext uri="{FF2B5EF4-FFF2-40B4-BE49-F238E27FC236}">
                <a16:creationId xmlns:a16="http://schemas.microsoft.com/office/drawing/2014/main" id="{A5BFE7CF-9E82-8E4A-9448-FF5B9ACB56D1}"/>
              </a:ext>
            </a:extLst>
          </p:cNvPr>
          <p:cNvSpPr>
            <a:spLocks noGrp="1"/>
          </p:cNvSpPr>
          <p:nvPr>
            <p:ph sz="quarter" idx="15"/>
          </p:nvPr>
        </p:nvSpPr>
        <p:spPr>
          <a:xfrm>
            <a:off x="620184" y="6356351"/>
            <a:ext cx="8116800" cy="365125"/>
          </a:xfrm>
        </p:spPr>
        <p:txBody>
          <a:bodyPr/>
          <a:lstStyle/>
          <a:p>
            <a:pPr>
              <a:spcBef>
                <a:spcPts val="0"/>
              </a:spcBef>
            </a:pPr>
            <a:r>
              <a:rPr lang="en-US" dirty="0"/>
              <a:t>HCC, hepatocellular carcinoma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46885-5A0D-48E1-98DE-CA396A4FE357}"/>
              </a:ext>
            </a:extLst>
          </p:cNvPr>
          <p:cNvSpPr>
            <a:spLocks noGrp="1"/>
          </p:cNvSpPr>
          <p:nvPr>
            <p:ph type="title"/>
          </p:nvPr>
        </p:nvSpPr>
        <p:spPr/>
        <p:txBody>
          <a:bodyPr>
            <a:normAutofit/>
          </a:bodyPr>
          <a:lstStyle/>
          <a:p>
            <a:r>
              <a:rPr lang="en-GB" sz="3200" dirty="0"/>
              <a:t>Experts Knowledge Share</a:t>
            </a:r>
            <a:br>
              <a:rPr lang="en-GB" sz="3200" dirty="0"/>
            </a:br>
            <a:br>
              <a:rPr lang="en-GB" sz="3200" dirty="0"/>
            </a:br>
            <a:r>
              <a:rPr lang="en-GB" sz="3200" dirty="0">
                <a:latin typeface="+mj-lt"/>
                <a:ea typeface="PT Sans" panose="020B0503020203020204" pitchFamily="34" charset="0"/>
              </a:rPr>
              <a:t>A look to future treatments and closing</a:t>
            </a:r>
            <a:r>
              <a:rPr lang="en-GB" sz="3200" baseline="0" dirty="0">
                <a:latin typeface="+mj-lt"/>
                <a:ea typeface="PT Sans" panose="020B0503020203020204" pitchFamily="34" charset="0"/>
              </a:rPr>
              <a:t> remarks</a:t>
            </a:r>
            <a:br>
              <a:rPr lang="en-GB" sz="3200" dirty="0">
                <a:latin typeface="+mj-lt"/>
                <a:ea typeface="PT Sans" panose="020B0503020203020204" pitchFamily="34" charset="0"/>
              </a:rPr>
            </a:br>
            <a:br>
              <a:rPr lang="en-GB" sz="3200" i="0" dirty="0"/>
            </a:br>
            <a:br>
              <a:rPr lang="en-US" sz="3200" b="1" dirty="0">
                <a:effectLst/>
                <a:ea typeface="Calibri" panose="020F0502020204030204" pitchFamily="34" charset="0"/>
                <a:cs typeface="Times New Roman" panose="02020603050405020304" pitchFamily="18" charset="0"/>
              </a:rPr>
            </a:br>
            <a:br>
              <a:rPr lang="en-US" sz="3200" b="1" dirty="0">
                <a:effectLst/>
                <a:ea typeface="Calibri" panose="020F0502020204030204" pitchFamily="34" charset="0"/>
                <a:cs typeface="Times New Roman" panose="02020603050405020304" pitchFamily="18" charset="0"/>
              </a:rPr>
            </a:br>
            <a:r>
              <a:rPr lang="en-US" cap="none" dirty="0">
                <a:ea typeface="Calibri" panose="020F0502020204030204" pitchFamily="34" charset="0"/>
                <a:cs typeface="Times New Roman" panose="02020603050405020304" pitchFamily="18" charset="0"/>
              </a:rPr>
              <a:t>Prof. Peter Galle</a:t>
            </a:r>
            <a:br>
              <a:rPr lang="en-US" cap="none" dirty="0">
                <a:ea typeface="Calibri" panose="020F0502020204030204" pitchFamily="34" charset="0"/>
                <a:cs typeface="Times New Roman" panose="02020603050405020304" pitchFamily="18" charset="0"/>
              </a:rPr>
            </a:br>
            <a:r>
              <a:rPr lang="en-GB" sz="3200" cap="none" dirty="0"/>
              <a:t>Department of Gastroenterology and Hepatology </a:t>
            </a:r>
            <a:br>
              <a:rPr lang="en-GB" sz="3200" cap="none" dirty="0"/>
            </a:br>
            <a:r>
              <a:rPr lang="en-GB" sz="3200" cap="none" dirty="0"/>
              <a:t>University Medical </a:t>
            </a:r>
            <a:r>
              <a:rPr lang="en-GB" sz="3200" cap="none" dirty="0" err="1"/>
              <a:t>Center</a:t>
            </a:r>
            <a:r>
              <a:rPr lang="en-GB" sz="3200" cap="none" dirty="0"/>
              <a:t> Mainz, Mainz, Germany</a:t>
            </a:r>
            <a:endParaRPr lang="en-GB" sz="2200" dirty="0">
              <a:solidFill>
                <a:srgbClr val="FF0000"/>
              </a:solidFill>
            </a:endParaRPr>
          </a:p>
        </p:txBody>
      </p:sp>
      <p:sp>
        <p:nvSpPr>
          <p:cNvPr id="3" name="Slide Number Placeholder 2">
            <a:extLst>
              <a:ext uri="{FF2B5EF4-FFF2-40B4-BE49-F238E27FC236}">
                <a16:creationId xmlns:a16="http://schemas.microsoft.com/office/drawing/2014/main" id="{CE2CFDDB-3CB5-414A-9ED8-6D6FFF03CCC7}"/>
              </a:ext>
            </a:extLst>
          </p:cNvPr>
          <p:cNvSpPr>
            <a:spLocks noGrp="1"/>
          </p:cNvSpPr>
          <p:nvPr>
            <p:ph type="sldNum" sz="quarter" idx="4"/>
          </p:nvPr>
        </p:nvSpPr>
        <p:spPr/>
        <p:txBody>
          <a:bodyPr/>
          <a:lstStyle/>
          <a:p>
            <a:fld id="{FCE43C0F-8A7B-3A4B-9DB5-B3472E36E833}" type="slidenum">
              <a:rPr lang="en-GB" smtClean="0"/>
              <a:pPr/>
              <a:t>58</a:t>
            </a:fld>
            <a:endParaRPr lang="en-GB" dirty="0"/>
          </a:p>
        </p:txBody>
      </p:sp>
    </p:spTree>
    <p:extLst>
      <p:ext uri="{BB962C8B-B14F-4D97-AF65-F5344CB8AC3E}">
        <p14:creationId xmlns:p14="http://schemas.microsoft.com/office/powerpoint/2010/main" val="143675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212"/>
        <p:cNvGrpSpPr/>
        <p:nvPr/>
      </p:nvGrpSpPr>
      <p:grpSpPr>
        <a:xfrm>
          <a:off x="0" y="0"/>
          <a:ext cx="0" cy="0"/>
          <a:chOff x="0" y="0"/>
          <a:chExt cx="0" cy="0"/>
        </a:xfrm>
      </p:grpSpPr>
      <p:sp>
        <p:nvSpPr>
          <p:cNvPr id="3213" name="Google Shape;3213;p270">
            <a:hlinkClick r:id="rId3"/>
          </p:cNvPr>
          <p:cNvSpPr/>
          <p:nvPr/>
        </p:nvSpPr>
        <p:spPr>
          <a:xfrm>
            <a:off x="5159619" y="4805972"/>
            <a:ext cx="2160000" cy="543600"/>
          </a:xfrm>
          <a:prstGeom prst="roundRect">
            <a:avLst>
              <a:gd name="adj" fmla="val 16667"/>
            </a:avLst>
          </a:prstGeom>
          <a:solidFill>
            <a:schemeClr val="accent3"/>
          </a:solidFill>
          <a:ln>
            <a:noFill/>
          </a:ln>
        </p:spPr>
        <p:txBody>
          <a:bodyPr spcFirstLastPara="1" wrap="square" lIns="36000" tIns="71925" rIns="36000" bIns="71925" anchor="ctr" anchorCtr="0">
            <a:noAutofit/>
          </a:bodyPr>
          <a:lstStyle/>
          <a:p>
            <a:pPr algn="ctr" defTabSz="914377">
              <a:buClr>
                <a:srgbClr val="000000"/>
              </a:buClr>
              <a:buSzPts val="1100"/>
              <a:defRPr/>
            </a:pPr>
            <a:r>
              <a:rPr lang="en-GB" sz="1100" b="1" kern="0" dirty="0">
                <a:latin typeface="Calibri" panose="020F0502020204030204" pitchFamily="34" charset="0"/>
                <a:ea typeface="Arial"/>
                <a:cs typeface="Calibri" panose="020F0502020204030204" pitchFamily="34" charset="0"/>
                <a:sym typeface="Arial"/>
              </a:rPr>
              <a:t>XmAb22841 ± pembrolizumab</a:t>
            </a:r>
            <a:endParaRPr sz="1400" kern="0" dirty="0">
              <a:latin typeface="Calibri" panose="020F0502020204030204" pitchFamily="34" charset="0"/>
              <a:ea typeface="Arial"/>
              <a:cs typeface="Calibri" panose="020F0502020204030204" pitchFamily="34" charset="0"/>
              <a:sym typeface="Arial"/>
            </a:endParaRPr>
          </a:p>
          <a:p>
            <a:pPr algn="ctr" defTabSz="914377">
              <a:buClr>
                <a:srgbClr val="000000"/>
              </a:buClr>
              <a:buSzPts val="1050"/>
              <a:defRPr/>
            </a:pPr>
            <a:r>
              <a:rPr lang="en-GB" sz="951" kern="0" dirty="0">
                <a:latin typeface="Calibri" panose="020F0502020204030204" pitchFamily="34" charset="0"/>
                <a:cs typeface="Calibri" panose="020F0502020204030204" pitchFamily="34" charset="0"/>
                <a:sym typeface="Arial"/>
              </a:rPr>
              <a:t>(DUET-4; phase I)</a:t>
            </a:r>
            <a:br>
              <a:rPr lang="en-GB" sz="951" kern="0" dirty="0">
                <a:latin typeface="Calibri" panose="020F0502020204030204" pitchFamily="34" charset="0"/>
                <a:cs typeface="Calibri" panose="020F0502020204030204" pitchFamily="34" charset="0"/>
                <a:sym typeface="Arial"/>
              </a:rPr>
            </a:br>
            <a:r>
              <a:rPr lang="en-GB" sz="950" i="1" kern="0" dirty="0">
                <a:latin typeface="Calibri" panose="020F0502020204030204" pitchFamily="34" charset="0"/>
                <a:cs typeface="Calibri" panose="020F0502020204030204" pitchFamily="34" charset="0"/>
                <a:sym typeface="Arial"/>
              </a:rPr>
              <a:t>Anti-CTLA-4 × anti-LAG3 ± anti-PD-1</a:t>
            </a:r>
            <a:endParaRPr sz="950" kern="0" dirty="0">
              <a:latin typeface="Calibri" panose="020F0502020204030204" pitchFamily="34" charset="0"/>
              <a:cs typeface="Calibri" panose="020F0502020204030204" pitchFamily="34" charset="0"/>
              <a:sym typeface="Arial"/>
            </a:endParaRPr>
          </a:p>
        </p:txBody>
      </p:sp>
      <p:sp>
        <p:nvSpPr>
          <p:cNvPr id="3241" name="Google Shape;3241;p270"/>
          <p:cNvSpPr txBox="1">
            <a:spLocks noGrp="1"/>
          </p:cNvSpPr>
          <p:nvPr>
            <p:ph type="title"/>
          </p:nvPr>
        </p:nvSpPr>
        <p:spPr>
          <a:xfrm>
            <a:off x="619200" y="246566"/>
            <a:ext cx="9437240" cy="807285"/>
          </a:xfrm>
        </p:spPr>
        <p:txBody>
          <a:bodyPr/>
          <a:lstStyle/>
          <a:p>
            <a:pPr lvl="0">
              <a:lnSpc>
                <a:spcPct val="100000"/>
              </a:lnSpc>
            </a:pPr>
            <a:r>
              <a:rPr lang="en-GB" sz="2200" dirty="0"/>
              <a:t>The clinical benefit observed with </a:t>
            </a:r>
            <a:r>
              <a:rPr lang="en-GB" sz="2200" dirty="0" err="1"/>
              <a:t>atezolizumab</a:t>
            </a:r>
            <a:r>
              <a:rPr lang="en-GB" sz="2200" dirty="0"/>
              <a:t> + bevacizumab has sparked multiple ongoing 1L CIT combination trials</a:t>
            </a:r>
          </a:p>
        </p:txBody>
      </p:sp>
      <p:sp>
        <p:nvSpPr>
          <p:cNvPr id="3214" name="Google Shape;3214;p270"/>
          <p:cNvSpPr txBox="1">
            <a:spLocks noGrp="1"/>
          </p:cNvSpPr>
          <p:nvPr>
            <p:ph sz="quarter" idx="15"/>
          </p:nvPr>
        </p:nvSpPr>
        <p:spPr>
          <a:xfrm>
            <a:off x="620184" y="6309320"/>
            <a:ext cx="10588384" cy="365125"/>
          </a:xfrm>
        </p:spPr>
        <p:txBody>
          <a:bodyPr/>
          <a:lstStyle/>
          <a:p>
            <a:pPr lvl="0"/>
            <a:r>
              <a:rPr lang="en-GB" dirty="0"/>
              <a:t>*China only; </a:t>
            </a:r>
            <a:r>
              <a:rPr lang="en-GB" baseline="30000" dirty="0"/>
              <a:t>‡</a:t>
            </a:r>
            <a:r>
              <a:rPr lang="en-GB" dirty="0"/>
              <a:t>Met primary endpoints (OS and PFS) at interim analysis</a:t>
            </a:r>
          </a:p>
          <a:p>
            <a:pPr lvl="0">
              <a:spcBef>
                <a:spcPts val="0"/>
              </a:spcBef>
            </a:pPr>
            <a:r>
              <a:rPr lang="en-GB" dirty="0">
                <a:solidFill>
                  <a:schemeClr val="tx2"/>
                </a:solidFill>
              </a:rPr>
              <a:t>1L, first-line; CIT, </a:t>
            </a:r>
            <a:r>
              <a:rPr lang="en-US" dirty="0">
                <a:solidFill>
                  <a:schemeClr val="tx2"/>
                </a:solidFill>
              </a:rPr>
              <a:t>cancer immunotherapy; </a:t>
            </a:r>
            <a:r>
              <a:rPr lang="en-GB" dirty="0">
                <a:solidFill>
                  <a:schemeClr val="tx2"/>
                </a:solidFill>
              </a:rPr>
              <a:t>CPI, checkpoint inhibitor; CTLA-4, cytotoxic T-lymphocyte-associated protein 4; LAG3, lymphocyte activation gene-3; PD-1, programmed cell death protein 1; PD-L1, </a:t>
            </a:r>
            <a:r>
              <a:rPr lang="en-US" dirty="0">
                <a:solidFill>
                  <a:schemeClr val="tx2"/>
                </a:solidFill>
              </a:rPr>
              <a:t>programmed cell death ligand 1; </a:t>
            </a:r>
            <a:r>
              <a:rPr lang="en-GB" dirty="0">
                <a:solidFill>
                  <a:schemeClr val="tx2"/>
                </a:solidFill>
              </a:rPr>
              <a:t>TIM3, T-cell immunoglobulin and mucin-domain containing gene-3; TKI, tyrosine kinase inhibitor; VEGF(R), vascular endothelial growth factor (receptor)</a:t>
            </a:r>
          </a:p>
        </p:txBody>
      </p:sp>
      <p:sp>
        <p:nvSpPr>
          <p:cNvPr id="3215" name="Google Shape;3215;p270">
            <a:hlinkClick r:id="rId4"/>
          </p:cNvPr>
          <p:cNvSpPr/>
          <p:nvPr/>
        </p:nvSpPr>
        <p:spPr>
          <a:xfrm>
            <a:off x="2905315" y="4805972"/>
            <a:ext cx="2160000" cy="543600"/>
          </a:xfrm>
          <a:prstGeom prst="roundRect">
            <a:avLst>
              <a:gd name="adj" fmla="val 16667"/>
            </a:avLst>
          </a:prstGeom>
          <a:solidFill>
            <a:schemeClr val="accent3"/>
          </a:solidFill>
          <a:ln>
            <a:noFill/>
          </a:ln>
        </p:spPr>
        <p:txBody>
          <a:bodyPr spcFirstLastPara="1" wrap="square" lIns="71925" tIns="71925" rIns="71925" bIns="71925" anchor="ctr" anchorCtr="0">
            <a:noAutofit/>
          </a:bodyPr>
          <a:lstStyle/>
          <a:p>
            <a:pPr algn="ctr" defTabSz="914377">
              <a:buClr>
                <a:srgbClr val="000000"/>
              </a:buClr>
              <a:buSzPts val="1100"/>
              <a:defRPr/>
            </a:pPr>
            <a:r>
              <a:rPr lang="en-GB" sz="1100" b="1" kern="0" dirty="0">
                <a:latin typeface="Calibri" panose="020F0502020204030204" pitchFamily="34" charset="0"/>
                <a:ea typeface="Arial"/>
                <a:cs typeface="Calibri" panose="020F0502020204030204" pitchFamily="34" charset="0"/>
                <a:sym typeface="Arial"/>
              </a:rPr>
              <a:t>TSR-042 + TSR-022 </a:t>
            </a:r>
            <a:br>
              <a:rPr lang="en-GB" sz="1100" b="1" kern="0" dirty="0">
                <a:latin typeface="Calibri" panose="020F0502020204030204" pitchFamily="34" charset="0"/>
                <a:ea typeface="Arial"/>
                <a:cs typeface="Calibri" panose="020F0502020204030204" pitchFamily="34" charset="0"/>
                <a:sym typeface="Arial"/>
              </a:rPr>
            </a:br>
            <a:r>
              <a:rPr lang="en-GB" sz="951" kern="0" dirty="0">
                <a:latin typeface="Calibri" panose="020F0502020204030204" pitchFamily="34" charset="0"/>
                <a:cs typeface="Calibri" panose="020F0502020204030204" pitchFamily="34" charset="0"/>
                <a:sym typeface="Arial"/>
              </a:rPr>
              <a:t>(phase II)</a:t>
            </a:r>
            <a:endParaRPr sz="951" i="1" kern="0" baseline="30000" dirty="0">
              <a:latin typeface="Calibri" panose="020F0502020204030204" pitchFamily="34" charset="0"/>
              <a:cs typeface="Calibri" panose="020F0502020204030204" pitchFamily="34" charset="0"/>
              <a:sym typeface="Arial"/>
            </a:endParaRPr>
          </a:p>
          <a:p>
            <a:pPr algn="ctr" defTabSz="914377">
              <a:buClr>
                <a:srgbClr val="000000"/>
              </a:buClr>
              <a:buSzPts val="1050"/>
              <a:defRPr/>
            </a:pPr>
            <a:r>
              <a:rPr lang="en-GB" sz="951" i="1" kern="0" dirty="0">
                <a:latin typeface="Calibri" panose="020F0502020204030204" pitchFamily="34" charset="0"/>
                <a:cs typeface="Calibri" panose="020F0502020204030204" pitchFamily="34" charset="0"/>
                <a:sym typeface="Arial"/>
              </a:rPr>
              <a:t>Anti-PD-1 + anti-TIM3</a:t>
            </a:r>
            <a:endParaRPr sz="1300" kern="0" dirty="0">
              <a:latin typeface="Calibri" panose="020F0502020204030204" pitchFamily="34" charset="0"/>
              <a:cs typeface="Calibri" panose="020F0502020204030204" pitchFamily="34" charset="0"/>
              <a:sym typeface="Arial"/>
            </a:endParaRPr>
          </a:p>
        </p:txBody>
      </p:sp>
      <p:cxnSp>
        <p:nvCxnSpPr>
          <p:cNvPr id="3217" name="Google Shape;3217;p270"/>
          <p:cNvCxnSpPr/>
          <p:nvPr/>
        </p:nvCxnSpPr>
        <p:spPr>
          <a:xfrm>
            <a:off x="619200" y="1304848"/>
            <a:ext cx="10981500" cy="0"/>
          </a:xfrm>
          <a:prstGeom prst="straightConnector1">
            <a:avLst/>
          </a:prstGeom>
          <a:noFill/>
          <a:ln w="19050" cap="flat" cmpd="sng">
            <a:solidFill>
              <a:schemeClr val="tx1"/>
            </a:solidFill>
            <a:prstDash val="solid"/>
            <a:round/>
            <a:headEnd type="none" w="sm" len="sm"/>
            <a:tailEnd type="none" w="sm" len="sm"/>
          </a:ln>
        </p:spPr>
      </p:cxnSp>
      <p:sp>
        <p:nvSpPr>
          <p:cNvPr id="3218" name="Google Shape;3218;p270">
            <a:hlinkClick r:id="rId5"/>
          </p:cNvPr>
          <p:cNvSpPr/>
          <p:nvPr/>
        </p:nvSpPr>
        <p:spPr>
          <a:xfrm>
            <a:off x="651009" y="2719288"/>
            <a:ext cx="2160000" cy="541800"/>
          </a:xfrm>
          <a:prstGeom prst="roundRect">
            <a:avLst>
              <a:gd name="adj" fmla="val 16667"/>
            </a:avLst>
          </a:prstGeom>
          <a:solidFill>
            <a:schemeClr val="tx2"/>
          </a:solidFill>
          <a:ln>
            <a:noFill/>
          </a:ln>
        </p:spPr>
        <p:txBody>
          <a:bodyPr spcFirstLastPara="1" wrap="square" lIns="71925" tIns="71925" rIns="71925" bIns="71925" anchor="ctr" anchorCtr="0">
            <a:noAutofit/>
          </a:bodyPr>
          <a:lstStyle/>
          <a:p>
            <a:pPr algn="ctr" defTabSz="914377">
              <a:buClr>
                <a:srgbClr val="000000"/>
              </a:buClr>
              <a:buSzPts val="1100"/>
              <a:defRPr/>
            </a:pPr>
            <a:r>
              <a:rPr lang="en-GB" sz="1100" b="1" kern="0" dirty="0">
                <a:solidFill>
                  <a:srgbClr val="FFFFFF"/>
                </a:solidFill>
                <a:latin typeface="Calibri" panose="020F0502020204030204" pitchFamily="34" charset="0"/>
                <a:ea typeface="Arial"/>
                <a:cs typeface="Calibri" panose="020F0502020204030204" pitchFamily="34" charset="0"/>
                <a:sym typeface="Arial"/>
              </a:rPr>
              <a:t>Nivolumab + </a:t>
            </a:r>
            <a:r>
              <a:rPr lang="en-GB" sz="1100" b="1" kern="0" dirty="0" err="1">
                <a:solidFill>
                  <a:srgbClr val="FFFFFF"/>
                </a:solidFill>
                <a:latin typeface="Calibri" panose="020F0502020204030204" pitchFamily="34" charset="0"/>
                <a:ea typeface="Arial"/>
                <a:cs typeface="Calibri" panose="020F0502020204030204" pitchFamily="34" charset="0"/>
                <a:sym typeface="Arial"/>
              </a:rPr>
              <a:t>lenvatinib</a:t>
            </a:r>
            <a:r>
              <a:rPr lang="en-GB" sz="1100" b="1" kern="0" dirty="0">
                <a:solidFill>
                  <a:srgbClr val="FFFFFF"/>
                </a:solidFill>
                <a:latin typeface="Calibri" panose="020F0502020204030204" pitchFamily="34" charset="0"/>
                <a:ea typeface="Arial"/>
                <a:cs typeface="Calibri" panose="020F0502020204030204" pitchFamily="34" charset="0"/>
                <a:sym typeface="Arial"/>
              </a:rPr>
              <a:t> </a:t>
            </a:r>
            <a:br>
              <a:rPr lang="en-GB" sz="1100" b="1" kern="0" dirty="0">
                <a:solidFill>
                  <a:srgbClr val="FFFFFF"/>
                </a:solidFill>
                <a:latin typeface="Calibri" panose="020F0502020204030204" pitchFamily="34" charset="0"/>
                <a:ea typeface="Arial"/>
                <a:cs typeface="Calibri" panose="020F0502020204030204" pitchFamily="34" charset="0"/>
                <a:sym typeface="Arial"/>
              </a:rPr>
            </a:br>
            <a:r>
              <a:rPr lang="en-GB" sz="951" kern="0" dirty="0">
                <a:solidFill>
                  <a:srgbClr val="FFFFFF"/>
                </a:solidFill>
                <a:latin typeface="Calibri" panose="020F0502020204030204" pitchFamily="34" charset="0"/>
                <a:cs typeface="Calibri" panose="020F0502020204030204" pitchFamily="34" charset="0"/>
                <a:sym typeface="Arial"/>
              </a:rPr>
              <a:t>(IMMUNIB; phase II) </a:t>
            </a:r>
            <a:endParaRPr sz="951" i="1" kern="0" baseline="30000" dirty="0">
              <a:solidFill>
                <a:srgbClr val="FFFFFF"/>
              </a:solidFill>
              <a:latin typeface="Calibri" panose="020F0502020204030204" pitchFamily="34" charset="0"/>
              <a:cs typeface="Calibri" panose="020F0502020204030204" pitchFamily="34" charset="0"/>
              <a:sym typeface="Arial"/>
            </a:endParaRPr>
          </a:p>
          <a:p>
            <a:pPr algn="ctr" defTabSz="914377">
              <a:buClr>
                <a:srgbClr val="000000"/>
              </a:buClr>
              <a:buSzPts val="1050"/>
              <a:defRPr/>
            </a:pPr>
            <a:r>
              <a:rPr lang="en-GB" sz="951" i="1" kern="0" dirty="0">
                <a:solidFill>
                  <a:srgbClr val="FFFFFF"/>
                </a:solidFill>
                <a:latin typeface="Calibri" panose="020F0502020204030204" pitchFamily="34" charset="0"/>
                <a:cs typeface="Calibri" panose="020F0502020204030204" pitchFamily="34" charset="0"/>
                <a:sym typeface="Arial"/>
              </a:rPr>
              <a:t>Anti-PD-1 + TKI</a:t>
            </a:r>
            <a:endParaRPr sz="1300" kern="0" dirty="0">
              <a:solidFill>
                <a:srgbClr val="FFFFFF"/>
              </a:solidFill>
              <a:latin typeface="Calibri" panose="020F0502020204030204" pitchFamily="34" charset="0"/>
              <a:cs typeface="Calibri" panose="020F0502020204030204" pitchFamily="34" charset="0"/>
              <a:sym typeface="Arial"/>
            </a:endParaRPr>
          </a:p>
        </p:txBody>
      </p:sp>
      <p:sp>
        <p:nvSpPr>
          <p:cNvPr id="3219" name="Google Shape;3219;p270">
            <a:hlinkClick r:id="rId6"/>
          </p:cNvPr>
          <p:cNvSpPr/>
          <p:nvPr/>
        </p:nvSpPr>
        <p:spPr>
          <a:xfrm>
            <a:off x="5159619" y="3946549"/>
            <a:ext cx="2160000" cy="5418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algn="ctr" defTabSz="914377">
              <a:lnSpc>
                <a:spcPct val="110000"/>
              </a:lnSpc>
              <a:buClr>
                <a:srgbClr val="FFFFFF"/>
              </a:buClr>
              <a:buSzPts val="1100"/>
              <a:defRPr/>
            </a:pPr>
            <a:r>
              <a:rPr lang="en-GB" sz="1100" b="1" kern="0" dirty="0" err="1">
                <a:latin typeface="Calibri" panose="020F0502020204030204" pitchFamily="34" charset="0"/>
                <a:ea typeface="Arial"/>
                <a:cs typeface="Calibri" panose="020F0502020204030204" pitchFamily="34" charset="0"/>
                <a:sym typeface="Arial"/>
              </a:rPr>
              <a:t>Spartalizumab</a:t>
            </a:r>
            <a:r>
              <a:rPr lang="en-GB" sz="1100" b="1" kern="0" dirty="0">
                <a:latin typeface="Calibri" panose="020F0502020204030204" pitchFamily="34" charset="0"/>
                <a:ea typeface="Arial"/>
                <a:cs typeface="Calibri" panose="020F0502020204030204" pitchFamily="34" charset="0"/>
                <a:sym typeface="Arial"/>
              </a:rPr>
              <a:t> + sorafenib </a:t>
            </a:r>
            <a:br>
              <a:rPr lang="en-GB" sz="1100" b="1" kern="0" dirty="0">
                <a:latin typeface="Calibri" panose="020F0502020204030204" pitchFamily="34" charset="0"/>
                <a:ea typeface="Arial"/>
                <a:cs typeface="Calibri" panose="020F0502020204030204" pitchFamily="34" charset="0"/>
                <a:sym typeface="Arial"/>
              </a:rPr>
            </a:br>
            <a:r>
              <a:rPr lang="en-GB" sz="951" kern="0" dirty="0">
                <a:latin typeface="Calibri" panose="020F0502020204030204" pitchFamily="34" charset="0"/>
                <a:cs typeface="Calibri" panose="020F0502020204030204" pitchFamily="34" charset="0"/>
                <a:sym typeface="Arial"/>
              </a:rPr>
              <a:t>(phase </a:t>
            </a:r>
            <a:r>
              <a:rPr lang="en-GB" sz="951" kern="0" dirty="0" err="1">
                <a:latin typeface="Calibri" panose="020F0502020204030204" pitchFamily="34" charset="0"/>
                <a:cs typeface="Calibri" panose="020F0502020204030204" pitchFamily="34" charset="0"/>
                <a:sym typeface="Arial"/>
              </a:rPr>
              <a:t>Ib</a:t>
            </a:r>
            <a:r>
              <a:rPr lang="en-GB" sz="951" kern="0" dirty="0">
                <a:latin typeface="Calibri" panose="020F0502020204030204" pitchFamily="34" charset="0"/>
                <a:cs typeface="Calibri" panose="020F0502020204030204" pitchFamily="34" charset="0"/>
                <a:sym typeface="Arial"/>
              </a:rPr>
              <a:t>)</a:t>
            </a:r>
            <a:endParaRPr sz="951" i="1" kern="0" dirty="0">
              <a:latin typeface="Calibri" panose="020F0502020204030204" pitchFamily="34" charset="0"/>
              <a:cs typeface="Calibri" panose="020F0502020204030204" pitchFamily="34" charset="0"/>
              <a:sym typeface="Arial"/>
            </a:endParaRPr>
          </a:p>
          <a:p>
            <a:pPr algn="ctr" defTabSz="914377">
              <a:lnSpc>
                <a:spcPct val="110000"/>
              </a:lnSpc>
              <a:buClr>
                <a:srgbClr val="FFFFFF"/>
              </a:buClr>
              <a:buSzPts val="1050"/>
              <a:defRPr/>
            </a:pPr>
            <a:r>
              <a:rPr lang="en-GB" sz="951" i="1" kern="0" dirty="0">
                <a:latin typeface="Calibri" panose="020F0502020204030204" pitchFamily="34" charset="0"/>
                <a:cs typeface="Calibri" panose="020F0502020204030204" pitchFamily="34" charset="0"/>
                <a:sym typeface="Arial"/>
              </a:rPr>
              <a:t>Anti-PD-1 + TKI</a:t>
            </a:r>
            <a:endParaRPr sz="1300" kern="0" dirty="0">
              <a:latin typeface="Calibri" panose="020F0502020204030204" pitchFamily="34" charset="0"/>
              <a:cs typeface="Calibri" panose="020F0502020204030204" pitchFamily="34" charset="0"/>
              <a:sym typeface="Arial"/>
            </a:endParaRPr>
          </a:p>
        </p:txBody>
      </p:sp>
      <p:sp>
        <p:nvSpPr>
          <p:cNvPr id="3220" name="Google Shape;3220;p270">
            <a:hlinkClick r:id="rId7"/>
          </p:cNvPr>
          <p:cNvSpPr/>
          <p:nvPr/>
        </p:nvSpPr>
        <p:spPr>
          <a:xfrm>
            <a:off x="651009" y="1368536"/>
            <a:ext cx="2160000" cy="541800"/>
          </a:xfrm>
          <a:prstGeom prst="roundRect">
            <a:avLst>
              <a:gd name="adj" fmla="val 16667"/>
            </a:avLst>
          </a:prstGeom>
          <a:solidFill>
            <a:schemeClr val="accent3"/>
          </a:solidFill>
          <a:ln w="38100" cap="flat" cmpd="sng">
            <a:solidFill>
              <a:schemeClr val="accent2"/>
            </a:solidFill>
            <a:prstDash val="solid"/>
            <a:round/>
            <a:headEnd type="none" w="sm" len="sm"/>
            <a:tailEnd type="none" w="sm" len="sm"/>
          </a:ln>
        </p:spPr>
        <p:txBody>
          <a:bodyPr spcFirstLastPara="1" wrap="square" lIns="71925" tIns="71925" rIns="71925" bIns="71925" anchor="ctr" anchorCtr="0">
            <a:noAutofit/>
          </a:bodyPr>
          <a:lstStyle/>
          <a:p>
            <a:pPr algn="ctr" defTabSz="914377">
              <a:buClr>
                <a:srgbClr val="000000"/>
              </a:buClr>
              <a:buSzPts val="1100"/>
              <a:defRPr/>
            </a:pPr>
            <a:r>
              <a:rPr lang="en-GB" sz="1100" b="1" kern="0" dirty="0" err="1">
                <a:latin typeface="Calibri" panose="020F0502020204030204" pitchFamily="34" charset="0"/>
                <a:ea typeface="Arial"/>
                <a:cs typeface="Calibri" panose="020F0502020204030204" pitchFamily="34" charset="0"/>
                <a:sym typeface="Arial"/>
              </a:rPr>
              <a:t>Atezolizumab</a:t>
            </a:r>
            <a:r>
              <a:rPr lang="en-GB" sz="1100" b="1" kern="0" dirty="0">
                <a:latin typeface="Calibri" panose="020F0502020204030204" pitchFamily="34" charset="0"/>
                <a:ea typeface="Arial"/>
                <a:cs typeface="Calibri" panose="020F0502020204030204" pitchFamily="34" charset="0"/>
                <a:sym typeface="Arial"/>
              </a:rPr>
              <a:t> + </a:t>
            </a:r>
            <a:r>
              <a:rPr lang="en-GB" sz="1100" b="1" kern="0" dirty="0" err="1">
                <a:latin typeface="Calibri" panose="020F0502020204030204" pitchFamily="34" charset="0"/>
                <a:ea typeface="Arial"/>
                <a:cs typeface="Calibri" panose="020F0502020204030204" pitchFamily="34" charset="0"/>
                <a:sym typeface="Arial"/>
              </a:rPr>
              <a:t>cabozantinib</a:t>
            </a:r>
            <a:r>
              <a:rPr lang="en-GB" sz="1100" b="1" kern="0" dirty="0">
                <a:latin typeface="Calibri" panose="020F0502020204030204" pitchFamily="34" charset="0"/>
                <a:ea typeface="Arial"/>
                <a:cs typeface="Calibri" panose="020F0502020204030204" pitchFamily="34" charset="0"/>
                <a:sym typeface="Arial"/>
              </a:rPr>
              <a:t> </a:t>
            </a:r>
            <a:br>
              <a:rPr lang="en-GB" sz="1100" b="1" kern="0" dirty="0">
                <a:latin typeface="Calibri" panose="020F0502020204030204" pitchFamily="34" charset="0"/>
                <a:ea typeface="Arial"/>
                <a:cs typeface="Calibri" panose="020F0502020204030204" pitchFamily="34" charset="0"/>
                <a:sym typeface="Arial"/>
              </a:rPr>
            </a:br>
            <a:r>
              <a:rPr lang="en-GB" sz="951" kern="0" dirty="0">
                <a:latin typeface="Calibri" panose="020F0502020204030204" pitchFamily="34" charset="0"/>
                <a:cs typeface="Calibri" panose="020F0502020204030204" pitchFamily="34" charset="0"/>
                <a:sym typeface="Arial"/>
              </a:rPr>
              <a:t>(COSMIC-312; phase III)</a:t>
            </a:r>
            <a:endParaRPr sz="951" i="1" kern="0" baseline="30000" dirty="0">
              <a:latin typeface="Calibri" panose="020F0502020204030204" pitchFamily="34" charset="0"/>
              <a:cs typeface="Calibri" panose="020F0502020204030204" pitchFamily="34" charset="0"/>
              <a:sym typeface="Arial"/>
            </a:endParaRPr>
          </a:p>
          <a:p>
            <a:pPr algn="ctr" defTabSz="914377">
              <a:buClr>
                <a:srgbClr val="000000"/>
              </a:buClr>
              <a:buSzPts val="1050"/>
              <a:defRPr/>
            </a:pPr>
            <a:r>
              <a:rPr lang="en-GB" sz="951" i="1" kern="0" dirty="0">
                <a:latin typeface="Calibri" panose="020F0502020204030204" pitchFamily="34" charset="0"/>
                <a:cs typeface="Calibri" panose="020F0502020204030204" pitchFamily="34" charset="0"/>
                <a:sym typeface="Arial"/>
              </a:rPr>
              <a:t>Anti-PD-L1 + TKI</a:t>
            </a:r>
            <a:endParaRPr sz="1300" kern="0" dirty="0">
              <a:latin typeface="Calibri" panose="020F0502020204030204" pitchFamily="34" charset="0"/>
              <a:cs typeface="Calibri" panose="020F0502020204030204" pitchFamily="34" charset="0"/>
              <a:sym typeface="Arial"/>
            </a:endParaRPr>
          </a:p>
        </p:txBody>
      </p:sp>
      <p:sp>
        <p:nvSpPr>
          <p:cNvPr id="3221" name="Google Shape;3221;p270">
            <a:hlinkClick r:id="rId8"/>
          </p:cNvPr>
          <p:cNvSpPr/>
          <p:nvPr/>
        </p:nvSpPr>
        <p:spPr>
          <a:xfrm>
            <a:off x="2905315" y="1368536"/>
            <a:ext cx="2160000" cy="541800"/>
          </a:xfrm>
          <a:prstGeom prst="roundRect">
            <a:avLst>
              <a:gd name="adj" fmla="val 16667"/>
            </a:avLst>
          </a:prstGeom>
          <a:solidFill>
            <a:schemeClr val="tx2"/>
          </a:solidFill>
          <a:ln>
            <a:noFill/>
          </a:ln>
        </p:spPr>
        <p:txBody>
          <a:bodyPr spcFirstLastPara="1" wrap="square" lIns="71925" tIns="71925" rIns="71925" bIns="71925" anchor="ctr" anchorCtr="0">
            <a:noAutofit/>
          </a:bodyPr>
          <a:lstStyle/>
          <a:p>
            <a:pPr algn="ctr" defTabSz="914377">
              <a:buClr>
                <a:srgbClr val="000000"/>
              </a:buClr>
              <a:buSzPts val="1100"/>
              <a:defRPr/>
            </a:pPr>
            <a:r>
              <a:rPr lang="en-GB" sz="1100" b="1" kern="0" dirty="0" err="1">
                <a:solidFill>
                  <a:srgbClr val="FFFFFF"/>
                </a:solidFill>
                <a:latin typeface="Calibri" panose="020F0502020204030204" pitchFamily="34" charset="0"/>
                <a:ea typeface="Arial"/>
                <a:cs typeface="Calibri" panose="020F0502020204030204" pitchFamily="34" charset="0"/>
                <a:sym typeface="Arial"/>
              </a:rPr>
              <a:t>Avelumab</a:t>
            </a:r>
            <a:r>
              <a:rPr lang="en-GB" sz="1100" b="1" kern="0" dirty="0">
                <a:solidFill>
                  <a:srgbClr val="FFFFFF"/>
                </a:solidFill>
                <a:latin typeface="Calibri" panose="020F0502020204030204" pitchFamily="34" charset="0"/>
                <a:ea typeface="Arial"/>
                <a:cs typeface="Calibri" panose="020F0502020204030204" pitchFamily="34" charset="0"/>
                <a:sym typeface="Arial"/>
              </a:rPr>
              <a:t> + </a:t>
            </a:r>
            <a:r>
              <a:rPr lang="en-GB" sz="1100" b="1" kern="0" dirty="0" err="1">
                <a:solidFill>
                  <a:srgbClr val="FFFFFF"/>
                </a:solidFill>
                <a:latin typeface="Calibri" panose="020F0502020204030204" pitchFamily="34" charset="0"/>
                <a:ea typeface="Arial"/>
                <a:cs typeface="Calibri" panose="020F0502020204030204" pitchFamily="34" charset="0"/>
                <a:sym typeface="Arial"/>
              </a:rPr>
              <a:t>axitinib</a:t>
            </a:r>
            <a:r>
              <a:rPr lang="en-GB" sz="1100" b="1" kern="0" dirty="0">
                <a:solidFill>
                  <a:srgbClr val="FFFFFF"/>
                </a:solidFill>
                <a:latin typeface="Calibri" panose="020F0502020204030204" pitchFamily="34" charset="0"/>
                <a:ea typeface="Arial"/>
                <a:cs typeface="Calibri" panose="020F0502020204030204" pitchFamily="34" charset="0"/>
                <a:sym typeface="Arial"/>
              </a:rPr>
              <a:t> </a:t>
            </a:r>
            <a:br>
              <a:rPr lang="en-GB" sz="1051" b="1" kern="0" dirty="0">
                <a:solidFill>
                  <a:srgbClr val="FFFFFF"/>
                </a:solidFill>
                <a:latin typeface="Calibri" panose="020F0502020204030204" pitchFamily="34" charset="0"/>
                <a:ea typeface="Arial"/>
                <a:cs typeface="Calibri" panose="020F0502020204030204" pitchFamily="34" charset="0"/>
                <a:sym typeface="Arial"/>
              </a:rPr>
            </a:br>
            <a:r>
              <a:rPr lang="en-GB" sz="951" kern="0" dirty="0">
                <a:solidFill>
                  <a:srgbClr val="FFFFFF"/>
                </a:solidFill>
                <a:latin typeface="Calibri" panose="020F0502020204030204" pitchFamily="34" charset="0"/>
                <a:cs typeface="Calibri" panose="020F0502020204030204" pitchFamily="34" charset="0"/>
                <a:sym typeface="Arial"/>
              </a:rPr>
              <a:t>(VEGF Liver 100; phase </a:t>
            </a:r>
            <a:r>
              <a:rPr lang="en-GB" sz="951" kern="0" dirty="0" err="1">
                <a:solidFill>
                  <a:srgbClr val="FFFFFF"/>
                </a:solidFill>
                <a:latin typeface="Calibri" panose="020F0502020204030204" pitchFamily="34" charset="0"/>
                <a:cs typeface="Calibri" panose="020F0502020204030204" pitchFamily="34" charset="0"/>
                <a:sym typeface="Arial"/>
              </a:rPr>
              <a:t>Ib</a:t>
            </a:r>
            <a:r>
              <a:rPr lang="en-GB" sz="951" kern="0" dirty="0">
                <a:solidFill>
                  <a:srgbClr val="FFFFFF"/>
                </a:solidFill>
                <a:latin typeface="Calibri" panose="020F0502020204030204" pitchFamily="34" charset="0"/>
                <a:cs typeface="Calibri" panose="020F0502020204030204" pitchFamily="34" charset="0"/>
                <a:sym typeface="Arial"/>
              </a:rPr>
              <a:t>)</a:t>
            </a:r>
            <a:endParaRPr sz="951" i="1" kern="0" dirty="0">
              <a:solidFill>
                <a:srgbClr val="FFFFFF"/>
              </a:solidFill>
              <a:latin typeface="Calibri" panose="020F0502020204030204" pitchFamily="34" charset="0"/>
              <a:cs typeface="Calibri" panose="020F0502020204030204" pitchFamily="34" charset="0"/>
              <a:sym typeface="Arial"/>
            </a:endParaRPr>
          </a:p>
          <a:p>
            <a:pPr algn="ctr" defTabSz="914377">
              <a:buClr>
                <a:srgbClr val="000000"/>
              </a:buClr>
              <a:buSzPts val="1050"/>
              <a:defRPr/>
            </a:pPr>
            <a:r>
              <a:rPr lang="en-GB" sz="951" i="1" kern="0" dirty="0">
                <a:solidFill>
                  <a:srgbClr val="FFFFFF"/>
                </a:solidFill>
                <a:latin typeface="Calibri" panose="020F0502020204030204" pitchFamily="34" charset="0"/>
                <a:cs typeface="Calibri" panose="020F0502020204030204" pitchFamily="34" charset="0"/>
                <a:sym typeface="Arial"/>
              </a:rPr>
              <a:t>Anti-PD-L1 + TKI</a:t>
            </a:r>
            <a:endParaRPr sz="1300" kern="0" dirty="0">
              <a:solidFill>
                <a:srgbClr val="FFFFFF"/>
              </a:solidFill>
              <a:latin typeface="Calibri" panose="020F0502020204030204" pitchFamily="34" charset="0"/>
              <a:cs typeface="Calibri" panose="020F0502020204030204" pitchFamily="34" charset="0"/>
              <a:sym typeface="Arial"/>
            </a:endParaRPr>
          </a:p>
        </p:txBody>
      </p:sp>
      <p:sp>
        <p:nvSpPr>
          <p:cNvPr id="3222" name="Google Shape;3222;p270">
            <a:hlinkClick r:id="rId9"/>
          </p:cNvPr>
          <p:cNvSpPr/>
          <p:nvPr/>
        </p:nvSpPr>
        <p:spPr>
          <a:xfrm>
            <a:off x="651009" y="2102385"/>
            <a:ext cx="2160000" cy="541800"/>
          </a:xfrm>
          <a:prstGeom prst="roundRect">
            <a:avLst>
              <a:gd name="adj" fmla="val 16667"/>
            </a:avLst>
          </a:prstGeom>
          <a:solidFill>
            <a:schemeClr val="tx2"/>
          </a:solidFill>
          <a:ln w="38100" cap="flat" cmpd="sng">
            <a:solidFill>
              <a:schemeClr val="accent2"/>
            </a:solidFill>
            <a:prstDash val="solid"/>
            <a:round/>
            <a:headEnd type="none" w="sm" len="sm"/>
            <a:tailEnd type="none" w="sm" len="sm"/>
          </a:ln>
        </p:spPr>
        <p:txBody>
          <a:bodyPr spcFirstLastPara="1" wrap="square" lIns="71925" tIns="71925" rIns="71925" bIns="71925" anchor="ctr" anchorCtr="0">
            <a:noAutofit/>
          </a:bodyPr>
          <a:lstStyle/>
          <a:p>
            <a:pPr algn="ctr" defTabSz="914377">
              <a:buClr>
                <a:srgbClr val="000000"/>
              </a:buClr>
              <a:buSzPts val="1100"/>
              <a:defRPr/>
            </a:pPr>
            <a:r>
              <a:rPr lang="en-GB" sz="1100" b="1" kern="0" dirty="0">
                <a:solidFill>
                  <a:srgbClr val="FFFFFF"/>
                </a:solidFill>
                <a:latin typeface="Calibri" panose="020F0502020204030204" pitchFamily="34" charset="0"/>
                <a:ea typeface="Arial"/>
                <a:cs typeface="Calibri" panose="020F0502020204030204" pitchFamily="34" charset="0"/>
                <a:sym typeface="Arial"/>
              </a:rPr>
              <a:t>Pembrolizumab + </a:t>
            </a:r>
            <a:r>
              <a:rPr lang="en-GB" sz="1100" b="1" kern="0" dirty="0" err="1">
                <a:solidFill>
                  <a:srgbClr val="FFFFFF"/>
                </a:solidFill>
                <a:latin typeface="Calibri" panose="020F0502020204030204" pitchFamily="34" charset="0"/>
                <a:ea typeface="Arial"/>
                <a:cs typeface="Calibri" panose="020F0502020204030204" pitchFamily="34" charset="0"/>
                <a:sym typeface="Arial"/>
              </a:rPr>
              <a:t>lenvatinib</a:t>
            </a:r>
            <a:r>
              <a:rPr lang="en-GB" sz="1100" b="1" kern="0" dirty="0">
                <a:solidFill>
                  <a:srgbClr val="FFFFFF"/>
                </a:solidFill>
                <a:latin typeface="Calibri" panose="020F0502020204030204" pitchFamily="34" charset="0"/>
                <a:ea typeface="Arial"/>
                <a:cs typeface="Calibri" panose="020F0502020204030204" pitchFamily="34" charset="0"/>
                <a:sym typeface="Arial"/>
              </a:rPr>
              <a:t> </a:t>
            </a:r>
            <a:br>
              <a:rPr lang="en-GB" sz="1051" b="1" kern="0" dirty="0">
                <a:solidFill>
                  <a:srgbClr val="FFFFFF"/>
                </a:solidFill>
                <a:latin typeface="Calibri" panose="020F0502020204030204" pitchFamily="34" charset="0"/>
                <a:ea typeface="Arial"/>
                <a:cs typeface="Calibri" panose="020F0502020204030204" pitchFamily="34" charset="0"/>
                <a:sym typeface="Arial"/>
              </a:rPr>
            </a:br>
            <a:r>
              <a:rPr lang="en-GB" sz="951" kern="0" dirty="0">
                <a:solidFill>
                  <a:srgbClr val="FFFFFF"/>
                </a:solidFill>
                <a:latin typeface="Calibri" panose="020F0502020204030204" pitchFamily="34" charset="0"/>
                <a:cs typeface="Calibri" panose="020F0502020204030204" pitchFamily="34" charset="0"/>
                <a:sym typeface="Arial"/>
              </a:rPr>
              <a:t>(LEAP-002; phase III)</a:t>
            </a:r>
            <a:endParaRPr sz="951" kern="0" dirty="0">
              <a:solidFill>
                <a:srgbClr val="FFFFFF"/>
              </a:solidFill>
              <a:latin typeface="Calibri" panose="020F0502020204030204" pitchFamily="34" charset="0"/>
              <a:cs typeface="Calibri" panose="020F0502020204030204" pitchFamily="34" charset="0"/>
              <a:sym typeface="Arial"/>
            </a:endParaRPr>
          </a:p>
          <a:p>
            <a:pPr algn="ctr" defTabSz="914377">
              <a:buClr>
                <a:srgbClr val="000000"/>
              </a:buClr>
              <a:buSzPts val="1050"/>
              <a:defRPr/>
            </a:pPr>
            <a:r>
              <a:rPr lang="en-GB" sz="951" i="1" kern="0" dirty="0">
                <a:solidFill>
                  <a:srgbClr val="FFFFFF"/>
                </a:solidFill>
                <a:latin typeface="Calibri" panose="020F0502020204030204" pitchFamily="34" charset="0"/>
                <a:cs typeface="Calibri" panose="020F0502020204030204" pitchFamily="34" charset="0"/>
                <a:sym typeface="Arial"/>
              </a:rPr>
              <a:t>Anti-PD-1 + TKI</a:t>
            </a:r>
            <a:endParaRPr sz="1300" kern="0" dirty="0">
              <a:solidFill>
                <a:srgbClr val="FFFFFF"/>
              </a:solidFill>
              <a:latin typeface="Calibri" panose="020F0502020204030204" pitchFamily="34" charset="0"/>
              <a:cs typeface="Calibri" panose="020F0502020204030204" pitchFamily="34" charset="0"/>
              <a:sym typeface="Arial"/>
            </a:endParaRPr>
          </a:p>
        </p:txBody>
      </p:sp>
      <p:sp>
        <p:nvSpPr>
          <p:cNvPr id="3223" name="Google Shape;3223;p270">
            <a:hlinkClick r:id="rId10"/>
          </p:cNvPr>
          <p:cNvSpPr/>
          <p:nvPr/>
        </p:nvSpPr>
        <p:spPr>
          <a:xfrm>
            <a:off x="2905315" y="2719288"/>
            <a:ext cx="2160000" cy="541800"/>
          </a:xfrm>
          <a:prstGeom prst="roundRect">
            <a:avLst>
              <a:gd name="adj" fmla="val 16667"/>
            </a:avLst>
          </a:prstGeom>
          <a:solidFill>
            <a:schemeClr val="tx2"/>
          </a:solidFill>
          <a:ln>
            <a:noFill/>
          </a:ln>
        </p:spPr>
        <p:txBody>
          <a:bodyPr spcFirstLastPara="1" wrap="square" lIns="71925" tIns="71925" rIns="71925" bIns="71925" anchor="ctr" anchorCtr="0">
            <a:noAutofit/>
          </a:bodyPr>
          <a:lstStyle/>
          <a:p>
            <a:pPr algn="ctr" defTabSz="914377">
              <a:buClr>
                <a:srgbClr val="000000"/>
              </a:buClr>
              <a:defRPr/>
            </a:pPr>
            <a:r>
              <a:rPr lang="en-GB" sz="1100" b="1" kern="0" dirty="0" err="1">
                <a:solidFill>
                  <a:srgbClr val="FFFFFF"/>
                </a:solidFill>
                <a:latin typeface="Calibri" panose="020F0502020204030204" pitchFamily="34" charset="0"/>
                <a:ea typeface="Arial"/>
                <a:cs typeface="Calibri" panose="020F0502020204030204" pitchFamily="34" charset="0"/>
                <a:sym typeface="Arial"/>
              </a:rPr>
              <a:t>Sintilimab</a:t>
            </a:r>
            <a:r>
              <a:rPr lang="en-GB" sz="1100" b="1" kern="0" dirty="0">
                <a:solidFill>
                  <a:srgbClr val="FFFFFF"/>
                </a:solidFill>
                <a:latin typeface="Calibri" panose="020F0502020204030204" pitchFamily="34" charset="0"/>
                <a:ea typeface="Arial"/>
                <a:cs typeface="Calibri" panose="020F0502020204030204" pitchFamily="34" charset="0"/>
                <a:sym typeface="Arial"/>
              </a:rPr>
              <a:t> + </a:t>
            </a:r>
            <a:r>
              <a:rPr lang="en-GB" sz="1100" b="1" kern="0" dirty="0" err="1">
                <a:solidFill>
                  <a:srgbClr val="FFFFFF"/>
                </a:solidFill>
                <a:latin typeface="Calibri" panose="020F0502020204030204" pitchFamily="34" charset="0"/>
                <a:ea typeface="Arial"/>
                <a:cs typeface="Calibri" panose="020F0502020204030204" pitchFamily="34" charset="0"/>
                <a:sym typeface="Arial"/>
              </a:rPr>
              <a:t>bev</a:t>
            </a:r>
            <a:r>
              <a:rPr lang="en-GB" sz="1100" b="1" kern="0" dirty="0">
                <a:solidFill>
                  <a:srgbClr val="FFFFFF"/>
                </a:solidFill>
                <a:latin typeface="Calibri" panose="020F0502020204030204" pitchFamily="34" charset="0"/>
                <a:ea typeface="Arial"/>
                <a:cs typeface="Calibri" panose="020F0502020204030204" pitchFamily="34" charset="0"/>
                <a:sym typeface="Arial"/>
              </a:rPr>
              <a:t>-biosimilar*</a:t>
            </a:r>
            <a:br>
              <a:rPr lang="en-GB" sz="1100" b="1" kern="0" dirty="0">
                <a:solidFill>
                  <a:srgbClr val="FFFFFF"/>
                </a:solidFill>
                <a:latin typeface="Calibri" panose="020F0502020204030204" pitchFamily="34" charset="0"/>
                <a:ea typeface="Arial"/>
                <a:cs typeface="Calibri" panose="020F0502020204030204" pitchFamily="34" charset="0"/>
                <a:sym typeface="Arial"/>
              </a:rPr>
            </a:br>
            <a:r>
              <a:rPr lang="en-GB" sz="951" kern="0" dirty="0">
                <a:solidFill>
                  <a:srgbClr val="FFFFFF"/>
                </a:solidFill>
                <a:latin typeface="Calibri" panose="020F0502020204030204" pitchFamily="34" charset="0"/>
                <a:cs typeface="Calibri" panose="020F0502020204030204" pitchFamily="34" charset="0"/>
                <a:sym typeface="Arial"/>
              </a:rPr>
              <a:t>(ORIENT-32;</a:t>
            </a:r>
            <a:r>
              <a:rPr lang="en-GB" sz="951" kern="0" baseline="30000" dirty="0">
                <a:solidFill>
                  <a:srgbClr val="FFFFFF"/>
                </a:solidFill>
                <a:latin typeface="Calibri" panose="020F0502020204030204" pitchFamily="34" charset="0"/>
                <a:cs typeface="Calibri" panose="020F0502020204030204" pitchFamily="34" charset="0"/>
                <a:sym typeface="Arial"/>
              </a:rPr>
              <a:t>‡</a:t>
            </a:r>
            <a:r>
              <a:rPr lang="en-GB" sz="951" kern="0" dirty="0">
                <a:solidFill>
                  <a:srgbClr val="FFFFFF"/>
                </a:solidFill>
                <a:latin typeface="Calibri" panose="020F0502020204030204" pitchFamily="34" charset="0"/>
                <a:cs typeface="Calibri" panose="020F0502020204030204" pitchFamily="34" charset="0"/>
                <a:sym typeface="Arial"/>
              </a:rPr>
              <a:t> phase II/III)</a:t>
            </a:r>
            <a:endParaRPr sz="1300" kern="0" dirty="0">
              <a:solidFill>
                <a:srgbClr val="FFFFFF"/>
              </a:solidFill>
              <a:latin typeface="Calibri" panose="020F0502020204030204" pitchFamily="34" charset="0"/>
              <a:cs typeface="Calibri" panose="020F0502020204030204" pitchFamily="34" charset="0"/>
              <a:sym typeface="Arial"/>
            </a:endParaRPr>
          </a:p>
          <a:p>
            <a:pPr algn="ctr" defTabSz="914377">
              <a:buClr>
                <a:srgbClr val="000000"/>
              </a:buClr>
              <a:buSzPts val="1050"/>
              <a:defRPr/>
            </a:pPr>
            <a:r>
              <a:rPr lang="en-GB" sz="951" i="1" kern="0" dirty="0">
                <a:solidFill>
                  <a:srgbClr val="FFFFFF"/>
                </a:solidFill>
                <a:latin typeface="Calibri" panose="020F0502020204030204" pitchFamily="34" charset="0"/>
                <a:cs typeface="Calibri" panose="020F0502020204030204" pitchFamily="34" charset="0"/>
                <a:sym typeface="Arial"/>
              </a:rPr>
              <a:t>Anti-PD-1 + anti-VEGF</a:t>
            </a:r>
            <a:endParaRPr sz="1300" kern="0" dirty="0">
              <a:solidFill>
                <a:srgbClr val="FFFFFF"/>
              </a:solidFill>
              <a:latin typeface="Calibri" panose="020F0502020204030204" pitchFamily="34" charset="0"/>
              <a:cs typeface="Calibri" panose="020F0502020204030204" pitchFamily="34" charset="0"/>
              <a:sym typeface="Arial"/>
            </a:endParaRPr>
          </a:p>
        </p:txBody>
      </p:sp>
      <p:sp>
        <p:nvSpPr>
          <p:cNvPr id="3224" name="Google Shape;3224;p270">
            <a:hlinkClick r:id="rId11"/>
          </p:cNvPr>
          <p:cNvSpPr/>
          <p:nvPr/>
        </p:nvSpPr>
        <p:spPr>
          <a:xfrm>
            <a:off x="9668229" y="2102385"/>
            <a:ext cx="2160000" cy="541800"/>
          </a:xfrm>
          <a:prstGeom prst="roundRect">
            <a:avLst>
              <a:gd name="adj" fmla="val 16667"/>
            </a:avLst>
          </a:prstGeom>
          <a:solidFill>
            <a:schemeClr val="tx2"/>
          </a:solidFill>
          <a:ln>
            <a:noFill/>
          </a:ln>
        </p:spPr>
        <p:txBody>
          <a:bodyPr spcFirstLastPara="1" wrap="square" lIns="71925" tIns="71925" rIns="71925" bIns="71925" anchor="ctr" anchorCtr="0">
            <a:noAutofit/>
          </a:bodyPr>
          <a:lstStyle/>
          <a:p>
            <a:pPr algn="ctr" defTabSz="914377">
              <a:buClr>
                <a:srgbClr val="000000"/>
              </a:buClr>
              <a:buSzPts val="1100"/>
              <a:defRPr/>
            </a:pPr>
            <a:r>
              <a:rPr lang="en-GB" sz="1100" b="1" kern="0" dirty="0" err="1">
                <a:solidFill>
                  <a:srgbClr val="FFFFFF"/>
                </a:solidFill>
                <a:latin typeface="Calibri" panose="020F0502020204030204" pitchFamily="34" charset="0"/>
                <a:ea typeface="Arial"/>
                <a:cs typeface="Calibri" panose="020F0502020204030204" pitchFamily="34" charset="0"/>
                <a:sym typeface="Arial"/>
              </a:rPr>
              <a:t>Camrelizumab</a:t>
            </a:r>
            <a:r>
              <a:rPr lang="en-GB" sz="1100" b="1" kern="0" dirty="0">
                <a:solidFill>
                  <a:srgbClr val="FFFFFF"/>
                </a:solidFill>
                <a:latin typeface="Calibri" panose="020F0502020204030204" pitchFamily="34" charset="0"/>
                <a:ea typeface="Arial"/>
                <a:cs typeface="Calibri" panose="020F0502020204030204" pitchFamily="34" charset="0"/>
                <a:sym typeface="Arial"/>
              </a:rPr>
              <a:t> + </a:t>
            </a:r>
            <a:r>
              <a:rPr lang="en-GB" sz="1100" b="1" kern="0" dirty="0" err="1">
                <a:solidFill>
                  <a:srgbClr val="FFFFFF"/>
                </a:solidFill>
                <a:latin typeface="Calibri" panose="020F0502020204030204" pitchFamily="34" charset="0"/>
                <a:ea typeface="Arial"/>
                <a:cs typeface="Calibri" panose="020F0502020204030204" pitchFamily="34" charset="0"/>
                <a:sym typeface="Arial"/>
              </a:rPr>
              <a:t>apatinib</a:t>
            </a:r>
            <a:r>
              <a:rPr lang="en-GB" sz="1100" b="1" kern="0" dirty="0">
                <a:solidFill>
                  <a:srgbClr val="FFFFFF"/>
                </a:solidFill>
                <a:latin typeface="Calibri" panose="020F0502020204030204" pitchFamily="34" charset="0"/>
                <a:ea typeface="Arial"/>
                <a:cs typeface="Calibri" panose="020F0502020204030204" pitchFamily="34" charset="0"/>
                <a:sym typeface="Arial"/>
              </a:rPr>
              <a:t>*</a:t>
            </a:r>
            <a:br>
              <a:rPr lang="en-GB" sz="1051" b="1" kern="0" dirty="0">
                <a:solidFill>
                  <a:srgbClr val="FFFFFF"/>
                </a:solidFill>
                <a:latin typeface="Calibri" panose="020F0502020204030204" pitchFamily="34" charset="0"/>
                <a:ea typeface="Arial"/>
                <a:cs typeface="Calibri" panose="020F0502020204030204" pitchFamily="34" charset="0"/>
                <a:sym typeface="Arial"/>
              </a:rPr>
            </a:br>
            <a:r>
              <a:rPr lang="en-GB" sz="951" kern="0" dirty="0">
                <a:solidFill>
                  <a:srgbClr val="FFFFFF"/>
                </a:solidFill>
                <a:latin typeface="Calibri" panose="020F0502020204030204" pitchFamily="34" charset="0"/>
                <a:cs typeface="Calibri" panose="020F0502020204030204" pitchFamily="34" charset="0"/>
                <a:sym typeface="Arial"/>
              </a:rPr>
              <a:t>(phase III)</a:t>
            </a:r>
            <a:endParaRPr sz="1300" kern="0" dirty="0">
              <a:solidFill>
                <a:srgbClr val="FFFFFF"/>
              </a:solidFill>
              <a:latin typeface="Calibri" panose="020F0502020204030204" pitchFamily="34" charset="0"/>
              <a:cs typeface="Calibri" panose="020F0502020204030204" pitchFamily="34" charset="0"/>
              <a:sym typeface="Arial"/>
            </a:endParaRPr>
          </a:p>
          <a:p>
            <a:pPr algn="ctr" defTabSz="914377">
              <a:buClr>
                <a:srgbClr val="000000"/>
              </a:buClr>
              <a:buSzPts val="1050"/>
              <a:defRPr/>
            </a:pPr>
            <a:r>
              <a:rPr lang="en-GB" sz="951" i="1" kern="0" dirty="0">
                <a:solidFill>
                  <a:srgbClr val="FFFFFF"/>
                </a:solidFill>
                <a:latin typeface="Calibri" panose="020F0502020204030204" pitchFamily="34" charset="0"/>
                <a:cs typeface="Calibri" panose="020F0502020204030204" pitchFamily="34" charset="0"/>
                <a:sym typeface="Arial"/>
              </a:rPr>
              <a:t>Anti-PD-1 + TKI</a:t>
            </a:r>
            <a:endParaRPr sz="1300" kern="0" dirty="0">
              <a:solidFill>
                <a:srgbClr val="FFFFFF"/>
              </a:solidFill>
              <a:latin typeface="Calibri" panose="020F0502020204030204" pitchFamily="34" charset="0"/>
              <a:cs typeface="Calibri" panose="020F0502020204030204" pitchFamily="34" charset="0"/>
              <a:sym typeface="Arial"/>
            </a:endParaRPr>
          </a:p>
        </p:txBody>
      </p:sp>
      <p:sp>
        <p:nvSpPr>
          <p:cNvPr id="3225" name="Google Shape;3225;p270">
            <a:hlinkClick r:id="rId12"/>
          </p:cNvPr>
          <p:cNvSpPr/>
          <p:nvPr/>
        </p:nvSpPr>
        <p:spPr>
          <a:xfrm>
            <a:off x="5159619" y="1368536"/>
            <a:ext cx="2160000" cy="541800"/>
          </a:xfrm>
          <a:prstGeom prst="roundRect">
            <a:avLst>
              <a:gd name="adj" fmla="val 16667"/>
            </a:avLst>
          </a:prstGeom>
          <a:solidFill>
            <a:schemeClr val="accent3"/>
          </a:solidFill>
          <a:ln>
            <a:noFill/>
          </a:ln>
        </p:spPr>
        <p:txBody>
          <a:bodyPr spcFirstLastPara="1" wrap="square" lIns="71925" tIns="71925" rIns="71925" bIns="71925" anchor="ctr" anchorCtr="0">
            <a:noAutofit/>
          </a:bodyPr>
          <a:lstStyle/>
          <a:p>
            <a:pPr algn="ctr" defTabSz="914377">
              <a:buClr>
                <a:srgbClr val="000000"/>
              </a:buClr>
              <a:buSzPts val="1100"/>
              <a:defRPr/>
            </a:pPr>
            <a:r>
              <a:rPr lang="en-GB" sz="1100" b="1" kern="0" dirty="0" err="1">
                <a:latin typeface="Calibri" panose="020F0502020204030204" pitchFamily="34" charset="0"/>
                <a:ea typeface="Arial"/>
                <a:cs typeface="Calibri" panose="020F0502020204030204" pitchFamily="34" charset="0"/>
                <a:sym typeface="Arial"/>
              </a:rPr>
              <a:t>Durvalumab</a:t>
            </a:r>
            <a:r>
              <a:rPr lang="en-GB" sz="1100" b="1" kern="0" dirty="0">
                <a:latin typeface="Calibri" panose="020F0502020204030204" pitchFamily="34" charset="0"/>
                <a:ea typeface="Arial"/>
                <a:cs typeface="Calibri" panose="020F0502020204030204" pitchFamily="34" charset="0"/>
                <a:sym typeface="Arial"/>
              </a:rPr>
              <a:t> + </a:t>
            </a:r>
            <a:r>
              <a:rPr lang="en-GB" sz="1100" b="1" kern="0" dirty="0" err="1">
                <a:latin typeface="Calibri" panose="020F0502020204030204" pitchFamily="34" charset="0"/>
                <a:ea typeface="Arial"/>
                <a:cs typeface="Calibri" panose="020F0502020204030204" pitchFamily="34" charset="0"/>
                <a:sym typeface="Arial"/>
              </a:rPr>
              <a:t>tivozanib</a:t>
            </a:r>
            <a:br>
              <a:rPr lang="en-GB" sz="1100" b="1" kern="0" dirty="0">
                <a:latin typeface="Calibri" panose="020F0502020204030204" pitchFamily="34" charset="0"/>
                <a:ea typeface="Arial"/>
                <a:cs typeface="Calibri" panose="020F0502020204030204" pitchFamily="34" charset="0"/>
                <a:sym typeface="Arial"/>
              </a:rPr>
            </a:br>
            <a:r>
              <a:rPr lang="en-GB" sz="951" kern="0" dirty="0">
                <a:latin typeface="Calibri" panose="020F0502020204030204" pitchFamily="34" charset="0"/>
                <a:cs typeface="Calibri" panose="020F0502020204030204" pitchFamily="34" charset="0"/>
                <a:sym typeface="Arial"/>
              </a:rPr>
              <a:t>(DEDUCTIVE; phase </a:t>
            </a:r>
            <a:r>
              <a:rPr lang="en-GB" sz="951" kern="0" dirty="0" err="1">
                <a:latin typeface="Calibri" panose="020F0502020204030204" pitchFamily="34" charset="0"/>
                <a:cs typeface="Calibri" panose="020F0502020204030204" pitchFamily="34" charset="0"/>
                <a:sym typeface="Arial"/>
              </a:rPr>
              <a:t>Ib</a:t>
            </a:r>
            <a:r>
              <a:rPr lang="en-GB" sz="951" kern="0" dirty="0">
                <a:latin typeface="Calibri" panose="020F0502020204030204" pitchFamily="34" charset="0"/>
                <a:cs typeface="Calibri" panose="020F0502020204030204" pitchFamily="34" charset="0"/>
                <a:sym typeface="Arial"/>
              </a:rPr>
              <a:t>/II)</a:t>
            </a:r>
            <a:endParaRPr sz="1300" kern="0" dirty="0">
              <a:latin typeface="Calibri" panose="020F0502020204030204" pitchFamily="34" charset="0"/>
              <a:cs typeface="Calibri" panose="020F0502020204030204" pitchFamily="34" charset="0"/>
              <a:sym typeface="Arial"/>
            </a:endParaRPr>
          </a:p>
          <a:p>
            <a:pPr algn="ctr" defTabSz="914377">
              <a:buClr>
                <a:srgbClr val="000000"/>
              </a:buClr>
              <a:buSzPts val="1050"/>
              <a:defRPr/>
            </a:pPr>
            <a:r>
              <a:rPr lang="en-GB" sz="951" i="1" kern="0" dirty="0">
                <a:latin typeface="Calibri" panose="020F0502020204030204" pitchFamily="34" charset="0"/>
                <a:cs typeface="Calibri" panose="020F0502020204030204" pitchFamily="34" charset="0"/>
                <a:sym typeface="Arial"/>
              </a:rPr>
              <a:t>Anti-PD-L1 + VEGFR TKI</a:t>
            </a:r>
            <a:endParaRPr sz="1300" kern="0" dirty="0">
              <a:latin typeface="Calibri" panose="020F0502020204030204" pitchFamily="34" charset="0"/>
              <a:cs typeface="Calibri" panose="020F0502020204030204" pitchFamily="34" charset="0"/>
              <a:sym typeface="Arial"/>
            </a:endParaRPr>
          </a:p>
        </p:txBody>
      </p:sp>
      <p:sp>
        <p:nvSpPr>
          <p:cNvPr id="3226" name="Google Shape;3226;p270">
            <a:hlinkClick r:id="rId13"/>
          </p:cNvPr>
          <p:cNvSpPr/>
          <p:nvPr/>
        </p:nvSpPr>
        <p:spPr>
          <a:xfrm>
            <a:off x="2905315" y="2102385"/>
            <a:ext cx="2160000" cy="541800"/>
          </a:xfrm>
          <a:prstGeom prst="roundRect">
            <a:avLst>
              <a:gd name="adj" fmla="val 16667"/>
            </a:avLst>
          </a:prstGeom>
          <a:solidFill>
            <a:schemeClr val="tx2"/>
          </a:solidFill>
          <a:ln>
            <a:noFill/>
          </a:ln>
        </p:spPr>
        <p:txBody>
          <a:bodyPr spcFirstLastPara="1" wrap="square" lIns="36000" tIns="71925" rIns="36000" bIns="71925" anchor="ctr" anchorCtr="0">
            <a:noAutofit/>
          </a:bodyPr>
          <a:lstStyle/>
          <a:p>
            <a:pPr algn="ctr" defTabSz="914377">
              <a:buClr>
                <a:srgbClr val="000000"/>
              </a:buClr>
              <a:buSzPts val="1100"/>
              <a:defRPr/>
            </a:pPr>
            <a:r>
              <a:rPr lang="en-GB" sz="1100" b="1" kern="0" dirty="0" err="1">
                <a:solidFill>
                  <a:srgbClr val="FFFFFF"/>
                </a:solidFill>
                <a:latin typeface="Calibri" panose="020F0502020204030204" pitchFamily="34" charset="0"/>
                <a:ea typeface="Arial"/>
                <a:cs typeface="Calibri" panose="020F0502020204030204" pitchFamily="34" charset="0"/>
                <a:sym typeface="Arial"/>
              </a:rPr>
              <a:t>Pembrolizumab</a:t>
            </a:r>
            <a:r>
              <a:rPr lang="en-GB" sz="1100" b="1" kern="0" dirty="0">
                <a:solidFill>
                  <a:srgbClr val="FFFFFF"/>
                </a:solidFill>
                <a:latin typeface="Calibri" panose="020F0502020204030204" pitchFamily="34" charset="0"/>
                <a:ea typeface="Arial"/>
                <a:cs typeface="Calibri" panose="020F0502020204030204" pitchFamily="34" charset="0"/>
                <a:sym typeface="Arial"/>
              </a:rPr>
              <a:t> + </a:t>
            </a:r>
            <a:r>
              <a:rPr lang="en-GB" sz="1100" b="1" kern="0" dirty="0" err="1">
                <a:solidFill>
                  <a:srgbClr val="FFFFFF"/>
                </a:solidFill>
                <a:latin typeface="Calibri" panose="020F0502020204030204" pitchFamily="34" charset="0"/>
                <a:ea typeface="Arial"/>
                <a:cs typeface="Calibri" panose="020F0502020204030204" pitchFamily="34" charset="0"/>
                <a:sym typeface="Arial"/>
              </a:rPr>
              <a:t>regorafenib</a:t>
            </a:r>
            <a:br>
              <a:rPr lang="en-GB" sz="1051" b="1" kern="0" dirty="0">
                <a:solidFill>
                  <a:srgbClr val="FFFFFF"/>
                </a:solidFill>
                <a:latin typeface="Calibri" panose="020F0502020204030204" pitchFamily="34" charset="0"/>
                <a:ea typeface="Arial"/>
                <a:cs typeface="Calibri" panose="020F0502020204030204" pitchFamily="34" charset="0"/>
                <a:sym typeface="Arial"/>
              </a:rPr>
            </a:br>
            <a:r>
              <a:rPr lang="en-GB" sz="951" kern="0" dirty="0">
                <a:solidFill>
                  <a:srgbClr val="FFFFFF"/>
                </a:solidFill>
                <a:latin typeface="Calibri" panose="020F0502020204030204" pitchFamily="34" charset="0"/>
                <a:cs typeface="Calibri" panose="020F0502020204030204" pitchFamily="34" charset="0"/>
                <a:sym typeface="Arial"/>
              </a:rPr>
              <a:t>(KEYNOTE-743; phase </a:t>
            </a:r>
            <a:r>
              <a:rPr lang="en-GB" sz="951" kern="0" dirty="0" err="1">
                <a:solidFill>
                  <a:srgbClr val="FFFFFF"/>
                </a:solidFill>
                <a:latin typeface="Calibri" panose="020F0502020204030204" pitchFamily="34" charset="0"/>
                <a:cs typeface="Calibri" panose="020F0502020204030204" pitchFamily="34" charset="0"/>
                <a:sym typeface="Arial"/>
              </a:rPr>
              <a:t>Ib</a:t>
            </a:r>
            <a:r>
              <a:rPr lang="en-GB" sz="951" kern="0" dirty="0">
                <a:solidFill>
                  <a:srgbClr val="FFFFFF"/>
                </a:solidFill>
                <a:latin typeface="Calibri" panose="020F0502020204030204" pitchFamily="34" charset="0"/>
                <a:cs typeface="Calibri" panose="020F0502020204030204" pitchFamily="34" charset="0"/>
                <a:sym typeface="Arial"/>
              </a:rPr>
              <a:t>)</a:t>
            </a:r>
            <a:endParaRPr sz="1300" kern="0" dirty="0">
              <a:solidFill>
                <a:srgbClr val="FFFFFF"/>
              </a:solidFill>
              <a:latin typeface="Calibri" panose="020F0502020204030204" pitchFamily="34" charset="0"/>
              <a:cs typeface="Calibri" panose="020F0502020204030204" pitchFamily="34" charset="0"/>
              <a:sym typeface="Arial"/>
            </a:endParaRPr>
          </a:p>
          <a:p>
            <a:pPr algn="ctr" defTabSz="914377">
              <a:buClr>
                <a:srgbClr val="000000"/>
              </a:buClr>
              <a:buSzPts val="1050"/>
              <a:defRPr/>
            </a:pPr>
            <a:r>
              <a:rPr lang="en-GB" sz="951" i="1" kern="0" dirty="0">
                <a:solidFill>
                  <a:srgbClr val="FFFFFF"/>
                </a:solidFill>
                <a:latin typeface="Calibri" panose="020F0502020204030204" pitchFamily="34" charset="0"/>
                <a:cs typeface="Calibri" panose="020F0502020204030204" pitchFamily="34" charset="0"/>
                <a:sym typeface="Arial"/>
              </a:rPr>
              <a:t>Anti-PD-1 + TKI</a:t>
            </a:r>
            <a:endParaRPr sz="1300" kern="0" dirty="0">
              <a:solidFill>
                <a:srgbClr val="FFFFFF"/>
              </a:solidFill>
              <a:latin typeface="Calibri" panose="020F0502020204030204" pitchFamily="34" charset="0"/>
              <a:cs typeface="Calibri" panose="020F0502020204030204" pitchFamily="34" charset="0"/>
              <a:sym typeface="Arial"/>
            </a:endParaRPr>
          </a:p>
        </p:txBody>
      </p:sp>
      <p:sp>
        <p:nvSpPr>
          <p:cNvPr id="3227" name="Google Shape;3227;p270">
            <a:hlinkClick r:id="rId14"/>
          </p:cNvPr>
          <p:cNvSpPr/>
          <p:nvPr/>
        </p:nvSpPr>
        <p:spPr>
          <a:xfrm>
            <a:off x="7413924" y="2102385"/>
            <a:ext cx="2160000" cy="541800"/>
          </a:xfrm>
          <a:prstGeom prst="roundRect">
            <a:avLst>
              <a:gd name="adj" fmla="val 16667"/>
            </a:avLst>
          </a:prstGeom>
          <a:solidFill>
            <a:schemeClr val="tx2"/>
          </a:solidFill>
          <a:ln>
            <a:noFill/>
          </a:ln>
        </p:spPr>
        <p:txBody>
          <a:bodyPr spcFirstLastPara="1" wrap="square" lIns="71925" tIns="71925" rIns="71925" bIns="71925" anchor="ctr" anchorCtr="0">
            <a:noAutofit/>
          </a:bodyPr>
          <a:lstStyle/>
          <a:p>
            <a:pPr algn="ctr" defTabSz="914377">
              <a:buClr>
                <a:srgbClr val="000000"/>
              </a:buClr>
              <a:buSzPts val="1100"/>
              <a:defRPr/>
            </a:pPr>
            <a:r>
              <a:rPr lang="en-GB" sz="1100" b="1" kern="0" dirty="0">
                <a:solidFill>
                  <a:srgbClr val="FFFFFF"/>
                </a:solidFill>
                <a:latin typeface="Calibri" panose="020F0502020204030204" pitchFamily="34" charset="0"/>
                <a:ea typeface="Arial"/>
                <a:cs typeface="Calibri" panose="020F0502020204030204" pitchFamily="34" charset="0"/>
                <a:sym typeface="Arial"/>
              </a:rPr>
              <a:t>CS1003 + </a:t>
            </a:r>
            <a:r>
              <a:rPr lang="en-GB" sz="1100" b="1" kern="0" dirty="0" err="1">
                <a:solidFill>
                  <a:srgbClr val="FFFFFF"/>
                </a:solidFill>
                <a:latin typeface="Calibri" panose="020F0502020204030204" pitchFamily="34" charset="0"/>
                <a:ea typeface="Arial"/>
                <a:cs typeface="Calibri" panose="020F0502020204030204" pitchFamily="34" charset="0"/>
                <a:sym typeface="Arial"/>
              </a:rPr>
              <a:t>lenvatinib</a:t>
            </a:r>
            <a:r>
              <a:rPr lang="en-GB" sz="1100" b="1" kern="0" dirty="0">
                <a:solidFill>
                  <a:srgbClr val="FFFFFF"/>
                </a:solidFill>
                <a:latin typeface="Calibri" panose="020F0502020204030204" pitchFamily="34" charset="0"/>
                <a:ea typeface="Arial"/>
                <a:cs typeface="Calibri" panose="020F0502020204030204" pitchFamily="34" charset="0"/>
                <a:sym typeface="Arial"/>
              </a:rPr>
              <a:t>*</a:t>
            </a:r>
            <a:br>
              <a:rPr lang="en-GB" sz="1100" b="1" kern="0" dirty="0">
                <a:solidFill>
                  <a:srgbClr val="FFFFFF"/>
                </a:solidFill>
                <a:latin typeface="Calibri" panose="020F0502020204030204" pitchFamily="34" charset="0"/>
                <a:ea typeface="Arial"/>
                <a:cs typeface="Calibri" panose="020F0502020204030204" pitchFamily="34" charset="0"/>
                <a:sym typeface="Arial"/>
              </a:rPr>
            </a:br>
            <a:r>
              <a:rPr lang="en-GB" sz="951" kern="0" dirty="0">
                <a:solidFill>
                  <a:srgbClr val="FFFFFF"/>
                </a:solidFill>
                <a:latin typeface="Calibri" panose="020F0502020204030204" pitchFamily="34" charset="0"/>
                <a:cs typeface="Calibri" panose="020F0502020204030204" pitchFamily="34" charset="0"/>
                <a:sym typeface="Arial"/>
              </a:rPr>
              <a:t>(phase III)</a:t>
            </a:r>
            <a:br>
              <a:rPr lang="en-GB" sz="951" kern="0" dirty="0">
                <a:solidFill>
                  <a:srgbClr val="FFFFFF"/>
                </a:solidFill>
                <a:latin typeface="Calibri" panose="020F0502020204030204" pitchFamily="34" charset="0"/>
                <a:cs typeface="Calibri" panose="020F0502020204030204" pitchFamily="34" charset="0"/>
                <a:sym typeface="Arial"/>
              </a:rPr>
            </a:br>
            <a:r>
              <a:rPr lang="en-GB" sz="951" i="1" kern="0" dirty="0">
                <a:solidFill>
                  <a:srgbClr val="FFFFFF"/>
                </a:solidFill>
                <a:latin typeface="Calibri" panose="020F0502020204030204" pitchFamily="34" charset="0"/>
                <a:cs typeface="Calibri" panose="020F0502020204030204" pitchFamily="34" charset="0"/>
                <a:sym typeface="Arial"/>
              </a:rPr>
              <a:t>Anti-PD-1 + TKI</a:t>
            </a:r>
            <a:endParaRPr sz="1300" kern="0" dirty="0">
              <a:solidFill>
                <a:srgbClr val="FFFFFF"/>
              </a:solidFill>
              <a:latin typeface="Calibri" panose="020F0502020204030204" pitchFamily="34" charset="0"/>
              <a:cs typeface="Calibri" panose="020F0502020204030204" pitchFamily="34" charset="0"/>
              <a:sym typeface="Arial"/>
            </a:endParaRPr>
          </a:p>
        </p:txBody>
      </p:sp>
      <p:sp>
        <p:nvSpPr>
          <p:cNvPr id="3228" name="Google Shape;3228;p270">
            <a:hlinkClick r:id="rId15"/>
          </p:cNvPr>
          <p:cNvSpPr/>
          <p:nvPr/>
        </p:nvSpPr>
        <p:spPr>
          <a:xfrm>
            <a:off x="5159619" y="2719288"/>
            <a:ext cx="2160000" cy="541800"/>
          </a:xfrm>
          <a:prstGeom prst="roundRect">
            <a:avLst>
              <a:gd name="adj" fmla="val 16667"/>
            </a:avLst>
          </a:prstGeom>
          <a:solidFill>
            <a:schemeClr val="tx2"/>
          </a:solidFill>
          <a:ln>
            <a:noFill/>
          </a:ln>
        </p:spPr>
        <p:txBody>
          <a:bodyPr spcFirstLastPara="1" wrap="square" lIns="71925" tIns="71925" rIns="71925" bIns="71925" anchor="ctr" anchorCtr="0">
            <a:noAutofit/>
          </a:bodyPr>
          <a:lstStyle/>
          <a:p>
            <a:pPr algn="ctr" defTabSz="914377">
              <a:buClr>
                <a:srgbClr val="000000"/>
              </a:buClr>
              <a:buSzPts val="1100"/>
              <a:defRPr/>
            </a:pPr>
            <a:r>
              <a:rPr lang="en-GB" sz="1100" b="1" kern="0" dirty="0">
                <a:solidFill>
                  <a:srgbClr val="FFFFFF"/>
                </a:solidFill>
                <a:latin typeface="Calibri" panose="020F0502020204030204" pitchFamily="34" charset="0"/>
                <a:ea typeface="Arial"/>
                <a:cs typeface="Calibri" panose="020F0502020204030204" pitchFamily="34" charset="0"/>
                <a:sym typeface="Arial"/>
              </a:rPr>
              <a:t>Nivolumab + </a:t>
            </a:r>
            <a:r>
              <a:rPr lang="en-GB" sz="1100" b="1" kern="0" dirty="0" err="1">
                <a:solidFill>
                  <a:srgbClr val="FFFFFF"/>
                </a:solidFill>
                <a:latin typeface="Calibri" panose="020F0502020204030204" pitchFamily="34" charset="0"/>
                <a:ea typeface="Arial"/>
                <a:cs typeface="Calibri" panose="020F0502020204030204" pitchFamily="34" charset="0"/>
                <a:sym typeface="Arial"/>
              </a:rPr>
              <a:t>lenvatinib</a:t>
            </a:r>
            <a:br>
              <a:rPr lang="en-GB" sz="1100" b="1" kern="0" dirty="0">
                <a:solidFill>
                  <a:srgbClr val="FFFFFF"/>
                </a:solidFill>
                <a:latin typeface="Calibri" panose="020F0502020204030204" pitchFamily="34" charset="0"/>
                <a:ea typeface="Arial"/>
                <a:cs typeface="Calibri" panose="020F0502020204030204" pitchFamily="34" charset="0"/>
                <a:sym typeface="Arial"/>
              </a:rPr>
            </a:br>
            <a:r>
              <a:rPr lang="en-GB" sz="951" kern="0" dirty="0">
                <a:solidFill>
                  <a:srgbClr val="FFFFFF"/>
                </a:solidFill>
                <a:latin typeface="Calibri" panose="020F0502020204030204" pitchFamily="34" charset="0"/>
                <a:cs typeface="Calibri" panose="020F0502020204030204" pitchFamily="34" charset="0"/>
                <a:sym typeface="Arial"/>
              </a:rPr>
              <a:t>(Study 117; phase </a:t>
            </a:r>
            <a:r>
              <a:rPr lang="en-GB" sz="951" kern="0" dirty="0" err="1">
                <a:solidFill>
                  <a:srgbClr val="FFFFFF"/>
                </a:solidFill>
                <a:latin typeface="Calibri" panose="020F0502020204030204" pitchFamily="34" charset="0"/>
                <a:cs typeface="Calibri" panose="020F0502020204030204" pitchFamily="34" charset="0"/>
                <a:sym typeface="Arial"/>
              </a:rPr>
              <a:t>Ib</a:t>
            </a:r>
            <a:r>
              <a:rPr lang="en-GB" sz="951" kern="0" dirty="0">
                <a:solidFill>
                  <a:srgbClr val="FFFFFF"/>
                </a:solidFill>
                <a:latin typeface="Calibri" panose="020F0502020204030204" pitchFamily="34" charset="0"/>
                <a:cs typeface="Calibri" panose="020F0502020204030204" pitchFamily="34" charset="0"/>
                <a:sym typeface="Arial"/>
              </a:rPr>
              <a:t>)</a:t>
            </a:r>
            <a:endParaRPr sz="1300" kern="0" dirty="0">
              <a:solidFill>
                <a:srgbClr val="FFFFFF"/>
              </a:solidFill>
              <a:latin typeface="Calibri" panose="020F0502020204030204" pitchFamily="34" charset="0"/>
              <a:cs typeface="Calibri" panose="020F0502020204030204" pitchFamily="34" charset="0"/>
              <a:sym typeface="Arial"/>
            </a:endParaRPr>
          </a:p>
          <a:p>
            <a:pPr algn="ctr" defTabSz="914377">
              <a:buClr>
                <a:srgbClr val="000000"/>
              </a:buClr>
              <a:buSzPts val="1050"/>
              <a:defRPr/>
            </a:pPr>
            <a:r>
              <a:rPr lang="en-GB" sz="951" i="1" kern="0" dirty="0">
                <a:solidFill>
                  <a:srgbClr val="FFFFFF"/>
                </a:solidFill>
                <a:latin typeface="Calibri" panose="020F0502020204030204" pitchFamily="34" charset="0"/>
                <a:cs typeface="Calibri" panose="020F0502020204030204" pitchFamily="34" charset="0"/>
                <a:sym typeface="Arial"/>
              </a:rPr>
              <a:t>Anti-PD-1 + TKI</a:t>
            </a:r>
            <a:endParaRPr sz="1300" kern="0" dirty="0">
              <a:solidFill>
                <a:srgbClr val="FFFFFF"/>
              </a:solidFill>
              <a:latin typeface="Calibri" panose="020F0502020204030204" pitchFamily="34" charset="0"/>
              <a:cs typeface="Calibri" panose="020F0502020204030204" pitchFamily="34" charset="0"/>
              <a:sym typeface="Arial"/>
            </a:endParaRPr>
          </a:p>
        </p:txBody>
      </p:sp>
      <p:sp>
        <p:nvSpPr>
          <p:cNvPr id="3229" name="Google Shape;3229;p270">
            <a:hlinkClick r:id="rId16"/>
          </p:cNvPr>
          <p:cNvSpPr/>
          <p:nvPr/>
        </p:nvSpPr>
        <p:spPr>
          <a:xfrm>
            <a:off x="7413924" y="1368536"/>
            <a:ext cx="2160000" cy="541800"/>
          </a:xfrm>
          <a:prstGeom prst="roundRect">
            <a:avLst>
              <a:gd name="adj" fmla="val 16667"/>
            </a:avLst>
          </a:prstGeom>
          <a:solidFill>
            <a:schemeClr val="accent3"/>
          </a:solidFill>
          <a:ln>
            <a:noFill/>
          </a:ln>
        </p:spPr>
        <p:txBody>
          <a:bodyPr spcFirstLastPara="1" wrap="square" lIns="71925" tIns="71925" rIns="71925" bIns="71925" anchor="ctr" anchorCtr="0">
            <a:noAutofit/>
          </a:bodyPr>
          <a:lstStyle/>
          <a:p>
            <a:pPr algn="ctr" defTabSz="914377">
              <a:buClr>
                <a:srgbClr val="000000"/>
              </a:buClr>
              <a:defRPr/>
            </a:pPr>
            <a:r>
              <a:rPr lang="en-GB" sz="1100" b="1" kern="0" dirty="0" err="1">
                <a:latin typeface="Calibri" panose="020F0502020204030204" pitchFamily="34" charset="0"/>
                <a:ea typeface="Arial"/>
                <a:cs typeface="Calibri" panose="020F0502020204030204" pitchFamily="34" charset="0"/>
                <a:sym typeface="Arial"/>
              </a:rPr>
              <a:t>Durvalumab</a:t>
            </a:r>
            <a:r>
              <a:rPr lang="en-GB" sz="1100" b="1" kern="0" dirty="0">
                <a:latin typeface="Calibri" panose="020F0502020204030204" pitchFamily="34" charset="0"/>
                <a:ea typeface="Arial"/>
                <a:cs typeface="Calibri" panose="020F0502020204030204" pitchFamily="34" charset="0"/>
                <a:sym typeface="Arial"/>
              </a:rPr>
              <a:t> + </a:t>
            </a:r>
            <a:r>
              <a:rPr lang="en-GB" sz="1100" b="1" kern="0" dirty="0" err="1">
                <a:latin typeface="Calibri" panose="020F0502020204030204" pitchFamily="34" charset="0"/>
                <a:ea typeface="Arial"/>
                <a:cs typeface="Calibri" panose="020F0502020204030204" pitchFamily="34" charset="0"/>
                <a:sym typeface="Arial"/>
              </a:rPr>
              <a:t>lenvatinib</a:t>
            </a:r>
            <a:r>
              <a:rPr lang="en-GB" sz="1100" b="1" kern="0" dirty="0">
                <a:latin typeface="Calibri" panose="020F0502020204030204" pitchFamily="34" charset="0"/>
                <a:ea typeface="Arial"/>
                <a:cs typeface="Calibri" panose="020F0502020204030204" pitchFamily="34" charset="0"/>
                <a:sym typeface="Arial"/>
              </a:rPr>
              <a:t>*</a:t>
            </a:r>
            <a:br>
              <a:rPr lang="en-GB" sz="1100" b="1" kern="0" dirty="0">
                <a:latin typeface="Calibri" panose="020F0502020204030204" pitchFamily="34" charset="0"/>
                <a:ea typeface="Arial"/>
                <a:cs typeface="Calibri" panose="020F0502020204030204" pitchFamily="34" charset="0"/>
                <a:sym typeface="Arial"/>
              </a:rPr>
            </a:br>
            <a:r>
              <a:rPr lang="en-GB" sz="951" kern="0" dirty="0">
                <a:latin typeface="Calibri" panose="020F0502020204030204" pitchFamily="34" charset="0"/>
                <a:cs typeface="Calibri" panose="020F0502020204030204" pitchFamily="34" charset="0"/>
                <a:sym typeface="Arial"/>
              </a:rPr>
              <a:t>(Dulect2020-1; N/A)</a:t>
            </a:r>
            <a:endParaRPr sz="1300" kern="0" dirty="0">
              <a:latin typeface="Calibri" panose="020F0502020204030204" pitchFamily="34" charset="0"/>
              <a:cs typeface="Calibri" panose="020F0502020204030204" pitchFamily="34" charset="0"/>
              <a:sym typeface="Arial"/>
            </a:endParaRPr>
          </a:p>
          <a:p>
            <a:pPr algn="ctr" defTabSz="914377">
              <a:buClr>
                <a:srgbClr val="000000"/>
              </a:buClr>
              <a:buSzPts val="1050"/>
              <a:defRPr/>
            </a:pPr>
            <a:r>
              <a:rPr lang="en-GB" sz="951" i="1" kern="0" dirty="0">
                <a:latin typeface="Calibri" panose="020F0502020204030204" pitchFamily="34" charset="0"/>
                <a:cs typeface="Calibri" panose="020F0502020204030204" pitchFamily="34" charset="0"/>
                <a:sym typeface="Arial"/>
              </a:rPr>
              <a:t>Anti-PD-L1 + TKI</a:t>
            </a:r>
            <a:endParaRPr sz="1300" kern="0" dirty="0">
              <a:latin typeface="Calibri" panose="020F0502020204030204" pitchFamily="34" charset="0"/>
              <a:cs typeface="Calibri" panose="020F0502020204030204" pitchFamily="34" charset="0"/>
              <a:sym typeface="Arial"/>
            </a:endParaRPr>
          </a:p>
        </p:txBody>
      </p:sp>
      <p:sp>
        <p:nvSpPr>
          <p:cNvPr id="3230" name="Google Shape;3230;p270">
            <a:hlinkClick r:id="rId17"/>
          </p:cNvPr>
          <p:cNvSpPr/>
          <p:nvPr/>
        </p:nvSpPr>
        <p:spPr>
          <a:xfrm>
            <a:off x="651009" y="3946549"/>
            <a:ext cx="2160000" cy="541800"/>
          </a:xfrm>
          <a:prstGeom prst="roundRect">
            <a:avLst>
              <a:gd name="adj" fmla="val 16667"/>
            </a:avLst>
          </a:prstGeom>
          <a:solidFill>
            <a:schemeClr val="accent3"/>
          </a:solidFill>
          <a:ln>
            <a:noFill/>
          </a:ln>
        </p:spPr>
        <p:txBody>
          <a:bodyPr spcFirstLastPara="1" wrap="square" lIns="71925" tIns="71925" rIns="71925" bIns="71925" anchor="ctr" anchorCtr="0">
            <a:noAutofit/>
          </a:bodyPr>
          <a:lstStyle/>
          <a:p>
            <a:pPr algn="ctr" defTabSz="914377">
              <a:buClr>
                <a:srgbClr val="000000"/>
              </a:buClr>
              <a:defRPr/>
            </a:pPr>
            <a:r>
              <a:rPr lang="en-GB" sz="1100" b="1" kern="0" dirty="0" err="1">
                <a:latin typeface="Calibri" panose="020F0502020204030204" pitchFamily="34" charset="0"/>
                <a:ea typeface="Arial"/>
                <a:cs typeface="Calibri" panose="020F0502020204030204" pitchFamily="34" charset="0"/>
                <a:sym typeface="Arial"/>
              </a:rPr>
              <a:t>Camrelizumab</a:t>
            </a:r>
            <a:r>
              <a:rPr lang="en-GB" sz="1100" b="1" kern="0" dirty="0">
                <a:latin typeface="Calibri" panose="020F0502020204030204" pitchFamily="34" charset="0"/>
                <a:ea typeface="Arial"/>
                <a:cs typeface="Calibri" panose="020F0502020204030204" pitchFamily="34" charset="0"/>
                <a:sym typeface="Arial"/>
              </a:rPr>
              <a:t> + </a:t>
            </a:r>
            <a:r>
              <a:rPr lang="en-GB" sz="1100" b="1" kern="0" dirty="0" err="1">
                <a:latin typeface="Calibri" panose="020F0502020204030204" pitchFamily="34" charset="0"/>
                <a:ea typeface="Arial"/>
                <a:cs typeface="Calibri" panose="020F0502020204030204" pitchFamily="34" charset="0"/>
                <a:sym typeface="Arial"/>
              </a:rPr>
              <a:t>lenvatinib</a:t>
            </a:r>
            <a:r>
              <a:rPr lang="en-GB" sz="1100" b="1" kern="0" dirty="0">
                <a:latin typeface="Calibri" panose="020F0502020204030204" pitchFamily="34" charset="0"/>
                <a:ea typeface="Arial"/>
                <a:cs typeface="Calibri" panose="020F0502020204030204" pitchFamily="34" charset="0"/>
                <a:sym typeface="Arial"/>
              </a:rPr>
              <a:t>*</a:t>
            </a:r>
            <a:br>
              <a:rPr lang="en-GB" sz="1100" b="1" kern="0" dirty="0">
                <a:latin typeface="Calibri" panose="020F0502020204030204" pitchFamily="34" charset="0"/>
                <a:ea typeface="Arial"/>
                <a:cs typeface="Calibri" panose="020F0502020204030204" pitchFamily="34" charset="0"/>
                <a:sym typeface="Arial"/>
              </a:rPr>
            </a:br>
            <a:r>
              <a:rPr lang="en-GB" sz="951" kern="0" dirty="0">
                <a:latin typeface="Calibri" panose="020F0502020204030204" pitchFamily="34" charset="0"/>
                <a:cs typeface="Calibri" panose="020F0502020204030204" pitchFamily="34" charset="0"/>
                <a:sym typeface="Arial"/>
              </a:rPr>
              <a:t>(phase I/II)</a:t>
            </a:r>
            <a:endParaRPr sz="1300" kern="0" dirty="0">
              <a:latin typeface="Calibri" panose="020F0502020204030204" pitchFamily="34" charset="0"/>
              <a:cs typeface="Calibri" panose="020F0502020204030204" pitchFamily="34" charset="0"/>
              <a:sym typeface="Arial"/>
            </a:endParaRPr>
          </a:p>
          <a:p>
            <a:pPr algn="ctr" defTabSz="914377">
              <a:buClr>
                <a:srgbClr val="000000"/>
              </a:buClr>
              <a:buSzPts val="1050"/>
              <a:defRPr/>
            </a:pPr>
            <a:r>
              <a:rPr lang="en-GB" sz="951" i="1" kern="0" dirty="0">
                <a:latin typeface="Calibri" panose="020F0502020204030204" pitchFamily="34" charset="0"/>
                <a:cs typeface="Calibri" panose="020F0502020204030204" pitchFamily="34" charset="0"/>
                <a:sym typeface="Arial"/>
              </a:rPr>
              <a:t>Anti-PD-1 + TKI</a:t>
            </a:r>
            <a:endParaRPr sz="1300" kern="0" dirty="0">
              <a:latin typeface="Calibri" panose="020F0502020204030204" pitchFamily="34" charset="0"/>
              <a:cs typeface="Calibri" panose="020F0502020204030204" pitchFamily="34" charset="0"/>
              <a:sym typeface="Arial"/>
            </a:endParaRPr>
          </a:p>
        </p:txBody>
      </p:sp>
      <p:sp>
        <p:nvSpPr>
          <p:cNvPr id="3231" name="Google Shape;3231;p270">
            <a:hlinkClick r:id="rId18"/>
          </p:cNvPr>
          <p:cNvSpPr/>
          <p:nvPr/>
        </p:nvSpPr>
        <p:spPr>
          <a:xfrm>
            <a:off x="2905315" y="3946549"/>
            <a:ext cx="2160000" cy="541800"/>
          </a:xfrm>
          <a:prstGeom prst="roundRect">
            <a:avLst>
              <a:gd name="adj" fmla="val 16667"/>
            </a:avLst>
          </a:prstGeom>
          <a:solidFill>
            <a:schemeClr val="accent3"/>
          </a:solidFill>
          <a:ln>
            <a:noFill/>
          </a:ln>
        </p:spPr>
        <p:txBody>
          <a:bodyPr spcFirstLastPara="1" wrap="square" lIns="71925" tIns="71925" rIns="71925" bIns="71925" anchor="ctr" anchorCtr="0">
            <a:noAutofit/>
          </a:bodyPr>
          <a:lstStyle/>
          <a:p>
            <a:pPr algn="ctr" defTabSz="914377">
              <a:buClr>
                <a:srgbClr val="000000"/>
              </a:buClr>
              <a:defRPr/>
            </a:pPr>
            <a:r>
              <a:rPr lang="en-GB" sz="1100" b="1" kern="0" dirty="0" err="1">
                <a:latin typeface="Calibri" panose="020F0502020204030204" pitchFamily="34" charset="0"/>
                <a:ea typeface="Arial"/>
                <a:cs typeface="Calibri" panose="020F0502020204030204" pitchFamily="34" charset="0"/>
                <a:sym typeface="Arial"/>
              </a:rPr>
              <a:t>Toripalimab</a:t>
            </a:r>
            <a:r>
              <a:rPr lang="en-GB" sz="1100" b="1" kern="0" dirty="0">
                <a:latin typeface="Calibri" panose="020F0502020204030204" pitchFamily="34" charset="0"/>
                <a:ea typeface="Arial"/>
                <a:cs typeface="Calibri" panose="020F0502020204030204" pitchFamily="34" charset="0"/>
                <a:sym typeface="Arial"/>
              </a:rPr>
              <a:t> + sorafenib*</a:t>
            </a:r>
            <a:br>
              <a:rPr lang="en-GB" sz="1100" b="1" kern="0" dirty="0">
                <a:latin typeface="Calibri" panose="020F0502020204030204" pitchFamily="34" charset="0"/>
                <a:ea typeface="Arial"/>
                <a:cs typeface="Calibri" panose="020F0502020204030204" pitchFamily="34" charset="0"/>
                <a:sym typeface="Arial"/>
              </a:rPr>
            </a:br>
            <a:r>
              <a:rPr lang="en-GB" sz="951" kern="0" dirty="0">
                <a:latin typeface="Calibri" panose="020F0502020204030204" pitchFamily="34" charset="0"/>
                <a:cs typeface="Calibri" panose="020F0502020204030204" pitchFamily="34" charset="0"/>
                <a:sym typeface="Arial"/>
              </a:rPr>
              <a:t>(phase I/II)</a:t>
            </a:r>
            <a:endParaRPr sz="1300" kern="0" dirty="0">
              <a:latin typeface="Calibri" panose="020F0502020204030204" pitchFamily="34" charset="0"/>
              <a:cs typeface="Calibri" panose="020F0502020204030204" pitchFamily="34" charset="0"/>
              <a:sym typeface="Arial"/>
            </a:endParaRPr>
          </a:p>
          <a:p>
            <a:pPr algn="ctr" defTabSz="914377">
              <a:buClr>
                <a:srgbClr val="000000"/>
              </a:buClr>
              <a:buSzPts val="1050"/>
              <a:defRPr/>
            </a:pPr>
            <a:r>
              <a:rPr lang="en-GB" sz="951" i="1" kern="0" dirty="0">
                <a:latin typeface="Calibri" panose="020F0502020204030204" pitchFamily="34" charset="0"/>
                <a:cs typeface="Calibri" panose="020F0502020204030204" pitchFamily="34" charset="0"/>
                <a:sym typeface="Arial"/>
              </a:rPr>
              <a:t>Anti-PD-1 + TKI</a:t>
            </a:r>
            <a:endParaRPr sz="1300" kern="0" dirty="0">
              <a:latin typeface="Calibri" panose="020F0502020204030204" pitchFamily="34" charset="0"/>
              <a:cs typeface="Calibri" panose="020F0502020204030204" pitchFamily="34" charset="0"/>
              <a:sym typeface="Arial"/>
            </a:endParaRPr>
          </a:p>
        </p:txBody>
      </p:sp>
      <p:sp>
        <p:nvSpPr>
          <p:cNvPr id="3232" name="Google Shape;3232;p270">
            <a:hlinkClick r:id="rId19"/>
          </p:cNvPr>
          <p:cNvSpPr/>
          <p:nvPr/>
        </p:nvSpPr>
        <p:spPr>
          <a:xfrm>
            <a:off x="7413924" y="2719288"/>
            <a:ext cx="2160000" cy="541800"/>
          </a:xfrm>
          <a:prstGeom prst="roundRect">
            <a:avLst>
              <a:gd name="adj" fmla="val 16667"/>
            </a:avLst>
          </a:prstGeom>
          <a:solidFill>
            <a:schemeClr val="accent3"/>
          </a:solidFill>
          <a:ln>
            <a:noFill/>
          </a:ln>
        </p:spPr>
        <p:txBody>
          <a:bodyPr spcFirstLastPara="1" wrap="square" lIns="71925" tIns="71925" rIns="71925" bIns="71925" anchor="ctr" anchorCtr="0">
            <a:noAutofit/>
          </a:bodyPr>
          <a:lstStyle/>
          <a:p>
            <a:pPr algn="ctr" defTabSz="914377">
              <a:buClr>
                <a:srgbClr val="000000"/>
              </a:buClr>
              <a:defRPr/>
            </a:pPr>
            <a:r>
              <a:rPr lang="en-GB" sz="1100" b="1" kern="0" dirty="0" err="1">
                <a:latin typeface="Calibri" panose="020F0502020204030204" pitchFamily="34" charset="0"/>
                <a:ea typeface="Arial"/>
                <a:cs typeface="Calibri" panose="020F0502020204030204" pitchFamily="34" charset="0"/>
                <a:sym typeface="Arial"/>
              </a:rPr>
              <a:t>Toripalimab</a:t>
            </a:r>
            <a:r>
              <a:rPr lang="en-GB" sz="1100" b="1" kern="0" dirty="0">
                <a:latin typeface="Calibri" panose="020F0502020204030204" pitchFamily="34" charset="0"/>
                <a:ea typeface="Arial"/>
                <a:cs typeface="Calibri" panose="020F0502020204030204" pitchFamily="34" charset="0"/>
                <a:sym typeface="Arial"/>
              </a:rPr>
              <a:t> + </a:t>
            </a:r>
            <a:r>
              <a:rPr lang="en-GB" sz="1100" b="1" kern="0" dirty="0" err="1">
                <a:latin typeface="Calibri" panose="020F0502020204030204" pitchFamily="34" charset="0"/>
                <a:ea typeface="Arial"/>
                <a:cs typeface="Calibri" panose="020F0502020204030204" pitchFamily="34" charset="0"/>
                <a:sym typeface="Arial"/>
              </a:rPr>
              <a:t>lenvatinib</a:t>
            </a:r>
            <a:r>
              <a:rPr lang="en-GB" sz="1100" b="1" kern="0" dirty="0">
                <a:latin typeface="Calibri" panose="020F0502020204030204" pitchFamily="34" charset="0"/>
                <a:ea typeface="Arial"/>
                <a:cs typeface="Calibri" panose="020F0502020204030204" pitchFamily="34" charset="0"/>
                <a:sym typeface="Arial"/>
              </a:rPr>
              <a:t>*</a:t>
            </a:r>
            <a:br>
              <a:rPr lang="en-GB" sz="1100" b="1" kern="0" dirty="0">
                <a:latin typeface="Calibri" panose="020F0502020204030204" pitchFamily="34" charset="0"/>
                <a:ea typeface="Arial"/>
                <a:cs typeface="Calibri" panose="020F0502020204030204" pitchFamily="34" charset="0"/>
                <a:sym typeface="Arial"/>
              </a:rPr>
            </a:br>
            <a:r>
              <a:rPr lang="en-GB" sz="951" kern="0" dirty="0">
                <a:latin typeface="Calibri" panose="020F0502020204030204" pitchFamily="34" charset="0"/>
                <a:cs typeface="Calibri" panose="020F0502020204030204" pitchFamily="34" charset="0"/>
                <a:sym typeface="Arial"/>
              </a:rPr>
              <a:t>(phase III)</a:t>
            </a:r>
            <a:endParaRPr sz="1300" kern="0" dirty="0">
              <a:latin typeface="Calibri" panose="020F0502020204030204" pitchFamily="34" charset="0"/>
              <a:cs typeface="Calibri" panose="020F0502020204030204" pitchFamily="34" charset="0"/>
              <a:sym typeface="Arial"/>
            </a:endParaRPr>
          </a:p>
          <a:p>
            <a:pPr algn="ctr" defTabSz="914377">
              <a:buClr>
                <a:srgbClr val="000000"/>
              </a:buClr>
              <a:buSzPts val="1050"/>
              <a:defRPr/>
            </a:pPr>
            <a:r>
              <a:rPr lang="en-GB" sz="951" i="1" kern="0" dirty="0">
                <a:latin typeface="Calibri" panose="020F0502020204030204" pitchFamily="34" charset="0"/>
                <a:cs typeface="Calibri" panose="020F0502020204030204" pitchFamily="34" charset="0"/>
                <a:sym typeface="Arial"/>
              </a:rPr>
              <a:t>Anti-PD-1 + TKI</a:t>
            </a:r>
            <a:endParaRPr sz="1300" kern="0" dirty="0">
              <a:latin typeface="Calibri" panose="020F0502020204030204" pitchFamily="34" charset="0"/>
              <a:cs typeface="Calibri" panose="020F0502020204030204" pitchFamily="34" charset="0"/>
              <a:sym typeface="Arial"/>
            </a:endParaRPr>
          </a:p>
        </p:txBody>
      </p:sp>
      <p:sp>
        <p:nvSpPr>
          <p:cNvPr id="3233" name="Google Shape;3233;p270">
            <a:hlinkClick r:id="rId20"/>
          </p:cNvPr>
          <p:cNvSpPr/>
          <p:nvPr/>
        </p:nvSpPr>
        <p:spPr>
          <a:xfrm>
            <a:off x="5159619" y="2102385"/>
            <a:ext cx="2160000" cy="541800"/>
          </a:xfrm>
          <a:prstGeom prst="roundRect">
            <a:avLst>
              <a:gd name="adj" fmla="val 16667"/>
            </a:avLst>
          </a:prstGeom>
          <a:solidFill>
            <a:schemeClr val="tx2"/>
          </a:solidFill>
          <a:ln>
            <a:noFill/>
          </a:ln>
        </p:spPr>
        <p:txBody>
          <a:bodyPr spcFirstLastPara="1" wrap="square" lIns="71925" tIns="71925" rIns="71925" bIns="71925" anchor="ctr" anchorCtr="0">
            <a:noAutofit/>
          </a:bodyPr>
          <a:lstStyle/>
          <a:p>
            <a:pPr algn="ctr" defTabSz="914377">
              <a:buClr>
                <a:srgbClr val="000000"/>
              </a:buClr>
              <a:defRPr/>
            </a:pPr>
            <a:r>
              <a:rPr lang="en-GB" sz="1100" b="1" kern="0" dirty="0" err="1">
                <a:solidFill>
                  <a:srgbClr val="FFFFFF"/>
                </a:solidFill>
                <a:latin typeface="Calibri" panose="020F0502020204030204" pitchFamily="34" charset="0"/>
                <a:ea typeface="Arial"/>
                <a:cs typeface="Calibri" panose="020F0502020204030204" pitchFamily="34" charset="0"/>
                <a:sym typeface="Arial"/>
              </a:rPr>
              <a:t>Penpulimab</a:t>
            </a:r>
            <a:r>
              <a:rPr lang="en-GB" sz="1100" b="1" kern="0" dirty="0">
                <a:solidFill>
                  <a:srgbClr val="FFFFFF"/>
                </a:solidFill>
                <a:latin typeface="Calibri" panose="020F0502020204030204" pitchFamily="34" charset="0"/>
                <a:ea typeface="Arial"/>
                <a:cs typeface="Calibri" panose="020F0502020204030204" pitchFamily="34" charset="0"/>
                <a:sym typeface="Arial"/>
              </a:rPr>
              <a:t> + </a:t>
            </a:r>
            <a:r>
              <a:rPr lang="en-GB" sz="1100" b="1" kern="0" dirty="0" err="1">
                <a:solidFill>
                  <a:srgbClr val="FFFFFF"/>
                </a:solidFill>
                <a:latin typeface="Calibri" panose="020F0502020204030204" pitchFamily="34" charset="0"/>
                <a:ea typeface="Arial"/>
                <a:cs typeface="Calibri" panose="020F0502020204030204" pitchFamily="34" charset="0"/>
                <a:sym typeface="Arial"/>
              </a:rPr>
              <a:t>anlotinib</a:t>
            </a:r>
            <a:r>
              <a:rPr lang="en-GB" sz="1100" b="1" kern="0" dirty="0">
                <a:solidFill>
                  <a:srgbClr val="FFFFFF"/>
                </a:solidFill>
                <a:latin typeface="Calibri" panose="020F0502020204030204" pitchFamily="34" charset="0"/>
                <a:ea typeface="Arial"/>
                <a:cs typeface="Calibri" panose="020F0502020204030204" pitchFamily="34" charset="0"/>
                <a:sym typeface="Arial"/>
              </a:rPr>
              <a:t>*</a:t>
            </a:r>
            <a:br>
              <a:rPr lang="en-GB" sz="1100" b="1" kern="0" dirty="0">
                <a:solidFill>
                  <a:srgbClr val="FFFFFF"/>
                </a:solidFill>
                <a:latin typeface="Calibri" panose="020F0502020204030204" pitchFamily="34" charset="0"/>
                <a:ea typeface="Arial"/>
                <a:cs typeface="Calibri" panose="020F0502020204030204" pitchFamily="34" charset="0"/>
                <a:sym typeface="Arial"/>
              </a:rPr>
            </a:br>
            <a:r>
              <a:rPr lang="en-GB" sz="951" kern="0" dirty="0">
                <a:solidFill>
                  <a:srgbClr val="FFFFFF"/>
                </a:solidFill>
                <a:latin typeface="Calibri" panose="020F0502020204030204" pitchFamily="34" charset="0"/>
                <a:cs typeface="Calibri" panose="020F0502020204030204" pitchFamily="34" charset="0"/>
                <a:sym typeface="Arial"/>
              </a:rPr>
              <a:t>(phase III)</a:t>
            </a:r>
            <a:endParaRPr sz="1300" kern="0" dirty="0">
              <a:solidFill>
                <a:srgbClr val="FFFFFF"/>
              </a:solidFill>
              <a:latin typeface="Calibri" panose="020F0502020204030204" pitchFamily="34" charset="0"/>
              <a:cs typeface="Calibri" panose="020F0502020204030204" pitchFamily="34" charset="0"/>
              <a:sym typeface="Arial"/>
            </a:endParaRPr>
          </a:p>
          <a:p>
            <a:pPr algn="ctr" defTabSz="914377">
              <a:buClr>
                <a:srgbClr val="000000"/>
              </a:buClr>
              <a:buSzPts val="1050"/>
              <a:defRPr/>
            </a:pPr>
            <a:r>
              <a:rPr lang="en-GB" sz="951" i="1" kern="0" dirty="0">
                <a:solidFill>
                  <a:srgbClr val="FFFFFF"/>
                </a:solidFill>
                <a:latin typeface="Calibri" panose="020F0502020204030204" pitchFamily="34" charset="0"/>
                <a:cs typeface="Calibri" panose="020F0502020204030204" pitchFamily="34" charset="0"/>
                <a:sym typeface="Arial"/>
              </a:rPr>
              <a:t>Anti-PD-1 + TKI</a:t>
            </a:r>
            <a:endParaRPr sz="1300" kern="0" dirty="0">
              <a:solidFill>
                <a:srgbClr val="FFFFFF"/>
              </a:solidFill>
              <a:latin typeface="Calibri" panose="020F0502020204030204" pitchFamily="34" charset="0"/>
              <a:cs typeface="Calibri" panose="020F0502020204030204" pitchFamily="34" charset="0"/>
              <a:sym typeface="Arial"/>
            </a:endParaRPr>
          </a:p>
        </p:txBody>
      </p:sp>
      <p:sp>
        <p:nvSpPr>
          <p:cNvPr id="3234" name="Google Shape;3234;p270">
            <a:hlinkClick r:id="rId21"/>
          </p:cNvPr>
          <p:cNvSpPr/>
          <p:nvPr/>
        </p:nvSpPr>
        <p:spPr>
          <a:xfrm>
            <a:off x="9668229" y="2719288"/>
            <a:ext cx="2160000" cy="541800"/>
          </a:xfrm>
          <a:prstGeom prst="roundRect">
            <a:avLst>
              <a:gd name="adj" fmla="val 16667"/>
            </a:avLst>
          </a:prstGeom>
          <a:solidFill>
            <a:schemeClr val="accent3"/>
          </a:solidFill>
          <a:ln>
            <a:noFill/>
          </a:ln>
        </p:spPr>
        <p:txBody>
          <a:bodyPr spcFirstLastPara="1" wrap="square" lIns="71925" tIns="71925" rIns="71925" bIns="71925" anchor="ctr" anchorCtr="0">
            <a:noAutofit/>
          </a:bodyPr>
          <a:lstStyle/>
          <a:p>
            <a:pPr algn="ctr" defTabSz="914377">
              <a:buClr>
                <a:srgbClr val="000000"/>
              </a:buClr>
              <a:defRPr/>
            </a:pPr>
            <a:r>
              <a:rPr lang="en-GB" sz="1100" b="1" kern="0" dirty="0">
                <a:latin typeface="Calibri" panose="020F0502020204030204" pitchFamily="34" charset="0"/>
                <a:ea typeface="Arial"/>
                <a:cs typeface="Calibri" panose="020F0502020204030204" pitchFamily="34" charset="0"/>
                <a:sym typeface="Arial"/>
              </a:rPr>
              <a:t>HLX10 + </a:t>
            </a:r>
            <a:r>
              <a:rPr lang="en-GB" sz="1100" b="1" kern="0" dirty="0" err="1">
                <a:latin typeface="Calibri" panose="020F0502020204030204" pitchFamily="34" charset="0"/>
                <a:ea typeface="Arial"/>
                <a:cs typeface="Calibri" panose="020F0502020204030204" pitchFamily="34" charset="0"/>
                <a:sym typeface="Arial"/>
              </a:rPr>
              <a:t>bev</a:t>
            </a:r>
            <a:r>
              <a:rPr lang="en-GB" sz="1100" b="1" kern="0" dirty="0">
                <a:latin typeface="Calibri" panose="020F0502020204030204" pitchFamily="34" charset="0"/>
                <a:ea typeface="Arial"/>
                <a:cs typeface="Calibri" panose="020F0502020204030204" pitchFamily="34" charset="0"/>
                <a:sym typeface="Arial"/>
              </a:rPr>
              <a:t>-biosimilar*</a:t>
            </a:r>
            <a:br>
              <a:rPr lang="en-GB" sz="1100" b="1" kern="0" dirty="0">
                <a:latin typeface="Calibri" panose="020F0502020204030204" pitchFamily="34" charset="0"/>
                <a:ea typeface="Arial"/>
                <a:cs typeface="Calibri" panose="020F0502020204030204" pitchFamily="34" charset="0"/>
                <a:sym typeface="Arial"/>
              </a:rPr>
            </a:br>
            <a:r>
              <a:rPr lang="en-GB" sz="951" kern="0" dirty="0">
                <a:latin typeface="Calibri" panose="020F0502020204030204" pitchFamily="34" charset="0"/>
                <a:cs typeface="Calibri" panose="020F0502020204030204" pitchFamily="34" charset="0"/>
                <a:sym typeface="Arial"/>
              </a:rPr>
              <a:t>(phase III)</a:t>
            </a:r>
            <a:endParaRPr sz="1300" kern="0" dirty="0">
              <a:latin typeface="Calibri" panose="020F0502020204030204" pitchFamily="34" charset="0"/>
              <a:cs typeface="Calibri" panose="020F0502020204030204" pitchFamily="34" charset="0"/>
              <a:sym typeface="Arial"/>
            </a:endParaRPr>
          </a:p>
          <a:p>
            <a:pPr algn="ctr" defTabSz="914377">
              <a:buClr>
                <a:srgbClr val="000000"/>
              </a:buClr>
              <a:buSzPts val="1050"/>
              <a:defRPr/>
            </a:pPr>
            <a:r>
              <a:rPr lang="en-GB" sz="951" i="1" kern="0" dirty="0">
                <a:latin typeface="Calibri" panose="020F0502020204030204" pitchFamily="34" charset="0"/>
                <a:cs typeface="Calibri" panose="020F0502020204030204" pitchFamily="34" charset="0"/>
                <a:sym typeface="Arial"/>
              </a:rPr>
              <a:t>Anti-PD-1 + anti-VEGF</a:t>
            </a:r>
            <a:endParaRPr sz="1300" kern="0" dirty="0">
              <a:latin typeface="Calibri" panose="020F0502020204030204" pitchFamily="34" charset="0"/>
              <a:cs typeface="Calibri" panose="020F0502020204030204" pitchFamily="34" charset="0"/>
              <a:sym typeface="Arial"/>
            </a:endParaRPr>
          </a:p>
        </p:txBody>
      </p:sp>
      <p:sp>
        <p:nvSpPr>
          <p:cNvPr id="3235" name="Google Shape;3235;p270">
            <a:hlinkClick r:id="rId22"/>
          </p:cNvPr>
          <p:cNvSpPr/>
          <p:nvPr/>
        </p:nvSpPr>
        <p:spPr>
          <a:xfrm>
            <a:off x="9668229" y="3336306"/>
            <a:ext cx="2160000" cy="541800"/>
          </a:xfrm>
          <a:prstGeom prst="roundRect">
            <a:avLst>
              <a:gd name="adj" fmla="val 16667"/>
            </a:avLst>
          </a:prstGeom>
          <a:solidFill>
            <a:schemeClr val="accent3"/>
          </a:solidFill>
          <a:ln>
            <a:noFill/>
          </a:ln>
        </p:spPr>
        <p:txBody>
          <a:bodyPr spcFirstLastPara="1" wrap="square" lIns="71925" tIns="71925" rIns="71925" bIns="71925" anchor="ctr" anchorCtr="0">
            <a:noAutofit/>
          </a:bodyPr>
          <a:lstStyle/>
          <a:p>
            <a:pPr algn="ctr" defTabSz="914377">
              <a:buClr>
                <a:srgbClr val="000000"/>
              </a:buClr>
              <a:buSzPts val="1100"/>
              <a:defRPr/>
            </a:pPr>
            <a:r>
              <a:rPr lang="en-GB" sz="1100" b="1" kern="0" dirty="0" err="1">
                <a:latin typeface="Calibri" panose="020F0502020204030204" pitchFamily="34" charset="0"/>
                <a:ea typeface="Arial"/>
                <a:cs typeface="Calibri" panose="020F0502020204030204" pitchFamily="34" charset="0"/>
                <a:sym typeface="Arial"/>
              </a:rPr>
              <a:t>Tislelizumab</a:t>
            </a:r>
            <a:r>
              <a:rPr lang="en-GB" sz="1100" b="1" kern="0" dirty="0">
                <a:latin typeface="Calibri" panose="020F0502020204030204" pitchFamily="34" charset="0"/>
                <a:ea typeface="Arial"/>
                <a:cs typeface="Calibri" panose="020F0502020204030204" pitchFamily="34" charset="0"/>
                <a:sym typeface="Arial"/>
              </a:rPr>
              <a:t> + </a:t>
            </a:r>
            <a:r>
              <a:rPr lang="en-GB" sz="1100" b="1" kern="0" dirty="0" err="1">
                <a:latin typeface="Calibri" panose="020F0502020204030204" pitchFamily="34" charset="0"/>
                <a:ea typeface="Arial"/>
                <a:cs typeface="Calibri" panose="020F0502020204030204" pitchFamily="34" charset="0"/>
                <a:sym typeface="Arial"/>
              </a:rPr>
              <a:t>lenvatinib</a:t>
            </a:r>
            <a:r>
              <a:rPr lang="en-GB" sz="1100" b="1" kern="0" dirty="0">
                <a:latin typeface="Calibri" panose="020F0502020204030204" pitchFamily="34" charset="0"/>
                <a:ea typeface="Arial"/>
                <a:cs typeface="Calibri" panose="020F0502020204030204" pitchFamily="34" charset="0"/>
                <a:sym typeface="Arial"/>
              </a:rPr>
              <a:t>*</a:t>
            </a:r>
            <a:br>
              <a:rPr lang="en-GB" sz="1100" b="1" kern="0" dirty="0">
                <a:latin typeface="Calibri" panose="020F0502020204030204" pitchFamily="34" charset="0"/>
                <a:ea typeface="Arial"/>
                <a:cs typeface="Calibri" panose="020F0502020204030204" pitchFamily="34" charset="0"/>
                <a:sym typeface="Arial"/>
              </a:rPr>
            </a:br>
            <a:r>
              <a:rPr lang="en-GB" sz="951" kern="0" dirty="0">
                <a:latin typeface="Calibri" panose="020F0502020204030204" pitchFamily="34" charset="0"/>
                <a:cs typeface="Calibri" panose="020F0502020204030204" pitchFamily="34" charset="0"/>
                <a:sym typeface="Arial"/>
              </a:rPr>
              <a:t>(phase II)</a:t>
            </a:r>
            <a:endParaRPr sz="1300" kern="0" dirty="0">
              <a:latin typeface="Calibri" panose="020F0502020204030204" pitchFamily="34" charset="0"/>
              <a:cs typeface="Calibri" panose="020F0502020204030204" pitchFamily="34" charset="0"/>
              <a:sym typeface="Arial"/>
            </a:endParaRPr>
          </a:p>
          <a:p>
            <a:pPr algn="ctr" defTabSz="914377">
              <a:buClr>
                <a:srgbClr val="000000"/>
              </a:buClr>
              <a:buSzPts val="1050"/>
              <a:defRPr/>
            </a:pPr>
            <a:r>
              <a:rPr lang="en-GB" sz="951" i="1" kern="0" dirty="0">
                <a:latin typeface="Calibri" panose="020F0502020204030204" pitchFamily="34" charset="0"/>
                <a:cs typeface="Calibri" panose="020F0502020204030204" pitchFamily="34" charset="0"/>
                <a:sym typeface="Arial"/>
              </a:rPr>
              <a:t>Anti-PD-1 + TKI</a:t>
            </a:r>
            <a:endParaRPr sz="1300" kern="0" dirty="0">
              <a:latin typeface="Calibri" panose="020F0502020204030204" pitchFamily="34" charset="0"/>
              <a:cs typeface="Calibri" panose="020F0502020204030204" pitchFamily="34" charset="0"/>
              <a:sym typeface="Arial"/>
            </a:endParaRPr>
          </a:p>
        </p:txBody>
      </p:sp>
      <p:sp>
        <p:nvSpPr>
          <p:cNvPr id="3236" name="Google Shape;3236;p270">
            <a:hlinkClick r:id="rId23"/>
          </p:cNvPr>
          <p:cNvSpPr/>
          <p:nvPr/>
        </p:nvSpPr>
        <p:spPr>
          <a:xfrm>
            <a:off x="7413924" y="3336306"/>
            <a:ext cx="2160000" cy="541800"/>
          </a:xfrm>
          <a:prstGeom prst="roundRect">
            <a:avLst>
              <a:gd name="adj" fmla="val 16667"/>
            </a:avLst>
          </a:prstGeom>
          <a:solidFill>
            <a:schemeClr val="accent3"/>
          </a:solidFill>
          <a:ln>
            <a:noFill/>
          </a:ln>
        </p:spPr>
        <p:txBody>
          <a:bodyPr spcFirstLastPara="1" wrap="square" lIns="71925" tIns="71925" rIns="71925" bIns="71925" anchor="ctr" anchorCtr="0">
            <a:noAutofit/>
          </a:bodyPr>
          <a:lstStyle/>
          <a:p>
            <a:pPr algn="ctr" defTabSz="914377">
              <a:buClr>
                <a:srgbClr val="000000"/>
              </a:buClr>
              <a:buSzPts val="1100"/>
              <a:defRPr/>
            </a:pPr>
            <a:r>
              <a:rPr lang="en-GB" sz="1100" b="1" kern="0" dirty="0" err="1">
                <a:latin typeface="Calibri" panose="020F0502020204030204" pitchFamily="34" charset="0"/>
                <a:ea typeface="Arial"/>
                <a:cs typeface="Calibri" panose="020F0502020204030204" pitchFamily="34" charset="0"/>
                <a:sym typeface="Arial"/>
              </a:rPr>
              <a:t>Nivolumab</a:t>
            </a:r>
            <a:r>
              <a:rPr lang="en-GB" sz="1100" b="1" kern="0" dirty="0">
                <a:latin typeface="Calibri" panose="020F0502020204030204" pitchFamily="34" charset="0"/>
                <a:ea typeface="Arial"/>
                <a:cs typeface="Calibri" panose="020F0502020204030204" pitchFamily="34" charset="0"/>
                <a:sym typeface="Arial"/>
              </a:rPr>
              <a:t> + </a:t>
            </a:r>
            <a:r>
              <a:rPr lang="en-GB" sz="1100" b="1" kern="0" dirty="0" err="1">
                <a:latin typeface="Calibri" panose="020F0502020204030204" pitchFamily="34" charset="0"/>
                <a:ea typeface="Arial"/>
                <a:cs typeface="Calibri" panose="020F0502020204030204" pitchFamily="34" charset="0"/>
                <a:sym typeface="Arial"/>
              </a:rPr>
              <a:t>sorafenib</a:t>
            </a:r>
            <a:r>
              <a:rPr lang="en-GB" sz="1100" b="1" kern="0" dirty="0">
                <a:latin typeface="Calibri" panose="020F0502020204030204" pitchFamily="34" charset="0"/>
                <a:ea typeface="Arial"/>
                <a:cs typeface="Calibri" panose="020F0502020204030204" pitchFamily="34" charset="0"/>
                <a:sym typeface="Arial"/>
              </a:rPr>
              <a:t> </a:t>
            </a:r>
            <a:br>
              <a:rPr lang="en-GB" sz="1100" b="1" kern="0" dirty="0">
                <a:latin typeface="Calibri" panose="020F0502020204030204" pitchFamily="34" charset="0"/>
                <a:ea typeface="Arial"/>
                <a:cs typeface="Calibri" panose="020F0502020204030204" pitchFamily="34" charset="0"/>
                <a:sym typeface="Arial"/>
              </a:rPr>
            </a:br>
            <a:r>
              <a:rPr lang="en-GB" sz="951" kern="0" dirty="0">
                <a:latin typeface="Calibri" panose="020F0502020204030204" pitchFamily="34" charset="0"/>
                <a:cs typeface="Calibri" panose="020F0502020204030204" pitchFamily="34" charset="0"/>
                <a:sym typeface="Arial"/>
              </a:rPr>
              <a:t>(phase II)</a:t>
            </a:r>
            <a:endParaRPr sz="951" i="1" kern="0" baseline="30000" dirty="0">
              <a:latin typeface="Calibri" panose="020F0502020204030204" pitchFamily="34" charset="0"/>
              <a:cs typeface="Calibri" panose="020F0502020204030204" pitchFamily="34" charset="0"/>
              <a:sym typeface="Arial"/>
            </a:endParaRPr>
          </a:p>
          <a:p>
            <a:pPr algn="ctr" defTabSz="914377">
              <a:buClr>
                <a:srgbClr val="000000"/>
              </a:buClr>
              <a:buSzPts val="1050"/>
              <a:defRPr/>
            </a:pPr>
            <a:r>
              <a:rPr lang="en-GB" sz="951" i="1" kern="0" dirty="0">
                <a:latin typeface="Calibri" panose="020F0502020204030204" pitchFamily="34" charset="0"/>
                <a:cs typeface="Calibri" panose="020F0502020204030204" pitchFamily="34" charset="0"/>
                <a:sym typeface="Arial"/>
              </a:rPr>
              <a:t>Anti-PD-1 + TKI</a:t>
            </a:r>
            <a:endParaRPr sz="1300" kern="0" dirty="0">
              <a:latin typeface="Calibri" panose="020F0502020204030204" pitchFamily="34" charset="0"/>
              <a:cs typeface="Calibri" panose="020F0502020204030204" pitchFamily="34" charset="0"/>
              <a:sym typeface="Arial"/>
            </a:endParaRPr>
          </a:p>
        </p:txBody>
      </p:sp>
      <p:sp>
        <p:nvSpPr>
          <p:cNvPr id="3237" name="Google Shape;3237;p270">
            <a:hlinkClick r:id="rId24"/>
          </p:cNvPr>
          <p:cNvSpPr/>
          <p:nvPr/>
        </p:nvSpPr>
        <p:spPr>
          <a:xfrm>
            <a:off x="5159619" y="3336306"/>
            <a:ext cx="2160000" cy="541800"/>
          </a:xfrm>
          <a:prstGeom prst="roundRect">
            <a:avLst>
              <a:gd name="adj" fmla="val 16667"/>
            </a:avLst>
          </a:prstGeom>
          <a:solidFill>
            <a:schemeClr val="accent3"/>
          </a:solidFill>
          <a:ln>
            <a:noFill/>
          </a:ln>
        </p:spPr>
        <p:txBody>
          <a:bodyPr spcFirstLastPara="1" wrap="square" lIns="71925" tIns="71925" rIns="71925" bIns="71925" anchor="ctr" anchorCtr="0">
            <a:noAutofit/>
          </a:bodyPr>
          <a:lstStyle/>
          <a:p>
            <a:pPr algn="ctr" defTabSz="914377">
              <a:buClr>
                <a:srgbClr val="000000"/>
              </a:buClr>
              <a:buSzPts val="1100"/>
              <a:defRPr/>
            </a:pPr>
            <a:r>
              <a:rPr lang="en-GB" sz="1100" b="1" kern="0" dirty="0">
                <a:latin typeface="Calibri" panose="020F0502020204030204" pitchFamily="34" charset="0"/>
                <a:ea typeface="Arial"/>
                <a:cs typeface="Calibri" panose="020F0502020204030204" pitchFamily="34" charset="0"/>
                <a:sym typeface="Arial"/>
              </a:rPr>
              <a:t>Nivolumab + regorafenib</a:t>
            </a:r>
            <a:br>
              <a:rPr lang="en-GB" sz="1100" b="1" kern="0" dirty="0">
                <a:latin typeface="Calibri" panose="020F0502020204030204" pitchFamily="34" charset="0"/>
                <a:ea typeface="Arial"/>
                <a:cs typeface="Calibri" panose="020F0502020204030204" pitchFamily="34" charset="0"/>
                <a:sym typeface="Arial"/>
              </a:rPr>
            </a:br>
            <a:r>
              <a:rPr lang="en-GB" sz="951" kern="0" dirty="0">
                <a:latin typeface="Calibri" panose="020F0502020204030204" pitchFamily="34" charset="0"/>
                <a:cs typeface="Calibri" panose="020F0502020204030204" pitchFamily="34" charset="0"/>
                <a:sym typeface="Arial"/>
              </a:rPr>
              <a:t>(RENOBATE; phase II)</a:t>
            </a:r>
            <a:endParaRPr sz="1300" kern="0" dirty="0">
              <a:latin typeface="Calibri" panose="020F0502020204030204" pitchFamily="34" charset="0"/>
              <a:cs typeface="Calibri" panose="020F0502020204030204" pitchFamily="34" charset="0"/>
              <a:sym typeface="Arial"/>
            </a:endParaRPr>
          </a:p>
          <a:p>
            <a:pPr algn="ctr" defTabSz="914377">
              <a:buClr>
                <a:srgbClr val="000000"/>
              </a:buClr>
              <a:buSzPts val="1050"/>
              <a:defRPr/>
            </a:pPr>
            <a:r>
              <a:rPr lang="en-GB" sz="951" i="1" kern="0" dirty="0">
                <a:latin typeface="Calibri" panose="020F0502020204030204" pitchFamily="34" charset="0"/>
                <a:cs typeface="Calibri" panose="020F0502020204030204" pitchFamily="34" charset="0"/>
                <a:sym typeface="Arial"/>
              </a:rPr>
              <a:t>Anti-PD-1 + TKI</a:t>
            </a:r>
            <a:endParaRPr sz="1300" kern="0" dirty="0">
              <a:latin typeface="Calibri" panose="020F0502020204030204" pitchFamily="34" charset="0"/>
              <a:cs typeface="Calibri" panose="020F0502020204030204" pitchFamily="34" charset="0"/>
              <a:sym typeface="Arial"/>
            </a:endParaRPr>
          </a:p>
        </p:txBody>
      </p:sp>
      <p:sp>
        <p:nvSpPr>
          <p:cNvPr id="3238" name="Google Shape;3238;p270">
            <a:hlinkClick r:id="rId25"/>
          </p:cNvPr>
          <p:cNvSpPr/>
          <p:nvPr/>
        </p:nvSpPr>
        <p:spPr>
          <a:xfrm>
            <a:off x="2905315" y="3336306"/>
            <a:ext cx="2160000" cy="541800"/>
          </a:xfrm>
          <a:prstGeom prst="roundRect">
            <a:avLst>
              <a:gd name="adj" fmla="val 16667"/>
            </a:avLst>
          </a:prstGeom>
          <a:solidFill>
            <a:schemeClr val="accent3"/>
          </a:solidFill>
          <a:ln>
            <a:noFill/>
          </a:ln>
        </p:spPr>
        <p:txBody>
          <a:bodyPr spcFirstLastPara="1" wrap="square" lIns="71925" tIns="71925" rIns="71925" bIns="71925" anchor="ctr" anchorCtr="0">
            <a:noAutofit/>
          </a:bodyPr>
          <a:lstStyle/>
          <a:p>
            <a:pPr algn="ctr" defTabSz="914377">
              <a:buClr>
                <a:srgbClr val="000000"/>
              </a:buClr>
              <a:defRPr/>
            </a:pPr>
            <a:r>
              <a:rPr lang="en-GB" sz="1100" b="1" kern="0" dirty="0" err="1">
                <a:latin typeface="Calibri" panose="020F0502020204030204" pitchFamily="34" charset="0"/>
                <a:ea typeface="Arial"/>
                <a:cs typeface="Calibri" panose="020F0502020204030204" pitchFamily="34" charset="0"/>
                <a:sym typeface="Arial"/>
              </a:rPr>
              <a:t>Toripalimab</a:t>
            </a:r>
            <a:r>
              <a:rPr lang="en-GB" sz="1100" b="1" kern="0" dirty="0">
                <a:latin typeface="Calibri" panose="020F0502020204030204" pitchFamily="34" charset="0"/>
                <a:ea typeface="Arial"/>
                <a:cs typeface="Calibri" panose="020F0502020204030204" pitchFamily="34" charset="0"/>
                <a:sym typeface="Arial"/>
              </a:rPr>
              <a:t> + bevacizumab*</a:t>
            </a:r>
            <a:br>
              <a:rPr lang="en-GB" sz="1100" b="1" kern="0" dirty="0">
                <a:latin typeface="Calibri" panose="020F0502020204030204" pitchFamily="34" charset="0"/>
                <a:ea typeface="Arial"/>
                <a:cs typeface="Calibri" panose="020F0502020204030204" pitchFamily="34" charset="0"/>
                <a:sym typeface="Arial"/>
              </a:rPr>
            </a:br>
            <a:r>
              <a:rPr lang="en-GB" sz="951" kern="0" dirty="0">
                <a:latin typeface="Calibri" panose="020F0502020204030204" pitchFamily="34" charset="0"/>
                <a:cs typeface="Calibri" panose="020F0502020204030204" pitchFamily="34" charset="0"/>
                <a:sym typeface="Arial"/>
              </a:rPr>
              <a:t>(phase II)</a:t>
            </a:r>
            <a:endParaRPr sz="1300" kern="0" dirty="0">
              <a:latin typeface="Calibri" panose="020F0502020204030204" pitchFamily="34" charset="0"/>
              <a:cs typeface="Calibri" panose="020F0502020204030204" pitchFamily="34" charset="0"/>
              <a:sym typeface="Arial"/>
            </a:endParaRPr>
          </a:p>
          <a:p>
            <a:pPr algn="ctr" defTabSz="914377">
              <a:buClr>
                <a:srgbClr val="000000"/>
              </a:buClr>
              <a:buSzPts val="1050"/>
              <a:defRPr/>
            </a:pPr>
            <a:r>
              <a:rPr lang="en-GB" sz="951" i="1" kern="0" dirty="0">
                <a:latin typeface="Calibri" panose="020F0502020204030204" pitchFamily="34" charset="0"/>
                <a:cs typeface="Calibri" panose="020F0502020204030204" pitchFamily="34" charset="0"/>
                <a:sym typeface="Arial"/>
              </a:rPr>
              <a:t>Anti-PD-1 + anti-VEGF</a:t>
            </a:r>
            <a:endParaRPr sz="1300" kern="0" dirty="0">
              <a:latin typeface="Calibri" panose="020F0502020204030204" pitchFamily="34" charset="0"/>
              <a:cs typeface="Calibri" panose="020F0502020204030204" pitchFamily="34" charset="0"/>
              <a:sym typeface="Arial"/>
            </a:endParaRPr>
          </a:p>
        </p:txBody>
      </p:sp>
      <p:sp>
        <p:nvSpPr>
          <p:cNvPr id="3239" name="Google Shape;3239;p270">
            <a:hlinkClick r:id="rId26"/>
          </p:cNvPr>
          <p:cNvSpPr/>
          <p:nvPr/>
        </p:nvSpPr>
        <p:spPr>
          <a:xfrm>
            <a:off x="651009" y="3336306"/>
            <a:ext cx="2160000" cy="541800"/>
          </a:xfrm>
          <a:prstGeom prst="roundRect">
            <a:avLst>
              <a:gd name="adj" fmla="val 16667"/>
            </a:avLst>
          </a:prstGeom>
          <a:solidFill>
            <a:schemeClr val="accent3"/>
          </a:solidFill>
          <a:ln>
            <a:noFill/>
          </a:ln>
        </p:spPr>
        <p:txBody>
          <a:bodyPr spcFirstLastPara="1" wrap="square" lIns="71925" tIns="71925" rIns="71925" bIns="71925" anchor="ctr" anchorCtr="0">
            <a:noAutofit/>
          </a:bodyPr>
          <a:lstStyle/>
          <a:p>
            <a:pPr algn="ctr" defTabSz="914377">
              <a:buClr>
                <a:srgbClr val="000000"/>
              </a:buClr>
              <a:defRPr/>
            </a:pPr>
            <a:r>
              <a:rPr lang="en-GB" sz="1100" b="1" kern="0" dirty="0">
                <a:latin typeface="Calibri" panose="020F0502020204030204" pitchFamily="34" charset="0"/>
                <a:ea typeface="Arial"/>
                <a:cs typeface="Calibri" panose="020F0502020204030204" pitchFamily="34" charset="0"/>
                <a:sym typeface="Arial"/>
              </a:rPr>
              <a:t>SCT-I10A + </a:t>
            </a:r>
            <a:r>
              <a:rPr lang="en-GB" sz="1100" b="1" kern="0" dirty="0" err="1">
                <a:latin typeface="Calibri" panose="020F0502020204030204" pitchFamily="34" charset="0"/>
                <a:ea typeface="Arial"/>
                <a:cs typeface="Calibri" panose="020F0502020204030204" pitchFamily="34" charset="0"/>
                <a:sym typeface="Arial"/>
              </a:rPr>
              <a:t>bev</a:t>
            </a:r>
            <a:r>
              <a:rPr lang="en-GB" sz="1100" b="1" kern="0" dirty="0">
                <a:latin typeface="Calibri" panose="020F0502020204030204" pitchFamily="34" charset="0"/>
                <a:ea typeface="Arial"/>
                <a:cs typeface="Calibri" panose="020F0502020204030204" pitchFamily="34" charset="0"/>
                <a:sym typeface="Arial"/>
              </a:rPr>
              <a:t>-biosimilar*</a:t>
            </a:r>
            <a:br>
              <a:rPr lang="en-GB" sz="1100" b="1" kern="0" dirty="0">
                <a:latin typeface="Calibri" panose="020F0502020204030204" pitchFamily="34" charset="0"/>
                <a:ea typeface="Arial"/>
                <a:cs typeface="Calibri" panose="020F0502020204030204" pitchFamily="34" charset="0"/>
                <a:sym typeface="Arial"/>
              </a:rPr>
            </a:br>
            <a:r>
              <a:rPr lang="en-GB" sz="951" kern="0" dirty="0">
                <a:latin typeface="Calibri" panose="020F0502020204030204" pitchFamily="34" charset="0"/>
                <a:cs typeface="Calibri" panose="020F0502020204030204" pitchFamily="34" charset="0"/>
                <a:sym typeface="Arial"/>
              </a:rPr>
              <a:t>(phase II/III)</a:t>
            </a:r>
            <a:endParaRPr sz="1300" kern="0" dirty="0">
              <a:latin typeface="Calibri" panose="020F0502020204030204" pitchFamily="34" charset="0"/>
              <a:cs typeface="Calibri" panose="020F0502020204030204" pitchFamily="34" charset="0"/>
              <a:sym typeface="Arial"/>
            </a:endParaRPr>
          </a:p>
          <a:p>
            <a:pPr algn="ctr" defTabSz="914377">
              <a:buClr>
                <a:srgbClr val="000000"/>
              </a:buClr>
              <a:buSzPts val="1050"/>
              <a:defRPr/>
            </a:pPr>
            <a:r>
              <a:rPr lang="en-GB" sz="951" i="1" kern="0" dirty="0">
                <a:latin typeface="Calibri" panose="020F0502020204030204" pitchFamily="34" charset="0"/>
                <a:cs typeface="Calibri" panose="020F0502020204030204" pitchFamily="34" charset="0"/>
                <a:sym typeface="Arial"/>
              </a:rPr>
              <a:t>Anti-PD-1 + anti-VEGF</a:t>
            </a:r>
            <a:endParaRPr sz="1300" kern="0" dirty="0">
              <a:latin typeface="Calibri" panose="020F0502020204030204" pitchFamily="34" charset="0"/>
              <a:cs typeface="Calibri" panose="020F0502020204030204" pitchFamily="34" charset="0"/>
              <a:sym typeface="Arial"/>
            </a:endParaRPr>
          </a:p>
        </p:txBody>
      </p:sp>
      <p:sp>
        <p:nvSpPr>
          <p:cNvPr id="3240" name="Google Shape;3240;p270">
            <a:hlinkClick r:id="rId27"/>
          </p:cNvPr>
          <p:cNvSpPr/>
          <p:nvPr/>
        </p:nvSpPr>
        <p:spPr>
          <a:xfrm>
            <a:off x="7413924" y="4806872"/>
            <a:ext cx="2160000" cy="541800"/>
          </a:xfrm>
          <a:prstGeom prst="roundRect">
            <a:avLst>
              <a:gd name="adj" fmla="val 16667"/>
            </a:avLst>
          </a:prstGeom>
          <a:solidFill>
            <a:schemeClr val="accent3"/>
          </a:solidFill>
          <a:ln>
            <a:noFill/>
          </a:ln>
        </p:spPr>
        <p:txBody>
          <a:bodyPr spcFirstLastPara="1" wrap="square" lIns="71925" tIns="71925" rIns="71925" bIns="71925" anchor="ctr" anchorCtr="0">
            <a:noAutofit/>
          </a:bodyPr>
          <a:lstStyle/>
          <a:p>
            <a:pPr algn="ctr" defTabSz="914377">
              <a:buClr>
                <a:srgbClr val="000000"/>
              </a:buClr>
              <a:defRPr/>
            </a:pPr>
            <a:r>
              <a:rPr lang="en-GB" sz="1100" b="1" kern="0" dirty="0">
                <a:latin typeface="Calibri" panose="020F0502020204030204" pitchFamily="34" charset="0"/>
                <a:ea typeface="Arial"/>
                <a:cs typeface="Calibri" panose="020F0502020204030204" pitchFamily="34" charset="0"/>
                <a:sym typeface="Arial"/>
              </a:rPr>
              <a:t>AK104 + </a:t>
            </a:r>
            <a:r>
              <a:rPr lang="en-GB" sz="1100" b="1" kern="0" dirty="0" err="1">
                <a:latin typeface="Calibri" panose="020F0502020204030204" pitchFamily="34" charset="0"/>
                <a:ea typeface="Arial"/>
                <a:cs typeface="Calibri" panose="020F0502020204030204" pitchFamily="34" charset="0"/>
                <a:sym typeface="Arial"/>
              </a:rPr>
              <a:t>lenvatinib</a:t>
            </a:r>
            <a:r>
              <a:rPr lang="en-GB" sz="1100" b="1" kern="0" dirty="0">
                <a:latin typeface="Calibri" panose="020F0502020204030204" pitchFamily="34" charset="0"/>
                <a:ea typeface="Arial"/>
                <a:cs typeface="Calibri" panose="020F0502020204030204" pitchFamily="34" charset="0"/>
                <a:sym typeface="Arial"/>
              </a:rPr>
              <a:t>*</a:t>
            </a:r>
            <a:br>
              <a:rPr lang="en-GB" sz="1100" b="1" kern="0" dirty="0">
                <a:latin typeface="Calibri" panose="020F0502020204030204" pitchFamily="34" charset="0"/>
                <a:ea typeface="Arial"/>
                <a:cs typeface="Calibri" panose="020F0502020204030204" pitchFamily="34" charset="0"/>
                <a:sym typeface="Arial"/>
              </a:rPr>
            </a:br>
            <a:r>
              <a:rPr lang="en-GB" sz="951" kern="0" dirty="0">
                <a:latin typeface="Calibri" panose="020F0502020204030204" pitchFamily="34" charset="0"/>
                <a:cs typeface="Calibri" panose="020F0502020204030204" pitchFamily="34" charset="0"/>
                <a:sym typeface="Arial"/>
              </a:rPr>
              <a:t>(phase I/II)</a:t>
            </a:r>
            <a:endParaRPr sz="1300" kern="0" dirty="0">
              <a:latin typeface="Calibri" panose="020F0502020204030204" pitchFamily="34" charset="0"/>
              <a:cs typeface="Calibri" panose="020F0502020204030204" pitchFamily="34" charset="0"/>
              <a:sym typeface="Arial"/>
            </a:endParaRPr>
          </a:p>
          <a:p>
            <a:pPr algn="ctr" defTabSz="914377">
              <a:buClr>
                <a:srgbClr val="000000"/>
              </a:buClr>
              <a:defRPr/>
            </a:pPr>
            <a:r>
              <a:rPr lang="en-GB" sz="951" i="1" kern="0" dirty="0">
                <a:latin typeface="Calibri" panose="020F0502020204030204" pitchFamily="34" charset="0"/>
                <a:cs typeface="Calibri" panose="020F0502020204030204" pitchFamily="34" charset="0"/>
                <a:sym typeface="Arial"/>
              </a:rPr>
              <a:t>Anti-PD-1 × anti-CTLA-4 + TKI</a:t>
            </a:r>
            <a:endParaRPr sz="1300" kern="0" dirty="0">
              <a:latin typeface="Calibri" panose="020F0502020204030204" pitchFamily="34" charset="0"/>
              <a:cs typeface="Calibri" panose="020F0502020204030204" pitchFamily="34" charset="0"/>
              <a:sym typeface="Arial"/>
            </a:endParaRPr>
          </a:p>
        </p:txBody>
      </p:sp>
      <p:sp>
        <p:nvSpPr>
          <p:cNvPr id="3242" name="Google Shape;3242;p270">
            <a:hlinkClick r:id="rId28"/>
          </p:cNvPr>
          <p:cNvSpPr/>
          <p:nvPr/>
        </p:nvSpPr>
        <p:spPr>
          <a:xfrm>
            <a:off x="651009" y="4805972"/>
            <a:ext cx="2160000" cy="543600"/>
          </a:xfrm>
          <a:prstGeom prst="roundRect">
            <a:avLst>
              <a:gd name="adj" fmla="val 16667"/>
            </a:avLst>
          </a:prstGeom>
          <a:solidFill>
            <a:schemeClr val="tx2"/>
          </a:solidFill>
          <a:ln w="38100" cap="flat" cmpd="sng">
            <a:solidFill>
              <a:schemeClr val="accent2"/>
            </a:solidFill>
            <a:prstDash val="solid"/>
            <a:round/>
            <a:headEnd type="none" w="sm" len="sm"/>
            <a:tailEnd type="none" w="sm" len="sm"/>
          </a:ln>
        </p:spPr>
        <p:txBody>
          <a:bodyPr spcFirstLastPara="1" wrap="square" lIns="71925" tIns="71925" rIns="71925" bIns="71925" anchor="ctr" anchorCtr="0">
            <a:noAutofit/>
          </a:bodyPr>
          <a:lstStyle/>
          <a:p>
            <a:pPr algn="ctr" defTabSz="914377">
              <a:lnSpc>
                <a:spcPct val="110000"/>
              </a:lnSpc>
              <a:buClr>
                <a:srgbClr val="FFFFFF"/>
              </a:buClr>
              <a:buSzPts val="1100"/>
              <a:defRPr/>
            </a:pPr>
            <a:r>
              <a:rPr lang="en-GB" sz="1100" b="1" kern="0" dirty="0" err="1">
                <a:solidFill>
                  <a:srgbClr val="FFFFFF"/>
                </a:solidFill>
                <a:latin typeface="Calibri" panose="020F0502020204030204" pitchFamily="34" charset="0"/>
                <a:ea typeface="Arial"/>
                <a:cs typeface="Calibri" panose="020F0502020204030204" pitchFamily="34" charset="0"/>
                <a:sym typeface="Arial"/>
              </a:rPr>
              <a:t>Durvalumab</a:t>
            </a:r>
            <a:r>
              <a:rPr lang="en-GB" sz="1100" b="1" kern="0" dirty="0">
                <a:solidFill>
                  <a:srgbClr val="FFFFFF"/>
                </a:solidFill>
                <a:latin typeface="Calibri" panose="020F0502020204030204" pitchFamily="34" charset="0"/>
                <a:ea typeface="Arial"/>
                <a:cs typeface="Calibri" panose="020F0502020204030204" pitchFamily="34" charset="0"/>
                <a:sym typeface="Arial"/>
              </a:rPr>
              <a:t> + </a:t>
            </a:r>
            <a:r>
              <a:rPr lang="en-GB" sz="1100" b="1" kern="0" dirty="0" err="1">
                <a:solidFill>
                  <a:srgbClr val="FFFFFF"/>
                </a:solidFill>
                <a:latin typeface="Calibri" panose="020F0502020204030204" pitchFamily="34" charset="0"/>
                <a:ea typeface="Arial"/>
                <a:cs typeface="Calibri" panose="020F0502020204030204" pitchFamily="34" charset="0"/>
                <a:sym typeface="Arial"/>
              </a:rPr>
              <a:t>tremelimumab</a:t>
            </a:r>
            <a:r>
              <a:rPr lang="en-GB" sz="1100" b="1" kern="0" dirty="0">
                <a:solidFill>
                  <a:srgbClr val="FFFFFF"/>
                </a:solidFill>
                <a:latin typeface="Calibri" panose="020F0502020204030204" pitchFamily="34" charset="0"/>
                <a:ea typeface="Arial"/>
                <a:cs typeface="Calibri" panose="020F0502020204030204" pitchFamily="34" charset="0"/>
                <a:sym typeface="Arial"/>
              </a:rPr>
              <a:t> </a:t>
            </a:r>
            <a:br>
              <a:rPr lang="en-GB" sz="1051" b="1" kern="0" dirty="0">
                <a:solidFill>
                  <a:srgbClr val="FFFFFF"/>
                </a:solidFill>
                <a:latin typeface="Calibri" panose="020F0502020204030204" pitchFamily="34" charset="0"/>
                <a:ea typeface="Arial"/>
                <a:cs typeface="Calibri" panose="020F0502020204030204" pitchFamily="34" charset="0"/>
                <a:sym typeface="Arial"/>
              </a:rPr>
            </a:br>
            <a:r>
              <a:rPr lang="en-GB" sz="951" kern="0" dirty="0">
                <a:solidFill>
                  <a:srgbClr val="FFFFFF"/>
                </a:solidFill>
                <a:latin typeface="Calibri" panose="020F0502020204030204" pitchFamily="34" charset="0"/>
                <a:cs typeface="Calibri" panose="020F0502020204030204" pitchFamily="34" charset="0"/>
                <a:sym typeface="Arial"/>
              </a:rPr>
              <a:t>(HIMALAYA; phase III)</a:t>
            </a:r>
            <a:endParaRPr sz="951" i="1" kern="0" dirty="0">
              <a:solidFill>
                <a:srgbClr val="FFFFFF"/>
              </a:solidFill>
              <a:latin typeface="Calibri" panose="020F0502020204030204" pitchFamily="34" charset="0"/>
              <a:cs typeface="Calibri" panose="020F0502020204030204" pitchFamily="34" charset="0"/>
              <a:sym typeface="Arial"/>
            </a:endParaRPr>
          </a:p>
          <a:p>
            <a:pPr algn="ctr" defTabSz="914377">
              <a:buClr>
                <a:srgbClr val="000000"/>
              </a:buClr>
              <a:buSzPts val="1050"/>
              <a:defRPr/>
            </a:pPr>
            <a:r>
              <a:rPr lang="en-GB" sz="951" i="1" kern="0" dirty="0">
                <a:solidFill>
                  <a:srgbClr val="FFFFFF"/>
                </a:solidFill>
                <a:latin typeface="Calibri" panose="020F0502020204030204" pitchFamily="34" charset="0"/>
                <a:cs typeface="Calibri" panose="020F0502020204030204" pitchFamily="34" charset="0"/>
                <a:sym typeface="Arial"/>
              </a:rPr>
              <a:t>Anti-PD-L1 + anti-CTLA-4</a:t>
            </a:r>
            <a:endParaRPr sz="1300" kern="0" dirty="0">
              <a:solidFill>
                <a:srgbClr val="FFFFFF"/>
              </a:solidFill>
              <a:latin typeface="Calibri" panose="020F0502020204030204" pitchFamily="34" charset="0"/>
              <a:cs typeface="Calibri" panose="020F0502020204030204" pitchFamily="34" charset="0"/>
              <a:sym typeface="Arial"/>
            </a:endParaRPr>
          </a:p>
        </p:txBody>
      </p:sp>
      <p:sp>
        <p:nvSpPr>
          <p:cNvPr id="3243" name="Google Shape;3243;p270">
            <a:hlinkClick r:id="rId29"/>
          </p:cNvPr>
          <p:cNvSpPr/>
          <p:nvPr/>
        </p:nvSpPr>
        <p:spPr>
          <a:xfrm>
            <a:off x="651009" y="5418480"/>
            <a:ext cx="2160000" cy="543600"/>
          </a:xfrm>
          <a:prstGeom prst="roundRect">
            <a:avLst>
              <a:gd name="adj" fmla="val 16667"/>
            </a:avLst>
          </a:prstGeom>
          <a:solidFill>
            <a:schemeClr val="accent3"/>
          </a:solidFill>
          <a:ln w="38100" cap="flat" cmpd="sng">
            <a:solidFill>
              <a:schemeClr val="accent2"/>
            </a:solidFill>
            <a:prstDash val="solid"/>
            <a:round/>
            <a:headEnd type="none" w="sm" len="sm"/>
            <a:tailEnd type="none" w="sm" len="sm"/>
          </a:ln>
        </p:spPr>
        <p:txBody>
          <a:bodyPr spcFirstLastPara="1" wrap="square" lIns="71925" tIns="71925" rIns="71925" bIns="71925" anchor="ctr" anchorCtr="0">
            <a:noAutofit/>
          </a:bodyPr>
          <a:lstStyle/>
          <a:p>
            <a:pPr algn="ctr" defTabSz="914377">
              <a:buClr>
                <a:srgbClr val="000000"/>
              </a:buClr>
              <a:buSzPts val="1100"/>
              <a:defRPr/>
            </a:pPr>
            <a:r>
              <a:rPr lang="en-GB" sz="1100" b="1" kern="0" dirty="0" err="1">
                <a:latin typeface="Calibri" panose="020F0502020204030204" pitchFamily="34" charset="0"/>
                <a:ea typeface="Arial"/>
                <a:cs typeface="Calibri" panose="020F0502020204030204" pitchFamily="34" charset="0"/>
                <a:sym typeface="Arial"/>
              </a:rPr>
              <a:t>Nivolumab</a:t>
            </a:r>
            <a:r>
              <a:rPr lang="en-GB" sz="1100" b="1" kern="0" dirty="0">
                <a:latin typeface="Calibri" panose="020F0502020204030204" pitchFamily="34" charset="0"/>
                <a:ea typeface="Arial"/>
                <a:cs typeface="Calibri" panose="020F0502020204030204" pitchFamily="34" charset="0"/>
                <a:sym typeface="Arial"/>
              </a:rPr>
              <a:t> + </a:t>
            </a:r>
            <a:r>
              <a:rPr lang="en-GB" sz="1100" b="1" kern="0" dirty="0" err="1">
                <a:latin typeface="Calibri" panose="020F0502020204030204" pitchFamily="34" charset="0"/>
                <a:ea typeface="Arial"/>
                <a:cs typeface="Calibri" panose="020F0502020204030204" pitchFamily="34" charset="0"/>
                <a:sym typeface="Arial"/>
              </a:rPr>
              <a:t>ipilimumab</a:t>
            </a:r>
            <a:r>
              <a:rPr lang="en-GB" sz="1000" kern="0" dirty="0">
                <a:latin typeface="Calibri" panose="020F0502020204030204" pitchFamily="34" charset="0"/>
                <a:cs typeface="Calibri" panose="020F0502020204030204" pitchFamily="34" charset="0"/>
                <a:sym typeface="Arial"/>
              </a:rPr>
              <a:t> </a:t>
            </a:r>
            <a:br>
              <a:rPr lang="en-GB" sz="951" kern="0" dirty="0">
                <a:latin typeface="Calibri" panose="020F0502020204030204" pitchFamily="34" charset="0"/>
                <a:cs typeface="Calibri" panose="020F0502020204030204" pitchFamily="34" charset="0"/>
                <a:sym typeface="Arial"/>
              </a:rPr>
            </a:br>
            <a:r>
              <a:rPr lang="en-GB" sz="951" kern="0" dirty="0">
                <a:latin typeface="Calibri" panose="020F0502020204030204" pitchFamily="34" charset="0"/>
                <a:cs typeface="Calibri" panose="020F0502020204030204" pitchFamily="34" charset="0"/>
                <a:sym typeface="Arial"/>
              </a:rPr>
              <a:t>(</a:t>
            </a:r>
            <a:r>
              <a:rPr lang="en-GB" sz="951" kern="0" dirty="0" err="1">
                <a:latin typeface="Calibri" panose="020F0502020204030204" pitchFamily="34" charset="0"/>
                <a:cs typeface="Calibri" panose="020F0502020204030204" pitchFamily="34" charset="0"/>
                <a:sym typeface="Arial"/>
              </a:rPr>
              <a:t>CheckMate</a:t>
            </a:r>
            <a:r>
              <a:rPr lang="en-GB" sz="951" kern="0" dirty="0">
                <a:latin typeface="Calibri" panose="020F0502020204030204" pitchFamily="34" charset="0"/>
                <a:cs typeface="Calibri" panose="020F0502020204030204" pitchFamily="34" charset="0"/>
                <a:sym typeface="Arial"/>
              </a:rPr>
              <a:t> 9DW; phase III)</a:t>
            </a:r>
            <a:endParaRPr sz="951" i="1" kern="0" dirty="0">
              <a:latin typeface="Calibri" panose="020F0502020204030204" pitchFamily="34" charset="0"/>
              <a:cs typeface="Calibri" panose="020F0502020204030204" pitchFamily="34" charset="0"/>
              <a:sym typeface="Arial"/>
            </a:endParaRPr>
          </a:p>
          <a:p>
            <a:pPr algn="ctr" defTabSz="914377">
              <a:buClr>
                <a:srgbClr val="000000"/>
              </a:buClr>
              <a:buSzPts val="1050"/>
              <a:defRPr/>
            </a:pPr>
            <a:r>
              <a:rPr lang="en-GB" sz="951" i="1" kern="0" dirty="0">
                <a:latin typeface="Calibri" panose="020F0502020204030204" pitchFamily="34" charset="0"/>
                <a:cs typeface="Calibri" panose="020F0502020204030204" pitchFamily="34" charset="0"/>
                <a:sym typeface="Arial"/>
              </a:rPr>
              <a:t>Anti-PD-1 + anti-CTLA-4</a:t>
            </a:r>
            <a:endParaRPr sz="1300" kern="0" dirty="0">
              <a:latin typeface="Calibri" panose="020F0502020204030204" pitchFamily="34" charset="0"/>
              <a:cs typeface="Calibri" panose="020F0502020204030204" pitchFamily="34" charset="0"/>
              <a:sym typeface="Arial"/>
            </a:endParaRPr>
          </a:p>
        </p:txBody>
      </p:sp>
      <p:cxnSp>
        <p:nvCxnSpPr>
          <p:cNvPr id="3244" name="Google Shape;3244;p270"/>
          <p:cNvCxnSpPr>
            <a:cxnSpLocks/>
          </p:cNvCxnSpPr>
          <p:nvPr/>
        </p:nvCxnSpPr>
        <p:spPr>
          <a:xfrm>
            <a:off x="619200" y="2021185"/>
            <a:ext cx="11166400" cy="0"/>
          </a:xfrm>
          <a:prstGeom prst="straightConnector1">
            <a:avLst/>
          </a:prstGeom>
          <a:noFill/>
          <a:ln w="9525" cap="flat" cmpd="sng">
            <a:solidFill>
              <a:schemeClr val="dk1"/>
            </a:solidFill>
            <a:prstDash val="dash"/>
            <a:round/>
            <a:headEnd type="none" w="sm" len="sm"/>
            <a:tailEnd type="none" w="sm" len="sm"/>
          </a:ln>
        </p:spPr>
      </p:cxnSp>
      <p:sp>
        <p:nvSpPr>
          <p:cNvPr id="3245" name="Google Shape;3245;p270"/>
          <p:cNvSpPr/>
          <p:nvPr/>
        </p:nvSpPr>
        <p:spPr>
          <a:xfrm>
            <a:off x="245935" y="1346316"/>
            <a:ext cx="596100" cy="463500"/>
          </a:xfrm>
          <a:prstGeom prst="rect">
            <a:avLst/>
          </a:prstGeom>
          <a:noFill/>
          <a:ln>
            <a:noFill/>
          </a:ln>
        </p:spPr>
        <p:txBody>
          <a:bodyPr spcFirstLastPara="1" wrap="square" lIns="0" tIns="45700" rIns="91425" bIns="45700" anchor="t" anchorCtr="0">
            <a:noAutofit/>
          </a:bodyPr>
          <a:lstStyle/>
          <a:p>
            <a:pPr defTabSz="914377">
              <a:buClr>
                <a:srgbClr val="000000"/>
              </a:buClr>
              <a:buSzPts val="1200"/>
              <a:defRPr/>
            </a:pPr>
            <a:r>
              <a:rPr lang="en-GB" sz="1200" b="1" kern="0" dirty="0">
                <a:latin typeface="Calibri" panose="020F0502020204030204" pitchFamily="34" charset="0"/>
                <a:cs typeface="Calibri" panose="020F0502020204030204" pitchFamily="34" charset="0"/>
                <a:sym typeface="Arial"/>
              </a:rPr>
              <a:t>Anti-</a:t>
            </a:r>
            <a:br>
              <a:rPr lang="en-GB" sz="1200" b="1" kern="0" dirty="0">
                <a:latin typeface="Calibri" panose="020F0502020204030204" pitchFamily="34" charset="0"/>
                <a:cs typeface="Calibri" panose="020F0502020204030204" pitchFamily="34" charset="0"/>
                <a:sym typeface="Arial"/>
              </a:rPr>
            </a:br>
            <a:r>
              <a:rPr lang="en-GB" sz="1200" b="1" kern="0" dirty="0">
                <a:latin typeface="Calibri" panose="020F0502020204030204" pitchFamily="34" charset="0"/>
                <a:cs typeface="Calibri" panose="020F0502020204030204" pitchFamily="34" charset="0"/>
                <a:sym typeface="Arial"/>
              </a:rPr>
              <a:t>PDL1</a:t>
            </a:r>
            <a:endParaRPr sz="1400" kern="0" dirty="0">
              <a:latin typeface="Calibri" panose="020F0502020204030204" pitchFamily="34" charset="0"/>
              <a:cs typeface="Calibri" panose="020F0502020204030204" pitchFamily="34" charset="0"/>
              <a:sym typeface="Arial"/>
            </a:endParaRPr>
          </a:p>
        </p:txBody>
      </p:sp>
      <p:sp>
        <p:nvSpPr>
          <p:cNvPr id="3246" name="Google Shape;3246;p270"/>
          <p:cNvSpPr/>
          <p:nvPr/>
        </p:nvSpPr>
        <p:spPr>
          <a:xfrm>
            <a:off x="619200" y="1052736"/>
            <a:ext cx="6797589" cy="291900"/>
          </a:xfrm>
          <a:prstGeom prst="rect">
            <a:avLst/>
          </a:prstGeom>
          <a:noFill/>
          <a:ln>
            <a:noFill/>
          </a:ln>
        </p:spPr>
        <p:txBody>
          <a:bodyPr spcFirstLastPara="1" wrap="square" lIns="0" tIns="45700" rIns="91425" bIns="45700" anchor="t" anchorCtr="0">
            <a:noAutofit/>
          </a:bodyPr>
          <a:lstStyle/>
          <a:p>
            <a:pPr defTabSz="914377">
              <a:buClr>
                <a:srgbClr val="000000"/>
              </a:buClr>
              <a:buSzPts val="1200"/>
            </a:pPr>
            <a:r>
              <a:rPr lang="en-GB" sz="1200" b="1" kern="0" dirty="0">
                <a:latin typeface="Calibri" panose="020F0502020204030204" pitchFamily="34" charset="0"/>
                <a:cs typeface="Calibri" panose="020F0502020204030204" pitchFamily="34" charset="0"/>
                <a:sym typeface="Arial"/>
              </a:rPr>
              <a:t>Cancer immunotherapy combinations</a:t>
            </a:r>
            <a:r>
              <a:rPr lang="en-GB" sz="1200" b="1" kern="0" dirty="0">
                <a:latin typeface="Calibri" panose="020F0502020204030204" pitchFamily="34" charset="0"/>
                <a:ea typeface="Arial"/>
                <a:cs typeface="Calibri" panose="020F0502020204030204" pitchFamily="34" charset="0"/>
                <a:sym typeface="Arial"/>
              </a:rPr>
              <a:t> combinations with anti-VEGF or a TKI</a:t>
            </a:r>
            <a:endParaRPr sz="1400" kern="0" dirty="0">
              <a:latin typeface="Calibri" panose="020F0502020204030204" pitchFamily="34" charset="0"/>
              <a:ea typeface="Arial"/>
              <a:cs typeface="Calibri" panose="020F0502020204030204" pitchFamily="34" charset="0"/>
              <a:sym typeface="Arial"/>
            </a:endParaRPr>
          </a:p>
        </p:txBody>
      </p:sp>
      <p:sp>
        <p:nvSpPr>
          <p:cNvPr id="3247" name="Google Shape;3247;p270"/>
          <p:cNvSpPr/>
          <p:nvPr/>
        </p:nvSpPr>
        <p:spPr>
          <a:xfrm>
            <a:off x="245935" y="3031172"/>
            <a:ext cx="596100" cy="543600"/>
          </a:xfrm>
          <a:prstGeom prst="rect">
            <a:avLst/>
          </a:prstGeom>
          <a:noFill/>
          <a:ln>
            <a:noFill/>
          </a:ln>
        </p:spPr>
        <p:txBody>
          <a:bodyPr spcFirstLastPara="1" wrap="square" lIns="0" tIns="45700" rIns="91425" bIns="45700" anchor="t" anchorCtr="0">
            <a:noAutofit/>
          </a:bodyPr>
          <a:lstStyle/>
          <a:p>
            <a:pPr defTabSz="914377">
              <a:buClr>
                <a:srgbClr val="000000"/>
              </a:buClr>
              <a:buSzPts val="1200"/>
              <a:defRPr/>
            </a:pPr>
            <a:r>
              <a:rPr lang="en-GB" sz="1200" b="1" kern="0" dirty="0">
                <a:latin typeface="Calibri" panose="020F0502020204030204" pitchFamily="34" charset="0"/>
                <a:cs typeface="Calibri" panose="020F0502020204030204" pitchFamily="34" charset="0"/>
                <a:sym typeface="Arial"/>
              </a:rPr>
              <a:t>Anti- PD1</a:t>
            </a:r>
            <a:endParaRPr sz="1400" kern="0" dirty="0">
              <a:latin typeface="Calibri" panose="020F0502020204030204" pitchFamily="34" charset="0"/>
              <a:cs typeface="Calibri" panose="020F0502020204030204" pitchFamily="34" charset="0"/>
              <a:sym typeface="Arial"/>
            </a:endParaRPr>
          </a:p>
        </p:txBody>
      </p:sp>
      <p:sp>
        <p:nvSpPr>
          <p:cNvPr id="3248" name="Google Shape;3248;p270">
            <a:hlinkClick r:id="rId30"/>
          </p:cNvPr>
          <p:cNvSpPr/>
          <p:nvPr/>
        </p:nvSpPr>
        <p:spPr>
          <a:xfrm>
            <a:off x="2905315" y="5418480"/>
            <a:ext cx="2160000" cy="543600"/>
          </a:xfrm>
          <a:prstGeom prst="roundRect">
            <a:avLst>
              <a:gd name="adj" fmla="val 16667"/>
            </a:avLst>
          </a:prstGeom>
          <a:solidFill>
            <a:schemeClr val="accent3"/>
          </a:solidFill>
          <a:ln>
            <a:noFill/>
          </a:ln>
        </p:spPr>
        <p:txBody>
          <a:bodyPr spcFirstLastPara="1" wrap="square" lIns="71925" tIns="71925" rIns="71925" bIns="71925" anchor="ctr" anchorCtr="0">
            <a:noAutofit/>
          </a:bodyPr>
          <a:lstStyle/>
          <a:p>
            <a:pPr algn="ctr" defTabSz="914377">
              <a:buClr>
                <a:srgbClr val="000000"/>
              </a:buClr>
              <a:buSzPts val="1100"/>
              <a:defRPr/>
            </a:pPr>
            <a:r>
              <a:rPr lang="en-GB" sz="1100" b="1" kern="0" dirty="0" err="1">
                <a:latin typeface="Calibri" panose="020F0502020204030204" pitchFamily="34" charset="0"/>
                <a:ea typeface="Arial"/>
                <a:cs typeface="Calibri" panose="020F0502020204030204" pitchFamily="34" charset="0"/>
                <a:sym typeface="Arial"/>
              </a:rPr>
              <a:t>Relatlimab</a:t>
            </a:r>
            <a:r>
              <a:rPr lang="en-GB" sz="1100" b="1" kern="0" dirty="0">
                <a:latin typeface="Calibri" panose="020F0502020204030204" pitchFamily="34" charset="0"/>
                <a:ea typeface="Arial"/>
                <a:cs typeface="Calibri" panose="020F0502020204030204" pitchFamily="34" charset="0"/>
                <a:sym typeface="Arial"/>
              </a:rPr>
              <a:t> ± </a:t>
            </a:r>
            <a:r>
              <a:rPr lang="en-GB" sz="1100" b="1" kern="0" dirty="0" err="1">
                <a:latin typeface="Calibri" panose="020F0502020204030204" pitchFamily="34" charset="0"/>
                <a:ea typeface="Arial"/>
                <a:cs typeface="Calibri" panose="020F0502020204030204" pitchFamily="34" charset="0"/>
                <a:sym typeface="Arial"/>
              </a:rPr>
              <a:t>nivolumab</a:t>
            </a:r>
            <a:r>
              <a:rPr lang="en-GB" sz="1100" b="1" kern="0" dirty="0">
                <a:latin typeface="Calibri" panose="020F0502020204030204" pitchFamily="34" charset="0"/>
                <a:ea typeface="Arial"/>
                <a:cs typeface="Calibri" panose="020F0502020204030204" pitchFamily="34" charset="0"/>
                <a:sym typeface="Arial"/>
              </a:rPr>
              <a:t> </a:t>
            </a:r>
            <a:br>
              <a:rPr lang="en-GB" sz="1100" b="1" kern="0" dirty="0">
                <a:latin typeface="Calibri" panose="020F0502020204030204" pitchFamily="34" charset="0"/>
                <a:ea typeface="Arial"/>
                <a:cs typeface="Calibri" panose="020F0502020204030204" pitchFamily="34" charset="0"/>
                <a:sym typeface="Arial"/>
              </a:rPr>
            </a:br>
            <a:r>
              <a:rPr lang="en-GB" sz="951" kern="0" dirty="0">
                <a:latin typeface="Calibri" panose="020F0502020204030204" pitchFamily="34" charset="0"/>
                <a:cs typeface="Calibri" panose="020F0502020204030204" pitchFamily="34" charset="0"/>
                <a:sym typeface="Arial"/>
              </a:rPr>
              <a:t>(phase I/II)</a:t>
            </a:r>
            <a:endParaRPr sz="951" i="1" kern="0" baseline="30000" dirty="0">
              <a:latin typeface="Calibri" panose="020F0502020204030204" pitchFamily="34" charset="0"/>
              <a:cs typeface="Calibri" panose="020F0502020204030204" pitchFamily="34" charset="0"/>
              <a:sym typeface="Arial"/>
            </a:endParaRPr>
          </a:p>
          <a:p>
            <a:pPr algn="ctr" defTabSz="914377">
              <a:buClr>
                <a:srgbClr val="000000"/>
              </a:buClr>
              <a:buSzPts val="1050"/>
              <a:defRPr/>
            </a:pPr>
            <a:r>
              <a:rPr lang="en-GB" sz="951" i="1" kern="0" dirty="0">
                <a:latin typeface="Calibri" panose="020F0502020204030204" pitchFamily="34" charset="0"/>
                <a:cs typeface="Calibri" panose="020F0502020204030204" pitchFamily="34" charset="0"/>
                <a:sym typeface="Arial"/>
              </a:rPr>
              <a:t>Anti-LAG3 ± anti-PD-1</a:t>
            </a:r>
            <a:endParaRPr sz="1300" kern="0" dirty="0">
              <a:latin typeface="Calibri" panose="020F0502020204030204" pitchFamily="34" charset="0"/>
              <a:cs typeface="Calibri" panose="020F0502020204030204" pitchFamily="34" charset="0"/>
              <a:sym typeface="Arial"/>
            </a:endParaRPr>
          </a:p>
        </p:txBody>
      </p:sp>
      <p:cxnSp>
        <p:nvCxnSpPr>
          <p:cNvPr id="3250" name="Google Shape;3250;p270"/>
          <p:cNvCxnSpPr/>
          <p:nvPr/>
        </p:nvCxnSpPr>
        <p:spPr>
          <a:xfrm>
            <a:off x="619200" y="4741597"/>
            <a:ext cx="4374000" cy="3600"/>
          </a:xfrm>
          <a:prstGeom prst="straightConnector1">
            <a:avLst/>
          </a:prstGeom>
          <a:noFill/>
          <a:ln w="19050" cap="flat" cmpd="sng">
            <a:solidFill>
              <a:schemeClr val="dk1"/>
            </a:solidFill>
            <a:prstDash val="solid"/>
            <a:round/>
            <a:headEnd type="none" w="sm" len="sm"/>
            <a:tailEnd type="none" w="sm" len="sm"/>
          </a:ln>
        </p:spPr>
      </p:cxnSp>
      <p:sp>
        <p:nvSpPr>
          <p:cNvPr id="3251" name="Google Shape;3251;p270"/>
          <p:cNvSpPr/>
          <p:nvPr/>
        </p:nvSpPr>
        <p:spPr>
          <a:xfrm>
            <a:off x="619200" y="4494876"/>
            <a:ext cx="5865083" cy="291900"/>
          </a:xfrm>
          <a:prstGeom prst="rect">
            <a:avLst/>
          </a:prstGeom>
          <a:noFill/>
          <a:ln>
            <a:noFill/>
          </a:ln>
        </p:spPr>
        <p:txBody>
          <a:bodyPr spcFirstLastPara="1" wrap="square" lIns="0" tIns="45700" rIns="91425" bIns="45700" anchor="t" anchorCtr="0">
            <a:noAutofit/>
          </a:bodyPr>
          <a:lstStyle/>
          <a:p>
            <a:pPr defTabSz="914377">
              <a:buClr>
                <a:srgbClr val="000000"/>
              </a:buClr>
              <a:buSzPts val="1200"/>
            </a:pPr>
            <a:r>
              <a:rPr lang="en-GB" sz="1200" b="1" kern="0" dirty="0">
                <a:latin typeface="Calibri" panose="020F0502020204030204" pitchFamily="34" charset="0"/>
                <a:cs typeface="Calibri" panose="020F0502020204030204" pitchFamily="34" charset="0"/>
                <a:sym typeface="Arial"/>
              </a:rPr>
              <a:t>Cancer immunotherapy </a:t>
            </a:r>
            <a:r>
              <a:rPr lang="en-GB" sz="1200" b="1" kern="0" dirty="0">
                <a:latin typeface="Calibri" panose="020F0502020204030204" pitchFamily="34" charset="0"/>
                <a:ea typeface="Arial"/>
                <a:cs typeface="Calibri" panose="020F0502020204030204" pitchFamily="34" charset="0"/>
                <a:sym typeface="Arial"/>
              </a:rPr>
              <a:t>combinations with two </a:t>
            </a:r>
            <a:r>
              <a:rPr lang="en-GB" sz="1200" b="1" kern="0" dirty="0">
                <a:latin typeface="Calibri" panose="020F0502020204030204" pitchFamily="34" charset="0"/>
                <a:cs typeface="Calibri" panose="020F0502020204030204" pitchFamily="34" charset="0"/>
                <a:sym typeface="Arial"/>
              </a:rPr>
              <a:t>CPIs</a:t>
            </a:r>
            <a:endParaRPr sz="1400" kern="0" dirty="0">
              <a:latin typeface="Calibri" panose="020F0502020204030204" pitchFamily="34" charset="0"/>
              <a:ea typeface="Arial"/>
              <a:cs typeface="Calibri" panose="020F0502020204030204" pitchFamily="34" charset="0"/>
              <a:sym typeface="Arial"/>
            </a:endParaRPr>
          </a:p>
        </p:txBody>
      </p:sp>
      <p:cxnSp>
        <p:nvCxnSpPr>
          <p:cNvPr id="3252" name="Google Shape;3252;p270"/>
          <p:cNvCxnSpPr/>
          <p:nvPr/>
        </p:nvCxnSpPr>
        <p:spPr>
          <a:xfrm rot="10800000" flipH="1">
            <a:off x="5159619" y="4738727"/>
            <a:ext cx="4352400" cy="6300"/>
          </a:xfrm>
          <a:prstGeom prst="straightConnector1">
            <a:avLst/>
          </a:prstGeom>
          <a:noFill/>
          <a:ln w="19050" cap="flat" cmpd="sng">
            <a:solidFill>
              <a:schemeClr val="tx1"/>
            </a:solidFill>
            <a:prstDash val="solid"/>
            <a:round/>
            <a:headEnd type="none" w="sm" len="sm"/>
            <a:tailEnd type="none" w="sm" len="sm"/>
          </a:ln>
        </p:spPr>
      </p:cxnSp>
      <p:sp>
        <p:nvSpPr>
          <p:cNvPr id="3253" name="Google Shape;3253;p270"/>
          <p:cNvSpPr/>
          <p:nvPr/>
        </p:nvSpPr>
        <p:spPr>
          <a:xfrm>
            <a:off x="5159619" y="4494876"/>
            <a:ext cx="2563500" cy="291900"/>
          </a:xfrm>
          <a:prstGeom prst="rect">
            <a:avLst/>
          </a:prstGeom>
          <a:noFill/>
          <a:ln>
            <a:noFill/>
          </a:ln>
        </p:spPr>
        <p:txBody>
          <a:bodyPr spcFirstLastPara="1" wrap="square" lIns="0" tIns="45700" rIns="91425" bIns="45700" anchor="t" anchorCtr="0">
            <a:noAutofit/>
          </a:bodyPr>
          <a:lstStyle/>
          <a:p>
            <a:pPr defTabSz="914377">
              <a:buClr>
                <a:srgbClr val="000000"/>
              </a:buClr>
              <a:buSzPts val="1200"/>
              <a:defRPr/>
            </a:pPr>
            <a:r>
              <a:rPr lang="en-GB" sz="1200" b="1" kern="0" dirty="0">
                <a:latin typeface="Calibri" panose="020F0502020204030204" pitchFamily="34" charset="0"/>
                <a:cs typeface="Calibri" panose="020F0502020204030204" pitchFamily="34" charset="0"/>
                <a:sym typeface="Arial"/>
              </a:rPr>
              <a:t>Bispecific antibody combinations</a:t>
            </a:r>
            <a:endParaRPr sz="1400" kern="0" dirty="0">
              <a:latin typeface="Calibri" panose="020F0502020204030204" pitchFamily="34" charset="0"/>
              <a:cs typeface="Calibri" panose="020F0502020204030204" pitchFamily="34" charset="0"/>
              <a:sym typeface="Arial"/>
            </a:endParaRPr>
          </a:p>
        </p:txBody>
      </p:sp>
      <p:graphicFrame>
        <p:nvGraphicFramePr>
          <p:cNvPr id="50" name="Google Shape;3216;p270">
            <a:extLst>
              <a:ext uri="{FF2B5EF4-FFF2-40B4-BE49-F238E27FC236}">
                <a16:creationId xmlns:a16="http://schemas.microsoft.com/office/drawing/2014/main" id="{6C071767-3BE4-46B5-AE64-9BE1798D6A57}"/>
              </a:ext>
            </a:extLst>
          </p:cNvPr>
          <p:cNvGraphicFramePr/>
          <p:nvPr>
            <p:extLst>
              <p:ext uri="{D42A27DB-BD31-4B8C-83A1-F6EECF244321}">
                <p14:modId xmlns:p14="http://schemas.microsoft.com/office/powerpoint/2010/main" val="2602576483"/>
              </p:ext>
            </p:extLst>
          </p:nvPr>
        </p:nvGraphicFramePr>
        <p:xfrm>
          <a:off x="9244847" y="3959318"/>
          <a:ext cx="2884500" cy="720501"/>
        </p:xfrm>
        <a:graphic>
          <a:graphicData uri="http://schemas.openxmlformats.org/drawingml/2006/table">
            <a:tbl>
              <a:tblPr firstRow="1" bandRow="1">
                <a:noFill/>
              </a:tblPr>
              <a:tblGrid>
                <a:gridCol w="2884500">
                  <a:extLst>
                    <a:ext uri="{9D8B030D-6E8A-4147-A177-3AD203B41FA5}">
                      <a16:colId xmlns:a16="http://schemas.microsoft.com/office/drawing/2014/main" val="20000"/>
                    </a:ext>
                  </a:extLst>
                </a:gridCol>
              </a:tblGrid>
              <a:tr h="237755">
                <a:tc>
                  <a:txBody>
                    <a:bodyPr/>
                    <a:lstStyle/>
                    <a:p>
                      <a:pPr marL="0" marR="0" lvl="0" indent="0" algn="l" rtl="0">
                        <a:lnSpc>
                          <a:spcPct val="80000"/>
                        </a:lnSpc>
                        <a:spcBef>
                          <a:spcPts val="0"/>
                        </a:spcBef>
                        <a:spcAft>
                          <a:spcPts val="0"/>
                        </a:spcAft>
                        <a:buClr>
                          <a:srgbClr val="000000"/>
                        </a:buClr>
                        <a:buSzPts val="1800"/>
                        <a:buFont typeface="Arial"/>
                        <a:buNone/>
                      </a:pPr>
                      <a:r>
                        <a:rPr lang="en-GB" sz="1200" u="none" strike="noStrike" cap="none" dirty="0">
                          <a:solidFill>
                            <a:schemeClr val="tx2"/>
                          </a:solidFill>
                          <a:latin typeface="Calibri" panose="020F0502020204030204" pitchFamily="34" charset="0"/>
                          <a:ea typeface="Arial"/>
                          <a:cs typeface="Calibri" panose="020F0502020204030204" pitchFamily="34" charset="0"/>
                          <a:sym typeface="Arial"/>
                        </a:rPr>
                        <a:t>■</a:t>
                      </a:r>
                      <a:r>
                        <a:rPr lang="en-GB" sz="1200" u="none" strike="noStrike" cap="none" dirty="0">
                          <a:solidFill>
                            <a:srgbClr val="DE0055"/>
                          </a:solidFill>
                          <a:latin typeface="Calibri" panose="020F0502020204030204" pitchFamily="34" charset="0"/>
                          <a:ea typeface="Arial"/>
                          <a:cs typeface="Calibri" panose="020F0502020204030204" pitchFamily="34" charset="0"/>
                          <a:sym typeface="Arial"/>
                        </a:rPr>
                        <a:t> </a:t>
                      </a:r>
                      <a:r>
                        <a:rPr lang="en-GB" sz="1200" u="none" strike="noStrike" cap="none" dirty="0">
                          <a:solidFill>
                            <a:srgbClr val="930039"/>
                          </a:solidFill>
                          <a:latin typeface="Calibri" panose="020F0502020204030204" pitchFamily="34" charset="0"/>
                          <a:ea typeface="Arial"/>
                          <a:cs typeface="Calibri" panose="020F0502020204030204" pitchFamily="34" charset="0"/>
                          <a:sym typeface="Arial"/>
                        </a:rPr>
                        <a:t> </a:t>
                      </a:r>
                      <a:r>
                        <a:rPr lang="en-GB" sz="1200" b="0" u="none" strike="noStrike" cap="none" dirty="0">
                          <a:solidFill>
                            <a:schemeClr val="tx1"/>
                          </a:solidFill>
                          <a:latin typeface="Calibri" panose="020F0502020204030204" pitchFamily="34" charset="0"/>
                          <a:cs typeface="Calibri" panose="020F0502020204030204" pitchFamily="34" charset="0"/>
                        </a:rPr>
                        <a:t>Phase </a:t>
                      </a:r>
                      <a:r>
                        <a:rPr lang="en-GB" sz="1200" b="0" u="none" strike="noStrike" cap="none" dirty="0" err="1">
                          <a:solidFill>
                            <a:schemeClr val="tx1"/>
                          </a:solidFill>
                          <a:latin typeface="Calibri" panose="020F0502020204030204" pitchFamily="34" charset="0"/>
                          <a:cs typeface="Calibri" panose="020F0502020204030204" pitchFamily="34" charset="0"/>
                        </a:rPr>
                        <a:t>Ib</a:t>
                      </a:r>
                      <a:r>
                        <a:rPr lang="en-GB" sz="1200" b="0" u="none" strike="noStrike" cap="none" dirty="0">
                          <a:solidFill>
                            <a:schemeClr val="tx1"/>
                          </a:solidFill>
                          <a:latin typeface="Calibri" panose="020F0502020204030204" pitchFamily="34" charset="0"/>
                          <a:cs typeface="Calibri" panose="020F0502020204030204" pitchFamily="34" charset="0"/>
                        </a:rPr>
                        <a:t>/II data available</a:t>
                      </a:r>
                      <a:endParaRPr sz="1200" b="0" u="none" strike="noStrike" cap="none" dirty="0">
                        <a:solidFill>
                          <a:schemeClr val="tx1"/>
                        </a:solidFill>
                        <a:latin typeface="Calibri" panose="020F0502020204030204" pitchFamily="34" charset="0"/>
                        <a:cs typeface="Calibri" panose="020F0502020204030204" pitchFamily="34" charset="0"/>
                      </a:endParaRPr>
                    </a:p>
                  </a:txBody>
                  <a:tcPr marL="91451" marR="91451"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37755">
                <a:tc>
                  <a:txBody>
                    <a:bodyPr/>
                    <a:lstStyle/>
                    <a:p>
                      <a:pPr marL="0" marR="0" lvl="0" indent="0" algn="l" rtl="0">
                        <a:lnSpc>
                          <a:spcPct val="80000"/>
                        </a:lnSpc>
                        <a:spcBef>
                          <a:spcPts val="0"/>
                        </a:spcBef>
                        <a:spcAft>
                          <a:spcPts val="0"/>
                        </a:spcAft>
                        <a:buClr>
                          <a:srgbClr val="000000"/>
                        </a:buClr>
                        <a:buSzPts val="1800"/>
                        <a:buFont typeface="Arial"/>
                        <a:buNone/>
                      </a:pPr>
                      <a:r>
                        <a:rPr lang="en-GB" sz="1200" u="none" strike="noStrike" cap="none" dirty="0">
                          <a:solidFill>
                            <a:schemeClr val="accent3"/>
                          </a:solidFill>
                          <a:latin typeface="Calibri" panose="020F0502020204030204" pitchFamily="34" charset="0"/>
                          <a:ea typeface="Arial"/>
                          <a:cs typeface="Calibri" panose="020F0502020204030204" pitchFamily="34" charset="0"/>
                          <a:sym typeface="Arial"/>
                        </a:rPr>
                        <a:t>■</a:t>
                      </a:r>
                      <a:r>
                        <a:rPr lang="en-GB" sz="1200" u="none" strike="noStrike" cap="none" dirty="0">
                          <a:solidFill>
                            <a:srgbClr val="D499B0"/>
                          </a:solidFill>
                          <a:latin typeface="Calibri" panose="020F0502020204030204" pitchFamily="34" charset="0"/>
                          <a:ea typeface="Arial"/>
                          <a:cs typeface="Calibri" panose="020F0502020204030204" pitchFamily="34" charset="0"/>
                          <a:sym typeface="Arial"/>
                        </a:rPr>
                        <a:t>  </a:t>
                      </a:r>
                      <a:r>
                        <a:rPr lang="en-GB" sz="1200" u="none" strike="noStrike" cap="none" dirty="0">
                          <a:solidFill>
                            <a:schemeClr val="tx1"/>
                          </a:solidFill>
                          <a:latin typeface="Calibri" panose="020F0502020204030204" pitchFamily="34" charset="0"/>
                          <a:ea typeface="Arial"/>
                          <a:cs typeface="Calibri" panose="020F0502020204030204" pitchFamily="34" charset="0"/>
                          <a:sym typeface="Arial"/>
                        </a:rPr>
                        <a:t>No data available</a:t>
                      </a:r>
                      <a:endParaRPr sz="1200" u="none" strike="noStrike" cap="none" dirty="0">
                        <a:solidFill>
                          <a:schemeClr val="tx1"/>
                        </a:solidFill>
                        <a:latin typeface="Calibri" panose="020F0502020204030204" pitchFamily="34" charset="0"/>
                        <a:cs typeface="Calibri" panose="020F0502020204030204" pitchFamily="34" charset="0"/>
                      </a:endParaRPr>
                    </a:p>
                  </a:txBody>
                  <a:tcPr marL="91451" marR="91451"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37755">
                <a:tc>
                  <a:txBody>
                    <a:bodyPr/>
                    <a:lstStyle/>
                    <a:p>
                      <a:pPr marL="0" marR="0" lvl="0" indent="0" algn="l" rtl="0">
                        <a:lnSpc>
                          <a:spcPct val="80000"/>
                        </a:lnSpc>
                        <a:spcBef>
                          <a:spcPts val="0"/>
                        </a:spcBef>
                        <a:spcAft>
                          <a:spcPts val="0"/>
                        </a:spcAft>
                        <a:buNone/>
                      </a:pPr>
                      <a:r>
                        <a:rPr lang="en-GB" sz="1200" b="1" dirty="0">
                          <a:solidFill>
                            <a:schemeClr val="accent2"/>
                          </a:solidFill>
                          <a:latin typeface="Calibri" panose="020F0502020204030204" pitchFamily="34" charset="0"/>
                          <a:cs typeface="Calibri" panose="020F0502020204030204" pitchFamily="34" charset="0"/>
                        </a:rPr>
                        <a:t>▢</a:t>
                      </a:r>
                      <a:r>
                        <a:rPr lang="en-GB" sz="1200" dirty="0">
                          <a:solidFill>
                            <a:srgbClr val="000000"/>
                          </a:solidFill>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rPr>
                        <a:t>Ongoing global phase III trials</a:t>
                      </a:r>
                      <a:endParaRPr sz="1200" u="none" strike="noStrike" cap="none" dirty="0">
                        <a:solidFill>
                          <a:schemeClr val="tx1"/>
                        </a:solidFill>
                        <a:latin typeface="Calibri" panose="020F0502020204030204" pitchFamily="34" charset="0"/>
                        <a:ea typeface="Arial"/>
                        <a:cs typeface="Calibri" panose="020F0502020204030204" pitchFamily="34" charset="0"/>
                        <a:sym typeface="Arial"/>
                      </a:endParaRPr>
                    </a:p>
                  </a:txBody>
                  <a:tcPr marL="91451" marR="91451"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8584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46885-5A0D-48E1-98DE-CA396A4FE357}"/>
              </a:ext>
            </a:extLst>
          </p:cNvPr>
          <p:cNvSpPr>
            <a:spLocks noGrp="1"/>
          </p:cNvSpPr>
          <p:nvPr>
            <p:ph type="title"/>
          </p:nvPr>
        </p:nvSpPr>
        <p:spPr/>
        <p:txBody>
          <a:bodyPr>
            <a:normAutofit/>
          </a:bodyPr>
          <a:lstStyle/>
          <a:p>
            <a:pPr algn="ctr" defTabSz="457200"/>
            <a:r>
              <a:rPr lang="en-GB" sz="3200" dirty="0"/>
              <a:t>Experts Knowledge Share</a:t>
            </a:r>
            <a:br>
              <a:rPr lang="en-GB" sz="3200" dirty="0"/>
            </a:br>
            <a:br>
              <a:rPr lang="en-GB" sz="3200" dirty="0"/>
            </a:br>
            <a:r>
              <a:rPr lang="en-GB" sz="3200" dirty="0"/>
              <a:t>Treating advanced and unresectable HCC </a:t>
            </a:r>
            <a:r>
              <a:rPr lang="en-GB" sz="3200" i="0" dirty="0"/>
              <a:t>today </a:t>
            </a:r>
            <a:br>
              <a:rPr lang="en-GB" sz="3200" i="0" dirty="0"/>
            </a:br>
            <a:br>
              <a:rPr lang="en-US" sz="3200" b="1" dirty="0">
                <a:effectLst/>
                <a:ea typeface="Calibri" panose="020F0502020204030204" pitchFamily="34" charset="0"/>
                <a:cs typeface="Times New Roman" panose="02020603050405020304" pitchFamily="18" charset="0"/>
              </a:rPr>
            </a:br>
            <a:br>
              <a:rPr lang="en-US" sz="3200" b="1" dirty="0">
                <a:effectLst/>
                <a:ea typeface="Calibri" panose="020F0502020204030204" pitchFamily="34" charset="0"/>
                <a:cs typeface="Times New Roman" panose="02020603050405020304" pitchFamily="18" charset="0"/>
              </a:rPr>
            </a:br>
            <a:r>
              <a:rPr lang="en-US" sz="3200" cap="none" dirty="0">
                <a:effectLst/>
                <a:ea typeface="Calibri" panose="020F0502020204030204" pitchFamily="34" charset="0"/>
                <a:cs typeface="Times New Roman" panose="02020603050405020304" pitchFamily="18" charset="0"/>
              </a:rPr>
              <a:t>Prof. Peter Galle</a:t>
            </a:r>
            <a:br>
              <a:rPr lang="en-US" sz="3200" cap="none" dirty="0">
                <a:effectLst/>
                <a:ea typeface="Calibri" panose="020F0502020204030204" pitchFamily="34" charset="0"/>
                <a:cs typeface="Times New Roman" panose="02020603050405020304" pitchFamily="18" charset="0"/>
              </a:rPr>
            </a:br>
            <a:r>
              <a:rPr lang="en-GB" sz="2200" b="1" cap="none" dirty="0"/>
              <a:t>Department of Gastroenterology and Hepatology </a:t>
            </a:r>
            <a:br>
              <a:rPr lang="en-GB" sz="2200" b="1" cap="none" dirty="0"/>
            </a:br>
            <a:r>
              <a:rPr lang="en-GB" sz="2200" b="1" cap="none" dirty="0"/>
              <a:t>University Medical </a:t>
            </a:r>
            <a:r>
              <a:rPr lang="en-GB" sz="2200" b="1" cap="none" dirty="0" err="1"/>
              <a:t>Center</a:t>
            </a:r>
            <a:r>
              <a:rPr lang="en-GB" sz="2200" b="1" cap="none" dirty="0"/>
              <a:t> Mainz, Mainz, Germany</a:t>
            </a:r>
            <a:endParaRPr lang="en-GB" sz="2200" dirty="0"/>
          </a:p>
        </p:txBody>
      </p:sp>
      <p:sp>
        <p:nvSpPr>
          <p:cNvPr id="3" name="Slide Number Placeholder 2">
            <a:extLst>
              <a:ext uri="{FF2B5EF4-FFF2-40B4-BE49-F238E27FC236}">
                <a16:creationId xmlns:a16="http://schemas.microsoft.com/office/drawing/2014/main" id="{CE2CFDDB-3CB5-414A-9ED8-6D6FFF03CCC7}"/>
              </a:ext>
            </a:extLst>
          </p:cNvPr>
          <p:cNvSpPr>
            <a:spLocks noGrp="1"/>
          </p:cNvSpPr>
          <p:nvPr>
            <p:ph type="sldNum" sz="quarter" idx="4"/>
          </p:nvPr>
        </p:nvSpPr>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264359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57"/>
          <p:cNvSpPr>
            <a:spLocks noGrp="1"/>
          </p:cNvSpPr>
          <p:nvPr>
            <p:ph sz="quarter" idx="12"/>
          </p:nvPr>
        </p:nvSpPr>
        <p:spPr>
          <a:xfrm>
            <a:off x="620184" y="4811646"/>
            <a:ext cx="10963200" cy="1139153"/>
          </a:xfrm>
        </p:spPr>
        <p:txBody>
          <a:bodyPr/>
          <a:lstStyle/>
          <a:p>
            <a:r>
              <a:rPr lang="en-GB" b="1" dirty="0">
                <a:solidFill>
                  <a:schemeClr val="accent1"/>
                </a:solidFill>
                <a:sym typeface="Arial"/>
              </a:rPr>
              <a:t>Co-primary endpoints: </a:t>
            </a:r>
            <a:r>
              <a:rPr lang="en-GB" dirty="0">
                <a:sym typeface="Arial"/>
              </a:rPr>
              <a:t>PFS by BIRC RECIST v1.1 and OS for </a:t>
            </a:r>
            <a:r>
              <a:rPr lang="en-GB" dirty="0" err="1">
                <a:sym typeface="Arial"/>
              </a:rPr>
              <a:t>atezolizumab</a:t>
            </a:r>
            <a:r>
              <a:rPr lang="en-GB" dirty="0">
                <a:sym typeface="Arial"/>
              </a:rPr>
              <a:t> + </a:t>
            </a:r>
            <a:r>
              <a:rPr lang="en-GB" dirty="0" err="1">
                <a:sym typeface="Arial"/>
              </a:rPr>
              <a:t>cabozantinib</a:t>
            </a:r>
            <a:r>
              <a:rPr lang="en-GB" dirty="0">
                <a:sym typeface="Arial"/>
              </a:rPr>
              <a:t> vs sorafenib</a:t>
            </a:r>
          </a:p>
          <a:p>
            <a:r>
              <a:rPr lang="en-GB" b="1" dirty="0">
                <a:solidFill>
                  <a:schemeClr val="accent1"/>
                </a:solidFill>
                <a:sym typeface="Arial"/>
              </a:rPr>
              <a:t>Secondary endpoint: </a:t>
            </a:r>
            <a:r>
              <a:rPr lang="en-GB" dirty="0">
                <a:solidFill>
                  <a:schemeClr val="tx2"/>
                </a:solidFill>
                <a:sym typeface="Arial"/>
              </a:rPr>
              <a:t>Duration of PFS </a:t>
            </a:r>
            <a:r>
              <a:rPr lang="en-GB" dirty="0">
                <a:sym typeface="Arial"/>
              </a:rPr>
              <a:t>by BIRC RECIST v1.1 for </a:t>
            </a:r>
            <a:r>
              <a:rPr lang="en-GB" dirty="0" err="1">
                <a:sym typeface="Arial"/>
              </a:rPr>
              <a:t>cabozantinib</a:t>
            </a:r>
            <a:r>
              <a:rPr lang="en-GB" dirty="0">
                <a:sym typeface="Arial"/>
              </a:rPr>
              <a:t> vs sorafenib</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7" name="Title 6"/>
          <p:cNvSpPr>
            <a:spLocks noGrp="1"/>
          </p:cNvSpPr>
          <p:nvPr>
            <p:ph type="title"/>
          </p:nvPr>
        </p:nvSpPr>
        <p:spPr/>
        <p:txBody>
          <a:bodyPr/>
          <a:lstStyle/>
          <a:p>
            <a:r>
              <a:rPr lang="en-GB" dirty="0"/>
              <a:t>COSMIC-312 (phase III): 1L </a:t>
            </a:r>
            <a:r>
              <a:rPr lang="en-GB" dirty="0" err="1"/>
              <a:t>atezolizumab</a:t>
            </a:r>
            <a:r>
              <a:rPr lang="en-GB" dirty="0"/>
              <a:t> + </a:t>
            </a:r>
            <a:r>
              <a:rPr lang="en-GB" dirty="0" err="1"/>
              <a:t>cabozantinib</a:t>
            </a:r>
            <a:r>
              <a:rPr lang="en-GB" dirty="0"/>
              <a:t> is currently being investigated in advanced HCC</a:t>
            </a:r>
          </a:p>
        </p:txBody>
      </p:sp>
      <p:sp>
        <p:nvSpPr>
          <p:cNvPr id="2" name="Text Placeholder 1"/>
          <p:cNvSpPr>
            <a:spLocks noGrp="1"/>
          </p:cNvSpPr>
          <p:nvPr>
            <p:ph sz="quarter" idx="15"/>
          </p:nvPr>
        </p:nvSpPr>
        <p:spPr>
          <a:xfrm>
            <a:off x="620184" y="6309320"/>
            <a:ext cx="10228344" cy="365125"/>
          </a:xfrm>
        </p:spPr>
        <p:txBody>
          <a:bodyPr/>
          <a:lstStyle/>
          <a:p>
            <a:pPr>
              <a:spcBef>
                <a:spcPts val="0"/>
              </a:spcBef>
            </a:pPr>
            <a:r>
              <a:rPr lang="en-GB" dirty="0">
                <a:solidFill>
                  <a:schemeClr val="tx2"/>
                </a:solidFill>
              </a:rPr>
              <a:t>1L, first-line; </a:t>
            </a:r>
            <a:r>
              <a:rPr lang="en-US" dirty="0"/>
              <a:t>BCLC, Barcelona Clinic Liver Cancer; </a:t>
            </a:r>
            <a:r>
              <a:rPr lang="en-GB" dirty="0">
                <a:solidFill>
                  <a:schemeClr val="tx2"/>
                </a:solidFill>
              </a:rPr>
              <a:t>bid, twice daily; </a:t>
            </a:r>
            <a:r>
              <a:rPr lang="en-GB" dirty="0"/>
              <a:t>BIRC, blinded independent radiology committee; ECOG PS, </a:t>
            </a:r>
            <a:r>
              <a:rPr lang="en-US" dirty="0"/>
              <a:t>Eastern Cooperative Oncology Group Performance Status; </a:t>
            </a:r>
            <a:r>
              <a:rPr lang="en-GB" dirty="0"/>
              <a:t>HCC, hepatocellular carcinoma; iv, intravenous; OS, overall survival; PFS, progression-free survival; </a:t>
            </a:r>
            <a:r>
              <a:rPr lang="en-US" dirty="0" err="1"/>
              <a:t>po</a:t>
            </a:r>
            <a:r>
              <a:rPr lang="en-US" dirty="0"/>
              <a:t>, orally; q3w, every 3 weeks; </a:t>
            </a:r>
            <a:r>
              <a:rPr lang="en-GB" dirty="0" err="1"/>
              <a:t>qd</a:t>
            </a:r>
            <a:r>
              <a:rPr lang="en-GB" dirty="0"/>
              <a:t>, once daily; </a:t>
            </a:r>
            <a:r>
              <a:rPr lang="en-US" dirty="0"/>
              <a:t>RECIST, Response Evaluation Criteria in Solid Tumors</a:t>
            </a:r>
          </a:p>
          <a:p>
            <a:pPr>
              <a:spcBef>
                <a:spcPts val="0"/>
              </a:spcBef>
            </a:pPr>
            <a:r>
              <a:rPr lang="en-US" dirty="0"/>
              <a:t>Source: https://</a:t>
            </a:r>
            <a:r>
              <a:rPr lang="en-US" dirty="0" err="1"/>
              <a:t>clinicaltrials.gov</a:t>
            </a:r>
            <a:r>
              <a:rPr lang="en-US" dirty="0"/>
              <a:t>/ct2/show/NCT03755791</a:t>
            </a:r>
          </a:p>
        </p:txBody>
      </p:sp>
      <p:sp>
        <p:nvSpPr>
          <p:cNvPr id="27" name="Rectangle 10"/>
          <p:cNvSpPr>
            <a:spLocks noChangeArrowheads="1"/>
          </p:cNvSpPr>
          <p:nvPr/>
        </p:nvSpPr>
        <p:spPr bwMode="gray">
          <a:xfrm>
            <a:off x="6752593" y="1725682"/>
            <a:ext cx="2961409" cy="659231"/>
          </a:xfrm>
          <a:prstGeom prst="roundRect">
            <a:avLst/>
          </a:prstGeom>
          <a:solidFill>
            <a:schemeClr val="tx2"/>
          </a:solidFill>
          <a:ln w="19050" cmpd="sng">
            <a:noFill/>
            <a:round/>
            <a:headEnd/>
            <a:tailEnd/>
          </a:ln>
          <a:effectLst/>
        </p:spPr>
        <p:txBody>
          <a:bodyPr anchor="ctr"/>
          <a:lstStyle/>
          <a:p>
            <a:pPr algn="ctr" defTabSz="892152">
              <a:tabLst>
                <a:tab pos="114297" algn="l"/>
                <a:tab pos="1142971" algn="ctr"/>
              </a:tabLst>
              <a:defRPr/>
            </a:pPr>
            <a:r>
              <a:rPr lang="en-GB" sz="1600" b="1" dirty="0" err="1">
                <a:solidFill>
                  <a:srgbClr val="FFFFFF"/>
                </a:solidFill>
                <a:latin typeface="Calibri" panose="020F0502020204030204" pitchFamily="34" charset="0"/>
                <a:cs typeface="Calibri" panose="020F0502020204030204" pitchFamily="34" charset="0"/>
                <a:sym typeface="Arial"/>
              </a:rPr>
              <a:t>Atezolizumab</a:t>
            </a:r>
            <a:r>
              <a:rPr lang="en-GB" sz="1600" b="1" dirty="0">
                <a:solidFill>
                  <a:srgbClr val="FFFFFF"/>
                </a:solidFill>
                <a:latin typeface="Calibri" panose="020F0502020204030204" pitchFamily="34" charset="0"/>
                <a:cs typeface="Calibri" panose="020F0502020204030204" pitchFamily="34" charset="0"/>
                <a:sym typeface="Arial"/>
              </a:rPr>
              <a:t> 1,200 mg iv q3w + </a:t>
            </a:r>
            <a:r>
              <a:rPr lang="en-GB" sz="1600" b="1" dirty="0" err="1">
                <a:solidFill>
                  <a:srgbClr val="FFFFFF"/>
                </a:solidFill>
                <a:latin typeface="Calibri" panose="020F0502020204030204" pitchFamily="34" charset="0"/>
                <a:cs typeface="Calibri" panose="020F0502020204030204" pitchFamily="34" charset="0"/>
                <a:sym typeface="Arial"/>
              </a:rPr>
              <a:t>cabozantinib</a:t>
            </a:r>
            <a:r>
              <a:rPr lang="en-GB" sz="1600" b="1" dirty="0">
                <a:solidFill>
                  <a:srgbClr val="FFFFFF"/>
                </a:solidFill>
                <a:latin typeface="Calibri" panose="020F0502020204030204" pitchFamily="34" charset="0"/>
                <a:cs typeface="Calibri" panose="020F0502020204030204" pitchFamily="34" charset="0"/>
                <a:sym typeface="Arial"/>
              </a:rPr>
              <a:t> 40 mg po </a:t>
            </a:r>
            <a:r>
              <a:rPr lang="en-GB" sz="1600" b="1" dirty="0" err="1">
                <a:solidFill>
                  <a:srgbClr val="FFFFFF"/>
                </a:solidFill>
                <a:latin typeface="Calibri" panose="020F0502020204030204" pitchFamily="34" charset="0"/>
                <a:cs typeface="Calibri" panose="020F0502020204030204" pitchFamily="34" charset="0"/>
                <a:sym typeface="Arial"/>
              </a:rPr>
              <a:t>qd</a:t>
            </a:r>
            <a:endParaRPr lang="en-GB" altLang="ja-JP" sz="1600" b="1" dirty="0">
              <a:solidFill>
                <a:srgbClr val="FFFFFF"/>
              </a:solidFill>
              <a:latin typeface="Calibri" panose="020F0502020204030204" pitchFamily="34" charset="0"/>
              <a:ea typeface="ＭＳ Ｐゴシック" panose="020B0600070205080204" pitchFamily="34" charset="-128"/>
              <a:cs typeface="Calibri" panose="020F0502020204030204" pitchFamily="34" charset="0"/>
              <a:sym typeface="Arial"/>
            </a:endParaRPr>
          </a:p>
        </p:txBody>
      </p:sp>
      <p:sp>
        <p:nvSpPr>
          <p:cNvPr id="28" name="Rectangle 11"/>
          <p:cNvSpPr>
            <a:spLocks noChangeArrowheads="1"/>
          </p:cNvSpPr>
          <p:nvPr/>
        </p:nvSpPr>
        <p:spPr bwMode="gray">
          <a:xfrm>
            <a:off x="6748148" y="3552234"/>
            <a:ext cx="2965853" cy="660893"/>
          </a:xfrm>
          <a:prstGeom prst="roundRect">
            <a:avLst/>
          </a:prstGeom>
          <a:solidFill>
            <a:schemeClr val="accent1"/>
          </a:solidFill>
          <a:ln w="19050" cmpd="sng">
            <a:noFill/>
            <a:round/>
            <a:headEnd/>
            <a:tailEnd/>
          </a:ln>
          <a:effectLst/>
        </p:spPr>
        <p:txBody>
          <a:bodyPr anchor="ctr"/>
          <a:lstStyle/>
          <a:p>
            <a:pPr algn="ctr" defTabSz="892152">
              <a:tabLst>
                <a:tab pos="114297" algn="l"/>
                <a:tab pos="1142971" algn="ctr"/>
              </a:tabLst>
              <a:defRPr/>
            </a:pPr>
            <a:r>
              <a:rPr lang="en-GB" sz="1600" b="1" dirty="0">
                <a:solidFill>
                  <a:prstClr val="white"/>
                </a:solidFill>
                <a:latin typeface="Calibri" panose="020F0502020204030204" pitchFamily="34" charset="0"/>
                <a:cs typeface="Calibri" panose="020F0502020204030204" pitchFamily="34" charset="0"/>
                <a:sym typeface="Arial"/>
              </a:rPr>
              <a:t>Sorafenib 400 mg po bid</a:t>
            </a:r>
          </a:p>
        </p:txBody>
      </p:sp>
      <p:cxnSp>
        <p:nvCxnSpPr>
          <p:cNvPr id="29" name="AutoShape 10"/>
          <p:cNvCxnSpPr>
            <a:cxnSpLocks noChangeShapeType="1"/>
            <a:stCxn id="32" idx="3"/>
            <a:endCxn id="33" idx="2"/>
          </p:cNvCxnSpPr>
          <p:nvPr/>
        </p:nvCxnSpPr>
        <p:spPr bwMode="gray">
          <a:xfrm flipV="1">
            <a:off x="5469968" y="2968850"/>
            <a:ext cx="236251" cy="140"/>
          </a:xfrm>
          <a:prstGeom prst="straightConnector1">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cxnSp>
      <p:sp>
        <p:nvSpPr>
          <p:cNvPr id="32" name="Rectangle 9"/>
          <p:cNvSpPr>
            <a:spLocks noChangeArrowheads="1"/>
          </p:cNvSpPr>
          <p:nvPr/>
        </p:nvSpPr>
        <p:spPr bwMode="gray">
          <a:xfrm>
            <a:off x="2478000" y="2008365"/>
            <a:ext cx="2991968" cy="1921252"/>
          </a:xfrm>
          <a:prstGeom prst="roundRect">
            <a:avLst>
              <a:gd name="adj" fmla="val 9836"/>
            </a:avLst>
          </a:prstGeom>
          <a:solidFill>
            <a:schemeClr val="bg1"/>
          </a:solidFill>
          <a:ln w="19050">
            <a:solidFill>
              <a:schemeClr val="tx1"/>
            </a:solidFill>
            <a:round/>
            <a:headEnd type="none" w="sm" len="sm"/>
            <a:tailEnd type="none" w="sm" len="sm"/>
          </a:ln>
        </p:spPr>
        <p:txBody>
          <a:bodyPr wrap="square" lIns="45720" rIns="45720" anchor="ctr">
            <a:spAutoFit/>
          </a:bodyPr>
          <a:lstStyle/>
          <a:p>
            <a:pPr marL="241194" indent="-241194" defTabSz="761981">
              <a:buClr>
                <a:schemeClr val="accent1"/>
              </a:buClr>
              <a:buFont typeface="Arial" pitchFamily="34" charset="0"/>
              <a:buChar char="•"/>
              <a:defRPr/>
            </a:pPr>
            <a:r>
              <a:rPr lang="en-GB" sz="1400" b="1" dirty="0">
                <a:latin typeface="Calibri" panose="020F0502020204030204" pitchFamily="34" charset="0"/>
                <a:ea typeface="ＭＳ Ｐゴシック" charset="-128"/>
                <a:cs typeface="Calibri" panose="020F0502020204030204" pitchFamily="34" charset="0"/>
                <a:sym typeface="Arial"/>
              </a:rPr>
              <a:t>Advanced HCC</a:t>
            </a:r>
          </a:p>
          <a:p>
            <a:pPr marL="241194" indent="-241194" defTabSz="761981">
              <a:buClr>
                <a:schemeClr val="accent1"/>
              </a:buClr>
              <a:buFont typeface="Arial" pitchFamily="34" charset="0"/>
              <a:buChar char="•"/>
              <a:defRPr/>
            </a:pPr>
            <a:r>
              <a:rPr lang="en-GB" sz="1400" b="1" dirty="0">
                <a:latin typeface="Calibri" panose="020F0502020204030204" pitchFamily="34" charset="0"/>
                <a:ea typeface="ＭＳ Ｐゴシック" charset="-128"/>
                <a:cs typeface="Calibri" panose="020F0502020204030204" pitchFamily="34" charset="0"/>
                <a:sym typeface="Arial"/>
              </a:rPr>
              <a:t>BCLC stage B/C</a:t>
            </a:r>
          </a:p>
          <a:p>
            <a:pPr marL="241194" indent="-241194" defTabSz="761981">
              <a:buClr>
                <a:schemeClr val="accent1"/>
              </a:buClr>
              <a:buFont typeface="Arial" pitchFamily="34" charset="0"/>
              <a:buChar char="•"/>
              <a:defRPr/>
            </a:pPr>
            <a:r>
              <a:rPr lang="en-GB" sz="1400" b="1" dirty="0">
                <a:latin typeface="Calibri" panose="020F0502020204030204" pitchFamily="34" charset="0"/>
                <a:ea typeface="ＭＳ Ｐゴシック" charset="-128"/>
                <a:cs typeface="Calibri" panose="020F0502020204030204" pitchFamily="34" charset="0"/>
                <a:sym typeface="Arial"/>
              </a:rPr>
              <a:t>Child–Pugh class A</a:t>
            </a:r>
          </a:p>
          <a:p>
            <a:pPr marL="241194" indent="-241194" defTabSz="761981">
              <a:buClr>
                <a:schemeClr val="accent1"/>
              </a:buClr>
              <a:buFont typeface="Arial" pitchFamily="34" charset="0"/>
              <a:buChar char="•"/>
              <a:defRPr/>
            </a:pPr>
            <a:r>
              <a:rPr lang="en-GB" sz="1400" b="1" dirty="0">
                <a:latin typeface="Calibri" panose="020F0502020204030204" pitchFamily="34" charset="0"/>
                <a:ea typeface="ＭＳ Ｐゴシック" charset="-128"/>
                <a:cs typeface="Calibri" panose="020F0502020204030204" pitchFamily="34" charset="0"/>
                <a:sym typeface="Arial"/>
              </a:rPr>
              <a:t>ECOG PS 0/1</a:t>
            </a:r>
          </a:p>
          <a:p>
            <a:pPr marL="241194" indent="-241194" defTabSz="761981">
              <a:buClr>
                <a:schemeClr val="accent1"/>
              </a:buClr>
              <a:buFont typeface="Arial" pitchFamily="34" charset="0"/>
              <a:buChar char="•"/>
              <a:defRPr/>
            </a:pPr>
            <a:r>
              <a:rPr lang="en-GB" sz="1400" b="1" dirty="0">
                <a:latin typeface="Calibri" panose="020F0502020204030204" pitchFamily="34" charset="0"/>
                <a:ea typeface="ＭＳ Ｐゴシック" charset="-128"/>
                <a:cs typeface="Calibri" panose="020F0502020204030204" pitchFamily="34" charset="0"/>
                <a:sym typeface="Arial"/>
              </a:rPr>
              <a:t>No prior systemic therapy </a:t>
            </a:r>
          </a:p>
          <a:p>
            <a:pPr marL="241194" indent="-241194" defTabSz="761981">
              <a:buClr>
                <a:schemeClr val="accent1"/>
              </a:buClr>
              <a:buFont typeface="Arial" pitchFamily="34" charset="0"/>
              <a:buChar char="•"/>
              <a:defRPr/>
            </a:pPr>
            <a:r>
              <a:rPr lang="en-GB" sz="1400" b="1" dirty="0">
                <a:latin typeface="Calibri" panose="020F0502020204030204" pitchFamily="34" charset="0"/>
                <a:ea typeface="ＭＳ Ｐゴシック" charset="-128"/>
                <a:cs typeface="Calibri" panose="020F0502020204030204" pitchFamily="34" charset="0"/>
                <a:sym typeface="Arial"/>
              </a:rPr>
              <a:t>Measurable disease per RECIST v1.1</a:t>
            </a:r>
          </a:p>
          <a:p>
            <a:pPr algn="ctr" defTabSz="761981">
              <a:buClr>
                <a:schemeClr val="accent1"/>
              </a:buClr>
              <a:defRPr/>
            </a:pPr>
            <a:r>
              <a:rPr lang="en-GB" sz="1400" b="1" dirty="0">
                <a:latin typeface="Calibri" panose="020F0502020204030204" pitchFamily="34" charset="0"/>
                <a:ea typeface="ＭＳ Ｐゴシック" charset="-128"/>
                <a:cs typeface="Calibri" panose="020F0502020204030204" pitchFamily="34" charset="0"/>
                <a:sym typeface="Arial"/>
              </a:rPr>
              <a:t>(N~740)</a:t>
            </a:r>
          </a:p>
        </p:txBody>
      </p:sp>
      <p:sp>
        <p:nvSpPr>
          <p:cNvPr id="33" name="Oval 14"/>
          <p:cNvSpPr>
            <a:spLocks noChangeArrowheads="1"/>
          </p:cNvSpPr>
          <p:nvPr/>
        </p:nvSpPr>
        <p:spPr bwMode="auto">
          <a:xfrm>
            <a:off x="5706219" y="2788849"/>
            <a:ext cx="360000" cy="360000"/>
          </a:xfrm>
          <a:prstGeom prst="ellipse">
            <a:avLst/>
          </a:prstGeom>
          <a:solidFill>
            <a:schemeClr val="accent6"/>
          </a:solidFill>
          <a:ln w="19050" cmpd="sng">
            <a:solidFill>
              <a:schemeClr val="accent6"/>
            </a:solidFill>
            <a:round/>
            <a:headEnd/>
            <a:tailEnd/>
          </a:ln>
          <a:effectLst/>
        </p:spPr>
        <p:txBody>
          <a:bodyPr wrap="none" anchor="ctr"/>
          <a:lstStyle/>
          <a:p>
            <a:pPr algn="ctr" defTabSz="761981">
              <a:lnSpc>
                <a:spcPct val="95000"/>
              </a:lnSpc>
              <a:buClr>
                <a:srgbClr val="ACB8BF"/>
              </a:buClr>
              <a:defRPr/>
            </a:pPr>
            <a:r>
              <a:rPr lang="en-GB" sz="1400" b="1" dirty="0">
                <a:solidFill>
                  <a:schemeClr val="bg1"/>
                </a:solidFill>
                <a:latin typeface="Calibri" panose="020F0502020204030204" pitchFamily="34" charset="0"/>
                <a:ea typeface="ＭＳ Ｐゴシック" charset="-128"/>
                <a:cs typeface="Calibri" panose="020F0502020204030204" pitchFamily="34" charset="0"/>
                <a:sym typeface="Arial"/>
              </a:rPr>
              <a:t>R</a:t>
            </a:r>
          </a:p>
        </p:txBody>
      </p:sp>
      <p:cxnSp>
        <p:nvCxnSpPr>
          <p:cNvPr id="34" name="Elbow Connector 33"/>
          <p:cNvCxnSpPr>
            <a:stCxn id="33" idx="6"/>
            <a:endCxn id="27" idx="1"/>
          </p:cNvCxnSpPr>
          <p:nvPr/>
        </p:nvCxnSpPr>
        <p:spPr bwMode="gray">
          <a:xfrm flipV="1">
            <a:off x="6066219" y="2055297"/>
            <a:ext cx="686373" cy="913552"/>
          </a:xfrm>
          <a:prstGeom prst="bentConnector3">
            <a:avLst>
              <a:gd name="adj1" fmla="val 50000"/>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35" name="Elbow Connector 34"/>
          <p:cNvCxnSpPr>
            <a:stCxn id="33" idx="6"/>
            <a:endCxn id="28" idx="1"/>
          </p:cNvCxnSpPr>
          <p:nvPr/>
        </p:nvCxnSpPr>
        <p:spPr>
          <a:xfrm>
            <a:off x="6066220" y="2968850"/>
            <a:ext cx="681929" cy="913831"/>
          </a:xfrm>
          <a:prstGeom prst="bentConnector3">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sp>
        <p:nvSpPr>
          <p:cNvPr id="36" name="TextBox 35"/>
          <p:cNvSpPr txBox="1"/>
          <p:nvPr/>
        </p:nvSpPr>
        <p:spPr bwMode="auto">
          <a:xfrm>
            <a:off x="5692069" y="3275996"/>
            <a:ext cx="394335" cy="370533"/>
          </a:xfrm>
          <a:prstGeom prst="rect">
            <a:avLst/>
          </a:prstGeom>
          <a:noFill/>
          <a:ln w="9525">
            <a:noFill/>
            <a:miter lim="800000"/>
            <a:headEnd/>
            <a:tailEnd/>
          </a:ln>
          <a:effectLst/>
        </p:spPr>
        <p:txBody>
          <a:bodyPr wrap="none" lIns="72000" tIns="72000" rIns="72000" bIns="72000" rtlCol="0" anchor="ctr">
            <a:noAutofit/>
          </a:bodyPr>
          <a:lstStyle/>
          <a:p>
            <a:pPr algn="ctr" defTabSz="914377">
              <a:defRPr/>
            </a:pPr>
            <a:r>
              <a:rPr lang="en-GB" sz="1400" kern="0" dirty="0">
                <a:latin typeface="Calibri" panose="020F0502020204030204" pitchFamily="34" charset="0"/>
                <a:cs typeface="Calibri" panose="020F0502020204030204" pitchFamily="34" charset="0"/>
                <a:sym typeface="Arial"/>
              </a:rPr>
              <a:t>2:1:1</a:t>
            </a:r>
          </a:p>
        </p:txBody>
      </p:sp>
      <p:sp>
        <p:nvSpPr>
          <p:cNvPr id="37" name="Rectangle 11"/>
          <p:cNvSpPr>
            <a:spLocks noChangeArrowheads="1"/>
          </p:cNvSpPr>
          <p:nvPr/>
        </p:nvSpPr>
        <p:spPr bwMode="gray">
          <a:xfrm>
            <a:off x="6748148" y="2617989"/>
            <a:ext cx="2965853" cy="702000"/>
          </a:xfrm>
          <a:prstGeom prst="roundRect">
            <a:avLst/>
          </a:prstGeom>
          <a:solidFill>
            <a:schemeClr val="accent2"/>
          </a:solidFill>
          <a:ln w="19050" cmpd="sng">
            <a:noFill/>
            <a:round/>
            <a:headEnd/>
            <a:tailEnd/>
          </a:ln>
          <a:effectLst/>
        </p:spPr>
        <p:txBody>
          <a:bodyPr anchor="ctr"/>
          <a:lstStyle/>
          <a:p>
            <a:pPr algn="ctr" defTabSz="892152">
              <a:tabLst>
                <a:tab pos="114297" algn="l"/>
                <a:tab pos="1142971" algn="ctr"/>
              </a:tabLst>
              <a:defRPr/>
            </a:pPr>
            <a:r>
              <a:rPr lang="en-GB" sz="1600" b="1" dirty="0" err="1">
                <a:solidFill>
                  <a:prstClr val="white"/>
                </a:solidFill>
                <a:latin typeface="Calibri" panose="020F0502020204030204" pitchFamily="34" charset="0"/>
                <a:cs typeface="Calibri" panose="020F0502020204030204" pitchFamily="34" charset="0"/>
                <a:sym typeface="Arial"/>
              </a:rPr>
              <a:t>Cabozantinib</a:t>
            </a:r>
            <a:r>
              <a:rPr lang="en-GB" sz="1600" b="1" dirty="0">
                <a:solidFill>
                  <a:prstClr val="white"/>
                </a:solidFill>
                <a:latin typeface="Calibri" panose="020F0502020204030204" pitchFamily="34" charset="0"/>
                <a:cs typeface="Calibri" panose="020F0502020204030204" pitchFamily="34" charset="0"/>
                <a:sym typeface="Arial"/>
              </a:rPr>
              <a:t> 60 mg po qd</a:t>
            </a:r>
          </a:p>
        </p:txBody>
      </p:sp>
      <p:cxnSp>
        <p:nvCxnSpPr>
          <p:cNvPr id="38" name="Straight Arrow Connector 37"/>
          <p:cNvCxnSpPr>
            <a:stCxn id="33" idx="6"/>
            <a:endCxn id="37" idx="1"/>
          </p:cNvCxnSpPr>
          <p:nvPr/>
        </p:nvCxnSpPr>
        <p:spPr>
          <a:xfrm>
            <a:off x="6066220" y="2968850"/>
            <a:ext cx="681929" cy="1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47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57"/>
          <p:cNvSpPr>
            <a:spLocks noGrp="1"/>
          </p:cNvSpPr>
          <p:nvPr>
            <p:ph sz="quarter" idx="12"/>
          </p:nvPr>
        </p:nvSpPr>
        <p:spPr>
          <a:xfrm>
            <a:off x="620184" y="4813200"/>
            <a:ext cx="10963200" cy="948491"/>
          </a:xfrm>
        </p:spPr>
        <p:txBody>
          <a:bodyPr/>
          <a:lstStyle/>
          <a:p>
            <a:r>
              <a:rPr lang="en-GB" b="1" dirty="0">
                <a:solidFill>
                  <a:schemeClr val="accent1"/>
                </a:solidFill>
                <a:sym typeface="Arial"/>
              </a:rPr>
              <a:t>Co-primary endpoints: </a:t>
            </a:r>
            <a:r>
              <a:rPr lang="en-GB" dirty="0">
                <a:sym typeface="Arial"/>
              </a:rPr>
              <a:t>PFS BICR assessed by RECIST v1.1, OS </a:t>
            </a:r>
          </a:p>
          <a:p>
            <a:r>
              <a:rPr lang="en-GB" b="1" dirty="0">
                <a:solidFill>
                  <a:schemeClr val="accent1"/>
                </a:solidFill>
                <a:sym typeface="Arial"/>
              </a:rPr>
              <a:t>Secondary/exploratory endpoints includes: </a:t>
            </a:r>
            <a:r>
              <a:rPr lang="en-GB" dirty="0">
                <a:sym typeface="Arial"/>
              </a:rPr>
              <a:t>ORR,* </a:t>
            </a:r>
            <a:r>
              <a:rPr lang="en-GB" dirty="0" err="1">
                <a:sym typeface="Arial"/>
              </a:rPr>
              <a:t>DoR</a:t>
            </a:r>
            <a:r>
              <a:rPr lang="en-GB" dirty="0">
                <a:sym typeface="Arial"/>
              </a:rPr>
              <a:t>,* DCR,* TTP,* PFS,</a:t>
            </a:r>
            <a:r>
              <a:rPr lang="en-GB" baseline="30000" dirty="0">
                <a:sym typeface="Arial"/>
              </a:rPr>
              <a:t>‡</a:t>
            </a:r>
            <a:r>
              <a:rPr lang="en-GB" dirty="0">
                <a:sym typeface="Arial"/>
              </a:rPr>
              <a:t> safety, PK</a:t>
            </a:r>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7" name="Title 6"/>
          <p:cNvSpPr>
            <a:spLocks noGrp="1"/>
          </p:cNvSpPr>
          <p:nvPr>
            <p:ph type="title"/>
          </p:nvPr>
        </p:nvSpPr>
        <p:spPr/>
        <p:txBody>
          <a:bodyPr/>
          <a:lstStyle/>
          <a:p>
            <a:r>
              <a:rPr lang="en-GB" dirty="0"/>
              <a:t>LEAP-002 (phase III): ongoing 1L trial of </a:t>
            </a:r>
            <a:r>
              <a:rPr lang="en-GB" dirty="0" err="1"/>
              <a:t>lenvatinib</a:t>
            </a:r>
            <a:r>
              <a:rPr lang="en-GB" dirty="0"/>
              <a:t> + pembrolizumab in advanced HCC</a:t>
            </a:r>
            <a:endParaRPr lang="en-GB" baseline="30000" dirty="0">
              <a:solidFill>
                <a:srgbClr val="FF0000"/>
              </a:solidFill>
            </a:endParaRPr>
          </a:p>
        </p:txBody>
      </p:sp>
      <p:sp>
        <p:nvSpPr>
          <p:cNvPr id="9" name="Text Placeholder 8"/>
          <p:cNvSpPr>
            <a:spLocks noGrp="1"/>
          </p:cNvSpPr>
          <p:nvPr>
            <p:ph sz="quarter" idx="15"/>
          </p:nvPr>
        </p:nvSpPr>
        <p:spPr>
          <a:xfrm>
            <a:off x="620184" y="6309320"/>
            <a:ext cx="11164448" cy="365125"/>
          </a:xfrm>
        </p:spPr>
        <p:txBody>
          <a:bodyPr anchor="ctr"/>
          <a:lstStyle/>
          <a:p>
            <a:pPr>
              <a:spcBef>
                <a:spcPts val="0"/>
              </a:spcBef>
            </a:pPr>
            <a:r>
              <a:rPr lang="en-GB" sz="1000" dirty="0"/>
              <a:t>*Per </a:t>
            </a:r>
            <a:r>
              <a:rPr lang="en-GB" sz="1000" dirty="0">
                <a:solidFill>
                  <a:schemeClr val="tx2"/>
                </a:solidFill>
              </a:rPr>
              <a:t>RECIST v1.1 or HCC </a:t>
            </a:r>
            <a:r>
              <a:rPr lang="en-GB" sz="1000" dirty="0" err="1">
                <a:solidFill>
                  <a:schemeClr val="tx2"/>
                </a:solidFill>
              </a:rPr>
              <a:t>mRECIST</a:t>
            </a:r>
            <a:r>
              <a:rPr lang="en-GB" sz="1000" dirty="0">
                <a:solidFill>
                  <a:schemeClr val="tx2"/>
                </a:solidFill>
              </a:rPr>
              <a:t>; </a:t>
            </a:r>
            <a:r>
              <a:rPr lang="en-GB" sz="1000" baseline="30000" dirty="0">
                <a:solidFill>
                  <a:schemeClr val="tx2"/>
                </a:solidFill>
              </a:rPr>
              <a:t>‡</a:t>
            </a:r>
            <a:r>
              <a:rPr lang="en-GB" sz="1000" dirty="0">
                <a:solidFill>
                  <a:schemeClr val="tx2"/>
                </a:solidFill>
              </a:rPr>
              <a:t>Per HCC </a:t>
            </a:r>
            <a:r>
              <a:rPr lang="en-GB" sz="1000" dirty="0" err="1">
                <a:solidFill>
                  <a:schemeClr val="tx2"/>
                </a:solidFill>
              </a:rPr>
              <a:t>mRECIST</a:t>
            </a:r>
            <a:br>
              <a:rPr lang="en-GB" sz="1000" dirty="0">
                <a:solidFill>
                  <a:schemeClr val="tx2"/>
                </a:solidFill>
              </a:rPr>
            </a:br>
            <a:r>
              <a:rPr lang="en-GB" sz="1000" dirty="0">
                <a:solidFill>
                  <a:schemeClr val="tx2"/>
                </a:solidFill>
              </a:rPr>
              <a:t>1L, first-line; </a:t>
            </a:r>
            <a:r>
              <a:rPr lang="en-US" sz="1000" dirty="0">
                <a:solidFill>
                  <a:schemeClr val="tx2"/>
                </a:solidFill>
              </a:rPr>
              <a:t>BCLC, Barcelona Clinic Liver Cancer; </a:t>
            </a:r>
            <a:r>
              <a:rPr lang="en-GB" sz="1000" dirty="0">
                <a:solidFill>
                  <a:schemeClr val="tx2"/>
                </a:solidFill>
              </a:rPr>
              <a:t>BIRC, blinded independent radiology committee; BW, body weight; DCR, disease control rate; </a:t>
            </a:r>
            <a:r>
              <a:rPr lang="en-GB" sz="1000" dirty="0" err="1">
                <a:solidFill>
                  <a:schemeClr val="tx2"/>
                </a:solidFill>
              </a:rPr>
              <a:t>DoR</a:t>
            </a:r>
            <a:r>
              <a:rPr lang="en-GB" sz="1000" dirty="0">
                <a:solidFill>
                  <a:schemeClr val="tx2"/>
                </a:solidFill>
              </a:rPr>
              <a:t>, duration of response; ECOG PS, </a:t>
            </a:r>
            <a:r>
              <a:rPr lang="en-US" sz="1000" dirty="0">
                <a:solidFill>
                  <a:schemeClr val="tx2"/>
                </a:solidFill>
              </a:rPr>
              <a:t>Eastern Cooperative Oncology Group Performance Status; </a:t>
            </a:r>
            <a:r>
              <a:rPr lang="en-GB" sz="1000" dirty="0">
                <a:solidFill>
                  <a:schemeClr val="tx2"/>
                </a:solidFill>
              </a:rPr>
              <a:t>HCC, hepatocellular carcinoma; iv, intravenous; LRT, </a:t>
            </a:r>
            <a:r>
              <a:rPr lang="en-US" sz="1000" dirty="0">
                <a:solidFill>
                  <a:schemeClr val="tx2"/>
                </a:solidFill>
              </a:rPr>
              <a:t>local regional treatment;</a:t>
            </a:r>
            <a:r>
              <a:rPr lang="en-GB" sz="1000" dirty="0">
                <a:solidFill>
                  <a:schemeClr val="tx2"/>
                </a:solidFill>
              </a:rPr>
              <a:t> ORR, </a:t>
            </a:r>
            <a:r>
              <a:rPr lang="en-US" sz="1000" dirty="0">
                <a:solidFill>
                  <a:schemeClr val="tx2"/>
                </a:solidFill>
              </a:rPr>
              <a:t>objective response rate; </a:t>
            </a:r>
            <a:r>
              <a:rPr lang="en-GB" sz="1000" dirty="0">
                <a:solidFill>
                  <a:schemeClr val="tx2"/>
                </a:solidFill>
              </a:rPr>
              <a:t>OS, overall survival; PFS, progression-free survival; </a:t>
            </a:r>
            <a:r>
              <a:rPr lang="en-US" sz="1000" dirty="0">
                <a:solidFill>
                  <a:schemeClr val="tx2"/>
                </a:solidFill>
              </a:rPr>
              <a:t>PK, pharmacokinetic; </a:t>
            </a:r>
            <a:r>
              <a:rPr lang="en-US" sz="1000" dirty="0" err="1">
                <a:solidFill>
                  <a:schemeClr val="tx2"/>
                </a:solidFill>
              </a:rPr>
              <a:t>po</a:t>
            </a:r>
            <a:r>
              <a:rPr lang="en-US" sz="1000" dirty="0">
                <a:solidFill>
                  <a:schemeClr val="tx2"/>
                </a:solidFill>
              </a:rPr>
              <a:t>, orally; q3w, every 3 weeks; </a:t>
            </a:r>
            <a:r>
              <a:rPr lang="en-GB" sz="1000" dirty="0" err="1">
                <a:solidFill>
                  <a:schemeClr val="tx2"/>
                </a:solidFill>
              </a:rPr>
              <a:t>qd</a:t>
            </a:r>
            <a:r>
              <a:rPr lang="en-GB" sz="1000" dirty="0">
                <a:solidFill>
                  <a:schemeClr val="tx2"/>
                </a:solidFill>
              </a:rPr>
              <a:t>, once daily</a:t>
            </a:r>
            <a:r>
              <a:rPr lang="en-GB" sz="1000" dirty="0"/>
              <a:t>; </a:t>
            </a:r>
            <a:r>
              <a:rPr lang="en-US" sz="1000" dirty="0"/>
              <a:t>RECIST, Response Evaluation Criteria in Solid Tumors; TTP, time to disease progression </a:t>
            </a:r>
          </a:p>
          <a:p>
            <a:pPr>
              <a:spcBef>
                <a:spcPts val="0"/>
              </a:spcBef>
            </a:pPr>
            <a:r>
              <a:rPr lang="en-US" sz="1000" dirty="0"/>
              <a:t>Source: https://</a:t>
            </a:r>
            <a:r>
              <a:rPr lang="en-US" sz="1000" dirty="0" err="1"/>
              <a:t>clinicaltrials.gov</a:t>
            </a:r>
            <a:r>
              <a:rPr lang="en-US" sz="1000" dirty="0"/>
              <a:t>/ct2/show/NCT03713593</a:t>
            </a:r>
          </a:p>
        </p:txBody>
      </p:sp>
      <p:grpSp>
        <p:nvGrpSpPr>
          <p:cNvPr id="15" name="Group 14"/>
          <p:cNvGrpSpPr/>
          <p:nvPr/>
        </p:nvGrpSpPr>
        <p:grpSpPr>
          <a:xfrm>
            <a:off x="2478000" y="1725682"/>
            <a:ext cx="7236000" cy="2642755"/>
            <a:chOff x="96580" y="222978"/>
            <a:chExt cx="8806657" cy="4325283"/>
          </a:xfrm>
        </p:grpSpPr>
        <p:sp>
          <p:nvSpPr>
            <p:cNvPr id="16" name="Rectangle 10"/>
            <p:cNvSpPr>
              <a:spLocks noChangeArrowheads="1"/>
            </p:cNvSpPr>
            <p:nvPr/>
          </p:nvSpPr>
          <p:spPr bwMode="gray">
            <a:xfrm>
              <a:off x="5299020" y="222978"/>
              <a:ext cx="3604217" cy="1608813"/>
            </a:xfrm>
            <a:prstGeom prst="roundRect">
              <a:avLst/>
            </a:prstGeom>
            <a:solidFill>
              <a:schemeClr val="accent2">
                <a:lumMod val="50000"/>
              </a:schemeClr>
            </a:solidFill>
            <a:ln w="19050" cmpd="sng">
              <a:noFill/>
              <a:round/>
              <a:headEnd/>
              <a:tailEnd/>
            </a:ln>
            <a:effectLst/>
          </p:spPr>
          <p:txBody>
            <a:bodyPr anchor="ctr"/>
            <a:lstStyle/>
            <a:p>
              <a:pPr algn="ctr" defTabSz="892152">
                <a:tabLst>
                  <a:tab pos="114297" algn="l"/>
                  <a:tab pos="1142971" algn="ctr"/>
                </a:tabLst>
                <a:defRPr/>
              </a:pPr>
              <a:r>
                <a:rPr lang="en-GB" sz="1600" b="1" dirty="0" err="1">
                  <a:solidFill>
                    <a:srgbClr val="FFFFFF"/>
                  </a:solidFill>
                  <a:latin typeface="Calibri" panose="020F0502020204030204" pitchFamily="34" charset="0"/>
                  <a:cs typeface="Calibri" panose="020F0502020204030204" pitchFamily="34" charset="0"/>
                  <a:sym typeface="Arial"/>
                </a:rPr>
                <a:t>Lenvatinib</a:t>
              </a:r>
              <a:r>
                <a:rPr lang="en-GB" sz="1600" b="1" dirty="0">
                  <a:solidFill>
                    <a:srgbClr val="FFFFFF"/>
                  </a:solidFill>
                  <a:latin typeface="Calibri" panose="020F0502020204030204" pitchFamily="34" charset="0"/>
                  <a:cs typeface="Calibri" panose="020F0502020204030204" pitchFamily="34" charset="0"/>
                  <a:sym typeface="Arial"/>
                </a:rPr>
                <a:t> 8 mg (BW &lt;60 kg) or </a:t>
              </a:r>
              <a:br>
                <a:rPr lang="en-GB" sz="1600" b="1" dirty="0">
                  <a:solidFill>
                    <a:srgbClr val="FFFFFF"/>
                  </a:solidFill>
                  <a:latin typeface="Calibri" panose="020F0502020204030204" pitchFamily="34" charset="0"/>
                  <a:cs typeface="Calibri" panose="020F0502020204030204" pitchFamily="34" charset="0"/>
                  <a:sym typeface="Arial"/>
                </a:rPr>
              </a:br>
              <a:r>
                <a:rPr lang="en-GB" sz="1600" b="1" dirty="0">
                  <a:solidFill>
                    <a:srgbClr val="FFFFFF"/>
                  </a:solidFill>
                  <a:latin typeface="Calibri" panose="020F0502020204030204" pitchFamily="34" charset="0"/>
                  <a:cs typeface="Calibri" panose="020F0502020204030204" pitchFamily="34" charset="0"/>
                  <a:sym typeface="Arial"/>
                </a:rPr>
                <a:t>12 mg (BW ≥60 kg) po </a:t>
              </a:r>
              <a:r>
                <a:rPr lang="en-GB" sz="1600" b="1" dirty="0" err="1">
                  <a:solidFill>
                    <a:srgbClr val="FFFFFF"/>
                  </a:solidFill>
                  <a:latin typeface="Calibri" panose="020F0502020204030204" pitchFamily="34" charset="0"/>
                  <a:cs typeface="Calibri" panose="020F0502020204030204" pitchFamily="34" charset="0"/>
                  <a:sym typeface="Arial"/>
                </a:rPr>
                <a:t>qd</a:t>
              </a:r>
              <a:r>
                <a:rPr lang="en-GB" sz="1600" b="1" dirty="0">
                  <a:solidFill>
                    <a:srgbClr val="FFFFFF"/>
                  </a:solidFill>
                  <a:latin typeface="Calibri" panose="020F0502020204030204" pitchFamily="34" charset="0"/>
                  <a:cs typeface="Calibri" panose="020F0502020204030204" pitchFamily="34" charset="0"/>
                  <a:sym typeface="Arial"/>
                </a:rPr>
                <a:t> + pembrolizumab 200 mg iv q3w</a:t>
              </a:r>
              <a:endParaRPr lang="en-GB" altLang="ja-JP" sz="1600" b="1" dirty="0">
                <a:solidFill>
                  <a:srgbClr val="FFFFFF"/>
                </a:solidFill>
                <a:latin typeface="Calibri" panose="020F0502020204030204" pitchFamily="34" charset="0"/>
                <a:ea typeface="ＭＳ Ｐゴシック" panose="020B0600070205080204" pitchFamily="34" charset="-128"/>
                <a:cs typeface="Calibri" panose="020F0502020204030204" pitchFamily="34" charset="0"/>
                <a:sym typeface="Arial"/>
              </a:endParaRPr>
            </a:p>
          </p:txBody>
        </p:sp>
        <p:sp>
          <p:nvSpPr>
            <p:cNvPr id="17" name="Rectangle 11"/>
            <p:cNvSpPr>
              <a:spLocks noChangeArrowheads="1"/>
            </p:cNvSpPr>
            <p:nvPr/>
          </p:nvSpPr>
          <p:spPr bwMode="gray">
            <a:xfrm>
              <a:off x="5293612" y="2937039"/>
              <a:ext cx="3609625" cy="1611222"/>
            </a:xfrm>
            <a:prstGeom prst="roundRect">
              <a:avLst/>
            </a:prstGeom>
            <a:solidFill>
              <a:schemeClr val="accent2"/>
            </a:solidFill>
            <a:ln w="19050" cmpd="sng">
              <a:noFill/>
              <a:round/>
              <a:headEnd/>
              <a:tailEnd/>
            </a:ln>
            <a:effectLst/>
          </p:spPr>
          <p:txBody>
            <a:bodyPr anchor="ctr"/>
            <a:lstStyle/>
            <a:p>
              <a:pPr algn="ctr" defTabSz="892152">
                <a:tabLst>
                  <a:tab pos="114297" algn="l"/>
                  <a:tab pos="1142971" algn="ctr"/>
                </a:tabLst>
                <a:defRPr/>
              </a:pPr>
              <a:r>
                <a:rPr lang="en-GB" sz="1600" b="1" dirty="0" err="1">
                  <a:solidFill>
                    <a:srgbClr val="FFFFFF"/>
                  </a:solidFill>
                  <a:latin typeface="Calibri" panose="020F0502020204030204" pitchFamily="34" charset="0"/>
                  <a:cs typeface="Calibri" panose="020F0502020204030204" pitchFamily="34" charset="0"/>
                  <a:sym typeface="Arial"/>
                </a:rPr>
                <a:t>Lenvatinib</a:t>
              </a:r>
              <a:r>
                <a:rPr lang="en-GB" sz="1600" b="1" dirty="0">
                  <a:solidFill>
                    <a:srgbClr val="FFFFFF"/>
                  </a:solidFill>
                  <a:latin typeface="Calibri" panose="020F0502020204030204" pitchFamily="34" charset="0"/>
                  <a:cs typeface="Calibri" panose="020F0502020204030204" pitchFamily="34" charset="0"/>
                  <a:sym typeface="Arial"/>
                </a:rPr>
                <a:t> 8 mg (BW &lt;60 kg) or </a:t>
              </a:r>
              <a:br>
                <a:rPr lang="en-GB" sz="1600" b="1" dirty="0">
                  <a:solidFill>
                    <a:srgbClr val="FFFFFF"/>
                  </a:solidFill>
                  <a:latin typeface="Calibri" panose="020F0502020204030204" pitchFamily="34" charset="0"/>
                  <a:cs typeface="Calibri" panose="020F0502020204030204" pitchFamily="34" charset="0"/>
                  <a:sym typeface="Arial"/>
                </a:rPr>
              </a:br>
              <a:r>
                <a:rPr lang="en-GB" sz="1600" b="1" dirty="0">
                  <a:solidFill>
                    <a:srgbClr val="FFFFFF"/>
                  </a:solidFill>
                  <a:latin typeface="Calibri" panose="020F0502020204030204" pitchFamily="34" charset="0"/>
                  <a:cs typeface="Calibri" panose="020F0502020204030204" pitchFamily="34" charset="0"/>
                  <a:sym typeface="Arial"/>
                </a:rPr>
                <a:t>12 mg (BW ≥60 kg) po qd + placebo </a:t>
              </a:r>
              <a:r>
                <a:rPr lang="en-GB" sz="1600" b="1" dirty="0">
                  <a:solidFill>
                    <a:prstClr val="white"/>
                  </a:solidFill>
                  <a:latin typeface="Calibri" panose="020F0502020204030204" pitchFamily="34" charset="0"/>
                  <a:cs typeface="Calibri" panose="020F0502020204030204" pitchFamily="34" charset="0"/>
                  <a:sym typeface="Arial"/>
                </a:rPr>
                <a:t>iv q3w</a:t>
              </a:r>
            </a:p>
          </p:txBody>
        </p:sp>
        <p:cxnSp>
          <p:nvCxnSpPr>
            <p:cNvPr id="18" name="AutoShape 10"/>
            <p:cNvCxnSpPr>
              <a:cxnSpLocks noChangeShapeType="1"/>
              <a:stCxn id="19" idx="3"/>
              <a:endCxn id="20" idx="2"/>
            </p:cNvCxnSpPr>
            <p:nvPr/>
          </p:nvCxnSpPr>
          <p:spPr bwMode="gray">
            <a:xfrm>
              <a:off x="3737989" y="2384410"/>
              <a:ext cx="296749" cy="0"/>
            </a:xfrm>
            <a:prstGeom prst="straightConnector1">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cxnSp>
        <p:sp>
          <p:nvSpPr>
            <p:cNvPr id="19" name="Rectangle 9"/>
            <p:cNvSpPr>
              <a:spLocks noChangeArrowheads="1"/>
            </p:cNvSpPr>
            <p:nvPr/>
          </p:nvSpPr>
          <p:spPr bwMode="gray">
            <a:xfrm>
              <a:off x="96580" y="625659"/>
              <a:ext cx="3641409" cy="3517498"/>
            </a:xfrm>
            <a:prstGeom prst="roundRect">
              <a:avLst>
                <a:gd name="adj" fmla="val 9836"/>
              </a:avLst>
            </a:prstGeom>
            <a:solidFill>
              <a:schemeClr val="bg1"/>
            </a:solidFill>
            <a:ln w="19050">
              <a:solidFill>
                <a:schemeClr val="tx1"/>
              </a:solidFill>
              <a:round/>
              <a:headEnd type="none" w="sm" len="sm"/>
              <a:tailEnd type="none" w="sm" len="sm"/>
            </a:ln>
          </p:spPr>
          <p:txBody>
            <a:bodyPr wrap="square" lIns="45720" rIns="45720" anchor="ctr">
              <a:spAutoFit/>
            </a:bodyPr>
            <a:lstStyle/>
            <a:p>
              <a:pPr marL="241194" indent="-241194" defTabSz="761981">
                <a:buClr>
                  <a:schemeClr val="accent1"/>
                </a:buClr>
                <a:buFont typeface="Arial" pitchFamily="34" charset="0"/>
                <a:buChar char="•"/>
                <a:defRPr/>
              </a:pPr>
              <a:r>
                <a:rPr lang="en-GB" sz="1400" b="1" dirty="0">
                  <a:latin typeface="Calibri" panose="020F0502020204030204" pitchFamily="34" charset="0"/>
                  <a:ea typeface="ＭＳ Ｐゴシック" charset="-128"/>
                  <a:cs typeface="Calibri" panose="020F0502020204030204" pitchFamily="34" charset="0"/>
                  <a:sym typeface="Arial"/>
                </a:rPr>
                <a:t>Advanced HCC</a:t>
              </a:r>
            </a:p>
            <a:p>
              <a:pPr marL="241194" indent="-241194" defTabSz="761981">
                <a:buClr>
                  <a:schemeClr val="accent1"/>
                </a:buClr>
                <a:buFont typeface="Arial" pitchFamily="34" charset="0"/>
                <a:buChar char="•"/>
                <a:defRPr/>
              </a:pPr>
              <a:r>
                <a:rPr lang="en-GB" sz="1400" b="1" dirty="0">
                  <a:latin typeface="Calibri" panose="020F0502020204030204" pitchFamily="34" charset="0"/>
                  <a:ea typeface="ＭＳ Ｐゴシック" charset="-128"/>
                  <a:cs typeface="Calibri" panose="020F0502020204030204" pitchFamily="34" charset="0"/>
                  <a:sym typeface="Arial"/>
                </a:rPr>
                <a:t>No prior systemic therapy </a:t>
              </a:r>
            </a:p>
            <a:p>
              <a:pPr marL="241194" indent="-241194" defTabSz="761981">
                <a:buClr>
                  <a:schemeClr val="accent1"/>
                </a:buClr>
                <a:buFont typeface="Arial" pitchFamily="34" charset="0"/>
                <a:buChar char="•"/>
                <a:defRPr/>
              </a:pPr>
              <a:r>
                <a:rPr lang="en-GB" sz="1400" b="1" dirty="0">
                  <a:latin typeface="Calibri" panose="020F0502020204030204" pitchFamily="34" charset="0"/>
                  <a:ea typeface="ＭＳ Ｐゴシック" charset="-128"/>
                  <a:cs typeface="Calibri" panose="020F0502020204030204" pitchFamily="34" charset="0"/>
                  <a:sym typeface="Arial"/>
                </a:rPr>
                <a:t>BCLC stage B (not amenable</a:t>
              </a:r>
              <a:br>
                <a:rPr lang="en-GB" sz="1400" b="1" dirty="0">
                  <a:latin typeface="Calibri" panose="020F0502020204030204" pitchFamily="34" charset="0"/>
                  <a:ea typeface="ＭＳ Ｐゴシック" charset="-128"/>
                  <a:cs typeface="Calibri" panose="020F0502020204030204" pitchFamily="34" charset="0"/>
                  <a:sym typeface="Arial"/>
                </a:rPr>
              </a:br>
              <a:r>
                <a:rPr lang="en-GB" sz="1400" b="1" dirty="0">
                  <a:latin typeface="Calibri" panose="020F0502020204030204" pitchFamily="34" charset="0"/>
                  <a:ea typeface="ＭＳ Ｐゴシック" charset="-128"/>
                  <a:cs typeface="Calibri" panose="020F0502020204030204" pitchFamily="34" charset="0"/>
                  <a:sym typeface="Arial"/>
                </a:rPr>
                <a:t>to LRT) or C</a:t>
              </a:r>
            </a:p>
            <a:p>
              <a:pPr marL="241194" indent="-241194" defTabSz="761981">
                <a:buClr>
                  <a:schemeClr val="accent1"/>
                </a:buClr>
                <a:buFont typeface="Arial" pitchFamily="34" charset="0"/>
                <a:buChar char="•"/>
                <a:defRPr/>
              </a:pPr>
              <a:r>
                <a:rPr lang="en-GB" sz="1400" b="1" dirty="0">
                  <a:latin typeface="Calibri" panose="020F0502020204030204" pitchFamily="34" charset="0"/>
                  <a:ea typeface="ＭＳ Ｐゴシック" charset="-128"/>
                  <a:cs typeface="Calibri" panose="020F0502020204030204" pitchFamily="34" charset="0"/>
                  <a:sym typeface="Arial"/>
                </a:rPr>
                <a:t>Child–Pugh class A</a:t>
              </a:r>
            </a:p>
            <a:p>
              <a:pPr marL="241194" indent="-241194" defTabSz="761981">
                <a:buClr>
                  <a:schemeClr val="accent1"/>
                </a:buClr>
                <a:buFont typeface="Arial" pitchFamily="34" charset="0"/>
                <a:buChar char="•"/>
                <a:defRPr/>
              </a:pPr>
              <a:r>
                <a:rPr lang="en-GB" sz="1400" b="1" dirty="0">
                  <a:latin typeface="Calibri" panose="020F0502020204030204" pitchFamily="34" charset="0"/>
                  <a:ea typeface="ＭＳ Ｐゴシック" charset="-128"/>
                  <a:cs typeface="Calibri" panose="020F0502020204030204" pitchFamily="34" charset="0"/>
                  <a:sym typeface="Arial"/>
                </a:rPr>
                <a:t>ECOG PS 0/1</a:t>
              </a:r>
            </a:p>
            <a:p>
              <a:pPr marL="241194" indent="-241194" defTabSz="761981">
                <a:buClr>
                  <a:schemeClr val="accent1"/>
                </a:buClr>
                <a:buFont typeface="Arial" pitchFamily="34" charset="0"/>
                <a:buChar char="•"/>
                <a:defRPr/>
              </a:pPr>
              <a:r>
                <a:rPr lang="en-GB" sz="1400" b="1" dirty="0">
                  <a:latin typeface="Calibri" panose="020F0502020204030204" pitchFamily="34" charset="0"/>
                  <a:ea typeface="ＭＳ Ｐゴシック" charset="-128"/>
                  <a:cs typeface="Calibri" panose="020F0502020204030204" pitchFamily="34" charset="0"/>
                  <a:sym typeface="Arial"/>
                </a:rPr>
                <a:t>≥1 measurable lesion per </a:t>
              </a:r>
              <a:br>
                <a:rPr lang="en-GB" sz="1400" b="1" dirty="0">
                  <a:latin typeface="Calibri" panose="020F0502020204030204" pitchFamily="34" charset="0"/>
                  <a:ea typeface="ＭＳ Ｐゴシック" charset="-128"/>
                  <a:cs typeface="Calibri" panose="020F0502020204030204" pitchFamily="34" charset="0"/>
                  <a:sym typeface="Arial"/>
                </a:rPr>
              </a:br>
              <a:r>
                <a:rPr lang="en-GB" sz="1400" b="1" dirty="0">
                  <a:latin typeface="Calibri" panose="020F0502020204030204" pitchFamily="34" charset="0"/>
                  <a:ea typeface="ＭＳ Ｐゴシック" charset="-128"/>
                  <a:cs typeface="Calibri" panose="020F0502020204030204" pitchFamily="34" charset="0"/>
                  <a:sym typeface="Arial"/>
                </a:rPr>
                <a:t>RECIST v1.1</a:t>
              </a:r>
            </a:p>
            <a:p>
              <a:pPr algn="ctr" defTabSz="761981">
                <a:buClr>
                  <a:schemeClr val="accent1"/>
                </a:buClr>
                <a:defRPr/>
              </a:pPr>
              <a:r>
                <a:rPr lang="en-GB" sz="1400" b="1" dirty="0">
                  <a:latin typeface="Calibri" panose="020F0502020204030204" pitchFamily="34" charset="0"/>
                  <a:ea typeface="ＭＳ Ｐゴシック" charset="-128"/>
                  <a:cs typeface="Calibri" panose="020F0502020204030204" pitchFamily="34" charset="0"/>
                  <a:sym typeface="Arial"/>
                </a:rPr>
                <a:t>(N~750)</a:t>
              </a:r>
            </a:p>
          </p:txBody>
        </p:sp>
        <p:sp>
          <p:nvSpPr>
            <p:cNvPr id="20" name="Oval 14"/>
            <p:cNvSpPr>
              <a:spLocks noChangeArrowheads="1"/>
            </p:cNvSpPr>
            <p:nvPr/>
          </p:nvSpPr>
          <p:spPr bwMode="auto">
            <a:xfrm>
              <a:off x="4034737" y="2089812"/>
              <a:ext cx="438141" cy="589197"/>
            </a:xfrm>
            <a:prstGeom prst="ellipse">
              <a:avLst/>
            </a:prstGeom>
            <a:solidFill>
              <a:schemeClr val="accent6"/>
            </a:solidFill>
            <a:ln w="19050" cmpd="sng">
              <a:solidFill>
                <a:schemeClr val="accent6"/>
              </a:solidFill>
              <a:round/>
              <a:headEnd/>
              <a:tailEnd/>
            </a:ln>
            <a:effectLst/>
          </p:spPr>
          <p:txBody>
            <a:bodyPr wrap="none" anchor="ctr"/>
            <a:lstStyle/>
            <a:p>
              <a:pPr algn="ctr" defTabSz="761981">
                <a:lnSpc>
                  <a:spcPct val="95000"/>
                </a:lnSpc>
                <a:buClr>
                  <a:srgbClr val="ACB8BF"/>
                </a:buClr>
                <a:defRPr/>
              </a:pPr>
              <a:r>
                <a:rPr lang="en-GB" sz="1400" b="1" dirty="0">
                  <a:solidFill>
                    <a:schemeClr val="bg1"/>
                  </a:solidFill>
                  <a:latin typeface="Calibri" panose="020F0502020204030204" pitchFamily="34" charset="0"/>
                  <a:ea typeface="ＭＳ Ｐゴシック" charset="-128"/>
                  <a:cs typeface="Calibri" panose="020F0502020204030204" pitchFamily="34" charset="0"/>
                  <a:sym typeface="Arial"/>
                </a:rPr>
                <a:t>R</a:t>
              </a:r>
            </a:p>
          </p:txBody>
        </p:sp>
        <p:cxnSp>
          <p:nvCxnSpPr>
            <p:cNvPr id="21" name="Elbow Connector 20"/>
            <p:cNvCxnSpPr>
              <a:stCxn id="20" idx="6"/>
              <a:endCxn id="16" idx="1"/>
            </p:cNvCxnSpPr>
            <p:nvPr/>
          </p:nvCxnSpPr>
          <p:spPr bwMode="gray">
            <a:xfrm flipV="1">
              <a:off x="4472880" y="1027385"/>
              <a:ext cx="826140" cy="1357025"/>
            </a:xfrm>
            <a:prstGeom prst="bentConnector3">
              <a:avLst>
                <a:gd name="adj1" fmla="val 50000"/>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22" name="Elbow Connector 21"/>
            <p:cNvCxnSpPr>
              <a:stCxn id="20" idx="6"/>
              <a:endCxn id="17" idx="1"/>
            </p:cNvCxnSpPr>
            <p:nvPr/>
          </p:nvCxnSpPr>
          <p:spPr>
            <a:xfrm>
              <a:off x="4472880" y="2384410"/>
              <a:ext cx="820732" cy="1358241"/>
            </a:xfrm>
            <a:prstGeom prst="bentConnector3">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grpSp>
      <p:sp>
        <p:nvSpPr>
          <p:cNvPr id="26" name="TextBox 25"/>
          <p:cNvSpPr txBox="1"/>
          <p:nvPr/>
        </p:nvSpPr>
        <p:spPr bwMode="auto">
          <a:xfrm>
            <a:off x="5696626" y="3241464"/>
            <a:ext cx="394335" cy="370533"/>
          </a:xfrm>
          <a:prstGeom prst="rect">
            <a:avLst/>
          </a:prstGeom>
          <a:noFill/>
          <a:ln w="9525">
            <a:noFill/>
            <a:miter lim="800000"/>
            <a:headEnd/>
            <a:tailEnd/>
          </a:ln>
          <a:effectLst/>
        </p:spPr>
        <p:txBody>
          <a:bodyPr wrap="none" lIns="72000" tIns="72000" rIns="72000" bIns="72000" rtlCol="0" anchor="ctr">
            <a:noAutofit/>
          </a:bodyPr>
          <a:lstStyle/>
          <a:p>
            <a:pPr algn="ctr" defTabSz="914377">
              <a:defRPr/>
            </a:pPr>
            <a:r>
              <a:rPr lang="en-GB" sz="1400" kern="0" dirty="0">
                <a:latin typeface="Calibri" panose="020F0502020204030204" pitchFamily="34" charset="0"/>
                <a:cs typeface="Calibri" panose="020F0502020204030204" pitchFamily="34" charset="0"/>
                <a:sym typeface="Arial"/>
              </a:rPr>
              <a:t>1:1</a:t>
            </a:r>
          </a:p>
        </p:txBody>
      </p:sp>
    </p:spTree>
    <p:extLst>
      <p:ext uri="{BB962C8B-B14F-4D97-AF65-F5344CB8AC3E}">
        <p14:creationId xmlns:p14="http://schemas.microsoft.com/office/powerpoint/2010/main" val="418833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57"/>
          <p:cNvSpPr>
            <a:spLocks noGrp="1"/>
          </p:cNvSpPr>
          <p:nvPr>
            <p:ph sz="quarter" idx="12"/>
          </p:nvPr>
        </p:nvSpPr>
        <p:spPr>
          <a:xfrm>
            <a:off x="620184" y="4813200"/>
            <a:ext cx="10963200" cy="932428"/>
          </a:xfrm>
        </p:spPr>
        <p:txBody>
          <a:bodyPr/>
          <a:lstStyle/>
          <a:p>
            <a:r>
              <a:rPr lang="en-GB" b="1" dirty="0">
                <a:solidFill>
                  <a:schemeClr val="accent1"/>
                </a:solidFill>
                <a:sym typeface="Arial"/>
              </a:rPr>
              <a:t>Primary endpoint: </a:t>
            </a:r>
            <a:r>
              <a:rPr lang="en-GB" dirty="0">
                <a:sym typeface="Arial"/>
              </a:rPr>
              <a:t>OS</a:t>
            </a:r>
          </a:p>
          <a:p>
            <a:r>
              <a:rPr lang="en-GB" b="1" dirty="0">
                <a:solidFill>
                  <a:schemeClr val="accent1"/>
                </a:solidFill>
                <a:sym typeface="Arial"/>
              </a:rPr>
              <a:t>Key secondary endpoints: </a:t>
            </a:r>
            <a:r>
              <a:rPr lang="en-GB" dirty="0">
                <a:sym typeface="Arial"/>
              </a:rPr>
              <a:t>TTP, PFS, ORR, DCR, </a:t>
            </a:r>
            <a:r>
              <a:rPr lang="en-GB" dirty="0" err="1">
                <a:sym typeface="Arial"/>
              </a:rPr>
              <a:t>DoR</a:t>
            </a:r>
            <a:r>
              <a:rPr lang="en-GB" dirty="0">
                <a:sym typeface="Arial"/>
              </a:rPr>
              <a:t>, safety and tolerability</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7" name="Title 6"/>
          <p:cNvSpPr>
            <a:spLocks noGrp="1"/>
          </p:cNvSpPr>
          <p:nvPr>
            <p:ph type="title"/>
          </p:nvPr>
        </p:nvSpPr>
        <p:spPr/>
        <p:txBody>
          <a:bodyPr/>
          <a:lstStyle/>
          <a:p>
            <a:r>
              <a:rPr lang="en-GB" dirty="0"/>
              <a:t>HIMALAYA (phase III): data for 1L durvalumab </a:t>
            </a:r>
            <a:br>
              <a:rPr lang="en-GB" dirty="0"/>
            </a:br>
            <a:r>
              <a:rPr lang="en-GB" dirty="0"/>
              <a:t>± </a:t>
            </a:r>
            <a:r>
              <a:rPr lang="en-GB" dirty="0" err="1"/>
              <a:t>tremelimumab</a:t>
            </a:r>
            <a:r>
              <a:rPr lang="en-GB" dirty="0"/>
              <a:t> in unresectable HCC</a:t>
            </a:r>
            <a:endParaRPr lang="en-GB" baseline="30000" dirty="0">
              <a:solidFill>
                <a:srgbClr val="FF0000"/>
              </a:solidFill>
            </a:endParaRPr>
          </a:p>
        </p:txBody>
      </p:sp>
      <p:sp>
        <p:nvSpPr>
          <p:cNvPr id="10" name="Content Placeholder 9">
            <a:extLst>
              <a:ext uri="{FF2B5EF4-FFF2-40B4-BE49-F238E27FC236}">
                <a16:creationId xmlns:a16="http://schemas.microsoft.com/office/drawing/2014/main" id="{FFB43E87-A786-5841-9FA8-5BFF65C1DC07}"/>
              </a:ext>
            </a:extLst>
          </p:cNvPr>
          <p:cNvSpPr>
            <a:spLocks noGrp="1"/>
          </p:cNvSpPr>
          <p:nvPr>
            <p:ph sz="quarter" idx="15"/>
          </p:nvPr>
        </p:nvSpPr>
        <p:spPr>
          <a:xfrm>
            <a:off x="620184" y="6356351"/>
            <a:ext cx="10963200" cy="365125"/>
          </a:xfrm>
        </p:spPr>
        <p:txBody>
          <a:bodyPr/>
          <a:lstStyle/>
          <a:p>
            <a:pPr>
              <a:spcBef>
                <a:spcPts val="0"/>
              </a:spcBef>
            </a:pPr>
            <a:r>
              <a:rPr lang="en-GB" dirty="0">
                <a:solidFill>
                  <a:schemeClr val="tx2"/>
                </a:solidFill>
              </a:rPr>
              <a:t>1L, first-line; </a:t>
            </a:r>
            <a:r>
              <a:rPr lang="en-US" dirty="0">
                <a:solidFill>
                  <a:schemeClr val="tx2"/>
                </a:solidFill>
              </a:rPr>
              <a:t>BCLC, Barcelona Clinic Liver Cancer; </a:t>
            </a:r>
            <a:r>
              <a:rPr lang="en-GB" dirty="0">
                <a:solidFill>
                  <a:schemeClr val="tx2"/>
                </a:solidFill>
              </a:rPr>
              <a:t>DCR, disease control rate; </a:t>
            </a:r>
            <a:r>
              <a:rPr lang="en-GB" dirty="0" err="1">
                <a:solidFill>
                  <a:schemeClr val="tx2"/>
                </a:solidFill>
              </a:rPr>
              <a:t>DoR</a:t>
            </a:r>
            <a:r>
              <a:rPr lang="en-GB" dirty="0">
                <a:solidFill>
                  <a:schemeClr val="tx2"/>
                </a:solidFill>
              </a:rPr>
              <a:t>, duration of response; ECOG PS, </a:t>
            </a:r>
            <a:r>
              <a:rPr lang="en-US" dirty="0">
                <a:solidFill>
                  <a:schemeClr val="tx2"/>
                </a:solidFill>
              </a:rPr>
              <a:t>Eastern Cooperative Oncology Group Performance Status; </a:t>
            </a:r>
            <a:r>
              <a:rPr lang="en-GB" dirty="0">
                <a:solidFill>
                  <a:schemeClr val="tx2"/>
                </a:solidFill>
              </a:rPr>
              <a:t>HCC, hepatocellular carcinoma; LRT, </a:t>
            </a:r>
            <a:r>
              <a:rPr lang="en-US" dirty="0">
                <a:solidFill>
                  <a:schemeClr val="tx2"/>
                </a:solidFill>
              </a:rPr>
              <a:t>local regional treatment;</a:t>
            </a:r>
            <a:r>
              <a:rPr lang="en-GB" dirty="0">
                <a:solidFill>
                  <a:schemeClr val="tx2"/>
                </a:solidFill>
              </a:rPr>
              <a:t> ORR, </a:t>
            </a:r>
            <a:r>
              <a:rPr lang="en-US" dirty="0">
                <a:solidFill>
                  <a:schemeClr val="tx2"/>
                </a:solidFill>
              </a:rPr>
              <a:t>objective response rate; </a:t>
            </a:r>
            <a:r>
              <a:rPr lang="en-GB" dirty="0">
                <a:solidFill>
                  <a:schemeClr val="tx2"/>
                </a:solidFill>
              </a:rPr>
              <a:t>OS, overall survival; PFS, progression-free survival; </a:t>
            </a:r>
            <a:r>
              <a:rPr lang="en-US" dirty="0">
                <a:solidFill>
                  <a:schemeClr val="tx2"/>
                </a:solidFill>
              </a:rPr>
              <a:t>TTP, time to progression</a:t>
            </a:r>
          </a:p>
          <a:p>
            <a:pPr>
              <a:spcBef>
                <a:spcPts val="0"/>
              </a:spcBef>
            </a:pPr>
            <a:r>
              <a:rPr lang="en-US" dirty="0">
                <a:solidFill>
                  <a:schemeClr val="tx2"/>
                </a:solidFill>
              </a:rPr>
              <a:t>Source: https://</a:t>
            </a:r>
            <a:r>
              <a:rPr lang="en-US" dirty="0" err="1">
                <a:solidFill>
                  <a:schemeClr val="tx2"/>
                </a:solidFill>
              </a:rPr>
              <a:t>clinicaltrials.gov</a:t>
            </a:r>
            <a:r>
              <a:rPr lang="en-US" dirty="0">
                <a:solidFill>
                  <a:schemeClr val="tx2"/>
                </a:solidFill>
              </a:rPr>
              <a:t>/ct2/show/NCT03298451</a:t>
            </a:r>
          </a:p>
        </p:txBody>
      </p:sp>
      <p:sp>
        <p:nvSpPr>
          <p:cNvPr id="39" name="TextBox 38"/>
          <p:cNvSpPr txBox="1"/>
          <p:nvPr/>
        </p:nvSpPr>
        <p:spPr>
          <a:xfrm>
            <a:off x="5004567" y="3261215"/>
            <a:ext cx="588623" cy="261610"/>
          </a:xfrm>
          <a:prstGeom prst="rect">
            <a:avLst/>
          </a:prstGeom>
          <a:noFill/>
        </p:spPr>
        <p:txBody>
          <a:bodyPr wrap="none" rtlCol="0">
            <a:spAutoFit/>
          </a:bodyPr>
          <a:lstStyle/>
          <a:p>
            <a:pPr algn="ctr" defTabSz="914377">
              <a:defRPr/>
            </a:pPr>
            <a:r>
              <a:rPr lang="en-GB" sz="1100" dirty="0">
                <a:latin typeface="Calibri" panose="020F0502020204030204" pitchFamily="34" charset="0"/>
                <a:cs typeface="Calibri" panose="020F0502020204030204" pitchFamily="34" charset="0"/>
                <a:sym typeface="Arial"/>
              </a:rPr>
              <a:t>1:1:1:1</a:t>
            </a:r>
          </a:p>
        </p:txBody>
      </p:sp>
      <p:grpSp>
        <p:nvGrpSpPr>
          <p:cNvPr id="24" name="Group 23"/>
          <p:cNvGrpSpPr/>
          <p:nvPr/>
        </p:nvGrpSpPr>
        <p:grpSpPr>
          <a:xfrm>
            <a:off x="2175203" y="1824263"/>
            <a:ext cx="7841597" cy="2388864"/>
            <a:chOff x="-102704" y="741433"/>
            <a:chExt cx="10900932" cy="4351527"/>
          </a:xfrm>
        </p:grpSpPr>
        <p:sp>
          <p:nvSpPr>
            <p:cNvPr id="26" name="Rectangle 10"/>
            <p:cNvSpPr>
              <a:spLocks noChangeArrowheads="1"/>
            </p:cNvSpPr>
            <p:nvPr/>
          </p:nvSpPr>
          <p:spPr bwMode="gray">
            <a:xfrm>
              <a:off x="5299019" y="741433"/>
              <a:ext cx="5499208" cy="776574"/>
            </a:xfrm>
            <a:prstGeom prst="roundRect">
              <a:avLst/>
            </a:prstGeom>
            <a:solidFill>
              <a:schemeClr val="tx2">
                <a:lumMod val="50000"/>
              </a:schemeClr>
            </a:solidFill>
            <a:ln w="19050" cmpd="sng">
              <a:noFill/>
              <a:round/>
              <a:headEnd/>
              <a:tailEnd/>
            </a:ln>
            <a:effectLst/>
          </p:spPr>
          <p:txBody>
            <a:bodyPr anchor="ctr"/>
            <a:lstStyle/>
            <a:p>
              <a:pPr algn="ctr" defTabSz="892152">
                <a:tabLst>
                  <a:tab pos="114297" algn="l"/>
                  <a:tab pos="1142971" algn="ctr"/>
                </a:tabLst>
                <a:defRPr/>
              </a:pPr>
              <a:r>
                <a:rPr lang="en-GB" altLang="ja-JP" sz="1600" b="1" dirty="0">
                  <a:solidFill>
                    <a:srgbClr val="FFFFFF"/>
                  </a:solidFill>
                  <a:latin typeface="Calibri" panose="020F0502020204030204" pitchFamily="34" charset="0"/>
                  <a:ea typeface="ＭＳ Ｐゴシック" panose="020B0600070205080204" pitchFamily="34" charset="-128"/>
                  <a:cs typeface="Calibri" panose="020F0502020204030204" pitchFamily="34" charset="0"/>
                  <a:sym typeface="Arial"/>
                </a:rPr>
                <a:t>Durvalumab</a:t>
              </a:r>
            </a:p>
          </p:txBody>
        </p:sp>
        <p:sp>
          <p:nvSpPr>
            <p:cNvPr id="27" name="Rectangle 11"/>
            <p:cNvSpPr>
              <a:spLocks noChangeArrowheads="1"/>
            </p:cNvSpPr>
            <p:nvPr/>
          </p:nvSpPr>
          <p:spPr bwMode="gray">
            <a:xfrm>
              <a:off x="5293611" y="1947397"/>
              <a:ext cx="5504617" cy="777241"/>
            </a:xfrm>
            <a:prstGeom prst="roundRect">
              <a:avLst/>
            </a:prstGeom>
            <a:solidFill>
              <a:schemeClr val="tx2">
                <a:lumMod val="75000"/>
              </a:schemeClr>
            </a:solidFill>
            <a:ln w="19050" cmpd="sng">
              <a:noFill/>
              <a:round/>
              <a:headEnd/>
              <a:tailEnd/>
            </a:ln>
            <a:effectLst/>
          </p:spPr>
          <p:txBody>
            <a:bodyPr anchor="ctr"/>
            <a:lstStyle/>
            <a:p>
              <a:pPr algn="ctr" defTabSz="892152">
                <a:tabLst>
                  <a:tab pos="114297" algn="l"/>
                  <a:tab pos="1142971" algn="ctr"/>
                </a:tabLst>
                <a:defRPr/>
              </a:pPr>
              <a:r>
                <a:rPr lang="en-GB" altLang="ja-JP" sz="1600" b="1" dirty="0">
                  <a:solidFill>
                    <a:srgbClr val="FFFFFF"/>
                  </a:solidFill>
                  <a:latin typeface="Calibri" panose="020F0502020204030204" pitchFamily="34" charset="0"/>
                  <a:ea typeface="ＭＳ Ｐゴシック" panose="020B0600070205080204" pitchFamily="34" charset="-128"/>
                  <a:cs typeface="Calibri" panose="020F0502020204030204" pitchFamily="34" charset="0"/>
                  <a:sym typeface="Arial"/>
                </a:rPr>
                <a:t>Durvalumab + tremelimumab (regimen 1)</a:t>
              </a:r>
            </a:p>
          </p:txBody>
        </p:sp>
        <p:cxnSp>
          <p:nvCxnSpPr>
            <p:cNvPr id="28" name="AutoShape 10"/>
            <p:cNvCxnSpPr>
              <a:cxnSpLocks noChangeShapeType="1"/>
              <a:stCxn id="29" idx="3"/>
              <a:endCxn id="34" idx="2"/>
            </p:cNvCxnSpPr>
            <p:nvPr/>
          </p:nvCxnSpPr>
          <p:spPr bwMode="gray">
            <a:xfrm>
              <a:off x="3599173" y="2919732"/>
              <a:ext cx="390249" cy="632"/>
            </a:xfrm>
            <a:prstGeom prst="straightConnector1">
              <a:avLst/>
            </a:prstGeom>
            <a:noFill/>
            <a:ln w="19050">
              <a:solidFill>
                <a:srgbClr val="000000"/>
              </a:solidFill>
              <a:round/>
              <a:headEnd type="none" w="med" len="med"/>
              <a:tailEnd type="none" w="med" len="med"/>
            </a:ln>
            <a:extLst>
              <a:ext uri="{909E8E84-426E-40DD-AFC4-6F175D3DCCD1}">
                <a14:hiddenFill xmlns:a14="http://schemas.microsoft.com/office/drawing/2010/main">
                  <a:noFill/>
                </a14:hiddenFill>
              </a:ext>
            </a:extLst>
          </p:spPr>
        </p:cxnSp>
        <p:sp>
          <p:nvSpPr>
            <p:cNvPr id="29" name="Rectangle 9"/>
            <p:cNvSpPr>
              <a:spLocks noChangeArrowheads="1"/>
            </p:cNvSpPr>
            <p:nvPr/>
          </p:nvSpPr>
          <p:spPr bwMode="gray">
            <a:xfrm>
              <a:off x="-102704" y="746505"/>
              <a:ext cx="3701877" cy="4346455"/>
            </a:xfrm>
            <a:prstGeom prst="roundRect">
              <a:avLst>
                <a:gd name="adj" fmla="val 9836"/>
              </a:avLst>
            </a:prstGeom>
            <a:solidFill>
              <a:schemeClr val="bg1"/>
            </a:solidFill>
            <a:ln w="19050">
              <a:solidFill>
                <a:schemeClr val="tx1"/>
              </a:solidFill>
              <a:round/>
              <a:headEnd type="none" w="sm" len="sm"/>
              <a:tailEnd type="none" w="sm" len="sm"/>
            </a:ln>
          </p:spPr>
          <p:txBody>
            <a:bodyPr lIns="45720" rIns="45720" anchor="ctr"/>
            <a:lstStyle/>
            <a:p>
              <a:pPr marL="241194" indent="-241194" defTabSz="761981">
                <a:buClr>
                  <a:schemeClr val="accent1"/>
                </a:buClr>
                <a:buFont typeface="Arial" pitchFamily="34" charset="0"/>
                <a:buChar char="•"/>
                <a:defRPr/>
              </a:pPr>
              <a:r>
                <a:rPr lang="en-GB" sz="1400" b="1" dirty="0">
                  <a:latin typeface="Calibri" panose="020F0502020204030204" pitchFamily="34" charset="0"/>
                  <a:ea typeface="ＭＳ Ｐゴシック" charset="-128"/>
                  <a:cs typeface="Calibri" panose="020F0502020204030204" pitchFamily="34" charset="0"/>
                  <a:sym typeface="Arial"/>
                </a:rPr>
                <a:t>Unresectable HCC</a:t>
              </a:r>
            </a:p>
            <a:p>
              <a:pPr marL="241194" indent="-241194" defTabSz="761981">
                <a:buClr>
                  <a:schemeClr val="accent1"/>
                </a:buClr>
                <a:buFont typeface="Arial" pitchFamily="34" charset="0"/>
                <a:buChar char="•"/>
                <a:defRPr/>
              </a:pPr>
              <a:r>
                <a:rPr lang="en-GB" sz="1400" b="1" dirty="0">
                  <a:latin typeface="Calibri" panose="020F0502020204030204" pitchFamily="34" charset="0"/>
                  <a:ea typeface="ＭＳ Ｐゴシック" charset="-128"/>
                  <a:cs typeface="Calibri" panose="020F0502020204030204" pitchFamily="34" charset="0"/>
                  <a:sym typeface="Arial"/>
                </a:rPr>
                <a:t>No prior systemic therapy </a:t>
              </a:r>
            </a:p>
            <a:p>
              <a:pPr marL="241194" indent="-241194" defTabSz="761981">
                <a:buClr>
                  <a:schemeClr val="accent1"/>
                </a:buClr>
                <a:buFont typeface="Arial" pitchFamily="34" charset="0"/>
                <a:buChar char="•"/>
                <a:defRPr/>
              </a:pPr>
              <a:r>
                <a:rPr lang="en-GB" sz="1400" b="1" dirty="0">
                  <a:latin typeface="Calibri" panose="020F0502020204030204" pitchFamily="34" charset="0"/>
                  <a:ea typeface="ＭＳ Ｐゴシック" charset="-128"/>
                  <a:cs typeface="Calibri" panose="020F0502020204030204" pitchFamily="34" charset="0"/>
                  <a:sym typeface="Arial"/>
                </a:rPr>
                <a:t>BCLC stage B (not eligible for LRT) or C</a:t>
              </a:r>
            </a:p>
            <a:p>
              <a:pPr marL="241194" indent="-241194" defTabSz="761981">
                <a:buClr>
                  <a:schemeClr val="accent1"/>
                </a:buClr>
                <a:buFont typeface="Arial" pitchFamily="34" charset="0"/>
                <a:buChar char="•"/>
                <a:defRPr/>
              </a:pPr>
              <a:r>
                <a:rPr lang="en-GB" sz="1400" b="1" dirty="0">
                  <a:latin typeface="Calibri" panose="020F0502020204030204" pitchFamily="34" charset="0"/>
                  <a:ea typeface="ＭＳ Ｐゴシック" charset="-128"/>
                  <a:cs typeface="Calibri" panose="020F0502020204030204" pitchFamily="34" charset="0"/>
                  <a:sym typeface="Arial"/>
                </a:rPr>
                <a:t>Child–Pugh class A</a:t>
              </a:r>
            </a:p>
            <a:p>
              <a:pPr marL="241194" indent="-241194" defTabSz="761981">
                <a:buClr>
                  <a:schemeClr val="accent1"/>
                </a:buClr>
                <a:buFont typeface="Arial" pitchFamily="34" charset="0"/>
                <a:buChar char="•"/>
                <a:defRPr/>
              </a:pPr>
              <a:r>
                <a:rPr lang="en-GB" sz="1400" b="1" dirty="0">
                  <a:latin typeface="Calibri" panose="020F0502020204030204" pitchFamily="34" charset="0"/>
                  <a:ea typeface="ＭＳ Ｐゴシック" charset="-128"/>
                  <a:cs typeface="Calibri" panose="020F0502020204030204" pitchFamily="34" charset="0"/>
                  <a:sym typeface="Arial"/>
                </a:rPr>
                <a:t>ECOG PS 0/1</a:t>
              </a:r>
            </a:p>
            <a:p>
              <a:pPr algn="ctr" defTabSz="761981">
                <a:buClr>
                  <a:schemeClr val="accent1"/>
                </a:buClr>
                <a:defRPr/>
              </a:pPr>
              <a:r>
                <a:rPr lang="en-GB" sz="1400" b="1" dirty="0">
                  <a:latin typeface="Calibri" panose="020F0502020204030204" pitchFamily="34" charset="0"/>
                  <a:ea typeface="ＭＳ Ｐゴシック" charset="-128"/>
                  <a:cs typeface="Calibri" panose="020F0502020204030204" pitchFamily="34" charset="0"/>
                  <a:sym typeface="Arial"/>
                </a:rPr>
                <a:t>(N ~ 1,504)</a:t>
              </a:r>
            </a:p>
          </p:txBody>
        </p:sp>
        <p:sp>
          <p:nvSpPr>
            <p:cNvPr id="32" name="Rectangle 10"/>
            <p:cNvSpPr>
              <a:spLocks noChangeArrowheads="1"/>
            </p:cNvSpPr>
            <p:nvPr/>
          </p:nvSpPr>
          <p:spPr bwMode="gray">
            <a:xfrm>
              <a:off x="5299019" y="3154028"/>
              <a:ext cx="5499208" cy="732300"/>
            </a:xfrm>
            <a:prstGeom prst="roundRect">
              <a:avLst/>
            </a:prstGeom>
            <a:solidFill>
              <a:schemeClr val="tx2"/>
            </a:solidFill>
            <a:ln w="19050" cmpd="sng">
              <a:noFill/>
              <a:round/>
              <a:headEnd/>
              <a:tailEnd/>
            </a:ln>
            <a:effectLst/>
          </p:spPr>
          <p:txBody>
            <a:bodyPr anchor="ctr"/>
            <a:lstStyle/>
            <a:p>
              <a:pPr algn="ctr" defTabSz="892152">
                <a:tabLst>
                  <a:tab pos="114297" algn="l"/>
                  <a:tab pos="1142971" algn="ctr"/>
                </a:tabLst>
                <a:defRPr/>
              </a:pPr>
              <a:r>
                <a:rPr lang="en-GB" altLang="ja-JP" sz="1600" b="1" dirty="0">
                  <a:solidFill>
                    <a:srgbClr val="FFFFFF"/>
                  </a:solidFill>
                  <a:latin typeface="Calibri" panose="020F0502020204030204" pitchFamily="34" charset="0"/>
                  <a:ea typeface="ＭＳ Ｐゴシック" panose="020B0600070205080204" pitchFamily="34" charset="-128"/>
                  <a:cs typeface="Calibri" panose="020F0502020204030204" pitchFamily="34" charset="0"/>
                  <a:sym typeface="Arial"/>
                </a:rPr>
                <a:t>Durvalumab + tremelimumab (regimen 2)</a:t>
              </a:r>
            </a:p>
          </p:txBody>
        </p:sp>
        <p:sp>
          <p:nvSpPr>
            <p:cNvPr id="33" name="Rectangle 11"/>
            <p:cNvSpPr>
              <a:spLocks noChangeArrowheads="1"/>
            </p:cNvSpPr>
            <p:nvPr/>
          </p:nvSpPr>
          <p:spPr bwMode="gray">
            <a:xfrm>
              <a:off x="5299020" y="4315719"/>
              <a:ext cx="5499206" cy="777241"/>
            </a:xfrm>
            <a:prstGeom prst="roundRect">
              <a:avLst/>
            </a:prstGeom>
            <a:solidFill>
              <a:schemeClr val="accent1"/>
            </a:solidFill>
            <a:ln w="19050" cmpd="sng">
              <a:noFill/>
              <a:round/>
              <a:headEnd/>
              <a:tailEnd/>
            </a:ln>
            <a:effectLst/>
          </p:spPr>
          <p:txBody>
            <a:bodyPr anchor="ctr"/>
            <a:lstStyle/>
            <a:p>
              <a:pPr algn="ctr" defTabSz="892152">
                <a:tabLst>
                  <a:tab pos="114297" algn="l"/>
                  <a:tab pos="1142971" algn="ctr"/>
                </a:tabLst>
                <a:defRPr/>
              </a:pPr>
              <a:r>
                <a:rPr lang="en-GB" altLang="ja-JP" sz="1600" b="1" dirty="0">
                  <a:solidFill>
                    <a:srgbClr val="FFFFFF"/>
                  </a:solidFill>
                  <a:latin typeface="Calibri" panose="020F0502020204030204" pitchFamily="34" charset="0"/>
                  <a:ea typeface="ＭＳ Ｐゴシック" panose="020B0600070205080204" pitchFamily="34" charset="-128"/>
                  <a:cs typeface="Calibri" panose="020F0502020204030204" pitchFamily="34" charset="0"/>
                  <a:sym typeface="Arial"/>
                </a:rPr>
                <a:t>Sorafenib</a:t>
              </a:r>
            </a:p>
          </p:txBody>
        </p:sp>
        <p:sp>
          <p:nvSpPr>
            <p:cNvPr id="34" name="Oval 14"/>
            <p:cNvSpPr>
              <a:spLocks noChangeArrowheads="1"/>
            </p:cNvSpPr>
            <p:nvPr/>
          </p:nvSpPr>
          <p:spPr bwMode="auto">
            <a:xfrm>
              <a:off x="3989422" y="2592478"/>
              <a:ext cx="500451" cy="655772"/>
            </a:xfrm>
            <a:prstGeom prst="ellipse">
              <a:avLst/>
            </a:prstGeom>
            <a:solidFill>
              <a:schemeClr val="accent6"/>
            </a:solidFill>
            <a:ln w="19050" cmpd="sng">
              <a:solidFill>
                <a:schemeClr val="accent6"/>
              </a:solidFill>
              <a:round/>
              <a:headEnd/>
              <a:tailEnd/>
            </a:ln>
            <a:effectLst/>
          </p:spPr>
          <p:txBody>
            <a:bodyPr wrap="none" anchor="ctr"/>
            <a:lstStyle/>
            <a:p>
              <a:pPr algn="ctr" defTabSz="761981">
                <a:lnSpc>
                  <a:spcPct val="95000"/>
                </a:lnSpc>
                <a:buClr>
                  <a:srgbClr val="ACB8BF"/>
                </a:buClr>
                <a:defRPr/>
              </a:pPr>
              <a:r>
                <a:rPr lang="en-GB" sz="1400" b="1" dirty="0">
                  <a:solidFill>
                    <a:schemeClr val="bg1"/>
                  </a:solidFill>
                  <a:latin typeface="Calibri" panose="020F0502020204030204" pitchFamily="34" charset="0"/>
                  <a:ea typeface="ＭＳ Ｐゴシック" charset="-128"/>
                  <a:cs typeface="Calibri" panose="020F0502020204030204" pitchFamily="34" charset="0"/>
                  <a:sym typeface="Arial"/>
                </a:rPr>
                <a:t>R</a:t>
              </a:r>
            </a:p>
          </p:txBody>
        </p:sp>
        <p:cxnSp>
          <p:nvCxnSpPr>
            <p:cNvPr id="35" name="Elbow Connector 34"/>
            <p:cNvCxnSpPr>
              <a:stCxn id="34" idx="6"/>
              <a:endCxn id="26" idx="1"/>
            </p:cNvCxnSpPr>
            <p:nvPr/>
          </p:nvCxnSpPr>
          <p:spPr bwMode="gray">
            <a:xfrm flipV="1">
              <a:off x="4489873" y="1129721"/>
              <a:ext cx="809146" cy="1790643"/>
            </a:xfrm>
            <a:prstGeom prst="bentConnector3">
              <a:avLst>
                <a:gd name="adj1" fmla="val 50000"/>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36" name="Elbow Connector 35"/>
            <p:cNvCxnSpPr>
              <a:stCxn id="34" idx="6"/>
              <a:endCxn id="32" idx="1"/>
            </p:cNvCxnSpPr>
            <p:nvPr/>
          </p:nvCxnSpPr>
          <p:spPr bwMode="gray">
            <a:xfrm>
              <a:off x="4489873" y="2920364"/>
              <a:ext cx="809146" cy="599814"/>
            </a:xfrm>
            <a:prstGeom prst="bentConnector3">
              <a:avLst>
                <a:gd name="adj1" fmla="val 50000"/>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37" name="Elbow Connector 36"/>
            <p:cNvCxnSpPr>
              <a:stCxn id="34" idx="6"/>
              <a:endCxn id="33" idx="1"/>
            </p:cNvCxnSpPr>
            <p:nvPr/>
          </p:nvCxnSpPr>
          <p:spPr bwMode="gray">
            <a:xfrm>
              <a:off x="4489873" y="2920364"/>
              <a:ext cx="809147" cy="1783976"/>
            </a:xfrm>
            <a:prstGeom prst="bentConnector3">
              <a:avLst>
                <a:gd name="adj1" fmla="val 50000"/>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38" name="Elbow Connector 37"/>
            <p:cNvCxnSpPr>
              <a:stCxn id="34" idx="6"/>
              <a:endCxn id="27" idx="1"/>
            </p:cNvCxnSpPr>
            <p:nvPr/>
          </p:nvCxnSpPr>
          <p:spPr>
            <a:xfrm flipV="1">
              <a:off x="4489873" y="2336019"/>
              <a:ext cx="803738" cy="584346"/>
            </a:xfrm>
            <a:prstGeom prst="bentConnector3">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06679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quarter" idx="12"/>
          </p:nvPr>
        </p:nvSpPr>
        <p:spPr>
          <a:xfrm>
            <a:off x="620184" y="4813200"/>
            <a:ext cx="10963200" cy="834439"/>
          </a:xfrm>
        </p:spPr>
        <p:txBody>
          <a:bodyPr/>
          <a:lstStyle/>
          <a:p>
            <a:r>
              <a:rPr lang="en-GB" b="1" dirty="0">
                <a:solidFill>
                  <a:schemeClr val="accent1"/>
                </a:solidFill>
                <a:sym typeface="Arial"/>
              </a:rPr>
              <a:t>Co-primary endpoints: </a:t>
            </a:r>
            <a:r>
              <a:rPr lang="en-GB" dirty="0">
                <a:sym typeface="Arial"/>
              </a:rPr>
              <a:t>OS</a:t>
            </a:r>
          </a:p>
          <a:p>
            <a:r>
              <a:rPr lang="en-GB" b="1" dirty="0">
                <a:solidFill>
                  <a:schemeClr val="accent1"/>
                </a:solidFill>
                <a:sym typeface="Arial"/>
              </a:rPr>
              <a:t>Secondary endpoints: </a:t>
            </a:r>
            <a:r>
              <a:rPr lang="en-GB" dirty="0">
                <a:sym typeface="Arial"/>
              </a:rPr>
              <a:t>ORR </a:t>
            </a:r>
            <a:r>
              <a:rPr lang="en-GB" dirty="0">
                <a:solidFill>
                  <a:schemeClr val="tx2"/>
                </a:solidFill>
                <a:sym typeface="Arial"/>
              </a:rPr>
              <a:t>by RECIST v1.1, </a:t>
            </a:r>
            <a:r>
              <a:rPr lang="en-GB" dirty="0" err="1">
                <a:sym typeface="Arial"/>
              </a:rPr>
              <a:t>DoR</a:t>
            </a:r>
            <a:r>
              <a:rPr lang="en-GB" dirty="0">
                <a:sym typeface="Arial"/>
              </a:rPr>
              <a:t>, TTSD</a:t>
            </a:r>
          </a:p>
        </p:txBody>
      </p:sp>
      <p:sp>
        <p:nvSpPr>
          <p:cNvPr id="4" name="Title 3"/>
          <p:cNvSpPr>
            <a:spLocks noGrp="1"/>
          </p:cNvSpPr>
          <p:nvPr>
            <p:ph type="title"/>
          </p:nvPr>
        </p:nvSpPr>
        <p:spPr/>
        <p:txBody>
          <a:bodyPr/>
          <a:lstStyle/>
          <a:p>
            <a:r>
              <a:rPr lang="en-GB" dirty="0"/>
              <a:t>CheckMate-9DW (phase III): 1L trial of nivolumab + ipilimumab in advanced HCC is currently recruiting</a:t>
            </a:r>
          </a:p>
        </p:txBody>
      </p:sp>
      <p:sp>
        <p:nvSpPr>
          <p:cNvPr id="8" name="Content Placeholder 7">
            <a:extLst>
              <a:ext uri="{FF2B5EF4-FFF2-40B4-BE49-F238E27FC236}">
                <a16:creationId xmlns:a16="http://schemas.microsoft.com/office/drawing/2014/main" id="{1FA27D05-D0D8-684A-A28F-19A80B85A23C}"/>
              </a:ext>
            </a:extLst>
          </p:cNvPr>
          <p:cNvSpPr>
            <a:spLocks noGrp="1"/>
          </p:cNvSpPr>
          <p:nvPr>
            <p:ph sz="quarter" idx="15"/>
          </p:nvPr>
        </p:nvSpPr>
        <p:spPr/>
        <p:txBody>
          <a:bodyPr/>
          <a:lstStyle/>
          <a:p>
            <a:pPr>
              <a:spcBef>
                <a:spcPts val="0"/>
              </a:spcBef>
            </a:pPr>
            <a:r>
              <a:rPr lang="en-GB" dirty="0">
                <a:solidFill>
                  <a:schemeClr val="tx2"/>
                </a:solidFill>
              </a:rPr>
              <a:t>1L, first-line; ECOG PS, </a:t>
            </a:r>
            <a:r>
              <a:rPr lang="en-US" dirty="0">
                <a:solidFill>
                  <a:schemeClr val="tx2"/>
                </a:solidFill>
              </a:rPr>
              <a:t>Eastern Cooperative Oncology Group Performance Status; </a:t>
            </a:r>
            <a:r>
              <a:rPr lang="en-GB" dirty="0">
                <a:solidFill>
                  <a:schemeClr val="tx2"/>
                </a:solidFill>
              </a:rPr>
              <a:t>HCC, hepatocellular carcinoma; </a:t>
            </a:r>
            <a:r>
              <a:rPr lang="en-GB" dirty="0"/>
              <a:t>ORR, </a:t>
            </a:r>
            <a:r>
              <a:rPr lang="en-US" dirty="0"/>
              <a:t>objective response rate; </a:t>
            </a:r>
            <a:r>
              <a:rPr lang="en-GB" dirty="0"/>
              <a:t>OS, overall survival; </a:t>
            </a:r>
            <a:r>
              <a:rPr lang="en-US" dirty="0"/>
              <a:t>RECIST, Response Evaluation Criteria in Solid Tumors; </a:t>
            </a:r>
            <a:r>
              <a:rPr lang="en-GB" dirty="0"/>
              <a:t>TTSD, time to symptom deterioration</a:t>
            </a:r>
          </a:p>
          <a:p>
            <a:pPr>
              <a:spcBef>
                <a:spcPts val="0"/>
              </a:spcBef>
            </a:pPr>
            <a:r>
              <a:rPr lang="en-GB" dirty="0"/>
              <a:t>Source: https://</a:t>
            </a:r>
            <a:r>
              <a:rPr lang="en-GB" dirty="0" err="1"/>
              <a:t>www.clinicaltrials.gov</a:t>
            </a:r>
            <a:r>
              <a:rPr lang="en-GB" dirty="0"/>
              <a:t>/ct2/show/NCT04039607</a:t>
            </a:r>
          </a:p>
        </p:txBody>
      </p:sp>
      <p:grpSp>
        <p:nvGrpSpPr>
          <p:cNvPr id="21" name="Group 20"/>
          <p:cNvGrpSpPr/>
          <p:nvPr/>
        </p:nvGrpSpPr>
        <p:grpSpPr>
          <a:xfrm>
            <a:off x="3027659" y="2023401"/>
            <a:ext cx="5943087" cy="2240257"/>
            <a:chOff x="1047624" y="222978"/>
            <a:chExt cx="7233102" cy="4325282"/>
          </a:xfrm>
        </p:grpSpPr>
        <p:sp>
          <p:nvSpPr>
            <p:cNvPr id="22" name="Rectangle 10"/>
            <p:cNvSpPr>
              <a:spLocks noChangeArrowheads="1"/>
            </p:cNvSpPr>
            <p:nvPr/>
          </p:nvSpPr>
          <p:spPr bwMode="gray">
            <a:xfrm>
              <a:off x="5299020" y="222978"/>
              <a:ext cx="2981706" cy="1608813"/>
            </a:xfrm>
            <a:prstGeom prst="roundRect">
              <a:avLst/>
            </a:prstGeom>
            <a:solidFill>
              <a:schemeClr val="tx2"/>
            </a:solidFill>
            <a:ln w="19050" cmpd="sng">
              <a:noFill/>
              <a:round/>
              <a:headEnd/>
              <a:tailEnd/>
            </a:ln>
            <a:effectLst/>
          </p:spPr>
          <p:txBody>
            <a:bodyPr anchor="ctr"/>
            <a:lstStyle/>
            <a:p>
              <a:pPr algn="ctr" defTabSz="892152">
                <a:tabLst>
                  <a:tab pos="114297" algn="l"/>
                  <a:tab pos="1142971" algn="ctr"/>
                </a:tabLst>
                <a:defRPr/>
              </a:pPr>
              <a:r>
                <a:rPr lang="en-GB" altLang="ja-JP" sz="1600" b="1" dirty="0">
                  <a:solidFill>
                    <a:srgbClr val="FFFFFF"/>
                  </a:solidFill>
                  <a:latin typeface="Calibri" panose="020F0502020204030204" pitchFamily="34" charset="0"/>
                  <a:ea typeface="ＭＳ Ｐゴシック" panose="020B0600070205080204" pitchFamily="34" charset="-128"/>
                  <a:cs typeface="Calibri" panose="020F0502020204030204" pitchFamily="34" charset="0"/>
                  <a:sym typeface="Arial"/>
                </a:rPr>
                <a:t>Nivolumab + </a:t>
              </a:r>
              <a:br>
                <a:rPr lang="en-GB" altLang="ja-JP" sz="1600" b="1" dirty="0">
                  <a:solidFill>
                    <a:srgbClr val="FFFFFF"/>
                  </a:solidFill>
                  <a:latin typeface="Calibri" panose="020F0502020204030204" pitchFamily="34" charset="0"/>
                  <a:ea typeface="ＭＳ Ｐゴシック" panose="020B0600070205080204" pitchFamily="34" charset="-128"/>
                  <a:cs typeface="Calibri" panose="020F0502020204030204" pitchFamily="34" charset="0"/>
                  <a:sym typeface="Arial"/>
                </a:rPr>
              </a:br>
              <a:r>
                <a:rPr lang="en-GB" altLang="ja-JP" sz="1600" b="1" dirty="0">
                  <a:solidFill>
                    <a:srgbClr val="FFFFFF"/>
                  </a:solidFill>
                  <a:latin typeface="Calibri" panose="020F0502020204030204" pitchFamily="34" charset="0"/>
                  <a:ea typeface="ＭＳ Ｐゴシック" panose="020B0600070205080204" pitchFamily="34" charset="-128"/>
                  <a:cs typeface="Calibri" panose="020F0502020204030204" pitchFamily="34" charset="0"/>
                  <a:sym typeface="Arial"/>
                </a:rPr>
                <a:t>ipilimumab iv</a:t>
              </a:r>
            </a:p>
          </p:txBody>
        </p:sp>
        <p:sp>
          <p:nvSpPr>
            <p:cNvPr id="23" name="Rectangle 11"/>
            <p:cNvSpPr>
              <a:spLocks noChangeArrowheads="1"/>
            </p:cNvSpPr>
            <p:nvPr/>
          </p:nvSpPr>
          <p:spPr bwMode="gray">
            <a:xfrm>
              <a:off x="5293612" y="2937038"/>
              <a:ext cx="2987114" cy="1611222"/>
            </a:xfrm>
            <a:prstGeom prst="roundRect">
              <a:avLst/>
            </a:prstGeom>
            <a:solidFill>
              <a:schemeClr val="accent1"/>
            </a:solidFill>
            <a:ln w="19050" cmpd="sng">
              <a:noFill/>
              <a:round/>
              <a:headEnd/>
              <a:tailEnd/>
            </a:ln>
            <a:effectLst/>
          </p:spPr>
          <p:txBody>
            <a:bodyPr anchor="ctr"/>
            <a:lstStyle/>
            <a:p>
              <a:pPr algn="ctr" defTabSz="892152">
                <a:tabLst>
                  <a:tab pos="114297" algn="l"/>
                  <a:tab pos="1142971" algn="ctr"/>
                </a:tabLst>
                <a:defRPr/>
              </a:pPr>
              <a:r>
                <a:rPr lang="en-GB" sz="1600" b="1" dirty="0">
                  <a:solidFill>
                    <a:prstClr val="white"/>
                  </a:solidFill>
                  <a:latin typeface="Calibri" panose="020F0502020204030204" pitchFamily="34" charset="0"/>
                  <a:cs typeface="Calibri" panose="020F0502020204030204" pitchFamily="34" charset="0"/>
                  <a:sym typeface="Arial"/>
                </a:rPr>
                <a:t>Sorafenib or lenvatinib po </a:t>
              </a:r>
              <a:br>
                <a:rPr lang="en-GB" sz="1600" b="1" dirty="0">
                  <a:solidFill>
                    <a:prstClr val="white"/>
                  </a:solidFill>
                  <a:latin typeface="Calibri" panose="020F0502020204030204" pitchFamily="34" charset="0"/>
                  <a:cs typeface="Calibri" panose="020F0502020204030204" pitchFamily="34" charset="0"/>
                  <a:sym typeface="Arial"/>
                </a:rPr>
              </a:br>
              <a:r>
                <a:rPr lang="en-GB" sz="1600" b="1" dirty="0">
                  <a:solidFill>
                    <a:prstClr val="white"/>
                  </a:solidFill>
                  <a:latin typeface="Calibri" panose="020F0502020204030204" pitchFamily="34" charset="0"/>
                  <a:cs typeface="Calibri" panose="020F0502020204030204" pitchFamily="34" charset="0"/>
                  <a:sym typeface="Arial"/>
                </a:rPr>
                <a:t>(physician’s choice)</a:t>
              </a:r>
            </a:p>
          </p:txBody>
        </p:sp>
        <p:cxnSp>
          <p:nvCxnSpPr>
            <p:cNvPr id="24" name="AutoShape 10"/>
            <p:cNvCxnSpPr>
              <a:cxnSpLocks noChangeShapeType="1"/>
              <a:stCxn id="25" idx="3"/>
              <a:endCxn id="26" idx="2"/>
            </p:cNvCxnSpPr>
            <p:nvPr/>
          </p:nvCxnSpPr>
          <p:spPr bwMode="gray">
            <a:xfrm>
              <a:off x="3741099" y="2437336"/>
              <a:ext cx="293639" cy="0"/>
            </a:xfrm>
            <a:prstGeom prst="straightConnector1">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cxnSp>
        <p:sp>
          <p:nvSpPr>
            <p:cNvPr id="25" name="Rectangle 9"/>
            <p:cNvSpPr>
              <a:spLocks noChangeArrowheads="1"/>
            </p:cNvSpPr>
            <p:nvPr/>
          </p:nvSpPr>
          <p:spPr bwMode="gray">
            <a:xfrm>
              <a:off x="1047624" y="1462838"/>
              <a:ext cx="2693476" cy="1948994"/>
            </a:xfrm>
            <a:prstGeom prst="roundRect">
              <a:avLst>
                <a:gd name="adj" fmla="val 9836"/>
              </a:avLst>
            </a:prstGeom>
            <a:solidFill>
              <a:schemeClr val="bg1"/>
            </a:solidFill>
            <a:ln w="19050">
              <a:solidFill>
                <a:schemeClr val="tx1"/>
              </a:solidFill>
              <a:round/>
              <a:headEnd type="none" w="sm" len="sm"/>
              <a:tailEnd type="none" w="sm" len="sm"/>
            </a:ln>
          </p:spPr>
          <p:txBody>
            <a:bodyPr wrap="square" lIns="45720" rIns="45720" anchor="ctr">
              <a:spAutoFit/>
            </a:bodyPr>
            <a:lstStyle/>
            <a:p>
              <a:pPr marL="171446" indent="-171446" defTabSz="761981">
                <a:buClr>
                  <a:schemeClr val="accent1"/>
                </a:buClr>
                <a:buFont typeface="Arial" panose="020B0604020202020204" pitchFamily="34" charset="0"/>
                <a:buChar char="•"/>
                <a:defRPr/>
              </a:pPr>
              <a:r>
                <a:rPr lang="en-GB" sz="1400" b="1" dirty="0">
                  <a:latin typeface="Calibri" panose="020F0502020204030204" pitchFamily="34" charset="0"/>
                  <a:ea typeface="ＭＳ Ｐゴシック" charset="-128"/>
                  <a:cs typeface="Calibri" panose="020F0502020204030204" pitchFamily="34" charset="0"/>
                  <a:sym typeface="Arial"/>
                </a:rPr>
                <a:t>Advanced HCC</a:t>
              </a:r>
            </a:p>
            <a:p>
              <a:pPr marL="171446" indent="-171446" defTabSz="761981">
                <a:buClr>
                  <a:schemeClr val="accent1"/>
                </a:buClr>
                <a:buFont typeface="Arial" panose="020B0604020202020204" pitchFamily="34" charset="0"/>
                <a:buChar char="•"/>
                <a:defRPr/>
              </a:pPr>
              <a:r>
                <a:rPr lang="en-GB" sz="1400" b="1" dirty="0">
                  <a:latin typeface="Calibri" panose="020F0502020204030204" pitchFamily="34" charset="0"/>
                  <a:ea typeface="ＭＳ Ｐゴシック" charset="-128"/>
                  <a:cs typeface="Calibri" panose="020F0502020204030204" pitchFamily="34" charset="0"/>
                  <a:sym typeface="Arial"/>
                </a:rPr>
                <a:t>Child–Pugh class A</a:t>
              </a:r>
            </a:p>
            <a:p>
              <a:pPr marL="171446" indent="-171446" defTabSz="761981">
                <a:buClr>
                  <a:schemeClr val="accent1"/>
                </a:buClr>
                <a:buFont typeface="Arial" panose="020B0604020202020204" pitchFamily="34" charset="0"/>
                <a:buChar char="•"/>
                <a:defRPr/>
              </a:pPr>
              <a:r>
                <a:rPr lang="en-GB" sz="1400" b="1" dirty="0">
                  <a:latin typeface="Calibri" panose="020F0502020204030204" pitchFamily="34" charset="0"/>
                  <a:ea typeface="ＭＳ Ｐゴシック" charset="-128"/>
                  <a:cs typeface="Calibri" panose="020F0502020204030204" pitchFamily="34" charset="0"/>
                  <a:sym typeface="Arial"/>
                </a:rPr>
                <a:t>ECOG PS 0/1</a:t>
              </a:r>
            </a:p>
            <a:p>
              <a:pPr algn="ctr" defTabSz="761981">
                <a:buClr>
                  <a:schemeClr val="accent1"/>
                </a:buClr>
                <a:defRPr/>
              </a:pPr>
              <a:r>
                <a:rPr lang="en-GB" sz="1400" b="1" dirty="0">
                  <a:latin typeface="Calibri" panose="020F0502020204030204" pitchFamily="34" charset="0"/>
                  <a:ea typeface="ＭＳ Ｐゴシック" charset="-128"/>
                  <a:cs typeface="Calibri" panose="020F0502020204030204" pitchFamily="34" charset="0"/>
                  <a:sym typeface="Arial"/>
                </a:rPr>
                <a:t>(N ~ 650)</a:t>
              </a:r>
            </a:p>
          </p:txBody>
        </p:sp>
        <p:sp>
          <p:nvSpPr>
            <p:cNvPr id="26" name="Oval 14"/>
            <p:cNvSpPr>
              <a:spLocks noChangeArrowheads="1"/>
            </p:cNvSpPr>
            <p:nvPr/>
          </p:nvSpPr>
          <p:spPr bwMode="auto">
            <a:xfrm>
              <a:off x="4034738" y="2089808"/>
              <a:ext cx="438142" cy="695055"/>
            </a:xfrm>
            <a:prstGeom prst="ellipse">
              <a:avLst/>
            </a:prstGeom>
            <a:solidFill>
              <a:schemeClr val="accent6"/>
            </a:solidFill>
            <a:ln w="19050" cmpd="sng">
              <a:solidFill>
                <a:schemeClr val="accent6"/>
              </a:solidFill>
              <a:round/>
              <a:headEnd/>
              <a:tailEnd/>
            </a:ln>
            <a:effectLst/>
          </p:spPr>
          <p:txBody>
            <a:bodyPr wrap="none" anchor="ctr"/>
            <a:lstStyle/>
            <a:p>
              <a:pPr algn="ctr" defTabSz="761981">
                <a:lnSpc>
                  <a:spcPct val="95000"/>
                </a:lnSpc>
                <a:buClr>
                  <a:srgbClr val="ACB8BF"/>
                </a:buClr>
                <a:defRPr/>
              </a:pPr>
              <a:r>
                <a:rPr lang="en-GB" sz="1400" b="1" dirty="0">
                  <a:solidFill>
                    <a:schemeClr val="bg1"/>
                  </a:solidFill>
                  <a:latin typeface="Calibri" panose="020F0502020204030204" pitchFamily="34" charset="0"/>
                  <a:ea typeface="ＭＳ Ｐゴシック" charset="-128"/>
                  <a:cs typeface="Calibri" panose="020F0502020204030204" pitchFamily="34" charset="0"/>
                  <a:sym typeface="Arial"/>
                </a:rPr>
                <a:t>R</a:t>
              </a:r>
            </a:p>
          </p:txBody>
        </p:sp>
        <p:cxnSp>
          <p:nvCxnSpPr>
            <p:cNvPr id="27" name="Elbow Connector 26"/>
            <p:cNvCxnSpPr>
              <a:stCxn id="26" idx="6"/>
              <a:endCxn id="22" idx="1"/>
            </p:cNvCxnSpPr>
            <p:nvPr/>
          </p:nvCxnSpPr>
          <p:spPr bwMode="gray">
            <a:xfrm flipV="1">
              <a:off x="4472880" y="1027384"/>
              <a:ext cx="826140" cy="1409952"/>
            </a:xfrm>
            <a:prstGeom prst="bentConnector3">
              <a:avLst>
                <a:gd name="adj1" fmla="val 50000"/>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28" name="Elbow Connector 27"/>
            <p:cNvCxnSpPr>
              <a:stCxn id="26" idx="6"/>
              <a:endCxn id="23" idx="1"/>
            </p:cNvCxnSpPr>
            <p:nvPr/>
          </p:nvCxnSpPr>
          <p:spPr>
            <a:xfrm>
              <a:off x="4472880" y="2437336"/>
              <a:ext cx="820731" cy="1305313"/>
            </a:xfrm>
            <a:prstGeom prst="bentConnector3">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6689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graphics, drawing&#10;&#10;Description automatically generated">
            <a:hlinkClick r:id="rId3"/>
            <a:extLst>
              <a:ext uri="{FF2B5EF4-FFF2-40B4-BE49-F238E27FC236}">
                <a16:creationId xmlns:a16="http://schemas.microsoft.com/office/drawing/2014/main" id="{C2C4BD9F-05FC-447B-8775-4EEC938150EC}"/>
              </a:ext>
            </a:extLst>
          </p:cNvPr>
          <p:cNvPicPr>
            <a:picLocks noChangeAspect="1"/>
          </p:cNvPicPr>
          <p:nvPr/>
        </p:nvPicPr>
        <p:blipFill>
          <a:blip r:embed="rId4"/>
          <a:stretch>
            <a:fillRect/>
          </a:stretch>
        </p:blipFill>
        <p:spPr>
          <a:xfrm>
            <a:off x="2144366" y="3995204"/>
            <a:ext cx="1224136" cy="1228047"/>
          </a:xfrm>
          <a:prstGeom prst="rect">
            <a:avLst/>
          </a:prstGeom>
        </p:spPr>
      </p:pic>
      <p:pic>
        <p:nvPicPr>
          <p:cNvPr id="23" name="Picture 22" descr="A close up of a sign&#10;&#10;Description automatically generated">
            <a:hlinkClick r:id="rId5"/>
            <a:extLst>
              <a:ext uri="{FF2B5EF4-FFF2-40B4-BE49-F238E27FC236}">
                <a16:creationId xmlns:a16="http://schemas.microsoft.com/office/drawing/2014/main" id="{EA8CD275-AF84-4BF9-B0A1-3E9782430023}"/>
              </a:ext>
            </a:extLst>
          </p:cNvPr>
          <p:cNvPicPr>
            <a:picLocks noChangeAspect="1"/>
          </p:cNvPicPr>
          <p:nvPr/>
        </p:nvPicPr>
        <p:blipFill>
          <a:blip r:embed="rId6"/>
          <a:stretch>
            <a:fillRect/>
          </a:stretch>
        </p:blipFill>
        <p:spPr>
          <a:xfrm>
            <a:off x="8490038" y="3995203"/>
            <a:ext cx="1220099" cy="1224000"/>
          </a:xfrm>
          <a:prstGeom prst="rect">
            <a:avLst/>
          </a:prstGeom>
        </p:spPr>
      </p:pic>
      <p:pic>
        <p:nvPicPr>
          <p:cNvPr id="25" name="Picture 24" descr="A picture containing drawing&#10;&#10;Description automatically generated">
            <a:hlinkClick r:id="rId7"/>
            <a:extLst>
              <a:ext uri="{FF2B5EF4-FFF2-40B4-BE49-F238E27FC236}">
                <a16:creationId xmlns:a16="http://schemas.microsoft.com/office/drawing/2014/main" id="{B652715D-27E4-4F4C-B758-686BF072429F}"/>
              </a:ext>
            </a:extLst>
          </p:cNvPr>
          <p:cNvPicPr>
            <a:picLocks noChangeAspect="1"/>
          </p:cNvPicPr>
          <p:nvPr/>
        </p:nvPicPr>
        <p:blipFill>
          <a:blip r:embed="rId8"/>
          <a:stretch>
            <a:fillRect/>
          </a:stretch>
        </p:blipFill>
        <p:spPr>
          <a:xfrm>
            <a:off x="4263580" y="3995203"/>
            <a:ext cx="1220099" cy="1224000"/>
          </a:xfrm>
          <a:prstGeom prst="rect">
            <a:avLst/>
          </a:prstGeom>
        </p:spPr>
      </p:pic>
      <p:pic>
        <p:nvPicPr>
          <p:cNvPr id="27" name="Picture 26" descr="A picture containing graphics, drawing&#10;&#10;Description automatically generated">
            <a:hlinkClick r:id="rId9"/>
            <a:extLst>
              <a:ext uri="{FF2B5EF4-FFF2-40B4-BE49-F238E27FC236}">
                <a16:creationId xmlns:a16="http://schemas.microsoft.com/office/drawing/2014/main" id="{118E5ACB-BCEB-4BCF-8FE7-B7B73C552F49}"/>
              </a:ext>
            </a:extLst>
          </p:cNvPr>
          <p:cNvPicPr>
            <a:picLocks noChangeAspect="1"/>
          </p:cNvPicPr>
          <p:nvPr/>
        </p:nvPicPr>
        <p:blipFill>
          <a:blip r:embed="rId10"/>
          <a:stretch>
            <a:fillRect/>
          </a:stretch>
        </p:blipFill>
        <p:spPr>
          <a:xfrm>
            <a:off x="6378755" y="3995203"/>
            <a:ext cx="1216206" cy="1224000"/>
          </a:xfrm>
          <a:prstGeom prst="rect">
            <a:avLst/>
          </a:prstGeom>
        </p:spPr>
      </p:pic>
      <p:sp>
        <p:nvSpPr>
          <p:cNvPr id="16" name="TextBox 15"/>
          <p:cNvSpPr txBox="1"/>
          <p:nvPr/>
        </p:nvSpPr>
        <p:spPr>
          <a:xfrm>
            <a:off x="1941700" y="5336166"/>
            <a:ext cx="1698734" cy="5539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Follow us on Twitter </a:t>
            </a:r>
            <a:br>
              <a:rPr kumimoji="0" lang="en-GB" sz="16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600" b="1" i="0" u="sng" strike="noStrike" kern="1200" cap="none" spc="0" normalizeH="0" baseline="0" noProof="0" dirty="0">
                <a:ln>
                  <a:noFill/>
                </a:ln>
                <a:solidFill>
                  <a:srgbClr val="FEA302"/>
                </a:solidFill>
                <a:effectLst/>
                <a:uLnTx/>
                <a:uFillTx/>
                <a:latin typeface="Calibri" panose="020F0502020204030204"/>
                <a:ea typeface="Aileron" charset="0"/>
                <a:cs typeface="PT Sans Narrow"/>
                <a:hlinkClick r:id="rId3">
                  <a:extLst>
                    <a:ext uri="{A12FA001-AC4F-418D-AE19-62706E023703}">
                      <ahyp:hlinkClr xmlns:ahyp="http://schemas.microsoft.com/office/drawing/2018/hyperlinkcolor" val="tx"/>
                    </a:ext>
                  </a:extLst>
                </a:hlinkClick>
              </a:rPr>
              <a:t>@</a:t>
            </a:r>
            <a:r>
              <a:rPr kumimoji="0" lang="en-GB" sz="1600" b="1" i="0" u="sng" strike="noStrike" kern="1200" cap="none" spc="0" normalizeH="0" baseline="0" noProof="0" dirty="0" err="1">
                <a:ln>
                  <a:noFill/>
                </a:ln>
                <a:solidFill>
                  <a:srgbClr val="FEA302"/>
                </a:solidFill>
                <a:effectLst/>
                <a:uLnTx/>
                <a:uFillTx/>
                <a:latin typeface="Calibri" panose="020F0502020204030204"/>
                <a:ea typeface="Aileron" charset="0"/>
                <a:cs typeface="PT Sans Narrow"/>
                <a:hlinkClick r:id="rId3">
                  <a:extLst>
                    <a:ext uri="{A12FA001-AC4F-418D-AE19-62706E023703}">
                      <ahyp:hlinkClr xmlns:ahyp="http://schemas.microsoft.com/office/drawing/2018/hyperlinkcolor" val="tx"/>
                    </a:ext>
                  </a:extLst>
                </a:hlinkClick>
              </a:rPr>
              <a:t>hccconnectinfo</a:t>
            </a:r>
            <a:endParaRPr kumimoji="0" lang="en-GB" sz="1600" b="1" i="0" u="sng" strike="noStrike" kern="1200" cap="none" spc="0" normalizeH="0" baseline="0" noProof="0" dirty="0">
              <a:ln>
                <a:noFill/>
              </a:ln>
              <a:solidFill>
                <a:srgbClr val="FEA302"/>
              </a:solidFill>
              <a:effectLst/>
              <a:uLnTx/>
              <a:uFillTx/>
              <a:latin typeface="Calibri" panose="020F0502020204030204"/>
              <a:ea typeface="Aileron" charset="0"/>
              <a:cs typeface="PT Sans Narrow"/>
            </a:endParaRPr>
          </a:p>
        </p:txBody>
      </p:sp>
      <p:sp>
        <p:nvSpPr>
          <p:cNvPr id="17" name="TextBox 16"/>
          <p:cNvSpPr txBox="1"/>
          <p:nvPr/>
        </p:nvSpPr>
        <p:spPr>
          <a:xfrm>
            <a:off x="3867170" y="5336167"/>
            <a:ext cx="2084815" cy="701731"/>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Follow the </a:t>
            </a:r>
            <a:br>
              <a:rPr kumimoji="0" lang="en-GB" sz="16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600" b="1" i="0" u="sng" strike="noStrike" kern="1200" cap="none" spc="0" normalizeH="0" baseline="0" noProof="0" dirty="0">
                <a:ln>
                  <a:noFill/>
                </a:ln>
                <a:solidFill>
                  <a:srgbClr val="FEA302"/>
                </a:solidFill>
                <a:effectLst/>
                <a:uLnTx/>
                <a:uFillTx/>
                <a:latin typeface="Calibri" panose="020F0502020204030204"/>
                <a:ea typeface="Aileron" charset="0"/>
                <a:cs typeface="PT Sans Narrow"/>
                <a:hlinkClick r:id="rId7">
                  <a:extLst>
                    <a:ext uri="{A12FA001-AC4F-418D-AE19-62706E023703}">
                      <ahyp:hlinkClr xmlns:ahyp="http://schemas.microsoft.com/office/drawing/2018/hyperlinkcolor" val="tx"/>
                    </a:ext>
                  </a:extLst>
                </a:hlinkClick>
              </a:rPr>
              <a:t>HCC CONNECT</a:t>
            </a:r>
            <a:br>
              <a:rPr kumimoji="0" lang="en-GB" sz="16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4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group on LinkedIn</a:t>
            </a:r>
            <a:endParaRPr kumimoji="0" lang="en-GB" sz="16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endParaRPr>
          </a:p>
        </p:txBody>
      </p:sp>
      <p:sp>
        <p:nvSpPr>
          <p:cNvPr id="18" name="TextBox 17"/>
          <p:cNvSpPr txBox="1"/>
          <p:nvPr/>
        </p:nvSpPr>
        <p:spPr>
          <a:xfrm>
            <a:off x="7896200" y="5336167"/>
            <a:ext cx="2486466" cy="507831"/>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D8298"/>
                </a:solidFill>
                <a:effectLst/>
                <a:uLnTx/>
                <a:uFillTx/>
                <a:latin typeface="Calibri" panose="020F0502020204030204"/>
                <a:ea typeface="+mn-ea"/>
                <a:cs typeface="PT Sans Narrow"/>
              </a:rPr>
              <a:t>Email</a:t>
            </a:r>
            <a:br>
              <a:rPr kumimoji="0" lang="en-US" sz="1600" b="0" i="0" u="none" strike="noStrike" kern="1200" cap="none" spc="0" normalizeH="0" baseline="0" noProof="0" dirty="0">
                <a:ln>
                  <a:noFill/>
                </a:ln>
                <a:solidFill>
                  <a:srgbClr val="5D8298"/>
                </a:solidFill>
                <a:effectLst/>
                <a:uLnTx/>
                <a:uFillTx/>
                <a:latin typeface="Calibri" panose="020F0502020204030204"/>
                <a:ea typeface="+mn-ea"/>
                <a:cs typeface="PT Sans Narrow"/>
              </a:rPr>
            </a:br>
            <a:r>
              <a:rPr kumimoji="0" lang="en-US" sz="1600" b="1" i="0" u="none" strike="noStrike" kern="1200" cap="none" spc="0" normalizeH="0" baseline="0" noProof="0" dirty="0">
                <a:ln>
                  <a:noFill/>
                </a:ln>
                <a:solidFill>
                  <a:srgbClr val="FEA302"/>
                </a:solidFill>
                <a:effectLst/>
                <a:uLnTx/>
                <a:uFillTx/>
                <a:latin typeface="Calibri" panose="020F0502020204030204"/>
                <a:ea typeface="+mn-ea"/>
                <a:cs typeface="PT Sans Narrow"/>
                <a:hlinkClick r:id="rId5">
                  <a:extLst>
                    <a:ext uri="{A12FA001-AC4F-418D-AE19-62706E023703}">
                      <ahyp:hlinkClr xmlns:ahyp="http://schemas.microsoft.com/office/drawing/2018/hyperlinkcolor" val="tx"/>
                    </a:ext>
                  </a:extLst>
                </a:hlinkClick>
              </a:rPr>
              <a:t>froukje.sosef@cor2ed.com</a:t>
            </a:r>
            <a:endParaRPr kumimoji="0" lang="en-GB" sz="1600" b="1" i="0" u="none" strike="noStrike" kern="1200" cap="none" spc="0" normalizeH="0" baseline="0" noProof="0" dirty="0">
              <a:ln>
                <a:noFill/>
              </a:ln>
              <a:solidFill>
                <a:srgbClr val="FEA302"/>
              </a:solidFill>
              <a:effectLst/>
              <a:uLnTx/>
              <a:uFillTx/>
              <a:latin typeface="Calibri" panose="020F0502020204030204"/>
              <a:ea typeface="Aileron" charset="0"/>
              <a:cs typeface="PT Sans Narrow"/>
            </a:endParaRPr>
          </a:p>
        </p:txBody>
      </p:sp>
      <p:sp>
        <p:nvSpPr>
          <p:cNvPr id="19" name="TextBox 18"/>
          <p:cNvSpPr txBox="1"/>
          <p:nvPr/>
        </p:nvSpPr>
        <p:spPr>
          <a:xfrm>
            <a:off x="5955402" y="5336166"/>
            <a:ext cx="2084815" cy="757130"/>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Watch us on the</a:t>
            </a:r>
            <a:br>
              <a:rPr kumimoji="0" lang="en-GB" sz="14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4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Vimeo Channe</a:t>
            </a:r>
            <a:r>
              <a:rPr kumimoji="0" lang="en-GB" sz="16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l</a:t>
            </a:r>
            <a:br>
              <a:rPr kumimoji="0" lang="en-GB" sz="16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600" b="1" i="0" u="none" strike="noStrike" kern="1200" cap="none" spc="0" normalizeH="0" baseline="0" noProof="0" dirty="0">
                <a:ln>
                  <a:noFill/>
                </a:ln>
                <a:solidFill>
                  <a:srgbClr val="FEA302"/>
                </a:solidFill>
                <a:effectLst/>
                <a:uLnTx/>
                <a:uFillTx/>
                <a:latin typeface="Calibri" panose="020F0502020204030204"/>
                <a:ea typeface="Aileron" charset="0"/>
                <a:cs typeface="PT Sans Narrow"/>
                <a:hlinkClick r:id="rId9">
                  <a:extLst>
                    <a:ext uri="{A12FA001-AC4F-418D-AE19-62706E023703}">
                      <ahyp:hlinkClr xmlns:ahyp="http://schemas.microsoft.com/office/drawing/2018/hyperlinkcolor" val="tx"/>
                    </a:ext>
                  </a:extLst>
                </a:hlinkClick>
              </a:rPr>
              <a:t>HCC CONNECT</a:t>
            </a:r>
            <a:endParaRPr kumimoji="0" lang="en-GB" sz="1600" b="1" i="0" u="none" strike="noStrike" kern="1200" cap="none" spc="0" normalizeH="0" baseline="0" noProof="0" dirty="0">
              <a:ln>
                <a:noFill/>
              </a:ln>
              <a:solidFill>
                <a:srgbClr val="FEA302"/>
              </a:solidFill>
              <a:effectLst/>
              <a:uLnTx/>
              <a:uFillTx/>
              <a:latin typeface="Calibri" panose="020F0502020204030204"/>
              <a:ea typeface="Aileron" charset="0"/>
              <a:cs typeface="PT Sans Narrow"/>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38"/>
            <a:ext cx="8924840"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solidFill>
                  <a:schemeClr val="accent1"/>
                </a:solidFill>
              </a:rPr>
              <a:t>HCC CONNECT </a:t>
            </a:r>
            <a:r>
              <a:rPr lang="en-US" sz="3600" cap="none" dirty="0">
                <a:solidFill>
                  <a:schemeClr val="tx2"/>
                </a:solidFill>
              </a:rPr>
              <a:t>VIA </a:t>
            </a:r>
            <a:br>
              <a:rPr lang="en-US" sz="3600" cap="none" dirty="0">
                <a:solidFill>
                  <a:schemeClr val="tx2"/>
                </a:solidFill>
              </a:rPr>
            </a:br>
            <a:r>
              <a:rPr lang="en-US" sz="3600" cap="none" spc="-50"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cap="none" dirty="0">
                <a:solidFill>
                  <a:schemeClr val="tx2"/>
                </a:solidFill>
              </a:rPr>
            </a:br>
            <a:r>
              <a:rPr lang="en-US" sz="3600" u="sng" cap="none" dirty="0">
                <a:solidFill>
                  <a:schemeClr val="accent1"/>
                </a:solidFill>
                <a:hlinkClick r:id="rId11">
                  <a:extLst>
                    <a:ext uri="{A12FA001-AC4F-418D-AE19-62706E023703}">
                      <ahyp:hlinkClr xmlns:ahyp="http://schemas.microsoft.com/office/drawing/2018/hyperlinkcolor" val="tx"/>
                    </a:ext>
                  </a:extLst>
                </a:hlinkClick>
              </a:rPr>
              <a:t>http://www.hccconnect.info</a:t>
            </a:r>
            <a:endParaRPr lang="en-US" sz="3600" cap="none" dirty="0">
              <a:solidFill>
                <a:schemeClr val="accent1"/>
              </a:solidFill>
            </a:endParaRPr>
          </a:p>
        </p:txBody>
      </p:sp>
      <p:sp>
        <p:nvSpPr>
          <p:cNvPr id="2" name="Slide Number Placeholder 1"/>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cs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684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72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3F3DB968-64AC-5D4D-B156-0FF71756A454}"/>
              </a:ext>
            </a:extLst>
          </p:cNvPr>
          <p:cNvSpPr>
            <a:spLocks noGrp="1"/>
          </p:cNvSpPr>
          <p:nvPr>
            <p:ph sz="quarter" idx="12"/>
          </p:nvPr>
        </p:nvSpPr>
        <p:spPr/>
        <p:txBody>
          <a:bodyPr/>
          <a:lstStyle/>
          <a:p>
            <a:r>
              <a:rPr lang="de-DE" sz="1800" dirty="0" err="1">
                <a:solidFill>
                  <a:srgbClr val="1F497D"/>
                </a:solidFill>
                <a:effectLst/>
                <a:latin typeface="Calibri" panose="020F0502020204030204" pitchFamily="34" charset="0"/>
                <a:ea typeface="Calibri" panose="020F0502020204030204" pitchFamily="34" charset="0"/>
              </a:rPr>
              <a:t>Adaptimmune</a:t>
            </a:r>
            <a:endParaRPr lang="de-DE" sz="1800" dirty="0">
              <a:solidFill>
                <a:srgbClr val="1F497D"/>
              </a:solidFill>
              <a:effectLst/>
              <a:latin typeface="Calibri" panose="020F0502020204030204" pitchFamily="34" charset="0"/>
              <a:ea typeface="Calibri" panose="020F0502020204030204" pitchFamily="34" charset="0"/>
            </a:endParaRPr>
          </a:p>
          <a:p>
            <a:r>
              <a:rPr lang="de-DE" sz="1800" dirty="0">
                <a:solidFill>
                  <a:srgbClr val="1F497D"/>
                </a:solidFill>
                <a:effectLst/>
                <a:latin typeface="Calibri" panose="020F0502020204030204" pitchFamily="34" charset="0"/>
                <a:ea typeface="Calibri" panose="020F0502020204030204" pitchFamily="34" charset="0"/>
              </a:rPr>
              <a:t>Bayer</a:t>
            </a:r>
          </a:p>
          <a:p>
            <a:r>
              <a:rPr lang="de-DE" sz="1800" dirty="0">
                <a:solidFill>
                  <a:srgbClr val="1F497D"/>
                </a:solidFill>
                <a:effectLst/>
                <a:latin typeface="Calibri" panose="020F0502020204030204" pitchFamily="34" charset="0"/>
                <a:ea typeface="Calibri" panose="020F0502020204030204" pitchFamily="34" charset="0"/>
              </a:rPr>
              <a:t>BMS</a:t>
            </a:r>
          </a:p>
          <a:p>
            <a:r>
              <a:rPr lang="de-DE" sz="1800" dirty="0">
                <a:solidFill>
                  <a:srgbClr val="1F497D"/>
                </a:solidFill>
                <a:effectLst/>
                <a:latin typeface="Calibri" panose="020F0502020204030204" pitchFamily="34" charset="0"/>
                <a:ea typeface="Calibri" panose="020F0502020204030204" pitchFamily="34" charset="0"/>
              </a:rPr>
              <a:t>AstraZeneca</a:t>
            </a:r>
          </a:p>
          <a:p>
            <a:r>
              <a:rPr lang="de-DE" sz="1800" dirty="0" err="1">
                <a:solidFill>
                  <a:srgbClr val="1F497D"/>
                </a:solidFill>
                <a:effectLst/>
                <a:latin typeface="Calibri" panose="020F0502020204030204" pitchFamily="34" charset="0"/>
                <a:ea typeface="Calibri" panose="020F0502020204030204" pitchFamily="34" charset="0"/>
              </a:rPr>
              <a:t>Sirtex</a:t>
            </a:r>
            <a:endParaRPr lang="de-DE" sz="1800" dirty="0">
              <a:solidFill>
                <a:srgbClr val="1F497D"/>
              </a:solidFill>
              <a:effectLst/>
              <a:latin typeface="Calibri" panose="020F0502020204030204" pitchFamily="34" charset="0"/>
              <a:ea typeface="Calibri" panose="020F0502020204030204" pitchFamily="34" charset="0"/>
            </a:endParaRPr>
          </a:p>
          <a:p>
            <a:r>
              <a:rPr lang="de-DE" sz="1800" dirty="0">
                <a:solidFill>
                  <a:srgbClr val="1F497D"/>
                </a:solidFill>
                <a:effectLst/>
                <a:latin typeface="Calibri" panose="020F0502020204030204" pitchFamily="34" charset="0"/>
                <a:ea typeface="Calibri" panose="020F0502020204030204" pitchFamily="34" charset="0"/>
              </a:rPr>
              <a:t>MSD</a:t>
            </a:r>
          </a:p>
          <a:p>
            <a:r>
              <a:rPr lang="de-DE" sz="1800" dirty="0" err="1">
                <a:solidFill>
                  <a:srgbClr val="1F497D"/>
                </a:solidFill>
                <a:effectLst/>
                <a:latin typeface="Calibri" panose="020F0502020204030204" pitchFamily="34" charset="0"/>
                <a:ea typeface="Calibri" panose="020F0502020204030204" pitchFamily="34" charset="0"/>
              </a:rPr>
              <a:t>Eisai</a:t>
            </a:r>
            <a:endParaRPr lang="de-DE" sz="1800" dirty="0">
              <a:solidFill>
                <a:srgbClr val="1F497D"/>
              </a:solidFill>
              <a:effectLst/>
              <a:latin typeface="Calibri" panose="020F0502020204030204" pitchFamily="34" charset="0"/>
              <a:ea typeface="Calibri" panose="020F0502020204030204" pitchFamily="34" charset="0"/>
            </a:endParaRPr>
          </a:p>
          <a:p>
            <a:r>
              <a:rPr lang="de-DE" sz="1800" dirty="0">
                <a:solidFill>
                  <a:srgbClr val="1F497D"/>
                </a:solidFill>
                <a:effectLst/>
                <a:latin typeface="Calibri" panose="020F0502020204030204" pitchFamily="34" charset="0"/>
                <a:ea typeface="Calibri" panose="020F0502020204030204" pitchFamily="34" charset="0"/>
              </a:rPr>
              <a:t>Ipsen</a:t>
            </a:r>
          </a:p>
          <a:p>
            <a:r>
              <a:rPr lang="de-DE" sz="1800" dirty="0">
                <a:solidFill>
                  <a:srgbClr val="1F497D"/>
                </a:solidFill>
                <a:effectLst/>
                <a:latin typeface="Calibri" panose="020F0502020204030204" pitchFamily="34" charset="0"/>
                <a:ea typeface="Calibri" panose="020F0502020204030204" pitchFamily="34" charset="0"/>
              </a:rPr>
              <a:t>Roche</a:t>
            </a:r>
          </a:p>
          <a:p>
            <a:r>
              <a:rPr lang="de-DE" sz="1800" dirty="0">
                <a:solidFill>
                  <a:srgbClr val="1F497D"/>
                </a:solidFill>
                <a:effectLst/>
                <a:latin typeface="Calibri" panose="020F0502020204030204" pitchFamily="34" charset="0"/>
                <a:ea typeface="Calibri" panose="020F0502020204030204" pitchFamily="34" charset="0"/>
              </a:rPr>
              <a:t>Lilly</a:t>
            </a:r>
          </a:p>
          <a:p>
            <a:r>
              <a:rPr lang="de-DE" sz="1800" dirty="0" err="1">
                <a:solidFill>
                  <a:srgbClr val="1F497D"/>
                </a:solidFill>
                <a:effectLst/>
                <a:latin typeface="Calibri" panose="020F0502020204030204" pitchFamily="34" charset="0"/>
                <a:ea typeface="Calibri" panose="020F0502020204030204" pitchFamily="34" charset="0"/>
              </a:rPr>
              <a:t>Guerbet</a:t>
            </a:r>
            <a:endParaRPr lang="en-SE" sz="1800" dirty="0">
              <a:effectLst/>
              <a:latin typeface="Calibri" panose="020F0502020204030204" pitchFamily="34" charset="0"/>
              <a:ea typeface="Calibri" panose="020F0502020204030204" pitchFamily="34" charset="0"/>
            </a:endParaRPr>
          </a:p>
          <a:p>
            <a:endParaRPr lang="en-GB" dirty="0"/>
          </a:p>
        </p:txBody>
      </p:sp>
      <p:sp>
        <p:nvSpPr>
          <p:cNvPr id="4" name="Titel 3">
            <a:extLst>
              <a:ext uri="{FF2B5EF4-FFF2-40B4-BE49-F238E27FC236}">
                <a16:creationId xmlns:a16="http://schemas.microsoft.com/office/drawing/2014/main" id="{64635906-F76F-FF49-9587-D4044B4C0C6B}"/>
              </a:ext>
            </a:extLst>
          </p:cNvPr>
          <p:cNvSpPr>
            <a:spLocks noGrp="1"/>
          </p:cNvSpPr>
          <p:nvPr>
            <p:ph type="title"/>
          </p:nvPr>
        </p:nvSpPr>
        <p:spPr/>
        <p:txBody>
          <a:bodyPr/>
          <a:lstStyle/>
          <a:p>
            <a:r>
              <a:rPr lang="en-GB"/>
              <a:t>Disclosures</a:t>
            </a:r>
            <a:endParaRPr lang="en-GB" dirty="0"/>
          </a:p>
        </p:txBody>
      </p:sp>
      <p:sp>
        <p:nvSpPr>
          <p:cNvPr id="2" name="Slide Number Placeholder 1">
            <a:extLst>
              <a:ext uri="{FF2B5EF4-FFF2-40B4-BE49-F238E27FC236}">
                <a16:creationId xmlns:a16="http://schemas.microsoft.com/office/drawing/2014/main" id="{9478CA3D-6341-401B-9AF1-7BAA393D6B5B}"/>
              </a:ext>
            </a:extLst>
          </p:cNvPr>
          <p:cNvSpPr>
            <a:spLocks noGrp="1"/>
          </p:cNvSpPr>
          <p:nvPr>
            <p:ph type="sldNum" sz="quarter" idx="4"/>
          </p:nvPr>
        </p:nvSpPr>
        <p:spPr/>
        <p:txBody>
          <a:bodyPr/>
          <a:lstStyle/>
          <a:p>
            <a:fld id="{FCE43C0F-8A7B-3A4B-9DB5-B3472E36E833}" type="slidenum">
              <a:rPr lang="en-GB" smtClean="0"/>
              <a:pPr/>
              <a:t>7</a:t>
            </a:fld>
            <a:endParaRPr lang="en-GB" dirty="0"/>
          </a:p>
        </p:txBody>
      </p:sp>
    </p:spTree>
    <p:extLst>
      <p:ext uri="{BB962C8B-B14F-4D97-AF65-F5344CB8AC3E}">
        <p14:creationId xmlns:p14="http://schemas.microsoft.com/office/powerpoint/2010/main" val="49859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Hepatocellular Carcinoma</a:t>
            </a:r>
            <a:endParaRPr lang="en-US" dirty="0"/>
          </a:p>
        </p:txBody>
      </p:sp>
      <p:sp>
        <p:nvSpPr>
          <p:cNvPr id="8" name="Content Placeholder 7">
            <a:extLst>
              <a:ext uri="{FF2B5EF4-FFF2-40B4-BE49-F238E27FC236}">
                <a16:creationId xmlns:a16="http://schemas.microsoft.com/office/drawing/2014/main" id="{097D5950-E7D5-3544-AB63-58E97293097A}"/>
              </a:ext>
            </a:extLst>
          </p:cNvPr>
          <p:cNvSpPr>
            <a:spLocks noGrp="1"/>
          </p:cNvSpPr>
          <p:nvPr>
            <p:ph sz="quarter" idx="15"/>
          </p:nvPr>
        </p:nvSpPr>
        <p:spPr/>
        <p:txBody>
          <a:bodyPr/>
          <a:lstStyle/>
          <a:p>
            <a:r>
              <a:rPr lang="en-US" altLang="en-US" dirty="0" err="1">
                <a:sym typeface="Arial"/>
              </a:rPr>
              <a:t>Modifed</a:t>
            </a:r>
            <a:r>
              <a:rPr lang="en-US" altLang="en-US" dirty="0">
                <a:sym typeface="Arial"/>
              </a:rPr>
              <a:t> from </a:t>
            </a:r>
            <a:r>
              <a:rPr lang="en-US" altLang="en-US" dirty="0" err="1">
                <a:sym typeface="Arial"/>
              </a:rPr>
              <a:t>Sangro</a:t>
            </a:r>
            <a:r>
              <a:rPr lang="en-US" altLang="en-US" dirty="0">
                <a:sym typeface="Arial"/>
              </a:rPr>
              <a:t>. ASCO GI 2019</a:t>
            </a:r>
          </a:p>
        </p:txBody>
      </p:sp>
      <p:grpSp>
        <p:nvGrpSpPr>
          <p:cNvPr id="52" name="Group 51">
            <a:extLst>
              <a:ext uri="{FF2B5EF4-FFF2-40B4-BE49-F238E27FC236}">
                <a16:creationId xmlns:a16="http://schemas.microsoft.com/office/drawing/2014/main" id="{264EAF1F-415B-465A-9F25-7BE8485F7589}"/>
              </a:ext>
            </a:extLst>
          </p:cNvPr>
          <p:cNvGrpSpPr/>
          <p:nvPr/>
        </p:nvGrpSpPr>
        <p:grpSpPr>
          <a:xfrm>
            <a:off x="1137589" y="1274003"/>
            <a:ext cx="9916823" cy="4862195"/>
            <a:chOff x="163617" y="819542"/>
            <a:chExt cx="8703322" cy="4108242"/>
          </a:xfrm>
        </p:grpSpPr>
        <p:pic>
          <p:nvPicPr>
            <p:cNvPr id="53" name="Picture 75" descr="Captura de pantalla 2017-01-14 a las 18.21.52.png">
              <a:extLst>
                <a:ext uri="{FF2B5EF4-FFF2-40B4-BE49-F238E27FC236}">
                  <a16:creationId xmlns:a16="http://schemas.microsoft.com/office/drawing/2014/main" id="{B1F1617C-D598-4119-883F-6EF96C99F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184" y="1745771"/>
              <a:ext cx="7471755" cy="1308643"/>
            </a:xfrm>
            <a:prstGeom prst="rect">
              <a:avLst/>
            </a:prstGeom>
          </p:spPr>
        </p:pic>
        <p:sp>
          <p:nvSpPr>
            <p:cNvPr id="54" name="TextBox 53">
              <a:extLst>
                <a:ext uri="{FF2B5EF4-FFF2-40B4-BE49-F238E27FC236}">
                  <a16:creationId xmlns:a16="http://schemas.microsoft.com/office/drawing/2014/main" id="{56AB5876-C305-40A0-9B9F-6D283527C952}"/>
                </a:ext>
              </a:extLst>
            </p:cNvPr>
            <p:cNvSpPr txBox="1"/>
            <p:nvPr/>
          </p:nvSpPr>
          <p:spPr>
            <a:xfrm>
              <a:off x="1627791" y="1538841"/>
              <a:ext cx="990702" cy="312062"/>
            </a:xfrm>
            <a:prstGeom prst="rect">
              <a:avLst/>
            </a:prstGeom>
            <a:noFill/>
          </p:spPr>
          <p:txBody>
            <a:bodyPr wrap="none" rtlCol="0">
              <a:spAutoFit/>
            </a:bodyPr>
            <a:lstStyle/>
            <a:p>
              <a:pPr defTabSz="457105">
                <a:defRPr/>
              </a:pPr>
              <a:r>
                <a:rPr lang="en-US" kern="0" dirty="0">
                  <a:solidFill>
                    <a:srgbClr val="343333"/>
                  </a:solidFill>
                  <a:latin typeface="Calibri"/>
                  <a:ea typeface="MS PGothic" pitchFamily="34" charset="-128"/>
                  <a:cs typeface="Arial"/>
                  <a:sym typeface="Arial"/>
                </a:rPr>
                <a:t>Very Early</a:t>
              </a:r>
            </a:p>
          </p:txBody>
        </p:sp>
        <p:sp>
          <p:nvSpPr>
            <p:cNvPr id="55" name="TextBox 54">
              <a:extLst>
                <a:ext uri="{FF2B5EF4-FFF2-40B4-BE49-F238E27FC236}">
                  <a16:creationId xmlns:a16="http://schemas.microsoft.com/office/drawing/2014/main" id="{7A97D61B-12CE-471B-A44B-C772658AC3D9}"/>
                </a:ext>
              </a:extLst>
            </p:cNvPr>
            <p:cNvSpPr txBox="1"/>
            <p:nvPr/>
          </p:nvSpPr>
          <p:spPr>
            <a:xfrm>
              <a:off x="3082451" y="1538841"/>
              <a:ext cx="1148280" cy="312062"/>
            </a:xfrm>
            <a:prstGeom prst="rect">
              <a:avLst/>
            </a:prstGeom>
            <a:noFill/>
          </p:spPr>
          <p:txBody>
            <a:bodyPr wrap="square" rtlCol="0">
              <a:spAutoFit/>
            </a:bodyPr>
            <a:lstStyle/>
            <a:p>
              <a:pPr algn="ctr" defTabSz="457105">
                <a:defRPr/>
              </a:pPr>
              <a:r>
                <a:rPr lang="en-US" kern="0" dirty="0">
                  <a:solidFill>
                    <a:srgbClr val="343333"/>
                  </a:solidFill>
                  <a:latin typeface="Calibri"/>
                  <a:ea typeface="MS PGothic" pitchFamily="34" charset="-128"/>
                  <a:cs typeface="Arial"/>
                  <a:sym typeface="Arial"/>
                </a:rPr>
                <a:t>Early</a:t>
              </a:r>
            </a:p>
          </p:txBody>
        </p:sp>
        <p:sp>
          <p:nvSpPr>
            <p:cNvPr id="56" name="TextBox 55">
              <a:extLst>
                <a:ext uri="{FF2B5EF4-FFF2-40B4-BE49-F238E27FC236}">
                  <a16:creationId xmlns:a16="http://schemas.microsoft.com/office/drawing/2014/main" id="{3D24CCD6-E90C-48B4-BD8E-2106C25128C3}"/>
                </a:ext>
              </a:extLst>
            </p:cNvPr>
            <p:cNvSpPr txBox="1"/>
            <p:nvPr/>
          </p:nvSpPr>
          <p:spPr>
            <a:xfrm>
              <a:off x="4510810" y="1538841"/>
              <a:ext cx="1241121" cy="312062"/>
            </a:xfrm>
            <a:prstGeom prst="rect">
              <a:avLst/>
            </a:prstGeom>
            <a:noFill/>
          </p:spPr>
          <p:txBody>
            <a:bodyPr wrap="none" rtlCol="0">
              <a:spAutoFit/>
            </a:bodyPr>
            <a:lstStyle/>
            <a:p>
              <a:pPr algn="ctr" defTabSz="457105">
                <a:defRPr/>
              </a:pPr>
              <a:r>
                <a:rPr lang="en-US" kern="0" dirty="0">
                  <a:solidFill>
                    <a:srgbClr val="343333"/>
                  </a:solidFill>
                  <a:latin typeface="Calibri"/>
                  <a:ea typeface="MS PGothic" pitchFamily="34" charset="-128"/>
                  <a:cs typeface="Arial"/>
                  <a:sym typeface="Arial"/>
                </a:rPr>
                <a:t>Intermediate</a:t>
              </a:r>
            </a:p>
          </p:txBody>
        </p:sp>
        <p:sp>
          <p:nvSpPr>
            <p:cNvPr id="57" name="TextBox 56">
              <a:extLst>
                <a:ext uri="{FF2B5EF4-FFF2-40B4-BE49-F238E27FC236}">
                  <a16:creationId xmlns:a16="http://schemas.microsoft.com/office/drawing/2014/main" id="{E1C96950-054D-41B2-BCFF-91796222F78A}"/>
                </a:ext>
              </a:extLst>
            </p:cNvPr>
            <p:cNvSpPr txBox="1"/>
            <p:nvPr/>
          </p:nvSpPr>
          <p:spPr>
            <a:xfrm>
              <a:off x="6865611" y="1538841"/>
              <a:ext cx="975227" cy="312062"/>
            </a:xfrm>
            <a:prstGeom prst="rect">
              <a:avLst/>
            </a:prstGeom>
            <a:noFill/>
          </p:spPr>
          <p:txBody>
            <a:bodyPr wrap="none" rtlCol="0">
              <a:spAutoFit/>
            </a:bodyPr>
            <a:lstStyle/>
            <a:p>
              <a:pPr algn="ctr" defTabSz="457105">
                <a:defRPr/>
              </a:pPr>
              <a:r>
                <a:rPr lang="en-US" kern="0" dirty="0">
                  <a:solidFill>
                    <a:srgbClr val="343333"/>
                  </a:solidFill>
                  <a:latin typeface="Calibri"/>
                  <a:ea typeface="MS PGothic" pitchFamily="34" charset="-128"/>
                  <a:cs typeface="Arial"/>
                  <a:sym typeface="Arial"/>
                </a:rPr>
                <a:t>Advanced</a:t>
              </a:r>
            </a:p>
          </p:txBody>
        </p:sp>
        <p:sp>
          <p:nvSpPr>
            <p:cNvPr id="58" name="TextBox 57">
              <a:extLst>
                <a:ext uri="{FF2B5EF4-FFF2-40B4-BE49-F238E27FC236}">
                  <a16:creationId xmlns:a16="http://schemas.microsoft.com/office/drawing/2014/main" id="{08C71116-B59D-4E18-A3F9-1C289F7908C2}"/>
                </a:ext>
              </a:extLst>
            </p:cNvPr>
            <p:cNvSpPr txBox="1"/>
            <p:nvPr/>
          </p:nvSpPr>
          <p:spPr>
            <a:xfrm>
              <a:off x="163617" y="1538841"/>
              <a:ext cx="707925" cy="312062"/>
            </a:xfrm>
            <a:prstGeom prst="rect">
              <a:avLst/>
            </a:prstGeom>
            <a:noFill/>
          </p:spPr>
          <p:txBody>
            <a:bodyPr wrap="none" rtlCol="0">
              <a:spAutoFit/>
            </a:bodyPr>
            <a:lstStyle/>
            <a:p>
              <a:pPr defTabSz="457105">
                <a:defRPr/>
              </a:pPr>
              <a:r>
                <a:rPr lang="en-US" b="1" kern="0" dirty="0">
                  <a:solidFill>
                    <a:srgbClr val="FFA402"/>
                  </a:solidFill>
                  <a:latin typeface="Calibri"/>
                  <a:ea typeface="MS PGothic" pitchFamily="34" charset="-128"/>
                  <a:cs typeface="Arial"/>
                  <a:sym typeface="Arial"/>
                </a:rPr>
                <a:t>STAGE</a:t>
              </a:r>
            </a:p>
          </p:txBody>
        </p:sp>
        <p:sp>
          <p:nvSpPr>
            <p:cNvPr id="59" name="TextBox 58">
              <a:extLst>
                <a:ext uri="{FF2B5EF4-FFF2-40B4-BE49-F238E27FC236}">
                  <a16:creationId xmlns:a16="http://schemas.microsoft.com/office/drawing/2014/main" id="{4BF8223B-6400-450C-9046-12A03F58C24D}"/>
                </a:ext>
              </a:extLst>
            </p:cNvPr>
            <p:cNvSpPr txBox="1"/>
            <p:nvPr/>
          </p:nvSpPr>
          <p:spPr>
            <a:xfrm>
              <a:off x="163617" y="2151957"/>
              <a:ext cx="954124" cy="546108"/>
            </a:xfrm>
            <a:prstGeom prst="rect">
              <a:avLst/>
            </a:prstGeom>
            <a:noFill/>
          </p:spPr>
          <p:txBody>
            <a:bodyPr wrap="none" rtlCol="0">
              <a:spAutoFit/>
            </a:bodyPr>
            <a:lstStyle/>
            <a:p>
              <a:pPr defTabSz="457105">
                <a:defRPr/>
              </a:pPr>
              <a:r>
                <a:rPr lang="en-US" b="1" kern="0" dirty="0">
                  <a:solidFill>
                    <a:srgbClr val="FFA402"/>
                  </a:solidFill>
                  <a:latin typeface="Calibri"/>
                  <a:ea typeface="MS PGothic" pitchFamily="34" charset="-128"/>
                  <a:cs typeface="Arial"/>
                  <a:sym typeface="Arial"/>
                </a:rPr>
                <a:t>TUMOUR</a:t>
              </a:r>
            </a:p>
            <a:p>
              <a:pPr defTabSz="457105">
                <a:defRPr/>
              </a:pPr>
              <a:r>
                <a:rPr lang="en-US" b="1" kern="0" dirty="0">
                  <a:solidFill>
                    <a:srgbClr val="FFA402"/>
                  </a:solidFill>
                  <a:latin typeface="Calibri"/>
                  <a:ea typeface="MS PGothic" pitchFamily="34" charset="-128"/>
                  <a:cs typeface="Arial"/>
                  <a:sym typeface="Arial"/>
                </a:rPr>
                <a:t>BURDEN</a:t>
              </a:r>
            </a:p>
          </p:txBody>
        </p:sp>
        <p:sp>
          <p:nvSpPr>
            <p:cNvPr id="60" name="TextBox 59">
              <a:extLst>
                <a:ext uri="{FF2B5EF4-FFF2-40B4-BE49-F238E27FC236}">
                  <a16:creationId xmlns:a16="http://schemas.microsoft.com/office/drawing/2014/main" id="{90F82F58-55DD-4F8C-9A63-1FA4AEBD32B8}"/>
                </a:ext>
              </a:extLst>
            </p:cNvPr>
            <p:cNvSpPr txBox="1"/>
            <p:nvPr/>
          </p:nvSpPr>
          <p:spPr>
            <a:xfrm>
              <a:off x="163617" y="3168858"/>
              <a:ext cx="1205949" cy="312062"/>
            </a:xfrm>
            <a:prstGeom prst="rect">
              <a:avLst/>
            </a:prstGeom>
            <a:noFill/>
          </p:spPr>
          <p:txBody>
            <a:bodyPr wrap="none" rtlCol="0">
              <a:spAutoFit/>
            </a:bodyPr>
            <a:lstStyle/>
            <a:p>
              <a:pPr defTabSz="457105">
                <a:defRPr/>
              </a:pPr>
              <a:r>
                <a:rPr lang="en-US" b="1" kern="0" dirty="0">
                  <a:solidFill>
                    <a:srgbClr val="FFA402"/>
                  </a:solidFill>
                  <a:latin typeface="Calibri"/>
                  <a:ea typeface="MS PGothic" pitchFamily="34" charset="-128"/>
                  <a:cs typeface="Arial"/>
                  <a:sym typeface="Arial"/>
                </a:rPr>
                <a:t>TREATMENT</a:t>
              </a:r>
            </a:p>
          </p:txBody>
        </p:sp>
        <p:sp>
          <p:nvSpPr>
            <p:cNvPr id="61" name="TextBox 60">
              <a:extLst>
                <a:ext uri="{FF2B5EF4-FFF2-40B4-BE49-F238E27FC236}">
                  <a16:creationId xmlns:a16="http://schemas.microsoft.com/office/drawing/2014/main" id="{69EC8097-C076-45CE-B65B-ABFEE2C8CD3B}"/>
                </a:ext>
              </a:extLst>
            </p:cNvPr>
            <p:cNvSpPr txBox="1"/>
            <p:nvPr/>
          </p:nvSpPr>
          <p:spPr>
            <a:xfrm>
              <a:off x="163617" y="831628"/>
              <a:ext cx="1110284" cy="312062"/>
            </a:xfrm>
            <a:prstGeom prst="rect">
              <a:avLst/>
            </a:prstGeom>
            <a:noFill/>
          </p:spPr>
          <p:txBody>
            <a:bodyPr wrap="none" rtlCol="0">
              <a:spAutoFit/>
            </a:bodyPr>
            <a:lstStyle/>
            <a:p>
              <a:pPr defTabSz="457105">
                <a:defRPr/>
              </a:pPr>
              <a:r>
                <a:rPr lang="en-US" b="1" kern="0" dirty="0">
                  <a:solidFill>
                    <a:srgbClr val="FFA402"/>
                  </a:solidFill>
                  <a:latin typeface="Calibri"/>
                  <a:ea typeface="MS PGothic" pitchFamily="34" charset="-128"/>
                  <a:cs typeface="Arial"/>
                  <a:sym typeface="Arial"/>
                </a:rPr>
                <a:t>DIAGNOSIS</a:t>
              </a:r>
            </a:p>
          </p:txBody>
        </p:sp>
        <p:grpSp>
          <p:nvGrpSpPr>
            <p:cNvPr id="62" name="Group 61">
              <a:extLst>
                <a:ext uri="{FF2B5EF4-FFF2-40B4-BE49-F238E27FC236}">
                  <a16:creationId xmlns:a16="http://schemas.microsoft.com/office/drawing/2014/main" id="{1BAD0012-4154-4CA2-A27B-683B8B419754}"/>
                </a:ext>
              </a:extLst>
            </p:cNvPr>
            <p:cNvGrpSpPr/>
            <p:nvPr/>
          </p:nvGrpSpPr>
          <p:grpSpPr>
            <a:xfrm>
              <a:off x="1516421" y="819542"/>
              <a:ext cx="7252435" cy="524397"/>
              <a:chOff x="1516421" y="939686"/>
              <a:chExt cx="7252435" cy="524397"/>
            </a:xfrm>
          </p:grpSpPr>
          <p:sp>
            <p:nvSpPr>
              <p:cNvPr id="72" name="Right Triangle 71">
                <a:extLst>
                  <a:ext uri="{FF2B5EF4-FFF2-40B4-BE49-F238E27FC236}">
                    <a16:creationId xmlns:a16="http://schemas.microsoft.com/office/drawing/2014/main" id="{A90ADC08-BC13-4B9F-8B3F-E7E3EDDE093B}"/>
                  </a:ext>
                </a:extLst>
              </p:cNvPr>
              <p:cNvSpPr/>
              <p:nvPr/>
            </p:nvSpPr>
            <p:spPr>
              <a:xfrm>
                <a:off x="1516421" y="1011107"/>
                <a:ext cx="7252435" cy="452976"/>
              </a:xfrm>
              <a:prstGeom prst="rtTriangle">
                <a:avLst/>
              </a:prstGeom>
              <a:gradFill flip="none" rotWithShape="1">
                <a:gsLst>
                  <a:gs pos="0">
                    <a:schemeClr val="tx2"/>
                  </a:gs>
                  <a:gs pos="100000">
                    <a:srgbClr val="FFFFFF"/>
                  </a:gs>
                </a:gsLst>
                <a:lin ang="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105">
                  <a:defRPr/>
                </a:pPr>
                <a:endParaRPr lang="en-US" kern="0" dirty="0">
                  <a:solidFill>
                    <a:prstClr val="white"/>
                  </a:solidFill>
                  <a:latin typeface="Calibri"/>
                  <a:ea typeface="MS PGothic" pitchFamily="34" charset="-128"/>
                  <a:cs typeface="Arial"/>
                  <a:sym typeface="Arial"/>
                </a:endParaRPr>
              </a:p>
            </p:txBody>
          </p:sp>
          <p:sp>
            <p:nvSpPr>
              <p:cNvPr id="73" name="Right Triangle 72">
                <a:extLst>
                  <a:ext uri="{FF2B5EF4-FFF2-40B4-BE49-F238E27FC236}">
                    <a16:creationId xmlns:a16="http://schemas.microsoft.com/office/drawing/2014/main" id="{7857D096-B7C0-4889-800A-10F6D79A62C2}"/>
                  </a:ext>
                </a:extLst>
              </p:cNvPr>
              <p:cNvSpPr/>
              <p:nvPr/>
            </p:nvSpPr>
            <p:spPr>
              <a:xfrm rot="10800000">
                <a:off x="1516421" y="954488"/>
                <a:ext cx="7252435" cy="452976"/>
              </a:xfrm>
              <a:prstGeom prst="rtTriangle">
                <a:avLst/>
              </a:prstGeom>
              <a:gradFill flip="none" rotWithShape="1">
                <a:gsLst>
                  <a:gs pos="0">
                    <a:schemeClr val="accent2"/>
                  </a:gs>
                  <a:gs pos="100000">
                    <a:srgbClr val="FFFFFF"/>
                  </a:gs>
                </a:gsLst>
                <a:lin ang="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105">
                  <a:defRPr/>
                </a:pPr>
                <a:endParaRPr lang="en-US" kern="0" dirty="0">
                  <a:solidFill>
                    <a:prstClr val="white"/>
                  </a:solidFill>
                  <a:latin typeface="Calibri"/>
                  <a:ea typeface="MS PGothic" pitchFamily="34" charset="-128"/>
                  <a:cs typeface="Arial"/>
                  <a:sym typeface="Arial"/>
                </a:endParaRPr>
              </a:p>
            </p:txBody>
          </p:sp>
          <p:sp>
            <p:nvSpPr>
              <p:cNvPr id="74" name="TextBox 73">
                <a:extLst>
                  <a:ext uri="{FF2B5EF4-FFF2-40B4-BE49-F238E27FC236}">
                    <a16:creationId xmlns:a16="http://schemas.microsoft.com/office/drawing/2014/main" id="{60A18767-ECA0-4C43-AC12-0D31490A8C2E}"/>
                  </a:ext>
                </a:extLst>
              </p:cNvPr>
              <p:cNvSpPr txBox="1"/>
              <p:nvPr/>
            </p:nvSpPr>
            <p:spPr>
              <a:xfrm>
                <a:off x="1516421" y="1083907"/>
                <a:ext cx="978040" cy="312062"/>
              </a:xfrm>
              <a:prstGeom prst="rect">
                <a:avLst/>
              </a:prstGeom>
              <a:noFill/>
            </p:spPr>
            <p:txBody>
              <a:bodyPr wrap="none" rtlCol="0">
                <a:spAutoFit/>
              </a:bodyPr>
              <a:lstStyle/>
              <a:p>
                <a:pPr defTabSz="457105">
                  <a:defRPr/>
                </a:pPr>
                <a:r>
                  <a:rPr lang="en-US" b="1" kern="0" dirty="0">
                    <a:solidFill>
                      <a:prstClr val="white"/>
                    </a:solidFill>
                    <a:latin typeface="Calibri"/>
                    <a:ea typeface="MS PGothic" pitchFamily="34" charset="-128"/>
                    <a:cs typeface="Arial"/>
                    <a:sym typeface="Arial"/>
                  </a:rPr>
                  <a:t>Screening</a:t>
                </a:r>
              </a:p>
            </p:txBody>
          </p:sp>
          <p:sp>
            <p:nvSpPr>
              <p:cNvPr id="75" name="TextBox 74">
                <a:extLst>
                  <a:ext uri="{FF2B5EF4-FFF2-40B4-BE49-F238E27FC236}">
                    <a16:creationId xmlns:a16="http://schemas.microsoft.com/office/drawing/2014/main" id="{3AD11AC3-94FF-4D8E-8184-B16873E402C3}"/>
                  </a:ext>
                </a:extLst>
              </p:cNvPr>
              <p:cNvSpPr txBox="1"/>
              <p:nvPr/>
            </p:nvSpPr>
            <p:spPr>
              <a:xfrm>
                <a:off x="7719066" y="939686"/>
                <a:ext cx="1049789" cy="312062"/>
              </a:xfrm>
              <a:prstGeom prst="rect">
                <a:avLst/>
              </a:prstGeom>
              <a:noFill/>
            </p:spPr>
            <p:txBody>
              <a:bodyPr wrap="none" rtlCol="0">
                <a:spAutoFit/>
              </a:bodyPr>
              <a:lstStyle/>
              <a:p>
                <a:pPr algn="r" defTabSz="457105">
                  <a:defRPr/>
                </a:pPr>
                <a:r>
                  <a:rPr lang="en-US" b="1" kern="0" dirty="0">
                    <a:solidFill>
                      <a:prstClr val="white"/>
                    </a:solidFill>
                    <a:latin typeface="Calibri"/>
                    <a:ea typeface="MS PGothic" pitchFamily="34" charset="-128"/>
                    <a:cs typeface="Arial"/>
                    <a:sym typeface="Arial"/>
                  </a:rPr>
                  <a:t>Symptoms</a:t>
                </a:r>
              </a:p>
            </p:txBody>
          </p:sp>
        </p:grpSp>
        <p:sp>
          <p:nvSpPr>
            <p:cNvPr id="63" name="Right Triangle 62">
              <a:extLst>
                <a:ext uri="{FF2B5EF4-FFF2-40B4-BE49-F238E27FC236}">
                  <a16:creationId xmlns:a16="http://schemas.microsoft.com/office/drawing/2014/main" id="{95316E4E-B41E-4FFB-A7FE-0EA6793DB05A}"/>
                </a:ext>
              </a:extLst>
            </p:cNvPr>
            <p:cNvSpPr/>
            <p:nvPr/>
          </p:nvSpPr>
          <p:spPr>
            <a:xfrm>
              <a:off x="1516421" y="3193125"/>
              <a:ext cx="3304832" cy="962621"/>
            </a:xfrm>
            <a:prstGeom prst="rtTriangle">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105">
                <a:defRPr/>
              </a:pPr>
              <a:endParaRPr lang="en-US" kern="0" dirty="0">
                <a:solidFill>
                  <a:prstClr val="white"/>
                </a:solidFill>
                <a:latin typeface="Calibri"/>
                <a:ea typeface="MS PGothic" pitchFamily="34" charset="-128"/>
                <a:cs typeface="Arial"/>
                <a:sym typeface="Arial"/>
              </a:endParaRPr>
            </a:p>
          </p:txBody>
        </p:sp>
        <p:sp>
          <p:nvSpPr>
            <p:cNvPr id="64" name="TextBox 63">
              <a:extLst>
                <a:ext uri="{FF2B5EF4-FFF2-40B4-BE49-F238E27FC236}">
                  <a16:creationId xmlns:a16="http://schemas.microsoft.com/office/drawing/2014/main" id="{EEFBC997-F317-4C25-8FB3-12A81DD8B67B}"/>
                </a:ext>
              </a:extLst>
            </p:cNvPr>
            <p:cNvSpPr txBox="1"/>
            <p:nvPr/>
          </p:nvSpPr>
          <p:spPr>
            <a:xfrm>
              <a:off x="1536346" y="3485148"/>
              <a:ext cx="979447" cy="546108"/>
            </a:xfrm>
            <a:prstGeom prst="rect">
              <a:avLst/>
            </a:prstGeom>
            <a:noFill/>
          </p:spPr>
          <p:txBody>
            <a:bodyPr wrap="none" rtlCol="0">
              <a:spAutoFit/>
            </a:bodyPr>
            <a:lstStyle/>
            <a:p>
              <a:pPr defTabSz="457105">
                <a:defRPr/>
              </a:pPr>
              <a:r>
                <a:rPr lang="en-US" b="1" kern="0" dirty="0">
                  <a:solidFill>
                    <a:prstClr val="white"/>
                  </a:solidFill>
                  <a:latin typeface="Calibri"/>
                  <a:ea typeface="MS PGothic" pitchFamily="34" charset="-128"/>
                  <a:cs typeface="Arial"/>
                  <a:sym typeface="Arial"/>
                </a:rPr>
                <a:t>Resection</a:t>
              </a:r>
            </a:p>
            <a:p>
              <a:pPr defTabSz="457105">
                <a:defRPr/>
              </a:pPr>
              <a:r>
                <a:rPr lang="en-US" b="1" kern="0" dirty="0">
                  <a:solidFill>
                    <a:prstClr val="white"/>
                  </a:solidFill>
                  <a:latin typeface="Calibri"/>
                  <a:ea typeface="MS PGothic" pitchFamily="34" charset="-128"/>
                  <a:cs typeface="Arial"/>
                  <a:sym typeface="Arial"/>
                </a:rPr>
                <a:t>Ablation</a:t>
              </a:r>
            </a:p>
          </p:txBody>
        </p:sp>
        <p:sp>
          <p:nvSpPr>
            <p:cNvPr id="65" name="Freeform 27">
              <a:extLst>
                <a:ext uri="{FF2B5EF4-FFF2-40B4-BE49-F238E27FC236}">
                  <a16:creationId xmlns:a16="http://schemas.microsoft.com/office/drawing/2014/main" id="{8B9BBE11-B581-4398-BEE2-55FE40BA9589}"/>
                </a:ext>
              </a:extLst>
            </p:cNvPr>
            <p:cNvSpPr/>
            <p:nvPr/>
          </p:nvSpPr>
          <p:spPr>
            <a:xfrm>
              <a:off x="5185275" y="3176994"/>
              <a:ext cx="3570896" cy="978752"/>
            </a:xfrm>
            <a:custGeom>
              <a:avLst/>
              <a:gdLst>
                <a:gd name="connsiteX0" fmla="*/ 0 w 3793906"/>
                <a:gd name="connsiteY0" fmla="*/ 962574 h 978752"/>
                <a:gd name="connsiteX1" fmla="*/ 2273108 w 3793906"/>
                <a:gd name="connsiteY1" fmla="*/ 8089 h 978752"/>
                <a:gd name="connsiteX2" fmla="*/ 3785816 w 3793906"/>
                <a:gd name="connsiteY2" fmla="*/ 0 h 978752"/>
                <a:gd name="connsiteX3" fmla="*/ 3793906 w 3793906"/>
                <a:gd name="connsiteY3" fmla="*/ 978752 h 978752"/>
                <a:gd name="connsiteX4" fmla="*/ 0 w 3793906"/>
                <a:gd name="connsiteY4" fmla="*/ 962574 h 978752"/>
                <a:gd name="connsiteX0" fmla="*/ 0 w 4080460"/>
                <a:gd name="connsiteY0" fmla="*/ 978752 h 978752"/>
                <a:gd name="connsiteX1" fmla="*/ 2559662 w 4080460"/>
                <a:gd name="connsiteY1" fmla="*/ 8089 h 978752"/>
                <a:gd name="connsiteX2" fmla="*/ 4072370 w 4080460"/>
                <a:gd name="connsiteY2" fmla="*/ 0 h 978752"/>
                <a:gd name="connsiteX3" fmla="*/ 4080460 w 4080460"/>
                <a:gd name="connsiteY3" fmla="*/ 978752 h 978752"/>
                <a:gd name="connsiteX4" fmla="*/ 0 w 4080460"/>
                <a:gd name="connsiteY4" fmla="*/ 978752 h 978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0460" h="978752">
                  <a:moveTo>
                    <a:pt x="0" y="978752"/>
                  </a:moveTo>
                  <a:lnTo>
                    <a:pt x="2559662" y="8089"/>
                  </a:lnTo>
                  <a:lnTo>
                    <a:pt x="4072370" y="0"/>
                  </a:lnTo>
                  <a:cubicBezTo>
                    <a:pt x="4075067" y="326251"/>
                    <a:pt x="4077763" y="652501"/>
                    <a:pt x="4080460" y="978752"/>
                  </a:cubicBezTo>
                  <a:lnTo>
                    <a:pt x="0" y="978752"/>
                  </a:lnTo>
                  <a:close/>
                </a:path>
              </a:pathLst>
            </a:custGeom>
            <a:solidFill>
              <a:schemeClr val="tx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105">
                <a:defRPr/>
              </a:pPr>
              <a:endParaRPr lang="en-US" kern="0" dirty="0">
                <a:solidFill>
                  <a:prstClr val="white"/>
                </a:solidFill>
                <a:latin typeface="Calibri"/>
                <a:ea typeface="MS PGothic" pitchFamily="34" charset="-128"/>
                <a:cs typeface="Arial"/>
                <a:sym typeface="Arial"/>
              </a:endParaRPr>
            </a:p>
          </p:txBody>
        </p:sp>
        <p:sp>
          <p:nvSpPr>
            <p:cNvPr id="66" name="Freeform 29">
              <a:extLst>
                <a:ext uri="{FF2B5EF4-FFF2-40B4-BE49-F238E27FC236}">
                  <a16:creationId xmlns:a16="http://schemas.microsoft.com/office/drawing/2014/main" id="{CAE0D052-56B6-43AE-A9BE-23A85CAEDD2D}"/>
                </a:ext>
              </a:extLst>
            </p:cNvPr>
            <p:cNvSpPr/>
            <p:nvPr/>
          </p:nvSpPr>
          <p:spPr>
            <a:xfrm>
              <a:off x="1601688" y="3185083"/>
              <a:ext cx="5735349" cy="970663"/>
            </a:xfrm>
            <a:custGeom>
              <a:avLst/>
              <a:gdLst>
                <a:gd name="connsiteX0" fmla="*/ 0 w 5735349"/>
                <a:gd name="connsiteY0" fmla="*/ 0 h 970663"/>
                <a:gd name="connsiteX1" fmla="*/ 3413706 w 5735349"/>
                <a:gd name="connsiteY1" fmla="*/ 970663 h 970663"/>
                <a:gd name="connsiteX2" fmla="*/ 5735349 w 5735349"/>
                <a:gd name="connsiteY2" fmla="*/ 0 h 970663"/>
                <a:gd name="connsiteX3" fmla="*/ 0 w 5735349"/>
                <a:gd name="connsiteY3" fmla="*/ 0 h 970663"/>
              </a:gdLst>
              <a:ahLst/>
              <a:cxnLst>
                <a:cxn ang="0">
                  <a:pos x="connsiteX0" y="connsiteY0"/>
                </a:cxn>
                <a:cxn ang="0">
                  <a:pos x="connsiteX1" y="connsiteY1"/>
                </a:cxn>
                <a:cxn ang="0">
                  <a:pos x="connsiteX2" y="connsiteY2"/>
                </a:cxn>
                <a:cxn ang="0">
                  <a:pos x="connsiteX3" y="connsiteY3"/>
                </a:cxn>
              </a:cxnLst>
              <a:rect l="l" t="t" r="r" b="b"/>
              <a:pathLst>
                <a:path w="5735349" h="970663">
                  <a:moveTo>
                    <a:pt x="0" y="0"/>
                  </a:moveTo>
                  <a:lnTo>
                    <a:pt x="3413706" y="970663"/>
                  </a:lnTo>
                  <a:lnTo>
                    <a:pt x="5735349" y="0"/>
                  </a:lnTo>
                  <a:lnTo>
                    <a:pt x="0" y="0"/>
                  </a:lnTo>
                  <a:close/>
                </a:path>
              </a:pathLst>
            </a:custGeom>
            <a:solidFill>
              <a:schemeClr val="tx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105">
                <a:defRPr/>
              </a:pPr>
              <a:endParaRPr lang="en-US" kern="0" dirty="0">
                <a:solidFill>
                  <a:prstClr val="white"/>
                </a:solidFill>
                <a:latin typeface="Calibri"/>
                <a:ea typeface="MS PGothic" pitchFamily="34" charset="-128"/>
                <a:cs typeface="Arial"/>
                <a:sym typeface="Arial"/>
              </a:endParaRPr>
            </a:p>
          </p:txBody>
        </p:sp>
        <p:sp>
          <p:nvSpPr>
            <p:cNvPr id="67" name="TextBox 66">
              <a:extLst>
                <a:ext uri="{FF2B5EF4-FFF2-40B4-BE49-F238E27FC236}">
                  <a16:creationId xmlns:a16="http://schemas.microsoft.com/office/drawing/2014/main" id="{2CE1E7C4-6AA3-4F7A-86E6-2BFAC3568E91}"/>
                </a:ext>
              </a:extLst>
            </p:cNvPr>
            <p:cNvSpPr txBox="1"/>
            <p:nvPr/>
          </p:nvSpPr>
          <p:spPr>
            <a:xfrm>
              <a:off x="3452171" y="3300483"/>
              <a:ext cx="2738164" cy="312062"/>
            </a:xfrm>
            <a:prstGeom prst="rect">
              <a:avLst/>
            </a:prstGeom>
            <a:noFill/>
          </p:spPr>
          <p:txBody>
            <a:bodyPr wrap="square" rtlCol="0">
              <a:spAutoFit/>
            </a:bodyPr>
            <a:lstStyle/>
            <a:p>
              <a:pPr algn="ctr" defTabSz="457105">
                <a:defRPr/>
              </a:pPr>
              <a:r>
                <a:rPr lang="en-US" b="1" kern="0" dirty="0">
                  <a:solidFill>
                    <a:prstClr val="white"/>
                  </a:solidFill>
                  <a:latin typeface="Calibri"/>
                  <a:ea typeface="MS PGothic" pitchFamily="34" charset="-128"/>
                  <a:cs typeface="Arial"/>
                  <a:sym typeface="Arial"/>
                </a:rPr>
                <a:t>Intra-arterial Therapies</a:t>
              </a:r>
            </a:p>
          </p:txBody>
        </p:sp>
        <p:sp>
          <p:nvSpPr>
            <p:cNvPr id="68" name="TextBox 67">
              <a:extLst>
                <a:ext uri="{FF2B5EF4-FFF2-40B4-BE49-F238E27FC236}">
                  <a16:creationId xmlns:a16="http://schemas.microsoft.com/office/drawing/2014/main" id="{909F9B7A-9225-451A-91EF-AC5675BC534D}"/>
                </a:ext>
              </a:extLst>
            </p:cNvPr>
            <p:cNvSpPr txBox="1"/>
            <p:nvPr/>
          </p:nvSpPr>
          <p:spPr>
            <a:xfrm>
              <a:off x="7712488" y="3485148"/>
              <a:ext cx="982260" cy="546108"/>
            </a:xfrm>
            <a:prstGeom prst="rect">
              <a:avLst/>
            </a:prstGeom>
            <a:noFill/>
          </p:spPr>
          <p:txBody>
            <a:bodyPr wrap="none" rtlCol="0">
              <a:spAutoFit/>
            </a:bodyPr>
            <a:lstStyle/>
            <a:p>
              <a:pPr algn="r" defTabSz="457105">
                <a:defRPr/>
              </a:pPr>
              <a:r>
                <a:rPr lang="en-US" b="1" kern="0" dirty="0">
                  <a:solidFill>
                    <a:prstClr val="white"/>
                  </a:solidFill>
                  <a:latin typeface="Calibri"/>
                  <a:ea typeface="MS PGothic" pitchFamily="34" charset="-128"/>
                  <a:cs typeface="Arial"/>
                  <a:sym typeface="Arial"/>
                </a:rPr>
                <a:t>Systemic</a:t>
              </a:r>
            </a:p>
            <a:p>
              <a:pPr algn="r" defTabSz="457105">
                <a:defRPr/>
              </a:pPr>
              <a:r>
                <a:rPr lang="en-US" b="1" kern="0" dirty="0">
                  <a:solidFill>
                    <a:prstClr val="white"/>
                  </a:solidFill>
                  <a:latin typeface="Calibri"/>
                  <a:ea typeface="MS PGothic" pitchFamily="34" charset="-128"/>
                  <a:cs typeface="Arial"/>
                  <a:sym typeface="Arial"/>
                </a:rPr>
                <a:t>Therapies</a:t>
              </a:r>
            </a:p>
          </p:txBody>
        </p:sp>
        <p:sp>
          <p:nvSpPr>
            <p:cNvPr id="69" name="Content Placeholder 3">
              <a:extLst>
                <a:ext uri="{FF2B5EF4-FFF2-40B4-BE49-F238E27FC236}">
                  <a16:creationId xmlns:a16="http://schemas.microsoft.com/office/drawing/2014/main" id="{B89C2C09-CF5D-4E74-8CA2-C34838A506C3}"/>
                </a:ext>
              </a:extLst>
            </p:cNvPr>
            <p:cNvSpPr txBox="1">
              <a:spLocks/>
            </p:cNvSpPr>
            <p:nvPr/>
          </p:nvSpPr>
          <p:spPr>
            <a:xfrm>
              <a:off x="1417031" y="4314210"/>
              <a:ext cx="7350518" cy="613574"/>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34951" lvl="1" defTabSz="457105">
                <a:buClr>
                  <a:schemeClr val="accent1"/>
                </a:buClr>
                <a:buFont typeface="Arial" panose="020B0604020202020204" pitchFamily="34" charset="0"/>
                <a:buChar char="•"/>
                <a:defRPr/>
              </a:pPr>
              <a:r>
                <a:rPr lang="en-US" altLang="en-US" sz="1400" dirty="0">
                  <a:solidFill>
                    <a:schemeClr val="tx2"/>
                  </a:solidFill>
                  <a:latin typeface="Calibri"/>
                  <a:sym typeface="Gill Sans" charset="0"/>
                </a:rPr>
                <a:t>Multifocal hepatocarcinogenesis (higher recurrence rates)</a:t>
              </a:r>
            </a:p>
            <a:p>
              <a:pPr marL="334951" lvl="1" defTabSz="457105">
                <a:buClr>
                  <a:schemeClr val="accent1"/>
                </a:buClr>
                <a:buFont typeface="Arial" panose="020B0604020202020204" pitchFamily="34" charset="0"/>
                <a:buChar char="•"/>
                <a:defRPr/>
              </a:pPr>
              <a:r>
                <a:rPr lang="en-US" altLang="en-US" sz="1400" dirty="0">
                  <a:solidFill>
                    <a:schemeClr val="tx2"/>
                  </a:solidFill>
                  <a:latin typeface="Calibri"/>
                  <a:sym typeface="Gill Sans" charset="0"/>
                </a:rPr>
                <a:t>Portal hypertension &amp; impaired hepatic function (competing risk for death and toxicities)</a:t>
              </a:r>
            </a:p>
          </p:txBody>
        </p:sp>
        <p:sp>
          <p:nvSpPr>
            <p:cNvPr id="70" name="TextBox 13">
              <a:extLst>
                <a:ext uri="{FF2B5EF4-FFF2-40B4-BE49-F238E27FC236}">
                  <a16:creationId xmlns:a16="http://schemas.microsoft.com/office/drawing/2014/main" id="{415F6B31-769E-49C4-988B-EE781EF9CD21}"/>
                </a:ext>
              </a:extLst>
            </p:cNvPr>
            <p:cNvSpPr txBox="1"/>
            <p:nvPr/>
          </p:nvSpPr>
          <p:spPr>
            <a:xfrm>
              <a:off x="163617" y="4403661"/>
              <a:ext cx="1059637" cy="312062"/>
            </a:xfrm>
            <a:prstGeom prst="rect">
              <a:avLst/>
            </a:prstGeom>
            <a:noFill/>
          </p:spPr>
          <p:txBody>
            <a:bodyPr wrap="none" rtlCol="0">
              <a:spAutoFit/>
            </a:bodyPr>
            <a:lstStyle/>
            <a:p>
              <a:pPr defTabSz="457105">
                <a:defRPr/>
              </a:pPr>
              <a:r>
                <a:rPr lang="en-US" b="1" kern="0" dirty="0">
                  <a:solidFill>
                    <a:srgbClr val="FFA402"/>
                  </a:solidFill>
                  <a:latin typeface="Calibri"/>
                  <a:ea typeface="MS PGothic" pitchFamily="34" charset="-128"/>
                  <a:cs typeface="Arial"/>
                  <a:sym typeface="Arial"/>
                </a:rPr>
                <a:t>CIRRHOSIS</a:t>
              </a:r>
            </a:p>
          </p:txBody>
        </p:sp>
      </p:grpSp>
      <p:sp>
        <p:nvSpPr>
          <p:cNvPr id="12" name="Slide Number Placeholder 11">
            <a:extLst>
              <a:ext uri="{FF2B5EF4-FFF2-40B4-BE49-F238E27FC236}">
                <a16:creationId xmlns:a16="http://schemas.microsoft.com/office/drawing/2014/main" id="{833F3A80-3C1B-C64B-80FB-6F35D5994CFC}"/>
              </a:ext>
            </a:extLst>
          </p:cNvPr>
          <p:cNvSpPr>
            <a:spLocks noGrp="1"/>
          </p:cNvSpPr>
          <p:nvPr>
            <p:ph type="sldNum" sz="quarter" idx="4"/>
          </p:nvPr>
        </p:nvSpPr>
        <p:spPr/>
        <p:txBody>
          <a:bodyPr/>
          <a:lstStyle/>
          <a:p>
            <a:fld id="{FCE43C0F-8A7B-3A4B-9DB5-B3472E36E833}" type="slidenum">
              <a:rPr lang="en-GB" smtClean="0"/>
              <a:pPr/>
              <a:t>8</a:t>
            </a:fld>
            <a:endParaRPr lang="en-GB" dirty="0"/>
          </a:p>
        </p:txBody>
      </p:sp>
    </p:spTree>
    <p:extLst>
      <p:ext uri="{BB962C8B-B14F-4D97-AF65-F5344CB8AC3E}">
        <p14:creationId xmlns:p14="http://schemas.microsoft.com/office/powerpoint/2010/main" val="376954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9200" y="246566"/>
            <a:ext cx="9149208" cy="807285"/>
          </a:xfrm>
        </p:spPr>
        <p:txBody>
          <a:bodyPr/>
          <a:lstStyle/>
          <a:p>
            <a:r>
              <a:rPr lang="de-DE"/>
              <a:t>Multi-</a:t>
            </a:r>
            <a:r>
              <a:rPr lang="en-AU"/>
              <a:t>Disciplinary</a:t>
            </a:r>
            <a:r>
              <a:rPr lang="de-DE"/>
              <a:t> Team Approach in HCC </a:t>
            </a:r>
            <a:r>
              <a:rPr lang="en-NZ"/>
              <a:t>Patients</a:t>
            </a:r>
            <a:endParaRPr lang="en-NZ" dirty="0"/>
          </a:p>
        </p:txBody>
      </p:sp>
      <p:sp>
        <p:nvSpPr>
          <p:cNvPr id="9" name="Slide Number Placeholder 8">
            <a:extLst>
              <a:ext uri="{FF2B5EF4-FFF2-40B4-BE49-F238E27FC236}">
                <a16:creationId xmlns:a16="http://schemas.microsoft.com/office/drawing/2014/main" id="{D49E0FE8-0ABA-C34F-989A-2890DEB7C135}"/>
              </a:ext>
            </a:extLst>
          </p:cNvPr>
          <p:cNvSpPr>
            <a:spLocks noGrp="1"/>
          </p:cNvSpPr>
          <p:nvPr>
            <p:ph type="sldNum" sz="quarter" idx="4"/>
          </p:nvPr>
        </p:nvSpPr>
        <p:spPr/>
        <p:txBody>
          <a:bodyPr/>
          <a:lstStyle/>
          <a:p>
            <a:fld id="{FCE43C0F-8A7B-3A4B-9DB5-B3472E36E833}" type="slidenum">
              <a:rPr lang="en-GB" smtClean="0"/>
              <a:pPr/>
              <a:t>9</a:t>
            </a:fld>
            <a:endParaRPr lang="en-GB" dirty="0"/>
          </a:p>
        </p:txBody>
      </p:sp>
      <p:graphicFrame>
        <p:nvGraphicFramePr>
          <p:cNvPr id="15" name="Content Placeholder 14">
            <a:extLst>
              <a:ext uri="{FF2B5EF4-FFF2-40B4-BE49-F238E27FC236}">
                <a16:creationId xmlns:a16="http://schemas.microsoft.com/office/drawing/2014/main" id="{7CAE5981-0C5C-4A49-A734-16A054190CA6}"/>
              </a:ext>
            </a:extLst>
          </p:cNvPr>
          <p:cNvGraphicFramePr>
            <a:graphicFrameLocks noGrp="1"/>
          </p:cNvGraphicFramePr>
          <p:nvPr>
            <p:ph sz="quarter" idx="12"/>
            <p:extLst>
              <p:ext uri="{D42A27DB-BD31-4B8C-83A1-F6EECF244321}">
                <p14:modId xmlns:p14="http://schemas.microsoft.com/office/powerpoint/2010/main" val="1961175806"/>
              </p:ext>
            </p:extLst>
          </p:nvPr>
        </p:nvGraphicFramePr>
        <p:xfrm>
          <a:off x="620713" y="1093066"/>
          <a:ext cx="1096327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10F76A12-237E-1943-806E-CB33FF5515C7}"/>
              </a:ext>
            </a:extLst>
          </p:cNvPr>
          <p:cNvSpPr txBox="1"/>
          <p:nvPr/>
        </p:nvSpPr>
        <p:spPr>
          <a:xfrm>
            <a:off x="2584982" y="3206136"/>
            <a:ext cx="1288366" cy="830997"/>
          </a:xfrm>
          <a:prstGeom prst="rect">
            <a:avLst/>
          </a:prstGeom>
          <a:noFill/>
        </p:spPr>
        <p:txBody>
          <a:bodyPr wrap="none" rtlCol="0">
            <a:spAutoFit/>
          </a:bodyPr>
          <a:lstStyle/>
          <a:p>
            <a:r>
              <a:rPr lang="en-US" sz="1600" dirty="0">
                <a:solidFill>
                  <a:srgbClr val="343333"/>
                </a:solidFill>
                <a:latin typeface="Calibri" panose="020F0502020204030204" pitchFamily="34" charset="0"/>
                <a:ea typeface="Aileron" charset="0"/>
                <a:cs typeface="Calibri" panose="020F0502020204030204" pitchFamily="34" charset="0"/>
              </a:rPr>
              <a:t>Identification</a:t>
            </a:r>
            <a:br>
              <a:rPr lang="en-US" sz="1600" dirty="0">
                <a:solidFill>
                  <a:srgbClr val="343333"/>
                </a:solidFill>
                <a:latin typeface="Calibri" panose="020F0502020204030204" pitchFamily="34" charset="0"/>
                <a:ea typeface="Aileron" charset="0"/>
                <a:cs typeface="Calibri" panose="020F0502020204030204" pitchFamily="34" charset="0"/>
              </a:rPr>
            </a:br>
            <a:r>
              <a:rPr lang="en-US" sz="1600" dirty="0">
                <a:solidFill>
                  <a:srgbClr val="343333"/>
                </a:solidFill>
                <a:latin typeface="Calibri" panose="020F0502020204030204" pitchFamily="34" charset="0"/>
                <a:ea typeface="Aileron" charset="0"/>
                <a:cs typeface="Calibri" panose="020F0502020204030204" pitchFamily="34" charset="0"/>
              </a:rPr>
              <a:t>Treatment</a:t>
            </a:r>
            <a:br>
              <a:rPr lang="en-US" sz="1600" dirty="0">
                <a:solidFill>
                  <a:srgbClr val="343333"/>
                </a:solidFill>
                <a:latin typeface="Calibri" panose="020F0502020204030204" pitchFamily="34" charset="0"/>
                <a:ea typeface="Aileron" charset="0"/>
                <a:cs typeface="Calibri" panose="020F0502020204030204" pitchFamily="34" charset="0"/>
              </a:rPr>
            </a:br>
            <a:r>
              <a:rPr lang="en-US" sz="1600" dirty="0">
                <a:solidFill>
                  <a:srgbClr val="343333"/>
                </a:solidFill>
                <a:latin typeface="Calibri" panose="020F0502020204030204" pitchFamily="34" charset="0"/>
                <a:ea typeface="Aileron" charset="0"/>
                <a:cs typeface="Calibri" panose="020F0502020204030204" pitchFamily="34" charset="0"/>
              </a:rPr>
              <a:t>Goals</a:t>
            </a:r>
          </a:p>
        </p:txBody>
      </p:sp>
      <p:sp>
        <p:nvSpPr>
          <p:cNvPr id="13" name="TextBox 12">
            <a:extLst>
              <a:ext uri="{FF2B5EF4-FFF2-40B4-BE49-F238E27FC236}">
                <a16:creationId xmlns:a16="http://schemas.microsoft.com/office/drawing/2014/main" id="{1B623F3A-94B2-404B-91B6-57682E4DBF02}"/>
              </a:ext>
            </a:extLst>
          </p:cNvPr>
          <p:cNvSpPr txBox="1"/>
          <p:nvPr/>
        </p:nvSpPr>
        <p:spPr>
          <a:xfrm>
            <a:off x="2456251" y="2168410"/>
            <a:ext cx="1479508" cy="584775"/>
          </a:xfrm>
          <a:prstGeom prst="rect">
            <a:avLst/>
          </a:prstGeom>
          <a:noFill/>
        </p:spPr>
        <p:txBody>
          <a:bodyPr wrap="none" rtlCol="0">
            <a:spAutoFit/>
          </a:bodyPr>
          <a:lstStyle/>
          <a:p>
            <a:r>
              <a:rPr lang="en-US" sz="1600" dirty="0">
                <a:solidFill>
                  <a:srgbClr val="343333"/>
                </a:solidFill>
                <a:latin typeface="Calibri" panose="020F0502020204030204" pitchFamily="34" charset="0"/>
                <a:ea typeface="Aileron" charset="0"/>
                <a:cs typeface="Calibri" panose="020F0502020204030204" pitchFamily="34" charset="0"/>
              </a:rPr>
              <a:t>Prognosticators</a:t>
            </a:r>
            <a:br>
              <a:rPr lang="en-US" sz="1600" dirty="0">
                <a:solidFill>
                  <a:srgbClr val="343333"/>
                </a:solidFill>
                <a:latin typeface="Calibri" panose="020F0502020204030204" pitchFamily="34" charset="0"/>
                <a:ea typeface="Aileron" charset="0"/>
                <a:cs typeface="Calibri" panose="020F0502020204030204" pitchFamily="34" charset="0"/>
              </a:rPr>
            </a:br>
            <a:r>
              <a:rPr lang="en-US" sz="1600" dirty="0">
                <a:solidFill>
                  <a:srgbClr val="343333"/>
                </a:solidFill>
                <a:latin typeface="Calibri" panose="020F0502020204030204" pitchFamily="34" charset="0"/>
                <a:ea typeface="Aileron" charset="0"/>
                <a:cs typeface="Calibri" panose="020F0502020204030204" pitchFamily="34" charset="0"/>
              </a:rPr>
              <a:t>incl. fibrosis</a:t>
            </a:r>
          </a:p>
        </p:txBody>
      </p:sp>
      <p:sp>
        <p:nvSpPr>
          <p:cNvPr id="16" name="TextBox 15">
            <a:extLst>
              <a:ext uri="{FF2B5EF4-FFF2-40B4-BE49-F238E27FC236}">
                <a16:creationId xmlns:a16="http://schemas.microsoft.com/office/drawing/2014/main" id="{90823132-7E76-E14B-98BB-FC8799CA51AA}"/>
              </a:ext>
            </a:extLst>
          </p:cNvPr>
          <p:cNvSpPr txBox="1"/>
          <p:nvPr/>
        </p:nvSpPr>
        <p:spPr>
          <a:xfrm>
            <a:off x="2584982" y="1509000"/>
            <a:ext cx="2069221" cy="338554"/>
          </a:xfrm>
          <a:prstGeom prst="rect">
            <a:avLst/>
          </a:prstGeom>
          <a:noFill/>
        </p:spPr>
        <p:txBody>
          <a:bodyPr wrap="none" rtlCol="0">
            <a:spAutoFit/>
          </a:bodyPr>
          <a:lstStyle/>
          <a:p>
            <a:r>
              <a:rPr lang="en-US" sz="1600" dirty="0" err="1">
                <a:solidFill>
                  <a:srgbClr val="343333"/>
                </a:solidFill>
                <a:latin typeface="Calibri" panose="020F0502020204030204" pitchFamily="34" charset="0"/>
                <a:ea typeface="Aileron" charset="0"/>
                <a:cs typeface="Calibri" panose="020F0502020204030204" pitchFamily="34" charset="0"/>
              </a:rPr>
              <a:t>Tumour</a:t>
            </a:r>
            <a:r>
              <a:rPr lang="en-US" sz="1600" dirty="0">
                <a:solidFill>
                  <a:srgbClr val="343333"/>
                </a:solidFill>
                <a:latin typeface="Calibri" panose="020F0502020204030204" pitchFamily="34" charset="0"/>
                <a:ea typeface="Aileron" charset="0"/>
                <a:cs typeface="Calibri" panose="020F0502020204030204" pitchFamily="34" charset="0"/>
              </a:rPr>
              <a:t> characteristics</a:t>
            </a:r>
          </a:p>
        </p:txBody>
      </p:sp>
      <p:sp>
        <p:nvSpPr>
          <p:cNvPr id="18" name="TextBox 17">
            <a:extLst>
              <a:ext uri="{FF2B5EF4-FFF2-40B4-BE49-F238E27FC236}">
                <a16:creationId xmlns:a16="http://schemas.microsoft.com/office/drawing/2014/main" id="{5515469B-C50D-7A46-AAA8-8D3A5219B47B}"/>
              </a:ext>
            </a:extLst>
          </p:cNvPr>
          <p:cNvSpPr txBox="1"/>
          <p:nvPr/>
        </p:nvSpPr>
        <p:spPr>
          <a:xfrm>
            <a:off x="3769225" y="759548"/>
            <a:ext cx="4301885" cy="338554"/>
          </a:xfrm>
          <a:prstGeom prst="rect">
            <a:avLst/>
          </a:prstGeom>
          <a:noFill/>
        </p:spPr>
        <p:txBody>
          <a:bodyPr wrap="square" rtlCol="0">
            <a:spAutoFit/>
          </a:bodyPr>
          <a:lstStyle/>
          <a:p>
            <a:pPr algn="ctr"/>
            <a:r>
              <a:rPr lang="en-US" sz="1600" dirty="0">
                <a:solidFill>
                  <a:srgbClr val="343333"/>
                </a:solidFill>
                <a:latin typeface="Calibri" panose="020F0502020204030204" pitchFamily="34" charset="0"/>
                <a:ea typeface="Aileron" charset="0"/>
                <a:cs typeface="Calibri" panose="020F0502020204030204" pitchFamily="34" charset="0"/>
              </a:rPr>
              <a:t>Diagnostics     Treatment underlying liver disease</a:t>
            </a:r>
          </a:p>
        </p:txBody>
      </p:sp>
      <p:sp>
        <p:nvSpPr>
          <p:cNvPr id="19" name="TextBox 18">
            <a:extLst>
              <a:ext uri="{FF2B5EF4-FFF2-40B4-BE49-F238E27FC236}">
                <a16:creationId xmlns:a16="http://schemas.microsoft.com/office/drawing/2014/main" id="{B33735C6-1BEF-004D-86A9-FE1021569B08}"/>
              </a:ext>
            </a:extLst>
          </p:cNvPr>
          <p:cNvSpPr txBox="1"/>
          <p:nvPr/>
        </p:nvSpPr>
        <p:spPr>
          <a:xfrm>
            <a:off x="2584982" y="4236914"/>
            <a:ext cx="1577483" cy="584775"/>
          </a:xfrm>
          <a:prstGeom prst="rect">
            <a:avLst/>
          </a:prstGeom>
          <a:noFill/>
        </p:spPr>
        <p:txBody>
          <a:bodyPr wrap="none" rtlCol="0">
            <a:spAutoFit/>
          </a:bodyPr>
          <a:lstStyle/>
          <a:p>
            <a:r>
              <a:rPr lang="en-US" sz="1600" dirty="0">
                <a:solidFill>
                  <a:srgbClr val="343333"/>
                </a:solidFill>
                <a:latin typeface="Calibri" panose="020F0502020204030204" pitchFamily="34" charset="0"/>
                <a:ea typeface="Aileron" charset="0"/>
                <a:cs typeface="Calibri" panose="020F0502020204030204" pitchFamily="34" charset="0"/>
              </a:rPr>
              <a:t>Pain control</a:t>
            </a:r>
            <a:br>
              <a:rPr lang="en-US" sz="1600" dirty="0">
                <a:solidFill>
                  <a:srgbClr val="343333"/>
                </a:solidFill>
                <a:latin typeface="Calibri" panose="020F0502020204030204" pitchFamily="34" charset="0"/>
                <a:ea typeface="Aileron" charset="0"/>
                <a:cs typeface="Calibri" panose="020F0502020204030204" pitchFamily="34" charset="0"/>
              </a:rPr>
            </a:br>
            <a:r>
              <a:rPr lang="en-US" sz="1600" dirty="0">
                <a:solidFill>
                  <a:srgbClr val="343333"/>
                </a:solidFill>
                <a:latin typeface="Calibri" panose="020F0502020204030204" pitchFamily="34" charset="0"/>
                <a:ea typeface="Aileron" charset="0"/>
                <a:cs typeface="Calibri" panose="020F0502020204030204" pitchFamily="34" charset="0"/>
              </a:rPr>
              <a:t>Other symptoms</a:t>
            </a:r>
          </a:p>
        </p:txBody>
      </p:sp>
      <p:sp>
        <p:nvSpPr>
          <p:cNvPr id="20" name="TextBox 19">
            <a:extLst>
              <a:ext uri="{FF2B5EF4-FFF2-40B4-BE49-F238E27FC236}">
                <a16:creationId xmlns:a16="http://schemas.microsoft.com/office/drawing/2014/main" id="{7B2B2B17-06F0-914A-8A89-4D308B65C4BC}"/>
              </a:ext>
            </a:extLst>
          </p:cNvPr>
          <p:cNvSpPr txBox="1"/>
          <p:nvPr/>
        </p:nvSpPr>
        <p:spPr>
          <a:xfrm>
            <a:off x="2896006" y="4915216"/>
            <a:ext cx="2170338" cy="338554"/>
          </a:xfrm>
          <a:prstGeom prst="rect">
            <a:avLst/>
          </a:prstGeom>
          <a:noFill/>
        </p:spPr>
        <p:txBody>
          <a:bodyPr wrap="none" rtlCol="0">
            <a:spAutoFit/>
          </a:bodyPr>
          <a:lstStyle/>
          <a:p>
            <a:r>
              <a:rPr lang="en-US" sz="1600" dirty="0">
                <a:solidFill>
                  <a:srgbClr val="343333"/>
                </a:solidFill>
                <a:latin typeface="Calibri" panose="020F0502020204030204" pitchFamily="34" charset="0"/>
                <a:ea typeface="Aileron" charset="0"/>
                <a:cs typeface="Calibri" panose="020F0502020204030204" pitchFamily="34" charset="0"/>
              </a:rPr>
              <a:t>Spiritual &amp; comfort care</a:t>
            </a:r>
          </a:p>
        </p:txBody>
      </p:sp>
      <p:sp>
        <p:nvSpPr>
          <p:cNvPr id="21" name="TextBox 20">
            <a:extLst>
              <a:ext uri="{FF2B5EF4-FFF2-40B4-BE49-F238E27FC236}">
                <a16:creationId xmlns:a16="http://schemas.microsoft.com/office/drawing/2014/main" id="{26B33D14-7269-C749-963A-F5686E1861CB}"/>
              </a:ext>
            </a:extLst>
          </p:cNvPr>
          <p:cNvSpPr txBox="1"/>
          <p:nvPr/>
        </p:nvSpPr>
        <p:spPr>
          <a:xfrm>
            <a:off x="2350229" y="5461016"/>
            <a:ext cx="3171061" cy="338554"/>
          </a:xfrm>
          <a:prstGeom prst="rect">
            <a:avLst/>
          </a:prstGeom>
          <a:noFill/>
        </p:spPr>
        <p:txBody>
          <a:bodyPr wrap="none" rtlCol="0">
            <a:spAutoFit/>
          </a:bodyPr>
          <a:lstStyle/>
          <a:p>
            <a:r>
              <a:rPr lang="en-US" sz="1600" dirty="0">
                <a:solidFill>
                  <a:srgbClr val="343333"/>
                </a:solidFill>
                <a:latin typeface="Calibri" panose="020F0502020204030204" pitchFamily="34" charset="0"/>
                <a:ea typeface="Aileron" charset="0"/>
                <a:cs typeface="Calibri" panose="020F0502020204030204" pitchFamily="34" charset="0"/>
              </a:rPr>
              <a:t>Treatment of non-HCC malignancies</a:t>
            </a:r>
          </a:p>
        </p:txBody>
      </p:sp>
      <p:sp>
        <p:nvSpPr>
          <p:cNvPr id="22" name="TextBox 21">
            <a:extLst>
              <a:ext uri="{FF2B5EF4-FFF2-40B4-BE49-F238E27FC236}">
                <a16:creationId xmlns:a16="http://schemas.microsoft.com/office/drawing/2014/main" id="{93959E69-39E8-B445-AF69-A54C865DEAB5}"/>
              </a:ext>
            </a:extLst>
          </p:cNvPr>
          <p:cNvSpPr txBox="1"/>
          <p:nvPr/>
        </p:nvSpPr>
        <p:spPr>
          <a:xfrm>
            <a:off x="5935397" y="5714638"/>
            <a:ext cx="929935" cy="338554"/>
          </a:xfrm>
          <a:prstGeom prst="rect">
            <a:avLst/>
          </a:prstGeom>
          <a:noFill/>
        </p:spPr>
        <p:txBody>
          <a:bodyPr wrap="none" rtlCol="0">
            <a:spAutoFit/>
          </a:bodyPr>
          <a:lstStyle/>
          <a:p>
            <a:r>
              <a:rPr lang="en-US" sz="1600" dirty="0">
                <a:solidFill>
                  <a:srgbClr val="343333"/>
                </a:solidFill>
                <a:latin typeface="Calibri" panose="020F0502020204030204" pitchFamily="34" charset="0"/>
                <a:ea typeface="Aileron" charset="0"/>
                <a:cs typeface="Calibri" panose="020F0502020204030204" pitchFamily="34" charset="0"/>
              </a:rPr>
              <a:t>Adjuvant</a:t>
            </a:r>
          </a:p>
        </p:txBody>
      </p:sp>
      <p:sp>
        <p:nvSpPr>
          <p:cNvPr id="23" name="TextBox 22">
            <a:extLst>
              <a:ext uri="{FF2B5EF4-FFF2-40B4-BE49-F238E27FC236}">
                <a16:creationId xmlns:a16="http://schemas.microsoft.com/office/drawing/2014/main" id="{6407F3FB-DDCF-0242-9A5B-B904A7D156CB}"/>
              </a:ext>
            </a:extLst>
          </p:cNvPr>
          <p:cNvSpPr txBox="1"/>
          <p:nvPr/>
        </p:nvSpPr>
        <p:spPr>
          <a:xfrm>
            <a:off x="6577983" y="5350815"/>
            <a:ext cx="3190425" cy="338554"/>
          </a:xfrm>
          <a:prstGeom prst="rect">
            <a:avLst/>
          </a:prstGeom>
          <a:noFill/>
        </p:spPr>
        <p:txBody>
          <a:bodyPr wrap="none" rtlCol="0">
            <a:spAutoFit/>
          </a:bodyPr>
          <a:lstStyle/>
          <a:p>
            <a:r>
              <a:rPr lang="en-US" sz="1600" dirty="0">
                <a:solidFill>
                  <a:srgbClr val="343333"/>
                </a:solidFill>
                <a:latin typeface="Calibri" panose="020F0502020204030204" pitchFamily="34" charset="0"/>
                <a:ea typeface="Aileron" charset="0"/>
                <a:cs typeface="Calibri" panose="020F0502020204030204" pitchFamily="34" charset="0"/>
              </a:rPr>
              <a:t>Chemotherapy/immune modulators</a:t>
            </a:r>
          </a:p>
        </p:txBody>
      </p:sp>
      <p:sp>
        <p:nvSpPr>
          <p:cNvPr id="24" name="TextBox 23">
            <a:extLst>
              <a:ext uri="{FF2B5EF4-FFF2-40B4-BE49-F238E27FC236}">
                <a16:creationId xmlns:a16="http://schemas.microsoft.com/office/drawing/2014/main" id="{2B4377BE-9B51-AA4E-8E6A-09C8A015B36C}"/>
              </a:ext>
            </a:extLst>
          </p:cNvPr>
          <p:cNvSpPr txBox="1"/>
          <p:nvPr/>
        </p:nvSpPr>
        <p:spPr>
          <a:xfrm>
            <a:off x="7155711" y="4920274"/>
            <a:ext cx="1253741" cy="338554"/>
          </a:xfrm>
          <a:prstGeom prst="rect">
            <a:avLst/>
          </a:prstGeom>
          <a:noFill/>
        </p:spPr>
        <p:txBody>
          <a:bodyPr wrap="none" rtlCol="0">
            <a:spAutoFit/>
          </a:bodyPr>
          <a:lstStyle/>
          <a:p>
            <a:r>
              <a:rPr lang="en-US" sz="1600" dirty="0">
                <a:solidFill>
                  <a:srgbClr val="343333"/>
                </a:solidFill>
                <a:latin typeface="Calibri" panose="020F0502020204030204" pitchFamily="34" charset="0"/>
                <a:ea typeface="Aileron" charset="0"/>
                <a:cs typeface="Calibri" panose="020F0502020204030204" pitchFamily="34" charset="0"/>
              </a:rPr>
              <a:t>Neoadjuvant</a:t>
            </a:r>
          </a:p>
        </p:txBody>
      </p:sp>
      <p:sp>
        <p:nvSpPr>
          <p:cNvPr id="25" name="TextBox 24">
            <a:extLst>
              <a:ext uri="{FF2B5EF4-FFF2-40B4-BE49-F238E27FC236}">
                <a16:creationId xmlns:a16="http://schemas.microsoft.com/office/drawing/2014/main" id="{2B01FB88-9D6C-2646-BC8D-EA1333BDDB00}"/>
              </a:ext>
            </a:extLst>
          </p:cNvPr>
          <p:cNvSpPr txBox="1"/>
          <p:nvPr/>
        </p:nvSpPr>
        <p:spPr>
          <a:xfrm>
            <a:off x="8237645" y="4141389"/>
            <a:ext cx="997004" cy="338554"/>
          </a:xfrm>
          <a:prstGeom prst="rect">
            <a:avLst/>
          </a:prstGeom>
          <a:noFill/>
        </p:spPr>
        <p:txBody>
          <a:bodyPr wrap="none" rtlCol="0">
            <a:spAutoFit/>
          </a:bodyPr>
          <a:lstStyle/>
          <a:p>
            <a:r>
              <a:rPr lang="en-US" sz="1600" dirty="0">
                <a:solidFill>
                  <a:srgbClr val="343333"/>
                </a:solidFill>
                <a:latin typeface="Calibri" panose="020F0502020204030204" pitchFamily="34" charset="0"/>
                <a:ea typeface="Aileron" charset="0"/>
                <a:cs typeface="Calibri" panose="020F0502020204030204" pitchFamily="34" charset="0"/>
              </a:rPr>
              <a:t>Resection</a:t>
            </a:r>
          </a:p>
        </p:txBody>
      </p:sp>
      <p:sp>
        <p:nvSpPr>
          <p:cNvPr id="26" name="TextBox 25">
            <a:extLst>
              <a:ext uri="{FF2B5EF4-FFF2-40B4-BE49-F238E27FC236}">
                <a16:creationId xmlns:a16="http://schemas.microsoft.com/office/drawing/2014/main" id="{5A1F7C4F-0E04-2D43-9820-2E60D7AA09CC}"/>
              </a:ext>
            </a:extLst>
          </p:cNvPr>
          <p:cNvSpPr txBox="1"/>
          <p:nvPr/>
        </p:nvSpPr>
        <p:spPr>
          <a:xfrm>
            <a:off x="6618472" y="1275319"/>
            <a:ext cx="2212144" cy="338554"/>
          </a:xfrm>
          <a:prstGeom prst="rect">
            <a:avLst/>
          </a:prstGeom>
          <a:noFill/>
        </p:spPr>
        <p:txBody>
          <a:bodyPr wrap="none" rtlCol="0">
            <a:spAutoFit/>
          </a:bodyPr>
          <a:lstStyle/>
          <a:p>
            <a:r>
              <a:rPr lang="en-US" sz="1600" dirty="0">
                <a:solidFill>
                  <a:srgbClr val="343333"/>
                </a:solidFill>
                <a:latin typeface="Calibri" panose="020F0502020204030204" pitchFamily="34" charset="0"/>
                <a:ea typeface="Aileron" charset="0"/>
                <a:cs typeface="Calibri" panose="020F0502020204030204" pitchFamily="34" charset="0"/>
              </a:rPr>
              <a:t>Preventative hepatology</a:t>
            </a:r>
          </a:p>
        </p:txBody>
      </p:sp>
      <p:sp>
        <p:nvSpPr>
          <p:cNvPr id="27" name="TextBox 26">
            <a:extLst>
              <a:ext uri="{FF2B5EF4-FFF2-40B4-BE49-F238E27FC236}">
                <a16:creationId xmlns:a16="http://schemas.microsoft.com/office/drawing/2014/main" id="{F841542B-6989-284B-A0D4-E05FD4EC927F}"/>
              </a:ext>
            </a:extLst>
          </p:cNvPr>
          <p:cNvSpPr txBox="1"/>
          <p:nvPr/>
        </p:nvSpPr>
        <p:spPr>
          <a:xfrm>
            <a:off x="7779645" y="1725222"/>
            <a:ext cx="2969916" cy="338554"/>
          </a:xfrm>
          <a:prstGeom prst="rect">
            <a:avLst/>
          </a:prstGeom>
          <a:noFill/>
        </p:spPr>
        <p:txBody>
          <a:bodyPr wrap="none" rtlCol="0">
            <a:spAutoFit/>
          </a:bodyPr>
          <a:lstStyle/>
          <a:p>
            <a:r>
              <a:rPr lang="en-US" sz="1600" dirty="0">
                <a:solidFill>
                  <a:srgbClr val="343333"/>
                </a:solidFill>
                <a:latin typeface="Calibri" panose="020F0502020204030204" pitchFamily="34" charset="0"/>
                <a:ea typeface="Aileron" charset="0"/>
                <a:cs typeface="Calibri" panose="020F0502020204030204" pitchFamily="34" charset="0"/>
              </a:rPr>
              <a:t>Diagnostic &amp; surveillance imaging</a:t>
            </a:r>
          </a:p>
        </p:txBody>
      </p:sp>
      <p:sp>
        <p:nvSpPr>
          <p:cNvPr id="28" name="TextBox 27">
            <a:extLst>
              <a:ext uri="{FF2B5EF4-FFF2-40B4-BE49-F238E27FC236}">
                <a16:creationId xmlns:a16="http://schemas.microsoft.com/office/drawing/2014/main" id="{53DB122D-F1E8-8446-ABE7-C7E2442A86C8}"/>
              </a:ext>
            </a:extLst>
          </p:cNvPr>
          <p:cNvSpPr txBox="1"/>
          <p:nvPr/>
        </p:nvSpPr>
        <p:spPr>
          <a:xfrm>
            <a:off x="8103798" y="2670207"/>
            <a:ext cx="1266372" cy="584775"/>
          </a:xfrm>
          <a:prstGeom prst="rect">
            <a:avLst/>
          </a:prstGeom>
          <a:noFill/>
        </p:spPr>
        <p:txBody>
          <a:bodyPr wrap="none" rtlCol="0">
            <a:spAutoFit/>
          </a:bodyPr>
          <a:lstStyle/>
          <a:p>
            <a:r>
              <a:rPr lang="en-US" sz="1600" dirty="0">
                <a:solidFill>
                  <a:srgbClr val="343333"/>
                </a:solidFill>
                <a:latin typeface="Calibri" panose="020F0502020204030204" pitchFamily="34" charset="0"/>
                <a:ea typeface="Aileron" charset="0"/>
                <a:cs typeface="Calibri" panose="020F0502020204030204" pitchFamily="34" charset="0"/>
              </a:rPr>
              <a:t>(Chemo-)</a:t>
            </a:r>
            <a:br>
              <a:rPr lang="en-US" sz="1600" dirty="0">
                <a:solidFill>
                  <a:srgbClr val="343333"/>
                </a:solidFill>
                <a:latin typeface="Calibri" panose="020F0502020204030204" pitchFamily="34" charset="0"/>
                <a:ea typeface="Aileron" charset="0"/>
                <a:cs typeface="Calibri" panose="020F0502020204030204" pitchFamily="34" charset="0"/>
              </a:rPr>
            </a:br>
            <a:r>
              <a:rPr lang="en-US" sz="1600" dirty="0" err="1">
                <a:solidFill>
                  <a:srgbClr val="343333"/>
                </a:solidFill>
                <a:latin typeface="Calibri" panose="020F0502020204030204" pitchFamily="34" charset="0"/>
                <a:ea typeface="Aileron" charset="0"/>
                <a:cs typeface="Calibri" panose="020F0502020204030204" pitchFamily="34" charset="0"/>
              </a:rPr>
              <a:t>Embolisation</a:t>
            </a:r>
            <a:endParaRPr lang="en-US" sz="1600" dirty="0">
              <a:solidFill>
                <a:srgbClr val="343333"/>
              </a:solidFill>
              <a:latin typeface="Calibri" panose="020F0502020204030204" pitchFamily="34" charset="0"/>
              <a:ea typeface="Aileron" charset="0"/>
              <a:cs typeface="Calibri" panose="020F0502020204030204" pitchFamily="34" charset="0"/>
            </a:endParaRPr>
          </a:p>
        </p:txBody>
      </p:sp>
      <p:sp>
        <p:nvSpPr>
          <p:cNvPr id="29" name="TextBox 28">
            <a:extLst>
              <a:ext uri="{FF2B5EF4-FFF2-40B4-BE49-F238E27FC236}">
                <a16:creationId xmlns:a16="http://schemas.microsoft.com/office/drawing/2014/main" id="{39D7E4F2-CAB2-D645-9DEC-E37218858E5D}"/>
              </a:ext>
            </a:extLst>
          </p:cNvPr>
          <p:cNvSpPr txBox="1"/>
          <p:nvPr/>
        </p:nvSpPr>
        <p:spPr>
          <a:xfrm>
            <a:off x="8072019" y="3580136"/>
            <a:ext cx="2728504" cy="584775"/>
          </a:xfrm>
          <a:prstGeom prst="rect">
            <a:avLst/>
          </a:prstGeom>
          <a:noFill/>
        </p:spPr>
        <p:txBody>
          <a:bodyPr wrap="none" rtlCol="0">
            <a:spAutoFit/>
          </a:bodyPr>
          <a:lstStyle/>
          <a:p>
            <a:r>
              <a:rPr lang="en-US" sz="1600" dirty="0">
                <a:solidFill>
                  <a:srgbClr val="343333"/>
                </a:solidFill>
                <a:latin typeface="Calibri" panose="020F0502020204030204" pitchFamily="34" charset="0"/>
                <a:ea typeface="Aileron" charset="0"/>
                <a:cs typeface="Calibri" panose="020F0502020204030204" pitchFamily="34" charset="0"/>
              </a:rPr>
              <a:t>Ethanol injection/</a:t>
            </a:r>
            <a:br>
              <a:rPr lang="en-US" sz="1600" dirty="0">
                <a:solidFill>
                  <a:srgbClr val="343333"/>
                </a:solidFill>
                <a:latin typeface="Calibri" panose="020F0502020204030204" pitchFamily="34" charset="0"/>
                <a:ea typeface="Aileron" charset="0"/>
                <a:cs typeface="Calibri" panose="020F0502020204030204" pitchFamily="34" charset="0"/>
              </a:rPr>
            </a:br>
            <a:r>
              <a:rPr lang="en-US" sz="1600" dirty="0">
                <a:solidFill>
                  <a:srgbClr val="343333"/>
                </a:solidFill>
                <a:latin typeface="Calibri" panose="020F0502020204030204" pitchFamily="34" charset="0"/>
                <a:ea typeface="Aileron" charset="0"/>
                <a:cs typeface="Calibri" panose="020F0502020204030204" pitchFamily="34" charset="0"/>
              </a:rPr>
              <a:t>Radiofrequency Ablation (RFA)</a:t>
            </a:r>
          </a:p>
        </p:txBody>
      </p:sp>
      <p:sp>
        <p:nvSpPr>
          <p:cNvPr id="30" name="TextBox 29">
            <a:extLst>
              <a:ext uri="{FF2B5EF4-FFF2-40B4-BE49-F238E27FC236}">
                <a16:creationId xmlns:a16="http://schemas.microsoft.com/office/drawing/2014/main" id="{106BC4C8-E502-7F4F-A61C-8CFB85B05C43}"/>
              </a:ext>
            </a:extLst>
          </p:cNvPr>
          <p:cNvSpPr txBox="1"/>
          <p:nvPr/>
        </p:nvSpPr>
        <p:spPr>
          <a:xfrm>
            <a:off x="8237645" y="4507149"/>
            <a:ext cx="1475853" cy="338554"/>
          </a:xfrm>
          <a:prstGeom prst="rect">
            <a:avLst/>
          </a:prstGeom>
          <a:noFill/>
        </p:spPr>
        <p:txBody>
          <a:bodyPr wrap="none" rtlCol="0">
            <a:spAutoFit/>
          </a:bodyPr>
          <a:lstStyle/>
          <a:p>
            <a:r>
              <a:rPr lang="en-US" sz="1600" dirty="0">
                <a:solidFill>
                  <a:srgbClr val="343333"/>
                </a:solidFill>
                <a:latin typeface="Calibri" panose="020F0502020204030204" pitchFamily="34" charset="0"/>
                <a:ea typeface="Aileron" charset="0"/>
                <a:cs typeface="Calibri" panose="020F0502020204030204" pitchFamily="34" charset="0"/>
              </a:rPr>
              <a:t>Transplantation</a:t>
            </a:r>
          </a:p>
        </p:txBody>
      </p:sp>
      <p:sp>
        <p:nvSpPr>
          <p:cNvPr id="32" name="Tijdelijke aanduiding voor inhoud 7">
            <a:extLst>
              <a:ext uri="{FF2B5EF4-FFF2-40B4-BE49-F238E27FC236}">
                <a16:creationId xmlns:a16="http://schemas.microsoft.com/office/drawing/2014/main" id="{92243262-EE60-D34A-913A-DD739E165E67}"/>
              </a:ext>
            </a:extLst>
          </p:cNvPr>
          <p:cNvSpPr>
            <a:spLocks noGrp="1"/>
          </p:cNvSpPr>
          <p:nvPr>
            <p:ph sz="quarter" idx="15"/>
          </p:nvPr>
        </p:nvSpPr>
        <p:spPr>
          <a:xfrm>
            <a:off x="620184" y="6356351"/>
            <a:ext cx="8116800" cy="365125"/>
          </a:xfrm>
        </p:spPr>
        <p:txBody>
          <a:bodyPr/>
          <a:lstStyle/>
          <a:p>
            <a:r>
              <a:rPr lang="en-GB" dirty="0"/>
              <a:t>HCC, hepatocellular carcinoma </a:t>
            </a:r>
          </a:p>
        </p:txBody>
      </p:sp>
    </p:spTree>
    <p:extLst>
      <p:ext uri="{BB962C8B-B14F-4D97-AF65-F5344CB8AC3E}">
        <p14:creationId xmlns:p14="http://schemas.microsoft.com/office/powerpoint/2010/main" val="212508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18Hl3mteckCG6j2UtHMoz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kC22QHgaCk6MBhJXcoP2x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d0dy6CoaoEmfSKWCT6vVK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OpvduPI.E6VS5KV.Lzll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kC22QHgaCk6MBhJXcoP2x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0dy6CoaoEmfSKWCT6vVK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d0dy6CoaoEmfSKWCT6vVK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pKg9wwt5Y0mgagvY1UCF6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u2EYKUp9EiaTBc6Hlpq9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mUMZSACm3UKVc0D8fivyX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jzacOHxTU25xsvhnGZWV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QPAKKjuAU2ATNq.VIexR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bWP6BdpoEi7izsJcjv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9YF5jd0gUKlOQRwJWYds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ZqD1nE1Fa0.bOQTTQfITX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mxMG4n77IUWsOrNyeRO3K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4kAPnUqJJ0qy.hqmcua9K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cdfSbXKwE0CaHkg3b5rooA"/>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8YOufkH0PkqT1c1LGTT4P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Uyn2DKRH0KquRFqNwDC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C22QHgaCk6MBhJXcoP2x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d0dy6CoaoEmfSKWCT6vVK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GQPAKKjuAU2ATNq.VIexR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8YOufkH0PkqT1c1LGTT4P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DUyn2DKRH0KquRFqNwDClw"/>
</p:tagLst>
</file>

<file path=ppt/theme/theme1.xml><?xml version="1.0" encoding="utf-8"?>
<a:theme xmlns:a="http://schemas.openxmlformats.org/drawingml/2006/main" name="Thème Office">
  <a:themeElements>
    <a:clrScheme name="Cor2Ed - HCC Connect Colour Palette">
      <a:dk1>
        <a:srgbClr val="000000"/>
      </a:dk1>
      <a:lt1>
        <a:srgbClr val="FFFFFF"/>
      </a:lt1>
      <a:dk2>
        <a:srgbClr val="5D8298"/>
      </a:dk2>
      <a:lt2>
        <a:srgbClr val="EEECE1"/>
      </a:lt2>
      <a:accent1>
        <a:srgbClr val="FEA302"/>
      </a:accent1>
      <a:accent2>
        <a:srgbClr val="C0504D"/>
      </a:accent2>
      <a:accent3>
        <a:srgbClr val="E9D0CD"/>
      </a:accent3>
      <a:accent4>
        <a:srgbClr val="F4EAE7"/>
      </a:accent4>
      <a:accent5>
        <a:srgbClr val="ECE6ED"/>
      </a:accent5>
      <a:accent6>
        <a:srgbClr val="8B878B"/>
      </a:accent6>
      <a:hlink>
        <a:srgbClr val="FEA302"/>
      </a:hlink>
      <a:folHlink>
        <a:srgbClr val="FEA3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1_Thème Office">
  <a:themeElements>
    <a:clrScheme name="Cor2Ed - HCC Connect Colour Palette">
      <a:dk1>
        <a:srgbClr val="000000"/>
      </a:dk1>
      <a:lt1>
        <a:srgbClr val="FFFFFF"/>
      </a:lt1>
      <a:dk2>
        <a:srgbClr val="5D8298"/>
      </a:dk2>
      <a:lt2>
        <a:srgbClr val="EEECE1"/>
      </a:lt2>
      <a:accent1>
        <a:srgbClr val="FEA302"/>
      </a:accent1>
      <a:accent2>
        <a:srgbClr val="C0504D"/>
      </a:accent2>
      <a:accent3>
        <a:srgbClr val="E9D0CD"/>
      </a:accent3>
      <a:accent4>
        <a:srgbClr val="F4EAE7"/>
      </a:accent4>
      <a:accent5>
        <a:srgbClr val="ECE6ED"/>
      </a:accent5>
      <a:accent6>
        <a:srgbClr val="8B878B"/>
      </a:accent6>
      <a:hlink>
        <a:srgbClr val="FEA302"/>
      </a:hlink>
      <a:folHlink>
        <a:srgbClr val="FEA3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12_Liver Transplant Deck Template 4">
    <a:dk1>
      <a:srgbClr val="000000"/>
    </a:dk1>
    <a:lt1>
      <a:srgbClr val="FFFFFF"/>
    </a:lt1>
    <a:dk2>
      <a:srgbClr val="1F497D"/>
    </a:dk2>
    <a:lt2>
      <a:srgbClr val="EEECE1"/>
    </a:lt2>
    <a:accent1>
      <a:srgbClr val="00D9F8"/>
    </a:accent1>
    <a:accent2>
      <a:srgbClr val="FC33EF"/>
    </a:accent2>
    <a:accent3>
      <a:srgbClr val="FFFFFF"/>
    </a:accent3>
    <a:accent4>
      <a:srgbClr val="000000"/>
    </a:accent4>
    <a:accent5>
      <a:srgbClr val="AAE9FB"/>
    </a:accent5>
    <a:accent6>
      <a:srgbClr val="E42DD9"/>
    </a:accent6>
    <a:hlink>
      <a:srgbClr val="000066"/>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GUCONNECT_template_v2-good</Template>
  <TotalTime>5034</TotalTime>
  <Words>10401</Words>
  <Application>Microsoft Office PowerPoint</Application>
  <PresentationFormat>Widescreen</PresentationFormat>
  <Paragraphs>1738</Paragraphs>
  <Slides>65</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65</vt:i4>
      </vt:variant>
    </vt:vector>
  </HeadingPairs>
  <TitlesOfParts>
    <vt:vector size="75" baseType="lpstr">
      <vt:lpstr>Aileron</vt:lpstr>
      <vt:lpstr>Arial</vt:lpstr>
      <vt:lpstr>Calibri</vt:lpstr>
      <vt:lpstr>Helvetica</vt:lpstr>
      <vt:lpstr>Lucida Grande</vt:lpstr>
      <vt:lpstr>PT Sans Narrow</vt:lpstr>
      <vt:lpstr>Symbol</vt:lpstr>
      <vt:lpstr>Times New Roman</vt:lpstr>
      <vt:lpstr>Thème Office</vt:lpstr>
      <vt:lpstr>1_Thème Office</vt:lpstr>
      <vt:lpstr>PowerPoint Presentation</vt:lpstr>
      <vt:lpstr>Experts Knowledge Share  Appropriate selection of patients for combination immunotherapy in HCC: the now and the next   Prof. Peter Galle, Prof. Sammy Saab  and Prof. Amit Singal   Tuesday, May 11th 2021 </vt:lpstr>
      <vt:lpstr>EXPERTS KNOWLEDGE SHARE  Educational objectives</vt:lpstr>
      <vt:lpstr>Introducing the scientific committee</vt:lpstr>
      <vt:lpstr>Disclaimer</vt:lpstr>
      <vt:lpstr>Experts Knowledge Share  Treating advanced and unresectable HCC today    Prof. Peter Galle Department of Gastroenterology and Hepatology  University Medical Center Mainz, Mainz, Germany</vt:lpstr>
      <vt:lpstr>Disclosures</vt:lpstr>
      <vt:lpstr>Hepatocellular Carcinoma</vt:lpstr>
      <vt:lpstr>Multi-Disciplinary Team Approach in HCC Patients</vt:lpstr>
      <vt:lpstr>The HCC systemic treatment landscape has rapidly evolved since 2017</vt:lpstr>
      <vt:lpstr>1st-line systemic treatment options</vt:lpstr>
      <vt:lpstr>1st-line treatment options:  Sorafenib and lenvatinib  </vt:lpstr>
      <vt:lpstr>IMbrave150 is a phase III trial of 1L atezolizumab + bevacizumab in patients with unresectable HCC1</vt:lpstr>
      <vt:lpstr>Updated analysis: the OS benefit observed with atezolizumab + bevacizumab vs sorafenib was maintained</vt:lpstr>
      <vt:lpstr>Safety</vt:lpstr>
      <vt:lpstr>2nd-line systemic treatment options </vt:lpstr>
      <vt:lpstr>2nd-line treatment options:  Regorafenib, cabozantinib and ramucirumab*</vt:lpstr>
      <vt:lpstr>2nd-line treatment options: Regorafenib,1 and cabozantinib2,3 and ramucirumab,4 vs placebo </vt:lpstr>
      <vt:lpstr>2nd-line treatment options:  RESORCE, CELESTIAL and REACH-2 safety summary</vt:lpstr>
      <vt:lpstr>2nd-line treatment options: Nivolumab – Results of CheckMate-040</vt:lpstr>
      <vt:lpstr>2nd-line treatment options: Pembrolizumab – Results of KEYNOTE-2401</vt:lpstr>
      <vt:lpstr>2nd-line treatment options:  Nivolumab + ipilimumab – CheckMate-0401,2</vt:lpstr>
      <vt:lpstr>2nd-line treatment options:  Nivolumab + ipilimumab – CheckMate-040</vt:lpstr>
      <vt:lpstr>2nd-line treatment options:  camrelizumab (anti-PD-1 inhibitor)</vt:lpstr>
      <vt:lpstr>Closing remarks</vt:lpstr>
      <vt:lpstr>The evolving landscape of systemic  treatment for HCC</vt:lpstr>
      <vt:lpstr>Experts Knowledge Share  Sequencing guidelines in advanced and unresectable HCC: Where do we stand?   Prof. Amit Singal  Department of Internal Medicine UT Southwestern Medical Center Dallas, USA</vt:lpstr>
      <vt:lpstr>Disclosures</vt:lpstr>
      <vt:lpstr>Summary of NCCN:  Recommendations</vt:lpstr>
      <vt:lpstr>Atezolizumab/bevacizumab will be preferred in most but not all patients</vt:lpstr>
      <vt:lpstr>Several Treatment Response Biomarkers  of Interest</vt:lpstr>
      <vt:lpstr>PD-L1: Role as a Treatment Response Biomarker</vt:lpstr>
      <vt:lpstr>TKIs hit different targets but does not translate to practice</vt:lpstr>
      <vt:lpstr>Is cirrhosis etiology associated with response to immune checkpoint inhibitors?</vt:lpstr>
      <vt:lpstr>Clinical factors can help select between sorafenib and lenvatinib</vt:lpstr>
      <vt:lpstr>GIDEON provides real-world data for sorafenib</vt:lpstr>
      <vt:lpstr>CheckMate-040: nivolumab in Child-Pugh B cohort</vt:lpstr>
      <vt:lpstr>Multiple second-line treatment options after sorafenib</vt:lpstr>
      <vt:lpstr>Differences in Second-Line Targeted Treatment Options (expert comments) </vt:lpstr>
      <vt:lpstr>Can they be applied after atezolizumab and bevacizumab?</vt:lpstr>
      <vt:lpstr>Ability to sequence requires starting systemic therapy at the appropriate time</vt:lpstr>
      <vt:lpstr>Summary</vt:lpstr>
      <vt:lpstr>Experts Knowledge Share  Stratification of patients with HCC:  who needs what?   Sammy Saab, MD, MPH, AGAF, FACG, FAASLD Professor of Medicine and Surgery Head, Outcomes Research in Hepatology David Geffen School of Medicine at UCLA</vt:lpstr>
      <vt:lpstr>Disclosures</vt:lpstr>
      <vt:lpstr>Impact of Cirrhosis on the Management of Hepatocellular Carcinoma (HCC)</vt:lpstr>
      <vt:lpstr>Evaluation Prior to Starting  HCC Systemic Therapy</vt:lpstr>
      <vt:lpstr>Available Systemic Therapies*</vt:lpstr>
      <vt:lpstr>Classification of Cirrhosis Severity Determinants for Child-Turcotte-Pugh (CTP)</vt:lpstr>
      <vt:lpstr>Recommended Systemic HCC Therapies for: Patients with Child-Class B Cirrhosis</vt:lpstr>
      <vt:lpstr>Recommended Systemic HCC Therapies for: Transplant Recipients or Immune Contraindications</vt:lpstr>
      <vt:lpstr>Recommended Systemic HCC Therapies for: Intolerant to sorafenib</vt:lpstr>
      <vt:lpstr>Recommended Systemic HCC Therapies for: Main Portal Vein HCC Invasion</vt:lpstr>
      <vt:lpstr>Areas Needing Further Research When Choosing Systemic Therapy</vt:lpstr>
      <vt:lpstr>Selection biomarkers considerations in treatment of HCC</vt:lpstr>
      <vt:lpstr>Pathological Features of HCC</vt:lpstr>
      <vt:lpstr>Possible therapeutic stratification of the patients based on PD-L1 expression in the HCC specimens </vt:lpstr>
      <vt:lpstr>Conclusions</vt:lpstr>
      <vt:lpstr>Experts Knowledge Share  A look to future treatments and closing remarks    Prof. Peter Galle Department of Gastroenterology and Hepatology  University Medical Center Mainz, Mainz, Germany</vt:lpstr>
      <vt:lpstr>The clinical benefit observed with atezolizumab + bevacizumab has sparked multiple ongoing 1L CIT combination trials</vt:lpstr>
      <vt:lpstr>COSMIC-312 (phase III): 1L atezolizumab + cabozantinib is currently being investigated in advanced HCC</vt:lpstr>
      <vt:lpstr>LEAP-002 (phase III): ongoing 1L trial of lenvatinib + pembrolizumab in advanced HCC</vt:lpstr>
      <vt:lpstr>HIMALAYA (phase III): data for 1L durvalumab  ± tremelimumab in unresectable HCC</vt:lpstr>
      <vt:lpstr>CheckMate-9DW (phase III): 1L trial of nivolumab + ipilimumab in advanced HCC is currently recruiting</vt:lpstr>
      <vt:lpstr>REACH HCC CONNECT VIA  TWITTER, LINKEDIN, VIMEO &amp; EMAIL OR VISIT THE GROUP’S WEBSITE http://www.hccconnect.info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Peter Wallich</cp:lastModifiedBy>
  <cp:revision>585</cp:revision>
  <cp:lastPrinted>2021-02-16T13:38:50Z</cp:lastPrinted>
  <dcterms:created xsi:type="dcterms:W3CDTF">2016-10-14T09:38:18Z</dcterms:created>
  <dcterms:modified xsi:type="dcterms:W3CDTF">2021-07-29T09:58:39Z</dcterms:modified>
</cp:coreProperties>
</file>