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5" r:id="rId4"/>
    <p:sldId id="12270" r:id="rId5"/>
    <p:sldId id="12274" r:id="rId6"/>
    <p:sldId id="489" r:id="rId7"/>
    <p:sldId id="282" r:id="rId8"/>
    <p:sldId id="471" r:id="rId9"/>
    <p:sldId id="492" r:id="rId10"/>
    <p:sldId id="12271" r:id="rId11"/>
    <p:sldId id="481" r:id="rId12"/>
    <p:sldId id="474" r:id="rId13"/>
    <p:sldId id="504" r:id="rId14"/>
    <p:sldId id="509" r:id="rId15"/>
    <p:sldId id="510" r:id="rId16"/>
    <p:sldId id="12272" r:id="rId17"/>
    <p:sldId id="501" r:id="rId18"/>
    <p:sldId id="502" r:id="rId19"/>
    <p:sldId id="12273" r:id="rId20"/>
    <p:sldId id="475" r:id="rId21"/>
    <p:sldId id="476" r:id="rId22"/>
    <p:sldId id="498" r:id="rId23"/>
    <p:sldId id="12275" r:id="rId24"/>
    <p:sldId id="278" r:id="rId25"/>
    <p:sldId id="12265" r:id="rId26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31F"/>
    <a:srgbClr val="03C750"/>
    <a:srgbClr val="CBEBD0"/>
    <a:srgbClr val="F5EAE8"/>
    <a:srgbClr val="EAD1CE"/>
    <a:srgbClr val="E7F5E9"/>
    <a:srgbClr val="2E7B8E"/>
    <a:srgbClr val="FFA402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3" autoAdjust="0"/>
    <p:restoredTop sz="86599" autoAdjust="0"/>
  </p:normalViewPr>
  <p:slideViewPr>
    <p:cSldViewPr snapToObjects="1">
      <p:cViewPr varScale="1">
        <p:scale>
          <a:sx n="110" d="100"/>
          <a:sy n="110" d="100"/>
        </p:scale>
        <p:origin x="712" y="176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4/20/21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4/20/21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13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5"/>
          <p:cNvSpPr txBox="1">
            <a:spLocks noGrp="1" noChangeArrowheads="1"/>
          </p:cNvSpPr>
          <p:nvPr/>
        </p:nvSpPr>
        <p:spPr bwMode="auto">
          <a:xfrm>
            <a:off x="3851487" y="9431498"/>
            <a:ext cx="2946188" cy="4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26" tIns="0" rIns="21126" bIns="0" anchor="b"/>
          <a:lstStyle>
            <a:lvl1pPr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9pPr>
          </a:lstStyle>
          <a:p>
            <a:pPr marL="0" marR="0" lvl="0" indent="0" algn="r" defTabSz="82867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385BE-7145-4E1C-981F-C8960E66EB1C}" type="slidenum">
              <a:rPr kumimoji="0" lang="es-ES" altLang="es-E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2867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altLang="es-E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00113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56827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5"/>
          <p:cNvSpPr txBox="1">
            <a:spLocks noGrp="1" noChangeArrowheads="1"/>
          </p:cNvSpPr>
          <p:nvPr/>
        </p:nvSpPr>
        <p:spPr bwMode="auto">
          <a:xfrm>
            <a:off x="3851487" y="9431498"/>
            <a:ext cx="2946188" cy="4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26" tIns="0" rIns="21126" bIns="0" anchor="b"/>
          <a:lstStyle>
            <a:lvl1pPr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Swis721 Hv BT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9pPr>
          </a:lstStyle>
          <a:p>
            <a:pPr marL="0" marR="0" lvl="0" indent="0" algn="r" defTabSz="82867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1966C-3996-4FD7-B9D0-B5ADEB825B9E}" type="slidenum">
              <a:rPr kumimoji="0" lang="es-ES" altLang="es-E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2867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altLang="es-E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00113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7629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301038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4240895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61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0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28386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294678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134510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308304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wis721 Hv B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wis721 Hv B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wis721 Hv B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wis721 Hv B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wis721 Hv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Hv BT" pitchFamily="34" charset="0"/>
              </a:defRPr>
            </a:lvl9pPr>
          </a:lstStyle>
          <a:p>
            <a:pPr marL="0" marR="0" lvl="0" indent="0" algn="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B3D91-EA85-41CA-945F-9B69206801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Hv BT" pitchFamily="34" charset="0"/>
                <a:ea typeface="+mn-ea"/>
                <a:cs typeface="+mn-cs"/>
              </a:rPr>
              <a:pPr marL="0" marR="0" lvl="0" indent="0" algn="r" defTabSz="914400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Hv BT" pitchFamily="34" charset="0"/>
              <a:ea typeface="+mn-ea"/>
              <a:cs typeface="+mn-cs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696913"/>
            <a:ext cx="6105525" cy="3435350"/>
          </a:xfrm>
          <a:solidFill>
            <a:srgbClr val="FFFFFF"/>
          </a:solidFill>
          <a:ln/>
        </p:spPr>
      </p:sp>
      <p:sp>
        <p:nvSpPr>
          <p:cNvPr id="675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14993" y="4352219"/>
            <a:ext cx="4921765" cy="41264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456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50875" algn="l"/>
                <a:tab pos="1303338" algn="l"/>
                <a:tab pos="1955800" algn="l"/>
                <a:tab pos="2608263" algn="l"/>
                <a:tab pos="3260725" algn="l"/>
                <a:tab pos="3911600" algn="l"/>
                <a:tab pos="4565650" algn="l"/>
              </a:tabLst>
            </a:pPr>
            <a:endParaRPr lang="es-ES" sz="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67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283786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75" y="649288"/>
            <a:ext cx="6958013" cy="3914775"/>
          </a:xfrm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81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ES" noProof="0" dirty="0"/>
          </a:p>
        </p:txBody>
      </p:sp>
    </p:spTree>
    <p:extLst>
      <p:ext uri="{BB962C8B-B14F-4D97-AF65-F5344CB8AC3E}">
        <p14:creationId xmlns:p14="http://schemas.microsoft.com/office/powerpoint/2010/main" val="87205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1120313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1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coronary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9.svg"/><Relationship Id="rId10" Type="http://schemas.openxmlformats.org/officeDocument/2006/relationships/hyperlink" Target="https://twitter.com/CoronaryConnect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hyperlink" Target="https://coronaryconnect.com/" TargetMode="External"/><Relationship Id="rId1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512B4-BD8F-5241-9506-DE18C2622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672" y="2420888"/>
            <a:ext cx="6210649" cy="21116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re 1">
            <a:extLst>
              <a:ext uri="{FF2B5EF4-FFF2-40B4-BE49-F238E27FC236}">
                <a16:creationId xmlns:a16="http://schemas.microsoft.com/office/drawing/2014/main" id="{B4BBEAD5-B63A-2846-943D-D400FC775CAD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0D7D9BE5-08AC-F045-8F69-0E5A21E6935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AF65E585-5F2F-A547-A4AA-5FBA7952E9E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956F5500-7F25-8A42-BD08-5EDB32B0B9F7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CORONARY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79" name="Titre 1">
            <a:extLst>
              <a:ext uri="{FF2B5EF4-FFF2-40B4-BE49-F238E27FC236}">
                <a16:creationId xmlns:a16="http://schemas.microsoft.com/office/drawing/2014/main" id="{7960CB6D-8333-6740-9737-B83D504FBDB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0DF99AF3-5679-9F4E-AF48-D28FC5F3602F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384B89-58CA-AB4E-9B0E-6DCC0F6095C5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543AE7-8360-4D48-9D55-78226283F19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3" name="Graphic 82" descr="Speaker Phone">
              <a:extLst>
                <a:ext uri="{FF2B5EF4-FFF2-40B4-BE49-F238E27FC236}">
                  <a16:creationId xmlns:a16="http://schemas.microsoft.com/office/drawing/2014/main" id="{4CF1B25F-A0B6-E24D-B508-F9B942604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D4D04F1A-AC70-BA45-B9DB-9B6BBD05DA3D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5" name="Graphic 84" descr="Envelope">
            <a:extLst>
              <a:ext uri="{FF2B5EF4-FFF2-40B4-BE49-F238E27FC236}">
                <a16:creationId xmlns:a16="http://schemas.microsoft.com/office/drawing/2014/main" id="{158123E1-3C34-ED43-BFBA-A5034F35B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0AE9071-5DC1-C84E-810A-9000C2D4046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BCBA0E5-0088-FE45-859D-5504D1B9D7A5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8" name="Graphic 87" descr="Speaker Phone">
              <a:extLst>
                <a:ext uri="{FF2B5EF4-FFF2-40B4-BE49-F238E27FC236}">
                  <a16:creationId xmlns:a16="http://schemas.microsoft.com/office/drawing/2014/main" id="{BD313B8D-1E69-B445-8915-F75E840D3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F8EDDA4-22BF-B248-9934-8D233E19B9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0" name="Graphic 89" descr="Envelope">
            <a:extLst>
              <a:ext uri="{FF2B5EF4-FFF2-40B4-BE49-F238E27FC236}">
                <a16:creationId xmlns:a16="http://schemas.microsoft.com/office/drawing/2014/main" id="{A0F6DDD8-6FAF-1844-917C-EE466C38CC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1" name="Titre 1">
            <a:extLst>
              <a:ext uri="{FF2B5EF4-FFF2-40B4-BE49-F238E27FC236}">
                <a16:creationId xmlns:a16="http://schemas.microsoft.com/office/drawing/2014/main" id="{2EA18B26-2909-5246-B8A5-45C8DDB46332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" name="Titre 1">
            <a:extLst>
              <a:ext uri="{FF2B5EF4-FFF2-40B4-BE49-F238E27FC236}">
                <a16:creationId xmlns:a16="http://schemas.microsoft.com/office/drawing/2014/main" id="{5D4DC5D9-E760-9642-A5E2-AD3873E7F256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22C2FE4-BABA-9748-B27B-F9ADEFCF88FE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FFB0C907-2616-6C44-B4C6-8B15DC2E1C11}"/>
              </a:ext>
            </a:extLst>
          </p:cNvPr>
          <p:cNvSpPr/>
          <p:nvPr userDrawn="1"/>
        </p:nvSpPr>
        <p:spPr>
          <a:xfrm>
            <a:off x="340012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C4FF2D-AF4A-8046-A5A7-6856D52F4B40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@CORONARY CONNECT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C91917D-FB9D-424E-ABAD-120CD7406E8A}"/>
              </a:ext>
            </a:extLst>
          </p:cNvPr>
          <p:cNvSpPr txBox="1"/>
          <p:nvPr userDrawn="1"/>
        </p:nvSpPr>
        <p:spPr>
          <a:xfrm>
            <a:off x="3821101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@CORONARY CONNECT</a:t>
            </a:r>
          </a:p>
        </p:txBody>
      </p:sp>
      <p:sp>
        <p:nvSpPr>
          <p:cNvPr id="99" name="Rectangle 98">
            <a:hlinkClick r:id="rId6"/>
            <a:extLst>
              <a:ext uri="{FF2B5EF4-FFF2-40B4-BE49-F238E27FC236}">
                <a16:creationId xmlns:a16="http://schemas.microsoft.com/office/drawing/2014/main" id="{1721E7C3-126D-994E-9668-79E051061A8B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7"/>
            <a:extLst>
              <a:ext uri="{FF2B5EF4-FFF2-40B4-BE49-F238E27FC236}">
                <a16:creationId xmlns:a16="http://schemas.microsoft.com/office/drawing/2014/main" id="{FD0814AC-D433-7240-9F2A-C82A1231A6A1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8"/>
            <a:extLst>
              <a:ext uri="{FF2B5EF4-FFF2-40B4-BE49-F238E27FC236}">
                <a16:creationId xmlns:a16="http://schemas.microsoft.com/office/drawing/2014/main" id="{D7AB671C-E666-4146-A353-8A9EF0C3D2C8}"/>
              </a:ext>
            </a:extLst>
          </p:cNvPr>
          <p:cNvSpPr/>
          <p:nvPr userDrawn="1"/>
        </p:nvSpPr>
        <p:spPr>
          <a:xfrm>
            <a:off x="403163" y="5500414"/>
            <a:ext cx="285792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7FBC0F28-B22E-634A-8C4E-38D3E0E80AFE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A2D46CA-F6D4-E14A-8C26-CA83A71A5C24}"/>
              </a:ext>
            </a:extLst>
          </p:cNvPr>
          <p:cNvSpPr txBox="1"/>
          <p:nvPr userDrawn="1"/>
        </p:nvSpPr>
        <p:spPr>
          <a:xfrm>
            <a:off x="805458" y="6013567"/>
            <a:ext cx="18223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coronaryconnect.com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4" name="Rectangle 103">
            <a:hlinkClick r:id="rId9"/>
            <a:extLst>
              <a:ext uri="{FF2B5EF4-FFF2-40B4-BE49-F238E27FC236}">
                <a16:creationId xmlns:a16="http://schemas.microsoft.com/office/drawing/2014/main" id="{43E74704-1B39-FE45-BFA5-E67BF4C90160}"/>
              </a:ext>
            </a:extLst>
          </p:cNvPr>
          <p:cNvSpPr/>
          <p:nvPr userDrawn="1"/>
        </p:nvSpPr>
        <p:spPr>
          <a:xfrm>
            <a:off x="391316" y="6023566"/>
            <a:ext cx="223646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DF32C7-5DC7-2B46-972E-BE83EF98E4A1}"/>
              </a:ext>
            </a:extLst>
          </p:cNvPr>
          <p:cNvSpPr txBox="1"/>
          <p:nvPr userDrawn="1"/>
        </p:nvSpPr>
        <p:spPr>
          <a:xfrm>
            <a:off x="382091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7" name="Rectangle 106">
            <a:hlinkClick r:id="rId10"/>
            <a:extLst>
              <a:ext uri="{FF2B5EF4-FFF2-40B4-BE49-F238E27FC236}">
                <a16:creationId xmlns:a16="http://schemas.microsoft.com/office/drawing/2014/main" id="{24C4F7BC-1E56-4646-83AC-4301A9704E03}"/>
              </a:ext>
            </a:extLst>
          </p:cNvPr>
          <p:cNvSpPr/>
          <p:nvPr userDrawn="1"/>
        </p:nvSpPr>
        <p:spPr>
          <a:xfrm>
            <a:off x="3380402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AC3BA181-53D3-6D44-B28C-30A09C8515D6}"/>
              </a:ext>
            </a:extLst>
          </p:cNvPr>
          <p:cNvSpPr/>
          <p:nvPr userDrawn="1"/>
        </p:nvSpPr>
        <p:spPr>
          <a:xfrm>
            <a:off x="340455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hlinkClick r:id="rId11"/>
            <a:extLst>
              <a:ext uri="{FF2B5EF4-FFF2-40B4-BE49-F238E27FC236}">
                <a16:creationId xmlns:a16="http://schemas.microsoft.com/office/drawing/2014/main" id="{A620C073-F745-2140-9215-F962A91ACD72}"/>
              </a:ext>
            </a:extLst>
          </p:cNvPr>
          <p:cNvSpPr/>
          <p:nvPr userDrawn="1"/>
        </p:nvSpPr>
        <p:spPr>
          <a:xfrm>
            <a:off x="3360577" y="5507360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757DDBB-1635-AB4C-8664-0306D135F70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9376" y="739177"/>
            <a:ext cx="2281465" cy="775699"/>
          </a:xfrm>
          <a:prstGeom prst="rect">
            <a:avLst/>
          </a:prstGeom>
        </p:spPr>
      </p:pic>
      <p:pic>
        <p:nvPicPr>
          <p:cNvPr id="114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E30241F-B7F6-8948-930B-4D2E825FD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Graphic 114" descr="World">
            <a:extLst>
              <a:ext uri="{FF2B5EF4-FFF2-40B4-BE49-F238E27FC236}">
                <a16:creationId xmlns:a16="http://schemas.microsoft.com/office/drawing/2014/main" id="{877075C0-10C6-5742-810A-0C2AC82BDF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116" name="Picture 4" descr="Vimeo Icon Logo - Free vector graphic on Pixabay">
            <a:extLst>
              <a:ext uri="{FF2B5EF4-FFF2-40B4-BE49-F238E27FC236}">
                <a16:creationId xmlns:a16="http://schemas.microsoft.com/office/drawing/2014/main" id="{A24199BB-B4AC-7148-B4C4-105E557D9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Free White Twitter Icon - Download White Twitter Icon">
            <a:extLst>
              <a:ext uri="{FF2B5EF4-FFF2-40B4-BE49-F238E27FC236}">
                <a16:creationId xmlns:a16="http://schemas.microsoft.com/office/drawing/2014/main" id="{D5CB0EA3-4E91-FD46-9905-EC7B458E9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20B464-771F-874C-AB32-91CBC4205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609" t="15708" r="58647" b="40779"/>
          <a:stretch/>
        </p:blipFill>
        <p:spPr>
          <a:xfrm>
            <a:off x="6034025" y="1"/>
            <a:ext cx="615797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03C750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3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987199"/>
            <a:ext cx="1096221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59829" y="2524264"/>
            <a:ext cx="7632171" cy="1824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43872" y="2852936"/>
            <a:ext cx="72481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3872" y="3621021"/>
            <a:ext cx="72481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536010"/>
            <a:ext cx="623392" cy="1824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75094-5626-8643-BFC3-3FD82538D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3" y="2448285"/>
            <a:ext cx="3628255" cy="20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391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25" y="218242"/>
            <a:ext cx="9793088" cy="768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latinLnBrk="0">
              <a:buNone/>
              <a:defRPr sz="2933" b="1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0316"/>
            <a:ext cx="1583499" cy="8767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A70EC-45D7-D14E-BDC2-E4F9F7FB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25" y="1316767"/>
            <a:ext cx="10945283" cy="4704523"/>
          </a:xfrm>
          <a:prstGeom prst="rect">
            <a:avLst/>
          </a:prstGeom>
        </p:spPr>
        <p:txBody>
          <a:bodyPr lIns="0" tIns="0" rIns="0" bIns="0"/>
          <a:lstStyle>
            <a:lvl1pPr marL="355591" indent="-355591" latinLnBrk="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2400">
                <a:solidFill>
                  <a:srgbClr val="595959"/>
                </a:solidFill>
              </a:defRPr>
            </a:lvl1pPr>
            <a:lvl2pPr marL="893211" indent="-357708" latinLnBrk="0">
              <a:buClr>
                <a:schemeClr val="tx1"/>
              </a:buClr>
              <a:tabLst/>
              <a:defRPr sz="2133">
                <a:solidFill>
                  <a:srgbClr val="595959"/>
                </a:solidFill>
              </a:defRPr>
            </a:lvl2pPr>
            <a:lvl3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3pPr>
            <a:lvl4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4pPr>
            <a:lvl5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F35BC-32BB-684E-8F64-6C88C9D4B4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25" y="6508236"/>
            <a:ext cx="10944000" cy="18466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latinLnBrk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6281129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66" y="1355959"/>
            <a:ext cx="11175999" cy="47368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8001" y="6172200"/>
            <a:ext cx="5486400" cy="533400"/>
          </a:xfrm>
        </p:spPr>
        <p:txBody>
          <a:bodyPr anchor="b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7599" y="6172200"/>
            <a:ext cx="5486400" cy="533400"/>
          </a:xfrm>
        </p:spPr>
        <p:txBody>
          <a:bodyPr anchor="b"/>
          <a:lstStyle>
            <a:lvl1pPr marL="0" indent="0" algn="r"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1954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7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EBDF3-CB81-854B-96C8-F2908B012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6D98C-36A4-6149-AD79-E1AB02BC4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1A378C-8E65-B846-BD7F-78613711F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D9C2614-E90E-E043-AEBC-FCB324481C63}" type="slidenum">
              <a:rPr lang="en-GB" altLang="en-US"/>
              <a:pPr/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8737781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A1DB8-29E5-3B40-9F48-4C2C7A2E5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A5131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0316"/>
            <a:ext cx="1583499" cy="8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238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"/>
          <p:cNvSpPr>
            <a:spLocks noGrp="1"/>
          </p:cNvSpPr>
          <p:nvPr>
            <p:ph type="title"/>
          </p:nvPr>
        </p:nvSpPr>
        <p:spPr>
          <a:xfrm>
            <a:off x="610041" y="274544"/>
            <a:ext cx="10972031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455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40A2D-DA63-B14B-8D6A-6668AAD5C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F9B3E-58C9-8544-827B-2770BE50DA0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38667" y="378331"/>
            <a:ext cx="1558000" cy="529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93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ransition>
    <p:wipe/>
  </p:transition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vimeo.com/channels/nursesconnect" TargetMode="External"/><Relationship Id="rId3" Type="http://schemas.openxmlformats.org/officeDocument/2006/relationships/hyperlink" Target="https://twitter.com/CoronaryConnect" TargetMode="External"/><Relationship Id="rId7" Type="http://schemas.openxmlformats.org/officeDocument/2006/relationships/hyperlink" Target="http://www.coronaryconnect.com/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coronaryconnect" TargetMode="External"/><Relationship Id="rId11" Type="http://schemas.openxmlformats.org/officeDocument/2006/relationships/hyperlink" Target="https://twitter.com/nursesconnect" TargetMode="External"/><Relationship Id="rId5" Type="http://schemas.openxmlformats.org/officeDocument/2006/relationships/hyperlink" Target="mailto:carrie.brubaker@cor2ed.com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s://www.linkedin.com/company/coronary-connect" TargetMode="External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13238" r="32771" b="20370"/>
          <a:stretch/>
        </p:blipFill>
        <p:spPr bwMode="auto">
          <a:xfrm>
            <a:off x="2863299" y="1499308"/>
            <a:ext cx="6905109" cy="40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C09B67-97B6-BB43-A183-75D67FED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8012"/>
            <a:ext cx="10972800" cy="702470"/>
          </a:xfrm>
        </p:spPr>
        <p:txBody>
          <a:bodyPr/>
          <a:lstStyle/>
          <a:p>
            <a:r>
              <a:rPr lang="en-GB" dirty="0">
                <a:sym typeface="Helvetica Neue"/>
              </a:rPr>
              <a:t>Cumulative death rate from admission to 6 months by revascularisation </a:t>
            </a:r>
            <a:br>
              <a:rPr lang="en-GB" dirty="0">
                <a:sym typeface="Helvetica Neue"/>
              </a:rPr>
            </a:br>
            <a:r>
              <a:rPr lang="en-GB" dirty="0">
                <a:sym typeface="Helvetica Neue"/>
              </a:rPr>
              <a:t>in patients with NSTE-ACS and </a:t>
            </a:r>
            <a:r>
              <a:rPr lang="en-GB" dirty="0"/>
              <a:t>congestive heart failure (</a:t>
            </a:r>
            <a:r>
              <a:rPr lang="en-GB" dirty="0">
                <a:sym typeface="Helvetica Neue"/>
              </a:rPr>
              <a:t>CHF)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B30014-7556-4B41-8EFF-9BB593B6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Helvetica Neue"/>
              </a:rPr>
              <a:t>Impact of in-hospital revascularisation on survival in NSTE-ACS and HF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2F6F5-8FBA-8747-8B30-155A29E58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237056-829D-3B4D-83C0-1013095042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22023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NSTE-ACS, non-ST-segment elevation acute coronary syndrome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Helvetica Neue"/>
              </a:rPr>
              <a:t>Steg PG, et al. Circulation. 2008;118:1163-71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5016BDA0-CE34-BA41-AF15-23A2CC24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299" y="2895291"/>
            <a:ext cx="2304256" cy="314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 or CABG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6B0DC331-8869-4D44-A5FE-3018DF5B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100" y="5764412"/>
            <a:ext cx="3069803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 since admission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FEC79101-A524-1C4F-8837-11D3DE2B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15" y="1957928"/>
            <a:ext cx="640597" cy="314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0.20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CAF9782-C822-7046-AD79-6CF69EC30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15" y="2794837"/>
            <a:ext cx="640597" cy="314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0.15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E5E5DDED-523A-2D4D-A813-64FEE19E9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15" y="3611081"/>
            <a:ext cx="640597" cy="314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0.10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9099F314-DD26-524C-AEBD-40F9A46A2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15" y="4458321"/>
            <a:ext cx="640597" cy="314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0.05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AC57FB7C-C086-BC46-9C85-0728FED2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44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197B54E6-1A10-4043-8BF1-7FD643C0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15" y="5264233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0.00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F690EA72-CC77-D242-9726-DE342397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755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FCE1CD68-5A3C-A944-9255-4ED11AF7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830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B6E1C59B-E6B1-7549-8113-2DE1E9BC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572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8F94A212-B274-0B4E-BD0E-76D249CE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314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id="{3C0EB727-085C-8244-A732-CEE9A8FE1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056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E40F035E-3863-4942-988F-28CD743E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799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5" name="Text Box 21">
            <a:extLst>
              <a:ext uri="{FF2B5EF4-FFF2-40B4-BE49-F238E27FC236}">
                <a16:creationId xmlns:a16="http://schemas.microsoft.com/office/drawing/2014/main" id="{7439789E-8963-F646-8C2C-4E9BB5DE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74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457EDA37-DF37-AF43-BA87-8CA9402A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284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D406F802-11C6-B547-A578-54F4CD3E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359" y="5522539"/>
            <a:ext cx="640597" cy="31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087768" y="4041442"/>
            <a:ext cx="9765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/>
            <a:r>
              <a:rPr lang="es-ES" sz="18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p&lt;0.001</a:t>
            </a:r>
            <a:endParaRPr lang="ca-ES" sz="18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A0BE0-0614-0241-BD99-53E530977D01}"/>
              </a:ext>
            </a:extLst>
          </p:cNvPr>
          <p:cNvSpPr/>
          <p:nvPr/>
        </p:nvSpPr>
        <p:spPr>
          <a:xfrm>
            <a:off x="5755354" y="2193741"/>
            <a:ext cx="1459984" cy="247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5BC97E85-03CA-B64B-B919-861A7BA82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566" y="1836088"/>
            <a:ext cx="3854215" cy="55691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percutaneous coronary intervention</a:t>
            </a:r>
          </a:p>
          <a:p>
            <a:pPr algn="ctr" defTabSz="1219170" eaLnBrk="0" latinLnBrk="1" hangingPunct="0"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(PCI) or coronary artery bypass graft (CABG)</a:t>
            </a:r>
          </a:p>
          <a:p>
            <a:pPr algn="ctr" defTabSz="1219170" eaLnBrk="0" latinLnBrk="1" hangingPunct="0">
              <a:defRPr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4871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89D7-B301-7949-8726-0331FEE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for coronary revascularisation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509C4-5519-4245-8083-C11CAA081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2909A4-A499-EE45-9512-BC013A927A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7168"/>
            <a:ext cx="1044436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baseline="30000" dirty="0"/>
              <a:t>a</a:t>
            </a:r>
            <a:r>
              <a:rPr lang="en-GB" dirty="0"/>
              <a:t> Class of recommendation; </a:t>
            </a:r>
            <a:r>
              <a:rPr lang="en-GB" baseline="30000" dirty="0"/>
              <a:t>b</a:t>
            </a:r>
            <a:r>
              <a:rPr lang="en-GB" dirty="0"/>
              <a:t> Level of evidence</a:t>
            </a:r>
          </a:p>
          <a:p>
            <a:pPr>
              <a:spcBef>
                <a:spcPts val="0"/>
              </a:spcBef>
            </a:pPr>
            <a:r>
              <a:rPr lang="en-GB" dirty="0" err="1"/>
              <a:t>aVR</a:t>
            </a:r>
            <a:r>
              <a:rPr lang="en-GB" dirty="0"/>
              <a:t>, augmented vector right; CS, cardiogenic shock; h, hours; MI, myocardial infarction; NSTE-ACS, non-ST-segment elevation acute coronary syndrome; V1, vector 1</a:t>
            </a:r>
          </a:p>
          <a:p>
            <a:pPr>
              <a:spcBef>
                <a:spcPts val="300"/>
              </a:spcBef>
            </a:pPr>
            <a:r>
              <a:rPr lang="en-GB" dirty="0"/>
              <a:t>Adapted from Collet J-P, et al. </a:t>
            </a:r>
            <a:r>
              <a:rPr lang="en-GB" dirty="0" err="1"/>
              <a:t>Eur</a:t>
            </a:r>
            <a:r>
              <a:rPr lang="en-GB" dirty="0"/>
              <a:t> Heart J. 2020. DOI: 10.1093/</a:t>
            </a:r>
            <a:r>
              <a:rPr lang="en-GB" dirty="0" err="1"/>
              <a:t>eurheartj</a:t>
            </a:r>
            <a:r>
              <a:rPr lang="en-GB" dirty="0"/>
              <a:t>/ehaa575</a:t>
            </a:r>
          </a:p>
        </p:txBody>
      </p:sp>
      <p:grpSp>
        <p:nvGrpSpPr>
          <p:cNvPr id="14" name="1 Grupo">
            <a:extLst>
              <a:ext uri="{FF2B5EF4-FFF2-40B4-BE49-F238E27FC236}">
                <a16:creationId xmlns:a16="http://schemas.microsoft.com/office/drawing/2014/main" id="{8C354DD0-9730-DA48-B403-9F70C7EC211A}"/>
              </a:ext>
            </a:extLst>
          </p:cNvPr>
          <p:cNvGrpSpPr/>
          <p:nvPr/>
        </p:nvGrpSpPr>
        <p:grpSpPr>
          <a:xfrm>
            <a:off x="633718" y="1399937"/>
            <a:ext cx="4184189" cy="609600"/>
            <a:chOff x="2777998" y="4465092"/>
            <a:chExt cx="3138142" cy="45720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25F9E8E4-458F-6E46-861F-4ADAF82BA4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"/>
            <a:stretch/>
          </p:blipFill>
          <p:spPr bwMode="auto">
            <a:xfrm>
              <a:off x="2777998" y="4465092"/>
              <a:ext cx="2059850" cy="45688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9388D04B-CEE7-C843-8442-CBB274F4A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9502" y="4465092"/>
              <a:ext cx="1056638" cy="457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  <a:effectLst/>
          </p:spPr>
        </p:pic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C12B87E-8676-EE47-838D-39ACC8D10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88410"/>
              </p:ext>
            </p:extLst>
          </p:nvPr>
        </p:nvGraphicFramePr>
        <p:xfrm>
          <a:off x="623326" y="2267152"/>
          <a:ext cx="9601132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036">
                  <a:extLst>
                    <a:ext uri="{9D8B030D-6E8A-4147-A177-3AD203B41FA5}">
                      <a16:colId xmlns:a16="http://schemas.microsoft.com/office/drawing/2014/main" val="1084467627"/>
                    </a:ext>
                  </a:extLst>
                </a:gridCol>
                <a:gridCol w="1041048">
                  <a:extLst>
                    <a:ext uri="{9D8B030D-6E8A-4147-A177-3AD203B41FA5}">
                      <a16:colId xmlns:a16="http://schemas.microsoft.com/office/drawing/2014/main" val="1237007980"/>
                    </a:ext>
                  </a:extLst>
                </a:gridCol>
                <a:gridCol w="1041048">
                  <a:extLst>
                    <a:ext uri="{9D8B030D-6E8A-4147-A177-3AD203B41FA5}">
                      <a16:colId xmlns:a16="http://schemas.microsoft.com/office/drawing/2014/main" val="318159280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latinLnBrk="0"/>
                      <a:r>
                        <a:rPr lang="en-US" sz="1900" dirty="0"/>
                        <a:t>Recommendations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900" dirty="0"/>
                        <a:t>Class</a:t>
                      </a:r>
                      <a:r>
                        <a:rPr lang="en-US" sz="1900" baseline="30000" dirty="0"/>
                        <a:t>a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900" dirty="0"/>
                        <a:t>Level</a:t>
                      </a:r>
                      <a:r>
                        <a:rPr lang="en-US" sz="1900" baseline="30000" dirty="0"/>
                        <a:t>b</a:t>
                      </a:r>
                      <a:endParaRPr lang="en-US" sz="190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69783046"/>
                  </a:ext>
                </a:extLst>
              </a:tr>
              <a:tr h="406400">
                <a:tc gridSpan="3">
                  <a:txBody>
                    <a:bodyPr/>
                    <a:lstStyle/>
                    <a:p>
                      <a:pPr latinLnBrk="0"/>
                      <a:r>
                        <a:rPr lang="en-US" sz="1900" b="1" dirty="0"/>
                        <a:t>Timing of invasive strategy</a:t>
                      </a:r>
                      <a:endParaRPr lang="en-US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7726853"/>
                  </a:ext>
                </a:extLst>
              </a:tr>
              <a:tr h="2519680">
                <a:tc>
                  <a:txBody>
                    <a:bodyPr/>
                    <a:lstStyle/>
                    <a:p>
                      <a:pPr latinLnBrk="0">
                        <a:spcAft>
                          <a:spcPts val="200"/>
                        </a:spcAft>
                      </a:pPr>
                      <a:r>
                        <a:rPr lang="en-US" sz="1600" dirty="0"/>
                        <a:t>An immediate invasive strategy (&lt;2 h) is recommended in patients with at least one of the following very high-risk criteria:</a:t>
                      </a:r>
                    </a:p>
                    <a:p>
                      <a:pPr marL="171450" indent="-171450" latinLnBrk="0">
                        <a:spcAft>
                          <a:spcPts val="2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Haemodynamic instability or CS</a:t>
                      </a:r>
                    </a:p>
                    <a:p>
                      <a:pPr marL="171450" indent="-171450" latinLnBrk="0">
                        <a:spcAft>
                          <a:spcPts val="2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Recurrent or refractory chest pain despite medical treatment</a:t>
                      </a:r>
                    </a:p>
                    <a:p>
                      <a:pPr marL="171450" indent="-171450" latinLnBrk="0">
                        <a:spcAft>
                          <a:spcPts val="2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Life-threatening arrhythmias</a:t>
                      </a:r>
                    </a:p>
                    <a:p>
                      <a:pPr marL="171450" indent="-171450" latinLnBrk="0">
                        <a:spcAft>
                          <a:spcPts val="2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Mechanical complications of MI</a:t>
                      </a:r>
                    </a:p>
                    <a:p>
                      <a:pPr marL="171450" indent="-171450" latinLnBrk="0">
                        <a:spcAft>
                          <a:spcPts val="2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Heart failure clearly related to NSTE-ACS</a:t>
                      </a:r>
                    </a:p>
                    <a:p>
                      <a:pPr marL="171450" indent="-171450" latinLnBrk="0">
                        <a:spcAft>
                          <a:spcPts val="2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Presence of ST-segment depression &gt;1 mm in ≥6 leads additional to ST-segment elevation in aVR and/or V1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 algn="ctr" latinLnBrk="0">
                        <a:buFont typeface="Arial" panose="020B0604020202020204" pitchFamily="34" charset="0"/>
                        <a:buNone/>
                      </a:pPr>
                      <a:r>
                        <a:rPr lang="en-US" sz="1900" b="1" dirty="0"/>
                        <a:t>I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03C7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900" b="1" dirty="0"/>
                        <a:t>C</a:t>
                      </a:r>
                      <a:endParaRPr lang="en-US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19065"/>
                  </a:ext>
                </a:extLst>
              </a:tr>
            </a:tbl>
          </a:graphicData>
        </a:graphic>
      </p:graphicFrame>
      <p:sp>
        <p:nvSpPr>
          <p:cNvPr id="22" name="12 Rectángulo">
            <a:extLst>
              <a:ext uri="{FF2B5EF4-FFF2-40B4-BE49-F238E27FC236}">
                <a16:creationId xmlns:a16="http://schemas.microsoft.com/office/drawing/2014/main" id="{2B1A713F-ABF4-474E-BAE6-4B09126DFA9C}"/>
              </a:ext>
            </a:extLst>
          </p:cNvPr>
          <p:cNvSpPr/>
          <p:nvPr/>
        </p:nvSpPr>
        <p:spPr>
          <a:xfrm>
            <a:off x="696165" y="3137003"/>
            <a:ext cx="3155988" cy="273599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12 Rectángulo">
            <a:extLst>
              <a:ext uri="{FF2B5EF4-FFF2-40B4-BE49-F238E27FC236}">
                <a16:creationId xmlns:a16="http://schemas.microsoft.com/office/drawing/2014/main" id="{15B5D69D-4564-514D-988E-6F4BBC966FC7}"/>
              </a:ext>
            </a:extLst>
          </p:cNvPr>
          <p:cNvSpPr/>
          <p:nvPr/>
        </p:nvSpPr>
        <p:spPr>
          <a:xfrm>
            <a:off x="696165" y="4723693"/>
            <a:ext cx="4079035" cy="27359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2042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4675" y="1189662"/>
            <a:ext cx="5489944" cy="24008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 rotWithShape="1">
          <a:blip r:embed="rId4"/>
          <a:srcRect l="7652" t="8201" b="10491"/>
          <a:stretch/>
        </p:blipFill>
        <p:spPr bwMode="auto">
          <a:xfrm>
            <a:off x="5982937" y="3570623"/>
            <a:ext cx="5465599" cy="21924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67ED82-80F8-314F-9754-B819024A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28829"/>
            <a:ext cx="10972800" cy="702470"/>
          </a:xfrm>
        </p:spPr>
        <p:txBody>
          <a:bodyPr/>
          <a:lstStyle/>
          <a:p>
            <a:r>
              <a:rPr lang="en-GB" dirty="0"/>
              <a:t>CULPRIT SHOCK trial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28A3DA-45E3-3F48-90BB-3B74624733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5" y="1597835"/>
            <a:ext cx="5280534" cy="3816424"/>
          </a:xfrm>
        </p:spPr>
        <p:txBody>
          <a:bodyPr/>
          <a:lstStyle/>
          <a:p>
            <a:r>
              <a:rPr lang="en-GB" altLang="es-ES" dirty="0"/>
              <a:t>706 patients </a:t>
            </a:r>
            <a:r>
              <a:rPr lang="en-GB" dirty="0"/>
              <a:t>multivessel disease </a:t>
            </a:r>
            <a:br>
              <a:rPr lang="en-GB" dirty="0"/>
            </a:br>
            <a:r>
              <a:rPr lang="en-GB" dirty="0"/>
              <a:t>(MVD)</a:t>
            </a:r>
            <a:r>
              <a:rPr lang="en-GB" altLang="es-ES" dirty="0"/>
              <a:t> + AMI + CS</a:t>
            </a:r>
          </a:p>
          <a:p>
            <a:r>
              <a:rPr lang="en-GB" altLang="es-ES" dirty="0"/>
              <a:t>Randomized to PCI culprit lesion only (staged optional) vs immediate multivessel (MV) PCI</a:t>
            </a:r>
          </a:p>
          <a:p>
            <a:r>
              <a:rPr lang="en-GB" altLang="es-ES" dirty="0"/>
              <a:t>30-day composite of death or severe renal failure was lower among those who underwent PCI of the culprit lesion only </a:t>
            </a:r>
          </a:p>
          <a:p>
            <a:r>
              <a:rPr lang="en-GB" altLang="es-ES" dirty="0"/>
              <a:t>1-year mortality did not differ significantly between the two groups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F4F502-1371-EE40-ADA8-54DCFEA6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PCI in patients with AMI and 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F3AE8-D486-7949-9E49-B5EECBD56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3E3C2E-51DF-7C47-A48F-8316B894005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AMI, acute myocardial infarction; CI, confidence interval; PCI, percutaneous coronary intervention</a:t>
            </a:r>
          </a:p>
          <a:p>
            <a:pPr>
              <a:spcBef>
                <a:spcPts val="300"/>
              </a:spcBef>
            </a:pPr>
            <a:r>
              <a:rPr lang="en-GB" dirty="0"/>
              <a:t>Thiele H, et al. N </a:t>
            </a:r>
            <a:r>
              <a:rPr lang="en-GB" dirty="0" err="1"/>
              <a:t>Engl</a:t>
            </a:r>
            <a:r>
              <a:rPr lang="en-GB" dirty="0"/>
              <a:t> J Med. 2017;377:2419-32; Thiele H, et al. N </a:t>
            </a:r>
            <a:r>
              <a:rPr lang="en-GB" dirty="0" err="1"/>
              <a:t>Engl</a:t>
            </a:r>
            <a:r>
              <a:rPr lang="en-GB" dirty="0"/>
              <a:t> J Med. 2018;379:1699-710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ABAF78F8-F1D9-BE48-BB76-1995D92E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526" y="3597890"/>
            <a:ext cx="3914597" cy="2718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333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1-year death from any cause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A05A7A3E-A901-5D4E-B208-C92EAD59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69" y="5260088"/>
            <a:ext cx="2976331" cy="26314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defTabSz="1219170" eaLnBrk="0" latinLnBrk="1" hangingPunct="0">
              <a:lnSpc>
                <a:spcPts val="1444"/>
              </a:lnSpc>
              <a:defRPr/>
            </a:pPr>
            <a:r>
              <a:rPr lang="en-GB" sz="10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risk (95% CI), 0.88 (0.76-1.01)</a:t>
            </a:r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id="{8DD97135-406A-654A-8A57-A1C83CE8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526" y="2722091"/>
            <a:ext cx="3563997" cy="26314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defTabSz="1219170" eaLnBrk="0" latinLnBrk="1" hangingPunct="0">
              <a:lnSpc>
                <a:spcPts val="1444"/>
              </a:lnSpc>
              <a:defRPr/>
            </a:pPr>
            <a:r>
              <a:rPr lang="en-GB" sz="10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risk (95% CI), 0.84 (0.72-0.98); p=0.03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1166894C-8061-6747-BB3F-003F5BFFC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526" y="1124744"/>
            <a:ext cx="3914597" cy="51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333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30-days death from any cause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1E268-B12A-49F0-A8DE-7A7F5A5A7E42}"/>
              </a:ext>
            </a:extLst>
          </p:cNvPr>
          <p:cNvSpPr txBox="1"/>
          <p:nvPr/>
        </p:nvSpPr>
        <p:spPr>
          <a:xfrm rot="16200000">
            <a:off x="5561751" y="1957444"/>
            <a:ext cx="1829936" cy="42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who died from </a:t>
            </a:r>
            <a:b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cause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1757D-4169-4EC5-A2F3-D26C3C93F0E6}"/>
              </a:ext>
            </a:extLst>
          </p:cNvPr>
          <p:cNvSpPr txBox="1"/>
          <p:nvPr/>
        </p:nvSpPr>
        <p:spPr>
          <a:xfrm rot="16200000">
            <a:off x="5343090" y="4429601"/>
            <a:ext cx="2246237" cy="42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who died from </a:t>
            </a:r>
            <a:b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cause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6F957-260C-4A91-A898-37041E7BFCB7}"/>
              </a:ext>
            </a:extLst>
          </p:cNvPr>
          <p:cNvSpPr txBox="1"/>
          <p:nvPr/>
        </p:nvSpPr>
        <p:spPr>
          <a:xfrm>
            <a:off x="7875903" y="3287165"/>
            <a:ext cx="2453783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 since randomisation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09414-1524-433D-B6DF-8A06AAF28BA8}"/>
              </a:ext>
            </a:extLst>
          </p:cNvPr>
          <p:cNvSpPr txBox="1"/>
          <p:nvPr/>
        </p:nvSpPr>
        <p:spPr>
          <a:xfrm>
            <a:off x="7875903" y="5733255"/>
            <a:ext cx="2453783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 since randomisation</a:t>
            </a:r>
          </a:p>
        </p:txBody>
      </p:sp>
    </p:spTree>
    <p:extLst>
      <p:ext uri="{BB962C8B-B14F-4D97-AF65-F5344CB8AC3E}">
        <p14:creationId xmlns:p14="http://schemas.microsoft.com/office/powerpoint/2010/main" val="1925467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8" t="5391" r="5662" b="11080"/>
          <a:stretch/>
        </p:blipFill>
        <p:spPr bwMode="auto">
          <a:xfrm>
            <a:off x="6494184" y="4135157"/>
            <a:ext cx="5078400" cy="159809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7" t="5317" r="6415" b="11652"/>
          <a:stretch/>
        </p:blipFill>
        <p:spPr bwMode="auto">
          <a:xfrm>
            <a:off x="626813" y="3119241"/>
            <a:ext cx="5076699" cy="155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" t="5036" r="6587" b="10748"/>
          <a:stretch/>
        </p:blipFill>
        <p:spPr bwMode="auto">
          <a:xfrm>
            <a:off x="6494184" y="1901122"/>
            <a:ext cx="5078400" cy="168879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9200" y="5010209"/>
            <a:ext cx="2144177" cy="42056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1219170" latinLnBrk="1"/>
            <a:r>
              <a:rPr lang="en-GB" sz="21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Killip ≥II-IV: 5-11%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23922A-06FB-744C-9FCD-F3D6AC797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Meta-analysis of </a:t>
            </a:r>
            <a:b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randomised Trials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B47D-72E7-AA4F-A9A2-8C9D822C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/>
              <a:t>Complete revascularisation in STEMI and MVD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4C93F-6399-F141-BE0B-34E36C454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226BE2-35BE-ED47-9751-BC9EC92786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94031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MI, myocardial infarction; MVD, multivessel disease; SE, standard error; STEMI, ST-segment elevation myocardial infarction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Pavasini</a:t>
            </a:r>
            <a:r>
              <a:rPr lang="en-GB" dirty="0"/>
              <a:t> R, et al. </a:t>
            </a:r>
            <a:r>
              <a:rPr lang="en-GB" dirty="0" err="1"/>
              <a:t>Eur</a:t>
            </a:r>
            <a:r>
              <a:rPr lang="en-GB" dirty="0"/>
              <a:t> Heart J. 2019;DOI:10.1093/</a:t>
            </a:r>
            <a:r>
              <a:rPr lang="en-GB" dirty="0" err="1"/>
              <a:t>eurheartj</a:t>
            </a:r>
            <a:r>
              <a:rPr lang="en-GB" dirty="0"/>
              <a:t>/ehz896</a:t>
            </a:r>
          </a:p>
        </p:txBody>
      </p:sp>
      <p:sp>
        <p:nvSpPr>
          <p:cNvPr id="28" name="5 CuadroTexto">
            <a:extLst>
              <a:ext uri="{FF2B5EF4-FFF2-40B4-BE49-F238E27FC236}">
                <a16:creationId xmlns:a16="http://schemas.microsoft.com/office/drawing/2014/main" id="{1B6F12E8-8C32-1F46-80E3-C5FDC0725715}"/>
              </a:ext>
            </a:extLst>
          </p:cNvPr>
          <p:cNvSpPr txBox="1"/>
          <p:nvPr/>
        </p:nvSpPr>
        <p:spPr>
          <a:xfrm>
            <a:off x="619200" y="2708920"/>
            <a:ext cx="366447" cy="37965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</a:p>
        </p:txBody>
      </p:sp>
      <p:sp>
        <p:nvSpPr>
          <p:cNvPr id="29" name="5 CuadroTexto">
            <a:extLst>
              <a:ext uri="{FF2B5EF4-FFF2-40B4-BE49-F238E27FC236}">
                <a16:creationId xmlns:a16="http://schemas.microsoft.com/office/drawing/2014/main" id="{1C4DDCEF-DA9B-AD46-B74D-69A5C59CEF14}"/>
              </a:ext>
            </a:extLst>
          </p:cNvPr>
          <p:cNvSpPr txBox="1"/>
          <p:nvPr/>
        </p:nvSpPr>
        <p:spPr>
          <a:xfrm>
            <a:off x="6492643" y="3706385"/>
            <a:ext cx="2628284" cy="37965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revascularisation</a:t>
            </a:r>
          </a:p>
        </p:txBody>
      </p:sp>
      <p:sp>
        <p:nvSpPr>
          <p:cNvPr id="30" name="5 CuadroTexto">
            <a:extLst>
              <a:ext uri="{FF2B5EF4-FFF2-40B4-BE49-F238E27FC236}">
                <a16:creationId xmlns:a16="http://schemas.microsoft.com/office/drawing/2014/main" id="{FFDB5E42-5B41-C14F-9822-5469619CDBFD}"/>
              </a:ext>
            </a:extLst>
          </p:cNvPr>
          <p:cNvSpPr txBox="1"/>
          <p:nvPr/>
        </p:nvSpPr>
        <p:spPr>
          <a:xfrm>
            <a:off x="6492643" y="1484784"/>
            <a:ext cx="2748060" cy="37965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 (CV) death</a:t>
            </a:r>
          </a:p>
        </p:txBody>
      </p:sp>
    </p:spTree>
    <p:extLst>
      <p:ext uri="{BB962C8B-B14F-4D97-AF65-F5344CB8AC3E}">
        <p14:creationId xmlns:p14="http://schemas.microsoft.com/office/powerpoint/2010/main" val="23582341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0CF74-DA57-0C4F-9ABE-18F79267C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0386"/>
            <a:ext cx="10972800" cy="702470"/>
          </a:xfrm>
        </p:spPr>
        <p:txBody>
          <a:bodyPr/>
          <a:lstStyle/>
          <a:p>
            <a:r>
              <a:rPr lang="en-GB" dirty="0">
                <a:sym typeface="Helvetica Neue"/>
              </a:rPr>
              <a:t>Systematic review and meta-analysis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A96D2-C365-D74F-B122-DB4A7F01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Helvetica Neue"/>
              </a:rPr>
              <a:t>MV vs culprit revascularisation in </a:t>
            </a:r>
            <a:r>
              <a:rPr lang="en-GB"/>
              <a:t>NSTE-ACS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34E79-5E58-4540-8E15-DD1CDA92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C5FA8C-B721-FB41-9791-B1A69C6E9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ym typeface="Helvetica Neue"/>
              </a:rPr>
              <a:t>CABG, coronary artery bypass graft; CVA, cerebrovascular accident; CVR, culprit vessel revascularisation; MACE, major adverse cardiovascular events; </a:t>
            </a:r>
            <a:br>
              <a:rPr lang="en-GB" dirty="0">
                <a:sym typeface="Helvetica Neue"/>
              </a:rPr>
            </a:br>
            <a:r>
              <a:rPr lang="en-GB" dirty="0">
                <a:sym typeface="Helvetica Neue"/>
              </a:rPr>
              <a:t>MI, myocardial infarction; MV(R), multivessel (revascularisation); </a:t>
            </a:r>
            <a:r>
              <a:rPr lang="en-GB" dirty="0"/>
              <a:t>NSTE-ACS, non-ST-segment elevation acute coronary syndrome; </a:t>
            </a:r>
            <a:r>
              <a:rPr lang="en-GB" dirty="0">
                <a:sym typeface="Helvetica Neue"/>
              </a:rPr>
              <a:t>PCI, percutaneous coronary intervention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Helvetica Neue"/>
              </a:rPr>
              <a:t>Siebert VR, et al. Am J </a:t>
            </a:r>
            <a:r>
              <a:rPr lang="en-GB" dirty="0" err="1">
                <a:sym typeface="Helvetica Neue"/>
              </a:rPr>
              <a:t>Cardiol</a:t>
            </a:r>
            <a:r>
              <a:rPr lang="en-GB" dirty="0">
                <a:sym typeface="Helvetica Neue"/>
              </a:rPr>
              <a:t>. 2019;124:1501-11</a:t>
            </a:r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id="{865EE7B1-075E-AC4F-B2F9-B9EB47293455}"/>
              </a:ext>
            </a:extLst>
          </p:cNvPr>
          <p:cNvSpPr txBox="1"/>
          <p:nvPr/>
        </p:nvSpPr>
        <p:spPr>
          <a:xfrm>
            <a:off x="609600" y="2178804"/>
            <a:ext cx="1202953" cy="37965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term</a:t>
            </a:r>
          </a:p>
        </p:txBody>
      </p:sp>
      <p:sp>
        <p:nvSpPr>
          <p:cNvPr id="13" name="5 CuadroTexto">
            <a:extLst>
              <a:ext uri="{FF2B5EF4-FFF2-40B4-BE49-F238E27FC236}">
                <a16:creationId xmlns:a16="http://schemas.microsoft.com/office/drawing/2014/main" id="{4F145DE1-5BC4-454A-B08F-39962735C186}"/>
              </a:ext>
            </a:extLst>
          </p:cNvPr>
          <p:cNvSpPr txBox="1"/>
          <p:nvPr/>
        </p:nvSpPr>
        <p:spPr>
          <a:xfrm>
            <a:off x="6036108" y="2178804"/>
            <a:ext cx="119160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C4203B29-4969-C444-8753-D4A37DC4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362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10613182-6E15-CE45-B164-A85AC901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362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8332FC7E-3D44-0344-8220-7CD47AF4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429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EF2DEFC-3E9D-B745-8F6E-A4EC60698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62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78AF6180-C7F6-3F4B-A5C6-E00591BC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95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F8E768D0-5191-9148-AD67-D41ACD0A9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129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AC54FE4A-E239-CE40-B75C-8B583F321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429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8DDFAEC-B6AB-E34E-922E-515B778D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795" y="5297422"/>
            <a:ext cx="1175115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MVR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3F301623-4D8C-0F45-8E78-DDDE1790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495" y="5297422"/>
            <a:ext cx="1175115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CVR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FCDEE43E-B0C1-8C45-935C-47674973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3" y="2954392"/>
            <a:ext cx="1175115" cy="1840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t" anchorCtr="0">
            <a:spAutoFit/>
          </a:bodyPr>
          <a:lstStyle/>
          <a:p>
            <a:pPr defTabSz="1219170" eaLnBrk="0" latinLnBrk="1" hangingPunct="0">
              <a:lnSpc>
                <a:spcPct val="170000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</a:t>
            </a:r>
          </a:p>
          <a:p>
            <a:pPr defTabSz="1219170" eaLnBrk="0" latinLnBrk="1" hangingPunct="0">
              <a:lnSpc>
                <a:spcPct val="170000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</a:p>
          <a:p>
            <a:pPr defTabSz="1219170" eaLnBrk="0" latinLnBrk="1" hangingPunct="0">
              <a:lnSpc>
                <a:spcPct val="170000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All-cause death</a:t>
            </a:r>
          </a:p>
          <a:p>
            <a:pPr defTabSz="1219170" eaLnBrk="0" latinLnBrk="1" hangingPunct="0">
              <a:lnSpc>
                <a:spcPct val="170000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PCI</a:t>
            </a:r>
          </a:p>
          <a:p>
            <a:pPr defTabSz="1219170" eaLnBrk="0" latinLnBrk="1" hangingPunct="0">
              <a:lnSpc>
                <a:spcPct val="170000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CABG</a:t>
            </a:r>
          </a:p>
          <a:p>
            <a:pPr defTabSz="1219170" eaLnBrk="0" latinLnBrk="1" hangingPunct="0">
              <a:lnSpc>
                <a:spcPct val="170000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CVA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ABD933D4-DFB4-C742-BACF-2652E8029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180" y="2640460"/>
            <a:ext cx="1175115" cy="215411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1219170" eaLnBrk="0" latinLnBrk="1" hangingPunct="0">
              <a:lnSpc>
                <a:spcPct val="170000"/>
              </a:lnSpc>
              <a:defRPr/>
            </a:pPr>
            <a:r>
              <a:rPr lang="en-GB" sz="12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Odds ratio</a:t>
            </a:r>
          </a:p>
          <a:p>
            <a:pPr algn="ctr" defTabSz="1219170" eaLnBrk="0" latinLnBrk="1" hangingPunct="0">
              <a:lnSpc>
                <a:spcPct val="170000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1.14 (1.01-1.29)</a:t>
            </a:r>
          </a:p>
          <a:p>
            <a:pPr algn="ctr" defTabSz="1219170" eaLnBrk="0" latinLnBrk="1" hangingPunct="0">
              <a:lnSpc>
                <a:spcPct val="170000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1.37 (0.98-1.91)</a:t>
            </a:r>
          </a:p>
          <a:p>
            <a:pPr algn="ctr" defTabSz="1219170" eaLnBrk="0" latinLnBrk="1" hangingPunct="0">
              <a:lnSpc>
                <a:spcPct val="170000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0.92 (0.71-1.19)</a:t>
            </a:r>
          </a:p>
          <a:p>
            <a:pPr algn="ctr" defTabSz="1219170" eaLnBrk="0" latinLnBrk="1" hangingPunct="0">
              <a:lnSpc>
                <a:spcPct val="170000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0.88 (0.51-1.50)</a:t>
            </a:r>
          </a:p>
          <a:p>
            <a:pPr algn="ctr" defTabSz="1219170" eaLnBrk="0" latinLnBrk="1" hangingPunct="0">
              <a:lnSpc>
                <a:spcPct val="170000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0.35 (0.29-0.43)</a:t>
            </a:r>
          </a:p>
          <a:p>
            <a:pPr algn="ctr" defTabSz="1219170" eaLnBrk="0" latinLnBrk="1" hangingPunct="0">
              <a:lnSpc>
                <a:spcPct val="170000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1.94 (1.01-3.72)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5AC85C-B418-214D-B5F6-54AF2D916A0D}"/>
              </a:ext>
            </a:extLst>
          </p:cNvPr>
          <p:cNvSpPr/>
          <p:nvPr/>
        </p:nvSpPr>
        <p:spPr>
          <a:xfrm>
            <a:off x="623326" y="2599266"/>
            <a:ext cx="5150941" cy="295486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1C36AAAC-1B8B-D24E-B867-0A674D78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439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19C673BF-67A0-0144-AB53-9073617E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72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ED344097-30D5-1246-835A-19B7A87D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472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D9EC172B-D1A3-E54B-A493-D51BC81A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706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E2EF04BD-8CB9-F946-B057-58EF0351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706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id="{761CF2A8-B6F9-7142-A2B0-4150E947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539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B9C92387-2684-0A4A-B701-E7222CDD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9372" y="5077289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5" name="Text Box 21">
            <a:extLst>
              <a:ext uri="{FF2B5EF4-FFF2-40B4-BE49-F238E27FC236}">
                <a16:creationId xmlns:a16="http://schemas.microsoft.com/office/drawing/2014/main" id="{B82C12C0-7275-8F4F-91EC-E97EA505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72" y="5297422"/>
            <a:ext cx="1175115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MVR</a:t>
            </a: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08C3105D-D6ED-D744-9D87-27836B17A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172" y="5297422"/>
            <a:ext cx="1175115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CVR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38AF0D-CC14-304E-82DD-45C735E0F6C1}"/>
              </a:ext>
            </a:extLst>
          </p:cNvPr>
          <p:cNvCxnSpPr/>
          <p:nvPr/>
        </p:nvCxnSpPr>
        <p:spPr>
          <a:xfrm>
            <a:off x="1771828" y="5026336"/>
            <a:ext cx="255887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E84C72-5154-FE46-8367-AD6F7EDDD358}"/>
              </a:ext>
            </a:extLst>
          </p:cNvPr>
          <p:cNvCxnSpPr>
            <a:cxnSpLocks/>
          </p:cNvCxnSpPr>
          <p:nvPr/>
        </p:nvCxnSpPr>
        <p:spPr>
          <a:xfrm rot="16200000">
            <a:off x="1729495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11B7B8-F24A-BC41-9EF7-4FD234229F80}"/>
              </a:ext>
            </a:extLst>
          </p:cNvPr>
          <p:cNvCxnSpPr>
            <a:cxnSpLocks/>
          </p:cNvCxnSpPr>
          <p:nvPr/>
        </p:nvCxnSpPr>
        <p:spPr>
          <a:xfrm rot="16200000">
            <a:off x="2110495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4B4713-4512-E348-A211-1893B182B500}"/>
              </a:ext>
            </a:extLst>
          </p:cNvPr>
          <p:cNvCxnSpPr>
            <a:cxnSpLocks/>
          </p:cNvCxnSpPr>
          <p:nvPr/>
        </p:nvCxnSpPr>
        <p:spPr>
          <a:xfrm rot="16200000">
            <a:off x="261002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5761D5-B3DF-2448-9DDF-2B63D73C0CBD}"/>
              </a:ext>
            </a:extLst>
          </p:cNvPr>
          <p:cNvCxnSpPr>
            <a:cxnSpLocks/>
          </p:cNvCxnSpPr>
          <p:nvPr/>
        </p:nvCxnSpPr>
        <p:spPr>
          <a:xfrm rot="16200000">
            <a:off x="338472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0ABA22-8A05-C04B-A856-B9FA4BB58BF4}"/>
              </a:ext>
            </a:extLst>
          </p:cNvPr>
          <p:cNvCxnSpPr>
            <a:cxnSpLocks/>
          </p:cNvCxnSpPr>
          <p:nvPr/>
        </p:nvCxnSpPr>
        <p:spPr>
          <a:xfrm rot="16200000">
            <a:off x="388002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4738AD-E971-2A4A-9360-170DC79BEF4F}"/>
              </a:ext>
            </a:extLst>
          </p:cNvPr>
          <p:cNvCxnSpPr>
            <a:cxnSpLocks/>
          </p:cNvCxnSpPr>
          <p:nvPr/>
        </p:nvCxnSpPr>
        <p:spPr>
          <a:xfrm rot="16200000">
            <a:off x="427372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41ACB7-63D7-2C42-9734-6F2CC75DD880}"/>
              </a:ext>
            </a:extLst>
          </p:cNvPr>
          <p:cNvCxnSpPr>
            <a:cxnSpLocks/>
          </p:cNvCxnSpPr>
          <p:nvPr/>
        </p:nvCxnSpPr>
        <p:spPr>
          <a:xfrm flipV="1">
            <a:off x="3051728" y="2962336"/>
            <a:ext cx="0" cy="211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iamond 44">
            <a:extLst>
              <a:ext uri="{FF2B5EF4-FFF2-40B4-BE49-F238E27FC236}">
                <a16:creationId xmlns:a16="http://schemas.microsoft.com/office/drawing/2014/main" id="{1573AD21-C951-8B46-A8E7-AD664E7F6B84}"/>
              </a:ext>
            </a:extLst>
          </p:cNvPr>
          <p:cNvSpPr/>
          <p:nvPr/>
        </p:nvSpPr>
        <p:spPr>
          <a:xfrm>
            <a:off x="3052233" y="4648201"/>
            <a:ext cx="715433" cy="13969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EA3DFEFF-EFD0-9148-8857-A4EDA8066968}"/>
              </a:ext>
            </a:extLst>
          </p:cNvPr>
          <p:cNvSpPr/>
          <p:nvPr/>
        </p:nvSpPr>
        <p:spPr>
          <a:xfrm>
            <a:off x="2362200" y="4343401"/>
            <a:ext cx="213963" cy="13969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897C471F-64DA-9B49-B90A-A34557232A24}"/>
              </a:ext>
            </a:extLst>
          </p:cNvPr>
          <p:cNvSpPr/>
          <p:nvPr/>
        </p:nvSpPr>
        <p:spPr>
          <a:xfrm>
            <a:off x="2849033" y="3733801"/>
            <a:ext cx="304800" cy="13969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0E3319BE-46A7-7945-AA84-284E7488931D}"/>
              </a:ext>
            </a:extLst>
          </p:cNvPr>
          <p:cNvSpPr/>
          <p:nvPr/>
        </p:nvSpPr>
        <p:spPr>
          <a:xfrm>
            <a:off x="3039533" y="3429001"/>
            <a:ext cx="368300" cy="13969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A433B7CA-E785-604D-936B-02D0F841586B}"/>
              </a:ext>
            </a:extLst>
          </p:cNvPr>
          <p:cNvSpPr/>
          <p:nvPr/>
        </p:nvSpPr>
        <p:spPr>
          <a:xfrm>
            <a:off x="2662767" y="4038601"/>
            <a:ext cx="613835" cy="13969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1A3CA5A9-128A-7342-8AC6-7A3D42B331FD}"/>
              </a:ext>
            </a:extLst>
          </p:cNvPr>
          <p:cNvSpPr/>
          <p:nvPr/>
        </p:nvSpPr>
        <p:spPr>
          <a:xfrm>
            <a:off x="3048001" y="3077635"/>
            <a:ext cx="139700" cy="13969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56ABB0-4FF9-4749-9792-DF4A12F677B7}"/>
              </a:ext>
            </a:extLst>
          </p:cNvPr>
          <p:cNvCxnSpPr>
            <a:cxnSpLocks/>
          </p:cNvCxnSpPr>
          <p:nvPr/>
        </p:nvCxnSpPr>
        <p:spPr>
          <a:xfrm>
            <a:off x="7617972" y="5026336"/>
            <a:ext cx="249537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AE93EF-F1FF-0E41-BCFC-4CD2FED44290}"/>
              </a:ext>
            </a:extLst>
          </p:cNvPr>
          <p:cNvCxnSpPr>
            <a:cxnSpLocks/>
          </p:cNvCxnSpPr>
          <p:nvPr/>
        </p:nvCxnSpPr>
        <p:spPr>
          <a:xfrm rot="16200000">
            <a:off x="757563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143B00A-FB75-894A-A225-1D96B3797491}"/>
              </a:ext>
            </a:extLst>
          </p:cNvPr>
          <p:cNvCxnSpPr>
            <a:cxnSpLocks/>
          </p:cNvCxnSpPr>
          <p:nvPr/>
        </p:nvCxnSpPr>
        <p:spPr>
          <a:xfrm rot="16200000">
            <a:off x="7941202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830481-421F-F84F-B721-BDE2D29AF6E9}"/>
              </a:ext>
            </a:extLst>
          </p:cNvPr>
          <p:cNvCxnSpPr>
            <a:cxnSpLocks/>
          </p:cNvCxnSpPr>
          <p:nvPr/>
        </p:nvCxnSpPr>
        <p:spPr>
          <a:xfrm rot="16200000">
            <a:off x="842653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8369DF-34F1-D044-9FAC-2FEC41973FFB}"/>
              </a:ext>
            </a:extLst>
          </p:cNvPr>
          <p:cNvCxnSpPr>
            <a:cxnSpLocks/>
          </p:cNvCxnSpPr>
          <p:nvPr/>
        </p:nvCxnSpPr>
        <p:spPr>
          <a:xfrm rot="16200000">
            <a:off x="918853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388DBD-7AB0-9547-9002-56013D0BFB64}"/>
              </a:ext>
            </a:extLst>
          </p:cNvPr>
          <p:cNvCxnSpPr>
            <a:cxnSpLocks/>
          </p:cNvCxnSpPr>
          <p:nvPr/>
        </p:nvCxnSpPr>
        <p:spPr>
          <a:xfrm rot="16200000">
            <a:off x="9671138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2F5EA4-DB18-6E46-88F8-8D0E9DB188E1}"/>
              </a:ext>
            </a:extLst>
          </p:cNvPr>
          <p:cNvCxnSpPr>
            <a:cxnSpLocks/>
          </p:cNvCxnSpPr>
          <p:nvPr/>
        </p:nvCxnSpPr>
        <p:spPr>
          <a:xfrm rot="16200000">
            <a:off x="10056372" y="5026336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286331-1E1A-8E47-9153-6F7DE24DDF97}"/>
              </a:ext>
            </a:extLst>
          </p:cNvPr>
          <p:cNvCxnSpPr>
            <a:cxnSpLocks/>
          </p:cNvCxnSpPr>
          <p:nvPr/>
        </p:nvCxnSpPr>
        <p:spPr>
          <a:xfrm flipV="1">
            <a:off x="8859772" y="2962336"/>
            <a:ext cx="0" cy="211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1">
            <a:extLst>
              <a:ext uri="{FF2B5EF4-FFF2-40B4-BE49-F238E27FC236}">
                <a16:creationId xmlns:a16="http://schemas.microsoft.com/office/drawing/2014/main" id="{D15DF1A4-9AFE-EB49-87A8-E8244CE3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891" y="3225326"/>
            <a:ext cx="1983269" cy="1692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t" anchorCtr="0">
            <a:spAutoFit/>
          </a:bodyPr>
          <a:lstStyle/>
          <a:p>
            <a:pPr defTabSz="1219170" eaLnBrk="0" latinLnBrk="1" hangingPunct="0">
              <a:spcAft>
                <a:spcPts val="200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</a:t>
            </a:r>
          </a:p>
          <a:p>
            <a:pPr defTabSz="1219170" eaLnBrk="0" latinLnBrk="1" hangingPunct="0">
              <a:spcAft>
                <a:spcPts val="200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</a:p>
          <a:p>
            <a:pPr defTabSz="1219170" eaLnBrk="0" latinLnBrk="1" hangingPunct="0">
              <a:spcAft>
                <a:spcPts val="200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All-cause death</a:t>
            </a:r>
          </a:p>
          <a:p>
            <a:pPr defTabSz="1219170" eaLnBrk="0" latinLnBrk="1" hangingPunct="0">
              <a:spcAft>
                <a:spcPts val="200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revascularisation</a:t>
            </a:r>
            <a:b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(CABG and PCI)</a:t>
            </a:r>
          </a:p>
        </p:txBody>
      </p:sp>
      <p:sp>
        <p:nvSpPr>
          <p:cNvPr id="60" name="Diamond 59">
            <a:extLst>
              <a:ext uri="{FF2B5EF4-FFF2-40B4-BE49-F238E27FC236}">
                <a16:creationId xmlns:a16="http://schemas.microsoft.com/office/drawing/2014/main" id="{7C1975AC-855F-A04A-8DA9-6E24471D53B5}"/>
              </a:ext>
            </a:extLst>
          </p:cNvPr>
          <p:cNvSpPr/>
          <p:nvPr/>
        </p:nvSpPr>
        <p:spPr>
          <a:xfrm>
            <a:off x="8271844" y="3716867"/>
            <a:ext cx="613835" cy="16933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89DE982D-3035-3648-8A3E-D80FC5F0F751}"/>
              </a:ext>
            </a:extLst>
          </p:cNvPr>
          <p:cNvSpPr/>
          <p:nvPr/>
        </p:nvSpPr>
        <p:spPr>
          <a:xfrm>
            <a:off x="8593577" y="3280834"/>
            <a:ext cx="213963" cy="16086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B4DBAC8D-A999-864E-B7C4-75B1EFAD04C7}"/>
              </a:ext>
            </a:extLst>
          </p:cNvPr>
          <p:cNvSpPr/>
          <p:nvPr/>
        </p:nvSpPr>
        <p:spPr>
          <a:xfrm>
            <a:off x="8669776" y="4140201"/>
            <a:ext cx="173567" cy="15663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5A580371-DFD5-EC48-954E-1EE09A71DFE4}"/>
              </a:ext>
            </a:extLst>
          </p:cNvPr>
          <p:cNvSpPr/>
          <p:nvPr/>
        </p:nvSpPr>
        <p:spPr>
          <a:xfrm>
            <a:off x="8386145" y="4605867"/>
            <a:ext cx="410633" cy="160867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DFB881-D11F-3449-B2EB-61FE74947A3D}"/>
              </a:ext>
            </a:extLst>
          </p:cNvPr>
          <p:cNvSpPr/>
          <p:nvPr/>
        </p:nvSpPr>
        <p:spPr>
          <a:xfrm>
            <a:off x="6130803" y="2599266"/>
            <a:ext cx="5455741" cy="295486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6215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Predictors of evolution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85243-7B03-F149-9D23-93A40CD9A1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Clinical criteria:</a:t>
            </a:r>
          </a:p>
          <a:p>
            <a:pPr lvl="1"/>
            <a:r>
              <a:rPr lang="en-GB" dirty="0"/>
              <a:t>Ejection fraction ≤30%</a:t>
            </a:r>
          </a:p>
          <a:p>
            <a:pPr lvl="1"/>
            <a:r>
              <a:rPr lang="en-GB" dirty="0"/>
              <a:t>ACS + haemodynamic instability</a:t>
            </a:r>
          </a:p>
          <a:p>
            <a:pPr lvl="1"/>
            <a:r>
              <a:rPr lang="en-GB" dirty="0"/>
              <a:t>Refractory ACS</a:t>
            </a:r>
          </a:p>
          <a:p>
            <a:pPr lvl="1"/>
            <a:r>
              <a:rPr lang="en-GB" dirty="0"/>
              <a:t>Mechanical complications of AMI</a:t>
            </a:r>
          </a:p>
          <a:p>
            <a:pPr lvl="1"/>
            <a:r>
              <a:rPr lang="en-GB" dirty="0"/>
              <a:t>Age ≥75 years</a:t>
            </a:r>
          </a:p>
          <a:p>
            <a:pPr lvl="1"/>
            <a:r>
              <a:rPr lang="en-GB" dirty="0"/>
              <a:t>History of CVA, diabetes, chronic renal failure, peripheral vascular disease, or chronic obstructive </a:t>
            </a:r>
            <a:br>
              <a:rPr lang="en-GB" dirty="0"/>
            </a:br>
            <a:r>
              <a:rPr lang="en-GB" dirty="0"/>
              <a:t>pulmonary disease</a:t>
            </a:r>
          </a:p>
          <a:p>
            <a:pPr lvl="1"/>
            <a:r>
              <a:rPr lang="en-GB" dirty="0" err="1"/>
              <a:t>Killip</a:t>
            </a:r>
            <a:r>
              <a:rPr lang="en-GB" dirty="0"/>
              <a:t> class II-IV or CHF</a:t>
            </a:r>
          </a:p>
          <a:p>
            <a:pPr lvl="1"/>
            <a:r>
              <a:rPr lang="en-GB" dirty="0"/>
              <a:t>Cardiogenic shock &lt;24 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C385D-B6A0-D841-AE77-8387C25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and anatomical criteria to identify high-risk PCI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5DE7D-B8FC-0C47-8C69-6BA91E884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B3665-7F82-E842-BEA5-4C04613567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ACS, acute coronary syndrome; AMI, acute myocardial infarction; CHF, congestive heart failure; CVA, cerebrovascular accident</a:t>
            </a:r>
          </a:p>
          <a:p>
            <a:pPr>
              <a:spcBef>
                <a:spcPts val="300"/>
              </a:spcBef>
            </a:pPr>
            <a:r>
              <a:rPr lang="en-GB" altLang="es-ES" dirty="0"/>
              <a:t>Atkinson TM, et al. JACC Cardiovasc </a:t>
            </a:r>
            <a:r>
              <a:rPr lang="en-GB" altLang="es-ES" dirty="0" err="1"/>
              <a:t>Interv</a:t>
            </a:r>
            <a:r>
              <a:rPr lang="en-GB" altLang="es-ES" dirty="0"/>
              <a:t>. 2016;9:871-3; </a:t>
            </a:r>
            <a:r>
              <a:rPr lang="en-GB" altLang="es-ES" dirty="0" err="1"/>
              <a:t>Myat</a:t>
            </a:r>
            <a:r>
              <a:rPr lang="en-GB" altLang="es-ES" dirty="0"/>
              <a:t> A, et al. JACC Cardiovasc </a:t>
            </a:r>
            <a:r>
              <a:rPr lang="en-GB" altLang="es-ES" dirty="0" err="1"/>
              <a:t>Interv</a:t>
            </a:r>
            <a:r>
              <a:rPr lang="en-GB" altLang="es-ES" dirty="0"/>
              <a:t>. 2015;8:229-44</a:t>
            </a:r>
          </a:p>
        </p:txBody>
      </p:sp>
    </p:spTree>
    <p:extLst>
      <p:ext uri="{BB962C8B-B14F-4D97-AF65-F5344CB8AC3E}">
        <p14:creationId xmlns:p14="http://schemas.microsoft.com/office/powerpoint/2010/main" val="363881857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9753CF-BEF7-49ED-85D5-2A585D169C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 Anatomical criteria:</a:t>
            </a:r>
          </a:p>
          <a:p>
            <a:pPr lvl="1"/>
            <a:r>
              <a:rPr lang="en-GB" dirty="0"/>
              <a:t>Intervention to an unprotected LMCA (or equivalent)</a:t>
            </a:r>
          </a:p>
          <a:p>
            <a:pPr lvl="1"/>
            <a:r>
              <a:rPr lang="en-GB" dirty="0"/>
              <a:t>Distal left main bifurcation intervention</a:t>
            </a:r>
          </a:p>
          <a:p>
            <a:pPr lvl="1"/>
            <a:r>
              <a:rPr lang="en-GB" dirty="0"/>
              <a:t>Multivessel disease</a:t>
            </a:r>
          </a:p>
          <a:p>
            <a:pPr lvl="1"/>
            <a:r>
              <a:rPr lang="en-GB" dirty="0"/>
              <a:t>PCI in a degenerated CABG</a:t>
            </a:r>
          </a:p>
          <a:p>
            <a:pPr lvl="1"/>
            <a:r>
              <a:rPr lang="en-GB" dirty="0"/>
              <a:t>Last remaining coronary vessel</a:t>
            </a:r>
          </a:p>
          <a:p>
            <a:pPr lvl="1"/>
            <a:r>
              <a:rPr lang="en-GB" dirty="0"/>
              <a:t>Duke Myocardial Jeopardy score ≥8/12 or SYNTAX score ≥33</a:t>
            </a:r>
          </a:p>
          <a:p>
            <a:pPr lvl="1"/>
            <a:r>
              <a:rPr lang="en-GB" dirty="0"/>
              <a:t>Target vessel providing a collateral supply to an occluded second vessel that supplies </a:t>
            </a:r>
            <a:br>
              <a:rPr lang="en-GB" dirty="0"/>
            </a:br>
            <a:r>
              <a:rPr lang="en-GB" dirty="0"/>
              <a:t>&gt;40% of the left ventricular myocardium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4390B-4461-7D4E-B457-C6BD95EF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and anatomical criteria to identify high-risk PCI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67660-7170-3740-B64B-365D282A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4B50F-6E00-DC4B-9F62-D9E83CCEABE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CABG, coronary artery bypass graft; LMCA, left main coronary artery; PCI, </a:t>
            </a:r>
            <a:r>
              <a:rPr lang="en-GB" dirty="0">
                <a:sym typeface="Helvetica Neue"/>
              </a:rPr>
              <a:t>percutaneous coronary intervention</a:t>
            </a:r>
          </a:p>
          <a:p>
            <a:pPr>
              <a:spcBef>
                <a:spcPts val="300"/>
              </a:spcBef>
            </a:pPr>
            <a:r>
              <a:rPr lang="en-GB" altLang="es-ES" dirty="0"/>
              <a:t>Atkinson TM, et al. JACC Cardiovasc </a:t>
            </a:r>
            <a:r>
              <a:rPr lang="en-GB" altLang="es-ES" dirty="0" err="1"/>
              <a:t>Interv</a:t>
            </a:r>
            <a:r>
              <a:rPr lang="en-GB" altLang="es-ES" dirty="0"/>
              <a:t>. 2016;9:871-3; </a:t>
            </a:r>
            <a:r>
              <a:rPr lang="en-GB" altLang="es-ES" dirty="0" err="1"/>
              <a:t>Myat</a:t>
            </a:r>
            <a:r>
              <a:rPr lang="en-GB" altLang="es-ES" dirty="0"/>
              <a:t> A, et al. JACC Cardiovasc </a:t>
            </a:r>
            <a:r>
              <a:rPr lang="en-GB" altLang="es-ES" dirty="0" err="1"/>
              <a:t>Interv</a:t>
            </a:r>
            <a:r>
              <a:rPr lang="en-GB" altLang="es-ES" dirty="0"/>
              <a:t>. 2015;8:229-44</a:t>
            </a:r>
          </a:p>
        </p:txBody>
      </p:sp>
    </p:spTree>
    <p:extLst>
      <p:ext uri="{BB962C8B-B14F-4D97-AF65-F5344CB8AC3E}">
        <p14:creationId xmlns:p14="http://schemas.microsoft.com/office/powerpoint/2010/main" val="38295701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Challenges in the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/>
          <p:cNvPicPr>
            <a:picLocks noChangeAspect="1" noChangeArrowheads="1"/>
          </p:cNvPicPr>
          <p:nvPr/>
        </p:nvPicPr>
        <p:blipFill rotWithShape="1">
          <a:blip r:embed="rId3"/>
          <a:srcRect t="15900" b="2576"/>
          <a:stretch/>
        </p:blipFill>
        <p:spPr bwMode="auto">
          <a:xfrm>
            <a:off x="6596785" y="4262875"/>
            <a:ext cx="1390008" cy="160032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355" y="1412776"/>
            <a:ext cx="8867292" cy="455462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2713" y="4353027"/>
            <a:ext cx="1493660" cy="1506773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20" name="3 Grupo"/>
          <p:cNvGrpSpPr>
            <a:grpSpLocks/>
          </p:cNvGrpSpPr>
          <p:nvPr/>
        </p:nvGrpSpPr>
        <p:grpSpPr bwMode="auto">
          <a:xfrm>
            <a:off x="3806533" y="4338607"/>
            <a:ext cx="2395888" cy="1506773"/>
            <a:chOff x="2589214" y="4114352"/>
            <a:chExt cx="2900815" cy="182448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/>
            <a:srcRect r="31211" b="3916"/>
            <a:stretch/>
          </p:blipFill>
          <p:spPr bwMode="auto">
            <a:xfrm>
              <a:off x="2589214" y="4114352"/>
              <a:ext cx="1343235" cy="1824486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7"/>
            <a:srcRect t="7495"/>
            <a:stretch/>
          </p:blipFill>
          <p:spPr bwMode="auto">
            <a:xfrm>
              <a:off x="3956264" y="4114352"/>
              <a:ext cx="1533765" cy="1824486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7007" y="4560503"/>
            <a:ext cx="1294688" cy="116712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47209" y="4316033"/>
            <a:ext cx="1320047" cy="148803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9CD4BB-32C7-4046-9897-CFBA6B3B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Left ventricular mechanical circulatory support devices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39B9D-EF52-424C-9019-98AC695AE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0982F0-2A7D-5040-A627-FA7713D717B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altLang="es-ES" dirty="0"/>
              <a:t>ECMO, extracorporeal membrane oxygenation; IABP, intra-aortic balloon (</a:t>
            </a:r>
            <a:r>
              <a:rPr lang="en-GB" altLang="es-ES" dirty="0" err="1"/>
              <a:t>counterpulsation</a:t>
            </a:r>
            <a:r>
              <a:rPr lang="en-GB" altLang="es-ES" dirty="0"/>
              <a:t>); PHP, percutaneous heart pump</a:t>
            </a:r>
            <a:r>
              <a:rPr lang="en-GB" dirty="0"/>
              <a:t> </a:t>
            </a:r>
            <a:endParaRPr lang="en-GB" altLang="es-ES" dirty="0"/>
          </a:p>
          <a:p>
            <a:pPr>
              <a:spcBef>
                <a:spcPts val="300"/>
              </a:spcBef>
            </a:pPr>
            <a:r>
              <a:rPr lang="en-GB" altLang="es-ES" dirty="0"/>
              <a:t>Adapted from </a:t>
            </a:r>
            <a:r>
              <a:rPr lang="en-GB" altLang="es-ES" dirty="0" err="1"/>
              <a:t>Werdan</a:t>
            </a:r>
            <a:r>
              <a:rPr lang="en-GB" altLang="es-ES" dirty="0"/>
              <a:t> KJ, et al. </a:t>
            </a:r>
            <a:r>
              <a:rPr lang="en-GB" altLang="es-ES" dirty="0" err="1"/>
              <a:t>Eur</a:t>
            </a:r>
            <a:r>
              <a:rPr lang="en-GB" altLang="es-ES" dirty="0"/>
              <a:t> Heart J 2014;35:156-67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0C0874-D96F-634A-B079-4ADA3A759FF6}"/>
              </a:ext>
            </a:extLst>
          </p:cNvPr>
          <p:cNvSpPr txBox="1"/>
          <p:nvPr/>
        </p:nvSpPr>
        <p:spPr>
          <a:xfrm>
            <a:off x="4132833" y="1453549"/>
            <a:ext cx="1682307" cy="384260"/>
          </a:xfrm>
          <a:prstGeom prst="rect">
            <a:avLst/>
          </a:prstGeom>
          <a:solidFill>
            <a:schemeClr val="bg1"/>
          </a:solidFill>
        </p:spPr>
        <p:txBody>
          <a:bodyPr wrap="none" lIns="48000" tIns="48000" rIns="48000" bIns="48000" rtlCol="0">
            <a:spAutoFit/>
          </a:bodyPr>
          <a:lstStyle/>
          <a:p>
            <a:pPr algn="ctr"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Impella</a:t>
            </a:r>
            <a:r>
              <a:rPr lang="en-GB" sz="1867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/PHP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692680-46BD-E247-9685-52534A456A17}"/>
              </a:ext>
            </a:extLst>
          </p:cNvPr>
          <p:cNvSpPr txBox="1"/>
          <p:nvPr/>
        </p:nvSpPr>
        <p:spPr>
          <a:xfrm>
            <a:off x="8853717" y="1453549"/>
            <a:ext cx="1174410" cy="384260"/>
          </a:xfrm>
          <a:prstGeom prst="rect">
            <a:avLst/>
          </a:prstGeom>
          <a:solidFill>
            <a:schemeClr val="bg1"/>
          </a:solidFill>
        </p:spPr>
        <p:txBody>
          <a:bodyPr wrap="square" lIns="48000" tIns="48000" rIns="48000" bIns="48000" rtlCol="0">
            <a:spAutoFit/>
          </a:bodyPr>
          <a:lstStyle/>
          <a:p>
            <a:pPr algn="ctr"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ECMO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8D22C0-F197-E649-8982-49902C90D549}"/>
              </a:ext>
            </a:extLst>
          </p:cNvPr>
          <p:cNvSpPr txBox="1"/>
          <p:nvPr/>
        </p:nvSpPr>
        <p:spPr>
          <a:xfrm>
            <a:off x="6225702" y="1453549"/>
            <a:ext cx="1990823" cy="384260"/>
          </a:xfrm>
          <a:prstGeom prst="rect">
            <a:avLst/>
          </a:prstGeom>
          <a:solidFill>
            <a:schemeClr val="bg1"/>
          </a:solidFill>
        </p:spPr>
        <p:txBody>
          <a:bodyPr wrap="square" lIns="48000" tIns="48000" rIns="48000" bIns="48000" rtlCol="0">
            <a:spAutoFit/>
          </a:bodyPr>
          <a:lstStyle/>
          <a:p>
            <a:pPr algn="ctr"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Tandem Heart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91DBE4-43F2-514C-B124-1DFAFD7545D7}"/>
              </a:ext>
            </a:extLst>
          </p:cNvPr>
          <p:cNvSpPr txBox="1"/>
          <p:nvPr/>
        </p:nvSpPr>
        <p:spPr>
          <a:xfrm>
            <a:off x="2082922" y="1453549"/>
            <a:ext cx="1363377" cy="384260"/>
          </a:xfrm>
          <a:prstGeom prst="rect">
            <a:avLst/>
          </a:prstGeom>
          <a:solidFill>
            <a:schemeClr val="bg1"/>
          </a:solidFill>
        </p:spPr>
        <p:txBody>
          <a:bodyPr wrap="square" lIns="48000" tIns="48000" rIns="48000" bIns="48000" rtlCol="0">
            <a:spAutoFit/>
          </a:bodyPr>
          <a:lstStyle/>
          <a:p>
            <a:pPr algn="ctr" defTabSz="1219170" latinLnBrk="1"/>
            <a:r>
              <a:rPr lang="en-GB" sz="1867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IABP</a:t>
            </a:r>
          </a:p>
        </p:txBody>
      </p:sp>
    </p:spTree>
    <p:extLst>
      <p:ext uri="{BB962C8B-B14F-4D97-AF65-F5344CB8AC3E}">
        <p14:creationId xmlns:p14="http://schemas.microsoft.com/office/powerpoint/2010/main" val="3184771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Challenging clinical situations:</a:t>
            </a:r>
            <a:br>
              <a:rPr lang="en-GB" sz="4000" dirty="0"/>
            </a:br>
            <a:r>
              <a:rPr lang="en-GB" sz="4000" dirty="0"/>
              <a:t>Heart failure with ACS</a:t>
            </a:r>
            <a:br>
              <a:rPr lang="en-GB" sz="4000" dirty="0"/>
            </a:br>
            <a:br>
              <a:rPr lang="en-GB" sz="4000" dirty="0"/>
            </a:br>
            <a:r>
              <a:rPr lang="en-GB" sz="3200" cap="none" dirty="0"/>
              <a:t>Prof. </a:t>
            </a:r>
            <a:r>
              <a:rPr lang="en-GB" sz="3200" cap="none" dirty="0" err="1"/>
              <a:t>Dr.</a:t>
            </a:r>
            <a:r>
              <a:rPr lang="en-GB" sz="3200" cap="none" dirty="0"/>
              <a:t> </a:t>
            </a:r>
            <a:r>
              <a:rPr lang="en-GB" sz="3200" cap="none" dirty="0" err="1"/>
              <a:t>Á</a:t>
            </a:r>
            <a:r>
              <a:rPr lang="en-GB" altLang="nl-NL" sz="3200" cap="none" dirty="0" err="1"/>
              <a:t>ngel</a:t>
            </a:r>
            <a:r>
              <a:rPr lang="en-GB" altLang="nl-NL" sz="3200" cap="none" dirty="0"/>
              <a:t> </a:t>
            </a:r>
            <a:r>
              <a:rPr lang="en-GB" altLang="nl-NL" sz="3200" cap="none" dirty="0" err="1"/>
              <a:t>Cequier</a:t>
            </a:r>
            <a:r>
              <a:rPr lang="en-GB" altLang="nl-NL" sz="3200" cap="none" dirty="0"/>
              <a:t> </a:t>
            </a:r>
            <a:r>
              <a:rPr lang="en-GB" altLang="nl-NL" sz="3200" cap="none" dirty="0" err="1"/>
              <a:t>Fillat</a:t>
            </a:r>
            <a:r>
              <a:rPr lang="en-GB" altLang="nl-NL" sz="3200" cap="none" dirty="0"/>
              <a:t>, MD, PhD</a:t>
            </a:r>
            <a:br>
              <a:rPr lang="en-GB" altLang="nl-NL" sz="3200" cap="none" dirty="0"/>
            </a:br>
            <a:r>
              <a:rPr lang="en-GB" altLang="nl-NL" sz="2200" cap="none" dirty="0"/>
              <a:t>University Hospital </a:t>
            </a:r>
            <a:r>
              <a:rPr lang="en-GB" altLang="nl-NL" sz="2200" cap="none" dirty="0" err="1"/>
              <a:t>Bellvitge</a:t>
            </a:r>
            <a:r>
              <a:rPr lang="en-GB" altLang="nl-NL" sz="2200" cap="none" dirty="0"/>
              <a:t>, Barcelona, Spain</a:t>
            </a:r>
            <a:br>
              <a:rPr lang="en-GB" altLang="nl-NL" sz="3200" cap="none" dirty="0"/>
            </a:br>
            <a:br>
              <a:rPr lang="en-GB" altLang="nl-NL" sz="2200" dirty="0"/>
            </a:br>
            <a:r>
              <a:rPr lang="en-GB" sz="2400" dirty="0"/>
              <a:t>APRIL 2021</a:t>
            </a:r>
            <a:endParaRPr lang="en-GB" alt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C18991-A70C-C846-8805-9137D9F51A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2690042" cy="4525200"/>
          </a:xfrm>
        </p:spPr>
        <p:txBody>
          <a:bodyPr/>
          <a:lstStyle/>
          <a:p>
            <a:pPr marL="0" indent="0">
              <a:buNone/>
            </a:pPr>
            <a:r>
              <a:rPr lang="en-GB" altLang="es-ES" b="1" dirty="0">
                <a:solidFill>
                  <a:schemeClr val="accent1"/>
                </a:solidFill>
              </a:rPr>
              <a:t>Pressure is </a:t>
            </a:r>
            <a:br>
              <a:rPr lang="en-GB" altLang="es-ES" b="1" dirty="0">
                <a:solidFill>
                  <a:schemeClr val="accent1"/>
                </a:solidFill>
              </a:rPr>
            </a:br>
            <a:r>
              <a:rPr lang="en-GB" altLang="es-ES" b="1" dirty="0">
                <a:solidFill>
                  <a:schemeClr val="accent1"/>
                </a:solidFill>
              </a:rPr>
              <a:t>systematically maintained with </a:t>
            </a:r>
            <a:r>
              <a:rPr lang="en-GB" altLang="es-ES" b="1" dirty="0" err="1">
                <a:solidFill>
                  <a:schemeClr val="accent1"/>
                </a:solidFill>
              </a:rPr>
              <a:t>Impella</a:t>
            </a:r>
            <a:r>
              <a:rPr lang="en-GB" b="1" dirty="0">
                <a:solidFill>
                  <a:schemeClr val="accent1"/>
                </a:solidFill>
              </a:rPr>
              <a:t>®</a:t>
            </a:r>
            <a:r>
              <a:rPr lang="en-GB" altLang="es-ES" b="1" dirty="0">
                <a:solidFill>
                  <a:schemeClr val="accent1"/>
                </a:solidFill>
              </a:rPr>
              <a:t> at levels warranting vital organ perfusion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D416AD-E8B8-4E47-9E67-B37FC328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Haemodynamics during Impella®-protected PCI in high-risk patients with reduced EF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381FE-E9F7-D740-8C7A-12087DF7C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8ADDCD-7035-0440-AAB2-970C0782CFB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EF, ejection fraction; MBP, mean blood pressure; PCI, </a:t>
            </a:r>
            <a:r>
              <a:rPr lang="en-GB" dirty="0">
                <a:sym typeface="Helvetica Neue"/>
              </a:rPr>
              <a:t>percutaneous coronary intervention; </a:t>
            </a:r>
            <a:r>
              <a:rPr lang="en-GB" dirty="0"/>
              <a:t>SBP, systolic blood pressure</a:t>
            </a:r>
            <a:endParaRPr lang="en-GB" dirty="0">
              <a:sym typeface="Helvetica Neue"/>
            </a:endParaRPr>
          </a:p>
          <a:p>
            <a:pPr>
              <a:spcBef>
                <a:spcPts val="300"/>
              </a:spcBef>
            </a:pPr>
            <a:r>
              <a:rPr lang="en-GB" dirty="0"/>
              <a:t>Russo G, et al. </a:t>
            </a:r>
            <a:r>
              <a:rPr lang="en-GB" dirty="0" err="1"/>
              <a:t>Int</a:t>
            </a:r>
            <a:r>
              <a:rPr lang="en-GB" dirty="0"/>
              <a:t> J </a:t>
            </a:r>
            <a:r>
              <a:rPr lang="en-GB" dirty="0" err="1"/>
              <a:t>Cardiol</a:t>
            </a:r>
            <a:r>
              <a:rPr lang="en-GB" dirty="0"/>
              <a:t>. 2019;274:221-25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8DCBA1-1179-0541-ADBE-BE498A61C71B}"/>
              </a:ext>
            </a:extLst>
          </p:cNvPr>
          <p:cNvSpPr/>
          <p:nvPr/>
        </p:nvSpPr>
        <p:spPr>
          <a:xfrm>
            <a:off x="3503712" y="1430867"/>
            <a:ext cx="5150941" cy="451273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7F8EE4C4-D18F-B842-9C2A-2D582A89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2733370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6301B6-DAA1-B140-AFFF-AEFD94AC0532}"/>
              </a:ext>
            </a:extLst>
          </p:cNvPr>
          <p:cNvCxnSpPr>
            <a:cxnSpLocks/>
          </p:cNvCxnSpPr>
          <p:nvPr/>
        </p:nvCxnSpPr>
        <p:spPr>
          <a:xfrm>
            <a:off x="4169879" y="5222417"/>
            <a:ext cx="420365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3BFC06-FCBA-EE4C-80A4-994AA08E3597}"/>
              </a:ext>
            </a:extLst>
          </p:cNvPr>
          <p:cNvCxnSpPr>
            <a:cxnSpLocks/>
          </p:cNvCxnSpPr>
          <p:nvPr/>
        </p:nvCxnSpPr>
        <p:spPr>
          <a:xfrm rot="16200000">
            <a:off x="5516079" y="52732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1BD36A-0620-514F-B44D-7C52C4938731}"/>
              </a:ext>
            </a:extLst>
          </p:cNvPr>
          <p:cNvCxnSpPr>
            <a:cxnSpLocks/>
          </p:cNvCxnSpPr>
          <p:nvPr/>
        </p:nvCxnSpPr>
        <p:spPr>
          <a:xfrm rot="16200000">
            <a:off x="6925779" y="52732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ED2462-F8EC-164C-84FA-AADFF8CAAA21}"/>
              </a:ext>
            </a:extLst>
          </p:cNvPr>
          <p:cNvCxnSpPr>
            <a:cxnSpLocks/>
          </p:cNvCxnSpPr>
          <p:nvPr/>
        </p:nvCxnSpPr>
        <p:spPr>
          <a:xfrm rot="16200000">
            <a:off x="8322779" y="52732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503036-B0FD-BA4C-8BE8-A575BF42CC9C}"/>
              </a:ext>
            </a:extLst>
          </p:cNvPr>
          <p:cNvCxnSpPr>
            <a:cxnSpLocks/>
          </p:cNvCxnSpPr>
          <p:nvPr/>
        </p:nvCxnSpPr>
        <p:spPr>
          <a:xfrm flipV="1">
            <a:off x="4179779" y="2785855"/>
            <a:ext cx="0" cy="25353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124C7F-F092-0C4A-B5D1-4E7CF113F2EC}"/>
              </a:ext>
            </a:extLst>
          </p:cNvPr>
          <p:cNvCxnSpPr>
            <a:cxnSpLocks/>
          </p:cNvCxnSpPr>
          <p:nvPr/>
        </p:nvCxnSpPr>
        <p:spPr>
          <a:xfrm>
            <a:off x="4085212" y="2792484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4C7CFA-6541-2D45-B298-2590208FBBAE}"/>
              </a:ext>
            </a:extLst>
          </p:cNvPr>
          <p:cNvCxnSpPr>
            <a:cxnSpLocks/>
          </p:cNvCxnSpPr>
          <p:nvPr/>
        </p:nvCxnSpPr>
        <p:spPr>
          <a:xfrm>
            <a:off x="4085212" y="30634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FE2879-CFB2-6644-9CB2-81F719E45C4C}"/>
              </a:ext>
            </a:extLst>
          </p:cNvPr>
          <p:cNvCxnSpPr>
            <a:cxnSpLocks/>
          </p:cNvCxnSpPr>
          <p:nvPr/>
        </p:nvCxnSpPr>
        <p:spPr>
          <a:xfrm>
            <a:off x="4085212" y="52224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CA6A7B-D9A3-E643-BBFB-502016FCE015}"/>
              </a:ext>
            </a:extLst>
          </p:cNvPr>
          <p:cNvCxnSpPr>
            <a:cxnSpLocks/>
          </p:cNvCxnSpPr>
          <p:nvPr/>
        </p:nvCxnSpPr>
        <p:spPr>
          <a:xfrm>
            <a:off x="4085212" y="4947251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29B4E6-83F6-8244-9A00-1B33563874B3}"/>
              </a:ext>
            </a:extLst>
          </p:cNvPr>
          <p:cNvCxnSpPr>
            <a:cxnSpLocks/>
          </p:cNvCxnSpPr>
          <p:nvPr/>
        </p:nvCxnSpPr>
        <p:spPr>
          <a:xfrm>
            <a:off x="4085212" y="4684784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F937D1-8728-0C4A-BCDB-2EC639D9D2E1}"/>
              </a:ext>
            </a:extLst>
          </p:cNvPr>
          <p:cNvCxnSpPr>
            <a:cxnSpLocks/>
          </p:cNvCxnSpPr>
          <p:nvPr/>
        </p:nvCxnSpPr>
        <p:spPr>
          <a:xfrm>
            <a:off x="4085212" y="4413851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410FE6-476A-B34C-8C64-2589F8B0F7E3}"/>
              </a:ext>
            </a:extLst>
          </p:cNvPr>
          <p:cNvCxnSpPr>
            <a:cxnSpLocks/>
          </p:cNvCxnSpPr>
          <p:nvPr/>
        </p:nvCxnSpPr>
        <p:spPr>
          <a:xfrm>
            <a:off x="4085212" y="41429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8E2603B-937B-9B46-9021-B0D2EEECDA87}"/>
              </a:ext>
            </a:extLst>
          </p:cNvPr>
          <p:cNvCxnSpPr>
            <a:cxnSpLocks/>
          </p:cNvCxnSpPr>
          <p:nvPr/>
        </p:nvCxnSpPr>
        <p:spPr>
          <a:xfrm>
            <a:off x="4085212" y="3867751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B2D1BF-34C4-6148-9E39-82E898144339}"/>
              </a:ext>
            </a:extLst>
          </p:cNvPr>
          <p:cNvCxnSpPr>
            <a:cxnSpLocks/>
          </p:cNvCxnSpPr>
          <p:nvPr/>
        </p:nvCxnSpPr>
        <p:spPr>
          <a:xfrm>
            <a:off x="4085212" y="35968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270A8B-B0A6-5A46-A158-C2D1DDE6958E}"/>
              </a:ext>
            </a:extLst>
          </p:cNvPr>
          <p:cNvCxnSpPr>
            <a:cxnSpLocks/>
          </p:cNvCxnSpPr>
          <p:nvPr/>
        </p:nvCxnSpPr>
        <p:spPr>
          <a:xfrm>
            <a:off x="4085212" y="3330117"/>
            <a:ext cx="9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1">
            <a:extLst>
              <a:ext uri="{FF2B5EF4-FFF2-40B4-BE49-F238E27FC236}">
                <a16:creationId xmlns:a16="http://schemas.microsoft.com/office/drawing/2014/main" id="{71455CF6-F138-B142-ADB2-E00645AA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2991604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5C1C24EC-3AA0-C147-B76F-822DBA223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3241370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965324B0-275C-8049-A6AC-AD18C7FE0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3529237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7E5ABF88-09E2-1349-849F-305C3BDF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3808637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F6AC01FF-9F02-E84A-8214-B86C63DC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3800170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40" name="Text Box 21">
            <a:extLst>
              <a:ext uri="{FF2B5EF4-FFF2-40B4-BE49-F238E27FC236}">
                <a16:creationId xmlns:a16="http://schemas.microsoft.com/office/drawing/2014/main" id="{4D77208F-DB3B-FB44-B598-DC09247C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4071104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1611B25C-C076-8F48-BD3A-4E8293CDD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4337804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1BA3313A-1D2D-EB4D-8495-39562A67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4608737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43" name="Text Box 21">
            <a:extLst>
              <a:ext uri="{FF2B5EF4-FFF2-40B4-BE49-F238E27FC236}">
                <a16:creationId xmlns:a16="http://schemas.microsoft.com/office/drawing/2014/main" id="{6FCF00C7-724A-A74D-8F59-773C7191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4871204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0772C84A-75D2-3646-BBFB-7913B8EA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01" y="5150604"/>
            <a:ext cx="315748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0C8D508E-BAAC-4246-998B-4E6D646C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167" y="5366504"/>
            <a:ext cx="940627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Pre-PCI</a:t>
            </a: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DE00E031-1AE9-B44B-8955-1115B45A6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33" y="4991422"/>
            <a:ext cx="940627" cy="199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p=0.002</a:t>
            </a: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3B14EACA-B3C2-7C46-AE6C-D322136D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367" y="4627356"/>
            <a:ext cx="940627" cy="199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p=0.003</a:t>
            </a: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D837BBD5-6A04-214F-8BE8-1E748A43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083" y="2432925"/>
            <a:ext cx="940627" cy="199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p&lt;0.001</a:t>
            </a: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CBA21EEA-38F9-A442-90DA-499DCBC02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283" y="2432925"/>
            <a:ext cx="940627" cy="199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p&lt;0.001</a:t>
            </a:r>
          </a:p>
        </p:txBody>
      </p:sp>
      <p:sp>
        <p:nvSpPr>
          <p:cNvPr id="50" name="Text Box 21">
            <a:extLst>
              <a:ext uri="{FF2B5EF4-FFF2-40B4-BE49-F238E27FC236}">
                <a16:creationId xmlns:a16="http://schemas.microsoft.com/office/drawing/2014/main" id="{03ABB133-BAE7-6747-A3D4-6989752B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167" y="5366504"/>
            <a:ext cx="940627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PCI</a:t>
            </a:r>
            <a:b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(lowest value)</a:t>
            </a:r>
          </a:p>
        </p:txBody>
      </p:sp>
      <p:sp>
        <p:nvSpPr>
          <p:cNvPr id="51" name="Text Box 21">
            <a:extLst>
              <a:ext uri="{FF2B5EF4-FFF2-40B4-BE49-F238E27FC236}">
                <a16:creationId xmlns:a16="http://schemas.microsoft.com/office/drawing/2014/main" id="{E7CF6125-DBC5-B046-AE39-E268C9B25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167" y="5366504"/>
            <a:ext cx="1119045" cy="15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Assistance end</a:t>
            </a:r>
          </a:p>
        </p:txBody>
      </p:sp>
      <p:sp>
        <p:nvSpPr>
          <p:cNvPr id="52" name="Text Box 21">
            <a:extLst>
              <a:ext uri="{FF2B5EF4-FFF2-40B4-BE49-F238E27FC236}">
                <a16:creationId xmlns:a16="http://schemas.microsoft.com/office/drawing/2014/main" id="{20B92694-7AB4-D645-AA81-E97EFB26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943" y="1774496"/>
            <a:ext cx="452933" cy="199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C5594A-D69A-3B44-96E7-5D1B6964435E}"/>
              </a:ext>
            </a:extLst>
          </p:cNvPr>
          <p:cNvSpPr/>
          <p:nvPr/>
        </p:nvSpPr>
        <p:spPr>
          <a:xfrm>
            <a:off x="5345795" y="1800259"/>
            <a:ext cx="153591" cy="1535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D3672F65-D248-004C-919F-CD738D049D95}"/>
              </a:ext>
            </a:extLst>
          </p:cNvPr>
          <p:cNvSpPr/>
          <p:nvPr/>
        </p:nvSpPr>
        <p:spPr>
          <a:xfrm>
            <a:off x="6192012" y="1788667"/>
            <a:ext cx="201505" cy="1737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1B8E25C-4B0E-8849-864A-DE262CD67C81}"/>
              </a:ext>
            </a:extLst>
          </p:cNvPr>
          <p:cNvGrpSpPr/>
          <p:nvPr/>
        </p:nvGrpSpPr>
        <p:grpSpPr>
          <a:xfrm>
            <a:off x="4809217" y="3008384"/>
            <a:ext cx="122721" cy="543704"/>
            <a:chOff x="4105309" y="2446547"/>
            <a:chExt cx="72000" cy="33792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BEB88DA-28BA-D64B-A2F5-B770667E53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44654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CA055C-587F-154E-8275-D25CF076DFFB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78309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444D461-162C-E14D-A26A-BA853BB51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309" y="2448647"/>
              <a:ext cx="0" cy="3358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DF21BA8-525E-0641-BA75-B68CE4C66B2F}"/>
              </a:ext>
            </a:extLst>
          </p:cNvPr>
          <p:cNvSpPr/>
          <p:nvPr/>
        </p:nvSpPr>
        <p:spPr>
          <a:xfrm>
            <a:off x="4762752" y="3184152"/>
            <a:ext cx="215648" cy="2070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7FF03BE-AFE2-DD4D-84F8-46294EC43F08}"/>
              </a:ext>
            </a:extLst>
          </p:cNvPr>
          <p:cNvGrpSpPr/>
          <p:nvPr/>
        </p:nvGrpSpPr>
        <p:grpSpPr>
          <a:xfrm>
            <a:off x="6210450" y="3342817"/>
            <a:ext cx="122721" cy="543704"/>
            <a:chOff x="4105309" y="2446547"/>
            <a:chExt cx="72000" cy="337928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72F3DE7-1544-1F49-85F3-A1DE17DB3068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44654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AB51367-73A7-9347-A45D-D7263EC935CE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78309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B42C509-8514-4040-B104-CDF592897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309" y="2448647"/>
              <a:ext cx="0" cy="3358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BB4425E-19C1-6F4D-B69E-F906046D8BF2}"/>
              </a:ext>
            </a:extLst>
          </p:cNvPr>
          <p:cNvSpPr/>
          <p:nvPr/>
        </p:nvSpPr>
        <p:spPr>
          <a:xfrm>
            <a:off x="6163985" y="3518586"/>
            <a:ext cx="215648" cy="2070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2F83144-7699-024D-8ADA-A062943E3E60}"/>
              </a:ext>
            </a:extLst>
          </p:cNvPr>
          <p:cNvGrpSpPr/>
          <p:nvPr/>
        </p:nvGrpSpPr>
        <p:grpSpPr>
          <a:xfrm>
            <a:off x="7615917" y="2923717"/>
            <a:ext cx="122721" cy="543704"/>
            <a:chOff x="4105309" y="2446547"/>
            <a:chExt cx="72000" cy="33792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3BB147-1F60-5E42-88C7-EE757B3AE75A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44654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252C54C-62CD-FA4A-AA4D-CC914BEBD826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78309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FCB8F7-569C-B840-BECC-A4FC022B3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309" y="2448647"/>
              <a:ext cx="0" cy="3358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901B7-0AFF-9E42-A42C-61F12F62DB4A}"/>
              </a:ext>
            </a:extLst>
          </p:cNvPr>
          <p:cNvSpPr/>
          <p:nvPr/>
        </p:nvSpPr>
        <p:spPr>
          <a:xfrm>
            <a:off x="7569452" y="3099486"/>
            <a:ext cx="215648" cy="2070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BFCDF4D-0E47-5B44-8D09-41CE44DB274E}"/>
              </a:ext>
            </a:extLst>
          </p:cNvPr>
          <p:cNvGrpSpPr/>
          <p:nvPr/>
        </p:nvGrpSpPr>
        <p:grpSpPr>
          <a:xfrm>
            <a:off x="4809217" y="3867751"/>
            <a:ext cx="122721" cy="327804"/>
            <a:chOff x="4105309" y="2446547"/>
            <a:chExt cx="72000" cy="3379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A8AE1A-DE4D-2045-A38D-941922A67DFD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44654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A8CC9B3-FF88-2B4D-8E91-FCC525AF2AF1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78309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01FCB70-F511-314F-A4E4-8FDD8F2F6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309" y="2448647"/>
              <a:ext cx="0" cy="3358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riangle 75">
            <a:extLst>
              <a:ext uri="{FF2B5EF4-FFF2-40B4-BE49-F238E27FC236}">
                <a16:creationId xmlns:a16="http://schemas.microsoft.com/office/drawing/2014/main" id="{A385D128-7349-B047-85CB-4A6C1F162C65}"/>
              </a:ext>
            </a:extLst>
          </p:cNvPr>
          <p:cNvSpPr/>
          <p:nvPr/>
        </p:nvSpPr>
        <p:spPr>
          <a:xfrm>
            <a:off x="4769825" y="3947261"/>
            <a:ext cx="201505" cy="1737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2B65C6-F8AB-5648-8610-0A8D04119039}"/>
              </a:ext>
            </a:extLst>
          </p:cNvPr>
          <p:cNvGrpSpPr/>
          <p:nvPr/>
        </p:nvGrpSpPr>
        <p:grpSpPr>
          <a:xfrm>
            <a:off x="6210450" y="3977818"/>
            <a:ext cx="122721" cy="327804"/>
            <a:chOff x="4105309" y="2446547"/>
            <a:chExt cx="72000" cy="337928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3C9C34-DC3A-1043-8BE9-1E8BCE14EA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44654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D38065D-1492-384B-B7B8-99EB8AD9A47D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78309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070B74-D5A4-D747-9FBC-2E5CFA568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309" y="2448647"/>
              <a:ext cx="0" cy="3358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riangle 80">
            <a:extLst>
              <a:ext uri="{FF2B5EF4-FFF2-40B4-BE49-F238E27FC236}">
                <a16:creationId xmlns:a16="http://schemas.microsoft.com/office/drawing/2014/main" id="{BA8D4C67-DC44-A647-B61F-069281D75982}"/>
              </a:ext>
            </a:extLst>
          </p:cNvPr>
          <p:cNvSpPr/>
          <p:nvPr/>
        </p:nvSpPr>
        <p:spPr>
          <a:xfrm>
            <a:off x="6171058" y="4057327"/>
            <a:ext cx="201505" cy="1737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C4EAECC-D228-B242-92A0-76C10A305190}"/>
              </a:ext>
            </a:extLst>
          </p:cNvPr>
          <p:cNvGrpSpPr/>
          <p:nvPr/>
        </p:nvGrpSpPr>
        <p:grpSpPr>
          <a:xfrm>
            <a:off x="7615917" y="3740752"/>
            <a:ext cx="122721" cy="323571"/>
            <a:chOff x="4105309" y="2446547"/>
            <a:chExt cx="72000" cy="3379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94CC242-E00E-AB43-BA4F-282ADA0311BB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44654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58CF91F-8D88-444B-BF61-7CFAD8853ABA}"/>
                </a:ext>
              </a:extLst>
            </p:cNvPr>
            <p:cNvCxnSpPr>
              <a:cxnSpLocks/>
            </p:cNvCxnSpPr>
            <p:nvPr/>
          </p:nvCxnSpPr>
          <p:spPr>
            <a:xfrm>
              <a:off x="4105309" y="2783097"/>
              <a:ext cx="7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1540E6C-3A67-5E44-B384-07C79ECAE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309" y="2448647"/>
              <a:ext cx="0" cy="3358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riangle 85">
            <a:extLst>
              <a:ext uri="{FF2B5EF4-FFF2-40B4-BE49-F238E27FC236}">
                <a16:creationId xmlns:a16="http://schemas.microsoft.com/office/drawing/2014/main" id="{E4B292D3-ABBD-A64C-A692-AE9FCD9E3465}"/>
              </a:ext>
            </a:extLst>
          </p:cNvPr>
          <p:cNvSpPr/>
          <p:nvPr/>
        </p:nvSpPr>
        <p:spPr>
          <a:xfrm>
            <a:off x="7576525" y="3820261"/>
            <a:ext cx="201505" cy="1737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A946C99-870D-1144-980B-80D2BBE2FFF8}"/>
              </a:ext>
            </a:extLst>
          </p:cNvPr>
          <p:cNvGrpSpPr/>
          <p:nvPr/>
        </p:nvGrpSpPr>
        <p:grpSpPr>
          <a:xfrm>
            <a:off x="4876800" y="4737421"/>
            <a:ext cx="2810933" cy="223963"/>
            <a:chOff x="3641759" y="3695700"/>
            <a:chExt cx="2124041" cy="1679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474B78-49F5-F84B-8FD2-1C08077840F4}"/>
                </a:ext>
              </a:extLst>
            </p:cNvPr>
            <p:cNvCxnSpPr>
              <a:cxnSpLocks/>
            </p:cNvCxnSpPr>
            <p:nvPr/>
          </p:nvCxnSpPr>
          <p:spPr>
            <a:xfrm>
              <a:off x="3641759" y="3856247"/>
              <a:ext cx="2124041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8E398D5-F9B0-804F-A6C4-A3456BB9E8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00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C7881A7-978A-7441-A9E6-614B352CC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55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1203E6A-D800-7345-A41F-56663FC6E484}"/>
              </a:ext>
            </a:extLst>
          </p:cNvPr>
          <p:cNvGrpSpPr/>
          <p:nvPr/>
        </p:nvGrpSpPr>
        <p:grpSpPr>
          <a:xfrm>
            <a:off x="4872567" y="4343721"/>
            <a:ext cx="1392767" cy="223963"/>
            <a:chOff x="3641759" y="3695700"/>
            <a:chExt cx="2124041" cy="16797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FECB22E-BA36-0540-B17C-5BC272A7B68B}"/>
                </a:ext>
              </a:extLst>
            </p:cNvPr>
            <p:cNvCxnSpPr>
              <a:cxnSpLocks/>
            </p:cNvCxnSpPr>
            <p:nvPr/>
          </p:nvCxnSpPr>
          <p:spPr>
            <a:xfrm>
              <a:off x="3641759" y="3856247"/>
              <a:ext cx="2124041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DC96884-8429-D046-8999-FC41A54AD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00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E280501-019D-034C-A4A3-0B219A46F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55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E9797F1-7601-D34C-9B5C-FF6B809ED613}"/>
              </a:ext>
            </a:extLst>
          </p:cNvPr>
          <p:cNvGrpSpPr/>
          <p:nvPr/>
        </p:nvGrpSpPr>
        <p:grpSpPr>
          <a:xfrm flipV="1">
            <a:off x="4872613" y="2641921"/>
            <a:ext cx="1384255" cy="223963"/>
            <a:chOff x="3641759" y="3695700"/>
            <a:chExt cx="2124041" cy="167972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866D0A5-9DFA-4B49-93C6-DE1AB2736EF5}"/>
                </a:ext>
              </a:extLst>
            </p:cNvPr>
            <p:cNvCxnSpPr>
              <a:cxnSpLocks/>
            </p:cNvCxnSpPr>
            <p:nvPr/>
          </p:nvCxnSpPr>
          <p:spPr>
            <a:xfrm>
              <a:off x="3641759" y="3856247"/>
              <a:ext cx="2124041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8F15385-1309-C44A-B898-A62D771BD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00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295CA6-CA96-1942-93CF-2284741DC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55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FA1B70-3BC2-B647-9EFB-DDB8862C4865}"/>
              </a:ext>
            </a:extLst>
          </p:cNvPr>
          <p:cNvGrpSpPr/>
          <p:nvPr/>
        </p:nvGrpSpPr>
        <p:grpSpPr>
          <a:xfrm flipV="1">
            <a:off x="6320414" y="2641921"/>
            <a:ext cx="1354621" cy="223963"/>
            <a:chOff x="3641759" y="3695700"/>
            <a:chExt cx="2124041" cy="167972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8EBA86-0A54-A44A-99C1-9A1687B67C6A}"/>
                </a:ext>
              </a:extLst>
            </p:cNvPr>
            <p:cNvCxnSpPr>
              <a:cxnSpLocks/>
            </p:cNvCxnSpPr>
            <p:nvPr/>
          </p:nvCxnSpPr>
          <p:spPr>
            <a:xfrm>
              <a:off x="3641759" y="3856247"/>
              <a:ext cx="2124041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A0E35FD-516B-9844-B5A9-C5B4FCD35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00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F7057BE-22BB-B544-BD7E-EC91DD2552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559" y="3695700"/>
              <a:ext cx="0" cy="16797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21">
            <a:extLst>
              <a:ext uri="{FF2B5EF4-FFF2-40B4-BE49-F238E27FC236}">
                <a16:creationId xmlns:a16="http://schemas.microsoft.com/office/drawing/2014/main" id="{0685D112-6F31-9645-9A3C-D4034397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983" y="1774496"/>
            <a:ext cx="452933" cy="199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 anchorCtr="0">
            <a:noAutofit/>
          </a:bodyPr>
          <a:lstStyle/>
          <a:p>
            <a:pPr defTabSz="1219170" eaLnBrk="0" latinLnBrk="1" hangingPunct="0">
              <a:lnSpc>
                <a:spcPts val="1444"/>
              </a:lnSpc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MBP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DE5FE0-16CA-C045-A7BF-AA58674176C4}"/>
              </a:ext>
            </a:extLst>
          </p:cNvPr>
          <p:cNvSpPr/>
          <p:nvPr/>
        </p:nvSpPr>
        <p:spPr>
          <a:xfrm>
            <a:off x="5190067" y="1700808"/>
            <a:ext cx="1761067" cy="34468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9136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/>
          <a:stretch/>
        </p:blipFill>
        <p:spPr bwMode="auto">
          <a:xfrm>
            <a:off x="8820848" y="5541236"/>
            <a:ext cx="2746467" cy="6091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F417BF-A4A2-1C41-810B-B5564263816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Ongoing trials in CS investigating percutaneous mechanical circulatory support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76532-6B9F-8645-A3A4-ECF11F6F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Ongoing trials in CS investigating percutaneous mechanical circulatory support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D0DE7-C96D-4542-A329-38D4CE23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183AE5-4710-5D48-A910-A6E9E359C7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5996428"/>
            <a:ext cx="7780072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b="1" dirty="0">
                <a:solidFill>
                  <a:schemeClr val="accent1"/>
                </a:solidFill>
              </a:rPr>
              <a:t>RED circle </a:t>
            </a:r>
            <a:r>
              <a:rPr lang="en-GB" dirty="0"/>
              <a:t>indicates </a:t>
            </a:r>
            <a:r>
              <a:rPr lang="en-GB" dirty="0" err="1"/>
              <a:t>Impella</a:t>
            </a:r>
            <a:r>
              <a:rPr lang="en-GB" dirty="0"/>
              <a:t>; </a:t>
            </a:r>
            <a:r>
              <a:rPr lang="en-GB" b="1" dirty="0"/>
              <a:t>BLUE circle</a:t>
            </a:r>
            <a:r>
              <a:rPr lang="en-GB" dirty="0"/>
              <a:t> indicates ECMO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ACS, acute coronary syndrome; AMI, acute myocardial infarction; CABG, coronary artery bypass graft; </a:t>
            </a:r>
            <a:br>
              <a:rPr lang="en-GB" dirty="0"/>
            </a:br>
            <a:r>
              <a:rPr lang="en-GB" dirty="0"/>
              <a:t>CPC, cerebral performance category; CS, cardiogenic shock; ECLS, </a:t>
            </a:r>
            <a:r>
              <a:rPr lang="en-GB" altLang="es-ES" dirty="0"/>
              <a:t>extracorporeal life support; </a:t>
            </a:r>
            <a:r>
              <a:rPr lang="en-GB" dirty="0"/>
              <a:t>(VA-)</a:t>
            </a:r>
            <a:r>
              <a:rPr lang="en-GB" altLang="es-ES" dirty="0"/>
              <a:t>ECMO, (</a:t>
            </a:r>
            <a:r>
              <a:rPr lang="en-GB" altLang="es-ES" dirty="0" err="1"/>
              <a:t>venoarterial</a:t>
            </a:r>
            <a:r>
              <a:rPr lang="en-GB" altLang="es-ES" dirty="0"/>
              <a:t>) extracorporeal membrane oxygenation; ESC, </a:t>
            </a:r>
            <a:r>
              <a:rPr lang="en-GB" dirty="0"/>
              <a:t>European Society of Cardiology;</a:t>
            </a:r>
            <a:r>
              <a:rPr lang="en-GB" altLang="es-ES" dirty="0"/>
              <a:t> IABP, intra-aortic balloon (</a:t>
            </a:r>
            <a:r>
              <a:rPr lang="en-GB" altLang="es-ES" dirty="0" err="1"/>
              <a:t>counterpulsation</a:t>
            </a:r>
            <a:r>
              <a:rPr lang="en-GB" altLang="es-ES" dirty="0"/>
              <a:t>);</a:t>
            </a:r>
            <a:r>
              <a:rPr lang="en-GB" dirty="0"/>
              <a:t> LVEF, left ventricular ejection fraction; OHCA, out of hospital cardiac arrest; PCI, </a:t>
            </a:r>
            <a:r>
              <a:rPr lang="en-GB" dirty="0">
                <a:sym typeface="Helvetica Neue"/>
              </a:rPr>
              <a:t>percutaneous coronary intervention; </a:t>
            </a:r>
            <a:br>
              <a:rPr lang="en-GB" dirty="0">
                <a:sym typeface="Helvetica Neue"/>
              </a:rPr>
            </a:br>
            <a:r>
              <a:rPr lang="en-GB" dirty="0">
                <a:sym typeface="Helvetica Neue"/>
              </a:rPr>
              <a:t>RRT, renal replacement therapy; </a:t>
            </a:r>
            <a:r>
              <a:rPr lang="en-GB" dirty="0"/>
              <a:t>STEMI, ST-segment elevation myocardial infarction</a:t>
            </a:r>
            <a:endParaRPr lang="en-GB" altLang="es-E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Collet J-P, et al. </a:t>
            </a:r>
            <a:r>
              <a:rPr lang="en-GB" dirty="0" err="1"/>
              <a:t>Eur</a:t>
            </a:r>
            <a:r>
              <a:rPr lang="en-GB" dirty="0"/>
              <a:t> Heart J. 2020. DOI: 10.1093/</a:t>
            </a:r>
            <a:r>
              <a:rPr lang="en-GB" dirty="0" err="1"/>
              <a:t>eurheartj</a:t>
            </a:r>
            <a:r>
              <a:rPr lang="en-GB" dirty="0"/>
              <a:t>/ehaa575 (supplementary data)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F4B7368-9D67-1E47-A5AE-E2ED357BF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68123"/>
              </p:ext>
            </p:extLst>
          </p:nvPr>
        </p:nvGraphicFramePr>
        <p:xfrm>
          <a:off x="626819" y="1284002"/>
          <a:ext cx="10940496" cy="420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723">
                  <a:extLst>
                    <a:ext uri="{9D8B030D-6E8A-4147-A177-3AD203B41FA5}">
                      <a16:colId xmlns:a16="http://schemas.microsoft.com/office/drawing/2014/main" val="392145152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155457227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3787117366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58624395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07114206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97079909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21059175"/>
                    </a:ext>
                  </a:extLst>
                </a:gridCol>
                <a:gridCol w="2398973">
                  <a:extLst>
                    <a:ext uri="{9D8B030D-6E8A-4147-A177-3AD203B41FA5}">
                      <a16:colId xmlns:a16="http://schemas.microsoft.com/office/drawing/2014/main" val="738900024"/>
                    </a:ext>
                  </a:extLst>
                </a:gridCol>
              </a:tblGrid>
              <a:tr h="42112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Study name</a:t>
                      </a:r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Trial ID</a:t>
                      </a:r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Start/completion date</a:t>
                      </a:r>
                      <a:endParaRPr lang="en-US" sz="1100" baseline="30000" dirty="0"/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Key inclusion criteria</a:t>
                      </a:r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Experimental arm</a:t>
                      </a:r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Comparator arm</a:t>
                      </a:r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</a:t>
                      </a:r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Primary endpoint</a:t>
                      </a:r>
                    </a:p>
                  </a:txBody>
                  <a:tcPr marL="73920" marR="25920" marT="48000" marB="4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6703470"/>
                  </a:ext>
                </a:extLst>
              </a:tr>
              <a:tr h="440779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ANCHOR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NCT04184635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2020/2023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AMI + 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VA-ECMO + IABP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Conventional circulatory support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400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Death in the ECMO group and death </a:t>
                      </a:r>
                      <a:br>
                        <a:rPr lang="en-US" sz="1100" dirty="0"/>
                      </a:br>
                      <a:r>
                        <a:rPr lang="en-US" sz="1100" u="sng" dirty="0"/>
                        <a:t>or</a:t>
                      </a:r>
                      <a:r>
                        <a:rPr lang="en-US" sz="1100" dirty="0"/>
                        <a:t> rescue ECMO in the control group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2177672269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DanGer (formerly DanShock)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NCT01633502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2012/2022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STEMI + CS + LVEF &lt;45%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Impella</a:t>
                      </a:r>
                      <a:r>
                        <a:rPr lang="en-US" sz="1100" baseline="30000" dirty="0"/>
                        <a:t>®</a:t>
                      </a:r>
                      <a:r>
                        <a:rPr lang="en-US" sz="1100" dirty="0"/>
                        <a:t> CP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Conventional circulatory support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360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All-cause mortality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3957258342"/>
                  </a:ext>
                </a:extLst>
              </a:tr>
              <a:tr h="51360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ECMO-CS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NCT02301819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2014/2021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VA-ECMO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Conventional circulatory support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120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All-cause mortality or resuscitated cardiac arrest or another mechanical circulatory support implantation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190044363"/>
                  </a:ext>
                </a:extLst>
              </a:tr>
              <a:tr h="18848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ECMO-RRT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NCT02870946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2016/2021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CS + 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ECMO + RRT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262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All-cause mortality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1290344143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ECLS-SHOCK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NCT03637205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2019/2022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AMI + 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ECLS + PCI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(or CABG surgery)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PCI (or CABG surgery)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420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All-cause mortality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2117675899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EUROSHOCK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NCT03813134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2019/2023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ACS + CS + PCI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VA-ECMO + PCI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PCI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428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All-cause mortality or heart failure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7219594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HYPO-ECMO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NCT02754193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2016/2021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CS + VA-ECMO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ECMO + hypothermia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334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All-cause mortality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2493616019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IABP18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NCT03635840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2018/2021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AMI + 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IABP prior to revascularization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Revascularization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92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All-cause mortality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1300896303"/>
                  </a:ext>
                </a:extLst>
              </a:tr>
              <a:tr h="83872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Prague OHCA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NCT01511666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2013/2021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OHCA ± 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Prehospital mechanical compressions, cooling and in- hospital ECLS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Standard care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170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6-month survival with good neurological outcome (CPC 1–2)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3123037358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REVERSE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NCT03431467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2018/2021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Impella</a:t>
                      </a:r>
                      <a:r>
                        <a:rPr lang="en-US" sz="1100" baseline="30000" dirty="0"/>
                        <a:t>®</a:t>
                      </a:r>
                      <a:r>
                        <a:rPr lang="en-US" sz="1100" dirty="0"/>
                        <a:t> + VA-ECMO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VA-ECMO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96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Recovery from CS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25920" marT="12960" marB="12960" anchor="ctr"/>
                </a:tc>
                <a:extLst>
                  <a:ext uri="{0D108BD9-81ED-4DB2-BD59-A6C34878D82A}">
                    <a16:rowId xmlns:a16="http://schemas.microsoft.com/office/drawing/2014/main" val="891651721"/>
                  </a:ext>
                </a:extLst>
              </a:tr>
            </a:tbl>
          </a:graphicData>
        </a:graphic>
      </p:graphicFrame>
      <p:sp>
        <p:nvSpPr>
          <p:cNvPr id="34" name="15 Elipse">
            <a:extLst>
              <a:ext uri="{FF2B5EF4-FFF2-40B4-BE49-F238E27FC236}">
                <a16:creationId xmlns:a16="http://schemas.microsoft.com/office/drawing/2014/main" id="{77D69418-8DC1-C740-BA0E-46CA17EE7069}"/>
              </a:ext>
            </a:extLst>
          </p:cNvPr>
          <p:cNvSpPr/>
          <p:nvPr/>
        </p:nvSpPr>
        <p:spPr>
          <a:xfrm>
            <a:off x="5848690" y="1796819"/>
            <a:ext cx="1344149" cy="24604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15 Elipse">
            <a:extLst>
              <a:ext uri="{FF2B5EF4-FFF2-40B4-BE49-F238E27FC236}">
                <a16:creationId xmlns:a16="http://schemas.microsoft.com/office/drawing/2014/main" id="{42C22C6E-412A-BC4B-8AE1-267D28FC787A}"/>
              </a:ext>
            </a:extLst>
          </p:cNvPr>
          <p:cNvSpPr/>
          <p:nvPr/>
        </p:nvSpPr>
        <p:spPr>
          <a:xfrm>
            <a:off x="5787988" y="5203863"/>
            <a:ext cx="1486144" cy="2678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15 Elipse">
            <a:extLst>
              <a:ext uri="{FF2B5EF4-FFF2-40B4-BE49-F238E27FC236}">
                <a16:creationId xmlns:a16="http://schemas.microsoft.com/office/drawing/2014/main" id="{794D42CC-663D-E445-AF65-9E466E9258A9}"/>
              </a:ext>
            </a:extLst>
          </p:cNvPr>
          <p:cNvSpPr/>
          <p:nvPr/>
        </p:nvSpPr>
        <p:spPr>
          <a:xfrm>
            <a:off x="6783744" y="4944488"/>
            <a:ext cx="477341" cy="2169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15 Elipse">
            <a:extLst>
              <a:ext uri="{FF2B5EF4-FFF2-40B4-BE49-F238E27FC236}">
                <a16:creationId xmlns:a16="http://schemas.microsoft.com/office/drawing/2014/main" id="{83CB1FAA-3A7B-CB46-AC6E-2F6896F44BC3}"/>
              </a:ext>
            </a:extLst>
          </p:cNvPr>
          <p:cNvSpPr/>
          <p:nvPr/>
        </p:nvSpPr>
        <p:spPr>
          <a:xfrm>
            <a:off x="5812242" y="3830023"/>
            <a:ext cx="663443" cy="2169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15 Elipse">
            <a:extLst>
              <a:ext uri="{FF2B5EF4-FFF2-40B4-BE49-F238E27FC236}">
                <a16:creationId xmlns:a16="http://schemas.microsoft.com/office/drawing/2014/main" id="{B4CB194C-8A72-844C-A989-F3C2CDCF68D4}"/>
              </a:ext>
            </a:extLst>
          </p:cNvPr>
          <p:cNvSpPr/>
          <p:nvPr/>
        </p:nvSpPr>
        <p:spPr>
          <a:xfrm>
            <a:off x="5977212" y="3577341"/>
            <a:ext cx="778933" cy="2169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15 Elipse">
            <a:extLst>
              <a:ext uri="{FF2B5EF4-FFF2-40B4-BE49-F238E27FC236}">
                <a16:creationId xmlns:a16="http://schemas.microsoft.com/office/drawing/2014/main" id="{3C8A8B0B-C13A-8146-A4FD-749610D02BCC}"/>
              </a:ext>
            </a:extLst>
          </p:cNvPr>
          <p:cNvSpPr/>
          <p:nvPr/>
        </p:nvSpPr>
        <p:spPr>
          <a:xfrm>
            <a:off x="6117401" y="3220480"/>
            <a:ext cx="546439" cy="2169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15 Elipse">
            <a:extLst>
              <a:ext uri="{FF2B5EF4-FFF2-40B4-BE49-F238E27FC236}">
                <a16:creationId xmlns:a16="http://schemas.microsoft.com/office/drawing/2014/main" id="{7FB17B1D-39DD-5540-BDDD-1F16DEAC73BD}"/>
              </a:ext>
            </a:extLst>
          </p:cNvPr>
          <p:cNvSpPr/>
          <p:nvPr/>
        </p:nvSpPr>
        <p:spPr>
          <a:xfrm>
            <a:off x="6009368" y="3014861"/>
            <a:ext cx="663443" cy="2169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15 Elipse">
            <a:extLst>
              <a:ext uri="{FF2B5EF4-FFF2-40B4-BE49-F238E27FC236}">
                <a16:creationId xmlns:a16="http://schemas.microsoft.com/office/drawing/2014/main" id="{CB50A55B-022C-8643-8CF9-7908921C17F2}"/>
              </a:ext>
            </a:extLst>
          </p:cNvPr>
          <p:cNvSpPr/>
          <p:nvPr/>
        </p:nvSpPr>
        <p:spPr>
          <a:xfrm>
            <a:off x="6078491" y="2222852"/>
            <a:ext cx="943924" cy="21697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15 Elipse">
            <a:extLst>
              <a:ext uri="{FF2B5EF4-FFF2-40B4-BE49-F238E27FC236}">
                <a16:creationId xmlns:a16="http://schemas.microsoft.com/office/drawing/2014/main" id="{7FB17B1D-39DD-5540-BDDD-1F16DEAC73BD}"/>
              </a:ext>
            </a:extLst>
          </p:cNvPr>
          <p:cNvSpPr/>
          <p:nvPr/>
        </p:nvSpPr>
        <p:spPr>
          <a:xfrm>
            <a:off x="6159940" y="2634603"/>
            <a:ext cx="729787" cy="23867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0848" y="6212246"/>
            <a:ext cx="1396620" cy="6043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E0EB02-B84E-4241-8428-DA848F827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8667" y="378331"/>
            <a:ext cx="1558000" cy="5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51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B817CE-D664-447D-BACD-97B28221BA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Patients with cardiogenic shock, immediate coronary angiography is indicated and PCI should </a:t>
            </a:r>
            <a:br>
              <a:rPr lang="en-US" dirty="0"/>
            </a:br>
            <a:r>
              <a:rPr lang="en-US" dirty="0"/>
              <a:t>be performed</a:t>
            </a:r>
          </a:p>
          <a:p>
            <a:r>
              <a:rPr lang="en-US" dirty="0"/>
              <a:t>Percutaneous mechanical circulatory support (MCS) devices and/or </a:t>
            </a:r>
            <a:r>
              <a:rPr lang="en-US" dirty="0" err="1"/>
              <a:t>venoarterial</a:t>
            </a:r>
            <a:r>
              <a:rPr lang="en-US" dirty="0"/>
              <a:t> extracorporeal membrane oxygenation may be considered in selected patients, depending on age, comorbidities, neurological function, and severity of CS. Several clinical trials are ongoing comparing different devices</a:t>
            </a:r>
            <a:endParaRPr lang="en-GB" dirty="0"/>
          </a:p>
          <a:p>
            <a:r>
              <a:rPr lang="en-US" dirty="0"/>
              <a:t>Although coronary </a:t>
            </a:r>
            <a:r>
              <a:rPr lang="en-US" dirty="0" err="1"/>
              <a:t>revascularisation</a:t>
            </a:r>
            <a:r>
              <a:rPr lang="en-US" dirty="0"/>
              <a:t> should be performed as soon as possible, the optimal timing for MCS requires further evaluation</a:t>
            </a:r>
            <a:endParaRPr lang="en-GB" dirty="0"/>
          </a:p>
          <a:p>
            <a:r>
              <a:rPr lang="en-US" dirty="0"/>
              <a:t>Currently, no survival benefit has been demonstrated for these devices compared with intra-aortic balloon pump (IABP) use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ED2CA5-C901-48F4-9237-B1CE5A99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9AA97-44D7-457F-A1FA-C5F200286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22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E0E8F1-15E7-41A4-A6A4-37FA4FE363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/>
              <a:t>Collet J-P, et al. </a:t>
            </a:r>
            <a:r>
              <a:rPr lang="en-GB" dirty="0" err="1"/>
              <a:t>Eur</a:t>
            </a:r>
            <a:r>
              <a:rPr lang="en-GB" dirty="0"/>
              <a:t> Heart J. 2020. DOI: 10.1093/</a:t>
            </a:r>
            <a:r>
              <a:rPr lang="en-GB" dirty="0" err="1"/>
              <a:t>eurheartj</a:t>
            </a:r>
            <a:r>
              <a:rPr lang="en-GB" dirty="0"/>
              <a:t>/ehaa575; </a:t>
            </a:r>
            <a:r>
              <a:rPr lang="en-GB" dirty="0" err="1"/>
              <a:t>Bagai</a:t>
            </a:r>
            <a:r>
              <a:rPr lang="en-GB" dirty="0"/>
              <a:t> J, et al. </a:t>
            </a:r>
            <a:r>
              <a:rPr lang="en-GB" dirty="0" err="1"/>
              <a:t>Curr</a:t>
            </a:r>
            <a:r>
              <a:rPr lang="en-GB" dirty="0"/>
              <a:t> </a:t>
            </a:r>
            <a:r>
              <a:rPr lang="en-GB" dirty="0" err="1"/>
              <a:t>Cardiol</a:t>
            </a:r>
            <a:r>
              <a:rPr lang="en-GB" dirty="0"/>
              <a:t> Rep. 2019; 21: 17. </a:t>
            </a:r>
            <a:r>
              <a:rPr lang="en-GB" dirty="0" err="1"/>
              <a:t>doi</a:t>
            </a:r>
            <a:r>
              <a:rPr lang="en-GB" dirty="0"/>
              <a:t>: 10.1007/s11886-019-1102-3</a:t>
            </a:r>
          </a:p>
        </p:txBody>
      </p:sp>
    </p:spTree>
    <p:extLst>
      <p:ext uri="{BB962C8B-B14F-4D97-AF65-F5344CB8AC3E}">
        <p14:creationId xmlns:p14="http://schemas.microsoft.com/office/powerpoint/2010/main" val="11633739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9595" y="5336166"/>
            <a:ext cx="1854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@CoronaryConnect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rgbClr val="A5131F"/>
                </a:solidFill>
                <a:ea typeface="Aileron" charset="0"/>
                <a:cs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rgbClr val="A5131F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u="sng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</a:t>
            </a:r>
            <a:r>
              <a:rPr lang="en-US" sz="1600" b="1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.brubaker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CORONARY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http://www.coronaryconnect.com/</a:t>
            </a:r>
            <a:endParaRPr lang="en-US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056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33" y="3933056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746" y="3933056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94B3-2951-4C62-921C-474E1A96E6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Please note: </a:t>
            </a:r>
            <a:r>
              <a:rPr lang="en-US" dirty="0"/>
              <a:t>The views expressed within this presentation are the personal opinions of the authors.  </a:t>
            </a:r>
            <a:br>
              <a:rPr lang="en-US" dirty="0"/>
            </a:br>
            <a:r>
              <a:rPr lang="en-US" dirty="0"/>
              <a:t>They do not necessarily represent the views of the author’s academic institution or the rest of the CORONARY CONNECT group.</a:t>
            </a:r>
          </a:p>
          <a:p>
            <a:pPr marL="0" indent="0">
              <a:buNone/>
            </a:pPr>
            <a:r>
              <a:rPr lang="en-US" dirty="0"/>
              <a:t>These slides are adapted from the virtual ACS Forum event which was held in December 2020. </a:t>
            </a:r>
            <a:br>
              <a:rPr lang="en-US" dirty="0"/>
            </a:br>
            <a:r>
              <a:rPr lang="en-US" dirty="0"/>
              <a:t>The ACS Forum and this content are supported by an Independent Educational Grant from Amgen.</a:t>
            </a:r>
          </a:p>
          <a:p>
            <a:pPr marL="0" indent="0">
              <a:spcBef>
                <a:spcPts val="2400"/>
              </a:spcBef>
              <a:buSzPts val="2000"/>
              <a:buNone/>
            </a:pPr>
            <a:r>
              <a:rPr lang="en-US" sz="2000" b="1">
                <a:solidFill>
                  <a:schemeClr val="accent1"/>
                </a:solidFill>
              </a:rPr>
              <a:t>Prof. Dr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  <a:r>
              <a:rPr lang="en-GB" b="1" dirty="0" err="1">
                <a:solidFill>
                  <a:schemeClr val="accent1"/>
                </a:solidFill>
              </a:rPr>
              <a:t>Á</a:t>
            </a:r>
            <a:r>
              <a:rPr lang="en-GB" altLang="nl-NL" b="1" dirty="0" err="1">
                <a:solidFill>
                  <a:schemeClr val="accent1"/>
                </a:solidFill>
              </a:rPr>
              <a:t>ngel</a:t>
            </a:r>
            <a:r>
              <a:rPr lang="en-GB" altLang="nl-NL" b="1" dirty="0">
                <a:solidFill>
                  <a:schemeClr val="accent1"/>
                </a:solidFill>
              </a:rPr>
              <a:t> </a:t>
            </a:r>
            <a:r>
              <a:rPr lang="en-GB" altLang="nl-NL" b="1" dirty="0" err="1">
                <a:solidFill>
                  <a:schemeClr val="accent1"/>
                </a:solidFill>
              </a:rPr>
              <a:t>Cequier</a:t>
            </a:r>
            <a:r>
              <a:rPr lang="en-GB" altLang="nl-NL" b="1" dirty="0">
                <a:solidFill>
                  <a:schemeClr val="accent1"/>
                </a:solidFill>
              </a:rPr>
              <a:t> </a:t>
            </a:r>
            <a:r>
              <a:rPr lang="en-GB" altLang="nl-NL" b="1" dirty="0" err="1">
                <a:solidFill>
                  <a:schemeClr val="accent1"/>
                </a:solidFill>
              </a:rPr>
              <a:t>Fillat</a:t>
            </a:r>
            <a:r>
              <a:rPr lang="en-GB" altLang="nl-NL" b="1" dirty="0">
                <a:solidFill>
                  <a:schemeClr val="accent1"/>
                </a:solidFill>
              </a:rPr>
              <a:t>, MD, PhD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has received financial support/sponsorship for research support, consultation or speaker fees from the following companies: </a:t>
            </a:r>
          </a:p>
          <a:p>
            <a:pPr>
              <a:spcBef>
                <a:spcPts val="2400"/>
              </a:spcBef>
              <a:buSzPts val="2000"/>
            </a:pPr>
            <a:r>
              <a:rPr lang="en-US" sz="2000" dirty="0"/>
              <a:t>Abbott Vascular, Amgen, Bayer, </a:t>
            </a:r>
            <a:r>
              <a:rPr lang="en-US" sz="2000" dirty="0" err="1"/>
              <a:t>Biomenco</a:t>
            </a:r>
            <a:r>
              <a:rPr lang="en-US" sz="2000" dirty="0"/>
              <a:t> (Spain), Biosensors International, </a:t>
            </a:r>
            <a:r>
              <a:rPr lang="en-US" sz="2000" dirty="0" err="1"/>
              <a:t>Biotronik</a:t>
            </a:r>
            <a:r>
              <a:rPr lang="en-US" sz="2000" dirty="0"/>
              <a:t>, Boehringer Ingelheim, Cordis, Daiichi-Sankyo, Ferrer International, Medtronic, </a:t>
            </a:r>
            <a:r>
              <a:rPr lang="en-US" sz="2000" dirty="0" err="1"/>
              <a:t>OrbusNeich</a:t>
            </a:r>
            <a:r>
              <a:rPr lang="en-US" sz="2000" dirty="0"/>
              <a:t>, Sanofi, Spanish Society of Cardiology, Terumo</a:t>
            </a:r>
          </a:p>
          <a:p>
            <a:pPr marL="0" indent="0">
              <a:buNone/>
            </a:pPr>
            <a:endParaRPr lang="en-GB" alt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424E1-A7A7-40BE-9230-A247217D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Disclaimer and disclosures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D162E-0D80-0A46-911A-CAA6F01B3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B817CE-D664-447D-BACD-97B28221BA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Acute heart failure is a frequent complication of acute coronary syndrome (ACS) and is associated </a:t>
            </a:r>
            <a:br>
              <a:rPr lang="en-GB" dirty="0"/>
            </a:br>
            <a:r>
              <a:rPr lang="en-GB" dirty="0"/>
              <a:t>with a </a:t>
            </a:r>
            <a:r>
              <a:rPr lang="en-US" dirty="0"/>
              <a:t> two to four-fold higher risk of in-hospital mortality compared with ACS patients without acute heart failure</a:t>
            </a:r>
          </a:p>
          <a:p>
            <a:r>
              <a:rPr lang="en-US" dirty="0"/>
              <a:t>The diagnosis of ACS in the setting of acute heart failure can be challenging:</a:t>
            </a:r>
          </a:p>
          <a:p>
            <a:pPr lvl="1"/>
            <a:r>
              <a:rPr lang="en-US" dirty="0"/>
              <a:t>Patients may present with atypical or absent chest pain</a:t>
            </a:r>
          </a:p>
          <a:p>
            <a:pPr lvl="1"/>
            <a:r>
              <a:rPr lang="en-US" dirty="0"/>
              <a:t>Electrocardiograms can be confounded by pre‐existing abnormalities</a:t>
            </a:r>
          </a:p>
          <a:p>
            <a:pPr lvl="1"/>
            <a:r>
              <a:rPr lang="en-US" dirty="0"/>
              <a:t>Cardiac biomarkers are frequently elevated in patients with acute heart failure independently of ACS</a:t>
            </a:r>
          </a:p>
          <a:p>
            <a:r>
              <a:rPr lang="en-US" dirty="0"/>
              <a:t>Guidelines recommend an immediate invasive strategy for patients with acute heart failure and ACS, regardless of electrocardiographic or biomarker findings</a:t>
            </a:r>
          </a:p>
          <a:p>
            <a:r>
              <a:rPr lang="en-US" dirty="0"/>
              <a:t>Cardiogenic shock (CS) as an extreme of acute heart failure may also complicate ACS</a:t>
            </a:r>
          </a:p>
          <a:p>
            <a:pPr lvl="1"/>
            <a:r>
              <a:rPr lang="en-US" dirty="0"/>
              <a:t>CS is observed in approximately 5-10% of ACS cases and continues to have high mortality </a:t>
            </a:r>
          </a:p>
          <a:p>
            <a:r>
              <a:rPr lang="en-US" dirty="0"/>
              <a:t>ACS in the setting of acute heart failure is a complex clinical scenario that requires careful evaluation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ED2CA5-C901-48F4-9237-B1CE5A99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9AA97-44D7-457F-A1FA-C5F200286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E0E8F1-15E7-41A4-A6A4-37FA4FE3631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Collet J-P, et al. </a:t>
            </a:r>
            <a:r>
              <a:rPr lang="en-GB" dirty="0" err="1"/>
              <a:t>Eur</a:t>
            </a:r>
            <a:r>
              <a:rPr lang="en-GB" dirty="0"/>
              <a:t> Heart J. 2020;DOI:10.1093/</a:t>
            </a:r>
            <a:r>
              <a:rPr lang="en-GB" dirty="0" err="1"/>
              <a:t>eurheartj</a:t>
            </a:r>
            <a:r>
              <a:rPr lang="en-GB" dirty="0"/>
              <a:t>/ehaa575; </a:t>
            </a:r>
            <a:r>
              <a:rPr lang="en-GB" dirty="0" err="1"/>
              <a:t>Harjola</a:t>
            </a:r>
            <a:r>
              <a:rPr lang="en-GB" dirty="0"/>
              <a:t> V-P, et al. </a:t>
            </a:r>
            <a:r>
              <a:rPr lang="en-GB" dirty="0" err="1"/>
              <a:t>Eur</a:t>
            </a:r>
            <a:r>
              <a:rPr lang="en-GB" dirty="0"/>
              <a:t> J of Heart Failure 2020;22:1298-1314; </a:t>
            </a:r>
            <a:r>
              <a:rPr lang="en-GB" dirty="0" err="1"/>
              <a:t>Bagai</a:t>
            </a:r>
            <a:r>
              <a:rPr lang="en-GB" dirty="0"/>
              <a:t> J, et al. </a:t>
            </a:r>
            <a:r>
              <a:rPr lang="en-GB" dirty="0" err="1"/>
              <a:t>Curr</a:t>
            </a:r>
            <a:r>
              <a:rPr lang="en-GB" dirty="0"/>
              <a:t> </a:t>
            </a:r>
            <a:r>
              <a:rPr lang="en-GB" dirty="0" err="1"/>
              <a:t>Cardiol</a:t>
            </a:r>
            <a:r>
              <a:rPr lang="en-GB" dirty="0"/>
              <a:t> Rep. 2019;21: 17. </a:t>
            </a:r>
            <a:r>
              <a:rPr lang="en-GB" dirty="0" err="1"/>
              <a:t>doi</a:t>
            </a:r>
            <a:r>
              <a:rPr lang="en-GB" dirty="0"/>
              <a:t>: 10.1007/s11886-019-1102-3</a:t>
            </a:r>
          </a:p>
        </p:txBody>
      </p:sp>
    </p:spTree>
    <p:extLst>
      <p:ext uri="{BB962C8B-B14F-4D97-AF65-F5344CB8AC3E}">
        <p14:creationId xmlns:p14="http://schemas.microsoft.com/office/powerpoint/2010/main" val="28426958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24604" r="6118" b="10979"/>
          <a:stretch/>
        </p:blipFill>
        <p:spPr bwMode="auto">
          <a:xfrm>
            <a:off x="4555066" y="2127763"/>
            <a:ext cx="5117484" cy="394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0717" y="1556792"/>
            <a:ext cx="1967867" cy="62257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s-E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239264-CBAF-334C-B848-D226A4733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88322"/>
            <a:ext cx="10972800" cy="70247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Progressive physiological cycles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A6A85C-D800-EF45-ABD7-83142314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Helvetica Neue"/>
              </a:rPr>
              <a:t>Ischaemia, vasoconstriction, volume overload, and inflammation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821FC1-CD35-2C44-896A-52C1084D13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ym typeface="Helvetica Neue"/>
              </a:rPr>
              <a:t>Tehrani BN, et al. J Am Coll </a:t>
            </a:r>
            <a:r>
              <a:rPr lang="en-GB" dirty="0" err="1">
                <a:sym typeface="Helvetica Neue"/>
              </a:rPr>
              <a:t>Cardiol</a:t>
            </a:r>
            <a:r>
              <a:rPr lang="en-GB" dirty="0">
                <a:sym typeface="Helvetica Neue"/>
              </a:rPr>
              <a:t> Heart Fail. 2020;8:879-91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AC865-F524-8D4E-885B-C2A29FA7E2F3}"/>
              </a:ext>
            </a:extLst>
          </p:cNvPr>
          <p:cNvSpPr txBox="1"/>
          <p:nvPr/>
        </p:nvSpPr>
        <p:spPr>
          <a:xfrm>
            <a:off x="4237270" y="3104210"/>
            <a:ext cx="872364" cy="46814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Ischaemia</a:t>
            </a:r>
            <a:b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b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3FF739-D3F0-B045-8DB0-C90C74940467}"/>
              </a:ext>
            </a:extLst>
          </p:cNvPr>
          <p:cNvSpPr txBox="1"/>
          <p:nvPr/>
        </p:nvSpPr>
        <p:spPr>
          <a:xfrm>
            <a:off x="2321455" y="2845411"/>
            <a:ext cx="1804272" cy="993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48000" tIns="0" rIns="0" bIns="0" rtlCol="0" anchor="ctr" anchorCtr="0">
            <a:noAutofit/>
          </a:bodyPr>
          <a:lstStyle/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Hypoxemia (vasoconstriction)</a:t>
            </a:r>
          </a:p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Microcirculatory dysfunction</a:t>
            </a:r>
          </a:p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Pulmonary oedema</a:t>
            </a:r>
          </a:p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 Inflammatory Response Syndrome (SIRS)</a:t>
            </a:r>
          </a:p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Bacterial translocation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C7C12-B07C-8345-BF84-1F4E37A0E96A}"/>
              </a:ext>
            </a:extLst>
          </p:cNvPr>
          <p:cNvSpPr txBox="1"/>
          <p:nvPr/>
        </p:nvSpPr>
        <p:spPr>
          <a:xfrm>
            <a:off x="4237270" y="3874677"/>
            <a:ext cx="872364" cy="468147"/>
          </a:xfrm>
          <a:prstGeom prst="rect">
            <a:avLst/>
          </a:prstGeom>
          <a:solidFill>
            <a:schemeClr val="tx2"/>
          </a:solidFill>
        </p:spPr>
        <p:txBody>
          <a:bodyPr wrap="square" lIns="192000" tIns="0" rIns="0" bIns="0" rtlCol="0" anchor="ctr" anchorCtr="0">
            <a:noAutofit/>
          </a:bodyPr>
          <a:lstStyle/>
          <a:p>
            <a:pPr defTabSz="1219170" latinLnBrk="1">
              <a:lnSpc>
                <a:spcPct val="90000"/>
              </a:lnSpc>
            </a:pP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</a:t>
            </a:r>
            <a:b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perfusion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91564A-ED8F-CC4C-8FEB-EAEB9A885FA8}"/>
              </a:ext>
            </a:extLst>
          </p:cNvPr>
          <p:cNvCxnSpPr>
            <a:cxnSpLocks/>
          </p:cNvCxnSpPr>
          <p:nvPr/>
        </p:nvCxnSpPr>
        <p:spPr>
          <a:xfrm>
            <a:off x="4355108" y="4028529"/>
            <a:ext cx="0" cy="207221"/>
          </a:xfrm>
          <a:prstGeom prst="line">
            <a:avLst/>
          </a:prstGeom>
          <a:ln w="12700">
            <a:solidFill>
              <a:schemeClr val="bg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E5AA1F-6580-DA41-975E-FDD36D4F412D}"/>
              </a:ext>
            </a:extLst>
          </p:cNvPr>
          <p:cNvSpPr txBox="1"/>
          <p:nvPr/>
        </p:nvSpPr>
        <p:spPr>
          <a:xfrm>
            <a:off x="4237270" y="4663893"/>
            <a:ext cx="872364" cy="468147"/>
          </a:xfrm>
          <a:prstGeom prst="rect">
            <a:avLst/>
          </a:prstGeom>
          <a:solidFill>
            <a:schemeClr val="tx2"/>
          </a:solidFill>
        </p:spPr>
        <p:txBody>
          <a:bodyPr wrap="square" lIns="192000" tIns="0" rIns="0" bIns="0" rtlCol="0" anchor="ctr" anchorCtr="0">
            <a:noAutofit/>
          </a:bodyPr>
          <a:lstStyle/>
          <a:p>
            <a:pPr defTabSz="1219170" latinLnBrk="1">
              <a:lnSpc>
                <a:spcPct val="90000"/>
              </a:lnSpc>
            </a:pP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b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overload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9832AC-28F8-0541-82B7-C4B5590636AC}"/>
              </a:ext>
            </a:extLst>
          </p:cNvPr>
          <p:cNvCxnSpPr>
            <a:cxnSpLocks/>
          </p:cNvCxnSpPr>
          <p:nvPr/>
        </p:nvCxnSpPr>
        <p:spPr>
          <a:xfrm flipV="1">
            <a:off x="4355108" y="4817745"/>
            <a:ext cx="0" cy="207221"/>
          </a:xfrm>
          <a:prstGeom prst="line">
            <a:avLst/>
          </a:prstGeom>
          <a:ln w="12700">
            <a:solidFill>
              <a:schemeClr val="bg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4A5EC31-26C2-1E49-B98C-98A1530827F2}"/>
              </a:ext>
            </a:extLst>
          </p:cNvPr>
          <p:cNvSpPr txBox="1"/>
          <p:nvPr/>
        </p:nvSpPr>
        <p:spPr>
          <a:xfrm>
            <a:off x="2321455" y="4512157"/>
            <a:ext cx="1804272" cy="6852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48000" tIns="0" rIns="0" bIns="0" rtlCol="0" anchor="ctr" anchorCtr="0">
            <a:noAutofit/>
          </a:bodyPr>
          <a:lstStyle/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 stimulation</a:t>
            </a:r>
          </a:p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Renin-angiotensin activation</a:t>
            </a:r>
          </a:p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Tubuloglomerular feedback</a:t>
            </a:r>
          </a:p>
          <a:p>
            <a:pPr marL="124881" indent="-124881" defTabSz="1219170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Venoconstriction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F8A309-173C-C744-96B0-29AB7F985BC4}"/>
              </a:ext>
            </a:extLst>
          </p:cNvPr>
          <p:cNvSpPr txBox="1"/>
          <p:nvPr/>
        </p:nvSpPr>
        <p:spPr>
          <a:xfrm>
            <a:off x="7202487" y="2302305"/>
            <a:ext cx="2308799" cy="993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48000" tIns="0" rIns="0" bIns="0" rtlCol="0" anchor="ctr" anchorCtr="0">
            <a:noAutofit/>
          </a:bodyPr>
          <a:lstStyle/>
          <a:p>
            <a:pPr marL="124881" indent="-124881" defTabSz="121917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Systolic blood pressure &lt;90 mm Hg</a:t>
            </a:r>
            <a:b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vasopressor requirement)</a:t>
            </a:r>
          </a:p>
          <a:p>
            <a:pPr marL="124881" indent="-124881" defTabSz="121917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Index &lt;2.2 l/min/m2</a:t>
            </a:r>
          </a:p>
          <a:p>
            <a:pPr marL="124881" indent="-124881" defTabSz="121917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power output &lt;0.6 W</a:t>
            </a:r>
          </a:p>
          <a:p>
            <a:pPr marL="124881" indent="-124881" defTabSz="121917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Lactic acidosis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05EAEF-2B9B-BE44-9206-7454FD445313}"/>
              </a:ext>
            </a:extLst>
          </p:cNvPr>
          <p:cNvSpPr txBox="1"/>
          <p:nvPr/>
        </p:nvSpPr>
        <p:spPr>
          <a:xfrm>
            <a:off x="7202487" y="2104579"/>
            <a:ext cx="2307863" cy="21244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Manifestations of cardiogenic shock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57C6A-1F3F-4245-8209-93D50DC4D5A7}"/>
              </a:ext>
            </a:extLst>
          </p:cNvPr>
          <p:cNvSpPr txBox="1"/>
          <p:nvPr/>
        </p:nvSpPr>
        <p:spPr>
          <a:xfrm>
            <a:off x="7145570" y="3874677"/>
            <a:ext cx="813097" cy="468147"/>
          </a:xfrm>
          <a:prstGeom prst="rect">
            <a:avLst/>
          </a:prstGeom>
          <a:solidFill>
            <a:schemeClr val="tx2"/>
          </a:solidFill>
        </p:spPr>
        <p:txBody>
          <a:bodyPr wrap="square" lIns="192000" tIns="0" rIns="0" bIns="0" rtlCol="0" anchor="ctr" anchorCtr="0">
            <a:noAutofit/>
          </a:bodyPr>
          <a:lstStyle/>
          <a:p>
            <a:pPr defTabSz="1219170" latinLnBrk="1">
              <a:lnSpc>
                <a:spcPct val="90000"/>
              </a:lnSpc>
            </a:pP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</a:t>
            </a:r>
            <a:b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perfusion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789F2C-BAB5-AA49-B3FD-356A519583E5}"/>
              </a:ext>
            </a:extLst>
          </p:cNvPr>
          <p:cNvCxnSpPr>
            <a:cxnSpLocks/>
          </p:cNvCxnSpPr>
          <p:nvPr/>
        </p:nvCxnSpPr>
        <p:spPr>
          <a:xfrm>
            <a:off x="7263408" y="4028529"/>
            <a:ext cx="0" cy="207221"/>
          </a:xfrm>
          <a:prstGeom prst="line">
            <a:avLst/>
          </a:prstGeom>
          <a:ln w="12700">
            <a:solidFill>
              <a:schemeClr val="bg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B637B85-02DA-DC43-A605-96FE8C8D2391}"/>
              </a:ext>
            </a:extLst>
          </p:cNvPr>
          <p:cNvSpPr txBox="1"/>
          <p:nvPr/>
        </p:nvSpPr>
        <p:spPr>
          <a:xfrm>
            <a:off x="5218032" y="1637274"/>
            <a:ext cx="1813241" cy="45134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1219170" latinLnBrk="1"/>
            <a:r>
              <a:rPr lang="en-GB" sz="1067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cardiac insult</a:t>
            </a:r>
            <a:br>
              <a:rPr lang="en-GB" sz="1067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67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myocardial dysfunction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18DA2B-E5DC-F343-B8DD-490707CA91E9}"/>
              </a:ext>
            </a:extLst>
          </p:cNvPr>
          <p:cNvSpPr/>
          <p:nvPr/>
        </p:nvSpPr>
        <p:spPr>
          <a:xfrm>
            <a:off x="5410201" y="3838029"/>
            <a:ext cx="1401233" cy="5164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latinLnBrk="1"/>
            <a:endParaRPr lang="en-US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04AB4-6920-7442-A1D7-FFABAE316CA3}"/>
              </a:ext>
            </a:extLst>
          </p:cNvPr>
          <p:cNvSpPr txBox="1"/>
          <p:nvPr/>
        </p:nvSpPr>
        <p:spPr>
          <a:xfrm>
            <a:off x="5609033" y="3941445"/>
            <a:ext cx="1130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latinLnBrk="1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output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96B2F4-E326-144A-AADC-AFBC2D2353AB}"/>
              </a:ext>
            </a:extLst>
          </p:cNvPr>
          <p:cNvCxnSpPr>
            <a:cxnSpLocks/>
          </p:cNvCxnSpPr>
          <p:nvPr/>
        </p:nvCxnSpPr>
        <p:spPr>
          <a:xfrm>
            <a:off x="5553141" y="4007362"/>
            <a:ext cx="0" cy="192000"/>
          </a:xfrm>
          <a:prstGeom prst="line">
            <a:avLst/>
          </a:prstGeom>
          <a:ln w="12700">
            <a:solidFill>
              <a:schemeClr val="bg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0C06B3CF-A4BA-2345-B810-9C24FBED2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2660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Prognosis of ACS </a:t>
            </a:r>
            <a:br>
              <a:rPr lang="en-GB" sz="4000" dirty="0"/>
            </a:br>
            <a:r>
              <a:rPr lang="en-GB" sz="4000" dirty="0"/>
              <a:t>with HF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AFD13F3-6DD3-4C91-A901-0BD94457CD3D}"/>
              </a:ext>
            </a:extLst>
          </p:cNvPr>
          <p:cNvSpPr txBox="1">
            <a:spLocks/>
          </p:cNvSpPr>
          <p:nvPr/>
        </p:nvSpPr>
        <p:spPr>
          <a:xfrm>
            <a:off x="623325" y="6508234"/>
            <a:ext cx="10944000" cy="18466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indent="0" latinLnBrk="0">
              <a:spcBef>
                <a:spcPct val="20000"/>
              </a:spcBef>
              <a:buFont typeface="Arial" pitchFamily="34" charset="0"/>
              <a:buNone/>
              <a:defRPr sz="10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1219170"/>
            <a:r>
              <a:rPr lang="en-GB" sz="1200" dirty="0">
                <a:solidFill>
                  <a:schemeClr val="bg1"/>
                </a:solidFill>
                <a:sym typeface="Helvetica Neue"/>
              </a:rPr>
              <a:t>ACS, acute coronary syndrome; HF, heart failure</a:t>
            </a:r>
          </a:p>
        </p:txBody>
      </p:sp>
    </p:spTree>
    <p:extLst>
      <p:ext uri="{BB962C8B-B14F-4D97-AF65-F5344CB8AC3E}">
        <p14:creationId xmlns:p14="http://schemas.microsoft.com/office/powerpoint/2010/main" val="24011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B25E98D-C4FD-2645-8DF0-6BC92F5541E1}"/>
              </a:ext>
            </a:extLst>
          </p:cNvPr>
          <p:cNvSpPr/>
          <p:nvPr/>
        </p:nvSpPr>
        <p:spPr>
          <a:xfrm>
            <a:off x="6439925" y="1340768"/>
            <a:ext cx="5088000" cy="4243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4BAEA-33E7-614A-B46C-16B48720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Helvetica Neue"/>
              </a:rPr>
              <a:t>Impact on prognosis of HF and LVEF in ACS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E44CBB-03C9-BF4E-BAAC-AF9544C971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ACS, acute coronary syndrome; HF, heart failure; LVEF, left ventricular ejection fraction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Helvetica Neue"/>
              </a:rPr>
              <a:t>Agra R, et al. Rev </a:t>
            </a:r>
            <a:r>
              <a:rPr lang="en-GB" dirty="0" err="1">
                <a:sym typeface="Helvetica Neue"/>
              </a:rPr>
              <a:t>Esp</a:t>
            </a:r>
            <a:r>
              <a:rPr lang="en-GB" dirty="0">
                <a:sym typeface="Helvetica Neue"/>
              </a:rPr>
              <a:t> </a:t>
            </a:r>
            <a:r>
              <a:rPr lang="en-GB" dirty="0" err="1">
                <a:sym typeface="Helvetica Neue"/>
              </a:rPr>
              <a:t>Cardiol</a:t>
            </a:r>
            <a:r>
              <a:rPr lang="en-GB" dirty="0">
                <a:sym typeface="Helvetica Neue"/>
              </a:rPr>
              <a:t> (</a:t>
            </a:r>
            <a:r>
              <a:rPr lang="en-GB" dirty="0" err="1">
                <a:sym typeface="Helvetica Neue"/>
              </a:rPr>
              <a:t>Engl</a:t>
            </a:r>
            <a:r>
              <a:rPr lang="en-GB" dirty="0">
                <a:sym typeface="Helvetica Neue"/>
              </a:rPr>
              <a:t> Ed). 2018;71:820-8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E6850-7226-1A4A-B2E9-1754F01CD901}"/>
              </a:ext>
            </a:extLst>
          </p:cNvPr>
          <p:cNvSpPr/>
          <p:nvPr/>
        </p:nvSpPr>
        <p:spPr>
          <a:xfrm>
            <a:off x="623325" y="1340768"/>
            <a:ext cx="5088000" cy="4243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F1BDADD-3F80-494E-9259-386035137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56247" r="7703" b="16232"/>
          <a:stretch/>
        </p:blipFill>
        <p:spPr bwMode="auto">
          <a:xfrm>
            <a:off x="7518402" y="1865374"/>
            <a:ext cx="3598333" cy="2328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DE77BFA-49C8-3544-83E3-A1BEBBB04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6789" r="8452" b="65391"/>
          <a:stretch/>
        </p:blipFill>
        <p:spPr bwMode="auto">
          <a:xfrm>
            <a:off x="1833876" y="1839972"/>
            <a:ext cx="3572933" cy="23537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Rectángulo">
            <a:extLst>
              <a:ext uri="{FF2B5EF4-FFF2-40B4-BE49-F238E27FC236}">
                <a16:creationId xmlns:a16="http://schemas.microsoft.com/office/drawing/2014/main" id="{745323D7-5D15-A34B-B90F-7C8A28F37F39}"/>
              </a:ext>
            </a:extLst>
          </p:cNvPr>
          <p:cNvSpPr/>
          <p:nvPr/>
        </p:nvSpPr>
        <p:spPr>
          <a:xfrm>
            <a:off x="1769416" y="1427052"/>
            <a:ext cx="3456384" cy="3840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srgbClr val="EE1C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BFAC929A-A91A-CF47-96C1-DBEF5003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07" y="1415677"/>
            <a:ext cx="4287037" cy="4067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HF within ACS hospitalisation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4A9DDE3E-1658-514A-AC16-1B3776304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407" y="1415677"/>
            <a:ext cx="4287037" cy="4067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t" anchorCtr="0">
            <a:noAutofit/>
          </a:bodyPr>
          <a:lstStyle/>
          <a:p>
            <a:pPr algn="ctr" defTabSz="1219170" eaLnBrk="0" latinLnBrk="1" hangingPunct="0">
              <a:lnSpc>
                <a:spcPts val="1444"/>
              </a:lnSpc>
              <a:defRPr/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HF within ACS hospitalisation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3EC39E-8F9F-CA4C-BE2F-5231C84104DF}"/>
              </a:ext>
            </a:extLst>
          </p:cNvPr>
          <p:cNvSpPr txBox="1"/>
          <p:nvPr/>
        </p:nvSpPr>
        <p:spPr>
          <a:xfrm>
            <a:off x="1441553" y="1901627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E33DEB-2C01-F348-A13F-F4988F340F45}"/>
              </a:ext>
            </a:extLst>
          </p:cNvPr>
          <p:cNvSpPr txBox="1"/>
          <p:nvPr/>
        </p:nvSpPr>
        <p:spPr>
          <a:xfrm>
            <a:off x="1441553" y="24138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D0532-ACCB-B34B-98DA-A6CE939BECC9}"/>
              </a:ext>
            </a:extLst>
          </p:cNvPr>
          <p:cNvSpPr txBox="1"/>
          <p:nvPr/>
        </p:nvSpPr>
        <p:spPr>
          <a:xfrm>
            <a:off x="1441553" y="2913394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D9F16-BBB1-C941-BAD0-6B8C4EFEB76D}"/>
              </a:ext>
            </a:extLst>
          </p:cNvPr>
          <p:cNvSpPr txBox="1"/>
          <p:nvPr/>
        </p:nvSpPr>
        <p:spPr>
          <a:xfrm>
            <a:off x="1441553" y="3412927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34BCF-3370-AD4E-A159-96C270BC0587}"/>
              </a:ext>
            </a:extLst>
          </p:cNvPr>
          <p:cNvSpPr txBox="1"/>
          <p:nvPr/>
        </p:nvSpPr>
        <p:spPr>
          <a:xfrm>
            <a:off x="1441553" y="3916694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DBE5F9-8386-2845-B573-A0338D4DC21C}"/>
              </a:ext>
            </a:extLst>
          </p:cNvPr>
          <p:cNvSpPr txBox="1"/>
          <p:nvPr/>
        </p:nvSpPr>
        <p:spPr>
          <a:xfrm>
            <a:off x="1788686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4D8ED2-CB3E-7046-8839-119368794A16}"/>
              </a:ext>
            </a:extLst>
          </p:cNvPr>
          <p:cNvSpPr txBox="1"/>
          <p:nvPr/>
        </p:nvSpPr>
        <p:spPr>
          <a:xfrm>
            <a:off x="2622653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204FC9-5D0A-484D-B08C-124FE2D3D7ED}"/>
              </a:ext>
            </a:extLst>
          </p:cNvPr>
          <p:cNvSpPr txBox="1"/>
          <p:nvPr/>
        </p:nvSpPr>
        <p:spPr>
          <a:xfrm>
            <a:off x="3431219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4234BE-0C60-7644-9EED-72D130E76617}"/>
              </a:ext>
            </a:extLst>
          </p:cNvPr>
          <p:cNvSpPr txBox="1"/>
          <p:nvPr/>
        </p:nvSpPr>
        <p:spPr>
          <a:xfrm>
            <a:off x="4252486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34640C-6D40-274A-A37E-C34310C2CB54}"/>
              </a:ext>
            </a:extLst>
          </p:cNvPr>
          <p:cNvSpPr txBox="1"/>
          <p:nvPr/>
        </p:nvSpPr>
        <p:spPr>
          <a:xfrm>
            <a:off x="5061053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F9D425-B91C-2946-B131-7E9575EA62C5}"/>
              </a:ext>
            </a:extLst>
          </p:cNvPr>
          <p:cNvSpPr txBox="1"/>
          <p:nvPr/>
        </p:nvSpPr>
        <p:spPr>
          <a:xfrm>
            <a:off x="2139150" y="3711105"/>
            <a:ext cx="1828325" cy="2692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GB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rank test p&lt;0.01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7B7068-F908-ED47-864A-0A3C6181B81A}"/>
              </a:ext>
            </a:extLst>
          </p:cNvPr>
          <p:cNvSpPr txBox="1"/>
          <p:nvPr/>
        </p:nvSpPr>
        <p:spPr>
          <a:xfrm>
            <a:off x="1852581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253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478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3,975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CD179A-4015-6748-9E2F-43A28FFC063E}"/>
              </a:ext>
            </a:extLst>
          </p:cNvPr>
          <p:cNvSpPr txBox="1"/>
          <p:nvPr/>
        </p:nvSpPr>
        <p:spPr>
          <a:xfrm>
            <a:off x="2644214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168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370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3,379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41BAC-DEEC-B940-A170-C244B5CF5C24}"/>
              </a:ext>
            </a:extLst>
          </p:cNvPr>
          <p:cNvSpPr txBox="1"/>
          <p:nvPr/>
        </p:nvSpPr>
        <p:spPr>
          <a:xfrm>
            <a:off x="3469714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254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A98BCD-D2DA-294E-A3E0-564042A98353}"/>
              </a:ext>
            </a:extLst>
          </p:cNvPr>
          <p:cNvSpPr txBox="1"/>
          <p:nvPr/>
        </p:nvSpPr>
        <p:spPr>
          <a:xfrm>
            <a:off x="4307914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121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1,446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5E475C-E2B1-3B4B-B751-6EB05F422817}"/>
              </a:ext>
            </a:extLst>
          </p:cNvPr>
          <p:cNvSpPr txBox="1"/>
          <p:nvPr/>
        </p:nvSpPr>
        <p:spPr>
          <a:xfrm>
            <a:off x="5065681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DD6777-E6C2-5046-8E09-C5B5E6FC4D1B}"/>
              </a:ext>
            </a:extLst>
          </p:cNvPr>
          <p:cNvSpPr txBox="1"/>
          <p:nvPr/>
        </p:nvSpPr>
        <p:spPr>
          <a:xfrm>
            <a:off x="815414" y="4453266"/>
            <a:ext cx="893049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 latinLnBrk="1">
              <a:lnSpc>
                <a:spcPct val="9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at risk</a:t>
            </a:r>
            <a:b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&lt;40</a:t>
            </a:r>
          </a:p>
          <a:p>
            <a:pPr algn="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40-49</a:t>
            </a:r>
          </a:p>
          <a:p>
            <a:pPr algn="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≥50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0BDDAA-8BBA-C841-A7AE-2181BFA44814}"/>
              </a:ext>
            </a:extLst>
          </p:cNvPr>
          <p:cNvSpPr txBox="1"/>
          <p:nvPr/>
        </p:nvSpPr>
        <p:spPr>
          <a:xfrm>
            <a:off x="2799550" y="4359834"/>
            <a:ext cx="1828325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Follow-up, years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8B69C4-C2B7-5446-927B-96EF1E1ED5CD}"/>
              </a:ext>
            </a:extLst>
          </p:cNvPr>
          <p:cNvSpPr txBox="1"/>
          <p:nvPr/>
        </p:nvSpPr>
        <p:spPr>
          <a:xfrm>
            <a:off x="7820283" y="3711105"/>
            <a:ext cx="1828325" cy="2692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GB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rank test p=0.18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82A6BB-5B3B-5F44-8589-EB6F0E359DB1}"/>
              </a:ext>
            </a:extLst>
          </p:cNvPr>
          <p:cNvSpPr txBox="1"/>
          <p:nvPr/>
        </p:nvSpPr>
        <p:spPr>
          <a:xfrm>
            <a:off x="7131153" y="1901627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44195B-0C4A-5D4D-9484-EA328C6B69EE}"/>
              </a:ext>
            </a:extLst>
          </p:cNvPr>
          <p:cNvSpPr txBox="1"/>
          <p:nvPr/>
        </p:nvSpPr>
        <p:spPr>
          <a:xfrm>
            <a:off x="7131153" y="24138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923347-B10C-694C-A877-8CA234875387}"/>
              </a:ext>
            </a:extLst>
          </p:cNvPr>
          <p:cNvSpPr txBox="1"/>
          <p:nvPr/>
        </p:nvSpPr>
        <p:spPr>
          <a:xfrm>
            <a:off x="7131153" y="2913394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57D5B1-8B07-0746-916A-94A49EA90506}"/>
              </a:ext>
            </a:extLst>
          </p:cNvPr>
          <p:cNvSpPr txBox="1"/>
          <p:nvPr/>
        </p:nvSpPr>
        <p:spPr>
          <a:xfrm>
            <a:off x="7131153" y="3412927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90F342-40DC-3D4E-8157-913DB3BBB950}"/>
              </a:ext>
            </a:extLst>
          </p:cNvPr>
          <p:cNvSpPr txBox="1"/>
          <p:nvPr/>
        </p:nvSpPr>
        <p:spPr>
          <a:xfrm>
            <a:off x="7131153" y="3916694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A7C2C5-2C37-9145-A7A3-F05B3E755242}"/>
              </a:ext>
            </a:extLst>
          </p:cNvPr>
          <p:cNvSpPr txBox="1"/>
          <p:nvPr/>
        </p:nvSpPr>
        <p:spPr>
          <a:xfrm>
            <a:off x="7503686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FA0E75-696E-D144-931C-A1A7D95FED31}"/>
              </a:ext>
            </a:extLst>
          </p:cNvPr>
          <p:cNvSpPr txBox="1"/>
          <p:nvPr/>
        </p:nvSpPr>
        <p:spPr>
          <a:xfrm>
            <a:off x="8303786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4DEDD3-86A5-C548-81E2-6CA175EDC2D7}"/>
              </a:ext>
            </a:extLst>
          </p:cNvPr>
          <p:cNvSpPr txBox="1"/>
          <p:nvPr/>
        </p:nvSpPr>
        <p:spPr>
          <a:xfrm>
            <a:off x="9146219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1E402D-0EA8-5A44-9548-6CB76CCDB4C2}"/>
              </a:ext>
            </a:extLst>
          </p:cNvPr>
          <p:cNvSpPr txBox="1"/>
          <p:nvPr/>
        </p:nvSpPr>
        <p:spPr>
          <a:xfrm>
            <a:off x="9933619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D5C89A-E86C-4648-80AF-7428B840C622}"/>
              </a:ext>
            </a:extLst>
          </p:cNvPr>
          <p:cNvSpPr txBox="1"/>
          <p:nvPr/>
        </p:nvSpPr>
        <p:spPr>
          <a:xfrm>
            <a:off x="10750653" y="4179160"/>
            <a:ext cx="421956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D9BAF3-499A-2E47-B9A0-91D8F5AAE9BC}"/>
              </a:ext>
            </a:extLst>
          </p:cNvPr>
          <p:cNvSpPr txBox="1"/>
          <p:nvPr/>
        </p:nvSpPr>
        <p:spPr>
          <a:xfrm>
            <a:off x="8514550" y="4359834"/>
            <a:ext cx="1828325" cy="20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105000"/>
              </a:lnSpc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Follow-up, years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D44172-959A-7849-9720-F9B50319CDB9}"/>
              </a:ext>
            </a:extLst>
          </p:cNvPr>
          <p:cNvSpPr txBox="1"/>
          <p:nvPr/>
        </p:nvSpPr>
        <p:spPr>
          <a:xfrm>
            <a:off x="6589681" y="4453266"/>
            <a:ext cx="893049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 latinLnBrk="1">
              <a:lnSpc>
                <a:spcPct val="9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at risk</a:t>
            </a:r>
            <a:b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&lt;40</a:t>
            </a:r>
          </a:p>
          <a:p>
            <a:pPr algn="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40-49</a:t>
            </a:r>
          </a:p>
          <a:p>
            <a:pPr algn="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≥50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4546CD-51B0-9E48-A51E-90D76F45B78A}"/>
              </a:ext>
            </a:extLst>
          </p:cNvPr>
          <p:cNvSpPr txBox="1"/>
          <p:nvPr/>
        </p:nvSpPr>
        <p:spPr>
          <a:xfrm>
            <a:off x="10772214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C5577A-B403-A34F-AB57-7516F85B1758}"/>
              </a:ext>
            </a:extLst>
          </p:cNvPr>
          <p:cNvSpPr txBox="1"/>
          <p:nvPr/>
        </p:nvSpPr>
        <p:spPr>
          <a:xfrm>
            <a:off x="9955181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344551-241D-1C4D-95C7-3C701BED744C}"/>
              </a:ext>
            </a:extLst>
          </p:cNvPr>
          <p:cNvSpPr txBox="1"/>
          <p:nvPr/>
        </p:nvSpPr>
        <p:spPr>
          <a:xfrm>
            <a:off x="9142381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2BB49E-0C36-4E44-BD0F-ACF6B2A6F35B}"/>
              </a:ext>
            </a:extLst>
          </p:cNvPr>
          <p:cNvSpPr txBox="1"/>
          <p:nvPr/>
        </p:nvSpPr>
        <p:spPr>
          <a:xfrm>
            <a:off x="8325347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B5446D-320F-D14E-95D6-2991BD89667B}"/>
              </a:ext>
            </a:extLst>
          </p:cNvPr>
          <p:cNvSpPr txBox="1"/>
          <p:nvPr/>
        </p:nvSpPr>
        <p:spPr>
          <a:xfrm>
            <a:off x="7521014" y="4619464"/>
            <a:ext cx="42195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257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306C20-A9D5-3A40-BA98-70444983A261}"/>
              </a:ext>
            </a:extLst>
          </p:cNvPr>
          <p:cNvSpPr txBox="1"/>
          <p:nvPr/>
        </p:nvSpPr>
        <p:spPr>
          <a:xfrm>
            <a:off x="7928360" y="5247646"/>
            <a:ext cx="904953" cy="165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&lt;40%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708C03A-16C6-D044-8A5C-483B547A3D3D}"/>
              </a:ext>
            </a:extLst>
          </p:cNvPr>
          <p:cNvCxnSpPr/>
          <p:nvPr/>
        </p:nvCxnSpPr>
        <p:spPr>
          <a:xfrm>
            <a:off x="7625307" y="5332913"/>
            <a:ext cx="226847" cy="0"/>
          </a:xfrm>
          <a:prstGeom prst="line">
            <a:avLst/>
          </a:prstGeom>
          <a:ln w="19050">
            <a:solidFill>
              <a:srgbClr val="000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91A3EE-C0F9-854F-B7C4-AB9F41F8059E}"/>
              </a:ext>
            </a:extLst>
          </p:cNvPr>
          <p:cNvSpPr txBox="1"/>
          <p:nvPr/>
        </p:nvSpPr>
        <p:spPr>
          <a:xfrm>
            <a:off x="9113693" y="5247646"/>
            <a:ext cx="904953" cy="165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40-49%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4D5130F-F5FB-F74B-AA79-78DA60A1088C}"/>
              </a:ext>
            </a:extLst>
          </p:cNvPr>
          <p:cNvCxnSpPr/>
          <p:nvPr/>
        </p:nvCxnSpPr>
        <p:spPr>
          <a:xfrm>
            <a:off x="8810641" y="5332913"/>
            <a:ext cx="2268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4102212-3E02-4347-81EC-0E2A302FBEEF}"/>
              </a:ext>
            </a:extLst>
          </p:cNvPr>
          <p:cNvSpPr txBox="1"/>
          <p:nvPr/>
        </p:nvSpPr>
        <p:spPr>
          <a:xfrm>
            <a:off x="10434493" y="5247646"/>
            <a:ext cx="629697" cy="165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≥50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010B132-5B24-344A-9A82-F91595827773}"/>
              </a:ext>
            </a:extLst>
          </p:cNvPr>
          <p:cNvCxnSpPr/>
          <p:nvPr/>
        </p:nvCxnSpPr>
        <p:spPr>
          <a:xfrm>
            <a:off x="10131441" y="5332913"/>
            <a:ext cx="22684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FEB3873A-3F33-4B46-8883-EF92715B786C}"/>
              </a:ext>
            </a:extLst>
          </p:cNvPr>
          <p:cNvSpPr/>
          <p:nvPr/>
        </p:nvSpPr>
        <p:spPr>
          <a:xfrm>
            <a:off x="7464208" y="5184635"/>
            <a:ext cx="3708400" cy="296004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61E372-6D66-C247-B7AA-98DD57EECDA5}"/>
              </a:ext>
            </a:extLst>
          </p:cNvPr>
          <p:cNvSpPr txBox="1"/>
          <p:nvPr/>
        </p:nvSpPr>
        <p:spPr>
          <a:xfrm>
            <a:off x="2196426" y="5247646"/>
            <a:ext cx="904953" cy="165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&lt;40%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ACCE9C7-218B-8F4E-A769-7D4397F5C51F}"/>
              </a:ext>
            </a:extLst>
          </p:cNvPr>
          <p:cNvCxnSpPr/>
          <p:nvPr/>
        </p:nvCxnSpPr>
        <p:spPr>
          <a:xfrm>
            <a:off x="1893374" y="5332913"/>
            <a:ext cx="226847" cy="0"/>
          </a:xfrm>
          <a:prstGeom prst="line">
            <a:avLst/>
          </a:prstGeom>
          <a:ln w="19050">
            <a:solidFill>
              <a:srgbClr val="000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A311214-D228-A842-85F1-3259702305A7}"/>
              </a:ext>
            </a:extLst>
          </p:cNvPr>
          <p:cNvSpPr txBox="1"/>
          <p:nvPr/>
        </p:nvSpPr>
        <p:spPr>
          <a:xfrm>
            <a:off x="3381760" y="5247646"/>
            <a:ext cx="904953" cy="165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40-49%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7851C9E-4507-734E-AA6B-4FB01EB800FC}"/>
              </a:ext>
            </a:extLst>
          </p:cNvPr>
          <p:cNvCxnSpPr/>
          <p:nvPr/>
        </p:nvCxnSpPr>
        <p:spPr>
          <a:xfrm>
            <a:off x="3078707" y="5332913"/>
            <a:ext cx="2268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1690D29-F09D-7F4B-AA81-57109A651135}"/>
              </a:ext>
            </a:extLst>
          </p:cNvPr>
          <p:cNvSpPr txBox="1"/>
          <p:nvPr/>
        </p:nvSpPr>
        <p:spPr>
          <a:xfrm>
            <a:off x="4702560" y="5247646"/>
            <a:ext cx="629697" cy="165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 latinLnBrk="1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LVEF ≥50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AA56DBE-2F90-F649-8291-667A1227D766}"/>
              </a:ext>
            </a:extLst>
          </p:cNvPr>
          <p:cNvCxnSpPr/>
          <p:nvPr/>
        </p:nvCxnSpPr>
        <p:spPr>
          <a:xfrm>
            <a:off x="4399507" y="5332913"/>
            <a:ext cx="22684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59E2572-9153-974A-B322-9CD5C37B8EAA}"/>
              </a:ext>
            </a:extLst>
          </p:cNvPr>
          <p:cNvSpPr/>
          <p:nvPr/>
        </p:nvSpPr>
        <p:spPr>
          <a:xfrm>
            <a:off x="1732275" y="5184635"/>
            <a:ext cx="3708400" cy="296004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D5A78A-D5F8-6A45-86FB-2B2E1190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30267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2" t="5376" r="31368" b="13512"/>
          <a:stretch/>
        </p:blipFill>
        <p:spPr bwMode="auto">
          <a:xfrm>
            <a:off x="4112358" y="968541"/>
            <a:ext cx="6123204" cy="505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32197" y="803733"/>
            <a:ext cx="2718131" cy="4661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48000" bIns="4800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GB" sz="1333" b="1" dirty="0">
                <a:solidFill>
                  <a:srgbClr val="EEECE1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HF</a:t>
            </a:r>
          </a:p>
          <a:p>
            <a:pPr algn="ctr" defTabSz="1219170" latinLnBrk="1">
              <a:lnSpc>
                <a:spcPct val="90000"/>
              </a:lnSpc>
            </a:pPr>
            <a:r>
              <a:rPr lang="en-GB" sz="1333" b="1" dirty="0">
                <a:solidFill>
                  <a:srgbClr val="EEECE1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hospitalisation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C33F6-842E-BA46-8467-79396843A3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3315576" cy="4525200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sym typeface="Helvetica Neue"/>
              </a:rPr>
              <a:t>Association between peak cardiac troponin concentration and time to first event for HF, and HF hospitalisation or cardiac death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CE2B7C-6857-8A48-8960-D9F14435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Helvetica Neue"/>
              </a:rPr>
              <a:t>High-sensitivity cardiac Troponin I and risk of </a:t>
            </a:r>
            <a:br>
              <a:rPr lang="en-GB" dirty="0">
                <a:sym typeface="Helvetica Neue"/>
              </a:rPr>
            </a:br>
            <a:r>
              <a:rPr lang="en-GB" dirty="0">
                <a:sym typeface="Helvetica Neue"/>
              </a:rPr>
              <a:t>HF in ACS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FB702B-31E0-B84C-AA4C-CB69E3923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4C1EDC-3462-3B4F-8DBA-F2F49E5DEE4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ACS, acute coronary syndrome; HF, heart failure; LVEF, left ventricular ejection fraction</a:t>
            </a:r>
          </a:p>
          <a:p>
            <a:pPr>
              <a:spcBef>
                <a:spcPts val="300"/>
              </a:spcBef>
            </a:pPr>
            <a:r>
              <a:rPr lang="en-GB" dirty="0" err="1">
                <a:sym typeface="Helvetica Neue"/>
              </a:rPr>
              <a:t>Stelzle</a:t>
            </a:r>
            <a:r>
              <a:rPr lang="en-GB" dirty="0">
                <a:sym typeface="Helvetica Neue"/>
              </a:rPr>
              <a:t> D, et al. </a:t>
            </a:r>
            <a:r>
              <a:rPr lang="en-GB" dirty="0" err="1">
                <a:sym typeface="Helvetica Neue"/>
              </a:rPr>
              <a:t>Eur</a:t>
            </a:r>
            <a:r>
              <a:rPr lang="en-GB" dirty="0">
                <a:sym typeface="Helvetica Neue"/>
              </a:rPr>
              <a:t> Heart J </a:t>
            </a:r>
            <a:r>
              <a:rPr lang="en-GB" dirty="0" err="1">
                <a:sym typeface="Helvetica Neue"/>
              </a:rPr>
              <a:t>Qual</a:t>
            </a:r>
            <a:r>
              <a:rPr lang="en-GB" dirty="0">
                <a:sym typeface="Helvetica Neue"/>
              </a:rPr>
              <a:t> Care </a:t>
            </a:r>
            <a:r>
              <a:rPr lang="en-GB" dirty="0" err="1">
                <a:sym typeface="Helvetica Neue"/>
              </a:rPr>
              <a:t>Clin</a:t>
            </a:r>
            <a:r>
              <a:rPr lang="en-GB" dirty="0">
                <a:sym typeface="Helvetica Neue"/>
              </a:rPr>
              <a:t> Outcomes. 2018;4:36-42</a:t>
            </a:r>
          </a:p>
        </p:txBody>
      </p:sp>
      <p:sp>
        <p:nvSpPr>
          <p:cNvPr id="23" name="1 CuadroTexto">
            <a:extLst>
              <a:ext uri="{FF2B5EF4-FFF2-40B4-BE49-F238E27FC236}">
                <a16:creationId xmlns:a16="http://schemas.microsoft.com/office/drawing/2014/main" id="{DD1EC563-40CF-1D44-929E-264B26F91EA3}"/>
              </a:ext>
            </a:extLst>
          </p:cNvPr>
          <p:cNvSpPr txBox="1"/>
          <p:nvPr/>
        </p:nvSpPr>
        <p:spPr>
          <a:xfrm>
            <a:off x="7421964" y="803733"/>
            <a:ext cx="2709664" cy="4661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48000" bIns="4800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GB" sz="1333" b="1" dirty="0">
                <a:solidFill>
                  <a:srgbClr val="EEECE1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HF hospitalisation </a:t>
            </a:r>
            <a:br>
              <a:rPr lang="en-GB" sz="1333" b="1" dirty="0">
                <a:solidFill>
                  <a:srgbClr val="EEECE1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33" b="1" dirty="0">
                <a:solidFill>
                  <a:srgbClr val="EEECE1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cardiac death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6" t="34266" r="6085" b="48818"/>
          <a:stretch/>
        </p:blipFill>
        <p:spPr bwMode="auto">
          <a:xfrm>
            <a:off x="9104912" y="3818148"/>
            <a:ext cx="2277299" cy="128423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C7148-E161-469E-821A-960BA3037C91}"/>
              </a:ext>
            </a:extLst>
          </p:cNvPr>
          <p:cNvSpPr txBox="1"/>
          <p:nvPr/>
        </p:nvSpPr>
        <p:spPr>
          <a:xfrm rot="16200000">
            <a:off x="3386241" y="3115403"/>
            <a:ext cx="17219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 ratio (HR)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19701-753F-407A-A798-97B41D0EDD20}"/>
              </a:ext>
            </a:extLst>
          </p:cNvPr>
          <p:cNvSpPr txBox="1"/>
          <p:nvPr/>
        </p:nvSpPr>
        <p:spPr>
          <a:xfrm>
            <a:off x="6800656" y="5817389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Troponin (ng/L)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FE02D-E558-4719-A51F-5789BB035B3A}"/>
              </a:ext>
            </a:extLst>
          </p:cNvPr>
          <p:cNvSpPr txBox="1"/>
          <p:nvPr/>
        </p:nvSpPr>
        <p:spPr>
          <a:xfrm>
            <a:off x="9443573" y="4057956"/>
            <a:ext cx="1901987" cy="977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latinLnBrk="1">
              <a:spcAft>
                <a:spcPts val="667"/>
              </a:spcAft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Troponin ≤99</a:t>
            </a:r>
            <a:r>
              <a:rPr lang="en-GB" sz="8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centile (n=3,597)</a:t>
            </a:r>
          </a:p>
          <a:p>
            <a:pPr defTabSz="1219170" latinLnBrk="1">
              <a:spcAft>
                <a:spcPts val="667"/>
              </a:spcAft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1 myocardial infarction (MI) </a:t>
            </a:r>
            <a:b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(n=723)</a:t>
            </a:r>
          </a:p>
          <a:p>
            <a:pPr defTabSz="1219170" latinLnBrk="1">
              <a:spcAft>
                <a:spcPts val="667"/>
              </a:spcAft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2 MI (n=158)</a:t>
            </a:r>
          </a:p>
          <a:p>
            <a:pPr defTabSz="1219170" latinLnBrk="1">
              <a:spcAft>
                <a:spcPts val="667"/>
              </a:spcAft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Myocardial injury (n=270) </a:t>
            </a:r>
          </a:p>
        </p:txBody>
      </p:sp>
    </p:spTree>
    <p:extLst>
      <p:ext uri="{BB962C8B-B14F-4D97-AF65-F5344CB8AC3E}">
        <p14:creationId xmlns:p14="http://schemas.microsoft.com/office/powerpoint/2010/main" val="33445844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65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A5131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30C1E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Section Break Slide Master">
  <a:themeElements>
    <a:clrScheme name="Custom 2">
      <a:dk1>
        <a:srgbClr val="2765B0"/>
      </a:dk1>
      <a:lt1>
        <a:sysClr val="window" lastClr="FFFFFF"/>
      </a:lt1>
      <a:dk2>
        <a:srgbClr val="2765B0"/>
      </a:dk2>
      <a:lt2>
        <a:srgbClr val="EEECE1"/>
      </a:lt2>
      <a:accent1>
        <a:srgbClr val="EE1C25"/>
      </a:accent1>
      <a:accent2>
        <a:srgbClr val="EE1C25"/>
      </a:accent2>
      <a:accent3>
        <a:srgbClr val="EE1C25"/>
      </a:accent3>
      <a:accent4>
        <a:srgbClr val="EE1C25"/>
      </a:accent4>
      <a:accent5>
        <a:srgbClr val="EE1C25"/>
      </a:accent5>
      <a:accent6>
        <a:srgbClr val="EE1C2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</a:spPr>
      <a:bodyPr lIns="0" rIns="0" rtlCol="0" anchor="ctr"/>
      <a:lstStyle>
        <a:defPPr algn="ctr" latinLnBrk="0">
          <a:defRPr sz="1000" b="1" dirty="0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2324</TotalTime>
  <Words>2363</Words>
  <Application>Microsoft Macintosh PowerPoint</Application>
  <PresentationFormat>Panorámica</PresentationFormat>
  <Paragraphs>422</Paragraphs>
  <Slides>24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Calibri</vt:lpstr>
      <vt:lpstr>Lucida Grande</vt:lpstr>
      <vt:lpstr>PT Sans Narrow</vt:lpstr>
      <vt:lpstr>Swis721 Hv BT</vt:lpstr>
      <vt:lpstr>Times New Roman</vt:lpstr>
      <vt:lpstr>Thème Office</vt:lpstr>
      <vt:lpstr>Section Break Slide Master</vt:lpstr>
      <vt:lpstr>Presentación de PowerPoint</vt:lpstr>
      <vt:lpstr>Challenging clinical situations: Heart failure with ACS  Prof. Dr. Ángel Cequier Fillat, MD, PhD University Hospital Bellvitge, Barcelona, Spain  APRIL 2021</vt:lpstr>
      <vt:lpstr>Disclaimer and disclosures</vt:lpstr>
      <vt:lpstr>INTRODUCTION</vt:lpstr>
      <vt:lpstr>Ischaemia, vasoconstriction, volume overload, and inflammation</vt:lpstr>
      <vt:lpstr>Prognosis of ACS  with HF</vt:lpstr>
      <vt:lpstr>Impact on prognosis of HF and LVEF in ACS</vt:lpstr>
      <vt:lpstr>High-sensitivity cardiac Troponin I and risk of  HF in ACS</vt:lpstr>
      <vt:lpstr>MANAGEMENT</vt:lpstr>
      <vt:lpstr>Impact of in-hospital revascularisation on survival in NSTE-ACS and HF</vt:lpstr>
      <vt:lpstr>Recommendations for coronary revascularisation</vt:lpstr>
      <vt:lpstr>PCI in patients with AMI and CS</vt:lpstr>
      <vt:lpstr>Complete revascularisation in STEMI and MVD</vt:lpstr>
      <vt:lpstr>MV vs culprit revascularisation in NSTE-ACS</vt:lpstr>
      <vt:lpstr>Predictors of evolution</vt:lpstr>
      <vt:lpstr>Clinical and anatomical criteria to identify high-risk PCI</vt:lpstr>
      <vt:lpstr>Clinical and anatomical criteria to identify high-risk PCI</vt:lpstr>
      <vt:lpstr>Challenges in the future</vt:lpstr>
      <vt:lpstr>Left ventricular mechanical circulatory support devices</vt:lpstr>
      <vt:lpstr>Haemodynamics during Impella®-protected PCI in high-risk patients with reduced EF</vt:lpstr>
      <vt:lpstr>Ongoing trials in CS investigating percutaneous mechanical circulatory support</vt:lpstr>
      <vt:lpstr>SUMMARY</vt:lpstr>
      <vt:lpstr>REACH CORONARY CONNECT VIA  TWITTER, LINKEDIN, VIMEO &amp; EMAIL OR VISIT THE GROUP’S WEBSITE http://www.coronaryconnect.com/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Nuria Estrada Jiménez</cp:lastModifiedBy>
  <cp:revision>268</cp:revision>
  <cp:lastPrinted>2017-02-15T09:54:46Z</cp:lastPrinted>
  <dcterms:created xsi:type="dcterms:W3CDTF">2016-10-14T09:38:18Z</dcterms:created>
  <dcterms:modified xsi:type="dcterms:W3CDTF">2021-04-20T08:22:05Z</dcterms:modified>
</cp:coreProperties>
</file>