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4" r:id="rId3"/>
    <p:sldId id="328" r:id="rId4"/>
    <p:sldId id="286" r:id="rId5"/>
    <p:sldId id="324" r:id="rId6"/>
    <p:sldId id="295" r:id="rId7"/>
    <p:sldId id="329" r:id="rId8"/>
    <p:sldId id="330" r:id="rId9"/>
    <p:sldId id="325" r:id="rId10"/>
    <p:sldId id="290" r:id="rId11"/>
    <p:sldId id="291" r:id="rId12"/>
    <p:sldId id="292" r:id="rId13"/>
    <p:sldId id="326" r:id="rId14"/>
    <p:sldId id="287" r:id="rId15"/>
    <p:sldId id="288" r:id="rId16"/>
    <p:sldId id="331" r:id="rId17"/>
    <p:sldId id="297" r:id="rId18"/>
    <p:sldId id="304" r:id="rId19"/>
    <p:sldId id="267" r:id="rId20"/>
  </p:sldIdLst>
  <p:sldSz cx="12192000" cy="6858000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19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ward Donohue" initials="HD" lastIdx="50" clrIdx="0">
    <p:extLst>
      <p:ext uri="{19B8F6BF-5375-455C-9EA6-DF929625EA0E}">
        <p15:presenceInfo xmlns:p15="http://schemas.microsoft.com/office/powerpoint/2012/main" userId="4648ce94564209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EE6EB"/>
    <a:srgbClr val="5D8298"/>
    <a:srgbClr val="C7573C"/>
    <a:srgbClr val="03C750"/>
    <a:srgbClr val="FFA402"/>
    <a:srgbClr val="505050"/>
    <a:srgbClr val="FF3F0D"/>
    <a:srgbClr val="34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19" autoAdjust="0"/>
    <p:restoredTop sz="91779" autoAdjust="0"/>
  </p:normalViewPr>
  <p:slideViewPr>
    <p:cSldViewPr snapToObjects="1">
      <p:cViewPr varScale="1">
        <p:scale>
          <a:sx n="121" d="100"/>
          <a:sy n="121" d="100"/>
        </p:scale>
        <p:origin x="192" y="304"/>
      </p:cViewPr>
      <p:guideLst>
        <p:guide orient="horz" pos="1842"/>
        <p:guide pos="3840"/>
        <p:guide orient="horz" pos="4193"/>
      </p:guideLst>
    </p:cSldViewPr>
  </p:slideViewPr>
  <p:outlineViewPr>
    <p:cViewPr>
      <p:scale>
        <a:sx n="33" d="100"/>
        <a:sy n="33" d="100"/>
      </p:scale>
      <p:origin x="0" y="-222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120" d="100"/>
          <a:sy n="120" d="100"/>
        </p:scale>
        <p:origin x="3896" y="1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04895-A7AF-EB49-BC80-D77792D61F32}" type="datetime1">
              <a:rPr lang="en-US" smtClean="0"/>
              <a:pPr/>
              <a:t>7/21/20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80E35-D53F-A543-ACCF-E1BBCCF01F3F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511727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2D364-CD50-1942-A8D0-558BD1BC24CC}" type="datetime1">
              <a:rPr lang="en-US" smtClean="0"/>
              <a:pPr/>
              <a:t>7/21/20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3626E-BC0F-674C-9570-A9D62C09EB52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71710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942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8700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Checkmate 459 : </a:t>
            </a:r>
            <a:r>
              <a:rPr lang="fr-CH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primary endpoint of OS did not achieve statistical significance vs sorafenib, nivolumab showed clinically meaningful improvements in OS, ORR, and CR rate as 1L treatment for aHCC + demonstrated a favorable safety profile consistent with previous reports.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9889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2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elevated, the AFP is 75-91% specific, and values greater than 400 ng/mL are generally considered diagnostic of HCC in the proper clinical context,</a:t>
            </a:r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8673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9523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730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27000" cap="flat" cmpd="sng" algn="ctr">
            <a:solidFill>
              <a:srgbClr val="5D829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4C6DBA-B6B1-E74A-9DF9-0500287FCA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2332676"/>
            <a:ext cx="5472608" cy="2192647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4"/>
          <p:cNvSpPr>
            <a:spLocks noGrp="1"/>
          </p:cNvSpPr>
          <p:nvPr>
            <p:ph type="body" sz="half" idx="12" hasCustomPrompt="1"/>
          </p:nvPr>
        </p:nvSpPr>
        <p:spPr>
          <a:xfrm>
            <a:off x="6158414" y="1270566"/>
            <a:ext cx="5423985" cy="4618263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  <a:latin typeface="+mn-lt"/>
                <a:ea typeface="Calibri" charset="0"/>
                <a:cs typeface="Calibri" charset="0"/>
              </a:defRPr>
            </a:lvl1pPr>
            <a:lvl2pPr marL="800100" indent="-342900">
              <a:buFont typeface="Arial" charset="0"/>
              <a:buChar char="•"/>
              <a:defRPr sz="2000">
                <a:solidFill>
                  <a:srgbClr val="5D8298"/>
                </a:solidFill>
                <a:latin typeface="+mn-lt"/>
                <a:ea typeface="Calibri" charset="0"/>
                <a:cs typeface="Calibri" charset="0"/>
              </a:defRPr>
            </a:lvl2pPr>
            <a:lvl3pPr marL="12573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  <a:latin typeface="+mn-lt"/>
                <a:ea typeface="Calibri" charset="0"/>
                <a:cs typeface="Calibri" charset="0"/>
              </a:defRPr>
            </a:lvl3pPr>
            <a:lvl4pPr marL="1714500" indent="-342900">
              <a:buFont typeface="Arial" charset="0"/>
              <a:buChar char="•"/>
              <a:defRPr sz="2000">
                <a:latin typeface="+mn-lt"/>
                <a:ea typeface="Calibri" charset="0"/>
                <a:cs typeface="Calibri" charset="0"/>
              </a:defRPr>
            </a:lvl4pPr>
            <a:lvl5pPr marL="2171700" indent="-342900">
              <a:buFont typeface="Arial" charset="0"/>
              <a:buChar char="•"/>
              <a:defRPr>
                <a:latin typeface="+mn-lt"/>
                <a:ea typeface="Calibri" charset="0"/>
                <a:cs typeface="Calibri" charset="0"/>
              </a:defRPr>
            </a:lvl5pPr>
          </a:lstStyle>
          <a:p>
            <a:r>
              <a:rPr lang="en-GB" noProof="0" dirty="0"/>
              <a:t>Add text</a:t>
            </a:r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half" idx="13" hasCustomPrompt="1"/>
          </p:nvPr>
        </p:nvSpPr>
        <p:spPr>
          <a:xfrm>
            <a:off x="621213" y="1270565"/>
            <a:ext cx="5186755" cy="4618263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  <a:latin typeface="+mj-lt"/>
              </a:defRPr>
            </a:lvl1pPr>
            <a:lvl2pPr marL="800100" indent="-342900">
              <a:buFont typeface="Arial" charset="0"/>
              <a:buChar char="•"/>
              <a:defRPr sz="2000">
                <a:solidFill>
                  <a:srgbClr val="5D8298"/>
                </a:solidFill>
                <a:latin typeface="+mj-lt"/>
              </a:defRPr>
            </a:lvl2pPr>
            <a:lvl3pPr marL="12573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  <a:latin typeface="+mj-lt"/>
              </a:defRPr>
            </a:lvl3pPr>
            <a:lvl4pPr marL="1714500" indent="-342900">
              <a:buFont typeface="Arial" charset="0"/>
              <a:buChar char="•"/>
              <a:defRPr sz="2000">
                <a:latin typeface="+mj-lt"/>
              </a:defRPr>
            </a:lvl4pPr>
            <a:lvl5pPr marL="2171700" indent="-342900">
              <a:buFont typeface="Arial" charset="0"/>
              <a:buChar char="•"/>
              <a:defRPr>
                <a:latin typeface="+mj-lt"/>
              </a:defRPr>
            </a:lvl5pPr>
          </a:lstStyle>
          <a:p>
            <a:r>
              <a:rPr lang="en-GB" noProof="0" dirty="0"/>
              <a:t>Add text</a:t>
            </a:r>
          </a:p>
        </p:txBody>
      </p:sp>
      <p:sp>
        <p:nvSpPr>
          <p:cNvPr id="20" name="Titre 1"/>
          <p:cNvSpPr>
            <a:spLocks noGrp="1"/>
          </p:cNvSpPr>
          <p:nvPr>
            <p:ph type="title" hasCustomPrompt="1"/>
          </p:nvPr>
        </p:nvSpPr>
        <p:spPr>
          <a:xfrm>
            <a:off x="621215" y="284704"/>
            <a:ext cx="8835160" cy="552008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2000" b="1" spc="100" baseline="0">
                <a:solidFill>
                  <a:srgbClr val="C7573C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and add text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7ED6E646-CB45-B545-92A3-D9ADE1851C8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654131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1214" y="1403491"/>
            <a:ext cx="5186755" cy="71520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2000" b="1" spc="100" baseline="0">
                <a:solidFill>
                  <a:srgbClr val="C7573C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and add text</a:t>
            </a:r>
          </a:p>
        </p:txBody>
      </p:sp>
      <p:sp>
        <p:nvSpPr>
          <p:cNvPr id="9" name="Espace réservé du texte 4"/>
          <p:cNvSpPr>
            <a:spLocks noGrp="1"/>
          </p:cNvSpPr>
          <p:nvPr>
            <p:ph type="body" sz="half" idx="12" hasCustomPrompt="1"/>
          </p:nvPr>
        </p:nvSpPr>
        <p:spPr>
          <a:xfrm>
            <a:off x="6158414" y="2348880"/>
            <a:ext cx="5423985" cy="3539949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800100" indent="-342900">
              <a:buFont typeface="Arial" charset="0"/>
              <a:buChar char="•"/>
              <a:defRPr sz="20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2573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714500" indent="-342900">
              <a:buFont typeface="Arial" charset="0"/>
              <a:buChar char="•"/>
              <a:defRPr sz="2000">
                <a:latin typeface="Calibri" charset="0"/>
                <a:ea typeface="Calibri" charset="0"/>
                <a:cs typeface="Calibri" charset="0"/>
              </a:defRPr>
            </a:lvl4pPr>
            <a:lvl5pPr marL="2171700" indent="-342900">
              <a:buFont typeface="Arial" charset="0"/>
              <a:buChar char="•"/>
              <a:defRPr>
                <a:latin typeface="Calibri" charset="0"/>
                <a:ea typeface="Calibri" charset="0"/>
                <a:cs typeface="Calibri" charset="0"/>
              </a:defRPr>
            </a:lvl5pPr>
          </a:lstStyle>
          <a:p>
            <a:r>
              <a:rPr lang="en-GB" noProof="0" dirty="0"/>
              <a:t>Add text</a:t>
            </a:r>
          </a:p>
          <a:p>
            <a:endParaRPr lang="en-GB" noProof="0" dirty="0"/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half" idx="13" hasCustomPrompt="1"/>
          </p:nvPr>
        </p:nvSpPr>
        <p:spPr>
          <a:xfrm>
            <a:off x="621213" y="2348880"/>
            <a:ext cx="5186755" cy="3539949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</a:defRPr>
            </a:lvl1pPr>
            <a:lvl2pPr marL="800100" indent="-342900">
              <a:buFont typeface="Arial" charset="0"/>
              <a:buChar char="•"/>
              <a:defRPr sz="2000">
                <a:solidFill>
                  <a:srgbClr val="5D8298"/>
                </a:solidFill>
              </a:defRPr>
            </a:lvl2pPr>
            <a:lvl3pPr marL="12573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</a:defRPr>
            </a:lvl3pPr>
            <a:lvl4pPr marL="1714500" indent="-342900">
              <a:buFont typeface="Arial" charset="0"/>
              <a:buChar char="•"/>
              <a:defRPr sz="2000"/>
            </a:lvl4pPr>
            <a:lvl5pPr marL="2171700" indent="-342900">
              <a:buFont typeface="Arial" charset="0"/>
              <a:buChar char="•"/>
              <a:defRPr/>
            </a:lvl5pPr>
          </a:lstStyle>
          <a:p>
            <a:r>
              <a:rPr lang="en-GB" noProof="0" dirty="0"/>
              <a:t>Add text</a:t>
            </a:r>
          </a:p>
        </p:txBody>
      </p:sp>
      <p:sp>
        <p:nvSpPr>
          <p:cNvPr id="12" name="Espace réservé du texte 16"/>
          <p:cNvSpPr>
            <a:spLocks noGrp="1"/>
          </p:cNvSpPr>
          <p:nvPr>
            <p:ph type="body" sz="quarter" idx="11" hasCustomPrompt="1"/>
          </p:nvPr>
        </p:nvSpPr>
        <p:spPr>
          <a:xfrm>
            <a:off x="621215" y="260350"/>
            <a:ext cx="8739148" cy="8651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 b="1" spc="100" baseline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pPr lvl="0"/>
            <a:r>
              <a:rPr lang="en-GB" noProof="0" dirty="0"/>
              <a:t>ADD TEXT</a:t>
            </a:r>
          </a:p>
        </p:txBody>
      </p:sp>
      <p:sp>
        <p:nvSpPr>
          <p:cNvPr id="21" name="Espace réservé du texte 16"/>
          <p:cNvSpPr>
            <a:spLocks noGrp="1"/>
          </p:cNvSpPr>
          <p:nvPr>
            <p:ph type="body" sz="quarter" idx="14" hasCustomPrompt="1"/>
          </p:nvPr>
        </p:nvSpPr>
        <p:spPr>
          <a:xfrm>
            <a:off x="6158414" y="1408029"/>
            <a:ext cx="5423985" cy="7106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cap="all" spc="100" baseline="0">
                <a:solidFill>
                  <a:srgbClr val="C7573C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pPr lvl="0"/>
            <a:r>
              <a:rPr lang="en-GB" noProof="0" dirty="0"/>
              <a:t>ADD TEXT</a:t>
            </a: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96DA9CEA-CBD8-504B-8C89-4288BAFE7B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935662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necklace with a black background&#10;&#10;Description automatically generated">
            <a:extLst>
              <a:ext uri="{FF2B5EF4-FFF2-40B4-BE49-F238E27FC236}">
                <a16:creationId xmlns:a16="http://schemas.microsoft.com/office/drawing/2014/main" id="{D4EC6E88-43B5-8E4F-8CE2-A195B80A04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823" b="3914"/>
          <a:stretch/>
        </p:blipFill>
        <p:spPr>
          <a:xfrm>
            <a:off x="3587552" y="0"/>
            <a:ext cx="8604448" cy="6858000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EBCB3779-8ED3-2E42-84D0-A8C13F885848}"/>
              </a:ext>
            </a:extLst>
          </p:cNvPr>
          <p:cNvSpPr txBox="1">
            <a:spLocks/>
          </p:cNvSpPr>
          <p:nvPr userDrawn="1"/>
        </p:nvSpPr>
        <p:spPr>
          <a:xfrm>
            <a:off x="323528" y="4587992"/>
            <a:ext cx="4536504" cy="7094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Dr. Antoine Lacombe </a:t>
            </a:r>
            <a:r>
              <a:rPr lang="en-GB" sz="14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Pharm D, MBA</a:t>
            </a:r>
            <a:endParaRPr kumimoji="0" lang="en-GB" sz="1400" b="0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DC53F2E5-A1F3-AD44-9055-38712522DF38}"/>
              </a:ext>
            </a:extLst>
          </p:cNvPr>
          <p:cNvSpPr txBox="1">
            <a:spLocks/>
          </p:cNvSpPr>
          <p:nvPr userDrawn="1"/>
        </p:nvSpPr>
        <p:spPr>
          <a:xfrm>
            <a:off x="787828" y="4997673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+41 79 529 42 79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7" name="Titre 1">
            <a:extLst>
              <a:ext uri="{FF2B5EF4-FFF2-40B4-BE49-F238E27FC236}">
                <a16:creationId xmlns:a16="http://schemas.microsoft.com/office/drawing/2014/main" id="{822F0B7C-066E-E54D-8A00-8B3B2BADDFB1}"/>
              </a:ext>
            </a:extLst>
          </p:cNvPr>
          <p:cNvSpPr txBox="1">
            <a:spLocks/>
          </p:cNvSpPr>
          <p:nvPr userDrawn="1"/>
        </p:nvSpPr>
        <p:spPr>
          <a:xfrm>
            <a:off x="787828" y="5440904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antoine.lacombe@cor2ed.com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07CA7C90-145F-7A45-9F60-31482CDB834D}"/>
              </a:ext>
            </a:extLst>
          </p:cNvPr>
          <p:cNvSpPr txBox="1">
            <a:spLocks/>
          </p:cNvSpPr>
          <p:nvPr userDrawn="1"/>
        </p:nvSpPr>
        <p:spPr>
          <a:xfrm>
            <a:off x="348739" y="1758502"/>
            <a:ext cx="4797678" cy="10305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COR2ED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Bodenackerstrasse 17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4103 Bottmingen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SWITZERLAND</a:t>
            </a: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34BAAF43-FC48-B443-869C-4CA7DA16F45A}"/>
              </a:ext>
            </a:extLst>
          </p:cNvPr>
          <p:cNvSpPr txBox="1">
            <a:spLocks/>
          </p:cNvSpPr>
          <p:nvPr userDrawn="1"/>
        </p:nvSpPr>
        <p:spPr>
          <a:xfrm>
            <a:off x="5087888" y="6322958"/>
            <a:ext cx="6959903" cy="12825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Heading to the heart of Independent Medical Education Since 2012</a:t>
            </a:r>
            <a:endParaRPr kumimoji="0" lang="en-GB" sz="18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8A2930F0-1738-B849-8364-D72A6ED47AF7}"/>
              </a:ext>
            </a:extLst>
          </p:cNvPr>
          <p:cNvSpPr txBox="1">
            <a:spLocks/>
          </p:cNvSpPr>
          <p:nvPr userDrawn="1"/>
        </p:nvSpPr>
        <p:spPr>
          <a:xfrm>
            <a:off x="323528" y="2942991"/>
            <a:ext cx="4536504" cy="7094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Dr. Froukje Sosef </a:t>
            </a:r>
            <a:r>
              <a:rPr lang="en-GB" sz="14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MD</a:t>
            </a:r>
            <a:endParaRPr kumimoji="0" lang="en-GB" sz="1400" b="0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" name="Titre 1">
            <a:extLst>
              <a:ext uri="{FF2B5EF4-FFF2-40B4-BE49-F238E27FC236}">
                <a16:creationId xmlns:a16="http://schemas.microsoft.com/office/drawing/2014/main" id="{6F0714AB-9C2A-DC46-8816-640C436BBB5E}"/>
              </a:ext>
            </a:extLst>
          </p:cNvPr>
          <p:cNvSpPr txBox="1">
            <a:spLocks/>
          </p:cNvSpPr>
          <p:nvPr userDrawn="1"/>
        </p:nvSpPr>
        <p:spPr>
          <a:xfrm>
            <a:off x="787828" y="3352672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+31 6 2324 3636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2" name="Titre 1">
            <a:extLst>
              <a:ext uri="{FF2B5EF4-FFF2-40B4-BE49-F238E27FC236}">
                <a16:creationId xmlns:a16="http://schemas.microsoft.com/office/drawing/2014/main" id="{BF178041-2503-9443-890D-524925454782}"/>
              </a:ext>
            </a:extLst>
          </p:cNvPr>
          <p:cNvSpPr txBox="1">
            <a:spLocks/>
          </p:cNvSpPr>
          <p:nvPr userDrawn="1"/>
        </p:nvSpPr>
        <p:spPr>
          <a:xfrm>
            <a:off x="787828" y="3795903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froukje.sosef@cor2ed.com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FFE428B-F1BD-A14C-B730-DD98EDB02467}"/>
              </a:ext>
            </a:extLst>
          </p:cNvPr>
          <p:cNvGrpSpPr/>
          <p:nvPr userDrawn="1"/>
        </p:nvGrpSpPr>
        <p:grpSpPr>
          <a:xfrm>
            <a:off x="418902" y="3378306"/>
            <a:ext cx="356400" cy="356400"/>
            <a:chOff x="761970" y="3386221"/>
            <a:chExt cx="356400" cy="35640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8872C8A-E4B3-EA41-977C-87648EF29D74}"/>
                </a:ext>
              </a:extLst>
            </p:cNvPr>
            <p:cNvSpPr/>
            <p:nvPr userDrawn="1"/>
          </p:nvSpPr>
          <p:spPr>
            <a:xfrm>
              <a:off x="761970" y="3386221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 descr="Speaker Phone">
              <a:extLst>
                <a:ext uri="{FF2B5EF4-FFF2-40B4-BE49-F238E27FC236}">
                  <a16:creationId xmlns:a16="http://schemas.microsoft.com/office/drawing/2014/main" id="{2BF1B5B3-0FEE-834E-A370-AE48C111A4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83725" y="3406712"/>
              <a:ext cx="310320" cy="31032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B0F2283-2CFF-E441-A88F-740B634F4809}"/>
              </a:ext>
            </a:extLst>
          </p:cNvPr>
          <p:cNvGrpSpPr/>
          <p:nvPr userDrawn="1"/>
        </p:nvGrpSpPr>
        <p:grpSpPr>
          <a:xfrm>
            <a:off x="417732" y="3810727"/>
            <a:ext cx="356400" cy="356400"/>
            <a:chOff x="417732" y="3810727"/>
            <a:chExt cx="356400" cy="356400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7473108B-FADE-EE46-9E1F-AF95D2312874}"/>
                </a:ext>
              </a:extLst>
            </p:cNvPr>
            <p:cNvSpPr/>
            <p:nvPr userDrawn="1"/>
          </p:nvSpPr>
          <p:spPr>
            <a:xfrm>
              <a:off x="417732" y="3810727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9" name="Graphic 28" descr="Envelope">
              <a:extLst>
                <a:ext uri="{FF2B5EF4-FFF2-40B4-BE49-F238E27FC236}">
                  <a16:creationId xmlns:a16="http://schemas.microsoft.com/office/drawing/2014/main" id="{D861F1FD-B084-4148-A6CE-2728AD3E65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75066" y="3867430"/>
              <a:ext cx="239704" cy="239704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F1C71EF-533E-A04E-B224-9FC987489C38}"/>
              </a:ext>
            </a:extLst>
          </p:cNvPr>
          <p:cNvGrpSpPr/>
          <p:nvPr userDrawn="1"/>
        </p:nvGrpSpPr>
        <p:grpSpPr>
          <a:xfrm>
            <a:off x="423995" y="5024095"/>
            <a:ext cx="356400" cy="356400"/>
            <a:chOff x="761970" y="3386221"/>
            <a:chExt cx="356400" cy="35640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DCC6DAFD-3BFE-2D48-BEDD-8DB3472BEDF0}"/>
                </a:ext>
              </a:extLst>
            </p:cNvPr>
            <p:cNvSpPr/>
            <p:nvPr userDrawn="1"/>
          </p:nvSpPr>
          <p:spPr>
            <a:xfrm>
              <a:off x="761970" y="3386221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2" name="Graphic 31" descr="Speaker Phone">
              <a:extLst>
                <a:ext uri="{FF2B5EF4-FFF2-40B4-BE49-F238E27FC236}">
                  <a16:creationId xmlns:a16="http://schemas.microsoft.com/office/drawing/2014/main" id="{8CCEEC19-683D-9540-BC68-FF7C6DCB33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83725" y="3406712"/>
              <a:ext cx="310320" cy="310320"/>
            </a:xfrm>
            <a:prstGeom prst="rect">
              <a:avLst/>
            </a:prstGeom>
          </p:spPr>
        </p:pic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B8281BA-9817-2944-8C1D-9085528D6078}"/>
              </a:ext>
            </a:extLst>
          </p:cNvPr>
          <p:cNvGrpSpPr/>
          <p:nvPr userDrawn="1"/>
        </p:nvGrpSpPr>
        <p:grpSpPr>
          <a:xfrm>
            <a:off x="422825" y="5456516"/>
            <a:ext cx="356400" cy="356400"/>
            <a:chOff x="422825" y="5456516"/>
            <a:chExt cx="356400" cy="356400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8418F65-DADB-9F41-A970-6F87BD66ED65}"/>
                </a:ext>
              </a:extLst>
            </p:cNvPr>
            <p:cNvSpPr/>
            <p:nvPr userDrawn="1"/>
          </p:nvSpPr>
          <p:spPr>
            <a:xfrm>
              <a:off x="422825" y="5456516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5" name="Graphic 34" descr="Envelope">
              <a:extLst>
                <a:ext uri="{FF2B5EF4-FFF2-40B4-BE49-F238E27FC236}">
                  <a16:creationId xmlns:a16="http://schemas.microsoft.com/office/drawing/2014/main" id="{31062F10-61CC-2A4F-B0F1-9B70B4D64A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82343" y="5512255"/>
              <a:ext cx="239704" cy="239704"/>
            </a:xfrm>
            <a:prstGeom prst="rect">
              <a:avLst/>
            </a:prstGeom>
          </p:spPr>
        </p:pic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9814D424-C24F-1044-8DB9-429921FF847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84" y="556230"/>
            <a:ext cx="2793388" cy="111919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6">
            <a:extLst>
              <a:ext uri="{FF2B5EF4-FFF2-40B4-BE49-F238E27FC236}">
                <a16:creationId xmlns:a16="http://schemas.microsoft.com/office/drawing/2014/main" id="{F046E0A4-E965-4C18-8444-05C49D8DD6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4" y="6428361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25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E0BFF55-A527-48E6-AAD6-78DF86EF1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8"/>
            <a:ext cx="8740800" cy="807285"/>
          </a:xfrm>
        </p:spPr>
        <p:txBody>
          <a:bodyPr anchor="t"/>
          <a:lstStyle>
            <a:lvl1pPr>
              <a:lnSpc>
                <a:spcPts val="225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75E09112-9AC8-054C-A7A5-15E0CB0DDB2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3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9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900">
                <a:latin typeface="PT Sans Narrow"/>
                <a:cs typeface="PT Sans Narrow"/>
              </a:defRPr>
            </a:lvl2pPr>
            <a:lvl3pPr marL="685800" indent="0">
              <a:buNone/>
              <a:defRPr sz="900">
                <a:latin typeface="PT Sans Narrow"/>
                <a:cs typeface="PT Sans Narrow"/>
              </a:defRPr>
            </a:lvl3pPr>
            <a:lvl4pPr marL="1028700" indent="0">
              <a:buNone/>
              <a:defRPr sz="900">
                <a:latin typeface="PT Sans Narrow"/>
                <a:cs typeface="PT Sans Narrow"/>
              </a:defRPr>
            </a:lvl4pPr>
            <a:lvl5pPr marL="1371600" indent="0">
              <a:buNone/>
              <a:defRPr sz="9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644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ub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09600" y="1430386"/>
            <a:ext cx="10972800" cy="702470"/>
          </a:xfrm>
          <a:prstGeom prst="rect">
            <a:avLst/>
          </a:prstGeom>
        </p:spPr>
        <p:txBody>
          <a:bodyPr wrap="square" lIns="0" tIns="0" rIns="0" bIns="0" anchor="t"/>
          <a:lstStyle>
            <a:lvl1pPr marL="0" indent="0" algn="l">
              <a:buNone/>
              <a:defRPr sz="2000" b="1" i="0" cap="all" spc="100" baseline="0">
                <a:solidFill>
                  <a:srgbClr val="FFA402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AND ADD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20184" y="2132856"/>
            <a:ext cx="10963200" cy="3816424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E7BED270-F252-40E9-B649-31059F163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3" name="Espace réservé du numéro de diapositive 6">
            <a:extLst>
              <a:ext uri="{FF2B5EF4-FFF2-40B4-BE49-F238E27FC236}">
                <a16:creationId xmlns:a16="http://schemas.microsoft.com/office/drawing/2014/main" id="{2C97B588-8F7E-484F-9C45-CC6F089B2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5FC85516-F55B-4944-8FDD-CA2F89A32E3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3511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Disposition personnalisée">
    <p:bg>
      <p:bgPr>
        <a:solidFill>
          <a:srgbClr val="5D82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8213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and Modify the text</a:t>
            </a:r>
          </a:p>
        </p:txBody>
      </p:sp>
      <p:sp>
        <p:nvSpPr>
          <p:cNvPr id="3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8213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 i="0" spc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Click and </a:t>
            </a:r>
            <a:r>
              <a:rPr lang="fr-FR" dirty="0" err="1"/>
              <a:t>Modify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the </a:t>
            </a:r>
            <a:r>
              <a:rPr lang="fr-FR" dirty="0" err="1"/>
              <a:t>text</a:t>
            </a:r>
            <a:endParaRPr lang="fr-FR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27000" cap="flat" cmpd="sng" algn="ctr">
            <a:solidFill>
              <a:srgbClr val="5D829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/>
          </a:p>
        </p:txBody>
      </p:sp>
      <p:sp>
        <p:nvSpPr>
          <p:cNvPr id="5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94990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Disposition personnalisée">
    <p:bg>
      <p:bgPr>
        <a:solidFill>
          <a:srgbClr val="5D82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416247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GB" noProof="0" dirty="0"/>
              <a:t>Click and Modify the text</a:t>
            </a:r>
          </a:p>
        </p:txBody>
      </p:sp>
      <p:sp>
        <p:nvSpPr>
          <p:cNvPr id="4" name="Sous-titre 2"/>
          <p:cNvSpPr>
            <a:spLocks noGrp="1"/>
          </p:cNvSpPr>
          <p:nvPr>
            <p:ph type="subTitle" idx="1"/>
          </p:nvPr>
        </p:nvSpPr>
        <p:spPr>
          <a:xfrm>
            <a:off x="609600" y="4653136"/>
            <a:ext cx="109728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+mj-lt"/>
                <a:ea typeface="Verdana" panose="020B0604030504040204" pitchFamily="34" charset="0"/>
              </a:defRPr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5691566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27000" cap="flat" cmpd="sng" algn="ctr">
            <a:solidFill>
              <a:srgbClr val="5D829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noProof="0" dirty="0"/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86629B-70FD-5844-A852-AA84E9AB03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371" y="1052832"/>
            <a:ext cx="11247039" cy="647976"/>
          </a:xfrm>
        </p:spPr>
        <p:txBody>
          <a:bodyPr>
            <a:noAutofit/>
          </a:bodyPr>
          <a:lstStyle>
            <a:lvl1pPr algn="ctr">
              <a:defRPr sz="4000" spc="0"/>
            </a:lvl1pPr>
          </a:lstStyle>
          <a:p>
            <a:r>
              <a:rPr lang="en-GB" dirty="0"/>
              <a:t>Click AND MODIFY THE TEXT</a:t>
            </a: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9E1BEE5-34CE-E34C-BCFB-D7083C34B8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68499" y="2580900"/>
            <a:ext cx="8255959" cy="416053"/>
          </a:xfrm>
        </p:spPr>
        <p:txBody>
          <a:bodyPr>
            <a:normAutofit/>
          </a:bodyPr>
          <a:lstStyle>
            <a:lvl1pPr marL="0" indent="0" algn="ctr">
              <a:buNone/>
              <a:defRPr sz="24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/>
              <a:t>CLICK AND MODIFY THE TEXT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5E89AE6E-09E9-A04C-9CFE-768FC41305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7542" y="3877044"/>
            <a:ext cx="8255959" cy="416053"/>
          </a:xfrm>
        </p:spPr>
        <p:txBody>
          <a:bodyPr>
            <a:normAutofit/>
          </a:bodyPr>
          <a:lstStyle>
            <a:lvl1pPr marL="0" indent="0" algn="ctr">
              <a:buNone/>
              <a:defRPr sz="24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/>
              <a:t>CLICK AND MODIFY THE TEXT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FEC0F67F-0294-3044-9A92-E4F9BE84511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67542" y="5125192"/>
            <a:ext cx="8255959" cy="536057"/>
          </a:xfrm>
        </p:spPr>
        <p:txBody>
          <a:bodyPr>
            <a:noAutofit/>
          </a:bodyPr>
          <a:lstStyle>
            <a:lvl1pPr marL="0" indent="0" algn="ctr">
              <a:buNone/>
              <a:defRPr sz="32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/>
              <a:t>CLICK AND MODIFY THE TEXT</a:t>
            </a:r>
          </a:p>
        </p:txBody>
      </p:sp>
    </p:spTree>
    <p:extLst>
      <p:ext uri="{BB962C8B-B14F-4D97-AF65-F5344CB8AC3E}">
        <p14:creationId xmlns:p14="http://schemas.microsoft.com/office/powerpoint/2010/main" val="139829549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620184" y="1425600"/>
            <a:ext cx="10962216" cy="45252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B43BA0C2-FE63-FF4A-B29E-AE523B14F50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09600" y="1214362"/>
            <a:ext cx="10972800" cy="702470"/>
          </a:xfrm>
          <a:prstGeom prst="rect">
            <a:avLst/>
          </a:prstGeom>
        </p:spPr>
        <p:txBody>
          <a:bodyPr wrap="square" lIns="0" tIns="0" rIns="0" bIns="0" anchor="t"/>
          <a:lstStyle>
            <a:lvl1pPr marL="0" indent="0" algn="l">
              <a:buNone/>
              <a:defRPr sz="2000" b="1" i="0" cap="all" spc="100" baseline="0">
                <a:solidFill>
                  <a:srgbClr val="C7573C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AND ADD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619200" y="1987200"/>
            <a:ext cx="10963200" cy="3960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23881D09-4309-8C44-91E5-50A70571A00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517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 hasCustomPrompt="1"/>
          </p:nvPr>
        </p:nvSpPr>
        <p:spPr>
          <a:xfrm>
            <a:off x="621216" y="239346"/>
            <a:ext cx="8931169" cy="44657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aseline="0"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Drop an image or click on the </a:t>
            </a:r>
            <a:r>
              <a:rPr lang="en-GB" noProof="0" dirty="0"/>
              <a:t>icon</a:t>
            </a:r>
            <a:r>
              <a:rPr lang="en-GB" dirty="0"/>
              <a:t> to add one 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5013176"/>
            <a:ext cx="8942784" cy="8048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i="0" baseline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and add text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C08F71FF-151F-2D48-81C5-8F8DB46A9D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1215" y="284704"/>
            <a:ext cx="8835160" cy="552008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2000" b="1" spc="100" baseline="0">
                <a:solidFill>
                  <a:srgbClr val="C7573C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and add text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 hasCustomPrompt="1"/>
          </p:nvPr>
        </p:nvSpPr>
        <p:spPr>
          <a:xfrm>
            <a:off x="609600" y="1228609"/>
            <a:ext cx="5181600" cy="46570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Drop an image or click on the icon to add one </a:t>
            </a:r>
          </a:p>
        </p:txBody>
      </p:sp>
      <p:sp>
        <p:nvSpPr>
          <p:cNvPr id="10" name="Espace réservé du texte 4"/>
          <p:cNvSpPr>
            <a:spLocks noGrp="1"/>
          </p:cNvSpPr>
          <p:nvPr>
            <p:ph type="body" sz="half" idx="12" hasCustomPrompt="1"/>
          </p:nvPr>
        </p:nvSpPr>
        <p:spPr>
          <a:xfrm>
            <a:off x="6158414" y="1270567"/>
            <a:ext cx="5423985" cy="4618263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  <a:latin typeface="+mj-lt"/>
                <a:ea typeface="Calibri" charset="0"/>
                <a:cs typeface="Calibri" charset="0"/>
              </a:defRPr>
            </a:lvl1pPr>
            <a:lvl2pPr marL="800100" indent="-342900">
              <a:buFont typeface="Arial" charset="0"/>
              <a:buChar char="•"/>
              <a:defRPr sz="2000">
                <a:solidFill>
                  <a:srgbClr val="5D8298"/>
                </a:solidFill>
                <a:latin typeface="+mj-lt"/>
                <a:ea typeface="Calibri" charset="0"/>
                <a:cs typeface="Calibri" charset="0"/>
              </a:defRPr>
            </a:lvl2pPr>
            <a:lvl3pPr marL="12573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  <a:latin typeface="+mj-lt"/>
                <a:ea typeface="Calibri" charset="0"/>
                <a:cs typeface="Calibri" charset="0"/>
              </a:defRPr>
            </a:lvl3pPr>
            <a:lvl4pPr marL="1714500" indent="-342900">
              <a:buFont typeface="Arial" charset="0"/>
              <a:buChar char="•"/>
              <a:defRPr sz="2000">
                <a:latin typeface="+mj-lt"/>
                <a:ea typeface="Calibri" charset="0"/>
                <a:cs typeface="Calibri" charset="0"/>
              </a:defRPr>
            </a:lvl4pPr>
            <a:lvl5pPr marL="2171700" indent="-342900">
              <a:buFont typeface="Arial" charset="0"/>
              <a:buChar char="•"/>
              <a:defRPr>
                <a:latin typeface="+mj-lt"/>
                <a:ea typeface="Calibri" charset="0"/>
                <a:cs typeface="Calibri" charset="0"/>
              </a:defRPr>
            </a:lvl5pPr>
          </a:lstStyle>
          <a:p>
            <a:r>
              <a:rPr lang="en-GB" noProof="0" dirty="0"/>
              <a:t>Add text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838096E7-3C23-084C-98B8-6312BCA1226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27000" cap="flat" cmpd="sng" algn="ctr">
            <a:solidFill>
              <a:srgbClr val="5D829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9201" y="259200"/>
            <a:ext cx="8740799" cy="864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idx="1"/>
          </p:nvPr>
        </p:nvSpPr>
        <p:spPr>
          <a:xfrm>
            <a:off x="619200" y="1425600"/>
            <a:ext cx="10963200" cy="452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32B0E8-5037-6B4D-B9B4-0A16C3C15DF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60" y="291983"/>
            <a:ext cx="1503872" cy="6025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1" r:id="rId4"/>
    <p:sldLayoutId id="2147483658" r:id="rId5"/>
    <p:sldLayoutId id="2147483652" r:id="rId6"/>
    <p:sldLayoutId id="2147483657" r:id="rId7"/>
    <p:sldLayoutId id="2147483654" r:id="rId8"/>
    <p:sldLayoutId id="2147483655" r:id="rId9"/>
    <p:sldLayoutId id="2147483675" r:id="rId10"/>
    <p:sldLayoutId id="2147483676" r:id="rId11"/>
    <p:sldLayoutId id="2147483656" r:id="rId12"/>
    <p:sldLayoutId id="2147483677" r:id="rId13"/>
    <p:sldLayoutId id="2147483678" r:id="rId1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 cap="all" spc="0" baseline="0">
          <a:solidFill>
            <a:srgbClr val="5D8298"/>
          </a:solidFill>
          <a:latin typeface="Calibri" charset="0"/>
          <a:ea typeface="Calibri" charset="0"/>
          <a:cs typeface="Calibri" charset="0"/>
        </a:defRPr>
      </a:lvl1pPr>
    </p:titleStyle>
    <p:bodyStyle>
      <a:lvl1pPr marL="357188" indent="-357188" algn="l" defTabSz="457200" rtl="0" eaLnBrk="1" latinLnBrk="0" hangingPunct="1">
        <a:spcBef>
          <a:spcPts val="1200"/>
        </a:spcBef>
        <a:buClr>
          <a:schemeClr val="accent2"/>
        </a:buClr>
        <a:buFont typeface="Arial"/>
        <a:buChar char="•"/>
        <a:defRPr sz="2000" b="0" i="0" kern="1200">
          <a:solidFill>
            <a:srgbClr val="5D8298"/>
          </a:solidFill>
          <a:latin typeface="Calibri" charset="0"/>
          <a:ea typeface="Calibri" charset="0"/>
          <a:cs typeface="Calibri" charset="0"/>
        </a:defRPr>
      </a:lvl1pPr>
      <a:lvl2pPr marL="714375" indent="-257175" algn="l" defTabSz="457200" rtl="0" eaLnBrk="1" latinLnBrk="0" hangingPunct="1">
        <a:spcBef>
          <a:spcPts val="400"/>
        </a:spcBef>
        <a:buClr>
          <a:schemeClr val="accent2"/>
        </a:buClr>
        <a:buFont typeface="Lucida Grande"/>
        <a:buChar char="–"/>
        <a:defRPr sz="1800" b="0" i="0" kern="1200">
          <a:solidFill>
            <a:srgbClr val="5D8298"/>
          </a:solidFill>
          <a:latin typeface="Calibri" charset="0"/>
          <a:ea typeface="Calibri" charset="0"/>
          <a:cs typeface="Calibri" charset="0"/>
        </a:defRPr>
      </a:lvl2pPr>
      <a:lvl3pPr marL="1257300" indent="-342900" algn="l" defTabSz="457200" rtl="0" eaLnBrk="1" latinLnBrk="0" hangingPunct="1">
        <a:spcBef>
          <a:spcPts val="400"/>
        </a:spcBef>
        <a:buClr>
          <a:schemeClr val="accent2"/>
        </a:buClr>
        <a:buFont typeface="Arial"/>
        <a:buChar char="•"/>
        <a:defRPr sz="1600" b="0" i="0" kern="1200">
          <a:solidFill>
            <a:srgbClr val="5D8298"/>
          </a:solidFill>
          <a:latin typeface="Calibri" charset="0"/>
          <a:ea typeface="Calibri" charset="0"/>
          <a:cs typeface="Calibri" charset="0"/>
        </a:defRPr>
      </a:lvl3pPr>
      <a:lvl4pPr marL="1714500" indent="-342900" algn="l" defTabSz="457200" rtl="0" eaLnBrk="1" latinLnBrk="0" hangingPunct="1">
        <a:spcBef>
          <a:spcPts val="400"/>
        </a:spcBef>
        <a:buClr>
          <a:schemeClr val="accent2"/>
        </a:buClr>
        <a:buFont typeface="Arial"/>
        <a:buChar char="•"/>
        <a:defRPr sz="1600" b="0" i="0" kern="1200">
          <a:solidFill>
            <a:srgbClr val="5D8298"/>
          </a:solidFill>
          <a:latin typeface="Calibri" charset="0"/>
          <a:ea typeface="Calibri" charset="0"/>
          <a:cs typeface="Calibri" charset="0"/>
        </a:defRPr>
      </a:lvl4pPr>
      <a:lvl5pPr marL="2171700" indent="-342900" algn="l" defTabSz="457200" rtl="0" eaLnBrk="1" latinLnBrk="0" hangingPunct="1">
        <a:spcBef>
          <a:spcPts val="400"/>
        </a:spcBef>
        <a:buClr>
          <a:schemeClr val="accent2"/>
        </a:buClr>
        <a:buFont typeface="Arial"/>
        <a:buChar char="•"/>
        <a:defRPr sz="1600" b="0" i="0" kern="1200">
          <a:solidFill>
            <a:srgbClr val="5D8298"/>
          </a:solidFill>
          <a:latin typeface="Calibri" charset="0"/>
          <a:ea typeface="Calibri" charset="0"/>
          <a:cs typeface="Calibri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2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7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ED7183-9DA7-E147-9351-BFD7CB673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Sorafenib efficacy data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7115DFC2-EB7E-3544-AB34-01015ECE265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9598" y="908719"/>
            <a:ext cx="11175033" cy="51729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Based on results from: 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SHARP</a:t>
            </a:r>
            <a:r>
              <a:rPr lang="en-GB" sz="1800" dirty="0"/>
              <a:t> (NCT00105443): phase 3, international, multicentre, randomised, double blind, placebo-controlled study in 602 patients with hepatocellular carcinoma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Primary endpoint: </a:t>
            </a:r>
            <a:r>
              <a:rPr lang="en-GB" sz="1800" dirty="0"/>
              <a:t>OS 	</a:t>
            </a:r>
            <a:r>
              <a:rPr lang="en-GB" sz="1800" b="1" dirty="0">
                <a:solidFill>
                  <a:schemeClr val="accent1"/>
                </a:solidFill>
              </a:rPr>
              <a:t>Secondary endpoint: </a:t>
            </a:r>
            <a:r>
              <a:rPr lang="en-GB" sz="1800" dirty="0"/>
              <a:t>TTP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Population enrolled: </a:t>
            </a:r>
            <a:r>
              <a:rPr lang="en-GB" sz="1800" dirty="0"/>
              <a:t>BCLC stage (stage B: 18.1% vs. 16.8%; stage C: 81.6% vs. 83.2%; stage D: &lt;1% vs. 0%) in sorafenib and placebo respectively</a:t>
            </a:r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pPr marL="0" indent="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Formulation: </a:t>
            </a:r>
            <a:r>
              <a:rPr lang="en-GB" sz="1800" dirty="0"/>
              <a:t>Film-coated tablets 200 mg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Recommended daily dose: </a:t>
            </a:r>
            <a:r>
              <a:rPr lang="en-GB" sz="1800" dirty="0"/>
              <a:t>400 mg (2 × 200 mg tablets) twice daily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A9BE82EE-86F6-C241-9406-C9AC6A10861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081696"/>
            <a:ext cx="8860192" cy="649519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dirty="0"/>
              <a:t>BCLC, Barcelona Clinic Liver Cancer; CI, confidence interval; HR, hazard ratio; OS, overall survival; TTP, time to progression</a:t>
            </a:r>
          </a:p>
          <a:p>
            <a:pPr>
              <a:spcBef>
                <a:spcPts val="300"/>
              </a:spcBef>
            </a:pPr>
            <a:r>
              <a:rPr lang="en-GB" dirty="0"/>
              <a:t>Sources: sorafenib summary of product characteristics dated November 2019; sorafenib US prescribing information dated June 2020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282D3CF-F3D3-244F-AB0D-C48116547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099774"/>
              </p:ext>
            </p:extLst>
          </p:nvPr>
        </p:nvGraphicFramePr>
        <p:xfrm>
          <a:off x="619202" y="3212976"/>
          <a:ext cx="10963199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0229">
                  <a:extLst>
                    <a:ext uri="{9D8B030D-6E8A-4147-A177-3AD203B41FA5}">
                      <a16:colId xmlns:a16="http://schemas.microsoft.com/office/drawing/2014/main" val="2681537318"/>
                    </a:ext>
                  </a:extLst>
                </a:gridCol>
                <a:gridCol w="1820613">
                  <a:extLst>
                    <a:ext uri="{9D8B030D-6E8A-4147-A177-3AD203B41FA5}">
                      <a16:colId xmlns:a16="http://schemas.microsoft.com/office/drawing/2014/main" val="1422392771"/>
                    </a:ext>
                  </a:extLst>
                </a:gridCol>
                <a:gridCol w="2271653">
                  <a:extLst>
                    <a:ext uri="{9D8B030D-6E8A-4147-A177-3AD203B41FA5}">
                      <a16:colId xmlns:a16="http://schemas.microsoft.com/office/drawing/2014/main" val="2319288526"/>
                    </a:ext>
                  </a:extLst>
                </a:gridCol>
                <a:gridCol w="1975351">
                  <a:extLst>
                    <a:ext uri="{9D8B030D-6E8A-4147-A177-3AD203B41FA5}">
                      <a16:colId xmlns:a16="http://schemas.microsoft.com/office/drawing/2014/main" val="690125506"/>
                    </a:ext>
                  </a:extLst>
                </a:gridCol>
                <a:gridCol w="1975353">
                  <a:extLst>
                    <a:ext uri="{9D8B030D-6E8A-4147-A177-3AD203B41FA5}">
                      <a16:colId xmlns:a16="http://schemas.microsoft.com/office/drawing/2014/main" val="39619033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Efficacy 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Sorafenib</a:t>
                      </a:r>
                    </a:p>
                    <a:p>
                      <a:pPr algn="ctr"/>
                      <a:r>
                        <a:rPr lang="en-GB" noProof="0" dirty="0"/>
                        <a:t>(n=299)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Placebo</a:t>
                      </a:r>
                    </a:p>
                    <a:p>
                      <a:pPr algn="ctr"/>
                      <a:r>
                        <a:rPr lang="en-GB" noProof="0" dirty="0"/>
                        <a:t>(n=303)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P-value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HR </a:t>
                      </a:r>
                    </a:p>
                    <a:p>
                      <a:pPr algn="ctr"/>
                      <a:r>
                        <a:rPr lang="en-GB" noProof="0" dirty="0"/>
                        <a:t>(95% CI)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17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Median OS, months</a:t>
                      </a:r>
                    </a:p>
                    <a:p>
                      <a:r>
                        <a:rPr lang="en-GB" b="1" noProof="0" dirty="0"/>
                        <a:t>(95% 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10.7</a:t>
                      </a:r>
                    </a:p>
                    <a:p>
                      <a:pPr algn="ctr"/>
                      <a:r>
                        <a:rPr lang="en-GB" noProof="0" dirty="0"/>
                        <a:t>(9.4-13.3)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7.9</a:t>
                      </a:r>
                    </a:p>
                    <a:p>
                      <a:pPr algn="ctr"/>
                      <a:r>
                        <a:rPr lang="en-GB" noProof="0" dirty="0"/>
                        <a:t>(6.8-9.1)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0.00058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0.69</a:t>
                      </a:r>
                    </a:p>
                    <a:p>
                      <a:pPr algn="ctr"/>
                      <a:r>
                        <a:rPr lang="en-GB" noProof="0" dirty="0"/>
                        <a:t>(0.55-0.87)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646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Median TTP, months</a:t>
                      </a:r>
                    </a:p>
                    <a:p>
                      <a:r>
                        <a:rPr lang="en-GB" b="1" noProof="0" dirty="0"/>
                        <a:t>(95% 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5.5</a:t>
                      </a:r>
                    </a:p>
                    <a:p>
                      <a:pPr algn="ctr"/>
                      <a:r>
                        <a:rPr lang="en-GB" noProof="0" dirty="0"/>
                        <a:t>(4.1-6.9)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2.8</a:t>
                      </a:r>
                    </a:p>
                    <a:p>
                      <a:pPr algn="ctr"/>
                      <a:r>
                        <a:rPr lang="en-GB" noProof="0" dirty="0"/>
                        <a:t>(2.7-3.9)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0.000007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0.58</a:t>
                      </a:r>
                    </a:p>
                    <a:p>
                      <a:pPr algn="ctr"/>
                      <a:r>
                        <a:rPr lang="en-GB" noProof="0" dirty="0"/>
                        <a:t>(0.45-0.74)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8343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59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ED7183-9DA7-E147-9351-BFD7CB673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Lenvatinib efficacy data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5C331DC-765E-2B40-A084-E5D0154B5F1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2000" y="1424080"/>
            <a:ext cx="5988056" cy="4525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Based on results from: 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REFLECT</a:t>
            </a:r>
            <a:r>
              <a:rPr lang="en-GB" sz="1800" dirty="0"/>
              <a:t> (NCT01761266): phase 3, international, </a:t>
            </a:r>
            <a:br>
              <a:rPr lang="en-GB" sz="1800" dirty="0"/>
            </a:br>
            <a:r>
              <a:rPr lang="en-GB" sz="1800" dirty="0"/>
              <a:t>multicentre, open-label, randomised study in 954 patients </a:t>
            </a:r>
            <a:br>
              <a:rPr lang="en-GB" sz="1800" dirty="0"/>
            </a:br>
            <a:r>
              <a:rPr lang="en-GB" sz="1800" dirty="0"/>
              <a:t>with hepatocellular carcinoma</a:t>
            </a:r>
          </a:p>
          <a:p>
            <a:pPr marL="0" indent="0">
              <a:buNone/>
            </a:pPr>
            <a:r>
              <a:rPr lang="en-GB" sz="1800" dirty="0">
                <a:sym typeface="Wingdings" pitchFamily="2" charset="2"/>
              </a:rPr>
              <a:t> </a:t>
            </a:r>
            <a:r>
              <a:rPr lang="en-GB" sz="1800" spc="-20" dirty="0"/>
              <a:t>Non inferiority assessment of lenvatinib vs. sorafenib for OS</a:t>
            </a:r>
          </a:p>
          <a:p>
            <a:pPr marL="0" indent="0">
              <a:buNone/>
            </a:pPr>
            <a:br>
              <a:rPr lang="en-GB" sz="1800" b="1" dirty="0">
                <a:solidFill>
                  <a:schemeClr val="accent1"/>
                </a:solidFill>
              </a:rPr>
            </a:br>
            <a:r>
              <a:rPr lang="en-GB" sz="1800" b="1" dirty="0">
                <a:solidFill>
                  <a:schemeClr val="accent1"/>
                </a:solidFill>
              </a:rPr>
              <a:t>Primary endpoint: </a:t>
            </a:r>
            <a:r>
              <a:rPr lang="en-GB" sz="1800" dirty="0"/>
              <a:t>OS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Secondary endpoints: </a:t>
            </a:r>
            <a:r>
              <a:rPr lang="en-GB" sz="1800" dirty="0"/>
              <a:t>PFS, ORR (mRECIST and RECIST v1.1)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Population enrolled: </a:t>
            </a:r>
            <a:r>
              <a:rPr lang="en-GB" sz="1800" dirty="0"/>
              <a:t>BCLC stage B: 20%; stage C: 80%</a:t>
            </a:r>
            <a:br>
              <a:rPr lang="en-GB" sz="1800" dirty="0"/>
            </a:b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Formulation: </a:t>
            </a:r>
            <a:r>
              <a:rPr lang="en-GB" sz="1800" dirty="0"/>
              <a:t>hard capsules 4 mg or 10 mg</a:t>
            </a:r>
          </a:p>
          <a:p>
            <a:pPr marL="2540000" indent="-254000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Recommended dose daily: </a:t>
            </a:r>
            <a:r>
              <a:rPr lang="en-GB" sz="1800" dirty="0"/>
              <a:t>12 mg (body weight ≥60 kg) </a:t>
            </a:r>
            <a:br>
              <a:rPr lang="en-GB" sz="1800" dirty="0"/>
            </a:br>
            <a:r>
              <a:rPr lang="en-GB" sz="1800" dirty="0"/>
              <a:t>or 8 mg (&lt;60 kg)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7725F756-4FBE-C94F-BA83-1AF2A58E55AF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5971314"/>
            <a:ext cx="10444368" cy="75016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dirty="0"/>
              <a:t>BCLC, Barcelona Clinic Liver Cancer; CI, confidence interval; </a:t>
            </a:r>
            <a:r>
              <a:rPr lang="en-GB" dirty="0" err="1"/>
              <a:t>mRECIST</a:t>
            </a:r>
            <a:r>
              <a:rPr lang="en-GB" dirty="0"/>
              <a:t>, modified RECIST; </a:t>
            </a:r>
            <a:br>
              <a:rPr lang="en-GB" dirty="0">
                <a:highlight>
                  <a:srgbClr val="FFFF00"/>
                </a:highlight>
              </a:rPr>
            </a:br>
            <a:r>
              <a:rPr lang="en-GB" dirty="0"/>
              <a:t>ORR, objective response rate; OS, overall survival; PFS, progression-free survival; RECIST, Response Evaluation Criteria in Solid Tumours </a:t>
            </a:r>
          </a:p>
          <a:p>
            <a:pPr>
              <a:spcBef>
                <a:spcPts val="300"/>
              </a:spcBef>
            </a:pPr>
            <a:r>
              <a:rPr lang="en-GB" dirty="0"/>
              <a:t>Sources: </a:t>
            </a:r>
            <a:r>
              <a:rPr lang="en-GB" dirty="0" err="1"/>
              <a:t>lenvatinib</a:t>
            </a:r>
            <a:r>
              <a:rPr lang="en-GB" dirty="0"/>
              <a:t> summary of product characteristics dated June 2020; </a:t>
            </a:r>
            <a:r>
              <a:rPr lang="en-GB" dirty="0" err="1"/>
              <a:t>lenvatinib</a:t>
            </a:r>
            <a:r>
              <a:rPr lang="en-GB" dirty="0"/>
              <a:t> US prescribing information dated February 2020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C0CEE41F-E946-F940-9CC1-A43145D92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708641"/>
              </p:ext>
            </p:extLst>
          </p:nvPr>
        </p:nvGraphicFramePr>
        <p:xfrm>
          <a:off x="6384032" y="886686"/>
          <a:ext cx="5400601" cy="5191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8361">
                  <a:extLst>
                    <a:ext uri="{9D8B030D-6E8A-4147-A177-3AD203B41FA5}">
                      <a16:colId xmlns:a16="http://schemas.microsoft.com/office/drawing/2014/main" val="2681537318"/>
                    </a:ext>
                  </a:extLst>
                </a:gridCol>
                <a:gridCol w="1351120">
                  <a:extLst>
                    <a:ext uri="{9D8B030D-6E8A-4147-A177-3AD203B41FA5}">
                      <a16:colId xmlns:a16="http://schemas.microsoft.com/office/drawing/2014/main" val="1422392771"/>
                    </a:ext>
                  </a:extLst>
                </a:gridCol>
                <a:gridCol w="1351120">
                  <a:extLst>
                    <a:ext uri="{9D8B030D-6E8A-4147-A177-3AD203B41FA5}">
                      <a16:colId xmlns:a16="http://schemas.microsoft.com/office/drawing/2014/main" val="2319288526"/>
                    </a:ext>
                  </a:extLst>
                </a:gridCol>
              </a:tblGrid>
              <a:tr h="55637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Efficacy parameters</a:t>
                      </a:r>
                    </a:p>
                  </a:txBody>
                  <a:tcPr marL="82800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Lenvatinib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Sorafenib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123294"/>
                  </a:ext>
                </a:extLst>
              </a:tr>
              <a:tr h="556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N=478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N=476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395612"/>
                  </a:ext>
                </a:extLst>
              </a:tr>
              <a:tr h="5563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Overall survival</a:t>
                      </a:r>
                    </a:p>
                  </a:txBody>
                  <a:tcPr marL="81525" marR="9525" marT="9525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CH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CH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0281029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deaths (%)</a:t>
                      </a:r>
                    </a:p>
                  </a:txBody>
                  <a:tcPr marL="81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351 (73)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350 (74)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7986465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 OS in months (95% CI)</a:t>
                      </a:r>
                    </a:p>
                  </a:txBody>
                  <a:tcPr marL="81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13.6 (12.1-14.9)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12.3 (10.4-13.9)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5849262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Hazard ratio (95% CI)</a:t>
                      </a:r>
                    </a:p>
                  </a:txBody>
                  <a:tcPr marL="81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0.92 (0.79-1.06)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CH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2052750"/>
                  </a:ext>
                </a:extLst>
              </a:tr>
              <a:tr h="5563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Progression-free survival</a:t>
                      </a:r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(mRECIST)</a:t>
                      </a:r>
                    </a:p>
                  </a:txBody>
                  <a:tcPr marL="81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CH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CH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567101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events (%)</a:t>
                      </a:r>
                    </a:p>
                  </a:txBody>
                  <a:tcPr marL="81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 (65)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323 (68)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4987309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 PFS in months (95% CI)</a:t>
                      </a:r>
                    </a:p>
                  </a:txBody>
                  <a:tcPr marL="81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 (5.6-7.5)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 (3.6-3.7)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1317738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Hazard ratio (95% CI) and P-value</a:t>
                      </a:r>
                    </a:p>
                  </a:txBody>
                  <a:tcPr marL="81525" marR="9525" marT="9525" marB="0" anchor="b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0.64 (0.55-0.75);  &lt;0.001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CH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7299529"/>
                  </a:ext>
                </a:extLst>
              </a:tr>
              <a:tr h="5563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Objective response rate</a:t>
                      </a:r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(mRECIST)</a:t>
                      </a:r>
                    </a:p>
                  </a:txBody>
                  <a:tcPr marL="81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CH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CH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1511923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Objective response rate</a:t>
                      </a:r>
                    </a:p>
                  </a:txBody>
                  <a:tcPr marL="81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7232632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Complete responses, n (%)</a:t>
                      </a:r>
                    </a:p>
                  </a:txBody>
                  <a:tcPr marL="81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(2.1)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(0.8)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300212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Partial responses, n (%)</a:t>
                      </a:r>
                    </a:p>
                  </a:txBody>
                  <a:tcPr marL="81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 (38.5)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 (11.6)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5910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95% CI</a:t>
                      </a:r>
                    </a:p>
                  </a:txBody>
                  <a:tcPr marL="81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(36-45)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(10-16)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5331843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P-value</a:t>
                      </a:r>
                    </a:p>
                  </a:txBody>
                  <a:tcPr marL="81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&lt;0.001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CH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2703950"/>
                  </a:ext>
                </a:extLst>
              </a:tr>
              <a:tr h="5563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Progression-free survival</a:t>
                      </a:r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(RECIST 1.1)</a:t>
                      </a:r>
                    </a:p>
                  </a:txBody>
                  <a:tcPr marL="81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CH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CH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2771973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events (%)</a:t>
                      </a:r>
                    </a:p>
                  </a:txBody>
                  <a:tcPr marL="81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307 (64)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 (67)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8959341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 PFS in months (95% CI)</a:t>
                      </a:r>
                    </a:p>
                  </a:txBody>
                  <a:tcPr marL="81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 (5.6-7.5)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 (3.6-3.9)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3996871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Hazard ratio (95% CI)</a:t>
                      </a:r>
                    </a:p>
                  </a:txBody>
                  <a:tcPr marL="81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0.65 (0.56-0.77)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CH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7254407"/>
                  </a:ext>
                </a:extLst>
              </a:tr>
              <a:tr h="5563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Objective response rate</a:t>
                      </a:r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(RECIST 1.1)</a:t>
                      </a:r>
                    </a:p>
                  </a:txBody>
                  <a:tcPr marL="81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CH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CH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5684379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Objective response rate</a:t>
                      </a:r>
                    </a:p>
                  </a:txBody>
                  <a:tcPr marL="81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4652371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Complete responses, n (%)</a:t>
                      </a:r>
                    </a:p>
                  </a:txBody>
                  <a:tcPr marL="81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(0.4)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(0.2)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5154394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Partial responses, n (%)</a:t>
                      </a:r>
                    </a:p>
                  </a:txBody>
                  <a:tcPr marL="81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 (18.4)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 (6.3)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0934835"/>
                  </a:ext>
                </a:extLst>
              </a:tr>
              <a:tr h="5563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95% CI</a:t>
                      </a:r>
                    </a:p>
                  </a:txBody>
                  <a:tcPr marL="81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(15-22)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(4-9)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5417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95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ED7183-9DA7-E147-9351-BFD7CB673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1" y="259200"/>
            <a:ext cx="9149207" cy="864000"/>
          </a:xfrm>
        </p:spPr>
        <p:txBody>
          <a:bodyPr/>
          <a:lstStyle/>
          <a:p>
            <a:pPr lvl="0"/>
            <a:r>
              <a:rPr lang="en-GB" dirty="0"/>
              <a:t>Sorafenib and lenvatinib safety data in HCC patients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9AA1E6D0-296A-9341-BE1B-5C7C581509E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0184" y="4130552"/>
            <a:ext cx="10962216" cy="865616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Further and more detailed information about safety profile of both products and their management can be found in the European SmPC and USPI</a:t>
            </a:r>
          </a:p>
          <a:p>
            <a:pPr marL="0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A9BE82EE-86F6-C241-9406-C9AC6A10861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8116800" cy="365125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dirty="0"/>
              <a:t>HCC, hepatocellular carcinoma; SmPC, summary of product characteristics; USPI, US prescribing information</a:t>
            </a:r>
          </a:p>
          <a:p>
            <a:pPr>
              <a:spcBef>
                <a:spcPts val="300"/>
              </a:spcBef>
            </a:pPr>
            <a:r>
              <a:rPr lang="en-GB" dirty="0"/>
              <a:t>Sources: sorafenib SmPC November 2019; sorafenib USPI June 2020; lenvatinib SmPC June 2020; lenvatinib USPI February 2020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F957D3D5-E84B-D743-91A1-0E147884E3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143156"/>
              </p:ext>
            </p:extLst>
          </p:nvPr>
        </p:nvGraphicFramePr>
        <p:xfrm>
          <a:off x="619201" y="1425600"/>
          <a:ext cx="10963199" cy="241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2033">
                  <a:extLst>
                    <a:ext uri="{9D8B030D-6E8A-4147-A177-3AD203B41FA5}">
                      <a16:colId xmlns:a16="http://schemas.microsoft.com/office/drawing/2014/main" val="1096616701"/>
                    </a:ext>
                  </a:extLst>
                </a:gridCol>
                <a:gridCol w="7141166">
                  <a:extLst>
                    <a:ext uri="{9D8B030D-6E8A-4147-A177-3AD203B41FA5}">
                      <a16:colId xmlns:a16="http://schemas.microsoft.com/office/drawing/2014/main" val="3511197903"/>
                    </a:ext>
                  </a:extLst>
                </a:gridCol>
              </a:tblGrid>
              <a:tr h="242805">
                <a:tc gridSpan="2">
                  <a:txBody>
                    <a:bodyPr/>
                    <a:lstStyle/>
                    <a:p>
                      <a:r>
                        <a:rPr lang="en-GB" noProof="0" dirty="0"/>
                        <a:t>Most common adverse reactions (≥20%)</a:t>
                      </a:r>
                    </a:p>
                  </a:txBody>
                  <a:tcPr marT="81720" marB="81720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460086"/>
                  </a:ext>
                </a:extLst>
              </a:tr>
              <a:tr h="60701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/>
                        <a:t>sorafenib-treated patients in </a:t>
                      </a:r>
                      <a:br>
                        <a:rPr lang="en-GB" b="1" noProof="0" dirty="0"/>
                      </a:br>
                      <a:r>
                        <a:rPr lang="en-GB" b="1" noProof="0" dirty="0">
                          <a:solidFill>
                            <a:schemeClr val="accent2"/>
                          </a:solidFill>
                        </a:rPr>
                        <a:t>SHARP</a:t>
                      </a:r>
                      <a:r>
                        <a:rPr lang="en-GB" b="1" noProof="0" dirty="0"/>
                        <a:t> trial</a:t>
                      </a:r>
                    </a:p>
                  </a:txBody>
                  <a:tcPr marT="81720" marB="81720"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Diarrhoea – fatigue – hand-foot skin reaction – weight loss – anorexia – nausea –  abdominal pain</a:t>
                      </a:r>
                    </a:p>
                  </a:txBody>
                  <a:tcPr marT="81720" marB="81720"/>
                </a:tc>
                <a:extLst>
                  <a:ext uri="{0D108BD9-81ED-4DB2-BD59-A6C34878D82A}">
                    <a16:rowId xmlns:a16="http://schemas.microsoft.com/office/drawing/2014/main" val="262852016"/>
                  </a:ext>
                </a:extLst>
              </a:tr>
              <a:tr h="9712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/>
                        <a:t>lenvatinib-treated patients in </a:t>
                      </a:r>
                      <a:br>
                        <a:rPr lang="en-GB" b="1" noProof="0" dirty="0"/>
                      </a:br>
                      <a:r>
                        <a:rPr lang="en-GB" b="1" noProof="0" dirty="0">
                          <a:solidFill>
                            <a:schemeClr val="accent2"/>
                          </a:solidFill>
                        </a:rPr>
                        <a:t>REFLECT</a:t>
                      </a:r>
                      <a:r>
                        <a:rPr lang="en-GB" b="1" noProof="0" dirty="0"/>
                        <a:t> trial</a:t>
                      </a:r>
                    </a:p>
                  </a:txBody>
                  <a:tcPr marT="81720" marB="81720"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Hypertension – fatigue – diarrhoea – decreased appetite – arthralgia/myalgia – decreased weight – abdominal pain – palmar-plantar erythrodysesthesia syndrome – proteinuria – dysphonia – haemorrhagic events – hypothyroidism – nausea</a:t>
                      </a:r>
                    </a:p>
                  </a:txBody>
                  <a:tcPr marT="81720" marB="81720"/>
                </a:tc>
                <a:extLst>
                  <a:ext uri="{0D108BD9-81ED-4DB2-BD59-A6C34878D82A}">
                    <a16:rowId xmlns:a16="http://schemas.microsoft.com/office/drawing/2014/main" val="1987804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62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C700C6-8A69-774C-BB44-D085CE07D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Im</a:t>
            </a:r>
            <a:r>
              <a:rPr lang="en-GB" cap="none" dirty="0"/>
              <a:t>brave</a:t>
            </a:r>
            <a:r>
              <a:rPr lang="en-GB" dirty="0"/>
              <a:t>150:</a:t>
            </a:r>
            <a:br>
              <a:rPr lang="en-GB" dirty="0"/>
            </a:br>
            <a:r>
              <a:rPr lang="en-GB" cap="none" dirty="0"/>
              <a:t>A STUDY OF ATEZOLIZUMAB IN COMBINATION WITH BEVACIZUMAB COMPARED WITH SORAFENIB IN PATIENTS WITH UNTREATED LOCALLY ADVANCED OR METASTATIC HCC</a:t>
            </a:r>
            <a:br>
              <a:rPr lang="en-GB" cap="none" dirty="0"/>
            </a:br>
            <a:br>
              <a:rPr lang="en-GB" cap="none" dirty="0"/>
            </a:br>
            <a:r>
              <a:rPr lang="en-GB" sz="2000" cap="none" dirty="0"/>
              <a:t>ClinicalTrials.gov Identifier: NCT03434379</a:t>
            </a:r>
            <a:endParaRPr lang="en-GB" sz="2000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8A46B7C-6D6E-194E-B6DD-51C34D2CD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F0900709-7D3F-43EE-BF8F-B210EA8D285C}"/>
              </a:ext>
            </a:extLst>
          </p:cNvPr>
          <p:cNvSpPr txBox="1">
            <a:spLocks/>
          </p:cNvSpPr>
          <p:nvPr/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lIns="0" anchor="ctr" anchorCtr="0"/>
          <a:lstStyle>
            <a:lvl1pPr marL="357188" indent="-357188" algn="l" defTabSz="457200" rtl="0" eaLnBrk="1" latinLnBrk="0" hangingPunct="1">
              <a:spcBef>
                <a:spcPts val="1200"/>
              </a:spcBef>
              <a:buClr>
                <a:schemeClr val="accent2"/>
              </a:buClr>
              <a:buFont typeface="Arial"/>
              <a:buChar char="•"/>
              <a:defRPr sz="20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14375" indent="-257175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Lucida Grande"/>
              <a:buChar char="–"/>
              <a:defRPr sz="18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257300" indent="-342900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16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714500" indent="-342900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16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171700" indent="-342900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16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</a:rPr>
              <a:t>HCC, hepatocellular carcinoma</a:t>
            </a:r>
          </a:p>
        </p:txBody>
      </p:sp>
    </p:spTree>
    <p:extLst>
      <p:ext uri="{BB962C8B-B14F-4D97-AF65-F5344CB8AC3E}">
        <p14:creationId xmlns:p14="http://schemas.microsoft.com/office/powerpoint/2010/main" val="348148811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ED7183-9DA7-E147-9351-BFD7CB673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IM</a:t>
            </a:r>
            <a:r>
              <a:rPr lang="en-GB" cap="none" dirty="0"/>
              <a:t>brave</a:t>
            </a:r>
            <a:r>
              <a:rPr lang="en-GB" dirty="0"/>
              <a:t>150 clinical trial</a:t>
            </a:r>
            <a:br>
              <a:rPr lang="en-GB" dirty="0"/>
            </a:br>
            <a:r>
              <a:rPr lang="en-GB" dirty="0"/>
              <a:t>Design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7ECF96BA-44F5-CB43-A1EA-46633FDDD5D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0184" y="1425600"/>
            <a:ext cx="10962216" cy="1025961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IMbrave150 (NCT03434379): </a:t>
            </a:r>
            <a:r>
              <a:rPr lang="en-GB" dirty="0"/>
              <a:t>randomized phase 3 trial assessing combination therapy with the PD-L1 inhibitor atezolizumab and the VEGF inhibitor bevacizumab versus standard-of-care sorafenib in first line for advanced HCC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F27456E-92C9-124A-BAD0-8B41785C8A9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056720"/>
            <a:ext cx="11020432" cy="36512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dirty="0"/>
              <a:t>AFP, alpha-fetoprotein; BID, twice a day; ECOG PS; Eastern Cooperative Oncology Group performance status; HCC; hepatocellular carcinoma; </a:t>
            </a:r>
            <a:br>
              <a:rPr lang="en-GB" dirty="0"/>
            </a:br>
            <a:r>
              <a:rPr lang="en-GB" dirty="0"/>
              <a:t>IRF, independent review facility; IV, intravenous; mRECIST, modified RECIST; ORR, objective response rate; OS, overall survival; PD-L1, programmed death-ligand 1; PFS, progression-free survival; PRO, patient-reported outcome; q3w, every 3 weeks; R, randomization; RECIST, Response Evaluation Criteria In Solid Tumours;</a:t>
            </a:r>
            <a:br>
              <a:rPr lang="en-GB" dirty="0"/>
            </a:br>
            <a:r>
              <a:rPr lang="en-GB" dirty="0"/>
              <a:t>VEGF, vascular endothelial growth factor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dirty="0"/>
              <a:t>Finn RS, et al. N Engl J Med. 2020;382:1894-905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7B6914DD-42B8-AD4E-8F47-65E80A262AB1}"/>
              </a:ext>
            </a:extLst>
          </p:cNvPr>
          <p:cNvSpPr/>
          <p:nvPr/>
        </p:nvSpPr>
        <p:spPr>
          <a:xfrm>
            <a:off x="1334544" y="4941168"/>
            <a:ext cx="2332199" cy="684000"/>
          </a:xfrm>
          <a:prstGeom prst="roundRect">
            <a:avLst/>
          </a:prstGeom>
          <a:solidFill>
            <a:srgbClr val="FFFFFF">
              <a:alpha val="0"/>
            </a:srgb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C514B4AA-4EE4-7948-894C-D3F7620A11D3}"/>
              </a:ext>
            </a:extLst>
          </p:cNvPr>
          <p:cNvSpPr/>
          <p:nvPr/>
        </p:nvSpPr>
        <p:spPr>
          <a:xfrm>
            <a:off x="3901575" y="4941168"/>
            <a:ext cx="3585073" cy="684000"/>
          </a:xfrm>
          <a:prstGeom prst="roundRect">
            <a:avLst/>
          </a:prstGeom>
          <a:solidFill>
            <a:srgbClr val="FFFFFF">
              <a:alpha val="0"/>
            </a:srgb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FAFCD0EE-5132-3749-B123-25ADD6B07E58}"/>
              </a:ext>
            </a:extLst>
          </p:cNvPr>
          <p:cNvSpPr/>
          <p:nvPr/>
        </p:nvSpPr>
        <p:spPr>
          <a:xfrm>
            <a:off x="619201" y="2420888"/>
            <a:ext cx="10963199" cy="2376265"/>
          </a:xfrm>
          <a:prstGeom prst="roundRect">
            <a:avLst>
              <a:gd name="adj" fmla="val 7468"/>
            </a:avLst>
          </a:prstGeom>
          <a:solidFill>
            <a:schemeClr val="accent1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Box 18">
            <a:extLst>
              <a:ext uri="{FF2B5EF4-FFF2-40B4-BE49-F238E27FC236}">
                <a16:creationId xmlns:a16="http://schemas.microsoft.com/office/drawing/2014/main" id="{C34F34B9-9E77-B645-B062-741193E578AA}"/>
              </a:ext>
            </a:extLst>
          </p:cNvPr>
          <p:cNvSpPr txBox="1"/>
          <p:nvPr/>
        </p:nvSpPr>
        <p:spPr>
          <a:xfrm>
            <a:off x="7446180" y="3568553"/>
            <a:ext cx="95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cs typeface="Calibri" panose="020F0502020204030204" pitchFamily="34" charset="0"/>
              </a:rPr>
              <a:t>(Open label)</a:t>
            </a:r>
          </a:p>
        </p:txBody>
      </p:sp>
      <p:cxnSp>
        <p:nvCxnSpPr>
          <p:cNvPr id="16" name="Straight Arrow Connector 68">
            <a:extLst>
              <a:ext uri="{FF2B5EF4-FFF2-40B4-BE49-F238E27FC236}">
                <a16:creationId xmlns:a16="http://schemas.microsoft.com/office/drawing/2014/main" id="{91028971-9FF4-594C-A880-C161FD93431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23056" y="3620477"/>
            <a:ext cx="232658" cy="0"/>
          </a:xfrm>
          <a:prstGeom prst="straightConnector1">
            <a:avLst/>
          </a:prstGeom>
          <a:noFill/>
          <a:ln w="22225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0CDB1D63-1D5E-6043-B9BB-C33B0D2E6CFC}"/>
              </a:ext>
            </a:extLst>
          </p:cNvPr>
          <p:cNvSpPr/>
          <p:nvPr/>
        </p:nvSpPr>
        <p:spPr>
          <a:xfrm>
            <a:off x="1343472" y="4951291"/>
            <a:ext cx="309634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1200" b="1" dirty="0">
                <a:solidFill>
                  <a:schemeClr val="accent1"/>
                </a:solidFill>
                <a:ea typeface="Arial Unicode MS" charset="-128"/>
                <a:cs typeface="Calibri" panose="020F0502020204030204" pitchFamily="34" charset="0"/>
              </a:rPr>
              <a:t>Co-primary endpoints</a:t>
            </a:r>
          </a:p>
          <a:p>
            <a:pPr marL="117475" indent="-117475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ea typeface="Arial Unicode MS" charset="-128"/>
                <a:cs typeface="Calibri" panose="020F0502020204030204" pitchFamily="34" charset="0"/>
              </a:rPr>
              <a:t>OS</a:t>
            </a:r>
          </a:p>
          <a:p>
            <a:pPr marL="117475" indent="-117475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GB" altLang="zh-CN" sz="1200" dirty="0">
                <a:cs typeface="Calibri" panose="020F0502020204030204" pitchFamily="34" charset="0"/>
              </a:rPr>
              <a:t>IRF-assessed</a:t>
            </a:r>
            <a:r>
              <a:rPr lang="en-GB" sz="1200" dirty="0">
                <a:cs typeface="Calibri" panose="020F0502020204030204" pitchFamily="34" charset="0"/>
              </a:rPr>
              <a:t> PFS per RECIST 1.1</a:t>
            </a:r>
            <a:endParaRPr lang="en-GB" sz="2800" dirty="0">
              <a:ea typeface="Arial Unicode MS" charset="-128"/>
              <a:cs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BEF99F0-5714-2E46-80DE-0351D95D17C7}"/>
              </a:ext>
            </a:extLst>
          </p:cNvPr>
          <p:cNvSpPr/>
          <p:nvPr/>
        </p:nvSpPr>
        <p:spPr>
          <a:xfrm>
            <a:off x="3935760" y="4955883"/>
            <a:ext cx="417646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1092" indent="-161092">
              <a:defRPr/>
            </a:pPr>
            <a:r>
              <a:rPr lang="en-GB" sz="1200" b="1" dirty="0">
                <a:solidFill>
                  <a:schemeClr val="accent1"/>
                </a:solidFill>
                <a:ea typeface="Arial Unicode MS" charset="-128"/>
                <a:cs typeface="Calibri" panose="020F0502020204030204" pitchFamily="34" charset="0"/>
              </a:rPr>
              <a:t>Secondary endpoints include</a:t>
            </a:r>
          </a:p>
          <a:p>
            <a: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GB" altLang="zh-CN" sz="1200" dirty="0">
                <a:cs typeface="Calibri" panose="020F0502020204030204" pitchFamily="34" charset="0"/>
              </a:rPr>
              <a:t>IRF-assessed ORR per RECIST 1.1 and HCC mRECIST</a:t>
            </a:r>
          </a:p>
          <a:p>
            <a: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GB" altLang="zh-CN" sz="1200" dirty="0">
                <a:cs typeface="Calibri" panose="020F0502020204030204" pitchFamily="34" charset="0"/>
              </a:rPr>
              <a:t>PROs</a:t>
            </a:r>
          </a:p>
        </p:txBody>
      </p:sp>
      <p:cxnSp>
        <p:nvCxnSpPr>
          <p:cNvPr id="20" name="Straight Connector 40">
            <a:extLst>
              <a:ext uri="{FF2B5EF4-FFF2-40B4-BE49-F238E27FC236}">
                <a16:creationId xmlns:a16="http://schemas.microsoft.com/office/drawing/2014/main" id="{AA63C2A8-EDA6-8342-BE3B-8A4562D75378}"/>
              </a:ext>
            </a:extLst>
          </p:cNvPr>
          <p:cNvCxnSpPr>
            <a:cxnSpLocks/>
          </p:cNvCxnSpPr>
          <p:nvPr/>
        </p:nvCxnSpPr>
        <p:spPr>
          <a:xfrm>
            <a:off x="3071664" y="3620477"/>
            <a:ext cx="569827" cy="0"/>
          </a:xfrm>
          <a:prstGeom prst="line">
            <a:avLst/>
          </a:prstGeom>
          <a:ln w="22225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8">
            <a:extLst>
              <a:ext uri="{FF2B5EF4-FFF2-40B4-BE49-F238E27FC236}">
                <a16:creationId xmlns:a16="http://schemas.microsoft.com/office/drawing/2014/main" id="{051E7C89-F652-B740-995F-86B201E15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400" y="2568737"/>
            <a:ext cx="2566846" cy="2083389"/>
          </a:xfrm>
          <a:prstGeom prst="roundRect">
            <a:avLst>
              <a:gd name="adj" fmla="val 8832"/>
            </a:avLst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lIns="45720" tIns="45720" rIns="45720" bIns="45720" anchor="ctr"/>
          <a:lstStyle>
            <a:lvl1pPr defTabSz="519113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1pPr>
            <a:lvl2pPr marL="104775" indent="-104775" defTabSz="519113">
              <a:lnSpc>
                <a:spcPct val="93000"/>
              </a:lnSpc>
              <a:spcAft>
                <a:spcPts val="5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4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2pPr>
            <a:lvl3pPr defTabSz="519113">
              <a:lnSpc>
                <a:spcPct val="93000"/>
              </a:lnSpc>
              <a:spcAft>
                <a:spcPts val="4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3pPr>
            <a:lvl4pPr defTabSz="519113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4pPr>
            <a:lvl5pPr defTabSz="519113">
              <a:lnSpc>
                <a:spcPct val="93000"/>
              </a:lnSpc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5pPr>
            <a:lvl6pPr marL="25146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6pPr>
            <a:lvl7pPr marL="29718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7pPr>
            <a:lvl8pPr marL="34290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8pPr>
            <a:lvl9pPr marL="38862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9pPr>
          </a:lstStyle>
          <a:p>
            <a:pPr algn="ctr">
              <a:lnSpc>
                <a:spcPts val="1400"/>
              </a:lnSpc>
              <a:spcAft>
                <a:spcPts val="500"/>
              </a:spcAft>
              <a:buClr>
                <a:srgbClr val="FFFFFF"/>
              </a:buClr>
              <a:buSzTx/>
            </a:pPr>
            <a:r>
              <a:rPr lang="en-GB" altLang="zh-CN" sz="1400" b="1" dirty="0">
                <a:solidFill>
                  <a:schemeClr val="accent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Key eligibility criteria</a:t>
            </a:r>
            <a:endParaRPr lang="en-GB" altLang="zh-CN" sz="1400" b="1" dirty="0">
              <a:solidFill>
                <a:schemeClr val="tx1"/>
              </a:solidFill>
              <a:latin typeface="+mn-lt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117475" lvl="1" indent="-117475">
              <a:lnSpc>
                <a:spcPts val="1400"/>
              </a:lnSpc>
              <a:spcBef>
                <a:spcPts val="100"/>
              </a:spcBef>
              <a:spcAft>
                <a:spcPts val="5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Locally advanced metastatic </a:t>
            </a:r>
            <a:b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</a:b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or unresectable HCC</a:t>
            </a:r>
          </a:p>
          <a:p>
            <a:pPr marL="117475" lvl="1" indent="-117475">
              <a:lnSpc>
                <a:spcPts val="1400"/>
              </a:lnSpc>
              <a:spcBef>
                <a:spcPts val="100"/>
              </a:spcBef>
              <a:spcAft>
                <a:spcPts val="5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ECOG PS 0-1</a:t>
            </a:r>
          </a:p>
          <a:p>
            <a:pPr marL="117475" lvl="1" indent="-117475">
              <a:lnSpc>
                <a:spcPts val="1400"/>
              </a:lnSpc>
              <a:spcBef>
                <a:spcPts val="100"/>
              </a:spcBef>
              <a:spcAft>
                <a:spcPts val="5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zh-CN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No prior systemic therapy</a:t>
            </a:r>
          </a:p>
          <a:p>
            <a:pPr marL="117475" lvl="1" indent="-117475">
              <a:lnSpc>
                <a:spcPts val="1400"/>
              </a:lnSpc>
              <a:spcBef>
                <a:spcPts val="100"/>
              </a:spcBef>
              <a:spcAft>
                <a:spcPts val="5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zh-CN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No bleeding or high risk of bleeding</a:t>
            </a:r>
          </a:p>
          <a:p>
            <a:pPr marL="0" lvl="1" indent="0" algn="ctr">
              <a:lnSpc>
                <a:spcPct val="100000"/>
              </a:lnSpc>
              <a:spcBef>
                <a:spcPts val="100"/>
              </a:spcBef>
              <a:spcAft>
                <a:spcPts val="500"/>
              </a:spcAft>
              <a:buClr>
                <a:schemeClr val="tx1"/>
              </a:buClr>
              <a:buSzTx/>
            </a:pPr>
            <a:r>
              <a:rPr lang="en-GB" altLang="zh-CN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(n=501)</a:t>
            </a:r>
          </a:p>
        </p:txBody>
      </p:sp>
      <p:sp>
        <p:nvSpPr>
          <p:cNvPr id="22" name="TextBox 28">
            <a:extLst>
              <a:ext uri="{FF2B5EF4-FFF2-40B4-BE49-F238E27FC236}">
                <a16:creationId xmlns:a16="http://schemas.microsoft.com/office/drawing/2014/main" id="{3BECDC9D-9913-9B43-83E0-A32DC09C8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5050" y="2568737"/>
            <a:ext cx="3265227" cy="2084400"/>
          </a:xfrm>
          <a:prstGeom prst="roundRect">
            <a:avLst>
              <a:gd name="adj" fmla="val 8387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lIns="45720" tIns="45720" rIns="45720" bIns="45720" anchor="ctr"/>
          <a:lstStyle>
            <a:lvl1pPr defTabSz="519113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1pPr>
            <a:lvl2pPr marL="104775" indent="-104775" defTabSz="519113">
              <a:lnSpc>
                <a:spcPct val="93000"/>
              </a:lnSpc>
              <a:spcAft>
                <a:spcPts val="5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4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2pPr>
            <a:lvl3pPr defTabSz="519113">
              <a:lnSpc>
                <a:spcPct val="93000"/>
              </a:lnSpc>
              <a:spcAft>
                <a:spcPts val="4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3pPr>
            <a:lvl4pPr defTabSz="519113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4pPr>
            <a:lvl5pPr defTabSz="519113">
              <a:lnSpc>
                <a:spcPct val="93000"/>
              </a:lnSpc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5pPr>
            <a:lvl6pPr marL="25146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6pPr>
            <a:lvl7pPr marL="29718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7pPr>
            <a:lvl8pPr marL="34290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8pPr>
            <a:lvl9pPr marL="3886200" indent="-228600" defTabSz="51911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>
                <a:solidFill>
                  <a:srgbClr val="000000"/>
                </a:solidFill>
                <a:latin typeface="Arial" panose="020B0604020202020204" pitchFamily="34" charset="0"/>
                <a:ea typeface="Arial Unicode MS"/>
                <a:cs typeface="Arial Unicode MS"/>
              </a:defRPr>
            </a:lvl9pPr>
          </a:lstStyle>
          <a:p>
            <a:pPr algn="ctr">
              <a:lnSpc>
                <a:spcPct val="100000"/>
              </a:lnSpc>
              <a:spcAft>
                <a:spcPts val="500"/>
              </a:spcAft>
              <a:buClr>
                <a:srgbClr val="FFFFFF"/>
              </a:buClr>
              <a:buSzTx/>
              <a:buFont typeface="Arial" panose="020B0604020202020204" pitchFamily="34" charset="0"/>
              <a:buNone/>
            </a:pPr>
            <a:r>
              <a:rPr lang="en-GB" altLang="zh-CN" sz="1400" b="1" dirty="0">
                <a:solidFill>
                  <a:schemeClr val="accent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Stratification criteria</a:t>
            </a:r>
            <a:endParaRPr lang="en-GB" altLang="zh-CN" sz="1400" dirty="0">
              <a:solidFill>
                <a:schemeClr val="accent1"/>
              </a:solidFill>
              <a:latin typeface="+mn-lt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117475" lvl="1" indent="-117475">
              <a:lnSpc>
                <a:spcPct val="100000"/>
              </a:lnSpc>
              <a:spcBef>
                <a:spcPct val="20000"/>
              </a:spcBef>
              <a:spcAft>
                <a:spcPts val="5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Region:</a:t>
            </a: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 Asia (excluding Japan) or rest of world</a:t>
            </a:r>
            <a:r>
              <a:rPr lang="en-GB" altLang="zh-CN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 </a:t>
            </a:r>
          </a:p>
          <a:p>
            <a:pPr marL="117475" lvl="1" indent="-117475">
              <a:lnSpc>
                <a:spcPct val="100000"/>
              </a:lnSpc>
              <a:spcBef>
                <a:spcPct val="20000"/>
              </a:spcBef>
              <a:spcAft>
                <a:spcPts val="5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zh-CN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ECOG</a:t>
            </a:r>
            <a:r>
              <a:rPr lang="en-GB" altLang="zh-CN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en-GB" altLang="zh-CN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PS</a:t>
            </a:r>
            <a:r>
              <a:rPr lang="en-GB" altLang="zh-CN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 0 or 1</a:t>
            </a:r>
          </a:p>
          <a:p>
            <a:pPr marL="117475" lvl="1" indent="-117475">
              <a:lnSpc>
                <a:spcPct val="100000"/>
              </a:lnSpc>
              <a:spcBef>
                <a:spcPct val="20000"/>
              </a:spcBef>
              <a:spcAft>
                <a:spcPts val="5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Presence or absence of </a:t>
            </a:r>
            <a:r>
              <a:rPr lang="en-GB" altLang="en-US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macrovascular invasion </a:t>
            </a: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or </a:t>
            </a:r>
            <a:r>
              <a:rPr lang="en-GB" altLang="en-US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extrahepatic spread</a:t>
            </a:r>
            <a:endParaRPr lang="en-GB" altLang="en-US" dirty="0">
              <a:solidFill>
                <a:schemeClr val="tx1"/>
              </a:solidFill>
              <a:latin typeface="+mn-lt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117475" lvl="1" indent="-117475">
              <a:lnSpc>
                <a:spcPct val="100000"/>
              </a:lnSpc>
              <a:spcBef>
                <a:spcPct val="20000"/>
              </a:spcBef>
              <a:spcAft>
                <a:spcPts val="5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GB" altLang="en-US" b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Baseline AFP </a:t>
            </a:r>
            <a:r>
              <a:rPr lang="en-GB" altLang="en-US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Calibri" panose="020F0502020204030204" pitchFamily="34" charset="0"/>
              </a:rPr>
              <a:t>&lt;400 or ≥400 ng/mL</a:t>
            </a:r>
          </a:p>
        </p:txBody>
      </p:sp>
      <p:cxnSp>
        <p:nvCxnSpPr>
          <p:cNvPr id="23" name="Straight Connector 47">
            <a:extLst>
              <a:ext uri="{FF2B5EF4-FFF2-40B4-BE49-F238E27FC236}">
                <a16:creationId xmlns:a16="http://schemas.microsoft.com/office/drawing/2014/main" id="{D6107335-9488-2644-ABD8-81D131617DC6}"/>
              </a:ext>
            </a:extLst>
          </p:cNvPr>
          <p:cNvCxnSpPr>
            <a:cxnSpLocks/>
          </p:cNvCxnSpPr>
          <p:nvPr/>
        </p:nvCxnSpPr>
        <p:spPr>
          <a:xfrm>
            <a:off x="10130945" y="3613933"/>
            <a:ext cx="209787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48">
            <a:extLst>
              <a:ext uri="{FF2B5EF4-FFF2-40B4-BE49-F238E27FC236}">
                <a16:creationId xmlns:a16="http://schemas.microsoft.com/office/drawing/2014/main" id="{A7D2E997-1F16-3D46-AE26-F32EEDB88A9F}"/>
              </a:ext>
            </a:extLst>
          </p:cNvPr>
          <p:cNvCxnSpPr>
            <a:cxnSpLocks/>
          </p:cNvCxnSpPr>
          <p:nvPr/>
        </p:nvCxnSpPr>
        <p:spPr>
          <a:xfrm>
            <a:off x="8659060" y="3613933"/>
            <a:ext cx="209787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Shape 612">
            <a:extLst>
              <a:ext uri="{FF2B5EF4-FFF2-40B4-BE49-F238E27FC236}">
                <a16:creationId xmlns:a16="http://schemas.microsoft.com/office/drawing/2014/main" id="{F1F08E73-1CCB-2543-B569-3906C8038F00}"/>
              </a:ext>
            </a:extLst>
          </p:cNvPr>
          <p:cNvSpPr/>
          <p:nvPr/>
        </p:nvSpPr>
        <p:spPr>
          <a:xfrm>
            <a:off x="10344482" y="3315868"/>
            <a:ext cx="874306" cy="617899"/>
          </a:xfrm>
          <a:prstGeom prst="roundRect">
            <a:avLst>
              <a:gd name="adj" fmla="val 660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lIns="45720" tIns="45720" rIns="45720" bIns="45720" anchor="ctr"/>
          <a:lstStyle/>
          <a:p>
            <a:pPr algn="ctr">
              <a:lnSpc>
                <a:spcPct val="95000"/>
              </a:lnSpc>
              <a:defRPr/>
            </a:pPr>
            <a:r>
              <a:rPr lang="en-GB" sz="1400" dirty="0">
                <a:ea typeface="Arial"/>
                <a:cs typeface="Calibri" panose="020F0502020204030204" pitchFamily="34" charset="0"/>
                <a:sym typeface="Arial"/>
              </a:rPr>
              <a:t>Survival follow-up</a:t>
            </a:r>
            <a:endParaRPr lang="en-GB" sz="1400" dirty="0">
              <a:ea typeface="Arial Unicode MS" charset="-128"/>
              <a:cs typeface="Calibri" panose="020F0502020204030204" pitchFamily="34" charset="0"/>
            </a:endParaRPr>
          </a:p>
        </p:txBody>
      </p:sp>
      <p:sp>
        <p:nvSpPr>
          <p:cNvPr id="26" name="Shape 612">
            <a:extLst>
              <a:ext uri="{FF2B5EF4-FFF2-40B4-BE49-F238E27FC236}">
                <a16:creationId xmlns:a16="http://schemas.microsoft.com/office/drawing/2014/main" id="{671BCAB6-A054-984C-A902-B934BE628909}"/>
              </a:ext>
            </a:extLst>
          </p:cNvPr>
          <p:cNvSpPr/>
          <p:nvPr/>
        </p:nvSpPr>
        <p:spPr>
          <a:xfrm>
            <a:off x="8858551" y="2988701"/>
            <a:ext cx="1269897" cy="1272233"/>
          </a:xfrm>
          <a:prstGeom prst="roundRect">
            <a:avLst>
              <a:gd name="adj" fmla="val 6601"/>
            </a:avLst>
          </a:prstGeom>
          <a:solidFill>
            <a:schemeClr val="bg1"/>
          </a:solidFill>
          <a:ln>
            <a:noFill/>
          </a:ln>
        </p:spPr>
        <p:txBody>
          <a:bodyPr spcFirstLastPara="1" lIns="45720" tIns="45720" rIns="45720" bIns="45720" anchor="ctr"/>
          <a:lstStyle/>
          <a:p>
            <a:pPr algn="ctr">
              <a:lnSpc>
                <a:spcPct val="95000"/>
              </a:lnSpc>
              <a:defRPr/>
            </a:pPr>
            <a:r>
              <a:rPr lang="en-GB" sz="1400" dirty="0">
                <a:ea typeface="Arial"/>
                <a:cs typeface="Calibri" panose="020F0502020204030204" pitchFamily="34" charset="0"/>
                <a:sym typeface="Arial"/>
              </a:rPr>
              <a:t>Until loss of clinical benefit </a:t>
            </a:r>
            <a:br>
              <a:rPr lang="en-GB" sz="1400" dirty="0">
                <a:ea typeface="Arial"/>
                <a:cs typeface="Calibri" panose="020F0502020204030204" pitchFamily="34" charset="0"/>
                <a:sym typeface="Arial"/>
              </a:rPr>
            </a:br>
            <a:r>
              <a:rPr lang="en-GB" sz="1400" dirty="0">
                <a:ea typeface="Arial"/>
                <a:cs typeface="Calibri" panose="020F0502020204030204" pitchFamily="34" charset="0"/>
                <a:sym typeface="Arial"/>
              </a:rPr>
              <a:t>or unacceptable toxicity</a:t>
            </a:r>
            <a:endParaRPr lang="en-GB" sz="1400" dirty="0">
              <a:ea typeface="Arial Unicode MS" charset="-128"/>
              <a:cs typeface="Calibri" panose="020F0502020204030204" pitchFamily="34" charset="0"/>
            </a:endParaRPr>
          </a:p>
        </p:txBody>
      </p:sp>
      <p:cxnSp>
        <p:nvCxnSpPr>
          <p:cNvPr id="27" name="Straight Connector 49">
            <a:extLst>
              <a:ext uri="{FF2B5EF4-FFF2-40B4-BE49-F238E27FC236}">
                <a16:creationId xmlns:a16="http://schemas.microsoft.com/office/drawing/2014/main" id="{E0D57E76-A5A6-2B43-9790-BC33402ABAF2}"/>
              </a:ext>
            </a:extLst>
          </p:cNvPr>
          <p:cNvCxnSpPr>
            <a:cxnSpLocks/>
          </p:cNvCxnSpPr>
          <p:nvPr/>
        </p:nvCxnSpPr>
        <p:spPr>
          <a:xfrm>
            <a:off x="8457582" y="3071493"/>
            <a:ext cx="209787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50">
            <a:extLst>
              <a:ext uri="{FF2B5EF4-FFF2-40B4-BE49-F238E27FC236}">
                <a16:creationId xmlns:a16="http://schemas.microsoft.com/office/drawing/2014/main" id="{4FFE0D7E-BB29-CD4C-90D0-BA83275BE321}"/>
              </a:ext>
            </a:extLst>
          </p:cNvPr>
          <p:cNvCxnSpPr>
            <a:cxnSpLocks/>
          </p:cNvCxnSpPr>
          <p:nvPr/>
        </p:nvCxnSpPr>
        <p:spPr>
          <a:xfrm flipV="1">
            <a:off x="7097886" y="3067341"/>
            <a:ext cx="0" cy="1176931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51">
            <a:extLst>
              <a:ext uri="{FF2B5EF4-FFF2-40B4-BE49-F238E27FC236}">
                <a16:creationId xmlns:a16="http://schemas.microsoft.com/office/drawing/2014/main" id="{7FFF1967-BA49-8342-83DC-5F66E171AD5B}"/>
              </a:ext>
            </a:extLst>
          </p:cNvPr>
          <p:cNvCxnSpPr>
            <a:cxnSpLocks/>
          </p:cNvCxnSpPr>
          <p:nvPr/>
        </p:nvCxnSpPr>
        <p:spPr>
          <a:xfrm>
            <a:off x="8457582" y="4233866"/>
            <a:ext cx="209787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77">
            <a:extLst>
              <a:ext uri="{FF2B5EF4-FFF2-40B4-BE49-F238E27FC236}">
                <a16:creationId xmlns:a16="http://schemas.microsoft.com/office/drawing/2014/main" id="{C9F20AF4-766F-6546-9088-3B7BE149C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9629" y="3418807"/>
            <a:ext cx="457200" cy="457200"/>
          </a:xfrm>
          <a:prstGeom prst="ellipse">
            <a:avLst/>
          </a:prstGeom>
          <a:solidFill>
            <a:schemeClr val="bg1"/>
          </a:solidFill>
          <a:ln w="19050" cap="rnd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200" b="1" kern="0" dirty="0">
                <a:solidFill>
                  <a:schemeClr val="tx1"/>
                </a:solidFill>
                <a:latin typeface="+mn-lt"/>
                <a:ea typeface="Arial Unicode MS" charset="-128"/>
                <a:cs typeface="Calibri" panose="020F0502020204030204" pitchFamily="34" charset="0"/>
              </a:rPr>
              <a:t>R </a:t>
            </a:r>
            <a:br>
              <a:rPr lang="en-GB" altLang="en-US" sz="1200" b="1" kern="0" dirty="0">
                <a:solidFill>
                  <a:schemeClr val="tx1"/>
                </a:solidFill>
                <a:latin typeface="+mn-lt"/>
                <a:ea typeface="Arial Unicode MS" charset="-128"/>
                <a:cs typeface="Calibri" panose="020F0502020204030204" pitchFamily="34" charset="0"/>
              </a:rPr>
            </a:br>
            <a:r>
              <a:rPr lang="en-GB" altLang="en-US" sz="1200" b="1" kern="0" dirty="0">
                <a:solidFill>
                  <a:schemeClr val="tx1"/>
                </a:solidFill>
                <a:latin typeface="+mn-lt"/>
                <a:ea typeface="Arial Unicode MS" charset="-128"/>
                <a:cs typeface="Calibri" panose="020F0502020204030204" pitchFamily="34" charset="0"/>
              </a:rPr>
              <a:t>2:1</a:t>
            </a:r>
          </a:p>
        </p:txBody>
      </p:sp>
      <p:sp>
        <p:nvSpPr>
          <p:cNvPr id="31" name="TextBox 7">
            <a:extLst>
              <a:ext uri="{FF2B5EF4-FFF2-40B4-BE49-F238E27FC236}">
                <a16:creationId xmlns:a16="http://schemas.microsoft.com/office/drawing/2014/main" id="{5C0CF83E-7C65-1F4A-83B7-DBDA5747AAD0}"/>
              </a:ext>
            </a:extLst>
          </p:cNvPr>
          <p:cNvSpPr txBox="1"/>
          <p:nvPr/>
        </p:nvSpPr>
        <p:spPr bwMode="auto">
          <a:xfrm>
            <a:off x="7288994" y="3980681"/>
            <a:ext cx="1260000" cy="512942"/>
          </a:xfrm>
          <a:prstGeom prst="round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lIns="45720" tIns="45720" rIns="45720" bIns="45720" anchor="ctr"/>
          <a:lstStyle/>
          <a:p>
            <a:pPr algn="ctr" defTabSz="689388">
              <a:defRPr/>
            </a:pPr>
            <a:r>
              <a:rPr lang="en-GB" altLang="zh-CN" sz="1400" b="1" kern="0" dirty="0">
                <a:solidFill>
                  <a:schemeClr val="bg1"/>
                </a:solidFill>
                <a:cs typeface="Calibri" panose="020F0502020204030204" pitchFamily="34" charset="0"/>
              </a:rPr>
              <a:t>sorafenib</a:t>
            </a:r>
            <a:r>
              <a:rPr lang="en-GB" altLang="zh-CN" sz="1200" b="1" kern="0" dirty="0">
                <a:solidFill>
                  <a:schemeClr val="bg1"/>
                </a:solidFill>
                <a:cs typeface="Calibri" panose="020F0502020204030204" pitchFamily="34" charset="0"/>
              </a:rPr>
              <a:t> </a:t>
            </a:r>
            <a:br>
              <a:rPr lang="en-GB" altLang="zh-CN" sz="1200" b="1" kern="0" dirty="0">
                <a:solidFill>
                  <a:schemeClr val="bg1"/>
                </a:solidFill>
                <a:cs typeface="Calibri" panose="020F0502020204030204" pitchFamily="34" charset="0"/>
              </a:rPr>
            </a:br>
            <a:r>
              <a:rPr lang="en-GB" altLang="zh-CN" sz="1200" b="1" kern="0" dirty="0">
                <a:solidFill>
                  <a:schemeClr val="bg1"/>
                </a:solidFill>
                <a:cs typeface="Calibri" panose="020F0502020204030204" pitchFamily="34" charset="0"/>
              </a:rPr>
              <a:t>400 mg BID</a:t>
            </a:r>
            <a:endParaRPr lang="en-GB" altLang="zh-CN" sz="1200" b="1" kern="0" dirty="0">
              <a:solidFill>
                <a:schemeClr val="bg1"/>
              </a:solidFill>
              <a:effectLst>
                <a:outerShdw blurRad="127000" dist="38100" dir="2700000" algn="tl" rotWithShape="0">
                  <a:schemeClr val="bg1">
                    <a:alpha val="40000"/>
                  </a:schemeClr>
                </a:outerShdw>
              </a:effectLst>
              <a:ea typeface="MS PGothic" charset="0"/>
              <a:cs typeface="Calibri" panose="020F0502020204030204" pitchFamily="34" charset="0"/>
            </a:endParaRPr>
          </a:p>
        </p:txBody>
      </p:sp>
      <p:sp>
        <p:nvSpPr>
          <p:cNvPr id="32" name="TextBox 20">
            <a:extLst>
              <a:ext uri="{FF2B5EF4-FFF2-40B4-BE49-F238E27FC236}">
                <a16:creationId xmlns:a16="http://schemas.microsoft.com/office/drawing/2014/main" id="{B6EA1D7B-1876-3042-9308-5A522CC5758B}"/>
              </a:ext>
            </a:extLst>
          </p:cNvPr>
          <p:cNvSpPr txBox="1"/>
          <p:nvPr/>
        </p:nvSpPr>
        <p:spPr bwMode="auto">
          <a:xfrm>
            <a:off x="7288996" y="2659504"/>
            <a:ext cx="1260000" cy="908720"/>
          </a:xfrm>
          <a:prstGeom prst="round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45720" rIns="0" bIns="45720" anchor="ctr"/>
          <a:lstStyle>
            <a:defPPr>
              <a:defRPr lang="en-US"/>
            </a:defPPr>
            <a:lvl1pPr algn="ctr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defRPr sz="1200" b="1">
                <a:solidFill>
                  <a:prstClr val="white"/>
                </a:solidFill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zh-CN" sz="1400" kern="0" dirty="0">
                <a:solidFill>
                  <a:schemeClr val="bg1"/>
                </a:solidFill>
                <a:cs typeface="Calibri" panose="020F0502020204030204" pitchFamily="34" charset="0"/>
              </a:rPr>
              <a:t>atezolizumab</a:t>
            </a:r>
            <a:r>
              <a:rPr lang="en-GB" altLang="zh-CN" kern="0" dirty="0">
                <a:solidFill>
                  <a:srgbClr val="00B050"/>
                </a:solidFill>
                <a:cs typeface="Calibri" panose="020F0502020204030204" pitchFamily="34" charset="0"/>
              </a:rPr>
              <a:t> </a:t>
            </a:r>
            <a:br>
              <a:rPr lang="en-GB" altLang="zh-CN" kern="0" dirty="0">
                <a:solidFill>
                  <a:schemeClr val="bg1"/>
                </a:solidFill>
                <a:cs typeface="Calibri" panose="020F0502020204030204" pitchFamily="34" charset="0"/>
              </a:rPr>
            </a:br>
            <a:r>
              <a:rPr lang="en-GB" altLang="zh-CN" kern="0" dirty="0">
                <a:solidFill>
                  <a:schemeClr val="bg1"/>
                </a:solidFill>
                <a:cs typeface="Calibri" panose="020F0502020204030204" pitchFamily="34" charset="0"/>
              </a:rPr>
              <a:t>1200 mg IV q3w </a:t>
            </a:r>
            <a:br>
              <a:rPr lang="en-GB" altLang="zh-CN" kern="0" dirty="0">
                <a:solidFill>
                  <a:schemeClr val="bg1"/>
                </a:solidFill>
                <a:cs typeface="Calibri" panose="020F0502020204030204" pitchFamily="34" charset="0"/>
              </a:rPr>
            </a:br>
            <a:r>
              <a:rPr lang="en-GB" altLang="zh-CN" kern="0" dirty="0">
                <a:solidFill>
                  <a:schemeClr val="bg1"/>
                </a:solidFill>
                <a:cs typeface="Calibri" panose="020F0502020204030204" pitchFamily="34" charset="0"/>
              </a:rPr>
              <a:t>+ bevacizumab </a:t>
            </a:r>
            <a:br>
              <a:rPr lang="en-GB" altLang="zh-CN" kern="0" dirty="0">
                <a:solidFill>
                  <a:schemeClr val="bg1"/>
                </a:solidFill>
                <a:cs typeface="Calibri" panose="020F0502020204030204" pitchFamily="34" charset="0"/>
              </a:rPr>
            </a:br>
            <a:r>
              <a:rPr lang="en-GB" altLang="zh-CN" kern="0" dirty="0">
                <a:solidFill>
                  <a:schemeClr val="bg1"/>
                </a:solidFill>
                <a:cs typeface="Calibri" panose="020F0502020204030204" pitchFamily="34" charset="0"/>
              </a:rPr>
              <a:t>15 mg/kg IV q3w</a:t>
            </a:r>
          </a:p>
        </p:txBody>
      </p:sp>
      <p:cxnSp>
        <p:nvCxnSpPr>
          <p:cNvPr id="33" name="Straight Connector 52">
            <a:extLst>
              <a:ext uri="{FF2B5EF4-FFF2-40B4-BE49-F238E27FC236}">
                <a16:creationId xmlns:a16="http://schemas.microsoft.com/office/drawing/2014/main" id="{68CC1E93-762B-B649-8709-6E9A18C8F378}"/>
              </a:ext>
            </a:extLst>
          </p:cNvPr>
          <p:cNvCxnSpPr>
            <a:cxnSpLocks/>
          </p:cNvCxnSpPr>
          <p:nvPr/>
        </p:nvCxnSpPr>
        <p:spPr>
          <a:xfrm>
            <a:off x="7093731" y="3071493"/>
            <a:ext cx="209787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53">
            <a:extLst>
              <a:ext uri="{FF2B5EF4-FFF2-40B4-BE49-F238E27FC236}">
                <a16:creationId xmlns:a16="http://schemas.microsoft.com/office/drawing/2014/main" id="{2192E0F1-B329-D440-B5D2-048FA903449E}"/>
              </a:ext>
            </a:extLst>
          </p:cNvPr>
          <p:cNvCxnSpPr>
            <a:cxnSpLocks/>
          </p:cNvCxnSpPr>
          <p:nvPr/>
        </p:nvCxnSpPr>
        <p:spPr>
          <a:xfrm>
            <a:off x="7093731" y="4233866"/>
            <a:ext cx="209787" cy="0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54">
            <a:extLst>
              <a:ext uri="{FF2B5EF4-FFF2-40B4-BE49-F238E27FC236}">
                <a16:creationId xmlns:a16="http://schemas.microsoft.com/office/drawing/2014/main" id="{20EE3E30-53FB-4648-996D-1ECB7C161672}"/>
              </a:ext>
            </a:extLst>
          </p:cNvPr>
          <p:cNvCxnSpPr>
            <a:cxnSpLocks/>
          </p:cNvCxnSpPr>
          <p:nvPr/>
        </p:nvCxnSpPr>
        <p:spPr>
          <a:xfrm flipV="1">
            <a:off x="8663215" y="3067341"/>
            <a:ext cx="0" cy="1176931"/>
          </a:xfrm>
          <a:prstGeom prst="line">
            <a:avLst/>
          </a:prstGeom>
          <a:ln w="22225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613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ED7183-9DA7-E147-9351-BFD7CB673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IM</a:t>
            </a:r>
            <a:r>
              <a:rPr lang="en-GB" cap="none" dirty="0"/>
              <a:t>brave</a:t>
            </a:r>
            <a:r>
              <a:rPr lang="en-GB" dirty="0"/>
              <a:t>150 clinical trial</a:t>
            </a:r>
            <a:br>
              <a:rPr lang="en-GB" dirty="0"/>
            </a:br>
            <a:r>
              <a:rPr lang="en-GB" dirty="0"/>
              <a:t>Efficacy results: primary endpoints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F27456E-92C9-124A-BAD0-8B41785C8A9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220800"/>
            <a:ext cx="10732400" cy="365125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dirty="0"/>
              <a:t>CI, confidence interval; HR, hazard ratio; IRF, independent review facility; NE, not evaluable; OS, overall survival; PFS, progression-free survival; </a:t>
            </a:r>
            <a:br>
              <a:rPr lang="en-GB" dirty="0"/>
            </a:br>
            <a:r>
              <a:rPr lang="en-GB" dirty="0"/>
              <a:t>RECIST, Response Evaluation Criteria in Solid Tumours</a:t>
            </a:r>
          </a:p>
          <a:p>
            <a:pPr>
              <a:spcBef>
                <a:spcPts val="300"/>
              </a:spcBef>
            </a:pPr>
            <a:r>
              <a:rPr lang="en-GB" dirty="0"/>
              <a:t>Finn RS, et al. N Engl J Med. 2020;382:1894-905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2F12FB62-475E-D649-B559-86688792D4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479575"/>
              </p:ext>
            </p:extLst>
          </p:nvPr>
        </p:nvGraphicFramePr>
        <p:xfrm>
          <a:off x="619200" y="1425600"/>
          <a:ext cx="10963199" cy="395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1461">
                  <a:extLst>
                    <a:ext uri="{9D8B030D-6E8A-4147-A177-3AD203B41FA5}">
                      <a16:colId xmlns:a16="http://schemas.microsoft.com/office/drawing/2014/main" val="2272621371"/>
                    </a:ext>
                  </a:extLst>
                </a:gridCol>
                <a:gridCol w="3440869">
                  <a:extLst>
                    <a:ext uri="{9D8B030D-6E8A-4147-A177-3AD203B41FA5}">
                      <a16:colId xmlns:a16="http://schemas.microsoft.com/office/drawing/2014/main" val="3943599300"/>
                    </a:ext>
                  </a:extLst>
                </a:gridCol>
                <a:gridCol w="3440869">
                  <a:extLst>
                    <a:ext uri="{9D8B030D-6E8A-4147-A177-3AD203B41FA5}">
                      <a16:colId xmlns:a16="http://schemas.microsoft.com/office/drawing/2014/main" val="225429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 marT="46800" marB="468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atezolizumab + bevacizumab (</a:t>
                      </a:r>
                      <a:r>
                        <a:rPr lang="fr-FR" dirty="0"/>
                        <a:t>n=</a:t>
                      </a:r>
                      <a:r>
                        <a:rPr lang="en-GB" noProof="0" dirty="0"/>
                        <a:t>336)</a:t>
                      </a:r>
                      <a:endParaRPr lang="en-GB" noProof="0" dirty="0">
                        <a:solidFill>
                          <a:schemeClr val="bg1"/>
                        </a:solidFill>
                      </a:endParaRPr>
                    </a:p>
                  </a:txBody>
                  <a:tcPr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sorafenib</a:t>
                      </a:r>
                      <a:br>
                        <a:rPr lang="en-GB" noProof="0" dirty="0"/>
                      </a:br>
                      <a:r>
                        <a:rPr lang="en-GB" noProof="0" dirty="0"/>
                        <a:t>(n=165)</a:t>
                      </a:r>
                      <a:endParaRPr lang="en-GB" noProof="0" dirty="0">
                        <a:solidFill>
                          <a:schemeClr val="bg1"/>
                        </a:solidFill>
                      </a:endParaRPr>
                    </a:p>
                  </a:txBody>
                  <a:tcPr marT="46800" marB="46800" anchor="ctr"/>
                </a:tc>
                <a:extLst>
                  <a:ext uri="{0D108BD9-81ED-4DB2-BD59-A6C34878D82A}">
                    <a16:rowId xmlns:a16="http://schemas.microsoft.com/office/drawing/2014/main" val="3395294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Median OS (95% CI), months</a:t>
                      </a:r>
                    </a:p>
                  </a:txBody>
                  <a:tcPr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NE</a:t>
                      </a:r>
                    </a:p>
                  </a:txBody>
                  <a:tcPr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13.2 </a:t>
                      </a:r>
                    </a:p>
                    <a:p>
                      <a:pPr algn="ctr"/>
                      <a:r>
                        <a:rPr lang="en-GB" noProof="0" dirty="0"/>
                        <a:t>(10.4–NE)</a:t>
                      </a:r>
                    </a:p>
                  </a:txBody>
                  <a:tcPr marT="46800" marB="46800"/>
                </a:tc>
                <a:extLst>
                  <a:ext uri="{0D108BD9-81ED-4DB2-BD59-A6C34878D82A}">
                    <a16:rowId xmlns:a16="http://schemas.microsoft.com/office/drawing/2014/main" val="3950539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OS, HR (95% CI)</a:t>
                      </a:r>
                    </a:p>
                  </a:txBody>
                  <a:tcPr marT="46800" marB="4680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0.58</a:t>
                      </a:r>
                    </a:p>
                    <a:p>
                      <a:pPr algn="ctr"/>
                      <a:r>
                        <a:rPr lang="en-GB" noProof="0" dirty="0"/>
                        <a:t>(0.42–0.79)</a:t>
                      </a:r>
                    </a:p>
                  </a:txBody>
                  <a:tcPr marT="46800" marB="46800"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742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P-value</a:t>
                      </a:r>
                    </a:p>
                  </a:txBody>
                  <a:tcPr marT="46800" marB="4680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&lt;0.001</a:t>
                      </a:r>
                    </a:p>
                  </a:txBody>
                  <a:tcPr marT="46800" marB="46800"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939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/>
                        <a:t>Median PFS (95% CI) per </a:t>
                      </a:r>
                      <a:br>
                        <a:rPr lang="en-GB" b="1" noProof="0" dirty="0"/>
                      </a:br>
                      <a:r>
                        <a:rPr lang="en-GB" b="1" noProof="0" dirty="0"/>
                        <a:t>IRF RECIST v1.1, months </a:t>
                      </a:r>
                    </a:p>
                  </a:txBody>
                  <a:tcPr marT="46800" marB="468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6.8</a:t>
                      </a:r>
                    </a:p>
                    <a:p>
                      <a:pPr algn="ctr"/>
                      <a:r>
                        <a:rPr lang="en-GB" noProof="0" dirty="0"/>
                        <a:t>(5.7–8.3)</a:t>
                      </a:r>
                    </a:p>
                  </a:txBody>
                  <a:tcPr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4.3</a:t>
                      </a:r>
                    </a:p>
                    <a:p>
                      <a:pPr algn="ctr"/>
                      <a:r>
                        <a:rPr lang="en-GB" noProof="0" dirty="0"/>
                        <a:t>(4.0–5.6)</a:t>
                      </a:r>
                    </a:p>
                  </a:txBody>
                  <a:tcPr marT="46800" marB="46800" anchor="ctr"/>
                </a:tc>
                <a:extLst>
                  <a:ext uri="{0D108BD9-81ED-4DB2-BD59-A6C34878D82A}">
                    <a16:rowId xmlns:a16="http://schemas.microsoft.com/office/drawing/2014/main" val="3422283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PFS, HR (95% CI)</a:t>
                      </a:r>
                    </a:p>
                  </a:txBody>
                  <a:tcPr marT="46800" marB="4680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0.59</a:t>
                      </a:r>
                      <a:br>
                        <a:rPr lang="en-GB" noProof="0" dirty="0"/>
                      </a:br>
                      <a:r>
                        <a:rPr lang="en-GB" noProof="0" dirty="0"/>
                        <a:t>(0.47–0.76)</a:t>
                      </a:r>
                    </a:p>
                  </a:txBody>
                  <a:tcPr marT="46800" marB="46800"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544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P-value</a:t>
                      </a:r>
                    </a:p>
                  </a:txBody>
                  <a:tcPr marT="46800" marB="4680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&lt;0.001</a:t>
                      </a:r>
                    </a:p>
                  </a:txBody>
                  <a:tcPr marT="46800" marB="46800"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90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9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ED7183-9DA7-E147-9351-BFD7CB673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IM</a:t>
            </a:r>
            <a:r>
              <a:rPr lang="en-GB" cap="none" dirty="0"/>
              <a:t>brave</a:t>
            </a:r>
            <a:r>
              <a:rPr lang="en-GB" dirty="0"/>
              <a:t>150 clinical trial</a:t>
            </a:r>
            <a:br>
              <a:rPr lang="en-GB" dirty="0"/>
            </a:br>
            <a:r>
              <a:rPr lang="en-GB" dirty="0"/>
              <a:t>Efficacy results: secondary endpoints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F27456E-92C9-124A-BAD0-8B41785C8A9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021289"/>
            <a:ext cx="10516376" cy="700188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dirty="0"/>
              <a:t>CI, confidence interval; HCC, hepatocellular carcinoma; IRF, independent review facility; </a:t>
            </a:r>
            <a:r>
              <a:rPr lang="en-GB" dirty="0" err="1"/>
              <a:t>mRECIST</a:t>
            </a:r>
            <a:r>
              <a:rPr lang="en-GB" dirty="0"/>
              <a:t>, modified RECIST; </a:t>
            </a:r>
          </a:p>
          <a:p>
            <a:pPr>
              <a:spcBef>
                <a:spcPts val="300"/>
              </a:spcBef>
            </a:pPr>
            <a:r>
              <a:rPr lang="en-GB" dirty="0"/>
              <a:t>ORR, objective response rate; RECIST, Response Evaluation Criteria in Solid Tumours</a:t>
            </a:r>
          </a:p>
          <a:p>
            <a:pPr>
              <a:spcBef>
                <a:spcPts val="300"/>
              </a:spcBef>
            </a:pPr>
            <a:r>
              <a:rPr lang="en-GB" dirty="0"/>
              <a:t>Finn RS, et al. N Engl J Med. 2020;382:1894-905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2F12FB62-475E-D649-B559-86688792D4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166193"/>
              </p:ext>
            </p:extLst>
          </p:nvPr>
        </p:nvGraphicFramePr>
        <p:xfrm>
          <a:off x="619200" y="1425600"/>
          <a:ext cx="10963199" cy="165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0656">
                  <a:extLst>
                    <a:ext uri="{9D8B030D-6E8A-4147-A177-3AD203B41FA5}">
                      <a16:colId xmlns:a16="http://schemas.microsoft.com/office/drawing/2014/main" val="2272621371"/>
                    </a:ext>
                  </a:extLst>
                </a:gridCol>
                <a:gridCol w="3341674">
                  <a:extLst>
                    <a:ext uri="{9D8B030D-6E8A-4147-A177-3AD203B41FA5}">
                      <a16:colId xmlns:a16="http://schemas.microsoft.com/office/drawing/2014/main" val="3943599300"/>
                    </a:ext>
                  </a:extLst>
                </a:gridCol>
                <a:gridCol w="3440869">
                  <a:extLst>
                    <a:ext uri="{9D8B030D-6E8A-4147-A177-3AD203B41FA5}">
                      <a16:colId xmlns:a16="http://schemas.microsoft.com/office/drawing/2014/main" val="225429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 marT="46800" marB="468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atezolizumab + bevacizumab (</a:t>
                      </a:r>
                      <a:r>
                        <a:rPr lang="fr-FR" dirty="0"/>
                        <a:t>n=</a:t>
                      </a:r>
                      <a:r>
                        <a:rPr lang="en-GB" noProof="0" dirty="0"/>
                        <a:t>326)</a:t>
                      </a:r>
                      <a:endParaRPr lang="en-GB" noProof="0" dirty="0">
                        <a:solidFill>
                          <a:schemeClr val="bg1"/>
                        </a:solidFill>
                      </a:endParaRPr>
                    </a:p>
                  </a:txBody>
                  <a:tcPr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sorafenib</a:t>
                      </a:r>
                    </a:p>
                    <a:p>
                      <a:pPr algn="ctr"/>
                      <a:r>
                        <a:rPr lang="en-GB" noProof="0" dirty="0"/>
                        <a:t> (n=159)</a:t>
                      </a:r>
                      <a:endParaRPr lang="en-GB" noProof="0" dirty="0">
                        <a:solidFill>
                          <a:schemeClr val="bg1"/>
                        </a:solidFill>
                      </a:endParaRPr>
                    </a:p>
                  </a:txBody>
                  <a:tcPr marT="46800" marB="46800" anchor="ctr"/>
                </a:tc>
                <a:extLst>
                  <a:ext uri="{0D108BD9-81ED-4DB2-BD59-A6C34878D82A}">
                    <a16:rowId xmlns:a16="http://schemas.microsoft.com/office/drawing/2014/main" val="3395294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Confirmed ORR per IRF RECIST v1.1, % (95% CI)</a:t>
                      </a:r>
                    </a:p>
                  </a:txBody>
                  <a:tcPr marT="46800" marB="468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27.3</a:t>
                      </a:r>
                      <a:br>
                        <a:rPr lang="en-GB" noProof="0" dirty="0"/>
                      </a:br>
                      <a:r>
                        <a:rPr lang="en-GB" noProof="0" dirty="0"/>
                        <a:t>(22.5–32.5)</a:t>
                      </a:r>
                    </a:p>
                  </a:txBody>
                  <a:tcPr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11.9</a:t>
                      </a:r>
                      <a:br>
                        <a:rPr lang="en-GB" noProof="0" dirty="0"/>
                      </a:br>
                      <a:r>
                        <a:rPr lang="en-GB" noProof="0" dirty="0"/>
                        <a:t>(7.4–18.0)</a:t>
                      </a:r>
                    </a:p>
                  </a:txBody>
                  <a:tcPr marT="46800" marB="46800" anchor="ctr"/>
                </a:tc>
                <a:extLst>
                  <a:ext uri="{0D108BD9-81ED-4DB2-BD59-A6C34878D82A}">
                    <a16:rowId xmlns:a16="http://schemas.microsoft.com/office/drawing/2014/main" val="1191485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P-value</a:t>
                      </a:r>
                    </a:p>
                  </a:txBody>
                  <a:tcPr marT="46800" marB="4680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&lt;0.001</a:t>
                      </a:r>
                    </a:p>
                  </a:txBody>
                  <a:tcPr marT="46800" marB="4680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594405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933251C-838A-F643-967E-1AF4D420F8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48130"/>
              </p:ext>
            </p:extLst>
          </p:nvPr>
        </p:nvGraphicFramePr>
        <p:xfrm>
          <a:off x="619199" y="3628463"/>
          <a:ext cx="10963199" cy="165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0657">
                  <a:extLst>
                    <a:ext uri="{9D8B030D-6E8A-4147-A177-3AD203B41FA5}">
                      <a16:colId xmlns:a16="http://schemas.microsoft.com/office/drawing/2014/main" val="2272621371"/>
                    </a:ext>
                  </a:extLst>
                </a:gridCol>
                <a:gridCol w="3341673">
                  <a:extLst>
                    <a:ext uri="{9D8B030D-6E8A-4147-A177-3AD203B41FA5}">
                      <a16:colId xmlns:a16="http://schemas.microsoft.com/office/drawing/2014/main" val="3943599300"/>
                    </a:ext>
                  </a:extLst>
                </a:gridCol>
                <a:gridCol w="3440869">
                  <a:extLst>
                    <a:ext uri="{9D8B030D-6E8A-4147-A177-3AD203B41FA5}">
                      <a16:colId xmlns:a16="http://schemas.microsoft.com/office/drawing/2014/main" val="225429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 marT="46800" marB="468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atezolizumab + bevacizumab (</a:t>
                      </a:r>
                      <a:r>
                        <a:rPr lang="fr-FR" dirty="0"/>
                        <a:t>n=</a:t>
                      </a:r>
                      <a:r>
                        <a:rPr lang="en-GB" noProof="0" dirty="0"/>
                        <a:t>325)</a:t>
                      </a:r>
                      <a:endParaRPr lang="en-GB" noProof="0" dirty="0">
                        <a:solidFill>
                          <a:schemeClr val="bg1"/>
                        </a:solidFill>
                      </a:endParaRPr>
                    </a:p>
                  </a:txBody>
                  <a:tcPr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sorafenib</a:t>
                      </a:r>
                    </a:p>
                    <a:p>
                      <a:pPr algn="ctr"/>
                      <a:r>
                        <a:rPr lang="en-GB" noProof="0" dirty="0"/>
                        <a:t> (n=158)</a:t>
                      </a:r>
                      <a:endParaRPr lang="en-GB" noProof="0" dirty="0">
                        <a:solidFill>
                          <a:schemeClr val="bg1"/>
                        </a:solidFill>
                      </a:endParaRPr>
                    </a:p>
                  </a:txBody>
                  <a:tcPr marT="46800" marB="46800" anchor="ctr"/>
                </a:tc>
                <a:extLst>
                  <a:ext uri="{0D108BD9-81ED-4DB2-BD59-A6C34878D82A}">
                    <a16:rowId xmlns:a16="http://schemas.microsoft.com/office/drawing/2014/main" val="3395294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Confirmed ORR per HCC specific </a:t>
                      </a:r>
                      <a:r>
                        <a:rPr lang="en-GB" b="1" noProof="0" dirty="0" err="1"/>
                        <a:t>mRECIST</a:t>
                      </a:r>
                      <a:r>
                        <a:rPr lang="en-GB" b="1" noProof="0" dirty="0"/>
                        <a:t>, % (95% CI)</a:t>
                      </a:r>
                    </a:p>
                  </a:txBody>
                  <a:tcPr marT="46800" marB="468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33.2</a:t>
                      </a:r>
                      <a:br>
                        <a:rPr lang="en-GB" noProof="0" dirty="0"/>
                      </a:br>
                      <a:r>
                        <a:rPr lang="en-GB" noProof="0" dirty="0"/>
                        <a:t>(28.1–38.6)</a:t>
                      </a:r>
                    </a:p>
                  </a:txBody>
                  <a:tcPr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13.3</a:t>
                      </a:r>
                    </a:p>
                    <a:p>
                      <a:pPr algn="ctr"/>
                      <a:r>
                        <a:rPr lang="en-GB" noProof="0" dirty="0"/>
                        <a:t>(8.4–19.6)</a:t>
                      </a:r>
                    </a:p>
                  </a:txBody>
                  <a:tcPr marT="46800" marB="46800" anchor="ctr"/>
                </a:tc>
                <a:extLst>
                  <a:ext uri="{0D108BD9-81ED-4DB2-BD59-A6C34878D82A}">
                    <a16:rowId xmlns:a16="http://schemas.microsoft.com/office/drawing/2014/main" val="1191485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P-value</a:t>
                      </a:r>
                    </a:p>
                  </a:txBody>
                  <a:tcPr marT="46800" marB="4680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&lt;0.001</a:t>
                      </a:r>
                    </a:p>
                  </a:txBody>
                  <a:tcPr marT="46800" marB="4680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594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33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>
            <a:extLst>
              <a:ext uri="{FF2B5EF4-FFF2-40B4-BE49-F238E27FC236}">
                <a16:creationId xmlns:a16="http://schemas.microsoft.com/office/drawing/2014/main" id="{ED5C657E-EEB8-FD44-98B6-E0233F9A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IM</a:t>
            </a:r>
            <a:r>
              <a:rPr lang="en-GB" cap="none" dirty="0"/>
              <a:t>brave</a:t>
            </a:r>
            <a:r>
              <a:rPr lang="en-GB" dirty="0"/>
              <a:t>150 clinical trial</a:t>
            </a:r>
            <a:br>
              <a:rPr lang="en-GB" dirty="0"/>
            </a:br>
            <a:r>
              <a:rPr lang="en-GB" dirty="0"/>
              <a:t>safety results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FDEA740-A414-7F44-A8ED-55F65C5C50A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23300"/>
            <a:ext cx="8116800" cy="36512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dirty="0"/>
              <a:t>AEs, adverse events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dirty="0"/>
              <a:t>Finn RS, et al. N Engl J Med. 2020;382:1894-905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D0ADF05C-7914-8149-BD8B-31FEC33DCD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500903"/>
              </p:ext>
            </p:extLst>
          </p:nvPr>
        </p:nvGraphicFramePr>
        <p:xfrm>
          <a:off x="619201" y="1425600"/>
          <a:ext cx="10963199" cy="324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7999">
                  <a:extLst>
                    <a:ext uri="{9D8B030D-6E8A-4147-A177-3AD203B41FA5}">
                      <a16:colId xmlns:a16="http://schemas.microsoft.com/office/drawing/2014/main" val="2272621371"/>
                    </a:ext>
                  </a:extLst>
                </a:gridCol>
                <a:gridCol w="3559225">
                  <a:extLst>
                    <a:ext uri="{9D8B030D-6E8A-4147-A177-3AD203B41FA5}">
                      <a16:colId xmlns:a16="http://schemas.microsoft.com/office/drawing/2014/main" val="3943599300"/>
                    </a:ext>
                  </a:extLst>
                </a:gridCol>
                <a:gridCol w="1645975">
                  <a:extLst>
                    <a:ext uri="{9D8B030D-6E8A-4147-A177-3AD203B41FA5}">
                      <a16:colId xmlns:a16="http://schemas.microsoft.com/office/drawing/2014/main" val="225429010"/>
                    </a:ext>
                  </a:extLst>
                </a:gridCol>
              </a:tblGrid>
              <a:tr h="444645">
                <a:tc>
                  <a:txBody>
                    <a:bodyPr/>
                    <a:lstStyle/>
                    <a:p>
                      <a:r>
                        <a:rPr lang="en-GB" sz="1600" b="1" kern="1200" noProof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Variables, n (%)</a:t>
                      </a:r>
                    </a:p>
                  </a:txBody>
                  <a:tcPr marL="68580" marR="68580" marT="27000" marB="27000" anchor="ctr">
                    <a:solidFill>
                      <a:srgbClr val="C7573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kern="1200" noProof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atezolizumab + bevacizumab</a:t>
                      </a:r>
                    </a:p>
                    <a:p>
                      <a:pPr algn="ctr"/>
                      <a:r>
                        <a:rPr lang="en-GB" sz="1600" b="1" kern="1200" noProof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(n=329)</a:t>
                      </a:r>
                    </a:p>
                  </a:txBody>
                  <a:tcPr marL="68580" marR="68580" marT="27000" marB="27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573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noProof="0" dirty="0">
                          <a:solidFill>
                            <a:schemeClr val="bg1"/>
                          </a:solidFill>
                        </a:rPr>
                        <a:t>sorafenib</a:t>
                      </a:r>
                    </a:p>
                    <a:p>
                      <a:pPr algn="ctr"/>
                      <a:r>
                        <a:rPr lang="en-GB" sz="1600" b="1" noProof="0" dirty="0">
                          <a:solidFill>
                            <a:schemeClr val="bg1"/>
                          </a:solidFill>
                        </a:rPr>
                        <a:t>(n=156)</a:t>
                      </a:r>
                    </a:p>
                  </a:txBody>
                  <a:tcPr marL="68580" marR="68580" marT="27000" marB="270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539081"/>
                  </a:ext>
                </a:extLst>
              </a:tr>
              <a:tr h="17127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noProof="0" dirty="0"/>
                        <a:t>Patients with an AE from any cause</a:t>
                      </a:r>
                    </a:p>
                  </a:txBody>
                  <a:tcPr marL="68580" marR="68580"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323 (98.2)</a:t>
                      </a:r>
                    </a:p>
                  </a:txBody>
                  <a:tcPr marL="68580" marR="68580" marT="46800" marB="4680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154 (98.7)</a:t>
                      </a:r>
                    </a:p>
                  </a:txBody>
                  <a:tcPr marL="68580" marR="68580" marT="46800" marB="4680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921170"/>
                  </a:ext>
                </a:extLst>
              </a:tr>
              <a:tr h="30796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noProof="0" dirty="0"/>
                        <a:t>Grade 3-4 AEs (numbers represents the highest grades assigned)</a:t>
                      </a:r>
                    </a:p>
                  </a:txBody>
                  <a:tcPr marL="68580" marR="68580"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186 (56.5)</a:t>
                      </a:r>
                    </a:p>
                  </a:txBody>
                  <a:tcPr marL="68580" marR="68580" marT="46800" marB="4680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86 (55.1)</a:t>
                      </a:r>
                    </a:p>
                  </a:txBody>
                  <a:tcPr marL="68580" marR="68580" marT="46800" marB="4680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22283247"/>
                  </a:ext>
                </a:extLst>
              </a:tr>
              <a:tr h="17127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noProof="0" dirty="0"/>
                        <a:t>Grade 5 AEs</a:t>
                      </a:r>
                    </a:p>
                  </a:txBody>
                  <a:tcPr marL="68580" marR="68580"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15* (4.6)</a:t>
                      </a:r>
                    </a:p>
                  </a:txBody>
                  <a:tcPr marL="68580" marR="68580"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9** (5.8)</a:t>
                      </a:r>
                    </a:p>
                  </a:txBody>
                  <a:tcPr marL="68580" marR="68580" marT="46800" marB="46800" anchor="ctr"/>
                </a:tc>
                <a:extLst>
                  <a:ext uri="{0D108BD9-81ED-4DB2-BD59-A6C34878D82A}">
                    <a16:rowId xmlns:a16="http://schemas.microsoft.com/office/drawing/2014/main" val="1191485405"/>
                  </a:ext>
                </a:extLst>
              </a:tr>
              <a:tr h="171277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Serious adverse event</a:t>
                      </a:r>
                    </a:p>
                  </a:txBody>
                  <a:tcPr marL="68580" marR="68580"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125 (38.0)</a:t>
                      </a:r>
                    </a:p>
                  </a:txBody>
                  <a:tcPr marL="68580" marR="68580"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48 (30.8)</a:t>
                      </a:r>
                    </a:p>
                  </a:txBody>
                  <a:tcPr marL="68580" marR="68580" marT="46800" marB="46800" anchor="ctr"/>
                </a:tc>
                <a:extLst>
                  <a:ext uri="{0D108BD9-81ED-4DB2-BD59-A6C34878D82A}">
                    <a16:rowId xmlns:a16="http://schemas.microsoft.com/office/drawing/2014/main" val="124116305"/>
                  </a:ext>
                </a:extLst>
              </a:tr>
              <a:tr h="17127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noProof="0" dirty="0"/>
                        <a:t>AEs leading to withdrawal from any trial drug</a:t>
                      </a:r>
                    </a:p>
                  </a:txBody>
                  <a:tcPr marL="68580" marR="68580"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51 (15.5)</a:t>
                      </a:r>
                    </a:p>
                  </a:txBody>
                  <a:tcPr marL="68580" marR="68580"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16 (10.3)</a:t>
                      </a:r>
                    </a:p>
                  </a:txBody>
                  <a:tcPr marL="68580" marR="68580" marT="46800" marB="46800" anchor="ctr"/>
                </a:tc>
                <a:extLst>
                  <a:ext uri="{0D108BD9-81ED-4DB2-BD59-A6C34878D82A}">
                    <a16:rowId xmlns:a16="http://schemas.microsoft.com/office/drawing/2014/main" val="3896721709"/>
                  </a:ext>
                </a:extLst>
              </a:tr>
              <a:tr h="307961">
                <a:tc>
                  <a:txBody>
                    <a:bodyPr/>
                    <a:lstStyle/>
                    <a:p>
                      <a:pPr marL="11113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noProof="0" dirty="0"/>
                        <a:t>AEs leading to dose modification or interruption of any trial drug</a:t>
                      </a:r>
                    </a:p>
                  </a:txBody>
                  <a:tcPr marL="68580" marR="68580"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163 (49.5)</a:t>
                      </a:r>
                    </a:p>
                  </a:txBody>
                  <a:tcPr marL="68580" marR="68580"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95 (60.9)</a:t>
                      </a:r>
                    </a:p>
                  </a:txBody>
                  <a:tcPr marL="68580" marR="68580" marT="46800" marB="46800" anchor="ctr"/>
                </a:tc>
                <a:extLst>
                  <a:ext uri="{0D108BD9-81ED-4DB2-BD59-A6C34878D82A}">
                    <a16:rowId xmlns:a16="http://schemas.microsoft.com/office/drawing/2014/main" val="2066705981"/>
                  </a:ext>
                </a:extLst>
              </a:tr>
              <a:tr h="171277">
                <a:tc>
                  <a:txBody>
                    <a:bodyPr/>
                    <a:lstStyle/>
                    <a:p>
                      <a:pPr marL="11113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noProof="0" dirty="0"/>
                        <a:t>        Dose interruption of any trial treatment</a:t>
                      </a:r>
                    </a:p>
                  </a:txBody>
                  <a:tcPr marL="68580" marR="68580"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163 (49.5)</a:t>
                      </a:r>
                    </a:p>
                  </a:txBody>
                  <a:tcPr marL="68580" marR="68580"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64 (41.0)</a:t>
                      </a:r>
                    </a:p>
                  </a:txBody>
                  <a:tcPr marL="68580" marR="68580" marT="46800" marB="46800" anchor="ctr"/>
                </a:tc>
                <a:extLst>
                  <a:ext uri="{0D108BD9-81ED-4DB2-BD59-A6C34878D82A}">
                    <a16:rowId xmlns:a16="http://schemas.microsoft.com/office/drawing/2014/main" val="3455073515"/>
                  </a:ext>
                </a:extLst>
              </a:tr>
              <a:tr h="171277">
                <a:tc>
                  <a:txBody>
                    <a:bodyPr/>
                    <a:lstStyle/>
                    <a:p>
                      <a:pPr marL="11113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noProof="0" dirty="0"/>
                        <a:t>        Dose modification of sorafenib</a:t>
                      </a:r>
                    </a:p>
                  </a:txBody>
                  <a:tcPr marL="68580" marR="68580"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–</a:t>
                      </a:r>
                    </a:p>
                  </a:txBody>
                  <a:tcPr marL="68580" marR="68580" marT="46800" marB="468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58 (37.2)</a:t>
                      </a:r>
                    </a:p>
                  </a:txBody>
                  <a:tcPr marL="68580" marR="68580" marT="46800" marB="46800" anchor="ctr"/>
                </a:tc>
                <a:extLst>
                  <a:ext uri="{0D108BD9-81ED-4DB2-BD59-A6C34878D82A}">
                    <a16:rowId xmlns:a16="http://schemas.microsoft.com/office/drawing/2014/main" val="1889471145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3F605CA4-AC22-2941-9652-591B607CE53A}"/>
              </a:ext>
            </a:extLst>
          </p:cNvPr>
          <p:cNvSpPr txBox="1"/>
          <p:nvPr/>
        </p:nvSpPr>
        <p:spPr>
          <a:xfrm>
            <a:off x="619200" y="4725144"/>
            <a:ext cx="547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/>
            <a:r>
              <a:rPr lang="en-GB" sz="1400" dirty="0">
                <a:solidFill>
                  <a:srgbClr val="5D8298"/>
                </a:solidFill>
                <a:latin typeface="Calibri" charset="0"/>
                <a:cs typeface="Calibri" charset="0"/>
              </a:rPr>
              <a:t>*Grade 5 events in the atezolizumab–bevacizumab group: </a:t>
            </a:r>
          </a:p>
          <a:p>
            <a:pPr marL="90488" indent="-90488"/>
            <a:r>
              <a:rPr lang="en-GB" sz="1400" dirty="0">
                <a:solidFill>
                  <a:srgbClr val="5D8298"/>
                </a:solidFill>
                <a:latin typeface="Calibri" charset="0"/>
                <a:cs typeface="Calibri" charset="0"/>
              </a:rPr>
              <a:t>	gastrointestinal haemorrhage (in 3 patients), pneumonia (in 2 patients), empyema, gastric ulcer perforation, abnormal hepatic function, liver injury, multiple-organ dysfunction syndrome, oesophageal varices haemorrhage, subarachnoid haemorrhage, respiratory distress, sepsis, and cardiac arrest (in 1 patient each)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36054E-DB16-0E46-A96E-4A785BCB0CD8}"/>
              </a:ext>
            </a:extLst>
          </p:cNvPr>
          <p:cNvSpPr/>
          <p:nvPr/>
        </p:nvSpPr>
        <p:spPr>
          <a:xfrm>
            <a:off x="6384032" y="4725145"/>
            <a:ext cx="51983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indent="-90488"/>
            <a:r>
              <a:rPr lang="en-GB" sz="1400" dirty="0">
                <a:solidFill>
                  <a:srgbClr val="5D8298"/>
                </a:solidFill>
                <a:latin typeface="Calibri" charset="0"/>
                <a:cs typeface="Calibri" charset="0"/>
              </a:rPr>
              <a:t>**Grade 5 events in the sorafenib group:</a:t>
            </a:r>
          </a:p>
          <a:p>
            <a:pPr marL="90488" indent="-90488"/>
            <a:r>
              <a:rPr lang="en-GB" sz="1400" dirty="0">
                <a:solidFill>
                  <a:srgbClr val="5D8298"/>
                </a:solidFill>
                <a:latin typeface="Calibri" charset="0"/>
                <a:cs typeface="Calibri" charset="0"/>
              </a:rPr>
              <a:t>	death (in 2 patients), hepatic cirrhosis (in 2 patients), cardiac arrest, cardiac failure, general physical health deterioration, hepatitis E, and peritoneal haemorrhage (in 1 patient each)</a:t>
            </a:r>
          </a:p>
        </p:txBody>
      </p:sp>
    </p:spTree>
    <p:extLst>
      <p:ext uri="{BB962C8B-B14F-4D97-AF65-F5344CB8AC3E}">
        <p14:creationId xmlns:p14="http://schemas.microsoft.com/office/powerpoint/2010/main" val="77612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D4A09B-8521-459A-90F5-7AFEEE8D3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</a:t>
            </a:r>
            <a:r>
              <a:rPr lang="en-GB" cap="none" dirty="0"/>
              <a:t>brave</a:t>
            </a:r>
            <a:r>
              <a:rPr lang="en-GB" dirty="0"/>
              <a:t>150 clinical trial</a:t>
            </a:r>
            <a:br>
              <a:rPr lang="en-GB" dirty="0"/>
            </a:br>
            <a:r>
              <a:rPr lang="en-GB" dirty="0"/>
              <a:t>conclusion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DD17BC-2664-4EBB-94C8-269D69889D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0184" y="1425600"/>
            <a:ext cx="10156336" cy="4525200"/>
          </a:xfrm>
        </p:spPr>
        <p:txBody>
          <a:bodyPr/>
          <a:lstStyle/>
          <a:p>
            <a:r>
              <a:rPr lang="en-GB" dirty="0"/>
              <a:t>IMbrave150 demonstrated a </a:t>
            </a:r>
            <a:r>
              <a:rPr lang="en-GB" b="1" dirty="0">
                <a:solidFill>
                  <a:schemeClr val="accent1"/>
                </a:solidFill>
              </a:rPr>
              <a:t>statistically significant improvement in OS and PFS with atezolizumab + bevacizumab versus sorafenib </a:t>
            </a:r>
            <a:r>
              <a:rPr lang="en-GB" dirty="0"/>
              <a:t>in the first-line setting in patients with advanced HCC</a:t>
            </a:r>
          </a:p>
          <a:p>
            <a:r>
              <a:rPr lang="en-GB" dirty="0"/>
              <a:t>atezolizumab + bevacizumab: </a:t>
            </a:r>
            <a:r>
              <a:rPr lang="en-GB" b="1" dirty="0">
                <a:solidFill>
                  <a:schemeClr val="accent1"/>
                </a:solidFill>
              </a:rPr>
              <a:t>approved by US FDA on 29 May 2020 as first-line systemic therapy for advanced HCC</a:t>
            </a:r>
          </a:p>
          <a:p>
            <a:r>
              <a:rPr lang="en-GB" dirty="0"/>
              <a:t>Times to response were similar in the combination and sorafenib arms</a:t>
            </a:r>
          </a:p>
          <a:p>
            <a:r>
              <a:rPr lang="en-GB" b="1" dirty="0">
                <a:solidFill>
                  <a:schemeClr val="accent1"/>
                </a:solidFill>
              </a:rPr>
              <a:t>Response rates were significantly higher </a:t>
            </a:r>
            <a:r>
              <a:rPr lang="en-GB" dirty="0"/>
              <a:t>in the combination arm</a:t>
            </a:r>
          </a:p>
          <a:p>
            <a:r>
              <a:rPr lang="en-GB" dirty="0"/>
              <a:t>The trial was conducted in a patient population that had preserved liver function (Child–Pugh class A) and a decreased risk of variceal bleeding. </a:t>
            </a:r>
            <a:r>
              <a:rPr lang="en-GB" b="1" dirty="0">
                <a:solidFill>
                  <a:schemeClr val="accent1"/>
                </a:solidFill>
              </a:rPr>
              <a:t>The safety </a:t>
            </a:r>
            <a:r>
              <a:rPr lang="en-GB" dirty="0"/>
              <a:t>of the combination in a </a:t>
            </a:r>
            <a:r>
              <a:rPr lang="en-GB" b="1" dirty="0">
                <a:solidFill>
                  <a:schemeClr val="accent1"/>
                </a:solidFill>
              </a:rPr>
              <a:t>broader population warrants further study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E9FFC7A-AE0C-7A49-A248-E8FAE2F90B6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09320"/>
            <a:ext cx="10444368" cy="365125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dirty="0"/>
              <a:t>FDA, Food and Drug Administration; HCC; hepatocellular carcinoma; OS, overall survival; PFS; progression-free survival</a:t>
            </a:r>
          </a:p>
          <a:p>
            <a:pPr>
              <a:spcBef>
                <a:spcPts val="300"/>
              </a:spcBef>
            </a:pPr>
            <a:r>
              <a:rPr lang="en-GB" dirty="0"/>
              <a:t>Finn RS, et al. N Engl J Med. 2020;382:1894-905</a:t>
            </a:r>
          </a:p>
        </p:txBody>
      </p:sp>
    </p:spTree>
    <p:extLst>
      <p:ext uri="{BB962C8B-B14F-4D97-AF65-F5344CB8AC3E}">
        <p14:creationId xmlns:p14="http://schemas.microsoft.com/office/powerpoint/2010/main" val="126802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54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noProof="0" dirty="0"/>
              <a:t>HCC Experts Round Table</a:t>
            </a:r>
            <a:br>
              <a:rPr lang="en-GB" noProof="0" dirty="0"/>
            </a:br>
            <a:r>
              <a:rPr lang="en-GB" noProof="0" dirty="0"/>
              <a:t>(Asia-pacific)</a:t>
            </a:r>
            <a:br>
              <a:rPr lang="en-GB" noProof="0" dirty="0"/>
            </a:br>
            <a:br>
              <a:rPr lang="en-GB" noProof="0" dirty="0"/>
            </a:br>
            <a:r>
              <a:rPr lang="en-GB" sz="3200" cap="none" dirty="0"/>
              <a:t>Prof. Pierce Chow MBBS MMed, FAMS, FRCSE, PhD </a:t>
            </a:r>
            <a:br>
              <a:rPr lang="en-GB" sz="3600" cap="none" dirty="0"/>
            </a:br>
            <a:r>
              <a:rPr lang="en-GB" sz="2400" cap="none" dirty="0"/>
              <a:t>National Cancer Centre Singapore </a:t>
            </a:r>
            <a:br>
              <a:rPr lang="en-GB" sz="2400" cap="none" dirty="0"/>
            </a:br>
            <a:r>
              <a:rPr lang="en-GB" sz="2400" cap="none" dirty="0"/>
              <a:t>and </a:t>
            </a:r>
            <a:br>
              <a:rPr lang="en-GB" sz="2400" cap="none" dirty="0"/>
            </a:br>
            <a:r>
              <a:rPr lang="en-GB" sz="2400" cap="none" dirty="0"/>
              <a:t>Singapore General Hospital</a:t>
            </a:r>
            <a:br>
              <a:rPr lang="en-GB" sz="2400" cap="none" dirty="0"/>
            </a:br>
            <a:r>
              <a:rPr lang="en-GB" sz="2400" cap="none" dirty="0"/>
              <a:t>Singapore</a:t>
            </a:r>
            <a:br>
              <a:rPr lang="en-GB" sz="2400" cap="none" dirty="0"/>
            </a:br>
            <a:br>
              <a:rPr lang="en-GB" sz="3600" cap="none" dirty="0"/>
            </a:br>
            <a:r>
              <a:rPr lang="en-GB" sz="3200" dirty="0"/>
              <a:t>overview of key data</a:t>
            </a:r>
            <a:br>
              <a:rPr lang="en-GB" sz="3200" dirty="0"/>
            </a:br>
            <a:r>
              <a:rPr lang="en-GB" sz="3200" cap="none" dirty="0"/>
              <a:t>July 2020</a:t>
            </a:r>
            <a:endParaRPr lang="en-GB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Espace réservé du contenu 4">
            <a:extLst>
              <a:ext uri="{FF2B5EF4-FFF2-40B4-BE49-F238E27FC236}">
                <a16:creationId xmlns:a16="http://schemas.microsoft.com/office/drawing/2014/main" id="{B256A928-0FCA-DB4B-BE71-769D0927287F}"/>
              </a:ext>
            </a:extLst>
          </p:cNvPr>
          <p:cNvSpPr txBox="1">
            <a:spLocks/>
          </p:cNvSpPr>
          <p:nvPr/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lIns="0" anchor="ctr" anchorCtr="0"/>
          <a:lstStyle>
            <a:lvl1pPr marL="357188" indent="-357188" algn="l" defTabSz="457200" rtl="0" eaLnBrk="1" latinLnBrk="0" hangingPunct="1">
              <a:spcBef>
                <a:spcPts val="1200"/>
              </a:spcBef>
              <a:buClr>
                <a:schemeClr val="accent2"/>
              </a:buClr>
              <a:buFont typeface="Arial"/>
              <a:buChar char="•"/>
              <a:defRPr sz="20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14375" indent="-257175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Lucida Grande"/>
              <a:buChar char="–"/>
              <a:defRPr sz="18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257300" indent="-342900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16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714500" indent="-342900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16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171700" indent="-342900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16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</a:rPr>
              <a:t>HCC, hepatocellular carcinoma</a:t>
            </a:r>
          </a:p>
        </p:txBody>
      </p:sp>
    </p:spTree>
    <p:extLst>
      <p:ext uri="{BB962C8B-B14F-4D97-AF65-F5344CB8AC3E}">
        <p14:creationId xmlns:p14="http://schemas.microsoft.com/office/powerpoint/2010/main" val="321621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700AB2-4DBC-8042-B17C-33193DBBA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disclaimer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F3946C-CD8F-004E-BBFC-0FC5E769730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r>
              <a:rPr lang="en-GB" b="1" noProof="0" dirty="0"/>
              <a:t>Please note: </a:t>
            </a:r>
          </a:p>
          <a:p>
            <a:pPr marL="0" indent="0">
              <a:buNone/>
            </a:pPr>
            <a:r>
              <a:rPr lang="en-GB" noProof="0" dirty="0"/>
              <a:t>Views expressed within this presentation are the personal opinions of the author.  </a:t>
            </a:r>
            <a:br>
              <a:rPr lang="en-GB" noProof="0" dirty="0"/>
            </a:br>
            <a:r>
              <a:rPr lang="en-GB" noProof="0" dirty="0"/>
              <a:t>They do not necessarily represent the views of the author’s academic institution, organisation, or other group or individual.</a:t>
            </a:r>
          </a:p>
          <a:p>
            <a:pPr marL="0" indent="0">
              <a:buNone/>
            </a:pPr>
            <a:r>
              <a:rPr lang="en-GB" noProof="0" dirty="0"/>
              <a:t>This content is supported by an Independent Educational Grant from Roche. </a:t>
            </a:r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r>
              <a:rPr lang="en-GB" b="1" noProof="0" dirty="0"/>
              <a:t>Disclosures: </a:t>
            </a:r>
          </a:p>
          <a:p>
            <a:pPr marL="0" indent="0">
              <a:buNone/>
            </a:pPr>
            <a:r>
              <a:rPr lang="en-GB" noProof="0" dirty="0"/>
              <a:t>Prof. </a:t>
            </a:r>
            <a:r>
              <a:rPr lang="en-GB" dirty="0"/>
              <a:t>Pierce Chow has </a:t>
            </a:r>
            <a:r>
              <a:rPr lang="en-GB" noProof="0" dirty="0"/>
              <a:t>received honoraria from the following: </a:t>
            </a:r>
            <a:r>
              <a:rPr lang="en-US" dirty="0" err="1"/>
              <a:t>Sirtex</a:t>
            </a:r>
            <a:r>
              <a:rPr lang="en-US" dirty="0"/>
              <a:t> Medical, Ipsen, Bristol-Myers Squibb, </a:t>
            </a:r>
            <a:r>
              <a:rPr lang="en-US" dirty="0" err="1"/>
              <a:t>Oncosil</a:t>
            </a:r>
            <a:r>
              <a:rPr lang="en-US" dirty="0"/>
              <a:t>, Bayer, New B Innovation, MSD, BTG Plc, </a:t>
            </a:r>
            <a:r>
              <a:rPr lang="en-US" dirty="0" err="1"/>
              <a:t>Guerbet</a:t>
            </a:r>
            <a:r>
              <a:rPr lang="en-US" dirty="0"/>
              <a:t>, Perspectum, IQVIA, Genentech, Roche, AstraZeneca, AUM Biosciences, L.E.K. Consulting Pte Ltd.</a:t>
            </a:r>
            <a:endParaRPr lang="en-GB" noProof="0" dirty="0"/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330C883-2231-F44D-AA02-747178DDB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4741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ED7183-9DA7-E147-9351-BFD7CB673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noProof="0" dirty="0"/>
              <a:t>Executive summary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AF7AF7EA-84BA-0442-B2CD-98DC28A94B0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The </a:t>
            </a:r>
            <a:r>
              <a:rPr lang="en-GB" b="1" noProof="0" dirty="0">
                <a:solidFill>
                  <a:schemeClr val="accent1"/>
                </a:solidFill>
              </a:rPr>
              <a:t>HCC Experts Round Table </a:t>
            </a:r>
            <a:r>
              <a:rPr lang="en-GB" noProof="0" dirty="0"/>
              <a:t>took place as two virtual meetings on </a:t>
            </a:r>
            <a:r>
              <a:rPr lang="en-GB" b="1" noProof="0" dirty="0">
                <a:solidFill>
                  <a:schemeClr val="accent1"/>
                </a:solidFill>
              </a:rPr>
              <a:t>6 and 7 July 2020</a:t>
            </a:r>
          </a:p>
          <a:p>
            <a:r>
              <a:rPr lang="en-GB" noProof="0" dirty="0"/>
              <a:t>With </a:t>
            </a:r>
            <a:r>
              <a:rPr lang="en-GB" b="1" noProof="0" dirty="0">
                <a:solidFill>
                  <a:schemeClr val="accent1"/>
                </a:solidFill>
              </a:rPr>
              <a:t>7 Experts from the Asia-Pacific region: </a:t>
            </a:r>
          </a:p>
          <a:p>
            <a:pPr lvl="1"/>
            <a:r>
              <a:rPr lang="en-GB" noProof="0" dirty="0"/>
              <a:t>1× </a:t>
            </a:r>
            <a:r>
              <a:rPr lang="en-GB" dirty="0"/>
              <a:t>P</a:t>
            </a:r>
            <a:r>
              <a:rPr lang="en-GB" noProof="0" dirty="0" err="1"/>
              <a:t>atient</a:t>
            </a:r>
            <a:r>
              <a:rPr lang="en-GB" noProof="0" dirty="0"/>
              <a:t> advocate</a:t>
            </a:r>
          </a:p>
          <a:p>
            <a:pPr lvl="1"/>
            <a:r>
              <a:rPr lang="en-GB" noProof="0" dirty="0"/>
              <a:t>1× Payer/health economics expert</a:t>
            </a:r>
          </a:p>
          <a:p>
            <a:pPr lvl="1"/>
            <a:r>
              <a:rPr lang="en-GB" noProof="0" dirty="0"/>
              <a:t>5× Physicians (representing hepatology, medical oncology, and surgery)</a:t>
            </a:r>
          </a:p>
          <a:p>
            <a:r>
              <a:rPr lang="en-GB" b="1" noProof="0" dirty="0">
                <a:solidFill>
                  <a:schemeClr val="accent1"/>
                </a:solidFill>
              </a:rPr>
              <a:t>26 questions </a:t>
            </a:r>
            <a:r>
              <a:rPr lang="en-GB" noProof="0" dirty="0"/>
              <a:t>discussed:</a:t>
            </a:r>
          </a:p>
          <a:p>
            <a:pPr lvl="1"/>
            <a:r>
              <a:rPr lang="en-GB" dirty="0"/>
              <a:t>11</a:t>
            </a:r>
            <a:r>
              <a:rPr lang="en-GB" noProof="0" dirty="0"/>
              <a:t> questions related to </a:t>
            </a:r>
            <a:r>
              <a:rPr lang="en-GB" b="1" noProof="0" dirty="0">
                <a:solidFill>
                  <a:schemeClr val="accent1"/>
                </a:solidFill>
              </a:rPr>
              <a:t>treatment of choice in advanced 1L HCC in Asia </a:t>
            </a:r>
            <a:r>
              <a:rPr lang="en-GB" noProof="0" dirty="0"/>
              <a:t>(sorafenib and lenvatinib)</a:t>
            </a:r>
          </a:p>
          <a:p>
            <a:pPr lvl="1"/>
            <a:r>
              <a:rPr lang="en-GB" noProof="0" dirty="0"/>
              <a:t>6 questions related to the </a:t>
            </a:r>
            <a:r>
              <a:rPr lang="en-GB" b="1" noProof="0" dirty="0">
                <a:solidFill>
                  <a:schemeClr val="accent1"/>
                </a:solidFill>
              </a:rPr>
              <a:t>management of advanced HCC patients in Asia </a:t>
            </a:r>
            <a:r>
              <a:rPr lang="en-GB" noProof="0" dirty="0"/>
              <a:t>(e.g. clinical setting, costs, multidisciplinary tumour board)</a:t>
            </a:r>
          </a:p>
          <a:p>
            <a:pPr lvl="1"/>
            <a:r>
              <a:rPr lang="en-GB" dirty="0"/>
              <a:t>9</a:t>
            </a:r>
            <a:r>
              <a:rPr lang="en-GB" noProof="0" dirty="0"/>
              <a:t> questions related to </a:t>
            </a:r>
            <a:r>
              <a:rPr lang="en-GB" b="1" noProof="0" dirty="0">
                <a:solidFill>
                  <a:schemeClr val="accent1"/>
                </a:solidFill>
              </a:rPr>
              <a:t>IMbrave150 data </a:t>
            </a:r>
            <a:r>
              <a:rPr lang="en-GB" noProof="0" dirty="0"/>
              <a:t>and potential impact in clinical practice </a:t>
            </a:r>
            <a:r>
              <a:rPr lang="en-GB" b="1" dirty="0">
                <a:solidFill>
                  <a:schemeClr val="accent1"/>
                </a:solidFill>
              </a:rPr>
              <a:t>in Asia</a:t>
            </a:r>
          </a:p>
          <a:p>
            <a:r>
              <a:rPr lang="en-GB" b="1" noProof="0" dirty="0">
                <a:solidFill>
                  <a:schemeClr val="accent1"/>
                </a:solidFill>
              </a:rPr>
              <a:t>Next step: </a:t>
            </a:r>
            <a:r>
              <a:rPr lang="en-GB" noProof="0" dirty="0"/>
              <a:t>Building a manuscript to reflect consensus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noProof="0" smtClean="0"/>
              <a:pPr/>
              <a:t>4</a:t>
            </a:fld>
            <a:endParaRPr lang="en-GB" noProof="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F27456E-92C9-124A-BAD0-8B41785C8A93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GB" noProof="0" dirty="0"/>
              <a:t>1L, first-line; HCC, hepatocellular carcinoma</a:t>
            </a:r>
          </a:p>
        </p:txBody>
      </p:sp>
    </p:spTree>
    <p:extLst>
      <p:ext uri="{BB962C8B-B14F-4D97-AF65-F5344CB8AC3E}">
        <p14:creationId xmlns:p14="http://schemas.microsoft.com/office/powerpoint/2010/main" val="279262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C700C6-8A69-774C-BB44-D085CE07D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Introduction </a:t>
            </a:r>
            <a:br>
              <a:rPr lang="en-GB" noProof="0" dirty="0"/>
            </a:br>
            <a:r>
              <a:rPr lang="en-GB" noProof="0" dirty="0"/>
              <a:t>and </a:t>
            </a:r>
            <a:br>
              <a:rPr lang="en-GB" noProof="0" dirty="0"/>
            </a:br>
            <a:r>
              <a:rPr lang="en-GB" noProof="0" dirty="0"/>
              <a:t>treatment overview </a:t>
            </a:r>
            <a:br>
              <a:rPr lang="en-GB" noProof="0" dirty="0"/>
            </a:br>
            <a:r>
              <a:rPr lang="en-GB" noProof="0" dirty="0"/>
              <a:t>of </a:t>
            </a:r>
            <a:br>
              <a:rPr lang="en-GB" noProof="0" dirty="0"/>
            </a:br>
            <a:r>
              <a:rPr lang="en-GB" noProof="0" dirty="0"/>
              <a:t>advanced HCC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8A46B7C-6D6E-194E-B6DD-51C34D2CD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Espace réservé du contenu 4">
            <a:extLst>
              <a:ext uri="{FF2B5EF4-FFF2-40B4-BE49-F238E27FC236}">
                <a16:creationId xmlns:a16="http://schemas.microsoft.com/office/drawing/2014/main" id="{E73887BF-2087-A14F-B4BF-61BB1B20ED40}"/>
              </a:ext>
            </a:extLst>
          </p:cNvPr>
          <p:cNvSpPr txBox="1">
            <a:spLocks/>
          </p:cNvSpPr>
          <p:nvPr/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lIns="0" anchor="ctr" anchorCtr="0"/>
          <a:lstStyle>
            <a:lvl1pPr marL="357188" indent="-357188" algn="l" defTabSz="457200" rtl="0" eaLnBrk="1" latinLnBrk="0" hangingPunct="1">
              <a:spcBef>
                <a:spcPts val="1200"/>
              </a:spcBef>
              <a:buClr>
                <a:schemeClr val="accent2"/>
              </a:buClr>
              <a:buFont typeface="Arial"/>
              <a:buChar char="•"/>
              <a:defRPr sz="20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14375" indent="-257175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Lucida Grande"/>
              <a:buChar char="–"/>
              <a:defRPr sz="18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257300" indent="-342900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16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714500" indent="-342900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16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171700" indent="-342900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16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</a:rPr>
              <a:t>HCC, hepatocellular carcinoma</a:t>
            </a:r>
          </a:p>
        </p:txBody>
      </p:sp>
    </p:spTree>
    <p:extLst>
      <p:ext uri="{BB962C8B-B14F-4D97-AF65-F5344CB8AC3E}">
        <p14:creationId xmlns:p14="http://schemas.microsoft.com/office/powerpoint/2010/main" val="371438693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BCCAE7B-04AA-8D42-A36B-1BDD60C56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Hepatocellular carcinoma: </a:t>
            </a:r>
            <a:br>
              <a:rPr lang="en-GB" dirty="0"/>
            </a:br>
            <a:r>
              <a:rPr lang="en-GB" dirty="0"/>
              <a:t>Asian HCC guidelines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29D2F8-9FB8-0940-8869-290868748DD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093296"/>
            <a:ext cx="10804408" cy="62818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dirty="0"/>
              <a:t>AOS; Asian Oncology Summit; APASL, Asian Pacific Association for the Study of the Liver; HCC, hepatocellular carcinoma; JSH, Japan Society of Hepatology; </a:t>
            </a:r>
            <a:br>
              <a:rPr lang="en-GB" dirty="0"/>
            </a:br>
            <a:r>
              <a:rPr lang="en-GB" dirty="0"/>
              <a:t>NCCSCG, National Cancer Centre Singapore Consensus Guidelines for HCC</a:t>
            </a:r>
          </a:p>
          <a:p>
            <a:pPr>
              <a:spcBef>
                <a:spcPts val="0"/>
              </a:spcBef>
            </a:pPr>
            <a:r>
              <a:rPr lang="en-GB" dirty="0"/>
              <a:t>1. Tang H, et al. Transl Cancer Res. 2017;6:1214-225; 2. Lu S-N, et al. J Formos Med Assoc. 2018;117:381-403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9534CB1-176B-A344-B7AD-AAB6818679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066044"/>
              </p:ext>
            </p:extLst>
          </p:nvPr>
        </p:nvGraphicFramePr>
        <p:xfrm>
          <a:off x="335360" y="1126465"/>
          <a:ext cx="11521282" cy="4966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5212">
                  <a:extLst>
                    <a:ext uri="{9D8B030D-6E8A-4147-A177-3AD203B41FA5}">
                      <a16:colId xmlns:a16="http://schemas.microsoft.com/office/drawing/2014/main" val="631802724"/>
                    </a:ext>
                  </a:extLst>
                </a:gridCol>
                <a:gridCol w="761737">
                  <a:extLst>
                    <a:ext uri="{9D8B030D-6E8A-4147-A177-3AD203B41FA5}">
                      <a16:colId xmlns:a16="http://schemas.microsoft.com/office/drawing/2014/main" val="610603583"/>
                    </a:ext>
                  </a:extLst>
                </a:gridCol>
                <a:gridCol w="1417547">
                  <a:extLst>
                    <a:ext uri="{9D8B030D-6E8A-4147-A177-3AD203B41FA5}">
                      <a16:colId xmlns:a16="http://schemas.microsoft.com/office/drawing/2014/main" val="244129820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09108174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199166706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3453868845"/>
                    </a:ext>
                  </a:extLst>
                </a:gridCol>
                <a:gridCol w="1210449">
                  <a:extLst>
                    <a:ext uri="{9D8B030D-6E8A-4147-A177-3AD203B41FA5}">
                      <a16:colId xmlns:a16="http://schemas.microsoft.com/office/drawing/2014/main" val="1618100601"/>
                    </a:ext>
                  </a:extLst>
                </a:gridCol>
                <a:gridCol w="1237825">
                  <a:extLst>
                    <a:ext uri="{9D8B030D-6E8A-4147-A177-3AD203B41FA5}">
                      <a16:colId xmlns:a16="http://schemas.microsoft.com/office/drawing/2014/main" val="2302439317"/>
                    </a:ext>
                  </a:extLst>
                </a:gridCol>
              </a:tblGrid>
              <a:tr h="281525">
                <a:tc rowSpan="2"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bg1"/>
                          </a:solidFill>
                        </a:rPr>
                        <a:t>Guidelines</a:t>
                      </a:r>
                    </a:p>
                    <a:p>
                      <a:pPr algn="ctr"/>
                      <a:r>
                        <a:rPr lang="en-GB" sz="1600" noProof="0" dirty="0">
                          <a:solidFill>
                            <a:schemeClr val="bg1"/>
                          </a:solidFill>
                        </a:rPr>
                        <a:t>(country)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bg1"/>
                          </a:solidFill>
                        </a:rPr>
                        <a:t>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600" noProof="0" dirty="0">
                          <a:solidFill>
                            <a:schemeClr val="bg1"/>
                          </a:solidFill>
                        </a:rPr>
                        <a:t>Content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475690"/>
                  </a:ext>
                </a:extLst>
              </a:tr>
              <a:tr h="48627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noProof="0" dirty="0">
                          <a:solidFill>
                            <a:schemeClr val="bg1"/>
                          </a:solidFill>
                        </a:rPr>
                        <a:t>Epidemiology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noProof="0" dirty="0">
                          <a:solidFill>
                            <a:schemeClr val="bg1"/>
                          </a:solidFill>
                        </a:rPr>
                        <a:t>Prevention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noProof="0" dirty="0">
                          <a:solidFill>
                            <a:schemeClr val="bg1"/>
                          </a:solidFill>
                        </a:rPr>
                        <a:t>Surveillance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noProof="0" dirty="0">
                          <a:solidFill>
                            <a:schemeClr val="bg1"/>
                          </a:solidFill>
                        </a:rPr>
                        <a:t>Staging &amp; diagnosis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noProof="0" dirty="0">
                          <a:solidFill>
                            <a:schemeClr val="bg1"/>
                          </a:solidFill>
                        </a:rPr>
                        <a:t>Treatment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noProof="0" dirty="0">
                          <a:solidFill>
                            <a:schemeClr val="bg1"/>
                          </a:solidFill>
                        </a:rPr>
                        <a:t>Follow up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466091"/>
                  </a:ext>
                </a:extLst>
              </a:tr>
              <a:tr h="486271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AOS consensus</a:t>
                      </a:r>
                      <a:r>
                        <a:rPr lang="en-GB" sz="1600" b="1" baseline="30000" noProof="0" dirty="0"/>
                        <a:t>1</a:t>
                      </a:r>
                    </a:p>
                    <a:p>
                      <a:r>
                        <a:rPr lang="en-GB" sz="1600" b="1" noProof="0" dirty="0"/>
                        <a:t>(Asian)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2009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❌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7934751"/>
                  </a:ext>
                </a:extLst>
              </a:tr>
              <a:tr h="486271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Chinese guidelines</a:t>
                      </a:r>
                      <a:r>
                        <a:rPr lang="en-GB" sz="1600" b="1" baseline="30000" noProof="0" dirty="0"/>
                        <a:t>1</a:t>
                      </a:r>
                    </a:p>
                    <a:p>
                      <a:r>
                        <a:rPr lang="en-GB" sz="1600" b="1" noProof="0" dirty="0"/>
                        <a:t>(China)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5757349"/>
                  </a:ext>
                </a:extLst>
              </a:tr>
              <a:tr h="486271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JSH guideline</a:t>
                      </a:r>
                      <a:r>
                        <a:rPr lang="en-GB" sz="1600" b="1" baseline="30000" noProof="0" dirty="0"/>
                        <a:t>1</a:t>
                      </a:r>
                      <a:endParaRPr lang="en-GB" sz="1600" b="1" noProof="0" dirty="0"/>
                    </a:p>
                    <a:p>
                      <a:r>
                        <a:rPr lang="en-GB" sz="1600" b="1" noProof="0" dirty="0"/>
                        <a:t>(Japan)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2014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4785728"/>
                  </a:ext>
                </a:extLst>
              </a:tr>
              <a:tr h="281525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Korean guidelines</a:t>
                      </a:r>
                      <a:r>
                        <a:rPr lang="en-GB" sz="1600" b="1" baseline="30000" noProof="0" dirty="0"/>
                        <a:t>1</a:t>
                      </a:r>
                      <a:endParaRPr lang="en-GB" sz="16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2015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6143298"/>
                  </a:ext>
                </a:extLst>
              </a:tr>
              <a:tr h="281525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Hong Kong consensus</a:t>
                      </a:r>
                      <a:r>
                        <a:rPr lang="en-GB" sz="1600" b="1" baseline="30000" noProof="0" dirty="0"/>
                        <a:t>1</a:t>
                      </a:r>
                      <a:endParaRPr lang="en-GB" sz="16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2015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6004604"/>
                  </a:ext>
                </a:extLst>
              </a:tr>
              <a:tr h="486271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NCCSCG</a:t>
                      </a:r>
                      <a:r>
                        <a:rPr lang="en-GB" sz="1600" b="1" baseline="30000" noProof="0" dirty="0"/>
                        <a:t>1</a:t>
                      </a:r>
                      <a:endParaRPr lang="en-GB" sz="1600" b="1" noProof="0" dirty="0"/>
                    </a:p>
                    <a:p>
                      <a:r>
                        <a:rPr lang="en-GB" sz="1600" b="1" noProof="0" dirty="0"/>
                        <a:t>(Singapore)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8919035"/>
                  </a:ext>
                </a:extLst>
              </a:tr>
              <a:tr h="486271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APASL consensus guidelines</a:t>
                      </a:r>
                      <a:r>
                        <a:rPr lang="en-GB" sz="1600" b="1" baseline="30000" noProof="0" dirty="0"/>
                        <a:t>1 </a:t>
                      </a:r>
                      <a:r>
                        <a:rPr lang="en-GB" sz="1600" b="1" noProof="0" dirty="0"/>
                        <a:t>(Asian)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6522828"/>
                  </a:ext>
                </a:extLst>
              </a:tr>
              <a:tr h="486271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Taiwanese consensus</a:t>
                      </a:r>
                      <a:r>
                        <a:rPr lang="en-GB" sz="1600" b="1" baseline="30000" noProof="0" dirty="0"/>
                        <a:t>2</a:t>
                      </a:r>
                      <a:endParaRPr lang="en-GB" sz="1600" b="1" noProof="0" dirty="0"/>
                    </a:p>
                    <a:p>
                      <a:r>
                        <a:rPr lang="en-GB" sz="1600" b="1" noProof="0" dirty="0"/>
                        <a:t>(Taiwan)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2470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66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BCCAE7B-04AA-8D42-A36B-1BDD60C56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Hepatocellular carcinoma: </a:t>
            </a:r>
            <a:br>
              <a:rPr lang="en-GB" dirty="0"/>
            </a:br>
            <a:r>
              <a:rPr lang="en-GB" dirty="0"/>
              <a:t>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4"/>
          </p:nvPr>
        </p:nvSpPr>
        <p:spPr>
          <a:xfrm>
            <a:off x="620184" y="1425600"/>
            <a:ext cx="10962216" cy="250745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GB" dirty="0"/>
              <a:t>The </a:t>
            </a:r>
            <a:r>
              <a:rPr lang="en-GB" b="1" dirty="0">
                <a:solidFill>
                  <a:schemeClr val="accent1"/>
                </a:solidFill>
              </a:rPr>
              <a:t>fourth most common </a:t>
            </a:r>
            <a:r>
              <a:rPr lang="en-GB" dirty="0"/>
              <a:t>cause of cancer-related death worldwide</a:t>
            </a:r>
            <a:r>
              <a:rPr lang="en-GB" baseline="30000" dirty="0"/>
              <a:t>1</a:t>
            </a:r>
          </a:p>
          <a:p>
            <a:pPr>
              <a:spcBef>
                <a:spcPts val="600"/>
              </a:spcBef>
            </a:pPr>
            <a:r>
              <a:rPr lang="en-GB" dirty="0"/>
              <a:t>HCC accounts for </a:t>
            </a:r>
            <a:r>
              <a:rPr lang="en-GB" b="1" dirty="0">
                <a:solidFill>
                  <a:schemeClr val="accent1"/>
                </a:solidFill>
              </a:rPr>
              <a:t>&gt;80% of primary liver cancers </a:t>
            </a:r>
            <a:r>
              <a:rPr lang="en-GB" dirty="0"/>
              <a:t>worldwide</a:t>
            </a:r>
            <a:r>
              <a:rPr lang="en-GB" baseline="30000" dirty="0"/>
              <a:t>1</a:t>
            </a:r>
          </a:p>
          <a:p>
            <a:pPr>
              <a:spcBef>
                <a:spcPts val="600"/>
              </a:spcBef>
            </a:pPr>
            <a:r>
              <a:rPr lang="en-GB" dirty="0"/>
              <a:t>Chronic HBV and HCV infection are the most important causes of HCC and account for 80% of </a:t>
            </a:r>
            <a:br>
              <a:rPr lang="en-GB" dirty="0"/>
            </a:br>
            <a:r>
              <a:rPr lang="en-GB" dirty="0"/>
              <a:t>HCC cases globally</a:t>
            </a:r>
            <a:r>
              <a:rPr lang="en-GB" baseline="30000" dirty="0"/>
              <a:t>1</a:t>
            </a:r>
            <a:endParaRPr lang="en-GB" b="1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</a:pPr>
            <a:r>
              <a:rPr lang="en-GB" dirty="0"/>
              <a:t>It is estimated that </a:t>
            </a:r>
            <a:r>
              <a:rPr lang="en-GB" b="1" dirty="0">
                <a:solidFill>
                  <a:schemeClr val="accent1"/>
                </a:solidFill>
              </a:rPr>
              <a:t>72% of cases occur in Asia </a:t>
            </a:r>
            <a:r>
              <a:rPr lang="en-GB" dirty="0"/>
              <a:t>(more than 50% in China)</a:t>
            </a:r>
            <a:r>
              <a:rPr lang="en-GB" baseline="30000" dirty="0"/>
              <a:t>2</a:t>
            </a:r>
          </a:p>
          <a:p>
            <a:pPr>
              <a:spcBef>
                <a:spcPts val="600"/>
              </a:spcBef>
            </a:pPr>
            <a:r>
              <a:rPr lang="en-GB" b="1" dirty="0">
                <a:solidFill>
                  <a:schemeClr val="accent1"/>
                </a:solidFill>
              </a:rPr>
              <a:t>Staging of HCC </a:t>
            </a:r>
            <a:r>
              <a:rPr lang="en-GB" dirty="0"/>
              <a:t>is important to determine outcome and planning of optimal therapy. While there are a number staging systems used, the </a:t>
            </a:r>
            <a:r>
              <a:rPr lang="en-GB" b="1" dirty="0">
                <a:solidFill>
                  <a:schemeClr val="accent1"/>
                </a:solidFill>
              </a:rPr>
              <a:t>BCLC is currently commonly used to compare clinical outcomes</a:t>
            </a:r>
            <a:r>
              <a:rPr lang="en-GB" dirty="0"/>
              <a:t>:</a:t>
            </a:r>
            <a:r>
              <a:rPr lang="en-GB" baseline="30000" dirty="0"/>
              <a:t>3</a:t>
            </a:r>
            <a:endParaRPr lang="en-GB" dirty="0"/>
          </a:p>
          <a:p>
            <a:pPr>
              <a:spcBef>
                <a:spcPts val="600"/>
              </a:spcBef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29D2F8-9FB8-0940-8869-290868748DD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141931"/>
            <a:ext cx="10156336" cy="3651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dirty="0"/>
              <a:t>BCLC, Barcelona Clinic Liver Cancer; HBV, hepatitis B virus; HCC, hepatocellular carcinoma; HCV, hepatitis C virus; TACE, transarterial chemoembolisation </a:t>
            </a:r>
          </a:p>
          <a:p>
            <a:pPr marL="180975" indent="-180975"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en-GB" dirty="0"/>
              <a:t>Yang JD, et al. Nat Rev Gastroenterol Hepatol. 2019;16:589-604</a:t>
            </a:r>
          </a:p>
          <a:p>
            <a:pPr marL="180975" indent="-180975"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en-GB" dirty="0"/>
              <a:t>Singal AG, et al. J Hepatol. 2020;72:250-61</a:t>
            </a:r>
          </a:p>
          <a:p>
            <a:pPr marL="180975" indent="-180975"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en-GB" dirty="0" err="1"/>
              <a:t>Bruix</a:t>
            </a:r>
            <a:r>
              <a:rPr lang="en-GB" dirty="0"/>
              <a:t> J, et al. Nat Rev Gastroenterol Hepatol. 2019;16:617-30</a:t>
            </a:r>
          </a:p>
        </p:txBody>
      </p:sp>
      <p:graphicFrame>
        <p:nvGraphicFramePr>
          <p:cNvPr id="8" name="Tableau 12">
            <a:extLst>
              <a:ext uri="{FF2B5EF4-FFF2-40B4-BE49-F238E27FC236}">
                <a16:creationId xmlns:a16="http://schemas.microsoft.com/office/drawing/2014/main" id="{9763CB1B-7273-2840-B469-28751E47A8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023445"/>
              </p:ext>
            </p:extLst>
          </p:nvPr>
        </p:nvGraphicFramePr>
        <p:xfrm>
          <a:off x="619200" y="3963936"/>
          <a:ext cx="10963198" cy="184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1437">
                  <a:extLst>
                    <a:ext uri="{9D8B030D-6E8A-4147-A177-3AD203B41FA5}">
                      <a16:colId xmlns:a16="http://schemas.microsoft.com/office/drawing/2014/main" val="939451262"/>
                    </a:ext>
                  </a:extLst>
                </a:gridCol>
                <a:gridCol w="1951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8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2155">
                  <a:extLst>
                    <a:ext uri="{9D8B030D-6E8A-4147-A177-3AD203B41FA5}">
                      <a16:colId xmlns:a16="http://schemas.microsoft.com/office/drawing/2014/main" val="21084285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GB" sz="1800" b="1" kern="1200" noProof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800" b="1" kern="1200" noProof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BCLC staging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>
                          <a:latin typeface="Calibri" charset="0"/>
                          <a:ea typeface="Calibri" charset="0"/>
                          <a:cs typeface="Calibri" charset="0"/>
                        </a:rPr>
                        <a:t>Survival rate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>
                          <a:latin typeface="Calibri" charset="0"/>
                          <a:ea typeface="Calibri" charset="0"/>
                          <a:cs typeface="Calibri" charset="0"/>
                        </a:rPr>
                        <a:t>with current therapy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>
                          <a:latin typeface="Calibri" charset="0"/>
                          <a:ea typeface="Calibri" charset="0"/>
                          <a:cs typeface="Calibri" charset="0"/>
                        </a:rPr>
                        <a:t>Standard of care treatment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b="1" noProof="0" dirty="0">
                          <a:latin typeface="Calibri" charset="0"/>
                          <a:ea typeface="Calibri" charset="0"/>
                          <a:cs typeface="Calibri" charset="0"/>
                        </a:rPr>
                        <a:t>Early and intermediate HCC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noProof="0" dirty="0">
                          <a:latin typeface="Calibri" charset="0"/>
                          <a:ea typeface="Calibri" charset="0"/>
                          <a:cs typeface="Calibri" charset="0"/>
                        </a:rPr>
                        <a:t>Stage 0-A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noProof="0" dirty="0">
                          <a:latin typeface="Calibri" charset="0"/>
                          <a:ea typeface="Calibri" charset="0"/>
                          <a:cs typeface="Calibri" charset="0"/>
                        </a:rPr>
                        <a:t>&gt;5 years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noProof="0" dirty="0">
                          <a:latin typeface="Calibri" charset="0"/>
                          <a:ea typeface="Calibri" charset="0"/>
                          <a:cs typeface="Calibri" charset="0"/>
                        </a:rPr>
                        <a:t>Ablation, resection, transplantation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GB" noProof="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noProof="0" dirty="0">
                          <a:latin typeface="Calibri" charset="0"/>
                          <a:ea typeface="Calibri" charset="0"/>
                          <a:cs typeface="Calibri" charset="0"/>
                        </a:rPr>
                        <a:t>Stage B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&gt;2.5 </a:t>
                      </a:r>
                      <a:r>
                        <a:rPr lang="en-GB" sz="1800" kern="1200" noProof="0" dirty="0">
                          <a:solidFill>
                            <a:schemeClr val="dk1"/>
                          </a:solidFill>
                          <a:latin typeface="Calibri" charset="0"/>
                          <a:ea typeface="+mn-ea"/>
                          <a:cs typeface="Calibri" charset="0"/>
                        </a:rPr>
                        <a:t>years</a:t>
                      </a:r>
                      <a:endParaRPr lang="en-GB" sz="1800" kern="1200" noProof="0" dirty="0">
                        <a:solidFill>
                          <a:schemeClr val="dk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800" kern="1200" noProof="0" dirty="0">
                          <a:solidFill>
                            <a:schemeClr val="dk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Chemoembolisation (TACE)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b="1" noProof="0" dirty="0">
                          <a:latin typeface="Calibri" charset="0"/>
                          <a:ea typeface="Calibri" charset="0"/>
                          <a:cs typeface="Calibri" charset="0"/>
                        </a:rPr>
                        <a:t>Advanced HCC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noProof="0" dirty="0">
                          <a:latin typeface="Calibri" charset="0"/>
                          <a:ea typeface="Calibri" charset="0"/>
                          <a:cs typeface="Calibri" charset="0"/>
                        </a:rPr>
                        <a:t>Stage C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noProof="0" dirty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&gt;</a:t>
                      </a:r>
                      <a:r>
                        <a:rPr lang="en-GB" noProof="0" dirty="0">
                          <a:latin typeface="Calibri" charset="0"/>
                          <a:ea typeface="Calibri" charset="0"/>
                          <a:cs typeface="Calibri" charset="0"/>
                        </a:rPr>
                        <a:t>1 year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noProof="0" dirty="0">
                          <a:latin typeface="Calibri" charset="0"/>
                          <a:ea typeface="Calibri" charset="0"/>
                          <a:cs typeface="Calibri" charset="0"/>
                        </a:rPr>
                        <a:t>Systemic therapy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GB" noProof="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noProof="0" dirty="0">
                          <a:latin typeface="Calibri" charset="0"/>
                          <a:ea typeface="Calibri" charset="0"/>
                          <a:cs typeface="Calibri" charset="0"/>
                        </a:rPr>
                        <a:t>Stage D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noProof="0" dirty="0">
                          <a:latin typeface="Calibri" charset="0"/>
                          <a:ea typeface="Calibri" charset="0"/>
                          <a:cs typeface="Calibri" charset="0"/>
                        </a:rPr>
                        <a:t>3 months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noProof="0" dirty="0">
                          <a:latin typeface="Calibri" charset="0"/>
                          <a:ea typeface="Calibri" charset="0"/>
                          <a:cs typeface="Calibri" charset="0"/>
                        </a:rPr>
                        <a:t>Best supportive care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621488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42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Straight Connector 55">
            <a:extLst>
              <a:ext uri="{FF2B5EF4-FFF2-40B4-BE49-F238E27FC236}">
                <a16:creationId xmlns:a16="http://schemas.microsoft.com/office/drawing/2014/main" id="{64F9BB27-F518-7243-8AEC-AFC2E04BCEB5}"/>
              </a:ext>
            </a:extLst>
          </p:cNvPr>
          <p:cNvCxnSpPr>
            <a:cxnSpLocks/>
          </p:cNvCxnSpPr>
          <p:nvPr/>
        </p:nvCxnSpPr>
        <p:spPr>
          <a:xfrm flipV="1">
            <a:off x="7950685" y="4208391"/>
            <a:ext cx="0" cy="1179584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07ED7183-9DA7-E147-9351-BFD7CB673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systemic treatment sequencing for BCLC Stage C advanced HCC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E5E8001C-F2B0-6146-8A75-104B96CB754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0184" y="1425600"/>
            <a:ext cx="10962216" cy="2229477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Targeted first-line therapies</a:t>
            </a:r>
          </a:p>
          <a:p>
            <a:pPr lvl="1"/>
            <a:r>
              <a:rPr lang="en-GB" dirty="0"/>
              <a:t>Combination: </a:t>
            </a:r>
            <a:r>
              <a:rPr lang="en-GB" b="1" dirty="0">
                <a:solidFill>
                  <a:schemeClr val="accent1"/>
                </a:solidFill>
              </a:rPr>
              <a:t>atezolizumab </a:t>
            </a:r>
            <a:r>
              <a:rPr lang="en-GB" dirty="0"/>
              <a:t>(PD-L1 inhibitor) </a:t>
            </a:r>
            <a:r>
              <a:rPr lang="en-GB" b="1" dirty="0">
                <a:solidFill>
                  <a:schemeClr val="accent1"/>
                </a:solidFill>
              </a:rPr>
              <a:t>+ bevacizumab</a:t>
            </a:r>
            <a:r>
              <a:rPr lang="en-GB" b="1" baseline="30000" dirty="0">
                <a:solidFill>
                  <a:schemeClr val="accent1"/>
                </a:solidFill>
              </a:rPr>
              <a:t>*</a:t>
            </a:r>
            <a:r>
              <a:rPr lang="en-GB" b="1" dirty="0">
                <a:solidFill>
                  <a:schemeClr val="accent1"/>
                </a:solidFill>
              </a:rPr>
              <a:t> </a:t>
            </a:r>
            <a:r>
              <a:rPr lang="en-GB" dirty="0"/>
              <a:t>(VEGF inhibitor) </a:t>
            </a:r>
            <a:r>
              <a:rPr lang="en-GB" b="1" dirty="0">
                <a:solidFill>
                  <a:schemeClr val="accent1"/>
                </a:solidFill>
              </a:rPr>
              <a:t>(US only)</a:t>
            </a:r>
          </a:p>
          <a:p>
            <a:pPr lvl="1"/>
            <a:r>
              <a:rPr lang="en-GB" dirty="0"/>
              <a:t>Oral multikinase inhibitors: </a:t>
            </a:r>
            <a:r>
              <a:rPr lang="en-GB" b="1" dirty="0">
                <a:solidFill>
                  <a:schemeClr val="accent1"/>
                </a:solidFill>
              </a:rPr>
              <a:t>sorafenib</a:t>
            </a:r>
            <a:r>
              <a:rPr lang="en-GB" dirty="0"/>
              <a:t> and </a:t>
            </a:r>
            <a:r>
              <a:rPr lang="en-GB" b="1" dirty="0">
                <a:solidFill>
                  <a:schemeClr val="accent1"/>
                </a:solidFill>
              </a:rPr>
              <a:t>lenvatinib</a:t>
            </a:r>
          </a:p>
          <a:p>
            <a:r>
              <a:rPr lang="en-GB" b="1" dirty="0">
                <a:solidFill>
                  <a:schemeClr val="accent1"/>
                </a:solidFill>
              </a:rPr>
              <a:t>Targeted second-line therapies</a:t>
            </a:r>
          </a:p>
          <a:p>
            <a:pPr lvl="1"/>
            <a:r>
              <a:rPr lang="en-GB" dirty="0"/>
              <a:t>Multikinase inhibitor: </a:t>
            </a:r>
            <a:r>
              <a:rPr lang="en-GB" b="1" dirty="0">
                <a:solidFill>
                  <a:schemeClr val="accent1"/>
                </a:solidFill>
              </a:rPr>
              <a:t>regorafenib</a:t>
            </a:r>
          </a:p>
          <a:p>
            <a:pPr lvl="1"/>
            <a:r>
              <a:rPr lang="en-GB" dirty="0"/>
              <a:t>Multikinase inhibitor: </a:t>
            </a:r>
            <a:r>
              <a:rPr lang="en-GB" b="1" dirty="0">
                <a:solidFill>
                  <a:schemeClr val="accent1"/>
                </a:solidFill>
              </a:rPr>
              <a:t>cabozantinib</a:t>
            </a:r>
          </a:p>
          <a:p>
            <a:pPr lvl="1"/>
            <a:r>
              <a:rPr lang="en-GB" dirty="0"/>
              <a:t>Anti-VEGFR (AFP ≥400 ng/mL) antibody: </a:t>
            </a:r>
            <a:r>
              <a:rPr lang="en-GB" b="1" dirty="0">
                <a:solidFill>
                  <a:schemeClr val="accent1"/>
                </a:solidFill>
              </a:rPr>
              <a:t>ramucirumab</a:t>
            </a:r>
          </a:p>
          <a:p>
            <a:pPr lvl="1"/>
            <a:r>
              <a:rPr lang="en-GB" dirty="0"/>
              <a:t>PD-1 inhibitors: </a:t>
            </a:r>
            <a:r>
              <a:rPr lang="en-GB" b="1" dirty="0">
                <a:solidFill>
                  <a:schemeClr val="accent1"/>
                </a:solidFill>
              </a:rPr>
              <a:t>nivolumab, pembrolizumab (US only)</a:t>
            </a:r>
          </a:p>
          <a:p>
            <a:pPr lvl="1"/>
            <a:r>
              <a:rPr lang="en-GB" dirty="0"/>
              <a:t>Immune therapy Combination</a:t>
            </a:r>
            <a:r>
              <a:rPr lang="en-GB" b="1" dirty="0">
                <a:solidFill>
                  <a:schemeClr val="accent1"/>
                </a:solidFill>
              </a:rPr>
              <a:t>: nivolumab + ipilimumab (US only)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F27456E-92C9-124A-BAD0-8B41785C8A9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8472" y="6006295"/>
            <a:ext cx="10660392" cy="73984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dirty="0"/>
              <a:t>*The combination of atezolizumab + bevacizumab was approved by the US FDA on May 29. 2020</a:t>
            </a:r>
          </a:p>
          <a:p>
            <a:pPr>
              <a:spcBef>
                <a:spcPts val="0"/>
              </a:spcBef>
            </a:pPr>
            <a:r>
              <a:rPr lang="en-GB" dirty="0"/>
              <a:t>AFP, alpha-fetoprotein; BCLC, Barcelona Clinic Liver Cancer; HCC, hepatocellular carcinoma; PD-1, programmed death protein 1; PD-L1, programmed death-ligand 1; VEGF, vascular endothelial growth factor; VEGFR, vascular endothelial growth factor receptor</a:t>
            </a:r>
            <a:endParaRPr lang="en-GB" dirty="0"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</a:pPr>
            <a:r>
              <a:rPr lang="en-GB" dirty="0"/>
              <a:t>Source: Bruix J, et al. Nat Rev Gastroenterol Hepatol. 2019;16:617-30</a:t>
            </a: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7D9A7926-0A4F-FA4F-907F-55E04B5DA85E}"/>
              </a:ext>
            </a:extLst>
          </p:cNvPr>
          <p:cNvSpPr/>
          <p:nvPr/>
        </p:nvSpPr>
        <p:spPr>
          <a:xfrm>
            <a:off x="8475233" y="3789296"/>
            <a:ext cx="2181370" cy="2088000"/>
          </a:xfrm>
          <a:prstGeom prst="roundRect">
            <a:avLst>
              <a:gd name="adj" fmla="val 12404"/>
            </a:avLst>
          </a:prstGeom>
          <a:solidFill>
            <a:srgbClr val="DEE6E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4F1B4CD2-BEC5-F445-B05D-4BFB87488F84}"/>
              </a:ext>
            </a:extLst>
          </p:cNvPr>
          <p:cNvSpPr/>
          <p:nvPr/>
        </p:nvSpPr>
        <p:spPr>
          <a:xfrm>
            <a:off x="767408" y="3789296"/>
            <a:ext cx="2268252" cy="2088000"/>
          </a:xfrm>
          <a:prstGeom prst="roundRect">
            <a:avLst>
              <a:gd name="adj" fmla="val 11542"/>
            </a:avLst>
          </a:prstGeom>
          <a:solidFill>
            <a:srgbClr val="DEE6E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63760C30-C5DE-E749-B1EC-AD693B4CF567}"/>
              </a:ext>
            </a:extLst>
          </p:cNvPr>
          <p:cNvSpPr/>
          <p:nvPr/>
        </p:nvSpPr>
        <p:spPr>
          <a:xfrm>
            <a:off x="3379422" y="3789296"/>
            <a:ext cx="4349725" cy="2088000"/>
          </a:xfrm>
          <a:prstGeom prst="roundRect">
            <a:avLst>
              <a:gd name="adj" fmla="val 12295"/>
            </a:avLst>
          </a:prstGeom>
          <a:solidFill>
            <a:srgbClr val="DEE6E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E8772B9A-A549-3A48-841A-FC281A76BBBF}"/>
              </a:ext>
            </a:extLst>
          </p:cNvPr>
          <p:cNvSpPr/>
          <p:nvPr/>
        </p:nvSpPr>
        <p:spPr>
          <a:xfrm>
            <a:off x="5034639" y="4365605"/>
            <a:ext cx="2412000" cy="258683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cabozantinib</a:t>
            </a:r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id="{840081C5-8C4D-0F47-A62C-6DD0854B4784}"/>
              </a:ext>
            </a:extLst>
          </p:cNvPr>
          <p:cNvSpPr/>
          <p:nvPr/>
        </p:nvSpPr>
        <p:spPr>
          <a:xfrm>
            <a:off x="8674764" y="4702283"/>
            <a:ext cx="1728192" cy="292698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cabozantinib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F8F59A2F-334B-C64E-9B69-26643CFA5376}"/>
              </a:ext>
            </a:extLst>
          </p:cNvPr>
          <p:cNvSpPr txBox="1"/>
          <p:nvPr/>
        </p:nvSpPr>
        <p:spPr>
          <a:xfrm>
            <a:off x="1494661" y="3789297"/>
            <a:ext cx="8137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b="1" dirty="0"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First line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2366EE6A-0A8D-A844-982A-808DDBA4B3B7}"/>
              </a:ext>
            </a:extLst>
          </p:cNvPr>
          <p:cNvSpPr txBox="1"/>
          <p:nvPr/>
        </p:nvSpPr>
        <p:spPr>
          <a:xfrm>
            <a:off x="5270486" y="3789297"/>
            <a:ext cx="109369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b="1" dirty="0"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Second line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0BED2AB1-FE04-8643-8428-53C9D693C749}"/>
              </a:ext>
            </a:extLst>
          </p:cNvPr>
          <p:cNvSpPr txBox="1"/>
          <p:nvPr/>
        </p:nvSpPr>
        <p:spPr>
          <a:xfrm>
            <a:off x="9089025" y="3789297"/>
            <a:ext cx="89967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b="1" dirty="0"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Third line</a:t>
            </a:r>
          </a:p>
        </p:txBody>
      </p:sp>
      <p:cxnSp>
        <p:nvCxnSpPr>
          <p:cNvPr id="40" name="Straight Connector 28">
            <a:extLst>
              <a:ext uri="{FF2B5EF4-FFF2-40B4-BE49-F238E27FC236}">
                <a16:creationId xmlns:a16="http://schemas.microsoft.com/office/drawing/2014/main" id="{8FF24042-162B-8348-9EC2-4CF4BC8F2977}"/>
              </a:ext>
            </a:extLst>
          </p:cNvPr>
          <p:cNvCxnSpPr>
            <a:cxnSpLocks/>
          </p:cNvCxnSpPr>
          <p:nvPr/>
        </p:nvCxnSpPr>
        <p:spPr>
          <a:xfrm flipV="1">
            <a:off x="3931594" y="4212102"/>
            <a:ext cx="1090700" cy="8983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51">
            <a:extLst>
              <a:ext uri="{FF2B5EF4-FFF2-40B4-BE49-F238E27FC236}">
                <a16:creationId xmlns:a16="http://schemas.microsoft.com/office/drawing/2014/main" id="{B53D88FE-A8D0-9B42-A460-76E792A3191E}"/>
              </a:ext>
            </a:extLst>
          </p:cNvPr>
          <p:cNvCxnSpPr>
            <a:cxnSpLocks/>
          </p:cNvCxnSpPr>
          <p:nvPr/>
        </p:nvCxnSpPr>
        <p:spPr>
          <a:xfrm>
            <a:off x="3931594" y="5074728"/>
            <a:ext cx="1090700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52">
            <a:extLst>
              <a:ext uri="{FF2B5EF4-FFF2-40B4-BE49-F238E27FC236}">
                <a16:creationId xmlns:a16="http://schemas.microsoft.com/office/drawing/2014/main" id="{FC7C4E2C-EFC6-5449-81F6-EF15526DF1DA}"/>
              </a:ext>
            </a:extLst>
          </p:cNvPr>
          <p:cNvCxnSpPr>
            <a:cxnSpLocks/>
          </p:cNvCxnSpPr>
          <p:nvPr/>
        </p:nvCxnSpPr>
        <p:spPr>
          <a:xfrm flipV="1">
            <a:off x="3931594" y="5362271"/>
            <a:ext cx="1090700" cy="10945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56">
            <a:extLst>
              <a:ext uri="{FF2B5EF4-FFF2-40B4-BE49-F238E27FC236}">
                <a16:creationId xmlns:a16="http://schemas.microsoft.com/office/drawing/2014/main" id="{153BDF3E-C797-7641-9EE0-E1274A14C91E}"/>
              </a:ext>
            </a:extLst>
          </p:cNvPr>
          <p:cNvCxnSpPr>
            <a:cxnSpLocks/>
          </p:cNvCxnSpPr>
          <p:nvPr/>
        </p:nvCxnSpPr>
        <p:spPr>
          <a:xfrm>
            <a:off x="7385025" y="4221088"/>
            <a:ext cx="56982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B6EA3406-8BC7-9E47-B067-A9D5FEB6EC38}"/>
              </a:ext>
            </a:extLst>
          </p:cNvPr>
          <p:cNvSpPr/>
          <p:nvPr/>
        </p:nvSpPr>
        <p:spPr>
          <a:xfrm>
            <a:off x="5034639" y="4077073"/>
            <a:ext cx="2412000" cy="258683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regorafenib</a:t>
            </a:r>
          </a:p>
        </p:txBody>
      </p:sp>
      <p:cxnSp>
        <p:nvCxnSpPr>
          <p:cNvPr id="62" name="Straight Connector 57">
            <a:extLst>
              <a:ext uri="{FF2B5EF4-FFF2-40B4-BE49-F238E27FC236}">
                <a16:creationId xmlns:a16="http://schemas.microsoft.com/office/drawing/2014/main" id="{36052AE0-7381-864C-908D-20D279B6E1BB}"/>
              </a:ext>
            </a:extLst>
          </p:cNvPr>
          <p:cNvCxnSpPr>
            <a:cxnSpLocks/>
          </p:cNvCxnSpPr>
          <p:nvPr/>
        </p:nvCxnSpPr>
        <p:spPr>
          <a:xfrm>
            <a:off x="7385025" y="5081978"/>
            <a:ext cx="56982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58">
            <a:extLst>
              <a:ext uri="{FF2B5EF4-FFF2-40B4-BE49-F238E27FC236}">
                <a16:creationId xmlns:a16="http://schemas.microsoft.com/office/drawing/2014/main" id="{175ACB1C-BA40-2942-96DC-3C6D594E9BD8}"/>
              </a:ext>
            </a:extLst>
          </p:cNvPr>
          <p:cNvCxnSpPr>
            <a:cxnSpLocks/>
          </p:cNvCxnSpPr>
          <p:nvPr/>
        </p:nvCxnSpPr>
        <p:spPr>
          <a:xfrm>
            <a:off x="7385025" y="5373216"/>
            <a:ext cx="56982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59">
            <a:extLst>
              <a:ext uri="{FF2B5EF4-FFF2-40B4-BE49-F238E27FC236}">
                <a16:creationId xmlns:a16="http://schemas.microsoft.com/office/drawing/2014/main" id="{FEFEBF33-75F2-C04E-B3C5-C360F6D7AD90}"/>
              </a:ext>
            </a:extLst>
          </p:cNvPr>
          <p:cNvCxnSpPr>
            <a:cxnSpLocks/>
          </p:cNvCxnSpPr>
          <p:nvPr/>
        </p:nvCxnSpPr>
        <p:spPr>
          <a:xfrm>
            <a:off x="7385025" y="4797152"/>
            <a:ext cx="569827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15E04566-89B5-A445-9746-84DDA388664E}"/>
              </a:ext>
            </a:extLst>
          </p:cNvPr>
          <p:cNvSpPr/>
          <p:nvPr/>
        </p:nvSpPr>
        <p:spPr>
          <a:xfrm>
            <a:off x="5034639" y="4654137"/>
            <a:ext cx="2412000" cy="258683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ramucirumab</a:t>
            </a:r>
          </a:p>
        </p:txBody>
      </p:sp>
      <p:sp>
        <p:nvSpPr>
          <p:cNvPr id="66" name="Rectangle : coins arrondis 65">
            <a:extLst>
              <a:ext uri="{FF2B5EF4-FFF2-40B4-BE49-F238E27FC236}">
                <a16:creationId xmlns:a16="http://schemas.microsoft.com/office/drawing/2014/main" id="{F37F752F-5199-1444-9124-9383E6547C9A}"/>
              </a:ext>
            </a:extLst>
          </p:cNvPr>
          <p:cNvSpPr/>
          <p:nvPr/>
        </p:nvSpPr>
        <p:spPr>
          <a:xfrm>
            <a:off x="5034639" y="4942669"/>
            <a:ext cx="2412000" cy="258683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nivolumab</a:t>
            </a:r>
          </a:p>
        </p:txBody>
      </p: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38D53527-9D79-DA4E-BD19-99FC5D0DCD57}"/>
              </a:ext>
            </a:extLst>
          </p:cNvPr>
          <p:cNvSpPr/>
          <p:nvPr/>
        </p:nvSpPr>
        <p:spPr>
          <a:xfrm>
            <a:off x="5034639" y="5231201"/>
            <a:ext cx="2412000" cy="258683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pembrolizumab</a:t>
            </a:r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B26706B2-38E9-174D-8679-B313A0871284}"/>
              </a:ext>
            </a:extLst>
          </p:cNvPr>
          <p:cNvSpPr/>
          <p:nvPr/>
        </p:nvSpPr>
        <p:spPr>
          <a:xfrm>
            <a:off x="1037438" y="5098786"/>
            <a:ext cx="1728192" cy="292698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sorafenib</a:t>
            </a:r>
          </a:p>
        </p:txBody>
      </p:sp>
      <p:sp>
        <p:nvSpPr>
          <p:cNvPr id="70" name="Rectangle : coins arrondis 69">
            <a:extLst>
              <a:ext uri="{FF2B5EF4-FFF2-40B4-BE49-F238E27FC236}">
                <a16:creationId xmlns:a16="http://schemas.microsoft.com/office/drawing/2014/main" id="{8598EA7B-455A-ED46-83C2-9CB2998523E0}"/>
              </a:ext>
            </a:extLst>
          </p:cNvPr>
          <p:cNvSpPr/>
          <p:nvPr/>
        </p:nvSpPr>
        <p:spPr>
          <a:xfrm>
            <a:off x="1037438" y="5475990"/>
            <a:ext cx="1728192" cy="292698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lenvatinib</a:t>
            </a:r>
          </a:p>
        </p:txBody>
      </p:sp>
      <p:cxnSp>
        <p:nvCxnSpPr>
          <p:cNvPr id="71" name="Straight Connector 60">
            <a:extLst>
              <a:ext uri="{FF2B5EF4-FFF2-40B4-BE49-F238E27FC236}">
                <a16:creationId xmlns:a16="http://schemas.microsoft.com/office/drawing/2014/main" id="{F3AE3189-9D19-7B48-9F8A-F37AC4FFFACC}"/>
              </a:ext>
            </a:extLst>
          </p:cNvPr>
          <p:cNvCxnSpPr>
            <a:cxnSpLocks/>
          </p:cNvCxnSpPr>
          <p:nvPr/>
        </p:nvCxnSpPr>
        <p:spPr>
          <a:xfrm>
            <a:off x="7952486" y="4874186"/>
            <a:ext cx="720000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AB130793-F32B-CA41-A8BA-DBAEC187BF59}"/>
              </a:ext>
            </a:extLst>
          </p:cNvPr>
          <p:cNvSpPr/>
          <p:nvPr/>
        </p:nvSpPr>
        <p:spPr>
          <a:xfrm>
            <a:off x="5034639" y="5519732"/>
            <a:ext cx="2412000" cy="259200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nivolumab + ipilimumab</a:t>
            </a:r>
            <a:r>
              <a:rPr lang="en-GB" sz="1600" baseline="30000" dirty="0"/>
              <a:t>1</a:t>
            </a:r>
          </a:p>
        </p:txBody>
      </p:sp>
      <p:cxnSp>
        <p:nvCxnSpPr>
          <p:cNvPr id="73" name="Connecteur droit 72">
            <a:extLst>
              <a:ext uri="{FF2B5EF4-FFF2-40B4-BE49-F238E27FC236}">
                <a16:creationId xmlns:a16="http://schemas.microsoft.com/office/drawing/2014/main" id="{B818DBFD-A9EA-FA43-A246-BBA7CB7793EE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2765630" y="5245135"/>
            <a:ext cx="117429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51">
            <a:extLst>
              <a:ext uri="{FF2B5EF4-FFF2-40B4-BE49-F238E27FC236}">
                <a16:creationId xmlns:a16="http://schemas.microsoft.com/office/drawing/2014/main" id="{019F91AA-DE87-F849-840B-E8D3F2D63570}"/>
              </a:ext>
            </a:extLst>
          </p:cNvPr>
          <p:cNvCxnSpPr>
            <a:cxnSpLocks/>
          </p:cNvCxnSpPr>
          <p:nvPr/>
        </p:nvCxnSpPr>
        <p:spPr>
          <a:xfrm>
            <a:off x="3935760" y="4499642"/>
            <a:ext cx="1086534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51">
            <a:extLst>
              <a:ext uri="{FF2B5EF4-FFF2-40B4-BE49-F238E27FC236}">
                <a16:creationId xmlns:a16="http://schemas.microsoft.com/office/drawing/2014/main" id="{64014AE6-88D7-D244-B2BF-96FD5CCF8DF0}"/>
              </a:ext>
            </a:extLst>
          </p:cNvPr>
          <p:cNvCxnSpPr>
            <a:cxnSpLocks/>
          </p:cNvCxnSpPr>
          <p:nvPr/>
        </p:nvCxnSpPr>
        <p:spPr>
          <a:xfrm flipV="1">
            <a:off x="3939927" y="4787185"/>
            <a:ext cx="1082367" cy="9967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ZoneTexte 75">
            <a:extLst>
              <a:ext uri="{FF2B5EF4-FFF2-40B4-BE49-F238E27FC236}">
                <a16:creationId xmlns:a16="http://schemas.microsoft.com/office/drawing/2014/main" id="{E79B58A7-90DB-D64F-8D40-62392731A912}"/>
              </a:ext>
            </a:extLst>
          </p:cNvPr>
          <p:cNvSpPr txBox="1"/>
          <p:nvPr/>
        </p:nvSpPr>
        <p:spPr>
          <a:xfrm>
            <a:off x="4007768" y="4535114"/>
            <a:ext cx="105509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latin typeface="Aileron" charset="0"/>
                <a:ea typeface="Aileron" charset="0"/>
                <a:cs typeface="Aileron" charset="0"/>
              </a:rPr>
              <a:t>AFP </a:t>
            </a:r>
            <a:r>
              <a:rPr lang="en-GB" sz="1050" b="1" dirty="0">
                <a:latin typeface="Aileron" charset="0"/>
                <a:ea typeface="Aileron" charset="0"/>
                <a:cs typeface="Aileron" charset="0"/>
              </a:rPr>
              <a:t>≥</a:t>
            </a:r>
            <a:r>
              <a:rPr lang="en-GB" sz="1000" b="1" dirty="0">
                <a:latin typeface="Aileron" charset="0"/>
                <a:ea typeface="Aileron" charset="0"/>
                <a:cs typeface="Aileron" charset="0"/>
              </a:rPr>
              <a:t>400 ng/mL</a:t>
            </a:r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246C3E24-7115-8346-9363-8D8276E0B3C2}"/>
              </a:ext>
            </a:extLst>
          </p:cNvPr>
          <p:cNvSpPr/>
          <p:nvPr/>
        </p:nvSpPr>
        <p:spPr>
          <a:xfrm>
            <a:off x="1003708" y="4173193"/>
            <a:ext cx="1728192" cy="576064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atezolizumab + bevacizumab</a:t>
            </a:r>
            <a:r>
              <a:rPr lang="en-GB" baseline="30000" dirty="0"/>
              <a:t>1</a:t>
            </a:r>
          </a:p>
        </p:txBody>
      </p:sp>
      <p:cxnSp>
        <p:nvCxnSpPr>
          <p:cNvPr id="46" name="Straight Connector 54">
            <a:extLst>
              <a:ext uri="{FF2B5EF4-FFF2-40B4-BE49-F238E27FC236}">
                <a16:creationId xmlns:a16="http://schemas.microsoft.com/office/drawing/2014/main" id="{CD79707E-CF05-E849-B256-FAC9AA602458}"/>
              </a:ext>
            </a:extLst>
          </p:cNvPr>
          <p:cNvCxnSpPr>
            <a:cxnSpLocks/>
          </p:cNvCxnSpPr>
          <p:nvPr/>
        </p:nvCxnSpPr>
        <p:spPr>
          <a:xfrm flipV="1">
            <a:off x="3935760" y="4201033"/>
            <a:ext cx="0" cy="1460215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53">
            <a:extLst>
              <a:ext uri="{FF2B5EF4-FFF2-40B4-BE49-F238E27FC236}">
                <a16:creationId xmlns:a16="http://schemas.microsoft.com/office/drawing/2014/main" id="{97E343CF-BBDD-3248-B4FB-66551B26E8F5}"/>
              </a:ext>
            </a:extLst>
          </p:cNvPr>
          <p:cNvCxnSpPr>
            <a:cxnSpLocks/>
          </p:cNvCxnSpPr>
          <p:nvPr/>
        </p:nvCxnSpPr>
        <p:spPr>
          <a:xfrm flipV="1">
            <a:off x="3931594" y="5649816"/>
            <a:ext cx="1090700" cy="11432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06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C700C6-8A69-774C-BB44-D085CE07D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Sorafenib / lenvatinib</a:t>
            </a:r>
            <a:br>
              <a:rPr lang="en-GB" dirty="0"/>
            </a:br>
            <a:r>
              <a:rPr lang="en-GB" dirty="0"/>
              <a:t>Efficacy and safety data </a:t>
            </a:r>
            <a:br>
              <a:rPr lang="en-GB" dirty="0"/>
            </a:br>
            <a:r>
              <a:rPr lang="en-GB" dirty="0"/>
              <a:t>in 1L for advanced HCC patients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8A46B7C-6D6E-194E-B6DD-51C34D2CD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5F4A471B-4F95-4700-812B-DF2945EDC302}"/>
              </a:ext>
            </a:extLst>
          </p:cNvPr>
          <p:cNvSpPr txBox="1">
            <a:spLocks/>
          </p:cNvSpPr>
          <p:nvPr/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lIns="0" anchor="ctr" anchorCtr="0"/>
          <a:lstStyle>
            <a:lvl1pPr marL="357188" indent="-357188" algn="l" defTabSz="457200" rtl="0" eaLnBrk="1" latinLnBrk="0" hangingPunct="1">
              <a:spcBef>
                <a:spcPts val="1200"/>
              </a:spcBef>
              <a:buClr>
                <a:schemeClr val="accent2"/>
              </a:buClr>
              <a:buFont typeface="Arial"/>
              <a:buChar char="•"/>
              <a:defRPr sz="20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14375" indent="-257175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Lucida Grande"/>
              <a:buChar char="–"/>
              <a:defRPr sz="18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257300" indent="-342900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16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714500" indent="-342900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16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171700" indent="-342900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16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</a:rPr>
              <a:t>1L, first-line; HCC, hepatocellular carcinoma</a:t>
            </a:r>
          </a:p>
        </p:txBody>
      </p:sp>
    </p:spTree>
    <p:extLst>
      <p:ext uri="{BB962C8B-B14F-4D97-AF65-F5344CB8AC3E}">
        <p14:creationId xmlns:p14="http://schemas.microsoft.com/office/powerpoint/2010/main" val="342645880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hème Office">
  <a:themeElements>
    <a:clrScheme name="Custom 4">
      <a:dk1>
        <a:srgbClr val="000000"/>
      </a:dk1>
      <a:lt1>
        <a:srgbClr val="FFFFFF"/>
      </a:lt1>
      <a:dk2>
        <a:srgbClr val="5D8298"/>
      </a:dk2>
      <a:lt2>
        <a:srgbClr val="EEECE1"/>
      </a:lt2>
      <a:accent1>
        <a:srgbClr val="C6573B"/>
      </a:accent1>
      <a:accent2>
        <a:srgbClr val="C0504D"/>
      </a:accent2>
      <a:accent3>
        <a:srgbClr val="E9D0CD"/>
      </a:accent3>
      <a:accent4>
        <a:srgbClr val="F4EAE7"/>
      </a:accent4>
      <a:accent5>
        <a:srgbClr val="ECE6ED"/>
      </a:accent5>
      <a:accent6>
        <a:srgbClr val="8B878B"/>
      </a:accent6>
      <a:hlink>
        <a:srgbClr val="C6573B"/>
      </a:hlink>
      <a:folHlink>
        <a:srgbClr val="C6573B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solidFill>
              <a:srgbClr val="505050"/>
            </a:solidFill>
            <a:latin typeface="Aileron" charset="0"/>
            <a:ea typeface="Aileron" charset="0"/>
            <a:cs typeface="Aileron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st1" id="{6EE5619C-8EAA-A44B-80F2-E23E4FCA5203}" vid="{AB7894ED-5683-8E4A-9ED0-7D17E9D41A6D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GUCONNECT_template_v2-good</Template>
  <TotalTime>1420</TotalTime>
  <Words>2760</Words>
  <Application>Microsoft Macintosh PowerPoint</Application>
  <PresentationFormat>Widescreen</PresentationFormat>
  <Paragraphs>426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Aileron</vt:lpstr>
      <vt:lpstr>Arial</vt:lpstr>
      <vt:lpstr>Calibri</vt:lpstr>
      <vt:lpstr>Lucida Grande</vt:lpstr>
      <vt:lpstr>PT Sans Narrow</vt:lpstr>
      <vt:lpstr>Times New Roman</vt:lpstr>
      <vt:lpstr>Thème Office</vt:lpstr>
      <vt:lpstr>PowerPoint Presentation</vt:lpstr>
      <vt:lpstr>HCC Experts Round Table (Asia-pacific)  Prof. Pierce Chow MBBS MMed, FAMS, FRCSE, PhD  National Cancer Centre Singapore  and  Singapore General Hospital Singapore  overview of key data July 2020</vt:lpstr>
      <vt:lpstr>disclaimer</vt:lpstr>
      <vt:lpstr>Executive summary</vt:lpstr>
      <vt:lpstr>Introduction  and  treatment overview  of  advanced HCC</vt:lpstr>
      <vt:lpstr>Hepatocellular carcinoma:  Asian HCC guidelines</vt:lpstr>
      <vt:lpstr>Hepatocellular carcinoma:  overview</vt:lpstr>
      <vt:lpstr>systemic treatment sequencing for BCLC Stage C advanced HCC</vt:lpstr>
      <vt:lpstr>Sorafenib / lenvatinib Efficacy and safety data  in 1L for advanced HCC patients</vt:lpstr>
      <vt:lpstr>Sorafenib efficacy data</vt:lpstr>
      <vt:lpstr>Lenvatinib efficacy data</vt:lpstr>
      <vt:lpstr>Sorafenib and lenvatinib safety data in HCC patients</vt:lpstr>
      <vt:lpstr>Imbrave150: A STUDY OF ATEZOLIZUMAB IN COMBINATION WITH BEVACIZUMAB COMPARED WITH SORAFENIB IN PATIENTS WITH UNTREATED LOCALLY ADVANCED OR METASTATIC HCC  ClinicalTrials.gov Identifier: NCT03434379</vt:lpstr>
      <vt:lpstr>IMbrave150 clinical trial Design</vt:lpstr>
      <vt:lpstr>IMbrave150 clinical trial Efficacy results: primary endpoints</vt:lpstr>
      <vt:lpstr>IMbrave150 clinical trial Efficacy results: secondary endpoints</vt:lpstr>
      <vt:lpstr>IMbrave150 clinical trial safety results</vt:lpstr>
      <vt:lpstr>IMbrave150 clinical trial 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Carrie Brubaker</cp:lastModifiedBy>
  <cp:revision>262</cp:revision>
  <cp:lastPrinted>2017-02-15T09:54:46Z</cp:lastPrinted>
  <dcterms:created xsi:type="dcterms:W3CDTF">2016-10-14T09:38:18Z</dcterms:created>
  <dcterms:modified xsi:type="dcterms:W3CDTF">2020-07-21T09:42:49Z</dcterms:modified>
</cp:coreProperties>
</file>