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56" r:id="rId2"/>
    <p:sldId id="275" r:id="rId3"/>
    <p:sldId id="12270" r:id="rId4"/>
    <p:sldId id="342" r:id="rId5"/>
    <p:sldId id="343" r:id="rId6"/>
    <p:sldId id="354" r:id="rId7"/>
    <p:sldId id="352" r:id="rId8"/>
    <p:sldId id="345" r:id="rId9"/>
    <p:sldId id="346" r:id="rId10"/>
    <p:sldId id="347" r:id="rId11"/>
    <p:sldId id="348" r:id="rId12"/>
    <p:sldId id="349" r:id="rId13"/>
    <p:sldId id="350" r:id="rId14"/>
    <p:sldId id="351" r:id="rId15"/>
    <p:sldId id="353" r:id="rId16"/>
    <p:sldId id="355" r:id="rId17"/>
    <p:sldId id="357" r:id="rId18"/>
    <p:sldId id="364" r:id="rId19"/>
    <p:sldId id="360" r:id="rId20"/>
    <p:sldId id="358" r:id="rId21"/>
    <p:sldId id="356" r:id="rId22"/>
    <p:sldId id="361" r:id="rId23"/>
    <p:sldId id="344" r:id="rId24"/>
    <p:sldId id="12271" r:id="rId25"/>
    <p:sldId id="278" r:id="rId26"/>
    <p:sldId id="12265" r:id="rId27"/>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8" userDrawn="1">
          <p15:clr>
            <a:srgbClr val="A4A3A4"/>
          </p15:clr>
        </p15:guide>
        <p15:guide id="3" pos="513" userDrawn="1">
          <p15:clr>
            <a:srgbClr val="A4A3A4"/>
          </p15:clr>
        </p15:guide>
        <p15:guide id="4" pos="2441" userDrawn="1">
          <p15:clr>
            <a:srgbClr val="A4A3A4"/>
          </p15:clr>
        </p15:guide>
        <p15:guide id="5" pos="523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31F"/>
    <a:srgbClr val="F5EAE8"/>
    <a:srgbClr val="EAD1CE"/>
    <a:srgbClr val="E7F5E9"/>
    <a:srgbClr val="CBEBD0"/>
    <a:srgbClr val="2E7B8E"/>
    <a:srgbClr val="FFA402"/>
    <a:srgbClr val="03C750"/>
    <a:srgbClr val="C7573C"/>
    <a:srgbClr val="5D8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857" autoAdjust="0"/>
    <p:restoredTop sz="86597" autoAdjust="0"/>
  </p:normalViewPr>
  <p:slideViewPr>
    <p:cSldViewPr snapToObjects="1">
      <p:cViewPr varScale="1">
        <p:scale>
          <a:sx n="108" d="100"/>
          <a:sy n="108" d="100"/>
        </p:scale>
        <p:origin x="552" y="82"/>
      </p:cViewPr>
      <p:guideLst>
        <p:guide orient="horz" pos="2160"/>
        <p:guide pos="3838"/>
        <p:guide pos="513"/>
        <p:guide pos="2441"/>
        <p:guide pos="523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varScale="1">
        <p:scale>
          <a:sx n="80" d="100"/>
          <a:sy n="80" d="100"/>
        </p:scale>
        <p:origin x="391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104895-A7AF-EB49-BC80-D77792D61F32}" type="datetime1">
              <a:rPr lang="en-US" smtClean="0"/>
              <a:pPr/>
              <a:t>3/8/21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2D364-CD50-1942-A8D0-558BD1BC24CC}" type="datetime1">
              <a:rPr lang="en-US" smtClean="0"/>
              <a:pPr/>
              <a:t>3/8/21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136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3C53626E-BC0F-674C-9570-A9D62C09EB52}" type="slidenum">
              <a:rPr lang="fr-FR" smtClean="0"/>
              <a:pPr/>
              <a:t>25</a:t>
            </a:fld>
            <a:endParaRPr lang="fr-FR"/>
          </a:p>
        </p:txBody>
      </p:sp>
    </p:spTree>
    <p:extLst>
      <p:ext uri="{BB962C8B-B14F-4D97-AF65-F5344CB8AC3E}">
        <p14:creationId xmlns:p14="http://schemas.microsoft.com/office/powerpoint/2010/main" val="119213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3C53626E-BC0F-674C-9570-A9D62C09EB52}" type="slidenum">
              <a:rPr lang="fr-FR" smtClean="0"/>
              <a:pPr/>
              <a:t>26</a:t>
            </a:fld>
            <a:endParaRPr lang="fr-FR"/>
          </a:p>
        </p:txBody>
      </p:sp>
    </p:spTree>
    <p:extLst>
      <p:ext uri="{BB962C8B-B14F-4D97-AF65-F5344CB8AC3E}">
        <p14:creationId xmlns:p14="http://schemas.microsoft.com/office/powerpoint/2010/main" val="1277109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mailto:antoine.lacombe@cor2ed.com" TargetMode="External"/><Relationship Id="rId13" Type="http://schemas.openxmlformats.org/officeDocument/2006/relationships/image" Target="../media/image1.png"/><Relationship Id="rId18" Type="http://schemas.microsoft.com/office/2007/relationships/hdphoto" Target="../media/hdphoto1.wdp"/><Relationship Id="rId3" Type="http://schemas.openxmlformats.org/officeDocument/2006/relationships/image" Target="../media/image4.svg"/><Relationship Id="rId7" Type="http://schemas.openxmlformats.org/officeDocument/2006/relationships/hyperlink" Target="mailto:froukje.sosef@cor2ed.com" TargetMode="External"/><Relationship Id="rId12" Type="http://schemas.openxmlformats.org/officeDocument/2006/relationships/hyperlink" Target="https://vimeo.com/channels/coronaryconnect" TargetMode="External"/><Relationship Id="rId17" Type="http://schemas.openxmlformats.org/officeDocument/2006/relationships/image" Target="../media/image11.png"/><Relationship Id="rId2" Type="http://schemas.openxmlformats.org/officeDocument/2006/relationships/image" Target="../media/image3.png"/><Relationship Id="rId16" Type="http://schemas.openxmlformats.org/officeDocument/2006/relationships/image" Target="../media/image10.sv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twitter.com/CoronaryConnect" TargetMode="External"/><Relationship Id="rId5" Type="http://schemas.openxmlformats.org/officeDocument/2006/relationships/image" Target="../media/image6.svg"/><Relationship Id="rId15" Type="http://schemas.openxmlformats.org/officeDocument/2006/relationships/image" Target="../media/image9.png"/><Relationship Id="rId10" Type="http://schemas.openxmlformats.org/officeDocument/2006/relationships/hyperlink" Target="https://coronaryconnect.com/" TargetMode="External"/><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hyperlink" Target="https://www.linkedin.com/company/71120313" TargetMode="External"/><Relationship Id="rId1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512B4-BD8F-5241-9506-DE18C2622D50}"/>
              </a:ext>
            </a:extLst>
          </p:cNvPr>
          <p:cNvPicPr>
            <a:picLocks noChangeAspect="1"/>
          </p:cNvPicPr>
          <p:nvPr userDrawn="1"/>
        </p:nvPicPr>
        <p:blipFill>
          <a:blip r:embed="rId2"/>
          <a:stretch>
            <a:fillRect/>
          </a:stretch>
        </p:blipFill>
        <p:spPr>
          <a:xfrm>
            <a:off x="3143672" y="2420888"/>
            <a:ext cx="6210649" cy="2111621"/>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buClr>
                <a:schemeClr val="accent1"/>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3B47DB74-212D-5541-AC00-976E544E69F3}"/>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buClr>
                <a:schemeClr val="accent1"/>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buClr>
                <a:schemeClr val="accent1"/>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9" name="Content Placeholder 5">
            <a:extLst>
              <a:ext uri="{FF2B5EF4-FFF2-40B4-BE49-F238E27FC236}">
                <a16:creationId xmlns:a16="http://schemas.microsoft.com/office/drawing/2014/main" id="{96FD9B80-D146-1044-B338-AD9EF87ACAC9}"/>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mj-lt"/>
                <a:ea typeface="Verdana" panose="020B0604030504040204" pitchFamily="34" charset="0"/>
                <a:cs typeface="Verdana" panose="020B060403050404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3" name="Content Placeholder 5">
            <a:extLst>
              <a:ext uri="{FF2B5EF4-FFF2-40B4-BE49-F238E27FC236}">
                <a16:creationId xmlns:a16="http://schemas.microsoft.com/office/drawing/2014/main" id="{8A7C5AF8-98A0-B048-A4E8-0123416983D3}"/>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14025915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75" name="Titre 1">
            <a:extLst>
              <a:ext uri="{FF2B5EF4-FFF2-40B4-BE49-F238E27FC236}">
                <a16:creationId xmlns:a16="http://schemas.microsoft.com/office/drawing/2014/main" id="{B4BBEAD5-B63A-2846-943D-D400FC775CAD}"/>
              </a:ext>
            </a:extLst>
          </p:cNvPr>
          <p:cNvSpPr txBox="1">
            <a:spLocks/>
          </p:cNvSpPr>
          <p:nvPr userDrawn="1"/>
        </p:nvSpPr>
        <p:spPr>
          <a:xfrm>
            <a:off x="5087888" y="6322958"/>
            <a:ext cx="6959903" cy="1282506"/>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Heading to the heart of Independent Medical Education Since 2012</a:t>
            </a:r>
            <a:endParaRPr kumimoji="0" lang="en-GB" sz="1800" b="1"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76" name="Titre 1">
            <a:extLst>
              <a:ext uri="{FF2B5EF4-FFF2-40B4-BE49-F238E27FC236}">
                <a16:creationId xmlns:a16="http://schemas.microsoft.com/office/drawing/2014/main" id="{0D7D9BE5-08AC-F045-8F69-0E5A21E6935D}"/>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chemeClr val="accent1"/>
                </a:solidFill>
                <a:latin typeface="Calibri" charset="0"/>
                <a:ea typeface="Calibri" charset="0"/>
                <a:cs typeface="Calibri" charset="0"/>
              </a:rPr>
              <a:t>Dr.</a:t>
            </a:r>
            <a:r>
              <a:rPr lang="en-GB" sz="1400" b="1" noProof="0" dirty="0">
                <a:solidFill>
                  <a:schemeClr val="accent1"/>
                </a:solidFill>
                <a:latin typeface="Calibri" charset="0"/>
                <a:ea typeface="Calibri" charset="0"/>
                <a:cs typeface="Calibri" charset="0"/>
              </a:rPr>
              <a:t> Antoine Lacombe </a:t>
            </a:r>
            <a:r>
              <a:rPr lang="en-GB" sz="1100" b="1" noProof="0" dirty="0">
                <a:solidFill>
                  <a:schemeClr val="accent1"/>
                </a:solidFill>
                <a:latin typeface="Calibri" charset="0"/>
                <a:ea typeface="Calibri" charset="0"/>
                <a:cs typeface="Calibri" charset="0"/>
              </a:rPr>
              <a:t>Pharm D, MBA</a:t>
            </a:r>
            <a:endParaRPr kumimoji="0" lang="en-GB" sz="11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77" name="Titre 1">
            <a:extLst>
              <a:ext uri="{FF2B5EF4-FFF2-40B4-BE49-F238E27FC236}">
                <a16:creationId xmlns:a16="http://schemas.microsoft.com/office/drawing/2014/main" id="{AF65E585-5F2F-A547-A4AA-5FBA7952E9E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+41 79 529 42 79</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78" name="Titre 1">
            <a:extLst>
              <a:ext uri="{FF2B5EF4-FFF2-40B4-BE49-F238E27FC236}">
                <a16:creationId xmlns:a16="http://schemas.microsoft.com/office/drawing/2014/main" id="{956F5500-7F25-8A42-BD08-5EDB32B0B9F7}"/>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CORONARY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Calibri" charset="0"/>
                <a:ea typeface="Calibri" charset="0"/>
                <a:cs typeface="Calibri" charset="0"/>
              </a:rPr>
              <a:t>Bodenackerstrasse</a:t>
            </a: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Calibri" charset="0"/>
                <a:ea typeface="Calibri" charset="0"/>
                <a:cs typeface="Calibri" charset="0"/>
              </a:rPr>
              <a:t>SWITZERLAND</a:t>
            </a:r>
          </a:p>
        </p:txBody>
      </p:sp>
      <p:sp>
        <p:nvSpPr>
          <p:cNvPr id="79" name="Titre 1">
            <a:extLst>
              <a:ext uri="{FF2B5EF4-FFF2-40B4-BE49-F238E27FC236}">
                <a16:creationId xmlns:a16="http://schemas.microsoft.com/office/drawing/2014/main" id="{7960CB6D-8333-6740-9737-B83D504FBDB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chemeClr val="accent1"/>
                </a:solidFill>
                <a:latin typeface="Calibri" charset="0"/>
                <a:ea typeface="Calibri" charset="0"/>
                <a:cs typeface="Calibri" charset="0"/>
              </a:rPr>
              <a:t>Dr.</a:t>
            </a:r>
            <a:r>
              <a:rPr lang="en-GB" sz="1400" b="1" noProof="0" dirty="0">
                <a:solidFill>
                  <a:schemeClr val="accent1"/>
                </a:solidFill>
                <a:latin typeface="Calibri" charset="0"/>
                <a:ea typeface="Calibri" charset="0"/>
                <a:cs typeface="Calibri" charset="0"/>
              </a:rPr>
              <a:t> </a:t>
            </a:r>
            <a:r>
              <a:rPr lang="en-GB" sz="1400" b="1" noProof="0" dirty="0" err="1">
                <a:solidFill>
                  <a:schemeClr val="accent1"/>
                </a:solidFill>
                <a:latin typeface="Calibri" charset="0"/>
                <a:ea typeface="Calibri" charset="0"/>
                <a:cs typeface="Calibri" charset="0"/>
              </a:rPr>
              <a:t>Froukje</a:t>
            </a:r>
            <a:r>
              <a:rPr lang="en-GB" sz="1400" b="1" noProof="0" dirty="0">
                <a:solidFill>
                  <a:schemeClr val="accent1"/>
                </a:solidFill>
                <a:latin typeface="Calibri" charset="0"/>
                <a:ea typeface="Calibri" charset="0"/>
                <a:cs typeface="Calibri" charset="0"/>
              </a:rPr>
              <a:t> </a:t>
            </a:r>
            <a:r>
              <a:rPr lang="en-GB" sz="1400" b="1" noProof="0" dirty="0" err="1">
                <a:solidFill>
                  <a:schemeClr val="accent1"/>
                </a:solidFill>
                <a:latin typeface="Calibri" charset="0"/>
                <a:ea typeface="Calibri" charset="0"/>
                <a:cs typeface="Calibri" charset="0"/>
              </a:rPr>
              <a:t>Sosef</a:t>
            </a:r>
            <a:r>
              <a:rPr lang="en-GB" sz="1400" b="1" noProof="0" dirty="0">
                <a:solidFill>
                  <a:schemeClr val="accent1"/>
                </a:solidFill>
                <a:latin typeface="Calibri" charset="0"/>
                <a:ea typeface="Calibri" charset="0"/>
                <a:cs typeface="Calibri" charset="0"/>
              </a:rPr>
              <a:t> </a:t>
            </a:r>
            <a:r>
              <a:rPr lang="en-GB" sz="1100" b="1" noProof="0" dirty="0">
                <a:solidFill>
                  <a:schemeClr val="accent1"/>
                </a:solidFill>
                <a:latin typeface="Calibri" charset="0"/>
                <a:ea typeface="Calibri" charset="0"/>
                <a:cs typeface="Calibri" charset="0"/>
              </a:rPr>
              <a:t>MD</a:t>
            </a:r>
            <a:endParaRPr kumimoji="0" lang="en-GB" sz="1100" b="0"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80" name="Titre 1">
            <a:extLst>
              <a:ext uri="{FF2B5EF4-FFF2-40B4-BE49-F238E27FC236}">
                <a16:creationId xmlns:a16="http://schemas.microsoft.com/office/drawing/2014/main" id="{0DF99AF3-5679-9F4E-AF48-D28FC5F3602F}"/>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+31 6 2324 3636</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grpSp>
        <p:nvGrpSpPr>
          <p:cNvPr id="81" name="Group 80">
            <a:extLst>
              <a:ext uri="{FF2B5EF4-FFF2-40B4-BE49-F238E27FC236}">
                <a16:creationId xmlns:a16="http://schemas.microsoft.com/office/drawing/2014/main" id="{73384B89-58CA-AB4E-9B0E-6DCC0F6095C5}"/>
              </a:ext>
            </a:extLst>
          </p:cNvPr>
          <p:cNvGrpSpPr/>
          <p:nvPr userDrawn="1"/>
        </p:nvGrpSpPr>
        <p:grpSpPr>
          <a:xfrm>
            <a:off x="418902" y="3063588"/>
            <a:ext cx="356400" cy="356400"/>
            <a:chOff x="761970" y="3386221"/>
            <a:chExt cx="356400" cy="356400"/>
          </a:xfrm>
        </p:grpSpPr>
        <p:sp>
          <p:nvSpPr>
            <p:cNvPr id="82" name="Oval 81">
              <a:extLst>
                <a:ext uri="{FF2B5EF4-FFF2-40B4-BE49-F238E27FC236}">
                  <a16:creationId xmlns:a16="http://schemas.microsoft.com/office/drawing/2014/main" id="{35543AE7-8360-4D48-9D55-78226283F19D}"/>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83" name="Graphic 82" descr="Speaker Phone">
              <a:extLst>
                <a:ext uri="{FF2B5EF4-FFF2-40B4-BE49-F238E27FC236}">
                  <a16:creationId xmlns:a16="http://schemas.microsoft.com/office/drawing/2014/main" id="{4CF1B25F-A0B6-E24D-B508-F9B9426047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84" name="Oval 83">
            <a:extLst>
              <a:ext uri="{FF2B5EF4-FFF2-40B4-BE49-F238E27FC236}">
                <a16:creationId xmlns:a16="http://schemas.microsoft.com/office/drawing/2014/main" id="{D4D04F1A-AC70-BA45-B9DB-9B6BBD05DA3D}"/>
              </a:ext>
            </a:extLst>
          </p:cNvPr>
          <p:cNvSpPr/>
          <p:nvPr userDrawn="1"/>
        </p:nvSpPr>
        <p:spPr>
          <a:xfrm>
            <a:off x="417732" y="3496009"/>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85" name="Graphic 84" descr="Envelope">
            <a:extLst>
              <a:ext uri="{FF2B5EF4-FFF2-40B4-BE49-F238E27FC236}">
                <a16:creationId xmlns:a16="http://schemas.microsoft.com/office/drawing/2014/main" id="{158123E1-3C34-ED43-BFBA-A5034F35BB0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86" name="Group 85">
            <a:extLst>
              <a:ext uri="{FF2B5EF4-FFF2-40B4-BE49-F238E27FC236}">
                <a16:creationId xmlns:a16="http://schemas.microsoft.com/office/drawing/2014/main" id="{E0AE9071-5DC1-C84E-810A-9000C2D40463}"/>
              </a:ext>
            </a:extLst>
          </p:cNvPr>
          <p:cNvGrpSpPr/>
          <p:nvPr userDrawn="1"/>
        </p:nvGrpSpPr>
        <p:grpSpPr>
          <a:xfrm>
            <a:off x="423995" y="4414481"/>
            <a:ext cx="356400" cy="356400"/>
            <a:chOff x="761970" y="3386221"/>
            <a:chExt cx="356400" cy="356400"/>
          </a:xfrm>
        </p:grpSpPr>
        <p:sp>
          <p:nvSpPr>
            <p:cNvPr id="87" name="Oval 86">
              <a:extLst>
                <a:ext uri="{FF2B5EF4-FFF2-40B4-BE49-F238E27FC236}">
                  <a16:creationId xmlns:a16="http://schemas.microsoft.com/office/drawing/2014/main" id="{3BCBA0E5-0088-FE45-859D-5504D1B9D7A5}"/>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88" name="Graphic 87" descr="Speaker Phone">
              <a:extLst>
                <a:ext uri="{FF2B5EF4-FFF2-40B4-BE49-F238E27FC236}">
                  <a16:creationId xmlns:a16="http://schemas.microsoft.com/office/drawing/2014/main" id="{BD313B8D-1E69-B445-8915-F75E840D36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89" name="Oval 88">
            <a:extLst>
              <a:ext uri="{FF2B5EF4-FFF2-40B4-BE49-F238E27FC236}">
                <a16:creationId xmlns:a16="http://schemas.microsoft.com/office/drawing/2014/main" id="{1F8EDDA4-22BF-B248-9934-8D233E19B9FC}"/>
              </a:ext>
            </a:extLst>
          </p:cNvPr>
          <p:cNvSpPr/>
          <p:nvPr userDrawn="1"/>
        </p:nvSpPr>
        <p:spPr>
          <a:xfrm>
            <a:off x="422825" y="4846902"/>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90" name="Graphic 89" descr="Envelope">
            <a:extLst>
              <a:ext uri="{FF2B5EF4-FFF2-40B4-BE49-F238E27FC236}">
                <a16:creationId xmlns:a16="http://schemas.microsoft.com/office/drawing/2014/main" id="{A0F6DDD8-6FAF-1844-917C-EE466C38CCD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91" name="Titre 1">
            <a:extLst>
              <a:ext uri="{FF2B5EF4-FFF2-40B4-BE49-F238E27FC236}">
                <a16:creationId xmlns:a16="http://schemas.microsoft.com/office/drawing/2014/main" id="{2EA18B26-2909-5246-B8A5-45C8DDB46332}"/>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antoine.lacombe@cor2ed.com</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sp>
        <p:nvSpPr>
          <p:cNvPr id="92" name="Titre 1">
            <a:extLst>
              <a:ext uri="{FF2B5EF4-FFF2-40B4-BE49-F238E27FC236}">
                <a16:creationId xmlns:a16="http://schemas.microsoft.com/office/drawing/2014/main" id="{5D4DC5D9-E760-9642-A5E2-AD3873E7F256}"/>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Calibri" charset="0"/>
                <a:ea typeface="Calibri" charset="0"/>
                <a:cs typeface="Calibri" charset="0"/>
              </a:rPr>
              <a:t>froukje.sosef@cor2ed.com</a:t>
            </a:r>
            <a:endParaRPr kumimoji="0" lang="en-GB" sz="1400" b="0" i="0" u="sng" strike="noStrike" kern="1200" cap="none" spc="0" normalizeH="0" baseline="0" noProof="0" dirty="0">
              <a:ln>
                <a:noFill/>
              </a:ln>
              <a:solidFill>
                <a:srgbClr val="5D8298"/>
              </a:solidFill>
              <a:effectLst/>
              <a:uLnTx/>
              <a:uFillTx/>
              <a:latin typeface="Calibri" charset="0"/>
              <a:ea typeface="Calibri" charset="0"/>
              <a:cs typeface="Calibri" charset="0"/>
            </a:endParaRPr>
          </a:p>
        </p:txBody>
      </p:sp>
      <p:pic>
        <p:nvPicPr>
          <p:cNvPr id="93" name="Picture 92" descr="Diagram&#10;&#10;Description automatically generated">
            <a:extLst>
              <a:ext uri="{FF2B5EF4-FFF2-40B4-BE49-F238E27FC236}">
                <a16:creationId xmlns:a16="http://schemas.microsoft.com/office/drawing/2014/main" id="{E95EFB6E-FFD5-EB4E-ABF2-DE0DB9F91EAF}"/>
              </a:ext>
            </a:extLst>
          </p:cNvPr>
          <p:cNvPicPr>
            <a:picLocks noChangeAspect="1"/>
          </p:cNvPicPr>
          <p:nvPr userDrawn="1"/>
        </p:nvPicPr>
        <p:blipFill rotWithShape="1">
          <a:blip r:embed="rId6"/>
          <a:srcRect t="13294" r="38941"/>
          <a:stretch/>
        </p:blipFill>
        <p:spPr>
          <a:xfrm>
            <a:off x="6769699" y="-1"/>
            <a:ext cx="5422301" cy="6181375"/>
          </a:xfrm>
          <a:prstGeom prst="rect">
            <a:avLst/>
          </a:prstGeom>
        </p:spPr>
      </p:pic>
      <p:sp>
        <p:nvSpPr>
          <p:cNvPr id="94" name="Rounded Rectangle 93">
            <a:extLst>
              <a:ext uri="{FF2B5EF4-FFF2-40B4-BE49-F238E27FC236}">
                <a16:creationId xmlns:a16="http://schemas.microsoft.com/office/drawing/2014/main" id="{222C2FE4-BABA-9748-B27B-F9ADEFCF88FE}"/>
              </a:ext>
            </a:extLst>
          </p:cNvPr>
          <p:cNvSpPr/>
          <p:nvPr userDrawn="1"/>
        </p:nvSpPr>
        <p:spPr>
          <a:xfrm>
            <a:off x="41816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ounded Rectangle 94">
            <a:extLst>
              <a:ext uri="{FF2B5EF4-FFF2-40B4-BE49-F238E27FC236}">
                <a16:creationId xmlns:a16="http://schemas.microsoft.com/office/drawing/2014/main" id="{FFB0C907-2616-6C44-B4C6-8B15DC2E1C11}"/>
              </a:ext>
            </a:extLst>
          </p:cNvPr>
          <p:cNvSpPr/>
          <p:nvPr userDrawn="1"/>
        </p:nvSpPr>
        <p:spPr>
          <a:xfrm>
            <a:off x="3400127" y="6036410"/>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7EC4FF2D-AF4A-8046-A5A7-6856D52F4B40}"/>
              </a:ext>
            </a:extLst>
          </p:cNvPr>
          <p:cNvSpPr txBox="1"/>
          <p:nvPr userDrawn="1"/>
        </p:nvSpPr>
        <p:spPr>
          <a:xfrm>
            <a:off x="787049" y="5497848"/>
            <a:ext cx="263493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Connect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ea typeface="Aileron" charset="0"/>
                <a:cs typeface="PT Sans Narrow"/>
              </a:rPr>
              <a:t>LinkedIn @CORONARY CONNECT</a:t>
            </a:r>
          </a:p>
        </p:txBody>
      </p:sp>
      <p:sp>
        <p:nvSpPr>
          <p:cNvPr id="98" name="TextBox 97">
            <a:extLst>
              <a:ext uri="{FF2B5EF4-FFF2-40B4-BE49-F238E27FC236}">
                <a16:creationId xmlns:a16="http://schemas.microsoft.com/office/drawing/2014/main" id="{3C91917D-FB9D-424E-ABAD-120CD7406E8A}"/>
              </a:ext>
            </a:extLst>
          </p:cNvPr>
          <p:cNvSpPr txBox="1"/>
          <p:nvPr userDrawn="1"/>
        </p:nvSpPr>
        <p:spPr>
          <a:xfrm>
            <a:off x="3821101" y="5497848"/>
            <a:ext cx="263493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Watch on</a:t>
            </a:r>
          </a:p>
          <a:p>
            <a:pPr marL="0" marR="0" lvl="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ea typeface="Aileron" charset="0"/>
                <a:cs typeface="PT Sans Narrow"/>
              </a:rPr>
              <a:t>Vimeo @CORONARY CONNECT</a:t>
            </a:r>
          </a:p>
        </p:txBody>
      </p:sp>
      <p:sp>
        <p:nvSpPr>
          <p:cNvPr id="99" name="Rectangle 98">
            <a:hlinkClick r:id="rId7"/>
            <a:extLst>
              <a:ext uri="{FF2B5EF4-FFF2-40B4-BE49-F238E27FC236}">
                <a16:creationId xmlns:a16="http://schemas.microsoft.com/office/drawing/2014/main" id="{1721E7C3-126D-994E-9668-79E051061A8B}"/>
              </a:ext>
            </a:extLst>
          </p:cNvPr>
          <p:cNvSpPr/>
          <p:nvPr userDrawn="1"/>
        </p:nvSpPr>
        <p:spPr>
          <a:xfrm>
            <a:off x="787049" y="3551583"/>
            <a:ext cx="2141681"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0" name="Rectangle 99">
            <a:hlinkClick r:id="rId8"/>
            <a:extLst>
              <a:ext uri="{FF2B5EF4-FFF2-40B4-BE49-F238E27FC236}">
                <a16:creationId xmlns:a16="http://schemas.microsoft.com/office/drawing/2014/main" id="{FD0814AC-D433-7240-9F2A-C82A1231A6A1}"/>
              </a:ext>
            </a:extLst>
          </p:cNvPr>
          <p:cNvSpPr/>
          <p:nvPr userDrawn="1"/>
        </p:nvSpPr>
        <p:spPr>
          <a:xfrm>
            <a:off x="832866" y="4884954"/>
            <a:ext cx="2360908"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1" name="Rectangle 100">
            <a:hlinkClick r:id="rId9"/>
            <a:extLst>
              <a:ext uri="{FF2B5EF4-FFF2-40B4-BE49-F238E27FC236}">
                <a16:creationId xmlns:a16="http://schemas.microsoft.com/office/drawing/2014/main" id="{D7AB671C-E666-4146-A353-8A9EF0C3D2C8}"/>
              </a:ext>
            </a:extLst>
          </p:cNvPr>
          <p:cNvSpPr/>
          <p:nvPr userDrawn="1"/>
        </p:nvSpPr>
        <p:spPr>
          <a:xfrm>
            <a:off x="403163" y="5500414"/>
            <a:ext cx="2857927"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2" name="Rounded Rectangle 101">
            <a:extLst>
              <a:ext uri="{FF2B5EF4-FFF2-40B4-BE49-F238E27FC236}">
                <a16:creationId xmlns:a16="http://schemas.microsoft.com/office/drawing/2014/main" id="{7FBC0F28-B22E-634A-8C4E-38D3E0E80AFE}"/>
              </a:ext>
            </a:extLst>
          </p:cNvPr>
          <p:cNvSpPr/>
          <p:nvPr userDrawn="1"/>
        </p:nvSpPr>
        <p:spPr>
          <a:xfrm>
            <a:off x="416331" y="6033094"/>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6A2D46CA-F6D4-E14A-8C26-CA83A71A5C24}"/>
              </a:ext>
            </a:extLst>
          </p:cNvPr>
          <p:cNvSpPr txBox="1"/>
          <p:nvPr userDrawn="1"/>
        </p:nvSpPr>
        <p:spPr>
          <a:xfrm>
            <a:off x="805458" y="6013567"/>
            <a:ext cx="1822326"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Visit us at</a:t>
            </a:r>
          </a:p>
          <a:p>
            <a:pPr>
              <a:lnSpc>
                <a:spcPct val="90000"/>
              </a:lnSpc>
            </a:pPr>
            <a:r>
              <a:rPr lang="en-GB" sz="1400" dirty="0" err="1">
                <a:solidFill>
                  <a:schemeClr val="tx2"/>
                </a:solidFill>
                <a:ea typeface="Aileron" charset="0"/>
                <a:cs typeface="PT Sans Narrow"/>
              </a:rPr>
              <a:t>coronaryconnect.com</a:t>
            </a:r>
            <a:endParaRPr lang="en-GB" sz="1400" dirty="0">
              <a:solidFill>
                <a:schemeClr val="tx2"/>
              </a:solidFill>
              <a:ea typeface="Aileron" charset="0"/>
              <a:cs typeface="PT Sans Narrow"/>
            </a:endParaRPr>
          </a:p>
        </p:txBody>
      </p:sp>
      <p:sp>
        <p:nvSpPr>
          <p:cNvPr id="104" name="Rectangle 103">
            <a:hlinkClick r:id="rId10"/>
            <a:extLst>
              <a:ext uri="{FF2B5EF4-FFF2-40B4-BE49-F238E27FC236}">
                <a16:creationId xmlns:a16="http://schemas.microsoft.com/office/drawing/2014/main" id="{43E74704-1B39-FE45-BFA5-E67BF4C90160}"/>
              </a:ext>
            </a:extLst>
          </p:cNvPr>
          <p:cNvSpPr/>
          <p:nvPr userDrawn="1"/>
        </p:nvSpPr>
        <p:spPr>
          <a:xfrm>
            <a:off x="391316" y="6023566"/>
            <a:ext cx="2236467"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6" name="TextBox 105">
            <a:extLst>
              <a:ext uri="{FF2B5EF4-FFF2-40B4-BE49-F238E27FC236}">
                <a16:creationId xmlns:a16="http://schemas.microsoft.com/office/drawing/2014/main" id="{0FDF32C7-5DC7-2B46-972E-BE83EF98E4A1}"/>
              </a:ext>
            </a:extLst>
          </p:cNvPr>
          <p:cNvSpPr txBox="1"/>
          <p:nvPr userDrawn="1"/>
        </p:nvSpPr>
        <p:spPr>
          <a:xfrm>
            <a:off x="3820914" y="6013567"/>
            <a:ext cx="2634939" cy="424732"/>
          </a:xfrm>
          <a:prstGeom prst="rect">
            <a:avLst/>
          </a:prstGeom>
          <a:noFill/>
        </p:spPr>
        <p:txBody>
          <a:bodyPr wrap="square" rtlCol="0">
            <a:spAutoFit/>
          </a:bodyPr>
          <a:lstStyle/>
          <a:p>
            <a:pPr>
              <a:lnSpc>
                <a:spcPct val="90000"/>
              </a:lnSpc>
            </a:pPr>
            <a:r>
              <a:rPr lang="en-GB" sz="1000" b="1" dirty="0">
                <a:solidFill>
                  <a:schemeClr val="tx2"/>
                </a:solidFill>
                <a:ea typeface="Aileron" charset="0"/>
                <a:cs typeface="PT Sans Narrow"/>
              </a:rPr>
              <a:t>Follow us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dirty="0">
                <a:solidFill>
                  <a:schemeClr val="tx2"/>
                </a:solidFill>
                <a:ea typeface="Aileron" charset="0"/>
                <a:cs typeface="PT Sans Narrow"/>
              </a:rPr>
              <a:t>Twitter @</a:t>
            </a:r>
            <a:r>
              <a:rPr lang="en-GB" sz="1400" dirty="0" err="1">
                <a:solidFill>
                  <a:schemeClr val="tx2"/>
                </a:solidFill>
                <a:ea typeface="Aileron" charset="0"/>
                <a:cs typeface="PT Sans Narrow"/>
              </a:rPr>
              <a:t>CoronaryConnect</a:t>
            </a:r>
            <a:endParaRPr lang="en-GB" sz="1400" dirty="0">
              <a:solidFill>
                <a:schemeClr val="tx2"/>
              </a:solidFill>
              <a:ea typeface="Aileron" charset="0"/>
              <a:cs typeface="PT Sans Narrow"/>
            </a:endParaRPr>
          </a:p>
        </p:txBody>
      </p:sp>
      <p:sp>
        <p:nvSpPr>
          <p:cNvPr id="107" name="Rectangle 106">
            <a:hlinkClick r:id="rId11"/>
            <a:extLst>
              <a:ext uri="{FF2B5EF4-FFF2-40B4-BE49-F238E27FC236}">
                <a16:creationId xmlns:a16="http://schemas.microsoft.com/office/drawing/2014/main" id="{24C4F7BC-1E56-4646-83AC-4301A9704E03}"/>
              </a:ext>
            </a:extLst>
          </p:cNvPr>
          <p:cNvSpPr/>
          <p:nvPr userDrawn="1"/>
        </p:nvSpPr>
        <p:spPr>
          <a:xfrm>
            <a:off x="3380402" y="6033097"/>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9" name="Rounded Rectangle 108">
            <a:extLst>
              <a:ext uri="{FF2B5EF4-FFF2-40B4-BE49-F238E27FC236}">
                <a16:creationId xmlns:a16="http://schemas.microsoft.com/office/drawing/2014/main" id="{AC3BA181-53D3-6D44-B28C-30A09C8515D6}"/>
              </a:ext>
            </a:extLst>
          </p:cNvPr>
          <p:cNvSpPr/>
          <p:nvPr userDrawn="1"/>
        </p:nvSpPr>
        <p:spPr>
          <a:xfrm>
            <a:off x="3404557"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a:hlinkClick r:id="rId12"/>
            <a:extLst>
              <a:ext uri="{FF2B5EF4-FFF2-40B4-BE49-F238E27FC236}">
                <a16:creationId xmlns:a16="http://schemas.microsoft.com/office/drawing/2014/main" id="{A620C073-F745-2140-9215-F962A91ACD72}"/>
              </a:ext>
            </a:extLst>
          </p:cNvPr>
          <p:cNvSpPr/>
          <p:nvPr userDrawn="1"/>
        </p:nvSpPr>
        <p:spPr>
          <a:xfrm>
            <a:off x="3360577" y="5507360"/>
            <a:ext cx="2061726"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3" name="Picture 112">
            <a:extLst>
              <a:ext uri="{FF2B5EF4-FFF2-40B4-BE49-F238E27FC236}">
                <a16:creationId xmlns:a16="http://schemas.microsoft.com/office/drawing/2014/main" id="{A757DDBB-1635-AB4C-8664-0306D135F707}"/>
              </a:ext>
            </a:extLst>
          </p:cNvPr>
          <p:cNvPicPr>
            <a:picLocks noChangeAspect="1"/>
          </p:cNvPicPr>
          <p:nvPr userDrawn="1"/>
        </p:nvPicPr>
        <p:blipFill>
          <a:blip r:embed="rId13"/>
          <a:stretch>
            <a:fillRect/>
          </a:stretch>
        </p:blipFill>
        <p:spPr>
          <a:xfrm>
            <a:off x="479376" y="739177"/>
            <a:ext cx="2281465" cy="775699"/>
          </a:xfrm>
          <a:prstGeom prst="rect">
            <a:avLst/>
          </a:prstGeom>
        </p:spPr>
      </p:pic>
      <p:pic>
        <p:nvPicPr>
          <p:cNvPr id="114" name="Picture 2" descr="Linkedin logo logo website icon - Popular Social Media Flat">
            <a:extLst>
              <a:ext uri="{FF2B5EF4-FFF2-40B4-BE49-F238E27FC236}">
                <a16:creationId xmlns:a16="http://schemas.microsoft.com/office/drawing/2014/main" id="{DE30241F-B7F6-8948-930B-4D2E825FD82D}"/>
              </a:ext>
            </a:extLst>
          </p:cNvPr>
          <p:cNvPicPr>
            <a:picLocks noChangeAspect="1" noChangeArrowheads="1"/>
          </p:cNvPicPr>
          <p:nvPr userDrawn="1"/>
        </p:nvPicPr>
        <p:blipFill>
          <a:blip r:embed="rId14">
            <a:biLevel thresh="25000"/>
            <a:extLst>
              <a:ext uri="{28A0092B-C50C-407E-A947-70E740481C1C}">
                <a14:useLocalDpi xmlns:a14="http://schemas.microsoft.com/office/drawing/2010/main" val="0"/>
              </a:ext>
            </a:extLst>
          </a:blip>
          <a:srcRect/>
          <a:stretch>
            <a:fillRect/>
          </a:stretch>
        </p:blipFill>
        <p:spPr bwMode="auto">
          <a:xfrm>
            <a:off x="341784" y="5424935"/>
            <a:ext cx="526472" cy="526472"/>
          </a:xfrm>
          <a:prstGeom prst="rect">
            <a:avLst/>
          </a:prstGeom>
          <a:noFill/>
          <a:extLst>
            <a:ext uri="{909E8E84-426E-40DD-AFC4-6F175D3DCCD1}">
              <a14:hiddenFill xmlns:a14="http://schemas.microsoft.com/office/drawing/2010/main">
                <a:solidFill>
                  <a:srgbClr val="FFFFFF"/>
                </a:solidFill>
              </a14:hiddenFill>
            </a:ext>
          </a:extLst>
        </p:spPr>
      </p:pic>
      <p:pic>
        <p:nvPicPr>
          <p:cNvPr id="115" name="Graphic 114" descr="World">
            <a:extLst>
              <a:ext uri="{FF2B5EF4-FFF2-40B4-BE49-F238E27FC236}">
                <a16:creationId xmlns:a16="http://schemas.microsoft.com/office/drawing/2014/main" id="{877075C0-10C6-5742-810A-0C2AC82BDF48}"/>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47989" y="6070903"/>
            <a:ext cx="306593" cy="306593"/>
          </a:xfrm>
          <a:prstGeom prst="rect">
            <a:avLst/>
          </a:prstGeom>
        </p:spPr>
      </p:pic>
      <p:pic>
        <p:nvPicPr>
          <p:cNvPr id="116" name="Picture 4" descr="Vimeo Icon Logo - Free vector graphic on Pixabay">
            <a:extLst>
              <a:ext uri="{FF2B5EF4-FFF2-40B4-BE49-F238E27FC236}">
                <a16:creationId xmlns:a16="http://schemas.microsoft.com/office/drawing/2014/main" id="{A24199BB-B4AC-7148-B4C4-105E557D949E}"/>
              </a:ext>
            </a:extLst>
          </p:cNvPr>
          <p:cNvPicPr>
            <a:picLocks noChangeAspect="1" noChangeArrowheads="1"/>
          </p:cNvPicPr>
          <p:nvPr userDrawn="1"/>
        </p:nvPicPr>
        <p:blipFill>
          <a:blip r:embed="rId17">
            <a:biLevel thresh="25000"/>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07723" y="5424935"/>
            <a:ext cx="563578" cy="56357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Free White Twitter Icon - Download White Twitter Icon">
            <a:extLst>
              <a:ext uri="{FF2B5EF4-FFF2-40B4-BE49-F238E27FC236}">
                <a16:creationId xmlns:a16="http://schemas.microsoft.com/office/drawing/2014/main" id="{D5CB0EA3-4E91-FD46-9905-EC7B458E9DF2}"/>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442843" y="6086443"/>
            <a:ext cx="278977" cy="2789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extLst>
    <p:ext uri="{DCECCB84-F9BA-43D5-87BE-67443E8EF086}">
      <p15:sldGuideLst xmlns:p15="http://schemas.microsoft.com/office/powerpoint/2012/main">
        <p15:guide id="1" pos="3840" userDrawn="1">
          <p15:clr>
            <a:srgbClr val="FBAE40"/>
          </p15:clr>
        </p15:guide>
        <p15:guide id="2" pos="28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03C750"/>
                </a:solidFill>
                <a:latin typeface="PT Sans Narrow" charset="-52"/>
                <a:ea typeface="PT Sans Narrow" charset="-52"/>
                <a:cs typeface="PT Sans Narrow" charset="-5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16" name="Espace réservé du numéro de diapositive 6"/>
          <p:cNvSpPr>
            <a:spLocks noGrp="1"/>
          </p:cNvSpPr>
          <p:nvPr>
            <p:ph type="sldNum" sz="quarter" idx="4"/>
          </p:nvPr>
        </p:nvSpPr>
        <p:spPr>
          <a:xfrm>
            <a:off x="10512492" y="6356353"/>
            <a:ext cx="1069909" cy="365125"/>
          </a:xfrm>
          <a:prstGeom prst="rect">
            <a:avLst/>
          </a:prstGeom>
        </p:spPr>
        <p:txBody>
          <a:bodyPr vert="horz" lIns="0" tIns="0" rIns="0" bIns="0" rtlCol="0" anchor="ctr"/>
          <a:lstStyle>
            <a:lvl1pPr algn="r">
              <a:defRPr sz="1200">
                <a:solidFill>
                  <a:srgbClr val="5D8298"/>
                </a:solidFill>
                <a:latin typeface="PT Sans Narrow" charset="-52"/>
                <a:ea typeface="PT Sans Narrow" charset="-52"/>
                <a:cs typeface="PT Sans Narrow" charset="-52"/>
              </a:defRPr>
            </a:lvl1pPr>
          </a:lstStyle>
          <a:p>
            <a:fld id="{FCE43C0F-8A7B-3A4B-9DB5-B3472E36E833}" type="slidenum">
              <a:rPr lang="en-GB" smtClean="0"/>
              <a:pPr/>
              <a:t>‹#›</a:t>
            </a:fld>
            <a:endParaRPr lang="en-GB" dirty="0"/>
          </a:p>
        </p:txBody>
      </p:sp>
      <p:sp>
        <p:nvSpPr>
          <p:cNvPr id="17" name="Content Placeholder 5"/>
          <p:cNvSpPr>
            <a:spLocks noGrp="1"/>
          </p:cNvSpPr>
          <p:nvPr>
            <p:ph sz="quarter" idx="13"/>
          </p:nvPr>
        </p:nvSpPr>
        <p:spPr>
          <a:xfrm>
            <a:off x="620184" y="6356353"/>
            <a:ext cx="8116800" cy="365125"/>
          </a:xfrm>
          <a:prstGeom prst="rect">
            <a:avLst/>
          </a:prstGeom>
        </p:spPr>
        <p:txBody>
          <a:bodyPr anchor="ctr" anchorCtr="0">
            <a:noAutofit/>
          </a:bodyPr>
          <a:lstStyle>
            <a:lvl1pPr marL="0" indent="0">
              <a:buNone/>
              <a:defRPr sz="1200">
                <a:solidFill>
                  <a:srgbClr val="5D8298"/>
                </a:solidFill>
                <a:latin typeface="PT Sans Narrow"/>
                <a:cs typeface="PT Sans Narrow"/>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quarter" idx="14"/>
          </p:nvPr>
        </p:nvSpPr>
        <p:spPr>
          <a:xfrm>
            <a:off x="620184" y="1987199"/>
            <a:ext cx="10962216"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36374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asic Layout">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23325" y="218242"/>
            <a:ext cx="9793088" cy="768085"/>
          </a:xfrm>
          <a:prstGeom prst="rect">
            <a:avLst/>
          </a:prstGeom>
        </p:spPr>
        <p:txBody>
          <a:bodyPr lIns="0" tIns="0" rIns="0" bIns="0" anchor="b" anchorCtr="0"/>
          <a:lstStyle>
            <a:lvl1pPr marL="0" indent="0" algn="l" latinLnBrk="0">
              <a:buNone/>
              <a:defRPr sz="2933" b="1" baseline="0">
                <a:solidFill>
                  <a:srgbClr val="2765B0"/>
                </a:solidFill>
                <a:latin typeface="+mj-lt"/>
                <a:cs typeface="Arial" pitchFamily="34" charset="0"/>
              </a:defRPr>
            </a:lvl1pPr>
          </a:lstStyle>
          <a:p>
            <a:pPr lvl="0"/>
            <a:r>
              <a:rPr lang="en-US" altLang="ko-KR" dirty="0"/>
              <a:t>BASIC LAYOUT</a:t>
            </a:r>
          </a:p>
        </p:txBody>
      </p:sp>
      <p:cxnSp>
        <p:nvCxnSpPr>
          <p:cNvPr id="5" name="Straight Connector 4"/>
          <p:cNvCxnSpPr/>
          <p:nvPr userDrawn="1"/>
        </p:nvCxnSpPr>
        <p:spPr>
          <a:xfrm>
            <a:off x="-8043" y="1089693"/>
            <a:ext cx="10232501"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A9997E85-1B0A-47BD-A027-80F402C2DE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16480" y="110316"/>
            <a:ext cx="1583499" cy="876729"/>
          </a:xfrm>
          <a:prstGeom prst="rect">
            <a:avLst/>
          </a:prstGeom>
        </p:spPr>
      </p:pic>
      <p:sp>
        <p:nvSpPr>
          <p:cNvPr id="4" name="Text Placeholder 3">
            <a:extLst>
              <a:ext uri="{FF2B5EF4-FFF2-40B4-BE49-F238E27FC236}">
                <a16:creationId xmlns:a16="http://schemas.microsoft.com/office/drawing/2014/main" id="{0FFA70EC-45D7-D14E-BDC2-E4F9F7FB570A}"/>
              </a:ext>
            </a:extLst>
          </p:cNvPr>
          <p:cNvSpPr>
            <a:spLocks noGrp="1"/>
          </p:cNvSpPr>
          <p:nvPr>
            <p:ph type="body" sz="quarter" idx="11"/>
          </p:nvPr>
        </p:nvSpPr>
        <p:spPr>
          <a:xfrm>
            <a:off x="623325" y="1316767"/>
            <a:ext cx="10945283" cy="4704523"/>
          </a:xfrm>
          <a:prstGeom prst="rect">
            <a:avLst/>
          </a:prstGeom>
        </p:spPr>
        <p:txBody>
          <a:bodyPr lIns="0" tIns="0" rIns="0" bIns="0"/>
          <a:lstStyle>
            <a:lvl1pPr marL="355591" indent="-355591" latinLnBrk="0">
              <a:spcBef>
                <a:spcPts val="1200"/>
              </a:spcBef>
              <a:buClr>
                <a:schemeClr val="tx1"/>
              </a:buClr>
              <a:buSzPct val="120000"/>
              <a:buFont typeface="Arial" panose="020B0604020202020204" pitchFamily="34" charset="0"/>
              <a:buChar char="•"/>
              <a:tabLst/>
              <a:defRPr sz="2400">
                <a:solidFill>
                  <a:srgbClr val="595959"/>
                </a:solidFill>
              </a:defRPr>
            </a:lvl1pPr>
            <a:lvl2pPr marL="893211" indent="-357708" latinLnBrk="0">
              <a:buClr>
                <a:schemeClr val="tx1"/>
              </a:buClr>
              <a:tabLst/>
              <a:defRPr sz="2133">
                <a:solidFill>
                  <a:srgbClr val="595959"/>
                </a:solidFill>
              </a:defRPr>
            </a:lvl2pPr>
            <a:lvl3pPr latinLnBrk="0">
              <a:buClr>
                <a:schemeClr val="tx1"/>
              </a:buClr>
              <a:defRPr sz="1867">
                <a:solidFill>
                  <a:srgbClr val="595959"/>
                </a:solidFill>
              </a:defRPr>
            </a:lvl3pPr>
            <a:lvl4pPr latinLnBrk="0">
              <a:buClr>
                <a:schemeClr val="tx1"/>
              </a:buClr>
              <a:defRPr sz="1867">
                <a:solidFill>
                  <a:srgbClr val="595959"/>
                </a:solidFill>
              </a:defRPr>
            </a:lvl4pPr>
            <a:lvl5pPr latinLnBrk="0">
              <a:buClr>
                <a:schemeClr val="tx1"/>
              </a:buClr>
              <a:defRPr sz="1867">
                <a:solidFill>
                  <a:srgbClr val="59595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F6AF35BC-32BB-684E-8F64-6C88C9D4B421}"/>
              </a:ext>
            </a:extLst>
          </p:cNvPr>
          <p:cNvSpPr>
            <a:spLocks noGrp="1"/>
          </p:cNvSpPr>
          <p:nvPr>
            <p:ph type="body" sz="quarter" idx="12" hasCustomPrompt="1"/>
          </p:nvPr>
        </p:nvSpPr>
        <p:spPr>
          <a:xfrm>
            <a:off x="623325" y="6528753"/>
            <a:ext cx="10944000" cy="164148"/>
          </a:xfrm>
          <a:prstGeom prst="rect">
            <a:avLst/>
          </a:prstGeom>
        </p:spPr>
        <p:txBody>
          <a:bodyPr lIns="0" tIns="0" rIns="0" bIns="0" anchor="b" anchorCtr="0">
            <a:spAutoFit/>
          </a:bodyPr>
          <a:lstStyle>
            <a:lvl1pPr marL="0" indent="0">
              <a:buNone/>
              <a:defRPr sz="1067">
                <a:solidFill>
                  <a:schemeClr val="tx1"/>
                </a:solidFill>
              </a:defRPr>
            </a:lvl1pPr>
          </a:lstStyle>
          <a:p>
            <a:pPr lvl="0"/>
            <a:r>
              <a:rPr lang="en-US" dirty="0"/>
              <a:t>Footer</a:t>
            </a:r>
          </a:p>
        </p:txBody>
      </p:sp>
    </p:spTree>
    <p:extLst>
      <p:ext uri="{BB962C8B-B14F-4D97-AF65-F5344CB8AC3E}">
        <p14:creationId xmlns:p14="http://schemas.microsoft.com/office/powerpoint/2010/main" val="2979683770"/>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A1DB8-29E5-3B40-9F48-4C2C7A2E572F}"/>
              </a:ext>
            </a:extLst>
          </p:cNvPr>
          <p:cNvPicPr>
            <a:picLocks noChangeAspect="1"/>
          </p:cNvPicPr>
          <p:nvPr userDrawn="1"/>
        </p:nvPicPr>
        <p:blipFill>
          <a:blip r:embed="rId2">
            <a:alphaModFix amt="10000"/>
          </a:blip>
          <a:stretch>
            <a:fillRect/>
          </a:stretch>
        </p:blipFill>
        <p:spPr>
          <a:xfrm>
            <a:off x="3731846" y="1142244"/>
            <a:ext cx="4728308" cy="4573512"/>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rgbClr val="A5131F"/>
                </a:solidFill>
                <a:latin typeface="+mj-lt"/>
                <a:ea typeface="Verdana" panose="020B0604030504040204" pitchFamily="34" charset="0"/>
                <a:cs typeface="Verdana" panose="020B0604030504040204" pitchFamily="34" charset="0"/>
              </a:defRPr>
            </a:lvl1pPr>
          </a:lstStyle>
          <a:p>
            <a:r>
              <a:rPr lang="en-GB" noProof="0" dirty="0"/>
              <a:t>Click and Modify </a:t>
            </a:r>
            <a:br>
              <a:rPr lang="en-GB" noProof="0" dirty="0"/>
            </a:br>
            <a:r>
              <a:rPr lang="en-GB" noProof="0" dirty="0"/>
              <a:t>the text</a:t>
            </a:r>
          </a:p>
        </p:txBody>
      </p:sp>
      <p:sp>
        <p:nvSpPr>
          <p:cNvPr id="5"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C8940A2D-DA63-B14B-8D6A-6668AAD5CD24}"/>
              </a:ext>
            </a:extLst>
          </p:cNvPr>
          <p:cNvPicPr>
            <a:picLocks noChangeAspect="1"/>
          </p:cNvPicPr>
          <p:nvPr userDrawn="1"/>
        </p:nvPicPr>
        <p:blipFill>
          <a:blip r:embed="rId2">
            <a:alphaModFix amt="10000"/>
          </a:blip>
          <a:stretch>
            <a:fillRect/>
          </a:stretch>
        </p:blipFill>
        <p:spPr>
          <a:xfrm>
            <a:off x="3731846" y="1142244"/>
            <a:ext cx="4728308" cy="4573512"/>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mj-lt"/>
                <a:ea typeface="PT Sans Narrow" charset="-52"/>
                <a:cs typeface="PT Sans Narrow" charset="-52"/>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mj-lt"/>
              </a:defRPr>
            </a:lvl1pPr>
          </a:lstStyle>
          <a:p>
            <a:endParaRPr lang="en-GB" dirty="0"/>
          </a:p>
        </p:txBody>
      </p:sp>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mj-lt"/>
                <a:ea typeface="Verdana" panose="020B0604030504040204" pitchFamily="34" charset="0"/>
                <a:cs typeface="Verdana" panose="020B060403050404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mj-lt"/>
                <a:ea typeface="Verdana" panose="020B060403050404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mj-lt"/>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58823E33-A8A5-6D44-A677-BCC2C15CE83E}"/>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5" name="Content Placeholder 5">
            <a:extLst>
              <a:ext uri="{FF2B5EF4-FFF2-40B4-BE49-F238E27FC236}">
                <a16:creationId xmlns:a16="http://schemas.microsoft.com/office/drawing/2014/main" id="{483783C9-4323-6747-8FD8-E56C757F490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584859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mj-lt"/>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buClr>
                <a:schemeClr val="accent1"/>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mj-lt"/>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47C00BCC-CDB0-1747-9839-2B0BC92369CE}"/>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2145174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mj-lt"/>
                <a:ea typeface="Verdana" panose="020B0604030504040204" pitchFamily="34" charset="0"/>
                <a:cs typeface="Verdan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mj-lt"/>
                <a:ea typeface="Verdana" panose="020B0604030504040204" pitchFamily="34" charset="0"/>
                <a:cs typeface="Verdana" panose="020B060403050404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mj-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sp>
        <p:nvSpPr>
          <p:cNvPr id="6" name="Content Placeholder 5">
            <a:extLst>
              <a:ext uri="{FF2B5EF4-FFF2-40B4-BE49-F238E27FC236}">
                <a16:creationId xmlns:a16="http://schemas.microsoft.com/office/drawing/2014/main" id="{638D6C52-376B-EC4D-A102-C2D5ACBD778F}"/>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buNone/>
              <a:defRPr sz="1200">
                <a:solidFill>
                  <a:srgbClr val="5D8298"/>
                </a:solidFill>
                <a:latin typeface="Calibri" panose="020F0502020204030204" pitchFamily="34" charset="0"/>
                <a:cs typeface="Calibri" panose="020F050202020403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mn-lt"/>
                <a:ea typeface="Verdana" panose="020B0604030504040204" pitchFamily="34" charset="0"/>
                <a:cs typeface="Verdana" panose="020B0604030504040204" pitchFamily="34" charset="0"/>
              </a:defRPr>
            </a:lvl1pPr>
          </a:lstStyle>
          <a:p>
            <a:fld id="{FCE43C0F-8A7B-3A4B-9DB5-B3472E36E833}" type="slidenum">
              <a:rPr lang="en-GB" smtClean="0"/>
              <a:pPr/>
              <a:t>‹#›</a:t>
            </a:fld>
            <a:endParaRPr lang="en-GB" dirty="0"/>
          </a:p>
        </p:txBody>
      </p:sp>
      <p:pic>
        <p:nvPicPr>
          <p:cNvPr id="6" name="Picture 5">
            <a:extLst>
              <a:ext uri="{FF2B5EF4-FFF2-40B4-BE49-F238E27FC236}">
                <a16:creationId xmlns:a16="http://schemas.microsoft.com/office/drawing/2014/main" id="{2A3F9B3E-58C9-8544-827B-2770BE50DA0D}"/>
              </a:ext>
            </a:extLst>
          </p:cNvPr>
          <p:cNvPicPr>
            <a:picLocks noChangeAspect="1"/>
          </p:cNvPicPr>
          <p:nvPr userDrawn="1"/>
        </p:nvPicPr>
        <p:blipFill>
          <a:blip r:embed="rId17"/>
          <a:stretch>
            <a:fillRect/>
          </a:stretch>
        </p:blipFill>
        <p:spPr>
          <a:xfrm>
            <a:off x="10138667" y="378331"/>
            <a:ext cx="1558000" cy="5297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62" r:id="rId3"/>
    <p:sldLayoutId id="2147483650" r:id="rId4"/>
    <p:sldLayoutId id="2147483661" r:id="rId5"/>
    <p:sldLayoutId id="2147483652" r:id="rId6"/>
    <p:sldLayoutId id="2147483677" r:id="rId7"/>
    <p:sldLayoutId id="2147483657" r:id="rId8"/>
    <p:sldLayoutId id="2147483654" r:id="rId9"/>
    <p:sldLayoutId id="2147483655" r:id="rId10"/>
    <p:sldLayoutId id="2147483675" r:id="rId11"/>
    <p:sldLayoutId id="2147483678" r:id="rId12"/>
    <p:sldLayoutId id="2147483656" r:id="rId13"/>
    <p:sldLayoutId id="2147483679" r:id="rId14"/>
    <p:sldLayoutId id="2147483681" r:id="rId15"/>
  </p:sldLayoutIdLst>
  <p:hf hdr="0" ftr="0" dt="0"/>
  <p:txStyles>
    <p:titleStyle>
      <a:lvl1pPr algn="l" defTabSz="457200" rtl="0" eaLnBrk="1" latinLnBrk="0" hangingPunct="1">
        <a:spcBef>
          <a:spcPct val="0"/>
        </a:spcBef>
        <a:buNone/>
        <a:defRPr sz="2800" b="1" i="0" kern="1200" cap="all" spc="100" baseline="0">
          <a:solidFill>
            <a:srgbClr val="5D8298"/>
          </a:solidFill>
          <a:latin typeface="+mj-lt"/>
          <a:ea typeface="Verdana" panose="020B0604030504040204" pitchFamily="34" charset="0"/>
          <a:cs typeface="Verdana" panose="020B060403050404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mj-lt"/>
          <a:ea typeface="+mn-ea"/>
          <a:cs typeface="PT Sans"/>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mj-lt"/>
          <a:ea typeface="+mn-ea"/>
          <a:cs typeface="PT Sans"/>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mj-lt"/>
          <a:ea typeface="+mn-ea"/>
          <a:cs typeface="PT Sans"/>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mj-lt"/>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93" userDrawn="1">
          <p15:clr>
            <a:srgbClr val="F26B43"/>
          </p15:clr>
        </p15:guide>
        <p15:guide id="3" pos="7287" userDrawn="1">
          <p15:clr>
            <a:srgbClr val="F26B43"/>
          </p15:clr>
        </p15:guide>
        <p15:guide id="4" orient="horz" pos="21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ov"/><Relationship Id="rId1" Type="http://schemas.microsoft.com/office/2007/relationships/media" Target="../media/media7.mov"/><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ov"/><Relationship Id="rId1" Type="http://schemas.microsoft.com/office/2007/relationships/media" Target="../media/media8.mov"/><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vimeo.com/channels/nursesconnect" TargetMode="External"/><Relationship Id="rId3" Type="http://schemas.openxmlformats.org/officeDocument/2006/relationships/hyperlink" Target="https://twitter.com/CoronaryConnect" TargetMode="External"/><Relationship Id="rId7" Type="http://schemas.openxmlformats.org/officeDocument/2006/relationships/hyperlink" Target="http://www.coronaryconnect.com/" TargetMode="External"/><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vimeo.com/channels/coronaryconnect" TargetMode="External"/><Relationship Id="rId11" Type="http://schemas.openxmlformats.org/officeDocument/2006/relationships/hyperlink" Target="https://twitter.com/nursesconnect" TargetMode="External"/><Relationship Id="rId5" Type="http://schemas.openxmlformats.org/officeDocument/2006/relationships/hyperlink" Target="mailto:carrie.brubaker@cor2ed.com" TargetMode="External"/><Relationship Id="rId10" Type="http://schemas.openxmlformats.org/officeDocument/2006/relationships/image" Target="../media/image25.png"/><Relationship Id="rId4" Type="http://schemas.openxmlformats.org/officeDocument/2006/relationships/hyperlink" Target="https://www.linkedin.com/company/coronary-connect" TargetMode="External"/><Relationship Id="rId9" Type="http://schemas.openxmlformats.org/officeDocument/2006/relationships/hyperlink" Target="https://www.linkedin.com/company/40845750" TargetMode="External"/><Relationship Id="rId1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72824B-8B98-9A43-9FB9-9B5391AD1CE5}"/>
              </a:ext>
            </a:extLst>
          </p:cNvPr>
          <p:cNvSpPr txBox="1"/>
          <p:nvPr/>
        </p:nvSpPr>
        <p:spPr>
          <a:xfrm>
            <a:off x="1524000" y="346369"/>
            <a:ext cx="9144000" cy="461665"/>
          </a:xfrm>
          <a:prstGeom prst="rect">
            <a:avLst/>
          </a:prstGeom>
          <a:noFill/>
        </p:spPr>
        <p:txBody>
          <a:bodyPr wrap="square" rtlCol="0">
            <a:spAutoFit/>
          </a:bodyPr>
          <a:lstStyle/>
          <a:p>
            <a:pPr algn="ctr"/>
            <a:r>
              <a:rPr lang="en-GB" sz="2400" dirty="0">
                <a:latin typeface="Helvetica Light"/>
                <a:cs typeface="Helvetica Light"/>
              </a:rPr>
              <a:t>Angio</a:t>
            </a:r>
          </a:p>
        </p:txBody>
      </p:sp>
      <p:pic>
        <p:nvPicPr>
          <p:cNvPr id="2" name="RCA (Converted)" descr="RCA (Converted)">
            <a:hlinkClick r:id="" action="ppaction://media"/>
            <a:extLst>
              <a:ext uri="{FF2B5EF4-FFF2-40B4-BE49-F238E27FC236}">
                <a16:creationId xmlns:a16="http://schemas.microsoft.com/office/drawing/2014/main" id="{220CD342-035F-A247-B220-90636FF2DB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4800" y="177800"/>
            <a:ext cx="6502400" cy="6502400"/>
          </a:xfrm>
          <a:prstGeom prst="rect">
            <a:avLst/>
          </a:prstGeom>
        </p:spPr>
      </p:pic>
      <p:sp>
        <p:nvSpPr>
          <p:cNvPr id="7" name="Slide Number Placeholder 6">
            <a:extLst>
              <a:ext uri="{FF2B5EF4-FFF2-40B4-BE49-F238E27FC236}">
                <a16:creationId xmlns:a16="http://schemas.microsoft.com/office/drawing/2014/main" id="{A7ECAF51-8DC7-AF40-8DEF-5287BB7BC5D1}"/>
              </a:ext>
            </a:extLst>
          </p:cNvPr>
          <p:cNvSpPr>
            <a:spLocks noGrp="1"/>
          </p:cNvSpPr>
          <p:nvPr>
            <p:ph type="sldNum" sz="quarter" idx="4"/>
          </p:nvPr>
        </p:nvSpPr>
        <p:spPr/>
        <p:txBody>
          <a:bodyPr/>
          <a:lstStyle/>
          <a:p>
            <a:fld id="{FCE43C0F-8A7B-3A4B-9DB5-B3472E36E833}" type="slidenum">
              <a:rPr lang="en-GB" smtClean="0"/>
              <a:pPr/>
              <a:t>10</a:t>
            </a:fld>
            <a:endParaRPr lang="en-GB" dirty="0"/>
          </a:p>
        </p:txBody>
      </p:sp>
      <p:sp>
        <p:nvSpPr>
          <p:cNvPr id="6" name="Content Placeholder 5">
            <a:extLst>
              <a:ext uri="{FF2B5EF4-FFF2-40B4-BE49-F238E27FC236}">
                <a16:creationId xmlns:a16="http://schemas.microsoft.com/office/drawing/2014/main" id="{C2627244-DC7F-5B4D-8519-95ED63E7B57A}"/>
              </a:ext>
            </a:extLst>
          </p:cNvPr>
          <p:cNvSpPr>
            <a:spLocks noGrp="1"/>
          </p:cNvSpPr>
          <p:nvPr>
            <p:ph sz="quarter" idx="15"/>
          </p:nvPr>
        </p:nvSpPr>
        <p:spPr/>
        <p:txBody>
          <a:bodyPr/>
          <a:lstStyle/>
          <a:p>
            <a:r>
              <a:rPr lang="en-GB"/>
              <a:t>Provided by Dr. Rohla</a:t>
            </a:r>
            <a:endParaRPr lang="en-GB" dirty="0"/>
          </a:p>
        </p:txBody>
      </p:sp>
      <p:pic>
        <p:nvPicPr>
          <p:cNvPr id="11" name="Picture 10">
            <a:extLst>
              <a:ext uri="{FF2B5EF4-FFF2-40B4-BE49-F238E27FC236}">
                <a16:creationId xmlns:a16="http://schemas.microsoft.com/office/drawing/2014/main" id="{BC1F0DB3-F942-C94E-8C7C-5F24DC39368A}"/>
              </a:ext>
            </a:extLst>
          </p:cNvPr>
          <p:cNvPicPr>
            <a:picLocks noChangeAspect="1"/>
          </p:cNvPicPr>
          <p:nvPr/>
        </p:nvPicPr>
        <p:blipFill>
          <a:blip r:embed="rId5"/>
          <a:stretch>
            <a:fillRect/>
          </a:stretch>
        </p:blipFill>
        <p:spPr>
          <a:xfrm>
            <a:off x="10138667" y="378331"/>
            <a:ext cx="1558000" cy="529720"/>
          </a:xfrm>
          <a:prstGeom prst="rect">
            <a:avLst/>
          </a:prstGeom>
        </p:spPr>
      </p:pic>
    </p:spTree>
    <p:extLst>
      <p:ext uri="{BB962C8B-B14F-4D97-AF65-F5344CB8AC3E}">
        <p14:creationId xmlns:p14="http://schemas.microsoft.com/office/powerpoint/2010/main" val="2172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72824B-8B98-9A43-9FB9-9B5391AD1CE5}"/>
              </a:ext>
            </a:extLst>
          </p:cNvPr>
          <p:cNvSpPr txBox="1"/>
          <p:nvPr/>
        </p:nvSpPr>
        <p:spPr>
          <a:xfrm>
            <a:off x="1524000" y="346369"/>
            <a:ext cx="9144000" cy="461665"/>
          </a:xfrm>
          <a:prstGeom prst="rect">
            <a:avLst/>
          </a:prstGeom>
          <a:noFill/>
        </p:spPr>
        <p:txBody>
          <a:bodyPr wrap="square" rtlCol="0">
            <a:spAutoFit/>
          </a:bodyPr>
          <a:lstStyle/>
          <a:p>
            <a:pPr algn="ctr"/>
            <a:r>
              <a:rPr lang="en-GB" sz="2400" dirty="0">
                <a:latin typeface="Helvetica Light"/>
                <a:cs typeface="Helvetica Light"/>
              </a:rPr>
              <a:t>Angio</a:t>
            </a:r>
          </a:p>
        </p:txBody>
      </p:sp>
      <p:pic>
        <p:nvPicPr>
          <p:cNvPr id="3" name="RCA LAOCRAN (Converted)" descr="RCA LAOCRAN (Converted)">
            <a:hlinkClick r:id="" action="ppaction://media"/>
            <a:extLst>
              <a:ext uri="{FF2B5EF4-FFF2-40B4-BE49-F238E27FC236}">
                <a16:creationId xmlns:a16="http://schemas.microsoft.com/office/drawing/2014/main" id="{7DE43656-79BA-604A-8B59-59BC17175B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4800" y="177800"/>
            <a:ext cx="6502400" cy="6502400"/>
          </a:xfrm>
          <a:prstGeom prst="rect">
            <a:avLst/>
          </a:prstGeom>
        </p:spPr>
      </p:pic>
      <p:sp>
        <p:nvSpPr>
          <p:cNvPr id="7" name="Slide Number Placeholder 6">
            <a:extLst>
              <a:ext uri="{FF2B5EF4-FFF2-40B4-BE49-F238E27FC236}">
                <a16:creationId xmlns:a16="http://schemas.microsoft.com/office/drawing/2014/main" id="{9B31A3F4-412E-9F4B-B806-2A47E7DC4FE1}"/>
              </a:ext>
            </a:extLst>
          </p:cNvPr>
          <p:cNvSpPr>
            <a:spLocks noGrp="1"/>
          </p:cNvSpPr>
          <p:nvPr>
            <p:ph type="sldNum" sz="quarter" idx="4"/>
          </p:nvPr>
        </p:nvSpPr>
        <p:spPr/>
        <p:txBody>
          <a:bodyPr/>
          <a:lstStyle/>
          <a:p>
            <a:fld id="{FCE43C0F-8A7B-3A4B-9DB5-B3472E36E833}" type="slidenum">
              <a:rPr lang="en-GB" smtClean="0"/>
              <a:pPr/>
              <a:t>11</a:t>
            </a:fld>
            <a:endParaRPr lang="en-GB" dirty="0"/>
          </a:p>
        </p:txBody>
      </p:sp>
      <p:sp>
        <p:nvSpPr>
          <p:cNvPr id="6" name="Content Placeholder 5">
            <a:extLst>
              <a:ext uri="{FF2B5EF4-FFF2-40B4-BE49-F238E27FC236}">
                <a16:creationId xmlns:a16="http://schemas.microsoft.com/office/drawing/2014/main" id="{071BB36A-8A08-8742-8ADF-88BF11B18A8A}"/>
              </a:ext>
            </a:extLst>
          </p:cNvPr>
          <p:cNvSpPr>
            <a:spLocks noGrp="1"/>
          </p:cNvSpPr>
          <p:nvPr>
            <p:ph sz="quarter" idx="15"/>
          </p:nvPr>
        </p:nvSpPr>
        <p:spPr/>
        <p:txBody>
          <a:bodyPr/>
          <a:lstStyle/>
          <a:p>
            <a:r>
              <a:rPr lang="en-GB"/>
              <a:t>Provided by Dr. Rohla</a:t>
            </a:r>
            <a:endParaRPr lang="en-GB" dirty="0"/>
          </a:p>
        </p:txBody>
      </p:sp>
      <p:pic>
        <p:nvPicPr>
          <p:cNvPr id="11" name="Picture 10">
            <a:extLst>
              <a:ext uri="{FF2B5EF4-FFF2-40B4-BE49-F238E27FC236}">
                <a16:creationId xmlns:a16="http://schemas.microsoft.com/office/drawing/2014/main" id="{D7CFA71B-48AB-0641-A2F4-7F29FC357ACC}"/>
              </a:ext>
            </a:extLst>
          </p:cNvPr>
          <p:cNvPicPr>
            <a:picLocks noChangeAspect="1"/>
          </p:cNvPicPr>
          <p:nvPr/>
        </p:nvPicPr>
        <p:blipFill>
          <a:blip r:embed="rId5"/>
          <a:stretch>
            <a:fillRect/>
          </a:stretch>
        </p:blipFill>
        <p:spPr>
          <a:xfrm>
            <a:off x="10138667" y="378331"/>
            <a:ext cx="1558000" cy="529720"/>
          </a:xfrm>
          <a:prstGeom prst="rect">
            <a:avLst/>
          </a:prstGeom>
        </p:spPr>
      </p:pic>
    </p:spTree>
    <p:extLst>
      <p:ext uri="{BB962C8B-B14F-4D97-AF65-F5344CB8AC3E}">
        <p14:creationId xmlns:p14="http://schemas.microsoft.com/office/powerpoint/2010/main" val="3627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837BF-95E6-DC41-8CD0-988409816435}"/>
              </a:ext>
            </a:extLst>
          </p:cNvPr>
          <p:cNvSpPr/>
          <p:nvPr/>
        </p:nvSpPr>
        <p:spPr>
          <a:xfrm>
            <a:off x="3210298" y="2327564"/>
            <a:ext cx="5771407" cy="4393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cs typeface="Calibri" panose="020F0502020204030204" pitchFamily="34" charset="0"/>
              </a:rPr>
              <a:t>Percutaneous coronary intervention (PCI)</a:t>
            </a:r>
          </a:p>
        </p:txBody>
      </p:sp>
      <p:sp>
        <p:nvSpPr>
          <p:cNvPr id="13" name="Rectangle 12">
            <a:extLst>
              <a:ext uri="{FF2B5EF4-FFF2-40B4-BE49-F238E27FC236}">
                <a16:creationId xmlns:a16="http://schemas.microsoft.com/office/drawing/2014/main" id="{80FE340C-34F2-9B41-8427-23FF89C100DA}"/>
              </a:ext>
            </a:extLst>
          </p:cNvPr>
          <p:cNvSpPr/>
          <p:nvPr/>
        </p:nvSpPr>
        <p:spPr>
          <a:xfrm>
            <a:off x="3210298" y="3381417"/>
            <a:ext cx="5771407" cy="4393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Conservative treatment</a:t>
            </a:r>
          </a:p>
        </p:txBody>
      </p:sp>
      <p:sp>
        <p:nvSpPr>
          <p:cNvPr id="3" name="Title 2">
            <a:extLst>
              <a:ext uri="{FF2B5EF4-FFF2-40B4-BE49-F238E27FC236}">
                <a16:creationId xmlns:a16="http://schemas.microsoft.com/office/drawing/2014/main" id="{9872648F-EB78-5D4A-BBAD-F5AC2EFF9D32}"/>
              </a:ext>
            </a:extLst>
          </p:cNvPr>
          <p:cNvSpPr>
            <a:spLocks noGrp="1"/>
          </p:cNvSpPr>
          <p:nvPr>
            <p:ph type="title"/>
          </p:nvPr>
        </p:nvSpPr>
        <p:spPr/>
        <p:txBody>
          <a:bodyPr/>
          <a:lstStyle/>
          <a:p>
            <a:r>
              <a:rPr lang="en-GB" dirty="0"/>
              <a:t>What should we do?</a:t>
            </a:r>
            <a:endParaRPr lang="en-US" dirty="0"/>
          </a:p>
        </p:txBody>
      </p:sp>
      <p:sp>
        <p:nvSpPr>
          <p:cNvPr id="5" name="Slide Number Placeholder 4">
            <a:extLst>
              <a:ext uri="{FF2B5EF4-FFF2-40B4-BE49-F238E27FC236}">
                <a16:creationId xmlns:a16="http://schemas.microsoft.com/office/drawing/2014/main" id="{C0C1CB2D-1BE4-B64D-B48A-E797E652673D}"/>
              </a:ext>
            </a:extLst>
          </p:cNvPr>
          <p:cNvSpPr>
            <a:spLocks noGrp="1"/>
          </p:cNvSpPr>
          <p:nvPr>
            <p:ph type="sldNum" sz="quarter" idx="4"/>
          </p:nvPr>
        </p:nvSpPr>
        <p:spPr/>
        <p:txBody>
          <a:bodyPr/>
          <a:lstStyle/>
          <a:p>
            <a:fld id="{FCE43C0F-8A7B-3A4B-9DB5-B3472E36E833}" type="slidenum">
              <a:rPr lang="en-GB" smtClean="0"/>
              <a:pPr/>
              <a:t>12</a:t>
            </a:fld>
            <a:endParaRPr lang="en-GB" dirty="0"/>
          </a:p>
        </p:txBody>
      </p:sp>
    </p:spTree>
    <p:extLst>
      <p:ext uri="{BB962C8B-B14F-4D97-AF65-F5344CB8AC3E}">
        <p14:creationId xmlns:p14="http://schemas.microsoft.com/office/powerpoint/2010/main" val="396014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a:extLst>
              <a:ext uri="{FF2B5EF4-FFF2-40B4-BE49-F238E27FC236}">
                <a16:creationId xmlns:a16="http://schemas.microsoft.com/office/drawing/2014/main" id="{915D4295-5354-7641-8E84-E777C18FD777}"/>
              </a:ext>
            </a:extLst>
          </p:cNvPr>
          <p:cNvSpPr/>
          <p:nvPr/>
        </p:nvSpPr>
        <p:spPr>
          <a:xfrm>
            <a:off x="5878189" y="4052373"/>
            <a:ext cx="463139" cy="831272"/>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C8CD0881-843F-5347-ABE1-3B7A502C02FE}"/>
              </a:ext>
            </a:extLst>
          </p:cNvPr>
          <p:cNvSpPr/>
          <p:nvPr/>
        </p:nvSpPr>
        <p:spPr>
          <a:xfrm>
            <a:off x="3210298" y="5228032"/>
            <a:ext cx="5771407" cy="43938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Glycoprotein IIb/IIIa inhibitor</a:t>
            </a:r>
          </a:p>
        </p:txBody>
      </p:sp>
      <p:sp>
        <p:nvSpPr>
          <p:cNvPr id="2" name="Title 1">
            <a:extLst>
              <a:ext uri="{FF2B5EF4-FFF2-40B4-BE49-F238E27FC236}">
                <a16:creationId xmlns:a16="http://schemas.microsoft.com/office/drawing/2014/main" id="{908701BA-C0B1-C147-B062-6A60C9314E7C}"/>
              </a:ext>
            </a:extLst>
          </p:cNvPr>
          <p:cNvSpPr>
            <a:spLocks noGrp="1"/>
          </p:cNvSpPr>
          <p:nvPr>
            <p:ph type="title"/>
          </p:nvPr>
        </p:nvSpPr>
        <p:spPr/>
        <p:txBody>
          <a:bodyPr/>
          <a:lstStyle/>
          <a:p>
            <a:r>
              <a:rPr lang="en-GB" dirty="0"/>
              <a:t>What should we do?</a:t>
            </a:r>
            <a:endParaRPr lang="en-US" dirty="0"/>
          </a:p>
        </p:txBody>
      </p:sp>
      <p:sp>
        <p:nvSpPr>
          <p:cNvPr id="22" name="Text Placeholder 21">
            <a:extLst>
              <a:ext uri="{FF2B5EF4-FFF2-40B4-BE49-F238E27FC236}">
                <a16:creationId xmlns:a16="http://schemas.microsoft.com/office/drawing/2014/main" id="{64410BE3-FEA4-5F49-86A0-38FEF2BF58FD}"/>
              </a:ext>
            </a:extLst>
          </p:cNvPr>
          <p:cNvSpPr>
            <a:spLocks noGrp="1"/>
          </p:cNvSpPr>
          <p:nvPr>
            <p:ph sz="quarter" idx="15"/>
          </p:nvPr>
        </p:nvSpPr>
        <p:spPr>
          <a:xfrm>
            <a:off x="620184" y="6309320"/>
            <a:ext cx="8116800" cy="365125"/>
          </a:xfrm>
        </p:spPr>
        <p:txBody>
          <a:bodyPr/>
          <a:lstStyle/>
          <a:p>
            <a:r>
              <a:rPr lang="en-GB" dirty="0"/>
              <a:t>PCI, percutaneous coronary intervention</a:t>
            </a:r>
          </a:p>
        </p:txBody>
      </p:sp>
      <p:sp>
        <p:nvSpPr>
          <p:cNvPr id="17" name="Rectangle 16">
            <a:extLst>
              <a:ext uri="{FF2B5EF4-FFF2-40B4-BE49-F238E27FC236}">
                <a16:creationId xmlns:a16="http://schemas.microsoft.com/office/drawing/2014/main" id="{22B88A9E-79AC-6C4B-B318-0998D5444A58}"/>
              </a:ext>
            </a:extLst>
          </p:cNvPr>
          <p:cNvSpPr/>
          <p:nvPr/>
        </p:nvSpPr>
        <p:spPr>
          <a:xfrm>
            <a:off x="3210298" y="2327564"/>
            <a:ext cx="5771407" cy="4393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PCI</a:t>
            </a:r>
          </a:p>
        </p:txBody>
      </p:sp>
      <p:sp>
        <p:nvSpPr>
          <p:cNvPr id="18" name="Rectangle 17">
            <a:extLst>
              <a:ext uri="{FF2B5EF4-FFF2-40B4-BE49-F238E27FC236}">
                <a16:creationId xmlns:a16="http://schemas.microsoft.com/office/drawing/2014/main" id="{6A57821B-45EF-5C4E-831D-A027B73A7E9A}"/>
              </a:ext>
            </a:extLst>
          </p:cNvPr>
          <p:cNvSpPr/>
          <p:nvPr/>
        </p:nvSpPr>
        <p:spPr>
          <a:xfrm>
            <a:off x="3210298" y="3381417"/>
            <a:ext cx="5771407" cy="43938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Conservative treatment</a:t>
            </a:r>
          </a:p>
        </p:txBody>
      </p:sp>
      <p:sp>
        <p:nvSpPr>
          <p:cNvPr id="4" name="Slide Number Placeholder 3">
            <a:extLst>
              <a:ext uri="{FF2B5EF4-FFF2-40B4-BE49-F238E27FC236}">
                <a16:creationId xmlns:a16="http://schemas.microsoft.com/office/drawing/2014/main" id="{99C62879-A14A-0E40-B4D6-B6C07172DEB0}"/>
              </a:ext>
            </a:extLst>
          </p:cNvPr>
          <p:cNvSpPr>
            <a:spLocks noGrp="1"/>
          </p:cNvSpPr>
          <p:nvPr>
            <p:ph type="sldNum" sz="quarter" idx="4"/>
          </p:nvPr>
        </p:nvSpPr>
        <p:spPr/>
        <p:txBody>
          <a:bodyPr/>
          <a:lstStyle/>
          <a:p>
            <a:fld id="{FCE43C0F-8A7B-3A4B-9DB5-B3472E36E833}" type="slidenum">
              <a:rPr lang="en-GB" smtClean="0"/>
              <a:pPr/>
              <a:t>13</a:t>
            </a:fld>
            <a:endParaRPr lang="en-GB" dirty="0"/>
          </a:p>
        </p:txBody>
      </p:sp>
    </p:spTree>
    <p:extLst>
      <p:ext uri="{BB962C8B-B14F-4D97-AF65-F5344CB8AC3E}">
        <p14:creationId xmlns:p14="http://schemas.microsoft.com/office/powerpoint/2010/main" val="16741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837BF-95E6-DC41-8CD0-988409816435}"/>
              </a:ext>
            </a:extLst>
          </p:cNvPr>
          <p:cNvSpPr/>
          <p:nvPr/>
        </p:nvSpPr>
        <p:spPr>
          <a:xfrm>
            <a:off x="3210297" y="891033"/>
            <a:ext cx="5771407" cy="4393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What I didn’t tell you</a:t>
            </a:r>
          </a:p>
        </p:txBody>
      </p:sp>
      <p:pic>
        <p:nvPicPr>
          <p:cNvPr id="4" name="4Kview (Converted)" descr="4Kview (Converted)">
            <a:hlinkClick r:id="" action="ppaction://media"/>
            <a:extLst>
              <a:ext uri="{FF2B5EF4-FFF2-40B4-BE49-F238E27FC236}">
                <a16:creationId xmlns:a16="http://schemas.microsoft.com/office/drawing/2014/main" id="{73640BC0-817B-754A-907A-FC99A85E98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6561" y="1494156"/>
            <a:ext cx="6478881" cy="4514971"/>
          </a:xfrm>
          <a:prstGeom prst="rect">
            <a:avLst/>
          </a:prstGeom>
        </p:spPr>
      </p:pic>
      <p:sp>
        <p:nvSpPr>
          <p:cNvPr id="3" name="Title 2">
            <a:extLst>
              <a:ext uri="{FF2B5EF4-FFF2-40B4-BE49-F238E27FC236}">
                <a16:creationId xmlns:a16="http://schemas.microsoft.com/office/drawing/2014/main" id="{38E8FABA-7C84-5041-894E-0B040CB2CBB6}"/>
              </a:ext>
            </a:extLst>
          </p:cNvPr>
          <p:cNvSpPr>
            <a:spLocks noGrp="1"/>
          </p:cNvSpPr>
          <p:nvPr>
            <p:ph type="title"/>
          </p:nvPr>
        </p:nvSpPr>
        <p:spPr/>
        <p:txBody>
          <a:bodyPr/>
          <a:lstStyle/>
          <a:p>
            <a:r>
              <a:rPr lang="en-GB"/>
              <a:t>Transthoracic echocardiogram</a:t>
            </a:r>
            <a:endParaRPr lang="en-US" dirty="0"/>
          </a:p>
        </p:txBody>
      </p:sp>
      <p:sp>
        <p:nvSpPr>
          <p:cNvPr id="7" name="Slide Number Placeholder 6">
            <a:extLst>
              <a:ext uri="{FF2B5EF4-FFF2-40B4-BE49-F238E27FC236}">
                <a16:creationId xmlns:a16="http://schemas.microsoft.com/office/drawing/2014/main" id="{DE1CB14D-E814-D745-AE16-6C1CAB457F73}"/>
              </a:ext>
            </a:extLst>
          </p:cNvPr>
          <p:cNvSpPr>
            <a:spLocks noGrp="1"/>
          </p:cNvSpPr>
          <p:nvPr>
            <p:ph type="sldNum" sz="quarter" idx="4"/>
          </p:nvPr>
        </p:nvSpPr>
        <p:spPr/>
        <p:txBody>
          <a:bodyPr/>
          <a:lstStyle/>
          <a:p>
            <a:fld id="{FCE43C0F-8A7B-3A4B-9DB5-B3472E36E833}" type="slidenum">
              <a:rPr lang="en-GB" smtClean="0"/>
              <a:pPr/>
              <a:t>14</a:t>
            </a:fld>
            <a:endParaRPr lang="en-GB" dirty="0"/>
          </a:p>
        </p:txBody>
      </p:sp>
      <p:sp>
        <p:nvSpPr>
          <p:cNvPr id="6" name="Content Placeholder 5">
            <a:extLst>
              <a:ext uri="{FF2B5EF4-FFF2-40B4-BE49-F238E27FC236}">
                <a16:creationId xmlns:a16="http://schemas.microsoft.com/office/drawing/2014/main" id="{E3BF030D-A238-9347-ABC1-E657494603C9}"/>
              </a:ext>
            </a:extLst>
          </p:cNvPr>
          <p:cNvSpPr>
            <a:spLocks noGrp="1"/>
          </p:cNvSpPr>
          <p:nvPr>
            <p:ph sz="quarter" idx="15"/>
          </p:nvPr>
        </p:nvSpPr>
        <p:spPr>
          <a:xfrm>
            <a:off x="620184" y="6309320"/>
            <a:ext cx="8116800" cy="365125"/>
          </a:xfrm>
        </p:spPr>
        <p:txBody>
          <a:bodyPr/>
          <a:lstStyle/>
          <a:p>
            <a:r>
              <a:rPr lang="en-GB" dirty="0"/>
              <a:t>Provided by </a:t>
            </a:r>
            <a:r>
              <a:rPr lang="en-GB" dirty="0" err="1"/>
              <a:t>Dr.</a:t>
            </a:r>
            <a:r>
              <a:rPr lang="en-GB" dirty="0"/>
              <a:t> </a:t>
            </a:r>
            <a:r>
              <a:rPr lang="en-GB" dirty="0" err="1"/>
              <a:t>Rohla</a:t>
            </a:r>
            <a:endParaRPr lang="en-GB" dirty="0"/>
          </a:p>
        </p:txBody>
      </p:sp>
    </p:spTree>
    <p:extLst>
      <p:ext uri="{BB962C8B-B14F-4D97-AF65-F5344CB8AC3E}">
        <p14:creationId xmlns:p14="http://schemas.microsoft.com/office/powerpoint/2010/main" val="417030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837BF-95E6-DC41-8CD0-988409816435}"/>
              </a:ext>
            </a:extLst>
          </p:cNvPr>
          <p:cNvSpPr/>
          <p:nvPr/>
        </p:nvSpPr>
        <p:spPr>
          <a:xfrm>
            <a:off x="3210298" y="1228749"/>
            <a:ext cx="5771407" cy="439387"/>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What I didn´t tell you</a:t>
            </a:r>
          </a:p>
        </p:txBody>
      </p:sp>
      <p:pic>
        <p:nvPicPr>
          <p:cNvPr id="3" name="Bubble (Converted)" descr="Bubble (Converted)">
            <a:hlinkClick r:id="" action="ppaction://media"/>
            <a:extLst>
              <a:ext uri="{FF2B5EF4-FFF2-40B4-BE49-F238E27FC236}">
                <a16:creationId xmlns:a16="http://schemas.microsoft.com/office/drawing/2014/main" id="{59330C9E-C993-7543-B3F6-735F3AF423A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411387" y="828624"/>
            <a:ext cx="7369227" cy="5135431"/>
          </a:xfrm>
          <a:prstGeom prst="rect">
            <a:avLst/>
          </a:prstGeom>
        </p:spPr>
      </p:pic>
      <p:sp>
        <p:nvSpPr>
          <p:cNvPr id="6" name="Title 5">
            <a:extLst>
              <a:ext uri="{FF2B5EF4-FFF2-40B4-BE49-F238E27FC236}">
                <a16:creationId xmlns:a16="http://schemas.microsoft.com/office/drawing/2014/main" id="{6FA7E12E-20F7-7440-AC63-E10C51926CB4}"/>
              </a:ext>
            </a:extLst>
          </p:cNvPr>
          <p:cNvSpPr>
            <a:spLocks noGrp="1"/>
          </p:cNvSpPr>
          <p:nvPr>
            <p:ph type="title"/>
          </p:nvPr>
        </p:nvSpPr>
        <p:spPr/>
        <p:txBody>
          <a:bodyPr/>
          <a:lstStyle/>
          <a:p>
            <a:r>
              <a:rPr lang="en-GB"/>
              <a:t>Transthoracic echocardiogram</a:t>
            </a:r>
            <a:endParaRPr lang="en-US" dirty="0"/>
          </a:p>
        </p:txBody>
      </p:sp>
      <p:sp>
        <p:nvSpPr>
          <p:cNvPr id="8" name="Slide Number Placeholder 7">
            <a:extLst>
              <a:ext uri="{FF2B5EF4-FFF2-40B4-BE49-F238E27FC236}">
                <a16:creationId xmlns:a16="http://schemas.microsoft.com/office/drawing/2014/main" id="{410173DC-ED56-EA46-951D-B3D422C2C1A2}"/>
              </a:ext>
            </a:extLst>
          </p:cNvPr>
          <p:cNvSpPr>
            <a:spLocks noGrp="1"/>
          </p:cNvSpPr>
          <p:nvPr>
            <p:ph type="sldNum" sz="quarter" idx="4"/>
          </p:nvPr>
        </p:nvSpPr>
        <p:spPr/>
        <p:txBody>
          <a:bodyPr/>
          <a:lstStyle/>
          <a:p>
            <a:fld id="{FCE43C0F-8A7B-3A4B-9DB5-B3472E36E833}" type="slidenum">
              <a:rPr lang="en-GB" smtClean="0"/>
              <a:pPr/>
              <a:t>15</a:t>
            </a:fld>
            <a:endParaRPr lang="en-GB" dirty="0"/>
          </a:p>
        </p:txBody>
      </p:sp>
      <p:sp>
        <p:nvSpPr>
          <p:cNvPr id="16" name="Content Placeholder 15">
            <a:extLst>
              <a:ext uri="{FF2B5EF4-FFF2-40B4-BE49-F238E27FC236}">
                <a16:creationId xmlns:a16="http://schemas.microsoft.com/office/drawing/2014/main" id="{682F08A8-DAEF-214D-AAB1-7963AF200250}"/>
              </a:ext>
            </a:extLst>
          </p:cNvPr>
          <p:cNvSpPr>
            <a:spLocks noGrp="1"/>
          </p:cNvSpPr>
          <p:nvPr>
            <p:ph sz="quarter" idx="15"/>
          </p:nvPr>
        </p:nvSpPr>
        <p:spPr>
          <a:xfrm>
            <a:off x="620184" y="6309320"/>
            <a:ext cx="8116800" cy="365125"/>
          </a:xfrm>
        </p:spPr>
        <p:txBody>
          <a:bodyPr/>
          <a:lstStyle/>
          <a:p>
            <a:r>
              <a:rPr lang="en-GB" dirty="0"/>
              <a:t>Provided by </a:t>
            </a:r>
            <a:r>
              <a:rPr lang="en-GB" dirty="0" err="1"/>
              <a:t>Dr.</a:t>
            </a:r>
            <a:r>
              <a:rPr lang="en-GB" dirty="0"/>
              <a:t> </a:t>
            </a:r>
            <a:r>
              <a:rPr lang="en-GB" dirty="0" err="1"/>
              <a:t>Rohla</a:t>
            </a:r>
            <a:endParaRPr lang="en-GB" dirty="0"/>
          </a:p>
        </p:txBody>
      </p:sp>
    </p:spTree>
    <p:extLst>
      <p:ext uri="{BB962C8B-B14F-4D97-AF65-F5344CB8AC3E}">
        <p14:creationId xmlns:p14="http://schemas.microsoft.com/office/powerpoint/2010/main" val="351131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837BF-95E6-DC41-8CD0-988409816435}"/>
              </a:ext>
            </a:extLst>
          </p:cNvPr>
          <p:cNvSpPr/>
          <p:nvPr/>
        </p:nvSpPr>
        <p:spPr>
          <a:xfrm>
            <a:off x="3210298" y="1228749"/>
            <a:ext cx="5771407" cy="439387"/>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What I didn´t tell you</a:t>
            </a:r>
          </a:p>
        </p:txBody>
      </p:sp>
      <p:pic>
        <p:nvPicPr>
          <p:cNvPr id="4" name="PFO2 (Converted)" descr="PFO2 (Converted)">
            <a:hlinkClick r:id="" action="ppaction://media"/>
            <a:extLst>
              <a:ext uri="{FF2B5EF4-FFF2-40B4-BE49-F238E27FC236}">
                <a16:creationId xmlns:a16="http://schemas.microsoft.com/office/drawing/2014/main" id="{7FBF7820-A542-D940-9D58-2B25A06C0E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3923" y="828000"/>
            <a:ext cx="7370341" cy="5136211"/>
          </a:xfrm>
          <a:prstGeom prst="rect">
            <a:avLst/>
          </a:prstGeom>
        </p:spPr>
      </p:pic>
      <p:sp>
        <p:nvSpPr>
          <p:cNvPr id="6" name="Title 5">
            <a:extLst>
              <a:ext uri="{FF2B5EF4-FFF2-40B4-BE49-F238E27FC236}">
                <a16:creationId xmlns:a16="http://schemas.microsoft.com/office/drawing/2014/main" id="{7782CE66-C1A7-C44E-8607-8993889F510A}"/>
              </a:ext>
            </a:extLst>
          </p:cNvPr>
          <p:cNvSpPr>
            <a:spLocks noGrp="1"/>
          </p:cNvSpPr>
          <p:nvPr>
            <p:ph type="title"/>
          </p:nvPr>
        </p:nvSpPr>
        <p:spPr/>
        <p:txBody>
          <a:bodyPr/>
          <a:lstStyle/>
          <a:p>
            <a:r>
              <a:rPr lang="en-GB"/>
              <a:t>Transoesophageal echocardiogram</a:t>
            </a:r>
            <a:endParaRPr lang="en-US" dirty="0"/>
          </a:p>
        </p:txBody>
      </p:sp>
      <p:sp>
        <p:nvSpPr>
          <p:cNvPr id="8" name="Slide Number Placeholder 7">
            <a:extLst>
              <a:ext uri="{FF2B5EF4-FFF2-40B4-BE49-F238E27FC236}">
                <a16:creationId xmlns:a16="http://schemas.microsoft.com/office/drawing/2014/main" id="{33FFE07F-9934-D749-BDF0-4A10EF5E1F68}"/>
              </a:ext>
            </a:extLst>
          </p:cNvPr>
          <p:cNvSpPr>
            <a:spLocks noGrp="1"/>
          </p:cNvSpPr>
          <p:nvPr>
            <p:ph type="sldNum" sz="quarter" idx="4"/>
          </p:nvPr>
        </p:nvSpPr>
        <p:spPr/>
        <p:txBody>
          <a:bodyPr/>
          <a:lstStyle/>
          <a:p>
            <a:fld id="{FCE43C0F-8A7B-3A4B-9DB5-B3472E36E833}" type="slidenum">
              <a:rPr lang="en-GB" smtClean="0"/>
              <a:pPr/>
              <a:t>16</a:t>
            </a:fld>
            <a:endParaRPr lang="en-GB" dirty="0"/>
          </a:p>
        </p:txBody>
      </p:sp>
      <p:sp>
        <p:nvSpPr>
          <p:cNvPr id="7" name="Content Placeholder 6">
            <a:extLst>
              <a:ext uri="{FF2B5EF4-FFF2-40B4-BE49-F238E27FC236}">
                <a16:creationId xmlns:a16="http://schemas.microsoft.com/office/drawing/2014/main" id="{2A0D3D7C-4A5C-A44F-AEDF-93068D8CB2FC}"/>
              </a:ext>
            </a:extLst>
          </p:cNvPr>
          <p:cNvSpPr>
            <a:spLocks noGrp="1"/>
          </p:cNvSpPr>
          <p:nvPr>
            <p:ph sz="quarter" idx="15"/>
          </p:nvPr>
        </p:nvSpPr>
        <p:spPr>
          <a:xfrm>
            <a:off x="620184" y="6309320"/>
            <a:ext cx="8116800" cy="365125"/>
          </a:xfrm>
        </p:spPr>
        <p:txBody>
          <a:bodyPr/>
          <a:lstStyle/>
          <a:p>
            <a:r>
              <a:rPr lang="en-GB" dirty="0"/>
              <a:t>Provided by </a:t>
            </a:r>
            <a:r>
              <a:rPr lang="en-GB" dirty="0" err="1"/>
              <a:t>Dr.</a:t>
            </a:r>
            <a:r>
              <a:rPr lang="en-GB" dirty="0"/>
              <a:t> </a:t>
            </a:r>
            <a:r>
              <a:rPr lang="en-GB" dirty="0" err="1"/>
              <a:t>Rohla</a:t>
            </a:r>
            <a:endParaRPr lang="en-GB" dirty="0"/>
          </a:p>
        </p:txBody>
      </p:sp>
    </p:spTree>
    <p:extLst>
      <p:ext uri="{BB962C8B-B14F-4D97-AF65-F5344CB8AC3E}">
        <p14:creationId xmlns:p14="http://schemas.microsoft.com/office/powerpoint/2010/main" val="263714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837BF-95E6-DC41-8CD0-988409816435}"/>
              </a:ext>
            </a:extLst>
          </p:cNvPr>
          <p:cNvSpPr/>
          <p:nvPr/>
        </p:nvSpPr>
        <p:spPr>
          <a:xfrm>
            <a:off x="4598027" y="3356992"/>
            <a:ext cx="2995948" cy="385445"/>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ASA monotherapy</a:t>
            </a:r>
          </a:p>
        </p:txBody>
      </p:sp>
      <p:sp>
        <p:nvSpPr>
          <p:cNvPr id="11" name="Rectangle 10">
            <a:extLst>
              <a:ext uri="{FF2B5EF4-FFF2-40B4-BE49-F238E27FC236}">
                <a16:creationId xmlns:a16="http://schemas.microsoft.com/office/drawing/2014/main" id="{C4A56C06-0D4F-2740-A970-1D815F8570A6}"/>
              </a:ext>
            </a:extLst>
          </p:cNvPr>
          <p:cNvSpPr/>
          <p:nvPr/>
        </p:nvSpPr>
        <p:spPr>
          <a:xfrm>
            <a:off x="4598027" y="4014072"/>
            <a:ext cx="2995948" cy="38544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DAPT</a:t>
            </a:r>
          </a:p>
        </p:txBody>
      </p:sp>
      <p:sp>
        <p:nvSpPr>
          <p:cNvPr id="14" name="Rectangle 13">
            <a:extLst>
              <a:ext uri="{FF2B5EF4-FFF2-40B4-BE49-F238E27FC236}">
                <a16:creationId xmlns:a16="http://schemas.microsoft.com/office/drawing/2014/main" id="{C1E3413C-24D8-AA49-A2A0-F05D236F3A0A}"/>
              </a:ext>
            </a:extLst>
          </p:cNvPr>
          <p:cNvSpPr/>
          <p:nvPr/>
        </p:nvSpPr>
        <p:spPr>
          <a:xfrm>
            <a:off x="4598027" y="2163216"/>
            <a:ext cx="2995948" cy="73626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Initial antithrombotic</a:t>
            </a:r>
            <a:b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b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treatment?</a:t>
            </a:r>
          </a:p>
        </p:txBody>
      </p:sp>
      <p:sp>
        <p:nvSpPr>
          <p:cNvPr id="17" name="Rectangle 16">
            <a:extLst>
              <a:ext uri="{FF2B5EF4-FFF2-40B4-BE49-F238E27FC236}">
                <a16:creationId xmlns:a16="http://schemas.microsoft.com/office/drawing/2014/main" id="{AEA5F101-5410-8249-B2E6-1A2A29CF7D54}"/>
              </a:ext>
            </a:extLst>
          </p:cNvPr>
          <p:cNvSpPr/>
          <p:nvPr/>
        </p:nvSpPr>
        <p:spPr>
          <a:xfrm>
            <a:off x="4598027" y="4671154"/>
            <a:ext cx="2995948" cy="38544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Single APT + NOAC</a:t>
            </a:r>
          </a:p>
        </p:txBody>
      </p:sp>
      <p:sp>
        <p:nvSpPr>
          <p:cNvPr id="22" name="Rectangle 21">
            <a:extLst>
              <a:ext uri="{FF2B5EF4-FFF2-40B4-BE49-F238E27FC236}">
                <a16:creationId xmlns:a16="http://schemas.microsoft.com/office/drawing/2014/main" id="{6C91A2F8-05A6-7E4B-95CD-DE4BDBAC2694}"/>
              </a:ext>
            </a:extLst>
          </p:cNvPr>
          <p:cNvSpPr/>
          <p:nvPr/>
        </p:nvSpPr>
        <p:spPr>
          <a:xfrm>
            <a:off x="4611785" y="5328237"/>
            <a:ext cx="2995948" cy="38544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Triple therapy</a:t>
            </a:r>
          </a:p>
        </p:txBody>
      </p:sp>
      <p:sp>
        <p:nvSpPr>
          <p:cNvPr id="3" name="Title 2">
            <a:extLst>
              <a:ext uri="{FF2B5EF4-FFF2-40B4-BE49-F238E27FC236}">
                <a16:creationId xmlns:a16="http://schemas.microsoft.com/office/drawing/2014/main" id="{71C225A9-5CD6-1946-9581-AC655A9228BF}"/>
              </a:ext>
            </a:extLst>
          </p:cNvPr>
          <p:cNvSpPr>
            <a:spLocks noGrp="1"/>
          </p:cNvSpPr>
          <p:nvPr>
            <p:ph type="title"/>
          </p:nvPr>
        </p:nvSpPr>
        <p:spPr/>
        <p:txBody>
          <a:bodyPr/>
          <a:lstStyle/>
          <a:p>
            <a:r>
              <a:rPr lang="en-US" dirty="0"/>
              <a:t>discharge</a:t>
            </a:r>
          </a:p>
        </p:txBody>
      </p:sp>
      <p:sp>
        <p:nvSpPr>
          <p:cNvPr id="7" name="Text Placeholder 6">
            <a:extLst>
              <a:ext uri="{FF2B5EF4-FFF2-40B4-BE49-F238E27FC236}">
                <a16:creationId xmlns:a16="http://schemas.microsoft.com/office/drawing/2014/main" id="{BBD2E848-25B7-5845-9CE5-B393F847984F}"/>
              </a:ext>
            </a:extLst>
          </p:cNvPr>
          <p:cNvSpPr>
            <a:spLocks noGrp="1"/>
          </p:cNvSpPr>
          <p:nvPr>
            <p:ph sz="quarter" idx="15"/>
          </p:nvPr>
        </p:nvSpPr>
        <p:spPr>
          <a:xfrm>
            <a:off x="620184" y="6309320"/>
            <a:ext cx="8116800" cy="365125"/>
          </a:xfrm>
        </p:spPr>
        <p:txBody>
          <a:bodyPr/>
          <a:lstStyle/>
          <a:p>
            <a:r>
              <a:rPr lang="en-GB" dirty="0"/>
              <a:t>APT, antiplatelet therapy; ASA, acetylsalicylic acid; DAPT, dual antiplatelet therapy; NOAC, novel anticoagulants  </a:t>
            </a:r>
          </a:p>
        </p:txBody>
      </p:sp>
      <p:sp>
        <p:nvSpPr>
          <p:cNvPr id="24" name="TextBox 23">
            <a:extLst>
              <a:ext uri="{FF2B5EF4-FFF2-40B4-BE49-F238E27FC236}">
                <a16:creationId xmlns:a16="http://schemas.microsoft.com/office/drawing/2014/main" id="{CB242A3C-CA26-CF4D-99D9-9AC720376F9D}"/>
              </a:ext>
            </a:extLst>
          </p:cNvPr>
          <p:cNvSpPr txBox="1"/>
          <p:nvPr/>
        </p:nvSpPr>
        <p:spPr>
          <a:xfrm>
            <a:off x="1848876" y="1368896"/>
            <a:ext cx="8494249" cy="400110"/>
          </a:xfrm>
          <a:prstGeom prst="rect">
            <a:avLst/>
          </a:prstGeom>
          <a:noFill/>
          <a:ln w="12700">
            <a:solidFill>
              <a:schemeClr val="accent1"/>
            </a:solidFill>
          </a:ln>
        </p:spPr>
        <p:txBody>
          <a:bodyPr wrap="none" rtlCol="0">
            <a:spAutoFit/>
          </a:bodyPr>
          <a:lstStyle/>
          <a:p>
            <a:pPr algn="ctr"/>
            <a:r>
              <a:rPr lang="en-GB" sz="2000" dirty="0">
                <a:solidFill>
                  <a:schemeClr val="accent1"/>
                </a:solidFill>
                <a:latin typeface="Calibri" panose="020F0502020204030204" pitchFamily="34" charset="0"/>
                <a:cs typeface="Calibri" panose="020F0502020204030204" pitchFamily="34" charset="0"/>
              </a:rPr>
              <a:t>Creatine kinase (CK)</a:t>
            </a:r>
            <a:r>
              <a:rPr lang="en-GB" sz="20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 max. 494 U/L, Troponin I 7.6 μg/L (assay cut-off 0.045 μg/L)</a:t>
            </a:r>
          </a:p>
        </p:txBody>
      </p:sp>
      <p:sp>
        <p:nvSpPr>
          <p:cNvPr id="4" name="Slide Number Placeholder 3">
            <a:extLst>
              <a:ext uri="{FF2B5EF4-FFF2-40B4-BE49-F238E27FC236}">
                <a16:creationId xmlns:a16="http://schemas.microsoft.com/office/drawing/2014/main" id="{595CC364-FF5B-C542-BFC1-9C58C9FDC9E2}"/>
              </a:ext>
            </a:extLst>
          </p:cNvPr>
          <p:cNvSpPr>
            <a:spLocks noGrp="1"/>
          </p:cNvSpPr>
          <p:nvPr>
            <p:ph type="sldNum" sz="quarter" idx="4"/>
          </p:nvPr>
        </p:nvSpPr>
        <p:spPr/>
        <p:txBody>
          <a:bodyPr/>
          <a:lstStyle/>
          <a:p>
            <a:fld id="{FCE43C0F-8A7B-3A4B-9DB5-B3472E36E833}" type="slidenum">
              <a:rPr lang="en-GB" smtClean="0"/>
              <a:pPr/>
              <a:t>17</a:t>
            </a:fld>
            <a:endParaRPr lang="en-GB" dirty="0"/>
          </a:p>
        </p:txBody>
      </p:sp>
    </p:spTree>
    <p:extLst>
      <p:ext uri="{BB962C8B-B14F-4D97-AF65-F5344CB8AC3E}">
        <p14:creationId xmlns:p14="http://schemas.microsoft.com/office/powerpoint/2010/main" val="330178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78BF41-66ED-AF45-8C82-98941F477499}"/>
              </a:ext>
            </a:extLst>
          </p:cNvPr>
          <p:cNvSpPr>
            <a:spLocks noGrp="1"/>
          </p:cNvSpPr>
          <p:nvPr>
            <p:ph type="title"/>
          </p:nvPr>
        </p:nvSpPr>
        <p:spPr/>
        <p:txBody>
          <a:bodyPr/>
          <a:lstStyle/>
          <a:p>
            <a:r>
              <a:rPr lang="en-GB" dirty="0"/>
              <a:t>Discharge</a:t>
            </a:r>
            <a:endParaRPr lang="en-US" dirty="0"/>
          </a:p>
        </p:txBody>
      </p:sp>
      <p:sp>
        <p:nvSpPr>
          <p:cNvPr id="7" name="Text Placeholder 6">
            <a:extLst>
              <a:ext uri="{FF2B5EF4-FFF2-40B4-BE49-F238E27FC236}">
                <a16:creationId xmlns:a16="http://schemas.microsoft.com/office/drawing/2014/main" id="{6A9EC35B-210F-594E-8995-B8B44C6904E3}"/>
              </a:ext>
            </a:extLst>
          </p:cNvPr>
          <p:cNvSpPr>
            <a:spLocks noGrp="1"/>
          </p:cNvSpPr>
          <p:nvPr>
            <p:ph sz="quarter" idx="15"/>
          </p:nvPr>
        </p:nvSpPr>
        <p:spPr>
          <a:xfrm>
            <a:off x="620184" y="6309320"/>
            <a:ext cx="8116800" cy="365125"/>
          </a:xfrm>
        </p:spPr>
        <p:txBody>
          <a:bodyPr/>
          <a:lstStyle/>
          <a:p>
            <a:r>
              <a:rPr lang="en-GB" dirty="0"/>
              <a:t>APT, antiplatelet therapy; ASA, acetylsalicylic acid; CK, creatine kinase; DAPT, dual antiplatelet therapy; NOAC, novel anticoagulants  </a:t>
            </a:r>
          </a:p>
        </p:txBody>
      </p:sp>
      <p:sp>
        <p:nvSpPr>
          <p:cNvPr id="2" name="TextBox 1">
            <a:extLst>
              <a:ext uri="{FF2B5EF4-FFF2-40B4-BE49-F238E27FC236}">
                <a16:creationId xmlns:a16="http://schemas.microsoft.com/office/drawing/2014/main" id="{962DC97C-8BB3-4840-9DA1-38663177E28D}"/>
              </a:ext>
            </a:extLst>
          </p:cNvPr>
          <p:cNvSpPr txBox="1"/>
          <p:nvPr/>
        </p:nvSpPr>
        <p:spPr>
          <a:xfrm>
            <a:off x="2757298" y="1368896"/>
            <a:ext cx="6677404" cy="400110"/>
          </a:xfrm>
          <a:prstGeom prst="rect">
            <a:avLst/>
          </a:prstGeom>
          <a:noFill/>
          <a:ln w="12700">
            <a:solidFill>
              <a:schemeClr val="accent1"/>
            </a:solidFill>
          </a:ln>
        </p:spPr>
        <p:txBody>
          <a:bodyPr wrap="none" rtlCol="0">
            <a:spAutoFit/>
          </a:bodyPr>
          <a:lstStyle/>
          <a:p>
            <a:pPr algn="ctr"/>
            <a:r>
              <a:rPr lang="en-GB" sz="2000" dirty="0">
                <a:solidFill>
                  <a:schemeClr val="accent1"/>
                </a:solidFill>
                <a:latin typeface="Calibri" panose="020F0502020204030204" pitchFamily="34" charset="0"/>
                <a:cs typeface="Calibri" panose="020F0502020204030204" pitchFamily="34" charset="0"/>
              </a:rPr>
              <a:t>CK</a:t>
            </a:r>
            <a:r>
              <a:rPr lang="en-GB" sz="20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 max. 494 U/L, Troponin I 7.6 μg/L (assay cut-off 0.045 μg/L)</a:t>
            </a:r>
          </a:p>
        </p:txBody>
      </p:sp>
      <p:sp>
        <p:nvSpPr>
          <p:cNvPr id="4" name="Slide Number Placeholder 3">
            <a:extLst>
              <a:ext uri="{FF2B5EF4-FFF2-40B4-BE49-F238E27FC236}">
                <a16:creationId xmlns:a16="http://schemas.microsoft.com/office/drawing/2014/main" id="{94928392-AA58-1B40-948D-DCD948A7A752}"/>
              </a:ext>
            </a:extLst>
          </p:cNvPr>
          <p:cNvSpPr>
            <a:spLocks noGrp="1"/>
          </p:cNvSpPr>
          <p:nvPr>
            <p:ph type="sldNum" sz="quarter" idx="4"/>
          </p:nvPr>
        </p:nvSpPr>
        <p:spPr/>
        <p:txBody>
          <a:bodyPr/>
          <a:lstStyle/>
          <a:p>
            <a:fld id="{FCE43C0F-8A7B-3A4B-9DB5-B3472E36E833}" type="slidenum">
              <a:rPr lang="en-GB" smtClean="0"/>
              <a:pPr/>
              <a:t>18</a:t>
            </a:fld>
            <a:endParaRPr lang="en-GB" dirty="0"/>
          </a:p>
        </p:txBody>
      </p:sp>
      <p:sp>
        <p:nvSpPr>
          <p:cNvPr id="14" name="Rectangle 13">
            <a:extLst>
              <a:ext uri="{FF2B5EF4-FFF2-40B4-BE49-F238E27FC236}">
                <a16:creationId xmlns:a16="http://schemas.microsoft.com/office/drawing/2014/main" id="{7808054F-92B6-3D45-93B5-8EAEF19E0A3D}"/>
              </a:ext>
            </a:extLst>
          </p:cNvPr>
          <p:cNvSpPr/>
          <p:nvPr/>
        </p:nvSpPr>
        <p:spPr>
          <a:xfrm>
            <a:off x="4598027" y="3356992"/>
            <a:ext cx="2995948" cy="385445"/>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ASA monotherapy</a:t>
            </a:r>
          </a:p>
        </p:txBody>
      </p:sp>
      <p:sp>
        <p:nvSpPr>
          <p:cNvPr id="15" name="Rectangle 14">
            <a:extLst>
              <a:ext uri="{FF2B5EF4-FFF2-40B4-BE49-F238E27FC236}">
                <a16:creationId xmlns:a16="http://schemas.microsoft.com/office/drawing/2014/main" id="{2E42CC66-43E2-834E-A951-40355810F8E6}"/>
              </a:ext>
            </a:extLst>
          </p:cNvPr>
          <p:cNvSpPr/>
          <p:nvPr/>
        </p:nvSpPr>
        <p:spPr>
          <a:xfrm>
            <a:off x="4598027" y="4014072"/>
            <a:ext cx="2995948" cy="38544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DAPT</a:t>
            </a:r>
          </a:p>
        </p:txBody>
      </p:sp>
      <p:sp>
        <p:nvSpPr>
          <p:cNvPr id="16" name="Rectangle 15">
            <a:extLst>
              <a:ext uri="{FF2B5EF4-FFF2-40B4-BE49-F238E27FC236}">
                <a16:creationId xmlns:a16="http://schemas.microsoft.com/office/drawing/2014/main" id="{D152EBA4-CAD5-734B-9396-D4E971F7767F}"/>
              </a:ext>
            </a:extLst>
          </p:cNvPr>
          <p:cNvSpPr/>
          <p:nvPr/>
        </p:nvSpPr>
        <p:spPr>
          <a:xfrm>
            <a:off x="4598027" y="2163216"/>
            <a:ext cx="2995948" cy="73626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Initial antithrombotic</a:t>
            </a:r>
            <a:b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b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treatment?</a:t>
            </a:r>
          </a:p>
        </p:txBody>
      </p:sp>
      <p:sp>
        <p:nvSpPr>
          <p:cNvPr id="17" name="Rectangle 16">
            <a:extLst>
              <a:ext uri="{FF2B5EF4-FFF2-40B4-BE49-F238E27FC236}">
                <a16:creationId xmlns:a16="http://schemas.microsoft.com/office/drawing/2014/main" id="{750D79B1-2263-F84C-B252-DF8E46BB6B6D}"/>
              </a:ext>
            </a:extLst>
          </p:cNvPr>
          <p:cNvSpPr/>
          <p:nvPr/>
        </p:nvSpPr>
        <p:spPr>
          <a:xfrm>
            <a:off x="4598027" y="4671154"/>
            <a:ext cx="2995948" cy="3854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Single APT + NOAC</a:t>
            </a:r>
          </a:p>
        </p:txBody>
      </p:sp>
      <p:sp>
        <p:nvSpPr>
          <p:cNvPr id="20" name="Rectangle 19">
            <a:extLst>
              <a:ext uri="{FF2B5EF4-FFF2-40B4-BE49-F238E27FC236}">
                <a16:creationId xmlns:a16="http://schemas.microsoft.com/office/drawing/2014/main" id="{90980AF5-86C0-9F4D-942E-8199F2D81DC9}"/>
              </a:ext>
            </a:extLst>
          </p:cNvPr>
          <p:cNvSpPr/>
          <p:nvPr/>
        </p:nvSpPr>
        <p:spPr>
          <a:xfrm>
            <a:off x="4611785" y="5328237"/>
            <a:ext cx="2995948" cy="38544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Triple therapy</a:t>
            </a:r>
          </a:p>
        </p:txBody>
      </p:sp>
    </p:spTree>
    <p:extLst>
      <p:ext uri="{BB962C8B-B14F-4D97-AF65-F5344CB8AC3E}">
        <p14:creationId xmlns:p14="http://schemas.microsoft.com/office/powerpoint/2010/main" val="201444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1477B-662B-344F-ADB7-9A0DE95BA54E}"/>
              </a:ext>
            </a:extLst>
          </p:cNvPr>
          <p:cNvSpPr>
            <a:spLocks noGrp="1"/>
          </p:cNvSpPr>
          <p:nvPr>
            <p:ph type="title"/>
          </p:nvPr>
        </p:nvSpPr>
        <p:spPr/>
        <p:txBody>
          <a:bodyPr/>
          <a:lstStyle/>
          <a:p>
            <a:r>
              <a:rPr lang="en-GB" dirty="0"/>
              <a:t>Discharge</a:t>
            </a:r>
            <a:endParaRPr lang="en-US" dirty="0"/>
          </a:p>
        </p:txBody>
      </p:sp>
      <p:sp>
        <p:nvSpPr>
          <p:cNvPr id="7" name="Text Placeholder 6">
            <a:extLst>
              <a:ext uri="{FF2B5EF4-FFF2-40B4-BE49-F238E27FC236}">
                <a16:creationId xmlns:a16="http://schemas.microsoft.com/office/drawing/2014/main" id="{2A470658-BC92-4F4D-BC75-5780138B62FA}"/>
              </a:ext>
            </a:extLst>
          </p:cNvPr>
          <p:cNvSpPr>
            <a:spLocks noGrp="1"/>
          </p:cNvSpPr>
          <p:nvPr>
            <p:ph sz="quarter" idx="15"/>
          </p:nvPr>
        </p:nvSpPr>
        <p:spPr>
          <a:xfrm>
            <a:off x="620184" y="6309320"/>
            <a:ext cx="8116800" cy="365125"/>
          </a:xfrm>
        </p:spPr>
        <p:txBody>
          <a:bodyPr/>
          <a:lstStyle/>
          <a:p>
            <a:r>
              <a:rPr lang="en-GB" dirty="0"/>
              <a:t>CK, creatine kinase; PFO, patent foramen ovale</a:t>
            </a:r>
          </a:p>
        </p:txBody>
      </p:sp>
      <p:sp>
        <p:nvSpPr>
          <p:cNvPr id="15" name="TextBox 14">
            <a:extLst>
              <a:ext uri="{FF2B5EF4-FFF2-40B4-BE49-F238E27FC236}">
                <a16:creationId xmlns:a16="http://schemas.microsoft.com/office/drawing/2014/main" id="{EF912F1E-0ED0-D24F-9864-438E97250732}"/>
              </a:ext>
            </a:extLst>
          </p:cNvPr>
          <p:cNvSpPr txBox="1"/>
          <p:nvPr/>
        </p:nvSpPr>
        <p:spPr>
          <a:xfrm>
            <a:off x="2757298" y="1368896"/>
            <a:ext cx="6677404" cy="400110"/>
          </a:xfrm>
          <a:prstGeom prst="rect">
            <a:avLst/>
          </a:prstGeom>
          <a:noFill/>
          <a:ln w="12700">
            <a:solidFill>
              <a:schemeClr val="accent1"/>
            </a:solidFill>
          </a:ln>
        </p:spPr>
        <p:txBody>
          <a:bodyPr wrap="none" rtlCol="0">
            <a:spAutoFit/>
          </a:bodyPr>
          <a:lstStyle/>
          <a:p>
            <a:pPr algn="ctr"/>
            <a:r>
              <a:rPr lang="en-GB" sz="20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CK max. 494 U/L, Troponin I 7.6 μg/L (assay cut-off 0.045 μg/L)</a:t>
            </a:r>
          </a:p>
        </p:txBody>
      </p:sp>
      <p:sp>
        <p:nvSpPr>
          <p:cNvPr id="22" name="Rectangle 21">
            <a:extLst>
              <a:ext uri="{FF2B5EF4-FFF2-40B4-BE49-F238E27FC236}">
                <a16:creationId xmlns:a16="http://schemas.microsoft.com/office/drawing/2014/main" id="{00E08A3C-C8E5-1940-AA3F-25A5CDA66D0B}"/>
              </a:ext>
            </a:extLst>
          </p:cNvPr>
          <p:cNvSpPr/>
          <p:nvPr/>
        </p:nvSpPr>
        <p:spPr>
          <a:xfrm>
            <a:off x="4598027" y="2163216"/>
            <a:ext cx="2995948" cy="73626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Management?</a:t>
            </a:r>
          </a:p>
        </p:txBody>
      </p:sp>
      <p:sp>
        <p:nvSpPr>
          <p:cNvPr id="3" name="Slide Number Placeholder 2">
            <a:extLst>
              <a:ext uri="{FF2B5EF4-FFF2-40B4-BE49-F238E27FC236}">
                <a16:creationId xmlns:a16="http://schemas.microsoft.com/office/drawing/2014/main" id="{CFC9F023-03FE-C941-8D7F-C19C11395522}"/>
              </a:ext>
            </a:extLst>
          </p:cNvPr>
          <p:cNvSpPr>
            <a:spLocks noGrp="1"/>
          </p:cNvSpPr>
          <p:nvPr>
            <p:ph type="sldNum" sz="quarter" idx="4"/>
          </p:nvPr>
        </p:nvSpPr>
        <p:spPr/>
        <p:txBody>
          <a:bodyPr/>
          <a:lstStyle/>
          <a:p>
            <a:fld id="{FCE43C0F-8A7B-3A4B-9DB5-B3472E36E833}" type="slidenum">
              <a:rPr lang="en-GB" smtClean="0"/>
              <a:pPr/>
              <a:t>19</a:t>
            </a:fld>
            <a:endParaRPr lang="en-GB" dirty="0"/>
          </a:p>
        </p:txBody>
      </p:sp>
      <p:sp>
        <p:nvSpPr>
          <p:cNvPr id="10" name="Rectangle 9">
            <a:extLst>
              <a:ext uri="{FF2B5EF4-FFF2-40B4-BE49-F238E27FC236}">
                <a16:creationId xmlns:a16="http://schemas.microsoft.com/office/drawing/2014/main" id="{F00DBE41-2A32-5349-8675-A9AB28978DF4}"/>
              </a:ext>
            </a:extLst>
          </p:cNvPr>
          <p:cNvSpPr/>
          <p:nvPr/>
        </p:nvSpPr>
        <p:spPr>
          <a:xfrm>
            <a:off x="4598027" y="3356992"/>
            <a:ext cx="2995948" cy="385445"/>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Pharmacotherapy</a:t>
            </a:r>
          </a:p>
        </p:txBody>
      </p:sp>
      <p:sp>
        <p:nvSpPr>
          <p:cNvPr id="11" name="Rectangle 10">
            <a:extLst>
              <a:ext uri="{FF2B5EF4-FFF2-40B4-BE49-F238E27FC236}">
                <a16:creationId xmlns:a16="http://schemas.microsoft.com/office/drawing/2014/main" id="{D4156C84-616A-F348-B2FC-AD6F61D6668F}"/>
              </a:ext>
            </a:extLst>
          </p:cNvPr>
          <p:cNvSpPr/>
          <p:nvPr/>
        </p:nvSpPr>
        <p:spPr>
          <a:xfrm>
            <a:off x="4598027" y="4014072"/>
            <a:ext cx="2995948" cy="38544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PFO closure</a:t>
            </a:r>
          </a:p>
        </p:txBody>
      </p:sp>
    </p:spTree>
    <p:extLst>
      <p:ext uri="{BB962C8B-B14F-4D97-AF65-F5344CB8AC3E}">
        <p14:creationId xmlns:p14="http://schemas.microsoft.com/office/powerpoint/2010/main" val="38316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 unusual Acute coronary syndrome: </a:t>
            </a:r>
            <a:br>
              <a:rPr lang="en-GB" dirty="0"/>
            </a:br>
            <a:r>
              <a:rPr lang="en-GB" dirty="0"/>
              <a:t>Case study 1</a:t>
            </a:r>
            <a:br>
              <a:rPr lang="en-GB" dirty="0"/>
            </a:br>
            <a:br>
              <a:rPr lang="en-GB" dirty="0"/>
            </a:br>
            <a:r>
              <a:rPr lang="en-GB" sz="3200" cap="none" dirty="0"/>
              <a:t>Dr</a:t>
            </a:r>
            <a:r>
              <a:rPr lang="en-GB" dirty="0"/>
              <a:t> </a:t>
            </a:r>
            <a:r>
              <a:rPr lang="en-GB" sz="3200" cap="none" dirty="0"/>
              <a:t>Miklos Rohla</a:t>
            </a:r>
            <a:r>
              <a:rPr lang="en-GB" sz="3200" dirty="0"/>
              <a:t>, MD, P</a:t>
            </a:r>
            <a:r>
              <a:rPr lang="en-GB" sz="3200" cap="none" dirty="0"/>
              <a:t>h</a:t>
            </a:r>
            <a:r>
              <a:rPr lang="en-GB" sz="3200" dirty="0"/>
              <a:t>D</a:t>
            </a:r>
            <a:br>
              <a:rPr lang="en-GB" altLang="nl-NL" sz="3200" dirty="0"/>
            </a:br>
            <a:r>
              <a:rPr lang="en-GB" altLang="nl-NL" sz="2200" cap="none" dirty="0"/>
              <a:t>3</a:t>
            </a:r>
            <a:r>
              <a:rPr lang="en-GB" altLang="nl-NL" sz="2200" cap="none" baseline="30000" dirty="0"/>
              <a:t>rd</a:t>
            </a:r>
            <a:r>
              <a:rPr lang="en-GB" altLang="nl-NL" sz="2200" cap="none" dirty="0"/>
              <a:t> Medical Department, Cardiology and Intensive Care Medicine,</a:t>
            </a:r>
            <a:br>
              <a:rPr lang="en-GB" altLang="nl-NL" sz="2200" cap="none" dirty="0"/>
            </a:br>
            <a:r>
              <a:rPr lang="en-GB" altLang="nl-NL" sz="2200" cap="none" dirty="0" err="1"/>
              <a:t>Wilhelminenspital</a:t>
            </a:r>
            <a:r>
              <a:rPr lang="en-GB" altLang="nl-NL" sz="2200" cap="none" dirty="0"/>
              <a:t>, Vienna, Austria</a:t>
            </a:r>
            <a:br>
              <a:rPr lang="en-GB" altLang="nl-NL" sz="2200" cap="none" dirty="0"/>
            </a:br>
            <a:br>
              <a:rPr lang="en-GB" altLang="nl-NL" sz="2200" cap="none" dirty="0"/>
            </a:br>
            <a:r>
              <a:rPr lang="en-GB" altLang="nl-NL" sz="2200" cap="none" dirty="0"/>
              <a:t>March 2021</a:t>
            </a:r>
            <a:endParaRPr lang="en-GB" altLang="nl-NL" sz="2200" dirty="0"/>
          </a:p>
        </p:txBody>
      </p:sp>
      <p:sp>
        <p:nvSpPr>
          <p:cNvPr id="4" name="Slide Number Placeholder 3"/>
          <p:cNvSpPr>
            <a:spLocks noGrp="1"/>
          </p:cNvSpPr>
          <p:nvPr>
            <p:ph type="sldNum" sz="quarter" idx="4"/>
          </p:nvPr>
        </p:nvSpPr>
        <p:spPr/>
        <p:txBody>
          <a:bodyPr/>
          <a:lstStyle/>
          <a:p>
            <a:fld id="{FCE43C0F-8A7B-3A4B-9DB5-B3472E36E833}" type="slidenum">
              <a:rPr lang="en-GB" smtClean="0"/>
              <a:pPr/>
              <a:t>2</a:t>
            </a:fld>
            <a:endParaRPr lang="en-GB" dirty="0"/>
          </a:p>
        </p:txBody>
      </p:sp>
    </p:spTree>
    <p:extLst>
      <p:ext uri="{BB962C8B-B14F-4D97-AF65-F5344CB8AC3E}">
        <p14:creationId xmlns:p14="http://schemas.microsoft.com/office/powerpoint/2010/main" val="192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EA3754-BC90-AD4F-AC2A-0B18F6E67395}"/>
              </a:ext>
            </a:extLst>
          </p:cNvPr>
          <p:cNvSpPr>
            <a:spLocks noGrp="1"/>
          </p:cNvSpPr>
          <p:nvPr>
            <p:ph type="title"/>
          </p:nvPr>
        </p:nvSpPr>
        <p:spPr/>
        <p:txBody>
          <a:bodyPr/>
          <a:lstStyle/>
          <a:p>
            <a:r>
              <a:rPr lang="en-GB"/>
              <a:t>Discharge</a:t>
            </a:r>
            <a:br>
              <a:rPr lang="en-GB"/>
            </a:br>
            <a:endParaRPr lang="en-US" dirty="0"/>
          </a:p>
        </p:txBody>
      </p:sp>
      <p:sp>
        <p:nvSpPr>
          <p:cNvPr id="5" name="Slide Number Placeholder 4">
            <a:extLst>
              <a:ext uri="{FF2B5EF4-FFF2-40B4-BE49-F238E27FC236}">
                <a16:creationId xmlns:a16="http://schemas.microsoft.com/office/drawing/2014/main" id="{5CD23162-BD1B-7C45-8B98-860AD2EF18AC}"/>
              </a:ext>
            </a:extLst>
          </p:cNvPr>
          <p:cNvSpPr>
            <a:spLocks noGrp="1"/>
          </p:cNvSpPr>
          <p:nvPr>
            <p:ph type="sldNum" sz="quarter" idx="4"/>
          </p:nvPr>
        </p:nvSpPr>
        <p:spPr/>
        <p:txBody>
          <a:bodyPr/>
          <a:lstStyle/>
          <a:p>
            <a:fld id="{FCE43C0F-8A7B-3A4B-9DB5-B3472E36E833}" type="slidenum">
              <a:rPr lang="en-GB" smtClean="0"/>
              <a:pPr/>
              <a:t>20</a:t>
            </a:fld>
            <a:endParaRPr lang="en-GB" dirty="0"/>
          </a:p>
        </p:txBody>
      </p:sp>
      <p:sp>
        <p:nvSpPr>
          <p:cNvPr id="13" name="Text Placeholder 12">
            <a:extLst>
              <a:ext uri="{FF2B5EF4-FFF2-40B4-BE49-F238E27FC236}">
                <a16:creationId xmlns:a16="http://schemas.microsoft.com/office/drawing/2014/main" id="{8A14655B-5D7C-CD4E-A1FA-5EE23253B973}"/>
              </a:ext>
            </a:extLst>
          </p:cNvPr>
          <p:cNvSpPr>
            <a:spLocks noGrp="1"/>
          </p:cNvSpPr>
          <p:nvPr>
            <p:ph sz="quarter" idx="15"/>
          </p:nvPr>
        </p:nvSpPr>
        <p:spPr>
          <a:xfrm>
            <a:off x="620184" y="6309320"/>
            <a:ext cx="8116800" cy="365125"/>
          </a:xfrm>
        </p:spPr>
        <p:txBody>
          <a:bodyPr/>
          <a:lstStyle/>
          <a:p>
            <a:r>
              <a:rPr lang="en-GB" dirty="0"/>
              <a:t>CK, creatine kinase; PFO, patent foramen </a:t>
            </a:r>
            <a:r>
              <a:rPr lang="en-GB" dirty="0" err="1"/>
              <a:t>ovale</a:t>
            </a:r>
            <a:endParaRPr lang="en-GB" dirty="0"/>
          </a:p>
        </p:txBody>
      </p:sp>
      <p:sp>
        <p:nvSpPr>
          <p:cNvPr id="3" name="TextBox 2">
            <a:extLst>
              <a:ext uri="{FF2B5EF4-FFF2-40B4-BE49-F238E27FC236}">
                <a16:creationId xmlns:a16="http://schemas.microsoft.com/office/drawing/2014/main" id="{625A31EA-14DE-4C03-8D8C-031878BE8C83}"/>
              </a:ext>
            </a:extLst>
          </p:cNvPr>
          <p:cNvSpPr txBox="1"/>
          <p:nvPr/>
        </p:nvSpPr>
        <p:spPr>
          <a:xfrm>
            <a:off x="2757298" y="1368896"/>
            <a:ext cx="6677404" cy="400110"/>
          </a:xfrm>
          <a:prstGeom prst="rect">
            <a:avLst/>
          </a:prstGeom>
          <a:noFill/>
          <a:ln w="12700">
            <a:solidFill>
              <a:schemeClr val="accent1"/>
            </a:solidFill>
          </a:ln>
        </p:spPr>
        <p:txBody>
          <a:bodyPr wrap="none" rtlCol="0">
            <a:spAutoFit/>
          </a:bodyPr>
          <a:lstStyle/>
          <a:p>
            <a:pPr algn="ctr"/>
            <a:r>
              <a:rPr lang="en-GB" sz="2000" dirty="0">
                <a:solidFill>
                  <a:schemeClr val="accent1"/>
                </a:solidFill>
                <a:latin typeface="Calibri" panose="020F0502020204030204" pitchFamily="34" charset="0"/>
                <a:cs typeface="Calibri" panose="020F0502020204030204" pitchFamily="34" charset="0"/>
              </a:rPr>
              <a:t>CK</a:t>
            </a:r>
            <a:r>
              <a:rPr lang="en-GB" sz="20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 max. 494 U/L, Troponin I 7.6 μg/L (assay cut-off 0.045 μg/L)</a:t>
            </a:r>
          </a:p>
        </p:txBody>
      </p:sp>
      <p:sp>
        <p:nvSpPr>
          <p:cNvPr id="14" name="Rectangle 13">
            <a:extLst>
              <a:ext uri="{FF2B5EF4-FFF2-40B4-BE49-F238E27FC236}">
                <a16:creationId xmlns:a16="http://schemas.microsoft.com/office/drawing/2014/main" id="{74B59F7B-F561-3447-9E16-1A51E921E48C}"/>
              </a:ext>
            </a:extLst>
          </p:cNvPr>
          <p:cNvSpPr/>
          <p:nvPr/>
        </p:nvSpPr>
        <p:spPr>
          <a:xfrm>
            <a:off x="4598027" y="2163216"/>
            <a:ext cx="2995948" cy="73626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Management?</a:t>
            </a:r>
          </a:p>
        </p:txBody>
      </p:sp>
      <p:sp>
        <p:nvSpPr>
          <p:cNvPr id="15" name="Rectangle 14">
            <a:extLst>
              <a:ext uri="{FF2B5EF4-FFF2-40B4-BE49-F238E27FC236}">
                <a16:creationId xmlns:a16="http://schemas.microsoft.com/office/drawing/2014/main" id="{5881DB51-0C08-1445-A930-637EA90AAB02}"/>
              </a:ext>
            </a:extLst>
          </p:cNvPr>
          <p:cNvSpPr/>
          <p:nvPr/>
        </p:nvSpPr>
        <p:spPr>
          <a:xfrm>
            <a:off x="4598027" y="3356992"/>
            <a:ext cx="2995948" cy="385445"/>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Pharmacotherapy</a:t>
            </a:r>
          </a:p>
        </p:txBody>
      </p:sp>
      <p:sp>
        <p:nvSpPr>
          <p:cNvPr id="16" name="Rectangle 15">
            <a:extLst>
              <a:ext uri="{FF2B5EF4-FFF2-40B4-BE49-F238E27FC236}">
                <a16:creationId xmlns:a16="http://schemas.microsoft.com/office/drawing/2014/main" id="{9BFA2ED4-3ECC-284A-961B-F7908983F13A}"/>
              </a:ext>
            </a:extLst>
          </p:cNvPr>
          <p:cNvSpPr/>
          <p:nvPr/>
        </p:nvSpPr>
        <p:spPr>
          <a:xfrm>
            <a:off x="4598027" y="4014072"/>
            <a:ext cx="2995948" cy="3854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PFO closure scheduled</a:t>
            </a:r>
          </a:p>
        </p:txBody>
      </p:sp>
    </p:spTree>
    <p:extLst>
      <p:ext uri="{BB962C8B-B14F-4D97-AF65-F5344CB8AC3E}">
        <p14:creationId xmlns:p14="http://schemas.microsoft.com/office/powerpoint/2010/main" val="102931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837BF-95E6-DC41-8CD0-988409816435}"/>
              </a:ext>
            </a:extLst>
          </p:cNvPr>
          <p:cNvSpPr/>
          <p:nvPr/>
        </p:nvSpPr>
        <p:spPr>
          <a:xfrm>
            <a:off x="3210298" y="1567972"/>
            <a:ext cx="5771407" cy="4393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Hypermenorrhoea, anaemia Hb 8.4 g/dL</a:t>
            </a:r>
          </a:p>
        </p:txBody>
      </p:sp>
      <p:sp>
        <p:nvSpPr>
          <p:cNvPr id="11" name="Rectangle 10">
            <a:extLst>
              <a:ext uri="{FF2B5EF4-FFF2-40B4-BE49-F238E27FC236}">
                <a16:creationId xmlns:a16="http://schemas.microsoft.com/office/drawing/2014/main" id="{81F05C45-10E7-CC46-9B21-EA5C4AF20559}"/>
              </a:ext>
            </a:extLst>
          </p:cNvPr>
          <p:cNvSpPr/>
          <p:nvPr/>
        </p:nvSpPr>
        <p:spPr>
          <a:xfrm>
            <a:off x="4206983" y="2746648"/>
            <a:ext cx="3778036" cy="385445"/>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Continue antithrombotic therapy</a:t>
            </a:r>
          </a:p>
        </p:txBody>
      </p:sp>
      <p:sp>
        <p:nvSpPr>
          <p:cNvPr id="17" name="Rectangle 16">
            <a:extLst>
              <a:ext uri="{FF2B5EF4-FFF2-40B4-BE49-F238E27FC236}">
                <a16:creationId xmlns:a16="http://schemas.microsoft.com/office/drawing/2014/main" id="{177967B4-3FF6-F44F-96A3-65A3F59DA7EF}"/>
              </a:ext>
            </a:extLst>
          </p:cNvPr>
          <p:cNvSpPr/>
          <p:nvPr/>
        </p:nvSpPr>
        <p:spPr>
          <a:xfrm>
            <a:off x="4206983" y="3533187"/>
            <a:ext cx="3778036" cy="385445"/>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Drop ASA</a:t>
            </a:r>
          </a:p>
        </p:txBody>
      </p:sp>
      <p:sp>
        <p:nvSpPr>
          <p:cNvPr id="18" name="Rectangle 17">
            <a:extLst>
              <a:ext uri="{FF2B5EF4-FFF2-40B4-BE49-F238E27FC236}">
                <a16:creationId xmlns:a16="http://schemas.microsoft.com/office/drawing/2014/main" id="{2FEE9A57-0148-8C4F-A6CC-41A76F88252C}"/>
              </a:ext>
            </a:extLst>
          </p:cNvPr>
          <p:cNvSpPr/>
          <p:nvPr/>
        </p:nvSpPr>
        <p:spPr>
          <a:xfrm>
            <a:off x="4206983" y="4319726"/>
            <a:ext cx="3778036" cy="385445"/>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Drop NOAC</a:t>
            </a:r>
          </a:p>
        </p:txBody>
      </p:sp>
      <p:sp>
        <p:nvSpPr>
          <p:cNvPr id="3" name="Title 2">
            <a:extLst>
              <a:ext uri="{FF2B5EF4-FFF2-40B4-BE49-F238E27FC236}">
                <a16:creationId xmlns:a16="http://schemas.microsoft.com/office/drawing/2014/main" id="{397606C3-A617-8845-B1C2-8D80CFD5C0AC}"/>
              </a:ext>
            </a:extLst>
          </p:cNvPr>
          <p:cNvSpPr>
            <a:spLocks noGrp="1"/>
          </p:cNvSpPr>
          <p:nvPr>
            <p:ph type="title"/>
          </p:nvPr>
        </p:nvSpPr>
        <p:spPr/>
        <p:txBody>
          <a:bodyPr/>
          <a:lstStyle/>
          <a:p>
            <a:r>
              <a:rPr lang="en-GB" dirty="0"/>
              <a:t>3 weeks later</a:t>
            </a:r>
            <a:endParaRPr lang="en-US" dirty="0"/>
          </a:p>
        </p:txBody>
      </p:sp>
      <p:sp>
        <p:nvSpPr>
          <p:cNvPr id="6" name="Text Placeholder 5">
            <a:extLst>
              <a:ext uri="{FF2B5EF4-FFF2-40B4-BE49-F238E27FC236}">
                <a16:creationId xmlns:a16="http://schemas.microsoft.com/office/drawing/2014/main" id="{0EF7E374-9104-764A-97F0-65255AE99A42}"/>
              </a:ext>
            </a:extLst>
          </p:cNvPr>
          <p:cNvSpPr>
            <a:spLocks noGrp="1"/>
          </p:cNvSpPr>
          <p:nvPr>
            <p:ph sz="quarter" idx="15"/>
          </p:nvPr>
        </p:nvSpPr>
        <p:spPr>
          <a:xfrm>
            <a:off x="620184" y="6309320"/>
            <a:ext cx="8116800" cy="365125"/>
          </a:xfrm>
        </p:spPr>
        <p:txBody>
          <a:bodyPr/>
          <a:lstStyle/>
          <a:p>
            <a:r>
              <a:rPr lang="en-GB" dirty="0"/>
              <a:t>ASA, acetylsalicylic acid; Hb, haemoglobin; NOAC, novel anticoagulants  </a:t>
            </a:r>
          </a:p>
        </p:txBody>
      </p:sp>
      <p:sp>
        <p:nvSpPr>
          <p:cNvPr id="4" name="Slide Number Placeholder 3">
            <a:extLst>
              <a:ext uri="{FF2B5EF4-FFF2-40B4-BE49-F238E27FC236}">
                <a16:creationId xmlns:a16="http://schemas.microsoft.com/office/drawing/2014/main" id="{3D0E91F7-DC71-B243-887A-D6946483A686}"/>
              </a:ext>
            </a:extLst>
          </p:cNvPr>
          <p:cNvSpPr>
            <a:spLocks noGrp="1"/>
          </p:cNvSpPr>
          <p:nvPr>
            <p:ph type="sldNum" sz="quarter" idx="4"/>
          </p:nvPr>
        </p:nvSpPr>
        <p:spPr/>
        <p:txBody>
          <a:bodyPr/>
          <a:lstStyle/>
          <a:p>
            <a:fld id="{FCE43C0F-8A7B-3A4B-9DB5-B3472E36E833}" type="slidenum">
              <a:rPr lang="en-GB" smtClean="0"/>
              <a:pPr/>
              <a:t>21</a:t>
            </a:fld>
            <a:endParaRPr lang="en-GB" dirty="0"/>
          </a:p>
        </p:txBody>
      </p:sp>
    </p:spTree>
    <p:extLst>
      <p:ext uri="{BB962C8B-B14F-4D97-AF65-F5344CB8AC3E}">
        <p14:creationId xmlns:p14="http://schemas.microsoft.com/office/powerpoint/2010/main" val="223983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F05C45-10E7-CC46-9B21-EA5C4AF20559}"/>
              </a:ext>
            </a:extLst>
          </p:cNvPr>
          <p:cNvSpPr/>
          <p:nvPr/>
        </p:nvSpPr>
        <p:spPr>
          <a:xfrm>
            <a:off x="4220741" y="2746647"/>
            <a:ext cx="3778036" cy="100595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bg1">
                    <a:lumMod val="95000"/>
                  </a:schemeClr>
                </a:solidFill>
                <a:latin typeface="Calibri" panose="020F0502020204030204" pitchFamily="34" charset="0"/>
                <a:ea typeface="Helvetica Neue" panose="02000503000000020004" pitchFamily="2" charset="0"/>
                <a:cs typeface="Calibri" panose="020F0502020204030204" pitchFamily="34" charset="0"/>
              </a:rPr>
              <a:t>ASA dropped</a:t>
            </a:r>
          </a:p>
          <a:p>
            <a:pPr algn="ctr"/>
            <a:r>
              <a:rPr lang="en-GB" sz="2000" dirty="0">
                <a:solidFill>
                  <a:schemeClr val="bg1">
                    <a:lumMod val="95000"/>
                  </a:schemeClr>
                </a:solidFill>
                <a:latin typeface="Calibri" panose="020F0502020204030204" pitchFamily="34" charset="0"/>
                <a:ea typeface="Helvetica Neue" panose="02000503000000020004" pitchFamily="2" charset="0"/>
                <a:cs typeface="Calibri" panose="020F0502020204030204" pitchFamily="34" charset="0"/>
              </a:rPr>
              <a:t>Tranexamic acid for 5 days</a:t>
            </a:r>
          </a:p>
        </p:txBody>
      </p:sp>
      <p:sp>
        <p:nvSpPr>
          <p:cNvPr id="2" name="Title 1">
            <a:extLst>
              <a:ext uri="{FF2B5EF4-FFF2-40B4-BE49-F238E27FC236}">
                <a16:creationId xmlns:a16="http://schemas.microsoft.com/office/drawing/2014/main" id="{F944AD87-C66B-784A-B7B9-24F2B2C2FEB8}"/>
              </a:ext>
            </a:extLst>
          </p:cNvPr>
          <p:cNvSpPr>
            <a:spLocks noGrp="1"/>
          </p:cNvSpPr>
          <p:nvPr>
            <p:ph type="title"/>
          </p:nvPr>
        </p:nvSpPr>
        <p:spPr/>
        <p:txBody>
          <a:bodyPr/>
          <a:lstStyle/>
          <a:p>
            <a:r>
              <a:rPr lang="en-GB" dirty="0"/>
              <a:t>3 weeks later</a:t>
            </a:r>
            <a:endParaRPr lang="en-US" dirty="0"/>
          </a:p>
        </p:txBody>
      </p:sp>
      <p:sp>
        <p:nvSpPr>
          <p:cNvPr id="7" name="Text Placeholder 6">
            <a:extLst>
              <a:ext uri="{FF2B5EF4-FFF2-40B4-BE49-F238E27FC236}">
                <a16:creationId xmlns:a16="http://schemas.microsoft.com/office/drawing/2014/main" id="{5588D032-F5F4-5945-8D78-62EA4CF4E02E}"/>
              </a:ext>
            </a:extLst>
          </p:cNvPr>
          <p:cNvSpPr>
            <a:spLocks noGrp="1"/>
          </p:cNvSpPr>
          <p:nvPr>
            <p:ph sz="quarter" idx="15"/>
          </p:nvPr>
        </p:nvSpPr>
        <p:spPr>
          <a:xfrm>
            <a:off x="620184" y="6309320"/>
            <a:ext cx="8116800" cy="365125"/>
          </a:xfrm>
        </p:spPr>
        <p:txBody>
          <a:bodyPr/>
          <a:lstStyle/>
          <a:p>
            <a:r>
              <a:rPr lang="en-GB" dirty="0"/>
              <a:t>ASA, acetylsalicylic acid; Hb, haemoglobin</a:t>
            </a:r>
          </a:p>
        </p:txBody>
      </p:sp>
      <p:sp>
        <p:nvSpPr>
          <p:cNvPr id="13" name="Rectangle 12">
            <a:extLst>
              <a:ext uri="{FF2B5EF4-FFF2-40B4-BE49-F238E27FC236}">
                <a16:creationId xmlns:a16="http://schemas.microsoft.com/office/drawing/2014/main" id="{DE814EEC-F4EC-B847-8F2F-FC613E018A4A}"/>
              </a:ext>
            </a:extLst>
          </p:cNvPr>
          <p:cNvSpPr/>
          <p:nvPr/>
        </p:nvSpPr>
        <p:spPr>
          <a:xfrm>
            <a:off x="3210298" y="1567972"/>
            <a:ext cx="5771407" cy="4393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Hypermenorrhoea, anaemia Hb 8.4 g/dL</a:t>
            </a:r>
          </a:p>
        </p:txBody>
      </p:sp>
      <p:sp>
        <p:nvSpPr>
          <p:cNvPr id="3" name="Slide Number Placeholder 2">
            <a:extLst>
              <a:ext uri="{FF2B5EF4-FFF2-40B4-BE49-F238E27FC236}">
                <a16:creationId xmlns:a16="http://schemas.microsoft.com/office/drawing/2014/main" id="{CF9BE6A5-A3F7-5247-8E66-3CE8158FB713}"/>
              </a:ext>
            </a:extLst>
          </p:cNvPr>
          <p:cNvSpPr>
            <a:spLocks noGrp="1"/>
          </p:cNvSpPr>
          <p:nvPr>
            <p:ph type="sldNum" sz="quarter" idx="4"/>
          </p:nvPr>
        </p:nvSpPr>
        <p:spPr/>
        <p:txBody>
          <a:bodyPr/>
          <a:lstStyle/>
          <a:p>
            <a:fld id="{FCE43C0F-8A7B-3A4B-9DB5-B3472E36E833}" type="slidenum">
              <a:rPr lang="en-GB" smtClean="0"/>
              <a:pPr/>
              <a:t>22</a:t>
            </a:fld>
            <a:endParaRPr lang="en-GB" dirty="0"/>
          </a:p>
        </p:txBody>
      </p:sp>
    </p:spTree>
    <p:extLst>
      <p:ext uri="{BB962C8B-B14F-4D97-AF65-F5344CB8AC3E}">
        <p14:creationId xmlns:p14="http://schemas.microsoft.com/office/powerpoint/2010/main" val="40414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50D51-9C41-094B-BC78-77227E800980}"/>
              </a:ext>
            </a:extLst>
          </p:cNvPr>
          <p:cNvSpPr>
            <a:spLocks noGrp="1"/>
          </p:cNvSpPr>
          <p:nvPr>
            <p:ph type="title"/>
          </p:nvPr>
        </p:nvSpPr>
        <p:spPr/>
        <p:txBody>
          <a:bodyPr/>
          <a:lstStyle/>
          <a:p>
            <a:r>
              <a:rPr lang="en-GB" dirty="0"/>
              <a:t>PFO closure</a:t>
            </a:r>
            <a:endParaRPr lang="en-US" dirty="0"/>
          </a:p>
        </p:txBody>
      </p:sp>
      <p:sp>
        <p:nvSpPr>
          <p:cNvPr id="6" name="Text Placeholder 5">
            <a:extLst>
              <a:ext uri="{FF2B5EF4-FFF2-40B4-BE49-F238E27FC236}">
                <a16:creationId xmlns:a16="http://schemas.microsoft.com/office/drawing/2014/main" id="{54D0469E-E574-8C4F-974D-9870A536F9D5}"/>
              </a:ext>
            </a:extLst>
          </p:cNvPr>
          <p:cNvSpPr>
            <a:spLocks noGrp="1"/>
          </p:cNvSpPr>
          <p:nvPr>
            <p:ph sz="quarter" idx="15"/>
          </p:nvPr>
        </p:nvSpPr>
        <p:spPr>
          <a:xfrm>
            <a:off x="620184" y="6309320"/>
            <a:ext cx="8116800" cy="365125"/>
          </a:xfrm>
        </p:spPr>
        <p:txBody>
          <a:bodyPr/>
          <a:lstStyle/>
          <a:p>
            <a:pPr>
              <a:spcBef>
                <a:spcPts val="300"/>
              </a:spcBef>
            </a:pPr>
            <a:r>
              <a:rPr lang="en-GB" dirty="0"/>
              <a:t>PFO, patent foramen ovale</a:t>
            </a:r>
          </a:p>
          <a:p>
            <a:pPr>
              <a:spcBef>
                <a:spcPts val="300"/>
              </a:spcBef>
            </a:pPr>
            <a:r>
              <a:rPr lang="en-GB" dirty="0"/>
              <a:t>Provided by Dr. Rohla</a:t>
            </a:r>
          </a:p>
        </p:txBody>
      </p:sp>
      <p:pic>
        <p:nvPicPr>
          <p:cNvPr id="11" name="PFO clsoure" descr="PFO clsoure">
            <a:hlinkClick r:id="" action="ppaction://media"/>
            <a:extLst>
              <a:ext uri="{FF2B5EF4-FFF2-40B4-BE49-F238E27FC236}">
                <a16:creationId xmlns:a16="http://schemas.microsoft.com/office/drawing/2014/main" id="{BFDACC20-CA2E-AF42-AD7C-C762E6E9A1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0614" y="1268760"/>
            <a:ext cx="8230773" cy="4629809"/>
          </a:xfrm>
          <a:prstGeom prst="rect">
            <a:avLst/>
          </a:prstGeom>
        </p:spPr>
      </p:pic>
      <p:sp>
        <p:nvSpPr>
          <p:cNvPr id="3" name="Slide Number Placeholder 2">
            <a:extLst>
              <a:ext uri="{FF2B5EF4-FFF2-40B4-BE49-F238E27FC236}">
                <a16:creationId xmlns:a16="http://schemas.microsoft.com/office/drawing/2014/main" id="{FB388930-CBFA-3E4D-A44B-0A5DF31644F6}"/>
              </a:ext>
            </a:extLst>
          </p:cNvPr>
          <p:cNvSpPr>
            <a:spLocks noGrp="1"/>
          </p:cNvSpPr>
          <p:nvPr>
            <p:ph type="sldNum" sz="quarter" idx="4"/>
          </p:nvPr>
        </p:nvSpPr>
        <p:spPr/>
        <p:txBody>
          <a:bodyPr/>
          <a:lstStyle/>
          <a:p>
            <a:fld id="{FCE43C0F-8A7B-3A4B-9DB5-B3472E36E833}" type="slidenum">
              <a:rPr lang="en-GB" smtClean="0"/>
              <a:pPr/>
              <a:t>23</a:t>
            </a:fld>
            <a:endParaRPr lang="en-GB" dirty="0"/>
          </a:p>
        </p:txBody>
      </p:sp>
    </p:spTree>
    <p:extLst>
      <p:ext uri="{BB962C8B-B14F-4D97-AF65-F5344CB8AC3E}">
        <p14:creationId xmlns:p14="http://schemas.microsoft.com/office/powerpoint/2010/main" val="69783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mute="1">
                <p:cTn id="12" repeatCount="indefinite" fill="hold" display="0">
                  <p:stCondLst>
                    <p:cond delay="indefinite"/>
                  </p:stCondLst>
                </p:cTn>
                <p:tgtEl>
                  <p:spTgt spid="11"/>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EB4C88-1AFE-4CD8-9EEC-FEBA55B75F90}"/>
              </a:ext>
            </a:extLst>
          </p:cNvPr>
          <p:cNvSpPr>
            <a:spLocks noGrp="1"/>
          </p:cNvSpPr>
          <p:nvPr>
            <p:ph sz="quarter" idx="12"/>
          </p:nvPr>
        </p:nvSpPr>
        <p:spPr>
          <a:xfrm>
            <a:off x="620184" y="1053851"/>
            <a:ext cx="10963200" cy="5302499"/>
          </a:xfrm>
        </p:spPr>
        <p:txBody>
          <a:bodyPr/>
          <a:lstStyle/>
          <a:p>
            <a:r>
              <a:rPr lang="en-GB" b="1" dirty="0">
                <a:solidFill>
                  <a:schemeClr val="accent1"/>
                </a:solidFill>
              </a:rPr>
              <a:t>The patient successfully underwent a PFO closure and has recovered well</a:t>
            </a:r>
          </a:p>
          <a:p>
            <a:r>
              <a:rPr lang="en-GB" b="1" dirty="0">
                <a:solidFill>
                  <a:schemeClr val="accent1"/>
                </a:solidFill>
              </a:rPr>
              <a:t>Why was the patient given a GP IIb/IIIa inhibitor?</a:t>
            </a:r>
          </a:p>
          <a:p>
            <a:pPr lvl="1"/>
            <a:r>
              <a:rPr lang="en-GB" dirty="0"/>
              <a:t>It was likely that this was not an atherosclerotic plaque but a thrombus that has developed due to a paradoxical embolism </a:t>
            </a:r>
          </a:p>
          <a:p>
            <a:pPr lvl="1"/>
            <a:r>
              <a:rPr lang="en-GB" dirty="0" err="1"/>
              <a:t>Dr.</a:t>
            </a:r>
            <a:r>
              <a:rPr lang="en-GB" dirty="0"/>
              <a:t> Rohla did not want to perform PCI in a 19-year old woman with a treatable/preventable cause of paradoxical coronary embolism, so the decision was made to try to pharmacologically resolve the thrombus</a:t>
            </a:r>
          </a:p>
          <a:p>
            <a:r>
              <a:rPr lang="en-GB" b="1" dirty="0">
                <a:solidFill>
                  <a:schemeClr val="accent1"/>
                </a:solidFill>
              </a:rPr>
              <a:t>Why prescribe a NOAC instead of, or combined with aspirin? </a:t>
            </a:r>
          </a:p>
          <a:p>
            <a:pPr lvl="1"/>
            <a:r>
              <a:rPr lang="en-GB" dirty="0"/>
              <a:t>In this patient with a very low bleeding risk, an initial approach of anticoagulation and antiplatelet therapy was chosen to prevent a subsequent paradoxical thromboembolic event until PFO closure.</a:t>
            </a:r>
          </a:p>
          <a:p>
            <a:pPr lvl="1"/>
            <a:r>
              <a:rPr lang="en-GB" dirty="0"/>
              <a:t>After the episode of severe </a:t>
            </a:r>
            <a:r>
              <a:rPr lang="en-GB" dirty="0" err="1"/>
              <a:t>hypermenorrhea</a:t>
            </a:r>
            <a:r>
              <a:rPr lang="en-GB" dirty="0"/>
              <a:t>, an off-label NOAC monotherapy was chosen since the aetiology of the event was believed to be thromboembolic (as opposed to atherosclerotic), major bleeding rates are comparable between NOACs and aspirin and the short half-life of NOACs allows for better management of bleeding complications</a:t>
            </a:r>
          </a:p>
          <a:p>
            <a:r>
              <a:rPr lang="en-GB" b="1" dirty="0">
                <a:solidFill>
                  <a:schemeClr val="accent1"/>
                </a:solidFill>
              </a:rPr>
              <a:t>Would you have treated the patient differently or are you in agreement with </a:t>
            </a:r>
            <a:r>
              <a:rPr lang="en-GB" b="1" dirty="0" err="1">
                <a:solidFill>
                  <a:schemeClr val="accent1"/>
                </a:solidFill>
              </a:rPr>
              <a:t>Dr.</a:t>
            </a:r>
            <a:r>
              <a:rPr lang="en-GB" b="1" dirty="0">
                <a:solidFill>
                  <a:schemeClr val="accent1"/>
                </a:solidFill>
              </a:rPr>
              <a:t> </a:t>
            </a:r>
            <a:r>
              <a:rPr lang="en-GB" b="1" dirty="0" err="1">
                <a:solidFill>
                  <a:schemeClr val="accent1"/>
                </a:solidFill>
              </a:rPr>
              <a:t>Rohla’s</a:t>
            </a:r>
            <a:r>
              <a:rPr lang="en-GB" b="1" dirty="0">
                <a:solidFill>
                  <a:schemeClr val="accent1"/>
                </a:solidFill>
              </a:rPr>
              <a:t> treatment?</a:t>
            </a:r>
          </a:p>
          <a:p>
            <a:pPr lvl="1"/>
            <a:endParaRPr lang="en-GB" dirty="0"/>
          </a:p>
        </p:txBody>
      </p:sp>
      <p:sp>
        <p:nvSpPr>
          <p:cNvPr id="3" name="Title 2">
            <a:extLst>
              <a:ext uri="{FF2B5EF4-FFF2-40B4-BE49-F238E27FC236}">
                <a16:creationId xmlns:a16="http://schemas.microsoft.com/office/drawing/2014/main" id="{BE7C7E6C-BC5F-42C1-8E21-3516BBE61CC1}"/>
              </a:ext>
            </a:extLst>
          </p:cNvPr>
          <p:cNvSpPr>
            <a:spLocks noGrp="1"/>
          </p:cNvSpPr>
          <p:nvPr>
            <p:ph type="title"/>
          </p:nvPr>
        </p:nvSpPr>
        <p:spPr/>
        <p:txBody>
          <a:bodyPr/>
          <a:lstStyle/>
          <a:p>
            <a:r>
              <a:rPr lang="en-GB" dirty="0"/>
              <a:t>summary</a:t>
            </a:r>
          </a:p>
        </p:txBody>
      </p:sp>
      <p:sp>
        <p:nvSpPr>
          <p:cNvPr id="4" name="Slide Number Placeholder 3">
            <a:extLst>
              <a:ext uri="{FF2B5EF4-FFF2-40B4-BE49-F238E27FC236}">
                <a16:creationId xmlns:a16="http://schemas.microsoft.com/office/drawing/2014/main" id="{FB1D96B7-02BD-4B99-8958-11C55906DD3B}"/>
              </a:ext>
            </a:extLst>
          </p:cNvPr>
          <p:cNvSpPr>
            <a:spLocks noGrp="1"/>
          </p:cNvSpPr>
          <p:nvPr>
            <p:ph type="sldNum" sz="quarter" idx="4"/>
          </p:nvPr>
        </p:nvSpPr>
        <p:spPr/>
        <p:txBody>
          <a:bodyPr/>
          <a:lstStyle/>
          <a:p>
            <a:fld id="{FCE43C0F-8A7B-3A4B-9DB5-B3472E36E833}" type="slidenum">
              <a:rPr lang="en-GB" smtClean="0"/>
              <a:pPr/>
              <a:t>24</a:t>
            </a:fld>
            <a:endParaRPr lang="en-GB" dirty="0"/>
          </a:p>
        </p:txBody>
      </p:sp>
      <p:sp>
        <p:nvSpPr>
          <p:cNvPr id="5" name="Content Placeholder 4">
            <a:extLst>
              <a:ext uri="{FF2B5EF4-FFF2-40B4-BE49-F238E27FC236}">
                <a16:creationId xmlns:a16="http://schemas.microsoft.com/office/drawing/2014/main" id="{0DE1B185-FD47-45C6-B071-03548F836E17}"/>
              </a:ext>
            </a:extLst>
          </p:cNvPr>
          <p:cNvSpPr>
            <a:spLocks noGrp="1"/>
          </p:cNvSpPr>
          <p:nvPr>
            <p:ph sz="quarter" idx="15"/>
          </p:nvPr>
        </p:nvSpPr>
        <p:spPr/>
        <p:txBody>
          <a:bodyPr/>
          <a:lstStyle/>
          <a:p>
            <a:r>
              <a:rPr lang="en-GB" sz="1200" dirty="0">
                <a:solidFill>
                  <a:schemeClr val="tx2"/>
                </a:solidFill>
                <a:latin typeface="Calibri" panose="020F0502020204030204" pitchFamily="34" charset="0"/>
                <a:ea typeface="Helvetica Neue" panose="02000503000000020004" pitchFamily="2" charset="0"/>
                <a:cs typeface="Calibri" panose="020F0502020204030204" pitchFamily="34" charset="0"/>
              </a:rPr>
              <a:t>GPI, glycoprotein IIb/IIIa inhibitor; MI, myocardial infarction; </a:t>
            </a:r>
            <a:r>
              <a:rPr lang="en-GB" dirty="0">
                <a:solidFill>
                  <a:schemeClr val="tx2"/>
                </a:solidFill>
              </a:rPr>
              <a:t>NOAC, novel anticoagulants; </a:t>
            </a:r>
            <a:r>
              <a:rPr lang="en-GB" dirty="0"/>
              <a:t>PFO, patent foramen </a:t>
            </a:r>
            <a:r>
              <a:rPr lang="en-GB" dirty="0" err="1"/>
              <a:t>ovale</a:t>
            </a:r>
            <a:endParaRPr lang="en-GB" dirty="0"/>
          </a:p>
        </p:txBody>
      </p:sp>
    </p:spTree>
    <p:extLst>
      <p:ext uri="{BB962C8B-B14F-4D97-AF65-F5344CB8AC3E}">
        <p14:creationId xmlns:p14="http://schemas.microsoft.com/office/powerpoint/2010/main" val="100620845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079595" y="5336166"/>
            <a:ext cx="1854996" cy="553998"/>
          </a:xfrm>
          <a:prstGeom prst="rect">
            <a:avLst/>
          </a:prstGeom>
          <a:noFill/>
        </p:spPr>
        <p:txBody>
          <a:bodyPr wrap="none" rtlCol="0">
            <a:spAutoFit/>
          </a:bodyPr>
          <a:lstStyle/>
          <a:p>
            <a:pPr algn="ctr"/>
            <a:r>
              <a:rPr lang="en-GB" sz="1400" b="1" dirty="0">
                <a:solidFill>
                  <a:schemeClr val="tx2"/>
                </a:solidFill>
                <a:ea typeface="Aileron" charset="0"/>
                <a:cs typeface="PT Sans Narrow"/>
              </a:rPr>
              <a:t>Follow us on Twitter </a:t>
            </a:r>
            <a:br>
              <a:rPr lang="en-GB" sz="1600" dirty="0">
                <a:solidFill>
                  <a:schemeClr val="tx2"/>
                </a:solidFill>
                <a:ea typeface="Aileron" charset="0"/>
                <a:cs typeface="PT Sans Narrow"/>
              </a:rPr>
            </a:br>
            <a:r>
              <a:rPr lang="en-GB" sz="1600" b="1" u="sng" dirty="0">
                <a:solidFill>
                  <a:schemeClr val="accent1"/>
                </a:solidFill>
                <a:ea typeface="Aileron" charset="0"/>
                <a:cs typeface="PT Sans Narrow"/>
                <a:hlinkClick r:id="rId3">
                  <a:extLst>
                    <a:ext uri="{A12FA001-AC4F-418D-AE19-62706E023703}">
                      <ahyp:hlinkClr xmlns:ahyp="http://schemas.microsoft.com/office/drawing/2018/hyperlinkcolor" val="tx"/>
                    </a:ext>
                  </a:extLst>
                </a:hlinkClick>
              </a:rPr>
              <a:t>@CoronaryConnect</a:t>
            </a:r>
            <a:endParaRPr lang="en-GB" sz="1600" b="1" u="sng" dirty="0">
              <a:solidFill>
                <a:schemeClr val="accent1"/>
              </a:solidFill>
              <a:ea typeface="Aileron" charset="0"/>
              <a:cs typeface="PT Sans Narrow"/>
            </a:endParaRPr>
          </a:p>
        </p:txBody>
      </p:sp>
      <p:sp>
        <p:nvSpPr>
          <p:cNvPr id="17" name="TextBox 16"/>
          <p:cNvSpPr txBox="1"/>
          <p:nvPr/>
        </p:nvSpPr>
        <p:spPr>
          <a:xfrm>
            <a:off x="4083194" y="5336167"/>
            <a:ext cx="2084815" cy="701731"/>
          </a:xfrm>
          <a:prstGeom prst="rect">
            <a:avLst/>
          </a:prstGeom>
          <a:noFill/>
        </p:spPr>
        <p:txBody>
          <a:bodyPr wrap="square" rtlCol="0">
            <a:spAutoFit/>
          </a:bodyPr>
          <a:lstStyle/>
          <a:p>
            <a:pPr algn="ctr">
              <a:lnSpc>
                <a:spcPct val="90000"/>
              </a:lnSpc>
            </a:pPr>
            <a:r>
              <a:rPr lang="en-GB" sz="1400" b="1" dirty="0">
                <a:solidFill>
                  <a:schemeClr val="tx2"/>
                </a:solidFill>
                <a:ea typeface="Aileron" charset="0"/>
                <a:cs typeface="PT Sans Narrow"/>
              </a:rPr>
              <a:t>Follow the </a:t>
            </a:r>
            <a:br>
              <a:rPr lang="en-GB" sz="1600" b="1" dirty="0">
                <a:solidFill>
                  <a:schemeClr val="tx2"/>
                </a:solidFill>
                <a:ea typeface="Aileron" charset="0"/>
                <a:cs typeface="PT Sans Narrow"/>
              </a:rPr>
            </a:br>
            <a:r>
              <a:rPr lang="en-GB" sz="1600" b="1" dirty="0">
                <a:solidFill>
                  <a:srgbClr val="A5131F"/>
                </a:solidFill>
                <a:ea typeface="Aileron" charset="0"/>
                <a:cs typeface="PT Sans Narrow"/>
                <a:hlinkClick r:id="rId4">
                  <a:extLst>
                    <a:ext uri="{A12FA001-AC4F-418D-AE19-62706E023703}">
                      <ahyp:hlinkClr xmlns:ahyp="http://schemas.microsoft.com/office/drawing/2018/hyperlinkcolor" val="tx"/>
                    </a:ext>
                  </a:extLst>
                </a:hlinkClick>
              </a:rPr>
              <a:t>CORONARY CONNECT</a:t>
            </a:r>
            <a:endParaRPr lang="en-GB" sz="1600" b="1" u="sng" dirty="0">
              <a:solidFill>
                <a:srgbClr val="A5131F"/>
              </a:solidFill>
              <a:ea typeface="Aileron" charset="0"/>
              <a:cs typeface="PT Sans Narrow"/>
            </a:endParaRPr>
          </a:p>
          <a:p>
            <a:pPr algn="ctr">
              <a:lnSpc>
                <a:spcPct val="90000"/>
              </a:lnSpc>
            </a:pPr>
            <a:r>
              <a:rPr lang="en-GB" sz="1400" b="1" dirty="0">
                <a:solidFill>
                  <a:schemeClr val="tx2"/>
                </a:solidFill>
                <a:ea typeface="Aileron" charset="0"/>
                <a:cs typeface="PT Sans Narrow"/>
              </a:rPr>
              <a:t>Group on LinkedIn</a:t>
            </a:r>
            <a:endParaRPr lang="en-GB" sz="1600" b="1" dirty="0">
              <a:solidFill>
                <a:schemeClr val="tx2"/>
              </a:solidFill>
              <a:ea typeface="Aileron" charset="0"/>
              <a:cs typeface="PT Sans Narrow"/>
            </a:endParaRPr>
          </a:p>
        </p:txBody>
      </p:sp>
      <p:sp>
        <p:nvSpPr>
          <p:cNvPr id="18" name="TextBox 17"/>
          <p:cNvSpPr txBox="1"/>
          <p:nvPr/>
        </p:nvSpPr>
        <p:spPr>
          <a:xfrm>
            <a:off x="7860704" y="5336166"/>
            <a:ext cx="2843808" cy="729430"/>
          </a:xfrm>
          <a:prstGeom prst="rect">
            <a:avLst/>
          </a:prstGeom>
          <a:noFill/>
        </p:spPr>
        <p:txBody>
          <a:bodyPr wrap="square" rtlCol="0">
            <a:spAutoFit/>
          </a:bodyPr>
          <a:lstStyle/>
          <a:p>
            <a:pPr algn="ctr">
              <a:lnSpc>
                <a:spcPct val="90000"/>
              </a:lnSpc>
            </a:pPr>
            <a:r>
              <a:rPr lang="en-US" sz="1400" b="1" dirty="0">
                <a:solidFill>
                  <a:schemeClr val="tx2"/>
                </a:solidFill>
                <a:cs typeface="PT Sans Narrow"/>
              </a:rPr>
              <a:t>Email</a:t>
            </a:r>
            <a:br>
              <a:rPr lang="en-US" sz="1600" dirty="0">
                <a:solidFill>
                  <a:schemeClr val="tx2"/>
                </a:solidFill>
                <a:cs typeface="PT Sans Narrow"/>
              </a:rPr>
            </a:br>
            <a:r>
              <a:rPr lang="en-US" sz="1600" b="1" u="sng" dirty="0" err="1">
                <a:solidFill>
                  <a:schemeClr val="accent1"/>
                </a:solidFill>
                <a:cs typeface="PT Sans Narrow"/>
                <a:hlinkClick r:id="rId5">
                  <a:extLst>
                    <a:ext uri="{A12FA001-AC4F-418D-AE19-62706E023703}">
                      <ahyp:hlinkClr xmlns:ahyp="http://schemas.microsoft.com/office/drawing/2018/hyperlinkcolor" val="tx"/>
                    </a:ext>
                  </a:extLst>
                </a:hlinkClick>
              </a:rPr>
              <a:t>carrie</a:t>
            </a:r>
            <a:r>
              <a:rPr lang="en-US" sz="1600" b="1" dirty="0" err="1">
                <a:solidFill>
                  <a:schemeClr val="accent1"/>
                </a:solidFill>
                <a:cs typeface="PT Sans Narrow"/>
                <a:hlinkClick r:id="rId5">
                  <a:extLst>
                    <a:ext uri="{A12FA001-AC4F-418D-AE19-62706E023703}">
                      <ahyp:hlinkClr xmlns:ahyp="http://schemas.microsoft.com/office/drawing/2018/hyperlinkcolor" val="tx"/>
                    </a:ext>
                  </a:extLst>
                </a:hlinkClick>
              </a:rPr>
              <a:t>.brubaker</a:t>
            </a:r>
            <a:br>
              <a:rPr lang="en-US" sz="1600" b="1" dirty="0">
                <a:solidFill>
                  <a:schemeClr val="accent1"/>
                </a:solidFill>
                <a:cs typeface="PT Sans Narrow"/>
                <a:hlinkClick r:id="rId5">
                  <a:extLst>
                    <a:ext uri="{A12FA001-AC4F-418D-AE19-62706E023703}">
                      <ahyp:hlinkClr xmlns:ahyp="http://schemas.microsoft.com/office/drawing/2018/hyperlinkcolor" val="tx"/>
                    </a:ext>
                  </a:extLst>
                </a:hlinkClick>
              </a:rPr>
            </a:br>
            <a:r>
              <a:rPr lang="en-US" sz="1600" b="1" dirty="0">
                <a:solidFill>
                  <a:schemeClr val="accent1"/>
                </a:solidFill>
                <a:cs typeface="PT Sans Narrow"/>
                <a:hlinkClick r:id="rId5">
                  <a:extLst>
                    <a:ext uri="{A12FA001-AC4F-418D-AE19-62706E023703}">
                      <ahyp:hlinkClr xmlns:ahyp="http://schemas.microsoft.com/office/drawing/2018/hyperlinkcolor" val="tx"/>
                    </a:ext>
                  </a:extLst>
                </a:hlinkClick>
              </a:rPr>
              <a:t>@cor2ed.com</a:t>
            </a:r>
            <a:endParaRPr lang="en-GB" sz="1600" b="1" dirty="0">
              <a:solidFill>
                <a:schemeClr val="accent1"/>
              </a:solidFill>
              <a:ea typeface="Aileron" charset="0"/>
              <a:cs typeface="PT Sans Narrow"/>
            </a:endParaRPr>
          </a:p>
        </p:txBody>
      </p:sp>
      <p:sp>
        <p:nvSpPr>
          <p:cNvPr id="19" name="TextBox 18"/>
          <p:cNvSpPr txBox="1"/>
          <p:nvPr/>
        </p:nvSpPr>
        <p:spPr>
          <a:xfrm>
            <a:off x="6171426" y="5336166"/>
            <a:ext cx="2084815" cy="757130"/>
          </a:xfrm>
          <a:prstGeom prst="rect">
            <a:avLst/>
          </a:prstGeom>
          <a:noFill/>
        </p:spPr>
        <p:txBody>
          <a:bodyPr wrap="square" rtlCol="0">
            <a:spAutoFit/>
          </a:bodyPr>
          <a:lstStyle/>
          <a:p>
            <a:pPr algn="ctr">
              <a:lnSpc>
                <a:spcPct val="90000"/>
              </a:lnSpc>
            </a:pPr>
            <a:r>
              <a:rPr lang="en-GB" sz="1400" b="1" dirty="0">
                <a:solidFill>
                  <a:schemeClr val="tx2"/>
                </a:solidFill>
                <a:ea typeface="Aileron" charset="0"/>
                <a:cs typeface="PT Sans Narrow"/>
              </a:rPr>
              <a:t>Watch us on the</a:t>
            </a:r>
            <a:br>
              <a:rPr lang="en-GB" sz="1400" b="1" dirty="0">
                <a:solidFill>
                  <a:schemeClr val="tx2"/>
                </a:solidFill>
                <a:ea typeface="Aileron" charset="0"/>
                <a:cs typeface="PT Sans Narrow"/>
              </a:rPr>
            </a:br>
            <a:r>
              <a:rPr lang="en-GB" sz="1400" b="1" dirty="0">
                <a:solidFill>
                  <a:schemeClr val="tx2"/>
                </a:solidFill>
                <a:ea typeface="Aileron" charset="0"/>
                <a:cs typeface="PT Sans Narrow"/>
              </a:rPr>
              <a:t>Vimeo Channe</a:t>
            </a:r>
            <a:r>
              <a:rPr lang="en-GB" sz="1600" b="1" dirty="0">
                <a:solidFill>
                  <a:schemeClr val="tx2"/>
                </a:solidFill>
                <a:ea typeface="Aileron" charset="0"/>
                <a:cs typeface="PT Sans Narrow"/>
              </a:rPr>
              <a:t>l</a:t>
            </a:r>
            <a:br>
              <a:rPr lang="en-GB" sz="1600" dirty="0">
                <a:solidFill>
                  <a:schemeClr val="tx2"/>
                </a:solidFill>
                <a:ea typeface="Aileron" charset="0"/>
                <a:cs typeface="PT Sans Narrow"/>
              </a:rPr>
            </a:br>
            <a:r>
              <a:rPr lang="en-GB" sz="1600" b="1" u="sng" dirty="0">
                <a:solidFill>
                  <a:schemeClr val="accent1"/>
                </a:solidFill>
                <a:ea typeface="Aileron" charset="0"/>
                <a:cs typeface="PT Sans Narrow"/>
                <a:hlinkClick r:id="rId6">
                  <a:extLst>
                    <a:ext uri="{A12FA001-AC4F-418D-AE19-62706E023703}">
                      <ahyp:hlinkClr xmlns:ahyp="http://schemas.microsoft.com/office/drawing/2018/hyperlinkcolor" val="tx"/>
                    </a:ext>
                  </a:extLst>
                </a:hlinkClick>
              </a:rPr>
              <a:t>CORONARY CONNECT</a:t>
            </a:r>
            <a:endParaRPr lang="en-GB" sz="1600" b="1" u="sng" dirty="0">
              <a:solidFill>
                <a:schemeClr val="accent1"/>
              </a:solidFill>
              <a:ea typeface="Aileron" charset="0"/>
              <a:cs typeface="PT Sans Narrow"/>
            </a:endParaRPr>
          </a:p>
        </p:txBody>
      </p:sp>
      <p:sp>
        <p:nvSpPr>
          <p:cNvPr id="15" name="Title 8">
            <a:extLst>
              <a:ext uri="{FF2B5EF4-FFF2-40B4-BE49-F238E27FC236}">
                <a16:creationId xmlns:a16="http://schemas.microsoft.com/office/drawing/2014/main" id="{071CF435-729F-403B-B87A-421B2706800D}"/>
              </a:ext>
            </a:extLst>
          </p:cNvPr>
          <p:cNvSpPr>
            <a:spLocks noGrp="1"/>
          </p:cNvSpPr>
          <p:nvPr>
            <p:ph type="title"/>
          </p:nvPr>
        </p:nvSpPr>
        <p:spPr>
          <a:xfrm>
            <a:off x="1635656" y="274638"/>
            <a:ext cx="8924840" cy="3586410"/>
          </a:xfrm>
        </p:spPr>
        <p:txBody>
          <a:bodyPr>
            <a:normAutofit/>
          </a:bodyPr>
          <a:lstStyle/>
          <a:p>
            <a:pPr>
              <a:lnSpc>
                <a:spcPts val="3800"/>
              </a:lnSpc>
              <a:spcBef>
                <a:spcPts val="800"/>
              </a:spcBef>
            </a:pPr>
            <a:r>
              <a:rPr lang="en-US" sz="3600" cap="none" dirty="0">
                <a:solidFill>
                  <a:schemeClr val="tx2"/>
                </a:solidFill>
              </a:rPr>
              <a:t>REACH </a:t>
            </a:r>
            <a:r>
              <a:rPr lang="en-US" sz="3600" cap="none" dirty="0"/>
              <a:t>CORONARY CONNECT </a:t>
            </a:r>
            <a:r>
              <a:rPr lang="en-US" sz="3600" cap="none" dirty="0">
                <a:solidFill>
                  <a:schemeClr val="tx2"/>
                </a:solidFill>
              </a:rPr>
              <a:t>VIA </a:t>
            </a:r>
            <a:br>
              <a:rPr lang="en-US" sz="3600" cap="none" dirty="0">
                <a:solidFill>
                  <a:schemeClr val="tx2"/>
                </a:solidFill>
              </a:rPr>
            </a:br>
            <a:r>
              <a:rPr lang="en-US" sz="3600" cap="none" spc="-50" dirty="0">
                <a:solidFill>
                  <a:schemeClr val="tx2"/>
                </a:solidFill>
              </a:rPr>
              <a:t>TWITTER, LINKEDIN, VIMEO &amp; EMAIL</a:t>
            </a:r>
            <a:br>
              <a:rPr lang="en-US" sz="3600" cap="none" dirty="0">
                <a:solidFill>
                  <a:schemeClr val="tx2"/>
                </a:solidFill>
              </a:rPr>
            </a:br>
            <a:r>
              <a:rPr lang="en-US" sz="3600" cap="none" dirty="0">
                <a:solidFill>
                  <a:schemeClr val="tx2"/>
                </a:solidFill>
              </a:rPr>
              <a:t>OR VISIT THE GROUP’S WEBSITE</a:t>
            </a:r>
            <a:br>
              <a:rPr lang="en-US" sz="3600" dirty="0">
                <a:solidFill>
                  <a:schemeClr val="tx2"/>
                </a:solidFill>
              </a:rPr>
            </a:br>
            <a:r>
              <a:rPr lang="en-US" sz="3600" u="sng" cap="none" dirty="0">
                <a:hlinkClick r:id="rId7">
                  <a:extLst>
                    <a:ext uri="{A12FA001-AC4F-418D-AE19-62706E023703}">
                      <ahyp:hlinkClr xmlns:ahyp="http://schemas.microsoft.com/office/drawing/2018/hyperlinkcolor" val="tx"/>
                    </a:ext>
                  </a:extLst>
                </a:hlinkClick>
              </a:rPr>
              <a:t>http://www.coronaryconnect.com/</a:t>
            </a:r>
            <a:endParaRPr lang="en-US" sz="3600" cap="none" dirty="0"/>
          </a:p>
        </p:txBody>
      </p:sp>
      <p:pic>
        <p:nvPicPr>
          <p:cNvPr id="7" name="Picture 6">
            <a:extLst>
              <a:ext uri="{FF2B5EF4-FFF2-40B4-BE49-F238E27FC236}">
                <a16:creationId xmlns:a16="http://schemas.microsoft.com/office/drawing/2014/main" id="{FD2A3513-1FCF-4B44-AAF0-2ECFC0760E8D}"/>
              </a:ext>
            </a:extLst>
          </p:cNvPr>
          <p:cNvPicPr>
            <a:picLocks noChangeAspect="1"/>
          </p:cNvPicPr>
          <p:nvPr/>
        </p:nvPicPr>
        <p:blipFill>
          <a:blip r:embed="rId8"/>
          <a:stretch>
            <a:fillRect/>
          </a:stretch>
        </p:blipFill>
        <p:spPr>
          <a:xfrm>
            <a:off x="8639512" y="3933056"/>
            <a:ext cx="1259267" cy="1259267"/>
          </a:xfrm>
          <a:prstGeom prst="rect">
            <a:avLst/>
          </a:prstGeom>
        </p:spPr>
      </p:pic>
      <p:pic>
        <p:nvPicPr>
          <p:cNvPr id="12" name="Picture 11">
            <a:hlinkClick r:id="rId9"/>
            <a:extLst>
              <a:ext uri="{FF2B5EF4-FFF2-40B4-BE49-F238E27FC236}">
                <a16:creationId xmlns:a16="http://schemas.microsoft.com/office/drawing/2014/main" id="{FD80E573-9BF7-4053-9C1F-CAEC7DDBBEC5}"/>
              </a:ext>
            </a:extLst>
          </p:cNvPr>
          <p:cNvPicPr>
            <a:picLocks noChangeAspect="1"/>
          </p:cNvPicPr>
          <p:nvPr/>
        </p:nvPicPr>
        <p:blipFill>
          <a:blip r:embed="rId10"/>
          <a:stretch>
            <a:fillRect/>
          </a:stretch>
        </p:blipFill>
        <p:spPr>
          <a:xfrm>
            <a:off x="4518666" y="3933056"/>
            <a:ext cx="1237894" cy="1260000"/>
          </a:xfrm>
          <a:prstGeom prst="rect">
            <a:avLst/>
          </a:prstGeom>
        </p:spPr>
      </p:pic>
      <p:pic>
        <p:nvPicPr>
          <p:cNvPr id="14" name="Picture 13">
            <a:hlinkClick r:id="rId11"/>
            <a:extLst>
              <a:ext uri="{FF2B5EF4-FFF2-40B4-BE49-F238E27FC236}">
                <a16:creationId xmlns:a16="http://schemas.microsoft.com/office/drawing/2014/main" id="{0BFB8670-DDEF-432A-912A-52486C159675}"/>
              </a:ext>
            </a:extLst>
          </p:cNvPr>
          <p:cNvPicPr>
            <a:picLocks noChangeAspect="1"/>
          </p:cNvPicPr>
          <p:nvPr/>
        </p:nvPicPr>
        <p:blipFill>
          <a:blip r:embed="rId12"/>
          <a:stretch>
            <a:fillRect/>
          </a:stretch>
        </p:blipFill>
        <p:spPr>
          <a:xfrm>
            <a:off x="2311433" y="3933056"/>
            <a:ext cx="1259267" cy="1259267"/>
          </a:xfrm>
          <a:prstGeom prst="rect">
            <a:avLst/>
          </a:prstGeom>
        </p:spPr>
      </p:pic>
      <p:pic>
        <p:nvPicPr>
          <p:cNvPr id="21" name="Picture 20">
            <a:hlinkClick r:id="rId13"/>
            <a:extLst>
              <a:ext uri="{FF2B5EF4-FFF2-40B4-BE49-F238E27FC236}">
                <a16:creationId xmlns:a16="http://schemas.microsoft.com/office/drawing/2014/main" id="{72D9A25E-A647-4968-A3CC-028D206DB562}"/>
              </a:ext>
            </a:extLst>
          </p:cNvPr>
          <p:cNvPicPr>
            <a:picLocks noChangeAspect="1"/>
          </p:cNvPicPr>
          <p:nvPr/>
        </p:nvPicPr>
        <p:blipFill>
          <a:blip r:embed="rId14"/>
          <a:stretch>
            <a:fillRect/>
          </a:stretch>
        </p:blipFill>
        <p:spPr>
          <a:xfrm>
            <a:off x="6573746" y="3933056"/>
            <a:ext cx="1259267" cy="1259267"/>
          </a:xfrm>
          <a:prstGeom prst="rect">
            <a:avLst/>
          </a:prstGeom>
        </p:spPr>
      </p:pic>
      <p:sp>
        <p:nvSpPr>
          <p:cNvPr id="2" name="Slide Number Placeholder 1"/>
          <p:cNvSpPr>
            <a:spLocks noGrp="1"/>
          </p:cNvSpPr>
          <p:nvPr>
            <p:ph type="sldNum" sz="quarter" idx="4"/>
          </p:nvPr>
        </p:nvSpPr>
        <p:spPr/>
        <p:txBody>
          <a:bodyPr/>
          <a:lstStyle/>
          <a:p>
            <a:fld id="{FCE43C0F-8A7B-3A4B-9DB5-B3472E36E833}" type="slidenum">
              <a:rPr lang="en-GB" smtClean="0"/>
              <a:pPr/>
              <a:t>25</a:t>
            </a:fld>
            <a:endParaRPr lang="en-GB" dirty="0"/>
          </a:p>
        </p:txBody>
      </p:sp>
    </p:spTree>
    <p:extLst>
      <p:ext uri="{BB962C8B-B14F-4D97-AF65-F5344CB8AC3E}">
        <p14:creationId xmlns:p14="http://schemas.microsoft.com/office/powerpoint/2010/main" val="146845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73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FB94B3-2951-4C62-921C-474E1A96E66D}"/>
              </a:ext>
            </a:extLst>
          </p:cNvPr>
          <p:cNvSpPr>
            <a:spLocks noGrp="1"/>
          </p:cNvSpPr>
          <p:nvPr>
            <p:ph sz="quarter" idx="12"/>
          </p:nvPr>
        </p:nvSpPr>
        <p:spPr/>
        <p:txBody>
          <a:bodyPr/>
          <a:lstStyle/>
          <a:p>
            <a:pPr marL="0" indent="0">
              <a:buNone/>
            </a:pPr>
            <a:r>
              <a:rPr lang="en-US" dirty="0"/>
              <a:t>Please note: The views expressed within this presentation are the personal opinions of the authors.  </a:t>
            </a:r>
            <a:br>
              <a:rPr lang="en-US" dirty="0"/>
            </a:br>
            <a:r>
              <a:rPr lang="en-US" dirty="0"/>
              <a:t>They do not necessarily represent the views of the author’s academic institution or the rest of the CORONARY CONNECT group.</a:t>
            </a:r>
          </a:p>
          <a:p>
            <a:pPr marL="0" indent="0">
              <a:buNone/>
            </a:pPr>
            <a:r>
              <a:rPr lang="en-US" dirty="0"/>
              <a:t>These slides are adapted from the virtual ACS Forum event which was held in December 2020. </a:t>
            </a:r>
            <a:br>
              <a:rPr lang="en-US" dirty="0"/>
            </a:br>
            <a:r>
              <a:rPr lang="en-US" dirty="0"/>
              <a:t>The ACS Forum and this content are supported by an Independent Educational Grant from Amgen.</a:t>
            </a:r>
          </a:p>
          <a:p>
            <a:pPr marL="0" indent="0">
              <a:buNone/>
            </a:pPr>
            <a:endParaRPr lang="en-US" dirty="0"/>
          </a:p>
          <a:p>
            <a:pPr marL="0" indent="0">
              <a:buNone/>
            </a:pPr>
            <a:r>
              <a:rPr lang="en-US" b="1" dirty="0">
                <a:solidFill>
                  <a:schemeClr val="accent1"/>
                </a:solidFill>
              </a:rPr>
              <a:t>Dr. </a:t>
            </a:r>
            <a:r>
              <a:rPr lang="cs-CZ" b="1" dirty="0">
                <a:solidFill>
                  <a:schemeClr val="accent1"/>
                </a:solidFill>
              </a:rPr>
              <a:t>Miklos Rohla </a:t>
            </a:r>
            <a:r>
              <a:rPr lang="en-US" dirty="0"/>
              <a:t>has received financial support/sponsorship for research support, consultation or speaker fees from the following companies: </a:t>
            </a:r>
          </a:p>
          <a:p>
            <a:r>
              <a:rPr lang="en-US" dirty="0"/>
              <a:t>Sanofi</a:t>
            </a:r>
          </a:p>
          <a:p>
            <a:pPr marL="0" indent="0">
              <a:buNone/>
            </a:pPr>
            <a:endParaRPr lang="en-GB" altLang="de-DE" dirty="0"/>
          </a:p>
        </p:txBody>
      </p:sp>
      <p:sp>
        <p:nvSpPr>
          <p:cNvPr id="2" name="Title 1">
            <a:extLst>
              <a:ext uri="{FF2B5EF4-FFF2-40B4-BE49-F238E27FC236}">
                <a16:creationId xmlns:a16="http://schemas.microsoft.com/office/drawing/2014/main" id="{722424E1-A7A7-40BE-9230-A247217D8538}"/>
              </a:ext>
            </a:extLst>
          </p:cNvPr>
          <p:cNvSpPr>
            <a:spLocks noGrp="1"/>
          </p:cNvSpPr>
          <p:nvPr>
            <p:ph type="title"/>
          </p:nvPr>
        </p:nvSpPr>
        <p:spPr/>
        <p:txBody>
          <a:bodyPr/>
          <a:lstStyle/>
          <a:p>
            <a:r>
              <a:rPr lang="en-GB"/>
              <a:t>Disclaimer and disclosures</a:t>
            </a:r>
            <a:endParaRPr lang="en-GB" dirty="0"/>
          </a:p>
        </p:txBody>
      </p:sp>
      <p:sp>
        <p:nvSpPr>
          <p:cNvPr id="5" name="Slide Number Placeholder 4">
            <a:extLst>
              <a:ext uri="{FF2B5EF4-FFF2-40B4-BE49-F238E27FC236}">
                <a16:creationId xmlns:a16="http://schemas.microsoft.com/office/drawing/2014/main" id="{67DD162E-0D80-0A46-911A-CAA6F01B3D6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Calibri" panose="020F050202020403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dirty="0">
              <a:ln>
                <a:noFill/>
              </a:ln>
              <a:solidFill>
                <a:srgbClr val="5D8298"/>
              </a:solidFill>
              <a:effectLst/>
              <a:uLnTx/>
              <a:uFillTx/>
              <a:latin typeface="Calibri" panose="020F0502020204030204"/>
              <a:ea typeface="Verdana" panose="020B0604030504040204" pitchFamily="34" charset="0"/>
            </a:endParaRPr>
          </a:p>
        </p:txBody>
      </p:sp>
    </p:spTree>
    <p:extLst>
      <p:ext uri="{BB962C8B-B14F-4D97-AF65-F5344CB8AC3E}">
        <p14:creationId xmlns:p14="http://schemas.microsoft.com/office/powerpoint/2010/main" val="3845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DD093C-1484-9547-B3CC-F35246CC716B}"/>
              </a:ext>
            </a:extLst>
          </p:cNvPr>
          <p:cNvSpPr>
            <a:spLocks noGrp="1"/>
          </p:cNvSpPr>
          <p:nvPr>
            <p:ph sz="quarter" idx="12"/>
          </p:nvPr>
        </p:nvSpPr>
        <p:spPr/>
        <p:txBody>
          <a:bodyPr/>
          <a:lstStyle/>
          <a:p>
            <a:r>
              <a:rPr lang="en-GB" dirty="0"/>
              <a:t>Female, 19 years of age</a:t>
            </a:r>
          </a:p>
          <a:p>
            <a:r>
              <a:rPr lang="en-GB" dirty="0"/>
              <a:t>Presents to the emergency department with dizziness and sudden-onset chest pain that started </a:t>
            </a:r>
            <a:br>
              <a:rPr lang="en-GB" dirty="0"/>
            </a:br>
            <a:r>
              <a:rPr lang="en-GB" dirty="0"/>
              <a:t>3 hours before</a:t>
            </a:r>
          </a:p>
          <a:p>
            <a:endParaRPr lang="en-GB" dirty="0"/>
          </a:p>
          <a:p>
            <a:pPr marL="0" indent="0">
              <a:buNone/>
            </a:pPr>
            <a:r>
              <a:rPr lang="en-GB" b="1" dirty="0">
                <a:solidFill>
                  <a:schemeClr val="accent1"/>
                </a:solidFill>
              </a:rPr>
              <a:t>Prior medical history</a:t>
            </a:r>
          </a:p>
          <a:p>
            <a:r>
              <a:rPr lang="en-GB" dirty="0"/>
              <a:t>No significant prior illnesses </a:t>
            </a:r>
          </a:p>
          <a:p>
            <a:r>
              <a:rPr lang="en-GB" dirty="0"/>
              <a:t>Family-history negative</a:t>
            </a:r>
          </a:p>
          <a:p>
            <a:r>
              <a:rPr lang="en-GB" dirty="0"/>
              <a:t>Non-smoker</a:t>
            </a:r>
          </a:p>
          <a:p>
            <a:r>
              <a:rPr lang="en-GB" dirty="0"/>
              <a:t>Contraception with intrauterine device</a:t>
            </a:r>
          </a:p>
        </p:txBody>
      </p:sp>
      <p:sp>
        <p:nvSpPr>
          <p:cNvPr id="3" name="Title 2">
            <a:extLst>
              <a:ext uri="{FF2B5EF4-FFF2-40B4-BE49-F238E27FC236}">
                <a16:creationId xmlns:a16="http://schemas.microsoft.com/office/drawing/2014/main" id="{2BBEDA2B-6517-5B44-A9E6-4DA64BC7870B}"/>
              </a:ext>
            </a:extLst>
          </p:cNvPr>
          <p:cNvSpPr>
            <a:spLocks noGrp="1"/>
          </p:cNvSpPr>
          <p:nvPr>
            <p:ph type="title"/>
          </p:nvPr>
        </p:nvSpPr>
        <p:spPr/>
        <p:txBody>
          <a:bodyPr/>
          <a:lstStyle/>
          <a:p>
            <a:r>
              <a:rPr lang="en-US"/>
              <a:t>patient</a:t>
            </a:r>
            <a:endParaRPr lang="en-US" dirty="0"/>
          </a:p>
        </p:txBody>
      </p:sp>
      <p:sp>
        <p:nvSpPr>
          <p:cNvPr id="4" name="Slide Number Placeholder 3">
            <a:extLst>
              <a:ext uri="{FF2B5EF4-FFF2-40B4-BE49-F238E27FC236}">
                <a16:creationId xmlns:a16="http://schemas.microsoft.com/office/drawing/2014/main" id="{23DAE558-27F2-E742-BDF0-6A5F0B362BFB}"/>
              </a:ext>
            </a:extLst>
          </p:cNvPr>
          <p:cNvSpPr>
            <a:spLocks noGrp="1"/>
          </p:cNvSpPr>
          <p:nvPr>
            <p:ph type="sldNum" sz="quarter" idx="4"/>
          </p:nvPr>
        </p:nvSpPr>
        <p:spPr/>
        <p:txBody>
          <a:bodyPr/>
          <a:lstStyle/>
          <a:p>
            <a:fld id="{FCE43C0F-8A7B-3A4B-9DB5-B3472E36E833}" type="slidenum">
              <a:rPr lang="en-GB" smtClean="0"/>
              <a:pPr/>
              <a:t>4</a:t>
            </a:fld>
            <a:endParaRPr lang="en-GB" dirty="0"/>
          </a:p>
        </p:txBody>
      </p:sp>
    </p:spTree>
    <p:extLst>
      <p:ext uri="{BB962C8B-B14F-4D97-AF65-F5344CB8AC3E}">
        <p14:creationId xmlns:p14="http://schemas.microsoft.com/office/powerpoint/2010/main" val="240729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E3479C-85DD-5D49-ABC9-3D2DE5E0F645}"/>
              </a:ext>
            </a:extLst>
          </p:cNvPr>
          <p:cNvSpPr>
            <a:spLocks noGrp="1"/>
          </p:cNvSpPr>
          <p:nvPr>
            <p:ph type="title"/>
          </p:nvPr>
        </p:nvSpPr>
        <p:spPr/>
        <p:txBody>
          <a:bodyPr/>
          <a:lstStyle/>
          <a:p>
            <a:r>
              <a:rPr lang="en-GB" dirty="0"/>
              <a:t>Electrocardiogram</a:t>
            </a:r>
            <a:endParaRPr lang="en-US" dirty="0"/>
          </a:p>
        </p:txBody>
      </p:sp>
      <p:pic>
        <p:nvPicPr>
          <p:cNvPr id="11" name="Picture 10">
            <a:extLst>
              <a:ext uri="{FF2B5EF4-FFF2-40B4-BE49-F238E27FC236}">
                <a16:creationId xmlns:a16="http://schemas.microsoft.com/office/drawing/2014/main" id="{CA476C04-2304-BE42-B86C-C0A5966FB4C5}"/>
              </a:ext>
            </a:extLst>
          </p:cNvPr>
          <p:cNvPicPr>
            <a:picLocks noChangeAspect="1"/>
          </p:cNvPicPr>
          <p:nvPr/>
        </p:nvPicPr>
        <p:blipFill rotWithShape="1">
          <a:blip r:embed="rId2"/>
          <a:srcRect t="2318" b="3737"/>
          <a:stretch/>
        </p:blipFill>
        <p:spPr>
          <a:xfrm>
            <a:off x="2129614" y="894029"/>
            <a:ext cx="7932773" cy="5196690"/>
          </a:xfrm>
          <a:prstGeom prst="rect">
            <a:avLst/>
          </a:prstGeom>
        </p:spPr>
      </p:pic>
      <p:sp>
        <p:nvSpPr>
          <p:cNvPr id="5" name="Slide Number Placeholder 4">
            <a:extLst>
              <a:ext uri="{FF2B5EF4-FFF2-40B4-BE49-F238E27FC236}">
                <a16:creationId xmlns:a16="http://schemas.microsoft.com/office/drawing/2014/main" id="{93BC7D25-A7BB-4943-8CE1-D4CF71A95ADA}"/>
              </a:ext>
            </a:extLst>
          </p:cNvPr>
          <p:cNvSpPr>
            <a:spLocks noGrp="1"/>
          </p:cNvSpPr>
          <p:nvPr>
            <p:ph type="sldNum" sz="quarter" idx="4"/>
          </p:nvPr>
        </p:nvSpPr>
        <p:spPr/>
        <p:txBody>
          <a:bodyPr/>
          <a:lstStyle/>
          <a:p>
            <a:fld id="{FCE43C0F-8A7B-3A4B-9DB5-B3472E36E833}" type="slidenum">
              <a:rPr lang="en-GB" smtClean="0"/>
              <a:pPr/>
              <a:t>5</a:t>
            </a:fld>
            <a:endParaRPr lang="en-GB" dirty="0"/>
          </a:p>
        </p:txBody>
      </p:sp>
    </p:spTree>
    <p:extLst>
      <p:ext uri="{BB962C8B-B14F-4D97-AF65-F5344CB8AC3E}">
        <p14:creationId xmlns:p14="http://schemas.microsoft.com/office/powerpoint/2010/main" val="19204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Skurz (Converted)" descr="PSkurz (Converted)">
            <a:hlinkClick r:id="" action="ppaction://media"/>
            <a:extLst>
              <a:ext uri="{FF2B5EF4-FFF2-40B4-BE49-F238E27FC236}">
                <a16:creationId xmlns:a16="http://schemas.microsoft.com/office/drawing/2014/main" id="{68D139A2-6CFF-3849-A348-41ABC1D0A4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7147" y="786304"/>
            <a:ext cx="7477707" cy="5211027"/>
          </a:xfrm>
          <a:prstGeom prst="rect">
            <a:avLst/>
          </a:prstGeom>
        </p:spPr>
      </p:pic>
      <p:sp>
        <p:nvSpPr>
          <p:cNvPr id="5" name="Title 4">
            <a:extLst>
              <a:ext uri="{FF2B5EF4-FFF2-40B4-BE49-F238E27FC236}">
                <a16:creationId xmlns:a16="http://schemas.microsoft.com/office/drawing/2014/main" id="{A9EE9610-4A8C-074B-905A-55A0CCF0506A}"/>
              </a:ext>
            </a:extLst>
          </p:cNvPr>
          <p:cNvSpPr>
            <a:spLocks noGrp="1"/>
          </p:cNvSpPr>
          <p:nvPr>
            <p:ph type="title"/>
          </p:nvPr>
        </p:nvSpPr>
        <p:spPr/>
        <p:txBody>
          <a:bodyPr/>
          <a:lstStyle/>
          <a:p>
            <a:r>
              <a:rPr lang="en-GB"/>
              <a:t>Echocardiogram</a:t>
            </a:r>
            <a:br>
              <a:rPr lang="en-GB"/>
            </a:br>
            <a:endParaRPr lang="en-US" dirty="0"/>
          </a:p>
        </p:txBody>
      </p:sp>
      <p:sp>
        <p:nvSpPr>
          <p:cNvPr id="7" name="Slide Number Placeholder 6">
            <a:extLst>
              <a:ext uri="{FF2B5EF4-FFF2-40B4-BE49-F238E27FC236}">
                <a16:creationId xmlns:a16="http://schemas.microsoft.com/office/drawing/2014/main" id="{0F342DF3-620C-B747-9C2B-96B95E6C30D8}"/>
              </a:ext>
            </a:extLst>
          </p:cNvPr>
          <p:cNvSpPr>
            <a:spLocks noGrp="1"/>
          </p:cNvSpPr>
          <p:nvPr>
            <p:ph type="sldNum" sz="quarter" idx="4"/>
          </p:nvPr>
        </p:nvSpPr>
        <p:spPr/>
        <p:txBody>
          <a:bodyPr/>
          <a:lstStyle/>
          <a:p>
            <a:fld id="{FCE43C0F-8A7B-3A4B-9DB5-B3472E36E833}" type="slidenum">
              <a:rPr lang="en-GB" smtClean="0"/>
              <a:pPr/>
              <a:t>6</a:t>
            </a:fld>
            <a:endParaRPr lang="en-GB" dirty="0"/>
          </a:p>
        </p:txBody>
      </p:sp>
      <p:sp>
        <p:nvSpPr>
          <p:cNvPr id="6" name="Content Placeholder 5">
            <a:extLst>
              <a:ext uri="{FF2B5EF4-FFF2-40B4-BE49-F238E27FC236}">
                <a16:creationId xmlns:a16="http://schemas.microsoft.com/office/drawing/2014/main" id="{053B7C1C-4FC5-CB4C-AD16-6F31B928345C}"/>
              </a:ext>
            </a:extLst>
          </p:cNvPr>
          <p:cNvSpPr>
            <a:spLocks noGrp="1"/>
          </p:cNvSpPr>
          <p:nvPr>
            <p:ph sz="quarter" idx="15"/>
          </p:nvPr>
        </p:nvSpPr>
        <p:spPr>
          <a:xfrm>
            <a:off x="620184" y="6356351"/>
            <a:ext cx="8116800" cy="365125"/>
          </a:xfrm>
        </p:spPr>
        <p:txBody>
          <a:bodyPr/>
          <a:lstStyle/>
          <a:p>
            <a:r>
              <a:rPr lang="en-GB" dirty="0"/>
              <a:t>Provided by </a:t>
            </a:r>
            <a:r>
              <a:rPr lang="en-GB" dirty="0" err="1"/>
              <a:t>Dr.</a:t>
            </a:r>
            <a:r>
              <a:rPr lang="en-GB" dirty="0"/>
              <a:t> </a:t>
            </a:r>
            <a:r>
              <a:rPr lang="en-GB" dirty="0" err="1"/>
              <a:t>Rohla</a:t>
            </a:r>
            <a:endParaRPr lang="en-GB" dirty="0"/>
          </a:p>
        </p:txBody>
      </p:sp>
    </p:spTree>
    <p:extLst>
      <p:ext uri="{BB962C8B-B14F-4D97-AF65-F5344CB8AC3E}">
        <p14:creationId xmlns:p14="http://schemas.microsoft.com/office/powerpoint/2010/main" val="340174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837BF-95E6-DC41-8CD0-988409816435}"/>
              </a:ext>
            </a:extLst>
          </p:cNvPr>
          <p:cNvSpPr/>
          <p:nvPr/>
        </p:nvSpPr>
        <p:spPr>
          <a:xfrm>
            <a:off x="1728758" y="3068960"/>
            <a:ext cx="2995948" cy="736261"/>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latinLnBrk="0"/>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Angiography within </a:t>
            </a:r>
            <a:b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b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24 hours (high risk)</a:t>
            </a:r>
          </a:p>
        </p:txBody>
      </p:sp>
      <p:sp>
        <p:nvSpPr>
          <p:cNvPr id="13" name="Rectangle 12">
            <a:extLst>
              <a:ext uri="{FF2B5EF4-FFF2-40B4-BE49-F238E27FC236}">
                <a16:creationId xmlns:a16="http://schemas.microsoft.com/office/drawing/2014/main" id="{80FE340C-34F2-9B41-8427-23FF89C100DA}"/>
              </a:ext>
            </a:extLst>
          </p:cNvPr>
          <p:cNvSpPr/>
          <p:nvPr/>
        </p:nvSpPr>
        <p:spPr>
          <a:xfrm>
            <a:off x="1728758" y="5024442"/>
            <a:ext cx="2995948" cy="736261"/>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latinLnBrk="0"/>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Non-invasive</a:t>
            </a:r>
          </a:p>
        </p:txBody>
      </p:sp>
      <p:sp>
        <p:nvSpPr>
          <p:cNvPr id="11" name="Rectangle 10">
            <a:extLst>
              <a:ext uri="{FF2B5EF4-FFF2-40B4-BE49-F238E27FC236}">
                <a16:creationId xmlns:a16="http://schemas.microsoft.com/office/drawing/2014/main" id="{C4A56C06-0D4F-2740-A970-1D815F8570A6}"/>
              </a:ext>
            </a:extLst>
          </p:cNvPr>
          <p:cNvSpPr/>
          <p:nvPr/>
        </p:nvSpPr>
        <p:spPr>
          <a:xfrm>
            <a:off x="1728758" y="4046700"/>
            <a:ext cx="2995948" cy="736261"/>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latinLnBrk="0"/>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Selective invasive</a:t>
            </a:r>
            <a:b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br>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(low risk)</a:t>
            </a:r>
          </a:p>
        </p:txBody>
      </p:sp>
      <p:sp>
        <p:nvSpPr>
          <p:cNvPr id="14" name="Rectangle 13">
            <a:extLst>
              <a:ext uri="{FF2B5EF4-FFF2-40B4-BE49-F238E27FC236}">
                <a16:creationId xmlns:a16="http://schemas.microsoft.com/office/drawing/2014/main" id="{C1E3413C-24D8-AA49-A2A0-F05D236F3A0A}"/>
              </a:ext>
            </a:extLst>
          </p:cNvPr>
          <p:cNvSpPr/>
          <p:nvPr/>
        </p:nvSpPr>
        <p:spPr>
          <a:xfrm>
            <a:off x="1728758" y="1916832"/>
            <a:ext cx="2995948" cy="73626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latinLnBrk="0"/>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Strategy?</a:t>
            </a:r>
          </a:p>
        </p:txBody>
      </p:sp>
      <p:sp>
        <p:nvSpPr>
          <p:cNvPr id="3" name="Title 2">
            <a:extLst>
              <a:ext uri="{FF2B5EF4-FFF2-40B4-BE49-F238E27FC236}">
                <a16:creationId xmlns:a16="http://schemas.microsoft.com/office/drawing/2014/main" id="{863109D7-CA68-8E42-B259-305DC053CE80}"/>
              </a:ext>
            </a:extLst>
          </p:cNvPr>
          <p:cNvSpPr>
            <a:spLocks noGrp="1"/>
          </p:cNvSpPr>
          <p:nvPr>
            <p:ph type="title"/>
          </p:nvPr>
        </p:nvSpPr>
        <p:spPr/>
        <p:txBody>
          <a:bodyPr/>
          <a:lstStyle/>
          <a:p>
            <a:r>
              <a:rPr lang="en-GB" dirty="0"/>
              <a:t>What should we do?</a:t>
            </a:r>
            <a:endParaRPr lang="en-US" dirty="0"/>
          </a:p>
        </p:txBody>
      </p:sp>
      <p:sp>
        <p:nvSpPr>
          <p:cNvPr id="4" name="Slide Number Placeholder 3">
            <a:extLst>
              <a:ext uri="{FF2B5EF4-FFF2-40B4-BE49-F238E27FC236}">
                <a16:creationId xmlns:a16="http://schemas.microsoft.com/office/drawing/2014/main" id="{85DE6A25-E912-6D45-BE9E-30BA0383E706}"/>
              </a:ext>
            </a:extLst>
          </p:cNvPr>
          <p:cNvSpPr>
            <a:spLocks noGrp="1"/>
          </p:cNvSpPr>
          <p:nvPr>
            <p:ph type="sldNum" sz="quarter" idx="4"/>
          </p:nvPr>
        </p:nvSpPr>
        <p:spPr/>
        <p:txBody>
          <a:bodyPr/>
          <a:lstStyle/>
          <a:p>
            <a:fld id="{FCE43C0F-8A7B-3A4B-9DB5-B3472E36E833}" type="slidenum">
              <a:rPr lang="en-GB" smtClean="0"/>
              <a:pPr/>
              <a:t>7</a:t>
            </a:fld>
            <a:endParaRPr lang="en-GB" dirty="0"/>
          </a:p>
        </p:txBody>
      </p:sp>
      <p:sp>
        <p:nvSpPr>
          <p:cNvPr id="17" name="Text Placeholder 16">
            <a:extLst>
              <a:ext uri="{FF2B5EF4-FFF2-40B4-BE49-F238E27FC236}">
                <a16:creationId xmlns:a16="http://schemas.microsoft.com/office/drawing/2014/main" id="{D0F3FDAF-A00E-D74A-A9A2-22FE99407322}"/>
              </a:ext>
            </a:extLst>
          </p:cNvPr>
          <p:cNvSpPr>
            <a:spLocks noGrp="1"/>
          </p:cNvSpPr>
          <p:nvPr>
            <p:ph sz="quarter" idx="15"/>
          </p:nvPr>
        </p:nvSpPr>
        <p:spPr>
          <a:xfrm>
            <a:off x="620184" y="6356351"/>
            <a:ext cx="8116800" cy="365125"/>
          </a:xfrm>
        </p:spPr>
        <p:txBody>
          <a:bodyPr/>
          <a:lstStyle/>
          <a:p>
            <a:r>
              <a:rPr lang="en-GB" dirty="0"/>
              <a:t>Collet J-P, et al. </a:t>
            </a:r>
            <a:r>
              <a:rPr lang="en-GB" dirty="0" err="1"/>
              <a:t>Eur</a:t>
            </a:r>
            <a:r>
              <a:rPr lang="en-GB" dirty="0"/>
              <a:t> Heart J. 2020. DOI: 10.1093/</a:t>
            </a:r>
            <a:r>
              <a:rPr lang="en-GB" dirty="0" err="1"/>
              <a:t>eurheartj</a:t>
            </a:r>
            <a:r>
              <a:rPr lang="en-GB" dirty="0"/>
              <a:t>/ehaa575</a:t>
            </a:r>
          </a:p>
        </p:txBody>
      </p:sp>
      <p:sp>
        <p:nvSpPr>
          <p:cNvPr id="23" name="TextBox 22">
            <a:extLst>
              <a:ext uri="{FF2B5EF4-FFF2-40B4-BE49-F238E27FC236}">
                <a16:creationId xmlns:a16="http://schemas.microsoft.com/office/drawing/2014/main" id="{76F56EB7-A3FD-A146-92AB-F0E923CD9505}"/>
              </a:ext>
            </a:extLst>
          </p:cNvPr>
          <p:cNvSpPr txBox="1"/>
          <p:nvPr/>
        </p:nvSpPr>
        <p:spPr>
          <a:xfrm>
            <a:off x="3226732" y="1249100"/>
            <a:ext cx="5350696" cy="400110"/>
          </a:xfrm>
          <a:prstGeom prst="rect">
            <a:avLst/>
          </a:prstGeom>
          <a:noFill/>
          <a:ln w="12700">
            <a:solidFill>
              <a:schemeClr val="accent1"/>
            </a:solidFill>
          </a:ln>
        </p:spPr>
        <p:txBody>
          <a:bodyPr wrap="none" rtlCol="0">
            <a:spAutoFit/>
          </a:bodyPr>
          <a:lstStyle/>
          <a:p>
            <a:pPr algn="ctr" latinLnBrk="0"/>
            <a:r>
              <a:rPr lang="en-GB" sz="2000" dirty="0">
                <a:solidFill>
                  <a:schemeClr val="accent1"/>
                </a:solidFill>
                <a:latin typeface="Calibri" panose="020F0502020204030204" pitchFamily="34" charset="0"/>
                <a:ea typeface="Helvetica Neue" panose="02000503000000020004" pitchFamily="2" charset="0"/>
                <a:cs typeface="Calibri" panose="020F0502020204030204" pitchFamily="34" charset="0"/>
              </a:rPr>
              <a:t>1st Troponin I 0.13 μg/L (assay cut-off 0.045 μg/L)</a:t>
            </a:r>
          </a:p>
        </p:txBody>
      </p:sp>
      <p:sp>
        <p:nvSpPr>
          <p:cNvPr id="10" name="Rectangle 9">
            <a:extLst>
              <a:ext uri="{FF2B5EF4-FFF2-40B4-BE49-F238E27FC236}">
                <a16:creationId xmlns:a16="http://schemas.microsoft.com/office/drawing/2014/main" id="{9A0FFC80-E0E1-45F4-AE2E-7F9A0726A528}"/>
              </a:ext>
            </a:extLst>
          </p:cNvPr>
          <p:cNvSpPr/>
          <p:nvPr/>
        </p:nvSpPr>
        <p:spPr>
          <a:xfrm>
            <a:off x="7417390" y="3068960"/>
            <a:ext cx="2995948" cy="736261"/>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latinLnBrk="0"/>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None</a:t>
            </a:r>
          </a:p>
        </p:txBody>
      </p:sp>
      <p:sp>
        <p:nvSpPr>
          <p:cNvPr id="12" name="Rectangle 11">
            <a:extLst>
              <a:ext uri="{FF2B5EF4-FFF2-40B4-BE49-F238E27FC236}">
                <a16:creationId xmlns:a16="http://schemas.microsoft.com/office/drawing/2014/main" id="{C35C8881-1139-4797-8EF3-6A7F2783FE72}"/>
              </a:ext>
            </a:extLst>
          </p:cNvPr>
          <p:cNvSpPr/>
          <p:nvPr/>
        </p:nvSpPr>
        <p:spPr>
          <a:xfrm>
            <a:off x="7417390" y="5024442"/>
            <a:ext cx="2995948" cy="736261"/>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latinLnBrk="0"/>
            <a:r>
              <a:rPr lang="en-GB" sz="2000" dirty="0">
                <a:solidFill>
                  <a:srgbClr val="000000"/>
                </a:solidFill>
                <a:latin typeface="Calibri" panose="020F0502020204030204" pitchFamily="34" charset="0"/>
                <a:ea typeface="Helvetica Neue" panose="02000503000000020004" pitchFamily="2" charset="0"/>
                <a:cs typeface="Calibri" panose="020F0502020204030204" pitchFamily="34" charset="0"/>
              </a:rPr>
              <a:t>ASA + P2Y12 Inhibitor</a:t>
            </a:r>
          </a:p>
        </p:txBody>
      </p:sp>
      <p:sp>
        <p:nvSpPr>
          <p:cNvPr id="15" name="Rectangle 14">
            <a:extLst>
              <a:ext uri="{FF2B5EF4-FFF2-40B4-BE49-F238E27FC236}">
                <a16:creationId xmlns:a16="http://schemas.microsoft.com/office/drawing/2014/main" id="{545E6FA9-B57B-4F73-9490-99A243E526EE}"/>
              </a:ext>
            </a:extLst>
          </p:cNvPr>
          <p:cNvSpPr/>
          <p:nvPr/>
        </p:nvSpPr>
        <p:spPr>
          <a:xfrm>
            <a:off x="7417390" y="4046700"/>
            <a:ext cx="2995948" cy="736261"/>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latinLnBrk="0"/>
            <a:r>
              <a:rPr lang="en-GB" sz="2000" dirty="0">
                <a:solidFill>
                  <a:srgbClr val="000000"/>
                </a:solidFill>
                <a:latin typeface="Calibri" panose="020F0502020204030204" pitchFamily="34" charset="0"/>
                <a:cs typeface="Calibri" panose="020F0502020204030204" pitchFamily="34" charset="0"/>
              </a:rPr>
              <a:t>Acetylsalicylic (ASA) </a:t>
            </a:r>
            <a:br>
              <a:rPr lang="en-GB" sz="2000" dirty="0">
                <a:solidFill>
                  <a:srgbClr val="000000"/>
                </a:solidFill>
                <a:latin typeface="Calibri" panose="020F0502020204030204" pitchFamily="34" charset="0"/>
                <a:cs typeface="Calibri" panose="020F0502020204030204" pitchFamily="34" charset="0"/>
              </a:rPr>
            </a:br>
            <a:r>
              <a:rPr lang="en-GB" sz="2000" dirty="0">
                <a:solidFill>
                  <a:srgbClr val="000000"/>
                </a:solidFill>
                <a:latin typeface="Calibri" panose="020F0502020204030204" pitchFamily="34" charset="0"/>
                <a:cs typeface="Calibri" panose="020F0502020204030204" pitchFamily="34" charset="0"/>
              </a:rPr>
              <a:t>acid only</a:t>
            </a:r>
          </a:p>
        </p:txBody>
      </p:sp>
      <p:sp>
        <p:nvSpPr>
          <p:cNvPr id="16" name="Rectangle 15">
            <a:extLst>
              <a:ext uri="{FF2B5EF4-FFF2-40B4-BE49-F238E27FC236}">
                <a16:creationId xmlns:a16="http://schemas.microsoft.com/office/drawing/2014/main" id="{B0E55F83-0D22-422B-B587-89B631369D04}"/>
              </a:ext>
            </a:extLst>
          </p:cNvPr>
          <p:cNvSpPr/>
          <p:nvPr/>
        </p:nvSpPr>
        <p:spPr>
          <a:xfrm>
            <a:off x="7417390" y="1916832"/>
            <a:ext cx="2995948" cy="73626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latinLnBrk="0"/>
            <a:r>
              <a:rPr lang="en-GB" sz="2000" dirty="0">
                <a:solidFill>
                  <a:schemeClr val="bg1"/>
                </a:solidFill>
                <a:latin typeface="Calibri" panose="020F0502020204030204" pitchFamily="34" charset="0"/>
                <a:ea typeface="Helvetica Neue" panose="02000503000000020004" pitchFamily="2" charset="0"/>
                <a:cs typeface="Calibri" panose="020F0502020204030204" pitchFamily="34" charset="0"/>
              </a:rPr>
              <a:t>Antithrombotic treatment?</a:t>
            </a:r>
          </a:p>
        </p:txBody>
      </p:sp>
    </p:spTree>
    <p:extLst>
      <p:ext uri="{BB962C8B-B14F-4D97-AF65-F5344CB8AC3E}">
        <p14:creationId xmlns:p14="http://schemas.microsoft.com/office/powerpoint/2010/main" val="15115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AOCAUD (Converted)" descr="RAOCAUD (Converted)">
            <a:hlinkClick r:id="" action="ppaction://media"/>
            <a:extLst>
              <a:ext uri="{FF2B5EF4-FFF2-40B4-BE49-F238E27FC236}">
                <a16:creationId xmlns:a16="http://schemas.microsoft.com/office/drawing/2014/main" id="{10DBE9AD-C435-0044-B02A-0B31849F83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4800" y="177800"/>
            <a:ext cx="6502400" cy="6502400"/>
          </a:xfrm>
          <a:prstGeom prst="rect">
            <a:avLst/>
          </a:prstGeom>
        </p:spPr>
      </p:pic>
      <p:sp>
        <p:nvSpPr>
          <p:cNvPr id="7" name="Slide Number Placeholder 6">
            <a:extLst>
              <a:ext uri="{FF2B5EF4-FFF2-40B4-BE49-F238E27FC236}">
                <a16:creationId xmlns:a16="http://schemas.microsoft.com/office/drawing/2014/main" id="{39410481-753B-F54B-9AA0-2175670CA62B}"/>
              </a:ext>
            </a:extLst>
          </p:cNvPr>
          <p:cNvSpPr>
            <a:spLocks noGrp="1"/>
          </p:cNvSpPr>
          <p:nvPr>
            <p:ph type="sldNum" sz="quarter" idx="4"/>
          </p:nvPr>
        </p:nvSpPr>
        <p:spPr/>
        <p:txBody>
          <a:bodyPr/>
          <a:lstStyle/>
          <a:p>
            <a:fld id="{FCE43C0F-8A7B-3A4B-9DB5-B3472E36E833}" type="slidenum">
              <a:rPr lang="en-GB" smtClean="0"/>
              <a:pPr/>
              <a:t>8</a:t>
            </a:fld>
            <a:endParaRPr lang="en-GB" dirty="0"/>
          </a:p>
        </p:txBody>
      </p:sp>
      <p:sp>
        <p:nvSpPr>
          <p:cNvPr id="6" name="Content Placeholder 5">
            <a:extLst>
              <a:ext uri="{FF2B5EF4-FFF2-40B4-BE49-F238E27FC236}">
                <a16:creationId xmlns:a16="http://schemas.microsoft.com/office/drawing/2014/main" id="{990BD34D-7982-AA49-8863-CE6E6F514169}"/>
              </a:ext>
            </a:extLst>
          </p:cNvPr>
          <p:cNvSpPr>
            <a:spLocks noGrp="1"/>
          </p:cNvSpPr>
          <p:nvPr>
            <p:ph sz="quarter" idx="15"/>
          </p:nvPr>
        </p:nvSpPr>
        <p:spPr/>
        <p:txBody>
          <a:bodyPr/>
          <a:lstStyle/>
          <a:p>
            <a:r>
              <a:rPr lang="en-GB" dirty="0"/>
              <a:t>Provided by </a:t>
            </a:r>
            <a:r>
              <a:rPr lang="en-GB" dirty="0" err="1"/>
              <a:t>Dr.</a:t>
            </a:r>
            <a:r>
              <a:rPr lang="en-GB" dirty="0"/>
              <a:t> </a:t>
            </a:r>
            <a:r>
              <a:rPr lang="en-GB" dirty="0" err="1"/>
              <a:t>Rohla</a:t>
            </a:r>
            <a:endParaRPr lang="en-GB" dirty="0"/>
          </a:p>
        </p:txBody>
      </p:sp>
      <p:pic>
        <p:nvPicPr>
          <p:cNvPr id="13" name="Picture 12">
            <a:extLst>
              <a:ext uri="{FF2B5EF4-FFF2-40B4-BE49-F238E27FC236}">
                <a16:creationId xmlns:a16="http://schemas.microsoft.com/office/drawing/2014/main" id="{8F1031A8-57DF-D045-B36D-8C2E74397989}"/>
              </a:ext>
            </a:extLst>
          </p:cNvPr>
          <p:cNvPicPr>
            <a:picLocks noChangeAspect="1"/>
          </p:cNvPicPr>
          <p:nvPr/>
        </p:nvPicPr>
        <p:blipFill>
          <a:blip r:embed="rId5"/>
          <a:stretch>
            <a:fillRect/>
          </a:stretch>
        </p:blipFill>
        <p:spPr>
          <a:xfrm>
            <a:off x="10138667" y="378331"/>
            <a:ext cx="1558000" cy="529720"/>
          </a:xfrm>
          <a:prstGeom prst="rect">
            <a:avLst/>
          </a:prstGeom>
        </p:spPr>
      </p:pic>
    </p:spTree>
    <p:extLst>
      <p:ext uri="{BB962C8B-B14F-4D97-AF65-F5344CB8AC3E}">
        <p14:creationId xmlns:p14="http://schemas.microsoft.com/office/powerpoint/2010/main" val="313480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72824B-8B98-9A43-9FB9-9B5391AD1CE5}"/>
              </a:ext>
            </a:extLst>
          </p:cNvPr>
          <p:cNvSpPr txBox="1"/>
          <p:nvPr/>
        </p:nvSpPr>
        <p:spPr>
          <a:xfrm>
            <a:off x="1524000" y="346369"/>
            <a:ext cx="9144000" cy="461665"/>
          </a:xfrm>
          <a:prstGeom prst="rect">
            <a:avLst/>
          </a:prstGeom>
          <a:noFill/>
        </p:spPr>
        <p:txBody>
          <a:bodyPr wrap="square" rtlCol="0">
            <a:spAutoFit/>
          </a:bodyPr>
          <a:lstStyle/>
          <a:p>
            <a:pPr algn="ctr"/>
            <a:r>
              <a:rPr lang="en-GB" sz="2400" dirty="0">
                <a:latin typeface="Helvetica Light"/>
                <a:cs typeface="Helvetica Light"/>
              </a:rPr>
              <a:t>Angio</a:t>
            </a:r>
          </a:p>
        </p:txBody>
      </p:sp>
      <p:pic>
        <p:nvPicPr>
          <p:cNvPr id="3" name="APCAUD (Converted)" descr="APCAUD (Converted)">
            <a:hlinkClick r:id="" action="ppaction://media"/>
            <a:extLst>
              <a:ext uri="{FF2B5EF4-FFF2-40B4-BE49-F238E27FC236}">
                <a16:creationId xmlns:a16="http://schemas.microsoft.com/office/drawing/2014/main" id="{94E39BB5-9EEC-9B4E-A348-599FBBB24C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4800" y="177800"/>
            <a:ext cx="6502400" cy="6502400"/>
          </a:xfrm>
          <a:prstGeom prst="rect">
            <a:avLst/>
          </a:prstGeom>
        </p:spPr>
      </p:pic>
      <p:sp>
        <p:nvSpPr>
          <p:cNvPr id="7" name="Slide Number Placeholder 6">
            <a:extLst>
              <a:ext uri="{FF2B5EF4-FFF2-40B4-BE49-F238E27FC236}">
                <a16:creationId xmlns:a16="http://schemas.microsoft.com/office/drawing/2014/main" id="{AC4EDAF0-BAD1-7349-B1D3-55F24A65BA86}"/>
              </a:ext>
            </a:extLst>
          </p:cNvPr>
          <p:cNvSpPr>
            <a:spLocks noGrp="1"/>
          </p:cNvSpPr>
          <p:nvPr>
            <p:ph type="sldNum" sz="quarter" idx="4"/>
          </p:nvPr>
        </p:nvSpPr>
        <p:spPr/>
        <p:txBody>
          <a:bodyPr/>
          <a:lstStyle/>
          <a:p>
            <a:fld id="{FCE43C0F-8A7B-3A4B-9DB5-B3472E36E833}" type="slidenum">
              <a:rPr lang="en-GB" smtClean="0"/>
              <a:pPr/>
              <a:t>9</a:t>
            </a:fld>
            <a:endParaRPr lang="en-GB" dirty="0"/>
          </a:p>
        </p:txBody>
      </p:sp>
      <p:sp>
        <p:nvSpPr>
          <p:cNvPr id="6" name="Content Placeholder 5">
            <a:extLst>
              <a:ext uri="{FF2B5EF4-FFF2-40B4-BE49-F238E27FC236}">
                <a16:creationId xmlns:a16="http://schemas.microsoft.com/office/drawing/2014/main" id="{7DB526FB-E49C-C74C-9224-5C8C013E142F}"/>
              </a:ext>
            </a:extLst>
          </p:cNvPr>
          <p:cNvSpPr>
            <a:spLocks noGrp="1"/>
          </p:cNvSpPr>
          <p:nvPr>
            <p:ph sz="quarter" idx="15"/>
          </p:nvPr>
        </p:nvSpPr>
        <p:spPr/>
        <p:txBody>
          <a:bodyPr/>
          <a:lstStyle/>
          <a:p>
            <a:r>
              <a:rPr lang="en-GB"/>
              <a:t>Provided by Dr. Rohla</a:t>
            </a:r>
            <a:endParaRPr lang="en-GB" dirty="0"/>
          </a:p>
        </p:txBody>
      </p:sp>
      <p:pic>
        <p:nvPicPr>
          <p:cNvPr id="11" name="Picture 10">
            <a:extLst>
              <a:ext uri="{FF2B5EF4-FFF2-40B4-BE49-F238E27FC236}">
                <a16:creationId xmlns:a16="http://schemas.microsoft.com/office/drawing/2014/main" id="{27909E4B-A274-9C46-993B-80361C4E98D5}"/>
              </a:ext>
            </a:extLst>
          </p:cNvPr>
          <p:cNvPicPr>
            <a:picLocks noChangeAspect="1"/>
          </p:cNvPicPr>
          <p:nvPr/>
        </p:nvPicPr>
        <p:blipFill>
          <a:blip r:embed="rId5"/>
          <a:stretch>
            <a:fillRect/>
          </a:stretch>
        </p:blipFill>
        <p:spPr>
          <a:xfrm>
            <a:off x="10138667" y="378331"/>
            <a:ext cx="1558000" cy="529720"/>
          </a:xfrm>
          <a:prstGeom prst="rect">
            <a:avLst/>
          </a:prstGeom>
        </p:spPr>
      </p:pic>
    </p:spTree>
    <p:extLst>
      <p:ext uri="{BB962C8B-B14F-4D97-AF65-F5344CB8AC3E}">
        <p14:creationId xmlns:p14="http://schemas.microsoft.com/office/powerpoint/2010/main" val="26638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Thème Office">
  <a:themeElements>
    <a:clrScheme name="Custom 65">
      <a:dk1>
        <a:srgbClr val="000000"/>
      </a:dk1>
      <a:lt1>
        <a:srgbClr val="FFFFFF"/>
      </a:lt1>
      <a:dk2>
        <a:srgbClr val="5D8298"/>
      </a:dk2>
      <a:lt2>
        <a:srgbClr val="EEECE1"/>
      </a:lt2>
      <a:accent1>
        <a:srgbClr val="A5131F"/>
      </a:accent1>
      <a:accent2>
        <a:srgbClr val="C0504D"/>
      </a:accent2>
      <a:accent3>
        <a:srgbClr val="E9D0CD"/>
      </a:accent3>
      <a:accent4>
        <a:srgbClr val="F4EAE7"/>
      </a:accent4>
      <a:accent5>
        <a:srgbClr val="ECE6ED"/>
      </a:accent5>
      <a:accent6>
        <a:srgbClr val="8B878B"/>
      </a:accent6>
      <a:hlink>
        <a:srgbClr val="C30C1E"/>
      </a:hlink>
      <a:folHlink>
        <a:srgbClr val="C30C1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GUCONNECT_template_v2-good</Template>
  <TotalTime>1209</TotalTime>
  <Words>930</Words>
  <Application>Microsoft Macintosh PowerPoint</Application>
  <PresentationFormat>Widescreen</PresentationFormat>
  <Paragraphs>139</Paragraphs>
  <Slides>26</Slides>
  <Notes>3</Notes>
  <HiddenSlides>1</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Helvetica Light</vt:lpstr>
      <vt:lpstr>Helvetica Neue</vt:lpstr>
      <vt:lpstr>Lucida Grande</vt:lpstr>
      <vt:lpstr>PT Sans Narrow</vt:lpstr>
      <vt:lpstr>Thème Office</vt:lpstr>
      <vt:lpstr>PowerPoint Presentation</vt:lpstr>
      <vt:lpstr>An unusual Acute coronary syndrome:  Case study 1  Dr Miklos Rohla, MD, PhD 3rd Medical Department, Cardiology and Intensive Care Medicine, Wilhelminenspital, Vienna, Austria  March 2021</vt:lpstr>
      <vt:lpstr>Disclaimer and disclosures</vt:lpstr>
      <vt:lpstr>patient</vt:lpstr>
      <vt:lpstr>Electrocardiogram</vt:lpstr>
      <vt:lpstr>Echocardiogram </vt:lpstr>
      <vt:lpstr>What should we do?</vt:lpstr>
      <vt:lpstr>PowerPoint Presentation</vt:lpstr>
      <vt:lpstr>PowerPoint Presentation</vt:lpstr>
      <vt:lpstr>PowerPoint Presentation</vt:lpstr>
      <vt:lpstr>PowerPoint Presentation</vt:lpstr>
      <vt:lpstr>What should we do?</vt:lpstr>
      <vt:lpstr>What should we do?</vt:lpstr>
      <vt:lpstr>Transthoracic echocardiogram</vt:lpstr>
      <vt:lpstr>Transthoracic echocardiogram</vt:lpstr>
      <vt:lpstr>Transoesophageal echocardiogram</vt:lpstr>
      <vt:lpstr>discharge</vt:lpstr>
      <vt:lpstr>Discharge</vt:lpstr>
      <vt:lpstr>Discharge</vt:lpstr>
      <vt:lpstr>Discharge </vt:lpstr>
      <vt:lpstr>3 weeks later</vt:lpstr>
      <vt:lpstr>3 weeks later</vt:lpstr>
      <vt:lpstr>PFO closure</vt:lpstr>
      <vt:lpstr>summary</vt:lpstr>
      <vt:lpstr>REACH CORONARY CONNECT VIA  TWITTER, LINKEDIN, VIMEO &amp; EMAIL OR VISIT THE GROUP’S WEBSITE http://www.coronaryconnect.com/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Carrie Brubaker</cp:lastModifiedBy>
  <cp:revision>261</cp:revision>
  <cp:lastPrinted>2017-02-15T09:54:46Z</cp:lastPrinted>
  <dcterms:created xsi:type="dcterms:W3CDTF">2016-10-14T09:38:18Z</dcterms:created>
  <dcterms:modified xsi:type="dcterms:W3CDTF">2021-03-08T16:57:02Z</dcterms:modified>
</cp:coreProperties>
</file>