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1498" r:id="rId3"/>
    <p:sldId id="297" r:id="rId4"/>
    <p:sldId id="301491661" r:id="rId5"/>
    <p:sldId id="1115" r:id="rId6"/>
    <p:sldId id="1010" r:id="rId7"/>
    <p:sldId id="301491658" r:id="rId8"/>
    <p:sldId id="1134" r:id="rId9"/>
    <p:sldId id="1005" r:id="rId10"/>
    <p:sldId id="1119" r:id="rId11"/>
    <p:sldId id="1120" r:id="rId12"/>
    <p:sldId id="1121" r:id="rId13"/>
    <p:sldId id="1118" r:id="rId14"/>
    <p:sldId id="1122" r:id="rId15"/>
    <p:sldId id="1123" r:id="rId16"/>
    <p:sldId id="1124" r:id="rId17"/>
    <p:sldId id="301491659" r:id="rId18"/>
    <p:sldId id="1126" r:id="rId19"/>
    <p:sldId id="1127" r:id="rId20"/>
    <p:sldId id="1129" r:id="rId21"/>
    <p:sldId id="1130" r:id="rId22"/>
    <p:sldId id="1131" r:id="rId23"/>
    <p:sldId id="1132" r:id="rId24"/>
    <p:sldId id="1133" r:id="rId25"/>
    <p:sldId id="301491660" r:id="rId26"/>
    <p:sldId id="932" r:id="rId27"/>
    <p:sldId id="1034" r:id="rId28"/>
    <p:sldId id="1135" r:id="rId29"/>
    <p:sldId id="1136" r:id="rId30"/>
    <p:sldId id="1137" r:id="rId31"/>
    <p:sldId id="1138" r:id="rId32"/>
    <p:sldId id="1139" r:id="rId33"/>
    <p:sldId id="1142" r:id="rId34"/>
    <p:sldId id="1140" r:id="rId35"/>
    <p:sldId id="1141" r:id="rId36"/>
    <p:sldId id="301491662" r:id="rId37"/>
    <p:sldId id="301491667" r:id="rId38"/>
    <p:sldId id="301491668" r:id="rId39"/>
    <p:sldId id="301491666" r:id="rId40"/>
    <p:sldId id="976" r:id="rId41"/>
    <p:sldId id="278" r:id="rId42"/>
    <p:sldId id="280" r:id="rId43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565" userDrawn="1">
          <p15:clr>
            <a:srgbClr val="A4A3A4"/>
          </p15:clr>
        </p15:guide>
        <p15:guide id="3" pos="513" userDrawn="1">
          <p15:clr>
            <a:srgbClr val="A4A3A4"/>
          </p15:clr>
        </p15:guide>
        <p15:guide id="4" pos="2793" userDrawn="1">
          <p15:clr>
            <a:srgbClr val="A4A3A4"/>
          </p15:clr>
        </p15:guide>
        <p15:guide id="5" orient="horz" pos="28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5EAE8"/>
    <a:srgbClr val="EAD1CE"/>
    <a:srgbClr val="E7F5E9"/>
    <a:srgbClr val="CBEBD0"/>
    <a:srgbClr val="2E7B8E"/>
    <a:srgbClr val="FFA402"/>
    <a:srgbClr val="03C750"/>
    <a:srgbClr val="C7573C"/>
    <a:srgbClr val="5D8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45" autoAdjust="0"/>
    <p:restoredTop sz="94901" autoAdjust="0"/>
  </p:normalViewPr>
  <p:slideViewPr>
    <p:cSldViewPr snapToObjects="1">
      <p:cViewPr varScale="1">
        <p:scale>
          <a:sx n="86" d="100"/>
          <a:sy n="86" d="100"/>
        </p:scale>
        <p:origin x="72" y="230"/>
      </p:cViewPr>
      <p:guideLst>
        <p:guide orient="horz" pos="2160"/>
        <p:guide pos="4565"/>
        <p:guide pos="513"/>
        <p:guide pos="2793"/>
        <p:guide orient="horz" pos="28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80" d="100"/>
          <a:sy n="80" d="100"/>
        </p:scale>
        <p:origin x="391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F1-E34E-B125-C130C8290F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F1-E34E-B125-C130C8290FB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F1-E34E-B125-C130C8290FB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F1-E34E-B125-C130C8290FB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2F1-E34E-B125-C130C8290FB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2F1-E34E-B125-C130C8290FB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2F1-E34E-B125-C130C8290FB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2F1-E34E-B125-C130C8290FB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2F1-E34E-B125-C130C8290FBB}"/>
              </c:ext>
            </c:extLst>
          </c:dPt>
          <c:cat>
            <c:strRef>
              <c:f>Sheet1!$A$1:$A$9</c:f>
              <c:strCache>
                <c:ptCount val="9"/>
                <c:pt idx="0">
                  <c:v>Liposarcoma (3 types)</c:v>
                </c:pt>
                <c:pt idx="1">
                  <c:v>Leiomyosarcoma</c:v>
                </c:pt>
                <c:pt idx="2">
                  <c:v>UPS</c:v>
                </c:pt>
                <c:pt idx="3">
                  <c:v>GIST</c:v>
                </c:pt>
                <c:pt idx="4">
                  <c:v>Myxofibrosarcoma</c:v>
                </c:pt>
                <c:pt idx="5">
                  <c:v>Synovial </c:v>
                </c:pt>
                <c:pt idx="6">
                  <c:v>Fibrosarcoma</c:v>
                </c:pt>
                <c:pt idx="7">
                  <c:v>MPNST</c:v>
                </c:pt>
                <c:pt idx="8">
                  <c:v>Other (over 50 types)</c:v>
                </c:pt>
              </c:strCache>
            </c:strRef>
          </c:cat>
          <c:val>
            <c:numRef>
              <c:f>Sheet1!$B$1:$B$9</c:f>
              <c:numCache>
                <c:formatCode>General</c:formatCode>
                <c:ptCount val="9"/>
                <c:pt idx="0">
                  <c:v>1965</c:v>
                </c:pt>
                <c:pt idx="1">
                  <c:v>1399</c:v>
                </c:pt>
                <c:pt idx="2">
                  <c:v>1378</c:v>
                </c:pt>
                <c:pt idx="3">
                  <c:v>863</c:v>
                </c:pt>
                <c:pt idx="4">
                  <c:v>521</c:v>
                </c:pt>
                <c:pt idx="5">
                  <c:v>515</c:v>
                </c:pt>
                <c:pt idx="6">
                  <c:v>258</c:v>
                </c:pt>
                <c:pt idx="7">
                  <c:v>256</c:v>
                </c:pt>
                <c:pt idx="8">
                  <c:v>2845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2F1-E34E-B125-C130C8290F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04895-A7AF-EB49-BC80-D77792D61F32}" type="datetime1">
              <a:rPr lang="en-US" smtClean="0"/>
              <a:pPr/>
              <a:t>10/6/2021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E35-D53F-A543-ACCF-E1BBCCF01F3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2D364-CD50-1942-A8D0-558BD1BC24CC}" type="datetime1">
              <a:rPr lang="en-US" smtClean="0"/>
              <a:pPr/>
              <a:t>10/6/2021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3626E-BC0F-674C-9570-A9D62C09EB5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01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786782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880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399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631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677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30387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236442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E30B4CD3-AB69-0C48-8820-80F0A40A77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654210AF-1FF8-F54A-88D8-F0BA3586E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838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506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94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mailto:froukje.sosef@cor2ed.com" TargetMode="External"/><Relationship Id="rId13" Type="http://schemas.openxmlformats.org/officeDocument/2006/relationships/hyperlink" Target="https://vimeo.com/channels/sarcomaconnect/" TargetMode="External"/><Relationship Id="rId1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12" Type="http://schemas.openxmlformats.org/officeDocument/2006/relationships/hyperlink" Target="https://twitter.com/sarcomaconnect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hyperlink" Target="https://sarcomaconnect.info/" TargetMode="External"/><Relationship Id="rId5" Type="http://schemas.openxmlformats.org/officeDocument/2006/relationships/image" Target="../media/image5.svg"/><Relationship Id="rId15" Type="http://schemas.openxmlformats.org/officeDocument/2006/relationships/image" Target="../media/image9.png"/><Relationship Id="rId10" Type="http://schemas.openxmlformats.org/officeDocument/2006/relationships/hyperlink" Target="https://www.linkedin.com/company/40848156" TargetMode="External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hyperlink" Target="mailto:antoine.lacombe@cor2ed.com" TargetMode="External"/><Relationship Id="rId1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9F0F1-BA40-E946-9CFC-1A0A9A4BFB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20" y="2008464"/>
            <a:ext cx="7052359" cy="284107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412876"/>
            <a:ext cx="5181600" cy="44727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4DDB2A-D091-4603-B954-F1F7415B585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2" y="1412876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66B5AD6-CE67-4BBC-9EB2-93460D1C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0221FD13-185B-46DF-BA72-E12DA2E55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6A2FACD-8120-DF45-9291-29378E6D1D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62B263-5EE9-4AEE-8654-DD3CA21ACE8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184" y="1412876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81C97C1-EB70-41CB-8E10-ED8420DF6B3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2" y="1412876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D0C9F4F-B9B1-48AF-B0EA-B2DC04A9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D4634937-A53D-4397-98D3-B9CB08300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B2CB6B7-9377-C54A-81C0-81CCD554FA1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5413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62B263-5EE9-4AEE-8654-DD3CA21ACE8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184" y="2276872"/>
            <a:ext cx="5186755" cy="3609128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81C97C1-EB70-41CB-8E10-ED8420DF6B3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2" y="2276872"/>
            <a:ext cx="5186755" cy="3609128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AFEDB953-883A-4AA5-8CB4-3BCDFAC17C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58414" y="1412776"/>
            <a:ext cx="5189793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5" name="Espace réservé du texte 16">
            <a:extLst>
              <a:ext uri="{FF2B5EF4-FFF2-40B4-BE49-F238E27FC236}">
                <a16:creationId xmlns:a16="http://schemas.microsoft.com/office/drawing/2014/main" id="{9BDE935D-F794-436A-87C3-56818AEA00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418" y="1412776"/>
            <a:ext cx="5189793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B6B0310D-A0F1-4B76-98F1-54EC3C47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8" name="Espace réservé du numéro de diapositive 6">
            <a:extLst>
              <a:ext uri="{FF2B5EF4-FFF2-40B4-BE49-F238E27FC236}">
                <a16:creationId xmlns:a16="http://schemas.microsoft.com/office/drawing/2014/main" id="{444C8659-EDDD-4772-9C1F-9B4636FE3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8282725-358A-E244-8D64-C25C91773A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59151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d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59AD19DA-5C09-9243-A554-245DF22FE1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289" r="9986" b="7406"/>
          <a:stretch/>
        </p:blipFill>
        <p:spPr>
          <a:xfrm>
            <a:off x="6080149" y="0"/>
            <a:ext cx="6111851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12DEE8C-51D3-EA4C-8752-955DFE740B69}"/>
              </a:ext>
            </a:extLst>
          </p:cNvPr>
          <p:cNvSpPr txBox="1">
            <a:spLocks/>
          </p:cNvSpPr>
          <p:nvPr userDrawn="1"/>
        </p:nvSpPr>
        <p:spPr>
          <a:xfrm>
            <a:off x="5087888" y="6322958"/>
            <a:ext cx="6959903" cy="1282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Heading to the heart of Independent Medical Education Since 2012</a:t>
            </a: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F5FFE95-A741-E34B-8549-520FA3C3C7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2" y="576204"/>
            <a:ext cx="2612846" cy="1052596"/>
          </a:xfrm>
          <a:prstGeom prst="rect">
            <a:avLst/>
          </a:prstGeom>
        </p:spPr>
      </p:pic>
      <p:sp>
        <p:nvSpPr>
          <p:cNvPr id="37" name="Titre 1">
            <a:extLst>
              <a:ext uri="{FF2B5EF4-FFF2-40B4-BE49-F238E27FC236}">
                <a16:creationId xmlns:a16="http://schemas.microsoft.com/office/drawing/2014/main" id="{1CC1425E-C040-C94F-A271-766CB22549C1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Dr.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Antoine Lacombe </a:t>
            </a:r>
            <a:r>
              <a:rPr lang="en-GB" sz="11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Pharm D, MBA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1A2C8A85-C44A-EB44-9D2D-5247C30FF20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+41 79 529 42 79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80146652-2D28-CF41-BB0C-73273AA02515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SARCOMA CONNECT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Bodenackerstrasse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SWITZERLAND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D523676-4627-8749-9865-6E3711D294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Dr.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4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Froukje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4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Sosef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1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MD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C1CE7793-73F2-034C-9B67-402D1B2FDE4D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+31 6 2324 3636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7B8C7B-509C-B948-BACB-3631466C105E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37F88DB-57C4-6B46-8F99-FB91A57C23F6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45" name="Graphic 44" descr="Speaker Phone">
              <a:extLst>
                <a:ext uri="{FF2B5EF4-FFF2-40B4-BE49-F238E27FC236}">
                  <a16:creationId xmlns:a16="http://schemas.microsoft.com/office/drawing/2014/main" id="{21A14EB8-1D77-0D48-A666-4334EF8D28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EAB90F01-07EA-EF4C-A1F6-D90BE9E444CA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7" name="Graphic 46" descr="Envelope">
            <a:extLst>
              <a:ext uri="{FF2B5EF4-FFF2-40B4-BE49-F238E27FC236}">
                <a16:creationId xmlns:a16="http://schemas.microsoft.com/office/drawing/2014/main" id="{D2A2952F-2AEA-9A4C-AF08-BADC566A84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E6F548F-DAB4-CF49-8296-9D54EE3FC103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D16D622-CFA2-814A-83EC-274DBA7DC9AD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50" name="Graphic 49" descr="Speaker Phone">
              <a:extLst>
                <a:ext uri="{FF2B5EF4-FFF2-40B4-BE49-F238E27FC236}">
                  <a16:creationId xmlns:a16="http://schemas.microsoft.com/office/drawing/2014/main" id="{FA292B5F-3214-7044-9643-43000332E0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5EFE4C3B-59B4-A349-8861-6F5900E89DCE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52" name="Graphic 51" descr="Envelope">
            <a:extLst>
              <a:ext uri="{FF2B5EF4-FFF2-40B4-BE49-F238E27FC236}">
                <a16:creationId xmlns:a16="http://schemas.microsoft.com/office/drawing/2014/main" id="{96D2BA64-52EA-C949-9D11-F2A8A68F2F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53" name="Titre 1">
            <a:extLst>
              <a:ext uri="{FF2B5EF4-FFF2-40B4-BE49-F238E27FC236}">
                <a16:creationId xmlns:a16="http://schemas.microsoft.com/office/drawing/2014/main" id="{18C48857-B690-1140-83A1-4B4876DD1D88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4" name="Titre 1">
            <a:extLst>
              <a:ext uri="{FF2B5EF4-FFF2-40B4-BE49-F238E27FC236}">
                <a16:creationId xmlns:a16="http://schemas.microsoft.com/office/drawing/2014/main" id="{CE705C6F-8209-E74A-B789-C68451B339E8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froukje.sosef@cor2ed.com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03FF847F-3463-B647-87E4-47060C7480F9}"/>
              </a:ext>
            </a:extLst>
          </p:cNvPr>
          <p:cNvSpPr/>
          <p:nvPr userDrawn="1"/>
        </p:nvSpPr>
        <p:spPr>
          <a:xfrm>
            <a:off x="418160" y="5510895"/>
            <a:ext cx="369911" cy="369769"/>
          </a:xfrm>
          <a:prstGeom prst="roundRect">
            <a:avLst>
              <a:gd name="adj" fmla="val 11151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B04A2A1B-057B-FD41-ACD0-78F054D783F7}"/>
              </a:ext>
            </a:extLst>
          </p:cNvPr>
          <p:cNvSpPr/>
          <p:nvPr userDrawn="1"/>
        </p:nvSpPr>
        <p:spPr>
          <a:xfrm>
            <a:off x="3316287" y="6036410"/>
            <a:ext cx="369911" cy="369769"/>
          </a:xfrm>
          <a:prstGeom prst="roundRect">
            <a:avLst>
              <a:gd name="adj" fmla="val 11151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4216250-BBCC-0640-ABDA-42CD2056421D}"/>
              </a:ext>
            </a:extLst>
          </p:cNvPr>
          <p:cNvSpPr txBox="1"/>
          <p:nvPr userDrawn="1"/>
        </p:nvSpPr>
        <p:spPr>
          <a:xfrm>
            <a:off x="787049" y="5497848"/>
            <a:ext cx="263493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ea typeface="Aileron" charset="0"/>
                <a:cs typeface="PT Sans Narrow"/>
              </a:rPr>
              <a:t>Connect on</a:t>
            </a:r>
          </a:p>
          <a:p>
            <a: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2"/>
                </a:solidFill>
                <a:ea typeface="Aileron" charset="0"/>
                <a:cs typeface="PT Sans Narrow"/>
              </a:rPr>
              <a:t>LinkedIn @SARCOMA CONNECT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BFCB26-6924-2C4A-B911-714CE36ED7DE}"/>
              </a:ext>
            </a:extLst>
          </p:cNvPr>
          <p:cNvSpPr txBox="1"/>
          <p:nvPr userDrawn="1"/>
        </p:nvSpPr>
        <p:spPr>
          <a:xfrm>
            <a:off x="3737261" y="5497848"/>
            <a:ext cx="263493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ea typeface="Aileron" charset="0"/>
                <a:cs typeface="PT Sans Narrow"/>
              </a:rPr>
              <a:t>Watch on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2"/>
                </a:solidFill>
                <a:ea typeface="Aileron" charset="0"/>
                <a:cs typeface="PT Sans Narrow"/>
              </a:rPr>
              <a:t>Vimeo @SARCOMA CONNECT</a:t>
            </a:r>
          </a:p>
        </p:txBody>
      </p:sp>
      <p:sp>
        <p:nvSpPr>
          <p:cNvPr id="60" name="Rectangle 59">
            <a:hlinkClick r:id="rId8"/>
            <a:extLst>
              <a:ext uri="{FF2B5EF4-FFF2-40B4-BE49-F238E27FC236}">
                <a16:creationId xmlns:a16="http://schemas.microsoft.com/office/drawing/2014/main" id="{D61CDADA-6E15-814E-9C7B-D890248C054C}"/>
              </a:ext>
            </a:extLst>
          </p:cNvPr>
          <p:cNvSpPr/>
          <p:nvPr userDrawn="1"/>
        </p:nvSpPr>
        <p:spPr>
          <a:xfrm>
            <a:off x="787049" y="3551583"/>
            <a:ext cx="2141681" cy="331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hlinkClick r:id="rId9"/>
            <a:extLst>
              <a:ext uri="{FF2B5EF4-FFF2-40B4-BE49-F238E27FC236}">
                <a16:creationId xmlns:a16="http://schemas.microsoft.com/office/drawing/2014/main" id="{0712A816-5806-C146-AF5C-2A13A8B40B1C}"/>
              </a:ext>
            </a:extLst>
          </p:cNvPr>
          <p:cNvSpPr/>
          <p:nvPr userDrawn="1"/>
        </p:nvSpPr>
        <p:spPr>
          <a:xfrm>
            <a:off x="832866" y="4884954"/>
            <a:ext cx="2360908" cy="331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hlinkClick r:id="rId10"/>
            <a:extLst>
              <a:ext uri="{FF2B5EF4-FFF2-40B4-BE49-F238E27FC236}">
                <a16:creationId xmlns:a16="http://schemas.microsoft.com/office/drawing/2014/main" id="{2367085C-60BE-F940-AA47-CE72F7B35408}"/>
              </a:ext>
            </a:extLst>
          </p:cNvPr>
          <p:cNvSpPr/>
          <p:nvPr userDrawn="1"/>
        </p:nvSpPr>
        <p:spPr>
          <a:xfrm>
            <a:off x="403163" y="5500414"/>
            <a:ext cx="2820720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86EFF8AC-FAB5-1541-AE81-C67552F1B298}"/>
              </a:ext>
            </a:extLst>
          </p:cNvPr>
          <p:cNvSpPr/>
          <p:nvPr userDrawn="1"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B34C0CF-B621-7147-8DE8-60EB935C42B3}"/>
              </a:ext>
            </a:extLst>
          </p:cNvPr>
          <p:cNvSpPr txBox="1"/>
          <p:nvPr userDrawn="1"/>
        </p:nvSpPr>
        <p:spPr>
          <a:xfrm>
            <a:off x="805458" y="6013567"/>
            <a:ext cx="182232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ea typeface="Aileron" charset="0"/>
                <a:cs typeface="PT Sans Narrow"/>
              </a:rPr>
              <a:t>Visit us at</a:t>
            </a:r>
          </a:p>
          <a:p>
            <a:pPr>
              <a:lnSpc>
                <a:spcPct val="90000"/>
              </a:lnSpc>
            </a:pPr>
            <a:r>
              <a:rPr lang="en-GB" sz="1400" dirty="0" err="1">
                <a:solidFill>
                  <a:schemeClr val="tx2"/>
                </a:solidFill>
                <a:ea typeface="Aileron" charset="0"/>
                <a:cs typeface="PT Sans Narrow"/>
              </a:rPr>
              <a:t>sarcomaconnect.info</a:t>
            </a:r>
            <a:endParaRPr lang="en-GB" sz="1400" dirty="0">
              <a:solidFill>
                <a:schemeClr val="tx2"/>
              </a:solidFill>
              <a:ea typeface="Aileron" charset="0"/>
              <a:cs typeface="PT Sans Narrow"/>
            </a:endParaRPr>
          </a:p>
        </p:txBody>
      </p:sp>
      <p:sp>
        <p:nvSpPr>
          <p:cNvPr id="65" name="Rectangle 64">
            <a:hlinkClick r:id="rId11"/>
            <a:extLst>
              <a:ext uri="{FF2B5EF4-FFF2-40B4-BE49-F238E27FC236}">
                <a16:creationId xmlns:a16="http://schemas.microsoft.com/office/drawing/2014/main" id="{77D3EADA-9127-E348-A4F1-6E8756658CAE}"/>
              </a:ext>
            </a:extLst>
          </p:cNvPr>
          <p:cNvSpPr/>
          <p:nvPr userDrawn="1"/>
        </p:nvSpPr>
        <p:spPr>
          <a:xfrm>
            <a:off x="391316" y="6023566"/>
            <a:ext cx="2092451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490F95-C4F4-C048-9CF8-295F2026DAB9}"/>
              </a:ext>
            </a:extLst>
          </p:cNvPr>
          <p:cNvSpPr txBox="1"/>
          <p:nvPr userDrawn="1"/>
        </p:nvSpPr>
        <p:spPr>
          <a:xfrm>
            <a:off x="3737074" y="6013567"/>
            <a:ext cx="263493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ea typeface="Aileron" charset="0"/>
                <a:cs typeface="PT Sans Narrow"/>
              </a:rPr>
              <a:t>Follow us on</a:t>
            </a:r>
          </a:p>
          <a:p>
            <a: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2"/>
                </a:solidFill>
                <a:ea typeface="Aileron" charset="0"/>
                <a:cs typeface="PT Sans Narrow"/>
              </a:rPr>
              <a:t>Twitter @</a:t>
            </a:r>
            <a:r>
              <a:rPr lang="en-GB" sz="1400" dirty="0" err="1">
                <a:solidFill>
                  <a:schemeClr val="tx2"/>
                </a:solidFill>
                <a:ea typeface="Aileron" charset="0"/>
                <a:cs typeface="PT Sans Narrow"/>
              </a:rPr>
              <a:t>sarcomaconnect</a:t>
            </a:r>
            <a:endParaRPr lang="en-GB" sz="1400" dirty="0">
              <a:solidFill>
                <a:schemeClr val="tx2"/>
              </a:solidFill>
              <a:ea typeface="Aileron" charset="0"/>
              <a:cs typeface="PT Sans Narrow"/>
            </a:endParaRPr>
          </a:p>
        </p:txBody>
      </p:sp>
      <p:sp>
        <p:nvSpPr>
          <p:cNvPr id="67" name="Rectangle 66">
            <a:hlinkClick r:id="rId12"/>
            <a:extLst>
              <a:ext uri="{FF2B5EF4-FFF2-40B4-BE49-F238E27FC236}">
                <a16:creationId xmlns:a16="http://schemas.microsoft.com/office/drawing/2014/main" id="{9F1A7843-71F5-3E49-B9A3-324075E903AE}"/>
              </a:ext>
            </a:extLst>
          </p:cNvPr>
          <p:cNvSpPr/>
          <p:nvPr userDrawn="1"/>
        </p:nvSpPr>
        <p:spPr>
          <a:xfrm>
            <a:off x="3296562" y="6033097"/>
            <a:ext cx="2475809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9F4B3A99-928C-044B-9CEC-CD481C28A59D}"/>
              </a:ext>
            </a:extLst>
          </p:cNvPr>
          <p:cNvSpPr/>
          <p:nvPr userDrawn="1"/>
        </p:nvSpPr>
        <p:spPr>
          <a:xfrm>
            <a:off x="3320717" y="5510895"/>
            <a:ext cx="369911" cy="369769"/>
          </a:xfrm>
          <a:prstGeom prst="roundRect">
            <a:avLst>
              <a:gd name="adj" fmla="val 11151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hlinkClick r:id="rId13"/>
            <a:extLst>
              <a:ext uri="{FF2B5EF4-FFF2-40B4-BE49-F238E27FC236}">
                <a16:creationId xmlns:a16="http://schemas.microsoft.com/office/drawing/2014/main" id="{C3F133A7-5BA3-5943-BD62-FFE3BE53DD3E}"/>
              </a:ext>
            </a:extLst>
          </p:cNvPr>
          <p:cNvSpPr/>
          <p:nvPr userDrawn="1"/>
        </p:nvSpPr>
        <p:spPr>
          <a:xfrm>
            <a:off x="3276736" y="5507360"/>
            <a:ext cx="2735423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0" name="Picture 2" descr="Linkedin logo logo website icon - Popular Social Media Flat">
            <a:extLst>
              <a:ext uri="{FF2B5EF4-FFF2-40B4-BE49-F238E27FC236}">
                <a16:creationId xmlns:a16="http://schemas.microsoft.com/office/drawing/2014/main" id="{CA59D3FE-1FCE-744A-A16A-F3258FC425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5424935"/>
            <a:ext cx="526472" cy="52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Graphic 70" descr="World">
            <a:extLst>
              <a:ext uri="{FF2B5EF4-FFF2-40B4-BE49-F238E27FC236}">
                <a16:creationId xmlns:a16="http://schemas.microsoft.com/office/drawing/2014/main" id="{8334EDE7-7B67-174C-A564-4C689780BDB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7989" y="6070903"/>
            <a:ext cx="306593" cy="306593"/>
          </a:xfrm>
          <a:prstGeom prst="rect">
            <a:avLst/>
          </a:prstGeom>
        </p:spPr>
      </p:pic>
      <p:pic>
        <p:nvPicPr>
          <p:cNvPr id="72" name="Picture 4" descr="Vimeo Icon Logo - Free vector graphic on Pixabay">
            <a:extLst>
              <a:ext uri="{FF2B5EF4-FFF2-40B4-BE49-F238E27FC236}">
                <a16:creationId xmlns:a16="http://schemas.microsoft.com/office/drawing/2014/main" id="{F125B744-68CF-3042-B8B0-BDFFCEFF58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883" y="5424935"/>
            <a:ext cx="563578" cy="56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Free White Twitter Icon - Download White Twitter Icon">
            <a:extLst>
              <a:ext uri="{FF2B5EF4-FFF2-40B4-BE49-F238E27FC236}">
                <a16:creationId xmlns:a16="http://schemas.microsoft.com/office/drawing/2014/main" id="{9B7A03C0-FEED-9644-9D95-26EF5FA980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003" y="6086443"/>
            <a:ext cx="278977" cy="27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43702AF-0CF3-7341-A47C-D42D05258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F7FBB0-F6AC-214C-9D6F-3613A459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878EF7-1E36-5348-A770-E144367D5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27FD-7E1B-3D45-87DD-D3BD3EBBB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810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040F2-41B2-2042-BC36-E19855F6B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62F36-F83F-5540-963A-DFED72F1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2C8AC-E831-5142-B4D0-63A888E25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C991-7046-F849-BC3B-BC0B8C39C4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41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3066B4C-4620-F542-A551-DE8A18C7E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D8B3044-90C6-3E40-8708-E15F66E36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9A41DF3-A0F6-1245-BC31-77FC8591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3FECF-A870-484B-8D13-46A2D911D9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48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089" y="1600201"/>
            <a:ext cx="5508977" cy="4525963"/>
          </a:xfrm>
        </p:spPr>
        <p:txBody>
          <a:bodyPr/>
          <a:lstStyle>
            <a:lvl1pPr>
              <a:defRPr sz="2800">
                <a:latin typeface="Tw Cen MT" panose="020B0602020104020603" pitchFamily="34" charset="0"/>
              </a:defRPr>
            </a:lvl1pPr>
            <a:lvl2pPr>
              <a:defRPr sz="2400">
                <a:latin typeface="Tw Cen MT" panose="020B0602020104020603" pitchFamily="34" charset="0"/>
              </a:defRPr>
            </a:lvl2pPr>
            <a:lvl3pPr>
              <a:defRPr sz="2000">
                <a:latin typeface="Tw Cen MT" panose="020B0602020104020603" pitchFamily="34" charset="0"/>
              </a:defRPr>
            </a:lvl3pPr>
            <a:lvl4pPr>
              <a:defRPr sz="1800">
                <a:latin typeface="Tw Cen MT" panose="020B0602020104020603" pitchFamily="34" charset="0"/>
              </a:defRPr>
            </a:lvl4pPr>
            <a:lvl5pPr>
              <a:defRPr sz="1800">
                <a:latin typeface="Tw Cen MT" panose="020B06020201040206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12" y="1600206"/>
            <a:ext cx="5599290" cy="4525963"/>
          </a:xfrm>
        </p:spPr>
        <p:txBody>
          <a:bodyPr/>
          <a:lstStyle>
            <a:lvl1pPr>
              <a:defRPr sz="2800">
                <a:latin typeface="Tw Cen MT" panose="020B0602020104020603" pitchFamily="34" charset="0"/>
              </a:defRPr>
            </a:lvl1pPr>
            <a:lvl2pPr>
              <a:defRPr sz="2400">
                <a:latin typeface="Tw Cen MT" panose="020B0602020104020603" pitchFamily="34" charset="0"/>
              </a:defRPr>
            </a:lvl2pPr>
            <a:lvl3pPr>
              <a:defRPr sz="2000">
                <a:latin typeface="Tw Cen MT" panose="020B0602020104020603" pitchFamily="34" charset="0"/>
              </a:defRPr>
            </a:lvl3pPr>
            <a:lvl4pPr>
              <a:defRPr sz="1800">
                <a:latin typeface="Tw Cen MT" panose="020B0602020104020603" pitchFamily="34" charset="0"/>
              </a:defRPr>
            </a:lvl4pPr>
            <a:lvl5pPr>
              <a:defRPr sz="1800">
                <a:latin typeface="Tw Cen MT" panose="020B06020201040206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66CD4F-AA18-544C-92AF-EAD3F5DE1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CD564E-BFCA-F34F-9863-73F5E3EA3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EAD13A-F079-9843-911D-A91C869A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CAA2E-D8C0-0E45-898D-83AE2F6F32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31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Separator 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E181C4EF-3449-9B4C-AF34-488F267D1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Click and Modify </a:t>
            </a:r>
            <a:br>
              <a:rPr lang="en-GB" noProof="0" dirty="0"/>
            </a:br>
            <a:r>
              <a:rPr lang="en-GB" noProof="0" dirty="0"/>
              <a:t>the text</a:t>
            </a: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separator 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ird&#10;&#10;Description automatically generated">
            <a:extLst>
              <a:ext uri="{FF2B5EF4-FFF2-40B4-BE49-F238E27FC236}">
                <a16:creationId xmlns:a16="http://schemas.microsoft.com/office/drawing/2014/main" id="{713C46A9-1704-7F4C-B1CC-04ABE6BA52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accent1"/>
                </a:solidFill>
                <a:latin typeface="+mj-lt"/>
                <a:ea typeface="PT Sans Narrow" charset="-52"/>
                <a:cs typeface="PT Sans Narrow" charset="-52"/>
              </a:defRPr>
            </a:lvl1pPr>
          </a:lstStyle>
          <a:p>
            <a:r>
              <a:rPr lang="en-GB" dirty="0"/>
              <a:t>Click and </a:t>
            </a:r>
            <a:r>
              <a:rPr lang="en-GB" noProof="0" dirty="0"/>
              <a:t>Modify</a:t>
            </a:r>
            <a:r>
              <a:rPr lang="en-GB" dirty="0"/>
              <a:t> the text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794990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eparator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separator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95753F-8540-8643-9F0E-48363EEAD1E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F046E0A4-E965-4C18-8444-05C49D8DD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E0BFF55-A527-48E6-AAD6-78DF86EF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3D4B6C3-EAE9-BE4D-AF36-C5611B413EC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485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430386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2132856"/>
            <a:ext cx="10963200" cy="3816424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7BED270-F252-40E9-B649-31059F16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2C97B588-8F7E-484F-9C45-CC6F089B2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B30E343-C4BB-A345-A269-4737131A09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aseline="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b="0" i="0" baseline="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610BCDA3-369C-43C8-A135-679B9AC3D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31C947-E128-4C4D-B132-0B825792D3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4"/>
          <p:cNvCxnSpPr/>
          <p:nvPr userDrawn="1"/>
        </p:nvCxnSpPr>
        <p:spPr>
          <a:xfrm>
            <a:off x="621215" y="6126163"/>
            <a:ext cx="1097280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800523" y="6356351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6F2C91-FA8B-8A4E-B737-B57FBCED2AB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77" y="270555"/>
            <a:ext cx="1787080" cy="7199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2" r:id="rId3"/>
    <p:sldLayoutId id="2147483650" r:id="rId4"/>
    <p:sldLayoutId id="2147483661" r:id="rId5"/>
    <p:sldLayoutId id="2147483652" r:id="rId6"/>
    <p:sldLayoutId id="2147483677" r:id="rId7"/>
    <p:sldLayoutId id="2147483657" r:id="rId8"/>
    <p:sldLayoutId id="2147483654" r:id="rId9"/>
    <p:sldLayoutId id="2147483655" r:id="rId10"/>
    <p:sldLayoutId id="2147483675" r:id="rId11"/>
    <p:sldLayoutId id="2147483678" r:id="rId12"/>
    <p:sldLayoutId id="2147483656" r:id="rId13"/>
    <p:sldLayoutId id="2147483679" r:id="rId14"/>
    <p:sldLayoutId id="2147483680" r:id="rId15"/>
    <p:sldLayoutId id="2147483681" r:id="rId16"/>
    <p:sldLayoutId id="2147483682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100" baseline="0">
          <a:solidFill>
            <a:srgbClr val="5D8298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88000" indent="-288000" algn="l" defTabSz="457200" rtl="0" eaLnBrk="1" latinLnBrk="0" hangingPunct="1">
        <a:spcBef>
          <a:spcPts val="1200"/>
        </a:spcBef>
        <a:buClr>
          <a:schemeClr val="accent1"/>
        </a:buClr>
        <a:buFont typeface="Arial"/>
        <a:buChar char="•"/>
        <a:defRPr sz="2000" b="0" i="0" kern="1200">
          <a:solidFill>
            <a:srgbClr val="5D8298"/>
          </a:solidFill>
          <a:latin typeface="+mj-lt"/>
          <a:ea typeface="+mn-ea"/>
          <a:cs typeface="PT Sans"/>
        </a:defRPr>
      </a:lvl1pPr>
      <a:lvl2pPr marL="576000" indent="-288000" algn="l" defTabSz="457200" rtl="0" eaLnBrk="1" latinLnBrk="0" hangingPunct="1">
        <a:spcBef>
          <a:spcPts val="600"/>
        </a:spcBef>
        <a:buClr>
          <a:schemeClr val="accent1"/>
        </a:buClr>
        <a:buFont typeface="Lucida Grande"/>
        <a:buChar char="–"/>
        <a:defRPr sz="1800" b="0" i="0" kern="1200">
          <a:solidFill>
            <a:srgbClr val="5D8298"/>
          </a:solidFill>
          <a:latin typeface="+mj-lt"/>
          <a:ea typeface="+mn-ea"/>
          <a:cs typeface="PT Sans"/>
        </a:defRPr>
      </a:lvl2pPr>
      <a:lvl3pPr marL="864000" indent="-288000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600" b="0" i="0" kern="1200">
          <a:solidFill>
            <a:srgbClr val="5D8298"/>
          </a:solidFill>
          <a:latin typeface="+mj-lt"/>
          <a:ea typeface="+mn-ea"/>
          <a:cs typeface="PT Sans"/>
        </a:defRPr>
      </a:lvl3pPr>
      <a:lvl4pPr marL="1152000" indent="-288000" algn="l" defTabSz="457200" rtl="0" eaLnBrk="1" latinLnBrk="0" hangingPunct="1">
        <a:spcBef>
          <a:spcPts val="0"/>
        </a:spcBef>
        <a:buClr>
          <a:schemeClr val="accent1"/>
        </a:buClr>
        <a:buFont typeface="Arial"/>
        <a:buChar char="•"/>
        <a:defRPr sz="1600" b="0" i="0" kern="1200">
          <a:solidFill>
            <a:srgbClr val="5D8298"/>
          </a:solidFill>
          <a:latin typeface="+mj-lt"/>
          <a:ea typeface="+mn-ea"/>
          <a:cs typeface="PT Sans"/>
        </a:defRPr>
      </a:lvl4pPr>
      <a:lvl5pPr marL="1440000" indent="-288000" algn="l" defTabSz="457200" rtl="0" eaLnBrk="1" latinLnBrk="0" hangingPunct="1">
        <a:spcBef>
          <a:spcPts val="0"/>
        </a:spcBef>
        <a:buClr>
          <a:schemeClr val="accent1"/>
        </a:buClr>
        <a:buFont typeface="Arial"/>
        <a:buChar char="•"/>
        <a:defRPr sz="1600" b="0" i="0" kern="1200">
          <a:solidFill>
            <a:srgbClr val="5D8298"/>
          </a:solidFill>
          <a:latin typeface="+mj-lt"/>
          <a:ea typeface="+mn-ea"/>
          <a:cs typeface="PT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22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hyperlink" Target="https://www.linkedin.com/company/23701925" TargetMode="External"/><Relationship Id="rId7" Type="http://schemas.openxmlformats.org/officeDocument/2006/relationships/hyperlink" Target="mailto:froukje.sosef@cor2ed.com" TargetMode="External"/><Relationship Id="rId12" Type="http://schemas.openxmlformats.org/officeDocument/2006/relationships/image" Target="../media/image32.wmf"/><Relationship Id="rId2" Type="http://schemas.openxmlformats.org/officeDocument/2006/relationships/hyperlink" Target="https://twitter.com/sarcomaconnec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arcomaconnect.info/" TargetMode="External"/><Relationship Id="rId11" Type="http://schemas.openxmlformats.org/officeDocument/2006/relationships/image" Target="../media/image31.wmf"/><Relationship Id="rId5" Type="http://schemas.openxmlformats.org/officeDocument/2006/relationships/hyperlink" Target="https://vimeo.com/channels/sarcomaconnect" TargetMode="External"/><Relationship Id="rId10" Type="http://schemas.openxmlformats.org/officeDocument/2006/relationships/image" Target="../media/image30.wmf"/><Relationship Id="rId4" Type="http://schemas.openxmlformats.org/officeDocument/2006/relationships/hyperlink" Target="mailto:Froukje.sosef1@cor2ed.com" TargetMode="External"/><Relationship Id="rId9" Type="http://schemas.openxmlformats.org/officeDocument/2006/relationships/hyperlink" Target="https://www.linkedin.com/company/sarcoma-connect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824668"/>
              </p:ext>
            </p:extLst>
          </p:nvPr>
        </p:nvGraphicFramePr>
        <p:xfrm>
          <a:off x="2221260" y="3568667"/>
          <a:ext cx="7749480" cy="1158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3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3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308">
                <a:tc>
                  <a:txBody>
                    <a:bodyPr/>
                    <a:lstStyle/>
                    <a:p>
                      <a:endParaRPr lang="en-US" sz="2000" b="0" dirty="0">
                        <a:latin typeface="+mj-lt"/>
                        <a:cs typeface="Avenir Next Medium"/>
                      </a:endParaRPr>
                    </a:p>
                  </a:txBody>
                  <a:tcPr marL="81287" marR="81287" marT="40651" marB="406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j-lt"/>
                          <a:cs typeface="Avenir Next Medium"/>
                        </a:rPr>
                        <a:t>Estimated 5-yr RFS</a:t>
                      </a:r>
                    </a:p>
                  </a:txBody>
                  <a:tcPr marL="81287" marR="81287" marT="40651" marB="406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j-lt"/>
                          <a:cs typeface="Avenir Next Medium"/>
                        </a:rPr>
                        <a:t>Estimated 5-yr OS</a:t>
                      </a:r>
                    </a:p>
                  </a:txBody>
                  <a:tcPr marL="81287" marR="81287" marT="40651" marB="406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308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+mj-lt"/>
                          <a:cs typeface="Avenir Next Medium"/>
                        </a:rPr>
                        <a:t>Treatment</a:t>
                      </a:r>
                    </a:p>
                  </a:txBody>
                  <a:tcPr marL="81287" marR="81287" marT="40651" marB="406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j-lt"/>
                          <a:cs typeface="Avenir Next Medium"/>
                        </a:rPr>
                        <a:t>55%</a:t>
                      </a:r>
                    </a:p>
                  </a:txBody>
                  <a:tcPr marL="81287" marR="81287" marT="40651" marB="406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+mj-lt"/>
                          <a:cs typeface="Avenir Next Medium"/>
                        </a:rPr>
                        <a:t>67%</a:t>
                      </a:r>
                    </a:p>
                  </a:txBody>
                  <a:tcPr marL="81287" marR="81287" marT="40651" marB="406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308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+mj-lt"/>
                          <a:cs typeface="Avenir Next Medium"/>
                        </a:rPr>
                        <a:t>Observation</a:t>
                      </a:r>
                    </a:p>
                  </a:txBody>
                  <a:tcPr marL="81287" marR="81287" marT="40651" marB="406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j-lt"/>
                          <a:cs typeface="Avenir Next Medium"/>
                        </a:rPr>
                        <a:t>53%</a:t>
                      </a:r>
                    </a:p>
                  </a:txBody>
                  <a:tcPr marL="81287" marR="81287" marT="40651" marB="406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+mj-lt"/>
                          <a:cs typeface="Avenir Next Medium"/>
                        </a:rPr>
                        <a:t>68%</a:t>
                      </a:r>
                    </a:p>
                  </a:txBody>
                  <a:tcPr marL="81287" marR="81287" marT="40651" marB="406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24303" y="4919967"/>
            <a:ext cx="7416823" cy="7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244" tIns="40624" rIns="81244" bIns="40624"/>
          <a:lstStyle>
            <a:lvl1pPr marL="339725" indent="-339725">
              <a:defRPr sz="2400">
                <a:solidFill>
                  <a:schemeClr val="hlink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altLang="en-US" sz="2000" dirty="0">
                <a:solidFill>
                  <a:schemeClr val="tx2"/>
                </a:solidFill>
                <a:latin typeface="+mn-lt"/>
                <a:cs typeface="Avenir Next Medium"/>
              </a:rPr>
              <a:t>The hypothesis that adjuvant chemotherapy improves recurrence-free </a:t>
            </a:r>
            <a:br>
              <a:rPr lang="en-US" altLang="en-US" sz="2000" dirty="0">
                <a:solidFill>
                  <a:schemeClr val="tx2"/>
                </a:solidFill>
                <a:latin typeface="+mn-lt"/>
                <a:cs typeface="Avenir Next Medium"/>
              </a:rPr>
            </a:br>
            <a:r>
              <a:rPr lang="en-US" altLang="en-US" sz="2000" dirty="0">
                <a:solidFill>
                  <a:schemeClr val="tx2"/>
                </a:solidFill>
                <a:latin typeface="+mn-lt"/>
                <a:cs typeface="Avenir Next Medium"/>
              </a:rPr>
              <a:t>survival and overall survival was </a:t>
            </a:r>
            <a:r>
              <a:rPr lang="en-US" altLang="en-US" sz="2000" i="1" dirty="0">
                <a:solidFill>
                  <a:schemeClr val="tx2"/>
                </a:solidFill>
                <a:latin typeface="+mn-lt"/>
                <a:cs typeface="Avenir Next Medium"/>
              </a:rPr>
              <a:t>rejected</a:t>
            </a:r>
            <a:endParaRPr lang="en-US" altLang="en-US" sz="2000" dirty="0">
              <a:solidFill>
                <a:schemeClr val="tx2"/>
              </a:solidFill>
              <a:latin typeface="+mn-lt"/>
              <a:cs typeface="Avenir Next Medium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86915-EBF9-BC4E-8B16-D4D187404E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861028"/>
            <a:ext cx="10963200" cy="1590963"/>
          </a:xfrm>
        </p:spPr>
        <p:txBody>
          <a:bodyPr/>
          <a:lstStyle/>
          <a:p>
            <a:r>
              <a:rPr lang="en-US" altLang="en-US" dirty="0"/>
              <a:t>High-risk soft tissue sarcoma patients: doxorubicin/</a:t>
            </a:r>
            <a:r>
              <a:rPr lang="en-US" altLang="en-US" dirty="0" err="1"/>
              <a:t>ifosfamide</a:t>
            </a:r>
            <a:r>
              <a:rPr lang="en-US" altLang="en-US" dirty="0"/>
              <a:t> / </a:t>
            </a:r>
            <a:r>
              <a:rPr lang="en-US" altLang="en-US" dirty="0" err="1"/>
              <a:t>lenograstim</a:t>
            </a:r>
            <a:r>
              <a:rPr lang="en-US" altLang="en-US" dirty="0"/>
              <a:t> vs observation alone</a:t>
            </a:r>
          </a:p>
          <a:p>
            <a:pPr lvl="1"/>
            <a:r>
              <a:rPr lang="en-US" altLang="en-US" dirty="0"/>
              <a:t>351 patients recruited, 1995-2003</a:t>
            </a:r>
          </a:p>
          <a:p>
            <a:pPr lvl="1"/>
            <a:r>
              <a:rPr lang="en-US" altLang="en-US" dirty="0"/>
              <a:t>5 cycles of doxorubicin 75 mg/m</a:t>
            </a:r>
            <a:r>
              <a:rPr lang="en-US" altLang="en-US" baseline="30000" dirty="0"/>
              <a:t>2</a:t>
            </a:r>
            <a:r>
              <a:rPr lang="en-US" altLang="en-US" dirty="0"/>
              <a:t> + </a:t>
            </a:r>
            <a:r>
              <a:rPr lang="en-US" altLang="en-US" dirty="0" err="1"/>
              <a:t>ifosfamide</a:t>
            </a:r>
            <a:r>
              <a:rPr lang="en-US" altLang="en-US" dirty="0"/>
              <a:t> 5 g/m</a:t>
            </a:r>
            <a:r>
              <a:rPr lang="en-US" altLang="en-US" baseline="30000" dirty="0"/>
              <a:t>2</a:t>
            </a:r>
            <a:r>
              <a:rPr lang="en-US" altLang="en-US" dirty="0"/>
              <a:t> q3w</a:t>
            </a:r>
          </a:p>
          <a:p>
            <a:r>
              <a:rPr lang="en-US" altLang="en-US" dirty="0"/>
              <a:t>Interim analysis for futility led to early study closure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C40998B-C853-624F-8C54-73C17DBD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9365232" cy="807285"/>
          </a:xfrm>
        </p:spPr>
        <p:txBody>
          <a:bodyPr/>
          <a:lstStyle/>
          <a:p>
            <a:r>
              <a:rPr lang="en-US" altLang="ja-JP" dirty="0"/>
              <a:t>Largest individual adjuvant study in adults: </a:t>
            </a:r>
            <a:br>
              <a:rPr lang="en-US" altLang="ja-JP" dirty="0"/>
            </a:br>
            <a:r>
              <a:rPr lang="en-US" altLang="ja-JP" dirty="0"/>
              <a:t>no survival advantage for doxorubicin + </a:t>
            </a:r>
            <a:r>
              <a:rPr lang="en-US" altLang="ja-JP" dirty="0" err="1"/>
              <a:t>ifosfamide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84A1A5-24F0-F84F-BD6B-EE44DB165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3FECF-A870-484B-8D13-46A2D911D90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20BA712-C924-9145-AE52-652C0A65BD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OS, overall survival; q3w, every 3 weeks; RFS, relapse-free survival</a:t>
            </a:r>
          </a:p>
          <a:p>
            <a:pPr>
              <a:spcBef>
                <a:spcPts val="300"/>
              </a:spcBef>
            </a:pPr>
            <a:r>
              <a:rPr lang="en-US" dirty="0" err="1"/>
              <a:t>Woll</a:t>
            </a:r>
            <a:r>
              <a:rPr lang="en-US" dirty="0"/>
              <a:t> PJ, et al. Lancet Oncol. 2012;13:1045-54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28342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dirty="0"/>
              <a:t>Largest adjuvant study compiled to date</a:t>
            </a:r>
          </a:p>
          <a:p>
            <a:r>
              <a:rPr lang="en-US" altLang="en-US" dirty="0"/>
              <a:t>Update to a 1997 meta-analysis</a:t>
            </a:r>
          </a:p>
          <a:p>
            <a:pPr lvl="1"/>
            <a:r>
              <a:rPr lang="en-US" altLang="en-US" dirty="0"/>
              <a:t>Greater use of </a:t>
            </a:r>
            <a:r>
              <a:rPr lang="en-US" altLang="en-US" dirty="0" err="1"/>
              <a:t>ifosfamide</a:t>
            </a:r>
            <a:endParaRPr lang="en-US" altLang="en-US" dirty="0"/>
          </a:p>
          <a:p>
            <a:pPr lvl="1"/>
            <a:r>
              <a:rPr lang="en-US" altLang="en-US" dirty="0"/>
              <a:t>18 trials</a:t>
            </a:r>
          </a:p>
          <a:p>
            <a:pPr lvl="1"/>
            <a:r>
              <a:rPr lang="en-US" altLang="en-US" dirty="0"/>
              <a:t>1,953 patients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New data are </a:t>
            </a:r>
          </a:p>
          <a:p>
            <a:pPr marL="0" indent="0">
              <a:buNone/>
            </a:pPr>
            <a:r>
              <a:rPr lang="en-US" altLang="en-US" dirty="0"/>
              <a:t>           </a:t>
            </a:r>
            <a:r>
              <a:rPr lang="en-US" altLang="en-US" b="1" dirty="0">
                <a:solidFill>
                  <a:schemeClr val="accent1"/>
                </a:solidFill>
              </a:rPr>
              <a:t>still needed…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However…2008 meta-analysis showed improved survival for </a:t>
            </a:r>
            <a:r>
              <a:rPr lang="en-US" altLang="en-US" dirty="0" err="1"/>
              <a:t>ifosfamide</a:t>
            </a:r>
            <a:r>
              <a:rPr lang="en-US" altLang="en-US" dirty="0"/>
              <a:t>-based therapy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80D73F-2BF0-D14E-9951-1F8D38419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64BBF-5EC7-8D46-A8B1-B35934C924A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Dox, doxorubicin; </a:t>
            </a:r>
            <a:r>
              <a:rPr lang="en-US" dirty="0" err="1"/>
              <a:t>Ifos</a:t>
            </a:r>
            <a:r>
              <a:rPr lang="en-US" dirty="0"/>
              <a:t>, </a:t>
            </a:r>
            <a:r>
              <a:rPr lang="en-US" dirty="0" err="1"/>
              <a:t>ifosfamide</a:t>
            </a:r>
            <a:endParaRPr lang="en-US" dirty="0"/>
          </a:p>
          <a:p>
            <a:pPr>
              <a:spcBef>
                <a:spcPts val="300"/>
              </a:spcBef>
            </a:pPr>
            <a:r>
              <a:rPr lang="en-US" dirty="0"/>
              <a:t>Pervaiz N, et al. Cancer. 2008;113:573-81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178047"/>
              </p:ext>
            </p:extLst>
          </p:nvPr>
        </p:nvGraphicFramePr>
        <p:xfrm>
          <a:off x="4989600" y="2204864"/>
          <a:ext cx="4896544" cy="2397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8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73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latin typeface="+mj-lt"/>
                          <a:ea typeface="Calibri" charset="0"/>
                          <a:cs typeface="Calibri" charset="0"/>
                        </a:rPr>
                        <a:t>Hazard</a:t>
                      </a:r>
                      <a:r>
                        <a:rPr lang="en-US" sz="2000" b="1" baseline="0" dirty="0">
                          <a:latin typeface="+mj-lt"/>
                          <a:ea typeface="Calibri" charset="0"/>
                          <a:cs typeface="Calibri" charset="0"/>
                        </a:rPr>
                        <a:t> ratios</a:t>
                      </a:r>
                      <a:endParaRPr lang="en-US" sz="2000" b="1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81280" marR="81280" marT="38555" marB="385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latin typeface="+mj-lt"/>
                          <a:ea typeface="Calibri" charset="0"/>
                          <a:cs typeface="Calibri" charset="0"/>
                        </a:rPr>
                        <a:t>Overall survival</a:t>
                      </a:r>
                    </a:p>
                  </a:txBody>
                  <a:tcPr marL="81280" marR="81280" marT="38555" marB="385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59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Any chemo</a:t>
                      </a:r>
                    </a:p>
                  </a:txBody>
                  <a:tcPr marL="81280" marR="81280" marT="38555" marB="385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u="none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0.77 (p=0.01)</a:t>
                      </a:r>
                    </a:p>
                  </a:txBody>
                  <a:tcPr marL="81280" marR="81280" marT="38555" marB="385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Dox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only</a:t>
                      </a:r>
                    </a:p>
                  </a:txBody>
                  <a:tcPr marL="81280" marR="81280" marT="38555" marB="385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0.84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 (p=0.09)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81280" marR="81280" marT="38555" marB="385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Dox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 +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Ifos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81280" marR="81280" marT="38555" marB="385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u="none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0.56 (p=0.01)</a:t>
                      </a:r>
                    </a:p>
                  </a:txBody>
                  <a:tcPr marL="81280" marR="81280" marT="38555" marB="385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373905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Primary STS </a:t>
            </a:r>
            <a:r>
              <a:rPr lang="en-US" dirty="0" err="1"/>
              <a:t>Dx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UPS</a:t>
            </a:r>
          </a:p>
          <a:p>
            <a:pPr lvl="1"/>
            <a:r>
              <a:rPr lang="en-US" dirty="0"/>
              <a:t>Leiomyosarcoma</a:t>
            </a:r>
          </a:p>
          <a:p>
            <a:pPr lvl="1"/>
            <a:r>
              <a:rPr lang="en-US" dirty="0"/>
              <a:t>MPNST</a:t>
            </a:r>
          </a:p>
          <a:p>
            <a:pPr lvl="1"/>
            <a:r>
              <a:rPr lang="en-US" dirty="0"/>
              <a:t>Myxoid </a:t>
            </a:r>
            <a:r>
              <a:rPr lang="en-US" dirty="0" err="1"/>
              <a:t>Liposarcoma</a:t>
            </a:r>
            <a:endParaRPr lang="en-US" dirty="0"/>
          </a:p>
          <a:p>
            <a:pPr lvl="1"/>
            <a:r>
              <a:rPr lang="en-US" dirty="0"/>
              <a:t>Synovial</a:t>
            </a:r>
          </a:p>
          <a:p>
            <a:pPr lvl="1"/>
            <a:r>
              <a:rPr lang="en-US" dirty="0"/>
              <a:t>Sarcoma NOS</a:t>
            </a:r>
          </a:p>
          <a:p>
            <a:r>
              <a:rPr lang="en-US" dirty="0"/>
              <a:t>Outcomes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Primary: DFS </a:t>
            </a:r>
            <a:r>
              <a:rPr lang="en-US" dirty="0"/>
              <a:t>(specifically if tailored &gt; standard Rx)</a:t>
            </a:r>
          </a:p>
          <a:p>
            <a:pPr lvl="1"/>
            <a:r>
              <a:rPr lang="en-US" dirty="0"/>
              <a:t>Secondary included: OS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neoadjuvant data: tailored vs standard Rx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BC369F-58BC-3544-B6C5-B1E49BEB7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4C6B666-A1D8-644D-8811-FCD0799AED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107324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/>
              <a:t>AIM, standard chemotherapy consisting of epirubicin plus ifosfamide; DFS, disease-free survival; Dx, diagnosis; MPNST, malignant peripheral nerve sheath tumour; </a:t>
            </a:r>
            <a:br>
              <a:rPr lang="en-US"/>
            </a:br>
            <a:r>
              <a:rPr lang="en-US"/>
              <a:t>NOS, not otherwise specified; OS, overall survival; Rx, chemotherapy; STS, soft tissue sarcoma; UPS, undifferentiated pleomorphic sarcoma</a:t>
            </a:r>
          </a:p>
          <a:p>
            <a:pPr>
              <a:spcBef>
                <a:spcPts val="300"/>
              </a:spcBef>
            </a:pPr>
            <a:r>
              <a:rPr lang="it-IT"/>
              <a:t>Gronchi A, et al. Lancet Oncol. 2017;18:812-22; Gronchi A, et al. J Clin Oncol. 2020;38:2178-86</a:t>
            </a:r>
            <a:endParaRPr lang="it-IT" dirty="0"/>
          </a:p>
        </p:txBody>
      </p:sp>
      <p:grpSp>
        <p:nvGrpSpPr>
          <p:cNvPr id="12" name="Group 11"/>
          <p:cNvGrpSpPr/>
          <p:nvPr/>
        </p:nvGrpSpPr>
        <p:grpSpPr>
          <a:xfrm>
            <a:off x="5693229" y="1816359"/>
            <a:ext cx="4642996" cy="2365804"/>
            <a:chOff x="3623129" y="2124965"/>
            <a:chExt cx="4642996" cy="2365804"/>
          </a:xfrm>
        </p:grpSpPr>
        <p:sp>
          <p:nvSpPr>
            <p:cNvPr id="5" name="TextBox 4"/>
            <p:cNvSpPr txBox="1"/>
            <p:nvPr/>
          </p:nvSpPr>
          <p:spPr>
            <a:xfrm>
              <a:off x="5143502" y="2277533"/>
              <a:ext cx="1903726" cy="369332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Clinician “best” Rx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91767" y="3158067"/>
              <a:ext cx="386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1600" dirty="0">
                  <a:solidFill>
                    <a:schemeClr val="bg1"/>
                  </a:solidFill>
                  <a:latin typeface="Tw Cen MT" panose="020B0602020104020603" pitchFamily="34" charset="0"/>
                  <a:cs typeface="Avenir Next Medium"/>
                </a:rPr>
                <a:t>vs.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91767" y="3967549"/>
              <a:ext cx="790601" cy="523220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AIM</a:t>
              </a:r>
            </a:p>
          </p:txBody>
        </p:sp>
        <p:cxnSp>
          <p:nvCxnSpPr>
            <p:cNvPr id="11" name="Straight Arrow Connector 10"/>
            <p:cNvCxnSpPr>
              <a:cxnSpLocks/>
            </p:cNvCxnSpPr>
            <p:nvPr/>
          </p:nvCxnSpPr>
          <p:spPr bwMode="auto">
            <a:xfrm flipV="1">
              <a:off x="4123871" y="2462199"/>
              <a:ext cx="921659" cy="695868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>
              <a:cxnSpLocks/>
            </p:cNvCxnSpPr>
            <p:nvPr/>
          </p:nvCxnSpPr>
          <p:spPr bwMode="auto">
            <a:xfrm>
              <a:off x="4123871" y="3454577"/>
              <a:ext cx="1869924" cy="774582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7150794" y="2124965"/>
              <a:ext cx="10229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varies by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histology</a:t>
              </a:r>
            </a:p>
          </p:txBody>
        </p:sp>
        <p:sp>
          <p:nvSpPr>
            <p:cNvPr id="16" name="Left Brace 15"/>
            <p:cNvSpPr/>
            <p:nvPr/>
          </p:nvSpPr>
          <p:spPr>
            <a:xfrm rot="10800000">
              <a:off x="8074025" y="2157622"/>
              <a:ext cx="192100" cy="611322"/>
            </a:xfrm>
            <a:prstGeom prst="leftBrace">
              <a:avLst>
                <a:gd name="adj1" fmla="val 41389"/>
                <a:gd name="adj2" fmla="val 5000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" panose="020B0602020104020603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623129" y="2887135"/>
              <a:ext cx="752500" cy="7525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1280" tIns="40640" rIns="81280" bIns="406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12810"/>
              <a:r>
                <a:rPr lang="en-US" sz="2489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R</a:t>
              </a:r>
            </a:p>
          </p:txBody>
        </p:sp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5246F440-A366-A646-94A8-B60A92C6B963}"/>
                </a:ext>
              </a:extLst>
            </p:cNvPr>
            <p:cNvSpPr/>
            <p:nvPr/>
          </p:nvSpPr>
          <p:spPr>
            <a:xfrm rot="10800000" flipH="1">
              <a:off x="7027182" y="2157622"/>
              <a:ext cx="192100" cy="611322"/>
            </a:xfrm>
            <a:prstGeom prst="leftBrace">
              <a:avLst>
                <a:gd name="adj1" fmla="val 41389"/>
                <a:gd name="adj2" fmla="val 5000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" panose="020B06020201040206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40004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4256119437"/>
              </p:ext>
            </p:extLst>
          </p:nvPr>
        </p:nvGraphicFramePr>
        <p:xfrm>
          <a:off x="620713" y="1186089"/>
          <a:ext cx="10964439" cy="46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813">
                  <a:extLst>
                    <a:ext uri="{9D8B030D-6E8A-4147-A177-3AD203B41FA5}">
                      <a16:colId xmlns:a16="http://schemas.microsoft.com/office/drawing/2014/main" val="1197502736"/>
                    </a:ext>
                  </a:extLst>
                </a:gridCol>
                <a:gridCol w="3654813">
                  <a:extLst>
                    <a:ext uri="{9D8B030D-6E8A-4147-A177-3AD203B41FA5}">
                      <a16:colId xmlns:a16="http://schemas.microsoft.com/office/drawing/2014/main" val="2256814962"/>
                    </a:ext>
                  </a:extLst>
                </a:gridCol>
                <a:gridCol w="3654813">
                  <a:extLst>
                    <a:ext uri="{9D8B030D-6E8A-4147-A177-3AD203B41FA5}">
                      <a16:colId xmlns:a16="http://schemas.microsoft.com/office/drawing/2014/main" val="1771748866"/>
                    </a:ext>
                  </a:extLst>
                </a:gridCol>
              </a:tblGrid>
              <a:tr h="2305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Characteristic</a:t>
                      </a:r>
                      <a:endParaRPr lang="en-US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Standard</a:t>
                      </a:r>
                      <a:r>
                        <a:rPr lang="en-US" baseline="0" dirty="0"/>
                        <a:t> Rx (n=145)</a:t>
                      </a:r>
                      <a:endParaRPr lang="en-US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Tailored</a:t>
                      </a:r>
                      <a:r>
                        <a:rPr lang="en-US" baseline="0" dirty="0"/>
                        <a:t> Rx (n=142)</a:t>
                      </a:r>
                      <a:endParaRPr lang="en-US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extLst>
                  <a:ext uri="{0D108BD9-81ED-4DB2-BD59-A6C34878D82A}">
                    <a16:rowId xmlns:a16="http://schemas.microsoft.com/office/drawing/2014/main" val="2731342669"/>
                  </a:ext>
                </a:extLst>
              </a:tr>
              <a:tr h="230540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Age, years, mean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extLst>
                  <a:ext uri="{0D108BD9-81ED-4DB2-BD59-A6C34878D82A}">
                    <a16:rowId xmlns:a16="http://schemas.microsoft.com/office/drawing/2014/main" val="2479760416"/>
                  </a:ext>
                </a:extLst>
              </a:tr>
              <a:tr h="230540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Female</a:t>
                      </a:r>
                      <a:r>
                        <a:rPr lang="en-US" b="1" baseline="0" dirty="0"/>
                        <a:t> gender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37%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40%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extLst>
                  <a:ext uri="{0D108BD9-81ED-4DB2-BD59-A6C34878D82A}">
                    <a16:rowId xmlns:a16="http://schemas.microsoft.com/office/drawing/2014/main" val="3633849493"/>
                  </a:ext>
                </a:extLst>
              </a:tr>
              <a:tr h="230540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/>
                        <a:t>Tumour</a:t>
                      </a:r>
                      <a:r>
                        <a:rPr lang="en-US" b="1" dirty="0"/>
                        <a:t> size,</a:t>
                      </a:r>
                      <a:r>
                        <a:rPr lang="en-US" b="1" baseline="0" dirty="0"/>
                        <a:t> mm, mean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112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105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extLst>
                  <a:ext uri="{0D108BD9-81ED-4DB2-BD59-A6C34878D82A}">
                    <a16:rowId xmlns:a16="http://schemas.microsoft.com/office/drawing/2014/main" val="3452232415"/>
                  </a:ext>
                </a:extLst>
              </a:tr>
              <a:tr h="230540">
                <a:tc gridSpan="3"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Histology (n, %)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/>
                </a:tc>
                <a:extLst>
                  <a:ext uri="{0D108BD9-81ED-4DB2-BD59-A6C34878D82A}">
                    <a16:rowId xmlns:a16="http://schemas.microsoft.com/office/drawing/2014/main" val="3050402022"/>
                  </a:ext>
                </a:extLst>
              </a:tr>
              <a:tr h="230540">
                <a:tc>
                  <a:txBody>
                    <a:bodyPr/>
                    <a:lstStyle/>
                    <a:p>
                      <a:pPr marL="0" indent="184150" algn="l">
                        <a:tabLst/>
                      </a:pPr>
                      <a:r>
                        <a:rPr lang="en-US" baseline="0" dirty="0"/>
                        <a:t>Myxoid liposarcoma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 (26%)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 (20%)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extLst>
                  <a:ext uri="{0D108BD9-81ED-4DB2-BD59-A6C34878D82A}">
                    <a16:rowId xmlns:a16="http://schemas.microsoft.com/office/drawing/2014/main" val="2288569797"/>
                  </a:ext>
                </a:extLst>
              </a:tr>
              <a:tr h="230540">
                <a:tc>
                  <a:txBody>
                    <a:bodyPr/>
                    <a:lstStyle/>
                    <a:p>
                      <a:pPr marL="0" indent="184150" algn="l">
                        <a:tabLst/>
                      </a:pPr>
                      <a:r>
                        <a:rPr lang="en-US" dirty="0"/>
                        <a:t>Synovial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 (25%)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 (24%)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extLst>
                  <a:ext uri="{0D108BD9-81ED-4DB2-BD59-A6C34878D82A}">
                    <a16:rowId xmlns:a16="http://schemas.microsoft.com/office/drawing/2014/main" val="886452680"/>
                  </a:ext>
                </a:extLst>
              </a:tr>
              <a:tr h="230540">
                <a:tc>
                  <a:txBody>
                    <a:bodyPr/>
                    <a:lstStyle/>
                    <a:p>
                      <a:pPr marL="0" indent="184150" algn="l">
                        <a:tabLst/>
                      </a:pPr>
                      <a:r>
                        <a:rPr lang="en-US" dirty="0"/>
                        <a:t>MPNST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 (10%)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 (9%)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extLst>
                  <a:ext uri="{0D108BD9-81ED-4DB2-BD59-A6C34878D82A}">
                    <a16:rowId xmlns:a16="http://schemas.microsoft.com/office/drawing/2014/main" val="942106557"/>
                  </a:ext>
                </a:extLst>
              </a:tr>
              <a:tr h="230540">
                <a:tc>
                  <a:txBody>
                    <a:bodyPr/>
                    <a:lstStyle/>
                    <a:p>
                      <a:pPr marL="0" indent="184150" algn="l">
                        <a:tabLst/>
                      </a:pPr>
                      <a:r>
                        <a:rPr lang="en-US" dirty="0"/>
                        <a:t>Leiomyosarcoma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 (8%)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(11%)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extLst>
                  <a:ext uri="{0D108BD9-81ED-4DB2-BD59-A6C34878D82A}">
                    <a16:rowId xmlns:a16="http://schemas.microsoft.com/office/drawing/2014/main" val="3664722886"/>
                  </a:ext>
                </a:extLst>
              </a:tr>
              <a:tr h="230540">
                <a:tc>
                  <a:txBody>
                    <a:bodyPr/>
                    <a:lstStyle/>
                    <a:p>
                      <a:pPr marL="0" indent="184150" algn="l">
                        <a:tabLst/>
                      </a:pPr>
                      <a:r>
                        <a:rPr lang="en-US" dirty="0"/>
                        <a:t>UPS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</a:t>
                      </a:r>
                      <a:r>
                        <a:rPr lang="en-US" baseline="0" dirty="0"/>
                        <a:t> (30%)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(35%)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6575" marR="126575" marT="28800" marB="28800"/>
                </a:tc>
                <a:extLst>
                  <a:ext uri="{0D108BD9-81ED-4DB2-BD59-A6C34878D82A}">
                    <a16:rowId xmlns:a16="http://schemas.microsoft.com/office/drawing/2014/main" val="3328309943"/>
                  </a:ext>
                </a:extLst>
              </a:tr>
              <a:tr h="230540">
                <a:tc>
                  <a:txBody>
                    <a:bodyPr/>
                    <a:lstStyle/>
                    <a:p>
                      <a:pPr marL="0" indent="184150" algn="l">
                        <a:tabLst/>
                      </a:pPr>
                      <a:r>
                        <a:rPr lang="en-US" dirty="0"/>
                        <a:t>Other</a:t>
                      </a:r>
                      <a:endParaRPr lang="en-US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(1%)</a:t>
                      </a:r>
                      <a:endParaRPr lang="en-US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(1%)</a:t>
                      </a:r>
                      <a:endParaRPr lang="en-US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extLst>
                  <a:ext uri="{0D108BD9-81ED-4DB2-BD59-A6C34878D82A}">
                    <a16:rowId xmlns:a16="http://schemas.microsoft.com/office/drawing/2014/main" val="3085197181"/>
                  </a:ext>
                </a:extLst>
              </a:tr>
              <a:tr h="230540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RT </a:t>
                      </a:r>
                      <a:r>
                        <a:rPr lang="en-US" b="1" dirty="0" err="1"/>
                        <a:t>preop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12%</a:t>
                      </a:r>
                      <a:endParaRPr lang="en-US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13%</a:t>
                      </a:r>
                      <a:endParaRPr lang="en-US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extLst>
                  <a:ext uri="{0D108BD9-81ED-4DB2-BD59-A6C34878D82A}">
                    <a16:rowId xmlns:a16="http://schemas.microsoft.com/office/drawing/2014/main" val="1581841836"/>
                  </a:ext>
                </a:extLst>
              </a:tr>
              <a:tr h="230540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RT postop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66%</a:t>
                      </a:r>
                      <a:endParaRPr lang="en-US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67%</a:t>
                      </a:r>
                      <a:endParaRPr lang="en-US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extLst>
                  <a:ext uri="{0D108BD9-81ED-4DB2-BD59-A6C34878D82A}">
                    <a16:rowId xmlns:a16="http://schemas.microsoft.com/office/drawing/2014/main" val="3571657161"/>
                  </a:ext>
                </a:extLst>
              </a:tr>
              <a:tr h="230540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% R0 margin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78%</a:t>
                      </a:r>
                      <a:endParaRPr lang="en-US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81%</a:t>
                      </a:r>
                      <a:endParaRPr lang="en-US" dirty="0">
                        <a:latin typeface="+mj-lt"/>
                      </a:endParaRPr>
                    </a:p>
                  </a:txBody>
                  <a:tcPr marL="126575" marR="126575" marT="28800" marB="28800"/>
                </a:tc>
                <a:extLst>
                  <a:ext uri="{0D108BD9-81ED-4DB2-BD59-A6C34878D82A}">
                    <a16:rowId xmlns:a16="http://schemas.microsoft.com/office/drawing/2014/main" val="3645774079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Demographics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75D8D9-D7F8-7343-8A03-E6F8BB97B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E25A80-CAA0-D346-A9A8-D599DF1EF9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10588384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MPNST, malignant peripheral nerve sheath </a:t>
            </a:r>
            <a:r>
              <a:rPr lang="en-US" dirty="0" err="1"/>
              <a:t>tumour</a:t>
            </a:r>
            <a:r>
              <a:rPr lang="en-US" dirty="0"/>
              <a:t>; R, resection; RT, radiation therapy; Rx, chemotherapy; UPS, undifferentiated pleomorphic sarcoma</a:t>
            </a:r>
          </a:p>
          <a:p>
            <a:pPr>
              <a:spcBef>
                <a:spcPts val="300"/>
              </a:spcBef>
            </a:pPr>
            <a:r>
              <a:rPr lang="it-IT" dirty="0"/>
              <a:t>Gronchi A, et al. Lancet </a:t>
            </a:r>
            <a:r>
              <a:rPr lang="it-IT" dirty="0" err="1"/>
              <a:t>Oncol</a:t>
            </a:r>
            <a:r>
              <a:rPr lang="it-IT" dirty="0"/>
              <a:t>. 2017;18:812-22;  Gronchi A, et al. </a:t>
            </a:r>
            <a:r>
              <a:rPr lang="it-IT" dirty="0" err="1"/>
              <a:t>J</a:t>
            </a:r>
            <a:r>
              <a:rPr lang="it-IT" dirty="0"/>
              <a:t> </a:t>
            </a:r>
            <a:r>
              <a:rPr lang="it-IT" dirty="0" err="1"/>
              <a:t>Clin</a:t>
            </a:r>
            <a:r>
              <a:rPr lang="it-IT" dirty="0"/>
              <a:t> </a:t>
            </a:r>
            <a:r>
              <a:rPr lang="it-IT" dirty="0" err="1"/>
              <a:t>Oncol</a:t>
            </a:r>
            <a:r>
              <a:rPr lang="it-IT" dirty="0"/>
              <a:t>. 2020;38:2178-86</a:t>
            </a:r>
          </a:p>
        </p:txBody>
      </p:sp>
    </p:spTree>
    <p:extLst>
      <p:ext uri="{BB962C8B-B14F-4D97-AF65-F5344CB8AC3E}">
        <p14:creationId xmlns:p14="http://schemas.microsoft.com/office/powerpoint/2010/main" val="99547881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780C3-FC2E-C845-A097-669C441F0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BF27FD-7E1B-3D45-87DD-D3BD3EBBB8EF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DFS and OS: Standard vs Tailored therapy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448846-7D45-B841-B6F3-D33DCE11FB2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CI, confidence interval; CT, chemotherapy; DFS, disease-free survival; HR, hazard ratio; HT, </a:t>
            </a:r>
            <a:r>
              <a:rPr lang="en-US" dirty="0" err="1"/>
              <a:t>histotype</a:t>
            </a:r>
            <a:r>
              <a:rPr lang="en-US" dirty="0"/>
              <a:t>-tailored; OS, overall survival</a:t>
            </a:r>
          </a:p>
          <a:p>
            <a:pPr>
              <a:spcBef>
                <a:spcPts val="300"/>
              </a:spcBef>
            </a:pPr>
            <a:r>
              <a:rPr lang="it-IT" dirty="0"/>
              <a:t>Gronchi A, et al. Lancet </a:t>
            </a:r>
            <a:r>
              <a:rPr lang="it-IT" dirty="0" err="1"/>
              <a:t>Oncol</a:t>
            </a:r>
            <a:r>
              <a:rPr lang="it-IT" dirty="0"/>
              <a:t>. 2017;18:812-22;  Gronchi A, et al. </a:t>
            </a:r>
            <a:r>
              <a:rPr lang="it-IT" dirty="0" err="1"/>
              <a:t>J</a:t>
            </a:r>
            <a:r>
              <a:rPr lang="it-IT" dirty="0"/>
              <a:t> </a:t>
            </a:r>
            <a:r>
              <a:rPr lang="it-IT" dirty="0" err="1"/>
              <a:t>Clin</a:t>
            </a:r>
            <a:r>
              <a:rPr lang="it-IT" dirty="0"/>
              <a:t> </a:t>
            </a:r>
            <a:r>
              <a:rPr lang="it-IT" dirty="0" err="1"/>
              <a:t>Oncol</a:t>
            </a:r>
            <a:r>
              <a:rPr lang="it-IT" dirty="0"/>
              <a:t>. 2020;38:2178-86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0FCE02-FC70-9746-8841-996834ECC0AB}"/>
              </a:ext>
            </a:extLst>
          </p:cNvPr>
          <p:cNvSpPr txBox="1"/>
          <p:nvPr/>
        </p:nvSpPr>
        <p:spPr>
          <a:xfrm>
            <a:off x="1588468" y="1535506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3E9EAA-C642-AA4B-ACE9-9D4DBBDF1F54}"/>
              </a:ext>
            </a:extLst>
          </p:cNvPr>
          <p:cNvSpPr txBox="1"/>
          <p:nvPr/>
        </p:nvSpPr>
        <p:spPr>
          <a:xfrm rot="16200000">
            <a:off x="514622" y="2760062"/>
            <a:ext cx="17599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Disease-free survival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27BBEF3-9AAD-4443-9521-CE60E40D70BC}"/>
              </a:ext>
            </a:extLst>
          </p:cNvPr>
          <p:cNvSpPr/>
          <p:nvPr/>
        </p:nvSpPr>
        <p:spPr>
          <a:xfrm>
            <a:off x="1930400" y="1593248"/>
            <a:ext cx="3987800" cy="2587625"/>
          </a:xfrm>
          <a:custGeom>
            <a:avLst/>
            <a:gdLst>
              <a:gd name="connsiteX0" fmla="*/ 0 w 3714750"/>
              <a:gd name="connsiteY0" fmla="*/ 0 h 2587625"/>
              <a:gd name="connsiteX1" fmla="*/ 0 w 3714750"/>
              <a:gd name="connsiteY1" fmla="*/ 2587625 h 2587625"/>
              <a:gd name="connsiteX2" fmla="*/ 3714750 w 3714750"/>
              <a:gd name="connsiteY2" fmla="*/ 2587625 h 2587625"/>
              <a:gd name="connsiteX3" fmla="*/ 3714750 w 3714750"/>
              <a:gd name="connsiteY3" fmla="*/ 2587625 h 2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750" h="2587625">
                <a:moveTo>
                  <a:pt x="0" y="0"/>
                </a:moveTo>
                <a:lnTo>
                  <a:pt x="0" y="2587625"/>
                </a:lnTo>
                <a:lnTo>
                  <a:pt x="3714750" y="2587625"/>
                </a:lnTo>
                <a:lnTo>
                  <a:pt x="3714750" y="2587625"/>
                </a:lnTo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59F84A-1DC6-0843-BE29-006FEBCDB886}"/>
              </a:ext>
            </a:extLst>
          </p:cNvPr>
          <p:cNvCxnSpPr/>
          <p:nvPr/>
        </p:nvCxnSpPr>
        <p:spPr>
          <a:xfrm>
            <a:off x="1863800" y="1660444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5AFCDB-00BC-9944-8F0D-EC1649ED7740}"/>
              </a:ext>
            </a:extLst>
          </p:cNvPr>
          <p:cNvSpPr txBox="1"/>
          <p:nvPr/>
        </p:nvSpPr>
        <p:spPr>
          <a:xfrm>
            <a:off x="1588468" y="2043506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0.8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10DBC4-619B-1B4E-8137-5DDAD1BC5749}"/>
              </a:ext>
            </a:extLst>
          </p:cNvPr>
          <p:cNvCxnSpPr/>
          <p:nvPr/>
        </p:nvCxnSpPr>
        <p:spPr>
          <a:xfrm>
            <a:off x="1863800" y="2168444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E24F664-E3F8-CE42-A6D9-F80EFFECC5D6}"/>
              </a:ext>
            </a:extLst>
          </p:cNvPr>
          <p:cNvSpPr txBox="1"/>
          <p:nvPr/>
        </p:nvSpPr>
        <p:spPr>
          <a:xfrm>
            <a:off x="1588468" y="2541981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0.6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559BD8-436B-724C-9A04-B7C58AB01464}"/>
              </a:ext>
            </a:extLst>
          </p:cNvPr>
          <p:cNvCxnSpPr/>
          <p:nvPr/>
        </p:nvCxnSpPr>
        <p:spPr>
          <a:xfrm>
            <a:off x="1863800" y="26669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FDF4DEE-FB7F-CA42-A5E3-138F458E39DF}"/>
              </a:ext>
            </a:extLst>
          </p:cNvPr>
          <p:cNvSpPr txBox="1"/>
          <p:nvPr/>
        </p:nvSpPr>
        <p:spPr>
          <a:xfrm>
            <a:off x="1588468" y="3049981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BE7647-A6A4-9C4F-9291-502956255EEA}"/>
              </a:ext>
            </a:extLst>
          </p:cNvPr>
          <p:cNvCxnSpPr/>
          <p:nvPr/>
        </p:nvCxnSpPr>
        <p:spPr>
          <a:xfrm>
            <a:off x="1863800" y="31749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4F3F274-70C5-8143-84B2-25D6FFA8C7BE}"/>
              </a:ext>
            </a:extLst>
          </p:cNvPr>
          <p:cNvSpPr txBox="1"/>
          <p:nvPr/>
        </p:nvSpPr>
        <p:spPr>
          <a:xfrm>
            <a:off x="1588468" y="3554806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277EC4-869F-1B41-A338-D9EFCDAE67A5}"/>
              </a:ext>
            </a:extLst>
          </p:cNvPr>
          <p:cNvCxnSpPr/>
          <p:nvPr/>
        </p:nvCxnSpPr>
        <p:spPr>
          <a:xfrm>
            <a:off x="1863800" y="3679744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546BE7F-6DA5-2D44-A197-2E09EB6E0BF4}"/>
              </a:ext>
            </a:extLst>
          </p:cNvPr>
          <p:cNvSpPr txBox="1"/>
          <p:nvPr/>
        </p:nvSpPr>
        <p:spPr>
          <a:xfrm>
            <a:off x="1901070" y="427553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8DF4A0-9D86-354B-99DC-D7338B877152}"/>
              </a:ext>
            </a:extLst>
          </p:cNvPr>
          <p:cNvCxnSpPr>
            <a:cxnSpLocks/>
          </p:cNvCxnSpPr>
          <p:nvPr/>
        </p:nvCxnSpPr>
        <p:spPr>
          <a:xfrm rot="16200000">
            <a:off x="2399702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9A743A7-A49A-BD4F-B1F5-FBE53A15A0D8}"/>
              </a:ext>
            </a:extLst>
          </p:cNvPr>
          <p:cNvSpPr txBox="1"/>
          <p:nvPr/>
        </p:nvSpPr>
        <p:spPr>
          <a:xfrm>
            <a:off x="2344335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76E4D48-BF42-FC4B-9E3D-80E444BD9708}"/>
              </a:ext>
            </a:extLst>
          </p:cNvPr>
          <p:cNvCxnSpPr>
            <a:cxnSpLocks/>
          </p:cNvCxnSpPr>
          <p:nvPr/>
        </p:nvCxnSpPr>
        <p:spPr>
          <a:xfrm rot="16200000">
            <a:off x="2885477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7C5D26E-FC18-F942-8082-CD17D54C6A82}"/>
              </a:ext>
            </a:extLst>
          </p:cNvPr>
          <p:cNvSpPr txBox="1"/>
          <p:nvPr/>
        </p:nvSpPr>
        <p:spPr>
          <a:xfrm>
            <a:off x="2830110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24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F06759-2253-F747-AB0E-F4922A5FB948}"/>
              </a:ext>
            </a:extLst>
          </p:cNvPr>
          <p:cNvCxnSpPr>
            <a:cxnSpLocks/>
          </p:cNvCxnSpPr>
          <p:nvPr/>
        </p:nvCxnSpPr>
        <p:spPr>
          <a:xfrm rot="16200000">
            <a:off x="3377602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01721F0-7472-C343-82CA-9D6604F00CD0}"/>
              </a:ext>
            </a:extLst>
          </p:cNvPr>
          <p:cNvSpPr txBox="1"/>
          <p:nvPr/>
        </p:nvSpPr>
        <p:spPr>
          <a:xfrm>
            <a:off x="3322235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BC66534-1511-FB49-A083-929781CADFED}"/>
              </a:ext>
            </a:extLst>
          </p:cNvPr>
          <p:cNvCxnSpPr>
            <a:cxnSpLocks/>
          </p:cNvCxnSpPr>
          <p:nvPr/>
        </p:nvCxnSpPr>
        <p:spPr>
          <a:xfrm rot="16200000">
            <a:off x="3863377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20B4C48-CE93-044D-AE93-E56800BDC264}"/>
              </a:ext>
            </a:extLst>
          </p:cNvPr>
          <p:cNvSpPr txBox="1"/>
          <p:nvPr/>
        </p:nvSpPr>
        <p:spPr>
          <a:xfrm>
            <a:off x="3808010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48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E21594-4FB3-CD4A-9CEB-1234D2C425F5}"/>
              </a:ext>
            </a:extLst>
          </p:cNvPr>
          <p:cNvCxnSpPr>
            <a:cxnSpLocks/>
          </p:cNvCxnSpPr>
          <p:nvPr/>
        </p:nvCxnSpPr>
        <p:spPr>
          <a:xfrm rot="16200000">
            <a:off x="4355502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5FC272B-CECD-C440-98F7-8D078457312B}"/>
              </a:ext>
            </a:extLst>
          </p:cNvPr>
          <p:cNvSpPr txBox="1"/>
          <p:nvPr/>
        </p:nvSpPr>
        <p:spPr>
          <a:xfrm>
            <a:off x="4300135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60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D91DC2-646C-3F45-B5CC-F8F493B42C48}"/>
              </a:ext>
            </a:extLst>
          </p:cNvPr>
          <p:cNvCxnSpPr>
            <a:cxnSpLocks/>
          </p:cNvCxnSpPr>
          <p:nvPr/>
        </p:nvCxnSpPr>
        <p:spPr>
          <a:xfrm rot="16200000">
            <a:off x="5822352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71048E4-B63E-ED4D-8628-E405781A90FB}"/>
              </a:ext>
            </a:extLst>
          </p:cNvPr>
          <p:cNvSpPr txBox="1"/>
          <p:nvPr/>
        </p:nvSpPr>
        <p:spPr>
          <a:xfrm>
            <a:off x="5766985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96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B3082C3-99C2-7845-909E-20CF22F02C08}"/>
              </a:ext>
            </a:extLst>
          </p:cNvPr>
          <p:cNvCxnSpPr>
            <a:cxnSpLocks/>
          </p:cNvCxnSpPr>
          <p:nvPr/>
        </p:nvCxnSpPr>
        <p:spPr>
          <a:xfrm rot="16200000">
            <a:off x="4838102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67EAD0D-36E3-CA46-B2DD-449CED0C6957}"/>
              </a:ext>
            </a:extLst>
          </p:cNvPr>
          <p:cNvSpPr txBox="1"/>
          <p:nvPr/>
        </p:nvSpPr>
        <p:spPr>
          <a:xfrm>
            <a:off x="4782735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72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9FD5383-20D7-5E4D-9652-552386294976}"/>
              </a:ext>
            </a:extLst>
          </p:cNvPr>
          <p:cNvCxnSpPr>
            <a:cxnSpLocks/>
          </p:cNvCxnSpPr>
          <p:nvPr/>
        </p:nvCxnSpPr>
        <p:spPr>
          <a:xfrm rot="16200000">
            <a:off x="5333402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01EFCD6-CEC2-C346-BF7C-B669BC2F302D}"/>
              </a:ext>
            </a:extLst>
          </p:cNvPr>
          <p:cNvSpPr txBox="1"/>
          <p:nvPr/>
        </p:nvSpPr>
        <p:spPr>
          <a:xfrm>
            <a:off x="5278035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84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3C79BE-244A-CF4A-9F2D-22339654A161}"/>
              </a:ext>
            </a:extLst>
          </p:cNvPr>
          <p:cNvSpPr txBox="1"/>
          <p:nvPr/>
        </p:nvSpPr>
        <p:spPr>
          <a:xfrm>
            <a:off x="2824581" y="4526356"/>
            <a:ext cx="213436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Time to relapse (months)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0CC054-2EF7-1142-9880-C3E43571D0BE}"/>
              </a:ext>
            </a:extLst>
          </p:cNvPr>
          <p:cNvSpPr txBox="1"/>
          <p:nvPr/>
        </p:nvSpPr>
        <p:spPr>
          <a:xfrm>
            <a:off x="2087121" y="3588211"/>
            <a:ext cx="247022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5-year DFS 47.4% vs 54.6%</a:t>
            </a:r>
            <a:b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HR, 1.23; 95% CI, 0.8-1.73; P=0.32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1A258B-6A13-3145-A880-0398C3942494}"/>
              </a:ext>
            </a:extLst>
          </p:cNvPr>
          <p:cNvSpPr txBox="1"/>
          <p:nvPr/>
        </p:nvSpPr>
        <p:spPr>
          <a:xfrm>
            <a:off x="3696846" y="1463100"/>
            <a:ext cx="272324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Standard chemotherapy</a:t>
            </a:r>
            <a:b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200" dirty="0" err="1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Histotype</a:t>
            </a:r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-tailored chemotherapy</a:t>
            </a:r>
          </a:p>
          <a:p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Standard chemotherapy: censored</a:t>
            </a:r>
          </a:p>
          <a:p>
            <a:r>
              <a:rPr lang="en-US" sz="1200" dirty="0" err="1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Histotype</a:t>
            </a:r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-tailored chemotherapy: censored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1A8CC8D-8BF5-4E44-92F6-D6FDA2E29319}"/>
              </a:ext>
            </a:extLst>
          </p:cNvPr>
          <p:cNvSpPr txBox="1"/>
          <p:nvPr/>
        </p:nvSpPr>
        <p:spPr>
          <a:xfrm>
            <a:off x="1809699" y="5030533"/>
            <a:ext cx="274114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145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142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0ADCA8-4FAB-844E-8169-0CA7A47C8D63}"/>
              </a:ext>
            </a:extLst>
          </p:cNvPr>
          <p:cNvSpPr txBox="1"/>
          <p:nvPr/>
        </p:nvSpPr>
        <p:spPr>
          <a:xfrm>
            <a:off x="2298649" y="5030533"/>
            <a:ext cx="274114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115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101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078FCB-426F-2C4C-BE94-2CF85008E6AB}"/>
              </a:ext>
            </a:extLst>
          </p:cNvPr>
          <p:cNvSpPr txBox="1"/>
          <p:nvPr/>
        </p:nvSpPr>
        <p:spPr>
          <a:xfrm>
            <a:off x="2784424" y="5030533"/>
            <a:ext cx="274114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100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249B19-BD1D-8E47-A5DB-5B2435654593}"/>
              </a:ext>
            </a:extLst>
          </p:cNvPr>
          <p:cNvSpPr txBox="1"/>
          <p:nvPr/>
        </p:nvSpPr>
        <p:spPr>
          <a:xfrm>
            <a:off x="3322235" y="503053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77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AE9EA9-81A3-194A-ACE3-BC316456B74A}"/>
              </a:ext>
            </a:extLst>
          </p:cNvPr>
          <p:cNvSpPr txBox="1"/>
          <p:nvPr/>
        </p:nvSpPr>
        <p:spPr>
          <a:xfrm>
            <a:off x="3808010" y="503053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55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8B7A6B-8577-B644-BB54-38B617C7A835}"/>
              </a:ext>
            </a:extLst>
          </p:cNvPr>
          <p:cNvSpPr txBox="1"/>
          <p:nvPr/>
        </p:nvSpPr>
        <p:spPr>
          <a:xfrm>
            <a:off x="4300135" y="503053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36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1D8A45-97F2-2D41-BA37-CBFCF4D35296}"/>
              </a:ext>
            </a:extLst>
          </p:cNvPr>
          <p:cNvSpPr txBox="1"/>
          <p:nvPr/>
        </p:nvSpPr>
        <p:spPr>
          <a:xfrm>
            <a:off x="5812670" y="5030533"/>
            <a:ext cx="9137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1F29AC-754D-9A40-8F8B-366386111492}"/>
              </a:ext>
            </a:extLst>
          </p:cNvPr>
          <p:cNvSpPr txBox="1"/>
          <p:nvPr/>
        </p:nvSpPr>
        <p:spPr>
          <a:xfrm>
            <a:off x="4828420" y="5030533"/>
            <a:ext cx="9137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8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5C9086-E739-2E4A-AB20-FA3881C6E2CF}"/>
              </a:ext>
            </a:extLst>
          </p:cNvPr>
          <p:cNvSpPr txBox="1"/>
          <p:nvPr/>
        </p:nvSpPr>
        <p:spPr>
          <a:xfrm>
            <a:off x="5323720" y="5030533"/>
            <a:ext cx="9137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EDE7DD-7527-B342-9685-CCA5CE66BAF3}"/>
              </a:ext>
            </a:extLst>
          </p:cNvPr>
          <p:cNvSpPr txBox="1"/>
          <p:nvPr/>
        </p:nvSpPr>
        <p:spPr>
          <a:xfrm>
            <a:off x="683063" y="4836633"/>
            <a:ext cx="896271" cy="5816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No. at risk:</a:t>
            </a:r>
            <a:b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Standard CT</a:t>
            </a:r>
            <a:b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HT CT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B91C5C6-8AF1-E14C-B5E4-CA5AFB572259}"/>
              </a:ext>
            </a:extLst>
          </p:cNvPr>
          <p:cNvSpPr txBox="1"/>
          <p:nvPr/>
        </p:nvSpPr>
        <p:spPr>
          <a:xfrm>
            <a:off x="8551355" y="4526356"/>
            <a:ext cx="200914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Time to death (months)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067ABAC-7FFC-D946-B96D-B3B6C24CDF35}"/>
              </a:ext>
            </a:extLst>
          </p:cNvPr>
          <p:cNvSpPr txBox="1"/>
          <p:nvPr/>
        </p:nvSpPr>
        <p:spPr>
          <a:xfrm>
            <a:off x="7497809" y="5030533"/>
            <a:ext cx="274114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145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142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FF5E50D-A8ED-ED49-B386-00727171C37C}"/>
              </a:ext>
            </a:extLst>
          </p:cNvPr>
          <p:cNvSpPr txBox="1"/>
          <p:nvPr/>
        </p:nvSpPr>
        <p:spPr>
          <a:xfrm>
            <a:off x="7989934" y="5030533"/>
            <a:ext cx="274114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142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135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2978DCA-C43D-CD41-96B0-F2F51DAEE0A4}"/>
              </a:ext>
            </a:extLst>
          </p:cNvPr>
          <p:cNvSpPr txBox="1"/>
          <p:nvPr/>
        </p:nvSpPr>
        <p:spPr>
          <a:xfrm>
            <a:off x="8456659" y="5030533"/>
            <a:ext cx="274114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131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125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D34C658-516D-9140-8CBA-67E38A734087}"/>
              </a:ext>
            </a:extLst>
          </p:cNvPr>
          <p:cNvSpPr txBox="1"/>
          <p:nvPr/>
        </p:nvSpPr>
        <p:spPr>
          <a:xfrm>
            <a:off x="8929734" y="5030533"/>
            <a:ext cx="274114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104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92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2909E95-DA57-B448-924B-18FEBC836B65}"/>
              </a:ext>
            </a:extLst>
          </p:cNvPr>
          <p:cNvSpPr txBox="1"/>
          <p:nvPr/>
        </p:nvSpPr>
        <p:spPr>
          <a:xfrm>
            <a:off x="9435795" y="503053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72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9330702-89EA-E84A-9639-EF33C046D8CF}"/>
              </a:ext>
            </a:extLst>
          </p:cNvPr>
          <p:cNvSpPr txBox="1"/>
          <p:nvPr/>
        </p:nvSpPr>
        <p:spPr>
          <a:xfrm>
            <a:off x="9918395" y="503053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45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669EE3B-2E3A-9847-BC27-CD046BBDF3DE}"/>
              </a:ext>
            </a:extLst>
          </p:cNvPr>
          <p:cNvSpPr txBox="1"/>
          <p:nvPr/>
        </p:nvSpPr>
        <p:spPr>
          <a:xfrm>
            <a:off x="11373780" y="5030533"/>
            <a:ext cx="9137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2656A36-13CF-A44E-AD77-2D848D6536D3}"/>
              </a:ext>
            </a:extLst>
          </p:cNvPr>
          <p:cNvSpPr txBox="1"/>
          <p:nvPr/>
        </p:nvSpPr>
        <p:spPr>
          <a:xfrm>
            <a:off x="10400995" y="503053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13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8832B9B-9659-924C-BAD4-74009FEED015}"/>
              </a:ext>
            </a:extLst>
          </p:cNvPr>
          <p:cNvSpPr txBox="1"/>
          <p:nvPr/>
        </p:nvSpPr>
        <p:spPr>
          <a:xfrm>
            <a:off x="10891180" y="5030533"/>
            <a:ext cx="9137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16939AE-1C75-8445-AABE-570829B2F822}"/>
              </a:ext>
            </a:extLst>
          </p:cNvPr>
          <p:cNvSpPr txBox="1"/>
          <p:nvPr/>
        </p:nvSpPr>
        <p:spPr>
          <a:xfrm>
            <a:off x="6393398" y="4836633"/>
            <a:ext cx="896271" cy="5816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No. at risk:</a:t>
            </a:r>
            <a:b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Standard CT</a:t>
            </a:r>
            <a:b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HT CT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5BB407DB-C0C9-FC44-B553-5DBABE184629}"/>
              </a:ext>
            </a:extLst>
          </p:cNvPr>
          <p:cNvCxnSpPr>
            <a:cxnSpLocks/>
          </p:cNvCxnSpPr>
          <p:nvPr/>
        </p:nvCxnSpPr>
        <p:spPr>
          <a:xfrm>
            <a:off x="3435425" y="1557808"/>
            <a:ext cx="18090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3FD7BCAF-CCF6-334E-B2DE-D08F0338D455}"/>
              </a:ext>
            </a:extLst>
          </p:cNvPr>
          <p:cNvCxnSpPr>
            <a:cxnSpLocks/>
          </p:cNvCxnSpPr>
          <p:nvPr/>
        </p:nvCxnSpPr>
        <p:spPr>
          <a:xfrm>
            <a:off x="3435425" y="1751483"/>
            <a:ext cx="180900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DD08402-AE1E-524B-B7DD-07AF2945E84C}"/>
              </a:ext>
            </a:extLst>
          </p:cNvPr>
          <p:cNvCxnSpPr>
            <a:cxnSpLocks/>
          </p:cNvCxnSpPr>
          <p:nvPr/>
        </p:nvCxnSpPr>
        <p:spPr>
          <a:xfrm>
            <a:off x="3435425" y="1926660"/>
            <a:ext cx="18090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F101F152-279B-C642-A0BF-6BE4D479C758}"/>
              </a:ext>
            </a:extLst>
          </p:cNvPr>
          <p:cNvCxnSpPr>
            <a:cxnSpLocks/>
          </p:cNvCxnSpPr>
          <p:nvPr/>
        </p:nvCxnSpPr>
        <p:spPr>
          <a:xfrm>
            <a:off x="3435425" y="2117160"/>
            <a:ext cx="180900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C8660755-0A8A-3749-BA8B-58181598A18B}"/>
              </a:ext>
            </a:extLst>
          </p:cNvPr>
          <p:cNvCxnSpPr>
            <a:cxnSpLocks/>
          </p:cNvCxnSpPr>
          <p:nvPr/>
        </p:nvCxnSpPr>
        <p:spPr>
          <a:xfrm flipV="1">
            <a:off x="3525875" y="2076958"/>
            <a:ext cx="0" cy="80404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E65259A-E8AB-A04F-804C-C6FE5D8D416F}"/>
              </a:ext>
            </a:extLst>
          </p:cNvPr>
          <p:cNvCxnSpPr>
            <a:cxnSpLocks/>
          </p:cNvCxnSpPr>
          <p:nvPr/>
        </p:nvCxnSpPr>
        <p:spPr>
          <a:xfrm flipV="1">
            <a:off x="3525875" y="1886458"/>
            <a:ext cx="0" cy="80404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0" name="Picture 149">
            <a:extLst>
              <a:ext uri="{FF2B5EF4-FFF2-40B4-BE49-F238E27FC236}">
                <a16:creationId xmlns:a16="http://schemas.microsoft.com/office/drawing/2014/main" id="{F92CBABE-A82F-F24D-975F-3E7E66FB1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760" y="1654711"/>
            <a:ext cx="3619500" cy="1529212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962FC678-26C7-1E42-BE97-F54AECED7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826" y="1636856"/>
            <a:ext cx="3467100" cy="1866900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21852B4E-07E9-6349-8193-F03CB19647C5}"/>
              </a:ext>
            </a:extLst>
          </p:cNvPr>
          <p:cNvSpPr txBox="1"/>
          <p:nvPr/>
        </p:nvSpPr>
        <p:spPr>
          <a:xfrm>
            <a:off x="7298803" y="1522806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1.0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F461C0C-F126-7F44-9D71-1B0999447908}"/>
              </a:ext>
            </a:extLst>
          </p:cNvPr>
          <p:cNvSpPr txBox="1"/>
          <p:nvPr/>
        </p:nvSpPr>
        <p:spPr>
          <a:xfrm rot="16200000">
            <a:off x="6447486" y="2760062"/>
            <a:ext cx="131484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Overall survival</a:t>
            </a: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B6C938B7-2C50-8446-ADD7-9FC0CFA4746B}"/>
              </a:ext>
            </a:extLst>
          </p:cNvPr>
          <p:cNvSpPr/>
          <p:nvPr/>
        </p:nvSpPr>
        <p:spPr>
          <a:xfrm>
            <a:off x="7640735" y="1593248"/>
            <a:ext cx="3846415" cy="2587625"/>
          </a:xfrm>
          <a:custGeom>
            <a:avLst/>
            <a:gdLst>
              <a:gd name="connsiteX0" fmla="*/ 0 w 3714750"/>
              <a:gd name="connsiteY0" fmla="*/ 0 h 2587625"/>
              <a:gd name="connsiteX1" fmla="*/ 0 w 3714750"/>
              <a:gd name="connsiteY1" fmla="*/ 2587625 h 2587625"/>
              <a:gd name="connsiteX2" fmla="*/ 3714750 w 3714750"/>
              <a:gd name="connsiteY2" fmla="*/ 2587625 h 2587625"/>
              <a:gd name="connsiteX3" fmla="*/ 3714750 w 3714750"/>
              <a:gd name="connsiteY3" fmla="*/ 2587625 h 2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750" h="2587625">
                <a:moveTo>
                  <a:pt x="0" y="0"/>
                </a:moveTo>
                <a:lnTo>
                  <a:pt x="0" y="2587625"/>
                </a:lnTo>
                <a:lnTo>
                  <a:pt x="3714750" y="2587625"/>
                </a:lnTo>
                <a:lnTo>
                  <a:pt x="3714750" y="2587625"/>
                </a:lnTo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2E6189E-952A-2F41-9FA0-6959D3C3BAB7}"/>
              </a:ext>
            </a:extLst>
          </p:cNvPr>
          <p:cNvCxnSpPr/>
          <p:nvPr/>
        </p:nvCxnSpPr>
        <p:spPr>
          <a:xfrm>
            <a:off x="7574135" y="1647744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705F154-2F02-7847-BB2A-5FBD352AA87A}"/>
              </a:ext>
            </a:extLst>
          </p:cNvPr>
          <p:cNvSpPr txBox="1"/>
          <p:nvPr/>
        </p:nvSpPr>
        <p:spPr>
          <a:xfrm>
            <a:off x="7298803" y="2030806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0.8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6A5A702-3160-0246-BDFA-E6F44F0BF9D7}"/>
              </a:ext>
            </a:extLst>
          </p:cNvPr>
          <p:cNvCxnSpPr/>
          <p:nvPr/>
        </p:nvCxnSpPr>
        <p:spPr>
          <a:xfrm>
            <a:off x="7574135" y="2155744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F7296B34-AA40-AF47-ADF6-05A884296D1B}"/>
              </a:ext>
            </a:extLst>
          </p:cNvPr>
          <p:cNvSpPr txBox="1"/>
          <p:nvPr/>
        </p:nvSpPr>
        <p:spPr>
          <a:xfrm>
            <a:off x="7298803" y="2541981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0.6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C28C633-5C1E-6B4D-A98F-2DA952679609}"/>
              </a:ext>
            </a:extLst>
          </p:cNvPr>
          <p:cNvCxnSpPr/>
          <p:nvPr/>
        </p:nvCxnSpPr>
        <p:spPr>
          <a:xfrm>
            <a:off x="7574135" y="26669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494A8DAA-1FA3-124E-B02B-2369D77399FB}"/>
              </a:ext>
            </a:extLst>
          </p:cNvPr>
          <p:cNvSpPr txBox="1"/>
          <p:nvPr/>
        </p:nvSpPr>
        <p:spPr>
          <a:xfrm>
            <a:off x="7298803" y="3049981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0.4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56E57F1-AEB8-9948-8A9E-208C5351E963}"/>
              </a:ext>
            </a:extLst>
          </p:cNvPr>
          <p:cNvCxnSpPr/>
          <p:nvPr/>
        </p:nvCxnSpPr>
        <p:spPr>
          <a:xfrm>
            <a:off x="7574135" y="31749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5515727E-7C0B-4740-B7C7-D9C42135754E}"/>
              </a:ext>
            </a:extLst>
          </p:cNvPr>
          <p:cNvSpPr txBox="1"/>
          <p:nvPr/>
        </p:nvSpPr>
        <p:spPr>
          <a:xfrm>
            <a:off x="7298803" y="3545281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0.2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B796BFF-2535-EF4D-BCD3-D5FFCDEF12A2}"/>
              </a:ext>
            </a:extLst>
          </p:cNvPr>
          <p:cNvCxnSpPr/>
          <p:nvPr/>
        </p:nvCxnSpPr>
        <p:spPr>
          <a:xfrm>
            <a:off x="7574135" y="36702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FDD3289F-408C-E645-8EA0-9CF49E24E822}"/>
              </a:ext>
            </a:extLst>
          </p:cNvPr>
          <p:cNvSpPr txBox="1"/>
          <p:nvPr/>
        </p:nvSpPr>
        <p:spPr>
          <a:xfrm>
            <a:off x="7611405" y="427553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2DA6D49-90BD-B74D-911F-0FA17D235177}"/>
              </a:ext>
            </a:extLst>
          </p:cNvPr>
          <p:cNvCxnSpPr>
            <a:cxnSpLocks/>
          </p:cNvCxnSpPr>
          <p:nvPr/>
        </p:nvCxnSpPr>
        <p:spPr>
          <a:xfrm rot="16200000">
            <a:off x="8084637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A0EB2D66-016F-F648-9386-DCDA45E0B2A9}"/>
              </a:ext>
            </a:extLst>
          </p:cNvPr>
          <p:cNvSpPr txBox="1"/>
          <p:nvPr/>
        </p:nvSpPr>
        <p:spPr>
          <a:xfrm>
            <a:off x="8029270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2037AFE-7691-094D-9BA0-35C53455C37C}"/>
              </a:ext>
            </a:extLst>
          </p:cNvPr>
          <p:cNvCxnSpPr>
            <a:cxnSpLocks/>
          </p:cNvCxnSpPr>
          <p:nvPr/>
        </p:nvCxnSpPr>
        <p:spPr>
          <a:xfrm rot="16200000">
            <a:off x="8557712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0E728E5B-65AA-014A-A225-72D172AB1B3B}"/>
              </a:ext>
            </a:extLst>
          </p:cNvPr>
          <p:cNvSpPr txBox="1"/>
          <p:nvPr/>
        </p:nvSpPr>
        <p:spPr>
          <a:xfrm>
            <a:off x="8502345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24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995F30D-ED6E-7742-B30C-84F5B5759C9C}"/>
              </a:ext>
            </a:extLst>
          </p:cNvPr>
          <p:cNvCxnSpPr>
            <a:cxnSpLocks/>
          </p:cNvCxnSpPr>
          <p:nvPr/>
        </p:nvCxnSpPr>
        <p:spPr>
          <a:xfrm rot="16200000">
            <a:off x="9027612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24DBA3FE-C003-A741-BC06-DA1A61D0FD22}"/>
              </a:ext>
            </a:extLst>
          </p:cNvPr>
          <p:cNvSpPr txBox="1"/>
          <p:nvPr/>
        </p:nvSpPr>
        <p:spPr>
          <a:xfrm>
            <a:off x="8972245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A82A8AF-983B-DC44-953B-3F0632C12DC7}"/>
              </a:ext>
            </a:extLst>
          </p:cNvPr>
          <p:cNvCxnSpPr>
            <a:cxnSpLocks/>
          </p:cNvCxnSpPr>
          <p:nvPr/>
        </p:nvCxnSpPr>
        <p:spPr>
          <a:xfrm rot="16200000">
            <a:off x="9494337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92FFAAA3-C127-E248-B37D-9DD377468151}"/>
              </a:ext>
            </a:extLst>
          </p:cNvPr>
          <p:cNvSpPr txBox="1"/>
          <p:nvPr/>
        </p:nvSpPr>
        <p:spPr>
          <a:xfrm>
            <a:off x="9438970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48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482E0CF-18A6-E146-8E5E-A5D9BECEF85E}"/>
              </a:ext>
            </a:extLst>
          </p:cNvPr>
          <p:cNvCxnSpPr>
            <a:cxnSpLocks/>
          </p:cNvCxnSpPr>
          <p:nvPr/>
        </p:nvCxnSpPr>
        <p:spPr>
          <a:xfrm rot="16200000">
            <a:off x="9961062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65A56C94-E869-1E49-80DF-F227EABD63EA}"/>
              </a:ext>
            </a:extLst>
          </p:cNvPr>
          <p:cNvSpPr txBox="1"/>
          <p:nvPr/>
        </p:nvSpPr>
        <p:spPr>
          <a:xfrm>
            <a:off x="9905695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60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D0EA7873-1BC8-7C49-BF99-2436E85CB0E1}"/>
              </a:ext>
            </a:extLst>
          </p:cNvPr>
          <p:cNvCxnSpPr>
            <a:cxnSpLocks/>
          </p:cNvCxnSpPr>
          <p:nvPr/>
        </p:nvCxnSpPr>
        <p:spPr>
          <a:xfrm rot="16200000">
            <a:off x="11373937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138D268A-DEFD-D645-AA69-52034BB1CEDD}"/>
              </a:ext>
            </a:extLst>
          </p:cNvPr>
          <p:cNvSpPr txBox="1"/>
          <p:nvPr/>
        </p:nvSpPr>
        <p:spPr>
          <a:xfrm>
            <a:off x="11318570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96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3380F596-7C2C-A34D-B7D6-41F0E13ED0DD}"/>
              </a:ext>
            </a:extLst>
          </p:cNvPr>
          <p:cNvCxnSpPr>
            <a:cxnSpLocks/>
          </p:cNvCxnSpPr>
          <p:nvPr/>
        </p:nvCxnSpPr>
        <p:spPr>
          <a:xfrm rot="16200000">
            <a:off x="10437312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E544264C-7A22-9E45-AA25-49296C6AD7BE}"/>
              </a:ext>
            </a:extLst>
          </p:cNvPr>
          <p:cNvSpPr txBox="1"/>
          <p:nvPr/>
        </p:nvSpPr>
        <p:spPr>
          <a:xfrm>
            <a:off x="10381945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72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F2947C9-3ED7-074B-AAE7-F3F71CBB2368}"/>
              </a:ext>
            </a:extLst>
          </p:cNvPr>
          <p:cNvCxnSpPr>
            <a:cxnSpLocks/>
          </p:cNvCxnSpPr>
          <p:nvPr/>
        </p:nvCxnSpPr>
        <p:spPr>
          <a:xfrm rot="16200000">
            <a:off x="10907212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A8B6FA46-0450-0449-9C9F-5700658B31D2}"/>
              </a:ext>
            </a:extLst>
          </p:cNvPr>
          <p:cNvSpPr txBox="1"/>
          <p:nvPr/>
        </p:nvSpPr>
        <p:spPr>
          <a:xfrm>
            <a:off x="10851845" y="4275531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84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234C566-8784-A949-9844-FA798B0A70DC}"/>
              </a:ext>
            </a:extLst>
          </p:cNvPr>
          <p:cNvSpPr txBox="1"/>
          <p:nvPr/>
        </p:nvSpPr>
        <p:spPr>
          <a:xfrm>
            <a:off x="7761295" y="3689811"/>
            <a:ext cx="256160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5-year OS 65.9% vs 75.7%</a:t>
            </a:r>
            <a:b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HR, 1.77; 95% CI, 1.10-2.83; P=0.02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B57ED46-CF90-804F-BE06-B859D577C2F3}"/>
              </a:ext>
            </a:extLst>
          </p:cNvPr>
          <p:cNvSpPr txBox="1"/>
          <p:nvPr/>
        </p:nvSpPr>
        <p:spPr>
          <a:xfrm>
            <a:off x="8035581" y="2769386"/>
            <a:ext cx="272324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Standard chemotherapy</a:t>
            </a:r>
            <a:b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200" dirty="0" err="1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Histotype</a:t>
            </a:r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-tailored chemotherapy</a:t>
            </a:r>
          </a:p>
          <a:p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Standard chemotherapy: censored</a:t>
            </a:r>
          </a:p>
          <a:p>
            <a:r>
              <a:rPr lang="en-US" sz="1200" dirty="0" err="1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Histotype</a:t>
            </a:r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-tailored chemotherapy: censored</a:t>
            </a: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C2C40EF5-CFB7-FE41-8EB5-FE422877C1AC}"/>
              </a:ext>
            </a:extLst>
          </p:cNvPr>
          <p:cNvCxnSpPr>
            <a:cxnSpLocks/>
          </p:cNvCxnSpPr>
          <p:nvPr/>
        </p:nvCxnSpPr>
        <p:spPr>
          <a:xfrm>
            <a:off x="7774160" y="2864094"/>
            <a:ext cx="18090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8B3E07A7-86E3-8F45-8093-249192B7E61D}"/>
              </a:ext>
            </a:extLst>
          </p:cNvPr>
          <p:cNvCxnSpPr>
            <a:cxnSpLocks/>
          </p:cNvCxnSpPr>
          <p:nvPr/>
        </p:nvCxnSpPr>
        <p:spPr>
          <a:xfrm>
            <a:off x="7774160" y="3057769"/>
            <a:ext cx="180900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685CBA5-34DB-2B4B-9BDF-B7078DF5CA1D}"/>
              </a:ext>
            </a:extLst>
          </p:cNvPr>
          <p:cNvCxnSpPr>
            <a:cxnSpLocks/>
          </p:cNvCxnSpPr>
          <p:nvPr/>
        </p:nvCxnSpPr>
        <p:spPr>
          <a:xfrm>
            <a:off x="7774160" y="3232946"/>
            <a:ext cx="18090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F22F4538-26DB-6C47-9A9C-75179FA3D713}"/>
              </a:ext>
            </a:extLst>
          </p:cNvPr>
          <p:cNvCxnSpPr>
            <a:cxnSpLocks/>
          </p:cNvCxnSpPr>
          <p:nvPr/>
        </p:nvCxnSpPr>
        <p:spPr>
          <a:xfrm>
            <a:off x="7774160" y="3423446"/>
            <a:ext cx="180900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FA1F14D-8488-1F4C-9B55-0A891C12BB40}"/>
              </a:ext>
            </a:extLst>
          </p:cNvPr>
          <p:cNvCxnSpPr>
            <a:cxnSpLocks/>
          </p:cNvCxnSpPr>
          <p:nvPr/>
        </p:nvCxnSpPr>
        <p:spPr>
          <a:xfrm flipV="1">
            <a:off x="7864610" y="3383244"/>
            <a:ext cx="0" cy="80404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4E363DE6-870B-5648-8C7C-2C03085E14EA}"/>
              </a:ext>
            </a:extLst>
          </p:cNvPr>
          <p:cNvCxnSpPr>
            <a:cxnSpLocks/>
          </p:cNvCxnSpPr>
          <p:nvPr/>
        </p:nvCxnSpPr>
        <p:spPr>
          <a:xfrm flipV="1">
            <a:off x="7864610" y="3192744"/>
            <a:ext cx="0" cy="80404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9410D9EE-5EAA-A340-9D89-87199CB229C5}"/>
              </a:ext>
            </a:extLst>
          </p:cNvPr>
          <p:cNvCxnSpPr>
            <a:cxnSpLocks/>
          </p:cNvCxnSpPr>
          <p:nvPr/>
        </p:nvCxnSpPr>
        <p:spPr>
          <a:xfrm rot="16200000">
            <a:off x="7604731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21F2E6D5-A099-9F4F-BEC0-C624929C84CD}"/>
              </a:ext>
            </a:extLst>
          </p:cNvPr>
          <p:cNvCxnSpPr>
            <a:cxnSpLocks/>
          </p:cNvCxnSpPr>
          <p:nvPr/>
        </p:nvCxnSpPr>
        <p:spPr>
          <a:xfrm rot="16200000">
            <a:off x="1894396" y="42163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7A44B408-86E6-D748-872D-99B901279313}"/>
              </a:ext>
            </a:extLst>
          </p:cNvPr>
          <p:cNvSpPr/>
          <p:nvPr/>
        </p:nvSpPr>
        <p:spPr>
          <a:xfrm>
            <a:off x="9263743" y="5405154"/>
            <a:ext cx="479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00194DFA-458A-2945-8829-6DEBEFA86E49}"/>
              </a:ext>
            </a:extLst>
          </p:cNvPr>
          <p:cNvSpPr/>
          <p:nvPr/>
        </p:nvSpPr>
        <p:spPr>
          <a:xfrm>
            <a:off x="3505200" y="5405153"/>
            <a:ext cx="5820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DFS</a:t>
            </a:r>
          </a:p>
        </p:txBody>
      </p:sp>
    </p:spTree>
    <p:extLst>
      <p:ext uri="{BB962C8B-B14F-4D97-AF65-F5344CB8AC3E}">
        <p14:creationId xmlns:p14="http://schemas.microsoft.com/office/powerpoint/2010/main" val="3872334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8F41C4-6613-8641-A9A0-1FA0619DE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BF27FD-7E1B-3D45-87DD-D3BD3EBBB8EF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did better? </a:t>
            </a:r>
            <a:br>
              <a:rPr lang="en-US"/>
            </a:br>
            <a:r>
              <a:rPr lang="en-US"/>
              <a:t>Only when predicted survival &lt;60%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F91768-E2A3-7A4E-8277-071981F701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CI, confidence interval; CT, chemotherapy; DFS, disease-free survival; HR, hazard ratio; HT, </a:t>
            </a:r>
            <a:r>
              <a:rPr lang="en-US" dirty="0" err="1"/>
              <a:t>histotype</a:t>
            </a:r>
            <a:r>
              <a:rPr lang="en-US" dirty="0"/>
              <a:t>-tailored; OS, overall survival</a:t>
            </a:r>
          </a:p>
          <a:p>
            <a:pPr>
              <a:spcBef>
                <a:spcPts val="300"/>
              </a:spcBef>
            </a:pPr>
            <a:r>
              <a:rPr lang="it-IT" dirty="0"/>
              <a:t>Gronchi A, et al. Lancet </a:t>
            </a:r>
            <a:r>
              <a:rPr lang="it-IT" dirty="0" err="1"/>
              <a:t>Oncol</a:t>
            </a:r>
            <a:r>
              <a:rPr lang="it-IT" dirty="0"/>
              <a:t>. 2017;18:812-22;  Gronchi A, et al. </a:t>
            </a:r>
            <a:r>
              <a:rPr lang="it-IT" dirty="0" err="1"/>
              <a:t>J</a:t>
            </a:r>
            <a:r>
              <a:rPr lang="it-IT" dirty="0"/>
              <a:t> </a:t>
            </a:r>
            <a:r>
              <a:rPr lang="it-IT" dirty="0" err="1"/>
              <a:t>Clin</a:t>
            </a:r>
            <a:r>
              <a:rPr lang="it-IT" dirty="0"/>
              <a:t> </a:t>
            </a:r>
            <a:r>
              <a:rPr lang="it-IT" dirty="0" err="1"/>
              <a:t>Oncol</a:t>
            </a:r>
            <a:r>
              <a:rPr lang="it-IT" dirty="0"/>
              <a:t>. 2020;38:2178-86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34CBAC-5EDC-774C-A1F7-6B1E1669FB41}"/>
              </a:ext>
            </a:extLst>
          </p:cNvPr>
          <p:cNvSpPr txBox="1"/>
          <p:nvPr/>
        </p:nvSpPr>
        <p:spPr>
          <a:xfrm>
            <a:off x="1588468" y="1531526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1.0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04653C-A39E-0D42-82EF-FDC2A4A01646}"/>
              </a:ext>
            </a:extLst>
          </p:cNvPr>
          <p:cNvSpPr txBox="1"/>
          <p:nvPr/>
        </p:nvSpPr>
        <p:spPr>
          <a:xfrm rot="16200000">
            <a:off x="514622" y="2756082"/>
            <a:ext cx="17599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Disease-free survival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7B1B51E-EE66-4A45-B665-171DDBEA286F}"/>
              </a:ext>
            </a:extLst>
          </p:cNvPr>
          <p:cNvSpPr/>
          <p:nvPr/>
        </p:nvSpPr>
        <p:spPr>
          <a:xfrm>
            <a:off x="1930400" y="1589268"/>
            <a:ext cx="3987800" cy="2587625"/>
          </a:xfrm>
          <a:custGeom>
            <a:avLst/>
            <a:gdLst>
              <a:gd name="connsiteX0" fmla="*/ 0 w 3714750"/>
              <a:gd name="connsiteY0" fmla="*/ 0 h 2587625"/>
              <a:gd name="connsiteX1" fmla="*/ 0 w 3714750"/>
              <a:gd name="connsiteY1" fmla="*/ 2587625 h 2587625"/>
              <a:gd name="connsiteX2" fmla="*/ 3714750 w 3714750"/>
              <a:gd name="connsiteY2" fmla="*/ 2587625 h 2587625"/>
              <a:gd name="connsiteX3" fmla="*/ 3714750 w 3714750"/>
              <a:gd name="connsiteY3" fmla="*/ 2587625 h 2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750" h="2587625">
                <a:moveTo>
                  <a:pt x="0" y="0"/>
                </a:moveTo>
                <a:lnTo>
                  <a:pt x="0" y="2587625"/>
                </a:lnTo>
                <a:lnTo>
                  <a:pt x="3714750" y="2587625"/>
                </a:lnTo>
                <a:lnTo>
                  <a:pt x="3714750" y="2587625"/>
                </a:lnTo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54CC08-6200-7F45-A551-2D2D72C55C97}"/>
              </a:ext>
            </a:extLst>
          </p:cNvPr>
          <p:cNvCxnSpPr/>
          <p:nvPr/>
        </p:nvCxnSpPr>
        <p:spPr>
          <a:xfrm>
            <a:off x="1863800" y="1656464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21385C8-C4C0-7146-89C0-BCBBC16E7251}"/>
              </a:ext>
            </a:extLst>
          </p:cNvPr>
          <p:cNvSpPr txBox="1"/>
          <p:nvPr/>
        </p:nvSpPr>
        <p:spPr>
          <a:xfrm>
            <a:off x="1588468" y="2039526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47786E-4FDC-1B49-B84D-39CBCAC4E96D}"/>
              </a:ext>
            </a:extLst>
          </p:cNvPr>
          <p:cNvCxnSpPr/>
          <p:nvPr/>
        </p:nvCxnSpPr>
        <p:spPr>
          <a:xfrm>
            <a:off x="1863800" y="2164464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88063D1-F1CD-484C-A4C9-66EF022365DC}"/>
              </a:ext>
            </a:extLst>
          </p:cNvPr>
          <p:cNvSpPr txBox="1"/>
          <p:nvPr/>
        </p:nvSpPr>
        <p:spPr>
          <a:xfrm>
            <a:off x="1588468" y="2538001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0.6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2AA689-D5AF-BD43-9EBD-3F73CA1B33D4}"/>
              </a:ext>
            </a:extLst>
          </p:cNvPr>
          <p:cNvCxnSpPr/>
          <p:nvPr/>
        </p:nvCxnSpPr>
        <p:spPr>
          <a:xfrm>
            <a:off x="1863800" y="26629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1A8B55F-CFF4-9E4A-A2C2-0ABC0FCE4387}"/>
              </a:ext>
            </a:extLst>
          </p:cNvPr>
          <p:cNvSpPr txBox="1"/>
          <p:nvPr/>
        </p:nvSpPr>
        <p:spPr>
          <a:xfrm>
            <a:off x="1588468" y="3046001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2E0637D-06C0-F040-8F5E-56CB695733A9}"/>
              </a:ext>
            </a:extLst>
          </p:cNvPr>
          <p:cNvCxnSpPr/>
          <p:nvPr/>
        </p:nvCxnSpPr>
        <p:spPr>
          <a:xfrm>
            <a:off x="1863800" y="31709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9C0B8EA-6FEA-9A4F-8737-A4567A022E64}"/>
              </a:ext>
            </a:extLst>
          </p:cNvPr>
          <p:cNvSpPr txBox="1"/>
          <p:nvPr/>
        </p:nvSpPr>
        <p:spPr>
          <a:xfrm>
            <a:off x="1588468" y="3550826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2DAEE44-E61C-E644-A6D2-DA860F1A44BB}"/>
              </a:ext>
            </a:extLst>
          </p:cNvPr>
          <p:cNvCxnSpPr/>
          <p:nvPr/>
        </p:nvCxnSpPr>
        <p:spPr>
          <a:xfrm>
            <a:off x="1863800" y="3675764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E64A1B1-72D3-E445-B301-F209529DD49E}"/>
              </a:ext>
            </a:extLst>
          </p:cNvPr>
          <p:cNvSpPr txBox="1"/>
          <p:nvPr/>
        </p:nvSpPr>
        <p:spPr>
          <a:xfrm>
            <a:off x="1901070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63AE60-0C36-9046-9653-1D51271CFD7D}"/>
              </a:ext>
            </a:extLst>
          </p:cNvPr>
          <p:cNvCxnSpPr>
            <a:cxnSpLocks/>
          </p:cNvCxnSpPr>
          <p:nvPr/>
        </p:nvCxnSpPr>
        <p:spPr>
          <a:xfrm rot="16200000">
            <a:off x="2399702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595D2BB-8E60-B34C-87E8-26B838FE47E9}"/>
              </a:ext>
            </a:extLst>
          </p:cNvPr>
          <p:cNvSpPr txBox="1"/>
          <p:nvPr/>
        </p:nvSpPr>
        <p:spPr>
          <a:xfrm>
            <a:off x="2390020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E34D6DA-7209-9D49-BCC3-544A445D1A2F}"/>
              </a:ext>
            </a:extLst>
          </p:cNvPr>
          <p:cNvCxnSpPr>
            <a:cxnSpLocks/>
          </p:cNvCxnSpPr>
          <p:nvPr/>
        </p:nvCxnSpPr>
        <p:spPr>
          <a:xfrm rot="16200000">
            <a:off x="2885477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9A84A4D-0D51-7748-B931-5E4109D04FF2}"/>
              </a:ext>
            </a:extLst>
          </p:cNvPr>
          <p:cNvSpPr txBox="1"/>
          <p:nvPr/>
        </p:nvSpPr>
        <p:spPr>
          <a:xfrm>
            <a:off x="2875795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2DB4DDF-D194-8D47-86AE-0A158F660D6A}"/>
              </a:ext>
            </a:extLst>
          </p:cNvPr>
          <p:cNvCxnSpPr>
            <a:cxnSpLocks/>
          </p:cNvCxnSpPr>
          <p:nvPr/>
        </p:nvCxnSpPr>
        <p:spPr>
          <a:xfrm rot="16200000">
            <a:off x="3377602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0804663-ACC0-1F42-B6CB-8508FD4A6B15}"/>
              </a:ext>
            </a:extLst>
          </p:cNvPr>
          <p:cNvSpPr txBox="1"/>
          <p:nvPr/>
        </p:nvSpPr>
        <p:spPr>
          <a:xfrm>
            <a:off x="3367920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97970B5-CF2D-894F-9F59-6EA87032C55E}"/>
              </a:ext>
            </a:extLst>
          </p:cNvPr>
          <p:cNvCxnSpPr>
            <a:cxnSpLocks/>
          </p:cNvCxnSpPr>
          <p:nvPr/>
        </p:nvCxnSpPr>
        <p:spPr>
          <a:xfrm rot="16200000">
            <a:off x="3863377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BF98BAC-A7D3-004A-8006-D076243594F0}"/>
              </a:ext>
            </a:extLst>
          </p:cNvPr>
          <p:cNvSpPr txBox="1"/>
          <p:nvPr/>
        </p:nvSpPr>
        <p:spPr>
          <a:xfrm>
            <a:off x="3853695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6C3AD3C-5277-2A4D-9156-C77235AC8DA7}"/>
              </a:ext>
            </a:extLst>
          </p:cNvPr>
          <p:cNvCxnSpPr>
            <a:cxnSpLocks/>
          </p:cNvCxnSpPr>
          <p:nvPr/>
        </p:nvCxnSpPr>
        <p:spPr>
          <a:xfrm rot="16200000">
            <a:off x="4355502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89AE30D-6EBE-954D-9EC9-DFA6D3FBC913}"/>
              </a:ext>
            </a:extLst>
          </p:cNvPr>
          <p:cNvSpPr txBox="1"/>
          <p:nvPr/>
        </p:nvSpPr>
        <p:spPr>
          <a:xfrm>
            <a:off x="4345820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2C59EE-6003-1745-8043-C5BE71079288}"/>
              </a:ext>
            </a:extLst>
          </p:cNvPr>
          <p:cNvCxnSpPr>
            <a:cxnSpLocks/>
          </p:cNvCxnSpPr>
          <p:nvPr/>
        </p:nvCxnSpPr>
        <p:spPr>
          <a:xfrm rot="16200000">
            <a:off x="5822352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394BC56-DA87-8D48-B928-FD3A1A263781}"/>
              </a:ext>
            </a:extLst>
          </p:cNvPr>
          <p:cNvSpPr txBox="1"/>
          <p:nvPr/>
        </p:nvSpPr>
        <p:spPr>
          <a:xfrm>
            <a:off x="5812670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2675B70-A1F9-D74F-9AB8-DE780FB207AF}"/>
              </a:ext>
            </a:extLst>
          </p:cNvPr>
          <p:cNvCxnSpPr>
            <a:cxnSpLocks/>
          </p:cNvCxnSpPr>
          <p:nvPr/>
        </p:nvCxnSpPr>
        <p:spPr>
          <a:xfrm rot="16200000">
            <a:off x="4838102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8F9E4D6-069A-C341-B3E6-4BADE156FA05}"/>
              </a:ext>
            </a:extLst>
          </p:cNvPr>
          <p:cNvSpPr txBox="1"/>
          <p:nvPr/>
        </p:nvSpPr>
        <p:spPr>
          <a:xfrm>
            <a:off x="4828420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C00440A-AE4C-6E4D-A7D4-8FCA9CA006A9}"/>
              </a:ext>
            </a:extLst>
          </p:cNvPr>
          <p:cNvCxnSpPr>
            <a:cxnSpLocks/>
          </p:cNvCxnSpPr>
          <p:nvPr/>
        </p:nvCxnSpPr>
        <p:spPr>
          <a:xfrm rot="16200000">
            <a:off x="5333402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2C1AC67-6DEA-734F-94E9-DDCCEAD9CB97}"/>
              </a:ext>
            </a:extLst>
          </p:cNvPr>
          <p:cNvSpPr txBox="1"/>
          <p:nvPr/>
        </p:nvSpPr>
        <p:spPr>
          <a:xfrm>
            <a:off x="5323720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075807-B7FC-6742-B291-7716E52D7DCE}"/>
              </a:ext>
            </a:extLst>
          </p:cNvPr>
          <p:cNvSpPr txBox="1"/>
          <p:nvPr/>
        </p:nvSpPr>
        <p:spPr>
          <a:xfrm>
            <a:off x="2968726" y="4522376"/>
            <a:ext cx="193751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Time to relapse (years)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FC2277-2C8A-C84B-8D8C-81E7FA26879E}"/>
              </a:ext>
            </a:extLst>
          </p:cNvPr>
          <p:cNvSpPr txBox="1"/>
          <p:nvPr/>
        </p:nvSpPr>
        <p:spPr>
          <a:xfrm>
            <a:off x="2041435" y="3584231"/>
            <a:ext cx="256159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endParaRPr lang="en-US" sz="1400" dirty="0">
              <a:latin typeface="Calibri" panose="020F0502020204030204" pitchFamily="34" charset="0"/>
              <a:ea typeface="Aileron" charset="0"/>
              <a:cs typeface="Calibri" panose="020F0502020204030204" pitchFamily="34" charset="0"/>
            </a:endParaRPr>
          </a:p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HR, 1.47; 95% CI, 0.92-2.37; P=0.11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BFA0AA-4BAF-C34F-ADF8-AA51DFB4FF3C}"/>
              </a:ext>
            </a:extLst>
          </p:cNvPr>
          <p:cNvSpPr txBox="1"/>
          <p:nvPr/>
        </p:nvSpPr>
        <p:spPr>
          <a:xfrm>
            <a:off x="3696846" y="1459120"/>
            <a:ext cx="272324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Standard chemotherapy</a:t>
            </a:r>
            <a:b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200" dirty="0" err="1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Histotype</a:t>
            </a:r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-tailored chemotherapy</a:t>
            </a:r>
          </a:p>
          <a:p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Standard chemotherapy: censored</a:t>
            </a:r>
          </a:p>
          <a:p>
            <a:r>
              <a:rPr lang="en-US" sz="1200" dirty="0" err="1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Histotype</a:t>
            </a:r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-tailored chemotherapy: censored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B30A22-C569-1649-9692-A84FD9EEF74E}"/>
              </a:ext>
            </a:extLst>
          </p:cNvPr>
          <p:cNvSpPr txBox="1"/>
          <p:nvPr/>
        </p:nvSpPr>
        <p:spPr>
          <a:xfrm>
            <a:off x="1855385" y="502655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60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038E795-D930-2040-A049-EAC121579E7E}"/>
              </a:ext>
            </a:extLst>
          </p:cNvPr>
          <p:cNvSpPr txBox="1"/>
          <p:nvPr/>
        </p:nvSpPr>
        <p:spPr>
          <a:xfrm>
            <a:off x="2344335" y="502655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48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B56482-0E3E-9049-B743-807B1CB3695F}"/>
              </a:ext>
            </a:extLst>
          </p:cNvPr>
          <p:cNvSpPr txBox="1"/>
          <p:nvPr/>
        </p:nvSpPr>
        <p:spPr>
          <a:xfrm>
            <a:off x="2830110" y="502655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39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1D2267-1A70-3949-B484-EFE64BF752A7}"/>
              </a:ext>
            </a:extLst>
          </p:cNvPr>
          <p:cNvSpPr txBox="1"/>
          <p:nvPr/>
        </p:nvSpPr>
        <p:spPr>
          <a:xfrm>
            <a:off x="3322235" y="502655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28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100341-90D7-0245-BA38-8B8E0BFA3AC4}"/>
              </a:ext>
            </a:extLst>
          </p:cNvPr>
          <p:cNvSpPr txBox="1"/>
          <p:nvPr/>
        </p:nvSpPr>
        <p:spPr>
          <a:xfrm>
            <a:off x="3808010" y="502655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20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DB5CB31-33E2-0549-8D70-A119F541E8EC}"/>
              </a:ext>
            </a:extLst>
          </p:cNvPr>
          <p:cNvSpPr txBox="1"/>
          <p:nvPr/>
        </p:nvSpPr>
        <p:spPr>
          <a:xfrm>
            <a:off x="4300135" y="502655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11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AE02A5C-5115-4742-96E0-B9CF92BF1116}"/>
              </a:ext>
            </a:extLst>
          </p:cNvPr>
          <p:cNvSpPr txBox="1"/>
          <p:nvPr/>
        </p:nvSpPr>
        <p:spPr>
          <a:xfrm>
            <a:off x="5812670" y="5026553"/>
            <a:ext cx="9137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CD3852-08FE-734C-A880-7ABFC513B195}"/>
              </a:ext>
            </a:extLst>
          </p:cNvPr>
          <p:cNvSpPr txBox="1"/>
          <p:nvPr/>
        </p:nvSpPr>
        <p:spPr>
          <a:xfrm>
            <a:off x="4828420" y="5026553"/>
            <a:ext cx="9137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BC759A-7910-6140-8DF7-9D3DC9D91275}"/>
              </a:ext>
            </a:extLst>
          </p:cNvPr>
          <p:cNvSpPr txBox="1"/>
          <p:nvPr/>
        </p:nvSpPr>
        <p:spPr>
          <a:xfrm>
            <a:off x="5323720" y="5026553"/>
            <a:ext cx="9137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F973874-6333-304F-B4EB-EE7B0794EE7F}"/>
              </a:ext>
            </a:extLst>
          </p:cNvPr>
          <p:cNvSpPr txBox="1"/>
          <p:nvPr/>
        </p:nvSpPr>
        <p:spPr>
          <a:xfrm>
            <a:off x="683063" y="4832653"/>
            <a:ext cx="896271" cy="5816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No. at risk:</a:t>
            </a:r>
            <a:b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Standard CT</a:t>
            </a:r>
            <a:b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HT CT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DDD56A-52D5-F247-9327-85546877C2A9}"/>
              </a:ext>
            </a:extLst>
          </p:cNvPr>
          <p:cNvSpPr txBox="1"/>
          <p:nvPr/>
        </p:nvSpPr>
        <p:spPr>
          <a:xfrm>
            <a:off x="8741675" y="4522376"/>
            <a:ext cx="181229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Time to death (years)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9F061D-A878-BB42-BD64-24BFD410C72A}"/>
              </a:ext>
            </a:extLst>
          </p:cNvPr>
          <p:cNvSpPr txBox="1"/>
          <p:nvPr/>
        </p:nvSpPr>
        <p:spPr>
          <a:xfrm>
            <a:off x="7543495" y="502655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60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F259C5-10FE-C941-BDCF-218AF91FFAFA}"/>
              </a:ext>
            </a:extLst>
          </p:cNvPr>
          <p:cNvSpPr txBox="1"/>
          <p:nvPr/>
        </p:nvSpPr>
        <p:spPr>
          <a:xfrm>
            <a:off x="8035620" y="502655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57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D62ECD7-FD02-1240-B825-369194437154}"/>
              </a:ext>
            </a:extLst>
          </p:cNvPr>
          <p:cNvSpPr txBox="1"/>
          <p:nvPr/>
        </p:nvSpPr>
        <p:spPr>
          <a:xfrm>
            <a:off x="8502345" y="502655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53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F918C0F-9BBB-1645-8AEE-55577BEFDB3B}"/>
              </a:ext>
            </a:extLst>
          </p:cNvPr>
          <p:cNvSpPr txBox="1"/>
          <p:nvPr/>
        </p:nvSpPr>
        <p:spPr>
          <a:xfrm>
            <a:off x="8975420" y="502655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38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7EBC2E4-0158-5843-A604-D2B378532315}"/>
              </a:ext>
            </a:extLst>
          </p:cNvPr>
          <p:cNvSpPr txBox="1"/>
          <p:nvPr/>
        </p:nvSpPr>
        <p:spPr>
          <a:xfrm>
            <a:off x="9435795" y="502655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28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2C58EF4-0996-9345-A6D6-7900ECA6893D}"/>
              </a:ext>
            </a:extLst>
          </p:cNvPr>
          <p:cNvSpPr txBox="1"/>
          <p:nvPr/>
        </p:nvSpPr>
        <p:spPr>
          <a:xfrm>
            <a:off x="9918395" y="5026553"/>
            <a:ext cx="18274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13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E80D72-6EE4-8B44-B598-E76EE6FD6F43}"/>
              </a:ext>
            </a:extLst>
          </p:cNvPr>
          <p:cNvSpPr txBox="1"/>
          <p:nvPr/>
        </p:nvSpPr>
        <p:spPr>
          <a:xfrm>
            <a:off x="11373780" y="5026553"/>
            <a:ext cx="9137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E0BFE8-32AF-BF41-AACD-5B959D7927FB}"/>
              </a:ext>
            </a:extLst>
          </p:cNvPr>
          <p:cNvSpPr txBox="1"/>
          <p:nvPr/>
        </p:nvSpPr>
        <p:spPr>
          <a:xfrm>
            <a:off x="10446680" y="5026553"/>
            <a:ext cx="9137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21C16AF-58FB-184D-9553-2D42BE9D1837}"/>
              </a:ext>
            </a:extLst>
          </p:cNvPr>
          <p:cNvSpPr txBox="1"/>
          <p:nvPr/>
        </p:nvSpPr>
        <p:spPr>
          <a:xfrm>
            <a:off x="10891180" y="5026553"/>
            <a:ext cx="91372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F265B80-A86A-6248-9156-7CF75C010AEF}"/>
              </a:ext>
            </a:extLst>
          </p:cNvPr>
          <p:cNvSpPr txBox="1"/>
          <p:nvPr/>
        </p:nvSpPr>
        <p:spPr>
          <a:xfrm>
            <a:off x="6393398" y="4832653"/>
            <a:ext cx="896271" cy="5816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No. at risk:</a:t>
            </a:r>
            <a:b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Standard CT</a:t>
            </a:r>
            <a:b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HT CT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FF79BEF-C2D3-CC48-BD10-BDD316054AD1}"/>
              </a:ext>
            </a:extLst>
          </p:cNvPr>
          <p:cNvCxnSpPr>
            <a:cxnSpLocks/>
          </p:cNvCxnSpPr>
          <p:nvPr/>
        </p:nvCxnSpPr>
        <p:spPr>
          <a:xfrm>
            <a:off x="3435425" y="1553828"/>
            <a:ext cx="18090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4CF93C4-D841-E541-9EE2-7CC69EBDE742}"/>
              </a:ext>
            </a:extLst>
          </p:cNvPr>
          <p:cNvCxnSpPr>
            <a:cxnSpLocks/>
          </p:cNvCxnSpPr>
          <p:nvPr/>
        </p:nvCxnSpPr>
        <p:spPr>
          <a:xfrm>
            <a:off x="3435425" y="1747503"/>
            <a:ext cx="180900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A99D13-731C-4B42-AD10-1C5135CB7C74}"/>
              </a:ext>
            </a:extLst>
          </p:cNvPr>
          <p:cNvCxnSpPr>
            <a:cxnSpLocks/>
          </p:cNvCxnSpPr>
          <p:nvPr/>
        </p:nvCxnSpPr>
        <p:spPr>
          <a:xfrm>
            <a:off x="3435425" y="1922680"/>
            <a:ext cx="18090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0111166-AEB0-1347-B3FB-323CC5D04B77}"/>
              </a:ext>
            </a:extLst>
          </p:cNvPr>
          <p:cNvCxnSpPr>
            <a:cxnSpLocks/>
          </p:cNvCxnSpPr>
          <p:nvPr/>
        </p:nvCxnSpPr>
        <p:spPr>
          <a:xfrm>
            <a:off x="3435425" y="2113180"/>
            <a:ext cx="180900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B1AF96C-68AB-7A44-B89B-9111E7410F4B}"/>
              </a:ext>
            </a:extLst>
          </p:cNvPr>
          <p:cNvCxnSpPr>
            <a:cxnSpLocks/>
          </p:cNvCxnSpPr>
          <p:nvPr/>
        </p:nvCxnSpPr>
        <p:spPr>
          <a:xfrm flipV="1">
            <a:off x="3525875" y="2072978"/>
            <a:ext cx="0" cy="80404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4181EB9-276A-2E4E-890D-B4A96DA1F255}"/>
              </a:ext>
            </a:extLst>
          </p:cNvPr>
          <p:cNvCxnSpPr>
            <a:cxnSpLocks/>
          </p:cNvCxnSpPr>
          <p:nvPr/>
        </p:nvCxnSpPr>
        <p:spPr>
          <a:xfrm flipV="1">
            <a:off x="3525875" y="1882478"/>
            <a:ext cx="0" cy="80404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B111908D-81EC-5246-84E2-B07F030F3B1B}"/>
              </a:ext>
            </a:extLst>
          </p:cNvPr>
          <p:cNvSpPr txBox="1"/>
          <p:nvPr/>
        </p:nvSpPr>
        <p:spPr>
          <a:xfrm>
            <a:off x="7298803" y="1531526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1.0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D411122-9DF3-BF43-BF58-7905B363BC8C}"/>
              </a:ext>
            </a:extLst>
          </p:cNvPr>
          <p:cNvSpPr txBox="1"/>
          <p:nvPr/>
        </p:nvSpPr>
        <p:spPr>
          <a:xfrm rot="16200000">
            <a:off x="6447486" y="2756082"/>
            <a:ext cx="131484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Overall survival</a:t>
            </a: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4191F84F-8B23-4045-A4AC-4208C0DFB5C7}"/>
              </a:ext>
            </a:extLst>
          </p:cNvPr>
          <p:cNvSpPr/>
          <p:nvPr/>
        </p:nvSpPr>
        <p:spPr>
          <a:xfrm>
            <a:off x="7640735" y="1589268"/>
            <a:ext cx="3846415" cy="2587625"/>
          </a:xfrm>
          <a:custGeom>
            <a:avLst/>
            <a:gdLst>
              <a:gd name="connsiteX0" fmla="*/ 0 w 3714750"/>
              <a:gd name="connsiteY0" fmla="*/ 0 h 2587625"/>
              <a:gd name="connsiteX1" fmla="*/ 0 w 3714750"/>
              <a:gd name="connsiteY1" fmla="*/ 2587625 h 2587625"/>
              <a:gd name="connsiteX2" fmla="*/ 3714750 w 3714750"/>
              <a:gd name="connsiteY2" fmla="*/ 2587625 h 2587625"/>
              <a:gd name="connsiteX3" fmla="*/ 3714750 w 3714750"/>
              <a:gd name="connsiteY3" fmla="*/ 2587625 h 2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750" h="2587625">
                <a:moveTo>
                  <a:pt x="0" y="0"/>
                </a:moveTo>
                <a:lnTo>
                  <a:pt x="0" y="2587625"/>
                </a:lnTo>
                <a:lnTo>
                  <a:pt x="3714750" y="2587625"/>
                </a:lnTo>
                <a:lnTo>
                  <a:pt x="3714750" y="2587625"/>
                </a:lnTo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5B0F639-95A4-724E-96A1-4B322110856F}"/>
              </a:ext>
            </a:extLst>
          </p:cNvPr>
          <p:cNvCxnSpPr/>
          <p:nvPr/>
        </p:nvCxnSpPr>
        <p:spPr>
          <a:xfrm>
            <a:off x="7574135" y="1656464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BD76CC37-9427-904C-A734-629A82593206}"/>
              </a:ext>
            </a:extLst>
          </p:cNvPr>
          <p:cNvSpPr txBox="1"/>
          <p:nvPr/>
        </p:nvSpPr>
        <p:spPr>
          <a:xfrm>
            <a:off x="7298803" y="2026826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0.8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D4C223E-A362-D84B-A31F-E5AD0BEA7338}"/>
              </a:ext>
            </a:extLst>
          </p:cNvPr>
          <p:cNvCxnSpPr/>
          <p:nvPr/>
        </p:nvCxnSpPr>
        <p:spPr>
          <a:xfrm>
            <a:off x="7574135" y="2151764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37353C0A-14B0-B84C-A2C4-CFE5D344D7DA}"/>
              </a:ext>
            </a:extLst>
          </p:cNvPr>
          <p:cNvSpPr txBox="1"/>
          <p:nvPr/>
        </p:nvSpPr>
        <p:spPr>
          <a:xfrm>
            <a:off x="7298803" y="2538001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0.6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BA20DE7-FA37-2242-82F4-D30AE49D4F3D}"/>
              </a:ext>
            </a:extLst>
          </p:cNvPr>
          <p:cNvCxnSpPr/>
          <p:nvPr/>
        </p:nvCxnSpPr>
        <p:spPr>
          <a:xfrm>
            <a:off x="7574135" y="26629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C16445C2-D957-4043-94EE-69C465380A7B}"/>
              </a:ext>
            </a:extLst>
          </p:cNvPr>
          <p:cNvSpPr txBox="1"/>
          <p:nvPr/>
        </p:nvSpPr>
        <p:spPr>
          <a:xfrm>
            <a:off x="7298803" y="3046001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0.4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EFFEF95-3BAA-3849-A82F-87E6A09B252B}"/>
              </a:ext>
            </a:extLst>
          </p:cNvPr>
          <p:cNvCxnSpPr/>
          <p:nvPr/>
        </p:nvCxnSpPr>
        <p:spPr>
          <a:xfrm>
            <a:off x="7574135" y="31709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28DEB3BE-B48B-7D45-9297-F1002E00DE01}"/>
              </a:ext>
            </a:extLst>
          </p:cNvPr>
          <p:cNvSpPr txBox="1"/>
          <p:nvPr/>
        </p:nvSpPr>
        <p:spPr>
          <a:xfrm>
            <a:off x="7298803" y="3541301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0.2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95EFF9B-FD5B-604E-AE37-7FDDE0134A4D}"/>
              </a:ext>
            </a:extLst>
          </p:cNvPr>
          <p:cNvCxnSpPr/>
          <p:nvPr/>
        </p:nvCxnSpPr>
        <p:spPr>
          <a:xfrm>
            <a:off x="7574135" y="36662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F1010331-F186-4041-A86B-C79ADF6FA8B8}"/>
              </a:ext>
            </a:extLst>
          </p:cNvPr>
          <p:cNvSpPr txBox="1"/>
          <p:nvPr/>
        </p:nvSpPr>
        <p:spPr>
          <a:xfrm>
            <a:off x="7611405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0172C9F-B141-394B-94C1-66A0CD45CDFF}"/>
              </a:ext>
            </a:extLst>
          </p:cNvPr>
          <p:cNvCxnSpPr>
            <a:cxnSpLocks/>
          </p:cNvCxnSpPr>
          <p:nvPr/>
        </p:nvCxnSpPr>
        <p:spPr>
          <a:xfrm rot="16200000">
            <a:off x="8084637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4C5D2C2-4F0D-C543-A064-717ABB232BB0}"/>
              </a:ext>
            </a:extLst>
          </p:cNvPr>
          <p:cNvSpPr txBox="1"/>
          <p:nvPr/>
        </p:nvSpPr>
        <p:spPr>
          <a:xfrm>
            <a:off x="8074955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80DA9D9-7286-6245-8591-6644C0D207E1}"/>
              </a:ext>
            </a:extLst>
          </p:cNvPr>
          <p:cNvCxnSpPr>
            <a:cxnSpLocks/>
          </p:cNvCxnSpPr>
          <p:nvPr/>
        </p:nvCxnSpPr>
        <p:spPr>
          <a:xfrm rot="16200000">
            <a:off x="8557712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08FE32CB-F87B-B64F-9D99-38B4DBA77D48}"/>
              </a:ext>
            </a:extLst>
          </p:cNvPr>
          <p:cNvSpPr txBox="1"/>
          <p:nvPr/>
        </p:nvSpPr>
        <p:spPr>
          <a:xfrm>
            <a:off x="8548030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903F96D-FE3E-E043-A464-4BCB0A46DB66}"/>
              </a:ext>
            </a:extLst>
          </p:cNvPr>
          <p:cNvCxnSpPr>
            <a:cxnSpLocks/>
          </p:cNvCxnSpPr>
          <p:nvPr/>
        </p:nvCxnSpPr>
        <p:spPr>
          <a:xfrm rot="16200000">
            <a:off x="9027612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4CAD8E8C-8BA5-5D43-B665-EEBEA260DF92}"/>
              </a:ext>
            </a:extLst>
          </p:cNvPr>
          <p:cNvSpPr txBox="1"/>
          <p:nvPr/>
        </p:nvSpPr>
        <p:spPr>
          <a:xfrm>
            <a:off x="9017930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098307F-A5B1-B948-BC3D-73AF7DD883FF}"/>
              </a:ext>
            </a:extLst>
          </p:cNvPr>
          <p:cNvCxnSpPr>
            <a:cxnSpLocks/>
          </p:cNvCxnSpPr>
          <p:nvPr/>
        </p:nvCxnSpPr>
        <p:spPr>
          <a:xfrm rot="16200000">
            <a:off x="9494337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26C12C58-D691-9A4D-96EF-0C1D38CAA248}"/>
              </a:ext>
            </a:extLst>
          </p:cNvPr>
          <p:cNvSpPr txBox="1"/>
          <p:nvPr/>
        </p:nvSpPr>
        <p:spPr>
          <a:xfrm>
            <a:off x="9484655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BDF54CB-2B5F-A84C-94B5-08CA13E37E9C}"/>
              </a:ext>
            </a:extLst>
          </p:cNvPr>
          <p:cNvCxnSpPr>
            <a:cxnSpLocks/>
          </p:cNvCxnSpPr>
          <p:nvPr/>
        </p:nvCxnSpPr>
        <p:spPr>
          <a:xfrm rot="16200000">
            <a:off x="9961062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6EF72108-AE23-3D4E-BB96-AC483B33F7A0}"/>
              </a:ext>
            </a:extLst>
          </p:cNvPr>
          <p:cNvSpPr txBox="1"/>
          <p:nvPr/>
        </p:nvSpPr>
        <p:spPr>
          <a:xfrm>
            <a:off x="9951380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EF1B346-BB5C-9D49-B585-D3F252FBAB12}"/>
              </a:ext>
            </a:extLst>
          </p:cNvPr>
          <p:cNvCxnSpPr>
            <a:cxnSpLocks/>
          </p:cNvCxnSpPr>
          <p:nvPr/>
        </p:nvCxnSpPr>
        <p:spPr>
          <a:xfrm rot="16200000">
            <a:off x="11373937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97807544-E63C-6C48-A820-093B48C6E7D3}"/>
              </a:ext>
            </a:extLst>
          </p:cNvPr>
          <p:cNvSpPr txBox="1"/>
          <p:nvPr/>
        </p:nvSpPr>
        <p:spPr>
          <a:xfrm>
            <a:off x="11364255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8B9B480-4CBE-164E-894C-D133CA4E9887}"/>
              </a:ext>
            </a:extLst>
          </p:cNvPr>
          <p:cNvCxnSpPr>
            <a:cxnSpLocks/>
          </p:cNvCxnSpPr>
          <p:nvPr/>
        </p:nvCxnSpPr>
        <p:spPr>
          <a:xfrm rot="16200000">
            <a:off x="10437312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E21DE9EC-3C4B-0E48-80AE-BD27AEEC420D}"/>
              </a:ext>
            </a:extLst>
          </p:cNvPr>
          <p:cNvSpPr txBox="1"/>
          <p:nvPr/>
        </p:nvSpPr>
        <p:spPr>
          <a:xfrm>
            <a:off x="10427630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EFDD216-578F-5949-B5A8-1384B320359B}"/>
              </a:ext>
            </a:extLst>
          </p:cNvPr>
          <p:cNvCxnSpPr>
            <a:cxnSpLocks/>
          </p:cNvCxnSpPr>
          <p:nvPr/>
        </p:nvCxnSpPr>
        <p:spPr>
          <a:xfrm rot="16200000">
            <a:off x="10907212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5A16644A-CCE9-4C46-B335-A1EE6317E358}"/>
              </a:ext>
            </a:extLst>
          </p:cNvPr>
          <p:cNvSpPr txBox="1"/>
          <p:nvPr/>
        </p:nvSpPr>
        <p:spPr>
          <a:xfrm>
            <a:off x="10897530" y="4271551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92F8A70-4532-BF49-963C-A08FBFD00275}"/>
              </a:ext>
            </a:extLst>
          </p:cNvPr>
          <p:cNvSpPr txBox="1"/>
          <p:nvPr/>
        </p:nvSpPr>
        <p:spPr>
          <a:xfrm>
            <a:off x="7761295" y="3799674"/>
            <a:ext cx="256159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HR, 1.91; 95% CI, 1.00-3.66; P=0.05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7035654-4A51-3C45-B05C-10C2B01BCABA}"/>
              </a:ext>
            </a:extLst>
          </p:cNvPr>
          <p:cNvSpPr txBox="1"/>
          <p:nvPr/>
        </p:nvSpPr>
        <p:spPr>
          <a:xfrm>
            <a:off x="8035581" y="2916760"/>
            <a:ext cx="272324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Standard chemotherapy</a:t>
            </a:r>
            <a:b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200" dirty="0" err="1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Histotype</a:t>
            </a:r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-tailored chemotherapy</a:t>
            </a:r>
          </a:p>
          <a:p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Standard chemotherapy: censored</a:t>
            </a:r>
          </a:p>
          <a:p>
            <a:r>
              <a:rPr lang="en-US" sz="1200" dirty="0" err="1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Histotype</a:t>
            </a:r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-tailored chemotherapy: censored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E2671091-20C9-9947-BF03-F8823F82E189}"/>
              </a:ext>
            </a:extLst>
          </p:cNvPr>
          <p:cNvCxnSpPr>
            <a:cxnSpLocks/>
          </p:cNvCxnSpPr>
          <p:nvPr/>
        </p:nvCxnSpPr>
        <p:spPr>
          <a:xfrm>
            <a:off x="7774160" y="3011468"/>
            <a:ext cx="18090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ACF35DE-BE08-1446-98A1-6FBE03763136}"/>
              </a:ext>
            </a:extLst>
          </p:cNvPr>
          <p:cNvCxnSpPr>
            <a:cxnSpLocks/>
          </p:cNvCxnSpPr>
          <p:nvPr/>
        </p:nvCxnSpPr>
        <p:spPr>
          <a:xfrm>
            <a:off x="7774160" y="3205143"/>
            <a:ext cx="180900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3CDBA00-28A1-3B4A-BB12-0B99112FF606}"/>
              </a:ext>
            </a:extLst>
          </p:cNvPr>
          <p:cNvCxnSpPr>
            <a:cxnSpLocks/>
          </p:cNvCxnSpPr>
          <p:nvPr/>
        </p:nvCxnSpPr>
        <p:spPr>
          <a:xfrm>
            <a:off x="7774160" y="3380320"/>
            <a:ext cx="18090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6B67D53-DD92-7341-B1E3-B3BECD66E518}"/>
              </a:ext>
            </a:extLst>
          </p:cNvPr>
          <p:cNvCxnSpPr>
            <a:cxnSpLocks/>
          </p:cNvCxnSpPr>
          <p:nvPr/>
        </p:nvCxnSpPr>
        <p:spPr>
          <a:xfrm>
            <a:off x="7774160" y="3570820"/>
            <a:ext cx="180900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128864EE-1887-864E-BBAD-24E91F56140C}"/>
              </a:ext>
            </a:extLst>
          </p:cNvPr>
          <p:cNvCxnSpPr>
            <a:cxnSpLocks/>
          </p:cNvCxnSpPr>
          <p:nvPr/>
        </p:nvCxnSpPr>
        <p:spPr>
          <a:xfrm flipV="1">
            <a:off x="7864610" y="3530618"/>
            <a:ext cx="0" cy="80404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E28ED40-3736-B542-A0BB-17E671DC2E21}"/>
              </a:ext>
            </a:extLst>
          </p:cNvPr>
          <p:cNvCxnSpPr>
            <a:cxnSpLocks/>
          </p:cNvCxnSpPr>
          <p:nvPr/>
        </p:nvCxnSpPr>
        <p:spPr>
          <a:xfrm flipV="1">
            <a:off x="7864610" y="3340118"/>
            <a:ext cx="0" cy="80404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3C6D076-2DFB-0443-A4D6-66D810B68D17}"/>
              </a:ext>
            </a:extLst>
          </p:cNvPr>
          <p:cNvCxnSpPr>
            <a:cxnSpLocks/>
          </p:cNvCxnSpPr>
          <p:nvPr/>
        </p:nvCxnSpPr>
        <p:spPr>
          <a:xfrm rot="16200000">
            <a:off x="7604731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318A8CE-0458-DA47-82B9-4B8656A2177D}"/>
              </a:ext>
            </a:extLst>
          </p:cNvPr>
          <p:cNvCxnSpPr>
            <a:cxnSpLocks/>
          </p:cNvCxnSpPr>
          <p:nvPr/>
        </p:nvCxnSpPr>
        <p:spPr>
          <a:xfrm rot="16200000">
            <a:off x="1894396" y="421233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A2B6209D-5A63-8C49-9966-250CF55E86EA}"/>
              </a:ext>
            </a:extLst>
          </p:cNvPr>
          <p:cNvSpPr txBox="1"/>
          <p:nvPr/>
        </p:nvSpPr>
        <p:spPr>
          <a:xfrm>
            <a:off x="3422526" y="1268760"/>
            <a:ext cx="189590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 err="1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Sarculator</a:t>
            </a:r>
            <a:r>
              <a:rPr lang="en-US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-predicted OS &lt;60%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8209DC92-8861-0E42-9887-174ECF3AB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135" y="1644043"/>
            <a:ext cx="3657599" cy="1713700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D4E3A881-D1A9-8940-8A20-8705F339B560}"/>
              </a:ext>
            </a:extLst>
          </p:cNvPr>
          <p:cNvSpPr/>
          <p:nvPr/>
        </p:nvSpPr>
        <p:spPr>
          <a:xfrm>
            <a:off x="9263743" y="5401174"/>
            <a:ext cx="479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31A7CD8-FD06-BC46-9A81-775348C9B6BC}"/>
              </a:ext>
            </a:extLst>
          </p:cNvPr>
          <p:cNvSpPr/>
          <p:nvPr/>
        </p:nvSpPr>
        <p:spPr>
          <a:xfrm>
            <a:off x="3505200" y="5401173"/>
            <a:ext cx="5820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DFS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39FF269-DB8F-1E48-B188-712DD94BFA02}"/>
              </a:ext>
            </a:extLst>
          </p:cNvPr>
          <p:cNvSpPr txBox="1"/>
          <p:nvPr/>
        </p:nvSpPr>
        <p:spPr>
          <a:xfrm>
            <a:off x="8659545" y="1268760"/>
            <a:ext cx="189590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 err="1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Sarculator</a:t>
            </a:r>
            <a:r>
              <a:rPr lang="en-US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-predicted OS &lt;60%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8E934823-7F5B-E145-8C8C-3BFF6386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469" y="1640068"/>
            <a:ext cx="3499673" cy="151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68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/>
              <a:t>No placebo control – everyone got something</a:t>
            </a:r>
          </a:p>
          <a:p>
            <a:r>
              <a:rPr lang="en-GB"/>
              <a:t>RT typically given after surgery in this trial</a:t>
            </a:r>
          </a:p>
          <a:p>
            <a:r>
              <a:rPr lang="en-GB"/>
              <a:t>No study of adjuvant vs neoadjuvant therapy</a:t>
            </a:r>
          </a:p>
          <a:p>
            <a:pPr lvl="1"/>
            <a:r>
              <a:rPr lang="en-GB"/>
              <a:t>Increasingly we give everything preoperatively</a:t>
            </a:r>
          </a:p>
          <a:p>
            <a:r>
              <a:rPr lang="en-GB"/>
              <a:t>Limitations</a:t>
            </a:r>
          </a:p>
          <a:p>
            <a:pPr lvl="1"/>
            <a:r>
              <a:rPr lang="en-GB"/>
              <a:t>Epirubicin was the anthracycline – does that matter?</a:t>
            </a:r>
          </a:p>
          <a:p>
            <a:pPr lvl="1"/>
            <a:r>
              <a:rPr lang="en-GB"/>
              <a:t>Hard to give ifosfamide &gt;60 years of age</a:t>
            </a:r>
          </a:p>
          <a:p>
            <a:r>
              <a:rPr lang="en-GB"/>
              <a:t>Rule of 60s: consider therapy in patients &lt;60 years, &lt;60% expected survival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Take-home messages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72E63-636D-6041-B2AF-5FD6050A3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0AA7C4-367A-C141-A92A-4C15F982512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/>
              <a:t>RT, radiotherapy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475647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DACA-0E54-3441-8877-215D6A2D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Retroperitoneal sarcomas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0605B1-8A08-5448-BF79-5B81181656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en-US" dirty="0"/>
              <a:t>Well-differentiated / dedifferentiated </a:t>
            </a:r>
            <a:r>
              <a:rPr lang="en-GB" altLang="en-US" dirty="0" err="1"/>
              <a:t>liposarcoma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A8255-0BA5-DE4E-BEA9-3BD6E029E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0388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Two major subtypes</a:t>
            </a:r>
          </a:p>
          <a:p>
            <a:pPr lvl="1"/>
            <a:r>
              <a:rPr lang="en-GB" dirty="0"/>
              <a:t>Both usually present with large tumours &gt;10 cm</a:t>
            </a:r>
          </a:p>
          <a:p>
            <a:r>
              <a:rPr lang="en-GB" b="1" dirty="0">
                <a:solidFill>
                  <a:schemeClr val="accent1"/>
                </a:solidFill>
              </a:rPr>
              <a:t>Well-differentiated / dedifferentiated </a:t>
            </a:r>
            <a:r>
              <a:rPr lang="en-GB" b="1" dirty="0" err="1">
                <a:solidFill>
                  <a:schemeClr val="accent1"/>
                </a:solidFill>
              </a:rPr>
              <a:t>liposarcoma</a:t>
            </a:r>
            <a:endParaRPr lang="en-GB" b="1" dirty="0">
              <a:solidFill>
                <a:schemeClr val="accent1"/>
              </a:solidFill>
            </a:endParaRPr>
          </a:p>
          <a:p>
            <a:pPr lvl="1"/>
            <a:r>
              <a:rPr lang="en-GB" dirty="0"/>
              <a:t>Local-regional recurrence common (70%)</a:t>
            </a:r>
          </a:p>
          <a:p>
            <a:pPr lvl="1"/>
            <a:r>
              <a:rPr lang="en-GB" dirty="0"/>
              <a:t>Uncommon metastatic disease (20%)</a:t>
            </a:r>
          </a:p>
          <a:p>
            <a:r>
              <a:rPr lang="en-GB" b="1" dirty="0">
                <a:solidFill>
                  <a:schemeClr val="accent1"/>
                </a:solidFill>
              </a:rPr>
              <a:t>Leiomyosarcoma</a:t>
            </a:r>
          </a:p>
          <a:p>
            <a:pPr lvl="1"/>
            <a:r>
              <a:rPr lang="en-GB" dirty="0"/>
              <a:t>Local-regional recurrence uncommon (20%)</a:t>
            </a:r>
          </a:p>
          <a:p>
            <a:pPr lvl="1"/>
            <a:r>
              <a:rPr lang="en-GB" dirty="0"/>
              <a:t>Metastatic disease common (&gt;50%)</a:t>
            </a:r>
          </a:p>
          <a:p>
            <a:r>
              <a:rPr lang="en-GB" dirty="0"/>
              <a:t>Principal therapy</a:t>
            </a:r>
          </a:p>
          <a:p>
            <a:pPr lvl="1"/>
            <a:r>
              <a:rPr lang="en-GB" dirty="0"/>
              <a:t>Surgery</a:t>
            </a:r>
          </a:p>
          <a:p>
            <a:pPr lvl="1"/>
            <a:r>
              <a:rPr lang="en-GB" dirty="0"/>
              <a:t>Chemotherapy for unresectable disease</a:t>
            </a:r>
          </a:p>
          <a:p>
            <a:pPr lvl="1"/>
            <a:r>
              <a:rPr lang="en-GB" dirty="0"/>
              <a:t>Radiation for unresectable leiomyosarcoma, usually not </a:t>
            </a:r>
            <a:r>
              <a:rPr lang="en-GB" dirty="0" err="1"/>
              <a:t>liposarcoma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Retroperitoneal sarcomas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A85760-2BA5-9645-B5F3-E59EAD1B5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E45A7BD-D770-C843-AECB-C7594604B9F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4914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CDA20-332E-2C41-835A-C61F8E8DD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BF27FD-7E1B-3D45-87DD-D3BD3EBBB8EF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Retroperitoneal sarcomas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677945-4968-994C-8E95-71D6A5AD219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/>
              <a:t>WDDDLS, well-differentiated and dedifferentiated liposarcoma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529734"/>
            <a:ext cx="4328335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0875" y="4882405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WDDDLS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94962" y="4882405"/>
            <a:ext cx="179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Leiomyosarcoma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89" y="1529734"/>
            <a:ext cx="4529286" cy="3200400"/>
          </a:xfrm>
          <a:prstGeom prst="rect">
            <a:avLst/>
          </a:prstGeom>
        </p:spPr>
      </p:pic>
      <p:pic>
        <p:nvPicPr>
          <p:cNvPr id="38914" name="Picture 2" descr="Apple, Green Flavor O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24" y="4806206"/>
            <a:ext cx="1123950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www.contacttelephonenumbers.com/wp-content/uploads/2014/02/Orange-Customer-Servic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588" y="4804641"/>
            <a:ext cx="1231487" cy="120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77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60C6D-4A1A-D442-85B7-21123EE39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HIGHLIGHTS BY</a:t>
            </a:r>
            <a:br>
              <a:rPr lang="en-GB" dirty="0"/>
            </a:br>
            <a:br>
              <a:rPr lang="en-US" sz="4800" cap="none" dirty="0"/>
            </a:br>
            <a:r>
              <a:rPr lang="en-GB" sz="3200" cap="none" dirty="0" err="1"/>
              <a:t>Prof.</a:t>
            </a:r>
            <a:r>
              <a:rPr lang="en-GB" sz="3200" cap="none" dirty="0"/>
              <a:t> Robert Maki MD, PhD</a:t>
            </a:r>
            <a:br>
              <a:rPr lang="en-GB" sz="3200" cap="none" dirty="0"/>
            </a:br>
            <a:r>
              <a:rPr lang="en-GB" sz="2200" cap="none" dirty="0"/>
              <a:t>University of Pennsylvania Perelman School of Medicine</a:t>
            </a:r>
            <a:br>
              <a:rPr lang="en-GB" sz="2200" cap="none" dirty="0"/>
            </a:br>
            <a:r>
              <a:rPr lang="en-GB" sz="2200" cap="none" dirty="0"/>
              <a:t>Abramson Cancer </a:t>
            </a:r>
            <a:r>
              <a:rPr lang="en-GB" sz="2200" cap="none" dirty="0" err="1"/>
              <a:t>Center</a:t>
            </a:r>
            <a:r>
              <a:rPr lang="en-GB" sz="2200" cap="none" dirty="0"/>
              <a:t>, Philadelphia, USA</a:t>
            </a:r>
            <a:br>
              <a:rPr lang="en-GB" sz="3200" cap="none" dirty="0"/>
            </a:br>
            <a:br>
              <a:rPr lang="en-GB" sz="3200" cap="none" dirty="0"/>
            </a:br>
            <a:r>
              <a:rPr lang="en-GB" sz="2400" cap="none" dirty="0"/>
              <a:t>SEPTEMBER 2021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8FF65-B330-714F-B233-33EE79C82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41570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988840"/>
            <a:ext cx="10963200" cy="3961960"/>
          </a:xfrm>
        </p:spPr>
        <p:txBody>
          <a:bodyPr/>
          <a:lstStyle/>
          <a:p>
            <a:r>
              <a:rPr lang="en-US" dirty="0"/>
              <a:t>Primary STS </a:t>
            </a:r>
            <a:r>
              <a:rPr lang="en-US" dirty="0" err="1"/>
              <a:t>Dx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WDDDLS</a:t>
            </a:r>
          </a:p>
          <a:p>
            <a:pPr lvl="1"/>
            <a:r>
              <a:rPr lang="en-US" dirty="0"/>
              <a:t>Leiomyosarcoma</a:t>
            </a:r>
          </a:p>
          <a:p>
            <a:pPr lvl="1"/>
            <a:r>
              <a:rPr lang="en-US" dirty="0"/>
              <a:t>Other</a:t>
            </a:r>
          </a:p>
          <a:p>
            <a:pPr lvl="1"/>
            <a:endParaRPr lang="en-US" dirty="0"/>
          </a:p>
          <a:p>
            <a:r>
              <a:rPr lang="en-US" dirty="0"/>
              <a:t>Outcomes</a:t>
            </a:r>
          </a:p>
          <a:p>
            <a:pPr lvl="1"/>
            <a:r>
              <a:rPr lang="en-US" dirty="0"/>
              <a:t>Primary: </a:t>
            </a:r>
            <a:r>
              <a:rPr lang="en-US" b="1" dirty="0">
                <a:solidFill>
                  <a:schemeClr val="accent1"/>
                </a:solidFill>
              </a:rPr>
              <a:t>Abdominal RFS</a:t>
            </a:r>
          </a:p>
          <a:p>
            <a:pPr lvl="1"/>
            <a:r>
              <a:rPr lang="en-US" dirty="0"/>
              <a:t>Secondary included: RFS, OS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STRASS trial (EORTC-62092): Is radiation useful before surgery for retroperitoneal sarcomas?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D72693-4C72-8345-9571-A6B748E19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B3E2467-CBA5-074B-B934-1C6FFDCA768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107324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3DCRT, 3D conformal radiotherapy; </a:t>
            </a:r>
            <a:r>
              <a:rPr lang="en-US" dirty="0" err="1"/>
              <a:t>Dx</a:t>
            </a:r>
            <a:r>
              <a:rPr lang="en-US" dirty="0"/>
              <a:t>, diagnosis; IMRT, intensity modulated radiotherapy; OS, overall survival; RFS, recurrence-free survival; RT, radiotherapy; </a:t>
            </a:r>
            <a:br>
              <a:rPr lang="en-US" dirty="0"/>
            </a:br>
            <a:r>
              <a:rPr lang="en-US" dirty="0"/>
              <a:t>STS, soft tissue sarcoma; WDDDLS, well-differentiated and dedifferentiated </a:t>
            </a:r>
            <a:r>
              <a:rPr lang="en-US" dirty="0" err="1"/>
              <a:t>liposarcoma</a:t>
            </a:r>
            <a:endParaRPr lang="en-US" dirty="0"/>
          </a:p>
          <a:p>
            <a:pPr>
              <a:spcBef>
                <a:spcPts val="300"/>
              </a:spcBef>
            </a:pPr>
            <a:r>
              <a:rPr lang="en-US" dirty="0" err="1"/>
              <a:t>Bonvalot</a:t>
            </a:r>
            <a:r>
              <a:rPr lang="en-US" dirty="0"/>
              <a:t> S, et al. Lancet Oncol. 2020;21:1366-77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791201" y="2329712"/>
            <a:ext cx="4291347" cy="2323320"/>
            <a:chOff x="3721101" y="2277534"/>
            <a:chExt cx="4291347" cy="2323320"/>
          </a:xfrm>
        </p:grpSpPr>
        <p:sp>
          <p:nvSpPr>
            <p:cNvPr id="5" name="TextBox 4"/>
            <p:cNvSpPr txBox="1"/>
            <p:nvPr/>
          </p:nvSpPr>
          <p:spPr>
            <a:xfrm>
              <a:off x="5397501" y="2277534"/>
              <a:ext cx="2614947" cy="584775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3200" dirty="0">
                  <a:cs typeface="Avenir Next Medium"/>
                </a:rPr>
                <a:t>RT </a:t>
              </a:r>
              <a:r>
                <a:rPr lang="en-US" sz="3200" dirty="0">
                  <a:cs typeface="Arial" panose="020B0604020202020204" pitchFamily="34" charset="0"/>
                </a:rPr>
                <a:t>→</a:t>
              </a:r>
              <a:r>
                <a:rPr lang="en-US" sz="3200" dirty="0">
                  <a:cs typeface="Avenir Next Medium"/>
                </a:rPr>
                <a:t>  Surgery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91767" y="3158067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1600" dirty="0">
                  <a:solidFill>
                    <a:schemeClr val="bg1"/>
                  </a:solidFill>
                  <a:latin typeface="Avenir Next Medium"/>
                  <a:cs typeface="Avenir Next Medium"/>
                </a:rPr>
                <a:t>vs.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32289" y="4016079"/>
              <a:ext cx="1470082" cy="584775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3200" dirty="0">
                  <a:cs typeface="Avenir Next Medium"/>
                </a:rPr>
                <a:t>Surgery</a:t>
              </a:r>
            </a:p>
          </p:txBody>
        </p:sp>
        <p:cxnSp>
          <p:nvCxnSpPr>
            <p:cNvPr id="11" name="Straight Arrow Connector 10"/>
            <p:cNvCxnSpPr>
              <a:cxnSpLocks/>
            </p:cNvCxnSpPr>
            <p:nvPr/>
          </p:nvCxnSpPr>
          <p:spPr bwMode="auto">
            <a:xfrm flipV="1">
              <a:off x="4256272" y="2599140"/>
              <a:ext cx="988829" cy="53844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>
              <a:cxnSpLocks/>
              <a:endCxn id="7" idx="1"/>
            </p:cNvCxnSpPr>
            <p:nvPr/>
          </p:nvCxnSpPr>
          <p:spPr bwMode="auto">
            <a:xfrm>
              <a:off x="4224374" y="3456566"/>
              <a:ext cx="2007915" cy="851901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Oval 8"/>
            <p:cNvSpPr/>
            <p:nvPr/>
          </p:nvSpPr>
          <p:spPr bwMode="auto">
            <a:xfrm>
              <a:off x="3721101" y="2887135"/>
              <a:ext cx="758455" cy="75845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1280" tIns="40640" rIns="81280" bIns="4064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12810"/>
              <a:r>
                <a:rPr lang="en-US" sz="2489" b="1" dirty="0">
                  <a:solidFill>
                    <a:schemeClr val="bg1"/>
                  </a:solidFill>
                  <a:latin typeface="+mj-lt"/>
                </a:rPr>
                <a:t>R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437230" y="4897347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RT: 3DCRT or IMRT </a:t>
            </a:r>
          </a:p>
          <a:p>
            <a:pPr algn="ctr"/>
            <a:r>
              <a:rPr lang="en-US" dirty="0">
                <a:latin typeface="+mj-lt"/>
              </a:rPr>
              <a:t>50.4 </a:t>
            </a:r>
            <a:r>
              <a:rPr lang="en-US" dirty="0" err="1">
                <a:latin typeface="+mj-lt"/>
              </a:rPr>
              <a:t>Gy</a:t>
            </a:r>
            <a:r>
              <a:rPr lang="en-US" dirty="0">
                <a:latin typeface="+mj-lt"/>
              </a:rPr>
              <a:t>, 1.8 </a:t>
            </a:r>
            <a:r>
              <a:rPr lang="en-US" dirty="0" err="1">
                <a:latin typeface="+mj-lt"/>
              </a:rPr>
              <a:t>Gy</a:t>
            </a:r>
            <a:r>
              <a:rPr lang="en-US" dirty="0">
                <a:latin typeface="+mj-lt"/>
              </a:rPr>
              <a:t>/fraction, </a:t>
            </a:r>
          </a:p>
          <a:p>
            <a:pPr algn="ctr"/>
            <a:r>
              <a:rPr lang="en-US" dirty="0">
                <a:latin typeface="+mj-lt"/>
              </a:rPr>
              <a:t>28 fractions, 5.5 weeks</a:t>
            </a:r>
          </a:p>
        </p:txBody>
      </p:sp>
    </p:spTree>
    <p:extLst>
      <p:ext uri="{BB962C8B-B14F-4D97-AF65-F5344CB8AC3E}">
        <p14:creationId xmlns:p14="http://schemas.microsoft.com/office/powerpoint/2010/main" val="305133926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263627380"/>
              </p:ext>
            </p:extLst>
          </p:nvPr>
        </p:nvGraphicFramePr>
        <p:xfrm>
          <a:off x="620713" y="1425575"/>
          <a:ext cx="10963418" cy="4281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3552">
                  <a:extLst>
                    <a:ext uri="{9D8B030D-6E8A-4147-A177-3AD203B41FA5}">
                      <a16:colId xmlns:a16="http://schemas.microsoft.com/office/drawing/2014/main" val="1197502736"/>
                    </a:ext>
                  </a:extLst>
                </a:gridCol>
                <a:gridCol w="3349933">
                  <a:extLst>
                    <a:ext uri="{9D8B030D-6E8A-4147-A177-3AD203B41FA5}">
                      <a16:colId xmlns:a16="http://schemas.microsoft.com/office/drawing/2014/main" val="2256814962"/>
                    </a:ext>
                  </a:extLst>
                </a:gridCol>
                <a:gridCol w="3349933">
                  <a:extLst>
                    <a:ext uri="{9D8B030D-6E8A-4147-A177-3AD203B41FA5}">
                      <a16:colId xmlns:a16="http://schemas.microsoft.com/office/drawing/2014/main" val="1771748866"/>
                    </a:ext>
                  </a:extLst>
                </a:gridCol>
              </a:tblGrid>
              <a:tr h="325934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Characteristic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Surgery </a:t>
                      </a:r>
                      <a:r>
                        <a:rPr lang="en-US" sz="2000" baseline="0" dirty="0"/>
                        <a:t>(n=133)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Surgery + RT</a:t>
                      </a:r>
                      <a:r>
                        <a:rPr lang="en-US" sz="2000" baseline="0" dirty="0"/>
                        <a:t> (n=133)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marL="106275" marR="106275"/>
                </a:tc>
                <a:extLst>
                  <a:ext uri="{0D108BD9-81ED-4DB2-BD59-A6C34878D82A}">
                    <a16:rowId xmlns:a16="http://schemas.microsoft.com/office/drawing/2014/main" val="2731342669"/>
                  </a:ext>
                </a:extLst>
              </a:tr>
              <a:tr h="325934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Age, years, median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61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61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extLst>
                  <a:ext uri="{0D108BD9-81ED-4DB2-BD59-A6C34878D82A}">
                    <a16:rowId xmlns:a16="http://schemas.microsoft.com/office/drawing/2014/main" val="2479760416"/>
                  </a:ext>
                </a:extLst>
              </a:tr>
              <a:tr h="325934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Female</a:t>
                      </a:r>
                      <a:r>
                        <a:rPr lang="en-US" sz="2000" b="1" baseline="0" dirty="0"/>
                        <a:t> gender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47%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extLst>
                  <a:ext uri="{0D108BD9-81ED-4DB2-BD59-A6C34878D82A}">
                    <a16:rowId xmlns:a16="http://schemas.microsoft.com/office/drawing/2014/main" val="3633849493"/>
                  </a:ext>
                </a:extLst>
              </a:tr>
              <a:tr h="325934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/>
                        <a:t>Tumour</a:t>
                      </a:r>
                      <a:r>
                        <a:rPr lang="en-US" sz="2000" b="1" dirty="0"/>
                        <a:t> size,</a:t>
                      </a:r>
                      <a:r>
                        <a:rPr lang="en-US" sz="2000" b="1" baseline="0" dirty="0"/>
                        <a:t> mm, median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167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160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extLst>
                  <a:ext uri="{0D108BD9-81ED-4DB2-BD59-A6C34878D82A}">
                    <a16:rowId xmlns:a16="http://schemas.microsoft.com/office/drawing/2014/main" val="3452232415"/>
                  </a:ext>
                </a:extLst>
              </a:tr>
              <a:tr h="32146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Histology (n, %)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extLst>
                  <a:ext uri="{0D108BD9-81ED-4DB2-BD59-A6C34878D82A}">
                    <a16:rowId xmlns:a16="http://schemas.microsoft.com/office/drawing/2014/main" val="3050402022"/>
                  </a:ext>
                </a:extLst>
              </a:tr>
              <a:tr h="325934">
                <a:tc>
                  <a:txBody>
                    <a:bodyPr/>
                    <a:lstStyle/>
                    <a:p>
                      <a:pPr marL="0" indent="184150" algn="l">
                        <a:tabLst/>
                      </a:pPr>
                      <a:r>
                        <a:rPr lang="en-US" sz="2000" baseline="0" dirty="0"/>
                        <a:t>WDDDLS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96 (72%)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97 (73%)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extLst>
                  <a:ext uri="{0D108BD9-81ED-4DB2-BD59-A6C34878D82A}">
                    <a16:rowId xmlns:a16="http://schemas.microsoft.com/office/drawing/2014/main" val="2288569797"/>
                  </a:ext>
                </a:extLst>
              </a:tr>
              <a:tr h="410766">
                <a:tc>
                  <a:txBody>
                    <a:bodyPr/>
                    <a:lstStyle/>
                    <a:p>
                      <a:pPr marL="0" indent="184150" algn="l">
                        <a:tabLst/>
                      </a:pPr>
                      <a:r>
                        <a:rPr lang="en-US" sz="2000" dirty="0"/>
                        <a:t>Leiomyosarcoma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 (17%)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 (12%)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extLst>
                  <a:ext uri="{0D108BD9-81ED-4DB2-BD59-A6C34878D82A}">
                    <a16:rowId xmlns:a16="http://schemas.microsoft.com/office/drawing/2014/main" val="3664722886"/>
                  </a:ext>
                </a:extLst>
              </a:tr>
              <a:tr h="325934">
                <a:tc>
                  <a:txBody>
                    <a:bodyPr/>
                    <a:lstStyle/>
                    <a:p>
                      <a:pPr marL="0" indent="184150" algn="l">
                        <a:tabLst/>
                      </a:pPr>
                      <a:r>
                        <a:rPr lang="en-US" sz="2000" dirty="0"/>
                        <a:t>Other/data missing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  <a:r>
                        <a:rPr lang="en-US" sz="2000" baseline="0" dirty="0"/>
                        <a:t> (8%)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 (14%)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extLst>
                  <a:ext uri="{0D108BD9-81ED-4DB2-BD59-A6C34878D82A}">
                    <a16:rowId xmlns:a16="http://schemas.microsoft.com/office/drawing/2014/main" val="3328309943"/>
                  </a:ext>
                </a:extLst>
              </a:tr>
              <a:tr h="325934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WHO PS</a:t>
                      </a:r>
                      <a:r>
                        <a:rPr lang="en-US" sz="2000" b="1" baseline="0" dirty="0"/>
                        <a:t> 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83%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extLst>
                  <a:ext uri="{0D108BD9-81ED-4DB2-BD59-A6C34878D82A}">
                    <a16:rowId xmlns:a16="http://schemas.microsoft.com/office/drawing/2014/main" val="1581841836"/>
                  </a:ext>
                </a:extLst>
              </a:tr>
              <a:tr h="325934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/>
                        <a:t>Tumour</a:t>
                      </a:r>
                      <a:r>
                        <a:rPr lang="en-US" sz="2000" b="1" dirty="0"/>
                        <a:t> Grade at Bx </a:t>
                      </a:r>
                    </a:p>
                    <a:p>
                      <a:pPr algn="l"/>
                      <a:r>
                        <a:rPr lang="en-US" sz="2000" b="1" dirty="0"/>
                        <a:t>(1: low / 2: intermediate / 3: high)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32%/29%/14% 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33%/35%/9%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06275" marR="106275"/>
                </a:tc>
                <a:extLst>
                  <a:ext uri="{0D108BD9-81ED-4DB2-BD59-A6C34878D82A}">
                    <a16:rowId xmlns:a16="http://schemas.microsoft.com/office/drawing/2014/main" val="3571657161"/>
                  </a:ext>
                </a:extLst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Demographics (n=266)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0DB068-5D89-E844-996C-78BC6FB26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779C95-6656-CD48-9A79-B47F2F0EE2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 err="1"/>
              <a:t>Bx</a:t>
            </a:r>
            <a:r>
              <a:rPr lang="en-US" dirty="0"/>
              <a:t>, biopsy; RT, radiotherapy; WDDDLS, well-differentiated and dedifferentiated </a:t>
            </a:r>
            <a:r>
              <a:rPr lang="en-US" dirty="0" err="1"/>
              <a:t>liposarcoma</a:t>
            </a:r>
            <a:r>
              <a:rPr lang="en-US" dirty="0"/>
              <a:t>; WHO, World Health Organization</a:t>
            </a:r>
          </a:p>
          <a:p>
            <a:pPr>
              <a:spcBef>
                <a:spcPts val="300"/>
              </a:spcBef>
            </a:pPr>
            <a:r>
              <a:rPr lang="en-US" dirty="0" err="1"/>
              <a:t>Bonvalot</a:t>
            </a:r>
            <a:r>
              <a:rPr lang="en-US" dirty="0"/>
              <a:t> S, et al. Lancet Oncol. 2020;21:1366-77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24056" y="5318702"/>
            <a:ext cx="2392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Table simplified for readability</a:t>
            </a:r>
          </a:p>
        </p:txBody>
      </p:sp>
    </p:spTree>
    <p:extLst>
      <p:ext uri="{BB962C8B-B14F-4D97-AF65-F5344CB8AC3E}">
        <p14:creationId xmlns:p14="http://schemas.microsoft.com/office/powerpoint/2010/main" val="213308290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625B84-1D7E-6741-887C-A3FD473C9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Abdominal RFS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C65E9-C7F0-E840-BA50-4F14C720A16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CI, confidence interval; HR, hazard ratio; RFS, recurrence-free survival</a:t>
            </a:r>
          </a:p>
          <a:p>
            <a:pPr>
              <a:spcBef>
                <a:spcPts val="300"/>
              </a:spcBef>
            </a:pPr>
            <a:r>
              <a:rPr lang="en-US" dirty="0" err="1"/>
              <a:t>Bonvalot</a:t>
            </a:r>
            <a:r>
              <a:rPr lang="en-US" dirty="0"/>
              <a:t> S, et al. Lancet Oncol. 2020;21:1366-77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470"/>
          <a:stretch/>
        </p:blipFill>
        <p:spPr>
          <a:xfrm>
            <a:off x="2480320" y="692696"/>
            <a:ext cx="696292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5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9068F-D478-1A4A-BC7B-16D8C8DC9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BF27FD-7E1B-3D45-87DD-D3BD3EBBB8EF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Abdominal RFS: Liposarcoma only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773631-F269-C34D-B1B2-9458B13D7D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RFS, recurrence-free survival</a:t>
            </a:r>
          </a:p>
          <a:p>
            <a:pPr>
              <a:spcBef>
                <a:spcPts val="300"/>
              </a:spcBef>
            </a:pPr>
            <a:r>
              <a:rPr lang="en-US" dirty="0" err="1"/>
              <a:t>Bonvalot</a:t>
            </a:r>
            <a:r>
              <a:rPr lang="en-US" dirty="0"/>
              <a:t> S, et al. Lancet Oncol. 2020;21:1366-77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01"/>
          <a:stretch/>
        </p:blipFill>
        <p:spPr>
          <a:xfrm>
            <a:off x="2462653" y="757443"/>
            <a:ext cx="6973824" cy="514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57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No difference in overall survival with use of RT, but follow up is short as of 2021 </a:t>
            </a:r>
          </a:p>
          <a:p>
            <a:pPr>
              <a:spcBef>
                <a:spcPts val="2400"/>
              </a:spcBef>
            </a:pPr>
            <a:r>
              <a:rPr lang="en-US" dirty="0" err="1"/>
              <a:t>Liposarcoma</a:t>
            </a:r>
            <a:r>
              <a:rPr lang="en-US" dirty="0"/>
              <a:t> patients are the only subgroup that may benefit from radiation since local control is the most problematic issue. Study needs longer follow up</a:t>
            </a:r>
          </a:p>
          <a:p>
            <a:pPr>
              <a:spcBef>
                <a:spcPts val="2400"/>
              </a:spcBef>
            </a:pPr>
            <a:r>
              <a:rPr lang="en-US" dirty="0"/>
              <a:t>Leads to next study: Neoadjuvant chemotherapy before surgery – AIM for WDDDLS, doxorubicin/dacarbazine for leiomyosarcoma (NCT04031677)</a:t>
            </a:r>
          </a:p>
          <a:p>
            <a:pPr>
              <a:spcBef>
                <a:spcPts val="2400"/>
              </a:spcBef>
            </a:pPr>
            <a:r>
              <a:rPr lang="en-US" dirty="0"/>
              <a:t>Both this and prior study are great examples of expert </a:t>
            </a:r>
            <a:r>
              <a:rPr lang="en-US" dirty="0" err="1"/>
              <a:t>centres</a:t>
            </a:r>
            <a:r>
              <a:rPr lang="en-US" dirty="0"/>
              <a:t> cooperating to study rare cancers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Take-home messages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6F96B-0386-BF43-9167-5364052C9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EACE399-74E0-454A-830B-982F707886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US" dirty="0"/>
              <a:t>AIM, standard chemotherapy consisting of </a:t>
            </a:r>
            <a:r>
              <a:rPr lang="en-US" dirty="0" err="1"/>
              <a:t>epirubicin</a:t>
            </a:r>
            <a:r>
              <a:rPr lang="en-US" dirty="0"/>
              <a:t> plus </a:t>
            </a:r>
            <a:r>
              <a:rPr lang="en-US" dirty="0" err="1"/>
              <a:t>ifosfamide</a:t>
            </a:r>
            <a:r>
              <a:rPr lang="en-US" dirty="0"/>
              <a:t>; </a:t>
            </a:r>
            <a:r>
              <a:rPr lang="en-US" dirty="0">
                <a:solidFill>
                  <a:schemeClr val="tx2"/>
                </a:solidFill>
              </a:rPr>
              <a:t>RT, radiotherapy; WDDDLS, well-differentiated and dedifferentiated </a:t>
            </a:r>
            <a:r>
              <a:rPr lang="en-US" dirty="0" err="1">
                <a:solidFill>
                  <a:schemeClr val="tx2"/>
                </a:solidFill>
              </a:rPr>
              <a:t>liposarcoma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5757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DACA-0E54-3441-8877-215D6A2D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Immunotherapy and </a:t>
            </a:r>
            <a:br>
              <a:rPr lang="en-US" altLang="en-US" dirty="0"/>
            </a:br>
            <a:r>
              <a:rPr lang="en-US" altLang="en-US" dirty="0"/>
              <a:t>kinase-targeted therapies</a:t>
            </a:r>
            <a:endParaRPr lang="aa-E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A8255-0BA5-DE4E-BEA9-3BD6E029E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>
                <a:solidFill>
                  <a:srgbClr val="FFFFFF"/>
                </a:solidFill>
              </a:rPr>
              <a:pPr/>
              <a:t>25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6123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FC8AA0C5-54E9-0940-BF14-2E804BB8A3B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dirty="0"/>
              <a:t>Are there symptoms from advanced disease?  </a:t>
            </a:r>
          </a:p>
          <a:p>
            <a:pPr lvl="1"/>
            <a:r>
              <a:rPr lang="en-US" altLang="en-US" dirty="0"/>
              <a:t>If </a:t>
            </a:r>
            <a:r>
              <a:rPr lang="en-US" altLang="en-US" b="1" dirty="0">
                <a:solidFill>
                  <a:schemeClr val="accent1"/>
                </a:solidFill>
              </a:rPr>
              <a:t>yes</a:t>
            </a:r>
            <a:r>
              <a:rPr lang="en-US" altLang="en-US" dirty="0"/>
              <a:t>, combination regimens have a better chance of alleviating symptoms</a:t>
            </a:r>
          </a:p>
          <a:p>
            <a:pPr lvl="1"/>
            <a:r>
              <a:rPr lang="en-US" altLang="en-US" dirty="0"/>
              <a:t>If </a:t>
            </a:r>
            <a:r>
              <a:rPr lang="en-US" altLang="en-US" b="1" dirty="0">
                <a:solidFill>
                  <a:schemeClr val="accent1"/>
                </a:solidFill>
              </a:rPr>
              <a:t>no</a:t>
            </a:r>
            <a:r>
              <a:rPr lang="en-US" altLang="en-US" dirty="0"/>
              <a:t> symptoms, single agents are reasonable</a:t>
            </a:r>
          </a:p>
          <a:p>
            <a:r>
              <a:rPr lang="en-US" altLang="en-US" dirty="0"/>
              <a:t>Consider disease sensitivity based on histopathology</a:t>
            </a:r>
          </a:p>
          <a:p>
            <a:r>
              <a:rPr lang="en-US" altLang="en-US" dirty="0"/>
              <a:t>Agents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doxorubicin</a:t>
            </a:r>
          </a:p>
          <a:p>
            <a:pPr lvl="1">
              <a:spcBef>
                <a:spcPts val="300"/>
              </a:spcBef>
            </a:pPr>
            <a:r>
              <a:rPr lang="en-US" altLang="en-US" dirty="0" err="1"/>
              <a:t>ifosfamide</a:t>
            </a:r>
            <a:r>
              <a:rPr lang="en-US" altLang="en-US" dirty="0"/>
              <a:t> (synovial sarcoma, myxoid </a:t>
            </a:r>
            <a:r>
              <a:rPr lang="en-US" altLang="en-US" dirty="0" err="1"/>
              <a:t>liposarcoma</a:t>
            </a:r>
            <a:r>
              <a:rPr lang="en-US" altLang="en-US" dirty="0"/>
              <a:t>)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pazopanib (synovial sarcoma, leiomyosarcoma) 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gemcitabine / docetaxel (UPS, leiomyosarcoma)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trabectedin, </a:t>
            </a:r>
            <a:r>
              <a:rPr lang="en-US" altLang="en-US" dirty="0" err="1"/>
              <a:t>eribulin</a:t>
            </a:r>
            <a:r>
              <a:rPr lang="en-US" altLang="en-US" dirty="0"/>
              <a:t>, dacarbazine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some subtype specific drugs</a:t>
            </a:r>
          </a:p>
          <a:p>
            <a:pPr lvl="2">
              <a:spcBef>
                <a:spcPts val="300"/>
              </a:spcBef>
            </a:pPr>
            <a:r>
              <a:rPr lang="en-US" altLang="en-US" dirty="0"/>
              <a:t>Angiosarcoma: </a:t>
            </a:r>
            <a:r>
              <a:rPr lang="en-US" altLang="en-US" dirty="0" err="1"/>
              <a:t>taxanes</a:t>
            </a:r>
            <a:endParaRPr lang="en-US" altLang="en-US" dirty="0"/>
          </a:p>
          <a:p>
            <a:pPr lvl="2">
              <a:spcBef>
                <a:spcPts val="300"/>
              </a:spcBef>
            </a:pPr>
            <a:r>
              <a:rPr lang="en-US" altLang="en-US" dirty="0"/>
              <a:t>Epithelioid sarcoma: </a:t>
            </a:r>
            <a:r>
              <a:rPr lang="en-US" altLang="en-US" dirty="0" err="1"/>
              <a:t>tazemetostat</a:t>
            </a: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Treatment for metastatic sarcoma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7F4F38-6847-314E-8759-76F39B784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3AE114-81F4-F44E-9050-181CC4E5594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en-US"/>
              <a:t>UPS, undifferentiated pleomorphic sarcoma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15846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2">
            <a:extLst>
              <a:ext uri="{FF2B5EF4-FFF2-40B4-BE49-F238E27FC236}">
                <a16:creationId xmlns:a16="http://schemas.microsoft.com/office/drawing/2014/main" id="{0D4BB046-1600-584F-9545-73F9DA26D11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/>
              <a:t>Today: focus on </a:t>
            </a:r>
            <a:r>
              <a:rPr lang="en-US" altLang="en-US" sz="2400" b="1" dirty="0">
                <a:solidFill>
                  <a:schemeClr val="accent1"/>
                </a:solidFill>
              </a:rPr>
              <a:t>immune checkpoint inhibitors – ICI –</a:t>
            </a:r>
            <a:r>
              <a:rPr lang="en-US" altLang="en-US" sz="2400" dirty="0"/>
              <a:t> no special handling needed</a:t>
            </a:r>
          </a:p>
          <a:p>
            <a:endParaRPr lang="en-US" altLang="en-US" sz="2400" dirty="0"/>
          </a:p>
          <a:p>
            <a:r>
              <a:rPr lang="en-US" altLang="en-US" sz="2400" b="1" dirty="0">
                <a:solidFill>
                  <a:schemeClr val="accent1"/>
                </a:solidFill>
              </a:rPr>
              <a:t>Cellular therapies </a:t>
            </a:r>
            <a:r>
              <a:rPr lang="en-US" altLang="en-US" sz="2400" dirty="0"/>
              <a:t>against NY-ESO-1 </a:t>
            </a:r>
            <a:r>
              <a:rPr lang="en-US" altLang="en-US" sz="2400" b="1" dirty="0">
                <a:solidFill>
                  <a:schemeClr val="accent1"/>
                </a:solidFill>
              </a:rPr>
              <a:t>are</a:t>
            </a:r>
            <a:r>
              <a:rPr lang="en-US" altLang="en-US" sz="2400" dirty="0"/>
              <a:t> active against </a:t>
            </a:r>
            <a:r>
              <a:rPr lang="en-US" altLang="en-US" sz="2400" b="1" dirty="0">
                <a:solidFill>
                  <a:schemeClr val="accent1"/>
                </a:solidFill>
              </a:rPr>
              <a:t>synovial sarcoma </a:t>
            </a:r>
            <a:r>
              <a:rPr lang="en-US" altLang="en-US" sz="2400" dirty="0"/>
              <a:t>and </a:t>
            </a:r>
            <a:br>
              <a:rPr lang="en-US" altLang="en-US" sz="2400" dirty="0"/>
            </a:br>
            <a:r>
              <a:rPr lang="en-US" altLang="en-US" sz="2400" b="1" dirty="0">
                <a:solidFill>
                  <a:schemeClr val="accent1"/>
                </a:solidFill>
              </a:rPr>
              <a:t>myxoid </a:t>
            </a:r>
            <a:r>
              <a:rPr lang="en-US" altLang="en-US" sz="2400" b="1" dirty="0" err="1">
                <a:solidFill>
                  <a:schemeClr val="accent1"/>
                </a:solidFill>
              </a:rPr>
              <a:t>liposarcoma</a:t>
            </a:r>
            <a:endParaRPr lang="en-US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A50C1F-29B6-1647-923D-766A5A005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But who cares about anything except immunotherapy?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02333A-3B3F-A34B-97F6-72490CE87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3FECF-A870-484B-8D13-46A2D911D90D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A46AB-B77F-E94E-A891-A6F69FA8AB7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en-US"/>
              <a:t>ICI, immune checkpoint inhibitors; NY-ESO-1, New York esophageal squamous cell carcinoma-1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5705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411686812"/>
              </p:ext>
            </p:extLst>
          </p:nvPr>
        </p:nvGraphicFramePr>
        <p:xfrm>
          <a:off x="620713" y="1255454"/>
          <a:ext cx="10963275" cy="452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3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6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81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Year </a:t>
                      </a:r>
                    </a:p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(published)</a:t>
                      </a: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Drug(s)</a:t>
                      </a: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N</a:t>
                      </a: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Diagnosis</a:t>
                      </a: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RR (%)</a:t>
                      </a:r>
                    </a:p>
                  </a:txBody>
                  <a:tcPr marL="103590" marR="1035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2013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+mn-lt"/>
                        </a:rPr>
                        <a:t>ipilimumab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6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synovial sarcoma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0</a:t>
                      </a:r>
                    </a:p>
                  </a:txBody>
                  <a:tcPr marL="103590" marR="1035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3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2017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+mn-lt"/>
                        </a:rPr>
                        <a:t>pembrolizumab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86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bone sarcoma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STS</a:t>
                      </a: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5</a:t>
                      </a:r>
                    </a:p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18</a:t>
                      </a:r>
                    </a:p>
                  </a:txBody>
                  <a:tcPr marL="103590" marR="1035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2017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+mn-lt"/>
                        </a:rPr>
                        <a:t>nivolumab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12</a:t>
                      </a: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uterine LMS</a:t>
                      </a: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0</a:t>
                      </a:r>
                    </a:p>
                  </a:txBody>
                  <a:tcPr marL="103590" marR="1035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2018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+mn-lt"/>
                        </a:rPr>
                        <a:t>nivolumab</a:t>
                      </a:r>
                      <a:endParaRPr lang="en-US" sz="2000" dirty="0">
                        <a:latin typeface="+mn-lt"/>
                      </a:endParaRPr>
                    </a:p>
                    <a:p>
                      <a:pPr algn="ctr"/>
                      <a:endParaRPr lang="en-US" sz="1000" dirty="0">
                        <a:latin typeface="+mn-lt"/>
                      </a:endParaRPr>
                    </a:p>
                    <a:p>
                      <a:pPr algn="ctr"/>
                      <a:r>
                        <a:rPr lang="en-US" sz="2000" dirty="0" err="1">
                          <a:latin typeface="+mn-lt"/>
                        </a:rPr>
                        <a:t>nivolumab</a:t>
                      </a:r>
                      <a:r>
                        <a:rPr lang="en-US" sz="2000" dirty="0">
                          <a:latin typeface="+mn-lt"/>
                        </a:rPr>
                        <a:t> +</a:t>
                      </a:r>
                      <a:r>
                        <a:rPr lang="en-US" sz="2000" baseline="0" dirty="0">
                          <a:latin typeface="+mn-lt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</a:rPr>
                        <a:t>ipilimumab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43</a:t>
                      </a:r>
                    </a:p>
                    <a:p>
                      <a:pPr algn="ctr"/>
                      <a:endParaRPr lang="en-US" sz="1000" dirty="0">
                        <a:latin typeface="+mn-lt"/>
                      </a:endParaRPr>
                    </a:p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42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bone &amp; STS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5</a:t>
                      </a:r>
                    </a:p>
                    <a:p>
                      <a:pPr algn="ctr"/>
                      <a:endParaRPr lang="en-US" sz="1000" dirty="0">
                        <a:latin typeface="+mn-lt"/>
                      </a:endParaRPr>
                    </a:p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16</a:t>
                      </a:r>
                    </a:p>
                  </a:txBody>
                  <a:tcPr marL="103590" marR="1035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2018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+mn-lt"/>
                        </a:rPr>
                        <a:t>pembrolizumab</a:t>
                      </a:r>
                      <a:r>
                        <a:rPr lang="en-US" sz="2000" dirty="0">
                          <a:latin typeface="+mn-lt"/>
                        </a:rPr>
                        <a:t> + metronomic cyclophosphamide</a:t>
                      </a: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57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STS (incl GIST)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</a:t>
                      </a:r>
                    </a:p>
                  </a:txBody>
                  <a:tcPr marL="103590" marR="1035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2019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+mn-lt"/>
                        </a:rPr>
                        <a:t>nivolumab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21</a:t>
                      </a: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STS </a:t>
                      </a: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0</a:t>
                      </a:r>
                    </a:p>
                  </a:txBody>
                  <a:tcPr marL="103590" marR="1035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2019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103590" marR="103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+mn-lt"/>
                        </a:rPr>
                        <a:t>axitinib</a:t>
                      </a:r>
                      <a:r>
                        <a:rPr lang="en-US" sz="2000" dirty="0">
                          <a:latin typeface="+mn-lt"/>
                        </a:rPr>
                        <a:t> + </a:t>
                      </a:r>
                      <a:r>
                        <a:rPr lang="en-US" sz="2000" dirty="0" err="1">
                          <a:latin typeface="+mn-lt"/>
                        </a:rPr>
                        <a:t>pembrolizumab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33</a:t>
                      </a: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bone &amp; STS</a:t>
                      </a:r>
                    </a:p>
                  </a:txBody>
                  <a:tcPr marL="103590" marR="1035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25</a:t>
                      </a:r>
                    </a:p>
                  </a:txBody>
                  <a:tcPr marL="103590" marR="1035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ICI trials in advanced sarcomas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8DF132-4AEC-624A-A984-236AB85A9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9E4084-B745-A949-9E07-0D38043DE83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10660392" cy="3651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GIST, gastrointestinal stromal </a:t>
            </a:r>
            <a:r>
              <a:rPr lang="en-US" dirty="0" err="1"/>
              <a:t>tumour</a:t>
            </a:r>
            <a:r>
              <a:rPr lang="en-US" dirty="0"/>
              <a:t>; </a:t>
            </a:r>
            <a:r>
              <a:rPr lang="en-US" altLang="en-US" dirty="0">
                <a:ea typeface="Adobe Heiti Std R" panose="020B0400000000000000" pitchFamily="34" charset="-128"/>
              </a:rPr>
              <a:t>ICI, immune checkpoint inhibitors; LMS, leiomyosarcoma; </a:t>
            </a:r>
            <a:r>
              <a:rPr lang="en-US" altLang="en-US" dirty="0"/>
              <a:t>RR, response rate; STS, soft tissue sarcoma</a:t>
            </a:r>
          </a:p>
          <a:p>
            <a:pPr>
              <a:spcBef>
                <a:spcPts val="0"/>
              </a:spcBef>
            </a:pPr>
            <a:r>
              <a:rPr lang="en-US" altLang="en-US" dirty="0">
                <a:ea typeface="Adobe Heiti Std R" panose="020B0400000000000000" pitchFamily="34" charset="-128"/>
              </a:rPr>
              <a:t>1. Maki RG, et al. Sarcoma. 2013;2013:168145;  2. </a:t>
            </a:r>
            <a:r>
              <a:rPr lang="en-US" dirty="0" err="1"/>
              <a:t>Tawbi</a:t>
            </a:r>
            <a:r>
              <a:rPr lang="en-US" dirty="0"/>
              <a:t> HA, et al. </a:t>
            </a:r>
            <a:r>
              <a:rPr lang="it-IT" dirty="0"/>
              <a:t>Lancet </a:t>
            </a:r>
            <a:r>
              <a:rPr lang="it-IT" dirty="0" err="1"/>
              <a:t>Oncol</a:t>
            </a:r>
            <a:r>
              <a:rPr lang="it-IT" dirty="0"/>
              <a:t>. 2017;18:1493-1501;  3. Ben-Ami E, et al. </a:t>
            </a:r>
            <a:r>
              <a:rPr lang="it-IT" dirty="0" err="1"/>
              <a:t>Cancer</a:t>
            </a:r>
            <a:r>
              <a:rPr lang="it-IT" dirty="0"/>
              <a:t>. 2017;123:3285-90; </a:t>
            </a:r>
            <a:br>
              <a:rPr lang="it-IT" dirty="0"/>
            </a:br>
            <a:r>
              <a:rPr lang="it-IT" dirty="0"/>
              <a:t>4. </a:t>
            </a:r>
            <a:r>
              <a:rPr lang="en-US" dirty="0"/>
              <a:t>D’Angelo SP, et al. </a:t>
            </a:r>
            <a:r>
              <a:rPr lang="it-IT" dirty="0"/>
              <a:t>Lancet </a:t>
            </a:r>
            <a:r>
              <a:rPr lang="it-IT" dirty="0" err="1"/>
              <a:t>Oncol</a:t>
            </a:r>
            <a:r>
              <a:rPr lang="it-IT" dirty="0"/>
              <a:t>. 2018;19:416-26;  5. </a:t>
            </a:r>
            <a:r>
              <a:rPr lang="it-IT" dirty="0" err="1"/>
              <a:t>Toulmonde</a:t>
            </a:r>
            <a:r>
              <a:rPr lang="it-IT" dirty="0"/>
              <a:t> M, et al. JAMA </a:t>
            </a:r>
            <a:r>
              <a:rPr lang="it-IT" dirty="0" err="1"/>
              <a:t>Oncol</a:t>
            </a:r>
            <a:r>
              <a:rPr lang="it-IT" dirty="0"/>
              <a:t>. 2018;4:93-7;  6. </a:t>
            </a:r>
            <a:r>
              <a:rPr lang="it-IT" dirty="0" err="1"/>
              <a:t>Wilky</a:t>
            </a:r>
            <a:r>
              <a:rPr lang="it-IT" dirty="0"/>
              <a:t> BA, et al. Lancet </a:t>
            </a:r>
            <a:r>
              <a:rPr lang="it-IT" dirty="0" err="1"/>
              <a:t>Oncol</a:t>
            </a:r>
            <a:r>
              <a:rPr lang="it-IT" dirty="0"/>
              <a:t>. 2019;20:837-48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6037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816080" y="1425600"/>
            <a:ext cx="4767304" cy="4525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Histology subtype-specific responses (n=40)</a:t>
            </a:r>
          </a:p>
          <a:p>
            <a:r>
              <a:rPr lang="en-US" dirty="0"/>
              <a:t>UPS: 4/10</a:t>
            </a:r>
          </a:p>
          <a:p>
            <a:r>
              <a:rPr lang="en-US" dirty="0"/>
              <a:t>Dedifferentiated LPS: 2/10</a:t>
            </a:r>
          </a:p>
          <a:p>
            <a:r>
              <a:rPr lang="en-US" dirty="0"/>
              <a:t>Synovial sarcoma: 1/10</a:t>
            </a:r>
          </a:p>
          <a:p>
            <a:r>
              <a:rPr lang="en-US" dirty="0"/>
              <a:t>Leiomyosarcoma: 0/10</a:t>
            </a:r>
          </a:p>
          <a:p>
            <a:r>
              <a:rPr lang="en-US" dirty="0"/>
              <a:t>Median PFS for all patients: 18 weeks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SARC028: Pembrolizumab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905C34-75B3-A144-8340-E41DA0688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DECAA2E-D8C0-0E45-898D-83AE2F6F32E1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E9AA1FC-75E6-A040-BEEA-8423F2048C8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LPS, </a:t>
            </a:r>
            <a:r>
              <a:rPr lang="en-US" dirty="0" err="1"/>
              <a:t>liposarcoma</a:t>
            </a:r>
            <a:r>
              <a:rPr lang="en-US" dirty="0"/>
              <a:t>; PFS, progression-free survival; UPS, undifferentiated pleomorphic sarcoma</a:t>
            </a:r>
          </a:p>
          <a:p>
            <a:pPr>
              <a:spcBef>
                <a:spcPts val="300"/>
              </a:spcBef>
            </a:pPr>
            <a:r>
              <a:rPr lang="en-US" dirty="0" err="1"/>
              <a:t>Tawbi</a:t>
            </a:r>
            <a:r>
              <a:rPr lang="en-US" dirty="0"/>
              <a:t> HA, et al. </a:t>
            </a:r>
            <a:r>
              <a:rPr lang="it-IT" dirty="0"/>
              <a:t>Lancet </a:t>
            </a:r>
            <a:r>
              <a:rPr lang="it-IT" dirty="0" err="1"/>
              <a:t>Oncol</a:t>
            </a:r>
            <a:r>
              <a:rPr lang="it-IT" dirty="0"/>
              <a:t>. 2017;18:1493-1501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93A23B-1C1B-D247-9508-CECF6C2F0B53}"/>
              </a:ext>
            </a:extLst>
          </p:cNvPr>
          <p:cNvSpPr txBox="1"/>
          <p:nvPr/>
        </p:nvSpPr>
        <p:spPr>
          <a:xfrm>
            <a:off x="971749" y="2261394"/>
            <a:ext cx="27411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12504D-4038-6548-BE1F-30D622079542}"/>
              </a:ext>
            </a:extLst>
          </p:cNvPr>
          <p:cNvSpPr txBox="1"/>
          <p:nvPr/>
        </p:nvSpPr>
        <p:spPr>
          <a:xfrm rot="16200000">
            <a:off x="-925150" y="3372489"/>
            <a:ext cx="339997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Change in target lesion size from baseline (%)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7A194D-A731-7048-A28C-A418B9A6093C}"/>
              </a:ext>
            </a:extLst>
          </p:cNvPr>
          <p:cNvSpPr txBox="1"/>
          <p:nvPr/>
        </p:nvSpPr>
        <p:spPr>
          <a:xfrm>
            <a:off x="3327873" y="5828610"/>
            <a:ext cx="60548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Patients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C50685-B1AD-CC4C-B097-F4C1C260250A}"/>
              </a:ext>
            </a:extLst>
          </p:cNvPr>
          <p:cNvSpPr txBox="1"/>
          <p:nvPr/>
        </p:nvSpPr>
        <p:spPr>
          <a:xfrm>
            <a:off x="2523770" y="1124769"/>
            <a:ext cx="365978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Leiomyosarcoma (n=10)</a:t>
            </a:r>
          </a:p>
          <a:p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Undifferentiated pleomorphic sarcoma (n=10)</a:t>
            </a:r>
          </a:p>
          <a:p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Poorly differentiated or dedifferentiated </a:t>
            </a:r>
            <a:r>
              <a:rPr lang="en-US" sz="1200" dirty="0" err="1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liposarcoma</a:t>
            </a:r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(n=9)</a:t>
            </a:r>
          </a:p>
          <a:p>
            <a:r>
              <a:rPr lang="en-US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Synovial sarcoma (n=8)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4EA04C-9EE4-E944-9E3D-BCF1FCAF70AF}"/>
              </a:ext>
            </a:extLst>
          </p:cNvPr>
          <p:cNvSpPr txBox="1"/>
          <p:nvPr/>
        </p:nvSpPr>
        <p:spPr>
          <a:xfrm>
            <a:off x="971749" y="1124744"/>
            <a:ext cx="27411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300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246E1E9-1A3A-EC4F-B3A4-3B7435761913}"/>
              </a:ext>
            </a:extLst>
          </p:cNvPr>
          <p:cNvCxnSpPr/>
          <p:nvPr/>
        </p:nvCxnSpPr>
        <p:spPr>
          <a:xfrm>
            <a:off x="1282700" y="2369592"/>
            <a:ext cx="7937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10A931-BCC6-B241-A95B-84D76DBEBA03}"/>
              </a:ext>
            </a:extLst>
          </p:cNvPr>
          <p:cNvCxnSpPr/>
          <p:nvPr/>
        </p:nvCxnSpPr>
        <p:spPr>
          <a:xfrm>
            <a:off x="1282700" y="1239292"/>
            <a:ext cx="7937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A88348-887B-5E4E-97F0-6DFAF953E80E}"/>
              </a:ext>
            </a:extLst>
          </p:cNvPr>
          <p:cNvCxnSpPr/>
          <p:nvPr/>
        </p:nvCxnSpPr>
        <p:spPr>
          <a:xfrm>
            <a:off x="1282700" y="3496717"/>
            <a:ext cx="7937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30BFBE-FFEF-C345-B37C-1AB0E31A042E}"/>
              </a:ext>
            </a:extLst>
          </p:cNvPr>
          <p:cNvCxnSpPr/>
          <p:nvPr/>
        </p:nvCxnSpPr>
        <p:spPr>
          <a:xfrm>
            <a:off x="1282700" y="4627017"/>
            <a:ext cx="7937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E6BE87-5C46-0443-B950-573D17DA3D06}"/>
              </a:ext>
            </a:extLst>
          </p:cNvPr>
          <p:cNvCxnSpPr/>
          <p:nvPr/>
        </p:nvCxnSpPr>
        <p:spPr>
          <a:xfrm>
            <a:off x="1282700" y="5757317"/>
            <a:ext cx="7937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9B391E7-1CD7-6A41-A77F-22862D0A3DFF}"/>
              </a:ext>
            </a:extLst>
          </p:cNvPr>
          <p:cNvSpPr txBox="1"/>
          <p:nvPr/>
        </p:nvSpPr>
        <p:spPr>
          <a:xfrm>
            <a:off x="971749" y="3385344"/>
            <a:ext cx="27411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B6CC39-BF2F-AA47-A7FA-4C9B42B98257}"/>
              </a:ext>
            </a:extLst>
          </p:cNvPr>
          <p:cNvSpPr txBox="1"/>
          <p:nvPr/>
        </p:nvSpPr>
        <p:spPr>
          <a:xfrm>
            <a:off x="1154491" y="4512469"/>
            <a:ext cx="913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241D1B-8B36-EB49-95A2-EBFCD288AD34}"/>
              </a:ext>
            </a:extLst>
          </p:cNvPr>
          <p:cNvSpPr txBox="1"/>
          <p:nvPr/>
        </p:nvSpPr>
        <p:spPr>
          <a:xfrm>
            <a:off x="881981" y="5642769"/>
            <a:ext cx="36388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−100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101D46-CFB7-C146-A7DC-CB84EEC511CF}"/>
              </a:ext>
            </a:extLst>
          </p:cNvPr>
          <p:cNvSpPr txBox="1"/>
          <p:nvPr/>
        </p:nvSpPr>
        <p:spPr>
          <a:xfrm>
            <a:off x="1397457" y="4750594"/>
            <a:ext cx="11469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−30% reduction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337768E-D61A-AA4F-85AA-42B3FBB729AD}"/>
              </a:ext>
            </a:extLst>
          </p:cNvPr>
          <p:cNvCxnSpPr>
            <a:cxnSpLocks/>
          </p:cNvCxnSpPr>
          <p:nvPr/>
        </p:nvCxnSpPr>
        <p:spPr>
          <a:xfrm>
            <a:off x="1358900" y="4966742"/>
            <a:ext cx="4752975" cy="0"/>
          </a:xfrm>
          <a:prstGeom prst="line">
            <a:avLst/>
          </a:prstGeom>
          <a:ln w="12700">
            <a:solidFill>
              <a:schemeClr val="accent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1BE7B5-16C8-1E42-AF07-29586DB04199}"/>
              </a:ext>
            </a:extLst>
          </p:cNvPr>
          <p:cNvCxnSpPr>
            <a:cxnSpLocks/>
          </p:cNvCxnSpPr>
          <p:nvPr/>
        </p:nvCxnSpPr>
        <p:spPr>
          <a:xfrm flipH="1" flipV="1">
            <a:off x="1360490" y="1232942"/>
            <a:ext cx="1" cy="45227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E8AC660D-3B86-DA48-98A6-5F22B87FA9FA}"/>
              </a:ext>
            </a:extLst>
          </p:cNvPr>
          <p:cNvSpPr/>
          <p:nvPr/>
        </p:nvSpPr>
        <p:spPr>
          <a:xfrm>
            <a:off x="1387475" y="1232942"/>
            <a:ext cx="97200" cy="33908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3749704-6A1C-6341-BE1A-68B8999DAC35}"/>
              </a:ext>
            </a:extLst>
          </p:cNvPr>
          <p:cNvSpPr/>
          <p:nvPr/>
        </p:nvSpPr>
        <p:spPr>
          <a:xfrm>
            <a:off x="1515136" y="2795042"/>
            <a:ext cx="97200" cy="18287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4FC17C0-B4D0-DC49-9287-C6A1C0CF9530}"/>
              </a:ext>
            </a:extLst>
          </p:cNvPr>
          <p:cNvSpPr/>
          <p:nvPr/>
        </p:nvSpPr>
        <p:spPr>
          <a:xfrm>
            <a:off x="1642797" y="3372892"/>
            <a:ext cx="97200" cy="125094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2E8D55-F8D9-D24B-B216-CA040B08EAC2}"/>
              </a:ext>
            </a:extLst>
          </p:cNvPr>
          <p:cNvSpPr/>
          <p:nvPr/>
        </p:nvSpPr>
        <p:spPr>
          <a:xfrm>
            <a:off x="1770458" y="3534817"/>
            <a:ext cx="97200" cy="10890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D17351E-7E79-8443-BC8A-337E860AD05C}"/>
              </a:ext>
            </a:extLst>
          </p:cNvPr>
          <p:cNvSpPr/>
          <p:nvPr/>
        </p:nvSpPr>
        <p:spPr>
          <a:xfrm>
            <a:off x="1898119" y="3782467"/>
            <a:ext cx="97200" cy="84137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5520E3B-B15F-DC42-B352-92859D80C6FD}"/>
              </a:ext>
            </a:extLst>
          </p:cNvPr>
          <p:cNvSpPr/>
          <p:nvPr/>
        </p:nvSpPr>
        <p:spPr>
          <a:xfrm>
            <a:off x="2025780" y="3823742"/>
            <a:ext cx="97200" cy="8000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103FF32-935C-A548-8F8A-9023BC75C5B6}"/>
              </a:ext>
            </a:extLst>
          </p:cNvPr>
          <p:cNvSpPr/>
          <p:nvPr/>
        </p:nvSpPr>
        <p:spPr>
          <a:xfrm>
            <a:off x="2153441" y="3849142"/>
            <a:ext cx="97200" cy="7746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C141C9E-3D21-1144-A34C-67807308683B}"/>
              </a:ext>
            </a:extLst>
          </p:cNvPr>
          <p:cNvSpPr/>
          <p:nvPr/>
        </p:nvSpPr>
        <p:spPr>
          <a:xfrm>
            <a:off x="2281102" y="3982492"/>
            <a:ext cx="97200" cy="6413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435D7E1-F2D0-1145-9B94-D7D1CF3B1CB7}"/>
              </a:ext>
            </a:extLst>
          </p:cNvPr>
          <p:cNvSpPr/>
          <p:nvPr/>
        </p:nvSpPr>
        <p:spPr>
          <a:xfrm>
            <a:off x="2664085" y="4249192"/>
            <a:ext cx="97200" cy="3746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824AC02-19C2-2541-92BC-F13C9664C1AC}"/>
              </a:ext>
            </a:extLst>
          </p:cNvPr>
          <p:cNvSpPr/>
          <p:nvPr/>
        </p:nvSpPr>
        <p:spPr>
          <a:xfrm>
            <a:off x="2408763" y="4020592"/>
            <a:ext cx="97200" cy="60324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F0919B8-9057-8448-94FA-DD3184557D30}"/>
              </a:ext>
            </a:extLst>
          </p:cNvPr>
          <p:cNvSpPr/>
          <p:nvPr/>
        </p:nvSpPr>
        <p:spPr>
          <a:xfrm>
            <a:off x="2536424" y="4058691"/>
            <a:ext cx="97200" cy="56514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5E20C3A-F612-624A-ABFB-C327DF8B345B}"/>
              </a:ext>
            </a:extLst>
          </p:cNvPr>
          <p:cNvSpPr/>
          <p:nvPr/>
        </p:nvSpPr>
        <p:spPr>
          <a:xfrm>
            <a:off x="2791746" y="4328567"/>
            <a:ext cx="97200" cy="29527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14BBB8E-E5B0-6848-A360-44077629A0CC}"/>
              </a:ext>
            </a:extLst>
          </p:cNvPr>
          <p:cNvSpPr/>
          <p:nvPr/>
        </p:nvSpPr>
        <p:spPr>
          <a:xfrm>
            <a:off x="2919407" y="4366667"/>
            <a:ext cx="97200" cy="25717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6ECD907-BBFE-2844-9B5D-CCCFCB6AE731}"/>
              </a:ext>
            </a:extLst>
          </p:cNvPr>
          <p:cNvSpPr/>
          <p:nvPr/>
        </p:nvSpPr>
        <p:spPr>
          <a:xfrm>
            <a:off x="3047068" y="4404767"/>
            <a:ext cx="97200" cy="21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F67A971-8C79-9846-B4B8-5F3A40EF2694}"/>
              </a:ext>
            </a:extLst>
          </p:cNvPr>
          <p:cNvSpPr/>
          <p:nvPr/>
        </p:nvSpPr>
        <p:spPr>
          <a:xfrm>
            <a:off x="3174729" y="4404767"/>
            <a:ext cx="97200" cy="21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5535D15-844E-DB46-94F4-3B54F57BC04D}"/>
              </a:ext>
            </a:extLst>
          </p:cNvPr>
          <p:cNvSpPr/>
          <p:nvPr/>
        </p:nvSpPr>
        <p:spPr>
          <a:xfrm>
            <a:off x="3302390" y="4455567"/>
            <a:ext cx="97200" cy="16827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1F6BC61-8477-024F-AB96-A40F8664354D}"/>
              </a:ext>
            </a:extLst>
          </p:cNvPr>
          <p:cNvSpPr/>
          <p:nvPr/>
        </p:nvSpPr>
        <p:spPr>
          <a:xfrm>
            <a:off x="3430051" y="4458742"/>
            <a:ext cx="97200" cy="16509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D85C05-CA1B-1244-AB42-80BC93843884}"/>
              </a:ext>
            </a:extLst>
          </p:cNvPr>
          <p:cNvSpPr/>
          <p:nvPr/>
        </p:nvSpPr>
        <p:spPr>
          <a:xfrm>
            <a:off x="3557712" y="4468266"/>
            <a:ext cx="97200" cy="15557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8C5E0D6-BEE6-1D42-8916-9007E680BF33}"/>
              </a:ext>
            </a:extLst>
          </p:cNvPr>
          <p:cNvSpPr/>
          <p:nvPr/>
        </p:nvSpPr>
        <p:spPr>
          <a:xfrm>
            <a:off x="3685373" y="4487317"/>
            <a:ext cx="97200" cy="13652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2802920-DD9D-F64E-AB2C-65DAA4A4D9E4}"/>
              </a:ext>
            </a:extLst>
          </p:cNvPr>
          <p:cNvSpPr/>
          <p:nvPr/>
        </p:nvSpPr>
        <p:spPr>
          <a:xfrm>
            <a:off x="3813034" y="4506367"/>
            <a:ext cx="97200" cy="11747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4F2BCB3-629A-3E4D-B026-05A68C63C8CD}"/>
              </a:ext>
            </a:extLst>
          </p:cNvPr>
          <p:cNvSpPr/>
          <p:nvPr/>
        </p:nvSpPr>
        <p:spPr>
          <a:xfrm>
            <a:off x="3940695" y="4512717"/>
            <a:ext cx="97200" cy="1111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C4DDC6F-D8FD-6549-87A9-CBDE19600613}"/>
              </a:ext>
            </a:extLst>
          </p:cNvPr>
          <p:cNvSpPr/>
          <p:nvPr/>
        </p:nvSpPr>
        <p:spPr>
          <a:xfrm>
            <a:off x="4068356" y="4538117"/>
            <a:ext cx="97200" cy="8572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CD982E1-F36E-614B-BB7D-F4872C967D64}"/>
              </a:ext>
            </a:extLst>
          </p:cNvPr>
          <p:cNvSpPr/>
          <p:nvPr/>
        </p:nvSpPr>
        <p:spPr>
          <a:xfrm>
            <a:off x="4196017" y="4547642"/>
            <a:ext cx="97200" cy="761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EEDE120-E46A-184B-88F6-1C83B867B788}"/>
              </a:ext>
            </a:extLst>
          </p:cNvPr>
          <p:cNvSpPr/>
          <p:nvPr/>
        </p:nvSpPr>
        <p:spPr>
          <a:xfrm>
            <a:off x="4323678" y="4593996"/>
            <a:ext cx="97200" cy="3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357E274-1486-ED45-A8D7-9149AE946C17}"/>
              </a:ext>
            </a:extLst>
          </p:cNvPr>
          <p:cNvSpPr/>
          <p:nvPr/>
        </p:nvSpPr>
        <p:spPr>
          <a:xfrm>
            <a:off x="4451350" y="4604796"/>
            <a:ext cx="97200" cy="25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8B626FE-EBF2-B847-82CC-90A8ADE9C92C}"/>
              </a:ext>
            </a:extLst>
          </p:cNvPr>
          <p:cNvSpPr/>
          <p:nvPr/>
        </p:nvSpPr>
        <p:spPr>
          <a:xfrm>
            <a:off x="4702175" y="4630192"/>
            <a:ext cx="97200" cy="761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CA8F9E8-E26A-584E-835C-8AE4FA6F7835}"/>
              </a:ext>
            </a:extLst>
          </p:cNvPr>
          <p:cNvSpPr/>
          <p:nvPr/>
        </p:nvSpPr>
        <p:spPr>
          <a:xfrm>
            <a:off x="4830127" y="4630191"/>
            <a:ext cx="97200" cy="1111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E3527E7-D966-5941-88BC-A402F06CF4A7}"/>
              </a:ext>
            </a:extLst>
          </p:cNvPr>
          <p:cNvSpPr/>
          <p:nvPr/>
        </p:nvSpPr>
        <p:spPr>
          <a:xfrm>
            <a:off x="4958080" y="4630192"/>
            <a:ext cx="972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56B16A9-D1AC-1444-BAFE-21DBA69EEC9A}"/>
              </a:ext>
            </a:extLst>
          </p:cNvPr>
          <p:cNvSpPr/>
          <p:nvPr/>
        </p:nvSpPr>
        <p:spPr>
          <a:xfrm>
            <a:off x="5086032" y="4630192"/>
            <a:ext cx="97200" cy="317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899965C-4151-9249-ACD6-06C8B8C4CE8E}"/>
              </a:ext>
            </a:extLst>
          </p:cNvPr>
          <p:cNvSpPr/>
          <p:nvPr/>
        </p:nvSpPr>
        <p:spPr>
          <a:xfrm>
            <a:off x="5213984" y="4630192"/>
            <a:ext cx="97200" cy="342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AA9E2BB-FDC0-C646-AC2C-30392D6E21FA}"/>
              </a:ext>
            </a:extLst>
          </p:cNvPr>
          <p:cNvSpPr/>
          <p:nvPr/>
        </p:nvSpPr>
        <p:spPr>
          <a:xfrm>
            <a:off x="5341936" y="4630192"/>
            <a:ext cx="97200" cy="38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48BDF17-7BCC-8A48-A9AC-34EB08FA26A2}"/>
              </a:ext>
            </a:extLst>
          </p:cNvPr>
          <p:cNvSpPr/>
          <p:nvPr/>
        </p:nvSpPr>
        <p:spPr>
          <a:xfrm>
            <a:off x="5469888" y="4630191"/>
            <a:ext cx="97200" cy="5937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D2ADDD2-4D55-2B4A-A400-BD5ECE8FDAB9}"/>
              </a:ext>
            </a:extLst>
          </p:cNvPr>
          <p:cNvSpPr/>
          <p:nvPr/>
        </p:nvSpPr>
        <p:spPr>
          <a:xfrm>
            <a:off x="5597841" y="4630191"/>
            <a:ext cx="97200" cy="8445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F36131E-9910-8142-B17C-B863DFBCC198}"/>
              </a:ext>
            </a:extLst>
          </p:cNvPr>
          <p:cNvSpPr/>
          <p:nvPr/>
        </p:nvSpPr>
        <p:spPr>
          <a:xfrm>
            <a:off x="5981700" y="4630191"/>
            <a:ext cx="97200" cy="113030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75C5198-84AF-CB45-B1FD-E2CEC3F5AED4}"/>
              </a:ext>
            </a:extLst>
          </p:cNvPr>
          <p:cNvSpPr/>
          <p:nvPr/>
        </p:nvSpPr>
        <p:spPr>
          <a:xfrm>
            <a:off x="5853747" y="4630191"/>
            <a:ext cx="97200" cy="113030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174F939-4157-0446-A246-E37CD89984ED}"/>
              </a:ext>
            </a:extLst>
          </p:cNvPr>
          <p:cNvSpPr/>
          <p:nvPr/>
        </p:nvSpPr>
        <p:spPr>
          <a:xfrm>
            <a:off x="5725794" y="4630192"/>
            <a:ext cx="97200" cy="10255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68E9FD5-39C2-574D-BA2C-7CE8F355FCF8}"/>
              </a:ext>
            </a:extLst>
          </p:cNvPr>
          <p:cNvSpPr/>
          <p:nvPr/>
        </p:nvSpPr>
        <p:spPr>
          <a:xfrm>
            <a:off x="2342088" y="1172617"/>
            <a:ext cx="97200" cy="984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BE0DF8E-F592-4642-8762-4059DD0518F7}"/>
              </a:ext>
            </a:extLst>
          </p:cNvPr>
          <p:cNvSpPr/>
          <p:nvPr/>
        </p:nvSpPr>
        <p:spPr>
          <a:xfrm>
            <a:off x="2342088" y="1354650"/>
            <a:ext cx="97200" cy="984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4F842B4-99F5-8040-92A3-81A7F9C63823}"/>
              </a:ext>
            </a:extLst>
          </p:cNvPr>
          <p:cNvSpPr/>
          <p:nvPr/>
        </p:nvSpPr>
        <p:spPr>
          <a:xfrm>
            <a:off x="2342088" y="1536683"/>
            <a:ext cx="97200" cy="984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1791936-8068-F441-95DA-22F19CE89B36}"/>
              </a:ext>
            </a:extLst>
          </p:cNvPr>
          <p:cNvSpPr/>
          <p:nvPr/>
        </p:nvSpPr>
        <p:spPr>
          <a:xfrm>
            <a:off x="2342088" y="1718717"/>
            <a:ext cx="97200" cy="984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AEB54AC-0ADD-164C-BD9F-ABC1BD13D6D1}"/>
              </a:ext>
            </a:extLst>
          </p:cNvPr>
          <p:cNvSpPr/>
          <p:nvPr/>
        </p:nvSpPr>
        <p:spPr>
          <a:xfrm>
            <a:off x="4576763" y="4611996"/>
            <a:ext cx="97200" cy="1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A50419C-3EE1-7742-9850-3C3A7A212A0F}"/>
              </a:ext>
            </a:extLst>
          </p:cNvPr>
          <p:cNvCxnSpPr>
            <a:cxnSpLocks/>
          </p:cNvCxnSpPr>
          <p:nvPr/>
        </p:nvCxnSpPr>
        <p:spPr>
          <a:xfrm>
            <a:off x="1358900" y="4627017"/>
            <a:ext cx="475297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F42BBA6-EDA3-7148-9CE9-62DDFD88B44A}"/>
              </a:ext>
            </a:extLst>
          </p:cNvPr>
          <p:cNvCxnSpPr>
            <a:cxnSpLocks/>
          </p:cNvCxnSpPr>
          <p:nvPr/>
        </p:nvCxnSpPr>
        <p:spPr>
          <a:xfrm>
            <a:off x="1358900" y="5757317"/>
            <a:ext cx="475297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49646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E008D2-3EA1-A24D-9951-53B5698D0CB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Clr>
                <a:schemeClr val="accent1"/>
              </a:buClr>
              <a:buNone/>
            </a:pPr>
            <a:r>
              <a:rPr lang="en-GB" b="1" dirty="0"/>
              <a:t>Please note: </a:t>
            </a:r>
            <a:r>
              <a:rPr lang="en-GB" dirty="0"/>
              <a:t>Views expressed within this presentation are the personal opinions of the author. </a:t>
            </a:r>
            <a:br>
              <a:rPr lang="en-GB" dirty="0"/>
            </a:br>
            <a:r>
              <a:rPr lang="en-GB" dirty="0"/>
              <a:t>They do not necessarily represent the views of the author’s academic institution or the rest of </a:t>
            </a:r>
            <a:br>
              <a:rPr lang="en-GB" dirty="0"/>
            </a:br>
            <a:r>
              <a:rPr lang="en-GB" dirty="0"/>
              <a:t>SARCOMA CONNECT group.</a:t>
            </a:r>
          </a:p>
          <a:p>
            <a:pPr marL="0" indent="0">
              <a:spcBef>
                <a:spcPts val="2400"/>
              </a:spcBef>
              <a:buClr>
                <a:schemeClr val="accent1"/>
              </a:buClr>
              <a:buNone/>
            </a:pPr>
            <a:r>
              <a:rPr lang="en-GB" dirty="0"/>
              <a:t>This content is supported by an independent educational grant from Bayer. </a:t>
            </a:r>
          </a:p>
          <a:p>
            <a:pPr marL="0" indent="0">
              <a:spcBef>
                <a:spcPts val="2400"/>
              </a:spcBef>
              <a:buClr>
                <a:schemeClr val="accent1"/>
              </a:buClr>
              <a:buNone/>
            </a:pPr>
            <a:r>
              <a:rPr lang="en-GB" b="1" dirty="0">
                <a:solidFill>
                  <a:schemeClr val="tx2"/>
                </a:solidFill>
              </a:rPr>
              <a:t>Disclosures: </a:t>
            </a:r>
            <a:r>
              <a:rPr lang="en-GB" b="1" dirty="0" err="1">
                <a:solidFill>
                  <a:schemeClr val="accent1"/>
                </a:solidFill>
              </a:rPr>
              <a:t>Prof.</a:t>
            </a:r>
            <a:r>
              <a:rPr lang="en-GB" b="1" dirty="0">
                <a:solidFill>
                  <a:schemeClr val="accent1"/>
                </a:solidFill>
              </a:rPr>
              <a:t> Robert </a:t>
            </a:r>
            <a:r>
              <a:rPr lang="en-GB" b="1" dirty="0" err="1">
                <a:solidFill>
                  <a:schemeClr val="accent1"/>
                </a:solidFill>
              </a:rPr>
              <a:t>maki</a:t>
            </a:r>
            <a:r>
              <a:rPr lang="en-GB" b="1" dirty="0">
                <a:solidFill>
                  <a:schemeClr val="accent1"/>
                </a:solidFill>
              </a:rPr>
              <a:t> </a:t>
            </a:r>
            <a:r>
              <a:rPr lang="en-GB" dirty="0"/>
              <a:t>has received honoraria from the following: </a:t>
            </a:r>
          </a:p>
          <a:p>
            <a:r>
              <a:rPr lang="en-GB" dirty="0"/>
              <a:t>Consulting fees/honoraria: </a:t>
            </a:r>
            <a:r>
              <a:rPr lang="en-US" dirty="0"/>
              <a:t>American Board of Internal Medicine, American Society for Clinical Oncology, Bayer, </a:t>
            </a:r>
            <a:r>
              <a:rPr lang="en-US" dirty="0" err="1"/>
              <a:t>Deciphera</a:t>
            </a:r>
            <a:r>
              <a:rPr lang="en-US" dirty="0"/>
              <a:t>, Foundation Medicine, Immune Design, </a:t>
            </a:r>
            <a:r>
              <a:rPr lang="en-US" dirty="0" err="1"/>
              <a:t>Karyopharm</a:t>
            </a:r>
            <a:r>
              <a:rPr lang="en-US" dirty="0"/>
              <a:t>, Presage, </a:t>
            </a:r>
            <a:r>
              <a:rPr lang="en-US" dirty="0" err="1"/>
              <a:t>Tracon</a:t>
            </a:r>
            <a:r>
              <a:rPr lang="en-US" dirty="0"/>
              <a:t> </a:t>
            </a:r>
          </a:p>
          <a:p>
            <a:r>
              <a:rPr lang="en-US" dirty="0"/>
              <a:t>Clinical trials support to institution: </a:t>
            </a:r>
            <a:r>
              <a:rPr lang="en-GB" dirty="0"/>
              <a:t>Bayer, </a:t>
            </a:r>
            <a:r>
              <a:rPr lang="en-GB" dirty="0" err="1"/>
              <a:t>Karyopharm</a:t>
            </a:r>
            <a:r>
              <a:rPr lang="en-GB" dirty="0"/>
              <a:t>, Lilly, Pfizer, Presage, Regeneron, Sarcoma Alliance for Research through Collaboration, </a:t>
            </a:r>
            <a:r>
              <a:rPr lang="en-GB" dirty="0" err="1"/>
              <a:t>Springworks</a:t>
            </a:r>
            <a:endParaRPr lang="en-GB" dirty="0"/>
          </a:p>
          <a:p>
            <a:pPr>
              <a:buClr>
                <a:schemeClr val="accent1"/>
              </a:buClr>
            </a:pPr>
            <a:endParaRPr lang="en-GB" dirty="0"/>
          </a:p>
          <a:p>
            <a:pPr>
              <a:buClr>
                <a:schemeClr val="accent1"/>
              </a:buClr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C8FE1-878F-D644-BAF9-2821B6567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Disclosures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2C37D6-1CB7-A445-A659-C80657F7A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04CC5D-EBA8-9944-954D-B5CDF12FB96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F77A16-2C9D-494A-A030-85A670F2F91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08324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76FB1-384C-D748-ADCC-6EC7AA7AC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BF27FD-7E1B-3D45-87DD-D3BD3EBBB8EF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Sarcoma gene expression signatures from public databases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BD62C7-FE3D-AE46-B142-95C4D93344D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24454"/>
            <a:ext cx="10660392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CTLA-4, cytotoxic T lymphocyte antigen 4; DDLPS, dedifferentiated </a:t>
            </a:r>
            <a:r>
              <a:rPr lang="en-US" dirty="0" err="1"/>
              <a:t>liposarcoma</a:t>
            </a:r>
            <a:r>
              <a:rPr lang="en-US" dirty="0"/>
              <a:t>; LAG3, lymphocyte activating 3; LMS, leiomyosarcoma; NK, natural killer; PD-1, programmed death 1; PD-L1, programmed death ligand 1; PD-L2, programmed death ligand 2; SIC, sarcoma immune class; TIM3, T cell immunoglobulin and mucin-domain containing 3; TLS, tertiary lymphoid structures; TME, </a:t>
            </a:r>
            <a:r>
              <a:rPr lang="en-US" dirty="0" err="1"/>
              <a:t>tumour</a:t>
            </a:r>
            <a:r>
              <a:rPr lang="en-US" dirty="0"/>
              <a:t> microenvironment; UPS, undifferentiated pleomorphic sarcoma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fr-FR" dirty="0" err="1"/>
              <a:t>Petiprez</a:t>
            </a:r>
            <a:r>
              <a:rPr lang="fr-FR" dirty="0"/>
              <a:t> F, et al. Nature. 2020;577:556-60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F2C7D7-2434-9D42-BDF7-3FC444A66AC1}"/>
              </a:ext>
            </a:extLst>
          </p:cNvPr>
          <p:cNvSpPr/>
          <p:nvPr/>
        </p:nvSpPr>
        <p:spPr>
          <a:xfrm>
            <a:off x="596335" y="4232831"/>
            <a:ext cx="36053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5D8298"/>
                </a:solidFill>
              </a:rPr>
              <a:t>Heat map of the Pearson correlation of centroids from each SIC class of discovery cohorts (TCGA SARC, GSE21050, GSE21122 and GSE30929, n=608), with five immune classes and two groups of unclassified samples.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A2B588-C031-564F-8625-081EF781556D}"/>
              </a:ext>
            </a:extLst>
          </p:cNvPr>
          <p:cNvSpPr/>
          <p:nvPr/>
        </p:nvSpPr>
        <p:spPr>
          <a:xfrm>
            <a:off x="5591944" y="5389641"/>
            <a:ext cx="4824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5D8298"/>
                </a:solidFill>
              </a:rPr>
              <a:t>The </a:t>
            </a:r>
            <a:r>
              <a:rPr lang="en-US" sz="1400" dirty="0">
                <a:solidFill>
                  <a:srgbClr val="5D8298"/>
                </a:solidFill>
              </a:rPr>
              <a:t>Sarcoma Immune Class (SIC) </a:t>
            </a:r>
            <a:r>
              <a:rPr lang="en-GB" sz="1400" dirty="0">
                <a:solidFill>
                  <a:srgbClr val="5D8298"/>
                </a:solidFill>
              </a:rPr>
              <a:t>exhibit strongly different TMEs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49DFBC-071C-7247-87EA-C3BFE15DB17C}"/>
              </a:ext>
            </a:extLst>
          </p:cNvPr>
          <p:cNvGrpSpPr/>
          <p:nvPr/>
        </p:nvGrpSpPr>
        <p:grpSpPr>
          <a:xfrm>
            <a:off x="4439816" y="1160582"/>
            <a:ext cx="7336408" cy="4241800"/>
            <a:chOff x="4439816" y="1160582"/>
            <a:chExt cx="7336408" cy="4241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7FDB76-8578-E84A-B0EB-587B41CD7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992"/>
            <a:stretch/>
          </p:blipFill>
          <p:spPr>
            <a:xfrm>
              <a:off x="4439816" y="1160582"/>
              <a:ext cx="7336408" cy="42418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A7AB9F-DDC6-714D-BCE2-121F1713D011}"/>
                </a:ext>
              </a:extLst>
            </p:cNvPr>
            <p:cNvSpPr/>
            <p:nvPr/>
          </p:nvSpPr>
          <p:spPr>
            <a:xfrm>
              <a:off x="4561200" y="1182793"/>
              <a:ext cx="238105" cy="256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E1E432-C1EB-7B45-BBFA-992B96F4DD63}"/>
              </a:ext>
            </a:extLst>
          </p:cNvPr>
          <p:cNvGrpSpPr/>
          <p:nvPr/>
        </p:nvGrpSpPr>
        <p:grpSpPr>
          <a:xfrm>
            <a:off x="1040123" y="1244386"/>
            <a:ext cx="2717800" cy="2985650"/>
            <a:chOff x="1040123" y="1244386"/>
            <a:chExt cx="2717800" cy="298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CF97A5-42F9-6349-A013-5F4A3E789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0123" y="1268447"/>
              <a:ext cx="2717800" cy="296158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C4BD68-DAF0-2F4F-92CF-D16DDB0CE34E}"/>
                </a:ext>
              </a:extLst>
            </p:cNvPr>
            <p:cNvSpPr/>
            <p:nvPr/>
          </p:nvSpPr>
          <p:spPr>
            <a:xfrm>
              <a:off x="1137682" y="1244386"/>
              <a:ext cx="236069" cy="363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7520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05B8B49-92D4-EF4A-9881-3B09051448C9}"/>
              </a:ext>
            </a:extLst>
          </p:cNvPr>
          <p:cNvGrpSpPr/>
          <p:nvPr/>
        </p:nvGrpSpPr>
        <p:grpSpPr>
          <a:xfrm>
            <a:off x="996329" y="1097686"/>
            <a:ext cx="9689394" cy="3434785"/>
            <a:chOff x="266700" y="1981200"/>
            <a:chExt cx="9888031" cy="3505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B333FAF-83FC-F441-A8F4-2FFFF6CF0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" y="1981200"/>
              <a:ext cx="9888031" cy="35052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04F432-6793-1149-8793-F9229965B369}"/>
                </a:ext>
              </a:extLst>
            </p:cNvPr>
            <p:cNvSpPr/>
            <p:nvPr/>
          </p:nvSpPr>
          <p:spPr>
            <a:xfrm>
              <a:off x="5143500" y="2057400"/>
              <a:ext cx="228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51C0A2-6016-0B47-8BEC-9B80DB7A6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BF27FD-7E1B-3D45-87DD-D3BD3EBBB8EF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/>
          <a:lstStyle/>
          <a:p>
            <a:r>
              <a:rPr lang="en-US" dirty="0"/>
              <a:t>Pembrolizumab responders had signs of tertiary lymphoid structures (TLS)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BD543A-C388-FE44-A527-9F659AF3375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I/O, immuno-oncology; SIC, sarcoma immune class; TLS, tertiary lymphoid structures</a:t>
            </a:r>
          </a:p>
          <a:p>
            <a:pPr>
              <a:spcBef>
                <a:spcPts val="300"/>
              </a:spcBef>
            </a:pPr>
            <a:r>
              <a:rPr lang="fr-FR" dirty="0" err="1"/>
              <a:t>Petiprez</a:t>
            </a:r>
            <a:r>
              <a:rPr lang="fr-FR" dirty="0"/>
              <a:t> F, et al. Nature. 2020;577:556-60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7C2350-A458-E249-9E2E-44DBC4E33A5C}"/>
              </a:ext>
            </a:extLst>
          </p:cNvPr>
          <p:cNvSpPr/>
          <p:nvPr/>
        </p:nvSpPr>
        <p:spPr>
          <a:xfrm>
            <a:off x="619200" y="4437112"/>
            <a:ext cx="5630564" cy="101566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</a:rPr>
              <a:t>Representative immunofluorescence staining of a TLS </a:t>
            </a:r>
            <a:br>
              <a:rPr lang="en-GB" sz="1600" dirty="0">
                <a:solidFill>
                  <a:schemeClr val="tx2"/>
                </a:solidFill>
              </a:rPr>
            </a:br>
            <a:r>
              <a:rPr lang="en-GB" sz="1600" dirty="0">
                <a:solidFill>
                  <a:schemeClr val="tx2"/>
                </a:solidFill>
              </a:rPr>
              <a:t>for CD3 (magenta), CD20 (green) and PD1 (cyan)</a:t>
            </a:r>
          </a:p>
          <a:p>
            <a:r>
              <a:rPr lang="en-GB" sz="1400" dirty="0">
                <a:solidFill>
                  <a:schemeClr val="tx2"/>
                </a:solidFill>
              </a:rPr>
              <a:t>DAPI staining is shown in blue</a:t>
            </a:r>
          </a:p>
          <a:p>
            <a:r>
              <a:rPr lang="en-GB" sz="1400" dirty="0">
                <a:solidFill>
                  <a:schemeClr val="tx2"/>
                </a:solidFill>
              </a:rPr>
              <a:t>The merged image shows CD3+PD1+ double-positive cells (yellow arrows)</a:t>
            </a:r>
            <a:endParaRPr lang="en-GB" sz="1400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073EB-27E0-DE45-8265-749F37913471}"/>
              </a:ext>
            </a:extLst>
          </p:cNvPr>
          <p:cNvSpPr/>
          <p:nvPr/>
        </p:nvSpPr>
        <p:spPr>
          <a:xfrm>
            <a:off x="6241304" y="4437112"/>
            <a:ext cx="5112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</a:rPr>
              <a:t>Number of TLS among 5 SICs of 73 tumours of NTUH cohort (n=73)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230C23-4228-F549-A813-8C9D390D1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82" t="11234" r="876" b="70288"/>
          <a:stretch/>
        </p:blipFill>
        <p:spPr>
          <a:xfrm>
            <a:off x="10344472" y="3371369"/>
            <a:ext cx="1296144" cy="7837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BA62D8-42A3-EC4E-B34C-BE6BDF251C3F}"/>
              </a:ext>
            </a:extLst>
          </p:cNvPr>
          <p:cNvSpPr txBox="1"/>
          <p:nvPr/>
        </p:nvSpPr>
        <p:spPr>
          <a:xfrm>
            <a:off x="10537472" y="2996952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chemeClr val="tx2"/>
                </a:solidFill>
                <a:ea typeface="Aileron" charset="0"/>
                <a:cs typeface="Aileron" charset="0"/>
              </a:rPr>
              <a:t>SIC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2CE4CA-B8EB-FC43-9CC3-F2066EB41B8C}"/>
              </a:ext>
            </a:extLst>
          </p:cNvPr>
          <p:cNvSpPr/>
          <p:nvPr/>
        </p:nvSpPr>
        <p:spPr>
          <a:xfrm>
            <a:off x="1060986" y="5437989"/>
            <a:ext cx="11003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Overall SIC E tumours were associated with the highest response rate to pembrolizumab vs tumours from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other SICs (P=0.026)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E572E17-A24E-3648-A42D-3FB925AB4585}"/>
              </a:ext>
            </a:extLst>
          </p:cNvPr>
          <p:cNvSpPr/>
          <p:nvPr/>
        </p:nvSpPr>
        <p:spPr>
          <a:xfrm>
            <a:off x="619200" y="5486063"/>
            <a:ext cx="408224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58461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Unselected patients Rx PD-1 antagonist – median PFS</a:t>
            </a:r>
          </a:p>
          <a:p>
            <a:pPr lvl="1"/>
            <a:r>
              <a:rPr lang="en-US" dirty="0"/>
              <a:t>4.1 months – SARC028 – 4 cohorts of 10 patients each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1.4 months – PEMBROSARC trial, unselected n=57</a:t>
            </a:r>
            <a:r>
              <a:rPr lang="en-US" baseline="30000" dirty="0"/>
              <a:t>2</a:t>
            </a:r>
          </a:p>
          <a:p>
            <a:pPr>
              <a:spcBef>
                <a:spcPts val="2400"/>
              </a:spcBef>
            </a:pPr>
            <a:r>
              <a:rPr lang="en-US" dirty="0"/>
              <a:t>PEMBROSARC trial, response by TLS status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Screened 240 patients for TLS(+)</a:t>
            </a:r>
          </a:p>
          <a:p>
            <a:pPr lvl="1"/>
            <a:r>
              <a:rPr lang="en-US" dirty="0"/>
              <a:t>48 were (+) by central review (20%), 35 included on trial: WDDDLS, UPS, leiomyosarcoma </a:t>
            </a:r>
          </a:p>
          <a:p>
            <a:pPr lvl="1"/>
            <a:r>
              <a:rPr lang="en-US" dirty="0"/>
              <a:t>Therapy: pembrolizumab IV q3w and oral cyclophosphamide 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ASCO 2021: TLS IHC screening for I/O therapy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1D18D4-9599-7541-89A5-C800977B8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8EB0C-79E8-9F42-9CD8-852619938B2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09320"/>
            <a:ext cx="10571277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IHC, immunohistochemistry; I/O, immuno-oncology; IV, intravenous; PD-1, programmed death 1; PFS, progression-free survival; q3w, every 3 weeks; Rx, </a:t>
            </a:r>
            <a:r>
              <a:rPr lang="en-US" dirty="0" err="1"/>
              <a:t>chemoatherapy</a:t>
            </a:r>
            <a:r>
              <a:rPr lang="en-US" dirty="0"/>
              <a:t>; TLS, tertiary lymphoid structures; UPS, undifferentiated pleomorphic sarcoma; WDDDLS, well-differentiated and dedifferentiated </a:t>
            </a:r>
            <a:r>
              <a:rPr lang="en-US" dirty="0" err="1"/>
              <a:t>liposarcoma</a:t>
            </a:r>
            <a:endParaRPr lang="en-US" dirty="0"/>
          </a:p>
          <a:p>
            <a:pPr>
              <a:spcBef>
                <a:spcPts val="300"/>
              </a:spcBef>
            </a:pPr>
            <a:r>
              <a:rPr lang="en-US" dirty="0"/>
              <a:t>1. </a:t>
            </a:r>
            <a:r>
              <a:rPr lang="en-US" dirty="0" err="1"/>
              <a:t>Tawbi</a:t>
            </a:r>
            <a:r>
              <a:rPr lang="en-US" dirty="0"/>
              <a:t> HA, et al. </a:t>
            </a:r>
            <a:r>
              <a:rPr lang="it-IT" dirty="0"/>
              <a:t>Lancet </a:t>
            </a:r>
            <a:r>
              <a:rPr lang="it-IT" dirty="0" err="1"/>
              <a:t>Oncol</a:t>
            </a:r>
            <a:r>
              <a:rPr lang="it-IT" dirty="0"/>
              <a:t>. 2017;18:1493-1501;  2. </a:t>
            </a:r>
            <a:r>
              <a:rPr lang="it-IT" dirty="0" err="1"/>
              <a:t>Toulmonde</a:t>
            </a:r>
            <a:r>
              <a:rPr lang="it-IT" dirty="0"/>
              <a:t> M, et al. JAMA </a:t>
            </a:r>
            <a:r>
              <a:rPr lang="it-IT" dirty="0" err="1"/>
              <a:t>Oncol</a:t>
            </a:r>
            <a:r>
              <a:rPr lang="it-IT" dirty="0"/>
              <a:t>. 2018;4:93-7;  3. Italiano A, et al. </a:t>
            </a:r>
            <a:r>
              <a:rPr lang="en-US" dirty="0"/>
              <a:t>J </a:t>
            </a:r>
            <a:r>
              <a:rPr lang="en-US" dirty="0" err="1"/>
              <a:t>Clin</a:t>
            </a:r>
            <a:r>
              <a:rPr lang="en-US" dirty="0"/>
              <a:t> Oncol. 2021;39(15_suppl):11507</a:t>
            </a:r>
          </a:p>
        </p:txBody>
      </p:sp>
    </p:spTree>
    <p:extLst>
      <p:ext uri="{BB962C8B-B14F-4D97-AF65-F5344CB8AC3E}">
        <p14:creationId xmlns:p14="http://schemas.microsoft.com/office/powerpoint/2010/main" val="256615154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r="32003" b="5109"/>
          <a:stretch/>
        </p:blipFill>
        <p:spPr>
          <a:xfrm>
            <a:off x="642538" y="1425575"/>
            <a:ext cx="7973742" cy="429474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selected patients vs unselected patients of prior study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C20343-F353-1F46-ADF4-4C741220F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762E8B-13EF-984A-88A2-9F17E2A6CD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CI, confidence interval; TLS, tertiary lymphoid structures</a:t>
            </a:r>
            <a:br>
              <a:rPr lang="en-US" dirty="0"/>
            </a:br>
            <a:r>
              <a:rPr lang="en-US" dirty="0"/>
              <a:t>*</a:t>
            </a:r>
            <a:r>
              <a:rPr lang="en-US" dirty="0" err="1"/>
              <a:t>Toulmonde</a:t>
            </a:r>
            <a:r>
              <a:rPr lang="en-US" dirty="0"/>
              <a:t> et al. Jama Oncol. 2017</a:t>
            </a:r>
          </a:p>
          <a:p>
            <a:pPr>
              <a:spcBef>
                <a:spcPts val="300"/>
              </a:spcBef>
            </a:pPr>
            <a:r>
              <a:rPr lang="it-IT" dirty="0"/>
              <a:t>Italiano A, et al. </a:t>
            </a:r>
            <a:r>
              <a:rPr lang="en-US" dirty="0"/>
              <a:t>J </a:t>
            </a:r>
            <a:r>
              <a:rPr lang="en-US" dirty="0" err="1"/>
              <a:t>Clin</a:t>
            </a:r>
            <a:r>
              <a:rPr lang="en-US" dirty="0"/>
              <a:t> Oncol. 2021;39(15_suppl):11507 </a:t>
            </a:r>
            <a:r>
              <a:rPr lang="en-GB" dirty="0"/>
              <a:t>(ASCO 2021 abstract #11507)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60854" y="1290912"/>
            <a:ext cx="5471864" cy="192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560D673-E76E-7C40-82ED-1B4D53B56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62429"/>
              </p:ext>
            </p:extLst>
          </p:nvPr>
        </p:nvGraphicFramePr>
        <p:xfrm>
          <a:off x="4943872" y="1405711"/>
          <a:ext cx="6638527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7080">
                  <a:extLst>
                    <a:ext uri="{9D8B030D-6E8A-4147-A177-3AD203B41FA5}">
                      <a16:colId xmlns:a16="http://schemas.microsoft.com/office/drawing/2014/main" val="3923106778"/>
                    </a:ext>
                  </a:extLst>
                </a:gridCol>
                <a:gridCol w="2079464">
                  <a:extLst>
                    <a:ext uri="{9D8B030D-6E8A-4147-A177-3AD203B41FA5}">
                      <a16:colId xmlns:a16="http://schemas.microsoft.com/office/drawing/2014/main" val="4105829655"/>
                    </a:ext>
                  </a:extLst>
                </a:gridCol>
                <a:gridCol w="1741983">
                  <a:extLst>
                    <a:ext uri="{9D8B030D-6E8A-4147-A177-3AD203B41FA5}">
                      <a16:colId xmlns:a16="http://schemas.microsoft.com/office/drawing/2014/main" val="38567462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TLS cohort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N=35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Previous cohorts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N=41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515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Median progression-free survival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4.1 months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(95% CI: 2.4-12.5)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1.4 months*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(95% CI: 1.3-2.7)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19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6 months non-progression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2"/>
                          </a:solidFill>
                        </a:rPr>
                        <a:t>40.0 (22.7-59.4)</a:t>
                      </a:r>
                      <a:br>
                        <a:rPr lang="en-US" sz="1400" b="1" dirty="0">
                          <a:solidFill>
                            <a:schemeClr val="accent2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accent2"/>
                          </a:solidFill>
                        </a:rPr>
                        <a:t>First endpoint reached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4.9% (0.6-16.5)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185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23043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Primary endpoint: 6 month non-progression rate</a:t>
            </a:r>
          </a:p>
          <a:p>
            <a:pPr>
              <a:spcBef>
                <a:spcPts val="2400"/>
              </a:spcBef>
            </a:pPr>
            <a:r>
              <a:rPr lang="en-US" dirty="0"/>
              <a:t>8/30 (27%) had RECIST PR</a:t>
            </a:r>
          </a:p>
          <a:p>
            <a:pPr>
              <a:spcBef>
                <a:spcPts val="2400"/>
              </a:spcBef>
            </a:pPr>
            <a:r>
              <a:rPr lang="en-US" dirty="0"/>
              <a:t>13/30 (43%) had </a:t>
            </a:r>
            <a:r>
              <a:rPr lang="en-US" dirty="0" err="1"/>
              <a:t>tumour</a:t>
            </a:r>
            <a:r>
              <a:rPr lang="en-US" dirty="0"/>
              <a:t> shrinking of any sort</a:t>
            </a:r>
          </a:p>
          <a:p>
            <a:pPr>
              <a:spcBef>
                <a:spcPts val="2400"/>
              </a:spcBef>
            </a:pPr>
            <a:r>
              <a:rPr lang="en-US" dirty="0"/>
              <a:t>Median PFS 4.1 months, median OS 14.5 months</a:t>
            </a:r>
          </a:p>
          <a:p>
            <a:pPr>
              <a:spcBef>
                <a:spcPts val="2400"/>
              </a:spcBef>
            </a:pPr>
            <a:r>
              <a:rPr lang="en-US" dirty="0"/>
              <a:t>Compare to prior response rate in French trial of 2%</a:t>
            </a:r>
          </a:p>
          <a:p>
            <a:pPr>
              <a:spcBef>
                <a:spcPts val="2400"/>
              </a:spcBef>
            </a:pPr>
            <a:r>
              <a:rPr lang="en-US" dirty="0"/>
              <a:t>Raises the question of how we can best screen patients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ASCO 2021: TLS IHC screening for I/O therapy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08F69D-E220-5F4B-8CEE-E4EEE9F75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B5955F-DBBB-8540-AA39-BECB0923D9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10516376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IHC, immunohistochemistry; I/O, immuno-oncology; OS, overall survival; PFS, progression-free survival; PR, partial response; </a:t>
            </a:r>
            <a:br>
              <a:rPr lang="en-US" dirty="0"/>
            </a:br>
            <a:r>
              <a:rPr lang="en-US" dirty="0"/>
              <a:t>RECIST, Response Evaluation Criteria in Solid </a:t>
            </a:r>
            <a:r>
              <a:rPr lang="en-US" dirty="0" err="1"/>
              <a:t>Tumours</a:t>
            </a:r>
            <a:r>
              <a:rPr lang="en-US" dirty="0"/>
              <a:t>; TLS, tertiary lymphoid structures</a:t>
            </a:r>
          </a:p>
          <a:p>
            <a:pPr>
              <a:spcBef>
                <a:spcPts val="300"/>
              </a:spcBef>
            </a:pPr>
            <a:r>
              <a:rPr lang="it-IT" dirty="0"/>
              <a:t>Italiano A, et al. </a:t>
            </a:r>
            <a:r>
              <a:rPr lang="en-US" dirty="0"/>
              <a:t>J </a:t>
            </a:r>
            <a:r>
              <a:rPr lang="en-US" dirty="0" err="1"/>
              <a:t>Clin</a:t>
            </a:r>
            <a:r>
              <a:rPr lang="en-US" dirty="0"/>
              <a:t> Oncol. 2021;39(15_suppl):11507</a:t>
            </a:r>
          </a:p>
        </p:txBody>
      </p:sp>
    </p:spTree>
    <p:extLst>
      <p:ext uri="{BB962C8B-B14F-4D97-AF65-F5344CB8AC3E}">
        <p14:creationId xmlns:p14="http://schemas.microsoft.com/office/powerpoint/2010/main" val="278400643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/>
              <a:t>Cellular therapeutics (NY-ESO-1, MAGE-A4) are active in myxoid liposarcoma, synovial sarcoma</a:t>
            </a:r>
          </a:p>
          <a:p>
            <a:pPr>
              <a:spcBef>
                <a:spcPts val="2400"/>
              </a:spcBef>
            </a:pPr>
            <a:r>
              <a:rPr lang="en-GB"/>
              <a:t>PD-1, (PD-L1) inhibitors are active in specific diagnoses amongst the 70 or so sarcoma subtypes</a:t>
            </a:r>
          </a:p>
          <a:p>
            <a:pPr lvl="1"/>
            <a:r>
              <a:rPr lang="en-GB"/>
              <a:t>UPS, angiosarcoma, dedifferentiated liposarcoma and others (e.g. ASPS) have supportive trials data</a:t>
            </a:r>
          </a:p>
          <a:p>
            <a:pPr>
              <a:spcBef>
                <a:spcPts val="2400"/>
              </a:spcBef>
            </a:pPr>
            <a:r>
              <a:rPr lang="en-GB"/>
              <a:t>Biomarker screening increases the odds of success</a:t>
            </a:r>
          </a:p>
          <a:p>
            <a:pPr>
              <a:spcBef>
                <a:spcPts val="2400"/>
              </a:spcBef>
            </a:pPr>
            <a:r>
              <a:rPr lang="en-GB"/>
              <a:t>As with other cancers, combination immunotherapy trials are underway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Immunotherapy: Take-home messages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8C55B-8A86-D547-8836-5181E67E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DBAF7-21E0-1D4D-B336-34BBC62562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10372360" cy="365125"/>
          </a:xfrm>
        </p:spPr>
        <p:txBody>
          <a:bodyPr/>
          <a:lstStyle/>
          <a:p>
            <a:r>
              <a:rPr lang="en-US" altLang="en-US" dirty="0"/>
              <a:t>ASPS, alveolar soft part sarcoma; </a:t>
            </a:r>
            <a:r>
              <a:rPr lang="en-US" dirty="0"/>
              <a:t>MAGE-A4, melanoma-associated antigen 4; </a:t>
            </a:r>
            <a:r>
              <a:rPr lang="en-US" altLang="en-US" dirty="0"/>
              <a:t>NY-ESO-1, New York esophageal squamous cell carcinoma 1; </a:t>
            </a:r>
            <a:r>
              <a:rPr lang="en-US" dirty="0"/>
              <a:t>PD-1, programmed death 1; PD-L1, programmed death ligand 1; UPS, undifferentiated pleomorphic sarcoma</a:t>
            </a:r>
            <a:r>
              <a:rPr lang="en-US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01540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F775A-74DE-AA43-A9ED-7E4800DF2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Late-breaking abstracts from ESMo 2021</a:t>
            </a:r>
            <a:endParaRPr lang="en-CH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43CAA15-B11F-E044-83A1-9947632889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47194-FEC7-1D4A-B676-CC1495EFB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42771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BC04CA-C5D1-384C-B9BD-2C80D8CAC34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200" y="1412776"/>
            <a:ext cx="3675616" cy="4525200"/>
          </a:xfrm>
        </p:spPr>
        <p:txBody>
          <a:bodyPr/>
          <a:lstStyle/>
          <a:p>
            <a:pPr marL="0" indent="0">
              <a:buNone/>
            </a:pPr>
            <a:r>
              <a:rPr lang="en-CH" b="1" dirty="0">
                <a:solidFill>
                  <a:schemeClr val="accent1"/>
                </a:solidFill>
                <a:ea typeface="Aileron" charset="0"/>
                <a:cs typeface="Aileron" charset="0"/>
              </a:rPr>
              <a:t>Background:</a:t>
            </a:r>
          </a:p>
          <a:p>
            <a:pPr marL="0" indent="0">
              <a:buNone/>
            </a:pPr>
            <a:r>
              <a:rPr lang="en-CH" sz="1800" b="1" dirty="0">
                <a:solidFill>
                  <a:schemeClr val="tx2"/>
                </a:solidFill>
                <a:ea typeface="Aileron" charset="0"/>
                <a:cs typeface="Aileron" charset="0"/>
              </a:rPr>
              <a:t>REGOBONE (</a:t>
            </a:r>
            <a:r>
              <a:rPr lang="en-GB" sz="1800" b="1" dirty="0">
                <a:solidFill>
                  <a:schemeClr val="tx2"/>
                </a:solidFill>
                <a:ea typeface="Aileron" charset="0"/>
                <a:cs typeface="Aileron" charset="0"/>
              </a:rPr>
              <a:t>NCT02389244)</a:t>
            </a:r>
            <a:r>
              <a:rPr lang="en-CH" sz="1800" dirty="0">
                <a:solidFill>
                  <a:schemeClr val="tx2"/>
                </a:solidFill>
                <a:ea typeface="Aileron" charset="0"/>
                <a:cs typeface="Aileron" charset="0"/>
              </a:rPr>
              <a:t> = investigator-initiated study to explore the activity of regorafenib in patients with relapsed advanced and/or metastatic chordoma as well as cohorts of other primary bone sarcomas in separate parallel cohorts</a:t>
            </a:r>
          </a:p>
          <a:p>
            <a:pPr marL="0" indent="0">
              <a:buNone/>
            </a:pPr>
            <a:r>
              <a:rPr lang="en-CH" sz="1800" b="1" dirty="0">
                <a:solidFill>
                  <a:schemeClr val="tx2"/>
                </a:solidFill>
                <a:ea typeface="Aileron" charset="0"/>
                <a:cs typeface="Aileron" charset="0"/>
              </a:rPr>
              <a:t>REGOBONE</a:t>
            </a:r>
            <a:r>
              <a:rPr lang="en-CH" sz="1800" dirty="0">
                <a:solidFill>
                  <a:schemeClr val="tx2"/>
                </a:solidFill>
                <a:ea typeface="Aileron" charset="0"/>
                <a:cs typeface="Aileron" charset="0"/>
              </a:rPr>
              <a:t> has shown prior signals of regorafenib activity in </a:t>
            </a:r>
            <a:r>
              <a:rPr lang="en-CH" sz="18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osteosarcoma, chondrosarcoma and Ewing sarcoma cohorts</a:t>
            </a:r>
            <a:endParaRPr lang="en-CH" sz="1800" dirty="0">
              <a:solidFill>
                <a:schemeClr val="tx2"/>
              </a:solidFill>
              <a:ea typeface="Aileron" charset="0"/>
              <a:cs typeface="Aileron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CE1B41-8875-9442-BB42-1A02211C6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/>
          <a:lstStyle/>
          <a:p>
            <a:r>
              <a:rPr lang="en-US" dirty="0"/>
              <a:t>CHORDOMA IN REGOBONE: STUDY DESIGN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2723D6-4926-5A4E-88D2-7A33900B8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C15AC8-2805-6342-8614-6C9CC25F151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Source: </a:t>
            </a:r>
            <a:r>
              <a:rPr lang="en-US" dirty="0" err="1"/>
              <a:t>Duffaud</a:t>
            </a:r>
            <a:r>
              <a:rPr lang="en-US" dirty="0"/>
              <a:t> F. et al. ESMO 2021 LBA58</a:t>
            </a:r>
          </a:p>
          <a:p>
            <a:pPr>
              <a:spcBef>
                <a:spcPts val="300"/>
              </a:spcBef>
            </a:pPr>
            <a:r>
              <a:rPr lang="en-US" dirty="0"/>
              <a:t>BSC, best standard of care; PFS; progression-free survival; </a:t>
            </a:r>
            <a:r>
              <a:rPr lang="en-US" dirty="0" err="1"/>
              <a:t>qd</a:t>
            </a:r>
            <a:r>
              <a:rPr lang="en-US" dirty="0"/>
              <a:t>, once a day; REGO, regorafenib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CF00B8-3822-7042-8F5A-0DB2CB6F0F92}"/>
              </a:ext>
            </a:extLst>
          </p:cNvPr>
          <p:cNvCxnSpPr>
            <a:cxnSpLocks/>
          </p:cNvCxnSpPr>
          <p:nvPr/>
        </p:nvCxnSpPr>
        <p:spPr>
          <a:xfrm flipH="1">
            <a:off x="6227879" y="2708539"/>
            <a:ext cx="367743" cy="0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A71427-E030-D743-9AE0-19723F1CEFC7}"/>
              </a:ext>
            </a:extLst>
          </p:cNvPr>
          <p:cNvCxnSpPr>
            <a:cxnSpLocks/>
          </p:cNvCxnSpPr>
          <p:nvPr/>
        </p:nvCxnSpPr>
        <p:spPr>
          <a:xfrm flipH="1">
            <a:off x="6642548" y="2270556"/>
            <a:ext cx="660079" cy="448889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D2E677-B66F-7743-A11C-29A5DA23C811}"/>
              </a:ext>
            </a:extLst>
          </p:cNvPr>
          <p:cNvCxnSpPr>
            <a:cxnSpLocks/>
          </p:cNvCxnSpPr>
          <p:nvPr/>
        </p:nvCxnSpPr>
        <p:spPr>
          <a:xfrm flipH="1" flipV="1">
            <a:off x="6642548" y="2711129"/>
            <a:ext cx="660079" cy="448889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3D81857-7165-2C45-9AE2-195F65A68246}"/>
              </a:ext>
            </a:extLst>
          </p:cNvPr>
          <p:cNvSpPr/>
          <p:nvPr/>
        </p:nvSpPr>
        <p:spPr>
          <a:xfrm>
            <a:off x="6608907" y="2414382"/>
            <a:ext cx="602465" cy="60246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R</a:t>
            </a:r>
            <a:br>
              <a:rPr lang="en-US" dirty="0"/>
            </a:br>
            <a:r>
              <a:rPr lang="en-US" sz="1000" b="1" dirty="0"/>
              <a:t>2:1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8155D5-2797-3242-B8B6-E9C14DD7A716}"/>
              </a:ext>
            </a:extLst>
          </p:cNvPr>
          <p:cNvSpPr/>
          <p:nvPr/>
        </p:nvSpPr>
        <p:spPr>
          <a:xfrm>
            <a:off x="7314772" y="1621772"/>
            <a:ext cx="1692000" cy="86626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Regorafenib (REGO) 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160 mg </a:t>
            </a:r>
            <a:r>
              <a:rPr lang="en-GB" altLang="zh-CN" sz="1200" b="1" dirty="0" err="1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qd</a:t>
            </a: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+ BSC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3 weeks on/1 week off</a:t>
            </a:r>
            <a:endParaRPr lang="en-GB" altLang="zh-CN" sz="1200" dirty="0">
              <a:solidFill>
                <a:schemeClr val="bg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38156BA-558F-D54A-A555-0DBA4E2BE172}"/>
              </a:ext>
            </a:extLst>
          </p:cNvPr>
          <p:cNvSpPr/>
          <p:nvPr/>
        </p:nvSpPr>
        <p:spPr>
          <a:xfrm>
            <a:off x="4854735" y="2108881"/>
            <a:ext cx="1481322" cy="1240055"/>
          </a:xfrm>
          <a:prstGeom prst="roundRect">
            <a:avLst>
              <a:gd name="adj" fmla="val 7641"/>
            </a:avLst>
          </a:prstGeom>
          <a:solidFill>
            <a:schemeClr val="accent6">
              <a:lumMod val="75000"/>
            </a:scheme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>
              <a:spcBef>
                <a:spcPts val="200"/>
              </a:spcBef>
            </a:pPr>
            <a:r>
              <a:rPr lang="en-GB" sz="1200" b="1" dirty="0">
                <a:solidFill>
                  <a:schemeClr val="bg1"/>
                </a:solidFill>
              </a:rPr>
              <a:t>Advanced and/or metastatic chordoma</a:t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After 0 to 2 prior lines of systemic therapy</a:t>
            </a:r>
            <a:endParaRPr lang="en-GB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asellaDiTesto 5">
            <a:extLst>
              <a:ext uri="{FF2B5EF4-FFF2-40B4-BE49-F238E27FC236}">
                <a16:creationId xmlns:a16="http://schemas.microsoft.com/office/drawing/2014/main" id="{679C8F70-E922-5C4F-83BF-976B446EC247}"/>
              </a:ext>
            </a:extLst>
          </p:cNvPr>
          <p:cNvSpPr txBox="1"/>
          <p:nvPr/>
        </p:nvSpPr>
        <p:spPr>
          <a:xfrm>
            <a:off x="4854735" y="3925515"/>
            <a:ext cx="4152037" cy="1015653"/>
          </a:xfrm>
          <a:prstGeom prst="rect">
            <a:avLst/>
          </a:prstGeom>
          <a:noFill/>
        </p:spPr>
        <p:txBody>
          <a:bodyPr wrap="square" lIns="0" tIns="45715" rIns="91428" bIns="45715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Clr>
                <a:schemeClr val="accent1"/>
              </a:buClr>
              <a:buFont typeface="Arial"/>
              <a:buChar char="•"/>
            </a:pPr>
            <a:r>
              <a:rPr lang="en-GB" sz="1200" dirty="0"/>
              <a:t>Treatment duration: until objective progression, unacceptable toxicity, or patient withdrawal</a:t>
            </a:r>
          </a:p>
          <a:p>
            <a:pPr marL="177800" indent="-177800">
              <a:buClr>
                <a:schemeClr val="accent1"/>
              </a:buClr>
              <a:buFont typeface="Arial"/>
              <a:buChar char="•"/>
            </a:pPr>
            <a:r>
              <a:rPr lang="en-GB" sz="1200" dirty="0"/>
              <a:t>Disease staging at baseline and repeated at months 1, 2, 3, 4, then every 8 weeks until end of study drug dosing</a:t>
            </a:r>
          </a:p>
          <a:p>
            <a:pPr marL="177800" indent="-177800">
              <a:buClr>
                <a:schemeClr val="accent1"/>
              </a:buClr>
              <a:buFont typeface="Arial"/>
              <a:buChar char="•"/>
            </a:pPr>
            <a:r>
              <a:rPr lang="en-GB" sz="1200" dirty="0"/>
              <a:t>After cross-over disease restaging with the original schedule</a:t>
            </a:r>
            <a:endParaRPr lang="it-IT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8D2BC3-85CD-0E49-A5D5-A25B986328D4}"/>
              </a:ext>
            </a:extLst>
          </p:cNvPr>
          <p:cNvSpPr txBox="1"/>
          <p:nvPr/>
        </p:nvSpPr>
        <p:spPr>
          <a:xfrm>
            <a:off x="7280538" y="2523122"/>
            <a:ext cx="1786771" cy="407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200" dirty="0">
                <a:ea typeface="Aileron" charset="0"/>
                <a:cs typeface="Aileron" charset="0"/>
              </a:rPr>
              <a:t>Non-comparative design: </a:t>
            </a:r>
            <a:br>
              <a:rPr lang="en-US" sz="1200" dirty="0">
                <a:ea typeface="Aileron" charset="0"/>
                <a:cs typeface="Aileron" charset="0"/>
              </a:rPr>
            </a:br>
            <a:r>
              <a:rPr lang="en-US" sz="1200" dirty="0">
                <a:ea typeface="Aileron" charset="0"/>
                <a:cs typeface="Aileron" charset="0"/>
              </a:rPr>
              <a:t>16 vs 8 pts</a:t>
            </a:r>
            <a:endParaRPr lang="en-GB" sz="1200" dirty="0">
              <a:ea typeface="Aileron" charset="0"/>
              <a:cs typeface="Aileron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8CEBED7-3A8E-D143-8544-F918C1B30254}"/>
              </a:ext>
            </a:extLst>
          </p:cNvPr>
          <p:cNvSpPr/>
          <p:nvPr/>
        </p:nvSpPr>
        <p:spPr>
          <a:xfrm>
            <a:off x="7314772" y="2954914"/>
            <a:ext cx="1692000" cy="86626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Matching Placebo (PL)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 err="1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qd</a:t>
            </a: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+ BSC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3 weeks on/1 week off</a:t>
            </a:r>
            <a:endParaRPr lang="en-GB" altLang="zh-CN" sz="1200" dirty="0">
              <a:solidFill>
                <a:schemeClr val="bg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5A5649-E738-8642-BD07-79ECF345C413}"/>
              </a:ext>
            </a:extLst>
          </p:cNvPr>
          <p:cNvSpPr txBox="1"/>
          <p:nvPr/>
        </p:nvSpPr>
        <p:spPr>
          <a:xfrm>
            <a:off x="5424754" y="5428989"/>
            <a:ext cx="5876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 dirty="0">
                <a:solidFill>
                  <a:schemeClr val="tx2"/>
                </a:solidFill>
              </a:rPr>
              <a:t>Primary endpoint (PFS rate at 6 months) not achieved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9A651F7D-8B10-4641-8897-B44E1D08C739}"/>
              </a:ext>
            </a:extLst>
          </p:cNvPr>
          <p:cNvSpPr/>
          <p:nvPr/>
        </p:nvSpPr>
        <p:spPr>
          <a:xfrm>
            <a:off x="4439816" y="5428989"/>
            <a:ext cx="984938" cy="40011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24CC113-E68E-0A4B-BB9F-F883FFCC614E}"/>
              </a:ext>
            </a:extLst>
          </p:cNvPr>
          <p:cNvSpPr/>
          <p:nvPr/>
        </p:nvSpPr>
        <p:spPr>
          <a:xfrm>
            <a:off x="9331579" y="4074412"/>
            <a:ext cx="1692000" cy="69664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Open-label REGO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allowed until next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progression</a:t>
            </a:r>
            <a:endParaRPr lang="en-GB" altLang="zh-CN" sz="1200" dirty="0">
              <a:solidFill>
                <a:schemeClr val="bg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E126067-0FD6-3847-B8AC-57C676153EDC}"/>
              </a:ext>
            </a:extLst>
          </p:cNvPr>
          <p:cNvCxnSpPr>
            <a:cxnSpLocks/>
          </p:cNvCxnSpPr>
          <p:nvPr/>
        </p:nvCxnSpPr>
        <p:spPr>
          <a:xfrm flipV="1">
            <a:off x="10177579" y="2416529"/>
            <a:ext cx="0" cy="397533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2D3527-EFA7-124E-A65C-984EE264FBF4}"/>
              </a:ext>
            </a:extLst>
          </p:cNvPr>
          <p:cNvCxnSpPr>
            <a:cxnSpLocks/>
          </p:cNvCxnSpPr>
          <p:nvPr/>
        </p:nvCxnSpPr>
        <p:spPr>
          <a:xfrm flipV="1">
            <a:off x="10177579" y="3655669"/>
            <a:ext cx="0" cy="397533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76FEE05-9DCC-4E45-A475-A517A40AC692}"/>
              </a:ext>
            </a:extLst>
          </p:cNvPr>
          <p:cNvSpPr/>
          <p:nvPr/>
        </p:nvSpPr>
        <p:spPr>
          <a:xfrm>
            <a:off x="9331579" y="1613225"/>
            <a:ext cx="1692000" cy="86626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Disease progression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per independent</a:t>
            </a:r>
          </a:p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Blinded central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review</a:t>
            </a:r>
            <a:endParaRPr lang="en-GB" altLang="zh-CN" sz="1200" dirty="0">
              <a:solidFill>
                <a:schemeClr val="bg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DC402D32-A01D-354E-90CC-A8C7423CD9C4}"/>
              </a:ext>
            </a:extLst>
          </p:cNvPr>
          <p:cNvSpPr/>
          <p:nvPr/>
        </p:nvSpPr>
        <p:spPr>
          <a:xfrm>
            <a:off x="9331579" y="2826726"/>
            <a:ext cx="1692000" cy="10268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200" b="1" dirty="0">
                <a:solidFill>
                  <a:schemeClr val="bg1"/>
                </a:solidFill>
                <a:highlight>
                  <a:srgbClr val="FF6600"/>
                </a:highlight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Unblinding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Cross-over offered for</a:t>
            </a:r>
            <a:br>
              <a:rPr lang="en-GB" altLang="zh-CN" sz="1200" b="1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placebo arm or</a:t>
            </a:r>
            <a:br>
              <a:rPr lang="en-GB" altLang="zh-CN" sz="1200" b="1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continued REGO for</a:t>
            </a:r>
            <a:br>
              <a:rPr lang="en-GB" altLang="zh-CN" sz="1200" b="1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treatment arm</a:t>
            </a:r>
            <a:endParaRPr lang="en-GB" altLang="zh-CN" sz="12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DA304B6-CAFC-2349-95B9-B9382677A756}"/>
              </a:ext>
            </a:extLst>
          </p:cNvPr>
          <p:cNvCxnSpPr>
            <a:cxnSpLocks/>
          </p:cNvCxnSpPr>
          <p:nvPr/>
        </p:nvCxnSpPr>
        <p:spPr>
          <a:xfrm flipH="1">
            <a:off x="10184583" y="2605989"/>
            <a:ext cx="1036045" cy="0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34D768D-5A68-9F41-A5F2-93610D0CB84C}"/>
              </a:ext>
            </a:extLst>
          </p:cNvPr>
          <p:cNvSpPr/>
          <p:nvPr/>
        </p:nvSpPr>
        <p:spPr>
          <a:xfrm>
            <a:off x="11229458" y="1621771"/>
            <a:ext cx="338784" cy="3149289"/>
          </a:xfrm>
          <a:prstGeom prst="roundRect">
            <a:avLst>
              <a:gd name="adj" fmla="val 19053"/>
            </a:avLst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</a:t>
            </a:r>
          </a:p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</a:t>
            </a:r>
          </a:p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</a:t>
            </a:r>
          </a:p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endParaRPr lang="en-GB" altLang="zh-CN" sz="1400" b="1" dirty="0">
              <a:solidFill>
                <a:schemeClr val="bg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</a:t>
            </a:r>
          </a:p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</a:t>
            </a:r>
          </a:p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</a:t>
            </a:r>
          </a:p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</a:t>
            </a:r>
          </a:p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</a:t>
            </a:r>
          </a:p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</a:t>
            </a:r>
          </a:p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</a:t>
            </a:r>
          </a:p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</a:t>
            </a:r>
          </a:p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</a:t>
            </a:r>
            <a:endParaRPr lang="en-GB" altLang="zh-CN" sz="1400" dirty="0">
              <a:solidFill>
                <a:schemeClr val="bg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7383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BC04CA-C5D1-384C-B9BD-2C80D8CAC34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200" y="1827253"/>
            <a:ext cx="3675616" cy="3290783"/>
          </a:xfrm>
        </p:spPr>
        <p:txBody>
          <a:bodyPr/>
          <a:lstStyle/>
          <a:p>
            <a:pPr marL="0" indent="0">
              <a:buNone/>
            </a:pPr>
            <a:r>
              <a:rPr lang="en-CH" b="1" dirty="0">
                <a:solidFill>
                  <a:schemeClr val="accent1"/>
                </a:solidFill>
                <a:ea typeface="Aileron" charset="0"/>
                <a:cs typeface="Aileron" charset="0"/>
              </a:rPr>
              <a:t>Background:</a:t>
            </a:r>
          </a:p>
          <a:p>
            <a:pPr marL="0" indent="0">
              <a:buNone/>
            </a:pPr>
            <a:r>
              <a:rPr lang="en-CH" sz="1800" b="1" dirty="0">
                <a:solidFill>
                  <a:schemeClr val="tx2"/>
                </a:solidFill>
                <a:ea typeface="Aileron" charset="0"/>
                <a:cs typeface="Aileron" charset="0"/>
              </a:rPr>
              <a:t>LMS-04 (</a:t>
            </a:r>
            <a:r>
              <a:rPr lang="en-GB" sz="1800" b="1" dirty="0">
                <a:solidFill>
                  <a:schemeClr val="tx2"/>
                </a:solidFill>
                <a:ea typeface="Aileron" charset="0"/>
                <a:cs typeface="Aileron" charset="0"/>
              </a:rPr>
              <a:t>NCT02997358)</a:t>
            </a:r>
            <a:r>
              <a:rPr lang="en-CH" sz="1800" dirty="0">
                <a:solidFill>
                  <a:schemeClr val="tx2"/>
                </a:solidFill>
                <a:ea typeface="Aileron" charset="0"/>
                <a:cs typeface="Aileron" charset="0"/>
              </a:rPr>
              <a:t> = </a:t>
            </a:r>
            <a:r>
              <a:rPr lang="en-GB" sz="1800" dirty="0">
                <a:solidFill>
                  <a:schemeClr val="tx2"/>
                </a:solidFill>
                <a:ea typeface="Aileron" charset="0"/>
                <a:cs typeface="Aileron" charset="0"/>
              </a:rPr>
              <a:t>Randomised Phase III multicentric study comparing efficacy of doxorubicin with trabectedin followed by trabectedin in non-progressive patients versus doxorubicin alone as first-line therapy in patients with metastatic or unresectable leiomyosarcoma (uterine or soft tissue)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CE1B41-8875-9442-BB42-1A02211C6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/>
          <a:lstStyle/>
          <a:p>
            <a:r>
              <a:rPr lang="en-CH" dirty="0">
                <a:solidFill>
                  <a:schemeClr val="tx2"/>
                </a:solidFill>
                <a:ea typeface="Aileron" charset="0"/>
                <a:cs typeface="Aileron" charset="0"/>
              </a:rPr>
              <a:t>LMS-04: </a:t>
            </a:r>
            <a:r>
              <a:rPr lang="en-US" dirty="0"/>
              <a:t>Study design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2723D6-4926-5A4E-88D2-7A33900B8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C15AC8-2805-6342-8614-6C9CC25F15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6119346"/>
            <a:ext cx="10670976" cy="738654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* + </a:t>
            </a:r>
            <a:r>
              <a:rPr lang="en-US" dirty="0" err="1"/>
              <a:t>Lenograstim</a:t>
            </a:r>
            <a:r>
              <a:rPr lang="en-US" dirty="0"/>
              <a:t> 150 µg/m</a:t>
            </a:r>
            <a:r>
              <a:rPr lang="en-US" baseline="30000" dirty="0"/>
              <a:t>2</a:t>
            </a:r>
            <a:r>
              <a:rPr lang="en-US" dirty="0"/>
              <a:t>/day </a:t>
            </a:r>
            <a:r>
              <a:rPr lang="en-US" dirty="0" err="1"/>
              <a:t>s.c.</a:t>
            </a:r>
            <a:r>
              <a:rPr lang="en-US" dirty="0"/>
              <a:t> d3-9; ** + </a:t>
            </a:r>
            <a:r>
              <a:rPr lang="en-US" dirty="0" err="1"/>
              <a:t>Pegfilgrastim</a:t>
            </a:r>
            <a:r>
              <a:rPr lang="en-US" dirty="0"/>
              <a:t> 6 mg </a:t>
            </a:r>
            <a:r>
              <a:rPr lang="en-US" dirty="0" err="1"/>
              <a:t>s.c.</a:t>
            </a:r>
            <a:r>
              <a:rPr lang="en-US" dirty="0"/>
              <a:t> day 2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CT, chemotherapy; PFS, progression-free survival; RX, radiological; CBR, clinical benefice rate; LMS, leiomyosarcoma; PFS inv, investigator-assessed PFS; ST-LMS, soft tissue leiomyosarcoma; Ut-LMS, Uterine leiomyosarcoma</a:t>
            </a:r>
            <a:br>
              <a:rPr lang="en-US" dirty="0"/>
            </a:br>
            <a:r>
              <a:rPr lang="en-US" dirty="0"/>
              <a:t>Source: </a:t>
            </a:r>
            <a:r>
              <a:rPr lang="en-US" dirty="0" err="1"/>
              <a:t>Pautier</a:t>
            </a:r>
            <a:r>
              <a:rPr lang="en-US" dirty="0"/>
              <a:t> P, et al. ESMO 2021 LBA59</a:t>
            </a:r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id="{D8739775-60A9-B44C-9959-B62E22C8F12D}"/>
              </a:ext>
            </a:extLst>
          </p:cNvPr>
          <p:cNvSpPr txBox="1"/>
          <p:nvPr/>
        </p:nvSpPr>
        <p:spPr>
          <a:xfrm>
            <a:off x="7776581" y="2398629"/>
            <a:ext cx="628650" cy="2372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GB" sz="1450" spc="5" dirty="0">
                <a:cs typeface="Arial" panose="020B0604020202020204" pitchFamily="34" charset="0"/>
              </a:rPr>
              <a:t>N</a:t>
            </a:r>
            <a:r>
              <a:rPr sz="1450" spc="5" dirty="0">
                <a:cs typeface="Arial" panose="020B0604020202020204" pitchFamily="34" charset="0"/>
              </a:rPr>
              <a:t>=</a:t>
            </a:r>
            <a:r>
              <a:rPr lang="fr-CH" sz="1450" dirty="0">
                <a:cs typeface="Arial" panose="020B0604020202020204" pitchFamily="34" charset="0"/>
              </a:rPr>
              <a:t>300</a:t>
            </a:r>
            <a:endParaRPr sz="1450" dirty="0">
              <a:cs typeface="Arial" panose="020B0604020202020204" pitchFamily="34" charset="0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F144210-505D-BD45-9B56-D041A077F013}"/>
              </a:ext>
            </a:extLst>
          </p:cNvPr>
          <p:cNvCxnSpPr>
            <a:cxnSpLocks/>
          </p:cNvCxnSpPr>
          <p:nvPr/>
        </p:nvCxnSpPr>
        <p:spPr>
          <a:xfrm>
            <a:off x="7701356" y="2658788"/>
            <a:ext cx="819699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CF00B8-3822-7042-8F5A-0DB2CB6F0F92}"/>
              </a:ext>
            </a:extLst>
          </p:cNvPr>
          <p:cNvCxnSpPr>
            <a:cxnSpLocks/>
          </p:cNvCxnSpPr>
          <p:nvPr/>
        </p:nvCxnSpPr>
        <p:spPr>
          <a:xfrm flipH="1">
            <a:off x="6227879" y="3043755"/>
            <a:ext cx="367743" cy="0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29656A1-8148-624C-AD1C-E17CD8E8073E}"/>
              </a:ext>
            </a:extLst>
          </p:cNvPr>
          <p:cNvSpPr txBox="1"/>
          <p:nvPr/>
        </p:nvSpPr>
        <p:spPr>
          <a:xfrm>
            <a:off x="6588329" y="2473777"/>
            <a:ext cx="598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ea typeface="Aileron" charset="0"/>
                <a:cs typeface="Aileron" charset="0"/>
              </a:rPr>
              <a:t>N=150</a:t>
            </a:r>
            <a:endParaRPr lang="en-GB" sz="1200" b="1" dirty="0">
              <a:ea typeface="Aileron" charset="0"/>
              <a:cs typeface="Aileron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A71427-E030-D743-9AE0-19723F1CEFC7}"/>
              </a:ext>
            </a:extLst>
          </p:cNvPr>
          <p:cNvCxnSpPr>
            <a:cxnSpLocks/>
          </p:cNvCxnSpPr>
          <p:nvPr/>
        </p:nvCxnSpPr>
        <p:spPr>
          <a:xfrm flipH="1">
            <a:off x="6642548" y="2605772"/>
            <a:ext cx="660079" cy="448889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D2E677-B66F-7743-A11C-29A5DA23C811}"/>
              </a:ext>
            </a:extLst>
          </p:cNvPr>
          <p:cNvCxnSpPr>
            <a:cxnSpLocks/>
          </p:cNvCxnSpPr>
          <p:nvPr/>
        </p:nvCxnSpPr>
        <p:spPr>
          <a:xfrm flipH="1" flipV="1">
            <a:off x="6642548" y="3046345"/>
            <a:ext cx="660079" cy="448889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3D81857-7165-2C45-9AE2-195F65A68246}"/>
              </a:ext>
            </a:extLst>
          </p:cNvPr>
          <p:cNvSpPr/>
          <p:nvPr/>
        </p:nvSpPr>
        <p:spPr>
          <a:xfrm>
            <a:off x="6608907" y="2749598"/>
            <a:ext cx="602465" cy="60246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R</a:t>
            </a:r>
            <a:br>
              <a:rPr lang="en-US" dirty="0"/>
            </a:br>
            <a:r>
              <a:rPr lang="en-US" sz="1000" b="1" dirty="0"/>
              <a:t>1:1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F80579-ECFE-7A49-A185-0111A5541AC4}"/>
              </a:ext>
            </a:extLst>
          </p:cNvPr>
          <p:cNvCxnSpPr>
            <a:cxnSpLocks/>
          </p:cNvCxnSpPr>
          <p:nvPr/>
        </p:nvCxnSpPr>
        <p:spPr>
          <a:xfrm flipH="1">
            <a:off x="8820739" y="3602946"/>
            <a:ext cx="1041108" cy="0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8155D5-2797-3242-B8B6-E9C14DD7A716}"/>
              </a:ext>
            </a:extLst>
          </p:cNvPr>
          <p:cNvSpPr/>
          <p:nvPr/>
        </p:nvSpPr>
        <p:spPr>
          <a:xfrm>
            <a:off x="7314772" y="2076628"/>
            <a:ext cx="1692000" cy="86626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Doxorubicin 75 mg/m</a:t>
            </a:r>
            <a:r>
              <a:rPr lang="en-GB" altLang="zh-CN" sz="1200" b="1" baseline="3000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q3 weeks*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Max 6 cycles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N=76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1F56585-D5CE-B341-9293-7F0656BCAB89}"/>
              </a:ext>
            </a:extLst>
          </p:cNvPr>
          <p:cNvSpPr/>
          <p:nvPr/>
        </p:nvSpPr>
        <p:spPr>
          <a:xfrm>
            <a:off x="9105704" y="3067293"/>
            <a:ext cx="684000" cy="42078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000" b="1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Surgery if indicated</a:t>
            </a:r>
            <a:endParaRPr lang="en-GB" altLang="zh-CN" sz="10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451C97-B505-EC47-9611-46C2ED49AE67}"/>
              </a:ext>
            </a:extLst>
          </p:cNvPr>
          <p:cNvSpPr txBox="1"/>
          <p:nvPr/>
        </p:nvSpPr>
        <p:spPr>
          <a:xfrm>
            <a:off x="9023214" y="3721464"/>
            <a:ext cx="596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ea typeface="Aileron" charset="0"/>
                <a:cs typeface="Aileron" charset="0"/>
              </a:rPr>
              <a:t>CR, PR</a:t>
            </a:r>
            <a:br>
              <a:rPr lang="en-US" sz="1200" b="1" dirty="0">
                <a:ea typeface="Aileron" charset="0"/>
                <a:cs typeface="Aileron" charset="0"/>
              </a:rPr>
            </a:br>
            <a:r>
              <a:rPr lang="en-US" sz="1200" b="1" dirty="0">
                <a:ea typeface="Aileron" charset="0"/>
                <a:cs typeface="Aileron" charset="0"/>
              </a:rPr>
              <a:t>or SD</a:t>
            </a:r>
            <a:endParaRPr lang="en-GB" sz="1200" b="1" dirty="0">
              <a:ea typeface="Aileron" charset="0"/>
              <a:cs typeface="Aileron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38156BA-558F-D54A-A555-0DBA4E2BE172}"/>
              </a:ext>
            </a:extLst>
          </p:cNvPr>
          <p:cNvSpPr/>
          <p:nvPr/>
        </p:nvSpPr>
        <p:spPr>
          <a:xfrm>
            <a:off x="4854735" y="2444097"/>
            <a:ext cx="1481322" cy="1240055"/>
          </a:xfrm>
          <a:prstGeom prst="roundRect">
            <a:avLst>
              <a:gd name="adj" fmla="val 764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>
              <a:spcBef>
                <a:spcPts val="200"/>
              </a:spcBef>
            </a:pPr>
            <a:r>
              <a:rPr lang="en-GB" sz="1400" b="1" dirty="0">
                <a:solidFill>
                  <a:schemeClr val="accent1"/>
                </a:solidFill>
              </a:rPr>
              <a:t>First line</a:t>
            </a:r>
          </a:p>
          <a:p>
            <a:pPr marL="177800" indent="-177800"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Ut-LMS; ST-LMS</a:t>
            </a:r>
          </a:p>
          <a:p>
            <a:pPr marL="177800" indent="-177800"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Locally advanced/meta</a:t>
            </a:r>
          </a:p>
          <a:p>
            <a:pPr marL="177800" indent="-177800"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previous CT</a:t>
            </a:r>
          </a:p>
        </p:txBody>
      </p:sp>
      <p:sp>
        <p:nvSpPr>
          <p:cNvPr id="30" name="CasellaDiTesto 5">
            <a:extLst>
              <a:ext uri="{FF2B5EF4-FFF2-40B4-BE49-F238E27FC236}">
                <a16:creationId xmlns:a16="http://schemas.microsoft.com/office/drawing/2014/main" id="{679C8F70-E922-5C4F-83BF-976B446EC247}"/>
              </a:ext>
            </a:extLst>
          </p:cNvPr>
          <p:cNvSpPr txBox="1"/>
          <p:nvPr/>
        </p:nvSpPr>
        <p:spPr>
          <a:xfrm>
            <a:off x="4854735" y="3918900"/>
            <a:ext cx="2846621" cy="738654"/>
          </a:xfrm>
          <a:prstGeom prst="rect">
            <a:avLst/>
          </a:prstGeom>
          <a:noFill/>
        </p:spPr>
        <p:txBody>
          <a:bodyPr wrap="square" lIns="0" tIns="45715" rIns="91428" bIns="45715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 err="1">
                <a:solidFill>
                  <a:schemeClr val="accent1"/>
                </a:solidFill>
              </a:rPr>
              <a:t>Stratification</a:t>
            </a:r>
            <a:r>
              <a:rPr lang="it-IT" sz="1400" b="1" dirty="0">
                <a:solidFill>
                  <a:schemeClr val="accent1"/>
                </a:solidFill>
              </a:rPr>
              <a:t> </a:t>
            </a:r>
            <a:r>
              <a:rPr lang="it-IT" sz="1400" b="1" dirty="0" err="1">
                <a:solidFill>
                  <a:schemeClr val="accent1"/>
                </a:solidFill>
              </a:rPr>
              <a:t>factors</a:t>
            </a:r>
            <a:r>
              <a:rPr lang="it-IT" sz="1400" b="1" dirty="0">
                <a:solidFill>
                  <a:schemeClr val="accent1"/>
                </a:solidFill>
              </a:rPr>
              <a:t>:</a:t>
            </a:r>
            <a:endParaRPr lang="it-IT" sz="1400" dirty="0">
              <a:solidFill>
                <a:schemeClr val="accent1"/>
              </a:solidFill>
            </a:endParaRPr>
          </a:p>
          <a:p>
            <a:pPr marL="285714" indent="-285714">
              <a:buClr>
                <a:schemeClr val="accent1"/>
              </a:buClr>
              <a:buFont typeface="Arial"/>
              <a:buChar char="•"/>
            </a:pPr>
            <a:r>
              <a:rPr lang="en-GB" sz="1400" dirty="0"/>
              <a:t>Uterus vs soft tissue</a:t>
            </a:r>
          </a:p>
          <a:p>
            <a:pPr marL="285714" indent="-285714">
              <a:buClr>
                <a:schemeClr val="accent1"/>
              </a:buClr>
              <a:buFont typeface="Arial"/>
              <a:buChar char="•"/>
            </a:pPr>
            <a:r>
              <a:rPr lang="en-GB" sz="1400" dirty="0"/>
              <a:t>Locally advanced vs metastatic</a:t>
            </a:r>
            <a:endParaRPr lang="it-IT" sz="1400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D67D136-F9E5-A148-9A05-A27DB014D334}"/>
              </a:ext>
            </a:extLst>
          </p:cNvPr>
          <p:cNvSpPr/>
          <p:nvPr/>
        </p:nvSpPr>
        <p:spPr>
          <a:xfrm>
            <a:off x="7314772" y="3067293"/>
            <a:ext cx="1692000" cy="10549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Doxorubicin 60 mg/m</a:t>
            </a:r>
            <a:r>
              <a:rPr lang="en-GB" altLang="zh-CN" sz="1200" b="1" baseline="3000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+ trabectedin 1.1 mg/m</a:t>
            </a:r>
            <a:r>
              <a:rPr lang="en-GB" altLang="zh-CN" sz="1200" b="1" baseline="3000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q3 weeks**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Max 6 cycles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N=74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2A2A275-BEE8-AE4B-8E58-B7D296D10793}"/>
              </a:ext>
            </a:extLst>
          </p:cNvPr>
          <p:cNvSpPr/>
          <p:nvPr/>
        </p:nvSpPr>
        <p:spPr>
          <a:xfrm>
            <a:off x="9887056" y="3298676"/>
            <a:ext cx="1692000" cy="64407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400"/>
              </a:lnSpc>
              <a:spcAft>
                <a:spcPct val="0"/>
              </a:spcAft>
              <a:buClr>
                <a:srgbClr val="FFFFFF"/>
              </a:buClr>
              <a:buSzTx/>
            </a:pP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Trabectedin 1.1 mg/m</a:t>
            </a:r>
            <a:r>
              <a:rPr lang="en-GB" altLang="zh-CN" sz="1200" b="1" baseline="3000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3h q3 weeks; until PD</a:t>
            </a:r>
            <a:b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GB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Max 17 cycles</a:t>
            </a:r>
            <a:endParaRPr lang="en-GB" altLang="zh-CN" sz="1200" dirty="0">
              <a:solidFill>
                <a:schemeClr val="bg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8D2BC3-85CD-0E49-A5D5-A25B986328D4}"/>
              </a:ext>
            </a:extLst>
          </p:cNvPr>
          <p:cNvSpPr txBox="1"/>
          <p:nvPr/>
        </p:nvSpPr>
        <p:spPr>
          <a:xfrm>
            <a:off x="4776620" y="1747384"/>
            <a:ext cx="5226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a typeface="Aileron" charset="0"/>
                <a:cs typeface="Aileron" charset="0"/>
              </a:rPr>
              <a:t>LMS 04: Ph-III first-line therapy for locally advanced/metastatic LMS</a:t>
            </a:r>
            <a:endParaRPr lang="en-GB" sz="1400" b="1" dirty="0">
              <a:ea typeface="Aileron" charset="0"/>
              <a:cs typeface="Ailer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5538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D67EF4-FC04-A441-91A6-6FA43EF8F24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95634" y="2109264"/>
            <a:ext cx="3887749" cy="3268856"/>
          </a:xfrm>
        </p:spPr>
        <p:txBody>
          <a:bodyPr/>
          <a:lstStyle/>
          <a:p>
            <a:pPr marL="0" indent="0">
              <a:buNone/>
            </a:pPr>
            <a:r>
              <a:rPr lang="en-CH" b="1" dirty="0">
                <a:solidFill>
                  <a:schemeClr val="accent1"/>
                </a:solidFill>
                <a:ea typeface="Aileron" charset="0"/>
                <a:cs typeface="Aileron" charset="0"/>
              </a:rPr>
              <a:t>Conclusion:</a:t>
            </a:r>
            <a:endParaRPr lang="fr-CH" b="1" dirty="0">
              <a:solidFill>
                <a:schemeClr val="tx2"/>
              </a:solidFill>
              <a:ea typeface="Aileron" charset="0"/>
              <a:cs typeface="Aileron" charset="0"/>
            </a:endParaRPr>
          </a:p>
          <a:p>
            <a:r>
              <a:rPr lang="en-GB" dirty="0">
                <a:solidFill>
                  <a:schemeClr val="tx2"/>
                </a:solidFill>
                <a:ea typeface="Aileron" charset="0"/>
                <a:cs typeface="Aileron" charset="0"/>
              </a:rPr>
              <a:t>Safety profile of doxorubicin + trabectedin = consistent and manageable toxicity</a:t>
            </a:r>
          </a:p>
          <a:p>
            <a:r>
              <a:rPr lang="en-GB" dirty="0">
                <a:solidFill>
                  <a:schemeClr val="tx2"/>
                </a:solidFill>
                <a:ea typeface="Aileron" charset="0"/>
                <a:cs typeface="Aileron" charset="0"/>
              </a:rPr>
              <a:t>Doxorubicin + Trabectedin should be a new standard of care for 1L treatment of metastatic LMS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8491E7-8E99-BD4F-86B1-5C287927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chemeClr val="tx2"/>
                </a:solidFill>
                <a:ea typeface="Aileron" charset="0"/>
                <a:cs typeface="Aileron" charset="0"/>
              </a:rPr>
              <a:t>LMS-04: </a:t>
            </a:r>
            <a:r>
              <a:rPr lang="en-US" dirty="0"/>
              <a:t>PFS BY BICR, ITT POPULATION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3E7D3-76C2-7341-A403-36CCCED4B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4E1B09-A256-324A-98C9-E089CF18AA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165634"/>
            <a:ext cx="11092440" cy="67014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1L, first-line; BICR, blinded independent central review; CI, confidence interval; </a:t>
            </a:r>
            <a:r>
              <a:rPr lang="en-US" dirty="0" err="1"/>
              <a:t>Doxo</a:t>
            </a:r>
            <a:r>
              <a:rPr lang="en-US" dirty="0"/>
              <a:t>, doxorubicin; HR, hazard ratio; ITT, intent to treat; LMS, leiomyosarcoma; </a:t>
            </a:r>
            <a:br>
              <a:rPr lang="en-US" dirty="0"/>
            </a:br>
            <a:r>
              <a:rPr lang="en-US" dirty="0"/>
              <a:t>PFS, progression-free survival; </a:t>
            </a:r>
            <a:r>
              <a:rPr lang="en-US" dirty="0" err="1"/>
              <a:t>Trab</a:t>
            </a:r>
            <a:r>
              <a:rPr lang="en-US" dirty="0"/>
              <a:t>, trabectedin</a:t>
            </a:r>
            <a:br>
              <a:rPr lang="en-US" dirty="0"/>
            </a:br>
            <a:r>
              <a:rPr lang="en-US" dirty="0"/>
              <a:t>Median follow-up was 37 months</a:t>
            </a:r>
            <a:br>
              <a:rPr lang="en-US" dirty="0"/>
            </a:br>
            <a:r>
              <a:rPr lang="en-US" dirty="0"/>
              <a:t>Source: </a:t>
            </a:r>
            <a:r>
              <a:rPr lang="en-US" dirty="0" err="1"/>
              <a:t>Pautier</a:t>
            </a:r>
            <a:r>
              <a:rPr lang="en-US" dirty="0"/>
              <a:t> P, et al. ESMO 2021 LBA59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A1BFEE-6BD5-6946-8EBC-61CB011C55B4}"/>
              </a:ext>
            </a:extLst>
          </p:cNvPr>
          <p:cNvSpPr txBox="1"/>
          <p:nvPr/>
        </p:nvSpPr>
        <p:spPr>
          <a:xfrm rot="16200000">
            <a:off x="201553" y="2927784"/>
            <a:ext cx="157094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Survival probabilities</a:t>
            </a: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9AEB39EF-CB98-E44A-A82A-A851D4A24610}"/>
              </a:ext>
            </a:extLst>
          </p:cNvPr>
          <p:cNvSpPr/>
          <p:nvPr/>
        </p:nvSpPr>
        <p:spPr>
          <a:xfrm>
            <a:off x="1691118" y="2080182"/>
            <a:ext cx="3426982" cy="2257425"/>
          </a:xfrm>
          <a:custGeom>
            <a:avLst/>
            <a:gdLst>
              <a:gd name="connsiteX0" fmla="*/ 0 w 3714750"/>
              <a:gd name="connsiteY0" fmla="*/ 0 h 2587625"/>
              <a:gd name="connsiteX1" fmla="*/ 0 w 3714750"/>
              <a:gd name="connsiteY1" fmla="*/ 2587625 h 2587625"/>
              <a:gd name="connsiteX2" fmla="*/ 3714750 w 3714750"/>
              <a:gd name="connsiteY2" fmla="*/ 2587625 h 2587625"/>
              <a:gd name="connsiteX3" fmla="*/ 3714750 w 3714750"/>
              <a:gd name="connsiteY3" fmla="*/ 2587625 h 2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750" h="2587625">
                <a:moveTo>
                  <a:pt x="0" y="0"/>
                </a:moveTo>
                <a:lnTo>
                  <a:pt x="0" y="2587625"/>
                </a:lnTo>
                <a:lnTo>
                  <a:pt x="3714750" y="2587625"/>
                </a:lnTo>
                <a:lnTo>
                  <a:pt x="3714750" y="2587625"/>
                </a:lnTo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FA0884-BFD4-6244-8B51-D648698469D9}"/>
              </a:ext>
            </a:extLst>
          </p:cNvPr>
          <p:cNvSpPr txBox="1"/>
          <p:nvPr/>
        </p:nvSpPr>
        <p:spPr>
          <a:xfrm>
            <a:off x="1268569" y="2875290"/>
            <a:ext cx="31098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60%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98C84AE-5CF0-2242-85E9-84C56D43BFAB}"/>
              </a:ext>
            </a:extLst>
          </p:cNvPr>
          <p:cNvCxnSpPr/>
          <p:nvPr/>
        </p:nvCxnSpPr>
        <p:spPr>
          <a:xfrm>
            <a:off x="1624518" y="300022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8F05477-D782-9E47-B0F2-CA7517DE7A96}"/>
              </a:ext>
            </a:extLst>
          </p:cNvPr>
          <p:cNvCxnSpPr/>
          <p:nvPr/>
        </p:nvCxnSpPr>
        <p:spPr>
          <a:xfrm>
            <a:off x="1624518" y="385747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A83A61A2-249A-5345-B60B-8818DE12F4CC}"/>
              </a:ext>
            </a:extLst>
          </p:cNvPr>
          <p:cNvSpPr txBox="1"/>
          <p:nvPr/>
        </p:nvSpPr>
        <p:spPr>
          <a:xfrm>
            <a:off x="1852178" y="4671124"/>
            <a:ext cx="30024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Time from randomization to progression</a:t>
            </a:r>
            <a:b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or death (months)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6719BD1-D114-EB4E-886F-44C4C91160B7}"/>
              </a:ext>
            </a:extLst>
          </p:cNvPr>
          <p:cNvSpPr txBox="1"/>
          <p:nvPr/>
        </p:nvSpPr>
        <p:spPr>
          <a:xfrm>
            <a:off x="613437" y="5183173"/>
            <a:ext cx="1184620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1: Arm A: doxorubicin</a:t>
            </a:r>
          </a:p>
          <a:p>
            <a:r>
              <a:rPr lang="en-US" sz="1000" b="1" dirty="0">
                <a:solidFill>
                  <a:schemeClr val="accent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2: Arm B: doxorubicin </a:t>
            </a:r>
            <a:br>
              <a:rPr lang="en-US" sz="1000" b="1" dirty="0">
                <a:solidFill>
                  <a:schemeClr val="accent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US" sz="1000" b="1" dirty="0">
                <a:solidFill>
                  <a:schemeClr val="accent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+ trabectedin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F0B846D-0536-9645-A0F2-F529FC2ACB37}"/>
              </a:ext>
            </a:extLst>
          </p:cNvPr>
          <p:cNvSpPr/>
          <p:nvPr/>
        </p:nvSpPr>
        <p:spPr>
          <a:xfrm>
            <a:off x="2215038" y="1412776"/>
            <a:ext cx="2820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Progression-free survival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1425D4C-8A44-AA44-A214-45393CBDDD3C}"/>
              </a:ext>
            </a:extLst>
          </p:cNvPr>
          <p:cNvCxnSpPr/>
          <p:nvPr/>
        </p:nvCxnSpPr>
        <p:spPr>
          <a:xfrm>
            <a:off x="1624518" y="3428853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2807ED72-DB9F-504A-A358-C4CAB9671F73}"/>
              </a:ext>
            </a:extLst>
          </p:cNvPr>
          <p:cNvSpPr txBox="1"/>
          <p:nvPr/>
        </p:nvSpPr>
        <p:spPr>
          <a:xfrm>
            <a:off x="1268569" y="3307090"/>
            <a:ext cx="31098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40%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FA6BE8E-88D0-7B43-8892-B0B7A3008861}"/>
              </a:ext>
            </a:extLst>
          </p:cNvPr>
          <p:cNvSpPr txBox="1"/>
          <p:nvPr/>
        </p:nvSpPr>
        <p:spPr>
          <a:xfrm>
            <a:off x="1268569" y="3754765"/>
            <a:ext cx="31098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20%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2823126-9F8A-4A41-9679-3B2857B295BE}"/>
              </a:ext>
            </a:extLst>
          </p:cNvPr>
          <p:cNvCxnSpPr/>
          <p:nvPr/>
        </p:nvCxnSpPr>
        <p:spPr>
          <a:xfrm>
            <a:off x="1624518" y="428292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7FD2AD32-0C04-F144-8BFF-0ABEFE53B764}"/>
              </a:ext>
            </a:extLst>
          </p:cNvPr>
          <p:cNvSpPr txBox="1"/>
          <p:nvPr/>
        </p:nvSpPr>
        <p:spPr>
          <a:xfrm>
            <a:off x="1359941" y="4180215"/>
            <a:ext cx="21961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0%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A9681DF-B959-D94D-8B81-7A2BD49FA241}"/>
              </a:ext>
            </a:extLst>
          </p:cNvPr>
          <p:cNvSpPr txBox="1"/>
          <p:nvPr/>
        </p:nvSpPr>
        <p:spPr>
          <a:xfrm>
            <a:off x="1268569" y="2453015"/>
            <a:ext cx="31098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80%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444FE88A-608D-8446-8430-6292BB09F9CA}"/>
              </a:ext>
            </a:extLst>
          </p:cNvPr>
          <p:cNvCxnSpPr/>
          <p:nvPr/>
        </p:nvCxnSpPr>
        <p:spPr>
          <a:xfrm>
            <a:off x="1624518" y="2577953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E0155D72-6375-2C4B-B5A7-0708FD4188BC}"/>
              </a:ext>
            </a:extLst>
          </p:cNvPr>
          <p:cNvSpPr txBox="1"/>
          <p:nvPr/>
        </p:nvSpPr>
        <p:spPr>
          <a:xfrm>
            <a:off x="1177199" y="2027565"/>
            <a:ext cx="40235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100%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26AC63B9-4AC0-0D45-9253-652AD720B09C}"/>
              </a:ext>
            </a:extLst>
          </p:cNvPr>
          <p:cNvCxnSpPr/>
          <p:nvPr/>
        </p:nvCxnSpPr>
        <p:spPr>
          <a:xfrm>
            <a:off x="1624518" y="2152503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936EEAE4-6E3C-E148-A43D-DF7D5748384D}"/>
              </a:ext>
            </a:extLst>
          </p:cNvPr>
          <p:cNvSpPr txBox="1"/>
          <p:nvPr/>
        </p:nvSpPr>
        <p:spPr>
          <a:xfrm>
            <a:off x="1868163" y="4437390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AA9DDA03-9089-9742-AD2C-209BA89E72E1}"/>
              </a:ext>
            </a:extLst>
          </p:cNvPr>
          <p:cNvCxnSpPr>
            <a:cxnSpLocks/>
          </p:cNvCxnSpPr>
          <p:nvPr/>
        </p:nvCxnSpPr>
        <p:spPr>
          <a:xfrm rot="16200000">
            <a:off x="1877844" y="437817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0A6B7228-84C0-7841-9C20-C45E2DE34060}"/>
              </a:ext>
            </a:extLst>
          </p:cNvPr>
          <p:cNvSpPr txBox="1"/>
          <p:nvPr/>
        </p:nvSpPr>
        <p:spPr>
          <a:xfrm>
            <a:off x="2150738" y="4437390"/>
            <a:ext cx="913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F635C9D-5B83-1B4E-AE30-E6EFE0C95D20}"/>
              </a:ext>
            </a:extLst>
          </p:cNvPr>
          <p:cNvCxnSpPr>
            <a:cxnSpLocks/>
          </p:cNvCxnSpPr>
          <p:nvPr/>
        </p:nvCxnSpPr>
        <p:spPr>
          <a:xfrm rot="16200000">
            <a:off x="2160419" y="437817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5C7FD825-0FB5-B544-95C2-B1E9ED3D5AC2}"/>
              </a:ext>
            </a:extLst>
          </p:cNvPr>
          <p:cNvSpPr txBox="1"/>
          <p:nvPr/>
        </p:nvSpPr>
        <p:spPr>
          <a:xfrm>
            <a:off x="2393978" y="4437390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522E3B9-9041-A04A-BF3A-24B8566D4B35}"/>
              </a:ext>
            </a:extLst>
          </p:cNvPr>
          <p:cNvCxnSpPr>
            <a:cxnSpLocks/>
          </p:cNvCxnSpPr>
          <p:nvPr/>
        </p:nvCxnSpPr>
        <p:spPr>
          <a:xfrm rot="16200000">
            <a:off x="2449344" y="437817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7E1E3233-1358-6747-AAF6-12F6FB0922FF}"/>
              </a:ext>
            </a:extLst>
          </p:cNvPr>
          <p:cNvSpPr txBox="1"/>
          <p:nvPr/>
        </p:nvSpPr>
        <p:spPr>
          <a:xfrm>
            <a:off x="2667028" y="4437390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15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FB7FA5E-E0AA-8042-A13F-7957871A6125}"/>
              </a:ext>
            </a:extLst>
          </p:cNvPr>
          <p:cNvCxnSpPr>
            <a:cxnSpLocks/>
          </p:cNvCxnSpPr>
          <p:nvPr/>
        </p:nvCxnSpPr>
        <p:spPr>
          <a:xfrm rot="16200000">
            <a:off x="2722394" y="437817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20007529-7E5A-C148-BDAA-358F1DE0C8DD}"/>
              </a:ext>
            </a:extLst>
          </p:cNvPr>
          <p:cNvSpPr txBox="1"/>
          <p:nvPr/>
        </p:nvSpPr>
        <p:spPr>
          <a:xfrm>
            <a:off x="2952778" y="4437390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20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4E15624-AAD3-B745-8E65-8A6A39CBDB54}"/>
              </a:ext>
            </a:extLst>
          </p:cNvPr>
          <p:cNvCxnSpPr>
            <a:cxnSpLocks/>
          </p:cNvCxnSpPr>
          <p:nvPr/>
        </p:nvCxnSpPr>
        <p:spPr>
          <a:xfrm rot="16200000">
            <a:off x="3008144" y="437817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D2305B8F-626E-B64A-978D-1C2E615B8B2E}"/>
              </a:ext>
            </a:extLst>
          </p:cNvPr>
          <p:cNvSpPr txBox="1"/>
          <p:nvPr/>
        </p:nvSpPr>
        <p:spPr>
          <a:xfrm>
            <a:off x="3232178" y="4437390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3DC59EC-B36F-C547-90BF-BEDEC4242999}"/>
              </a:ext>
            </a:extLst>
          </p:cNvPr>
          <p:cNvCxnSpPr>
            <a:cxnSpLocks/>
          </p:cNvCxnSpPr>
          <p:nvPr/>
        </p:nvCxnSpPr>
        <p:spPr>
          <a:xfrm rot="16200000">
            <a:off x="3287544" y="437817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1B68F87F-B56A-FE48-8368-86E9BB710427}"/>
              </a:ext>
            </a:extLst>
          </p:cNvPr>
          <p:cNvSpPr txBox="1"/>
          <p:nvPr/>
        </p:nvSpPr>
        <p:spPr>
          <a:xfrm>
            <a:off x="4924453" y="4437390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55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7703EB2D-FACF-CB4C-9D93-9880441409D4}"/>
              </a:ext>
            </a:extLst>
          </p:cNvPr>
          <p:cNvCxnSpPr>
            <a:cxnSpLocks/>
          </p:cNvCxnSpPr>
          <p:nvPr/>
        </p:nvCxnSpPr>
        <p:spPr>
          <a:xfrm rot="16200000">
            <a:off x="4979819" y="437817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455897A9-36FB-6047-80C1-0F2B1AB2D1D1}"/>
              </a:ext>
            </a:extLst>
          </p:cNvPr>
          <p:cNvSpPr txBox="1"/>
          <p:nvPr/>
        </p:nvSpPr>
        <p:spPr>
          <a:xfrm>
            <a:off x="4359303" y="4437390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45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69606AD0-55DA-5E44-9FC8-BE6C4DB8B901}"/>
              </a:ext>
            </a:extLst>
          </p:cNvPr>
          <p:cNvCxnSpPr>
            <a:cxnSpLocks/>
          </p:cNvCxnSpPr>
          <p:nvPr/>
        </p:nvCxnSpPr>
        <p:spPr>
          <a:xfrm rot="16200000">
            <a:off x="4414669" y="437817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8593DBC-EACD-AC4B-B233-33EB0D8B1C46}"/>
              </a:ext>
            </a:extLst>
          </p:cNvPr>
          <p:cNvSpPr txBox="1"/>
          <p:nvPr/>
        </p:nvSpPr>
        <p:spPr>
          <a:xfrm>
            <a:off x="3797328" y="4437390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35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D03A593-8833-EB4B-AC9B-3028E7FA5495}"/>
              </a:ext>
            </a:extLst>
          </p:cNvPr>
          <p:cNvCxnSpPr>
            <a:cxnSpLocks/>
          </p:cNvCxnSpPr>
          <p:nvPr/>
        </p:nvCxnSpPr>
        <p:spPr>
          <a:xfrm rot="16200000">
            <a:off x="3852694" y="437817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AFF4274D-F7E9-0247-963E-235352E991A5}"/>
              </a:ext>
            </a:extLst>
          </p:cNvPr>
          <p:cNvSpPr txBox="1"/>
          <p:nvPr/>
        </p:nvSpPr>
        <p:spPr>
          <a:xfrm>
            <a:off x="3517928" y="4437390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0CFE232-2F4A-6C49-8B27-175EE6B21EE6}"/>
              </a:ext>
            </a:extLst>
          </p:cNvPr>
          <p:cNvCxnSpPr>
            <a:cxnSpLocks/>
          </p:cNvCxnSpPr>
          <p:nvPr/>
        </p:nvCxnSpPr>
        <p:spPr>
          <a:xfrm rot="16200000">
            <a:off x="3573294" y="437817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221EC91B-F306-694F-9AF8-C837BD81113C}"/>
              </a:ext>
            </a:extLst>
          </p:cNvPr>
          <p:cNvSpPr txBox="1"/>
          <p:nvPr/>
        </p:nvSpPr>
        <p:spPr>
          <a:xfrm>
            <a:off x="4076728" y="4437390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40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2FB1CDA-D0CC-7B41-A5B1-166DC1142BCE}"/>
              </a:ext>
            </a:extLst>
          </p:cNvPr>
          <p:cNvCxnSpPr>
            <a:cxnSpLocks/>
          </p:cNvCxnSpPr>
          <p:nvPr/>
        </p:nvCxnSpPr>
        <p:spPr>
          <a:xfrm rot="16200000">
            <a:off x="4132094" y="437817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11B234A6-AEC2-304B-B4DA-931B78579BE4}"/>
              </a:ext>
            </a:extLst>
          </p:cNvPr>
          <p:cNvSpPr txBox="1"/>
          <p:nvPr/>
        </p:nvSpPr>
        <p:spPr>
          <a:xfrm>
            <a:off x="4645053" y="4437390"/>
            <a:ext cx="1827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50</a:t>
            </a: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3F873780-DC3B-DB4D-AB5C-E0D58DEB0D2C}"/>
              </a:ext>
            </a:extLst>
          </p:cNvPr>
          <p:cNvCxnSpPr>
            <a:cxnSpLocks/>
          </p:cNvCxnSpPr>
          <p:nvPr/>
        </p:nvCxnSpPr>
        <p:spPr>
          <a:xfrm rot="16200000">
            <a:off x="4700419" y="4378178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F060840A-4F3B-F040-BDC6-BCB150F72D59}"/>
              </a:ext>
            </a:extLst>
          </p:cNvPr>
          <p:cNvSpPr txBox="1"/>
          <p:nvPr/>
        </p:nvSpPr>
        <p:spPr>
          <a:xfrm>
            <a:off x="1848125" y="5183173"/>
            <a:ext cx="1314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75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74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590887E-4536-334F-9C0B-A4A3C797DB08}"/>
              </a:ext>
            </a:extLst>
          </p:cNvPr>
          <p:cNvSpPr txBox="1"/>
          <p:nvPr/>
        </p:nvSpPr>
        <p:spPr>
          <a:xfrm>
            <a:off x="2130700" y="5183173"/>
            <a:ext cx="1314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43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61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F82C466-8F0F-BA4D-A65D-A67E8C134FD5}"/>
              </a:ext>
            </a:extLst>
          </p:cNvPr>
          <p:cNvSpPr txBox="1"/>
          <p:nvPr/>
        </p:nvSpPr>
        <p:spPr>
          <a:xfrm>
            <a:off x="2419626" y="5183173"/>
            <a:ext cx="1314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16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6F15A7D-D532-2940-8FB0-808532DB909B}"/>
              </a:ext>
            </a:extLst>
          </p:cNvPr>
          <p:cNvSpPr txBox="1"/>
          <p:nvPr/>
        </p:nvSpPr>
        <p:spPr>
          <a:xfrm>
            <a:off x="2692676" y="5183173"/>
            <a:ext cx="1314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8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2AB748F-34B3-F44F-A7D9-76D5C3A5883D}"/>
              </a:ext>
            </a:extLst>
          </p:cNvPr>
          <p:cNvSpPr txBox="1"/>
          <p:nvPr/>
        </p:nvSpPr>
        <p:spPr>
          <a:xfrm>
            <a:off x="2978426" y="5183173"/>
            <a:ext cx="1314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B0C5EDD-4551-274A-97C8-8CFDE64DFDCC}"/>
              </a:ext>
            </a:extLst>
          </p:cNvPr>
          <p:cNvSpPr txBox="1"/>
          <p:nvPr/>
        </p:nvSpPr>
        <p:spPr>
          <a:xfrm>
            <a:off x="3257826" y="5183173"/>
            <a:ext cx="1314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6F3CE80-3B40-EE4D-89D9-B2981B3B580F}"/>
              </a:ext>
            </a:extLst>
          </p:cNvPr>
          <p:cNvSpPr txBox="1"/>
          <p:nvPr/>
        </p:nvSpPr>
        <p:spPr>
          <a:xfrm>
            <a:off x="4417812" y="5183173"/>
            <a:ext cx="6572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9DCA1F5-D847-C541-A764-3FECF5E0BD49}"/>
              </a:ext>
            </a:extLst>
          </p:cNvPr>
          <p:cNvSpPr txBox="1"/>
          <p:nvPr/>
        </p:nvSpPr>
        <p:spPr>
          <a:xfrm>
            <a:off x="3855837" y="5183173"/>
            <a:ext cx="6572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AD95371-6E44-E04C-93AF-5E16CE0A3121}"/>
              </a:ext>
            </a:extLst>
          </p:cNvPr>
          <p:cNvSpPr txBox="1"/>
          <p:nvPr/>
        </p:nvSpPr>
        <p:spPr>
          <a:xfrm>
            <a:off x="3576437" y="5183173"/>
            <a:ext cx="6572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8852B167-0F5E-5544-9D94-384696E18753}"/>
              </a:ext>
            </a:extLst>
          </p:cNvPr>
          <p:cNvSpPr txBox="1"/>
          <p:nvPr/>
        </p:nvSpPr>
        <p:spPr>
          <a:xfrm>
            <a:off x="4135237" y="5183173"/>
            <a:ext cx="6572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</a:t>
            </a:r>
          </a:p>
          <a:p>
            <a:pPr algn="ctr"/>
            <a:r>
              <a:rPr lang="en-US" sz="10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</a:t>
            </a:r>
          </a:p>
        </p:txBody>
      </p:sp>
      <p:graphicFrame>
        <p:nvGraphicFramePr>
          <p:cNvPr id="151" name="Table 150">
            <a:extLst>
              <a:ext uri="{FF2B5EF4-FFF2-40B4-BE49-F238E27FC236}">
                <a16:creationId xmlns:a16="http://schemas.microsoft.com/office/drawing/2014/main" id="{DE2E2E07-EE44-6844-B284-38656F67F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906370"/>
              </p:ext>
            </p:extLst>
          </p:nvPr>
        </p:nvGraphicFramePr>
        <p:xfrm>
          <a:off x="3435942" y="1921639"/>
          <a:ext cx="3735843" cy="184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249">
                  <a:extLst>
                    <a:ext uri="{9D8B030D-6E8A-4147-A177-3AD203B41FA5}">
                      <a16:colId xmlns:a16="http://schemas.microsoft.com/office/drawing/2014/main" val="3923106778"/>
                    </a:ext>
                  </a:extLst>
                </a:gridCol>
                <a:gridCol w="1058473">
                  <a:extLst>
                    <a:ext uri="{9D8B030D-6E8A-4147-A177-3AD203B41FA5}">
                      <a16:colId xmlns:a16="http://schemas.microsoft.com/office/drawing/2014/main" val="4105829655"/>
                    </a:ext>
                  </a:extLst>
                </a:gridCol>
                <a:gridCol w="1080121">
                  <a:extLst>
                    <a:ext uri="{9D8B030D-6E8A-4147-A177-3AD203B41FA5}">
                      <a16:colId xmlns:a16="http://schemas.microsoft.com/office/drawing/2014/main" val="3856746268"/>
                    </a:ext>
                  </a:extLst>
                </a:gridCol>
              </a:tblGrid>
              <a:tr h="32585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Doxo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N=76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Doxo</a:t>
                      </a:r>
                      <a:r>
                        <a:rPr lang="en-US" sz="1400" dirty="0"/>
                        <a:t> + </a:t>
                      </a:r>
                      <a:r>
                        <a:rPr lang="en-US" sz="1400" dirty="0" err="1"/>
                        <a:t>Trab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N=74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515648"/>
                  </a:ext>
                </a:extLst>
              </a:tr>
              <a:tr h="191679">
                <a:tc>
                  <a:txBody>
                    <a:bodyPr/>
                    <a:lstStyle/>
                    <a:p>
                      <a:r>
                        <a:rPr lang="en-US" sz="1400" b="1" dirty="0"/>
                        <a:t>Events,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74 (97%)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 (88%)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19508"/>
                  </a:ext>
                </a:extLst>
              </a:tr>
              <a:tr h="325855">
                <a:tc>
                  <a:txBody>
                    <a:bodyPr/>
                    <a:lstStyle/>
                    <a:p>
                      <a:r>
                        <a:rPr lang="en-US" sz="1400" b="1" dirty="0"/>
                        <a:t>Median PFS,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2"/>
                          </a:solidFill>
                        </a:rPr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185942"/>
                  </a:ext>
                </a:extLst>
              </a:tr>
              <a:tr h="191679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HR 0.41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95% CI 0.29-0.58; P&lt;0.0001</a:t>
                      </a:r>
                    </a:p>
                  </a:txBody>
                  <a:tcPr marL="0" marR="0" marT="3600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000664"/>
                  </a:ext>
                </a:extLst>
              </a:tr>
            </a:tbl>
          </a:graphicData>
        </a:graphic>
      </p:graphicFrame>
      <p:pic>
        <p:nvPicPr>
          <p:cNvPr id="153" name="Picture 152">
            <a:extLst>
              <a:ext uri="{FF2B5EF4-FFF2-40B4-BE49-F238E27FC236}">
                <a16:creationId xmlns:a16="http://schemas.microsoft.com/office/drawing/2014/main" id="{1F4F6F48-BDD6-1643-A421-C165A3426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708" y="2147065"/>
            <a:ext cx="248279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9035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DACA-0E54-3441-8877-215D6A2D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0605B1-8A08-5448-BF79-5B81181656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Multidisciplinary </a:t>
            </a:r>
            <a:r>
              <a:rPr lang="en-US" dirty="0" err="1"/>
              <a:t>Tumour</a:t>
            </a:r>
            <a:r>
              <a:rPr lang="en-US" dirty="0"/>
              <a:t> Board </a:t>
            </a:r>
          </a:p>
          <a:p>
            <a:r>
              <a:rPr lang="en-US" dirty="0"/>
              <a:t>Treatment options in Sarcoma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A8255-0BA5-DE4E-BEA9-3BD6E029E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53667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DBCEF-309C-6147-A1FF-18D404C3955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altLang="en-US" dirty="0"/>
              <a:t>First, get the diagnosis right – expert pathology</a:t>
            </a:r>
          </a:p>
          <a:p>
            <a:pPr>
              <a:spcBef>
                <a:spcPts val="2400"/>
              </a:spcBef>
            </a:pPr>
            <a:r>
              <a:rPr lang="en-GB" altLang="en-US" dirty="0"/>
              <a:t>Primary therapy – increasingly </a:t>
            </a:r>
            <a:r>
              <a:rPr lang="en-GB" altLang="en-US" b="1" dirty="0">
                <a:solidFill>
                  <a:schemeClr val="accent1"/>
                </a:solidFill>
              </a:rPr>
              <a:t>neoadjuvant </a:t>
            </a:r>
            <a:r>
              <a:rPr lang="en-GB" altLang="en-US" dirty="0"/>
              <a:t>Rx, just like other cancers</a:t>
            </a:r>
          </a:p>
          <a:p>
            <a:pPr lvl="1"/>
            <a:r>
              <a:rPr lang="en-GB" altLang="en-US" dirty="0"/>
              <a:t>Osteosarcoma is a prime example (since the 1970s!)</a:t>
            </a:r>
          </a:p>
          <a:p>
            <a:pPr>
              <a:spcBef>
                <a:spcPts val="2400"/>
              </a:spcBef>
            </a:pPr>
            <a:r>
              <a:rPr lang="en-GB" altLang="en-US" dirty="0"/>
              <a:t>Metastatic disease</a:t>
            </a:r>
          </a:p>
          <a:p>
            <a:pPr lvl="1"/>
            <a:r>
              <a:rPr lang="en-GB" altLang="en-US" dirty="0"/>
              <a:t>Increasingly Rx is a function of primary diagnosis</a:t>
            </a:r>
          </a:p>
          <a:p>
            <a:pPr lvl="2"/>
            <a:r>
              <a:rPr lang="en-GB" altLang="en-US" b="1" dirty="0"/>
              <a:t>The LMS-04 study indicates a possible new standard of care for 1</a:t>
            </a:r>
            <a:r>
              <a:rPr lang="en-GB" altLang="en-US" b="1" baseline="30000" dirty="0"/>
              <a:t>st</a:t>
            </a:r>
            <a:r>
              <a:rPr lang="en-GB" altLang="en-US" b="1" dirty="0"/>
              <a:t> line therapy for metastatic leiomyosarcoma patients</a:t>
            </a:r>
          </a:p>
          <a:p>
            <a:pPr lvl="1"/>
            <a:r>
              <a:rPr lang="en-GB" altLang="en-US" dirty="0"/>
              <a:t>Clinical trials for later stage disease now often focussed on specific histologies or groups of them</a:t>
            </a:r>
          </a:p>
          <a:p>
            <a:pPr lvl="1"/>
            <a:r>
              <a:rPr lang="en-GB" altLang="en-US" dirty="0"/>
              <a:t>Rare, so need multicentre trials</a:t>
            </a:r>
          </a:p>
          <a:p>
            <a:pPr>
              <a:spcBef>
                <a:spcPts val="2400"/>
              </a:spcBef>
            </a:pPr>
            <a:r>
              <a:rPr lang="en-GB" altLang="en-US" dirty="0"/>
              <a:t>Act locally (patient level), think globally (collaborative, diagnosis-specific trials)</a:t>
            </a:r>
          </a:p>
          <a:p>
            <a:pPr marL="0" indent="0">
              <a:spcBef>
                <a:spcPts val="2400"/>
              </a:spcBef>
              <a:buNone/>
            </a:pPr>
            <a:endParaRPr lang="en-GB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Sarcoma treatment: Summary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57F3B-9068-AD46-9352-AA9166BA5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55CE4D5-7F2A-ED4B-92B0-78BB414108D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Rx, chemotherapy</a:t>
            </a: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8562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53336" y="5336166"/>
            <a:ext cx="17634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ea typeface="Aileron" charset="0"/>
                <a:cs typeface="PT Sans Narrow"/>
              </a:rPr>
              <a:t>Follow us on Twitter </a:t>
            </a:r>
            <a:br>
              <a:rPr lang="en-GB" sz="1600" dirty="0">
                <a:solidFill>
                  <a:schemeClr val="tx2"/>
                </a:solidFill>
                <a:ea typeface="Aileron" charset="0"/>
                <a:cs typeface="PT Sans Narrow"/>
              </a:rPr>
            </a:br>
            <a:r>
              <a:rPr lang="en-GB" sz="1600" b="1" u="sng" dirty="0">
                <a:solidFill>
                  <a:schemeClr val="accent1"/>
                </a:solidFill>
                <a:ea typeface="Aileron" charset="0"/>
                <a:cs typeface="PT Sans Narr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GB" sz="1600" b="1" u="sng" dirty="0" err="1">
                <a:solidFill>
                  <a:schemeClr val="accent1"/>
                </a:solidFill>
                <a:ea typeface="Aileron" charset="0"/>
                <a:cs typeface="PT Sans Narr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sarcomaconnect</a:t>
            </a:r>
            <a:endParaRPr lang="en-GB" sz="1600" b="1" u="sng" dirty="0">
              <a:solidFill>
                <a:schemeClr val="accent1"/>
              </a:solidFill>
              <a:ea typeface="Aileron" charset="0"/>
              <a:cs typeface="PT Sans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11186" y="5336167"/>
            <a:ext cx="208481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ea typeface="Aileron" charset="0"/>
                <a:cs typeface="PT Sans Narrow"/>
              </a:rPr>
              <a:t>Follow the </a:t>
            </a:r>
            <a:br>
              <a:rPr lang="en-GB" sz="1600" dirty="0">
                <a:solidFill>
                  <a:schemeClr val="tx2"/>
                </a:solidFill>
                <a:ea typeface="Aileron" charset="0"/>
                <a:cs typeface="PT Sans Narrow"/>
              </a:rPr>
            </a:br>
            <a:r>
              <a:rPr lang="en-GB" sz="1600" b="1" u="sng" dirty="0">
                <a:solidFill>
                  <a:schemeClr val="accent1"/>
                </a:solidFill>
                <a:ea typeface="Aileron" charset="0"/>
                <a:cs typeface="PT Sans Narrow"/>
              </a:rPr>
              <a:t>Sarcoma</a:t>
            </a:r>
            <a:r>
              <a:rPr lang="en-GB" sz="1600" b="1" u="sng" dirty="0">
                <a:solidFill>
                  <a:schemeClr val="accent1"/>
                </a:solidFill>
                <a:ea typeface="Aileron" charset="0"/>
                <a:cs typeface="PT Sans Narrow"/>
                <a:hlinkClick r:id="rId3"/>
              </a:rPr>
              <a:t> CONNECT</a:t>
            </a:r>
            <a:br>
              <a:rPr lang="en-GB" sz="1600" b="1" dirty="0">
                <a:solidFill>
                  <a:schemeClr val="tx2"/>
                </a:solidFill>
                <a:ea typeface="Aileron" charset="0"/>
                <a:cs typeface="PT Sans Narrow"/>
              </a:rPr>
            </a:br>
            <a:r>
              <a:rPr lang="en-GB" sz="1400" dirty="0">
                <a:solidFill>
                  <a:schemeClr val="tx2"/>
                </a:solidFill>
                <a:ea typeface="Aileron" charset="0"/>
                <a:cs typeface="PT Sans Narrow"/>
              </a:rPr>
              <a:t>group on LinkedIn</a:t>
            </a:r>
            <a:endParaRPr lang="en-GB" sz="1600" dirty="0">
              <a:solidFill>
                <a:schemeClr val="tx2"/>
              </a:solidFill>
              <a:ea typeface="Aileron" charset="0"/>
              <a:cs typeface="PT Sans Narrow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88696" y="5336166"/>
            <a:ext cx="2843808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cs typeface="PT Sans Narrow"/>
              </a:rPr>
              <a:t>Email</a:t>
            </a:r>
            <a:br>
              <a:rPr lang="en-US" sz="1600" dirty="0">
                <a:solidFill>
                  <a:schemeClr val="tx2"/>
                </a:solidFill>
                <a:cs typeface="PT Sans Narrow"/>
              </a:rPr>
            </a:br>
            <a:r>
              <a:rPr lang="en-GB" sz="1600" b="1" u="sng" dirty="0">
                <a:hlinkClick r:id="rId4"/>
              </a:rPr>
              <a:t>Froukje.sosef1</a:t>
            </a:r>
            <a:br>
              <a:rPr lang="en-GB" sz="1600" b="1" u="sng" dirty="0">
                <a:hlinkClick r:id="rId4"/>
              </a:rPr>
            </a:br>
            <a:r>
              <a:rPr lang="en-GB" sz="1600" b="1" u="sng" dirty="0">
                <a:hlinkClick r:id="rId4"/>
              </a:rPr>
              <a:t>@cor2ed.com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099418" y="5336166"/>
            <a:ext cx="208481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ea typeface="Aileron" charset="0"/>
                <a:cs typeface="PT Sans Narrow"/>
              </a:rPr>
              <a:t>Watch us on the</a:t>
            </a:r>
            <a:br>
              <a:rPr lang="en-GB" sz="1400" dirty="0">
                <a:solidFill>
                  <a:schemeClr val="tx2"/>
                </a:solidFill>
                <a:ea typeface="Aileron" charset="0"/>
                <a:cs typeface="PT Sans Narrow"/>
              </a:rPr>
            </a:br>
            <a:r>
              <a:rPr lang="en-GB" sz="1400" dirty="0">
                <a:solidFill>
                  <a:schemeClr val="tx2"/>
                </a:solidFill>
                <a:ea typeface="Aileron" charset="0"/>
                <a:cs typeface="PT Sans Narrow"/>
              </a:rPr>
              <a:t>Vimeo Channe</a:t>
            </a:r>
            <a:r>
              <a:rPr lang="en-GB" sz="1600" dirty="0">
                <a:solidFill>
                  <a:schemeClr val="tx2"/>
                </a:solidFill>
                <a:ea typeface="Aileron" charset="0"/>
                <a:cs typeface="PT Sans Narrow"/>
              </a:rPr>
              <a:t>l</a:t>
            </a:r>
            <a:br>
              <a:rPr lang="en-GB" sz="1600" dirty="0">
                <a:solidFill>
                  <a:schemeClr val="tx2"/>
                </a:solidFill>
                <a:ea typeface="Aileron" charset="0"/>
                <a:cs typeface="PT Sans Narrow"/>
              </a:rPr>
            </a:br>
            <a:r>
              <a:rPr lang="en-GB" sz="1600" b="1" dirty="0">
                <a:solidFill>
                  <a:schemeClr val="accent1"/>
                </a:solidFill>
                <a:ea typeface="Aileron" charset="0"/>
                <a:cs typeface="PT Sans Narrow"/>
                <a:hlinkClick r:id="rId5"/>
              </a:rPr>
              <a:t>Sarcoma CONNECT</a:t>
            </a:r>
            <a:endParaRPr lang="en-GB" sz="1600" b="1" dirty="0">
              <a:solidFill>
                <a:schemeClr val="accent1"/>
              </a:solidFill>
              <a:ea typeface="Aileron" charset="0"/>
              <a:cs typeface="PT Sans Narrow"/>
            </a:endParaRPr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071CF435-729F-403B-B87A-421B2706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656" y="274638"/>
            <a:ext cx="8924840" cy="3586410"/>
          </a:xfrm>
        </p:spPr>
        <p:txBody>
          <a:bodyPr>
            <a:normAutofit/>
          </a:bodyPr>
          <a:lstStyle/>
          <a:p>
            <a:pPr>
              <a:lnSpc>
                <a:spcPts val="3800"/>
              </a:lnSpc>
              <a:spcBef>
                <a:spcPts val="800"/>
              </a:spcBef>
            </a:pPr>
            <a:r>
              <a:rPr lang="en-US" sz="3600" cap="none" dirty="0">
                <a:solidFill>
                  <a:schemeClr val="tx2"/>
                </a:solidFill>
              </a:rPr>
              <a:t>REACH </a:t>
            </a:r>
            <a:r>
              <a:rPr lang="en-US" sz="3600" cap="none" dirty="0"/>
              <a:t>SARCOMA CONNECT </a:t>
            </a:r>
            <a:r>
              <a:rPr lang="en-US" sz="3600" cap="none" dirty="0">
                <a:solidFill>
                  <a:schemeClr val="tx2"/>
                </a:solidFill>
              </a:rPr>
              <a:t>VIA </a:t>
            </a:r>
            <a:br>
              <a:rPr lang="en-US" sz="3600" cap="none" dirty="0">
                <a:solidFill>
                  <a:schemeClr val="tx2"/>
                </a:solidFill>
              </a:rPr>
            </a:br>
            <a:r>
              <a:rPr lang="en-US" sz="3600" cap="none" spc="-50" dirty="0">
                <a:solidFill>
                  <a:schemeClr val="tx2"/>
                </a:solidFill>
              </a:rPr>
              <a:t>TWITTER, LINKEDIN, VIMEO &amp; EMAIL</a:t>
            </a:r>
            <a:br>
              <a:rPr lang="en-US" sz="3600" cap="none" dirty="0">
                <a:solidFill>
                  <a:schemeClr val="tx2"/>
                </a:solidFill>
              </a:rPr>
            </a:br>
            <a:r>
              <a:rPr lang="en-US" sz="3600" cap="none" dirty="0">
                <a:solidFill>
                  <a:schemeClr val="tx2"/>
                </a:solidFill>
              </a:rPr>
              <a:t>OR VISIT THE GROUP’S WEBSITE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u="sng" cap="none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http://www.sarcomaconnect.info</a:t>
            </a:r>
            <a:endParaRPr lang="en-US" sz="3600" cap="none" dirty="0"/>
          </a:p>
        </p:txBody>
      </p:sp>
      <p:pic>
        <p:nvPicPr>
          <p:cNvPr id="21" name="Picture 20">
            <a:hlinkClick r:id="rId7"/>
            <a:extLst>
              <a:ext uri="{FF2B5EF4-FFF2-40B4-BE49-F238E27FC236}">
                <a16:creationId xmlns:a16="http://schemas.microsoft.com/office/drawing/2014/main" id="{F95642ED-8597-49C0-8A49-2DB124E3A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8497" y="4010028"/>
            <a:ext cx="1331225" cy="1332000"/>
          </a:xfrm>
          <a:prstGeom prst="rect">
            <a:avLst/>
          </a:prstGeom>
        </p:spPr>
      </p:pic>
      <p:pic>
        <p:nvPicPr>
          <p:cNvPr id="22" name="Picture 21">
            <a:hlinkClick r:id="rId9"/>
            <a:extLst>
              <a:ext uri="{FF2B5EF4-FFF2-40B4-BE49-F238E27FC236}">
                <a16:creationId xmlns:a16="http://schemas.microsoft.com/office/drawing/2014/main" id="{BAA8E0C5-61B9-4558-B53C-E0C589BB29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7601" y="4010028"/>
            <a:ext cx="1331225" cy="1332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66F975-3655-4F8B-A6A8-73C6713B68BD}"/>
              </a:ext>
            </a:extLst>
          </p:cNvPr>
          <p:cNvSpPr/>
          <p:nvPr/>
        </p:nvSpPr>
        <p:spPr>
          <a:xfrm>
            <a:off x="2279204" y="4149080"/>
            <a:ext cx="1304702" cy="10801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hlinkClick r:id="rId2"/>
            <a:extLst>
              <a:ext uri="{FF2B5EF4-FFF2-40B4-BE49-F238E27FC236}">
                <a16:creationId xmlns:a16="http://schemas.microsoft.com/office/drawing/2014/main" id="{EBC0A918-144C-4360-924B-A1BEAC705A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2682" y="4010028"/>
            <a:ext cx="1331225" cy="1332000"/>
          </a:xfrm>
          <a:prstGeom prst="rect">
            <a:avLst/>
          </a:prstGeom>
        </p:spPr>
      </p:pic>
      <p:pic>
        <p:nvPicPr>
          <p:cNvPr id="24" name="Picture 23">
            <a:hlinkClick r:id="rId5"/>
            <a:extLst>
              <a:ext uri="{FF2B5EF4-FFF2-40B4-BE49-F238E27FC236}">
                <a16:creationId xmlns:a16="http://schemas.microsoft.com/office/drawing/2014/main" id="{3A2C930B-CF0B-4E97-8C34-9D0BF8FA71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2416" y="4010028"/>
            <a:ext cx="1331225" cy="133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45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C9930-7AD5-554C-B0A5-814267581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1389387"/>
            <a:ext cx="4905572" cy="433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7D5F0-9D7C-A64C-AB61-ED11F21E95F2}"/>
              </a:ext>
            </a:extLst>
          </p:cNvPr>
          <p:cNvSpPr txBox="1"/>
          <p:nvPr/>
        </p:nvSpPr>
        <p:spPr>
          <a:xfrm>
            <a:off x="7966803" y="2489888"/>
            <a:ext cx="90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Surgery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E58E8A-1C4A-C642-BD26-52DA2536D45F}"/>
              </a:ext>
            </a:extLst>
          </p:cNvPr>
          <p:cNvSpPr txBox="1"/>
          <p:nvPr/>
        </p:nvSpPr>
        <p:spPr>
          <a:xfrm>
            <a:off x="7882196" y="4794251"/>
            <a:ext cx="10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Radiation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BB198-4615-2147-8F63-69E036154A71}"/>
              </a:ext>
            </a:extLst>
          </p:cNvPr>
          <p:cNvSpPr txBox="1"/>
          <p:nvPr/>
        </p:nvSpPr>
        <p:spPr>
          <a:xfrm>
            <a:off x="5278639" y="1100470"/>
            <a:ext cx="177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Systemic therapy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CBB9E7-0DC3-B648-BEA7-3E7DA35C02B0}"/>
              </a:ext>
            </a:extLst>
          </p:cNvPr>
          <p:cNvSpPr txBox="1"/>
          <p:nvPr/>
        </p:nvSpPr>
        <p:spPr>
          <a:xfrm>
            <a:off x="3114451" y="2010954"/>
            <a:ext cx="1115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Pathology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FEFCF-4F19-3A44-A935-CF29A1BF01DF}"/>
              </a:ext>
            </a:extLst>
          </p:cNvPr>
          <p:cNvSpPr txBox="1"/>
          <p:nvPr/>
        </p:nvSpPr>
        <p:spPr>
          <a:xfrm>
            <a:off x="2201500" y="4385137"/>
            <a:ext cx="1649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(Interventional)</a:t>
            </a:r>
          </a:p>
          <a:p>
            <a:pPr algn="ctr"/>
            <a:r>
              <a:rPr lang="en-US" dirty="0"/>
              <a:t>Radiology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79117-46B6-8D49-A6DC-34058204471B}"/>
              </a:ext>
            </a:extLst>
          </p:cNvPr>
          <p:cNvSpPr txBox="1"/>
          <p:nvPr/>
        </p:nvSpPr>
        <p:spPr>
          <a:xfrm>
            <a:off x="4895415" y="5628536"/>
            <a:ext cx="220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Other team members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41EE15C-F249-5647-B882-F672A2FB8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97DADB-14F3-0A44-B0F3-7F2BF80E8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Multidisciplinary management of sarcomas: Potluck – everyone brings something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BDF53DB-9428-3149-A240-74B3ABBA811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1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390166B6-9327-1D48-A9D5-A77C430016B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sz="3000" b="1" dirty="0">
                <a:solidFill>
                  <a:schemeClr val="accent1"/>
                </a:solidFill>
              </a:rPr>
              <a:t>Curative intent</a:t>
            </a:r>
          </a:p>
          <a:p>
            <a:pPr lvl="1"/>
            <a:r>
              <a:rPr lang="en-US" altLang="en-US" dirty="0"/>
              <a:t>Adjuvant chemotherapy</a:t>
            </a:r>
          </a:p>
          <a:p>
            <a:pPr lvl="1"/>
            <a:r>
              <a:rPr lang="en-US" altLang="en-US" dirty="0"/>
              <a:t>Neoadjuvant chemotherapy</a:t>
            </a:r>
          </a:p>
          <a:p>
            <a:pPr lvl="1"/>
            <a:endParaRPr lang="en-US" altLang="en-US" dirty="0"/>
          </a:p>
          <a:p>
            <a:r>
              <a:rPr lang="en-US" altLang="en-US" sz="3000" b="1" dirty="0">
                <a:solidFill>
                  <a:schemeClr val="accent1"/>
                </a:solidFill>
              </a:rPr>
              <a:t>Palliative intent</a:t>
            </a:r>
          </a:p>
          <a:p>
            <a:pPr lvl="1"/>
            <a:r>
              <a:rPr lang="en-US" altLang="en-US" dirty="0"/>
              <a:t>Treatment of metastatic disease</a:t>
            </a:r>
          </a:p>
          <a:p>
            <a:pPr lvl="2"/>
            <a:r>
              <a:rPr lang="en-US" altLang="en-US" dirty="0"/>
              <a:t>Standard agents</a:t>
            </a:r>
          </a:p>
          <a:p>
            <a:pPr lvl="2"/>
            <a:r>
              <a:rPr lang="en-US" altLang="en-US" dirty="0"/>
              <a:t>Clinical trials</a:t>
            </a:r>
          </a:p>
        </p:txBody>
      </p:sp>
      <p:sp>
        <p:nvSpPr>
          <p:cNvPr id="15361" name="Title 1">
            <a:extLst>
              <a:ext uri="{FF2B5EF4-FFF2-40B4-BE49-F238E27FC236}">
                <a16:creationId xmlns:a16="http://schemas.microsoft.com/office/drawing/2014/main" id="{D503BA22-9750-3841-B1AA-2C4F293A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Chemotherapy for sarcoma: two intentions</a:t>
            </a:r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18F602-92A9-1747-81B3-98AA1363D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05935E-D380-FA44-886C-D077162EEE8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1664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DACA-0E54-3441-8877-215D6A2D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Extremity soft tissue sarcomas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0605B1-8A08-5448-BF79-5B81181656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Adjuvant</a:t>
            </a:r>
          </a:p>
          <a:p>
            <a:r>
              <a:rPr lang="en-US" dirty="0"/>
              <a:t>neoadjuvant therapy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A8255-0BA5-DE4E-BEA9-3BD6E029E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27147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C9F371B-2EB6-D545-8C3D-087B8BEA91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258886"/>
              </p:ext>
            </p:extLst>
          </p:nvPr>
        </p:nvGraphicFramePr>
        <p:xfrm>
          <a:off x="2971800" y="1657859"/>
          <a:ext cx="6248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4782355-CE84-994E-B7B7-052390BD4B5E}"/>
              </a:ext>
            </a:extLst>
          </p:cNvPr>
          <p:cNvSpPr/>
          <p:nvPr/>
        </p:nvSpPr>
        <p:spPr>
          <a:xfrm>
            <a:off x="7054777" y="1607356"/>
            <a:ext cx="17663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latin typeface="+mj-lt"/>
                <a:ea typeface="Adobe Heiti Std R" panose="020B0400000000000000" pitchFamily="34" charset="-128"/>
              </a:rPr>
              <a:t>Liposarcoma (LS)</a:t>
            </a:r>
          </a:p>
          <a:p>
            <a:pPr algn="ctr"/>
            <a:r>
              <a:rPr lang="en-US" altLang="en-US" dirty="0">
                <a:latin typeface="+mj-lt"/>
                <a:ea typeface="Adobe Heiti Std R" panose="020B0400000000000000" pitchFamily="34" charset="-128"/>
              </a:rPr>
              <a:t>(3 subtypes)</a:t>
            </a:r>
          </a:p>
          <a:p>
            <a:pPr algn="ctr"/>
            <a:r>
              <a:rPr lang="en-US" altLang="en-US" dirty="0">
                <a:latin typeface="+mj-lt"/>
                <a:ea typeface="Adobe Heiti Std R" panose="020B0400000000000000" pitchFamily="34" charset="-128"/>
              </a:rPr>
              <a:t>20%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A8828-5E7D-F343-84D0-F8C78F36A9BA}"/>
              </a:ext>
            </a:extLst>
          </p:cNvPr>
          <p:cNvSpPr/>
          <p:nvPr/>
        </p:nvSpPr>
        <p:spPr>
          <a:xfrm>
            <a:off x="8234021" y="3748139"/>
            <a:ext cx="2360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ea typeface="Adobe Heiti Std R" panose="020B0400000000000000" pitchFamily="34" charset="-128"/>
              </a:rPr>
              <a:t>Leiomyosarcoma (LMS)</a:t>
            </a:r>
          </a:p>
          <a:p>
            <a:pPr algn="ctr"/>
            <a:r>
              <a:rPr lang="en-US" altLang="en-US" dirty="0">
                <a:ea typeface="Adobe Heiti Std R" panose="020B0400000000000000" pitchFamily="34" charset="-128"/>
              </a:rPr>
              <a:t>14%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50EFCC-08C0-6643-902B-6C575FEB18D5}"/>
              </a:ext>
            </a:extLst>
          </p:cNvPr>
          <p:cNvSpPr/>
          <p:nvPr/>
        </p:nvSpPr>
        <p:spPr>
          <a:xfrm>
            <a:off x="7284085" y="5112406"/>
            <a:ext cx="2272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latin typeface="+mj-lt"/>
                <a:ea typeface="Adobe Heiti Std R" panose="020B0400000000000000" pitchFamily="34" charset="-128"/>
              </a:rPr>
              <a:t>Undifferentiated </a:t>
            </a:r>
          </a:p>
          <a:p>
            <a:pPr algn="ctr"/>
            <a:r>
              <a:rPr lang="en-US" altLang="en-US" dirty="0">
                <a:latin typeface="+mj-lt"/>
                <a:ea typeface="Adobe Heiti Std R" panose="020B0400000000000000" pitchFamily="34" charset="-128"/>
              </a:rPr>
              <a:t>pleomorphic sarcoma </a:t>
            </a:r>
          </a:p>
          <a:p>
            <a:pPr algn="ctr"/>
            <a:r>
              <a:rPr lang="en-US" altLang="en-US" dirty="0">
                <a:latin typeface="+mj-lt"/>
                <a:ea typeface="Adobe Heiti Std R" panose="020B0400000000000000" pitchFamily="34" charset="-128"/>
              </a:rPr>
              <a:t>(UPS)  14%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064953-E923-8840-962C-FF24A6B23191}"/>
              </a:ext>
            </a:extLst>
          </p:cNvPr>
          <p:cNvSpPr/>
          <p:nvPr/>
        </p:nvSpPr>
        <p:spPr>
          <a:xfrm>
            <a:off x="5641401" y="4973929"/>
            <a:ext cx="657552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latin typeface="+mj-lt"/>
                <a:ea typeface="Adobe Heiti Std R" panose="020B0400000000000000" pitchFamily="34" charset="-128"/>
              </a:rPr>
              <a:t>GIST </a:t>
            </a:r>
          </a:p>
          <a:p>
            <a:pPr algn="ctr"/>
            <a:r>
              <a:rPr lang="en-US" altLang="en-US" dirty="0">
                <a:latin typeface="+mj-lt"/>
                <a:ea typeface="Adobe Heiti Std R" panose="020B0400000000000000" pitchFamily="34" charset="-128"/>
              </a:rPr>
              <a:t>9%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C0DB94-51EF-3D46-9348-19868457D06A}"/>
              </a:ext>
            </a:extLst>
          </p:cNvPr>
          <p:cNvSpPr/>
          <p:nvPr/>
        </p:nvSpPr>
        <p:spPr>
          <a:xfrm>
            <a:off x="4312530" y="2724659"/>
            <a:ext cx="15824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solidFill>
                  <a:schemeClr val="bg1">
                    <a:lumMod val="95000"/>
                  </a:schemeClr>
                </a:solidFill>
                <a:latin typeface="+mj-lt"/>
                <a:ea typeface="Adobe Heiti Std R" panose="020B0400000000000000" pitchFamily="34" charset="-128"/>
              </a:rPr>
              <a:t>Other</a:t>
            </a:r>
          </a:p>
          <a:p>
            <a:pPr algn="ctr"/>
            <a:r>
              <a:rPr lang="en-US" altLang="en-US" dirty="0">
                <a:solidFill>
                  <a:schemeClr val="bg1">
                    <a:lumMod val="95000"/>
                  </a:schemeClr>
                </a:solidFill>
                <a:latin typeface="+mj-lt"/>
                <a:ea typeface="Adobe Heiti Std R" panose="020B0400000000000000" pitchFamily="34" charset="-128"/>
              </a:rPr>
              <a:t>(&gt;40 subtypes)</a:t>
            </a:r>
          </a:p>
          <a:p>
            <a:pPr algn="ctr"/>
            <a:r>
              <a:rPr lang="en-US" altLang="en-US" dirty="0">
                <a:solidFill>
                  <a:schemeClr val="bg1">
                    <a:lumMod val="95000"/>
                  </a:schemeClr>
                </a:solidFill>
                <a:latin typeface="+mj-lt"/>
                <a:ea typeface="Adobe Heiti Std R" panose="020B0400000000000000" pitchFamily="34" charset="-128"/>
              </a:rPr>
              <a:t>28%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EE4B2C-38A0-604E-A64E-BECDE14A08A6}"/>
              </a:ext>
            </a:extLst>
          </p:cNvPr>
          <p:cNvCxnSpPr>
            <a:cxnSpLocks/>
          </p:cNvCxnSpPr>
          <p:nvPr/>
        </p:nvCxnSpPr>
        <p:spPr bwMode="auto">
          <a:xfrm>
            <a:off x="3419674" y="4108094"/>
            <a:ext cx="618926" cy="2679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35EAEC-2752-534D-B067-C44E366A6CD6}"/>
              </a:ext>
            </a:extLst>
          </p:cNvPr>
          <p:cNvCxnSpPr>
            <a:cxnSpLocks/>
          </p:cNvCxnSpPr>
          <p:nvPr/>
        </p:nvCxnSpPr>
        <p:spPr bwMode="auto">
          <a:xfrm>
            <a:off x="3419675" y="4535617"/>
            <a:ext cx="804763" cy="1559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9EE157-C411-3149-8664-B6A30C87C1AF}"/>
              </a:ext>
            </a:extLst>
          </p:cNvPr>
          <p:cNvCxnSpPr>
            <a:cxnSpLocks/>
          </p:cNvCxnSpPr>
          <p:nvPr/>
        </p:nvCxnSpPr>
        <p:spPr bwMode="auto">
          <a:xfrm>
            <a:off x="3419674" y="4942265"/>
            <a:ext cx="1059920" cy="1035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304D59-A0E6-B94D-8A87-193BEFAEBC83}"/>
              </a:ext>
            </a:extLst>
          </p:cNvPr>
          <p:cNvCxnSpPr>
            <a:cxnSpLocks/>
          </p:cNvCxnSpPr>
          <p:nvPr/>
        </p:nvCxnSpPr>
        <p:spPr bwMode="auto">
          <a:xfrm>
            <a:off x="3595595" y="5443890"/>
            <a:ext cx="1272745" cy="24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7ADC462-6BA7-CF4D-A829-02418D785EF5}"/>
              </a:ext>
            </a:extLst>
          </p:cNvPr>
          <p:cNvSpPr/>
          <p:nvPr/>
        </p:nvSpPr>
        <p:spPr>
          <a:xfrm>
            <a:off x="2281708" y="3889492"/>
            <a:ext cx="11160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600" dirty="0">
                <a:ea typeface="Adobe Heiti Std R" panose="020B0400000000000000" pitchFamily="34" charset="-128"/>
              </a:rPr>
              <a:t>MPNST 2%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F0604E-ECED-EC4D-91A0-58DF62C49D17}"/>
              </a:ext>
            </a:extLst>
          </p:cNvPr>
          <p:cNvSpPr/>
          <p:nvPr/>
        </p:nvSpPr>
        <p:spPr>
          <a:xfrm>
            <a:off x="1724311" y="4324859"/>
            <a:ext cx="16248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600" dirty="0">
                <a:ea typeface="Adobe Heiti Std R" panose="020B0400000000000000" pitchFamily="34" charset="-128"/>
              </a:rPr>
              <a:t>Fibrosarcoma 3%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407BEF-E640-174B-96BB-F9FF5D9EB86B}"/>
              </a:ext>
            </a:extLst>
          </p:cNvPr>
          <p:cNvSpPr/>
          <p:nvPr/>
        </p:nvSpPr>
        <p:spPr>
          <a:xfrm>
            <a:off x="1384827" y="4759821"/>
            <a:ext cx="1955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600" dirty="0">
                <a:ea typeface="Adobe Heiti Std R" panose="020B0400000000000000" pitchFamily="34" charset="-128"/>
              </a:rPr>
              <a:t>Synovial sarcoma 5%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7FC3BC-0751-B74B-8EA3-7726A539BF28}"/>
              </a:ext>
            </a:extLst>
          </p:cNvPr>
          <p:cNvSpPr/>
          <p:nvPr/>
        </p:nvSpPr>
        <p:spPr>
          <a:xfrm>
            <a:off x="1009823" y="5281705"/>
            <a:ext cx="258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600" dirty="0">
                <a:ea typeface="Adobe Heiti Std R" panose="020B0400000000000000" pitchFamily="34" charset="-128"/>
              </a:rPr>
              <a:t>Myxofibrosarcoma (MFS) 5%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154059C-FEF6-524D-8104-4692EBC3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69129"/>
            <a:ext cx="10972800" cy="702470"/>
          </a:xfrm>
        </p:spPr>
        <p:txBody>
          <a:bodyPr/>
          <a:lstStyle/>
          <a:p>
            <a:r>
              <a:rPr lang="en-US" altLang="en-US" dirty="0">
                <a:ea typeface="Adobe Heiti Std R" panose="020B0400000000000000" pitchFamily="34" charset="-128"/>
              </a:rPr>
              <a:t>13,460 cases per year (US 2021), ~50 subtypes &lt; 1 % of adult cancer</a:t>
            </a:r>
            <a:endParaRPr lang="en-US" dirty="0">
              <a:ea typeface="Adobe Heiti Std R" panose="020B0400000000000000" pitchFamily="34" charset="-128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Soft Tissue Sarcomas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6D5668-438D-4341-B960-432899430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BF27FD-7E1B-3D45-87DD-D3BD3EBBB8EF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5FA07CE-8297-4847-A587-1AE03B47098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107324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GIST, gastrointestinal stromal </a:t>
            </a:r>
            <a:r>
              <a:rPr lang="en-US" dirty="0" err="1"/>
              <a:t>tumour</a:t>
            </a:r>
            <a:r>
              <a:rPr lang="en-US" dirty="0"/>
              <a:t>; LS, </a:t>
            </a:r>
            <a:r>
              <a:rPr lang="en-US" dirty="0" err="1"/>
              <a:t>l</a:t>
            </a:r>
            <a:r>
              <a:rPr lang="en-US" altLang="en-US" dirty="0" err="1"/>
              <a:t>iposarcoma</a:t>
            </a:r>
            <a:r>
              <a:rPr lang="en-US" altLang="en-US" dirty="0"/>
              <a:t>; LMS, leiomyosarcoma; MFS, myxofibrosarcoma; MPNST, m</a:t>
            </a:r>
            <a:r>
              <a:rPr lang="en-US" dirty="0"/>
              <a:t>alignant peripheral nerve sheath </a:t>
            </a:r>
            <a:r>
              <a:rPr lang="en-US" dirty="0" err="1"/>
              <a:t>tumour</a:t>
            </a:r>
            <a:r>
              <a:rPr lang="en-US" dirty="0"/>
              <a:t>; </a:t>
            </a:r>
            <a:br>
              <a:rPr lang="en-US" dirty="0"/>
            </a:br>
            <a:r>
              <a:rPr lang="en-US" altLang="en-US" dirty="0"/>
              <a:t>UPS, undifferentiated pleomorphic sarcoma </a:t>
            </a:r>
            <a:endParaRPr lang="en-US" dirty="0"/>
          </a:p>
          <a:p>
            <a:pPr>
              <a:spcBef>
                <a:spcPts val="300"/>
              </a:spcBef>
            </a:pPr>
            <a:r>
              <a:rPr lang="en-US" dirty="0"/>
              <a:t>Brennan MF, et al. (2013). Management of Soft Tissue Sarcoma. Springer-Verlag, NY, USA</a:t>
            </a:r>
          </a:p>
        </p:txBody>
      </p:sp>
    </p:spTree>
    <p:extLst>
      <p:ext uri="{BB962C8B-B14F-4D97-AF65-F5344CB8AC3E}">
        <p14:creationId xmlns:p14="http://schemas.microsoft.com/office/powerpoint/2010/main" val="1213226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6B3A2047-2942-D140-81AC-F52E2F09798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dirty="0"/>
              <a:t>Diagnosis-dependent</a:t>
            </a:r>
          </a:p>
          <a:p>
            <a:r>
              <a:rPr lang="en-US" altLang="en-US" b="1" dirty="0">
                <a:solidFill>
                  <a:schemeClr val="accent1"/>
                </a:solidFill>
              </a:rPr>
              <a:t>GIST: </a:t>
            </a:r>
            <a:r>
              <a:rPr lang="en-US" altLang="en-US" dirty="0"/>
              <a:t>3 years imatinib is standard of care (SOC) for higher-risk disease</a:t>
            </a:r>
          </a:p>
          <a:p>
            <a:r>
              <a:rPr lang="en-US" altLang="en-US" dirty="0" err="1"/>
              <a:t>Paediatric</a:t>
            </a:r>
            <a:r>
              <a:rPr lang="en-US" altLang="en-US" dirty="0"/>
              <a:t> sarcomas: also SOC</a:t>
            </a:r>
          </a:p>
          <a:p>
            <a:pPr lvl="1"/>
            <a:r>
              <a:rPr lang="en-US" altLang="en-US" b="1" dirty="0">
                <a:solidFill>
                  <a:schemeClr val="accent1"/>
                </a:solidFill>
              </a:rPr>
              <a:t>Ewing sarcoma: </a:t>
            </a:r>
            <a:r>
              <a:rPr lang="en-US" altLang="en-US" dirty="0" err="1"/>
              <a:t>VAdrC</a:t>
            </a:r>
            <a:r>
              <a:rPr lang="en-US" altLang="en-US" dirty="0"/>
              <a:t>-IE</a:t>
            </a:r>
          </a:p>
          <a:p>
            <a:pPr lvl="1"/>
            <a:r>
              <a:rPr lang="en-US" altLang="en-US" b="1" dirty="0">
                <a:solidFill>
                  <a:schemeClr val="accent1"/>
                </a:solidFill>
              </a:rPr>
              <a:t>Rhabdomyosarcoma:</a:t>
            </a:r>
            <a:r>
              <a:rPr lang="en-US" altLang="en-US" dirty="0"/>
              <a:t> </a:t>
            </a:r>
            <a:r>
              <a:rPr lang="en-US" altLang="en-US" dirty="0" err="1"/>
              <a:t>VDactinoC</a:t>
            </a:r>
            <a:endParaRPr lang="en-US" altLang="en-US" dirty="0"/>
          </a:p>
          <a:p>
            <a:pPr lvl="1"/>
            <a:r>
              <a:rPr lang="en-US" altLang="en-US" b="1" dirty="0">
                <a:solidFill>
                  <a:schemeClr val="accent1"/>
                </a:solidFill>
              </a:rPr>
              <a:t>Osteosarcoma: </a:t>
            </a:r>
            <a:r>
              <a:rPr lang="en-US" altLang="en-US" dirty="0"/>
              <a:t>doxorubicin/cisplatin ± MTX</a:t>
            </a:r>
          </a:p>
          <a:p>
            <a:r>
              <a:rPr lang="en-US" altLang="en-US" b="1" dirty="0"/>
              <a:t>Extremity sarcomas</a:t>
            </a:r>
            <a:r>
              <a:rPr lang="en-US" altLang="en-US" dirty="0"/>
              <a:t> – benefit of </a:t>
            </a:r>
            <a:r>
              <a:rPr lang="en-US" altLang="en-US" dirty="0" err="1"/>
              <a:t>chemoRx</a:t>
            </a:r>
            <a:r>
              <a:rPr lang="en-US" altLang="en-US" dirty="0"/>
              <a:t> less clear</a:t>
            </a:r>
          </a:p>
          <a:p>
            <a:pPr lvl="1"/>
            <a:r>
              <a:rPr lang="en-US" altLang="en-US" dirty="0"/>
              <a:t>Most studies showed no benefit </a:t>
            </a:r>
          </a:p>
          <a:p>
            <a:pPr lvl="1"/>
            <a:r>
              <a:rPr lang="en-US" altLang="en-US" dirty="0"/>
              <a:t>Meta-analysis data supports its use (with </a:t>
            </a:r>
            <a:r>
              <a:rPr lang="en-US" altLang="en-US" dirty="0" err="1"/>
              <a:t>ifosfamide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/>
              <a:t>Neoadjuvant </a:t>
            </a:r>
            <a:r>
              <a:rPr lang="en-US" altLang="en-US" dirty="0" err="1"/>
              <a:t>chemoRx</a:t>
            </a:r>
            <a:r>
              <a:rPr lang="en-US" altLang="en-US" dirty="0"/>
              <a:t> may be better than adjuvant </a:t>
            </a:r>
            <a:r>
              <a:rPr lang="en-US" altLang="en-US" dirty="0" err="1"/>
              <a:t>chemoRx</a:t>
            </a:r>
            <a:endParaRPr lang="en-US" altLang="en-US" dirty="0"/>
          </a:p>
          <a:p>
            <a:r>
              <a:rPr lang="en-US" altLang="en-US" b="1" dirty="0"/>
              <a:t>Retroperitoneal sarcoma: </a:t>
            </a:r>
            <a:r>
              <a:rPr lang="en-US" altLang="en-US" dirty="0"/>
              <a:t>mostly a surgical disease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Adjuvant chemotherapy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EEEB3C-09F6-C846-B952-9715456E8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20C991-7046-F849-BC3B-BC0B8C39C41E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00ADBB-C856-564A-BF7F-32FD4B43CAC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09320"/>
            <a:ext cx="10180339" cy="3651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err="1"/>
              <a:t>chemoRx</a:t>
            </a:r>
            <a:r>
              <a:rPr lang="en-US" dirty="0"/>
              <a:t>, chemotherapy; GIST, gastrointestinal stromal </a:t>
            </a:r>
            <a:r>
              <a:rPr lang="en-US" dirty="0" err="1"/>
              <a:t>tumour</a:t>
            </a:r>
            <a:r>
              <a:rPr lang="en-US" dirty="0"/>
              <a:t>; </a:t>
            </a:r>
            <a:r>
              <a:rPr lang="en-US" altLang="en-US" dirty="0"/>
              <a:t>MTX, methotrexate; </a:t>
            </a:r>
            <a:r>
              <a:rPr lang="en-US" dirty="0"/>
              <a:t>SOC, standard of care; </a:t>
            </a:r>
            <a:br>
              <a:rPr lang="en-US" dirty="0"/>
            </a:br>
            <a:r>
              <a:rPr lang="en-US" dirty="0" err="1"/>
              <a:t>VAdrC</a:t>
            </a:r>
            <a:r>
              <a:rPr lang="en-US" dirty="0"/>
              <a:t>-IE, vincristine, doxorubicin, cyclophosphamide alternating with </a:t>
            </a:r>
            <a:r>
              <a:rPr lang="en-US" dirty="0" err="1"/>
              <a:t>ifosfamide</a:t>
            </a:r>
            <a:r>
              <a:rPr lang="en-US" dirty="0"/>
              <a:t>, etoposide; </a:t>
            </a:r>
            <a:r>
              <a:rPr lang="en-US" altLang="en-US" dirty="0" err="1"/>
              <a:t>VDactinoC</a:t>
            </a:r>
            <a:r>
              <a:rPr lang="en-US" altLang="en-US" dirty="0"/>
              <a:t>, </a:t>
            </a:r>
            <a:r>
              <a:rPr lang="en-US" altLang="en-US" dirty="0" err="1"/>
              <a:t>VAdrC</a:t>
            </a:r>
            <a:r>
              <a:rPr lang="en-US" altLang="en-US" dirty="0"/>
              <a:t>, </a:t>
            </a:r>
            <a:r>
              <a:rPr lang="en-US" altLang="en-US" dirty="0" err="1"/>
              <a:t>ifosfamide</a:t>
            </a:r>
            <a:r>
              <a:rPr lang="en-US" altLang="en-US" dirty="0"/>
              <a:t>, etoposide</a:t>
            </a:r>
          </a:p>
        </p:txBody>
      </p:sp>
    </p:spTree>
    <p:extLst>
      <p:ext uri="{BB962C8B-B14F-4D97-AF65-F5344CB8AC3E}">
        <p14:creationId xmlns:p14="http://schemas.microsoft.com/office/powerpoint/2010/main" val="363145145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Thème Office">
  <a:themeElements>
    <a:clrScheme name="Cor2Ed - Sarcoma Connect Colour Palette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F78E56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F78E56"/>
      </a:hlink>
      <a:folHlink>
        <a:srgbClr val="F78E5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GUCONNECT_template_v2-good</Template>
  <TotalTime>4270</TotalTime>
  <Words>4055</Words>
  <Application>Microsoft Office PowerPoint</Application>
  <PresentationFormat>Widescreen</PresentationFormat>
  <Paragraphs>741</Paragraphs>
  <Slides>42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Avenir Next Medium</vt:lpstr>
      <vt:lpstr>Calibri</vt:lpstr>
      <vt:lpstr>Lucida Grande</vt:lpstr>
      <vt:lpstr>PT Sans Narrow</vt:lpstr>
      <vt:lpstr>Tw Cen MT</vt:lpstr>
      <vt:lpstr>Thème Office</vt:lpstr>
      <vt:lpstr>PowerPoint Presentation</vt:lpstr>
      <vt:lpstr>HIGHLIGHTS BY  Prof. Robert Maki MD, PhD University of Pennsylvania Perelman School of Medicine Abramson Cancer Center, Philadelphia, USA  SEPTEMBER 2021</vt:lpstr>
      <vt:lpstr>Disclosures</vt:lpstr>
      <vt:lpstr>background</vt:lpstr>
      <vt:lpstr>Multidisciplinary management of sarcomas: Potluck – everyone brings something</vt:lpstr>
      <vt:lpstr>Chemotherapy for sarcoma: two intentions</vt:lpstr>
      <vt:lpstr>Extremity soft tissue sarcomas</vt:lpstr>
      <vt:lpstr>Common Soft Tissue Sarcomas</vt:lpstr>
      <vt:lpstr>Adjuvant chemotherapy</vt:lpstr>
      <vt:lpstr>Largest individual adjuvant study in adults:  no survival advantage for doxorubicin + ifosfamide</vt:lpstr>
      <vt:lpstr>However…2008 meta-analysis showed improved survival for ifosfamide-based therapy</vt:lpstr>
      <vt:lpstr>New neoadjuvant data: tailored vs standard Rx</vt:lpstr>
      <vt:lpstr>Demographics</vt:lpstr>
      <vt:lpstr>DFS and OS: Standard vs Tailored therapy</vt:lpstr>
      <vt:lpstr>Who did better?  Only when predicted survival &lt;60%</vt:lpstr>
      <vt:lpstr>Take-home messages</vt:lpstr>
      <vt:lpstr>Retroperitoneal sarcomas</vt:lpstr>
      <vt:lpstr>Retroperitoneal sarcomas</vt:lpstr>
      <vt:lpstr>Retroperitoneal sarcomas</vt:lpstr>
      <vt:lpstr>STRASS trial (EORTC-62092): Is radiation useful before surgery for retroperitoneal sarcomas? </vt:lpstr>
      <vt:lpstr>Demographics (n=266)</vt:lpstr>
      <vt:lpstr>Abdominal RFS</vt:lpstr>
      <vt:lpstr>Abdominal RFS: Liposarcoma only</vt:lpstr>
      <vt:lpstr>Take-home messages</vt:lpstr>
      <vt:lpstr>Immunotherapy and  kinase-targeted therapies</vt:lpstr>
      <vt:lpstr>Treatment for metastatic sarcoma</vt:lpstr>
      <vt:lpstr>But who cares about anything except immunotherapy? </vt:lpstr>
      <vt:lpstr>First ICI trials in advanced sarcomas</vt:lpstr>
      <vt:lpstr>SARC028: Pembrolizumab</vt:lpstr>
      <vt:lpstr>Sarcoma gene expression signatures from public databases</vt:lpstr>
      <vt:lpstr>Pembrolizumab responders had signs of tertiary lymphoid structures (TLS)</vt:lpstr>
      <vt:lpstr>ASCO 2021: TLS IHC screening for I/O therapy</vt:lpstr>
      <vt:lpstr>Comparison of selected patients vs unselected patients of prior study</vt:lpstr>
      <vt:lpstr>ASCO 2021: TLS IHC screening for I/O therapy</vt:lpstr>
      <vt:lpstr>Immunotherapy: Take-home messages</vt:lpstr>
      <vt:lpstr>Late-breaking abstracts from ESMo 2021</vt:lpstr>
      <vt:lpstr>CHORDOMA IN REGOBONE: STUDY DESIGN</vt:lpstr>
      <vt:lpstr>LMS-04: Study design</vt:lpstr>
      <vt:lpstr>LMS-04: PFS BY BICR, ITT POPULATION</vt:lpstr>
      <vt:lpstr>Sarcoma treatment: Summary</vt:lpstr>
      <vt:lpstr>REACH SARCOMA CONNECT VIA  TWITTER, LINKEDIN, VIMEO &amp; EMAIL OR VISIT THE GROUP’S WEBSITE http://www.sarcomaconnect.info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Peter Wallich</cp:lastModifiedBy>
  <cp:revision>288</cp:revision>
  <cp:lastPrinted>2017-02-15T09:54:46Z</cp:lastPrinted>
  <dcterms:created xsi:type="dcterms:W3CDTF">2016-10-14T09:38:18Z</dcterms:created>
  <dcterms:modified xsi:type="dcterms:W3CDTF">2021-10-06T09:02:48Z</dcterms:modified>
</cp:coreProperties>
</file>